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ags/tag2.xml" ContentType="application/vnd.openxmlformats-officedocument.presentationml.tags+xml"/>
  <Override PartName="/ppt/notesSlides/notesSlide1.xml" ContentType="application/vnd.openxmlformats-officedocument.presentationml.notesSlide+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notesSlides/notesSlide2.xml" ContentType="application/vnd.openxmlformats-officedocument.presentationml.notesSlide+xml"/>
  <Override PartName="/ppt/tags/tag8.xml" ContentType="application/vnd.openxmlformats-officedocument.presentationml.tags+xml"/>
  <Override PartName="/ppt/notesSlides/notesSlide3.xml" ContentType="application/vnd.openxmlformats-officedocument.presentationml.notesSlide+xml"/>
  <Override PartName="/ppt/tags/tag9.xml" ContentType="application/vnd.openxmlformats-officedocument.presentationml.tags+xml"/>
  <Override PartName="/ppt/tags/tag10.xml" ContentType="application/vnd.openxmlformats-officedocument.presentationml.tags+xml"/>
  <Override PartName="/ppt/notesSlides/notesSlide4.xml" ContentType="application/vnd.openxmlformats-officedocument.presentationml.notesSlide+xml"/>
  <Override PartName="/ppt/tags/tag11.xml" ContentType="application/vnd.openxmlformats-officedocument.presentationml.tags+xml"/>
  <Override PartName="/ppt/tags/tag12.xml" ContentType="application/vnd.openxmlformats-officedocument.presentationml.tags+xml"/>
  <Override PartName="/ppt/notesSlides/notesSlide5.xml" ContentType="application/vnd.openxmlformats-officedocument.presentationml.notesSlide+xml"/>
  <Override PartName="/ppt/tags/tag13.xml" ContentType="application/vnd.openxmlformats-officedocument.presentationml.tags+xml"/>
  <Override PartName="/ppt/tags/tag14.xml" ContentType="application/vnd.openxmlformats-officedocument.presentationml.tags+xml"/>
  <Override PartName="/ppt/notesSlides/notesSlide6.xml" ContentType="application/vnd.openxmlformats-officedocument.presentationml.notesSlide+xml"/>
  <Override PartName="/ppt/tags/tag15.xml" ContentType="application/vnd.openxmlformats-officedocument.presentationml.tags+xml"/>
  <Override PartName="/ppt/notesSlides/notesSlide7.xml" ContentType="application/vnd.openxmlformats-officedocument.presentationml.notesSlide+xml"/>
  <Override PartName="/ppt/tags/tag16.xml" ContentType="application/vnd.openxmlformats-officedocument.presentationml.tags+xml"/>
  <Override PartName="/ppt/notesSlides/notesSlide8.xml" ContentType="application/vnd.openxmlformats-officedocument.presentationml.notesSlide+xml"/>
  <Override PartName="/ppt/tags/tag17.xml" ContentType="application/vnd.openxmlformats-officedocument.presentationml.tags+xml"/>
  <Override PartName="/ppt/notesSlides/notesSlide9.xml" ContentType="application/vnd.openxmlformats-officedocument.presentationml.notesSlide+xml"/>
  <Override PartName="/ppt/tags/tag18.xml" ContentType="application/vnd.openxmlformats-officedocument.presentationml.tags+xml"/>
  <Override PartName="/ppt/notesSlides/notesSlide10.xml" ContentType="application/vnd.openxmlformats-officedocument.presentationml.notesSlide+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notesSlides/notesSlide11.xml" ContentType="application/vnd.openxmlformats-officedocument.presentationml.notesSlide+xml"/>
  <Override PartName="/ppt/tags/tag22.xml" ContentType="application/vnd.openxmlformats-officedocument.presentationml.tags+xml"/>
  <Override PartName="/ppt/notesSlides/notesSlide12.xml" ContentType="application/vnd.openxmlformats-officedocument.presentationml.notesSlide+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notesSlides/notesSlide13.xml" ContentType="application/vnd.openxmlformats-officedocument.presentationml.notesSlide+xml"/>
  <Override PartName="/ppt/tags/tag26.xml" ContentType="application/vnd.openxmlformats-officedocument.presentationml.tags+xml"/>
  <Override PartName="/ppt/tags/tag27.xml" ContentType="application/vnd.openxmlformats-officedocument.presentationml.tags+xml"/>
  <Override PartName="/ppt/notesSlides/notesSlide14.xml" ContentType="application/vnd.openxmlformats-officedocument.presentationml.notesSlide+xml"/>
  <Override PartName="/ppt/tags/tag28.xml" ContentType="application/vnd.openxmlformats-officedocument.presentationml.tags+xml"/>
  <Override PartName="/ppt/tags/tag29.xml" ContentType="application/vnd.openxmlformats-officedocument.presentationml.tags+xml"/>
  <Override PartName="/ppt/notesSlides/notesSlide15.xml" ContentType="application/vnd.openxmlformats-officedocument.presentationml.notesSlide+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notesSlides/notesSlide16.xml" ContentType="application/vnd.openxmlformats-officedocument.presentationml.notesSlide+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716" r:id="rId4"/>
  </p:sldMasterIdLst>
  <p:notesMasterIdLst>
    <p:notesMasterId r:id="rId45"/>
  </p:notesMasterIdLst>
  <p:handoutMasterIdLst>
    <p:handoutMasterId r:id="rId46"/>
  </p:handoutMasterIdLst>
  <p:sldIdLst>
    <p:sldId id="289" r:id="rId5"/>
    <p:sldId id="258" r:id="rId6"/>
    <p:sldId id="300" r:id="rId7"/>
    <p:sldId id="278" r:id="rId8"/>
    <p:sldId id="270" r:id="rId9"/>
    <p:sldId id="313" r:id="rId10"/>
    <p:sldId id="315" r:id="rId11"/>
    <p:sldId id="302" r:id="rId12"/>
    <p:sldId id="301" r:id="rId13"/>
    <p:sldId id="311" r:id="rId14"/>
    <p:sldId id="312" r:id="rId15"/>
    <p:sldId id="276" r:id="rId16"/>
    <p:sldId id="305" r:id="rId17"/>
    <p:sldId id="316" r:id="rId18"/>
    <p:sldId id="306" r:id="rId19"/>
    <p:sldId id="308" r:id="rId20"/>
    <p:sldId id="314" r:id="rId21"/>
    <p:sldId id="259" r:id="rId22"/>
    <p:sldId id="309" r:id="rId23"/>
    <p:sldId id="257" r:id="rId24"/>
    <p:sldId id="317" r:id="rId25"/>
    <p:sldId id="262" r:id="rId26"/>
    <p:sldId id="263" r:id="rId27"/>
    <p:sldId id="264" r:id="rId28"/>
    <p:sldId id="272" r:id="rId29"/>
    <p:sldId id="274" r:id="rId30"/>
    <p:sldId id="280" r:id="rId31"/>
    <p:sldId id="265" r:id="rId32"/>
    <p:sldId id="260" r:id="rId33"/>
    <p:sldId id="261" r:id="rId34"/>
    <p:sldId id="266" r:id="rId35"/>
    <p:sldId id="310" r:id="rId36"/>
    <p:sldId id="281" r:id="rId37"/>
    <p:sldId id="282" r:id="rId38"/>
    <p:sldId id="283" r:id="rId39"/>
    <p:sldId id="284" r:id="rId40"/>
    <p:sldId id="285" r:id="rId41"/>
    <p:sldId id="286" r:id="rId42"/>
    <p:sldId id="287" r:id="rId43"/>
    <p:sldId id="303" r:id="rId44"/>
  </p:sldIdLst>
  <p:sldSz cx="12192000" cy="6858000"/>
  <p:notesSz cx="7010400" cy="9296400"/>
  <p:custDataLst>
    <p:tags r:id="rId47"/>
  </p:custData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1F8B0031-A185-C138-D660-B95BB2308298}" name="Jones, Jim" initials="JJ" userId="S::Jim.Jones@dhhs.nc.gov::caa01b78-bb3f-4558-94c1-0e5d910d4519" providerId="AD"/>
  <p188:author id="{8BAFD460-7FAE-2FA9-F2ED-6D982704A840}" name="Davis, Krystal N" initials="DKN" userId="Davis, Krystal N" providerId="None"/>
  <p188:author id="{C0E6B685-11E6-4083-EB80-4584A392E53F}" name="Simpson, Barbara" initials="BS" userId="S::barbara.d.simpson@dhhs.nc.gov::07af9314-2b65-49b3-8050-0da9b03c7bc8" providerId="AD"/>
  <p188:author id="{7D2F5FF5-944B-15D9-7C0B-FEB0541C1B2F}" name="Payne, Angel" initials="PA" userId="S::angel.payne@dhhs.nc.gov::e9027e4e-48cd-4842-91bd-0fcdf9f66252"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9B60"/>
    <a:srgbClr val="D63659"/>
    <a:srgbClr val="0088C6"/>
    <a:srgbClr val="FFCC41"/>
    <a:srgbClr val="E36021"/>
    <a:srgbClr val="6875B8"/>
    <a:srgbClr val="9DDCF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01" d="100"/>
          <a:sy n="101" d="100"/>
        </p:scale>
        <p:origin x="876" y="108"/>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tags" Target="tags/tag1.xml"/><Relationship Id="rId50" Type="http://schemas.openxmlformats.org/officeDocument/2006/relationships/theme" Target="theme/theme1.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notesMaster" Target="notesMasters/notesMaster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slide" Target="slides/slide40.xml"/><Relationship Id="rId52" Type="http://schemas.microsoft.com/office/2018/10/relationships/authors" Target="author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presProps" Target="presProps.xml"/><Relationship Id="rId8" Type="http://schemas.openxmlformats.org/officeDocument/2006/relationships/slide" Target="slides/slide4.xml"/><Relationship Id="rId51" Type="http://schemas.openxmlformats.org/officeDocument/2006/relationships/tableStyles" Target="tableStyles.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handoutMaster" Target="handoutMasters/handoutMaster1.xml"/><Relationship Id="rId20" Type="http://schemas.openxmlformats.org/officeDocument/2006/relationships/slide" Target="slides/slide16.xml"/><Relationship Id="rId41" Type="http://schemas.openxmlformats.org/officeDocument/2006/relationships/slide" Target="slides/slide37.xml"/><Relationship Id="rId1" Type="http://schemas.openxmlformats.org/officeDocument/2006/relationships/customXml" Target="../customXml/item1.xml"/><Relationship Id="rId6" Type="http://schemas.openxmlformats.org/officeDocument/2006/relationships/slide" Target="slides/slide2.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8EF0130D-5F3F-4772-9612-2927CB0CE106}"/>
              </a:ext>
            </a:extLst>
          </p:cNvPr>
          <p:cNvSpPr>
            <a:spLocks noGrp="1"/>
          </p:cNvSpPr>
          <p:nvPr>
            <p:ph type="hdr" sz="quarter"/>
          </p:nvPr>
        </p:nvSpPr>
        <p:spPr>
          <a:xfrm>
            <a:off x="0" y="0"/>
            <a:ext cx="3038475" cy="466725"/>
          </a:xfrm>
          <a:prstGeom prst="rect">
            <a:avLst/>
          </a:prstGeom>
        </p:spPr>
        <p:txBody>
          <a:bodyPr vert="horz" lIns="91440" tIns="45720" rIns="91440" bIns="45720" rtlCol="0"/>
          <a:lstStyle>
            <a:lvl1pPr algn="l">
              <a:defRPr sz="1200"/>
            </a:lvl1pPr>
          </a:lstStyle>
          <a:p>
            <a:endParaRPr lang="en-US">
              <a:latin typeface="Georgia" panose="02040502050405020303" pitchFamily="18" charset="0"/>
            </a:endParaRPr>
          </a:p>
        </p:txBody>
      </p:sp>
      <p:sp>
        <p:nvSpPr>
          <p:cNvPr id="3" name="Date Placeholder 2">
            <a:extLst>
              <a:ext uri="{FF2B5EF4-FFF2-40B4-BE49-F238E27FC236}">
                <a16:creationId xmlns:a16="http://schemas.microsoft.com/office/drawing/2014/main" id="{CDE44637-8CAD-4795-AC00-AFE38A6D7618}"/>
              </a:ext>
            </a:extLst>
          </p:cNvPr>
          <p:cNvSpPr>
            <a:spLocks noGrp="1"/>
          </p:cNvSpPr>
          <p:nvPr>
            <p:ph type="dt" sz="quarter" idx="1"/>
          </p:nvPr>
        </p:nvSpPr>
        <p:spPr>
          <a:xfrm>
            <a:off x="3970338" y="0"/>
            <a:ext cx="3038475" cy="466725"/>
          </a:xfrm>
          <a:prstGeom prst="rect">
            <a:avLst/>
          </a:prstGeom>
        </p:spPr>
        <p:txBody>
          <a:bodyPr vert="horz" lIns="91440" tIns="45720" rIns="91440" bIns="45720" rtlCol="0"/>
          <a:lstStyle>
            <a:lvl1pPr algn="r">
              <a:defRPr sz="1200"/>
            </a:lvl1pPr>
          </a:lstStyle>
          <a:p>
            <a:fld id="{7F8CFFD5-3376-4330-876F-654E37864131}" type="datetimeFigureOut">
              <a:rPr lang="en-US" smtClean="0">
                <a:latin typeface="Georgia" panose="02040502050405020303" pitchFamily="18" charset="0"/>
              </a:rPr>
              <a:t>10/8/2025</a:t>
            </a:fld>
            <a:endParaRPr lang="en-US">
              <a:latin typeface="Georgia" panose="02040502050405020303" pitchFamily="18" charset="0"/>
            </a:endParaRPr>
          </a:p>
        </p:txBody>
      </p:sp>
      <p:sp>
        <p:nvSpPr>
          <p:cNvPr id="4" name="Footer Placeholder 3">
            <a:extLst>
              <a:ext uri="{FF2B5EF4-FFF2-40B4-BE49-F238E27FC236}">
                <a16:creationId xmlns:a16="http://schemas.microsoft.com/office/drawing/2014/main" id="{662308CA-0620-4A92-BDC3-A5025967A0C5}"/>
              </a:ext>
            </a:extLst>
          </p:cNvPr>
          <p:cNvSpPr>
            <a:spLocks noGrp="1"/>
          </p:cNvSpPr>
          <p:nvPr>
            <p:ph type="ftr" sz="quarter" idx="2"/>
          </p:nvPr>
        </p:nvSpPr>
        <p:spPr>
          <a:xfrm>
            <a:off x="0" y="8829675"/>
            <a:ext cx="3038475" cy="466725"/>
          </a:xfrm>
          <a:prstGeom prst="rect">
            <a:avLst/>
          </a:prstGeom>
        </p:spPr>
        <p:txBody>
          <a:bodyPr vert="horz" lIns="91440" tIns="45720" rIns="91440" bIns="45720" rtlCol="0" anchor="b"/>
          <a:lstStyle>
            <a:lvl1pPr algn="l">
              <a:defRPr sz="1200"/>
            </a:lvl1pPr>
          </a:lstStyle>
          <a:p>
            <a:endParaRPr lang="en-US">
              <a:latin typeface="Georgia" panose="02040502050405020303" pitchFamily="18" charset="0"/>
            </a:endParaRPr>
          </a:p>
        </p:txBody>
      </p:sp>
      <p:sp>
        <p:nvSpPr>
          <p:cNvPr id="5" name="Slide Number Placeholder 4">
            <a:extLst>
              <a:ext uri="{FF2B5EF4-FFF2-40B4-BE49-F238E27FC236}">
                <a16:creationId xmlns:a16="http://schemas.microsoft.com/office/drawing/2014/main" id="{8320229F-E52D-4A38-AF7E-5D34A7D590AE}"/>
              </a:ext>
            </a:extLst>
          </p:cNvPr>
          <p:cNvSpPr>
            <a:spLocks noGrp="1"/>
          </p:cNvSpPr>
          <p:nvPr>
            <p:ph type="sldNum" sz="quarter" idx="3"/>
          </p:nvPr>
        </p:nvSpPr>
        <p:spPr>
          <a:xfrm>
            <a:off x="3970338" y="8829675"/>
            <a:ext cx="3038475" cy="466725"/>
          </a:xfrm>
          <a:prstGeom prst="rect">
            <a:avLst/>
          </a:prstGeom>
        </p:spPr>
        <p:txBody>
          <a:bodyPr vert="horz" lIns="91440" tIns="45720" rIns="91440" bIns="45720" rtlCol="0" anchor="b"/>
          <a:lstStyle>
            <a:lvl1pPr algn="r">
              <a:defRPr sz="1200"/>
            </a:lvl1pPr>
          </a:lstStyle>
          <a:p>
            <a:fld id="{55EDF50F-DCD1-4360-8456-13D00B055C36}" type="slidenum">
              <a:rPr lang="en-US" smtClean="0">
                <a:latin typeface="Georgia" panose="02040502050405020303" pitchFamily="18" charset="0"/>
              </a:rPr>
              <a:t>‹#›</a:t>
            </a:fld>
            <a:endParaRPr lang="en-US">
              <a:latin typeface="Georgia" panose="02040502050405020303" pitchFamily="18" charset="0"/>
            </a:endParaRPr>
          </a:p>
        </p:txBody>
      </p:sp>
    </p:spTree>
    <p:extLst>
      <p:ext uri="{BB962C8B-B14F-4D97-AF65-F5344CB8AC3E}">
        <p14:creationId xmlns:p14="http://schemas.microsoft.com/office/powerpoint/2010/main" val="114068942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6725"/>
          </a:xfrm>
          <a:prstGeom prst="rect">
            <a:avLst/>
          </a:prstGeom>
        </p:spPr>
        <p:txBody>
          <a:bodyPr vert="horz" lIns="91440" tIns="45720" rIns="91440" bIns="45720" rtlCol="0"/>
          <a:lstStyle>
            <a:lvl1pPr algn="l">
              <a:defRPr sz="1200">
                <a:latin typeface="Georgia" panose="02040502050405020303" pitchFamily="18" charset="0"/>
              </a:defRPr>
            </a:lvl1pPr>
          </a:lstStyle>
          <a:p>
            <a:endParaRPr lang="en-US"/>
          </a:p>
        </p:txBody>
      </p:sp>
      <p:sp>
        <p:nvSpPr>
          <p:cNvPr id="3" name="Date Placeholder 2"/>
          <p:cNvSpPr>
            <a:spLocks noGrp="1"/>
          </p:cNvSpPr>
          <p:nvPr>
            <p:ph type="dt" idx="1"/>
          </p:nvPr>
        </p:nvSpPr>
        <p:spPr>
          <a:xfrm>
            <a:off x="3970338" y="0"/>
            <a:ext cx="3038475" cy="466725"/>
          </a:xfrm>
          <a:prstGeom prst="rect">
            <a:avLst/>
          </a:prstGeom>
        </p:spPr>
        <p:txBody>
          <a:bodyPr vert="horz" lIns="91440" tIns="45720" rIns="91440" bIns="45720" rtlCol="0"/>
          <a:lstStyle>
            <a:lvl1pPr algn="r">
              <a:defRPr sz="1200">
                <a:latin typeface="Georgia" panose="02040502050405020303" pitchFamily="18" charset="0"/>
              </a:defRPr>
            </a:lvl1pPr>
          </a:lstStyle>
          <a:p>
            <a:fld id="{96F43EE2-82D0-494E-BA8B-0AF31B30AED4}" type="datetimeFigureOut">
              <a:rPr lang="en-US" smtClean="0"/>
              <a:pPr/>
              <a:t>10/8/2025</a:t>
            </a:fld>
            <a:endParaRPr lang="en-US"/>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701675" y="4473575"/>
            <a:ext cx="5607050" cy="3660775"/>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675"/>
            <a:ext cx="3038475" cy="466725"/>
          </a:xfrm>
          <a:prstGeom prst="rect">
            <a:avLst/>
          </a:prstGeom>
        </p:spPr>
        <p:txBody>
          <a:bodyPr vert="horz" lIns="91440" tIns="45720" rIns="91440" bIns="45720" rtlCol="0" anchor="b"/>
          <a:lstStyle>
            <a:lvl1pPr algn="l">
              <a:defRPr sz="1200">
                <a:latin typeface="Georgia" panose="02040502050405020303" pitchFamily="18" charset="0"/>
              </a:defRPr>
            </a:lvl1pPr>
          </a:lstStyle>
          <a:p>
            <a:endParaRPr lang="en-US"/>
          </a:p>
        </p:txBody>
      </p:sp>
      <p:sp>
        <p:nvSpPr>
          <p:cNvPr id="7" name="Slide Number Placeholder 6"/>
          <p:cNvSpPr>
            <a:spLocks noGrp="1"/>
          </p:cNvSpPr>
          <p:nvPr>
            <p:ph type="sldNum" sz="quarter" idx="5"/>
          </p:nvPr>
        </p:nvSpPr>
        <p:spPr>
          <a:xfrm>
            <a:off x="3970338" y="8829675"/>
            <a:ext cx="3038475" cy="466725"/>
          </a:xfrm>
          <a:prstGeom prst="rect">
            <a:avLst/>
          </a:prstGeom>
        </p:spPr>
        <p:txBody>
          <a:bodyPr vert="horz" lIns="91440" tIns="45720" rIns="91440" bIns="45720" rtlCol="0" anchor="b"/>
          <a:lstStyle>
            <a:lvl1pPr algn="r">
              <a:defRPr sz="1200">
                <a:latin typeface="Georgia" panose="02040502050405020303" pitchFamily="18" charset="0"/>
              </a:defRPr>
            </a:lvl1pPr>
          </a:lstStyle>
          <a:p>
            <a:fld id="{16E1E05F-416D-4EFC-969B-8F2A4DAD2FB5}" type="slidenum">
              <a:rPr lang="en-US" smtClean="0"/>
              <a:pPr/>
              <a:t>‹#›</a:t>
            </a:fld>
            <a:endParaRPr lang="en-US"/>
          </a:p>
        </p:txBody>
      </p:sp>
    </p:spTree>
    <p:extLst>
      <p:ext uri="{BB962C8B-B14F-4D97-AF65-F5344CB8AC3E}">
        <p14:creationId xmlns:p14="http://schemas.microsoft.com/office/powerpoint/2010/main" val="125739395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Georgia" panose="02040502050405020303" pitchFamily="18" charset="0"/>
        <a:ea typeface="+mn-ea"/>
        <a:cs typeface="+mn-cs"/>
      </a:defRPr>
    </a:lvl1pPr>
    <a:lvl2pPr marL="457200" algn="l" defTabSz="914400" rtl="0" eaLnBrk="1" latinLnBrk="0" hangingPunct="1">
      <a:defRPr sz="1200" kern="1200">
        <a:solidFill>
          <a:schemeClr val="tx1"/>
        </a:solidFill>
        <a:latin typeface="Georgia" panose="02040502050405020303" pitchFamily="18" charset="0"/>
        <a:ea typeface="+mn-ea"/>
        <a:cs typeface="+mn-cs"/>
      </a:defRPr>
    </a:lvl2pPr>
    <a:lvl3pPr marL="914400" algn="l" defTabSz="914400" rtl="0" eaLnBrk="1" latinLnBrk="0" hangingPunct="1">
      <a:defRPr sz="1200" kern="1200">
        <a:solidFill>
          <a:schemeClr val="tx1"/>
        </a:solidFill>
        <a:latin typeface="Georgia" panose="02040502050405020303" pitchFamily="18" charset="0"/>
        <a:ea typeface="+mn-ea"/>
        <a:cs typeface="+mn-cs"/>
      </a:defRPr>
    </a:lvl3pPr>
    <a:lvl4pPr marL="1371600" algn="l" defTabSz="914400" rtl="0" eaLnBrk="1" latinLnBrk="0" hangingPunct="1">
      <a:defRPr sz="1200" kern="1200">
        <a:solidFill>
          <a:schemeClr val="tx1"/>
        </a:solidFill>
        <a:latin typeface="Georgia" panose="02040502050405020303" pitchFamily="18" charset="0"/>
        <a:ea typeface="+mn-ea"/>
        <a:cs typeface="+mn-cs"/>
      </a:defRPr>
    </a:lvl4pPr>
    <a:lvl5pPr marL="1828800" algn="l" defTabSz="914400" rtl="0" eaLnBrk="1" latinLnBrk="0" hangingPunct="1">
      <a:defRPr sz="1200" kern="1200">
        <a:solidFill>
          <a:schemeClr val="tx1"/>
        </a:solidFill>
        <a:latin typeface="Georgia" panose="02040502050405020303"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16E1E05F-416D-4EFC-969B-8F2A4DAD2FB5}" type="slidenum">
              <a:rPr lang="en-US" smtClean="0"/>
              <a:t>1</a:t>
            </a:fld>
            <a:endParaRPr lang="en-US"/>
          </a:p>
        </p:txBody>
      </p:sp>
    </p:spTree>
    <p:extLst>
      <p:ext uri="{BB962C8B-B14F-4D97-AF65-F5344CB8AC3E}">
        <p14:creationId xmlns:p14="http://schemas.microsoft.com/office/powerpoint/2010/main" val="171448631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5193D5A-6F27-C75B-5F33-FB2111AF37A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CE42F22-EDC4-3F08-663D-7A29B836D380}"/>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9C38AA1-FF8D-1EF8-5301-4D4D99A8904D}"/>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698EC486-7199-5B56-E42C-2ED6E5D6A73D}"/>
              </a:ext>
            </a:extLst>
          </p:cNvPr>
          <p:cNvSpPr>
            <a:spLocks noGrp="1"/>
          </p:cNvSpPr>
          <p:nvPr>
            <p:ph type="sldNum" sz="quarter" idx="5"/>
          </p:nvPr>
        </p:nvSpPr>
        <p:spPr/>
        <p:txBody>
          <a:bodyPr/>
          <a:lstStyle/>
          <a:p>
            <a:fld id="{16E1E05F-416D-4EFC-969B-8F2A4DAD2FB5}" type="slidenum">
              <a:rPr lang="en-US" smtClean="0"/>
              <a:t>17</a:t>
            </a:fld>
            <a:endParaRPr lang="en-US"/>
          </a:p>
        </p:txBody>
      </p:sp>
    </p:spTree>
    <p:extLst>
      <p:ext uri="{BB962C8B-B14F-4D97-AF65-F5344CB8AC3E}">
        <p14:creationId xmlns:p14="http://schemas.microsoft.com/office/powerpoint/2010/main" val="332081340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16E1E05F-416D-4EFC-969B-8F2A4DAD2FB5}" type="slidenum">
              <a:rPr lang="en-US" smtClean="0"/>
              <a:pPr/>
              <a:t>20</a:t>
            </a:fld>
            <a:endParaRPr lang="en-US"/>
          </a:p>
        </p:txBody>
      </p:sp>
    </p:spTree>
    <p:extLst>
      <p:ext uri="{BB962C8B-B14F-4D97-AF65-F5344CB8AC3E}">
        <p14:creationId xmlns:p14="http://schemas.microsoft.com/office/powerpoint/2010/main" val="254635369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F58668A-4242-11C9-C87E-DE6F6B209AB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024F804-8820-9085-8AAA-5774D89DD12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7CC6A5D-5944-2432-06D3-EE48325AEE49}"/>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6BA9E143-FC2B-5A78-7562-C295A31F98EE}"/>
              </a:ext>
            </a:extLst>
          </p:cNvPr>
          <p:cNvSpPr>
            <a:spLocks noGrp="1"/>
          </p:cNvSpPr>
          <p:nvPr>
            <p:ph type="sldNum" sz="quarter" idx="5"/>
          </p:nvPr>
        </p:nvSpPr>
        <p:spPr/>
        <p:txBody>
          <a:bodyPr/>
          <a:lstStyle/>
          <a:p>
            <a:fld id="{16E1E05F-416D-4EFC-969B-8F2A4DAD2FB5}" type="slidenum">
              <a:rPr lang="en-US" smtClean="0"/>
              <a:pPr/>
              <a:t>21</a:t>
            </a:fld>
            <a:endParaRPr lang="en-US"/>
          </a:p>
        </p:txBody>
      </p:sp>
    </p:spTree>
    <p:extLst>
      <p:ext uri="{BB962C8B-B14F-4D97-AF65-F5344CB8AC3E}">
        <p14:creationId xmlns:p14="http://schemas.microsoft.com/office/powerpoint/2010/main" val="312134143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16E1E05F-416D-4EFC-969B-8F2A4DAD2FB5}" type="slidenum">
              <a:rPr lang="en-US" smtClean="0"/>
              <a:pPr/>
              <a:t>24</a:t>
            </a:fld>
            <a:endParaRPr lang="en-US"/>
          </a:p>
        </p:txBody>
      </p:sp>
    </p:spTree>
    <p:extLst>
      <p:ext uri="{BB962C8B-B14F-4D97-AF65-F5344CB8AC3E}">
        <p14:creationId xmlns:p14="http://schemas.microsoft.com/office/powerpoint/2010/main" val="379846643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16E1E05F-416D-4EFC-969B-8F2A4DAD2FB5}" type="slidenum">
              <a:rPr lang="en-US" smtClean="0"/>
              <a:pPr/>
              <a:t>26</a:t>
            </a:fld>
            <a:endParaRPr lang="en-US"/>
          </a:p>
        </p:txBody>
      </p:sp>
    </p:spTree>
    <p:extLst>
      <p:ext uri="{BB962C8B-B14F-4D97-AF65-F5344CB8AC3E}">
        <p14:creationId xmlns:p14="http://schemas.microsoft.com/office/powerpoint/2010/main" val="59419133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16E1E05F-416D-4EFC-969B-8F2A4DAD2FB5}" type="slidenum">
              <a:rPr lang="en-US" smtClean="0"/>
              <a:pPr/>
              <a:t>28</a:t>
            </a:fld>
            <a:endParaRPr lang="en-US"/>
          </a:p>
        </p:txBody>
      </p:sp>
    </p:spTree>
    <p:extLst>
      <p:ext uri="{BB962C8B-B14F-4D97-AF65-F5344CB8AC3E}">
        <p14:creationId xmlns:p14="http://schemas.microsoft.com/office/powerpoint/2010/main" val="69896707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16E1E05F-416D-4EFC-969B-8F2A4DAD2FB5}" type="slidenum">
              <a:rPr lang="en-US" smtClean="0"/>
              <a:t>31</a:t>
            </a:fld>
            <a:endParaRPr lang="en-US"/>
          </a:p>
        </p:txBody>
      </p:sp>
    </p:spTree>
    <p:extLst>
      <p:ext uri="{BB962C8B-B14F-4D97-AF65-F5344CB8AC3E}">
        <p14:creationId xmlns:p14="http://schemas.microsoft.com/office/powerpoint/2010/main" val="103571923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16E1E05F-416D-4EFC-969B-8F2A4DAD2FB5}" type="slidenum">
              <a:rPr lang="en-US" smtClean="0"/>
              <a:t>6</a:t>
            </a:fld>
            <a:endParaRPr lang="en-US"/>
          </a:p>
        </p:txBody>
      </p:sp>
    </p:spTree>
    <p:extLst>
      <p:ext uri="{BB962C8B-B14F-4D97-AF65-F5344CB8AC3E}">
        <p14:creationId xmlns:p14="http://schemas.microsoft.com/office/powerpoint/2010/main" val="3310891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71E4D40-EF64-6357-AC40-3195AE6F2FA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44C7A95-B488-F381-3874-DF448627D59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AECB74F-F14F-43EC-F877-6973AA82AF84}"/>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C428F3DD-23A6-E560-1815-BD8EACE693BA}"/>
              </a:ext>
            </a:extLst>
          </p:cNvPr>
          <p:cNvSpPr>
            <a:spLocks noGrp="1"/>
          </p:cNvSpPr>
          <p:nvPr>
            <p:ph type="sldNum" sz="quarter" idx="5"/>
          </p:nvPr>
        </p:nvSpPr>
        <p:spPr/>
        <p:txBody>
          <a:bodyPr/>
          <a:lstStyle/>
          <a:p>
            <a:fld id="{16E1E05F-416D-4EFC-969B-8F2A4DAD2FB5}" type="slidenum">
              <a:rPr lang="en-US" smtClean="0"/>
              <a:t>7</a:t>
            </a:fld>
            <a:endParaRPr lang="en-US"/>
          </a:p>
        </p:txBody>
      </p:sp>
    </p:spTree>
    <p:extLst>
      <p:ext uri="{BB962C8B-B14F-4D97-AF65-F5344CB8AC3E}">
        <p14:creationId xmlns:p14="http://schemas.microsoft.com/office/powerpoint/2010/main" val="7041860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16E1E05F-416D-4EFC-969B-8F2A4DAD2FB5}" type="slidenum">
              <a:rPr lang="en-US" smtClean="0"/>
              <a:t>9</a:t>
            </a:fld>
            <a:endParaRPr lang="en-US"/>
          </a:p>
        </p:txBody>
      </p:sp>
    </p:spTree>
    <p:extLst>
      <p:ext uri="{BB962C8B-B14F-4D97-AF65-F5344CB8AC3E}">
        <p14:creationId xmlns:p14="http://schemas.microsoft.com/office/powerpoint/2010/main" val="96697419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16E1E05F-416D-4EFC-969B-8F2A4DAD2FB5}" type="slidenum">
              <a:rPr lang="en-US" smtClean="0"/>
              <a:t>11</a:t>
            </a:fld>
            <a:endParaRPr lang="en-US"/>
          </a:p>
        </p:txBody>
      </p:sp>
    </p:spTree>
    <p:extLst>
      <p:ext uri="{BB962C8B-B14F-4D97-AF65-F5344CB8AC3E}">
        <p14:creationId xmlns:p14="http://schemas.microsoft.com/office/powerpoint/2010/main" val="90024980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16E1E05F-416D-4EFC-969B-8F2A4DAD2FB5}" type="slidenum">
              <a:rPr lang="en-US" smtClean="0"/>
              <a:pPr/>
              <a:t>13</a:t>
            </a:fld>
            <a:endParaRPr lang="en-US"/>
          </a:p>
        </p:txBody>
      </p:sp>
    </p:spTree>
    <p:extLst>
      <p:ext uri="{BB962C8B-B14F-4D97-AF65-F5344CB8AC3E}">
        <p14:creationId xmlns:p14="http://schemas.microsoft.com/office/powerpoint/2010/main" val="316761616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6A44345-2ABA-B4DB-444F-46A29BF223B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0435A11-98EC-013F-BFAA-3C6FA6F29E0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AB1F119-58AD-13CF-2B56-2011B1BFF7DE}"/>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90B5D131-BEBF-3C54-6F70-733B36756213}"/>
              </a:ext>
            </a:extLst>
          </p:cNvPr>
          <p:cNvSpPr>
            <a:spLocks noGrp="1"/>
          </p:cNvSpPr>
          <p:nvPr>
            <p:ph type="sldNum" sz="quarter" idx="5"/>
          </p:nvPr>
        </p:nvSpPr>
        <p:spPr/>
        <p:txBody>
          <a:bodyPr/>
          <a:lstStyle/>
          <a:p>
            <a:fld id="{16E1E05F-416D-4EFC-969B-8F2A4DAD2FB5}" type="slidenum">
              <a:rPr lang="en-US" smtClean="0"/>
              <a:pPr/>
              <a:t>14</a:t>
            </a:fld>
            <a:endParaRPr lang="en-US"/>
          </a:p>
        </p:txBody>
      </p:sp>
    </p:spTree>
    <p:extLst>
      <p:ext uri="{BB962C8B-B14F-4D97-AF65-F5344CB8AC3E}">
        <p14:creationId xmlns:p14="http://schemas.microsoft.com/office/powerpoint/2010/main" val="255264112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16E1E05F-416D-4EFC-969B-8F2A4DAD2FB5}" type="slidenum">
              <a:rPr lang="en-US" smtClean="0"/>
              <a:t>15</a:t>
            </a:fld>
            <a:endParaRPr lang="en-US"/>
          </a:p>
        </p:txBody>
      </p:sp>
    </p:spTree>
    <p:extLst>
      <p:ext uri="{BB962C8B-B14F-4D97-AF65-F5344CB8AC3E}">
        <p14:creationId xmlns:p14="http://schemas.microsoft.com/office/powerpoint/2010/main" val="62216821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13C464A-7BFC-4EC8-F220-7CB6DA57558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30CCCE2-F439-7ED5-9174-94C33234CF40}"/>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FF149DC-4F7E-5B0E-8199-51E7CBF79F14}"/>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AC571C41-26A6-6A0E-C836-5CBBB87781BC}"/>
              </a:ext>
            </a:extLst>
          </p:cNvPr>
          <p:cNvSpPr>
            <a:spLocks noGrp="1"/>
          </p:cNvSpPr>
          <p:nvPr>
            <p:ph type="sldNum" sz="quarter" idx="5"/>
          </p:nvPr>
        </p:nvSpPr>
        <p:spPr/>
        <p:txBody>
          <a:bodyPr/>
          <a:lstStyle/>
          <a:p>
            <a:fld id="{16E1E05F-416D-4EFC-969B-8F2A4DAD2FB5}" type="slidenum">
              <a:rPr lang="en-US" smtClean="0"/>
              <a:t>16</a:t>
            </a:fld>
            <a:endParaRPr lang="en-US"/>
          </a:p>
        </p:txBody>
      </p:sp>
    </p:spTree>
    <p:extLst>
      <p:ext uri="{BB962C8B-B14F-4D97-AF65-F5344CB8AC3E}">
        <p14:creationId xmlns:p14="http://schemas.microsoft.com/office/powerpoint/2010/main" val="242150405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6843" y="2059012"/>
            <a:ext cx="12195668" cy="18288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365759" y="2166364"/>
            <a:ext cx="11471565" cy="1739347"/>
          </a:xfrm>
        </p:spPr>
        <p:txBody>
          <a:bodyPr tIns="45720" bIns="45720" anchor="ctr">
            <a:normAutofit/>
          </a:bodyPr>
          <a:lstStyle>
            <a:lvl1pPr algn="ctr">
              <a:lnSpc>
                <a:spcPct val="80000"/>
              </a:lnSpc>
              <a:defRPr sz="6000" spc="150" baseline="0"/>
            </a:lvl1pPr>
          </a:lstStyle>
          <a:p>
            <a:r>
              <a:rPr lang="en-US"/>
              <a:t>Click to edit Master title style</a:t>
            </a:r>
          </a:p>
        </p:txBody>
      </p:sp>
      <p:sp>
        <p:nvSpPr>
          <p:cNvPr id="3" name="Subtitle 2"/>
          <p:cNvSpPr>
            <a:spLocks noGrp="1"/>
          </p:cNvSpPr>
          <p:nvPr>
            <p:ph type="subTitle" idx="1"/>
          </p:nvPr>
        </p:nvSpPr>
        <p:spPr>
          <a:xfrm>
            <a:off x="1524000" y="3996250"/>
            <a:ext cx="9144000" cy="1309255"/>
          </a:xfrm>
        </p:spPr>
        <p:txBody>
          <a:bodyPr>
            <a:normAutofit/>
          </a:bodyPr>
          <a:lstStyle>
            <a:lvl1pPr marL="0" indent="0" algn="ctr">
              <a:buNone/>
              <a:defRPr sz="2000"/>
            </a:lvl1pPr>
            <a:lvl2pPr marL="457200" indent="0" algn="ctr">
              <a:buNone/>
              <a:defRPr sz="2000"/>
            </a:lvl2pPr>
            <a:lvl3pPr marL="914400" indent="0" algn="ctr">
              <a:buNone/>
              <a:defRPr sz="20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p>
        </p:txBody>
      </p:sp>
      <p:sp>
        <p:nvSpPr>
          <p:cNvPr id="4" name="Date Placeholder 3"/>
          <p:cNvSpPr>
            <a:spLocks noGrp="1"/>
          </p:cNvSpPr>
          <p:nvPr>
            <p:ph type="dt" sz="half" idx="10"/>
          </p:nvPr>
        </p:nvSpPr>
        <p:spPr/>
        <p:txBody>
          <a:bodyPr/>
          <a:lstStyle/>
          <a:p>
            <a:fld id="{B61BEF0D-F0BB-DE4B-95CE-6DB70DBA9567}" type="datetimeFigureOut">
              <a:rPr lang="en-US" smtClean="0"/>
              <a:pPr/>
              <a:t>10/8/2025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a:p>
        </p:txBody>
      </p:sp>
    </p:spTree>
    <p:extLst>
      <p:ext uri="{BB962C8B-B14F-4D97-AF65-F5344CB8AC3E}">
        <p14:creationId xmlns:p14="http://schemas.microsoft.com/office/powerpoint/2010/main" val="13606802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5C6B4A9-1611-4792-9094-5F34BCA07E0B}" type="datetimeFigureOut">
              <a:rPr lang="en-US" smtClean="0"/>
              <a:t>10/8/2025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9333C77-0158-454C-844F-B7AB9BD7DAD4}" type="slidenum">
              <a:rPr lang="en-US" smtClean="0"/>
              <a:t>‹#›</a:t>
            </a:fld>
            <a:endParaRPr lang="en-US"/>
          </a:p>
        </p:txBody>
      </p:sp>
    </p:spTree>
    <p:extLst>
      <p:ext uri="{BB962C8B-B14F-4D97-AF65-F5344CB8AC3E}">
        <p14:creationId xmlns:p14="http://schemas.microsoft.com/office/powerpoint/2010/main" val="44031710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9019312" y="0"/>
            <a:ext cx="27432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9160624" y="274638"/>
            <a:ext cx="2402380" cy="5897562"/>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199" y="274638"/>
            <a:ext cx="7973291" cy="5897562"/>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838200" y="6422854"/>
            <a:ext cx="2743196" cy="365125"/>
          </a:xfrm>
        </p:spPr>
        <p:txBody>
          <a:bodyPr/>
          <a:lstStyle/>
          <a:p>
            <a:fld id="{B61BEF0D-F0BB-DE4B-95CE-6DB70DBA9567}" type="datetimeFigureOut">
              <a:rPr lang="en-US" smtClean="0"/>
              <a:pPr/>
              <a:t>10/8/2025</a:t>
            </a:fld>
            <a:endParaRPr lang="en-US"/>
          </a:p>
        </p:txBody>
      </p:sp>
      <p:sp>
        <p:nvSpPr>
          <p:cNvPr id="5" name="Footer Placeholder 4"/>
          <p:cNvSpPr>
            <a:spLocks noGrp="1"/>
          </p:cNvSpPr>
          <p:nvPr>
            <p:ph type="ftr" sz="quarter" idx="11"/>
          </p:nvPr>
        </p:nvSpPr>
        <p:spPr>
          <a:xfrm>
            <a:off x="3776135" y="6422854"/>
            <a:ext cx="4279669" cy="365125"/>
          </a:xfrm>
        </p:spPr>
        <p:txBody>
          <a:bodyPr/>
          <a:lstStyle/>
          <a:p>
            <a:endParaRPr lang="en-US"/>
          </a:p>
        </p:txBody>
      </p:sp>
      <p:sp>
        <p:nvSpPr>
          <p:cNvPr id="6" name="Slide Number Placeholder 5"/>
          <p:cNvSpPr>
            <a:spLocks noGrp="1"/>
          </p:cNvSpPr>
          <p:nvPr>
            <p:ph type="sldNum" sz="quarter" idx="12"/>
          </p:nvPr>
        </p:nvSpPr>
        <p:spPr>
          <a:xfrm>
            <a:off x="8073048" y="6422854"/>
            <a:ext cx="879759" cy="365125"/>
          </a:xfrm>
        </p:spPr>
        <p:txBody>
          <a:bodyPr/>
          <a:lstStyle/>
          <a:p>
            <a:fld id="{D57F1E4F-1CFF-5643-939E-217C01CDF565}" type="slidenum">
              <a:rPr lang="en-US" smtClean="0"/>
              <a:pPr/>
              <a:t>‹#›</a:t>
            </a:fld>
            <a:endParaRPr lang="en-US"/>
          </a:p>
        </p:txBody>
      </p:sp>
    </p:spTree>
    <p:extLst>
      <p:ext uri="{BB962C8B-B14F-4D97-AF65-F5344CB8AC3E}">
        <p14:creationId xmlns:p14="http://schemas.microsoft.com/office/powerpoint/2010/main" val="350990383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61BEF0D-F0BB-DE4B-95CE-6DB70DBA9567}" type="datetimeFigureOut">
              <a:rPr lang="en-US" smtClean="0"/>
              <a:pPr/>
              <a:t>10/8/2025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a:p>
        </p:txBody>
      </p:sp>
    </p:spTree>
    <p:extLst>
      <p:ext uri="{BB962C8B-B14F-4D97-AF65-F5344CB8AC3E}">
        <p14:creationId xmlns:p14="http://schemas.microsoft.com/office/powerpoint/2010/main" val="325691842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1">
        <a:schemeClr val="bg1"/>
      </p:bgRef>
    </p:bg>
    <p:spTree>
      <p:nvGrpSpPr>
        <p:cNvPr id="1" name=""/>
        <p:cNvGrpSpPr/>
        <p:nvPr/>
      </p:nvGrpSpPr>
      <p:grpSpPr>
        <a:xfrm>
          <a:off x="0" y="0"/>
          <a:ext cx="0" cy="0"/>
          <a:chOff x="0" y="0"/>
          <a:chExt cx="0" cy="0"/>
        </a:xfrm>
      </p:grpSpPr>
      <p:sp>
        <p:nvSpPr>
          <p:cNvPr id="7" name="Rectangle 6"/>
          <p:cNvSpPr/>
          <p:nvPr/>
        </p:nvSpPr>
        <p:spPr>
          <a:xfrm>
            <a:off x="-6843" y="2059012"/>
            <a:ext cx="12195668" cy="18288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33191" y="2208879"/>
            <a:ext cx="10515600" cy="1676400"/>
          </a:xfrm>
        </p:spPr>
        <p:txBody>
          <a:bodyPr anchor="ctr">
            <a:noAutofit/>
          </a:bodyPr>
          <a:lstStyle>
            <a:lvl1pPr algn="ctr">
              <a:lnSpc>
                <a:spcPct val="80000"/>
              </a:lnSpc>
              <a:defRPr sz="6000" b="0" spc="150" baseline="0">
                <a:solidFill>
                  <a:schemeClr val="bg1"/>
                </a:solidFill>
              </a:defRPr>
            </a:lvl1pPr>
          </a:lstStyle>
          <a:p>
            <a:r>
              <a:rPr lang="en-US"/>
              <a:t>Click to edit Master title style</a:t>
            </a:r>
          </a:p>
        </p:txBody>
      </p:sp>
      <p:sp>
        <p:nvSpPr>
          <p:cNvPr id="3" name="Text Placeholder 2"/>
          <p:cNvSpPr>
            <a:spLocks noGrp="1"/>
          </p:cNvSpPr>
          <p:nvPr>
            <p:ph type="body" idx="1"/>
          </p:nvPr>
        </p:nvSpPr>
        <p:spPr>
          <a:xfrm>
            <a:off x="833191" y="4010334"/>
            <a:ext cx="10515600" cy="1174639"/>
          </a:xfrm>
        </p:spPr>
        <p:txBody>
          <a:bodyPr anchor="t">
            <a:normAutofit/>
          </a:bodyPr>
          <a:lstStyle>
            <a:lvl1pPr marL="0" indent="0" algn="ctr">
              <a:buNone/>
              <a:defRPr sz="20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a:defRPr>
                <a:solidFill>
                  <a:schemeClr val="tx2"/>
                </a:solidFill>
              </a:defRPr>
            </a:lvl1pPr>
          </a:lstStyle>
          <a:p>
            <a:fld id="{B61BEF0D-F0BB-DE4B-95CE-6DB70DBA9567}" type="datetimeFigureOut">
              <a:rPr lang="en-US" smtClean="0"/>
              <a:pPr/>
              <a:t>10/8/2025</a:t>
            </a:fld>
            <a:endParaRPr lang="en-US"/>
          </a:p>
        </p:txBody>
      </p:sp>
      <p:sp>
        <p:nvSpPr>
          <p:cNvPr id="5" name="Footer Placeholder 4"/>
          <p:cNvSpPr>
            <a:spLocks noGrp="1"/>
          </p:cNvSpPr>
          <p:nvPr>
            <p:ph type="ftr" sz="quarter" idx="11"/>
          </p:nvPr>
        </p:nvSpPr>
        <p:spPr/>
        <p:txBody>
          <a:bodyPr/>
          <a:lstStyle>
            <a:lvl1pPr>
              <a:defRPr>
                <a:solidFill>
                  <a:schemeClr val="tx2"/>
                </a:solidFill>
              </a:defRPr>
            </a:lvl1pPr>
          </a:lstStyle>
          <a:p>
            <a:endParaRPr lang="en-US"/>
          </a:p>
        </p:txBody>
      </p:sp>
      <p:sp>
        <p:nvSpPr>
          <p:cNvPr id="6" name="Slide Number Placeholder 5"/>
          <p:cNvSpPr>
            <a:spLocks noGrp="1"/>
          </p:cNvSpPr>
          <p:nvPr>
            <p:ph type="sldNum" sz="quarter" idx="12"/>
          </p:nvPr>
        </p:nvSpPr>
        <p:spPr/>
        <p:txBody>
          <a:bodyPr/>
          <a:lstStyle>
            <a:lvl1pPr>
              <a:defRPr>
                <a:solidFill>
                  <a:schemeClr val="tx2"/>
                </a:solidFill>
              </a:defRPr>
            </a:lvl1pPr>
          </a:lstStyle>
          <a:p>
            <a:fld id="{D57F1E4F-1CFF-5643-939E-217C01CDF565}" type="slidenum">
              <a:rPr lang="en-US" smtClean="0"/>
              <a:pPr/>
              <a:t>‹#›</a:t>
            </a:fld>
            <a:endParaRPr lang="en-US"/>
          </a:p>
        </p:txBody>
      </p:sp>
    </p:spTree>
    <p:extLst>
      <p:ext uri="{BB962C8B-B14F-4D97-AF65-F5344CB8AC3E}">
        <p14:creationId xmlns:p14="http://schemas.microsoft.com/office/powerpoint/2010/main" val="629849885"/>
      </p:ext>
    </p:extLst>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1205344" y="2011680"/>
            <a:ext cx="4754880" cy="420624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230391" y="2011680"/>
            <a:ext cx="4754880" cy="420624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B712588-04B1-427B-82EE-E8DB90309F08}" type="datetimeFigureOut">
              <a:rPr lang="en-US" smtClean="0"/>
              <a:t>10/8/2025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FF9F0C5-380F-41C2-899A-BAC0F0927E16}" type="slidenum">
              <a:rPr lang="en-US" smtClean="0"/>
              <a:t>‹#›</a:t>
            </a:fld>
            <a:endParaRPr lang="en-US"/>
          </a:p>
        </p:txBody>
      </p:sp>
    </p:spTree>
    <p:extLst>
      <p:ext uri="{BB962C8B-B14F-4D97-AF65-F5344CB8AC3E}">
        <p14:creationId xmlns:p14="http://schemas.microsoft.com/office/powerpoint/2010/main" val="339095029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a:t>Click to edit Master title style</a:t>
            </a:r>
          </a:p>
        </p:txBody>
      </p:sp>
      <p:sp>
        <p:nvSpPr>
          <p:cNvPr id="3" name="Text Placeholder 2"/>
          <p:cNvSpPr>
            <a:spLocks noGrp="1"/>
          </p:cNvSpPr>
          <p:nvPr>
            <p:ph type="body" idx="1"/>
          </p:nvPr>
        </p:nvSpPr>
        <p:spPr>
          <a:xfrm>
            <a:off x="1207008" y="1913470"/>
            <a:ext cx="4754880" cy="743094"/>
          </a:xfrm>
        </p:spPr>
        <p:txBody>
          <a:bodyPr anchor="ctr">
            <a:normAutofit/>
          </a:bodyPr>
          <a:lstStyle>
            <a:lvl1pPr marL="0" indent="0">
              <a:buNone/>
              <a:defRPr sz="21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207008" y="2656566"/>
            <a:ext cx="4754880" cy="356616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231230" y="1913470"/>
            <a:ext cx="4754880" cy="743094"/>
          </a:xfrm>
        </p:spPr>
        <p:txBody>
          <a:bodyPr anchor="ctr">
            <a:normAutofit/>
          </a:bodyPr>
          <a:lstStyle>
            <a:lvl1pPr marL="0" indent="0">
              <a:buNone/>
              <a:defRPr sz="21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231230" y="2656564"/>
            <a:ext cx="4754880" cy="356616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61BEF0D-F0BB-DE4B-95CE-6DB70DBA9567}" type="datetimeFigureOut">
              <a:rPr lang="en-US" smtClean="0"/>
              <a:pPr/>
              <a:t>10/8/2025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57F1E4F-1CFF-5643-939E-217C01CDF565}" type="slidenum">
              <a:rPr lang="en-US" smtClean="0"/>
              <a:pPr/>
              <a:t>‹#›</a:t>
            </a:fld>
            <a:endParaRPr lang="en-US"/>
          </a:p>
        </p:txBody>
      </p:sp>
    </p:spTree>
    <p:extLst>
      <p:ext uri="{BB962C8B-B14F-4D97-AF65-F5344CB8AC3E}">
        <p14:creationId xmlns:p14="http://schemas.microsoft.com/office/powerpoint/2010/main" val="153972187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61BEF0D-F0BB-DE4B-95CE-6DB70DBA9567}" type="datetimeFigureOut">
              <a:rPr lang="en-US" smtClean="0"/>
              <a:pPr/>
              <a:t>10/8/2025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57F1E4F-1CFF-5643-939E-217C01CDF565}" type="slidenum">
              <a:rPr lang="en-US" smtClean="0"/>
              <a:pPr/>
              <a:t>‹#›</a:t>
            </a:fld>
            <a:endParaRPr lang="en-US"/>
          </a:p>
        </p:txBody>
      </p:sp>
    </p:spTree>
    <p:extLst>
      <p:ext uri="{BB962C8B-B14F-4D97-AF65-F5344CB8AC3E}">
        <p14:creationId xmlns:p14="http://schemas.microsoft.com/office/powerpoint/2010/main" val="307791271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smtClean="0"/>
              <a:pPr/>
              <a:t>10/8/2025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57F1E4F-1CFF-5643-939E-217C01CDF565}" type="slidenum">
              <a:rPr lang="en-US" smtClean="0"/>
              <a:pPr/>
              <a:t>‹#›</a:t>
            </a:fld>
            <a:endParaRPr lang="en-US"/>
          </a:p>
        </p:txBody>
      </p:sp>
    </p:spTree>
    <p:extLst>
      <p:ext uri="{BB962C8B-B14F-4D97-AF65-F5344CB8AC3E}">
        <p14:creationId xmlns:p14="http://schemas.microsoft.com/office/powerpoint/2010/main" val="205670790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a:xfrm>
            <a:off x="1207008" y="2120054"/>
            <a:ext cx="6126480" cy="411480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7789023" y="2147486"/>
            <a:ext cx="3200400" cy="3432319"/>
          </a:xfrm>
        </p:spPr>
        <p:txBody>
          <a:bodyPr>
            <a:normAutofit/>
          </a:bodyPr>
          <a:lstStyle>
            <a:lvl1pPr marL="0" indent="0">
              <a:lnSpc>
                <a:spcPct val="95000"/>
              </a:lnSpc>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42A54C80-263E-416B-A8E0-580EDEADCBDC}" type="datetimeFigureOut">
              <a:rPr lang="en-US" smtClean="0"/>
              <a:t>10/8/2025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19954A3-9DFD-4C44-94BA-B95130A3BA1C}" type="slidenum">
              <a:rPr lang="en-US" smtClean="0"/>
              <a:t>‹#›</a:t>
            </a:fld>
            <a:endParaRPr lang="en-US"/>
          </a:p>
        </p:txBody>
      </p:sp>
    </p:spTree>
    <p:extLst>
      <p:ext uri="{BB962C8B-B14F-4D97-AF65-F5344CB8AC3E}">
        <p14:creationId xmlns:p14="http://schemas.microsoft.com/office/powerpoint/2010/main" val="181856715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a:t>Click to edit Master title style</a:t>
            </a:r>
          </a:p>
        </p:txBody>
      </p:sp>
      <p:sp>
        <p:nvSpPr>
          <p:cNvPr id="3" name="Picture Placeholder 2"/>
          <p:cNvSpPr>
            <a:spLocks noGrp="1" noChangeAspect="1"/>
          </p:cNvSpPr>
          <p:nvPr>
            <p:ph type="pic" idx="1"/>
          </p:nvPr>
        </p:nvSpPr>
        <p:spPr>
          <a:xfrm>
            <a:off x="1280160" y="2211494"/>
            <a:ext cx="6126480" cy="3931920"/>
          </a:xfrm>
          <a:solidFill>
            <a:schemeClr val="tx2">
              <a:lumMod val="60000"/>
              <a:lumOff val="40000"/>
            </a:schemeClr>
          </a:solidFill>
        </p:spPr>
        <p:txBody>
          <a:bodyPr tIns="365760" anchor="t"/>
          <a:lstStyle>
            <a:lvl1pPr marL="0" indent="0" algn="ctr">
              <a:buNone/>
              <a:defRPr sz="3200">
                <a:solidFill>
                  <a:schemeClr val="tx1">
                    <a:lumMod val="50000"/>
                  </a:schemeClr>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7790688" y="2150621"/>
            <a:ext cx="3200400" cy="3429000"/>
          </a:xfrm>
        </p:spPr>
        <p:txBody>
          <a:bodyPr>
            <a:normAutofit/>
          </a:bodyPr>
          <a:lstStyle>
            <a:lvl1pPr marL="0" indent="0">
              <a:lnSpc>
                <a:spcPct val="95000"/>
              </a:lnSpc>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smtClean="0"/>
              <a:pPr/>
              <a:t>10/8/2025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a:p>
        </p:txBody>
      </p:sp>
    </p:spTree>
    <p:extLst>
      <p:ext uri="{BB962C8B-B14F-4D97-AF65-F5344CB8AC3E}">
        <p14:creationId xmlns:p14="http://schemas.microsoft.com/office/powerpoint/2010/main" val="172636850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7" name="Rectangle 6"/>
          <p:cNvSpPr/>
          <p:nvPr/>
        </p:nvSpPr>
        <p:spPr>
          <a:xfrm>
            <a:off x="483" y="176109"/>
            <a:ext cx="12188952" cy="164591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2" name="Title Placeholder 1"/>
          <p:cNvSpPr>
            <a:spLocks noGrp="1"/>
          </p:cNvSpPr>
          <p:nvPr>
            <p:ph type="title"/>
          </p:nvPr>
        </p:nvSpPr>
        <p:spPr>
          <a:xfrm>
            <a:off x="1202919" y="284176"/>
            <a:ext cx="9784080" cy="150876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1202919" y="2011680"/>
            <a:ext cx="9784080" cy="420624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1202266" y="6422854"/>
            <a:ext cx="3000894" cy="365125"/>
          </a:xfrm>
          <a:prstGeom prst="rect">
            <a:avLst/>
          </a:prstGeom>
        </p:spPr>
        <p:txBody>
          <a:bodyPr vert="horz" lIns="91440" tIns="45720" rIns="45720" bIns="45720" rtlCol="0" anchor="ctr"/>
          <a:lstStyle>
            <a:lvl1pPr algn="l">
              <a:defRPr sz="1050">
                <a:solidFill>
                  <a:schemeClr val="tx1"/>
                </a:solidFill>
                <a:latin typeface="Georgia" panose="02040502050405020303" pitchFamily="18" charset="0"/>
              </a:defRPr>
            </a:lvl1pPr>
          </a:lstStyle>
          <a:p>
            <a:fld id="{B61BEF0D-F0BB-DE4B-95CE-6DB70DBA9567}" type="datetimeFigureOut">
              <a:rPr lang="en-US" smtClean="0"/>
              <a:pPr/>
              <a:t>10/8/2025</a:t>
            </a:fld>
            <a:endParaRPr lang="en-US"/>
          </a:p>
        </p:txBody>
      </p:sp>
      <p:sp>
        <p:nvSpPr>
          <p:cNvPr id="5" name="Footer Placeholder 4"/>
          <p:cNvSpPr>
            <a:spLocks noGrp="1"/>
          </p:cNvSpPr>
          <p:nvPr>
            <p:ph type="ftr" sz="quarter" idx="3"/>
          </p:nvPr>
        </p:nvSpPr>
        <p:spPr>
          <a:xfrm>
            <a:off x="5596471" y="6422854"/>
            <a:ext cx="5044440" cy="365125"/>
          </a:xfrm>
          <a:prstGeom prst="rect">
            <a:avLst/>
          </a:prstGeom>
        </p:spPr>
        <p:txBody>
          <a:bodyPr vert="horz" lIns="91440" tIns="45720" rIns="91440" bIns="45720" rtlCol="0" anchor="ctr"/>
          <a:lstStyle>
            <a:lvl1pPr algn="r">
              <a:defRPr sz="1050">
                <a:solidFill>
                  <a:schemeClr val="tx1"/>
                </a:solidFill>
                <a:latin typeface="Georgia" panose="02040502050405020303" pitchFamily="18" charset="0"/>
              </a:defRPr>
            </a:lvl1pPr>
          </a:lstStyle>
          <a:p>
            <a:endParaRPr lang="en-US"/>
          </a:p>
        </p:txBody>
      </p:sp>
      <p:sp>
        <p:nvSpPr>
          <p:cNvPr id="6" name="Slide Number Placeholder 5"/>
          <p:cNvSpPr>
            <a:spLocks noGrp="1"/>
          </p:cNvSpPr>
          <p:nvPr>
            <p:ph type="sldNum" sz="quarter" idx="4"/>
          </p:nvPr>
        </p:nvSpPr>
        <p:spPr>
          <a:xfrm>
            <a:off x="10658927" y="6422854"/>
            <a:ext cx="946264" cy="365125"/>
          </a:xfrm>
          <a:prstGeom prst="rect">
            <a:avLst/>
          </a:prstGeom>
        </p:spPr>
        <p:txBody>
          <a:bodyPr vert="horz" lIns="45720" tIns="45720" rIns="91440" bIns="45720" rtlCol="0" anchor="ctr"/>
          <a:lstStyle>
            <a:lvl1pPr algn="l">
              <a:defRPr sz="1200" b="0">
                <a:solidFill>
                  <a:schemeClr val="tx1"/>
                </a:solidFill>
                <a:latin typeface="Georgia" panose="02040502050405020303" pitchFamily="18" charset="0"/>
              </a:defRPr>
            </a:lvl1pPr>
          </a:lstStyle>
          <a:p>
            <a:fld id="{D57F1E4F-1CFF-5643-939E-217C01CDF565}" type="slidenum">
              <a:rPr lang="en-US" smtClean="0"/>
              <a:pPr/>
              <a:t>‹#›</a:t>
            </a:fld>
            <a:endParaRPr lang="en-US"/>
          </a:p>
        </p:txBody>
      </p:sp>
    </p:spTree>
    <p:extLst>
      <p:ext uri="{BB962C8B-B14F-4D97-AF65-F5344CB8AC3E}">
        <p14:creationId xmlns:p14="http://schemas.microsoft.com/office/powerpoint/2010/main" val="3010185363"/>
      </p:ext>
    </p:extLst>
  </p:cSld>
  <p:clrMap bg1="dk1" tx1="lt1" bg2="dk2" tx2="lt2" accent1="accent1" accent2="accent2" accent3="accent3" accent4="accent4" accent5="accent5" accent6="accent6" hlink="hlink" folHlink="folHlink"/>
  <p:sldLayoutIdLst>
    <p:sldLayoutId id="2147483717" r:id="rId1"/>
    <p:sldLayoutId id="2147483718" r:id="rId2"/>
    <p:sldLayoutId id="2147483719" r:id="rId3"/>
    <p:sldLayoutId id="2147483720" r:id="rId4"/>
    <p:sldLayoutId id="2147483721" r:id="rId5"/>
    <p:sldLayoutId id="2147483722" r:id="rId6"/>
    <p:sldLayoutId id="2147483723" r:id="rId7"/>
    <p:sldLayoutId id="2147483724" r:id="rId8"/>
    <p:sldLayoutId id="2147483725" r:id="rId9"/>
    <p:sldLayoutId id="2147483726" r:id="rId10"/>
    <p:sldLayoutId id="2147483727" r:id="rId11"/>
  </p:sldLayoutIdLst>
  <p:txStyles>
    <p:titleStyle>
      <a:lvl1pPr algn="l" defTabSz="914400" rtl="0" eaLnBrk="1" latinLnBrk="0" hangingPunct="1">
        <a:lnSpc>
          <a:spcPct val="85000"/>
        </a:lnSpc>
        <a:spcBef>
          <a:spcPct val="0"/>
        </a:spcBef>
        <a:buNone/>
        <a:defRPr sz="4000" kern="1200" cap="all" baseline="0">
          <a:solidFill>
            <a:schemeClr val="bg2"/>
          </a:solidFill>
          <a:latin typeface="Georgia" panose="02040502050405020303" pitchFamily="18" charset="0"/>
          <a:ea typeface="+mj-ea"/>
          <a:cs typeface="+mj-cs"/>
        </a:defRPr>
      </a:lvl1pPr>
    </p:titleStyle>
    <p:bodyStyle>
      <a:lvl1pPr marL="182880" indent="-182880" algn="l" defTabSz="914400" rtl="0" eaLnBrk="1" latinLnBrk="0" hangingPunct="1">
        <a:lnSpc>
          <a:spcPct val="90000"/>
        </a:lnSpc>
        <a:spcBef>
          <a:spcPts val="1200"/>
        </a:spcBef>
        <a:spcAft>
          <a:spcPts val="200"/>
        </a:spcAft>
        <a:buClr>
          <a:schemeClr val="tx1"/>
        </a:buClr>
        <a:buFont typeface="Wingdings" pitchFamily="2" charset="2"/>
        <a:buChar char=""/>
        <a:defRPr sz="2200" kern="1200">
          <a:solidFill>
            <a:schemeClr val="tx1"/>
          </a:solidFill>
          <a:latin typeface="Georgia" panose="02040502050405020303" pitchFamily="18" charset="0"/>
          <a:ea typeface="+mn-ea"/>
          <a:cs typeface="+mn-cs"/>
        </a:defRPr>
      </a:lvl1pPr>
      <a:lvl2pPr marL="411480" indent="-182880" algn="l" defTabSz="914400" rtl="0" eaLnBrk="1" latinLnBrk="0" hangingPunct="1">
        <a:lnSpc>
          <a:spcPct val="90000"/>
        </a:lnSpc>
        <a:spcBef>
          <a:spcPts val="200"/>
        </a:spcBef>
        <a:spcAft>
          <a:spcPts val="400"/>
        </a:spcAft>
        <a:buClr>
          <a:schemeClr val="tx1"/>
        </a:buClr>
        <a:buFont typeface="Wingdings" pitchFamily="2" charset="2"/>
        <a:buChar char=""/>
        <a:defRPr sz="2000" kern="1200">
          <a:solidFill>
            <a:schemeClr val="tx1"/>
          </a:solidFill>
          <a:latin typeface="Georgia" panose="02040502050405020303" pitchFamily="18" charset="0"/>
          <a:ea typeface="+mn-ea"/>
          <a:cs typeface="+mn-cs"/>
        </a:defRPr>
      </a:lvl2pPr>
      <a:lvl3pPr marL="640080" indent="-182880" algn="l" defTabSz="914400" rtl="0" eaLnBrk="1" latinLnBrk="0" hangingPunct="1">
        <a:lnSpc>
          <a:spcPct val="90000"/>
        </a:lnSpc>
        <a:spcBef>
          <a:spcPts val="200"/>
        </a:spcBef>
        <a:spcAft>
          <a:spcPts val="400"/>
        </a:spcAft>
        <a:buClr>
          <a:schemeClr val="tx1"/>
        </a:buClr>
        <a:buFont typeface="Wingdings" pitchFamily="2" charset="2"/>
        <a:buChar char=""/>
        <a:defRPr sz="1800" kern="1200">
          <a:solidFill>
            <a:schemeClr val="tx1"/>
          </a:solidFill>
          <a:latin typeface="Georgia" panose="02040502050405020303" pitchFamily="18" charset="0"/>
          <a:ea typeface="+mn-ea"/>
          <a:cs typeface="+mn-cs"/>
        </a:defRPr>
      </a:lvl3pPr>
      <a:lvl4pPr marL="868680" indent="-18288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Georgia" panose="02040502050405020303" pitchFamily="18" charset="0"/>
          <a:ea typeface="+mn-ea"/>
          <a:cs typeface="+mn-cs"/>
        </a:defRPr>
      </a:lvl4pPr>
      <a:lvl5pPr marL="1097280" indent="-18288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Georgia" panose="02040502050405020303" pitchFamily="18" charset="0"/>
          <a:ea typeface="+mn-ea"/>
          <a:cs typeface="+mn-cs"/>
        </a:defRPr>
      </a:lvl5pPr>
      <a:lvl6pPr marL="1284600" indent="-22860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6pPr>
      <a:lvl7pPr marL="1471800" indent="-22860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7pPr>
      <a:lvl8pPr marL="1629000" indent="-22860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8pPr>
      <a:lvl9pPr marL="1806200" indent="-22860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7.xml"/><Relationship Id="rId1" Type="http://schemas.openxmlformats.org/officeDocument/2006/relationships/tags" Target="../tags/tag2.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slideLayout" Target="../slideLayouts/slideLayout2.xml"/><Relationship Id="rId1" Type="http://schemas.openxmlformats.org/officeDocument/2006/relationships/tags" Target="../tags/tag11.xml"/></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2.xml"/><Relationship Id="rId1" Type="http://schemas.openxmlformats.org/officeDocument/2006/relationships/tags" Target="../tags/tag12.xml"/><Relationship Id="rId4" Type="http://schemas.openxmlformats.org/officeDocument/2006/relationships/image" Target="../media/image12.png"/></Relationships>
</file>

<file path=ppt/slides/_rels/slide12.xml.rels><?xml version="1.0" encoding="UTF-8" standalone="yes"?>
<Relationships xmlns="http://schemas.openxmlformats.org/package/2006/relationships"><Relationship Id="rId3" Type="http://schemas.openxmlformats.org/officeDocument/2006/relationships/hyperlink" Target="https://medicaid.ncdhhs.gov/blog/2021/06/29/childrens-developmental-services-agency-providers-carved-out-managed-care" TargetMode="External"/><Relationship Id="rId2" Type="http://schemas.openxmlformats.org/officeDocument/2006/relationships/slideLayout" Target="../slideLayouts/slideLayout2.xml"/><Relationship Id="rId1" Type="http://schemas.openxmlformats.org/officeDocument/2006/relationships/tags" Target="../tags/tag13.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13.png"/></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2.xml"/><Relationship Id="rId1" Type="http://schemas.openxmlformats.org/officeDocument/2006/relationships/tags" Target="../tags/tag14.xml"/><Relationship Id="rId4" Type="http://schemas.openxmlformats.org/officeDocument/2006/relationships/image" Target="../media/image16.png"/></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2.xml"/><Relationship Id="rId1" Type="http://schemas.openxmlformats.org/officeDocument/2006/relationships/tags" Target="../tags/tag15.xml"/><Relationship Id="rId5" Type="http://schemas.openxmlformats.org/officeDocument/2006/relationships/image" Target="../media/image16.png"/><Relationship Id="rId4" Type="http://schemas.openxmlformats.org/officeDocument/2006/relationships/hyperlink" Target="https://www.nctracks.nc.gov/content/public/providers/provider-user-guides-and-training.html" TargetMode="External"/></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2.xml"/><Relationship Id="rId1" Type="http://schemas.openxmlformats.org/officeDocument/2006/relationships/tags" Target="../tags/tag16.xml"/><Relationship Id="rId4" Type="http://schemas.openxmlformats.org/officeDocument/2006/relationships/image" Target="../media/image17.png"/></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2.xml"/><Relationship Id="rId1" Type="http://schemas.openxmlformats.org/officeDocument/2006/relationships/tags" Target="../tags/tag17.xml"/><Relationship Id="rId4" Type="http://schemas.openxmlformats.org/officeDocument/2006/relationships/image" Target="../media/image17.png"/></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2.xml"/><Relationship Id="rId1" Type="http://schemas.openxmlformats.org/officeDocument/2006/relationships/tags" Target="../tags/tag18.xml"/><Relationship Id="rId4" Type="http://schemas.openxmlformats.org/officeDocument/2006/relationships/image" Target="../media/image17.png"/></Relationships>
</file>

<file path=ppt/slides/_rels/slide18.xml.rels><?xml version="1.0" encoding="UTF-8" standalone="yes"?>
<Relationships xmlns="http://schemas.openxmlformats.org/package/2006/relationships"><Relationship Id="rId3" Type="http://schemas.openxmlformats.org/officeDocument/2006/relationships/hyperlink" Target="https://www.ncdhhs.gov/fees-billing-and-reimbursement-policypdf/download?attachment" TargetMode="External"/><Relationship Id="rId2" Type="http://schemas.openxmlformats.org/officeDocument/2006/relationships/slideLayout" Target="../slideLayouts/slideLayout2.xml"/><Relationship Id="rId1" Type="http://schemas.openxmlformats.org/officeDocument/2006/relationships/tags" Target="../tags/tag19.xml"/><Relationship Id="rId4" Type="http://schemas.openxmlformats.org/officeDocument/2006/relationships/image" Target="../media/image18.png"/></Relationships>
</file>

<file path=ppt/slides/_rels/slide1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slideLayout" Target="../slideLayouts/slideLayout2.xml"/><Relationship Id="rId1" Type="http://schemas.openxmlformats.org/officeDocument/2006/relationships/tags" Target="../tags/tag20.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slideLayout" Target="../slideLayouts/slideLayout2.xml"/><Relationship Id="rId1" Type="http://schemas.openxmlformats.org/officeDocument/2006/relationships/tags" Target="../tags/tag3.xml"/></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2.xml"/><Relationship Id="rId1" Type="http://schemas.openxmlformats.org/officeDocument/2006/relationships/tags" Target="../tags/tag21.xml"/><Relationship Id="rId4" Type="http://schemas.openxmlformats.org/officeDocument/2006/relationships/image" Target="../media/image19.png"/></Relationships>
</file>

<file path=ppt/slides/_rels/slide21.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2.xml"/><Relationship Id="rId1" Type="http://schemas.openxmlformats.org/officeDocument/2006/relationships/tags" Target="../tags/tag22.xml"/><Relationship Id="rId5" Type="http://schemas.openxmlformats.org/officeDocument/2006/relationships/image" Target="../media/image19.png"/><Relationship Id="rId4" Type="http://schemas.openxmlformats.org/officeDocument/2006/relationships/hyperlink" Target="https://www.nctracks.nc.gov/content/public/providers/provider-user-guides-and-training.html" TargetMode="External"/></Relationships>
</file>

<file path=ppt/slides/_rels/slide22.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slideLayout" Target="../slideLayouts/slideLayout2.xml"/><Relationship Id="rId1" Type="http://schemas.openxmlformats.org/officeDocument/2006/relationships/tags" Target="../tags/tag23.xml"/></Relationships>
</file>

<file path=ppt/slides/_rels/slide23.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slideLayout" Target="../slideLayouts/slideLayout2.xml"/><Relationship Id="rId1" Type="http://schemas.openxmlformats.org/officeDocument/2006/relationships/tags" Target="../tags/tag24.xml"/></Relationships>
</file>

<file path=ppt/slides/_rels/slide24.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2.xml"/><Relationship Id="rId1" Type="http://schemas.openxmlformats.org/officeDocument/2006/relationships/tags" Target="../tags/tag25.xml"/><Relationship Id="rId5" Type="http://schemas.openxmlformats.org/officeDocument/2006/relationships/image" Target="../media/image22.png"/><Relationship Id="rId4" Type="http://schemas.openxmlformats.org/officeDocument/2006/relationships/hyperlink" Target="https://tricare.mil/Costs/HealthPlanCosts" TargetMode="External"/></Relationships>
</file>

<file path=ppt/slides/_rels/slide25.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slideLayout" Target="../slideLayouts/slideLayout2.xml"/><Relationship Id="rId1" Type="http://schemas.openxmlformats.org/officeDocument/2006/relationships/tags" Target="../tags/tag26.xml"/></Relationships>
</file>

<file path=ppt/slides/_rels/slide26.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2.xml"/><Relationship Id="rId1" Type="http://schemas.openxmlformats.org/officeDocument/2006/relationships/tags" Target="../tags/tag27.xml"/><Relationship Id="rId4" Type="http://schemas.openxmlformats.org/officeDocument/2006/relationships/image" Target="../media/image24.png"/></Relationships>
</file>

<file path=ppt/slides/_rels/slide27.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slideLayout" Target="../slideLayouts/slideLayout2.xml"/><Relationship Id="rId1" Type="http://schemas.openxmlformats.org/officeDocument/2006/relationships/tags" Target="../tags/tag28.xml"/></Relationships>
</file>

<file path=ppt/slides/_rels/slide28.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2.xml"/><Relationship Id="rId1" Type="http://schemas.openxmlformats.org/officeDocument/2006/relationships/tags" Target="../tags/tag29.xml"/><Relationship Id="rId4" Type="http://schemas.openxmlformats.org/officeDocument/2006/relationships/image" Target="../media/image25.png"/></Relationships>
</file>

<file path=ppt/slides/_rels/slide29.xml.rels><?xml version="1.0" encoding="UTF-8" standalone="yes"?>
<Relationships xmlns="http://schemas.openxmlformats.org/package/2006/relationships"><Relationship Id="rId3" Type="http://schemas.openxmlformats.org/officeDocument/2006/relationships/hyperlink" Target="https://www.nctracks.nc.gov/content/public/providers/provider-user-guides-and-training/fact-sheets.html" TargetMode="External"/><Relationship Id="rId2" Type="http://schemas.openxmlformats.org/officeDocument/2006/relationships/slideLayout" Target="../slideLayouts/slideLayout2.xml"/><Relationship Id="rId1" Type="http://schemas.openxmlformats.org/officeDocument/2006/relationships/tags" Target="../tags/tag30.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slideLayout" Target="../slideLayouts/slideLayout2.xml"/><Relationship Id="rId1" Type="http://schemas.openxmlformats.org/officeDocument/2006/relationships/tags" Target="../tags/tag4.xml"/></Relationships>
</file>

<file path=ppt/slides/_rels/slide30.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31.xml"/></Relationships>
</file>

<file path=ppt/slides/_rels/slide31.xml.rels><?xml version="1.0" encoding="UTF-8" standalone="yes"?>
<Relationships xmlns="http://schemas.openxmlformats.org/package/2006/relationships"><Relationship Id="rId3" Type="http://schemas.openxmlformats.org/officeDocument/2006/relationships/notesSlide" Target="../notesSlides/notesSlide16.xml"/><Relationship Id="rId2" Type="http://schemas.openxmlformats.org/officeDocument/2006/relationships/slideLayout" Target="../slideLayouts/slideLayout2.xml"/><Relationship Id="rId1" Type="http://schemas.openxmlformats.org/officeDocument/2006/relationships/tags" Target="../tags/tag32.xml"/><Relationship Id="rId4" Type="http://schemas.openxmlformats.org/officeDocument/2006/relationships/image" Target="../media/image26.png"/></Relationships>
</file>

<file path=ppt/slides/_rels/slide32.xml.rels><?xml version="1.0" encoding="UTF-8" standalone="yes"?>
<Relationships xmlns="http://schemas.openxmlformats.org/package/2006/relationships"><Relationship Id="rId3" Type="http://schemas.openxmlformats.org/officeDocument/2006/relationships/hyperlink" Target="https://www.ncdhhs.gov/divisions/child-and-family-well-being/north-carolina-infant-toddler-program-nc-itp/nc-itp-staff" TargetMode="External"/><Relationship Id="rId2" Type="http://schemas.openxmlformats.org/officeDocument/2006/relationships/slideLayout" Target="../slideLayouts/slideLayout2.xml"/><Relationship Id="rId1" Type="http://schemas.openxmlformats.org/officeDocument/2006/relationships/tags" Target="../tags/tag33.xml"/><Relationship Id="rId4" Type="http://schemas.openxmlformats.org/officeDocument/2006/relationships/hyperlink" Target="https://www.ncdhhs.gov/divisions/child-and-family-well-being/north-carolina-infant-toddler-program-nc-itp/nc-itp-providers" TargetMode="External"/></Relationships>
</file>

<file path=ppt/slides/_rels/slide33.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slideLayout" Target="../slideLayouts/slideLayout2.xml"/><Relationship Id="rId1" Type="http://schemas.openxmlformats.org/officeDocument/2006/relationships/tags" Target="../tags/tag34.xml"/></Relationships>
</file>

<file path=ppt/slides/_rels/slide34.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slideLayout" Target="../slideLayouts/slideLayout2.xml"/><Relationship Id="rId1" Type="http://schemas.openxmlformats.org/officeDocument/2006/relationships/tags" Target="../tags/tag35.xml"/></Relationships>
</file>

<file path=ppt/slides/_rels/slide35.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slideLayout" Target="../slideLayouts/slideLayout2.xml"/><Relationship Id="rId1" Type="http://schemas.openxmlformats.org/officeDocument/2006/relationships/tags" Target="../tags/tag36.xml"/></Relationships>
</file>

<file path=ppt/slides/_rels/slide36.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slideLayout" Target="../slideLayouts/slideLayout2.xml"/><Relationship Id="rId1" Type="http://schemas.openxmlformats.org/officeDocument/2006/relationships/tags" Target="../tags/tag37.xml"/></Relationships>
</file>

<file path=ppt/slides/_rels/slide37.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slideLayout" Target="../slideLayouts/slideLayout2.xml"/><Relationship Id="rId1" Type="http://schemas.openxmlformats.org/officeDocument/2006/relationships/tags" Target="../tags/tag38.xml"/></Relationships>
</file>

<file path=ppt/slides/_rels/slide38.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slideLayout" Target="../slideLayouts/slideLayout2.xml"/><Relationship Id="rId1" Type="http://schemas.openxmlformats.org/officeDocument/2006/relationships/tags" Target="../tags/tag39.xml"/></Relationships>
</file>

<file path=ppt/slides/_rels/slide39.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slideLayout" Target="../slideLayouts/slideLayout2.xml"/><Relationship Id="rId1" Type="http://schemas.openxmlformats.org/officeDocument/2006/relationships/tags" Target="../tags/tag40.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slideLayout" Target="../slideLayouts/slideLayout2.xml"/><Relationship Id="rId1" Type="http://schemas.openxmlformats.org/officeDocument/2006/relationships/tags" Target="../tags/tag5.xml"/></Relationships>
</file>

<file path=ppt/slides/_rels/slide40.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slideLayout" Target="../slideLayouts/slideLayout2.xml"/><Relationship Id="rId1" Type="http://schemas.openxmlformats.org/officeDocument/2006/relationships/tags" Target="../tags/tag41.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slideLayout" Target="../slideLayouts/slideLayout2.xml"/><Relationship Id="rId1" Type="http://schemas.openxmlformats.org/officeDocument/2006/relationships/tags" Target="../tags/tag6.xml"/></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2.xml"/><Relationship Id="rId1" Type="http://schemas.openxmlformats.org/officeDocument/2006/relationships/tags" Target="../tags/tag7.xml"/><Relationship Id="rId5" Type="http://schemas.openxmlformats.org/officeDocument/2006/relationships/image" Target="../media/image8.png"/><Relationship Id="rId4" Type="http://schemas.openxmlformats.org/officeDocument/2006/relationships/image" Target="../media/image7.png"/></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2.xml"/><Relationship Id="rId1" Type="http://schemas.openxmlformats.org/officeDocument/2006/relationships/tags" Target="../tags/tag8.xml"/><Relationship Id="rId4" Type="http://schemas.openxmlformats.org/officeDocument/2006/relationships/image" Target="../media/image8.png"/></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slideLayout" Target="../slideLayouts/slideLayout2.xml"/><Relationship Id="rId1" Type="http://schemas.openxmlformats.org/officeDocument/2006/relationships/tags" Target="../tags/tag9.xml"/></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2.xml"/><Relationship Id="rId1" Type="http://schemas.openxmlformats.org/officeDocument/2006/relationships/tags" Target="../tags/tag10.xml"/><Relationship Id="rId4" Type="http://schemas.openxmlformats.org/officeDocument/2006/relationships/image" Target="../media/image10.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E6E37985-09B8-4F09-93C7-44CB3EDE52A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26198"/>
            <a:ext cx="12192000" cy="6005604"/>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Georgia" panose="02040502050405020303" pitchFamily="18" charset="0"/>
            </a:endParaRPr>
          </a:p>
        </p:txBody>
      </p:sp>
      <p:sp>
        <p:nvSpPr>
          <p:cNvPr id="2" name="Title 1">
            <a:extLst>
              <a:ext uri="{FF2B5EF4-FFF2-40B4-BE49-F238E27FC236}">
                <a16:creationId xmlns:a16="http://schemas.microsoft.com/office/drawing/2014/main" id="{A49C1501-5C07-1574-2295-DEA21F61A5D4}"/>
              </a:ext>
            </a:extLst>
          </p:cNvPr>
          <p:cNvSpPr txBox="1">
            <a:spLocks noGrp="1"/>
          </p:cNvSpPr>
          <p:nvPr>
            <p:ph type="title" idx="4294967295"/>
          </p:nvPr>
        </p:nvSpPr>
        <p:spPr>
          <a:xfrm>
            <a:off x="342900" y="847725"/>
            <a:ext cx="11468100" cy="1723549"/>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5300" b="0" i="0" u="none" strike="noStrike" kern="1200" cap="none" spc="0" normalizeH="0" baseline="0" noProof="0">
                <a:ln>
                  <a:noFill/>
                </a:ln>
                <a:solidFill>
                  <a:srgbClr val="0088C6"/>
                </a:solidFill>
                <a:effectLst/>
                <a:uLnTx/>
                <a:uFillTx/>
                <a:latin typeface="Georgia" panose="02040502050405020303" pitchFamily="18" charset="0"/>
                <a:ea typeface="+mj-ea"/>
                <a:cs typeface="+mj-cs"/>
              </a:rPr>
              <a:t>Billing Orientation </a:t>
            </a:r>
            <a:br>
              <a:rPr kumimoji="0" lang="en-US" sz="5300" b="0" i="0" u="none" strike="noStrike" kern="1200" cap="none" spc="0" normalizeH="0" baseline="0" noProof="0">
                <a:ln>
                  <a:noFill/>
                </a:ln>
                <a:solidFill>
                  <a:srgbClr val="0088C6"/>
                </a:solidFill>
                <a:effectLst/>
                <a:uLnTx/>
                <a:uFillTx/>
                <a:latin typeface="Georgia" panose="02040502050405020303" pitchFamily="18" charset="0"/>
                <a:ea typeface="+mj-ea"/>
                <a:cs typeface="+mj-cs"/>
              </a:rPr>
            </a:br>
            <a:r>
              <a:rPr kumimoji="0" lang="en-US" sz="5300" b="0" i="0" u="none" strike="noStrike" kern="1200" cap="none" spc="0" normalizeH="0" baseline="0" noProof="0">
                <a:ln>
                  <a:noFill/>
                </a:ln>
                <a:solidFill>
                  <a:srgbClr val="0088C6"/>
                </a:solidFill>
                <a:effectLst/>
                <a:uLnTx/>
                <a:uFillTx/>
                <a:latin typeface="Georgia" panose="02040502050405020303" pitchFamily="18" charset="0"/>
                <a:ea typeface="+mj-ea"/>
                <a:cs typeface="+mj-cs"/>
              </a:rPr>
              <a:t>for New CDSA Providers</a:t>
            </a:r>
            <a:endParaRPr kumimoji="0" lang="en-US" sz="1800" b="0" i="0" u="none" strike="noStrike" kern="1200" cap="none" spc="0" normalizeH="0" baseline="0" noProof="0">
              <a:ln>
                <a:noFill/>
              </a:ln>
              <a:solidFill>
                <a:srgbClr val="0088C6"/>
              </a:solidFill>
              <a:effectLst/>
              <a:uLnTx/>
              <a:uFillTx/>
              <a:latin typeface="Georgia" panose="02040502050405020303" pitchFamily="18" charset="0"/>
              <a:ea typeface="+mn-ea"/>
              <a:cs typeface="+mn-cs"/>
            </a:endParaRPr>
          </a:p>
        </p:txBody>
      </p:sp>
      <p:sp>
        <p:nvSpPr>
          <p:cNvPr id="3" name="TextBox 2">
            <a:extLst>
              <a:ext uri="{FF2B5EF4-FFF2-40B4-BE49-F238E27FC236}">
                <a16:creationId xmlns:a16="http://schemas.microsoft.com/office/drawing/2014/main" id="{BD449EEC-F112-334B-0F41-15B544A61C83}"/>
              </a:ext>
            </a:extLst>
          </p:cNvPr>
          <p:cNvSpPr txBox="1"/>
          <p:nvPr/>
        </p:nvSpPr>
        <p:spPr>
          <a:xfrm>
            <a:off x="342900" y="2819400"/>
            <a:ext cx="11582400" cy="1754326"/>
          </a:xfrm>
          <a:prstGeom prst="rect">
            <a:avLst/>
          </a:prstGeom>
          <a:noFill/>
        </p:spPr>
        <p:txBody>
          <a:bodyPr wrap="square" rtlCol="0">
            <a:spAutoFit/>
          </a:bodyPr>
          <a:lstStyle/>
          <a:p>
            <a:pPr algn="ctr"/>
            <a:r>
              <a:rPr lang="en-US" sz="3600" dirty="0">
                <a:solidFill>
                  <a:srgbClr val="0088C6"/>
                </a:solidFill>
                <a:latin typeface="Georgia" panose="02040502050405020303" pitchFamily="18" charset="0"/>
              </a:rPr>
              <a:t>______ CDSA</a:t>
            </a:r>
          </a:p>
          <a:p>
            <a:pPr algn="ctr"/>
            <a:r>
              <a:rPr lang="en-US" sz="1800" i="1" dirty="0">
                <a:solidFill>
                  <a:srgbClr val="0088C6"/>
                </a:solidFill>
                <a:latin typeface="Georgia" panose="02040502050405020303" pitchFamily="18" charset="0"/>
              </a:rPr>
              <a:t>Main Office: _____</a:t>
            </a:r>
          </a:p>
          <a:p>
            <a:pPr algn="ctr"/>
            <a:r>
              <a:rPr lang="en-US" sz="1800" i="1" dirty="0">
                <a:solidFill>
                  <a:srgbClr val="0088C6"/>
                </a:solidFill>
                <a:latin typeface="Georgia" panose="02040502050405020303" pitchFamily="18" charset="0"/>
              </a:rPr>
              <a:t>Satellite Offices: ____, ____, ____, etc.</a:t>
            </a:r>
          </a:p>
          <a:p>
            <a:pPr algn="ctr"/>
            <a:endParaRPr lang="en-US" sz="1800" i="1" dirty="0">
              <a:solidFill>
                <a:srgbClr val="0088C6"/>
              </a:solidFill>
              <a:latin typeface="Georgia" panose="02040502050405020303" pitchFamily="18" charset="0"/>
            </a:endParaRPr>
          </a:p>
          <a:p>
            <a:pPr algn="ctr"/>
            <a:r>
              <a:rPr lang="en-US" sz="1800" i="1" dirty="0">
                <a:solidFill>
                  <a:srgbClr val="0088C6"/>
                </a:solidFill>
                <a:latin typeface="Georgia" panose="02040502050405020303" pitchFamily="18" charset="0"/>
              </a:rPr>
              <a:t>Counties Served: ___, ___, etc.</a:t>
            </a:r>
          </a:p>
        </p:txBody>
      </p:sp>
      <p:sp>
        <p:nvSpPr>
          <p:cNvPr id="4" name="TextBox 3">
            <a:extLst>
              <a:ext uri="{FF2B5EF4-FFF2-40B4-BE49-F238E27FC236}">
                <a16:creationId xmlns:a16="http://schemas.microsoft.com/office/drawing/2014/main" id="{4BC0FDDF-DE09-1908-7F1C-45E52CF72150}"/>
              </a:ext>
            </a:extLst>
          </p:cNvPr>
          <p:cNvSpPr txBox="1"/>
          <p:nvPr/>
        </p:nvSpPr>
        <p:spPr>
          <a:xfrm>
            <a:off x="342900" y="5231473"/>
            <a:ext cx="4419600" cy="1200329"/>
          </a:xfrm>
          <a:prstGeom prst="rect">
            <a:avLst/>
          </a:prstGeom>
          <a:noFill/>
        </p:spPr>
        <p:txBody>
          <a:bodyPr wrap="square" rtlCol="0">
            <a:spAutoFit/>
          </a:bodyPr>
          <a:lstStyle/>
          <a:p>
            <a:pPr algn="ctr"/>
            <a:r>
              <a:rPr lang="en-US" sz="1800" i="1">
                <a:solidFill>
                  <a:srgbClr val="D63659"/>
                </a:solidFill>
                <a:latin typeface="Georgia" panose="02040502050405020303" pitchFamily="18" charset="0"/>
                <a:ea typeface="Verdana" panose="020B0604030504040204" pitchFamily="34" charset="0"/>
              </a:rPr>
              <a:t>If you contract with multiple CDSAs, please consult with each location about their specific billing processes. </a:t>
            </a:r>
          </a:p>
          <a:p>
            <a:endParaRPr lang="en-US">
              <a:latin typeface="Georgia" panose="02040502050405020303" pitchFamily="18" charset="0"/>
            </a:endParaRPr>
          </a:p>
        </p:txBody>
      </p:sp>
      <p:pic>
        <p:nvPicPr>
          <p:cNvPr id="7" name="Picture 6">
            <a:extLst>
              <a:ext uri="{FF2B5EF4-FFF2-40B4-BE49-F238E27FC236}">
                <a16:creationId xmlns:a16="http://schemas.microsoft.com/office/drawing/2014/main" id="{EF49B1C0-E716-26CF-14C6-47ACA4949F24}"/>
              </a:ext>
              <a:ext uri="{C183D7F6-B498-43B3-948B-1728B52AA6E4}">
                <adec:decorative xmlns:adec="http://schemas.microsoft.com/office/drawing/2017/decorative" val="1"/>
              </a:ext>
            </a:extLst>
          </p:cNvPr>
          <p:cNvPicPr>
            <a:picLocks noChangeAspect="1"/>
          </p:cNvPicPr>
          <p:nvPr/>
        </p:nvPicPr>
        <p:blipFill>
          <a:blip r:embed="rId4"/>
          <a:stretch>
            <a:fillRect/>
          </a:stretch>
        </p:blipFill>
        <p:spPr>
          <a:xfrm>
            <a:off x="7949590" y="3226965"/>
            <a:ext cx="4109060" cy="3475021"/>
          </a:xfrm>
          <a:prstGeom prst="rect">
            <a:avLst/>
          </a:prstGeom>
        </p:spPr>
      </p:pic>
      <p:sp>
        <p:nvSpPr>
          <p:cNvPr id="8" name="Rectangle 7">
            <a:extLst>
              <a:ext uri="{FF2B5EF4-FFF2-40B4-BE49-F238E27FC236}">
                <a16:creationId xmlns:a16="http://schemas.microsoft.com/office/drawing/2014/main" id="{BDD5C72A-F86C-07B1-A884-8662D569E9B7}"/>
              </a:ext>
              <a:ext uri="{C183D7F6-B498-43B3-948B-1728B52AA6E4}">
                <adec:decorative xmlns:adec="http://schemas.microsoft.com/office/drawing/2017/decorative" val="1"/>
              </a:ext>
            </a:extLst>
          </p:cNvPr>
          <p:cNvSpPr/>
          <p:nvPr/>
        </p:nvSpPr>
        <p:spPr>
          <a:xfrm>
            <a:off x="0" y="0"/>
            <a:ext cx="12192000" cy="279133"/>
          </a:xfrm>
          <a:prstGeom prst="rect">
            <a:avLst/>
          </a:prstGeom>
          <a:solidFill>
            <a:srgbClr val="0088C6"/>
          </a:solidFill>
        </p:spPr>
        <p:style>
          <a:lnRef idx="2">
            <a:schemeClr val="accent6">
              <a:shade val="15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794DADF7-72F3-24EF-1A31-79ED60CA7D50}"/>
              </a:ext>
              <a:ext uri="{C183D7F6-B498-43B3-948B-1728B52AA6E4}">
                <adec:decorative xmlns:adec="http://schemas.microsoft.com/office/drawing/2017/decorative" val="1"/>
              </a:ext>
            </a:extLst>
          </p:cNvPr>
          <p:cNvSpPr/>
          <p:nvPr/>
        </p:nvSpPr>
        <p:spPr>
          <a:xfrm>
            <a:off x="0" y="279133"/>
            <a:ext cx="12192000" cy="45719"/>
          </a:xfrm>
          <a:prstGeom prst="rect">
            <a:avLst/>
          </a:prstGeom>
          <a:solidFill>
            <a:srgbClr val="FFCC4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custDataLst>
      <p:tags r:id="rId1"/>
    </p:custDataLst>
    <p:extLst>
      <p:ext uri="{BB962C8B-B14F-4D97-AF65-F5344CB8AC3E}">
        <p14:creationId xmlns:p14="http://schemas.microsoft.com/office/powerpoint/2010/main" val="178932438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BE4F3DF7-A8AD-7BEC-226B-133F60247786}"/>
            </a:ext>
          </a:extLst>
        </p:cNvPr>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09654FA4-E8C1-1D75-1505-F48E29C55B1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Georgia" panose="02040502050405020303" pitchFamily="18" charset="0"/>
            </a:endParaRPr>
          </a:p>
        </p:txBody>
      </p:sp>
      <p:sp>
        <p:nvSpPr>
          <p:cNvPr id="11" name="Rectangle 10">
            <a:extLst>
              <a:ext uri="{FF2B5EF4-FFF2-40B4-BE49-F238E27FC236}">
                <a16:creationId xmlns:a16="http://schemas.microsoft.com/office/drawing/2014/main" id="{0CB0A292-AC5C-769D-AAB2-8D029CAC76A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72122"/>
            <a:ext cx="12192000" cy="1645382"/>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Georgia" panose="02040502050405020303" pitchFamily="18" charset="0"/>
            </a:endParaRPr>
          </a:p>
        </p:txBody>
      </p:sp>
      <p:sp>
        <p:nvSpPr>
          <p:cNvPr id="2" name="Title 1">
            <a:extLst>
              <a:ext uri="{FF2B5EF4-FFF2-40B4-BE49-F238E27FC236}">
                <a16:creationId xmlns:a16="http://schemas.microsoft.com/office/drawing/2014/main" id="{697E25D9-5C0A-ABB6-4555-0361D8B38E08}"/>
              </a:ext>
            </a:extLst>
          </p:cNvPr>
          <p:cNvSpPr>
            <a:spLocks noGrp="1"/>
          </p:cNvSpPr>
          <p:nvPr>
            <p:ph type="title"/>
          </p:nvPr>
        </p:nvSpPr>
        <p:spPr>
          <a:xfrm>
            <a:off x="1202919" y="284176"/>
            <a:ext cx="9784080" cy="1508760"/>
          </a:xfrm>
        </p:spPr>
        <p:txBody>
          <a:bodyPr>
            <a:normAutofit/>
          </a:bodyPr>
          <a:lstStyle/>
          <a:p>
            <a:pPr algn="ctr"/>
            <a:r>
              <a:rPr lang="en-US" sz="3600" cap="none">
                <a:solidFill>
                  <a:schemeClr val="bg1"/>
                </a:solidFill>
                <a:latin typeface="Georgia" panose="02040502050405020303" pitchFamily="18" charset="0"/>
              </a:rPr>
              <a:t>Checking Eligibility in NC Tracks</a:t>
            </a:r>
            <a:br>
              <a:rPr lang="en-US" sz="4400" cap="none">
                <a:solidFill>
                  <a:srgbClr val="E36021"/>
                </a:solidFill>
                <a:latin typeface="Georgia" panose="02040502050405020303" pitchFamily="18" charset="0"/>
              </a:rPr>
            </a:br>
            <a:r>
              <a:rPr lang="en-US" sz="3200" cap="none">
                <a:solidFill>
                  <a:schemeClr val="bg1"/>
                </a:solidFill>
                <a:latin typeface="Georgia" panose="02040502050405020303" pitchFamily="18" charset="0"/>
              </a:rPr>
              <a:t> (</a:t>
            </a:r>
            <a:r>
              <a:rPr lang="en-US" sz="2400" cap="none">
                <a:solidFill>
                  <a:schemeClr val="bg1"/>
                </a:solidFill>
                <a:latin typeface="Georgia" panose="02040502050405020303" pitchFamily="18" charset="0"/>
              </a:rPr>
              <a:t>Medicaid vs. Public Health/ITP Enrollment)</a:t>
            </a:r>
            <a:endParaRPr lang="en-US" sz="3600" i="1" cap="none">
              <a:solidFill>
                <a:schemeClr val="bg1"/>
              </a:solidFill>
              <a:latin typeface="Georgia" panose="02040502050405020303" pitchFamily="18" charset="0"/>
            </a:endParaRPr>
          </a:p>
        </p:txBody>
      </p:sp>
      <p:sp>
        <p:nvSpPr>
          <p:cNvPr id="10" name="TextBox 9">
            <a:extLst>
              <a:ext uri="{FF2B5EF4-FFF2-40B4-BE49-F238E27FC236}">
                <a16:creationId xmlns:a16="http://schemas.microsoft.com/office/drawing/2014/main" id="{350200C6-38EA-BC12-688B-263F9FDD908A}"/>
              </a:ext>
            </a:extLst>
          </p:cNvPr>
          <p:cNvSpPr txBox="1"/>
          <p:nvPr/>
        </p:nvSpPr>
        <p:spPr>
          <a:xfrm>
            <a:off x="428625" y="1950057"/>
            <a:ext cx="11344275" cy="2369880"/>
          </a:xfrm>
          <a:prstGeom prst="rect">
            <a:avLst/>
          </a:prstGeom>
          <a:noFill/>
        </p:spPr>
        <p:txBody>
          <a:bodyPr wrap="square" rtlCol="0">
            <a:spAutoFit/>
          </a:bodyPr>
          <a:lstStyle/>
          <a:p>
            <a:pPr marL="0" indent="0">
              <a:buNone/>
            </a:pPr>
            <a:r>
              <a:rPr lang="en-US" sz="1600">
                <a:latin typeface="Arial" panose="020B0604020202020204" pitchFamily="34" charset="0"/>
                <a:ea typeface="Verdana" panose="020B0604030504040204" pitchFamily="34" charset="0"/>
                <a:cs typeface="Arial" panose="020B0604020202020204" pitchFamily="34" charset="0"/>
              </a:rPr>
              <a:t>Upon receipt of financial paperwork, it is recommended providers verify eligibility in NCTracks.</a:t>
            </a:r>
          </a:p>
          <a:p>
            <a:pPr marL="0" indent="0">
              <a:buNone/>
            </a:pPr>
            <a:endParaRPr lang="en-US" sz="1600">
              <a:latin typeface="Arial" panose="020B0604020202020204" pitchFamily="34" charset="0"/>
              <a:ea typeface="Verdana" panose="020B0604030504040204" pitchFamily="34" charset="0"/>
              <a:cs typeface="Arial" panose="020B0604020202020204" pitchFamily="34" charset="0"/>
            </a:endParaRPr>
          </a:p>
          <a:p>
            <a:pPr marL="0" indent="0">
              <a:buNone/>
            </a:pPr>
            <a:r>
              <a:rPr lang="en-US" sz="1600" b="1" i="1">
                <a:latin typeface="Arial" panose="020B0604020202020204" pitchFamily="34" charset="0"/>
                <a:ea typeface="Verdana" panose="020B0604030504040204" pitchFamily="34" charset="0"/>
                <a:cs typeface="Arial" panose="020B0604020202020204" pitchFamily="34" charset="0"/>
              </a:rPr>
              <a:t>Medicaid Enrollment – Example</a:t>
            </a:r>
          </a:p>
          <a:p>
            <a:pPr marL="0" indent="0">
              <a:buNone/>
            </a:pPr>
            <a:r>
              <a:rPr lang="en-US" sz="1600">
                <a:latin typeface="Arial" panose="020B0604020202020204" pitchFamily="34" charset="0"/>
                <a:ea typeface="Verdana" panose="020B0604030504040204" pitchFamily="34" charset="0"/>
                <a:cs typeface="Arial" panose="020B0604020202020204" pitchFamily="34" charset="0"/>
              </a:rPr>
              <a:t>	</a:t>
            </a:r>
            <a:r>
              <a:rPr lang="en-US" sz="1400">
                <a:latin typeface="Arial" panose="020B0604020202020204" pitchFamily="34" charset="0"/>
                <a:ea typeface="Verdana" panose="020B0604030504040204" pitchFamily="34" charset="0"/>
                <a:cs typeface="Arial" panose="020B0604020202020204" pitchFamily="34" charset="0"/>
              </a:rPr>
              <a:t>* If you do </a:t>
            </a:r>
            <a:r>
              <a:rPr lang="en-US" sz="1400" u="sng">
                <a:latin typeface="Arial" panose="020B0604020202020204" pitchFamily="34" charset="0"/>
                <a:ea typeface="Verdana" panose="020B0604030504040204" pitchFamily="34" charset="0"/>
                <a:cs typeface="Arial" panose="020B0604020202020204" pitchFamily="34" charset="0"/>
              </a:rPr>
              <a:t>not</a:t>
            </a:r>
            <a:r>
              <a:rPr lang="en-US" sz="1400">
                <a:latin typeface="Arial" panose="020B0604020202020204" pitchFamily="34" charset="0"/>
                <a:ea typeface="Verdana" panose="020B0604030504040204" pitchFamily="34" charset="0"/>
                <a:cs typeface="Arial" panose="020B0604020202020204" pitchFamily="34" charset="0"/>
              </a:rPr>
              <a:t> see </a:t>
            </a:r>
            <a:r>
              <a:rPr lang="en-US" sz="1400" b="1">
                <a:latin typeface="Arial" panose="020B0604020202020204" pitchFamily="34" charset="0"/>
                <a:ea typeface="Verdana" panose="020B0604030504040204" pitchFamily="34" charset="0"/>
                <a:cs typeface="Arial" panose="020B0604020202020204" pitchFamily="34" charset="0"/>
              </a:rPr>
              <a:t>Health Plan: Medicaid</a:t>
            </a:r>
            <a:r>
              <a:rPr lang="en-US" sz="1400">
                <a:latin typeface="Arial" panose="020B0604020202020204" pitchFamily="34" charset="0"/>
                <a:ea typeface="Verdana" panose="020B0604030504040204" pitchFamily="34" charset="0"/>
                <a:cs typeface="Arial" panose="020B0604020202020204" pitchFamily="34" charset="0"/>
              </a:rPr>
              <a:t>, the child does not have Medicaid eligibility.</a:t>
            </a:r>
          </a:p>
          <a:p>
            <a:pPr marL="0" indent="0">
              <a:buNone/>
            </a:pPr>
            <a:endParaRPr lang="en-US" sz="1400">
              <a:latin typeface="Arial" panose="020B0604020202020204" pitchFamily="34" charset="0"/>
              <a:ea typeface="Verdana" panose="020B0604030504040204" pitchFamily="34" charset="0"/>
              <a:cs typeface="Arial" panose="020B0604020202020204" pitchFamily="34" charset="0"/>
            </a:endParaRPr>
          </a:p>
          <a:p>
            <a:pPr marL="8629650" indent="-228600">
              <a:buFont typeface="Wingdings" panose="05000000000000000000" pitchFamily="2" charset="2"/>
              <a:buChar char="Ø"/>
            </a:pPr>
            <a:r>
              <a:rPr lang="en-US" sz="1400">
                <a:latin typeface="Arial" panose="020B0604020202020204" pitchFamily="34" charset="0"/>
                <a:ea typeface="Verdana" panose="020B0604030504040204" pitchFamily="34" charset="0"/>
                <a:cs typeface="Arial" panose="020B0604020202020204" pitchFamily="34" charset="0"/>
              </a:rPr>
              <a:t>Monthly Medicaid checks are also beneficial (and recommended) to see if there have been any changes to a child’s eligibility status.</a:t>
            </a:r>
          </a:p>
        </p:txBody>
      </p:sp>
      <p:pic>
        <p:nvPicPr>
          <p:cNvPr id="13" name="Picture 12" descr="Example of Medicaid eligibilty found in NCTracks">
            <a:extLst>
              <a:ext uri="{FF2B5EF4-FFF2-40B4-BE49-F238E27FC236}">
                <a16:creationId xmlns:a16="http://schemas.microsoft.com/office/drawing/2014/main" id="{3AE47F7D-EA43-7E0D-F7F4-583494F2B38A}"/>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993089" y="3164872"/>
            <a:ext cx="7729857" cy="3408952"/>
          </a:xfrm>
          <a:prstGeom prst="rect">
            <a:avLst/>
          </a:prstGeom>
          <a:noFill/>
          <a:ln>
            <a:noFill/>
          </a:ln>
        </p:spPr>
      </p:pic>
      <p:sp>
        <p:nvSpPr>
          <p:cNvPr id="14" name="Arrow: Right 13">
            <a:extLst>
              <a:ext uri="{FF2B5EF4-FFF2-40B4-BE49-F238E27FC236}">
                <a16:creationId xmlns:a16="http://schemas.microsoft.com/office/drawing/2014/main" id="{891A6521-3AE6-4155-2817-7DCB3BE7ADEB}"/>
              </a:ext>
              <a:ext uri="{C183D7F6-B498-43B3-948B-1728B52AA6E4}">
                <adec:decorative xmlns:adec="http://schemas.microsoft.com/office/drawing/2017/decorative" val="1"/>
              </a:ext>
            </a:extLst>
          </p:cNvPr>
          <p:cNvSpPr/>
          <p:nvPr/>
        </p:nvSpPr>
        <p:spPr>
          <a:xfrm>
            <a:off x="311523" y="3164872"/>
            <a:ext cx="524932" cy="279400"/>
          </a:xfrm>
          <a:prstGeom prst="rightArrow">
            <a:avLst/>
          </a:prstGeom>
          <a:solidFill>
            <a:srgbClr val="E3602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Georgia" panose="02040502050405020303" pitchFamily="18" charset="0"/>
            </a:endParaRPr>
          </a:p>
        </p:txBody>
      </p:sp>
      <p:sp>
        <p:nvSpPr>
          <p:cNvPr id="15" name="Arrow: Right 14">
            <a:extLst>
              <a:ext uri="{FF2B5EF4-FFF2-40B4-BE49-F238E27FC236}">
                <a16:creationId xmlns:a16="http://schemas.microsoft.com/office/drawing/2014/main" id="{4917094F-AF26-E4CA-3909-AEE592DFD55B}"/>
              </a:ext>
              <a:ext uri="{C183D7F6-B498-43B3-948B-1728B52AA6E4}">
                <adec:decorative xmlns:adec="http://schemas.microsoft.com/office/drawing/2017/decorative" val="1"/>
              </a:ext>
            </a:extLst>
          </p:cNvPr>
          <p:cNvSpPr/>
          <p:nvPr/>
        </p:nvSpPr>
        <p:spPr>
          <a:xfrm>
            <a:off x="311523" y="3738370"/>
            <a:ext cx="524932" cy="279400"/>
          </a:xfrm>
          <a:prstGeom prst="rightArrow">
            <a:avLst/>
          </a:prstGeom>
          <a:solidFill>
            <a:srgbClr val="E3602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Georgia" panose="02040502050405020303" pitchFamily="18" charset="0"/>
            </a:endParaRPr>
          </a:p>
        </p:txBody>
      </p:sp>
      <p:sp>
        <p:nvSpPr>
          <p:cNvPr id="3" name="TextBox 2">
            <a:extLst>
              <a:ext uri="{FF2B5EF4-FFF2-40B4-BE49-F238E27FC236}">
                <a16:creationId xmlns:a16="http://schemas.microsoft.com/office/drawing/2014/main" id="{FF878CBE-206E-411E-DD3C-44F16F04CFED}"/>
              </a:ext>
            </a:extLst>
          </p:cNvPr>
          <p:cNvSpPr txBox="1"/>
          <p:nvPr/>
        </p:nvSpPr>
        <p:spPr>
          <a:xfrm>
            <a:off x="10956193" y="1331271"/>
            <a:ext cx="1180322" cy="461665"/>
          </a:xfrm>
          <a:prstGeom prst="rect">
            <a:avLst/>
          </a:prstGeom>
          <a:noFill/>
        </p:spPr>
        <p:txBody>
          <a:bodyPr wrap="square" rtlCol="0">
            <a:spAutoFit/>
          </a:bodyPr>
          <a:lstStyle/>
          <a:p>
            <a:pPr algn="ctr"/>
            <a:r>
              <a:rPr lang="en-US" sz="2400">
                <a:solidFill>
                  <a:schemeClr val="bg1"/>
                </a:solidFill>
                <a:latin typeface="Arial" panose="020B0604020202020204" pitchFamily="34" charset="0"/>
                <a:cs typeface="Arial" panose="020B0604020202020204" pitchFamily="34" charset="0"/>
              </a:rPr>
              <a:t>1 of 2</a:t>
            </a:r>
          </a:p>
        </p:txBody>
      </p:sp>
    </p:spTree>
    <p:custDataLst>
      <p:tags r:id="rId1"/>
    </p:custDataLst>
    <p:extLst>
      <p:ext uri="{BB962C8B-B14F-4D97-AF65-F5344CB8AC3E}">
        <p14:creationId xmlns:p14="http://schemas.microsoft.com/office/powerpoint/2010/main" val="733496345"/>
      </p:ext>
    </p:extLst>
  </p:cSld>
  <p:clrMapOvr>
    <a:overrideClrMapping bg1="lt1" tx1="dk1" bg2="lt2" tx2="dk2" accent1="accent1" accent2="accent2" accent3="accent3" accent4="accent4" accent5="accent5" accent6="accent6" hlink="hlink" folHlink="folHlink"/>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D8124A51-26FA-5185-5DC7-202B5FF365A1}"/>
            </a:ext>
          </a:extLst>
        </p:cNvPr>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BD1FA9A0-0047-C7CA-91A0-88D557317DE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Georgia" panose="02040502050405020303" pitchFamily="18" charset="0"/>
            </a:endParaRPr>
          </a:p>
        </p:txBody>
      </p:sp>
      <p:sp>
        <p:nvSpPr>
          <p:cNvPr id="11" name="Rectangle 10">
            <a:extLst>
              <a:ext uri="{FF2B5EF4-FFF2-40B4-BE49-F238E27FC236}">
                <a16:creationId xmlns:a16="http://schemas.microsoft.com/office/drawing/2014/main" id="{FD123603-2C55-5E02-317A-1DAFD62DE32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72122"/>
            <a:ext cx="12192000" cy="1645382"/>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Georgia" panose="02040502050405020303" pitchFamily="18" charset="0"/>
            </a:endParaRPr>
          </a:p>
        </p:txBody>
      </p:sp>
      <p:sp>
        <p:nvSpPr>
          <p:cNvPr id="2" name="Title 1">
            <a:extLst>
              <a:ext uri="{FF2B5EF4-FFF2-40B4-BE49-F238E27FC236}">
                <a16:creationId xmlns:a16="http://schemas.microsoft.com/office/drawing/2014/main" id="{4717F91D-DB71-5D24-DF1D-A18F1C9E65CE}"/>
              </a:ext>
            </a:extLst>
          </p:cNvPr>
          <p:cNvSpPr>
            <a:spLocks noGrp="1"/>
          </p:cNvSpPr>
          <p:nvPr>
            <p:ph type="title"/>
          </p:nvPr>
        </p:nvSpPr>
        <p:spPr>
          <a:xfrm>
            <a:off x="1202919" y="284176"/>
            <a:ext cx="9784080" cy="1508760"/>
          </a:xfrm>
        </p:spPr>
        <p:txBody>
          <a:bodyPr>
            <a:normAutofit/>
          </a:bodyPr>
          <a:lstStyle/>
          <a:p>
            <a:pPr algn="ctr"/>
            <a:r>
              <a:rPr lang="en-US" sz="3600" cap="none">
                <a:solidFill>
                  <a:schemeClr val="bg1"/>
                </a:solidFill>
                <a:latin typeface="Georgia" panose="02040502050405020303" pitchFamily="18" charset="0"/>
              </a:rPr>
              <a:t>Checking Eligibility in NC Tracks</a:t>
            </a:r>
            <a:br>
              <a:rPr lang="en-US" sz="4400" cap="none">
                <a:solidFill>
                  <a:srgbClr val="E36021"/>
                </a:solidFill>
                <a:latin typeface="Georgia" panose="02040502050405020303" pitchFamily="18" charset="0"/>
              </a:rPr>
            </a:br>
            <a:r>
              <a:rPr lang="en-US" sz="3200" cap="none">
                <a:solidFill>
                  <a:schemeClr val="bg1"/>
                </a:solidFill>
                <a:latin typeface="Georgia" panose="02040502050405020303" pitchFamily="18" charset="0"/>
              </a:rPr>
              <a:t> (</a:t>
            </a:r>
            <a:r>
              <a:rPr lang="en-US" sz="2400" cap="none">
                <a:solidFill>
                  <a:schemeClr val="bg1"/>
                </a:solidFill>
                <a:latin typeface="Georgia" panose="02040502050405020303" pitchFamily="18" charset="0"/>
              </a:rPr>
              <a:t>Medicaid vs. Public Health/ITP Enrollment)</a:t>
            </a:r>
            <a:endParaRPr lang="en-US" sz="3600" i="1" cap="none">
              <a:solidFill>
                <a:schemeClr val="bg1"/>
              </a:solidFill>
              <a:latin typeface="Georgia" panose="02040502050405020303" pitchFamily="18" charset="0"/>
            </a:endParaRPr>
          </a:p>
        </p:txBody>
      </p:sp>
      <p:sp>
        <p:nvSpPr>
          <p:cNvPr id="10" name="TextBox 9">
            <a:extLst>
              <a:ext uri="{FF2B5EF4-FFF2-40B4-BE49-F238E27FC236}">
                <a16:creationId xmlns:a16="http://schemas.microsoft.com/office/drawing/2014/main" id="{C141DEF3-0324-3063-02F1-A31C0A765B2F}"/>
              </a:ext>
            </a:extLst>
          </p:cNvPr>
          <p:cNvSpPr txBox="1"/>
          <p:nvPr/>
        </p:nvSpPr>
        <p:spPr>
          <a:xfrm>
            <a:off x="276225" y="2069833"/>
            <a:ext cx="11630025" cy="4370427"/>
          </a:xfrm>
          <a:prstGeom prst="rect">
            <a:avLst/>
          </a:prstGeom>
          <a:noFill/>
        </p:spPr>
        <p:txBody>
          <a:bodyPr wrap="square" rtlCol="0">
            <a:spAutoFit/>
          </a:bodyPr>
          <a:lstStyle/>
          <a:p>
            <a:pPr marL="0" indent="0">
              <a:buNone/>
            </a:pPr>
            <a:r>
              <a:rPr lang="en-US" sz="1600" b="1" i="1">
                <a:latin typeface="Arial" panose="020B0604020202020204" pitchFamily="34" charset="0"/>
                <a:ea typeface="Verdana" panose="020B0604030504040204" pitchFamily="34" charset="0"/>
                <a:cs typeface="Arial" panose="020B0604020202020204" pitchFamily="34" charset="0"/>
              </a:rPr>
              <a:t>Public Health/ITP Enrollment – Example</a:t>
            </a:r>
          </a:p>
          <a:p>
            <a:pPr marL="0" indent="0">
              <a:buNone/>
            </a:pPr>
            <a:r>
              <a:rPr lang="en-US" sz="1600">
                <a:latin typeface="Arial" panose="020B0604020202020204" pitchFamily="34" charset="0"/>
                <a:ea typeface="Verdana" panose="020B0604030504040204" pitchFamily="34" charset="0"/>
                <a:cs typeface="Arial" panose="020B0604020202020204" pitchFamily="34" charset="0"/>
              </a:rPr>
              <a:t>	</a:t>
            </a:r>
            <a:r>
              <a:rPr lang="en-US" sz="1400">
                <a:latin typeface="Arial" panose="020B0604020202020204" pitchFamily="34" charset="0"/>
                <a:ea typeface="Verdana" panose="020B0604030504040204" pitchFamily="34" charset="0"/>
                <a:cs typeface="Arial" panose="020B0604020202020204" pitchFamily="34" charset="0"/>
              </a:rPr>
              <a:t>* If you do </a:t>
            </a:r>
            <a:r>
              <a:rPr lang="en-US" sz="1400" u="sng">
                <a:latin typeface="Arial" panose="020B0604020202020204" pitchFamily="34" charset="0"/>
                <a:ea typeface="Verdana" panose="020B0604030504040204" pitchFamily="34" charset="0"/>
                <a:cs typeface="Arial" panose="020B0604020202020204" pitchFamily="34" charset="0"/>
              </a:rPr>
              <a:t>not</a:t>
            </a:r>
            <a:r>
              <a:rPr lang="en-US" sz="1400">
                <a:latin typeface="Arial" panose="020B0604020202020204" pitchFamily="34" charset="0"/>
                <a:ea typeface="Verdana" panose="020B0604030504040204" pitchFamily="34" charset="0"/>
                <a:cs typeface="Arial" panose="020B0604020202020204" pitchFamily="34" charset="0"/>
              </a:rPr>
              <a:t> see </a:t>
            </a:r>
            <a:r>
              <a:rPr lang="en-US" sz="1400" b="1">
                <a:latin typeface="Arial" panose="020B0604020202020204" pitchFamily="34" charset="0"/>
                <a:ea typeface="Verdana" panose="020B0604030504040204" pitchFamily="34" charset="0"/>
                <a:cs typeface="Arial" panose="020B0604020202020204" pitchFamily="34" charset="0"/>
              </a:rPr>
              <a:t>Health Plan: Medicaid</a:t>
            </a:r>
            <a:r>
              <a:rPr lang="en-US" sz="1400">
                <a:latin typeface="Arial" panose="020B0604020202020204" pitchFamily="34" charset="0"/>
                <a:ea typeface="Verdana" panose="020B0604030504040204" pitchFamily="34" charset="0"/>
                <a:cs typeface="Arial" panose="020B0604020202020204" pitchFamily="34" charset="0"/>
              </a:rPr>
              <a:t>, the child does not have Medicaid eligibility.</a:t>
            </a:r>
          </a:p>
          <a:p>
            <a:pPr marL="0" indent="0">
              <a:buNone/>
            </a:pPr>
            <a:endParaRPr lang="en-US" sz="1400">
              <a:latin typeface="Georgia" panose="02040502050405020303" pitchFamily="18" charset="0"/>
              <a:ea typeface="Verdana" panose="020B0604030504040204" pitchFamily="34" charset="0"/>
              <a:cs typeface="Calibri" panose="020F0502020204030204" pitchFamily="34" charset="0"/>
            </a:endParaRPr>
          </a:p>
          <a:p>
            <a:pPr marL="0" indent="0">
              <a:buNone/>
            </a:pPr>
            <a:endParaRPr lang="en-US" sz="1400">
              <a:latin typeface="Georgia" panose="02040502050405020303" pitchFamily="18" charset="0"/>
              <a:ea typeface="Verdana" panose="020B0604030504040204" pitchFamily="34" charset="0"/>
              <a:cs typeface="Calibri" panose="020F0502020204030204" pitchFamily="34" charset="0"/>
            </a:endParaRPr>
          </a:p>
          <a:p>
            <a:pPr marL="0" indent="0">
              <a:buNone/>
            </a:pPr>
            <a:endParaRPr lang="en-US" sz="1400">
              <a:latin typeface="Georgia" panose="02040502050405020303" pitchFamily="18" charset="0"/>
              <a:ea typeface="Verdana" panose="020B0604030504040204" pitchFamily="34" charset="0"/>
              <a:cs typeface="Calibri" panose="020F0502020204030204" pitchFamily="34" charset="0"/>
            </a:endParaRPr>
          </a:p>
          <a:p>
            <a:pPr marL="0" indent="0">
              <a:buNone/>
            </a:pPr>
            <a:endParaRPr lang="en-US" sz="1400">
              <a:latin typeface="Georgia" panose="02040502050405020303" pitchFamily="18" charset="0"/>
              <a:ea typeface="Verdana" panose="020B0604030504040204" pitchFamily="34" charset="0"/>
              <a:cs typeface="Calibri" panose="020F0502020204030204" pitchFamily="34" charset="0"/>
            </a:endParaRPr>
          </a:p>
          <a:p>
            <a:pPr marL="0" indent="0">
              <a:buNone/>
            </a:pPr>
            <a:endParaRPr lang="en-US" sz="1400">
              <a:latin typeface="Georgia" panose="02040502050405020303" pitchFamily="18" charset="0"/>
              <a:ea typeface="Verdana" panose="020B0604030504040204" pitchFamily="34" charset="0"/>
              <a:cs typeface="Calibri" panose="020F0502020204030204" pitchFamily="34" charset="0"/>
            </a:endParaRPr>
          </a:p>
          <a:p>
            <a:pPr marL="0" indent="0">
              <a:buNone/>
            </a:pPr>
            <a:endParaRPr lang="en-US" sz="1400">
              <a:latin typeface="Georgia" panose="02040502050405020303" pitchFamily="18" charset="0"/>
              <a:ea typeface="Verdana" panose="020B0604030504040204" pitchFamily="34" charset="0"/>
              <a:cs typeface="Calibri" panose="020F0502020204030204" pitchFamily="34" charset="0"/>
            </a:endParaRPr>
          </a:p>
          <a:p>
            <a:pPr marL="0" indent="0">
              <a:buNone/>
            </a:pPr>
            <a:endParaRPr lang="en-US" sz="1400">
              <a:latin typeface="Georgia" panose="02040502050405020303" pitchFamily="18" charset="0"/>
              <a:ea typeface="Verdana" panose="020B0604030504040204" pitchFamily="34" charset="0"/>
              <a:cs typeface="Calibri" panose="020F0502020204030204" pitchFamily="34" charset="0"/>
            </a:endParaRPr>
          </a:p>
          <a:p>
            <a:pPr marL="0" indent="0">
              <a:buNone/>
            </a:pPr>
            <a:endParaRPr lang="en-US" sz="1400">
              <a:latin typeface="Georgia" panose="02040502050405020303" pitchFamily="18" charset="0"/>
              <a:ea typeface="Verdana" panose="020B0604030504040204" pitchFamily="34" charset="0"/>
              <a:cs typeface="Calibri" panose="020F0502020204030204" pitchFamily="34" charset="0"/>
            </a:endParaRPr>
          </a:p>
          <a:p>
            <a:pPr marL="0" indent="0">
              <a:buNone/>
            </a:pPr>
            <a:endParaRPr lang="en-US" sz="1400">
              <a:latin typeface="Georgia" panose="02040502050405020303" pitchFamily="18" charset="0"/>
              <a:ea typeface="Verdana" panose="020B0604030504040204" pitchFamily="34" charset="0"/>
              <a:cs typeface="Calibri" panose="020F0502020204030204" pitchFamily="34" charset="0"/>
            </a:endParaRPr>
          </a:p>
          <a:p>
            <a:pPr marL="0" indent="0">
              <a:buNone/>
            </a:pPr>
            <a:endParaRPr lang="en-US" sz="1400">
              <a:latin typeface="Georgia" panose="02040502050405020303" pitchFamily="18" charset="0"/>
              <a:ea typeface="Verdana" panose="020B0604030504040204" pitchFamily="34" charset="0"/>
              <a:cs typeface="Calibri" panose="020F0502020204030204" pitchFamily="34" charset="0"/>
            </a:endParaRPr>
          </a:p>
          <a:p>
            <a:pPr marL="0" indent="0">
              <a:buNone/>
            </a:pPr>
            <a:endParaRPr lang="en-US" sz="1400">
              <a:latin typeface="Georgia" panose="02040502050405020303" pitchFamily="18" charset="0"/>
              <a:ea typeface="Verdana" panose="020B0604030504040204" pitchFamily="34" charset="0"/>
              <a:cs typeface="Calibri" panose="020F0502020204030204" pitchFamily="34" charset="0"/>
            </a:endParaRPr>
          </a:p>
          <a:p>
            <a:pPr marL="0" indent="0">
              <a:buNone/>
            </a:pPr>
            <a:endParaRPr lang="en-US" sz="1400">
              <a:latin typeface="Georgia" panose="02040502050405020303" pitchFamily="18" charset="0"/>
              <a:ea typeface="Verdana" panose="020B0604030504040204" pitchFamily="34" charset="0"/>
              <a:cs typeface="Calibri" panose="020F0502020204030204" pitchFamily="34" charset="0"/>
            </a:endParaRPr>
          </a:p>
          <a:p>
            <a:pPr marL="0" indent="0">
              <a:buNone/>
            </a:pPr>
            <a:endParaRPr lang="en-US" sz="1400">
              <a:latin typeface="Georgia" panose="02040502050405020303" pitchFamily="18" charset="0"/>
              <a:ea typeface="Verdana" panose="020B0604030504040204" pitchFamily="34" charset="0"/>
              <a:cs typeface="Calibri" panose="020F0502020204030204" pitchFamily="34" charset="0"/>
            </a:endParaRPr>
          </a:p>
          <a:p>
            <a:pPr algn="ctr"/>
            <a:r>
              <a:rPr lang="en-US" sz="1600" b="1" i="1">
                <a:solidFill>
                  <a:srgbClr val="D63659"/>
                </a:solidFill>
                <a:latin typeface="Arial" panose="020B0604020202020204" pitchFamily="34" charset="0"/>
                <a:ea typeface="Verdana" panose="020B0604030504040204" pitchFamily="34" charset="0"/>
                <a:cs typeface="Arial" panose="020B0604020202020204" pitchFamily="34" charset="0"/>
              </a:rPr>
              <a:t>If a child </a:t>
            </a:r>
            <a:r>
              <a:rPr lang="en-US" sz="1600" b="1" i="1" u="sng">
                <a:solidFill>
                  <a:srgbClr val="D63659"/>
                </a:solidFill>
                <a:latin typeface="Arial" panose="020B0604020202020204" pitchFamily="34" charset="0"/>
                <a:ea typeface="Verdana" panose="020B0604030504040204" pitchFamily="34" charset="0"/>
                <a:cs typeface="Arial" panose="020B0604020202020204" pitchFamily="34" charset="0"/>
              </a:rPr>
              <a:t>only</a:t>
            </a:r>
            <a:r>
              <a:rPr lang="en-US" sz="1600" b="1" i="1">
                <a:solidFill>
                  <a:srgbClr val="D63659"/>
                </a:solidFill>
                <a:latin typeface="Arial" panose="020B0604020202020204" pitchFamily="34" charset="0"/>
                <a:ea typeface="Verdana" panose="020B0604030504040204" pitchFamily="34" charset="0"/>
                <a:cs typeface="Arial" panose="020B0604020202020204" pitchFamily="34" charset="0"/>
              </a:rPr>
              <a:t> has Public Health/Infant Toddler enrollment, </a:t>
            </a:r>
            <a:br>
              <a:rPr lang="en-US" sz="1600" b="1" i="1">
                <a:solidFill>
                  <a:srgbClr val="D63659"/>
                </a:solidFill>
                <a:latin typeface="Arial" panose="020B0604020202020204" pitchFamily="34" charset="0"/>
                <a:ea typeface="Verdana" panose="020B0604030504040204" pitchFamily="34" charset="0"/>
                <a:cs typeface="Arial" panose="020B0604020202020204" pitchFamily="34" charset="0"/>
              </a:rPr>
            </a:br>
            <a:r>
              <a:rPr lang="en-US" sz="1600" b="1" i="1">
                <a:solidFill>
                  <a:srgbClr val="D63659"/>
                </a:solidFill>
                <a:latin typeface="Arial" panose="020B0604020202020204" pitchFamily="34" charset="0"/>
                <a:ea typeface="Verdana" panose="020B0604030504040204" pitchFamily="34" charset="0"/>
                <a:cs typeface="Arial" panose="020B0604020202020204" pitchFamily="34" charset="0"/>
              </a:rPr>
              <a:t>then they do not have NC Medicaid.  </a:t>
            </a:r>
          </a:p>
          <a:p>
            <a:pPr algn="ctr"/>
            <a:endParaRPr lang="en-US" sz="1600" b="1" i="1">
              <a:solidFill>
                <a:srgbClr val="D63659"/>
              </a:solidFill>
              <a:latin typeface="Arial" panose="020B0604020202020204" pitchFamily="34" charset="0"/>
              <a:ea typeface="Verdana" panose="020B0604030504040204" pitchFamily="34" charset="0"/>
              <a:cs typeface="Arial" panose="020B0604020202020204" pitchFamily="34" charset="0"/>
            </a:endParaRPr>
          </a:p>
          <a:p>
            <a:pPr algn="ctr"/>
            <a:r>
              <a:rPr lang="en-US" sz="1600" b="1" i="1">
                <a:solidFill>
                  <a:srgbClr val="D63659"/>
                </a:solidFill>
                <a:latin typeface="Arial" panose="020B0604020202020204" pitchFamily="34" charset="0"/>
                <a:ea typeface="Verdana" panose="020B0604030504040204" pitchFamily="34" charset="0"/>
                <a:cs typeface="Arial" panose="020B0604020202020204" pitchFamily="34" charset="0"/>
              </a:rPr>
              <a:t>It is possible for a child to show Medicaid eligibility AND Public Health/Infant Toddler eligibility</a:t>
            </a:r>
            <a:r>
              <a:rPr lang="en-US" sz="1400" b="1" i="1">
                <a:solidFill>
                  <a:srgbClr val="D63659"/>
                </a:solidFill>
                <a:latin typeface="Georgia" panose="02040502050405020303" pitchFamily="18" charset="0"/>
                <a:ea typeface="Verdana" panose="020B0604030504040204" pitchFamily="34" charset="0"/>
                <a:cs typeface="Calibri" panose="020F0502020204030204" pitchFamily="34" charset="0"/>
              </a:rPr>
              <a:t>.</a:t>
            </a:r>
            <a:endParaRPr lang="en-US" sz="1600" b="1">
              <a:solidFill>
                <a:srgbClr val="D63659"/>
              </a:solidFill>
              <a:latin typeface="Arial" panose="020B0604020202020204" pitchFamily="34" charset="0"/>
              <a:ea typeface="Verdana" panose="020B0604030504040204" pitchFamily="34" charset="0"/>
              <a:cs typeface="Arial" panose="020B0604020202020204" pitchFamily="34" charset="0"/>
            </a:endParaRPr>
          </a:p>
        </p:txBody>
      </p:sp>
      <p:pic>
        <p:nvPicPr>
          <p:cNvPr id="3" name="Picture 2" descr="Example of ITP eligibility in NCTracks">
            <a:extLst>
              <a:ext uri="{FF2B5EF4-FFF2-40B4-BE49-F238E27FC236}">
                <a16:creationId xmlns:a16="http://schemas.microsoft.com/office/drawing/2014/main" id="{92DF73E6-8674-4201-F712-8EA38F0F567F}"/>
              </a:ext>
            </a:extLst>
          </p:cNvPr>
          <p:cNvPicPr>
            <a:picLocks noChangeAspect="1"/>
          </p:cNvPicPr>
          <p:nvPr/>
        </p:nvPicPr>
        <p:blipFill>
          <a:blip r:embed="rId4"/>
          <a:stretch>
            <a:fillRect/>
          </a:stretch>
        </p:blipFill>
        <p:spPr>
          <a:xfrm>
            <a:off x="1354504" y="2864358"/>
            <a:ext cx="10130488" cy="2003122"/>
          </a:xfrm>
          <a:prstGeom prst="rect">
            <a:avLst/>
          </a:prstGeom>
        </p:spPr>
      </p:pic>
      <p:sp>
        <p:nvSpPr>
          <p:cNvPr id="6" name="Arrow: Right 5">
            <a:extLst>
              <a:ext uri="{FF2B5EF4-FFF2-40B4-BE49-F238E27FC236}">
                <a16:creationId xmlns:a16="http://schemas.microsoft.com/office/drawing/2014/main" id="{1B6B3655-1731-8915-793A-9E6F7791EECC}"/>
              </a:ext>
              <a:ext uri="{C183D7F6-B498-43B3-948B-1728B52AA6E4}">
                <adec:decorative xmlns:adec="http://schemas.microsoft.com/office/drawing/2017/decorative" val="1"/>
              </a:ext>
            </a:extLst>
          </p:cNvPr>
          <p:cNvSpPr/>
          <p:nvPr/>
        </p:nvSpPr>
        <p:spPr>
          <a:xfrm>
            <a:off x="597600" y="3476192"/>
            <a:ext cx="524932" cy="279400"/>
          </a:xfrm>
          <a:prstGeom prst="rightArrow">
            <a:avLst/>
          </a:prstGeom>
          <a:solidFill>
            <a:srgbClr val="E3602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Georgia" panose="02040502050405020303" pitchFamily="18" charset="0"/>
            </a:endParaRPr>
          </a:p>
        </p:txBody>
      </p:sp>
      <p:sp>
        <p:nvSpPr>
          <p:cNvPr id="7" name="Arrow: Right 6">
            <a:extLst>
              <a:ext uri="{FF2B5EF4-FFF2-40B4-BE49-F238E27FC236}">
                <a16:creationId xmlns:a16="http://schemas.microsoft.com/office/drawing/2014/main" id="{DED2C639-D6D1-3357-5186-79261F5639CD}"/>
              </a:ext>
              <a:ext uri="{C183D7F6-B498-43B3-948B-1728B52AA6E4}">
                <adec:decorative xmlns:adec="http://schemas.microsoft.com/office/drawing/2017/decorative" val="1"/>
              </a:ext>
            </a:extLst>
          </p:cNvPr>
          <p:cNvSpPr/>
          <p:nvPr/>
        </p:nvSpPr>
        <p:spPr>
          <a:xfrm>
            <a:off x="597600" y="2967053"/>
            <a:ext cx="524932" cy="279400"/>
          </a:xfrm>
          <a:prstGeom prst="rightArrow">
            <a:avLst/>
          </a:prstGeom>
          <a:solidFill>
            <a:srgbClr val="E3602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Georgia" panose="02040502050405020303" pitchFamily="18" charset="0"/>
            </a:endParaRPr>
          </a:p>
        </p:txBody>
      </p:sp>
      <p:sp>
        <p:nvSpPr>
          <p:cNvPr id="5" name="TextBox 4">
            <a:extLst>
              <a:ext uri="{FF2B5EF4-FFF2-40B4-BE49-F238E27FC236}">
                <a16:creationId xmlns:a16="http://schemas.microsoft.com/office/drawing/2014/main" id="{532916DA-A311-1CC6-CBBA-5FCE36E58B2B}"/>
              </a:ext>
            </a:extLst>
          </p:cNvPr>
          <p:cNvSpPr txBox="1"/>
          <p:nvPr/>
        </p:nvSpPr>
        <p:spPr>
          <a:xfrm>
            <a:off x="10956193" y="1331271"/>
            <a:ext cx="1180322" cy="461665"/>
          </a:xfrm>
          <a:prstGeom prst="rect">
            <a:avLst/>
          </a:prstGeom>
          <a:noFill/>
        </p:spPr>
        <p:txBody>
          <a:bodyPr wrap="square" rtlCol="0">
            <a:spAutoFit/>
          </a:bodyPr>
          <a:lstStyle/>
          <a:p>
            <a:pPr algn="ctr"/>
            <a:r>
              <a:rPr lang="en-US" sz="2400">
                <a:solidFill>
                  <a:schemeClr val="bg1"/>
                </a:solidFill>
                <a:latin typeface="Arial" panose="020B0604020202020204" pitchFamily="34" charset="0"/>
                <a:cs typeface="Arial" panose="020B0604020202020204" pitchFamily="34" charset="0"/>
              </a:rPr>
              <a:t>2 of 2</a:t>
            </a:r>
          </a:p>
        </p:txBody>
      </p:sp>
    </p:spTree>
    <p:custDataLst>
      <p:tags r:id="rId1"/>
    </p:custDataLst>
    <p:extLst>
      <p:ext uri="{BB962C8B-B14F-4D97-AF65-F5344CB8AC3E}">
        <p14:creationId xmlns:p14="http://schemas.microsoft.com/office/powerpoint/2010/main" val="1507487964"/>
      </p:ext>
    </p:extLst>
  </p:cSld>
  <p:clrMapOvr>
    <a:overrideClrMapping bg1="lt1" tx1="dk1" bg2="lt2" tx2="dk2" accent1="accent1" accent2="accent2" accent3="accent3" accent4="accent4" accent5="accent5" accent6="accent6" hlink="hlink" folHlink="folHlink"/>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5EFA06D2-8FF8-4CC4-85BD-BCB6A30D549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Georgia" panose="02040502050405020303" pitchFamily="18" charset="0"/>
            </a:endParaRPr>
          </a:p>
        </p:txBody>
      </p:sp>
      <p:sp>
        <p:nvSpPr>
          <p:cNvPr id="10" name="Rectangle 9">
            <a:extLst>
              <a:ext uri="{FF2B5EF4-FFF2-40B4-BE49-F238E27FC236}">
                <a16:creationId xmlns:a16="http://schemas.microsoft.com/office/drawing/2014/main" id="{607A060C-1090-4A7B-A0C2-50C7605961C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72122"/>
            <a:ext cx="12192000" cy="1645382"/>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Georgia" panose="02040502050405020303" pitchFamily="18" charset="0"/>
            </a:endParaRPr>
          </a:p>
        </p:txBody>
      </p:sp>
      <p:sp>
        <p:nvSpPr>
          <p:cNvPr id="2" name="Title 1">
            <a:extLst>
              <a:ext uri="{FF2B5EF4-FFF2-40B4-BE49-F238E27FC236}">
                <a16:creationId xmlns:a16="http://schemas.microsoft.com/office/drawing/2014/main" id="{1B1A88B0-2B80-4239-9D43-EDD6BD173DA7}"/>
              </a:ext>
            </a:extLst>
          </p:cNvPr>
          <p:cNvSpPr>
            <a:spLocks noGrp="1"/>
          </p:cNvSpPr>
          <p:nvPr>
            <p:ph type="title"/>
          </p:nvPr>
        </p:nvSpPr>
        <p:spPr>
          <a:xfrm>
            <a:off x="1202919" y="284176"/>
            <a:ext cx="9784080" cy="1508760"/>
          </a:xfrm>
        </p:spPr>
        <p:txBody>
          <a:bodyPr>
            <a:normAutofit/>
          </a:bodyPr>
          <a:lstStyle/>
          <a:p>
            <a:pPr algn="ctr"/>
            <a:r>
              <a:rPr lang="en-US" sz="4400" cap="none">
                <a:solidFill>
                  <a:srgbClr val="FFFFFF"/>
                </a:solidFill>
                <a:latin typeface="Georgia"/>
              </a:rPr>
              <a:t>Medicaid Bulletin 6/29/2021</a:t>
            </a:r>
            <a:br>
              <a:rPr lang="en-US" sz="3600" cap="none">
                <a:latin typeface="Georgia" panose="02040502050405020303" pitchFamily="18" charset="0"/>
              </a:rPr>
            </a:br>
            <a:r>
              <a:rPr lang="en-US" sz="2800" cap="none">
                <a:solidFill>
                  <a:srgbClr val="FFFFFF"/>
                </a:solidFill>
                <a:latin typeface="Georgia"/>
              </a:rPr>
              <a:t>IFSP Services Carved out of Managed Care</a:t>
            </a:r>
            <a:br>
              <a:rPr lang="en-US" sz="2800" cap="none">
                <a:latin typeface="Georgia" panose="02040502050405020303" pitchFamily="18" charset="0"/>
              </a:rPr>
            </a:br>
            <a:r>
              <a:rPr lang="en-US" sz="2400" cap="none">
                <a:solidFill>
                  <a:srgbClr val="FFCC41"/>
                </a:solidFill>
                <a:latin typeface="Georgia"/>
                <a:hlinkClick r:id="rId3">
                  <a:extLst>
                    <a:ext uri="{A12FA001-AC4F-418D-AE19-62706E023703}">
                      <ahyp:hlinkClr xmlns:ahyp="http://schemas.microsoft.com/office/drawing/2018/hyperlinkcolor" val="tx"/>
                    </a:ext>
                  </a:extLst>
                </a:hlinkClick>
              </a:rPr>
              <a:t>CDSAs Carved Out of Managed Care (Link)</a:t>
            </a:r>
            <a:endParaRPr lang="en-US" sz="3600" cap="none">
              <a:solidFill>
                <a:srgbClr val="FFCC41"/>
              </a:solidFill>
              <a:latin typeface="Georgia"/>
            </a:endParaRPr>
          </a:p>
        </p:txBody>
      </p:sp>
      <p:pic>
        <p:nvPicPr>
          <p:cNvPr id="5" name="Content Placeholder 4" descr="Screenshot from the Medicaid Bulletin explaining the carve out.">
            <a:extLst>
              <a:ext uri="{FF2B5EF4-FFF2-40B4-BE49-F238E27FC236}">
                <a16:creationId xmlns:a16="http://schemas.microsoft.com/office/drawing/2014/main" id="{BFE2AEAA-404C-BD9F-9A25-C1CACEE8C8BD}"/>
              </a:ext>
            </a:extLst>
          </p:cNvPr>
          <p:cNvPicPr>
            <a:picLocks noGrp="1" noChangeAspect="1"/>
          </p:cNvPicPr>
          <p:nvPr>
            <p:ph idx="1"/>
          </p:nvPr>
        </p:nvPicPr>
        <p:blipFill>
          <a:blip r:embed="rId4"/>
          <a:stretch>
            <a:fillRect/>
          </a:stretch>
        </p:blipFill>
        <p:spPr>
          <a:xfrm>
            <a:off x="329159" y="1929558"/>
            <a:ext cx="9738766" cy="1053702"/>
          </a:xfrm>
        </p:spPr>
      </p:pic>
      <p:pic>
        <p:nvPicPr>
          <p:cNvPr id="7" name="Picture 6" descr="Screenshot from Medicaid bulletin showing details of carve out.">
            <a:extLst>
              <a:ext uri="{FF2B5EF4-FFF2-40B4-BE49-F238E27FC236}">
                <a16:creationId xmlns:a16="http://schemas.microsoft.com/office/drawing/2014/main" id="{D2E7EE3C-0CD2-37C7-6799-2FE25BD175A2}"/>
              </a:ext>
            </a:extLst>
          </p:cNvPr>
          <p:cNvPicPr>
            <a:picLocks noChangeAspect="1"/>
          </p:cNvPicPr>
          <p:nvPr/>
        </p:nvPicPr>
        <p:blipFill>
          <a:blip r:embed="rId5"/>
          <a:stretch>
            <a:fillRect/>
          </a:stretch>
        </p:blipFill>
        <p:spPr>
          <a:xfrm>
            <a:off x="329158" y="3178126"/>
            <a:ext cx="8122965" cy="2321792"/>
          </a:xfrm>
          <a:prstGeom prst="rect">
            <a:avLst/>
          </a:prstGeom>
        </p:spPr>
      </p:pic>
      <p:pic>
        <p:nvPicPr>
          <p:cNvPr id="11" name="Picture 10" descr="Screenshot of Medicaid bulletin providing details using the TL modifier.">
            <a:extLst>
              <a:ext uri="{FF2B5EF4-FFF2-40B4-BE49-F238E27FC236}">
                <a16:creationId xmlns:a16="http://schemas.microsoft.com/office/drawing/2014/main" id="{9421376E-6B41-04A8-6E70-B77F6E3AD5EF}"/>
              </a:ext>
            </a:extLst>
          </p:cNvPr>
          <p:cNvPicPr>
            <a:picLocks noChangeAspect="1"/>
          </p:cNvPicPr>
          <p:nvPr/>
        </p:nvPicPr>
        <p:blipFill>
          <a:blip r:embed="rId6"/>
          <a:stretch>
            <a:fillRect/>
          </a:stretch>
        </p:blipFill>
        <p:spPr>
          <a:xfrm>
            <a:off x="329158" y="5694784"/>
            <a:ext cx="8091478" cy="801266"/>
          </a:xfrm>
          <a:prstGeom prst="rect">
            <a:avLst/>
          </a:prstGeom>
        </p:spPr>
      </p:pic>
      <p:sp>
        <p:nvSpPr>
          <p:cNvPr id="12" name="TextBox 11">
            <a:extLst>
              <a:ext uri="{FF2B5EF4-FFF2-40B4-BE49-F238E27FC236}">
                <a16:creationId xmlns:a16="http://schemas.microsoft.com/office/drawing/2014/main" id="{723982C3-EEA8-B2B5-B5D0-FF0593EA2117}"/>
              </a:ext>
            </a:extLst>
          </p:cNvPr>
          <p:cNvSpPr txBox="1"/>
          <p:nvPr/>
        </p:nvSpPr>
        <p:spPr>
          <a:xfrm>
            <a:off x="9134475" y="2600325"/>
            <a:ext cx="2728366" cy="3847207"/>
          </a:xfrm>
          <a:prstGeom prst="rect">
            <a:avLst/>
          </a:prstGeom>
          <a:noFill/>
          <a:ln>
            <a:noFill/>
          </a:ln>
        </p:spPr>
        <p:txBody>
          <a:bodyPr wrap="square" rtlCol="0">
            <a:spAutoFit/>
          </a:bodyPr>
          <a:lstStyle/>
          <a:p>
            <a:pPr marL="231775" indent="-231775">
              <a:lnSpc>
                <a:spcPct val="100000"/>
              </a:lnSpc>
              <a:spcBef>
                <a:spcPts val="0"/>
              </a:spcBef>
              <a:spcAft>
                <a:spcPts val="1200"/>
              </a:spcAft>
              <a:buClrTx/>
              <a:buSzPct val="100000"/>
              <a:buFont typeface="Wingdings" panose="05000000000000000000" pitchFamily="2" charset="2"/>
              <a:buChar char="Ø"/>
            </a:pPr>
            <a:r>
              <a:rPr lang="en-US" sz="1600" dirty="0">
                <a:latin typeface="Arial" panose="020B0604020202020204" pitchFamily="34" charset="0"/>
                <a:ea typeface="Verdana" panose="020B0604030504040204" pitchFamily="34" charset="0"/>
                <a:cs typeface="Arial" panose="020B0604020202020204" pitchFamily="34" charset="0"/>
              </a:rPr>
              <a:t>For audit purposes, providers should be sure they have a copy of the IFSP to support billing Medicaid Direct with the TL modifier.</a:t>
            </a:r>
          </a:p>
          <a:p>
            <a:pPr marL="231775" indent="-231775">
              <a:lnSpc>
                <a:spcPct val="100000"/>
              </a:lnSpc>
              <a:spcBef>
                <a:spcPts val="0"/>
              </a:spcBef>
              <a:spcAft>
                <a:spcPts val="1200"/>
              </a:spcAft>
              <a:buClrTx/>
              <a:buSzPct val="100000"/>
              <a:buFont typeface="Wingdings" panose="05000000000000000000" pitchFamily="2" charset="2"/>
              <a:buChar char="Ø"/>
            </a:pPr>
            <a:r>
              <a:rPr lang="en-US" sz="1600" dirty="0">
                <a:latin typeface="Arial" panose="020B0604020202020204" pitchFamily="34" charset="0"/>
                <a:ea typeface="Verdana" panose="020B0604030504040204" pitchFamily="34" charset="0"/>
                <a:cs typeface="Arial" panose="020B0604020202020204" pitchFamily="34" charset="0"/>
              </a:rPr>
              <a:t>Without the modifier, providers will receive a Medicaid denial, instructing them to bill through the child’s MCP.</a:t>
            </a:r>
          </a:p>
          <a:p>
            <a:pPr marL="231775" indent="-231775">
              <a:lnSpc>
                <a:spcPct val="100000"/>
              </a:lnSpc>
              <a:spcBef>
                <a:spcPts val="0"/>
              </a:spcBef>
              <a:spcAft>
                <a:spcPts val="1200"/>
              </a:spcAft>
              <a:buClrTx/>
              <a:buSzPct val="100000"/>
              <a:buFont typeface="Wingdings" panose="05000000000000000000" pitchFamily="2" charset="2"/>
              <a:buChar char="Ø"/>
            </a:pPr>
            <a:r>
              <a:rPr lang="en-US" sz="1600" dirty="0">
                <a:latin typeface="Arial" panose="020B0604020202020204" pitchFamily="34" charset="0"/>
                <a:ea typeface="Verdana" panose="020B0604030504040204" pitchFamily="34" charset="0"/>
                <a:cs typeface="Arial" panose="020B0604020202020204" pitchFamily="34" charset="0"/>
              </a:rPr>
              <a:t>Services billed to the ITP payor do not require the TL modifier.</a:t>
            </a:r>
          </a:p>
        </p:txBody>
      </p:sp>
    </p:spTree>
    <p:custDataLst>
      <p:tags r:id="rId1"/>
    </p:custDataLst>
    <p:extLst>
      <p:ext uri="{BB962C8B-B14F-4D97-AF65-F5344CB8AC3E}">
        <p14:creationId xmlns:p14="http://schemas.microsoft.com/office/powerpoint/2010/main" val="1315779978"/>
      </p:ext>
    </p:extLst>
  </p:cSld>
  <p:clrMapOvr>
    <a:overrideClrMapping bg1="lt1" tx1="dk1" bg2="lt2" tx2="dk2" accent1="accent1" accent2="accent2" accent3="accent3" accent4="accent4" accent5="accent5" accent6="accent6" hlink="hlink" folHlink="folHlink"/>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A482025F-35B5-EF6A-D243-DA78A6EE5A9F}"/>
            </a:ext>
          </a:extLst>
        </p:cNvPr>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C2213D98-882F-D706-8840-30474E5A3DF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Georgia" panose="02040502050405020303" pitchFamily="18" charset="0"/>
            </a:endParaRPr>
          </a:p>
        </p:txBody>
      </p:sp>
      <p:sp>
        <p:nvSpPr>
          <p:cNvPr id="10" name="Rectangle 9">
            <a:extLst>
              <a:ext uri="{FF2B5EF4-FFF2-40B4-BE49-F238E27FC236}">
                <a16:creationId xmlns:a16="http://schemas.microsoft.com/office/drawing/2014/main" id="{3E2DF3E3-198C-3B46-8489-7935C5C0394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72122"/>
            <a:ext cx="12192000" cy="1645382"/>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Georgia" panose="02040502050405020303" pitchFamily="18" charset="0"/>
            </a:endParaRPr>
          </a:p>
        </p:txBody>
      </p:sp>
      <p:sp>
        <p:nvSpPr>
          <p:cNvPr id="2" name="Title 1">
            <a:extLst>
              <a:ext uri="{FF2B5EF4-FFF2-40B4-BE49-F238E27FC236}">
                <a16:creationId xmlns:a16="http://schemas.microsoft.com/office/drawing/2014/main" id="{D0A4FD68-0689-9F57-3BF8-C5ED26C8D5FD}"/>
              </a:ext>
            </a:extLst>
          </p:cNvPr>
          <p:cNvSpPr>
            <a:spLocks noGrp="1"/>
          </p:cNvSpPr>
          <p:nvPr>
            <p:ph type="title"/>
          </p:nvPr>
        </p:nvSpPr>
        <p:spPr>
          <a:xfrm>
            <a:off x="1202919" y="284176"/>
            <a:ext cx="9784080" cy="1508760"/>
          </a:xfrm>
        </p:spPr>
        <p:txBody>
          <a:bodyPr>
            <a:normAutofit/>
          </a:bodyPr>
          <a:lstStyle/>
          <a:p>
            <a:pPr algn="ctr"/>
            <a:r>
              <a:rPr lang="en-US" sz="3600" cap="none">
                <a:solidFill>
                  <a:srgbClr val="FFFFFF"/>
                </a:solidFill>
                <a:latin typeface="Georgia" panose="02040502050405020303" pitchFamily="18" charset="0"/>
              </a:rPr>
              <a:t>Insurance/Medicaid Billing Information</a:t>
            </a:r>
          </a:p>
        </p:txBody>
      </p:sp>
      <p:sp>
        <p:nvSpPr>
          <p:cNvPr id="3" name="Content Placeholder 2">
            <a:extLst>
              <a:ext uri="{FF2B5EF4-FFF2-40B4-BE49-F238E27FC236}">
                <a16:creationId xmlns:a16="http://schemas.microsoft.com/office/drawing/2014/main" id="{E2334B0F-7AB2-F154-AA54-AB261866BDEC}"/>
              </a:ext>
            </a:extLst>
          </p:cNvPr>
          <p:cNvSpPr>
            <a:spLocks noGrp="1"/>
          </p:cNvSpPr>
          <p:nvPr>
            <p:ph idx="1"/>
          </p:nvPr>
        </p:nvSpPr>
        <p:spPr>
          <a:xfrm>
            <a:off x="285750" y="2079056"/>
            <a:ext cx="11582399" cy="4606821"/>
          </a:xfrm>
        </p:spPr>
        <p:txBody>
          <a:bodyPr>
            <a:noAutofit/>
          </a:bodyPr>
          <a:lstStyle/>
          <a:p>
            <a:pPr marL="228600" indent="-228600">
              <a:lnSpc>
                <a:spcPct val="100000"/>
              </a:lnSpc>
              <a:spcBef>
                <a:spcPts val="0"/>
              </a:spcBef>
              <a:spcAft>
                <a:spcPts val="1200"/>
              </a:spcAft>
              <a:buClrTx/>
              <a:buSzPct val="100000"/>
              <a:buFont typeface="Wingdings" panose="05000000000000000000" pitchFamily="2" charset="2"/>
              <a:buChar char="Ø"/>
            </a:pPr>
            <a:r>
              <a:rPr lang="en-US" sz="1600" dirty="0">
                <a:latin typeface="Arial" panose="020B0604020202020204" pitchFamily="34" charset="0"/>
                <a:ea typeface="Verdana" panose="020B0604030504040204" pitchFamily="34" charset="0"/>
                <a:cs typeface="Arial" panose="020B0604020202020204" pitchFamily="34" charset="0"/>
              </a:rPr>
              <a:t>Providers are required to accept all public and private insurance (failure to do so may be cause for termination of the Provider Agreement).</a:t>
            </a:r>
          </a:p>
          <a:p>
            <a:pPr marL="228600" indent="-228600">
              <a:lnSpc>
                <a:spcPct val="100000"/>
              </a:lnSpc>
              <a:spcBef>
                <a:spcPts val="0"/>
              </a:spcBef>
              <a:spcAft>
                <a:spcPts val="1200"/>
              </a:spcAft>
              <a:buClrTx/>
              <a:buSzPct val="100000"/>
              <a:buFont typeface="Wingdings" panose="05000000000000000000" pitchFamily="2" charset="2"/>
              <a:buChar char="Ø"/>
            </a:pPr>
            <a:r>
              <a:rPr lang="en-US" sz="1600" dirty="0">
                <a:latin typeface="Arial" panose="020B0604020202020204" pitchFamily="34" charset="0"/>
                <a:ea typeface="Verdana" panose="020B0604030504040204" pitchFamily="34" charset="0"/>
                <a:cs typeface="Arial" panose="020B0604020202020204" pitchFamily="34" charset="0"/>
              </a:rPr>
              <a:t>Private insurance must be billed before the ITP, with family consent to bill. The only exception is for CBRS billing.</a:t>
            </a:r>
          </a:p>
          <a:p>
            <a:pPr marL="228600" indent="-228600">
              <a:lnSpc>
                <a:spcPct val="100000"/>
              </a:lnSpc>
              <a:spcBef>
                <a:spcPts val="0"/>
              </a:spcBef>
              <a:spcAft>
                <a:spcPts val="1200"/>
              </a:spcAft>
              <a:buClrTx/>
              <a:buSzPct val="100000"/>
              <a:buFont typeface="Wingdings" panose="05000000000000000000" pitchFamily="2" charset="2"/>
              <a:buChar char="Ø"/>
            </a:pPr>
            <a:r>
              <a:rPr lang="en-US" sz="1600" dirty="0">
                <a:latin typeface="Arial" panose="020B0604020202020204" pitchFamily="34" charset="0"/>
                <a:ea typeface="Verdana" panose="020B0604030504040204" pitchFamily="34" charset="0"/>
                <a:cs typeface="Arial" panose="020B0604020202020204" pitchFamily="34" charset="0"/>
              </a:rPr>
              <a:t>Medicaid requires private insurance be billed prior to billing Medicaid, with family consent to bill. The only exception is for CBRS billing. </a:t>
            </a:r>
          </a:p>
          <a:p>
            <a:pPr marL="228600" indent="-228600">
              <a:lnSpc>
                <a:spcPct val="100000"/>
              </a:lnSpc>
              <a:spcBef>
                <a:spcPts val="0"/>
              </a:spcBef>
              <a:spcAft>
                <a:spcPts val="1200"/>
              </a:spcAft>
              <a:buClrTx/>
              <a:buSzPct val="100000"/>
              <a:buFont typeface="Wingdings" panose="05000000000000000000" pitchFamily="2" charset="2"/>
              <a:buChar char="Ø"/>
            </a:pPr>
            <a:r>
              <a:rPr lang="en-US" sz="1600" dirty="0">
                <a:latin typeface="Arial" panose="020B0604020202020204" pitchFamily="34" charset="0"/>
                <a:ea typeface="Verdana" panose="020B0604030504040204" pitchFamily="34" charset="0"/>
                <a:cs typeface="Arial" panose="020B0604020202020204" pitchFamily="34" charset="0"/>
              </a:rPr>
              <a:t>When the child has private insurance, the ITP claim submitted in NCTracks must reflect the </a:t>
            </a:r>
            <a:r>
              <a:rPr lang="en-US" sz="1600" i="1" dirty="0">
                <a:latin typeface="Arial" panose="020B0604020202020204" pitchFamily="34" charset="0"/>
                <a:ea typeface="Verdana" panose="020B0604030504040204" pitchFamily="34" charset="0"/>
                <a:cs typeface="Arial" panose="020B0604020202020204" pitchFamily="34" charset="0"/>
              </a:rPr>
              <a:t>insurance allowed amount </a:t>
            </a:r>
            <a:r>
              <a:rPr lang="en-US" sz="1600" dirty="0">
                <a:latin typeface="Arial" panose="020B0604020202020204" pitchFamily="34" charset="0"/>
                <a:ea typeface="Verdana" panose="020B0604030504040204" pitchFamily="34" charset="0"/>
                <a:cs typeface="Arial" panose="020B0604020202020204" pitchFamily="34" charset="0"/>
              </a:rPr>
              <a:t>to ensure that the ITP does not reimburse amounts greater than the determined reimbursement rate. </a:t>
            </a:r>
          </a:p>
          <a:p>
            <a:pPr marL="228600" indent="-228600">
              <a:lnSpc>
                <a:spcPct val="100000"/>
              </a:lnSpc>
              <a:spcBef>
                <a:spcPts val="0"/>
              </a:spcBef>
              <a:spcAft>
                <a:spcPts val="1200"/>
              </a:spcAft>
              <a:buClrTx/>
              <a:buSzPct val="100000"/>
              <a:buFont typeface="Wingdings" panose="05000000000000000000" pitchFamily="2" charset="2"/>
              <a:buChar char="Ø"/>
            </a:pPr>
            <a:endParaRPr lang="en-US" sz="1600" dirty="0">
              <a:ea typeface="Verdana" panose="020B0604030504040204" pitchFamily="34" charset="0"/>
            </a:endParaRPr>
          </a:p>
        </p:txBody>
      </p:sp>
      <p:sp>
        <p:nvSpPr>
          <p:cNvPr id="4" name="TextBox 3">
            <a:extLst>
              <a:ext uri="{FF2B5EF4-FFF2-40B4-BE49-F238E27FC236}">
                <a16:creationId xmlns:a16="http://schemas.microsoft.com/office/drawing/2014/main" id="{01859935-239B-CBF0-1F49-82AF76C75E62}"/>
              </a:ext>
            </a:extLst>
          </p:cNvPr>
          <p:cNvSpPr txBox="1"/>
          <p:nvPr/>
        </p:nvSpPr>
        <p:spPr>
          <a:xfrm>
            <a:off x="10956193" y="1331271"/>
            <a:ext cx="1180322" cy="461665"/>
          </a:xfrm>
          <a:prstGeom prst="rect">
            <a:avLst/>
          </a:prstGeom>
          <a:noFill/>
        </p:spPr>
        <p:txBody>
          <a:bodyPr wrap="square" rtlCol="0">
            <a:spAutoFit/>
          </a:bodyPr>
          <a:lstStyle/>
          <a:p>
            <a:pPr algn="ctr"/>
            <a:r>
              <a:rPr lang="en-US" sz="2400">
                <a:solidFill>
                  <a:schemeClr val="bg1"/>
                </a:solidFill>
                <a:latin typeface="Arial" panose="020B0604020202020204" pitchFamily="34" charset="0"/>
                <a:cs typeface="Arial" panose="020B0604020202020204" pitchFamily="34" charset="0"/>
              </a:rPr>
              <a:t>1 of 2</a:t>
            </a:r>
          </a:p>
        </p:txBody>
      </p:sp>
      <p:pic>
        <p:nvPicPr>
          <p:cNvPr id="9" name="Picture 8">
            <a:extLst>
              <a:ext uri="{FF2B5EF4-FFF2-40B4-BE49-F238E27FC236}">
                <a16:creationId xmlns:a16="http://schemas.microsoft.com/office/drawing/2014/main" id="{C522EA48-3086-9F35-65DF-0A2D78C6224D}"/>
              </a:ext>
              <a:ext uri="{C183D7F6-B498-43B3-948B-1728B52AA6E4}">
                <adec:decorative xmlns:adec="http://schemas.microsoft.com/office/drawing/2017/decorative" val="1"/>
              </a:ext>
            </a:extLst>
          </p:cNvPr>
          <p:cNvPicPr>
            <a:picLocks noChangeAspect="1"/>
          </p:cNvPicPr>
          <p:nvPr/>
        </p:nvPicPr>
        <p:blipFill>
          <a:blip r:embed="rId4"/>
          <a:stretch>
            <a:fillRect/>
          </a:stretch>
        </p:blipFill>
        <p:spPr>
          <a:xfrm>
            <a:off x="9775416" y="4163563"/>
            <a:ext cx="2423165" cy="2694437"/>
          </a:xfrm>
          <a:prstGeom prst="rect">
            <a:avLst/>
          </a:prstGeom>
        </p:spPr>
      </p:pic>
    </p:spTree>
    <p:custDataLst>
      <p:tags r:id="rId1"/>
    </p:custDataLst>
    <p:extLst>
      <p:ext uri="{BB962C8B-B14F-4D97-AF65-F5344CB8AC3E}">
        <p14:creationId xmlns:p14="http://schemas.microsoft.com/office/powerpoint/2010/main" val="3475571664"/>
      </p:ext>
    </p:extLst>
  </p:cSld>
  <p:clrMapOvr>
    <a:overrideClrMapping bg1="lt1" tx1="dk1" bg2="lt2" tx2="dk2" accent1="accent1" accent2="accent2" accent3="accent3" accent4="accent4" accent5="accent5" accent6="accent6" hlink="hlink" folHlink="folHlink"/>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07735126-7052-45EF-5469-29C7A9B016A5}"/>
            </a:ext>
          </a:extLst>
        </p:cNvPr>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4F84103-A8D4-8FAE-220C-98C0C1B54D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Georgia" panose="02040502050405020303" pitchFamily="18" charset="0"/>
            </a:endParaRPr>
          </a:p>
        </p:txBody>
      </p:sp>
      <p:sp>
        <p:nvSpPr>
          <p:cNvPr id="10" name="Rectangle 9">
            <a:extLst>
              <a:ext uri="{FF2B5EF4-FFF2-40B4-BE49-F238E27FC236}">
                <a16:creationId xmlns:a16="http://schemas.microsoft.com/office/drawing/2014/main" id="{2C0A1DEE-7D19-2423-552D-9017FF27548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72122"/>
            <a:ext cx="12192000" cy="1645382"/>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Georgia" panose="02040502050405020303" pitchFamily="18" charset="0"/>
            </a:endParaRPr>
          </a:p>
        </p:txBody>
      </p:sp>
      <p:sp>
        <p:nvSpPr>
          <p:cNvPr id="2" name="Title 1">
            <a:extLst>
              <a:ext uri="{FF2B5EF4-FFF2-40B4-BE49-F238E27FC236}">
                <a16:creationId xmlns:a16="http://schemas.microsoft.com/office/drawing/2014/main" id="{23554334-9C32-D424-09D2-41B703C53907}"/>
              </a:ext>
            </a:extLst>
          </p:cNvPr>
          <p:cNvSpPr>
            <a:spLocks noGrp="1"/>
          </p:cNvSpPr>
          <p:nvPr>
            <p:ph type="title"/>
          </p:nvPr>
        </p:nvSpPr>
        <p:spPr>
          <a:xfrm>
            <a:off x="1202919" y="284176"/>
            <a:ext cx="9784080" cy="1508760"/>
          </a:xfrm>
        </p:spPr>
        <p:txBody>
          <a:bodyPr>
            <a:normAutofit/>
          </a:bodyPr>
          <a:lstStyle/>
          <a:p>
            <a:pPr algn="ctr"/>
            <a:r>
              <a:rPr lang="en-US" sz="3600" cap="none">
                <a:solidFill>
                  <a:srgbClr val="FFFFFF"/>
                </a:solidFill>
                <a:latin typeface="Georgia" panose="02040502050405020303" pitchFamily="18" charset="0"/>
              </a:rPr>
              <a:t>Insurance/Medicaid Billing Information</a:t>
            </a:r>
          </a:p>
        </p:txBody>
      </p:sp>
      <p:sp>
        <p:nvSpPr>
          <p:cNvPr id="3" name="Content Placeholder 2">
            <a:extLst>
              <a:ext uri="{FF2B5EF4-FFF2-40B4-BE49-F238E27FC236}">
                <a16:creationId xmlns:a16="http://schemas.microsoft.com/office/drawing/2014/main" id="{0D315FA9-9EF9-CD02-36A4-147D8635764B}"/>
              </a:ext>
            </a:extLst>
          </p:cNvPr>
          <p:cNvSpPr>
            <a:spLocks noGrp="1"/>
          </p:cNvSpPr>
          <p:nvPr>
            <p:ph idx="1"/>
          </p:nvPr>
        </p:nvSpPr>
        <p:spPr>
          <a:xfrm>
            <a:off x="285751" y="2079056"/>
            <a:ext cx="11649074" cy="4606821"/>
          </a:xfrm>
        </p:spPr>
        <p:txBody>
          <a:bodyPr>
            <a:noAutofit/>
          </a:bodyPr>
          <a:lstStyle/>
          <a:p>
            <a:pPr marL="228600" indent="-228600">
              <a:lnSpc>
                <a:spcPct val="100000"/>
              </a:lnSpc>
              <a:spcBef>
                <a:spcPts val="0"/>
              </a:spcBef>
              <a:spcAft>
                <a:spcPts val="1200"/>
              </a:spcAft>
              <a:buClrTx/>
              <a:buSzPct val="100000"/>
              <a:buFont typeface="Wingdings" panose="05000000000000000000" pitchFamily="2" charset="2"/>
              <a:buChar char="Ø"/>
            </a:pPr>
            <a:r>
              <a:rPr lang="en-US" sz="1600" dirty="0">
                <a:latin typeface="Arial" panose="020B0604020202020204" pitchFamily="34" charset="0"/>
                <a:ea typeface="Verdana" panose="020B0604030504040204" pitchFamily="34" charset="0"/>
                <a:cs typeface="Arial" panose="020B0604020202020204" pitchFamily="34" charset="0"/>
              </a:rPr>
              <a:t>CC&amp;E is not billed to Medicaid and insurance. Bill to ITP Funds only through the NCTracks portal. An ITP PA must be in place to receive payment.</a:t>
            </a:r>
          </a:p>
          <a:p>
            <a:pPr marL="228600" indent="-228600">
              <a:lnSpc>
                <a:spcPct val="100000"/>
              </a:lnSpc>
              <a:spcBef>
                <a:spcPts val="0"/>
              </a:spcBef>
              <a:spcAft>
                <a:spcPts val="1200"/>
              </a:spcAft>
              <a:buClrTx/>
              <a:buSzPct val="100000"/>
              <a:buFont typeface="Wingdings" panose="05000000000000000000" pitchFamily="2" charset="2"/>
              <a:buChar char="Ø"/>
            </a:pPr>
            <a:r>
              <a:rPr lang="en-US" sz="1600" dirty="0">
                <a:latin typeface="Arial" panose="020B0604020202020204" pitchFamily="34" charset="0"/>
                <a:ea typeface="Verdana" panose="020B0604030504040204" pitchFamily="34" charset="0"/>
                <a:cs typeface="Arial" panose="020B0604020202020204" pitchFamily="34" charset="0"/>
              </a:rPr>
              <a:t>All Medicaid claims for ITP services must be billed using the </a:t>
            </a:r>
            <a:r>
              <a:rPr lang="en-US" sz="1600" b="1" dirty="0">
                <a:latin typeface="Arial" panose="020B0604020202020204" pitchFamily="34" charset="0"/>
                <a:ea typeface="Verdana" panose="020B0604030504040204" pitchFamily="34" charset="0"/>
                <a:cs typeface="Arial" panose="020B0604020202020204" pitchFamily="34" charset="0"/>
              </a:rPr>
              <a:t>TL</a:t>
            </a:r>
            <a:r>
              <a:rPr lang="en-US" sz="1600" dirty="0">
                <a:latin typeface="Arial" panose="020B0604020202020204" pitchFamily="34" charset="0"/>
                <a:ea typeface="Verdana" panose="020B0604030504040204" pitchFamily="34" charset="0"/>
                <a:cs typeface="Arial" panose="020B0604020202020204" pitchFamily="34" charset="0"/>
              </a:rPr>
              <a:t> modifier. This indicates that it is an ITP service on an IFSP and does not need to be billed to the Medicaid PHP. </a:t>
            </a:r>
            <a:r>
              <a:rPr lang="en-US" sz="1600" i="1" dirty="0">
                <a:latin typeface="Arial" panose="020B0604020202020204" pitchFamily="34" charset="0"/>
                <a:ea typeface="Verdana" panose="020B0604030504040204" pitchFamily="34" charset="0"/>
                <a:cs typeface="Arial" panose="020B0604020202020204" pitchFamily="34" charset="0"/>
              </a:rPr>
              <a:t>(If the TL modifier is omitted, you will receive a denial stating that you need to bill the child’s PHP).</a:t>
            </a:r>
            <a:endParaRPr lang="en-US" sz="1600" i="1" dirty="0">
              <a:solidFill>
                <a:srgbClr val="FF0000"/>
              </a:solidFill>
              <a:latin typeface="Arial" panose="020B0604020202020204" pitchFamily="34" charset="0"/>
              <a:ea typeface="Verdana" panose="020B0604030504040204" pitchFamily="34" charset="0"/>
              <a:cs typeface="Arial" panose="020B0604020202020204" pitchFamily="34" charset="0"/>
            </a:endParaRPr>
          </a:p>
          <a:p>
            <a:pPr marL="228600" indent="-228600">
              <a:lnSpc>
                <a:spcPct val="100000"/>
              </a:lnSpc>
              <a:spcBef>
                <a:spcPts val="0"/>
              </a:spcBef>
              <a:spcAft>
                <a:spcPts val="1200"/>
              </a:spcAft>
              <a:buClrTx/>
              <a:buSzPct val="100000"/>
              <a:buFont typeface="Wingdings" panose="05000000000000000000" pitchFamily="2" charset="2"/>
              <a:buChar char="Ø"/>
            </a:pPr>
            <a:r>
              <a:rPr lang="en-US" sz="1600" dirty="0">
                <a:latin typeface="Arial" panose="020B0604020202020204" pitchFamily="34" charset="0"/>
                <a:ea typeface="Verdana" panose="020B0604030504040204" pitchFamily="34" charset="0"/>
                <a:cs typeface="Arial" panose="020B0604020202020204" pitchFamily="34" charset="0"/>
              </a:rPr>
              <a:t>Providers are responsible for appropriate Medicaid enrollment, having general knowledge of Medicaid and insurance billing processes, and ensuring claims are submitted accurately for payment. Providers are responsible for obtaining Medicaid and third-party insurance prior authorizations for ITP services.</a:t>
            </a:r>
          </a:p>
          <a:p>
            <a:pPr marL="0" indent="0">
              <a:lnSpc>
                <a:spcPct val="100000"/>
              </a:lnSpc>
              <a:spcBef>
                <a:spcPts val="0"/>
              </a:spcBef>
              <a:spcAft>
                <a:spcPts val="1200"/>
              </a:spcAft>
              <a:buClrTx/>
              <a:buSzPct val="100000"/>
              <a:buNone/>
            </a:pPr>
            <a:endParaRPr lang="en-US" sz="1600" dirty="0">
              <a:latin typeface="Georgia" panose="02040502050405020303" pitchFamily="18" charset="0"/>
              <a:ea typeface="Verdana" panose="020B0604030504040204" pitchFamily="34" charset="0"/>
            </a:endParaRPr>
          </a:p>
          <a:p>
            <a:pPr marL="0" indent="0" algn="ctr">
              <a:lnSpc>
                <a:spcPct val="100000"/>
              </a:lnSpc>
              <a:spcBef>
                <a:spcPts val="0"/>
              </a:spcBef>
              <a:spcAft>
                <a:spcPts val="1200"/>
              </a:spcAft>
              <a:buClrTx/>
              <a:buSzPct val="100000"/>
              <a:buNone/>
            </a:pPr>
            <a:r>
              <a:rPr lang="en-US" sz="1800" b="1" dirty="0">
                <a:solidFill>
                  <a:srgbClr val="0088C6"/>
                </a:solidFill>
                <a:ea typeface="Verdana" panose="020B0604030504040204" pitchFamily="34" charset="0"/>
                <a:hlinkClick r:id="rId4">
                  <a:extLst>
                    <a:ext uri="{A12FA001-AC4F-418D-AE19-62706E023703}">
                      <ahyp:hlinkClr xmlns:ahyp="http://schemas.microsoft.com/office/drawing/2018/hyperlinkcolor" val="tx"/>
                    </a:ext>
                  </a:extLst>
                </a:hlinkClick>
              </a:rPr>
              <a:t>NCTracks Training (Link)</a:t>
            </a:r>
            <a:r>
              <a:rPr lang="en-US" sz="1800" b="1" dirty="0">
                <a:solidFill>
                  <a:srgbClr val="0088C6"/>
                </a:solidFill>
                <a:ea typeface="Verdana" panose="020B0604030504040204" pitchFamily="34" charset="0"/>
              </a:rPr>
              <a:t> </a:t>
            </a:r>
          </a:p>
          <a:p>
            <a:pPr marL="0" indent="0">
              <a:lnSpc>
                <a:spcPct val="100000"/>
              </a:lnSpc>
              <a:spcBef>
                <a:spcPts val="0"/>
              </a:spcBef>
              <a:spcAft>
                <a:spcPts val="1200"/>
              </a:spcAft>
              <a:buClrTx/>
              <a:buSzPct val="100000"/>
              <a:buNone/>
            </a:pPr>
            <a:endParaRPr lang="en-US" sz="1600" dirty="0">
              <a:latin typeface="Georgia" panose="02040502050405020303" pitchFamily="18" charset="0"/>
              <a:ea typeface="Verdana" panose="020B0604030504040204" pitchFamily="34" charset="0"/>
            </a:endParaRPr>
          </a:p>
        </p:txBody>
      </p:sp>
      <p:sp>
        <p:nvSpPr>
          <p:cNvPr id="4" name="TextBox 3">
            <a:extLst>
              <a:ext uri="{FF2B5EF4-FFF2-40B4-BE49-F238E27FC236}">
                <a16:creationId xmlns:a16="http://schemas.microsoft.com/office/drawing/2014/main" id="{755F8B61-5EBF-F2E5-276C-DFA941430A34}"/>
              </a:ext>
            </a:extLst>
          </p:cNvPr>
          <p:cNvSpPr txBox="1"/>
          <p:nvPr/>
        </p:nvSpPr>
        <p:spPr>
          <a:xfrm>
            <a:off x="10956193" y="1331271"/>
            <a:ext cx="1180322" cy="461665"/>
          </a:xfrm>
          <a:prstGeom prst="rect">
            <a:avLst/>
          </a:prstGeom>
          <a:noFill/>
        </p:spPr>
        <p:txBody>
          <a:bodyPr wrap="square" rtlCol="0">
            <a:spAutoFit/>
          </a:bodyPr>
          <a:lstStyle/>
          <a:p>
            <a:pPr algn="ctr"/>
            <a:r>
              <a:rPr lang="en-US" sz="2400">
                <a:solidFill>
                  <a:schemeClr val="bg1"/>
                </a:solidFill>
                <a:latin typeface="Arial" panose="020B0604020202020204" pitchFamily="34" charset="0"/>
                <a:cs typeface="Arial" panose="020B0604020202020204" pitchFamily="34" charset="0"/>
              </a:rPr>
              <a:t>2 of 2</a:t>
            </a:r>
          </a:p>
        </p:txBody>
      </p:sp>
      <p:pic>
        <p:nvPicPr>
          <p:cNvPr id="5" name="Picture 4">
            <a:extLst>
              <a:ext uri="{FF2B5EF4-FFF2-40B4-BE49-F238E27FC236}">
                <a16:creationId xmlns:a16="http://schemas.microsoft.com/office/drawing/2014/main" id="{3141890D-896D-F644-6EA1-EB0EB6290AE6}"/>
              </a:ext>
              <a:ext uri="{C183D7F6-B498-43B3-948B-1728B52AA6E4}">
                <adec:decorative xmlns:adec="http://schemas.microsoft.com/office/drawing/2017/decorative" val="1"/>
              </a:ext>
            </a:extLst>
          </p:cNvPr>
          <p:cNvPicPr>
            <a:picLocks noChangeAspect="1"/>
          </p:cNvPicPr>
          <p:nvPr/>
        </p:nvPicPr>
        <p:blipFill>
          <a:blip r:embed="rId5"/>
          <a:stretch>
            <a:fillRect/>
          </a:stretch>
        </p:blipFill>
        <p:spPr>
          <a:xfrm>
            <a:off x="9775416" y="4163563"/>
            <a:ext cx="2423165" cy="2694437"/>
          </a:xfrm>
          <a:prstGeom prst="rect">
            <a:avLst/>
          </a:prstGeom>
        </p:spPr>
      </p:pic>
    </p:spTree>
    <p:custDataLst>
      <p:tags r:id="rId1"/>
    </p:custDataLst>
    <p:extLst>
      <p:ext uri="{BB962C8B-B14F-4D97-AF65-F5344CB8AC3E}">
        <p14:creationId xmlns:p14="http://schemas.microsoft.com/office/powerpoint/2010/main" val="4112492958"/>
      </p:ext>
    </p:extLst>
  </p:cSld>
  <p:clrMapOvr>
    <a:overrideClrMapping bg1="lt1" tx1="dk1" bg2="lt2" tx2="dk2" accent1="accent1" accent2="accent2" accent3="accent3" accent4="accent4" accent5="accent5" accent6="accent6" hlink="hlink" folHlink="folHlink"/>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4E0F9657-B0D1-D20A-DD65-0E80DD1B42E1}"/>
            </a:ext>
          </a:extLst>
        </p:cNvPr>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2E2593E3-9D5D-0EBD-E2B8-8305A00549D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Georgia" panose="02040502050405020303" pitchFamily="18" charset="0"/>
            </a:endParaRPr>
          </a:p>
        </p:txBody>
      </p:sp>
      <p:sp>
        <p:nvSpPr>
          <p:cNvPr id="10" name="Rectangle 9">
            <a:extLst>
              <a:ext uri="{FF2B5EF4-FFF2-40B4-BE49-F238E27FC236}">
                <a16:creationId xmlns:a16="http://schemas.microsoft.com/office/drawing/2014/main" id="{9A4D7104-1E7C-85A5-ABE1-A22B1A60BD3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72122"/>
            <a:ext cx="12192000" cy="1645382"/>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Georgia" panose="02040502050405020303" pitchFamily="18" charset="0"/>
            </a:endParaRPr>
          </a:p>
        </p:txBody>
      </p:sp>
      <p:sp>
        <p:nvSpPr>
          <p:cNvPr id="2" name="Title 1">
            <a:extLst>
              <a:ext uri="{FF2B5EF4-FFF2-40B4-BE49-F238E27FC236}">
                <a16:creationId xmlns:a16="http://schemas.microsoft.com/office/drawing/2014/main" id="{6BF67CC4-6AFD-5285-606B-D23C7E10658B}"/>
              </a:ext>
            </a:extLst>
          </p:cNvPr>
          <p:cNvSpPr>
            <a:spLocks noGrp="1"/>
          </p:cNvSpPr>
          <p:nvPr>
            <p:ph type="title"/>
          </p:nvPr>
        </p:nvSpPr>
        <p:spPr>
          <a:xfrm>
            <a:off x="1202919" y="284176"/>
            <a:ext cx="9784080" cy="1508760"/>
          </a:xfrm>
        </p:spPr>
        <p:txBody>
          <a:bodyPr>
            <a:normAutofit/>
          </a:bodyPr>
          <a:lstStyle/>
          <a:p>
            <a:pPr algn="ctr"/>
            <a:r>
              <a:rPr lang="en-US" sz="3600" cap="none">
                <a:solidFill>
                  <a:srgbClr val="FFFFFF"/>
                </a:solidFill>
                <a:latin typeface="Georgia" panose="02040502050405020303" pitchFamily="18" charset="0"/>
              </a:rPr>
              <a:t>Prior Authorizations (PAs)</a:t>
            </a:r>
          </a:p>
        </p:txBody>
      </p:sp>
      <p:sp>
        <p:nvSpPr>
          <p:cNvPr id="3" name="Content Placeholder 2">
            <a:extLst>
              <a:ext uri="{FF2B5EF4-FFF2-40B4-BE49-F238E27FC236}">
                <a16:creationId xmlns:a16="http://schemas.microsoft.com/office/drawing/2014/main" id="{854AA407-E516-AA97-794C-ED3EC53B862D}"/>
              </a:ext>
            </a:extLst>
          </p:cNvPr>
          <p:cNvSpPr>
            <a:spLocks noGrp="1"/>
          </p:cNvSpPr>
          <p:nvPr>
            <p:ph idx="1"/>
          </p:nvPr>
        </p:nvSpPr>
        <p:spPr>
          <a:xfrm>
            <a:off x="323850" y="2085975"/>
            <a:ext cx="11477625" cy="4487849"/>
          </a:xfrm>
        </p:spPr>
        <p:txBody>
          <a:bodyPr vert="horz" lIns="91440" tIns="45720" rIns="91440" bIns="45720" rtlCol="0" anchor="t">
            <a:noAutofit/>
          </a:bodyPr>
          <a:lstStyle/>
          <a:p>
            <a:pPr marL="0" indent="0">
              <a:lnSpc>
                <a:spcPct val="100000"/>
              </a:lnSpc>
              <a:spcBef>
                <a:spcPts val="0"/>
              </a:spcBef>
              <a:spcAft>
                <a:spcPts val="1200"/>
              </a:spcAft>
              <a:buClrTx/>
              <a:buSzPct val="100000"/>
              <a:buNone/>
            </a:pPr>
            <a:r>
              <a:rPr lang="en-US" sz="1800" b="1" u="sng" dirty="0">
                <a:solidFill>
                  <a:srgbClr val="D63659"/>
                </a:solidFill>
                <a:latin typeface="Georgia"/>
                <a:ea typeface="Verdana"/>
                <a:cs typeface="Calibri"/>
              </a:rPr>
              <a:t>There are 3 types of Prior Authorizations (PAs):</a:t>
            </a:r>
          </a:p>
          <a:p>
            <a:pPr marL="288925" indent="-288925">
              <a:lnSpc>
                <a:spcPct val="100000"/>
              </a:lnSpc>
              <a:spcBef>
                <a:spcPts val="600"/>
              </a:spcBef>
              <a:spcAft>
                <a:spcPts val="1200"/>
              </a:spcAft>
              <a:buSzPct val="100000"/>
              <a:buFont typeface="Wingdings" panose="05000000000000000000" pitchFamily="2" charset="2"/>
              <a:buChar char="Ø"/>
            </a:pPr>
            <a:r>
              <a:rPr lang="en-US" sz="1600" b="1" dirty="0">
                <a:latin typeface="Arial" panose="020B0604020202020204" pitchFamily="34" charset="0"/>
                <a:ea typeface="Verdana"/>
                <a:cs typeface="Arial" panose="020B0604020202020204" pitchFamily="34" charset="0"/>
              </a:rPr>
              <a:t>Medicaid PAs </a:t>
            </a:r>
            <a:r>
              <a:rPr lang="en-US" sz="1600" dirty="0">
                <a:latin typeface="Arial" panose="020B0604020202020204" pitchFamily="34" charset="0"/>
                <a:ea typeface="Verdana"/>
                <a:cs typeface="Arial" panose="020B0604020202020204" pitchFamily="34" charset="0"/>
              </a:rPr>
              <a:t>– Required for any children eligible for Medicaid, receiving Outpatient Specialized Therapy services (not required for CBRS). Providers complete these PAs.</a:t>
            </a:r>
            <a:endParaRPr lang="en-US" sz="1400" dirty="0">
              <a:latin typeface="Arial" panose="020B0604020202020204" pitchFamily="34" charset="0"/>
              <a:ea typeface="Verdana"/>
              <a:cs typeface="Arial" panose="020B0604020202020204" pitchFamily="34" charset="0"/>
            </a:endParaRPr>
          </a:p>
          <a:p>
            <a:pPr marL="288925" indent="-288925">
              <a:lnSpc>
                <a:spcPct val="100000"/>
              </a:lnSpc>
              <a:spcBef>
                <a:spcPts val="600"/>
              </a:spcBef>
              <a:spcAft>
                <a:spcPts val="1200"/>
              </a:spcAft>
              <a:buSzPct val="100000"/>
              <a:buFont typeface="Wingdings" panose="05000000000000000000" pitchFamily="2" charset="2"/>
              <a:buChar char="Ø"/>
            </a:pPr>
            <a:r>
              <a:rPr lang="en-US" sz="1600" b="1" dirty="0">
                <a:latin typeface="Arial" panose="020B0604020202020204" pitchFamily="34" charset="0"/>
                <a:ea typeface="Verdana"/>
                <a:cs typeface="Arial" panose="020B0604020202020204" pitchFamily="34" charset="0"/>
              </a:rPr>
              <a:t>Insurance PAs </a:t>
            </a:r>
            <a:r>
              <a:rPr lang="en-US" sz="1600" dirty="0">
                <a:latin typeface="Arial" panose="020B0604020202020204" pitchFamily="34" charset="0"/>
                <a:ea typeface="Verdana"/>
                <a:cs typeface="Arial" panose="020B0604020202020204" pitchFamily="34" charset="0"/>
              </a:rPr>
              <a:t>– Any authorizations required by the child’s third-party insurance policy for services. Providers complete these PAs.</a:t>
            </a:r>
          </a:p>
          <a:p>
            <a:pPr marL="288925" indent="-288925">
              <a:lnSpc>
                <a:spcPct val="100000"/>
              </a:lnSpc>
              <a:spcBef>
                <a:spcPts val="600"/>
              </a:spcBef>
              <a:spcAft>
                <a:spcPts val="600"/>
              </a:spcAft>
              <a:buSzPct val="100000"/>
              <a:buFont typeface="Wingdings" panose="05000000000000000000" pitchFamily="2" charset="2"/>
              <a:buChar char="Ø"/>
            </a:pPr>
            <a:r>
              <a:rPr lang="en-US" sz="1600" b="1" dirty="0">
                <a:latin typeface="Arial" panose="020B0604020202020204" pitchFamily="34" charset="0"/>
                <a:ea typeface="Verdana"/>
                <a:cs typeface="Arial" panose="020B0604020202020204" pitchFamily="34" charset="0"/>
              </a:rPr>
              <a:t>ITP PAs </a:t>
            </a:r>
            <a:r>
              <a:rPr lang="en-US" sz="1600" dirty="0">
                <a:latin typeface="Arial" panose="020B0604020202020204" pitchFamily="34" charset="0"/>
                <a:ea typeface="Verdana"/>
                <a:cs typeface="Arial" panose="020B0604020202020204" pitchFamily="34" charset="0"/>
              </a:rPr>
              <a:t>– EISCs are responsible for submitting all ITP PAs to the CDSA Business Office, who will get them                     keyed into NCTracks. ITP PAs must be in place prior to receiving payment from ITP through the NCTracks                        portal, but are not required to be in place before the start of services. Authorizations for ITP are required in                        the following scenarios:</a:t>
            </a:r>
          </a:p>
          <a:p>
            <a:pPr marL="568325" lvl="1" indent="-222250">
              <a:lnSpc>
                <a:spcPct val="100000"/>
              </a:lnSpc>
              <a:spcBef>
                <a:spcPts val="600"/>
              </a:spcBef>
              <a:spcAft>
                <a:spcPts val="600"/>
              </a:spcAft>
              <a:buSzPct val="100000"/>
              <a:buFont typeface="Wingdings" panose="05000000000000000000" pitchFamily="2" charset="2"/>
              <a:buChar char="Ø"/>
            </a:pPr>
            <a:r>
              <a:rPr lang="en-US" sz="1600" dirty="0">
                <a:latin typeface="Arial" panose="020B0604020202020204" pitchFamily="34" charset="0"/>
                <a:ea typeface="Verdana"/>
                <a:cs typeface="Arial" panose="020B0604020202020204" pitchFamily="34" charset="0"/>
              </a:rPr>
              <a:t>All CCE, regardless of family’s third-party payor or SFS.</a:t>
            </a:r>
          </a:p>
          <a:p>
            <a:pPr marL="568325" lvl="1" indent="-222250">
              <a:lnSpc>
                <a:spcPct val="100000"/>
              </a:lnSpc>
              <a:spcBef>
                <a:spcPts val="600"/>
              </a:spcBef>
              <a:spcAft>
                <a:spcPts val="600"/>
              </a:spcAft>
              <a:buSzPct val="100000"/>
              <a:buFont typeface="Wingdings" panose="05000000000000000000" pitchFamily="2" charset="2"/>
              <a:buChar char="Ø"/>
            </a:pPr>
            <a:r>
              <a:rPr lang="en-US" sz="1600" dirty="0">
                <a:latin typeface="Arial" panose="020B0604020202020204" pitchFamily="34" charset="0"/>
                <a:ea typeface="Verdana"/>
                <a:cs typeface="Arial" panose="020B0604020202020204" pitchFamily="34" charset="0"/>
              </a:rPr>
              <a:t>Services for children without Medicaid </a:t>
            </a:r>
            <a:r>
              <a:rPr lang="en-US" sz="1600" u="sng" dirty="0">
                <a:latin typeface="Arial" panose="020B0604020202020204" pitchFamily="34" charset="0"/>
                <a:ea typeface="Verdana"/>
                <a:cs typeface="Arial" panose="020B0604020202020204" pitchFamily="34" charset="0"/>
              </a:rPr>
              <a:t>and</a:t>
            </a:r>
            <a:r>
              <a:rPr lang="en-US" sz="1600" dirty="0">
                <a:latin typeface="Arial" panose="020B0604020202020204" pitchFamily="34" charset="0"/>
                <a:ea typeface="Verdana"/>
                <a:cs typeface="Arial" panose="020B0604020202020204" pitchFamily="34" charset="0"/>
              </a:rPr>
              <a:t> have a reduced payment responsibility based on                                                 SFS (0% - 80%). Families with 100% SFS do not need ITP authorization for services.</a:t>
            </a:r>
          </a:p>
        </p:txBody>
      </p:sp>
      <p:pic>
        <p:nvPicPr>
          <p:cNvPr id="4" name="Picture 3">
            <a:extLst>
              <a:ext uri="{FF2B5EF4-FFF2-40B4-BE49-F238E27FC236}">
                <a16:creationId xmlns:a16="http://schemas.microsoft.com/office/drawing/2014/main" id="{4ABAB4D8-F8AC-3CB4-EB91-BDCDB4BB5800}"/>
              </a:ext>
              <a:ext uri="{C183D7F6-B498-43B3-948B-1728B52AA6E4}">
                <adec:decorative xmlns:adec="http://schemas.microsoft.com/office/drawing/2017/decorative" val="1"/>
              </a:ext>
            </a:extLst>
          </p:cNvPr>
          <p:cNvPicPr>
            <a:picLocks noChangeAspect="1"/>
          </p:cNvPicPr>
          <p:nvPr/>
        </p:nvPicPr>
        <p:blipFill>
          <a:blip r:embed="rId4"/>
          <a:stretch>
            <a:fillRect/>
          </a:stretch>
        </p:blipFill>
        <p:spPr>
          <a:xfrm>
            <a:off x="9625739" y="4152229"/>
            <a:ext cx="2660909" cy="2843790"/>
          </a:xfrm>
          <a:prstGeom prst="rect">
            <a:avLst/>
          </a:prstGeom>
        </p:spPr>
      </p:pic>
      <p:sp>
        <p:nvSpPr>
          <p:cNvPr id="6" name="TextBox 5">
            <a:extLst>
              <a:ext uri="{FF2B5EF4-FFF2-40B4-BE49-F238E27FC236}">
                <a16:creationId xmlns:a16="http://schemas.microsoft.com/office/drawing/2014/main" id="{F44B6183-5F20-718D-B9F6-A99F7443971D}"/>
              </a:ext>
            </a:extLst>
          </p:cNvPr>
          <p:cNvSpPr txBox="1"/>
          <p:nvPr/>
        </p:nvSpPr>
        <p:spPr>
          <a:xfrm>
            <a:off x="10956193" y="1331271"/>
            <a:ext cx="1180322" cy="461665"/>
          </a:xfrm>
          <a:prstGeom prst="rect">
            <a:avLst/>
          </a:prstGeom>
          <a:noFill/>
        </p:spPr>
        <p:txBody>
          <a:bodyPr wrap="square" rtlCol="0">
            <a:spAutoFit/>
          </a:bodyPr>
          <a:lstStyle/>
          <a:p>
            <a:pPr algn="ctr"/>
            <a:r>
              <a:rPr lang="en-US" sz="2400">
                <a:solidFill>
                  <a:schemeClr val="bg1"/>
                </a:solidFill>
                <a:latin typeface="Arial" panose="020B0604020202020204" pitchFamily="34" charset="0"/>
                <a:cs typeface="Arial" panose="020B0604020202020204" pitchFamily="34" charset="0"/>
              </a:rPr>
              <a:t>1 of 3</a:t>
            </a:r>
          </a:p>
        </p:txBody>
      </p:sp>
    </p:spTree>
    <p:custDataLst>
      <p:tags r:id="rId1"/>
    </p:custDataLst>
    <p:extLst>
      <p:ext uri="{BB962C8B-B14F-4D97-AF65-F5344CB8AC3E}">
        <p14:creationId xmlns:p14="http://schemas.microsoft.com/office/powerpoint/2010/main" val="2798579830"/>
      </p:ext>
    </p:extLst>
  </p:cSld>
  <p:clrMapOvr>
    <a:overrideClrMapping bg1="lt1" tx1="dk1" bg2="lt2" tx2="dk2" accent1="accent1" accent2="accent2" accent3="accent3" accent4="accent4" accent5="accent5" accent6="accent6" hlink="hlink" folHlink="folHlink"/>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63B3590C-6D8F-75EE-3330-3FD3AB844671}"/>
            </a:ext>
          </a:extLst>
        </p:cNvPr>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EB92B864-9B30-C9FF-F3DA-5D1FC72A517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Georgia" panose="02040502050405020303" pitchFamily="18" charset="0"/>
            </a:endParaRPr>
          </a:p>
        </p:txBody>
      </p:sp>
      <p:sp>
        <p:nvSpPr>
          <p:cNvPr id="10" name="Rectangle 9">
            <a:extLst>
              <a:ext uri="{FF2B5EF4-FFF2-40B4-BE49-F238E27FC236}">
                <a16:creationId xmlns:a16="http://schemas.microsoft.com/office/drawing/2014/main" id="{02353065-1543-F345-F567-5B6BD25893C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72122"/>
            <a:ext cx="12192000" cy="1645382"/>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Georgia" panose="02040502050405020303" pitchFamily="18" charset="0"/>
            </a:endParaRPr>
          </a:p>
        </p:txBody>
      </p:sp>
      <p:sp>
        <p:nvSpPr>
          <p:cNvPr id="2" name="Title 1">
            <a:extLst>
              <a:ext uri="{FF2B5EF4-FFF2-40B4-BE49-F238E27FC236}">
                <a16:creationId xmlns:a16="http://schemas.microsoft.com/office/drawing/2014/main" id="{51B62075-1900-A56E-8DB6-C1116A309F66}"/>
              </a:ext>
            </a:extLst>
          </p:cNvPr>
          <p:cNvSpPr>
            <a:spLocks noGrp="1"/>
          </p:cNvSpPr>
          <p:nvPr>
            <p:ph type="title"/>
          </p:nvPr>
        </p:nvSpPr>
        <p:spPr>
          <a:xfrm>
            <a:off x="1202919" y="284176"/>
            <a:ext cx="9784080" cy="1508760"/>
          </a:xfrm>
        </p:spPr>
        <p:txBody>
          <a:bodyPr>
            <a:normAutofit/>
          </a:bodyPr>
          <a:lstStyle/>
          <a:p>
            <a:pPr algn="ctr"/>
            <a:r>
              <a:rPr lang="en-US" sz="3600" cap="none">
                <a:solidFill>
                  <a:srgbClr val="FFFFFF"/>
                </a:solidFill>
                <a:latin typeface="Georgia" panose="02040502050405020303" pitchFamily="18" charset="0"/>
              </a:rPr>
              <a:t>Prior Authorizations (PAs)</a:t>
            </a:r>
          </a:p>
        </p:txBody>
      </p:sp>
      <p:sp>
        <p:nvSpPr>
          <p:cNvPr id="3" name="Content Placeholder 2">
            <a:extLst>
              <a:ext uri="{FF2B5EF4-FFF2-40B4-BE49-F238E27FC236}">
                <a16:creationId xmlns:a16="http://schemas.microsoft.com/office/drawing/2014/main" id="{7131AE3F-06B8-67AC-5C1B-C8DD7A545C6D}"/>
              </a:ext>
            </a:extLst>
          </p:cNvPr>
          <p:cNvSpPr>
            <a:spLocks noGrp="1"/>
          </p:cNvSpPr>
          <p:nvPr>
            <p:ph idx="1"/>
          </p:nvPr>
        </p:nvSpPr>
        <p:spPr>
          <a:xfrm>
            <a:off x="359014" y="2114549"/>
            <a:ext cx="11537711" cy="4557619"/>
          </a:xfrm>
        </p:spPr>
        <p:txBody>
          <a:bodyPr>
            <a:noAutofit/>
          </a:bodyPr>
          <a:lstStyle/>
          <a:p>
            <a:pPr marL="0" indent="0">
              <a:lnSpc>
                <a:spcPct val="100000"/>
              </a:lnSpc>
              <a:spcBef>
                <a:spcPts val="0"/>
              </a:spcBef>
              <a:spcAft>
                <a:spcPts val="1200"/>
              </a:spcAft>
              <a:buClrTx/>
              <a:buSzPct val="100000"/>
              <a:buNone/>
            </a:pPr>
            <a:r>
              <a:rPr lang="en-US" sz="1800" b="1" u="sng" dirty="0">
                <a:solidFill>
                  <a:srgbClr val="D63659"/>
                </a:solidFill>
                <a:latin typeface="Georgia" panose="02040502050405020303" pitchFamily="18" charset="0"/>
                <a:ea typeface="Verdana" panose="020B0604030504040204" pitchFamily="34" charset="0"/>
                <a:cs typeface="Calibri" panose="020F0502020204030204" pitchFamily="34" charset="0"/>
              </a:rPr>
              <a:t>Providers are responsible for</a:t>
            </a:r>
            <a:r>
              <a:rPr lang="en-US" sz="1800" dirty="0">
                <a:solidFill>
                  <a:srgbClr val="D63659"/>
                </a:solidFill>
                <a:latin typeface="Georgia" panose="02040502050405020303" pitchFamily="18" charset="0"/>
                <a:ea typeface="Verdana" panose="020B0604030504040204" pitchFamily="34" charset="0"/>
                <a:cs typeface="Calibri" panose="020F0502020204030204" pitchFamily="34" charset="0"/>
              </a:rPr>
              <a:t>:</a:t>
            </a:r>
          </a:p>
          <a:p>
            <a:pPr marL="288925" lvl="1" indent="-288925">
              <a:lnSpc>
                <a:spcPct val="100000"/>
              </a:lnSpc>
              <a:spcBef>
                <a:spcPts val="0"/>
              </a:spcBef>
              <a:spcAft>
                <a:spcPts val="1200"/>
              </a:spcAft>
              <a:buSzPct val="100000"/>
              <a:buFont typeface="Wingdings" panose="05000000000000000000" pitchFamily="2" charset="2"/>
              <a:buChar char="Ø"/>
            </a:pPr>
            <a:r>
              <a:rPr lang="en-US" sz="1600" dirty="0">
                <a:latin typeface="Arial" panose="020B0604020202020204" pitchFamily="34" charset="0"/>
                <a:ea typeface="Verdana" panose="020B0604030504040204" pitchFamily="34" charset="0"/>
                <a:cs typeface="Arial" panose="020B0604020202020204" pitchFamily="34" charset="0"/>
              </a:rPr>
              <a:t>Any necessary prior approvals (PAs) from the child’s primary payor (Medicaid or insurance). If a provider fails to obtain proper PA, resulting in a denial from the primary payor, ITP funds will not be available as an alternative payment. </a:t>
            </a:r>
            <a:r>
              <a:rPr lang="en-US" sz="1600" i="1" dirty="0">
                <a:latin typeface="Arial" panose="020B0604020202020204" pitchFamily="34" charset="0"/>
                <a:ea typeface="Verdana" panose="020B0604030504040204" pitchFamily="34" charset="0"/>
                <a:cs typeface="Arial" panose="020B0604020202020204" pitchFamily="34" charset="0"/>
              </a:rPr>
              <a:t>Exception: </a:t>
            </a:r>
            <a:r>
              <a:rPr lang="en-US" sz="1600" dirty="0">
                <a:latin typeface="Arial" panose="020B0604020202020204" pitchFamily="34" charset="0"/>
                <a:ea typeface="Verdana" panose="020B0604030504040204" pitchFamily="34" charset="0"/>
                <a:cs typeface="Arial" panose="020B0604020202020204" pitchFamily="34" charset="0"/>
              </a:rPr>
              <a:t>CBRS does not require insurance or Medicaid PA.</a:t>
            </a:r>
          </a:p>
          <a:p>
            <a:pPr marL="288925" lvl="1" indent="-288925">
              <a:lnSpc>
                <a:spcPct val="100000"/>
              </a:lnSpc>
              <a:spcBef>
                <a:spcPts val="0"/>
              </a:spcBef>
              <a:spcAft>
                <a:spcPts val="1200"/>
              </a:spcAft>
              <a:buSzPct val="100000"/>
              <a:buFont typeface="Wingdings" panose="05000000000000000000" pitchFamily="2" charset="2"/>
              <a:buChar char="Ø"/>
            </a:pPr>
            <a:r>
              <a:rPr lang="en-US" sz="1600" dirty="0">
                <a:latin typeface="Arial" panose="020B0604020202020204" pitchFamily="34" charset="0"/>
                <a:ea typeface="Verdana" panose="020B0604030504040204" pitchFamily="34" charset="0"/>
                <a:cs typeface="Arial" panose="020B0604020202020204" pitchFamily="34" charset="0"/>
              </a:rPr>
              <a:t>Obtaining renewal PAs as appropriate, and in a timely manner, from third party payors for continuation of therapy services.  ITP does not pay due to failure to appropriately renew PAs.  </a:t>
            </a:r>
          </a:p>
          <a:p>
            <a:pPr marL="288925" lvl="1" indent="-288925">
              <a:lnSpc>
                <a:spcPct val="100000"/>
              </a:lnSpc>
              <a:spcBef>
                <a:spcPts val="0"/>
              </a:spcBef>
              <a:spcAft>
                <a:spcPts val="1200"/>
              </a:spcAft>
              <a:buSzPct val="100000"/>
              <a:buFont typeface="Wingdings" panose="05000000000000000000" pitchFamily="2" charset="2"/>
              <a:buChar char="Ø"/>
            </a:pPr>
            <a:r>
              <a:rPr lang="en-US" sz="1600" dirty="0">
                <a:latin typeface="Arial" panose="020B0604020202020204" pitchFamily="34" charset="0"/>
                <a:ea typeface="Verdana" panose="020B0604030504040204" pitchFamily="34" charset="0"/>
                <a:cs typeface="Arial" panose="020B0604020202020204" pitchFamily="34" charset="0"/>
              </a:rPr>
              <a:t>Obtaining any retroactive PAs for children who become eligible for Medicaid retroactively, as well as voiding                           any previous claims paid by ITP and the family for that retroactive period.</a:t>
            </a:r>
          </a:p>
          <a:p>
            <a:pPr marL="288925" lvl="1" indent="-288925">
              <a:lnSpc>
                <a:spcPct val="100000"/>
              </a:lnSpc>
              <a:spcBef>
                <a:spcPts val="0"/>
              </a:spcBef>
              <a:spcAft>
                <a:spcPts val="1200"/>
              </a:spcAft>
              <a:buSzPct val="100000"/>
              <a:buFont typeface="Wingdings" panose="05000000000000000000" pitchFamily="2" charset="2"/>
              <a:buChar char="Ø"/>
            </a:pPr>
            <a:r>
              <a:rPr lang="en-US" sz="1600" dirty="0">
                <a:latin typeface="Arial" panose="020B0604020202020204" pitchFamily="34" charset="0"/>
                <a:ea typeface="Verdana" panose="020B0604030504040204" pitchFamily="34" charset="0"/>
                <a:cs typeface="Arial" panose="020B0604020202020204" pitchFamily="34" charset="0"/>
              </a:rPr>
              <a:t>When requesting Medicaid PAs, Outpatient Specialized Therapy providers must use </a:t>
            </a:r>
            <a:r>
              <a:rPr lang="en-US" sz="1600" dirty="0" err="1">
                <a:latin typeface="Arial" panose="020B0604020202020204" pitchFamily="34" charset="0"/>
                <a:ea typeface="Verdana" panose="020B0604030504040204" pitchFamily="34" charset="0"/>
                <a:cs typeface="Arial" panose="020B0604020202020204" pitchFamily="34" charset="0"/>
              </a:rPr>
              <a:t>ChoicePA</a:t>
            </a:r>
            <a:r>
              <a:rPr lang="en-US" sz="1600" dirty="0">
                <a:latin typeface="Arial" panose="020B0604020202020204" pitchFamily="34" charset="0"/>
                <a:ea typeface="Verdana" panose="020B0604030504040204" pitchFamily="34" charset="0"/>
                <a:cs typeface="Arial" panose="020B0604020202020204" pitchFamily="34" charset="0"/>
              </a:rPr>
              <a:t> to obtain                        Medicaid PAs for services listed on the IFSP, regardless of the Managed Care Plan the child is enrolled in.                             This is due to the ITP carve out of Managed Care. Providers should select the NPI number of the CDSA                               where the child is enrolled when requesting prior authorization through </a:t>
            </a:r>
            <a:r>
              <a:rPr lang="en-US" sz="1600" dirty="0" err="1">
                <a:latin typeface="Arial" panose="020B0604020202020204" pitchFamily="34" charset="0"/>
                <a:ea typeface="Verdana" panose="020B0604030504040204" pitchFamily="34" charset="0"/>
                <a:cs typeface="Arial" panose="020B0604020202020204" pitchFamily="34" charset="0"/>
              </a:rPr>
              <a:t>ChoicePA</a:t>
            </a:r>
            <a:r>
              <a:rPr lang="en-US" sz="1600" dirty="0">
                <a:latin typeface="Arial" panose="020B0604020202020204" pitchFamily="34" charset="0"/>
                <a:ea typeface="Verdana" panose="020B0604030504040204" pitchFamily="34" charset="0"/>
                <a:cs typeface="Arial" panose="020B0604020202020204" pitchFamily="34" charset="0"/>
              </a:rPr>
              <a:t>. A copy of the child’s                                IFSP may be requested by Choice PA prior to approving the Medicaid PA.</a:t>
            </a:r>
          </a:p>
        </p:txBody>
      </p:sp>
      <p:pic>
        <p:nvPicPr>
          <p:cNvPr id="11" name="Picture 10">
            <a:extLst>
              <a:ext uri="{FF2B5EF4-FFF2-40B4-BE49-F238E27FC236}">
                <a16:creationId xmlns:a16="http://schemas.microsoft.com/office/drawing/2014/main" id="{EA9953BB-C70D-17B6-64A9-625AF9246757}"/>
              </a:ext>
              <a:ext uri="{C183D7F6-B498-43B3-948B-1728B52AA6E4}">
                <adec:decorative xmlns:adec="http://schemas.microsoft.com/office/drawing/2017/decorative" val="1"/>
              </a:ext>
            </a:extLst>
          </p:cNvPr>
          <p:cNvPicPr>
            <a:picLocks noChangeAspect="1"/>
          </p:cNvPicPr>
          <p:nvPr/>
        </p:nvPicPr>
        <p:blipFill>
          <a:blip r:embed="rId4"/>
          <a:stretch>
            <a:fillRect/>
          </a:stretch>
        </p:blipFill>
        <p:spPr>
          <a:xfrm>
            <a:off x="9625739" y="4152229"/>
            <a:ext cx="2660909" cy="2843790"/>
          </a:xfrm>
          <a:prstGeom prst="rect">
            <a:avLst/>
          </a:prstGeom>
        </p:spPr>
      </p:pic>
      <p:sp>
        <p:nvSpPr>
          <p:cNvPr id="5" name="TextBox 4">
            <a:extLst>
              <a:ext uri="{FF2B5EF4-FFF2-40B4-BE49-F238E27FC236}">
                <a16:creationId xmlns:a16="http://schemas.microsoft.com/office/drawing/2014/main" id="{87DE771D-24B4-2E3F-7BCA-B581F4DD4B52}"/>
              </a:ext>
            </a:extLst>
          </p:cNvPr>
          <p:cNvSpPr txBox="1"/>
          <p:nvPr/>
        </p:nvSpPr>
        <p:spPr>
          <a:xfrm>
            <a:off x="10956193" y="1331271"/>
            <a:ext cx="1180322" cy="461665"/>
          </a:xfrm>
          <a:prstGeom prst="rect">
            <a:avLst/>
          </a:prstGeom>
          <a:noFill/>
        </p:spPr>
        <p:txBody>
          <a:bodyPr wrap="square" rtlCol="0">
            <a:spAutoFit/>
          </a:bodyPr>
          <a:lstStyle/>
          <a:p>
            <a:pPr algn="ctr"/>
            <a:r>
              <a:rPr lang="en-US" sz="2400">
                <a:solidFill>
                  <a:schemeClr val="bg1"/>
                </a:solidFill>
                <a:latin typeface="Arial" panose="020B0604020202020204" pitchFamily="34" charset="0"/>
                <a:cs typeface="Arial" panose="020B0604020202020204" pitchFamily="34" charset="0"/>
              </a:rPr>
              <a:t>2 of 3</a:t>
            </a:r>
          </a:p>
        </p:txBody>
      </p:sp>
    </p:spTree>
    <p:custDataLst>
      <p:tags r:id="rId1"/>
    </p:custDataLst>
    <p:extLst>
      <p:ext uri="{BB962C8B-B14F-4D97-AF65-F5344CB8AC3E}">
        <p14:creationId xmlns:p14="http://schemas.microsoft.com/office/powerpoint/2010/main" val="543656219"/>
      </p:ext>
    </p:extLst>
  </p:cSld>
  <p:clrMapOvr>
    <a:overrideClrMapping bg1="lt1" tx1="dk1" bg2="lt2" tx2="dk2" accent1="accent1" accent2="accent2" accent3="accent3" accent4="accent4" accent5="accent5" accent6="accent6" hlink="hlink" folHlink="folHlink"/>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DB7847A6-D742-D200-117E-E6073A9D3FA3}"/>
            </a:ext>
          </a:extLst>
        </p:cNvPr>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7F521C39-5A62-4A8B-82AA-C244DFD72F9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Georgia" panose="02040502050405020303" pitchFamily="18" charset="0"/>
            </a:endParaRPr>
          </a:p>
        </p:txBody>
      </p:sp>
      <p:sp>
        <p:nvSpPr>
          <p:cNvPr id="10" name="Rectangle 9">
            <a:extLst>
              <a:ext uri="{FF2B5EF4-FFF2-40B4-BE49-F238E27FC236}">
                <a16:creationId xmlns:a16="http://schemas.microsoft.com/office/drawing/2014/main" id="{749BE447-94A0-4236-BEC4-AAEC45C9F82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72122"/>
            <a:ext cx="12192000" cy="1645382"/>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Georgia" panose="02040502050405020303" pitchFamily="18" charset="0"/>
            </a:endParaRPr>
          </a:p>
        </p:txBody>
      </p:sp>
      <p:sp>
        <p:nvSpPr>
          <p:cNvPr id="2" name="Title 1">
            <a:extLst>
              <a:ext uri="{FF2B5EF4-FFF2-40B4-BE49-F238E27FC236}">
                <a16:creationId xmlns:a16="http://schemas.microsoft.com/office/drawing/2014/main" id="{CD3FE1FD-0200-7835-7368-A427F3621CFF}"/>
              </a:ext>
            </a:extLst>
          </p:cNvPr>
          <p:cNvSpPr>
            <a:spLocks noGrp="1"/>
          </p:cNvSpPr>
          <p:nvPr>
            <p:ph type="title"/>
          </p:nvPr>
        </p:nvSpPr>
        <p:spPr>
          <a:xfrm>
            <a:off x="1202919" y="284176"/>
            <a:ext cx="9784080" cy="1508760"/>
          </a:xfrm>
        </p:spPr>
        <p:txBody>
          <a:bodyPr>
            <a:normAutofit/>
          </a:bodyPr>
          <a:lstStyle/>
          <a:p>
            <a:pPr algn="ctr"/>
            <a:r>
              <a:rPr lang="en-US" sz="3600" cap="none">
                <a:solidFill>
                  <a:srgbClr val="FFFFFF"/>
                </a:solidFill>
                <a:latin typeface="Georgia" panose="02040502050405020303" pitchFamily="18" charset="0"/>
              </a:rPr>
              <a:t>Prior Authorizations (PAs)</a:t>
            </a:r>
          </a:p>
        </p:txBody>
      </p:sp>
      <p:sp>
        <p:nvSpPr>
          <p:cNvPr id="7" name="Content Placeholder 2">
            <a:extLst>
              <a:ext uri="{FF2B5EF4-FFF2-40B4-BE49-F238E27FC236}">
                <a16:creationId xmlns:a16="http://schemas.microsoft.com/office/drawing/2014/main" id="{0602E45A-83AC-CFA4-7402-4FA85FFEDB04}"/>
              </a:ext>
            </a:extLst>
          </p:cNvPr>
          <p:cNvSpPr txBox="1">
            <a:spLocks/>
          </p:cNvSpPr>
          <p:nvPr/>
        </p:nvSpPr>
        <p:spPr>
          <a:xfrm>
            <a:off x="352426" y="2098946"/>
            <a:ext cx="11487150" cy="4586932"/>
          </a:xfrm>
          <a:prstGeom prst="rect">
            <a:avLst/>
          </a:prstGeom>
        </p:spPr>
        <p:txBody>
          <a:bodyPr vert="horz" lIns="91440" tIns="45720" rIns="91440" bIns="45720" rtlCol="0">
            <a:noAutofit/>
          </a:bodyPr>
          <a:lstStyle>
            <a:lvl1pPr marL="182880" indent="-182880" algn="l" defTabSz="914400" rtl="0" eaLnBrk="1" latinLnBrk="0" hangingPunct="1">
              <a:lnSpc>
                <a:spcPct val="90000"/>
              </a:lnSpc>
              <a:spcBef>
                <a:spcPts val="1200"/>
              </a:spcBef>
              <a:spcAft>
                <a:spcPts val="200"/>
              </a:spcAft>
              <a:buClr>
                <a:schemeClr val="tx1"/>
              </a:buClr>
              <a:buFont typeface="Wingdings" pitchFamily="2" charset="2"/>
              <a:buChar char=""/>
              <a:defRPr sz="2200" kern="1200">
                <a:solidFill>
                  <a:schemeClr val="tx1"/>
                </a:solidFill>
                <a:latin typeface="Georgia" panose="02040502050405020303" pitchFamily="18" charset="0"/>
                <a:ea typeface="+mn-ea"/>
                <a:cs typeface="+mn-cs"/>
              </a:defRPr>
            </a:lvl1pPr>
            <a:lvl2pPr marL="411480" indent="-182880" algn="l" defTabSz="914400" rtl="0" eaLnBrk="1" latinLnBrk="0" hangingPunct="1">
              <a:lnSpc>
                <a:spcPct val="90000"/>
              </a:lnSpc>
              <a:spcBef>
                <a:spcPts val="200"/>
              </a:spcBef>
              <a:spcAft>
                <a:spcPts val="400"/>
              </a:spcAft>
              <a:buClr>
                <a:schemeClr val="tx1"/>
              </a:buClr>
              <a:buFont typeface="Wingdings" pitchFamily="2" charset="2"/>
              <a:buChar char=""/>
              <a:defRPr sz="2000" kern="1200">
                <a:solidFill>
                  <a:schemeClr val="tx1"/>
                </a:solidFill>
                <a:latin typeface="Georgia" panose="02040502050405020303" pitchFamily="18" charset="0"/>
                <a:ea typeface="+mn-ea"/>
                <a:cs typeface="+mn-cs"/>
              </a:defRPr>
            </a:lvl2pPr>
            <a:lvl3pPr marL="640080" indent="-182880" algn="l" defTabSz="914400" rtl="0" eaLnBrk="1" latinLnBrk="0" hangingPunct="1">
              <a:lnSpc>
                <a:spcPct val="90000"/>
              </a:lnSpc>
              <a:spcBef>
                <a:spcPts val="200"/>
              </a:spcBef>
              <a:spcAft>
                <a:spcPts val="400"/>
              </a:spcAft>
              <a:buClr>
                <a:schemeClr val="tx1"/>
              </a:buClr>
              <a:buFont typeface="Wingdings" pitchFamily="2" charset="2"/>
              <a:buChar char=""/>
              <a:defRPr sz="1800" kern="1200">
                <a:solidFill>
                  <a:schemeClr val="tx1"/>
                </a:solidFill>
                <a:latin typeface="Georgia" panose="02040502050405020303" pitchFamily="18" charset="0"/>
                <a:ea typeface="+mn-ea"/>
                <a:cs typeface="+mn-cs"/>
              </a:defRPr>
            </a:lvl3pPr>
            <a:lvl4pPr marL="868680" indent="-18288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Georgia" panose="02040502050405020303" pitchFamily="18" charset="0"/>
                <a:ea typeface="+mn-ea"/>
                <a:cs typeface="+mn-cs"/>
              </a:defRPr>
            </a:lvl4pPr>
            <a:lvl5pPr marL="1097280" indent="-18288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Georgia" panose="02040502050405020303" pitchFamily="18" charset="0"/>
                <a:ea typeface="+mn-ea"/>
                <a:cs typeface="+mn-cs"/>
              </a:defRPr>
            </a:lvl5pPr>
            <a:lvl6pPr marL="1284600" indent="-22860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6pPr>
            <a:lvl7pPr marL="1471800" indent="-22860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7pPr>
            <a:lvl8pPr marL="1629000" indent="-22860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8pPr>
            <a:lvl9pPr marL="1806200" indent="-22860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9pPr>
          </a:lstStyle>
          <a:p>
            <a:pPr marL="0" indent="0">
              <a:lnSpc>
                <a:spcPct val="100000"/>
              </a:lnSpc>
              <a:spcBef>
                <a:spcPts val="0"/>
              </a:spcBef>
              <a:spcAft>
                <a:spcPts val="1200"/>
              </a:spcAft>
              <a:buClrTx/>
              <a:buSzPct val="100000"/>
              <a:buFont typeface="Wingdings" pitchFamily="2" charset="2"/>
              <a:buNone/>
            </a:pPr>
            <a:r>
              <a:rPr lang="en-US" sz="1800" b="1" u="sng" dirty="0">
                <a:solidFill>
                  <a:srgbClr val="D63659"/>
                </a:solidFill>
                <a:ea typeface="Verdana" panose="020B0604030504040204" pitchFamily="34" charset="0"/>
                <a:cs typeface="Calibri" panose="020F0502020204030204" pitchFamily="34" charset="0"/>
              </a:rPr>
              <a:t>Start of Services</a:t>
            </a:r>
            <a:r>
              <a:rPr lang="en-US" sz="1800" dirty="0">
                <a:solidFill>
                  <a:srgbClr val="D63659"/>
                </a:solidFill>
                <a:ea typeface="Verdana" panose="020B0604030504040204" pitchFamily="34" charset="0"/>
                <a:cs typeface="Calibri" panose="020F0502020204030204" pitchFamily="34" charset="0"/>
              </a:rPr>
              <a:t>:</a:t>
            </a:r>
          </a:p>
          <a:p>
            <a:pPr marL="228600" lvl="1" indent="-228600">
              <a:lnSpc>
                <a:spcPct val="100000"/>
              </a:lnSpc>
              <a:spcBef>
                <a:spcPts val="0"/>
              </a:spcBef>
              <a:spcAft>
                <a:spcPts val="1200"/>
              </a:spcAft>
              <a:buSzPct val="100000"/>
              <a:buFont typeface="Wingdings" pitchFamily="2" charset="2"/>
              <a:buChar char="Ø"/>
            </a:pPr>
            <a:r>
              <a:rPr lang="en-US" sz="1600" dirty="0">
                <a:latin typeface="Arial" panose="020B0604020202020204" pitchFamily="34" charset="0"/>
                <a:ea typeface="Verdana" panose="020B0604030504040204" pitchFamily="34" charset="0"/>
                <a:cs typeface="Arial" panose="020B0604020202020204" pitchFamily="34" charset="0"/>
              </a:rPr>
              <a:t>Providers are responsible for obtaining Insurance/Medicaid PAs prior to any visit date for specialized therapies. If the 30-day timeline is approaching and initial prior authorization is delayed, ask the EISC if CC&amp;E can be arranged to meet for the very first visit. </a:t>
            </a:r>
            <a:r>
              <a:rPr lang="en-US" sz="1600" i="1" dirty="0">
                <a:latin typeface="Arial" panose="020B0604020202020204" pitchFamily="34" charset="0"/>
                <a:ea typeface="Verdana" panose="020B0604030504040204" pitchFamily="34" charset="0"/>
                <a:cs typeface="Arial" panose="020B0604020202020204" pitchFamily="34" charset="0"/>
              </a:rPr>
              <a:t>(For more information, refer to Case Consultation &amp; Education later in this presentation.)</a:t>
            </a:r>
          </a:p>
          <a:p>
            <a:pPr marL="228600" lvl="1" indent="-228600">
              <a:lnSpc>
                <a:spcPct val="100000"/>
              </a:lnSpc>
              <a:spcBef>
                <a:spcPts val="0"/>
              </a:spcBef>
              <a:spcAft>
                <a:spcPts val="800"/>
              </a:spcAft>
              <a:buSzPct val="100000"/>
              <a:buFont typeface="Wingdings" pitchFamily="2" charset="2"/>
              <a:buChar char="Ø"/>
            </a:pPr>
            <a:r>
              <a:rPr lang="en-US" sz="1600" dirty="0">
                <a:latin typeface="Arial" panose="020B0604020202020204" pitchFamily="34" charset="0"/>
                <a:ea typeface="Verdana" panose="020B0604030504040204" pitchFamily="34" charset="0"/>
                <a:cs typeface="Arial" panose="020B0604020202020204" pitchFamily="34" charset="0"/>
              </a:rPr>
              <a:t>Services requiring an ITP PA may begin without the PA in place; ITP PAs can be backdated to the first visit date (up to one year) and should not hold up start of services.</a:t>
            </a:r>
          </a:p>
        </p:txBody>
      </p:sp>
      <p:pic>
        <p:nvPicPr>
          <p:cNvPr id="11" name="Picture 10">
            <a:extLst>
              <a:ext uri="{FF2B5EF4-FFF2-40B4-BE49-F238E27FC236}">
                <a16:creationId xmlns:a16="http://schemas.microsoft.com/office/drawing/2014/main" id="{CD7D5310-BD88-273F-E1C3-A79FEBC8FCBD}"/>
              </a:ext>
              <a:ext uri="{C183D7F6-B498-43B3-948B-1728B52AA6E4}">
                <adec:decorative xmlns:adec="http://schemas.microsoft.com/office/drawing/2017/decorative" val="1"/>
              </a:ext>
            </a:extLst>
          </p:cNvPr>
          <p:cNvPicPr>
            <a:picLocks noChangeAspect="1"/>
          </p:cNvPicPr>
          <p:nvPr/>
        </p:nvPicPr>
        <p:blipFill>
          <a:blip r:embed="rId4"/>
          <a:stretch>
            <a:fillRect/>
          </a:stretch>
        </p:blipFill>
        <p:spPr>
          <a:xfrm>
            <a:off x="9625739" y="4152229"/>
            <a:ext cx="2660909" cy="2843790"/>
          </a:xfrm>
          <a:prstGeom prst="rect">
            <a:avLst/>
          </a:prstGeom>
        </p:spPr>
      </p:pic>
      <p:sp>
        <p:nvSpPr>
          <p:cNvPr id="5" name="TextBox 4">
            <a:extLst>
              <a:ext uri="{FF2B5EF4-FFF2-40B4-BE49-F238E27FC236}">
                <a16:creationId xmlns:a16="http://schemas.microsoft.com/office/drawing/2014/main" id="{5118156D-FF22-0BE9-382F-251527CEFABC}"/>
              </a:ext>
            </a:extLst>
          </p:cNvPr>
          <p:cNvSpPr txBox="1"/>
          <p:nvPr/>
        </p:nvSpPr>
        <p:spPr>
          <a:xfrm>
            <a:off x="10956193" y="1331271"/>
            <a:ext cx="1180322" cy="461665"/>
          </a:xfrm>
          <a:prstGeom prst="rect">
            <a:avLst/>
          </a:prstGeom>
          <a:noFill/>
        </p:spPr>
        <p:txBody>
          <a:bodyPr wrap="square" rtlCol="0">
            <a:spAutoFit/>
          </a:bodyPr>
          <a:lstStyle/>
          <a:p>
            <a:pPr algn="ctr"/>
            <a:r>
              <a:rPr lang="en-US" sz="2400">
                <a:solidFill>
                  <a:schemeClr val="bg1"/>
                </a:solidFill>
                <a:latin typeface="Arial" panose="020B0604020202020204" pitchFamily="34" charset="0"/>
                <a:cs typeface="Arial" panose="020B0604020202020204" pitchFamily="34" charset="0"/>
              </a:rPr>
              <a:t>3 of 3</a:t>
            </a:r>
          </a:p>
        </p:txBody>
      </p:sp>
    </p:spTree>
    <p:custDataLst>
      <p:tags r:id="rId1"/>
    </p:custDataLst>
    <p:extLst>
      <p:ext uri="{BB962C8B-B14F-4D97-AF65-F5344CB8AC3E}">
        <p14:creationId xmlns:p14="http://schemas.microsoft.com/office/powerpoint/2010/main" val="3765135746"/>
      </p:ext>
    </p:extLst>
  </p:cSld>
  <p:clrMapOvr>
    <a:overrideClrMapping bg1="lt1" tx1="dk1" bg2="lt2" tx2="dk2" accent1="accent1" accent2="accent2" accent3="accent3" accent4="accent4" accent5="accent5" accent6="accent6" hlink="hlink" folHlink="folHlink"/>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5EFA06D2-8FF8-4CC4-85BD-BCB6A30D549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Georgia" panose="02040502050405020303" pitchFamily="18" charset="0"/>
            </a:endParaRPr>
          </a:p>
        </p:txBody>
      </p:sp>
      <p:sp>
        <p:nvSpPr>
          <p:cNvPr id="11" name="Rectangle 10">
            <a:extLst>
              <a:ext uri="{FF2B5EF4-FFF2-40B4-BE49-F238E27FC236}">
                <a16:creationId xmlns:a16="http://schemas.microsoft.com/office/drawing/2014/main" id="{607A060C-1090-4A7B-A0C2-50C7605961C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72122"/>
            <a:ext cx="12192000" cy="1645382"/>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Georgia" panose="02040502050405020303" pitchFamily="18" charset="0"/>
            </a:endParaRPr>
          </a:p>
        </p:txBody>
      </p:sp>
      <p:sp>
        <p:nvSpPr>
          <p:cNvPr id="4" name="Title 1">
            <a:extLst>
              <a:ext uri="{FF2B5EF4-FFF2-40B4-BE49-F238E27FC236}">
                <a16:creationId xmlns:a16="http://schemas.microsoft.com/office/drawing/2014/main" id="{2034A973-929F-4584-B7A5-12510D26FD5E}"/>
              </a:ext>
            </a:extLst>
          </p:cNvPr>
          <p:cNvSpPr>
            <a:spLocks noGrp="1"/>
          </p:cNvSpPr>
          <p:nvPr>
            <p:ph type="title"/>
          </p:nvPr>
        </p:nvSpPr>
        <p:spPr>
          <a:xfrm>
            <a:off x="1202919" y="284176"/>
            <a:ext cx="9784080" cy="1508760"/>
          </a:xfrm>
        </p:spPr>
        <p:txBody>
          <a:bodyPr>
            <a:normAutofit/>
          </a:bodyPr>
          <a:lstStyle/>
          <a:p>
            <a:pPr algn="ctr"/>
            <a:r>
              <a:rPr lang="en-US" sz="3600" cap="none">
                <a:solidFill>
                  <a:srgbClr val="FFFFFF"/>
                </a:solidFill>
                <a:latin typeface="Georgia" panose="02040502050405020303" pitchFamily="18" charset="0"/>
              </a:rPr>
              <a:t>Calculation of Reimbursement</a:t>
            </a:r>
            <a:br>
              <a:rPr lang="en-US" sz="3600" cap="none">
                <a:solidFill>
                  <a:srgbClr val="FFFFFF"/>
                </a:solidFill>
                <a:latin typeface="Georgia" panose="02040502050405020303" pitchFamily="18" charset="0"/>
              </a:rPr>
            </a:br>
            <a:r>
              <a:rPr lang="en-US" sz="2800" cap="none">
                <a:solidFill>
                  <a:srgbClr val="FFFFFF"/>
                </a:solidFill>
                <a:latin typeface="Georgia" panose="02040502050405020303" pitchFamily="18" charset="0"/>
              </a:rPr>
              <a:t>Family Cost/Sliding Fee Scale Percentage</a:t>
            </a:r>
            <a:endParaRPr lang="en-US" sz="3600" cap="none">
              <a:solidFill>
                <a:srgbClr val="FFFFFF"/>
              </a:solidFill>
              <a:latin typeface="Georgia" panose="02040502050405020303" pitchFamily="18" charset="0"/>
            </a:endParaRPr>
          </a:p>
        </p:txBody>
      </p:sp>
      <p:sp>
        <p:nvSpPr>
          <p:cNvPr id="3" name="Content Placeholder 2">
            <a:extLst>
              <a:ext uri="{FF2B5EF4-FFF2-40B4-BE49-F238E27FC236}">
                <a16:creationId xmlns:a16="http://schemas.microsoft.com/office/drawing/2014/main" id="{0B9D606B-8988-454F-8491-4CBAA1238253}"/>
              </a:ext>
            </a:extLst>
          </p:cNvPr>
          <p:cNvSpPr>
            <a:spLocks noGrp="1"/>
          </p:cNvSpPr>
          <p:nvPr>
            <p:ph idx="1"/>
          </p:nvPr>
        </p:nvSpPr>
        <p:spPr>
          <a:xfrm>
            <a:off x="304801" y="2085975"/>
            <a:ext cx="11496674" cy="4487849"/>
          </a:xfrm>
        </p:spPr>
        <p:txBody>
          <a:bodyPr>
            <a:normAutofit/>
          </a:bodyPr>
          <a:lstStyle/>
          <a:p>
            <a:pPr marL="228600" indent="-228600">
              <a:lnSpc>
                <a:spcPct val="100000"/>
              </a:lnSpc>
              <a:spcBef>
                <a:spcPts val="0"/>
              </a:spcBef>
              <a:spcAft>
                <a:spcPts val="1200"/>
              </a:spcAft>
              <a:buClrTx/>
              <a:buSzPct val="100000"/>
              <a:buFont typeface="Wingdings" panose="05000000000000000000" pitchFamily="2" charset="2"/>
              <a:buChar char="Ø"/>
            </a:pPr>
            <a:r>
              <a:rPr lang="en-US" sz="1600" dirty="0">
                <a:latin typeface="Arial" panose="020B0604020202020204" pitchFamily="34" charset="0"/>
                <a:ea typeface="Verdana" panose="020B0604030504040204" pitchFamily="34" charset="0"/>
                <a:cs typeface="Arial" panose="020B0604020202020204" pitchFamily="34" charset="0"/>
              </a:rPr>
              <a:t>When Medicaid cannot be verified for a child, the CDSA Business Office collects income information from the family and establishes a family’s Sliding Fee Scale (SFS) percentage (as displayed on the Insurance Information Worksheet).</a:t>
            </a:r>
          </a:p>
          <a:p>
            <a:pPr marL="228600" indent="-228600">
              <a:lnSpc>
                <a:spcPct val="100000"/>
              </a:lnSpc>
              <a:spcBef>
                <a:spcPts val="0"/>
              </a:spcBef>
              <a:spcAft>
                <a:spcPts val="1200"/>
              </a:spcAft>
              <a:buClrTx/>
              <a:buSzPct val="100000"/>
              <a:buFont typeface="Wingdings" panose="05000000000000000000" pitchFamily="2" charset="2"/>
              <a:buChar char="Ø"/>
            </a:pPr>
            <a:r>
              <a:rPr lang="en-US" sz="1600" dirty="0">
                <a:latin typeface="Arial" panose="020B0604020202020204" pitchFamily="34" charset="0"/>
                <a:ea typeface="Verdana" panose="020B0604030504040204" pitchFamily="34" charset="0"/>
                <a:cs typeface="Arial" panose="020B0604020202020204" pitchFamily="34" charset="0"/>
              </a:rPr>
              <a:t>The ITP Rate is the same as the current NC Medicaid rate.</a:t>
            </a:r>
          </a:p>
          <a:p>
            <a:pPr marL="228600" indent="-228600">
              <a:lnSpc>
                <a:spcPct val="100000"/>
              </a:lnSpc>
              <a:spcBef>
                <a:spcPts val="0"/>
              </a:spcBef>
              <a:spcAft>
                <a:spcPts val="1200"/>
              </a:spcAft>
              <a:buClrTx/>
              <a:buSzPct val="100000"/>
              <a:buFont typeface="Wingdings" panose="05000000000000000000" pitchFamily="2" charset="2"/>
              <a:buChar char="Ø"/>
            </a:pPr>
            <a:r>
              <a:rPr lang="en-US" sz="1600" dirty="0">
                <a:latin typeface="Arial" panose="020B0604020202020204" pitchFamily="34" charset="0"/>
                <a:ea typeface="Verdana" panose="020B0604030504040204" pitchFamily="34" charset="0"/>
                <a:cs typeface="Arial" panose="020B0604020202020204" pitchFamily="34" charset="0"/>
              </a:rPr>
              <a:t>Families enrolled in ITP may not be billed more than the current ITP Rate. If a family is on the SFS, they can only be billed the applicable percentage of the ITP Rate.</a:t>
            </a:r>
          </a:p>
          <a:p>
            <a:pPr marL="228600" indent="-228600">
              <a:lnSpc>
                <a:spcPct val="110000"/>
              </a:lnSpc>
              <a:spcBef>
                <a:spcPts val="0"/>
              </a:spcBef>
              <a:spcAft>
                <a:spcPts val="800"/>
              </a:spcAft>
              <a:buClrTx/>
              <a:buSzPct val="100000"/>
              <a:buFont typeface="Wingdings" panose="05000000000000000000" pitchFamily="2" charset="2"/>
              <a:buChar char="Ø"/>
            </a:pPr>
            <a:r>
              <a:rPr lang="en-US" sz="1600" dirty="0">
                <a:latin typeface="Arial" panose="020B0604020202020204" pitchFamily="34" charset="0"/>
                <a:ea typeface="Verdana" panose="020B0604030504040204" pitchFamily="34" charset="0"/>
                <a:cs typeface="Arial" panose="020B0604020202020204" pitchFamily="34" charset="0"/>
              </a:rPr>
              <a:t>When the child has Primary Insurance, the insurance allowed amount should be compared to the ITP rate. The lower rate becomes the base rate to apply the family’s SFS. The family should be billed their percentage of the remaining total after the insurance payment is deducted from the base rate. </a:t>
            </a:r>
          </a:p>
          <a:p>
            <a:pPr marL="404813" indent="-404813">
              <a:lnSpc>
                <a:spcPct val="110000"/>
              </a:lnSpc>
              <a:spcBef>
                <a:spcPts val="0"/>
              </a:spcBef>
              <a:spcAft>
                <a:spcPts val="800"/>
              </a:spcAft>
              <a:buClrTx/>
              <a:buSzPct val="100000"/>
              <a:buFont typeface="Courier New" panose="02070309020205020404" pitchFamily="49" charset="0"/>
              <a:buChar char="o"/>
            </a:pPr>
            <a:endParaRPr lang="en-US" sz="1600" dirty="0">
              <a:ea typeface="Verdana" panose="020B0604030504040204" pitchFamily="34" charset="0"/>
            </a:endParaRPr>
          </a:p>
          <a:p>
            <a:pPr marL="0" indent="0" algn="ctr">
              <a:lnSpc>
                <a:spcPct val="110000"/>
              </a:lnSpc>
              <a:spcBef>
                <a:spcPts val="0"/>
              </a:spcBef>
              <a:spcAft>
                <a:spcPts val="800"/>
              </a:spcAft>
              <a:buClrTx/>
              <a:buSzPct val="100000"/>
              <a:buNone/>
            </a:pPr>
            <a:r>
              <a:rPr lang="en-US" sz="2000" b="1" dirty="0">
                <a:solidFill>
                  <a:srgbClr val="0088C6"/>
                </a:solidFill>
                <a:latin typeface="Georgia" panose="02040502050405020303" pitchFamily="18" charset="0"/>
                <a:ea typeface="Verdana" panose="020B0604030504040204" pitchFamily="34" charset="0"/>
                <a:hlinkClick r:id="rId3">
                  <a:extLst>
                    <a:ext uri="{A12FA001-AC4F-418D-AE19-62706E023703}">
                      <ahyp:hlinkClr xmlns:ahyp="http://schemas.microsoft.com/office/drawing/2018/hyperlinkcolor" val="tx"/>
                    </a:ext>
                  </a:extLst>
                </a:hlinkClick>
              </a:rPr>
              <a:t>NC ITP Fees, Billing and Reimbursement Policy (Link)</a:t>
            </a:r>
            <a:endParaRPr lang="en-US" sz="2000" b="1" dirty="0">
              <a:solidFill>
                <a:srgbClr val="0088C6"/>
              </a:solidFill>
              <a:latin typeface="Georgia" panose="02040502050405020303" pitchFamily="18" charset="0"/>
              <a:ea typeface="Verdana" panose="020B0604030504040204" pitchFamily="34" charset="0"/>
            </a:endParaRPr>
          </a:p>
        </p:txBody>
      </p:sp>
      <p:pic>
        <p:nvPicPr>
          <p:cNvPr id="2" name="Picture 1">
            <a:extLst>
              <a:ext uri="{FF2B5EF4-FFF2-40B4-BE49-F238E27FC236}">
                <a16:creationId xmlns:a16="http://schemas.microsoft.com/office/drawing/2014/main" id="{2D882A4A-9917-EA2A-F806-FF699B4B3775}"/>
              </a:ext>
              <a:ext uri="{C183D7F6-B498-43B3-948B-1728B52AA6E4}">
                <adec:decorative xmlns:adec="http://schemas.microsoft.com/office/drawing/2017/decorative" val="1"/>
              </a:ext>
            </a:extLst>
          </p:cNvPr>
          <p:cNvPicPr>
            <a:picLocks noChangeAspect="1"/>
          </p:cNvPicPr>
          <p:nvPr/>
        </p:nvPicPr>
        <p:blipFill>
          <a:blip r:embed="rId4"/>
          <a:stretch>
            <a:fillRect/>
          </a:stretch>
        </p:blipFill>
        <p:spPr>
          <a:xfrm>
            <a:off x="9654139" y="4358939"/>
            <a:ext cx="2484683" cy="2499062"/>
          </a:xfrm>
          <a:prstGeom prst="rect">
            <a:avLst/>
          </a:prstGeom>
        </p:spPr>
      </p:pic>
      <p:sp>
        <p:nvSpPr>
          <p:cNvPr id="5" name="TextBox 4">
            <a:extLst>
              <a:ext uri="{FF2B5EF4-FFF2-40B4-BE49-F238E27FC236}">
                <a16:creationId xmlns:a16="http://schemas.microsoft.com/office/drawing/2014/main" id="{81428377-D843-8DB3-09D0-C7F162EB96A8}"/>
              </a:ext>
            </a:extLst>
          </p:cNvPr>
          <p:cNvSpPr txBox="1"/>
          <p:nvPr/>
        </p:nvSpPr>
        <p:spPr>
          <a:xfrm>
            <a:off x="10956193" y="1331271"/>
            <a:ext cx="1180322" cy="461665"/>
          </a:xfrm>
          <a:prstGeom prst="rect">
            <a:avLst/>
          </a:prstGeom>
          <a:noFill/>
        </p:spPr>
        <p:txBody>
          <a:bodyPr wrap="square" rtlCol="0">
            <a:spAutoFit/>
          </a:bodyPr>
          <a:lstStyle/>
          <a:p>
            <a:pPr algn="ctr"/>
            <a:r>
              <a:rPr lang="en-US" sz="2400">
                <a:solidFill>
                  <a:schemeClr val="bg1"/>
                </a:solidFill>
                <a:latin typeface="Arial" panose="020B0604020202020204" pitchFamily="34" charset="0"/>
                <a:cs typeface="Arial" panose="020B0604020202020204" pitchFamily="34" charset="0"/>
              </a:rPr>
              <a:t>1 of 2</a:t>
            </a:r>
          </a:p>
        </p:txBody>
      </p:sp>
    </p:spTree>
    <p:custDataLst>
      <p:tags r:id="rId1"/>
    </p:custDataLst>
    <p:extLst>
      <p:ext uri="{BB962C8B-B14F-4D97-AF65-F5344CB8AC3E}">
        <p14:creationId xmlns:p14="http://schemas.microsoft.com/office/powerpoint/2010/main" val="2099250258"/>
      </p:ext>
    </p:extLst>
  </p:cSld>
  <p:clrMapOvr>
    <a:overrideClrMapping bg1="lt1" tx1="dk1" bg2="lt2" tx2="dk2" accent1="accent1" accent2="accent2" accent3="accent3" accent4="accent4" accent5="accent5" accent6="accent6" hlink="hlink" folHlink="folHlink"/>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91CDE897-ABAB-177C-8438-3DE20AD94123}"/>
            </a:ext>
          </a:extLst>
        </p:cNvPr>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37370CCE-D28D-B337-A02E-48072E42649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Georgia" panose="02040502050405020303" pitchFamily="18" charset="0"/>
            </a:endParaRPr>
          </a:p>
        </p:txBody>
      </p:sp>
      <p:sp>
        <p:nvSpPr>
          <p:cNvPr id="11" name="Rectangle 10">
            <a:extLst>
              <a:ext uri="{FF2B5EF4-FFF2-40B4-BE49-F238E27FC236}">
                <a16:creationId xmlns:a16="http://schemas.microsoft.com/office/drawing/2014/main" id="{844E0868-B36F-6827-8864-FF4D57DC4C7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72122"/>
            <a:ext cx="12192000" cy="1645382"/>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Georgia" panose="02040502050405020303" pitchFamily="18" charset="0"/>
            </a:endParaRPr>
          </a:p>
        </p:txBody>
      </p:sp>
      <p:sp>
        <p:nvSpPr>
          <p:cNvPr id="4" name="Title 1">
            <a:extLst>
              <a:ext uri="{FF2B5EF4-FFF2-40B4-BE49-F238E27FC236}">
                <a16:creationId xmlns:a16="http://schemas.microsoft.com/office/drawing/2014/main" id="{F4E7E15D-A313-B1DD-ED83-A8D9610B3424}"/>
              </a:ext>
            </a:extLst>
          </p:cNvPr>
          <p:cNvSpPr>
            <a:spLocks noGrp="1"/>
          </p:cNvSpPr>
          <p:nvPr>
            <p:ph type="title"/>
          </p:nvPr>
        </p:nvSpPr>
        <p:spPr>
          <a:xfrm>
            <a:off x="1202919" y="284176"/>
            <a:ext cx="9784080" cy="1508760"/>
          </a:xfrm>
        </p:spPr>
        <p:txBody>
          <a:bodyPr>
            <a:normAutofit/>
          </a:bodyPr>
          <a:lstStyle/>
          <a:p>
            <a:pPr algn="ctr"/>
            <a:r>
              <a:rPr lang="en-US" sz="3600" cap="none">
                <a:solidFill>
                  <a:srgbClr val="FFFFFF"/>
                </a:solidFill>
                <a:latin typeface="Georgia" panose="02040502050405020303" pitchFamily="18" charset="0"/>
              </a:rPr>
              <a:t>Calculation of Reimbursement</a:t>
            </a:r>
            <a:br>
              <a:rPr lang="en-US" sz="3600" cap="none">
                <a:solidFill>
                  <a:srgbClr val="FFFFFF"/>
                </a:solidFill>
                <a:latin typeface="Georgia" panose="02040502050405020303" pitchFamily="18" charset="0"/>
              </a:rPr>
            </a:br>
            <a:r>
              <a:rPr lang="en-US" sz="2800" cap="none">
                <a:solidFill>
                  <a:srgbClr val="FFFFFF"/>
                </a:solidFill>
                <a:latin typeface="Georgia" panose="02040502050405020303" pitchFamily="18" charset="0"/>
              </a:rPr>
              <a:t>Family Cost/Sliding Fee Scale Percentage</a:t>
            </a:r>
            <a:endParaRPr lang="en-US" sz="3600" cap="none">
              <a:solidFill>
                <a:srgbClr val="FFFFFF"/>
              </a:solidFill>
              <a:latin typeface="Georgia" panose="02040502050405020303" pitchFamily="18" charset="0"/>
            </a:endParaRPr>
          </a:p>
        </p:txBody>
      </p:sp>
      <p:sp>
        <p:nvSpPr>
          <p:cNvPr id="3" name="Content Placeholder 2">
            <a:extLst>
              <a:ext uri="{FF2B5EF4-FFF2-40B4-BE49-F238E27FC236}">
                <a16:creationId xmlns:a16="http://schemas.microsoft.com/office/drawing/2014/main" id="{CAED9B94-03AE-04D7-5883-CC0DDFFF2A8F}"/>
              </a:ext>
            </a:extLst>
          </p:cNvPr>
          <p:cNvSpPr>
            <a:spLocks noGrp="1"/>
          </p:cNvSpPr>
          <p:nvPr>
            <p:ph idx="1"/>
          </p:nvPr>
        </p:nvSpPr>
        <p:spPr>
          <a:xfrm>
            <a:off x="295275" y="2085975"/>
            <a:ext cx="11506199" cy="4487849"/>
          </a:xfrm>
        </p:spPr>
        <p:txBody>
          <a:bodyPr>
            <a:normAutofit/>
          </a:bodyPr>
          <a:lstStyle/>
          <a:p>
            <a:pPr marL="228600" indent="-228600">
              <a:lnSpc>
                <a:spcPct val="100000"/>
              </a:lnSpc>
              <a:spcBef>
                <a:spcPts val="0"/>
              </a:spcBef>
              <a:spcAft>
                <a:spcPts val="1200"/>
              </a:spcAft>
              <a:buClrTx/>
              <a:buSzPct val="100000"/>
              <a:buFont typeface="Wingdings" panose="05000000000000000000" pitchFamily="2" charset="2"/>
              <a:buChar char="Ø"/>
            </a:pPr>
            <a:r>
              <a:rPr lang="en-US" sz="1600" dirty="0">
                <a:latin typeface="Arial" panose="020B0604020202020204" pitchFamily="34" charset="0"/>
                <a:ea typeface="Verdana" panose="020B0604030504040204" pitchFamily="34" charset="0"/>
                <a:cs typeface="Arial" panose="020B0604020202020204" pitchFamily="34" charset="0"/>
              </a:rPr>
              <a:t>Providers are required to file claims to insurance in a timely manner to allow timely invoicing to families for their family pay portal (SFS). Families should be invoiced at least </a:t>
            </a:r>
            <a:r>
              <a:rPr lang="en-US" sz="1600" b="1" dirty="0">
                <a:latin typeface="Arial" panose="020B0604020202020204" pitchFamily="34" charset="0"/>
                <a:ea typeface="Verdana" panose="020B0604030504040204" pitchFamily="34" charset="0"/>
                <a:cs typeface="Arial" panose="020B0604020202020204" pitchFamily="34" charset="0"/>
              </a:rPr>
              <a:t>monthly</a:t>
            </a:r>
            <a:r>
              <a:rPr lang="en-US" sz="1600" dirty="0">
                <a:latin typeface="Arial" panose="020B0604020202020204" pitchFamily="34" charset="0"/>
                <a:ea typeface="Verdana" panose="020B0604030504040204" pitchFamily="34" charset="0"/>
                <a:cs typeface="Arial" panose="020B0604020202020204" pitchFamily="34" charset="0"/>
              </a:rPr>
              <a:t> for their family pay portion (SFS).  </a:t>
            </a:r>
          </a:p>
          <a:p>
            <a:pPr marL="228600" indent="-228600">
              <a:lnSpc>
                <a:spcPct val="100000"/>
              </a:lnSpc>
              <a:spcBef>
                <a:spcPts val="0"/>
              </a:spcBef>
              <a:spcAft>
                <a:spcPts val="1200"/>
              </a:spcAft>
              <a:buClrTx/>
              <a:buSzPct val="100000"/>
              <a:buFont typeface="Wingdings" panose="05000000000000000000" pitchFamily="2" charset="2"/>
              <a:buChar char="Ø"/>
            </a:pPr>
            <a:r>
              <a:rPr lang="en-US" sz="1600" dirty="0">
                <a:latin typeface="Arial" panose="020B0604020202020204" pitchFamily="34" charset="0"/>
                <a:ea typeface="Verdana" panose="020B0604030504040204" pitchFamily="34" charset="0"/>
                <a:cs typeface="Arial" panose="020B0604020202020204" pitchFamily="34" charset="0"/>
              </a:rPr>
              <a:t>The provider is responsible for collecting the families’ percentage of the sliding fee scale.</a:t>
            </a:r>
          </a:p>
          <a:p>
            <a:pPr marL="228600" indent="-228600">
              <a:lnSpc>
                <a:spcPct val="100000"/>
              </a:lnSpc>
              <a:spcBef>
                <a:spcPts val="0"/>
              </a:spcBef>
              <a:spcAft>
                <a:spcPts val="1200"/>
              </a:spcAft>
              <a:buClrTx/>
              <a:buSzPct val="100000"/>
              <a:buFont typeface="Wingdings" panose="05000000000000000000" pitchFamily="2" charset="2"/>
              <a:buChar char="Ø"/>
            </a:pPr>
            <a:r>
              <a:rPr lang="en-US" sz="1600" dirty="0">
                <a:latin typeface="Arial" panose="020B0604020202020204" pitchFamily="34" charset="0"/>
                <a:ea typeface="Verdana" panose="020B0604030504040204" pitchFamily="34" charset="0"/>
                <a:cs typeface="Arial" panose="020B0604020202020204" pitchFamily="34" charset="0"/>
              </a:rPr>
              <a:t>Notify your EISC as soon as you are aware of possible issues receiving payment from the family.  </a:t>
            </a:r>
          </a:p>
          <a:p>
            <a:pPr marL="228600" indent="-228600">
              <a:lnSpc>
                <a:spcPct val="100000"/>
              </a:lnSpc>
              <a:spcBef>
                <a:spcPts val="0"/>
              </a:spcBef>
              <a:spcAft>
                <a:spcPts val="1200"/>
              </a:spcAft>
              <a:buClrTx/>
              <a:buSzPct val="100000"/>
              <a:buFont typeface="Wingdings" panose="05000000000000000000" pitchFamily="2" charset="2"/>
              <a:buChar char="Ø"/>
            </a:pPr>
            <a:r>
              <a:rPr lang="en-US" sz="1600" dirty="0">
                <a:latin typeface="Arial" panose="020B0604020202020204" pitchFamily="34" charset="0"/>
                <a:ea typeface="Verdana" panose="020B0604030504040204" pitchFamily="34" charset="0"/>
                <a:cs typeface="Arial" panose="020B0604020202020204" pitchFamily="34" charset="0"/>
              </a:rPr>
              <a:t>In cases where the family is not paying their portion of the sliding fee scale, you must continue to see the family for 90 days while the CDSA tries to resolve the issue. </a:t>
            </a:r>
          </a:p>
          <a:p>
            <a:pPr marL="0" indent="0">
              <a:lnSpc>
                <a:spcPct val="100000"/>
              </a:lnSpc>
              <a:spcBef>
                <a:spcPts val="0"/>
              </a:spcBef>
              <a:spcAft>
                <a:spcPts val="1200"/>
              </a:spcAft>
              <a:buClrTx/>
              <a:buSzPct val="100000"/>
              <a:buNone/>
            </a:pPr>
            <a:endParaRPr lang="en-US" sz="1600" i="1" dirty="0">
              <a:latin typeface="Georgia" panose="02040502050405020303" pitchFamily="18" charset="0"/>
              <a:ea typeface="Verdana" panose="020B0604030504040204" pitchFamily="34" charset="0"/>
            </a:endParaRPr>
          </a:p>
          <a:p>
            <a:pPr marL="0" indent="0" algn="ctr">
              <a:lnSpc>
                <a:spcPct val="100000"/>
              </a:lnSpc>
              <a:spcBef>
                <a:spcPts val="0"/>
              </a:spcBef>
              <a:spcAft>
                <a:spcPts val="1200"/>
              </a:spcAft>
              <a:buClrTx/>
              <a:buSzPct val="100000"/>
              <a:buNone/>
            </a:pPr>
            <a:r>
              <a:rPr lang="en-US" sz="1800" b="1" dirty="0">
                <a:solidFill>
                  <a:srgbClr val="D63659"/>
                </a:solidFill>
                <a:latin typeface="Georgia" panose="02040502050405020303" pitchFamily="18" charset="0"/>
                <a:ea typeface="Verdana" panose="020B0604030504040204" pitchFamily="34" charset="0"/>
              </a:rPr>
              <a:t>Examples of billing scenarios are in Appendix A of this presentation</a:t>
            </a:r>
          </a:p>
          <a:p>
            <a:pPr>
              <a:lnSpc>
                <a:spcPct val="100000"/>
              </a:lnSpc>
              <a:spcBef>
                <a:spcPts val="0"/>
              </a:spcBef>
              <a:spcAft>
                <a:spcPts val="1200"/>
              </a:spcAft>
              <a:buClrTx/>
              <a:buSzPct val="100000"/>
              <a:buFont typeface="Courier New" panose="02070309020205020404" pitchFamily="49" charset="0"/>
              <a:buChar char="o"/>
            </a:pPr>
            <a:endParaRPr lang="en-US" sz="1600" dirty="0">
              <a:latin typeface="Georgia" panose="02040502050405020303" pitchFamily="18" charset="0"/>
              <a:ea typeface="Verdana" panose="020B0604030504040204" pitchFamily="34" charset="0"/>
            </a:endParaRPr>
          </a:p>
        </p:txBody>
      </p:sp>
      <p:pic>
        <p:nvPicPr>
          <p:cNvPr id="2" name="Picture 1">
            <a:extLst>
              <a:ext uri="{FF2B5EF4-FFF2-40B4-BE49-F238E27FC236}">
                <a16:creationId xmlns:a16="http://schemas.microsoft.com/office/drawing/2014/main" id="{7B00C61E-B05D-5EBA-34D4-A7FA7000B9C7}"/>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9654139" y="4358939"/>
            <a:ext cx="2484683" cy="2499062"/>
          </a:xfrm>
          <a:prstGeom prst="rect">
            <a:avLst/>
          </a:prstGeom>
        </p:spPr>
      </p:pic>
      <p:sp>
        <p:nvSpPr>
          <p:cNvPr id="5" name="TextBox 4">
            <a:extLst>
              <a:ext uri="{FF2B5EF4-FFF2-40B4-BE49-F238E27FC236}">
                <a16:creationId xmlns:a16="http://schemas.microsoft.com/office/drawing/2014/main" id="{49F6DE8A-4FCA-55D1-36CD-E08064D8D754}"/>
              </a:ext>
            </a:extLst>
          </p:cNvPr>
          <p:cNvSpPr txBox="1"/>
          <p:nvPr/>
        </p:nvSpPr>
        <p:spPr>
          <a:xfrm>
            <a:off x="10956193" y="1331271"/>
            <a:ext cx="1180322" cy="461665"/>
          </a:xfrm>
          <a:prstGeom prst="rect">
            <a:avLst/>
          </a:prstGeom>
          <a:noFill/>
        </p:spPr>
        <p:txBody>
          <a:bodyPr wrap="square" rtlCol="0">
            <a:spAutoFit/>
          </a:bodyPr>
          <a:lstStyle/>
          <a:p>
            <a:pPr algn="ctr"/>
            <a:r>
              <a:rPr lang="en-US" sz="2400">
                <a:solidFill>
                  <a:schemeClr val="bg1"/>
                </a:solidFill>
                <a:latin typeface="Arial" panose="020B0604020202020204" pitchFamily="34" charset="0"/>
                <a:cs typeface="Arial" panose="020B0604020202020204" pitchFamily="34" charset="0"/>
              </a:rPr>
              <a:t>2 of 2</a:t>
            </a:r>
          </a:p>
        </p:txBody>
      </p:sp>
    </p:spTree>
    <p:custDataLst>
      <p:tags r:id="rId1"/>
    </p:custDataLst>
    <p:extLst>
      <p:ext uri="{BB962C8B-B14F-4D97-AF65-F5344CB8AC3E}">
        <p14:creationId xmlns:p14="http://schemas.microsoft.com/office/powerpoint/2010/main" val="1706840679"/>
      </p:ext>
    </p:extLst>
  </p:cSld>
  <p:clrMapOvr>
    <a:overrideClrMapping bg1="lt1" tx1="dk1" bg2="lt2" tx2="dk2" accent1="accent1" accent2="accent2" accent3="accent3" accent4="accent4" accent5="accent5" accent6="accent6" hlink="hlink" folHlink="folHlink"/>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5EFA06D2-8FF8-4CC4-85BD-BCB6A30D549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Georgia" panose="02040502050405020303" pitchFamily="18" charset="0"/>
            </a:endParaRPr>
          </a:p>
        </p:txBody>
      </p:sp>
      <p:sp>
        <p:nvSpPr>
          <p:cNvPr id="10" name="Rectangle 9">
            <a:extLst>
              <a:ext uri="{FF2B5EF4-FFF2-40B4-BE49-F238E27FC236}">
                <a16:creationId xmlns:a16="http://schemas.microsoft.com/office/drawing/2014/main" id="{607A060C-1090-4A7B-A0C2-50C7605961C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72122"/>
            <a:ext cx="12192000" cy="1645382"/>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Georgia" panose="02040502050405020303" pitchFamily="18" charset="0"/>
            </a:endParaRPr>
          </a:p>
        </p:txBody>
      </p:sp>
      <p:sp>
        <p:nvSpPr>
          <p:cNvPr id="2" name="Title 1">
            <a:extLst>
              <a:ext uri="{FF2B5EF4-FFF2-40B4-BE49-F238E27FC236}">
                <a16:creationId xmlns:a16="http://schemas.microsoft.com/office/drawing/2014/main" id="{1B1A88B0-2B80-4239-9D43-EDD6BD173DA7}"/>
              </a:ext>
            </a:extLst>
          </p:cNvPr>
          <p:cNvSpPr>
            <a:spLocks noGrp="1"/>
          </p:cNvSpPr>
          <p:nvPr>
            <p:ph type="title"/>
          </p:nvPr>
        </p:nvSpPr>
        <p:spPr>
          <a:xfrm>
            <a:off x="1202919" y="284176"/>
            <a:ext cx="9784080" cy="1508760"/>
          </a:xfrm>
        </p:spPr>
        <p:txBody>
          <a:bodyPr>
            <a:normAutofit/>
          </a:bodyPr>
          <a:lstStyle/>
          <a:p>
            <a:pPr algn="ctr"/>
            <a:r>
              <a:rPr lang="en-US" cap="none">
                <a:solidFill>
                  <a:schemeClr val="bg1"/>
                </a:solidFill>
                <a:latin typeface="Georgia" panose="02040502050405020303" pitchFamily="18" charset="0"/>
              </a:rPr>
              <a:t>Glossary of Terms</a:t>
            </a:r>
          </a:p>
        </p:txBody>
      </p:sp>
      <p:sp>
        <p:nvSpPr>
          <p:cNvPr id="3" name="Content Placeholder 2">
            <a:extLst>
              <a:ext uri="{FF2B5EF4-FFF2-40B4-BE49-F238E27FC236}">
                <a16:creationId xmlns:a16="http://schemas.microsoft.com/office/drawing/2014/main" id="{42D3E276-0270-49BC-BDB0-B16DE1E6C698}"/>
              </a:ext>
            </a:extLst>
          </p:cNvPr>
          <p:cNvSpPr>
            <a:spLocks noGrp="1"/>
          </p:cNvSpPr>
          <p:nvPr>
            <p:ph idx="1"/>
          </p:nvPr>
        </p:nvSpPr>
        <p:spPr>
          <a:xfrm>
            <a:off x="298383" y="2076450"/>
            <a:ext cx="11617392" cy="4497374"/>
          </a:xfrm>
        </p:spPr>
        <p:txBody>
          <a:bodyPr>
            <a:normAutofit/>
          </a:bodyPr>
          <a:lstStyle/>
          <a:p>
            <a:pPr marL="0" indent="0">
              <a:buNone/>
            </a:pPr>
            <a:r>
              <a:rPr lang="en-US" sz="1800" b="1" dirty="0">
                <a:solidFill>
                  <a:srgbClr val="D63659"/>
                </a:solidFill>
                <a:latin typeface="Georgia" panose="02040502050405020303" pitchFamily="18" charset="0"/>
                <a:ea typeface="Verdana" panose="020B0604030504040204" pitchFamily="34" charset="0"/>
              </a:rPr>
              <a:t>The following terms will be used and more information provided throughout this presentation:</a:t>
            </a:r>
            <a:endParaRPr lang="en-US" sz="1400" b="1" dirty="0">
              <a:solidFill>
                <a:srgbClr val="D63659"/>
              </a:solidFill>
              <a:latin typeface="Georgia" panose="02040502050405020303" pitchFamily="18" charset="0"/>
              <a:ea typeface="Verdana" panose="020B0604030504040204" pitchFamily="34" charset="0"/>
            </a:endParaRPr>
          </a:p>
          <a:p>
            <a:pPr marL="228600" indent="-228600">
              <a:lnSpc>
                <a:spcPct val="100000"/>
              </a:lnSpc>
              <a:buClrTx/>
              <a:buSzPct val="100000"/>
              <a:buFont typeface="Wingdings" panose="05000000000000000000" pitchFamily="2" charset="2"/>
              <a:buChar char="Ø"/>
            </a:pPr>
            <a:r>
              <a:rPr lang="en-US" sz="1600" b="1" dirty="0">
                <a:latin typeface="Arial" panose="020B0604020202020204" pitchFamily="34" charset="0"/>
                <a:ea typeface="Verdana" panose="020B0604030504040204" pitchFamily="34" charset="0"/>
                <a:cs typeface="Arial" panose="020B0604020202020204" pitchFamily="34" charset="0"/>
              </a:rPr>
              <a:t>ITP: </a:t>
            </a:r>
            <a:r>
              <a:rPr lang="en-US" sz="1600" dirty="0">
                <a:latin typeface="Arial" panose="020B0604020202020204" pitchFamily="34" charset="0"/>
                <a:ea typeface="Verdana" panose="020B0604030504040204" pitchFamily="34" charset="0"/>
                <a:cs typeface="Arial" panose="020B0604020202020204" pitchFamily="34" charset="0"/>
              </a:rPr>
              <a:t>Infant-Toddler Program</a:t>
            </a:r>
          </a:p>
          <a:p>
            <a:pPr marL="228600" indent="-228600">
              <a:lnSpc>
                <a:spcPct val="100000"/>
              </a:lnSpc>
              <a:buClrTx/>
              <a:buSzPct val="100000"/>
              <a:buFont typeface="Wingdings" panose="05000000000000000000" pitchFamily="2" charset="2"/>
              <a:buChar char="Ø"/>
            </a:pPr>
            <a:r>
              <a:rPr lang="en-US" sz="1600" b="1" dirty="0">
                <a:latin typeface="Arial" panose="020B0604020202020204" pitchFamily="34" charset="0"/>
                <a:ea typeface="Verdana" panose="020B0604030504040204" pitchFamily="34" charset="0"/>
                <a:cs typeface="Arial" panose="020B0604020202020204" pitchFamily="34" charset="0"/>
              </a:rPr>
              <a:t>IFSP: </a:t>
            </a:r>
            <a:r>
              <a:rPr lang="en-US" sz="1600" dirty="0">
                <a:latin typeface="Arial" panose="020B0604020202020204" pitchFamily="34" charset="0"/>
                <a:ea typeface="Verdana" panose="020B0604030504040204" pitchFamily="34" charset="0"/>
                <a:cs typeface="Arial" panose="020B0604020202020204" pitchFamily="34" charset="0"/>
              </a:rPr>
              <a:t>Individualized Family Service Plan</a:t>
            </a:r>
          </a:p>
          <a:p>
            <a:pPr marL="228600" indent="-228600">
              <a:lnSpc>
                <a:spcPct val="100000"/>
              </a:lnSpc>
              <a:buClrTx/>
              <a:buSzPct val="100000"/>
              <a:buFont typeface="Wingdings" panose="05000000000000000000" pitchFamily="2" charset="2"/>
              <a:buChar char="Ø"/>
            </a:pPr>
            <a:r>
              <a:rPr lang="en-US" sz="1600" b="1" dirty="0">
                <a:latin typeface="Arial" panose="020B0604020202020204" pitchFamily="34" charset="0"/>
                <a:ea typeface="Verdana" panose="020B0604030504040204" pitchFamily="34" charset="0"/>
                <a:cs typeface="Arial" panose="020B0604020202020204" pitchFamily="34" charset="0"/>
              </a:rPr>
              <a:t>ITP Services: </a:t>
            </a:r>
            <a:r>
              <a:rPr lang="en-US" sz="1600" dirty="0">
                <a:latin typeface="Arial" panose="020B0604020202020204" pitchFamily="34" charset="0"/>
                <a:ea typeface="Verdana" panose="020B0604030504040204" pitchFamily="34" charset="0"/>
                <a:cs typeface="Arial" panose="020B0604020202020204" pitchFamily="34" charset="0"/>
              </a:rPr>
              <a:t>Services which are listed on the child’s IFSP and are subject to the Medicaid Managed Care carve out (requiring the TL modifier on claims submitted to Medicaid)</a:t>
            </a:r>
          </a:p>
          <a:p>
            <a:pPr marL="228600" indent="-228600">
              <a:lnSpc>
                <a:spcPct val="100000"/>
              </a:lnSpc>
              <a:buClrTx/>
              <a:buSzPct val="100000"/>
              <a:buFont typeface="Wingdings" panose="05000000000000000000" pitchFamily="2" charset="2"/>
              <a:buChar char="Ø"/>
            </a:pPr>
            <a:r>
              <a:rPr lang="en-US" sz="1600" b="1" dirty="0">
                <a:latin typeface="Arial" panose="020B0604020202020204" pitchFamily="34" charset="0"/>
                <a:ea typeface="Verdana" panose="020B0604030504040204" pitchFamily="34" charset="0"/>
                <a:cs typeface="Arial" panose="020B0604020202020204" pitchFamily="34" charset="0"/>
              </a:rPr>
              <a:t>EISC: </a:t>
            </a:r>
            <a:r>
              <a:rPr lang="en-US" sz="1600" dirty="0">
                <a:latin typeface="Arial" panose="020B0604020202020204" pitchFamily="34" charset="0"/>
                <a:ea typeface="Verdana" panose="020B0604030504040204" pitchFamily="34" charset="0"/>
                <a:cs typeface="Arial" panose="020B0604020202020204" pitchFamily="34" charset="0"/>
              </a:rPr>
              <a:t>Early Intervention Service Coordinator </a:t>
            </a:r>
          </a:p>
          <a:p>
            <a:pPr marL="228600" indent="-228600">
              <a:lnSpc>
                <a:spcPct val="100000"/>
              </a:lnSpc>
              <a:buClrTx/>
              <a:buSzPct val="100000"/>
              <a:buFont typeface="Wingdings" panose="05000000000000000000" pitchFamily="2" charset="2"/>
              <a:buChar char="Ø"/>
            </a:pPr>
            <a:r>
              <a:rPr lang="en-US" sz="1600" b="1" dirty="0">
                <a:latin typeface="Arial" panose="020B0604020202020204" pitchFamily="34" charset="0"/>
                <a:ea typeface="Verdana" panose="020B0604030504040204" pitchFamily="34" charset="0"/>
                <a:cs typeface="Arial" panose="020B0604020202020204" pitchFamily="34" charset="0"/>
              </a:rPr>
              <a:t>CNDS ID (Common Name Data Service ID): </a:t>
            </a:r>
            <a:r>
              <a:rPr lang="en-US" sz="1600" dirty="0">
                <a:latin typeface="Arial" panose="020B0604020202020204" pitchFamily="34" charset="0"/>
                <a:ea typeface="Verdana" panose="020B0604030504040204" pitchFamily="34" charset="0"/>
                <a:cs typeface="Arial" panose="020B0604020202020204" pitchFamily="34" charset="0"/>
              </a:rPr>
              <a:t>Unique identifier for all children found in the NCTracks                               system and referenced on several CDSA forms</a:t>
            </a:r>
          </a:p>
          <a:p>
            <a:pPr marL="228600" indent="-228600">
              <a:lnSpc>
                <a:spcPct val="100000"/>
              </a:lnSpc>
              <a:buClrTx/>
              <a:buSzPct val="100000"/>
              <a:buFont typeface="Wingdings" panose="05000000000000000000" pitchFamily="2" charset="2"/>
              <a:buChar char="Ø"/>
            </a:pPr>
            <a:r>
              <a:rPr lang="en-US" sz="1600" b="1" dirty="0">
                <a:latin typeface="Arial" panose="020B0604020202020204" pitchFamily="34" charset="0"/>
                <a:ea typeface="Verdana" panose="020B0604030504040204" pitchFamily="34" charset="0"/>
                <a:cs typeface="Arial" panose="020B0604020202020204" pitchFamily="34" charset="0"/>
              </a:rPr>
              <a:t>CBRS: </a:t>
            </a:r>
            <a:r>
              <a:rPr lang="en-US" sz="1600" dirty="0">
                <a:latin typeface="Arial" panose="020B0604020202020204" pitchFamily="34" charset="0"/>
                <a:ea typeface="Verdana" panose="020B0604030504040204" pitchFamily="34" charset="0"/>
                <a:cs typeface="Arial" panose="020B0604020202020204" pitchFamily="34" charset="0"/>
              </a:rPr>
              <a:t>Community Based Rehabilitative Services (Specialized Instruction). Any providers wishing to provide                        this service must be ITFC certified before joining the network and seeing children.</a:t>
            </a:r>
          </a:p>
          <a:p>
            <a:pPr marL="228600" indent="-228600">
              <a:lnSpc>
                <a:spcPct val="100000"/>
              </a:lnSpc>
              <a:buClrTx/>
              <a:buSzPct val="100000"/>
              <a:buFont typeface="Wingdings" panose="05000000000000000000" pitchFamily="2" charset="2"/>
              <a:buChar char="Ø"/>
            </a:pPr>
            <a:r>
              <a:rPr lang="en-US" sz="1600" b="1" dirty="0">
                <a:latin typeface="Arial" panose="020B0604020202020204" pitchFamily="34" charset="0"/>
                <a:ea typeface="Verdana" panose="020B0604030504040204" pitchFamily="34" charset="0"/>
                <a:cs typeface="Arial" panose="020B0604020202020204" pitchFamily="34" charset="0"/>
              </a:rPr>
              <a:t>SFS: </a:t>
            </a:r>
            <a:r>
              <a:rPr lang="en-US" sz="1600" dirty="0">
                <a:latin typeface="Arial" panose="020B0604020202020204" pitchFamily="34" charset="0"/>
                <a:ea typeface="Verdana" panose="020B0604030504040204" pitchFamily="34" charset="0"/>
                <a:cs typeface="Arial" panose="020B0604020202020204" pitchFamily="34" charset="0"/>
              </a:rPr>
              <a:t>Sliding Fee Scale (family pay portion)</a:t>
            </a:r>
          </a:p>
          <a:p>
            <a:pPr marL="228600" indent="-228600">
              <a:lnSpc>
                <a:spcPct val="100000"/>
              </a:lnSpc>
              <a:buClrTx/>
              <a:buSzPct val="100000"/>
              <a:buFont typeface="Wingdings" panose="05000000000000000000" pitchFamily="2" charset="2"/>
              <a:buChar char="Ø"/>
            </a:pPr>
            <a:r>
              <a:rPr lang="en-US" sz="1600" b="1" dirty="0">
                <a:latin typeface="Arial" panose="020B0604020202020204" pitchFamily="34" charset="0"/>
                <a:ea typeface="Verdana" panose="020B0604030504040204" pitchFamily="34" charset="0"/>
                <a:cs typeface="Arial" panose="020B0604020202020204" pitchFamily="34" charset="0"/>
              </a:rPr>
              <a:t>CC&amp;E: </a:t>
            </a:r>
            <a:r>
              <a:rPr lang="en-US" sz="1600" dirty="0">
                <a:latin typeface="Arial" panose="020B0604020202020204" pitchFamily="34" charset="0"/>
                <a:ea typeface="Verdana" panose="020B0604030504040204" pitchFamily="34" charset="0"/>
                <a:cs typeface="Arial" panose="020B0604020202020204" pitchFamily="34" charset="0"/>
              </a:rPr>
              <a:t>Case Consultation and Education</a:t>
            </a:r>
          </a:p>
        </p:txBody>
      </p:sp>
      <p:pic>
        <p:nvPicPr>
          <p:cNvPr id="4" name="Picture 3">
            <a:extLst>
              <a:ext uri="{FF2B5EF4-FFF2-40B4-BE49-F238E27FC236}">
                <a16:creationId xmlns:a16="http://schemas.microsoft.com/office/drawing/2014/main" id="{53EE2315-73B1-6E84-6C5E-5CCC9801AA10}"/>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10216755" y="4330299"/>
            <a:ext cx="1882124" cy="2453105"/>
          </a:xfrm>
          <a:prstGeom prst="rect">
            <a:avLst/>
          </a:prstGeom>
        </p:spPr>
      </p:pic>
    </p:spTree>
    <p:custDataLst>
      <p:tags r:id="rId1"/>
    </p:custDataLst>
    <p:extLst>
      <p:ext uri="{BB962C8B-B14F-4D97-AF65-F5344CB8AC3E}">
        <p14:creationId xmlns:p14="http://schemas.microsoft.com/office/powerpoint/2010/main" val="3659962773"/>
      </p:ext>
    </p:extLst>
  </p:cSld>
  <p:clrMapOvr>
    <a:overrideClrMapping bg1="lt1" tx1="dk1" bg2="lt2" tx2="dk2" accent1="accent1" accent2="accent2" accent3="accent3" accent4="accent4" accent5="accent5" accent6="accent6" hlink="hlink" folHlink="folHlink"/>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5EFA06D2-8FF8-4CC4-85BD-BCB6A30D549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Georgia" panose="02040502050405020303" pitchFamily="18" charset="0"/>
            </a:endParaRPr>
          </a:p>
        </p:txBody>
      </p:sp>
      <p:sp>
        <p:nvSpPr>
          <p:cNvPr id="10" name="Rectangle 9">
            <a:extLst>
              <a:ext uri="{FF2B5EF4-FFF2-40B4-BE49-F238E27FC236}">
                <a16:creationId xmlns:a16="http://schemas.microsoft.com/office/drawing/2014/main" id="{607A060C-1090-4A7B-A0C2-50C7605961C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72122"/>
            <a:ext cx="12192000" cy="1645382"/>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Georgia" panose="02040502050405020303" pitchFamily="18" charset="0"/>
            </a:endParaRPr>
          </a:p>
        </p:txBody>
      </p:sp>
      <p:sp>
        <p:nvSpPr>
          <p:cNvPr id="2" name="Title 1">
            <a:extLst>
              <a:ext uri="{FF2B5EF4-FFF2-40B4-BE49-F238E27FC236}">
                <a16:creationId xmlns:a16="http://schemas.microsoft.com/office/drawing/2014/main" id="{B534F024-7550-4F6C-9AF9-AB45F77E8F4A}"/>
              </a:ext>
            </a:extLst>
          </p:cNvPr>
          <p:cNvSpPr>
            <a:spLocks noGrp="1"/>
          </p:cNvSpPr>
          <p:nvPr>
            <p:ph type="title"/>
          </p:nvPr>
        </p:nvSpPr>
        <p:spPr>
          <a:xfrm>
            <a:off x="1202919" y="284176"/>
            <a:ext cx="9784080" cy="1508760"/>
          </a:xfrm>
        </p:spPr>
        <p:txBody>
          <a:bodyPr>
            <a:normAutofit/>
          </a:bodyPr>
          <a:lstStyle/>
          <a:p>
            <a:pPr algn="ctr"/>
            <a:r>
              <a:rPr lang="en-US" sz="3600" cap="none">
                <a:solidFill>
                  <a:srgbClr val="FFFFFF"/>
                </a:solidFill>
                <a:latin typeface="Georgia" panose="02040502050405020303" pitchFamily="18" charset="0"/>
              </a:rPr>
              <a:t>Billing for the ITP Portion</a:t>
            </a:r>
            <a:endParaRPr lang="en-US" sz="3600">
              <a:solidFill>
                <a:srgbClr val="FFFFFF"/>
              </a:solidFill>
            </a:endParaRPr>
          </a:p>
        </p:txBody>
      </p:sp>
      <p:sp>
        <p:nvSpPr>
          <p:cNvPr id="3" name="Content Placeholder 2">
            <a:extLst>
              <a:ext uri="{FF2B5EF4-FFF2-40B4-BE49-F238E27FC236}">
                <a16:creationId xmlns:a16="http://schemas.microsoft.com/office/drawing/2014/main" id="{1154650D-FE73-4A34-B2A4-EE4464E7B84B}"/>
              </a:ext>
            </a:extLst>
          </p:cNvPr>
          <p:cNvSpPr>
            <a:spLocks noGrp="1"/>
          </p:cNvSpPr>
          <p:nvPr>
            <p:ph idx="1"/>
          </p:nvPr>
        </p:nvSpPr>
        <p:spPr>
          <a:xfrm>
            <a:off x="323850" y="2114550"/>
            <a:ext cx="11572875" cy="4459274"/>
          </a:xfrm>
        </p:spPr>
        <p:txBody>
          <a:bodyPr>
            <a:normAutofit/>
          </a:bodyPr>
          <a:lstStyle/>
          <a:p>
            <a:pPr marL="228600" indent="-228600">
              <a:lnSpc>
                <a:spcPct val="120000"/>
              </a:lnSpc>
              <a:spcBef>
                <a:spcPts val="0"/>
              </a:spcBef>
              <a:spcAft>
                <a:spcPts val="0"/>
              </a:spcAft>
              <a:buClrTx/>
              <a:buSzPct val="100000"/>
              <a:buFont typeface="Wingdings" panose="05000000000000000000" pitchFamily="2" charset="2"/>
              <a:buChar char="Ø"/>
            </a:pPr>
            <a:r>
              <a:rPr lang="en-US" sz="1600" dirty="0">
                <a:latin typeface="Arial" panose="020B0604020202020204" pitchFamily="34" charset="0"/>
                <a:ea typeface="Verdana" panose="020B0604030504040204" pitchFamily="34" charset="0"/>
                <a:cs typeface="Arial" panose="020B0604020202020204" pitchFamily="34" charset="0"/>
              </a:rPr>
              <a:t>ITP benefits are only available for services which are not covered by another third-party payor and after the family’s SFS is applied. ITP is the payor of last resort, and ITP does not cover services denied by another payor for failure to obtain appropriate prior authorization.</a:t>
            </a:r>
          </a:p>
          <a:p>
            <a:pPr marL="228600" indent="-228600">
              <a:lnSpc>
                <a:spcPct val="120000"/>
              </a:lnSpc>
              <a:spcBef>
                <a:spcPts val="0"/>
              </a:spcBef>
              <a:spcAft>
                <a:spcPts val="0"/>
              </a:spcAft>
              <a:buClrTx/>
              <a:buSzPct val="100000"/>
              <a:buFont typeface="Wingdings" panose="05000000000000000000" pitchFamily="2" charset="2"/>
              <a:buChar char="Ø"/>
            </a:pPr>
            <a:endParaRPr lang="en-US" sz="1600" dirty="0">
              <a:latin typeface="Arial" panose="020B0604020202020204" pitchFamily="34" charset="0"/>
              <a:ea typeface="Verdana" panose="020B0604030504040204" pitchFamily="34" charset="0"/>
              <a:cs typeface="Arial" panose="020B0604020202020204" pitchFamily="34" charset="0"/>
            </a:endParaRPr>
          </a:p>
          <a:p>
            <a:pPr marL="228600" indent="-228600">
              <a:lnSpc>
                <a:spcPct val="120000"/>
              </a:lnSpc>
              <a:spcBef>
                <a:spcPts val="0"/>
              </a:spcBef>
              <a:spcAft>
                <a:spcPts val="0"/>
              </a:spcAft>
              <a:buClrTx/>
              <a:buSzPct val="100000"/>
              <a:buFont typeface="Wingdings" panose="05000000000000000000" pitchFamily="2" charset="2"/>
              <a:buChar char="Ø"/>
            </a:pPr>
            <a:r>
              <a:rPr lang="en-US" sz="1600" dirty="0">
                <a:latin typeface="Arial" panose="020B0604020202020204" pitchFamily="34" charset="0"/>
                <a:ea typeface="Verdana" panose="020B0604030504040204" pitchFamily="34" charset="0"/>
                <a:cs typeface="Arial" panose="020B0604020202020204" pitchFamily="34" charset="0"/>
              </a:rPr>
              <a:t>When the child has private insurance, and permission to bill has been given (via the IFSP), you must bill that first and then file the ITP Funds claim as a secondary claim (the same way you would a Medicaid Secondary Claim). Claims missing the other payor </a:t>
            </a:r>
            <a:r>
              <a:rPr lang="en-US" sz="1600" i="1" dirty="0">
                <a:latin typeface="Arial" panose="020B0604020202020204" pitchFamily="34" charset="0"/>
                <a:ea typeface="Verdana" panose="020B0604030504040204" pitchFamily="34" charset="0"/>
                <a:cs typeface="Arial" panose="020B0604020202020204" pitchFamily="34" charset="0"/>
              </a:rPr>
              <a:t>Claims Level Adjustment</a:t>
            </a:r>
            <a:r>
              <a:rPr lang="en-US" sz="1600" dirty="0">
                <a:latin typeface="Arial" panose="020B0604020202020204" pitchFamily="34" charset="0"/>
                <a:ea typeface="Verdana" panose="020B0604030504040204" pitchFamily="34" charset="0"/>
                <a:cs typeface="Arial" panose="020B0604020202020204" pitchFamily="34" charset="0"/>
              </a:rPr>
              <a:t> information will deny. (Exception: CBRS providers are not required to bill primary insurance.)</a:t>
            </a:r>
          </a:p>
          <a:p>
            <a:pPr marL="228600" indent="-228600">
              <a:lnSpc>
                <a:spcPct val="120000"/>
              </a:lnSpc>
              <a:spcBef>
                <a:spcPts val="0"/>
              </a:spcBef>
              <a:spcAft>
                <a:spcPts val="0"/>
              </a:spcAft>
              <a:buClrTx/>
              <a:buSzPct val="100000"/>
              <a:buFont typeface="Wingdings" panose="05000000000000000000" pitchFamily="2" charset="2"/>
              <a:buChar char="Ø"/>
            </a:pPr>
            <a:endParaRPr lang="en-US" sz="1600" dirty="0">
              <a:latin typeface="Arial" panose="020B0604020202020204" pitchFamily="34" charset="0"/>
              <a:ea typeface="Verdana" panose="020B0604030504040204" pitchFamily="34" charset="0"/>
              <a:cs typeface="Arial" panose="020B0604020202020204" pitchFamily="34" charset="0"/>
            </a:endParaRPr>
          </a:p>
          <a:p>
            <a:pPr marL="228600" indent="-228600">
              <a:lnSpc>
                <a:spcPct val="120000"/>
              </a:lnSpc>
              <a:spcBef>
                <a:spcPts val="0"/>
              </a:spcBef>
              <a:spcAft>
                <a:spcPts val="0"/>
              </a:spcAft>
              <a:buClrTx/>
              <a:buSzPct val="100000"/>
              <a:buFont typeface="Wingdings" panose="05000000000000000000" pitchFamily="2" charset="2"/>
              <a:buChar char="Ø"/>
            </a:pPr>
            <a:r>
              <a:rPr lang="en-US" sz="1600" dirty="0">
                <a:latin typeface="Arial" panose="020B0604020202020204" pitchFamily="34" charset="0"/>
                <a:ea typeface="Verdana" panose="020B0604030504040204" pitchFamily="34" charset="0"/>
                <a:cs typeface="Arial" panose="020B0604020202020204" pitchFamily="34" charset="0"/>
              </a:rPr>
              <a:t>ITP claims must be billed through NCTracks (the same way you would bill a Medicaid claim, except the                                    TL modifier will not be needed).</a:t>
            </a:r>
          </a:p>
        </p:txBody>
      </p:sp>
      <p:pic>
        <p:nvPicPr>
          <p:cNvPr id="5" name="Picture 4">
            <a:extLst>
              <a:ext uri="{FF2B5EF4-FFF2-40B4-BE49-F238E27FC236}">
                <a16:creationId xmlns:a16="http://schemas.microsoft.com/office/drawing/2014/main" id="{B692B365-0C1E-0172-E949-78F97F1D399C}"/>
              </a:ext>
              <a:ext uri="{C183D7F6-B498-43B3-948B-1728B52AA6E4}">
                <adec:decorative xmlns:adec="http://schemas.microsoft.com/office/drawing/2017/decorative" val="1"/>
              </a:ext>
            </a:extLst>
          </p:cNvPr>
          <p:cNvPicPr>
            <a:picLocks noChangeAspect="1"/>
          </p:cNvPicPr>
          <p:nvPr/>
        </p:nvPicPr>
        <p:blipFill>
          <a:blip r:embed="rId4"/>
          <a:stretch>
            <a:fillRect/>
          </a:stretch>
        </p:blipFill>
        <p:spPr>
          <a:xfrm>
            <a:off x="9924514" y="4384964"/>
            <a:ext cx="2081398" cy="2412967"/>
          </a:xfrm>
          <a:prstGeom prst="rect">
            <a:avLst/>
          </a:prstGeom>
        </p:spPr>
      </p:pic>
      <p:sp>
        <p:nvSpPr>
          <p:cNvPr id="4" name="TextBox 3">
            <a:extLst>
              <a:ext uri="{FF2B5EF4-FFF2-40B4-BE49-F238E27FC236}">
                <a16:creationId xmlns:a16="http://schemas.microsoft.com/office/drawing/2014/main" id="{409C984E-51C0-7E80-E64A-12526D36509F}"/>
              </a:ext>
            </a:extLst>
          </p:cNvPr>
          <p:cNvSpPr txBox="1"/>
          <p:nvPr/>
        </p:nvSpPr>
        <p:spPr>
          <a:xfrm>
            <a:off x="10956193" y="1331271"/>
            <a:ext cx="1180322" cy="461665"/>
          </a:xfrm>
          <a:prstGeom prst="rect">
            <a:avLst/>
          </a:prstGeom>
          <a:noFill/>
        </p:spPr>
        <p:txBody>
          <a:bodyPr wrap="square" rtlCol="0">
            <a:spAutoFit/>
          </a:bodyPr>
          <a:lstStyle/>
          <a:p>
            <a:pPr algn="ctr"/>
            <a:r>
              <a:rPr lang="en-US" sz="2400">
                <a:solidFill>
                  <a:schemeClr val="bg1"/>
                </a:solidFill>
                <a:latin typeface="Arial" panose="020B0604020202020204" pitchFamily="34" charset="0"/>
                <a:cs typeface="Arial" panose="020B0604020202020204" pitchFamily="34" charset="0"/>
              </a:rPr>
              <a:t>1 of 2</a:t>
            </a:r>
          </a:p>
        </p:txBody>
      </p:sp>
    </p:spTree>
    <p:custDataLst>
      <p:tags r:id="rId1"/>
    </p:custDataLst>
    <p:extLst>
      <p:ext uri="{BB962C8B-B14F-4D97-AF65-F5344CB8AC3E}">
        <p14:creationId xmlns:p14="http://schemas.microsoft.com/office/powerpoint/2010/main" val="1747814471"/>
      </p:ext>
    </p:extLst>
  </p:cSld>
  <p:clrMapOvr>
    <a:overrideClrMapping bg1="lt1" tx1="dk1" bg2="lt2" tx2="dk2" accent1="accent1" accent2="accent2" accent3="accent3" accent4="accent4" accent5="accent5" accent6="accent6" hlink="hlink" folHlink="folHlink"/>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186D6FA6-AA57-93C3-3805-0FBDA65A3930}"/>
            </a:ext>
          </a:extLst>
        </p:cNvPr>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3BF2DEC3-13EF-37D2-F014-9074DAB2AB0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Georgia" panose="02040502050405020303" pitchFamily="18" charset="0"/>
            </a:endParaRPr>
          </a:p>
        </p:txBody>
      </p:sp>
      <p:sp>
        <p:nvSpPr>
          <p:cNvPr id="10" name="Rectangle 9">
            <a:extLst>
              <a:ext uri="{FF2B5EF4-FFF2-40B4-BE49-F238E27FC236}">
                <a16:creationId xmlns:a16="http://schemas.microsoft.com/office/drawing/2014/main" id="{4D623243-A859-C4F5-4D47-AB7C2ABF9E6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72122"/>
            <a:ext cx="12192000" cy="1645382"/>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Georgia" panose="02040502050405020303" pitchFamily="18" charset="0"/>
            </a:endParaRPr>
          </a:p>
        </p:txBody>
      </p:sp>
      <p:sp>
        <p:nvSpPr>
          <p:cNvPr id="2" name="Title 1">
            <a:extLst>
              <a:ext uri="{FF2B5EF4-FFF2-40B4-BE49-F238E27FC236}">
                <a16:creationId xmlns:a16="http://schemas.microsoft.com/office/drawing/2014/main" id="{250879D1-541F-710E-9A22-2E1662D2840B}"/>
              </a:ext>
            </a:extLst>
          </p:cNvPr>
          <p:cNvSpPr>
            <a:spLocks noGrp="1"/>
          </p:cNvSpPr>
          <p:nvPr>
            <p:ph type="title"/>
          </p:nvPr>
        </p:nvSpPr>
        <p:spPr>
          <a:xfrm>
            <a:off x="1202919" y="284176"/>
            <a:ext cx="9784080" cy="1508760"/>
          </a:xfrm>
        </p:spPr>
        <p:txBody>
          <a:bodyPr>
            <a:normAutofit/>
          </a:bodyPr>
          <a:lstStyle/>
          <a:p>
            <a:pPr algn="ctr"/>
            <a:r>
              <a:rPr lang="en-US" sz="3600" cap="none">
                <a:solidFill>
                  <a:srgbClr val="FFFFFF"/>
                </a:solidFill>
                <a:latin typeface="Georgia" panose="02040502050405020303" pitchFamily="18" charset="0"/>
              </a:rPr>
              <a:t>Billing for the ITP Portion</a:t>
            </a:r>
            <a:endParaRPr lang="en-US" sz="3600">
              <a:solidFill>
                <a:srgbClr val="FFFFFF"/>
              </a:solidFill>
            </a:endParaRPr>
          </a:p>
        </p:txBody>
      </p:sp>
      <p:sp>
        <p:nvSpPr>
          <p:cNvPr id="3" name="Content Placeholder 2">
            <a:extLst>
              <a:ext uri="{FF2B5EF4-FFF2-40B4-BE49-F238E27FC236}">
                <a16:creationId xmlns:a16="http://schemas.microsoft.com/office/drawing/2014/main" id="{0981AA1D-EE37-11AF-2E06-5092F1D8A391}"/>
              </a:ext>
            </a:extLst>
          </p:cNvPr>
          <p:cNvSpPr>
            <a:spLocks noGrp="1"/>
          </p:cNvSpPr>
          <p:nvPr>
            <p:ph idx="1"/>
          </p:nvPr>
        </p:nvSpPr>
        <p:spPr>
          <a:xfrm>
            <a:off x="333375" y="2114550"/>
            <a:ext cx="11486448" cy="4459274"/>
          </a:xfrm>
        </p:spPr>
        <p:txBody>
          <a:bodyPr>
            <a:normAutofit/>
          </a:bodyPr>
          <a:lstStyle/>
          <a:p>
            <a:pPr marL="228600" indent="-228600">
              <a:buFont typeface="Wingdings" panose="05000000000000000000" pitchFamily="2" charset="2"/>
              <a:buChar char="Ø"/>
            </a:pPr>
            <a:r>
              <a:rPr lang="en-US" sz="1600" dirty="0">
                <a:latin typeface="Arial" panose="020B0604020202020204" pitchFamily="34" charset="0"/>
                <a:ea typeface="Verdana" panose="020B0604030504040204" pitchFamily="34" charset="0"/>
                <a:cs typeface="Arial" panose="020B0604020202020204" pitchFamily="34" charset="0"/>
              </a:rPr>
              <a:t>ITP Prior Authorizations (PAs) are required prior to receiving payment from ITP through the NCTracks portal. EISCs are responsible for submitting for ITP PAs. </a:t>
            </a:r>
          </a:p>
          <a:p>
            <a:pPr marL="288925" indent="-288925">
              <a:lnSpc>
                <a:spcPct val="120000"/>
              </a:lnSpc>
              <a:spcBef>
                <a:spcPts val="0"/>
              </a:spcBef>
              <a:spcAft>
                <a:spcPts val="0"/>
              </a:spcAft>
              <a:buClrTx/>
              <a:buSzPct val="100000"/>
              <a:buFont typeface="Wingdings" panose="05000000000000000000" pitchFamily="2" charset="2"/>
              <a:buChar char="Ø"/>
            </a:pPr>
            <a:endParaRPr lang="en-US" sz="1600" dirty="0">
              <a:latin typeface="Arial" panose="020B0604020202020204" pitchFamily="34" charset="0"/>
              <a:ea typeface="Verdana" panose="020B0604030504040204" pitchFamily="34" charset="0"/>
              <a:cs typeface="Arial" panose="020B0604020202020204" pitchFamily="34" charset="0"/>
            </a:endParaRPr>
          </a:p>
          <a:p>
            <a:pPr marL="228600" indent="-228600">
              <a:lnSpc>
                <a:spcPct val="120000"/>
              </a:lnSpc>
              <a:spcBef>
                <a:spcPts val="0"/>
              </a:spcBef>
              <a:spcAft>
                <a:spcPts val="1200"/>
              </a:spcAft>
              <a:buClrTx/>
              <a:buSzPct val="100000"/>
              <a:buFont typeface="Wingdings" panose="05000000000000000000" pitchFamily="2" charset="2"/>
              <a:buChar char="Ø"/>
            </a:pPr>
            <a:r>
              <a:rPr lang="en-US" sz="1600" dirty="0">
                <a:latin typeface="Arial" panose="020B0604020202020204" pitchFamily="34" charset="0"/>
                <a:ea typeface="Verdana" panose="020B0604030504040204" pitchFamily="34" charset="0"/>
                <a:cs typeface="Arial" panose="020B0604020202020204" pitchFamily="34" charset="0"/>
              </a:rPr>
              <a:t>There are only three exceptions to the requirement of billing insurance prior to submitting ITP claims in NCTracks:</a:t>
            </a:r>
          </a:p>
          <a:p>
            <a:pPr marL="571500" lvl="1" indent="-234950">
              <a:lnSpc>
                <a:spcPct val="120000"/>
              </a:lnSpc>
              <a:spcBef>
                <a:spcPts val="0"/>
              </a:spcBef>
              <a:spcAft>
                <a:spcPts val="0"/>
              </a:spcAft>
              <a:buClrTx/>
              <a:buSzPct val="100000"/>
              <a:buFont typeface="Wingdings" panose="05000000000000000000" pitchFamily="2" charset="2"/>
              <a:buChar char="Ø"/>
            </a:pPr>
            <a:r>
              <a:rPr lang="en-US" sz="1600" dirty="0">
                <a:latin typeface="Arial" panose="020B0604020202020204" pitchFamily="34" charset="0"/>
                <a:ea typeface="Verdana" panose="020B0604030504040204" pitchFamily="34" charset="0"/>
                <a:cs typeface="Arial" panose="020B0604020202020204" pitchFamily="34" charset="0"/>
              </a:rPr>
              <a:t>Filing private insurance is not required for CBRS</a:t>
            </a:r>
          </a:p>
          <a:p>
            <a:pPr marL="571500" lvl="1" indent="-234950">
              <a:lnSpc>
                <a:spcPct val="120000"/>
              </a:lnSpc>
              <a:spcBef>
                <a:spcPts val="0"/>
              </a:spcBef>
              <a:spcAft>
                <a:spcPts val="0"/>
              </a:spcAft>
              <a:buClrTx/>
              <a:buSzPct val="100000"/>
              <a:buFont typeface="Wingdings" panose="05000000000000000000" pitchFamily="2" charset="2"/>
              <a:buChar char="Ø"/>
            </a:pPr>
            <a:r>
              <a:rPr lang="en-US" sz="1600" dirty="0">
                <a:latin typeface="Arial" panose="020B0604020202020204" pitchFamily="34" charset="0"/>
                <a:ea typeface="Verdana" panose="020B0604030504040204" pitchFamily="34" charset="0"/>
                <a:cs typeface="Arial" panose="020B0604020202020204" pitchFamily="34" charset="0"/>
              </a:rPr>
              <a:t>Family declines their insurance to be billed (must be listed on the IFSP)</a:t>
            </a:r>
          </a:p>
          <a:p>
            <a:pPr marL="571500" lvl="1" indent="-234950">
              <a:lnSpc>
                <a:spcPct val="120000"/>
              </a:lnSpc>
              <a:spcBef>
                <a:spcPts val="0"/>
              </a:spcBef>
              <a:spcAft>
                <a:spcPts val="0"/>
              </a:spcAft>
              <a:buClrTx/>
              <a:buSzPct val="100000"/>
              <a:buFont typeface="Wingdings" panose="05000000000000000000" pitchFamily="2" charset="2"/>
              <a:buChar char="Ø"/>
            </a:pPr>
            <a:r>
              <a:rPr lang="en-US" sz="1600" dirty="0">
                <a:latin typeface="Arial" panose="020B0604020202020204" pitchFamily="34" charset="0"/>
                <a:ea typeface="Verdana" panose="020B0604030504040204" pitchFamily="34" charset="0"/>
                <a:cs typeface="Arial" panose="020B0604020202020204" pitchFamily="34" charset="0"/>
              </a:rPr>
              <a:t>CC&amp;E claims</a:t>
            </a:r>
          </a:p>
          <a:p>
            <a:pPr marL="288925" lvl="1" indent="-288925">
              <a:lnSpc>
                <a:spcPct val="120000"/>
              </a:lnSpc>
              <a:spcBef>
                <a:spcPts val="0"/>
              </a:spcBef>
              <a:spcAft>
                <a:spcPts val="0"/>
              </a:spcAft>
              <a:buClrTx/>
              <a:buSzPct val="100000"/>
              <a:buFont typeface="Wingdings" panose="05000000000000000000" pitchFamily="2" charset="2"/>
              <a:buChar char="Ø"/>
            </a:pPr>
            <a:endParaRPr lang="en-US" sz="1600" dirty="0">
              <a:latin typeface="Arial" panose="020B0604020202020204" pitchFamily="34" charset="0"/>
              <a:ea typeface="Verdana" panose="020B0604030504040204" pitchFamily="34" charset="0"/>
              <a:cs typeface="Arial" panose="020B0604020202020204" pitchFamily="34" charset="0"/>
            </a:endParaRPr>
          </a:p>
          <a:p>
            <a:pPr marL="228600" indent="-228600">
              <a:lnSpc>
                <a:spcPct val="120000"/>
              </a:lnSpc>
              <a:spcBef>
                <a:spcPts val="0"/>
              </a:spcBef>
              <a:spcAft>
                <a:spcPts val="0"/>
              </a:spcAft>
              <a:buClrTx/>
              <a:buSzPct val="100000"/>
              <a:buFont typeface="Wingdings" panose="05000000000000000000" pitchFamily="2" charset="2"/>
              <a:buChar char="Ø"/>
            </a:pPr>
            <a:r>
              <a:rPr lang="en-US" sz="1600" dirty="0">
                <a:latin typeface="Arial" panose="020B0604020202020204" pitchFamily="34" charset="0"/>
                <a:ea typeface="Verdana" panose="020B0604030504040204" pitchFamily="34" charset="0"/>
                <a:cs typeface="Arial" panose="020B0604020202020204" pitchFamily="34" charset="0"/>
              </a:rPr>
              <a:t>ITP claims have the same timely filing limits as Medicaid: one year from date of service.</a:t>
            </a:r>
            <a:br>
              <a:rPr lang="en-US" sz="1400" dirty="0">
                <a:latin typeface="Georgia" panose="02040502050405020303" pitchFamily="18" charset="0"/>
                <a:ea typeface="Verdana" panose="020B0604030504040204" pitchFamily="34" charset="0"/>
              </a:rPr>
            </a:br>
            <a:endParaRPr lang="en-US" sz="1400" dirty="0">
              <a:latin typeface="Georgia" panose="02040502050405020303" pitchFamily="18" charset="0"/>
              <a:ea typeface="Verdana" panose="020B0604030504040204" pitchFamily="34" charset="0"/>
            </a:endParaRPr>
          </a:p>
          <a:p>
            <a:pPr marL="228600" indent="-228600">
              <a:lnSpc>
                <a:spcPct val="120000"/>
              </a:lnSpc>
              <a:spcBef>
                <a:spcPts val="0"/>
              </a:spcBef>
              <a:spcAft>
                <a:spcPts val="0"/>
              </a:spcAft>
              <a:buClrTx/>
              <a:buSzPct val="100000"/>
              <a:buFont typeface="Wingdings" panose="05000000000000000000" pitchFamily="2" charset="2"/>
              <a:buChar char="Ø"/>
            </a:pPr>
            <a:endParaRPr lang="en-US" sz="1400" dirty="0">
              <a:latin typeface="Georgia" panose="02040502050405020303" pitchFamily="18" charset="0"/>
              <a:ea typeface="Verdana" panose="020B0604030504040204" pitchFamily="34" charset="0"/>
            </a:endParaRPr>
          </a:p>
          <a:p>
            <a:pPr marL="0" indent="0" algn="ctr">
              <a:lnSpc>
                <a:spcPct val="120000"/>
              </a:lnSpc>
              <a:spcBef>
                <a:spcPts val="0"/>
              </a:spcBef>
              <a:spcAft>
                <a:spcPts val="0"/>
              </a:spcAft>
              <a:buClrTx/>
              <a:buSzPct val="100000"/>
              <a:buNone/>
            </a:pPr>
            <a:r>
              <a:rPr lang="en-US" sz="1800" b="1" dirty="0">
                <a:solidFill>
                  <a:srgbClr val="0088C6"/>
                </a:solidFill>
                <a:ea typeface="Verdana" panose="020B0604030504040204" pitchFamily="34" charset="0"/>
                <a:hlinkClick r:id="rId4">
                  <a:extLst>
                    <a:ext uri="{A12FA001-AC4F-418D-AE19-62706E023703}">
                      <ahyp:hlinkClr xmlns:ahyp="http://schemas.microsoft.com/office/drawing/2018/hyperlinkcolor" val="tx"/>
                    </a:ext>
                  </a:extLst>
                </a:hlinkClick>
              </a:rPr>
              <a:t>NCTracks Training (Link)</a:t>
            </a:r>
            <a:endParaRPr lang="en-US" sz="1800" b="1" dirty="0">
              <a:solidFill>
                <a:srgbClr val="0088C6"/>
              </a:solidFill>
              <a:latin typeface="Georgia" panose="02040502050405020303" pitchFamily="18" charset="0"/>
              <a:ea typeface="Verdana" panose="020B0604030504040204" pitchFamily="34" charset="0"/>
            </a:endParaRPr>
          </a:p>
        </p:txBody>
      </p:sp>
      <p:pic>
        <p:nvPicPr>
          <p:cNvPr id="5" name="Picture 4">
            <a:extLst>
              <a:ext uri="{FF2B5EF4-FFF2-40B4-BE49-F238E27FC236}">
                <a16:creationId xmlns:a16="http://schemas.microsoft.com/office/drawing/2014/main" id="{647AE6A9-298E-D7AE-F2BA-4E4DF9765F79}"/>
              </a:ext>
              <a:ext uri="{C183D7F6-B498-43B3-948B-1728B52AA6E4}">
                <adec:decorative xmlns:adec="http://schemas.microsoft.com/office/drawing/2017/decorative" val="1"/>
              </a:ext>
            </a:extLst>
          </p:cNvPr>
          <p:cNvPicPr>
            <a:picLocks noChangeAspect="1"/>
          </p:cNvPicPr>
          <p:nvPr/>
        </p:nvPicPr>
        <p:blipFill>
          <a:blip r:embed="rId5"/>
          <a:stretch>
            <a:fillRect/>
          </a:stretch>
        </p:blipFill>
        <p:spPr>
          <a:xfrm>
            <a:off x="9924514" y="4384964"/>
            <a:ext cx="2081398" cy="2412967"/>
          </a:xfrm>
          <a:prstGeom prst="rect">
            <a:avLst/>
          </a:prstGeom>
        </p:spPr>
      </p:pic>
      <p:sp>
        <p:nvSpPr>
          <p:cNvPr id="4" name="TextBox 3">
            <a:extLst>
              <a:ext uri="{FF2B5EF4-FFF2-40B4-BE49-F238E27FC236}">
                <a16:creationId xmlns:a16="http://schemas.microsoft.com/office/drawing/2014/main" id="{D2BA9789-88C6-BFE2-1A22-AD590607CC27}"/>
              </a:ext>
            </a:extLst>
          </p:cNvPr>
          <p:cNvSpPr txBox="1"/>
          <p:nvPr/>
        </p:nvSpPr>
        <p:spPr>
          <a:xfrm>
            <a:off x="10956193" y="1331271"/>
            <a:ext cx="1180322" cy="461665"/>
          </a:xfrm>
          <a:prstGeom prst="rect">
            <a:avLst/>
          </a:prstGeom>
          <a:noFill/>
        </p:spPr>
        <p:txBody>
          <a:bodyPr wrap="square" rtlCol="0">
            <a:spAutoFit/>
          </a:bodyPr>
          <a:lstStyle/>
          <a:p>
            <a:pPr algn="ctr"/>
            <a:r>
              <a:rPr lang="en-US" sz="2400">
                <a:solidFill>
                  <a:schemeClr val="bg1"/>
                </a:solidFill>
                <a:latin typeface="Arial" panose="020B0604020202020204" pitchFamily="34" charset="0"/>
                <a:cs typeface="Arial" panose="020B0604020202020204" pitchFamily="34" charset="0"/>
              </a:rPr>
              <a:t>2 of 2</a:t>
            </a:r>
          </a:p>
        </p:txBody>
      </p:sp>
    </p:spTree>
    <p:custDataLst>
      <p:tags r:id="rId1"/>
    </p:custDataLst>
    <p:extLst>
      <p:ext uri="{BB962C8B-B14F-4D97-AF65-F5344CB8AC3E}">
        <p14:creationId xmlns:p14="http://schemas.microsoft.com/office/powerpoint/2010/main" val="3695226472"/>
      </p:ext>
    </p:extLst>
  </p:cSld>
  <p:clrMapOvr>
    <a:overrideClrMapping bg1="lt1" tx1="dk1" bg2="lt2" tx2="dk2" accent1="accent1" accent2="accent2" accent3="accent3" accent4="accent4" accent5="accent5" accent6="accent6" hlink="hlink" folHlink="folHlink"/>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5EFA06D2-8FF8-4CC4-85BD-BCB6A30D549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Georgia" panose="02040502050405020303" pitchFamily="18" charset="0"/>
            </a:endParaRPr>
          </a:p>
        </p:txBody>
      </p:sp>
      <p:sp>
        <p:nvSpPr>
          <p:cNvPr id="11" name="Rectangle 10">
            <a:extLst>
              <a:ext uri="{FF2B5EF4-FFF2-40B4-BE49-F238E27FC236}">
                <a16:creationId xmlns:a16="http://schemas.microsoft.com/office/drawing/2014/main" id="{607A060C-1090-4A7B-A0C2-50C7605961C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72122"/>
            <a:ext cx="12192000" cy="1645382"/>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Georgia" panose="02040502050405020303" pitchFamily="18" charset="0"/>
            </a:endParaRPr>
          </a:p>
        </p:txBody>
      </p:sp>
      <p:sp>
        <p:nvSpPr>
          <p:cNvPr id="4" name="Title 1">
            <a:extLst>
              <a:ext uri="{FF2B5EF4-FFF2-40B4-BE49-F238E27FC236}">
                <a16:creationId xmlns:a16="http://schemas.microsoft.com/office/drawing/2014/main" id="{2034A973-929F-4584-B7A5-12510D26FD5E}"/>
              </a:ext>
            </a:extLst>
          </p:cNvPr>
          <p:cNvSpPr>
            <a:spLocks noGrp="1"/>
          </p:cNvSpPr>
          <p:nvPr>
            <p:ph type="title"/>
          </p:nvPr>
        </p:nvSpPr>
        <p:spPr>
          <a:xfrm>
            <a:off x="1202919" y="284176"/>
            <a:ext cx="9784080" cy="1508760"/>
          </a:xfrm>
        </p:spPr>
        <p:txBody>
          <a:bodyPr>
            <a:normAutofit/>
          </a:bodyPr>
          <a:lstStyle/>
          <a:p>
            <a:pPr algn="ctr"/>
            <a:r>
              <a:rPr lang="en-US" sz="3600" cap="none">
                <a:solidFill>
                  <a:srgbClr val="FFFFFF"/>
                </a:solidFill>
                <a:latin typeface="Georgia" panose="02040502050405020303" pitchFamily="18" charset="0"/>
              </a:rPr>
              <a:t>Changes to Private Insurance, Medicaid Eligibility, and SFS</a:t>
            </a:r>
          </a:p>
        </p:txBody>
      </p:sp>
      <p:sp>
        <p:nvSpPr>
          <p:cNvPr id="3" name="Content Placeholder 2">
            <a:extLst>
              <a:ext uri="{FF2B5EF4-FFF2-40B4-BE49-F238E27FC236}">
                <a16:creationId xmlns:a16="http://schemas.microsoft.com/office/drawing/2014/main" id="{0B9D606B-8988-454F-8491-4CBAA1238253}"/>
              </a:ext>
            </a:extLst>
          </p:cNvPr>
          <p:cNvSpPr>
            <a:spLocks noGrp="1"/>
          </p:cNvSpPr>
          <p:nvPr>
            <p:ph idx="1"/>
          </p:nvPr>
        </p:nvSpPr>
        <p:spPr>
          <a:xfrm>
            <a:off x="323850" y="2095500"/>
            <a:ext cx="11544300" cy="4356335"/>
          </a:xfrm>
        </p:spPr>
        <p:txBody>
          <a:bodyPr>
            <a:normAutofit/>
          </a:bodyPr>
          <a:lstStyle/>
          <a:p>
            <a:pPr marL="231775" indent="-231775">
              <a:lnSpc>
                <a:spcPct val="100000"/>
              </a:lnSpc>
              <a:spcBef>
                <a:spcPts val="0"/>
              </a:spcBef>
              <a:spcAft>
                <a:spcPts val="0"/>
              </a:spcAft>
              <a:buClrTx/>
              <a:buSzPct val="100000"/>
              <a:buFont typeface="Wingdings" panose="05000000000000000000" pitchFamily="2" charset="2"/>
              <a:buChar char="Ø"/>
            </a:pPr>
            <a:r>
              <a:rPr lang="en-US" sz="1600">
                <a:latin typeface="Arial" panose="020B0604020202020204" pitchFamily="34" charset="0"/>
                <a:ea typeface="Verdana" panose="020B0604030504040204" pitchFamily="34" charset="0"/>
                <a:cs typeface="Arial" panose="020B0604020202020204" pitchFamily="34" charset="0"/>
              </a:rPr>
              <a:t>EISCs will immediately notify providers of any changes to private insurance, Medicaid eligibility, and Sliding Fee Scale by providing the appropriate updated billing documents.</a:t>
            </a:r>
            <a:br>
              <a:rPr lang="en-US" sz="1600">
                <a:latin typeface="Arial" panose="020B0604020202020204" pitchFamily="34" charset="0"/>
                <a:ea typeface="Verdana" panose="020B0604030504040204" pitchFamily="34" charset="0"/>
                <a:cs typeface="Arial" panose="020B0604020202020204" pitchFamily="34" charset="0"/>
              </a:rPr>
            </a:br>
            <a:endParaRPr lang="en-US" sz="1600">
              <a:latin typeface="Arial" panose="020B0604020202020204" pitchFamily="34" charset="0"/>
              <a:ea typeface="Verdana" panose="020B0604030504040204" pitchFamily="34" charset="0"/>
              <a:cs typeface="Arial" panose="020B0604020202020204" pitchFamily="34" charset="0"/>
            </a:endParaRPr>
          </a:p>
          <a:p>
            <a:pPr marL="231775" indent="-231775">
              <a:lnSpc>
                <a:spcPct val="100000"/>
              </a:lnSpc>
              <a:spcBef>
                <a:spcPts val="0"/>
              </a:spcBef>
              <a:spcAft>
                <a:spcPts val="0"/>
              </a:spcAft>
              <a:buClrTx/>
              <a:buSzPct val="100000"/>
              <a:buFont typeface="Wingdings" panose="05000000000000000000" pitchFamily="2" charset="2"/>
              <a:buChar char="Ø"/>
            </a:pPr>
            <a:r>
              <a:rPr lang="en-US" sz="1600">
                <a:latin typeface="Arial" panose="020B0604020202020204" pitchFamily="34" charset="0"/>
                <a:ea typeface="Verdana" panose="020B0604030504040204" pitchFamily="34" charset="0"/>
                <a:cs typeface="Arial" panose="020B0604020202020204" pitchFamily="34" charset="0"/>
              </a:rPr>
              <a:t>The provider is also responsible for notifying the CDSA of any insurance or Medicaid eligibility changes that they become aware of, so that EISCs can make sure billing information is up to date and funding is in place for all providers providing services to the child. </a:t>
            </a:r>
            <a:br>
              <a:rPr lang="en-US" sz="1600">
                <a:latin typeface="Arial" panose="020B0604020202020204" pitchFamily="34" charset="0"/>
                <a:ea typeface="Verdana" panose="020B0604030504040204" pitchFamily="34" charset="0"/>
                <a:cs typeface="Arial" panose="020B0604020202020204" pitchFamily="34" charset="0"/>
              </a:rPr>
            </a:br>
            <a:endParaRPr lang="en-US" sz="1600">
              <a:latin typeface="Arial" panose="020B0604020202020204" pitchFamily="34" charset="0"/>
              <a:ea typeface="Verdana" panose="020B0604030504040204" pitchFamily="34" charset="0"/>
              <a:cs typeface="Arial" panose="020B0604020202020204" pitchFamily="34" charset="0"/>
            </a:endParaRPr>
          </a:p>
          <a:p>
            <a:pPr marL="231775" indent="-231775">
              <a:lnSpc>
                <a:spcPct val="100000"/>
              </a:lnSpc>
              <a:spcBef>
                <a:spcPts val="0"/>
              </a:spcBef>
              <a:spcAft>
                <a:spcPts val="0"/>
              </a:spcAft>
              <a:buClrTx/>
              <a:buSzPct val="100000"/>
              <a:buFont typeface="Wingdings" panose="05000000000000000000" pitchFamily="2" charset="2"/>
              <a:buChar char="Ø"/>
            </a:pPr>
            <a:r>
              <a:rPr lang="en-US" sz="1600">
                <a:latin typeface="Arial" panose="020B0604020202020204" pitchFamily="34" charset="0"/>
                <a:ea typeface="Verdana" panose="020B0604030504040204" pitchFamily="34" charset="0"/>
                <a:cs typeface="Arial" panose="020B0604020202020204" pitchFamily="34" charset="0"/>
              </a:rPr>
              <a:t>Providers should check in with families at each visit to inquire if there have been changes in the child’s insurance and/or Medicaid eligibility</a:t>
            </a:r>
            <a:r>
              <a:rPr lang="en-US" sz="1600">
                <a:solidFill>
                  <a:srgbClr val="FF0000"/>
                </a:solidFill>
                <a:latin typeface="Arial" panose="020B0604020202020204" pitchFamily="34" charset="0"/>
                <a:ea typeface="Verdana" panose="020B0604030504040204" pitchFamily="34" charset="0"/>
                <a:cs typeface="Arial" panose="020B0604020202020204" pitchFamily="34" charset="0"/>
              </a:rPr>
              <a:t> </a:t>
            </a:r>
            <a:r>
              <a:rPr lang="en-US" sz="1600">
                <a:latin typeface="Arial" panose="020B0604020202020204" pitchFamily="34" charset="0"/>
                <a:ea typeface="Verdana" panose="020B0604030504040204" pitchFamily="34" charset="0"/>
                <a:cs typeface="Arial" panose="020B0604020202020204" pitchFamily="34" charset="0"/>
              </a:rPr>
              <a:t>and share any changes with the CDSA/EISC.    </a:t>
            </a:r>
            <a:br>
              <a:rPr lang="en-US" sz="1600">
                <a:latin typeface="Arial" panose="020B0604020202020204" pitchFamily="34" charset="0"/>
                <a:ea typeface="Verdana" panose="020B0604030504040204" pitchFamily="34" charset="0"/>
                <a:cs typeface="Arial" panose="020B0604020202020204" pitchFamily="34" charset="0"/>
              </a:rPr>
            </a:br>
            <a:endParaRPr lang="en-US" sz="1600">
              <a:latin typeface="Arial" panose="020B0604020202020204" pitchFamily="34" charset="0"/>
              <a:ea typeface="Verdana" panose="020B0604030504040204" pitchFamily="34" charset="0"/>
              <a:cs typeface="Arial" panose="020B0604020202020204" pitchFamily="34" charset="0"/>
            </a:endParaRPr>
          </a:p>
          <a:p>
            <a:pPr marL="231775" indent="-231775">
              <a:lnSpc>
                <a:spcPct val="100000"/>
              </a:lnSpc>
              <a:spcBef>
                <a:spcPts val="0"/>
              </a:spcBef>
              <a:spcAft>
                <a:spcPts val="0"/>
              </a:spcAft>
              <a:buClrTx/>
              <a:buSzPct val="100000"/>
              <a:buFont typeface="Wingdings" panose="05000000000000000000" pitchFamily="2" charset="2"/>
              <a:buChar char="Ø"/>
            </a:pPr>
            <a:r>
              <a:rPr lang="en-US" sz="1600">
                <a:latin typeface="Arial" panose="020B0604020202020204" pitchFamily="34" charset="0"/>
                <a:ea typeface="Verdana" panose="020B0604030504040204" pitchFamily="34" charset="0"/>
                <a:cs typeface="Arial" panose="020B0604020202020204" pitchFamily="34" charset="0"/>
              </a:rPr>
              <a:t>When Medicaid is made effective retroactively, providers are responsible for immediately applying for retroactive Medicaid PA and recouping any previously paid ITP claims and/or payments made by families. </a:t>
            </a:r>
            <a:br>
              <a:rPr lang="en-US" sz="1600">
                <a:latin typeface="Georgia" panose="02040502050405020303" pitchFamily="18" charset="0"/>
                <a:ea typeface="Verdana" panose="020B0604030504040204" pitchFamily="34" charset="0"/>
              </a:rPr>
            </a:br>
            <a:br>
              <a:rPr lang="en-US" sz="1600">
                <a:latin typeface="Georgia" panose="02040502050405020303" pitchFamily="18" charset="0"/>
                <a:ea typeface="Verdana" panose="020B0604030504040204" pitchFamily="34" charset="0"/>
              </a:rPr>
            </a:br>
            <a:r>
              <a:rPr lang="en-US" sz="1600" b="1" i="1">
                <a:solidFill>
                  <a:srgbClr val="D63659"/>
                </a:solidFill>
                <a:latin typeface="Georgia" panose="02040502050405020303" pitchFamily="18" charset="0"/>
                <a:ea typeface="Verdana" panose="020B0604030504040204" pitchFamily="34" charset="0"/>
              </a:rPr>
              <a:t>NOTE: </a:t>
            </a:r>
            <a:r>
              <a:rPr lang="en-US" sz="1600">
                <a:solidFill>
                  <a:srgbClr val="D63659"/>
                </a:solidFill>
                <a:latin typeface="Georgia" panose="02040502050405020303" pitchFamily="18" charset="0"/>
                <a:ea typeface="Verdana" panose="020B0604030504040204" pitchFamily="34" charset="0"/>
              </a:rPr>
              <a:t>After a family applies for Medicaid, it may take 45-60 days to process. Medicaid will often be                                       made effective back to the first day of the month of application, which is why retroactive prior                                   authorization is necessary.</a:t>
            </a:r>
          </a:p>
        </p:txBody>
      </p:sp>
      <p:pic>
        <p:nvPicPr>
          <p:cNvPr id="5" name="Picture 4">
            <a:extLst>
              <a:ext uri="{FF2B5EF4-FFF2-40B4-BE49-F238E27FC236}">
                <a16:creationId xmlns:a16="http://schemas.microsoft.com/office/drawing/2014/main" id="{E25086C4-E7BF-491F-C923-1127E821D946}"/>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9962147" y="4851091"/>
            <a:ext cx="2120768" cy="1926365"/>
          </a:xfrm>
          <a:prstGeom prst="rect">
            <a:avLst/>
          </a:prstGeom>
        </p:spPr>
      </p:pic>
    </p:spTree>
    <p:custDataLst>
      <p:tags r:id="rId1"/>
    </p:custDataLst>
    <p:extLst>
      <p:ext uri="{BB962C8B-B14F-4D97-AF65-F5344CB8AC3E}">
        <p14:creationId xmlns:p14="http://schemas.microsoft.com/office/powerpoint/2010/main" val="3420466517"/>
      </p:ext>
    </p:extLst>
  </p:cSld>
  <p:clrMapOvr>
    <a:overrideClrMapping bg1="lt1" tx1="dk1" bg2="lt2" tx2="dk2" accent1="accent1" accent2="accent2" accent3="accent3" accent4="accent4" accent5="accent5" accent6="accent6" hlink="hlink" folHlink="folHlink"/>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5EFA06D2-8FF8-4CC4-85BD-BCB6A30D549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Georgia" panose="02040502050405020303" pitchFamily="18" charset="0"/>
            </a:endParaRPr>
          </a:p>
        </p:txBody>
      </p:sp>
      <p:sp>
        <p:nvSpPr>
          <p:cNvPr id="12" name="Rectangle 11">
            <a:extLst>
              <a:ext uri="{FF2B5EF4-FFF2-40B4-BE49-F238E27FC236}">
                <a16:creationId xmlns:a16="http://schemas.microsoft.com/office/drawing/2014/main" id="{607A060C-1090-4A7B-A0C2-50C7605961C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72122"/>
            <a:ext cx="12192000" cy="1645382"/>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Georgia" panose="02040502050405020303" pitchFamily="18" charset="0"/>
            </a:endParaRPr>
          </a:p>
        </p:txBody>
      </p:sp>
      <p:sp>
        <p:nvSpPr>
          <p:cNvPr id="5" name="Title 1">
            <a:extLst>
              <a:ext uri="{FF2B5EF4-FFF2-40B4-BE49-F238E27FC236}">
                <a16:creationId xmlns:a16="http://schemas.microsoft.com/office/drawing/2014/main" id="{6C68E8A4-4213-4A31-9EEA-0C70451572F9}"/>
              </a:ext>
            </a:extLst>
          </p:cNvPr>
          <p:cNvSpPr>
            <a:spLocks noGrp="1"/>
          </p:cNvSpPr>
          <p:nvPr>
            <p:ph type="title"/>
          </p:nvPr>
        </p:nvSpPr>
        <p:spPr>
          <a:xfrm>
            <a:off x="1202919" y="284176"/>
            <a:ext cx="9784080" cy="1508760"/>
          </a:xfrm>
        </p:spPr>
        <p:txBody>
          <a:bodyPr>
            <a:normAutofit/>
          </a:bodyPr>
          <a:lstStyle/>
          <a:p>
            <a:pPr algn="ctr"/>
            <a:r>
              <a:rPr lang="en-US" sz="3600" cap="none">
                <a:solidFill>
                  <a:srgbClr val="FFFFFF"/>
                </a:solidFill>
                <a:latin typeface="Georgia" panose="02040502050405020303" pitchFamily="18" charset="0"/>
              </a:rPr>
              <a:t>Lapse in Medicaid Coverage</a:t>
            </a:r>
          </a:p>
        </p:txBody>
      </p:sp>
      <p:sp>
        <p:nvSpPr>
          <p:cNvPr id="3" name="Content Placeholder 2">
            <a:extLst>
              <a:ext uri="{FF2B5EF4-FFF2-40B4-BE49-F238E27FC236}">
                <a16:creationId xmlns:a16="http://schemas.microsoft.com/office/drawing/2014/main" id="{0B9D606B-8988-454F-8491-4CBAA1238253}"/>
              </a:ext>
            </a:extLst>
          </p:cNvPr>
          <p:cNvSpPr>
            <a:spLocks noGrp="1"/>
          </p:cNvSpPr>
          <p:nvPr>
            <p:ph idx="1"/>
          </p:nvPr>
        </p:nvSpPr>
        <p:spPr>
          <a:xfrm>
            <a:off x="352425" y="2124075"/>
            <a:ext cx="11468100" cy="4324350"/>
          </a:xfrm>
        </p:spPr>
        <p:txBody>
          <a:bodyPr>
            <a:normAutofit/>
          </a:bodyPr>
          <a:lstStyle/>
          <a:p>
            <a:pPr marL="231775" indent="-231775">
              <a:spcAft>
                <a:spcPts val="1200"/>
              </a:spcAft>
              <a:buClrTx/>
              <a:buSzPct val="100000"/>
              <a:buFont typeface="Wingdings" panose="05000000000000000000" pitchFamily="2" charset="2"/>
              <a:buChar char="Ø"/>
            </a:pPr>
            <a:r>
              <a:rPr lang="en-US" sz="1600">
                <a:latin typeface="Arial" panose="020B0604020202020204" pitchFamily="34" charset="0"/>
                <a:ea typeface="Verdana" panose="020B0604030504040204" pitchFamily="34" charset="0"/>
                <a:cs typeface="Arial" panose="020B0604020202020204" pitchFamily="34" charset="0"/>
              </a:rPr>
              <a:t>Providers should inform the EISC as soon as they are aware of the child’s Medicaid being inactive.</a:t>
            </a:r>
          </a:p>
          <a:p>
            <a:pPr marL="231775" indent="-231775">
              <a:spcAft>
                <a:spcPts val="1200"/>
              </a:spcAft>
              <a:buClrTx/>
              <a:buSzPct val="100000"/>
              <a:buFont typeface="Wingdings" panose="05000000000000000000" pitchFamily="2" charset="2"/>
              <a:buChar char="Ø"/>
            </a:pPr>
            <a:r>
              <a:rPr lang="en-US" sz="1600">
                <a:latin typeface="Arial" panose="020B0604020202020204" pitchFamily="34" charset="0"/>
                <a:ea typeface="Verdana" panose="020B0604030504040204" pitchFamily="34" charset="0"/>
                <a:cs typeface="Arial" panose="020B0604020202020204" pitchFamily="34" charset="0"/>
              </a:rPr>
              <a:t>Providers should continue to serve the child per the IFSP. If a child’s Medicaid has not been reinstated in 60 days, providers should ask the EISC to enter a Prior Authorization (PA) request for ITP funds.  </a:t>
            </a:r>
          </a:p>
          <a:p>
            <a:pPr marL="231775" indent="-231775">
              <a:spcAft>
                <a:spcPts val="1200"/>
              </a:spcAft>
              <a:buClrTx/>
              <a:buSzPct val="100000"/>
              <a:buFont typeface="Wingdings" panose="05000000000000000000" pitchFamily="2" charset="2"/>
              <a:buChar char="Ø"/>
            </a:pPr>
            <a:r>
              <a:rPr lang="en-US" sz="1600">
                <a:latin typeface="Arial" panose="020B0604020202020204" pitchFamily="34" charset="0"/>
                <a:ea typeface="Verdana" panose="020B0604030504040204" pitchFamily="34" charset="0"/>
                <a:cs typeface="Arial" panose="020B0604020202020204" pitchFamily="34" charset="0"/>
              </a:rPr>
              <a:t>After 60 days, the EI Service Coordinator will complete the Prior Authorization for ITP Funds. PAs will be completed in 30-day increments to cover the lapsed time period. If/when Medicaid has been reinstated, you will be advised by the EISC on procedures.</a:t>
            </a:r>
          </a:p>
          <a:p>
            <a:pPr marL="571500" lvl="2" indent="-228600">
              <a:spcAft>
                <a:spcPts val="1200"/>
              </a:spcAft>
              <a:buClrTx/>
              <a:buSzPct val="100000"/>
              <a:buFont typeface="Wingdings" panose="05000000000000000000" pitchFamily="2" charset="2"/>
              <a:buChar char="Ø"/>
            </a:pPr>
            <a:r>
              <a:rPr lang="en-US" sz="1600">
                <a:latin typeface="Arial" panose="020B0604020202020204" pitchFamily="34" charset="0"/>
                <a:ea typeface="Verdana" panose="020B0604030504040204" pitchFamily="34" charset="0"/>
                <a:cs typeface="Arial" panose="020B0604020202020204" pitchFamily="34" charset="0"/>
              </a:rPr>
              <a:t>In cases where Medicaid has been restored and made retroactive, you will have to return any payments made                    by the ITP, request retroactive authorization from Medicaid, and file a claim under the child’s active Medicaid        coverage. </a:t>
            </a:r>
          </a:p>
          <a:p>
            <a:pPr marL="571500" lvl="2" indent="-228600">
              <a:spcAft>
                <a:spcPts val="1200"/>
              </a:spcAft>
              <a:buClrTx/>
              <a:buSzPct val="100000"/>
              <a:buFont typeface="Wingdings" panose="05000000000000000000" pitchFamily="2" charset="2"/>
              <a:buChar char="Ø"/>
            </a:pPr>
            <a:r>
              <a:rPr lang="en-US" sz="1600">
                <a:latin typeface="Arial" panose="020B0604020202020204" pitchFamily="34" charset="0"/>
                <a:ea typeface="Verdana" panose="020B0604030504040204" pitchFamily="34" charset="0"/>
                <a:cs typeface="Arial" panose="020B0604020202020204" pitchFamily="34" charset="0"/>
              </a:rPr>
              <a:t>In cases where on-going Medicaid is denied, a SFS will be established for the family and ITP PAs will                                           be provided from the time Medicaid ended.</a:t>
            </a:r>
            <a:endParaRPr lang="en-US" sz="1600">
              <a:latin typeface="Arial" panose="020B0604020202020204" pitchFamily="34" charset="0"/>
              <a:cs typeface="Arial" panose="020B0604020202020204" pitchFamily="34" charset="0"/>
            </a:endParaRPr>
          </a:p>
          <a:p>
            <a:endParaRPr lang="en-US" sz="1300"/>
          </a:p>
        </p:txBody>
      </p:sp>
      <p:pic>
        <p:nvPicPr>
          <p:cNvPr id="4" name="Picture 3">
            <a:extLst>
              <a:ext uri="{FF2B5EF4-FFF2-40B4-BE49-F238E27FC236}">
                <a16:creationId xmlns:a16="http://schemas.microsoft.com/office/drawing/2014/main" id="{174FB084-CD19-34E3-D27F-4AB8F89F18DB}"/>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10439400" y="4211998"/>
            <a:ext cx="1743075" cy="2542998"/>
          </a:xfrm>
          <a:prstGeom prst="rect">
            <a:avLst/>
          </a:prstGeom>
        </p:spPr>
      </p:pic>
    </p:spTree>
    <p:custDataLst>
      <p:tags r:id="rId1"/>
    </p:custDataLst>
    <p:extLst>
      <p:ext uri="{BB962C8B-B14F-4D97-AF65-F5344CB8AC3E}">
        <p14:creationId xmlns:p14="http://schemas.microsoft.com/office/powerpoint/2010/main" val="314976054"/>
      </p:ext>
    </p:extLst>
  </p:cSld>
  <p:clrMapOvr>
    <a:overrideClrMapping bg1="lt1" tx1="dk1" bg2="lt2" tx2="dk2" accent1="accent1" accent2="accent2" accent3="accent3" accent4="accent4" accent5="accent5" accent6="accent6" hlink="hlink" folHlink="folHlink"/>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5EFA06D2-8FF8-4CC4-85BD-BCB6A30D549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Georgia" panose="02040502050405020303" pitchFamily="18" charset="0"/>
            </a:endParaRPr>
          </a:p>
        </p:txBody>
      </p:sp>
      <p:sp>
        <p:nvSpPr>
          <p:cNvPr id="10" name="Rectangle 9">
            <a:extLst>
              <a:ext uri="{FF2B5EF4-FFF2-40B4-BE49-F238E27FC236}">
                <a16:creationId xmlns:a16="http://schemas.microsoft.com/office/drawing/2014/main" id="{607A060C-1090-4A7B-A0C2-50C7605961C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72122"/>
            <a:ext cx="12192000" cy="1645382"/>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Georgia" panose="02040502050405020303" pitchFamily="18" charset="0"/>
            </a:endParaRPr>
          </a:p>
        </p:txBody>
      </p:sp>
      <p:sp>
        <p:nvSpPr>
          <p:cNvPr id="2" name="Title 1"/>
          <p:cNvSpPr>
            <a:spLocks noGrp="1"/>
          </p:cNvSpPr>
          <p:nvPr>
            <p:ph type="title"/>
          </p:nvPr>
        </p:nvSpPr>
        <p:spPr>
          <a:xfrm>
            <a:off x="1202919" y="284176"/>
            <a:ext cx="9784080" cy="1508760"/>
          </a:xfrm>
        </p:spPr>
        <p:txBody>
          <a:bodyPr>
            <a:normAutofit/>
          </a:bodyPr>
          <a:lstStyle/>
          <a:p>
            <a:pPr algn="ctr"/>
            <a:r>
              <a:rPr lang="en-US" sz="3600" cap="none">
                <a:solidFill>
                  <a:srgbClr val="FFFFFF"/>
                </a:solidFill>
                <a:latin typeface="Georgia" panose="02040502050405020303" pitchFamily="18" charset="0"/>
              </a:rPr>
              <a:t>Humana Military (Tricare)</a:t>
            </a:r>
          </a:p>
        </p:txBody>
      </p:sp>
      <p:sp>
        <p:nvSpPr>
          <p:cNvPr id="3" name="Content Placeholder 2"/>
          <p:cNvSpPr>
            <a:spLocks noGrp="1"/>
          </p:cNvSpPr>
          <p:nvPr>
            <p:ph idx="1"/>
          </p:nvPr>
        </p:nvSpPr>
        <p:spPr>
          <a:xfrm>
            <a:off x="314325" y="2085975"/>
            <a:ext cx="11525250" cy="4419600"/>
          </a:xfrm>
        </p:spPr>
        <p:txBody>
          <a:bodyPr vert="horz" lIns="91440" tIns="45720" rIns="91440" bIns="45720" rtlCol="0" anchor="t">
            <a:normAutofit lnSpcReduction="10000"/>
          </a:bodyPr>
          <a:lstStyle/>
          <a:p>
            <a:pPr marL="228600" indent="-228600">
              <a:lnSpc>
                <a:spcPct val="100000"/>
              </a:lnSpc>
              <a:spcBef>
                <a:spcPts val="0"/>
              </a:spcBef>
              <a:spcAft>
                <a:spcPts val="1200"/>
              </a:spcAft>
              <a:buClrTx/>
              <a:buSzPct val="100000"/>
              <a:buFont typeface="Wingdings" panose="05000000000000000000" pitchFamily="2" charset="2"/>
              <a:buChar char="Ø"/>
            </a:pPr>
            <a:r>
              <a:rPr lang="en-US" sz="1600" dirty="0">
                <a:latin typeface="Arial" panose="020B0604020202020204" pitchFamily="34" charset="0"/>
                <a:ea typeface="Verdana"/>
                <a:cs typeface="Arial" panose="020B0604020202020204" pitchFamily="34" charset="0"/>
              </a:rPr>
              <a:t>Humana Military processes claims for Tricare (Eastern NC Region).</a:t>
            </a:r>
            <a:endParaRPr lang="en-US" sz="1600" dirty="0">
              <a:latin typeface="Arial" panose="020B0604020202020204" pitchFamily="34" charset="0"/>
              <a:ea typeface="Verdana" panose="020B0604030504040204" pitchFamily="34" charset="0"/>
              <a:cs typeface="Arial" panose="020B0604020202020204" pitchFamily="34" charset="0"/>
            </a:endParaRPr>
          </a:p>
          <a:p>
            <a:pPr marL="571500" lvl="2" indent="-228600">
              <a:lnSpc>
                <a:spcPct val="100000"/>
              </a:lnSpc>
              <a:spcBef>
                <a:spcPts val="0"/>
              </a:spcBef>
              <a:spcAft>
                <a:spcPts val="1000"/>
              </a:spcAft>
              <a:buClrTx/>
              <a:buSzPct val="100000"/>
              <a:buFont typeface="Wingdings" panose="05000000000000000000" pitchFamily="2" charset="2"/>
              <a:buChar char="Ø"/>
            </a:pPr>
            <a:r>
              <a:rPr lang="en-US" sz="1600" dirty="0">
                <a:latin typeface="Arial" panose="020B0604020202020204" pitchFamily="34" charset="0"/>
                <a:ea typeface="Verdana"/>
                <a:cs typeface="Arial" panose="020B0604020202020204" pitchFamily="34" charset="0"/>
              </a:rPr>
              <a:t>Providers must be a Tricare authorized provider either in-network or out-of-network to receive reimbursement.  </a:t>
            </a:r>
          </a:p>
          <a:p>
            <a:pPr marL="571500" lvl="2" indent="-228600">
              <a:lnSpc>
                <a:spcPct val="100000"/>
              </a:lnSpc>
              <a:spcBef>
                <a:spcPts val="0"/>
              </a:spcBef>
              <a:spcAft>
                <a:spcPts val="1000"/>
              </a:spcAft>
              <a:buClrTx/>
              <a:buSzPct val="100000"/>
              <a:buFont typeface="Wingdings" panose="05000000000000000000" pitchFamily="2" charset="2"/>
              <a:buChar char="Ø"/>
            </a:pPr>
            <a:r>
              <a:rPr lang="en-US" sz="1600" dirty="0">
                <a:latin typeface="Arial" panose="020B0604020202020204" pitchFamily="34" charset="0"/>
                <a:ea typeface="Verdana"/>
                <a:cs typeface="Arial" panose="020B0604020202020204" pitchFamily="34" charset="0"/>
              </a:rPr>
              <a:t>Tricare Prime families need to obtain authorization from their Primary Care Manager (PCM) to be seen by in-network or out-of-network providers. Humana will automatically pick a facility that is in-network.   </a:t>
            </a:r>
            <a:endParaRPr lang="en-US" sz="1600" dirty="0">
              <a:latin typeface="Arial" panose="020B0604020202020204" pitchFamily="34" charset="0"/>
              <a:cs typeface="Arial" panose="020B0604020202020204" pitchFamily="34" charset="0"/>
            </a:endParaRPr>
          </a:p>
          <a:p>
            <a:pPr marL="571500" lvl="2" indent="-228600">
              <a:lnSpc>
                <a:spcPct val="100000"/>
              </a:lnSpc>
              <a:spcBef>
                <a:spcPts val="0"/>
              </a:spcBef>
              <a:spcAft>
                <a:spcPts val="1000"/>
              </a:spcAft>
              <a:buClrTx/>
              <a:buSzPct val="100000"/>
              <a:buFont typeface="Wingdings" panose="05000000000000000000" pitchFamily="2" charset="2"/>
              <a:buChar char="Ø"/>
            </a:pPr>
            <a:r>
              <a:rPr lang="en-US" sz="1600" dirty="0">
                <a:latin typeface="Arial" panose="020B0604020202020204" pitchFamily="34" charset="0"/>
                <a:ea typeface="Verdana"/>
                <a:cs typeface="Arial" panose="020B0604020202020204" pitchFamily="34" charset="0"/>
              </a:rPr>
              <a:t>The family can still choose to be seen by an out-of-network provider, but claims will be processed after their Point of Service deductible has been met.  </a:t>
            </a:r>
          </a:p>
          <a:p>
            <a:pPr marL="571500" lvl="2" indent="-228600">
              <a:lnSpc>
                <a:spcPct val="100000"/>
              </a:lnSpc>
              <a:spcBef>
                <a:spcPts val="0"/>
              </a:spcBef>
              <a:spcAft>
                <a:spcPts val="600"/>
              </a:spcAft>
              <a:buClrTx/>
              <a:buSzPct val="100000"/>
              <a:buFont typeface="Wingdings" panose="05000000000000000000" pitchFamily="2" charset="2"/>
              <a:buChar char="Ø"/>
            </a:pPr>
            <a:r>
              <a:rPr lang="en-US" sz="1600" dirty="0">
                <a:latin typeface="Arial" panose="020B0604020202020204" pitchFamily="34" charset="0"/>
                <a:ea typeface="Verdana"/>
                <a:cs typeface="Arial" panose="020B0604020202020204" pitchFamily="34" charset="0"/>
              </a:rPr>
              <a:t>If a Tricare family member has not met their deductible, they are responsible for the cost of a therapy based on their Sliding Fee Scale Percentage (not to exceed NC ITP rate) </a:t>
            </a:r>
            <a:br>
              <a:rPr lang="en-US" sz="1600" dirty="0">
                <a:latin typeface="Arial" panose="020B0604020202020204" pitchFamily="34" charset="0"/>
                <a:ea typeface="Verdana" panose="020B0604030504040204" pitchFamily="34" charset="0"/>
                <a:cs typeface="Arial" panose="020B0604020202020204" pitchFamily="34" charset="0"/>
              </a:rPr>
            </a:br>
            <a:r>
              <a:rPr lang="en-US" sz="1600" dirty="0">
                <a:latin typeface="Arial" panose="020B0604020202020204" pitchFamily="34" charset="0"/>
                <a:ea typeface="Verdana"/>
                <a:cs typeface="Arial" panose="020B0604020202020204" pitchFamily="34" charset="0"/>
              </a:rPr>
              <a:t> </a:t>
            </a:r>
            <a:endParaRPr lang="en-US" sz="1600" dirty="0">
              <a:latin typeface="Arial" panose="020B0604020202020204" pitchFamily="34" charset="0"/>
              <a:ea typeface="Verdana" panose="020B0604030504040204" pitchFamily="34" charset="0"/>
              <a:cs typeface="Arial" panose="020B0604020202020204" pitchFamily="34" charset="0"/>
            </a:endParaRPr>
          </a:p>
          <a:p>
            <a:pPr marL="228600" lvl="1" indent="-228600">
              <a:lnSpc>
                <a:spcPct val="100000"/>
              </a:lnSpc>
              <a:spcBef>
                <a:spcPts val="0"/>
              </a:spcBef>
              <a:spcAft>
                <a:spcPts val="600"/>
              </a:spcAft>
              <a:buClrTx/>
              <a:buSzPct val="100000"/>
              <a:buFont typeface="Wingdings" panose="05000000000000000000" pitchFamily="2" charset="2"/>
              <a:buChar char="Ø"/>
            </a:pPr>
            <a:r>
              <a:rPr lang="en-US" sz="1600" dirty="0">
                <a:latin typeface="Arial" panose="020B0604020202020204" pitchFamily="34" charset="0"/>
                <a:ea typeface="Verdana"/>
                <a:cs typeface="Arial" panose="020B0604020202020204" pitchFamily="34" charset="0"/>
              </a:rPr>
              <a:t>It would be beneficial for the family to get the referral authorized from their Primary Care Manager (PCM) so the                claims can be paid at the maximum allowed amount.</a:t>
            </a:r>
            <a:br>
              <a:rPr lang="en-US" sz="1600" dirty="0">
                <a:latin typeface="Arial" panose="020B0604020202020204" pitchFamily="34" charset="0"/>
                <a:ea typeface="Verdana" panose="020B0604030504040204" pitchFamily="34" charset="0"/>
                <a:cs typeface="Arial" panose="020B0604020202020204" pitchFamily="34" charset="0"/>
              </a:rPr>
            </a:br>
            <a:r>
              <a:rPr lang="en-US" sz="1600" dirty="0">
                <a:latin typeface="Arial" panose="020B0604020202020204" pitchFamily="34" charset="0"/>
                <a:ea typeface="Verdana"/>
                <a:cs typeface="Arial" panose="020B0604020202020204" pitchFamily="34" charset="0"/>
              </a:rPr>
              <a:t> </a:t>
            </a:r>
          </a:p>
          <a:p>
            <a:pPr marL="228600" lvl="1" indent="-228600">
              <a:lnSpc>
                <a:spcPct val="100000"/>
              </a:lnSpc>
              <a:spcBef>
                <a:spcPts val="0"/>
              </a:spcBef>
              <a:spcAft>
                <a:spcPts val="600"/>
              </a:spcAft>
              <a:buClrTx/>
              <a:buSzPct val="100000"/>
              <a:buFont typeface="Wingdings" panose="05000000000000000000" pitchFamily="2" charset="2"/>
              <a:buChar char="Ø"/>
            </a:pPr>
            <a:r>
              <a:rPr lang="en-US" sz="1600" dirty="0">
                <a:latin typeface="Arial" panose="020B0604020202020204" pitchFamily="34" charset="0"/>
                <a:ea typeface="Verdana"/>
                <a:cs typeface="Arial" panose="020B0604020202020204" pitchFamily="34" charset="0"/>
              </a:rPr>
              <a:t>Families with Tricare Select have copays and co-insurances which can vary by plan.  </a:t>
            </a:r>
            <a:br>
              <a:rPr lang="en-US" sz="1600" dirty="0">
                <a:latin typeface="Georgia" panose="02040502050405020303" pitchFamily="18" charset="0"/>
                <a:ea typeface="Verdana" panose="020B0604030504040204" pitchFamily="34" charset="0"/>
              </a:rPr>
            </a:br>
            <a:endParaRPr lang="en-US" sz="1600" dirty="0">
              <a:latin typeface="Georgia" panose="02040502050405020303" pitchFamily="18" charset="0"/>
              <a:ea typeface="Verdana" panose="020B0604030504040204" pitchFamily="34" charset="0"/>
            </a:endParaRPr>
          </a:p>
          <a:p>
            <a:pPr marL="0" lvl="1" indent="0" algn="ctr">
              <a:lnSpc>
                <a:spcPct val="100000"/>
              </a:lnSpc>
              <a:spcBef>
                <a:spcPts val="0"/>
              </a:spcBef>
              <a:spcAft>
                <a:spcPts val="600"/>
              </a:spcAft>
              <a:buClrTx/>
              <a:buSzPct val="100000"/>
              <a:buNone/>
            </a:pPr>
            <a:r>
              <a:rPr lang="en-US" sz="1800" b="1" u="sng" dirty="0">
                <a:solidFill>
                  <a:srgbClr val="0088C6"/>
                </a:solidFill>
                <a:latin typeface="Georgia" panose="02040502050405020303" pitchFamily="18" charset="0"/>
                <a:ea typeface="Verdana"/>
                <a:hlinkClick r:id="rId4">
                  <a:extLst>
                    <a:ext uri="{A12FA001-AC4F-418D-AE19-62706E023703}">
                      <ahyp:hlinkClr xmlns:ahyp="http://schemas.microsoft.com/office/drawing/2018/hyperlinkcolor" val="tx"/>
                    </a:ext>
                  </a:extLst>
                </a:hlinkClick>
              </a:rPr>
              <a:t>Tricare Health Plan Costs (Link)</a:t>
            </a:r>
            <a:endParaRPr lang="en-US" sz="1100" dirty="0"/>
          </a:p>
          <a:p>
            <a:endParaRPr lang="en-US" sz="1100" dirty="0"/>
          </a:p>
        </p:txBody>
      </p:sp>
      <p:pic>
        <p:nvPicPr>
          <p:cNvPr id="5" name="Picture 4">
            <a:extLst>
              <a:ext uri="{FF2B5EF4-FFF2-40B4-BE49-F238E27FC236}">
                <a16:creationId xmlns:a16="http://schemas.microsoft.com/office/drawing/2014/main" id="{48CF65C0-F7E6-2F39-3D57-D7A28DD89418}"/>
              </a:ext>
              <a:ext uri="{C183D7F6-B498-43B3-948B-1728B52AA6E4}">
                <adec:decorative xmlns:adec="http://schemas.microsoft.com/office/drawing/2017/decorative" val="1"/>
              </a:ext>
            </a:extLst>
          </p:cNvPr>
          <p:cNvPicPr>
            <a:picLocks noChangeAspect="1"/>
          </p:cNvPicPr>
          <p:nvPr/>
        </p:nvPicPr>
        <p:blipFill>
          <a:blip r:embed="rId5"/>
          <a:stretch>
            <a:fillRect/>
          </a:stretch>
        </p:blipFill>
        <p:spPr>
          <a:xfrm>
            <a:off x="10333750" y="4543124"/>
            <a:ext cx="1898528" cy="2279337"/>
          </a:xfrm>
          <a:prstGeom prst="rect">
            <a:avLst/>
          </a:prstGeom>
        </p:spPr>
      </p:pic>
    </p:spTree>
    <p:custDataLst>
      <p:tags r:id="rId1"/>
    </p:custDataLst>
    <p:extLst>
      <p:ext uri="{BB962C8B-B14F-4D97-AF65-F5344CB8AC3E}">
        <p14:creationId xmlns:p14="http://schemas.microsoft.com/office/powerpoint/2010/main" val="2875776918"/>
      </p:ext>
    </p:extLst>
  </p:cSld>
  <p:clrMapOvr>
    <a:overrideClrMapping bg1="lt1" tx1="dk1" bg2="lt2" tx2="dk2" accent1="accent1" accent2="accent2" accent3="accent3" accent4="accent4" accent5="accent5" accent6="accent6" hlink="hlink" folHlink="folHlink"/>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5EFA06D2-8FF8-4CC4-85BD-BCB6A30D549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Georgia" panose="02040502050405020303" pitchFamily="18" charset="0"/>
            </a:endParaRPr>
          </a:p>
        </p:txBody>
      </p:sp>
      <p:sp>
        <p:nvSpPr>
          <p:cNvPr id="10" name="Rectangle 9">
            <a:extLst>
              <a:ext uri="{FF2B5EF4-FFF2-40B4-BE49-F238E27FC236}">
                <a16:creationId xmlns:a16="http://schemas.microsoft.com/office/drawing/2014/main" id="{607A060C-1090-4A7B-A0C2-50C7605961C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72122"/>
            <a:ext cx="12192000" cy="1645382"/>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Georgia" panose="02040502050405020303" pitchFamily="18" charset="0"/>
            </a:endParaRPr>
          </a:p>
        </p:txBody>
      </p:sp>
      <p:sp>
        <p:nvSpPr>
          <p:cNvPr id="2" name="Title 1">
            <a:extLst>
              <a:ext uri="{FF2B5EF4-FFF2-40B4-BE49-F238E27FC236}">
                <a16:creationId xmlns:a16="http://schemas.microsoft.com/office/drawing/2014/main" id="{06C8284F-F591-4600-80E5-DA5ED3863034}"/>
              </a:ext>
            </a:extLst>
          </p:cNvPr>
          <p:cNvSpPr>
            <a:spLocks noGrp="1"/>
          </p:cNvSpPr>
          <p:nvPr>
            <p:ph type="title"/>
          </p:nvPr>
        </p:nvSpPr>
        <p:spPr>
          <a:xfrm>
            <a:off x="1202919" y="284176"/>
            <a:ext cx="9784080" cy="1508760"/>
          </a:xfrm>
        </p:spPr>
        <p:txBody>
          <a:bodyPr>
            <a:normAutofit/>
          </a:bodyPr>
          <a:lstStyle/>
          <a:p>
            <a:pPr algn="ctr"/>
            <a:r>
              <a:rPr lang="en-US" sz="3600" cap="none">
                <a:solidFill>
                  <a:srgbClr val="FFFFFF"/>
                </a:solidFill>
                <a:latin typeface="Georgia" panose="02040502050405020303" pitchFamily="18" charset="0"/>
              </a:rPr>
              <a:t>Re-evaluations</a:t>
            </a:r>
          </a:p>
        </p:txBody>
      </p:sp>
      <p:sp>
        <p:nvSpPr>
          <p:cNvPr id="3" name="Content Placeholder 2">
            <a:extLst>
              <a:ext uri="{FF2B5EF4-FFF2-40B4-BE49-F238E27FC236}">
                <a16:creationId xmlns:a16="http://schemas.microsoft.com/office/drawing/2014/main" id="{601CCAA2-2462-49D1-BE41-CF4D580952EC}"/>
              </a:ext>
            </a:extLst>
          </p:cNvPr>
          <p:cNvSpPr>
            <a:spLocks noGrp="1"/>
          </p:cNvSpPr>
          <p:nvPr>
            <p:ph idx="1"/>
          </p:nvPr>
        </p:nvSpPr>
        <p:spPr>
          <a:xfrm>
            <a:off x="379959" y="2120966"/>
            <a:ext cx="11430000" cy="4375083"/>
          </a:xfrm>
        </p:spPr>
        <p:txBody>
          <a:bodyPr>
            <a:normAutofit/>
          </a:bodyPr>
          <a:lstStyle/>
          <a:p>
            <a:pPr marL="228600" indent="-220663">
              <a:lnSpc>
                <a:spcPct val="100000"/>
              </a:lnSpc>
              <a:spcAft>
                <a:spcPts val="1200"/>
              </a:spcAft>
              <a:buClrTx/>
              <a:buSzPct val="100000"/>
              <a:buFont typeface="Wingdings" panose="05000000000000000000" pitchFamily="2" charset="2"/>
              <a:buChar char="Ø"/>
            </a:pPr>
            <a:r>
              <a:rPr lang="en-US" sz="1600">
                <a:latin typeface="Arial" panose="020B0604020202020204" pitchFamily="34" charset="0"/>
                <a:ea typeface="Verdana" panose="020B0604030504040204" pitchFamily="34" charset="0"/>
                <a:cs typeface="Arial" panose="020B0604020202020204" pitchFamily="34" charset="0"/>
              </a:rPr>
              <a:t>ITP families may not be billed for evaluations or re-evaluations.  </a:t>
            </a:r>
          </a:p>
          <a:p>
            <a:pPr marL="228600" indent="-220663">
              <a:lnSpc>
                <a:spcPct val="100000"/>
              </a:lnSpc>
              <a:spcAft>
                <a:spcPts val="1200"/>
              </a:spcAft>
              <a:buClrTx/>
              <a:buSzPct val="100000"/>
              <a:buFont typeface="Wingdings" panose="05000000000000000000" pitchFamily="2" charset="2"/>
              <a:buChar char="Ø"/>
            </a:pPr>
            <a:r>
              <a:rPr lang="en-US" sz="1600">
                <a:latin typeface="Arial" panose="020B0604020202020204" pitchFamily="34" charset="0"/>
                <a:ea typeface="Verdana" panose="020B0604030504040204" pitchFamily="34" charset="0"/>
                <a:cs typeface="Arial" panose="020B0604020202020204" pitchFamily="34" charset="0"/>
              </a:rPr>
              <a:t>Re-evaluations through ITP Funds must be authorized by the EISC and added to the child’s IFSP </a:t>
            </a:r>
            <a:r>
              <a:rPr lang="en-US" sz="1600" i="1">
                <a:latin typeface="Arial" panose="020B0604020202020204" pitchFamily="34" charset="0"/>
                <a:ea typeface="Verdana" panose="020B0604030504040204" pitchFamily="34" charset="0"/>
                <a:cs typeface="Arial" panose="020B0604020202020204" pitchFamily="34" charset="0"/>
              </a:rPr>
              <a:t>prior to </a:t>
            </a:r>
            <a:r>
              <a:rPr lang="en-US" sz="1600">
                <a:latin typeface="Arial" panose="020B0604020202020204" pitchFamily="34" charset="0"/>
                <a:ea typeface="Verdana" panose="020B0604030504040204" pitchFamily="34" charset="0"/>
                <a:cs typeface="Arial" panose="020B0604020202020204" pitchFamily="34" charset="0"/>
              </a:rPr>
              <a:t>re-evaluation occurring.</a:t>
            </a:r>
          </a:p>
          <a:p>
            <a:pPr marL="228600" indent="-220663">
              <a:lnSpc>
                <a:spcPct val="100000"/>
              </a:lnSpc>
              <a:spcAft>
                <a:spcPts val="1200"/>
              </a:spcAft>
              <a:buClrTx/>
              <a:buSzPct val="100000"/>
              <a:buFont typeface="Wingdings" panose="05000000000000000000" pitchFamily="2" charset="2"/>
              <a:buChar char="Ø"/>
            </a:pPr>
            <a:r>
              <a:rPr lang="en-US" sz="1600">
                <a:latin typeface="Arial" panose="020B0604020202020204" pitchFamily="34" charset="0"/>
                <a:ea typeface="Verdana" panose="020B0604030504040204" pitchFamily="34" charset="0"/>
                <a:cs typeface="Arial" panose="020B0604020202020204" pitchFamily="34" charset="0"/>
              </a:rPr>
              <a:t>To obtain Medicaid Prior Approval for treatment, a written report of evaluation must occur within three months of the requested beginning date of treatment (per Medicaid Clinical Coverage Policy 10-A).</a:t>
            </a:r>
          </a:p>
          <a:p>
            <a:pPr marL="228600" lvl="1" indent="-220663">
              <a:lnSpc>
                <a:spcPct val="100000"/>
              </a:lnSpc>
              <a:spcBef>
                <a:spcPts val="1200"/>
              </a:spcBef>
              <a:spcAft>
                <a:spcPts val="1200"/>
              </a:spcAft>
              <a:buClrTx/>
              <a:buSzPct val="100000"/>
              <a:buFont typeface="Wingdings" panose="05000000000000000000" pitchFamily="2" charset="2"/>
              <a:buChar char="Ø"/>
            </a:pPr>
            <a:r>
              <a:rPr lang="en-US" sz="1600">
                <a:latin typeface="Arial" panose="020B0604020202020204" pitchFamily="34" charset="0"/>
                <a:ea typeface="Verdana" panose="020B0604030504040204" pitchFamily="34" charset="0"/>
                <a:cs typeface="Arial" panose="020B0604020202020204" pitchFamily="34" charset="0"/>
              </a:rPr>
              <a:t>When a child obtains Medicaid eligibility retroactively, information from on-going therapy sessions can be used in              place of an evaluation to document a child’s current abilities (per Choice PA).</a:t>
            </a:r>
          </a:p>
        </p:txBody>
      </p:sp>
      <p:pic>
        <p:nvPicPr>
          <p:cNvPr id="7" name="Picture 6">
            <a:extLst>
              <a:ext uri="{FF2B5EF4-FFF2-40B4-BE49-F238E27FC236}">
                <a16:creationId xmlns:a16="http://schemas.microsoft.com/office/drawing/2014/main" id="{08E2B3E4-BD8B-1343-DCA6-E628A0D03A1D}"/>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9383655" y="4446872"/>
            <a:ext cx="2808345" cy="2562860"/>
          </a:xfrm>
          <a:prstGeom prst="rect">
            <a:avLst/>
          </a:prstGeom>
        </p:spPr>
      </p:pic>
    </p:spTree>
    <p:custDataLst>
      <p:tags r:id="rId1"/>
    </p:custDataLst>
    <p:extLst>
      <p:ext uri="{BB962C8B-B14F-4D97-AF65-F5344CB8AC3E}">
        <p14:creationId xmlns:p14="http://schemas.microsoft.com/office/powerpoint/2010/main" val="573896257"/>
      </p:ext>
    </p:extLst>
  </p:cSld>
  <p:clrMapOvr>
    <a:overrideClrMapping bg1="lt1" tx1="dk1" bg2="lt2" tx2="dk2" accent1="accent1" accent2="accent2" accent3="accent3" accent4="accent4" accent5="accent5" accent6="accent6" hlink="hlink" folHlink="folHlink"/>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5EFA06D2-8FF8-4CC4-85BD-BCB6A30D549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Georgia" panose="02040502050405020303" pitchFamily="18" charset="0"/>
            </a:endParaRPr>
          </a:p>
        </p:txBody>
      </p:sp>
      <p:sp>
        <p:nvSpPr>
          <p:cNvPr id="11" name="Rectangle 10">
            <a:extLst>
              <a:ext uri="{FF2B5EF4-FFF2-40B4-BE49-F238E27FC236}">
                <a16:creationId xmlns:a16="http://schemas.microsoft.com/office/drawing/2014/main" id="{607A060C-1090-4A7B-A0C2-50C7605961C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72122"/>
            <a:ext cx="12192000" cy="1645382"/>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Georgia" panose="02040502050405020303" pitchFamily="18" charset="0"/>
            </a:endParaRPr>
          </a:p>
        </p:txBody>
      </p:sp>
      <p:sp>
        <p:nvSpPr>
          <p:cNvPr id="4" name="Title 1">
            <a:extLst>
              <a:ext uri="{FF2B5EF4-FFF2-40B4-BE49-F238E27FC236}">
                <a16:creationId xmlns:a16="http://schemas.microsoft.com/office/drawing/2014/main" id="{2034A973-929F-4584-B7A5-12510D26FD5E}"/>
              </a:ext>
            </a:extLst>
          </p:cNvPr>
          <p:cNvSpPr>
            <a:spLocks noGrp="1"/>
          </p:cNvSpPr>
          <p:nvPr>
            <p:ph type="title"/>
          </p:nvPr>
        </p:nvSpPr>
        <p:spPr>
          <a:xfrm>
            <a:off x="642217" y="308744"/>
            <a:ext cx="10907565" cy="1508760"/>
          </a:xfrm>
        </p:spPr>
        <p:txBody>
          <a:bodyPr>
            <a:normAutofit/>
          </a:bodyPr>
          <a:lstStyle/>
          <a:p>
            <a:pPr algn="ctr"/>
            <a:r>
              <a:rPr lang="en-US" sz="3600" cap="none">
                <a:solidFill>
                  <a:srgbClr val="FFFFFF"/>
                </a:solidFill>
                <a:latin typeface="Georgia" panose="02040502050405020303" pitchFamily="18" charset="0"/>
              </a:rPr>
              <a:t>Case Consultation &amp; Education (CC&amp;E)</a:t>
            </a:r>
          </a:p>
        </p:txBody>
      </p:sp>
      <p:sp>
        <p:nvSpPr>
          <p:cNvPr id="3" name="Content Placeholder 2">
            <a:extLst>
              <a:ext uri="{FF2B5EF4-FFF2-40B4-BE49-F238E27FC236}">
                <a16:creationId xmlns:a16="http://schemas.microsoft.com/office/drawing/2014/main" id="{0B9D606B-8988-454F-8491-4CBAA1238253}"/>
              </a:ext>
            </a:extLst>
          </p:cNvPr>
          <p:cNvSpPr>
            <a:spLocks noGrp="1"/>
          </p:cNvSpPr>
          <p:nvPr>
            <p:ph idx="1"/>
          </p:nvPr>
        </p:nvSpPr>
        <p:spPr>
          <a:xfrm>
            <a:off x="295274" y="2076451"/>
            <a:ext cx="11534775" cy="4609428"/>
          </a:xfrm>
        </p:spPr>
        <p:txBody>
          <a:bodyPr>
            <a:normAutofit/>
          </a:bodyPr>
          <a:lstStyle/>
          <a:p>
            <a:pPr marL="0" marR="0" indent="0">
              <a:lnSpc>
                <a:spcPct val="107000"/>
              </a:lnSpc>
              <a:spcBef>
                <a:spcPts val="0"/>
              </a:spcBef>
              <a:spcAft>
                <a:spcPts val="800"/>
              </a:spcAft>
              <a:buNone/>
            </a:pPr>
            <a:r>
              <a:rPr lang="en-US" sz="1800" b="1" u="sng" dirty="0">
                <a:solidFill>
                  <a:srgbClr val="D63659"/>
                </a:solidFill>
                <a:effectLst/>
                <a:latin typeface="Georgia" panose="02040502050405020303" pitchFamily="18" charset="0"/>
                <a:ea typeface="Verdana" panose="020B0604030504040204" pitchFamily="34" charset="0"/>
                <a:cs typeface="Times New Roman" panose="02020603050405020304" pitchFamily="18" charset="0"/>
              </a:rPr>
              <a:t>Definition:</a:t>
            </a:r>
          </a:p>
          <a:p>
            <a:pPr marL="0" marR="0" indent="0">
              <a:lnSpc>
                <a:spcPct val="107000"/>
              </a:lnSpc>
              <a:spcBef>
                <a:spcPts val="0"/>
              </a:spcBef>
              <a:spcAft>
                <a:spcPts val="1200"/>
              </a:spcAft>
              <a:buNone/>
            </a:pPr>
            <a:r>
              <a:rPr lang="en-US" sz="1600" dirty="0">
                <a:effectLst/>
                <a:latin typeface="Arial" panose="020B0604020202020204" pitchFamily="34" charset="0"/>
                <a:ea typeface="Verdana" panose="020B0604030504040204" pitchFamily="34" charset="0"/>
                <a:cs typeface="Arial" panose="020B0604020202020204" pitchFamily="34" charset="0"/>
              </a:rPr>
              <a:t>Case Consultation and Education is a service reimbursable to professional-level staff who are certified as Infant-Toddler-Family (ITF) Specialists or licensed practitioners, such as physical, occupational, speech and language therapists. This service applies to children from birth to three years old and their families who have been determined eligible for the North Carolina Infant-Toddler Program. It is a child-specific service and is limited to early intervention activities that are not covered by Medicaid and other health insurance plans, unless otherwise specified (see next slide for more information).  </a:t>
            </a:r>
          </a:p>
          <a:p>
            <a:pPr marL="0" marR="0" indent="0">
              <a:lnSpc>
                <a:spcPct val="107000"/>
              </a:lnSpc>
              <a:spcBef>
                <a:spcPts val="0"/>
              </a:spcBef>
              <a:spcAft>
                <a:spcPts val="1200"/>
              </a:spcAft>
              <a:buNone/>
            </a:pPr>
            <a:endParaRPr lang="en-US" sz="1600" dirty="0">
              <a:effectLst/>
              <a:latin typeface="Arial" panose="020B0604020202020204" pitchFamily="34" charset="0"/>
              <a:ea typeface="Verdana" panose="020B0604030504040204" pitchFamily="34" charset="0"/>
              <a:cs typeface="Arial" panose="020B0604020202020204" pitchFamily="34" charset="0"/>
            </a:endParaRPr>
          </a:p>
          <a:p>
            <a:pPr marL="0" marR="0" indent="0">
              <a:lnSpc>
                <a:spcPct val="107000"/>
              </a:lnSpc>
              <a:spcBef>
                <a:spcPts val="0"/>
              </a:spcBef>
              <a:spcAft>
                <a:spcPts val="800"/>
              </a:spcAft>
              <a:buNone/>
            </a:pPr>
            <a:r>
              <a:rPr lang="en-US" sz="1600" dirty="0">
                <a:effectLst/>
                <a:latin typeface="Arial" panose="020B0604020202020204" pitchFamily="34" charset="0"/>
                <a:ea typeface="Verdana" panose="020B0604030504040204" pitchFamily="34" charset="0"/>
                <a:cs typeface="Arial" panose="020B0604020202020204" pitchFamily="34" charset="0"/>
              </a:rPr>
              <a:t>CC&amp;E includes elements that are most valued by early intervention practitioners - supporting the provision                                     of services in the child’s natural environment, encouraging participatory service planning for the child,                                             and promoting collaboration with other service providers to help a child meet the goals on the IFSP.                                               All CC&amp;E services must be authorized by the CDSA for enrolled ITP Providers to be reimbursed.                                                     CC&amp;E services and supporting documentation will be monitored on an ongoing basis by the CDSA                                                           to ensure compliance.</a:t>
            </a:r>
            <a:endParaRPr lang="en-US" sz="1600" dirty="0">
              <a:latin typeface="Arial" panose="020B0604020202020204" pitchFamily="34" charset="0"/>
              <a:ea typeface="Verdana" panose="020B0604030504040204" pitchFamily="34" charset="0"/>
              <a:cs typeface="Arial" panose="020B0604020202020204" pitchFamily="34" charset="0"/>
            </a:endParaRPr>
          </a:p>
          <a:p>
            <a:pPr marL="0" indent="0">
              <a:buNone/>
            </a:pPr>
            <a:endParaRPr lang="en-US" sz="1500" dirty="0"/>
          </a:p>
        </p:txBody>
      </p:sp>
      <p:sp>
        <p:nvSpPr>
          <p:cNvPr id="2" name="TextBox 1">
            <a:extLst>
              <a:ext uri="{FF2B5EF4-FFF2-40B4-BE49-F238E27FC236}">
                <a16:creationId xmlns:a16="http://schemas.microsoft.com/office/drawing/2014/main" id="{CD280A9E-6AC3-C7DD-A8FB-84290E031EE8}"/>
              </a:ext>
            </a:extLst>
          </p:cNvPr>
          <p:cNvSpPr txBox="1"/>
          <p:nvPr/>
        </p:nvSpPr>
        <p:spPr>
          <a:xfrm>
            <a:off x="10956193" y="1331271"/>
            <a:ext cx="1180322" cy="461665"/>
          </a:xfrm>
          <a:prstGeom prst="rect">
            <a:avLst/>
          </a:prstGeom>
          <a:noFill/>
        </p:spPr>
        <p:txBody>
          <a:bodyPr wrap="square" rtlCol="0">
            <a:spAutoFit/>
          </a:bodyPr>
          <a:lstStyle/>
          <a:p>
            <a:pPr algn="ctr"/>
            <a:r>
              <a:rPr lang="en-US" sz="2400">
                <a:solidFill>
                  <a:schemeClr val="bg1"/>
                </a:solidFill>
                <a:latin typeface="Arial" panose="020B0604020202020204" pitchFamily="34" charset="0"/>
                <a:cs typeface="Arial" panose="020B0604020202020204" pitchFamily="34" charset="0"/>
              </a:rPr>
              <a:t>1 of 2</a:t>
            </a:r>
          </a:p>
        </p:txBody>
      </p:sp>
      <p:pic>
        <p:nvPicPr>
          <p:cNvPr id="5" name="Picture 4">
            <a:extLst>
              <a:ext uri="{FF2B5EF4-FFF2-40B4-BE49-F238E27FC236}">
                <a16:creationId xmlns:a16="http://schemas.microsoft.com/office/drawing/2014/main" id="{DA9F990E-DE30-1B51-685A-3EE98A920619}"/>
              </a:ext>
              <a:ext uri="{C183D7F6-B498-43B3-948B-1728B52AA6E4}">
                <adec:decorative xmlns:adec="http://schemas.microsoft.com/office/drawing/2017/decorative" val="1"/>
              </a:ext>
            </a:extLst>
          </p:cNvPr>
          <p:cNvPicPr>
            <a:picLocks noChangeAspect="1"/>
          </p:cNvPicPr>
          <p:nvPr/>
        </p:nvPicPr>
        <p:blipFill>
          <a:blip r:embed="rId4"/>
          <a:stretch>
            <a:fillRect/>
          </a:stretch>
        </p:blipFill>
        <p:spPr>
          <a:xfrm>
            <a:off x="9142331" y="4105146"/>
            <a:ext cx="3049669" cy="2752854"/>
          </a:xfrm>
          <a:prstGeom prst="rect">
            <a:avLst/>
          </a:prstGeom>
        </p:spPr>
      </p:pic>
    </p:spTree>
    <p:custDataLst>
      <p:tags r:id="rId1"/>
    </p:custDataLst>
    <p:extLst>
      <p:ext uri="{BB962C8B-B14F-4D97-AF65-F5344CB8AC3E}">
        <p14:creationId xmlns:p14="http://schemas.microsoft.com/office/powerpoint/2010/main" val="2459418800"/>
      </p:ext>
    </p:extLst>
  </p:cSld>
  <p:clrMapOvr>
    <a:overrideClrMapping bg1="lt1" tx1="dk1" bg2="lt2" tx2="dk2" accent1="accent1" accent2="accent2" accent3="accent3" accent4="accent4" accent5="accent5" accent6="accent6" hlink="hlink" folHlink="folHlink"/>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5EFA06D2-8FF8-4CC4-85BD-BCB6A30D549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Georgia" panose="02040502050405020303" pitchFamily="18" charset="0"/>
            </a:endParaRPr>
          </a:p>
        </p:txBody>
      </p:sp>
      <p:sp>
        <p:nvSpPr>
          <p:cNvPr id="11" name="Rectangle 10">
            <a:extLst>
              <a:ext uri="{FF2B5EF4-FFF2-40B4-BE49-F238E27FC236}">
                <a16:creationId xmlns:a16="http://schemas.microsoft.com/office/drawing/2014/main" id="{607A060C-1090-4A7B-A0C2-50C7605961C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72122"/>
            <a:ext cx="12192000" cy="1645382"/>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Georgia" panose="02040502050405020303" pitchFamily="18" charset="0"/>
            </a:endParaRPr>
          </a:p>
        </p:txBody>
      </p:sp>
      <p:sp>
        <p:nvSpPr>
          <p:cNvPr id="4" name="Title 1">
            <a:extLst>
              <a:ext uri="{FF2B5EF4-FFF2-40B4-BE49-F238E27FC236}">
                <a16:creationId xmlns:a16="http://schemas.microsoft.com/office/drawing/2014/main" id="{2034A973-929F-4584-B7A5-12510D26FD5E}"/>
              </a:ext>
            </a:extLst>
          </p:cNvPr>
          <p:cNvSpPr>
            <a:spLocks noGrp="1"/>
          </p:cNvSpPr>
          <p:nvPr>
            <p:ph type="title"/>
          </p:nvPr>
        </p:nvSpPr>
        <p:spPr>
          <a:xfrm>
            <a:off x="1202919" y="284176"/>
            <a:ext cx="9784080" cy="1508760"/>
          </a:xfrm>
        </p:spPr>
        <p:txBody>
          <a:bodyPr>
            <a:normAutofit/>
          </a:bodyPr>
          <a:lstStyle/>
          <a:p>
            <a:pPr algn="ctr"/>
            <a:r>
              <a:rPr lang="en-US" sz="3600" cap="none">
                <a:solidFill>
                  <a:srgbClr val="FFFFFF"/>
                </a:solidFill>
                <a:latin typeface="Georgia" panose="02040502050405020303" pitchFamily="18" charset="0"/>
              </a:rPr>
              <a:t>Case Consultation &amp; Education (CC&amp;E)</a:t>
            </a:r>
          </a:p>
        </p:txBody>
      </p:sp>
      <p:sp>
        <p:nvSpPr>
          <p:cNvPr id="3" name="Content Placeholder 2">
            <a:extLst>
              <a:ext uri="{FF2B5EF4-FFF2-40B4-BE49-F238E27FC236}">
                <a16:creationId xmlns:a16="http://schemas.microsoft.com/office/drawing/2014/main" id="{0B9D606B-8988-454F-8491-4CBAA1238253}"/>
              </a:ext>
            </a:extLst>
          </p:cNvPr>
          <p:cNvSpPr>
            <a:spLocks noGrp="1"/>
          </p:cNvSpPr>
          <p:nvPr>
            <p:ph idx="1"/>
          </p:nvPr>
        </p:nvSpPr>
        <p:spPr>
          <a:xfrm>
            <a:off x="295275" y="2076450"/>
            <a:ext cx="11553825" cy="4609428"/>
          </a:xfrm>
        </p:spPr>
        <p:txBody>
          <a:bodyPr>
            <a:normAutofit/>
          </a:bodyPr>
          <a:lstStyle/>
          <a:p>
            <a:pPr marL="0" indent="0">
              <a:lnSpc>
                <a:spcPct val="100000"/>
              </a:lnSpc>
              <a:spcBef>
                <a:spcPts val="0"/>
              </a:spcBef>
              <a:spcAft>
                <a:spcPts val="1200"/>
              </a:spcAft>
              <a:buNone/>
            </a:pPr>
            <a:r>
              <a:rPr lang="en-US" sz="1800" b="1" u="sng" dirty="0">
                <a:solidFill>
                  <a:srgbClr val="D63659"/>
                </a:solidFill>
                <a:ea typeface="Verdana" panose="020B0604030504040204" pitchFamily="34" charset="0"/>
                <a:cs typeface="Times New Roman" panose="02020603050405020304" pitchFamily="18" charset="0"/>
              </a:rPr>
              <a:t>Use of CCE:</a:t>
            </a:r>
          </a:p>
          <a:p>
            <a:pPr marL="228600" indent="-228600">
              <a:lnSpc>
                <a:spcPct val="100000"/>
              </a:lnSpc>
              <a:spcBef>
                <a:spcPts val="0"/>
              </a:spcBef>
              <a:spcAft>
                <a:spcPts val="1200"/>
              </a:spcAft>
              <a:buFont typeface="Wingdings" panose="05000000000000000000" pitchFamily="2" charset="2"/>
              <a:buChar char="Ø"/>
            </a:pPr>
            <a:r>
              <a:rPr lang="en-US" sz="1600" dirty="0">
                <a:latin typeface="Arial" panose="020B0604020202020204" pitchFamily="34" charset="0"/>
                <a:ea typeface="Verdana" panose="020B0604030504040204" pitchFamily="34" charset="0"/>
                <a:cs typeface="Arial" panose="020B0604020202020204" pitchFamily="34" charset="0"/>
              </a:rPr>
              <a:t>Participation in IFSP meetings, including transition planning meetings.  </a:t>
            </a:r>
          </a:p>
          <a:p>
            <a:pPr marL="228600" indent="-228600">
              <a:lnSpc>
                <a:spcPct val="100000"/>
              </a:lnSpc>
              <a:spcBef>
                <a:spcPts val="0"/>
              </a:spcBef>
              <a:spcAft>
                <a:spcPts val="1200"/>
              </a:spcAft>
              <a:buFont typeface="Wingdings" panose="05000000000000000000" pitchFamily="2" charset="2"/>
              <a:buChar char="Ø"/>
            </a:pPr>
            <a:r>
              <a:rPr lang="en-US" sz="1600" dirty="0">
                <a:latin typeface="Arial" panose="020B0604020202020204" pitchFamily="34" charset="0"/>
                <a:ea typeface="Verdana" panose="020B0604030504040204" pitchFamily="34" charset="0"/>
                <a:cs typeface="Arial" panose="020B0604020202020204" pitchFamily="34" charset="0"/>
              </a:rPr>
              <a:t>Consultation and collaboration with families and service providers regarding the child and family’s needs that are </a:t>
            </a:r>
            <a:r>
              <a:rPr lang="en-US" sz="1600" i="1" dirty="0">
                <a:latin typeface="Arial" panose="020B0604020202020204" pitchFamily="34" charset="0"/>
                <a:ea typeface="Verdana" panose="020B0604030504040204" pitchFamily="34" charset="0"/>
                <a:cs typeface="Arial" panose="020B0604020202020204" pitchFamily="34" charset="0"/>
              </a:rPr>
              <a:t>outside the scope of any unit cost covered services</a:t>
            </a:r>
            <a:r>
              <a:rPr lang="en-US" sz="1600" dirty="0">
                <a:latin typeface="Arial" panose="020B0604020202020204" pitchFamily="34" charset="0"/>
                <a:ea typeface="Verdana" panose="020B0604030504040204" pitchFamily="34" charset="0"/>
                <a:cs typeface="Arial" panose="020B0604020202020204" pitchFamily="34" charset="0"/>
              </a:rPr>
              <a:t>.</a:t>
            </a:r>
          </a:p>
          <a:p>
            <a:pPr marL="228600" indent="-228600">
              <a:lnSpc>
                <a:spcPct val="100000"/>
              </a:lnSpc>
              <a:spcBef>
                <a:spcPts val="0"/>
              </a:spcBef>
              <a:spcAft>
                <a:spcPts val="1200"/>
              </a:spcAft>
              <a:buFont typeface="Wingdings" panose="05000000000000000000" pitchFamily="2" charset="2"/>
              <a:buChar char="Ø"/>
            </a:pPr>
            <a:r>
              <a:rPr lang="en-US" sz="1600" dirty="0">
                <a:latin typeface="Arial" panose="020B0604020202020204" pitchFamily="34" charset="0"/>
                <a:ea typeface="Verdana" panose="020B0604030504040204" pitchFamily="34" charset="0"/>
                <a:cs typeface="Arial" panose="020B0604020202020204" pitchFamily="34" charset="0"/>
              </a:rPr>
              <a:t>Initiation of a therapy service or completion of a discipline-specific assessment by an ITP Provider at the request of the CDSA, when there has been a delay in obtaining prior 3rd party authorization or a service order.</a:t>
            </a:r>
          </a:p>
          <a:p>
            <a:pPr marL="228600" indent="-228600">
              <a:lnSpc>
                <a:spcPct val="100000"/>
              </a:lnSpc>
              <a:spcBef>
                <a:spcPts val="0"/>
              </a:spcBef>
              <a:spcAft>
                <a:spcPts val="1200"/>
              </a:spcAft>
              <a:buClrTx/>
              <a:buSzPct val="100000"/>
              <a:buFont typeface="Wingdings" panose="05000000000000000000" pitchFamily="2" charset="2"/>
              <a:buChar char="Ø"/>
            </a:pPr>
            <a:r>
              <a:rPr lang="en-US" sz="1600" dirty="0">
                <a:latin typeface="Arial" panose="020B0604020202020204" pitchFamily="34" charset="0"/>
                <a:ea typeface="Verdana" panose="020B0604030504040204" pitchFamily="34" charset="0"/>
                <a:cs typeface="Arial" panose="020B0604020202020204" pitchFamily="34" charset="0"/>
              </a:rPr>
              <a:t>CC&amp;E is only reimbursable through ITP funds and is billed through NCTracks. It is not paid by third party                                      insurance or Medicaid.</a:t>
            </a:r>
          </a:p>
          <a:p>
            <a:pPr marL="0" indent="0">
              <a:lnSpc>
                <a:spcPct val="100000"/>
              </a:lnSpc>
              <a:spcBef>
                <a:spcPts val="0"/>
              </a:spcBef>
              <a:spcAft>
                <a:spcPts val="1200"/>
              </a:spcAft>
              <a:buClrTx/>
              <a:buSzPct val="100000"/>
              <a:buNone/>
            </a:pPr>
            <a:r>
              <a:rPr lang="en-US" sz="1800" b="1" u="sng" dirty="0">
                <a:solidFill>
                  <a:srgbClr val="D63659"/>
                </a:solidFill>
                <a:ea typeface="Verdana" panose="020B0604030504040204" pitchFamily="34" charset="0"/>
              </a:rPr>
              <a:t>Billing for CCE:</a:t>
            </a:r>
            <a:endParaRPr lang="en-US" sz="1800" b="1" u="sng" dirty="0">
              <a:solidFill>
                <a:srgbClr val="D63659"/>
              </a:solidFill>
              <a:latin typeface="Georgia" panose="02040502050405020303" pitchFamily="18" charset="0"/>
              <a:ea typeface="Verdana" panose="020B0604030504040204" pitchFamily="34" charset="0"/>
            </a:endParaRPr>
          </a:p>
          <a:p>
            <a:pPr marL="228600" indent="-228600">
              <a:lnSpc>
                <a:spcPct val="100000"/>
              </a:lnSpc>
              <a:spcBef>
                <a:spcPts val="0"/>
              </a:spcBef>
              <a:spcAft>
                <a:spcPts val="1200"/>
              </a:spcAft>
              <a:buClrTx/>
              <a:buSzPct val="100000"/>
              <a:buFont typeface="Wingdings" panose="05000000000000000000" pitchFamily="2" charset="2"/>
              <a:buChar char="Ø"/>
            </a:pPr>
            <a:r>
              <a:rPr lang="en-US" sz="1600" dirty="0">
                <a:latin typeface="Arial" panose="020B0604020202020204" pitchFamily="34" charset="0"/>
                <a:ea typeface="Verdana" panose="020B0604030504040204" pitchFamily="34" charset="0"/>
                <a:cs typeface="Arial" panose="020B0604020202020204" pitchFamily="34" charset="0"/>
              </a:rPr>
              <a:t>ITP PA is required for CC&amp;E claim payment; EISCs are responsible for submitting ITP PAs.</a:t>
            </a:r>
          </a:p>
          <a:p>
            <a:pPr marL="228600" indent="-228600">
              <a:lnSpc>
                <a:spcPct val="100000"/>
              </a:lnSpc>
              <a:spcBef>
                <a:spcPts val="0"/>
              </a:spcBef>
              <a:spcAft>
                <a:spcPts val="1200"/>
              </a:spcAft>
              <a:buClrTx/>
              <a:buSzPct val="100000"/>
              <a:buFont typeface="Wingdings" panose="05000000000000000000" pitchFamily="2" charset="2"/>
              <a:buChar char="Ø"/>
            </a:pPr>
            <a:r>
              <a:rPr lang="en-US" sz="1600" dirty="0">
                <a:latin typeface="Arial" panose="020B0604020202020204" pitchFamily="34" charset="0"/>
                <a:ea typeface="Verdana" panose="020B0604030504040204" pitchFamily="34" charset="0"/>
                <a:cs typeface="Arial" panose="020B0604020202020204" pitchFamily="34" charset="0"/>
              </a:rPr>
              <a:t>Maximum 16 units allowed per 6-month period (unless additional units authorized by CDSA                                                  Director).</a:t>
            </a:r>
          </a:p>
          <a:p>
            <a:pPr marL="228600" indent="-228600">
              <a:lnSpc>
                <a:spcPct val="100000"/>
              </a:lnSpc>
              <a:spcBef>
                <a:spcPts val="0"/>
              </a:spcBef>
              <a:spcAft>
                <a:spcPts val="1200"/>
              </a:spcAft>
              <a:buClrTx/>
              <a:buSzPct val="100000"/>
              <a:buFont typeface="Wingdings" panose="05000000000000000000" pitchFamily="2" charset="2"/>
              <a:buChar char="Ø"/>
            </a:pPr>
            <a:r>
              <a:rPr lang="en-US" sz="1600" dirty="0">
                <a:latin typeface="Arial" panose="020B0604020202020204" pitchFamily="34" charset="0"/>
                <a:ea typeface="Verdana" panose="020B0604030504040204" pitchFamily="34" charset="0"/>
                <a:cs typeface="Arial" panose="020B0604020202020204" pitchFamily="34" charset="0"/>
              </a:rPr>
              <a:t>Pay rate is $20.69 per 15-minute unit; Procedure code to bill in NCTracks is “CCE”.</a:t>
            </a:r>
            <a:endParaRPr lang="en-US" sz="1500" dirty="0">
              <a:latin typeface="Arial" panose="020B0604020202020204" pitchFamily="34" charset="0"/>
              <a:cs typeface="Arial" panose="020B0604020202020204" pitchFamily="34" charset="0"/>
            </a:endParaRPr>
          </a:p>
        </p:txBody>
      </p:sp>
      <p:pic>
        <p:nvPicPr>
          <p:cNvPr id="5" name="Picture 4">
            <a:extLst>
              <a:ext uri="{FF2B5EF4-FFF2-40B4-BE49-F238E27FC236}">
                <a16:creationId xmlns:a16="http://schemas.microsoft.com/office/drawing/2014/main" id="{1F695E07-E70F-96C9-0453-94BA8E1B8B1C}"/>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9142331" y="4105146"/>
            <a:ext cx="3049669" cy="2752854"/>
          </a:xfrm>
          <a:prstGeom prst="rect">
            <a:avLst/>
          </a:prstGeom>
        </p:spPr>
      </p:pic>
      <p:sp>
        <p:nvSpPr>
          <p:cNvPr id="2" name="TextBox 1">
            <a:extLst>
              <a:ext uri="{FF2B5EF4-FFF2-40B4-BE49-F238E27FC236}">
                <a16:creationId xmlns:a16="http://schemas.microsoft.com/office/drawing/2014/main" id="{89460963-3328-0FC4-93A6-4FB57309622F}"/>
              </a:ext>
            </a:extLst>
          </p:cNvPr>
          <p:cNvSpPr txBox="1"/>
          <p:nvPr/>
        </p:nvSpPr>
        <p:spPr>
          <a:xfrm>
            <a:off x="10956193" y="1331271"/>
            <a:ext cx="1180322" cy="461665"/>
          </a:xfrm>
          <a:prstGeom prst="rect">
            <a:avLst/>
          </a:prstGeom>
          <a:noFill/>
        </p:spPr>
        <p:txBody>
          <a:bodyPr wrap="square" rtlCol="0">
            <a:spAutoFit/>
          </a:bodyPr>
          <a:lstStyle/>
          <a:p>
            <a:pPr algn="ctr"/>
            <a:r>
              <a:rPr lang="en-US" sz="2400">
                <a:solidFill>
                  <a:schemeClr val="bg1"/>
                </a:solidFill>
                <a:latin typeface="Arial" panose="020B0604020202020204" pitchFamily="34" charset="0"/>
                <a:cs typeface="Arial" panose="020B0604020202020204" pitchFamily="34" charset="0"/>
              </a:rPr>
              <a:t>2 of 2</a:t>
            </a:r>
          </a:p>
        </p:txBody>
      </p:sp>
    </p:spTree>
    <p:custDataLst>
      <p:tags r:id="rId1"/>
    </p:custDataLst>
    <p:extLst>
      <p:ext uri="{BB962C8B-B14F-4D97-AF65-F5344CB8AC3E}">
        <p14:creationId xmlns:p14="http://schemas.microsoft.com/office/powerpoint/2010/main" val="1551431233"/>
      </p:ext>
    </p:extLst>
  </p:cSld>
  <p:clrMapOvr>
    <a:overrideClrMapping bg1="lt1" tx1="dk1" bg2="lt2" tx2="dk2" accent1="accent1" accent2="accent2" accent3="accent3" accent4="accent4" accent5="accent5" accent6="accent6" hlink="hlink" folHlink="folHlink"/>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5EFA06D2-8FF8-4CC4-85BD-BCB6A30D549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Georgia" panose="02040502050405020303" pitchFamily="18" charset="0"/>
            </a:endParaRPr>
          </a:p>
        </p:txBody>
      </p:sp>
      <p:sp>
        <p:nvSpPr>
          <p:cNvPr id="10" name="Rectangle 9">
            <a:extLst>
              <a:ext uri="{FF2B5EF4-FFF2-40B4-BE49-F238E27FC236}">
                <a16:creationId xmlns:a16="http://schemas.microsoft.com/office/drawing/2014/main" id="{607A060C-1090-4A7B-A0C2-50C7605961C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72122"/>
            <a:ext cx="12192000" cy="1645382"/>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Georgia" panose="02040502050405020303" pitchFamily="18" charset="0"/>
            </a:endParaRPr>
          </a:p>
        </p:txBody>
      </p:sp>
      <p:sp>
        <p:nvSpPr>
          <p:cNvPr id="2" name="Title 1"/>
          <p:cNvSpPr>
            <a:spLocks noGrp="1"/>
          </p:cNvSpPr>
          <p:nvPr>
            <p:ph type="title"/>
          </p:nvPr>
        </p:nvSpPr>
        <p:spPr>
          <a:xfrm>
            <a:off x="1202919" y="284176"/>
            <a:ext cx="9784080" cy="1508760"/>
          </a:xfrm>
        </p:spPr>
        <p:txBody>
          <a:bodyPr>
            <a:normAutofit/>
          </a:bodyPr>
          <a:lstStyle/>
          <a:p>
            <a:pPr algn="ctr"/>
            <a:r>
              <a:rPr lang="en-US" sz="3600" cap="none">
                <a:solidFill>
                  <a:srgbClr val="FFFFFF"/>
                </a:solidFill>
                <a:latin typeface="Georgia" panose="02040502050405020303" pitchFamily="18" charset="0"/>
              </a:rPr>
              <a:t>Cancellations/No Shows/Discharges</a:t>
            </a:r>
          </a:p>
        </p:txBody>
      </p:sp>
      <p:sp>
        <p:nvSpPr>
          <p:cNvPr id="3" name="Content Placeholder 2"/>
          <p:cNvSpPr>
            <a:spLocks noGrp="1"/>
          </p:cNvSpPr>
          <p:nvPr>
            <p:ph idx="1"/>
          </p:nvPr>
        </p:nvSpPr>
        <p:spPr>
          <a:xfrm>
            <a:off x="352425" y="2156058"/>
            <a:ext cx="11449050" cy="4301891"/>
          </a:xfrm>
        </p:spPr>
        <p:txBody>
          <a:bodyPr>
            <a:normAutofit/>
          </a:bodyPr>
          <a:lstStyle/>
          <a:p>
            <a:pPr marL="231775" indent="-231775">
              <a:lnSpc>
                <a:spcPct val="100000"/>
              </a:lnSpc>
              <a:buClrTx/>
              <a:buSzPct val="100000"/>
              <a:buFont typeface="Wingdings" panose="05000000000000000000" pitchFamily="2" charset="2"/>
              <a:buChar char="Ø"/>
            </a:pPr>
            <a:r>
              <a:rPr lang="en-US" sz="1600" dirty="0">
                <a:latin typeface="Arial" panose="020B0604020202020204" pitchFamily="34" charset="0"/>
                <a:ea typeface="Verdana" panose="020B0604030504040204" pitchFamily="34" charset="0"/>
                <a:cs typeface="Arial" panose="020B0604020202020204" pitchFamily="34" charset="0"/>
              </a:rPr>
              <a:t>Providers must submit copies of their agency’s cancellation or no-show policy upon enrollment with the CDSA, and as changes are made.</a:t>
            </a:r>
          </a:p>
          <a:p>
            <a:pPr marL="231775" indent="-231775">
              <a:lnSpc>
                <a:spcPct val="100000"/>
              </a:lnSpc>
              <a:buClrTx/>
              <a:buSzPct val="100000"/>
              <a:buFont typeface="Wingdings" panose="05000000000000000000" pitchFamily="2" charset="2"/>
              <a:buChar char="Ø"/>
            </a:pPr>
            <a:r>
              <a:rPr lang="en-US" sz="1600" dirty="0">
                <a:latin typeface="Arial" panose="020B0604020202020204" pitchFamily="34" charset="0"/>
                <a:ea typeface="Verdana" panose="020B0604030504040204" pitchFamily="34" charset="0"/>
                <a:cs typeface="Arial" panose="020B0604020202020204" pitchFamily="34" charset="0"/>
              </a:rPr>
              <a:t>Per Medicaid and ITP policies, families cannot be charged for no shows or cancellations.</a:t>
            </a:r>
          </a:p>
          <a:p>
            <a:pPr marL="231775" indent="-231775">
              <a:lnSpc>
                <a:spcPct val="100000"/>
              </a:lnSpc>
              <a:buClrTx/>
              <a:buSzPct val="100000"/>
              <a:buFont typeface="Wingdings" panose="05000000000000000000" pitchFamily="2" charset="2"/>
              <a:buChar char="Ø"/>
            </a:pPr>
            <a:r>
              <a:rPr lang="en-US" sz="1600" dirty="0">
                <a:latin typeface="Arial" panose="020B0604020202020204" pitchFamily="34" charset="0"/>
                <a:ea typeface="Verdana" panose="020B0604030504040204" pitchFamily="34" charset="0"/>
                <a:cs typeface="Arial" panose="020B0604020202020204" pitchFamily="34" charset="0"/>
              </a:rPr>
              <a:t>If a provider believes that a child should be discharged from treatment, they should contact the EISC immediately to discuss the proper procedure to do so. This includes discharges due to family failure to pay their family pay (SFS) portion of services.</a:t>
            </a:r>
          </a:p>
          <a:p>
            <a:pPr marL="231775" indent="-231775">
              <a:lnSpc>
                <a:spcPct val="100000"/>
              </a:lnSpc>
              <a:buClrTx/>
              <a:buSzPct val="100000"/>
              <a:buFont typeface="Wingdings" panose="05000000000000000000" pitchFamily="2" charset="2"/>
              <a:buChar char="Ø"/>
            </a:pPr>
            <a:r>
              <a:rPr lang="en-US" sz="1600" dirty="0">
                <a:latin typeface="Arial" panose="020B0604020202020204" pitchFamily="34" charset="0"/>
                <a:ea typeface="Verdana" panose="020B0604030504040204" pitchFamily="34" charset="0"/>
                <a:cs typeface="Arial" panose="020B0604020202020204" pitchFamily="34" charset="0"/>
              </a:rPr>
              <a:t>Providers may discharge CDSA children only after an IFSP Meeting occurred to authorize removal of the service from the IFSP.</a:t>
            </a:r>
          </a:p>
          <a:p>
            <a:pPr marL="231775" indent="-231775">
              <a:lnSpc>
                <a:spcPct val="100000"/>
              </a:lnSpc>
              <a:buClrTx/>
              <a:buSzPct val="100000"/>
              <a:buFont typeface="Wingdings" panose="05000000000000000000" pitchFamily="2" charset="2"/>
              <a:buChar char="Ø"/>
            </a:pPr>
            <a:r>
              <a:rPr lang="en-US" sz="1600" dirty="0">
                <a:latin typeface="Arial" panose="020B0604020202020204" pitchFamily="34" charset="0"/>
                <a:ea typeface="Verdana" panose="020B0604030504040204" pitchFamily="34" charset="0"/>
                <a:cs typeface="Arial" panose="020B0604020202020204" pitchFamily="34" charset="0"/>
              </a:rPr>
              <a:t>Children with Medicaid – After the service is removed from the IFSP and the child is discharged from                               treatment the provider will also need to discharge the child in the Medicaid Choice PA system.  </a:t>
            </a:r>
          </a:p>
        </p:txBody>
      </p:sp>
      <p:pic>
        <p:nvPicPr>
          <p:cNvPr id="5" name="Picture 4">
            <a:extLst>
              <a:ext uri="{FF2B5EF4-FFF2-40B4-BE49-F238E27FC236}">
                <a16:creationId xmlns:a16="http://schemas.microsoft.com/office/drawing/2014/main" id="{33352AD6-667B-8AB1-BD39-8624BBC14223}"/>
              </a:ext>
              <a:ext uri="{C183D7F6-B498-43B3-948B-1728B52AA6E4}">
                <adec:decorative xmlns:adec="http://schemas.microsoft.com/office/drawing/2017/decorative" val="1"/>
              </a:ext>
            </a:extLst>
          </p:cNvPr>
          <p:cNvPicPr>
            <a:picLocks noChangeAspect="1"/>
          </p:cNvPicPr>
          <p:nvPr/>
        </p:nvPicPr>
        <p:blipFill>
          <a:blip r:embed="rId4"/>
          <a:stretch>
            <a:fillRect/>
          </a:stretch>
        </p:blipFill>
        <p:spPr>
          <a:xfrm>
            <a:off x="9695683" y="5020052"/>
            <a:ext cx="2496317" cy="1837948"/>
          </a:xfrm>
          <a:prstGeom prst="rect">
            <a:avLst/>
          </a:prstGeom>
        </p:spPr>
      </p:pic>
    </p:spTree>
    <p:custDataLst>
      <p:tags r:id="rId1"/>
    </p:custDataLst>
    <p:extLst>
      <p:ext uri="{BB962C8B-B14F-4D97-AF65-F5344CB8AC3E}">
        <p14:creationId xmlns:p14="http://schemas.microsoft.com/office/powerpoint/2010/main" val="413405698"/>
      </p:ext>
    </p:extLst>
  </p:cSld>
  <p:clrMapOvr>
    <a:overrideClrMapping bg1="lt1" tx1="dk1" bg2="lt2" tx2="dk2" accent1="accent1" accent2="accent2" accent3="accent3" accent4="accent4" accent5="accent5" accent6="accent6" hlink="hlink" folHlink="folHlink"/>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5EFA06D2-8FF8-4CC4-85BD-BCB6A30D549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Georgia" panose="02040502050405020303" pitchFamily="18" charset="0"/>
            </a:endParaRPr>
          </a:p>
        </p:txBody>
      </p:sp>
      <p:sp>
        <p:nvSpPr>
          <p:cNvPr id="11" name="Rectangle 10">
            <a:extLst>
              <a:ext uri="{FF2B5EF4-FFF2-40B4-BE49-F238E27FC236}">
                <a16:creationId xmlns:a16="http://schemas.microsoft.com/office/drawing/2014/main" id="{607A060C-1090-4A7B-A0C2-50C7605961C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72122"/>
            <a:ext cx="12192000" cy="1645382"/>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Georgia" panose="02040502050405020303" pitchFamily="18" charset="0"/>
            </a:endParaRPr>
          </a:p>
        </p:txBody>
      </p:sp>
      <p:sp>
        <p:nvSpPr>
          <p:cNvPr id="4" name="Title 1">
            <a:extLst>
              <a:ext uri="{FF2B5EF4-FFF2-40B4-BE49-F238E27FC236}">
                <a16:creationId xmlns:a16="http://schemas.microsoft.com/office/drawing/2014/main" id="{2034A973-929F-4584-B7A5-12510D26FD5E}"/>
              </a:ext>
            </a:extLst>
          </p:cNvPr>
          <p:cNvSpPr>
            <a:spLocks noGrp="1"/>
          </p:cNvSpPr>
          <p:nvPr>
            <p:ph type="title"/>
          </p:nvPr>
        </p:nvSpPr>
        <p:spPr>
          <a:xfrm>
            <a:off x="1202919" y="284176"/>
            <a:ext cx="9784080" cy="1508760"/>
          </a:xfrm>
        </p:spPr>
        <p:txBody>
          <a:bodyPr>
            <a:normAutofit/>
          </a:bodyPr>
          <a:lstStyle/>
          <a:p>
            <a:pPr algn="ctr"/>
            <a:r>
              <a:rPr lang="en-US" sz="3600" cap="none">
                <a:solidFill>
                  <a:srgbClr val="FFFFFF"/>
                </a:solidFill>
                <a:latin typeface="Georgia" panose="02040502050405020303" pitchFamily="18" charset="0"/>
              </a:rPr>
              <a:t>Troubleshooting ITP Denials</a:t>
            </a:r>
          </a:p>
        </p:txBody>
      </p:sp>
      <p:sp>
        <p:nvSpPr>
          <p:cNvPr id="3" name="Content Placeholder 2">
            <a:extLst>
              <a:ext uri="{FF2B5EF4-FFF2-40B4-BE49-F238E27FC236}">
                <a16:creationId xmlns:a16="http://schemas.microsoft.com/office/drawing/2014/main" id="{0B9D606B-8988-454F-8491-4CBAA1238253}"/>
              </a:ext>
            </a:extLst>
          </p:cNvPr>
          <p:cNvSpPr>
            <a:spLocks noGrp="1"/>
          </p:cNvSpPr>
          <p:nvPr>
            <p:ph idx="1"/>
          </p:nvPr>
        </p:nvSpPr>
        <p:spPr>
          <a:xfrm>
            <a:off x="295275" y="2085975"/>
            <a:ext cx="11630025" cy="4487850"/>
          </a:xfrm>
        </p:spPr>
        <p:txBody>
          <a:bodyPr>
            <a:normAutofit lnSpcReduction="10000"/>
          </a:bodyPr>
          <a:lstStyle/>
          <a:p>
            <a:pPr marL="0" lvl="2" indent="0">
              <a:lnSpc>
                <a:spcPct val="100000"/>
              </a:lnSpc>
              <a:spcAft>
                <a:spcPts val="1200"/>
              </a:spcAft>
              <a:buClrTx/>
              <a:buSzPct val="100000"/>
              <a:buNone/>
            </a:pPr>
            <a:r>
              <a:rPr lang="en-US" b="1" dirty="0">
                <a:solidFill>
                  <a:srgbClr val="D63659"/>
                </a:solidFill>
                <a:latin typeface="Georgia" panose="02040502050405020303" pitchFamily="18" charset="0"/>
                <a:ea typeface="Verdana" panose="020B0604030504040204" pitchFamily="34" charset="0"/>
              </a:rPr>
              <a:t>Items to Verify on Your Claim:</a:t>
            </a:r>
          </a:p>
          <a:p>
            <a:pPr marL="342900" lvl="2" indent="-342900">
              <a:lnSpc>
                <a:spcPct val="100000"/>
              </a:lnSpc>
              <a:spcAft>
                <a:spcPts val="1200"/>
              </a:spcAft>
              <a:buClrTx/>
              <a:buSzPct val="100000"/>
              <a:buFont typeface="Wingdings" panose="05000000000000000000" pitchFamily="2" charset="2"/>
              <a:buChar char="Ø"/>
            </a:pPr>
            <a:r>
              <a:rPr lang="en-US" sz="1600" dirty="0">
                <a:latin typeface="Arial" panose="020B0604020202020204" pitchFamily="34" charset="0"/>
                <a:ea typeface="Verdana" panose="020B0604030504040204" pitchFamily="34" charset="0"/>
                <a:cs typeface="Arial" panose="020B0604020202020204" pitchFamily="34" charset="0"/>
              </a:rPr>
              <a:t>ITP</a:t>
            </a:r>
            <a:r>
              <a:rPr lang="en-US" sz="1600" dirty="0">
                <a:solidFill>
                  <a:srgbClr val="FF0000"/>
                </a:solidFill>
                <a:latin typeface="Arial" panose="020B0604020202020204" pitchFamily="34" charset="0"/>
                <a:ea typeface="Verdana" panose="020B0604030504040204" pitchFamily="34" charset="0"/>
                <a:cs typeface="Arial" panose="020B0604020202020204" pitchFamily="34" charset="0"/>
              </a:rPr>
              <a:t> </a:t>
            </a:r>
            <a:r>
              <a:rPr lang="en-US" sz="1600" dirty="0">
                <a:latin typeface="Arial" panose="020B0604020202020204" pitchFamily="34" charset="0"/>
                <a:ea typeface="Verdana" panose="020B0604030504040204" pitchFamily="34" charset="0"/>
                <a:cs typeface="Arial" panose="020B0604020202020204" pitchFamily="34" charset="0"/>
              </a:rPr>
              <a:t>eligibility </a:t>
            </a:r>
          </a:p>
          <a:p>
            <a:pPr marL="342900" lvl="2" indent="-342900">
              <a:lnSpc>
                <a:spcPct val="100000"/>
              </a:lnSpc>
              <a:spcAft>
                <a:spcPts val="1200"/>
              </a:spcAft>
              <a:buClrTx/>
              <a:buSzPct val="100000"/>
              <a:buFont typeface="Wingdings" panose="05000000000000000000" pitchFamily="2" charset="2"/>
              <a:buChar char="Ø"/>
            </a:pPr>
            <a:r>
              <a:rPr lang="en-US" sz="1600" dirty="0">
                <a:latin typeface="Arial" panose="020B0604020202020204" pitchFamily="34" charset="0"/>
                <a:ea typeface="Verdana" panose="020B0604030504040204" pitchFamily="34" charset="0"/>
                <a:cs typeface="Arial" panose="020B0604020202020204" pitchFamily="34" charset="0"/>
              </a:rPr>
              <a:t>ITP Prior Authorization (PA) is in place. This can be looked up in the NC Tracks Provider Portal. If an ITP authorization is missing, contact the child’s EISC. </a:t>
            </a:r>
          </a:p>
          <a:p>
            <a:pPr marL="342900" lvl="2" indent="-342900">
              <a:lnSpc>
                <a:spcPct val="100000"/>
              </a:lnSpc>
              <a:spcAft>
                <a:spcPts val="1200"/>
              </a:spcAft>
              <a:buClrTx/>
              <a:buSzPct val="100000"/>
              <a:buFont typeface="Wingdings" panose="05000000000000000000" pitchFamily="2" charset="2"/>
              <a:buChar char="Ø"/>
            </a:pPr>
            <a:r>
              <a:rPr lang="en-US" sz="1600" dirty="0">
                <a:latin typeface="Arial" panose="020B0604020202020204" pitchFamily="34" charset="0"/>
                <a:ea typeface="Verdana" panose="020B0604030504040204" pitchFamily="34" charset="0"/>
                <a:cs typeface="Arial" panose="020B0604020202020204" pitchFamily="34" charset="0"/>
              </a:rPr>
              <a:t>Valid ICD-10 diagnosis code is listed for the service you are rendering.</a:t>
            </a:r>
          </a:p>
          <a:p>
            <a:pPr marL="342900" lvl="2" indent="-342900">
              <a:lnSpc>
                <a:spcPct val="100000"/>
              </a:lnSpc>
              <a:spcAft>
                <a:spcPts val="1200"/>
              </a:spcAft>
              <a:buClrTx/>
              <a:buSzPct val="100000"/>
              <a:buFont typeface="Wingdings" panose="05000000000000000000" pitchFamily="2" charset="2"/>
              <a:buChar char="Ø"/>
            </a:pPr>
            <a:r>
              <a:rPr lang="en-US" sz="1600" dirty="0">
                <a:latin typeface="Arial" panose="020B0604020202020204" pitchFamily="34" charset="0"/>
                <a:ea typeface="Verdana" panose="020B0604030504040204" pitchFamily="34" charset="0"/>
                <a:cs typeface="Arial" panose="020B0604020202020204" pitchFamily="34" charset="0"/>
              </a:rPr>
              <a:t>Billing and Rendering provider NPIs have appropriate affiliations and are enrolled with ITP on their NCTracks application.</a:t>
            </a:r>
          </a:p>
          <a:p>
            <a:pPr marL="342900" lvl="2" indent="-342900">
              <a:lnSpc>
                <a:spcPct val="100000"/>
              </a:lnSpc>
              <a:spcAft>
                <a:spcPts val="1200"/>
              </a:spcAft>
              <a:buClrTx/>
              <a:buSzPct val="100000"/>
              <a:buFont typeface="Wingdings" panose="05000000000000000000" pitchFamily="2" charset="2"/>
              <a:buChar char="Ø"/>
            </a:pPr>
            <a:r>
              <a:rPr lang="en-US" sz="1600" b="1" dirty="0">
                <a:latin typeface="Arial" panose="020B0604020202020204" pitchFamily="34" charset="0"/>
                <a:ea typeface="Verdana" panose="020B0604030504040204" pitchFamily="34" charset="0"/>
                <a:cs typeface="Arial" panose="020B0604020202020204" pitchFamily="34" charset="0"/>
              </a:rPr>
              <a:t>CBRS providers </a:t>
            </a:r>
            <a:r>
              <a:rPr lang="en-US" sz="1600" dirty="0">
                <a:latin typeface="Arial" panose="020B0604020202020204" pitchFamily="34" charset="0"/>
                <a:ea typeface="Verdana" panose="020B0604030504040204" pitchFamily="34" charset="0"/>
                <a:cs typeface="Arial" panose="020B0604020202020204" pitchFamily="34" charset="0"/>
              </a:rPr>
              <a:t>should be enrolled as an agency with taxonomy 251S00000X, as well as have selected the “Early Intervention” endorsement (under CIS Services). A certificate from the CDSA for NC ITP Accreditation (with certificate number and expiration date) is required to complete the NCTracks application for CBRS agencies and must be current; the CDSA will verify ITFC certification prior to issuing the NC ITP Accreditation certificate.</a:t>
            </a:r>
          </a:p>
          <a:p>
            <a:pPr marL="342900" lvl="2" indent="-342900">
              <a:lnSpc>
                <a:spcPct val="100000"/>
              </a:lnSpc>
              <a:spcAft>
                <a:spcPts val="1200"/>
              </a:spcAft>
              <a:buClrTx/>
              <a:buSzPct val="100000"/>
              <a:buFont typeface="Wingdings" panose="05000000000000000000" pitchFamily="2" charset="2"/>
              <a:buChar char="Ø"/>
            </a:pPr>
            <a:r>
              <a:rPr lang="en-US" sz="1600" dirty="0">
                <a:latin typeface="Arial" panose="020B0604020202020204" pitchFamily="34" charset="0"/>
                <a:ea typeface="Verdana" panose="020B0604030504040204" pitchFamily="34" charset="0"/>
                <a:cs typeface="Arial" panose="020B0604020202020204" pitchFamily="34" charset="0"/>
              </a:rPr>
              <a:t>Other payer/EOB information for children with primary insurance is entered accurately (specifically, Claim Level Adjustment details). Details on how to enter this information on your claim in NCTracks can be found in the user guides on the NCTracks website: </a:t>
            </a:r>
          </a:p>
          <a:p>
            <a:pPr marL="336550" lvl="2" indent="0" algn="ctr">
              <a:lnSpc>
                <a:spcPct val="100000"/>
              </a:lnSpc>
              <a:spcAft>
                <a:spcPts val="1200"/>
              </a:spcAft>
              <a:buClrTx/>
              <a:buSzPct val="100000"/>
              <a:buNone/>
            </a:pPr>
            <a:r>
              <a:rPr lang="en-US" b="1" dirty="0">
                <a:solidFill>
                  <a:srgbClr val="0088C6"/>
                </a:solidFill>
                <a:latin typeface="Georgia" panose="02040502050405020303" pitchFamily="18" charset="0"/>
                <a:ea typeface="Verdana" panose="020B0604030504040204" pitchFamily="34" charset="0"/>
                <a:hlinkClick r:id="rId3">
                  <a:extLst>
                    <a:ext uri="{A12FA001-AC4F-418D-AE19-62706E023703}">
                      <ahyp:hlinkClr xmlns:ahyp="http://schemas.microsoft.com/office/drawing/2018/hyperlinkcolor" val="tx"/>
                    </a:ext>
                  </a:extLst>
                </a:hlinkClick>
              </a:rPr>
              <a:t>User Guides and Training/Fact Sheets (Link)</a:t>
            </a:r>
            <a:endParaRPr lang="en-US" sz="1600" b="1" dirty="0">
              <a:solidFill>
                <a:srgbClr val="0088C6"/>
              </a:solidFill>
              <a:latin typeface="Georgia" panose="02040502050405020303" pitchFamily="18" charset="0"/>
              <a:ea typeface="Verdana" panose="020B0604030504040204" pitchFamily="34" charset="0"/>
            </a:endParaRPr>
          </a:p>
        </p:txBody>
      </p:sp>
      <p:sp>
        <p:nvSpPr>
          <p:cNvPr id="2" name="TextBox 1">
            <a:extLst>
              <a:ext uri="{FF2B5EF4-FFF2-40B4-BE49-F238E27FC236}">
                <a16:creationId xmlns:a16="http://schemas.microsoft.com/office/drawing/2014/main" id="{D356007F-66FF-8949-7418-425109DBF8C5}"/>
              </a:ext>
            </a:extLst>
          </p:cNvPr>
          <p:cNvSpPr txBox="1"/>
          <p:nvPr/>
        </p:nvSpPr>
        <p:spPr>
          <a:xfrm>
            <a:off x="10956193" y="1331271"/>
            <a:ext cx="1180322" cy="461665"/>
          </a:xfrm>
          <a:prstGeom prst="rect">
            <a:avLst/>
          </a:prstGeom>
          <a:noFill/>
        </p:spPr>
        <p:txBody>
          <a:bodyPr wrap="square" rtlCol="0">
            <a:spAutoFit/>
          </a:bodyPr>
          <a:lstStyle/>
          <a:p>
            <a:pPr algn="ctr"/>
            <a:r>
              <a:rPr lang="en-US" sz="2400">
                <a:solidFill>
                  <a:schemeClr val="bg1"/>
                </a:solidFill>
                <a:latin typeface="Arial" panose="020B0604020202020204" pitchFamily="34" charset="0"/>
                <a:cs typeface="Arial" panose="020B0604020202020204" pitchFamily="34" charset="0"/>
              </a:rPr>
              <a:t>1 of 2</a:t>
            </a:r>
          </a:p>
        </p:txBody>
      </p:sp>
    </p:spTree>
    <p:custDataLst>
      <p:tags r:id="rId1"/>
    </p:custDataLst>
    <p:extLst>
      <p:ext uri="{BB962C8B-B14F-4D97-AF65-F5344CB8AC3E}">
        <p14:creationId xmlns:p14="http://schemas.microsoft.com/office/powerpoint/2010/main" val="3444668289"/>
      </p:ext>
    </p:extLst>
  </p:cSld>
  <p:clrMapOvr>
    <a:overrideClrMapping bg1="lt1" tx1="dk1" bg2="lt2" tx2="dk2" accent1="accent1" accent2="accent2" accent3="accent3" accent4="accent4" accent5="accent5" accent6="accent6" hlink="hlink" folHlink="folHlink"/>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AB8DB6A0-DEFD-A8AF-05FF-1D9F8BC64EA3}"/>
            </a:ext>
          </a:extLst>
        </p:cNvPr>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237BF162-4255-BA6B-98D6-410993985BF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Georgia" panose="02040502050405020303" pitchFamily="18" charset="0"/>
            </a:endParaRPr>
          </a:p>
        </p:txBody>
      </p:sp>
      <p:sp>
        <p:nvSpPr>
          <p:cNvPr id="10" name="Rectangle 9">
            <a:extLst>
              <a:ext uri="{FF2B5EF4-FFF2-40B4-BE49-F238E27FC236}">
                <a16:creationId xmlns:a16="http://schemas.microsoft.com/office/drawing/2014/main" id="{7BE571B3-597F-69B4-3A24-9C0C2734800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72122"/>
            <a:ext cx="12192000" cy="1645382"/>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Georgia" panose="02040502050405020303" pitchFamily="18" charset="0"/>
            </a:endParaRPr>
          </a:p>
        </p:txBody>
      </p:sp>
      <p:sp>
        <p:nvSpPr>
          <p:cNvPr id="2" name="Title 1">
            <a:extLst>
              <a:ext uri="{FF2B5EF4-FFF2-40B4-BE49-F238E27FC236}">
                <a16:creationId xmlns:a16="http://schemas.microsoft.com/office/drawing/2014/main" id="{5DD0BC17-B41D-CBF2-8002-5EFEC439D5B0}"/>
              </a:ext>
            </a:extLst>
          </p:cNvPr>
          <p:cNvSpPr>
            <a:spLocks noGrp="1"/>
          </p:cNvSpPr>
          <p:nvPr>
            <p:ph type="title"/>
          </p:nvPr>
        </p:nvSpPr>
        <p:spPr>
          <a:xfrm>
            <a:off x="1203960" y="284176"/>
            <a:ext cx="9784080" cy="1508760"/>
          </a:xfrm>
        </p:spPr>
        <p:txBody>
          <a:bodyPr>
            <a:normAutofit/>
          </a:bodyPr>
          <a:lstStyle/>
          <a:p>
            <a:pPr algn="ctr"/>
            <a:r>
              <a:rPr lang="en-US" sz="3600" cap="none">
                <a:solidFill>
                  <a:srgbClr val="FFFFFF"/>
                </a:solidFill>
                <a:latin typeface="Georgia" panose="02040502050405020303" pitchFamily="18" charset="0"/>
              </a:rPr>
              <a:t>Local CDSA Referral Process</a:t>
            </a:r>
          </a:p>
        </p:txBody>
      </p:sp>
      <p:sp>
        <p:nvSpPr>
          <p:cNvPr id="3" name="Content Placeholder 2">
            <a:extLst>
              <a:ext uri="{FF2B5EF4-FFF2-40B4-BE49-F238E27FC236}">
                <a16:creationId xmlns:a16="http://schemas.microsoft.com/office/drawing/2014/main" id="{59AD196E-3F8E-58AD-1529-757F8F4A6CB7}"/>
              </a:ext>
            </a:extLst>
          </p:cNvPr>
          <p:cNvSpPr>
            <a:spLocks noGrp="1"/>
          </p:cNvSpPr>
          <p:nvPr>
            <p:ph idx="1"/>
          </p:nvPr>
        </p:nvSpPr>
        <p:spPr>
          <a:xfrm>
            <a:off x="541867" y="1929558"/>
            <a:ext cx="10998199" cy="321516"/>
          </a:xfrm>
        </p:spPr>
        <p:txBody>
          <a:bodyPr>
            <a:noAutofit/>
          </a:bodyPr>
          <a:lstStyle/>
          <a:p>
            <a:pPr marL="0" indent="0">
              <a:lnSpc>
                <a:spcPct val="100000"/>
              </a:lnSpc>
              <a:spcBef>
                <a:spcPts val="0"/>
              </a:spcBef>
              <a:spcAft>
                <a:spcPts val="0"/>
              </a:spcAft>
              <a:buClrTx/>
              <a:buSzPct val="100000"/>
              <a:buNone/>
            </a:pPr>
            <a:r>
              <a:rPr lang="en-US" sz="1400" b="1" i="1">
                <a:solidFill>
                  <a:srgbClr val="009B60"/>
                </a:solidFill>
                <a:latin typeface="Georgia" panose="02040502050405020303" pitchFamily="18" charset="0"/>
                <a:ea typeface="Verdana" panose="020B0604030504040204" pitchFamily="34" charset="0"/>
              </a:rPr>
              <a:t>CDSAs can add information on their local referral process for their contracted providers.</a:t>
            </a:r>
          </a:p>
        </p:txBody>
      </p:sp>
      <p:sp>
        <p:nvSpPr>
          <p:cNvPr id="4" name="Content Placeholder 2">
            <a:extLst>
              <a:ext uri="{FF2B5EF4-FFF2-40B4-BE49-F238E27FC236}">
                <a16:creationId xmlns:a16="http://schemas.microsoft.com/office/drawing/2014/main" id="{54C378E8-C992-840C-FF3F-7180F37C9186}"/>
              </a:ext>
            </a:extLst>
          </p:cNvPr>
          <p:cNvSpPr txBox="1">
            <a:spLocks/>
          </p:cNvSpPr>
          <p:nvPr/>
        </p:nvSpPr>
        <p:spPr>
          <a:xfrm>
            <a:off x="342900" y="2363128"/>
            <a:ext cx="11525250" cy="4210696"/>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spcBef>
                <a:spcPts val="1200"/>
              </a:spcBef>
              <a:spcAft>
                <a:spcPts val="1200"/>
              </a:spcAft>
              <a:buSzPct val="100000"/>
              <a:buFont typeface="Wingdings" panose="05000000000000000000" pitchFamily="2" charset="2"/>
              <a:buChar char="Ø"/>
            </a:pPr>
            <a:r>
              <a:rPr lang="en-US" sz="1600" dirty="0">
                <a:latin typeface="Arial" panose="020B0604020202020204" pitchFamily="34" charset="0"/>
                <a:ea typeface="Verdana" panose="020B0604030504040204" pitchFamily="34" charset="0"/>
                <a:cs typeface="Arial" panose="020B0604020202020204" pitchFamily="34" charset="0"/>
              </a:rPr>
              <a:t>Children are referred to the CDSA/ITP through various sources (parents, caregivers, physicians, other providers, etc.)  Referrals can also come from CDSA network providers. CDSA providers are obligated to make appropriate referrals to the CDSA.</a:t>
            </a:r>
          </a:p>
          <a:p>
            <a:pPr>
              <a:lnSpc>
                <a:spcPct val="100000"/>
              </a:lnSpc>
              <a:spcBef>
                <a:spcPts val="1200"/>
              </a:spcBef>
              <a:spcAft>
                <a:spcPts val="1200"/>
              </a:spcAft>
              <a:buSzPct val="100000"/>
              <a:buFont typeface="Wingdings" panose="05000000000000000000" pitchFamily="2" charset="2"/>
              <a:buChar char="Ø"/>
            </a:pPr>
            <a:r>
              <a:rPr lang="en-US" sz="1600" dirty="0">
                <a:latin typeface="Arial" panose="020B0604020202020204" pitchFamily="34" charset="0"/>
                <a:ea typeface="Verdana" panose="020B0604030504040204" pitchFamily="34" charset="0"/>
                <a:cs typeface="Arial" panose="020B0604020202020204" pitchFamily="34" charset="0"/>
              </a:rPr>
              <a:t>The CDSA will establish eligibility in the ITP by completing an eligibility evaluation or through established condition.  </a:t>
            </a:r>
          </a:p>
          <a:p>
            <a:pPr>
              <a:lnSpc>
                <a:spcPct val="100000"/>
              </a:lnSpc>
              <a:spcBef>
                <a:spcPts val="1200"/>
              </a:spcBef>
              <a:spcAft>
                <a:spcPts val="1200"/>
              </a:spcAft>
              <a:buSzPct val="100000"/>
              <a:buFont typeface="Wingdings" panose="05000000000000000000" pitchFamily="2" charset="2"/>
              <a:buChar char="Ø"/>
            </a:pPr>
            <a:r>
              <a:rPr lang="en-US" sz="1600" dirty="0">
                <a:latin typeface="Arial" panose="020B0604020202020204" pitchFamily="34" charset="0"/>
                <a:ea typeface="Verdana" panose="020B0604030504040204" pitchFamily="34" charset="0"/>
                <a:cs typeface="Arial" panose="020B0604020202020204" pitchFamily="34" charset="0"/>
              </a:rPr>
              <a:t>An IFSP is developed for children deemed eligible and with parent consent.</a:t>
            </a:r>
          </a:p>
          <a:p>
            <a:pPr>
              <a:lnSpc>
                <a:spcPct val="100000"/>
              </a:lnSpc>
              <a:spcBef>
                <a:spcPts val="1200"/>
              </a:spcBef>
              <a:spcAft>
                <a:spcPts val="1200"/>
              </a:spcAft>
              <a:buSzPct val="100000"/>
              <a:buFont typeface="Wingdings" panose="05000000000000000000" pitchFamily="2" charset="2"/>
              <a:buChar char="Ø"/>
            </a:pPr>
            <a:r>
              <a:rPr lang="en-US" sz="1600" dirty="0">
                <a:latin typeface="Arial" panose="020B0604020202020204" pitchFamily="34" charset="0"/>
                <a:ea typeface="Verdana" panose="020B0604030504040204" pitchFamily="34" charset="0"/>
                <a:cs typeface="Arial" panose="020B0604020202020204" pitchFamily="34" charset="0"/>
              </a:rPr>
              <a:t>Discipline-specific testing occurs and, if deemed necessary, therapy services are recommended for the                                      child. This is the point when an EISC will work with the family to locate a provider in our network to                                        provide the specific service(s) needed.</a:t>
            </a:r>
          </a:p>
          <a:p>
            <a:pPr>
              <a:lnSpc>
                <a:spcPct val="100000"/>
              </a:lnSpc>
              <a:spcBef>
                <a:spcPts val="1200"/>
              </a:spcBef>
              <a:spcAft>
                <a:spcPts val="1200"/>
              </a:spcAft>
              <a:buSzPct val="100000"/>
              <a:buFont typeface="Wingdings" panose="05000000000000000000" pitchFamily="2" charset="2"/>
              <a:buChar char="Ø"/>
            </a:pPr>
            <a:endParaRPr lang="en-US" sz="1600" dirty="0">
              <a:latin typeface="Georgia" panose="02040502050405020303" pitchFamily="18" charset="0"/>
              <a:ea typeface="Verdana" panose="020B0604030504040204" pitchFamily="34" charset="0"/>
            </a:endParaRPr>
          </a:p>
          <a:p>
            <a:pPr marL="0" indent="0">
              <a:buFont typeface="Arial" panose="020B0604020202020204" pitchFamily="34" charset="0"/>
              <a:buNone/>
            </a:pPr>
            <a:endParaRPr lang="en-US" sz="1400" dirty="0">
              <a:latin typeface="Georgia" panose="02040502050405020303" pitchFamily="18" charset="0"/>
            </a:endParaRPr>
          </a:p>
        </p:txBody>
      </p:sp>
      <p:pic>
        <p:nvPicPr>
          <p:cNvPr id="6" name="Picture 5">
            <a:extLst>
              <a:ext uri="{FF2B5EF4-FFF2-40B4-BE49-F238E27FC236}">
                <a16:creationId xmlns:a16="http://schemas.microsoft.com/office/drawing/2014/main" id="{11321F1D-8ADA-9D7B-674A-55FB35BD3F55}"/>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9045058" y="4230254"/>
            <a:ext cx="3218217" cy="2640029"/>
          </a:xfrm>
          <a:prstGeom prst="rect">
            <a:avLst/>
          </a:prstGeom>
        </p:spPr>
      </p:pic>
    </p:spTree>
    <p:custDataLst>
      <p:tags r:id="rId1"/>
    </p:custDataLst>
    <p:extLst>
      <p:ext uri="{BB962C8B-B14F-4D97-AF65-F5344CB8AC3E}">
        <p14:creationId xmlns:p14="http://schemas.microsoft.com/office/powerpoint/2010/main" val="3015596146"/>
      </p:ext>
    </p:extLst>
  </p:cSld>
  <p:clrMapOvr>
    <a:overrideClrMapping bg1="lt1" tx1="dk1" bg2="lt2" tx2="dk2" accent1="accent1" accent2="accent2" accent3="accent3" accent4="accent4" accent5="accent5" accent6="accent6" hlink="hlink" folHlink="folHlink"/>
  </p:clrMapOvr>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5EFA06D2-8FF8-4CC4-85BD-BCB6A30D549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Georgia" panose="02040502050405020303" pitchFamily="18" charset="0"/>
            </a:endParaRPr>
          </a:p>
        </p:txBody>
      </p:sp>
      <p:sp>
        <p:nvSpPr>
          <p:cNvPr id="11" name="Rectangle 10">
            <a:extLst>
              <a:ext uri="{FF2B5EF4-FFF2-40B4-BE49-F238E27FC236}">
                <a16:creationId xmlns:a16="http://schemas.microsoft.com/office/drawing/2014/main" id="{607A060C-1090-4A7B-A0C2-50C7605961C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72122"/>
            <a:ext cx="12192000" cy="1645382"/>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Georgia" panose="02040502050405020303" pitchFamily="18" charset="0"/>
            </a:endParaRPr>
          </a:p>
        </p:txBody>
      </p:sp>
      <p:sp>
        <p:nvSpPr>
          <p:cNvPr id="4" name="Title 1">
            <a:extLst>
              <a:ext uri="{FF2B5EF4-FFF2-40B4-BE49-F238E27FC236}">
                <a16:creationId xmlns:a16="http://schemas.microsoft.com/office/drawing/2014/main" id="{2034A973-929F-4584-B7A5-12510D26FD5E}"/>
              </a:ext>
            </a:extLst>
          </p:cNvPr>
          <p:cNvSpPr>
            <a:spLocks noGrp="1"/>
          </p:cNvSpPr>
          <p:nvPr>
            <p:ph type="title"/>
          </p:nvPr>
        </p:nvSpPr>
        <p:spPr>
          <a:xfrm>
            <a:off x="1202919" y="284176"/>
            <a:ext cx="9784080" cy="1508760"/>
          </a:xfrm>
        </p:spPr>
        <p:txBody>
          <a:bodyPr>
            <a:normAutofit/>
          </a:bodyPr>
          <a:lstStyle/>
          <a:p>
            <a:pPr algn="ctr"/>
            <a:r>
              <a:rPr lang="en-US" sz="3600" cap="none">
                <a:solidFill>
                  <a:srgbClr val="FFFFFF"/>
                </a:solidFill>
                <a:latin typeface="Georgia" panose="02040502050405020303" pitchFamily="18" charset="0"/>
              </a:rPr>
              <a:t>Troubleshooting ITP Denials</a:t>
            </a:r>
          </a:p>
        </p:txBody>
      </p:sp>
      <p:sp>
        <p:nvSpPr>
          <p:cNvPr id="3" name="Content Placeholder 2">
            <a:extLst>
              <a:ext uri="{FF2B5EF4-FFF2-40B4-BE49-F238E27FC236}">
                <a16:creationId xmlns:a16="http://schemas.microsoft.com/office/drawing/2014/main" id="{0B9D606B-8988-454F-8491-4CBAA1238253}"/>
              </a:ext>
            </a:extLst>
          </p:cNvPr>
          <p:cNvSpPr>
            <a:spLocks noGrp="1"/>
          </p:cNvSpPr>
          <p:nvPr>
            <p:ph idx="1"/>
          </p:nvPr>
        </p:nvSpPr>
        <p:spPr>
          <a:xfrm>
            <a:off x="288758" y="2104104"/>
            <a:ext cx="11579191" cy="4469720"/>
          </a:xfrm>
        </p:spPr>
        <p:txBody>
          <a:bodyPr vert="horz" lIns="91440" tIns="45720" rIns="91440" bIns="45720" rtlCol="0" anchor="t">
            <a:normAutofit/>
          </a:bodyPr>
          <a:lstStyle/>
          <a:p>
            <a:pPr marL="228600" indent="-228600">
              <a:lnSpc>
                <a:spcPct val="100000"/>
              </a:lnSpc>
              <a:spcBef>
                <a:spcPts val="200"/>
              </a:spcBef>
              <a:spcAft>
                <a:spcPts val="1200"/>
              </a:spcAft>
              <a:buFont typeface="Wingdings" panose="05000000000000000000" pitchFamily="2" charset="2"/>
              <a:buChar char="Ø"/>
            </a:pPr>
            <a:r>
              <a:rPr lang="en-US" sz="1600" dirty="0">
                <a:latin typeface="Arial" panose="020B0604020202020204" pitchFamily="34" charset="0"/>
                <a:ea typeface="Verdana" panose="020B0604030504040204" pitchFamily="34" charset="0"/>
                <a:cs typeface="Arial" panose="020B0604020202020204" pitchFamily="34" charset="0"/>
              </a:rPr>
              <a:t>If you have questions about denials or payment, </a:t>
            </a:r>
            <a:r>
              <a:rPr lang="en-US" sz="1600" dirty="0">
                <a:effectLst/>
                <a:latin typeface="Arial" panose="020B0604020202020204" pitchFamily="34" charset="0"/>
                <a:ea typeface="Verdana" panose="020B0604030504040204" pitchFamily="34" charset="0"/>
                <a:cs typeface="Arial" panose="020B0604020202020204" pitchFamily="34" charset="0"/>
              </a:rPr>
              <a:t>please contact the CDSA Business Services Coordinator. </a:t>
            </a:r>
          </a:p>
          <a:p>
            <a:pPr marL="231775" indent="-231775">
              <a:lnSpc>
                <a:spcPct val="100000"/>
              </a:lnSpc>
              <a:spcBef>
                <a:spcPts val="200"/>
              </a:spcBef>
              <a:spcAft>
                <a:spcPts val="1200"/>
              </a:spcAft>
              <a:buFont typeface="Wingdings" panose="05000000000000000000" pitchFamily="2" charset="2"/>
              <a:buChar char="Ø"/>
            </a:pPr>
            <a:r>
              <a:rPr lang="en-US" sz="1600" dirty="0">
                <a:latin typeface="Arial" panose="020B0604020202020204" pitchFamily="34" charset="0"/>
                <a:ea typeface="Verdana"/>
                <a:cs typeface="Arial" panose="020B0604020202020204" pitchFamily="34" charset="0"/>
              </a:rPr>
              <a:t>There may be some issues that we are not able to resolve at the CDSA level. In these cases, you will need to contact the NCTracks Call Center at </a:t>
            </a:r>
            <a:r>
              <a:rPr lang="en-US" sz="1600" b="1" dirty="0">
                <a:latin typeface="Arial" panose="020B0604020202020204" pitchFamily="34" charset="0"/>
                <a:ea typeface="Verdana"/>
                <a:cs typeface="Arial" panose="020B0604020202020204" pitchFamily="34" charset="0"/>
              </a:rPr>
              <a:t>800-688-6696</a:t>
            </a:r>
            <a:r>
              <a:rPr lang="en-US" sz="1600" dirty="0">
                <a:latin typeface="Arial" panose="020B0604020202020204" pitchFamily="34" charset="0"/>
                <a:ea typeface="Verdana"/>
                <a:cs typeface="Arial" panose="020B0604020202020204" pitchFamily="34" charset="0"/>
              </a:rPr>
              <a:t>. </a:t>
            </a:r>
            <a:endParaRPr lang="en-US" sz="1600" dirty="0">
              <a:latin typeface="Arial" panose="020B0604020202020204" pitchFamily="34" charset="0"/>
              <a:ea typeface="Verdana" panose="020B0604030504040204" pitchFamily="34" charset="0"/>
              <a:cs typeface="Arial" panose="020B0604020202020204" pitchFamily="34" charset="0"/>
            </a:endParaRPr>
          </a:p>
          <a:p>
            <a:pPr marL="461963" lvl="1" indent="-230188">
              <a:lnSpc>
                <a:spcPct val="100000"/>
              </a:lnSpc>
              <a:spcAft>
                <a:spcPts val="600"/>
              </a:spcAft>
              <a:buClrTx/>
              <a:buSzPct val="100000"/>
              <a:buFont typeface="Wingdings" panose="05000000000000000000" pitchFamily="2" charset="2"/>
              <a:buChar char="Ø"/>
            </a:pPr>
            <a:r>
              <a:rPr lang="en-US" sz="1600" dirty="0">
                <a:latin typeface="Arial" panose="020B0604020202020204" pitchFamily="34" charset="0"/>
                <a:ea typeface="Verdana"/>
                <a:cs typeface="Arial" panose="020B0604020202020204" pitchFamily="34" charset="0"/>
              </a:rPr>
              <a:t>If you contact NCTracks, please make sure to document the call ID # which starts with an “I” and is followed by four or five digits (IXXXXX). </a:t>
            </a:r>
          </a:p>
          <a:p>
            <a:pPr marL="461963" lvl="1" indent="-230188">
              <a:lnSpc>
                <a:spcPct val="100000"/>
              </a:lnSpc>
              <a:spcAft>
                <a:spcPts val="1200"/>
              </a:spcAft>
              <a:buClrTx/>
              <a:buSzPct val="100000"/>
              <a:buFont typeface="Wingdings" panose="05000000000000000000" pitchFamily="2" charset="2"/>
              <a:buChar char="Ø"/>
            </a:pPr>
            <a:r>
              <a:rPr lang="en-US" sz="1600" dirty="0">
                <a:latin typeface="Arial" panose="020B0604020202020204" pitchFamily="34" charset="0"/>
                <a:ea typeface="Verdana" panose="020B0604030504040204" pitchFamily="34" charset="0"/>
                <a:cs typeface="Arial" panose="020B0604020202020204" pitchFamily="34" charset="0"/>
              </a:rPr>
              <a:t>If the issue is not resolved within 48 hours, please call back and reference the call ID # and ask for the ticket to be escalated. </a:t>
            </a:r>
          </a:p>
          <a:p>
            <a:pPr marL="461963" lvl="1" indent="-230188">
              <a:lnSpc>
                <a:spcPct val="100000"/>
              </a:lnSpc>
              <a:spcAft>
                <a:spcPts val="1200"/>
              </a:spcAft>
              <a:buClrTx/>
              <a:buSzPct val="100000"/>
              <a:buFont typeface="Wingdings" panose="05000000000000000000" pitchFamily="2" charset="2"/>
              <a:buChar char="Ø"/>
            </a:pPr>
            <a:endParaRPr lang="en-US" sz="1600" dirty="0">
              <a:latin typeface="Arial" panose="020B0604020202020204" pitchFamily="34" charset="0"/>
              <a:ea typeface="Verdana" panose="020B0604030504040204" pitchFamily="34" charset="0"/>
              <a:cs typeface="Arial" panose="020B0604020202020204" pitchFamily="34" charset="0"/>
            </a:endParaRPr>
          </a:p>
          <a:p>
            <a:pPr marL="231775" lvl="1" indent="0">
              <a:lnSpc>
                <a:spcPct val="100000"/>
              </a:lnSpc>
              <a:spcAft>
                <a:spcPts val="1200"/>
              </a:spcAft>
              <a:buClrTx/>
              <a:buSzPct val="100000"/>
              <a:buNone/>
            </a:pPr>
            <a:r>
              <a:rPr lang="en-US" sz="1600" b="1" i="1" dirty="0">
                <a:solidFill>
                  <a:srgbClr val="D63659"/>
                </a:solidFill>
                <a:ea typeface="Verdana" panose="020B0604030504040204" pitchFamily="34" charset="0"/>
                <a:cs typeface="Arial" panose="020B0604020202020204" pitchFamily="34" charset="0"/>
              </a:rPr>
              <a:t>NOTE:  </a:t>
            </a:r>
            <a:r>
              <a:rPr lang="en-US" sz="1600" dirty="0">
                <a:solidFill>
                  <a:srgbClr val="D63659"/>
                </a:solidFill>
                <a:ea typeface="Verdana" panose="020B0604030504040204" pitchFamily="34" charset="0"/>
                <a:cs typeface="Arial" panose="020B0604020202020204" pitchFamily="34" charset="0"/>
              </a:rPr>
              <a:t>As a reminder, when communicating via email with the CDSA, please be sure client PII is not listed in the subject line or within the body of the email. Any attachments must be password protected, and the password should not be included within the email.</a:t>
            </a:r>
          </a:p>
          <a:p>
            <a:pPr marL="231775" lvl="1" indent="0">
              <a:lnSpc>
                <a:spcPct val="100000"/>
              </a:lnSpc>
              <a:spcAft>
                <a:spcPts val="1200"/>
              </a:spcAft>
              <a:buClrTx/>
              <a:buSzPct val="100000"/>
              <a:buNone/>
            </a:pPr>
            <a:endParaRPr lang="en-US" sz="1600" dirty="0">
              <a:latin typeface="Arial" panose="020B0604020202020204" pitchFamily="34" charset="0"/>
              <a:ea typeface="Verdana" panose="020B0604030504040204" pitchFamily="34" charset="0"/>
              <a:cs typeface="Arial" panose="020B0604020202020204" pitchFamily="34" charset="0"/>
            </a:endParaRPr>
          </a:p>
        </p:txBody>
      </p:sp>
      <p:sp>
        <p:nvSpPr>
          <p:cNvPr id="2" name="TextBox 1">
            <a:extLst>
              <a:ext uri="{FF2B5EF4-FFF2-40B4-BE49-F238E27FC236}">
                <a16:creationId xmlns:a16="http://schemas.microsoft.com/office/drawing/2014/main" id="{25954771-1003-9DC8-A318-F1BA850C4DB5}"/>
              </a:ext>
            </a:extLst>
          </p:cNvPr>
          <p:cNvSpPr txBox="1"/>
          <p:nvPr/>
        </p:nvSpPr>
        <p:spPr>
          <a:xfrm>
            <a:off x="10956193" y="1331271"/>
            <a:ext cx="1180322" cy="461665"/>
          </a:xfrm>
          <a:prstGeom prst="rect">
            <a:avLst/>
          </a:prstGeom>
          <a:noFill/>
        </p:spPr>
        <p:txBody>
          <a:bodyPr wrap="square" rtlCol="0">
            <a:spAutoFit/>
          </a:bodyPr>
          <a:lstStyle/>
          <a:p>
            <a:pPr algn="ctr"/>
            <a:r>
              <a:rPr lang="en-US" sz="2400">
                <a:solidFill>
                  <a:schemeClr val="bg1"/>
                </a:solidFill>
                <a:latin typeface="Arial" panose="020B0604020202020204" pitchFamily="34" charset="0"/>
                <a:cs typeface="Arial" panose="020B0604020202020204" pitchFamily="34" charset="0"/>
              </a:rPr>
              <a:t>2 of 2</a:t>
            </a:r>
          </a:p>
        </p:txBody>
      </p:sp>
    </p:spTree>
    <p:custDataLst>
      <p:tags r:id="rId1"/>
    </p:custDataLst>
    <p:extLst>
      <p:ext uri="{BB962C8B-B14F-4D97-AF65-F5344CB8AC3E}">
        <p14:creationId xmlns:p14="http://schemas.microsoft.com/office/powerpoint/2010/main" val="1313044708"/>
      </p:ext>
    </p:extLst>
  </p:cSld>
  <p:clrMapOvr>
    <a:overrideClrMapping bg1="lt1" tx1="dk1" bg2="lt2" tx2="dk2" accent1="accent1" accent2="accent2" accent3="accent3" accent4="accent4" accent5="accent5" accent6="accent6" hlink="hlink" folHlink="folHlink"/>
  </p:clrMapOvr>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5EFA06D2-8FF8-4CC4-85BD-BCB6A30D549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Georgia" panose="02040502050405020303" pitchFamily="18" charset="0"/>
            </a:endParaRPr>
          </a:p>
        </p:txBody>
      </p:sp>
      <p:sp>
        <p:nvSpPr>
          <p:cNvPr id="10" name="Rectangle 9">
            <a:extLst>
              <a:ext uri="{FF2B5EF4-FFF2-40B4-BE49-F238E27FC236}">
                <a16:creationId xmlns:a16="http://schemas.microsoft.com/office/drawing/2014/main" id="{607A060C-1090-4A7B-A0C2-50C7605961C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72122"/>
            <a:ext cx="12192000" cy="1645382"/>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Georgia" panose="02040502050405020303" pitchFamily="18" charset="0"/>
            </a:endParaRPr>
          </a:p>
        </p:txBody>
      </p:sp>
      <p:sp>
        <p:nvSpPr>
          <p:cNvPr id="2" name="Title 1"/>
          <p:cNvSpPr>
            <a:spLocks noGrp="1"/>
          </p:cNvSpPr>
          <p:nvPr>
            <p:ph type="title"/>
          </p:nvPr>
        </p:nvSpPr>
        <p:spPr>
          <a:xfrm>
            <a:off x="1202919" y="284176"/>
            <a:ext cx="9784080" cy="1508760"/>
          </a:xfrm>
        </p:spPr>
        <p:txBody>
          <a:bodyPr>
            <a:normAutofit/>
          </a:bodyPr>
          <a:lstStyle/>
          <a:p>
            <a:pPr algn="ctr"/>
            <a:r>
              <a:rPr lang="en-US" sz="3600" cap="none">
                <a:solidFill>
                  <a:srgbClr val="FFFFFF"/>
                </a:solidFill>
                <a:latin typeface="Georgia" panose="02040502050405020303" pitchFamily="18" charset="0"/>
              </a:rPr>
              <a:t>General Reminders</a:t>
            </a:r>
          </a:p>
        </p:txBody>
      </p:sp>
      <p:sp>
        <p:nvSpPr>
          <p:cNvPr id="3" name="Content Placeholder 2"/>
          <p:cNvSpPr>
            <a:spLocks noGrp="1"/>
          </p:cNvSpPr>
          <p:nvPr>
            <p:ph idx="1"/>
          </p:nvPr>
        </p:nvSpPr>
        <p:spPr>
          <a:xfrm>
            <a:off x="239426" y="2041121"/>
            <a:ext cx="11609273" cy="4532703"/>
          </a:xfrm>
        </p:spPr>
        <p:txBody>
          <a:bodyPr>
            <a:normAutofit fontScale="62500" lnSpcReduction="20000"/>
          </a:bodyPr>
          <a:lstStyle/>
          <a:p>
            <a:pPr marL="228600" indent="-228600">
              <a:lnSpc>
                <a:spcPct val="120000"/>
              </a:lnSpc>
              <a:spcBef>
                <a:spcPts val="200"/>
              </a:spcBef>
              <a:spcAft>
                <a:spcPts val="1200"/>
              </a:spcAft>
              <a:buFont typeface="Wingdings" panose="05000000000000000000" pitchFamily="2" charset="2"/>
              <a:buChar char="Ø"/>
            </a:pPr>
            <a:r>
              <a:rPr lang="en-US" sz="2600">
                <a:latin typeface="Arial" panose="020B0604020202020204" pitchFamily="34" charset="0"/>
                <a:cs typeface="Arial" panose="020B0604020202020204" pitchFamily="34" charset="0"/>
              </a:rPr>
              <a:t>Enrollment with Medicaid and NCTracks must be maintained.</a:t>
            </a:r>
          </a:p>
          <a:p>
            <a:pPr marL="228600" indent="-228600">
              <a:lnSpc>
                <a:spcPct val="120000"/>
              </a:lnSpc>
              <a:spcBef>
                <a:spcPts val="200"/>
              </a:spcBef>
              <a:spcAft>
                <a:spcPts val="1200"/>
              </a:spcAft>
              <a:buFont typeface="Wingdings" panose="05000000000000000000" pitchFamily="2" charset="2"/>
              <a:buChar char="Ø"/>
            </a:pPr>
            <a:r>
              <a:rPr lang="en-US" sz="2600">
                <a:latin typeface="Arial" panose="020B0604020202020204" pitchFamily="34" charset="0"/>
                <a:cs typeface="Arial" panose="020B0604020202020204" pitchFamily="34" charset="0"/>
              </a:rPr>
              <a:t>Licenses and professional insurance must be kept current.</a:t>
            </a:r>
          </a:p>
          <a:p>
            <a:pPr marL="228600" indent="-228600">
              <a:lnSpc>
                <a:spcPct val="120000"/>
              </a:lnSpc>
              <a:spcBef>
                <a:spcPts val="200"/>
              </a:spcBef>
              <a:spcAft>
                <a:spcPts val="1200"/>
              </a:spcAft>
              <a:buFont typeface="Wingdings" panose="05000000000000000000" pitchFamily="2" charset="2"/>
              <a:buChar char="Ø"/>
            </a:pPr>
            <a:r>
              <a:rPr lang="en-US" sz="2600">
                <a:latin typeface="Arial" panose="020B0604020202020204" pitchFamily="34" charset="0"/>
                <a:cs typeface="Arial" panose="020B0604020202020204" pitchFamily="34" charset="0"/>
              </a:rPr>
              <a:t>Rostered CBRS staff must maintain Infant-Toddler Family Certification.  </a:t>
            </a:r>
          </a:p>
          <a:p>
            <a:pPr marL="228600" indent="-228600">
              <a:lnSpc>
                <a:spcPct val="120000"/>
              </a:lnSpc>
              <a:spcBef>
                <a:spcPts val="200"/>
              </a:spcBef>
              <a:spcAft>
                <a:spcPts val="1200"/>
              </a:spcAft>
              <a:buFont typeface="Wingdings" panose="05000000000000000000" pitchFamily="2" charset="2"/>
              <a:buChar char="Ø"/>
            </a:pPr>
            <a:r>
              <a:rPr lang="en-US" sz="2600">
                <a:latin typeface="Arial" panose="020B0604020202020204" pitchFamily="34" charset="0"/>
                <a:cs typeface="Arial" panose="020B0604020202020204" pitchFamily="34" charset="0"/>
              </a:rPr>
              <a:t>Notify the CDSA when there are changes to their roster via Change Request Form (either staff leaving, or new staff hired).</a:t>
            </a:r>
          </a:p>
          <a:p>
            <a:pPr marL="228600" indent="-228600">
              <a:lnSpc>
                <a:spcPct val="120000"/>
              </a:lnSpc>
              <a:spcBef>
                <a:spcPts val="200"/>
              </a:spcBef>
              <a:spcAft>
                <a:spcPts val="1200"/>
              </a:spcAft>
              <a:buFont typeface="Wingdings" panose="05000000000000000000" pitchFamily="2" charset="2"/>
              <a:buChar char="Ø"/>
            </a:pPr>
            <a:r>
              <a:rPr lang="en-US" sz="2600">
                <a:latin typeface="Arial" panose="020B0604020202020204" pitchFamily="34" charset="0"/>
                <a:cs typeface="Arial" panose="020B0604020202020204" pitchFamily="34" charset="0"/>
              </a:rPr>
              <a:t>Conduct background checks on staff, per provider agreement.</a:t>
            </a:r>
          </a:p>
          <a:p>
            <a:pPr marL="228600" indent="-228600">
              <a:lnSpc>
                <a:spcPct val="120000"/>
              </a:lnSpc>
              <a:spcBef>
                <a:spcPts val="200"/>
              </a:spcBef>
              <a:spcAft>
                <a:spcPts val="600"/>
              </a:spcAft>
              <a:buFont typeface="Wingdings" panose="05000000000000000000" pitchFamily="2" charset="2"/>
              <a:buChar char="Ø"/>
            </a:pPr>
            <a:r>
              <a:rPr lang="en-US" sz="2600">
                <a:latin typeface="Arial" panose="020B0604020202020204" pitchFamily="34" charset="0"/>
                <a:cs typeface="Arial" panose="020B0604020202020204" pitchFamily="34" charset="0"/>
              </a:rPr>
              <a:t>When new staff are signed on, the following paperwork should be submitted:</a:t>
            </a:r>
          </a:p>
          <a:p>
            <a:pPr marL="457200" lvl="1" indent="-228600">
              <a:lnSpc>
                <a:spcPct val="120000"/>
              </a:lnSpc>
              <a:spcAft>
                <a:spcPts val="0"/>
              </a:spcAft>
              <a:buFont typeface="Wingdings" panose="05000000000000000000" pitchFamily="2" charset="2"/>
              <a:buChar char="Ø"/>
            </a:pPr>
            <a:r>
              <a:rPr lang="en-US" sz="2600">
                <a:latin typeface="Arial" panose="020B0604020202020204" pitchFamily="34" charset="0"/>
                <a:cs typeface="Arial" panose="020B0604020202020204" pitchFamily="34" charset="0"/>
              </a:rPr>
              <a:t>Change Request Form</a:t>
            </a:r>
          </a:p>
          <a:p>
            <a:pPr marL="457200" lvl="1" indent="-228600">
              <a:lnSpc>
                <a:spcPct val="120000"/>
              </a:lnSpc>
              <a:spcAft>
                <a:spcPts val="0"/>
              </a:spcAft>
              <a:buFont typeface="Wingdings" panose="05000000000000000000" pitchFamily="2" charset="2"/>
              <a:buChar char="Ø"/>
            </a:pPr>
            <a:r>
              <a:rPr lang="en-US" sz="2600">
                <a:latin typeface="Arial" panose="020B0604020202020204" pitchFamily="34" charset="0"/>
                <a:cs typeface="Arial" panose="020B0604020202020204" pitchFamily="34" charset="0"/>
              </a:rPr>
              <a:t>Updated Provider Roster</a:t>
            </a:r>
          </a:p>
          <a:p>
            <a:pPr marL="457200" lvl="1" indent="-228600">
              <a:lnSpc>
                <a:spcPct val="120000"/>
              </a:lnSpc>
              <a:spcAft>
                <a:spcPts val="0"/>
              </a:spcAft>
              <a:buFont typeface="Wingdings" panose="05000000000000000000" pitchFamily="2" charset="2"/>
              <a:buChar char="Ø"/>
            </a:pPr>
            <a:r>
              <a:rPr lang="en-US" sz="2600">
                <a:latin typeface="Arial" panose="020B0604020202020204" pitchFamily="34" charset="0"/>
                <a:cs typeface="Arial" panose="020B0604020202020204" pitchFamily="34" charset="0"/>
              </a:rPr>
              <a:t>Confidentiality Agreement</a:t>
            </a:r>
          </a:p>
          <a:p>
            <a:pPr marL="457200" lvl="1" indent="-228600">
              <a:lnSpc>
                <a:spcPct val="120000"/>
              </a:lnSpc>
              <a:spcAft>
                <a:spcPts val="0"/>
              </a:spcAft>
              <a:buFont typeface="Wingdings" panose="05000000000000000000" pitchFamily="2" charset="2"/>
              <a:buChar char="Ø"/>
            </a:pPr>
            <a:r>
              <a:rPr lang="en-US" sz="2600">
                <a:latin typeface="Arial" panose="020B0604020202020204" pitchFamily="34" charset="0"/>
                <a:cs typeface="Arial" panose="020B0604020202020204" pitchFamily="34" charset="0"/>
              </a:rPr>
              <a:t>NC ITP Program Requirements document</a:t>
            </a:r>
          </a:p>
          <a:p>
            <a:pPr marL="457200" lvl="1" indent="-228600">
              <a:lnSpc>
                <a:spcPct val="120000"/>
              </a:lnSpc>
              <a:spcAft>
                <a:spcPts val="0"/>
              </a:spcAft>
              <a:buFont typeface="Wingdings" panose="05000000000000000000" pitchFamily="2" charset="2"/>
              <a:buChar char="Ø"/>
            </a:pPr>
            <a:r>
              <a:rPr lang="en-US" sz="2600">
                <a:latin typeface="Arial" panose="020B0604020202020204" pitchFamily="34" charset="0"/>
                <a:cs typeface="Arial" panose="020B0604020202020204" pitchFamily="34" charset="0"/>
              </a:rPr>
              <a:t>Copy of licensure</a:t>
            </a:r>
          </a:p>
          <a:p>
            <a:pPr marL="457200" lvl="1" indent="-228600">
              <a:lnSpc>
                <a:spcPct val="120000"/>
              </a:lnSpc>
              <a:spcAft>
                <a:spcPts val="1200"/>
              </a:spcAft>
              <a:buFont typeface="Wingdings" panose="05000000000000000000" pitchFamily="2" charset="2"/>
              <a:buChar char="Ø"/>
            </a:pPr>
            <a:r>
              <a:rPr lang="en-US" sz="2600">
                <a:latin typeface="Arial" panose="020B0604020202020204" pitchFamily="34" charset="0"/>
                <a:cs typeface="Arial" panose="020B0604020202020204" pitchFamily="34" charset="0"/>
              </a:rPr>
              <a:t>ITFC approval letter (CBRS providers) – This is required before a new CBRS staff member can begin seeing children</a:t>
            </a:r>
          </a:p>
          <a:p>
            <a:pPr marL="228600" lvl="1" indent="-228600">
              <a:lnSpc>
                <a:spcPct val="120000"/>
              </a:lnSpc>
              <a:spcBef>
                <a:spcPts val="0"/>
              </a:spcBef>
              <a:spcAft>
                <a:spcPts val="0"/>
              </a:spcAft>
              <a:buFont typeface="Wingdings" panose="05000000000000000000" pitchFamily="2" charset="2"/>
              <a:buChar char="Ø"/>
            </a:pPr>
            <a:r>
              <a:rPr lang="en-US" sz="2600">
                <a:latin typeface="Arial" panose="020B0604020202020204" pitchFamily="34" charset="0"/>
                <a:cs typeface="Arial" panose="020B0604020202020204" pitchFamily="34" charset="0"/>
              </a:rPr>
              <a:t>Submit Provider Summary notes monthly.</a:t>
            </a:r>
          </a:p>
          <a:p>
            <a:pPr marL="0" indent="0">
              <a:spcAft>
                <a:spcPts val="1200"/>
              </a:spcAft>
              <a:buClrTx/>
              <a:buSzPct val="100000"/>
              <a:buNone/>
            </a:pPr>
            <a:endParaRPr lang="en-US" sz="1400" i="1">
              <a:solidFill>
                <a:srgbClr val="FF0000"/>
              </a:solidFill>
            </a:endParaRPr>
          </a:p>
        </p:txBody>
      </p:sp>
      <p:pic>
        <p:nvPicPr>
          <p:cNvPr id="6" name="Picture 5">
            <a:extLst>
              <a:ext uri="{FF2B5EF4-FFF2-40B4-BE49-F238E27FC236}">
                <a16:creationId xmlns:a16="http://schemas.microsoft.com/office/drawing/2014/main" id="{2C548EBE-FE12-ABF3-5C45-81C3F93A0DD0}"/>
              </a:ext>
              <a:ext uri="{C183D7F6-B498-43B3-948B-1728B52AA6E4}">
                <adec:decorative xmlns:adec="http://schemas.microsoft.com/office/drawing/2017/decorative" val="1"/>
              </a:ext>
            </a:extLst>
          </p:cNvPr>
          <p:cNvPicPr>
            <a:picLocks noChangeAspect="1"/>
          </p:cNvPicPr>
          <p:nvPr/>
        </p:nvPicPr>
        <p:blipFill>
          <a:blip r:embed="rId4"/>
          <a:stretch>
            <a:fillRect/>
          </a:stretch>
        </p:blipFill>
        <p:spPr>
          <a:xfrm>
            <a:off x="9442383" y="395739"/>
            <a:ext cx="2510191" cy="2461481"/>
          </a:xfrm>
          <a:prstGeom prst="rect">
            <a:avLst/>
          </a:prstGeom>
        </p:spPr>
      </p:pic>
    </p:spTree>
    <p:custDataLst>
      <p:tags r:id="rId1"/>
    </p:custDataLst>
    <p:extLst>
      <p:ext uri="{BB962C8B-B14F-4D97-AF65-F5344CB8AC3E}">
        <p14:creationId xmlns:p14="http://schemas.microsoft.com/office/powerpoint/2010/main" val="2900298409"/>
      </p:ext>
    </p:extLst>
  </p:cSld>
  <p:clrMapOvr>
    <a:overrideClrMapping bg1="lt1" tx1="dk1" bg2="lt2" tx2="dk2" accent1="accent1" accent2="accent2" accent3="accent3" accent4="accent4" accent5="accent5" accent6="accent6" hlink="hlink" folHlink="folHlink"/>
  </p:clrMapOvr>
</p:sld>
</file>

<file path=ppt/slides/slide3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FBD39097-DB72-D79D-D4A8-B3083A0728DD}"/>
            </a:ext>
          </a:extLst>
        </p:cNvPr>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0A59BF6D-D660-D470-2566-67A54873F1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Georgia" panose="02040502050405020303" pitchFamily="18" charset="0"/>
            </a:endParaRPr>
          </a:p>
        </p:txBody>
      </p:sp>
      <p:sp>
        <p:nvSpPr>
          <p:cNvPr id="10" name="Rectangle 9">
            <a:extLst>
              <a:ext uri="{FF2B5EF4-FFF2-40B4-BE49-F238E27FC236}">
                <a16:creationId xmlns:a16="http://schemas.microsoft.com/office/drawing/2014/main" id="{68B3409F-6398-3F5B-9AA9-4121D23977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72122"/>
            <a:ext cx="12192000" cy="1645382"/>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Georgia" panose="02040502050405020303" pitchFamily="18" charset="0"/>
            </a:endParaRPr>
          </a:p>
        </p:txBody>
      </p:sp>
      <p:sp>
        <p:nvSpPr>
          <p:cNvPr id="2" name="Title 1">
            <a:extLst>
              <a:ext uri="{FF2B5EF4-FFF2-40B4-BE49-F238E27FC236}">
                <a16:creationId xmlns:a16="http://schemas.microsoft.com/office/drawing/2014/main" id="{C6372182-C4CB-999A-032A-98A10EA084F4}"/>
              </a:ext>
            </a:extLst>
          </p:cNvPr>
          <p:cNvSpPr>
            <a:spLocks noGrp="1"/>
          </p:cNvSpPr>
          <p:nvPr>
            <p:ph type="title"/>
          </p:nvPr>
        </p:nvSpPr>
        <p:spPr>
          <a:xfrm>
            <a:off x="1202919" y="284176"/>
            <a:ext cx="9784080" cy="1508760"/>
          </a:xfrm>
        </p:spPr>
        <p:txBody>
          <a:bodyPr>
            <a:normAutofit/>
          </a:bodyPr>
          <a:lstStyle/>
          <a:p>
            <a:pPr algn="ctr"/>
            <a:r>
              <a:rPr lang="en-US" sz="3600" cap="none">
                <a:solidFill>
                  <a:srgbClr val="FFFFFF"/>
                </a:solidFill>
                <a:latin typeface="Georgia" panose="02040502050405020303" pitchFamily="18" charset="0"/>
              </a:rPr>
              <a:t>Additional Resources</a:t>
            </a:r>
          </a:p>
        </p:txBody>
      </p:sp>
      <p:sp>
        <p:nvSpPr>
          <p:cNvPr id="3" name="Content Placeholder 2">
            <a:extLst>
              <a:ext uri="{FF2B5EF4-FFF2-40B4-BE49-F238E27FC236}">
                <a16:creationId xmlns:a16="http://schemas.microsoft.com/office/drawing/2014/main" id="{62ECF7EF-F708-D6C3-665C-D7C6DDD1367F}"/>
              </a:ext>
            </a:extLst>
          </p:cNvPr>
          <p:cNvSpPr>
            <a:spLocks noGrp="1"/>
          </p:cNvSpPr>
          <p:nvPr>
            <p:ph idx="1"/>
          </p:nvPr>
        </p:nvSpPr>
        <p:spPr>
          <a:xfrm>
            <a:off x="336884" y="2124074"/>
            <a:ext cx="11578891" cy="4371975"/>
          </a:xfrm>
        </p:spPr>
        <p:txBody>
          <a:bodyPr vert="horz" lIns="91440" tIns="45720" rIns="91440" bIns="45720" rtlCol="0" anchor="t">
            <a:normAutofit/>
          </a:bodyPr>
          <a:lstStyle/>
          <a:p>
            <a:pPr marL="231775" indent="-231775">
              <a:spcAft>
                <a:spcPts val="1200"/>
              </a:spcAft>
              <a:buClrTx/>
              <a:buSzPct val="100000"/>
              <a:buFont typeface="Wingdings" panose="05000000000000000000" pitchFamily="2" charset="2"/>
              <a:buChar char="Ø"/>
            </a:pPr>
            <a:r>
              <a:rPr lang="en-US" sz="1600">
                <a:latin typeface="Arial" panose="020B0604020202020204" pitchFamily="34" charset="0"/>
                <a:ea typeface="Verdana" panose="020B0604030504040204" pitchFamily="34" charset="0"/>
                <a:cs typeface="Arial" panose="020B0604020202020204" pitchFamily="34" charset="0"/>
              </a:rPr>
              <a:t>Please contact the Business Services Coordinator (or designee) at your CDSA if you have any additional questions regarding the </a:t>
            </a:r>
            <a:r>
              <a:rPr lang="en-US" sz="1600" i="1">
                <a:latin typeface="Arial" panose="020B0604020202020204" pitchFamily="34" charset="0"/>
                <a:ea typeface="Verdana" panose="020B0604030504040204" pitchFamily="34" charset="0"/>
                <a:cs typeface="Arial" panose="020B0604020202020204" pitchFamily="34" charset="0"/>
              </a:rPr>
              <a:t>ITP Fees, Billing, and Reimbursement Policy</a:t>
            </a:r>
            <a:r>
              <a:rPr lang="en-US" sz="1600">
                <a:latin typeface="Arial" panose="020B0604020202020204" pitchFamily="34" charset="0"/>
                <a:ea typeface="Verdana" panose="020B0604030504040204" pitchFamily="34" charset="0"/>
                <a:cs typeface="Arial" panose="020B0604020202020204" pitchFamily="34" charset="0"/>
              </a:rPr>
              <a:t> or the information in this presentation.</a:t>
            </a:r>
          </a:p>
          <a:p>
            <a:pPr marL="231775" indent="-231775">
              <a:spcAft>
                <a:spcPts val="1200"/>
              </a:spcAft>
              <a:buClrTx/>
              <a:buSzPct val="100000"/>
              <a:buFont typeface="Wingdings" panose="05000000000000000000" pitchFamily="2" charset="2"/>
              <a:buChar char="Ø"/>
            </a:pPr>
            <a:r>
              <a:rPr lang="en-US" sz="1600">
                <a:latin typeface="Arial" panose="020B0604020202020204" pitchFamily="34" charset="0"/>
                <a:ea typeface="Verdana" panose="020B0604030504040204" pitchFamily="34" charset="0"/>
                <a:cs typeface="Arial" panose="020B0604020202020204" pitchFamily="34" charset="0"/>
              </a:rPr>
              <a:t>Please see Appendix A at the end of this presentation for examples related to insurance rates and applying the Sliding Fee Scale to chargeable services.</a:t>
            </a:r>
          </a:p>
          <a:p>
            <a:pPr marL="0" indent="0" algn="ctr">
              <a:spcAft>
                <a:spcPts val="600"/>
              </a:spcAft>
              <a:buClrTx/>
              <a:buSzPct val="100000"/>
              <a:buNone/>
            </a:pPr>
            <a:r>
              <a:rPr lang="en-US" sz="1800" b="1">
                <a:solidFill>
                  <a:srgbClr val="0088C6"/>
                </a:solidFill>
                <a:latin typeface="Georgia"/>
                <a:ea typeface="Verdana"/>
                <a:hlinkClick r:id="rId3">
                  <a:extLst>
                    <a:ext uri="{A12FA001-AC4F-418D-AE19-62706E023703}">
                      <ahyp:hlinkClr xmlns:ahyp="http://schemas.microsoft.com/office/drawing/2018/hyperlinkcolor" val="tx"/>
                    </a:ext>
                  </a:extLst>
                </a:hlinkClick>
              </a:rPr>
              <a:t>NC ITP Policies &amp; Procedures (Link)</a:t>
            </a:r>
            <a:endParaRPr lang="en-US" sz="1800" b="1">
              <a:solidFill>
                <a:srgbClr val="0088C6"/>
              </a:solidFill>
              <a:latin typeface="Georgia"/>
              <a:ea typeface="Verdana"/>
            </a:endParaRPr>
          </a:p>
          <a:p>
            <a:pPr marL="0" indent="0" algn="ctr">
              <a:spcBef>
                <a:spcPts val="600"/>
              </a:spcBef>
              <a:spcAft>
                <a:spcPts val="1200"/>
              </a:spcAft>
              <a:buClrTx/>
              <a:buSzPct val="100000"/>
              <a:buNone/>
            </a:pPr>
            <a:r>
              <a:rPr lang="en-US" sz="1800" b="1">
                <a:solidFill>
                  <a:srgbClr val="0088C6"/>
                </a:solidFill>
                <a:latin typeface="Georgia"/>
                <a:ea typeface="Verdana"/>
                <a:hlinkClick r:id="rId4">
                  <a:extLst>
                    <a:ext uri="{A12FA001-AC4F-418D-AE19-62706E023703}">
                      <ahyp:hlinkClr xmlns:ahyp="http://schemas.microsoft.com/office/drawing/2018/hyperlinkcolor" val="tx"/>
                    </a:ext>
                  </a:extLst>
                </a:hlinkClick>
              </a:rPr>
              <a:t>NC ITP Provider Resources (Link)</a:t>
            </a:r>
            <a:endParaRPr lang="en-US" sz="1800" b="1">
              <a:solidFill>
                <a:srgbClr val="0088C6"/>
              </a:solidFill>
              <a:highlight>
                <a:srgbClr val="FFFF00"/>
              </a:highlight>
              <a:latin typeface="Georgia"/>
            </a:endParaRPr>
          </a:p>
          <a:p>
            <a:pPr marL="0" indent="0">
              <a:buNone/>
            </a:pPr>
            <a:r>
              <a:rPr lang="en-US" sz="1600" b="1" i="1">
                <a:solidFill>
                  <a:srgbClr val="009B60"/>
                </a:solidFill>
                <a:latin typeface="Georgia"/>
              </a:rPr>
              <a:t>CDSAs should provide a list of local contacts for providers</a:t>
            </a:r>
            <a:endParaRPr lang="en-US" b="1">
              <a:solidFill>
                <a:srgbClr val="009B60"/>
              </a:solidFill>
            </a:endParaRPr>
          </a:p>
          <a:p>
            <a:pPr marL="0" indent="0">
              <a:buNone/>
            </a:pPr>
            <a:endParaRPr lang="en-US" sz="1600" i="1">
              <a:solidFill>
                <a:srgbClr val="FF0000"/>
              </a:solidFill>
            </a:endParaRPr>
          </a:p>
        </p:txBody>
      </p:sp>
    </p:spTree>
    <p:custDataLst>
      <p:tags r:id="rId1"/>
    </p:custDataLst>
    <p:extLst>
      <p:ext uri="{BB962C8B-B14F-4D97-AF65-F5344CB8AC3E}">
        <p14:creationId xmlns:p14="http://schemas.microsoft.com/office/powerpoint/2010/main" val="2840041177"/>
      </p:ext>
    </p:extLst>
  </p:cSld>
  <p:clrMapOvr>
    <a:overrideClrMapping bg1="lt1" tx1="dk1" bg2="lt2" tx2="dk2" accent1="accent1" accent2="accent2" accent3="accent3" accent4="accent4" accent5="accent5" accent6="accent6" hlink="hlink" folHlink="folHlink"/>
  </p:clrMapOvr>
</p:sld>
</file>

<file path=ppt/slides/slide3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5EFA06D2-8FF8-4CC4-85BD-BCB6A30D549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Georgia" panose="02040502050405020303" pitchFamily="18" charset="0"/>
            </a:endParaRPr>
          </a:p>
        </p:txBody>
      </p:sp>
      <p:sp>
        <p:nvSpPr>
          <p:cNvPr id="10" name="Rectangle 9">
            <a:extLst>
              <a:ext uri="{FF2B5EF4-FFF2-40B4-BE49-F238E27FC236}">
                <a16:creationId xmlns:a16="http://schemas.microsoft.com/office/drawing/2014/main" id="{607A060C-1090-4A7B-A0C2-50C7605961C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72122"/>
            <a:ext cx="12192000" cy="1645382"/>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Georgia" panose="02040502050405020303" pitchFamily="18" charset="0"/>
            </a:endParaRPr>
          </a:p>
        </p:txBody>
      </p:sp>
      <p:sp>
        <p:nvSpPr>
          <p:cNvPr id="2" name="Title 1"/>
          <p:cNvSpPr>
            <a:spLocks noGrp="1"/>
          </p:cNvSpPr>
          <p:nvPr>
            <p:ph type="title"/>
          </p:nvPr>
        </p:nvSpPr>
        <p:spPr>
          <a:xfrm>
            <a:off x="1202919" y="284176"/>
            <a:ext cx="9784080" cy="1508760"/>
          </a:xfrm>
        </p:spPr>
        <p:txBody>
          <a:bodyPr>
            <a:normAutofit/>
          </a:bodyPr>
          <a:lstStyle/>
          <a:p>
            <a:pPr algn="ctr"/>
            <a:r>
              <a:rPr lang="en-US" sz="3600" cap="none">
                <a:solidFill>
                  <a:srgbClr val="FFFFFF"/>
                </a:solidFill>
                <a:latin typeface="Georgia" panose="02040502050405020303" pitchFamily="18" charset="0"/>
              </a:rPr>
              <a:t>Appendix A</a:t>
            </a:r>
          </a:p>
        </p:txBody>
      </p:sp>
      <p:sp>
        <p:nvSpPr>
          <p:cNvPr id="3" name="Content Placeholder 2"/>
          <p:cNvSpPr>
            <a:spLocks noGrp="1"/>
          </p:cNvSpPr>
          <p:nvPr>
            <p:ph idx="1"/>
          </p:nvPr>
        </p:nvSpPr>
        <p:spPr>
          <a:xfrm>
            <a:off x="2352417" y="2285668"/>
            <a:ext cx="7485079" cy="2052084"/>
          </a:xfrm>
        </p:spPr>
        <p:txBody>
          <a:bodyPr>
            <a:normAutofit/>
          </a:bodyPr>
          <a:lstStyle/>
          <a:p>
            <a:pPr marL="0" indent="0" algn="ctr">
              <a:buClrTx/>
              <a:buSzPct val="100000"/>
              <a:buNone/>
            </a:pPr>
            <a:r>
              <a:rPr lang="en-US" sz="2800" b="1">
                <a:effectLst/>
                <a:latin typeface="Georgia" panose="02040502050405020303" pitchFamily="18" charset="0"/>
                <a:ea typeface="Times New Roman" panose="02020603050405020304" pitchFamily="18" charset="0"/>
              </a:rPr>
              <a:t>Private Insurance Billing:</a:t>
            </a:r>
          </a:p>
          <a:p>
            <a:pPr marL="0" indent="0" algn="ctr">
              <a:buClrTx/>
              <a:buSzPct val="100000"/>
              <a:buNone/>
            </a:pPr>
            <a:r>
              <a:rPr lang="en-US" sz="2800" b="1">
                <a:effectLst/>
                <a:latin typeface="Georgia" panose="02040502050405020303" pitchFamily="18" charset="0"/>
                <a:ea typeface="Times New Roman" panose="02020603050405020304" pitchFamily="18" charset="0"/>
              </a:rPr>
              <a:t>Reimbursement </a:t>
            </a:r>
            <a:r>
              <a:rPr lang="en-US" sz="2800" b="1">
                <a:latin typeface="Georgia" panose="02040502050405020303" pitchFamily="18" charset="0"/>
                <a:ea typeface="Times New Roman" panose="02020603050405020304" pitchFamily="18" charset="0"/>
              </a:rPr>
              <a:t>Examples</a:t>
            </a:r>
            <a:endParaRPr lang="en-US" sz="2800">
              <a:highlight>
                <a:srgbClr val="FFFF00"/>
              </a:highlight>
              <a:latin typeface="Georgia" panose="02040502050405020303" pitchFamily="18" charset="0"/>
            </a:endParaRPr>
          </a:p>
          <a:p>
            <a:endParaRPr lang="en-US" sz="1400">
              <a:highlight>
                <a:srgbClr val="FFFF00"/>
              </a:highlight>
            </a:endParaRPr>
          </a:p>
        </p:txBody>
      </p:sp>
      <p:pic>
        <p:nvPicPr>
          <p:cNvPr id="7" name="Picture 6">
            <a:extLst>
              <a:ext uri="{FF2B5EF4-FFF2-40B4-BE49-F238E27FC236}">
                <a16:creationId xmlns:a16="http://schemas.microsoft.com/office/drawing/2014/main" id="{ABC87CDB-EF3F-FE2D-B3DA-3CFE96D11588}"/>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3949159" y="3747600"/>
            <a:ext cx="4291593" cy="2938278"/>
          </a:xfrm>
          <a:prstGeom prst="rect">
            <a:avLst/>
          </a:prstGeom>
        </p:spPr>
      </p:pic>
    </p:spTree>
    <p:custDataLst>
      <p:tags r:id="rId1"/>
    </p:custDataLst>
    <p:extLst>
      <p:ext uri="{BB962C8B-B14F-4D97-AF65-F5344CB8AC3E}">
        <p14:creationId xmlns:p14="http://schemas.microsoft.com/office/powerpoint/2010/main" val="3189111736"/>
      </p:ext>
    </p:extLst>
  </p:cSld>
  <p:clrMapOvr>
    <a:overrideClrMapping bg1="lt1" tx1="dk1" bg2="lt2" tx2="dk2" accent1="accent1" accent2="accent2" accent3="accent3" accent4="accent4" accent5="accent5" accent6="accent6" hlink="hlink" folHlink="folHlink"/>
  </p:clrMapOvr>
</p:sld>
</file>

<file path=ppt/slides/slide3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5EFA06D2-8FF8-4CC4-85BD-BCB6A30D549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Georgia" panose="02040502050405020303" pitchFamily="18" charset="0"/>
            </a:endParaRPr>
          </a:p>
        </p:txBody>
      </p:sp>
      <p:sp>
        <p:nvSpPr>
          <p:cNvPr id="10" name="Rectangle 9">
            <a:extLst>
              <a:ext uri="{FF2B5EF4-FFF2-40B4-BE49-F238E27FC236}">
                <a16:creationId xmlns:a16="http://schemas.microsoft.com/office/drawing/2014/main" id="{607A060C-1090-4A7B-A0C2-50C7605961C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72122"/>
            <a:ext cx="12192000" cy="1645382"/>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Georgia" panose="02040502050405020303" pitchFamily="18" charset="0"/>
            </a:endParaRPr>
          </a:p>
        </p:txBody>
      </p:sp>
      <p:sp>
        <p:nvSpPr>
          <p:cNvPr id="2" name="Title 1"/>
          <p:cNvSpPr>
            <a:spLocks noGrp="1"/>
          </p:cNvSpPr>
          <p:nvPr>
            <p:ph type="title"/>
          </p:nvPr>
        </p:nvSpPr>
        <p:spPr>
          <a:xfrm>
            <a:off x="1202919" y="284176"/>
            <a:ext cx="9784080" cy="1508760"/>
          </a:xfrm>
        </p:spPr>
        <p:txBody>
          <a:bodyPr>
            <a:normAutofit/>
          </a:bodyPr>
          <a:lstStyle/>
          <a:p>
            <a:pPr algn="ctr"/>
            <a:r>
              <a:rPr lang="en-US" sz="2800" cap="none">
                <a:solidFill>
                  <a:srgbClr val="FFFFFF"/>
                </a:solidFill>
                <a:latin typeface="Georgia" panose="02040502050405020303" pitchFamily="18" charset="0"/>
              </a:rPr>
              <a:t>Example </a:t>
            </a:r>
            <a:r>
              <a:rPr lang="en-US" sz="3600" cap="none">
                <a:solidFill>
                  <a:srgbClr val="FFFFFF"/>
                </a:solidFill>
                <a:latin typeface="Georgia" panose="02040502050405020303" pitchFamily="18" charset="0"/>
              </a:rPr>
              <a:t>1:</a:t>
            </a:r>
            <a:br>
              <a:rPr lang="en-US" sz="4400" cap="none">
                <a:solidFill>
                  <a:srgbClr val="FFFFFF"/>
                </a:solidFill>
                <a:latin typeface="Georgia" panose="02040502050405020303" pitchFamily="18" charset="0"/>
              </a:rPr>
            </a:br>
            <a:r>
              <a:rPr lang="en-US" sz="2800" cap="none">
                <a:effectLst/>
                <a:latin typeface="Georgia" panose="02040502050405020303" pitchFamily="18" charset="0"/>
                <a:ea typeface="Times New Roman" panose="02020603050405020304" pitchFamily="18" charset="0"/>
              </a:rPr>
              <a:t>Insurance Plan Pays Amount </a:t>
            </a:r>
            <a:r>
              <a:rPr lang="en-US" sz="2800" i="1" cap="none">
                <a:effectLst/>
                <a:latin typeface="Georgia" panose="02040502050405020303" pitchFamily="18" charset="0"/>
                <a:ea typeface="Times New Roman" panose="02020603050405020304" pitchFamily="18" charset="0"/>
              </a:rPr>
              <a:t>Higher</a:t>
            </a:r>
            <a:r>
              <a:rPr lang="en-US" sz="2800" cap="none">
                <a:effectLst/>
                <a:latin typeface="Georgia" panose="02040502050405020303" pitchFamily="18" charset="0"/>
                <a:ea typeface="Times New Roman" panose="02020603050405020304" pitchFamily="18" charset="0"/>
              </a:rPr>
              <a:t> Than ITP Rate</a:t>
            </a:r>
            <a:endParaRPr lang="en-US" sz="3600" cap="none">
              <a:solidFill>
                <a:srgbClr val="FFFFFF"/>
              </a:solidFill>
              <a:latin typeface="Georgia" panose="02040502050405020303" pitchFamily="18" charset="0"/>
            </a:endParaRPr>
          </a:p>
        </p:txBody>
      </p:sp>
      <p:sp>
        <p:nvSpPr>
          <p:cNvPr id="3" name="Content Placeholder 2"/>
          <p:cNvSpPr>
            <a:spLocks noGrp="1"/>
          </p:cNvSpPr>
          <p:nvPr>
            <p:ph idx="1"/>
          </p:nvPr>
        </p:nvSpPr>
        <p:spPr>
          <a:xfrm>
            <a:off x="287322" y="1989626"/>
            <a:ext cx="7485079" cy="440587"/>
          </a:xfrm>
        </p:spPr>
        <p:txBody>
          <a:bodyPr>
            <a:normAutofit/>
          </a:bodyPr>
          <a:lstStyle/>
          <a:p>
            <a:pPr marL="0" indent="0">
              <a:buNone/>
            </a:pPr>
            <a:r>
              <a:rPr lang="en-US" sz="1600" i="1">
                <a:effectLst/>
                <a:latin typeface="Georgia" panose="02040502050405020303" pitchFamily="18" charset="0"/>
                <a:ea typeface="Times New Roman" panose="02020603050405020304" pitchFamily="18" charset="0"/>
              </a:rPr>
              <a:t>Family SFS percentage = 40%</a:t>
            </a:r>
            <a:endParaRPr lang="en-US" sz="1600">
              <a:effectLst/>
              <a:latin typeface="Georgia" panose="02040502050405020303" pitchFamily="18" charset="0"/>
              <a:ea typeface="Times New Roman" panose="02020603050405020304" pitchFamily="18" charset="0"/>
            </a:endParaRPr>
          </a:p>
          <a:p>
            <a:pPr marL="0" indent="0">
              <a:buNone/>
            </a:pPr>
            <a:endParaRPr lang="en-US" sz="1400">
              <a:highlight>
                <a:srgbClr val="FFFF00"/>
              </a:highlight>
            </a:endParaRPr>
          </a:p>
        </p:txBody>
      </p:sp>
      <p:graphicFrame>
        <p:nvGraphicFramePr>
          <p:cNvPr id="6" name="Table 5">
            <a:extLst>
              <a:ext uri="{FF2B5EF4-FFF2-40B4-BE49-F238E27FC236}">
                <a16:creationId xmlns:a16="http://schemas.microsoft.com/office/drawing/2014/main" id="{69636733-EE84-9A98-3E59-44511C1567A6}"/>
              </a:ext>
            </a:extLst>
          </p:cNvPr>
          <p:cNvGraphicFramePr>
            <a:graphicFrameLocks noGrp="1"/>
          </p:cNvGraphicFramePr>
          <p:nvPr>
            <p:extLst>
              <p:ext uri="{D42A27DB-BD31-4B8C-83A1-F6EECF244321}">
                <p14:modId xmlns:p14="http://schemas.microsoft.com/office/powerpoint/2010/main" val="2129793886"/>
              </p:ext>
            </p:extLst>
          </p:nvPr>
        </p:nvGraphicFramePr>
        <p:xfrm>
          <a:off x="406875" y="2705945"/>
          <a:ext cx="7712656" cy="1645382"/>
        </p:xfrm>
        <a:graphic>
          <a:graphicData uri="http://schemas.openxmlformats.org/drawingml/2006/table">
            <a:tbl>
              <a:tblPr firstRow="1" firstCol="1" lastRow="1" lastCol="1" bandRow="1" bandCol="1"/>
              <a:tblGrid>
                <a:gridCol w="1284884">
                  <a:extLst>
                    <a:ext uri="{9D8B030D-6E8A-4147-A177-3AD203B41FA5}">
                      <a16:colId xmlns:a16="http://schemas.microsoft.com/office/drawing/2014/main" val="499952590"/>
                    </a:ext>
                  </a:extLst>
                </a:gridCol>
                <a:gridCol w="1284884">
                  <a:extLst>
                    <a:ext uri="{9D8B030D-6E8A-4147-A177-3AD203B41FA5}">
                      <a16:colId xmlns:a16="http://schemas.microsoft.com/office/drawing/2014/main" val="217539262"/>
                    </a:ext>
                  </a:extLst>
                </a:gridCol>
                <a:gridCol w="1285722">
                  <a:extLst>
                    <a:ext uri="{9D8B030D-6E8A-4147-A177-3AD203B41FA5}">
                      <a16:colId xmlns:a16="http://schemas.microsoft.com/office/drawing/2014/main" val="2341905188"/>
                    </a:ext>
                  </a:extLst>
                </a:gridCol>
                <a:gridCol w="1285722">
                  <a:extLst>
                    <a:ext uri="{9D8B030D-6E8A-4147-A177-3AD203B41FA5}">
                      <a16:colId xmlns:a16="http://schemas.microsoft.com/office/drawing/2014/main" val="3226410922"/>
                    </a:ext>
                  </a:extLst>
                </a:gridCol>
                <a:gridCol w="1285722">
                  <a:extLst>
                    <a:ext uri="{9D8B030D-6E8A-4147-A177-3AD203B41FA5}">
                      <a16:colId xmlns:a16="http://schemas.microsoft.com/office/drawing/2014/main" val="3828896172"/>
                    </a:ext>
                  </a:extLst>
                </a:gridCol>
                <a:gridCol w="1285722">
                  <a:extLst>
                    <a:ext uri="{9D8B030D-6E8A-4147-A177-3AD203B41FA5}">
                      <a16:colId xmlns:a16="http://schemas.microsoft.com/office/drawing/2014/main" val="3377705647"/>
                    </a:ext>
                  </a:extLst>
                </a:gridCol>
              </a:tblGrid>
              <a:tr h="1096922">
                <a:tc>
                  <a:txBody>
                    <a:bodyPr/>
                    <a:lstStyle/>
                    <a:p>
                      <a:pPr marL="0" marR="0" algn="ctr">
                        <a:spcBef>
                          <a:spcPts val="0"/>
                        </a:spcBef>
                        <a:spcAft>
                          <a:spcPts val="0"/>
                        </a:spcAft>
                      </a:pPr>
                      <a:r>
                        <a:rPr lang="en-US" sz="1050" b="1" cap="none" baseline="0">
                          <a:effectLst/>
                          <a:latin typeface="Georgia" panose="02040502050405020303" pitchFamily="18" charset="0"/>
                          <a:ea typeface="Verdana" panose="020B0604030504040204" pitchFamily="34" charset="0"/>
                        </a:rPr>
                        <a:t>ITP Rate Amount</a:t>
                      </a:r>
                      <a:endParaRPr lang="en-US" sz="1800" cap="none" baseline="0">
                        <a:effectLst/>
                        <a:latin typeface="Georgia" panose="02040502050405020303" pitchFamily="18" charset="0"/>
                        <a:ea typeface="Verdana" panose="020B060403050404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050" b="1" cap="none" baseline="0">
                          <a:effectLst/>
                          <a:latin typeface="Georgia" panose="02040502050405020303" pitchFamily="18" charset="0"/>
                          <a:ea typeface="Verdana" panose="020B0604030504040204" pitchFamily="34" charset="0"/>
                        </a:rPr>
                        <a:t>Insurance Allowed</a:t>
                      </a:r>
                      <a:endParaRPr lang="en-US" sz="1800" cap="none" baseline="0">
                        <a:effectLst/>
                        <a:latin typeface="Georgia" panose="02040502050405020303" pitchFamily="18" charset="0"/>
                        <a:ea typeface="Verdana" panose="020B060403050404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050" b="1" cap="none" baseline="0">
                          <a:effectLst/>
                          <a:latin typeface="Georgia" panose="02040502050405020303" pitchFamily="18" charset="0"/>
                          <a:ea typeface="Verdana" panose="020B0604030504040204" pitchFamily="34" charset="0"/>
                        </a:rPr>
                        <a:t>Insurance PAID Amount </a:t>
                      </a:r>
                      <a:endParaRPr lang="en-US" sz="1800" cap="none" baseline="0">
                        <a:effectLst/>
                        <a:latin typeface="Georgia" panose="02040502050405020303" pitchFamily="18" charset="0"/>
                        <a:ea typeface="Verdana" panose="020B060403050404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050" b="1" cap="none" baseline="0">
                          <a:effectLst/>
                          <a:latin typeface="Georgia" panose="02040502050405020303" pitchFamily="18" charset="0"/>
                          <a:ea typeface="Verdana" panose="020B0604030504040204" pitchFamily="34" charset="0"/>
                        </a:rPr>
                        <a:t>Insurance  Assigned Family Charge</a:t>
                      </a:r>
                      <a:endParaRPr lang="en-US" sz="1800" cap="none" baseline="0">
                        <a:effectLst/>
                        <a:latin typeface="Georgia" panose="02040502050405020303" pitchFamily="18" charset="0"/>
                        <a:ea typeface="Verdana" panose="020B060403050404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050" b="1" cap="none" baseline="0">
                          <a:effectLst/>
                          <a:latin typeface="Georgia" panose="02040502050405020303" pitchFamily="18" charset="0"/>
                          <a:ea typeface="Verdana" panose="020B0604030504040204" pitchFamily="34" charset="0"/>
                        </a:rPr>
                        <a:t>Family Payment Due After SFS</a:t>
                      </a:r>
                      <a:endParaRPr lang="en-US" sz="1800" cap="none" baseline="0">
                        <a:effectLst/>
                        <a:latin typeface="Georgia" panose="02040502050405020303" pitchFamily="18" charset="0"/>
                        <a:ea typeface="Verdana" panose="020B060403050404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050" b="1" cap="none" baseline="0">
                          <a:effectLst/>
                          <a:latin typeface="Georgia" panose="02040502050405020303" pitchFamily="18" charset="0"/>
                          <a:ea typeface="Verdana" panose="020B0604030504040204" pitchFamily="34" charset="0"/>
                        </a:rPr>
                        <a:t>Amount ITP Paid Provider</a:t>
                      </a:r>
                      <a:endParaRPr lang="en-US" sz="1800" cap="none" baseline="0">
                        <a:effectLst/>
                        <a:latin typeface="Georgia" panose="02040502050405020303" pitchFamily="18" charset="0"/>
                        <a:ea typeface="Verdana" panose="020B060403050404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641278513"/>
                  </a:ext>
                </a:extLst>
              </a:tr>
              <a:tr h="548460">
                <a:tc>
                  <a:txBody>
                    <a:bodyPr/>
                    <a:lstStyle/>
                    <a:p>
                      <a:pPr marL="0" marR="0" algn="ctr">
                        <a:spcBef>
                          <a:spcPts val="0"/>
                        </a:spcBef>
                        <a:spcAft>
                          <a:spcPts val="0"/>
                        </a:spcAft>
                      </a:pPr>
                      <a:endParaRPr lang="en-US" sz="1200">
                        <a:effectLst/>
                        <a:latin typeface="Georgia" panose="02040502050405020303" pitchFamily="18" charset="0"/>
                        <a:ea typeface="Verdana" panose="020B0604030504040204" pitchFamily="34" charset="0"/>
                      </a:endParaRPr>
                    </a:p>
                    <a:p>
                      <a:pPr marL="0" marR="0" algn="ctr">
                        <a:spcBef>
                          <a:spcPts val="0"/>
                        </a:spcBef>
                        <a:spcAft>
                          <a:spcPts val="0"/>
                        </a:spcAft>
                      </a:pPr>
                      <a:r>
                        <a:rPr lang="en-US" sz="1200">
                          <a:effectLst/>
                          <a:latin typeface="Georgia" panose="02040502050405020303" pitchFamily="18" charset="0"/>
                          <a:ea typeface="Verdana" panose="020B0604030504040204" pitchFamily="34" charset="0"/>
                        </a:rPr>
                        <a:t>$100.00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endParaRPr lang="en-US" sz="1200">
                        <a:effectLst/>
                        <a:latin typeface="Georgia" panose="02040502050405020303" pitchFamily="18" charset="0"/>
                        <a:ea typeface="Verdana" panose="020B0604030504040204" pitchFamily="34" charset="0"/>
                      </a:endParaRPr>
                    </a:p>
                    <a:p>
                      <a:pPr marL="0" marR="0" algn="ctr">
                        <a:spcBef>
                          <a:spcPts val="0"/>
                        </a:spcBef>
                        <a:spcAft>
                          <a:spcPts val="0"/>
                        </a:spcAft>
                      </a:pPr>
                      <a:r>
                        <a:rPr lang="en-US" sz="1200">
                          <a:effectLst/>
                          <a:latin typeface="Georgia" panose="02040502050405020303" pitchFamily="18" charset="0"/>
                          <a:ea typeface="Verdana" panose="020B0604030504040204" pitchFamily="34" charset="0"/>
                        </a:rPr>
                        <a:t>$120.00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endParaRPr lang="en-US" sz="1200">
                        <a:effectLst/>
                        <a:latin typeface="Georgia" panose="02040502050405020303" pitchFamily="18" charset="0"/>
                        <a:ea typeface="Verdana" panose="020B0604030504040204" pitchFamily="34" charset="0"/>
                      </a:endParaRPr>
                    </a:p>
                    <a:p>
                      <a:pPr marL="0" marR="0" algn="ctr">
                        <a:spcBef>
                          <a:spcPts val="0"/>
                        </a:spcBef>
                        <a:spcAft>
                          <a:spcPts val="0"/>
                        </a:spcAft>
                      </a:pPr>
                      <a:r>
                        <a:rPr lang="en-US" sz="1200">
                          <a:effectLst/>
                          <a:latin typeface="Georgia" panose="02040502050405020303" pitchFamily="18" charset="0"/>
                          <a:ea typeface="Verdana" panose="020B0604030504040204" pitchFamily="34" charset="0"/>
                        </a:rPr>
                        <a:t>$110.00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endParaRPr lang="en-US" sz="1200">
                        <a:effectLst/>
                        <a:latin typeface="Georgia" panose="02040502050405020303" pitchFamily="18" charset="0"/>
                        <a:ea typeface="Verdana" panose="020B0604030504040204" pitchFamily="34" charset="0"/>
                      </a:endParaRPr>
                    </a:p>
                    <a:p>
                      <a:pPr marL="0" marR="0" algn="ctr">
                        <a:spcBef>
                          <a:spcPts val="0"/>
                        </a:spcBef>
                        <a:spcAft>
                          <a:spcPts val="0"/>
                        </a:spcAft>
                      </a:pPr>
                      <a:r>
                        <a:rPr lang="en-US" sz="1200">
                          <a:effectLst/>
                          <a:latin typeface="Georgia" panose="02040502050405020303" pitchFamily="18" charset="0"/>
                          <a:ea typeface="Verdana" panose="020B0604030504040204" pitchFamily="34" charset="0"/>
                        </a:rPr>
                        <a:t>$10.00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endParaRPr lang="en-US" sz="1200">
                        <a:effectLst/>
                        <a:latin typeface="Georgia" panose="02040502050405020303" pitchFamily="18" charset="0"/>
                        <a:ea typeface="Verdana" panose="020B0604030504040204" pitchFamily="34" charset="0"/>
                      </a:endParaRPr>
                    </a:p>
                    <a:p>
                      <a:pPr marL="0" marR="0" algn="ctr">
                        <a:spcBef>
                          <a:spcPts val="0"/>
                        </a:spcBef>
                        <a:spcAft>
                          <a:spcPts val="0"/>
                        </a:spcAft>
                      </a:pPr>
                      <a:r>
                        <a:rPr lang="en-US" sz="1200">
                          <a:effectLst/>
                          <a:latin typeface="Georgia" panose="02040502050405020303" pitchFamily="18" charset="0"/>
                          <a:ea typeface="Verdana" panose="020B0604030504040204" pitchFamily="34" charset="0"/>
                        </a:rPr>
                        <a:t>$0.00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endParaRPr lang="en-US" sz="1200">
                        <a:effectLst/>
                        <a:latin typeface="Georgia" panose="02040502050405020303" pitchFamily="18" charset="0"/>
                        <a:ea typeface="Verdana" panose="020B0604030504040204" pitchFamily="34" charset="0"/>
                      </a:endParaRPr>
                    </a:p>
                    <a:p>
                      <a:pPr marL="0" marR="0" algn="ctr">
                        <a:spcBef>
                          <a:spcPts val="0"/>
                        </a:spcBef>
                        <a:spcAft>
                          <a:spcPts val="0"/>
                        </a:spcAft>
                      </a:pPr>
                      <a:r>
                        <a:rPr lang="en-US" sz="1200">
                          <a:effectLst/>
                          <a:latin typeface="Georgia" panose="02040502050405020303" pitchFamily="18" charset="0"/>
                          <a:ea typeface="Verdana" panose="020B0604030504040204" pitchFamily="34" charset="0"/>
                        </a:rPr>
                        <a:t>$0.00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734337220"/>
                  </a:ext>
                </a:extLst>
              </a:tr>
            </a:tbl>
          </a:graphicData>
        </a:graphic>
      </p:graphicFrame>
      <p:sp>
        <p:nvSpPr>
          <p:cNvPr id="12" name="Content Placeholder 2">
            <a:extLst>
              <a:ext uri="{FF2B5EF4-FFF2-40B4-BE49-F238E27FC236}">
                <a16:creationId xmlns:a16="http://schemas.microsoft.com/office/drawing/2014/main" id="{97C4E1E4-AF2D-1BEF-662F-8EF1AC3F4EA6}"/>
              </a:ext>
            </a:extLst>
          </p:cNvPr>
          <p:cNvSpPr txBox="1">
            <a:spLocks/>
          </p:cNvSpPr>
          <p:nvPr/>
        </p:nvSpPr>
        <p:spPr>
          <a:xfrm>
            <a:off x="287322" y="4943742"/>
            <a:ext cx="8772011" cy="1414725"/>
          </a:xfrm>
          <a:prstGeom prst="rect">
            <a:avLst/>
          </a:prstGeom>
        </p:spPr>
        <p:txBody>
          <a:bodyPr vert="horz" lIns="91440" tIns="45720" rIns="91440" bIns="45720" rtlCol="0">
            <a:normAutofit/>
          </a:bodyPr>
          <a:lstStyle>
            <a:lvl1pPr marL="182880" indent="-182880" algn="l" defTabSz="914400" rtl="0" eaLnBrk="1" latinLnBrk="0" hangingPunct="1">
              <a:lnSpc>
                <a:spcPct val="90000"/>
              </a:lnSpc>
              <a:spcBef>
                <a:spcPts val="1200"/>
              </a:spcBef>
              <a:spcAft>
                <a:spcPts val="200"/>
              </a:spcAft>
              <a:buClr>
                <a:schemeClr val="tx1"/>
              </a:buClr>
              <a:buFont typeface="Wingdings" pitchFamily="2" charset="2"/>
              <a:buChar char=""/>
              <a:defRPr sz="2200" kern="1200">
                <a:solidFill>
                  <a:schemeClr val="tx1"/>
                </a:solidFill>
                <a:latin typeface="+mn-lt"/>
                <a:ea typeface="+mn-ea"/>
                <a:cs typeface="+mn-cs"/>
              </a:defRPr>
            </a:lvl1pPr>
            <a:lvl2pPr marL="411480" indent="-182880" algn="l" defTabSz="914400" rtl="0" eaLnBrk="1" latinLnBrk="0" hangingPunct="1">
              <a:lnSpc>
                <a:spcPct val="90000"/>
              </a:lnSpc>
              <a:spcBef>
                <a:spcPts val="200"/>
              </a:spcBef>
              <a:spcAft>
                <a:spcPts val="400"/>
              </a:spcAft>
              <a:buClr>
                <a:schemeClr val="tx1"/>
              </a:buClr>
              <a:buFont typeface="Wingdings" pitchFamily="2" charset="2"/>
              <a:buChar char=""/>
              <a:defRPr sz="2000" kern="1200">
                <a:solidFill>
                  <a:schemeClr val="tx1"/>
                </a:solidFill>
                <a:latin typeface="+mn-lt"/>
                <a:ea typeface="+mn-ea"/>
                <a:cs typeface="+mn-cs"/>
              </a:defRPr>
            </a:lvl2pPr>
            <a:lvl3pPr marL="640080" indent="-182880" algn="l" defTabSz="914400" rtl="0" eaLnBrk="1" latinLnBrk="0" hangingPunct="1">
              <a:lnSpc>
                <a:spcPct val="90000"/>
              </a:lnSpc>
              <a:spcBef>
                <a:spcPts val="200"/>
              </a:spcBef>
              <a:spcAft>
                <a:spcPts val="400"/>
              </a:spcAft>
              <a:buClr>
                <a:schemeClr val="tx1"/>
              </a:buClr>
              <a:buFont typeface="Wingdings" pitchFamily="2" charset="2"/>
              <a:buChar char=""/>
              <a:defRPr sz="1800" kern="1200">
                <a:solidFill>
                  <a:schemeClr val="tx1"/>
                </a:solidFill>
                <a:latin typeface="+mn-lt"/>
                <a:ea typeface="+mn-ea"/>
                <a:cs typeface="+mn-cs"/>
              </a:defRPr>
            </a:lvl3pPr>
            <a:lvl4pPr marL="868680" indent="-18288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4pPr>
            <a:lvl5pPr marL="1097280" indent="-18288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5pPr>
            <a:lvl6pPr marL="1284600" indent="-22860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6pPr>
            <a:lvl7pPr marL="1471800" indent="-22860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7pPr>
            <a:lvl8pPr marL="1629000" indent="-22860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8pPr>
            <a:lvl9pPr marL="1806200" indent="-22860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9pPr>
          </a:lstStyle>
          <a:p>
            <a:pPr marL="0" marR="0" indent="0">
              <a:spcBef>
                <a:spcPts val="0"/>
              </a:spcBef>
              <a:spcAft>
                <a:spcPts val="0"/>
              </a:spcAft>
              <a:buNone/>
            </a:pPr>
            <a:r>
              <a:rPr lang="en-US" sz="1400">
                <a:effectLst/>
                <a:latin typeface="Georgia" panose="02040502050405020303" pitchFamily="18" charset="0"/>
                <a:ea typeface="Verdana" panose="020B0604030504040204" pitchFamily="34" charset="0"/>
              </a:rPr>
              <a:t>In example #1, the insurance paid higher than the ITP rate. The family-assigned charge of $10, from the EOB, is therefore not owed by the family or the ITP because insurance plan payment </a:t>
            </a:r>
            <a:r>
              <a:rPr lang="en-US" sz="1400" i="1">
                <a:effectLst/>
                <a:latin typeface="Georgia" panose="02040502050405020303" pitchFamily="18" charset="0"/>
                <a:ea typeface="Verdana" panose="020B0604030504040204" pitchFamily="34" charset="0"/>
              </a:rPr>
              <a:t>exceeded</a:t>
            </a:r>
            <a:r>
              <a:rPr lang="en-US" sz="1400">
                <a:effectLst/>
                <a:latin typeface="Georgia" panose="02040502050405020303" pitchFamily="18" charset="0"/>
                <a:ea typeface="Verdana" panose="020B0604030504040204" pitchFamily="34" charset="0"/>
              </a:rPr>
              <a:t> the ITP Rate. </a:t>
            </a:r>
            <a:br>
              <a:rPr lang="en-US" sz="1400">
                <a:effectLst/>
                <a:latin typeface="Georgia" panose="02040502050405020303" pitchFamily="18" charset="0"/>
                <a:ea typeface="Verdana" panose="020B0604030504040204" pitchFamily="34" charset="0"/>
              </a:rPr>
            </a:br>
            <a:br>
              <a:rPr lang="en-US" sz="1400">
                <a:effectLst/>
                <a:latin typeface="Georgia" panose="02040502050405020303" pitchFamily="18" charset="0"/>
                <a:ea typeface="Verdana" panose="020B0604030504040204" pitchFamily="34" charset="0"/>
              </a:rPr>
            </a:br>
            <a:r>
              <a:rPr lang="en-US" sz="1400" b="1">
                <a:effectLst/>
                <a:latin typeface="Georgia" panose="02040502050405020303" pitchFamily="18" charset="0"/>
                <a:ea typeface="Verdana" panose="020B0604030504040204" pitchFamily="34" charset="0"/>
              </a:rPr>
              <a:t>Note: </a:t>
            </a:r>
            <a:r>
              <a:rPr lang="en-US" sz="1400">
                <a:effectLst/>
                <a:latin typeface="Georgia" panose="02040502050405020303" pitchFamily="18" charset="0"/>
                <a:ea typeface="Verdana" panose="020B0604030504040204" pitchFamily="34" charset="0"/>
              </a:rPr>
              <a:t>The family insurance assigned co-pay was not required, and the provider may not charge the family for this co-pay.</a:t>
            </a:r>
          </a:p>
          <a:p>
            <a:pPr marL="0" indent="0">
              <a:buFont typeface="Wingdings" pitchFamily="2" charset="2"/>
              <a:buNone/>
            </a:pPr>
            <a:endParaRPr lang="en-US" sz="1400">
              <a:highlight>
                <a:srgbClr val="FFFF00"/>
              </a:highlight>
              <a:latin typeface="Georgia" panose="02040502050405020303" pitchFamily="18" charset="0"/>
            </a:endParaRPr>
          </a:p>
        </p:txBody>
      </p:sp>
      <p:pic>
        <p:nvPicPr>
          <p:cNvPr id="4" name="Picture 3">
            <a:extLst>
              <a:ext uri="{FF2B5EF4-FFF2-40B4-BE49-F238E27FC236}">
                <a16:creationId xmlns:a16="http://schemas.microsoft.com/office/drawing/2014/main" id="{AFAD050A-2C76-4EED-3083-E85705496D9B}"/>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9786626" y="2033442"/>
            <a:ext cx="2118052" cy="4711356"/>
          </a:xfrm>
          <a:prstGeom prst="rect">
            <a:avLst/>
          </a:prstGeom>
        </p:spPr>
      </p:pic>
    </p:spTree>
    <p:custDataLst>
      <p:tags r:id="rId1"/>
    </p:custDataLst>
    <p:extLst>
      <p:ext uri="{BB962C8B-B14F-4D97-AF65-F5344CB8AC3E}">
        <p14:creationId xmlns:p14="http://schemas.microsoft.com/office/powerpoint/2010/main" val="1832372353"/>
      </p:ext>
    </p:extLst>
  </p:cSld>
  <p:clrMapOvr>
    <a:overrideClrMapping bg1="lt1" tx1="dk1" bg2="lt2" tx2="dk2" accent1="accent1" accent2="accent2" accent3="accent3" accent4="accent4" accent5="accent5" accent6="accent6" hlink="hlink" folHlink="folHlink"/>
  </p:clrMapOvr>
</p:sld>
</file>

<file path=ppt/slides/slide3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5EFA06D2-8FF8-4CC4-85BD-BCB6A30D549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Georgia" panose="02040502050405020303" pitchFamily="18" charset="0"/>
            </a:endParaRPr>
          </a:p>
        </p:txBody>
      </p:sp>
      <p:sp>
        <p:nvSpPr>
          <p:cNvPr id="10" name="Rectangle 9">
            <a:extLst>
              <a:ext uri="{FF2B5EF4-FFF2-40B4-BE49-F238E27FC236}">
                <a16:creationId xmlns:a16="http://schemas.microsoft.com/office/drawing/2014/main" id="{607A060C-1090-4A7B-A0C2-50C7605961C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72122"/>
            <a:ext cx="12192000" cy="1645382"/>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Georgia" panose="02040502050405020303" pitchFamily="18" charset="0"/>
            </a:endParaRPr>
          </a:p>
        </p:txBody>
      </p:sp>
      <p:sp>
        <p:nvSpPr>
          <p:cNvPr id="2" name="Title 1"/>
          <p:cNvSpPr>
            <a:spLocks noGrp="1"/>
          </p:cNvSpPr>
          <p:nvPr>
            <p:ph type="title"/>
          </p:nvPr>
        </p:nvSpPr>
        <p:spPr>
          <a:xfrm>
            <a:off x="491067" y="284176"/>
            <a:ext cx="9880600" cy="1508760"/>
          </a:xfrm>
        </p:spPr>
        <p:txBody>
          <a:bodyPr>
            <a:normAutofit/>
          </a:bodyPr>
          <a:lstStyle/>
          <a:p>
            <a:pPr algn="ctr"/>
            <a:r>
              <a:rPr lang="en-US" sz="2800" cap="none">
                <a:solidFill>
                  <a:srgbClr val="FFFFFF"/>
                </a:solidFill>
                <a:latin typeface="Georgia" panose="02040502050405020303" pitchFamily="18" charset="0"/>
              </a:rPr>
              <a:t>Example </a:t>
            </a:r>
            <a:r>
              <a:rPr lang="en-US" sz="3600" cap="none">
                <a:solidFill>
                  <a:srgbClr val="FFFFFF"/>
                </a:solidFill>
                <a:latin typeface="Georgia" panose="02040502050405020303" pitchFamily="18" charset="0"/>
              </a:rPr>
              <a:t>2:</a:t>
            </a:r>
            <a:br>
              <a:rPr lang="en-US" sz="4400" cap="none">
                <a:solidFill>
                  <a:srgbClr val="FFFFFF"/>
                </a:solidFill>
                <a:latin typeface="Georgia" panose="02040502050405020303" pitchFamily="18" charset="0"/>
              </a:rPr>
            </a:br>
            <a:r>
              <a:rPr lang="en-US" sz="2400" cap="none">
                <a:effectLst/>
                <a:latin typeface="Georgia" panose="02040502050405020303" pitchFamily="18" charset="0"/>
                <a:ea typeface="Times New Roman" panose="02020603050405020304" pitchFamily="18" charset="0"/>
              </a:rPr>
              <a:t>Insurance Plan Assigns Deductible Amount </a:t>
            </a:r>
            <a:r>
              <a:rPr lang="en-US" sz="2400" i="1" cap="none">
                <a:effectLst/>
                <a:latin typeface="Georgia" panose="02040502050405020303" pitchFamily="18" charset="0"/>
                <a:ea typeface="Times New Roman" panose="02020603050405020304" pitchFamily="18" charset="0"/>
              </a:rPr>
              <a:t>Higher</a:t>
            </a:r>
            <a:r>
              <a:rPr lang="en-US" sz="2400" cap="none">
                <a:effectLst/>
                <a:latin typeface="Georgia" panose="02040502050405020303" pitchFamily="18" charset="0"/>
                <a:ea typeface="Times New Roman" panose="02020603050405020304" pitchFamily="18" charset="0"/>
              </a:rPr>
              <a:t> Than ITP Rate</a:t>
            </a:r>
            <a:endParaRPr lang="en-US" sz="3600" cap="none">
              <a:solidFill>
                <a:srgbClr val="FFFFFF"/>
              </a:solidFill>
              <a:latin typeface="Georgia" panose="02040502050405020303" pitchFamily="18" charset="0"/>
            </a:endParaRPr>
          </a:p>
        </p:txBody>
      </p:sp>
      <p:sp>
        <p:nvSpPr>
          <p:cNvPr id="3" name="Content Placeholder 2"/>
          <p:cNvSpPr>
            <a:spLocks noGrp="1"/>
          </p:cNvSpPr>
          <p:nvPr>
            <p:ph idx="1"/>
          </p:nvPr>
        </p:nvSpPr>
        <p:spPr>
          <a:xfrm>
            <a:off x="287322" y="1989626"/>
            <a:ext cx="7485079" cy="440587"/>
          </a:xfrm>
        </p:spPr>
        <p:txBody>
          <a:bodyPr>
            <a:normAutofit/>
          </a:bodyPr>
          <a:lstStyle/>
          <a:p>
            <a:pPr marL="0" indent="0">
              <a:buNone/>
            </a:pPr>
            <a:r>
              <a:rPr lang="en-US" sz="1600" i="1">
                <a:effectLst/>
                <a:latin typeface="Georgia" panose="02040502050405020303" pitchFamily="18" charset="0"/>
                <a:ea typeface="Times New Roman" panose="02020603050405020304" pitchFamily="18" charset="0"/>
              </a:rPr>
              <a:t>Family SFS percentage = 40%</a:t>
            </a:r>
            <a:endParaRPr lang="en-US" sz="1600">
              <a:effectLst/>
              <a:latin typeface="Georgia" panose="02040502050405020303" pitchFamily="18" charset="0"/>
              <a:ea typeface="Times New Roman" panose="02020603050405020304" pitchFamily="18" charset="0"/>
            </a:endParaRPr>
          </a:p>
          <a:p>
            <a:pPr marL="0" indent="0">
              <a:buNone/>
            </a:pPr>
            <a:endParaRPr lang="en-US" sz="1400">
              <a:highlight>
                <a:srgbClr val="FFFF00"/>
              </a:highlight>
            </a:endParaRPr>
          </a:p>
          <a:p>
            <a:pPr marL="0" indent="0">
              <a:buNone/>
            </a:pPr>
            <a:endParaRPr lang="en-US" sz="1400">
              <a:highlight>
                <a:srgbClr val="FFFF00"/>
              </a:highlight>
            </a:endParaRPr>
          </a:p>
        </p:txBody>
      </p:sp>
      <p:sp>
        <p:nvSpPr>
          <p:cNvPr id="12" name="Content Placeholder 2">
            <a:extLst>
              <a:ext uri="{FF2B5EF4-FFF2-40B4-BE49-F238E27FC236}">
                <a16:creationId xmlns:a16="http://schemas.microsoft.com/office/drawing/2014/main" id="{97C4E1E4-AF2D-1BEF-662F-8EF1AC3F4EA6}"/>
              </a:ext>
            </a:extLst>
          </p:cNvPr>
          <p:cNvSpPr txBox="1">
            <a:spLocks/>
          </p:cNvSpPr>
          <p:nvPr/>
        </p:nvSpPr>
        <p:spPr>
          <a:xfrm>
            <a:off x="287320" y="4844991"/>
            <a:ext cx="8772011" cy="1645382"/>
          </a:xfrm>
          <a:prstGeom prst="rect">
            <a:avLst/>
          </a:prstGeom>
        </p:spPr>
        <p:txBody>
          <a:bodyPr vert="horz" lIns="91440" tIns="45720" rIns="91440" bIns="45720" rtlCol="0">
            <a:normAutofit/>
          </a:bodyPr>
          <a:lstStyle>
            <a:lvl1pPr marL="182880" indent="-182880" algn="l" defTabSz="914400" rtl="0" eaLnBrk="1" latinLnBrk="0" hangingPunct="1">
              <a:lnSpc>
                <a:spcPct val="90000"/>
              </a:lnSpc>
              <a:spcBef>
                <a:spcPts val="1200"/>
              </a:spcBef>
              <a:spcAft>
                <a:spcPts val="200"/>
              </a:spcAft>
              <a:buClr>
                <a:schemeClr val="tx1"/>
              </a:buClr>
              <a:buFont typeface="Wingdings" pitchFamily="2" charset="2"/>
              <a:buChar char=""/>
              <a:defRPr sz="2200" kern="1200">
                <a:solidFill>
                  <a:schemeClr val="tx1"/>
                </a:solidFill>
                <a:latin typeface="+mn-lt"/>
                <a:ea typeface="+mn-ea"/>
                <a:cs typeface="+mn-cs"/>
              </a:defRPr>
            </a:lvl1pPr>
            <a:lvl2pPr marL="411480" indent="-182880" algn="l" defTabSz="914400" rtl="0" eaLnBrk="1" latinLnBrk="0" hangingPunct="1">
              <a:lnSpc>
                <a:spcPct val="90000"/>
              </a:lnSpc>
              <a:spcBef>
                <a:spcPts val="200"/>
              </a:spcBef>
              <a:spcAft>
                <a:spcPts val="400"/>
              </a:spcAft>
              <a:buClr>
                <a:schemeClr val="tx1"/>
              </a:buClr>
              <a:buFont typeface="Wingdings" pitchFamily="2" charset="2"/>
              <a:buChar char=""/>
              <a:defRPr sz="2000" kern="1200">
                <a:solidFill>
                  <a:schemeClr val="tx1"/>
                </a:solidFill>
                <a:latin typeface="+mn-lt"/>
                <a:ea typeface="+mn-ea"/>
                <a:cs typeface="+mn-cs"/>
              </a:defRPr>
            </a:lvl2pPr>
            <a:lvl3pPr marL="640080" indent="-182880" algn="l" defTabSz="914400" rtl="0" eaLnBrk="1" latinLnBrk="0" hangingPunct="1">
              <a:lnSpc>
                <a:spcPct val="90000"/>
              </a:lnSpc>
              <a:spcBef>
                <a:spcPts val="200"/>
              </a:spcBef>
              <a:spcAft>
                <a:spcPts val="400"/>
              </a:spcAft>
              <a:buClr>
                <a:schemeClr val="tx1"/>
              </a:buClr>
              <a:buFont typeface="Wingdings" pitchFamily="2" charset="2"/>
              <a:buChar char=""/>
              <a:defRPr sz="1800" kern="1200">
                <a:solidFill>
                  <a:schemeClr val="tx1"/>
                </a:solidFill>
                <a:latin typeface="+mn-lt"/>
                <a:ea typeface="+mn-ea"/>
                <a:cs typeface="+mn-cs"/>
              </a:defRPr>
            </a:lvl3pPr>
            <a:lvl4pPr marL="868680" indent="-18288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4pPr>
            <a:lvl5pPr marL="1097280" indent="-18288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5pPr>
            <a:lvl6pPr marL="1284600" indent="-22860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6pPr>
            <a:lvl7pPr marL="1471800" indent="-22860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7pPr>
            <a:lvl8pPr marL="1629000" indent="-22860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8pPr>
            <a:lvl9pPr marL="1806200" indent="-22860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9pPr>
          </a:lstStyle>
          <a:p>
            <a:pPr marL="0" marR="0" indent="0" algn="just">
              <a:spcBef>
                <a:spcPts val="0"/>
              </a:spcBef>
              <a:spcAft>
                <a:spcPts val="0"/>
              </a:spcAft>
              <a:buNone/>
            </a:pPr>
            <a:r>
              <a:rPr lang="en-US" sz="1400">
                <a:latin typeface="Georgia" panose="02040502050405020303" pitchFamily="18" charset="0"/>
                <a:ea typeface="Verdana" panose="020B0604030504040204" pitchFamily="34" charset="0"/>
              </a:rPr>
              <a:t>In example #2, the insurance paid nothing for a covered service and assigned $120 to the family deductible. </a:t>
            </a:r>
          </a:p>
          <a:p>
            <a:pPr marL="0" marR="0" indent="0" algn="just">
              <a:spcBef>
                <a:spcPts val="0"/>
              </a:spcBef>
              <a:spcAft>
                <a:spcPts val="0"/>
              </a:spcAft>
              <a:buNone/>
            </a:pPr>
            <a:endParaRPr lang="en-US" sz="1400">
              <a:latin typeface="Georgia" panose="02040502050405020303" pitchFamily="18" charset="0"/>
              <a:ea typeface="Verdana" panose="020B0604030504040204" pitchFamily="34" charset="0"/>
            </a:endParaRPr>
          </a:p>
          <a:p>
            <a:pPr marL="0" marR="0" indent="0" algn="just">
              <a:spcBef>
                <a:spcPts val="0"/>
              </a:spcBef>
              <a:spcAft>
                <a:spcPts val="0"/>
              </a:spcAft>
              <a:buNone/>
            </a:pPr>
            <a:r>
              <a:rPr lang="en-US" sz="1400">
                <a:latin typeface="Georgia" panose="02040502050405020303" pitchFamily="18" charset="0"/>
                <a:ea typeface="Verdana" panose="020B0604030504040204" pitchFamily="34" charset="0"/>
              </a:rPr>
              <a:t>Although the EOB family assigned charge is $120, the ITP Rate of $100 must be used to assign the SFS percentage, as families cannot be charged higher than the ITP Rate. </a:t>
            </a:r>
          </a:p>
          <a:p>
            <a:pPr marL="0" marR="0" indent="0" algn="just">
              <a:spcBef>
                <a:spcPts val="0"/>
              </a:spcBef>
              <a:spcAft>
                <a:spcPts val="0"/>
              </a:spcAft>
              <a:buNone/>
            </a:pPr>
            <a:endParaRPr lang="en-US" sz="1400">
              <a:latin typeface="Georgia" panose="02040502050405020303" pitchFamily="18" charset="0"/>
              <a:ea typeface="Verdana" panose="020B0604030504040204" pitchFamily="34" charset="0"/>
            </a:endParaRPr>
          </a:p>
          <a:p>
            <a:pPr marL="0" marR="0" indent="0" algn="just">
              <a:spcBef>
                <a:spcPts val="0"/>
              </a:spcBef>
              <a:spcAft>
                <a:spcPts val="0"/>
              </a:spcAft>
              <a:buNone/>
            </a:pPr>
            <a:r>
              <a:rPr lang="en-US" sz="1400">
                <a:latin typeface="Georgia" panose="02040502050405020303" pitchFamily="18" charset="0"/>
                <a:ea typeface="Verdana" panose="020B0604030504040204" pitchFamily="34" charset="0"/>
              </a:rPr>
              <a:t>The difference of $20 is not owed by the family or the ITP.</a:t>
            </a:r>
          </a:p>
          <a:p>
            <a:pPr marL="0" indent="0">
              <a:buFont typeface="Wingdings" pitchFamily="2" charset="2"/>
              <a:buNone/>
            </a:pPr>
            <a:endParaRPr lang="en-US" sz="1400">
              <a:highlight>
                <a:srgbClr val="FFFF00"/>
              </a:highlight>
              <a:latin typeface="Georgia" panose="02040502050405020303" pitchFamily="18" charset="0"/>
            </a:endParaRPr>
          </a:p>
        </p:txBody>
      </p:sp>
      <p:graphicFrame>
        <p:nvGraphicFramePr>
          <p:cNvPr id="5" name="Table 4">
            <a:extLst>
              <a:ext uri="{FF2B5EF4-FFF2-40B4-BE49-F238E27FC236}">
                <a16:creationId xmlns:a16="http://schemas.microsoft.com/office/drawing/2014/main" id="{1C5180E7-5A79-EB72-59D4-13D0BB2BA61D}"/>
              </a:ext>
            </a:extLst>
          </p:cNvPr>
          <p:cNvGraphicFramePr>
            <a:graphicFrameLocks noGrp="1"/>
          </p:cNvGraphicFramePr>
          <p:nvPr>
            <p:extLst>
              <p:ext uri="{D42A27DB-BD31-4B8C-83A1-F6EECF244321}">
                <p14:modId xmlns:p14="http://schemas.microsoft.com/office/powerpoint/2010/main" val="1440805243"/>
              </p:ext>
            </p:extLst>
          </p:nvPr>
        </p:nvGraphicFramePr>
        <p:xfrm>
          <a:off x="460885" y="2831982"/>
          <a:ext cx="8424880" cy="1645382"/>
        </p:xfrm>
        <a:graphic>
          <a:graphicData uri="http://schemas.openxmlformats.org/drawingml/2006/table">
            <a:tbl>
              <a:tblPr firstRow="1" firstCol="1" lastRow="1" lastCol="1" bandRow="1" bandCol="1"/>
              <a:tblGrid>
                <a:gridCol w="1403536">
                  <a:extLst>
                    <a:ext uri="{9D8B030D-6E8A-4147-A177-3AD203B41FA5}">
                      <a16:colId xmlns:a16="http://schemas.microsoft.com/office/drawing/2014/main" val="2507892531"/>
                    </a:ext>
                  </a:extLst>
                </a:gridCol>
                <a:gridCol w="1403536">
                  <a:extLst>
                    <a:ext uri="{9D8B030D-6E8A-4147-A177-3AD203B41FA5}">
                      <a16:colId xmlns:a16="http://schemas.microsoft.com/office/drawing/2014/main" val="75568755"/>
                    </a:ext>
                  </a:extLst>
                </a:gridCol>
                <a:gridCol w="1404452">
                  <a:extLst>
                    <a:ext uri="{9D8B030D-6E8A-4147-A177-3AD203B41FA5}">
                      <a16:colId xmlns:a16="http://schemas.microsoft.com/office/drawing/2014/main" val="1908173580"/>
                    </a:ext>
                  </a:extLst>
                </a:gridCol>
                <a:gridCol w="1404452">
                  <a:extLst>
                    <a:ext uri="{9D8B030D-6E8A-4147-A177-3AD203B41FA5}">
                      <a16:colId xmlns:a16="http://schemas.microsoft.com/office/drawing/2014/main" val="2067588794"/>
                    </a:ext>
                  </a:extLst>
                </a:gridCol>
                <a:gridCol w="1404452">
                  <a:extLst>
                    <a:ext uri="{9D8B030D-6E8A-4147-A177-3AD203B41FA5}">
                      <a16:colId xmlns:a16="http://schemas.microsoft.com/office/drawing/2014/main" val="332643851"/>
                    </a:ext>
                  </a:extLst>
                </a:gridCol>
                <a:gridCol w="1404452">
                  <a:extLst>
                    <a:ext uri="{9D8B030D-6E8A-4147-A177-3AD203B41FA5}">
                      <a16:colId xmlns:a16="http://schemas.microsoft.com/office/drawing/2014/main" val="79145879"/>
                    </a:ext>
                  </a:extLst>
                </a:gridCol>
              </a:tblGrid>
              <a:tr h="1096921">
                <a:tc>
                  <a:txBody>
                    <a:bodyPr/>
                    <a:lstStyle/>
                    <a:p>
                      <a:pPr marL="0" marR="0" algn="ctr">
                        <a:spcBef>
                          <a:spcPts val="0"/>
                        </a:spcBef>
                        <a:spcAft>
                          <a:spcPts val="0"/>
                        </a:spcAft>
                      </a:pPr>
                      <a:r>
                        <a:rPr lang="en-US" sz="1050" b="1" cap="none" baseline="0">
                          <a:effectLst/>
                          <a:latin typeface="Georgia" panose="02040502050405020303" pitchFamily="18" charset="0"/>
                          <a:ea typeface="Verdana" panose="020B0604030504040204" pitchFamily="34" charset="0"/>
                        </a:rPr>
                        <a:t>ITP Rate Amount</a:t>
                      </a:r>
                      <a:endParaRPr lang="en-US" sz="1800" cap="none" baseline="0">
                        <a:effectLst/>
                        <a:latin typeface="Georgia" panose="02040502050405020303" pitchFamily="18" charset="0"/>
                        <a:ea typeface="Verdana" panose="020B060403050404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050" b="1" cap="none" baseline="0">
                          <a:effectLst/>
                          <a:latin typeface="Georgia" panose="02040502050405020303" pitchFamily="18" charset="0"/>
                          <a:ea typeface="Verdana" panose="020B0604030504040204" pitchFamily="34" charset="0"/>
                        </a:rPr>
                        <a:t>Insurance Allowed</a:t>
                      </a:r>
                      <a:endParaRPr lang="en-US" sz="1800" cap="none" baseline="0">
                        <a:effectLst/>
                        <a:latin typeface="Georgia" panose="02040502050405020303" pitchFamily="18" charset="0"/>
                        <a:ea typeface="Verdana" panose="020B060403050404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050" b="1" cap="none" baseline="0">
                          <a:effectLst/>
                          <a:latin typeface="Georgia" panose="02040502050405020303" pitchFamily="18" charset="0"/>
                          <a:ea typeface="Verdana" panose="020B0604030504040204" pitchFamily="34" charset="0"/>
                        </a:rPr>
                        <a:t>Insurance PAID Amount </a:t>
                      </a:r>
                      <a:endParaRPr lang="en-US" sz="1800" cap="none" baseline="0">
                        <a:effectLst/>
                        <a:latin typeface="Georgia" panose="02040502050405020303" pitchFamily="18" charset="0"/>
                        <a:ea typeface="Verdana" panose="020B060403050404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050" b="1" cap="none" baseline="0">
                          <a:effectLst/>
                          <a:latin typeface="Georgia" panose="02040502050405020303" pitchFamily="18" charset="0"/>
                          <a:ea typeface="Verdana" panose="020B0604030504040204" pitchFamily="34" charset="0"/>
                        </a:rPr>
                        <a:t>Insurance  Assigned Family Charge</a:t>
                      </a:r>
                      <a:endParaRPr lang="en-US" sz="1800" cap="none" baseline="0">
                        <a:effectLst/>
                        <a:latin typeface="Georgia" panose="02040502050405020303" pitchFamily="18" charset="0"/>
                        <a:ea typeface="Verdana" panose="020B060403050404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050" b="1" cap="none" baseline="0">
                          <a:effectLst/>
                          <a:latin typeface="Georgia" panose="02040502050405020303" pitchFamily="18" charset="0"/>
                          <a:ea typeface="Verdana" panose="020B0604030504040204" pitchFamily="34" charset="0"/>
                        </a:rPr>
                        <a:t>Family Payment Due After SFS</a:t>
                      </a:r>
                      <a:endParaRPr lang="en-US" sz="1800" cap="none" baseline="0">
                        <a:effectLst/>
                        <a:latin typeface="Georgia" panose="02040502050405020303" pitchFamily="18" charset="0"/>
                        <a:ea typeface="Verdana" panose="020B060403050404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050" b="1" cap="none" baseline="0">
                          <a:effectLst/>
                          <a:latin typeface="Georgia" panose="02040502050405020303" pitchFamily="18" charset="0"/>
                          <a:ea typeface="Verdana" panose="020B0604030504040204" pitchFamily="34" charset="0"/>
                        </a:rPr>
                        <a:t>Amount ITP Paid Provider</a:t>
                      </a:r>
                      <a:endParaRPr lang="en-US" sz="1800" cap="none" baseline="0">
                        <a:effectLst/>
                        <a:latin typeface="Georgia" panose="02040502050405020303" pitchFamily="18" charset="0"/>
                        <a:ea typeface="Verdana" panose="020B060403050404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685432958"/>
                  </a:ext>
                </a:extLst>
              </a:tr>
              <a:tr h="548461">
                <a:tc>
                  <a:txBody>
                    <a:bodyPr/>
                    <a:lstStyle/>
                    <a:p>
                      <a:pPr marL="0" marR="0" algn="ctr">
                        <a:spcBef>
                          <a:spcPts val="0"/>
                        </a:spcBef>
                        <a:spcAft>
                          <a:spcPts val="0"/>
                        </a:spcAft>
                      </a:pPr>
                      <a:endParaRPr lang="en-US" sz="1200">
                        <a:effectLst/>
                        <a:latin typeface="Georgia" panose="02040502050405020303" pitchFamily="18" charset="0"/>
                        <a:ea typeface="Verdana" panose="020B0604030504040204" pitchFamily="34" charset="0"/>
                      </a:endParaRPr>
                    </a:p>
                    <a:p>
                      <a:pPr marL="0" marR="0" algn="ctr">
                        <a:spcBef>
                          <a:spcPts val="0"/>
                        </a:spcBef>
                        <a:spcAft>
                          <a:spcPts val="0"/>
                        </a:spcAft>
                      </a:pPr>
                      <a:r>
                        <a:rPr lang="en-US" sz="1200">
                          <a:effectLst/>
                          <a:latin typeface="Georgia" panose="02040502050405020303" pitchFamily="18" charset="0"/>
                          <a:ea typeface="Verdana" panose="020B0604030504040204" pitchFamily="34" charset="0"/>
                        </a:rPr>
                        <a:t>$100.00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endParaRPr lang="en-US" sz="1200">
                        <a:effectLst/>
                        <a:latin typeface="Georgia" panose="02040502050405020303" pitchFamily="18" charset="0"/>
                        <a:ea typeface="Verdana" panose="020B0604030504040204" pitchFamily="34" charset="0"/>
                      </a:endParaRPr>
                    </a:p>
                    <a:p>
                      <a:pPr marL="0" marR="0" algn="ctr">
                        <a:spcBef>
                          <a:spcPts val="0"/>
                        </a:spcBef>
                        <a:spcAft>
                          <a:spcPts val="0"/>
                        </a:spcAft>
                      </a:pPr>
                      <a:r>
                        <a:rPr lang="en-US" sz="1200">
                          <a:effectLst/>
                          <a:latin typeface="Georgia" panose="02040502050405020303" pitchFamily="18" charset="0"/>
                          <a:ea typeface="Verdana" panose="020B0604030504040204" pitchFamily="34" charset="0"/>
                        </a:rPr>
                        <a:t>$120.00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endParaRPr lang="en-US" sz="1200">
                        <a:effectLst/>
                        <a:latin typeface="Georgia" panose="02040502050405020303" pitchFamily="18" charset="0"/>
                        <a:ea typeface="Verdana" panose="020B0604030504040204" pitchFamily="34" charset="0"/>
                      </a:endParaRPr>
                    </a:p>
                    <a:p>
                      <a:pPr marL="0" marR="0" algn="ctr">
                        <a:spcBef>
                          <a:spcPts val="0"/>
                        </a:spcBef>
                        <a:spcAft>
                          <a:spcPts val="0"/>
                        </a:spcAft>
                      </a:pPr>
                      <a:r>
                        <a:rPr lang="en-US" sz="1200">
                          <a:effectLst/>
                          <a:latin typeface="Georgia" panose="02040502050405020303" pitchFamily="18" charset="0"/>
                          <a:ea typeface="Verdana" panose="020B0604030504040204" pitchFamily="34" charset="0"/>
                        </a:rPr>
                        <a:t>$0.00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endParaRPr lang="en-US" sz="1200">
                        <a:effectLst/>
                        <a:latin typeface="Georgia" panose="02040502050405020303" pitchFamily="18" charset="0"/>
                        <a:ea typeface="Verdana" panose="020B0604030504040204" pitchFamily="34" charset="0"/>
                      </a:endParaRPr>
                    </a:p>
                    <a:p>
                      <a:pPr marL="0" marR="0" algn="ctr">
                        <a:spcBef>
                          <a:spcPts val="0"/>
                        </a:spcBef>
                        <a:spcAft>
                          <a:spcPts val="0"/>
                        </a:spcAft>
                      </a:pPr>
                      <a:r>
                        <a:rPr lang="en-US" sz="1200">
                          <a:effectLst/>
                          <a:latin typeface="Georgia" panose="02040502050405020303" pitchFamily="18" charset="0"/>
                          <a:ea typeface="Verdana" panose="020B0604030504040204" pitchFamily="34" charset="0"/>
                        </a:rPr>
                        <a:t>$120.00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endParaRPr lang="en-US" sz="1200">
                        <a:effectLst/>
                        <a:latin typeface="Georgia" panose="02040502050405020303" pitchFamily="18" charset="0"/>
                        <a:ea typeface="Verdana" panose="020B0604030504040204" pitchFamily="34" charset="0"/>
                      </a:endParaRPr>
                    </a:p>
                    <a:p>
                      <a:pPr marL="0" marR="0" algn="ctr">
                        <a:spcBef>
                          <a:spcPts val="0"/>
                        </a:spcBef>
                        <a:spcAft>
                          <a:spcPts val="0"/>
                        </a:spcAft>
                      </a:pPr>
                      <a:r>
                        <a:rPr lang="en-US" sz="1200">
                          <a:effectLst/>
                          <a:latin typeface="Georgia" panose="02040502050405020303" pitchFamily="18" charset="0"/>
                          <a:ea typeface="Verdana" panose="020B0604030504040204" pitchFamily="34" charset="0"/>
                        </a:rPr>
                        <a:t>$40.00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endParaRPr lang="en-US" sz="1200">
                        <a:effectLst/>
                        <a:latin typeface="Georgia" panose="02040502050405020303" pitchFamily="18" charset="0"/>
                        <a:ea typeface="Verdana" panose="020B0604030504040204" pitchFamily="34" charset="0"/>
                      </a:endParaRPr>
                    </a:p>
                    <a:p>
                      <a:pPr marL="0" marR="0" algn="ctr">
                        <a:spcBef>
                          <a:spcPts val="0"/>
                        </a:spcBef>
                        <a:spcAft>
                          <a:spcPts val="0"/>
                        </a:spcAft>
                      </a:pPr>
                      <a:r>
                        <a:rPr lang="en-US" sz="1200">
                          <a:effectLst/>
                          <a:latin typeface="Georgia" panose="02040502050405020303" pitchFamily="18" charset="0"/>
                          <a:ea typeface="Verdana" panose="020B0604030504040204" pitchFamily="34" charset="0"/>
                        </a:rPr>
                        <a:t>$60.00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158748133"/>
                  </a:ext>
                </a:extLst>
              </a:tr>
            </a:tbl>
          </a:graphicData>
        </a:graphic>
      </p:graphicFrame>
      <p:pic>
        <p:nvPicPr>
          <p:cNvPr id="4" name="Picture 3">
            <a:extLst>
              <a:ext uri="{FF2B5EF4-FFF2-40B4-BE49-F238E27FC236}">
                <a16:creationId xmlns:a16="http://schemas.microsoft.com/office/drawing/2014/main" id="{C73B672D-6D85-30E4-3297-B25EE2B24C35}"/>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9786626" y="2033442"/>
            <a:ext cx="2118052" cy="4711356"/>
          </a:xfrm>
          <a:prstGeom prst="rect">
            <a:avLst/>
          </a:prstGeom>
        </p:spPr>
      </p:pic>
    </p:spTree>
    <p:custDataLst>
      <p:tags r:id="rId1"/>
    </p:custDataLst>
    <p:extLst>
      <p:ext uri="{BB962C8B-B14F-4D97-AF65-F5344CB8AC3E}">
        <p14:creationId xmlns:p14="http://schemas.microsoft.com/office/powerpoint/2010/main" val="2770343261"/>
      </p:ext>
    </p:extLst>
  </p:cSld>
  <p:clrMapOvr>
    <a:overrideClrMapping bg1="lt1" tx1="dk1" bg2="lt2" tx2="dk2" accent1="accent1" accent2="accent2" accent3="accent3" accent4="accent4" accent5="accent5" accent6="accent6" hlink="hlink" folHlink="folHlink"/>
  </p:clrMapOvr>
</p:sld>
</file>

<file path=ppt/slides/slide3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5EFA06D2-8FF8-4CC4-85BD-BCB6A30D549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Georgia" panose="02040502050405020303" pitchFamily="18" charset="0"/>
            </a:endParaRPr>
          </a:p>
        </p:txBody>
      </p:sp>
      <p:sp>
        <p:nvSpPr>
          <p:cNvPr id="10" name="Rectangle 9">
            <a:extLst>
              <a:ext uri="{FF2B5EF4-FFF2-40B4-BE49-F238E27FC236}">
                <a16:creationId xmlns:a16="http://schemas.microsoft.com/office/drawing/2014/main" id="{607A060C-1090-4A7B-A0C2-50C7605961C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72122"/>
            <a:ext cx="12192000" cy="1645382"/>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Georgia" panose="02040502050405020303" pitchFamily="18" charset="0"/>
            </a:endParaRPr>
          </a:p>
        </p:txBody>
      </p:sp>
      <p:sp>
        <p:nvSpPr>
          <p:cNvPr id="2" name="Title 1"/>
          <p:cNvSpPr>
            <a:spLocks noGrp="1"/>
          </p:cNvSpPr>
          <p:nvPr>
            <p:ph type="title"/>
          </p:nvPr>
        </p:nvSpPr>
        <p:spPr>
          <a:xfrm>
            <a:off x="491067" y="284176"/>
            <a:ext cx="9880600" cy="1508760"/>
          </a:xfrm>
        </p:spPr>
        <p:txBody>
          <a:bodyPr>
            <a:normAutofit/>
          </a:bodyPr>
          <a:lstStyle/>
          <a:p>
            <a:pPr algn="ctr"/>
            <a:r>
              <a:rPr lang="en-US" sz="2800" cap="none">
                <a:solidFill>
                  <a:srgbClr val="FFFFFF"/>
                </a:solidFill>
                <a:latin typeface="Georgia" panose="02040502050405020303" pitchFamily="18" charset="0"/>
              </a:rPr>
              <a:t>Example </a:t>
            </a:r>
            <a:r>
              <a:rPr lang="en-US" sz="3600" cap="none">
                <a:solidFill>
                  <a:srgbClr val="FFFFFF"/>
                </a:solidFill>
                <a:latin typeface="Georgia" panose="02040502050405020303" pitchFamily="18" charset="0"/>
              </a:rPr>
              <a:t>3:</a:t>
            </a:r>
            <a:br>
              <a:rPr lang="en-US" sz="4400" cap="none">
                <a:solidFill>
                  <a:srgbClr val="FFFFFF"/>
                </a:solidFill>
                <a:latin typeface="Georgia" panose="02040502050405020303" pitchFamily="18" charset="0"/>
              </a:rPr>
            </a:br>
            <a:r>
              <a:rPr lang="en-US" sz="2400" cap="none">
                <a:effectLst/>
                <a:latin typeface="Georgia" panose="02040502050405020303" pitchFamily="18" charset="0"/>
                <a:ea typeface="Times New Roman" panose="02020603050405020304" pitchFamily="18" charset="0"/>
              </a:rPr>
              <a:t>Insurance Plan In-Network Allowed Charge </a:t>
            </a:r>
            <a:r>
              <a:rPr lang="en-US" sz="2400" i="1" cap="none">
                <a:effectLst/>
                <a:latin typeface="Georgia" panose="02040502050405020303" pitchFamily="18" charset="0"/>
                <a:ea typeface="Times New Roman" panose="02020603050405020304" pitchFamily="18" charset="0"/>
              </a:rPr>
              <a:t>Lower</a:t>
            </a:r>
            <a:r>
              <a:rPr lang="en-US" sz="2400" cap="none">
                <a:effectLst/>
                <a:latin typeface="Georgia" panose="02040502050405020303" pitchFamily="18" charset="0"/>
                <a:ea typeface="Times New Roman" panose="02020603050405020304" pitchFamily="18" charset="0"/>
              </a:rPr>
              <a:t> than ITP Rate</a:t>
            </a:r>
            <a:endParaRPr lang="en-US" sz="3600" cap="none">
              <a:solidFill>
                <a:srgbClr val="FFFFFF"/>
              </a:solidFill>
              <a:latin typeface="Georgia" panose="02040502050405020303" pitchFamily="18" charset="0"/>
            </a:endParaRPr>
          </a:p>
        </p:txBody>
      </p:sp>
      <p:sp>
        <p:nvSpPr>
          <p:cNvPr id="3" name="Content Placeholder 2"/>
          <p:cNvSpPr>
            <a:spLocks noGrp="1"/>
          </p:cNvSpPr>
          <p:nvPr>
            <p:ph idx="1"/>
          </p:nvPr>
        </p:nvSpPr>
        <p:spPr>
          <a:xfrm>
            <a:off x="287322" y="1989626"/>
            <a:ext cx="7485079" cy="440587"/>
          </a:xfrm>
        </p:spPr>
        <p:txBody>
          <a:bodyPr>
            <a:normAutofit/>
          </a:bodyPr>
          <a:lstStyle/>
          <a:p>
            <a:pPr marL="0" indent="0">
              <a:buNone/>
            </a:pPr>
            <a:r>
              <a:rPr lang="en-US" sz="1600" i="1">
                <a:effectLst/>
                <a:latin typeface="Georgia" panose="02040502050405020303" pitchFamily="18" charset="0"/>
                <a:ea typeface="Times New Roman" panose="02020603050405020304" pitchFamily="18" charset="0"/>
              </a:rPr>
              <a:t>Family SFS percentage = 40%</a:t>
            </a:r>
            <a:endParaRPr lang="en-US" sz="1600">
              <a:effectLst/>
              <a:latin typeface="Georgia" panose="02040502050405020303" pitchFamily="18" charset="0"/>
              <a:ea typeface="Times New Roman" panose="02020603050405020304" pitchFamily="18" charset="0"/>
            </a:endParaRPr>
          </a:p>
          <a:p>
            <a:pPr marL="0" indent="0">
              <a:buNone/>
            </a:pPr>
            <a:endParaRPr lang="en-US" sz="1400">
              <a:highlight>
                <a:srgbClr val="FFFF00"/>
              </a:highlight>
            </a:endParaRPr>
          </a:p>
          <a:p>
            <a:pPr marL="0" indent="0">
              <a:buNone/>
            </a:pPr>
            <a:endParaRPr lang="en-US" sz="1400">
              <a:highlight>
                <a:srgbClr val="FFFF00"/>
              </a:highlight>
            </a:endParaRPr>
          </a:p>
        </p:txBody>
      </p:sp>
      <p:sp>
        <p:nvSpPr>
          <p:cNvPr id="12" name="Content Placeholder 2">
            <a:extLst>
              <a:ext uri="{FF2B5EF4-FFF2-40B4-BE49-F238E27FC236}">
                <a16:creationId xmlns:a16="http://schemas.microsoft.com/office/drawing/2014/main" id="{97C4E1E4-AF2D-1BEF-662F-8EF1AC3F4EA6}"/>
              </a:ext>
            </a:extLst>
          </p:cNvPr>
          <p:cNvSpPr txBox="1">
            <a:spLocks/>
          </p:cNvSpPr>
          <p:nvPr/>
        </p:nvSpPr>
        <p:spPr>
          <a:xfrm>
            <a:off x="287320" y="4844991"/>
            <a:ext cx="8772011" cy="1645382"/>
          </a:xfrm>
          <a:prstGeom prst="rect">
            <a:avLst/>
          </a:prstGeom>
        </p:spPr>
        <p:txBody>
          <a:bodyPr vert="horz" lIns="91440" tIns="45720" rIns="91440" bIns="45720" rtlCol="0">
            <a:normAutofit/>
          </a:bodyPr>
          <a:lstStyle>
            <a:lvl1pPr marL="182880" indent="-182880" algn="l" defTabSz="914400" rtl="0" eaLnBrk="1" latinLnBrk="0" hangingPunct="1">
              <a:lnSpc>
                <a:spcPct val="90000"/>
              </a:lnSpc>
              <a:spcBef>
                <a:spcPts val="1200"/>
              </a:spcBef>
              <a:spcAft>
                <a:spcPts val="200"/>
              </a:spcAft>
              <a:buClr>
                <a:schemeClr val="tx1"/>
              </a:buClr>
              <a:buFont typeface="Wingdings" pitchFamily="2" charset="2"/>
              <a:buChar char=""/>
              <a:defRPr sz="2200" kern="1200">
                <a:solidFill>
                  <a:schemeClr val="tx1"/>
                </a:solidFill>
                <a:latin typeface="+mn-lt"/>
                <a:ea typeface="+mn-ea"/>
                <a:cs typeface="+mn-cs"/>
              </a:defRPr>
            </a:lvl1pPr>
            <a:lvl2pPr marL="411480" indent="-182880" algn="l" defTabSz="914400" rtl="0" eaLnBrk="1" latinLnBrk="0" hangingPunct="1">
              <a:lnSpc>
                <a:spcPct val="90000"/>
              </a:lnSpc>
              <a:spcBef>
                <a:spcPts val="200"/>
              </a:spcBef>
              <a:spcAft>
                <a:spcPts val="400"/>
              </a:spcAft>
              <a:buClr>
                <a:schemeClr val="tx1"/>
              </a:buClr>
              <a:buFont typeface="Wingdings" pitchFamily="2" charset="2"/>
              <a:buChar char=""/>
              <a:defRPr sz="2000" kern="1200">
                <a:solidFill>
                  <a:schemeClr val="tx1"/>
                </a:solidFill>
                <a:latin typeface="+mn-lt"/>
                <a:ea typeface="+mn-ea"/>
                <a:cs typeface="+mn-cs"/>
              </a:defRPr>
            </a:lvl2pPr>
            <a:lvl3pPr marL="640080" indent="-182880" algn="l" defTabSz="914400" rtl="0" eaLnBrk="1" latinLnBrk="0" hangingPunct="1">
              <a:lnSpc>
                <a:spcPct val="90000"/>
              </a:lnSpc>
              <a:spcBef>
                <a:spcPts val="200"/>
              </a:spcBef>
              <a:spcAft>
                <a:spcPts val="400"/>
              </a:spcAft>
              <a:buClr>
                <a:schemeClr val="tx1"/>
              </a:buClr>
              <a:buFont typeface="Wingdings" pitchFamily="2" charset="2"/>
              <a:buChar char=""/>
              <a:defRPr sz="1800" kern="1200">
                <a:solidFill>
                  <a:schemeClr val="tx1"/>
                </a:solidFill>
                <a:latin typeface="+mn-lt"/>
                <a:ea typeface="+mn-ea"/>
                <a:cs typeface="+mn-cs"/>
              </a:defRPr>
            </a:lvl3pPr>
            <a:lvl4pPr marL="868680" indent="-18288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4pPr>
            <a:lvl5pPr marL="1097280" indent="-18288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5pPr>
            <a:lvl6pPr marL="1284600" indent="-22860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6pPr>
            <a:lvl7pPr marL="1471800" indent="-22860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7pPr>
            <a:lvl8pPr marL="1629000" indent="-22860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8pPr>
            <a:lvl9pPr marL="1806200" indent="-22860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9pPr>
          </a:lstStyle>
          <a:p>
            <a:pPr marL="0" indent="0" algn="just">
              <a:spcBef>
                <a:spcPts val="0"/>
              </a:spcBef>
              <a:spcAft>
                <a:spcPts val="0"/>
              </a:spcAft>
              <a:buNone/>
            </a:pPr>
            <a:r>
              <a:rPr lang="en-US" sz="1400">
                <a:latin typeface="Georgia" panose="02040502050405020303" pitchFamily="18" charset="0"/>
                <a:ea typeface="Verdana" panose="020B0604030504040204" pitchFamily="34" charset="0"/>
              </a:rPr>
              <a:t>In example #3, the insurance was identified as the funding source, so reimbursement for the service is based on the plan assigned benefit and assigned family charges. </a:t>
            </a:r>
          </a:p>
          <a:p>
            <a:pPr marL="0" indent="0" algn="just">
              <a:spcBef>
                <a:spcPts val="0"/>
              </a:spcBef>
              <a:spcAft>
                <a:spcPts val="0"/>
              </a:spcAft>
              <a:buNone/>
            </a:pPr>
            <a:endParaRPr lang="en-US" sz="1400">
              <a:latin typeface="Georgia" panose="02040502050405020303" pitchFamily="18" charset="0"/>
              <a:ea typeface="Verdana" panose="020B0604030504040204" pitchFamily="34" charset="0"/>
            </a:endParaRPr>
          </a:p>
          <a:p>
            <a:pPr marL="0" indent="0" algn="just">
              <a:spcBef>
                <a:spcPts val="0"/>
              </a:spcBef>
              <a:spcAft>
                <a:spcPts val="0"/>
              </a:spcAft>
              <a:buNone/>
            </a:pPr>
            <a:r>
              <a:rPr lang="en-US" sz="1400">
                <a:latin typeface="Georgia" panose="02040502050405020303" pitchFamily="18" charset="0"/>
                <a:ea typeface="Verdana" panose="020B0604030504040204" pitchFamily="34" charset="0"/>
              </a:rPr>
              <a:t>In this case, the plan allowed charge is lower than the ITP rate, and the provider would be reimbursed up to the $75 insurance allowable charge.</a:t>
            </a:r>
          </a:p>
          <a:p>
            <a:pPr marL="0" indent="0">
              <a:buFont typeface="Wingdings" pitchFamily="2" charset="2"/>
              <a:buNone/>
            </a:pPr>
            <a:endParaRPr lang="en-US" sz="1400">
              <a:highlight>
                <a:srgbClr val="FFFF00"/>
              </a:highlight>
              <a:latin typeface="Georgia" panose="02040502050405020303" pitchFamily="18" charset="0"/>
            </a:endParaRPr>
          </a:p>
        </p:txBody>
      </p:sp>
      <p:graphicFrame>
        <p:nvGraphicFramePr>
          <p:cNvPr id="4" name="Table 3">
            <a:extLst>
              <a:ext uri="{FF2B5EF4-FFF2-40B4-BE49-F238E27FC236}">
                <a16:creationId xmlns:a16="http://schemas.microsoft.com/office/drawing/2014/main" id="{CA3CBE04-F838-E48D-AA8F-8F0B7B616EC8}"/>
              </a:ext>
            </a:extLst>
          </p:cNvPr>
          <p:cNvGraphicFramePr>
            <a:graphicFrameLocks noGrp="1"/>
          </p:cNvGraphicFramePr>
          <p:nvPr>
            <p:extLst>
              <p:ext uri="{D42A27DB-BD31-4B8C-83A1-F6EECF244321}">
                <p14:modId xmlns:p14="http://schemas.microsoft.com/office/powerpoint/2010/main" val="1372630337"/>
              </p:ext>
            </p:extLst>
          </p:nvPr>
        </p:nvGraphicFramePr>
        <p:xfrm>
          <a:off x="491067" y="2743738"/>
          <a:ext cx="8312202" cy="1645382"/>
        </p:xfrm>
        <a:graphic>
          <a:graphicData uri="http://schemas.openxmlformats.org/drawingml/2006/table">
            <a:tbl>
              <a:tblPr firstRow="1" firstCol="1" lastRow="1" lastCol="1" bandRow="1" bandCol="1"/>
              <a:tblGrid>
                <a:gridCol w="1384765">
                  <a:extLst>
                    <a:ext uri="{9D8B030D-6E8A-4147-A177-3AD203B41FA5}">
                      <a16:colId xmlns:a16="http://schemas.microsoft.com/office/drawing/2014/main" val="4203834415"/>
                    </a:ext>
                  </a:extLst>
                </a:gridCol>
                <a:gridCol w="1384765">
                  <a:extLst>
                    <a:ext uri="{9D8B030D-6E8A-4147-A177-3AD203B41FA5}">
                      <a16:colId xmlns:a16="http://schemas.microsoft.com/office/drawing/2014/main" val="1461652124"/>
                    </a:ext>
                  </a:extLst>
                </a:gridCol>
                <a:gridCol w="1385668">
                  <a:extLst>
                    <a:ext uri="{9D8B030D-6E8A-4147-A177-3AD203B41FA5}">
                      <a16:colId xmlns:a16="http://schemas.microsoft.com/office/drawing/2014/main" val="2581602167"/>
                    </a:ext>
                  </a:extLst>
                </a:gridCol>
                <a:gridCol w="1385668">
                  <a:extLst>
                    <a:ext uri="{9D8B030D-6E8A-4147-A177-3AD203B41FA5}">
                      <a16:colId xmlns:a16="http://schemas.microsoft.com/office/drawing/2014/main" val="830573353"/>
                    </a:ext>
                  </a:extLst>
                </a:gridCol>
                <a:gridCol w="1385668">
                  <a:extLst>
                    <a:ext uri="{9D8B030D-6E8A-4147-A177-3AD203B41FA5}">
                      <a16:colId xmlns:a16="http://schemas.microsoft.com/office/drawing/2014/main" val="3940481485"/>
                    </a:ext>
                  </a:extLst>
                </a:gridCol>
                <a:gridCol w="1385668">
                  <a:extLst>
                    <a:ext uri="{9D8B030D-6E8A-4147-A177-3AD203B41FA5}">
                      <a16:colId xmlns:a16="http://schemas.microsoft.com/office/drawing/2014/main" val="4078533584"/>
                    </a:ext>
                  </a:extLst>
                </a:gridCol>
              </a:tblGrid>
              <a:tr h="1096921">
                <a:tc>
                  <a:txBody>
                    <a:bodyPr/>
                    <a:lstStyle/>
                    <a:p>
                      <a:pPr marL="0" marR="0" algn="ctr">
                        <a:spcBef>
                          <a:spcPts val="0"/>
                        </a:spcBef>
                        <a:spcAft>
                          <a:spcPts val="0"/>
                        </a:spcAft>
                      </a:pPr>
                      <a:r>
                        <a:rPr lang="en-US" sz="1050" b="1" cap="none" baseline="0">
                          <a:effectLst/>
                          <a:latin typeface="Georgia" panose="02040502050405020303" pitchFamily="18" charset="0"/>
                          <a:ea typeface="Verdana" panose="020B0604030504040204" pitchFamily="34" charset="0"/>
                        </a:rPr>
                        <a:t>ITP Rate Amount</a:t>
                      </a:r>
                      <a:endParaRPr lang="en-US" sz="1800" cap="none" baseline="0">
                        <a:effectLst/>
                        <a:latin typeface="Georgia" panose="02040502050405020303" pitchFamily="18" charset="0"/>
                        <a:ea typeface="Verdana" panose="020B060403050404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050" b="1" cap="none" baseline="0">
                          <a:effectLst/>
                          <a:latin typeface="Georgia" panose="02040502050405020303" pitchFamily="18" charset="0"/>
                          <a:ea typeface="Verdana" panose="020B0604030504040204" pitchFamily="34" charset="0"/>
                        </a:rPr>
                        <a:t>Insurance Allowed</a:t>
                      </a:r>
                      <a:endParaRPr lang="en-US" sz="1800" cap="none" baseline="0">
                        <a:effectLst/>
                        <a:latin typeface="Georgia" panose="02040502050405020303" pitchFamily="18" charset="0"/>
                        <a:ea typeface="Verdana" panose="020B060403050404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050" b="1" cap="none" baseline="0">
                          <a:effectLst/>
                          <a:latin typeface="Georgia" panose="02040502050405020303" pitchFamily="18" charset="0"/>
                          <a:ea typeface="Verdana" panose="020B0604030504040204" pitchFamily="34" charset="0"/>
                        </a:rPr>
                        <a:t>Insurance PAID Amount </a:t>
                      </a:r>
                      <a:endParaRPr lang="en-US" sz="1800" cap="none" baseline="0">
                        <a:effectLst/>
                        <a:latin typeface="Georgia" panose="02040502050405020303" pitchFamily="18" charset="0"/>
                        <a:ea typeface="Verdana" panose="020B060403050404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050" b="1" cap="none" baseline="0">
                          <a:effectLst/>
                          <a:latin typeface="Georgia" panose="02040502050405020303" pitchFamily="18" charset="0"/>
                          <a:ea typeface="Verdana" panose="020B0604030504040204" pitchFamily="34" charset="0"/>
                        </a:rPr>
                        <a:t>Insurance  Assigned Family Charge</a:t>
                      </a:r>
                      <a:endParaRPr lang="en-US" sz="1800" cap="none" baseline="0">
                        <a:effectLst/>
                        <a:latin typeface="Georgia" panose="02040502050405020303" pitchFamily="18" charset="0"/>
                        <a:ea typeface="Verdana" panose="020B060403050404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050" b="1" cap="none" baseline="0">
                          <a:effectLst/>
                          <a:latin typeface="Georgia" panose="02040502050405020303" pitchFamily="18" charset="0"/>
                          <a:ea typeface="Verdana" panose="020B0604030504040204" pitchFamily="34" charset="0"/>
                        </a:rPr>
                        <a:t>Family Payment Due After SFS</a:t>
                      </a:r>
                      <a:endParaRPr lang="en-US" sz="1800" cap="none" baseline="0">
                        <a:effectLst/>
                        <a:latin typeface="Georgia" panose="02040502050405020303" pitchFamily="18" charset="0"/>
                        <a:ea typeface="Verdana" panose="020B060403050404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050" b="1" cap="none" baseline="0">
                          <a:effectLst/>
                          <a:latin typeface="Georgia" panose="02040502050405020303" pitchFamily="18" charset="0"/>
                          <a:ea typeface="Verdana" panose="020B0604030504040204" pitchFamily="34" charset="0"/>
                        </a:rPr>
                        <a:t>Amount ITP Paid Provider</a:t>
                      </a:r>
                      <a:endParaRPr lang="en-US" sz="1800" cap="none" baseline="0">
                        <a:effectLst/>
                        <a:latin typeface="Georgia" panose="02040502050405020303" pitchFamily="18" charset="0"/>
                        <a:ea typeface="Verdana" panose="020B060403050404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225460129"/>
                  </a:ext>
                </a:extLst>
              </a:tr>
              <a:tr h="548461">
                <a:tc>
                  <a:txBody>
                    <a:bodyPr/>
                    <a:lstStyle/>
                    <a:p>
                      <a:pPr marL="0" marR="0" algn="ctr">
                        <a:spcBef>
                          <a:spcPts val="0"/>
                        </a:spcBef>
                        <a:spcAft>
                          <a:spcPts val="0"/>
                        </a:spcAft>
                      </a:pPr>
                      <a:endParaRPr lang="en-US" sz="1200">
                        <a:effectLst/>
                        <a:latin typeface="Georgia" panose="02040502050405020303" pitchFamily="18" charset="0"/>
                        <a:ea typeface="Verdana" panose="020B0604030504040204" pitchFamily="34" charset="0"/>
                      </a:endParaRPr>
                    </a:p>
                    <a:p>
                      <a:pPr marL="0" marR="0" algn="ctr">
                        <a:spcBef>
                          <a:spcPts val="0"/>
                        </a:spcBef>
                        <a:spcAft>
                          <a:spcPts val="0"/>
                        </a:spcAft>
                      </a:pPr>
                      <a:r>
                        <a:rPr lang="en-US" sz="1200">
                          <a:effectLst/>
                          <a:latin typeface="Georgia" panose="02040502050405020303" pitchFamily="18" charset="0"/>
                          <a:ea typeface="Verdana" panose="020B0604030504040204" pitchFamily="34" charset="0"/>
                        </a:rPr>
                        <a:t>$100.00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endParaRPr lang="en-US" sz="1200">
                        <a:effectLst/>
                        <a:latin typeface="Georgia" panose="02040502050405020303" pitchFamily="18" charset="0"/>
                        <a:ea typeface="Verdana" panose="020B0604030504040204" pitchFamily="34" charset="0"/>
                      </a:endParaRPr>
                    </a:p>
                    <a:p>
                      <a:pPr marL="0" marR="0" algn="ctr">
                        <a:spcBef>
                          <a:spcPts val="0"/>
                        </a:spcBef>
                        <a:spcAft>
                          <a:spcPts val="0"/>
                        </a:spcAft>
                      </a:pPr>
                      <a:r>
                        <a:rPr lang="en-US" sz="1200">
                          <a:effectLst/>
                          <a:latin typeface="Georgia" panose="02040502050405020303" pitchFamily="18" charset="0"/>
                          <a:ea typeface="Verdana" panose="020B0604030504040204" pitchFamily="34" charset="0"/>
                        </a:rPr>
                        <a:t>$75.00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endParaRPr lang="en-US" sz="1200">
                        <a:effectLst/>
                        <a:latin typeface="Georgia" panose="02040502050405020303" pitchFamily="18" charset="0"/>
                        <a:ea typeface="Verdana" panose="020B0604030504040204" pitchFamily="34" charset="0"/>
                      </a:endParaRPr>
                    </a:p>
                    <a:p>
                      <a:pPr marL="0" marR="0" algn="ctr">
                        <a:spcBef>
                          <a:spcPts val="0"/>
                        </a:spcBef>
                        <a:spcAft>
                          <a:spcPts val="0"/>
                        </a:spcAft>
                      </a:pPr>
                      <a:r>
                        <a:rPr lang="en-US" sz="1200">
                          <a:effectLst/>
                          <a:latin typeface="Georgia" panose="02040502050405020303" pitchFamily="18" charset="0"/>
                          <a:ea typeface="Verdana" panose="020B0604030504040204" pitchFamily="34" charset="0"/>
                        </a:rPr>
                        <a:t>$50.00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endParaRPr lang="en-US" sz="1200">
                        <a:effectLst/>
                        <a:latin typeface="Georgia" panose="02040502050405020303" pitchFamily="18" charset="0"/>
                        <a:ea typeface="Verdana" panose="020B0604030504040204" pitchFamily="34" charset="0"/>
                      </a:endParaRPr>
                    </a:p>
                    <a:p>
                      <a:pPr marL="0" marR="0" algn="ctr">
                        <a:spcBef>
                          <a:spcPts val="0"/>
                        </a:spcBef>
                        <a:spcAft>
                          <a:spcPts val="0"/>
                        </a:spcAft>
                      </a:pPr>
                      <a:r>
                        <a:rPr lang="en-US" sz="1200">
                          <a:effectLst/>
                          <a:latin typeface="Georgia" panose="02040502050405020303" pitchFamily="18" charset="0"/>
                          <a:ea typeface="Verdana" panose="020B0604030504040204" pitchFamily="34" charset="0"/>
                        </a:rPr>
                        <a:t>$25.00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endParaRPr lang="en-US" sz="1200">
                        <a:effectLst/>
                        <a:latin typeface="Georgia" panose="02040502050405020303" pitchFamily="18" charset="0"/>
                        <a:ea typeface="Verdana" panose="020B0604030504040204" pitchFamily="34" charset="0"/>
                      </a:endParaRPr>
                    </a:p>
                    <a:p>
                      <a:pPr marL="0" marR="0" algn="ctr">
                        <a:spcBef>
                          <a:spcPts val="0"/>
                        </a:spcBef>
                        <a:spcAft>
                          <a:spcPts val="0"/>
                        </a:spcAft>
                      </a:pPr>
                      <a:r>
                        <a:rPr lang="en-US" sz="1200">
                          <a:effectLst/>
                          <a:latin typeface="Georgia" panose="02040502050405020303" pitchFamily="18" charset="0"/>
                          <a:ea typeface="Verdana" panose="020B0604030504040204" pitchFamily="34" charset="0"/>
                        </a:rPr>
                        <a:t>$10.00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endParaRPr lang="en-US" sz="1200">
                        <a:effectLst/>
                        <a:latin typeface="Georgia" panose="02040502050405020303" pitchFamily="18" charset="0"/>
                        <a:ea typeface="Verdana" panose="020B0604030504040204" pitchFamily="34" charset="0"/>
                      </a:endParaRPr>
                    </a:p>
                    <a:p>
                      <a:pPr marL="0" marR="0" algn="ctr">
                        <a:spcBef>
                          <a:spcPts val="0"/>
                        </a:spcBef>
                        <a:spcAft>
                          <a:spcPts val="0"/>
                        </a:spcAft>
                      </a:pPr>
                      <a:r>
                        <a:rPr lang="en-US" sz="1200">
                          <a:effectLst/>
                          <a:latin typeface="Georgia" panose="02040502050405020303" pitchFamily="18" charset="0"/>
                          <a:ea typeface="Verdana" panose="020B0604030504040204" pitchFamily="34" charset="0"/>
                        </a:rPr>
                        <a:t>$15.00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057611277"/>
                  </a:ext>
                </a:extLst>
              </a:tr>
            </a:tbl>
          </a:graphicData>
        </a:graphic>
      </p:graphicFrame>
      <p:pic>
        <p:nvPicPr>
          <p:cNvPr id="5" name="Picture 4">
            <a:extLst>
              <a:ext uri="{FF2B5EF4-FFF2-40B4-BE49-F238E27FC236}">
                <a16:creationId xmlns:a16="http://schemas.microsoft.com/office/drawing/2014/main" id="{C0BE289D-649C-0892-DD10-7E36AB29DBC7}"/>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9786626" y="2033442"/>
            <a:ext cx="2118052" cy="4711356"/>
          </a:xfrm>
          <a:prstGeom prst="rect">
            <a:avLst/>
          </a:prstGeom>
        </p:spPr>
      </p:pic>
    </p:spTree>
    <p:custDataLst>
      <p:tags r:id="rId1"/>
    </p:custDataLst>
    <p:extLst>
      <p:ext uri="{BB962C8B-B14F-4D97-AF65-F5344CB8AC3E}">
        <p14:creationId xmlns:p14="http://schemas.microsoft.com/office/powerpoint/2010/main" val="2919064636"/>
      </p:ext>
    </p:extLst>
  </p:cSld>
  <p:clrMapOvr>
    <a:overrideClrMapping bg1="lt1" tx1="dk1" bg2="lt2" tx2="dk2" accent1="accent1" accent2="accent2" accent3="accent3" accent4="accent4" accent5="accent5" accent6="accent6" hlink="hlink" folHlink="folHlink"/>
  </p:clrMapOvr>
</p:sld>
</file>

<file path=ppt/slides/slide3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5EFA06D2-8FF8-4CC4-85BD-BCB6A30D549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Georgia" panose="02040502050405020303" pitchFamily="18" charset="0"/>
            </a:endParaRPr>
          </a:p>
        </p:txBody>
      </p:sp>
      <p:sp>
        <p:nvSpPr>
          <p:cNvPr id="10" name="Rectangle 9">
            <a:extLst>
              <a:ext uri="{FF2B5EF4-FFF2-40B4-BE49-F238E27FC236}">
                <a16:creationId xmlns:a16="http://schemas.microsoft.com/office/drawing/2014/main" id="{607A060C-1090-4A7B-A0C2-50C7605961C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72122"/>
            <a:ext cx="12192000" cy="1645382"/>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Georgia" panose="02040502050405020303" pitchFamily="18" charset="0"/>
            </a:endParaRPr>
          </a:p>
        </p:txBody>
      </p:sp>
      <p:sp>
        <p:nvSpPr>
          <p:cNvPr id="2" name="Title 1"/>
          <p:cNvSpPr>
            <a:spLocks noGrp="1"/>
          </p:cNvSpPr>
          <p:nvPr>
            <p:ph type="title"/>
          </p:nvPr>
        </p:nvSpPr>
        <p:spPr>
          <a:xfrm>
            <a:off x="491067" y="284176"/>
            <a:ext cx="9880600" cy="1508760"/>
          </a:xfrm>
        </p:spPr>
        <p:txBody>
          <a:bodyPr>
            <a:normAutofit/>
          </a:bodyPr>
          <a:lstStyle/>
          <a:p>
            <a:pPr algn="ctr"/>
            <a:r>
              <a:rPr lang="en-US" sz="2800" cap="none">
                <a:solidFill>
                  <a:srgbClr val="FFFFFF"/>
                </a:solidFill>
                <a:latin typeface="Georgia" panose="02040502050405020303" pitchFamily="18" charset="0"/>
              </a:rPr>
              <a:t>Example </a:t>
            </a:r>
            <a:r>
              <a:rPr lang="en-US" sz="3600" cap="none">
                <a:solidFill>
                  <a:srgbClr val="FFFFFF"/>
                </a:solidFill>
                <a:latin typeface="Georgia" panose="02040502050405020303" pitchFamily="18" charset="0"/>
              </a:rPr>
              <a:t>4:</a:t>
            </a:r>
            <a:br>
              <a:rPr lang="en-US" sz="4400" cap="none">
                <a:solidFill>
                  <a:srgbClr val="FFFFFF"/>
                </a:solidFill>
                <a:latin typeface="Georgia" panose="02040502050405020303" pitchFamily="18" charset="0"/>
              </a:rPr>
            </a:br>
            <a:r>
              <a:rPr lang="en-US" sz="2400" cap="none">
                <a:effectLst/>
                <a:latin typeface="Georgia" panose="02040502050405020303" pitchFamily="18" charset="0"/>
                <a:ea typeface="Times New Roman" panose="02020603050405020304" pitchFamily="18" charset="0"/>
              </a:rPr>
              <a:t>Insurance Plan In-Network Allowed Charge </a:t>
            </a:r>
            <a:r>
              <a:rPr lang="en-US" sz="2400" i="1" cap="none">
                <a:effectLst/>
                <a:latin typeface="Georgia" panose="02040502050405020303" pitchFamily="18" charset="0"/>
                <a:ea typeface="Times New Roman" panose="02020603050405020304" pitchFamily="18" charset="0"/>
              </a:rPr>
              <a:t>Higher</a:t>
            </a:r>
            <a:r>
              <a:rPr lang="en-US" sz="2400" cap="none">
                <a:effectLst/>
                <a:latin typeface="Georgia" panose="02040502050405020303" pitchFamily="18" charset="0"/>
                <a:ea typeface="Times New Roman" panose="02020603050405020304" pitchFamily="18" charset="0"/>
              </a:rPr>
              <a:t> Than ITP Rate</a:t>
            </a:r>
            <a:endParaRPr lang="en-US" sz="3600" cap="none">
              <a:solidFill>
                <a:srgbClr val="FFFFFF"/>
              </a:solidFill>
              <a:latin typeface="Georgia" panose="02040502050405020303" pitchFamily="18" charset="0"/>
            </a:endParaRPr>
          </a:p>
        </p:txBody>
      </p:sp>
      <p:sp>
        <p:nvSpPr>
          <p:cNvPr id="3" name="Content Placeholder 2"/>
          <p:cNvSpPr>
            <a:spLocks noGrp="1"/>
          </p:cNvSpPr>
          <p:nvPr>
            <p:ph idx="1"/>
          </p:nvPr>
        </p:nvSpPr>
        <p:spPr>
          <a:xfrm>
            <a:off x="287322" y="1989626"/>
            <a:ext cx="7485079" cy="440587"/>
          </a:xfrm>
        </p:spPr>
        <p:txBody>
          <a:bodyPr>
            <a:normAutofit/>
          </a:bodyPr>
          <a:lstStyle/>
          <a:p>
            <a:pPr marL="0" indent="0">
              <a:buNone/>
            </a:pPr>
            <a:r>
              <a:rPr lang="en-US" sz="1600" i="1">
                <a:effectLst/>
                <a:latin typeface="Georgia" panose="02040502050405020303" pitchFamily="18" charset="0"/>
                <a:ea typeface="Times New Roman" panose="02020603050405020304" pitchFamily="18" charset="0"/>
              </a:rPr>
              <a:t>Family SFS percentage = 40%</a:t>
            </a:r>
            <a:endParaRPr lang="en-US" sz="1600">
              <a:effectLst/>
              <a:latin typeface="Georgia" panose="02040502050405020303" pitchFamily="18" charset="0"/>
              <a:ea typeface="Times New Roman" panose="02020603050405020304" pitchFamily="18" charset="0"/>
            </a:endParaRPr>
          </a:p>
          <a:p>
            <a:pPr marL="0" indent="0">
              <a:buNone/>
            </a:pPr>
            <a:endParaRPr lang="en-US" sz="1400">
              <a:highlight>
                <a:srgbClr val="FFFF00"/>
              </a:highlight>
            </a:endParaRPr>
          </a:p>
          <a:p>
            <a:pPr marL="0" indent="0">
              <a:buNone/>
            </a:pPr>
            <a:endParaRPr lang="en-US" sz="1400">
              <a:highlight>
                <a:srgbClr val="FFFF00"/>
              </a:highlight>
            </a:endParaRPr>
          </a:p>
        </p:txBody>
      </p:sp>
      <p:sp>
        <p:nvSpPr>
          <p:cNvPr id="12" name="Content Placeholder 2">
            <a:extLst>
              <a:ext uri="{FF2B5EF4-FFF2-40B4-BE49-F238E27FC236}">
                <a16:creationId xmlns:a16="http://schemas.microsoft.com/office/drawing/2014/main" id="{97C4E1E4-AF2D-1BEF-662F-8EF1AC3F4EA6}"/>
              </a:ext>
            </a:extLst>
          </p:cNvPr>
          <p:cNvSpPr txBox="1">
            <a:spLocks/>
          </p:cNvSpPr>
          <p:nvPr/>
        </p:nvSpPr>
        <p:spPr>
          <a:xfrm>
            <a:off x="287320" y="4844991"/>
            <a:ext cx="8772011" cy="1645382"/>
          </a:xfrm>
          <a:prstGeom prst="rect">
            <a:avLst/>
          </a:prstGeom>
        </p:spPr>
        <p:txBody>
          <a:bodyPr vert="horz" lIns="91440" tIns="45720" rIns="91440" bIns="45720" rtlCol="0">
            <a:normAutofit/>
          </a:bodyPr>
          <a:lstStyle>
            <a:lvl1pPr marL="182880" indent="-182880" algn="l" defTabSz="914400" rtl="0" eaLnBrk="1" latinLnBrk="0" hangingPunct="1">
              <a:lnSpc>
                <a:spcPct val="90000"/>
              </a:lnSpc>
              <a:spcBef>
                <a:spcPts val="1200"/>
              </a:spcBef>
              <a:spcAft>
                <a:spcPts val="200"/>
              </a:spcAft>
              <a:buClr>
                <a:schemeClr val="tx1"/>
              </a:buClr>
              <a:buFont typeface="Wingdings" pitchFamily="2" charset="2"/>
              <a:buChar char=""/>
              <a:defRPr sz="2200" kern="1200">
                <a:solidFill>
                  <a:schemeClr val="tx1"/>
                </a:solidFill>
                <a:latin typeface="+mn-lt"/>
                <a:ea typeface="+mn-ea"/>
                <a:cs typeface="+mn-cs"/>
              </a:defRPr>
            </a:lvl1pPr>
            <a:lvl2pPr marL="411480" indent="-182880" algn="l" defTabSz="914400" rtl="0" eaLnBrk="1" latinLnBrk="0" hangingPunct="1">
              <a:lnSpc>
                <a:spcPct val="90000"/>
              </a:lnSpc>
              <a:spcBef>
                <a:spcPts val="200"/>
              </a:spcBef>
              <a:spcAft>
                <a:spcPts val="400"/>
              </a:spcAft>
              <a:buClr>
                <a:schemeClr val="tx1"/>
              </a:buClr>
              <a:buFont typeface="Wingdings" pitchFamily="2" charset="2"/>
              <a:buChar char=""/>
              <a:defRPr sz="2000" kern="1200">
                <a:solidFill>
                  <a:schemeClr val="tx1"/>
                </a:solidFill>
                <a:latin typeface="+mn-lt"/>
                <a:ea typeface="+mn-ea"/>
                <a:cs typeface="+mn-cs"/>
              </a:defRPr>
            </a:lvl2pPr>
            <a:lvl3pPr marL="640080" indent="-182880" algn="l" defTabSz="914400" rtl="0" eaLnBrk="1" latinLnBrk="0" hangingPunct="1">
              <a:lnSpc>
                <a:spcPct val="90000"/>
              </a:lnSpc>
              <a:spcBef>
                <a:spcPts val="200"/>
              </a:spcBef>
              <a:spcAft>
                <a:spcPts val="400"/>
              </a:spcAft>
              <a:buClr>
                <a:schemeClr val="tx1"/>
              </a:buClr>
              <a:buFont typeface="Wingdings" pitchFamily="2" charset="2"/>
              <a:buChar char=""/>
              <a:defRPr sz="1800" kern="1200">
                <a:solidFill>
                  <a:schemeClr val="tx1"/>
                </a:solidFill>
                <a:latin typeface="+mn-lt"/>
                <a:ea typeface="+mn-ea"/>
                <a:cs typeface="+mn-cs"/>
              </a:defRPr>
            </a:lvl3pPr>
            <a:lvl4pPr marL="868680" indent="-18288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4pPr>
            <a:lvl5pPr marL="1097280" indent="-18288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5pPr>
            <a:lvl6pPr marL="1284600" indent="-22860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6pPr>
            <a:lvl7pPr marL="1471800" indent="-22860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7pPr>
            <a:lvl8pPr marL="1629000" indent="-22860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8pPr>
            <a:lvl9pPr marL="1806200" indent="-22860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9pPr>
          </a:lstStyle>
          <a:p>
            <a:pPr marL="0" marR="0" indent="0" algn="just">
              <a:spcBef>
                <a:spcPts val="0"/>
              </a:spcBef>
              <a:spcAft>
                <a:spcPts val="0"/>
              </a:spcAft>
              <a:buNone/>
            </a:pPr>
            <a:r>
              <a:rPr lang="en-US" sz="1400">
                <a:latin typeface="Georgia" panose="02040502050405020303" pitchFamily="18" charset="0"/>
                <a:ea typeface="Verdana" panose="020B0604030504040204" pitchFamily="34" charset="0"/>
              </a:rPr>
              <a:t>In example #4, the insurance was identified as the funding source, so reimbursement for the service is based on the plan assigned benefit and assigned family charges. </a:t>
            </a:r>
          </a:p>
          <a:p>
            <a:pPr marL="0" marR="0" indent="0" algn="just">
              <a:spcBef>
                <a:spcPts val="0"/>
              </a:spcBef>
              <a:spcAft>
                <a:spcPts val="0"/>
              </a:spcAft>
              <a:buNone/>
            </a:pPr>
            <a:endParaRPr lang="en-US" sz="1400">
              <a:latin typeface="Georgia" panose="02040502050405020303" pitchFamily="18" charset="0"/>
              <a:ea typeface="Verdana" panose="020B0604030504040204" pitchFamily="34" charset="0"/>
            </a:endParaRPr>
          </a:p>
          <a:p>
            <a:pPr marL="0" marR="0" indent="0" algn="just">
              <a:spcBef>
                <a:spcPts val="0"/>
              </a:spcBef>
              <a:spcAft>
                <a:spcPts val="0"/>
              </a:spcAft>
              <a:buNone/>
            </a:pPr>
            <a:r>
              <a:rPr lang="en-US" sz="1400">
                <a:latin typeface="Georgia" panose="02040502050405020303" pitchFamily="18" charset="0"/>
                <a:ea typeface="Verdana" panose="020B0604030504040204" pitchFamily="34" charset="0"/>
              </a:rPr>
              <a:t>In this case, the plan allowed charge is higher than the ITP rate; and the provider would only be reimbursed up to the ITP Rate of $100.00. Therefore, only $10 was applied to the SFS percentage.</a:t>
            </a:r>
          </a:p>
          <a:p>
            <a:pPr marL="0" indent="0">
              <a:buFont typeface="Wingdings" pitchFamily="2" charset="2"/>
              <a:buNone/>
            </a:pPr>
            <a:endParaRPr lang="en-US" sz="1400">
              <a:highlight>
                <a:srgbClr val="FFFF00"/>
              </a:highlight>
              <a:latin typeface="Georgia" panose="02040502050405020303" pitchFamily="18" charset="0"/>
            </a:endParaRPr>
          </a:p>
        </p:txBody>
      </p:sp>
      <p:graphicFrame>
        <p:nvGraphicFramePr>
          <p:cNvPr id="5" name="Table 4">
            <a:extLst>
              <a:ext uri="{FF2B5EF4-FFF2-40B4-BE49-F238E27FC236}">
                <a16:creationId xmlns:a16="http://schemas.microsoft.com/office/drawing/2014/main" id="{79D03114-481D-D930-77F0-F30684107056}"/>
              </a:ext>
            </a:extLst>
          </p:cNvPr>
          <p:cNvGraphicFramePr>
            <a:graphicFrameLocks noGrp="1"/>
          </p:cNvGraphicFramePr>
          <p:nvPr>
            <p:extLst>
              <p:ext uri="{D42A27DB-BD31-4B8C-83A1-F6EECF244321}">
                <p14:modId xmlns:p14="http://schemas.microsoft.com/office/powerpoint/2010/main" val="1335899480"/>
              </p:ext>
            </p:extLst>
          </p:nvPr>
        </p:nvGraphicFramePr>
        <p:xfrm>
          <a:off x="491067" y="2692370"/>
          <a:ext cx="8650868" cy="1645382"/>
        </p:xfrm>
        <a:graphic>
          <a:graphicData uri="http://schemas.openxmlformats.org/drawingml/2006/table">
            <a:tbl>
              <a:tblPr firstRow="1" firstCol="1" lastRow="1" lastCol="1" bandRow="1" bandCol="1"/>
              <a:tblGrid>
                <a:gridCol w="1441184">
                  <a:extLst>
                    <a:ext uri="{9D8B030D-6E8A-4147-A177-3AD203B41FA5}">
                      <a16:colId xmlns:a16="http://schemas.microsoft.com/office/drawing/2014/main" val="687942218"/>
                    </a:ext>
                  </a:extLst>
                </a:gridCol>
                <a:gridCol w="1441184">
                  <a:extLst>
                    <a:ext uri="{9D8B030D-6E8A-4147-A177-3AD203B41FA5}">
                      <a16:colId xmlns:a16="http://schemas.microsoft.com/office/drawing/2014/main" val="765302137"/>
                    </a:ext>
                  </a:extLst>
                </a:gridCol>
                <a:gridCol w="1442125">
                  <a:extLst>
                    <a:ext uri="{9D8B030D-6E8A-4147-A177-3AD203B41FA5}">
                      <a16:colId xmlns:a16="http://schemas.microsoft.com/office/drawing/2014/main" val="2360127501"/>
                    </a:ext>
                  </a:extLst>
                </a:gridCol>
                <a:gridCol w="1442125">
                  <a:extLst>
                    <a:ext uri="{9D8B030D-6E8A-4147-A177-3AD203B41FA5}">
                      <a16:colId xmlns:a16="http://schemas.microsoft.com/office/drawing/2014/main" val="2978944543"/>
                    </a:ext>
                  </a:extLst>
                </a:gridCol>
                <a:gridCol w="1442125">
                  <a:extLst>
                    <a:ext uri="{9D8B030D-6E8A-4147-A177-3AD203B41FA5}">
                      <a16:colId xmlns:a16="http://schemas.microsoft.com/office/drawing/2014/main" val="2549705363"/>
                    </a:ext>
                  </a:extLst>
                </a:gridCol>
                <a:gridCol w="1442125">
                  <a:extLst>
                    <a:ext uri="{9D8B030D-6E8A-4147-A177-3AD203B41FA5}">
                      <a16:colId xmlns:a16="http://schemas.microsoft.com/office/drawing/2014/main" val="2746246625"/>
                    </a:ext>
                  </a:extLst>
                </a:gridCol>
              </a:tblGrid>
              <a:tr h="1096921">
                <a:tc>
                  <a:txBody>
                    <a:bodyPr/>
                    <a:lstStyle/>
                    <a:p>
                      <a:pPr marL="0" marR="0" algn="ctr">
                        <a:spcBef>
                          <a:spcPts val="0"/>
                        </a:spcBef>
                        <a:spcAft>
                          <a:spcPts val="0"/>
                        </a:spcAft>
                      </a:pPr>
                      <a:r>
                        <a:rPr lang="en-US" sz="1050" b="1" cap="none" baseline="0">
                          <a:effectLst/>
                          <a:latin typeface="Georgia" panose="02040502050405020303" pitchFamily="18" charset="0"/>
                          <a:ea typeface="Verdana" panose="020B0604030504040204" pitchFamily="34" charset="0"/>
                        </a:rPr>
                        <a:t>ITP Rate Amount</a:t>
                      </a:r>
                      <a:endParaRPr lang="en-US" sz="1800" cap="none" baseline="0">
                        <a:effectLst/>
                        <a:latin typeface="Georgia" panose="02040502050405020303" pitchFamily="18" charset="0"/>
                        <a:ea typeface="Verdana" panose="020B060403050404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050" b="1" cap="none" baseline="0">
                          <a:effectLst/>
                          <a:latin typeface="Georgia" panose="02040502050405020303" pitchFamily="18" charset="0"/>
                          <a:ea typeface="Verdana" panose="020B0604030504040204" pitchFamily="34" charset="0"/>
                        </a:rPr>
                        <a:t>Insurance Allowed</a:t>
                      </a:r>
                      <a:endParaRPr lang="en-US" sz="1800" cap="none" baseline="0">
                        <a:effectLst/>
                        <a:latin typeface="Georgia" panose="02040502050405020303" pitchFamily="18" charset="0"/>
                        <a:ea typeface="Verdana" panose="020B060403050404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050" b="1" cap="none" baseline="0">
                          <a:effectLst/>
                          <a:latin typeface="Georgia" panose="02040502050405020303" pitchFamily="18" charset="0"/>
                          <a:ea typeface="Verdana" panose="020B0604030504040204" pitchFamily="34" charset="0"/>
                        </a:rPr>
                        <a:t>Insurance PAID Amount </a:t>
                      </a:r>
                      <a:endParaRPr lang="en-US" sz="1800" cap="none" baseline="0">
                        <a:effectLst/>
                        <a:latin typeface="Georgia" panose="02040502050405020303" pitchFamily="18" charset="0"/>
                        <a:ea typeface="Verdana" panose="020B060403050404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050" b="1" cap="none" baseline="0">
                          <a:effectLst/>
                          <a:latin typeface="Georgia" panose="02040502050405020303" pitchFamily="18" charset="0"/>
                          <a:ea typeface="Verdana" panose="020B0604030504040204" pitchFamily="34" charset="0"/>
                        </a:rPr>
                        <a:t>Insurance  Assigned Family Charge</a:t>
                      </a:r>
                      <a:endParaRPr lang="en-US" sz="1800" cap="none" baseline="0">
                        <a:effectLst/>
                        <a:latin typeface="Georgia" panose="02040502050405020303" pitchFamily="18" charset="0"/>
                        <a:ea typeface="Verdana" panose="020B060403050404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050" b="1" cap="none" baseline="0">
                          <a:effectLst/>
                          <a:latin typeface="Georgia" panose="02040502050405020303" pitchFamily="18" charset="0"/>
                          <a:ea typeface="Verdana" panose="020B0604030504040204" pitchFamily="34" charset="0"/>
                        </a:rPr>
                        <a:t>Family Payment Due After SFS</a:t>
                      </a:r>
                      <a:endParaRPr lang="en-US" sz="1800" cap="none" baseline="0">
                        <a:effectLst/>
                        <a:latin typeface="Georgia" panose="02040502050405020303" pitchFamily="18" charset="0"/>
                        <a:ea typeface="Verdana" panose="020B060403050404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050" b="1" cap="none" baseline="0">
                          <a:effectLst/>
                          <a:latin typeface="Georgia" panose="02040502050405020303" pitchFamily="18" charset="0"/>
                          <a:ea typeface="Verdana" panose="020B0604030504040204" pitchFamily="34" charset="0"/>
                        </a:rPr>
                        <a:t>Amount ITP Paid Provider</a:t>
                      </a:r>
                      <a:endParaRPr lang="en-US" sz="1800" cap="none" baseline="0">
                        <a:effectLst/>
                        <a:latin typeface="Georgia" panose="02040502050405020303" pitchFamily="18" charset="0"/>
                        <a:ea typeface="Verdana" panose="020B060403050404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98364232"/>
                  </a:ext>
                </a:extLst>
              </a:tr>
              <a:tr h="548461">
                <a:tc>
                  <a:txBody>
                    <a:bodyPr/>
                    <a:lstStyle/>
                    <a:p>
                      <a:pPr marL="0" marR="0" algn="ctr">
                        <a:spcBef>
                          <a:spcPts val="0"/>
                        </a:spcBef>
                        <a:spcAft>
                          <a:spcPts val="0"/>
                        </a:spcAft>
                      </a:pPr>
                      <a:endParaRPr lang="en-US" sz="1200">
                        <a:effectLst/>
                        <a:latin typeface="Georgia" panose="02040502050405020303" pitchFamily="18" charset="0"/>
                        <a:ea typeface="Verdana" panose="020B0604030504040204" pitchFamily="34" charset="0"/>
                      </a:endParaRPr>
                    </a:p>
                    <a:p>
                      <a:pPr marL="0" marR="0" algn="ctr">
                        <a:spcBef>
                          <a:spcPts val="0"/>
                        </a:spcBef>
                        <a:spcAft>
                          <a:spcPts val="0"/>
                        </a:spcAft>
                      </a:pPr>
                      <a:r>
                        <a:rPr lang="en-US" sz="1200">
                          <a:effectLst/>
                          <a:latin typeface="Georgia" panose="02040502050405020303" pitchFamily="18" charset="0"/>
                          <a:ea typeface="Verdana" panose="020B0604030504040204" pitchFamily="34" charset="0"/>
                        </a:rPr>
                        <a:t>$100.00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endParaRPr lang="en-US" sz="1200">
                        <a:effectLst/>
                        <a:latin typeface="Georgia" panose="02040502050405020303" pitchFamily="18" charset="0"/>
                        <a:ea typeface="Verdana" panose="020B0604030504040204" pitchFamily="34" charset="0"/>
                      </a:endParaRPr>
                    </a:p>
                    <a:p>
                      <a:pPr marL="0" marR="0" algn="ctr">
                        <a:spcBef>
                          <a:spcPts val="0"/>
                        </a:spcBef>
                        <a:spcAft>
                          <a:spcPts val="0"/>
                        </a:spcAft>
                      </a:pPr>
                      <a:r>
                        <a:rPr lang="en-US" sz="1200">
                          <a:effectLst/>
                          <a:latin typeface="Georgia" panose="02040502050405020303" pitchFamily="18" charset="0"/>
                          <a:ea typeface="Verdana" panose="020B0604030504040204" pitchFamily="34" charset="0"/>
                        </a:rPr>
                        <a:t>$110.00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endParaRPr lang="en-US" sz="1200">
                        <a:effectLst/>
                        <a:latin typeface="Georgia" panose="02040502050405020303" pitchFamily="18" charset="0"/>
                        <a:ea typeface="Verdana" panose="020B0604030504040204" pitchFamily="34" charset="0"/>
                      </a:endParaRPr>
                    </a:p>
                    <a:p>
                      <a:pPr marL="0" marR="0" algn="ctr">
                        <a:spcBef>
                          <a:spcPts val="0"/>
                        </a:spcBef>
                        <a:spcAft>
                          <a:spcPts val="0"/>
                        </a:spcAft>
                      </a:pPr>
                      <a:r>
                        <a:rPr lang="en-US" sz="1200">
                          <a:effectLst/>
                          <a:latin typeface="Georgia" panose="02040502050405020303" pitchFamily="18" charset="0"/>
                          <a:ea typeface="Verdana" panose="020B0604030504040204" pitchFamily="34" charset="0"/>
                        </a:rPr>
                        <a:t>$90.00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endParaRPr lang="en-US" sz="1200">
                        <a:effectLst/>
                        <a:latin typeface="Georgia" panose="02040502050405020303" pitchFamily="18" charset="0"/>
                        <a:ea typeface="Verdana" panose="020B0604030504040204" pitchFamily="34" charset="0"/>
                      </a:endParaRPr>
                    </a:p>
                    <a:p>
                      <a:pPr marL="0" marR="0" algn="ctr">
                        <a:spcBef>
                          <a:spcPts val="0"/>
                        </a:spcBef>
                        <a:spcAft>
                          <a:spcPts val="0"/>
                        </a:spcAft>
                      </a:pPr>
                      <a:r>
                        <a:rPr lang="en-US" sz="1200">
                          <a:effectLst/>
                          <a:latin typeface="Georgia" panose="02040502050405020303" pitchFamily="18" charset="0"/>
                          <a:ea typeface="Verdana" panose="020B0604030504040204" pitchFamily="34" charset="0"/>
                        </a:rPr>
                        <a:t>$20.00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endParaRPr lang="en-US" sz="1200">
                        <a:effectLst/>
                        <a:latin typeface="Georgia" panose="02040502050405020303" pitchFamily="18" charset="0"/>
                        <a:ea typeface="Verdana" panose="020B0604030504040204" pitchFamily="34" charset="0"/>
                      </a:endParaRPr>
                    </a:p>
                    <a:p>
                      <a:pPr marL="0" marR="0" algn="ctr">
                        <a:spcBef>
                          <a:spcPts val="0"/>
                        </a:spcBef>
                        <a:spcAft>
                          <a:spcPts val="0"/>
                        </a:spcAft>
                      </a:pPr>
                      <a:r>
                        <a:rPr lang="en-US" sz="1200">
                          <a:effectLst/>
                          <a:latin typeface="Georgia" panose="02040502050405020303" pitchFamily="18" charset="0"/>
                          <a:ea typeface="Verdana" panose="020B0604030504040204" pitchFamily="34" charset="0"/>
                        </a:rPr>
                        <a:t>$4.00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endParaRPr lang="en-US" sz="1200">
                        <a:effectLst/>
                        <a:latin typeface="Georgia" panose="02040502050405020303" pitchFamily="18" charset="0"/>
                        <a:ea typeface="Verdana" panose="020B0604030504040204" pitchFamily="34" charset="0"/>
                      </a:endParaRPr>
                    </a:p>
                    <a:p>
                      <a:pPr marL="0" marR="0" algn="ctr">
                        <a:spcBef>
                          <a:spcPts val="0"/>
                        </a:spcBef>
                        <a:spcAft>
                          <a:spcPts val="0"/>
                        </a:spcAft>
                      </a:pPr>
                      <a:r>
                        <a:rPr lang="en-US" sz="1200">
                          <a:effectLst/>
                          <a:latin typeface="Georgia" panose="02040502050405020303" pitchFamily="18" charset="0"/>
                          <a:ea typeface="Verdana" panose="020B0604030504040204" pitchFamily="34" charset="0"/>
                        </a:rPr>
                        <a:t>$6.00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125337823"/>
                  </a:ext>
                </a:extLst>
              </a:tr>
            </a:tbl>
          </a:graphicData>
        </a:graphic>
      </p:graphicFrame>
      <p:pic>
        <p:nvPicPr>
          <p:cNvPr id="4" name="Picture 3">
            <a:extLst>
              <a:ext uri="{FF2B5EF4-FFF2-40B4-BE49-F238E27FC236}">
                <a16:creationId xmlns:a16="http://schemas.microsoft.com/office/drawing/2014/main" id="{879EF22B-D21A-E410-59A9-955B22E4AAA0}"/>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9786626" y="2033442"/>
            <a:ext cx="2118052" cy="4711356"/>
          </a:xfrm>
          <a:prstGeom prst="rect">
            <a:avLst/>
          </a:prstGeom>
        </p:spPr>
      </p:pic>
    </p:spTree>
    <p:custDataLst>
      <p:tags r:id="rId1"/>
    </p:custDataLst>
    <p:extLst>
      <p:ext uri="{BB962C8B-B14F-4D97-AF65-F5344CB8AC3E}">
        <p14:creationId xmlns:p14="http://schemas.microsoft.com/office/powerpoint/2010/main" val="2351686134"/>
      </p:ext>
    </p:extLst>
  </p:cSld>
  <p:clrMapOvr>
    <a:overrideClrMapping bg1="lt1" tx1="dk1" bg2="lt2" tx2="dk2" accent1="accent1" accent2="accent2" accent3="accent3" accent4="accent4" accent5="accent5" accent6="accent6" hlink="hlink" folHlink="folHlink"/>
  </p:clrMapOvr>
</p:sld>
</file>

<file path=ppt/slides/slide3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5EFA06D2-8FF8-4CC4-85BD-BCB6A30D549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Georgia" panose="02040502050405020303" pitchFamily="18" charset="0"/>
            </a:endParaRPr>
          </a:p>
        </p:txBody>
      </p:sp>
      <p:sp>
        <p:nvSpPr>
          <p:cNvPr id="10" name="Rectangle 9">
            <a:extLst>
              <a:ext uri="{FF2B5EF4-FFF2-40B4-BE49-F238E27FC236}">
                <a16:creationId xmlns:a16="http://schemas.microsoft.com/office/drawing/2014/main" id="{607A060C-1090-4A7B-A0C2-50C7605961C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72122"/>
            <a:ext cx="12192000" cy="1645382"/>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Georgia" panose="02040502050405020303" pitchFamily="18" charset="0"/>
            </a:endParaRPr>
          </a:p>
        </p:txBody>
      </p:sp>
      <p:sp>
        <p:nvSpPr>
          <p:cNvPr id="2" name="Title 1"/>
          <p:cNvSpPr>
            <a:spLocks noGrp="1"/>
          </p:cNvSpPr>
          <p:nvPr>
            <p:ph type="title"/>
          </p:nvPr>
        </p:nvSpPr>
        <p:spPr>
          <a:xfrm>
            <a:off x="491067" y="284176"/>
            <a:ext cx="9880600" cy="1508760"/>
          </a:xfrm>
        </p:spPr>
        <p:txBody>
          <a:bodyPr>
            <a:normAutofit/>
          </a:bodyPr>
          <a:lstStyle/>
          <a:p>
            <a:pPr algn="ctr"/>
            <a:r>
              <a:rPr lang="en-US" sz="2800" cap="none">
                <a:solidFill>
                  <a:srgbClr val="FFFFFF"/>
                </a:solidFill>
                <a:latin typeface="Georgia" panose="02040502050405020303" pitchFamily="18" charset="0"/>
              </a:rPr>
              <a:t>Example </a:t>
            </a:r>
            <a:r>
              <a:rPr lang="en-US" sz="3600" cap="none">
                <a:solidFill>
                  <a:srgbClr val="FFFFFF"/>
                </a:solidFill>
                <a:latin typeface="Georgia" panose="02040502050405020303" pitchFamily="18" charset="0"/>
              </a:rPr>
              <a:t>5:</a:t>
            </a:r>
            <a:br>
              <a:rPr lang="en-US" sz="4400" cap="none">
                <a:solidFill>
                  <a:srgbClr val="FFFFFF"/>
                </a:solidFill>
                <a:latin typeface="Georgia" panose="02040502050405020303" pitchFamily="18" charset="0"/>
              </a:rPr>
            </a:br>
            <a:r>
              <a:rPr lang="en-US" sz="2400" cap="none">
                <a:effectLst/>
                <a:latin typeface="Georgia" panose="02040502050405020303" pitchFamily="18" charset="0"/>
                <a:ea typeface="Times New Roman" panose="02020603050405020304" pitchFamily="18" charset="0"/>
              </a:rPr>
              <a:t>Insurance Plan Out-of-Network Allowed Charge </a:t>
            </a:r>
            <a:r>
              <a:rPr lang="en-US" sz="2400" i="1" cap="none">
                <a:effectLst/>
                <a:latin typeface="Georgia" panose="02040502050405020303" pitchFamily="18" charset="0"/>
                <a:ea typeface="Times New Roman" panose="02020603050405020304" pitchFamily="18" charset="0"/>
              </a:rPr>
              <a:t>Lower</a:t>
            </a:r>
            <a:r>
              <a:rPr lang="en-US" sz="2400" cap="none">
                <a:effectLst/>
                <a:latin typeface="Georgia" panose="02040502050405020303" pitchFamily="18" charset="0"/>
                <a:ea typeface="Times New Roman" panose="02020603050405020304" pitchFamily="18" charset="0"/>
              </a:rPr>
              <a:t> than ITP Rate</a:t>
            </a:r>
            <a:endParaRPr lang="en-US" sz="3600" cap="none">
              <a:solidFill>
                <a:srgbClr val="FFFFFF"/>
              </a:solidFill>
              <a:latin typeface="Georgia" panose="02040502050405020303" pitchFamily="18" charset="0"/>
            </a:endParaRPr>
          </a:p>
        </p:txBody>
      </p:sp>
      <p:sp>
        <p:nvSpPr>
          <p:cNvPr id="3" name="Content Placeholder 2"/>
          <p:cNvSpPr>
            <a:spLocks noGrp="1"/>
          </p:cNvSpPr>
          <p:nvPr>
            <p:ph idx="1"/>
          </p:nvPr>
        </p:nvSpPr>
        <p:spPr>
          <a:xfrm>
            <a:off x="287322" y="1989626"/>
            <a:ext cx="7485079" cy="440587"/>
          </a:xfrm>
        </p:spPr>
        <p:txBody>
          <a:bodyPr>
            <a:normAutofit/>
          </a:bodyPr>
          <a:lstStyle/>
          <a:p>
            <a:pPr marL="0" indent="0">
              <a:buNone/>
            </a:pPr>
            <a:r>
              <a:rPr lang="en-US" sz="1600" i="1">
                <a:effectLst/>
                <a:latin typeface="Georgia" panose="02040502050405020303" pitchFamily="18" charset="0"/>
                <a:ea typeface="Times New Roman" panose="02020603050405020304" pitchFamily="18" charset="0"/>
              </a:rPr>
              <a:t>Family SFS percentage = 40%</a:t>
            </a:r>
            <a:endParaRPr lang="en-US" sz="1600">
              <a:effectLst/>
              <a:latin typeface="Georgia" panose="02040502050405020303" pitchFamily="18" charset="0"/>
              <a:ea typeface="Times New Roman" panose="02020603050405020304" pitchFamily="18" charset="0"/>
            </a:endParaRPr>
          </a:p>
          <a:p>
            <a:pPr marL="0" indent="0">
              <a:buNone/>
            </a:pPr>
            <a:endParaRPr lang="en-US" sz="1400">
              <a:highlight>
                <a:srgbClr val="FFFF00"/>
              </a:highlight>
            </a:endParaRPr>
          </a:p>
          <a:p>
            <a:pPr marL="0" indent="0">
              <a:buNone/>
            </a:pPr>
            <a:endParaRPr lang="en-US" sz="1400">
              <a:highlight>
                <a:srgbClr val="FFFF00"/>
              </a:highlight>
            </a:endParaRPr>
          </a:p>
        </p:txBody>
      </p:sp>
      <p:sp>
        <p:nvSpPr>
          <p:cNvPr id="12" name="Content Placeholder 2">
            <a:extLst>
              <a:ext uri="{FF2B5EF4-FFF2-40B4-BE49-F238E27FC236}">
                <a16:creationId xmlns:a16="http://schemas.microsoft.com/office/drawing/2014/main" id="{97C4E1E4-AF2D-1BEF-662F-8EF1AC3F4EA6}"/>
              </a:ext>
            </a:extLst>
          </p:cNvPr>
          <p:cNvSpPr txBox="1">
            <a:spLocks/>
          </p:cNvSpPr>
          <p:nvPr/>
        </p:nvSpPr>
        <p:spPr>
          <a:xfrm>
            <a:off x="287320" y="4844991"/>
            <a:ext cx="8772011" cy="1645382"/>
          </a:xfrm>
          <a:prstGeom prst="rect">
            <a:avLst/>
          </a:prstGeom>
        </p:spPr>
        <p:txBody>
          <a:bodyPr vert="horz" lIns="91440" tIns="45720" rIns="91440" bIns="45720" rtlCol="0">
            <a:normAutofit/>
          </a:bodyPr>
          <a:lstStyle>
            <a:lvl1pPr marL="182880" indent="-182880" algn="l" defTabSz="914400" rtl="0" eaLnBrk="1" latinLnBrk="0" hangingPunct="1">
              <a:lnSpc>
                <a:spcPct val="90000"/>
              </a:lnSpc>
              <a:spcBef>
                <a:spcPts val="1200"/>
              </a:spcBef>
              <a:spcAft>
                <a:spcPts val="200"/>
              </a:spcAft>
              <a:buClr>
                <a:schemeClr val="tx1"/>
              </a:buClr>
              <a:buFont typeface="Wingdings" pitchFamily="2" charset="2"/>
              <a:buChar char=""/>
              <a:defRPr sz="2200" kern="1200">
                <a:solidFill>
                  <a:schemeClr val="tx1"/>
                </a:solidFill>
                <a:latin typeface="+mn-lt"/>
                <a:ea typeface="+mn-ea"/>
                <a:cs typeface="+mn-cs"/>
              </a:defRPr>
            </a:lvl1pPr>
            <a:lvl2pPr marL="411480" indent="-182880" algn="l" defTabSz="914400" rtl="0" eaLnBrk="1" latinLnBrk="0" hangingPunct="1">
              <a:lnSpc>
                <a:spcPct val="90000"/>
              </a:lnSpc>
              <a:spcBef>
                <a:spcPts val="200"/>
              </a:spcBef>
              <a:spcAft>
                <a:spcPts val="400"/>
              </a:spcAft>
              <a:buClr>
                <a:schemeClr val="tx1"/>
              </a:buClr>
              <a:buFont typeface="Wingdings" pitchFamily="2" charset="2"/>
              <a:buChar char=""/>
              <a:defRPr sz="2000" kern="1200">
                <a:solidFill>
                  <a:schemeClr val="tx1"/>
                </a:solidFill>
                <a:latin typeface="+mn-lt"/>
                <a:ea typeface="+mn-ea"/>
                <a:cs typeface="+mn-cs"/>
              </a:defRPr>
            </a:lvl2pPr>
            <a:lvl3pPr marL="640080" indent="-182880" algn="l" defTabSz="914400" rtl="0" eaLnBrk="1" latinLnBrk="0" hangingPunct="1">
              <a:lnSpc>
                <a:spcPct val="90000"/>
              </a:lnSpc>
              <a:spcBef>
                <a:spcPts val="200"/>
              </a:spcBef>
              <a:spcAft>
                <a:spcPts val="400"/>
              </a:spcAft>
              <a:buClr>
                <a:schemeClr val="tx1"/>
              </a:buClr>
              <a:buFont typeface="Wingdings" pitchFamily="2" charset="2"/>
              <a:buChar char=""/>
              <a:defRPr sz="1800" kern="1200">
                <a:solidFill>
                  <a:schemeClr val="tx1"/>
                </a:solidFill>
                <a:latin typeface="+mn-lt"/>
                <a:ea typeface="+mn-ea"/>
                <a:cs typeface="+mn-cs"/>
              </a:defRPr>
            </a:lvl3pPr>
            <a:lvl4pPr marL="868680" indent="-18288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4pPr>
            <a:lvl5pPr marL="1097280" indent="-18288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5pPr>
            <a:lvl6pPr marL="1284600" indent="-22860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6pPr>
            <a:lvl7pPr marL="1471800" indent="-22860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7pPr>
            <a:lvl8pPr marL="1629000" indent="-22860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8pPr>
            <a:lvl9pPr marL="1806200" indent="-22860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9pPr>
          </a:lstStyle>
          <a:p>
            <a:pPr marL="0" indent="0" algn="just">
              <a:spcBef>
                <a:spcPts val="0"/>
              </a:spcBef>
              <a:spcAft>
                <a:spcPts val="0"/>
              </a:spcAft>
              <a:buNone/>
            </a:pPr>
            <a:r>
              <a:rPr lang="en-US" sz="1400">
                <a:latin typeface="Georgia" panose="02040502050405020303" pitchFamily="18" charset="0"/>
                <a:ea typeface="Verdana" panose="020B0604030504040204" pitchFamily="34" charset="0"/>
              </a:rPr>
              <a:t>In example #5, the insurance was identified as the funding source, so reimbursement for the service is based on the plan assigned benefit and assigned family charges. </a:t>
            </a:r>
          </a:p>
          <a:p>
            <a:pPr marL="0" indent="0" algn="just">
              <a:spcBef>
                <a:spcPts val="0"/>
              </a:spcBef>
              <a:spcAft>
                <a:spcPts val="0"/>
              </a:spcAft>
              <a:buNone/>
            </a:pPr>
            <a:endParaRPr lang="en-US" sz="1400">
              <a:latin typeface="Georgia" panose="02040502050405020303" pitchFamily="18" charset="0"/>
              <a:ea typeface="Verdana" panose="020B0604030504040204" pitchFamily="34" charset="0"/>
            </a:endParaRPr>
          </a:p>
          <a:p>
            <a:pPr marL="0" indent="0" algn="just">
              <a:spcBef>
                <a:spcPts val="0"/>
              </a:spcBef>
              <a:spcAft>
                <a:spcPts val="0"/>
              </a:spcAft>
              <a:buNone/>
            </a:pPr>
            <a:r>
              <a:rPr lang="en-US" sz="1400">
                <a:latin typeface="Georgia" panose="02040502050405020303" pitchFamily="18" charset="0"/>
                <a:ea typeface="Verdana" panose="020B0604030504040204" pitchFamily="34" charset="0"/>
              </a:rPr>
              <a:t>In this case, the plan allowed charge is lower than the ITP rate; and the provider would be reimbursed up to the $75 insurance allowable charge.</a:t>
            </a:r>
          </a:p>
          <a:p>
            <a:pPr marL="0" indent="0">
              <a:buFont typeface="Wingdings" pitchFamily="2" charset="2"/>
              <a:buNone/>
            </a:pPr>
            <a:endParaRPr lang="en-US" sz="1400">
              <a:highlight>
                <a:srgbClr val="FFFF00"/>
              </a:highlight>
              <a:latin typeface="Georgia" panose="02040502050405020303" pitchFamily="18" charset="0"/>
            </a:endParaRPr>
          </a:p>
        </p:txBody>
      </p:sp>
      <p:graphicFrame>
        <p:nvGraphicFramePr>
          <p:cNvPr id="5" name="Table 4">
            <a:extLst>
              <a:ext uri="{FF2B5EF4-FFF2-40B4-BE49-F238E27FC236}">
                <a16:creationId xmlns:a16="http://schemas.microsoft.com/office/drawing/2014/main" id="{72C8C098-91E2-33F6-7456-3491490718A3}"/>
              </a:ext>
            </a:extLst>
          </p:cNvPr>
          <p:cNvGraphicFramePr>
            <a:graphicFrameLocks noGrp="1"/>
          </p:cNvGraphicFramePr>
          <p:nvPr>
            <p:extLst>
              <p:ext uri="{D42A27DB-BD31-4B8C-83A1-F6EECF244321}">
                <p14:modId xmlns:p14="http://schemas.microsoft.com/office/powerpoint/2010/main" val="1923149493"/>
              </p:ext>
            </p:extLst>
          </p:nvPr>
        </p:nvGraphicFramePr>
        <p:xfrm>
          <a:off x="500291" y="3018935"/>
          <a:ext cx="8346068" cy="1408853"/>
        </p:xfrm>
        <a:graphic>
          <a:graphicData uri="http://schemas.openxmlformats.org/drawingml/2006/table">
            <a:tbl>
              <a:tblPr firstRow="1" firstCol="1" lastRow="1" lastCol="1" bandRow="1" bandCol="1"/>
              <a:tblGrid>
                <a:gridCol w="1390406">
                  <a:extLst>
                    <a:ext uri="{9D8B030D-6E8A-4147-A177-3AD203B41FA5}">
                      <a16:colId xmlns:a16="http://schemas.microsoft.com/office/drawing/2014/main" val="2655817884"/>
                    </a:ext>
                  </a:extLst>
                </a:gridCol>
                <a:gridCol w="1390406">
                  <a:extLst>
                    <a:ext uri="{9D8B030D-6E8A-4147-A177-3AD203B41FA5}">
                      <a16:colId xmlns:a16="http://schemas.microsoft.com/office/drawing/2014/main" val="3543881378"/>
                    </a:ext>
                  </a:extLst>
                </a:gridCol>
                <a:gridCol w="1391314">
                  <a:extLst>
                    <a:ext uri="{9D8B030D-6E8A-4147-A177-3AD203B41FA5}">
                      <a16:colId xmlns:a16="http://schemas.microsoft.com/office/drawing/2014/main" val="2390762313"/>
                    </a:ext>
                  </a:extLst>
                </a:gridCol>
                <a:gridCol w="1391314">
                  <a:extLst>
                    <a:ext uri="{9D8B030D-6E8A-4147-A177-3AD203B41FA5}">
                      <a16:colId xmlns:a16="http://schemas.microsoft.com/office/drawing/2014/main" val="1196317760"/>
                    </a:ext>
                  </a:extLst>
                </a:gridCol>
                <a:gridCol w="1391314">
                  <a:extLst>
                    <a:ext uri="{9D8B030D-6E8A-4147-A177-3AD203B41FA5}">
                      <a16:colId xmlns:a16="http://schemas.microsoft.com/office/drawing/2014/main" val="1924317005"/>
                    </a:ext>
                  </a:extLst>
                </a:gridCol>
                <a:gridCol w="1391314">
                  <a:extLst>
                    <a:ext uri="{9D8B030D-6E8A-4147-A177-3AD203B41FA5}">
                      <a16:colId xmlns:a16="http://schemas.microsoft.com/office/drawing/2014/main" val="1962294156"/>
                    </a:ext>
                  </a:extLst>
                </a:gridCol>
              </a:tblGrid>
              <a:tr h="939235">
                <a:tc>
                  <a:txBody>
                    <a:bodyPr/>
                    <a:lstStyle/>
                    <a:p>
                      <a:pPr marL="0" marR="0" algn="ctr">
                        <a:spcBef>
                          <a:spcPts val="0"/>
                        </a:spcBef>
                        <a:spcAft>
                          <a:spcPts val="0"/>
                        </a:spcAft>
                      </a:pPr>
                      <a:r>
                        <a:rPr lang="en-US" sz="1050" b="1" cap="none" baseline="0">
                          <a:effectLst/>
                          <a:latin typeface="Georgia" panose="02040502050405020303" pitchFamily="18" charset="0"/>
                          <a:ea typeface="Verdana" panose="020B0604030504040204" pitchFamily="34" charset="0"/>
                        </a:rPr>
                        <a:t>ITP Rate Amount</a:t>
                      </a:r>
                      <a:endParaRPr lang="en-US" sz="1800" cap="none" baseline="0">
                        <a:effectLst/>
                        <a:latin typeface="Georgia" panose="02040502050405020303" pitchFamily="18" charset="0"/>
                        <a:ea typeface="Verdana" panose="020B060403050404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050" b="1" cap="none" baseline="0">
                          <a:effectLst/>
                          <a:latin typeface="Georgia" panose="02040502050405020303" pitchFamily="18" charset="0"/>
                          <a:ea typeface="Verdana" panose="020B0604030504040204" pitchFamily="34" charset="0"/>
                        </a:rPr>
                        <a:t>Insurance Allowed</a:t>
                      </a:r>
                      <a:endParaRPr lang="en-US" sz="1800" cap="none" baseline="0">
                        <a:effectLst/>
                        <a:latin typeface="Georgia" panose="02040502050405020303" pitchFamily="18" charset="0"/>
                        <a:ea typeface="Verdana" panose="020B060403050404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050" b="1" cap="none" baseline="0">
                          <a:effectLst/>
                          <a:latin typeface="Georgia" panose="02040502050405020303" pitchFamily="18" charset="0"/>
                          <a:ea typeface="Verdana" panose="020B0604030504040204" pitchFamily="34" charset="0"/>
                        </a:rPr>
                        <a:t>Insurance PAID Amount </a:t>
                      </a:r>
                      <a:endParaRPr lang="en-US" sz="1800" cap="none" baseline="0">
                        <a:effectLst/>
                        <a:latin typeface="Georgia" panose="02040502050405020303" pitchFamily="18" charset="0"/>
                        <a:ea typeface="Verdana" panose="020B060403050404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050" b="1" cap="none" baseline="0">
                          <a:effectLst/>
                          <a:latin typeface="Georgia" panose="02040502050405020303" pitchFamily="18" charset="0"/>
                          <a:ea typeface="Verdana" panose="020B0604030504040204" pitchFamily="34" charset="0"/>
                        </a:rPr>
                        <a:t>Insurance  Assigned Family Charge</a:t>
                      </a:r>
                      <a:endParaRPr lang="en-US" sz="1800" cap="none" baseline="0">
                        <a:effectLst/>
                        <a:latin typeface="Georgia" panose="02040502050405020303" pitchFamily="18" charset="0"/>
                        <a:ea typeface="Verdana" panose="020B060403050404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050" b="1" cap="none" baseline="0">
                          <a:effectLst/>
                          <a:latin typeface="Georgia" panose="02040502050405020303" pitchFamily="18" charset="0"/>
                          <a:ea typeface="Verdana" panose="020B0604030504040204" pitchFamily="34" charset="0"/>
                        </a:rPr>
                        <a:t>Family Payment Due After SFS</a:t>
                      </a:r>
                      <a:endParaRPr lang="en-US" sz="1800" cap="none" baseline="0">
                        <a:effectLst/>
                        <a:latin typeface="Georgia" panose="02040502050405020303" pitchFamily="18" charset="0"/>
                        <a:ea typeface="Verdana" panose="020B060403050404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050" b="1" cap="none" baseline="0">
                          <a:effectLst/>
                          <a:latin typeface="Georgia" panose="02040502050405020303" pitchFamily="18" charset="0"/>
                          <a:ea typeface="Verdana" panose="020B0604030504040204" pitchFamily="34" charset="0"/>
                        </a:rPr>
                        <a:t>Amount ITP Paid Provider</a:t>
                      </a:r>
                      <a:endParaRPr lang="en-US" sz="1800" cap="none" baseline="0">
                        <a:effectLst/>
                        <a:latin typeface="Georgia" panose="02040502050405020303" pitchFamily="18" charset="0"/>
                        <a:ea typeface="Verdana" panose="020B060403050404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615077359"/>
                  </a:ext>
                </a:extLst>
              </a:tr>
              <a:tr h="469618">
                <a:tc>
                  <a:txBody>
                    <a:bodyPr/>
                    <a:lstStyle/>
                    <a:p>
                      <a:pPr marL="0" marR="0" algn="ctr">
                        <a:spcBef>
                          <a:spcPts val="0"/>
                        </a:spcBef>
                        <a:spcAft>
                          <a:spcPts val="0"/>
                        </a:spcAft>
                      </a:pPr>
                      <a:endParaRPr lang="en-US" sz="1200">
                        <a:effectLst/>
                        <a:latin typeface="Georgia" panose="02040502050405020303" pitchFamily="18" charset="0"/>
                        <a:ea typeface="Verdana" panose="020B0604030504040204" pitchFamily="34" charset="0"/>
                      </a:endParaRPr>
                    </a:p>
                    <a:p>
                      <a:pPr marL="0" marR="0" algn="ctr">
                        <a:spcBef>
                          <a:spcPts val="0"/>
                        </a:spcBef>
                        <a:spcAft>
                          <a:spcPts val="0"/>
                        </a:spcAft>
                      </a:pPr>
                      <a:r>
                        <a:rPr lang="en-US" sz="1200">
                          <a:effectLst/>
                          <a:latin typeface="Georgia" panose="02040502050405020303" pitchFamily="18" charset="0"/>
                          <a:ea typeface="Verdana" panose="020B0604030504040204" pitchFamily="34" charset="0"/>
                        </a:rPr>
                        <a:t>$100.00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endParaRPr lang="en-US" sz="1200">
                        <a:effectLst/>
                        <a:latin typeface="Georgia" panose="02040502050405020303" pitchFamily="18" charset="0"/>
                        <a:ea typeface="Verdana" panose="020B0604030504040204" pitchFamily="34" charset="0"/>
                      </a:endParaRPr>
                    </a:p>
                    <a:p>
                      <a:pPr marL="0" marR="0" algn="ctr">
                        <a:spcBef>
                          <a:spcPts val="0"/>
                        </a:spcBef>
                        <a:spcAft>
                          <a:spcPts val="0"/>
                        </a:spcAft>
                      </a:pPr>
                      <a:r>
                        <a:rPr lang="en-US" sz="1200">
                          <a:effectLst/>
                          <a:latin typeface="Georgia" panose="02040502050405020303" pitchFamily="18" charset="0"/>
                          <a:ea typeface="Verdana" panose="020B0604030504040204" pitchFamily="34" charset="0"/>
                        </a:rPr>
                        <a:t>$75.00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endParaRPr lang="en-US" sz="1200">
                        <a:effectLst/>
                        <a:latin typeface="Georgia" panose="02040502050405020303" pitchFamily="18" charset="0"/>
                        <a:ea typeface="Verdana" panose="020B0604030504040204" pitchFamily="34" charset="0"/>
                      </a:endParaRPr>
                    </a:p>
                    <a:p>
                      <a:pPr marL="0" marR="0" algn="ctr">
                        <a:spcBef>
                          <a:spcPts val="0"/>
                        </a:spcBef>
                        <a:spcAft>
                          <a:spcPts val="0"/>
                        </a:spcAft>
                      </a:pPr>
                      <a:r>
                        <a:rPr lang="en-US" sz="1200">
                          <a:effectLst/>
                          <a:latin typeface="Georgia" panose="02040502050405020303" pitchFamily="18" charset="0"/>
                          <a:ea typeface="Verdana" panose="020B0604030504040204" pitchFamily="34" charset="0"/>
                        </a:rPr>
                        <a:t>$30.00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endParaRPr lang="en-US" sz="1200">
                        <a:effectLst/>
                        <a:latin typeface="Georgia" panose="02040502050405020303" pitchFamily="18" charset="0"/>
                        <a:ea typeface="Verdana" panose="020B0604030504040204" pitchFamily="34" charset="0"/>
                      </a:endParaRPr>
                    </a:p>
                    <a:p>
                      <a:pPr marL="0" marR="0" algn="ctr">
                        <a:spcBef>
                          <a:spcPts val="0"/>
                        </a:spcBef>
                        <a:spcAft>
                          <a:spcPts val="0"/>
                        </a:spcAft>
                      </a:pPr>
                      <a:r>
                        <a:rPr lang="en-US" sz="1200">
                          <a:effectLst/>
                          <a:latin typeface="Georgia" panose="02040502050405020303" pitchFamily="18" charset="0"/>
                          <a:ea typeface="Verdana" panose="020B0604030504040204" pitchFamily="34" charset="0"/>
                        </a:rPr>
                        <a:t>$45.00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endParaRPr lang="en-US" sz="1200">
                        <a:effectLst/>
                        <a:latin typeface="Georgia" panose="02040502050405020303" pitchFamily="18" charset="0"/>
                        <a:ea typeface="Verdana" panose="020B0604030504040204" pitchFamily="34" charset="0"/>
                      </a:endParaRPr>
                    </a:p>
                    <a:p>
                      <a:pPr marL="0" marR="0" algn="ctr">
                        <a:spcBef>
                          <a:spcPts val="0"/>
                        </a:spcBef>
                        <a:spcAft>
                          <a:spcPts val="0"/>
                        </a:spcAft>
                      </a:pPr>
                      <a:r>
                        <a:rPr lang="en-US" sz="1200">
                          <a:effectLst/>
                          <a:latin typeface="Georgia" panose="02040502050405020303" pitchFamily="18" charset="0"/>
                          <a:ea typeface="Verdana" panose="020B0604030504040204" pitchFamily="34" charset="0"/>
                        </a:rPr>
                        <a:t>$18.00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endParaRPr lang="en-US" sz="1200">
                        <a:effectLst/>
                        <a:latin typeface="Georgia" panose="02040502050405020303" pitchFamily="18" charset="0"/>
                        <a:ea typeface="Verdana" panose="020B0604030504040204" pitchFamily="34" charset="0"/>
                      </a:endParaRPr>
                    </a:p>
                    <a:p>
                      <a:pPr marL="0" marR="0" algn="ctr">
                        <a:spcBef>
                          <a:spcPts val="0"/>
                        </a:spcBef>
                        <a:spcAft>
                          <a:spcPts val="0"/>
                        </a:spcAft>
                      </a:pPr>
                      <a:r>
                        <a:rPr lang="en-US" sz="1200">
                          <a:effectLst/>
                          <a:latin typeface="Georgia" panose="02040502050405020303" pitchFamily="18" charset="0"/>
                          <a:ea typeface="Verdana" panose="020B0604030504040204" pitchFamily="34" charset="0"/>
                        </a:rPr>
                        <a:t>$27.00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771012218"/>
                  </a:ext>
                </a:extLst>
              </a:tr>
            </a:tbl>
          </a:graphicData>
        </a:graphic>
      </p:graphicFrame>
      <p:pic>
        <p:nvPicPr>
          <p:cNvPr id="4" name="Picture 3">
            <a:extLst>
              <a:ext uri="{FF2B5EF4-FFF2-40B4-BE49-F238E27FC236}">
                <a16:creationId xmlns:a16="http://schemas.microsoft.com/office/drawing/2014/main" id="{4B03D7D0-925B-D80D-8FDE-34047743AB16}"/>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9786626" y="2033442"/>
            <a:ext cx="2118052" cy="4711356"/>
          </a:xfrm>
          <a:prstGeom prst="rect">
            <a:avLst/>
          </a:prstGeom>
        </p:spPr>
      </p:pic>
    </p:spTree>
    <p:custDataLst>
      <p:tags r:id="rId1"/>
    </p:custDataLst>
    <p:extLst>
      <p:ext uri="{BB962C8B-B14F-4D97-AF65-F5344CB8AC3E}">
        <p14:creationId xmlns:p14="http://schemas.microsoft.com/office/powerpoint/2010/main" val="2158339374"/>
      </p:ext>
    </p:extLst>
  </p:cSld>
  <p:clrMapOvr>
    <a:overrideClrMapping bg1="lt1" tx1="dk1" bg2="lt2" tx2="dk2" accent1="accent1" accent2="accent2" accent3="accent3" accent4="accent4" accent5="accent5" accent6="accent6" hlink="hlink" folHlink="folHlink"/>
  </p:clrMapOvr>
</p:sld>
</file>

<file path=ppt/slides/slide3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5EFA06D2-8FF8-4CC4-85BD-BCB6A30D549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Georgia" panose="02040502050405020303" pitchFamily="18" charset="0"/>
            </a:endParaRPr>
          </a:p>
        </p:txBody>
      </p:sp>
      <p:sp>
        <p:nvSpPr>
          <p:cNvPr id="10" name="Rectangle 9">
            <a:extLst>
              <a:ext uri="{FF2B5EF4-FFF2-40B4-BE49-F238E27FC236}">
                <a16:creationId xmlns:a16="http://schemas.microsoft.com/office/drawing/2014/main" id="{607A060C-1090-4A7B-A0C2-50C7605961C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72122"/>
            <a:ext cx="12192000" cy="1645382"/>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Georgia" panose="02040502050405020303" pitchFamily="18" charset="0"/>
            </a:endParaRPr>
          </a:p>
        </p:txBody>
      </p:sp>
      <p:sp>
        <p:nvSpPr>
          <p:cNvPr id="2" name="Title 1"/>
          <p:cNvSpPr>
            <a:spLocks noGrp="1"/>
          </p:cNvSpPr>
          <p:nvPr>
            <p:ph type="title"/>
          </p:nvPr>
        </p:nvSpPr>
        <p:spPr>
          <a:xfrm>
            <a:off x="491067" y="284176"/>
            <a:ext cx="9880600" cy="1508760"/>
          </a:xfrm>
        </p:spPr>
        <p:txBody>
          <a:bodyPr>
            <a:normAutofit/>
          </a:bodyPr>
          <a:lstStyle/>
          <a:p>
            <a:pPr algn="ctr"/>
            <a:r>
              <a:rPr lang="en-US" sz="2800" cap="none">
                <a:solidFill>
                  <a:srgbClr val="FFFFFF"/>
                </a:solidFill>
                <a:latin typeface="Georgia" panose="02040502050405020303" pitchFamily="18" charset="0"/>
              </a:rPr>
              <a:t>Example </a:t>
            </a:r>
            <a:r>
              <a:rPr lang="en-US" sz="3600" cap="none">
                <a:solidFill>
                  <a:srgbClr val="FFFFFF"/>
                </a:solidFill>
                <a:latin typeface="Georgia" panose="02040502050405020303" pitchFamily="18" charset="0"/>
              </a:rPr>
              <a:t>6:</a:t>
            </a:r>
            <a:br>
              <a:rPr lang="en-US" sz="4400" cap="none">
                <a:solidFill>
                  <a:srgbClr val="FFFFFF"/>
                </a:solidFill>
                <a:latin typeface="Georgia" panose="02040502050405020303" pitchFamily="18" charset="0"/>
              </a:rPr>
            </a:br>
            <a:r>
              <a:rPr lang="en-US" sz="2400" cap="none">
                <a:effectLst/>
                <a:latin typeface="Georgia" panose="02040502050405020303" pitchFamily="18" charset="0"/>
                <a:ea typeface="Times New Roman" panose="02020603050405020304" pitchFamily="18" charset="0"/>
              </a:rPr>
              <a:t>Insurance Plan Out-of-Network Allowed Charge </a:t>
            </a:r>
            <a:r>
              <a:rPr lang="en-US" sz="2400" i="1" cap="none">
                <a:effectLst/>
                <a:latin typeface="Georgia" panose="02040502050405020303" pitchFamily="18" charset="0"/>
                <a:ea typeface="Times New Roman" panose="02020603050405020304" pitchFamily="18" charset="0"/>
              </a:rPr>
              <a:t>Higher </a:t>
            </a:r>
            <a:r>
              <a:rPr lang="en-US" sz="2400" cap="none">
                <a:effectLst/>
                <a:latin typeface="Georgia" panose="02040502050405020303" pitchFamily="18" charset="0"/>
                <a:ea typeface="Times New Roman" panose="02020603050405020304" pitchFamily="18" charset="0"/>
              </a:rPr>
              <a:t>than ITP Rate</a:t>
            </a:r>
            <a:endParaRPr lang="en-US" sz="3600" cap="none">
              <a:solidFill>
                <a:srgbClr val="FFFFFF"/>
              </a:solidFill>
              <a:latin typeface="Georgia" panose="02040502050405020303" pitchFamily="18" charset="0"/>
            </a:endParaRPr>
          </a:p>
        </p:txBody>
      </p:sp>
      <p:sp>
        <p:nvSpPr>
          <p:cNvPr id="3" name="Content Placeholder 2"/>
          <p:cNvSpPr>
            <a:spLocks noGrp="1"/>
          </p:cNvSpPr>
          <p:nvPr>
            <p:ph idx="1"/>
          </p:nvPr>
        </p:nvSpPr>
        <p:spPr>
          <a:xfrm>
            <a:off x="287322" y="1989626"/>
            <a:ext cx="7485079" cy="440587"/>
          </a:xfrm>
        </p:spPr>
        <p:txBody>
          <a:bodyPr>
            <a:normAutofit/>
          </a:bodyPr>
          <a:lstStyle/>
          <a:p>
            <a:pPr marL="0" indent="0">
              <a:buNone/>
            </a:pPr>
            <a:r>
              <a:rPr lang="en-US" sz="1600" i="1">
                <a:effectLst/>
                <a:latin typeface="Georgia" panose="02040502050405020303" pitchFamily="18" charset="0"/>
                <a:ea typeface="Times New Roman" panose="02020603050405020304" pitchFamily="18" charset="0"/>
              </a:rPr>
              <a:t>Family SFS percentage = 40%</a:t>
            </a:r>
            <a:endParaRPr lang="en-US" sz="1600">
              <a:effectLst/>
              <a:latin typeface="Georgia" panose="02040502050405020303" pitchFamily="18" charset="0"/>
              <a:ea typeface="Times New Roman" panose="02020603050405020304" pitchFamily="18" charset="0"/>
            </a:endParaRPr>
          </a:p>
          <a:p>
            <a:pPr marL="0" indent="0">
              <a:buNone/>
            </a:pPr>
            <a:endParaRPr lang="en-US" sz="1400">
              <a:highlight>
                <a:srgbClr val="FFFF00"/>
              </a:highlight>
            </a:endParaRPr>
          </a:p>
          <a:p>
            <a:pPr marL="0" indent="0">
              <a:buNone/>
            </a:pPr>
            <a:endParaRPr lang="en-US" sz="1400">
              <a:highlight>
                <a:srgbClr val="FFFF00"/>
              </a:highlight>
            </a:endParaRPr>
          </a:p>
        </p:txBody>
      </p:sp>
      <p:sp>
        <p:nvSpPr>
          <p:cNvPr id="12" name="Content Placeholder 2">
            <a:extLst>
              <a:ext uri="{FF2B5EF4-FFF2-40B4-BE49-F238E27FC236}">
                <a16:creationId xmlns:a16="http://schemas.microsoft.com/office/drawing/2014/main" id="{97C4E1E4-AF2D-1BEF-662F-8EF1AC3F4EA6}"/>
              </a:ext>
            </a:extLst>
          </p:cNvPr>
          <p:cNvSpPr txBox="1">
            <a:spLocks/>
          </p:cNvSpPr>
          <p:nvPr/>
        </p:nvSpPr>
        <p:spPr>
          <a:xfrm>
            <a:off x="287320" y="4844991"/>
            <a:ext cx="8772011" cy="1645382"/>
          </a:xfrm>
          <a:prstGeom prst="rect">
            <a:avLst/>
          </a:prstGeom>
        </p:spPr>
        <p:txBody>
          <a:bodyPr vert="horz" lIns="91440" tIns="45720" rIns="91440" bIns="45720" rtlCol="0">
            <a:normAutofit/>
          </a:bodyPr>
          <a:lstStyle>
            <a:lvl1pPr marL="182880" indent="-182880" algn="l" defTabSz="914400" rtl="0" eaLnBrk="1" latinLnBrk="0" hangingPunct="1">
              <a:lnSpc>
                <a:spcPct val="90000"/>
              </a:lnSpc>
              <a:spcBef>
                <a:spcPts val="1200"/>
              </a:spcBef>
              <a:spcAft>
                <a:spcPts val="200"/>
              </a:spcAft>
              <a:buClr>
                <a:schemeClr val="tx1"/>
              </a:buClr>
              <a:buFont typeface="Wingdings" pitchFamily="2" charset="2"/>
              <a:buChar char=""/>
              <a:defRPr sz="2200" kern="1200">
                <a:solidFill>
                  <a:schemeClr val="tx1"/>
                </a:solidFill>
                <a:latin typeface="+mn-lt"/>
                <a:ea typeface="+mn-ea"/>
                <a:cs typeface="+mn-cs"/>
              </a:defRPr>
            </a:lvl1pPr>
            <a:lvl2pPr marL="411480" indent="-182880" algn="l" defTabSz="914400" rtl="0" eaLnBrk="1" latinLnBrk="0" hangingPunct="1">
              <a:lnSpc>
                <a:spcPct val="90000"/>
              </a:lnSpc>
              <a:spcBef>
                <a:spcPts val="200"/>
              </a:spcBef>
              <a:spcAft>
                <a:spcPts val="400"/>
              </a:spcAft>
              <a:buClr>
                <a:schemeClr val="tx1"/>
              </a:buClr>
              <a:buFont typeface="Wingdings" pitchFamily="2" charset="2"/>
              <a:buChar char=""/>
              <a:defRPr sz="2000" kern="1200">
                <a:solidFill>
                  <a:schemeClr val="tx1"/>
                </a:solidFill>
                <a:latin typeface="+mn-lt"/>
                <a:ea typeface="+mn-ea"/>
                <a:cs typeface="+mn-cs"/>
              </a:defRPr>
            </a:lvl2pPr>
            <a:lvl3pPr marL="640080" indent="-182880" algn="l" defTabSz="914400" rtl="0" eaLnBrk="1" latinLnBrk="0" hangingPunct="1">
              <a:lnSpc>
                <a:spcPct val="90000"/>
              </a:lnSpc>
              <a:spcBef>
                <a:spcPts val="200"/>
              </a:spcBef>
              <a:spcAft>
                <a:spcPts val="400"/>
              </a:spcAft>
              <a:buClr>
                <a:schemeClr val="tx1"/>
              </a:buClr>
              <a:buFont typeface="Wingdings" pitchFamily="2" charset="2"/>
              <a:buChar char=""/>
              <a:defRPr sz="1800" kern="1200">
                <a:solidFill>
                  <a:schemeClr val="tx1"/>
                </a:solidFill>
                <a:latin typeface="+mn-lt"/>
                <a:ea typeface="+mn-ea"/>
                <a:cs typeface="+mn-cs"/>
              </a:defRPr>
            </a:lvl3pPr>
            <a:lvl4pPr marL="868680" indent="-18288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4pPr>
            <a:lvl5pPr marL="1097280" indent="-18288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5pPr>
            <a:lvl6pPr marL="1284600" indent="-22860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6pPr>
            <a:lvl7pPr marL="1471800" indent="-22860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7pPr>
            <a:lvl8pPr marL="1629000" indent="-22860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8pPr>
            <a:lvl9pPr marL="1806200" indent="-22860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9pPr>
          </a:lstStyle>
          <a:p>
            <a:pPr marL="0" indent="0" algn="just">
              <a:spcBef>
                <a:spcPts val="0"/>
              </a:spcBef>
              <a:spcAft>
                <a:spcPts val="0"/>
              </a:spcAft>
              <a:buNone/>
            </a:pPr>
            <a:r>
              <a:rPr lang="en-US" sz="1400" dirty="0">
                <a:latin typeface="Georgia" panose="02040502050405020303" pitchFamily="18" charset="0"/>
                <a:ea typeface="Verdana" panose="020B0604030504040204" pitchFamily="34" charset="0"/>
              </a:rPr>
              <a:t>In example #6, the insurance was identified as the funding source, so reimbursement for the service is based on the plan assigned benefit and assigned family charges. </a:t>
            </a:r>
          </a:p>
          <a:p>
            <a:pPr marL="0" indent="0" algn="just">
              <a:spcBef>
                <a:spcPts val="0"/>
              </a:spcBef>
              <a:spcAft>
                <a:spcPts val="0"/>
              </a:spcAft>
              <a:buNone/>
            </a:pPr>
            <a:endParaRPr lang="en-US" sz="1400" dirty="0">
              <a:latin typeface="Georgia" panose="02040502050405020303" pitchFamily="18" charset="0"/>
              <a:ea typeface="Verdana" panose="020B0604030504040204" pitchFamily="34" charset="0"/>
            </a:endParaRPr>
          </a:p>
          <a:p>
            <a:pPr marL="0" indent="0" algn="just">
              <a:spcBef>
                <a:spcPts val="0"/>
              </a:spcBef>
              <a:spcAft>
                <a:spcPts val="0"/>
              </a:spcAft>
              <a:buNone/>
            </a:pPr>
            <a:r>
              <a:rPr lang="en-US" sz="1400" dirty="0">
                <a:latin typeface="Georgia" panose="02040502050405020303" pitchFamily="18" charset="0"/>
                <a:ea typeface="Verdana" panose="020B0604030504040204" pitchFamily="34" charset="0"/>
              </a:rPr>
              <a:t>In this case, the plan allowed charge is higher than the ITP rate; and the provider would only be reimbursed up to the ITP Rate of $100. Therefore, only $70 was applied to the SFS percentage.</a:t>
            </a:r>
          </a:p>
        </p:txBody>
      </p:sp>
      <p:graphicFrame>
        <p:nvGraphicFramePr>
          <p:cNvPr id="4" name="Table 3">
            <a:extLst>
              <a:ext uri="{FF2B5EF4-FFF2-40B4-BE49-F238E27FC236}">
                <a16:creationId xmlns:a16="http://schemas.microsoft.com/office/drawing/2014/main" id="{E14B611E-67EE-7C55-B53C-192C133A178F}"/>
              </a:ext>
            </a:extLst>
          </p:cNvPr>
          <p:cNvGraphicFramePr>
            <a:graphicFrameLocks noGrp="1"/>
          </p:cNvGraphicFramePr>
          <p:nvPr>
            <p:extLst>
              <p:ext uri="{D42A27DB-BD31-4B8C-83A1-F6EECF244321}">
                <p14:modId xmlns:p14="http://schemas.microsoft.com/office/powerpoint/2010/main" val="2644123972"/>
              </p:ext>
            </p:extLst>
          </p:nvPr>
        </p:nvGraphicFramePr>
        <p:xfrm>
          <a:off x="491067" y="2873908"/>
          <a:ext cx="8371468" cy="1527387"/>
        </p:xfrm>
        <a:graphic>
          <a:graphicData uri="http://schemas.openxmlformats.org/drawingml/2006/table">
            <a:tbl>
              <a:tblPr firstRow="1" firstCol="1" lastRow="1" lastCol="1" bandRow="1" bandCol="1"/>
              <a:tblGrid>
                <a:gridCol w="1394638">
                  <a:extLst>
                    <a:ext uri="{9D8B030D-6E8A-4147-A177-3AD203B41FA5}">
                      <a16:colId xmlns:a16="http://schemas.microsoft.com/office/drawing/2014/main" val="3636674362"/>
                    </a:ext>
                  </a:extLst>
                </a:gridCol>
                <a:gridCol w="1394638">
                  <a:extLst>
                    <a:ext uri="{9D8B030D-6E8A-4147-A177-3AD203B41FA5}">
                      <a16:colId xmlns:a16="http://schemas.microsoft.com/office/drawing/2014/main" val="2297480859"/>
                    </a:ext>
                  </a:extLst>
                </a:gridCol>
                <a:gridCol w="1395548">
                  <a:extLst>
                    <a:ext uri="{9D8B030D-6E8A-4147-A177-3AD203B41FA5}">
                      <a16:colId xmlns:a16="http://schemas.microsoft.com/office/drawing/2014/main" val="3662123155"/>
                    </a:ext>
                  </a:extLst>
                </a:gridCol>
                <a:gridCol w="1395548">
                  <a:extLst>
                    <a:ext uri="{9D8B030D-6E8A-4147-A177-3AD203B41FA5}">
                      <a16:colId xmlns:a16="http://schemas.microsoft.com/office/drawing/2014/main" val="3988998013"/>
                    </a:ext>
                  </a:extLst>
                </a:gridCol>
                <a:gridCol w="1395548">
                  <a:extLst>
                    <a:ext uri="{9D8B030D-6E8A-4147-A177-3AD203B41FA5}">
                      <a16:colId xmlns:a16="http://schemas.microsoft.com/office/drawing/2014/main" val="1961989408"/>
                    </a:ext>
                  </a:extLst>
                </a:gridCol>
                <a:gridCol w="1395548">
                  <a:extLst>
                    <a:ext uri="{9D8B030D-6E8A-4147-A177-3AD203B41FA5}">
                      <a16:colId xmlns:a16="http://schemas.microsoft.com/office/drawing/2014/main" val="842757768"/>
                    </a:ext>
                  </a:extLst>
                </a:gridCol>
              </a:tblGrid>
              <a:tr h="1018258">
                <a:tc>
                  <a:txBody>
                    <a:bodyPr/>
                    <a:lstStyle/>
                    <a:p>
                      <a:pPr marL="0" marR="0" algn="ctr">
                        <a:spcBef>
                          <a:spcPts val="0"/>
                        </a:spcBef>
                        <a:spcAft>
                          <a:spcPts val="0"/>
                        </a:spcAft>
                      </a:pPr>
                      <a:r>
                        <a:rPr lang="en-US" sz="1050" b="1" cap="none" baseline="0">
                          <a:effectLst/>
                          <a:latin typeface="Georgia" panose="02040502050405020303" pitchFamily="18" charset="0"/>
                          <a:ea typeface="Verdana" panose="020B0604030504040204" pitchFamily="34" charset="0"/>
                        </a:rPr>
                        <a:t>ITP Rate Amount</a:t>
                      </a:r>
                      <a:endParaRPr lang="en-US" sz="1800" cap="none" baseline="0">
                        <a:effectLst/>
                        <a:latin typeface="Georgia" panose="02040502050405020303" pitchFamily="18" charset="0"/>
                        <a:ea typeface="Verdana" panose="020B060403050404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050" b="1" cap="none" baseline="0">
                          <a:effectLst/>
                          <a:latin typeface="Georgia" panose="02040502050405020303" pitchFamily="18" charset="0"/>
                          <a:ea typeface="Verdana" panose="020B0604030504040204" pitchFamily="34" charset="0"/>
                        </a:rPr>
                        <a:t>Insurance Allowed</a:t>
                      </a:r>
                      <a:endParaRPr lang="en-US" sz="1800" cap="none" baseline="0">
                        <a:effectLst/>
                        <a:latin typeface="Georgia" panose="02040502050405020303" pitchFamily="18" charset="0"/>
                        <a:ea typeface="Verdana" panose="020B060403050404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050" b="1" cap="none" baseline="0">
                          <a:effectLst/>
                          <a:latin typeface="Georgia" panose="02040502050405020303" pitchFamily="18" charset="0"/>
                          <a:ea typeface="Verdana" panose="020B0604030504040204" pitchFamily="34" charset="0"/>
                        </a:rPr>
                        <a:t>Insurance PAID Amount </a:t>
                      </a:r>
                      <a:endParaRPr lang="en-US" sz="1800" cap="none" baseline="0">
                        <a:effectLst/>
                        <a:latin typeface="Georgia" panose="02040502050405020303" pitchFamily="18" charset="0"/>
                        <a:ea typeface="Verdana" panose="020B060403050404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050" b="1" cap="none" baseline="0">
                          <a:effectLst/>
                          <a:latin typeface="Georgia" panose="02040502050405020303" pitchFamily="18" charset="0"/>
                          <a:ea typeface="Verdana" panose="020B0604030504040204" pitchFamily="34" charset="0"/>
                        </a:rPr>
                        <a:t>Insurance  Assigned Family Charge</a:t>
                      </a:r>
                      <a:endParaRPr lang="en-US" sz="1800" cap="none" baseline="0">
                        <a:effectLst/>
                        <a:latin typeface="Georgia" panose="02040502050405020303" pitchFamily="18" charset="0"/>
                        <a:ea typeface="Verdana" panose="020B060403050404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050" b="1" cap="none" baseline="0">
                          <a:effectLst/>
                          <a:latin typeface="Georgia" panose="02040502050405020303" pitchFamily="18" charset="0"/>
                          <a:ea typeface="Verdana" panose="020B0604030504040204" pitchFamily="34" charset="0"/>
                        </a:rPr>
                        <a:t>Family Payment Due After SFS</a:t>
                      </a:r>
                      <a:endParaRPr lang="en-US" sz="1800" cap="none" baseline="0">
                        <a:effectLst/>
                        <a:latin typeface="Georgia" panose="02040502050405020303" pitchFamily="18" charset="0"/>
                        <a:ea typeface="Verdana" panose="020B060403050404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050" b="1" cap="none" baseline="0">
                          <a:effectLst/>
                          <a:latin typeface="Georgia" panose="02040502050405020303" pitchFamily="18" charset="0"/>
                          <a:ea typeface="Verdana" panose="020B0604030504040204" pitchFamily="34" charset="0"/>
                        </a:rPr>
                        <a:t>Amount ITP Paid Provider</a:t>
                      </a:r>
                      <a:endParaRPr lang="en-US" sz="1800" cap="none" baseline="0">
                        <a:effectLst/>
                        <a:latin typeface="Georgia" panose="02040502050405020303" pitchFamily="18" charset="0"/>
                        <a:ea typeface="Verdana" panose="020B060403050404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429619482"/>
                  </a:ext>
                </a:extLst>
              </a:tr>
              <a:tr h="509129">
                <a:tc>
                  <a:txBody>
                    <a:bodyPr/>
                    <a:lstStyle/>
                    <a:p>
                      <a:pPr marL="0" marR="0" algn="ctr">
                        <a:spcBef>
                          <a:spcPts val="0"/>
                        </a:spcBef>
                        <a:spcAft>
                          <a:spcPts val="0"/>
                        </a:spcAft>
                      </a:pPr>
                      <a:endParaRPr lang="en-US" sz="1200">
                        <a:effectLst/>
                        <a:latin typeface="Georgia" panose="02040502050405020303" pitchFamily="18" charset="0"/>
                        <a:ea typeface="Verdana" panose="020B0604030504040204" pitchFamily="34" charset="0"/>
                      </a:endParaRPr>
                    </a:p>
                    <a:p>
                      <a:pPr marL="0" marR="0" algn="ctr">
                        <a:spcBef>
                          <a:spcPts val="0"/>
                        </a:spcBef>
                        <a:spcAft>
                          <a:spcPts val="0"/>
                        </a:spcAft>
                      </a:pPr>
                      <a:r>
                        <a:rPr lang="en-US" sz="1200">
                          <a:effectLst/>
                          <a:latin typeface="Georgia" panose="02040502050405020303" pitchFamily="18" charset="0"/>
                          <a:ea typeface="Verdana" panose="020B0604030504040204" pitchFamily="34" charset="0"/>
                        </a:rPr>
                        <a:t>$100.00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endParaRPr lang="en-US" sz="1200">
                        <a:effectLst/>
                        <a:latin typeface="Georgia" panose="02040502050405020303" pitchFamily="18" charset="0"/>
                        <a:ea typeface="Verdana" panose="020B0604030504040204" pitchFamily="34" charset="0"/>
                      </a:endParaRPr>
                    </a:p>
                    <a:p>
                      <a:pPr marL="0" marR="0" algn="ctr">
                        <a:spcBef>
                          <a:spcPts val="0"/>
                        </a:spcBef>
                        <a:spcAft>
                          <a:spcPts val="0"/>
                        </a:spcAft>
                      </a:pPr>
                      <a:r>
                        <a:rPr lang="en-US" sz="1200">
                          <a:effectLst/>
                          <a:latin typeface="Georgia" panose="02040502050405020303" pitchFamily="18" charset="0"/>
                          <a:ea typeface="Verdana" panose="020B0604030504040204" pitchFamily="34" charset="0"/>
                        </a:rPr>
                        <a:t>$120.00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endParaRPr lang="en-US" sz="1200">
                        <a:effectLst/>
                        <a:latin typeface="Georgia" panose="02040502050405020303" pitchFamily="18" charset="0"/>
                        <a:ea typeface="Verdana" panose="020B0604030504040204" pitchFamily="34" charset="0"/>
                      </a:endParaRPr>
                    </a:p>
                    <a:p>
                      <a:pPr marL="0" marR="0" algn="ctr">
                        <a:spcBef>
                          <a:spcPts val="0"/>
                        </a:spcBef>
                        <a:spcAft>
                          <a:spcPts val="0"/>
                        </a:spcAft>
                      </a:pPr>
                      <a:r>
                        <a:rPr lang="en-US" sz="1200">
                          <a:effectLst/>
                          <a:latin typeface="Georgia" panose="02040502050405020303" pitchFamily="18" charset="0"/>
                          <a:ea typeface="Verdana" panose="020B0604030504040204" pitchFamily="34" charset="0"/>
                        </a:rPr>
                        <a:t>$30.00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endParaRPr lang="en-US" sz="1200">
                        <a:effectLst/>
                        <a:latin typeface="Georgia" panose="02040502050405020303" pitchFamily="18" charset="0"/>
                        <a:ea typeface="Verdana" panose="020B0604030504040204" pitchFamily="34" charset="0"/>
                      </a:endParaRPr>
                    </a:p>
                    <a:p>
                      <a:pPr marL="0" marR="0" algn="ctr">
                        <a:spcBef>
                          <a:spcPts val="0"/>
                        </a:spcBef>
                        <a:spcAft>
                          <a:spcPts val="0"/>
                        </a:spcAft>
                      </a:pPr>
                      <a:r>
                        <a:rPr lang="en-US" sz="1200">
                          <a:effectLst/>
                          <a:latin typeface="Georgia" panose="02040502050405020303" pitchFamily="18" charset="0"/>
                          <a:ea typeface="Verdana" panose="020B0604030504040204" pitchFamily="34" charset="0"/>
                        </a:rPr>
                        <a:t>$90.00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endParaRPr lang="en-US" sz="1200">
                        <a:effectLst/>
                        <a:latin typeface="Georgia" panose="02040502050405020303" pitchFamily="18" charset="0"/>
                        <a:ea typeface="Verdana" panose="020B0604030504040204" pitchFamily="34" charset="0"/>
                      </a:endParaRPr>
                    </a:p>
                    <a:p>
                      <a:pPr marL="0" marR="0" algn="ctr">
                        <a:spcBef>
                          <a:spcPts val="0"/>
                        </a:spcBef>
                        <a:spcAft>
                          <a:spcPts val="0"/>
                        </a:spcAft>
                      </a:pPr>
                      <a:r>
                        <a:rPr lang="en-US" sz="1200">
                          <a:effectLst/>
                          <a:latin typeface="Georgia" panose="02040502050405020303" pitchFamily="18" charset="0"/>
                          <a:ea typeface="Verdana" panose="020B0604030504040204" pitchFamily="34" charset="0"/>
                        </a:rPr>
                        <a:t>$28.00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endParaRPr lang="en-US" sz="1200">
                        <a:effectLst/>
                        <a:latin typeface="Georgia" panose="02040502050405020303" pitchFamily="18" charset="0"/>
                        <a:ea typeface="Verdana" panose="020B0604030504040204" pitchFamily="34" charset="0"/>
                      </a:endParaRPr>
                    </a:p>
                    <a:p>
                      <a:pPr marL="0" marR="0" algn="ctr">
                        <a:spcBef>
                          <a:spcPts val="0"/>
                        </a:spcBef>
                        <a:spcAft>
                          <a:spcPts val="0"/>
                        </a:spcAft>
                      </a:pPr>
                      <a:r>
                        <a:rPr lang="en-US" sz="1200">
                          <a:effectLst/>
                          <a:latin typeface="Georgia" panose="02040502050405020303" pitchFamily="18" charset="0"/>
                          <a:ea typeface="Verdana" panose="020B0604030504040204" pitchFamily="34" charset="0"/>
                        </a:rPr>
                        <a:t>$42.00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671633166"/>
                  </a:ext>
                </a:extLst>
              </a:tr>
            </a:tbl>
          </a:graphicData>
        </a:graphic>
      </p:graphicFrame>
      <p:pic>
        <p:nvPicPr>
          <p:cNvPr id="6" name="Picture 5">
            <a:extLst>
              <a:ext uri="{FF2B5EF4-FFF2-40B4-BE49-F238E27FC236}">
                <a16:creationId xmlns:a16="http://schemas.microsoft.com/office/drawing/2014/main" id="{4C362EAE-35E5-854A-F05E-3B5EBC186F54}"/>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9786626" y="2033442"/>
            <a:ext cx="2118052" cy="4711356"/>
          </a:xfrm>
          <a:prstGeom prst="rect">
            <a:avLst/>
          </a:prstGeom>
        </p:spPr>
      </p:pic>
    </p:spTree>
    <p:custDataLst>
      <p:tags r:id="rId1"/>
    </p:custDataLst>
    <p:extLst>
      <p:ext uri="{BB962C8B-B14F-4D97-AF65-F5344CB8AC3E}">
        <p14:creationId xmlns:p14="http://schemas.microsoft.com/office/powerpoint/2010/main" val="2110064008"/>
      </p:ext>
    </p:extLst>
  </p:cSld>
  <p:clrMapOvr>
    <a:overrideClrMapping bg1="lt1" tx1="dk1" bg2="lt2" tx2="dk2" accent1="accent1" accent2="accent2" accent3="accent3" accent4="accent4" accent5="accent5" accent6="accent6" hlink="hlink" folHlink="folHlink"/>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5EFA06D2-8FF8-4CC4-85BD-BCB6A30D549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Georgia" panose="02040502050405020303" pitchFamily="18" charset="0"/>
            </a:endParaRPr>
          </a:p>
        </p:txBody>
      </p:sp>
      <p:sp>
        <p:nvSpPr>
          <p:cNvPr id="10" name="Rectangle 9">
            <a:extLst>
              <a:ext uri="{FF2B5EF4-FFF2-40B4-BE49-F238E27FC236}">
                <a16:creationId xmlns:a16="http://schemas.microsoft.com/office/drawing/2014/main" id="{607A060C-1090-4A7B-A0C2-50C7605961C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72122"/>
            <a:ext cx="12192000" cy="1645382"/>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Georgia" panose="02040502050405020303" pitchFamily="18" charset="0"/>
            </a:endParaRPr>
          </a:p>
        </p:txBody>
      </p:sp>
      <p:sp>
        <p:nvSpPr>
          <p:cNvPr id="2" name="Title 1">
            <a:extLst>
              <a:ext uri="{FF2B5EF4-FFF2-40B4-BE49-F238E27FC236}">
                <a16:creationId xmlns:a16="http://schemas.microsoft.com/office/drawing/2014/main" id="{1B1A88B0-2B80-4239-9D43-EDD6BD173DA7}"/>
              </a:ext>
            </a:extLst>
          </p:cNvPr>
          <p:cNvSpPr>
            <a:spLocks noGrp="1"/>
          </p:cNvSpPr>
          <p:nvPr>
            <p:ph type="title"/>
          </p:nvPr>
        </p:nvSpPr>
        <p:spPr>
          <a:xfrm>
            <a:off x="1202919" y="284176"/>
            <a:ext cx="9784080" cy="1508760"/>
          </a:xfrm>
        </p:spPr>
        <p:txBody>
          <a:bodyPr>
            <a:normAutofit/>
          </a:bodyPr>
          <a:lstStyle/>
          <a:p>
            <a:pPr algn="ctr"/>
            <a:r>
              <a:rPr lang="en-US" sz="4400">
                <a:solidFill>
                  <a:schemeClr val="bg1"/>
                </a:solidFill>
                <a:latin typeface="Georgia" panose="02040502050405020303" pitchFamily="18" charset="0"/>
              </a:rPr>
              <a:t>CNDS  ID</a:t>
            </a:r>
          </a:p>
        </p:txBody>
      </p:sp>
      <p:sp>
        <p:nvSpPr>
          <p:cNvPr id="3" name="Content Placeholder 2">
            <a:extLst>
              <a:ext uri="{FF2B5EF4-FFF2-40B4-BE49-F238E27FC236}">
                <a16:creationId xmlns:a16="http://schemas.microsoft.com/office/drawing/2014/main" id="{42D3E276-0270-49BC-BDB0-B16DE1E6C698}"/>
              </a:ext>
            </a:extLst>
          </p:cNvPr>
          <p:cNvSpPr>
            <a:spLocks noGrp="1"/>
          </p:cNvSpPr>
          <p:nvPr>
            <p:ph idx="1"/>
          </p:nvPr>
        </p:nvSpPr>
        <p:spPr>
          <a:xfrm>
            <a:off x="333375" y="2133600"/>
            <a:ext cx="11544299" cy="4343400"/>
          </a:xfrm>
        </p:spPr>
        <p:txBody>
          <a:bodyPr>
            <a:normAutofit/>
          </a:bodyPr>
          <a:lstStyle/>
          <a:p>
            <a:pPr marL="228600" indent="-228600">
              <a:lnSpc>
                <a:spcPct val="100000"/>
              </a:lnSpc>
              <a:spcAft>
                <a:spcPts val="1200"/>
              </a:spcAft>
              <a:buClrTx/>
              <a:buSzPct val="100000"/>
              <a:buFont typeface="Wingdings" panose="05000000000000000000" pitchFamily="2" charset="2"/>
              <a:buChar char="Ø"/>
            </a:pPr>
            <a:r>
              <a:rPr lang="en-US" sz="1600" dirty="0">
                <a:latin typeface="Arial" panose="020B0604020202020204" pitchFamily="34" charset="0"/>
                <a:ea typeface="Verdana" panose="020B0604030504040204" pitchFamily="34" charset="0"/>
                <a:cs typeface="Arial" panose="020B0604020202020204" pitchFamily="34" charset="0"/>
              </a:rPr>
              <a:t>CNDS ID is a unique identifier for all individuals found in the NCTracks system. This unique ID contains nine numbers followed by an alpha character (912345678A). This identifier does not signal participation specifically for Medicaid, which is a common misconception.</a:t>
            </a:r>
          </a:p>
          <a:p>
            <a:pPr marL="228600" indent="-228600">
              <a:lnSpc>
                <a:spcPct val="100000"/>
              </a:lnSpc>
              <a:spcAft>
                <a:spcPts val="1200"/>
              </a:spcAft>
              <a:buClrTx/>
              <a:buSzPct val="100000"/>
              <a:buFont typeface="Wingdings" panose="05000000000000000000" pitchFamily="2" charset="2"/>
              <a:buChar char="Ø"/>
            </a:pPr>
            <a:r>
              <a:rPr lang="en-US" sz="1600" dirty="0">
                <a:latin typeface="Arial" panose="020B0604020202020204" pitchFamily="34" charset="0"/>
                <a:ea typeface="Verdana" panose="020B0604030504040204" pitchFamily="34" charset="0"/>
                <a:cs typeface="Arial" panose="020B0604020202020204" pitchFamily="34" charset="0"/>
              </a:rPr>
              <a:t>This ID is used to search for eligibility for multiple programs in NCTracks.</a:t>
            </a:r>
          </a:p>
          <a:p>
            <a:pPr marL="228600" indent="-228600">
              <a:lnSpc>
                <a:spcPct val="100000"/>
              </a:lnSpc>
              <a:spcAft>
                <a:spcPts val="1200"/>
              </a:spcAft>
              <a:buClrTx/>
              <a:buSzPct val="100000"/>
              <a:buFont typeface="Wingdings" panose="05000000000000000000" pitchFamily="2" charset="2"/>
              <a:buChar char="Ø"/>
            </a:pPr>
            <a:r>
              <a:rPr lang="en-US" sz="1600" dirty="0">
                <a:latin typeface="Arial" panose="020B0604020202020204" pitchFamily="34" charset="0"/>
                <a:ea typeface="Verdana" panose="020B0604030504040204" pitchFamily="34" charset="0"/>
                <a:cs typeface="Arial" panose="020B0604020202020204" pitchFamily="34" charset="0"/>
              </a:rPr>
              <a:t>NCTracks will display the specific programs for which each child is eligible (Medicaid, Public Health/ITP, etc.).  </a:t>
            </a:r>
          </a:p>
          <a:p>
            <a:pPr marL="228600" indent="-228600">
              <a:lnSpc>
                <a:spcPct val="100000"/>
              </a:lnSpc>
              <a:spcAft>
                <a:spcPts val="1200"/>
              </a:spcAft>
              <a:buClrTx/>
              <a:buSzPct val="100000"/>
              <a:buFont typeface="Wingdings" panose="05000000000000000000" pitchFamily="2" charset="2"/>
              <a:buChar char="Ø"/>
            </a:pPr>
            <a:r>
              <a:rPr lang="en-US" sz="1600" dirty="0">
                <a:latin typeface="Arial" panose="020B0604020202020204" pitchFamily="34" charset="0"/>
                <a:ea typeface="Verdana" panose="020B0604030504040204" pitchFamily="34" charset="0"/>
                <a:cs typeface="Arial" panose="020B0604020202020204" pitchFamily="34" charset="0"/>
              </a:rPr>
              <a:t>CNDS ID is used an identifier on CDSA paperwork.</a:t>
            </a:r>
          </a:p>
          <a:p>
            <a:pPr marL="228600" indent="-228600">
              <a:lnSpc>
                <a:spcPct val="100000"/>
              </a:lnSpc>
              <a:spcAft>
                <a:spcPts val="1200"/>
              </a:spcAft>
              <a:buClrTx/>
              <a:buSzPct val="100000"/>
              <a:buFont typeface="Wingdings" panose="05000000000000000000" pitchFamily="2" charset="2"/>
              <a:buChar char="Ø"/>
            </a:pPr>
            <a:r>
              <a:rPr lang="en-US" sz="1600" dirty="0">
                <a:latin typeface="Arial" panose="020B0604020202020204" pitchFamily="34" charset="0"/>
                <a:ea typeface="Verdana" panose="020B0604030504040204" pitchFamily="34" charset="0"/>
                <a:cs typeface="Arial" panose="020B0604020202020204" pitchFamily="34" charset="0"/>
              </a:rPr>
              <a:t>Occasionally, Medicaid eligibility will change, and a child will be issued a new CNDS ID. </a:t>
            </a:r>
          </a:p>
          <a:p>
            <a:endParaRPr lang="en-US" sz="1700" dirty="0"/>
          </a:p>
        </p:txBody>
      </p:sp>
      <p:pic>
        <p:nvPicPr>
          <p:cNvPr id="7" name="Picture 6">
            <a:extLst>
              <a:ext uri="{FF2B5EF4-FFF2-40B4-BE49-F238E27FC236}">
                <a16:creationId xmlns:a16="http://schemas.microsoft.com/office/drawing/2014/main" id="{D4A7EEA5-25C8-A807-9A98-7C11E7E2111A}"/>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9948667" y="4292867"/>
            <a:ext cx="2243333" cy="2667005"/>
          </a:xfrm>
          <a:prstGeom prst="rect">
            <a:avLst/>
          </a:prstGeom>
        </p:spPr>
      </p:pic>
    </p:spTree>
    <p:custDataLst>
      <p:tags r:id="rId1"/>
    </p:custDataLst>
    <p:extLst>
      <p:ext uri="{BB962C8B-B14F-4D97-AF65-F5344CB8AC3E}">
        <p14:creationId xmlns:p14="http://schemas.microsoft.com/office/powerpoint/2010/main" val="3229111190"/>
      </p:ext>
    </p:extLst>
  </p:cSld>
  <p:clrMapOvr>
    <a:overrideClrMapping bg1="lt1" tx1="dk1" bg2="lt2" tx2="dk2" accent1="accent1" accent2="accent2" accent3="accent3" accent4="accent4" accent5="accent5" accent6="accent6" hlink="hlink" folHlink="folHlink"/>
  </p:clrMapOvr>
</p:sld>
</file>

<file path=ppt/slides/slide4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90392963-734C-87CC-8659-B307A47329A4}"/>
            </a:ext>
          </a:extLst>
        </p:cNvPr>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D2CF03BB-3223-7D53-C4DB-1658413B644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Georgia" panose="02040502050405020303" pitchFamily="18" charset="0"/>
            </a:endParaRPr>
          </a:p>
        </p:txBody>
      </p:sp>
      <p:sp>
        <p:nvSpPr>
          <p:cNvPr id="10" name="Rectangle 9">
            <a:extLst>
              <a:ext uri="{FF2B5EF4-FFF2-40B4-BE49-F238E27FC236}">
                <a16:creationId xmlns:a16="http://schemas.microsoft.com/office/drawing/2014/main" id="{5FFB4257-AB2C-BAB2-C4C2-145673E922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72122"/>
            <a:ext cx="12192000" cy="1645382"/>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Georgia" panose="02040502050405020303" pitchFamily="18" charset="0"/>
            </a:endParaRPr>
          </a:p>
        </p:txBody>
      </p:sp>
      <p:sp>
        <p:nvSpPr>
          <p:cNvPr id="2" name="Title 1">
            <a:extLst>
              <a:ext uri="{FF2B5EF4-FFF2-40B4-BE49-F238E27FC236}">
                <a16:creationId xmlns:a16="http://schemas.microsoft.com/office/drawing/2014/main" id="{006282AB-78FE-8E67-4554-F858BA0645DB}"/>
              </a:ext>
            </a:extLst>
          </p:cNvPr>
          <p:cNvSpPr>
            <a:spLocks noGrp="1"/>
          </p:cNvSpPr>
          <p:nvPr>
            <p:ph type="title"/>
          </p:nvPr>
        </p:nvSpPr>
        <p:spPr>
          <a:xfrm>
            <a:off x="491066" y="284176"/>
            <a:ext cx="11211407" cy="1508760"/>
          </a:xfrm>
        </p:spPr>
        <p:txBody>
          <a:bodyPr>
            <a:normAutofit/>
          </a:bodyPr>
          <a:lstStyle/>
          <a:p>
            <a:pPr algn="ctr"/>
            <a:r>
              <a:rPr lang="en-US" sz="3600" cap="none">
                <a:solidFill>
                  <a:srgbClr val="FFFFFF"/>
                </a:solidFill>
                <a:latin typeface="Georgia" panose="02040502050405020303" pitchFamily="18" charset="0"/>
              </a:rPr>
              <a:t>Are there any</a:t>
            </a:r>
          </a:p>
        </p:txBody>
      </p:sp>
      <p:pic>
        <p:nvPicPr>
          <p:cNvPr id="6" name="Content Placeholder 5">
            <a:extLst>
              <a:ext uri="{FF2B5EF4-FFF2-40B4-BE49-F238E27FC236}">
                <a16:creationId xmlns:a16="http://schemas.microsoft.com/office/drawing/2014/main" id="{56698BEA-AF47-3575-DD73-45AFBADD5C54}"/>
              </a:ext>
              <a:ext uri="{C183D7F6-B498-43B3-948B-1728B52AA6E4}">
                <adec:decorative xmlns:adec="http://schemas.microsoft.com/office/drawing/2017/decorative" val="1"/>
              </a:ext>
            </a:extLst>
          </p:cNvPr>
          <p:cNvPicPr>
            <a:picLocks noGrp="1" noChangeAspect="1"/>
          </p:cNvPicPr>
          <p:nvPr>
            <p:ph idx="1"/>
          </p:nvPr>
        </p:nvPicPr>
        <p:blipFill>
          <a:blip r:embed="rId3"/>
          <a:stretch>
            <a:fillRect/>
          </a:stretch>
        </p:blipFill>
        <p:spPr>
          <a:xfrm>
            <a:off x="2146434" y="717515"/>
            <a:ext cx="6208294" cy="5856309"/>
          </a:xfrm>
        </p:spPr>
      </p:pic>
      <p:sp>
        <p:nvSpPr>
          <p:cNvPr id="7" name="TextBox 6">
            <a:extLst>
              <a:ext uri="{FF2B5EF4-FFF2-40B4-BE49-F238E27FC236}">
                <a16:creationId xmlns:a16="http://schemas.microsoft.com/office/drawing/2014/main" id="{31B2FEC4-B6D6-113B-C1CB-1839357C545E}"/>
              </a:ext>
            </a:extLst>
          </p:cNvPr>
          <p:cNvSpPr txBox="1"/>
          <p:nvPr/>
        </p:nvSpPr>
        <p:spPr>
          <a:xfrm>
            <a:off x="5553777" y="5040497"/>
            <a:ext cx="1684421" cy="461665"/>
          </a:xfrm>
          <a:prstGeom prst="rect">
            <a:avLst/>
          </a:prstGeom>
          <a:noFill/>
        </p:spPr>
        <p:txBody>
          <a:bodyPr wrap="square" rtlCol="0">
            <a:spAutoFit/>
          </a:bodyPr>
          <a:lstStyle/>
          <a:p>
            <a:r>
              <a:rPr lang="en-US" sz="2400">
                <a:solidFill>
                  <a:schemeClr val="bg1"/>
                </a:solidFill>
                <a:latin typeface="Georgia" panose="02040502050405020303" pitchFamily="18" charset="0"/>
              </a:rPr>
              <a:t>Questions?</a:t>
            </a:r>
          </a:p>
        </p:txBody>
      </p:sp>
    </p:spTree>
    <p:custDataLst>
      <p:tags r:id="rId1"/>
    </p:custDataLst>
    <p:extLst>
      <p:ext uri="{BB962C8B-B14F-4D97-AF65-F5344CB8AC3E}">
        <p14:creationId xmlns:p14="http://schemas.microsoft.com/office/powerpoint/2010/main" val="1049723131"/>
      </p:ext>
    </p:extLst>
  </p:cSld>
  <p:clrMapOvr>
    <a:overrideClrMapping bg1="lt1" tx1="dk1" bg2="lt2" tx2="dk2" accent1="accent1" accent2="accent2" accent3="accent3" accent4="accent4" accent5="accent5" accent6="accent6" hlink="hlink" folHlink="folHlink"/>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5EFA06D2-8FF8-4CC4-85BD-BCB6A30D549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Georgia" panose="02040502050405020303" pitchFamily="18" charset="0"/>
            </a:endParaRPr>
          </a:p>
        </p:txBody>
      </p:sp>
      <p:sp>
        <p:nvSpPr>
          <p:cNvPr id="11" name="Rectangle 10">
            <a:extLst>
              <a:ext uri="{FF2B5EF4-FFF2-40B4-BE49-F238E27FC236}">
                <a16:creationId xmlns:a16="http://schemas.microsoft.com/office/drawing/2014/main" id="{607A060C-1090-4A7B-A0C2-50C7605961C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72122"/>
            <a:ext cx="12192000" cy="1645382"/>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Georgia" panose="02040502050405020303" pitchFamily="18" charset="0"/>
            </a:endParaRPr>
          </a:p>
        </p:txBody>
      </p:sp>
      <p:sp>
        <p:nvSpPr>
          <p:cNvPr id="2" name="Title 1">
            <a:extLst>
              <a:ext uri="{FF2B5EF4-FFF2-40B4-BE49-F238E27FC236}">
                <a16:creationId xmlns:a16="http://schemas.microsoft.com/office/drawing/2014/main" id="{390FE475-EE42-47E6-97E1-75A954CC1F82}"/>
              </a:ext>
            </a:extLst>
          </p:cNvPr>
          <p:cNvSpPr>
            <a:spLocks noGrp="1"/>
          </p:cNvSpPr>
          <p:nvPr>
            <p:ph type="title"/>
          </p:nvPr>
        </p:nvSpPr>
        <p:spPr>
          <a:xfrm>
            <a:off x="1202919" y="284176"/>
            <a:ext cx="9784080" cy="1508760"/>
          </a:xfrm>
        </p:spPr>
        <p:txBody>
          <a:bodyPr>
            <a:normAutofit/>
          </a:bodyPr>
          <a:lstStyle/>
          <a:p>
            <a:pPr algn="ctr"/>
            <a:r>
              <a:rPr lang="en-US" sz="3600" cap="none">
                <a:solidFill>
                  <a:srgbClr val="FFFFFF"/>
                </a:solidFill>
                <a:latin typeface="Georgia" panose="02040502050405020303" pitchFamily="18" charset="0"/>
              </a:rPr>
              <a:t>Insurance Information Worksheet</a:t>
            </a:r>
            <a:endParaRPr lang="en-US" sz="3600" i="1" cap="none">
              <a:solidFill>
                <a:schemeClr val="bg1"/>
              </a:solidFill>
              <a:latin typeface="Georgia" panose="02040502050405020303" pitchFamily="18" charset="0"/>
            </a:endParaRPr>
          </a:p>
        </p:txBody>
      </p:sp>
      <p:pic>
        <p:nvPicPr>
          <p:cNvPr id="5" name="Picture 4" descr="Copy of Insurance Information Worksheet">
            <a:extLst>
              <a:ext uri="{FF2B5EF4-FFF2-40B4-BE49-F238E27FC236}">
                <a16:creationId xmlns:a16="http://schemas.microsoft.com/office/drawing/2014/main" id="{720FB81D-51D5-A600-F252-9EF496E3ADD1}"/>
              </a:ext>
            </a:extLst>
          </p:cNvPr>
          <p:cNvPicPr>
            <a:picLocks noChangeAspect="1"/>
          </p:cNvPicPr>
          <p:nvPr/>
        </p:nvPicPr>
        <p:blipFill>
          <a:blip r:embed="rId3"/>
          <a:stretch>
            <a:fillRect/>
          </a:stretch>
        </p:blipFill>
        <p:spPr>
          <a:xfrm>
            <a:off x="193791" y="1907318"/>
            <a:ext cx="6237732" cy="4682963"/>
          </a:xfrm>
          <a:prstGeom prst="rect">
            <a:avLst/>
          </a:prstGeom>
        </p:spPr>
      </p:pic>
      <p:sp>
        <p:nvSpPr>
          <p:cNvPr id="8" name="TextBox 7">
            <a:extLst>
              <a:ext uri="{FF2B5EF4-FFF2-40B4-BE49-F238E27FC236}">
                <a16:creationId xmlns:a16="http://schemas.microsoft.com/office/drawing/2014/main" id="{01ABC457-8A32-CE7E-BD28-25E81C418BD2}"/>
              </a:ext>
            </a:extLst>
          </p:cNvPr>
          <p:cNvSpPr txBox="1"/>
          <p:nvPr/>
        </p:nvSpPr>
        <p:spPr>
          <a:xfrm>
            <a:off x="6585451" y="2166742"/>
            <a:ext cx="5412758" cy="4247317"/>
          </a:xfrm>
          <a:prstGeom prst="rect">
            <a:avLst/>
          </a:prstGeom>
          <a:noFill/>
        </p:spPr>
        <p:txBody>
          <a:bodyPr wrap="square" rtlCol="0">
            <a:spAutoFit/>
          </a:bodyPr>
          <a:lstStyle/>
          <a:p>
            <a:pPr marL="342900" indent="-342900">
              <a:spcAft>
                <a:spcPts val="1200"/>
              </a:spcAft>
              <a:buFont typeface="Wingdings" panose="05000000000000000000" pitchFamily="2" charset="2"/>
              <a:buChar char="Ø"/>
            </a:pPr>
            <a:r>
              <a:rPr lang="en-US" sz="1600" dirty="0">
                <a:latin typeface="Arial" panose="020B0604020202020204" pitchFamily="34" charset="0"/>
                <a:cs typeface="Arial" panose="020B0604020202020204" pitchFamily="34" charset="0"/>
              </a:rPr>
              <a:t>The </a:t>
            </a:r>
            <a:r>
              <a:rPr lang="en-US" sz="1600" b="1" i="1" dirty="0">
                <a:latin typeface="Arial" panose="020B0604020202020204" pitchFamily="34" charset="0"/>
                <a:cs typeface="Arial" panose="020B0604020202020204" pitchFamily="34" charset="0"/>
              </a:rPr>
              <a:t>Insurance Information Worksheet </a:t>
            </a:r>
            <a:r>
              <a:rPr lang="en-US" sz="1600" dirty="0">
                <a:latin typeface="Arial" panose="020B0604020202020204" pitchFamily="34" charset="0"/>
                <a:cs typeface="Arial" panose="020B0604020202020204" pitchFamily="34" charset="0"/>
              </a:rPr>
              <a:t>should accompany all referrals received.</a:t>
            </a:r>
          </a:p>
          <a:p>
            <a:pPr marL="342900" indent="-342900">
              <a:spcAft>
                <a:spcPts val="1200"/>
              </a:spcAft>
              <a:buFont typeface="Wingdings" panose="05000000000000000000" pitchFamily="2" charset="2"/>
              <a:buChar char="Ø"/>
            </a:pPr>
            <a:r>
              <a:rPr lang="en-US" sz="1600" dirty="0">
                <a:latin typeface="Arial" panose="020B0604020202020204" pitchFamily="34" charset="0"/>
                <a:cs typeface="Arial" panose="020B0604020202020204" pitchFamily="34" charset="0"/>
              </a:rPr>
              <a:t>In the upper right corner, the current SFS is displayed, along with the Date Completed. The SFS on this form is the official SFS by the business office. (</a:t>
            </a:r>
            <a:r>
              <a:rPr lang="en-US" sz="1600" i="1" dirty="0">
                <a:latin typeface="Arial" panose="020B0604020202020204" pitchFamily="34" charset="0"/>
                <a:cs typeface="Arial" panose="020B0604020202020204" pitchFamily="34" charset="0"/>
              </a:rPr>
              <a:t>See Appendix A for examples on applying SFS.)</a:t>
            </a:r>
          </a:p>
          <a:p>
            <a:pPr marL="342900" indent="-342900">
              <a:spcAft>
                <a:spcPts val="1200"/>
              </a:spcAft>
              <a:buFont typeface="Wingdings" panose="05000000000000000000" pitchFamily="2" charset="2"/>
              <a:buChar char="Ø"/>
            </a:pPr>
            <a:r>
              <a:rPr lang="en-US" sz="1600" dirty="0">
                <a:latin typeface="Arial" panose="020B0604020202020204" pitchFamily="34" charset="0"/>
                <a:cs typeface="Arial" panose="020B0604020202020204" pitchFamily="34" charset="0"/>
              </a:rPr>
              <a:t>In Section B, Medicaid eligibility and third-party insurance is displayed.</a:t>
            </a:r>
          </a:p>
          <a:p>
            <a:pPr marL="342900" indent="-342900">
              <a:spcAft>
                <a:spcPts val="1200"/>
              </a:spcAft>
              <a:buFont typeface="Wingdings" panose="05000000000000000000" pitchFamily="2" charset="2"/>
              <a:buChar char="Ø"/>
            </a:pPr>
            <a:r>
              <a:rPr lang="en-US" sz="1600" b="1" dirty="0">
                <a:latin typeface="Arial" panose="020B0604020202020204" pitchFamily="34" charset="0"/>
                <a:cs typeface="Arial" panose="020B0604020202020204" pitchFamily="34" charset="0"/>
              </a:rPr>
              <a:t>Health Reimbursement Accounts </a:t>
            </a:r>
            <a:r>
              <a:rPr lang="en-US" sz="1600" dirty="0">
                <a:latin typeface="Arial" panose="020B0604020202020204" pitchFamily="34" charset="0"/>
                <a:cs typeface="Arial" panose="020B0604020202020204" pitchFamily="34" charset="0"/>
              </a:rPr>
              <a:t>and </a:t>
            </a:r>
            <a:r>
              <a:rPr lang="en-US" sz="1600" b="1" dirty="0">
                <a:latin typeface="Arial" panose="020B0604020202020204" pitchFamily="34" charset="0"/>
                <a:cs typeface="Arial" panose="020B0604020202020204" pitchFamily="34" charset="0"/>
              </a:rPr>
              <a:t>Health Spending Accounts</a:t>
            </a:r>
            <a:r>
              <a:rPr lang="en-US" sz="1600" dirty="0">
                <a:latin typeface="Arial" panose="020B0604020202020204" pitchFamily="34" charset="0"/>
                <a:cs typeface="Arial" panose="020B0604020202020204" pitchFamily="34" charset="0"/>
              </a:rPr>
              <a:t> may also be noted. For families with these accounts tied directly to their insurance policy, please be sure the family has control over any spending for these accounts. Families on SFS could potentially overpay for services when HRA or HSA funds are utilized automatically by insurance.</a:t>
            </a:r>
          </a:p>
        </p:txBody>
      </p:sp>
    </p:spTree>
    <p:custDataLst>
      <p:tags r:id="rId1"/>
    </p:custDataLst>
    <p:extLst>
      <p:ext uri="{BB962C8B-B14F-4D97-AF65-F5344CB8AC3E}">
        <p14:creationId xmlns:p14="http://schemas.microsoft.com/office/powerpoint/2010/main" val="3742859699"/>
      </p:ext>
    </p:extLst>
  </p:cSld>
  <p:clrMapOvr>
    <a:overrideClrMapping bg1="lt1" tx1="dk1" bg2="lt2" tx2="dk2" accent1="accent1" accent2="accent2" accent3="accent3" accent4="accent4" accent5="accent5" accent6="accent6" hlink="hlink" folHlink="folHlink"/>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44E080D0-F387-41FB-94A5-957DEFF20752}"/>
            </a:ext>
          </a:extLst>
        </p:cNvPr>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82E81B45-3C81-3284-B3A4-425FC342744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Georgia" panose="02040502050405020303" pitchFamily="18" charset="0"/>
            </a:endParaRPr>
          </a:p>
        </p:txBody>
      </p:sp>
      <p:sp>
        <p:nvSpPr>
          <p:cNvPr id="11" name="Rectangle 10">
            <a:extLst>
              <a:ext uri="{FF2B5EF4-FFF2-40B4-BE49-F238E27FC236}">
                <a16:creationId xmlns:a16="http://schemas.microsoft.com/office/drawing/2014/main" id="{A6E19FDF-0752-8C30-AEA8-E91E5B9416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72122"/>
            <a:ext cx="12192000" cy="1645382"/>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Georgia" panose="02040502050405020303" pitchFamily="18" charset="0"/>
            </a:endParaRPr>
          </a:p>
        </p:txBody>
      </p:sp>
      <p:sp>
        <p:nvSpPr>
          <p:cNvPr id="2" name="Title 1">
            <a:extLst>
              <a:ext uri="{FF2B5EF4-FFF2-40B4-BE49-F238E27FC236}">
                <a16:creationId xmlns:a16="http://schemas.microsoft.com/office/drawing/2014/main" id="{BBAA9DB7-24A9-AA07-1690-AC1E28953050}"/>
              </a:ext>
            </a:extLst>
          </p:cNvPr>
          <p:cNvSpPr>
            <a:spLocks noGrp="1"/>
          </p:cNvSpPr>
          <p:nvPr>
            <p:ph type="title"/>
          </p:nvPr>
        </p:nvSpPr>
        <p:spPr>
          <a:xfrm>
            <a:off x="1202919" y="284176"/>
            <a:ext cx="9784080" cy="1508760"/>
          </a:xfrm>
        </p:spPr>
        <p:txBody>
          <a:bodyPr>
            <a:normAutofit/>
          </a:bodyPr>
          <a:lstStyle/>
          <a:p>
            <a:pPr algn="ctr"/>
            <a:r>
              <a:rPr lang="en-US" sz="3600" cap="none">
                <a:solidFill>
                  <a:srgbClr val="FFFFFF"/>
                </a:solidFill>
                <a:latin typeface="Georgia" panose="02040502050405020303" pitchFamily="18" charset="0"/>
              </a:rPr>
              <a:t>Maximum Monthly Cap </a:t>
            </a:r>
            <a:br>
              <a:rPr lang="en-US" sz="3600" cap="none">
                <a:solidFill>
                  <a:srgbClr val="FFFFFF"/>
                </a:solidFill>
                <a:latin typeface="Georgia" panose="02040502050405020303" pitchFamily="18" charset="0"/>
              </a:rPr>
            </a:br>
            <a:r>
              <a:rPr lang="en-US" sz="1400" i="1" cap="none">
                <a:solidFill>
                  <a:schemeClr val="bg1"/>
                </a:solidFill>
                <a:latin typeface="Georgia" panose="02040502050405020303" pitchFamily="18" charset="0"/>
              </a:rPr>
              <a:t>for informational purposes only</a:t>
            </a:r>
            <a:endParaRPr lang="en-US" sz="3600" i="1" cap="none">
              <a:solidFill>
                <a:schemeClr val="bg1"/>
              </a:solidFill>
              <a:latin typeface="Georgia" panose="02040502050405020303" pitchFamily="18" charset="0"/>
            </a:endParaRPr>
          </a:p>
        </p:txBody>
      </p:sp>
      <p:sp>
        <p:nvSpPr>
          <p:cNvPr id="3" name="Content Placeholder 2">
            <a:extLst>
              <a:ext uri="{FF2B5EF4-FFF2-40B4-BE49-F238E27FC236}">
                <a16:creationId xmlns:a16="http://schemas.microsoft.com/office/drawing/2014/main" id="{B8E23FC0-836D-B21D-E322-F576680B6353}"/>
              </a:ext>
            </a:extLst>
          </p:cNvPr>
          <p:cNvSpPr>
            <a:spLocks noGrp="1"/>
          </p:cNvSpPr>
          <p:nvPr>
            <p:ph idx="1"/>
          </p:nvPr>
        </p:nvSpPr>
        <p:spPr>
          <a:xfrm>
            <a:off x="371476" y="4737853"/>
            <a:ext cx="11477624" cy="1748288"/>
          </a:xfrm>
        </p:spPr>
        <p:txBody>
          <a:bodyPr>
            <a:normAutofit/>
          </a:bodyPr>
          <a:lstStyle/>
          <a:p>
            <a:pPr marL="0" indent="0">
              <a:lnSpc>
                <a:spcPct val="110000"/>
              </a:lnSpc>
              <a:spcBef>
                <a:spcPts val="0"/>
              </a:spcBef>
              <a:spcAft>
                <a:spcPts val="1000"/>
              </a:spcAft>
              <a:buClrTx/>
              <a:buSzPct val="100000"/>
              <a:buNone/>
            </a:pPr>
            <a:r>
              <a:rPr lang="en-US" sz="1600">
                <a:latin typeface="Arial" panose="020B0604020202020204" pitchFamily="34" charset="0"/>
                <a:ea typeface="Verdana" panose="020B0604030504040204" pitchFamily="34" charset="0"/>
                <a:cs typeface="Arial" panose="020B0604020202020204" pitchFamily="34" charset="0"/>
              </a:rPr>
              <a:t>The family’s monthly cap amount can be found in the box in the upper right corner of the                                                          </a:t>
            </a:r>
            <a:r>
              <a:rPr lang="en-US" sz="1600" b="1" i="1">
                <a:latin typeface="Arial" panose="020B0604020202020204" pitchFamily="34" charset="0"/>
                <a:ea typeface="Verdana" panose="020B0604030504040204" pitchFamily="34" charset="0"/>
                <a:cs typeface="Arial" panose="020B0604020202020204" pitchFamily="34" charset="0"/>
              </a:rPr>
              <a:t>Insurance Information Worksheet</a:t>
            </a:r>
            <a:r>
              <a:rPr lang="en-US" sz="1600" i="1">
                <a:latin typeface="Arial" panose="020B0604020202020204" pitchFamily="34" charset="0"/>
                <a:ea typeface="Verdana" panose="020B0604030504040204" pitchFamily="34" charset="0"/>
                <a:cs typeface="Arial" panose="020B0604020202020204" pitchFamily="34" charset="0"/>
              </a:rPr>
              <a:t>, </a:t>
            </a:r>
            <a:r>
              <a:rPr lang="en-US" sz="1600">
                <a:latin typeface="Arial" panose="020B0604020202020204" pitchFamily="34" charset="0"/>
                <a:ea typeface="Verdana" panose="020B0604030504040204" pitchFamily="34" charset="0"/>
                <a:cs typeface="Arial" panose="020B0604020202020204" pitchFamily="34" charset="0"/>
              </a:rPr>
              <a:t>beside the Sliding Fee Scale. This represents the maximum                                             out of pocket costs a family can pay for ITP services each month.  </a:t>
            </a:r>
          </a:p>
        </p:txBody>
      </p:sp>
      <p:pic>
        <p:nvPicPr>
          <p:cNvPr id="6" name="Picture 5" descr="Example of Monthly Cap found on Insurance Information Worksheet">
            <a:extLst>
              <a:ext uri="{FF2B5EF4-FFF2-40B4-BE49-F238E27FC236}">
                <a16:creationId xmlns:a16="http://schemas.microsoft.com/office/drawing/2014/main" id="{0E8D7AE7-4C34-2F91-D827-4257A2077B0A}"/>
              </a:ext>
            </a:extLst>
          </p:cNvPr>
          <p:cNvPicPr>
            <a:picLocks noChangeAspect="1"/>
          </p:cNvPicPr>
          <p:nvPr/>
        </p:nvPicPr>
        <p:blipFill>
          <a:blip r:embed="rId4"/>
          <a:stretch>
            <a:fillRect/>
          </a:stretch>
        </p:blipFill>
        <p:spPr>
          <a:xfrm>
            <a:off x="1222662" y="1990567"/>
            <a:ext cx="9764337" cy="2236108"/>
          </a:xfrm>
          <a:prstGeom prst="rect">
            <a:avLst/>
          </a:prstGeom>
        </p:spPr>
      </p:pic>
      <p:pic>
        <p:nvPicPr>
          <p:cNvPr id="7" name="Picture 6">
            <a:extLst>
              <a:ext uri="{FF2B5EF4-FFF2-40B4-BE49-F238E27FC236}">
                <a16:creationId xmlns:a16="http://schemas.microsoft.com/office/drawing/2014/main" id="{8100A98F-E51A-3EF7-3982-7FF478C19C35}"/>
              </a:ext>
              <a:ext uri="{C183D7F6-B498-43B3-948B-1728B52AA6E4}">
                <adec:decorative xmlns:adec="http://schemas.microsoft.com/office/drawing/2017/decorative" val="1"/>
              </a:ext>
            </a:extLst>
          </p:cNvPr>
          <p:cNvPicPr>
            <a:picLocks noChangeAspect="1"/>
          </p:cNvPicPr>
          <p:nvPr/>
        </p:nvPicPr>
        <p:blipFill>
          <a:blip r:embed="rId5"/>
          <a:stretch>
            <a:fillRect/>
          </a:stretch>
        </p:blipFill>
        <p:spPr>
          <a:xfrm>
            <a:off x="9259818" y="4520271"/>
            <a:ext cx="2932182" cy="2350013"/>
          </a:xfrm>
          <a:prstGeom prst="rect">
            <a:avLst/>
          </a:prstGeom>
        </p:spPr>
      </p:pic>
      <p:sp>
        <p:nvSpPr>
          <p:cNvPr id="8" name="TextBox 7">
            <a:extLst>
              <a:ext uri="{FF2B5EF4-FFF2-40B4-BE49-F238E27FC236}">
                <a16:creationId xmlns:a16="http://schemas.microsoft.com/office/drawing/2014/main" id="{F5BF24EF-A0C8-CDB0-014E-7302A5873470}"/>
              </a:ext>
            </a:extLst>
          </p:cNvPr>
          <p:cNvSpPr txBox="1"/>
          <p:nvPr/>
        </p:nvSpPr>
        <p:spPr>
          <a:xfrm>
            <a:off x="10956193" y="1331271"/>
            <a:ext cx="1180322" cy="461665"/>
          </a:xfrm>
          <a:prstGeom prst="rect">
            <a:avLst/>
          </a:prstGeom>
          <a:noFill/>
        </p:spPr>
        <p:txBody>
          <a:bodyPr wrap="square" rtlCol="0">
            <a:spAutoFit/>
          </a:bodyPr>
          <a:lstStyle/>
          <a:p>
            <a:pPr algn="ctr"/>
            <a:r>
              <a:rPr lang="en-US" sz="2400">
                <a:solidFill>
                  <a:schemeClr val="bg1"/>
                </a:solidFill>
                <a:latin typeface="Arial" panose="020B0604020202020204" pitchFamily="34" charset="0"/>
                <a:cs typeface="Arial" panose="020B0604020202020204" pitchFamily="34" charset="0"/>
              </a:rPr>
              <a:t>1 of 2</a:t>
            </a:r>
          </a:p>
        </p:txBody>
      </p:sp>
    </p:spTree>
    <p:custDataLst>
      <p:tags r:id="rId1"/>
    </p:custDataLst>
    <p:extLst>
      <p:ext uri="{BB962C8B-B14F-4D97-AF65-F5344CB8AC3E}">
        <p14:creationId xmlns:p14="http://schemas.microsoft.com/office/powerpoint/2010/main" val="1329629107"/>
      </p:ext>
    </p:extLst>
  </p:cSld>
  <p:clrMapOvr>
    <a:overrideClrMapping bg1="lt1" tx1="dk1" bg2="lt2" tx2="dk2" accent1="accent1" accent2="accent2" accent3="accent3" accent4="accent4" accent5="accent5" accent6="accent6" hlink="hlink" folHlink="folHlink"/>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4AC4B11A-1AD5-813C-9C53-4481B02614F3}"/>
            </a:ext>
          </a:extLst>
        </p:cNvPr>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9248627D-A9A6-6C25-613B-22EA2BA2B8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Georgia" panose="02040502050405020303" pitchFamily="18" charset="0"/>
            </a:endParaRPr>
          </a:p>
        </p:txBody>
      </p:sp>
      <p:sp>
        <p:nvSpPr>
          <p:cNvPr id="11" name="Rectangle 10">
            <a:extLst>
              <a:ext uri="{FF2B5EF4-FFF2-40B4-BE49-F238E27FC236}">
                <a16:creationId xmlns:a16="http://schemas.microsoft.com/office/drawing/2014/main" id="{7194F7D3-7560-CD5A-A143-595866DF43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72122"/>
            <a:ext cx="12192000" cy="1645382"/>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Georgia" panose="02040502050405020303" pitchFamily="18" charset="0"/>
            </a:endParaRPr>
          </a:p>
        </p:txBody>
      </p:sp>
      <p:sp>
        <p:nvSpPr>
          <p:cNvPr id="2" name="Title 1">
            <a:extLst>
              <a:ext uri="{FF2B5EF4-FFF2-40B4-BE49-F238E27FC236}">
                <a16:creationId xmlns:a16="http://schemas.microsoft.com/office/drawing/2014/main" id="{43719718-8BE6-8E64-C665-8A386FDA632E}"/>
              </a:ext>
            </a:extLst>
          </p:cNvPr>
          <p:cNvSpPr>
            <a:spLocks noGrp="1"/>
          </p:cNvSpPr>
          <p:nvPr>
            <p:ph type="title"/>
          </p:nvPr>
        </p:nvSpPr>
        <p:spPr>
          <a:xfrm>
            <a:off x="1202919" y="284176"/>
            <a:ext cx="9784080" cy="1508760"/>
          </a:xfrm>
        </p:spPr>
        <p:txBody>
          <a:bodyPr>
            <a:normAutofit/>
          </a:bodyPr>
          <a:lstStyle/>
          <a:p>
            <a:pPr algn="ctr"/>
            <a:r>
              <a:rPr lang="en-US" sz="3600" cap="none">
                <a:solidFill>
                  <a:srgbClr val="FFFFFF"/>
                </a:solidFill>
                <a:latin typeface="Georgia" panose="02040502050405020303" pitchFamily="18" charset="0"/>
              </a:rPr>
              <a:t>Maximum Monthly Cap </a:t>
            </a:r>
            <a:br>
              <a:rPr lang="en-US" sz="3600" cap="none">
                <a:solidFill>
                  <a:srgbClr val="FFFFFF"/>
                </a:solidFill>
                <a:latin typeface="Georgia" panose="02040502050405020303" pitchFamily="18" charset="0"/>
              </a:rPr>
            </a:br>
            <a:r>
              <a:rPr lang="en-US" sz="1400" i="1" cap="none">
                <a:solidFill>
                  <a:schemeClr val="bg1"/>
                </a:solidFill>
                <a:latin typeface="Georgia" panose="02040502050405020303" pitchFamily="18" charset="0"/>
              </a:rPr>
              <a:t>for informational purposes only</a:t>
            </a:r>
            <a:endParaRPr lang="en-US" sz="3600" i="1" cap="none">
              <a:solidFill>
                <a:schemeClr val="bg1"/>
              </a:solidFill>
              <a:latin typeface="Georgia" panose="02040502050405020303" pitchFamily="18" charset="0"/>
            </a:endParaRPr>
          </a:p>
        </p:txBody>
      </p:sp>
      <p:sp>
        <p:nvSpPr>
          <p:cNvPr id="7" name="Content Placeholder 2">
            <a:extLst>
              <a:ext uri="{FF2B5EF4-FFF2-40B4-BE49-F238E27FC236}">
                <a16:creationId xmlns:a16="http://schemas.microsoft.com/office/drawing/2014/main" id="{785C720E-CF75-31A0-9892-7F31CCCB5536}"/>
              </a:ext>
            </a:extLst>
          </p:cNvPr>
          <p:cNvSpPr txBox="1">
            <a:spLocks/>
          </p:cNvSpPr>
          <p:nvPr/>
        </p:nvSpPr>
        <p:spPr>
          <a:xfrm>
            <a:off x="314325" y="2112168"/>
            <a:ext cx="11608167" cy="4461656"/>
          </a:xfrm>
          <a:prstGeom prst="rect">
            <a:avLst/>
          </a:prstGeom>
        </p:spPr>
        <p:txBody>
          <a:bodyPr vert="horz" lIns="91440" tIns="45720" rIns="91440" bIns="45720" rtlCol="0">
            <a:normAutofit/>
          </a:bodyPr>
          <a:lstStyle>
            <a:lvl1pPr marL="182880" indent="-182880" algn="l" defTabSz="914400" rtl="0" eaLnBrk="1" latinLnBrk="0" hangingPunct="1">
              <a:lnSpc>
                <a:spcPct val="90000"/>
              </a:lnSpc>
              <a:spcBef>
                <a:spcPts val="1200"/>
              </a:spcBef>
              <a:spcAft>
                <a:spcPts val="200"/>
              </a:spcAft>
              <a:buClr>
                <a:schemeClr val="tx1"/>
              </a:buClr>
              <a:buFont typeface="Wingdings" pitchFamily="2" charset="2"/>
              <a:buChar char=""/>
              <a:defRPr sz="2200" kern="1200">
                <a:solidFill>
                  <a:schemeClr val="tx1"/>
                </a:solidFill>
                <a:latin typeface="+mn-lt"/>
                <a:ea typeface="+mn-ea"/>
                <a:cs typeface="+mn-cs"/>
              </a:defRPr>
            </a:lvl1pPr>
            <a:lvl2pPr marL="411480" indent="-182880" algn="l" defTabSz="914400" rtl="0" eaLnBrk="1" latinLnBrk="0" hangingPunct="1">
              <a:lnSpc>
                <a:spcPct val="90000"/>
              </a:lnSpc>
              <a:spcBef>
                <a:spcPts val="200"/>
              </a:spcBef>
              <a:spcAft>
                <a:spcPts val="400"/>
              </a:spcAft>
              <a:buClr>
                <a:schemeClr val="tx1"/>
              </a:buClr>
              <a:buFont typeface="Wingdings" pitchFamily="2" charset="2"/>
              <a:buChar char=""/>
              <a:defRPr sz="2000" kern="1200">
                <a:solidFill>
                  <a:schemeClr val="tx1"/>
                </a:solidFill>
                <a:latin typeface="+mn-lt"/>
                <a:ea typeface="+mn-ea"/>
                <a:cs typeface="+mn-cs"/>
              </a:defRPr>
            </a:lvl2pPr>
            <a:lvl3pPr marL="640080" indent="-182880" algn="l" defTabSz="914400" rtl="0" eaLnBrk="1" latinLnBrk="0" hangingPunct="1">
              <a:lnSpc>
                <a:spcPct val="90000"/>
              </a:lnSpc>
              <a:spcBef>
                <a:spcPts val="200"/>
              </a:spcBef>
              <a:spcAft>
                <a:spcPts val="400"/>
              </a:spcAft>
              <a:buClr>
                <a:schemeClr val="tx1"/>
              </a:buClr>
              <a:buFont typeface="Wingdings" pitchFamily="2" charset="2"/>
              <a:buChar char=""/>
              <a:defRPr sz="1800" kern="1200">
                <a:solidFill>
                  <a:schemeClr val="tx1"/>
                </a:solidFill>
                <a:latin typeface="+mn-lt"/>
                <a:ea typeface="+mn-ea"/>
                <a:cs typeface="+mn-cs"/>
              </a:defRPr>
            </a:lvl3pPr>
            <a:lvl4pPr marL="868680" indent="-18288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4pPr>
            <a:lvl5pPr marL="1097280" indent="-18288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5pPr>
            <a:lvl6pPr marL="1284600" indent="-22860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6pPr>
            <a:lvl7pPr marL="1471800" indent="-22860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7pPr>
            <a:lvl8pPr marL="1629000" indent="-22860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8pPr>
            <a:lvl9pPr marL="1806200" indent="-22860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9pPr>
          </a:lstStyle>
          <a:p>
            <a:pPr marL="228600" lvl="0" indent="-228600">
              <a:lnSpc>
                <a:spcPct val="120000"/>
              </a:lnSpc>
              <a:spcBef>
                <a:spcPts val="0"/>
              </a:spcBef>
              <a:spcAft>
                <a:spcPts val="1200"/>
              </a:spcAft>
              <a:buFont typeface="Wingdings" panose="05000000000000000000" pitchFamily="2" charset="2"/>
              <a:buChar char="Ø"/>
            </a:pPr>
            <a:r>
              <a:rPr lang="en-US" sz="1600">
                <a:latin typeface="Arial" panose="020B0604020202020204" pitchFamily="34" charset="0"/>
                <a:cs typeface="Arial" panose="020B0604020202020204" pitchFamily="34" charset="0"/>
              </a:rPr>
              <a:t>A family’s cost share for services on the IFSP should not exceed 5% of the family’s monthly gross income.</a:t>
            </a:r>
          </a:p>
          <a:p>
            <a:pPr marL="228600" lvl="0" indent="-228600">
              <a:lnSpc>
                <a:spcPct val="120000"/>
              </a:lnSpc>
              <a:spcBef>
                <a:spcPts val="0"/>
              </a:spcBef>
              <a:spcAft>
                <a:spcPts val="1200"/>
              </a:spcAft>
              <a:buFont typeface="Wingdings" panose="05000000000000000000" pitchFamily="2" charset="2"/>
              <a:buChar char="Ø"/>
            </a:pPr>
            <a:r>
              <a:rPr lang="en-US" sz="1600">
                <a:latin typeface="Arial" panose="020B0604020202020204" pitchFamily="34" charset="0"/>
                <a:cs typeface="Arial" panose="020B0604020202020204" pitchFamily="34" charset="0"/>
              </a:rPr>
              <a:t>The family’s monthly cap has no impact on provider billing.</a:t>
            </a:r>
          </a:p>
          <a:p>
            <a:pPr marL="228600" lvl="0" indent="-228600">
              <a:lnSpc>
                <a:spcPct val="120000"/>
              </a:lnSpc>
              <a:spcBef>
                <a:spcPts val="0"/>
              </a:spcBef>
              <a:spcAft>
                <a:spcPts val="1200"/>
              </a:spcAft>
              <a:buFont typeface="Wingdings" panose="05000000000000000000" pitchFamily="2" charset="2"/>
              <a:buChar char="Ø"/>
            </a:pPr>
            <a:r>
              <a:rPr lang="en-US" sz="1600">
                <a:latin typeface="Arial" panose="020B0604020202020204" pitchFamily="34" charset="0"/>
                <a:cs typeface="Arial" panose="020B0604020202020204" pitchFamily="34" charset="0"/>
              </a:rPr>
              <a:t>Monitoring of the maximum monthly cap is the responsibility of the family.</a:t>
            </a:r>
          </a:p>
          <a:p>
            <a:pPr marL="228600" lvl="0" indent="-228600">
              <a:lnSpc>
                <a:spcPct val="120000"/>
              </a:lnSpc>
              <a:spcBef>
                <a:spcPts val="0"/>
              </a:spcBef>
              <a:spcAft>
                <a:spcPts val="1200"/>
              </a:spcAft>
              <a:buFont typeface="Wingdings" panose="05000000000000000000" pitchFamily="2" charset="2"/>
              <a:buChar char="Ø"/>
            </a:pPr>
            <a:r>
              <a:rPr lang="en-US" sz="1600">
                <a:latin typeface="Arial" panose="020B0604020202020204" pitchFamily="34" charset="0"/>
                <a:cs typeface="Arial" panose="020B0604020202020204" pitchFamily="34" charset="0"/>
              </a:rPr>
              <a:t>Enrolled providers should continue to bill for all billable services and collect payment as usual, regardless of the monthly cap amount.  </a:t>
            </a:r>
          </a:p>
          <a:p>
            <a:pPr marL="228600" lvl="0" indent="-228600">
              <a:lnSpc>
                <a:spcPct val="120000"/>
              </a:lnSpc>
              <a:spcBef>
                <a:spcPts val="0"/>
              </a:spcBef>
              <a:spcAft>
                <a:spcPts val="1200"/>
              </a:spcAft>
              <a:buFont typeface="Wingdings" panose="05000000000000000000" pitchFamily="2" charset="2"/>
              <a:buChar char="Ø"/>
            </a:pPr>
            <a:r>
              <a:rPr lang="en-US" sz="1600">
                <a:latin typeface="Arial" panose="020B0604020202020204" pitchFamily="34" charset="0"/>
                <a:cs typeface="Arial" panose="020B0604020202020204" pitchFamily="34" charset="0"/>
              </a:rPr>
              <a:t>Providers should provide the family with receipts for all payments made.</a:t>
            </a:r>
          </a:p>
          <a:p>
            <a:pPr marL="228600" lvl="0" indent="-228600">
              <a:lnSpc>
                <a:spcPct val="120000"/>
              </a:lnSpc>
              <a:spcBef>
                <a:spcPts val="0"/>
              </a:spcBef>
              <a:spcAft>
                <a:spcPts val="1200"/>
              </a:spcAft>
              <a:buFont typeface="Wingdings" panose="05000000000000000000" pitchFamily="2" charset="2"/>
              <a:buChar char="Ø"/>
            </a:pPr>
            <a:r>
              <a:rPr lang="en-US" sz="1600">
                <a:latin typeface="Arial" panose="020B0604020202020204" pitchFamily="34" charset="0"/>
                <a:cs typeface="Arial" panose="020B0604020202020204" pitchFamily="34" charset="0"/>
              </a:rPr>
              <a:t>The CDSA will reimburse the family for payment per monthly cap guidelines. </a:t>
            </a:r>
          </a:p>
          <a:p>
            <a:pPr marL="228600" lvl="0" indent="-228600">
              <a:lnSpc>
                <a:spcPct val="120000"/>
              </a:lnSpc>
              <a:spcBef>
                <a:spcPts val="0"/>
              </a:spcBef>
              <a:spcAft>
                <a:spcPts val="1200"/>
              </a:spcAft>
              <a:buFont typeface="Wingdings" panose="05000000000000000000" pitchFamily="2" charset="2"/>
              <a:buChar char="Ø"/>
            </a:pPr>
            <a:r>
              <a:rPr lang="en-US" sz="1600">
                <a:latin typeface="Arial" panose="020B0604020202020204" pitchFamily="34" charset="0"/>
                <a:cs typeface="Arial" panose="020B0604020202020204" pitchFamily="34" charset="0"/>
              </a:rPr>
              <a:t>If a family has questions about their monthly cap, please direct them to their EISC or Business                                              Services Coordinator.</a:t>
            </a:r>
            <a:r>
              <a:rPr lang="en-US" sz="1600">
                <a:latin typeface="Arial" panose="020B0604020202020204" pitchFamily="34" charset="0"/>
                <a:ea typeface="Verdana" panose="020B0604030504040204" pitchFamily="34" charset="0"/>
                <a:cs typeface="Arial" panose="020B0604020202020204" pitchFamily="34" charset="0"/>
              </a:rPr>
              <a:t> </a:t>
            </a:r>
            <a:endParaRPr lang="en-US" sz="1400">
              <a:latin typeface="Arial" panose="020B0604020202020204" pitchFamily="34" charset="0"/>
              <a:ea typeface="Verdana" panose="020B0604030504040204" pitchFamily="34" charset="0"/>
              <a:cs typeface="Arial" panose="020B0604020202020204" pitchFamily="34" charset="0"/>
            </a:endParaRPr>
          </a:p>
        </p:txBody>
      </p:sp>
      <p:pic>
        <p:nvPicPr>
          <p:cNvPr id="3" name="Picture 2">
            <a:extLst>
              <a:ext uri="{FF2B5EF4-FFF2-40B4-BE49-F238E27FC236}">
                <a16:creationId xmlns:a16="http://schemas.microsoft.com/office/drawing/2014/main" id="{D1CFF2FA-72B7-8C93-8FC2-F996AC0F74C7}"/>
              </a:ext>
              <a:ext uri="{C183D7F6-B498-43B3-948B-1728B52AA6E4}">
                <adec:decorative xmlns:adec="http://schemas.microsoft.com/office/drawing/2017/decorative" val="1"/>
              </a:ext>
            </a:extLst>
          </p:cNvPr>
          <p:cNvPicPr>
            <a:picLocks noChangeAspect="1"/>
          </p:cNvPicPr>
          <p:nvPr/>
        </p:nvPicPr>
        <p:blipFill>
          <a:blip r:embed="rId4"/>
          <a:stretch>
            <a:fillRect/>
          </a:stretch>
        </p:blipFill>
        <p:spPr>
          <a:xfrm>
            <a:off x="9259818" y="4520271"/>
            <a:ext cx="2932182" cy="2350013"/>
          </a:xfrm>
          <a:prstGeom prst="rect">
            <a:avLst/>
          </a:prstGeom>
        </p:spPr>
      </p:pic>
      <p:sp>
        <p:nvSpPr>
          <p:cNvPr id="5" name="TextBox 4">
            <a:extLst>
              <a:ext uri="{FF2B5EF4-FFF2-40B4-BE49-F238E27FC236}">
                <a16:creationId xmlns:a16="http://schemas.microsoft.com/office/drawing/2014/main" id="{9E1ABF80-C015-101E-F016-36BBAA90F1EC}"/>
              </a:ext>
            </a:extLst>
          </p:cNvPr>
          <p:cNvSpPr txBox="1"/>
          <p:nvPr/>
        </p:nvSpPr>
        <p:spPr>
          <a:xfrm>
            <a:off x="10956193" y="1331271"/>
            <a:ext cx="1180322" cy="461665"/>
          </a:xfrm>
          <a:prstGeom prst="rect">
            <a:avLst/>
          </a:prstGeom>
          <a:noFill/>
        </p:spPr>
        <p:txBody>
          <a:bodyPr wrap="square" rtlCol="0">
            <a:spAutoFit/>
          </a:bodyPr>
          <a:lstStyle/>
          <a:p>
            <a:pPr algn="ctr"/>
            <a:r>
              <a:rPr lang="en-US" sz="2400">
                <a:solidFill>
                  <a:schemeClr val="bg1"/>
                </a:solidFill>
                <a:latin typeface="Arial" panose="020B0604020202020204" pitchFamily="34" charset="0"/>
                <a:cs typeface="Arial" panose="020B0604020202020204" pitchFamily="34" charset="0"/>
              </a:rPr>
              <a:t>2 of 2</a:t>
            </a:r>
          </a:p>
        </p:txBody>
      </p:sp>
    </p:spTree>
    <p:custDataLst>
      <p:tags r:id="rId1"/>
    </p:custDataLst>
    <p:extLst>
      <p:ext uri="{BB962C8B-B14F-4D97-AF65-F5344CB8AC3E}">
        <p14:creationId xmlns:p14="http://schemas.microsoft.com/office/powerpoint/2010/main" val="2865723575"/>
      </p:ext>
    </p:extLst>
  </p:cSld>
  <p:clrMapOvr>
    <a:overrideClrMapping bg1="lt1" tx1="dk1" bg2="lt2" tx2="dk2" accent1="accent1" accent2="accent2" accent3="accent3" accent4="accent4" accent5="accent5" accent6="accent6" hlink="hlink" folHlink="folHlink"/>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5A374A59-F478-23C5-4913-C86BA08192F7}"/>
            </a:ext>
          </a:extLst>
        </p:cNvPr>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CDF545A8-6237-CDD0-0339-0610431A0BB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Georgia" panose="02040502050405020303" pitchFamily="18" charset="0"/>
            </a:endParaRPr>
          </a:p>
        </p:txBody>
      </p:sp>
      <p:sp>
        <p:nvSpPr>
          <p:cNvPr id="11" name="Rectangle 10">
            <a:extLst>
              <a:ext uri="{FF2B5EF4-FFF2-40B4-BE49-F238E27FC236}">
                <a16:creationId xmlns:a16="http://schemas.microsoft.com/office/drawing/2014/main" id="{96BB8C17-8781-F8FA-528A-0E0CC03EE64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72122"/>
            <a:ext cx="12192000" cy="1645382"/>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Georgia" panose="02040502050405020303" pitchFamily="18" charset="0"/>
            </a:endParaRPr>
          </a:p>
        </p:txBody>
      </p:sp>
      <p:sp>
        <p:nvSpPr>
          <p:cNvPr id="4" name="Title 1">
            <a:extLst>
              <a:ext uri="{FF2B5EF4-FFF2-40B4-BE49-F238E27FC236}">
                <a16:creationId xmlns:a16="http://schemas.microsoft.com/office/drawing/2014/main" id="{22093363-6D30-46A0-E85B-08646776117F}"/>
              </a:ext>
            </a:extLst>
          </p:cNvPr>
          <p:cNvSpPr>
            <a:spLocks noGrp="1"/>
          </p:cNvSpPr>
          <p:nvPr>
            <p:ph type="title"/>
          </p:nvPr>
        </p:nvSpPr>
        <p:spPr>
          <a:xfrm>
            <a:off x="1202919" y="284176"/>
            <a:ext cx="9784080" cy="1508760"/>
          </a:xfrm>
        </p:spPr>
        <p:txBody>
          <a:bodyPr>
            <a:normAutofit/>
          </a:bodyPr>
          <a:lstStyle/>
          <a:p>
            <a:pPr algn="ctr"/>
            <a:r>
              <a:rPr lang="en-US" sz="3600" cap="none">
                <a:solidFill>
                  <a:srgbClr val="FFFFFF"/>
                </a:solidFill>
                <a:latin typeface="Georgia" panose="02040502050405020303" pitchFamily="18" charset="0"/>
              </a:rPr>
              <a:t>Service Delivery Plan</a:t>
            </a:r>
          </a:p>
        </p:txBody>
      </p:sp>
      <p:sp>
        <p:nvSpPr>
          <p:cNvPr id="5" name="TextBox 4">
            <a:extLst>
              <a:ext uri="{FF2B5EF4-FFF2-40B4-BE49-F238E27FC236}">
                <a16:creationId xmlns:a16="http://schemas.microsoft.com/office/drawing/2014/main" id="{17C6D5B5-159B-694E-7566-9ADD8EB3ED15}"/>
              </a:ext>
            </a:extLst>
          </p:cNvPr>
          <p:cNvSpPr txBox="1"/>
          <p:nvPr/>
        </p:nvSpPr>
        <p:spPr>
          <a:xfrm>
            <a:off x="7578091" y="1989626"/>
            <a:ext cx="4307373" cy="3754874"/>
          </a:xfrm>
          <a:prstGeom prst="rect">
            <a:avLst/>
          </a:prstGeom>
          <a:noFill/>
        </p:spPr>
        <p:txBody>
          <a:bodyPr wrap="square" rtlCol="0">
            <a:spAutoFit/>
          </a:bodyPr>
          <a:lstStyle/>
          <a:p>
            <a:pPr marL="231775" indent="-231775">
              <a:spcAft>
                <a:spcPts val="1200"/>
              </a:spcAft>
              <a:buFont typeface="Wingdings" panose="05000000000000000000" pitchFamily="2" charset="2"/>
              <a:buChar char="Ø"/>
            </a:pPr>
            <a:r>
              <a:rPr lang="en-US" sz="1600">
                <a:latin typeface="Arial" panose="020B0604020202020204" pitchFamily="34" charset="0"/>
                <a:cs typeface="Arial" panose="020B0604020202020204" pitchFamily="34" charset="0"/>
              </a:rPr>
              <a:t>The </a:t>
            </a:r>
            <a:r>
              <a:rPr lang="en-US" sz="1600" b="1" i="1">
                <a:latin typeface="Arial" panose="020B0604020202020204" pitchFamily="34" charset="0"/>
                <a:cs typeface="Arial" panose="020B0604020202020204" pitchFamily="34" charset="0"/>
              </a:rPr>
              <a:t>Service Delivery Plan </a:t>
            </a:r>
            <a:r>
              <a:rPr lang="en-US" sz="1600">
                <a:latin typeface="Arial" panose="020B0604020202020204" pitchFamily="34" charset="0"/>
                <a:cs typeface="Arial" panose="020B0604020202020204" pitchFamily="34" charset="0"/>
              </a:rPr>
              <a:t>is the page in the IFSP that lists all services a family has consented to receive.  </a:t>
            </a:r>
          </a:p>
          <a:p>
            <a:pPr marL="231775" indent="-231775">
              <a:spcAft>
                <a:spcPts val="1200"/>
              </a:spcAft>
              <a:buFont typeface="Wingdings" panose="05000000000000000000" pitchFamily="2" charset="2"/>
              <a:buChar char="Ø"/>
            </a:pPr>
            <a:r>
              <a:rPr lang="en-US" sz="1600">
                <a:latin typeface="Arial" panose="020B0604020202020204" pitchFamily="34" charset="0"/>
                <a:cs typeface="Arial" panose="020B0604020202020204" pitchFamily="34" charset="0"/>
              </a:rPr>
              <a:t>Only those services listed as an Early Intervention Service may be billed through the NC ITP.</a:t>
            </a:r>
          </a:p>
          <a:p>
            <a:pPr marL="231775" indent="-231775">
              <a:spcAft>
                <a:spcPts val="1200"/>
              </a:spcAft>
              <a:buFont typeface="Wingdings" panose="05000000000000000000" pitchFamily="2" charset="2"/>
              <a:buChar char="Ø"/>
            </a:pPr>
            <a:r>
              <a:rPr lang="en-US" sz="1600">
                <a:latin typeface="Arial" panose="020B0604020202020204" pitchFamily="34" charset="0"/>
                <a:cs typeface="Arial" panose="020B0604020202020204" pitchFamily="34" charset="0"/>
              </a:rPr>
              <a:t>Frequency/Intensity and cost arrangements are specified.</a:t>
            </a:r>
          </a:p>
          <a:p>
            <a:pPr marL="231775" indent="-231775">
              <a:spcAft>
                <a:spcPts val="1200"/>
              </a:spcAft>
              <a:buFont typeface="Wingdings" panose="05000000000000000000" pitchFamily="2" charset="2"/>
              <a:buChar char="Ø"/>
            </a:pPr>
            <a:r>
              <a:rPr lang="en-US" sz="1600">
                <a:latin typeface="Arial" panose="020B0604020202020204" pitchFamily="34" charset="0"/>
                <a:cs typeface="Arial" panose="020B0604020202020204" pitchFamily="34" charset="0"/>
              </a:rPr>
              <a:t>When multiple codes are being billed, families and EISCs should be made aware of the cost implications (for example, billing feeding/swallowing and speech therapy at the same visit).</a:t>
            </a:r>
          </a:p>
        </p:txBody>
      </p:sp>
      <p:pic>
        <p:nvPicPr>
          <p:cNvPr id="14" name="Picture 13">
            <a:extLst>
              <a:ext uri="{FF2B5EF4-FFF2-40B4-BE49-F238E27FC236}">
                <a16:creationId xmlns:a16="http://schemas.microsoft.com/office/drawing/2014/main" id="{38293D41-5BB1-C3BB-7C70-1F98A77CF3FB}"/>
              </a:ext>
            </a:extLst>
          </p:cNvPr>
          <p:cNvPicPr>
            <a:picLocks noChangeAspect="1"/>
          </p:cNvPicPr>
          <p:nvPr/>
        </p:nvPicPr>
        <p:blipFill>
          <a:blip r:embed="rId3"/>
          <a:stretch>
            <a:fillRect/>
          </a:stretch>
        </p:blipFill>
        <p:spPr>
          <a:xfrm>
            <a:off x="306536" y="2022466"/>
            <a:ext cx="7271555" cy="3600546"/>
          </a:xfrm>
          <a:prstGeom prst="rect">
            <a:avLst/>
          </a:prstGeom>
        </p:spPr>
      </p:pic>
    </p:spTree>
    <p:custDataLst>
      <p:tags r:id="rId1"/>
    </p:custDataLst>
    <p:extLst>
      <p:ext uri="{BB962C8B-B14F-4D97-AF65-F5344CB8AC3E}">
        <p14:creationId xmlns:p14="http://schemas.microsoft.com/office/powerpoint/2010/main" val="4270472430"/>
      </p:ext>
    </p:extLst>
  </p:cSld>
  <p:clrMapOvr>
    <a:overrideClrMapping bg1="lt1" tx1="dk1" bg2="lt2" tx2="dk2" accent1="accent1" accent2="accent2" accent3="accent3" accent4="accent4" accent5="accent5" accent6="accent6" hlink="hlink" folHlink="folHlink"/>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431042DF-7D55-FC95-5605-F48A36873DFF}"/>
            </a:ext>
          </a:extLst>
        </p:cNvPr>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2CCB356D-0C13-E895-4CCA-F67B5E2D27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Georgia" panose="02040502050405020303" pitchFamily="18" charset="0"/>
            </a:endParaRPr>
          </a:p>
        </p:txBody>
      </p:sp>
      <p:sp>
        <p:nvSpPr>
          <p:cNvPr id="10" name="Rectangle 9">
            <a:extLst>
              <a:ext uri="{FF2B5EF4-FFF2-40B4-BE49-F238E27FC236}">
                <a16:creationId xmlns:a16="http://schemas.microsoft.com/office/drawing/2014/main" id="{415ECC7E-2DA3-11BC-D98D-0D55EDDE80E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72122"/>
            <a:ext cx="12192000" cy="1645382"/>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Georgia" panose="02040502050405020303" pitchFamily="18" charset="0"/>
            </a:endParaRPr>
          </a:p>
        </p:txBody>
      </p:sp>
      <p:sp>
        <p:nvSpPr>
          <p:cNvPr id="2" name="Title 1">
            <a:extLst>
              <a:ext uri="{FF2B5EF4-FFF2-40B4-BE49-F238E27FC236}">
                <a16:creationId xmlns:a16="http://schemas.microsoft.com/office/drawing/2014/main" id="{769258B3-FCE6-3538-00B3-6BB2AAEEDD4E}"/>
              </a:ext>
            </a:extLst>
          </p:cNvPr>
          <p:cNvSpPr>
            <a:spLocks noGrp="1"/>
          </p:cNvSpPr>
          <p:nvPr>
            <p:ph type="title"/>
          </p:nvPr>
        </p:nvSpPr>
        <p:spPr>
          <a:xfrm>
            <a:off x="1202919" y="284176"/>
            <a:ext cx="9784080" cy="1508760"/>
          </a:xfrm>
        </p:spPr>
        <p:txBody>
          <a:bodyPr>
            <a:normAutofit/>
          </a:bodyPr>
          <a:lstStyle/>
          <a:p>
            <a:pPr algn="ctr"/>
            <a:r>
              <a:rPr lang="en-US" sz="3600" cap="none">
                <a:solidFill>
                  <a:srgbClr val="FFFFFF"/>
                </a:solidFill>
                <a:latin typeface="Georgia" panose="02040502050405020303" pitchFamily="18" charset="0"/>
              </a:rPr>
              <a:t>IFSP Agreement / Review Page</a:t>
            </a:r>
          </a:p>
        </p:txBody>
      </p:sp>
      <p:sp>
        <p:nvSpPr>
          <p:cNvPr id="3" name="Content Placeholder 2">
            <a:extLst>
              <a:ext uri="{FF2B5EF4-FFF2-40B4-BE49-F238E27FC236}">
                <a16:creationId xmlns:a16="http://schemas.microsoft.com/office/drawing/2014/main" id="{0DDBCA8A-ED97-228A-947C-C80578FD7ACE}"/>
              </a:ext>
            </a:extLst>
          </p:cNvPr>
          <p:cNvSpPr>
            <a:spLocks noGrp="1"/>
          </p:cNvSpPr>
          <p:nvPr>
            <p:ph idx="1"/>
          </p:nvPr>
        </p:nvSpPr>
        <p:spPr>
          <a:xfrm>
            <a:off x="7305964" y="1929558"/>
            <a:ext cx="4752154" cy="4756320"/>
          </a:xfrm>
        </p:spPr>
        <p:txBody>
          <a:bodyPr>
            <a:noAutofit/>
          </a:bodyPr>
          <a:lstStyle/>
          <a:p>
            <a:pPr marL="228600" indent="-228600">
              <a:spcAft>
                <a:spcPts val="1000"/>
              </a:spcAft>
              <a:buFont typeface="Wingdings" panose="05000000000000000000" pitchFamily="2" charset="2"/>
              <a:buChar char="Ø"/>
            </a:pPr>
            <a:r>
              <a:rPr lang="en-US" sz="1400">
                <a:latin typeface="Arial" panose="020B0604020202020204" pitchFamily="34" charset="0"/>
                <a:cs typeface="Arial" panose="020B0604020202020204" pitchFamily="34" charset="0"/>
              </a:rPr>
              <a:t>The </a:t>
            </a:r>
            <a:r>
              <a:rPr lang="en-US" sz="1400" b="1" i="1">
                <a:latin typeface="Arial" panose="020B0604020202020204" pitchFamily="34" charset="0"/>
                <a:cs typeface="Arial" panose="020B0604020202020204" pitchFamily="34" charset="0"/>
              </a:rPr>
              <a:t>IFSP Agreement/Review </a:t>
            </a:r>
            <a:r>
              <a:rPr lang="en-US" sz="1400">
                <a:latin typeface="Arial" panose="020B0604020202020204" pitchFamily="34" charset="0"/>
                <a:cs typeface="Arial" panose="020B0604020202020204" pitchFamily="34" charset="0"/>
              </a:rPr>
              <a:t>pages are signed by the parent consenting to services listed on the IFSP, as well as the cost associated.</a:t>
            </a:r>
          </a:p>
          <a:p>
            <a:pPr marL="228600" indent="-228600">
              <a:spcAft>
                <a:spcPts val="1000"/>
              </a:spcAft>
              <a:buFont typeface="Wingdings" panose="05000000000000000000" pitchFamily="2" charset="2"/>
              <a:buChar char="Ø"/>
            </a:pPr>
            <a:r>
              <a:rPr lang="en-US" sz="1400">
                <a:latin typeface="Arial" panose="020B0604020202020204" pitchFamily="34" charset="0"/>
                <a:cs typeface="Arial" panose="020B0604020202020204" pitchFamily="34" charset="0"/>
              </a:rPr>
              <a:t>From a billing standpoint, we focus on the section, </a:t>
            </a:r>
            <a:r>
              <a:rPr lang="en-US" sz="1400" b="1" i="1">
                <a:latin typeface="Arial" panose="020B0604020202020204" pitchFamily="34" charset="0"/>
                <a:cs typeface="Arial" panose="020B0604020202020204" pitchFamily="34" charset="0"/>
              </a:rPr>
              <a:t>Consent to Bill Insurance</a:t>
            </a:r>
          </a:p>
          <a:p>
            <a:pPr marL="685800" lvl="1" indent="-228600">
              <a:spcAft>
                <a:spcPts val="1000"/>
              </a:spcAft>
              <a:buFont typeface="Arial" panose="020B0604020202020204" pitchFamily="34" charset="0"/>
              <a:buChar char="•"/>
            </a:pPr>
            <a:r>
              <a:rPr lang="en-US" sz="1400">
                <a:latin typeface="Arial" panose="020B0604020202020204" pitchFamily="34" charset="0"/>
                <a:cs typeface="Arial" panose="020B0604020202020204" pitchFamily="34" charset="0"/>
              </a:rPr>
              <a:t>Parent initials as appropriate regarding the first three items (as indicated, it is a Medicaid requirement that insurance be billed prior to any third-party insurance).</a:t>
            </a:r>
          </a:p>
          <a:p>
            <a:pPr marL="685800" lvl="1" indent="-228600">
              <a:spcAft>
                <a:spcPts val="1000"/>
              </a:spcAft>
              <a:buFont typeface="Arial" panose="020B0604020202020204" pitchFamily="34" charset="0"/>
              <a:buChar char="•"/>
            </a:pPr>
            <a:r>
              <a:rPr lang="en-US" sz="1400" u="sng">
                <a:latin typeface="Arial" panose="020B0604020202020204" pitchFamily="34" charset="0"/>
                <a:cs typeface="Arial" panose="020B0604020202020204" pitchFamily="34" charset="0"/>
              </a:rPr>
              <a:t>Check one of the following:</a:t>
            </a:r>
          </a:p>
          <a:p>
            <a:pPr marL="1143000" lvl="2" indent="-228600">
              <a:spcAft>
                <a:spcPts val="1000"/>
              </a:spcAft>
              <a:buFont typeface="Wingdings" panose="05000000000000000000" pitchFamily="2" charset="2"/>
              <a:buChar char="q"/>
              <a:tabLst>
                <a:tab pos="1143000" algn="l"/>
              </a:tabLst>
            </a:pPr>
            <a:r>
              <a:rPr lang="en-US" sz="1400">
                <a:latin typeface="Arial" panose="020B0604020202020204" pitchFamily="34" charset="0"/>
                <a:cs typeface="Arial" panose="020B0604020202020204" pitchFamily="34" charset="0"/>
              </a:rPr>
              <a:t>First checkbox indicates permission to bill services listed on the IFSP to Medicaid and Insurance; </a:t>
            </a:r>
          </a:p>
          <a:p>
            <a:pPr marL="1143000" lvl="2" indent="-228600">
              <a:spcAft>
                <a:spcPts val="1000"/>
              </a:spcAft>
              <a:buFont typeface="Wingdings" panose="05000000000000000000" pitchFamily="2" charset="2"/>
              <a:buChar char="q"/>
            </a:pPr>
            <a:r>
              <a:rPr lang="en-US" sz="1400">
                <a:latin typeface="Arial" panose="020B0604020202020204" pitchFamily="34" charset="0"/>
                <a:cs typeface="Arial" panose="020B0604020202020204" pitchFamily="34" charset="0"/>
              </a:rPr>
              <a:t>Second checkbox indicates there are services that should NOT be billed to Medicaid or insurance, and those services are listed here.</a:t>
            </a:r>
          </a:p>
          <a:p>
            <a:pPr marL="231775" lvl="1" indent="-234950">
              <a:buFont typeface="Wingdings" panose="05000000000000000000" pitchFamily="2" charset="2"/>
              <a:buChar char="Ø"/>
            </a:pPr>
            <a:r>
              <a:rPr lang="en-US" sz="1400">
                <a:latin typeface="Arial" panose="020B0604020202020204" pitchFamily="34" charset="0"/>
                <a:cs typeface="Arial" panose="020B0604020202020204" pitchFamily="34" charset="0"/>
              </a:rPr>
              <a:t>This form will be signed any time the IFSP is reviewed and when/if any changes occur to the IFSP.</a:t>
            </a:r>
          </a:p>
          <a:p>
            <a:pPr>
              <a:lnSpc>
                <a:spcPct val="100000"/>
              </a:lnSpc>
              <a:spcBef>
                <a:spcPts val="0"/>
              </a:spcBef>
              <a:spcAft>
                <a:spcPts val="0"/>
              </a:spcAft>
              <a:buClrTx/>
              <a:buSzPct val="100000"/>
              <a:buFont typeface="Courier New" panose="02070309020205020404" pitchFamily="49" charset="0"/>
              <a:buChar char="o"/>
            </a:pPr>
            <a:endParaRPr lang="en-US" sz="1300">
              <a:latin typeface="Georgia" panose="02040502050405020303" pitchFamily="18" charset="0"/>
              <a:ea typeface="Verdana" panose="020B0604030504040204" pitchFamily="34" charset="0"/>
            </a:endParaRPr>
          </a:p>
        </p:txBody>
      </p:sp>
      <p:pic>
        <p:nvPicPr>
          <p:cNvPr id="4" name="Picture 3" descr="Example of IFSP Review page.">
            <a:extLst>
              <a:ext uri="{FF2B5EF4-FFF2-40B4-BE49-F238E27FC236}">
                <a16:creationId xmlns:a16="http://schemas.microsoft.com/office/drawing/2014/main" id="{E38DBA2E-B19F-6514-CB08-CE0E435D5C8B}"/>
              </a:ext>
            </a:extLst>
          </p:cNvPr>
          <p:cNvPicPr>
            <a:picLocks noChangeAspect="1"/>
          </p:cNvPicPr>
          <p:nvPr/>
        </p:nvPicPr>
        <p:blipFill>
          <a:blip r:embed="rId4"/>
          <a:stretch>
            <a:fillRect/>
          </a:stretch>
        </p:blipFill>
        <p:spPr>
          <a:xfrm>
            <a:off x="133882" y="1904990"/>
            <a:ext cx="6913463" cy="4743099"/>
          </a:xfrm>
          <a:prstGeom prst="rect">
            <a:avLst/>
          </a:prstGeom>
        </p:spPr>
      </p:pic>
    </p:spTree>
    <p:custDataLst>
      <p:tags r:id="rId1"/>
    </p:custDataLst>
    <p:extLst>
      <p:ext uri="{BB962C8B-B14F-4D97-AF65-F5344CB8AC3E}">
        <p14:creationId xmlns:p14="http://schemas.microsoft.com/office/powerpoint/2010/main" val="1444525468"/>
      </p:ext>
    </p:extLst>
  </p:cSld>
  <p:clrMapOvr>
    <a:overrideClrMapping bg1="lt1" tx1="dk1" bg2="lt2" tx2="dk2" accent1="accent1" accent2="accent2" accent3="accent3" accent4="accent4" accent5="accent5" accent6="accent6" hlink="hlink" folHlink="folHlink"/>
  </p:clrMapOvr>
</p:sld>
</file>

<file path=ppt/tags/tag1.xml><?xml version="1.0" encoding="utf-8"?>
<p:tagLst xmlns:a="http://schemas.openxmlformats.org/drawingml/2006/main" xmlns:r="http://schemas.openxmlformats.org/officeDocument/2006/relationships" xmlns:p="http://schemas.openxmlformats.org/presentationml/2006/main">
  <p:tag name="ARTICULATE_SLIDE_COUNT" val="40"/>
  <p:tag name="ARTICULATE_PROJECT_OPEN" val="0"/>
</p:tagLst>
</file>

<file path=ppt/tags/tag1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Banded">
  <a:themeElements>
    <a:clrScheme name="Custom 5">
      <a:dk1>
        <a:srgbClr val="2C2C2C"/>
      </a:dk1>
      <a:lt1>
        <a:srgbClr val="FFFFFF"/>
      </a:lt1>
      <a:dk2>
        <a:srgbClr val="099BDD"/>
      </a:dk2>
      <a:lt2>
        <a:srgbClr val="F2F2F2"/>
      </a:lt2>
      <a:accent1>
        <a:srgbClr val="FFC000"/>
      </a:accent1>
      <a:accent2>
        <a:srgbClr val="A5D028"/>
      </a:accent2>
      <a:accent3>
        <a:srgbClr val="08CC78"/>
      </a:accent3>
      <a:accent4>
        <a:srgbClr val="F24099"/>
      </a:accent4>
      <a:accent5>
        <a:srgbClr val="828288"/>
      </a:accent5>
      <a:accent6>
        <a:srgbClr val="0088C6"/>
      </a:accent6>
      <a:hlink>
        <a:srgbClr val="005DBA"/>
      </a:hlink>
      <a:folHlink>
        <a:srgbClr val="6C606A"/>
      </a:folHlink>
    </a:clrScheme>
    <a:fontScheme name="Banded">
      <a:majorFont>
        <a:latin typeface="Corbel" panose="020B0503020204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panose="020B0503020204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Banded">
      <a:fillStyleLst>
        <a:solidFill>
          <a:schemeClr val="phClr"/>
        </a:solidFill>
        <a:gradFill rotWithShape="1">
          <a:gsLst>
            <a:gs pos="0">
              <a:schemeClr val="phClr">
                <a:tint val="65000"/>
                <a:satMod val="120000"/>
                <a:lumMod val="107000"/>
              </a:schemeClr>
            </a:gs>
            <a:gs pos="50000">
              <a:schemeClr val="phClr">
                <a:tint val="70000"/>
                <a:satMod val="124000"/>
                <a:lumMod val="103000"/>
              </a:schemeClr>
            </a:gs>
            <a:gs pos="100000">
              <a:schemeClr val="phClr">
                <a:tint val="85000"/>
                <a:satMod val="120000"/>
                <a:lumMod val="100000"/>
              </a:schemeClr>
            </a:gs>
          </a:gsLst>
          <a:lin ang="5400000" scaled="0"/>
        </a:gradFill>
        <a:gradFill rotWithShape="1">
          <a:gsLst>
            <a:gs pos="0">
              <a:schemeClr val="phClr">
                <a:tint val="85000"/>
                <a:shade val="98000"/>
                <a:satMod val="110000"/>
                <a:lumMod val="103000"/>
              </a:schemeClr>
            </a:gs>
            <a:gs pos="50000">
              <a:schemeClr val="phClr">
                <a:shade val="85000"/>
                <a:satMod val="105000"/>
                <a:lumMod val="100000"/>
              </a:schemeClr>
            </a:gs>
            <a:gs pos="100000">
              <a:schemeClr val="phClr">
                <a:shade val="60000"/>
                <a:satMod val="120000"/>
                <a:lumMod val="100000"/>
              </a:schemeClr>
            </a:gs>
          </a:gsLst>
          <a:lin ang="5400000" scaled="0"/>
        </a:gradFill>
      </a:fillStyleLst>
      <a:lnStyleLst>
        <a:ln w="9525" cap="flat" cmpd="sng" algn="ctr">
          <a:solidFill>
            <a:schemeClr val="phClr"/>
          </a:solidFill>
          <a:prstDash val="solid"/>
        </a:ln>
        <a:ln w="12700"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50800" dist="15875" dir="5400000" algn="ctr" rotWithShape="0">
              <a:srgbClr val="000000">
                <a:alpha val="68000"/>
              </a:srgbClr>
            </a:outerShdw>
          </a:effectLst>
        </a:effectStyle>
        <a:effectStyle>
          <a:effectLst>
            <a:outerShdw blurRad="88900" dist="27940" dir="5400000" algn="ctr" rotWithShape="0">
              <a:srgbClr val="000000">
                <a:alpha val="63000"/>
              </a:srgbClr>
            </a:outerShdw>
          </a:effectLst>
        </a:effectStyle>
      </a:effectStyleLst>
      <a:bgFillStyleLst>
        <a:solidFill>
          <a:schemeClr val="phClr"/>
        </a:solidFill>
        <a:blipFill rotWithShape="1">
          <a:blip xmlns:r="http://schemas.openxmlformats.org/officeDocument/2006/relationships" r:embed="rId1">
            <a:duotone>
              <a:schemeClr val="phClr"/>
              <a:schemeClr val="phClr">
                <a:shade val="91000"/>
                <a:satMod val="105000"/>
              </a:schemeClr>
            </a:duotone>
          </a:blip>
          <a:tile tx="0" ty="0" sx="100000" sy="100000" flip="none" algn="tl"/>
        </a:blipFill>
        <a:gradFill rotWithShape="1">
          <a:gsLst>
            <a:gs pos="0">
              <a:schemeClr val="phClr">
                <a:tint val="100000"/>
                <a:shade val="0"/>
                <a:satMod val="100000"/>
              </a:schemeClr>
            </a:gs>
            <a:gs pos="100000">
              <a:schemeClr val="phClr">
                <a:shade val="100000"/>
                <a:satMod val="100000"/>
              </a:schemeClr>
            </a:gs>
          </a:gsLst>
          <a:lin ang="5400000" scaled="0"/>
        </a:gradFill>
      </a:bgFillStyleLst>
    </a:fmtScheme>
  </a:themeElements>
  <a:objectDefaults/>
  <a:extraClrSchemeLst/>
  <a:extLst>
    <a:ext uri="{05A4C25C-085E-4340-85A3-A5531E510DB2}">
      <thm15:themeFamily xmlns:thm15="http://schemas.microsoft.com/office/thememl/2012/main" name="Banded" id="{98DFF888-2449-4D28-977C-6306C017633E}" vid="{9792607F-9579-4224-82FF-9C88C3E1E53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724621BA9FD4CE4390FFD4F428FC0144" ma:contentTypeVersion="3" ma:contentTypeDescription="Create a new document." ma:contentTypeScope="" ma:versionID="5d03da59ca6b42915f31ada74bebbf49">
  <xsd:schema xmlns:xsd="http://www.w3.org/2001/XMLSchema" xmlns:xs="http://www.w3.org/2001/XMLSchema" xmlns:p="http://schemas.microsoft.com/office/2006/metadata/properties" xmlns:ns2="cf25dce7-7481-4df2-afa9-93abc7fa91aa" targetNamespace="http://schemas.microsoft.com/office/2006/metadata/properties" ma:root="true" ma:fieldsID="06084023085ea6d137a377e61c1ec9ab" ns2:_="">
    <xsd:import namespace="cf25dce7-7481-4df2-afa9-93abc7fa91aa"/>
    <xsd:element name="properties">
      <xsd:complexType>
        <xsd:sequence>
          <xsd:element name="documentManagement">
            <xsd:complexType>
              <xsd:all>
                <xsd:element ref="ns2:MediaServiceMetadata" minOccurs="0"/>
                <xsd:element ref="ns2:MediaServiceFastMetadata"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f25dce7-7481-4df2-afa9-93abc7fa91aa"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29683A80-FECE-48A2-AFA5-DC24308F66B2}">
  <ds:schemaRefs>
    <ds:schemaRef ds:uri="http://schemas.microsoft.com/sharepoint/v3/contenttype/forms"/>
  </ds:schemaRefs>
</ds:datastoreItem>
</file>

<file path=customXml/itemProps2.xml><?xml version="1.0" encoding="utf-8"?>
<ds:datastoreItem xmlns:ds="http://schemas.openxmlformats.org/officeDocument/2006/customXml" ds:itemID="{3706C900-FE75-4A1D-A185-BC54A3F2AEAE}">
  <ds:schemaRefs>
    <ds:schemaRef ds:uri="http://schemas.microsoft.com/office/2006/documentManagement/types"/>
    <ds:schemaRef ds:uri="http://purl.org/dc/dcmitype/"/>
    <ds:schemaRef ds:uri="http://purl.org/dc/elements/1.1/"/>
    <ds:schemaRef ds:uri="http://schemas.microsoft.com/office/infopath/2007/PartnerControls"/>
    <ds:schemaRef ds:uri="cf25dce7-7481-4df2-afa9-93abc7fa91aa"/>
    <ds:schemaRef ds:uri="http://purl.org/dc/terms/"/>
    <ds:schemaRef ds:uri="http://www.w3.org/XML/1998/namespace"/>
    <ds:schemaRef ds:uri="http://schemas.microsoft.com/office/2006/metadata/properties"/>
    <ds:schemaRef ds:uri="http://schemas.openxmlformats.org/package/2006/metadata/core-properties"/>
  </ds:schemaRefs>
</ds:datastoreItem>
</file>

<file path=customXml/itemProps3.xml><?xml version="1.0" encoding="utf-8"?>
<ds:datastoreItem xmlns:ds="http://schemas.openxmlformats.org/officeDocument/2006/customXml" ds:itemID="{82444789-0616-4801-A4FF-557005AD0C16}">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cf25dce7-7481-4df2-afa9-93abc7fa91aa"/>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TM03090430[[fn=Banded]]</Template>
  <TotalTime>6</TotalTime>
  <Words>5077</Words>
  <Application>Microsoft Office PowerPoint</Application>
  <PresentationFormat>Widescreen</PresentationFormat>
  <Paragraphs>404</Paragraphs>
  <Slides>40</Slides>
  <Notes>16</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40</vt:i4>
      </vt:variant>
    </vt:vector>
  </HeadingPairs>
  <TitlesOfParts>
    <vt:vector size="47" baseType="lpstr">
      <vt:lpstr>Arial</vt:lpstr>
      <vt:lpstr>Corbel</vt:lpstr>
      <vt:lpstr>Courier New</vt:lpstr>
      <vt:lpstr>Georgia</vt:lpstr>
      <vt:lpstr>Verdana</vt:lpstr>
      <vt:lpstr>Wingdings</vt:lpstr>
      <vt:lpstr>Banded</vt:lpstr>
      <vt:lpstr>Billing Orientation  for New CDSA Providers</vt:lpstr>
      <vt:lpstr>Glossary of Terms</vt:lpstr>
      <vt:lpstr>Local CDSA Referral Process</vt:lpstr>
      <vt:lpstr>CNDS  ID</vt:lpstr>
      <vt:lpstr>Insurance Information Worksheet</vt:lpstr>
      <vt:lpstr>Maximum Monthly Cap  for informational purposes only</vt:lpstr>
      <vt:lpstr>Maximum Monthly Cap  for informational purposes only</vt:lpstr>
      <vt:lpstr>Service Delivery Plan</vt:lpstr>
      <vt:lpstr>IFSP Agreement / Review Page</vt:lpstr>
      <vt:lpstr>Checking Eligibility in NC Tracks  (Medicaid vs. Public Health/ITP Enrollment)</vt:lpstr>
      <vt:lpstr>Checking Eligibility in NC Tracks  (Medicaid vs. Public Health/ITP Enrollment)</vt:lpstr>
      <vt:lpstr>Medicaid Bulletin 6/29/2021 IFSP Services Carved out of Managed Care CDSAs Carved Out of Managed Care (Link)</vt:lpstr>
      <vt:lpstr>Insurance/Medicaid Billing Information</vt:lpstr>
      <vt:lpstr>Insurance/Medicaid Billing Information</vt:lpstr>
      <vt:lpstr>Prior Authorizations (PAs)</vt:lpstr>
      <vt:lpstr>Prior Authorizations (PAs)</vt:lpstr>
      <vt:lpstr>Prior Authorizations (PAs)</vt:lpstr>
      <vt:lpstr>Calculation of Reimbursement Family Cost/Sliding Fee Scale Percentage</vt:lpstr>
      <vt:lpstr>Calculation of Reimbursement Family Cost/Sliding Fee Scale Percentage</vt:lpstr>
      <vt:lpstr>Billing for the ITP Portion</vt:lpstr>
      <vt:lpstr>Billing for the ITP Portion</vt:lpstr>
      <vt:lpstr>Changes to Private Insurance, Medicaid Eligibility, and SFS</vt:lpstr>
      <vt:lpstr>Lapse in Medicaid Coverage</vt:lpstr>
      <vt:lpstr>Humana Military (Tricare)</vt:lpstr>
      <vt:lpstr>Re-evaluations</vt:lpstr>
      <vt:lpstr>Case Consultation &amp; Education (CC&amp;E)</vt:lpstr>
      <vt:lpstr>Case Consultation &amp; Education (CC&amp;E)</vt:lpstr>
      <vt:lpstr>Cancellations/No Shows/Discharges</vt:lpstr>
      <vt:lpstr>Troubleshooting ITP Denials</vt:lpstr>
      <vt:lpstr>Troubleshooting ITP Denials</vt:lpstr>
      <vt:lpstr>General Reminders</vt:lpstr>
      <vt:lpstr>Additional Resources</vt:lpstr>
      <vt:lpstr>Appendix A</vt:lpstr>
      <vt:lpstr>Example 1: Insurance Plan Pays Amount Higher Than ITP Rate</vt:lpstr>
      <vt:lpstr>Example 2: Insurance Plan Assigns Deductible Amount Higher Than ITP Rate</vt:lpstr>
      <vt:lpstr>Example 3: Insurance Plan In-Network Allowed Charge Lower than ITP Rate</vt:lpstr>
      <vt:lpstr>Example 4: Insurance Plan In-Network Allowed Charge Higher Than ITP Rate</vt:lpstr>
      <vt:lpstr>Example 5: Insurance Plan Out-of-Network Allowed Charge Lower than ITP Rate</vt:lpstr>
      <vt:lpstr>Example 6: Insurance Plan Out-of-Network Allowed Charge Higher than ITP Rate</vt:lpstr>
      <vt:lpstr>Are there any</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Finance/Billing</dc:title>
  <dc:creator>Clay, Christina</dc:creator>
  <cp:lastModifiedBy>Payne, Angel</cp:lastModifiedBy>
  <cp:revision>4</cp:revision>
  <cp:lastPrinted>2020-01-30T14:50:20Z</cp:lastPrinted>
  <dcterms:created xsi:type="dcterms:W3CDTF">2018-06-01T18:59:21Z</dcterms:created>
  <dcterms:modified xsi:type="dcterms:W3CDTF">2025-10-08T13:43:37Z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rticulateGUID">
    <vt:lpwstr>EF0FEE70-E146-4D1F-97B8-30CCB8857A5E</vt:lpwstr>
  </property>
  <property fmtid="{D5CDD505-2E9C-101B-9397-08002B2CF9AE}" pid="3" name="ArticulatePath">
    <vt:lpwstr>Billing Orientation for New CDSA Providers - updated 5 13 22</vt:lpwstr>
  </property>
  <property fmtid="{D5CDD505-2E9C-101B-9397-08002B2CF9AE}" pid="4" name="ContentTypeId">
    <vt:lpwstr>0x010100724621BA9FD4CE4390FFD4F428FC0144</vt:lpwstr>
  </property>
  <property fmtid="{D5CDD505-2E9C-101B-9397-08002B2CF9AE}" pid="5" name="MediaServiceImageTags">
    <vt:lpwstr/>
  </property>
</Properties>
</file>