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20" r:id="rId1"/>
    <p:sldMasterId id="2147483951" r:id="rId2"/>
    <p:sldMasterId id="2147484020" r:id="rId3"/>
    <p:sldMasterId id="2147484030" r:id="rId4"/>
  </p:sldMasterIdLst>
  <p:notesMasterIdLst>
    <p:notesMasterId r:id="rId50"/>
  </p:notesMasterIdLst>
  <p:sldIdLst>
    <p:sldId id="256" r:id="rId5"/>
    <p:sldId id="257" r:id="rId6"/>
    <p:sldId id="258" r:id="rId7"/>
    <p:sldId id="259" r:id="rId8"/>
    <p:sldId id="260" r:id="rId9"/>
    <p:sldId id="307" r:id="rId10"/>
    <p:sldId id="262" r:id="rId11"/>
    <p:sldId id="312" r:id="rId12"/>
    <p:sldId id="263" r:id="rId13"/>
    <p:sldId id="267" r:id="rId14"/>
    <p:sldId id="264" r:id="rId15"/>
    <p:sldId id="265" r:id="rId16"/>
    <p:sldId id="266" r:id="rId17"/>
    <p:sldId id="268" r:id="rId18"/>
    <p:sldId id="309" r:id="rId19"/>
    <p:sldId id="276" r:id="rId20"/>
    <p:sldId id="273" r:id="rId21"/>
    <p:sldId id="275" r:id="rId22"/>
    <p:sldId id="277" r:id="rId23"/>
    <p:sldId id="278" r:id="rId24"/>
    <p:sldId id="279" r:id="rId25"/>
    <p:sldId id="280" r:id="rId26"/>
    <p:sldId id="282" r:id="rId27"/>
    <p:sldId id="283" r:id="rId28"/>
    <p:sldId id="284" r:id="rId29"/>
    <p:sldId id="285" r:id="rId30"/>
    <p:sldId id="310" r:id="rId31"/>
    <p:sldId id="286" r:id="rId32"/>
    <p:sldId id="287" r:id="rId33"/>
    <p:sldId id="288" r:id="rId34"/>
    <p:sldId id="311" r:id="rId35"/>
    <p:sldId id="289" r:id="rId36"/>
    <p:sldId id="302" r:id="rId37"/>
    <p:sldId id="290" r:id="rId38"/>
    <p:sldId id="292" r:id="rId39"/>
    <p:sldId id="294" r:id="rId40"/>
    <p:sldId id="295" r:id="rId41"/>
    <p:sldId id="298" r:id="rId42"/>
    <p:sldId id="297" r:id="rId43"/>
    <p:sldId id="299" r:id="rId44"/>
    <p:sldId id="300" r:id="rId45"/>
    <p:sldId id="304" r:id="rId46"/>
    <p:sldId id="305" r:id="rId47"/>
    <p:sldId id="306" r:id="rId48"/>
    <p:sldId id="308" r:id="rId4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C5F548-1353-4AE9-9797-79D1DFA8279B}" v="2" dt="2022-08-04T17:31:25.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6357" autoAdjust="0"/>
  </p:normalViewPr>
  <p:slideViewPr>
    <p:cSldViewPr snapToGrid="0">
      <p:cViewPr varScale="1">
        <p:scale>
          <a:sx n="110" d="100"/>
          <a:sy n="110" d="100"/>
        </p:scale>
        <p:origin x="630"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2" d="100"/>
          <a:sy n="42" d="100"/>
        </p:scale>
        <p:origin x="2501"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E50B87-20B0-4BC8-A18B-37C17A29F26E}" type="datetimeFigureOut">
              <a:rPr lang="en-US" smtClean="0"/>
              <a:t>8/17/2022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05531-862C-4786-A9DF-18CBECC19B27}" type="slidenum">
              <a:rPr lang="en-US" smtClean="0"/>
              <a:t>‹#›</a:t>
            </a:fld>
            <a:endParaRPr lang="en-US"/>
          </a:p>
        </p:txBody>
      </p:sp>
    </p:spTree>
    <p:extLst>
      <p:ext uri="{BB962C8B-B14F-4D97-AF65-F5344CB8AC3E}">
        <p14:creationId xmlns:p14="http://schemas.microsoft.com/office/powerpoint/2010/main" val="4205976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1</a:t>
            </a:fld>
            <a:endParaRPr lang="en-US"/>
          </a:p>
        </p:txBody>
      </p:sp>
    </p:spTree>
    <p:extLst>
      <p:ext uri="{BB962C8B-B14F-4D97-AF65-F5344CB8AC3E}">
        <p14:creationId xmlns:p14="http://schemas.microsoft.com/office/powerpoint/2010/main" val="122397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10</a:t>
            </a:fld>
            <a:endParaRPr lang="en-US"/>
          </a:p>
        </p:txBody>
      </p:sp>
    </p:spTree>
    <p:extLst>
      <p:ext uri="{BB962C8B-B14F-4D97-AF65-F5344CB8AC3E}">
        <p14:creationId xmlns:p14="http://schemas.microsoft.com/office/powerpoint/2010/main" val="2947321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11</a:t>
            </a:fld>
            <a:endParaRPr lang="en-US"/>
          </a:p>
        </p:txBody>
      </p:sp>
    </p:spTree>
    <p:extLst>
      <p:ext uri="{BB962C8B-B14F-4D97-AF65-F5344CB8AC3E}">
        <p14:creationId xmlns:p14="http://schemas.microsoft.com/office/powerpoint/2010/main" val="2803067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12</a:t>
            </a:fld>
            <a:endParaRPr lang="en-US"/>
          </a:p>
        </p:txBody>
      </p:sp>
    </p:spTree>
    <p:extLst>
      <p:ext uri="{BB962C8B-B14F-4D97-AF65-F5344CB8AC3E}">
        <p14:creationId xmlns:p14="http://schemas.microsoft.com/office/powerpoint/2010/main" val="2191660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13</a:t>
            </a:fld>
            <a:endParaRPr lang="en-US"/>
          </a:p>
        </p:txBody>
      </p:sp>
    </p:spTree>
    <p:extLst>
      <p:ext uri="{BB962C8B-B14F-4D97-AF65-F5344CB8AC3E}">
        <p14:creationId xmlns:p14="http://schemas.microsoft.com/office/powerpoint/2010/main" val="370155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14</a:t>
            </a:fld>
            <a:endParaRPr lang="en-US"/>
          </a:p>
        </p:txBody>
      </p:sp>
    </p:spTree>
    <p:extLst>
      <p:ext uri="{BB962C8B-B14F-4D97-AF65-F5344CB8AC3E}">
        <p14:creationId xmlns:p14="http://schemas.microsoft.com/office/powerpoint/2010/main" val="1225169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15</a:t>
            </a:fld>
            <a:endParaRPr lang="en-US"/>
          </a:p>
        </p:txBody>
      </p:sp>
    </p:spTree>
    <p:extLst>
      <p:ext uri="{BB962C8B-B14F-4D97-AF65-F5344CB8AC3E}">
        <p14:creationId xmlns:p14="http://schemas.microsoft.com/office/powerpoint/2010/main" val="3352073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16</a:t>
            </a:fld>
            <a:endParaRPr lang="en-US"/>
          </a:p>
        </p:txBody>
      </p:sp>
    </p:spTree>
    <p:extLst>
      <p:ext uri="{BB962C8B-B14F-4D97-AF65-F5344CB8AC3E}">
        <p14:creationId xmlns:p14="http://schemas.microsoft.com/office/powerpoint/2010/main" val="4098860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17</a:t>
            </a:fld>
            <a:endParaRPr lang="en-US"/>
          </a:p>
        </p:txBody>
      </p:sp>
    </p:spTree>
    <p:extLst>
      <p:ext uri="{BB962C8B-B14F-4D97-AF65-F5344CB8AC3E}">
        <p14:creationId xmlns:p14="http://schemas.microsoft.com/office/powerpoint/2010/main" val="3479974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18</a:t>
            </a:fld>
            <a:endParaRPr lang="en-US"/>
          </a:p>
        </p:txBody>
      </p:sp>
    </p:spTree>
    <p:extLst>
      <p:ext uri="{BB962C8B-B14F-4D97-AF65-F5344CB8AC3E}">
        <p14:creationId xmlns:p14="http://schemas.microsoft.com/office/powerpoint/2010/main" val="1364578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19</a:t>
            </a:fld>
            <a:endParaRPr lang="en-US"/>
          </a:p>
        </p:txBody>
      </p:sp>
    </p:spTree>
    <p:extLst>
      <p:ext uri="{BB962C8B-B14F-4D97-AF65-F5344CB8AC3E}">
        <p14:creationId xmlns:p14="http://schemas.microsoft.com/office/powerpoint/2010/main" val="387419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2</a:t>
            </a:fld>
            <a:endParaRPr lang="en-US"/>
          </a:p>
        </p:txBody>
      </p:sp>
    </p:spTree>
    <p:extLst>
      <p:ext uri="{BB962C8B-B14F-4D97-AF65-F5344CB8AC3E}">
        <p14:creationId xmlns:p14="http://schemas.microsoft.com/office/powerpoint/2010/main" val="3122846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20</a:t>
            </a:fld>
            <a:endParaRPr lang="en-US"/>
          </a:p>
        </p:txBody>
      </p:sp>
    </p:spTree>
    <p:extLst>
      <p:ext uri="{BB962C8B-B14F-4D97-AF65-F5344CB8AC3E}">
        <p14:creationId xmlns:p14="http://schemas.microsoft.com/office/powerpoint/2010/main" val="3813426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21</a:t>
            </a:fld>
            <a:endParaRPr lang="en-US"/>
          </a:p>
        </p:txBody>
      </p:sp>
    </p:spTree>
    <p:extLst>
      <p:ext uri="{BB962C8B-B14F-4D97-AF65-F5344CB8AC3E}">
        <p14:creationId xmlns:p14="http://schemas.microsoft.com/office/powerpoint/2010/main" val="52224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22</a:t>
            </a:fld>
            <a:endParaRPr lang="en-US"/>
          </a:p>
        </p:txBody>
      </p:sp>
    </p:spTree>
    <p:extLst>
      <p:ext uri="{BB962C8B-B14F-4D97-AF65-F5344CB8AC3E}">
        <p14:creationId xmlns:p14="http://schemas.microsoft.com/office/powerpoint/2010/main" val="2296014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23</a:t>
            </a:fld>
            <a:endParaRPr lang="en-US"/>
          </a:p>
        </p:txBody>
      </p:sp>
    </p:spTree>
    <p:extLst>
      <p:ext uri="{BB962C8B-B14F-4D97-AF65-F5344CB8AC3E}">
        <p14:creationId xmlns:p14="http://schemas.microsoft.com/office/powerpoint/2010/main" val="1306017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24</a:t>
            </a:fld>
            <a:endParaRPr lang="en-US"/>
          </a:p>
        </p:txBody>
      </p:sp>
    </p:spTree>
    <p:extLst>
      <p:ext uri="{BB962C8B-B14F-4D97-AF65-F5344CB8AC3E}">
        <p14:creationId xmlns:p14="http://schemas.microsoft.com/office/powerpoint/2010/main" val="293605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25</a:t>
            </a:fld>
            <a:endParaRPr lang="en-US"/>
          </a:p>
        </p:txBody>
      </p:sp>
    </p:spTree>
    <p:extLst>
      <p:ext uri="{BB962C8B-B14F-4D97-AF65-F5344CB8AC3E}">
        <p14:creationId xmlns:p14="http://schemas.microsoft.com/office/powerpoint/2010/main" val="2572887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26</a:t>
            </a:fld>
            <a:endParaRPr lang="en-US"/>
          </a:p>
        </p:txBody>
      </p:sp>
    </p:spTree>
    <p:extLst>
      <p:ext uri="{BB962C8B-B14F-4D97-AF65-F5344CB8AC3E}">
        <p14:creationId xmlns:p14="http://schemas.microsoft.com/office/powerpoint/2010/main" val="1079134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27</a:t>
            </a:fld>
            <a:endParaRPr lang="en-US"/>
          </a:p>
        </p:txBody>
      </p:sp>
    </p:spTree>
    <p:extLst>
      <p:ext uri="{BB962C8B-B14F-4D97-AF65-F5344CB8AC3E}">
        <p14:creationId xmlns:p14="http://schemas.microsoft.com/office/powerpoint/2010/main" val="3682084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28</a:t>
            </a:fld>
            <a:endParaRPr lang="en-US"/>
          </a:p>
        </p:txBody>
      </p:sp>
    </p:spTree>
    <p:extLst>
      <p:ext uri="{BB962C8B-B14F-4D97-AF65-F5344CB8AC3E}">
        <p14:creationId xmlns:p14="http://schemas.microsoft.com/office/powerpoint/2010/main" val="3863812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29</a:t>
            </a:fld>
            <a:endParaRPr lang="en-US"/>
          </a:p>
        </p:txBody>
      </p:sp>
    </p:spTree>
    <p:extLst>
      <p:ext uri="{BB962C8B-B14F-4D97-AF65-F5344CB8AC3E}">
        <p14:creationId xmlns:p14="http://schemas.microsoft.com/office/powerpoint/2010/main" val="3982854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3</a:t>
            </a:fld>
            <a:endParaRPr lang="en-US"/>
          </a:p>
        </p:txBody>
      </p:sp>
    </p:spTree>
    <p:extLst>
      <p:ext uri="{BB962C8B-B14F-4D97-AF65-F5344CB8AC3E}">
        <p14:creationId xmlns:p14="http://schemas.microsoft.com/office/powerpoint/2010/main" val="1301159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30</a:t>
            </a:fld>
            <a:endParaRPr lang="en-US"/>
          </a:p>
        </p:txBody>
      </p:sp>
    </p:spTree>
    <p:extLst>
      <p:ext uri="{BB962C8B-B14F-4D97-AF65-F5344CB8AC3E}">
        <p14:creationId xmlns:p14="http://schemas.microsoft.com/office/powerpoint/2010/main" val="2831389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31</a:t>
            </a:fld>
            <a:endParaRPr lang="en-US"/>
          </a:p>
        </p:txBody>
      </p:sp>
    </p:spTree>
    <p:extLst>
      <p:ext uri="{BB962C8B-B14F-4D97-AF65-F5344CB8AC3E}">
        <p14:creationId xmlns:p14="http://schemas.microsoft.com/office/powerpoint/2010/main" val="863452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32</a:t>
            </a:fld>
            <a:endParaRPr lang="en-US"/>
          </a:p>
        </p:txBody>
      </p:sp>
    </p:spTree>
    <p:extLst>
      <p:ext uri="{BB962C8B-B14F-4D97-AF65-F5344CB8AC3E}">
        <p14:creationId xmlns:p14="http://schemas.microsoft.com/office/powerpoint/2010/main" val="1594483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33</a:t>
            </a:fld>
            <a:endParaRPr lang="en-US"/>
          </a:p>
        </p:txBody>
      </p:sp>
    </p:spTree>
    <p:extLst>
      <p:ext uri="{BB962C8B-B14F-4D97-AF65-F5344CB8AC3E}">
        <p14:creationId xmlns:p14="http://schemas.microsoft.com/office/powerpoint/2010/main" val="3581859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34</a:t>
            </a:fld>
            <a:endParaRPr lang="en-US"/>
          </a:p>
        </p:txBody>
      </p:sp>
    </p:spTree>
    <p:extLst>
      <p:ext uri="{BB962C8B-B14F-4D97-AF65-F5344CB8AC3E}">
        <p14:creationId xmlns:p14="http://schemas.microsoft.com/office/powerpoint/2010/main" val="4051109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35</a:t>
            </a:fld>
            <a:endParaRPr lang="en-US"/>
          </a:p>
        </p:txBody>
      </p:sp>
    </p:spTree>
    <p:extLst>
      <p:ext uri="{BB962C8B-B14F-4D97-AF65-F5344CB8AC3E}">
        <p14:creationId xmlns:p14="http://schemas.microsoft.com/office/powerpoint/2010/main" val="1253843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36</a:t>
            </a:fld>
            <a:endParaRPr lang="en-US"/>
          </a:p>
        </p:txBody>
      </p:sp>
    </p:spTree>
    <p:extLst>
      <p:ext uri="{BB962C8B-B14F-4D97-AF65-F5344CB8AC3E}">
        <p14:creationId xmlns:p14="http://schemas.microsoft.com/office/powerpoint/2010/main" val="326754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37</a:t>
            </a:fld>
            <a:endParaRPr lang="en-US"/>
          </a:p>
        </p:txBody>
      </p:sp>
    </p:spTree>
    <p:extLst>
      <p:ext uri="{BB962C8B-B14F-4D97-AF65-F5344CB8AC3E}">
        <p14:creationId xmlns:p14="http://schemas.microsoft.com/office/powerpoint/2010/main" val="1456029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38</a:t>
            </a:fld>
            <a:endParaRPr lang="en-US"/>
          </a:p>
        </p:txBody>
      </p:sp>
    </p:spTree>
    <p:extLst>
      <p:ext uri="{BB962C8B-B14F-4D97-AF65-F5344CB8AC3E}">
        <p14:creationId xmlns:p14="http://schemas.microsoft.com/office/powerpoint/2010/main" val="2724623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39</a:t>
            </a:fld>
            <a:endParaRPr lang="en-US"/>
          </a:p>
        </p:txBody>
      </p:sp>
    </p:spTree>
    <p:extLst>
      <p:ext uri="{BB962C8B-B14F-4D97-AF65-F5344CB8AC3E}">
        <p14:creationId xmlns:p14="http://schemas.microsoft.com/office/powerpoint/2010/main" val="237430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4</a:t>
            </a:fld>
            <a:endParaRPr lang="en-US"/>
          </a:p>
        </p:txBody>
      </p:sp>
    </p:spTree>
    <p:extLst>
      <p:ext uri="{BB962C8B-B14F-4D97-AF65-F5344CB8AC3E}">
        <p14:creationId xmlns:p14="http://schemas.microsoft.com/office/powerpoint/2010/main" val="3491808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40</a:t>
            </a:fld>
            <a:endParaRPr lang="en-US"/>
          </a:p>
        </p:txBody>
      </p:sp>
    </p:spTree>
    <p:extLst>
      <p:ext uri="{BB962C8B-B14F-4D97-AF65-F5344CB8AC3E}">
        <p14:creationId xmlns:p14="http://schemas.microsoft.com/office/powerpoint/2010/main" val="4126078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41</a:t>
            </a:fld>
            <a:endParaRPr lang="en-US"/>
          </a:p>
        </p:txBody>
      </p:sp>
    </p:spTree>
    <p:extLst>
      <p:ext uri="{BB962C8B-B14F-4D97-AF65-F5344CB8AC3E}">
        <p14:creationId xmlns:p14="http://schemas.microsoft.com/office/powerpoint/2010/main" val="3475530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42</a:t>
            </a:fld>
            <a:endParaRPr lang="en-US"/>
          </a:p>
        </p:txBody>
      </p:sp>
    </p:spTree>
    <p:extLst>
      <p:ext uri="{BB962C8B-B14F-4D97-AF65-F5344CB8AC3E}">
        <p14:creationId xmlns:p14="http://schemas.microsoft.com/office/powerpoint/2010/main" val="406540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43</a:t>
            </a:fld>
            <a:endParaRPr lang="en-US"/>
          </a:p>
        </p:txBody>
      </p:sp>
    </p:spTree>
    <p:extLst>
      <p:ext uri="{BB962C8B-B14F-4D97-AF65-F5344CB8AC3E}">
        <p14:creationId xmlns:p14="http://schemas.microsoft.com/office/powerpoint/2010/main" val="2526275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44</a:t>
            </a:fld>
            <a:endParaRPr lang="en-US"/>
          </a:p>
        </p:txBody>
      </p:sp>
    </p:spTree>
    <p:extLst>
      <p:ext uri="{BB962C8B-B14F-4D97-AF65-F5344CB8AC3E}">
        <p14:creationId xmlns:p14="http://schemas.microsoft.com/office/powerpoint/2010/main" val="2332627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45</a:t>
            </a:fld>
            <a:endParaRPr lang="en-US"/>
          </a:p>
        </p:txBody>
      </p:sp>
    </p:spTree>
    <p:extLst>
      <p:ext uri="{BB962C8B-B14F-4D97-AF65-F5344CB8AC3E}">
        <p14:creationId xmlns:p14="http://schemas.microsoft.com/office/powerpoint/2010/main" val="18686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5</a:t>
            </a:fld>
            <a:endParaRPr lang="en-US"/>
          </a:p>
        </p:txBody>
      </p:sp>
    </p:spTree>
    <p:extLst>
      <p:ext uri="{BB962C8B-B14F-4D97-AF65-F5344CB8AC3E}">
        <p14:creationId xmlns:p14="http://schemas.microsoft.com/office/powerpoint/2010/main" val="2633415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6</a:t>
            </a:fld>
            <a:endParaRPr lang="en-US"/>
          </a:p>
        </p:txBody>
      </p:sp>
    </p:spTree>
    <p:extLst>
      <p:ext uri="{BB962C8B-B14F-4D97-AF65-F5344CB8AC3E}">
        <p14:creationId xmlns:p14="http://schemas.microsoft.com/office/powerpoint/2010/main" val="3846921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7</a:t>
            </a:fld>
            <a:endParaRPr lang="en-US"/>
          </a:p>
        </p:txBody>
      </p:sp>
    </p:spTree>
    <p:extLst>
      <p:ext uri="{BB962C8B-B14F-4D97-AF65-F5344CB8AC3E}">
        <p14:creationId xmlns:p14="http://schemas.microsoft.com/office/powerpoint/2010/main" val="196227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8</a:t>
            </a:fld>
            <a:endParaRPr lang="en-US"/>
          </a:p>
        </p:txBody>
      </p:sp>
    </p:spTree>
    <p:extLst>
      <p:ext uri="{BB962C8B-B14F-4D97-AF65-F5344CB8AC3E}">
        <p14:creationId xmlns:p14="http://schemas.microsoft.com/office/powerpoint/2010/main" val="3743052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005531-862C-4786-A9DF-18CBECC19B27}" type="slidenum">
              <a:rPr lang="en-US" smtClean="0"/>
              <a:t>9</a:t>
            </a:fld>
            <a:endParaRPr lang="en-US"/>
          </a:p>
        </p:txBody>
      </p:sp>
    </p:spTree>
    <p:extLst>
      <p:ext uri="{BB962C8B-B14F-4D97-AF65-F5344CB8AC3E}">
        <p14:creationId xmlns:p14="http://schemas.microsoft.com/office/powerpoint/2010/main" val="2414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68400" y="1718633"/>
            <a:ext cx="7855200" cy="105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6933"/>
            </a:lvl1pPr>
            <a:lvl2pPr lvl="1" algn="ctr">
              <a:lnSpc>
                <a:spcPct val="80000"/>
              </a:lnSpc>
              <a:spcBef>
                <a:spcPts val="0"/>
              </a:spcBef>
              <a:spcAft>
                <a:spcPts val="0"/>
              </a:spcAft>
              <a:buSzPts val="5200"/>
              <a:buNone/>
              <a:defRPr sz="6933"/>
            </a:lvl2pPr>
            <a:lvl3pPr lvl="2" algn="ctr">
              <a:lnSpc>
                <a:spcPct val="80000"/>
              </a:lnSpc>
              <a:spcBef>
                <a:spcPts val="0"/>
              </a:spcBef>
              <a:spcAft>
                <a:spcPts val="0"/>
              </a:spcAft>
              <a:buSzPts val="5200"/>
              <a:buNone/>
              <a:defRPr sz="6933"/>
            </a:lvl3pPr>
            <a:lvl4pPr lvl="3" algn="ctr">
              <a:lnSpc>
                <a:spcPct val="80000"/>
              </a:lnSpc>
              <a:spcBef>
                <a:spcPts val="0"/>
              </a:spcBef>
              <a:spcAft>
                <a:spcPts val="0"/>
              </a:spcAft>
              <a:buSzPts val="5200"/>
              <a:buNone/>
              <a:defRPr sz="6933"/>
            </a:lvl4pPr>
            <a:lvl5pPr lvl="4" algn="ctr">
              <a:lnSpc>
                <a:spcPct val="80000"/>
              </a:lnSpc>
              <a:spcBef>
                <a:spcPts val="0"/>
              </a:spcBef>
              <a:spcAft>
                <a:spcPts val="0"/>
              </a:spcAft>
              <a:buSzPts val="5200"/>
              <a:buNone/>
              <a:defRPr sz="6933"/>
            </a:lvl5pPr>
            <a:lvl6pPr lvl="5" algn="ctr">
              <a:lnSpc>
                <a:spcPct val="80000"/>
              </a:lnSpc>
              <a:spcBef>
                <a:spcPts val="0"/>
              </a:spcBef>
              <a:spcAft>
                <a:spcPts val="0"/>
              </a:spcAft>
              <a:buSzPts val="5200"/>
              <a:buNone/>
              <a:defRPr sz="6933"/>
            </a:lvl6pPr>
            <a:lvl7pPr lvl="6" algn="ctr">
              <a:lnSpc>
                <a:spcPct val="80000"/>
              </a:lnSpc>
              <a:spcBef>
                <a:spcPts val="0"/>
              </a:spcBef>
              <a:spcAft>
                <a:spcPts val="0"/>
              </a:spcAft>
              <a:buSzPts val="5200"/>
              <a:buNone/>
              <a:defRPr sz="6933"/>
            </a:lvl7pPr>
            <a:lvl8pPr lvl="7" algn="ctr">
              <a:lnSpc>
                <a:spcPct val="80000"/>
              </a:lnSpc>
              <a:spcBef>
                <a:spcPts val="0"/>
              </a:spcBef>
              <a:spcAft>
                <a:spcPts val="0"/>
              </a:spcAft>
              <a:buSzPts val="5200"/>
              <a:buNone/>
              <a:defRPr sz="6933"/>
            </a:lvl8pPr>
            <a:lvl9pPr lvl="8" algn="ctr">
              <a:lnSpc>
                <a:spcPct val="80000"/>
              </a:lnSpc>
              <a:spcBef>
                <a:spcPts val="0"/>
              </a:spcBef>
              <a:spcAft>
                <a:spcPts val="0"/>
              </a:spcAft>
              <a:buSzPts val="5200"/>
              <a:buNone/>
              <a:defRPr sz="6933"/>
            </a:lvl9pPr>
          </a:lstStyle>
          <a:p>
            <a:r>
              <a:rPr lang="en-US"/>
              <a:t>Click to edit Master title style</a:t>
            </a:r>
            <a:endParaRPr/>
          </a:p>
        </p:txBody>
      </p:sp>
      <p:sp>
        <p:nvSpPr>
          <p:cNvPr id="10" name="Google Shape;10;p2"/>
          <p:cNvSpPr txBox="1">
            <a:spLocks noGrp="1"/>
          </p:cNvSpPr>
          <p:nvPr>
            <p:ph type="subTitle" idx="1"/>
          </p:nvPr>
        </p:nvSpPr>
        <p:spPr>
          <a:xfrm>
            <a:off x="2431800" y="2604300"/>
            <a:ext cx="7328400" cy="71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984521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p:nvPr/>
        </p:nvSpPr>
        <p:spPr>
          <a:xfrm>
            <a:off x="1959600" y="3220233"/>
            <a:ext cx="8272800" cy="36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11"/>
          <p:cNvSpPr/>
          <p:nvPr/>
        </p:nvSpPr>
        <p:spPr>
          <a:xfrm>
            <a:off x="1959600" y="-36700"/>
            <a:ext cx="8272800" cy="11796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96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49" name="Google Shape;49;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3298710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907569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51"/>
        <p:cNvGrpSpPr/>
        <p:nvPr/>
      </p:nvGrpSpPr>
      <p:grpSpPr>
        <a:xfrm>
          <a:off x="0" y="0"/>
          <a:ext cx="0" cy="0"/>
          <a:chOff x="0" y="0"/>
          <a:chExt cx="0" cy="0"/>
        </a:xfrm>
      </p:grpSpPr>
      <p:sp>
        <p:nvSpPr>
          <p:cNvPr id="52" name="Google Shape;52;p13"/>
          <p:cNvSpPr txBox="1">
            <a:spLocks noGrp="1"/>
          </p:cNvSpPr>
          <p:nvPr>
            <p:ph type="body" idx="1"/>
          </p:nvPr>
        </p:nvSpPr>
        <p:spPr>
          <a:xfrm>
            <a:off x="938367" y="1681600"/>
            <a:ext cx="9142400" cy="3948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pPr lvl="0"/>
            <a:r>
              <a:rPr lang="en-US"/>
              <a:t>Click to edit Master text styles</a:t>
            </a:r>
          </a:p>
        </p:txBody>
      </p:sp>
      <p:sp>
        <p:nvSpPr>
          <p:cNvPr id="53" name="Google Shape;53;p13"/>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3"/>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2951628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
        <p:cNvGrpSpPr/>
        <p:nvPr/>
      </p:nvGrpSpPr>
      <p:grpSpPr>
        <a:xfrm>
          <a:off x="0" y="0"/>
          <a:ext cx="0" cy="0"/>
          <a:chOff x="0" y="0"/>
          <a:chExt cx="0" cy="0"/>
        </a:xfrm>
      </p:grpSpPr>
      <p:sp>
        <p:nvSpPr>
          <p:cNvPr id="56" name="Google Shape;56;p14"/>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4"/>
          <p:cNvSpPr txBox="1">
            <a:spLocks noGrp="1"/>
          </p:cNvSpPr>
          <p:nvPr>
            <p:ph type="title" hasCustomPrompt="1"/>
          </p:nvPr>
        </p:nvSpPr>
        <p:spPr>
          <a:xfrm>
            <a:off x="1028941" y="1863033"/>
            <a:ext cx="3256400" cy="162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DDCAE"/>
              </a:buClr>
              <a:buSzPts val="7200"/>
              <a:buNone/>
              <a:defRPr sz="9600">
                <a:solidFill>
                  <a:srgbClr val="FDDCAE"/>
                </a:solidFill>
              </a:defRPr>
            </a:lvl1pPr>
            <a:lvl2pPr lvl="1" algn="ctr" rtl="0">
              <a:spcBef>
                <a:spcPts val="0"/>
              </a:spcBef>
              <a:spcAft>
                <a:spcPts val="0"/>
              </a:spcAft>
              <a:buClr>
                <a:srgbClr val="FDDCAE"/>
              </a:buClr>
              <a:buSzPts val="7200"/>
              <a:buNone/>
              <a:defRPr sz="9600">
                <a:solidFill>
                  <a:srgbClr val="FDDCAE"/>
                </a:solidFill>
              </a:defRPr>
            </a:lvl2pPr>
            <a:lvl3pPr lvl="2" algn="ctr" rtl="0">
              <a:spcBef>
                <a:spcPts val="0"/>
              </a:spcBef>
              <a:spcAft>
                <a:spcPts val="0"/>
              </a:spcAft>
              <a:buClr>
                <a:srgbClr val="FDDCAE"/>
              </a:buClr>
              <a:buSzPts val="7200"/>
              <a:buNone/>
              <a:defRPr sz="9600">
                <a:solidFill>
                  <a:srgbClr val="FDDCAE"/>
                </a:solidFill>
              </a:defRPr>
            </a:lvl3pPr>
            <a:lvl4pPr lvl="3" algn="ctr" rtl="0">
              <a:spcBef>
                <a:spcPts val="0"/>
              </a:spcBef>
              <a:spcAft>
                <a:spcPts val="0"/>
              </a:spcAft>
              <a:buClr>
                <a:srgbClr val="FDDCAE"/>
              </a:buClr>
              <a:buSzPts val="7200"/>
              <a:buNone/>
              <a:defRPr sz="9600">
                <a:solidFill>
                  <a:srgbClr val="FDDCAE"/>
                </a:solidFill>
              </a:defRPr>
            </a:lvl4pPr>
            <a:lvl5pPr lvl="4" algn="ctr" rtl="0">
              <a:spcBef>
                <a:spcPts val="0"/>
              </a:spcBef>
              <a:spcAft>
                <a:spcPts val="0"/>
              </a:spcAft>
              <a:buClr>
                <a:srgbClr val="FDDCAE"/>
              </a:buClr>
              <a:buSzPts val="7200"/>
              <a:buNone/>
              <a:defRPr sz="9600">
                <a:solidFill>
                  <a:srgbClr val="FDDCAE"/>
                </a:solidFill>
              </a:defRPr>
            </a:lvl5pPr>
            <a:lvl6pPr lvl="5" algn="ctr" rtl="0">
              <a:spcBef>
                <a:spcPts val="0"/>
              </a:spcBef>
              <a:spcAft>
                <a:spcPts val="0"/>
              </a:spcAft>
              <a:buClr>
                <a:srgbClr val="FDDCAE"/>
              </a:buClr>
              <a:buSzPts val="7200"/>
              <a:buNone/>
              <a:defRPr sz="9600">
                <a:solidFill>
                  <a:srgbClr val="FDDCAE"/>
                </a:solidFill>
              </a:defRPr>
            </a:lvl6pPr>
            <a:lvl7pPr lvl="6" algn="ctr" rtl="0">
              <a:spcBef>
                <a:spcPts val="0"/>
              </a:spcBef>
              <a:spcAft>
                <a:spcPts val="0"/>
              </a:spcAft>
              <a:buClr>
                <a:srgbClr val="FDDCAE"/>
              </a:buClr>
              <a:buSzPts val="7200"/>
              <a:buNone/>
              <a:defRPr sz="9600">
                <a:solidFill>
                  <a:srgbClr val="FDDCAE"/>
                </a:solidFill>
              </a:defRPr>
            </a:lvl7pPr>
            <a:lvl8pPr lvl="7" algn="ctr" rtl="0">
              <a:spcBef>
                <a:spcPts val="0"/>
              </a:spcBef>
              <a:spcAft>
                <a:spcPts val="0"/>
              </a:spcAft>
              <a:buClr>
                <a:srgbClr val="FDDCAE"/>
              </a:buClr>
              <a:buSzPts val="7200"/>
              <a:buNone/>
              <a:defRPr sz="9600">
                <a:solidFill>
                  <a:srgbClr val="FDDCAE"/>
                </a:solidFill>
              </a:defRPr>
            </a:lvl8pPr>
            <a:lvl9pPr lvl="8" algn="ctr" rtl="0">
              <a:spcBef>
                <a:spcPts val="0"/>
              </a:spcBef>
              <a:spcAft>
                <a:spcPts val="0"/>
              </a:spcAft>
              <a:buClr>
                <a:srgbClr val="FDDCAE"/>
              </a:buClr>
              <a:buSzPts val="7200"/>
              <a:buNone/>
              <a:defRPr sz="9600">
                <a:solidFill>
                  <a:srgbClr val="FDDCAE"/>
                </a:solidFill>
              </a:defRPr>
            </a:lvl9pPr>
          </a:lstStyle>
          <a:p>
            <a:r>
              <a:t>xx%</a:t>
            </a:r>
          </a:p>
        </p:txBody>
      </p:sp>
      <p:sp>
        <p:nvSpPr>
          <p:cNvPr id="58" name="Google Shape;58;p14"/>
          <p:cNvSpPr txBox="1">
            <a:spLocks noGrp="1"/>
          </p:cNvSpPr>
          <p:nvPr>
            <p:ph type="title" idx="2"/>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59" name="Google Shape;59;p14"/>
          <p:cNvSpPr txBox="1">
            <a:spLocks noGrp="1"/>
          </p:cNvSpPr>
          <p:nvPr>
            <p:ph type="title" idx="3"/>
          </p:nvPr>
        </p:nvSpPr>
        <p:spPr>
          <a:xfrm>
            <a:off x="998900" y="2542967"/>
            <a:ext cx="3316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60" name="Google Shape;60;p14"/>
          <p:cNvSpPr txBox="1">
            <a:spLocks noGrp="1"/>
          </p:cNvSpPr>
          <p:nvPr>
            <p:ph type="subTitle" idx="1"/>
          </p:nvPr>
        </p:nvSpPr>
        <p:spPr>
          <a:xfrm>
            <a:off x="998900" y="3001767"/>
            <a:ext cx="3316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1" name="Google Shape;61;p14"/>
          <p:cNvSpPr txBox="1">
            <a:spLocks noGrp="1"/>
          </p:cNvSpPr>
          <p:nvPr>
            <p:ph type="title" idx="4" hasCustomPrompt="1"/>
          </p:nvPr>
        </p:nvSpPr>
        <p:spPr>
          <a:xfrm>
            <a:off x="4467825" y="1863033"/>
            <a:ext cx="3256400" cy="162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DDCAE"/>
              </a:buClr>
              <a:buSzPts val="7200"/>
              <a:buNone/>
              <a:defRPr sz="9600">
                <a:solidFill>
                  <a:srgbClr val="FDDCAE"/>
                </a:solidFill>
              </a:defRPr>
            </a:lvl1pPr>
            <a:lvl2pPr lvl="1" algn="ctr" rtl="0">
              <a:spcBef>
                <a:spcPts val="0"/>
              </a:spcBef>
              <a:spcAft>
                <a:spcPts val="0"/>
              </a:spcAft>
              <a:buClr>
                <a:srgbClr val="FDDCAE"/>
              </a:buClr>
              <a:buSzPts val="7200"/>
              <a:buNone/>
              <a:defRPr sz="9600">
                <a:solidFill>
                  <a:srgbClr val="FDDCAE"/>
                </a:solidFill>
              </a:defRPr>
            </a:lvl2pPr>
            <a:lvl3pPr lvl="2" algn="ctr" rtl="0">
              <a:spcBef>
                <a:spcPts val="0"/>
              </a:spcBef>
              <a:spcAft>
                <a:spcPts val="0"/>
              </a:spcAft>
              <a:buClr>
                <a:srgbClr val="FDDCAE"/>
              </a:buClr>
              <a:buSzPts val="7200"/>
              <a:buNone/>
              <a:defRPr sz="9600">
                <a:solidFill>
                  <a:srgbClr val="FDDCAE"/>
                </a:solidFill>
              </a:defRPr>
            </a:lvl3pPr>
            <a:lvl4pPr lvl="3" algn="ctr" rtl="0">
              <a:spcBef>
                <a:spcPts val="0"/>
              </a:spcBef>
              <a:spcAft>
                <a:spcPts val="0"/>
              </a:spcAft>
              <a:buClr>
                <a:srgbClr val="FDDCAE"/>
              </a:buClr>
              <a:buSzPts val="7200"/>
              <a:buNone/>
              <a:defRPr sz="9600">
                <a:solidFill>
                  <a:srgbClr val="FDDCAE"/>
                </a:solidFill>
              </a:defRPr>
            </a:lvl4pPr>
            <a:lvl5pPr lvl="4" algn="ctr" rtl="0">
              <a:spcBef>
                <a:spcPts val="0"/>
              </a:spcBef>
              <a:spcAft>
                <a:spcPts val="0"/>
              </a:spcAft>
              <a:buClr>
                <a:srgbClr val="FDDCAE"/>
              </a:buClr>
              <a:buSzPts val="7200"/>
              <a:buNone/>
              <a:defRPr sz="9600">
                <a:solidFill>
                  <a:srgbClr val="FDDCAE"/>
                </a:solidFill>
              </a:defRPr>
            </a:lvl5pPr>
            <a:lvl6pPr lvl="5" algn="ctr" rtl="0">
              <a:spcBef>
                <a:spcPts val="0"/>
              </a:spcBef>
              <a:spcAft>
                <a:spcPts val="0"/>
              </a:spcAft>
              <a:buClr>
                <a:srgbClr val="FDDCAE"/>
              </a:buClr>
              <a:buSzPts val="7200"/>
              <a:buNone/>
              <a:defRPr sz="9600">
                <a:solidFill>
                  <a:srgbClr val="FDDCAE"/>
                </a:solidFill>
              </a:defRPr>
            </a:lvl6pPr>
            <a:lvl7pPr lvl="6" algn="ctr" rtl="0">
              <a:spcBef>
                <a:spcPts val="0"/>
              </a:spcBef>
              <a:spcAft>
                <a:spcPts val="0"/>
              </a:spcAft>
              <a:buClr>
                <a:srgbClr val="FDDCAE"/>
              </a:buClr>
              <a:buSzPts val="7200"/>
              <a:buNone/>
              <a:defRPr sz="9600">
                <a:solidFill>
                  <a:srgbClr val="FDDCAE"/>
                </a:solidFill>
              </a:defRPr>
            </a:lvl7pPr>
            <a:lvl8pPr lvl="7" algn="ctr" rtl="0">
              <a:spcBef>
                <a:spcPts val="0"/>
              </a:spcBef>
              <a:spcAft>
                <a:spcPts val="0"/>
              </a:spcAft>
              <a:buClr>
                <a:srgbClr val="FDDCAE"/>
              </a:buClr>
              <a:buSzPts val="7200"/>
              <a:buNone/>
              <a:defRPr sz="9600">
                <a:solidFill>
                  <a:srgbClr val="FDDCAE"/>
                </a:solidFill>
              </a:defRPr>
            </a:lvl8pPr>
            <a:lvl9pPr lvl="8" algn="ctr" rtl="0">
              <a:spcBef>
                <a:spcPts val="0"/>
              </a:spcBef>
              <a:spcAft>
                <a:spcPts val="0"/>
              </a:spcAft>
              <a:buClr>
                <a:srgbClr val="FDDCAE"/>
              </a:buClr>
              <a:buSzPts val="7200"/>
              <a:buNone/>
              <a:defRPr sz="9600">
                <a:solidFill>
                  <a:srgbClr val="FDDCAE"/>
                </a:solidFill>
              </a:defRPr>
            </a:lvl9pPr>
          </a:lstStyle>
          <a:p>
            <a:r>
              <a:t>xx%</a:t>
            </a:r>
          </a:p>
        </p:txBody>
      </p:sp>
      <p:sp>
        <p:nvSpPr>
          <p:cNvPr id="62" name="Google Shape;62;p14"/>
          <p:cNvSpPr txBox="1">
            <a:spLocks noGrp="1"/>
          </p:cNvSpPr>
          <p:nvPr>
            <p:ph type="title" idx="5"/>
          </p:nvPr>
        </p:nvSpPr>
        <p:spPr>
          <a:xfrm>
            <a:off x="4437785" y="2542967"/>
            <a:ext cx="3316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63" name="Google Shape;63;p14"/>
          <p:cNvSpPr txBox="1">
            <a:spLocks noGrp="1"/>
          </p:cNvSpPr>
          <p:nvPr>
            <p:ph type="subTitle" idx="6"/>
          </p:nvPr>
        </p:nvSpPr>
        <p:spPr>
          <a:xfrm>
            <a:off x="4437785" y="3001767"/>
            <a:ext cx="3316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4" name="Google Shape;64;p14"/>
          <p:cNvSpPr txBox="1">
            <a:spLocks noGrp="1"/>
          </p:cNvSpPr>
          <p:nvPr>
            <p:ph type="title" idx="7" hasCustomPrompt="1"/>
          </p:nvPr>
        </p:nvSpPr>
        <p:spPr>
          <a:xfrm>
            <a:off x="7906725" y="1863033"/>
            <a:ext cx="3256400" cy="162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DDCAE"/>
              </a:buClr>
              <a:buSzPts val="7200"/>
              <a:buNone/>
              <a:defRPr sz="9600">
                <a:solidFill>
                  <a:srgbClr val="FDDCAE"/>
                </a:solidFill>
              </a:defRPr>
            </a:lvl1pPr>
            <a:lvl2pPr lvl="1" algn="ctr" rtl="0">
              <a:spcBef>
                <a:spcPts val="0"/>
              </a:spcBef>
              <a:spcAft>
                <a:spcPts val="0"/>
              </a:spcAft>
              <a:buClr>
                <a:srgbClr val="FDDCAE"/>
              </a:buClr>
              <a:buSzPts val="7200"/>
              <a:buNone/>
              <a:defRPr sz="9600">
                <a:solidFill>
                  <a:srgbClr val="FDDCAE"/>
                </a:solidFill>
              </a:defRPr>
            </a:lvl2pPr>
            <a:lvl3pPr lvl="2" algn="ctr" rtl="0">
              <a:spcBef>
                <a:spcPts val="0"/>
              </a:spcBef>
              <a:spcAft>
                <a:spcPts val="0"/>
              </a:spcAft>
              <a:buClr>
                <a:srgbClr val="FDDCAE"/>
              </a:buClr>
              <a:buSzPts val="7200"/>
              <a:buNone/>
              <a:defRPr sz="9600">
                <a:solidFill>
                  <a:srgbClr val="FDDCAE"/>
                </a:solidFill>
              </a:defRPr>
            </a:lvl3pPr>
            <a:lvl4pPr lvl="3" algn="ctr" rtl="0">
              <a:spcBef>
                <a:spcPts val="0"/>
              </a:spcBef>
              <a:spcAft>
                <a:spcPts val="0"/>
              </a:spcAft>
              <a:buClr>
                <a:srgbClr val="FDDCAE"/>
              </a:buClr>
              <a:buSzPts val="7200"/>
              <a:buNone/>
              <a:defRPr sz="9600">
                <a:solidFill>
                  <a:srgbClr val="FDDCAE"/>
                </a:solidFill>
              </a:defRPr>
            </a:lvl4pPr>
            <a:lvl5pPr lvl="4" algn="ctr" rtl="0">
              <a:spcBef>
                <a:spcPts val="0"/>
              </a:spcBef>
              <a:spcAft>
                <a:spcPts val="0"/>
              </a:spcAft>
              <a:buClr>
                <a:srgbClr val="FDDCAE"/>
              </a:buClr>
              <a:buSzPts val="7200"/>
              <a:buNone/>
              <a:defRPr sz="9600">
                <a:solidFill>
                  <a:srgbClr val="FDDCAE"/>
                </a:solidFill>
              </a:defRPr>
            </a:lvl5pPr>
            <a:lvl6pPr lvl="5" algn="ctr" rtl="0">
              <a:spcBef>
                <a:spcPts val="0"/>
              </a:spcBef>
              <a:spcAft>
                <a:spcPts val="0"/>
              </a:spcAft>
              <a:buClr>
                <a:srgbClr val="FDDCAE"/>
              </a:buClr>
              <a:buSzPts val="7200"/>
              <a:buNone/>
              <a:defRPr sz="9600">
                <a:solidFill>
                  <a:srgbClr val="FDDCAE"/>
                </a:solidFill>
              </a:defRPr>
            </a:lvl6pPr>
            <a:lvl7pPr lvl="6" algn="ctr" rtl="0">
              <a:spcBef>
                <a:spcPts val="0"/>
              </a:spcBef>
              <a:spcAft>
                <a:spcPts val="0"/>
              </a:spcAft>
              <a:buClr>
                <a:srgbClr val="FDDCAE"/>
              </a:buClr>
              <a:buSzPts val="7200"/>
              <a:buNone/>
              <a:defRPr sz="9600">
                <a:solidFill>
                  <a:srgbClr val="FDDCAE"/>
                </a:solidFill>
              </a:defRPr>
            </a:lvl7pPr>
            <a:lvl8pPr lvl="7" algn="ctr" rtl="0">
              <a:spcBef>
                <a:spcPts val="0"/>
              </a:spcBef>
              <a:spcAft>
                <a:spcPts val="0"/>
              </a:spcAft>
              <a:buClr>
                <a:srgbClr val="FDDCAE"/>
              </a:buClr>
              <a:buSzPts val="7200"/>
              <a:buNone/>
              <a:defRPr sz="9600">
                <a:solidFill>
                  <a:srgbClr val="FDDCAE"/>
                </a:solidFill>
              </a:defRPr>
            </a:lvl8pPr>
            <a:lvl9pPr lvl="8" algn="ctr" rtl="0">
              <a:spcBef>
                <a:spcPts val="0"/>
              </a:spcBef>
              <a:spcAft>
                <a:spcPts val="0"/>
              </a:spcAft>
              <a:buClr>
                <a:srgbClr val="FDDCAE"/>
              </a:buClr>
              <a:buSzPts val="7200"/>
              <a:buNone/>
              <a:defRPr sz="9600">
                <a:solidFill>
                  <a:srgbClr val="FDDCAE"/>
                </a:solidFill>
              </a:defRPr>
            </a:lvl9pPr>
          </a:lstStyle>
          <a:p>
            <a:r>
              <a:t>xx%</a:t>
            </a:r>
          </a:p>
        </p:txBody>
      </p:sp>
      <p:sp>
        <p:nvSpPr>
          <p:cNvPr id="65" name="Google Shape;65;p14"/>
          <p:cNvSpPr txBox="1">
            <a:spLocks noGrp="1"/>
          </p:cNvSpPr>
          <p:nvPr>
            <p:ph type="title" idx="8"/>
          </p:nvPr>
        </p:nvSpPr>
        <p:spPr>
          <a:xfrm>
            <a:off x="7876685" y="2542967"/>
            <a:ext cx="3316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66" name="Google Shape;66;p14"/>
          <p:cNvSpPr txBox="1">
            <a:spLocks noGrp="1"/>
          </p:cNvSpPr>
          <p:nvPr>
            <p:ph type="subTitle" idx="9"/>
          </p:nvPr>
        </p:nvSpPr>
        <p:spPr>
          <a:xfrm>
            <a:off x="7876685" y="3001767"/>
            <a:ext cx="3316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7" name="Google Shape;67;p14"/>
          <p:cNvSpPr txBox="1">
            <a:spLocks noGrp="1"/>
          </p:cNvSpPr>
          <p:nvPr>
            <p:ph type="title" idx="13" hasCustomPrompt="1"/>
          </p:nvPr>
        </p:nvSpPr>
        <p:spPr>
          <a:xfrm>
            <a:off x="1028941" y="3930800"/>
            <a:ext cx="3256400" cy="162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DDCAE"/>
              </a:buClr>
              <a:buSzPts val="7200"/>
              <a:buNone/>
              <a:defRPr sz="9600">
                <a:solidFill>
                  <a:srgbClr val="FDDCAE"/>
                </a:solidFill>
              </a:defRPr>
            </a:lvl1pPr>
            <a:lvl2pPr lvl="1" algn="ctr" rtl="0">
              <a:spcBef>
                <a:spcPts val="0"/>
              </a:spcBef>
              <a:spcAft>
                <a:spcPts val="0"/>
              </a:spcAft>
              <a:buClr>
                <a:srgbClr val="FDDCAE"/>
              </a:buClr>
              <a:buSzPts val="7200"/>
              <a:buNone/>
              <a:defRPr sz="9600">
                <a:solidFill>
                  <a:srgbClr val="FDDCAE"/>
                </a:solidFill>
              </a:defRPr>
            </a:lvl2pPr>
            <a:lvl3pPr lvl="2" algn="ctr" rtl="0">
              <a:spcBef>
                <a:spcPts val="0"/>
              </a:spcBef>
              <a:spcAft>
                <a:spcPts val="0"/>
              </a:spcAft>
              <a:buClr>
                <a:srgbClr val="FDDCAE"/>
              </a:buClr>
              <a:buSzPts val="7200"/>
              <a:buNone/>
              <a:defRPr sz="9600">
                <a:solidFill>
                  <a:srgbClr val="FDDCAE"/>
                </a:solidFill>
              </a:defRPr>
            </a:lvl3pPr>
            <a:lvl4pPr lvl="3" algn="ctr" rtl="0">
              <a:spcBef>
                <a:spcPts val="0"/>
              </a:spcBef>
              <a:spcAft>
                <a:spcPts val="0"/>
              </a:spcAft>
              <a:buClr>
                <a:srgbClr val="FDDCAE"/>
              </a:buClr>
              <a:buSzPts val="7200"/>
              <a:buNone/>
              <a:defRPr sz="9600">
                <a:solidFill>
                  <a:srgbClr val="FDDCAE"/>
                </a:solidFill>
              </a:defRPr>
            </a:lvl4pPr>
            <a:lvl5pPr lvl="4" algn="ctr" rtl="0">
              <a:spcBef>
                <a:spcPts val="0"/>
              </a:spcBef>
              <a:spcAft>
                <a:spcPts val="0"/>
              </a:spcAft>
              <a:buClr>
                <a:srgbClr val="FDDCAE"/>
              </a:buClr>
              <a:buSzPts val="7200"/>
              <a:buNone/>
              <a:defRPr sz="9600">
                <a:solidFill>
                  <a:srgbClr val="FDDCAE"/>
                </a:solidFill>
              </a:defRPr>
            </a:lvl5pPr>
            <a:lvl6pPr lvl="5" algn="ctr" rtl="0">
              <a:spcBef>
                <a:spcPts val="0"/>
              </a:spcBef>
              <a:spcAft>
                <a:spcPts val="0"/>
              </a:spcAft>
              <a:buClr>
                <a:srgbClr val="FDDCAE"/>
              </a:buClr>
              <a:buSzPts val="7200"/>
              <a:buNone/>
              <a:defRPr sz="9600">
                <a:solidFill>
                  <a:srgbClr val="FDDCAE"/>
                </a:solidFill>
              </a:defRPr>
            </a:lvl6pPr>
            <a:lvl7pPr lvl="6" algn="ctr" rtl="0">
              <a:spcBef>
                <a:spcPts val="0"/>
              </a:spcBef>
              <a:spcAft>
                <a:spcPts val="0"/>
              </a:spcAft>
              <a:buClr>
                <a:srgbClr val="FDDCAE"/>
              </a:buClr>
              <a:buSzPts val="7200"/>
              <a:buNone/>
              <a:defRPr sz="9600">
                <a:solidFill>
                  <a:srgbClr val="FDDCAE"/>
                </a:solidFill>
              </a:defRPr>
            </a:lvl7pPr>
            <a:lvl8pPr lvl="7" algn="ctr" rtl="0">
              <a:spcBef>
                <a:spcPts val="0"/>
              </a:spcBef>
              <a:spcAft>
                <a:spcPts val="0"/>
              </a:spcAft>
              <a:buClr>
                <a:srgbClr val="FDDCAE"/>
              </a:buClr>
              <a:buSzPts val="7200"/>
              <a:buNone/>
              <a:defRPr sz="9600">
                <a:solidFill>
                  <a:srgbClr val="FDDCAE"/>
                </a:solidFill>
              </a:defRPr>
            </a:lvl8pPr>
            <a:lvl9pPr lvl="8" algn="ctr" rtl="0">
              <a:spcBef>
                <a:spcPts val="0"/>
              </a:spcBef>
              <a:spcAft>
                <a:spcPts val="0"/>
              </a:spcAft>
              <a:buClr>
                <a:srgbClr val="FDDCAE"/>
              </a:buClr>
              <a:buSzPts val="7200"/>
              <a:buNone/>
              <a:defRPr sz="9600">
                <a:solidFill>
                  <a:srgbClr val="FDDCAE"/>
                </a:solidFill>
              </a:defRPr>
            </a:lvl9pPr>
          </a:lstStyle>
          <a:p>
            <a:r>
              <a:t>xx%</a:t>
            </a:r>
          </a:p>
        </p:txBody>
      </p:sp>
      <p:sp>
        <p:nvSpPr>
          <p:cNvPr id="68" name="Google Shape;68;p14"/>
          <p:cNvSpPr txBox="1">
            <a:spLocks noGrp="1"/>
          </p:cNvSpPr>
          <p:nvPr>
            <p:ph type="title" idx="14"/>
          </p:nvPr>
        </p:nvSpPr>
        <p:spPr>
          <a:xfrm>
            <a:off x="998900" y="4610733"/>
            <a:ext cx="3316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69" name="Google Shape;69;p14"/>
          <p:cNvSpPr txBox="1">
            <a:spLocks noGrp="1"/>
          </p:cNvSpPr>
          <p:nvPr>
            <p:ph type="subTitle" idx="15"/>
          </p:nvPr>
        </p:nvSpPr>
        <p:spPr>
          <a:xfrm>
            <a:off x="998900" y="5069533"/>
            <a:ext cx="3316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70" name="Google Shape;70;p14"/>
          <p:cNvSpPr txBox="1">
            <a:spLocks noGrp="1"/>
          </p:cNvSpPr>
          <p:nvPr>
            <p:ph type="title" idx="16" hasCustomPrompt="1"/>
          </p:nvPr>
        </p:nvSpPr>
        <p:spPr>
          <a:xfrm>
            <a:off x="4467825" y="3930800"/>
            <a:ext cx="3256400" cy="162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DDCAE"/>
              </a:buClr>
              <a:buSzPts val="7200"/>
              <a:buNone/>
              <a:defRPr sz="9600">
                <a:solidFill>
                  <a:srgbClr val="FDDCAE"/>
                </a:solidFill>
              </a:defRPr>
            </a:lvl1pPr>
            <a:lvl2pPr lvl="1" algn="ctr" rtl="0">
              <a:spcBef>
                <a:spcPts val="0"/>
              </a:spcBef>
              <a:spcAft>
                <a:spcPts val="0"/>
              </a:spcAft>
              <a:buClr>
                <a:srgbClr val="FDDCAE"/>
              </a:buClr>
              <a:buSzPts val="7200"/>
              <a:buNone/>
              <a:defRPr sz="9600">
                <a:solidFill>
                  <a:srgbClr val="FDDCAE"/>
                </a:solidFill>
              </a:defRPr>
            </a:lvl2pPr>
            <a:lvl3pPr lvl="2" algn="ctr" rtl="0">
              <a:spcBef>
                <a:spcPts val="0"/>
              </a:spcBef>
              <a:spcAft>
                <a:spcPts val="0"/>
              </a:spcAft>
              <a:buClr>
                <a:srgbClr val="FDDCAE"/>
              </a:buClr>
              <a:buSzPts val="7200"/>
              <a:buNone/>
              <a:defRPr sz="9600">
                <a:solidFill>
                  <a:srgbClr val="FDDCAE"/>
                </a:solidFill>
              </a:defRPr>
            </a:lvl3pPr>
            <a:lvl4pPr lvl="3" algn="ctr" rtl="0">
              <a:spcBef>
                <a:spcPts val="0"/>
              </a:spcBef>
              <a:spcAft>
                <a:spcPts val="0"/>
              </a:spcAft>
              <a:buClr>
                <a:srgbClr val="FDDCAE"/>
              </a:buClr>
              <a:buSzPts val="7200"/>
              <a:buNone/>
              <a:defRPr sz="9600">
                <a:solidFill>
                  <a:srgbClr val="FDDCAE"/>
                </a:solidFill>
              </a:defRPr>
            </a:lvl4pPr>
            <a:lvl5pPr lvl="4" algn="ctr" rtl="0">
              <a:spcBef>
                <a:spcPts val="0"/>
              </a:spcBef>
              <a:spcAft>
                <a:spcPts val="0"/>
              </a:spcAft>
              <a:buClr>
                <a:srgbClr val="FDDCAE"/>
              </a:buClr>
              <a:buSzPts val="7200"/>
              <a:buNone/>
              <a:defRPr sz="9600">
                <a:solidFill>
                  <a:srgbClr val="FDDCAE"/>
                </a:solidFill>
              </a:defRPr>
            </a:lvl5pPr>
            <a:lvl6pPr lvl="5" algn="ctr" rtl="0">
              <a:spcBef>
                <a:spcPts val="0"/>
              </a:spcBef>
              <a:spcAft>
                <a:spcPts val="0"/>
              </a:spcAft>
              <a:buClr>
                <a:srgbClr val="FDDCAE"/>
              </a:buClr>
              <a:buSzPts val="7200"/>
              <a:buNone/>
              <a:defRPr sz="9600">
                <a:solidFill>
                  <a:srgbClr val="FDDCAE"/>
                </a:solidFill>
              </a:defRPr>
            </a:lvl6pPr>
            <a:lvl7pPr lvl="6" algn="ctr" rtl="0">
              <a:spcBef>
                <a:spcPts val="0"/>
              </a:spcBef>
              <a:spcAft>
                <a:spcPts val="0"/>
              </a:spcAft>
              <a:buClr>
                <a:srgbClr val="FDDCAE"/>
              </a:buClr>
              <a:buSzPts val="7200"/>
              <a:buNone/>
              <a:defRPr sz="9600">
                <a:solidFill>
                  <a:srgbClr val="FDDCAE"/>
                </a:solidFill>
              </a:defRPr>
            </a:lvl7pPr>
            <a:lvl8pPr lvl="7" algn="ctr" rtl="0">
              <a:spcBef>
                <a:spcPts val="0"/>
              </a:spcBef>
              <a:spcAft>
                <a:spcPts val="0"/>
              </a:spcAft>
              <a:buClr>
                <a:srgbClr val="FDDCAE"/>
              </a:buClr>
              <a:buSzPts val="7200"/>
              <a:buNone/>
              <a:defRPr sz="9600">
                <a:solidFill>
                  <a:srgbClr val="FDDCAE"/>
                </a:solidFill>
              </a:defRPr>
            </a:lvl8pPr>
            <a:lvl9pPr lvl="8" algn="ctr" rtl="0">
              <a:spcBef>
                <a:spcPts val="0"/>
              </a:spcBef>
              <a:spcAft>
                <a:spcPts val="0"/>
              </a:spcAft>
              <a:buClr>
                <a:srgbClr val="FDDCAE"/>
              </a:buClr>
              <a:buSzPts val="7200"/>
              <a:buNone/>
              <a:defRPr sz="9600">
                <a:solidFill>
                  <a:srgbClr val="FDDCAE"/>
                </a:solidFill>
              </a:defRPr>
            </a:lvl9pPr>
          </a:lstStyle>
          <a:p>
            <a:r>
              <a:t>xx%</a:t>
            </a:r>
          </a:p>
        </p:txBody>
      </p:sp>
      <p:sp>
        <p:nvSpPr>
          <p:cNvPr id="71" name="Google Shape;71;p14"/>
          <p:cNvSpPr txBox="1">
            <a:spLocks noGrp="1"/>
          </p:cNvSpPr>
          <p:nvPr>
            <p:ph type="title" idx="17"/>
          </p:nvPr>
        </p:nvSpPr>
        <p:spPr>
          <a:xfrm>
            <a:off x="4437785" y="4610733"/>
            <a:ext cx="3316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72" name="Google Shape;72;p14"/>
          <p:cNvSpPr txBox="1">
            <a:spLocks noGrp="1"/>
          </p:cNvSpPr>
          <p:nvPr>
            <p:ph type="subTitle" idx="18"/>
          </p:nvPr>
        </p:nvSpPr>
        <p:spPr>
          <a:xfrm>
            <a:off x="4437785" y="5069533"/>
            <a:ext cx="3316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73" name="Google Shape;73;p14"/>
          <p:cNvSpPr txBox="1">
            <a:spLocks noGrp="1"/>
          </p:cNvSpPr>
          <p:nvPr>
            <p:ph type="title" idx="19" hasCustomPrompt="1"/>
          </p:nvPr>
        </p:nvSpPr>
        <p:spPr>
          <a:xfrm>
            <a:off x="7906725" y="3930800"/>
            <a:ext cx="3256400" cy="162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DDCAE"/>
              </a:buClr>
              <a:buSzPts val="7200"/>
              <a:buNone/>
              <a:defRPr sz="9600">
                <a:solidFill>
                  <a:srgbClr val="FDDCAE"/>
                </a:solidFill>
              </a:defRPr>
            </a:lvl1pPr>
            <a:lvl2pPr lvl="1" algn="ctr" rtl="0">
              <a:spcBef>
                <a:spcPts val="0"/>
              </a:spcBef>
              <a:spcAft>
                <a:spcPts val="0"/>
              </a:spcAft>
              <a:buClr>
                <a:srgbClr val="FDDCAE"/>
              </a:buClr>
              <a:buSzPts val="7200"/>
              <a:buNone/>
              <a:defRPr sz="9600">
                <a:solidFill>
                  <a:srgbClr val="FDDCAE"/>
                </a:solidFill>
              </a:defRPr>
            </a:lvl2pPr>
            <a:lvl3pPr lvl="2" algn="ctr" rtl="0">
              <a:spcBef>
                <a:spcPts val="0"/>
              </a:spcBef>
              <a:spcAft>
                <a:spcPts val="0"/>
              </a:spcAft>
              <a:buClr>
                <a:srgbClr val="FDDCAE"/>
              </a:buClr>
              <a:buSzPts val="7200"/>
              <a:buNone/>
              <a:defRPr sz="9600">
                <a:solidFill>
                  <a:srgbClr val="FDDCAE"/>
                </a:solidFill>
              </a:defRPr>
            </a:lvl3pPr>
            <a:lvl4pPr lvl="3" algn="ctr" rtl="0">
              <a:spcBef>
                <a:spcPts val="0"/>
              </a:spcBef>
              <a:spcAft>
                <a:spcPts val="0"/>
              </a:spcAft>
              <a:buClr>
                <a:srgbClr val="FDDCAE"/>
              </a:buClr>
              <a:buSzPts val="7200"/>
              <a:buNone/>
              <a:defRPr sz="9600">
                <a:solidFill>
                  <a:srgbClr val="FDDCAE"/>
                </a:solidFill>
              </a:defRPr>
            </a:lvl4pPr>
            <a:lvl5pPr lvl="4" algn="ctr" rtl="0">
              <a:spcBef>
                <a:spcPts val="0"/>
              </a:spcBef>
              <a:spcAft>
                <a:spcPts val="0"/>
              </a:spcAft>
              <a:buClr>
                <a:srgbClr val="FDDCAE"/>
              </a:buClr>
              <a:buSzPts val="7200"/>
              <a:buNone/>
              <a:defRPr sz="9600">
                <a:solidFill>
                  <a:srgbClr val="FDDCAE"/>
                </a:solidFill>
              </a:defRPr>
            </a:lvl5pPr>
            <a:lvl6pPr lvl="5" algn="ctr" rtl="0">
              <a:spcBef>
                <a:spcPts val="0"/>
              </a:spcBef>
              <a:spcAft>
                <a:spcPts val="0"/>
              </a:spcAft>
              <a:buClr>
                <a:srgbClr val="FDDCAE"/>
              </a:buClr>
              <a:buSzPts val="7200"/>
              <a:buNone/>
              <a:defRPr sz="9600">
                <a:solidFill>
                  <a:srgbClr val="FDDCAE"/>
                </a:solidFill>
              </a:defRPr>
            </a:lvl6pPr>
            <a:lvl7pPr lvl="6" algn="ctr" rtl="0">
              <a:spcBef>
                <a:spcPts val="0"/>
              </a:spcBef>
              <a:spcAft>
                <a:spcPts val="0"/>
              </a:spcAft>
              <a:buClr>
                <a:srgbClr val="FDDCAE"/>
              </a:buClr>
              <a:buSzPts val="7200"/>
              <a:buNone/>
              <a:defRPr sz="9600">
                <a:solidFill>
                  <a:srgbClr val="FDDCAE"/>
                </a:solidFill>
              </a:defRPr>
            </a:lvl7pPr>
            <a:lvl8pPr lvl="7" algn="ctr" rtl="0">
              <a:spcBef>
                <a:spcPts val="0"/>
              </a:spcBef>
              <a:spcAft>
                <a:spcPts val="0"/>
              </a:spcAft>
              <a:buClr>
                <a:srgbClr val="FDDCAE"/>
              </a:buClr>
              <a:buSzPts val="7200"/>
              <a:buNone/>
              <a:defRPr sz="9600">
                <a:solidFill>
                  <a:srgbClr val="FDDCAE"/>
                </a:solidFill>
              </a:defRPr>
            </a:lvl8pPr>
            <a:lvl9pPr lvl="8" algn="ctr" rtl="0">
              <a:spcBef>
                <a:spcPts val="0"/>
              </a:spcBef>
              <a:spcAft>
                <a:spcPts val="0"/>
              </a:spcAft>
              <a:buClr>
                <a:srgbClr val="FDDCAE"/>
              </a:buClr>
              <a:buSzPts val="7200"/>
              <a:buNone/>
              <a:defRPr sz="9600">
                <a:solidFill>
                  <a:srgbClr val="FDDCAE"/>
                </a:solidFill>
              </a:defRPr>
            </a:lvl9pPr>
          </a:lstStyle>
          <a:p>
            <a:r>
              <a:t>xx%</a:t>
            </a:r>
          </a:p>
        </p:txBody>
      </p:sp>
      <p:sp>
        <p:nvSpPr>
          <p:cNvPr id="74" name="Google Shape;74;p14"/>
          <p:cNvSpPr txBox="1">
            <a:spLocks noGrp="1"/>
          </p:cNvSpPr>
          <p:nvPr>
            <p:ph type="title" idx="20"/>
          </p:nvPr>
        </p:nvSpPr>
        <p:spPr>
          <a:xfrm>
            <a:off x="7876685" y="4610733"/>
            <a:ext cx="3316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75" name="Google Shape;75;p14"/>
          <p:cNvSpPr txBox="1">
            <a:spLocks noGrp="1"/>
          </p:cNvSpPr>
          <p:nvPr>
            <p:ph type="subTitle" idx="21"/>
          </p:nvPr>
        </p:nvSpPr>
        <p:spPr>
          <a:xfrm>
            <a:off x="7876685" y="5069533"/>
            <a:ext cx="3316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2057397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76"/>
        <p:cNvGrpSpPr/>
        <p:nvPr/>
      </p:nvGrpSpPr>
      <p:grpSpPr>
        <a:xfrm>
          <a:off x="0" y="0"/>
          <a:ext cx="0" cy="0"/>
          <a:chOff x="0" y="0"/>
          <a:chExt cx="0" cy="0"/>
        </a:xfrm>
      </p:grpSpPr>
      <p:sp>
        <p:nvSpPr>
          <p:cNvPr id="77" name="Google Shape;77;p15"/>
          <p:cNvSpPr/>
          <p:nvPr/>
        </p:nvSpPr>
        <p:spPr>
          <a:xfrm>
            <a:off x="0" y="0"/>
            <a:ext cx="60932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5"/>
          <p:cNvSpPr txBox="1">
            <a:spLocks noGrp="1"/>
          </p:cNvSpPr>
          <p:nvPr>
            <p:ph type="title"/>
          </p:nvPr>
        </p:nvSpPr>
        <p:spPr>
          <a:xfrm>
            <a:off x="1227000" y="1693433"/>
            <a:ext cx="363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79" name="Google Shape;79;p15"/>
          <p:cNvSpPr txBox="1">
            <a:spLocks noGrp="1"/>
          </p:cNvSpPr>
          <p:nvPr>
            <p:ph type="body" idx="1"/>
          </p:nvPr>
        </p:nvSpPr>
        <p:spPr>
          <a:xfrm>
            <a:off x="1227000" y="2726833"/>
            <a:ext cx="3639200" cy="2517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sz="2400"/>
            </a:lvl2pPr>
            <a:lvl3pPr marL="1828754" lvl="2" indent="-457189" rtl="0">
              <a:spcBef>
                <a:spcPts val="2133"/>
              </a:spcBef>
              <a:spcAft>
                <a:spcPts val="0"/>
              </a:spcAft>
              <a:buSzPts val="1800"/>
              <a:buChar char="■"/>
              <a:defRPr sz="2400"/>
            </a:lvl3pPr>
            <a:lvl4pPr marL="2438339" lvl="3" indent="-457189" rtl="0">
              <a:spcBef>
                <a:spcPts val="2133"/>
              </a:spcBef>
              <a:spcAft>
                <a:spcPts val="0"/>
              </a:spcAft>
              <a:buSzPts val="1800"/>
              <a:buChar char="●"/>
              <a:defRPr sz="2400"/>
            </a:lvl4pPr>
            <a:lvl5pPr marL="3047924" lvl="4" indent="-457189" rtl="0">
              <a:spcBef>
                <a:spcPts val="2133"/>
              </a:spcBef>
              <a:spcAft>
                <a:spcPts val="0"/>
              </a:spcAft>
              <a:buSzPts val="1800"/>
              <a:buChar char="○"/>
              <a:defRPr sz="2400"/>
            </a:lvl5pPr>
            <a:lvl6pPr marL="3657509" lvl="5" indent="-457189" rtl="0">
              <a:spcBef>
                <a:spcPts val="2133"/>
              </a:spcBef>
              <a:spcAft>
                <a:spcPts val="0"/>
              </a:spcAft>
              <a:buSzPts val="1800"/>
              <a:buChar char="■"/>
              <a:defRPr sz="2400"/>
            </a:lvl6pPr>
            <a:lvl7pPr marL="4267093" lvl="6" indent="-457189" rtl="0">
              <a:spcBef>
                <a:spcPts val="2133"/>
              </a:spcBef>
              <a:spcAft>
                <a:spcPts val="0"/>
              </a:spcAft>
              <a:buSzPts val="1800"/>
              <a:buChar char="●"/>
              <a:defRPr sz="2400"/>
            </a:lvl7pPr>
            <a:lvl8pPr marL="4876678" lvl="7" indent="-457189" rtl="0">
              <a:spcBef>
                <a:spcPts val="2133"/>
              </a:spcBef>
              <a:spcAft>
                <a:spcPts val="0"/>
              </a:spcAft>
              <a:buSzPts val="1800"/>
              <a:buChar char="○"/>
              <a:defRPr sz="2400"/>
            </a:lvl8pPr>
            <a:lvl9pPr marL="5486263" lvl="8" indent="-457189" rtl="0">
              <a:spcBef>
                <a:spcPts val="2133"/>
              </a:spcBef>
              <a:spcAft>
                <a:spcPts val="2133"/>
              </a:spcAft>
              <a:buSzPts val="1800"/>
              <a:buChar char="■"/>
              <a:defRPr sz="2400"/>
            </a:lvl9pPr>
          </a:lstStyle>
          <a:p>
            <a:pPr lvl="0"/>
            <a:r>
              <a:rPr lang="en-US"/>
              <a:t>Click to edit Master text styles</a:t>
            </a:r>
          </a:p>
        </p:txBody>
      </p:sp>
      <p:sp>
        <p:nvSpPr>
          <p:cNvPr id="80" name="Google Shape;80;p15"/>
          <p:cNvSpPr txBox="1">
            <a:spLocks noGrp="1"/>
          </p:cNvSpPr>
          <p:nvPr>
            <p:ph type="body" idx="2"/>
          </p:nvPr>
        </p:nvSpPr>
        <p:spPr>
          <a:xfrm>
            <a:off x="7320200" y="2726833"/>
            <a:ext cx="3639200" cy="2517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chemeClr val="accent5"/>
              </a:buClr>
              <a:buSzPts val="1800"/>
              <a:buChar char="●"/>
              <a:defRPr>
                <a:solidFill>
                  <a:schemeClr val="accent5"/>
                </a:solidFill>
              </a:defRPr>
            </a:lvl1pPr>
            <a:lvl2pPr marL="1219170" lvl="1" indent="-457189" rtl="0">
              <a:spcBef>
                <a:spcPts val="2133"/>
              </a:spcBef>
              <a:spcAft>
                <a:spcPts val="0"/>
              </a:spcAft>
              <a:buClr>
                <a:schemeClr val="accent5"/>
              </a:buClr>
              <a:buSzPts val="1800"/>
              <a:buChar char="○"/>
              <a:defRPr sz="2400">
                <a:solidFill>
                  <a:schemeClr val="accent5"/>
                </a:solidFill>
              </a:defRPr>
            </a:lvl2pPr>
            <a:lvl3pPr marL="1828754" lvl="2" indent="-457189" rtl="0">
              <a:spcBef>
                <a:spcPts val="2133"/>
              </a:spcBef>
              <a:spcAft>
                <a:spcPts val="0"/>
              </a:spcAft>
              <a:buClr>
                <a:schemeClr val="accent5"/>
              </a:buClr>
              <a:buSzPts val="1800"/>
              <a:buChar char="■"/>
              <a:defRPr sz="2400">
                <a:solidFill>
                  <a:schemeClr val="accent5"/>
                </a:solidFill>
              </a:defRPr>
            </a:lvl3pPr>
            <a:lvl4pPr marL="2438339" lvl="3" indent="-457189" rtl="0">
              <a:spcBef>
                <a:spcPts val="2133"/>
              </a:spcBef>
              <a:spcAft>
                <a:spcPts val="0"/>
              </a:spcAft>
              <a:buClr>
                <a:schemeClr val="accent5"/>
              </a:buClr>
              <a:buSzPts val="1800"/>
              <a:buChar char="●"/>
              <a:defRPr sz="2400">
                <a:solidFill>
                  <a:schemeClr val="accent5"/>
                </a:solidFill>
              </a:defRPr>
            </a:lvl4pPr>
            <a:lvl5pPr marL="3047924" lvl="4" indent="-457189" rtl="0">
              <a:spcBef>
                <a:spcPts val="2133"/>
              </a:spcBef>
              <a:spcAft>
                <a:spcPts val="0"/>
              </a:spcAft>
              <a:buClr>
                <a:schemeClr val="accent5"/>
              </a:buClr>
              <a:buSzPts val="1800"/>
              <a:buChar char="○"/>
              <a:defRPr sz="2400">
                <a:solidFill>
                  <a:schemeClr val="accent5"/>
                </a:solidFill>
              </a:defRPr>
            </a:lvl5pPr>
            <a:lvl6pPr marL="3657509" lvl="5" indent="-457189" rtl="0">
              <a:spcBef>
                <a:spcPts val="2133"/>
              </a:spcBef>
              <a:spcAft>
                <a:spcPts val="0"/>
              </a:spcAft>
              <a:buClr>
                <a:schemeClr val="accent5"/>
              </a:buClr>
              <a:buSzPts val="1800"/>
              <a:buChar char="■"/>
              <a:defRPr sz="2400">
                <a:solidFill>
                  <a:schemeClr val="accent5"/>
                </a:solidFill>
              </a:defRPr>
            </a:lvl6pPr>
            <a:lvl7pPr marL="4267093" lvl="6" indent="-457189" rtl="0">
              <a:spcBef>
                <a:spcPts val="2133"/>
              </a:spcBef>
              <a:spcAft>
                <a:spcPts val="0"/>
              </a:spcAft>
              <a:buClr>
                <a:schemeClr val="accent5"/>
              </a:buClr>
              <a:buSzPts val="1800"/>
              <a:buChar char="●"/>
              <a:defRPr sz="2400">
                <a:solidFill>
                  <a:schemeClr val="accent5"/>
                </a:solidFill>
              </a:defRPr>
            </a:lvl7pPr>
            <a:lvl8pPr marL="4876678" lvl="7" indent="-457189" rtl="0">
              <a:spcBef>
                <a:spcPts val="2133"/>
              </a:spcBef>
              <a:spcAft>
                <a:spcPts val="0"/>
              </a:spcAft>
              <a:buClr>
                <a:schemeClr val="accent5"/>
              </a:buClr>
              <a:buSzPts val="1800"/>
              <a:buChar char="○"/>
              <a:defRPr sz="2400">
                <a:solidFill>
                  <a:schemeClr val="accent5"/>
                </a:solidFill>
              </a:defRPr>
            </a:lvl8pPr>
            <a:lvl9pPr marL="5486263" lvl="8" indent="-457189" rtl="0">
              <a:spcBef>
                <a:spcPts val="2133"/>
              </a:spcBef>
              <a:spcAft>
                <a:spcPts val="2133"/>
              </a:spcAft>
              <a:buClr>
                <a:schemeClr val="accent5"/>
              </a:buClr>
              <a:buSzPts val="1800"/>
              <a:buChar char="■"/>
              <a:defRPr sz="2400">
                <a:solidFill>
                  <a:schemeClr val="accent5"/>
                </a:solidFill>
              </a:defRPr>
            </a:lvl9pPr>
          </a:lstStyle>
          <a:p>
            <a:pPr lvl="0"/>
            <a:r>
              <a:rPr lang="en-US"/>
              <a:t>Click to edit Master text styles</a:t>
            </a:r>
          </a:p>
        </p:txBody>
      </p:sp>
      <p:sp>
        <p:nvSpPr>
          <p:cNvPr id="81" name="Google Shape;81;p15"/>
          <p:cNvSpPr txBox="1">
            <a:spLocks noGrp="1"/>
          </p:cNvSpPr>
          <p:nvPr>
            <p:ph type="title" idx="3"/>
          </p:nvPr>
        </p:nvSpPr>
        <p:spPr>
          <a:xfrm>
            <a:off x="7320200" y="1693433"/>
            <a:ext cx="36392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800"/>
              <a:buNone/>
              <a:defRPr>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r>
              <a:rPr lang="en-US"/>
              <a:t>Click to edit Master title style</a:t>
            </a:r>
            <a:endParaRPr/>
          </a:p>
        </p:txBody>
      </p:sp>
    </p:spTree>
    <p:extLst>
      <p:ext uri="{BB962C8B-B14F-4D97-AF65-F5344CB8AC3E}">
        <p14:creationId xmlns:p14="http://schemas.microsoft.com/office/powerpoint/2010/main" val="3174734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82"/>
        <p:cNvGrpSpPr/>
        <p:nvPr/>
      </p:nvGrpSpPr>
      <p:grpSpPr>
        <a:xfrm>
          <a:off x="0" y="0"/>
          <a:ext cx="0" cy="0"/>
          <a:chOff x="0" y="0"/>
          <a:chExt cx="0" cy="0"/>
        </a:xfrm>
      </p:grpSpPr>
      <p:sp>
        <p:nvSpPr>
          <p:cNvPr id="83" name="Google Shape;83;p16"/>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16"/>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85" name="Google Shape;85;p16"/>
          <p:cNvSpPr txBox="1">
            <a:spLocks noGrp="1"/>
          </p:cNvSpPr>
          <p:nvPr>
            <p:ph type="title" idx="2"/>
          </p:nvPr>
        </p:nvSpPr>
        <p:spPr>
          <a:xfrm>
            <a:off x="1136917" y="4075567"/>
            <a:ext cx="309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86" name="Google Shape;86;p16"/>
          <p:cNvSpPr txBox="1">
            <a:spLocks noGrp="1"/>
          </p:cNvSpPr>
          <p:nvPr>
            <p:ph type="subTitle" idx="1"/>
          </p:nvPr>
        </p:nvSpPr>
        <p:spPr>
          <a:xfrm>
            <a:off x="1136917" y="4534367"/>
            <a:ext cx="3094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87" name="Google Shape;87;p16"/>
          <p:cNvSpPr txBox="1">
            <a:spLocks noGrp="1"/>
          </p:cNvSpPr>
          <p:nvPr>
            <p:ph type="title" idx="3"/>
          </p:nvPr>
        </p:nvSpPr>
        <p:spPr>
          <a:xfrm>
            <a:off x="4548785" y="4075567"/>
            <a:ext cx="309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88" name="Google Shape;88;p16"/>
          <p:cNvSpPr txBox="1">
            <a:spLocks noGrp="1"/>
          </p:cNvSpPr>
          <p:nvPr>
            <p:ph type="subTitle" idx="4"/>
          </p:nvPr>
        </p:nvSpPr>
        <p:spPr>
          <a:xfrm>
            <a:off x="4548785" y="4534367"/>
            <a:ext cx="3094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89" name="Google Shape;89;p16"/>
          <p:cNvSpPr txBox="1">
            <a:spLocks noGrp="1"/>
          </p:cNvSpPr>
          <p:nvPr>
            <p:ph type="title" idx="5"/>
          </p:nvPr>
        </p:nvSpPr>
        <p:spPr>
          <a:xfrm>
            <a:off x="7960667" y="4075567"/>
            <a:ext cx="309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90" name="Google Shape;90;p16"/>
          <p:cNvSpPr txBox="1">
            <a:spLocks noGrp="1"/>
          </p:cNvSpPr>
          <p:nvPr>
            <p:ph type="subTitle" idx="6"/>
          </p:nvPr>
        </p:nvSpPr>
        <p:spPr>
          <a:xfrm>
            <a:off x="7960667" y="4534367"/>
            <a:ext cx="3094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311461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1636200" y="3442400"/>
            <a:ext cx="363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93" name="Google Shape;93;p17"/>
          <p:cNvSpPr txBox="1">
            <a:spLocks noGrp="1"/>
          </p:cNvSpPr>
          <p:nvPr>
            <p:ph type="body" idx="1"/>
          </p:nvPr>
        </p:nvSpPr>
        <p:spPr>
          <a:xfrm>
            <a:off x="1636200" y="4374200"/>
            <a:ext cx="3639200" cy="2517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pPr lvl="0"/>
            <a:r>
              <a:rPr lang="en-US"/>
              <a:t>Click to edit Master text styles</a:t>
            </a:r>
          </a:p>
        </p:txBody>
      </p:sp>
      <p:sp>
        <p:nvSpPr>
          <p:cNvPr id="94" name="Google Shape;94;p17"/>
          <p:cNvSpPr txBox="1">
            <a:spLocks noGrp="1"/>
          </p:cNvSpPr>
          <p:nvPr>
            <p:ph type="body" idx="2"/>
          </p:nvPr>
        </p:nvSpPr>
        <p:spPr>
          <a:xfrm>
            <a:off x="6916600" y="4374200"/>
            <a:ext cx="3639200" cy="2517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pPr lvl="0"/>
            <a:r>
              <a:rPr lang="en-US"/>
              <a:t>Click to edit Master text styles</a:t>
            </a:r>
          </a:p>
        </p:txBody>
      </p:sp>
      <p:sp>
        <p:nvSpPr>
          <p:cNvPr id="95" name="Google Shape;95;p17"/>
          <p:cNvSpPr txBox="1">
            <a:spLocks noGrp="1"/>
          </p:cNvSpPr>
          <p:nvPr>
            <p:ph type="title" idx="3"/>
          </p:nvPr>
        </p:nvSpPr>
        <p:spPr>
          <a:xfrm>
            <a:off x="6916600" y="3442400"/>
            <a:ext cx="363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1062901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1">
  <p:cSld name="Section 1">
    <p:spTree>
      <p:nvGrpSpPr>
        <p:cNvPr id="1" name="Shape 96"/>
        <p:cNvGrpSpPr/>
        <p:nvPr/>
      </p:nvGrpSpPr>
      <p:grpSpPr>
        <a:xfrm>
          <a:off x="0" y="0"/>
          <a:ext cx="0" cy="0"/>
          <a:chOff x="0" y="0"/>
          <a:chExt cx="0" cy="0"/>
        </a:xfrm>
      </p:grpSpPr>
      <p:sp>
        <p:nvSpPr>
          <p:cNvPr id="97" name="Google Shape;97;p18"/>
          <p:cNvSpPr/>
          <p:nvPr/>
        </p:nvSpPr>
        <p:spPr>
          <a:xfrm>
            <a:off x="8532133" y="-13600"/>
            <a:ext cx="3695600" cy="68852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8"/>
          <p:cNvSpPr txBox="1">
            <a:spLocks noGrp="1"/>
          </p:cNvSpPr>
          <p:nvPr>
            <p:ph type="title"/>
          </p:nvPr>
        </p:nvSpPr>
        <p:spPr>
          <a:xfrm>
            <a:off x="5027667" y="3414033"/>
            <a:ext cx="5639200" cy="11224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SzPts val="4800"/>
              <a:buNone/>
              <a:defRPr sz="6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rPr lang="en-US"/>
              <a:t>Click to edit Master title style</a:t>
            </a:r>
            <a:endParaRPr/>
          </a:p>
        </p:txBody>
      </p:sp>
      <p:sp>
        <p:nvSpPr>
          <p:cNvPr id="99" name="Google Shape;99;p18"/>
          <p:cNvSpPr txBox="1">
            <a:spLocks noGrp="1"/>
          </p:cNvSpPr>
          <p:nvPr>
            <p:ph type="title" idx="2" hasCustomPrompt="1"/>
          </p:nvPr>
        </p:nvSpPr>
        <p:spPr>
          <a:xfrm>
            <a:off x="7317704" y="1260300"/>
            <a:ext cx="3349200" cy="105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200"/>
              <a:buNone/>
              <a:defRPr sz="9600"/>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00" name="Google Shape;100;p18"/>
          <p:cNvSpPr txBox="1">
            <a:spLocks noGrp="1"/>
          </p:cNvSpPr>
          <p:nvPr>
            <p:ph type="subTitle" idx="1"/>
          </p:nvPr>
        </p:nvSpPr>
        <p:spPr>
          <a:xfrm>
            <a:off x="6428104" y="4789100"/>
            <a:ext cx="4238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334383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101"/>
        <p:cNvGrpSpPr/>
        <p:nvPr/>
      </p:nvGrpSpPr>
      <p:grpSpPr>
        <a:xfrm>
          <a:off x="0" y="0"/>
          <a:ext cx="0" cy="0"/>
          <a:chOff x="0" y="0"/>
          <a:chExt cx="0" cy="0"/>
        </a:xfrm>
      </p:grpSpPr>
      <p:sp>
        <p:nvSpPr>
          <p:cNvPr id="102" name="Google Shape;102;p19"/>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9"/>
          <p:cNvSpPr txBox="1">
            <a:spLocks noGrp="1"/>
          </p:cNvSpPr>
          <p:nvPr>
            <p:ph type="title" hasCustomPrompt="1"/>
          </p:nvPr>
        </p:nvSpPr>
        <p:spPr>
          <a:xfrm>
            <a:off x="1131779" y="2371033"/>
            <a:ext cx="2308800" cy="162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DDCAE"/>
              </a:buClr>
              <a:buSzPts val="4800"/>
              <a:buNone/>
              <a:defRPr sz="6400">
                <a:solidFill>
                  <a:srgbClr val="FDDCAE"/>
                </a:solidFill>
              </a:defRPr>
            </a:lvl1pPr>
            <a:lvl2pPr lvl="1" algn="ctr" rtl="0">
              <a:spcBef>
                <a:spcPts val="0"/>
              </a:spcBef>
              <a:spcAft>
                <a:spcPts val="0"/>
              </a:spcAft>
              <a:buClr>
                <a:srgbClr val="FDDCAE"/>
              </a:buClr>
              <a:buSzPts val="4800"/>
              <a:buNone/>
              <a:defRPr sz="6400">
                <a:solidFill>
                  <a:srgbClr val="FDDCAE"/>
                </a:solidFill>
              </a:defRPr>
            </a:lvl2pPr>
            <a:lvl3pPr lvl="2" algn="ctr" rtl="0">
              <a:spcBef>
                <a:spcPts val="0"/>
              </a:spcBef>
              <a:spcAft>
                <a:spcPts val="0"/>
              </a:spcAft>
              <a:buClr>
                <a:srgbClr val="FDDCAE"/>
              </a:buClr>
              <a:buSzPts val="4800"/>
              <a:buNone/>
              <a:defRPr sz="6400">
                <a:solidFill>
                  <a:srgbClr val="FDDCAE"/>
                </a:solidFill>
              </a:defRPr>
            </a:lvl3pPr>
            <a:lvl4pPr lvl="3" algn="ctr" rtl="0">
              <a:spcBef>
                <a:spcPts val="0"/>
              </a:spcBef>
              <a:spcAft>
                <a:spcPts val="0"/>
              </a:spcAft>
              <a:buClr>
                <a:srgbClr val="FDDCAE"/>
              </a:buClr>
              <a:buSzPts val="4800"/>
              <a:buNone/>
              <a:defRPr sz="6400">
                <a:solidFill>
                  <a:srgbClr val="FDDCAE"/>
                </a:solidFill>
              </a:defRPr>
            </a:lvl4pPr>
            <a:lvl5pPr lvl="4" algn="ctr" rtl="0">
              <a:spcBef>
                <a:spcPts val="0"/>
              </a:spcBef>
              <a:spcAft>
                <a:spcPts val="0"/>
              </a:spcAft>
              <a:buClr>
                <a:srgbClr val="FDDCAE"/>
              </a:buClr>
              <a:buSzPts val="4800"/>
              <a:buNone/>
              <a:defRPr sz="6400">
                <a:solidFill>
                  <a:srgbClr val="FDDCAE"/>
                </a:solidFill>
              </a:defRPr>
            </a:lvl5pPr>
            <a:lvl6pPr lvl="5" algn="ctr" rtl="0">
              <a:spcBef>
                <a:spcPts val="0"/>
              </a:spcBef>
              <a:spcAft>
                <a:spcPts val="0"/>
              </a:spcAft>
              <a:buClr>
                <a:srgbClr val="FDDCAE"/>
              </a:buClr>
              <a:buSzPts val="4800"/>
              <a:buNone/>
              <a:defRPr sz="6400">
                <a:solidFill>
                  <a:srgbClr val="FDDCAE"/>
                </a:solidFill>
              </a:defRPr>
            </a:lvl6pPr>
            <a:lvl7pPr lvl="6" algn="ctr" rtl="0">
              <a:spcBef>
                <a:spcPts val="0"/>
              </a:spcBef>
              <a:spcAft>
                <a:spcPts val="0"/>
              </a:spcAft>
              <a:buClr>
                <a:srgbClr val="FDDCAE"/>
              </a:buClr>
              <a:buSzPts val="4800"/>
              <a:buNone/>
              <a:defRPr sz="6400">
                <a:solidFill>
                  <a:srgbClr val="FDDCAE"/>
                </a:solidFill>
              </a:defRPr>
            </a:lvl7pPr>
            <a:lvl8pPr lvl="7" algn="ctr" rtl="0">
              <a:spcBef>
                <a:spcPts val="0"/>
              </a:spcBef>
              <a:spcAft>
                <a:spcPts val="0"/>
              </a:spcAft>
              <a:buClr>
                <a:srgbClr val="FDDCAE"/>
              </a:buClr>
              <a:buSzPts val="4800"/>
              <a:buNone/>
              <a:defRPr sz="6400">
                <a:solidFill>
                  <a:srgbClr val="FDDCAE"/>
                </a:solidFill>
              </a:defRPr>
            </a:lvl8pPr>
            <a:lvl9pPr lvl="8" algn="ctr" rtl="0">
              <a:spcBef>
                <a:spcPts val="0"/>
              </a:spcBef>
              <a:spcAft>
                <a:spcPts val="0"/>
              </a:spcAft>
              <a:buClr>
                <a:srgbClr val="FDDCAE"/>
              </a:buClr>
              <a:buSzPts val="4800"/>
              <a:buNone/>
              <a:defRPr sz="6400">
                <a:solidFill>
                  <a:srgbClr val="FDDCAE"/>
                </a:solidFill>
              </a:defRPr>
            </a:lvl9pPr>
          </a:lstStyle>
          <a:p>
            <a:r>
              <a:t>xx%</a:t>
            </a:r>
          </a:p>
        </p:txBody>
      </p:sp>
      <p:sp>
        <p:nvSpPr>
          <p:cNvPr id="104" name="Google Shape;104;p19"/>
          <p:cNvSpPr txBox="1">
            <a:spLocks noGrp="1"/>
          </p:cNvSpPr>
          <p:nvPr>
            <p:ph type="title" idx="2"/>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05" name="Google Shape;105;p19"/>
          <p:cNvSpPr txBox="1">
            <a:spLocks noGrp="1"/>
          </p:cNvSpPr>
          <p:nvPr>
            <p:ph type="title" idx="3"/>
          </p:nvPr>
        </p:nvSpPr>
        <p:spPr>
          <a:xfrm>
            <a:off x="1110479" y="3965367"/>
            <a:ext cx="23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06" name="Google Shape;106;p19"/>
          <p:cNvSpPr txBox="1">
            <a:spLocks noGrp="1"/>
          </p:cNvSpPr>
          <p:nvPr>
            <p:ph type="subTitle" idx="1"/>
          </p:nvPr>
        </p:nvSpPr>
        <p:spPr>
          <a:xfrm>
            <a:off x="1110479" y="4424167"/>
            <a:ext cx="23512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07" name="Google Shape;107;p19"/>
          <p:cNvSpPr txBox="1">
            <a:spLocks noGrp="1"/>
          </p:cNvSpPr>
          <p:nvPr>
            <p:ph type="title" idx="4" hasCustomPrompt="1"/>
          </p:nvPr>
        </p:nvSpPr>
        <p:spPr>
          <a:xfrm>
            <a:off x="3671715" y="2371033"/>
            <a:ext cx="2308800" cy="162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DDCAE"/>
              </a:buClr>
              <a:buSzPts val="4800"/>
              <a:buNone/>
              <a:defRPr sz="6400">
                <a:solidFill>
                  <a:srgbClr val="FDDCAE"/>
                </a:solidFill>
              </a:defRPr>
            </a:lvl1pPr>
            <a:lvl2pPr lvl="1" algn="ctr" rtl="0">
              <a:spcBef>
                <a:spcPts val="0"/>
              </a:spcBef>
              <a:spcAft>
                <a:spcPts val="0"/>
              </a:spcAft>
              <a:buClr>
                <a:srgbClr val="FDDCAE"/>
              </a:buClr>
              <a:buSzPts val="4800"/>
              <a:buNone/>
              <a:defRPr sz="6400">
                <a:solidFill>
                  <a:srgbClr val="FDDCAE"/>
                </a:solidFill>
              </a:defRPr>
            </a:lvl2pPr>
            <a:lvl3pPr lvl="2" algn="ctr" rtl="0">
              <a:spcBef>
                <a:spcPts val="0"/>
              </a:spcBef>
              <a:spcAft>
                <a:spcPts val="0"/>
              </a:spcAft>
              <a:buClr>
                <a:srgbClr val="FDDCAE"/>
              </a:buClr>
              <a:buSzPts val="4800"/>
              <a:buNone/>
              <a:defRPr sz="6400">
                <a:solidFill>
                  <a:srgbClr val="FDDCAE"/>
                </a:solidFill>
              </a:defRPr>
            </a:lvl3pPr>
            <a:lvl4pPr lvl="3" algn="ctr" rtl="0">
              <a:spcBef>
                <a:spcPts val="0"/>
              </a:spcBef>
              <a:spcAft>
                <a:spcPts val="0"/>
              </a:spcAft>
              <a:buClr>
                <a:srgbClr val="FDDCAE"/>
              </a:buClr>
              <a:buSzPts val="4800"/>
              <a:buNone/>
              <a:defRPr sz="6400">
                <a:solidFill>
                  <a:srgbClr val="FDDCAE"/>
                </a:solidFill>
              </a:defRPr>
            </a:lvl4pPr>
            <a:lvl5pPr lvl="4" algn="ctr" rtl="0">
              <a:spcBef>
                <a:spcPts val="0"/>
              </a:spcBef>
              <a:spcAft>
                <a:spcPts val="0"/>
              </a:spcAft>
              <a:buClr>
                <a:srgbClr val="FDDCAE"/>
              </a:buClr>
              <a:buSzPts val="4800"/>
              <a:buNone/>
              <a:defRPr sz="6400">
                <a:solidFill>
                  <a:srgbClr val="FDDCAE"/>
                </a:solidFill>
              </a:defRPr>
            </a:lvl5pPr>
            <a:lvl6pPr lvl="5" algn="ctr" rtl="0">
              <a:spcBef>
                <a:spcPts val="0"/>
              </a:spcBef>
              <a:spcAft>
                <a:spcPts val="0"/>
              </a:spcAft>
              <a:buClr>
                <a:srgbClr val="FDDCAE"/>
              </a:buClr>
              <a:buSzPts val="4800"/>
              <a:buNone/>
              <a:defRPr sz="6400">
                <a:solidFill>
                  <a:srgbClr val="FDDCAE"/>
                </a:solidFill>
              </a:defRPr>
            </a:lvl6pPr>
            <a:lvl7pPr lvl="6" algn="ctr" rtl="0">
              <a:spcBef>
                <a:spcPts val="0"/>
              </a:spcBef>
              <a:spcAft>
                <a:spcPts val="0"/>
              </a:spcAft>
              <a:buClr>
                <a:srgbClr val="FDDCAE"/>
              </a:buClr>
              <a:buSzPts val="4800"/>
              <a:buNone/>
              <a:defRPr sz="6400">
                <a:solidFill>
                  <a:srgbClr val="FDDCAE"/>
                </a:solidFill>
              </a:defRPr>
            </a:lvl7pPr>
            <a:lvl8pPr lvl="7" algn="ctr" rtl="0">
              <a:spcBef>
                <a:spcPts val="0"/>
              </a:spcBef>
              <a:spcAft>
                <a:spcPts val="0"/>
              </a:spcAft>
              <a:buClr>
                <a:srgbClr val="FDDCAE"/>
              </a:buClr>
              <a:buSzPts val="4800"/>
              <a:buNone/>
              <a:defRPr sz="6400">
                <a:solidFill>
                  <a:srgbClr val="FDDCAE"/>
                </a:solidFill>
              </a:defRPr>
            </a:lvl8pPr>
            <a:lvl9pPr lvl="8" algn="ctr" rtl="0">
              <a:spcBef>
                <a:spcPts val="0"/>
              </a:spcBef>
              <a:spcAft>
                <a:spcPts val="0"/>
              </a:spcAft>
              <a:buClr>
                <a:srgbClr val="FDDCAE"/>
              </a:buClr>
              <a:buSzPts val="4800"/>
              <a:buNone/>
              <a:defRPr sz="6400">
                <a:solidFill>
                  <a:srgbClr val="FDDCAE"/>
                </a:solidFill>
              </a:defRPr>
            </a:lvl9pPr>
          </a:lstStyle>
          <a:p>
            <a:r>
              <a:t>xx%</a:t>
            </a:r>
          </a:p>
        </p:txBody>
      </p:sp>
      <p:sp>
        <p:nvSpPr>
          <p:cNvPr id="108" name="Google Shape;108;p19"/>
          <p:cNvSpPr txBox="1">
            <a:spLocks noGrp="1"/>
          </p:cNvSpPr>
          <p:nvPr>
            <p:ph type="title" idx="5"/>
          </p:nvPr>
        </p:nvSpPr>
        <p:spPr>
          <a:xfrm>
            <a:off x="3650415" y="3965367"/>
            <a:ext cx="23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09" name="Google Shape;109;p19"/>
          <p:cNvSpPr txBox="1">
            <a:spLocks noGrp="1"/>
          </p:cNvSpPr>
          <p:nvPr>
            <p:ph type="subTitle" idx="6"/>
          </p:nvPr>
        </p:nvSpPr>
        <p:spPr>
          <a:xfrm>
            <a:off x="3650415" y="4424167"/>
            <a:ext cx="23512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10" name="Google Shape;110;p19"/>
          <p:cNvSpPr txBox="1">
            <a:spLocks noGrp="1"/>
          </p:cNvSpPr>
          <p:nvPr>
            <p:ph type="title" idx="7" hasCustomPrompt="1"/>
          </p:nvPr>
        </p:nvSpPr>
        <p:spPr>
          <a:xfrm>
            <a:off x="6211663" y="2371033"/>
            <a:ext cx="2308800" cy="162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DDCAE"/>
              </a:buClr>
              <a:buSzPts val="4800"/>
              <a:buNone/>
              <a:defRPr sz="6400">
                <a:solidFill>
                  <a:srgbClr val="FDDCAE"/>
                </a:solidFill>
              </a:defRPr>
            </a:lvl1pPr>
            <a:lvl2pPr lvl="1" algn="ctr" rtl="0">
              <a:spcBef>
                <a:spcPts val="0"/>
              </a:spcBef>
              <a:spcAft>
                <a:spcPts val="0"/>
              </a:spcAft>
              <a:buClr>
                <a:srgbClr val="FDDCAE"/>
              </a:buClr>
              <a:buSzPts val="4800"/>
              <a:buNone/>
              <a:defRPr sz="6400">
                <a:solidFill>
                  <a:srgbClr val="FDDCAE"/>
                </a:solidFill>
              </a:defRPr>
            </a:lvl2pPr>
            <a:lvl3pPr lvl="2" algn="ctr" rtl="0">
              <a:spcBef>
                <a:spcPts val="0"/>
              </a:spcBef>
              <a:spcAft>
                <a:spcPts val="0"/>
              </a:spcAft>
              <a:buClr>
                <a:srgbClr val="FDDCAE"/>
              </a:buClr>
              <a:buSzPts val="4800"/>
              <a:buNone/>
              <a:defRPr sz="6400">
                <a:solidFill>
                  <a:srgbClr val="FDDCAE"/>
                </a:solidFill>
              </a:defRPr>
            </a:lvl3pPr>
            <a:lvl4pPr lvl="3" algn="ctr" rtl="0">
              <a:spcBef>
                <a:spcPts val="0"/>
              </a:spcBef>
              <a:spcAft>
                <a:spcPts val="0"/>
              </a:spcAft>
              <a:buClr>
                <a:srgbClr val="FDDCAE"/>
              </a:buClr>
              <a:buSzPts val="4800"/>
              <a:buNone/>
              <a:defRPr sz="6400">
                <a:solidFill>
                  <a:srgbClr val="FDDCAE"/>
                </a:solidFill>
              </a:defRPr>
            </a:lvl4pPr>
            <a:lvl5pPr lvl="4" algn="ctr" rtl="0">
              <a:spcBef>
                <a:spcPts val="0"/>
              </a:spcBef>
              <a:spcAft>
                <a:spcPts val="0"/>
              </a:spcAft>
              <a:buClr>
                <a:srgbClr val="FDDCAE"/>
              </a:buClr>
              <a:buSzPts val="4800"/>
              <a:buNone/>
              <a:defRPr sz="6400">
                <a:solidFill>
                  <a:srgbClr val="FDDCAE"/>
                </a:solidFill>
              </a:defRPr>
            </a:lvl5pPr>
            <a:lvl6pPr lvl="5" algn="ctr" rtl="0">
              <a:spcBef>
                <a:spcPts val="0"/>
              </a:spcBef>
              <a:spcAft>
                <a:spcPts val="0"/>
              </a:spcAft>
              <a:buClr>
                <a:srgbClr val="FDDCAE"/>
              </a:buClr>
              <a:buSzPts val="4800"/>
              <a:buNone/>
              <a:defRPr sz="6400">
                <a:solidFill>
                  <a:srgbClr val="FDDCAE"/>
                </a:solidFill>
              </a:defRPr>
            </a:lvl6pPr>
            <a:lvl7pPr lvl="6" algn="ctr" rtl="0">
              <a:spcBef>
                <a:spcPts val="0"/>
              </a:spcBef>
              <a:spcAft>
                <a:spcPts val="0"/>
              </a:spcAft>
              <a:buClr>
                <a:srgbClr val="FDDCAE"/>
              </a:buClr>
              <a:buSzPts val="4800"/>
              <a:buNone/>
              <a:defRPr sz="6400">
                <a:solidFill>
                  <a:srgbClr val="FDDCAE"/>
                </a:solidFill>
              </a:defRPr>
            </a:lvl7pPr>
            <a:lvl8pPr lvl="7" algn="ctr" rtl="0">
              <a:spcBef>
                <a:spcPts val="0"/>
              </a:spcBef>
              <a:spcAft>
                <a:spcPts val="0"/>
              </a:spcAft>
              <a:buClr>
                <a:srgbClr val="FDDCAE"/>
              </a:buClr>
              <a:buSzPts val="4800"/>
              <a:buNone/>
              <a:defRPr sz="6400">
                <a:solidFill>
                  <a:srgbClr val="FDDCAE"/>
                </a:solidFill>
              </a:defRPr>
            </a:lvl8pPr>
            <a:lvl9pPr lvl="8" algn="ctr" rtl="0">
              <a:spcBef>
                <a:spcPts val="0"/>
              </a:spcBef>
              <a:spcAft>
                <a:spcPts val="0"/>
              </a:spcAft>
              <a:buClr>
                <a:srgbClr val="FDDCAE"/>
              </a:buClr>
              <a:buSzPts val="4800"/>
              <a:buNone/>
              <a:defRPr sz="6400">
                <a:solidFill>
                  <a:srgbClr val="FDDCAE"/>
                </a:solidFill>
              </a:defRPr>
            </a:lvl9pPr>
          </a:lstStyle>
          <a:p>
            <a:r>
              <a:t>xx%</a:t>
            </a:r>
          </a:p>
        </p:txBody>
      </p:sp>
      <p:sp>
        <p:nvSpPr>
          <p:cNvPr id="111" name="Google Shape;111;p19"/>
          <p:cNvSpPr txBox="1">
            <a:spLocks noGrp="1"/>
          </p:cNvSpPr>
          <p:nvPr>
            <p:ph type="title" idx="8"/>
          </p:nvPr>
        </p:nvSpPr>
        <p:spPr>
          <a:xfrm>
            <a:off x="6190363" y="3965367"/>
            <a:ext cx="23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12" name="Google Shape;112;p19"/>
          <p:cNvSpPr txBox="1">
            <a:spLocks noGrp="1"/>
          </p:cNvSpPr>
          <p:nvPr>
            <p:ph type="subTitle" idx="9"/>
          </p:nvPr>
        </p:nvSpPr>
        <p:spPr>
          <a:xfrm>
            <a:off x="6190363" y="4424167"/>
            <a:ext cx="23512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13" name="Google Shape;113;p19"/>
          <p:cNvSpPr txBox="1">
            <a:spLocks noGrp="1"/>
          </p:cNvSpPr>
          <p:nvPr>
            <p:ph type="title" idx="13" hasCustomPrompt="1"/>
          </p:nvPr>
        </p:nvSpPr>
        <p:spPr>
          <a:xfrm>
            <a:off x="8751621" y="2371033"/>
            <a:ext cx="2308800" cy="162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DDCAE"/>
              </a:buClr>
              <a:buSzPts val="4800"/>
              <a:buNone/>
              <a:defRPr sz="6400">
                <a:solidFill>
                  <a:srgbClr val="FDDCAE"/>
                </a:solidFill>
              </a:defRPr>
            </a:lvl1pPr>
            <a:lvl2pPr lvl="1" algn="ctr" rtl="0">
              <a:spcBef>
                <a:spcPts val="0"/>
              </a:spcBef>
              <a:spcAft>
                <a:spcPts val="0"/>
              </a:spcAft>
              <a:buClr>
                <a:srgbClr val="FDDCAE"/>
              </a:buClr>
              <a:buSzPts val="4800"/>
              <a:buNone/>
              <a:defRPr sz="6400">
                <a:solidFill>
                  <a:srgbClr val="FDDCAE"/>
                </a:solidFill>
              </a:defRPr>
            </a:lvl2pPr>
            <a:lvl3pPr lvl="2" algn="ctr" rtl="0">
              <a:spcBef>
                <a:spcPts val="0"/>
              </a:spcBef>
              <a:spcAft>
                <a:spcPts val="0"/>
              </a:spcAft>
              <a:buClr>
                <a:srgbClr val="FDDCAE"/>
              </a:buClr>
              <a:buSzPts val="4800"/>
              <a:buNone/>
              <a:defRPr sz="6400">
                <a:solidFill>
                  <a:srgbClr val="FDDCAE"/>
                </a:solidFill>
              </a:defRPr>
            </a:lvl3pPr>
            <a:lvl4pPr lvl="3" algn="ctr" rtl="0">
              <a:spcBef>
                <a:spcPts val="0"/>
              </a:spcBef>
              <a:spcAft>
                <a:spcPts val="0"/>
              </a:spcAft>
              <a:buClr>
                <a:srgbClr val="FDDCAE"/>
              </a:buClr>
              <a:buSzPts val="4800"/>
              <a:buNone/>
              <a:defRPr sz="6400">
                <a:solidFill>
                  <a:srgbClr val="FDDCAE"/>
                </a:solidFill>
              </a:defRPr>
            </a:lvl4pPr>
            <a:lvl5pPr lvl="4" algn="ctr" rtl="0">
              <a:spcBef>
                <a:spcPts val="0"/>
              </a:spcBef>
              <a:spcAft>
                <a:spcPts val="0"/>
              </a:spcAft>
              <a:buClr>
                <a:srgbClr val="FDDCAE"/>
              </a:buClr>
              <a:buSzPts val="4800"/>
              <a:buNone/>
              <a:defRPr sz="6400">
                <a:solidFill>
                  <a:srgbClr val="FDDCAE"/>
                </a:solidFill>
              </a:defRPr>
            </a:lvl5pPr>
            <a:lvl6pPr lvl="5" algn="ctr" rtl="0">
              <a:spcBef>
                <a:spcPts val="0"/>
              </a:spcBef>
              <a:spcAft>
                <a:spcPts val="0"/>
              </a:spcAft>
              <a:buClr>
                <a:srgbClr val="FDDCAE"/>
              </a:buClr>
              <a:buSzPts val="4800"/>
              <a:buNone/>
              <a:defRPr sz="6400">
                <a:solidFill>
                  <a:srgbClr val="FDDCAE"/>
                </a:solidFill>
              </a:defRPr>
            </a:lvl6pPr>
            <a:lvl7pPr lvl="6" algn="ctr" rtl="0">
              <a:spcBef>
                <a:spcPts val="0"/>
              </a:spcBef>
              <a:spcAft>
                <a:spcPts val="0"/>
              </a:spcAft>
              <a:buClr>
                <a:srgbClr val="FDDCAE"/>
              </a:buClr>
              <a:buSzPts val="4800"/>
              <a:buNone/>
              <a:defRPr sz="6400">
                <a:solidFill>
                  <a:srgbClr val="FDDCAE"/>
                </a:solidFill>
              </a:defRPr>
            </a:lvl7pPr>
            <a:lvl8pPr lvl="7" algn="ctr" rtl="0">
              <a:spcBef>
                <a:spcPts val="0"/>
              </a:spcBef>
              <a:spcAft>
                <a:spcPts val="0"/>
              </a:spcAft>
              <a:buClr>
                <a:srgbClr val="FDDCAE"/>
              </a:buClr>
              <a:buSzPts val="4800"/>
              <a:buNone/>
              <a:defRPr sz="6400">
                <a:solidFill>
                  <a:srgbClr val="FDDCAE"/>
                </a:solidFill>
              </a:defRPr>
            </a:lvl8pPr>
            <a:lvl9pPr lvl="8" algn="ctr" rtl="0">
              <a:spcBef>
                <a:spcPts val="0"/>
              </a:spcBef>
              <a:spcAft>
                <a:spcPts val="0"/>
              </a:spcAft>
              <a:buClr>
                <a:srgbClr val="FDDCAE"/>
              </a:buClr>
              <a:buSzPts val="4800"/>
              <a:buNone/>
              <a:defRPr sz="6400">
                <a:solidFill>
                  <a:srgbClr val="FDDCAE"/>
                </a:solidFill>
              </a:defRPr>
            </a:lvl9pPr>
          </a:lstStyle>
          <a:p>
            <a:r>
              <a:t>xx%</a:t>
            </a:r>
          </a:p>
        </p:txBody>
      </p:sp>
      <p:sp>
        <p:nvSpPr>
          <p:cNvPr id="114" name="Google Shape;114;p19"/>
          <p:cNvSpPr txBox="1">
            <a:spLocks noGrp="1"/>
          </p:cNvSpPr>
          <p:nvPr>
            <p:ph type="title" idx="14"/>
          </p:nvPr>
        </p:nvSpPr>
        <p:spPr>
          <a:xfrm>
            <a:off x="8730321" y="3965367"/>
            <a:ext cx="23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15" name="Google Shape;115;p19"/>
          <p:cNvSpPr txBox="1">
            <a:spLocks noGrp="1"/>
          </p:cNvSpPr>
          <p:nvPr>
            <p:ph type="subTitle" idx="15"/>
          </p:nvPr>
        </p:nvSpPr>
        <p:spPr>
          <a:xfrm>
            <a:off x="8730321" y="4424167"/>
            <a:ext cx="23512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582491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116"/>
        <p:cNvGrpSpPr/>
        <p:nvPr/>
      </p:nvGrpSpPr>
      <p:grpSpPr>
        <a:xfrm>
          <a:off x="0" y="0"/>
          <a:ext cx="0" cy="0"/>
          <a:chOff x="0" y="0"/>
          <a:chExt cx="0" cy="0"/>
        </a:xfrm>
      </p:grpSpPr>
      <p:sp>
        <p:nvSpPr>
          <p:cNvPr id="117" name="Google Shape;117;p20"/>
          <p:cNvSpPr/>
          <p:nvPr/>
        </p:nvSpPr>
        <p:spPr>
          <a:xfrm>
            <a:off x="0" y="-13600"/>
            <a:ext cx="12227600" cy="2460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0"/>
          <p:cNvSpPr txBox="1">
            <a:spLocks noGrp="1"/>
          </p:cNvSpPr>
          <p:nvPr>
            <p:ph type="title"/>
          </p:nvPr>
        </p:nvSpPr>
        <p:spPr>
          <a:xfrm>
            <a:off x="3276400" y="3414033"/>
            <a:ext cx="5639200" cy="1122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19" name="Google Shape;119;p20"/>
          <p:cNvSpPr txBox="1">
            <a:spLocks noGrp="1"/>
          </p:cNvSpPr>
          <p:nvPr>
            <p:ph type="title" idx="2" hasCustomPrompt="1"/>
          </p:nvPr>
        </p:nvSpPr>
        <p:spPr>
          <a:xfrm>
            <a:off x="4421400" y="1260300"/>
            <a:ext cx="3349200" cy="105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20" name="Google Shape;120;p20"/>
          <p:cNvSpPr txBox="1">
            <a:spLocks noGrp="1"/>
          </p:cNvSpPr>
          <p:nvPr>
            <p:ph type="subTitle" idx="1"/>
          </p:nvPr>
        </p:nvSpPr>
        <p:spPr>
          <a:xfrm>
            <a:off x="3976600" y="4805068"/>
            <a:ext cx="42388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336598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p:nvPr/>
        </p:nvSpPr>
        <p:spPr>
          <a:xfrm>
            <a:off x="-25033" y="-27167"/>
            <a:ext cx="3695600" cy="6885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3"/>
          <p:cNvSpPr txBox="1">
            <a:spLocks noGrp="1"/>
          </p:cNvSpPr>
          <p:nvPr>
            <p:ph type="title"/>
          </p:nvPr>
        </p:nvSpPr>
        <p:spPr>
          <a:xfrm>
            <a:off x="1569323" y="3414045"/>
            <a:ext cx="4716800" cy="11224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14" name="Google Shape;14;p3"/>
          <p:cNvSpPr txBox="1">
            <a:spLocks noGrp="1"/>
          </p:cNvSpPr>
          <p:nvPr>
            <p:ph type="title" idx="2" hasCustomPrompt="1"/>
          </p:nvPr>
        </p:nvSpPr>
        <p:spPr>
          <a:xfrm>
            <a:off x="1569323" y="1260300"/>
            <a:ext cx="3349200" cy="1052400"/>
          </a:xfrm>
          <a:prstGeom prst="rect">
            <a:avLst/>
          </a:prstGeom>
        </p:spPr>
        <p:txBody>
          <a:bodyPr spcFirstLastPara="1" wrap="square" lIns="91425" tIns="91425" rIns="91425" bIns="91425" anchor="b" anchorCtr="0">
            <a:noAutofit/>
          </a:bodyPr>
          <a:lstStyle>
            <a:lvl1pPr lvl="0" rtl="0">
              <a:spcBef>
                <a:spcPts val="0"/>
              </a:spcBef>
              <a:spcAft>
                <a:spcPts val="0"/>
              </a:spcAft>
              <a:buSzPts val="7200"/>
              <a:buNone/>
              <a:defRPr sz="96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5" name="Google Shape;15;p3"/>
          <p:cNvSpPr txBox="1">
            <a:spLocks noGrp="1"/>
          </p:cNvSpPr>
          <p:nvPr>
            <p:ph type="subTitle" idx="1"/>
          </p:nvPr>
        </p:nvSpPr>
        <p:spPr>
          <a:xfrm>
            <a:off x="1569323" y="4789100"/>
            <a:ext cx="4238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2343574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21"/>
        <p:cNvGrpSpPr/>
        <p:nvPr/>
      </p:nvGrpSpPr>
      <p:grpSpPr>
        <a:xfrm>
          <a:off x="0" y="0"/>
          <a:ext cx="0" cy="0"/>
          <a:chOff x="0" y="0"/>
          <a:chExt cx="0" cy="0"/>
        </a:xfrm>
      </p:grpSpPr>
      <p:sp>
        <p:nvSpPr>
          <p:cNvPr id="122" name="Google Shape;122;p21"/>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1"/>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24" name="Google Shape;124;p21"/>
          <p:cNvSpPr txBox="1">
            <a:spLocks noGrp="1"/>
          </p:cNvSpPr>
          <p:nvPr>
            <p:ph type="title" idx="2"/>
          </p:nvPr>
        </p:nvSpPr>
        <p:spPr>
          <a:xfrm>
            <a:off x="1125873" y="2542967"/>
            <a:ext cx="30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25" name="Google Shape;125;p21"/>
          <p:cNvSpPr txBox="1">
            <a:spLocks noGrp="1"/>
          </p:cNvSpPr>
          <p:nvPr>
            <p:ph type="subTitle" idx="1"/>
          </p:nvPr>
        </p:nvSpPr>
        <p:spPr>
          <a:xfrm>
            <a:off x="1125873" y="3001767"/>
            <a:ext cx="30356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26" name="Google Shape;126;p21"/>
          <p:cNvSpPr txBox="1">
            <a:spLocks noGrp="1"/>
          </p:cNvSpPr>
          <p:nvPr>
            <p:ph type="title" idx="3"/>
          </p:nvPr>
        </p:nvSpPr>
        <p:spPr>
          <a:xfrm>
            <a:off x="4578193" y="2542967"/>
            <a:ext cx="30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27" name="Google Shape;127;p21"/>
          <p:cNvSpPr txBox="1">
            <a:spLocks noGrp="1"/>
          </p:cNvSpPr>
          <p:nvPr>
            <p:ph type="subTitle" idx="4"/>
          </p:nvPr>
        </p:nvSpPr>
        <p:spPr>
          <a:xfrm>
            <a:off x="4578193" y="3001767"/>
            <a:ext cx="30356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28" name="Google Shape;128;p21"/>
          <p:cNvSpPr txBox="1">
            <a:spLocks noGrp="1"/>
          </p:cNvSpPr>
          <p:nvPr>
            <p:ph type="title" idx="5"/>
          </p:nvPr>
        </p:nvSpPr>
        <p:spPr>
          <a:xfrm>
            <a:off x="8030527" y="2542967"/>
            <a:ext cx="30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29" name="Google Shape;129;p21"/>
          <p:cNvSpPr txBox="1">
            <a:spLocks noGrp="1"/>
          </p:cNvSpPr>
          <p:nvPr>
            <p:ph type="subTitle" idx="6"/>
          </p:nvPr>
        </p:nvSpPr>
        <p:spPr>
          <a:xfrm>
            <a:off x="8030527" y="3001767"/>
            <a:ext cx="30356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30" name="Google Shape;130;p21"/>
          <p:cNvSpPr txBox="1">
            <a:spLocks noGrp="1"/>
          </p:cNvSpPr>
          <p:nvPr>
            <p:ph type="title" idx="7"/>
          </p:nvPr>
        </p:nvSpPr>
        <p:spPr>
          <a:xfrm>
            <a:off x="1125873" y="4813933"/>
            <a:ext cx="30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31" name="Google Shape;131;p21"/>
          <p:cNvSpPr txBox="1">
            <a:spLocks noGrp="1"/>
          </p:cNvSpPr>
          <p:nvPr>
            <p:ph type="subTitle" idx="8"/>
          </p:nvPr>
        </p:nvSpPr>
        <p:spPr>
          <a:xfrm>
            <a:off x="1125873" y="5272733"/>
            <a:ext cx="30356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32" name="Google Shape;132;p21"/>
          <p:cNvSpPr txBox="1">
            <a:spLocks noGrp="1"/>
          </p:cNvSpPr>
          <p:nvPr>
            <p:ph type="title" idx="9"/>
          </p:nvPr>
        </p:nvSpPr>
        <p:spPr>
          <a:xfrm>
            <a:off x="4578193" y="4813933"/>
            <a:ext cx="30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33" name="Google Shape;133;p21"/>
          <p:cNvSpPr txBox="1">
            <a:spLocks noGrp="1"/>
          </p:cNvSpPr>
          <p:nvPr>
            <p:ph type="subTitle" idx="13"/>
          </p:nvPr>
        </p:nvSpPr>
        <p:spPr>
          <a:xfrm>
            <a:off x="4578193" y="5272733"/>
            <a:ext cx="30356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34" name="Google Shape;134;p21"/>
          <p:cNvSpPr txBox="1">
            <a:spLocks noGrp="1"/>
          </p:cNvSpPr>
          <p:nvPr>
            <p:ph type="title" idx="14"/>
          </p:nvPr>
        </p:nvSpPr>
        <p:spPr>
          <a:xfrm>
            <a:off x="8030527" y="4813933"/>
            <a:ext cx="30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35" name="Google Shape;135;p21"/>
          <p:cNvSpPr txBox="1">
            <a:spLocks noGrp="1"/>
          </p:cNvSpPr>
          <p:nvPr>
            <p:ph type="subTitle" idx="15"/>
          </p:nvPr>
        </p:nvSpPr>
        <p:spPr>
          <a:xfrm>
            <a:off x="8030527" y="5272733"/>
            <a:ext cx="30356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4284354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Three Columns 1">
  <p:cSld name="Title + Three Columns 1">
    <p:spTree>
      <p:nvGrpSpPr>
        <p:cNvPr id="1" name="Shape 136"/>
        <p:cNvGrpSpPr/>
        <p:nvPr/>
      </p:nvGrpSpPr>
      <p:grpSpPr>
        <a:xfrm>
          <a:off x="0" y="0"/>
          <a:ext cx="0" cy="0"/>
          <a:chOff x="0" y="0"/>
          <a:chExt cx="0" cy="0"/>
        </a:xfrm>
      </p:grpSpPr>
      <p:sp>
        <p:nvSpPr>
          <p:cNvPr id="137" name="Google Shape;137;p22"/>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2"/>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39" name="Google Shape;139;p22"/>
          <p:cNvSpPr txBox="1">
            <a:spLocks noGrp="1"/>
          </p:cNvSpPr>
          <p:nvPr>
            <p:ph type="title" idx="2"/>
          </p:nvPr>
        </p:nvSpPr>
        <p:spPr>
          <a:xfrm>
            <a:off x="1181959" y="3660833"/>
            <a:ext cx="309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40" name="Google Shape;140;p22"/>
          <p:cNvSpPr txBox="1">
            <a:spLocks noGrp="1"/>
          </p:cNvSpPr>
          <p:nvPr>
            <p:ph type="body" idx="1"/>
          </p:nvPr>
        </p:nvSpPr>
        <p:spPr>
          <a:xfrm>
            <a:off x="1181967" y="4445700"/>
            <a:ext cx="3094400" cy="2122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pPr lvl="0"/>
            <a:r>
              <a:rPr lang="en-US"/>
              <a:t>Click to edit Master text styles</a:t>
            </a:r>
          </a:p>
        </p:txBody>
      </p:sp>
      <p:sp>
        <p:nvSpPr>
          <p:cNvPr id="141" name="Google Shape;141;p22"/>
          <p:cNvSpPr txBox="1">
            <a:spLocks noGrp="1"/>
          </p:cNvSpPr>
          <p:nvPr>
            <p:ph type="title" idx="3"/>
          </p:nvPr>
        </p:nvSpPr>
        <p:spPr>
          <a:xfrm>
            <a:off x="4548792" y="3660833"/>
            <a:ext cx="309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42" name="Google Shape;142;p22"/>
          <p:cNvSpPr txBox="1">
            <a:spLocks noGrp="1"/>
          </p:cNvSpPr>
          <p:nvPr>
            <p:ph type="body" idx="4"/>
          </p:nvPr>
        </p:nvSpPr>
        <p:spPr>
          <a:xfrm>
            <a:off x="4548800" y="4445700"/>
            <a:ext cx="3094400" cy="2122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pPr lvl="0"/>
            <a:r>
              <a:rPr lang="en-US"/>
              <a:t>Click to edit Master text styles</a:t>
            </a:r>
          </a:p>
        </p:txBody>
      </p:sp>
      <p:sp>
        <p:nvSpPr>
          <p:cNvPr id="143" name="Google Shape;143;p22"/>
          <p:cNvSpPr txBox="1">
            <a:spLocks noGrp="1"/>
          </p:cNvSpPr>
          <p:nvPr>
            <p:ph type="title" idx="5"/>
          </p:nvPr>
        </p:nvSpPr>
        <p:spPr>
          <a:xfrm>
            <a:off x="7915625" y="3660833"/>
            <a:ext cx="309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44" name="Google Shape;144;p22"/>
          <p:cNvSpPr txBox="1">
            <a:spLocks noGrp="1"/>
          </p:cNvSpPr>
          <p:nvPr>
            <p:ph type="body" idx="6"/>
          </p:nvPr>
        </p:nvSpPr>
        <p:spPr>
          <a:xfrm>
            <a:off x="7915633" y="4445700"/>
            <a:ext cx="3094400" cy="2122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226561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3">
  <p:cSld name="Section 3">
    <p:spTree>
      <p:nvGrpSpPr>
        <p:cNvPr id="1" name="Shape 145"/>
        <p:cNvGrpSpPr/>
        <p:nvPr/>
      </p:nvGrpSpPr>
      <p:grpSpPr>
        <a:xfrm>
          <a:off x="0" y="0"/>
          <a:ext cx="0" cy="0"/>
          <a:chOff x="0" y="0"/>
          <a:chExt cx="0" cy="0"/>
        </a:xfrm>
      </p:grpSpPr>
      <p:sp>
        <p:nvSpPr>
          <p:cNvPr id="146" name="Google Shape;146;p23"/>
          <p:cNvSpPr/>
          <p:nvPr/>
        </p:nvSpPr>
        <p:spPr>
          <a:xfrm>
            <a:off x="-17800" y="2471200"/>
            <a:ext cx="12227600" cy="44612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3"/>
          <p:cNvSpPr txBox="1">
            <a:spLocks noGrp="1"/>
          </p:cNvSpPr>
          <p:nvPr>
            <p:ph type="title"/>
          </p:nvPr>
        </p:nvSpPr>
        <p:spPr>
          <a:xfrm>
            <a:off x="1553375" y="3414033"/>
            <a:ext cx="5849600" cy="1122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48" name="Google Shape;148;p23"/>
          <p:cNvSpPr txBox="1">
            <a:spLocks noGrp="1"/>
          </p:cNvSpPr>
          <p:nvPr>
            <p:ph type="title" idx="2" hasCustomPrompt="1"/>
          </p:nvPr>
        </p:nvSpPr>
        <p:spPr>
          <a:xfrm>
            <a:off x="1553375" y="1260300"/>
            <a:ext cx="3349200" cy="1052400"/>
          </a:xfrm>
          <a:prstGeom prst="rect">
            <a:avLst/>
          </a:prstGeom>
        </p:spPr>
        <p:txBody>
          <a:bodyPr spcFirstLastPara="1" wrap="square" lIns="91425" tIns="91425" rIns="91425" bIns="91425" anchor="b" anchorCtr="0">
            <a:noAutofit/>
          </a:bodyPr>
          <a:lstStyle>
            <a:lvl1pPr lvl="0" rtl="0">
              <a:spcBef>
                <a:spcPts val="0"/>
              </a:spcBef>
              <a:spcAft>
                <a:spcPts val="0"/>
              </a:spcAft>
              <a:buSzPts val="7200"/>
              <a:buNone/>
              <a:defRPr sz="96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9" name="Google Shape;149;p23"/>
          <p:cNvSpPr txBox="1">
            <a:spLocks noGrp="1"/>
          </p:cNvSpPr>
          <p:nvPr>
            <p:ph type="subTitle" idx="1"/>
          </p:nvPr>
        </p:nvSpPr>
        <p:spPr>
          <a:xfrm>
            <a:off x="1553375" y="4789100"/>
            <a:ext cx="4238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411347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hree Columns 2">
  <p:cSld name="Title + Three Columns 2">
    <p:spTree>
      <p:nvGrpSpPr>
        <p:cNvPr id="1" name="Shape 150"/>
        <p:cNvGrpSpPr/>
        <p:nvPr/>
      </p:nvGrpSpPr>
      <p:grpSpPr>
        <a:xfrm>
          <a:off x="0" y="0"/>
          <a:ext cx="0" cy="0"/>
          <a:chOff x="0" y="0"/>
          <a:chExt cx="0" cy="0"/>
        </a:xfrm>
      </p:grpSpPr>
      <p:sp>
        <p:nvSpPr>
          <p:cNvPr id="151" name="Google Shape;151;p24"/>
          <p:cNvSpPr/>
          <p:nvPr/>
        </p:nvSpPr>
        <p:spPr>
          <a:xfrm>
            <a:off x="0" y="4612333"/>
            <a:ext cx="12192000" cy="16312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4"/>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24"/>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54" name="Google Shape;154;p24"/>
          <p:cNvSpPr txBox="1">
            <a:spLocks noGrp="1"/>
          </p:cNvSpPr>
          <p:nvPr>
            <p:ph type="title" idx="2"/>
          </p:nvPr>
        </p:nvSpPr>
        <p:spPr>
          <a:xfrm>
            <a:off x="1125873" y="5017133"/>
            <a:ext cx="30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55" name="Google Shape;155;p24"/>
          <p:cNvSpPr txBox="1">
            <a:spLocks noGrp="1"/>
          </p:cNvSpPr>
          <p:nvPr>
            <p:ph type="subTitle" idx="1"/>
          </p:nvPr>
        </p:nvSpPr>
        <p:spPr>
          <a:xfrm>
            <a:off x="1125873" y="5475933"/>
            <a:ext cx="30356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56" name="Google Shape;156;p24"/>
          <p:cNvSpPr txBox="1">
            <a:spLocks noGrp="1"/>
          </p:cNvSpPr>
          <p:nvPr>
            <p:ph type="title" idx="3"/>
          </p:nvPr>
        </p:nvSpPr>
        <p:spPr>
          <a:xfrm>
            <a:off x="4578193" y="5017133"/>
            <a:ext cx="30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57" name="Google Shape;157;p24"/>
          <p:cNvSpPr txBox="1">
            <a:spLocks noGrp="1"/>
          </p:cNvSpPr>
          <p:nvPr>
            <p:ph type="subTitle" idx="4"/>
          </p:nvPr>
        </p:nvSpPr>
        <p:spPr>
          <a:xfrm>
            <a:off x="4578193" y="5475933"/>
            <a:ext cx="30356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58" name="Google Shape;158;p24"/>
          <p:cNvSpPr txBox="1">
            <a:spLocks noGrp="1"/>
          </p:cNvSpPr>
          <p:nvPr>
            <p:ph type="title" idx="5"/>
          </p:nvPr>
        </p:nvSpPr>
        <p:spPr>
          <a:xfrm>
            <a:off x="8030527" y="5017133"/>
            <a:ext cx="30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59" name="Google Shape;159;p24"/>
          <p:cNvSpPr txBox="1">
            <a:spLocks noGrp="1"/>
          </p:cNvSpPr>
          <p:nvPr>
            <p:ph type="subTitle" idx="6"/>
          </p:nvPr>
        </p:nvSpPr>
        <p:spPr>
          <a:xfrm>
            <a:off x="8030527" y="5475933"/>
            <a:ext cx="30356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970918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hree Columns 3">
  <p:cSld name="Title + Three Columns 3">
    <p:spTree>
      <p:nvGrpSpPr>
        <p:cNvPr id="1" name="Shape 160"/>
        <p:cNvGrpSpPr/>
        <p:nvPr/>
      </p:nvGrpSpPr>
      <p:grpSpPr>
        <a:xfrm>
          <a:off x="0" y="0"/>
          <a:ext cx="0" cy="0"/>
          <a:chOff x="0" y="0"/>
          <a:chExt cx="0" cy="0"/>
        </a:xfrm>
      </p:grpSpPr>
      <p:sp>
        <p:nvSpPr>
          <p:cNvPr id="161" name="Google Shape;161;p25"/>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5"/>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63" name="Google Shape;163;p25"/>
          <p:cNvSpPr txBox="1">
            <a:spLocks noGrp="1"/>
          </p:cNvSpPr>
          <p:nvPr>
            <p:ph type="title" idx="2"/>
          </p:nvPr>
        </p:nvSpPr>
        <p:spPr>
          <a:xfrm>
            <a:off x="8153067" y="2004300"/>
            <a:ext cx="2962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None/>
              <a:defRPr sz="24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64" name="Google Shape;164;p25"/>
          <p:cNvSpPr txBox="1">
            <a:spLocks noGrp="1"/>
          </p:cNvSpPr>
          <p:nvPr>
            <p:ph type="subTitle" idx="1"/>
          </p:nvPr>
        </p:nvSpPr>
        <p:spPr>
          <a:xfrm>
            <a:off x="8153067" y="2463100"/>
            <a:ext cx="2962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sp>
        <p:nvSpPr>
          <p:cNvPr id="165" name="Google Shape;165;p25"/>
          <p:cNvSpPr txBox="1">
            <a:spLocks noGrp="1"/>
          </p:cNvSpPr>
          <p:nvPr>
            <p:ph type="title" idx="3"/>
          </p:nvPr>
        </p:nvSpPr>
        <p:spPr>
          <a:xfrm>
            <a:off x="8153067" y="3394200"/>
            <a:ext cx="2962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66" name="Google Shape;166;p25"/>
          <p:cNvSpPr txBox="1">
            <a:spLocks noGrp="1"/>
          </p:cNvSpPr>
          <p:nvPr>
            <p:ph type="subTitle" idx="4"/>
          </p:nvPr>
        </p:nvSpPr>
        <p:spPr>
          <a:xfrm>
            <a:off x="8153067" y="3853000"/>
            <a:ext cx="2962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sp>
        <p:nvSpPr>
          <p:cNvPr id="167" name="Google Shape;167;p25"/>
          <p:cNvSpPr txBox="1">
            <a:spLocks noGrp="1"/>
          </p:cNvSpPr>
          <p:nvPr>
            <p:ph type="title" idx="5"/>
          </p:nvPr>
        </p:nvSpPr>
        <p:spPr>
          <a:xfrm>
            <a:off x="8153067" y="4784100"/>
            <a:ext cx="2962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None/>
              <a:defRPr sz="2400">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r>
              <a:rPr lang="en-US"/>
              <a:t>Click to edit Master title style</a:t>
            </a:r>
            <a:endParaRPr/>
          </a:p>
        </p:txBody>
      </p:sp>
      <p:sp>
        <p:nvSpPr>
          <p:cNvPr id="168" name="Google Shape;168;p25"/>
          <p:cNvSpPr txBox="1">
            <a:spLocks noGrp="1"/>
          </p:cNvSpPr>
          <p:nvPr>
            <p:ph type="subTitle" idx="6"/>
          </p:nvPr>
        </p:nvSpPr>
        <p:spPr>
          <a:xfrm>
            <a:off x="8153067" y="5242900"/>
            <a:ext cx="29628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2435472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4">
  <p:cSld name="Section 4">
    <p:spTree>
      <p:nvGrpSpPr>
        <p:cNvPr id="1" name="Shape 169"/>
        <p:cNvGrpSpPr/>
        <p:nvPr/>
      </p:nvGrpSpPr>
      <p:grpSpPr>
        <a:xfrm>
          <a:off x="0" y="0"/>
          <a:ext cx="0" cy="0"/>
          <a:chOff x="0" y="0"/>
          <a:chExt cx="0" cy="0"/>
        </a:xfrm>
      </p:grpSpPr>
      <p:sp>
        <p:nvSpPr>
          <p:cNvPr id="170" name="Google Shape;170;p26"/>
          <p:cNvSpPr/>
          <p:nvPr/>
        </p:nvSpPr>
        <p:spPr>
          <a:xfrm>
            <a:off x="2916200" y="-24400"/>
            <a:ext cx="6359600" cy="6906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26"/>
          <p:cNvSpPr txBox="1">
            <a:spLocks noGrp="1"/>
          </p:cNvSpPr>
          <p:nvPr>
            <p:ph type="title"/>
          </p:nvPr>
        </p:nvSpPr>
        <p:spPr>
          <a:xfrm>
            <a:off x="3276400" y="3414033"/>
            <a:ext cx="5639200" cy="1122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72" name="Google Shape;172;p26"/>
          <p:cNvSpPr txBox="1">
            <a:spLocks noGrp="1"/>
          </p:cNvSpPr>
          <p:nvPr>
            <p:ph type="title" idx="2" hasCustomPrompt="1"/>
          </p:nvPr>
        </p:nvSpPr>
        <p:spPr>
          <a:xfrm>
            <a:off x="4421400" y="1260300"/>
            <a:ext cx="3349200" cy="105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73" name="Google Shape;173;p26"/>
          <p:cNvSpPr txBox="1">
            <a:spLocks noGrp="1"/>
          </p:cNvSpPr>
          <p:nvPr>
            <p:ph type="subTitle" idx="1"/>
          </p:nvPr>
        </p:nvSpPr>
        <p:spPr>
          <a:xfrm>
            <a:off x="3976600" y="4805068"/>
            <a:ext cx="42388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1274257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5">
  <p:cSld name="Section 5">
    <p:spTree>
      <p:nvGrpSpPr>
        <p:cNvPr id="1" name="Shape 174"/>
        <p:cNvGrpSpPr/>
        <p:nvPr/>
      </p:nvGrpSpPr>
      <p:grpSpPr>
        <a:xfrm>
          <a:off x="0" y="0"/>
          <a:ext cx="0" cy="0"/>
          <a:chOff x="0" y="0"/>
          <a:chExt cx="0" cy="0"/>
        </a:xfrm>
      </p:grpSpPr>
      <p:sp>
        <p:nvSpPr>
          <p:cNvPr id="175" name="Google Shape;175;p27"/>
          <p:cNvSpPr/>
          <p:nvPr/>
        </p:nvSpPr>
        <p:spPr>
          <a:xfrm>
            <a:off x="-17800" y="2471200"/>
            <a:ext cx="12227600" cy="4461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27"/>
          <p:cNvSpPr txBox="1">
            <a:spLocks noGrp="1"/>
          </p:cNvSpPr>
          <p:nvPr>
            <p:ph type="title"/>
          </p:nvPr>
        </p:nvSpPr>
        <p:spPr>
          <a:xfrm>
            <a:off x="4995732" y="3414033"/>
            <a:ext cx="5639200" cy="11224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SzPts val="4800"/>
              <a:buNone/>
              <a:defRPr sz="6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rPr lang="en-US"/>
              <a:t>Click to edit Master title style</a:t>
            </a:r>
            <a:endParaRPr/>
          </a:p>
        </p:txBody>
      </p:sp>
      <p:sp>
        <p:nvSpPr>
          <p:cNvPr id="177" name="Google Shape;177;p27"/>
          <p:cNvSpPr txBox="1">
            <a:spLocks noGrp="1"/>
          </p:cNvSpPr>
          <p:nvPr>
            <p:ph type="title" idx="2" hasCustomPrompt="1"/>
          </p:nvPr>
        </p:nvSpPr>
        <p:spPr>
          <a:xfrm>
            <a:off x="7285769" y="1260300"/>
            <a:ext cx="3349200" cy="105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200"/>
              <a:buNone/>
              <a:defRPr sz="9600"/>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78" name="Google Shape;178;p27"/>
          <p:cNvSpPr txBox="1">
            <a:spLocks noGrp="1"/>
          </p:cNvSpPr>
          <p:nvPr>
            <p:ph type="subTitle" idx="1"/>
          </p:nvPr>
        </p:nvSpPr>
        <p:spPr>
          <a:xfrm>
            <a:off x="6396169" y="4805068"/>
            <a:ext cx="42388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2043022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Four Columns 1">
  <p:cSld name="Title + Four Columns 1">
    <p:spTree>
      <p:nvGrpSpPr>
        <p:cNvPr id="1" name="Shape 179"/>
        <p:cNvGrpSpPr/>
        <p:nvPr/>
      </p:nvGrpSpPr>
      <p:grpSpPr>
        <a:xfrm>
          <a:off x="0" y="0"/>
          <a:ext cx="0" cy="0"/>
          <a:chOff x="0" y="0"/>
          <a:chExt cx="0" cy="0"/>
        </a:xfrm>
      </p:grpSpPr>
      <p:sp>
        <p:nvSpPr>
          <p:cNvPr id="180" name="Google Shape;180;p28"/>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8"/>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82" name="Google Shape;182;p28"/>
          <p:cNvSpPr txBox="1">
            <a:spLocks noGrp="1"/>
          </p:cNvSpPr>
          <p:nvPr>
            <p:ph type="title" idx="2"/>
          </p:nvPr>
        </p:nvSpPr>
        <p:spPr>
          <a:xfrm>
            <a:off x="2788731" y="2504367"/>
            <a:ext cx="291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83" name="Google Shape;183;p28"/>
          <p:cNvSpPr txBox="1">
            <a:spLocks noGrp="1"/>
          </p:cNvSpPr>
          <p:nvPr>
            <p:ph type="subTitle" idx="1"/>
          </p:nvPr>
        </p:nvSpPr>
        <p:spPr>
          <a:xfrm>
            <a:off x="2788731" y="2920200"/>
            <a:ext cx="29116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sp>
        <p:nvSpPr>
          <p:cNvPr id="184" name="Google Shape;184;p28"/>
          <p:cNvSpPr txBox="1">
            <a:spLocks noGrp="1"/>
          </p:cNvSpPr>
          <p:nvPr>
            <p:ph type="title" idx="3"/>
          </p:nvPr>
        </p:nvSpPr>
        <p:spPr>
          <a:xfrm>
            <a:off x="2788731" y="4446600"/>
            <a:ext cx="291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85" name="Google Shape;185;p28"/>
          <p:cNvSpPr txBox="1">
            <a:spLocks noGrp="1"/>
          </p:cNvSpPr>
          <p:nvPr>
            <p:ph type="subTitle" idx="4"/>
          </p:nvPr>
        </p:nvSpPr>
        <p:spPr>
          <a:xfrm>
            <a:off x="2788731" y="4862433"/>
            <a:ext cx="29116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sp>
        <p:nvSpPr>
          <p:cNvPr id="186" name="Google Shape;186;p28"/>
          <p:cNvSpPr txBox="1">
            <a:spLocks noGrp="1"/>
          </p:cNvSpPr>
          <p:nvPr>
            <p:ph type="title" idx="5"/>
          </p:nvPr>
        </p:nvSpPr>
        <p:spPr>
          <a:xfrm>
            <a:off x="7991164" y="2504367"/>
            <a:ext cx="291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87" name="Google Shape;187;p28"/>
          <p:cNvSpPr txBox="1">
            <a:spLocks noGrp="1"/>
          </p:cNvSpPr>
          <p:nvPr>
            <p:ph type="subTitle" idx="6"/>
          </p:nvPr>
        </p:nvSpPr>
        <p:spPr>
          <a:xfrm>
            <a:off x="7991164" y="2920200"/>
            <a:ext cx="29116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sp>
        <p:nvSpPr>
          <p:cNvPr id="188" name="Google Shape;188;p28"/>
          <p:cNvSpPr txBox="1">
            <a:spLocks noGrp="1"/>
          </p:cNvSpPr>
          <p:nvPr>
            <p:ph type="title" idx="7"/>
          </p:nvPr>
        </p:nvSpPr>
        <p:spPr>
          <a:xfrm>
            <a:off x="7991164" y="4446600"/>
            <a:ext cx="291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89" name="Google Shape;189;p28"/>
          <p:cNvSpPr txBox="1">
            <a:spLocks noGrp="1"/>
          </p:cNvSpPr>
          <p:nvPr>
            <p:ph type="subTitle" idx="8"/>
          </p:nvPr>
        </p:nvSpPr>
        <p:spPr>
          <a:xfrm>
            <a:off x="7991164" y="4862433"/>
            <a:ext cx="29116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160163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90"/>
        <p:cNvGrpSpPr/>
        <p:nvPr/>
      </p:nvGrpSpPr>
      <p:grpSpPr>
        <a:xfrm>
          <a:off x="0" y="0"/>
          <a:ext cx="0" cy="0"/>
          <a:chOff x="0" y="0"/>
          <a:chExt cx="0" cy="0"/>
        </a:xfrm>
      </p:grpSpPr>
      <p:sp>
        <p:nvSpPr>
          <p:cNvPr id="191" name="Google Shape;191;p29"/>
          <p:cNvSpPr/>
          <p:nvPr/>
        </p:nvSpPr>
        <p:spPr>
          <a:xfrm>
            <a:off x="0" y="2085500"/>
            <a:ext cx="9488400" cy="48468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29"/>
          <p:cNvSpPr txBox="1">
            <a:spLocks noGrp="1"/>
          </p:cNvSpPr>
          <p:nvPr>
            <p:ph type="title"/>
          </p:nvPr>
        </p:nvSpPr>
        <p:spPr>
          <a:xfrm>
            <a:off x="1545400" y="896000"/>
            <a:ext cx="5849600" cy="1122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48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93" name="Google Shape;193;p29"/>
          <p:cNvSpPr txBox="1">
            <a:spLocks noGrp="1"/>
          </p:cNvSpPr>
          <p:nvPr>
            <p:ph type="subTitle" idx="1"/>
          </p:nvPr>
        </p:nvSpPr>
        <p:spPr>
          <a:xfrm>
            <a:off x="1545400" y="2606200"/>
            <a:ext cx="3929200" cy="19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r>
              <a:rPr lang="en-US"/>
              <a:t>Click to edit Master subtitle style</a:t>
            </a:r>
            <a:endParaRPr/>
          </a:p>
        </p:txBody>
      </p:sp>
      <p:sp>
        <p:nvSpPr>
          <p:cNvPr id="194" name="Google Shape;194;p29"/>
          <p:cNvSpPr txBox="1"/>
          <p:nvPr/>
        </p:nvSpPr>
        <p:spPr>
          <a:xfrm>
            <a:off x="1545400" y="4275700"/>
            <a:ext cx="4198400" cy="13588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333">
                <a:solidFill>
                  <a:schemeClr val="accent4"/>
                </a:solidFill>
                <a:latin typeface="Open Sans"/>
                <a:ea typeface="Open Sans"/>
                <a:cs typeface="Open Sans"/>
                <a:sym typeface="Open Sans"/>
              </a:rPr>
              <a:t>CREDITS: This presentation template was created by </a:t>
            </a:r>
            <a:r>
              <a:rPr lang="en" sz="1333" b="1">
                <a:solidFill>
                  <a:schemeClr val="accent4"/>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333">
                <a:solidFill>
                  <a:schemeClr val="accent4"/>
                </a:solidFill>
                <a:latin typeface="Open Sans"/>
                <a:ea typeface="Open Sans"/>
                <a:cs typeface="Open Sans"/>
                <a:sym typeface="Open Sans"/>
              </a:rPr>
              <a:t>, including icons by </a:t>
            </a:r>
            <a:r>
              <a:rPr lang="en" sz="1333" b="1">
                <a:solidFill>
                  <a:schemeClr val="accent4"/>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333">
                <a:solidFill>
                  <a:schemeClr val="accent4"/>
                </a:solidFill>
                <a:latin typeface="Open Sans"/>
                <a:ea typeface="Open Sans"/>
                <a:cs typeface="Open Sans"/>
                <a:sym typeface="Open Sans"/>
              </a:rPr>
              <a:t>, and infographics &amp; images by </a:t>
            </a:r>
            <a:r>
              <a:rPr lang="en" sz="1333" b="1">
                <a:solidFill>
                  <a:schemeClr val="accent4"/>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sz="1333">
                <a:solidFill>
                  <a:schemeClr val="accent4"/>
                </a:solidFill>
                <a:latin typeface="Open Sans"/>
                <a:ea typeface="Open Sans"/>
                <a:cs typeface="Open Sans"/>
                <a:sym typeface="Open Sans"/>
              </a:rPr>
              <a:t>. </a:t>
            </a:r>
            <a:endParaRPr sz="1333">
              <a:solidFill>
                <a:schemeClr val="accent4"/>
              </a:solidFill>
              <a:latin typeface="Open Sans"/>
              <a:ea typeface="Open Sans"/>
              <a:cs typeface="Open Sans"/>
              <a:sym typeface="Open Sans"/>
            </a:endParaRPr>
          </a:p>
          <a:p>
            <a:pPr marL="0" lvl="0" indent="0" algn="l" rtl="0">
              <a:spcBef>
                <a:spcPts val="400"/>
              </a:spcBef>
              <a:spcAft>
                <a:spcPts val="0"/>
              </a:spcAft>
              <a:buNone/>
            </a:pPr>
            <a:endParaRPr sz="1333" b="1">
              <a:solidFill>
                <a:schemeClr val="accent4"/>
              </a:solidFill>
              <a:latin typeface="Open Sans"/>
              <a:ea typeface="Open Sans"/>
              <a:cs typeface="Open Sans"/>
              <a:sym typeface="Open Sans"/>
            </a:endParaRPr>
          </a:p>
        </p:txBody>
      </p:sp>
    </p:spTree>
    <p:extLst>
      <p:ext uri="{BB962C8B-B14F-4D97-AF65-F5344CB8AC3E}">
        <p14:creationId xmlns:p14="http://schemas.microsoft.com/office/powerpoint/2010/main" val="40041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F686-C0E6-D5C7-7BFC-07C75C2F1C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49CD0D-5F3A-3774-F0E1-1204CBEE7F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FF301-4E14-8087-C23F-8D709D3384EB}"/>
              </a:ext>
            </a:extLst>
          </p:cNvPr>
          <p:cNvSpPr>
            <a:spLocks noGrp="1"/>
          </p:cNvSpPr>
          <p:nvPr>
            <p:ph type="dt" sz="half" idx="10"/>
          </p:nvPr>
        </p:nvSpPr>
        <p:spPr/>
        <p:txBody>
          <a:bodyPr/>
          <a:lstStyle/>
          <a:p>
            <a:fld id="{4E10A166-CE8E-41F5-BDAE-BAC3E083415A}" type="datetimeFigureOut">
              <a:rPr lang="en-US" smtClean="0"/>
              <a:t>8/17/2022</a:t>
            </a:fld>
            <a:endParaRPr lang="en-US"/>
          </a:p>
        </p:txBody>
      </p:sp>
      <p:sp>
        <p:nvSpPr>
          <p:cNvPr id="5" name="Footer Placeholder 4">
            <a:extLst>
              <a:ext uri="{FF2B5EF4-FFF2-40B4-BE49-F238E27FC236}">
                <a16:creationId xmlns:a16="http://schemas.microsoft.com/office/drawing/2014/main" id="{A88B6226-4EB0-9F49-9351-77C7981EC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920C4-2BC7-5E86-D988-52E4893F430F}"/>
              </a:ext>
            </a:extLst>
          </p:cNvPr>
          <p:cNvSpPr>
            <a:spLocks noGrp="1"/>
          </p:cNvSpPr>
          <p:nvPr>
            <p:ph type="sldNum" sz="quarter" idx="12"/>
          </p:nvPr>
        </p:nvSpPr>
        <p:spPr/>
        <p:txBody>
          <a:bodyPr/>
          <a:lstStyle/>
          <a:p>
            <a:fld id="{AC36B24D-FE9A-40B6-B246-BD2213C0297C}" type="slidenum">
              <a:rPr lang="en-US" smtClean="0"/>
              <a:t>‹#›</a:t>
            </a:fld>
            <a:endParaRPr lang="en-US"/>
          </a:p>
        </p:txBody>
      </p:sp>
    </p:spTree>
    <p:extLst>
      <p:ext uri="{BB962C8B-B14F-4D97-AF65-F5344CB8AC3E}">
        <p14:creationId xmlns:p14="http://schemas.microsoft.com/office/powerpoint/2010/main" val="256910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907367" y="2228333"/>
            <a:ext cx="4798800" cy="2517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2133"/>
              </a:spcBef>
              <a:spcAft>
                <a:spcPts val="0"/>
              </a:spcAft>
              <a:buSzPts val="1800"/>
              <a:buChar char="○"/>
              <a:defRPr sz="2400"/>
            </a:lvl2pPr>
            <a:lvl3pPr marL="1828754" lvl="2" indent="-457189">
              <a:spcBef>
                <a:spcPts val="2133"/>
              </a:spcBef>
              <a:spcAft>
                <a:spcPts val="0"/>
              </a:spcAft>
              <a:buSzPts val="1800"/>
              <a:buChar char="■"/>
              <a:defRPr sz="2400"/>
            </a:lvl3pPr>
            <a:lvl4pPr marL="2438339" lvl="3" indent="-457189">
              <a:spcBef>
                <a:spcPts val="2133"/>
              </a:spcBef>
              <a:spcAft>
                <a:spcPts val="0"/>
              </a:spcAft>
              <a:buSzPts val="1800"/>
              <a:buChar char="●"/>
              <a:defRPr sz="2400"/>
            </a:lvl4pPr>
            <a:lvl5pPr marL="3047924" lvl="4" indent="-457189">
              <a:spcBef>
                <a:spcPts val="2133"/>
              </a:spcBef>
              <a:spcAft>
                <a:spcPts val="0"/>
              </a:spcAft>
              <a:buSzPts val="1800"/>
              <a:buChar char="○"/>
              <a:defRPr sz="2400"/>
            </a:lvl5pPr>
            <a:lvl6pPr marL="3657509" lvl="5" indent="-457189">
              <a:spcBef>
                <a:spcPts val="2133"/>
              </a:spcBef>
              <a:spcAft>
                <a:spcPts val="0"/>
              </a:spcAft>
              <a:buSzPts val="1800"/>
              <a:buChar char="■"/>
              <a:defRPr sz="2400"/>
            </a:lvl6pPr>
            <a:lvl7pPr marL="4267093" lvl="6" indent="-457189">
              <a:spcBef>
                <a:spcPts val="2133"/>
              </a:spcBef>
              <a:spcAft>
                <a:spcPts val="0"/>
              </a:spcAft>
              <a:buSzPts val="1800"/>
              <a:buChar char="●"/>
              <a:defRPr sz="2400"/>
            </a:lvl7pPr>
            <a:lvl8pPr marL="4876678" lvl="7" indent="-457189">
              <a:spcBef>
                <a:spcPts val="2133"/>
              </a:spcBef>
              <a:spcAft>
                <a:spcPts val="0"/>
              </a:spcAft>
              <a:buSzPts val="1800"/>
              <a:buChar char="○"/>
              <a:defRPr sz="2400"/>
            </a:lvl8pPr>
            <a:lvl9pPr marL="5486263" lvl="8" indent="-457189">
              <a:spcBef>
                <a:spcPts val="2133"/>
              </a:spcBef>
              <a:spcAft>
                <a:spcPts val="2133"/>
              </a:spcAft>
              <a:buSzPts val="1800"/>
              <a:buChar char="■"/>
              <a:defRPr sz="2400"/>
            </a:lvl9pPr>
          </a:lstStyle>
          <a:p>
            <a:pPr lvl="0"/>
            <a:r>
              <a:rPr lang="en-US"/>
              <a:t>Click to edit Master text styles</a:t>
            </a:r>
          </a:p>
        </p:txBody>
      </p:sp>
      <p:sp>
        <p:nvSpPr>
          <p:cNvPr id="18" name="Google Shape;18;p4"/>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4"/>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3166004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AFB09-EB58-CCB7-BECF-00DCBB08AA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EB8E67-E582-E3FC-11D4-357E6A8282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A61C73-D037-87E3-5A0E-1DB4A22DEE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C934D-7008-B4CF-8290-65272D1CC1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9635EB-3340-8BD5-BC45-3E0B379CAD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4D73CB-01CE-3FD3-1D19-BA7EE6189C87}"/>
              </a:ext>
            </a:extLst>
          </p:cNvPr>
          <p:cNvSpPr>
            <a:spLocks noGrp="1"/>
          </p:cNvSpPr>
          <p:nvPr>
            <p:ph type="dt" sz="half" idx="10"/>
          </p:nvPr>
        </p:nvSpPr>
        <p:spPr/>
        <p:txBody>
          <a:bodyPr/>
          <a:lstStyle/>
          <a:p>
            <a:fld id="{4E10A166-CE8E-41F5-BDAE-BAC3E083415A}" type="datetimeFigureOut">
              <a:rPr lang="en-US" smtClean="0"/>
              <a:t>8/17/2022</a:t>
            </a:fld>
            <a:endParaRPr lang="en-US"/>
          </a:p>
        </p:txBody>
      </p:sp>
      <p:sp>
        <p:nvSpPr>
          <p:cNvPr id="8" name="Footer Placeholder 7">
            <a:extLst>
              <a:ext uri="{FF2B5EF4-FFF2-40B4-BE49-F238E27FC236}">
                <a16:creationId xmlns:a16="http://schemas.microsoft.com/office/drawing/2014/main" id="{015AACE3-C85E-C908-FD57-FDE00B846F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320D8A-10DC-1890-0E6F-3D73AFBAFB63}"/>
              </a:ext>
            </a:extLst>
          </p:cNvPr>
          <p:cNvSpPr>
            <a:spLocks noGrp="1"/>
          </p:cNvSpPr>
          <p:nvPr>
            <p:ph type="sldNum" sz="quarter" idx="12"/>
          </p:nvPr>
        </p:nvSpPr>
        <p:spPr/>
        <p:txBody>
          <a:bodyPr/>
          <a:lstStyle/>
          <a:p>
            <a:fld id="{AC36B24D-FE9A-40B6-B246-BD2213C0297C}" type="slidenum">
              <a:rPr lang="en-US" smtClean="0"/>
              <a:t>‹#›</a:t>
            </a:fld>
            <a:endParaRPr lang="en-US"/>
          </a:p>
        </p:txBody>
      </p:sp>
    </p:spTree>
    <p:extLst>
      <p:ext uri="{BB962C8B-B14F-4D97-AF65-F5344CB8AC3E}">
        <p14:creationId xmlns:p14="http://schemas.microsoft.com/office/powerpoint/2010/main" val="3325828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98"/>
        <p:cNvGrpSpPr/>
        <p:nvPr/>
      </p:nvGrpSpPr>
      <p:grpSpPr>
        <a:xfrm>
          <a:off x="0" y="0"/>
          <a:ext cx="0" cy="0"/>
          <a:chOff x="0" y="0"/>
          <a:chExt cx="0" cy="0"/>
        </a:xfrm>
      </p:grpSpPr>
    </p:spTree>
    <p:extLst>
      <p:ext uri="{BB962C8B-B14F-4D97-AF65-F5344CB8AC3E}">
        <p14:creationId xmlns:p14="http://schemas.microsoft.com/office/powerpoint/2010/main" val="2469224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C33A90-B87E-634E-AF2A-F4C3C8923FED}"/>
              </a:ext>
            </a:extLst>
          </p:cNvPr>
          <p:cNvSpPr/>
          <p:nvPr/>
        </p:nvSpPr>
        <p:spPr>
          <a:xfrm>
            <a:off x="0" y="914400"/>
            <a:ext cx="12192000" cy="5029200"/>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1147E0E-4AE4-D149-A315-F2528623D5EA}"/>
              </a:ext>
            </a:extLst>
          </p:cNvPr>
          <p:cNvSpPr/>
          <p:nvPr/>
        </p:nvSpPr>
        <p:spPr>
          <a:xfrm>
            <a:off x="763425" y="2818150"/>
            <a:ext cx="6207001" cy="25718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
            <a:extLst>
              <a:ext uri="{FF2B5EF4-FFF2-40B4-BE49-F238E27FC236}">
                <a16:creationId xmlns:a16="http://schemas.microsoft.com/office/drawing/2014/main" id="{AA222472-5BC8-7B4F-AB2F-B6A10019B606}"/>
              </a:ext>
            </a:extLst>
          </p:cNvPr>
          <p:cNvSpPr>
            <a:spLocks noChangeArrowheads="1"/>
          </p:cNvSpPr>
          <p:nvPr/>
        </p:nvSpPr>
        <p:spPr bwMode="auto">
          <a:xfrm>
            <a:off x="3105150" y="35607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itle 1">
            <a:extLst>
              <a:ext uri="{FF2B5EF4-FFF2-40B4-BE49-F238E27FC236}">
                <a16:creationId xmlns:a16="http://schemas.microsoft.com/office/drawing/2014/main" id="{E3ED0903-C4AC-F843-878E-D66CB7BFB0E9}"/>
              </a:ext>
            </a:extLst>
          </p:cNvPr>
          <p:cNvSpPr>
            <a:spLocks noGrp="1"/>
          </p:cNvSpPr>
          <p:nvPr>
            <p:ph type="title" hasCustomPrompt="1"/>
          </p:nvPr>
        </p:nvSpPr>
        <p:spPr>
          <a:xfrm>
            <a:off x="1108430" y="3267744"/>
            <a:ext cx="5651293" cy="1086304"/>
          </a:xfrm>
          <a:prstGeom prst="rect">
            <a:avLst/>
          </a:prstGeom>
        </p:spPr>
        <p:txBody>
          <a:bodyPr lIns="91440" rIns="91440" anchor="ctr" anchorCtr="0">
            <a:noAutofit/>
          </a:bodyPr>
          <a:lstStyle>
            <a:lvl1pPr algn="l">
              <a:defRPr sz="8800" b="1" i="0" spc="150" baseline="0">
                <a:solidFill>
                  <a:schemeClr val="tx1"/>
                </a:solidFill>
                <a:latin typeface="Bahnschrift SemiBold" panose="020B0502040204020203" pitchFamily="34" charset="0"/>
                <a:ea typeface="Meiryo UI" panose="020B0604030504040204" pitchFamily="34" charset="-128"/>
                <a:cs typeface="Segoe UI Semibold" panose="020B0702040204020203" pitchFamily="34" charset="0"/>
              </a:defRPr>
            </a:lvl1pPr>
          </a:lstStyle>
          <a:p>
            <a:r>
              <a:rPr lang="en-US" noProof="0" dirty="0"/>
              <a:t>Title</a:t>
            </a:r>
          </a:p>
        </p:txBody>
      </p:sp>
      <p:sp>
        <p:nvSpPr>
          <p:cNvPr id="11" name="Picture Placeholder 10">
            <a:extLst>
              <a:ext uri="{FF2B5EF4-FFF2-40B4-BE49-F238E27FC236}">
                <a16:creationId xmlns:a16="http://schemas.microsoft.com/office/drawing/2014/main" id="{C8F278E7-697F-D34E-BB55-5D254AF87F94}"/>
              </a:ext>
            </a:extLst>
          </p:cNvPr>
          <p:cNvSpPr>
            <a:spLocks noGrp="1"/>
          </p:cNvSpPr>
          <p:nvPr>
            <p:ph type="pic" sz="quarter" idx="14"/>
          </p:nvPr>
        </p:nvSpPr>
        <p:spPr>
          <a:xfrm>
            <a:off x="5923125" y="0"/>
            <a:ext cx="6268875" cy="6858000"/>
          </a:xfrm>
          <a:custGeom>
            <a:avLst/>
            <a:gdLst>
              <a:gd name="connsiteX0" fmla="*/ 0 w 6268875"/>
              <a:gd name="connsiteY0" fmla="*/ 0 h 6858000"/>
              <a:gd name="connsiteX1" fmla="*/ 6268875 w 6268875"/>
              <a:gd name="connsiteY1" fmla="*/ 0 h 6858000"/>
              <a:gd name="connsiteX2" fmla="*/ 6268875 w 6268875"/>
              <a:gd name="connsiteY2" fmla="*/ 6858000 h 6858000"/>
              <a:gd name="connsiteX3" fmla="*/ 0 w 6268875"/>
              <a:gd name="connsiteY3" fmla="*/ 6858000 h 6858000"/>
              <a:gd name="connsiteX4" fmla="*/ 0 w 6268875"/>
              <a:gd name="connsiteY4" fmla="*/ 5389964 h 6858000"/>
              <a:gd name="connsiteX5" fmla="*/ 1047301 w 6268875"/>
              <a:gd name="connsiteY5" fmla="*/ 5389964 h 6858000"/>
              <a:gd name="connsiteX6" fmla="*/ 1047301 w 6268875"/>
              <a:gd name="connsiteY6" fmla="*/ 2814404 h 6858000"/>
              <a:gd name="connsiteX7" fmla="*/ 0 w 6268875"/>
              <a:gd name="connsiteY7" fmla="*/ 28144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8875" h="6858000">
                <a:moveTo>
                  <a:pt x="0" y="0"/>
                </a:moveTo>
                <a:lnTo>
                  <a:pt x="6268875" y="0"/>
                </a:lnTo>
                <a:lnTo>
                  <a:pt x="6268875" y="6858000"/>
                </a:lnTo>
                <a:lnTo>
                  <a:pt x="0" y="6858000"/>
                </a:lnTo>
                <a:lnTo>
                  <a:pt x="0" y="5389964"/>
                </a:lnTo>
                <a:lnTo>
                  <a:pt x="1047301" y="5389964"/>
                </a:lnTo>
                <a:lnTo>
                  <a:pt x="1047301" y="2814404"/>
                </a:lnTo>
                <a:lnTo>
                  <a:pt x="0" y="2814404"/>
                </a:lnTo>
                <a:close/>
              </a:path>
            </a:pathLst>
          </a:custGeom>
          <a:solidFill>
            <a:schemeClr val="tx1"/>
          </a:solidFill>
        </p:spPr>
        <p:txBody>
          <a:bodyPr wrap="square">
            <a:noAutofit/>
          </a:bodyPr>
          <a:lstStyle>
            <a:lvl1pPr marL="0" indent="0">
              <a:buNone/>
              <a:defRPr>
                <a:solidFill>
                  <a:schemeClr val="bg1"/>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762719C4-9998-4B9C-8E34-87A64F6BCDAE}"/>
              </a:ext>
            </a:extLst>
          </p:cNvPr>
          <p:cNvSpPr>
            <a:spLocks noGrp="1"/>
          </p:cNvSpPr>
          <p:nvPr>
            <p:ph type="body" sz="quarter" idx="15" hasCustomPrompt="1"/>
          </p:nvPr>
        </p:nvSpPr>
        <p:spPr>
          <a:xfrm>
            <a:off x="1124261" y="4354048"/>
            <a:ext cx="5651500" cy="704088"/>
          </a:xfrm>
        </p:spPr>
        <p:txBody>
          <a:bodyPr anchor="ctr">
            <a:normAutofit/>
          </a:bodyPr>
          <a:lstStyle>
            <a:lvl1pPr marL="0" indent="0">
              <a:buNone/>
              <a:defRPr sz="2400" b="1" i="0" cap="all" spc="600" baseline="0">
                <a:latin typeface="Bahnschrift SemiBold" panose="020B0502040204020203" pitchFamily="34" charset="0"/>
              </a:defRPr>
            </a:lvl1pPr>
          </a:lstStyle>
          <a:p>
            <a:pPr lvl="0"/>
            <a:r>
              <a:rPr lang="en-US" dirty="0"/>
              <a:t>Subtitle</a:t>
            </a:r>
          </a:p>
        </p:txBody>
      </p:sp>
    </p:spTree>
    <p:extLst>
      <p:ext uri="{BB962C8B-B14F-4D97-AF65-F5344CB8AC3E}">
        <p14:creationId xmlns:p14="http://schemas.microsoft.com/office/powerpoint/2010/main" val="676157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FBA462-7E60-BA4E-9A1E-3B5E69DACB3A}"/>
              </a:ext>
            </a:extLst>
          </p:cNvPr>
          <p:cNvSpPr>
            <a:spLocks noGrp="1"/>
          </p:cNvSpPr>
          <p:nvPr>
            <p:ph type="dt" sz="half" idx="10"/>
          </p:nvPr>
        </p:nvSpPr>
        <p:spPr/>
        <p:txBody>
          <a:bodyPr/>
          <a:lstStyle/>
          <a:p>
            <a:fld id="{D951F27F-98F9-A147-8986-34441C7B752D}" type="datetime1">
              <a:rPr lang="en-US" noProof="0" smtClean="0"/>
              <a:t>8/17/2022</a:t>
            </a:fld>
            <a:endParaRPr lang="en-US" noProof="0" dirty="0"/>
          </a:p>
        </p:txBody>
      </p:sp>
      <p:sp>
        <p:nvSpPr>
          <p:cNvPr id="3" name="Footer Placeholder 2">
            <a:extLst>
              <a:ext uri="{FF2B5EF4-FFF2-40B4-BE49-F238E27FC236}">
                <a16:creationId xmlns:a16="http://schemas.microsoft.com/office/drawing/2014/main" id="{218A28A8-5C75-FC4B-9A28-8F343DF4B1F9}"/>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71FD5A6F-AE17-4E4C-9567-DB3B02853306}"/>
              </a:ext>
            </a:extLst>
          </p:cNvPr>
          <p:cNvSpPr>
            <a:spLocks noGrp="1"/>
          </p:cNvSpPr>
          <p:nvPr>
            <p:ph type="sldNum" sz="quarter" idx="12"/>
          </p:nvPr>
        </p:nvSpPr>
        <p:spPr/>
        <p:txBody>
          <a:bodyPr/>
          <a:lstStyle/>
          <a:p>
            <a:fld id="{9EC71654-96A5-4280-94F3-931C61A9F92C}" type="slidenum">
              <a:rPr lang="en-US" noProof="0" smtClean="0"/>
              <a:t>‹#›</a:t>
            </a:fld>
            <a:endParaRPr lang="en-US" noProof="0" dirty="0"/>
          </a:p>
        </p:txBody>
      </p:sp>
      <p:sp>
        <p:nvSpPr>
          <p:cNvPr id="5" name="Rectangle 4">
            <a:extLst>
              <a:ext uri="{FF2B5EF4-FFF2-40B4-BE49-F238E27FC236}">
                <a16:creationId xmlns:a16="http://schemas.microsoft.com/office/drawing/2014/main" id="{F9B59AC0-ACCA-0548-A037-BC61068B8FE2}"/>
              </a:ext>
            </a:extLst>
          </p:cNvPr>
          <p:cNvSpPr/>
          <p:nvPr/>
        </p:nvSpPr>
        <p:spPr>
          <a:xfrm>
            <a:off x="0" y="0"/>
            <a:ext cx="12192000" cy="986306"/>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A57C152-0331-B74F-81FE-04A927A72C7B}"/>
              </a:ext>
            </a:extLst>
          </p:cNvPr>
          <p:cNvSpPr/>
          <p:nvPr/>
        </p:nvSpPr>
        <p:spPr>
          <a:xfrm>
            <a:off x="350520" y="279792"/>
            <a:ext cx="11475720" cy="98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ctr"/>
          <a:lstStyle/>
          <a:p>
            <a:endParaRPr lang="en-US" sz="2400" b="1" dirty="0">
              <a:latin typeface="Meiryo" panose="020B0604030504040204" pitchFamily="34" charset="-128"/>
              <a:ea typeface="Meiryo" panose="020B0604030504040204" pitchFamily="34" charset="-128"/>
            </a:endParaRPr>
          </a:p>
        </p:txBody>
      </p:sp>
      <p:sp>
        <p:nvSpPr>
          <p:cNvPr id="8" name="Title 1">
            <a:extLst>
              <a:ext uri="{FF2B5EF4-FFF2-40B4-BE49-F238E27FC236}">
                <a16:creationId xmlns:a16="http://schemas.microsoft.com/office/drawing/2014/main" id="{5FDDD9A4-1691-5D47-9605-21650E2212D3}"/>
              </a:ext>
            </a:extLst>
          </p:cNvPr>
          <p:cNvSpPr>
            <a:spLocks noGrp="1"/>
          </p:cNvSpPr>
          <p:nvPr>
            <p:ph type="title"/>
          </p:nvPr>
        </p:nvSpPr>
        <p:spPr>
          <a:xfrm>
            <a:off x="639413" y="399011"/>
            <a:ext cx="10904438" cy="790943"/>
          </a:xfrm>
          <a:prstGeom prst="rect">
            <a:avLst/>
          </a:prstGeom>
        </p:spPr>
        <p:txBody>
          <a:bodyPr lIns="91440" rIns="91440">
            <a:noAutofit/>
          </a:bodyPr>
          <a:lstStyle>
            <a:lvl1pPr>
              <a:defRPr sz="3200" b="1" i="0" spc="150" baseline="0">
                <a:solidFill>
                  <a:schemeClr val="tx1"/>
                </a:solidFill>
                <a:latin typeface="Segoe UI" panose="020B0502040204020203" pitchFamily="34" charset="0"/>
                <a:ea typeface="Meiryo UI" panose="020B0604030504040204" pitchFamily="34" charset="-128"/>
                <a:cs typeface="Segoe UI" panose="020B0502040204020203" pitchFamily="34" charset="0"/>
              </a:defRPr>
            </a:lvl1pPr>
          </a:lstStyle>
          <a:p>
            <a:r>
              <a:rPr lang="en-US" dirty="0"/>
              <a:t>Click to edit Master title style</a:t>
            </a:r>
          </a:p>
        </p:txBody>
      </p:sp>
      <p:sp>
        <p:nvSpPr>
          <p:cNvPr id="10" name="Content Placeholder 9">
            <a:extLst>
              <a:ext uri="{FF2B5EF4-FFF2-40B4-BE49-F238E27FC236}">
                <a16:creationId xmlns:a16="http://schemas.microsoft.com/office/drawing/2014/main" id="{A6B69B4E-3A48-4F14-8C09-ECC8E58C7321}"/>
              </a:ext>
            </a:extLst>
          </p:cNvPr>
          <p:cNvSpPr>
            <a:spLocks noGrp="1"/>
          </p:cNvSpPr>
          <p:nvPr>
            <p:ph sz="quarter" idx="13"/>
          </p:nvPr>
        </p:nvSpPr>
        <p:spPr>
          <a:xfrm>
            <a:off x="636336" y="1469745"/>
            <a:ext cx="10904088" cy="4706938"/>
          </a:xfrm>
        </p:spPr>
        <p:txBody>
          <a:bodyPr>
            <a:normAutofit/>
          </a:bodyPr>
          <a:lstStyle>
            <a:lvl1pPr>
              <a:defRPr sz="2400">
                <a:latin typeface="Gisha" panose="020B0502040204020203" pitchFamily="34" charset="-79"/>
                <a:cs typeface="Gisha" panose="020B0502040204020203" pitchFamily="34" charset="-79"/>
              </a:defRPr>
            </a:lvl1pPr>
            <a:lvl2pPr>
              <a:defRPr sz="2400">
                <a:latin typeface="Gisha" panose="020B0502040204020203" pitchFamily="34" charset="-79"/>
                <a:cs typeface="Gisha" panose="020B0502040204020203" pitchFamily="34" charset="-79"/>
              </a:defRPr>
            </a:lvl2pPr>
            <a:lvl3pPr>
              <a:defRPr sz="2400">
                <a:latin typeface="Gisha" panose="020B0502040204020203" pitchFamily="34" charset="-79"/>
                <a:cs typeface="Gisha" panose="020B0502040204020203" pitchFamily="34" charset="-79"/>
              </a:defRPr>
            </a:lvl3pPr>
            <a:lvl4pPr>
              <a:defRPr sz="2400">
                <a:latin typeface="Gisha" panose="020B0502040204020203" pitchFamily="34" charset="-79"/>
                <a:cs typeface="Gisha" panose="020B0502040204020203" pitchFamily="34" charset="-79"/>
              </a:defRPr>
            </a:lvl4pPr>
            <a:lvl5pPr>
              <a:defRPr sz="2400">
                <a:latin typeface="Gisha" panose="020B0502040204020203" pitchFamily="34" charset="-79"/>
                <a:cs typeface="Gisha" panose="020B05020402040202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7681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 conten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7C56A2-F952-8343-A875-78793BA51A34}"/>
              </a:ext>
            </a:extLst>
          </p:cNvPr>
          <p:cNvSpPr/>
          <p:nvPr/>
        </p:nvSpPr>
        <p:spPr>
          <a:xfrm>
            <a:off x="0" y="5871694"/>
            <a:ext cx="12192000" cy="986306"/>
          </a:xfrm>
          <a:prstGeom prst="rect">
            <a:avLst/>
          </a:prstGeom>
          <a:pattFill prst="lgGrid">
            <a:fgClr>
              <a:schemeClr val="tx1">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1BB3689-72F8-2345-BF30-38C81BDD487E}"/>
              </a:ext>
            </a:extLst>
          </p:cNvPr>
          <p:cNvSpPr/>
          <p:nvPr/>
        </p:nvSpPr>
        <p:spPr>
          <a:xfrm>
            <a:off x="4902553" y="0"/>
            <a:ext cx="7189694"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09FBA462-7E60-BA4E-9A1E-3B5E69DACB3A}"/>
              </a:ext>
            </a:extLst>
          </p:cNvPr>
          <p:cNvSpPr>
            <a:spLocks noGrp="1"/>
          </p:cNvSpPr>
          <p:nvPr>
            <p:ph type="dt" sz="half" idx="10"/>
          </p:nvPr>
        </p:nvSpPr>
        <p:spPr/>
        <p:txBody>
          <a:bodyPr/>
          <a:lstStyle/>
          <a:p>
            <a:fld id="{D951F27F-98F9-A147-8986-34441C7B752D}" type="datetime1">
              <a:rPr lang="en-US" noProof="0" smtClean="0"/>
              <a:t>8/17/2022</a:t>
            </a:fld>
            <a:endParaRPr lang="en-US" noProof="0" dirty="0"/>
          </a:p>
        </p:txBody>
      </p:sp>
      <p:sp>
        <p:nvSpPr>
          <p:cNvPr id="3" name="Footer Placeholder 2">
            <a:extLst>
              <a:ext uri="{FF2B5EF4-FFF2-40B4-BE49-F238E27FC236}">
                <a16:creationId xmlns:a16="http://schemas.microsoft.com/office/drawing/2014/main" id="{218A28A8-5C75-FC4B-9A28-8F343DF4B1F9}"/>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71FD5A6F-AE17-4E4C-9567-DB3B02853306}"/>
              </a:ext>
            </a:extLst>
          </p:cNvPr>
          <p:cNvSpPr>
            <a:spLocks noGrp="1"/>
          </p:cNvSpPr>
          <p:nvPr>
            <p:ph type="sldNum" sz="quarter" idx="12"/>
          </p:nvPr>
        </p:nvSpPr>
        <p:spPr/>
        <p:txBody>
          <a:bodyPr/>
          <a:lstStyle/>
          <a:p>
            <a:fld id="{9EC71654-96A5-4280-94F3-931C61A9F92C}" type="slidenum">
              <a:rPr lang="en-US" noProof="0" smtClean="0"/>
              <a:t>‹#›</a:t>
            </a:fld>
            <a:endParaRPr lang="en-US" noProof="0" dirty="0"/>
          </a:p>
        </p:txBody>
      </p:sp>
      <p:sp>
        <p:nvSpPr>
          <p:cNvPr id="9" name="Title 1">
            <a:extLst>
              <a:ext uri="{FF2B5EF4-FFF2-40B4-BE49-F238E27FC236}">
                <a16:creationId xmlns:a16="http://schemas.microsoft.com/office/drawing/2014/main" id="{656FB1BA-653F-254C-9C39-2A5BDD763EE8}"/>
              </a:ext>
            </a:extLst>
          </p:cNvPr>
          <p:cNvSpPr>
            <a:spLocks noGrp="1"/>
          </p:cNvSpPr>
          <p:nvPr>
            <p:ph type="title"/>
          </p:nvPr>
        </p:nvSpPr>
        <p:spPr>
          <a:xfrm>
            <a:off x="6201295" y="136525"/>
            <a:ext cx="5677592" cy="1128312"/>
          </a:xfrm>
          <a:prstGeom prst="rect">
            <a:avLst/>
          </a:prstGeom>
        </p:spPr>
        <p:txBody>
          <a:bodyPr lIns="91440" rIns="91440">
            <a:noAutofit/>
          </a:bodyPr>
          <a:lstStyle>
            <a:lvl1pPr>
              <a:defRPr sz="3200" b="1" i="0" spc="150" baseline="0">
                <a:solidFill>
                  <a:schemeClr val="tx1"/>
                </a:solidFill>
                <a:latin typeface="Bahnschrift SemiBold" panose="020B0502040204020203" pitchFamily="34" charset="0"/>
                <a:ea typeface="Meiryo UI" panose="020B0604030504040204" pitchFamily="34" charset="-128"/>
              </a:defRPr>
            </a:lvl1pPr>
          </a:lstStyle>
          <a:p>
            <a:r>
              <a:rPr lang="en-US" dirty="0"/>
              <a:t>Click to edit Master title style</a:t>
            </a:r>
          </a:p>
        </p:txBody>
      </p:sp>
      <p:sp>
        <p:nvSpPr>
          <p:cNvPr id="12" name="Picture Placeholder 10">
            <a:extLst>
              <a:ext uri="{FF2B5EF4-FFF2-40B4-BE49-F238E27FC236}">
                <a16:creationId xmlns:a16="http://schemas.microsoft.com/office/drawing/2014/main" id="{CB2BF900-EE78-604F-A9A8-83394228A684}"/>
              </a:ext>
            </a:extLst>
          </p:cNvPr>
          <p:cNvSpPr>
            <a:spLocks noGrp="1"/>
          </p:cNvSpPr>
          <p:nvPr>
            <p:ph type="pic" sz="quarter" idx="14"/>
          </p:nvPr>
        </p:nvSpPr>
        <p:spPr>
          <a:xfrm>
            <a:off x="542925" y="571500"/>
            <a:ext cx="5553075" cy="5715000"/>
          </a:xfrm>
          <a:prstGeom prst="rect">
            <a:avLst/>
          </a:prstGeom>
          <a:solidFill>
            <a:schemeClr val="tx1"/>
          </a:solidFill>
        </p:spPr>
        <p:txBody>
          <a:bodyPr/>
          <a:lstStyle>
            <a:lvl1pPr marL="0" indent="0">
              <a:buNone/>
              <a:defRPr>
                <a:solidFill>
                  <a:schemeClr val="bg1"/>
                </a:solidFill>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C4C04996-C3BC-4E03-A361-2BA33F3CA305}"/>
              </a:ext>
            </a:extLst>
          </p:cNvPr>
          <p:cNvSpPr>
            <a:spLocks noGrp="1"/>
          </p:cNvSpPr>
          <p:nvPr>
            <p:ph sz="quarter" idx="15"/>
          </p:nvPr>
        </p:nvSpPr>
        <p:spPr>
          <a:xfrm>
            <a:off x="6761163" y="1265238"/>
            <a:ext cx="4791591" cy="4911725"/>
          </a:xfrm>
        </p:spPr>
        <p:txBody>
          <a:bodyPr>
            <a:normAutofit/>
          </a:bodyPr>
          <a:lstStyle>
            <a:lvl1pPr>
              <a:lnSpc>
                <a:spcPct val="200000"/>
              </a:lnSpc>
              <a:spcBef>
                <a:spcPts val="1000"/>
              </a:spcBef>
              <a:buClrTx/>
              <a:defRPr sz="2400">
                <a:latin typeface="Gadugi" panose="020B0502040204020203" pitchFamily="34" charset="0"/>
                <a:ea typeface="Gadugi" panose="020B0502040204020203" pitchFamily="34" charset="0"/>
              </a:defRPr>
            </a:lvl1pPr>
            <a:lvl2pPr>
              <a:lnSpc>
                <a:spcPct val="200000"/>
              </a:lnSpc>
              <a:spcBef>
                <a:spcPts val="1000"/>
              </a:spcBef>
              <a:buClrTx/>
              <a:defRPr/>
            </a:lvl2pPr>
            <a:lvl3pPr>
              <a:lnSpc>
                <a:spcPct val="200000"/>
              </a:lnSpc>
              <a:spcBef>
                <a:spcPts val="1000"/>
              </a:spcBef>
              <a:buClrTx/>
              <a:defRPr/>
            </a:lvl3pPr>
            <a:lvl4pPr>
              <a:lnSpc>
                <a:spcPct val="200000"/>
              </a:lnSpc>
              <a:spcBef>
                <a:spcPts val="1000"/>
              </a:spcBef>
              <a:buClrTx/>
              <a:defRPr/>
            </a:lvl4pPr>
            <a:lvl5pPr>
              <a:lnSpc>
                <a:spcPct val="200000"/>
              </a:lnSpc>
              <a:spcBef>
                <a:spcPts val="1000"/>
              </a:spcBef>
              <a:buClrTx/>
              <a:defRPr/>
            </a:lvl5pPr>
          </a:lstStyle>
          <a:p>
            <a:pPr lvl="0"/>
            <a:r>
              <a:rPr lang="en-US" dirty="0"/>
              <a:t>Click to edit Master text styles</a:t>
            </a:r>
          </a:p>
        </p:txBody>
      </p:sp>
    </p:spTree>
    <p:extLst>
      <p:ext uri="{BB962C8B-B14F-4D97-AF65-F5344CB8AC3E}">
        <p14:creationId xmlns:p14="http://schemas.microsoft.com/office/powerpoint/2010/main" val="70200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F96941-79C9-A34B-8AB5-C167A4D72D51}"/>
              </a:ext>
            </a:extLst>
          </p:cNvPr>
          <p:cNvSpPr/>
          <p:nvPr/>
        </p:nvSpPr>
        <p:spPr>
          <a:xfrm>
            <a:off x="0" y="0"/>
            <a:ext cx="12192000" cy="986306"/>
          </a:xfrm>
          <a:prstGeom prst="rect">
            <a:avLst/>
          </a:prstGeom>
          <a:pattFill prst="lgGrid">
            <a:fgClr>
              <a:schemeClr val="tx1">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Date Placeholder 1">
            <a:extLst>
              <a:ext uri="{FF2B5EF4-FFF2-40B4-BE49-F238E27FC236}">
                <a16:creationId xmlns:a16="http://schemas.microsoft.com/office/drawing/2014/main" id="{09FBA462-7E60-BA4E-9A1E-3B5E69DACB3A}"/>
              </a:ext>
            </a:extLst>
          </p:cNvPr>
          <p:cNvSpPr>
            <a:spLocks noGrp="1"/>
          </p:cNvSpPr>
          <p:nvPr>
            <p:ph type="dt" sz="half" idx="10"/>
          </p:nvPr>
        </p:nvSpPr>
        <p:spPr/>
        <p:txBody>
          <a:bodyPr/>
          <a:lstStyle/>
          <a:p>
            <a:fld id="{D951F27F-98F9-A147-8986-34441C7B752D}" type="datetime1">
              <a:rPr lang="en-US" noProof="0" smtClean="0"/>
              <a:t>8/17/2022</a:t>
            </a:fld>
            <a:endParaRPr lang="en-US" noProof="0" dirty="0"/>
          </a:p>
        </p:txBody>
      </p:sp>
      <p:sp>
        <p:nvSpPr>
          <p:cNvPr id="3" name="Footer Placeholder 2">
            <a:extLst>
              <a:ext uri="{FF2B5EF4-FFF2-40B4-BE49-F238E27FC236}">
                <a16:creationId xmlns:a16="http://schemas.microsoft.com/office/drawing/2014/main" id="{218A28A8-5C75-FC4B-9A28-8F343DF4B1F9}"/>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71FD5A6F-AE17-4E4C-9567-DB3B02853306}"/>
              </a:ext>
            </a:extLst>
          </p:cNvPr>
          <p:cNvSpPr>
            <a:spLocks noGrp="1"/>
          </p:cNvSpPr>
          <p:nvPr>
            <p:ph type="sldNum" sz="quarter" idx="12"/>
          </p:nvPr>
        </p:nvSpPr>
        <p:spPr/>
        <p:txBody>
          <a:bodyPr/>
          <a:lstStyle/>
          <a:p>
            <a:fld id="{9EC71654-96A5-4280-94F3-931C61A9F92C}" type="slidenum">
              <a:rPr lang="en-US" noProof="0" smtClean="0"/>
              <a:t>‹#›</a:t>
            </a:fld>
            <a:endParaRPr lang="en-US" noProof="0" dirty="0"/>
          </a:p>
        </p:txBody>
      </p:sp>
      <p:sp>
        <p:nvSpPr>
          <p:cNvPr id="6" name="Rectangle 5">
            <a:extLst>
              <a:ext uri="{FF2B5EF4-FFF2-40B4-BE49-F238E27FC236}">
                <a16:creationId xmlns:a16="http://schemas.microsoft.com/office/drawing/2014/main" id="{2A57C152-0331-B74F-81FE-04A927A72C7B}"/>
              </a:ext>
            </a:extLst>
          </p:cNvPr>
          <p:cNvSpPr/>
          <p:nvPr/>
        </p:nvSpPr>
        <p:spPr>
          <a:xfrm>
            <a:off x="350520" y="279792"/>
            <a:ext cx="11475720" cy="9863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ctr"/>
          <a:lstStyle/>
          <a:p>
            <a:endParaRPr lang="en-US" sz="2400" b="1" noProof="0" dirty="0">
              <a:solidFill>
                <a:schemeClr val="bg1"/>
              </a:solidFill>
              <a:latin typeface="Meiryo" panose="020B0604030504040204" pitchFamily="34" charset="-128"/>
              <a:ea typeface="Meiryo" panose="020B0604030504040204" pitchFamily="34" charset="-128"/>
            </a:endParaRPr>
          </a:p>
        </p:txBody>
      </p:sp>
      <p:sp>
        <p:nvSpPr>
          <p:cNvPr id="8" name="Title 1">
            <a:extLst>
              <a:ext uri="{FF2B5EF4-FFF2-40B4-BE49-F238E27FC236}">
                <a16:creationId xmlns:a16="http://schemas.microsoft.com/office/drawing/2014/main" id="{5FDDD9A4-1691-5D47-9605-21650E2212D3}"/>
              </a:ext>
            </a:extLst>
          </p:cNvPr>
          <p:cNvSpPr>
            <a:spLocks noGrp="1"/>
          </p:cNvSpPr>
          <p:nvPr>
            <p:ph type="title"/>
          </p:nvPr>
        </p:nvSpPr>
        <p:spPr>
          <a:xfrm>
            <a:off x="639413" y="483440"/>
            <a:ext cx="10904438" cy="583800"/>
          </a:xfrm>
          <a:prstGeom prst="rect">
            <a:avLst/>
          </a:prstGeom>
        </p:spPr>
        <p:txBody>
          <a:bodyPr lIns="91440" rIns="91440">
            <a:noAutofit/>
          </a:bodyPr>
          <a:lstStyle>
            <a:lvl1pPr>
              <a:defRPr sz="3200" b="1" i="0" spc="150" baseline="0">
                <a:solidFill>
                  <a:schemeClr val="tx1"/>
                </a:solidFill>
                <a:latin typeface="Segoe UI" panose="020B0502040204020203" pitchFamily="34" charset="0"/>
                <a:ea typeface="Meiryo UI" panose="020B0604030504040204" pitchFamily="34" charset="-128"/>
                <a:cs typeface="Segoe UI" panose="020B0502040204020203" pitchFamily="34" charset="0"/>
              </a:defRPr>
            </a:lvl1pPr>
          </a:lstStyle>
          <a:p>
            <a:r>
              <a:rPr lang="en-US" noProof="0" dirty="0"/>
              <a:t>Click to edit Master title style</a:t>
            </a:r>
          </a:p>
        </p:txBody>
      </p:sp>
      <p:sp>
        <p:nvSpPr>
          <p:cNvPr id="10" name="Text Placeholder 2">
            <a:extLst>
              <a:ext uri="{FF2B5EF4-FFF2-40B4-BE49-F238E27FC236}">
                <a16:creationId xmlns:a16="http://schemas.microsoft.com/office/drawing/2014/main" id="{62F811A9-08B1-C746-B30D-69D7B4A6CD59}"/>
              </a:ext>
            </a:extLst>
          </p:cNvPr>
          <p:cNvSpPr>
            <a:spLocks noGrp="1"/>
          </p:cNvSpPr>
          <p:nvPr>
            <p:ph type="body" idx="1"/>
          </p:nvPr>
        </p:nvSpPr>
        <p:spPr>
          <a:xfrm>
            <a:off x="838201" y="2038570"/>
            <a:ext cx="5042646" cy="703135"/>
          </a:xfrm>
          <a:prstGeom prst="rect">
            <a:avLst/>
          </a:prstGeom>
        </p:spPr>
        <p:txBody>
          <a:bodyPr lIns="91440" rIns="91440" anchor="ctr">
            <a:normAutofit/>
          </a:bodyPr>
          <a:lstStyle>
            <a:lvl1pPr marL="0" indent="0" algn="l">
              <a:lnSpc>
                <a:spcPct val="150000"/>
              </a:lnSpc>
              <a:buNone/>
              <a:defRPr sz="1800" b="1" i="0" cap="all" spc="150" baseline="0">
                <a:solidFill>
                  <a:schemeClr val="tx2"/>
                </a:solidFill>
                <a:latin typeface="Gisha" panose="020B0502040204020203" pitchFamily="34" charset="-79"/>
                <a:ea typeface="Meiryo UI" panose="020B0604030504040204" pitchFamily="34" charset="-128"/>
                <a:cs typeface="Gisha" panose="020B05020402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12" name="Text Placeholder 2">
            <a:extLst>
              <a:ext uri="{FF2B5EF4-FFF2-40B4-BE49-F238E27FC236}">
                <a16:creationId xmlns:a16="http://schemas.microsoft.com/office/drawing/2014/main" id="{54F0B191-C947-1640-8AD2-EEEAA1ED57C9}"/>
              </a:ext>
            </a:extLst>
          </p:cNvPr>
          <p:cNvSpPr>
            <a:spLocks noGrp="1"/>
          </p:cNvSpPr>
          <p:nvPr>
            <p:ph type="body" idx="14"/>
          </p:nvPr>
        </p:nvSpPr>
        <p:spPr>
          <a:xfrm>
            <a:off x="6501205" y="2038570"/>
            <a:ext cx="5042646" cy="703135"/>
          </a:xfrm>
          <a:prstGeom prst="rect">
            <a:avLst/>
          </a:prstGeom>
        </p:spPr>
        <p:txBody>
          <a:bodyPr lIns="91440" rIns="91440" anchor="ctr">
            <a:normAutofit/>
          </a:bodyPr>
          <a:lstStyle>
            <a:lvl1pPr marL="0" indent="0" algn="l">
              <a:lnSpc>
                <a:spcPct val="150000"/>
              </a:lnSpc>
              <a:buNone/>
              <a:defRPr sz="1800" b="1" i="0" cap="all" spc="150" baseline="0">
                <a:solidFill>
                  <a:schemeClr val="tx2"/>
                </a:solidFill>
                <a:latin typeface="Gisha" panose="020B0502040204020203" pitchFamily="34" charset="-79"/>
                <a:ea typeface="Meiryo UI" panose="020B0604030504040204" pitchFamily="34" charset="-128"/>
                <a:cs typeface="Gisha" panose="020B05020402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cxnSp>
        <p:nvCxnSpPr>
          <p:cNvPr id="14" name="Straight Connector 13">
            <a:extLst>
              <a:ext uri="{FF2B5EF4-FFF2-40B4-BE49-F238E27FC236}">
                <a16:creationId xmlns:a16="http://schemas.microsoft.com/office/drawing/2014/main" id="{E8B92D52-6B55-2C4B-95E4-CE89611E590B}"/>
              </a:ext>
            </a:extLst>
          </p:cNvPr>
          <p:cNvCxnSpPr>
            <a:cxnSpLocks/>
          </p:cNvCxnSpPr>
          <p:nvPr/>
        </p:nvCxnSpPr>
        <p:spPr>
          <a:xfrm>
            <a:off x="6167716" y="1613647"/>
            <a:ext cx="0" cy="4904068"/>
          </a:xfrm>
          <a:prstGeom prst="line">
            <a:avLst/>
          </a:prstGeom>
          <a:ln w="31750">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0F9EB4B-EC9F-404E-A98B-1EA3F6FF116A}"/>
              </a:ext>
            </a:extLst>
          </p:cNvPr>
          <p:cNvSpPr>
            <a:spLocks noGrp="1"/>
          </p:cNvSpPr>
          <p:nvPr>
            <p:ph sz="quarter" idx="15"/>
          </p:nvPr>
        </p:nvSpPr>
        <p:spPr>
          <a:xfrm>
            <a:off x="838199" y="2894013"/>
            <a:ext cx="5042647" cy="3094037"/>
          </a:xfrm>
        </p:spPr>
        <p:txBody>
          <a:bodyPr/>
          <a:lstStyle>
            <a:lvl1pPr>
              <a:defRPr>
                <a:latin typeface="Gisha" panose="020B0502040204020203" pitchFamily="34" charset="-79"/>
                <a:cs typeface="Gisha" panose="020B0502040204020203" pitchFamily="34" charset="-79"/>
              </a:defRPr>
            </a:lvl1pPr>
            <a:lvl2pPr>
              <a:defRPr>
                <a:latin typeface="Gisha" panose="020B0502040204020203" pitchFamily="34" charset="-79"/>
                <a:cs typeface="Gisha" panose="020B0502040204020203" pitchFamily="34" charset="-79"/>
              </a:defRPr>
            </a:lvl2pPr>
            <a:lvl3pPr>
              <a:defRPr>
                <a:latin typeface="Gisha" panose="020B0502040204020203" pitchFamily="34" charset="-79"/>
                <a:cs typeface="Gisha" panose="020B0502040204020203" pitchFamily="34" charset="-79"/>
              </a:defRPr>
            </a:lvl3pPr>
            <a:lvl4pPr>
              <a:defRPr>
                <a:latin typeface="Gisha" panose="020B0502040204020203" pitchFamily="34" charset="-79"/>
                <a:cs typeface="Gisha" panose="020B0502040204020203" pitchFamily="34" charset="-79"/>
              </a:defRPr>
            </a:lvl4pPr>
            <a:lvl5pPr>
              <a:defRPr>
                <a:latin typeface="Gisha" panose="020B0502040204020203" pitchFamily="34" charset="-79"/>
                <a:cs typeface="Gisha" panose="020B05020402040202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6">
            <a:extLst>
              <a:ext uri="{FF2B5EF4-FFF2-40B4-BE49-F238E27FC236}">
                <a16:creationId xmlns:a16="http://schemas.microsoft.com/office/drawing/2014/main" id="{7A648C0A-27FE-4582-8D3C-7FF280E14591}"/>
              </a:ext>
            </a:extLst>
          </p:cNvPr>
          <p:cNvSpPr>
            <a:spLocks noGrp="1"/>
          </p:cNvSpPr>
          <p:nvPr>
            <p:ph sz="quarter" idx="16"/>
          </p:nvPr>
        </p:nvSpPr>
        <p:spPr>
          <a:xfrm>
            <a:off x="6501205" y="2894013"/>
            <a:ext cx="5042647" cy="3094037"/>
          </a:xfrm>
        </p:spPr>
        <p:txBody>
          <a:bodyPr/>
          <a:lstStyle>
            <a:lvl1pPr>
              <a:defRPr>
                <a:latin typeface="Gisha" panose="020B0502040204020203" pitchFamily="34" charset="-79"/>
                <a:cs typeface="Gisha" panose="020B0502040204020203" pitchFamily="34" charset="-79"/>
              </a:defRPr>
            </a:lvl1pPr>
            <a:lvl2pPr>
              <a:defRPr>
                <a:latin typeface="Gisha" panose="020B0502040204020203" pitchFamily="34" charset="-79"/>
                <a:cs typeface="Gisha" panose="020B0502040204020203" pitchFamily="34" charset="-79"/>
              </a:defRPr>
            </a:lvl2pPr>
            <a:lvl3pPr>
              <a:defRPr>
                <a:latin typeface="Gisha" panose="020B0502040204020203" pitchFamily="34" charset="-79"/>
                <a:cs typeface="Gisha" panose="020B0502040204020203" pitchFamily="34" charset="-79"/>
              </a:defRPr>
            </a:lvl3pPr>
            <a:lvl4pPr>
              <a:defRPr>
                <a:latin typeface="Gisha" panose="020B0502040204020203" pitchFamily="34" charset="-79"/>
                <a:cs typeface="Gisha" panose="020B0502040204020203" pitchFamily="34" charset="-79"/>
              </a:defRPr>
            </a:lvl4pPr>
            <a:lvl5pPr>
              <a:defRPr>
                <a:latin typeface="Gisha" panose="020B0502040204020203" pitchFamily="34" charset="-79"/>
                <a:cs typeface="Gisha" panose="020B05020402040202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6843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Image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A22209-F6F4-814A-9719-87CDCD23C55F}"/>
              </a:ext>
            </a:extLst>
          </p:cNvPr>
          <p:cNvSpPr/>
          <p:nvPr/>
        </p:nvSpPr>
        <p:spPr>
          <a:xfrm>
            <a:off x="0" y="914400"/>
            <a:ext cx="12192000" cy="5029200"/>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51817374-D7A2-2F4D-91C6-E24955F0018B}"/>
              </a:ext>
            </a:extLst>
          </p:cNvPr>
          <p:cNvSpPr/>
          <p:nvPr/>
        </p:nvSpPr>
        <p:spPr>
          <a:xfrm>
            <a:off x="5951621" y="1803214"/>
            <a:ext cx="6240379" cy="32528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Date Placeholder 1">
            <a:extLst>
              <a:ext uri="{FF2B5EF4-FFF2-40B4-BE49-F238E27FC236}">
                <a16:creationId xmlns:a16="http://schemas.microsoft.com/office/drawing/2014/main" id="{09FBA462-7E60-BA4E-9A1E-3B5E69DACB3A}"/>
              </a:ext>
            </a:extLst>
          </p:cNvPr>
          <p:cNvSpPr>
            <a:spLocks noGrp="1"/>
          </p:cNvSpPr>
          <p:nvPr>
            <p:ph type="dt" sz="half" idx="10"/>
          </p:nvPr>
        </p:nvSpPr>
        <p:spPr/>
        <p:txBody>
          <a:bodyPr/>
          <a:lstStyle/>
          <a:p>
            <a:fld id="{D951F27F-98F9-A147-8986-34441C7B752D}" type="datetime1">
              <a:rPr lang="en-US" noProof="0" smtClean="0"/>
              <a:t>8/17/2022</a:t>
            </a:fld>
            <a:endParaRPr lang="en-US" noProof="0" dirty="0"/>
          </a:p>
        </p:txBody>
      </p:sp>
      <p:sp>
        <p:nvSpPr>
          <p:cNvPr id="3" name="Footer Placeholder 2">
            <a:extLst>
              <a:ext uri="{FF2B5EF4-FFF2-40B4-BE49-F238E27FC236}">
                <a16:creationId xmlns:a16="http://schemas.microsoft.com/office/drawing/2014/main" id="{218A28A8-5C75-FC4B-9A28-8F343DF4B1F9}"/>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71FD5A6F-AE17-4E4C-9567-DB3B02853306}"/>
              </a:ext>
            </a:extLst>
          </p:cNvPr>
          <p:cNvSpPr>
            <a:spLocks noGrp="1"/>
          </p:cNvSpPr>
          <p:nvPr>
            <p:ph type="sldNum" sz="quarter" idx="12"/>
          </p:nvPr>
        </p:nvSpPr>
        <p:spPr/>
        <p:txBody>
          <a:bodyPr/>
          <a:lstStyle/>
          <a:p>
            <a:fld id="{9EC71654-96A5-4280-94F3-931C61A9F92C}" type="slidenum">
              <a:rPr lang="en-US" noProof="0" smtClean="0"/>
              <a:t>‹#›</a:t>
            </a:fld>
            <a:endParaRPr lang="en-US" noProof="0" dirty="0"/>
          </a:p>
        </p:txBody>
      </p:sp>
      <p:sp>
        <p:nvSpPr>
          <p:cNvPr id="9" name="Title 1">
            <a:extLst>
              <a:ext uri="{FF2B5EF4-FFF2-40B4-BE49-F238E27FC236}">
                <a16:creationId xmlns:a16="http://schemas.microsoft.com/office/drawing/2014/main" id="{656FB1BA-653F-254C-9C39-2A5BDD763EE8}"/>
              </a:ext>
            </a:extLst>
          </p:cNvPr>
          <p:cNvSpPr>
            <a:spLocks noGrp="1"/>
          </p:cNvSpPr>
          <p:nvPr>
            <p:ph type="title"/>
          </p:nvPr>
        </p:nvSpPr>
        <p:spPr>
          <a:xfrm>
            <a:off x="6494545" y="2028031"/>
            <a:ext cx="5058209" cy="583800"/>
          </a:xfrm>
          <a:prstGeom prst="rect">
            <a:avLst/>
          </a:prstGeom>
        </p:spPr>
        <p:txBody>
          <a:bodyPr lIns="91440" rIns="91440">
            <a:noAutofit/>
          </a:bodyPr>
          <a:lstStyle>
            <a:lvl1pPr>
              <a:defRPr sz="2400" b="1" i="0" spc="150" baseline="0">
                <a:solidFill>
                  <a:schemeClr val="tx1"/>
                </a:solidFill>
                <a:latin typeface="Trebuchet MS" panose="020B0603020202020204" pitchFamily="34" charset="0"/>
                <a:ea typeface="Meiryo UI" panose="020B0604030504040204" pitchFamily="34" charset="-128"/>
              </a:defRPr>
            </a:lvl1pPr>
          </a:lstStyle>
          <a:p>
            <a:r>
              <a:rPr lang="en-US" noProof="0" dirty="0"/>
              <a:t>Click to edit Master title style</a:t>
            </a:r>
          </a:p>
        </p:txBody>
      </p:sp>
      <p:sp>
        <p:nvSpPr>
          <p:cNvPr id="13" name="Picture Placeholder 10">
            <a:extLst>
              <a:ext uri="{FF2B5EF4-FFF2-40B4-BE49-F238E27FC236}">
                <a16:creationId xmlns:a16="http://schemas.microsoft.com/office/drawing/2014/main" id="{AD5E91DA-7D30-8C45-9BE7-5F82AA824B11}"/>
              </a:ext>
            </a:extLst>
          </p:cNvPr>
          <p:cNvSpPr>
            <a:spLocks noGrp="1"/>
          </p:cNvSpPr>
          <p:nvPr>
            <p:ph type="pic" sz="quarter" idx="14"/>
          </p:nvPr>
        </p:nvSpPr>
        <p:spPr>
          <a:xfrm>
            <a:off x="542925" y="0"/>
            <a:ext cx="5408696" cy="6858000"/>
          </a:xfrm>
          <a:prstGeom prst="rect">
            <a:avLst/>
          </a:prstGeom>
          <a:solidFill>
            <a:schemeClr val="tx1"/>
          </a:solidFill>
        </p:spPr>
        <p:txBody>
          <a:bodyPr/>
          <a:lstStyle>
            <a:lvl1pPr marL="0" indent="0">
              <a:buNone/>
              <a:defRPr>
                <a:solidFill>
                  <a:schemeClr val="bg1"/>
                </a:solidFill>
              </a:defRPr>
            </a:lvl1pPr>
          </a:lstStyle>
          <a:p>
            <a:r>
              <a:rPr lang="en-US" noProof="0"/>
              <a:t>Click icon to add picture</a:t>
            </a:r>
            <a:endParaRPr lang="en-US" noProof="0" dirty="0"/>
          </a:p>
        </p:txBody>
      </p:sp>
      <p:sp>
        <p:nvSpPr>
          <p:cNvPr id="6" name="Content Placeholder 5">
            <a:extLst>
              <a:ext uri="{FF2B5EF4-FFF2-40B4-BE49-F238E27FC236}">
                <a16:creationId xmlns:a16="http://schemas.microsoft.com/office/drawing/2014/main" id="{A94B5840-E92F-4CFE-B3C0-0873B2740891}"/>
              </a:ext>
            </a:extLst>
          </p:cNvPr>
          <p:cNvSpPr>
            <a:spLocks noGrp="1"/>
          </p:cNvSpPr>
          <p:nvPr>
            <p:ph sz="quarter" idx="15"/>
          </p:nvPr>
        </p:nvSpPr>
        <p:spPr>
          <a:xfrm>
            <a:off x="6494463" y="2611438"/>
            <a:ext cx="5058291" cy="2165350"/>
          </a:xfrm>
        </p:spPr>
        <p:txBody>
          <a:bodyPr/>
          <a:lstStyle>
            <a:lvl1pPr marL="0" indent="0">
              <a:lnSpc>
                <a:spcPct val="200000"/>
              </a:lnSpc>
              <a:spcBef>
                <a:spcPts val="1900"/>
              </a:spcBef>
              <a:buNone/>
              <a:defRPr/>
            </a:lvl1pPr>
          </a:lstStyle>
          <a:p>
            <a:pPr lvl="0"/>
            <a:r>
              <a:rPr lang="en-US" dirty="0"/>
              <a:t>Click to edit Master text styles</a:t>
            </a:r>
          </a:p>
        </p:txBody>
      </p:sp>
    </p:spTree>
    <p:extLst>
      <p:ext uri="{BB962C8B-B14F-4D97-AF65-F5344CB8AC3E}">
        <p14:creationId xmlns:p14="http://schemas.microsoft.com/office/powerpoint/2010/main" val="1720163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25F77B-9DA1-E54D-6935-E2DAF56ABD6E}"/>
              </a:ext>
            </a:extLst>
          </p:cNvPr>
          <p:cNvSpPr/>
          <p:nvPr userDrawn="1"/>
        </p:nvSpPr>
        <p:spPr>
          <a:xfrm>
            <a:off x="0" y="0"/>
            <a:ext cx="3167149" cy="6858000"/>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09FBA462-7E60-BA4E-9A1E-3B5E69DACB3A}"/>
              </a:ext>
            </a:extLst>
          </p:cNvPr>
          <p:cNvSpPr>
            <a:spLocks noGrp="1"/>
          </p:cNvSpPr>
          <p:nvPr>
            <p:ph type="dt" sz="half" idx="10"/>
          </p:nvPr>
        </p:nvSpPr>
        <p:spPr/>
        <p:txBody>
          <a:bodyPr/>
          <a:lstStyle/>
          <a:p>
            <a:fld id="{CACCE73A-EC7C-C74F-BDE1-B9AFE6B3713A}" type="datetimeFigureOut">
              <a:rPr lang="en-US" smtClean="0"/>
              <a:t>8/17/2022</a:t>
            </a:fld>
            <a:endParaRPr lang="en-US" dirty="0"/>
          </a:p>
        </p:txBody>
      </p:sp>
      <p:sp>
        <p:nvSpPr>
          <p:cNvPr id="3" name="Footer Placeholder 2">
            <a:extLst>
              <a:ext uri="{FF2B5EF4-FFF2-40B4-BE49-F238E27FC236}">
                <a16:creationId xmlns:a16="http://schemas.microsoft.com/office/drawing/2014/main" id="{218A28A8-5C75-FC4B-9A28-8F343DF4B1F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1FD5A6F-AE17-4E4C-9567-DB3B02853306}"/>
              </a:ext>
            </a:extLst>
          </p:cNvPr>
          <p:cNvSpPr>
            <a:spLocks noGrp="1"/>
          </p:cNvSpPr>
          <p:nvPr>
            <p:ph type="sldNum" sz="quarter" idx="12"/>
          </p:nvPr>
        </p:nvSpPr>
        <p:spPr/>
        <p:txBody>
          <a:bodyPr/>
          <a:lstStyle/>
          <a:p>
            <a:fld id="{6F705D35-D126-3B47-A82C-2A13EA9E0A67}" type="slidenum">
              <a:rPr lang="en-US" smtClean="0"/>
              <a:t>‹#›</a:t>
            </a:fld>
            <a:endParaRPr lang="en-US" dirty="0"/>
          </a:p>
        </p:txBody>
      </p:sp>
      <p:sp>
        <p:nvSpPr>
          <p:cNvPr id="7" name="Content Placeholder 5">
            <a:extLst>
              <a:ext uri="{FF2B5EF4-FFF2-40B4-BE49-F238E27FC236}">
                <a16:creationId xmlns:a16="http://schemas.microsoft.com/office/drawing/2014/main" id="{3FD77D83-8EF8-05D5-F6F6-7A6636DB0053}"/>
              </a:ext>
            </a:extLst>
          </p:cNvPr>
          <p:cNvSpPr>
            <a:spLocks noGrp="1"/>
          </p:cNvSpPr>
          <p:nvPr>
            <p:ph sz="quarter" idx="15"/>
          </p:nvPr>
        </p:nvSpPr>
        <p:spPr>
          <a:xfrm>
            <a:off x="4231554" y="367001"/>
            <a:ext cx="6778191" cy="5137872"/>
          </a:xfrm>
        </p:spPr>
        <p:txBody>
          <a:bodyPr>
            <a:normAutofit/>
          </a:bodyPr>
          <a:lstStyle>
            <a:lvl1pPr marL="0" indent="0">
              <a:lnSpc>
                <a:spcPct val="200000"/>
              </a:lnSpc>
              <a:spcBef>
                <a:spcPts val="1900"/>
              </a:spcBef>
              <a:buNone/>
              <a:defRPr sz="2400">
                <a:latin typeface="Gisha" panose="020B0502040204020203" pitchFamily="34" charset="-79"/>
                <a:cs typeface="Gisha" panose="020B0502040204020203" pitchFamily="34" charset="-79"/>
              </a:defRPr>
            </a:lvl1pPr>
          </a:lstStyle>
          <a:p>
            <a:pPr lvl="0"/>
            <a:r>
              <a:rPr lang="en-US" dirty="0"/>
              <a:t>Click to edit Master text styles</a:t>
            </a:r>
          </a:p>
        </p:txBody>
      </p:sp>
      <p:sp>
        <p:nvSpPr>
          <p:cNvPr id="9" name="Rectangle 8">
            <a:extLst>
              <a:ext uri="{FF2B5EF4-FFF2-40B4-BE49-F238E27FC236}">
                <a16:creationId xmlns:a16="http://schemas.microsoft.com/office/drawing/2014/main" id="{7FF217B2-9777-E8BC-707D-E7068BA367D1}"/>
              </a:ext>
            </a:extLst>
          </p:cNvPr>
          <p:cNvSpPr/>
          <p:nvPr userDrawn="1"/>
        </p:nvSpPr>
        <p:spPr>
          <a:xfrm rot="5400000">
            <a:off x="-926956" y="2012601"/>
            <a:ext cx="5190548" cy="24676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3DE4BB3-F2AD-C0A1-4BBB-071B929871B2}"/>
              </a:ext>
            </a:extLst>
          </p:cNvPr>
          <p:cNvSpPr>
            <a:spLocks noGrp="1"/>
          </p:cNvSpPr>
          <p:nvPr>
            <p:ph type="title"/>
          </p:nvPr>
        </p:nvSpPr>
        <p:spPr>
          <a:xfrm>
            <a:off x="533297" y="814648"/>
            <a:ext cx="2270042" cy="4904508"/>
          </a:xfrm>
          <a:prstGeom prst="rect">
            <a:avLst/>
          </a:prstGeom>
        </p:spPr>
        <p:txBody>
          <a:bodyPr lIns="91440" rIns="91440">
            <a:noAutofit/>
          </a:bodyPr>
          <a:lstStyle>
            <a:lvl1pPr algn="just">
              <a:defRPr sz="2400" b="1" i="0" spc="150" baseline="0">
                <a:solidFill>
                  <a:schemeClr val="tx1"/>
                </a:solidFill>
                <a:latin typeface="Segoe UI" panose="020B0502040204020203" pitchFamily="34" charset="0"/>
                <a:ea typeface="Meiryo UI" panose="020B0604030504040204" pitchFamily="34" charset="-128"/>
                <a:cs typeface="Segoe UI" panose="020B0502040204020203" pitchFamily="34" charset="0"/>
              </a:defRPr>
            </a:lvl1pPr>
          </a:lstStyle>
          <a:p>
            <a:r>
              <a:rPr lang="en-US" noProof="0" dirty="0"/>
              <a:t>Click to edit Master title style</a:t>
            </a:r>
          </a:p>
        </p:txBody>
      </p:sp>
    </p:spTree>
    <p:extLst>
      <p:ext uri="{BB962C8B-B14F-4D97-AF65-F5344CB8AC3E}">
        <p14:creationId xmlns:p14="http://schemas.microsoft.com/office/powerpoint/2010/main" val="4096568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3660433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AC36B24D-FE9A-40B6-B246-BD2213C0297C}" type="slidenum">
              <a:rPr lang="en-US" smtClean="0"/>
              <a:t>‹#›</a:t>
            </a:fld>
            <a:endParaRPr lang="en-US"/>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Trebuchet MS" panose="020B0603020202020204" pitchFamily="34" charset="0"/>
              </a:defRPr>
            </a:lvl1pPr>
          </a:lstStyle>
          <a:p>
            <a:r>
              <a:rPr lang="en-US" noProof="0" dirty="0"/>
              <a:t>Click to edit Master title style</a:t>
            </a:r>
          </a:p>
        </p:txBody>
      </p:sp>
    </p:spTree>
    <p:extLst>
      <p:ext uri="{BB962C8B-B14F-4D97-AF65-F5344CB8AC3E}">
        <p14:creationId xmlns:p14="http://schemas.microsoft.com/office/powerpoint/2010/main" val="361797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body" idx="1"/>
          </p:nvPr>
        </p:nvSpPr>
        <p:spPr>
          <a:xfrm>
            <a:off x="938367" y="1681600"/>
            <a:ext cx="4842400" cy="44016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sz="1733"/>
            </a:lvl1pPr>
            <a:lvl2pPr marL="1219170" lvl="1" indent="-414856">
              <a:spcBef>
                <a:spcPts val="2133"/>
              </a:spcBef>
              <a:spcAft>
                <a:spcPts val="0"/>
              </a:spcAft>
              <a:buSzPts val="1300"/>
              <a:buChar char="○"/>
              <a:defRPr sz="1733"/>
            </a:lvl2pPr>
            <a:lvl3pPr marL="1828754" lvl="2" indent="-414856">
              <a:spcBef>
                <a:spcPts val="2133"/>
              </a:spcBef>
              <a:spcAft>
                <a:spcPts val="0"/>
              </a:spcAft>
              <a:buSzPts val="1300"/>
              <a:buChar char="■"/>
              <a:defRPr sz="1733"/>
            </a:lvl3pPr>
            <a:lvl4pPr marL="2438339" lvl="3" indent="-414856">
              <a:spcBef>
                <a:spcPts val="2133"/>
              </a:spcBef>
              <a:spcAft>
                <a:spcPts val="0"/>
              </a:spcAft>
              <a:buSzPts val="1300"/>
              <a:buChar char="●"/>
              <a:defRPr sz="1733"/>
            </a:lvl4pPr>
            <a:lvl5pPr marL="3047924" lvl="4" indent="-414856">
              <a:spcBef>
                <a:spcPts val="2133"/>
              </a:spcBef>
              <a:spcAft>
                <a:spcPts val="0"/>
              </a:spcAft>
              <a:buSzPts val="1300"/>
              <a:buChar char="○"/>
              <a:defRPr sz="1733"/>
            </a:lvl5pPr>
            <a:lvl6pPr marL="3657509" lvl="5" indent="-414856">
              <a:spcBef>
                <a:spcPts val="2133"/>
              </a:spcBef>
              <a:spcAft>
                <a:spcPts val="0"/>
              </a:spcAft>
              <a:buSzPts val="1300"/>
              <a:buChar char="■"/>
              <a:defRPr sz="1733"/>
            </a:lvl6pPr>
            <a:lvl7pPr marL="4267093" lvl="6" indent="-414856">
              <a:spcBef>
                <a:spcPts val="2133"/>
              </a:spcBef>
              <a:spcAft>
                <a:spcPts val="0"/>
              </a:spcAft>
              <a:buSzPts val="1300"/>
              <a:buChar char="●"/>
              <a:defRPr sz="1733"/>
            </a:lvl7pPr>
            <a:lvl8pPr marL="4876678" lvl="7" indent="-414856">
              <a:spcBef>
                <a:spcPts val="2133"/>
              </a:spcBef>
              <a:spcAft>
                <a:spcPts val="0"/>
              </a:spcAft>
              <a:buSzPts val="1300"/>
              <a:buChar char="○"/>
              <a:defRPr sz="1733"/>
            </a:lvl8pPr>
            <a:lvl9pPr marL="5486263" lvl="8" indent="-414856">
              <a:spcBef>
                <a:spcPts val="2133"/>
              </a:spcBef>
              <a:spcAft>
                <a:spcPts val="2133"/>
              </a:spcAft>
              <a:buSzPts val="1300"/>
              <a:buChar char="■"/>
              <a:defRPr sz="1733"/>
            </a:lvl9pPr>
          </a:lstStyle>
          <a:p>
            <a:pPr lvl="0"/>
            <a:r>
              <a:rPr lang="en-US"/>
              <a:t>Click to edit Master text styles</a:t>
            </a:r>
          </a:p>
        </p:txBody>
      </p:sp>
      <p:sp>
        <p:nvSpPr>
          <p:cNvPr id="22" name="Google Shape;22;p5"/>
          <p:cNvSpPr txBox="1">
            <a:spLocks noGrp="1"/>
          </p:cNvSpPr>
          <p:nvPr>
            <p:ph type="body" idx="2"/>
          </p:nvPr>
        </p:nvSpPr>
        <p:spPr>
          <a:xfrm>
            <a:off x="6411232" y="1681600"/>
            <a:ext cx="4842400" cy="44016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sz="1733"/>
            </a:lvl1pPr>
            <a:lvl2pPr marL="1219170" lvl="1" indent="-414856">
              <a:spcBef>
                <a:spcPts val="2133"/>
              </a:spcBef>
              <a:spcAft>
                <a:spcPts val="0"/>
              </a:spcAft>
              <a:buSzPts val="1300"/>
              <a:buChar char="○"/>
              <a:defRPr sz="1733"/>
            </a:lvl2pPr>
            <a:lvl3pPr marL="1828754" lvl="2" indent="-414856">
              <a:spcBef>
                <a:spcPts val="2133"/>
              </a:spcBef>
              <a:spcAft>
                <a:spcPts val="0"/>
              </a:spcAft>
              <a:buSzPts val="1300"/>
              <a:buChar char="■"/>
              <a:defRPr sz="1733"/>
            </a:lvl3pPr>
            <a:lvl4pPr marL="2438339" lvl="3" indent="-414856">
              <a:spcBef>
                <a:spcPts val="2133"/>
              </a:spcBef>
              <a:spcAft>
                <a:spcPts val="0"/>
              </a:spcAft>
              <a:buSzPts val="1300"/>
              <a:buChar char="●"/>
              <a:defRPr sz="1733"/>
            </a:lvl4pPr>
            <a:lvl5pPr marL="3047924" lvl="4" indent="-414856">
              <a:spcBef>
                <a:spcPts val="2133"/>
              </a:spcBef>
              <a:spcAft>
                <a:spcPts val="0"/>
              </a:spcAft>
              <a:buSzPts val="1300"/>
              <a:buChar char="○"/>
              <a:defRPr sz="1733"/>
            </a:lvl5pPr>
            <a:lvl6pPr marL="3657509" lvl="5" indent="-414856">
              <a:spcBef>
                <a:spcPts val="2133"/>
              </a:spcBef>
              <a:spcAft>
                <a:spcPts val="0"/>
              </a:spcAft>
              <a:buSzPts val="1300"/>
              <a:buChar char="■"/>
              <a:defRPr sz="1733"/>
            </a:lvl6pPr>
            <a:lvl7pPr marL="4267093" lvl="6" indent="-414856">
              <a:spcBef>
                <a:spcPts val="2133"/>
              </a:spcBef>
              <a:spcAft>
                <a:spcPts val="0"/>
              </a:spcAft>
              <a:buSzPts val="1300"/>
              <a:buChar char="●"/>
              <a:defRPr sz="1733"/>
            </a:lvl7pPr>
            <a:lvl8pPr marL="4876678" lvl="7" indent="-414856">
              <a:spcBef>
                <a:spcPts val="2133"/>
              </a:spcBef>
              <a:spcAft>
                <a:spcPts val="0"/>
              </a:spcAft>
              <a:buSzPts val="1300"/>
              <a:buChar char="○"/>
              <a:defRPr sz="1733"/>
            </a:lvl8pPr>
            <a:lvl9pPr marL="5486263" lvl="8" indent="-414856">
              <a:spcBef>
                <a:spcPts val="2133"/>
              </a:spcBef>
              <a:spcAft>
                <a:spcPts val="2133"/>
              </a:spcAft>
              <a:buSzPts val="1300"/>
              <a:buChar char="■"/>
              <a:defRPr sz="1733"/>
            </a:lvl9pPr>
          </a:lstStyle>
          <a:p>
            <a:pPr lvl="0"/>
            <a:r>
              <a:rPr lang="en-US"/>
              <a:t>Click to edit Master text styles</a:t>
            </a:r>
          </a:p>
        </p:txBody>
      </p:sp>
      <p:sp>
        <p:nvSpPr>
          <p:cNvPr id="23" name="Google Shape;23;p5"/>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5"/>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2433474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anose="020B0603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10A166-CE8E-41F5-BDAE-BAC3E083415A}" type="datetimeFigureOut">
              <a:rPr lang="en-US" smtClean="0"/>
              <a:t>8/17/2022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36B24D-FE9A-40B6-B246-BD2213C0297C}" type="slidenum">
              <a:rPr lang="en-US" smtClean="0"/>
              <a:t>‹#›</a:t>
            </a:fld>
            <a:endParaRPr lang="en-US"/>
          </a:p>
        </p:txBody>
      </p:sp>
    </p:spTree>
    <p:extLst>
      <p:ext uri="{BB962C8B-B14F-4D97-AF65-F5344CB8AC3E}">
        <p14:creationId xmlns:p14="http://schemas.microsoft.com/office/powerpoint/2010/main" val="3774002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2" y="232219"/>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3487602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FDE9A-67D9-4B45-B3C3-C5E38AD7CF5F}"/>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32180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96884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61986"/>
            <a:ext cx="2698311" cy="199887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769551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419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528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669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98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9439"/>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6220600" y="1840560"/>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66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6"/>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14402541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484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body" idx="1"/>
          </p:nvPr>
        </p:nvSpPr>
        <p:spPr>
          <a:xfrm>
            <a:off x="3462000" y="4971115"/>
            <a:ext cx="5268000" cy="1224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pPr lvl="0"/>
            <a:r>
              <a:rPr lang="en-US"/>
              <a:t>Click to edit Master text styles</a:t>
            </a:r>
          </a:p>
        </p:txBody>
      </p:sp>
      <p:sp>
        <p:nvSpPr>
          <p:cNvPr id="30" name="Google Shape;30;p7"/>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7"/>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3487087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p:nvPr/>
        </p:nvSpPr>
        <p:spPr>
          <a:xfrm rot="-5400000">
            <a:off x="9842433" y="4508600"/>
            <a:ext cx="4078000" cy="6208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8"/>
          <p:cNvSpPr/>
          <p:nvPr/>
        </p:nvSpPr>
        <p:spPr>
          <a:xfrm>
            <a:off x="0" y="0"/>
            <a:ext cx="7100000" cy="244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5"/>
              </a:solidFill>
            </a:endParaRPr>
          </a:p>
        </p:txBody>
      </p:sp>
      <p:sp>
        <p:nvSpPr>
          <p:cNvPr id="35" name="Google Shape;35;p8"/>
          <p:cNvSpPr txBox="1">
            <a:spLocks noGrp="1"/>
          </p:cNvSpPr>
          <p:nvPr>
            <p:ph type="title"/>
          </p:nvPr>
        </p:nvSpPr>
        <p:spPr>
          <a:xfrm>
            <a:off x="907367" y="593367"/>
            <a:ext cx="585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627146196"/>
      </p:ext>
    </p:extLst>
  </p:cSld>
  <p:clrMapOvr>
    <a:masterClrMapping/>
  </p:clrMapOvr>
  <p:extLst>
    <p:ext uri="{DCECCB84-F9BA-43D5-87BE-67443E8EF086}">
      <p15:sldGuideLst xmlns:p15="http://schemas.microsoft.com/office/powerpoint/2012/main">
        <p15:guide id="1" orient="horz" pos="554">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6096000" y="1999533"/>
            <a:ext cx="6096000" cy="39620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9"/>
          <p:cNvSpPr txBox="1">
            <a:spLocks noGrp="1"/>
          </p:cNvSpPr>
          <p:nvPr>
            <p:ph type="subTitle" idx="1"/>
          </p:nvPr>
        </p:nvSpPr>
        <p:spPr>
          <a:xfrm>
            <a:off x="907367" y="1800384"/>
            <a:ext cx="4194000" cy="104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200"/>
              <a:buNone/>
              <a:defRPr sz="1600"/>
            </a:lvl2pPr>
            <a:lvl3pPr lvl="2" algn="ctr">
              <a:lnSpc>
                <a:spcPct val="100000"/>
              </a:lnSpc>
              <a:spcBef>
                <a:spcPts val="0"/>
              </a:spcBef>
              <a:spcAft>
                <a:spcPts val="0"/>
              </a:spcAft>
              <a:buSzPts val="1200"/>
              <a:buNone/>
              <a:defRPr sz="1600"/>
            </a:lvl3pPr>
            <a:lvl4pPr lvl="3" algn="ctr">
              <a:lnSpc>
                <a:spcPct val="100000"/>
              </a:lnSpc>
              <a:spcBef>
                <a:spcPts val="0"/>
              </a:spcBef>
              <a:spcAft>
                <a:spcPts val="0"/>
              </a:spcAft>
              <a:buSzPts val="1200"/>
              <a:buNone/>
              <a:defRPr sz="1600"/>
            </a:lvl4pPr>
            <a:lvl5pPr lvl="4" algn="ctr">
              <a:lnSpc>
                <a:spcPct val="100000"/>
              </a:lnSpc>
              <a:spcBef>
                <a:spcPts val="0"/>
              </a:spcBef>
              <a:spcAft>
                <a:spcPts val="0"/>
              </a:spcAft>
              <a:buSzPts val="1200"/>
              <a:buNone/>
              <a:defRPr sz="1600"/>
            </a:lvl5pPr>
            <a:lvl6pPr lvl="5" algn="ctr">
              <a:lnSpc>
                <a:spcPct val="100000"/>
              </a:lnSpc>
              <a:spcBef>
                <a:spcPts val="0"/>
              </a:spcBef>
              <a:spcAft>
                <a:spcPts val="0"/>
              </a:spcAft>
              <a:buSzPts val="1200"/>
              <a:buNone/>
              <a:defRPr sz="1600"/>
            </a:lvl6pPr>
            <a:lvl7pPr lvl="6" algn="ctr">
              <a:lnSpc>
                <a:spcPct val="100000"/>
              </a:lnSpc>
              <a:spcBef>
                <a:spcPts val="0"/>
              </a:spcBef>
              <a:spcAft>
                <a:spcPts val="0"/>
              </a:spcAft>
              <a:buSzPts val="1200"/>
              <a:buNone/>
              <a:defRPr sz="1600"/>
            </a:lvl7pPr>
            <a:lvl8pPr lvl="7" algn="ctr">
              <a:lnSpc>
                <a:spcPct val="100000"/>
              </a:lnSpc>
              <a:spcBef>
                <a:spcPts val="0"/>
              </a:spcBef>
              <a:spcAft>
                <a:spcPts val="0"/>
              </a:spcAft>
              <a:buSzPts val="1200"/>
              <a:buNone/>
              <a:defRPr sz="1600"/>
            </a:lvl8pPr>
            <a:lvl9pPr lvl="8" algn="ctr">
              <a:lnSpc>
                <a:spcPct val="100000"/>
              </a:lnSpc>
              <a:spcBef>
                <a:spcPts val="0"/>
              </a:spcBef>
              <a:spcAft>
                <a:spcPts val="0"/>
              </a:spcAft>
              <a:buSzPts val="1200"/>
              <a:buNone/>
              <a:defRPr sz="1600"/>
            </a:lvl9pPr>
          </a:lstStyle>
          <a:p>
            <a:r>
              <a:rPr lang="en-US"/>
              <a:t>Click to edit Master subtitle style</a:t>
            </a:r>
            <a:endParaRPr/>
          </a:p>
        </p:txBody>
      </p:sp>
      <p:sp>
        <p:nvSpPr>
          <p:cNvPr id="39" name="Google Shape;39;p9"/>
          <p:cNvSpPr txBox="1">
            <a:spLocks noGrp="1"/>
          </p:cNvSpPr>
          <p:nvPr>
            <p:ph type="body" idx="2"/>
          </p:nvPr>
        </p:nvSpPr>
        <p:spPr>
          <a:xfrm>
            <a:off x="907367" y="3106869"/>
            <a:ext cx="4259600" cy="2847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Click to edit Master text styles</a:t>
            </a:r>
          </a:p>
        </p:txBody>
      </p:sp>
      <p:sp>
        <p:nvSpPr>
          <p:cNvPr id="40" name="Google Shape;40;p9"/>
          <p:cNvSpPr/>
          <p:nvPr/>
        </p:nvSpPr>
        <p:spPr>
          <a:xfrm>
            <a:off x="0" y="0"/>
            <a:ext cx="12192000" cy="10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9"/>
          <p:cNvSpPr txBox="1">
            <a:spLocks noGrp="1"/>
          </p:cNvSpPr>
          <p:nvPr>
            <p:ph type="title"/>
          </p:nvPr>
        </p:nvSpPr>
        <p:spPr>
          <a:xfrm>
            <a:off x="907367" y="593367"/>
            <a:ext cx="942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3118315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1311400" y="903533"/>
            <a:ext cx="9569200" cy="1905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4800"/>
              <a:buFont typeface="Righteous"/>
              <a:buNone/>
              <a:defRPr sz="6400">
                <a:latin typeface="Righteous"/>
                <a:ea typeface="Righteous"/>
                <a:cs typeface="Righteous"/>
                <a:sym typeface="Righteous"/>
              </a:defRPr>
            </a:lvl1pPr>
          </a:lstStyle>
          <a:p>
            <a:pPr lvl="0"/>
            <a:r>
              <a:rPr lang="en-US"/>
              <a:t>Click to edit Master text styles</a:t>
            </a:r>
          </a:p>
        </p:txBody>
      </p:sp>
      <p:sp>
        <p:nvSpPr>
          <p:cNvPr id="44" name="Google Shape;44;p10"/>
          <p:cNvSpPr/>
          <p:nvPr/>
        </p:nvSpPr>
        <p:spPr>
          <a:xfrm>
            <a:off x="7008133" y="5487500"/>
            <a:ext cx="5184000" cy="63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52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alpha val="1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4"/>
              </a:buClr>
              <a:buSzPts val="2800"/>
              <a:buFont typeface="Righteous"/>
              <a:buNone/>
              <a:defRPr sz="2800">
                <a:solidFill>
                  <a:schemeClr val="accent4"/>
                </a:solidFill>
                <a:latin typeface="Righteous"/>
                <a:ea typeface="Righteous"/>
                <a:cs typeface="Righteous"/>
                <a:sym typeface="Righteous"/>
              </a:defRPr>
            </a:lvl1pPr>
            <a:lvl2pPr lvl="1">
              <a:lnSpc>
                <a:spcPct val="100000"/>
              </a:lnSpc>
              <a:spcBef>
                <a:spcPts val="0"/>
              </a:spcBef>
              <a:spcAft>
                <a:spcPts val="0"/>
              </a:spcAft>
              <a:buClr>
                <a:schemeClr val="accent4"/>
              </a:buClr>
              <a:buSzPts val="2800"/>
              <a:buNone/>
              <a:defRPr sz="2800">
                <a:solidFill>
                  <a:schemeClr val="accent4"/>
                </a:solidFill>
              </a:defRPr>
            </a:lvl2pPr>
            <a:lvl3pPr lvl="2">
              <a:lnSpc>
                <a:spcPct val="100000"/>
              </a:lnSpc>
              <a:spcBef>
                <a:spcPts val="0"/>
              </a:spcBef>
              <a:spcAft>
                <a:spcPts val="0"/>
              </a:spcAft>
              <a:buClr>
                <a:schemeClr val="accent4"/>
              </a:buClr>
              <a:buSzPts val="2800"/>
              <a:buNone/>
              <a:defRPr sz="2800">
                <a:solidFill>
                  <a:schemeClr val="accent4"/>
                </a:solidFill>
              </a:defRPr>
            </a:lvl3pPr>
            <a:lvl4pPr lvl="3">
              <a:lnSpc>
                <a:spcPct val="100000"/>
              </a:lnSpc>
              <a:spcBef>
                <a:spcPts val="0"/>
              </a:spcBef>
              <a:spcAft>
                <a:spcPts val="0"/>
              </a:spcAft>
              <a:buClr>
                <a:schemeClr val="accent4"/>
              </a:buClr>
              <a:buSzPts val="2800"/>
              <a:buNone/>
              <a:defRPr sz="2800">
                <a:solidFill>
                  <a:schemeClr val="accent4"/>
                </a:solidFill>
              </a:defRPr>
            </a:lvl4pPr>
            <a:lvl5pPr lvl="4">
              <a:lnSpc>
                <a:spcPct val="100000"/>
              </a:lnSpc>
              <a:spcBef>
                <a:spcPts val="0"/>
              </a:spcBef>
              <a:spcAft>
                <a:spcPts val="0"/>
              </a:spcAft>
              <a:buClr>
                <a:schemeClr val="accent4"/>
              </a:buClr>
              <a:buSzPts val="2800"/>
              <a:buNone/>
              <a:defRPr sz="2800">
                <a:solidFill>
                  <a:schemeClr val="accent4"/>
                </a:solidFill>
              </a:defRPr>
            </a:lvl5pPr>
            <a:lvl6pPr lvl="5">
              <a:lnSpc>
                <a:spcPct val="100000"/>
              </a:lnSpc>
              <a:spcBef>
                <a:spcPts val="0"/>
              </a:spcBef>
              <a:spcAft>
                <a:spcPts val="0"/>
              </a:spcAft>
              <a:buClr>
                <a:schemeClr val="accent4"/>
              </a:buClr>
              <a:buSzPts val="2800"/>
              <a:buNone/>
              <a:defRPr sz="2800">
                <a:solidFill>
                  <a:schemeClr val="accent4"/>
                </a:solidFill>
              </a:defRPr>
            </a:lvl6pPr>
            <a:lvl7pPr lvl="6">
              <a:lnSpc>
                <a:spcPct val="100000"/>
              </a:lnSpc>
              <a:spcBef>
                <a:spcPts val="0"/>
              </a:spcBef>
              <a:spcAft>
                <a:spcPts val="0"/>
              </a:spcAft>
              <a:buClr>
                <a:schemeClr val="accent4"/>
              </a:buClr>
              <a:buSzPts val="2800"/>
              <a:buNone/>
              <a:defRPr sz="2800">
                <a:solidFill>
                  <a:schemeClr val="accent4"/>
                </a:solidFill>
              </a:defRPr>
            </a:lvl7pPr>
            <a:lvl8pPr lvl="7">
              <a:lnSpc>
                <a:spcPct val="100000"/>
              </a:lnSpc>
              <a:spcBef>
                <a:spcPts val="0"/>
              </a:spcBef>
              <a:spcAft>
                <a:spcPts val="0"/>
              </a:spcAft>
              <a:buClr>
                <a:schemeClr val="accent4"/>
              </a:buClr>
              <a:buSzPts val="2800"/>
              <a:buNone/>
              <a:defRPr sz="2800">
                <a:solidFill>
                  <a:schemeClr val="accent4"/>
                </a:solidFill>
              </a:defRPr>
            </a:lvl8pPr>
            <a:lvl9pPr lvl="8">
              <a:lnSpc>
                <a:spcPct val="100000"/>
              </a:lnSpc>
              <a:spcBef>
                <a:spcPts val="0"/>
              </a:spcBef>
              <a:spcAft>
                <a:spcPts val="0"/>
              </a:spcAft>
              <a:buClr>
                <a:schemeClr val="accent4"/>
              </a:buClr>
              <a:buSzPts val="2800"/>
              <a:buNone/>
              <a:defRPr sz="2800">
                <a:solidFill>
                  <a:schemeClr val="accent4"/>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4"/>
              </a:buClr>
              <a:buSzPts val="1800"/>
              <a:buFont typeface="Open Sans"/>
              <a:buChar char="●"/>
              <a:defRPr sz="1800">
                <a:solidFill>
                  <a:schemeClr val="accent4"/>
                </a:solidFill>
                <a:latin typeface="Open Sans"/>
                <a:ea typeface="Open Sans"/>
                <a:cs typeface="Open Sans"/>
                <a:sym typeface="Open Sans"/>
              </a:defRPr>
            </a:lvl1pPr>
            <a:lvl2pPr marL="914400" lvl="1" indent="-317500">
              <a:lnSpc>
                <a:spcPct val="100000"/>
              </a:lnSpc>
              <a:spcBef>
                <a:spcPts val="160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2pPr>
            <a:lvl3pPr marL="1371600" lvl="2" indent="-317500">
              <a:lnSpc>
                <a:spcPct val="100000"/>
              </a:lnSpc>
              <a:spcBef>
                <a:spcPts val="160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3pPr>
            <a:lvl4pPr marL="1828800" lvl="3" indent="-317500">
              <a:lnSpc>
                <a:spcPct val="100000"/>
              </a:lnSpc>
              <a:spcBef>
                <a:spcPts val="160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4pPr>
            <a:lvl5pPr marL="2286000" lvl="4" indent="-317500">
              <a:lnSpc>
                <a:spcPct val="100000"/>
              </a:lnSpc>
              <a:spcBef>
                <a:spcPts val="160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5pPr>
            <a:lvl6pPr marL="2743200" lvl="5" indent="-317500">
              <a:lnSpc>
                <a:spcPct val="100000"/>
              </a:lnSpc>
              <a:spcBef>
                <a:spcPts val="160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6pPr>
            <a:lvl7pPr marL="3200400" lvl="6" indent="-317500">
              <a:lnSpc>
                <a:spcPct val="100000"/>
              </a:lnSpc>
              <a:spcBef>
                <a:spcPts val="160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7pPr>
            <a:lvl8pPr marL="3657600" lvl="7" indent="-317500">
              <a:lnSpc>
                <a:spcPct val="100000"/>
              </a:lnSpc>
              <a:spcBef>
                <a:spcPts val="160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8pPr>
            <a:lvl9pPr marL="4114800" lvl="8" indent="-317500">
              <a:lnSpc>
                <a:spcPct val="100000"/>
              </a:lnSpc>
              <a:spcBef>
                <a:spcPts val="1600"/>
              </a:spcBef>
              <a:spcAft>
                <a:spcPts val="1600"/>
              </a:spcAft>
              <a:buClr>
                <a:schemeClr val="accent4"/>
              </a:buClr>
              <a:buSzPts val="1400"/>
              <a:buFont typeface="Open Sans"/>
              <a:buChar char="■"/>
              <a:defRPr>
                <a:solidFill>
                  <a:schemeClr val="accent4"/>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543334967"/>
      </p:ext>
    </p:extLst>
  </p:cSld>
  <p:clrMap bg1="lt1" tx1="dk1" bg2="dk2"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alpha val="15000"/>
          </a:schemeClr>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97" name="Google Shape;197;p30"/>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963345864"/>
      </p:ext>
    </p:extLst>
  </p:cSld>
  <p:clrMap bg1="lt1" tx1="dk1" bg2="dk2" tx2="lt2" accent1="accent1" accent2="accent2" accent3="accent3" accent4="accent4" accent5="accent5" accent6="accent6" hlink="hlink" folHlink="folHlink"/>
  <p:sldLayoutIdLst>
    <p:sldLayoutId id="2147483952"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alpha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9EAC25-66D1-1245-97FD-3B5840132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E2069B3-0468-584A-914E-91C8C91C7F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BDB421-E3C9-A140-878A-F3A967799A02}"/>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700">
                <a:solidFill>
                  <a:schemeClr val="tx1">
                    <a:tint val="75000"/>
                  </a:schemeClr>
                </a:solidFill>
              </a:defRPr>
            </a:lvl1pPr>
          </a:lstStyle>
          <a:p>
            <a:fld id="{CACCE73A-EC7C-C74F-BDE1-B9AFE6B3713A}" type="datetimeFigureOut">
              <a:rPr lang="en-US" smtClean="0"/>
              <a:pPr/>
              <a:t>8/17/2022</a:t>
            </a:fld>
            <a:endParaRPr lang="en-US" dirty="0"/>
          </a:p>
        </p:txBody>
      </p:sp>
      <p:sp>
        <p:nvSpPr>
          <p:cNvPr id="5" name="Footer Placeholder 4">
            <a:extLst>
              <a:ext uri="{FF2B5EF4-FFF2-40B4-BE49-F238E27FC236}">
                <a16:creationId xmlns:a16="http://schemas.microsoft.com/office/drawing/2014/main" id="{147A988C-554B-E64F-A698-DE3EF9CA0774}"/>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7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8157E6-BBF7-AB4A-B5DD-B39A65C17B0B}"/>
              </a:ext>
            </a:extLst>
          </p:cNvPr>
          <p:cNvSpPr>
            <a:spLocks noGrp="1"/>
          </p:cNvSpPr>
          <p:nvPr>
            <p:ph type="sldNum" sz="quarter" idx="4"/>
          </p:nvPr>
        </p:nvSpPr>
        <p:spPr>
          <a:xfrm>
            <a:off x="8610600" y="6492875"/>
            <a:ext cx="2743200" cy="228600"/>
          </a:xfrm>
          <a:prstGeom prst="rect">
            <a:avLst/>
          </a:prstGeom>
        </p:spPr>
        <p:txBody>
          <a:bodyPr vert="horz" lIns="91440" tIns="45720" rIns="91440" bIns="45720" rtlCol="0" anchor="ctr"/>
          <a:lstStyle>
            <a:lvl1pPr algn="r">
              <a:defRPr sz="700">
                <a:solidFill>
                  <a:schemeClr val="tx1">
                    <a:tint val="75000"/>
                  </a:schemeClr>
                </a:solidFill>
              </a:defRPr>
            </a:lvl1pPr>
          </a:lstStyle>
          <a:p>
            <a:fld id="{6F705D35-D126-3B47-A82C-2A13EA9E0A67}" type="slidenum">
              <a:rPr lang="en-US" smtClean="0"/>
              <a:pPr/>
              <a:t>‹#›</a:t>
            </a:fld>
            <a:endParaRPr lang="en-US" dirty="0"/>
          </a:p>
        </p:txBody>
      </p:sp>
    </p:spTree>
    <p:extLst>
      <p:ext uri="{BB962C8B-B14F-4D97-AF65-F5344CB8AC3E}">
        <p14:creationId xmlns:p14="http://schemas.microsoft.com/office/powerpoint/2010/main" val="3091584618"/>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Lst>
  <p:txStyles>
    <p:titleStyle>
      <a:lvl1pPr algn="l" defTabSz="914400" rtl="0" eaLnBrk="1" latinLnBrk="0" hangingPunct="1">
        <a:lnSpc>
          <a:spcPct val="90000"/>
        </a:lnSpc>
        <a:spcBef>
          <a:spcPct val="0"/>
        </a:spcBef>
        <a:buNone/>
        <a:defRPr sz="4400" kern="1200">
          <a:solidFill>
            <a:schemeClr val="tx1"/>
          </a:solidFill>
          <a:latin typeface="Gadugi" panose="020B0502040204020203" pitchFamily="34" charset="0"/>
          <a:ea typeface="Gadugi" panose="020B0502040204020203" pitchFamily="34" charset="0"/>
          <a:cs typeface="+mj-cs"/>
        </a:defRPr>
      </a:lvl1pPr>
    </p:titleStyle>
    <p:body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696383"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dirty="0">
                <a:latin typeface="Arial" panose="020B0604020202020204" pitchFamily="34" charset="0"/>
                <a:cs typeface="Arial" panose="020B0604020202020204" pitchFamily="34" charset="0"/>
              </a:rPr>
              <a:t>NCDHHS, DSS | </a:t>
            </a:r>
            <a:r>
              <a:rPr lang="en-US" sz="900" b="1" i="0" dirty="0" err="1">
                <a:latin typeface="Arial" panose="020B0604020202020204" pitchFamily="34" charset="0"/>
                <a:cs typeface="Arial" panose="020B0604020202020204" pitchFamily="34" charset="0"/>
              </a:rPr>
              <a:t>Daysheet</a:t>
            </a:r>
            <a:r>
              <a:rPr lang="en-US" sz="900" b="1" i="0" dirty="0">
                <a:latin typeface="Arial" panose="020B0604020202020204" pitchFamily="34" charset="0"/>
                <a:cs typeface="Arial" panose="020B0604020202020204" pitchFamily="34" charset="0"/>
              </a:rPr>
              <a:t> training for Child Welfare, August 3, 2022 &amp; August 4, 2022</a:t>
            </a:r>
          </a:p>
        </p:txBody>
      </p:sp>
      <p:sp>
        <p:nvSpPr>
          <p:cNvPr id="5" name="Text Placeholder 13"/>
          <p:cNvSpPr txBox="1">
            <a:spLocks/>
          </p:cNvSpPr>
          <p:nvPr userDrawn="1"/>
        </p:nvSpPr>
        <p:spPr>
          <a:xfrm>
            <a:off x="11503025" y="6600158"/>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900" b="1" i="0" smtClean="0">
                <a:latin typeface="Arial" panose="020B0604020202020204" pitchFamily="34" charset="0"/>
                <a:cs typeface="Arial" panose="020B0604020202020204" pitchFamily="34" charset="0"/>
              </a:rPr>
              <a:pPr/>
              <a:t>‹#›</a:t>
            </a:fld>
            <a:endParaRPr lang="en-US" sz="9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587688"/>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hyperlink" Target="https://joeportfolio.commons.gc.cuny.edu/"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hyperlink" Target="https://creativecommons.org/licenses/by-nc/3.0/" TargetMode="External"/><Relationship Id="rId4" Type="http://schemas.openxmlformats.org/officeDocument/2006/relationships/hyperlink" Target="https://www.wisc-online.com/assetrepository/viewasset?id=2980"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3.xml"/><Relationship Id="rId5" Type="http://schemas.microsoft.com/office/2007/relationships/hdphoto" Target="../media/hdphoto2.wdp"/><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hyperlink" Target="https://creativecommons.org/licenses/by/3.0/" TargetMode="External"/><Relationship Id="rId2" Type="http://schemas.openxmlformats.org/officeDocument/2006/relationships/notesSlide" Target="../notesSlides/notesSlide36.xml"/><Relationship Id="rId1" Type="http://schemas.openxmlformats.org/officeDocument/2006/relationships/slideLayout" Target="../slideLayouts/slideLayout33.xml"/><Relationship Id="rId6" Type="http://schemas.openxmlformats.org/officeDocument/2006/relationships/hyperlink" Target="https://www.flickr.com/photos/91261194@N06/49854872687" TargetMode="External"/><Relationship Id="rId5" Type="http://schemas.openxmlformats.org/officeDocument/2006/relationships/image" Target="../media/image41.jpg"/><Relationship Id="rId4" Type="http://schemas.openxmlformats.org/officeDocument/2006/relationships/hyperlink" Target="https://www.wallpaperflare.com/coins-disney-scrooge-mcduck-ducktales-donald-duck-wallpaper-brxr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hyperlink" Target="https://www.ecfr.gov/current/title-2/subtitle-A/chapter-II/part-200?toc=1" TargetMode="External"/><Relationship Id="rId7" Type="http://schemas.openxmlformats.org/officeDocument/2006/relationships/hyperlink" Target="https://policies.ncdhhs.gov/divisional/social-services/services-information-system-sis/policy-manuals" TargetMode="External"/><Relationship Id="rId2" Type="http://schemas.openxmlformats.org/officeDocument/2006/relationships/notesSlide" Target="../notesSlides/notesSlide45.xml"/><Relationship Id="rId1" Type="http://schemas.openxmlformats.org/officeDocument/2006/relationships/slideLayout" Target="../slideLayouts/slideLayout33.xml"/><Relationship Id="rId6" Type="http://schemas.openxmlformats.org/officeDocument/2006/relationships/hyperlink" Target="https://www.nctreasurer.com/media/2525/download" TargetMode="External"/><Relationship Id="rId5" Type="http://schemas.openxmlformats.org/officeDocument/2006/relationships/hyperlink" Target="https://www.dol.gov/sites/dolgov/files/OASAM/legacy/files/ASMB_C-10.pdf" TargetMode="External"/><Relationship Id="rId4" Type="http://schemas.openxmlformats.org/officeDocument/2006/relationships/hyperlink" Target="https://obamawhitehouse.archives.gov/omb/circulars_a087_2004#attb"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hyperlink" Target="https://creativecommons.org/licenses/by/3.0/" TargetMode="External"/><Relationship Id="rId4" Type="http://schemas.openxmlformats.org/officeDocument/2006/relationships/hyperlink" Target="https://www.flickr.com/photos/95051110@N07/2839454102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alendar page with a pen on top">
            <a:extLst>
              <a:ext uri="{FF2B5EF4-FFF2-40B4-BE49-F238E27FC236}">
                <a16:creationId xmlns:a16="http://schemas.microsoft.com/office/drawing/2014/main" id="{0636099E-6724-EC0F-B3D7-55835D4F532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p:pic>
      <p:sp>
        <p:nvSpPr>
          <p:cNvPr id="3" name="Subtitle 2">
            <a:extLst>
              <a:ext uri="{FF2B5EF4-FFF2-40B4-BE49-F238E27FC236}">
                <a16:creationId xmlns:a16="http://schemas.microsoft.com/office/drawing/2014/main" id="{3ADAE811-34CD-EF70-09F0-863C468F2AE2}"/>
              </a:ext>
            </a:extLst>
          </p:cNvPr>
          <p:cNvSpPr>
            <a:spLocks noGrp="1"/>
          </p:cNvSpPr>
          <p:nvPr>
            <p:ph type="body" sz="quarter" idx="15"/>
          </p:nvPr>
        </p:nvSpPr>
        <p:spPr>
          <a:xfrm>
            <a:off x="885037" y="4546995"/>
            <a:ext cx="5905850" cy="947794"/>
          </a:xfrm>
          <a:noFill/>
        </p:spPr>
        <p:txBody>
          <a:bodyPr>
            <a:noAutofit/>
          </a:bodyPr>
          <a:lstStyle/>
          <a:p>
            <a:r>
              <a:rPr lang="en-US" sz="2000" dirty="0">
                <a:solidFill>
                  <a:srgbClr val="080808"/>
                </a:solidFill>
                <a:latin typeface="Segoe UI Semibold" panose="020B0702040204020203" pitchFamily="34" charset="0"/>
              </a:rPr>
              <a:t>Social Services Institute –</a:t>
            </a:r>
            <a:br>
              <a:rPr lang="en-US" sz="2000" dirty="0">
                <a:solidFill>
                  <a:srgbClr val="080808"/>
                </a:solidFill>
                <a:latin typeface="Segoe UI Semibold" panose="020B0702040204020203" pitchFamily="34" charset="0"/>
              </a:rPr>
            </a:br>
            <a:r>
              <a:rPr lang="en-US" sz="2000" dirty="0">
                <a:solidFill>
                  <a:srgbClr val="080808"/>
                </a:solidFill>
                <a:latin typeface="Segoe UI Semibold" panose="020B0702040204020203" pitchFamily="34" charset="0"/>
              </a:rPr>
              <a:t>August 2022</a:t>
            </a:r>
            <a:br>
              <a:rPr lang="en-US" sz="700" dirty="0">
                <a:solidFill>
                  <a:srgbClr val="080808"/>
                </a:solidFill>
                <a:latin typeface="Segoe UI Semibold" panose="020B0702040204020203" pitchFamily="34" charset="0"/>
              </a:rPr>
            </a:br>
            <a:endParaRPr lang="en-US" sz="700" dirty="0">
              <a:solidFill>
                <a:srgbClr val="080808"/>
              </a:solidFill>
              <a:latin typeface="Segoe UI Semibold" panose="020B0702040204020203" pitchFamily="34" charset="0"/>
            </a:endParaRPr>
          </a:p>
        </p:txBody>
      </p:sp>
      <p:sp>
        <p:nvSpPr>
          <p:cNvPr id="2" name="Title 1">
            <a:extLst>
              <a:ext uri="{FF2B5EF4-FFF2-40B4-BE49-F238E27FC236}">
                <a16:creationId xmlns:a16="http://schemas.microsoft.com/office/drawing/2014/main" id="{4AB32FA0-F97F-7BB6-A792-873FB6F94824}"/>
              </a:ext>
            </a:extLst>
          </p:cNvPr>
          <p:cNvSpPr>
            <a:spLocks noGrp="1"/>
          </p:cNvSpPr>
          <p:nvPr>
            <p:ph type="title"/>
          </p:nvPr>
        </p:nvSpPr>
        <p:spPr>
          <a:xfrm>
            <a:off x="771787" y="2885848"/>
            <a:ext cx="6132351" cy="1468200"/>
          </a:xfrm>
          <a:noFill/>
        </p:spPr>
        <p:txBody>
          <a:bodyPr anchor="ctr">
            <a:noAutofit/>
          </a:bodyPr>
          <a:lstStyle/>
          <a:p>
            <a:r>
              <a:rPr lang="en-US" sz="3200" dirty="0">
                <a:solidFill>
                  <a:srgbClr val="080808"/>
                </a:solidFill>
                <a:latin typeface="Segoe UI Semibold" panose="020B0702040204020203" pitchFamily="34" charset="0"/>
              </a:rPr>
              <a:t>Day Sheets: Time Reporting and Reimbursement for County DSS </a:t>
            </a:r>
          </a:p>
        </p:txBody>
      </p:sp>
    </p:spTree>
    <p:extLst>
      <p:ext uri="{BB962C8B-B14F-4D97-AF65-F5344CB8AC3E}">
        <p14:creationId xmlns:p14="http://schemas.microsoft.com/office/powerpoint/2010/main" val="1541628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0EB2B03C-6EE7-EB18-0E45-FE5F7D4D39F6}"/>
              </a:ext>
            </a:extLst>
          </p:cNvPr>
          <p:cNvSpPr>
            <a:spLocks noGrp="1"/>
          </p:cNvSpPr>
          <p:nvPr>
            <p:ph type="title"/>
          </p:nvPr>
        </p:nvSpPr>
        <p:spPr/>
        <p:txBody>
          <a:bodyPr/>
          <a:lstStyle/>
          <a:p>
            <a:r>
              <a:rPr lang="en-US" sz="2800" dirty="0"/>
              <a:t>DSS Reimbursement – Cost Allocation of Admin/Support </a:t>
            </a:r>
            <a:endParaRPr lang="en-US" sz="2800" dirty="0">
              <a:latin typeface="Segoe UI" panose="020B0502040204020203" pitchFamily="34" charset="0"/>
              <a:cs typeface="Segoe UI" panose="020B0502040204020203" pitchFamily="34" charset="0"/>
            </a:endParaRPr>
          </a:p>
        </p:txBody>
      </p:sp>
      <p:sp>
        <p:nvSpPr>
          <p:cNvPr id="38" name="Content Placeholder 2">
            <a:extLst>
              <a:ext uri="{FF2B5EF4-FFF2-40B4-BE49-F238E27FC236}">
                <a16:creationId xmlns:a16="http://schemas.microsoft.com/office/drawing/2014/main" id="{D1D1C187-E922-65AE-8CB7-F9A3CFCA0232}"/>
              </a:ext>
            </a:extLst>
          </p:cNvPr>
          <p:cNvSpPr txBox="1">
            <a:spLocks/>
          </p:cNvSpPr>
          <p:nvPr/>
        </p:nvSpPr>
        <p:spPr>
          <a:xfrm>
            <a:off x="247022" y="1380377"/>
            <a:ext cx="3789526" cy="5078612"/>
          </a:xfrm>
          <a:prstGeom prst="rect">
            <a:avLst/>
          </a:prstGeom>
        </p:spPr>
        <p:txBody>
          <a:bodyPr vert="horz" lIns="91440" tIns="45720" rIns="91440" bIns="45720" rtlCol="0">
            <a:noAutofit/>
          </a:bodyPr>
          <a:lstStyle>
            <a:lvl1pPr marL="0" indent="0" algn="l" defTabSz="914400" rtl="0" eaLnBrk="1" latinLnBrk="0" hangingPunct="1">
              <a:lnSpc>
                <a:spcPct val="200000"/>
              </a:lnSpc>
              <a:spcBef>
                <a:spcPts val="1900"/>
              </a:spcBef>
              <a:buClr>
                <a:schemeClr val="accent2"/>
              </a:buClr>
              <a:buFont typeface="Wingdings" panose="05000000000000000000" pitchFamily="2" charset="2"/>
              <a:buNone/>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Gisha" panose="020B0502040204020203" pitchFamily="34" charset="-79"/>
                <a:cs typeface="Gisha" panose="020B0502040204020203" pitchFamily="34" charset="-79"/>
              </a:rPr>
              <a:t>Costs for supervisors and support staff are allocated to direct service activities based on the percentage of full-time employees (FTE’s) coded to those activities. This is called the Cost Allocation Process. </a:t>
            </a:r>
          </a:p>
        </p:txBody>
      </p:sp>
      <p:pic>
        <p:nvPicPr>
          <p:cNvPr id="40" name="Picture 39">
            <a:extLst>
              <a:ext uri="{FF2B5EF4-FFF2-40B4-BE49-F238E27FC236}">
                <a16:creationId xmlns:a16="http://schemas.microsoft.com/office/drawing/2014/main" id="{5457C8FA-F7E5-3C20-2308-64E819CDF846}"/>
              </a:ext>
            </a:extLst>
          </p:cNvPr>
          <p:cNvPicPr>
            <a:picLocks noChangeAspect="1"/>
          </p:cNvPicPr>
          <p:nvPr/>
        </p:nvPicPr>
        <p:blipFill>
          <a:blip r:embed="rId3"/>
          <a:stretch>
            <a:fillRect/>
          </a:stretch>
        </p:blipFill>
        <p:spPr>
          <a:xfrm>
            <a:off x="4477354" y="1447778"/>
            <a:ext cx="7287642" cy="2924583"/>
          </a:xfrm>
          <a:prstGeom prst="rect">
            <a:avLst/>
          </a:prstGeom>
        </p:spPr>
      </p:pic>
      <p:pic>
        <p:nvPicPr>
          <p:cNvPr id="42" name="Picture 41">
            <a:extLst>
              <a:ext uri="{FF2B5EF4-FFF2-40B4-BE49-F238E27FC236}">
                <a16:creationId xmlns:a16="http://schemas.microsoft.com/office/drawing/2014/main" id="{1CDF067C-CB3C-D14D-59DA-16C394645DFB}"/>
              </a:ext>
            </a:extLst>
          </p:cNvPr>
          <p:cNvPicPr>
            <a:picLocks noChangeAspect="1"/>
          </p:cNvPicPr>
          <p:nvPr/>
        </p:nvPicPr>
        <p:blipFill>
          <a:blip r:embed="rId4"/>
          <a:stretch>
            <a:fillRect/>
          </a:stretch>
        </p:blipFill>
        <p:spPr>
          <a:xfrm>
            <a:off x="4837315" y="4892734"/>
            <a:ext cx="6706536" cy="1228896"/>
          </a:xfrm>
          <a:prstGeom prst="rect">
            <a:avLst/>
          </a:prstGeom>
        </p:spPr>
      </p:pic>
      <p:sp>
        <p:nvSpPr>
          <p:cNvPr id="43" name="Oval 42">
            <a:extLst>
              <a:ext uri="{FF2B5EF4-FFF2-40B4-BE49-F238E27FC236}">
                <a16:creationId xmlns:a16="http://schemas.microsoft.com/office/drawing/2014/main" id="{C8058B4F-09C6-3E48-AE43-7A7FC86E6514}"/>
              </a:ext>
            </a:extLst>
          </p:cNvPr>
          <p:cNvSpPr/>
          <p:nvPr/>
        </p:nvSpPr>
        <p:spPr>
          <a:xfrm>
            <a:off x="4396509" y="3186545"/>
            <a:ext cx="7666181" cy="148705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Curved Right 43">
            <a:extLst>
              <a:ext uri="{FF2B5EF4-FFF2-40B4-BE49-F238E27FC236}">
                <a16:creationId xmlns:a16="http://schemas.microsoft.com/office/drawing/2014/main" id="{C04DACC7-4BBD-B9D9-E748-B1644909BEDA}"/>
              </a:ext>
            </a:extLst>
          </p:cNvPr>
          <p:cNvSpPr/>
          <p:nvPr/>
        </p:nvSpPr>
        <p:spPr>
          <a:xfrm>
            <a:off x="4033524" y="4080664"/>
            <a:ext cx="725970" cy="1566718"/>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79667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C646-C0ED-7B3A-ACF6-6BFBDACA32BE}"/>
              </a:ext>
            </a:extLst>
          </p:cNvPr>
          <p:cNvSpPr>
            <a:spLocks noGrp="1"/>
          </p:cNvSpPr>
          <p:nvPr>
            <p:ph type="title"/>
          </p:nvPr>
        </p:nvSpPr>
        <p:spPr/>
        <p:txBody>
          <a:bodyPr/>
          <a:lstStyle/>
          <a:p>
            <a:r>
              <a:rPr lang="en-US" dirty="0"/>
              <a:t>Reimbursement – Putting it All Together</a:t>
            </a:r>
            <a:endParaRPr lang="en-US" dirty="0">
              <a:latin typeface="Segoe UI" panose="020B0502040204020203" pitchFamily="34" charset="0"/>
              <a:cs typeface="Segoe UI" panose="020B0502040204020203" pitchFamily="34" charset="0"/>
            </a:endParaRPr>
          </a:p>
        </p:txBody>
      </p:sp>
      <p:pic>
        <p:nvPicPr>
          <p:cNvPr id="11" name="Content Placeholder 10">
            <a:extLst>
              <a:ext uri="{FF2B5EF4-FFF2-40B4-BE49-F238E27FC236}">
                <a16:creationId xmlns:a16="http://schemas.microsoft.com/office/drawing/2014/main" id="{5D0CA200-FE82-6FC8-66A2-602943A87DB0}"/>
              </a:ext>
            </a:extLst>
          </p:cNvPr>
          <p:cNvPicPr>
            <a:picLocks noGrp="1" noChangeAspect="1"/>
          </p:cNvPicPr>
          <p:nvPr>
            <p:ph sz="quarter" idx="13"/>
          </p:nvPr>
        </p:nvPicPr>
        <p:blipFill>
          <a:blip r:embed="rId3"/>
          <a:stretch>
            <a:fillRect/>
          </a:stretch>
        </p:blipFill>
        <p:spPr>
          <a:xfrm>
            <a:off x="299330" y="1632059"/>
            <a:ext cx="4953691" cy="1571844"/>
          </a:xfrm>
        </p:spPr>
      </p:pic>
      <p:pic>
        <p:nvPicPr>
          <p:cNvPr id="15" name="Picture 14">
            <a:extLst>
              <a:ext uri="{FF2B5EF4-FFF2-40B4-BE49-F238E27FC236}">
                <a16:creationId xmlns:a16="http://schemas.microsoft.com/office/drawing/2014/main" id="{071DDA94-757F-F586-8C9B-F3A57BBB2B59}"/>
              </a:ext>
            </a:extLst>
          </p:cNvPr>
          <p:cNvPicPr>
            <a:picLocks noChangeAspect="1"/>
          </p:cNvPicPr>
          <p:nvPr/>
        </p:nvPicPr>
        <p:blipFill>
          <a:blip r:embed="rId4"/>
          <a:stretch>
            <a:fillRect/>
          </a:stretch>
        </p:blipFill>
        <p:spPr>
          <a:xfrm>
            <a:off x="708508" y="3750952"/>
            <a:ext cx="4144350" cy="1226728"/>
          </a:xfrm>
          <a:prstGeom prst="rect">
            <a:avLst/>
          </a:prstGeom>
        </p:spPr>
      </p:pic>
      <p:pic>
        <p:nvPicPr>
          <p:cNvPr id="17" name="Picture 16">
            <a:extLst>
              <a:ext uri="{FF2B5EF4-FFF2-40B4-BE49-F238E27FC236}">
                <a16:creationId xmlns:a16="http://schemas.microsoft.com/office/drawing/2014/main" id="{02774F12-D9E1-9453-5CF4-7C068885CF90}"/>
              </a:ext>
            </a:extLst>
          </p:cNvPr>
          <p:cNvPicPr>
            <a:picLocks noChangeAspect="1"/>
          </p:cNvPicPr>
          <p:nvPr/>
        </p:nvPicPr>
        <p:blipFill>
          <a:blip r:embed="rId5"/>
          <a:stretch>
            <a:fillRect/>
          </a:stretch>
        </p:blipFill>
        <p:spPr>
          <a:xfrm>
            <a:off x="5940524" y="4472875"/>
            <a:ext cx="5952145" cy="1488422"/>
          </a:xfrm>
          <a:prstGeom prst="rect">
            <a:avLst/>
          </a:prstGeom>
        </p:spPr>
      </p:pic>
      <p:sp>
        <p:nvSpPr>
          <p:cNvPr id="18" name="Content Placeholder 2">
            <a:extLst>
              <a:ext uri="{FF2B5EF4-FFF2-40B4-BE49-F238E27FC236}">
                <a16:creationId xmlns:a16="http://schemas.microsoft.com/office/drawing/2014/main" id="{91F6FA57-7C40-7C82-AB5C-219881127ADF}"/>
              </a:ext>
            </a:extLst>
          </p:cNvPr>
          <p:cNvSpPr txBox="1">
            <a:spLocks/>
          </p:cNvSpPr>
          <p:nvPr/>
        </p:nvSpPr>
        <p:spPr>
          <a:xfrm>
            <a:off x="5622667" y="1400110"/>
            <a:ext cx="6476969" cy="3214254"/>
          </a:xfrm>
          <a:prstGeom prst="rect">
            <a:avLst/>
          </a:prstGeom>
        </p:spPr>
        <p:txBody>
          <a:bodyPr vert="horz" lIns="91440" tIns="45720" rIns="91440" bIns="45720" rtlCol="0">
            <a:normAutofit/>
          </a:bodyPr>
          <a:lstStyle>
            <a:lvl1pPr marL="0" indent="0" algn="l" defTabSz="914400" rtl="0" eaLnBrk="1" latinLnBrk="0" hangingPunct="1">
              <a:lnSpc>
                <a:spcPct val="200000"/>
              </a:lnSpc>
              <a:spcBef>
                <a:spcPts val="1900"/>
              </a:spcBef>
              <a:buClr>
                <a:schemeClr val="accent2"/>
              </a:buClr>
              <a:buFont typeface="Wingdings" panose="05000000000000000000" pitchFamily="2" charset="2"/>
              <a:buNone/>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During the 1571 process, the Percentage of Time report is combined with payroll data. Salary and benefits are distributed proportionally between fund sources. </a:t>
            </a:r>
          </a:p>
        </p:txBody>
      </p:sp>
      <p:pic>
        <p:nvPicPr>
          <p:cNvPr id="22" name="Picture 21">
            <a:extLst>
              <a:ext uri="{FF2B5EF4-FFF2-40B4-BE49-F238E27FC236}">
                <a16:creationId xmlns:a16="http://schemas.microsoft.com/office/drawing/2014/main" id="{EBF0475C-3D1C-9233-F3C0-78F381F5B84E}"/>
              </a:ext>
            </a:extLst>
          </p:cNvPr>
          <p:cNvPicPr>
            <a:picLocks noChangeAspect="1"/>
          </p:cNvPicPr>
          <p:nvPr/>
        </p:nvPicPr>
        <p:blipFill>
          <a:blip r:embed="rId6"/>
          <a:stretch>
            <a:fillRect/>
          </a:stretch>
        </p:blipFill>
        <p:spPr>
          <a:xfrm>
            <a:off x="233819" y="5876124"/>
            <a:ext cx="4599775" cy="437589"/>
          </a:xfrm>
          <a:prstGeom prst="rect">
            <a:avLst/>
          </a:prstGeom>
        </p:spPr>
      </p:pic>
      <p:sp>
        <p:nvSpPr>
          <p:cNvPr id="23" name="Arrow: Curved Right 22">
            <a:extLst>
              <a:ext uri="{FF2B5EF4-FFF2-40B4-BE49-F238E27FC236}">
                <a16:creationId xmlns:a16="http://schemas.microsoft.com/office/drawing/2014/main" id="{9F204728-2D4B-BACF-EDB0-7AD4248634CA}"/>
              </a:ext>
            </a:extLst>
          </p:cNvPr>
          <p:cNvSpPr/>
          <p:nvPr/>
        </p:nvSpPr>
        <p:spPr>
          <a:xfrm>
            <a:off x="92364" y="2770910"/>
            <a:ext cx="628072" cy="1658526"/>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4" name="Multiplication Sign 23">
            <a:extLst>
              <a:ext uri="{FF2B5EF4-FFF2-40B4-BE49-F238E27FC236}">
                <a16:creationId xmlns:a16="http://schemas.microsoft.com/office/drawing/2014/main" id="{E69AF0DF-431B-CC94-EBCA-8D61DB5A2F03}"/>
              </a:ext>
            </a:extLst>
          </p:cNvPr>
          <p:cNvSpPr/>
          <p:nvPr/>
        </p:nvSpPr>
        <p:spPr>
          <a:xfrm>
            <a:off x="2087418" y="4977680"/>
            <a:ext cx="840509" cy="827967"/>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Equals 24">
            <a:extLst>
              <a:ext uri="{FF2B5EF4-FFF2-40B4-BE49-F238E27FC236}">
                <a16:creationId xmlns:a16="http://schemas.microsoft.com/office/drawing/2014/main" id="{A52AB6C6-2969-F53B-0F3A-5FEE6B2F07A1}"/>
              </a:ext>
            </a:extLst>
          </p:cNvPr>
          <p:cNvSpPr/>
          <p:nvPr/>
        </p:nvSpPr>
        <p:spPr>
          <a:xfrm>
            <a:off x="4820369" y="4755852"/>
            <a:ext cx="1114624" cy="723356"/>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36070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4068-8C9E-FC89-4067-BC3EBFE428E7}"/>
              </a:ext>
            </a:extLst>
          </p:cNvPr>
          <p:cNvSpPr>
            <a:spLocks noGrp="1"/>
          </p:cNvSpPr>
          <p:nvPr>
            <p:ph type="title"/>
          </p:nvPr>
        </p:nvSpPr>
        <p:spPr/>
        <p:txBody>
          <a:bodyPr/>
          <a:lstStyle/>
          <a:p>
            <a:r>
              <a:rPr lang="en-US" dirty="0"/>
              <a:t>So why are Day Sheets important again?</a:t>
            </a:r>
          </a:p>
        </p:txBody>
      </p:sp>
      <p:sp>
        <p:nvSpPr>
          <p:cNvPr id="3" name="Content Placeholder 2">
            <a:extLst>
              <a:ext uri="{FF2B5EF4-FFF2-40B4-BE49-F238E27FC236}">
                <a16:creationId xmlns:a16="http://schemas.microsoft.com/office/drawing/2014/main" id="{DAE3BE5F-0AC8-198D-847F-06D564F24366}"/>
              </a:ext>
            </a:extLst>
          </p:cNvPr>
          <p:cNvSpPr>
            <a:spLocks noGrp="1"/>
          </p:cNvSpPr>
          <p:nvPr>
            <p:ph sz="quarter" idx="13"/>
          </p:nvPr>
        </p:nvSpPr>
        <p:spPr>
          <a:xfrm>
            <a:off x="442372" y="1617527"/>
            <a:ext cx="6324188" cy="4155200"/>
          </a:xfrm>
        </p:spPr>
        <p:txBody>
          <a:bodyPr>
            <a:normAutofit/>
          </a:bodyPr>
          <a:lstStyle/>
          <a:p>
            <a:pPr marL="0" indent="0">
              <a:buNone/>
            </a:pPr>
            <a:r>
              <a:rPr lang="en-US" sz="2400" dirty="0"/>
              <a:t>Since Day Sheets serve as the basis for DSS reimbursement:</a:t>
            </a:r>
          </a:p>
          <a:p>
            <a:pPr marL="342900" indent="-342900">
              <a:buFont typeface="Wingdings" panose="05000000000000000000" pitchFamily="2" charset="2"/>
              <a:buChar char="q"/>
            </a:pPr>
            <a:r>
              <a:rPr lang="en-US" dirty="0"/>
              <a:t>Workers drive County reimbursement based on their Day Sheet coding.</a:t>
            </a:r>
          </a:p>
          <a:p>
            <a:pPr marL="342900" indent="-342900">
              <a:buFont typeface="Wingdings" panose="05000000000000000000" pitchFamily="2" charset="2"/>
              <a:buChar char="q"/>
            </a:pPr>
            <a:r>
              <a:rPr lang="en-US" sz="2400" dirty="0"/>
              <a:t>Any Day Sheet error </a:t>
            </a:r>
            <a:r>
              <a:rPr lang="en-US" dirty="0"/>
              <a:t>could result in a potential payback. </a:t>
            </a:r>
            <a:endParaRPr lang="en-US" sz="2400" dirty="0"/>
          </a:p>
        </p:txBody>
      </p:sp>
      <p:pic>
        <p:nvPicPr>
          <p:cNvPr id="6" name="Picture 5" descr="A person driving a car&#10;&#10;Description automatically generated with medium confidence">
            <a:extLst>
              <a:ext uri="{FF2B5EF4-FFF2-40B4-BE49-F238E27FC236}">
                <a16:creationId xmlns:a16="http://schemas.microsoft.com/office/drawing/2014/main" id="{3035B836-7818-AB8C-F638-50A4F50A22B7}"/>
              </a:ext>
            </a:extLst>
          </p:cNvPr>
          <p:cNvPicPr>
            <a:picLocks noChangeAspect="1"/>
          </p:cNvPicPr>
          <p:nvPr/>
        </p:nvPicPr>
        <p:blipFill>
          <a:blip r:embed="rId3">
            <a:alphaModFix amt="59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15457" y="2290353"/>
            <a:ext cx="4934171" cy="2958035"/>
          </a:xfrm>
          <a:prstGeom prst="rect">
            <a:avLst/>
          </a:prstGeom>
        </p:spPr>
      </p:pic>
    </p:spTree>
    <p:extLst>
      <p:ext uri="{BB962C8B-B14F-4D97-AF65-F5344CB8AC3E}">
        <p14:creationId xmlns:p14="http://schemas.microsoft.com/office/powerpoint/2010/main" val="2644843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40BE1-951C-9E4E-5432-C79E2A1A80E4}"/>
              </a:ext>
            </a:extLst>
          </p:cNvPr>
          <p:cNvSpPr>
            <a:spLocks noGrp="1"/>
          </p:cNvSpPr>
          <p:nvPr>
            <p:ph type="title"/>
          </p:nvPr>
        </p:nvSpPr>
        <p:spPr>
          <a:xfrm>
            <a:off x="639413" y="483440"/>
            <a:ext cx="5373460" cy="583800"/>
          </a:xfrm>
        </p:spPr>
        <p:txBody>
          <a:bodyPr/>
          <a:lstStyle/>
          <a:p>
            <a:r>
              <a:rPr lang="en-US" dirty="0"/>
              <a:t>Who Keeps Day Sheets?</a:t>
            </a:r>
          </a:p>
        </p:txBody>
      </p:sp>
      <p:sp>
        <p:nvSpPr>
          <p:cNvPr id="3" name="Content Placeholder 2">
            <a:extLst>
              <a:ext uri="{FF2B5EF4-FFF2-40B4-BE49-F238E27FC236}">
                <a16:creationId xmlns:a16="http://schemas.microsoft.com/office/drawing/2014/main" id="{E1B91D9F-49C5-6D7D-27E5-5D0AF4A98FAD}"/>
              </a:ext>
            </a:extLst>
          </p:cNvPr>
          <p:cNvSpPr>
            <a:spLocks noGrp="1"/>
          </p:cNvSpPr>
          <p:nvPr>
            <p:ph sz="quarter" idx="15"/>
          </p:nvPr>
        </p:nvSpPr>
        <p:spPr>
          <a:xfrm>
            <a:off x="422562" y="1573213"/>
            <a:ext cx="5238009" cy="4801347"/>
          </a:xfrm>
        </p:spPr>
        <p:txBody>
          <a:bodyPr>
            <a:noAutofit/>
          </a:bodyPr>
          <a:lstStyle/>
          <a:p>
            <a:pPr>
              <a:buFont typeface="Wingdings" panose="05000000000000000000" pitchFamily="2" charset="2"/>
              <a:buChar char="q"/>
            </a:pPr>
            <a:r>
              <a:rPr lang="en-US" sz="2000" dirty="0"/>
              <a:t> ALL staff performing direct Services  (CPS/APS) functions or direct Income Maintenance functions.</a:t>
            </a:r>
          </a:p>
          <a:p>
            <a:pPr>
              <a:buFont typeface="Wingdings" panose="05000000000000000000" pitchFamily="2" charset="2"/>
              <a:buChar char="q"/>
            </a:pPr>
            <a:r>
              <a:rPr lang="en-US" sz="2000" dirty="0"/>
              <a:t> Contract workers performing direct services, when they are housed in DSS and supervised by DSS employees. </a:t>
            </a:r>
          </a:p>
          <a:p>
            <a:pPr lvl="1">
              <a:buFont typeface="Wingdings" panose="05000000000000000000" pitchFamily="2" charset="2"/>
              <a:buChar char="q"/>
            </a:pPr>
            <a:endParaRPr lang="en-US" sz="2000" dirty="0"/>
          </a:p>
        </p:txBody>
      </p:sp>
      <p:sp>
        <p:nvSpPr>
          <p:cNvPr id="6" name="Content Placeholder 5">
            <a:extLst>
              <a:ext uri="{FF2B5EF4-FFF2-40B4-BE49-F238E27FC236}">
                <a16:creationId xmlns:a16="http://schemas.microsoft.com/office/drawing/2014/main" id="{B9DFFC88-62F4-8DB2-C82D-75ABC139E4C4}"/>
              </a:ext>
            </a:extLst>
          </p:cNvPr>
          <p:cNvSpPr>
            <a:spLocks noGrp="1"/>
          </p:cNvSpPr>
          <p:nvPr>
            <p:ph sz="quarter" idx="16"/>
          </p:nvPr>
        </p:nvSpPr>
        <p:spPr>
          <a:xfrm>
            <a:off x="6288769" y="1573212"/>
            <a:ext cx="5480669" cy="4938424"/>
          </a:xfrm>
        </p:spPr>
        <p:txBody>
          <a:bodyPr>
            <a:normAutofit/>
          </a:bodyPr>
          <a:lstStyle/>
          <a:p>
            <a:pPr>
              <a:buFont typeface="Wingdings" panose="05000000000000000000" pitchFamily="2" charset="2"/>
              <a:buChar char="q"/>
            </a:pPr>
            <a:r>
              <a:rPr lang="en-US" sz="2000" dirty="0"/>
              <a:t> </a:t>
            </a:r>
            <a:r>
              <a:rPr lang="en-US" sz="2000" u="sng" dirty="0"/>
              <a:t>Full-time</a:t>
            </a:r>
            <a:r>
              <a:rPr lang="en-US" sz="2000" dirty="0"/>
              <a:t> supervisory and support staff.</a:t>
            </a:r>
          </a:p>
          <a:p>
            <a:pPr>
              <a:buFont typeface="Wingdings" panose="05000000000000000000" pitchFamily="2" charset="2"/>
              <a:buChar char="q"/>
            </a:pPr>
            <a:r>
              <a:rPr lang="en-US" sz="2000" dirty="0"/>
              <a:t> Child Support workers. Federal policy forbids IV-D employees from working in other programs.</a:t>
            </a:r>
          </a:p>
          <a:p>
            <a:pPr>
              <a:buFont typeface="Wingdings" panose="05000000000000000000" pitchFamily="2" charset="2"/>
              <a:buChar char="q"/>
            </a:pPr>
            <a:r>
              <a:rPr lang="en-US" sz="2000" dirty="0"/>
              <a:t> Interns and volunteers.</a:t>
            </a:r>
          </a:p>
          <a:p>
            <a:pPr>
              <a:buFont typeface="Wingdings" panose="05000000000000000000" pitchFamily="2" charset="2"/>
              <a:buChar char="q"/>
            </a:pPr>
            <a:r>
              <a:rPr lang="en-US" sz="2000" dirty="0"/>
              <a:t> Contract workers not housed in DSS and not supervised by DSS employees. </a:t>
            </a:r>
          </a:p>
          <a:p>
            <a:pPr>
              <a:buFont typeface="Wingdings" panose="05000000000000000000" pitchFamily="2" charset="2"/>
              <a:buChar char="q"/>
            </a:pPr>
            <a:endParaRPr lang="en-US" sz="2000" b="1" dirty="0"/>
          </a:p>
          <a:p>
            <a:pPr>
              <a:buFont typeface="Wingdings" panose="05000000000000000000" pitchFamily="2" charset="2"/>
              <a:buChar char="q"/>
            </a:pPr>
            <a:endParaRPr lang="en-US" sz="2000" dirty="0"/>
          </a:p>
        </p:txBody>
      </p:sp>
      <p:sp>
        <p:nvSpPr>
          <p:cNvPr id="7" name="Title 1">
            <a:extLst>
              <a:ext uri="{FF2B5EF4-FFF2-40B4-BE49-F238E27FC236}">
                <a16:creationId xmlns:a16="http://schemas.microsoft.com/office/drawing/2014/main" id="{8AAEE2B3-E0BC-7ACE-3727-392A601B3B9B}"/>
              </a:ext>
            </a:extLst>
          </p:cNvPr>
          <p:cNvSpPr txBox="1">
            <a:spLocks/>
          </p:cNvSpPr>
          <p:nvPr/>
        </p:nvSpPr>
        <p:spPr>
          <a:xfrm>
            <a:off x="6288769" y="483440"/>
            <a:ext cx="5263818"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tx1"/>
                </a:solidFill>
                <a:latin typeface="Segoe UI" panose="020B0502040204020203" pitchFamily="34" charset="0"/>
                <a:ea typeface="Meiryo UI" panose="020B0604030504040204" pitchFamily="34" charset="-128"/>
                <a:cs typeface="Segoe UI" panose="020B0502040204020203" pitchFamily="34" charset="0"/>
              </a:defRPr>
            </a:lvl1pPr>
          </a:lstStyle>
          <a:p>
            <a:pPr>
              <a:buClrTx/>
              <a:buFontTx/>
            </a:pPr>
            <a:r>
              <a:rPr lang="en-US" sz="3200" dirty="0"/>
              <a:t>Who Doesn’t?</a:t>
            </a:r>
          </a:p>
        </p:txBody>
      </p:sp>
    </p:spTree>
    <p:extLst>
      <p:ext uri="{BB962C8B-B14F-4D97-AF65-F5344CB8AC3E}">
        <p14:creationId xmlns:p14="http://schemas.microsoft.com/office/powerpoint/2010/main" val="2133811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4A9124-0719-7F69-7932-329359537F52}"/>
              </a:ext>
            </a:extLst>
          </p:cNvPr>
          <p:cNvSpPr>
            <a:spLocks noGrp="1"/>
          </p:cNvSpPr>
          <p:nvPr>
            <p:ph type="title"/>
          </p:nvPr>
        </p:nvSpPr>
        <p:spPr>
          <a:xfrm>
            <a:off x="341744" y="482139"/>
            <a:ext cx="11379201" cy="790943"/>
          </a:xfrm>
        </p:spPr>
        <p:txBody>
          <a:bodyPr/>
          <a:lstStyle/>
          <a:p>
            <a:r>
              <a:rPr lang="en-US" dirty="0"/>
              <a:t>Who Keeps Day Sheets – Supervisors &amp; Support Staff</a:t>
            </a:r>
          </a:p>
        </p:txBody>
      </p:sp>
      <p:sp>
        <p:nvSpPr>
          <p:cNvPr id="3" name="Content Placeholder 2">
            <a:extLst>
              <a:ext uri="{FF2B5EF4-FFF2-40B4-BE49-F238E27FC236}">
                <a16:creationId xmlns:a16="http://schemas.microsoft.com/office/drawing/2014/main" id="{77A93336-DA17-2F8D-44DD-82A3388080B5}"/>
              </a:ext>
            </a:extLst>
          </p:cNvPr>
          <p:cNvSpPr>
            <a:spLocks noGrp="1"/>
          </p:cNvSpPr>
          <p:nvPr>
            <p:ph sz="quarter" idx="13"/>
          </p:nvPr>
        </p:nvSpPr>
        <p:spPr>
          <a:xfrm>
            <a:off x="341745" y="1469745"/>
            <a:ext cx="11198679" cy="5171200"/>
          </a:xfrm>
        </p:spPr>
        <p:txBody>
          <a:bodyPr>
            <a:normAutofit/>
          </a:bodyPr>
          <a:lstStyle/>
          <a:p>
            <a:pPr marL="0" lvl="1" indent="0">
              <a:buNone/>
            </a:pPr>
            <a:r>
              <a:rPr lang="en-US" dirty="0"/>
              <a:t>If supervisors or support staff are providing regular direct services (for example: carrying a caseload for multiple months) they must keep a Day Sheet.</a:t>
            </a:r>
          </a:p>
          <a:p>
            <a:endParaRPr lang="en-US" dirty="0"/>
          </a:p>
        </p:txBody>
      </p:sp>
      <p:sp>
        <p:nvSpPr>
          <p:cNvPr id="6" name="Content Placeholder 2">
            <a:extLst>
              <a:ext uri="{FF2B5EF4-FFF2-40B4-BE49-F238E27FC236}">
                <a16:creationId xmlns:a16="http://schemas.microsoft.com/office/drawing/2014/main" id="{BBCB991D-DCC5-6EAB-AFFF-60547820C331}"/>
              </a:ext>
            </a:extLst>
          </p:cNvPr>
          <p:cNvSpPr txBox="1">
            <a:spLocks/>
          </p:cNvSpPr>
          <p:nvPr/>
        </p:nvSpPr>
        <p:spPr>
          <a:xfrm>
            <a:off x="422769" y="3429000"/>
            <a:ext cx="11198679" cy="2862110"/>
          </a:xfrm>
          <a:prstGeom prst="rect">
            <a:avLst/>
          </a:prstGeom>
          <a:ln w="28575">
            <a:solidFill>
              <a:schemeClr val="accent2"/>
            </a:solidFill>
          </a:ln>
        </p:spPr>
        <p:txBody>
          <a:bodyPr vert="horz" lIns="91440" tIns="45720" rIns="91440" bIns="45720" rtlCol="0">
            <a:normAutofit/>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Wingdings" panose="05000000000000000000" pitchFamily="2" charset="2"/>
              <a:buNone/>
            </a:pPr>
            <a:r>
              <a:rPr lang="en-US" sz="2000" b="1" dirty="0">
                <a:solidFill>
                  <a:schemeClr val="accent2"/>
                </a:solidFill>
              </a:rPr>
              <a:t>Best practice:</a:t>
            </a:r>
          </a:p>
          <a:p>
            <a:pPr marL="342900" lvl="1" indent="-342900">
              <a:buFont typeface="Wingdings" panose="05000000000000000000" pitchFamily="2" charset="2"/>
              <a:buChar char="q"/>
            </a:pPr>
            <a:r>
              <a:rPr lang="en-US" sz="2000" dirty="0"/>
              <a:t>Use the 750-754 ADM  codes for the remainder of their non-direct service time. </a:t>
            </a:r>
          </a:p>
          <a:p>
            <a:pPr marL="342900" lvl="1" indent="-342900">
              <a:buFont typeface="Wingdings" panose="05000000000000000000" pitchFamily="2" charset="2"/>
              <a:buChar char="q"/>
            </a:pPr>
            <a:r>
              <a:rPr lang="en-US" sz="2000" dirty="0"/>
              <a:t>ADM time can be recorded in a block and does not need to be broken out. </a:t>
            </a:r>
          </a:p>
          <a:p>
            <a:pPr marL="0" lvl="1" indent="0">
              <a:buNone/>
            </a:pPr>
            <a:r>
              <a:rPr lang="en-US" sz="2000" dirty="0"/>
              <a:t>If counties choose not to utilize ADM codes, the Day Sheet will need to be compared to the workers time card to capture the actual remainder of time worked.</a:t>
            </a:r>
          </a:p>
          <a:p>
            <a:endParaRPr lang="en-US" sz="2000" dirty="0"/>
          </a:p>
        </p:txBody>
      </p:sp>
    </p:spTree>
    <p:extLst>
      <p:ext uri="{BB962C8B-B14F-4D97-AF65-F5344CB8AC3E}">
        <p14:creationId xmlns:p14="http://schemas.microsoft.com/office/powerpoint/2010/main" val="184896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CD964-CBDE-1DB0-31FD-42C649DA2C0B}"/>
              </a:ext>
            </a:extLst>
          </p:cNvPr>
          <p:cNvSpPr>
            <a:spLocks noGrp="1"/>
          </p:cNvSpPr>
          <p:nvPr>
            <p:ph type="title"/>
          </p:nvPr>
        </p:nvSpPr>
        <p:spPr>
          <a:xfrm>
            <a:off x="501432" y="399011"/>
            <a:ext cx="11173896" cy="790943"/>
          </a:xfrm>
        </p:spPr>
        <p:txBody>
          <a:bodyPr/>
          <a:lstStyle/>
          <a:p>
            <a:r>
              <a:rPr lang="en-US" dirty="0"/>
              <a:t>Who Keeps Day Sheets – Contract Workers &amp; Interns</a:t>
            </a:r>
          </a:p>
        </p:txBody>
      </p:sp>
      <p:sp>
        <p:nvSpPr>
          <p:cNvPr id="3" name="Content Placeholder 2">
            <a:extLst>
              <a:ext uri="{FF2B5EF4-FFF2-40B4-BE49-F238E27FC236}">
                <a16:creationId xmlns:a16="http://schemas.microsoft.com/office/drawing/2014/main" id="{2688472C-4FD4-1CC5-1F7F-F1862A6E296C}"/>
              </a:ext>
            </a:extLst>
          </p:cNvPr>
          <p:cNvSpPr>
            <a:spLocks noGrp="1"/>
          </p:cNvSpPr>
          <p:nvPr>
            <p:ph sz="quarter" idx="13"/>
          </p:nvPr>
        </p:nvSpPr>
        <p:spPr>
          <a:xfrm>
            <a:off x="636336" y="1469745"/>
            <a:ext cx="10904088" cy="5105226"/>
          </a:xfrm>
        </p:spPr>
        <p:txBody>
          <a:bodyPr>
            <a:normAutofit fontScale="92500"/>
          </a:bodyPr>
          <a:lstStyle/>
          <a:p>
            <a:pPr marL="0" indent="0">
              <a:buNone/>
            </a:pPr>
            <a:r>
              <a:rPr lang="en-US" dirty="0"/>
              <a:t>When a clear delineation of supervision between a contract worker and DSS exists, regardless of where the worker is housed, “audit-worthy” documentation of the time charged for these workers need to be kept. </a:t>
            </a:r>
          </a:p>
          <a:p>
            <a:pPr marL="0" lvl="1" indent="0">
              <a:buNone/>
            </a:pPr>
            <a:endParaRPr lang="en-US" dirty="0"/>
          </a:p>
          <a:p>
            <a:pPr marL="0" lvl="1" indent="0">
              <a:buNone/>
            </a:pPr>
            <a:br>
              <a:rPr lang="en-US" dirty="0"/>
            </a:br>
            <a:endParaRPr lang="en-US" dirty="0"/>
          </a:p>
          <a:p>
            <a:pPr marL="0" lvl="1" indent="0">
              <a:buNone/>
            </a:pPr>
            <a:r>
              <a:rPr lang="en-US" dirty="0"/>
              <a:t>If interns or volunteers provide direct services, those services should be recorded in the client’s case file. If paid any type of wage or salary (not including a stipend), they should be treated as any other DSS employee. </a:t>
            </a:r>
          </a:p>
          <a:p>
            <a:endParaRPr lang="en-US" dirty="0"/>
          </a:p>
        </p:txBody>
      </p:sp>
      <p:sp>
        <p:nvSpPr>
          <p:cNvPr id="4" name="Content Placeholder 2">
            <a:extLst>
              <a:ext uri="{FF2B5EF4-FFF2-40B4-BE49-F238E27FC236}">
                <a16:creationId xmlns:a16="http://schemas.microsoft.com/office/drawing/2014/main" id="{2540E6AE-A4C8-1855-3759-7458A9B49291}"/>
              </a:ext>
            </a:extLst>
          </p:cNvPr>
          <p:cNvSpPr txBox="1">
            <a:spLocks/>
          </p:cNvSpPr>
          <p:nvPr/>
        </p:nvSpPr>
        <p:spPr>
          <a:xfrm>
            <a:off x="636336" y="3200248"/>
            <a:ext cx="10589487" cy="1361723"/>
          </a:xfrm>
          <a:prstGeom prst="rect">
            <a:avLst/>
          </a:prstGeom>
          <a:ln w="28575">
            <a:solidFill>
              <a:schemeClr val="accent2"/>
            </a:solidFill>
          </a:ln>
        </p:spPr>
        <p:txBody>
          <a:bodyPr vert="horz" lIns="91440" tIns="45720" rIns="91440" bIns="45720" rtlCol="0">
            <a:normAutofit/>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b="1" dirty="0">
                <a:solidFill>
                  <a:schemeClr val="accent2"/>
                </a:solidFill>
              </a:rPr>
              <a:t>Best Practice: </a:t>
            </a:r>
            <a:r>
              <a:rPr lang="en-US" dirty="0"/>
              <a:t>To achieve “audit-worthy” documentation, have the contract worker complete a Day Sheet.</a:t>
            </a:r>
          </a:p>
          <a:p>
            <a:endParaRPr lang="en-US" dirty="0"/>
          </a:p>
        </p:txBody>
      </p:sp>
    </p:spTree>
    <p:extLst>
      <p:ext uri="{BB962C8B-B14F-4D97-AF65-F5344CB8AC3E}">
        <p14:creationId xmlns:p14="http://schemas.microsoft.com/office/powerpoint/2010/main" val="3763715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6636A9-F10B-6112-21D8-3D73065F29BC}"/>
              </a:ext>
            </a:extLst>
          </p:cNvPr>
          <p:cNvSpPr>
            <a:spLocks noGrp="1"/>
          </p:cNvSpPr>
          <p:nvPr>
            <p:ph sz="quarter" idx="15"/>
          </p:nvPr>
        </p:nvSpPr>
        <p:spPr>
          <a:xfrm>
            <a:off x="3583709" y="258618"/>
            <a:ext cx="7640885" cy="4444011"/>
          </a:xfrm>
        </p:spPr>
        <p:txBody>
          <a:bodyPr>
            <a:normAutofit/>
          </a:bodyPr>
          <a:lstStyle/>
          <a:p>
            <a:r>
              <a:rPr lang="en-US" sz="1800" dirty="0"/>
              <a:t>Federal regulations require workers to sign their time reports for completeness and accuracy.</a:t>
            </a:r>
          </a:p>
          <a:p>
            <a:pPr lvl="1">
              <a:buFont typeface="Wingdings" panose="05000000000000000000" pitchFamily="2" charset="2"/>
              <a:buChar char="q"/>
            </a:pPr>
            <a:r>
              <a:rPr lang="en-US" sz="1800" dirty="0">
                <a:latin typeface="Gisha" panose="020B0502040204020203" pitchFamily="34" charset="-79"/>
                <a:cs typeface="Gisha" panose="020B0502040204020203" pitchFamily="34" charset="-79"/>
              </a:rPr>
              <a:t>A digital or electronic signature can serve as the worker certification. There must be a certification statement that the worker reviewed the information for completeness and accuracy.</a:t>
            </a:r>
          </a:p>
          <a:p>
            <a:pPr lvl="1">
              <a:buFont typeface="Wingdings" panose="05000000000000000000" pitchFamily="2" charset="2"/>
              <a:buChar char="q"/>
            </a:pPr>
            <a:r>
              <a:rPr lang="en-US" sz="1800" dirty="0">
                <a:latin typeface="Gisha" panose="020B0502040204020203" pitchFamily="34" charset="-79"/>
                <a:cs typeface="Gisha" panose="020B0502040204020203" pitchFamily="34" charset="-79"/>
              </a:rPr>
              <a:t>Counties will need to show there are internal controls in place over electronic Day Sheet accounts, so that only that worker can enter time or certify their Day Sheets.</a:t>
            </a:r>
          </a:p>
        </p:txBody>
      </p:sp>
      <p:sp>
        <p:nvSpPr>
          <p:cNvPr id="2" name="Title 1">
            <a:extLst>
              <a:ext uri="{FF2B5EF4-FFF2-40B4-BE49-F238E27FC236}">
                <a16:creationId xmlns:a16="http://schemas.microsoft.com/office/drawing/2014/main" id="{B3643998-0FBC-41C1-6469-4B229EB5F8B7}"/>
              </a:ext>
            </a:extLst>
          </p:cNvPr>
          <p:cNvSpPr>
            <a:spLocks noGrp="1"/>
          </p:cNvSpPr>
          <p:nvPr>
            <p:ph type="title"/>
          </p:nvPr>
        </p:nvSpPr>
        <p:spPr>
          <a:xfrm>
            <a:off x="374303" y="846701"/>
            <a:ext cx="2588030" cy="3719105"/>
          </a:xfrm>
        </p:spPr>
        <p:txBody>
          <a:bodyPr/>
          <a:lstStyle/>
          <a:p>
            <a:r>
              <a:rPr lang="en-US" sz="2800" dirty="0"/>
              <a:t>Worker Certification	</a:t>
            </a:r>
          </a:p>
        </p:txBody>
      </p:sp>
      <p:pic>
        <p:nvPicPr>
          <p:cNvPr id="5" name="Picture 4" descr="Pen placed on top of a signature line">
            <a:extLst>
              <a:ext uri="{FF2B5EF4-FFF2-40B4-BE49-F238E27FC236}">
                <a16:creationId xmlns:a16="http://schemas.microsoft.com/office/drawing/2014/main" id="{185A3D1A-F628-0B9C-9D0D-2B29E7209F5C}"/>
              </a:ext>
            </a:extLst>
          </p:cNvPr>
          <p:cNvPicPr>
            <a:picLocks noChangeAspect="1"/>
          </p:cNvPicPr>
          <p:nvPr/>
        </p:nvPicPr>
        <p:blipFill>
          <a:blip r:embed="rId3">
            <a:alphaModFix amt="95000"/>
            <a:extLst>
              <a:ext uri="{28A0092B-C50C-407E-A947-70E740481C1C}">
                <a14:useLocalDpi xmlns:a14="http://schemas.microsoft.com/office/drawing/2010/main" val="0"/>
              </a:ext>
            </a:extLst>
          </a:blip>
          <a:stretch>
            <a:fillRect/>
          </a:stretch>
        </p:blipFill>
        <p:spPr>
          <a:xfrm>
            <a:off x="249375" y="3947094"/>
            <a:ext cx="2837886" cy="2238103"/>
          </a:xfrm>
          <a:prstGeom prst="rect">
            <a:avLst/>
          </a:prstGeom>
        </p:spPr>
      </p:pic>
      <p:sp>
        <p:nvSpPr>
          <p:cNvPr id="6" name="Content Placeholder 2">
            <a:extLst>
              <a:ext uri="{FF2B5EF4-FFF2-40B4-BE49-F238E27FC236}">
                <a16:creationId xmlns:a16="http://schemas.microsoft.com/office/drawing/2014/main" id="{0E3FF5FD-B871-079D-6181-612D82FF5667}"/>
              </a:ext>
            </a:extLst>
          </p:cNvPr>
          <p:cNvSpPr txBox="1">
            <a:spLocks/>
          </p:cNvSpPr>
          <p:nvPr/>
        </p:nvSpPr>
        <p:spPr>
          <a:xfrm>
            <a:off x="3319267" y="5066146"/>
            <a:ext cx="8734187" cy="1533236"/>
          </a:xfrm>
          <a:prstGeom prst="rect">
            <a:avLst/>
          </a:prstGeom>
          <a:ln w="28575">
            <a:solidFill>
              <a:schemeClr val="accent2"/>
            </a:solidFill>
          </a:ln>
        </p:spPr>
        <p:txBody>
          <a:bodyPr vert="horz" lIns="91440" tIns="45720" rIns="91440" bIns="45720" rtlCol="0">
            <a:normAutofit/>
          </a:bodyPr>
          <a:lstStyle>
            <a:lvl1pPr marL="0" indent="0" algn="l" defTabSz="914400" rtl="0" eaLnBrk="1" latinLnBrk="0" hangingPunct="1">
              <a:lnSpc>
                <a:spcPct val="200000"/>
              </a:lnSpc>
              <a:spcBef>
                <a:spcPts val="1900"/>
              </a:spcBef>
              <a:buClr>
                <a:schemeClr val="accent2"/>
              </a:buClr>
              <a:buFont typeface="Wingdings" panose="05000000000000000000" pitchFamily="2" charset="2"/>
              <a:buNone/>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Wingdings" panose="05000000000000000000" pitchFamily="2" charset="2"/>
              <a:buNone/>
            </a:pPr>
            <a:r>
              <a:rPr lang="en-US" sz="1800" dirty="0">
                <a:latin typeface="Gisha" panose="020B0502040204020203" pitchFamily="34" charset="-79"/>
                <a:cs typeface="Gisha" panose="020B0502040204020203" pitchFamily="34" charset="-79"/>
              </a:rPr>
              <a:t>If a worker is absent due to an unplanned absence, a supervisor or administrator may approve the Day Sheet. The circumstance should be noted and kept with the 1571 documentation for the month. </a:t>
            </a:r>
          </a:p>
        </p:txBody>
      </p:sp>
    </p:spTree>
    <p:extLst>
      <p:ext uri="{BB962C8B-B14F-4D97-AF65-F5344CB8AC3E}">
        <p14:creationId xmlns:p14="http://schemas.microsoft.com/office/powerpoint/2010/main" val="2621489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7D492-1921-7EF1-F779-B96ED9F8C556}"/>
              </a:ext>
            </a:extLst>
          </p:cNvPr>
          <p:cNvSpPr>
            <a:spLocks noGrp="1"/>
          </p:cNvSpPr>
          <p:nvPr>
            <p:ph type="title"/>
          </p:nvPr>
        </p:nvSpPr>
        <p:spPr/>
        <p:txBody>
          <a:bodyPr/>
          <a:lstStyle/>
          <a:p>
            <a:r>
              <a:rPr lang="en-US" sz="3200" dirty="0"/>
              <a:t>Due Dates and Uploading</a:t>
            </a:r>
          </a:p>
        </p:txBody>
      </p:sp>
      <p:sp>
        <p:nvSpPr>
          <p:cNvPr id="3" name="Content Placeholder 2">
            <a:extLst>
              <a:ext uri="{FF2B5EF4-FFF2-40B4-BE49-F238E27FC236}">
                <a16:creationId xmlns:a16="http://schemas.microsoft.com/office/drawing/2014/main" id="{13E8A609-9938-8F91-8378-B06B81FF52DE}"/>
              </a:ext>
            </a:extLst>
          </p:cNvPr>
          <p:cNvSpPr>
            <a:spLocks noGrp="1"/>
          </p:cNvSpPr>
          <p:nvPr>
            <p:ph sz="quarter" idx="13"/>
          </p:nvPr>
        </p:nvSpPr>
        <p:spPr>
          <a:xfrm>
            <a:off x="639413" y="1275782"/>
            <a:ext cx="10904088" cy="4706938"/>
          </a:xfrm>
        </p:spPr>
        <p:txBody>
          <a:bodyPr>
            <a:normAutofit/>
          </a:bodyPr>
          <a:lstStyle/>
          <a:p>
            <a:pPr marL="0" indent="0">
              <a:buNone/>
            </a:pPr>
            <a:r>
              <a:rPr lang="en-US" sz="1800" dirty="0"/>
              <a:t>Counties must upload their Day Sheet data to the state by the 5</a:t>
            </a:r>
            <a:r>
              <a:rPr lang="en-US" sz="1800" baseline="30000" dirty="0"/>
              <a:t>th</a:t>
            </a:r>
            <a:r>
              <a:rPr lang="en-US" sz="1800" dirty="0"/>
              <a:t> calendar day of the month. If the 5</a:t>
            </a:r>
            <a:r>
              <a:rPr lang="en-US" sz="1800" baseline="30000" dirty="0"/>
              <a:t>th</a:t>
            </a:r>
            <a:r>
              <a:rPr lang="en-US" sz="1800" dirty="0"/>
              <a:t> falls on a weekend or holiday, the Day Sheet would be due on the nearest working day.</a:t>
            </a:r>
          </a:p>
          <a:p>
            <a:pPr marL="0" indent="0">
              <a:buNone/>
            </a:pPr>
            <a:r>
              <a:rPr lang="en-US" sz="1800" dirty="0"/>
              <a:t>Day Sheets must be transmitted to the state with no errors. Successful upload can be confirmed via CTY Day Sheet BATCH ERRORS REPORT available in NCXCLOUD. Common errors: incorrect SIS client ID, incorrect program/code combinations, county not approved to use code.</a:t>
            </a:r>
          </a:p>
          <a:p>
            <a:pPr marL="0" indent="0">
              <a:buNone/>
            </a:pPr>
            <a:r>
              <a:rPr lang="en-US" sz="1800" dirty="0"/>
              <a:t>	</a:t>
            </a:r>
          </a:p>
        </p:txBody>
      </p:sp>
      <p:pic>
        <p:nvPicPr>
          <p:cNvPr id="4" name="Picture 3">
            <a:extLst>
              <a:ext uri="{FF2B5EF4-FFF2-40B4-BE49-F238E27FC236}">
                <a16:creationId xmlns:a16="http://schemas.microsoft.com/office/drawing/2014/main" id="{9722F8D2-9274-4C9A-AC39-06472D429D75}"/>
              </a:ext>
            </a:extLst>
          </p:cNvPr>
          <p:cNvPicPr>
            <a:picLocks noChangeAspect="1"/>
          </p:cNvPicPr>
          <p:nvPr/>
        </p:nvPicPr>
        <p:blipFill>
          <a:blip r:embed="rId3"/>
          <a:stretch>
            <a:fillRect/>
          </a:stretch>
        </p:blipFill>
        <p:spPr>
          <a:xfrm>
            <a:off x="2900218" y="4073237"/>
            <a:ext cx="8460739" cy="2618508"/>
          </a:xfrm>
          <a:prstGeom prst="rect">
            <a:avLst/>
          </a:prstGeom>
          <a:ln w="19050">
            <a:solidFill>
              <a:schemeClr val="accent2"/>
            </a:solidFill>
          </a:ln>
        </p:spPr>
      </p:pic>
    </p:spTree>
    <p:extLst>
      <p:ext uri="{BB962C8B-B14F-4D97-AF65-F5344CB8AC3E}">
        <p14:creationId xmlns:p14="http://schemas.microsoft.com/office/powerpoint/2010/main" val="1170489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B571E1-3542-F137-8103-08AA2ECAD131}"/>
              </a:ext>
            </a:extLst>
          </p:cNvPr>
          <p:cNvSpPr>
            <a:spLocks noGrp="1"/>
          </p:cNvSpPr>
          <p:nvPr>
            <p:ph type="title"/>
          </p:nvPr>
        </p:nvSpPr>
        <p:spPr/>
        <p:txBody>
          <a:bodyPr/>
          <a:lstStyle/>
          <a:p>
            <a:r>
              <a:rPr lang="en-US" sz="3200" dirty="0"/>
              <a:t>Due Dates – Planning Ahead</a:t>
            </a:r>
          </a:p>
        </p:txBody>
      </p:sp>
      <p:sp>
        <p:nvSpPr>
          <p:cNvPr id="3" name="Content Placeholder 2">
            <a:extLst>
              <a:ext uri="{FF2B5EF4-FFF2-40B4-BE49-F238E27FC236}">
                <a16:creationId xmlns:a16="http://schemas.microsoft.com/office/drawing/2014/main" id="{214E8F2A-288A-95F1-A0DE-0EAD25C70162}"/>
              </a:ext>
            </a:extLst>
          </p:cNvPr>
          <p:cNvSpPr>
            <a:spLocks noGrp="1"/>
          </p:cNvSpPr>
          <p:nvPr>
            <p:ph sz="quarter" idx="13"/>
          </p:nvPr>
        </p:nvSpPr>
        <p:spPr>
          <a:xfrm>
            <a:off x="636336" y="1469745"/>
            <a:ext cx="5356912" cy="3255818"/>
          </a:xfrm>
        </p:spPr>
        <p:txBody>
          <a:bodyPr>
            <a:normAutofit fontScale="85000" lnSpcReduction="10000"/>
          </a:bodyPr>
          <a:lstStyle/>
          <a:p>
            <a:pPr marL="0" indent="0">
              <a:buNone/>
            </a:pPr>
            <a:r>
              <a:rPr lang="en-US" dirty="0"/>
              <a:t>Plan ahead for Day Sheets, especially when the end of one month/beginning of the next month falls on a weekend or holiday. Staff are also more likely to be on vacation during these times and will need to approve Day Sheets before they leave for the month.</a:t>
            </a:r>
          </a:p>
          <a:p>
            <a:pPr marL="0" indent="0">
              <a:buNone/>
            </a:pPr>
            <a:endParaRPr lang="en-US" dirty="0"/>
          </a:p>
        </p:txBody>
      </p:sp>
      <p:pic>
        <p:nvPicPr>
          <p:cNvPr id="6" name="Picture 5" descr="Woman with binoculars">
            <a:extLst>
              <a:ext uri="{FF2B5EF4-FFF2-40B4-BE49-F238E27FC236}">
                <a16:creationId xmlns:a16="http://schemas.microsoft.com/office/drawing/2014/main" id="{AECE458B-3A8F-871C-D96F-365A1918FECD}"/>
              </a:ext>
            </a:extLst>
          </p:cNvPr>
          <p:cNvPicPr>
            <a:picLocks noChangeAspect="1"/>
          </p:cNvPicPr>
          <p:nvPr/>
        </p:nvPicPr>
        <p:blipFill>
          <a:blip r:embed="rId3">
            <a:alphaModFix amt="78000"/>
            <a:extLst>
              <a:ext uri="{28A0092B-C50C-407E-A947-70E740481C1C}">
                <a14:useLocalDpi xmlns:a14="http://schemas.microsoft.com/office/drawing/2010/main" val="0"/>
              </a:ext>
            </a:extLst>
          </a:blip>
          <a:stretch>
            <a:fillRect/>
          </a:stretch>
        </p:blipFill>
        <p:spPr>
          <a:xfrm>
            <a:off x="6198754" y="1469744"/>
            <a:ext cx="4883727" cy="3255818"/>
          </a:xfrm>
          <a:prstGeom prst="rect">
            <a:avLst/>
          </a:prstGeom>
        </p:spPr>
      </p:pic>
      <p:sp>
        <p:nvSpPr>
          <p:cNvPr id="7" name="Content Placeholder 2">
            <a:extLst>
              <a:ext uri="{FF2B5EF4-FFF2-40B4-BE49-F238E27FC236}">
                <a16:creationId xmlns:a16="http://schemas.microsoft.com/office/drawing/2014/main" id="{E65920AF-78CE-B996-E407-63A51D0D036D}"/>
              </a:ext>
            </a:extLst>
          </p:cNvPr>
          <p:cNvSpPr txBox="1">
            <a:spLocks/>
          </p:cNvSpPr>
          <p:nvPr/>
        </p:nvSpPr>
        <p:spPr>
          <a:xfrm>
            <a:off x="636336" y="4895272"/>
            <a:ext cx="10446145" cy="176876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t>For example: in July 2022, June 30</a:t>
            </a:r>
            <a:r>
              <a:rPr lang="en-US" sz="2000" baseline="30000" dirty="0"/>
              <a:t>th</a:t>
            </a:r>
            <a:r>
              <a:rPr lang="en-US" sz="2000" dirty="0"/>
              <a:t> fell on a Thursday. Monday (July 4th) was a holiday. This left only two workdays (Friday 07/01 and Tuesday 07/05) to complete and submit Day Sheets. </a:t>
            </a:r>
          </a:p>
          <a:p>
            <a:pPr marL="0" indent="0">
              <a:buFont typeface="Wingdings" panose="05000000000000000000" pitchFamily="2" charset="2"/>
              <a:buNone/>
            </a:pPr>
            <a:endParaRPr lang="en-US" sz="2000" dirty="0"/>
          </a:p>
        </p:txBody>
      </p:sp>
    </p:spTree>
    <p:extLst>
      <p:ext uri="{BB962C8B-B14F-4D97-AF65-F5344CB8AC3E}">
        <p14:creationId xmlns:p14="http://schemas.microsoft.com/office/powerpoint/2010/main" val="1927275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8DD09-7B30-B2A3-AAA2-F3629F714EF8}"/>
              </a:ext>
            </a:extLst>
          </p:cNvPr>
          <p:cNvSpPr>
            <a:spLocks noGrp="1"/>
          </p:cNvSpPr>
          <p:nvPr>
            <p:ph type="title"/>
          </p:nvPr>
        </p:nvSpPr>
        <p:spPr/>
        <p:txBody>
          <a:bodyPr/>
          <a:lstStyle/>
          <a:p>
            <a:r>
              <a:rPr lang="en-US" sz="2800" dirty="0"/>
              <a:t>General Instructions for Time Entry	</a:t>
            </a:r>
          </a:p>
        </p:txBody>
      </p:sp>
      <p:sp>
        <p:nvSpPr>
          <p:cNvPr id="3" name="Content Placeholder 2">
            <a:extLst>
              <a:ext uri="{FF2B5EF4-FFF2-40B4-BE49-F238E27FC236}">
                <a16:creationId xmlns:a16="http://schemas.microsoft.com/office/drawing/2014/main" id="{D35E3C73-45F4-4836-658F-F184D9CA8549}"/>
              </a:ext>
            </a:extLst>
          </p:cNvPr>
          <p:cNvSpPr>
            <a:spLocks noGrp="1"/>
          </p:cNvSpPr>
          <p:nvPr>
            <p:ph sz="quarter" idx="13"/>
          </p:nvPr>
        </p:nvSpPr>
        <p:spPr/>
        <p:txBody>
          <a:bodyPr>
            <a:normAutofit/>
          </a:bodyPr>
          <a:lstStyle/>
          <a:p>
            <a:pPr>
              <a:buFont typeface="Wingdings" panose="05000000000000000000" pitchFamily="2" charset="2"/>
              <a:buChar char="q"/>
            </a:pPr>
            <a:r>
              <a:rPr lang="en-US" sz="1800" dirty="0"/>
              <a:t>Day Sheets should be a single record, so all activities should be recorded on the daily report.</a:t>
            </a:r>
          </a:p>
          <a:p>
            <a:pPr>
              <a:buFont typeface="Wingdings" panose="05000000000000000000" pitchFamily="2" charset="2"/>
              <a:buChar char="q"/>
            </a:pPr>
            <a:r>
              <a:rPr lang="en-US" sz="1800" dirty="0"/>
              <a:t>It is not necessary to report days on which agency isn’t open (holidays, inclement weather) or the employee isn’t scheduled to work—unless the employee actually works (for example: on-call).</a:t>
            </a:r>
          </a:p>
          <a:p>
            <a:pPr>
              <a:buFont typeface="Wingdings" panose="05000000000000000000" pitchFamily="2" charset="2"/>
              <a:buChar char="q"/>
            </a:pPr>
            <a:r>
              <a:rPr lang="en-US" sz="1800" dirty="0"/>
              <a:t>All overtime work must be captured.</a:t>
            </a:r>
          </a:p>
          <a:p>
            <a:pPr>
              <a:buFont typeface="Wingdings" panose="05000000000000000000" pitchFamily="2" charset="2"/>
              <a:buChar char="q"/>
            </a:pPr>
            <a:r>
              <a:rPr lang="en-US" sz="1800" dirty="0"/>
              <a:t>Leave time should be entered as 990-G. This includes sick, vacation, and compensatory (comp) time. </a:t>
            </a:r>
          </a:p>
          <a:p>
            <a:pPr marL="0" indent="0">
              <a:buNone/>
            </a:pPr>
            <a:endParaRPr lang="en-US" sz="1800" dirty="0"/>
          </a:p>
        </p:txBody>
      </p:sp>
    </p:spTree>
    <p:extLst>
      <p:ext uri="{BB962C8B-B14F-4D97-AF65-F5344CB8AC3E}">
        <p14:creationId xmlns:p14="http://schemas.microsoft.com/office/powerpoint/2010/main" val="4138288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E6AD-4027-624E-98A5-8AF0C7DA0633}"/>
              </a:ext>
            </a:extLst>
          </p:cNvPr>
          <p:cNvSpPr>
            <a:spLocks noGrp="1"/>
          </p:cNvSpPr>
          <p:nvPr>
            <p:ph type="title"/>
          </p:nvPr>
        </p:nvSpPr>
        <p:spPr>
          <a:xfrm>
            <a:off x="639413" y="483440"/>
            <a:ext cx="11134576" cy="583800"/>
          </a:xfrm>
        </p:spPr>
        <p:txBody>
          <a:bodyPr>
            <a:normAutofit fontScale="90000"/>
          </a:bodyPr>
          <a:lstStyle/>
          <a:p>
            <a:r>
              <a:rPr lang="en-US" sz="3600" dirty="0">
                <a:latin typeface="Segoe UI" panose="020B0502040204020203" pitchFamily="34" charset="0"/>
                <a:cs typeface="Segoe UI" panose="020B0502040204020203" pitchFamily="34" charset="0"/>
              </a:rPr>
              <a:t>Why Day Sheets? It’s a Federal Requirement</a:t>
            </a:r>
          </a:p>
        </p:txBody>
      </p:sp>
      <p:sp>
        <p:nvSpPr>
          <p:cNvPr id="3" name="Content Placeholder 2">
            <a:extLst>
              <a:ext uri="{FF2B5EF4-FFF2-40B4-BE49-F238E27FC236}">
                <a16:creationId xmlns:a16="http://schemas.microsoft.com/office/drawing/2014/main" id="{4132BD42-2D2F-907E-94A8-5CE32B7AF47A}"/>
              </a:ext>
            </a:extLst>
          </p:cNvPr>
          <p:cNvSpPr>
            <a:spLocks noGrp="1"/>
          </p:cNvSpPr>
          <p:nvPr>
            <p:ph sz="quarter" idx="13"/>
          </p:nvPr>
        </p:nvSpPr>
        <p:spPr>
          <a:xfrm>
            <a:off x="639763" y="1470024"/>
            <a:ext cx="10904088" cy="5165667"/>
          </a:xfrm>
        </p:spPr>
        <p:txBody>
          <a:bodyPr>
            <a:normAutofit fontScale="85000" lnSpcReduction="10000"/>
          </a:bodyPr>
          <a:lstStyle/>
          <a:p>
            <a:pPr marL="0" indent="0">
              <a:buNone/>
            </a:pPr>
            <a:r>
              <a:rPr lang="en-US" sz="2800" b="1" dirty="0">
                <a:effectLst/>
                <a:latin typeface="Gisha" panose="020B0502040204020203" pitchFamily="34" charset="-79"/>
                <a:cs typeface="Gisha" panose="020B0502040204020203" pitchFamily="34" charset="-79"/>
              </a:rPr>
              <a:t>Standards for Documentation of Personnel Expenses </a:t>
            </a:r>
            <a:br>
              <a:rPr lang="en-US" sz="2600" dirty="0">
                <a:effectLst/>
                <a:latin typeface="Gisha" panose="020B0502040204020203" pitchFamily="34" charset="-79"/>
                <a:cs typeface="Gisha" panose="020B0502040204020203" pitchFamily="34" charset="-79"/>
              </a:rPr>
            </a:br>
            <a:r>
              <a:rPr lang="en-US" sz="2100" dirty="0">
                <a:effectLst/>
                <a:latin typeface="Gisha" panose="020B0502040204020203" pitchFamily="34" charset="-79"/>
                <a:cs typeface="Gisha" panose="020B0502040204020203" pitchFamily="34" charset="-79"/>
              </a:rPr>
              <a:t>Charges to Federal awards for salaries and wages must be based on records that accurately reflect the work performed. These records must: </a:t>
            </a:r>
          </a:p>
          <a:p>
            <a:pPr lvl="2">
              <a:buFont typeface="Wingdings" panose="05000000000000000000" pitchFamily="2" charset="2"/>
              <a:buChar char="q"/>
            </a:pPr>
            <a:r>
              <a:rPr lang="en-US" sz="2000" dirty="0">
                <a:effectLst/>
                <a:latin typeface="Gisha" panose="020B0502040204020203" pitchFamily="34" charset="-79"/>
                <a:cs typeface="Gisha" panose="020B0502040204020203" pitchFamily="34" charset="-79"/>
              </a:rPr>
              <a:t>Be supported by a system of internal control which provides reasonable assurance that the charges are accurate, allowable, and properly allocated; </a:t>
            </a:r>
          </a:p>
          <a:p>
            <a:pPr lvl="2">
              <a:buFont typeface="Wingdings" panose="05000000000000000000" pitchFamily="2" charset="2"/>
              <a:buChar char="q"/>
            </a:pPr>
            <a:r>
              <a:rPr lang="en-US" sz="2000" dirty="0">
                <a:effectLst/>
                <a:latin typeface="Gisha" panose="020B0502040204020203" pitchFamily="34" charset="-79"/>
                <a:cs typeface="Gisha" panose="020B0502040204020203" pitchFamily="34" charset="-79"/>
              </a:rPr>
              <a:t>Reasonably reflect the total activity for which the employee is compensated by the non-Federal entity;</a:t>
            </a:r>
          </a:p>
          <a:p>
            <a:pPr lvl="2">
              <a:buFont typeface="Wingdings" panose="05000000000000000000" pitchFamily="2" charset="2"/>
              <a:buChar char="q"/>
            </a:pPr>
            <a:r>
              <a:rPr lang="en-US" sz="2000" dirty="0">
                <a:latin typeface="Gisha" panose="020B0502040204020203" pitchFamily="34" charset="-79"/>
                <a:cs typeface="Gisha" panose="020B0502040204020203" pitchFamily="34" charset="-79"/>
              </a:rPr>
              <a:t>Encompass federally-assisted and all other activities compensated by the non-Federal entity on an integrated basis;</a:t>
            </a:r>
          </a:p>
          <a:p>
            <a:pPr lvl="2">
              <a:buFont typeface="Wingdings" panose="05000000000000000000" pitchFamily="2" charset="2"/>
              <a:buChar char="q"/>
            </a:pPr>
            <a:r>
              <a:rPr lang="en-US" sz="2000" dirty="0">
                <a:latin typeface="Gisha" panose="020B0502040204020203" pitchFamily="34" charset="-79"/>
                <a:cs typeface="Gisha" panose="020B0502040204020203" pitchFamily="34" charset="-79"/>
              </a:rPr>
              <a:t>Support the distribution of the employee's salary or wages among specific activities or cost objectives if the employee works on more than one Federal award;</a:t>
            </a:r>
          </a:p>
          <a:p>
            <a:pPr marL="457200" lvl="1" indent="0">
              <a:buNone/>
            </a:pPr>
            <a:r>
              <a:rPr lang="en-US" sz="1200" dirty="0">
                <a:latin typeface="Gisha" panose="020B0502040204020203" pitchFamily="34" charset="-79"/>
                <a:cs typeface="Gisha" panose="020B0502040204020203" pitchFamily="34" charset="-79"/>
              </a:rPr>
              <a:t>(</a:t>
            </a:r>
            <a:r>
              <a:rPr lang="en-US" sz="1300" dirty="0">
                <a:latin typeface="Gisha" panose="020B0502040204020203" pitchFamily="34" charset="-79"/>
                <a:cs typeface="Gisha" panose="020B0502040204020203" pitchFamily="34" charset="-79"/>
              </a:rPr>
              <a:t>2 CFR 200.430(</a:t>
            </a:r>
            <a:r>
              <a:rPr lang="en-US" sz="1300" dirty="0" err="1">
                <a:latin typeface="Gisha" panose="020B0502040204020203" pitchFamily="34" charset="-79"/>
                <a:cs typeface="Gisha" panose="020B0502040204020203" pitchFamily="34" charset="-79"/>
              </a:rPr>
              <a:t>i</a:t>
            </a:r>
            <a:r>
              <a:rPr lang="en-US" sz="1300" dirty="0">
                <a:latin typeface="Gisha" panose="020B0502040204020203" pitchFamily="34" charset="-79"/>
                <a:cs typeface="Gisha" panose="020B0502040204020203" pitchFamily="34" charset="-79"/>
              </a:rPr>
              <a:t>))</a:t>
            </a:r>
          </a:p>
          <a:p>
            <a:pPr lvl="1"/>
            <a:endParaRPr lang="en-US" sz="2100" dirty="0"/>
          </a:p>
          <a:p>
            <a:pPr marL="0" indent="0">
              <a:buNone/>
            </a:pPr>
            <a:endParaRPr lang="en-US" sz="2000" dirty="0"/>
          </a:p>
        </p:txBody>
      </p:sp>
      <p:sp>
        <p:nvSpPr>
          <p:cNvPr id="17" name="Title 1">
            <a:extLst>
              <a:ext uri="{FF2B5EF4-FFF2-40B4-BE49-F238E27FC236}">
                <a16:creationId xmlns:a16="http://schemas.microsoft.com/office/drawing/2014/main" id="{BC96AD1E-7481-C4C2-0136-7748041014A1}"/>
              </a:ext>
            </a:extLst>
          </p:cNvPr>
          <p:cNvSpPr txBox="1">
            <a:spLocks/>
          </p:cNvSpPr>
          <p:nvPr/>
        </p:nvSpPr>
        <p:spPr>
          <a:xfrm>
            <a:off x="4357133" y="488708"/>
            <a:ext cx="6892503" cy="583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i="0" kern="1200" spc="150" baseline="0">
                <a:solidFill>
                  <a:schemeClr val="tx1"/>
                </a:solidFill>
                <a:latin typeface="Bahnschrift SemiBold" panose="020B0502040204020203" pitchFamily="34" charset="0"/>
                <a:ea typeface="Meiryo UI" panose="020B0604030504040204" pitchFamily="34" charset="-128"/>
                <a:cs typeface="+mj-cs"/>
              </a:defRPr>
            </a:lvl1pPr>
          </a:lstStyle>
          <a:p>
            <a:pPr>
              <a:buClrTx/>
              <a:buFontTx/>
            </a:pPr>
            <a:endParaRPr lang="en-US" sz="3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91329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DADE-54ED-2385-9FE5-49E216C1029B}"/>
              </a:ext>
            </a:extLst>
          </p:cNvPr>
          <p:cNvSpPr>
            <a:spLocks noGrp="1"/>
          </p:cNvSpPr>
          <p:nvPr>
            <p:ph type="title"/>
          </p:nvPr>
        </p:nvSpPr>
        <p:spPr/>
        <p:txBody>
          <a:bodyPr/>
          <a:lstStyle/>
          <a:p>
            <a:r>
              <a:rPr lang="en-US" dirty="0"/>
              <a:t>Minimum Time and “Blocks” of Time</a:t>
            </a:r>
          </a:p>
        </p:txBody>
      </p:sp>
      <p:sp>
        <p:nvSpPr>
          <p:cNvPr id="3" name="Content Placeholder 2">
            <a:extLst>
              <a:ext uri="{FF2B5EF4-FFF2-40B4-BE49-F238E27FC236}">
                <a16:creationId xmlns:a16="http://schemas.microsoft.com/office/drawing/2014/main" id="{DA38A61E-8988-80EB-0A6D-9C0B376E99AB}"/>
              </a:ext>
            </a:extLst>
          </p:cNvPr>
          <p:cNvSpPr>
            <a:spLocks noGrp="1"/>
          </p:cNvSpPr>
          <p:nvPr>
            <p:ph sz="quarter" idx="13"/>
          </p:nvPr>
        </p:nvSpPr>
        <p:spPr>
          <a:xfrm>
            <a:off x="635986" y="1281060"/>
            <a:ext cx="10904088" cy="1959255"/>
          </a:xfrm>
        </p:spPr>
        <p:txBody>
          <a:bodyPr>
            <a:normAutofit/>
          </a:bodyPr>
          <a:lstStyle/>
          <a:p>
            <a:pPr marL="0" indent="0">
              <a:buNone/>
            </a:pPr>
            <a:r>
              <a:rPr lang="en-US" sz="2000" dirty="0"/>
              <a:t>The minimum block of time that can be reported is 5 minutes. </a:t>
            </a:r>
          </a:p>
          <a:p>
            <a:pPr marL="0" indent="0">
              <a:buNone/>
            </a:pPr>
            <a:r>
              <a:rPr lang="en-US" sz="2000" dirty="0"/>
              <a:t>Activities taking less than 5 minutes can be lumped into a “block” of time and reported using the appropriate service code.</a:t>
            </a:r>
          </a:p>
          <a:p>
            <a:endParaRPr lang="en-US" sz="2000" dirty="0"/>
          </a:p>
        </p:txBody>
      </p:sp>
      <p:sp>
        <p:nvSpPr>
          <p:cNvPr id="4" name="Content Placeholder 2">
            <a:extLst>
              <a:ext uri="{FF2B5EF4-FFF2-40B4-BE49-F238E27FC236}">
                <a16:creationId xmlns:a16="http://schemas.microsoft.com/office/drawing/2014/main" id="{9BBAA082-60DF-B7EA-2484-352312015F61}"/>
              </a:ext>
            </a:extLst>
          </p:cNvPr>
          <p:cNvSpPr txBox="1">
            <a:spLocks/>
          </p:cNvSpPr>
          <p:nvPr/>
        </p:nvSpPr>
        <p:spPr>
          <a:xfrm>
            <a:off x="636336" y="3136908"/>
            <a:ext cx="6170864" cy="3322081"/>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2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solidFill>
                  <a:schemeClr val="accent2"/>
                </a:solidFill>
              </a:rPr>
              <a:t>Example</a:t>
            </a:r>
            <a:r>
              <a:rPr lang="en-US" sz="2000" dirty="0"/>
              <a:t>: A FNS recertification worker returns from a day off and has 15 voicemails from clients. The worker spends 45 minutes listening to and answering VM’s. None of the calls take more than 5 minutes. The worker can code all that time to 892-FS with the comment, “Returning voicemails.”</a:t>
            </a:r>
          </a:p>
        </p:txBody>
      </p:sp>
      <p:pic>
        <p:nvPicPr>
          <p:cNvPr id="6" name="Picture 5" descr="Colorful blocks arranged to make stairs">
            <a:extLst>
              <a:ext uri="{FF2B5EF4-FFF2-40B4-BE49-F238E27FC236}">
                <a16:creationId xmlns:a16="http://schemas.microsoft.com/office/drawing/2014/main" id="{60E78F4C-6F2F-97B7-E88F-BD9122738CD7}"/>
              </a:ext>
            </a:extLst>
          </p:cNvPr>
          <p:cNvPicPr>
            <a:picLocks noChangeAspect="1"/>
          </p:cNvPicPr>
          <p:nvPr/>
        </p:nvPicPr>
        <p:blipFill>
          <a:blip r:embed="rId3">
            <a:alphaModFix amt="61000"/>
            <a:extLst>
              <a:ext uri="{28A0092B-C50C-407E-A947-70E740481C1C}">
                <a14:useLocalDpi xmlns:a14="http://schemas.microsoft.com/office/drawing/2010/main" val="0"/>
              </a:ext>
            </a:extLst>
          </a:blip>
          <a:stretch>
            <a:fillRect/>
          </a:stretch>
        </p:blipFill>
        <p:spPr>
          <a:xfrm>
            <a:off x="6882245" y="3331421"/>
            <a:ext cx="4691352" cy="3127568"/>
          </a:xfrm>
          <a:prstGeom prst="rect">
            <a:avLst/>
          </a:prstGeom>
        </p:spPr>
      </p:pic>
    </p:spTree>
    <p:extLst>
      <p:ext uri="{BB962C8B-B14F-4D97-AF65-F5344CB8AC3E}">
        <p14:creationId xmlns:p14="http://schemas.microsoft.com/office/powerpoint/2010/main" val="1522530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1612-A182-55B8-E3CD-972D84A28CD5}"/>
              </a:ext>
            </a:extLst>
          </p:cNvPr>
          <p:cNvSpPr>
            <a:spLocks noGrp="1"/>
          </p:cNvSpPr>
          <p:nvPr>
            <p:ph type="title"/>
          </p:nvPr>
        </p:nvSpPr>
        <p:spPr>
          <a:xfrm>
            <a:off x="630177" y="511149"/>
            <a:ext cx="5250670" cy="583800"/>
          </a:xfrm>
        </p:spPr>
        <p:txBody>
          <a:bodyPr/>
          <a:lstStyle/>
          <a:p>
            <a:r>
              <a:rPr lang="en-US" sz="3200" dirty="0"/>
              <a:t>Client ID Numbers</a:t>
            </a:r>
          </a:p>
        </p:txBody>
      </p:sp>
      <p:sp>
        <p:nvSpPr>
          <p:cNvPr id="3" name="Content Placeholder 2">
            <a:extLst>
              <a:ext uri="{FF2B5EF4-FFF2-40B4-BE49-F238E27FC236}">
                <a16:creationId xmlns:a16="http://schemas.microsoft.com/office/drawing/2014/main" id="{59974B8B-74D4-9253-695E-D9C91D1C2DF0}"/>
              </a:ext>
            </a:extLst>
          </p:cNvPr>
          <p:cNvSpPr>
            <a:spLocks noGrp="1"/>
          </p:cNvSpPr>
          <p:nvPr>
            <p:ph sz="quarter" idx="15"/>
          </p:nvPr>
        </p:nvSpPr>
        <p:spPr>
          <a:xfrm>
            <a:off x="397165" y="1524001"/>
            <a:ext cx="5483682" cy="4959926"/>
          </a:xfrm>
        </p:spPr>
        <p:txBody>
          <a:bodyPr>
            <a:normAutofit lnSpcReduction="10000"/>
          </a:bodyPr>
          <a:lstStyle/>
          <a:p>
            <a:pPr marL="0" indent="0">
              <a:buNone/>
            </a:pPr>
            <a:r>
              <a:rPr lang="en-US" sz="1800" dirty="0"/>
              <a:t>Some codes require the use of a SIS ID (200 number) or CNDS ID (for NCFAST P4 pilot counties). These codes will not allow an entry to be made without the ID. SIS ID’s are assigned by the County DSS. CNDS ID’s are generated by NCFAST.</a:t>
            </a:r>
          </a:p>
          <a:p>
            <a:pPr marL="0" indent="0">
              <a:buNone/>
            </a:pPr>
            <a:endParaRPr lang="en-US" sz="1800" dirty="0"/>
          </a:p>
          <a:p>
            <a:pPr marL="0" indent="0">
              <a:buNone/>
            </a:pPr>
            <a:r>
              <a:rPr lang="en-US" sz="1800" dirty="0"/>
              <a:t>The client ID field can be used even when the code does not require one. This can be useful for documentation or auditing purposes. </a:t>
            </a:r>
          </a:p>
          <a:p>
            <a:pPr marL="0" indent="0">
              <a:buNone/>
            </a:pPr>
            <a:endParaRPr lang="en-US" sz="1800" dirty="0"/>
          </a:p>
        </p:txBody>
      </p:sp>
      <p:sp>
        <p:nvSpPr>
          <p:cNvPr id="7" name="Content Placeholder 2">
            <a:extLst>
              <a:ext uri="{FF2B5EF4-FFF2-40B4-BE49-F238E27FC236}">
                <a16:creationId xmlns:a16="http://schemas.microsoft.com/office/drawing/2014/main" id="{29661338-4E2E-6318-0F58-3ED9F0768002}"/>
              </a:ext>
            </a:extLst>
          </p:cNvPr>
          <p:cNvSpPr txBox="1">
            <a:spLocks/>
          </p:cNvSpPr>
          <p:nvPr/>
        </p:nvSpPr>
        <p:spPr>
          <a:xfrm>
            <a:off x="6311153" y="2484581"/>
            <a:ext cx="5483682" cy="399934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800" dirty="0"/>
              <a:t>When a service is provided to multiple clients at the same time (example: a set of foster siblings) all clients involved should be reported with the time divided equally between them. </a:t>
            </a:r>
          </a:p>
          <a:p>
            <a:pPr marL="0" indent="0">
              <a:buFont typeface="Wingdings" panose="05000000000000000000" pitchFamily="2" charset="2"/>
              <a:buNone/>
            </a:pPr>
            <a:r>
              <a:rPr lang="en-US" sz="1800" dirty="0"/>
              <a:t>For example, DSS has custody of three children and has placed them with their uncle. When a home a 90-minute home visit is made, 30 minutes each are reported to Huey, Dewey, and Louie. </a:t>
            </a:r>
          </a:p>
        </p:txBody>
      </p:sp>
      <p:sp>
        <p:nvSpPr>
          <p:cNvPr id="8" name="Title 1">
            <a:extLst>
              <a:ext uri="{FF2B5EF4-FFF2-40B4-BE49-F238E27FC236}">
                <a16:creationId xmlns:a16="http://schemas.microsoft.com/office/drawing/2014/main" id="{5EF58D74-494D-3032-68F2-7278CB18A30B}"/>
              </a:ext>
            </a:extLst>
          </p:cNvPr>
          <p:cNvSpPr txBox="1">
            <a:spLocks/>
          </p:cNvSpPr>
          <p:nvPr/>
        </p:nvSpPr>
        <p:spPr>
          <a:xfrm>
            <a:off x="6311153" y="1753441"/>
            <a:ext cx="5483682"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tx1"/>
                </a:solidFill>
                <a:latin typeface="Segoe UI" panose="020B0502040204020203" pitchFamily="34" charset="0"/>
                <a:ea typeface="Meiryo UI" panose="020B0604030504040204" pitchFamily="34" charset="-128"/>
                <a:cs typeface="Segoe UI" panose="020B0502040204020203" pitchFamily="34" charset="0"/>
              </a:defRPr>
            </a:lvl1pPr>
          </a:lstStyle>
          <a:p>
            <a:pPr>
              <a:buClrTx/>
              <a:buFontTx/>
            </a:pPr>
            <a:r>
              <a:rPr lang="en-US" dirty="0">
                <a:solidFill>
                  <a:schemeClr val="accent2"/>
                </a:solidFill>
              </a:rPr>
              <a:t>What to do for cases with multiple clients</a:t>
            </a:r>
          </a:p>
        </p:txBody>
      </p:sp>
    </p:spTree>
    <p:extLst>
      <p:ext uri="{BB962C8B-B14F-4D97-AF65-F5344CB8AC3E}">
        <p14:creationId xmlns:p14="http://schemas.microsoft.com/office/powerpoint/2010/main" val="1731847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2186E-E59E-6161-54B1-A6382165EAF5}"/>
              </a:ext>
            </a:extLst>
          </p:cNvPr>
          <p:cNvSpPr>
            <a:spLocks noGrp="1"/>
          </p:cNvSpPr>
          <p:nvPr>
            <p:ph type="title"/>
          </p:nvPr>
        </p:nvSpPr>
        <p:spPr/>
        <p:txBody>
          <a:bodyPr/>
          <a:lstStyle/>
          <a:p>
            <a:r>
              <a:rPr lang="en-US" dirty="0"/>
              <a:t>990 – G: General Administration Time</a:t>
            </a:r>
          </a:p>
        </p:txBody>
      </p:sp>
      <p:sp>
        <p:nvSpPr>
          <p:cNvPr id="3" name="Content Placeholder 2">
            <a:extLst>
              <a:ext uri="{FF2B5EF4-FFF2-40B4-BE49-F238E27FC236}">
                <a16:creationId xmlns:a16="http://schemas.microsoft.com/office/drawing/2014/main" id="{00737358-2B18-37EA-042F-C9408B9E4A3F}"/>
              </a:ext>
            </a:extLst>
          </p:cNvPr>
          <p:cNvSpPr>
            <a:spLocks noGrp="1"/>
          </p:cNvSpPr>
          <p:nvPr>
            <p:ph sz="quarter" idx="13"/>
          </p:nvPr>
        </p:nvSpPr>
        <p:spPr>
          <a:xfrm>
            <a:off x="377718" y="1478982"/>
            <a:ext cx="10904088" cy="4706938"/>
          </a:xfrm>
        </p:spPr>
        <p:txBody>
          <a:bodyPr>
            <a:normAutofit/>
          </a:bodyPr>
          <a:lstStyle/>
          <a:p>
            <a:pPr marL="0" indent="0">
              <a:buNone/>
            </a:pPr>
            <a:r>
              <a:rPr lang="en-US" sz="1800" dirty="0"/>
              <a:t>990 – General Administration: Record in a block of time at the end of the day those activities considered general administration; e.g. leave, employee travel, supervisor/worker conferences, attendance at training sessions, other non-direct service activities of less than 5 minute duration, compensatory time, etc. </a:t>
            </a:r>
          </a:p>
          <a:p>
            <a:pPr marL="0" indent="0">
              <a:buNone/>
            </a:pPr>
            <a:r>
              <a:rPr lang="en-US" sz="1800" b="1" dirty="0">
                <a:solidFill>
                  <a:schemeClr val="accent2"/>
                </a:solidFill>
              </a:rPr>
              <a:t>Counties are not reimbursed at a lower rate when workers code to G time. </a:t>
            </a:r>
            <a:r>
              <a:rPr lang="en-US" sz="1800" dirty="0"/>
              <a:t>G time is allocated to direct service activities, and does not factor into reimbursement. There is no need to code G-time activities as direct service when they do not meet the definition. </a:t>
            </a:r>
          </a:p>
          <a:p>
            <a:pPr marL="0" indent="0">
              <a:buNone/>
            </a:pPr>
            <a:endParaRPr lang="en-US" sz="1800" dirty="0"/>
          </a:p>
        </p:txBody>
      </p:sp>
      <p:pic>
        <p:nvPicPr>
          <p:cNvPr id="4" name="Picture 3">
            <a:extLst>
              <a:ext uri="{FF2B5EF4-FFF2-40B4-BE49-F238E27FC236}">
                <a16:creationId xmlns:a16="http://schemas.microsoft.com/office/drawing/2014/main" id="{354697E6-72D0-28E4-D9AC-9189FC35A6EE}"/>
              </a:ext>
            </a:extLst>
          </p:cNvPr>
          <p:cNvPicPr>
            <a:picLocks noChangeAspect="1"/>
          </p:cNvPicPr>
          <p:nvPr/>
        </p:nvPicPr>
        <p:blipFill>
          <a:blip r:embed="rId3"/>
          <a:stretch>
            <a:fillRect/>
          </a:stretch>
        </p:blipFill>
        <p:spPr>
          <a:xfrm>
            <a:off x="377718" y="4727132"/>
            <a:ext cx="5101245" cy="1458788"/>
          </a:xfrm>
          <a:prstGeom prst="rect">
            <a:avLst/>
          </a:prstGeom>
        </p:spPr>
      </p:pic>
      <p:pic>
        <p:nvPicPr>
          <p:cNvPr id="5" name="Picture 4">
            <a:extLst>
              <a:ext uri="{FF2B5EF4-FFF2-40B4-BE49-F238E27FC236}">
                <a16:creationId xmlns:a16="http://schemas.microsoft.com/office/drawing/2014/main" id="{54596E5C-BB80-99F3-C9B6-549A3F0CB907}"/>
              </a:ext>
            </a:extLst>
          </p:cNvPr>
          <p:cNvPicPr>
            <a:picLocks noChangeAspect="1"/>
          </p:cNvPicPr>
          <p:nvPr/>
        </p:nvPicPr>
        <p:blipFill rotWithShape="1">
          <a:blip r:embed="rId4"/>
          <a:srcRect b="10181"/>
          <a:stretch/>
        </p:blipFill>
        <p:spPr>
          <a:xfrm>
            <a:off x="6598738" y="5012333"/>
            <a:ext cx="5215544" cy="733369"/>
          </a:xfrm>
          <a:prstGeom prst="rect">
            <a:avLst/>
          </a:prstGeom>
        </p:spPr>
      </p:pic>
      <p:sp>
        <p:nvSpPr>
          <p:cNvPr id="6" name="Arrow: Right 5">
            <a:extLst>
              <a:ext uri="{FF2B5EF4-FFF2-40B4-BE49-F238E27FC236}">
                <a16:creationId xmlns:a16="http://schemas.microsoft.com/office/drawing/2014/main" id="{62FB070D-F074-5237-8536-C0DF3B5481BC}"/>
              </a:ext>
            </a:extLst>
          </p:cNvPr>
          <p:cNvSpPr/>
          <p:nvPr/>
        </p:nvSpPr>
        <p:spPr>
          <a:xfrm>
            <a:off x="5829762" y="5163127"/>
            <a:ext cx="637310" cy="5825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899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D4EB-31FE-98BC-AB5C-47EB3A1DD967}"/>
              </a:ext>
            </a:extLst>
          </p:cNvPr>
          <p:cNvSpPr>
            <a:spLocks noGrp="1"/>
          </p:cNvSpPr>
          <p:nvPr>
            <p:ph type="title"/>
          </p:nvPr>
        </p:nvSpPr>
        <p:spPr/>
        <p:txBody>
          <a:bodyPr/>
          <a:lstStyle/>
          <a:p>
            <a:r>
              <a:rPr lang="en-US" dirty="0"/>
              <a:t>How 990 – G Affects the Percentage of Time</a:t>
            </a:r>
          </a:p>
        </p:txBody>
      </p:sp>
      <p:pic>
        <p:nvPicPr>
          <p:cNvPr id="21" name="Picture 20">
            <a:extLst>
              <a:ext uri="{FF2B5EF4-FFF2-40B4-BE49-F238E27FC236}">
                <a16:creationId xmlns:a16="http://schemas.microsoft.com/office/drawing/2014/main" id="{D2CE9E5A-DBB6-3E9D-8202-D2D844479E31}"/>
              </a:ext>
            </a:extLst>
          </p:cNvPr>
          <p:cNvPicPr>
            <a:picLocks noChangeAspect="1"/>
          </p:cNvPicPr>
          <p:nvPr/>
        </p:nvPicPr>
        <p:blipFill rotWithShape="1">
          <a:blip r:embed="rId3"/>
          <a:srcRect r="1507"/>
          <a:stretch/>
        </p:blipFill>
        <p:spPr>
          <a:xfrm>
            <a:off x="377718" y="3079264"/>
            <a:ext cx="5164100" cy="1263862"/>
          </a:xfrm>
          <a:prstGeom prst="rect">
            <a:avLst/>
          </a:prstGeom>
          <a:ln w="19050">
            <a:solidFill>
              <a:schemeClr val="accent2"/>
            </a:solidFill>
          </a:ln>
        </p:spPr>
      </p:pic>
      <p:sp>
        <p:nvSpPr>
          <p:cNvPr id="22" name="Content Placeholder 2">
            <a:extLst>
              <a:ext uri="{FF2B5EF4-FFF2-40B4-BE49-F238E27FC236}">
                <a16:creationId xmlns:a16="http://schemas.microsoft.com/office/drawing/2014/main" id="{9AA3E455-FA4E-5A6D-A0DB-6693454A3B04}"/>
              </a:ext>
            </a:extLst>
          </p:cNvPr>
          <p:cNvSpPr txBox="1">
            <a:spLocks/>
          </p:cNvSpPr>
          <p:nvPr/>
        </p:nvSpPr>
        <p:spPr>
          <a:xfrm>
            <a:off x="377718" y="1478982"/>
            <a:ext cx="5428140" cy="1263862"/>
          </a:xfrm>
          <a:prstGeom prst="rect">
            <a:avLst/>
          </a:prstGeom>
        </p:spPr>
        <p:txBody>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sp>
        <p:nvSpPr>
          <p:cNvPr id="23" name="Content Placeholder 2">
            <a:extLst>
              <a:ext uri="{FF2B5EF4-FFF2-40B4-BE49-F238E27FC236}">
                <a16:creationId xmlns:a16="http://schemas.microsoft.com/office/drawing/2014/main" id="{17471349-0737-109B-0080-1E13F7D7FDD6}"/>
              </a:ext>
            </a:extLst>
          </p:cNvPr>
          <p:cNvSpPr txBox="1">
            <a:spLocks/>
          </p:cNvSpPr>
          <p:nvPr/>
        </p:nvSpPr>
        <p:spPr>
          <a:xfrm>
            <a:off x="282351" y="1596929"/>
            <a:ext cx="5428140" cy="1439709"/>
          </a:xfrm>
          <a:prstGeom prst="rect">
            <a:avLst/>
          </a:prstGeom>
        </p:spPr>
        <p:txBody>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600" dirty="0">
                <a:latin typeface="Gisha" panose="020B0502040204020203" pitchFamily="34" charset="-79"/>
                <a:cs typeface="Gisha" panose="020B0502040204020203" pitchFamily="34" charset="-79"/>
              </a:rPr>
              <a:t>Let’s look at how two different workers coded Day Sheets in one month as a demonstration of how G-time affects the Percentage of Time.</a:t>
            </a:r>
          </a:p>
          <a:p>
            <a:pPr marL="0" indent="0">
              <a:buFont typeface="Wingdings" panose="05000000000000000000" pitchFamily="2" charset="2"/>
              <a:buNone/>
            </a:pPr>
            <a:endParaRPr lang="en-US" sz="1600" dirty="0">
              <a:latin typeface="Gisha" panose="020B0502040204020203" pitchFamily="34" charset="-79"/>
              <a:cs typeface="Gisha" panose="020B0502040204020203" pitchFamily="34" charset="-79"/>
            </a:endParaRPr>
          </a:p>
        </p:txBody>
      </p:sp>
      <p:pic>
        <p:nvPicPr>
          <p:cNvPr id="25" name="Picture 24">
            <a:extLst>
              <a:ext uri="{FF2B5EF4-FFF2-40B4-BE49-F238E27FC236}">
                <a16:creationId xmlns:a16="http://schemas.microsoft.com/office/drawing/2014/main" id="{CA95D3AD-3001-F1FB-644A-36C878F39C0E}"/>
              </a:ext>
            </a:extLst>
          </p:cNvPr>
          <p:cNvPicPr>
            <a:picLocks noChangeAspect="1"/>
          </p:cNvPicPr>
          <p:nvPr/>
        </p:nvPicPr>
        <p:blipFill>
          <a:blip r:embed="rId4"/>
          <a:stretch>
            <a:fillRect/>
          </a:stretch>
        </p:blipFill>
        <p:spPr>
          <a:xfrm>
            <a:off x="371972" y="4930715"/>
            <a:ext cx="5248898" cy="1263862"/>
          </a:xfrm>
          <a:prstGeom prst="rect">
            <a:avLst/>
          </a:prstGeom>
          <a:ln w="19050">
            <a:solidFill>
              <a:schemeClr val="accent2"/>
            </a:solidFill>
          </a:ln>
        </p:spPr>
      </p:pic>
      <p:sp>
        <p:nvSpPr>
          <p:cNvPr id="28" name="Content Placeholder 2">
            <a:extLst>
              <a:ext uri="{FF2B5EF4-FFF2-40B4-BE49-F238E27FC236}">
                <a16:creationId xmlns:a16="http://schemas.microsoft.com/office/drawing/2014/main" id="{BCEB0625-5730-24AB-E59E-460FCD07B41D}"/>
              </a:ext>
            </a:extLst>
          </p:cNvPr>
          <p:cNvSpPr txBox="1">
            <a:spLocks/>
          </p:cNvSpPr>
          <p:nvPr/>
        </p:nvSpPr>
        <p:spPr>
          <a:xfrm>
            <a:off x="6303277" y="3440545"/>
            <a:ext cx="5428140" cy="4886999"/>
          </a:xfrm>
          <a:prstGeom prst="rect">
            <a:avLst/>
          </a:prstGeom>
        </p:spPr>
        <p:txBody>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600" dirty="0">
                <a:latin typeface="Gisha" panose="020B0502040204020203" pitchFamily="34" charset="-79"/>
                <a:cs typeface="Gisha" panose="020B0502040204020203" pitchFamily="34" charset="-79"/>
              </a:rPr>
              <a:t>One employee provided more minutes of direct services in this month. The other employee coded over 75% of his time to 990 – G. </a:t>
            </a:r>
          </a:p>
          <a:p>
            <a:pPr marL="0" indent="0">
              <a:buFont typeface="Wingdings" panose="05000000000000000000" pitchFamily="2" charset="2"/>
              <a:buNone/>
            </a:pPr>
            <a:r>
              <a:rPr lang="en-US" sz="1600" dirty="0">
                <a:latin typeface="Gisha" panose="020B0502040204020203" pitchFamily="34" charset="-79"/>
                <a:cs typeface="Gisha" panose="020B0502040204020203" pitchFamily="34" charset="-79"/>
              </a:rPr>
              <a:t>However, </a:t>
            </a:r>
            <a:r>
              <a:rPr lang="en-US" sz="1600" u="sng" dirty="0">
                <a:latin typeface="Gisha" panose="020B0502040204020203" pitchFamily="34" charset="-79"/>
                <a:cs typeface="Gisha" panose="020B0502040204020203" pitchFamily="34" charset="-79"/>
              </a:rPr>
              <a:t>the Percentage of Time for both workers would be 50% FNS, 50% Medicaid</a:t>
            </a:r>
            <a:r>
              <a:rPr lang="en-US" sz="1600" dirty="0">
                <a:latin typeface="Gisha" panose="020B0502040204020203" pitchFamily="34" charset="-79"/>
                <a:cs typeface="Gisha" panose="020B0502040204020203" pitchFamily="34" charset="-79"/>
              </a:rPr>
              <a:t>. Since G-time is allocated to direct services, the only thing that matters is the percentage of non-G time entered. </a:t>
            </a:r>
          </a:p>
        </p:txBody>
      </p:sp>
      <p:pic>
        <p:nvPicPr>
          <p:cNvPr id="30" name="Picture 29">
            <a:extLst>
              <a:ext uri="{FF2B5EF4-FFF2-40B4-BE49-F238E27FC236}">
                <a16:creationId xmlns:a16="http://schemas.microsoft.com/office/drawing/2014/main" id="{2673CDE1-8DAA-9958-98B7-76B979FC5AD9}"/>
              </a:ext>
            </a:extLst>
          </p:cNvPr>
          <p:cNvPicPr>
            <a:picLocks noChangeAspect="1"/>
          </p:cNvPicPr>
          <p:nvPr/>
        </p:nvPicPr>
        <p:blipFill>
          <a:blip r:embed="rId5"/>
          <a:stretch>
            <a:fillRect/>
          </a:stretch>
        </p:blipFill>
        <p:spPr>
          <a:xfrm>
            <a:off x="6746623" y="1721955"/>
            <a:ext cx="4410904" cy="1707045"/>
          </a:xfrm>
          <a:prstGeom prst="rect">
            <a:avLst/>
          </a:prstGeom>
          <a:ln w="19050">
            <a:solidFill>
              <a:schemeClr val="accent2"/>
            </a:solidFill>
          </a:ln>
        </p:spPr>
      </p:pic>
    </p:spTree>
    <p:extLst>
      <p:ext uri="{BB962C8B-B14F-4D97-AF65-F5344CB8AC3E}">
        <p14:creationId xmlns:p14="http://schemas.microsoft.com/office/powerpoint/2010/main" val="2581070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57805B-A2EF-2865-3C61-06D255198E5A}"/>
              </a:ext>
            </a:extLst>
          </p:cNvPr>
          <p:cNvSpPr>
            <a:spLocks noGrp="1"/>
          </p:cNvSpPr>
          <p:nvPr>
            <p:ph type="title"/>
          </p:nvPr>
        </p:nvSpPr>
        <p:spPr/>
        <p:txBody>
          <a:bodyPr/>
          <a:lstStyle/>
          <a:p>
            <a:r>
              <a:rPr lang="en-US" sz="3200" dirty="0"/>
              <a:t>Understanding Non-Reimbursable Time</a:t>
            </a:r>
          </a:p>
        </p:txBody>
      </p:sp>
      <p:sp>
        <p:nvSpPr>
          <p:cNvPr id="8" name="Content Placeholder 7">
            <a:extLst>
              <a:ext uri="{FF2B5EF4-FFF2-40B4-BE49-F238E27FC236}">
                <a16:creationId xmlns:a16="http://schemas.microsoft.com/office/drawing/2014/main" id="{01FC29D5-E71B-1AC3-0BCD-1D675B5E5CBF}"/>
              </a:ext>
            </a:extLst>
          </p:cNvPr>
          <p:cNvSpPr>
            <a:spLocks noGrp="1"/>
          </p:cNvSpPr>
          <p:nvPr>
            <p:ph sz="quarter" idx="13"/>
          </p:nvPr>
        </p:nvSpPr>
        <p:spPr/>
        <p:txBody>
          <a:bodyPr>
            <a:normAutofit/>
          </a:bodyPr>
          <a:lstStyle/>
          <a:p>
            <a:pPr marL="0" indent="0">
              <a:buNone/>
            </a:pPr>
            <a:r>
              <a:rPr lang="en-US" sz="2400" dirty="0">
                <a:latin typeface="Gisha" panose="020B0502040204020203" pitchFamily="34" charset="-79"/>
                <a:cs typeface="Gisha" panose="020B0502040204020203" pitchFamily="34" charset="-79"/>
              </a:rPr>
              <a:t>Using the program code “N” does reduce the amount of reimbursement a county receives.</a:t>
            </a:r>
          </a:p>
          <a:p>
            <a:pPr marL="0" indent="0">
              <a:buNone/>
            </a:pPr>
            <a:r>
              <a:rPr lang="en-US" sz="2400" dirty="0">
                <a:latin typeface="Gisha" panose="020B0502040204020203" pitchFamily="34" charset="-79"/>
                <a:cs typeface="Gisha" panose="020B0502040204020203" pitchFamily="34" charset="-79"/>
              </a:rPr>
              <a:t>Workers should code time to N when working with clients who are not eligible, providing services such as home studies for private adoptions, working on private grant or county funded programs, or when staffing emergency shelters. </a:t>
            </a:r>
          </a:p>
        </p:txBody>
      </p:sp>
      <p:pic>
        <p:nvPicPr>
          <p:cNvPr id="3" name="Picture 2" descr="Logo&#10;&#10;Description automatically generated">
            <a:extLst>
              <a:ext uri="{FF2B5EF4-FFF2-40B4-BE49-F238E27FC236}">
                <a16:creationId xmlns:a16="http://schemas.microsoft.com/office/drawing/2014/main" id="{472329CB-7F9B-33AE-DC83-BDAD84D0779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17441" y="4661019"/>
            <a:ext cx="1965934" cy="1843038"/>
          </a:xfrm>
          <a:prstGeom prst="rect">
            <a:avLst/>
          </a:prstGeom>
        </p:spPr>
      </p:pic>
      <p:sp>
        <p:nvSpPr>
          <p:cNvPr id="4" name="TextBox 3">
            <a:extLst>
              <a:ext uri="{FF2B5EF4-FFF2-40B4-BE49-F238E27FC236}">
                <a16:creationId xmlns:a16="http://schemas.microsoft.com/office/drawing/2014/main" id="{CD7645A3-0D9D-A57A-8769-96EC538F813B}"/>
              </a:ext>
            </a:extLst>
          </p:cNvPr>
          <p:cNvSpPr txBox="1"/>
          <p:nvPr/>
        </p:nvSpPr>
        <p:spPr>
          <a:xfrm>
            <a:off x="8904370" y="6504057"/>
            <a:ext cx="2636054" cy="369332"/>
          </a:xfrm>
          <a:prstGeom prst="rect">
            <a:avLst/>
          </a:prstGeom>
          <a:noFill/>
        </p:spPr>
        <p:txBody>
          <a:bodyPr wrap="square" rtlCol="0">
            <a:spAutoFit/>
          </a:bodyPr>
          <a:lstStyle/>
          <a:p>
            <a:r>
              <a:rPr lang="en-US" sz="900" dirty="0">
                <a:hlinkClick r:id="rId4" tooltip="https://www.wisc-online.com/assetrepository/viewasset?id=2980"/>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1792642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DB9E-AAEF-015B-A62D-1BAC7CBF299E}"/>
              </a:ext>
            </a:extLst>
          </p:cNvPr>
          <p:cNvSpPr>
            <a:spLocks noGrp="1"/>
          </p:cNvSpPr>
          <p:nvPr>
            <p:ph type="title"/>
          </p:nvPr>
        </p:nvSpPr>
        <p:spPr/>
        <p:txBody>
          <a:bodyPr/>
          <a:lstStyle/>
          <a:p>
            <a:r>
              <a:rPr lang="en-US" dirty="0"/>
              <a:t>“Missing” Time	</a:t>
            </a:r>
          </a:p>
        </p:txBody>
      </p:sp>
      <p:sp>
        <p:nvSpPr>
          <p:cNvPr id="3" name="Content Placeholder 2">
            <a:extLst>
              <a:ext uri="{FF2B5EF4-FFF2-40B4-BE49-F238E27FC236}">
                <a16:creationId xmlns:a16="http://schemas.microsoft.com/office/drawing/2014/main" id="{6834430A-0ED2-C83F-7E40-D118F8767CC7}"/>
              </a:ext>
            </a:extLst>
          </p:cNvPr>
          <p:cNvSpPr>
            <a:spLocks noGrp="1"/>
          </p:cNvSpPr>
          <p:nvPr>
            <p:ph sz="quarter" idx="13"/>
          </p:nvPr>
        </p:nvSpPr>
        <p:spPr>
          <a:xfrm>
            <a:off x="636336" y="1469745"/>
            <a:ext cx="6411009" cy="4706938"/>
          </a:xfrm>
        </p:spPr>
        <p:txBody>
          <a:bodyPr>
            <a:normAutofit/>
          </a:bodyPr>
          <a:lstStyle/>
          <a:p>
            <a:pPr marL="0" indent="0">
              <a:buNone/>
            </a:pPr>
            <a:r>
              <a:rPr lang="en-US" sz="2000" dirty="0"/>
              <a:t>“Missing” time is time that a worker cannot account for. Daily entry of Day Sheets should prevent time from going missing. </a:t>
            </a:r>
          </a:p>
          <a:p>
            <a:pPr marL="0" indent="0">
              <a:buNone/>
            </a:pPr>
            <a:r>
              <a:rPr lang="en-US" sz="2000" dirty="0"/>
              <a:t>Missing time must be coded to 990-G.</a:t>
            </a:r>
          </a:p>
          <a:p>
            <a:pPr marL="0" indent="0">
              <a:buNone/>
            </a:pPr>
            <a:r>
              <a:rPr lang="en-US" sz="2000" dirty="0"/>
              <a:t>Failure to account for 100% of time will result in shifting costs to those programs for which time is accounted—this could become a Single County Audit issue.</a:t>
            </a:r>
          </a:p>
        </p:txBody>
      </p:sp>
      <p:sp>
        <p:nvSpPr>
          <p:cNvPr id="4" name="Rectangle 3">
            <a:extLst>
              <a:ext uri="{FF2B5EF4-FFF2-40B4-BE49-F238E27FC236}">
                <a16:creationId xmlns:a16="http://schemas.microsoft.com/office/drawing/2014/main" id="{FB856DA6-D1E1-D9B5-F52E-8E9A2AEF9117}"/>
              </a:ext>
            </a:extLst>
          </p:cNvPr>
          <p:cNvSpPr/>
          <p:nvPr/>
        </p:nvSpPr>
        <p:spPr>
          <a:xfrm>
            <a:off x="8601223" y="2088620"/>
            <a:ext cx="1633966" cy="3154710"/>
          </a:xfrm>
          <a:prstGeom prst="rect">
            <a:avLst/>
          </a:prstGeom>
          <a:noFill/>
        </p:spPr>
        <p:txBody>
          <a:bodyPr wrap="square" lIns="91440" tIns="45720" rIns="91440" bIns="45720">
            <a:spAutoFit/>
          </a:bodyPr>
          <a:lstStyle/>
          <a:p>
            <a:pPr algn="ctr"/>
            <a:r>
              <a:rPr lang="en-US" sz="19900" b="1" cap="none" spc="0" dirty="0">
                <a:ln w="22225">
                  <a:solidFill>
                    <a:schemeClr val="accent2"/>
                  </a:solidFill>
                  <a:prstDash val="solid"/>
                </a:ln>
                <a:solidFill>
                  <a:schemeClr val="accent2">
                    <a:lumMod val="40000"/>
                    <a:lumOff val="60000"/>
                  </a:schemeClr>
                </a:solidFill>
                <a:effectLst/>
              </a:rPr>
              <a:t>?</a:t>
            </a:r>
          </a:p>
        </p:txBody>
      </p:sp>
      <p:sp>
        <p:nvSpPr>
          <p:cNvPr id="5" name="Rectangle 4">
            <a:extLst>
              <a:ext uri="{FF2B5EF4-FFF2-40B4-BE49-F238E27FC236}">
                <a16:creationId xmlns:a16="http://schemas.microsoft.com/office/drawing/2014/main" id="{7BBD2C32-0EF1-1011-910D-55392F2514FF}"/>
              </a:ext>
            </a:extLst>
          </p:cNvPr>
          <p:cNvSpPr/>
          <p:nvPr/>
        </p:nvSpPr>
        <p:spPr>
          <a:xfrm rot="1228954">
            <a:off x="10057733" y="2482425"/>
            <a:ext cx="1633966" cy="3154710"/>
          </a:xfrm>
          <a:prstGeom prst="rect">
            <a:avLst/>
          </a:prstGeom>
          <a:noFill/>
        </p:spPr>
        <p:txBody>
          <a:bodyPr wrap="square" lIns="91440" tIns="45720" rIns="91440" bIns="45720">
            <a:spAutoFit/>
          </a:bodyPr>
          <a:lstStyle/>
          <a:p>
            <a:pPr algn="ctr"/>
            <a:r>
              <a:rPr lang="en-US" sz="19900" b="1" cap="none" spc="0" dirty="0">
                <a:ln w="22225">
                  <a:solidFill>
                    <a:schemeClr val="accent2"/>
                  </a:solidFill>
                  <a:prstDash val="solid"/>
                </a:ln>
                <a:solidFill>
                  <a:schemeClr val="accent2">
                    <a:lumMod val="40000"/>
                    <a:lumOff val="60000"/>
                  </a:schemeClr>
                </a:solidFill>
                <a:effectLst/>
              </a:rPr>
              <a:t>?</a:t>
            </a:r>
          </a:p>
        </p:txBody>
      </p:sp>
      <p:sp>
        <p:nvSpPr>
          <p:cNvPr id="6" name="Rectangle 5">
            <a:extLst>
              <a:ext uri="{FF2B5EF4-FFF2-40B4-BE49-F238E27FC236}">
                <a16:creationId xmlns:a16="http://schemas.microsoft.com/office/drawing/2014/main" id="{A28050B9-2759-02F9-0BE4-BDDA7B5F4EAF}"/>
              </a:ext>
            </a:extLst>
          </p:cNvPr>
          <p:cNvSpPr/>
          <p:nvPr/>
        </p:nvSpPr>
        <p:spPr>
          <a:xfrm rot="19162609">
            <a:off x="7187869" y="2662534"/>
            <a:ext cx="1633966" cy="3154710"/>
          </a:xfrm>
          <a:prstGeom prst="rect">
            <a:avLst/>
          </a:prstGeom>
          <a:noFill/>
        </p:spPr>
        <p:txBody>
          <a:bodyPr wrap="square" lIns="91440" tIns="45720" rIns="91440" bIns="45720">
            <a:spAutoFit/>
          </a:bodyPr>
          <a:lstStyle/>
          <a:p>
            <a:pPr algn="ctr"/>
            <a:r>
              <a:rPr lang="en-US" sz="19900" b="1" cap="none" spc="0" dirty="0">
                <a:ln w="22225">
                  <a:solidFill>
                    <a:schemeClr val="accent2"/>
                  </a:solidFill>
                  <a:prstDash val="solid"/>
                </a:ln>
                <a:solidFill>
                  <a:schemeClr val="accent2">
                    <a:lumMod val="40000"/>
                    <a:lumOff val="60000"/>
                  </a:schemeClr>
                </a:solidFill>
                <a:effectLst/>
              </a:rPr>
              <a:t>?</a:t>
            </a:r>
          </a:p>
        </p:txBody>
      </p:sp>
      <p:sp>
        <p:nvSpPr>
          <p:cNvPr id="10" name="Rectangle 9">
            <a:extLst>
              <a:ext uri="{FF2B5EF4-FFF2-40B4-BE49-F238E27FC236}">
                <a16:creationId xmlns:a16="http://schemas.microsoft.com/office/drawing/2014/main" id="{3555EFBE-4940-A647-D185-167FD43D3C38}"/>
              </a:ext>
            </a:extLst>
          </p:cNvPr>
          <p:cNvSpPr/>
          <p:nvPr/>
        </p:nvSpPr>
        <p:spPr>
          <a:xfrm rot="19486729">
            <a:off x="7460823" y="1471010"/>
            <a:ext cx="990955" cy="1862048"/>
          </a:xfrm>
          <a:prstGeom prst="rect">
            <a:avLst/>
          </a:prstGeom>
          <a:noFill/>
        </p:spPr>
        <p:txBody>
          <a:bodyPr wrap="square" lIns="91440" tIns="45720" rIns="91440" bIns="45720">
            <a:spAutoFit/>
          </a:bodyPr>
          <a:lstStyle/>
          <a:p>
            <a:pPr algn="ctr"/>
            <a:r>
              <a:rPr lang="en-US" sz="11500" b="1" cap="none" spc="0" dirty="0">
                <a:ln w="22225">
                  <a:solidFill>
                    <a:schemeClr val="accent2"/>
                  </a:solidFill>
                  <a:prstDash val="solid"/>
                </a:ln>
                <a:solidFill>
                  <a:schemeClr val="accent2">
                    <a:lumMod val="40000"/>
                    <a:lumOff val="60000"/>
                  </a:schemeClr>
                </a:solidFill>
                <a:effectLst/>
              </a:rPr>
              <a:t>?</a:t>
            </a:r>
          </a:p>
        </p:txBody>
      </p:sp>
      <p:sp>
        <p:nvSpPr>
          <p:cNvPr id="11" name="Rectangle 10">
            <a:extLst>
              <a:ext uri="{FF2B5EF4-FFF2-40B4-BE49-F238E27FC236}">
                <a16:creationId xmlns:a16="http://schemas.microsoft.com/office/drawing/2014/main" id="{FF189EB4-50F3-F175-668C-D924553D1F79}"/>
              </a:ext>
            </a:extLst>
          </p:cNvPr>
          <p:cNvSpPr/>
          <p:nvPr/>
        </p:nvSpPr>
        <p:spPr>
          <a:xfrm rot="1993440">
            <a:off x="10284659" y="1447663"/>
            <a:ext cx="990955" cy="1862048"/>
          </a:xfrm>
          <a:prstGeom prst="rect">
            <a:avLst/>
          </a:prstGeom>
          <a:noFill/>
        </p:spPr>
        <p:txBody>
          <a:bodyPr wrap="square" lIns="91440" tIns="45720" rIns="91440" bIns="45720">
            <a:spAutoFit/>
          </a:bodyPr>
          <a:lstStyle/>
          <a:p>
            <a:pPr algn="ctr"/>
            <a:r>
              <a:rPr lang="en-US" sz="11500" b="1" cap="none" spc="0" dirty="0">
                <a:ln w="22225">
                  <a:solidFill>
                    <a:schemeClr val="accent2"/>
                  </a:solidFill>
                  <a:prstDash val="solid"/>
                </a:ln>
                <a:solidFill>
                  <a:schemeClr val="accent2">
                    <a:lumMod val="40000"/>
                    <a:lumOff val="60000"/>
                  </a:schemeClr>
                </a:solidFill>
                <a:effectLst/>
              </a:rPr>
              <a:t>?</a:t>
            </a:r>
          </a:p>
        </p:txBody>
      </p:sp>
      <p:sp>
        <p:nvSpPr>
          <p:cNvPr id="12" name="Rectangle 11">
            <a:extLst>
              <a:ext uri="{FF2B5EF4-FFF2-40B4-BE49-F238E27FC236}">
                <a16:creationId xmlns:a16="http://schemas.microsoft.com/office/drawing/2014/main" id="{42BCC0B3-62B5-29B0-E55D-BE149FE3E05F}"/>
              </a:ext>
            </a:extLst>
          </p:cNvPr>
          <p:cNvSpPr/>
          <p:nvPr/>
        </p:nvSpPr>
        <p:spPr>
          <a:xfrm>
            <a:off x="8518368" y="1027490"/>
            <a:ext cx="1633966"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1971415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0A197-2E91-1B35-9F09-18C6DA512D78}"/>
              </a:ext>
            </a:extLst>
          </p:cNvPr>
          <p:cNvSpPr>
            <a:spLocks noGrp="1"/>
          </p:cNvSpPr>
          <p:nvPr>
            <p:ph type="title"/>
          </p:nvPr>
        </p:nvSpPr>
        <p:spPr/>
        <p:txBody>
          <a:bodyPr/>
          <a:lstStyle/>
          <a:p>
            <a:r>
              <a:rPr lang="en-US" sz="4000" dirty="0"/>
              <a:t>Day Sheet Corrections – Current Month</a:t>
            </a:r>
            <a:endParaRPr lang="en-US" dirty="0"/>
          </a:p>
        </p:txBody>
      </p:sp>
      <p:sp>
        <p:nvSpPr>
          <p:cNvPr id="3" name="Content Placeholder 2">
            <a:extLst>
              <a:ext uri="{FF2B5EF4-FFF2-40B4-BE49-F238E27FC236}">
                <a16:creationId xmlns:a16="http://schemas.microsoft.com/office/drawing/2014/main" id="{36810690-95B0-28E7-B0EC-0550ECC4F3A4}"/>
              </a:ext>
            </a:extLst>
          </p:cNvPr>
          <p:cNvSpPr>
            <a:spLocks noGrp="1"/>
          </p:cNvSpPr>
          <p:nvPr>
            <p:ph sz="quarter" idx="13"/>
          </p:nvPr>
        </p:nvSpPr>
        <p:spPr/>
        <p:txBody>
          <a:bodyPr>
            <a:noAutofit/>
          </a:bodyPr>
          <a:lstStyle/>
          <a:p>
            <a:pPr marL="0" indent="0">
              <a:buNone/>
            </a:pPr>
            <a:r>
              <a:rPr lang="en-US" sz="2000" dirty="0"/>
              <a:t>Errors are most easily fixed during the month of service. Corrections should be keyed by the worker—not by a Supervisor or Admin.</a:t>
            </a:r>
          </a:p>
          <a:p>
            <a:pPr marL="0" indent="0">
              <a:buNone/>
            </a:pPr>
            <a:endParaRPr lang="en-US" sz="2000" dirty="0"/>
          </a:p>
          <a:p>
            <a:pPr marL="0" indent="0">
              <a:buNone/>
            </a:pPr>
            <a:r>
              <a:rPr lang="en-US" sz="2000" dirty="0"/>
              <a:t>If Day Sheets have been submitted, but the upload deadline has not passed, the month can be “reopened.” Workers can then key corrections, recertify, and Day Sheets can be resubmitted.</a:t>
            </a:r>
          </a:p>
          <a:p>
            <a:pPr marL="0" indent="0">
              <a:buNone/>
            </a:pPr>
            <a:endParaRPr lang="en-US" sz="2000" dirty="0"/>
          </a:p>
        </p:txBody>
      </p:sp>
    </p:spTree>
    <p:extLst>
      <p:ext uri="{BB962C8B-B14F-4D97-AF65-F5344CB8AC3E}">
        <p14:creationId xmlns:p14="http://schemas.microsoft.com/office/powerpoint/2010/main" val="1780264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8F1B8ED-9FE9-C770-5BB1-30FEE91F8AA9}"/>
              </a:ext>
            </a:extLst>
          </p:cNvPr>
          <p:cNvSpPr>
            <a:spLocks noGrp="1"/>
          </p:cNvSpPr>
          <p:nvPr>
            <p:ph sz="quarter" idx="13"/>
          </p:nvPr>
        </p:nvSpPr>
        <p:spPr>
          <a:xfrm>
            <a:off x="636588" y="1470025"/>
            <a:ext cx="10904537" cy="4706938"/>
          </a:xfrm>
        </p:spPr>
        <p:txBody>
          <a:bodyPr>
            <a:noAutofit/>
          </a:bodyPr>
          <a:lstStyle/>
          <a:p>
            <a:pPr marL="0" indent="0">
              <a:buNone/>
            </a:pPr>
            <a:r>
              <a:rPr lang="en-US" sz="2000" dirty="0"/>
              <a:t>If errors are found in a month that has already closed, the worker should: </a:t>
            </a:r>
          </a:p>
          <a:p>
            <a:pPr lvl="1">
              <a:buFont typeface="Wingdings" panose="05000000000000000000" pitchFamily="2" charset="2"/>
              <a:buChar char="q"/>
            </a:pPr>
            <a:r>
              <a:rPr lang="en-US" sz="2000" dirty="0"/>
              <a:t> Print the Day Sheet.</a:t>
            </a:r>
          </a:p>
          <a:p>
            <a:pPr lvl="1">
              <a:buFont typeface="Wingdings" panose="05000000000000000000" pitchFamily="2" charset="2"/>
              <a:buChar char="q"/>
            </a:pPr>
            <a:r>
              <a:rPr lang="en-US" sz="2000" dirty="0"/>
              <a:t> Indicate the error by crossing out the erroneous entry.</a:t>
            </a:r>
          </a:p>
          <a:p>
            <a:pPr lvl="1">
              <a:buFont typeface="Wingdings" panose="05000000000000000000" pitchFamily="2" charset="2"/>
              <a:buChar char="q"/>
            </a:pPr>
            <a:r>
              <a:rPr lang="en-US" sz="2000" dirty="0"/>
              <a:t> Write the correct amount of time, SIS/Program Code, and Client ID.</a:t>
            </a:r>
          </a:p>
          <a:p>
            <a:pPr lvl="1">
              <a:buFont typeface="Wingdings" panose="05000000000000000000" pitchFamily="2" charset="2"/>
              <a:buChar char="q"/>
            </a:pPr>
            <a:r>
              <a:rPr lang="en-US" sz="2000" dirty="0"/>
              <a:t> Initial the correction. </a:t>
            </a:r>
          </a:p>
          <a:p>
            <a:pPr lvl="1">
              <a:buFont typeface="Wingdings" panose="05000000000000000000" pitchFamily="2" charset="2"/>
              <a:buChar char="q"/>
            </a:pPr>
            <a:r>
              <a:rPr lang="en-US" sz="2000" dirty="0"/>
              <a:t> Place a copy of this correction in the client’s file and provide it to fiscal staff to keep with the 1571 documentation for the month.</a:t>
            </a:r>
          </a:p>
        </p:txBody>
      </p:sp>
      <p:sp>
        <p:nvSpPr>
          <p:cNvPr id="5" name="Title 1">
            <a:extLst>
              <a:ext uri="{FF2B5EF4-FFF2-40B4-BE49-F238E27FC236}">
                <a16:creationId xmlns:a16="http://schemas.microsoft.com/office/drawing/2014/main" id="{2E1375BA-D9C1-5335-2CDD-3BA099B378B2}"/>
              </a:ext>
            </a:extLst>
          </p:cNvPr>
          <p:cNvSpPr>
            <a:spLocks noGrp="1"/>
          </p:cNvSpPr>
          <p:nvPr>
            <p:ph type="title"/>
          </p:nvPr>
        </p:nvSpPr>
        <p:spPr>
          <a:xfrm>
            <a:off x="639763" y="398463"/>
            <a:ext cx="10904537" cy="792162"/>
          </a:xfrm>
        </p:spPr>
        <p:txBody>
          <a:bodyPr/>
          <a:lstStyle/>
          <a:p>
            <a:r>
              <a:rPr lang="en-US" sz="4000" dirty="0"/>
              <a:t>Day Sheet Corrections – Prior Month</a:t>
            </a:r>
            <a:endParaRPr lang="en-US" dirty="0"/>
          </a:p>
        </p:txBody>
      </p:sp>
    </p:spTree>
    <p:extLst>
      <p:ext uri="{BB962C8B-B14F-4D97-AF65-F5344CB8AC3E}">
        <p14:creationId xmlns:p14="http://schemas.microsoft.com/office/powerpoint/2010/main" val="2280667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17F35B-7341-5D51-55CC-3739ED2A48B9}"/>
              </a:ext>
            </a:extLst>
          </p:cNvPr>
          <p:cNvPicPr>
            <a:picLocks noChangeAspect="1"/>
          </p:cNvPicPr>
          <p:nvPr/>
        </p:nvPicPr>
        <p:blipFill>
          <a:blip r:embed="rId3"/>
          <a:stretch>
            <a:fillRect/>
          </a:stretch>
        </p:blipFill>
        <p:spPr>
          <a:xfrm>
            <a:off x="669813" y="3908778"/>
            <a:ext cx="5641327" cy="2547696"/>
          </a:xfrm>
          <a:prstGeom prst="rect">
            <a:avLst/>
          </a:prstGeom>
        </p:spPr>
      </p:pic>
      <p:sp>
        <p:nvSpPr>
          <p:cNvPr id="11" name="Title 10">
            <a:extLst>
              <a:ext uri="{FF2B5EF4-FFF2-40B4-BE49-F238E27FC236}">
                <a16:creationId xmlns:a16="http://schemas.microsoft.com/office/drawing/2014/main" id="{C1EEE788-0F1B-A07F-C894-2F68AD5D461C}"/>
              </a:ext>
            </a:extLst>
          </p:cNvPr>
          <p:cNvSpPr>
            <a:spLocks noGrp="1"/>
          </p:cNvSpPr>
          <p:nvPr>
            <p:ph type="title"/>
          </p:nvPr>
        </p:nvSpPr>
        <p:spPr/>
        <p:txBody>
          <a:bodyPr/>
          <a:lstStyle/>
          <a:p>
            <a:r>
              <a:rPr lang="en-US" sz="3200" dirty="0"/>
              <a:t>Day Sheet Corrections – Fiscal Corrections</a:t>
            </a:r>
          </a:p>
        </p:txBody>
      </p:sp>
      <p:sp>
        <p:nvSpPr>
          <p:cNvPr id="3" name="Content Placeholder 2">
            <a:extLst>
              <a:ext uri="{FF2B5EF4-FFF2-40B4-BE49-F238E27FC236}">
                <a16:creationId xmlns:a16="http://schemas.microsoft.com/office/drawing/2014/main" id="{350C2E29-AC7C-759E-3CBE-B12C977677A3}"/>
              </a:ext>
            </a:extLst>
          </p:cNvPr>
          <p:cNvSpPr>
            <a:spLocks noGrp="1"/>
          </p:cNvSpPr>
          <p:nvPr>
            <p:ph sz="quarter" idx="13"/>
          </p:nvPr>
        </p:nvSpPr>
        <p:spPr/>
        <p:txBody>
          <a:bodyPr>
            <a:normAutofit/>
          </a:bodyPr>
          <a:lstStyle/>
          <a:p>
            <a:pPr marL="0" indent="0">
              <a:buNone/>
            </a:pPr>
            <a:r>
              <a:rPr lang="en-US" sz="1800" dirty="0"/>
              <a:t>When Day Sheet data is uploaded into NCCORELS for reimbursement, SIS codes are converted into Function / Column / Part codes. FCP codes tell the state reimbursement system how to “bill.” Many SIS codes share a FCP and are billed to the same funding source. Fiscal staff can only correct a coding error when it would result in the wrong funding source being billed. </a:t>
            </a:r>
          </a:p>
          <a:p>
            <a:pPr marL="0" indent="0">
              <a:buNone/>
            </a:pPr>
            <a:endParaRPr lang="en-US" sz="1800" dirty="0"/>
          </a:p>
          <a:p>
            <a:pPr marL="0" indent="0">
              <a:buNone/>
            </a:pPr>
            <a:endParaRPr lang="en-US" sz="1800" dirty="0"/>
          </a:p>
        </p:txBody>
      </p:sp>
      <p:pic>
        <p:nvPicPr>
          <p:cNvPr id="7" name="Picture 6">
            <a:extLst>
              <a:ext uri="{FF2B5EF4-FFF2-40B4-BE49-F238E27FC236}">
                <a16:creationId xmlns:a16="http://schemas.microsoft.com/office/drawing/2014/main" id="{AAC7BCA9-9C4C-8622-1CC4-19BF9A619BE1}"/>
              </a:ext>
            </a:extLst>
          </p:cNvPr>
          <p:cNvPicPr>
            <a:picLocks noChangeAspect="1"/>
          </p:cNvPicPr>
          <p:nvPr/>
        </p:nvPicPr>
        <p:blipFill>
          <a:blip r:embed="rId4"/>
          <a:stretch>
            <a:fillRect/>
          </a:stretch>
        </p:blipFill>
        <p:spPr>
          <a:xfrm>
            <a:off x="636336" y="3608470"/>
            <a:ext cx="5677722" cy="327561"/>
          </a:xfrm>
          <a:prstGeom prst="rect">
            <a:avLst/>
          </a:prstGeom>
        </p:spPr>
      </p:pic>
      <p:sp>
        <p:nvSpPr>
          <p:cNvPr id="8" name="Content Placeholder 2">
            <a:extLst>
              <a:ext uri="{FF2B5EF4-FFF2-40B4-BE49-F238E27FC236}">
                <a16:creationId xmlns:a16="http://schemas.microsoft.com/office/drawing/2014/main" id="{18794AD2-873A-9B50-6C78-495DEEF9D6F2}"/>
              </a:ext>
            </a:extLst>
          </p:cNvPr>
          <p:cNvSpPr txBox="1">
            <a:spLocks/>
          </p:cNvSpPr>
          <p:nvPr/>
        </p:nvSpPr>
        <p:spPr>
          <a:xfrm>
            <a:off x="6616776" y="4380704"/>
            <a:ext cx="4618011" cy="1394927"/>
          </a:xfrm>
          <a:prstGeom prst="rect">
            <a:avLst/>
          </a:prstGeom>
          <a:ln w="22225">
            <a:solidFill>
              <a:schemeClr val="accent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accent2"/>
                </a:solidFill>
                <a:latin typeface="Gisha" panose="020B0502040204020203" pitchFamily="34" charset="-79"/>
                <a:cs typeface="Gisha" panose="020B0502040204020203" pitchFamily="34" charset="-79"/>
              </a:rPr>
              <a:t>For example: </a:t>
            </a:r>
            <a:r>
              <a:rPr lang="en-US" sz="2000" dirty="0">
                <a:latin typeface="Gisha" panose="020B0502040204020203" pitchFamily="34" charset="-79"/>
                <a:cs typeface="Gisha" panose="020B0502040204020203" pitchFamily="34" charset="-79"/>
              </a:rPr>
              <a:t>A worker billed 110 minutes to 109-Z instead of 117-Z. Since these both share a FCP, there is nothing for fiscal staff to “fix.”</a:t>
            </a:r>
          </a:p>
          <a:p>
            <a:pPr marL="0" indent="0">
              <a:buFont typeface="Arial" panose="020B0604020202020204" pitchFamily="34" charset="0"/>
              <a:buNone/>
            </a:pPr>
            <a:endParaRPr lang="en-US" sz="2000" dirty="0">
              <a:latin typeface="Gisha" panose="020B0502040204020203" pitchFamily="34" charset="-79"/>
              <a:cs typeface="Gisha" panose="020B0502040204020203" pitchFamily="34" charset="-79"/>
            </a:endParaRPr>
          </a:p>
        </p:txBody>
      </p:sp>
      <p:sp>
        <p:nvSpPr>
          <p:cNvPr id="9" name="Oval 8">
            <a:extLst>
              <a:ext uri="{FF2B5EF4-FFF2-40B4-BE49-F238E27FC236}">
                <a16:creationId xmlns:a16="http://schemas.microsoft.com/office/drawing/2014/main" id="{890785D5-A25F-BC26-C291-CA0E0AD84034}"/>
              </a:ext>
            </a:extLst>
          </p:cNvPr>
          <p:cNvSpPr/>
          <p:nvPr/>
        </p:nvSpPr>
        <p:spPr>
          <a:xfrm>
            <a:off x="574397" y="4168096"/>
            <a:ext cx="765632" cy="4781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B374553-A71B-0214-0C28-145C99786312}"/>
              </a:ext>
            </a:extLst>
          </p:cNvPr>
          <p:cNvSpPr/>
          <p:nvPr/>
        </p:nvSpPr>
        <p:spPr>
          <a:xfrm>
            <a:off x="4241074" y="4149805"/>
            <a:ext cx="903174" cy="5811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643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A85684-D90B-B976-72E0-CFEBA6AF8ADC}"/>
              </a:ext>
            </a:extLst>
          </p:cNvPr>
          <p:cNvSpPr>
            <a:spLocks noGrp="1"/>
          </p:cNvSpPr>
          <p:nvPr>
            <p:ph sz="quarter" idx="15"/>
          </p:nvPr>
        </p:nvSpPr>
        <p:spPr>
          <a:xfrm>
            <a:off x="3770811" y="99673"/>
            <a:ext cx="7646412" cy="3719105"/>
          </a:xfrm>
        </p:spPr>
        <p:txBody>
          <a:bodyPr>
            <a:noAutofit/>
          </a:bodyPr>
          <a:lstStyle/>
          <a:p>
            <a:pPr marL="0" indent="0">
              <a:buNone/>
            </a:pPr>
            <a:r>
              <a:rPr lang="en-US" sz="1800" dirty="0"/>
              <a:t>Your County undergoes a Single County Audit by a each year. These are publicly available. The audit process is guided by  Cross-Cutting guidance issued from the NC Treasurer. </a:t>
            </a:r>
          </a:p>
          <a:p>
            <a:pPr marL="0" indent="0">
              <a:buNone/>
            </a:pPr>
            <a:r>
              <a:rPr lang="en-US" sz="1800" dirty="0"/>
              <a:t>Per this guidance, Single County Auditors must verify that “Day Sheet entries are supported by documentation in case record files.”</a:t>
            </a:r>
          </a:p>
          <a:p>
            <a:pPr marL="0" indent="0">
              <a:buNone/>
            </a:pPr>
            <a:endParaRPr lang="en-US" sz="1800" dirty="0"/>
          </a:p>
        </p:txBody>
      </p:sp>
      <p:sp>
        <p:nvSpPr>
          <p:cNvPr id="2" name="Title 1">
            <a:extLst>
              <a:ext uri="{FF2B5EF4-FFF2-40B4-BE49-F238E27FC236}">
                <a16:creationId xmlns:a16="http://schemas.microsoft.com/office/drawing/2014/main" id="{7C34A5E7-3082-9AF0-2DCF-001742A2F211}"/>
              </a:ext>
            </a:extLst>
          </p:cNvPr>
          <p:cNvSpPr>
            <a:spLocks noGrp="1"/>
          </p:cNvSpPr>
          <p:nvPr>
            <p:ph type="title"/>
          </p:nvPr>
        </p:nvSpPr>
        <p:spPr>
          <a:xfrm>
            <a:off x="382481" y="1237172"/>
            <a:ext cx="2662429" cy="3719105"/>
          </a:xfrm>
        </p:spPr>
        <p:txBody>
          <a:bodyPr/>
          <a:lstStyle/>
          <a:p>
            <a:pPr algn="l"/>
            <a:r>
              <a:rPr lang="en-US" dirty="0"/>
              <a:t>Day Sheet Documentation	</a:t>
            </a:r>
          </a:p>
        </p:txBody>
      </p:sp>
      <p:pic>
        <p:nvPicPr>
          <p:cNvPr id="5" name="Picture 4">
            <a:extLst>
              <a:ext uri="{FF2B5EF4-FFF2-40B4-BE49-F238E27FC236}">
                <a16:creationId xmlns:a16="http://schemas.microsoft.com/office/drawing/2014/main" id="{C4477E9F-ABCA-856C-C1B2-D17FA1879689}"/>
              </a:ext>
            </a:extLst>
          </p:cNvPr>
          <p:cNvPicPr>
            <a:picLocks noChangeAspect="1"/>
          </p:cNvPicPr>
          <p:nvPr/>
        </p:nvPicPr>
        <p:blipFill>
          <a:blip r:embed="rId3"/>
          <a:stretch>
            <a:fillRect/>
          </a:stretch>
        </p:blipFill>
        <p:spPr>
          <a:xfrm>
            <a:off x="3770811" y="3818778"/>
            <a:ext cx="7820297" cy="4231162"/>
          </a:xfrm>
          <a:prstGeom prst="rect">
            <a:avLst/>
          </a:prstGeom>
          <a:ln w="28575">
            <a:solidFill>
              <a:schemeClr val="accent2"/>
            </a:solidFill>
          </a:ln>
        </p:spPr>
      </p:pic>
    </p:spTree>
    <p:extLst>
      <p:ext uri="{BB962C8B-B14F-4D97-AF65-F5344CB8AC3E}">
        <p14:creationId xmlns:p14="http://schemas.microsoft.com/office/powerpoint/2010/main" val="807376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08BC-D8D5-0CFD-BB4B-AE24C44B1538}"/>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Why Day Sheets? – Continued	</a:t>
            </a:r>
          </a:p>
        </p:txBody>
      </p:sp>
      <p:sp>
        <p:nvSpPr>
          <p:cNvPr id="3" name="Content Placeholder 2">
            <a:extLst>
              <a:ext uri="{FF2B5EF4-FFF2-40B4-BE49-F238E27FC236}">
                <a16:creationId xmlns:a16="http://schemas.microsoft.com/office/drawing/2014/main" id="{ACB69A09-F60C-5A3D-1F7B-00F7A7249428}"/>
              </a:ext>
            </a:extLst>
          </p:cNvPr>
          <p:cNvSpPr>
            <a:spLocks noGrp="1"/>
          </p:cNvSpPr>
          <p:nvPr>
            <p:ph sz="quarter" idx="13"/>
          </p:nvPr>
        </p:nvSpPr>
        <p:spPr>
          <a:xfrm>
            <a:off x="371316" y="1217073"/>
            <a:ext cx="11448772" cy="1958975"/>
          </a:xfrm>
        </p:spPr>
        <p:txBody>
          <a:bodyPr>
            <a:normAutofit/>
          </a:bodyPr>
          <a:lstStyle/>
          <a:p>
            <a:pPr marL="0" indent="0">
              <a:buNone/>
            </a:pPr>
            <a:r>
              <a:rPr lang="en-US" dirty="0">
                <a:latin typeface="Gisha" panose="020B0502040204020203" pitchFamily="34" charset="-79"/>
                <a:cs typeface="Gisha" panose="020B0502040204020203" pitchFamily="34" charset="-79"/>
              </a:rPr>
              <a:t>Federal regulations allow states to use several methods for allocating salaries and wages: random moment sampling, “rolling” time studies, case counts, and others. </a:t>
            </a:r>
          </a:p>
          <a:p>
            <a:pPr marL="0" indent="0">
              <a:buNone/>
            </a:pPr>
            <a:endParaRPr lang="en-US" dirty="0">
              <a:latin typeface="Gisha" panose="020B0502040204020203" pitchFamily="34" charset="-79"/>
              <a:cs typeface="Gisha" panose="020B0502040204020203" pitchFamily="34" charset="-79"/>
            </a:endParaRPr>
          </a:p>
          <a:p>
            <a:pPr marL="0" indent="0">
              <a:buNone/>
            </a:pPr>
            <a:endParaRPr lang="en-US" dirty="0">
              <a:latin typeface="Gisha" panose="020B0502040204020203" pitchFamily="34" charset="-79"/>
              <a:cs typeface="Gisha" panose="020B0502040204020203" pitchFamily="34" charset="-79"/>
            </a:endParaRPr>
          </a:p>
        </p:txBody>
      </p:sp>
      <p:pic>
        <p:nvPicPr>
          <p:cNvPr id="8" name="Picture 7" descr="A child writing the word 100% on a blackboard">
            <a:extLst>
              <a:ext uri="{FF2B5EF4-FFF2-40B4-BE49-F238E27FC236}">
                <a16:creationId xmlns:a16="http://schemas.microsoft.com/office/drawing/2014/main" id="{FCC2711C-FDF2-57CD-5C26-AF1F804A9C03}"/>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7334390" y="3176048"/>
            <a:ext cx="4297299" cy="2864166"/>
          </a:xfrm>
          <a:prstGeom prst="rect">
            <a:avLst/>
          </a:prstGeom>
        </p:spPr>
      </p:pic>
      <p:sp>
        <p:nvSpPr>
          <p:cNvPr id="9" name="Content Placeholder 2">
            <a:extLst>
              <a:ext uri="{FF2B5EF4-FFF2-40B4-BE49-F238E27FC236}">
                <a16:creationId xmlns:a16="http://schemas.microsoft.com/office/drawing/2014/main" id="{B2A85EE6-755E-5FAD-87F2-AC0C76308295}"/>
              </a:ext>
            </a:extLst>
          </p:cNvPr>
          <p:cNvSpPr txBox="1">
            <a:spLocks/>
          </p:cNvSpPr>
          <p:nvPr/>
        </p:nvSpPr>
        <p:spPr>
          <a:xfrm>
            <a:off x="371316" y="3166835"/>
            <a:ext cx="6963074" cy="3691165"/>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400" dirty="0">
                <a:latin typeface="Gisha" panose="020B0502040204020203" pitchFamily="34" charset="-79"/>
                <a:cs typeface="Gisha" panose="020B0502040204020203" pitchFamily="34" charset="-79"/>
              </a:rPr>
              <a:t> North Carolina uses </a:t>
            </a:r>
            <a:r>
              <a:rPr lang="en-US" sz="2400" u="sng" dirty="0">
                <a:latin typeface="Gisha" panose="020B0502040204020203" pitchFamily="34" charset="-79"/>
                <a:cs typeface="Gisha" panose="020B0502040204020203" pitchFamily="34" charset="-79"/>
              </a:rPr>
              <a:t>100% time reporting</a:t>
            </a:r>
          </a:p>
          <a:p>
            <a:pPr>
              <a:buFont typeface="Wingdings" panose="05000000000000000000" pitchFamily="2" charset="2"/>
              <a:buChar char="q"/>
            </a:pPr>
            <a:r>
              <a:rPr lang="en-US" sz="2400" dirty="0">
                <a:latin typeface="Gisha" panose="020B0502040204020203" pitchFamily="34" charset="-79"/>
                <a:cs typeface="Gisha" panose="020B0502040204020203" pitchFamily="34" charset="-79"/>
              </a:rPr>
              <a:t> Gives Counties maximum flexibility in allocating time between funding sources</a:t>
            </a:r>
          </a:p>
          <a:p>
            <a:pPr>
              <a:buFont typeface="Wingdings" panose="05000000000000000000" pitchFamily="2" charset="2"/>
              <a:buChar char="q"/>
            </a:pPr>
            <a:r>
              <a:rPr lang="en-US" sz="2400" dirty="0">
                <a:latin typeface="Gisha" panose="020B0502040204020203" pitchFamily="34" charset="-79"/>
                <a:cs typeface="Gisha" panose="020B0502040204020203" pitchFamily="34" charset="-79"/>
              </a:rPr>
              <a:t> Reimbursement is based on workers’ pay and how they report their time. </a:t>
            </a:r>
          </a:p>
          <a:p>
            <a:pPr marL="0" indent="0">
              <a:buFont typeface="Wingdings" panose="05000000000000000000" pitchFamily="2" charset="2"/>
              <a:buNone/>
            </a:pPr>
            <a:endParaRPr lang="en-US" sz="2400" dirty="0">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125723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F057-90C8-36BC-6282-77896E13F6BE}"/>
              </a:ext>
            </a:extLst>
          </p:cNvPr>
          <p:cNvSpPr>
            <a:spLocks noGrp="1"/>
          </p:cNvSpPr>
          <p:nvPr>
            <p:ph type="title"/>
          </p:nvPr>
        </p:nvSpPr>
        <p:spPr/>
        <p:txBody>
          <a:bodyPr/>
          <a:lstStyle/>
          <a:p>
            <a:r>
              <a:rPr lang="en-US" dirty="0"/>
              <a:t>Day Sheet Documentation - Continued</a:t>
            </a:r>
          </a:p>
        </p:txBody>
      </p:sp>
      <p:sp>
        <p:nvSpPr>
          <p:cNvPr id="3" name="Content Placeholder 2">
            <a:extLst>
              <a:ext uri="{FF2B5EF4-FFF2-40B4-BE49-F238E27FC236}">
                <a16:creationId xmlns:a16="http://schemas.microsoft.com/office/drawing/2014/main" id="{9FA4488D-DFE6-C518-D26C-00D3848FE52A}"/>
              </a:ext>
            </a:extLst>
          </p:cNvPr>
          <p:cNvSpPr>
            <a:spLocks noGrp="1"/>
          </p:cNvSpPr>
          <p:nvPr>
            <p:ph sz="quarter" idx="13"/>
          </p:nvPr>
        </p:nvSpPr>
        <p:spPr/>
        <p:txBody>
          <a:bodyPr>
            <a:normAutofit/>
          </a:bodyPr>
          <a:lstStyle/>
          <a:p>
            <a:pPr marL="0" indent="0">
              <a:buNone/>
            </a:pPr>
            <a:r>
              <a:rPr lang="en-US" dirty="0"/>
              <a:t>What does “supported by documentation in case record files” mean?</a:t>
            </a:r>
          </a:p>
          <a:p>
            <a:pPr marL="0" indent="0">
              <a:buNone/>
            </a:pPr>
            <a:r>
              <a:rPr lang="en-US" dirty="0"/>
              <a:t>Can you look at any direct service worker’s Day Sheet and:</a:t>
            </a:r>
          </a:p>
          <a:p>
            <a:pPr>
              <a:buFont typeface="Wingdings" panose="05000000000000000000" pitchFamily="2" charset="2"/>
              <a:buChar char="q"/>
            </a:pPr>
            <a:r>
              <a:rPr lang="en-US" dirty="0"/>
              <a:t> Trace entries back to a specific client or case. </a:t>
            </a:r>
          </a:p>
          <a:p>
            <a:pPr>
              <a:buFont typeface="Wingdings" panose="05000000000000000000" pitchFamily="2" charset="2"/>
              <a:buChar char="q"/>
            </a:pPr>
            <a:r>
              <a:rPr lang="en-US" dirty="0"/>
              <a:t> On a specific day supported by time stamps or date notations.</a:t>
            </a:r>
          </a:p>
          <a:p>
            <a:pPr>
              <a:buFont typeface="Wingdings" panose="05000000000000000000" pitchFamily="2" charset="2"/>
              <a:buChar char="q"/>
            </a:pPr>
            <a:r>
              <a:rPr lang="en-US" dirty="0"/>
              <a:t> Support the time coded with case file or system documentation.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45177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8AB243-7AF5-A2F2-7F3A-0E359EA49A5E}"/>
              </a:ext>
            </a:extLst>
          </p:cNvPr>
          <p:cNvSpPr>
            <a:spLocks noGrp="1"/>
          </p:cNvSpPr>
          <p:nvPr>
            <p:ph type="title"/>
          </p:nvPr>
        </p:nvSpPr>
        <p:spPr/>
        <p:txBody>
          <a:bodyPr/>
          <a:lstStyle/>
          <a:p>
            <a:r>
              <a:rPr lang="en-US" dirty="0"/>
              <a:t>Day Sheet Documentation - Continued</a:t>
            </a:r>
          </a:p>
        </p:txBody>
      </p:sp>
      <p:sp>
        <p:nvSpPr>
          <p:cNvPr id="9" name="Content Placeholder 2">
            <a:extLst>
              <a:ext uri="{FF2B5EF4-FFF2-40B4-BE49-F238E27FC236}">
                <a16:creationId xmlns:a16="http://schemas.microsoft.com/office/drawing/2014/main" id="{A07F1C88-1EE0-B70F-A17B-4E90B31D7AD4}"/>
              </a:ext>
            </a:extLst>
          </p:cNvPr>
          <p:cNvSpPr txBox="1">
            <a:spLocks/>
          </p:cNvSpPr>
          <p:nvPr/>
        </p:nvSpPr>
        <p:spPr>
          <a:xfrm>
            <a:off x="569167" y="1596303"/>
            <a:ext cx="10782531" cy="4906097"/>
          </a:xfrm>
          <a:prstGeom prst="rect">
            <a:avLst/>
          </a:prstGeom>
          <a:ln w="15875">
            <a:noFill/>
          </a:ln>
        </p:spPr>
        <p:txBody>
          <a:bodyPr vert="horz" lIns="91440" tIns="45720" rIns="91440" bIns="45720" rtlCol="0">
            <a:normAutofit/>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t>Per the Cross-Cutting guidance: </a:t>
            </a:r>
          </a:p>
          <a:p>
            <a:pPr marL="0" indent="0">
              <a:buFont typeface="Wingdings" panose="05000000000000000000" pitchFamily="2" charset="2"/>
              <a:buNone/>
            </a:pPr>
            <a:r>
              <a:rPr lang="en-US" sz="2000" dirty="0"/>
              <a:t>“Workers whose activities are reportable under a single SIS code that does not require a client ID may be reported in daily blocks of time under the applicable SIS code, provided the worker performs no other direct client services and the county has a reliable method for documenting and retrieving the name or other identifiers of individuals served in relation to specific entries.”</a:t>
            </a:r>
          </a:p>
          <a:p>
            <a:pPr marL="0" indent="0">
              <a:buFont typeface="Wingdings" panose="05000000000000000000" pitchFamily="2" charset="2"/>
              <a:buNone/>
            </a:pPr>
            <a:r>
              <a:rPr lang="en-US" sz="2000" dirty="0"/>
              <a:t>Does your County have a method to identify which cases or clients employees worked with on a specific date?</a:t>
            </a:r>
          </a:p>
          <a:p>
            <a:pPr marL="0" indent="0">
              <a:buFont typeface="Wingdings" panose="05000000000000000000" pitchFamily="2" charset="2"/>
              <a:buNone/>
            </a:pPr>
            <a:endParaRPr lang="en-US" sz="2000" dirty="0"/>
          </a:p>
          <a:p>
            <a:pPr marL="0" indent="0">
              <a:buFont typeface="Wingdings" panose="05000000000000000000" pitchFamily="2" charset="2"/>
              <a:buNone/>
            </a:pPr>
            <a:endParaRPr lang="en-US" sz="2000" dirty="0"/>
          </a:p>
        </p:txBody>
      </p:sp>
    </p:spTree>
    <p:extLst>
      <p:ext uri="{BB962C8B-B14F-4D97-AF65-F5344CB8AC3E}">
        <p14:creationId xmlns:p14="http://schemas.microsoft.com/office/powerpoint/2010/main" val="3926242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6CE8-CF57-EE6D-3F32-4B0A61F1AE6B}"/>
              </a:ext>
            </a:extLst>
          </p:cNvPr>
          <p:cNvSpPr>
            <a:spLocks noGrp="1"/>
          </p:cNvSpPr>
          <p:nvPr>
            <p:ph type="title"/>
          </p:nvPr>
        </p:nvSpPr>
        <p:spPr>
          <a:xfrm>
            <a:off x="639413" y="399011"/>
            <a:ext cx="11117158" cy="790943"/>
          </a:xfrm>
        </p:spPr>
        <p:txBody>
          <a:bodyPr/>
          <a:lstStyle/>
          <a:p>
            <a:r>
              <a:rPr lang="en-US" dirty="0"/>
              <a:t>Examples of Documentation – NCFAST Time Stamps</a:t>
            </a:r>
          </a:p>
        </p:txBody>
      </p:sp>
      <p:sp>
        <p:nvSpPr>
          <p:cNvPr id="3" name="Content Placeholder 2">
            <a:extLst>
              <a:ext uri="{FF2B5EF4-FFF2-40B4-BE49-F238E27FC236}">
                <a16:creationId xmlns:a16="http://schemas.microsoft.com/office/drawing/2014/main" id="{97045536-C2A7-DBB8-1D7C-3FAA6E575C6F}"/>
              </a:ext>
            </a:extLst>
          </p:cNvPr>
          <p:cNvSpPr>
            <a:spLocks noGrp="1"/>
          </p:cNvSpPr>
          <p:nvPr>
            <p:ph sz="quarter" idx="13"/>
          </p:nvPr>
        </p:nvSpPr>
        <p:spPr>
          <a:xfrm>
            <a:off x="359245" y="1331200"/>
            <a:ext cx="10904088" cy="4706938"/>
          </a:xfrm>
        </p:spPr>
        <p:txBody>
          <a:bodyPr>
            <a:normAutofit/>
          </a:bodyPr>
          <a:lstStyle/>
          <a:p>
            <a:pPr marL="0" indent="0">
              <a:buNone/>
            </a:pPr>
            <a:r>
              <a:rPr lang="en-US" sz="2000" dirty="0"/>
              <a:t>NCFAST time stamps: Generated when taking actions in NCFAST such as editing evidence, generating </a:t>
            </a:r>
            <a:r>
              <a:rPr lang="en-US" sz="2000" dirty="0" err="1"/>
              <a:t>ProForma</a:t>
            </a:r>
            <a:r>
              <a:rPr lang="en-US" sz="2000" dirty="0"/>
              <a:t> documents, entering notes, etc. </a:t>
            </a:r>
          </a:p>
        </p:txBody>
      </p:sp>
      <p:pic>
        <p:nvPicPr>
          <p:cNvPr id="1026" name="Picture 2">
            <a:extLst>
              <a:ext uri="{FF2B5EF4-FFF2-40B4-BE49-F238E27FC236}">
                <a16:creationId xmlns:a16="http://schemas.microsoft.com/office/drawing/2014/main" id="{056473B5-7C28-B2D4-CED7-00DD171F471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4000"/>
                    </a14:imgEffect>
                    <a14:imgEffect>
                      <a14:brightnessContrast bright="-9000" contrast="48000"/>
                    </a14:imgEffect>
                  </a14:imgLayer>
                </a14:imgProps>
              </a:ext>
              <a:ext uri="{28A0092B-C50C-407E-A947-70E740481C1C}">
                <a14:useLocalDpi xmlns:a14="http://schemas.microsoft.com/office/drawing/2010/main" val="0"/>
              </a:ext>
            </a:extLst>
          </a:blip>
          <a:srcRect l="-376" r="1052" b="30423"/>
          <a:stretch/>
        </p:blipFill>
        <p:spPr bwMode="auto">
          <a:xfrm>
            <a:off x="1348509" y="2302594"/>
            <a:ext cx="8849913" cy="218973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6DDCEF8-0C4C-3173-7CEF-91A397C66417}"/>
              </a:ext>
            </a:extLst>
          </p:cNvPr>
          <p:cNvSpPr txBox="1">
            <a:spLocks/>
          </p:cNvSpPr>
          <p:nvPr/>
        </p:nvSpPr>
        <p:spPr>
          <a:xfrm>
            <a:off x="359244" y="4633579"/>
            <a:ext cx="11248038" cy="182541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t>NCFAST timestamps can be used to verify Day Sheet documentation from that day, but should not be used to verify </a:t>
            </a:r>
            <a:r>
              <a:rPr lang="en-US" sz="2000" i="1" dirty="0"/>
              <a:t>how long </a:t>
            </a:r>
            <a:r>
              <a:rPr lang="en-US" sz="2000" dirty="0"/>
              <a:t>a worker spent on any given task. The Cross Cutting guidance specifically state that “NCFAST is not to be used to track a worker’s time.”</a:t>
            </a:r>
          </a:p>
          <a:p>
            <a:pPr marL="0" indent="0">
              <a:buFont typeface="Wingdings" panose="05000000000000000000" pitchFamily="2" charset="2"/>
              <a:buNone/>
            </a:pPr>
            <a:endParaRPr lang="en-US" sz="2000" dirty="0"/>
          </a:p>
        </p:txBody>
      </p:sp>
    </p:spTree>
    <p:extLst>
      <p:ext uri="{BB962C8B-B14F-4D97-AF65-F5344CB8AC3E}">
        <p14:creationId xmlns:p14="http://schemas.microsoft.com/office/powerpoint/2010/main" val="2590288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8BB93-B6A0-C3E0-EA9B-62ADF991E01B}"/>
              </a:ext>
            </a:extLst>
          </p:cNvPr>
          <p:cNvSpPr>
            <a:spLocks noGrp="1"/>
          </p:cNvSpPr>
          <p:nvPr>
            <p:ph type="title"/>
          </p:nvPr>
        </p:nvSpPr>
        <p:spPr/>
        <p:txBody>
          <a:bodyPr/>
          <a:lstStyle/>
          <a:p>
            <a:r>
              <a:rPr lang="en-US" dirty="0"/>
              <a:t>Other Examples of Documentation</a:t>
            </a:r>
          </a:p>
        </p:txBody>
      </p:sp>
      <p:sp>
        <p:nvSpPr>
          <p:cNvPr id="3" name="Content Placeholder 2">
            <a:extLst>
              <a:ext uri="{FF2B5EF4-FFF2-40B4-BE49-F238E27FC236}">
                <a16:creationId xmlns:a16="http://schemas.microsoft.com/office/drawing/2014/main" id="{9F9C0C78-CE10-6699-0DD5-7EEE3A6979A0}"/>
              </a:ext>
            </a:extLst>
          </p:cNvPr>
          <p:cNvSpPr>
            <a:spLocks noGrp="1"/>
          </p:cNvSpPr>
          <p:nvPr>
            <p:ph sz="quarter" idx="13"/>
          </p:nvPr>
        </p:nvSpPr>
        <p:spPr>
          <a:xfrm>
            <a:off x="396190" y="1414327"/>
            <a:ext cx="3963656" cy="4706938"/>
          </a:xfrm>
        </p:spPr>
        <p:txBody>
          <a:bodyPr>
            <a:noAutofit/>
          </a:bodyPr>
          <a:lstStyle/>
          <a:p>
            <a:pPr>
              <a:buFont typeface="Wingdings" panose="05000000000000000000" pitchFamily="2" charset="2"/>
              <a:buChar char="q"/>
            </a:pPr>
            <a:r>
              <a:rPr lang="en-US" sz="2000" dirty="0"/>
              <a:t> Case file or narrative documentation with time stamps or date notations.</a:t>
            </a:r>
          </a:p>
          <a:p>
            <a:pPr>
              <a:buFont typeface="Wingdings" panose="05000000000000000000" pitchFamily="2" charset="2"/>
              <a:buChar char="q"/>
            </a:pPr>
            <a:endParaRPr lang="en-US" sz="2000" dirty="0"/>
          </a:p>
          <a:p>
            <a:pPr>
              <a:buFont typeface="Wingdings" panose="05000000000000000000" pitchFamily="2" charset="2"/>
              <a:buChar char="q"/>
            </a:pPr>
            <a:r>
              <a:rPr lang="en-US" sz="2000" dirty="0"/>
              <a:t> If working in NCFAST on an activity that would not create a time stamp, the worker would need to document the activity they are performing. </a:t>
            </a:r>
          </a:p>
          <a:p>
            <a:pPr>
              <a:buFont typeface="Wingdings" panose="05000000000000000000" pitchFamily="2" charset="2"/>
              <a:buChar char="q"/>
            </a:pPr>
            <a:endParaRPr lang="en-US" sz="2000" dirty="0"/>
          </a:p>
          <a:p>
            <a:pPr>
              <a:buFont typeface="Wingdings" panose="05000000000000000000" pitchFamily="2" charset="2"/>
              <a:buChar char="q"/>
            </a:pPr>
            <a:endParaRPr lang="en-US" sz="2000" dirty="0"/>
          </a:p>
        </p:txBody>
      </p:sp>
      <p:pic>
        <p:nvPicPr>
          <p:cNvPr id="5" name="Picture 4">
            <a:extLst>
              <a:ext uri="{FF2B5EF4-FFF2-40B4-BE49-F238E27FC236}">
                <a16:creationId xmlns:a16="http://schemas.microsoft.com/office/drawing/2014/main" id="{4C805DAB-34AB-A39C-38DE-C051E0858C4F}"/>
              </a:ext>
            </a:extLst>
          </p:cNvPr>
          <p:cNvPicPr>
            <a:picLocks noChangeAspect="1"/>
          </p:cNvPicPr>
          <p:nvPr/>
        </p:nvPicPr>
        <p:blipFill>
          <a:blip r:embed="rId3"/>
          <a:stretch>
            <a:fillRect/>
          </a:stretch>
        </p:blipFill>
        <p:spPr>
          <a:xfrm>
            <a:off x="4599991" y="1660700"/>
            <a:ext cx="7031709" cy="953191"/>
          </a:xfrm>
          <a:prstGeom prst="rect">
            <a:avLst/>
          </a:prstGeom>
          <a:ln w="19050">
            <a:solidFill>
              <a:schemeClr val="accent2"/>
            </a:solidFill>
          </a:ln>
        </p:spPr>
      </p:pic>
      <p:pic>
        <p:nvPicPr>
          <p:cNvPr id="7" name="Picture 6">
            <a:extLst>
              <a:ext uri="{FF2B5EF4-FFF2-40B4-BE49-F238E27FC236}">
                <a16:creationId xmlns:a16="http://schemas.microsoft.com/office/drawing/2014/main" id="{676FE552-73DE-4018-3033-D6DBAD1B3C6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4000"/>
                    </a14:imgEffect>
                  </a14:imgLayer>
                </a14:imgProps>
              </a:ext>
            </a:extLst>
          </a:blip>
          <a:stretch>
            <a:fillRect/>
          </a:stretch>
        </p:blipFill>
        <p:spPr>
          <a:xfrm>
            <a:off x="4599991" y="3902676"/>
            <a:ext cx="7031709" cy="953191"/>
          </a:xfrm>
          <a:prstGeom prst="rect">
            <a:avLst/>
          </a:prstGeom>
          <a:ln w="19050">
            <a:solidFill>
              <a:schemeClr val="accent2"/>
            </a:solidFill>
          </a:ln>
        </p:spPr>
      </p:pic>
    </p:spTree>
    <p:extLst>
      <p:ext uri="{BB962C8B-B14F-4D97-AF65-F5344CB8AC3E}">
        <p14:creationId xmlns:p14="http://schemas.microsoft.com/office/powerpoint/2010/main" val="899808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704D-93A9-E3BD-F78B-981A6D38DAE3}"/>
              </a:ext>
            </a:extLst>
          </p:cNvPr>
          <p:cNvSpPr>
            <a:spLocks noGrp="1"/>
          </p:cNvSpPr>
          <p:nvPr>
            <p:ph type="title"/>
          </p:nvPr>
        </p:nvSpPr>
        <p:spPr/>
        <p:txBody>
          <a:bodyPr/>
          <a:lstStyle/>
          <a:p>
            <a:r>
              <a:rPr lang="en-US" sz="3200" dirty="0"/>
              <a:t>Service and Program Codes - Explained</a:t>
            </a:r>
          </a:p>
        </p:txBody>
      </p:sp>
      <p:sp>
        <p:nvSpPr>
          <p:cNvPr id="3" name="Content Placeholder 2">
            <a:extLst>
              <a:ext uri="{FF2B5EF4-FFF2-40B4-BE49-F238E27FC236}">
                <a16:creationId xmlns:a16="http://schemas.microsoft.com/office/drawing/2014/main" id="{42F1D4AB-893C-5196-4134-D9C955BB90B3}"/>
              </a:ext>
            </a:extLst>
          </p:cNvPr>
          <p:cNvSpPr>
            <a:spLocks noGrp="1"/>
          </p:cNvSpPr>
          <p:nvPr>
            <p:ph sz="quarter" idx="15"/>
          </p:nvPr>
        </p:nvSpPr>
        <p:spPr>
          <a:xfrm>
            <a:off x="648149" y="1600922"/>
            <a:ext cx="5133815" cy="4883005"/>
          </a:xfrm>
        </p:spPr>
        <p:txBody>
          <a:bodyPr>
            <a:normAutofit/>
          </a:bodyPr>
          <a:lstStyle/>
          <a:p>
            <a:pPr marL="0" indent="0">
              <a:buNone/>
            </a:pPr>
            <a:r>
              <a:rPr lang="en-US" sz="1800" b="1" dirty="0">
                <a:solidFill>
                  <a:schemeClr val="accent2"/>
                </a:solidFill>
              </a:rPr>
              <a:t>SIS Code: </a:t>
            </a:r>
            <a:r>
              <a:rPr lang="en-US" sz="1800" dirty="0"/>
              <a:t>This is the actual activity or service you are providing to a client. Your choice of SIS Code should be based on the definition in the SIS manual. </a:t>
            </a:r>
          </a:p>
          <a:p>
            <a:pPr marL="0" indent="0">
              <a:buNone/>
            </a:pPr>
            <a:r>
              <a:rPr lang="en-US" sz="1800" dirty="0"/>
              <a:t>It </a:t>
            </a:r>
            <a:r>
              <a:rPr lang="en-US" sz="1800" u="sng" dirty="0"/>
              <a:t>is not</a:t>
            </a:r>
            <a:r>
              <a:rPr lang="en-US" sz="1800" dirty="0"/>
              <a:t> based on:</a:t>
            </a:r>
          </a:p>
          <a:p>
            <a:pPr>
              <a:buFont typeface="Wingdings" panose="05000000000000000000" pitchFamily="2" charset="2"/>
              <a:buChar char="§"/>
            </a:pPr>
            <a:r>
              <a:rPr lang="en-US" sz="1800" dirty="0"/>
              <a:t>Your job description. </a:t>
            </a:r>
          </a:p>
          <a:p>
            <a:pPr>
              <a:buFont typeface="Wingdings" panose="05000000000000000000" pitchFamily="2" charset="2"/>
              <a:buChar char="§"/>
            </a:pPr>
            <a:r>
              <a:rPr lang="en-US" sz="1800" dirty="0"/>
              <a:t>What section of the county budget you are paid from.</a:t>
            </a:r>
          </a:p>
          <a:p>
            <a:pPr>
              <a:buFont typeface="Wingdings" panose="05000000000000000000" pitchFamily="2" charset="2"/>
              <a:buChar char="§"/>
            </a:pPr>
            <a:r>
              <a:rPr lang="en-US" sz="1800" dirty="0"/>
              <a:t>How your coworker coded something.</a:t>
            </a:r>
          </a:p>
          <a:p>
            <a:endParaRPr lang="en-US" sz="1800" dirty="0"/>
          </a:p>
        </p:txBody>
      </p:sp>
      <p:sp>
        <p:nvSpPr>
          <p:cNvPr id="6" name="Content Placeholder 5">
            <a:extLst>
              <a:ext uri="{FF2B5EF4-FFF2-40B4-BE49-F238E27FC236}">
                <a16:creationId xmlns:a16="http://schemas.microsoft.com/office/drawing/2014/main" id="{A643DD32-47BB-B1B4-9FD2-34AF6C13FD28}"/>
              </a:ext>
            </a:extLst>
          </p:cNvPr>
          <p:cNvSpPr>
            <a:spLocks noGrp="1"/>
          </p:cNvSpPr>
          <p:nvPr>
            <p:ph sz="quarter" idx="16"/>
          </p:nvPr>
        </p:nvSpPr>
        <p:spPr>
          <a:xfrm>
            <a:off x="6410037" y="1600922"/>
            <a:ext cx="5042647" cy="4883005"/>
          </a:xfrm>
        </p:spPr>
        <p:txBody>
          <a:bodyPr>
            <a:normAutofit/>
          </a:bodyPr>
          <a:lstStyle/>
          <a:p>
            <a:pPr marL="0" indent="0">
              <a:buNone/>
            </a:pPr>
            <a:r>
              <a:rPr lang="en-US" sz="1800" b="1" dirty="0">
                <a:solidFill>
                  <a:schemeClr val="accent2"/>
                </a:solidFill>
              </a:rPr>
              <a:t>Program Code: </a:t>
            </a:r>
            <a:r>
              <a:rPr lang="en-US" sz="1800" dirty="0"/>
              <a:t>This is the fund code, which will decide which Federal, State, or County source will fund the service.</a:t>
            </a:r>
          </a:p>
          <a:p>
            <a:pPr marL="0" indent="0">
              <a:buNone/>
            </a:pPr>
            <a:r>
              <a:rPr lang="en-US" sz="1800" dirty="0"/>
              <a:t>Income Maintenance - the program code usually relates to the program you are determining eligibility for.</a:t>
            </a:r>
          </a:p>
          <a:p>
            <a:pPr marL="0" indent="0">
              <a:buNone/>
            </a:pPr>
            <a:r>
              <a:rPr lang="en-US" sz="1800" dirty="0"/>
              <a:t>Child Welfare and Adult Services - you must often determine eligibility for the client/family/case to decide the correct code. </a:t>
            </a:r>
          </a:p>
          <a:p>
            <a:pPr marL="0" indent="0">
              <a:buNone/>
            </a:pPr>
            <a:endParaRPr lang="en-US" sz="1800" dirty="0"/>
          </a:p>
        </p:txBody>
      </p:sp>
    </p:spTree>
    <p:extLst>
      <p:ext uri="{BB962C8B-B14F-4D97-AF65-F5344CB8AC3E}">
        <p14:creationId xmlns:p14="http://schemas.microsoft.com/office/powerpoint/2010/main" val="2542793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13D25E-C74A-0F96-C490-FE10030721B7}"/>
              </a:ext>
            </a:extLst>
          </p:cNvPr>
          <p:cNvSpPr>
            <a:spLocks noGrp="1"/>
          </p:cNvSpPr>
          <p:nvPr>
            <p:ph type="title"/>
          </p:nvPr>
        </p:nvSpPr>
        <p:spPr/>
        <p:txBody>
          <a:bodyPr/>
          <a:lstStyle/>
          <a:p>
            <a:r>
              <a:rPr lang="en-US" sz="2800" dirty="0"/>
              <a:t>Overview of SIS/Program Codes in Income Maintenance</a:t>
            </a:r>
          </a:p>
        </p:txBody>
      </p:sp>
      <p:sp>
        <p:nvSpPr>
          <p:cNvPr id="5" name="Text Placeholder 4">
            <a:extLst>
              <a:ext uri="{FF2B5EF4-FFF2-40B4-BE49-F238E27FC236}">
                <a16:creationId xmlns:a16="http://schemas.microsoft.com/office/drawing/2014/main" id="{5E3EB35C-CBD4-8E73-B845-005A71536230}"/>
              </a:ext>
            </a:extLst>
          </p:cNvPr>
          <p:cNvSpPr>
            <a:spLocks noGrp="1"/>
          </p:cNvSpPr>
          <p:nvPr>
            <p:ph type="body" idx="1"/>
          </p:nvPr>
        </p:nvSpPr>
        <p:spPr>
          <a:xfrm>
            <a:off x="838200" y="1629059"/>
            <a:ext cx="5042646" cy="703135"/>
          </a:xfrm>
        </p:spPr>
        <p:txBody>
          <a:bodyPr>
            <a:normAutofit/>
          </a:bodyPr>
          <a:lstStyle/>
          <a:p>
            <a:r>
              <a:rPr lang="en-US" sz="2400" dirty="0">
                <a:solidFill>
                  <a:schemeClr val="accent2"/>
                </a:solidFill>
              </a:rPr>
              <a:t>SIS Codes</a:t>
            </a:r>
          </a:p>
        </p:txBody>
      </p:sp>
      <p:sp>
        <p:nvSpPr>
          <p:cNvPr id="6" name="Text Placeholder 5">
            <a:extLst>
              <a:ext uri="{FF2B5EF4-FFF2-40B4-BE49-F238E27FC236}">
                <a16:creationId xmlns:a16="http://schemas.microsoft.com/office/drawing/2014/main" id="{20A9E36C-52BC-67DB-0A79-7A15DC714158}"/>
              </a:ext>
            </a:extLst>
          </p:cNvPr>
          <p:cNvSpPr>
            <a:spLocks noGrp="1"/>
          </p:cNvSpPr>
          <p:nvPr>
            <p:ph type="body" idx="14"/>
          </p:nvPr>
        </p:nvSpPr>
        <p:spPr>
          <a:xfrm>
            <a:off x="6501205" y="1629059"/>
            <a:ext cx="5042646" cy="703135"/>
          </a:xfrm>
        </p:spPr>
        <p:txBody>
          <a:bodyPr>
            <a:normAutofit/>
          </a:bodyPr>
          <a:lstStyle/>
          <a:p>
            <a:r>
              <a:rPr lang="en-US" sz="2400" dirty="0">
                <a:solidFill>
                  <a:schemeClr val="accent2"/>
                </a:solidFill>
              </a:rPr>
              <a:t>Program Codes</a:t>
            </a:r>
          </a:p>
        </p:txBody>
      </p:sp>
      <p:sp>
        <p:nvSpPr>
          <p:cNvPr id="3" name="Content Placeholder 2">
            <a:extLst>
              <a:ext uri="{FF2B5EF4-FFF2-40B4-BE49-F238E27FC236}">
                <a16:creationId xmlns:a16="http://schemas.microsoft.com/office/drawing/2014/main" id="{FD4096DE-4047-B39F-6DA4-8F868913CFB1}"/>
              </a:ext>
            </a:extLst>
          </p:cNvPr>
          <p:cNvSpPr>
            <a:spLocks noGrp="1"/>
          </p:cNvSpPr>
          <p:nvPr>
            <p:ph sz="quarter" idx="15"/>
          </p:nvPr>
        </p:nvSpPr>
        <p:spPr>
          <a:xfrm>
            <a:off x="745835" y="2265941"/>
            <a:ext cx="5042647" cy="4108619"/>
          </a:xfrm>
        </p:spPr>
        <p:txBody>
          <a:bodyPr>
            <a:normAutofit/>
          </a:bodyPr>
          <a:lstStyle/>
          <a:p>
            <a:pPr>
              <a:buFont typeface="Wingdings" panose="05000000000000000000" pitchFamily="2" charset="2"/>
              <a:buChar char="q"/>
            </a:pPr>
            <a:r>
              <a:rPr lang="en-US" sz="1800" dirty="0"/>
              <a:t>891 – NCFAST Applications</a:t>
            </a:r>
          </a:p>
          <a:p>
            <a:pPr>
              <a:buFont typeface="Wingdings" panose="05000000000000000000" pitchFamily="2" charset="2"/>
              <a:buChar char="q"/>
            </a:pPr>
            <a:r>
              <a:rPr lang="en-US" sz="1800" dirty="0"/>
              <a:t>892 – NCFAST Recertifications</a:t>
            </a:r>
          </a:p>
          <a:p>
            <a:pPr>
              <a:buFont typeface="Wingdings" panose="05000000000000000000" pitchFamily="2" charset="2"/>
              <a:buChar char="q"/>
            </a:pPr>
            <a:r>
              <a:rPr lang="en-US" sz="1800" dirty="0"/>
              <a:t>890 – Case Management</a:t>
            </a:r>
          </a:p>
          <a:p>
            <a:pPr>
              <a:buFont typeface="Wingdings" panose="05000000000000000000" pitchFamily="2" charset="2"/>
              <a:buChar char="q"/>
            </a:pPr>
            <a:r>
              <a:rPr lang="en-US" sz="1800" dirty="0"/>
              <a:t>885 – CIP and LIEAP</a:t>
            </a:r>
          </a:p>
          <a:p>
            <a:pPr>
              <a:buFont typeface="Wingdings" panose="05000000000000000000" pitchFamily="2" charset="2"/>
              <a:buChar char="q"/>
            </a:pPr>
            <a:r>
              <a:rPr lang="en-US" sz="1800" dirty="0"/>
              <a:t>002 – Child Care Program Management</a:t>
            </a:r>
          </a:p>
          <a:p>
            <a:pPr marL="0" indent="0">
              <a:buNone/>
            </a:pPr>
            <a:endParaRPr lang="en-US" sz="1800" dirty="0"/>
          </a:p>
          <a:p>
            <a:pPr marL="0" indent="0">
              <a:buNone/>
            </a:pPr>
            <a:endParaRPr lang="en-US" sz="1800" dirty="0"/>
          </a:p>
        </p:txBody>
      </p:sp>
      <p:sp>
        <p:nvSpPr>
          <p:cNvPr id="7" name="Content Placeholder 6">
            <a:extLst>
              <a:ext uri="{FF2B5EF4-FFF2-40B4-BE49-F238E27FC236}">
                <a16:creationId xmlns:a16="http://schemas.microsoft.com/office/drawing/2014/main" id="{15F3E19F-72E8-3BBE-3D9A-5B9C693598F1}"/>
              </a:ext>
            </a:extLst>
          </p:cNvPr>
          <p:cNvSpPr>
            <a:spLocks noGrp="1"/>
          </p:cNvSpPr>
          <p:nvPr>
            <p:ph sz="quarter" idx="16"/>
          </p:nvPr>
        </p:nvSpPr>
        <p:spPr>
          <a:xfrm>
            <a:off x="6501205" y="2265941"/>
            <a:ext cx="5441979" cy="4414777"/>
          </a:xfrm>
        </p:spPr>
        <p:txBody>
          <a:bodyPr>
            <a:normAutofit/>
          </a:bodyPr>
          <a:lstStyle/>
          <a:p>
            <a:pPr>
              <a:buFont typeface="Wingdings" panose="05000000000000000000" pitchFamily="2" charset="2"/>
              <a:buChar char="q"/>
            </a:pPr>
            <a:r>
              <a:rPr lang="en-US" sz="1400" dirty="0"/>
              <a:t>FS – FNS Administration</a:t>
            </a:r>
          </a:p>
          <a:p>
            <a:pPr>
              <a:buFont typeface="Wingdings" panose="05000000000000000000" pitchFamily="2" charset="2"/>
              <a:buChar char="q"/>
            </a:pPr>
            <a:r>
              <a:rPr lang="en-US" sz="1400" dirty="0"/>
              <a:t>HC – Health Choice. NOTE: All time spent on Family and Children’s Medicaid should be coded to HC.</a:t>
            </a:r>
          </a:p>
          <a:p>
            <a:pPr>
              <a:buFont typeface="Wingdings" panose="05000000000000000000" pitchFamily="2" charset="2"/>
              <a:buChar char="q"/>
            </a:pPr>
            <a:r>
              <a:rPr lang="en-US" sz="1400" dirty="0"/>
              <a:t>MA – Adult and Emergency Medicaid.</a:t>
            </a:r>
          </a:p>
          <a:p>
            <a:pPr>
              <a:buFont typeface="Wingdings" panose="05000000000000000000" pitchFamily="2" charset="2"/>
              <a:buChar char="q"/>
            </a:pPr>
            <a:r>
              <a:rPr lang="en-US" sz="1400" dirty="0"/>
              <a:t>SA – Special Assistance</a:t>
            </a:r>
          </a:p>
          <a:p>
            <a:pPr>
              <a:buFont typeface="Wingdings" panose="05000000000000000000" pitchFamily="2" charset="2"/>
              <a:buChar char="q"/>
            </a:pPr>
            <a:r>
              <a:rPr lang="en-US" sz="1400" dirty="0"/>
              <a:t>E – Energy Programs Administration</a:t>
            </a:r>
          </a:p>
          <a:p>
            <a:pPr>
              <a:buFont typeface="Wingdings" panose="05000000000000000000" pitchFamily="2" charset="2"/>
              <a:buChar char="q"/>
            </a:pPr>
            <a:r>
              <a:rPr lang="en-US" sz="1400" dirty="0"/>
              <a:t>L – Child Care and Development Fund</a:t>
            </a:r>
          </a:p>
          <a:p>
            <a:pPr>
              <a:buFont typeface="Wingdings" panose="05000000000000000000" pitchFamily="2" charset="2"/>
              <a:buChar char="q"/>
            </a:pPr>
            <a:r>
              <a:rPr lang="en-US" sz="1400" dirty="0"/>
              <a:t>R – TANF 100% Federal (Work First)</a:t>
            </a:r>
          </a:p>
          <a:p>
            <a:pPr>
              <a:buFont typeface="Wingdings" panose="05000000000000000000" pitchFamily="2" charset="2"/>
              <a:buChar char="q"/>
            </a:pPr>
            <a:r>
              <a:rPr lang="en-US" sz="1400" dirty="0"/>
              <a:t>9 – TANF MOE (Work First)</a:t>
            </a:r>
          </a:p>
          <a:p>
            <a:endParaRPr lang="en-US" sz="1400" dirty="0"/>
          </a:p>
        </p:txBody>
      </p:sp>
    </p:spTree>
    <p:extLst>
      <p:ext uri="{BB962C8B-B14F-4D97-AF65-F5344CB8AC3E}">
        <p14:creationId xmlns:p14="http://schemas.microsoft.com/office/powerpoint/2010/main" val="13274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D8E6-F32B-275F-CE0B-E06828861830}"/>
              </a:ext>
            </a:extLst>
          </p:cNvPr>
          <p:cNvSpPr>
            <a:spLocks noGrp="1"/>
          </p:cNvSpPr>
          <p:nvPr>
            <p:ph type="title"/>
          </p:nvPr>
        </p:nvSpPr>
        <p:spPr/>
        <p:txBody>
          <a:bodyPr/>
          <a:lstStyle/>
          <a:p>
            <a:r>
              <a:rPr lang="en-US" sz="2800" dirty="0"/>
              <a:t>Capped and Uncapped Funding Sources	</a:t>
            </a:r>
          </a:p>
        </p:txBody>
      </p:sp>
      <p:sp>
        <p:nvSpPr>
          <p:cNvPr id="3" name="Content Placeholder 2">
            <a:extLst>
              <a:ext uri="{FF2B5EF4-FFF2-40B4-BE49-F238E27FC236}">
                <a16:creationId xmlns:a16="http://schemas.microsoft.com/office/drawing/2014/main" id="{EFC69310-748F-CEFF-FF43-9B5461F4FF4D}"/>
              </a:ext>
            </a:extLst>
          </p:cNvPr>
          <p:cNvSpPr>
            <a:spLocks noGrp="1"/>
          </p:cNvSpPr>
          <p:nvPr>
            <p:ph sz="quarter" idx="13"/>
          </p:nvPr>
        </p:nvSpPr>
        <p:spPr>
          <a:xfrm>
            <a:off x="636335" y="1469744"/>
            <a:ext cx="7229371" cy="5229636"/>
          </a:xfrm>
        </p:spPr>
        <p:txBody>
          <a:bodyPr>
            <a:normAutofit lnSpcReduction="10000"/>
          </a:bodyPr>
          <a:lstStyle/>
          <a:p>
            <a:pPr marL="0" indent="0">
              <a:buNone/>
            </a:pPr>
            <a:r>
              <a:rPr lang="en-US" sz="2000" dirty="0"/>
              <a:t>There are two main types of funding sources:</a:t>
            </a:r>
          </a:p>
          <a:p>
            <a:pPr marL="0" indent="0">
              <a:buNone/>
            </a:pPr>
            <a:endParaRPr lang="en-US" sz="2000" dirty="0"/>
          </a:p>
          <a:p>
            <a:r>
              <a:rPr lang="en-US" sz="2000" b="1" dirty="0">
                <a:solidFill>
                  <a:schemeClr val="accent2"/>
                </a:solidFill>
              </a:rPr>
              <a:t>Uncapped funds: </a:t>
            </a:r>
            <a:r>
              <a:rPr lang="en-US" sz="2000" dirty="0"/>
              <a:t>No limit to the amount of reimbursement per fiscal year, although programs may be reimbursed at different rates.</a:t>
            </a:r>
          </a:p>
          <a:p>
            <a:endParaRPr lang="en-US" sz="2000" dirty="0"/>
          </a:p>
          <a:p>
            <a:r>
              <a:rPr lang="en-US" sz="2000" b="1" dirty="0">
                <a:solidFill>
                  <a:schemeClr val="accent2"/>
                </a:solidFill>
              </a:rPr>
              <a:t>Capped funds</a:t>
            </a:r>
            <a:r>
              <a:rPr lang="en-US" sz="2000" dirty="0"/>
              <a:t>: Set amount of funding provided per fiscal year, often issued to counties quarterly. Spending over the capped amount will become all county spending. </a:t>
            </a:r>
          </a:p>
        </p:txBody>
      </p:sp>
      <p:pic>
        <p:nvPicPr>
          <p:cNvPr id="11" name="Picture 10" descr="Calendar&#10;&#10;Description automatically generated">
            <a:extLst>
              <a:ext uri="{FF2B5EF4-FFF2-40B4-BE49-F238E27FC236}">
                <a16:creationId xmlns:a16="http://schemas.microsoft.com/office/drawing/2014/main" id="{46D4C9E9-5889-75A6-D2F6-956A8C390C3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15490" y="2302813"/>
            <a:ext cx="3603797" cy="2252373"/>
          </a:xfrm>
          <a:prstGeom prst="rect">
            <a:avLst/>
          </a:prstGeom>
        </p:spPr>
      </p:pic>
      <p:pic>
        <p:nvPicPr>
          <p:cNvPr id="13" name="Picture 12" descr="A picture containing person, indoor&#10;&#10;Description automatically generated">
            <a:extLst>
              <a:ext uri="{FF2B5EF4-FFF2-40B4-BE49-F238E27FC236}">
                <a16:creationId xmlns:a16="http://schemas.microsoft.com/office/drawing/2014/main" id="{2BE78521-440A-A5C5-531F-E8A1AC17D79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33523" y="4650653"/>
            <a:ext cx="2967733" cy="1805564"/>
          </a:xfrm>
          <a:prstGeom prst="rect">
            <a:avLst/>
          </a:prstGeom>
        </p:spPr>
      </p:pic>
      <p:sp>
        <p:nvSpPr>
          <p:cNvPr id="14" name="TextBox 13">
            <a:extLst>
              <a:ext uri="{FF2B5EF4-FFF2-40B4-BE49-F238E27FC236}">
                <a16:creationId xmlns:a16="http://schemas.microsoft.com/office/drawing/2014/main" id="{BF9015BB-6815-BE5D-E6CE-D1166D1BEC7B}"/>
              </a:ext>
            </a:extLst>
          </p:cNvPr>
          <p:cNvSpPr txBox="1"/>
          <p:nvPr/>
        </p:nvSpPr>
        <p:spPr>
          <a:xfrm>
            <a:off x="8256554" y="6488668"/>
            <a:ext cx="2456873" cy="369332"/>
          </a:xfrm>
          <a:prstGeom prst="rect">
            <a:avLst/>
          </a:prstGeom>
          <a:noFill/>
        </p:spPr>
        <p:txBody>
          <a:bodyPr wrap="square" rtlCol="0">
            <a:spAutoFit/>
          </a:bodyPr>
          <a:lstStyle/>
          <a:p>
            <a:r>
              <a:rPr lang="en-US" sz="900" dirty="0">
                <a:hlinkClick r:id="rId6" tooltip="https://www.flickr.com/photos/91261194@N06/49854872687"/>
              </a:rPr>
              <a:t>This Photo</a:t>
            </a:r>
            <a:r>
              <a:rPr lang="en-US" sz="900" dirty="0"/>
              <a:t> by Unknown Author is licensed under </a:t>
            </a:r>
            <a:r>
              <a:rPr lang="en-US" sz="900" dirty="0">
                <a:hlinkClick r:id="rId7" tooltip="https://creativecommons.org/licenses/by/3.0/"/>
              </a:rPr>
              <a:t>CC BY</a:t>
            </a:r>
            <a:endParaRPr lang="en-US" sz="900" dirty="0"/>
          </a:p>
        </p:txBody>
      </p:sp>
    </p:spTree>
    <p:extLst>
      <p:ext uri="{BB962C8B-B14F-4D97-AF65-F5344CB8AC3E}">
        <p14:creationId xmlns:p14="http://schemas.microsoft.com/office/powerpoint/2010/main" val="1591053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A0DF5C-0A9F-AF4E-48DD-329FF59FF881}"/>
              </a:ext>
            </a:extLst>
          </p:cNvPr>
          <p:cNvSpPr>
            <a:spLocks noGrp="1"/>
          </p:cNvSpPr>
          <p:nvPr>
            <p:ph type="body" idx="1"/>
          </p:nvPr>
        </p:nvSpPr>
        <p:spPr>
          <a:xfrm>
            <a:off x="838200" y="1617513"/>
            <a:ext cx="5042646" cy="703135"/>
          </a:xfrm>
        </p:spPr>
        <p:txBody>
          <a:bodyPr>
            <a:normAutofit fontScale="92500"/>
          </a:bodyPr>
          <a:lstStyle/>
          <a:p>
            <a:r>
              <a:rPr lang="en-US" sz="2400" dirty="0">
                <a:solidFill>
                  <a:schemeClr val="accent2"/>
                </a:solidFill>
              </a:rPr>
              <a:t>Uncapped Funding Sources</a:t>
            </a:r>
          </a:p>
        </p:txBody>
      </p:sp>
      <p:sp>
        <p:nvSpPr>
          <p:cNvPr id="5" name="Text Placeholder 4">
            <a:extLst>
              <a:ext uri="{FF2B5EF4-FFF2-40B4-BE49-F238E27FC236}">
                <a16:creationId xmlns:a16="http://schemas.microsoft.com/office/drawing/2014/main" id="{E03E8A1B-FE62-56CB-C46F-ED5F1FF8B93D}"/>
              </a:ext>
            </a:extLst>
          </p:cNvPr>
          <p:cNvSpPr>
            <a:spLocks noGrp="1"/>
          </p:cNvSpPr>
          <p:nvPr>
            <p:ph type="body" idx="14"/>
          </p:nvPr>
        </p:nvSpPr>
        <p:spPr>
          <a:xfrm>
            <a:off x="6501205" y="1617513"/>
            <a:ext cx="5042646" cy="703135"/>
          </a:xfrm>
        </p:spPr>
        <p:txBody>
          <a:bodyPr>
            <a:normAutofit/>
          </a:bodyPr>
          <a:lstStyle/>
          <a:p>
            <a:r>
              <a:rPr lang="en-US" sz="2400" dirty="0">
                <a:solidFill>
                  <a:schemeClr val="accent2"/>
                </a:solidFill>
              </a:rPr>
              <a:t>Capped Funding sources</a:t>
            </a:r>
          </a:p>
        </p:txBody>
      </p:sp>
      <p:sp>
        <p:nvSpPr>
          <p:cNvPr id="3" name="Content Placeholder 2">
            <a:extLst>
              <a:ext uri="{FF2B5EF4-FFF2-40B4-BE49-F238E27FC236}">
                <a16:creationId xmlns:a16="http://schemas.microsoft.com/office/drawing/2014/main" id="{36867DB5-FF20-A736-1149-84CE07533F66}"/>
              </a:ext>
            </a:extLst>
          </p:cNvPr>
          <p:cNvSpPr>
            <a:spLocks noGrp="1"/>
          </p:cNvSpPr>
          <p:nvPr>
            <p:ph sz="quarter" idx="15"/>
          </p:nvPr>
        </p:nvSpPr>
        <p:spPr>
          <a:xfrm>
            <a:off x="838199" y="2332915"/>
            <a:ext cx="5042647" cy="4160249"/>
          </a:xfrm>
        </p:spPr>
        <p:txBody>
          <a:bodyPr>
            <a:normAutofit/>
          </a:bodyPr>
          <a:lstStyle/>
          <a:p>
            <a:r>
              <a:rPr lang="en-US" sz="2000" dirty="0"/>
              <a:t>Food and Nutrition Services</a:t>
            </a:r>
          </a:p>
          <a:p>
            <a:r>
              <a:rPr lang="en-US" sz="2000" dirty="0"/>
              <a:t>Medicaid (including MAC)</a:t>
            </a:r>
          </a:p>
          <a:p>
            <a:r>
              <a:rPr lang="en-US" sz="2000" dirty="0"/>
              <a:t>Special Assistance</a:t>
            </a:r>
          </a:p>
          <a:p>
            <a:r>
              <a:rPr lang="en-US" sz="2000" dirty="0"/>
              <a:t>Title IV-E</a:t>
            </a:r>
          </a:p>
          <a:p>
            <a:r>
              <a:rPr lang="en-US" sz="2000" dirty="0"/>
              <a:t>Title IV-D </a:t>
            </a:r>
          </a:p>
          <a:p>
            <a:pPr marL="0" indent="0">
              <a:buNone/>
            </a:pPr>
            <a:endParaRPr lang="en-US" sz="2000" dirty="0"/>
          </a:p>
          <a:p>
            <a:endParaRPr lang="en-US" sz="2000" dirty="0"/>
          </a:p>
        </p:txBody>
      </p:sp>
      <p:sp>
        <p:nvSpPr>
          <p:cNvPr id="6" name="Content Placeholder 5">
            <a:extLst>
              <a:ext uri="{FF2B5EF4-FFF2-40B4-BE49-F238E27FC236}">
                <a16:creationId xmlns:a16="http://schemas.microsoft.com/office/drawing/2014/main" id="{21607215-EA5B-0E0C-1B82-4F7E0CFD5640}"/>
              </a:ext>
            </a:extLst>
          </p:cNvPr>
          <p:cNvSpPr>
            <a:spLocks noGrp="1"/>
          </p:cNvSpPr>
          <p:nvPr>
            <p:ph sz="quarter" idx="16"/>
          </p:nvPr>
        </p:nvSpPr>
        <p:spPr>
          <a:xfrm>
            <a:off x="6501205" y="2320649"/>
            <a:ext cx="5042647" cy="4077002"/>
          </a:xfrm>
        </p:spPr>
        <p:txBody>
          <a:bodyPr>
            <a:normAutofit fontScale="92500" lnSpcReduction="20000"/>
          </a:bodyPr>
          <a:lstStyle/>
          <a:p>
            <a:r>
              <a:rPr lang="en-US" sz="1800" dirty="0"/>
              <a:t>SSBG</a:t>
            </a:r>
          </a:p>
          <a:p>
            <a:r>
              <a:rPr lang="en-US" sz="1800" dirty="0"/>
              <a:t>Work First Block Grant (TANF)</a:t>
            </a:r>
          </a:p>
          <a:p>
            <a:r>
              <a:rPr lang="en-US" sz="1800" dirty="0"/>
              <a:t>State CPS / Caseload Reduction / In-Home Expansion</a:t>
            </a:r>
          </a:p>
          <a:p>
            <a:r>
              <a:rPr lang="en-US" sz="1800" dirty="0"/>
              <a:t>LIHEAP (CIP and LIEAP)</a:t>
            </a:r>
          </a:p>
          <a:p>
            <a:r>
              <a:rPr lang="en-US" sz="1800" dirty="0"/>
              <a:t>Permanency Planning</a:t>
            </a:r>
          </a:p>
          <a:p>
            <a:r>
              <a:rPr lang="en-US" sz="1800" dirty="0"/>
              <a:t>Family Reunification</a:t>
            </a:r>
          </a:p>
          <a:p>
            <a:r>
              <a:rPr lang="en-US" sz="1800" dirty="0"/>
              <a:t>Many more!</a:t>
            </a:r>
          </a:p>
        </p:txBody>
      </p:sp>
      <p:sp>
        <p:nvSpPr>
          <p:cNvPr id="9" name="Title 1">
            <a:extLst>
              <a:ext uri="{FF2B5EF4-FFF2-40B4-BE49-F238E27FC236}">
                <a16:creationId xmlns:a16="http://schemas.microsoft.com/office/drawing/2014/main" id="{BB4D3959-585A-EB76-D2C2-907486F2B2F3}"/>
              </a:ext>
            </a:extLst>
          </p:cNvPr>
          <p:cNvSpPr txBox="1">
            <a:spLocks/>
          </p:cNvSpPr>
          <p:nvPr/>
        </p:nvSpPr>
        <p:spPr>
          <a:xfrm>
            <a:off x="639413" y="460349"/>
            <a:ext cx="10904438" cy="583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spc="150" baseline="0">
                <a:solidFill>
                  <a:schemeClr val="tx1"/>
                </a:solidFill>
                <a:latin typeface="Segoe UI" panose="020B0502040204020203" pitchFamily="34" charset="0"/>
                <a:ea typeface="Meiryo UI" panose="020B0604030504040204" pitchFamily="34" charset="-128"/>
                <a:cs typeface="Segoe UI" panose="020B0502040204020203" pitchFamily="34" charset="0"/>
              </a:defRPr>
            </a:lvl1pPr>
          </a:lstStyle>
          <a:p>
            <a:pPr>
              <a:buClrTx/>
              <a:buFontTx/>
            </a:pPr>
            <a:r>
              <a:rPr lang="en-US" sz="2800" dirty="0"/>
              <a:t>Capped and Uncapped Funding Sources - Continued	</a:t>
            </a:r>
          </a:p>
        </p:txBody>
      </p:sp>
    </p:spTree>
    <p:extLst>
      <p:ext uri="{BB962C8B-B14F-4D97-AF65-F5344CB8AC3E}">
        <p14:creationId xmlns:p14="http://schemas.microsoft.com/office/powerpoint/2010/main" val="1095354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A0CC-FFAD-A5CE-9053-F0BF02933C90}"/>
              </a:ext>
            </a:extLst>
          </p:cNvPr>
          <p:cNvSpPr>
            <a:spLocks noGrp="1"/>
          </p:cNvSpPr>
          <p:nvPr>
            <p:ph type="title"/>
          </p:nvPr>
        </p:nvSpPr>
        <p:spPr/>
        <p:txBody>
          <a:bodyPr/>
          <a:lstStyle/>
          <a:p>
            <a:r>
              <a:rPr lang="en-US" dirty="0"/>
              <a:t>Work First Block Grant Explained – TANF and MOE</a:t>
            </a:r>
          </a:p>
        </p:txBody>
      </p:sp>
      <p:sp>
        <p:nvSpPr>
          <p:cNvPr id="3" name="Content Placeholder 2">
            <a:extLst>
              <a:ext uri="{FF2B5EF4-FFF2-40B4-BE49-F238E27FC236}">
                <a16:creationId xmlns:a16="http://schemas.microsoft.com/office/drawing/2014/main" id="{DBEAFF40-12F2-7C64-4598-1E8B6AD0E366}"/>
              </a:ext>
            </a:extLst>
          </p:cNvPr>
          <p:cNvSpPr>
            <a:spLocks noGrp="1"/>
          </p:cNvSpPr>
          <p:nvPr>
            <p:ph sz="quarter" idx="13"/>
          </p:nvPr>
        </p:nvSpPr>
        <p:spPr>
          <a:xfrm>
            <a:off x="660340" y="1469745"/>
            <a:ext cx="10904088" cy="2520364"/>
          </a:xfrm>
        </p:spPr>
        <p:txBody>
          <a:bodyPr>
            <a:noAutofit/>
          </a:bodyPr>
          <a:lstStyle/>
          <a:p>
            <a:pPr marL="0" indent="0">
              <a:buNone/>
            </a:pPr>
            <a:r>
              <a:rPr lang="en-US" sz="2000" dirty="0"/>
              <a:t>TANF (Work First) is unique in that there is a required County match called Maintenance of Effort. General statue requires each county to meet their MOE goal each year. Failure to meet MOE could result in a loss of Federal funding or single county audit finding.</a:t>
            </a:r>
          </a:p>
          <a:p>
            <a:pPr marL="0" indent="0">
              <a:buNone/>
            </a:pPr>
            <a:r>
              <a:rPr lang="en-US" sz="2000" dirty="0"/>
              <a:t>The MOE goals and TANF federal funding caps were set based on AFDC numbers reported in the 90’s and have not changed since.</a:t>
            </a:r>
          </a:p>
          <a:p>
            <a:pPr marL="0" indent="0">
              <a:buNone/>
            </a:pPr>
            <a:endParaRPr lang="en-US" sz="2000" dirty="0"/>
          </a:p>
          <a:p>
            <a:pPr marL="0" indent="0">
              <a:buNone/>
            </a:pPr>
            <a:endParaRPr lang="en-US" sz="2000" dirty="0"/>
          </a:p>
        </p:txBody>
      </p:sp>
      <p:sp>
        <p:nvSpPr>
          <p:cNvPr id="4" name="Content Placeholder 2">
            <a:extLst>
              <a:ext uri="{FF2B5EF4-FFF2-40B4-BE49-F238E27FC236}">
                <a16:creationId xmlns:a16="http://schemas.microsoft.com/office/drawing/2014/main" id="{889D500C-23DB-2DE3-A08E-899CFDCF6DD6}"/>
              </a:ext>
            </a:extLst>
          </p:cNvPr>
          <p:cNvSpPr txBox="1">
            <a:spLocks/>
          </p:cNvSpPr>
          <p:nvPr/>
        </p:nvSpPr>
        <p:spPr>
          <a:xfrm>
            <a:off x="741107" y="4621632"/>
            <a:ext cx="3494291" cy="1946366"/>
          </a:xfrm>
          <a:prstGeom prst="rect">
            <a:avLst/>
          </a:prstGeom>
          <a:ln w="19050">
            <a:solidFill>
              <a:schemeClr val="accent2"/>
            </a:solidFill>
          </a:ln>
        </p:spPr>
        <p:txBody>
          <a:bodyPr vert="horz" lIns="91440" tIns="45720" rIns="91440" bIns="45720" rtlCol="0">
            <a:normAutofit/>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800" dirty="0"/>
              <a:t>Coding staff time to </a:t>
            </a:r>
            <a:r>
              <a:rPr lang="en-US" sz="1800" b="1" u="sng" dirty="0">
                <a:solidFill>
                  <a:schemeClr val="accent2"/>
                </a:solidFill>
              </a:rPr>
              <a:t>9</a:t>
            </a:r>
            <a:r>
              <a:rPr lang="en-US" sz="1800" dirty="0"/>
              <a:t> for eligible activities helps meet MOE. </a:t>
            </a:r>
          </a:p>
          <a:p>
            <a:pPr marL="0" indent="0">
              <a:buFont typeface="Wingdings" panose="05000000000000000000" pitchFamily="2" charset="2"/>
              <a:buNone/>
            </a:pPr>
            <a:endParaRPr lang="en-US" sz="1800" dirty="0"/>
          </a:p>
        </p:txBody>
      </p:sp>
      <p:sp>
        <p:nvSpPr>
          <p:cNvPr id="5" name="Content Placeholder 2">
            <a:extLst>
              <a:ext uri="{FF2B5EF4-FFF2-40B4-BE49-F238E27FC236}">
                <a16:creationId xmlns:a16="http://schemas.microsoft.com/office/drawing/2014/main" id="{8B0E5AFC-3250-D192-28DA-A0F75CCC751B}"/>
              </a:ext>
            </a:extLst>
          </p:cNvPr>
          <p:cNvSpPr txBox="1">
            <a:spLocks/>
          </p:cNvSpPr>
          <p:nvPr/>
        </p:nvSpPr>
        <p:spPr>
          <a:xfrm>
            <a:off x="6982355" y="4579354"/>
            <a:ext cx="3494291" cy="1988644"/>
          </a:xfrm>
          <a:prstGeom prst="rect">
            <a:avLst/>
          </a:prstGeom>
          <a:ln w="19050">
            <a:solidFill>
              <a:schemeClr val="accent2"/>
            </a:solidFill>
          </a:ln>
        </p:spPr>
        <p:txBody>
          <a:bodyPr vert="horz" lIns="91440" tIns="45720" rIns="91440" bIns="45720" rtlCol="0">
            <a:normAutofit/>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Gisha" panose="020B0502040204020203" pitchFamily="34" charset="-79"/>
                <a:ea typeface="Meiryo UI" panose="020B0604030504040204" pitchFamily="34" charset="-128"/>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800" dirty="0"/>
              <a:t>Coding time to </a:t>
            </a:r>
            <a:r>
              <a:rPr lang="en-US" sz="1800" b="1" u="sng" dirty="0">
                <a:solidFill>
                  <a:schemeClr val="accent2"/>
                </a:solidFill>
              </a:rPr>
              <a:t>R</a:t>
            </a:r>
            <a:r>
              <a:rPr lang="en-US" sz="1800" dirty="0"/>
              <a:t> draws down Federal reimbursement at 100% until funding expires. </a:t>
            </a:r>
          </a:p>
          <a:p>
            <a:pPr marL="0" indent="0">
              <a:buFont typeface="Wingdings" panose="05000000000000000000" pitchFamily="2" charset="2"/>
              <a:buNone/>
            </a:pPr>
            <a:endParaRPr lang="en-US" sz="1800" dirty="0"/>
          </a:p>
          <a:p>
            <a:pPr marL="0" indent="0">
              <a:buFont typeface="Wingdings" panose="05000000000000000000" pitchFamily="2" charset="2"/>
              <a:buNone/>
            </a:pPr>
            <a:endParaRPr lang="en-US" sz="1800" dirty="0"/>
          </a:p>
        </p:txBody>
      </p:sp>
      <p:sp>
        <p:nvSpPr>
          <p:cNvPr id="6" name="Rectangle 5">
            <a:extLst>
              <a:ext uri="{FF2B5EF4-FFF2-40B4-BE49-F238E27FC236}">
                <a16:creationId xmlns:a16="http://schemas.microsoft.com/office/drawing/2014/main" id="{DC0AB97A-9962-6F7D-B411-4F21CABE9E47}"/>
              </a:ext>
            </a:extLst>
          </p:cNvPr>
          <p:cNvSpPr/>
          <p:nvPr/>
        </p:nvSpPr>
        <p:spPr>
          <a:xfrm>
            <a:off x="4439966" y="4486853"/>
            <a:ext cx="1168910" cy="2215991"/>
          </a:xfrm>
          <a:prstGeom prst="rect">
            <a:avLst/>
          </a:prstGeom>
          <a:noFill/>
        </p:spPr>
        <p:txBody>
          <a:bodyPr wrap="non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9</a:t>
            </a:r>
          </a:p>
        </p:txBody>
      </p:sp>
      <p:sp>
        <p:nvSpPr>
          <p:cNvPr id="7" name="Rectangle 6">
            <a:extLst>
              <a:ext uri="{FF2B5EF4-FFF2-40B4-BE49-F238E27FC236}">
                <a16:creationId xmlns:a16="http://schemas.microsoft.com/office/drawing/2014/main" id="{43723218-1F42-6660-BEAB-6D91C761BEC5}"/>
              </a:ext>
            </a:extLst>
          </p:cNvPr>
          <p:cNvSpPr/>
          <p:nvPr/>
        </p:nvSpPr>
        <p:spPr>
          <a:xfrm>
            <a:off x="10597607" y="4465680"/>
            <a:ext cx="1462260" cy="2215991"/>
          </a:xfrm>
          <a:prstGeom prst="rect">
            <a:avLst/>
          </a:prstGeom>
          <a:noFill/>
        </p:spPr>
        <p:txBody>
          <a:bodyPr wrap="non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R</a:t>
            </a:r>
          </a:p>
        </p:txBody>
      </p:sp>
    </p:spTree>
    <p:extLst>
      <p:ext uri="{BB962C8B-B14F-4D97-AF65-F5344CB8AC3E}">
        <p14:creationId xmlns:p14="http://schemas.microsoft.com/office/powerpoint/2010/main" val="3110942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A7A2-E044-AF1C-CF4F-0B9A8A410ADB}"/>
              </a:ext>
            </a:extLst>
          </p:cNvPr>
          <p:cNvSpPr>
            <a:spLocks noGrp="1"/>
          </p:cNvSpPr>
          <p:nvPr>
            <p:ph type="title"/>
          </p:nvPr>
        </p:nvSpPr>
        <p:spPr/>
        <p:txBody>
          <a:bodyPr/>
          <a:lstStyle/>
          <a:p>
            <a:r>
              <a:rPr lang="en-US" dirty="0"/>
              <a:t>Capped Funding and the 411 Report	</a:t>
            </a:r>
          </a:p>
        </p:txBody>
      </p:sp>
      <p:sp>
        <p:nvSpPr>
          <p:cNvPr id="3" name="Content Placeholder 2">
            <a:extLst>
              <a:ext uri="{FF2B5EF4-FFF2-40B4-BE49-F238E27FC236}">
                <a16:creationId xmlns:a16="http://schemas.microsoft.com/office/drawing/2014/main" id="{3812ADDE-5D9D-6112-6BB3-2BEF28ADC8A2}"/>
              </a:ext>
            </a:extLst>
          </p:cNvPr>
          <p:cNvSpPr>
            <a:spLocks noGrp="1"/>
          </p:cNvSpPr>
          <p:nvPr>
            <p:ph sz="quarter" idx="13"/>
          </p:nvPr>
        </p:nvSpPr>
        <p:spPr/>
        <p:txBody>
          <a:bodyPr/>
          <a:lstStyle/>
          <a:p>
            <a:pPr marL="0" indent="0">
              <a:buNone/>
            </a:pPr>
            <a:r>
              <a:rPr lang="en-US" dirty="0"/>
              <a:t>How do you know how much funding you have available? The 411 tracks your expenditures in capped allocations. It comes out monthly, usually around the 25</a:t>
            </a:r>
            <a:r>
              <a:rPr lang="en-US" baseline="30000" dirty="0"/>
              <a:t>th</a:t>
            </a:r>
            <a:r>
              <a:rPr lang="en-US" dirty="0"/>
              <a:t>. </a:t>
            </a:r>
          </a:p>
          <a:p>
            <a:pPr marL="0" indent="0">
              <a:buNone/>
            </a:pPr>
            <a:endParaRPr lang="en-US" dirty="0"/>
          </a:p>
        </p:txBody>
      </p:sp>
      <p:pic>
        <p:nvPicPr>
          <p:cNvPr id="6" name="Picture 5">
            <a:extLst>
              <a:ext uri="{FF2B5EF4-FFF2-40B4-BE49-F238E27FC236}">
                <a16:creationId xmlns:a16="http://schemas.microsoft.com/office/drawing/2014/main" id="{A8FAA6A1-FF86-2962-B1CB-F84279D7B806}"/>
              </a:ext>
            </a:extLst>
          </p:cNvPr>
          <p:cNvPicPr>
            <a:picLocks noChangeAspect="1"/>
          </p:cNvPicPr>
          <p:nvPr/>
        </p:nvPicPr>
        <p:blipFill>
          <a:blip r:embed="rId3"/>
          <a:stretch>
            <a:fillRect/>
          </a:stretch>
        </p:blipFill>
        <p:spPr>
          <a:xfrm>
            <a:off x="961208" y="3242388"/>
            <a:ext cx="10254344" cy="5004422"/>
          </a:xfrm>
          <a:prstGeom prst="rect">
            <a:avLst/>
          </a:prstGeom>
          <a:ln w="19050">
            <a:solidFill>
              <a:schemeClr val="accent2"/>
            </a:solidFill>
          </a:ln>
        </p:spPr>
      </p:pic>
    </p:spTree>
    <p:extLst>
      <p:ext uri="{BB962C8B-B14F-4D97-AF65-F5344CB8AC3E}">
        <p14:creationId xmlns:p14="http://schemas.microsoft.com/office/powerpoint/2010/main" val="2174041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6E17A-6139-E2AD-F8C4-8A8C50FE23D4}"/>
              </a:ext>
            </a:extLst>
          </p:cNvPr>
          <p:cNvSpPr>
            <a:spLocks noGrp="1"/>
          </p:cNvSpPr>
          <p:nvPr>
            <p:ph type="title"/>
          </p:nvPr>
        </p:nvSpPr>
        <p:spPr/>
        <p:txBody>
          <a:bodyPr anchor="ctr">
            <a:normAutofit/>
          </a:bodyPr>
          <a:lstStyle/>
          <a:p>
            <a:r>
              <a:rPr lang="en-US" dirty="0">
                <a:latin typeface="Segoe UI" panose="020B0502040204020203" pitchFamily="34" charset="0"/>
                <a:cs typeface="Segoe UI" panose="020B0502040204020203" pitchFamily="34" charset="0"/>
              </a:rPr>
              <a:t>Why Day Sheets? </a:t>
            </a:r>
            <a:r>
              <a:rPr lang="en-US" dirty="0"/>
              <a:t>100% Time Reporting Explained</a:t>
            </a:r>
            <a:endParaRPr lang="en-US" dirty="0">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5E5EB8D7-0B90-78C2-11DC-327A81C6A596}"/>
              </a:ext>
            </a:extLst>
          </p:cNvPr>
          <p:cNvSpPr>
            <a:spLocks noGrp="1"/>
          </p:cNvSpPr>
          <p:nvPr>
            <p:ph sz="quarter" idx="13"/>
          </p:nvPr>
        </p:nvSpPr>
        <p:spPr>
          <a:xfrm>
            <a:off x="636336" y="1469747"/>
            <a:ext cx="10781081" cy="1424456"/>
          </a:xfrm>
          <a:ln w="28575">
            <a:solidFill>
              <a:schemeClr val="accent2"/>
            </a:solidFill>
          </a:ln>
        </p:spPr>
        <p:txBody>
          <a:bodyPr anchor="ctr">
            <a:normAutofit/>
          </a:bodyPr>
          <a:lstStyle/>
          <a:p>
            <a:pPr marL="0" indent="0">
              <a:buNone/>
            </a:pPr>
            <a:r>
              <a:rPr lang="en-US" sz="2000" dirty="0">
                <a:latin typeface="Gisha" panose="020B0502040204020203" pitchFamily="34" charset="-79"/>
                <a:cs typeface="Gisha" panose="020B0502040204020203" pitchFamily="34" charset="-79"/>
              </a:rPr>
              <a:t>“Where employees work on multiple activities or cost objectives, a distribution of their salaries or wages will be supported by personnel activity reports.” – OMB Circular A-87</a:t>
            </a:r>
          </a:p>
        </p:txBody>
      </p:sp>
      <p:sp>
        <p:nvSpPr>
          <p:cNvPr id="6" name="Content Placeholder 5">
            <a:extLst>
              <a:ext uri="{FF2B5EF4-FFF2-40B4-BE49-F238E27FC236}">
                <a16:creationId xmlns:a16="http://schemas.microsoft.com/office/drawing/2014/main" id="{8341BE28-3DEF-3F2B-31E6-2079815A6124}"/>
              </a:ext>
            </a:extLst>
          </p:cNvPr>
          <p:cNvSpPr>
            <a:spLocks noGrp="1"/>
          </p:cNvSpPr>
          <p:nvPr>
            <p:ph sz="quarter" idx="4294967295"/>
          </p:nvPr>
        </p:nvSpPr>
        <p:spPr>
          <a:xfrm>
            <a:off x="638040" y="3429000"/>
            <a:ext cx="10779377" cy="2983523"/>
          </a:xfrm>
        </p:spPr>
        <p:txBody>
          <a:bodyPr>
            <a:noAutofit/>
          </a:bodyPr>
          <a:lstStyle/>
          <a:p>
            <a:pPr marL="0" indent="0">
              <a:buNone/>
            </a:pPr>
            <a:r>
              <a:rPr lang="en-US" sz="2000" dirty="0">
                <a:latin typeface="Gisha" panose="020B0502040204020203" pitchFamily="34" charset="-79"/>
                <a:cs typeface="Gisha" panose="020B0502040204020203" pitchFamily="34" charset="-79"/>
              </a:rPr>
              <a:t>Personnel Activity Report (PAR) – A timesheet or log maintained by the employee which contemporaneously accounts for 100% of their time. The objective of a PAR is to identify effort spent on multiple programs and activities. </a:t>
            </a:r>
          </a:p>
          <a:p>
            <a:pPr marL="0" indent="0">
              <a:buNone/>
            </a:pPr>
            <a:r>
              <a:rPr lang="en-US" sz="2000" dirty="0">
                <a:latin typeface="Gisha" panose="020B0502040204020203" pitchFamily="34" charset="-79"/>
                <a:cs typeface="Gisha" panose="020B0502040204020203" pitchFamily="34" charset="-79"/>
              </a:rPr>
              <a:t>In North Carolina we refer to a PAR as a Day Sheet. </a:t>
            </a:r>
            <a:endParaRPr lang="en-US" sz="2000" dirty="0"/>
          </a:p>
          <a:p>
            <a:pPr marL="0" indent="0">
              <a:buNone/>
            </a:pPr>
            <a:endParaRPr lang="en-US" sz="2000" dirty="0"/>
          </a:p>
        </p:txBody>
      </p:sp>
    </p:spTree>
    <p:extLst>
      <p:ext uri="{BB962C8B-B14F-4D97-AF65-F5344CB8AC3E}">
        <p14:creationId xmlns:p14="http://schemas.microsoft.com/office/powerpoint/2010/main" val="2785676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812FEC-45C3-6E17-86DF-A9A047A32DB4}"/>
              </a:ext>
            </a:extLst>
          </p:cNvPr>
          <p:cNvSpPr>
            <a:spLocks noGrp="1"/>
          </p:cNvSpPr>
          <p:nvPr>
            <p:ph type="title"/>
          </p:nvPr>
        </p:nvSpPr>
        <p:spPr/>
        <p:txBody>
          <a:bodyPr/>
          <a:lstStyle/>
          <a:p>
            <a:r>
              <a:rPr lang="en-US" dirty="0"/>
              <a:t>411 Report and Capped Funding - Continued</a:t>
            </a:r>
          </a:p>
        </p:txBody>
      </p:sp>
      <p:sp>
        <p:nvSpPr>
          <p:cNvPr id="3" name="Content Placeholder 2">
            <a:extLst>
              <a:ext uri="{FF2B5EF4-FFF2-40B4-BE49-F238E27FC236}">
                <a16:creationId xmlns:a16="http://schemas.microsoft.com/office/drawing/2014/main" id="{23AFBA47-CAA5-6298-2B97-45EC17221969}"/>
              </a:ext>
            </a:extLst>
          </p:cNvPr>
          <p:cNvSpPr>
            <a:spLocks noGrp="1"/>
          </p:cNvSpPr>
          <p:nvPr>
            <p:ph sz="quarter" idx="13"/>
          </p:nvPr>
        </p:nvSpPr>
        <p:spPr/>
        <p:txBody>
          <a:bodyPr>
            <a:normAutofit/>
          </a:bodyPr>
          <a:lstStyle/>
          <a:p>
            <a:pPr>
              <a:buFont typeface="Wingdings" panose="05000000000000000000" pitchFamily="2" charset="2"/>
              <a:buChar char="q"/>
            </a:pPr>
            <a:r>
              <a:rPr lang="en-US" sz="2000" dirty="0"/>
              <a:t> Fiscal staff should communicate which funding sources have unspent money. </a:t>
            </a:r>
          </a:p>
          <a:p>
            <a:pPr>
              <a:buFont typeface="Wingdings" panose="05000000000000000000" pitchFamily="2" charset="2"/>
              <a:buChar char="q"/>
            </a:pPr>
            <a:r>
              <a:rPr lang="en-US" sz="2000" dirty="0"/>
              <a:t> Program staff should work to target specific program codes </a:t>
            </a:r>
            <a:r>
              <a:rPr lang="en-US" sz="2000" i="1" dirty="0"/>
              <a:t>if a client is eligible.</a:t>
            </a:r>
            <a:endParaRPr lang="en-US" sz="2000" dirty="0"/>
          </a:p>
          <a:p>
            <a:pPr>
              <a:buFont typeface="Wingdings" panose="05000000000000000000" pitchFamily="2" charset="2"/>
              <a:buChar char="q"/>
            </a:pPr>
            <a:r>
              <a:rPr lang="en-US" sz="2000" dirty="0"/>
              <a:t> As the year progresses, some fund sources will run out and others may become available. </a:t>
            </a:r>
          </a:p>
          <a:p>
            <a:pPr>
              <a:buFont typeface="Wingdings" panose="05000000000000000000" pitchFamily="2" charset="2"/>
              <a:buChar char="q"/>
            </a:pPr>
            <a:r>
              <a:rPr lang="en-US" sz="2000" dirty="0"/>
              <a:t> Some allocations are made quarterly. </a:t>
            </a:r>
          </a:p>
          <a:p>
            <a:pPr>
              <a:buFont typeface="Wingdings" panose="05000000000000000000" pitchFamily="2" charset="2"/>
              <a:buChar char="q"/>
            </a:pPr>
            <a:r>
              <a:rPr lang="en-US" sz="2000" dirty="0"/>
              <a:t> It is not wrong to code to a program with expired funding, if that is the only program the client is eligible for. </a:t>
            </a:r>
          </a:p>
        </p:txBody>
      </p:sp>
    </p:spTree>
    <p:extLst>
      <p:ext uri="{BB962C8B-B14F-4D97-AF65-F5344CB8AC3E}">
        <p14:creationId xmlns:p14="http://schemas.microsoft.com/office/powerpoint/2010/main" val="3806342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AA32-44F5-700E-75BD-44A582F67EF2}"/>
              </a:ext>
            </a:extLst>
          </p:cNvPr>
          <p:cNvSpPr>
            <a:spLocks noGrp="1"/>
          </p:cNvSpPr>
          <p:nvPr>
            <p:ph type="title"/>
          </p:nvPr>
        </p:nvSpPr>
        <p:spPr/>
        <p:txBody>
          <a:bodyPr>
            <a:normAutofit/>
          </a:bodyPr>
          <a:lstStyle/>
          <a:p>
            <a:r>
              <a:rPr lang="en-US" dirty="0"/>
              <a:t>What happens when capped funds run out?</a:t>
            </a:r>
          </a:p>
        </p:txBody>
      </p:sp>
      <p:sp>
        <p:nvSpPr>
          <p:cNvPr id="3" name="Content Placeholder 2">
            <a:extLst>
              <a:ext uri="{FF2B5EF4-FFF2-40B4-BE49-F238E27FC236}">
                <a16:creationId xmlns:a16="http://schemas.microsoft.com/office/drawing/2014/main" id="{5DAC6DEA-B1BA-A088-2563-A15AE8025A01}"/>
              </a:ext>
            </a:extLst>
          </p:cNvPr>
          <p:cNvSpPr>
            <a:spLocks noGrp="1"/>
          </p:cNvSpPr>
          <p:nvPr>
            <p:ph sz="quarter" idx="13"/>
          </p:nvPr>
        </p:nvSpPr>
        <p:spPr/>
        <p:txBody>
          <a:bodyPr>
            <a:normAutofit fontScale="92500" lnSpcReduction="10000"/>
          </a:bodyPr>
          <a:lstStyle/>
          <a:p>
            <a:pPr marL="0" indent="0">
              <a:buNone/>
            </a:pPr>
            <a:r>
              <a:rPr lang="en-US" sz="2400" dirty="0"/>
              <a:t>If your agency is well-staffed, paying competitive salaries, and targeting different funds, the agency can and will draw down most or all your capped funds.</a:t>
            </a:r>
          </a:p>
          <a:p>
            <a:pPr marL="0" indent="0">
              <a:buNone/>
            </a:pPr>
            <a:r>
              <a:rPr lang="en-US" sz="2400" dirty="0"/>
              <a:t>At that point, any coding to capped programs will become all county spending. Workers must still code based one eligibility. It is possible that, at the end of the FY, the county will be allocated extra funds from counties that underspent.</a:t>
            </a:r>
          </a:p>
          <a:p>
            <a:pPr marL="0" indent="0">
              <a:buNone/>
            </a:pPr>
            <a:r>
              <a:rPr lang="en-US" sz="2400" dirty="0"/>
              <a:t>Therefore it’s vital counties maximize coding to uncapped program codes such as Z (Title IV-E) and MAC (Medicaid Administrative Claiming). </a:t>
            </a:r>
          </a:p>
        </p:txBody>
      </p:sp>
    </p:spTree>
    <p:extLst>
      <p:ext uri="{BB962C8B-B14F-4D97-AF65-F5344CB8AC3E}">
        <p14:creationId xmlns:p14="http://schemas.microsoft.com/office/powerpoint/2010/main" val="1034791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FD53-3853-591A-B387-7F967E7CBF63}"/>
              </a:ext>
            </a:extLst>
          </p:cNvPr>
          <p:cNvSpPr>
            <a:spLocks noGrp="1"/>
          </p:cNvSpPr>
          <p:nvPr>
            <p:ph type="title"/>
          </p:nvPr>
        </p:nvSpPr>
        <p:spPr/>
        <p:txBody>
          <a:bodyPr/>
          <a:lstStyle/>
          <a:p>
            <a:r>
              <a:rPr lang="en-US" dirty="0"/>
              <a:t>Your Coding’s Impact on Reimbursement – Example 1</a:t>
            </a:r>
          </a:p>
        </p:txBody>
      </p:sp>
      <p:sp>
        <p:nvSpPr>
          <p:cNvPr id="3" name="Content Placeholder 2">
            <a:extLst>
              <a:ext uri="{FF2B5EF4-FFF2-40B4-BE49-F238E27FC236}">
                <a16:creationId xmlns:a16="http://schemas.microsoft.com/office/drawing/2014/main" id="{BCBDEE0F-37A8-1EB8-2DAB-862A41E0CFE2}"/>
              </a:ext>
            </a:extLst>
          </p:cNvPr>
          <p:cNvSpPr>
            <a:spLocks noGrp="1"/>
          </p:cNvSpPr>
          <p:nvPr>
            <p:ph sz="quarter" idx="13"/>
          </p:nvPr>
        </p:nvSpPr>
        <p:spPr>
          <a:xfrm>
            <a:off x="636336" y="1469745"/>
            <a:ext cx="10904088" cy="4989244"/>
          </a:xfrm>
          <a:ln w="19050">
            <a:solidFill>
              <a:schemeClr val="accent2"/>
            </a:solidFill>
          </a:ln>
        </p:spPr>
        <p:txBody>
          <a:bodyPr>
            <a:normAutofit/>
          </a:bodyPr>
          <a:lstStyle/>
          <a:p>
            <a:pPr marL="0" indent="0">
              <a:buNone/>
            </a:pPr>
            <a:r>
              <a:rPr lang="en-US" sz="2000" dirty="0"/>
              <a:t>Foster Care social worker Olivia Benson has been coding the State Foster Home Fund eligible kids on her caseload to program code V (TANF to SSBG) all year. In February the County ran out of V money. No one told her, and in March when she coded her this is what happened:</a:t>
            </a:r>
          </a:p>
          <a:p>
            <a:pPr marL="0" indent="0">
              <a:buNone/>
            </a:pPr>
            <a:r>
              <a:rPr lang="en-US" sz="2000" dirty="0"/>
              <a:t>Worker’s salary/benefits allocated to V: $2,200</a:t>
            </a:r>
          </a:p>
          <a:p>
            <a:pPr marL="0" indent="0">
              <a:buNone/>
            </a:pPr>
            <a:r>
              <a:rPr lang="en-US" sz="2000" dirty="0"/>
              <a:t>Additional Supervisor/Support/Overhead allocated to V: $1,000</a:t>
            </a:r>
          </a:p>
          <a:p>
            <a:pPr marL="0" indent="0">
              <a:buNone/>
            </a:pPr>
            <a:r>
              <a:rPr lang="en-US" sz="2000" dirty="0"/>
              <a:t>TANF to SSBG is reimbursed at a rate of 75% Federal / 25% County; however, since the County had exceeded their allocation, all $3,200 of costs went to the county.</a:t>
            </a:r>
          </a:p>
        </p:txBody>
      </p:sp>
    </p:spTree>
    <p:extLst>
      <p:ext uri="{BB962C8B-B14F-4D97-AF65-F5344CB8AC3E}">
        <p14:creationId xmlns:p14="http://schemas.microsoft.com/office/powerpoint/2010/main" val="2333102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7F21D-6315-3217-10D2-E4A0EDDB42CD}"/>
              </a:ext>
            </a:extLst>
          </p:cNvPr>
          <p:cNvSpPr>
            <a:spLocks noGrp="1"/>
          </p:cNvSpPr>
          <p:nvPr>
            <p:ph type="title"/>
          </p:nvPr>
        </p:nvSpPr>
        <p:spPr/>
        <p:txBody>
          <a:bodyPr/>
          <a:lstStyle/>
          <a:p>
            <a:r>
              <a:rPr lang="en-US" dirty="0"/>
              <a:t>Your Coding’s Impact on Reimbursement – Example 2</a:t>
            </a:r>
          </a:p>
        </p:txBody>
      </p:sp>
      <p:sp>
        <p:nvSpPr>
          <p:cNvPr id="3" name="Content Placeholder 2">
            <a:extLst>
              <a:ext uri="{FF2B5EF4-FFF2-40B4-BE49-F238E27FC236}">
                <a16:creationId xmlns:a16="http://schemas.microsoft.com/office/drawing/2014/main" id="{C71A64EF-AAA0-1C71-FFCB-76EDDE7C204E}"/>
              </a:ext>
            </a:extLst>
          </p:cNvPr>
          <p:cNvSpPr>
            <a:spLocks noGrp="1"/>
          </p:cNvSpPr>
          <p:nvPr>
            <p:ph sz="quarter" idx="13"/>
          </p:nvPr>
        </p:nvSpPr>
        <p:spPr>
          <a:ln w="19050">
            <a:solidFill>
              <a:schemeClr val="accent2"/>
            </a:solidFill>
          </a:ln>
        </p:spPr>
        <p:txBody>
          <a:bodyPr>
            <a:normAutofit lnSpcReduction="10000"/>
          </a:bodyPr>
          <a:lstStyle/>
          <a:p>
            <a:pPr marL="0" indent="0">
              <a:buNone/>
            </a:pPr>
            <a:r>
              <a:rPr lang="en-US" sz="1800" dirty="0"/>
              <a:t>Foster Care social worker Olivia Benson has been coding the State Foster Home Fund eligible kids on her caseload to program code V (TANF to SSBG) all year. The Foster Care supervisor met with the Admin Officer at the end of February to review the 411 report. They saw they were out of V money, but had Permanency Planning funds. The Foster Care team reviewed eligibility for the V-coded kids, determined they were eligible for P, and switched their coding for March. </a:t>
            </a:r>
            <a:endParaRPr lang="en-US" sz="1000" dirty="0"/>
          </a:p>
          <a:p>
            <a:pPr marL="0" indent="0">
              <a:buNone/>
            </a:pPr>
            <a:r>
              <a:rPr lang="en-US" sz="1800" dirty="0"/>
              <a:t>Worker’s salary/benefits allocated to P: $2,200</a:t>
            </a:r>
          </a:p>
          <a:p>
            <a:pPr marL="0" indent="0">
              <a:buNone/>
            </a:pPr>
            <a:r>
              <a:rPr lang="en-US" sz="1800" dirty="0"/>
              <a:t>Additional Supervisor/Support/Overhead allocated to P: $1,000</a:t>
            </a:r>
          </a:p>
          <a:p>
            <a:pPr marL="0" indent="0">
              <a:buNone/>
            </a:pPr>
            <a:r>
              <a:rPr lang="en-US" sz="1800" dirty="0"/>
              <a:t>Permanency Planning is reimbursed at a rate of 71% Federal / 29% County. The County received $2,343 in Federal reimbursement. </a:t>
            </a:r>
          </a:p>
          <a:p>
            <a:pPr marL="0" indent="0">
              <a:buNone/>
            </a:pPr>
            <a:endParaRPr lang="en-US" sz="1000" dirty="0"/>
          </a:p>
        </p:txBody>
      </p:sp>
    </p:spTree>
    <p:extLst>
      <p:ext uri="{BB962C8B-B14F-4D97-AF65-F5344CB8AC3E}">
        <p14:creationId xmlns:p14="http://schemas.microsoft.com/office/powerpoint/2010/main" val="3952807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39FE-8BEA-51DE-964D-F741D2F4B053}"/>
              </a:ext>
            </a:extLst>
          </p:cNvPr>
          <p:cNvSpPr>
            <a:spLocks noGrp="1"/>
          </p:cNvSpPr>
          <p:nvPr>
            <p:ph type="title"/>
          </p:nvPr>
        </p:nvSpPr>
        <p:spPr/>
        <p:txBody>
          <a:bodyPr/>
          <a:lstStyle/>
          <a:p>
            <a:r>
              <a:rPr lang="en-US" dirty="0"/>
              <a:t>Your Coding’s Impact on Reimbursement – Example 3</a:t>
            </a:r>
          </a:p>
        </p:txBody>
      </p:sp>
      <p:sp>
        <p:nvSpPr>
          <p:cNvPr id="3" name="Content Placeholder 2">
            <a:extLst>
              <a:ext uri="{FF2B5EF4-FFF2-40B4-BE49-F238E27FC236}">
                <a16:creationId xmlns:a16="http://schemas.microsoft.com/office/drawing/2014/main" id="{471B258B-364F-F293-2400-DA10D12F6292}"/>
              </a:ext>
            </a:extLst>
          </p:cNvPr>
          <p:cNvSpPr>
            <a:spLocks noGrp="1"/>
          </p:cNvSpPr>
          <p:nvPr>
            <p:ph sz="quarter" idx="13"/>
          </p:nvPr>
        </p:nvSpPr>
        <p:spPr>
          <a:ln w="19050">
            <a:solidFill>
              <a:schemeClr val="accent2"/>
            </a:solidFill>
          </a:ln>
        </p:spPr>
        <p:txBody>
          <a:bodyPr>
            <a:normAutofit lnSpcReduction="10000"/>
          </a:bodyPr>
          <a:lstStyle/>
          <a:p>
            <a:pPr marL="0" indent="0">
              <a:buNone/>
            </a:pPr>
            <a:r>
              <a:rPr lang="en-US" sz="1800" dirty="0"/>
              <a:t>A IV-E eligible child is in a kinship placement. Because the child is IV-E eligible, but not in a IV-E eligible placement, Olivia Benson codes the child to V (TANF to SSBG). The county has no V money left at this point in the year, so the administrative cost for this case is all county. </a:t>
            </a:r>
          </a:p>
          <a:p>
            <a:pPr marL="0" indent="0">
              <a:buNone/>
            </a:pPr>
            <a:r>
              <a:rPr lang="en-US" sz="1800" dirty="0"/>
              <a:t>On the 26</a:t>
            </a:r>
            <a:r>
              <a:rPr lang="en-US" sz="1800" baseline="30000" dirty="0"/>
              <a:t>th</a:t>
            </a:r>
            <a:r>
              <a:rPr lang="en-US" sz="1800" dirty="0"/>
              <a:t> day of the month the kinship placement is disrupted and the child is placed in a licensed foster home. The child is now in a IV-E eligible placement. Per the Foster Care funding manual, Olivia can now retroactively change the child’s coding to Z for case management services for the entire month. </a:t>
            </a:r>
          </a:p>
          <a:p>
            <a:pPr marL="0" indent="0">
              <a:buNone/>
            </a:pPr>
            <a:r>
              <a:rPr lang="en-US" sz="1800" dirty="0"/>
              <a:t>Olivia goes into the County’s Day Sheet program and changes the coding for the child from 109 – V to 109 – Z for the entire month. The agency is now reimbursed at a 50% administrative rate for time coded to that case. </a:t>
            </a:r>
          </a:p>
        </p:txBody>
      </p:sp>
    </p:spTree>
    <p:extLst>
      <p:ext uri="{BB962C8B-B14F-4D97-AF65-F5344CB8AC3E}">
        <p14:creationId xmlns:p14="http://schemas.microsoft.com/office/powerpoint/2010/main" val="4169097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A4618-AA05-E4B1-8AA9-50B411E34402}"/>
              </a:ext>
            </a:extLst>
          </p:cNvPr>
          <p:cNvSpPr>
            <a:spLocks noGrp="1"/>
          </p:cNvSpPr>
          <p:nvPr>
            <p:ph type="title"/>
          </p:nvPr>
        </p:nvSpPr>
        <p:spPr/>
        <p:txBody>
          <a:bodyPr/>
          <a:lstStyle/>
          <a:p>
            <a:r>
              <a:rPr lang="en-US" dirty="0"/>
              <a:t>References and Links</a:t>
            </a:r>
          </a:p>
        </p:txBody>
      </p:sp>
      <p:sp>
        <p:nvSpPr>
          <p:cNvPr id="3" name="Content Placeholder 2">
            <a:extLst>
              <a:ext uri="{FF2B5EF4-FFF2-40B4-BE49-F238E27FC236}">
                <a16:creationId xmlns:a16="http://schemas.microsoft.com/office/drawing/2014/main" id="{8584A850-A2A9-C444-4B87-1BC85DBE58DB}"/>
              </a:ext>
            </a:extLst>
          </p:cNvPr>
          <p:cNvSpPr>
            <a:spLocks noGrp="1"/>
          </p:cNvSpPr>
          <p:nvPr>
            <p:ph sz="quarter" idx="13"/>
          </p:nvPr>
        </p:nvSpPr>
        <p:spPr/>
        <p:txBody>
          <a:bodyPr>
            <a:normAutofit fontScale="77500" lnSpcReduction="20000"/>
          </a:bodyPr>
          <a:lstStyle/>
          <a:p>
            <a:r>
              <a:rPr lang="en-US" dirty="0"/>
              <a:t>2 CFR Part 200 – Uniform Guidance: </a:t>
            </a:r>
            <a:r>
              <a:rPr lang="en-US" dirty="0">
                <a:hlinkClick r:id="rId3"/>
              </a:rPr>
              <a:t>https://www.ecfr.gov/current/title-2/subtitle-A/chapter-II/part-200?toc=1</a:t>
            </a:r>
            <a:endParaRPr lang="en-US" dirty="0"/>
          </a:p>
          <a:p>
            <a:r>
              <a:rPr lang="en-US" dirty="0"/>
              <a:t>OMG Circular A-87 Revised: </a:t>
            </a:r>
            <a:r>
              <a:rPr lang="en-US" dirty="0">
                <a:hlinkClick r:id="rId4"/>
              </a:rPr>
              <a:t>https://obamawhitehouse.archives.gov/omb/circulars_a087_2004#attb</a:t>
            </a:r>
            <a:endParaRPr lang="en-US" dirty="0"/>
          </a:p>
          <a:p>
            <a:r>
              <a:rPr lang="en-US" dirty="0"/>
              <a:t>Implementation Guide for Office of Management and Budget, Circular A-87: </a:t>
            </a:r>
            <a:r>
              <a:rPr lang="en-US" dirty="0">
                <a:hlinkClick r:id="rId5"/>
              </a:rPr>
              <a:t>https://www.dol.gov/sites/dolgov/files/OASAM/legacy/files/ASMB_C-10.pdf</a:t>
            </a:r>
            <a:endParaRPr lang="en-US" dirty="0"/>
          </a:p>
          <a:p>
            <a:r>
              <a:rPr lang="en-US" dirty="0"/>
              <a:t>DSS Crosscutting Requirements: </a:t>
            </a:r>
            <a:r>
              <a:rPr lang="en-US" dirty="0">
                <a:hlinkClick r:id="rId6"/>
              </a:rPr>
              <a:t>https://www.nctreasurer.com/media/2525/download</a:t>
            </a:r>
            <a:endParaRPr lang="en-US" dirty="0"/>
          </a:p>
          <a:p>
            <a:r>
              <a:rPr lang="en-US" dirty="0"/>
              <a:t>Services Information System manual: </a:t>
            </a:r>
            <a:r>
              <a:rPr lang="en-US" dirty="0">
                <a:hlinkClick r:id="rId7"/>
              </a:rPr>
              <a:t>https://policies.ncdhhs.gov/divisional/social-services/services-information-system-sis/policy-manuals</a:t>
            </a:r>
            <a:endParaRPr lang="en-US" dirty="0"/>
          </a:p>
          <a:p>
            <a:endParaRPr lang="en-US" dirty="0"/>
          </a:p>
        </p:txBody>
      </p:sp>
    </p:spTree>
    <p:extLst>
      <p:ext uri="{BB962C8B-B14F-4D97-AF65-F5344CB8AC3E}">
        <p14:creationId xmlns:p14="http://schemas.microsoft.com/office/powerpoint/2010/main" val="2586017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a:extLst>
              <a:ext uri="{FF2B5EF4-FFF2-40B4-BE49-F238E27FC236}">
                <a16:creationId xmlns:a16="http://schemas.microsoft.com/office/drawing/2014/main" id="{FC275884-3476-8612-DC14-F8F897670729}"/>
              </a:ext>
            </a:extLst>
          </p:cNvPr>
          <p:cNvSpPr>
            <a:spLocks noGrp="1"/>
          </p:cNvSpPr>
          <p:nvPr>
            <p:ph sz="quarter" idx="15"/>
          </p:nvPr>
        </p:nvSpPr>
        <p:spPr>
          <a:xfrm>
            <a:off x="3171768" y="146098"/>
            <a:ext cx="8872186" cy="4673701"/>
          </a:xfrm>
        </p:spPr>
        <p:txBody>
          <a:bodyPr>
            <a:noAutofit/>
          </a:bodyPr>
          <a:lstStyle/>
          <a:p>
            <a:pPr marL="342900" indent="-342900">
              <a:buFont typeface="Wingdings" panose="05000000000000000000" pitchFamily="2" charset="2"/>
              <a:buChar char="q"/>
            </a:pPr>
            <a:r>
              <a:rPr lang="en-US" sz="2000" dirty="0"/>
              <a:t>Reflect an </a:t>
            </a:r>
            <a:r>
              <a:rPr lang="en-US" sz="2000" i="1" dirty="0"/>
              <a:t>after the fact</a:t>
            </a:r>
            <a:r>
              <a:rPr lang="en-US" sz="2000" dirty="0"/>
              <a:t> distribution of employees’ activity. </a:t>
            </a:r>
          </a:p>
          <a:p>
            <a:pPr marL="342900" indent="-342900">
              <a:buFont typeface="Wingdings" panose="05000000000000000000" pitchFamily="2" charset="2"/>
              <a:buChar char="q"/>
            </a:pPr>
            <a:r>
              <a:rPr lang="en-US" sz="2000" dirty="0"/>
              <a:t>Account for the total activity for which the employee is compensated. </a:t>
            </a:r>
          </a:p>
          <a:p>
            <a:pPr marL="342900" indent="-342900">
              <a:buFont typeface="Wingdings" panose="05000000000000000000" pitchFamily="2" charset="2"/>
              <a:buChar char="q"/>
            </a:pPr>
            <a:r>
              <a:rPr lang="en-US" sz="2000" dirty="0"/>
              <a:t>Be prepared at least monthly.</a:t>
            </a:r>
          </a:p>
          <a:p>
            <a:pPr marL="342900" indent="-342900">
              <a:buFont typeface="Wingdings" panose="05000000000000000000" pitchFamily="2" charset="2"/>
              <a:buChar char="q"/>
            </a:pPr>
            <a:r>
              <a:rPr lang="en-US" sz="2000" dirty="0"/>
              <a:t>Be signed by the employee (or electronic certification). </a:t>
            </a:r>
          </a:p>
          <a:p>
            <a:pPr marL="342900" indent="-342900">
              <a:buFont typeface="Wingdings" panose="05000000000000000000" pitchFamily="2" charset="2"/>
              <a:buChar char="q"/>
            </a:pPr>
            <a:r>
              <a:rPr lang="en-US" sz="2000" dirty="0"/>
              <a:t>Entries are made concurrently as activities begin and end.</a:t>
            </a:r>
          </a:p>
          <a:p>
            <a:pPr marL="0" indent="0">
              <a:buNone/>
            </a:pPr>
            <a:endParaRPr lang="en-US" sz="2000" dirty="0"/>
          </a:p>
        </p:txBody>
      </p:sp>
      <p:sp>
        <p:nvSpPr>
          <p:cNvPr id="2" name="Title 1">
            <a:extLst>
              <a:ext uri="{FF2B5EF4-FFF2-40B4-BE49-F238E27FC236}">
                <a16:creationId xmlns:a16="http://schemas.microsoft.com/office/drawing/2014/main" id="{2FC0194E-87BB-C7E5-E0C1-2197EB89CA19}"/>
              </a:ext>
            </a:extLst>
          </p:cNvPr>
          <p:cNvSpPr>
            <a:spLocks noGrp="1"/>
          </p:cNvSpPr>
          <p:nvPr>
            <p:ph type="title"/>
          </p:nvPr>
        </p:nvSpPr>
        <p:spPr/>
        <p:txBody>
          <a:bodyPr>
            <a:normAutofit/>
          </a:bodyPr>
          <a:lstStyle/>
          <a:p>
            <a:r>
              <a:rPr lang="en-US" sz="3200" dirty="0"/>
              <a:t>Elements of a Day Sheet</a:t>
            </a:r>
          </a:p>
        </p:txBody>
      </p:sp>
      <p:sp>
        <p:nvSpPr>
          <p:cNvPr id="5" name="TextBox 4">
            <a:extLst>
              <a:ext uri="{FF2B5EF4-FFF2-40B4-BE49-F238E27FC236}">
                <a16:creationId xmlns:a16="http://schemas.microsoft.com/office/drawing/2014/main" id="{B37130A5-21AB-7938-52B6-8D521CCDF12C}"/>
              </a:ext>
            </a:extLst>
          </p:cNvPr>
          <p:cNvSpPr txBox="1"/>
          <p:nvPr/>
        </p:nvSpPr>
        <p:spPr>
          <a:xfrm>
            <a:off x="3171768" y="5138143"/>
            <a:ext cx="8358908" cy="1015663"/>
          </a:xfrm>
          <a:prstGeom prst="rect">
            <a:avLst/>
          </a:prstGeom>
          <a:noFill/>
          <a:ln w="28575">
            <a:solidFill>
              <a:schemeClr val="accent2"/>
            </a:solidFill>
          </a:ln>
        </p:spPr>
        <p:txBody>
          <a:bodyPr wrap="square">
            <a:spAutoFit/>
          </a:bodyPr>
          <a:lstStyle/>
          <a:p>
            <a:pPr marL="457200" lvl="1" indent="0">
              <a:buNone/>
            </a:pPr>
            <a:r>
              <a:rPr lang="en-US" sz="2000" dirty="0">
                <a:latin typeface="Gisha" panose="020B0502040204020203" pitchFamily="34" charset="-79"/>
                <a:cs typeface="Gisha" panose="020B0502040204020203" pitchFamily="34" charset="-79"/>
              </a:rPr>
              <a:t>Per the SIS manual: if alternative formats (notebooks, logs, calendars, </a:t>
            </a:r>
            <a:r>
              <a:rPr lang="en-US" sz="2000" dirty="0" err="1">
                <a:latin typeface="Gisha" panose="020B0502040204020203" pitchFamily="34" charset="-79"/>
                <a:cs typeface="Gisha" panose="020B0502040204020203" pitchFamily="34" charset="-79"/>
              </a:rPr>
              <a:t>etc</a:t>
            </a:r>
            <a:r>
              <a:rPr lang="en-US" sz="2000" dirty="0">
                <a:latin typeface="Gisha" panose="020B0502040204020203" pitchFamily="34" charset="-79"/>
                <a:cs typeface="Gisha" panose="020B0502040204020203" pitchFamily="34" charset="-79"/>
              </a:rPr>
              <a:t>) are used by the worker to track activities throughout the day, the Day Sheet may be completed at the end of the day. </a:t>
            </a:r>
          </a:p>
        </p:txBody>
      </p:sp>
    </p:spTree>
    <p:extLst>
      <p:ext uri="{BB962C8B-B14F-4D97-AF65-F5344CB8AC3E}">
        <p14:creationId xmlns:p14="http://schemas.microsoft.com/office/powerpoint/2010/main" val="258320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EDF96-4444-8539-4C9D-E2BD152B2945}"/>
              </a:ext>
            </a:extLst>
          </p:cNvPr>
          <p:cNvSpPr>
            <a:spLocks noGrp="1"/>
          </p:cNvSpPr>
          <p:nvPr>
            <p:ph type="title"/>
          </p:nvPr>
        </p:nvSpPr>
        <p:spPr/>
        <p:txBody>
          <a:bodyPr/>
          <a:lstStyle/>
          <a:p>
            <a:r>
              <a:rPr lang="en-US" dirty="0"/>
              <a:t>Day Sheets – Complete Them DAILY</a:t>
            </a:r>
          </a:p>
        </p:txBody>
      </p:sp>
      <p:pic>
        <p:nvPicPr>
          <p:cNvPr id="5" name="Picture 4" descr="Diagram&#10;&#10;Description automatically generated">
            <a:extLst>
              <a:ext uri="{FF2B5EF4-FFF2-40B4-BE49-F238E27FC236}">
                <a16:creationId xmlns:a16="http://schemas.microsoft.com/office/drawing/2014/main" id="{F1354141-DF00-F488-BAB3-B08DD2AAB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376" y="1610146"/>
            <a:ext cx="6431631" cy="4947408"/>
          </a:xfrm>
          <a:prstGeom prst="rect">
            <a:avLst/>
          </a:prstGeom>
        </p:spPr>
      </p:pic>
      <p:sp>
        <p:nvSpPr>
          <p:cNvPr id="6" name="Content Placeholder 2">
            <a:extLst>
              <a:ext uri="{FF2B5EF4-FFF2-40B4-BE49-F238E27FC236}">
                <a16:creationId xmlns:a16="http://schemas.microsoft.com/office/drawing/2014/main" id="{348B7A1F-6002-7C1A-75AE-42D8B48ACCEA}"/>
              </a:ext>
            </a:extLst>
          </p:cNvPr>
          <p:cNvSpPr txBox="1">
            <a:spLocks/>
          </p:cNvSpPr>
          <p:nvPr/>
        </p:nvSpPr>
        <p:spPr>
          <a:xfrm>
            <a:off x="374469" y="1341120"/>
            <a:ext cx="5019567" cy="5429135"/>
          </a:xfrm>
          <a:prstGeom prst="rect">
            <a:avLst/>
          </a:prstGeom>
        </p:spPr>
        <p:txBody>
          <a:bodyPr>
            <a:normAutofit/>
          </a:bodyPr>
          <a:lstStyle>
            <a:lvl1pPr marL="228600" indent="-228600" algn="l" defTabSz="914400" rtl="0" eaLnBrk="1" latinLnBrk="0" hangingPunct="1">
              <a:lnSpc>
                <a:spcPct val="150000"/>
              </a:lnSpc>
              <a:spcBef>
                <a:spcPts val="1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1pPr>
            <a:lvl2pPr marL="685800" indent="-228600" algn="l" defTabSz="914400" rtl="0" eaLnBrk="1" latinLnBrk="0" hangingPunct="1">
              <a:lnSpc>
                <a:spcPct val="150000"/>
              </a:lnSpc>
              <a:spcBef>
                <a:spcPts val="500"/>
              </a:spcBef>
              <a:buClr>
                <a:schemeClr val="accent2"/>
              </a:buClr>
              <a:buFont typeface="Wingdings" panose="05000000000000000000" pitchFamily="2" charset="2"/>
              <a:buChar char="§"/>
              <a:defRPr sz="15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2pPr>
            <a:lvl3pPr marL="11430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3pPr>
            <a:lvl4pPr marL="16002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4pPr>
            <a:lvl5pPr marL="2057400" indent="-228600" algn="l" defTabSz="914400" rtl="0" eaLnBrk="1" latinLnBrk="0" hangingPunct="1">
              <a:lnSpc>
                <a:spcPct val="150000"/>
              </a:lnSpc>
              <a:spcBef>
                <a:spcPts val="500"/>
              </a:spcBef>
              <a:buClr>
                <a:schemeClr val="accent2"/>
              </a:buClr>
              <a:buFont typeface="Wingdings" panose="05000000000000000000" pitchFamily="2" charset="2"/>
              <a:buChar char="§"/>
              <a:defRPr sz="1400" kern="1200" spc="150" baseline="0">
                <a:solidFill>
                  <a:schemeClr val="tx1"/>
                </a:solidFill>
                <a:latin typeface="Segoe UI Semibold" panose="020B0702040204020203" pitchFamily="34" charset="0"/>
                <a:ea typeface="Meiryo UI" panose="020B0604030504040204" pitchFamily="34" charset="-128"/>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t>They are called Day Sheets because they’re meant to be completed </a:t>
            </a:r>
            <a:r>
              <a:rPr lang="en-US" sz="2000" b="1" u="sng" dirty="0">
                <a:solidFill>
                  <a:schemeClr val="accent2"/>
                </a:solidFill>
              </a:rPr>
              <a:t>daily</a:t>
            </a:r>
            <a:r>
              <a:rPr lang="en-US" sz="2000" dirty="0"/>
              <a:t>.</a:t>
            </a:r>
            <a:br>
              <a:rPr lang="en-US" sz="2000" dirty="0"/>
            </a:br>
            <a:br>
              <a:rPr lang="en-US" sz="2000" dirty="0"/>
            </a:br>
            <a:r>
              <a:rPr lang="en-US" sz="2000" dirty="0"/>
              <a:t>Day Sheets used to be captured via the DSS-4263, aka “green sheets.” Data entry workers in counties had to manually input all entries into SIS from the 4263’s.</a:t>
            </a:r>
          </a:p>
          <a:p>
            <a:pPr marL="0" indent="0">
              <a:buNone/>
            </a:pPr>
            <a:r>
              <a:rPr lang="en-US" sz="2000" dirty="0"/>
              <a:t>All 100 counties now use electronic Day Sheet systems.</a:t>
            </a:r>
          </a:p>
          <a:p>
            <a:pPr marL="0" indent="0">
              <a:buFont typeface="Wingdings" panose="05000000000000000000" pitchFamily="2" charset="2"/>
              <a:buNone/>
            </a:pPr>
            <a:endParaRPr lang="en-US" sz="2000" dirty="0"/>
          </a:p>
        </p:txBody>
      </p:sp>
    </p:spTree>
    <p:extLst>
      <p:ext uri="{BB962C8B-B14F-4D97-AF65-F5344CB8AC3E}">
        <p14:creationId xmlns:p14="http://schemas.microsoft.com/office/powerpoint/2010/main" val="1964913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924EA-FC0F-C9C9-DF68-386097959E86}"/>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Day Sheets and DSS Reimbursement</a:t>
            </a:r>
          </a:p>
        </p:txBody>
      </p:sp>
      <p:sp>
        <p:nvSpPr>
          <p:cNvPr id="3" name="Content Placeholder 2">
            <a:extLst>
              <a:ext uri="{FF2B5EF4-FFF2-40B4-BE49-F238E27FC236}">
                <a16:creationId xmlns:a16="http://schemas.microsoft.com/office/drawing/2014/main" id="{7CDC73DA-A7ED-B700-7C5D-E381928E44F9}"/>
              </a:ext>
            </a:extLst>
          </p:cNvPr>
          <p:cNvSpPr>
            <a:spLocks noGrp="1"/>
          </p:cNvSpPr>
          <p:nvPr>
            <p:ph sz="quarter" idx="15"/>
          </p:nvPr>
        </p:nvSpPr>
        <p:spPr>
          <a:xfrm>
            <a:off x="406400" y="1522777"/>
            <a:ext cx="5514109" cy="4942678"/>
          </a:xfrm>
        </p:spPr>
        <p:txBody>
          <a:bodyPr>
            <a:normAutofit/>
          </a:bodyPr>
          <a:lstStyle/>
          <a:p>
            <a:pPr marL="0" indent="0">
              <a:buNone/>
            </a:pPr>
            <a:r>
              <a:rPr lang="en-US" sz="2000" dirty="0">
                <a:latin typeface="Gisha" panose="020B0502040204020203" pitchFamily="34" charset="-79"/>
                <a:cs typeface="Gisha" panose="020B0502040204020203" pitchFamily="34" charset="-79"/>
              </a:rPr>
              <a:t>There are two sets of data generated each month that serve as the basis for county reimbursement:</a:t>
            </a:r>
          </a:p>
          <a:p>
            <a:pPr>
              <a:buFont typeface="Wingdings" panose="05000000000000000000" pitchFamily="2" charset="2"/>
              <a:buChar char="q"/>
            </a:pPr>
            <a:r>
              <a:rPr lang="en-US" sz="2000" b="1" dirty="0">
                <a:solidFill>
                  <a:schemeClr val="accent2"/>
                </a:solidFill>
                <a:latin typeface="Gisha" panose="020B0502040204020203" pitchFamily="34" charset="-79"/>
                <a:cs typeface="Gisha" panose="020B0502040204020203" pitchFamily="34" charset="-79"/>
              </a:rPr>
              <a:t> Payroll</a:t>
            </a:r>
            <a:r>
              <a:rPr lang="en-US" sz="2000" dirty="0">
                <a:latin typeface="Gisha" panose="020B0502040204020203" pitchFamily="34" charset="-79"/>
                <a:cs typeface="Gisha" panose="020B0502040204020203" pitchFamily="34" charset="-79"/>
              </a:rPr>
              <a:t> – Breakdown of salary and benefits paid for every DSS employee.</a:t>
            </a:r>
          </a:p>
          <a:p>
            <a:pPr>
              <a:buFont typeface="Wingdings" panose="05000000000000000000" pitchFamily="2" charset="2"/>
              <a:buChar char="q"/>
            </a:pPr>
            <a:r>
              <a:rPr lang="en-US" sz="2000" b="1" dirty="0">
                <a:solidFill>
                  <a:schemeClr val="accent2"/>
                </a:solidFill>
                <a:latin typeface="Gisha" panose="020B0502040204020203" pitchFamily="34" charset="-79"/>
                <a:cs typeface="Gisha" panose="020B0502040204020203" pitchFamily="34" charset="-79"/>
              </a:rPr>
              <a:t> Percentage of Time report</a:t>
            </a:r>
            <a:r>
              <a:rPr lang="en-US" sz="2000" dirty="0">
                <a:latin typeface="Gisha" panose="020B0502040204020203" pitchFamily="34" charset="-79"/>
                <a:cs typeface="Gisha" panose="020B0502040204020203" pitchFamily="34" charset="-79"/>
              </a:rPr>
              <a:t> – Distribution of time per worker derived via Day Sheets.</a:t>
            </a:r>
          </a:p>
        </p:txBody>
      </p:sp>
      <p:pic>
        <p:nvPicPr>
          <p:cNvPr id="12" name="Picture 11">
            <a:extLst>
              <a:ext uri="{FF2B5EF4-FFF2-40B4-BE49-F238E27FC236}">
                <a16:creationId xmlns:a16="http://schemas.microsoft.com/office/drawing/2014/main" id="{DB53FB3B-6CCC-A6F9-0F98-187FEA82C939}"/>
              </a:ext>
            </a:extLst>
          </p:cNvPr>
          <p:cNvPicPr>
            <a:picLocks noChangeAspect="1"/>
          </p:cNvPicPr>
          <p:nvPr/>
        </p:nvPicPr>
        <p:blipFill>
          <a:blip r:embed="rId3"/>
          <a:stretch>
            <a:fillRect/>
          </a:stretch>
        </p:blipFill>
        <p:spPr>
          <a:xfrm>
            <a:off x="6394283" y="1522776"/>
            <a:ext cx="5153614" cy="1185787"/>
          </a:xfrm>
          <a:prstGeom prst="rect">
            <a:avLst/>
          </a:prstGeom>
          <a:ln>
            <a:noFill/>
          </a:ln>
        </p:spPr>
      </p:pic>
      <p:pic>
        <p:nvPicPr>
          <p:cNvPr id="14" name="Picture 13">
            <a:extLst>
              <a:ext uri="{FF2B5EF4-FFF2-40B4-BE49-F238E27FC236}">
                <a16:creationId xmlns:a16="http://schemas.microsoft.com/office/drawing/2014/main" id="{522856E9-1C8B-A2CB-2C62-32DF718AFF65}"/>
              </a:ext>
            </a:extLst>
          </p:cNvPr>
          <p:cNvPicPr>
            <a:picLocks noChangeAspect="1"/>
          </p:cNvPicPr>
          <p:nvPr/>
        </p:nvPicPr>
        <p:blipFill>
          <a:blip r:embed="rId4"/>
          <a:stretch>
            <a:fillRect/>
          </a:stretch>
        </p:blipFill>
        <p:spPr>
          <a:xfrm>
            <a:off x="6371054" y="3686287"/>
            <a:ext cx="5172797" cy="2514951"/>
          </a:xfrm>
          <a:prstGeom prst="rect">
            <a:avLst/>
          </a:prstGeom>
        </p:spPr>
      </p:pic>
      <p:pic>
        <p:nvPicPr>
          <p:cNvPr id="16" name="Picture 15">
            <a:extLst>
              <a:ext uri="{FF2B5EF4-FFF2-40B4-BE49-F238E27FC236}">
                <a16:creationId xmlns:a16="http://schemas.microsoft.com/office/drawing/2014/main" id="{894373B0-1207-6F1B-9491-A1EBF6DDBAC3}"/>
              </a:ext>
            </a:extLst>
          </p:cNvPr>
          <p:cNvPicPr>
            <a:picLocks noChangeAspect="1"/>
          </p:cNvPicPr>
          <p:nvPr/>
        </p:nvPicPr>
        <p:blipFill>
          <a:blip r:embed="rId5"/>
          <a:stretch>
            <a:fillRect/>
          </a:stretch>
        </p:blipFill>
        <p:spPr>
          <a:xfrm>
            <a:off x="7398327" y="3754672"/>
            <a:ext cx="1318318" cy="181837"/>
          </a:xfrm>
          <a:prstGeom prst="rect">
            <a:avLst/>
          </a:prstGeom>
        </p:spPr>
      </p:pic>
      <p:pic>
        <p:nvPicPr>
          <p:cNvPr id="20" name="Picture 19">
            <a:extLst>
              <a:ext uri="{FF2B5EF4-FFF2-40B4-BE49-F238E27FC236}">
                <a16:creationId xmlns:a16="http://schemas.microsoft.com/office/drawing/2014/main" id="{37534905-79E1-6108-4969-5C194D4E890F}"/>
              </a:ext>
            </a:extLst>
          </p:cNvPr>
          <p:cNvPicPr>
            <a:picLocks noChangeAspect="1"/>
          </p:cNvPicPr>
          <p:nvPr/>
        </p:nvPicPr>
        <p:blipFill>
          <a:blip r:embed="rId6"/>
          <a:stretch>
            <a:fillRect/>
          </a:stretch>
        </p:blipFill>
        <p:spPr>
          <a:xfrm>
            <a:off x="7142687" y="3468882"/>
            <a:ext cx="4401164" cy="285790"/>
          </a:xfrm>
          <a:prstGeom prst="rect">
            <a:avLst/>
          </a:prstGeom>
        </p:spPr>
      </p:pic>
    </p:spTree>
    <p:extLst>
      <p:ext uri="{BB962C8B-B14F-4D97-AF65-F5344CB8AC3E}">
        <p14:creationId xmlns:p14="http://schemas.microsoft.com/office/powerpoint/2010/main" val="2417865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C3FCB1E-58A5-C0C6-3C01-92EBAC47430F}"/>
              </a:ext>
            </a:extLst>
          </p:cNvPr>
          <p:cNvSpPr>
            <a:spLocks noGrp="1"/>
          </p:cNvSpPr>
          <p:nvPr>
            <p:ph sz="quarter" idx="13"/>
          </p:nvPr>
        </p:nvSpPr>
        <p:spPr>
          <a:xfrm>
            <a:off x="636336" y="1469745"/>
            <a:ext cx="6086681" cy="4706938"/>
          </a:xfrm>
        </p:spPr>
        <p:txBody>
          <a:bodyPr>
            <a:normAutofit/>
          </a:bodyPr>
          <a:lstStyle/>
          <a:p>
            <a:pPr>
              <a:buFont typeface="Wingdings" panose="05000000000000000000" pitchFamily="2" charset="2"/>
              <a:buChar char="q"/>
            </a:pPr>
            <a:r>
              <a:rPr lang="en-US" dirty="0">
                <a:latin typeface="Gisha" panose="020B0502040204020203" pitchFamily="34" charset="-79"/>
                <a:cs typeface="Gisha" panose="020B0502040204020203" pitchFamily="34" charset="-79"/>
              </a:rPr>
              <a:t> Counties are reimbursed by the federal and state government </a:t>
            </a:r>
            <a:r>
              <a:rPr lang="en-US" dirty="0"/>
              <a:t>based on</a:t>
            </a:r>
            <a:r>
              <a:rPr lang="en-US" dirty="0">
                <a:latin typeface="Gisha" panose="020B0502040204020203" pitchFamily="34" charset="-79"/>
                <a:cs typeface="Gisha" panose="020B0502040204020203" pitchFamily="34" charset="-79"/>
              </a:rPr>
              <a:t> the salary and benefits paid to staff. </a:t>
            </a:r>
          </a:p>
          <a:p>
            <a:pPr>
              <a:buFont typeface="Wingdings" panose="05000000000000000000" pitchFamily="2" charset="2"/>
              <a:buChar char="q"/>
            </a:pPr>
            <a:r>
              <a:rPr lang="en-US" dirty="0">
                <a:latin typeface="Gisha" panose="020B0502040204020203" pitchFamily="34" charset="-79"/>
                <a:cs typeface="Gisha" panose="020B0502040204020203" pitchFamily="34" charset="-79"/>
              </a:rPr>
              <a:t> Counties </a:t>
            </a:r>
            <a:r>
              <a:rPr lang="en-US" i="1" dirty="0">
                <a:latin typeface="Gisha" panose="020B0502040204020203" pitchFamily="34" charset="-79"/>
                <a:cs typeface="Gisha" panose="020B0502040204020203" pitchFamily="34" charset="-79"/>
              </a:rPr>
              <a:t>are not</a:t>
            </a:r>
            <a:r>
              <a:rPr lang="en-US" dirty="0">
                <a:latin typeface="Gisha" panose="020B0502040204020203" pitchFamily="34" charset="-79"/>
                <a:cs typeface="Gisha" panose="020B0502040204020203" pitchFamily="34" charset="-79"/>
              </a:rPr>
              <a:t> reimbursed on a per client, per hour, or per service rate.</a:t>
            </a:r>
          </a:p>
          <a:p>
            <a:pPr marL="0" indent="0">
              <a:buNone/>
            </a:pPr>
            <a:endParaRPr lang="en-US" dirty="0">
              <a:latin typeface="Gisha" panose="020B0502040204020203" pitchFamily="34" charset="-79"/>
              <a:cs typeface="Gisha" panose="020B0502040204020203" pitchFamily="34" charset="-79"/>
            </a:endParaRPr>
          </a:p>
        </p:txBody>
      </p:sp>
      <p:sp>
        <p:nvSpPr>
          <p:cNvPr id="5" name="Title 1">
            <a:extLst>
              <a:ext uri="{FF2B5EF4-FFF2-40B4-BE49-F238E27FC236}">
                <a16:creationId xmlns:a16="http://schemas.microsoft.com/office/drawing/2014/main" id="{B54934C9-7F35-4956-0CE3-21DA1B0E8738}"/>
              </a:ext>
            </a:extLst>
          </p:cNvPr>
          <p:cNvSpPr>
            <a:spLocks noGrp="1"/>
          </p:cNvSpPr>
          <p:nvPr>
            <p:ph type="title"/>
          </p:nvPr>
        </p:nvSpPr>
        <p:spPr>
          <a:xfrm>
            <a:off x="639763" y="398463"/>
            <a:ext cx="10904537" cy="792162"/>
          </a:xfrm>
        </p:spPr>
        <p:txBody>
          <a:bodyPr/>
          <a:lstStyle/>
          <a:p>
            <a:r>
              <a:rPr lang="en-US" dirty="0">
                <a:latin typeface="Segoe UI" panose="020B0502040204020203" pitchFamily="34" charset="0"/>
                <a:cs typeface="Segoe UI" panose="020B0502040204020203" pitchFamily="34" charset="0"/>
              </a:rPr>
              <a:t>Day Sheets and DSS Reimbursement - Payroll</a:t>
            </a:r>
          </a:p>
        </p:txBody>
      </p:sp>
      <p:pic>
        <p:nvPicPr>
          <p:cNvPr id="13" name="Picture 12" descr="A picture containing text&#10;&#10;Description automatically generated">
            <a:extLst>
              <a:ext uri="{FF2B5EF4-FFF2-40B4-BE49-F238E27FC236}">
                <a16:creationId xmlns:a16="http://schemas.microsoft.com/office/drawing/2014/main" id="{FF949AC5-534C-D9D5-03CC-39CE1C7832E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19107" y="2011714"/>
            <a:ext cx="4249783" cy="2834572"/>
          </a:xfrm>
          <a:prstGeom prst="rect">
            <a:avLst/>
          </a:prstGeom>
        </p:spPr>
      </p:pic>
      <p:sp>
        <p:nvSpPr>
          <p:cNvPr id="14" name="TextBox 13">
            <a:extLst>
              <a:ext uri="{FF2B5EF4-FFF2-40B4-BE49-F238E27FC236}">
                <a16:creationId xmlns:a16="http://schemas.microsoft.com/office/drawing/2014/main" id="{AEDB771A-1F3B-6FF0-4DCF-487726C4349C}"/>
              </a:ext>
            </a:extLst>
          </p:cNvPr>
          <p:cNvSpPr txBox="1"/>
          <p:nvPr/>
        </p:nvSpPr>
        <p:spPr>
          <a:xfrm>
            <a:off x="7019106" y="5003024"/>
            <a:ext cx="4249783" cy="230832"/>
          </a:xfrm>
          <a:prstGeom prst="rect">
            <a:avLst/>
          </a:prstGeom>
          <a:noFill/>
        </p:spPr>
        <p:txBody>
          <a:bodyPr wrap="square" rtlCol="0">
            <a:spAutoFit/>
          </a:bodyPr>
          <a:lstStyle/>
          <a:p>
            <a:r>
              <a:rPr lang="en-US" sz="900">
                <a:hlinkClick r:id="rId4" tooltip="https://www.flickr.com/photos/95051110@N07/28394541020"/>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2769127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D08E41-78C4-E239-DA99-92CBCB4F3892}"/>
              </a:ext>
            </a:extLst>
          </p:cNvPr>
          <p:cNvSpPr>
            <a:spLocks noGrp="1"/>
          </p:cNvSpPr>
          <p:nvPr>
            <p:ph sz="quarter" idx="13"/>
          </p:nvPr>
        </p:nvSpPr>
        <p:spPr/>
        <p:txBody>
          <a:bodyPr>
            <a:normAutofit/>
          </a:bodyPr>
          <a:lstStyle/>
          <a:p>
            <a:pPr>
              <a:buFont typeface="Wingdings" panose="05000000000000000000" pitchFamily="2" charset="2"/>
              <a:buChar char="q"/>
            </a:pPr>
            <a:r>
              <a:rPr lang="en-US" dirty="0"/>
              <a:t> Salary and benefits are allocated to funding sources by the total percentage of time spent providing those services.</a:t>
            </a:r>
          </a:p>
          <a:p>
            <a:pPr>
              <a:buFont typeface="Wingdings" panose="05000000000000000000" pitchFamily="2" charset="2"/>
              <a:buChar char="q"/>
            </a:pPr>
            <a:r>
              <a:rPr lang="en-US" dirty="0">
                <a:latin typeface="Gisha" panose="020B0502040204020203" pitchFamily="34" charset="-79"/>
                <a:cs typeface="Gisha" panose="020B0502040204020203" pitchFamily="34" charset="-79"/>
              </a:rPr>
              <a:t> Funding streams have different reimbursement rates (Medicaid eligibility: 75% federal/25% county; FNS 50% federal/50% county).</a:t>
            </a:r>
          </a:p>
          <a:p>
            <a:pPr marL="0" indent="0">
              <a:buNone/>
            </a:pPr>
            <a:endParaRPr lang="en-US" dirty="0">
              <a:latin typeface="Gisha" panose="020B0502040204020203" pitchFamily="34" charset="-79"/>
              <a:cs typeface="Gisha" panose="020B0502040204020203" pitchFamily="34" charset="-79"/>
            </a:endParaRPr>
          </a:p>
        </p:txBody>
      </p:sp>
      <p:sp>
        <p:nvSpPr>
          <p:cNvPr id="6" name="Title 1">
            <a:extLst>
              <a:ext uri="{FF2B5EF4-FFF2-40B4-BE49-F238E27FC236}">
                <a16:creationId xmlns:a16="http://schemas.microsoft.com/office/drawing/2014/main" id="{BC9842D0-7789-D3A7-CBFE-47EB686104E2}"/>
              </a:ext>
            </a:extLst>
          </p:cNvPr>
          <p:cNvSpPr txBox="1">
            <a:spLocks/>
          </p:cNvSpPr>
          <p:nvPr/>
        </p:nvSpPr>
        <p:spPr>
          <a:xfrm>
            <a:off x="496550" y="375861"/>
            <a:ext cx="10904537" cy="792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spc="150" baseline="0">
                <a:solidFill>
                  <a:schemeClr val="tx1"/>
                </a:solidFill>
                <a:latin typeface="Segoe UI" panose="020B0502040204020203" pitchFamily="34" charset="0"/>
                <a:ea typeface="Meiryo UI" panose="020B0604030504040204" pitchFamily="34" charset="-128"/>
                <a:cs typeface="Segoe UI" panose="020B0502040204020203" pitchFamily="34" charset="0"/>
              </a:defRPr>
            </a:lvl1pPr>
          </a:lstStyle>
          <a:p>
            <a:pPr>
              <a:buClrTx/>
              <a:buFontTx/>
            </a:pPr>
            <a:r>
              <a:rPr lang="en-US" dirty="0"/>
              <a:t>DSS Reimbursement – Percentage of Time Report</a:t>
            </a:r>
          </a:p>
        </p:txBody>
      </p:sp>
      <p:pic>
        <p:nvPicPr>
          <p:cNvPr id="8" name="Picture 7">
            <a:extLst>
              <a:ext uri="{FF2B5EF4-FFF2-40B4-BE49-F238E27FC236}">
                <a16:creationId xmlns:a16="http://schemas.microsoft.com/office/drawing/2014/main" id="{F2528811-02F9-31C8-1B33-10F02AB20DB9}"/>
              </a:ext>
            </a:extLst>
          </p:cNvPr>
          <p:cNvPicPr>
            <a:picLocks noChangeAspect="1"/>
          </p:cNvPicPr>
          <p:nvPr/>
        </p:nvPicPr>
        <p:blipFill>
          <a:blip r:embed="rId3"/>
          <a:stretch>
            <a:fillRect/>
          </a:stretch>
        </p:blipFill>
        <p:spPr>
          <a:xfrm>
            <a:off x="2310008" y="4213285"/>
            <a:ext cx="7139706" cy="2349939"/>
          </a:xfrm>
          <a:prstGeom prst="rect">
            <a:avLst/>
          </a:prstGeom>
        </p:spPr>
      </p:pic>
    </p:spTree>
    <p:extLst>
      <p:ext uri="{BB962C8B-B14F-4D97-AF65-F5344CB8AC3E}">
        <p14:creationId xmlns:p14="http://schemas.microsoft.com/office/powerpoint/2010/main" val="3172519085"/>
      </p:ext>
    </p:extLst>
  </p:cSld>
  <p:clrMapOvr>
    <a:masterClrMapping/>
  </p:clrMapOvr>
</p:sld>
</file>

<file path=ppt/theme/theme1.xml><?xml version="1.0" encoding="utf-8"?>
<a:theme xmlns:a="http://schemas.openxmlformats.org/drawingml/2006/main" name="TOWN HALL BUSINESS PLAN">
  <a:themeElements>
    <a:clrScheme name="Simple Light">
      <a:dk1>
        <a:srgbClr val="000000"/>
      </a:dk1>
      <a:lt1>
        <a:srgbClr val="FFFFFF"/>
      </a:lt1>
      <a:dk2>
        <a:srgbClr val="595959"/>
      </a:dk2>
      <a:lt2>
        <a:srgbClr val="EEEEEE"/>
      </a:lt2>
      <a:accent1>
        <a:srgbClr val="A3CAF7"/>
      </a:accent1>
      <a:accent2>
        <a:srgbClr val="EB573D"/>
      </a:accent2>
      <a:accent3>
        <a:srgbClr val="5FA4AB"/>
      </a:accent3>
      <a:accent4>
        <a:srgbClr val="051934"/>
      </a:accent4>
      <a:accent5>
        <a:srgbClr val="F8C379"/>
      </a:accent5>
      <a:accent6>
        <a:srgbClr val="FA977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nimal and Muted_ALT">
  <a:themeElements>
    <a:clrScheme name="Japan 2">
      <a:dk1>
        <a:srgbClr val="231B23"/>
      </a:dk1>
      <a:lt1>
        <a:srgbClr val="FCF5E5"/>
      </a:lt1>
      <a:dk2>
        <a:srgbClr val="231B23"/>
      </a:dk2>
      <a:lt2>
        <a:srgbClr val="FCF5E5"/>
      </a:lt2>
      <a:accent1>
        <a:srgbClr val="FDA431"/>
      </a:accent1>
      <a:accent2>
        <a:srgbClr val="4DA1A8"/>
      </a:accent2>
      <a:accent3>
        <a:srgbClr val="D7E7BA"/>
      </a:accent3>
      <a:accent4>
        <a:srgbClr val="FCF5E5"/>
      </a:accent4>
      <a:accent5>
        <a:srgbClr val="231B23"/>
      </a:accent5>
      <a:accent6>
        <a:srgbClr val="EECED3"/>
      </a:accent6>
      <a:hlink>
        <a:srgbClr val="FCA330"/>
      </a:hlink>
      <a:folHlink>
        <a:srgbClr val="4DA1A8"/>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D9CFDCE-107C-4BA4-BAF5-1A16F67739C2}" vid="{98006FC8-790D-4EF4-A18C-2AD650A27816}"/>
    </a:ext>
  </a:extLst>
</a:theme>
</file>

<file path=ppt/theme/theme4.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Simple Business Plan by Slidesgo</Template>
  <TotalTime>0</TotalTime>
  <Words>4013</Words>
  <Application>Microsoft Office PowerPoint</Application>
  <PresentationFormat>Widescreen</PresentationFormat>
  <Paragraphs>281</Paragraphs>
  <Slides>45</Slides>
  <Notes>45</Notes>
  <HiddenSlides>0</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45</vt:i4>
      </vt:variant>
    </vt:vector>
  </HeadingPairs>
  <TitlesOfParts>
    <vt:vector size="70" baseType="lpstr">
      <vt:lpstr>Meiryo</vt:lpstr>
      <vt:lpstr>Arial</vt:lpstr>
      <vt:lpstr>Bahnschrift SemiBold</vt:lpstr>
      <vt:lpstr>Calibri</vt:lpstr>
      <vt:lpstr>Consolas</vt:lpstr>
      <vt:lpstr>Franklin Gothic Demi Cond</vt:lpstr>
      <vt:lpstr>Franklin Gothic Medium</vt:lpstr>
      <vt:lpstr>Franklin Gothic Medium Cond</vt:lpstr>
      <vt:lpstr>Gadugi</vt:lpstr>
      <vt:lpstr>Gisha</vt:lpstr>
      <vt:lpstr>Gotham Bold</vt:lpstr>
      <vt:lpstr>Helvetica</vt:lpstr>
      <vt:lpstr>Open Sans</vt:lpstr>
      <vt:lpstr>Proxima Nova</vt:lpstr>
      <vt:lpstr>Proxima Nova Semibold</vt:lpstr>
      <vt:lpstr>Righteous</vt:lpstr>
      <vt:lpstr>Segoe UI</vt:lpstr>
      <vt:lpstr>Segoe UI Semibold</vt:lpstr>
      <vt:lpstr>Trebuchet MS</vt:lpstr>
      <vt:lpstr>Verdana</vt:lpstr>
      <vt:lpstr>Wingdings</vt:lpstr>
      <vt:lpstr>TOWN HALL BUSINESS PLAN</vt:lpstr>
      <vt:lpstr>Slidesgo Final Pages</vt:lpstr>
      <vt:lpstr>Minimal and Muted_ALT</vt:lpstr>
      <vt:lpstr>3_Office Theme</vt:lpstr>
      <vt:lpstr>Day Sheets: Time Reporting and Reimbursement for County DSS </vt:lpstr>
      <vt:lpstr>Why Day Sheets? It’s a Federal Requirement</vt:lpstr>
      <vt:lpstr>Why Day Sheets? – Continued </vt:lpstr>
      <vt:lpstr>Why Day Sheets? 100% Time Reporting Explained</vt:lpstr>
      <vt:lpstr>Elements of a Day Sheet</vt:lpstr>
      <vt:lpstr>Day Sheets – Complete Them DAILY</vt:lpstr>
      <vt:lpstr>Day Sheets and DSS Reimbursement</vt:lpstr>
      <vt:lpstr>Day Sheets and DSS Reimbursement - Payroll</vt:lpstr>
      <vt:lpstr>PowerPoint Presentation</vt:lpstr>
      <vt:lpstr>DSS Reimbursement – Cost Allocation of Admin/Support </vt:lpstr>
      <vt:lpstr>Reimbursement – Putting it All Together</vt:lpstr>
      <vt:lpstr>So why are Day Sheets important again?</vt:lpstr>
      <vt:lpstr>Who Keeps Day Sheets?</vt:lpstr>
      <vt:lpstr>Who Keeps Day Sheets – Supervisors &amp; Support Staff</vt:lpstr>
      <vt:lpstr>Who Keeps Day Sheets – Contract Workers &amp; Interns</vt:lpstr>
      <vt:lpstr>Worker Certification </vt:lpstr>
      <vt:lpstr>Due Dates and Uploading</vt:lpstr>
      <vt:lpstr>Due Dates – Planning Ahead</vt:lpstr>
      <vt:lpstr>General Instructions for Time Entry </vt:lpstr>
      <vt:lpstr>Minimum Time and “Blocks” of Time</vt:lpstr>
      <vt:lpstr>Client ID Numbers</vt:lpstr>
      <vt:lpstr>990 – G: General Administration Time</vt:lpstr>
      <vt:lpstr>How 990 – G Affects the Percentage of Time</vt:lpstr>
      <vt:lpstr>Understanding Non-Reimbursable Time</vt:lpstr>
      <vt:lpstr>“Missing” Time </vt:lpstr>
      <vt:lpstr>Day Sheet Corrections – Current Month</vt:lpstr>
      <vt:lpstr>Day Sheet Corrections – Prior Month</vt:lpstr>
      <vt:lpstr>Day Sheet Corrections – Fiscal Corrections</vt:lpstr>
      <vt:lpstr>Day Sheet Documentation </vt:lpstr>
      <vt:lpstr>Day Sheet Documentation - Continued</vt:lpstr>
      <vt:lpstr>Day Sheet Documentation - Continued</vt:lpstr>
      <vt:lpstr>Examples of Documentation – NCFAST Time Stamps</vt:lpstr>
      <vt:lpstr>Other Examples of Documentation</vt:lpstr>
      <vt:lpstr>Service and Program Codes - Explained</vt:lpstr>
      <vt:lpstr>Overview of SIS/Program Codes in Income Maintenance</vt:lpstr>
      <vt:lpstr>Capped and Uncapped Funding Sources </vt:lpstr>
      <vt:lpstr>PowerPoint Presentation</vt:lpstr>
      <vt:lpstr>Work First Block Grant Explained – TANF and MOE</vt:lpstr>
      <vt:lpstr>Capped Funding and the 411 Report </vt:lpstr>
      <vt:lpstr>411 Report and Capped Funding - Continued</vt:lpstr>
      <vt:lpstr>What happens when capped funds run out?</vt:lpstr>
      <vt:lpstr>Your Coding’s Impact on Reimbursement – Example 1</vt:lpstr>
      <vt:lpstr>Your Coding’s Impact on Reimbursement – Example 2</vt:lpstr>
      <vt:lpstr>Your Coding’s Impact on Reimbursement – Example 3</vt:lpstr>
      <vt:lpstr>References and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2022-08-04T17:31:25Z</dcterms:created>
  <dcterms:modified xsi:type="dcterms:W3CDTF">2022-08-17T19:48:06Z</dcterms:modified>
</cp:coreProperties>
</file>