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58" r:id="rId3"/>
    <p:sldId id="526" r:id="rId4"/>
    <p:sldId id="527" r:id="rId5"/>
    <p:sldId id="528" r:id="rId6"/>
    <p:sldId id="462" r:id="rId7"/>
    <p:sldId id="518" r:id="rId8"/>
    <p:sldId id="515" r:id="rId9"/>
    <p:sldId id="516" r:id="rId10"/>
    <p:sldId id="517" r:id="rId11"/>
    <p:sldId id="519" r:id="rId12"/>
    <p:sldId id="520" r:id="rId13"/>
    <p:sldId id="521" r:id="rId14"/>
    <p:sldId id="523" r:id="rId15"/>
    <p:sldId id="524" r:id="rId16"/>
    <p:sldId id="525" r:id="rId17"/>
    <p:sldId id="472" r:id="rId18"/>
    <p:sldId id="4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EE191-C302-4976-ABD3-A209C01B844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09A27-353B-42C8-98D1-AE9DF8D28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27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7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15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40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44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01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316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4302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99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762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25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88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87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7090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21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14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26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05531-862C-4786-A9DF-18CBECC19B2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5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3B6A-8D15-23CB-C780-394FEFDA5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96172-BC24-3749-923C-67C820CAE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43F67-7923-7DB1-7F72-FDF508CEB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8B993-C1A1-DB78-5223-CA427283B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EE84C-2794-DCDD-CE1C-D7F5FE6F2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7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BCFEE-1D60-D0D7-7FDD-BB7839239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A513FB-0E32-595A-DC91-3FF82493D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4DE24-2BF3-652C-600E-A21FD8E7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807E3-4225-D128-3083-55F61415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3EBCF-24C3-1EEE-DC53-E21B9965F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7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B18849-29D7-D5BA-7091-E794FE618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451FF-BA04-452C-0D36-CEB6CC81C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72E01-513E-32CF-E683-B6E66AAF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6C035-E2C6-4B7A-F7C7-C8E90195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60FDB-8594-E852-2B81-21B800D0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2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05"/>
            <a:ext cx="2689348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461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1"/>
            <a:ext cx="10517717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3" y="624310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675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4" y="1849439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1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0" y="1840560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49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3513C-311C-71FD-ECBD-CAAEE38B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F9680-361E-FF3E-1766-0F4778453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895B5-BA84-27F2-9EE4-EDD93571E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D0888-899C-6B5A-512A-1E35FDBB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39026-F1EC-C37C-5DDA-38EBD8014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5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ACC54-7BB4-16C4-9CB9-2F92455F8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CBD00-A4B9-7B93-3FD8-8F3CC4771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1FE2D-E830-89FE-E1AF-98D8C45BF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30658-6835-C386-D556-964B3C799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AD698-D34C-A6FE-8774-141FE7BE7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CC863-B5CB-9119-ED50-8D1640A9E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DB55B-7D38-4C25-1ADF-7664843B5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F2D52-9AD6-FBAA-1563-BF0D4D573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5857E-5ED1-9DA5-7135-67DEE5DEE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F8452-0391-5824-8355-43233610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09DCD-3086-481D-E2C9-44DE4B92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78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47179-9811-6C33-FCCB-99DB76AA4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BB369-A52E-60AA-BD84-47D274449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955477-DE0B-C548-AB5D-F529D96F4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00B32A-3E40-4096-4072-ADC5AFF9E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24B9E8-9562-51CF-CFC1-D7B7A53159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6E4E5-81B5-5636-0D98-A1D06615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932BE0-B962-D343-A881-11FA8296B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24B52E-78AE-FAE0-5159-9C5392EC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9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EB915-86C8-C54C-5CE7-1B88C88BD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0E70C8-FEFF-2D11-3E5A-AD1586E1F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C18F1-3056-FA49-ECD7-5A53CA71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CDFC1-0B73-1ABD-A3F0-FC3F851F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7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FEDCC-5F8C-A8E2-DABB-7B5D4DEF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F9F39-0DE6-29B5-275B-F8C8DB78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6BDAB-3E9B-E474-2FB8-D793300A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8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45CC4-DD24-182D-75D1-45C256D2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4D357-9AF3-599D-B563-BF1AED6F8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29A59-BD61-9698-F28D-BAB6E31FB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3B7BD-E9FE-EDB3-0BB4-619309B0A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EF305-EE69-6C43-A1FE-6606A7DB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C2533-C855-04BB-9F8E-4E93B5B7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0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7AA66-A4AF-8E89-722E-8901CBC25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FFD0E8-5C7F-66BE-974A-94D656395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F552D3-1548-9E83-2F8F-584E9FCB69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33D04-3A59-16B4-4878-367D86A04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0922FE-4321-5C0A-B005-9E845864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D408B5-5DA6-6417-3089-95410F01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7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25EAF6-6602-16E6-7804-58E00B08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EADDC-D9D8-BEEC-F639-2B8B8DE11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1D617-F7D2-4C5C-9F1C-827A59980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C2EE-C2F8-40B3-874F-00E0914C779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A752B-77B9-B145-8747-94943C8175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F5215-B270-CD4E-E5B8-89CA2F9D6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880A4-CB05-4379-91DE-9B83C25A5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0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evan.friedel@dhhs.nc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hyperlink" Target="mailto:risten.icard@dhhs.nc.gov" TargetMode="External"/><Relationship Id="rId4" Type="http://schemas.openxmlformats.org/officeDocument/2006/relationships/hyperlink" Target="mailto:gloria.duncan@dhhs.nc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673FB-76C2-B3FC-2FD5-24A8A0F7BA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80E0F-A3DC-09CA-7251-52E1EA6789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5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36A4-E12D-0A6D-1B83-0459E8201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210- Assessments and Investigations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EDA58-CC93-541B-FA3E-172EC529F2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Program Codes</a:t>
            </a:r>
          </a:p>
          <a:p>
            <a:pPr lvl="1"/>
            <a:r>
              <a:rPr lang="en-US" dirty="0"/>
              <a:t>R, 0, 9, 22</a:t>
            </a:r>
          </a:p>
          <a:p>
            <a:r>
              <a:rPr lang="en-US" dirty="0"/>
              <a:t>When to use each code</a:t>
            </a:r>
          </a:p>
          <a:p>
            <a:pPr lvl="1"/>
            <a:r>
              <a:rPr lang="en-US" dirty="0"/>
              <a:t>For TEA (R and 0) eligibility is already established and Eligibility Verification forms are not required.</a:t>
            </a:r>
          </a:p>
          <a:p>
            <a:pPr lvl="1"/>
            <a:r>
              <a:rPr lang="en-US" dirty="0"/>
              <a:t>For Work First Block Grant (9), all MOE eligibility criteria must be met; MOE can not be used to fund all CPS Investigations.</a:t>
            </a:r>
          </a:p>
          <a:p>
            <a:pPr lvl="1"/>
            <a:r>
              <a:rPr lang="en-US" dirty="0"/>
              <a:t>If eligible for MOE, use the same fiscal sequence as described for 211.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B8A3B2-9A3C-1675-5A4A-E5D35681C5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67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D8EA4-0393-672C-039C-BAC2A649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215-Case Management /In-Home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24011-0CE3-D638-9710-D27B48FB21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Program Codes</a:t>
            </a:r>
          </a:p>
          <a:p>
            <a:pPr lvl="1"/>
            <a:r>
              <a:rPr lang="en-US" dirty="0"/>
              <a:t>Z, R, 0, 9, X, N</a:t>
            </a:r>
          </a:p>
          <a:p>
            <a:r>
              <a:rPr lang="en-US" dirty="0"/>
              <a:t>When to use each code:</a:t>
            </a:r>
          </a:p>
          <a:p>
            <a:pPr lvl="1"/>
            <a:r>
              <a:rPr lang="en-US" dirty="0"/>
              <a:t>If the Risk Assessment is Low or Moderate cannot use “Z” </a:t>
            </a:r>
          </a:p>
          <a:p>
            <a:pPr lvl="1"/>
            <a:r>
              <a:rPr lang="en-US" dirty="0"/>
              <a:t>Must establish TEA Eligibility to use code R or 0.</a:t>
            </a:r>
          </a:p>
          <a:p>
            <a:pPr lvl="1"/>
            <a:r>
              <a:rPr lang="en-US" dirty="0"/>
              <a:t>Must establish MOE Eligibility to use code 9. </a:t>
            </a:r>
          </a:p>
          <a:p>
            <a:pPr lvl="1"/>
            <a:r>
              <a:rPr lang="en-US" dirty="0"/>
              <a:t>SSBG funds, use code X</a:t>
            </a:r>
          </a:p>
          <a:p>
            <a:pPr lvl="1"/>
            <a:r>
              <a:rPr lang="en-US" dirty="0"/>
              <a:t>N is non-reimbursable services</a:t>
            </a:r>
          </a:p>
          <a:p>
            <a:pPr lvl="1"/>
            <a:r>
              <a:rPr lang="en-US" dirty="0"/>
              <a:t>To use Z, must complete required documentation on each child’s </a:t>
            </a:r>
            <a:r>
              <a:rPr lang="en-US" dirty="0" err="1"/>
              <a:t>caseplan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E65E-7097-0EA3-A4E9-74B1691A1B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70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C15D1-8FDC-681B-E54F-A168CEED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109- Foster Care Services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0465A-433C-B59B-718B-DB12538F38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52650" y="1079770"/>
            <a:ext cx="7888288" cy="5154176"/>
          </a:xfrm>
        </p:spPr>
        <p:txBody>
          <a:bodyPr/>
          <a:lstStyle/>
          <a:p>
            <a:r>
              <a:rPr lang="en-US" sz="2400" dirty="0"/>
              <a:t>Program Codes:</a:t>
            </a:r>
          </a:p>
          <a:p>
            <a:pPr lvl="1"/>
            <a:r>
              <a:rPr lang="en-US" dirty="0"/>
              <a:t>A, N, P, R, V, X, Z, 0, 9, 22 and Y</a:t>
            </a:r>
          </a:p>
          <a:p>
            <a:r>
              <a:rPr lang="en-US" sz="2400" dirty="0"/>
              <a:t>Eligibility determined by DSS-5120 and DSS-5120A </a:t>
            </a:r>
          </a:p>
          <a:p>
            <a:r>
              <a:rPr lang="en-US" sz="2400" dirty="0"/>
              <a:t>When to use each code:</a:t>
            </a:r>
          </a:p>
          <a:p>
            <a:pPr lvl="1"/>
            <a:r>
              <a:rPr lang="en-US" dirty="0"/>
              <a:t>A is for Adolescent Parenting Program</a:t>
            </a:r>
          </a:p>
          <a:p>
            <a:pPr lvl="1"/>
            <a:r>
              <a:rPr lang="en-US" dirty="0"/>
              <a:t>P is for Permanency Planning.  </a:t>
            </a:r>
          </a:p>
          <a:p>
            <a:pPr lvl="1"/>
            <a:r>
              <a:rPr lang="en-US" dirty="0"/>
              <a:t>R and 0 are TANF codes.  Eligibility must be determined.  </a:t>
            </a:r>
          </a:p>
          <a:p>
            <a:pPr lvl="1"/>
            <a:r>
              <a:rPr lang="en-US" dirty="0"/>
              <a:t>X is SSBG and some counties may have available funds. </a:t>
            </a:r>
          </a:p>
          <a:p>
            <a:pPr lvl="1"/>
            <a:r>
              <a:rPr lang="en-US" dirty="0"/>
              <a:t>Z is for IV-E Eligible Children. </a:t>
            </a:r>
          </a:p>
          <a:p>
            <a:pPr lvl="1"/>
            <a:r>
              <a:rPr lang="en-US" dirty="0"/>
              <a:t>9 is MOE.</a:t>
            </a:r>
          </a:p>
          <a:p>
            <a:pPr lvl="1"/>
            <a:r>
              <a:rPr lang="en-US" dirty="0"/>
              <a:t>N is non-reimbursable.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55BBE-D552-0D82-D560-0C3A87DBB9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flipV="1">
            <a:off x="2046288" y="6556443"/>
            <a:ext cx="7992005" cy="6258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47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7BCFA-AB14-7F63-24CF-DA88D33E2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9181D-9FA9-A3BB-3A15-86883C834F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009- Adoption Case Management</a:t>
            </a:r>
          </a:p>
          <a:p>
            <a:pPr lvl="1"/>
            <a:r>
              <a:rPr lang="en-US" sz="2000" dirty="0"/>
              <a:t>Program Codes N, P, R, V, X, Z, 0, 22, 30</a:t>
            </a:r>
          </a:p>
          <a:p>
            <a:pPr lvl="1"/>
            <a:r>
              <a:rPr lang="en-US" sz="2000" dirty="0"/>
              <a:t>Eligibility is required, determined by most current DSS-5120/DSS-5120 A.</a:t>
            </a:r>
          </a:p>
          <a:p>
            <a:pPr lvl="1"/>
            <a:r>
              <a:rPr lang="en-US" sz="2000" dirty="0"/>
              <a:t>Use “Z” for case management activities (not services).</a:t>
            </a:r>
            <a:endParaRPr lang="en-US" dirty="0"/>
          </a:p>
          <a:p>
            <a:r>
              <a:rPr lang="en-US" dirty="0"/>
              <a:t>010- Adoption Services</a:t>
            </a:r>
          </a:p>
          <a:p>
            <a:pPr lvl="1"/>
            <a:r>
              <a:rPr lang="en-US" dirty="0"/>
              <a:t>Program Codes are N, P, R, V, X, 0, 22 and 30 </a:t>
            </a:r>
          </a:p>
          <a:p>
            <a:pPr lvl="1"/>
            <a:r>
              <a:rPr lang="en-US" dirty="0"/>
              <a:t>Eligibility is required, determined by most current DSS-5120/DSS-5120 A.</a:t>
            </a:r>
          </a:p>
          <a:p>
            <a:pPr lvl="1"/>
            <a:r>
              <a:rPr lang="en-US" dirty="0"/>
              <a:t>“Z” cannot be used for service activities.</a:t>
            </a:r>
          </a:p>
          <a:p>
            <a:r>
              <a:rPr lang="en-US" sz="1600" dirty="0"/>
              <a:t>Special Instructions: Stepparent and independent adoptions may not be coded to Program Codes R (100% Federal TANF) or 0 (TANF CPS &amp; FC/</a:t>
            </a:r>
            <a:r>
              <a:rPr lang="en-US" sz="1600" dirty="0" err="1"/>
              <a:t>Adop</a:t>
            </a:r>
            <a:r>
              <a:rPr lang="en-US" sz="1600" dirty="0"/>
              <a:t>) because there is no emergency situation present.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40F3E-9BC0-282E-2365-45A07F7252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46288" y="6518213"/>
            <a:ext cx="7678130" cy="550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91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4E0C5-9E4B-B263-3C1C-0339C824D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46111-652F-1483-0E8D-501DD098FB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County worker has been providing 109 foster care services to a family</a:t>
            </a:r>
          </a:p>
          <a:p>
            <a:r>
              <a:rPr lang="en-US" dirty="0"/>
              <a:t>The worker is completing day sheets and needs to assign the correct code for their work</a:t>
            </a:r>
          </a:p>
          <a:p>
            <a:r>
              <a:rPr lang="en-US" altLang="en-US" dirty="0"/>
              <a:t>The allowable codes are:</a:t>
            </a:r>
          </a:p>
          <a:p>
            <a:pPr lvl="1"/>
            <a:r>
              <a:rPr lang="en-US" altLang="en-US" b="1" dirty="0"/>
              <a:t>N, P, R, V, X, Z, Y, 0, 9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38C4F-BC8F-D4B0-A483-6473845AD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83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C18B4F-E147-AD6B-819E-1AEEA2EF1CC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Worker incorrectly codes to SSBG (X)</a:t>
            </a:r>
          </a:p>
          <a:p>
            <a:r>
              <a:rPr lang="en-US" dirty="0"/>
              <a:t>Worker does not talk to supervisor or fiscal</a:t>
            </a:r>
          </a:p>
          <a:p>
            <a:r>
              <a:rPr lang="en-US" dirty="0"/>
              <a:t>The county has already spent its allocation of SSBG funds</a:t>
            </a:r>
          </a:p>
          <a:p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F53508-BBC3-0530-9CDA-DA2E91B51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Impact of Coding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50F98-AC12-1D74-5F02-1E0CE7789F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494266-362C-5D90-63D2-77C97A09E28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Incorrect coding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EEF728-887A-535C-D64C-48B9AF3860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Impact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7292D80-A545-A0CC-B73B-F71528B6D2D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SSBG Participation Rates:</a:t>
            </a:r>
          </a:p>
          <a:p>
            <a:pPr lvl="1"/>
            <a:r>
              <a:rPr lang="en-US" dirty="0"/>
              <a:t>75% Federal</a:t>
            </a:r>
          </a:p>
          <a:p>
            <a:pPr lvl="1"/>
            <a:r>
              <a:rPr lang="en-US" dirty="0"/>
              <a:t>25% County</a:t>
            </a:r>
          </a:p>
          <a:p>
            <a:r>
              <a:rPr lang="en-US" altLang="en-US" dirty="0"/>
              <a:t>Money Breakdown</a:t>
            </a:r>
          </a:p>
          <a:p>
            <a:pPr lvl="1"/>
            <a:r>
              <a:rPr lang="en-US" altLang="en-US" dirty="0"/>
              <a:t>$3000 </a:t>
            </a:r>
            <a:r>
              <a:rPr lang="en-US" altLang="en-US" b="1" dirty="0"/>
              <a:t>salary and benefits</a:t>
            </a:r>
          </a:p>
          <a:p>
            <a:pPr lvl="1"/>
            <a:r>
              <a:rPr lang="en-US" altLang="en-US" b="1" dirty="0"/>
              <a:t>$3000 </a:t>
            </a:r>
            <a:r>
              <a:rPr lang="en-US" altLang="en-US" dirty="0"/>
              <a:t>operating costs</a:t>
            </a:r>
          </a:p>
          <a:p>
            <a:pPr lvl="1"/>
            <a:r>
              <a:rPr lang="en-US" altLang="en-US" dirty="0"/>
              <a:t>Total $6,000</a:t>
            </a:r>
          </a:p>
          <a:p>
            <a:r>
              <a:rPr lang="en-US" dirty="0"/>
              <a:t>If SSBG was correct:</a:t>
            </a:r>
          </a:p>
          <a:p>
            <a:pPr lvl="1"/>
            <a:r>
              <a:rPr lang="en-US" dirty="0"/>
              <a:t>Federal portion: $4500</a:t>
            </a:r>
          </a:p>
          <a:p>
            <a:pPr lvl="1"/>
            <a:r>
              <a:rPr lang="en-US" dirty="0"/>
              <a:t>County portion: $1500</a:t>
            </a:r>
          </a:p>
          <a:p>
            <a:r>
              <a:rPr lang="en-US" dirty="0"/>
              <a:t>Instead: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County is now responsible for entire $6000</a:t>
            </a:r>
          </a:p>
        </p:txBody>
      </p:sp>
    </p:spTree>
    <p:extLst>
      <p:ext uri="{BB962C8B-B14F-4D97-AF65-F5344CB8AC3E}">
        <p14:creationId xmlns:p14="http://schemas.microsoft.com/office/powerpoint/2010/main" val="4068069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60E6-91F2-B0BC-D00B-22DA36CF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Incorrect Day Sheets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6B9AB-29EE-1098-99A7-BA633C85BA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52650" y="1447801"/>
            <a:ext cx="7888288" cy="4982183"/>
          </a:xfrm>
        </p:spPr>
        <p:txBody>
          <a:bodyPr/>
          <a:lstStyle/>
          <a:p>
            <a:r>
              <a:rPr lang="en-US" dirty="0"/>
              <a:t>Loss of Revenue</a:t>
            </a:r>
          </a:p>
          <a:p>
            <a:r>
              <a:rPr lang="en-US" dirty="0"/>
              <a:t>Errors</a:t>
            </a:r>
          </a:p>
          <a:p>
            <a:r>
              <a:rPr lang="en-US" dirty="0"/>
              <a:t>Audit Exceptions/Paybacks</a:t>
            </a:r>
          </a:p>
          <a:p>
            <a:r>
              <a:rPr lang="en-US" dirty="0"/>
              <a:t>Incorrect Data</a:t>
            </a:r>
          </a:p>
          <a:p>
            <a:r>
              <a:rPr lang="en-US" dirty="0"/>
              <a:t>Decreased Allocations</a:t>
            </a:r>
          </a:p>
          <a:p>
            <a:r>
              <a:rPr lang="en-US" dirty="0"/>
              <a:t>Possible Tax Base Increases</a:t>
            </a:r>
          </a:p>
          <a:p>
            <a:r>
              <a:rPr lang="en-US" dirty="0"/>
              <a:t>No Salary Increases</a:t>
            </a:r>
          </a:p>
          <a:p>
            <a:r>
              <a:rPr lang="en-US" dirty="0"/>
              <a:t>Decreased Benefits</a:t>
            </a:r>
          </a:p>
          <a:p>
            <a:r>
              <a:rPr lang="en-US" dirty="0"/>
              <a:t>Supply/Equipment Cutbacks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CCB86-31DA-0B24-D8D9-FD6C564B0C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46288" y="6429983"/>
            <a:ext cx="7992005" cy="1433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8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65C32-3CED-4624-860E-26427248F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D160D-B829-4E1C-B1A1-DE05D0B60C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s://media.gettyimages.com/photos/woman-contemplating-question-marks-picture-id185232276?k=6&amp;m=185232276&amp;s=612x612&amp;w=0&amp;h=Zkbxo6GDyivb5ISoRYW0Fhw4j0s6CiLmxfEQNgD02HE=">
            <a:extLst>
              <a:ext uri="{FF2B5EF4-FFF2-40B4-BE49-F238E27FC236}">
                <a16:creationId xmlns:a16="http://schemas.microsoft.com/office/drawing/2014/main" id="{6295F15E-9D09-41B4-BAC3-C6323D3BF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1495425"/>
            <a:ext cx="5829300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4932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E6D8BAA-53C4-4865-A893-951CB6C23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Monitoring Team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EDA6DA3-9E3A-48B4-959E-3DBA30BD4A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Beth Riley – Title IV-E Coordinator  </a:t>
            </a:r>
          </a:p>
          <a:p>
            <a:pPr marL="0" indent="0">
              <a:buNone/>
            </a:pPr>
            <a:r>
              <a:rPr lang="en-US" sz="20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beth.riley</a:t>
            </a:r>
            <a:r>
              <a:rPr lang="en-US" sz="20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@dhhs.nc.gov</a:t>
            </a:r>
            <a:endParaRPr lang="en-US" sz="2000" u="sng" dirty="0"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ctr">
                  <a:srgbClr val="6E747A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Gloria Duncan –  Program Monitor</a:t>
            </a:r>
          </a:p>
          <a:p>
            <a:pPr marL="0" indent="0">
              <a:buNone/>
            </a:pPr>
            <a:r>
              <a:rPr lang="en-US" sz="20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gloria.duncan@dhhs.nc.gov</a:t>
            </a:r>
            <a:endParaRPr lang="en-US" sz="2000" u="sng" dirty="0"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ctr">
                  <a:srgbClr val="6E747A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2000" u="sng" dirty="0"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ctr">
                  <a:srgbClr val="6E747A">
                    <a:alpha val="43000"/>
                  </a:srgbClr>
                </a:outerShdw>
              </a:effectLst>
            </a:endParaRPr>
          </a:p>
          <a:p>
            <a:pPr marL="285750" indent="-285750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Kristen Icard – Program Monitor </a:t>
            </a:r>
          </a:p>
          <a:p>
            <a:pPr marL="0" indent="0">
              <a:buNone/>
            </a:pPr>
            <a:r>
              <a:rPr lang="en-US" sz="20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k</a:t>
            </a:r>
            <a:r>
              <a:rPr lang="en-US" sz="2000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risten.icard@dhhs.nc.gov</a:t>
            </a:r>
            <a:endParaRPr lang="en-US" sz="2000" u="sng" dirty="0"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ctr">
                  <a:srgbClr val="6E747A">
                    <a:alpha val="43000"/>
                  </a:srgbClr>
                </a:outerShdw>
              </a:effectLst>
            </a:endParaRPr>
          </a:p>
          <a:p>
            <a:pPr marL="285750" indent="-285750"/>
            <a:endParaRPr lang="en-US" sz="2000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A3D8AC1-2D4E-4646-80B7-955136379F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1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>
                <a:latin typeface="Gotham Light" pitchFamily="50" charset="0"/>
                <a:cs typeface="Arial"/>
              </a:rPr>
              <a:t>NC Department of Health and Human Services </a:t>
            </a:r>
          </a:p>
          <a:p>
            <a:r>
              <a:rPr lang="en-US" dirty="0"/>
              <a:t>Day Sheet Training for Child Welfare Services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292597" y="4071833"/>
            <a:ext cx="5774267" cy="1161349"/>
          </a:xfrm>
        </p:spPr>
        <p:txBody>
          <a:bodyPr/>
          <a:lstStyle/>
          <a:p>
            <a:r>
              <a:rPr lang="en-US" sz="2000" dirty="0"/>
              <a:t>Beth Riley – Title IV-E Coordinator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292597" y="5233181"/>
            <a:ext cx="5774267" cy="590844"/>
          </a:xfrm>
        </p:spPr>
        <p:txBody>
          <a:bodyPr>
            <a:normAutofit/>
          </a:bodyPr>
          <a:lstStyle/>
          <a:p>
            <a:r>
              <a:rPr lang="en-US" sz="2000" dirty="0"/>
              <a:t>August 3, 2022 &amp; August 4, 2022 </a:t>
            </a:r>
          </a:p>
        </p:txBody>
      </p:sp>
    </p:spTree>
    <p:extLst>
      <p:ext uri="{BB962C8B-B14F-4D97-AF65-F5344CB8AC3E}">
        <p14:creationId xmlns:p14="http://schemas.microsoft.com/office/powerpoint/2010/main" val="695022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F5BC5-ED3E-42DB-8FF5-B45692FB5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Keep Day Sheets?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0F2D3-C50E-4856-A536-AA722AD41D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Primary Purpose is to</a:t>
            </a:r>
          </a:p>
          <a:p>
            <a:r>
              <a:rPr lang="en-US" sz="2000" dirty="0">
                <a:latin typeface="+mn-lt"/>
              </a:rPr>
              <a:t>Compute percentages of time spent by staff in the delivery of direct service activities, which will provide the basis for county reimbursement</a:t>
            </a:r>
          </a:p>
          <a:p>
            <a:r>
              <a:rPr lang="en-US" sz="2000" dirty="0">
                <a:latin typeface="+mn-lt"/>
              </a:rPr>
              <a:t>Provide documentation, along with the case record, to support reimbursement</a:t>
            </a:r>
          </a:p>
          <a:p>
            <a:r>
              <a:rPr lang="en-US" sz="2000" dirty="0">
                <a:latin typeface="+mn-lt"/>
              </a:rPr>
              <a:t>Provide information to determine the cost of services provided</a:t>
            </a:r>
          </a:p>
          <a:p>
            <a:r>
              <a:rPr lang="en-US" sz="2000" dirty="0">
                <a:latin typeface="+mn-lt"/>
              </a:rPr>
              <a:t>Enable more effective planning and budgeting</a:t>
            </a:r>
          </a:p>
          <a:p>
            <a:r>
              <a:rPr lang="en-US" sz="2000" dirty="0">
                <a:latin typeface="+mn-lt"/>
              </a:rPr>
              <a:t>Provide a source of recipient counts for federal reporting and program management</a:t>
            </a:r>
          </a:p>
          <a:p>
            <a:r>
              <a:rPr lang="en-US" sz="2000" dirty="0">
                <a:latin typeface="+mn-lt"/>
              </a:rPr>
              <a:t>Provide an audit trail for services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2CECD-A152-4C0B-80FB-C431C2DFA8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5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349B6-3D7A-4FD2-B8C0-DEB56ACC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Keep Day Sheets?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5F8B8-53A2-4577-9F02-326F41A7BA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sz="3200" dirty="0"/>
          </a:p>
          <a:p>
            <a:r>
              <a:rPr lang="en-US" sz="3200" dirty="0"/>
              <a:t>When activities are funded by one or more Federal fund sources it is a Federal requirement to accurately account for time spent in activities supported by those funds.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1F9EB9-32BD-4E99-A7B0-693B85249EC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15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0D29-0C48-41B3-B15E-D0EAB60A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Keep Day Sheets?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935D82-607F-4E87-B24E-63BB0B5EC1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While Federal regulations allow other methods of accounting for time, NC elects to use 100% time-reporting.</a:t>
            </a:r>
          </a:p>
          <a:p>
            <a:endParaRPr lang="en-US" dirty="0"/>
          </a:p>
          <a:p>
            <a:r>
              <a:rPr lang="en-US" dirty="0"/>
              <a:t>The consensus is that 100% reporting gives counties more control over the reimbursement outcomes and enables better maximization of financial resources.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AA2CE-D9FD-4678-ABA7-AF11B51CC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4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14774-328C-46F1-A329-DD5DF6892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Sheet Submission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C7A9D-BBAB-437E-BEBB-A9AB0D9594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dirty="0"/>
              <a:t>Completed on a daily basis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Reviewed by the supervisor 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Submit for keying weekly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Days falling in the last calendar week of each month should be reviewed and sent for keying by the first working day of the next month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2CF1C1-FFA6-425F-9587-9BBC42E630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6067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5E3C9-6609-5D78-02B0-EC3CBFECD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Communication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7099D-CB12-3EFE-5F86-542BC016D3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dirty="0"/>
              <a:t>To make the correct decisions when recording Services Codes and Program Codes.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dirty="0"/>
              <a:t>Each county will need at least one key person to </a:t>
            </a:r>
          </a:p>
          <a:p>
            <a:pPr marL="804863" lvl="1" indent="-457200">
              <a:lnSpc>
                <a:spcPct val="90000"/>
              </a:lnSpc>
              <a:spcAft>
                <a:spcPts val="600"/>
              </a:spcAft>
            </a:pPr>
            <a:r>
              <a:rPr lang="en-US" altLang="en-US" b="1" dirty="0"/>
              <a:t>utilize the SIS User’s Manual Appendix B</a:t>
            </a:r>
          </a:p>
          <a:p>
            <a:pPr marL="804863" lvl="1" indent="-457200">
              <a:lnSpc>
                <a:spcPct val="90000"/>
              </a:lnSpc>
              <a:spcAft>
                <a:spcPts val="600"/>
              </a:spcAft>
            </a:pPr>
            <a:r>
              <a:rPr lang="en-US" altLang="en-US" b="1" dirty="0"/>
              <a:t>communicate with the Fiscal Staff for available funding sources</a:t>
            </a:r>
          </a:p>
          <a:p>
            <a:pPr marL="804863" lvl="1" indent="-457200">
              <a:lnSpc>
                <a:spcPct val="90000"/>
              </a:lnSpc>
              <a:spcAft>
                <a:spcPts val="600"/>
              </a:spcAft>
            </a:pPr>
            <a:r>
              <a:rPr lang="en-US" altLang="en-US" b="1" dirty="0"/>
              <a:t>consult with State Program Representatives.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dirty="0"/>
              <a:t>The best code or code combination today can be incorrect tomorrow.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396F5-65F5-F170-7A71-40F2DB773A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03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2F4C8-835F-BF4F-AE97-D1CF5E7D6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F299B-99DA-96CE-B219-31A6484AB7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52650" y="1172695"/>
            <a:ext cx="7888288" cy="5070413"/>
          </a:xfrm>
        </p:spPr>
        <p:txBody>
          <a:bodyPr/>
          <a:lstStyle/>
          <a:p>
            <a:r>
              <a:rPr lang="en-US" sz="2000" dirty="0"/>
              <a:t>MOE</a:t>
            </a:r>
          </a:p>
          <a:p>
            <a:pPr lvl="1"/>
            <a:r>
              <a:rPr lang="en-US" sz="2000" dirty="0"/>
              <a:t>Maintenance of Effort</a:t>
            </a:r>
          </a:p>
          <a:p>
            <a:r>
              <a:rPr lang="en-US" sz="2000" dirty="0"/>
              <a:t>TANF</a:t>
            </a:r>
          </a:p>
          <a:p>
            <a:pPr lvl="1"/>
            <a:r>
              <a:rPr lang="en-US" sz="2000" dirty="0"/>
              <a:t>Temporary Assistance for Needy Families</a:t>
            </a:r>
          </a:p>
          <a:p>
            <a:r>
              <a:rPr lang="en-US" sz="2000" dirty="0"/>
              <a:t>TEA</a:t>
            </a:r>
          </a:p>
          <a:p>
            <a:pPr lvl="1"/>
            <a:r>
              <a:rPr lang="en-US" sz="2000" dirty="0"/>
              <a:t>Transitional Employment Assistance</a:t>
            </a:r>
          </a:p>
          <a:p>
            <a:r>
              <a:rPr lang="en-US" sz="2000" dirty="0"/>
              <a:t>IV-E</a:t>
            </a:r>
          </a:p>
          <a:p>
            <a:pPr lvl="1"/>
            <a:r>
              <a:rPr lang="en-US" sz="2000" dirty="0"/>
              <a:t>Federal Funding for Children </a:t>
            </a:r>
          </a:p>
          <a:p>
            <a:r>
              <a:rPr lang="en-US" sz="2000" dirty="0"/>
              <a:t>SFHF</a:t>
            </a:r>
          </a:p>
          <a:p>
            <a:pPr lvl="1"/>
            <a:r>
              <a:rPr lang="en-US" sz="2000" dirty="0"/>
              <a:t>State Funding for Children</a:t>
            </a:r>
          </a:p>
          <a:p>
            <a:r>
              <a:rPr lang="en-US" sz="2000" dirty="0"/>
              <a:t>SSBG</a:t>
            </a:r>
          </a:p>
          <a:p>
            <a:pPr lvl="1"/>
            <a:r>
              <a:rPr lang="en-US" sz="1600" dirty="0"/>
              <a:t>Social Services Block Grant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2C41F2-7FD5-3AA8-1938-749C6CB10A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4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A4C73-5033-5318-111B-0C9DC3A19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211- Protective Services Intake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5A9E1-A90D-A10C-2066-B520C0F897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Program Codes: </a:t>
            </a:r>
          </a:p>
          <a:p>
            <a:pPr lvl="1"/>
            <a:r>
              <a:rPr lang="en-US" dirty="0"/>
              <a:t>9, 0, R, 22</a:t>
            </a:r>
          </a:p>
          <a:p>
            <a:r>
              <a:rPr lang="en-US" dirty="0"/>
              <a:t>When to use each code:</a:t>
            </a:r>
          </a:p>
          <a:p>
            <a:pPr lvl="1"/>
            <a:r>
              <a:rPr lang="en-US" dirty="0"/>
              <a:t>If a county needs to meet Maintenance of Effort in the Work First Block Grant, use 9.</a:t>
            </a:r>
          </a:p>
          <a:p>
            <a:pPr lvl="1"/>
            <a:r>
              <a:rPr lang="en-US" dirty="0"/>
              <a:t>If a county has met MOE and has TEA 0 (zero) money available, use 0.</a:t>
            </a:r>
          </a:p>
          <a:p>
            <a:pPr lvl="1"/>
            <a:r>
              <a:rPr lang="en-US" dirty="0"/>
              <a:t>If a county does not have 0 money, use R.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79807-9C99-63B3-3B07-4C249F9A77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1002</Words>
  <Application>Microsoft Office PowerPoint</Application>
  <PresentationFormat>Widescreen</PresentationFormat>
  <Paragraphs>151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Franklin Gothic Demi Cond</vt:lpstr>
      <vt:lpstr>Franklin Gothic Medium</vt:lpstr>
      <vt:lpstr>Franklin Gothic Medium Cond</vt:lpstr>
      <vt:lpstr>Gotham Bold</vt:lpstr>
      <vt:lpstr>Gotham Light</vt:lpstr>
      <vt:lpstr>Office Theme</vt:lpstr>
      <vt:lpstr>PowerPoint Presentation</vt:lpstr>
      <vt:lpstr>PowerPoint Presentation</vt:lpstr>
      <vt:lpstr>Why Do We Keep Day Sheets?</vt:lpstr>
      <vt:lpstr>Why Do We Keep Day Sheets? </vt:lpstr>
      <vt:lpstr>Why Do We Keep Day Sheets?</vt:lpstr>
      <vt:lpstr>Day Sheet Submission</vt:lpstr>
      <vt:lpstr>Importance of Communication</vt:lpstr>
      <vt:lpstr>Terminology</vt:lpstr>
      <vt:lpstr>211- Protective Services Intake</vt:lpstr>
      <vt:lpstr>210- Assessments and Investigations </vt:lpstr>
      <vt:lpstr>215-Case Management /In-Home Services</vt:lpstr>
      <vt:lpstr>109- Foster Care Services </vt:lpstr>
      <vt:lpstr>Adoptions</vt:lpstr>
      <vt:lpstr>Scenario</vt:lpstr>
      <vt:lpstr>Impact of Coding</vt:lpstr>
      <vt:lpstr>Impact of Incorrect Day Sheets</vt:lpstr>
      <vt:lpstr>Questions</vt:lpstr>
      <vt:lpstr>The Monitoring Team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Hawkins, Caleb L</dc:creator>
  <cp:lastModifiedBy>Hawkins, Caleb L</cp:lastModifiedBy>
  <cp:revision>1</cp:revision>
  <dcterms:created xsi:type="dcterms:W3CDTF">2022-08-17T19:46:07Z</dcterms:created>
  <dcterms:modified xsi:type="dcterms:W3CDTF">2022-08-17T19:47:15Z</dcterms:modified>
</cp:coreProperties>
</file>