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6" r:id="rId7"/>
    <p:sldId id="258" r:id="rId8"/>
    <p:sldId id="264" r:id="rId9"/>
    <p:sldId id="265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rell, Rob" initials="MR" lastIdx="1" clrIdx="0">
    <p:extLst>
      <p:ext uri="{19B8F6BF-5375-455C-9EA6-DF929625EA0E}">
        <p15:presenceInfo xmlns:p15="http://schemas.microsoft.com/office/powerpoint/2012/main" userId="S::Rob.Morrell@dhhs.nc.gov::53e59ff7-78d5-4e4d-9bdb-854e6d30f5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E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>
        <p:scale>
          <a:sx n="100" d="100"/>
          <a:sy n="100" d="100"/>
        </p:scale>
        <p:origin x="93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6E191-3C95-43FC-8B79-629D127D3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46B050-E97B-445B-B262-AB6FED170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546D2-920E-43C2-B1ED-8662BA545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C9196-CB1F-463D-A236-30CAC2DEF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14F33-BDCE-4376-BD84-0A26FD711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7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C1A5-C4D4-4D36-8A2E-A2EE5ECB5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6E3D6D-E89C-4A0C-8571-E330DC38E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3A762-6339-4BB4-8501-0C194DBC3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22BE2-6F18-4442-8969-5AAFFFFA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FE2D9-655F-4E45-9739-A6B8E0F6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6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B67007-6AC3-41AD-AC98-EDED33DF21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83ED7E-D91B-46F9-99A8-AB6425C42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C3928-A0DB-424E-9B56-44C0096B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73593-7A67-4CE2-ABF9-30956FF49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47433-6116-4937-9535-41C82B22A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2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E11E0-3CAC-401A-B39C-CAE9E9594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4F866-1099-41F6-9192-EB2EC9FF4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ECFEC-BDFF-487A-843E-5385AF5C7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DE117-7FD1-47C8-B108-7DB7A587E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2A46E-2324-4476-BC11-38115D199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0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E10C-C709-408F-94FB-AA37B800D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BECB1-B34F-4F6E-BD91-8EF954909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B422C-0AEC-4E79-AAD0-D3FA9376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0D01E-88EA-4C15-91B6-50DDDAE34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B15CC-76CA-410E-AA2C-785026889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B7A85-3E74-4820-B3B8-B62FAE83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64542-3B60-4AF5-B5B5-2CCF28B25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EE643E-841C-499A-9321-AE6F5719B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FAB69-A8BB-40AB-B5AE-6DB68FA8F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88EF79-0B69-4A09-B658-67D244A1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12429-E0D8-46E6-81F4-E1CD262C8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2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DD0B2-E957-4CF9-9A3B-3267A5B8F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2BA9-7DE3-40FB-8C0A-653D0EBCB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601CE-BB3B-40A5-BE22-03CFCE2A8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64B1C1-C4FF-429D-A76C-5D836BFC9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765544-C9C5-4E78-9449-0B4BA5BB3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07447E-8BDF-482B-A985-47013CE94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D7D3F4-D42E-4D73-BB48-FEDE0161C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632B9B-8BCA-4E0C-8D2E-2A8AB94CE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D580-E660-4B0F-84D8-F1D2F4732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0DD339-41C7-48EA-966A-9D0CB132F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513EE-FF98-4FB9-AB87-AAEC2AE74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848D6C-1C9B-465F-9F06-DBF10D92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5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81C2D8-6915-4E93-B31D-C18AA685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2DB7CB-26FE-4EC6-91FC-73D3213D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B6A5A-C4DD-4464-B3B8-F31913B81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99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F325E-1707-4AAF-B2DC-A272328E4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EA242-2C21-4DEE-A518-605A381F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E332B-F671-4376-9FB6-A7A014365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A5230D-33E4-47D1-AB98-A4B6A092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07C91-082C-4643-A429-E98F79C3D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0F0CD-D12B-406B-BF58-749418C65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9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B292-5C61-4A16-A5E8-ABF9F6BA9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C13B6A-66FD-4BCE-BBE7-DF5C6D8AE8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DFE2F-6A25-45D2-8663-392FBFF75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CDA7C-5C63-4A5F-8B48-3A50DB81A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EF365-0A68-4A04-A35B-F84C9CF4D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5D2649-830E-47B4-B194-59C961C0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1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A174BE-7BA0-47A9-A4F7-961E12BC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37A65-05FB-4789-BBD3-61FB2DE11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3E53E-F316-46E7-995B-89DECCD55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C7FD4-8E0D-4AC7-A44C-611C8E86221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F1AC6-706E-43EA-92AD-7BE8F7EDB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CDA6A-C777-4AB0-816B-AB2BF2938C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78ECF-BDE1-41B8-8079-094EF35CD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3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2EB543-FD7D-45AE-A605-061335DCDAF8}"/>
              </a:ext>
            </a:extLst>
          </p:cNvPr>
          <p:cNvSpPr/>
          <p:nvPr/>
        </p:nvSpPr>
        <p:spPr>
          <a:xfrm>
            <a:off x="0" y="4389610"/>
            <a:ext cx="12192000" cy="24683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4135DD-A564-4C62-B4B3-ACA9E1D3C4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6765" y="2601119"/>
            <a:ext cx="9144000" cy="16557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North Carolina</a:t>
            </a:r>
            <a:br>
              <a:rPr lang="en-US" dirty="0"/>
            </a:br>
            <a:r>
              <a:rPr lang="en-US" b="1" dirty="0"/>
              <a:t>Pandemic EBT (P-EBT)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3A3C53-006D-4FC9-9603-3F9D908A6C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0746" y="4495625"/>
            <a:ext cx="9144000" cy="1655762"/>
          </a:xfrm>
        </p:spPr>
        <p:txBody>
          <a:bodyPr/>
          <a:lstStyle/>
          <a:p>
            <a:r>
              <a:rPr lang="en-US" dirty="0"/>
              <a:t>5/12/2020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C026A96-D7E0-41CB-BD1B-3FB735BD21DC}"/>
              </a:ext>
            </a:extLst>
          </p:cNvPr>
          <p:cNvCxnSpPr/>
          <p:nvPr/>
        </p:nvCxnSpPr>
        <p:spPr>
          <a:xfrm>
            <a:off x="-13255" y="4389609"/>
            <a:ext cx="1219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NCDHHS: New Logos, Brand Guidance Now Available for DHHS">
            <a:extLst>
              <a:ext uri="{FF2B5EF4-FFF2-40B4-BE49-F238E27FC236}">
                <a16:creationId xmlns:a16="http://schemas.microsoft.com/office/drawing/2014/main" id="{C6AC4463-5905-423F-A93A-A32C9C57C8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0" b="25836"/>
          <a:stretch/>
        </p:blipFill>
        <p:spPr bwMode="auto">
          <a:xfrm>
            <a:off x="8508724" y="231628"/>
            <a:ext cx="3272459" cy="123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29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D8282D-C439-4189-950E-F2D65C723093}"/>
              </a:ext>
            </a:extLst>
          </p:cNvPr>
          <p:cNvSpPr txBox="1"/>
          <p:nvPr/>
        </p:nvSpPr>
        <p:spPr>
          <a:xfrm>
            <a:off x="335194" y="41242"/>
            <a:ext cx="10813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Timeline of P-EBT Implementation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A2B5CBC-D6D3-4485-A710-EF7BD041AC55}"/>
              </a:ext>
            </a:extLst>
          </p:cNvPr>
          <p:cNvCxnSpPr/>
          <p:nvPr/>
        </p:nvCxnSpPr>
        <p:spPr>
          <a:xfrm>
            <a:off x="0" y="613302"/>
            <a:ext cx="1219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4">
            <a:extLst>
              <a:ext uri="{FF2B5EF4-FFF2-40B4-BE49-F238E27FC236}">
                <a16:creationId xmlns:a16="http://schemas.microsoft.com/office/drawing/2014/main" id="{A830110B-D4E7-4B25-99F0-A66AF91D6A7F}"/>
              </a:ext>
            </a:extLst>
          </p:cNvPr>
          <p:cNvSpPr>
            <a:spLocks noChangeArrowheads="1"/>
          </p:cNvSpPr>
          <p:nvPr/>
        </p:nvSpPr>
        <p:spPr bwMode="gray">
          <a:xfrm>
            <a:off x="0" y="3128473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b="1" dirty="0">
                <a:latin typeface="+mj-lt"/>
              </a:rPr>
              <a:t>May 11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855EC0D-0102-45C2-AB28-3E2C385FF60E}"/>
              </a:ext>
            </a:extLst>
          </p:cNvPr>
          <p:cNvCxnSpPr/>
          <p:nvPr/>
        </p:nvCxnSpPr>
        <p:spPr>
          <a:xfrm>
            <a:off x="0" y="3687304"/>
            <a:ext cx="12192000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AutoShape 4">
            <a:extLst>
              <a:ext uri="{FF2B5EF4-FFF2-40B4-BE49-F238E27FC236}">
                <a16:creationId xmlns:a16="http://schemas.microsoft.com/office/drawing/2014/main" id="{BD8FC3B6-CB7F-45E1-A96C-1BE95BA9D765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02218" y="3120495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b="1" dirty="0">
                <a:latin typeface="+mj-lt"/>
              </a:rPr>
              <a:t>May 20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ABCEF5-86AB-4C4A-8788-623AF36C5B15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40193" y="3562993"/>
            <a:ext cx="0" cy="6703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D0ED8E4-3805-4602-98CC-5737CC61CF05}"/>
              </a:ext>
            </a:extLst>
          </p:cNvPr>
          <p:cNvSpPr txBox="1"/>
          <p:nvPr/>
        </p:nvSpPr>
        <p:spPr>
          <a:xfrm>
            <a:off x="-4996" y="4238958"/>
            <a:ext cx="1020576" cy="861774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Begin mailing notices for Phase 1 non-FNS P-EBT recipients</a:t>
            </a:r>
          </a:p>
        </p:txBody>
      </p:sp>
      <p:sp>
        <p:nvSpPr>
          <p:cNvPr id="18" name="AutoShape 4">
            <a:extLst>
              <a:ext uri="{FF2B5EF4-FFF2-40B4-BE49-F238E27FC236}">
                <a16:creationId xmlns:a16="http://schemas.microsoft.com/office/drawing/2014/main" id="{3D077E8C-7653-4465-85A6-7B0731AF72D4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5387" y="3756232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b="1" dirty="0">
                <a:latin typeface="+mj-lt"/>
              </a:rPr>
              <a:t>May 12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9DAC16-A9D3-4565-82C0-94131CE7AF3B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1012328" y="3033035"/>
            <a:ext cx="3252" cy="72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BED8480-422E-4F70-9449-7670832B4D00}"/>
              </a:ext>
            </a:extLst>
          </p:cNvPr>
          <p:cNvSpPr txBox="1"/>
          <p:nvPr/>
        </p:nvSpPr>
        <p:spPr>
          <a:xfrm>
            <a:off x="335194" y="1415767"/>
            <a:ext cx="1820176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Send text messages sent to Phase 1 FNS P-EBT recipients </a:t>
            </a:r>
          </a:p>
          <a:p>
            <a:endParaRPr lang="en-US" sz="1000" dirty="0"/>
          </a:p>
          <a:p>
            <a:r>
              <a:rPr lang="en-US" sz="1000" dirty="0"/>
              <a:t>Phase 1 P-EBT recipients on FNS get their first allotment loaded onto existing EBT card</a:t>
            </a:r>
          </a:p>
          <a:p>
            <a:endParaRPr lang="en-US" sz="1000" dirty="0"/>
          </a:p>
          <a:p>
            <a:r>
              <a:rPr lang="en-US" sz="1000" dirty="0"/>
              <a:t>P-EBT card creation and mailing to Phase 1 non-FNS recipients begins</a:t>
            </a:r>
          </a:p>
        </p:txBody>
      </p:sp>
      <p:sp>
        <p:nvSpPr>
          <p:cNvPr id="25" name="AutoShape 4">
            <a:extLst>
              <a:ext uri="{FF2B5EF4-FFF2-40B4-BE49-F238E27FC236}">
                <a16:creationId xmlns:a16="http://schemas.microsoft.com/office/drawing/2014/main" id="{8AD9A58D-6415-4C8E-9392-69F4D4404B5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10917" y="3128473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b="1" dirty="0">
                <a:latin typeface="+mj-lt"/>
              </a:rPr>
              <a:t>May 13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9DD8673-F3F1-4286-813F-B712EFA3EB78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1651110" y="3562993"/>
            <a:ext cx="0" cy="6911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FDD6B60-DF7D-4F97-B4C1-DDCF268959C6}"/>
              </a:ext>
            </a:extLst>
          </p:cNvPr>
          <p:cNvSpPr txBox="1"/>
          <p:nvPr/>
        </p:nvSpPr>
        <p:spPr>
          <a:xfrm>
            <a:off x="1355771" y="4254114"/>
            <a:ext cx="1154163" cy="1015663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Send text messages to Phase 1 non-FNS P-EBT recipients (if cell phone present in DPI file)</a:t>
            </a:r>
          </a:p>
        </p:txBody>
      </p:sp>
      <p:sp>
        <p:nvSpPr>
          <p:cNvPr id="36" name="AutoShape 4">
            <a:extLst>
              <a:ext uri="{FF2B5EF4-FFF2-40B4-BE49-F238E27FC236}">
                <a16:creationId xmlns:a16="http://schemas.microsoft.com/office/drawing/2014/main" id="{BD6A200C-FE30-46D7-9025-41DDCB14F72A}"/>
              </a:ext>
            </a:extLst>
          </p:cNvPr>
          <p:cNvSpPr>
            <a:spLocks noChangeArrowheads="1"/>
          </p:cNvSpPr>
          <p:nvPr/>
        </p:nvSpPr>
        <p:spPr bwMode="gray">
          <a:xfrm>
            <a:off x="2230781" y="3773399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b="1" dirty="0">
                <a:latin typeface="+mj-lt"/>
              </a:rPr>
              <a:t>May 14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63DF2B1-B114-4B5F-8AE9-22AFB08F187E}"/>
              </a:ext>
            </a:extLst>
          </p:cNvPr>
          <p:cNvCxnSpPr>
            <a:cxnSpLocks/>
          </p:cNvCxnSpPr>
          <p:nvPr/>
        </p:nvCxnSpPr>
        <p:spPr>
          <a:xfrm>
            <a:off x="2563016" y="3033035"/>
            <a:ext cx="3252" cy="723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F317CD8-1480-49B4-A154-3114B3A07FEB}"/>
              </a:ext>
            </a:extLst>
          </p:cNvPr>
          <p:cNvSpPr txBox="1"/>
          <p:nvPr/>
        </p:nvSpPr>
        <p:spPr>
          <a:xfrm>
            <a:off x="2271945" y="2173089"/>
            <a:ext cx="1111118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Estimated date for completion of notice mailings to Phase 1 non-FNS P-EBT recipients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1F308A8-7050-45A1-B83C-1F5858342341}"/>
              </a:ext>
            </a:extLst>
          </p:cNvPr>
          <p:cNvSpPr txBox="1"/>
          <p:nvPr/>
        </p:nvSpPr>
        <p:spPr>
          <a:xfrm>
            <a:off x="0" y="6209082"/>
            <a:ext cx="1219200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Phase 1 Recipients:  Children enrolled in Free or Reduced Lunch for 2019-2020 school year prior to December 2019 (or enrolled in a CEP school prior to school closures)</a:t>
            </a:r>
          </a:p>
          <a:p>
            <a:r>
              <a:rPr lang="en-US" sz="1200" dirty="0"/>
              <a:t>Phase 2 Recipients:  Children enrolled in Free or Reduced Lunch for 2019-2020 school year between December 2019 and March 31, 2020 (or enrolled in a CEP school prior to May 1</a:t>
            </a:r>
            <a:r>
              <a:rPr lang="en-US" sz="1200" baseline="30000" dirty="0"/>
              <a:t>st</a:t>
            </a:r>
            <a:r>
              <a:rPr lang="en-US" sz="1200" dirty="0"/>
              <a:t>, 2020)</a:t>
            </a:r>
          </a:p>
          <a:p>
            <a:r>
              <a:rPr lang="en-US" sz="1200" dirty="0"/>
              <a:t>Phase 3 Recipients:  Children enrolled in Free or Reduced Lunch for 2019-2020 school year after March 31, 2020 (or enrolled in a CEP school prior to end of school year)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0C9C8A3-8E0F-435C-B9F0-8145B84A9DE8}"/>
              </a:ext>
            </a:extLst>
          </p:cNvPr>
          <p:cNvCxnSpPr>
            <a:cxnSpLocks/>
            <a:stCxn id="12" idx="2"/>
            <a:endCxn id="42" idx="0"/>
          </p:cNvCxnSpPr>
          <p:nvPr/>
        </p:nvCxnSpPr>
        <p:spPr>
          <a:xfrm flipH="1">
            <a:off x="3642410" y="3555015"/>
            <a:ext cx="1" cy="688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56C39F9-407F-4E90-B121-4892A65A67AC}"/>
              </a:ext>
            </a:extLst>
          </p:cNvPr>
          <p:cNvSpPr txBox="1"/>
          <p:nvPr/>
        </p:nvSpPr>
        <p:spPr>
          <a:xfrm>
            <a:off x="3115754" y="4243476"/>
            <a:ext cx="1053312" cy="400110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DPI sends Phase 2 file to DHHS </a:t>
            </a:r>
          </a:p>
        </p:txBody>
      </p:sp>
      <p:sp>
        <p:nvSpPr>
          <p:cNvPr id="48" name="AutoShape 4">
            <a:extLst>
              <a:ext uri="{FF2B5EF4-FFF2-40B4-BE49-F238E27FC236}">
                <a16:creationId xmlns:a16="http://schemas.microsoft.com/office/drawing/2014/main" id="{FA1E0F34-19DD-4DE6-A90B-F760B63DABCC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39719" y="3794126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b="1" dirty="0">
                <a:latin typeface="+mj-lt"/>
              </a:rPr>
              <a:t>May 28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54890DC-CFA6-402D-8F91-22584D083B3F}"/>
              </a:ext>
            </a:extLst>
          </p:cNvPr>
          <p:cNvSpPr txBox="1"/>
          <p:nvPr/>
        </p:nvSpPr>
        <p:spPr>
          <a:xfrm>
            <a:off x="4424351" y="2165404"/>
            <a:ext cx="1285983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Estimated date for  completion of Phase 1 non-FNS P-EBT card creation and mailing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E2263A2-2459-4F14-B7A9-6E2EA1E283D6}"/>
              </a:ext>
            </a:extLst>
          </p:cNvPr>
          <p:cNvCxnSpPr>
            <a:cxnSpLocks/>
            <a:endCxn id="48" idx="0"/>
          </p:cNvCxnSpPr>
          <p:nvPr/>
        </p:nvCxnSpPr>
        <p:spPr>
          <a:xfrm>
            <a:off x="4976659" y="3034863"/>
            <a:ext cx="3253" cy="75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AutoShape 4">
            <a:extLst>
              <a:ext uri="{FF2B5EF4-FFF2-40B4-BE49-F238E27FC236}">
                <a16:creationId xmlns:a16="http://schemas.microsoft.com/office/drawing/2014/main" id="{512D119B-EEE7-4437-B903-37C6E2704C1B}"/>
              </a:ext>
            </a:extLst>
          </p:cNvPr>
          <p:cNvSpPr>
            <a:spLocks noChangeArrowheads="1"/>
          </p:cNvSpPr>
          <p:nvPr/>
        </p:nvSpPr>
        <p:spPr bwMode="gray">
          <a:xfrm>
            <a:off x="5576199" y="3120495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b="1" dirty="0">
                <a:latin typeface="+mj-lt"/>
              </a:rPr>
              <a:t>June 1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63B2EBE-A055-4BBA-A438-3780FE1E4C78}"/>
              </a:ext>
            </a:extLst>
          </p:cNvPr>
          <p:cNvCxnSpPr>
            <a:cxnSpLocks/>
          </p:cNvCxnSpPr>
          <p:nvPr/>
        </p:nvCxnSpPr>
        <p:spPr>
          <a:xfrm flipH="1">
            <a:off x="5916391" y="3550497"/>
            <a:ext cx="1" cy="688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2DB7F25-9112-4ED6-A8DA-B10AEC421AB0}"/>
              </a:ext>
            </a:extLst>
          </p:cNvPr>
          <p:cNvSpPr txBox="1"/>
          <p:nvPr/>
        </p:nvSpPr>
        <p:spPr>
          <a:xfrm>
            <a:off x="5552813" y="4247545"/>
            <a:ext cx="2910052" cy="1938992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2nd allotment for Phase 1 recipients begin to be loaded onto cards (staggered over 10 days)</a:t>
            </a:r>
          </a:p>
          <a:p>
            <a:endParaRPr lang="en-US" sz="1000" dirty="0"/>
          </a:p>
          <a:p>
            <a:r>
              <a:rPr lang="en-US" sz="1000" dirty="0"/>
              <a:t>Send text messages to Phase 2 FNS &amp; non-FNS P-EBT recipients </a:t>
            </a:r>
          </a:p>
          <a:p>
            <a:endParaRPr lang="en-US" sz="1000" dirty="0"/>
          </a:p>
          <a:p>
            <a:r>
              <a:rPr lang="en-US" sz="1000" dirty="0"/>
              <a:t>Phase 2 P-EBT recipients on FNS get their 1</a:t>
            </a:r>
            <a:r>
              <a:rPr lang="en-US" sz="1000" baseline="30000" dirty="0"/>
              <a:t>st</a:t>
            </a:r>
            <a:r>
              <a:rPr lang="en-US" sz="1000" dirty="0"/>
              <a:t> and 2</a:t>
            </a:r>
            <a:r>
              <a:rPr lang="en-US" sz="1000" baseline="30000" dirty="0"/>
              <a:t>nd</a:t>
            </a:r>
            <a:r>
              <a:rPr lang="en-US" sz="1000" dirty="0"/>
              <a:t> allotments loaded onto their existing EBT card</a:t>
            </a:r>
          </a:p>
          <a:p>
            <a:endParaRPr lang="en-US" sz="1000" dirty="0"/>
          </a:p>
          <a:p>
            <a:r>
              <a:rPr lang="en-US" sz="1000" dirty="0"/>
              <a:t>P-EBT card creation and mailing to Phase 2 non-FNS recipients begins (cards will contain 1</a:t>
            </a:r>
            <a:r>
              <a:rPr lang="en-US" sz="1000" baseline="30000" dirty="0"/>
              <a:t>st</a:t>
            </a:r>
            <a:r>
              <a:rPr lang="en-US" sz="1000" dirty="0"/>
              <a:t> and 2</a:t>
            </a:r>
            <a:r>
              <a:rPr lang="en-US" sz="1000" baseline="30000" dirty="0"/>
              <a:t>nd</a:t>
            </a:r>
            <a:r>
              <a:rPr lang="en-US" sz="1000" dirty="0"/>
              <a:t> allotments combined)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D6916CB-D00C-4D2B-AF70-1711F2DAC9C1}"/>
              </a:ext>
            </a:extLst>
          </p:cNvPr>
          <p:cNvSpPr txBox="1"/>
          <p:nvPr/>
        </p:nvSpPr>
        <p:spPr>
          <a:xfrm>
            <a:off x="7611893" y="678390"/>
            <a:ext cx="4580107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1</a:t>
            </a:r>
            <a:r>
              <a:rPr lang="en-US" sz="1400" baseline="30000" dirty="0"/>
              <a:t>st</a:t>
            </a:r>
            <a:r>
              <a:rPr lang="en-US" sz="1400" dirty="0"/>
              <a:t> allotment (March &amp; April), covers 34 Days, $194 per child</a:t>
            </a:r>
          </a:p>
          <a:p>
            <a:r>
              <a:rPr lang="en-US" sz="1400" dirty="0"/>
              <a:t>2</a:t>
            </a:r>
            <a:r>
              <a:rPr lang="en-US" sz="1400" baseline="30000" dirty="0"/>
              <a:t>nd</a:t>
            </a:r>
            <a:r>
              <a:rPr lang="en-US" sz="1400" dirty="0"/>
              <a:t> allotment (May &amp; June), covers 31 days, $177 per child </a:t>
            </a:r>
          </a:p>
        </p:txBody>
      </p:sp>
      <p:sp>
        <p:nvSpPr>
          <p:cNvPr id="57" name="AutoShape 4">
            <a:extLst>
              <a:ext uri="{FF2B5EF4-FFF2-40B4-BE49-F238E27FC236}">
                <a16:creationId xmlns:a16="http://schemas.microsoft.com/office/drawing/2014/main" id="{3620EC63-300B-4D81-871C-234DEC776AB8}"/>
              </a:ext>
            </a:extLst>
          </p:cNvPr>
          <p:cNvSpPr>
            <a:spLocks noChangeArrowheads="1"/>
          </p:cNvSpPr>
          <p:nvPr/>
        </p:nvSpPr>
        <p:spPr bwMode="gray">
          <a:xfrm>
            <a:off x="7777523" y="3788133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b="1" dirty="0">
                <a:latin typeface="+mj-lt"/>
              </a:rPr>
              <a:t>June 10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5F4B22C-1A68-4E0E-A429-52F97069A06E}"/>
              </a:ext>
            </a:extLst>
          </p:cNvPr>
          <p:cNvCxnSpPr>
            <a:cxnSpLocks/>
          </p:cNvCxnSpPr>
          <p:nvPr/>
        </p:nvCxnSpPr>
        <p:spPr>
          <a:xfrm>
            <a:off x="8108296" y="3028870"/>
            <a:ext cx="3253" cy="75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6F7F6795-1AED-4451-AE32-EE5011A98446}"/>
              </a:ext>
            </a:extLst>
          </p:cNvPr>
          <p:cNvSpPr txBox="1"/>
          <p:nvPr/>
        </p:nvSpPr>
        <p:spPr>
          <a:xfrm>
            <a:off x="6929454" y="2172136"/>
            <a:ext cx="2099722" cy="8617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Estimated completion date of 2</a:t>
            </a:r>
            <a:r>
              <a:rPr lang="en-US" sz="1000" baseline="30000" dirty="0"/>
              <a:t>nd</a:t>
            </a:r>
            <a:r>
              <a:rPr lang="en-US" sz="1000" dirty="0"/>
              <a:t> allotments for Phase 1 recipients</a:t>
            </a:r>
          </a:p>
          <a:p>
            <a:endParaRPr lang="en-US" sz="1000" dirty="0"/>
          </a:p>
          <a:p>
            <a:r>
              <a:rPr lang="en-US" sz="1000" dirty="0"/>
              <a:t>Estimated completion date of 1</a:t>
            </a:r>
            <a:r>
              <a:rPr lang="en-US" sz="1000" baseline="30000" dirty="0"/>
              <a:t>st</a:t>
            </a:r>
            <a:r>
              <a:rPr lang="en-US" sz="1000" dirty="0"/>
              <a:t> and 2</a:t>
            </a:r>
            <a:r>
              <a:rPr lang="en-US" sz="1000" baseline="30000" dirty="0"/>
              <a:t>nd</a:t>
            </a:r>
            <a:r>
              <a:rPr lang="en-US" sz="1000" dirty="0"/>
              <a:t> allotments for Phase 2 recipients</a:t>
            </a:r>
          </a:p>
        </p:txBody>
      </p:sp>
      <p:sp>
        <p:nvSpPr>
          <p:cNvPr id="60" name="AutoShape 4">
            <a:extLst>
              <a:ext uri="{FF2B5EF4-FFF2-40B4-BE49-F238E27FC236}">
                <a16:creationId xmlns:a16="http://schemas.microsoft.com/office/drawing/2014/main" id="{F1E1A592-A38A-4643-91AE-DC48535C97F0}"/>
              </a:ext>
            </a:extLst>
          </p:cNvPr>
          <p:cNvSpPr>
            <a:spLocks noChangeArrowheads="1"/>
          </p:cNvSpPr>
          <p:nvPr/>
        </p:nvSpPr>
        <p:spPr bwMode="gray">
          <a:xfrm>
            <a:off x="9044776" y="3125256"/>
            <a:ext cx="680385" cy="434520"/>
          </a:xfrm>
          <a:prstGeom prst="rect">
            <a:avLst/>
          </a:prstGeom>
          <a:solidFill>
            <a:srgbClr val="D0DEEA"/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b="1" dirty="0">
                <a:latin typeface="+mj-lt"/>
              </a:rPr>
              <a:t>June 19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BB9FB80-A8D1-4975-98DF-249D998DF40F}"/>
              </a:ext>
            </a:extLst>
          </p:cNvPr>
          <p:cNvCxnSpPr>
            <a:cxnSpLocks/>
          </p:cNvCxnSpPr>
          <p:nvPr/>
        </p:nvCxnSpPr>
        <p:spPr>
          <a:xfrm flipH="1">
            <a:off x="9384967" y="3554176"/>
            <a:ext cx="1" cy="688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19B9900-CCCB-4794-B475-CD3809F8917E}"/>
              </a:ext>
            </a:extLst>
          </p:cNvPr>
          <p:cNvSpPr txBox="1"/>
          <p:nvPr/>
        </p:nvSpPr>
        <p:spPr>
          <a:xfrm>
            <a:off x="8858311" y="4268016"/>
            <a:ext cx="1053312" cy="400110"/>
          </a:xfrm>
          <a:prstGeom prst="rect">
            <a:avLst/>
          </a:prstGeom>
          <a:solidFill>
            <a:srgbClr val="D0DEEA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DPI sends Phase 3 file to DHHS </a:t>
            </a:r>
          </a:p>
        </p:txBody>
      </p:sp>
      <p:sp>
        <p:nvSpPr>
          <p:cNvPr id="63" name="AutoShape 4">
            <a:extLst>
              <a:ext uri="{FF2B5EF4-FFF2-40B4-BE49-F238E27FC236}">
                <a16:creationId xmlns:a16="http://schemas.microsoft.com/office/drawing/2014/main" id="{C20370FA-534F-44B8-8BBD-738E392F954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536005" y="3797360"/>
            <a:ext cx="680385" cy="434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5875" algn="ctr">
            <a:noFill/>
            <a:round/>
            <a:headEnd/>
            <a:tailEnd/>
          </a:ln>
        </p:spPr>
        <p:txBody>
          <a:bodyPr lIns="45720" rIns="45720" anchor="ctr"/>
          <a:lstStyle/>
          <a:p>
            <a:pPr algn="ctr"/>
            <a:r>
              <a:rPr lang="en-US" sz="1200" b="1" dirty="0">
                <a:latin typeface="+mj-lt"/>
              </a:rPr>
              <a:t>June 29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8E57FF6-0D7A-4E23-8982-F001D039D7D6}"/>
              </a:ext>
            </a:extLst>
          </p:cNvPr>
          <p:cNvCxnSpPr>
            <a:cxnSpLocks/>
          </p:cNvCxnSpPr>
          <p:nvPr/>
        </p:nvCxnSpPr>
        <p:spPr>
          <a:xfrm>
            <a:off x="10872944" y="3049368"/>
            <a:ext cx="3253" cy="759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C80F0874-DD7E-403D-8CB9-8F50A76B2D9F}"/>
              </a:ext>
            </a:extLst>
          </p:cNvPr>
          <p:cNvSpPr txBox="1"/>
          <p:nvPr/>
        </p:nvSpPr>
        <p:spPr>
          <a:xfrm>
            <a:off x="9813106" y="1415767"/>
            <a:ext cx="2331223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Send text messages to Phase 3 FNS &amp; non-FNS P-EBT recipients</a:t>
            </a:r>
          </a:p>
          <a:p>
            <a:endParaRPr lang="en-US" sz="1000" dirty="0"/>
          </a:p>
          <a:p>
            <a:r>
              <a:rPr lang="en-US" sz="1000" dirty="0"/>
              <a:t>Phase 3 P-EBT recipients on FNS get their 1</a:t>
            </a:r>
            <a:r>
              <a:rPr lang="en-US" sz="1000" baseline="30000" dirty="0"/>
              <a:t>st</a:t>
            </a:r>
            <a:r>
              <a:rPr lang="en-US" sz="1000" dirty="0"/>
              <a:t> and 2</a:t>
            </a:r>
            <a:r>
              <a:rPr lang="en-US" sz="1000" baseline="30000" dirty="0"/>
              <a:t>nd</a:t>
            </a:r>
            <a:r>
              <a:rPr lang="en-US" sz="1000" dirty="0"/>
              <a:t> allotments loaded onto their existing P-EBT  cards</a:t>
            </a:r>
          </a:p>
          <a:p>
            <a:endParaRPr lang="en-US" sz="1000" dirty="0"/>
          </a:p>
          <a:p>
            <a:r>
              <a:rPr lang="en-US" sz="1000" dirty="0"/>
              <a:t>P-EBT card creation and mailing to Phase 3 non-FNS recipients begins (cards will contain 1</a:t>
            </a:r>
            <a:r>
              <a:rPr lang="en-US" sz="1000" baseline="30000" dirty="0"/>
              <a:t>st</a:t>
            </a:r>
            <a:r>
              <a:rPr lang="en-US" sz="1000" dirty="0"/>
              <a:t> and 2</a:t>
            </a:r>
            <a:r>
              <a:rPr lang="en-US" sz="1000" baseline="30000" dirty="0"/>
              <a:t>nd</a:t>
            </a:r>
            <a:r>
              <a:rPr lang="en-US" sz="1000" dirty="0"/>
              <a:t> allotments combined)</a:t>
            </a:r>
          </a:p>
        </p:txBody>
      </p:sp>
    </p:spTree>
    <p:extLst>
      <p:ext uri="{BB962C8B-B14F-4D97-AF65-F5344CB8AC3E}">
        <p14:creationId xmlns:p14="http://schemas.microsoft.com/office/powerpoint/2010/main" val="332655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425CF8D-A75F-40CB-80D1-553806FC8627}"/>
              </a:ext>
            </a:extLst>
          </p:cNvPr>
          <p:cNvSpPr/>
          <p:nvPr/>
        </p:nvSpPr>
        <p:spPr>
          <a:xfrm>
            <a:off x="0" y="1325217"/>
            <a:ext cx="12192000" cy="5532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73A9BA-0F19-48F7-BD58-C5947C783172}"/>
              </a:ext>
            </a:extLst>
          </p:cNvPr>
          <p:cNvCxnSpPr/>
          <p:nvPr/>
        </p:nvCxnSpPr>
        <p:spPr>
          <a:xfrm>
            <a:off x="0" y="1325217"/>
            <a:ext cx="1219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7FAC62E-8B2F-4A61-8BC4-980E8A9ED58E}"/>
              </a:ext>
            </a:extLst>
          </p:cNvPr>
          <p:cNvSpPr txBox="1"/>
          <p:nvPr/>
        </p:nvSpPr>
        <p:spPr>
          <a:xfrm>
            <a:off x="213896" y="442458"/>
            <a:ext cx="10813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P-EBT Statistics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24B804-4099-4E87-A788-4C5D1FDB6775}"/>
              </a:ext>
            </a:extLst>
          </p:cNvPr>
          <p:cNvSpPr txBox="1"/>
          <p:nvPr/>
        </p:nvSpPr>
        <p:spPr>
          <a:xfrm>
            <a:off x="75766" y="1339006"/>
            <a:ext cx="1166581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Total Phase 1 P-EBT Recipients:	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837,662 students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616,137 households</a:t>
            </a:r>
          </a:p>
          <a:p>
            <a:pPr lvl="1"/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Total Phase 1 P-EBT Recipients Matched to FNS Records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290,133 students (35%)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212,959 households</a:t>
            </a:r>
          </a:p>
          <a:p>
            <a:pPr lvl="1"/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Total Phase 1 P-EBT recipients </a:t>
            </a:r>
            <a:r>
              <a:rPr lang="en-US" sz="1400" b="1" dirty="0"/>
              <a:t>NOT</a:t>
            </a:r>
            <a:r>
              <a:rPr lang="en-US" sz="1400" dirty="0"/>
              <a:t> matched to FNS Records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547,529 students (65%)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403,178 households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Total Phase 1 Issuance Dollars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1</a:t>
            </a:r>
            <a:r>
              <a:rPr lang="en-US" sz="1400" baseline="30000" dirty="0"/>
              <a:t>st</a:t>
            </a:r>
            <a:r>
              <a:rPr lang="en-US" sz="1400" dirty="0"/>
              <a:t> Issuance: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FNS </a:t>
            </a:r>
            <a:r>
              <a:rPr lang="en-US" sz="1400" dirty="0">
                <a:sym typeface="Wingdings" panose="05000000000000000000" pitchFamily="2" charset="2"/>
              </a:rPr>
              <a:t>		$56,227,775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Non-FNS 	$106,111,120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2</a:t>
            </a:r>
            <a:r>
              <a:rPr lang="en-US" sz="1400" baseline="30000" dirty="0"/>
              <a:t>nd</a:t>
            </a:r>
            <a:r>
              <a:rPr lang="en-US" sz="1400" dirty="0"/>
              <a:t> Issuance: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FNS </a:t>
            </a:r>
            <a:r>
              <a:rPr lang="en-US" sz="1400" dirty="0">
                <a:sym typeface="Wingdings" panose="05000000000000000000" pitchFamily="2" charset="2"/>
              </a:rPr>
              <a:t>		$51,266,501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Non-FNS 	$96,748,374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Phases 2 &amp; 3 are TBD</a:t>
            </a:r>
            <a:endParaRPr lang="en-US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Total households with at least 1 student matched to FNS and at least 1 student not matched to FNS (i.e. will receive some benefits on existing FNS EBT card and some benefits on at least 1 new P-EBT card)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19,552 households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FC409C0-26AC-45DE-8596-920F660E35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2754" y="1325216"/>
            <a:ext cx="5889246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67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DC8D37B-59B9-4BE1-93C4-4DD74D2CC82B}"/>
              </a:ext>
            </a:extLst>
          </p:cNvPr>
          <p:cNvSpPr/>
          <p:nvPr/>
        </p:nvSpPr>
        <p:spPr>
          <a:xfrm>
            <a:off x="0" y="707594"/>
            <a:ext cx="12192000" cy="61504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73A9BA-0F19-48F7-BD58-C5947C783172}"/>
              </a:ext>
            </a:extLst>
          </p:cNvPr>
          <p:cNvCxnSpPr/>
          <p:nvPr/>
        </p:nvCxnSpPr>
        <p:spPr>
          <a:xfrm>
            <a:off x="0" y="707593"/>
            <a:ext cx="1219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7FAC62E-8B2F-4A61-8BC4-980E8A9ED58E}"/>
              </a:ext>
            </a:extLst>
          </p:cNvPr>
          <p:cNvSpPr txBox="1"/>
          <p:nvPr/>
        </p:nvSpPr>
        <p:spPr>
          <a:xfrm>
            <a:off x="213896" y="68136"/>
            <a:ext cx="116059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Overview of Primary Responsibilities – County DSS/HHS Agencies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12E23-D4A5-4494-8AEF-C551A4245B9E}"/>
              </a:ext>
            </a:extLst>
          </p:cNvPr>
          <p:cNvSpPr txBox="1"/>
          <p:nvPr/>
        </p:nvSpPr>
        <p:spPr>
          <a:xfrm>
            <a:off x="0" y="988728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Fielding phone calls about P-EBT and either answering questions or directing the caller to the right place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Making efforts to find correct addresses* and resolve:</a:t>
            </a:r>
          </a:p>
          <a:p>
            <a:pPr lvl="1"/>
            <a:endParaRPr lang="en-US" sz="2400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2400" dirty="0"/>
              <a:t>Returned notices (Returned to the local DSS/HHS agency in cases when no forwarding address was on record with the post office)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en-US" sz="2400" dirty="0"/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2400" dirty="0"/>
              <a:t>Undeliverable P-EBT Cards (Returned to the EBT Vendor and shown on the “Card Status Report Undelivered County” in EBT Edge (EBTDS210-4))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3824CB-8F09-4E85-A629-43436B790247}"/>
              </a:ext>
            </a:extLst>
          </p:cNvPr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*The P-EBT Issuance Reports (shared via FAST Help) and EBT Edge will include the phone number of the non-FNS clients that was on record with DPI. This may be used to contact clients in order to resolve returned notices and/or undeliverable P-EBT Cards. DHHS has also shared a P-EBT Log template to assist with this process.</a:t>
            </a:r>
          </a:p>
        </p:txBody>
      </p:sp>
    </p:spTree>
    <p:extLst>
      <p:ext uri="{BB962C8B-B14F-4D97-AF65-F5344CB8AC3E}">
        <p14:creationId xmlns:p14="http://schemas.microsoft.com/office/powerpoint/2010/main" val="222801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280242-496F-424C-9CDE-A290007E3975}"/>
              </a:ext>
            </a:extLst>
          </p:cNvPr>
          <p:cNvSpPr/>
          <p:nvPr/>
        </p:nvSpPr>
        <p:spPr>
          <a:xfrm>
            <a:off x="0" y="707593"/>
            <a:ext cx="12192000" cy="61504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73A9BA-0F19-48F7-BD58-C5947C783172}"/>
              </a:ext>
            </a:extLst>
          </p:cNvPr>
          <p:cNvCxnSpPr/>
          <p:nvPr/>
        </p:nvCxnSpPr>
        <p:spPr>
          <a:xfrm>
            <a:off x="0" y="707593"/>
            <a:ext cx="1219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7FAC62E-8B2F-4A61-8BC4-980E8A9ED58E}"/>
              </a:ext>
            </a:extLst>
          </p:cNvPr>
          <p:cNvSpPr txBox="1"/>
          <p:nvPr/>
        </p:nvSpPr>
        <p:spPr>
          <a:xfrm>
            <a:off x="213896" y="68136"/>
            <a:ext cx="10813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Overview of Primary Responsibilities – NC DHHS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3917FC-4696-4A7A-A1B6-12E0606DC20D}"/>
              </a:ext>
            </a:extLst>
          </p:cNvPr>
          <p:cNvSpPr txBox="1"/>
          <p:nvPr/>
        </p:nvSpPr>
        <p:spPr>
          <a:xfrm>
            <a:off x="0" y="1060659"/>
            <a:ext cx="1219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Coordinating with DPI for data sharing regarding Free or Reduced Lunch enrollees and CEP students</a:t>
            </a:r>
          </a:p>
          <a:p>
            <a:pPr lvl="1"/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Managing P-EBT benefit issuance and account creation in collaboration with the State’s EBT vendor (FIS)</a:t>
            </a:r>
          </a:p>
          <a:p>
            <a:pPr lvl="1"/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Generating and sharing P-EBT Issuance Reports and sharing them with authorized State and County staff</a:t>
            </a:r>
          </a:p>
          <a:p>
            <a:pPr lvl="1"/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Fielding phone calls about P-EBT and either answering questions or directing the caller to the right place</a:t>
            </a:r>
          </a:p>
          <a:p>
            <a:pPr lvl="1"/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Providing communication materials and regular updates to stakeholders </a:t>
            </a:r>
          </a:p>
          <a:p>
            <a:pPr lvl="1"/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Updating Q&amp;A materials based on feedback from stakeholders </a:t>
            </a:r>
          </a:p>
          <a:p>
            <a:pPr lvl="1"/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Resolving card activation problems that are unable to be resolved through the general troubleshooting process</a:t>
            </a:r>
          </a:p>
        </p:txBody>
      </p:sp>
    </p:spTree>
    <p:extLst>
      <p:ext uri="{BB962C8B-B14F-4D97-AF65-F5344CB8AC3E}">
        <p14:creationId xmlns:p14="http://schemas.microsoft.com/office/powerpoint/2010/main" val="4256517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1A50523-7271-43A1-8E00-9E0D99BA59F7}"/>
              </a:ext>
            </a:extLst>
          </p:cNvPr>
          <p:cNvSpPr/>
          <p:nvPr/>
        </p:nvSpPr>
        <p:spPr>
          <a:xfrm>
            <a:off x="0" y="707593"/>
            <a:ext cx="12192000" cy="61504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73A9BA-0F19-48F7-BD58-C5947C783172}"/>
              </a:ext>
            </a:extLst>
          </p:cNvPr>
          <p:cNvCxnSpPr/>
          <p:nvPr/>
        </p:nvCxnSpPr>
        <p:spPr>
          <a:xfrm>
            <a:off x="0" y="707593"/>
            <a:ext cx="1219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7FAC62E-8B2F-4A61-8BC4-980E8A9ED58E}"/>
              </a:ext>
            </a:extLst>
          </p:cNvPr>
          <p:cNvSpPr txBox="1"/>
          <p:nvPr/>
        </p:nvSpPr>
        <p:spPr>
          <a:xfrm>
            <a:off x="213896" y="68136"/>
            <a:ext cx="108134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Overview of Primary Responsibilities – DPI, Local Schools, 211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1BB1C6-F5C4-4473-BCBF-4F352CCA4E1F}"/>
              </a:ext>
            </a:extLst>
          </p:cNvPr>
          <p:cNvSpPr txBox="1"/>
          <p:nvPr/>
        </p:nvSpPr>
        <p:spPr>
          <a:xfrm>
            <a:off x="0" y="3429000"/>
            <a:ext cx="1219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Local Schools/School Districts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Accepting and processing new applications for Free or Reduced Lunch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Updating data in PowerSchool (school enrollment, addresses, phone numbers, etc.)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Sharing newly enrolled Free or Reduced Lunch student data with DPI one more time in early June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Fielding phone calls about P-EBT and either answering questions or directing the caller to the right place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D70114-716B-4D05-A186-AB0B93A04095}"/>
              </a:ext>
            </a:extLst>
          </p:cNvPr>
          <p:cNvSpPr txBox="1"/>
          <p:nvPr/>
        </p:nvSpPr>
        <p:spPr>
          <a:xfrm>
            <a:off x="0" y="1242587"/>
            <a:ext cx="12192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Department of Public Instruction (DPI)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Coordinating with local schools/school districts to collect data for newly enrolled Free or Reduced Lunch students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Sharing data with DHHS for the purposes of matching and benefit issuance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Providing regular communications with educational stakeholders regarding P-EBT updates and FAQ updates.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4C2F2D-6CAE-44AF-8467-C5192E3D93A1}"/>
              </a:ext>
            </a:extLst>
          </p:cNvPr>
          <p:cNvSpPr txBox="1"/>
          <p:nvPr/>
        </p:nvSpPr>
        <p:spPr>
          <a:xfrm>
            <a:off x="0" y="544252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2-1-1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Fielding phone calls about P-EBT and either answering questions or directing the caller to the right place</a:t>
            </a:r>
          </a:p>
        </p:txBody>
      </p:sp>
    </p:spTree>
    <p:extLst>
      <p:ext uri="{BB962C8B-B14F-4D97-AF65-F5344CB8AC3E}">
        <p14:creationId xmlns:p14="http://schemas.microsoft.com/office/powerpoint/2010/main" val="172940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425CF8D-A75F-40CB-80D1-553806FC8627}"/>
              </a:ext>
            </a:extLst>
          </p:cNvPr>
          <p:cNvSpPr/>
          <p:nvPr/>
        </p:nvSpPr>
        <p:spPr>
          <a:xfrm>
            <a:off x="0" y="1325217"/>
            <a:ext cx="12192000" cy="5532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73A9BA-0F19-48F7-BD58-C5947C783172}"/>
              </a:ext>
            </a:extLst>
          </p:cNvPr>
          <p:cNvCxnSpPr/>
          <p:nvPr/>
        </p:nvCxnSpPr>
        <p:spPr>
          <a:xfrm>
            <a:off x="0" y="708451"/>
            <a:ext cx="1219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7FAC62E-8B2F-4A61-8BC4-980E8A9ED58E}"/>
              </a:ext>
            </a:extLst>
          </p:cNvPr>
          <p:cNvSpPr txBox="1"/>
          <p:nvPr/>
        </p:nvSpPr>
        <p:spPr>
          <a:xfrm>
            <a:off x="213896" y="123676"/>
            <a:ext cx="10813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P-EBT Materials Provided by NC DHHS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92703B7-4AC5-49AA-A5EF-917656DAE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8478"/>
              </p:ext>
            </p:extLst>
          </p:nvPr>
        </p:nvGraphicFramePr>
        <p:xfrm>
          <a:off x="452520" y="914787"/>
          <a:ext cx="11090643" cy="5628800"/>
        </p:xfrm>
        <a:graphic>
          <a:graphicData uri="http://schemas.openxmlformats.org/drawingml/2006/table">
            <a:tbl>
              <a:tblPr/>
              <a:tblGrid>
                <a:gridCol w="2864377">
                  <a:extLst>
                    <a:ext uri="{9D8B030D-6E8A-4147-A177-3AD203B41FA5}">
                      <a16:colId xmlns:a16="http://schemas.microsoft.com/office/drawing/2014/main" val="4069342376"/>
                    </a:ext>
                  </a:extLst>
                </a:gridCol>
                <a:gridCol w="8226266">
                  <a:extLst>
                    <a:ext uri="{9D8B030D-6E8A-4147-A177-3AD203B41FA5}">
                      <a16:colId xmlns:a16="http://schemas.microsoft.com/office/drawing/2014/main" val="1039667855"/>
                    </a:ext>
                  </a:extLst>
                </a:gridCol>
              </a:tblGrid>
              <a:tr h="3026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Name of File(s)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Explanation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103645"/>
                  </a:ext>
                </a:extLst>
              </a:tr>
              <a:tr h="665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P-EBT Executive Summary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level overview of P-EBT (including explanation, timeline, and expectations)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314401"/>
                  </a:ext>
                </a:extLst>
              </a:tr>
              <a:tr h="665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P-EBT Admin Letter (5-8-2020)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 letter summarizing P-EBT in more detail, with many important points of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035658"/>
                  </a:ext>
                </a:extLst>
              </a:tr>
              <a:tr h="665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P-EBT FAQ (English/Spanish)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P-EBT Frequently asked questions with responses (as of 5-7-2020). The FAQs will be regularly updated and shared on the following website page - www.ncdhhs.gov/PEBT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218240"/>
                  </a:ext>
                </a:extLst>
              </a:tr>
              <a:tr h="665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P-EBT Notice (English/Spanish)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Copy of the notice being sent to those P-EBT recipients who will receive a new card(s) in the mail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737299"/>
                  </a:ext>
                </a:extLst>
              </a:tr>
              <a:tr h="665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P-EBT Log Template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 file template for counties to use when making follow-ups relating to returned notices or undeliverable P-EBT cards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15031"/>
                  </a:ext>
                </a:extLst>
              </a:tr>
              <a:tr h="665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P-EBT-Activation-web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Instructions for how to activate a new P-EBT card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035246"/>
                  </a:ext>
                </a:extLst>
              </a:tr>
              <a:tr h="665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P-EBT-How To Use-web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Instructions for how to use a new P-EBT card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559629"/>
                  </a:ext>
                </a:extLst>
              </a:tr>
              <a:tr h="6657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P-EBT Logic Tree_v1.6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Shows logic trees for several of the FAQs where the correct answer depends on multiple factors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589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70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449AC06-32B5-4B99-BDD5-E26B1EC00273}"/>
              </a:ext>
            </a:extLst>
          </p:cNvPr>
          <p:cNvSpPr txBox="1"/>
          <p:nvPr/>
        </p:nvSpPr>
        <p:spPr>
          <a:xfrm>
            <a:off x="4504025" y="2850226"/>
            <a:ext cx="3634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Questions?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926C54-3C9D-47FE-A2DA-3E9576CE45F8}"/>
              </a:ext>
            </a:extLst>
          </p:cNvPr>
          <p:cNvSpPr/>
          <p:nvPr/>
        </p:nvSpPr>
        <p:spPr>
          <a:xfrm>
            <a:off x="0" y="5897216"/>
            <a:ext cx="12192000" cy="9607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D9AB4F-EFD6-4266-A80A-154ECF79CC41}"/>
              </a:ext>
            </a:extLst>
          </p:cNvPr>
          <p:cNvCxnSpPr/>
          <p:nvPr/>
        </p:nvCxnSpPr>
        <p:spPr>
          <a:xfrm>
            <a:off x="0" y="5900355"/>
            <a:ext cx="1219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0CC52382-D562-4BFD-BBFC-797F96A953BD}"/>
              </a:ext>
            </a:extLst>
          </p:cNvPr>
          <p:cNvSpPr/>
          <p:nvPr/>
        </p:nvSpPr>
        <p:spPr>
          <a:xfrm rot="10800000">
            <a:off x="0" y="16741"/>
            <a:ext cx="12192000" cy="9607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2CBFB7-D57E-4716-90AE-97E8DE6857A3}"/>
              </a:ext>
            </a:extLst>
          </p:cNvPr>
          <p:cNvCxnSpPr>
            <a:cxnSpLocks/>
          </p:cNvCxnSpPr>
          <p:nvPr/>
        </p:nvCxnSpPr>
        <p:spPr>
          <a:xfrm rot="10800000">
            <a:off x="0" y="934280"/>
            <a:ext cx="1219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875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6595471EA25E47A6F1089F752AA483" ma:contentTypeVersion="4" ma:contentTypeDescription="Create a new document." ma:contentTypeScope="" ma:versionID="6d9427ba757b78cf3d05d34cb59da574">
  <xsd:schema xmlns:xsd="http://www.w3.org/2001/XMLSchema" xmlns:xs="http://www.w3.org/2001/XMLSchema" xmlns:p="http://schemas.microsoft.com/office/2006/metadata/properties" xmlns:ns2="ccdb6229-f83d-4bce-9da5-17e2d571d8e5" targetNamespace="http://schemas.microsoft.com/office/2006/metadata/properties" ma:root="true" ma:fieldsID="f435eeb0230d7fc70f992a0acc586681" ns2:_="">
    <xsd:import namespace="ccdb6229-f83d-4bce-9da5-17e2d571d8e5"/>
    <xsd:element name="properties">
      <xsd:complexType>
        <xsd:sequence>
          <xsd:element name="documentManagement">
            <xsd:complexType>
              <xsd:all>
                <xsd:element ref="ns2:Program" minOccurs="0"/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db6229-f83d-4bce-9da5-17e2d571d8e5" elementFormDefault="qualified">
    <xsd:import namespace="http://schemas.microsoft.com/office/2006/documentManagement/types"/>
    <xsd:import namespace="http://schemas.microsoft.com/office/infopath/2007/PartnerControls"/>
    <xsd:element name="Program" ma:index="8" nillable="true" ma:displayName="Program" ma:format="Dropdown" ma:internalName="Program">
      <xsd:simpleType>
        <xsd:restriction base="dms:Choice">
          <xsd:enumeration value="Global / Multiple"/>
          <xsd:enumeration value="FNS / SNAP"/>
          <xsd:enumeration value="Child Care Subsidy"/>
          <xsd:enumeration value="Work First / Cash"/>
          <xsd:enumeration value="Energy"/>
          <xsd:enumeration value="Medicaid"/>
          <xsd:enumeration value="Child Welfare"/>
          <xsd:enumeration value="Adult &amp; Aging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gram xmlns="ccdb6229-f83d-4bce-9da5-17e2d571d8e5">FNS / SNAP</Program>
  </documentManagement>
</p:properties>
</file>

<file path=customXml/itemProps1.xml><?xml version="1.0" encoding="utf-8"?>
<ds:datastoreItem xmlns:ds="http://schemas.openxmlformats.org/officeDocument/2006/customXml" ds:itemID="{56E2C43E-5720-4F29-B333-CF024ED91D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db6229-f83d-4bce-9da5-17e2d571d8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C01D83-74C5-4686-8D5D-EFEAC05CC0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6894CA-8CD3-4B77-AD41-7E345BE058B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ccdb6229-f83d-4bce-9da5-17e2d571d8e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991</Words>
  <Application>Microsoft Office PowerPoint</Application>
  <PresentationFormat>Widescreen</PresentationFormat>
  <Paragraphs>123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 North Carolina Pandemic EBT (P-EBT)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 DHHS Pandemic EBT (P-EBT)</dc:title>
  <dc:creator>Morrell, Rob</dc:creator>
  <cp:lastModifiedBy>Morrell, Rob</cp:lastModifiedBy>
  <cp:revision>39</cp:revision>
  <dcterms:created xsi:type="dcterms:W3CDTF">2020-04-13T19:30:19Z</dcterms:created>
  <dcterms:modified xsi:type="dcterms:W3CDTF">2020-05-11T20:45:03Z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0x0101001D6595471EA25E47A6F1089F752AA483</vt:lpwstr>
  </property>
</Properties>
</file>