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64" r:id="rId6"/>
    <p:sldId id="263"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rrell, Rob" initials="MR" lastIdx="2" clrIdx="0">
    <p:extLst>
      <p:ext uri="{19B8F6BF-5375-455C-9EA6-DF929625EA0E}">
        <p15:presenceInfo xmlns:p15="http://schemas.microsoft.com/office/powerpoint/2012/main" userId="S::Rob.Morrell@dhhs.nc.gov::53e59ff7-78d5-4e4d-9bdb-854e6d30f5ed" providerId="AD"/>
      </p:ext>
    </p:extLst>
  </p:cmAuthor>
  <p:cmAuthor id="2" name="Arrington, Ashley" initials="AA" lastIdx="1" clrIdx="1">
    <p:extLst>
      <p:ext uri="{19B8F6BF-5375-455C-9EA6-DF929625EA0E}">
        <p15:presenceInfo xmlns:p15="http://schemas.microsoft.com/office/powerpoint/2012/main" userId="S::ashley.arrington@dhhs.nc.gov::dbd72158-f8cd-459e-97ff-52d2eb8675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872"/>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6" d="100"/>
          <a:sy n="86" d="100"/>
        </p:scale>
        <p:origin x="6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0008C8-1477-448C-A281-30F3A1175095}" type="datetimeFigureOut">
              <a:rPr lang="en-US" smtClean="0"/>
              <a:t>5/21/2020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2489EF-A4E8-4285-98C0-09ED950EB1DB}" type="slidenum">
              <a:rPr lang="en-US" smtClean="0"/>
              <a:t>‹#›</a:t>
            </a:fld>
            <a:endParaRPr lang="en-US" dirty="0"/>
          </a:p>
        </p:txBody>
      </p:sp>
    </p:spTree>
    <p:extLst>
      <p:ext uri="{BB962C8B-B14F-4D97-AF65-F5344CB8AC3E}">
        <p14:creationId xmlns:p14="http://schemas.microsoft.com/office/powerpoint/2010/main" val="4252974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7FDA-D891-48A1-8259-B75531B861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7F34BD-EC89-416A-AB9E-F93464C00D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52DCD8-2CA1-4859-A678-AA3BD5C02943}"/>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5" name="Footer Placeholder 4">
            <a:extLst>
              <a:ext uri="{FF2B5EF4-FFF2-40B4-BE49-F238E27FC236}">
                <a16:creationId xmlns:a16="http://schemas.microsoft.com/office/drawing/2014/main" id="{CAB71D2B-5CB6-4409-B00F-16A0DD17B9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FE1DE0-CE48-4933-9602-48445B45E6D0}"/>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1127436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E7693-D917-4517-A039-B0CF5097A0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7CB063-D6B7-4B11-9E73-1826907171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1F380F-D064-4BA7-8742-907AF5E7A319}"/>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5" name="Footer Placeholder 4">
            <a:extLst>
              <a:ext uri="{FF2B5EF4-FFF2-40B4-BE49-F238E27FC236}">
                <a16:creationId xmlns:a16="http://schemas.microsoft.com/office/drawing/2014/main" id="{2DDB3688-E2B0-4A49-BB5B-37DA2A00D8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978B72-2DE3-49A9-922A-87701D8FAAF8}"/>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851297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4DEF2F-A974-45E2-B399-4CB9B6114E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4FCE89-3AE7-4782-B1A4-BB4E1BA73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12DEF-1118-43D6-916D-8BD85D9BF44E}"/>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5" name="Footer Placeholder 4">
            <a:extLst>
              <a:ext uri="{FF2B5EF4-FFF2-40B4-BE49-F238E27FC236}">
                <a16:creationId xmlns:a16="http://schemas.microsoft.com/office/drawing/2014/main" id="{52D46BF4-EBAA-4C8D-AFF2-946023E5FF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DB3F16-DD99-430D-BFF1-46A770D64927}"/>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362944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BC743-A474-45DC-8182-E3EF18E8A5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D4EB5A-CCAB-4A32-9C70-CE18A75C83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206800-9B74-4315-B1E5-8DBA44D1F16B}"/>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5" name="Footer Placeholder 4">
            <a:extLst>
              <a:ext uri="{FF2B5EF4-FFF2-40B4-BE49-F238E27FC236}">
                <a16:creationId xmlns:a16="http://schemas.microsoft.com/office/drawing/2014/main" id="{C2139773-1312-4163-B6FE-1C05C14CC7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5B2329-823A-4B92-B0E9-94CE0FE2D2B0}"/>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344182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8D9E5-15F1-49D1-A0D2-2188B8EDE9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7D1492-FA37-447F-98C8-C7806B6EB1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D8B064-FA41-445D-8691-7B2FA320E300}"/>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5" name="Footer Placeholder 4">
            <a:extLst>
              <a:ext uri="{FF2B5EF4-FFF2-40B4-BE49-F238E27FC236}">
                <a16:creationId xmlns:a16="http://schemas.microsoft.com/office/drawing/2014/main" id="{663C3A4E-596D-4B46-A230-D690484CD4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5154C4-5C0A-4341-BBF3-C957E51C3757}"/>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1992482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E0A15-D336-41C5-97C0-18B76D52A1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79ADC-D9A4-43F5-B212-97CEE10DE8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C5808F-67D8-4F98-AC06-565822CFD2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9E81CE-D7E8-4C02-8BB0-13CC4A213C73}"/>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6" name="Footer Placeholder 5">
            <a:extLst>
              <a:ext uri="{FF2B5EF4-FFF2-40B4-BE49-F238E27FC236}">
                <a16:creationId xmlns:a16="http://schemas.microsoft.com/office/drawing/2014/main" id="{D7E0F679-8F3D-4C36-9B28-C165932D4E3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448DCE-E4A1-4C28-A469-35F134356288}"/>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1872609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8499-E4B7-416D-A780-31B33F48BF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411327-CC77-42BF-8E0B-B415DB3B8E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98075A-B6A0-4EBB-A664-64E3B56780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64D51A-AFAA-4CF1-A5D7-77B454C4CE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0C378A-7E09-4ED7-877D-B576A304C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7AE78-210A-4B08-B664-55A5DA46D3B9}"/>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8" name="Footer Placeholder 7">
            <a:extLst>
              <a:ext uri="{FF2B5EF4-FFF2-40B4-BE49-F238E27FC236}">
                <a16:creationId xmlns:a16="http://schemas.microsoft.com/office/drawing/2014/main" id="{107C680C-337E-4877-9597-F66988D0BC1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E691C97-E3F3-4ADE-BB6F-FD857DC0DF75}"/>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230915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2E0F8-8D09-47A6-BEAF-7637498D99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D264D4-5E0E-433F-8852-2F9900C81D24}"/>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4" name="Footer Placeholder 3">
            <a:extLst>
              <a:ext uri="{FF2B5EF4-FFF2-40B4-BE49-F238E27FC236}">
                <a16:creationId xmlns:a16="http://schemas.microsoft.com/office/drawing/2014/main" id="{45E51EBF-C98A-49AF-9DE9-BB13A8C2C5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B6F76E1-F268-4686-AA34-AB038C6F4896}"/>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219148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DE09C3-70E8-44BE-B639-A4185BD95610}"/>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3" name="Footer Placeholder 2">
            <a:extLst>
              <a:ext uri="{FF2B5EF4-FFF2-40B4-BE49-F238E27FC236}">
                <a16:creationId xmlns:a16="http://schemas.microsoft.com/office/drawing/2014/main" id="{3DCB5739-27F6-4737-A41B-B56C33E313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056CCF6-D4D1-4763-9F56-8858B2987E35}"/>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194695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0094F-9C2D-4310-B7C1-46134C59D1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4EF8FD-CE63-40E9-ADE3-541E828284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B97C1F-9AE9-474F-BA62-C75647E889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CF32E-9558-46DE-AFF7-1D826F6EC71D}"/>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6" name="Footer Placeholder 5">
            <a:extLst>
              <a:ext uri="{FF2B5EF4-FFF2-40B4-BE49-F238E27FC236}">
                <a16:creationId xmlns:a16="http://schemas.microsoft.com/office/drawing/2014/main" id="{7F5F4CF4-6D09-4663-B516-820F1BE0EE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280B3A-3ED4-421F-921D-303269D163C4}"/>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157113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88D4-D69E-4584-8888-8619A5992A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716646-2E1D-43B8-BDA5-28510C3BFF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4965467-416F-4CA0-9F0B-0A0C072AFB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AB0194-6735-4B03-B9C1-E864AA692D4B}"/>
              </a:ext>
            </a:extLst>
          </p:cNvPr>
          <p:cNvSpPr>
            <a:spLocks noGrp="1"/>
          </p:cNvSpPr>
          <p:nvPr>
            <p:ph type="dt" sz="half" idx="10"/>
          </p:nvPr>
        </p:nvSpPr>
        <p:spPr/>
        <p:txBody>
          <a:bodyPr/>
          <a:lstStyle/>
          <a:p>
            <a:fld id="{318416E9-FCE2-4F72-A141-E36E0B19B3C8}" type="datetimeFigureOut">
              <a:rPr lang="en-US" smtClean="0"/>
              <a:t>5/21/2020</a:t>
            </a:fld>
            <a:endParaRPr lang="en-US" dirty="0"/>
          </a:p>
        </p:txBody>
      </p:sp>
      <p:sp>
        <p:nvSpPr>
          <p:cNvPr id="6" name="Footer Placeholder 5">
            <a:extLst>
              <a:ext uri="{FF2B5EF4-FFF2-40B4-BE49-F238E27FC236}">
                <a16:creationId xmlns:a16="http://schemas.microsoft.com/office/drawing/2014/main" id="{52322740-6F64-4EDA-ADDE-D07AC0D78A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4602C7-1C3A-4F5D-8BE3-C4BF9546DC01}"/>
              </a:ext>
            </a:extLst>
          </p:cNvPr>
          <p:cNvSpPr>
            <a:spLocks noGrp="1"/>
          </p:cNvSpPr>
          <p:nvPr>
            <p:ph type="sldNum" sz="quarter" idx="12"/>
          </p:nvPr>
        </p:nvSpPr>
        <p:spPr/>
        <p:txBody>
          <a:bodyPr/>
          <a:lstStyle/>
          <a:p>
            <a:fld id="{B9561A63-8259-4EDB-8A23-F504F94A40F7}" type="slidenum">
              <a:rPr lang="en-US" smtClean="0"/>
              <a:t>‹#›</a:t>
            </a:fld>
            <a:endParaRPr lang="en-US" dirty="0"/>
          </a:p>
        </p:txBody>
      </p:sp>
    </p:spTree>
    <p:extLst>
      <p:ext uri="{BB962C8B-B14F-4D97-AF65-F5344CB8AC3E}">
        <p14:creationId xmlns:p14="http://schemas.microsoft.com/office/powerpoint/2010/main" val="116214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2BFFF7-6D79-41A7-933A-5238377B5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78D334-47BC-49B8-8328-ED0AF8D0D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AF8653-E713-4858-941C-2455FDA32C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416E9-FCE2-4F72-A141-E36E0B19B3C8}" type="datetimeFigureOut">
              <a:rPr lang="en-US" smtClean="0"/>
              <a:t>5/21/2020</a:t>
            </a:fld>
            <a:endParaRPr lang="en-US" dirty="0"/>
          </a:p>
        </p:txBody>
      </p:sp>
      <p:sp>
        <p:nvSpPr>
          <p:cNvPr id="5" name="Footer Placeholder 4">
            <a:extLst>
              <a:ext uri="{FF2B5EF4-FFF2-40B4-BE49-F238E27FC236}">
                <a16:creationId xmlns:a16="http://schemas.microsoft.com/office/drawing/2014/main" id="{78B86D5C-1218-4D85-84CE-3EF46E3EEC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A6FD039-B7CC-4CDD-A8D4-8B82FB1A91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61A63-8259-4EDB-8A23-F504F94A40F7}" type="slidenum">
              <a:rPr lang="en-US" smtClean="0"/>
              <a:t>‹#›</a:t>
            </a:fld>
            <a:endParaRPr lang="en-US" dirty="0"/>
          </a:p>
        </p:txBody>
      </p:sp>
    </p:spTree>
    <p:extLst>
      <p:ext uri="{BB962C8B-B14F-4D97-AF65-F5344CB8AC3E}">
        <p14:creationId xmlns:p14="http://schemas.microsoft.com/office/powerpoint/2010/main" val="261280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F9FFB-7FD6-47D7-AA52-0A1772C249C0}"/>
              </a:ext>
            </a:extLst>
          </p:cNvPr>
          <p:cNvSpPr/>
          <p:nvPr/>
        </p:nvSpPr>
        <p:spPr>
          <a:xfrm>
            <a:off x="3041374" y="99502"/>
            <a:ext cx="6109252" cy="3815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Caller wants to know where their P-EBT benefit is.</a:t>
            </a:r>
          </a:p>
        </p:txBody>
      </p:sp>
      <p:sp>
        <p:nvSpPr>
          <p:cNvPr id="5" name="Rectangle 4">
            <a:extLst>
              <a:ext uri="{FF2B5EF4-FFF2-40B4-BE49-F238E27FC236}">
                <a16:creationId xmlns:a16="http://schemas.microsoft.com/office/drawing/2014/main" id="{78DB1B41-6CCC-4E21-B205-5FD69034E825}"/>
              </a:ext>
            </a:extLst>
          </p:cNvPr>
          <p:cNvSpPr/>
          <p:nvPr/>
        </p:nvSpPr>
        <p:spPr>
          <a:xfrm>
            <a:off x="3749537" y="633830"/>
            <a:ext cx="4692926" cy="52345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Does your child receive free/reduced lunch at school or   attend a CEP school as of December 2019?</a:t>
            </a:r>
            <a:endParaRPr lang="en-US" dirty="0">
              <a:solidFill>
                <a:schemeClr val="tx1"/>
              </a:solidFill>
            </a:endParaRPr>
          </a:p>
        </p:txBody>
      </p:sp>
      <p:sp>
        <p:nvSpPr>
          <p:cNvPr id="6" name="Rectangle 5">
            <a:extLst>
              <a:ext uri="{FF2B5EF4-FFF2-40B4-BE49-F238E27FC236}">
                <a16:creationId xmlns:a16="http://schemas.microsoft.com/office/drawing/2014/main" id="{C40D05A3-AD07-49E0-88D4-504678E088FB}"/>
              </a:ext>
            </a:extLst>
          </p:cNvPr>
          <p:cNvSpPr/>
          <p:nvPr/>
        </p:nvSpPr>
        <p:spPr>
          <a:xfrm>
            <a:off x="1347604" y="795323"/>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sp>
        <p:nvSpPr>
          <p:cNvPr id="7" name="Rectangle 6">
            <a:extLst>
              <a:ext uri="{FF2B5EF4-FFF2-40B4-BE49-F238E27FC236}">
                <a16:creationId xmlns:a16="http://schemas.microsoft.com/office/drawing/2014/main" id="{7C3F4B89-261A-4F6E-AB69-C88D2D893FEB}"/>
              </a:ext>
            </a:extLst>
          </p:cNvPr>
          <p:cNvSpPr/>
          <p:nvPr/>
        </p:nvSpPr>
        <p:spPr>
          <a:xfrm>
            <a:off x="1022603" y="1435293"/>
            <a:ext cx="2173356" cy="66592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Did you receive a notice in the mail about P-EBT?</a:t>
            </a:r>
          </a:p>
        </p:txBody>
      </p:sp>
      <p:sp>
        <p:nvSpPr>
          <p:cNvPr id="14" name="Rectangle 13">
            <a:extLst>
              <a:ext uri="{FF2B5EF4-FFF2-40B4-BE49-F238E27FC236}">
                <a16:creationId xmlns:a16="http://schemas.microsoft.com/office/drawing/2014/main" id="{77682915-58A0-415F-9EFE-B7D80B25717D}"/>
              </a:ext>
            </a:extLst>
          </p:cNvPr>
          <p:cNvSpPr/>
          <p:nvPr/>
        </p:nvSpPr>
        <p:spPr>
          <a:xfrm>
            <a:off x="751255" y="2351442"/>
            <a:ext cx="967410" cy="192158"/>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sp>
        <p:nvSpPr>
          <p:cNvPr id="15" name="Rectangle 14">
            <a:extLst>
              <a:ext uri="{FF2B5EF4-FFF2-40B4-BE49-F238E27FC236}">
                <a16:creationId xmlns:a16="http://schemas.microsoft.com/office/drawing/2014/main" id="{C02A09C3-55B1-4411-A933-248ADC6D9A6C}"/>
              </a:ext>
            </a:extLst>
          </p:cNvPr>
          <p:cNvSpPr/>
          <p:nvPr/>
        </p:nvSpPr>
        <p:spPr>
          <a:xfrm>
            <a:off x="5125129" y="2361579"/>
            <a:ext cx="967410" cy="192158"/>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sp>
        <p:nvSpPr>
          <p:cNvPr id="17" name="Rectangle 16">
            <a:extLst>
              <a:ext uri="{FF2B5EF4-FFF2-40B4-BE49-F238E27FC236}">
                <a16:creationId xmlns:a16="http://schemas.microsoft.com/office/drawing/2014/main" id="{6B7A50F3-0ABE-4158-95A5-29BF619F68B6}"/>
              </a:ext>
            </a:extLst>
          </p:cNvPr>
          <p:cNvSpPr/>
          <p:nvPr/>
        </p:nvSpPr>
        <p:spPr>
          <a:xfrm>
            <a:off x="130849" y="3006757"/>
            <a:ext cx="1086680" cy="665924"/>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If BEFORE June 12</a:t>
            </a:r>
            <a:endParaRPr lang="en-US" dirty="0">
              <a:solidFill>
                <a:schemeClr val="tx1"/>
              </a:solidFill>
              <a:highlight>
                <a:srgbClr val="FFFF00"/>
              </a:highlight>
            </a:endParaRPr>
          </a:p>
        </p:txBody>
      </p:sp>
      <p:sp>
        <p:nvSpPr>
          <p:cNvPr id="18" name="Rectangle 17">
            <a:extLst>
              <a:ext uri="{FF2B5EF4-FFF2-40B4-BE49-F238E27FC236}">
                <a16:creationId xmlns:a16="http://schemas.microsoft.com/office/drawing/2014/main" id="{DD831396-CFE8-4836-8F15-1A2379E4229B}"/>
              </a:ext>
            </a:extLst>
          </p:cNvPr>
          <p:cNvSpPr/>
          <p:nvPr/>
        </p:nvSpPr>
        <p:spPr>
          <a:xfrm>
            <a:off x="2994354" y="3062851"/>
            <a:ext cx="1086680" cy="665924"/>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If ON OR AFTER June 12</a:t>
            </a:r>
            <a:endParaRPr lang="en-US" dirty="0">
              <a:solidFill>
                <a:schemeClr val="tx1"/>
              </a:solidFill>
            </a:endParaRPr>
          </a:p>
        </p:txBody>
      </p:sp>
      <p:sp>
        <p:nvSpPr>
          <p:cNvPr id="19" name="Rectangle 18">
            <a:extLst>
              <a:ext uri="{FF2B5EF4-FFF2-40B4-BE49-F238E27FC236}">
                <a16:creationId xmlns:a16="http://schemas.microsoft.com/office/drawing/2014/main" id="{5D34AAB5-4A30-492B-B725-A93D2E84CB7A}"/>
              </a:ext>
            </a:extLst>
          </p:cNvPr>
          <p:cNvSpPr/>
          <p:nvPr/>
        </p:nvSpPr>
        <p:spPr>
          <a:xfrm>
            <a:off x="126145" y="3867303"/>
            <a:ext cx="1108811" cy="1383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Notices are still being delivered, so you may receive one soon</a:t>
            </a:r>
            <a:endParaRPr lang="en-US" dirty="0"/>
          </a:p>
        </p:txBody>
      </p:sp>
      <p:sp>
        <p:nvSpPr>
          <p:cNvPr id="20" name="Rectangle 19">
            <a:extLst>
              <a:ext uri="{FF2B5EF4-FFF2-40B4-BE49-F238E27FC236}">
                <a16:creationId xmlns:a16="http://schemas.microsoft.com/office/drawing/2014/main" id="{DD47969E-0ABF-4724-88DB-EE45233B7137}"/>
              </a:ext>
            </a:extLst>
          </p:cNvPr>
          <p:cNvSpPr/>
          <p:nvPr/>
        </p:nvSpPr>
        <p:spPr>
          <a:xfrm>
            <a:off x="2160051" y="3873379"/>
            <a:ext cx="3240781" cy="206593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Take their phone number with first name, last name, and DOB of youngest school age child in house and new address</a:t>
            </a:r>
            <a:r>
              <a:rPr lang="en-US" sz="1400" i="1" dirty="0">
                <a:solidFill>
                  <a:schemeClr val="bg1"/>
                </a:solidFill>
              </a:rPr>
              <a:t> </a:t>
            </a:r>
            <a:r>
              <a:rPr lang="en-US" sz="1400" dirty="0"/>
              <a:t>to compare to returned notice &amp; undeliverable card report</a:t>
            </a:r>
            <a:r>
              <a:rPr lang="en-US" sz="1400" i="1" dirty="0">
                <a:solidFill>
                  <a:schemeClr val="bg1"/>
                </a:solidFill>
              </a:rPr>
              <a:t> </a:t>
            </a:r>
            <a:r>
              <a:rPr lang="en-US" sz="1400" dirty="0">
                <a:solidFill>
                  <a:schemeClr val="bg1"/>
                </a:solidFill>
              </a:rPr>
              <a:t>for possible reissuance. **</a:t>
            </a:r>
          </a:p>
          <a:p>
            <a:pPr algn="ctr"/>
            <a:endParaRPr lang="en-US" sz="1400" dirty="0">
              <a:solidFill>
                <a:schemeClr val="bg1"/>
              </a:solidFill>
            </a:endParaRPr>
          </a:p>
          <a:p>
            <a:pPr algn="ctr"/>
            <a:r>
              <a:rPr lang="en-US" sz="1400" dirty="0">
                <a:solidFill>
                  <a:schemeClr val="bg1"/>
                </a:solidFill>
              </a:rPr>
              <a:t>Were you able to locate undeliverable card or returned notice?</a:t>
            </a:r>
          </a:p>
        </p:txBody>
      </p:sp>
      <p:sp>
        <p:nvSpPr>
          <p:cNvPr id="21" name="Rectangle 20">
            <a:extLst>
              <a:ext uri="{FF2B5EF4-FFF2-40B4-BE49-F238E27FC236}">
                <a16:creationId xmlns:a16="http://schemas.microsoft.com/office/drawing/2014/main" id="{C04B238E-4CD9-4810-BC33-DA0EC205F24D}"/>
              </a:ext>
            </a:extLst>
          </p:cNvPr>
          <p:cNvSpPr/>
          <p:nvPr/>
        </p:nvSpPr>
        <p:spPr>
          <a:xfrm>
            <a:off x="5924273" y="3831741"/>
            <a:ext cx="1484245" cy="13956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You should receive a P-EBT card in the mail in mid to late May</a:t>
            </a:r>
            <a:endParaRPr lang="en-US" dirty="0"/>
          </a:p>
        </p:txBody>
      </p:sp>
      <p:sp>
        <p:nvSpPr>
          <p:cNvPr id="22" name="Rectangle 21">
            <a:extLst>
              <a:ext uri="{FF2B5EF4-FFF2-40B4-BE49-F238E27FC236}">
                <a16:creationId xmlns:a16="http://schemas.microsoft.com/office/drawing/2014/main" id="{FACAD700-8AD9-46E2-A18C-9EC0C3FDAC0D}"/>
              </a:ext>
            </a:extLst>
          </p:cNvPr>
          <p:cNvSpPr/>
          <p:nvPr/>
        </p:nvSpPr>
        <p:spPr>
          <a:xfrm>
            <a:off x="9744465" y="777944"/>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sp>
        <p:nvSpPr>
          <p:cNvPr id="23" name="Rectangle 22">
            <a:extLst>
              <a:ext uri="{FF2B5EF4-FFF2-40B4-BE49-F238E27FC236}">
                <a16:creationId xmlns:a16="http://schemas.microsoft.com/office/drawing/2014/main" id="{D8403BF3-A881-413F-A0C0-AECC4D31BA13}"/>
              </a:ext>
            </a:extLst>
          </p:cNvPr>
          <p:cNvSpPr/>
          <p:nvPr/>
        </p:nvSpPr>
        <p:spPr>
          <a:xfrm>
            <a:off x="9386656" y="1274000"/>
            <a:ext cx="2173356" cy="78021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Has your child become enrolled in free/reduced lunch since December? </a:t>
            </a:r>
            <a:endParaRPr lang="en-US" dirty="0">
              <a:solidFill>
                <a:schemeClr val="tx1"/>
              </a:solidFill>
            </a:endParaRPr>
          </a:p>
        </p:txBody>
      </p:sp>
      <p:sp>
        <p:nvSpPr>
          <p:cNvPr id="24" name="Rectangle 23">
            <a:extLst>
              <a:ext uri="{FF2B5EF4-FFF2-40B4-BE49-F238E27FC236}">
                <a16:creationId xmlns:a16="http://schemas.microsoft.com/office/drawing/2014/main" id="{98852BC0-81BA-4A03-93F9-71F488EC0495}"/>
              </a:ext>
            </a:extLst>
          </p:cNvPr>
          <p:cNvSpPr/>
          <p:nvPr/>
        </p:nvSpPr>
        <p:spPr>
          <a:xfrm>
            <a:off x="8059505" y="2342426"/>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sp>
        <p:nvSpPr>
          <p:cNvPr id="25" name="Rectangle 24">
            <a:extLst>
              <a:ext uri="{FF2B5EF4-FFF2-40B4-BE49-F238E27FC236}">
                <a16:creationId xmlns:a16="http://schemas.microsoft.com/office/drawing/2014/main" id="{0A572BF4-F85A-4355-A702-E09049ADED6B}"/>
              </a:ext>
            </a:extLst>
          </p:cNvPr>
          <p:cNvSpPr/>
          <p:nvPr/>
        </p:nvSpPr>
        <p:spPr>
          <a:xfrm>
            <a:off x="10307069" y="2366604"/>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sp>
        <p:nvSpPr>
          <p:cNvPr id="26" name="Rectangle 25">
            <a:extLst>
              <a:ext uri="{FF2B5EF4-FFF2-40B4-BE49-F238E27FC236}">
                <a16:creationId xmlns:a16="http://schemas.microsoft.com/office/drawing/2014/main" id="{C52A0F62-FB62-4FD6-8B88-9E817962FC0C}"/>
              </a:ext>
            </a:extLst>
          </p:cNvPr>
          <p:cNvSpPr/>
          <p:nvPr/>
        </p:nvSpPr>
        <p:spPr>
          <a:xfrm>
            <a:off x="7931958" y="3055689"/>
            <a:ext cx="1712835" cy="12825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You should receive P-EBT benefits at a later date. Benefit issuance is staggered.</a:t>
            </a:r>
            <a:endParaRPr lang="en-US" dirty="0"/>
          </a:p>
        </p:txBody>
      </p:sp>
      <p:sp>
        <p:nvSpPr>
          <p:cNvPr id="27" name="Rectangle 26">
            <a:extLst>
              <a:ext uri="{FF2B5EF4-FFF2-40B4-BE49-F238E27FC236}">
                <a16:creationId xmlns:a16="http://schemas.microsoft.com/office/drawing/2014/main" id="{77FE1A3F-4503-49EC-967F-3E6B0ACAAC8B}"/>
              </a:ext>
            </a:extLst>
          </p:cNvPr>
          <p:cNvSpPr/>
          <p:nvPr/>
        </p:nvSpPr>
        <p:spPr>
          <a:xfrm>
            <a:off x="9934560" y="2989290"/>
            <a:ext cx="2131295" cy="18557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To find out more info about applying for free or reduced lunch, please reach out to your child’s school. Note that not all schools participate in the National School Lunch Program.  </a:t>
            </a:r>
            <a:endParaRPr lang="en-US" dirty="0"/>
          </a:p>
        </p:txBody>
      </p:sp>
      <p:cxnSp>
        <p:nvCxnSpPr>
          <p:cNvPr id="28" name="Straight Arrow Connector 27">
            <a:extLst>
              <a:ext uri="{FF2B5EF4-FFF2-40B4-BE49-F238E27FC236}">
                <a16:creationId xmlns:a16="http://schemas.microsoft.com/office/drawing/2014/main" id="{14F9E028-9D08-4264-BCE6-2ED47CDF50DB}"/>
              </a:ext>
            </a:extLst>
          </p:cNvPr>
          <p:cNvCxnSpPr>
            <a:cxnSpLocks/>
            <a:stCxn id="5" idx="1"/>
          </p:cNvCxnSpPr>
          <p:nvPr/>
        </p:nvCxnSpPr>
        <p:spPr>
          <a:xfrm flipH="1">
            <a:off x="2805343" y="895559"/>
            <a:ext cx="944194" cy="9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F41DE03-6271-4392-A868-1FF37B077FA6}"/>
              </a:ext>
            </a:extLst>
          </p:cNvPr>
          <p:cNvCxnSpPr>
            <a:cxnSpLocks/>
          </p:cNvCxnSpPr>
          <p:nvPr/>
        </p:nvCxnSpPr>
        <p:spPr>
          <a:xfrm flipH="1">
            <a:off x="2076473" y="1077173"/>
            <a:ext cx="2" cy="351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04E4F88D-0BB7-4E64-BEAA-A22D78993D1B}"/>
              </a:ext>
            </a:extLst>
          </p:cNvPr>
          <p:cNvCxnSpPr>
            <a:cxnSpLocks/>
            <a:endCxn id="81" idx="0"/>
          </p:cNvCxnSpPr>
          <p:nvPr/>
        </p:nvCxnSpPr>
        <p:spPr>
          <a:xfrm>
            <a:off x="5572952" y="2558316"/>
            <a:ext cx="1086797" cy="4380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A9C2D43-9581-4CBD-B3C2-B53A35F3959C}"/>
              </a:ext>
            </a:extLst>
          </p:cNvPr>
          <p:cNvCxnSpPr>
            <a:cxnSpLocks/>
            <a:stCxn id="14" idx="2"/>
            <a:endCxn id="17" idx="0"/>
          </p:cNvCxnSpPr>
          <p:nvPr/>
        </p:nvCxnSpPr>
        <p:spPr>
          <a:xfrm flipH="1">
            <a:off x="674189" y="2543600"/>
            <a:ext cx="560771" cy="463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5864B1F0-8C8D-4FB4-8E63-DBB3A298BAFC}"/>
              </a:ext>
            </a:extLst>
          </p:cNvPr>
          <p:cNvCxnSpPr>
            <a:cxnSpLocks/>
            <a:stCxn id="14" idx="2"/>
            <a:endCxn id="18" idx="0"/>
          </p:cNvCxnSpPr>
          <p:nvPr/>
        </p:nvCxnSpPr>
        <p:spPr>
          <a:xfrm>
            <a:off x="1234960" y="2543600"/>
            <a:ext cx="2302734" cy="5192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8172252C-B0FA-4291-A55F-83A47403A957}"/>
              </a:ext>
            </a:extLst>
          </p:cNvPr>
          <p:cNvCxnSpPr>
            <a:cxnSpLocks/>
            <a:stCxn id="17" idx="2"/>
          </p:cNvCxnSpPr>
          <p:nvPr/>
        </p:nvCxnSpPr>
        <p:spPr>
          <a:xfrm flipH="1">
            <a:off x="674187" y="3672681"/>
            <a:ext cx="2" cy="1667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47D4236C-99B4-48E7-A882-115A7B730EDE}"/>
              </a:ext>
            </a:extLst>
          </p:cNvPr>
          <p:cNvCxnSpPr>
            <a:cxnSpLocks/>
          </p:cNvCxnSpPr>
          <p:nvPr/>
        </p:nvCxnSpPr>
        <p:spPr>
          <a:xfrm>
            <a:off x="3527770" y="3672681"/>
            <a:ext cx="0" cy="2105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3D62A209-3EB0-42A9-92FE-71EE2FF02946}"/>
              </a:ext>
            </a:extLst>
          </p:cNvPr>
          <p:cNvCxnSpPr>
            <a:cxnSpLocks/>
            <a:endCxn id="23" idx="0"/>
          </p:cNvCxnSpPr>
          <p:nvPr/>
        </p:nvCxnSpPr>
        <p:spPr>
          <a:xfrm>
            <a:off x="10473334" y="1031210"/>
            <a:ext cx="0" cy="242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E7A4A0D6-4870-4EC1-B82B-A53616BC7038}"/>
              </a:ext>
            </a:extLst>
          </p:cNvPr>
          <p:cNvCxnSpPr>
            <a:cxnSpLocks/>
            <a:endCxn id="22" idx="1"/>
          </p:cNvCxnSpPr>
          <p:nvPr/>
        </p:nvCxnSpPr>
        <p:spPr>
          <a:xfrm>
            <a:off x="8442463" y="895557"/>
            <a:ext cx="130200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C5356D0C-8C9C-44F8-9F3F-DB4C9E7C58FD}"/>
              </a:ext>
            </a:extLst>
          </p:cNvPr>
          <p:cNvCxnSpPr>
            <a:cxnSpLocks/>
            <a:stCxn id="23" idx="2"/>
          </p:cNvCxnSpPr>
          <p:nvPr/>
        </p:nvCxnSpPr>
        <p:spPr>
          <a:xfrm flipH="1">
            <a:off x="8788372" y="2054218"/>
            <a:ext cx="1684962" cy="288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78D60C79-21C5-4A80-856B-FBBFB8E65E04}"/>
              </a:ext>
            </a:extLst>
          </p:cNvPr>
          <p:cNvCxnSpPr>
            <a:cxnSpLocks/>
            <a:stCxn id="23" idx="2"/>
          </p:cNvCxnSpPr>
          <p:nvPr/>
        </p:nvCxnSpPr>
        <p:spPr>
          <a:xfrm>
            <a:off x="10473334" y="2054218"/>
            <a:ext cx="543338" cy="305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F85DC722-A1B2-4840-B869-148176E9AF12}"/>
              </a:ext>
            </a:extLst>
          </p:cNvPr>
          <p:cNvCxnSpPr>
            <a:cxnSpLocks/>
            <a:stCxn id="24" idx="2"/>
          </p:cNvCxnSpPr>
          <p:nvPr/>
        </p:nvCxnSpPr>
        <p:spPr>
          <a:xfrm flipH="1">
            <a:off x="8788373" y="2577653"/>
            <a:ext cx="2" cy="453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49FD27DA-53FF-4826-9C27-5E6F2696FE9C}"/>
              </a:ext>
            </a:extLst>
          </p:cNvPr>
          <p:cNvCxnSpPr>
            <a:cxnSpLocks/>
            <a:stCxn id="25" idx="2"/>
          </p:cNvCxnSpPr>
          <p:nvPr/>
        </p:nvCxnSpPr>
        <p:spPr>
          <a:xfrm flipH="1">
            <a:off x="11035937" y="2601831"/>
            <a:ext cx="2" cy="3694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456BBF15-546E-4367-B348-BAF25588EC46}"/>
              </a:ext>
            </a:extLst>
          </p:cNvPr>
          <p:cNvCxnSpPr>
            <a:cxnSpLocks/>
          </p:cNvCxnSpPr>
          <p:nvPr/>
        </p:nvCxnSpPr>
        <p:spPr>
          <a:xfrm flipH="1">
            <a:off x="3505170" y="2580790"/>
            <a:ext cx="2067782" cy="466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a16="http://schemas.microsoft.com/office/drawing/2014/main" id="{67129E24-70F3-4906-A049-838A65B2EE3D}"/>
              </a:ext>
            </a:extLst>
          </p:cNvPr>
          <p:cNvSpPr/>
          <p:nvPr/>
        </p:nvSpPr>
        <p:spPr>
          <a:xfrm>
            <a:off x="6116409" y="2996415"/>
            <a:ext cx="1086680" cy="665924"/>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If BEFORE June 12</a:t>
            </a:r>
            <a:endParaRPr lang="en-US" dirty="0">
              <a:solidFill>
                <a:schemeClr val="tx1"/>
              </a:solidFill>
              <a:highlight>
                <a:srgbClr val="FFFF00"/>
              </a:highlight>
            </a:endParaRPr>
          </a:p>
        </p:txBody>
      </p:sp>
      <p:cxnSp>
        <p:nvCxnSpPr>
          <p:cNvPr id="85" name="Straight Arrow Connector 84">
            <a:extLst>
              <a:ext uri="{FF2B5EF4-FFF2-40B4-BE49-F238E27FC236}">
                <a16:creationId xmlns:a16="http://schemas.microsoft.com/office/drawing/2014/main" id="{EFE06D99-132C-4D77-AF5B-BF49FCF72433}"/>
              </a:ext>
            </a:extLst>
          </p:cNvPr>
          <p:cNvCxnSpPr>
            <a:cxnSpLocks/>
          </p:cNvCxnSpPr>
          <p:nvPr/>
        </p:nvCxnSpPr>
        <p:spPr>
          <a:xfrm>
            <a:off x="6642012" y="3657882"/>
            <a:ext cx="0" cy="1738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52A120B6-1087-4816-ADB7-6740A7E75435}"/>
              </a:ext>
            </a:extLst>
          </p:cNvPr>
          <p:cNvSpPr txBox="1"/>
          <p:nvPr/>
        </p:nvSpPr>
        <p:spPr>
          <a:xfrm>
            <a:off x="2160051" y="6083922"/>
            <a:ext cx="3214113" cy="461665"/>
          </a:xfrm>
          <a:prstGeom prst="rect">
            <a:avLst/>
          </a:prstGeom>
          <a:noFill/>
        </p:spPr>
        <p:txBody>
          <a:bodyPr wrap="square" rtlCol="0">
            <a:spAutoFit/>
          </a:bodyPr>
          <a:lstStyle/>
          <a:p>
            <a:r>
              <a:rPr lang="en-US" sz="1200" i="1" dirty="0"/>
              <a:t>**NC DHHS is providing log that the local DSS may use for information gathering purposes.</a:t>
            </a:r>
          </a:p>
        </p:txBody>
      </p:sp>
      <p:sp>
        <p:nvSpPr>
          <p:cNvPr id="3" name="Date Placeholder 2">
            <a:extLst>
              <a:ext uri="{FF2B5EF4-FFF2-40B4-BE49-F238E27FC236}">
                <a16:creationId xmlns:a16="http://schemas.microsoft.com/office/drawing/2014/main" id="{88B345C7-200C-471F-88E3-119F65288898}"/>
              </a:ext>
            </a:extLst>
          </p:cNvPr>
          <p:cNvSpPr>
            <a:spLocks noGrp="1"/>
          </p:cNvSpPr>
          <p:nvPr>
            <p:ph type="dt" sz="half" idx="10"/>
          </p:nvPr>
        </p:nvSpPr>
        <p:spPr>
          <a:xfrm>
            <a:off x="11133883" y="6430731"/>
            <a:ext cx="852257" cy="365125"/>
          </a:xfrm>
        </p:spPr>
        <p:txBody>
          <a:bodyPr/>
          <a:lstStyle/>
          <a:p>
            <a:fld id="{5A4349D7-981B-418E-89EB-7C308A1CE3A1}" type="datetime1">
              <a:rPr lang="en-US" smtClean="0"/>
              <a:t>5/21/2020</a:t>
            </a:fld>
            <a:endParaRPr lang="en-US" dirty="0"/>
          </a:p>
        </p:txBody>
      </p:sp>
      <p:cxnSp>
        <p:nvCxnSpPr>
          <p:cNvPr id="37" name="Straight Arrow Connector 36">
            <a:extLst>
              <a:ext uri="{FF2B5EF4-FFF2-40B4-BE49-F238E27FC236}">
                <a16:creationId xmlns:a16="http://schemas.microsoft.com/office/drawing/2014/main" id="{911F6387-1677-4AAD-B311-732B16C5866E}"/>
              </a:ext>
            </a:extLst>
          </p:cNvPr>
          <p:cNvCxnSpPr>
            <a:cxnSpLocks/>
            <a:stCxn id="7" idx="2"/>
            <a:endCxn id="15" idx="0"/>
          </p:cNvCxnSpPr>
          <p:nvPr/>
        </p:nvCxnSpPr>
        <p:spPr>
          <a:xfrm>
            <a:off x="2109281" y="2101217"/>
            <a:ext cx="3499553" cy="260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8044C8A-35E0-446C-B026-3870A0103F2C}"/>
              </a:ext>
            </a:extLst>
          </p:cNvPr>
          <p:cNvCxnSpPr>
            <a:cxnSpLocks/>
          </p:cNvCxnSpPr>
          <p:nvPr/>
        </p:nvCxnSpPr>
        <p:spPr>
          <a:xfrm flipH="1">
            <a:off x="1245021" y="2086693"/>
            <a:ext cx="808086" cy="264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146DBB2A-7EBA-4417-9866-A0312062D52E}"/>
              </a:ext>
            </a:extLst>
          </p:cNvPr>
          <p:cNvSpPr/>
          <p:nvPr/>
        </p:nvSpPr>
        <p:spPr>
          <a:xfrm>
            <a:off x="6882560" y="5441064"/>
            <a:ext cx="2762233" cy="54661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400" dirty="0">
                <a:solidFill>
                  <a:prstClr val="white"/>
                </a:solidFill>
              </a:rPr>
              <a:t>Refer Client To EBT Call Center</a:t>
            </a:r>
          </a:p>
        </p:txBody>
      </p:sp>
      <p:sp>
        <p:nvSpPr>
          <p:cNvPr id="41" name="Rectangle 40">
            <a:extLst>
              <a:ext uri="{FF2B5EF4-FFF2-40B4-BE49-F238E27FC236}">
                <a16:creationId xmlns:a16="http://schemas.microsoft.com/office/drawing/2014/main" id="{86A31825-8F81-4DDD-A341-777D765E47D7}"/>
              </a:ext>
            </a:extLst>
          </p:cNvPr>
          <p:cNvSpPr/>
          <p:nvPr/>
        </p:nvSpPr>
        <p:spPr>
          <a:xfrm>
            <a:off x="5632704" y="5636451"/>
            <a:ext cx="967410" cy="192158"/>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cxnSp>
        <p:nvCxnSpPr>
          <p:cNvPr id="42" name="Straight Arrow Connector 41">
            <a:extLst>
              <a:ext uri="{FF2B5EF4-FFF2-40B4-BE49-F238E27FC236}">
                <a16:creationId xmlns:a16="http://schemas.microsoft.com/office/drawing/2014/main" id="{054C7C8A-22B1-4518-8C67-906D535ABFF8}"/>
              </a:ext>
            </a:extLst>
          </p:cNvPr>
          <p:cNvCxnSpPr>
            <a:cxnSpLocks/>
            <a:stCxn id="41" idx="3"/>
          </p:cNvCxnSpPr>
          <p:nvPr/>
        </p:nvCxnSpPr>
        <p:spPr>
          <a:xfrm>
            <a:off x="6600114" y="5732530"/>
            <a:ext cx="2688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2585BBBE-44A8-45C6-AA47-94F6782D83A3}"/>
              </a:ext>
            </a:extLst>
          </p:cNvPr>
          <p:cNvCxnSpPr>
            <a:cxnSpLocks/>
          </p:cNvCxnSpPr>
          <p:nvPr/>
        </p:nvCxnSpPr>
        <p:spPr>
          <a:xfrm flipH="1">
            <a:off x="5400832" y="5736716"/>
            <a:ext cx="2318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1EDF8463-E0C5-45CA-887C-4D687173335A}"/>
              </a:ext>
            </a:extLst>
          </p:cNvPr>
          <p:cNvSpPr/>
          <p:nvPr/>
        </p:nvSpPr>
        <p:spPr>
          <a:xfrm>
            <a:off x="134687" y="5441064"/>
            <a:ext cx="1108812" cy="110226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400" dirty="0">
                <a:solidFill>
                  <a:prstClr val="white"/>
                </a:solidFill>
              </a:rPr>
              <a:t>Update address &amp; send card/notice</a:t>
            </a:r>
          </a:p>
        </p:txBody>
      </p:sp>
      <p:cxnSp>
        <p:nvCxnSpPr>
          <p:cNvPr id="48" name="Straight Arrow Connector 47">
            <a:extLst>
              <a:ext uri="{FF2B5EF4-FFF2-40B4-BE49-F238E27FC236}">
                <a16:creationId xmlns:a16="http://schemas.microsoft.com/office/drawing/2014/main" id="{F74443C7-DAFC-4065-9F82-2477AAF12905}"/>
              </a:ext>
            </a:extLst>
          </p:cNvPr>
          <p:cNvCxnSpPr>
            <a:cxnSpLocks/>
          </p:cNvCxnSpPr>
          <p:nvPr/>
        </p:nvCxnSpPr>
        <p:spPr>
          <a:xfrm flipH="1">
            <a:off x="1183595" y="5634059"/>
            <a:ext cx="3933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0DF41606-F674-4981-9B78-9F1581F79526}"/>
              </a:ext>
            </a:extLst>
          </p:cNvPr>
          <p:cNvSpPr/>
          <p:nvPr/>
        </p:nvSpPr>
        <p:spPr>
          <a:xfrm>
            <a:off x="1380270" y="5524473"/>
            <a:ext cx="611252" cy="192158"/>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cxnSp>
        <p:nvCxnSpPr>
          <p:cNvPr id="55" name="Straight Arrow Connector 54">
            <a:extLst>
              <a:ext uri="{FF2B5EF4-FFF2-40B4-BE49-F238E27FC236}">
                <a16:creationId xmlns:a16="http://schemas.microsoft.com/office/drawing/2014/main" id="{34838526-5439-4475-84CB-BB5FAE288017}"/>
              </a:ext>
            </a:extLst>
          </p:cNvPr>
          <p:cNvCxnSpPr>
            <a:cxnSpLocks/>
            <a:endCxn id="53" idx="3"/>
          </p:cNvCxnSpPr>
          <p:nvPr/>
        </p:nvCxnSpPr>
        <p:spPr>
          <a:xfrm flipH="1" flipV="1">
            <a:off x="1991522" y="5620552"/>
            <a:ext cx="209754" cy="11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6623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B28096-3FF6-4248-8447-B20E6CAA3A86}"/>
              </a:ext>
            </a:extLst>
          </p:cNvPr>
          <p:cNvSpPr/>
          <p:nvPr/>
        </p:nvSpPr>
        <p:spPr>
          <a:xfrm>
            <a:off x="3193774" y="128380"/>
            <a:ext cx="6109252" cy="4505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Caller received a  P-EBT card, but it didn’t have benefits for all the school age children in their household.*</a:t>
            </a:r>
          </a:p>
        </p:txBody>
      </p:sp>
      <p:cxnSp>
        <p:nvCxnSpPr>
          <p:cNvPr id="4" name="Straight Arrow Connector 3">
            <a:extLst>
              <a:ext uri="{FF2B5EF4-FFF2-40B4-BE49-F238E27FC236}">
                <a16:creationId xmlns:a16="http://schemas.microsoft.com/office/drawing/2014/main" id="{A7D0B0DB-BDAC-4D1B-89EF-96DBFE6DBEFD}"/>
              </a:ext>
            </a:extLst>
          </p:cNvPr>
          <p:cNvCxnSpPr/>
          <p:nvPr/>
        </p:nvCxnSpPr>
        <p:spPr>
          <a:xfrm>
            <a:off x="6248400" y="578953"/>
            <a:ext cx="0" cy="18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38FBB311-5B7B-49D4-986F-CBA15BE19A11}"/>
              </a:ext>
            </a:extLst>
          </p:cNvPr>
          <p:cNvSpPr/>
          <p:nvPr/>
        </p:nvSpPr>
        <p:spPr>
          <a:xfrm>
            <a:off x="3901937" y="767797"/>
            <a:ext cx="4692926" cy="52345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Do all children receive free/reduced lunch at school or attend a CEP school as of December 2019?</a:t>
            </a:r>
          </a:p>
        </p:txBody>
      </p:sp>
      <p:sp>
        <p:nvSpPr>
          <p:cNvPr id="6" name="Rectangle 5">
            <a:extLst>
              <a:ext uri="{FF2B5EF4-FFF2-40B4-BE49-F238E27FC236}">
                <a16:creationId xmlns:a16="http://schemas.microsoft.com/office/drawing/2014/main" id="{4B3D4428-3E24-464A-8651-BE358F523A20}"/>
              </a:ext>
            </a:extLst>
          </p:cNvPr>
          <p:cNvSpPr/>
          <p:nvPr/>
        </p:nvSpPr>
        <p:spPr>
          <a:xfrm>
            <a:off x="1843450" y="911911"/>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sp>
        <p:nvSpPr>
          <p:cNvPr id="7" name="Rectangle 6">
            <a:extLst>
              <a:ext uri="{FF2B5EF4-FFF2-40B4-BE49-F238E27FC236}">
                <a16:creationId xmlns:a16="http://schemas.microsoft.com/office/drawing/2014/main" id="{F23A3198-57C5-4C01-9D68-0F107718AE40}"/>
              </a:ext>
            </a:extLst>
          </p:cNvPr>
          <p:cNvSpPr/>
          <p:nvPr/>
        </p:nvSpPr>
        <p:spPr>
          <a:xfrm>
            <a:off x="9536942" y="911911"/>
            <a:ext cx="1457739" cy="235227"/>
          </a:xfrm>
          <a:prstGeom prst="rect">
            <a:avLst/>
          </a:prstGeom>
          <a:solidFill>
            <a:schemeClr val="accent5">
              <a:lumMod val="20000"/>
              <a:lumOff val="80000"/>
            </a:schemeClr>
          </a:solidFill>
          <a:ln w="28575">
            <a:solidFill>
              <a:srgbClr val="F69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sp>
        <p:nvSpPr>
          <p:cNvPr id="10" name="Rectangle 9">
            <a:extLst>
              <a:ext uri="{FF2B5EF4-FFF2-40B4-BE49-F238E27FC236}">
                <a16:creationId xmlns:a16="http://schemas.microsoft.com/office/drawing/2014/main" id="{2DF267B8-F258-436B-99B5-F5030F6266D2}"/>
              </a:ext>
            </a:extLst>
          </p:cNvPr>
          <p:cNvSpPr/>
          <p:nvPr/>
        </p:nvSpPr>
        <p:spPr>
          <a:xfrm>
            <a:off x="4720559" y="2701661"/>
            <a:ext cx="2519340" cy="66592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Does your household currently receive FNS benefits?</a:t>
            </a:r>
            <a:endParaRPr lang="en-US" dirty="0">
              <a:solidFill>
                <a:schemeClr val="tx1"/>
              </a:solidFill>
            </a:endParaRPr>
          </a:p>
        </p:txBody>
      </p:sp>
      <p:sp>
        <p:nvSpPr>
          <p:cNvPr id="11" name="Rectangle 10">
            <a:extLst>
              <a:ext uri="{FF2B5EF4-FFF2-40B4-BE49-F238E27FC236}">
                <a16:creationId xmlns:a16="http://schemas.microsoft.com/office/drawing/2014/main" id="{EEA4923E-4685-4DD7-8477-14324FB8FE99}"/>
              </a:ext>
            </a:extLst>
          </p:cNvPr>
          <p:cNvSpPr/>
          <p:nvPr/>
        </p:nvSpPr>
        <p:spPr>
          <a:xfrm>
            <a:off x="6733245" y="3595960"/>
            <a:ext cx="975366" cy="232142"/>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sp>
        <p:nvSpPr>
          <p:cNvPr id="14" name="Rectangle 13">
            <a:extLst>
              <a:ext uri="{FF2B5EF4-FFF2-40B4-BE49-F238E27FC236}">
                <a16:creationId xmlns:a16="http://schemas.microsoft.com/office/drawing/2014/main" id="{C0EB3E94-4602-42DC-8C05-4B8A1F215631}"/>
              </a:ext>
            </a:extLst>
          </p:cNvPr>
          <p:cNvSpPr/>
          <p:nvPr/>
        </p:nvSpPr>
        <p:spPr>
          <a:xfrm>
            <a:off x="1542554" y="1313596"/>
            <a:ext cx="2173356" cy="66592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How many P-EBT notices did you receive in the mail?</a:t>
            </a:r>
            <a:endParaRPr lang="en-US" dirty="0">
              <a:solidFill>
                <a:schemeClr val="tx1"/>
              </a:solidFill>
            </a:endParaRPr>
          </a:p>
        </p:txBody>
      </p:sp>
      <p:sp>
        <p:nvSpPr>
          <p:cNvPr id="15" name="Rectangle 14">
            <a:extLst>
              <a:ext uri="{FF2B5EF4-FFF2-40B4-BE49-F238E27FC236}">
                <a16:creationId xmlns:a16="http://schemas.microsoft.com/office/drawing/2014/main" id="{DCF65783-1E56-477F-BBD3-F2FAFF2A4DC0}"/>
              </a:ext>
            </a:extLst>
          </p:cNvPr>
          <p:cNvSpPr/>
          <p:nvPr/>
        </p:nvSpPr>
        <p:spPr>
          <a:xfrm>
            <a:off x="1926188" y="2105754"/>
            <a:ext cx="1457739" cy="235227"/>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One </a:t>
            </a:r>
            <a:endParaRPr lang="en-US" dirty="0">
              <a:solidFill>
                <a:schemeClr val="tx1"/>
              </a:solidFill>
            </a:endParaRPr>
          </a:p>
        </p:txBody>
      </p:sp>
      <p:sp>
        <p:nvSpPr>
          <p:cNvPr id="18" name="Rectangle 17">
            <a:extLst>
              <a:ext uri="{FF2B5EF4-FFF2-40B4-BE49-F238E27FC236}">
                <a16:creationId xmlns:a16="http://schemas.microsoft.com/office/drawing/2014/main" id="{5DA7AD6E-86C6-4476-B404-9D79A465BCE6}"/>
              </a:ext>
            </a:extLst>
          </p:cNvPr>
          <p:cNvSpPr/>
          <p:nvPr/>
        </p:nvSpPr>
        <p:spPr>
          <a:xfrm>
            <a:off x="4910830" y="3579025"/>
            <a:ext cx="975366" cy="235227"/>
          </a:xfrm>
          <a:prstGeom prst="rect">
            <a:avLst/>
          </a:prstGeom>
          <a:solidFill>
            <a:schemeClr val="accent5">
              <a:lumMod val="20000"/>
              <a:lumOff val="80000"/>
            </a:schemeClr>
          </a:solidFill>
          <a:ln w="28575">
            <a:solidFill>
              <a:srgbClr val="F69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sp>
        <p:nvSpPr>
          <p:cNvPr id="21" name="Rectangle 20">
            <a:extLst>
              <a:ext uri="{FF2B5EF4-FFF2-40B4-BE49-F238E27FC236}">
                <a16:creationId xmlns:a16="http://schemas.microsoft.com/office/drawing/2014/main" id="{C7259838-AA84-43D6-934A-29F7DEE10096}"/>
              </a:ext>
            </a:extLst>
          </p:cNvPr>
          <p:cNvSpPr/>
          <p:nvPr/>
        </p:nvSpPr>
        <p:spPr>
          <a:xfrm>
            <a:off x="8808072" y="1388672"/>
            <a:ext cx="2800053" cy="66592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Have any of the children become enrolled in free/reduced lunch since December?</a:t>
            </a:r>
            <a:endParaRPr lang="en-US" dirty="0">
              <a:solidFill>
                <a:schemeClr val="tx1"/>
              </a:solidFill>
            </a:endParaRPr>
          </a:p>
        </p:txBody>
      </p:sp>
      <p:sp>
        <p:nvSpPr>
          <p:cNvPr id="23" name="Rectangle 22">
            <a:extLst>
              <a:ext uri="{FF2B5EF4-FFF2-40B4-BE49-F238E27FC236}">
                <a16:creationId xmlns:a16="http://schemas.microsoft.com/office/drawing/2014/main" id="{2A3AD59E-5277-4C5C-9269-49217DF348E1}"/>
              </a:ext>
            </a:extLst>
          </p:cNvPr>
          <p:cNvSpPr/>
          <p:nvPr/>
        </p:nvSpPr>
        <p:spPr>
          <a:xfrm>
            <a:off x="4422718" y="2137869"/>
            <a:ext cx="1457739" cy="235227"/>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More than One </a:t>
            </a:r>
            <a:endParaRPr lang="en-US" dirty="0">
              <a:solidFill>
                <a:schemeClr val="tx1"/>
              </a:solidFill>
            </a:endParaRPr>
          </a:p>
        </p:txBody>
      </p:sp>
      <p:sp>
        <p:nvSpPr>
          <p:cNvPr id="24" name="Rectangle 23">
            <a:extLst>
              <a:ext uri="{FF2B5EF4-FFF2-40B4-BE49-F238E27FC236}">
                <a16:creationId xmlns:a16="http://schemas.microsoft.com/office/drawing/2014/main" id="{EB7BB06B-F84A-4157-ADE2-DE4F116CBD79}"/>
              </a:ext>
            </a:extLst>
          </p:cNvPr>
          <p:cNvSpPr/>
          <p:nvPr/>
        </p:nvSpPr>
        <p:spPr>
          <a:xfrm>
            <a:off x="106016" y="2114352"/>
            <a:ext cx="1457739" cy="235227"/>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 Notice </a:t>
            </a:r>
            <a:endParaRPr lang="en-US" dirty="0">
              <a:solidFill>
                <a:schemeClr val="tx1"/>
              </a:solidFill>
            </a:endParaRPr>
          </a:p>
        </p:txBody>
      </p:sp>
      <p:sp>
        <p:nvSpPr>
          <p:cNvPr id="26" name="Rectangle 25">
            <a:extLst>
              <a:ext uri="{FF2B5EF4-FFF2-40B4-BE49-F238E27FC236}">
                <a16:creationId xmlns:a16="http://schemas.microsoft.com/office/drawing/2014/main" id="{C0879B57-59E4-4E99-86E4-963CC884E102}"/>
              </a:ext>
            </a:extLst>
          </p:cNvPr>
          <p:cNvSpPr/>
          <p:nvPr/>
        </p:nvSpPr>
        <p:spPr>
          <a:xfrm>
            <a:off x="8079203" y="2174697"/>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Yes</a:t>
            </a:r>
            <a:endParaRPr lang="en-US" dirty="0">
              <a:solidFill>
                <a:schemeClr val="tx1"/>
              </a:solidFill>
            </a:endParaRPr>
          </a:p>
        </p:txBody>
      </p:sp>
      <p:sp>
        <p:nvSpPr>
          <p:cNvPr id="28" name="Rectangle 27">
            <a:extLst>
              <a:ext uri="{FF2B5EF4-FFF2-40B4-BE49-F238E27FC236}">
                <a16:creationId xmlns:a16="http://schemas.microsoft.com/office/drawing/2014/main" id="{B65E25DD-200B-40DC-80EF-1231AE0F966A}"/>
              </a:ext>
            </a:extLst>
          </p:cNvPr>
          <p:cNvSpPr/>
          <p:nvPr/>
        </p:nvSpPr>
        <p:spPr>
          <a:xfrm>
            <a:off x="7995194" y="2591797"/>
            <a:ext cx="1712835" cy="12825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You should receive P-EBT benefits at a later date for those children. Benefit issuance is staggered.</a:t>
            </a:r>
            <a:endParaRPr lang="en-US" dirty="0"/>
          </a:p>
        </p:txBody>
      </p:sp>
      <p:sp>
        <p:nvSpPr>
          <p:cNvPr id="29" name="Rectangle 28">
            <a:extLst>
              <a:ext uri="{FF2B5EF4-FFF2-40B4-BE49-F238E27FC236}">
                <a16:creationId xmlns:a16="http://schemas.microsoft.com/office/drawing/2014/main" id="{03A2E94F-6217-4781-A9A0-5CB5DB08085A}"/>
              </a:ext>
            </a:extLst>
          </p:cNvPr>
          <p:cNvSpPr/>
          <p:nvPr/>
        </p:nvSpPr>
        <p:spPr>
          <a:xfrm>
            <a:off x="9901905" y="2530024"/>
            <a:ext cx="2252173" cy="200764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P-EBT eligibility is determined by enrollment in free/reduced lunch programs or CEP schools.</a:t>
            </a:r>
          </a:p>
          <a:p>
            <a:pPr algn="ctr"/>
            <a:endParaRPr lang="en-US" sz="1400" dirty="0"/>
          </a:p>
          <a:p>
            <a:pPr algn="ctr"/>
            <a:r>
              <a:rPr lang="en-US" sz="1400" dirty="0"/>
              <a:t>To find out more about applying for free or reduced lunch, please reach out to your child’s school. </a:t>
            </a:r>
            <a:endParaRPr lang="en-US" dirty="0"/>
          </a:p>
        </p:txBody>
      </p:sp>
      <p:sp>
        <p:nvSpPr>
          <p:cNvPr id="30" name="Rectangle 29">
            <a:extLst>
              <a:ext uri="{FF2B5EF4-FFF2-40B4-BE49-F238E27FC236}">
                <a16:creationId xmlns:a16="http://schemas.microsoft.com/office/drawing/2014/main" id="{E4783FA0-F86D-4C14-8B05-02CCA4276B24}"/>
              </a:ext>
            </a:extLst>
          </p:cNvPr>
          <p:cNvSpPr/>
          <p:nvPr/>
        </p:nvSpPr>
        <p:spPr>
          <a:xfrm>
            <a:off x="10299123" y="2174697"/>
            <a:ext cx="1457739" cy="235227"/>
          </a:xfrm>
          <a:prstGeom prst="rect">
            <a:avLst/>
          </a:prstGeom>
          <a:solidFill>
            <a:schemeClr val="accent5">
              <a:lumMod val="20000"/>
              <a:lumOff val="80000"/>
            </a:schemeClr>
          </a:solidFill>
          <a:ln w="28575">
            <a:solidFill>
              <a:srgbClr val="F69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a:t>
            </a:r>
            <a:endParaRPr lang="en-US" dirty="0">
              <a:solidFill>
                <a:schemeClr val="tx1"/>
              </a:solidFill>
            </a:endParaRPr>
          </a:p>
        </p:txBody>
      </p:sp>
      <p:sp>
        <p:nvSpPr>
          <p:cNvPr id="31" name="Rectangle 30">
            <a:extLst>
              <a:ext uri="{FF2B5EF4-FFF2-40B4-BE49-F238E27FC236}">
                <a16:creationId xmlns:a16="http://schemas.microsoft.com/office/drawing/2014/main" id="{EBBC46C9-3483-424E-AB33-A7AC06D5BADB}"/>
              </a:ext>
            </a:extLst>
          </p:cNvPr>
          <p:cNvSpPr/>
          <p:nvPr/>
        </p:nvSpPr>
        <p:spPr>
          <a:xfrm>
            <a:off x="7081131" y="4454209"/>
            <a:ext cx="2426955" cy="17477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Some families may receive benefits on their existing FNS EBT card for some children and a new P-EBT card(s) for other children. Benefits are being staggered so there may be a delay in receiving all the cards.</a:t>
            </a:r>
          </a:p>
        </p:txBody>
      </p:sp>
      <p:sp>
        <p:nvSpPr>
          <p:cNvPr id="32" name="Rectangle 31">
            <a:extLst>
              <a:ext uri="{FF2B5EF4-FFF2-40B4-BE49-F238E27FC236}">
                <a16:creationId xmlns:a16="http://schemas.microsoft.com/office/drawing/2014/main" id="{E0C3F1FC-55C7-4CF0-9A86-6A221A733C6E}"/>
              </a:ext>
            </a:extLst>
          </p:cNvPr>
          <p:cNvSpPr/>
          <p:nvPr/>
        </p:nvSpPr>
        <p:spPr>
          <a:xfrm>
            <a:off x="4022846" y="4505240"/>
            <a:ext cx="2818710" cy="169673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Some families may receive more than one P-EBT card. The number of notices you received should indicate the number of cards a family will receive. Benefits are being staggered so there may be a delay in receiving all the cards.</a:t>
            </a:r>
            <a:endParaRPr lang="en-US" sz="1000" i="1" dirty="0">
              <a:solidFill>
                <a:schemeClr val="bg1"/>
              </a:solidFill>
            </a:endParaRPr>
          </a:p>
        </p:txBody>
      </p:sp>
      <p:sp>
        <p:nvSpPr>
          <p:cNvPr id="33" name="Rectangle 32">
            <a:extLst>
              <a:ext uri="{FF2B5EF4-FFF2-40B4-BE49-F238E27FC236}">
                <a16:creationId xmlns:a16="http://schemas.microsoft.com/office/drawing/2014/main" id="{FC753E34-4CBD-44BC-BCC2-3EAE50E33EA5}"/>
              </a:ext>
            </a:extLst>
          </p:cNvPr>
          <p:cNvSpPr/>
          <p:nvPr/>
        </p:nvSpPr>
        <p:spPr>
          <a:xfrm>
            <a:off x="813984" y="3047854"/>
            <a:ext cx="3707789" cy="129411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Take their phone number with first name, last name, and DOB of youngest school age child in house and new address to compare to returned mail &amp; undeliverable card report</a:t>
            </a:r>
            <a:r>
              <a:rPr lang="en-US" sz="1000" i="1" dirty="0">
                <a:solidFill>
                  <a:schemeClr val="bg1"/>
                </a:solidFill>
              </a:rPr>
              <a:t> </a:t>
            </a:r>
            <a:r>
              <a:rPr lang="en-US" sz="1400" dirty="0">
                <a:solidFill>
                  <a:schemeClr val="bg1"/>
                </a:solidFill>
              </a:rPr>
              <a:t>for possible reissuance**</a:t>
            </a:r>
          </a:p>
        </p:txBody>
      </p:sp>
      <p:sp>
        <p:nvSpPr>
          <p:cNvPr id="34" name="Rectangle 33">
            <a:extLst>
              <a:ext uri="{FF2B5EF4-FFF2-40B4-BE49-F238E27FC236}">
                <a16:creationId xmlns:a16="http://schemas.microsoft.com/office/drawing/2014/main" id="{AF113E93-7DBB-4B62-9DEB-3554CD1E82F4}"/>
              </a:ext>
            </a:extLst>
          </p:cNvPr>
          <p:cNvSpPr/>
          <p:nvPr/>
        </p:nvSpPr>
        <p:spPr>
          <a:xfrm>
            <a:off x="106017" y="4858127"/>
            <a:ext cx="1862728" cy="341139"/>
          </a:xfrm>
          <a:prstGeom prst="rect">
            <a:avLst/>
          </a:prstGeom>
          <a:solidFill>
            <a:schemeClr val="accent5">
              <a:lumMod val="20000"/>
              <a:lumOff val="80000"/>
            </a:schemeClr>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If </a:t>
            </a:r>
            <a:r>
              <a:rPr lang="en-US" sz="1400" b="1" u="sng" dirty="0">
                <a:solidFill>
                  <a:schemeClr val="tx1"/>
                </a:solidFill>
              </a:rPr>
              <a:t>BEFORE</a:t>
            </a:r>
            <a:r>
              <a:rPr lang="en-US" sz="1400" dirty="0">
                <a:solidFill>
                  <a:schemeClr val="tx1"/>
                </a:solidFill>
              </a:rPr>
              <a:t> June 12</a:t>
            </a:r>
            <a:endParaRPr lang="en-US" dirty="0">
              <a:solidFill>
                <a:schemeClr val="tx1"/>
              </a:solidFill>
            </a:endParaRPr>
          </a:p>
        </p:txBody>
      </p:sp>
      <p:sp>
        <p:nvSpPr>
          <p:cNvPr id="35" name="Rectangle 34">
            <a:extLst>
              <a:ext uri="{FF2B5EF4-FFF2-40B4-BE49-F238E27FC236}">
                <a16:creationId xmlns:a16="http://schemas.microsoft.com/office/drawing/2014/main" id="{A75B08AF-D63B-40E5-8806-4F86628CE836}"/>
              </a:ext>
            </a:extLst>
          </p:cNvPr>
          <p:cNvSpPr/>
          <p:nvPr/>
        </p:nvSpPr>
        <p:spPr>
          <a:xfrm>
            <a:off x="106017" y="5365724"/>
            <a:ext cx="1836802" cy="13835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Notices are still being delivered, so you may receive one soon. Notices will indicate how many cards you should receive.</a:t>
            </a:r>
            <a:endParaRPr lang="en-US" dirty="0"/>
          </a:p>
        </p:txBody>
      </p:sp>
      <p:sp>
        <p:nvSpPr>
          <p:cNvPr id="36" name="Rectangle 35">
            <a:extLst>
              <a:ext uri="{FF2B5EF4-FFF2-40B4-BE49-F238E27FC236}">
                <a16:creationId xmlns:a16="http://schemas.microsoft.com/office/drawing/2014/main" id="{5FF896B4-F7F0-4B2D-85CE-666157ED54DE}"/>
              </a:ext>
            </a:extLst>
          </p:cNvPr>
          <p:cNvSpPr/>
          <p:nvPr/>
        </p:nvSpPr>
        <p:spPr>
          <a:xfrm>
            <a:off x="834885" y="2516037"/>
            <a:ext cx="1986374" cy="38596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If </a:t>
            </a:r>
            <a:r>
              <a:rPr lang="en-US" sz="1400" b="1" u="sng" dirty="0">
                <a:solidFill>
                  <a:schemeClr val="tx1"/>
                </a:solidFill>
              </a:rPr>
              <a:t>ON OR AFTER </a:t>
            </a:r>
            <a:r>
              <a:rPr lang="en-US" sz="1400" dirty="0">
                <a:solidFill>
                  <a:schemeClr val="tx1"/>
                </a:solidFill>
              </a:rPr>
              <a:t>June 12</a:t>
            </a:r>
            <a:endParaRPr lang="en-US" dirty="0">
              <a:solidFill>
                <a:schemeClr val="tx1"/>
              </a:solidFill>
            </a:endParaRPr>
          </a:p>
        </p:txBody>
      </p:sp>
      <p:cxnSp>
        <p:nvCxnSpPr>
          <p:cNvPr id="37" name="Straight Arrow Connector 36">
            <a:extLst>
              <a:ext uri="{FF2B5EF4-FFF2-40B4-BE49-F238E27FC236}">
                <a16:creationId xmlns:a16="http://schemas.microsoft.com/office/drawing/2014/main" id="{C946D1F2-89D1-4D73-A0FA-B1DA40CF1D27}"/>
              </a:ext>
            </a:extLst>
          </p:cNvPr>
          <p:cNvCxnSpPr>
            <a:cxnSpLocks/>
            <a:stCxn id="6" idx="2"/>
          </p:cNvCxnSpPr>
          <p:nvPr/>
        </p:nvCxnSpPr>
        <p:spPr>
          <a:xfrm>
            <a:off x="2572320" y="1147138"/>
            <a:ext cx="0" cy="144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C7EE788D-9A86-4A5A-8C2A-91B527F86689}"/>
              </a:ext>
            </a:extLst>
          </p:cNvPr>
          <p:cNvCxnSpPr>
            <a:cxnSpLocks/>
            <a:stCxn id="14" idx="2"/>
            <a:endCxn id="24" idx="0"/>
          </p:cNvCxnSpPr>
          <p:nvPr/>
        </p:nvCxnSpPr>
        <p:spPr>
          <a:xfrm flipH="1">
            <a:off x="834886" y="1979520"/>
            <a:ext cx="1794346" cy="134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E2CC02CA-7A29-4824-B681-1BB68CE550FD}"/>
              </a:ext>
            </a:extLst>
          </p:cNvPr>
          <p:cNvCxnSpPr>
            <a:cxnSpLocks/>
          </p:cNvCxnSpPr>
          <p:nvPr/>
        </p:nvCxnSpPr>
        <p:spPr>
          <a:xfrm>
            <a:off x="2655057" y="1964571"/>
            <a:ext cx="0" cy="201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6A5E3C7-1A2A-4EDA-BD97-AD0DF6553796}"/>
              </a:ext>
            </a:extLst>
          </p:cNvPr>
          <p:cNvCxnSpPr>
            <a:cxnSpLocks/>
            <a:stCxn id="7" idx="2"/>
          </p:cNvCxnSpPr>
          <p:nvPr/>
        </p:nvCxnSpPr>
        <p:spPr>
          <a:xfrm>
            <a:off x="10265812" y="1147138"/>
            <a:ext cx="0" cy="250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93ED5ED5-869D-4EC5-B45B-FD95CAA663D7}"/>
              </a:ext>
            </a:extLst>
          </p:cNvPr>
          <p:cNvCxnSpPr>
            <a:cxnSpLocks/>
            <a:endCxn id="23" idx="0"/>
          </p:cNvCxnSpPr>
          <p:nvPr/>
        </p:nvCxnSpPr>
        <p:spPr>
          <a:xfrm>
            <a:off x="2629794" y="1964062"/>
            <a:ext cx="2521794" cy="173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19B1AC5-5C92-48E3-AB36-EC44A12C24C8}"/>
              </a:ext>
            </a:extLst>
          </p:cNvPr>
          <p:cNvCxnSpPr>
            <a:cxnSpLocks/>
            <a:endCxn id="36" idx="0"/>
          </p:cNvCxnSpPr>
          <p:nvPr/>
        </p:nvCxnSpPr>
        <p:spPr>
          <a:xfrm>
            <a:off x="704682" y="2349537"/>
            <a:ext cx="1123390" cy="166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19621F5-F454-44A2-8958-C62D4411A288}"/>
              </a:ext>
            </a:extLst>
          </p:cNvPr>
          <p:cNvCxnSpPr>
            <a:cxnSpLocks/>
            <a:endCxn id="36" idx="0"/>
          </p:cNvCxnSpPr>
          <p:nvPr/>
        </p:nvCxnSpPr>
        <p:spPr>
          <a:xfrm flipH="1">
            <a:off x="1828072" y="2340939"/>
            <a:ext cx="820696" cy="1750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C973BDC3-31ED-4AB5-B6D6-DCDC3CB7A115}"/>
              </a:ext>
            </a:extLst>
          </p:cNvPr>
          <p:cNvCxnSpPr>
            <a:cxnSpLocks/>
            <a:stCxn id="36" idx="2"/>
          </p:cNvCxnSpPr>
          <p:nvPr/>
        </p:nvCxnSpPr>
        <p:spPr>
          <a:xfrm flipH="1">
            <a:off x="1763796" y="2902006"/>
            <a:ext cx="64276" cy="150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D258A02-F100-4BFC-8537-3514BD4B4274}"/>
              </a:ext>
            </a:extLst>
          </p:cNvPr>
          <p:cNvCxnSpPr>
            <a:cxnSpLocks/>
          </p:cNvCxnSpPr>
          <p:nvPr/>
        </p:nvCxnSpPr>
        <p:spPr>
          <a:xfrm>
            <a:off x="527401" y="2349537"/>
            <a:ext cx="0" cy="2531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0CB6C4AB-3CE1-409A-BDDA-2A0103F19E1E}"/>
              </a:ext>
            </a:extLst>
          </p:cNvPr>
          <p:cNvCxnSpPr>
            <a:cxnSpLocks/>
          </p:cNvCxnSpPr>
          <p:nvPr/>
        </p:nvCxnSpPr>
        <p:spPr>
          <a:xfrm>
            <a:off x="968186" y="5164384"/>
            <a:ext cx="0" cy="201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F615E8F0-94EA-468D-B608-BE45DCF89BDD}"/>
              </a:ext>
            </a:extLst>
          </p:cNvPr>
          <p:cNvCxnSpPr>
            <a:cxnSpLocks/>
            <a:stCxn id="23" idx="2"/>
            <a:endCxn id="10" idx="0"/>
          </p:cNvCxnSpPr>
          <p:nvPr/>
        </p:nvCxnSpPr>
        <p:spPr>
          <a:xfrm>
            <a:off x="5151588" y="2373096"/>
            <a:ext cx="828641" cy="328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ACF5BD1E-9111-4EE4-B317-2D639EBBF8AC}"/>
              </a:ext>
            </a:extLst>
          </p:cNvPr>
          <p:cNvCxnSpPr>
            <a:cxnSpLocks/>
          </p:cNvCxnSpPr>
          <p:nvPr/>
        </p:nvCxnSpPr>
        <p:spPr>
          <a:xfrm flipH="1">
            <a:off x="5391951" y="3347420"/>
            <a:ext cx="598996" cy="215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843B6379-798D-48C9-9131-ADB61741621D}"/>
              </a:ext>
            </a:extLst>
          </p:cNvPr>
          <p:cNvCxnSpPr>
            <a:cxnSpLocks/>
            <a:endCxn id="11" idx="0"/>
          </p:cNvCxnSpPr>
          <p:nvPr/>
        </p:nvCxnSpPr>
        <p:spPr>
          <a:xfrm>
            <a:off x="6016116" y="3372644"/>
            <a:ext cx="1204812" cy="223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77A4986E-6C4C-415E-9291-0F2C0D2B4E27}"/>
              </a:ext>
            </a:extLst>
          </p:cNvPr>
          <p:cNvCxnSpPr>
            <a:cxnSpLocks/>
          </p:cNvCxnSpPr>
          <p:nvPr/>
        </p:nvCxnSpPr>
        <p:spPr>
          <a:xfrm>
            <a:off x="5430102" y="3856884"/>
            <a:ext cx="12803" cy="674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C3214DDA-D5D1-41A3-AFF1-397CA97DC1CD}"/>
              </a:ext>
            </a:extLst>
          </p:cNvPr>
          <p:cNvCxnSpPr>
            <a:cxnSpLocks/>
            <a:endCxn id="31" idx="0"/>
          </p:cNvCxnSpPr>
          <p:nvPr/>
        </p:nvCxnSpPr>
        <p:spPr>
          <a:xfrm>
            <a:off x="7228689" y="3841775"/>
            <a:ext cx="1065920" cy="6124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768DC41E-0AE4-415E-9767-96537AEFBE06}"/>
              </a:ext>
            </a:extLst>
          </p:cNvPr>
          <p:cNvCxnSpPr>
            <a:cxnSpLocks/>
          </p:cNvCxnSpPr>
          <p:nvPr/>
        </p:nvCxnSpPr>
        <p:spPr>
          <a:xfrm flipH="1">
            <a:off x="8812363" y="2417154"/>
            <a:ext cx="2454" cy="150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B28AF8F-1837-4B65-B684-19D509D3044D}"/>
              </a:ext>
            </a:extLst>
          </p:cNvPr>
          <p:cNvCxnSpPr>
            <a:cxnSpLocks/>
          </p:cNvCxnSpPr>
          <p:nvPr/>
        </p:nvCxnSpPr>
        <p:spPr>
          <a:xfrm flipH="1">
            <a:off x="11025537" y="2398403"/>
            <a:ext cx="2454" cy="150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1F6083DB-FB4D-4A71-85CE-F4D1FA88B52C}"/>
              </a:ext>
            </a:extLst>
          </p:cNvPr>
          <p:cNvCxnSpPr>
            <a:cxnSpLocks/>
            <a:stCxn id="21" idx="2"/>
            <a:endCxn id="26" idx="0"/>
          </p:cNvCxnSpPr>
          <p:nvPr/>
        </p:nvCxnSpPr>
        <p:spPr>
          <a:xfrm flipH="1">
            <a:off x="8808073" y="2054596"/>
            <a:ext cx="1400026" cy="1201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2E0654A0-97CF-4B1A-B26A-F5E516E5B550}"/>
              </a:ext>
            </a:extLst>
          </p:cNvPr>
          <p:cNvCxnSpPr>
            <a:cxnSpLocks/>
            <a:stCxn id="21" idx="2"/>
            <a:endCxn id="30" idx="0"/>
          </p:cNvCxnSpPr>
          <p:nvPr/>
        </p:nvCxnSpPr>
        <p:spPr>
          <a:xfrm>
            <a:off x="10208099" y="2054596"/>
            <a:ext cx="819894" cy="1201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F6B48D99-6618-4530-A9E8-012775EAEA61}"/>
              </a:ext>
            </a:extLst>
          </p:cNvPr>
          <p:cNvCxnSpPr>
            <a:cxnSpLocks/>
            <a:stCxn id="5" idx="1"/>
          </p:cNvCxnSpPr>
          <p:nvPr/>
        </p:nvCxnSpPr>
        <p:spPr>
          <a:xfrm flipH="1" flipV="1">
            <a:off x="3301191" y="1029524"/>
            <a:ext cx="600746"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658784D7-E7BD-43B4-BC01-2BB7DD846B75}"/>
              </a:ext>
            </a:extLst>
          </p:cNvPr>
          <p:cNvCxnSpPr>
            <a:cxnSpLocks/>
            <a:endCxn id="7" idx="1"/>
          </p:cNvCxnSpPr>
          <p:nvPr/>
        </p:nvCxnSpPr>
        <p:spPr>
          <a:xfrm flipV="1">
            <a:off x="8594863" y="1029525"/>
            <a:ext cx="942079" cy="140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F06A4F96-7316-40D0-A803-544E6B7D65F7}"/>
              </a:ext>
            </a:extLst>
          </p:cNvPr>
          <p:cNvSpPr txBox="1"/>
          <p:nvPr/>
        </p:nvSpPr>
        <p:spPr>
          <a:xfrm>
            <a:off x="4170996" y="6320158"/>
            <a:ext cx="3234372" cy="461665"/>
          </a:xfrm>
          <a:prstGeom prst="rect">
            <a:avLst/>
          </a:prstGeom>
          <a:noFill/>
        </p:spPr>
        <p:txBody>
          <a:bodyPr wrap="square" rtlCol="0">
            <a:spAutoFit/>
          </a:bodyPr>
          <a:lstStyle/>
          <a:p>
            <a:r>
              <a:rPr lang="en-US" sz="1200" i="1" dirty="0"/>
              <a:t>**NC DHHS is providing log that the local DSS may use for information gathering purposes.</a:t>
            </a:r>
          </a:p>
        </p:txBody>
      </p:sp>
      <p:sp>
        <p:nvSpPr>
          <p:cNvPr id="102" name="Date Placeholder 101">
            <a:extLst>
              <a:ext uri="{FF2B5EF4-FFF2-40B4-BE49-F238E27FC236}">
                <a16:creationId xmlns:a16="http://schemas.microsoft.com/office/drawing/2014/main" id="{7C393110-AAFB-411A-B2B4-5B0E206532CD}"/>
              </a:ext>
            </a:extLst>
          </p:cNvPr>
          <p:cNvSpPr>
            <a:spLocks noGrp="1"/>
          </p:cNvSpPr>
          <p:nvPr>
            <p:ph type="dt" sz="half" idx="10"/>
          </p:nvPr>
        </p:nvSpPr>
        <p:spPr>
          <a:xfrm>
            <a:off x="11108252" y="6423727"/>
            <a:ext cx="999745" cy="365125"/>
          </a:xfrm>
        </p:spPr>
        <p:txBody>
          <a:bodyPr/>
          <a:lstStyle/>
          <a:p>
            <a:fld id="{3C897095-E125-4A84-8979-C3F2753B3791}" type="datetime1">
              <a:rPr lang="en-US" smtClean="0"/>
              <a:t>5/21/2020</a:t>
            </a:fld>
            <a:endParaRPr lang="en-US" dirty="0"/>
          </a:p>
        </p:txBody>
      </p:sp>
      <p:sp>
        <p:nvSpPr>
          <p:cNvPr id="48" name="TextBox 47">
            <a:extLst>
              <a:ext uri="{FF2B5EF4-FFF2-40B4-BE49-F238E27FC236}">
                <a16:creationId xmlns:a16="http://schemas.microsoft.com/office/drawing/2014/main" id="{D9EBE147-65C3-4BEE-958B-8957ADCC641E}"/>
              </a:ext>
            </a:extLst>
          </p:cNvPr>
          <p:cNvSpPr txBox="1"/>
          <p:nvPr/>
        </p:nvSpPr>
        <p:spPr>
          <a:xfrm>
            <a:off x="136692" y="146686"/>
            <a:ext cx="2904214" cy="600164"/>
          </a:xfrm>
          <a:prstGeom prst="rect">
            <a:avLst/>
          </a:prstGeom>
          <a:noFill/>
        </p:spPr>
        <p:txBody>
          <a:bodyPr wrap="square" rtlCol="0">
            <a:spAutoFit/>
          </a:bodyPr>
          <a:lstStyle/>
          <a:p>
            <a:r>
              <a:rPr lang="en-US" sz="1100" i="1" dirty="0">
                <a:highlight>
                  <a:srgbClr val="FFFF00"/>
                </a:highlight>
              </a:rPr>
              <a:t>*County should compare # of children caller believes should be included to benefit amount table prior to starting this tree.</a:t>
            </a:r>
          </a:p>
        </p:txBody>
      </p:sp>
      <p:sp>
        <p:nvSpPr>
          <p:cNvPr id="59" name="Rectangle 58">
            <a:extLst>
              <a:ext uri="{FF2B5EF4-FFF2-40B4-BE49-F238E27FC236}">
                <a16:creationId xmlns:a16="http://schemas.microsoft.com/office/drawing/2014/main" id="{6B0B73FD-00B1-41BD-9605-D6D95997869A}"/>
              </a:ext>
            </a:extLst>
          </p:cNvPr>
          <p:cNvSpPr/>
          <p:nvPr/>
        </p:nvSpPr>
        <p:spPr>
          <a:xfrm>
            <a:off x="2105994" y="4505241"/>
            <a:ext cx="1779602" cy="22836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If county finds the undelivered card or returned notice, send to updated address.</a:t>
            </a:r>
          </a:p>
          <a:p>
            <a:pPr algn="ctr"/>
            <a:endParaRPr lang="en-US" sz="1400" dirty="0"/>
          </a:p>
          <a:p>
            <a:pPr algn="ctr"/>
            <a:r>
              <a:rPr lang="en-US" sz="1400" dirty="0"/>
              <a:t>If unable to locate undelivered card or returned notice, refer to EBT Call Center.</a:t>
            </a:r>
            <a:endParaRPr lang="en-US" dirty="0"/>
          </a:p>
        </p:txBody>
      </p:sp>
      <p:cxnSp>
        <p:nvCxnSpPr>
          <p:cNvPr id="61" name="Straight Arrow Connector 60">
            <a:extLst>
              <a:ext uri="{FF2B5EF4-FFF2-40B4-BE49-F238E27FC236}">
                <a16:creationId xmlns:a16="http://schemas.microsoft.com/office/drawing/2014/main" id="{4C9C2699-3E55-4D5C-9201-44043E4FB6C4}"/>
              </a:ext>
            </a:extLst>
          </p:cNvPr>
          <p:cNvCxnSpPr>
            <a:cxnSpLocks/>
          </p:cNvCxnSpPr>
          <p:nvPr/>
        </p:nvCxnSpPr>
        <p:spPr>
          <a:xfrm flipH="1">
            <a:off x="3040906" y="4311609"/>
            <a:ext cx="5025" cy="1936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709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8852-5750-4CB3-94AD-75340FC81F61}"/>
              </a:ext>
            </a:extLst>
          </p:cNvPr>
          <p:cNvSpPr>
            <a:spLocks noGrp="1"/>
          </p:cNvSpPr>
          <p:nvPr>
            <p:ph type="title"/>
          </p:nvPr>
        </p:nvSpPr>
        <p:spPr>
          <a:xfrm>
            <a:off x="401444" y="127592"/>
            <a:ext cx="11121862" cy="467832"/>
          </a:xfrm>
          <a:solidFill>
            <a:schemeClr val="accent1"/>
          </a:solidFill>
        </p:spPr>
        <p:txBody>
          <a:bodyPr>
            <a:noAutofit/>
          </a:bodyPr>
          <a:lstStyle/>
          <a:p>
            <a:pPr algn="ctr"/>
            <a:r>
              <a:rPr lang="en-US" sz="1800" b="1" dirty="0">
                <a:solidFill>
                  <a:schemeClr val="bg1"/>
                </a:solidFill>
              </a:rPr>
              <a:t>Steps </a:t>
            </a:r>
            <a:r>
              <a:rPr lang="en-US" sz="1800" b="1" u="sng" dirty="0">
                <a:solidFill>
                  <a:schemeClr val="bg1"/>
                </a:solidFill>
              </a:rPr>
              <a:t>EBT Call Center</a:t>
            </a:r>
            <a:r>
              <a:rPr lang="en-US" sz="1800" b="1" dirty="0">
                <a:solidFill>
                  <a:schemeClr val="bg1"/>
                </a:solidFill>
              </a:rPr>
              <a:t> will take if county has exhausted all options regarding client not receiving card after June 12, 2020</a:t>
            </a:r>
          </a:p>
        </p:txBody>
      </p:sp>
      <p:sp>
        <p:nvSpPr>
          <p:cNvPr id="3" name="Content Placeholder 2">
            <a:extLst>
              <a:ext uri="{FF2B5EF4-FFF2-40B4-BE49-F238E27FC236}">
                <a16:creationId xmlns:a16="http://schemas.microsoft.com/office/drawing/2014/main" id="{F76FA225-3C1B-48B5-9542-810FEBFD0913}"/>
              </a:ext>
            </a:extLst>
          </p:cNvPr>
          <p:cNvSpPr>
            <a:spLocks noGrp="1"/>
          </p:cNvSpPr>
          <p:nvPr>
            <p:ph idx="1"/>
          </p:nvPr>
        </p:nvSpPr>
        <p:spPr>
          <a:xfrm>
            <a:off x="401444" y="1390261"/>
            <a:ext cx="11519210" cy="5021689"/>
          </a:xfrm>
        </p:spPr>
        <p:txBody>
          <a:bodyPr>
            <a:normAutofit/>
          </a:bodyPr>
          <a:lstStyle/>
          <a:p>
            <a:r>
              <a:rPr lang="en-US" sz="1600" b="1" dirty="0"/>
              <a:t>Ask client to verify: </a:t>
            </a:r>
          </a:p>
          <a:p>
            <a:pPr lvl="1"/>
            <a:r>
              <a:rPr lang="en-US" sz="1200" dirty="0"/>
              <a:t>Name of child/children </a:t>
            </a:r>
          </a:p>
          <a:p>
            <a:pPr lvl="1"/>
            <a:r>
              <a:rPr lang="en-US" sz="1200" dirty="0"/>
              <a:t>Date of birth of all school age children in family (Note: the DOB in the PEBT Case Report associated with the record used for card activation may be wrong in this scenario) </a:t>
            </a:r>
          </a:p>
          <a:p>
            <a:pPr lvl="1"/>
            <a:r>
              <a:rPr lang="en-US" sz="1200" dirty="0"/>
              <a:t>The school name for each child </a:t>
            </a:r>
          </a:p>
          <a:p>
            <a:pPr lvl="1"/>
            <a:r>
              <a:rPr lang="en-US" sz="1200" dirty="0"/>
              <a:t>Parent/Caretaker Name (if available in P-EBT Case Report) </a:t>
            </a:r>
          </a:p>
          <a:p>
            <a:pPr lvl="1"/>
            <a:r>
              <a:rPr lang="en-US" sz="1200" dirty="0"/>
              <a:t>SSN (if available in P-EBT Case Report)</a:t>
            </a:r>
          </a:p>
          <a:p>
            <a:pPr marL="457200" lvl="1" indent="0">
              <a:buNone/>
            </a:pPr>
            <a:endParaRPr lang="en-US" sz="1600" b="1" dirty="0"/>
          </a:p>
          <a:p>
            <a:r>
              <a:rPr lang="en-US" sz="1600" b="1" dirty="0"/>
              <a:t>Pull P-EBT case number for possible P-EBT card reissuance to client </a:t>
            </a:r>
            <a:r>
              <a:rPr lang="en-US" sz="1600" b="1" i="1" dirty="0"/>
              <a:t>if</a:t>
            </a:r>
            <a:r>
              <a:rPr lang="en-US" sz="1600" b="1" dirty="0"/>
              <a:t>:</a:t>
            </a:r>
          </a:p>
          <a:p>
            <a:pPr lvl="1"/>
            <a:r>
              <a:rPr lang="en-US" sz="1200" dirty="0"/>
              <a:t>SSN is in DPI file and caretaker verifies SSN; or</a:t>
            </a:r>
          </a:p>
          <a:p>
            <a:pPr lvl="1"/>
            <a:r>
              <a:rPr lang="en-US" sz="1200" dirty="0"/>
              <a:t>SSN is not in DPI file and client verifies school name, parent name, child(ren) name(s) and DOB(s)</a:t>
            </a:r>
          </a:p>
          <a:p>
            <a:pPr marL="457200" lvl="1" indent="0">
              <a:buNone/>
            </a:pPr>
            <a:endParaRPr lang="en-US" sz="1600" b="1" dirty="0"/>
          </a:p>
          <a:p>
            <a:r>
              <a:rPr lang="en-US" sz="1600" b="1" dirty="0"/>
              <a:t>Reissue P-EBT card to client </a:t>
            </a:r>
            <a:r>
              <a:rPr lang="en-US" sz="1600" b="1" i="1" dirty="0"/>
              <a:t>if card has not already been activated/PIN’d</a:t>
            </a:r>
            <a:endParaRPr lang="en-US" sz="1600" b="1" dirty="0"/>
          </a:p>
          <a:p>
            <a:pPr lvl="1"/>
            <a:r>
              <a:rPr lang="en-US" sz="1200" dirty="0"/>
              <a:t>Update Address that they should received the card at (Street Address, City, Zip Code) </a:t>
            </a:r>
          </a:p>
          <a:p>
            <a:pPr marL="457200" lvl="1" indent="0">
              <a:buNone/>
            </a:pPr>
            <a:endParaRPr lang="en-US" sz="1200" dirty="0"/>
          </a:p>
          <a:p>
            <a:pPr marL="233363" lvl="1" indent="0">
              <a:buNone/>
            </a:pPr>
            <a:r>
              <a:rPr lang="en-US" sz="1200" b="1" i="1" dirty="0"/>
              <a:t>If the P-EBT card has been PIN’d, explain to client that card has already been activated by a recipient and therefore cannot be reissued to a new address.</a:t>
            </a:r>
          </a:p>
          <a:p>
            <a:pPr marL="457200" lvl="1" indent="0">
              <a:buNone/>
            </a:pPr>
            <a:endParaRPr lang="en-US" sz="1200" dirty="0"/>
          </a:p>
          <a:p>
            <a:pPr marL="457200" lvl="1" indent="0">
              <a:buNone/>
            </a:pPr>
            <a:endParaRPr lang="en-US" sz="1200" dirty="0"/>
          </a:p>
          <a:p>
            <a:pPr marL="0" indent="0">
              <a:buNone/>
            </a:pPr>
            <a:endParaRPr lang="en-US" dirty="0"/>
          </a:p>
        </p:txBody>
      </p:sp>
      <p:graphicFrame>
        <p:nvGraphicFramePr>
          <p:cNvPr id="8" name="Table 8">
            <a:extLst>
              <a:ext uri="{FF2B5EF4-FFF2-40B4-BE49-F238E27FC236}">
                <a16:creationId xmlns:a16="http://schemas.microsoft.com/office/drawing/2014/main" id="{71B801BB-246D-4C20-9223-84B6060BD3F8}"/>
              </a:ext>
            </a:extLst>
          </p:cNvPr>
          <p:cNvGraphicFramePr>
            <a:graphicFrameLocks noGrp="1"/>
          </p:cNvGraphicFramePr>
          <p:nvPr>
            <p:extLst>
              <p:ext uri="{D42A27DB-BD31-4B8C-83A1-F6EECF244321}">
                <p14:modId xmlns:p14="http://schemas.microsoft.com/office/powerpoint/2010/main" val="2602046797"/>
              </p:ext>
            </p:extLst>
          </p:nvPr>
        </p:nvGraphicFramePr>
        <p:xfrm>
          <a:off x="2032000" y="719666"/>
          <a:ext cx="8128000" cy="518160"/>
        </p:xfrm>
        <a:graphic>
          <a:graphicData uri="http://schemas.openxmlformats.org/drawingml/2006/table">
            <a:tbl>
              <a:tblPr firstRow="1" bandRow="1">
                <a:tableStyleId>{5C22544A-7EE6-4342-B048-85BDC9FD1C3A}</a:tableStyleId>
              </a:tblPr>
              <a:tblGrid>
                <a:gridCol w="655216">
                  <a:extLst>
                    <a:ext uri="{9D8B030D-6E8A-4147-A177-3AD203B41FA5}">
                      <a16:colId xmlns:a16="http://schemas.microsoft.com/office/drawing/2014/main" val="4059094512"/>
                    </a:ext>
                  </a:extLst>
                </a:gridCol>
                <a:gridCol w="7472784">
                  <a:extLst>
                    <a:ext uri="{9D8B030D-6E8A-4147-A177-3AD203B41FA5}">
                      <a16:colId xmlns:a16="http://schemas.microsoft.com/office/drawing/2014/main" val="3006130767"/>
                    </a:ext>
                  </a:extLst>
                </a:gridCol>
              </a:tblGrid>
              <a:tr h="37084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mn-lt"/>
                          <a:ea typeface="+mn-ea"/>
                          <a:cs typeface="+mn-cs"/>
                        </a:rPr>
                        <a:t>THESE STEPS ARE ONLY TO BE USED BY EBT CALL CENTER FOR VERIFICATIONS. COUNTIES ARE REMINDED THEY ARE NOT TO GIVE VERIFICATION INFORMATION OVER THE PHONE!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39276370"/>
                  </a:ext>
                </a:extLst>
              </a:tr>
            </a:tbl>
          </a:graphicData>
        </a:graphic>
      </p:graphicFrame>
      <p:pic>
        <p:nvPicPr>
          <p:cNvPr id="7" name="Picture 6">
            <a:extLst>
              <a:ext uri="{FF2B5EF4-FFF2-40B4-BE49-F238E27FC236}">
                <a16:creationId xmlns:a16="http://schemas.microsoft.com/office/drawing/2014/main" id="{08E0B240-0D1D-4110-B981-A1D3FEB9185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108718" y="747859"/>
            <a:ext cx="458083" cy="458083"/>
          </a:xfrm>
          <a:prstGeom prst="rect">
            <a:avLst/>
          </a:prstGeom>
        </p:spPr>
      </p:pic>
    </p:spTree>
    <p:extLst>
      <p:ext uri="{BB962C8B-B14F-4D97-AF65-F5344CB8AC3E}">
        <p14:creationId xmlns:p14="http://schemas.microsoft.com/office/powerpoint/2010/main" val="10781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9C0100B-C172-4DAB-A829-659A8B8A3FE2}"/>
              </a:ext>
            </a:extLst>
          </p:cNvPr>
          <p:cNvGrpSpPr/>
          <p:nvPr/>
        </p:nvGrpSpPr>
        <p:grpSpPr>
          <a:xfrm>
            <a:off x="213811" y="247139"/>
            <a:ext cx="11733178" cy="6037664"/>
            <a:chOff x="301841" y="135729"/>
            <a:chExt cx="11733178" cy="6712750"/>
          </a:xfrm>
        </p:grpSpPr>
        <p:sp>
          <p:nvSpPr>
            <p:cNvPr id="2" name="Rectangle 1">
              <a:extLst>
                <a:ext uri="{FF2B5EF4-FFF2-40B4-BE49-F238E27FC236}">
                  <a16:creationId xmlns:a16="http://schemas.microsoft.com/office/drawing/2014/main" id="{62B28096-3FF6-4248-8447-B20E6CAA3A86}"/>
                </a:ext>
              </a:extLst>
            </p:cNvPr>
            <p:cNvSpPr/>
            <p:nvPr/>
          </p:nvSpPr>
          <p:spPr>
            <a:xfrm>
              <a:off x="3184675" y="135729"/>
              <a:ext cx="6109252" cy="3815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Caller received a P-EBT card but cannot activate the card to create a PIN.</a:t>
              </a:r>
            </a:p>
          </p:txBody>
        </p:sp>
        <p:cxnSp>
          <p:nvCxnSpPr>
            <p:cNvPr id="4" name="Straight Arrow Connector 3">
              <a:extLst>
                <a:ext uri="{FF2B5EF4-FFF2-40B4-BE49-F238E27FC236}">
                  <a16:creationId xmlns:a16="http://schemas.microsoft.com/office/drawing/2014/main" id="{A7D0B0DB-BDAC-4D1B-89EF-96DBFE6DBEFD}"/>
                </a:ext>
              </a:extLst>
            </p:cNvPr>
            <p:cNvCxnSpPr/>
            <p:nvPr/>
          </p:nvCxnSpPr>
          <p:spPr>
            <a:xfrm>
              <a:off x="6234823" y="517277"/>
              <a:ext cx="0" cy="18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D52C1D74-83EF-4E20-93AF-21F0354CB73B}"/>
                </a:ext>
              </a:extLst>
            </p:cNvPr>
            <p:cNvSpPr/>
            <p:nvPr/>
          </p:nvSpPr>
          <p:spPr>
            <a:xfrm>
              <a:off x="941047" y="788948"/>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A77036C6-1228-4B12-98AD-47CA79DE9B8B}"/>
                </a:ext>
              </a:extLst>
            </p:cNvPr>
            <p:cNvSpPr/>
            <p:nvPr/>
          </p:nvSpPr>
          <p:spPr>
            <a:xfrm>
              <a:off x="9868713" y="768256"/>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43706FB5-33DA-43F8-B30C-DA8876B4DA28}"/>
                </a:ext>
              </a:extLst>
            </p:cNvPr>
            <p:cNvSpPr/>
            <p:nvPr/>
          </p:nvSpPr>
          <p:spPr>
            <a:xfrm>
              <a:off x="569085" y="1332820"/>
              <a:ext cx="2173356" cy="66592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Did you try the DOB for the child attached to that card?</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8FA6E33-ED3D-4E37-9672-78D773F8A0F1}"/>
                </a:ext>
              </a:extLst>
            </p:cNvPr>
            <p:cNvSpPr/>
            <p:nvPr/>
          </p:nvSpPr>
          <p:spPr>
            <a:xfrm>
              <a:off x="301841" y="6240746"/>
              <a:ext cx="2762233" cy="607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400" dirty="0">
                  <a:solidFill>
                    <a:prstClr val="white"/>
                  </a:solidFill>
                </a:rPr>
                <a:t>Refer Client To EBT Call Center</a:t>
              </a:r>
            </a:p>
          </p:txBody>
        </p:sp>
        <p:sp>
          <p:nvSpPr>
            <p:cNvPr id="11" name="Rectangle 10">
              <a:extLst>
                <a:ext uri="{FF2B5EF4-FFF2-40B4-BE49-F238E27FC236}">
                  <a16:creationId xmlns:a16="http://schemas.microsoft.com/office/drawing/2014/main" id="{2C659DAC-49C3-49C6-92C9-A20347BD34F3}"/>
                </a:ext>
              </a:extLst>
            </p:cNvPr>
            <p:cNvSpPr/>
            <p:nvPr/>
          </p:nvSpPr>
          <p:spPr>
            <a:xfrm>
              <a:off x="3225402" y="1582132"/>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8F81495-1049-41D8-BB2E-B9A89CA3595C}"/>
                </a:ext>
              </a:extLst>
            </p:cNvPr>
            <p:cNvSpPr/>
            <p:nvPr/>
          </p:nvSpPr>
          <p:spPr>
            <a:xfrm>
              <a:off x="2983557" y="1988524"/>
              <a:ext cx="2173356" cy="109133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Activation codes to create a PIN are the DOB of the youngest child who receives free/reduced. Did that work?</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4" name="Straight Arrow Connector 23">
              <a:extLst>
                <a:ext uri="{FF2B5EF4-FFF2-40B4-BE49-F238E27FC236}">
                  <a16:creationId xmlns:a16="http://schemas.microsoft.com/office/drawing/2014/main" id="{9AECE84C-AEB9-4FEE-9CF6-EE4AAA443A6C}"/>
                </a:ext>
              </a:extLst>
            </p:cNvPr>
            <p:cNvCxnSpPr>
              <a:cxnSpLocks/>
            </p:cNvCxnSpPr>
            <p:nvPr/>
          </p:nvCxnSpPr>
          <p:spPr>
            <a:xfrm flipH="1">
              <a:off x="2380683" y="885870"/>
              <a:ext cx="15107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4DFB97F-BB6A-420E-ACD6-228AE7AD248D}"/>
                </a:ext>
              </a:extLst>
            </p:cNvPr>
            <p:cNvCxnSpPr>
              <a:cxnSpLocks/>
              <a:endCxn id="8" idx="0"/>
            </p:cNvCxnSpPr>
            <p:nvPr/>
          </p:nvCxnSpPr>
          <p:spPr>
            <a:xfrm flipH="1">
              <a:off x="1655763" y="1043122"/>
              <a:ext cx="5504" cy="2896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B6180900-5AB2-451B-A807-038C2B9F3333}"/>
                </a:ext>
              </a:extLst>
            </p:cNvPr>
            <p:cNvCxnSpPr>
              <a:cxnSpLocks/>
            </p:cNvCxnSpPr>
            <p:nvPr/>
          </p:nvCxnSpPr>
          <p:spPr>
            <a:xfrm flipH="1">
              <a:off x="1661266" y="1977810"/>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100C9A9-D888-4E48-BF94-F5A786476DF9}"/>
                </a:ext>
              </a:extLst>
            </p:cNvPr>
            <p:cNvCxnSpPr>
              <a:cxnSpLocks/>
            </p:cNvCxnSpPr>
            <p:nvPr/>
          </p:nvCxnSpPr>
          <p:spPr>
            <a:xfrm>
              <a:off x="2748334" y="1664975"/>
              <a:ext cx="47044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16202DDE-ECB8-4291-9225-1682D58B37B4}"/>
                </a:ext>
              </a:extLst>
            </p:cNvPr>
            <p:cNvCxnSpPr>
              <a:cxnSpLocks/>
            </p:cNvCxnSpPr>
            <p:nvPr/>
          </p:nvCxnSpPr>
          <p:spPr>
            <a:xfrm flipH="1">
              <a:off x="3954269" y="1799976"/>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79BFE17A-E6BC-4686-BDA4-C758722202D6}"/>
                </a:ext>
              </a:extLst>
            </p:cNvPr>
            <p:cNvCxnSpPr>
              <a:cxnSpLocks/>
            </p:cNvCxnSpPr>
            <p:nvPr/>
          </p:nvCxnSpPr>
          <p:spPr>
            <a:xfrm>
              <a:off x="8531350" y="885870"/>
              <a:ext cx="13373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B97613A5-9AA6-4821-9DD7-493A564C23D6}"/>
                </a:ext>
              </a:extLst>
            </p:cNvPr>
            <p:cNvSpPr/>
            <p:nvPr/>
          </p:nvSpPr>
          <p:spPr>
            <a:xfrm>
              <a:off x="9520128" y="1274865"/>
              <a:ext cx="2173356" cy="93299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Did you try the DOB for the youngest child receiving free/reduced lunch at school?</a:t>
              </a:r>
            </a:p>
          </p:txBody>
        </p:sp>
        <p:cxnSp>
          <p:nvCxnSpPr>
            <p:cNvPr id="56" name="Straight Arrow Connector 55">
              <a:extLst>
                <a:ext uri="{FF2B5EF4-FFF2-40B4-BE49-F238E27FC236}">
                  <a16:creationId xmlns:a16="http://schemas.microsoft.com/office/drawing/2014/main" id="{A47F2408-969D-4CDA-A7BC-30A70DA55AAE}"/>
                </a:ext>
              </a:extLst>
            </p:cNvPr>
            <p:cNvCxnSpPr>
              <a:cxnSpLocks/>
            </p:cNvCxnSpPr>
            <p:nvPr/>
          </p:nvCxnSpPr>
          <p:spPr>
            <a:xfrm flipH="1">
              <a:off x="10606806" y="1043122"/>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9CFC9CE5-BBC6-47B6-BA3D-149A26897A89}"/>
                </a:ext>
              </a:extLst>
            </p:cNvPr>
            <p:cNvSpPr/>
            <p:nvPr/>
          </p:nvSpPr>
          <p:spPr>
            <a:xfrm>
              <a:off x="370633" y="3159370"/>
              <a:ext cx="2441722" cy="56095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Did you enter the DOB as MMDDYYYY?</a:t>
              </a:r>
            </a:p>
          </p:txBody>
        </p:sp>
        <p:cxnSp>
          <p:nvCxnSpPr>
            <p:cNvPr id="80" name="Straight Arrow Connector 79">
              <a:extLst>
                <a:ext uri="{FF2B5EF4-FFF2-40B4-BE49-F238E27FC236}">
                  <a16:creationId xmlns:a16="http://schemas.microsoft.com/office/drawing/2014/main" id="{816035D4-E732-4404-8818-1A5067833A66}"/>
                </a:ext>
              </a:extLst>
            </p:cNvPr>
            <p:cNvCxnSpPr>
              <a:cxnSpLocks/>
            </p:cNvCxnSpPr>
            <p:nvPr/>
          </p:nvCxnSpPr>
          <p:spPr>
            <a:xfrm flipH="1">
              <a:off x="1669917" y="3747863"/>
              <a:ext cx="1" cy="305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1B3D364F-B385-41DB-A6CE-CF8A1CEB1CF5}"/>
                </a:ext>
              </a:extLst>
            </p:cNvPr>
            <p:cNvCxnSpPr>
              <a:cxnSpLocks/>
            </p:cNvCxnSpPr>
            <p:nvPr/>
          </p:nvCxnSpPr>
          <p:spPr>
            <a:xfrm>
              <a:off x="1663845" y="2405228"/>
              <a:ext cx="0" cy="760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9448868F-83E0-4B2A-86BD-9592EBCB2C83}"/>
                </a:ext>
              </a:extLst>
            </p:cNvPr>
            <p:cNvSpPr/>
            <p:nvPr/>
          </p:nvSpPr>
          <p:spPr>
            <a:xfrm>
              <a:off x="3838424" y="740257"/>
              <a:ext cx="4692926" cy="30696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Did you get more than one P-EBT card?</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E0CF287F-7125-4E72-9F99-EF362B8B559F}"/>
                </a:ext>
              </a:extLst>
            </p:cNvPr>
            <p:cNvSpPr/>
            <p:nvPr/>
          </p:nvSpPr>
          <p:spPr>
            <a:xfrm>
              <a:off x="922945" y="2224469"/>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Rectangle 53">
              <a:extLst>
                <a:ext uri="{FF2B5EF4-FFF2-40B4-BE49-F238E27FC236}">
                  <a16:creationId xmlns:a16="http://schemas.microsoft.com/office/drawing/2014/main" id="{44E18ECC-46D4-4F4C-9C99-25427EF91D0D}"/>
                </a:ext>
              </a:extLst>
            </p:cNvPr>
            <p:cNvSpPr/>
            <p:nvPr/>
          </p:nvSpPr>
          <p:spPr>
            <a:xfrm>
              <a:off x="1269207" y="4077940"/>
              <a:ext cx="791820" cy="275671"/>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0" name="Straight Arrow Connector 59">
              <a:extLst>
                <a:ext uri="{FF2B5EF4-FFF2-40B4-BE49-F238E27FC236}">
                  <a16:creationId xmlns:a16="http://schemas.microsoft.com/office/drawing/2014/main" id="{1A183210-BD1D-48BF-816C-F00A5AC6731B}"/>
                </a:ext>
              </a:extLst>
            </p:cNvPr>
            <p:cNvCxnSpPr>
              <a:cxnSpLocks/>
            </p:cNvCxnSpPr>
            <p:nvPr/>
          </p:nvCxnSpPr>
          <p:spPr>
            <a:xfrm flipH="1">
              <a:off x="1667569" y="4413521"/>
              <a:ext cx="1" cy="305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CD631950-2943-4AE7-973C-1B04B417AADE}"/>
                </a:ext>
              </a:extLst>
            </p:cNvPr>
            <p:cNvSpPr/>
            <p:nvPr/>
          </p:nvSpPr>
          <p:spPr>
            <a:xfrm>
              <a:off x="4338598" y="6007082"/>
              <a:ext cx="3369343" cy="737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Please try the DOB for others in your home to make sure they are not listed in the data as the youngest. Did that work?</a:t>
              </a:r>
            </a:p>
          </p:txBody>
        </p:sp>
        <p:sp>
          <p:nvSpPr>
            <p:cNvPr id="65" name="Rectangle 64">
              <a:extLst>
                <a:ext uri="{FF2B5EF4-FFF2-40B4-BE49-F238E27FC236}">
                  <a16:creationId xmlns:a16="http://schemas.microsoft.com/office/drawing/2014/main" id="{C8B1A7CB-8A04-445B-B5C5-4E4793A64C62}"/>
                </a:ext>
              </a:extLst>
            </p:cNvPr>
            <p:cNvSpPr/>
            <p:nvPr/>
          </p:nvSpPr>
          <p:spPr>
            <a:xfrm>
              <a:off x="382311" y="4711990"/>
              <a:ext cx="2441722" cy="9964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Have you tried the DOB for other children in your household?</a:t>
              </a:r>
            </a:p>
          </p:txBody>
        </p:sp>
        <p:cxnSp>
          <p:nvCxnSpPr>
            <p:cNvPr id="67" name="Straight Arrow Connector 66">
              <a:extLst>
                <a:ext uri="{FF2B5EF4-FFF2-40B4-BE49-F238E27FC236}">
                  <a16:creationId xmlns:a16="http://schemas.microsoft.com/office/drawing/2014/main" id="{D6C07AA4-8059-4F5E-BF91-4773782849A8}"/>
                </a:ext>
              </a:extLst>
            </p:cNvPr>
            <p:cNvCxnSpPr>
              <a:cxnSpLocks/>
            </p:cNvCxnSpPr>
            <p:nvPr/>
          </p:nvCxnSpPr>
          <p:spPr>
            <a:xfrm>
              <a:off x="2824033" y="3668859"/>
              <a:ext cx="47044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22793740-2E46-4403-A0BA-EC77D33ABCB0}"/>
                </a:ext>
              </a:extLst>
            </p:cNvPr>
            <p:cNvSpPr/>
            <p:nvPr/>
          </p:nvSpPr>
          <p:spPr>
            <a:xfrm>
              <a:off x="3275722" y="3225275"/>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9" name="Rectangle 68">
              <a:extLst>
                <a:ext uri="{FF2B5EF4-FFF2-40B4-BE49-F238E27FC236}">
                  <a16:creationId xmlns:a16="http://schemas.microsoft.com/office/drawing/2014/main" id="{C2285085-66AE-4DE0-AF26-D98DDCCF4497}"/>
                </a:ext>
              </a:extLst>
            </p:cNvPr>
            <p:cNvSpPr/>
            <p:nvPr/>
          </p:nvSpPr>
          <p:spPr>
            <a:xfrm>
              <a:off x="3004211" y="4177739"/>
              <a:ext cx="2173356" cy="78021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Activation codes to create a PIN require that specific format. Did that work?</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0" name="Rectangle 69">
              <a:extLst>
                <a:ext uri="{FF2B5EF4-FFF2-40B4-BE49-F238E27FC236}">
                  <a16:creationId xmlns:a16="http://schemas.microsoft.com/office/drawing/2014/main" id="{A5CD4CF2-D79B-4AF6-8200-F123B15DB22D}"/>
                </a:ext>
              </a:extLst>
            </p:cNvPr>
            <p:cNvSpPr/>
            <p:nvPr/>
          </p:nvSpPr>
          <p:spPr>
            <a:xfrm>
              <a:off x="3275722" y="3635855"/>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1" name="Straight Arrow Connector 70">
              <a:extLst>
                <a:ext uri="{FF2B5EF4-FFF2-40B4-BE49-F238E27FC236}">
                  <a16:creationId xmlns:a16="http://schemas.microsoft.com/office/drawing/2014/main" id="{36F91BC1-AED5-449B-AECF-BF4FC2B0C7E9}"/>
                </a:ext>
              </a:extLst>
            </p:cNvPr>
            <p:cNvCxnSpPr>
              <a:cxnSpLocks/>
            </p:cNvCxnSpPr>
            <p:nvPr/>
          </p:nvCxnSpPr>
          <p:spPr>
            <a:xfrm>
              <a:off x="3974813" y="3871082"/>
              <a:ext cx="0" cy="310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633F86AC-6B29-47AE-8593-0A52316F672A}"/>
                </a:ext>
              </a:extLst>
            </p:cNvPr>
            <p:cNvSpPr/>
            <p:nvPr/>
          </p:nvSpPr>
          <p:spPr>
            <a:xfrm>
              <a:off x="5713966" y="2405228"/>
              <a:ext cx="791820" cy="275671"/>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4" name="Straight Arrow Connector 73">
              <a:extLst>
                <a:ext uri="{FF2B5EF4-FFF2-40B4-BE49-F238E27FC236}">
                  <a16:creationId xmlns:a16="http://schemas.microsoft.com/office/drawing/2014/main" id="{D63C1408-63C5-4019-9E7D-D1DB73172784}"/>
                </a:ext>
              </a:extLst>
            </p:cNvPr>
            <p:cNvCxnSpPr>
              <a:cxnSpLocks/>
            </p:cNvCxnSpPr>
            <p:nvPr/>
          </p:nvCxnSpPr>
          <p:spPr>
            <a:xfrm flipV="1">
              <a:off x="5131387" y="2542413"/>
              <a:ext cx="553547" cy="6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00A327F6-BA38-4539-A372-A994A50C83E0}"/>
                </a:ext>
              </a:extLst>
            </p:cNvPr>
            <p:cNvCxnSpPr>
              <a:cxnSpLocks/>
            </p:cNvCxnSpPr>
            <p:nvPr/>
          </p:nvCxnSpPr>
          <p:spPr>
            <a:xfrm flipH="1">
              <a:off x="3954267" y="3037656"/>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3800C214-A5FB-4F9C-8098-3474D90883F1}"/>
                </a:ext>
              </a:extLst>
            </p:cNvPr>
            <p:cNvCxnSpPr>
              <a:cxnSpLocks/>
            </p:cNvCxnSpPr>
            <p:nvPr/>
          </p:nvCxnSpPr>
          <p:spPr>
            <a:xfrm flipH="1">
              <a:off x="2802867" y="3282076"/>
              <a:ext cx="456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BF2C4D4F-6777-415C-BF99-BC2AB0172627}"/>
                </a:ext>
              </a:extLst>
            </p:cNvPr>
            <p:cNvSpPr/>
            <p:nvPr/>
          </p:nvSpPr>
          <p:spPr>
            <a:xfrm>
              <a:off x="3294480" y="5140746"/>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83" name="Straight Arrow Connector 82">
              <a:extLst>
                <a:ext uri="{FF2B5EF4-FFF2-40B4-BE49-F238E27FC236}">
                  <a16:creationId xmlns:a16="http://schemas.microsoft.com/office/drawing/2014/main" id="{B33A4F1B-1B7B-41D7-A44B-9CC884AFBEC4}"/>
                </a:ext>
              </a:extLst>
            </p:cNvPr>
            <p:cNvCxnSpPr>
              <a:cxnSpLocks/>
            </p:cNvCxnSpPr>
            <p:nvPr/>
          </p:nvCxnSpPr>
          <p:spPr>
            <a:xfrm flipH="1">
              <a:off x="3954498" y="4932025"/>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21093C40-7776-4283-9B3A-A83DCD279C74}"/>
                </a:ext>
              </a:extLst>
            </p:cNvPr>
            <p:cNvCxnSpPr>
              <a:cxnSpLocks/>
            </p:cNvCxnSpPr>
            <p:nvPr/>
          </p:nvCxnSpPr>
          <p:spPr>
            <a:xfrm flipH="1">
              <a:off x="2842713" y="5258359"/>
              <a:ext cx="456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4CCF1E60-03E9-4012-8245-32DFF4A8890B}"/>
                </a:ext>
              </a:extLst>
            </p:cNvPr>
            <p:cNvSpPr/>
            <p:nvPr/>
          </p:nvSpPr>
          <p:spPr>
            <a:xfrm>
              <a:off x="1195584" y="5793381"/>
              <a:ext cx="791820" cy="275671"/>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2" name="Rectangle 91">
              <a:extLst>
                <a:ext uri="{FF2B5EF4-FFF2-40B4-BE49-F238E27FC236}">
                  <a16:creationId xmlns:a16="http://schemas.microsoft.com/office/drawing/2014/main" id="{78BCD593-E064-4DD6-9050-0D6A5F68FEA4}"/>
                </a:ext>
              </a:extLst>
            </p:cNvPr>
            <p:cNvSpPr/>
            <p:nvPr/>
          </p:nvSpPr>
          <p:spPr>
            <a:xfrm>
              <a:off x="5713966" y="4424989"/>
              <a:ext cx="791820" cy="275671"/>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3" name="Straight Arrow Connector 92">
              <a:extLst>
                <a:ext uri="{FF2B5EF4-FFF2-40B4-BE49-F238E27FC236}">
                  <a16:creationId xmlns:a16="http://schemas.microsoft.com/office/drawing/2014/main" id="{FED5EBDF-0076-4067-AAA9-D37F56129A54}"/>
                </a:ext>
              </a:extLst>
            </p:cNvPr>
            <p:cNvCxnSpPr>
              <a:cxnSpLocks/>
              <a:endCxn id="92" idx="1"/>
            </p:cNvCxnSpPr>
            <p:nvPr/>
          </p:nvCxnSpPr>
          <p:spPr>
            <a:xfrm>
              <a:off x="5177567" y="4551198"/>
              <a:ext cx="536399" cy="116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A5F8431A-497E-4E1D-B359-223344796EB3}"/>
                </a:ext>
              </a:extLst>
            </p:cNvPr>
            <p:cNvSpPr/>
            <p:nvPr/>
          </p:nvSpPr>
          <p:spPr>
            <a:xfrm>
              <a:off x="3277385" y="5590832"/>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5" name="Straight Arrow Connector 94">
              <a:extLst>
                <a:ext uri="{FF2B5EF4-FFF2-40B4-BE49-F238E27FC236}">
                  <a16:creationId xmlns:a16="http://schemas.microsoft.com/office/drawing/2014/main" id="{27743BAA-2ADA-436B-80AB-48B6566945B2}"/>
                </a:ext>
              </a:extLst>
            </p:cNvPr>
            <p:cNvCxnSpPr>
              <a:cxnSpLocks/>
            </p:cNvCxnSpPr>
            <p:nvPr/>
          </p:nvCxnSpPr>
          <p:spPr>
            <a:xfrm>
              <a:off x="2812355" y="5645142"/>
              <a:ext cx="47044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Rectangle 95">
              <a:extLst>
                <a:ext uri="{FF2B5EF4-FFF2-40B4-BE49-F238E27FC236}">
                  <a16:creationId xmlns:a16="http://schemas.microsoft.com/office/drawing/2014/main" id="{3DB94989-FAB7-4367-AA80-49E97317E13F}"/>
                </a:ext>
              </a:extLst>
            </p:cNvPr>
            <p:cNvSpPr/>
            <p:nvPr/>
          </p:nvSpPr>
          <p:spPr>
            <a:xfrm>
              <a:off x="9868712" y="2408145"/>
              <a:ext cx="1457739" cy="235227"/>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7" name="Straight Arrow Connector 96">
              <a:extLst>
                <a:ext uri="{FF2B5EF4-FFF2-40B4-BE49-F238E27FC236}">
                  <a16:creationId xmlns:a16="http://schemas.microsoft.com/office/drawing/2014/main" id="{A730CE00-6F4A-4405-B38C-E3569B569564}"/>
                </a:ext>
              </a:extLst>
            </p:cNvPr>
            <p:cNvCxnSpPr>
              <a:cxnSpLocks/>
            </p:cNvCxnSpPr>
            <p:nvPr/>
          </p:nvCxnSpPr>
          <p:spPr>
            <a:xfrm>
              <a:off x="10599031" y="2176055"/>
              <a:ext cx="7774" cy="233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190A8A0-6CC4-42A2-9C43-F950CD3F061D}"/>
                </a:ext>
              </a:extLst>
            </p:cNvPr>
            <p:cNvCxnSpPr>
              <a:cxnSpLocks/>
            </p:cNvCxnSpPr>
            <p:nvPr/>
          </p:nvCxnSpPr>
          <p:spPr>
            <a:xfrm>
              <a:off x="10606805" y="2680899"/>
              <a:ext cx="16844" cy="5392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Rectangle 98">
              <a:extLst>
                <a:ext uri="{FF2B5EF4-FFF2-40B4-BE49-F238E27FC236}">
                  <a16:creationId xmlns:a16="http://schemas.microsoft.com/office/drawing/2014/main" id="{D05366B0-4783-46C6-8AA6-B17A742C2FFB}"/>
                </a:ext>
              </a:extLst>
            </p:cNvPr>
            <p:cNvSpPr/>
            <p:nvPr/>
          </p:nvSpPr>
          <p:spPr>
            <a:xfrm>
              <a:off x="9593297" y="3225275"/>
              <a:ext cx="2441722" cy="56095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Did you enter the DOB as MMDDYYYY?</a:t>
              </a:r>
            </a:p>
          </p:txBody>
        </p:sp>
        <p:cxnSp>
          <p:nvCxnSpPr>
            <p:cNvPr id="100" name="Straight Arrow Connector 99">
              <a:extLst>
                <a:ext uri="{FF2B5EF4-FFF2-40B4-BE49-F238E27FC236}">
                  <a16:creationId xmlns:a16="http://schemas.microsoft.com/office/drawing/2014/main" id="{D5065788-9C20-4B8E-8169-1C6B6337FE7A}"/>
                </a:ext>
              </a:extLst>
            </p:cNvPr>
            <p:cNvCxnSpPr>
              <a:cxnSpLocks/>
            </p:cNvCxnSpPr>
            <p:nvPr/>
          </p:nvCxnSpPr>
          <p:spPr>
            <a:xfrm flipH="1">
              <a:off x="8952739" y="1664975"/>
              <a:ext cx="5673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0716470B-1E9C-4A3F-923C-0E7E3DCDC740}"/>
                </a:ext>
              </a:extLst>
            </p:cNvPr>
            <p:cNvSpPr/>
            <p:nvPr/>
          </p:nvSpPr>
          <p:spPr>
            <a:xfrm>
              <a:off x="7467778" y="1564749"/>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02" name="Straight Arrow Connector 101">
              <a:extLst>
                <a:ext uri="{FF2B5EF4-FFF2-40B4-BE49-F238E27FC236}">
                  <a16:creationId xmlns:a16="http://schemas.microsoft.com/office/drawing/2014/main" id="{062B3E6E-1838-460E-A886-2EA7EFD3FC32}"/>
                </a:ext>
              </a:extLst>
            </p:cNvPr>
            <p:cNvCxnSpPr>
              <a:cxnSpLocks/>
            </p:cNvCxnSpPr>
            <p:nvPr/>
          </p:nvCxnSpPr>
          <p:spPr>
            <a:xfrm flipH="1">
              <a:off x="8196647" y="1790023"/>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Rectangle 102">
              <a:extLst>
                <a:ext uri="{FF2B5EF4-FFF2-40B4-BE49-F238E27FC236}">
                  <a16:creationId xmlns:a16="http://schemas.microsoft.com/office/drawing/2014/main" id="{AA98514A-DAAF-452C-B157-FE062FF7510D}"/>
                </a:ext>
              </a:extLst>
            </p:cNvPr>
            <p:cNvSpPr/>
            <p:nvPr/>
          </p:nvSpPr>
          <p:spPr>
            <a:xfrm>
              <a:off x="7035087" y="2030960"/>
              <a:ext cx="2173356" cy="118106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Activation codes to create a PIN are the DOB of the youngest child who receives free/reduced. Did that work?</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04" name="Straight Arrow Connector 103">
              <a:extLst>
                <a:ext uri="{FF2B5EF4-FFF2-40B4-BE49-F238E27FC236}">
                  <a16:creationId xmlns:a16="http://schemas.microsoft.com/office/drawing/2014/main" id="{159D5E5E-F6CF-4D38-8D57-E6BC13EC6FB2}"/>
                </a:ext>
              </a:extLst>
            </p:cNvPr>
            <p:cNvCxnSpPr>
              <a:cxnSpLocks/>
            </p:cNvCxnSpPr>
            <p:nvPr/>
          </p:nvCxnSpPr>
          <p:spPr>
            <a:xfrm flipH="1">
              <a:off x="6505786" y="2536945"/>
              <a:ext cx="529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40F2CB7B-76D7-49FD-B6ED-F395221ED8DB}"/>
                </a:ext>
              </a:extLst>
            </p:cNvPr>
            <p:cNvCxnSpPr>
              <a:cxnSpLocks/>
            </p:cNvCxnSpPr>
            <p:nvPr/>
          </p:nvCxnSpPr>
          <p:spPr>
            <a:xfrm flipH="1">
              <a:off x="8196647" y="3120914"/>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Rectangle 105">
              <a:extLst>
                <a:ext uri="{FF2B5EF4-FFF2-40B4-BE49-F238E27FC236}">
                  <a16:creationId xmlns:a16="http://schemas.microsoft.com/office/drawing/2014/main" id="{C1A7655E-2767-4D34-98F3-29471553DB81}"/>
                </a:ext>
              </a:extLst>
            </p:cNvPr>
            <p:cNvSpPr/>
            <p:nvPr/>
          </p:nvSpPr>
          <p:spPr>
            <a:xfrm>
              <a:off x="7439722" y="3329635"/>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07" name="Straight Arrow Connector 106">
              <a:extLst>
                <a:ext uri="{FF2B5EF4-FFF2-40B4-BE49-F238E27FC236}">
                  <a16:creationId xmlns:a16="http://schemas.microsoft.com/office/drawing/2014/main" id="{9AE0746A-067E-457E-B89C-68D61E0707CB}"/>
                </a:ext>
              </a:extLst>
            </p:cNvPr>
            <p:cNvCxnSpPr>
              <a:cxnSpLocks/>
            </p:cNvCxnSpPr>
            <p:nvPr/>
          </p:nvCxnSpPr>
          <p:spPr>
            <a:xfrm flipH="1">
              <a:off x="8932374" y="3742328"/>
              <a:ext cx="663899" cy="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91A15C2F-0C66-42E2-87D0-9F9EBF5DF9CF}"/>
                </a:ext>
              </a:extLst>
            </p:cNvPr>
            <p:cNvCxnSpPr>
              <a:cxnSpLocks/>
            </p:cNvCxnSpPr>
            <p:nvPr/>
          </p:nvCxnSpPr>
          <p:spPr>
            <a:xfrm>
              <a:off x="8897461" y="3420191"/>
              <a:ext cx="6865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Rectangle 110">
              <a:extLst>
                <a:ext uri="{FF2B5EF4-FFF2-40B4-BE49-F238E27FC236}">
                  <a16:creationId xmlns:a16="http://schemas.microsoft.com/office/drawing/2014/main" id="{16D68E62-C51E-438B-9FB1-7B290B7E7A9F}"/>
                </a:ext>
              </a:extLst>
            </p:cNvPr>
            <p:cNvSpPr/>
            <p:nvPr/>
          </p:nvSpPr>
          <p:spPr>
            <a:xfrm>
              <a:off x="7439723" y="3675837"/>
              <a:ext cx="1485794" cy="199694"/>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12" name="Straight Arrow Connector 111">
              <a:extLst>
                <a:ext uri="{FF2B5EF4-FFF2-40B4-BE49-F238E27FC236}">
                  <a16:creationId xmlns:a16="http://schemas.microsoft.com/office/drawing/2014/main" id="{7A61A5AA-6880-4BE4-8C27-904A8BE2BCC4}"/>
                </a:ext>
              </a:extLst>
            </p:cNvPr>
            <p:cNvCxnSpPr>
              <a:cxnSpLocks/>
            </p:cNvCxnSpPr>
            <p:nvPr/>
          </p:nvCxnSpPr>
          <p:spPr>
            <a:xfrm>
              <a:off x="8213499" y="3911064"/>
              <a:ext cx="0" cy="310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Rectangle 115">
              <a:extLst>
                <a:ext uri="{FF2B5EF4-FFF2-40B4-BE49-F238E27FC236}">
                  <a16:creationId xmlns:a16="http://schemas.microsoft.com/office/drawing/2014/main" id="{90D56DE0-E386-4282-9BCA-5BAAA2F96036}"/>
                </a:ext>
              </a:extLst>
            </p:cNvPr>
            <p:cNvSpPr/>
            <p:nvPr/>
          </p:nvSpPr>
          <p:spPr>
            <a:xfrm>
              <a:off x="7063077" y="4215776"/>
              <a:ext cx="2173356" cy="78021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Activation codes to create a PIN require that specific format. Did that work?</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17" name="Straight Arrow Connector 116">
              <a:extLst>
                <a:ext uri="{FF2B5EF4-FFF2-40B4-BE49-F238E27FC236}">
                  <a16:creationId xmlns:a16="http://schemas.microsoft.com/office/drawing/2014/main" id="{B1E6D7FA-23E6-4B35-A931-D10BDA71E91D}"/>
                </a:ext>
              </a:extLst>
            </p:cNvPr>
            <p:cNvCxnSpPr>
              <a:cxnSpLocks/>
            </p:cNvCxnSpPr>
            <p:nvPr/>
          </p:nvCxnSpPr>
          <p:spPr>
            <a:xfrm flipH="1" flipV="1">
              <a:off x="6525087" y="4566142"/>
              <a:ext cx="539093" cy="3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Rectangle 117">
              <a:extLst>
                <a:ext uri="{FF2B5EF4-FFF2-40B4-BE49-F238E27FC236}">
                  <a16:creationId xmlns:a16="http://schemas.microsoft.com/office/drawing/2014/main" id="{5F80712E-B5E1-48C9-A16A-C5A9CAE30E6B}"/>
                </a:ext>
              </a:extLst>
            </p:cNvPr>
            <p:cNvSpPr/>
            <p:nvPr/>
          </p:nvSpPr>
          <p:spPr>
            <a:xfrm>
              <a:off x="9520128" y="4718764"/>
              <a:ext cx="2441722" cy="9964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Have you tried the DOB for other children in your household?</a:t>
              </a:r>
            </a:p>
          </p:txBody>
        </p:sp>
        <p:sp>
          <p:nvSpPr>
            <p:cNvPr id="119" name="Rectangle 118">
              <a:extLst>
                <a:ext uri="{FF2B5EF4-FFF2-40B4-BE49-F238E27FC236}">
                  <a16:creationId xmlns:a16="http://schemas.microsoft.com/office/drawing/2014/main" id="{4384C18D-67CE-4A6B-BDBC-D1CF4CD70601}"/>
                </a:ext>
              </a:extLst>
            </p:cNvPr>
            <p:cNvSpPr/>
            <p:nvPr/>
          </p:nvSpPr>
          <p:spPr>
            <a:xfrm>
              <a:off x="10227739" y="4108610"/>
              <a:ext cx="791820" cy="275671"/>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24" name="Straight Arrow Connector 123">
              <a:extLst>
                <a:ext uri="{FF2B5EF4-FFF2-40B4-BE49-F238E27FC236}">
                  <a16:creationId xmlns:a16="http://schemas.microsoft.com/office/drawing/2014/main" id="{73CEBC75-90DB-47FD-88BA-B71BD4763D7A}"/>
                </a:ext>
              </a:extLst>
            </p:cNvPr>
            <p:cNvCxnSpPr>
              <a:cxnSpLocks/>
            </p:cNvCxnSpPr>
            <p:nvPr/>
          </p:nvCxnSpPr>
          <p:spPr>
            <a:xfrm flipH="1">
              <a:off x="10630899" y="3787865"/>
              <a:ext cx="1" cy="305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B02ABDB7-09DB-4D10-995C-EE8B7C6ED6E2}"/>
                </a:ext>
              </a:extLst>
            </p:cNvPr>
            <p:cNvCxnSpPr>
              <a:cxnSpLocks/>
              <a:stCxn id="119" idx="2"/>
            </p:cNvCxnSpPr>
            <p:nvPr/>
          </p:nvCxnSpPr>
          <p:spPr>
            <a:xfrm>
              <a:off x="10623649" y="4384281"/>
              <a:ext cx="14501" cy="334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EC253FAB-21AB-4819-9B3B-EE4F36F3CA00}"/>
                </a:ext>
              </a:extLst>
            </p:cNvPr>
            <p:cNvSpPr/>
            <p:nvPr/>
          </p:nvSpPr>
          <p:spPr>
            <a:xfrm>
              <a:off x="7467777" y="5242434"/>
              <a:ext cx="1457739" cy="235227"/>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28" name="Straight Arrow Connector 127">
              <a:extLst>
                <a:ext uri="{FF2B5EF4-FFF2-40B4-BE49-F238E27FC236}">
                  <a16:creationId xmlns:a16="http://schemas.microsoft.com/office/drawing/2014/main" id="{5EFDC8D2-FCED-4841-A000-CDB55109C828}"/>
                </a:ext>
              </a:extLst>
            </p:cNvPr>
            <p:cNvCxnSpPr>
              <a:cxnSpLocks/>
            </p:cNvCxnSpPr>
            <p:nvPr/>
          </p:nvCxnSpPr>
          <p:spPr>
            <a:xfrm flipH="1">
              <a:off x="8241764" y="5001497"/>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Rectangle 128">
              <a:extLst>
                <a:ext uri="{FF2B5EF4-FFF2-40B4-BE49-F238E27FC236}">
                  <a16:creationId xmlns:a16="http://schemas.microsoft.com/office/drawing/2014/main" id="{C169948A-8ED7-4A34-A8FF-7CDA50D62048}"/>
                </a:ext>
              </a:extLst>
            </p:cNvPr>
            <p:cNvSpPr/>
            <p:nvPr/>
          </p:nvSpPr>
          <p:spPr>
            <a:xfrm>
              <a:off x="7467777" y="5598410"/>
              <a:ext cx="1474591" cy="235223"/>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30" name="Straight Arrow Connector 129">
              <a:extLst>
                <a:ext uri="{FF2B5EF4-FFF2-40B4-BE49-F238E27FC236}">
                  <a16:creationId xmlns:a16="http://schemas.microsoft.com/office/drawing/2014/main" id="{C1AF47C6-32A5-4A65-BBF8-6F5AFD2617AA}"/>
                </a:ext>
              </a:extLst>
            </p:cNvPr>
            <p:cNvCxnSpPr>
              <a:cxnSpLocks/>
            </p:cNvCxnSpPr>
            <p:nvPr/>
          </p:nvCxnSpPr>
          <p:spPr>
            <a:xfrm flipH="1">
              <a:off x="8952740" y="5708445"/>
              <a:ext cx="6312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a:extLst>
                <a:ext uri="{FF2B5EF4-FFF2-40B4-BE49-F238E27FC236}">
                  <a16:creationId xmlns:a16="http://schemas.microsoft.com/office/drawing/2014/main" id="{D47FBF26-201E-4F8B-9B65-E0193375B5F6}"/>
                </a:ext>
              </a:extLst>
            </p:cNvPr>
            <p:cNvCxnSpPr>
              <a:cxnSpLocks/>
              <a:stCxn id="127" idx="3"/>
            </p:cNvCxnSpPr>
            <p:nvPr/>
          </p:nvCxnSpPr>
          <p:spPr>
            <a:xfrm flipV="1">
              <a:off x="8925516" y="5354282"/>
              <a:ext cx="528913" cy="5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05A7F339-904D-40A1-8E2F-C782EBDA899F}"/>
                </a:ext>
              </a:extLst>
            </p:cNvPr>
            <p:cNvCxnSpPr>
              <a:cxnSpLocks/>
            </p:cNvCxnSpPr>
            <p:nvPr/>
          </p:nvCxnSpPr>
          <p:spPr>
            <a:xfrm flipH="1" flipV="1">
              <a:off x="6092902" y="4752538"/>
              <a:ext cx="1" cy="12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917D30BB-E082-4B47-9B0B-BA482D4B37BB}"/>
                </a:ext>
              </a:extLst>
            </p:cNvPr>
            <p:cNvCxnSpPr>
              <a:cxnSpLocks/>
            </p:cNvCxnSpPr>
            <p:nvPr/>
          </p:nvCxnSpPr>
          <p:spPr>
            <a:xfrm flipH="1">
              <a:off x="1591492" y="6010721"/>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A135BCE1-AEF5-45A5-B1A0-6250FE592043}"/>
                </a:ext>
              </a:extLst>
            </p:cNvPr>
            <p:cNvSpPr/>
            <p:nvPr/>
          </p:nvSpPr>
          <p:spPr>
            <a:xfrm>
              <a:off x="10242240" y="5839410"/>
              <a:ext cx="791820" cy="275671"/>
            </a:xfrm>
            <a:prstGeom prst="rect">
              <a:avLst/>
            </a:prstGeom>
            <a:solidFill>
              <a:schemeClr val="accent5">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2" name="Rectangle 141">
              <a:extLst>
                <a:ext uri="{FF2B5EF4-FFF2-40B4-BE49-F238E27FC236}">
                  <a16:creationId xmlns:a16="http://schemas.microsoft.com/office/drawing/2014/main" id="{9A6B73CA-14F6-4144-BE30-1C2AFDDE80EA}"/>
                </a:ext>
              </a:extLst>
            </p:cNvPr>
            <p:cNvSpPr/>
            <p:nvPr/>
          </p:nvSpPr>
          <p:spPr>
            <a:xfrm>
              <a:off x="9242532" y="6230195"/>
              <a:ext cx="2762233" cy="607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400" dirty="0">
                  <a:solidFill>
                    <a:prstClr val="white"/>
                  </a:solidFill>
                </a:rPr>
                <a:t>Refer Client To EBT Call Center</a:t>
              </a:r>
            </a:p>
          </p:txBody>
        </p:sp>
        <p:cxnSp>
          <p:nvCxnSpPr>
            <p:cNvPr id="143" name="Straight Arrow Connector 142">
              <a:extLst>
                <a:ext uri="{FF2B5EF4-FFF2-40B4-BE49-F238E27FC236}">
                  <a16:creationId xmlns:a16="http://schemas.microsoft.com/office/drawing/2014/main" id="{3E595F29-A5DB-4A2A-ABBE-BDB08E7A519A}"/>
                </a:ext>
              </a:extLst>
            </p:cNvPr>
            <p:cNvCxnSpPr>
              <a:cxnSpLocks/>
            </p:cNvCxnSpPr>
            <p:nvPr/>
          </p:nvCxnSpPr>
          <p:spPr>
            <a:xfrm>
              <a:off x="10606805" y="6069052"/>
              <a:ext cx="0" cy="1769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4" name="Oval 143">
              <a:extLst>
                <a:ext uri="{FF2B5EF4-FFF2-40B4-BE49-F238E27FC236}">
                  <a16:creationId xmlns:a16="http://schemas.microsoft.com/office/drawing/2014/main" id="{508A2E4D-038D-488F-9E48-BEDB8A757F5A}"/>
                </a:ext>
              </a:extLst>
            </p:cNvPr>
            <p:cNvSpPr/>
            <p:nvPr/>
          </p:nvSpPr>
          <p:spPr>
            <a:xfrm>
              <a:off x="5242397" y="2806010"/>
              <a:ext cx="1701672" cy="138852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RESOLVED</a:t>
              </a:r>
            </a:p>
          </p:txBody>
        </p:sp>
        <p:cxnSp>
          <p:nvCxnSpPr>
            <p:cNvPr id="145" name="Straight Arrow Connector 144">
              <a:extLst>
                <a:ext uri="{FF2B5EF4-FFF2-40B4-BE49-F238E27FC236}">
                  <a16:creationId xmlns:a16="http://schemas.microsoft.com/office/drawing/2014/main" id="{E4E5CA46-1658-4F93-A97A-A5BB4F0E73CF}"/>
                </a:ext>
              </a:extLst>
            </p:cNvPr>
            <p:cNvCxnSpPr>
              <a:cxnSpLocks/>
            </p:cNvCxnSpPr>
            <p:nvPr/>
          </p:nvCxnSpPr>
          <p:spPr>
            <a:xfrm flipH="1">
              <a:off x="6093179" y="2617706"/>
              <a:ext cx="2" cy="208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2838A321-88EC-4E88-B7F7-1A098550DC9A}"/>
                </a:ext>
              </a:extLst>
            </p:cNvPr>
            <p:cNvCxnSpPr>
              <a:cxnSpLocks/>
            </p:cNvCxnSpPr>
            <p:nvPr/>
          </p:nvCxnSpPr>
          <p:spPr>
            <a:xfrm flipV="1">
              <a:off x="6093233" y="4194533"/>
              <a:ext cx="0" cy="224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B7C8C81B-B30E-4788-8F7A-E75AD492A11E}"/>
                </a:ext>
              </a:extLst>
            </p:cNvPr>
            <p:cNvCxnSpPr>
              <a:cxnSpLocks/>
            </p:cNvCxnSpPr>
            <p:nvPr/>
          </p:nvCxnSpPr>
          <p:spPr>
            <a:xfrm flipH="1">
              <a:off x="3070856" y="6525183"/>
              <a:ext cx="456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Rectangle 155">
              <a:extLst>
                <a:ext uri="{FF2B5EF4-FFF2-40B4-BE49-F238E27FC236}">
                  <a16:creationId xmlns:a16="http://schemas.microsoft.com/office/drawing/2014/main" id="{1F799CF9-2B8A-48FE-A699-1F754FE356B1}"/>
                </a:ext>
              </a:extLst>
            </p:cNvPr>
            <p:cNvSpPr/>
            <p:nvPr/>
          </p:nvSpPr>
          <p:spPr>
            <a:xfrm>
              <a:off x="3485862" y="6398970"/>
              <a:ext cx="561463" cy="243184"/>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57" name="Straight Arrow Connector 156">
              <a:extLst>
                <a:ext uri="{FF2B5EF4-FFF2-40B4-BE49-F238E27FC236}">
                  <a16:creationId xmlns:a16="http://schemas.microsoft.com/office/drawing/2014/main" id="{576E60E5-E58C-46BE-98F7-693ADE06E541}"/>
                </a:ext>
              </a:extLst>
            </p:cNvPr>
            <p:cNvCxnSpPr>
              <a:cxnSpLocks/>
            </p:cNvCxnSpPr>
            <p:nvPr/>
          </p:nvCxnSpPr>
          <p:spPr>
            <a:xfrm flipH="1">
              <a:off x="4047324" y="6520562"/>
              <a:ext cx="2912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2" name="Rectangle 161">
              <a:extLst>
                <a:ext uri="{FF2B5EF4-FFF2-40B4-BE49-F238E27FC236}">
                  <a16:creationId xmlns:a16="http://schemas.microsoft.com/office/drawing/2014/main" id="{7F2A1A81-1121-49B5-872B-76C244D91B39}"/>
                </a:ext>
              </a:extLst>
            </p:cNvPr>
            <p:cNvSpPr/>
            <p:nvPr/>
          </p:nvSpPr>
          <p:spPr>
            <a:xfrm>
              <a:off x="7953398" y="6375830"/>
              <a:ext cx="561463" cy="243184"/>
            </a:xfrm>
            <a:prstGeom prst="rect">
              <a:avLst/>
            </a:prstGeom>
            <a:solidFill>
              <a:schemeClr val="accent5">
                <a:lumMod val="20000"/>
                <a:lumOff val="80000"/>
              </a:schemeClr>
            </a:solidFill>
            <a:ln w="28575">
              <a:solidFill>
                <a:srgbClr val="FFAE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63" name="Straight Arrow Connector 162">
              <a:extLst>
                <a:ext uri="{FF2B5EF4-FFF2-40B4-BE49-F238E27FC236}">
                  <a16:creationId xmlns:a16="http://schemas.microsoft.com/office/drawing/2014/main" id="{4E1BD871-1F00-4B31-A80A-FE397D2DACE6}"/>
                </a:ext>
              </a:extLst>
            </p:cNvPr>
            <p:cNvCxnSpPr>
              <a:cxnSpLocks/>
            </p:cNvCxnSpPr>
            <p:nvPr/>
          </p:nvCxnSpPr>
          <p:spPr>
            <a:xfrm>
              <a:off x="7707941" y="6508639"/>
              <a:ext cx="2454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a:extLst>
                <a:ext uri="{FF2B5EF4-FFF2-40B4-BE49-F238E27FC236}">
                  <a16:creationId xmlns:a16="http://schemas.microsoft.com/office/drawing/2014/main" id="{80032419-8C90-4A90-8E83-A03D80B3B85F}"/>
                </a:ext>
              </a:extLst>
            </p:cNvPr>
            <p:cNvCxnSpPr>
              <a:cxnSpLocks/>
              <a:endCxn id="142" idx="1"/>
            </p:cNvCxnSpPr>
            <p:nvPr/>
          </p:nvCxnSpPr>
          <p:spPr>
            <a:xfrm>
              <a:off x="8480772" y="6522136"/>
              <a:ext cx="761760" cy="11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5" name="Connector: Elbow 174">
              <a:extLst>
                <a:ext uri="{FF2B5EF4-FFF2-40B4-BE49-F238E27FC236}">
                  <a16:creationId xmlns:a16="http://schemas.microsoft.com/office/drawing/2014/main" id="{F621091A-EB63-4850-9247-110F73A14864}"/>
                </a:ext>
              </a:extLst>
            </p:cNvPr>
            <p:cNvCxnSpPr>
              <a:cxnSpLocks/>
              <a:stCxn id="129" idx="2"/>
            </p:cNvCxnSpPr>
            <p:nvPr/>
          </p:nvCxnSpPr>
          <p:spPr>
            <a:xfrm rot="5400000">
              <a:off x="7838801" y="5702779"/>
              <a:ext cx="235419" cy="49712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9" name="Connector: Elbow 178">
              <a:extLst>
                <a:ext uri="{FF2B5EF4-FFF2-40B4-BE49-F238E27FC236}">
                  <a16:creationId xmlns:a16="http://schemas.microsoft.com/office/drawing/2014/main" id="{22AF7F66-4F0A-4736-BF18-7BAFF1C20DCB}"/>
                </a:ext>
              </a:extLst>
            </p:cNvPr>
            <p:cNvCxnSpPr>
              <a:stCxn id="94" idx="2"/>
            </p:cNvCxnSpPr>
            <p:nvPr/>
          </p:nvCxnSpPr>
          <p:spPr>
            <a:xfrm rot="16200000" flipH="1">
              <a:off x="4006689" y="5825624"/>
              <a:ext cx="331475" cy="3323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D7E4A45D-BE2F-4B50-82EB-277E1A32875E}"/>
              </a:ext>
            </a:extLst>
          </p:cNvPr>
          <p:cNvSpPr/>
          <p:nvPr/>
        </p:nvSpPr>
        <p:spPr>
          <a:xfrm>
            <a:off x="136936" y="6284803"/>
            <a:ext cx="7987281" cy="523220"/>
          </a:xfrm>
          <a:prstGeom prst="rect">
            <a:avLst/>
          </a:prstGeom>
        </p:spPr>
        <p:txBody>
          <a:bodyPr wrap="square">
            <a:spAutoFit/>
          </a:bodyPr>
          <a:lstStyle/>
          <a:p>
            <a:r>
              <a:rPr lang="en-US" sz="1400" i="1" dirty="0">
                <a:highlight>
                  <a:srgbClr val="FFFF00"/>
                </a:highlight>
              </a:rPr>
              <a:t>Note – County DSS may choose to direct calls about pinning to the EBT Call Center. However, if efforts are made by the County to help the client resolve the pinning issue, this decision tree will assist with that effort</a:t>
            </a:r>
          </a:p>
        </p:txBody>
      </p:sp>
      <p:sp>
        <p:nvSpPr>
          <p:cNvPr id="14" name="Date Placeholder 13">
            <a:extLst>
              <a:ext uri="{FF2B5EF4-FFF2-40B4-BE49-F238E27FC236}">
                <a16:creationId xmlns:a16="http://schemas.microsoft.com/office/drawing/2014/main" id="{356F58DF-9680-493E-85D6-C91A4291CE1B}"/>
              </a:ext>
            </a:extLst>
          </p:cNvPr>
          <p:cNvSpPr>
            <a:spLocks noGrp="1"/>
          </p:cNvSpPr>
          <p:nvPr>
            <p:ph type="dt" sz="half" idx="10"/>
          </p:nvPr>
        </p:nvSpPr>
        <p:spPr>
          <a:xfrm>
            <a:off x="10963129" y="6442898"/>
            <a:ext cx="999460" cy="365125"/>
          </a:xfrm>
        </p:spPr>
        <p:txBody>
          <a:bodyPr/>
          <a:lstStyle/>
          <a:p>
            <a:fld id="{99CDDD62-FEE0-45DB-A90C-B5BCD8CB44FB}" type="datetime1">
              <a:rPr lang="en-US" smtClean="0"/>
              <a:t>5/21/2020</a:t>
            </a:fld>
            <a:endParaRPr lang="en-US" dirty="0"/>
          </a:p>
        </p:txBody>
      </p:sp>
      <p:cxnSp>
        <p:nvCxnSpPr>
          <p:cNvPr id="108" name="Straight Arrow Connector 107">
            <a:extLst>
              <a:ext uri="{FF2B5EF4-FFF2-40B4-BE49-F238E27FC236}">
                <a16:creationId xmlns:a16="http://schemas.microsoft.com/office/drawing/2014/main" id="{C3ACEB74-AE17-4FFC-89C2-5C6F84C0742F}"/>
              </a:ext>
            </a:extLst>
          </p:cNvPr>
          <p:cNvCxnSpPr>
            <a:cxnSpLocks/>
          </p:cNvCxnSpPr>
          <p:nvPr/>
        </p:nvCxnSpPr>
        <p:spPr>
          <a:xfrm>
            <a:off x="10524942" y="5218047"/>
            <a:ext cx="0" cy="159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28BBE3F4-9300-4C98-A99C-BBD004A91ED1}"/>
              </a:ext>
            </a:extLst>
          </p:cNvPr>
          <p:cNvCxnSpPr>
            <a:cxnSpLocks/>
          </p:cNvCxnSpPr>
          <p:nvPr/>
        </p:nvCxnSpPr>
        <p:spPr>
          <a:xfrm>
            <a:off x="1503462" y="5190204"/>
            <a:ext cx="0" cy="159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77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8852-5750-4CB3-94AD-75340FC81F61}"/>
              </a:ext>
            </a:extLst>
          </p:cNvPr>
          <p:cNvSpPr>
            <a:spLocks noGrp="1"/>
          </p:cNvSpPr>
          <p:nvPr>
            <p:ph type="title"/>
          </p:nvPr>
        </p:nvSpPr>
        <p:spPr>
          <a:xfrm>
            <a:off x="662474" y="127592"/>
            <a:ext cx="10356980" cy="467832"/>
          </a:xfrm>
          <a:solidFill>
            <a:schemeClr val="accent1"/>
          </a:solidFill>
        </p:spPr>
        <p:txBody>
          <a:bodyPr>
            <a:noAutofit/>
          </a:bodyPr>
          <a:lstStyle/>
          <a:p>
            <a:pPr algn="ctr"/>
            <a:r>
              <a:rPr lang="en-US" sz="1800" b="1" dirty="0">
                <a:solidFill>
                  <a:schemeClr val="bg1"/>
                </a:solidFill>
              </a:rPr>
              <a:t>Steps </a:t>
            </a:r>
            <a:r>
              <a:rPr lang="en-US" sz="1800" b="1" u="sng" dirty="0">
                <a:solidFill>
                  <a:schemeClr val="bg1"/>
                </a:solidFill>
              </a:rPr>
              <a:t>EBT Call Center</a:t>
            </a:r>
            <a:r>
              <a:rPr lang="en-US" sz="1800" b="1" dirty="0">
                <a:solidFill>
                  <a:schemeClr val="bg1"/>
                </a:solidFill>
              </a:rPr>
              <a:t> will take if county has exhausted all options to assist recipient in activating P-EBT Card.</a:t>
            </a:r>
          </a:p>
        </p:txBody>
      </p:sp>
      <p:sp>
        <p:nvSpPr>
          <p:cNvPr id="3" name="Content Placeholder 2">
            <a:extLst>
              <a:ext uri="{FF2B5EF4-FFF2-40B4-BE49-F238E27FC236}">
                <a16:creationId xmlns:a16="http://schemas.microsoft.com/office/drawing/2014/main" id="{F76FA225-3C1B-48B5-9542-810FEBFD0913}"/>
              </a:ext>
            </a:extLst>
          </p:cNvPr>
          <p:cNvSpPr>
            <a:spLocks noGrp="1"/>
          </p:cNvSpPr>
          <p:nvPr>
            <p:ph idx="1"/>
          </p:nvPr>
        </p:nvSpPr>
        <p:spPr>
          <a:xfrm>
            <a:off x="401444" y="1390261"/>
            <a:ext cx="11519210" cy="5021689"/>
          </a:xfrm>
        </p:spPr>
        <p:txBody>
          <a:bodyPr>
            <a:normAutofit/>
          </a:bodyPr>
          <a:lstStyle/>
          <a:p>
            <a:r>
              <a:rPr lang="en-US" sz="1600" b="1" dirty="0"/>
              <a:t>Ask client to verify: </a:t>
            </a:r>
          </a:p>
          <a:p>
            <a:pPr lvl="1"/>
            <a:r>
              <a:rPr lang="en-US" sz="1200" dirty="0"/>
              <a:t>Name of child/children </a:t>
            </a:r>
          </a:p>
          <a:p>
            <a:pPr lvl="1"/>
            <a:r>
              <a:rPr lang="en-US" sz="1200" dirty="0"/>
              <a:t>Date of birth of all school age children in family (Note: the DOB in the PEBT Case Report associated with the record used for card activation may be wrong in this scenario) </a:t>
            </a:r>
          </a:p>
          <a:p>
            <a:pPr lvl="1"/>
            <a:r>
              <a:rPr lang="en-US" sz="1200" dirty="0"/>
              <a:t>Address that they received the card at (Street Address, City, Zip Code) </a:t>
            </a:r>
          </a:p>
          <a:p>
            <a:pPr lvl="1"/>
            <a:r>
              <a:rPr lang="en-US" sz="1200" dirty="0"/>
              <a:t>The school name for each child </a:t>
            </a:r>
          </a:p>
          <a:p>
            <a:pPr lvl="1"/>
            <a:r>
              <a:rPr lang="en-US" sz="1200" dirty="0"/>
              <a:t>Parent/Caretaker Name (if available in P-EBT Case Report) </a:t>
            </a:r>
          </a:p>
          <a:p>
            <a:pPr lvl="1"/>
            <a:r>
              <a:rPr lang="en-US" sz="1200" dirty="0"/>
              <a:t>SSN (if available in P-EBT Case Report)</a:t>
            </a:r>
          </a:p>
          <a:p>
            <a:pPr marL="457200" lvl="1" indent="0">
              <a:buNone/>
            </a:pPr>
            <a:endParaRPr lang="en-US" sz="1200" dirty="0"/>
          </a:p>
          <a:p>
            <a:r>
              <a:rPr lang="en-US" sz="1600" b="1" dirty="0"/>
              <a:t>Release DOB used for activation to client </a:t>
            </a:r>
            <a:r>
              <a:rPr lang="en-US" sz="1600" b="1" i="1" dirty="0"/>
              <a:t>if</a:t>
            </a:r>
            <a:r>
              <a:rPr lang="en-US" sz="1600" b="1" dirty="0"/>
              <a:t>:</a:t>
            </a:r>
          </a:p>
          <a:p>
            <a:pPr lvl="1"/>
            <a:r>
              <a:rPr lang="en-US" sz="1200" dirty="0"/>
              <a:t>SSN is in DPI file and caretaker verifies SSN; or</a:t>
            </a:r>
          </a:p>
          <a:p>
            <a:pPr lvl="1"/>
            <a:r>
              <a:rPr lang="en-US" sz="1200" dirty="0"/>
              <a:t>household has multiple school age children and parent verifies the information above, including all other children’s DOBs, not including the one used for activation; or</a:t>
            </a:r>
          </a:p>
          <a:p>
            <a:pPr lvl="1"/>
            <a:r>
              <a:rPr lang="en-US" sz="1200" dirty="0"/>
              <a:t>household has only one school age child, and DOB that they are providing for the child differs from the one on record (used for card activation) and all other information above is provided correctly </a:t>
            </a:r>
            <a:r>
              <a:rPr lang="en-US" sz="1200" u="sng" dirty="0"/>
              <a:t>AND</a:t>
            </a:r>
            <a:r>
              <a:rPr lang="en-US" sz="1200" dirty="0"/>
              <a:t> the worker determines that the DOB is a clear typo issue (i.e. off by one day, or right date but wrong year).</a:t>
            </a:r>
          </a:p>
          <a:p>
            <a:pPr marL="457200" lvl="1" indent="0">
              <a:buNone/>
            </a:pPr>
            <a:endParaRPr lang="en-US" sz="1200" dirty="0"/>
          </a:p>
          <a:p>
            <a:r>
              <a:rPr lang="en-US" sz="1600" b="1" dirty="0"/>
              <a:t>If DOB is not a clear typo issue, or other partially unverifiable information above has been provided, according the best judgment of the worker, take down client info and coordinate with local DSS to set up identity verification. This may include:</a:t>
            </a:r>
          </a:p>
          <a:p>
            <a:pPr lvl="1"/>
            <a:r>
              <a:rPr lang="en-US" sz="1200" dirty="0"/>
              <a:t>Appointment at local DSS with ID verification.	</a:t>
            </a:r>
          </a:p>
          <a:p>
            <a:pPr lvl="1"/>
            <a:r>
              <a:rPr lang="en-US" sz="1200" dirty="0"/>
              <a:t>Coordination with local school or local school district for verification.	</a:t>
            </a:r>
          </a:p>
          <a:p>
            <a:pPr lvl="1"/>
            <a:r>
              <a:rPr lang="en-US" sz="1200" dirty="0"/>
              <a:t>If Parent Name is unavailable in P-EBT Case Report (which is known to be the case in some situations) proof of legal custody must be established.</a:t>
            </a:r>
          </a:p>
          <a:p>
            <a:pPr marL="234950" indent="0">
              <a:buNone/>
            </a:pPr>
            <a:r>
              <a:rPr lang="en-US" sz="1600" b="1" dirty="0"/>
              <a:t>Release DOB used for activation to client </a:t>
            </a:r>
            <a:r>
              <a:rPr lang="en-US" sz="1600" b="1" i="1" dirty="0"/>
              <a:t>if</a:t>
            </a:r>
            <a:r>
              <a:rPr lang="en-US" sz="1600" b="1" dirty="0"/>
              <a:t> </a:t>
            </a:r>
            <a:r>
              <a:rPr lang="en-US" sz="1600" dirty="0"/>
              <a:t>identity verification is confirmed as successful by local DSS.</a:t>
            </a:r>
          </a:p>
          <a:p>
            <a:pPr marL="0" indent="0">
              <a:buNone/>
            </a:pPr>
            <a:endParaRPr lang="en-US" dirty="0"/>
          </a:p>
        </p:txBody>
      </p:sp>
      <p:graphicFrame>
        <p:nvGraphicFramePr>
          <p:cNvPr id="8" name="Table 8">
            <a:extLst>
              <a:ext uri="{FF2B5EF4-FFF2-40B4-BE49-F238E27FC236}">
                <a16:creationId xmlns:a16="http://schemas.microsoft.com/office/drawing/2014/main" id="{71B801BB-246D-4C20-9223-84B6060BD3F8}"/>
              </a:ext>
            </a:extLst>
          </p:cNvPr>
          <p:cNvGraphicFramePr>
            <a:graphicFrameLocks noGrp="1"/>
          </p:cNvGraphicFramePr>
          <p:nvPr>
            <p:extLst>
              <p:ext uri="{D42A27DB-BD31-4B8C-83A1-F6EECF244321}">
                <p14:modId xmlns:p14="http://schemas.microsoft.com/office/powerpoint/2010/main" val="2874323866"/>
              </p:ext>
            </p:extLst>
          </p:nvPr>
        </p:nvGraphicFramePr>
        <p:xfrm>
          <a:off x="2032000" y="719666"/>
          <a:ext cx="8128000" cy="518160"/>
        </p:xfrm>
        <a:graphic>
          <a:graphicData uri="http://schemas.openxmlformats.org/drawingml/2006/table">
            <a:tbl>
              <a:tblPr firstRow="1" bandRow="1">
                <a:tableStyleId>{5C22544A-7EE6-4342-B048-85BDC9FD1C3A}</a:tableStyleId>
              </a:tblPr>
              <a:tblGrid>
                <a:gridCol w="655216">
                  <a:extLst>
                    <a:ext uri="{9D8B030D-6E8A-4147-A177-3AD203B41FA5}">
                      <a16:colId xmlns:a16="http://schemas.microsoft.com/office/drawing/2014/main" val="4059094512"/>
                    </a:ext>
                  </a:extLst>
                </a:gridCol>
                <a:gridCol w="7472784">
                  <a:extLst>
                    <a:ext uri="{9D8B030D-6E8A-4147-A177-3AD203B41FA5}">
                      <a16:colId xmlns:a16="http://schemas.microsoft.com/office/drawing/2014/main" val="3006130767"/>
                    </a:ext>
                  </a:extLst>
                </a:gridCol>
              </a:tblGrid>
              <a:tr h="37084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mn-lt"/>
                          <a:ea typeface="+mn-ea"/>
                          <a:cs typeface="+mn-cs"/>
                        </a:rPr>
                        <a:t>THESE STEPS ARE ONLY TO BE USED BY EBT CALL CENTER FOR VERIFICATIONS. COUNTIES ARE REMINDED THEY ARE NOT TO GIVE VERIFICATION INFORMATION OVER THE PHONE!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39276370"/>
                  </a:ext>
                </a:extLst>
              </a:tr>
            </a:tbl>
          </a:graphicData>
        </a:graphic>
      </p:graphicFrame>
      <p:pic>
        <p:nvPicPr>
          <p:cNvPr id="7" name="Picture 6">
            <a:extLst>
              <a:ext uri="{FF2B5EF4-FFF2-40B4-BE49-F238E27FC236}">
                <a16:creationId xmlns:a16="http://schemas.microsoft.com/office/drawing/2014/main" id="{08E0B240-0D1D-4110-B981-A1D3FEB9185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108718" y="747859"/>
            <a:ext cx="458083" cy="458083"/>
          </a:xfrm>
          <a:prstGeom prst="rect">
            <a:avLst/>
          </a:prstGeom>
        </p:spPr>
      </p:pic>
    </p:spTree>
    <p:extLst>
      <p:ext uri="{BB962C8B-B14F-4D97-AF65-F5344CB8AC3E}">
        <p14:creationId xmlns:p14="http://schemas.microsoft.com/office/powerpoint/2010/main" val="2161703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ogram xmlns="ccdb6229-f83d-4bce-9da5-17e2d571d8e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D6595471EA25E47A6F1089F752AA483" ma:contentTypeVersion="6" ma:contentTypeDescription="Create a new document." ma:contentTypeScope="" ma:versionID="99f115c0201814fa8037fd7731161acb">
  <xsd:schema xmlns:xsd="http://www.w3.org/2001/XMLSchema" xmlns:xs="http://www.w3.org/2001/XMLSchema" xmlns:p="http://schemas.microsoft.com/office/2006/metadata/properties" xmlns:ns2="ccdb6229-f83d-4bce-9da5-17e2d571d8e5" xmlns:ns3="61987f4e-27c8-424c-9cec-12ca685a78aa" targetNamespace="http://schemas.microsoft.com/office/2006/metadata/properties" ma:root="true" ma:fieldsID="8e5e22c2e4e97ed5f3d09cc4e8b52045" ns2:_="" ns3:_="">
    <xsd:import namespace="ccdb6229-f83d-4bce-9da5-17e2d571d8e5"/>
    <xsd:import namespace="61987f4e-27c8-424c-9cec-12ca685a78aa"/>
    <xsd:element name="properties">
      <xsd:complexType>
        <xsd:sequence>
          <xsd:element name="documentManagement">
            <xsd:complexType>
              <xsd:all>
                <xsd:element ref="ns2:Program" minOccurs="0"/>
                <xsd:element ref="ns2:MediaServiceMetadata" minOccurs="0"/>
                <xsd:element ref="ns2:MediaServiceFastMetadata"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db6229-f83d-4bce-9da5-17e2d571d8e5" elementFormDefault="qualified">
    <xsd:import namespace="http://schemas.microsoft.com/office/2006/documentManagement/types"/>
    <xsd:import namespace="http://schemas.microsoft.com/office/infopath/2007/PartnerControls"/>
    <xsd:element name="Program" ma:index="8" nillable="true" ma:displayName="Program" ma:format="Dropdown" ma:internalName="Program">
      <xsd:simpleType>
        <xsd:restriction base="dms:Choice">
          <xsd:enumeration value="Global / Multiple"/>
          <xsd:enumeration value="FNS / SNAP"/>
          <xsd:enumeration value="Child Care Subsidy"/>
          <xsd:enumeration value="Work First / Cash"/>
          <xsd:enumeration value="Energy"/>
          <xsd:enumeration value="Medicaid"/>
          <xsd:enumeration value="Child Welfare"/>
          <xsd:enumeration value="Adult &amp; Aging"/>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987f4e-27c8-424c-9cec-12ca685a78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6E55AC-BDAA-4E88-809D-510F0BD24E5D}">
  <ds:schemaRefs>
    <ds:schemaRef ds:uri="http://www.w3.org/XML/1998/namespace"/>
    <ds:schemaRef ds:uri="61987f4e-27c8-424c-9cec-12ca685a78aa"/>
    <ds:schemaRef ds:uri="http://purl.org/dc/dcmitype/"/>
    <ds:schemaRef ds:uri="http://schemas.microsoft.com/office/2006/metadata/properties"/>
    <ds:schemaRef ds:uri="http://schemas.microsoft.com/office/infopath/2007/PartnerControls"/>
    <ds:schemaRef ds:uri="http://schemas.openxmlformats.org/package/2006/metadata/core-properties"/>
    <ds:schemaRef ds:uri="ccdb6229-f83d-4bce-9da5-17e2d571d8e5"/>
    <ds:schemaRef ds:uri="http://schemas.microsoft.com/office/2006/documentManagement/types"/>
    <ds:schemaRef ds:uri="http://purl.org/dc/terms/"/>
    <ds:schemaRef ds:uri="http://purl.org/dc/elements/1.1/"/>
  </ds:schemaRefs>
</ds:datastoreItem>
</file>

<file path=customXml/itemProps2.xml><?xml version="1.0" encoding="utf-8"?>
<ds:datastoreItem xmlns:ds="http://schemas.openxmlformats.org/officeDocument/2006/customXml" ds:itemID="{35DD6D66-E8BE-45B7-B66D-6B1212852C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db6229-f83d-4bce-9da5-17e2d571d8e5"/>
    <ds:schemaRef ds:uri="61987f4e-27c8-424c-9cec-12ca685a78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333436-00FF-43D3-BFCE-890D411947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1458</TotalTime>
  <Words>1472</Words>
  <Application>Microsoft Office PowerPoint</Application>
  <PresentationFormat>Widescreen</PresentationFormat>
  <Paragraphs>134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Steps EBT Call Center will take if county has exhausted all options regarding client not receiving card after June 12, 2020</vt:lpstr>
      <vt:lpstr>PowerPoint Presentation</vt:lpstr>
      <vt:lpstr>Steps EBT Call Center will take if county has exhausted all options to assist recipient in activating P-EBT Card.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Wortman, Zachary E</dc:creator>
  <cp:lastModifiedBy>Arrington, Ashley</cp:lastModifiedBy>
  <cp:revision>74</cp:revision>
  <dcterms:created xsi:type="dcterms:W3CDTF">2020-05-04T18:19:35Z</dcterms:created>
  <dcterms:modified xsi:type="dcterms:W3CDTF">2020-05-21T22:04:43Z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0x0101001D6595471EA25E47A6F1089F752AA483</vt:lpwstr>
  </property>
</Properties>
</file>