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4"/>
    <p:sldMasterId id="2147483710" r:id="rId5"/>
  </p:sldMasterIdLst>
  <p:notesMasterIdLst>
    <p:notesMasterId r:id="rId27"/>
  </p:notesMasterIdLst>
  <p:handoutMasterIdLst>
    <p:handoutMasterId r:id="rId28"/>
  </p:handoutMasterIdLst>
  <p:sldIdLst>
    <p:sldId id="364" r:id="rId6"/>
    <p:sldId id="307" r:id="rId7"/>
    <p:sldId id="1709" r:id="rId8"/>
    <p:sldId id="368" r:id="rId9"/>
    <p:sldId id="1751" r:id="rId10"/>
    <p:sldId id="1930" r:id="rId11"/>
    <p:sldId id="1934" r:id="rId12"/>
    <p:sldId id="1933" r:id="rId13"/>
    <p:sldId id="1858" r:id="rId14"/>
    <p:sldId id="1935" r:id="rId15"/>
    <p:sldId id="1936" r:id="rId16"/>
    <p:sldId id="1937" r:id="rId17"/>
    <p:sldId id="1938" r:id="rId18"/>
    <p:sldId id="1940" r:id="rId19"/>
    <p:sldId id="1939" r:id="rId20"/>
    <p:sldId id="1943" r:id="rId21"/>
    <p:sldId id="1944" r:id="rId22"/>
    <p:sldId id="1941" r:id="rId23"/>
    <p:sldId id="1942" r:id="rId24"/>
    <p:sldId id="1946" r:id="rId25"/>
    <p:sldId id="365" r:id="rId26"/>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7004C5-CC3F-F297-0534-5ECF0A728F69}" name="Cline, Michael E" initials="MC" userId="S::michael.cline@osbm.nc.gov::feca2d89-82b8-4cb2-8c4e-0343c7a779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illooly, Dana R" initials="GR" lastIdx="20" clrIdx="6">
    <p:extLst>
      <p:ext uri="{19B8F6BF-5375-455C-9EA6-DF929625EA0E}">
        <p15:presenceInfo xmlns:p15="http://schemas.microsoft.com/office/powerpoint/2012/main" userId="S::dana.gillooly@osbm.nc.gov::aad88b9e-e2a3-47e6-a24d-1f4c317de7eb" providerId="AD"/>
      </p:ext>
    </p:extLst>
  </p:cmAuthor>
  <p:cmAuthor id="1" name="Petersohn, Corey" initials="PC" lastIdx="14" clrIdx="0">
    <p:extLst>
      <p:ext uri="{19B8F6BF-5375-455C-9EA6-DF929625EA0E}">
        <p15:presenceInfo xmlns:p15="http://schemas.microsoft.com/office/powerpoint/2012/main" userId="S-1-5-21-2744878847-1876734302-662453930-561004" providerId="AD"/>
      </p:ext>
    </p:extLst>
  </p:cmAuthor>
  <p:cmAuthor id="8" name="Grozav, Anca" initials="GA [2]" lastIdx="3" clrIdx="7">
    <p:extLst>
      <p:ext uri="{19B8F6BF-5375-455C-9EA6-DF929625EA0E}">
        <p15:presenceInfo xmlns:p15="http://schemas.microsoft.com/office/powerpoint/2012/main" userId="S::anca.grozav@osbm.nc.gov::4a876ddf-133d-4fc5-b5de-c98cade1db3c" providerId="AD"/>
      </p:ext>
    </p:extLst>
  </p:cmAuthor>
  <p:cmAuthor id="2" name="Grozav, Anca" initials="GA" lastIdx="54" clrIdx="1">
    <p:extLst>
      <p:ext uri="{19B8F6BF-5375-455C-9EA6-DF929625EA0E}">
        <p15:presenceInfo xmlns:p15="http://schemas.microsoft.com/office/powerpoint/2012/main" userId="S-1-5-21-2744878847-1876734302-662453930-5619" providerId="AD"/>
      </p:ext>
    </p:extLst>
  </p:cmAuthor>
  <p:cmAuthor id="9" name="Walker, Kristin L" initials="WKL" lastIdx="1" clrIdx="8">
    <p:extLst>
      <p:ext uri="{19B8F6BF-5375-455C-9EA6-DF929625EA0E}">
        <p15:presenceInfo xmlns:p15="http://schemas.microsoft.com/office/powerpoint/2012/main" userId="S::kristin.walker@osbm.nc.gov::2444560b-0c3e-4611-8787-ff61cdbdca48" providerId="AD"/>
      </p:ext>
    </p:extLst>
  </p:cmAuthor>
  <p:cmAuthor id="3" name="Cline, Michael E" initials="CME" lastIdx="1" clrIdx="2">
    <p:extLst>
      <p:ext uri="{19B8F6BF-5375-455C-9EA6-DF929625EA0E}">
        <p15:presenceInfo xmlns:p15="http://schemas.microsoft.com/office/powerpoint/2012/main" userId="S-1-5-21-2744878847-1876734302-662453930-614443" providerId="AD"/>
      </p:ext>
    </p:extLst>
  </p:cmAuthor>
  <p:cmAuthor id="10" name="Evans, Marcia" initials="EM" lastIdx="1" clrIdx="9">
    <p:extLst>
      <p:ext uri="{19B8F6BF-5375-455C-9EA6-DF929625EA0E}">
        <p15:presenceInfo xmlns:p15="http://schemas.microsoft.com/office/powerpoint/2012/main" userId="S::marcia.evans@osbm.nc.gov::77197e08-7d43-484d-9214-d34d45d4cbb9" providerId="AD"/>
      </p:ext>
    </p:extLst>
  </p:cmAuthor>
  <p:cmAuthor id="4" name="Goodwin-Evans, Mary K" initials="GMK" lastIdx="35" clrIdx="3">
    <p:extLst>
      <p:ext uri="{19B8F6BF-5375-455C-9EA6-DF929625EA0E}">
        <p15:presenceInfo xmlns:p15="http://schemas.microsoft.com/office/powerpoint/2012/main" userId="S-1-5-21-2744878847-1876734302-662453930-653119" providerId="AD"/>
      </p:ext>
    </p:extLst>
  </p:cmAuthor>
  <p:cmAuthor id="5" name="Goodwin-Evans, Mary K" initials="GK" lastIdx="13" clrIdx="4">
    <p:extLst>
      <p:ext uri="{19B8F6BF-5375-455C-9EA6-DF929625EA0E}">
        <p15:presenceInfo xmlns:p15="http://schemas.microsoft.com/office/powerpoint/2012/main" userId="S::mary.evans@osbm.nc.gov::4cc39447-eb94-455f-b913-8fe350516060" providerId="AD"/>
      </p:ext>
    </p:extLst>
  </p:cmAuthor>
  <p:cmAuthor id="6" name="Robinson, James H." initials="RJH" lastIdx="2" clrIdx="5">
    <p:extLst>
      <p:ext uri="{19B8F6BF-5375-455C-9EA6-DF929625EA0E}">
        <p15:presenceInfo xmlns:p15="http://schemas.microsoft.com/office/powerpoint/2012/main" userId="S::james.robinson@osbm.nc.gov::da26976d-beb4-4239-b425-8d328855ec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AAC"/>
    <a:srgbClr val="007BAF"/>
    <a:srgbClr val="1342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515FB-A1D3-4EF5-94FD-8407434E5C4B}" v="22" dt="2025-06-10T13:20:22.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7" autoAdjust="0"/>
    <p:restoredTop sz="78935" autoAdjust="0"/>
  </p:normalViewPr>
  <p:slideViewPr>
    <p:cSldViewPr snapToGrid="0">
      <p:cViewPr varScale="1">
        <p:scale>
          <a:sx n="84" d="100"/>
          <a:sy n="84" d="100"/>
        </p:scale>
        <p:origin x="1072" y="18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7" d="100"/>
          <a:sy n="97" d="100"/>
        </p:scale>
        <p:origin x="357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ncconnect.sharepoint.com/sites/osbmdea/Demography/Communications/Blog%20Posts/NC_STATE_NATIONAL_PROJEC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cconnect.sharepoint.com/sites/osbmdea/Demography/Communications/Blog%20Posts/NC_STATE_NATIONAL_PROJECT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'Long Term Projections (v2024)'!$A$24</c:f>
              <c:strCache>
                <c:ptCount val="1"/>
                <c:pt idx="0">
                  <c:v>Voting Age Population</c:v>
                </c:pt>
              </c:strCache>
            </c:strRef>
          </c:tx>
          <c:spPr>
            <a:solidFill>
              <a:schemeClr val="accent1">
                <a:lumMod val="50000"/>
              </a:schemeClr>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'Long Term Projections (v2024)'!$B$1:$H$1</c:f>
              <c:numCache>
                <c:formatCode>General</c:formatCode>
                <c:ptCount val="7"/>
                <c:pt idx="0">
                  <c:v>2000</c:v>
                </c:pt>
                <c:pt idx="1">
                  <c:v>2010</c:v>
                </c:pt>
                <c:pt idx="2">
                  <c:v>2020</c:v>
                </c:pt>
                <c:pt idx="3">
                  <c:v>2030</c:v>
                </c:pt>
                <c:pt idx="4">
                  <c:v>2040</c:v>
                </c:pt>
                <c:pt idx="5">
                  <c:v>2050</c:v>
                </c:pt>
                <c:pt idx="6">
                  <c:v>2060</c:v>
                </c:pt>
              </c:numCache>
            </c:numRef>
          </c:cat>
          <c:val>
            <c:numRef>
              <c:f>'Long Term Projections (v2024)'!$B$24:$H$24</c:f>
              <c:numCache>
                <c:formatCode>_(* #,##0_);_(* \(#,##0\);_(* "-"??_);_(@_)</c:formatCode>
                <c:ptCount val="7"/>
                <c:pt idx="0">
                  <c:v>6108553</c:v>
                </c:pt>
                <c:pt idx="1">
                  <c:v>7287640</c:v>
                </c:pt>
                <c:pt idx="2">
                  <c:v>8149905</c:v>
                </c:pt>
                <c:pt idx="3">
                  <c:v>9366564</c:v>
                </c:pt>
                <c:pt idx="4">
                  <c:v>10443629</c:v>
                </c:pt>
                <c:pt idx="5">
                  <c:v>11480655</c:v>
                </c:pt>
                <c:pt idx="6">
                  <c:v>12557589</c:v>
                </c:pt>
              </c:numCache>
            </c:numRef>
          </c:val>
          <c:extLst>
            <c:ext xmlns:c16="http://schemas.microsoft.com/office/drawing/2014/chart" uri="{C3380CC4-5D6E-409C-BE32-E72D297353CC}">
              <c16:uniqueId val="{00000000-9ED2-487C-AB92-810E62901F1A}"/>
            </c:ext>
          </c:extLst>
        </c:ser>
        <c:ser>
          <c:idx val="2"/>
          <c:order val="1"/>
          <c:tx>
            <c:strRef>
              <c:f>'Long Term Projections (v2024)'!$A$25</c:f>
              <c:strCache>
                <c:ptCount val="1"/>
                <c:pt idx="0">
                  <c:v>Childhood Population</c:v>
                </c:pt>
              </c:strCache>
            </c:strRef>
          </c:tx>
          <c:spPr>
            <a:solidFill>
              <a:schemeClr val="tx2">
                <a:lumMod val="10000"/>
                <a:lumOff val="90000"/>
              </a:schemeClr>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'Long Term Projections (v2024)'!$B$1:$H$1</c:f>
              <c:numCache>
                <c:formatCode>General</c:formatCode>
                <c:ptCount val="7"/>
                <c:pt idx="0">
                  <c:v>2000</c:v>
                </c:pt>
                <c:pt idx="1">
                  <c:v>2010</c:v>
                </c:pt>
                <c:pt idx="2">
                  <c:v>2020</c:v>
                </c:pt>
                <c:pt idx="3">
                  <c:v>2030</c:v>
                </c:pt>
                <c:pt idx="4">
                  <c:v>2040</c:v>
                </c:pt>
                <c:pt idx="5">
                  <c:v>2050</c:v>
                </c:pt>
                <c:pt idx="6">
                  <c:v>2060</c:v>
                </c:pt>
              </c:numCache>
            </c:numRef>
          </c:cat>
          <c:val>
            <c:numRef>
              <c:f>'Long Term Projections (v2024)'!$B$25:$H$25</c:f>
              <c:numCache>
                <c:formatCode>_(* #,##0_);_(* \(#,##0\);_(* "-"??_);_(@_)</c:formatCode>
                <c:ptCount val="7"/>
                <c:pt idx="0">
                  <c:v>1973433</c:v>
                </c:pt>
                <c:pt idx="1">
                  <c:v>2283367</c:v>
                </c:pt>
                <c:pt idx="2">
                  <c:v>2322988</c:v>
                </c:pt>
                <c:pt idx="3">
                  <c:v>2377277</c:v>
                </c:pt>
                <c:pt idx="4">
                  <c:v>2522451</c:v>
                </c:pt>
                <c:pt idx="5">
                  <c:v>2689831</c:v>
                </c:pt>
                <c:pt idx="6">
                  <c:v>2812007</c:v>
                </c:pt>
              </c:numCache>
            </c:numRef>
          </c:val>
          <c:extLst>
            <c:ext xmlns:c16="http://schemas.microsoft.com/office/drawing/2014/chart" uri="{C3380CC4-5D6E-409C-BE32-E72D297353CC}">
              <c16:uniqueId val="{00000001-9ED2-487C-AB92-810E62901F1A}"/>
            </c:ext>
          </c:extLst>
        </c:ser>
        <c:dLbls>
          <c:showLegendKey val="0"/>
          <c:showVal val="0"/>
          <c:showCatName val="0"/>
          <c:showSerName val="0"/>
          <c:showPercent val="0"/>
          <c:showBubbleSize val="0"/>
        </c:dLbls>
        <c:gapWidth val="20"/>
        <c:overlap val="100"/>
        <c:axId val="1049367656"/>
        <c:axId val="1049368016"/>
      </c:barChart>
      <c:catAx>
        <c:axId val="104936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9368016"/>
        <c:crosses val="autoZero"/>
        <c:auto val="1"/>
        <c:lblAlgn val="ctr"/>
        <c:lblOffset val="100"/>
        <c:noMultiLvlLbl val="0"/>
      </c:catAx>
      <c:valAx>
        <c:axId val="1049368016"/>
        <c:scaling>
          <c:orientation val="minMax"/>
        </c:scaling>
        <c:delete val="1"/>
        <c:axPos val="l"/>
        <c:numFmt formatCode="#,##0.0" sourceLinked="0"/>
        <c:majorTickMark val="none"/>
        <c:minorTickMark val="none"/>
        <c:tickLblPos val="nextTo"/>
        <c:crossAx val="1049367656"/>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l"/>
      <c:layout>
        <c:manualLayout>
          <c:xMode val="edge"/>
          <c:yMode val="edge"/>
          <c:x val="0"/>
          <c:y val="0.11300130825601802"/>
          <c:w val="0.25897313597221666"/>
          <c:h val="0.165338095565615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'Net Migration'!$A$4</c:f>
              <c:strCache>
                <c:ptCount val="1"/>
                <c:pt idx="0">
                  <c:v>Natural Increase</c:v>
                </c:pt>
              </c:strCache>
            </c:strRef>
          </c:tx>
          <c:spPr>
            <a:solidFill>
              <a:srgbClr val="00B050"/>
            </a:solidFill>
            <a:ln>
              <a:solidFill>
                <a:schemeClr val="tx1"/>
              </a:solidFill>
            </a:ln>
            <a:effectLst/>
          </c:spPr>
          <c:invertIfNegative val="0"/>
          <c:dLbls>
            <c:dLbl>
              <c:idx val="7"/>
              <c:layout>
                <c:manualLayout>
                  <c:x val="0"/>
                  <c:y val="-3.21235474651806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81-4493-B7AD-78E91C83197E}"/>
                </c:ext>
              </c:extLst>
            </c:dLbl>
            <c:dLbl>
              <c:idx val="8"/>
              <c:layout>
                <c:manualLayout>
                  <c:x val="-1.4273963248699787E-16"/>
                  <c:y val="-1.87833611428303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81-4493-B7AD-78E91C83197E}"/>
                </c:ext>
              </c:extLst>
            </c:dLbl>
            <c:dLbl>
              <c:idx val="9"/>
              <c:layout>
                <c:manualLayout>
                  <c:x val="7.7121118287179023E-3"/>
                  <c:y val="-1.95278204787076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81-4493-B7AD-78E91C83197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'Net Migration'!$B$7:$L$7</c:f>
              <c:strCache>
                <c:ptCount val="11"/>
                <c:pt idx="0">
                  <c:v>1950s</c:v>
                </c:pt>
                <c:pt idx="1">
                  <c:v>1960s</c:v>
                </c:pt>
                <c:pt idx="2">
                  <c:v>1970s</c:v>
                </c:pt>
                <c:pt idx="3">
                  <c:v>1980s</c:v>
                </c:pt>
                <c:pt idx="4">
                  <c:v>1990s</c:v>
                </c:pt>
                <c:pt idx="5">
                  <c:v>2000s</c:v>
                </c:pt>
                <c:pt idx="6">
                  <c:v>2010s*</c:v>
                </c:pt>
                <c:pt idx="7">
                  <c:v>2020s</c:v>
                </c:pt>
                <c:pt idx="8">
                  <c:v>2030s</c:v>
                </c:pt>
                <c:pt idx="9">
                  <c:v>2040s</c:v>
                </c:pt>
                <c:pt idx="10">
                  <c:v>2050s</c:v>
                </c:pt>
              </c:strCache>
            </c:strRef>
          </c:cat>
          <c:val>
            <c:numRef>
              <c:f>'Net Migration'!$B$4:$L$4</c:f>
              <c:numCache>
                <c:formatCode>#,##0</c:formatCode>
                <c:ptCount val="11"/>
                <c:pt idx="0">
                  <c:v>822391</c:v>
                </c:pt>
                <c:pt idx="1">
                  <c:v>606475</c:v>
                </c:pt>
                <c:pt idx="2">
                  <c:v>487799</c:v>
                </c:pt>
                <c:pt idx="3">
                  <c:v>339179</c:v>
                </c:pt>
                <c:pt idx="4">
                  <c:v>521937</c:v>
                </c:pt>
                <c:pt idx="5">
                  <c:v>481756</c:v>
                </c:pt>
                <c:pt idx="6">
                  <c:v>322509</c:v>
                </c:pt>
                <c:pt idx="7">
                  <c:v>67651</c:v>
                </c:pt>
                <c:pt idx="8">
                  <c:v>-93395</c:v>
                </c:pt>
                <c:pt idx="9">
                  <c:v>-255470</c:v>
                </c:pt>
                <c:pt idx="10">
                  <c:v>-344498</c:v>
                </c:pt>
              </c:numCache>
            </c:numRef>
          </c:val>
          <c:extLst>
            <c:ext xmlns:c16="http://schemas.microsoft.com/office/drawing/2014/chart" uri="{C3380CC4-5D6E-409C-BE32-E72D297353CC}">
              <c16:uniqueId val="{00000003-C781-4493-B7AD-78E91C83197E}"/>
            </c:ext>
          </c:extLst>
        </c:ser>
        <c:ser>
          <c:idx val="2"/>
          <c:order val="2"/>
          <c:tx>
            <c:strRef>
              <c:f>'Net Migration'!$A$9</c:f>
              <c:strCache>
                <c:ptCount val="1"/>
                <c:pt idx="0">
                  <c:v>Net Migration</c:v>
                </c:pt>
              </c:strCache>
            </c:strRef>
          </c:tx>
          <c:spPr>
            <a:solidFill>
              <a:schemeClr val="tx2">
                <a:lumMod val="90000"/>
                <a:lumOff val="10000"/>
              </a:schemeClr>
            </a:solidFill>
            <a:ln>
              <a:solidFill>
                <a:schemeClr val="tx1"/>
              </a:solidFill>
            </a:ln>
            <a:effectLst/>
          </c:spPr>
          <c:invertIfNegative val="0"/>
          <c:dLbls>
            <c:dLbl>
              <c:idx val="6"/>
              <c:layout>
                <c:manualLayout>
                  <c:x val="1.263823064770932E-3"/>
                  <c:y val="-1.7874103580530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781-4493-B7AD-78E91C83197E}"/>
                </c:ext>
              </c:extLst>
            </c:dLbl>
            <c:dLbl>
              <c:idx val="7"/>
              <c:layout>
                <c:manualLayout>
                  <c:x val="3.7914691943128887E-3"/>
                  <c:y val="-7.6603301059418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81-4493-B7AD-78E91C83197E}"/>
                </c:ext>
              </c:extLst>
            </c:dLbl>
            <c:dLbl>
              <c:idx val="8"/>
              <c:layout>
                <c:manualLayout>
                  <c:x val="-3.7914691943127035E-3"/>
                  <c:y val="-1.5320660211883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81-4493-B7AD-78E91C83197E}"/>
                </c:ext>
              </c:extLst>
            </c:dLbl>
            <c:dLbl>
              <c:idx val="9"/>
              <c:layout>
                <c:manualLayout>
                  <c:x val="-3.7914691943127963E-3"/>
                  <c:y val="1.0213773474589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81-4493-B7AD-78E91C83197E}"/>
                </c:ext>
              </c:extLst>
            </c:dLbl>
            <c:dLbl>
              <c:idx val="10"/>
              <c:layout>
                <c:manualLayout>
                  <c:x val="2.5276461295418639E-3"/>
                  <c:y val="1.5320660211883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81-4493-B7AD-78E91C83197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'Net Migration'!$B$7:$L$7</c:f>
              <c:strCache>
                <c:ptCount val="11"/>
                <c:pt idx="0">
                  <c:v>1950s</c:v>
                </c:pt>
                <c:pt idx="1">
                  <c:v>1960s</c:v>
                </c:pt>
                <c:pt idx="2">
                  <c:v>1970s</c:v>
                </c:pt>
                <c:pt idx="3">
                  <c:v>1980s</c:v>
                </c:pt>
                <c:pt idx="4">
                  <c:v>1990s</c:v>
                </c:pt>
                <c:pt idx="5">
                  <c:v>2000s</c:v>
                </c:pt>
                <c:pt idx="6">
                  <c:v>2010s*</c:v>
                </c:pt>
                <c:pt idx="7">
                  <c:v>2020s</c:v>
                </c:pt>
                <c:pt idx="8">
                  <c:v>2030s</c:v>
                </c:pt>
                <c:pt idx="9">
                  <c:v>2040s</c:v>
                </c:pt>
                <c:pt idx="10">
                  <c:v>2050s</c:v>
                </c:pt>
              </c:strCache>
            </c:strRef>
          </c:cat>
          <c:val>
            <c:numRef>
              <c:f>'Net Migration'!$B$6:$L$6</c:f>
              <c:numCache>
                <c:formatCode>#,##0</c:formatCode>
                <c:ptCount val="11"/>
                <c:pt idx="0">
                  <c:v>-328165</c:v>
                </c:pt>
                <c:pt idx="1">
                  <c:v>-80571</c:v>
                </c:pt>
                <c:pt idx="2">
                  <c:v>311908</c:v>
                </c:pt>
                <c:pt idx="3">
                  <c:v>407692</c:v>
                </c:pt>
                <c:pt idx="4">
                  <c:v>898739</c:v>
                </c:pt>
                <c:pt idx="5">
                  <c:v>1004414</c:v>
                </c:pt>
                <c:pt idx="6">
                  <c:v>614282</c:v>
                </c:pt>
                <c:pt idx="7">
                  <c:v>1236651</c:v>
                </c:pt>
                <c:pt idx="8">
                  <c:v>1315634</c:v>
                </c:pt>
                <c:pt idx="9">
                  <c:v>1459876</c:v>
                </c:pt>
                <c:pt idx="10">
                  <c:v>1543608</c:v>
                </c:pt>
              </c:numCache>
            </c:numRef>
          </c:val>
          <c:extLst>
            <c:ext xmlns:c16="http://schemas.microsoft.com/office/drawing/2014/chart" uri="{C3380CC4-5D6E-409C-BE32-E72D297353CC}">
              <c16:uniqueId val="{00000004-C781-4493-B7AD-78E91C83197E}"/>
            </c:ext>
          </c:extLst>
        </c:ser>
        <c:dLbls>
          <c:showLegendKey val="0"/>
          <c:showVal val="0"/>
          <c:showCatName val="0"/>
          <c:showSerName val="0"/>
          <c:showPercent val="0"/>
          <c:showBubbleSize val="0"/>
        </c:dLbls>
        <c:gapWidth val="10"/>
        <c:overlap val="100"/>
        <c:axId val="899146032"/>
        <c:axId val="899148912"/>
        <c:extLst>
          <c:ext xmlns:c15="http://schemas.microsoft.com/office/drawing/2012/chart" uri="{02D57815-91ED-43cb-92C2-25804820EDAC}">
            <c15:filteredBarSeries>
              <c15:ser>
                <c:idx val="1"/>
                <c:order val="1"/>
                <c:tx>
                  <c:strRef>
                    <c:extLst>
                      <c:ext uri="{02D57815-91ED-43cb-92C2-25804820EDAC}">
                        <c15:formulaRef>
                          <c15:sqref>'Net Migration'!$A$5</c15:sqref>
                        </c15:formulaRef>
                      </c:ext>
                    </c:extLst>
                    <c:strCache>
                      <c:ptCount val="1"/>
                    </c:strCache>
                  </c:strRef>
                </c:tx>
                <c:spPr>
                  <a:solidFill>
                    <a:schemeClr val="accent1"/>
                  </a:solidFill>
                  <a:ln>
                    <a:noFill/>
                  </a:ln>
                  <a:effectLst/>
                </c:spPr>
                <c:invertIfNegative val="0"/>
                <c:cat>
                  <c:strRef>
                    <c:extLst>
                      <c:ext uri="{02D57815-91ED-43cb-92C2-25804820EDAC}">
                        <c15:formulaRef>
                          <c15:sqref>'Net Migration'!$B$7:$L$7</c15:sqref>
                        </c15:formulaRef>
                      </c:ext>
                    </c:extLst>
                    <c:strCache>
                      <c:ptCount val="11"/>
                      <c:pt idx="0">
                        <c:v>1950s</c:v>
                      </c:pt>
                      <c:pt idx="1">
                        <c:v>1960s</c:v>
                      </c:pt>
                      <c:pt idx="2">
                        <c:v>1970s</c:v>
                      </c:pt>
                      <c:pt idx="3">
                        <c:v>1980s</c:v>
                      </c:pt>
                      <c:pt idx="4">
                        <c:v>1990s</c:v>
                      </c:pt>
                      <c:pt idx="5">
                        <c:v>2000s</c:v>
                      </c:pt>
                      <c:pt idx="6">
                        <c:v>2010s*</c:v>
                      </c:pt>
                      <c:pt idx="7">
                        <c:v>2020s</c:v>
                      </c:pt>
                      <c:pt idx="8">
                        <c:v>2030s</c:v>
                      </c:pt>
                      <c:pt idx="9">
                        <c:v>2040s</c:v>
                      </c:pt>
                      <c:pt idx="10">
                        <c:v>2050s</c:v>
                      </c:pt>
                    </c:strCache>
                  </c:strRef>
                </c:cat>
                <c:val>
                  <c:numRef>
                    <c:extLst>
                      <c:ext uri="{02D57815-91ED-43cb-92C2-25804820EDAC}">
                        <c15:formulaRef>
                          <c15:sqref>'Net Migration'!$B$5:$K$5</c15:sqref>
                        </c15:formulaRef>
                      </c:ext>
                    </c:extLst>
                    <c:numCache>
                      <c:formatCode>General</c:formatCode>
                      <c:ptCount val="10"/>
                    </c:numCache>
                  </c:numRef>
                </c:val>
                <c:extLst>
                  <c:ext xmlns:c16="http://schemas.microsoft.com/office/drawing/2014/chart" uri="{C3380CC4-5D6E-409C-BE32-E72D297353CC}">
                    <c16:uniqueId val="{00000005-C781-4493-B7AD-78E91C83197E}"/>
                  </c:ext>
                </c:extLst>
              </c15:ser>
            </c15:filteredBarSeries>
          </c:ext>
        </c:extLst>
      </c:barChart>
      <c:catAx>
        <c:axId val="89914603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9148912"/>
        <c:crosses val="autoZero"/>
        <c:auto val="1"/>
        <c:lblAlgn val="ctr"/>
        <c:lblOffset val="100"/>
        <c:noMultiLvlLbl val="0"/>
      </c:catAx>
      <c:valAx>
        <c:axId val="899148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9146032"/>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283C09-D515-47EA-81E3-DB05E1A9BC94}"/>
              </a:ext>
            </a:extLst>
          </p:cNvPr>
          <p:cNvSpPr>
            <a:spLocks noGrp="1"/>
          </p:cNvSpPr>
          <p:nvPr>
            <p:ph type="hdr" sz="quarter"/>
          </p:nvPr>
        </p:nvSpPr>
        <p:spPr>
          <a:xfrm>
            <a:off x="1" y="0"/>
            <a:ext cx="2971800" cy="466578"/>
          </a:xfrm>
          <a:prstGeom prst="rect">
            <a:avLst/>
          </a:prstGeom>
        </p:spPr>
        <p:txBody>
          <a:bodyPr vert="horz" lIns="92111" tIns="46055" rIns="92111" bIns="46055"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109510-2AFD-4573-BBAB-793DD397FE8D}"/>
              </a:ext>
            </a:extLst>
          </p:cNvPr>
          <p:cNvSpPr>
            <a:spLocks noGrp="1"/>
          </p:cNvSpPr>
          <p:nvPr>
            <p:ph type="dt" sz="quarter" idx="1"/>
          </p:nvPr>
        </p:nvSpPr>
        <p:spPr>
          <a:xfrm>
            <a:off x="3884616" y="0"/>
            <a:ext cx="2971800" cy="466578"/>
          </a:xfrm>
          <a:prstGeom prst="rect">
            <a:avLst/>
          </a:prstGeom>
        </p:spPr>
        <p:txBody>
          <a:bodyPr vert="horz" lIns="92111" tIns="46055" rIns="92111" bIns="46055" rtlCol="0"/>
          <a:lstStyle>
            <a:lvl1pPr algn="r">
              <a:defRPr sz="1200"/>
            </a:lvl1pPr>
          </a:lstStyle>
          <a:p>
            <a:fld id="{8BB0562D-E6C5-4C98-81FD-6CD0C2E408C0}" type="datetimeFigureOut">
              <a:rPr lang="en-US" smtClean="0"/>
              <a:t>6/10/25</a:t>
            </a:fld>
            <a:endParaRPr lang="en-US" dirty="0"/>
          </a:p>
        </p:txBody>
      </p:sp>
      <p:sp>
        <p:nvSpPr>
          <p:cNvPr id="4" name="Footer Placeholder 3">
            <a:extLst>
              <a:ext uri="{FF2B5EF4-FFF2-40B4-BE49-F238E27FC236}">
                <a16:creationId xmlns:a16="http://schemas.microsoft.com/office/drawing/2014/main" id="{4EF49AAE-0A76-48F3-9FE1-0032E638576F}"/>
              </a:ext>
            </a:extLst>
          </p:cNvPr>
          <p:cNvSpPr>
            <a:spLocks noGrp="1"/>
          </p:cNvSpPr>
          <p:nvPr>
            <p:ph type="ftr" sz="quarter" idx="2"/>
          </p:nvPr>
        </p:nvSpPr>
        <p:spPr>
          <a:xfrm>
            <a:off x="1" y="8829824"/>
            <a:ext cx="2971800" cy="466578"/>
          </a:xfrm>
          <a:prstGeom prst="rect">
            <a:avLst/>
          </a:prstGeom>
        </p:spPr>
        <p:txBody>
          <a:bodyPr vert="horz" lIns="92111" tIns="46055" rIns="92111" bIns="4605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121607-ADDF-4EB0-8D1C-11F1EB0F37C1}"/>
              </a:ext>
            </a:extLst>
          </p:cNvPr>
          <p:cNvSpPr>
            <a:spLocks noGrp="1"/>
          </p:cNvSpPr>
          <p:nvPr>
            <p:ph type="sldNum" sz="quarter" idx="3"/>
          </p:nvPr>
        </p:nvSpPr>
        <p:spPr>
          <a:xfrm>
            <a:off x="3884616" y="8829824"/>
            <a:ext cx="2971800" cy="466578"/>
          </a:xfrm>
          <a:prstGeom prst="rect">
            <a:avLst/>
          </a:prstGeom>
        </p:spPr>
        <p:txBody>
          <a:bodyPr vert="horz" lIns="92111" tIns="46055" rIns="92111" bIns="46055" rtlCol="0" anchor="b"/>
          <a:lstStyle>
            <a:lvl1pPr algn="r">
              <a:defRPr sz="1200"/>
            </a:lvl1pPr>
          </a:lstStyle>
          <a:p>
            <a:fld id="{423F4625-87E7-442F-801A-4D04BAF42BD6}" type="slidenum">
              <a:rPr lang="en-US" smtClean="0"/>
              <a:t>‹#›</a:t>
            </a:fld>
            <a:endParaRPr lang="en-US" dirty="0"/>
          </a:p>
        </p:txBody>
      </p:sp>
    </p:spTree>
    <p:extLst>
      <p:ext uri="{BB962C8B-B14F-4D97-AF65-F5344CB8AC3E}">
        <p14:creationId xmlns:p14="http://schemas.microsoft.com/office/powerpoint/2010/main" val="14434644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9T18:52:40.771"/>
    </inkml:context>
    <inkml:brush xml:id="br0">
      <inkml:brushProperty name="width" value="0.05" units="cm"/>
      <inkml:brushProperty name="height" value="0.0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6435"/>
          </a:xfrm>
          <a:prstGeom prst="rect">
            <a:avLst/>
          </a:prstGeom>
        </p:spPr>
        <p:txBody>
          <a:bodyPr vert="horz" lIns="92111" tIns="46055" rIns="92111" bIns="46055" rtlCol="0"/>
          <a:lstStyle>
            <a:lvl1pPr algn="l">
              <a:defRPr sz="1200"/>
            </a:lvl1pPr>
          </a:lstStyle>
          <a:p>
            <a:endParaRPr lang="en-US" dirty="0"/>
          </a:p>
        </p:txBody>
      </p:sp>
      <p:sp>
        <p:nvSpPr>
          <p:cNvPr id="3" name="Date Placeholder 2"/>
          <p:cNvSpPr>
            <a:spLocks noGrp="1"/>
          </p:cNvSpPr>
          <p:nvPr>
            <p:ph type="dt" idx="1"/>
          </p:nvPr>
        </p:nvSpPr>
        <p:spPr>
          <a:xfrm>
            <a:off x="3884616" y="2"/>
            <a:ext cx="2971800" cy="466435"/>
          </a:xfrm>
          <a:prstGeom prst="rect">
            <a:avLst/>
          </a:prstGeom>
        </p:spPr>
        <p:txBody>
          <a:bodyPr vert="horz" lIns="92111" tIns="46055" rIns="92111" bIns="46055" rtlCol="0"/>
          <a:lstStyle>
            <a:lvl1pPr algn="r">
              <a:defRPr sz="1200"/>
            </a:lvl1pPr>
          </a:lstStyle>
          <a:p>
            <a:fld id="{A134484A-5055-42BE-85C2-CF613E235879}" type="datetimeFigureOut">
              <a:rPr lang="en-US" smtClean="0"/>
              <a:t>6/10/25</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2111" tIns="46055" rIns="92111" bIns="46055" rtlCol="0" anchor="ctr"/>
          <a:lstStyle/>
          <a:p>
            <a:endParaRPr lang="en-US" dirty="0"/>
          </a:p>
        </p:txBody>
      </p:sp>
      <p:sp>
        <p:nvSpPr>
          <p:cNvPr id="5" name="Notes Placeholder 4"/>
          <p:cNvSpPr>
            <a:spLocks noGrp="1"/>
          </p:cNvSpPr>
          <p:nvPr>
            <p:ph type="body" sz="quarter" idx="3"/>
          </p:nvPr>
        </p:nvSpPr>
        <p:spPr>
          <a:xfrm>
            <a:off x="685801" y="4473896"/>
            <a:ext cx="5486400" cy="3660458"/>
          </a:xfrm>
          <a:prstGeom prst="rect">
            <a:avLst/>
          </a:prstGeom>
        </p:spPr>
        <p:txBody>
          <a:bodyPr vert="horz" lIns="92111" tIns="46055" rIns="92111" bIns="4605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1"/>
            <a:ext cx="2971800" cy="466434"/>
          </a:xfrm>
          <a:prstGeom prst="rect">
            <a:avLst/>
          </a:prstGeom>
        </p:spPr>
        <p:txBody>
          <a:bodyPr vert="horz" lIns="92111" tIns="46055" rIns="92111" bIns="460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6" y="8829971"/>
            <a:ext cx="2971800" cy="466434"/>
          </a:xfrm>
          <a:prstGeom prst="rect">
            <a:avLst/>
          </a:prstGeom>
        </p:spPr>
        <p:txBody>
          <a:bodyPr vert="horz" lIns="92111" tIns="46055" rIns="92111" bIns="46055" rtlCol="0" anchor="b"/>
          <a:lstStyle>
            <a:lvl1pPr algn="r">
              <a:defRPr sz="1200"/>
            </a:lvl1pPr>
          </a:lstStyle>
          <a:p>
            <a:fld id="{993D3058-A9E6-4DA8-8F82-54257847DD05}" type="slidenum">
              <a:rPr lang="en-US" smtClean="0"/>
              <a:t>‹#›</a:t>
            </a:fld>
            <a:endParaRPr lang="en-US" dirty="0"/>
          </a:p>
        </p:txBody>
      </p:sp>
    </p:spTree>
    <p:extLst>
      <p:ext uri="{BB962C8B-B14F-4D97-AF65-F5344CB8AC3E}">
        <p14:creationId xmlns:p14="http://schemas.microsoft.com/office/powerpoint/2010/main" val="232909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D3058-A9E6-4DA8-8F82-54257847DD05}" type="slidenum">
              <a:rPr lang="en-US" smtClean="0"/>
              <a:t>1</a:t>
            </a:fld>
            <a:endParaRPr lang="en-US" dirty="0"/>
          </a:p>
        </p:txBody>
      </p:sp>
    </p:spTree>
    <p:extLst>
      <p:ext uri="{BB962C8B-B14F-4D97-AF65-F5344CB8AC3E}">
        <p14:creationId xmlns:p14="http://schemas.microsoft.com/office/powerpoint/2010/main" val="1362463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BC34D-59EC-1053-B87A-EB0591481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988EF-067A-26C1-9BF0-8DA991513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0D429-2CE6-9829-D1AC-ECA8661A7FAF}"/>
              </a:ext>
            </a:extLst>
          </p:cNvPr>
          <p:cNvSpPr>
            <a:spLocks noGrp="1"/>
          </p:cNvSpPr>
          <p:nvPr>
            <p:ph type="body" idx="1"/>
          </p:nvPr>
        </p:nvSpPr>
        <p:spPr/>
        <p:txBody>
          <a:bodyPr/>
          <a:lstStyle/>
          <a:p>
            <a:r>
              <a:rPr lang="en-US" dirty="0"/>
              <a:t>Median age in 2021:</a:t>
            </a:r>
          </a:p>
          <a:p>
            <a:r>
              <a:rPr lang="en-US" dirty="0"/>
              <a:t>Hispanic: 25</a:t>
            </a:r>
          </a:p>
          <a:p>
            <a:r>
              <a:rPr lang="en-US" dirty="0"/>
              <a:t>NH White: 44</a:t>
            </a:r>
          </a:p>
          <a:p>
            <a:r>
              <a:rPr lang="en-US" dirty="0"/>
              <a:t>Black: 37</a:t>
            </a:r>
          </a:p>
          <a:p>
            <a:r>
              <a:rPr lang="en-US" dirty="0"/>
              <a:t>Asian: 36</a:t>
            </a:r>
          </a:p>
          <a:p>
            <a:r>
              <a:rPr lang="en-US" dirty="0"/>
              <a:t>American Indian: 35</a:t>
            </a:r>
          </a:p>
          <a:p>
            <a:endParaRPr lang="en-US" dirty="0"/>
          </a:p>
        </p:txBody>
      </p:sp>
      <p:sp>
        <p:nvSpPr>
          <p:cNvPr id="4" name="Slide Number Placeholder 3">
            <a:extLst>
              <a:ext uri="{FF2B5EF4-FFF2-40B4-BE49-F238E27FC236}">
                <a16:creationId xmlns:a16="http://schemas.microsoft.com/office/drawing/2014/main" id="{08585DD1-013A-34F8-8F76-8731A1C028BF}"/>
              </a:ext>
            </a:extLst>
          </p:cNvPr>
          <p:cNvSpPr>
            <a:spLocks noGrp="1"/>
          </p:cNvSpPr>
          <p:nvPr>
            <p:ph type="sldNum" sz="quarter" idx="5"/>
          </p:nvPr>
        </p:nvSpPr>
        <p:spPr/>
        <p:txBody>
          <a:bodyPr/>
          <a:lstStyle/>
          <a:p>
            <a:fld id="{993D3058-A9E6-4DA8-8F82-54257847DD05}" type="slidenum">
              <a:rPr lang="en-US" smtClean="0"/>
              <a:t>10</a:t>
            </a:fld>
            <a:endParaRPr lang="en-US" dirty="0"/>
          </a:p>
        </p:txBody>
      </p:sp>
    </p:spTree>
    <p:extLst>
      <p:ext uri="{BB962C8B-B14F-4D97-AF65-F5344CB8AC3E}">
        <p14:creationId xmlns:p14="http://schemas.microsoft.com/office/powerpoint/2010/main" val="256326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2C0FC-4DC3-499E-A431-665E986AB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16D6A-1B77-2FB4-3967-5145A7C74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9F98C-5BB1-36D7-ECE2-424F28FF1BA4}"/>
              </a:ext>
            </a:extLst>
          </p:cNvPr>
          <p:cNvSpPr>
            <a:spLocks noGrp="1"/>
          </p:cNvSpPr>
          <p:nvPr>
            <p:ph type="body" idx="1"/>
          </p:nvPr>
        </p:nvSpPr>
        <p:spPr/>
        <p:txBody>
          <a:bodyPr/>
          <a:lstStyle/>
          <a:p>
            <a:r>
              <a:rPr lang="en-US" dirty="0"/>
              <a:t>Median age in 2021:</a:t>
            </a:r>
          </a:p>
          <a:p>
            <a:r>
              <a:rPr lang="en-US" dirty="0"/>
              <a:t>Hispanic: 25</a:t>
            </a:r>
          </a:p>
          <a:p>
            <a:r>
              <a:rPr lang="en-US" dirty="0"/>
              <a:t>NH White: 44</a:t>
            </a:r>
          </a:p>
          <a:p>
            <a:r>
              <a:rPr lang="en-US" dirty="0"/>
              <a:t>Black: 37</a:t>
            </a:r>
          </a:p>
          <a:p>
            <a:r>
              <a:rPr lang="en-US" dirty="0"/>
              <a:t>Asian: 36</a:t>
            </a:r>
          </a:p>
          <a:p>
            <a:r>
              <a:rPr lang="en-US" dirty="0"/>
              <a:t>American Indian: 35</a:t>
            </a:r>
          </a:p>
          <a:p>
            <a:endParaRPr lang="en-US" dirty="0"/>
          </a:p>
        </p:txBody>
      </p:sp>
      <p:sp>
        <p:nvSpPr>
          <p:cNvPr id="4" name="Slide Number Placeholder 3">
            <a:extLst>
              <a:ext uri="{FF2B5EF4-FFF2-40B4-BE49-F238E27FC236}">
                <a16:creationId xmlns:a16="http://schemas.microsoft.com/office/drawing/2014/main" id="{5E5B4514-8F48-365A-C70B-299E9500A61C}"/>
              </a:ext>
            </a:extLst>
          </p:cNvPr>
          <p:cNvSpPr>
            <a:spLocks noGrp="1"/>
          </p:cNvSpPr>
          <p:nvPr>
            <p:ph type="sldNum" sz="quarter" idx="5"/>
          </p:nvPr>
        </p:nvSpPr>
        <p:spPr/>
        <p:txBody>
          <a:bodyPr/>
          <a:lstStyle/>
          <a:p>
            <a:fld id="{993D3058-A9E6-4DA8-8F82-54257847DD05}" type="slidenum">
              <a:rPr lang="en-US" smtClean="0"/>
              <a:t>11</a:t>
            </a:fld>
            <a:endParaRPr lang="en-US" dirty="0"/>
          </a:p>
        </p:txBody>
      </p:sp>
    </p:spTree>
    <p:extLst>
      <p:ext uri="{BB962C8B-B14F-4D97-AF65-F5344CB8AC3E}">
        <p14:creationId xmlns:p14="http://schemas.microsoft.com/office/powerpoint/2010/main" val="134090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D3058-A9E6-4DA8-8F82-54257847DD05}" type="slidenum">
              <a:rPr lang="en-US" smtClean="0"/>
              <a:t>21</a:t>
            </a:fld>
            <a:endParaRPr lang="en-US" dirty="0"/>
          </a:p>
        </p:txBody>
      </p:sp>
    </p:spTree>
    <p:extLst>
      <p:ext uri="{BB962C8B-B14F-4D97-AF65-F5344CB8AC3E}">
        <p14:creationId xmlns:p14="http://schemas.microsoft.com/office/powerpoint/2010/main" val="376264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Certified estimates are used to distribute state revenue to local communities using formulas that incorporate population as a factor. This includes, among other things, the NCDOT Street Aid Funds (Powell Bill), sales tax distributions, arts funding, and school funding.</a:t>
            </a:r>
          </a:p>
          <a:p>
            <a:endParaRPr lang="en-US" dirty="0"/>
          </a:p>
          <a:p>
            <a:r>
              <a:rPr lang="en-US" dirty="0"/>
              <a:t>The US Census Bureau also produces their own population estimates that are used for distribution of federal funds and serve as the control population for various survey estimates including the American Community Survey. We assist the Census Bureau by supplying data and reviewing the estimates before they are published. We also assist some of the preparation and promotion aspects of the decennial census.</a:t>
            </a:r>
          </a:p>
        </p:txBody>
      </p:sp>
      <p:sp>
        <p:nvSpPr>
          <p:cNvPr id="4" name="Slide Number Placeholder 3"/>
          <p:cNvSpPr>
            <a:spLocks noGrp="1"/>
          </p:cNvSpPr>
          <p:nvPr>
            <p:ph type="sldNum" sz="quarter" idx="5"/>
          </p:nvPr>
        </p:nvSpPr>
        <p:spPr/>
        <p:txBody>
          <a:bodyPr/>
          <a:lstStyle/>
          <a:p>
            <a:fld id="{64795CB5-7BA3-4E4E-9E71-122677F0CACC}" type="slidenum">
              <a:rPr lang="en-US" smtClean="0"/>
              <a:t>2</a:t>
            </a:fld>
            <a:endParaRPr lang="en-US"/>
          </a:p>
        </p:txBody>
      </p:sp>
    </p:spTree>
    <p:extLst>
      <p:ext uri="{BB962C8B-B14F-4D97-AF65-F5344CB8AC3E}">
        <p14:creationId xmlns:p14="http://schemas.microsoft.com/office/powerpoint/2010/main" val="348594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2020</a:t>
            </a:r>
          </a:p>
          <a:p>
            <a:pPr marL="169581" indent="-169581">
              <a:buFont typeface="Arial" panose="020B0604020202020204" pitchFamily="34" charset="0"/>
              <a:buChar char="•"/>
            </a:pPr>
            <a:r>
              <a:rPr lang="en-US" dirty="0"/>
              <a:t>Added a population larger than the size of Guilford County (at 550,000 in 2023)</a:t>
            </a:r>
          </a:p>
          <a:p>
            <a:pPr marL="169581" indent="-169581">
              <a:buFont typeface="Arial" panose="020B0604020202020204" pitchFamily="34" charset="0"/>
              <a:buChar char="•"/>
            </a:pPr>
            <a:r>
              <a:rPr lang="en-US" dirty="0"/>
              <a:t>Added an estimated 390 people per day </a:t>
            </a:r>
          </a:p>
          <a:p>
            <a:pPr marL="169581" indent="-169581">
              <a:buFont typeface="Arial" panose="020B0604020202020204" pitchFamily="34" charset="0"/>
              <a:buChar char="•"/>
            </a:pPr>
            <a:r>
              <a:rPr lang="en-US" dirty="0"/>
              <a:t>Projected to become 7</a:t>
            </a:r>
            <a:r>
              <a:rPr lang="en-US" baseline="30000" dirty="0"/>
              <a:t>th</a:t>
            </a:r>
            <a:r>
              <a:rPr lang="en-US" dirty="0"/>
              <a:t> largest state by early 2030s</a:t>
            </a:r>
          </a:p>
          <a:p>
            <a:endParaRPr lang="en-US" dirty="0"/>
          </a:p>
          <a:p>
            <a:endParaRPr lang="en-US" dirty="0"/>
          </a:p>
        </p:txBody>
      </p:sp>
      <p:sp>
        <p:nvSpPr>
          <p:cNvPr id="4" name="Slide Number Placeholder 3"/>
          <p:cNvSpPr>
            <a:spLocks noGrp="1"/>
          </p:cNvSpPr>
          <p:nvPr>
            <p:ph type="sldNum" sz="quarter" idx="5"/>
          </p:nvPr>
        </p:nvSpPr>
        <p:spPr/>
        <p:txBody>
          <a:bodyPr/>
          <a:lstStyle/>
          <a:p>
            <a:fld id="{993D3058-A9E6-4DA8-8F82-54257847DD05}" type="slidenum">
              <a:rPr lang="en-US" smtClean="0"/>
              <a:t>3</a:t>
            </a:fld>
            <a:endParaRPr lang="en-US" dirty="0"/>
          </a:p>
        </p:txBody>
      </p:sp>
    </p:spTree>
    <p:extLst>
      <p:ext uri="{BB962C8B-B14F-4D97-AF65-F5344CB8AC3E}">
        <p14:creationId xmlns:p14="http://schemas.microsoft.com/office/powerpoint/2010/main" val="176739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69581" indent="-169581">
              <a:buFont typeface="Arial" panose="020B0604020202020204" pitchFamily="34" charset="0"/>
              <a:buChar char="•"/>
            </a:pPr>
            <a:r>
              <a:rPr lang="en-US" dirty="0"/>
              <a:t>We had the 6</a:t>
            </a:r>
            <a:r>
              <a:rPr lang="en-US" baseline="30000" dirty="0"/>
              <a:t>th</a:t>
            </a:r>
            <a:r>
              <a:rPr lang="en-US" dirty="0"/>
              <a:t> largest gain among states last decade.</a:t>
            </a:r>
          </a:p>
          <a:p>
            <a:pPr marL="169581" indent="-169581">
              <a:buFont typeface="Arial" panose="020B0604020202020204" pitchFamily="34" charset="0"/>
              <a:buChar char="•"/>
            </a:pPr>
            <a:r>
              <a:rPr lang="en-US" dirty="0"/>
              <a:t>The previous decade was a relatively slower going decade than the two preceding it. But towards the end of the decade, and picking up in to our current decade, we have seen a return to extensive growth of the past. If these trends continue, we expect to gain another 1.3 million people over the course of this decade.</a:t>
            </a:r>
          </a:p>
          <a:p>
            <a:pPr marL="171450" indent="-171450">
              <a:buFont typeface="Arial" panose="020B0604020202020204" pitchFamily="34" charset="0"/>
              <a:buChar char="•"/>
            </a:pPr>
            <a:r>
              <a:rPr lang="en-US" dirty="0"/>
              <a:t>Today, there are over 11 million North Carolinians and by the end of this decade, we expect that there will be a little less than 12 million.</a:t>
            </a:r>
          </a:p>
          <a:p>
            <a:pPr marL="171450" indent="-171450">
              <a:buFont typeface="Arial" panose="020B0604020202020204" pitchFamily="34" charset="0"/>
              <a:buChar char="•"/>
            </a:pPr>
            <a:r>
              <a:rPr lang="en-US" dirty="0"/>
              <a:t>In 35 years – 2060 – there will likely be over 15 million North Carolinians.</a:t>
            </a:r>
          </a:p>
        </p:txBody>
      </p:sp>
      <p:sp>
        <p:nvSpPr>
          <p:cNvPr id="4" name="Slide Number Placeholder 3"/>
          <p:cNvSpPr>
            <a:spLocks noGrp="1"/>
          </p:cNvSpPr>
          <p:nvPr>
            <p:ph type="sldNum" sz="quarter" idx="5"/>
          </p:nvPr>
        </p:nvSpPr>
        <p:spPr/>
        <p:txBody>
          <a:bodyPr/>
          <a:lstStyle/>
          <a:p>
            <a:fld id="{64795CB5-7BA3-4E4E-9E71-122677F0CACC}" type="slidenum">
              <a:rPr lang="en-US" smtClean="0"/>
              <a:t>4</a:t>
            </a:fld>
            <a:endParaRPr lang="en-US"/>
          </a:p>
        </p:txBody>
      </p:sp>
    </p:spTree>
    <p:extLst>
      <p:ext uri="{BB962C8B-B14F-4D97-AF65-F5344CB8AC3E}">
        <p14:creationId xmlns:p14="http://schemas.microsoft.com/office/powerpoint/2010/main" val="322860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indent="-169581">
              <a:buFont typeface="Arial" panose="020B0604020202020204" pitchFamily="34" charset="0"/>
              <a:buChar char="•"/>
            </a:pPr>
            <a:r>
              <a:rPr lang="en-US" dirty="0"/>
              <a:t>Most of NC history – NC net “sender” of population</a:t>
            </a:r>
          </a:p>
          <a:p>
            <a:pPr marL="169581" indent="-169581">
              <a:buFont typeface="Arial" panose="020B0604020202020204" pitchFamily="34" charset="0"/>
              <a:buChar char="•"/>
            </a:pPr>
            <a:r>
              <a:rPr lang="en-US" dirty="0"/>
              <a:t>Beginning in 1970s, that changed with more people moving in than moving out</a:t>
            </a:r>
          </a:p>
          <a:p>
            <a:pPr marL="169581" indent="-169581">
              <a:buFont typeface="Arial" panose="020B0604020202020204" pitchFamily="34" charset="0"/>
              <a:buChar char="•"/>
            </a:pPr>
            <a:r>
              <a:rPr lang="en-US" dirty="0"/>
              <a:t>1980s majority of growth from net migration</a:t>
            </a:r>
          </a:p>
          <a:p>
            <a:pPr marL="169581" indent="-169581">
              <a:buFont typeface="Arial" panose="020B0604020202020204" pitchFamily="34" charset="0"/>
              <a:buChar char="•"/>
            </a:pPr>
            <a:r>
              <a:rPr lang="en-US" dirty="0"/>
              <a:t>For the last 3 decade, about 2/3rds of growth from Net Migration</a:t>
            </a:r>
          </a:p>
          <a:p>
            <a:pPr marL="169581" indent="-169581">
              <a:buFont typeface="Arial" panose="020B0604020202020204" pitchFamily="34" charset="0"/>
              <a:buChar char="•"/>
            </a:pPr>
            <a:r>
              <a:rPr lang="en-US" dirty="0"/>
              <a:t>Because of COVID and Baby Boom Aging, Net Migration has become even more important. About 95% of all growth during early 2020s and now about 85% of growth.  By 2040s, </a:t>
            </a:r>
            <a:r>
              <a:rPr lang="en-US" dirty="0" err="1"/>
              <a:t>allof</a:t>
            </a:r>
            <a:r>
              <a:rPr lang="en-US" dirty="0"/>
              <a:t> our growth will depend on Net Migration. About 146,000 people per year.</a:t>
            </a:r>
          </a:p>
          <a:p>
            <a:pPr marL="169581" indent="-169581">
              <a:buFont typeface="Arial" panose="020B0604020202020204" pitchFamily="34" charset="0"/>
              <a:buChar char="•"/>
            </a:pPr>
            <a:r>
              <a:rPr lang="en-US" dirty="0"/>
              <a:t>NOTE: US Census Bureau Pop. Projections (V2023) – Main Series – Shows that US will depend solely  on immigration for growth beginning in 2038, as there will be more deaths than births. By 2040s, an average 927,000 per year will be added through immigration. A projected 16% of US population will be Foreign Born by 2050.</a:t>
            </a:r>
          </a:p>
          <a:p>
            <a:pPr marL="169581" indent="-16958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4795CB5-7BA3-4E4E-9E71-122677F0CACC}" type="slidenum">
              <a:rPr lang="en-US" smtClean="0"/>
              <a:t>5</a:t>
            </a:fld>
            <a:endParaRPr lang="en-US"/>
          </a:p>
        </p:txBody>
      </p:sp>
    </p:spTree>
    <p:extLst>
      <p:ext uri="{BB962C8B-B14F-4D97-AF65-F5344CB8AC3E}">
        <p14:creationId xmlns:p14="http://schemas.microsoft.com/office/powerpoint/2010/main" val="358540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3C65-223C-260D-5136-DCB43CCC7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746A7-B1FC-6433-1EAA-7B1A7C5E4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F4E74-3E06-D1BE-3C49-29D296349DF6}"/>
              </a:ext>
            </a:extLst>
          </p:cNvPr>
          <p:cNvSpPr>
            <a:spLocks noGrp="1"/>
          </p:cNvSpPr>
          <p:nvPr>
            <p:ph type="body" idx="1"/>
          </p:nvPr>
        </p:nvSpPr>
        <p:spPr/>
        <p:txBody>
          <a:bodyPr/>
          <a:lstStyle/>
          <a:p>
            <a:r>
              <a:rPr lang="en-US" dirty="0"/>
              <a:t>24 Counties w/ predicted losses, with 10 counties have loss of more than 1.5%</a:t>
            </a:r>
          </a:p>
          <a:p>
            <a:r>
              <a:rPr lang="en-US" dirty="0"/>
              <a:t>76 counties with predicted gains, with 51 at &gt; 1.5%, 30 at 5% or more.</a:t>
            </a:r>
          </a:p>
          <a:p>
            <a:r>
              <a:rPr lang="en-US" dirty="0"/>
              <a:t>39 counties with virtually no change (small loss or gain or stay the same).</a:t>
            </a:r>
          </a:p>
          <a:p>
            <a:r>
              <a:rPr lang="en-US" dirty="0"/>
              <a:t>5 counties to account for 49% of growth: Wake, Mecklenburg, Union, Johnston, Guilford</a:t>
            </a:r>
          </a:p>
          <a:p>
            <a:endParaRPr lang="en-US" dirty="0"/>
          </a:p>
        </p:txBody>
      </p:sp>
      <p:sp>
        <p:nvSpPr>
          <p:cNvPr id="4" name="Slide Number Placeholder 3">
            <a:extLst>
              <a:ext uri="{FF2B5EF4-FFF2-40B4-BE49-F238E27FC236}">
                <a16:creationId xmlns:a16="http://schemas.microsoft.com/office/drawing/2014/main" id="{42F4C73E-84CB-78A8-070A-B13072E6592A}"/>
              </a:ext>
            </a:extLst>
          </p:cNvPr>
          <p:cNvSpPr>
            <a:spLocks noGrp="1"/>
          </p:cNvSpPr>
          <p:nvPr>
            <p:ph type="sldNum" sz="quarter" idx="5"/>
          </p:nvPr>
        </p:nvSpPr>
        <p:spPr/>
        <p:txBody>
          <a:bodyPr/>
          <a:lstStyle/>
          <a:p>
            <a:fld id="{64795CB5-7BA3-4E4E-9E71-122677F0CACC}" type="slidenum">
              <a:rPr lang="en-US" smtClean="0"/>
              <a:t>6</a:t>
            </a:fld>
            <a:endParaRPr lang="en-US"/>
          </a:p>
        </p:txBody>
      </p:sp>
    </p:spTree>
    <p:extLst>
      <p:ext uri="{BB962C8B-B14F-4D97-AF65-F5344CB8AC3E}">
        <p14:creationId xmlns:p14="http://schemas.microsoft.com/office/powerpoint/2010/main" val="8401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 and 85+ more than double the rate of growth for the total population</a:t>
            </a:r>
          </a:p>
          <a:p>
            <a:r>
              <a:rPr lang="en-US" dirty="0"/>
              <a:t>Adding over 130,000 65 year olds every year</a:t>
            </a:r>
          </a:p>
          <a:p>
            <a:endParaRPr lang="en-US" dirty="0"/>
          </a:p>
        </p:txBody>
      </p:sp>
      <p:sp>
        <p:nvSpPr>
          <p:cNvPr id="4" name="Slide Number Placeholder 3"/>
          <p:cNvSpPr>
            <a:spLocks noGrp="1"/>
          </p:cNvSpPr>
          <p:nvPr>
            <p:ph type="sldNum" sz="quarter" idx="5"/>
          </p:nvPr>
        </p:nvSpPr>
        <p:spPr/>
        <p:txBody>
          <a:bodyPr/>
          <a:lstStyle/>
          <a:p>
            <a:fld id="{993D3058-A9E6-4DA8-8F82-54257847DD05}" type="slidenum">
              <a:rPr lang="en-US" smtClean="0"/>
              <a:t>7</a:t>
            </a:fld>
            <a:endParaRPr lang="en-US" dirty="0"/>
          </a:p>
        </p:txBody>
      </p:sp>
    </p:spTree>
    <p:extLst>
      <p:ext uri="{BB962C8B-B14F-4D97-AF65-F5344CB8AC3E}">
        <p14:creationId xmlns:p14="http://schemas.microsoft.com/office/powerpoint/2010/main" val="415040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561A3-5853-9A0D-7C60-7164B7420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1C550-29E7-9F61-421E-BD792D0F8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E3704-6A6F-06B2-0BDA-0ABA1D6B5A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1BE0B1-AA04-404A-0D87-8A7308D63F93}"/>
              </a:ext>
            </a:extLst>
          </p:cNvPr>
          <p:cNvSpPr>
            <a:spLocks noGrp="1"/>
          </p:cNvSpPr>
          <p:nvPr>
            <p:ph type="sldNum" sz="quarter" idx="5"/>
          </p:nvPr>
        </p:nvSpPr>
        <p:spPr/>
        <p:txBody>
          <a:bodyPr/>
          <a:lstStyle/>
          <a:p>
            <a:fld id="{993D3058-A9E6-4DA8-8F82-54257847DD05}" type="slidenum">
              <a:rPr lang="en-US" smtClean="0"/>
              <a:t>8</a:t>
            </a:fld>
            <a:endParaRPr lang="en-US" dirty="0"/>
          </a:p>
        </p:txBody>
      </p:sp>
    </p:spTree>
    <p:extLst>
      <p:ext uri="{BB962C8B-B14F-4D97-AF65-F5344CB8AC3E}">
        <p14:creationId xmlns:p14="http://schemas.microsoft.com/office/powerpoint/2010/main" val="349070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age in 2021:</a:t>
            </a:r>
          </a:p>
          <a:p>
            <a:r>
              <a:rPr lang="en-US" dirty="0"/>
              <a:t>Hispanic: 25</a:t>
            </a:r>
          </a:p>
          <a:p>
            <a:r>
              <a:rPr lang="en-US" dirty="0"/>
              <a:t>NH White: 44</a:t>
            </a:r>
          </a:p>
          <a:p>
            <a:r>
              <a:rPr lang="en-US" dirty="0"/>
              <a:t>Black: 37</a:t>
            </a:r>
          </a:p>
          <a:p>
            <a:r>
              <a:rPr lang="en-US" dirty="0"/>
              <a:t>Asian: 36</a:t>
            </a:r>
          </a:p>
          <a:p>
            <a:r>
              <a:rPr lang="en-US" dirty="0"/>
              <a:t>American Indian: 35</a:t>
            </a:r>
          </a:p>
          <a:p>
            <a:endParaRPr lang="en-US" dirty="0"/>
          </a:p>
        </p:txBody>
      </p:sp>
      <p:sp>
        <p:nvSpPr>
          <p:cNvPr id="4" name="Slide Number Placeholder 3"/>
          <p:cNvSpPr>
            <a:spLocks noGrp="1"/>
          </p:cNvSpPr>
          <p:nvPr>
            <p:ph type="sldNum" sz="quarter" idx="5"/>
          </p:nvPr>
        </p:nvSpPr>
        <p:spPr/>
        <p:txBody>
          <a:bodyPr/>
          <a:lstStyle/>
          <a:p>
            <a:fld id="{993D3058-A9E6-4DA8-8F82-54257847DD05}" type="slidenum">
              <a:rPr lang="en-US" smtClean="0"/>
              <a:t>9</a:t>
            </a:fld>
            <a:endParaRPr lang="en-US" dirty="0"/>
          </a:p>
        </p:txBody>
      </p:sp>
    </p:spTree>
    <p:extLst>
      <p:ext uri="{BB962C8B-B14F-4D97-AF65-F5344CB8AC3E}">
        <p14:creationId xmlns:p14="http://schemas.microsoft.com/office/powerpoint/2010/main" val="2578895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opl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EC62857-ABAA-46D3-8E09-04D54DB07C03}"/>
              </a:ext>
            </a:extLst>
          </p:cNvPr>
          <p:cNvPicPr>
            <a:picLocks noChangeAspect="1"/>
          </p:cNvPicPr>
          <p:nvPr userDrawn="1"/>
        </p:nvPicPr>
        <p:blipFill>
          <a:blip r:embed="rId2"/>
          <a:stretch>
            <a:fillRect/>
          </a:stretch>
        </p:blipFill>
        <p:spPr>
          <a:xfrm>
            <a:off x="257175" y="387124"/>
            <a:ext cx="11934825" cy="771525"/>
          </a:xfrm>
          <a:prstGeom prst="rect">
            <a:avLst/>
          </a:prstGeom>
        </p:spPr>
      </p:pic>
      <p:sp>
        <p:nvSpPr>
          <p:cNvPr id="10" name="Date Placeholder 3">
            <a:extLst>
              <a:ext uri="{FF2B5EF4-FFF2-40B4-BE49-F238E27FC236}">
                <a16:creationId xmlns:a16="http://schemas.microsoft.com/office/drawing/2014/main" id="{65F888FD-2A24-4869-BC48-7314F1A9C630}"/>
              </a:ext>
            </a:extLst>
          </p:cNvPr>
          <p:cNvSpPr>
            <a:spLocks noGrp="1"/>
          </p:cNvSpPr>
          <p:nvPr>
            <p:ph type="dt" sz="half" idx="10"/>
          </p:nvPr>
        </p:nvSpPr>
        <p:spPr>
          <a:xfrm>
            <a:off x="838200" y="6478906"/>
            <a:ext cx="2743200" cy="365125"/>
          </a:xfrm>
        </p:spPr>
        <p:txBody>
          <a:bodyPr/>
          <a:lstStyle/>
          <a:p>
            <a:fld id="{FB011008-7F8E-4993-AA9D-4DAAF32C80DD}" type="datetime1">
              <a:rPr lang="en-US" smtClean="0"/>
              <a:t>6/10/25</a:t>
            </a:fld>
            <a:endParaRPr lang="en-US" dirty="0"/>
          </a:p>
        </p:txBody>
      </p:sp>
      <p:sp>
        <p:nvSpPr>
          <p:cNvPr id="11" name="Footer Placeholder 4">
            <a:extLst>
              <a:ext uri="{FF2B5EF4-FFF2-40B4-BE49-F238E27FC236}">
                <a16:creationId xmlns:a16="http://schemas.microsoft.com/office/drawing/2014/main" id="{432F4EF4-644E-4C6F-AB7A-78495FFB22BB}"/>
              </a:ext>
            </a:extLst>
          </p:cNvPr>
          <p:cNvSpPr>
            <a:spLocks noGrp="1"/>
          </p:cNvSpPr>
          <p:nvPr>
            <p:ph type="ftr" sz="quarter" idx="11"/>
          </p:nvPr>
        </p:nvSpPr>
        <p:spPr>
          <a:xfrm>
            <a:off x="4038600" y="6478906"/>
            <a:ext cx="4114800" cy="365125"/>
          </a:xfrm>
        </p:spPr>
        <p:txBody>
          <a:bodyPr/>
          <a:lstStyle/>
          <a:p>
            <a:endParaRPr lang="en-US" dirty="0"/>
          </a:p>
        </p:txBody>
      </p:sp>
      <p:sp>
        <p:nvSpPr>
          <p:cNvPr id="12" name="Slide Number Placeholder 5">
            <a:extLst>
              <a:ext uri="{FF2B5EF4-FFF2-40B4-BE49-F238E27FC236}">
                <a16:creationId xmlns:a16="http://schemas.microsoft.com/office/drawing/2014/main" id="{902F5E09-1323-468B-8BF0-5FA8F2F6CA05}"/>
              </a:ext>
            </a:extLst>
          </p:cNvPr>
          <p:cNvSpPr>
            <a:spLocks noGrp="1"/>
          </p:cNvSpPr>
          <p:nvPr>
            <p:ph type="sldNum" sz="quarter" idx="12"/>
          </p:nvPr>
        </p:nvSpPr>
        <p:spPr>
          <a:xfrm>
            <a:off x="8610600" y="6478907"/>
            <a:ext cx="3378200" cy="365125"/>
          </a:xfrm>
        </p:spPr>
        <p:txBody>
          <a:bodyPr/>
          <a:lstStyle/>
          <a:p>
            <a:fld id="{D57F1E4F-1CFF-5643-939E-217C01CDF565}" type="slidenum">
              <a:rPr lang="en-US" smtClean="0"/>
              <a:pPr/>
              <a:t>‹#›</a:t>
            </a:fld>
            <a:endParaRPr lang="en-US" dirty="0"/>
          </a:p>
        </p:txBody>
      </p:sp>
      <p:sp>
        <p:nvSpPr>
          <p:cNvPr id="13" name="Content Placeholder 3">
            <a:extLst>
              <a:ext uri="{FF2B5EF4-FFF2-40B4-BE49-F238E27FC236}">
                <a16:creationId xmlns:a16="http://schemas.microsoft.com/office/drawing/2014/main" id="{73852DDD-42D6-4DC7-8629-DF4E5559835F}"/>
              </a:ext>
            </a:extLst>
          </p:cNvPr>
          <p:cNvSpPr>
            <a:spLocks noGrp="1"/>
          </p:cNvSpPr>
          <p:nvPr>
            <p:ph sz="half" idx="2"/>
          </p:nvPr>
        </p:nvSpPr>
        <p:spPr>
          <a:xfrm>
            <a:off x="839789" y="1343223"/>
            <a:ext cx="10722291" cy="4948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5">
            <a:extLst>
              <a:ext uri="{FF2B5EF4-FFF2-40B4-BE49-F238E27FC236}">
                <a16:creationId xmlns:a16="http://schemas.microsoft.com/office/drawing/2014/main" id="{C8B2EFCC-6135-46E4-9E8A-14A1B61545CC}"/>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097" y="572315"/>
            <a:ext cx="587556" cy="485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 Placeholder 2">
            <a:extLst>
              <a:ext uri="{FF2B5EF4-FFF2-40B4-BE49-F238E27FC236}">
                <a16:creationId xmlns:a16="http://schemas.microsoft.com/office/drawing/2014/main" id="{D66DD9A1-8F64-4A49-959A-D709469DC014}"/>
              </a:ext>
            </a:extLst>
          </p:cNvPr>
          <p:cNvSpPr>
            <a:spLocks noGrp="1"/>
          </p:cNvSpPr>
          <p:nvPr>
            <p:ph type="body" idx="1" hasCustomPrompt="1"/>
          </p:nvPr>
        </p:nvSpPr>
        <p:spPr>
          <a:xfrm>
            <a:off x="1044813" y="513806"/>
            <a:ext cx="10102373" cy="518160"/>
          </a:xfrm>
        </p:spPr>
        <p:txBody>
          <a:bodyPr anchor="b">
            <a:normAutofit/>
          </a:bodyPr>
          <a:lstStyle>
            <a:lvl1pPr marL="0" indent="0" algn="l">
              <a:spcBef>
                <a:spcPts val="0"/>
              </a:spcBef>
              <a:buNone/>
              <a:defRPr sz="28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99673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4DD8-FAEF-42CB-9E17-24A27A682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2581B-08D5-4F1D-9B3F-19E5C232C9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07F13-7027-477F-BC93-0177D9E8A60F}"/>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5" name="Footer Placeholder 4">
            <a:extLst>
              <a:ext uri="{FF2B5EF4-FFF2-40B4-BE49-F238E27FC236}">
                <a16:creationId xmlns:a16="http://schemas.microsoft.com/office/drawing/2014/main" id="{006FE38C-3693-4146-AE69-90DBE168E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AE090-340D-4C03-9A06-3793D93958B8}"/>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365785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72E7-D4AB-45E8-AEA5-D817AF9BD4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75C589-2FAE-4AB0-8B69-6DC24D12F2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231C02-C72E-4231-A4F3-65A13D4292FA}"/>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5" name="Footer Placeholder 4">
            <a:extLst>
              <a:ext uri="{FF2B5EF4-FFF2-40B4-BE49-F238E27FC236}">
                <a16:creationId xmlns:a16="http://schemas.microsoft.com/office/drawing/2014/main" id="{FF4C4D52-EC3C-4E42-93B0-791BBFFFA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2DD72-8346-433E-8F5B-46AE687B4DB4}"/>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549192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B716-EE2D-42EB-A228-73C3424C3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BF7C3-99F6-47F4-9412-231553971E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26C1AA-8BD7-4231-AACB-F1F87DAD8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616A09-4053-4D0E-8AC3-6CA6B8DBF328}"/>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6" name="Footer Placeholder 5">
            <a:extLst>
              <a:ext uri="{FF2B5EF4-FFF2-40B4-BE49-F238E27FC236}">
                <a16:creationId xmlns:a16="http://schemas.microsoft.com/office/drawing/2014/main" id="{4D04B95A-84D2-4F23-A5C1-7B43451D7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31070-5F93-4545-9BA3-10374D7DEDC3}"/>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1465965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08FD-27A8-42F6-A1E0-3B80D0A526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F581D-647C-4B8A-B0F1-4B8827121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34CB48-FA9C-4D39-87F4-849EBA08CE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690FD7-8859-49D2-990B-59BF15361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89B9B0-BD92-4715-AED4-EC698FBB4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93C59-5CD5-4005-B10F-D23CF5347AD4}"/>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8" name="Footer Placeholder 7">
            <a:extLst>
              <a:ext uri="{FF2B5EF4-FFF2-40B4-BE49-F238E27FC236}">
                <a16:creationId xmlns:a16="http://schemas.microsoft.com/office/drawing/2014/main" id="{783279AC-3892-441A-8677-16D0B5AFC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867224-A56E-485A-9282-E80C0E0F2C8D}"/>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4255541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2A2D-6671-4836-BF2B-D9C763199B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70CBBE-EE32-4803-94B7-660FD18EF280}"/>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4" name="Footer Placeholder 3">
            <a:extLst>
              <a:ext uri="{FF2B5EF4-FFF2-40B4-BE49-F238E27FC236}">
                <a16:creationId xmlns:a16="http://schemas.microsoft.com/office/drawing/2014/main" id="{25C2B528-FDDF-4C0D-9120-13983D65A4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C26517-268E-416E-A1F9-02590BE093FE}"/>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218458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3B033-1941-4C5C-8F4F-C84C84CF54C9}"/>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3" name="Footer Placeholder 2">
            <a:extLst>
              <a:ext uri="{FF2B5EF4-FFF2-40B4-BE49-F238E27FC236}">
                <a16:creationId xmlns:a16="http://schemas.microsoft.com/office/drawing/2014/main" id="{191AF563-E19E-480F-83D6-5CD92CE558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46117-FE0B-4B14-A779-848CBFF0E8E8}"/>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1464067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ADED-2092-4B1A-8559-0D444A884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73068B-6B37-47F7-9F00-EE6556225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CBDAA-949E-4865-B3BB-CF8DCB092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068D0-D694-42E5-9405-662C345F45E5}"/>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6" name="Footer Placeholder 5">
            <a:extLst>
              <a:ext uri="{FF2B5EF4-FFF2-40B4-BE49-F238E27FC236}">
                <a16:creationId xmlns:a16="http://schemas.microsoft.com/office/drawing/2014/main" id="{85A0A15A-28AE-482C-8980-58C9EE56A8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A2920-3321-436F-AC75-A759F8501863}"/>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1929547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D9C5-E387-424D-9A57-0471E9722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32C241-D91D-4749-9B27-FD7BC66FCC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ED5DFF-7704-4F9F-A1DF-BF7C67BAC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FF3D62-CE33-4FB6-ACF2-73E475B73E95}"/>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6" name="Footer Placeholder 5">
            <a:extLst>
              <a:ext uri="{FF2B5EF4-FFF2-40B4-BE49-F238E27FC236}">
                <a16:creationId xmlns:a16="http://schemas.microsoft.com/office/drawing/2014/main" id="{329A5C9A-1C8C-47E3-BBFC-B12862A43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C0F57-39CA-4144-803B-87D8A213BEB8}"/>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64189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B341-7544-4EFF-B0EB-9A72EBA995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F9CAA4-0AAC-4831-B88A-C5C7D10AB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BBDF5-3130-4E0E-9658-3A2DF0369DEA}"/>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5" name="Footer Placeholder 4">
            <a:extLst>
              <a:ext uri="{FF2B5EF4-FFF2-40B4-BE49-F238E27FC236}">
                <a16:creationId xmlns:a16="http://schemas.microsoft.com/office/drawing/2014/main" id="{AEEBC56E-033F-416B-921E-72910FB5F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890E9-4AD1-42E1-A863-20B388EC729D}"/>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1079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3FBD15-CD9C-4ACB-804D-C306DA4AD3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51574D-C6BA-4B0E-B530-1C35DD7307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406D4-41BE-4542-8EAE-33C575D13BDF}"/>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5" name="Footer Placeholder 4">
            <a:extLst>
              <a:ext uri="{FF2B5EF4-FFF2-40B4-BE49-F238E27FC236}">
                <a16:creationId xmlns:a16="http://schemas.microsoft.com/office/drawing/2014/main" id="{4931717F-E785-4B3B-8E9B-A1936CB9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A7A39-A099-4ABC-9C2F-468D6E3D2E6A}"/>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350323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struction cran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33A727-371C-4382-BE5C-51AD8DFE9754}"/>
              </a:ext>
            </a:extLst>
          </p:cNvPr>
          <p:cNvPicPr>
            <a:picLocks noChangeAspect="1"/>
          </p:cNvPicPr>
          <p:nvPr userDrawn="1"/>
        </p:nvPicPr>
        <p:blipFill>
          <a:blip r:embed="rId2"/>
          <a:stretch>
            <a:fillRect/>
          </a:stretch>
        </p:blipFill>
        <p:spPr>
          <a:xfrm>
            <a:off x="257175" y="387124"/>
            <a:ext cx="11934825" cy="771525"/>
          </a:xfrm>
          <a:prstGeom prst="rect">
            <a:avLst/>
          </a:prstGeom>
        </p:spPr>
      </p:pic>
      <p:pic>
        <p:nvPicPr>
          <p:cNvPr id="6146" name="Picture 2">
            <a:extLst>
              <a:ext uri="{FF2B5EF4-FFF2-40B4-BE49-F238E27FC236}">
                <a16:creationId xmlns:a16="http://schemas.microsoft.com/office/drawing/2014/main" id="{BBB5A497-F411-428D-B52E-CA6FC6C48FED}"/>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594" y="512619"/>
            <a:ext cx="545736" cy="457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Date Placeholder 3">
            <a:extLst>
              <a:ext uri="{FF2B5EF4-FFF2-40B4-BE49-F238E27FC236}">
                <a16:creationId xmlns:a16="http://schemas.microsoft.com/office/drawing/2014/main" id="{6578AAD3-1B68-4D80-9975-DDC26563F463}"/>
              </a:ext>
            </a:extLst>
          </p:cNvPr>
          <p:cNvSpPr>
            <a:spLocks noGrp="1"/>
          </p:cNvSpPr>
          <p:nvPr>
            <p:ph type="dt" sz="half" idx="10"/>
          </p:nvPr>
        </p:nvSpPr>
        <p:spPr>
          <a:xfrm>
            <a:off x="838200" y="6478906"/>
            <a:ext cx="2743200" cy="365125"/>
          </a:xfrm>
        </p:spPr>
        <p:txBody>
          <a:bodyPr/>
          <a:lstStyle/>
          <a:p>
            <a:fld id="{FB011008-7F8E-4993-AA9D-4DAAF32C80DD}" type="datetime1">
              <a:rPr lang="en-US" smtClean="0"/>
              <a:t>6/10/25</a:t>
            </a:fld>
            <a:endParaRPr lang="en-US" dirty="0"/>
          </a:p>
        </p:txBody>
      </p:sp>
      <p:sp>
        <p:nvSpPr>
          <p:cNvPr id="12" name="Footer Placeholder 4">
            <a:extLst>
              <a:ext uri="{FF2B5EF4-FFF2-40B4-BE49-F238E27FC236}">
                <a16:creationId xmlns:a16="http://schemas.microsoft.com/office/drawing/2014/main" id="{30C697BF-BA10-44C3-AA7A-563F3D084B46}"/>
              </a:ext>
            </a:extLst>
          </p:cNvPr>
          <p:cNvSpPr>
            <a:spLocks noGrp="1"/>
          </p:cNvSpPr>
          <p:nvPr>
            <p:ph type="ftr" sz="quarter" idx="11"/>
          </p:nvPr>
        </p:nvSpPr>
        <p:spPr>
          <a:xfrm>
            <a:off x="4038600" y="6478906"/>
            <a:ext cx="4114800" cy="365125"/>
          </a:xfrm>
        </p:spPr>
        <p:txBody>
          <a:bodyPr/>
          <a:lstStyle/>
          <a:p>
            <a:endParaRPr lang="en-US" dirty="0"/>
          </a:p>
        </p:txBody>
      </p:sp>
      <p:sp>
        <p:nvSpPr>
          <p:cNvPr id="13" name="Slide Number Placeholder 5">
            <a:extLst>
              <a:ext uri="{FF2B5EF4-FFF2-40B4-BE49-F238E27FC236}">
                <a16:creationId xmlns:a16="http://schemas.microsoft.com/office/drawing/2014/main" id="{A378319F-07B7-4E29-90CB-90A14DCD558A}"/>
              </a:ext>
            </a:extLst>
          </p:cNvPr>
          <p:cNvSpPr>
            <a:spLocks noGrp="1"/>
          </p:cNvSpPr>
          <p:nvPr>
            <p:ph type="sldNum" sz="quarter" idx="12"/>
          </p:nvPr>
        </p:nvSpPr>
        <p:spPr>
          <a:xfrm>
            <a:off x="8610600" y="6478907"/>
            <a:ext cx="3378200" cy="365125"/>
          </a:xfrm>
        </p:spPr>
        <p:txBody>
          <a:bodyPr/>
          <a:lstStyle/>
          <a:p>
            <a:fld id="{D57F1E4F-1CFF-5643-939E-217C01CDF565}" type="slidenum">
              <a:rPr lang="en-US" smtClean="0"/>
              <a:pPr/>
              <a:t>‹#›</a:t>
            </a:fld>
            <a:endParaRPr lang="en-US" dirty="0"/>
          </a:p>
        </p:txBody>
      </p:sp>
      <p:sp>
        <p:nvSpPr>
          <p:cNvPr id="14" name="Content Placeholder 3">
            <a:extLst>
              <a:ext uri="{FF2B5EF4-FFF2-40B4-BE49-F238E27FC236}">
                <a16:creationId xmlns:a16="http://schemas.microsoft.com/office/drawing/2014/main" id="{7AFE3A0E-257B-4437-8FA4-AB928E01F013}"/>
              </a:ext>
            </a:extLst>
          </p:cNvPr>
          <p:cNvSpPr>
            <a:spLocks noGrp="1"/>
          </p:cNvSpPr>
          <p:nvPr>
            <p:ph sz="half" idx="2"/>
          </p:nvPr>
        </p:nvSpPr>
        <p:spPr>
          <a:xfrm>
            <a:off x="839789" y="1343223"/>
            <a:ext cx="10722291" cy="4948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59EA1240-13D8-45C6-B883-E39A3F93D4ED}"/>
              </a:ext>
            </a:extLst>
          </p:cNvPr>
          <p:cNvSpPr>
            <a:spLocks noGrp="1"/>
          </p:cNvSpPr>
          <p:nvPr>
            <p:ph type="body" idx="1" hasCustomPrompt="1"/>
          </p:nvPr>
        </p:nvSpPr>
        <p:spPr>
          <a:xfrm>
            <a:off x="1044813" y="513806"/>
            <a:ext cx="10102373" cy="518160"/>
          </a:xfrm>
        </p:spPr>
        <p:txBody>
          <a:bodyPr anchor="b">
            <a:normAutofit/>
          </a:bodyPr>
          <a:lstStyle>
            <a:lvl1pPr marL="0" indent="0" algn="l">
              <a:spcBef>
                <a:spcPts val="0"/>
              </a:spcBef>
              <a:buNone/>
              <a:defRPr sz="28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44257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ilding">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00337E-CAE4-48D9-979D-5EA2602BD2ED}"/>
              </a:ext>
            </a:extLst>
          </p:cNvPr>
          <p:cNvPicPr>
            <a:picLocks noChangeAspect="1"/>
          </p:cNvPicPr>
          <p:nvPr userDrawn="1"/>
        </p:nvPicPr>
        <p:blipFill>
          <a:blip r:embed="rId2"/>
          <a:stretch>
            <a:fillRect/>
          </a:stretch>
        </p:blipFill>
        <p:spPr>
          <a:xfrm>
            <a:off x="257175" y="387124"/>
            <a:ext cx="11934825" cy="771525"/>
          </a:xfrm>
          <a:prstGeom prst="rect">
            <a:avLst/>
          </a:prstGeom>
          <a:solidFill>
            <a:schemeClr val="accent1">
              <a:lumMod val="75000"/>
            </a:schemeClr>
          </a:solidFill>
        </p:spPr>
      </p:pic>
      <p:pic>
        <p:nvPicPr>
          <p:cNvPr id="8194" name="Picture 2">
            <a:extLst>
              <a:ext uri="{FF2B5EF4-FFF2-40B4-BE49-F238E27FC236}">
                <a16:creationId xmlns:a16="http://schemas.microsoft.com/office/drawing/2014/main" id="{FBCFAB5E-A833-4318-AE14-BE6D8905F21C}"/>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78" y="541972"/>
            <a:ext cx="428441" cy="4095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Date Placeholder 3">
            <a:extLst>
              <a:ext uri="{FF2B5EF4-FFF2-40B4-BE49-F238E27FC236}">
                <a16:creationId xmlns:a16="http://schemas.microsoft.com/office/drawing/2014/main" id="{7BCA96E2-283A-425D-8194-09814177E3A4}"/>
              </a:ext>
            </a:extLst>
          </p:cNvPr>
          <p:cNvSpPr>
            <a:spLocks noGrp="1"/>
          </p:cNvSpPr>
          <p:nvPr>
            <p:ph type="dt" sz="half" idx="10"/>
          </p:nvPr>
        </p:nvSpPr>
        <p:spPr>
          <a:xfrm>
            <a:off x="838200" y="6478906"/>
            <a:ext cx="2743200" cy="365125"/>
          </a:xfrm>
        </p:spPr>
        <p:txBody>
          <a:bodyPr/>
          <a:lstStyle/>
          <a:p>
            <a:fld id="{FB011008-7F8E-4993-AA9D-4DAAF32C80DD}" type="datetime1">
              <a:rPr lang="en-US" smtClean="0"/>
              <a:t>6/10/25</a:t>
            </a:fld>
            <a:endParaRPr lang="en-US" dirty="0"/>
          </a:p>
        </p:txBody>
      </p:sp>
      <p:sp>
        <p:nvSpPr>
          <p:cNvPr id="12" name="Footer Placeholder 4">
            <a:extLst>
              <a:ext uri="{FF2B5EF4-FFF2-40B4-BE49-F238E27FC236}">
                <a16:creationId xmlns:a16="http://schemas.microsoft.com/office/drawing/2014/main" id="{6674D9B7-6B75-47D4-880E-EE258C7A5F75}"/>
              </a:ext>
            </a:extLst>
          </p:cNvPr>
          <p:cNvSpPr>
            <a:spLocks noGrp="1"/>
          </p:cNvSpPr>
          <p:nvPr>
            <p:ph type="ftr" sz="quarter" idx="11"/>
          </p:nvPr>
        </p:nvSpPr>
        <p:spPr>
          <a:xfrm>
            <a:off x="4038600" y="6478906"/>
            <a:ext cx="4114800" cy="365125"/>
          </a:xfrm>
        </p:spPr>
        <p:txBody>
          <a:bodyPr/>
          <a:lstStyle/>
          <a:p>
            <a:endParaRPr lang="en-US" dirty="0"/>
          </a:p>
        </p:txBody>
      </p:sp>
      <p:sp>
        <p:nvSpPr>
          <p:cNvPr id="13" name="Slide Number Placeholder 5">
            <a:extLst>
              <a:ext uri="{FF2B5EF4-FFF2-40B4-BE49-F238E27FC236}">
                <a16:creationId xmlns:a16="http://schemas.microsoft.com/office/drawing/2014/main" id="{CA490215-907D-4554-88DA-1CB2F63EB48B}"/>
              </a:ext>
            </a:extLst>
          </p:cNvPr>
          <p:cNvSpPr>
            <a:spLocks noGrp="1"/>
          </p:cNvSpPr>
          <p:nvPr>
            <p:ph type="sldNum" sz="quarter" idx="12"/>
          </p:nvPr>
        </p:nvSpPr>
        <p:spPr>
          <a:xfrm>
            <a:off x="8610600" y="6478907"/>
            <a:ext cx="3378200" cy="365125"/>
          </a:xfrm>
        </p:spPr>
        <p:txBody>
          <a:bodyPr/>
          <a:lstStyle/>
          <a:p>
            <a:fld id="{D57F1E4F-1CFF-5643-939E-217C01CDF565}" type="slidenum">
              <a:rPr lang="en-US" smtClean="0"/>
              <a:pPr/>
              <a:t>‹#›</a:t>
            </a:fld>
            <a:endParaRPr lang="en-US" dirty="0"/>
          </a:p>
        </p:txBody>
      </p:sp>
      <p:sp>
        <p:nvSpPr>
          <p:cNvPr id="14" name="Content Placeholder 3">
            <a:extLst>
              <a:ext uri="{FF2B5EF4-FFF2-40B4-BE49-F238E27FC236}">
                <a16:creationId xmlns:a16="http://schemas.microsoft.com/office/drawing/2014/main" id="{93FBFF8F-E2C4-4F86-AE55-38314F7E6B0D}"/>
              </a:ext>
            </a:extLst>
          </p:cNvPr>
          <p:cNvSpPr>
            <a:spLocks noGrp="1"/>
          </p:cNvSpPr>
          <p:nvPr>
            <p:ph sz="half" idx="2"/>
          </p:nvPr>
        </p:nvSpPr>
        <p:spPr>
          <a:xfrm>
            <a:off x="839789" y="1343223"/>
            <a:ext cx="10722291" cy="4948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58F9C96E-A545-4CA6-95A8-42C22B1D954B}"/>
              </a:ext>
            </a:extLst>
          </p:cNvPr>
          <p:cNvSpPr>
            <a:spLocks noGrp="1"/>
          </p:cNvSpPr>
          <p:nvPr>
            <p:ph type="body" idx="1" hasCustomPrompt="1"/>
          </p:nvPr>
        </p:nvSpPr>
        <p:spPr>
          <a:xfrm>
            <a:off x="1044813" y="513806"/>
            <a:ext cx="10102373" cy="518160"/>
          </a:xfrm>
        </p:spPr>
        <p:txBody>
          <a:bodyPr anchor="b">
            <a:normAutofit/>
          </a:bodyPr>
          <a:lstStyle>
            <a:lvl1pPr marL="0" indent="0" algn="l">
              <a:spcBef>
                <a:spcPts val="0"/>
              </a:spcBef>
              <a:buNone/>
              <a:defRPr sz="28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35587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16863-2D16-4D96-88D1-72AF08332D5C}"/>
              </a:ext>
            </a:extLst>
          </p:cNvPr>
          <p:cNvPicPr>
            <a:picLocks noChangeAspect="1"/>
          </p:cNvPicPr>
          <p:nvPr userDrawn="1"/>
        </p:nvPicPr>
        <p:blipFill>
          <a:blip r:embed="rId2"/>
          <a:stretch>
            <a:fillRect/>
          </a:stretch>
        </p:blipFill>
        <p:spPr>
          <a:xfrm>
            <a:off x="257175" y="387124"/>
            <a:ext cx="11934825" cy="771525"/>
          </a:xfrm>
          <a:prstGeom prst="rect">
            <a:avLst/>
          </a:prstGeom>
        </p:spPr>
      </p:pic>
      <p:pic>
        <p:nvPicPr>
          <p:cNvPr id="9219" name="Picture 3">
            <a:extLst>
              <a:ext uri="{FF2B5EF4-FFF2-40B4-BE49-F238E27FC236}">
                <a16:creationId xmlns:a16="http://schemas.microsoft.com/office/drawing/2014/main" id="{F3234973-6FB9-4251-8347-664DAE4A9D38}"/>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177" y="454802"/>
            <a:ext cx="595447" cy="6032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Date Placeholder 3">
            <a:extLst>
              <a:ext uri="{FF2B5EF4-FFF2-40B4-BE49-F238E27FC236}">
                <a16:creationId xmlns:a16="http://schemas.microsoft.com/office/drawing/2014/main" id="{99D2B244-4FE1-4B40-87C6-CF259819BB84}"/>
              </a:ext>
            </a:extLst>
          </p:cNvPr>
          <p:cNvSpPr>
            <a:spLocks noGrp="1"/>
          </p:cNvSpPr>
          <p:nvPr>
            <p:ph type="dt" sz="half" idx="10"/>
          </p:nvPr>
        </p:nvSpPr>
        <p:spPr>
          <a:xfrm>
            <a:off x="838200" y="6478906"/>
            <a:ext cx="2743200" cy="365125"/>
          </a:xfrm>
        </p:spPr>
        <p:txBody>
          <a:bodyPr/>
          <a:lstStyle/>
          <a:p>
            <a:fld id="{FB011008-7F8E-4993-AA9D-4DAAF32C80DD}" type="datetime1">
              <a:rPr lang="en-US" smtClean="0"/>
              <a:t>6/10/25</a:t>
            </a:fld>
            <a:endParaRPr lang="en-US" dirty="0"/>
          </a:p>
        </p:txBody>
      </p:sp>
      <p:sp>
        <p:nvSpPr>
          <p:cNvPr id="12" name="Footer Placeholder 4">
            <a:extLst>
              <a:ext uri="{FF2B5EF4-FFF2-40B4-BE49-F238E27FC236}">
                <a16:creationId xmlns:a16="http://schemas.microsoft.com/office/drawing/2014/main" id="{46459ED0-A1C2-4D50-A2B1-4902837771F2}"/>
              </a:ext>
            </a:extLst>
          </p:cNvPr>
          <p:cNvSpPr>
            <a:spLocks noGrp="1"/>
          </p:cNvSpPr>
          <p:nvPr>
            <p:ph type="ftr" sz="quarter" idx="11"/>
          </p:nvPr>
        </p:nvSpPr>
        <p:spPr>
          <a:xfrm>
            <a:off x="4038600" y="6478906"/>
            <a:ext cx="4114800" cy="365125"/>
          </a:xfrm>
        </p:spPr>
        <p:txBody>
          <a:bodyPr/>
          <a:lstStyle/>
          <a:p>
            <a:endParaRPr lang="en-US" dirty="0"/>
          </a:p>
        </p:txBody>
      </p:sp>
      <p:sp>
        <p:nvSpPr>
          <p:cNvPr id="13" name="Slide Number Placeholder 5">
            <a:extLst>
              <a:ext uri="{FF2B5EF4-FFF2-40B4-BE49-F238E27FC236}">
                <a16:creationId xmlns:a16="http://schemas.microsoft.com/office/drawing/2014/main" id="{A5C2C6F5-96F8-42E6-8695-96424F1CBDB7}"/>
              </a:ext>
            </a:extLst>
          </p:cNvPr>
          <p:cNvSpPr>
            <a:spLocks noGrp="1"/>
          </p:cNvSpPr>
          <p:nvPr>
            <p:ph type="sldNum" sz="quarter" idx="12"/>
          </p:nvPr>
        </p:nvSpPr>
        <p:spPr>
          <a:xfrm>
            <a:off x="8610600" y="6478907"/>
            <a:ext cx="3378200" cy="365125"/>
          </a:xfrm>
        </p:spPr>
        <p:txBody>
          <a:bodyPr/>
          <a:lstStyle/>
          <a:p>
            <a:fld id="{D57F1E4F-1CFF-5643-939E-217C01CDF565}" type="slidenum">
              <a:rPr lang="en-US" smtClean="0"/>
              <a:pPr/>
              <a:t>‹#›</a:t>
            </a:fld>
            <a:endParaRPr lang="en-US" dirty="0"/>
          </a:p>
        </p:txBody>
      </p:sp>
      <p:sp>
        <p:nvSpPr>
          <p:cNvPr id="14" name="Content Placeholder 3">
            <a:extLst>
              <a:ext uri="{FF2B5EF4-FFF2-40B4-BE49-F238E27FC236}">
                <a16:creationId xmlns:a16="http://schemas.microsoft.com/office/drawing/2014/main" id="{2E105088-F2C5-46E6-A32B-EBB502145770}"/>
              </a:ext>
            </a:extLst>
          </p:cNvPr>
          <p:cNvSpPr>
            <a:spLocks noGrp="1"/>
          </p:cNvSpPr>
          <p:nvPr>
            <p:ph sz="half" idx="2"/>
          </p:nvPr>
        </p:nvSpPr>
        <p:spPr>
          <a:xfrm>
            <a:off x="839789" y="1343223"/>
            <a:ext cx="10722291" cy="4948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65ABD232-4FC6-4C99-8514-AD4D53A503F4}"/>
              </a:ext>
            </a:extLst>
          </p:cNvPr>
          <p:cNvSpPr>
            <a:spLocks noGrp="1"/>
          </p:cNvSpPr>
          <p:nvPr>
            <p:ph type="body" idx="1" hasCustomPrompt="1"/>
          </p:nvPr>
        </p:nvSpPr>
        <p:spPr>
          <a:xfrm>
            <a:off x="1044813" y="513806"/>
            <a:ext cx="10102373" cy="518160"/>
          </a:xfrm>
        </p:spPr>
        <p:txBody>
          <a:bodyPr anchor="b">
            <a:normAutofit/>
          </a:bodyPr>
          <a:lstStyle>
            <a:lvl1pPr marL="0" indent="0" algn="l">
              <a:spcBef>
                <a:spcPts val="0"/>
              </a:spcBef>
              <a:buNone/>
              <a:defRPr sz="28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78431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pl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C45AC7-08C9-4D34-92F7-EE8DE6964B54}"/>
              </a:ext>
            </a:extLst>
          </p:cNvPr>
          <p:cNvPicPr>
            <a:picLocks noChangeAspect="1"/>
          </p:cNvPicPr>
          <p:nvPr userDrawn="1"/>
        </p:nvPicPr>
        <p:blipFill>
          <a:blip r:embed="rId2"/>
          <a:stretch>
            <a:fillRect/>
          </a:stretch>
        </p:blipFill>
        <p:spPr>
          <a:xfrm>
            <a:off x="257175" y="387124"/>
            <a:ext cx="11934825" cy="771525"/>
          </a:xfrm>
          <a:prstGeom prst="rect">
            <a:avLst/>
          </a:prstGeom>
        </p:spPr>
      </p:pic>
      <p:pic>
        <p:nvPicPr>
          <p:cNvPr id="3074" name="Picture 2">
            <a:extLst>
              <a:ext uri="{FF2B5EF4-FFF2-40B4-BE49-F238E27FC236}">
                <a16:creationId xmlns:a16="http://schemas.microsoft.com/office/drawing/2014/main" id="{BB87C3E9-6177-4B4C-B21E-2B370D1562F3}"/>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178" y="483127"/>
            <a:ext cx="563614" cy="5181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Date Placeholder 3">
            <a:extLst>
              <a:ext uri="{FF2B5EF4-FFF2-40B4-BE49-F238E27FC236}">
                <a16:creationId xmlns:a16="http://schemas.microsoft.com/office/drawing/2014/main" id="{ADBB88BD-77B6-4DCA-9808-DA9E80320E6A}"/>
              </a:ext>
            </a:extLst>
          </p:cNvPr>
          <p:cNvSpPr>
            <a:spLocks noGrp="1"/>
          </p:cNvSpPr>
          <p:nvPr>
            <p:ph type="dt" sz="half" idx="10"/>
          </p:nvPr>
        </p:nvSpPr>
        <p:spPr>
          <a:xfrm>
            <a:off x="838200" y="6478906"/>
            <a:ext cx="2743200" cy="365125"/>
          </a:xfrm>
        </p:spPr>
        <p:txBody>
          <a:bodyPr/>
          <a:lstStyle/>
          <a:p>
            <a:fld id="{FB011008-7F8E-4993-AA9D-4DAAF32C80DD}" type="datetime1">
              <a:rPr lang="en-US" smtClean="0"/>
              <a:t>6/10/25</a:t>
            </a:fld>
            <a:endParaRPr lang="en-US" dirty="0"/>
          </a:p>
        </p:txBody>
      </p:sp>
      <p:sp>
        <p:nvSpPr>
          <p:cNvPr id="11" name="Footer Placeholder 4">
            <a:extLst>
              <a:ext uri="{FF2B5EF4-FFF2-40B4-BE49-F238E27FC236}">
                <a16:creationId xmlns:a16="http://schemas.microsoft.com/office/drawing/2014/main" id="{42E08EA2-1671-414E-AD9F-BC28EDE358AA}"/>
              </a:ext>
            </a:extLst>
          </p:cNvPr>
          <p:cNvSpPr>
            <a:spLocks noGrp="1"/>
          </p:cNvSpPr>
          <p:nvPr>
            <p:ph type="ftr" sz="quarter" idx="11"/>
          </p:nvPr>
        </p:nvSpPr>
        <p:spPr>
          <a:xfrm>
            <a:off x="4038600" y="6478906"/>
            <a:ext cx="4114800" cy="365125"/>
          </a:xfrm>
        </p:spPr>
        <p:txBody>
          <a:bodyPr/>
          <a:lstStyle/>
          <a:p>
            <a:endParaRPr lang="en-US" dirty="0"/>
          </a:p>
        </p:txBody>
      </p:sp>
      <p:sp>
        <p:nvSpPr>
          <p:cNvPr id="12" name="Slide Number Placeholder 5">
            <a:extLst>
              <a:ext uri="{FF2B5EF4-FFF2-40B4-BE49-F238E27FC236}">
                <a16:creationId xmlns:a16="http://schemas.microsoft.com/office/drawing/2014/main" id="{0B680BFE-CF4E-49B9-B29E-996324101273}"/>
              </a:ext>
            </a:extLst>
          </p:cNvPr>
          <p:cNvSpPr>
            <a:spLocks noGrp="1"/>
          </p:cNvSpPr>
          <p:nvPr>
            <p:ph type="sldNum" sz="quarter" idx="12"/>
          </p:nvPr>
        </p:nvSpPr>
        <p:spPr>
          <a:xfrm>
            <a:off x="8610600" y="6478907"/>
            <a:ext cx="3378200" cy="365125"/>
          </a:xfrm>
        </p:spPr>
        <p:txBody>
          <a:bodyPr/>
          <a:lstStyle/>
          <a:p>
            <a:fld id="{D57F1E4F-1CFF-5643-939E-217C01CDF565}" type="slidenum">
              <a:rPr lang="en-US" smtClean="0"/>
              <a:pPr/>
              <a:t>‹#›</a:t>
            </a:fld>
            <a:endParaRPr lang="en-US" dirty="0"/>
          </a:p>
        </p:txBody>
      </p:sp>
      <p:sp>
        <p:nvSpPr>
          <p:cNvPr id="13" name="Content Placeholder 3">
            <a:extLst>
              <a:ext uri="{FF2B5EF4-FFF2-40B4-BE49-F238E27FC236}">
                <a16:creationId xmlns:a16="http://schemas.microsoft.com/office/drawing/2014/main" id="{159F966C-B54E-4B8A-BCEF-FFEEC18006CF}"/>
              </a:ext>
            </a:extLst>
          </p:cNvPr>
          <p:cNvSpPr>
            <a:spLocks noGrp="1"/>
          </p:cNvSpPr>
          <p:nvPr>
            <p:ph sz="half" idx="2"/>
          </p:nvPr>
        </p:nvSpPr>
        <p:spPr>
          <a:xfrm>
            <a:off x="839789" y="1343223"/>
            <a:ext cx="10722291" cy="4948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F37F67FC-439A-4100-8D87-F13E7952FC3A}"/>
              </a:ext>
            </a:extLst>
          </p:cNvPr>
          <p:cNvSpPr>
            <a:spLocks noGrp="1"/>
          </p:cNvSpPr>
          <p:nvPr>
            <p:ph type="body" idx="1" hasCustomPrompt="1"/>
          </p:nvPr>
        </p:nvSpPr>
        <p:spPr>
          <a:xfrm>
            <a:off x="1044813" y="513806"/>
            <a:ext cx="10102373" cy="518160"/>
          </a:xfrm>
        </p:spPr>
        <p:txBody>
          <a:bodyPr anchor="b">
            <a:normAutofit/>
          </a:bodyPr>
          <a:lstStyle>
            <a:lvl1pPr marL="0" indent="0" algn="l">
              <a:spcBef>
                <a:spcPts val="0"/>
              </a:spcBef>
              <a:buNone/>
              <a:defRPr sz="28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47212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al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58F679-1452-4F15-B322-DB452C6598F4}"/>
              </a:ext>
            </a:extLst>
          </p:cNvPr>
          <p:cNvPicPr>
            <a:picLocks noChangeAspect="1"/>
          </p:cNvPicPr>
          <p:nvPr userDrawn="1"/>
        </p:nvPicPr>
        <p:blipFill>
          <a:blip r:embed="rId2"/>
          <a:stretch>
            <a:fillRect/>
          </a:stretch>
        </p:blipFill>
        <p:spPr>
          <a:xfrm>
            <a:off x="257175" y="387124"/>
            <a:ext cx="11934825" cy="771525"/>
          </a:xfrm>
          <a:prstGeom prst="rect">
            <a:avLst/>
          </a:prstGeom>
        </p:spPr>
      </p:pic>
      <p:pic>
        <p:nvPicPr>
          <p:cNvPr id="5122" name="Picture 2">
            <a:extLst>
              <a:ext uri="{FF2B5EF4-FFF2-40B4-BE49-F238E27FC236}">
                <a16:creationId xmlns:a16="http://schemas.microsoft.com/office/drawing/2014/main" id="{ED79963C-4B65-45CD-B0CF-F030DD33D1A6}"/>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536" y="504407"/>
            <a:ext cx="548987" cy="4634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Date Placeholder 3">
            <a:extLst>
              <a:ext uri="{FF2B5EF4-FFF2-40B4-BE49-F238E27FC236}">
                <a16:creationId xmlns:a16="http://schemas.microsoft.com/office/drawing/2014/main" id="{6A41C08F-FD65-46A2-90C5-9123D96FE6AB}"/>
              </a:ext>
            </a:extLst>
          </p:cNvPr>
          <p:cNvSpPr>
            <a:spLocks noGrp="1"/>
          </p:cNvSpPr>
          <p:nvPr>
            <p:ph type="dt" sz="half" idx="10"/>
          </p:nvPr>
        </p:nvSpPr>
        <p:spPr>
          <a:xfrm>
            <a:off x="838200" y="6478906"/>
            <a:ext cx="2743200" cy="365125"/>
          </a:xfrm>
        </p:spPr>
        <p:txBody>
          <a:bodyPr/>
          <a:lstStyle/>
          <a:p>
            <a:fld id="{FB011008-7F8E-4993-AA9D-4DAAF32C80DD}" type="datetime1">
              <a:rPr lang="en-US" smtClean="0"/>
              <a:t>6/10/25</a:t>
            </a:fld>
            <a:endParaRPr lang="en-US" dirty="0"/>
          </a:p>
        </p:txBody>
      </p:sp>
      <p:sp>
        <p:nvSpPr>
          <p:cNvPr id="12" name="Footer Placeholder 4">
            <a:extLst>
              <a:ext uri="{FF2B5EF4-FFF2-40B4-BE49-F238E27FC236}">
                <a16:creationId xmlns:a16="http://schemas.microsoft.com/office/drawing/2014/main" id="{EBFE2203-989F-4736-A98D-E52397568E07}"/>
              </a:ext>
            </a:extLst>
          </p:cNvPr>
          <p:cNvSpPr>
            <a:spLocks noGrp="1"/>
          </p:cNvSpPr>
          <p:nvPr>
            <p:ph type="ftr" sz="quarter" idx="11"/>
          </p:nvPr>
        </p:nvSpPr>
        <p:spPr>
          <a:xfrm>
            <a:off x="4038600" y="6478906"/>
            <a:ext cx="4114800" cy="365125"/>
          </a:xfrm>
        </p:spPr>
        <p:txBody>
          <a:bodyPr/>
          <a:lstStyle/>
          <a:p>
            <a:endParaRPr lang="en-US" dirty="0"/>
          </a:p>
        </p:txBody>
      </p:sp>
      <p:sp>
        <p:nvSpPr>
          <p:cNvPr id="13" name="Slide Number Placeholder 5">
            <a:extLst>
              <a:ext uri="{FF2B5EF4-FFF2-40B4-BE49-F238E27FC236}">
                <a16:creationId xmlns:a16="http://schemas.microsoft.com/office/drawing/2014/main" id="{8CB75AAD-4906-44E6-9923-1CC7B7C40C74}"/>
              </a:ext>
            </a:extLst>
          </p:cNvPr>
          <p:cNvSpPr>
            <a:spLocks noGrp="1"/>
          </p:cNvSpPr>
          <p:nvPr>
            <p:ph type="sldNum" sz="quarter" idx="12"/>
          </p:nvPr>
        </p:nvSpPr>
        <p:spPr>
          <a:xfrm>
            <a:off x="8610600" y="6478907"/>
            <a:ext cx="3378200" cy="365125"/>
          </a:xfrm>
        </p:spPr>
        <p:txBody>
          <a:bodyPr/>
          <a:lstStyle/>
          <a:p>
            <a:fld id="{D57F1E4F-1CFF-5643-939E-217C01CDF565}" type="slidenum">
              <a:rPr lang="en-US" smtClean="0"/>
              <a:pPr/>
              <a:t>‹#›</a:t>
            </a:fld>
            <a:endParaRPr lang="en-US" dirty="0"/>
          </a:p>
        </p:txBody>
      </p:sp>
      <p:sp>
        <p:nvSpPr>
          <p:cNvPr id="14" name="Content Placeholder 3">
            <a:extLst>
              <a:ext uri="{FF2B5EF4-FFF2-40B4-BE49-F238E27FC236}">
                <a16:creationId xmlns:a16="http://schemas.microsoft.com/office/drawing/2014/main" id="{ED0DC636-F800-4DAE-804D-D84DB1DCFDC2}"/>
              </a:ext>
            </a:extLst>
          </p:cNvPr>
          <p:cNvSpPr>
            <a:spLocks noGrp="1"/>
          </p:cNvSpPr>
          <p:nvPr>
            <p:ph sz="half" idx="2"/>
          </p:nvPr>
        </p:nvSpPr>
        <p:spPr>
          <a:xfrm>
            <a:off x="839789" y="1343223"/>
            <a:ext cx="10722291" cy="4948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30FCEC91-B8DA-4580-895E-645F6AD79B00}"/>
              </a:ext>
            </a:extLst>
          </p:cNvPr>
          <p:cNvSpPr>
            <a:spLocks noGrp="1"/>
          </p:cNvSpPr>
          <p:nvPr>
            <p:ph type="body" idx="1" hasCustomPrompt="1"/>
          </p:nvPr>
        </p:nvSpPr>
        <p:spPr>
          <a:xfrm>
            <a:off x="1044813" y="513806"/>
            <a:ext cx="10102373" cy="518160"/>
          </a:xfrm>
        </p:spPr>
        <p:txBody>
          <a:bodyPr anchor="b">
            <a:normAutofit/>
          </a:bodyPr>
          <a:lstStyle>
            <a:lvl1pPr marL="0" indent="0" algn="l">
              <a:spcBef>
                <a:spcPts val="0"/>
              </a:spcBef>
              <a:buNone/>
              <a:defRPr sz="28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41542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0E572-BB33-47B0-9347-548DF6F1598F}" type="datetime1">
              <a:rPr lang="en-US" smtClean="0"/>
              <a:t>6/10/25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B47973-4245-48F6-94A4-42BD45C9D063}" type="slidenum">
              <a:rPr lang="en-US" smtClean="0"/>
              <a:t>‹#›</a:t>
            </a:fld>
            <a:endParaRPr lang="en-US" dirty="0"/>
          </a:p>
        </p:txBody>
      </p:sp>
    </p:spTree>
    <p:extLst>
      <p:ext uri="{BB962C8B-B14F-4D97-AF65-F5344CB8AC3E}">
        <p14:creationId xmlns:p14="http://schemas.microsoft.com/office/powerpoint/2010/main" val="187278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78906"/>
            <a:ext cx="2743200" cy="365125"/>
          </a:xfrm>
        </p:spPr>
        <p:txBody>
          <a:bodyPr/>
          <a:lstStyle/>
          <a:p>
            <a:fld id="{FB011008-7F8E-4993-AA9D-4DAAF32C80DD}" type="datetime1">
              <a:rPr lang="en-US" smtClean="0"/>
              <a:t>6/10/25</a:t>
            </a:fld>
            <a:endParaRPr lang="en-US" dirty="0"/>
          </a:p>
        </p:txBody>
      </p:sp>
      <p:sp>
        <p:nvSpPr>
          <p:cNvPr id="5" name="Footer Placeholder 4"/>
          <p:cNvSpPr>
            <a:spLocks noGrp="1"/>
          </p:cNvSpPr>
          <p:nvPr>
            <p:ph type="ftr" sz="quarter" idx="11"/>
          </p:nvPr>
        </p:nvSpPr>
        <p:spPr>
          <a:xfrm>
            <a:off x="4038600" y="6478906"/>
            <a:ext cx="4114800" cy="365125"/>
          </a:xfrm>
        </p:spPr>
        <p:txBody>
          <a:bodyPr/>
          <a:lstStyle/>
          <a:p>
            <a:endParaRPr lang="en-US" dirty="0"/>
          </a:p>
        </p:txBody>
      </p:sp>
      <p:sp>
        <p:nvSpPr>
          <p:cNvPr id="6" name="Slide Number Placeholder 5"/>
          <p:cNvSpPr>
            <a:spLocks noGrp="1"/>
          </p:cNvSpPr>
          <p:nvPr>
            <p:ph type="sldNum" sz="quarter" idx="12"/>
          </p:nvPr>
        </p:nvSpPr>
        <p:spPr>
          <a:xfrm>
            <a:off x="8610600" y="6478907"/>
            <a:ext cx="3378200" cy="365125"/>
          </a:xfrm>
        </p:spPr>
        <p:txBody>
          <a:bodyPr/>
          <a:lstStyle>
            <a:lvl1pPr algn="r">
              <a:defRPr/>
            </a:lvl1pPr>
          </a:lstStyle>
          <a:p>
            <a:fld id="{D57F1E4F-1CFF-5643-939E-217C01CDF565}" type="slidenum">
              <a:rPr lang="en-US" smtClean="0"/>
              <a:pPr/>
              <a:t>‹#›</a:t>
            </a:fld>
            <a:endParaRPr lang="en-US" dirty="0"/>
          </a:p>
        </p:txBody>
      </p:sp>
      <p:sp>
        <p:nvSpPr>
          <p:cNvPr id="7" name="Text Placeholder 2"/>
          <p:cNvSpPr>
            <a:spLocks noGrp="1"/>
          </p:cNvSpPr>
          <p:nvPr>
            <p:ph type="body" idx="1" hasCustomPrompt="1"/>
          </p:nvPr>
        </p:nvSpPr>
        <p:spPr>
          <a:xfrm>
            <a:off x="1459707" y="487680"/>
            <a:ext cx="8684958" cy="518160"/>
          </a:xfrm>
          <a:noFill/>
          <a:effectLst>
            <a:outerShdw blurRad="50800" dist="38100" dir="2700000" algn="tl" rotWithShape="0">
              <a:prstClr val="black">
                <a:alpha val="40000"/>
              </a:prstClr>
            </a:outerShdw>
          </a:effectLst>
        </p:spPr>
        <p:txBody>
          <a:bodyPr anchor="b"/>
          <a:lstStyle>
            <a:lvl1pPr marL="0" indent="0" algn="l">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1" name="Text Placeholder 10">
            <a:extLst>
              <a:ext uri="{FF2B5EF4-FFF2-40B4-BE49-F238E27FC236}">
                <a16:creationId xmlns:a16="http://schemas.microsoft.com/office/drawing/2014/main" id="{C9DCD739-562C-4795-BFC7-E5622B5C033F}"/>
              </a:ext>
            </a:extLst>
          </p:cNvPr>
          <p:cNvSpPr>
            <a:spLocks noGrp="1"/>
          </p:cNvSpPr>
          <p:nvPr>
            <p:ph type="body" sz="quarter" idx="13"/>
          </p:nvPr>
        </p:nvSpPr>
        <p:spPr>
          <a:xfrm>
            <a:off x="929217" y="1259205"/>
            <a:ext cx="10587567" cy="4851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7C6EE901-6A1E-4AF6-A03E-195CF107F655}"/>
              </a:ext>
            </a:extLst>
          </p:cNvPr>
          <p:cNvPicPr>
            <a:picLocks noChangeAspect="1"/>
          </p:cNvPicPr>
          <p:nvPr userDrawn="1"/>
        </p:nvPicPr>
        <p:blipFill>
          <a:blip r:embed="rId2"/>
          <a:stretch>
            <a:fillRect/>
          </a:stretch>
        </p:blipFill>
        <p:spPr>
          <a:xfrm>
            <a:off x="262551" y="387124"/>
            <a:ext cx="11934825" cy="771525"/>
          </a:xfrm>
          <a:prstGeom prst="rect">
            <a:avLst/>
          </a:prstGeom>
          <a:solidFill>
            <a:srgbClr val="13426B"/>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325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4942-A298-4DE0-8D25-29097108D9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0850AA-B7F9-4500-A2A4-BEE5CDDA2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90AB49-BADC-4059-B2AE-E8B49CC9CDC3}"/>
              </a:ext>
            </a:extLst>
          </p:cNvPr>
          <p:cNvSpPr>
            <a:spLocks noGrp="1"/>
          </p:cNvSpPr>
          <p:nvPr>
            <p:ph type="dt" sz="half" idx="10"/>
          </p:nvPr>
        </p:nvSpPr>
        <p:spPr/>
        <p:txBody>
          <a:bodyPr/>
          <a:lstStyle/>
          <a:p>
            <a:fld id="{D8A9BD0F-ECA1-446E-BDD7-F71A1B3A3138}" type="datetimeFigureOut">
              <a:rPr lang="en-US" smtClean="0"/>
              <a:t>6/10/25</a:t>
            </a:fld>
            <a:endParaRPr lang="en-US"/>
          </a:p>
        </p:txBody>
      </p:sp>
      <p:sp>
        <p:nvSpPr>
          <p:cNvPr id="5" name="Footer Placeholder 4">
            <a:extLst>
              <a:ext uri="{FF2B5EF4-FFF2-40B4-BE49-F238E27FC236}">
                <a16:creationId xmlns:a16="http://schemas.microsoft.com/office/drawing/2014/main" id="{19134B6F-713C-4562-A650-6C8DD2B3B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E3037-8F3E-4730-9318-4BE3A884ACE3}"/>
              </a:ext>
            </a:extLst>
          </p:cNvPr>
          <p:cNvSpPr>
            <a:spLocks noGrp="1"/>
          </p:cNvSpPr>
          <p:nvPr>
            <p:ph type="sldNum" sz="quarter" idx="12"/>
          </p:nvPr>
        </p:nvSpPr>
        <p:spPr/>
        <p:txBody>
          <a:bodyPr/>
          <a:lstStyle/>
          <a:p>
            <a:fld id="{FAF915CA-421C-4F91-9F89-F3DFAE1134C9}" type="slidenum">
              <a:rPr lang="en-US" smtClean="0"/>
              <a:t>‹#›</a:t>
            </a:fld>
            <a:endParaRPr lang="en-US"/>
          </a:p>
        </p:txBody>
      </p:sp>
    </p:spTree>
    <p:extLst>
      <p:ext uri="{BB962C8B-B14F-4D97-AF65-F5344CB8AC3E}">
        <p14:creationId xmlns:p14="http://schemas.microsoft.com/office/powerpoint/2010/main" val="2124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790FB-6C9F-4248-A142-4B2D0A838D37}" type="datetime1">
              <a:rPr lang="en-US" smtClean="0"/>
              <a:t>6/10/25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47973-4245-48F6-94A4-42BD45C9D063}" type="slidenum">
              <a:rPr lang="en-US" smtClean="0"/>
              <a:t>‹#›</a:t>
            </a:fld>
            <a:endParaRPr lang="en-US" dirty="0"/>
          </a:p>
        </p:txBody>
      </p:sp>
    </p:spTree>
    <p:extLst>
      <p:ext uri="{BB962C8B-B14F-4D97-AF65-F5344CB8AC3E}">
        <p14:creationId xmlns:p14="http://schemas.microsoft.com/office/powerpoint/2010/main" val="41235253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90" r:id="rId3"/>
    <p:sldLayoutId id="2147483691" r:id="rId4"/>
    <p:sldLayoutId id="2147483676" r:id="rId5"/>
    <p:sldLayoutId id="2147483678" r:id="rId6"/>
    <p:sldLayoutId id="2147483701" r:id="rId7"/>
    <p:sldLayoutId id="214748370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C9D43-AD53-414F-AFDD-E5AB4DF8B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F34368-A013-479B-9D86-4A4184957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A78F1-4AD4-4FC5-AAB2-10DBD9F7C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9BD0F-ECA1-446E-BDD7-F71A1B3A3138}" type="datetimeFigureOut">
              <a:rPr lang="en-US" smtClean="0"/>
              <a:t>6/10/25</a:t>
            </a:fld>
            <a:endParaRPr lang="en-US"/>
          </a:p>
        </p:txBody>
      </p:sp>
      <p:sp>
        <p:nvSpPr>
          <p:cNvPr id="5" name="Footer Placeholder 4">
            <a:extLst>
              <a:ext uri="{FF2B5EF4-FFF2-40B4-BE49-F238E27FC236}">
                <a16:creationId xmlns:a16="http://schemas.microsoft.com/office/drawing/2014/main" id="{F3A4E43E-BC60-4194-9F99-222E8498A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665067-0050-4B0A-A359-685598871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915CA-421C-4F91-9F89-F3DFAE1134C9}" type="slidenum">
              <a:rPr lang="en-US" smtClean="0"/>
              <a:t>‹#›</a:t>
            </a:fld>
            <a:endParaRPr lang="en-US"/>
          </a:p>
        </p:txBody>
      </p:sp>
    </p:spTree>
    <p:extLst>
      <p:ext uri="{BB962C8B-B14F-4D97-AF65-F5344CB8AC3E}">
        <p14:creationId xmlns:p14="http://schemas.microsoft.com/office/powerpoint/2010/main" val="398422130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emography.osbm.nc.gov/p/hispanic-summary/"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demography.osbm.nc.gov/p/hispanic-summary/"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emography.osbm.nc.gov/p/population-by-age/"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osbm.nc.gov/facts-figures/population-demographics/state-demographer/countystate-population-projections" TargetMode="External"/><Relationship Id="rId2" Type="http://schemas.openxmlformats.org/officeDocument/2006/relationships/hyperlink" Target="https://demography.osbm.nc.gov/"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osbm.nc.gov/media/4279/download?attachme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https://www.osbm.nc.gov/facts-figures/population-demographic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osbm.nc.gov/"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hyperlink" Target="https://demography.osbm.nc.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osbm.nc.gov/blog/2024/12/20/north-carolina-now-home-over-11-million-people"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demography.osbm.nc.gov/p/hispanic-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BF7061-ABD9-4122-B867-619F0A9C17D6}"/>
              </a:ext>
            </a:extLst>
          </p:cNvPr>
          <p:cNvSpPr/>
          <p:nvPr/>
        </p:nvSpPr>
        <p:spPr>
          <a:xfrm>
            <a:off x="0" y="5802923"/>
            <a:ext cx="12192000" cy="1055076"/>
          </a:xfrm>
          <a:prstGeom prst="rect">
            <a:avLst/>
          </a:prstGeom>
          <a:solidFill>
            <a:srgbClr val="0C4169"/>
          </a:solidFill>
          <a:ln>
            <a:solidFill>
              <a:srgbClr val="0C4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70DDA14-4DC5-4E61-8D4D-287272322A73}"/>
              </a:ext>
            </a:extLst>
          </p:cNvPr>
          <p:cNvSpPr txBox="1">
            <a:spLocks/>
          </p:cNvSpPr>
          <p:nvPr/>
        </p:nvSpPr>
        <p:spPr>
          <a:xfrm>
            <a:off x="6945250" y="1441868"/>
            <a:ext cx="4732544" cy="3678539"/>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r>
              <a:rPr lang="en-US" sz="2800" b="1" dirty="0">
                <a:latin typeface="+mn-lt"/>
                <a:cs typeface="Aharoni" panose="020B0604020202020204" pitchFamily="2" charset="-79"/>
              </a:rPr>
              <a:t>Population Estimates &amp; </a:t>
            </a:r>
          </a:p>
          <a:p>
            <a:pPr algn="ctr">
              <a:spcBef>
                <a:spcPts val="600"/>
              </a:spcBef>
            </a:pPr>
            <a:r>
              <a:rPr lang="en-US" sz="2800" b="1" dirty="0">
                <a:latin typeface="+mn-lt"/>
                <a:cs typeface="Aharoni" panose="020B0604020202020204" pitchFamily="2" charset="-79"/>
              </a:rPr>
              <a:t>Projections Data for </a:t>
            </a:r>
          </a:p>
          <a:p>
            <a:pPr algn="ctr">
              <a:spcBef>
                <a:spcPts val="600"/>
              </a:spcBef>
            </a:pPr>
            <a:r>
              <a:rPr lang="en-US" sz="2800" b="1" dirty="0">
                <a:latin typeface="+mn-lt"/>
                <a:cs typeface="Aharoni" panose="020B0604020202020204" pitchFamily="2" charset="-79"/>
              </a:rPr>
              <a:t>Aging Analyses and Planning</a:t>
            </a:r>
          </a:p>
          <a:p>
            <a:pPr algn="ctr">
              <a:spcBef>
                <a:spcPts val="600"/>
              </a:spcBef>
            </a:pPr>
            <a:endParaRPr lang="en-US" sz="2000" i="1" dirty="0">
              <a:latin typeface="+mn-lt"/>
              <a:cs typeface="Aharoni" panose="020B0604020202020204" pitchFamily="2" charset="-79"/>
            </a:endParaRPr>
          </a:p>
          <a:p>
            <a:pPr algn="ctr">
              <a:spcBef>
                <a:spcPts val="600"/>
              </a:spcBef>
            </a:pPr>
            <a:r>
              <a:rPr lang="en-US" sz="2000" i="1" dirty="0">
                <a:latin typeface="+mn-lt"/>
                <a:cs typeface="Aharoni" panose="020B0604020202020204" pitchFamily="2" charset="-79"/>
              </a:rPr>
              <a:t>North Carolina Area Agencies on Aging</a:t>
            </a:r>
          </a:p>
          <a:p>
            <a:pPr algn="ctr">
              <a:spcBef>
                <a:spcPts val="600"/>
              </a:spcBef>
            </a:pPr>
            <a:endParaRPr lang="en-US" sz="2000" dirty="0">
              <a:latin typeface="+mn-lt"/>
              <a:cs typeface="Aharoni" panose="020B0604020202020204" pitchFamily="2" charset="-79"/>
            </a:endParaRPr>
          </a:p>
          <a:p>
            <a:pPr algn="ctr">
              <a:spcBef>
                <a:spcPts val="600"/>
              </a:spcBef>
            </a:pPr>
            <a:r>
              <a:rPr lang="en-US" sz="2000" dirty="0">
                <a:latin typeface="+mn-lt"/>
                <a:cs typeface="Aharoni" panose="020B0604020202020204" pitchFamily="2" charset="-79"/>
              </a:rPr>
              <a:t>June 10, 2025</a:t>
            </a:r>
          </a:p>
          <a:p>
            <a:pPr algn="ctr">
              <a:spcBef>
                <a:spcPts val="600"/>
              </a:spcBef>
            </a:pPr>
            <a:r>
              <a:rPr lang="en-US" sz="2000" dirty="0">
                <a:latin typeface="+mn-lt"/>
                <a:cs typeface="Aharoni" panose="020B0604020202020204" pitchFamily="2" charset="-79"/>
              </a:rPr>
              <a:t>Raleigh, NC</a:t>
            </a:r>
          </a:p>
          <a:p>
            <a:pPr algn="ctr">
              <a:spcBef>
                <a:spcPts val="600"/>
              </a:spcBef>
            </a:pPr>
            <a:endParaRPr lang="en-US" sz="2000" dirty="0">
              <a:latin typeface="+mn-lt"/>
              <a:cs typeface="Aharoni" panose="020B0604020202020204" pitchFamily="2" charset="-79"/>
            </a:endParaRPr>
          </a:p>
          <a:p>
            <a:pPr algn="ctr">
              <a:spcBef>
                <a:spcPts val="600"/>
              </a:spcBef>
            </a:pPr>
            <a:r>
              <a:rPr lang="en-US" sz="2000" i="1" dirty="0">
                <a:latin typeface="+mn-lt"/>
                <a:cs typeface="Aharoni" panose="020B0604020202020204" pitchFamily="2" charset="-79"/>
              </a:rPr>
              <a:t>Mike Cline, PhD</a:t>
            </a:r>
          </a:p>
          <a:p>
            <a:pPr algn="ctr">
              <a:spcBef>
                <a:spcPts val="600"/>
              </a:spcBef>
            </a:pPr>
            <a:r>
              <a:rPr lang="en-US" sz="2000" i="1" dirty="0">
                <a:latin typeface="+mn-lt"/>
                <a:cs typeface="Aharoni" panose="020B0604020202020204" pitchFamily="2" charset="-79"/>
              </a:rPr>
              <a:t>State Demographer</a:t>
            </a:r>
          </a:p>
          <a:p>
            <a:pPr>
              <a:spcBef>
                <a:spcPts val="600"/>
              </a:spcBef>
            </a:pPr>
            <a:endParaRPr lang="en-US" sz="2800" b="1" dirty="0">
              <a:solidFill>
                <a:schemeClr val="tx2"/>
              </a:solidFill>
            </a:endParaRPr>
          </a:p>
          <a:p>
            <a:pPr>
              <a:spcBef>
                <a:spcPts val="600"/>
              </a:spcBef>
            </a:pPr>
            <a:endParaRPr lang="en-US" sz="2800" b="1" dirty="0">
              <a:solidFill>
                <a:schemeClr val="tx2"/>
              </a:solidFill>
            </a:endParaRPr>
          </a:p>
          <a:p>
            <a:pPr>
              <a:spcBef>
                <a:spcPts val="600"/>
              </a:spcBef>
            </a:pPr>
            <a:endParaRPr lang="en-US" sz="2800" b="1" dirty="0">
              <a:solidFill>
                <a:schemeClr val="tx2"/>
              </a:solidFill>
            </a:endParaRPr>
          </a:p>
          <a:p>
            <a:pPr>
              <a:lnSpc>
                <a:spcPct val="100000"/>
              </a:lnSpc>
              <a:spcBef>
                <a:spcPts val="600"/>
              </a:spcBef>
            </a:pPr>
            <a:endParaRPr lang="en-US" sz="2000" b="1" i="1" dirty="0">
              <a:solidFill>
                <a:schemeClr val="tx2"/>
              </a:solidFill>
              <a:cs typeface="Calibri Light"/>
            </a:endParaRPr>
          </a:p>
          <a:p>
            <a:pPr>
              <a:lnSpc>
                <a:spcPct val="100000"/>
              </a:lnSpc>
              <a:spcBef>
                <a:spcPts val="600"/>
              </a:spcBef>
            </a:pPr>
            <a:endParaRPr lang="en-US" sz="2000" b="1" i="1" dirty="0">
              <a:solidFill>
                <a:schemeClr val="tx2"/>
              </a:solidFill>
              <a:cs typeface="Calibri Light"/>
            </a:endParaRPr>
          </a:p>
          <a:p>
            <a:pPr>
              <a:lnSpc>
                <a:spcPct val="100000"/>
              </a:lnSpc>
              <a:spcBef>
                <a:spcPts val="600"/>
              </a:spcBef>
            </a:pPr>
            <a:endParaRPr lang="en-US" sz="2000" b="1" i="1" dirty="0">
              <a:solidFill>
                <a:schemeClr val="tx2"/>
              </a:solidFill>
              <a:cs typeface="Calibri Light"/>
            </a:endParaRPr>
          </a:p>
        </p:txBody>
      </p:sp>
      <p:sp>
        <p:nvSpPr>
          <p:cNvPr id="6" name="Rectangle 5">
            <a:extLst>
              <a:ext uri="{FF2B5EF4-FFF2-40B4-BE49-F238E27FC236}">
                <a16:creationId xmlns:a16="http://schemas.microsoft.com/office/drawing/2014/main" id="{112B326A-68B0-4328-B5D9-98598A62BEFC}"/>
              </a:ext>
            </a:extLst>
          </p:cNvPr>
          <p:cNvSpPr/>
          <p:nvPr/>
        </p:nvSpPr>
        <p:spPr>
          <a:xfrm>
            <a:off x="962270" y="120112"/>
            <a:ext cx="3315674" cy="123092"/>
          </a:xfrm>
          <a:prstGeom prst="rect">
            <a:avLst/>
          </a:prstGeom>
          <a:solidFill>
            <a:srgbClr val="0C4169"/>
          </a:solidFill>
          <a:ln>
            <a:solidFill>
              <a:srgbClr val="0C4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0B6E606-F4B1-4541-B978-1BB794C9E1D3}"/>
              </a:ext>
            </a:extLst>
          </p:cNvPr>
          <p:cNvSpPr/>
          <p:nvPr/>
        </p:nvSpPr>
        <p:spPr>
          <a:xfrm>
            <a:off x="4436122" y="121765"/>
            <a:ext cx="3319757" cy="123093"/>
          </a:xfrm>
          <a:prstGeom prst="rect">
            <a:avLst/>
          </a:prstGeom>
          <a:solidFill>
            <a:srgbClr val="007BAF"/>
          </a:solidFill>
          <a:ln>
            <a:solidFill>
              <a:srgbClr val="8A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7A829E-4084-4D7F-9988-F42B70546C15}"/>
              </a:ext>
            </a:extLst>
          </p:cNvPr>
          <p:cNvSpPr/>
          <p:nvPr/>
        </p:nvSpPr>
        <p:spPr>
          <a:xfrm>
            <a:off x="7914057" y="120112"/>
            <a:ext cx="3319758" cy="123093"/>
          </a:xfrm>
          <a:prstGeom prst="rect">
            <a:avLst/>
          </a:prstGeom>
          <a:solidFill>
            <a:schemeClr val="tx1">
              <a:lumMod val="50000"/>
              <a:lumOff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8347734-501F-480B-A0C2-BA6D6AF51FC8}"/>
              </a:ext>
            </a:extLst>
          </p:cNvPr>
          <p:cNvSpPr txBox="1"/>
          <p:nvPr/>
        </p:nvSpPr>
        <p:spPr>
          <a:xfrm>
            <a:off x="153563" y="6145795"/>
            <a:ext cx="11524231" cy="369332"/>
          </a:xfrm>
          <a:prstGeom prst="rect">
            <a:avLst/>
          </a:prstGeom>
          <a:noFill/>
        </p:spPr>
        <p:txBody>
          <a:bodyPr wrap="square" rtlCol="0">
            <a:spAutoFit/>
          </a:bodyPr>
          <a:lstStyle/>
          <a:p>
            <a:pPr algn="ctr"/>
            <a:r>
              <a:rPr lang="en-US" dirty="0">
                <a:solidFill>
                  <a:srgbClr val="007BAF"/>
                </a:solidFill>
                <a:latin typeface="Avenir Next LT Pro" panose="020B0504020202020204" pitchFamily="34" charset="0"/>
              </a:rPr>
              <a:t>Integrity</a:t>
            </a:r>
            <a:r>
              <a:rPr lang="en-US" dirty="0">
                <a:solidFill>
                  <a:schemeClr val="bg1"/>
                </a:solidFill>
              </a:rPr>
              <a:t>				</a:t>
            </a:r>
            <a:r>
              <a:rPr lang="en-US" dirty="0">
                <a:solidFill>
                  <a:srgbClr val="007BAF"/>
                </a:solidFill>
                <a:latin typeface="Avenir Next LT Pro" panose="020B0604020202020204" pitchFamily="34" charset="0"/>
              </a:rPr>
              <a:t>Innovation</a:t>
            </a:r>
            <a:r>
              <a:rPr lang="en-US" dirty="0">
                <a:solidFill>
                  <a:schemeClr val="bg1"/>
                </a:solidFill>
              </a:rPr>
              <a:t>				</a:t>
            </a:r>
            <a:r>
              <a:rPr lang="en-US" dirty="0">
                <a:solidFill>
                  <a:srgbClr val="007BAF"/>
                </a:solidFill>
                <a:latin typeface="Avenir Next LT Pro" panose="020B0504020202020204" pitchFamily="34" charset="0"/>
              </a:rPr>
              <a:t>Teamwork</a:t>
            </a:r>
            <a:r>
              <a:rPr lang="en-US" dirty="0">
                <a:solidFill>
                  <a:schemeClr val="bg1"/>
                </a:solidFill>
                <a:latin typeface="Avenir Next LT Pro" panose="020B0504020202020204" pitchFamily="34" charset="0"/>
              </a:rPr>
              <a:t>				</a:t>
            </a:r>
            <a:r>
              <a:rPr lang="en-US" dirty="0">
                <a:solidFill>
                  <a:srgbClr val="007BAF"/>
                </a:solidFill>
                <a:latin typeface="Avenir Next LT Pro" panose="020B0504020202020204" pitchFamily="34" charset="0"/>
              </a:rPr>
              <a:t>Excellence</a:t>
            </a:r>
          </a:p>
        </p:txBody>
      </p:sp>
      <p:pic>
        <p:nvPicPr>
          <p:cNvPr id="11" name="Picture 10" descr="A picture containing drawing, plate&#10;&#10;Description automatically generated">
            <a:extLst>
              <a:ext uri="{FF2B5EF4-FFF2-40B4-BE49-F238E27FC236}">
                <a16:creationId xmlns:a16="http://schemas.microsoft.com/office/drawing/2014/main" id="{ADD6E8C6-141C-4A3F-84C5-E73D44080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42" y="1399668"/>
            <a:ext cx="5344582" cy="1860063"/>
          </a:xfrm>
          <a:prstGeom prst="rect">
            <a:avLst/>
          </a:prstGeom>
        </p:spPr>
      </p:pic>
      <p:cxnSp>
        <p:nvCxnSpPr>
          <p:cNvPr id="13" name="Straight Connector 12">
            <a:extLst>
              <a:ext uri="{FF2B5EF4-FFF2-40B4-BE49-F238E27FC236}">
                <a16:creationId xmlns:a16="http://schemas.microsoft.com/office/drawing/2014/main" id="{7B7D7ABA-47F1-4B37-9857-911C59883FFF}"/>
              </a:ext>
            </a:extLst>
          </p:cNvPr>
          <p:cNvCxnSpPr/>
          <p:nvPr/>
        </p:nvCxnSpPr>
        <p:spPr>
          <a:xfrm>
            <a:off x="6519462" y="1263408"/>
            <a:ext cx="0" cy="36785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87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2592B9-A271-861E-2965-D3BBB6E617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B8B7BA-D1AD-617E-8D7E-5D57FF9A6A2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6" name="TextBox 15">
            <a:extLst>
              <a:ext uri="{FF2B5EF4-FFF2-40B4-BE49-F238E27FC236}">
                <a16:creationId xmlns:a16="http://schemas.microsoft.com/office/drawing/2014/main" id="{EA953700-B4FE-8FA5-89C6-E5A85B6481AC}"/>
              </a:ext>
            </a:extLst>
          </p:cNvPr>
          <p:cNvSpPr txBox="1"/>
          <p:nvPr/>
        </p:nvSpPr>
        <p:spPr>
          <a:xfrm>
            <a:off x="10144665" y="6396972"/>
            <a:ext cx="1620247" cy="276999"/>
          </a:xfrm>
          <a:prstGeom prst="rect">
            <a:avLst/>
          </a:prstGeom>
          <a:noFill/>
        </p:spPr>
        <p:txBody>
          <a:bodyPr wrap="square">
            <a:spAutoFit/>
          </a:bodyPr>
          <a:lstStyle/>
          <a:p>
            <a:r>
              <a:rPr lang="en-US" sz="1200" dirty="0">
                <a:hlinkClick r:id="rId3"/>
              </a:rPr>
              <a:t>Hispanic Summary</a:t>
            </a:r>
            <a:endParaRPr lang="en-US" sz="1200" dirty="0"/>
          </a:p>
        </p:txBody>
      </p:sp>
      <p:pic>
        <p:nvPicPr>
          <p:cNvPr id="4" name="Picture 3" descr="Bar chart&#10;&#10;AI-generated content may be incorrect.">
            <a:extLst>
              <a:ext uri="{FF2B5EF4-FFF2-40B4-BE49-F238E27FC236}">
                <a16:creationId xmlns:a16="http://schemas.microsoft.com/office/drawing/2014/main" id="{F2803984-EF93-1D58-C76A-CA65F2A72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447675"/>
            <a:ext cx="11811000" cy="5962650"/>
          </a:xfrm>
          <a:prstGeom prst="rect">
            <a:avLst/>
          </a:prstGeom>
        </p:spPr>
      </p:pic>
      <p:sp>
        <p:nvSpPr>
          <p:cNvPr id="3" name="TextBox 2">
            <a:extLst>
              <a:ext uri="{FF2B5EF4-FFF2-40B4-BE49-F238E27FC236}">
                <a16:creationId xmlns:a16="http://schemas.microsoft.com/office/drawing/2014/main" id="{FBC5DC2A-0698-B9F6-EB97-E0EC69A53388}"/>
              </a:ext>
            </a:extLst>
          </p:cNvPr>
          <p:cNvSpPr txBox="1"/>
          <p:nvPr/>
        </p:nvSpPr>
        <p:spPr>
          <a:xfrm>
            <a:off x="2609850" y="1760218"/>
            <a:ext cx="809625" cy="369332"/>
          </a:xfrm>
          <a:prstGeom prst="rect">
            <a:avLst/>
          </a:prstGeom>
          <a:noFill/>
        </p:spPr>
        <p:txBody>
          <a:bodyPr wrap="square" rtlCol="0">
            <a:spAutoFit/>
          </a:bodyPr>
          <a:lstStyle/>
          <a:p>
            <a:r>
              <a:rPr lang="en-US" dirty="0"/>
              <a:t>(59%)</a:t>
            </a:r>
          </a:p>
        </p:txBody>
      </p:sp>
      <p:sp>
        <p:nvSpPr>
          <p:cNvPr id="5" name="TextBox 4">
            <a:extLst>
              <a:ext uri="{FF2B5EF4-FFF2-40B4-BE49-F238E27FC236}">
                <a16:creationId xmlns:a16="http://schemas.microsoft.com/office/drawing/2014/main" id="{1CA74CF0-7CED-2411-E192-1EBA9CE639C6}"/>
              </a:ext>
            </a:extLst>
          </p:cNvPr>
          <p:cNvSpPr txBox="1"/>
          <p:nvPr/>
        </p:nvSpPr>
        <p:spPr>
          <a:xfrm>
            <a:off x="6029325" y="1760218"/>
            <a:ext cx="809625" cy="369332"/>
          </a:xfrm>
          <a:prstGeom prst="rect">
            <a:avLst/>
          </a:prstGeom>
          <a:noFill/>
        </p:spPr>
        <p:txBody>
          <a:bodyPr wrap="square" rtlCol="0">
            <a:spAutoFit/>
          </a:bodyPr>
          <a:lstStyle/>
          <a:p>
            <a:r>
              <a:rPr lang="en-US" dirty="0"/>
              <a:t>(12%)</a:t>
            </a:r>
          </a:p>
        </p:txBody>
      </p:sp>
      <p:sp>
        <p:nvSpPr>
          <p:cNvPr id="6" name="TextBox 5">
            <a:extLst>
              <a:ext uri="{FF2B5EF4-FFF2-40B4-BE49-F238E27FC236}">
                <a16:creationId xmlns:a16="http://schemas.microsoft.com/office/drawing/2014/main" id="{23D3DEDD-C1E9-9983-A126-C70BB1C9BD73}"/>
              </a:ext>
            </a:extLst>
          </p:cNvPr>
          <p:cNvSpPr txBox="1"/>
          <p:nvPr/>
        </p:nvSpPr>
        <p:spPr>
          <a:xfrm>
            <a:off x="9582150" y="1760218"/>
            <a:ext cx="809625" cy="369332"/>
          </a:xfrm>
          <a:prstGeom prst="rect">
            <a:avLst/>
          </a:prstGeom>
          <a:noFill/>
        </p:spPr>
        <p:txBody>
          <a:bodyPr wrap="square" rtlCol="0">
            <a:spAutoFit/>
          </a:bodyPr>
          <a:lstStyle/>
          <a:p>
            <a:r>
              <a:rPr lang="en-US" dirty="0"/>
              <a:t>(29%)</a:t>
            </a:r>
          </a:p>
        </p:txBody>
      </p:sp>
    </p:spTree>
    <p:extLst>
      <p:ext uri="{BB962C8B-B14F-4D97-AF65-F5344CB8AC3E}">
        <p14:creationId xmlns:p14="http://schemas.microsoft.com/office/powerpoint/2010/main" val="1075931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1276B9-EA47-CA99-AE47-FB540FF30C9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E8CA22-73DB-637E-2A02-B0707AD415B5}"/>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16" name="TextBox 15">
            <a:extLst>
              <a:ext uri="{FF2B5EF4-FFF2-40B4-BE49-F238E27FC236}">
                <a16:creationId xmlns:a16="http://schemas.microsoft.com/office/drawing/2014/main" id="{5FAAC731-C651-068E-1435-897A590050FA}"/>
              </a:ext>
            </a:extLst>
          </p:cNvPr>
          <p:cNvSpPr txBox="1"/>
          <p:nvPr/>
        </p:nvSpPr>
        <p:spPr>
          <a:xfrm>
            <a:off x="10144665" y="6396972"/>
            <a:ext cx="1620247" cy="276999"/>
          </a:xfrm>
          <a:prstGeom prst="rect">
            <a:avLst/>
          </a:prstGeom>
          <a:noFill/>
        </p:spPr>
        <p:txBody>
          <a:bodyPr wrap="square">
            <a:spAutoFit/>
          </a:bodyPr>
          <a:lstStyle/>
          <a:p>
            <a:r>
              <a:rPr lang="en-US" sz="1200" dirty="0">
                <a:hlinkClick r:id="rId3"/>
              </a:rPr>
              <a:t>Hispanic Summary</a:t>
            </a:r>
            <a:endParaRPr lang="en-US" sz="1200" dirty="0"/>
          </a:p>
        </p:txBody>
      </p:sp>
      <p:pic>
        <p:nvPicPr>
          <p:cNvPr id="5" name="Picture 4" descr="Timeline&#10;&#10;AI-generated content may be incorrect.">
            <a:extLst>
              <a:ext uri="{FF2B5EF4-FFF2-40B4-BE49-F238E27FC236}">
                <a16:creationId xmlns:a16="http://schemas.microsoft.com/office/drawing/2014/main" id="{A8E9BEA8-0B2B-9DCE-EA3E-564D546C8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447675"/>
            <a:ext cx="11811000" cy="5962650"/>
          </a:xfrm>
          <a:prstGeom prst="rect">
            <a:avLst/>
          </a:prstGeom>
        </p:spPr>
      </p:pic>
      <p:sp>
        <p:nvSpPr>
          <p:cNvPr id="3" name="TextBox 2">
            <a:extLst>
              <a:ext uri="{FF2B5EF4-FFF2-40B4-BE49-F238E27FC236}">
                <a16:creationId xmlns:a16="http://schemas.microsoft.com/office/drawing/2014/main" id="{23B6A8F5-79FB-9D57-5BA2-1CDB1B1FC207}"/>
              </a:ext>
            </a:extLst>
          </p:cNvPr>
          <p:cNvSpPr txBox="1"/>
          <p:nvPr/>
        </p:nvSpPr>
        <p:spPr>
          <a:xfrm>
            <a:off x="2562225" y="1752600"/>
            <a:ext cx="790575" cy="369332"/>
          </a:xfrm>
          <a:prstGeom prst="rect">
            <a:avLst/>
          </a:prstGeom>
          <a:noFill/>
        </p:spPr>
        <p:txBody>
          <a:bodyPr wrap="square" rtlCol="0">
            <a:spAutoFit/>
          </a:bodyPr>
          <a:lstStyle/>
          <a:p>
            <a:r>
              <a:rPr lang="en-US" dirty="0"/>
              <a:t>(45%)</a:t>
            </a:r>
          </a:p>
        </p:txBody>
      </p:sp>
      <p:sp>
        <p:nvSpPr>
          <p:cNvPr id="4" name="TextBox 3">
            <a:extLst>
              <a:ext uri="{FF2B5EF4-FFF2-40B4-BE49-F238E27FC236}">
                <a16:creationId xmlns:a16="http://schemas.microsoft.com/office/drawing/2014/main" id="{520014CC-BE3A-5E0C-893B-48EF1C9F2D79}"/>
              </a:ext>
            </a:extLst>
          </p:cNvPr>
          <p:cNvSpPr txBox="1"/>
          <p:nvPr/>
        </p:nvSpPr>
        <p:spPr>
          <a:xfrm>
            <a:off x="6029325" y="1771650"/>
            <a:ext cx="790575" cy="369332"/>
          </a:xfrm>
          <a:prstGeom prst="rect">
            <a:avLst/>
          </a:prstGeom>
          <a:noFill/>
        </p:spPr>
        <p:txBody>
          <a:bodyPr wrap="square" rtlCol="0">
            <a:spAutoFit/>
          </a:bodyPr>
          <a:lstStyle/>
          <a:p>
            <a:r>
              <a:rPr lang="en-US" dirty="0"/>
              <a:t>(21%)</a:t>
            </a:r>
          </a:p>
        </p:txBody>
      </p:sp>
      <p:sp>
        <p:nvSpPr>
          <p:cNvPr id="6" name="TextBox 5">
            <a:extLst>
              <a:ext uri="{FF2B5EF4-FFF2-40B4-BE49-F238E27FC236}">
                <a16:creationId xmlns:a16="http://schemas.microsoft.com/office/drawing/2014/main" id="{8BB8D929-A719-D25A-AAC8-2620D4EC0A34}"/>
              </a:ext>
            </a:extLst>
          </p:cNvPr>
          <p:cNvSpPr txBox="1"/>
          <p:nvPr/>
        </p:nvSpPr>
        <p:spPr>
          <a:xfrm>
            <a:off x="9496425" y="1752600"/>
            <a:ext cx="790575" cy="369332"/>
          </a:xfrm>
          <a:prstGeom prst="rect">
            <a:avLst/>
          </a:prstGeom>
          <a:noFill/>
        </p:spPr>
        <p:txBody>
          <a:bodyPr wrap="square" rtlCol="0">
            <a:spAutoFit/>
          </a:bodyPr>
          <a:lstStyle/>
          <a:p>
            <a:r>
              <a:rPr lang="en-US" dirty="0"/>
              <a:t>(34%)</a:t>
            </a:r>
          </a:p>
        </p:txBody>
      </p:sp>
    </p:spTree>
    <p:extLst>
      <p:ext uri="{BB962C8B-B14F-4D97-AF65-F5344CB8AC3E}">
        <p14:creationId xmlns:p14="http://schemas.microsoft.com/office/powerpoint/2010/main" val="3229560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49B39-0253-475E-B7A0-3C46F6BE2FCF}"/>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 name="Text Placeholder 2">
            <a:extLst>
              <a:ext uri="{FF2B5EF4-FFF2-40B4-BE49-F238E27FC236}">
                <a16:creationId xmlns:a16="http://schemas.microsoft.com/office/drawing/2014/main" id="{DAF8EAB4-22FC-D2F4-2C44-B08795122B21}"/>
              </a:ext>
            </a:extLst>
          </p:cNvPr>
          <p:cNvSpPr>
            <a:spLocks noGrp="1"/>
          </p:cNvSpPr>
          <p:nvPr>
            <p:ph type="body" idx="1"/>
          </p:nvPr>
        </p:nvSpPr>
        <p:spPr>
          <a:xfrm>
            <a:off x="1459707" y="487680"/>
            <a:ext cx="9656312" cy="518160"/>
          </a:xfrm>
        </p:spPr>
        <p:txBody>
          <a:bodyPr>
            <a:noAutofit/>
          </a:bodyPr>
          <a:lstStyle/>
          <a:p>
            <a:r>
              <a:rPr lang="en-US" dirty="0"/>
              <a:t>Need a Quick Summary of Current/Future Elderly Population in Your Area?</a:t>
            </a:r>
          </a:p>
        </p:txBody>
      </p:sp>
      <p:sp>
        <p:nvSpPr>
          <p:cNvPr id="4" name="Text Placeholder 3">
            <a:extLst>
              <a:ext uri="{FF2B5EF4-FFF2-40B4-BE49-F238E27FC236}">
                <a16:creationId xmlns:a16="http://schemas.microsoft.com/office/drawing/2014/main" id="{7E5CBDF7-CA98-322B-3A9F-1DF04118EDDB}"/>
              </a:ext>
            </a:extLst>
          </p:cNvPr>
          <p:cNvSpPr>
            <a:spLocks noGrp="1"/>
          </p:cNvSpPr>
          <p:nvPr>
            <p:ph type="body" sz="quarter" idx="13"/>
          </p:nvPr>
        </p:nvSpPr>
        <p:spPr>
          <a:xfrm>
            <a:off x="166446" y="1184471"/>
            <a:ext cx="5635740" cy="4851400"/>
          </a:xfrm>
        </p:spPr>
        <p:txBody>
          <a:bodyPr/>
          <a:lstStyle/>
          <a:p>
            <a:endParaRPr lang="en-US" dirty="0">
              <a:hlinkClick r:id="rId2"/>
            </a:endParaRPr>
          </a:p>
          <a:p>
            <a:r>
              <a:rPr lang="en-US" dirty="0">
                <a:hlinkClick r:id="rId2"/>
              </a:rPr>
              <a:t>Visualization:                               Older North Carolinians</a:t>
            </a:r>
            <a:endParaRPr lang="en-US" dirty="0"/>
          </a:p>
          <a:p>
            <a:pPr lvl="1">
              <a:lnSpc>
                <a:spcPct val="150000"/>
              </a:lnSpc>
            </a:pPr>
            <a:r>
              <a:rPr lang="en-US" dirty="0"/>
              <a:t>Quick statistics: % 65+, % 85+, % &lt; 20</a:t>
            </a:r>
          </a:p>
          <a:p>
            <a:pPr lvl="1">
              <a:lnSpc>
                <a:spcPct val="100000"/>
              </a:lnSpc>
            </a:pPr>
            <a:endParaRPr lang="en-US" dirty="0"/>
          </a:p>
          <a:p>
            <a:pPr lvl="1">
              <a:lnSpc>
                <a:spcPct val="100000"/>
              </a:lnSpc>
            </a:pPr>
            <a:r>
              <a:rPr lang="en-US" dirty="0"/>
              <a:t>Chart of race/ethnic characteristics by 5-year age groups (0 – 85+)</a:t>
            </a:r>
          </a:p>
          <a:p>
            <a:pPr lvl="1">
              <a:lnSpc>
                <a:spcPct val="100000"/>
              </a:lnSpc>
            </a:pPr>
            <a:endParaRPr lang="en-US" dirty="0"/>
          </a:p>
          <a:p>
            <a:pPr lvl="1">
              <a:lnSpc>
                <a:spcPct val="100000"/>
              </a:lnSpc>
            </a:pPr>
            <a:r>
              <a:rPr lang="en-US" dirty="0"/>
              <a:t>Total and 65+ Population Race/Ethnic characteristics</a:t>
            </a:r>
          </a:p>
        </p:txBody>
      </p:sp>
      <p:pic>
        <p:nvPicPr>
          <p:cNvPr id="6" name="Picture 5" descr="Chart&#10;&#10;AI-generated content may be incorrect.">
            <a:extLst>
              <a:ext uri="{FF2B5EF4-FFF2-40B4-BE49-F238E27FC236}">
                <a16:creationId xmlns:a16="http://schemas.microsoft.com/office/drawing/2014/main" id="{A7777247-28BC-DFDE-73EA-D1353AA3E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186" y="1756779"/>
            <a:ext cx="6353060" cy="3706784"/>
          </a:xfrm>
          <a:prstGeom prst="rect">
            <a:avLst/>
          </a:prstGeom>
        </p:spPr>
      </p:pic>
    </p:spTree>
    <p:extLst>
      <p:ext uri="{BB962C8B-B14F-4D97-AF65-F5344CB8AC3E}">
        <p14:creationId xmlns:p14="http://schemas.microsoft.com/office/powerpoint/2010/main" val="239093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04D28E-2671-73EF-FB12-520BA12A3BFD}"/>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3" name="Text Placeholder 2">
            <a:extLst>
              <a:ext uri="{FF2B5EF4-FFF2-40B4-BE49-F238E27FC236}">
                <a16:creationId xmlns:a16="http://schemas.microsoft.com/office/drawing/2014/main" id="{9FA7AC79-3CDE-577C-4900-B289EF0D7CF5}"/>
              </a:ext>
            </a:extLst>
          </p:cNvPr>
          <p:cNvSpPr>
            <a:spLocks noGrp="1"/>
          </p:cNvSpPr>
          <p:nvPr>
            <p:ph type="body" idx="1"/>
          </p:nvPr>
        </p:nvSpPr>
        <p:spPr/>
        <p:txBody>
          <a:bodyPr/>
          <a:lstStyle/>
          <a:p>
            <a:r>
              <a:rPr lang="en-US" dirty="0"/>
              <a:t>Want More Detailed Information About Your Population?</a:t>
            </a:r>
          </a:p>
        </p:txBody>
      </p:sp>
      <p:sp>
        <p:nvSpPr>
          <p:cNvPr id="4" name="Text Placeholder 3">
            <a:extLst>
              <a:ext uri="{FF2B5EF4-FFF2-40B4-BE49-F238E27FC236}">
                <a16:creationId xmlns:a16="http://schemas.microsoft.com/office/drawing/2014/main" id="{67620628-0AD3-6E6A-BCFA-9CB2D8AD2850}"/>
              </a:ext>
            </a:extLst>
          </p:cNvPr>
          <p:cNvSpPr>
            <a:spLocks noGrp="1"/>
          </p:cNvSpPr>
          <p:nvPr>
            <p:ph type="body" sz="quarter" idx="13"/>
          </p:nvPr>
        </p:nvSpPr>
        <p:spPr/>
        <p:txBody>
          <a:bodyPr>
            <a:normAutofit/>
          </a:bodyPr>
          <a:lstStyle/>
          <a:p>
            <a:pPr marL="0" indent="0">
              <a:buNone/>
            </a:pPr>
            <a:r>
              <a:rPr lang="en-US" b="1" dirty="0">
                <a:solidFill>
                  <a:srgbClr val="212529"/>
                </a:solidFill>
                <a:latin typeface="Source Sans Pro" panose="020B0503030403020204" pitchFamily="34" charset="0"/>
              </a:rPr>
              <a:t>3 Major Datasets</a:t>
            </a:r>
          </a:p>
          <a:p>
            <a:pPr lvl="1"/>
            <a:endParaRPr lang="en-US" dirty="0">
              <a:solidFill>
                <a:srgbClr val="212529"/>
              </a:solidFill>
              <a:latin typeface="Source Sans Pro" panose="020B0503030403020204" pitchFamily="34" charset="0"/>
            </a:endParaRPr>
          </a:p>
          <a:p>
            <a:pPr lvl="1"/>
            <a:r>
              <a:rPr lang="en-US" dirty="0">
                <a:solidFill>
                  <a:srgbClr val="212529"/>
                </a:solidFill>
                <a:latin typeface="Source Sans Pro" panose="020B0503030403020204" pitchFamily="34" charset="0"/>
              </a:rPr>
              <a:t>Estimated (historical populations – 2020-2023)* </a:t>
            </a:r>
          </a:p>
          <a:p>
            <a:pPr marL="457200" lvl="1" indent="0">
              <a:buNone/>
            </a:pPr>
            <a:r>
              <a:rPr lang="en-US" dirty="0">
                <a:solidFill>
                  <a:srgbClr val="212529"/>
                </a:solidFill>
                <a:latin typeface="Source Sans Pro" panose="020B0503030403020204" pitchFamily="34" charset="0"/>
              </a:rPr>
              <a:t>	&amp; projected (future populations – 2024-2060)</a:t>
            </a:r>
          </a:p>
          <a:p>
            <a:pPr lvl="1"/>
            <a:endParaRPr lang="en-US" dirty="0">
              <a:solidFill>
                <a:srgbClr val="212529"/>
              </a:solidFill>
              <a:latin typeface="Source Sans Pro" panose="020B0503030403020204" pitchFamily="34" charset="0"/>
            </a:endParaRPr>
          </a:p>
          <a:p>
            <a:pPr lvl="1"/>
            <a:r>
              <a:rPr lang="en-US" dirty="0">
                <a:solidFill>
                  <a:srgbClr val="212529"/>
                </a:solidFill>
                <a:latin typeface="Source Sans Pro" panose="020B0503030403020204" pitchFamily="34" charset="0"/>
              </a:rPr>
              <a:t>Available at </a:t>
            </a:r>
            <a:r>
              <a:rPr lang="en-US" dirty="0">
                <a:solidFill>
                  <a:srgbClr val="212529"/>
                </a:solidFill>
                <a:latin typeface="Source Sans Pro" panose="020B0503030403020204" pitchFamily="34" charset="0"/>
                <a:hlinkClick r:id="rId2"/>
              </a:rPr>
              <a:t>https://demography.osbm.nc.gov/</a:t>
            </a:r>
            <a:r>
              <a:rPr lang="en-US" dirty="0">
                <a:solidFill>
                  <a:srgbClr val="212529"/>
                </a:solidFill>
                <a:latin typeface="Source Sans Pro" panose="020B0503030403020204" pitchFamily="34" charset="0"/>
              </a:rPr>
              <a:t> (in segments)</a:t>
            </a:r>
          </a:p>
          <a:p>
            <a:pPr lvl="1"/>
            <a:endParaRPr lang="en-US" dirty="0">
              <a:solidFill>
                <a:srgbClr val="212529"/>
              </a:solidFill>
              <a:latin typeface="Source Sans Pro" panose="020B0503030403020204" pitchFamily="34" charset="0"/>
            </a:endParaRPr>
          </a:p>
          <a:p>
            <a:pPr lvl="1"/>
            <a:r>
              <a:rPr lang="en-US" dirty="0">
                <a:solidFill>
                  <a:srgbClr val="212529"/>
                </a:solidFill>
                <a:latin typeface="Source Sans Pro" panose="020B0503030403020204" pitchFamily="34" charset="0"/>
              </a:rPr>
              <a:t>Available as complete csv/excel files at </a:t>
            </a:r>
            <a:r>
              <a:rPr lang="en-US" dirty="0">
                <a:hlinkClick r:id="rId3"/>
              </a:rPr>
              <a:t>https://www.osbm.nc.gov/facts-figures/population-demographics/state-demographer/countystate-population-projections</a:t>
            </a:r>
            <a:endParaRPr lang="en-US" dirty="0"/>
          </a:p>
          <a:p>
            <a:pPr marL="457200" lvl="1" indent="0">
              <a:buNone/>
            </a:pPr>
            <a:endParaRPr lang="en-US" dirty="0">
              <a:solidFill>
                <a:srgbClr val="212529"/>
              </a:solidFill>
              <a:latin typeface="Source Sans Pro" panose="020B0503030403020204" pitchFamily="34" charset="0"/>
            </a:endParaRPr>
          </a:p>
          <a:p>
            <a:pPr marL="457200" lvl="1" indent="0">
              <a:buNone/>
            </a:pPr>
            <a:r>
              <a:rPr lang="en-US" dirty="0">
                <a:solidFill>
                  <a:srgbClr val="212529"/>
                </a:solidFill>
                <a:latin typeface="Source Sans Pro" panose="020B0503030403020204" pitchFamily="34" charset="0"/>
              </a:rPr>
              <a:t>*Forthcoming 2010-2019 estimates in 2025</a:t>
            </a:r>
          </a:p>
        </p:txBody>
      </p:sp>
    </p:spTree>
    <p:extLst>
      <p:ext uri="{BB962C8B-B14F-4D97-AF65-F5344CB8AC3E}">
        <p14:creationId xmlns:p14="http://schemas.microsoft.com/office/powerpoint/2010/main" val="4072239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46A757-4B91-DA6F-7105-D6DDCF55F825}"/>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3" name="Text Placeholder 2">
            <a:extLst>
              <a:ext uri="{FF2B5EF4-FFF2-40B4-BE49-F238E27FC236}">
                <a16:creationId xmlns:a16="http://schemas.microsoft.com/office/drawing/2014/main" id="{7071EE51-5C2E-AA99-47F0-DF6F1CA14628}"/>
              </a:ext>
            </a:extLst>
          </p:cNvPr>
          <p:cNvSpPr>
            <a:spLocks noGrp="1"/>
          </p:cNvSpPr>
          <p:nvPr>
            <p:ph type="body" idx="1"/>
          </p:nvPr>
        </p:nvSpPr>
        <p:spPr/>
        <p:txBody>
          <a:bodyPr/>
          <a:lstStyle/>
          <a:p>
            <a:r>
              <a:rPr lang="en-US" dirty="0"/>
              <a:t>Population Projections Available in 3 Major Datasets</a:t>
            </a:r>
          </a:p>
        </p:txBody>
      </p:sp>
      <p:sp>
        <p:nvSpPr>
          <p:cNvPr id="4" name="Text Placeholder 3">
            <a:extLst>
              <a:ext uri="{FF2B5EF4-FFF2-40B4-BE49-F238E27FC236}">
                <a16:creationId xmlns:a16="http://schemas.microsoft.com/office/drawing/2014/main" id="{537C8037-0844-5C62-0BB5-A06C07AAB5A7}"/>
              </a:ext>
            </a:extLst>
          </p:cNvPr>
          <p:cNvSpPr>
            <a:spLocks noGrp="1"/>
          </p:cNvSpPr>
          <p:nvPr>
            <p:ph type="body" sz="quarter" idx="13"/>
          </p:nvPr>
        </p:nvSpPr>
        <p:spPr>
          <a:xfrm>
            <a:off x="929217" y="1259204"/>
            <a:ext cx="10770696" cy="5111115"/>
          </a:xfrm>
        </p:spPr>
        <p:txBody>
          <a:bodyPr>
            <a:normAutofit fontScale="85000" lnSpcReduction="20000"/>
          </a:bodyPr>
          <a:lstStyle/>
          <a:p>
            <a:pPr marL="0" indent="0">
              <a:buNone/>
            </a:pPr>
            <a:r>
              <a:rPr lang="en-US" b="1" i="1" dirty="0">
                <a:solidFill>
                  <a:srgbClr val="212529"/>
                </a:solidFill>
                <a:effectLst/>
                <a:latin typeface="Source Sans Pro" panose="020B0503030403020204" pitchFamily="34" charset="0"/>
              </a:rPr>
              <a:t>1. Sex and Single Years of Age </a:t>
            </a:r>
          </a:p>
          <a:p>
            <a:pPr lvl="1"/>
            <a:r>
              <a:rPr lang="en-US" b="0" i="0" dirty="0">
                <a:solidFill>
                  <a:srgbClr val="212529"/>
                </a:solidFill>
                <a:effectLst/>
                <a:latin typeface="Source Sans Pro" panose="020B0503030403020204" pitchFamily="34" charset="0"/>
              </a:rPr>
              <a:t>Useful if </a:t>
            </a:r>
            <a:r>
              <a:rPr lang="en-US" dirty="0">
                <a:solidFill>
                  <a:srgbClr val="212529"/>
                </a:solidFill>
                <a:latin typeface="Source Sans Pro" panose="020B0503030403020204" pitchFamily="34" charset="0"/>
              </a:rPr>
              <a:t>race/ethnic characteristics not important need single age or customized age groups</a:t>
            </a:r>
          </a:p>
          <a:p>
            <a:pPr lvl="1"/>
            <a:r>
              <a:rPr lang="en-US" b="0" i="0" dirty="0">
                <a:solidFill>
                  <a:srgbClr val="212529"/>
                </a:solidFill>
                <a:effectLst/>
                <a:latin typeface="Source Sans Pro" panose="020B0503030403020204" pitchFamily="34" charset="0"/>
              </a:rPr>
              <a:t>Single years of age from 0 – 99 and 100+ age group</a:t>
            </a:r>
          </a:p>
          <a:p>
            <a:pPr marL="0" indent="0">
              <a:buNone/>
            </a:pPr>
            <a:r>
              <a:rPr lang="en-US" b="1" i="1" dirty="0">
                <a:solidFill>
                  <a:srgbClr val="212529"/>
                </a:solidFill>
                <a:latin typeface="Source Sans Pro" panose="020B0503030403020204" pitchFamily="34" charset="0"/>
              </a:rPr>
              <a:t>2. </a:t>
            </a:r>
            <a:r>
              <a:rPr lang="en-US" b="1" i="1" dirty="0">
                <a:solidFill>
                  <a:srgbClr val="212529"/>
                </a:solidFill>
                <a:effectLst/>
                <a:latin typeface="Source Sans Pro" panose="020B0503030403020204" pitchFamily="34" charset="0"/>
              </a:rPr>
              <a:t>Sex, Race, Age Groups</a:t>
            </a:r>
          </a:p>
          <a:p>
            <a:pPr lvl="1"/>
            <a:r>
              <a:rPr lang="en-US" dirty="0">
                <a:solidFill>
                  <a:srgbClr val="212529"/>
                </a:solidFill>
                <a:effectLst/>
                <a:latin typeface="Source Sans Pro" panose="020B0503030403020204" pitchFamily="34" charset="0"/>
              </a:rPr>
              <a:t>Useful if interested in race and sex characteristics of aging population</a:t>
            </a:r>
          </a:p>
          <a:p>
            <a:pPr lvl="1"/>
            <a:r>
              <a:rPr lang="en-US" dirty="0">
                <a:solidFill>
                  <a:srgbClr val="212529"/>
                </a:solidFill>
                <a:effectLst/>
                <a:latin typeface="Source Sans Pro" panose="020B0503030403020204" pitchFamily="34" charset="0"/>
              </a:rPr>
              <a:t>Reported in 10-year age groups for most adult ages </a:t>
            </a:r>
          </a:p>
          <a:p>
            <a:pPr lvl="1"/>
            <a:r>
              <a:rPr lang="en-US" dirty="0">
                <a:solidFill>
                  <a:srgbClr val="212529"/>
                </a:solidFill>
                <a:latin typeface="Source Sans Pro" panose="020B0503030403020204" pitchFamily="34" charset="0"/>
              </a:rPr>
              <a:t>I</a:t>
            </a:r>
            <a:r>
              <a:rPr lang="en-US" dirty="0">
                <a:solidFill>
                  <a:srgbClr val="212529"/>
                </a:solidFill>
                <a:effectLst/>
                <a:latin typeface="Source Sans Pro" panose="020B0503030403020204" pitchFamily="34" charset="0"/>
              </a:rPr>
              <a:t>ncludes some special aging related groups (e.g. 60-64)</a:t>
            </a:r>
          </a:p>
          <a:p>
            <a:pPr lvl="1"/>
            <a:r>
              <a:rPr lang="en-US" dirty="0">
                <a:solidFill>
                  <a:srgbClr val="212529"/>
                </a:solidFill>
                <a:effectLst/>
                <a:latin typeface="Source Sans Pro" panose="020B0503030403020204" pitchFamily="34" charset="0"/>
              </a:rPr>
              <a:t>Age groupings through age 99 and 100+ age group</a:t>
            </a:r>
          </a:p>
          <a:p>
            <a:pPr lvl="1"/>
            <a:r>
              <a:rPr lang="en-US" dirty="0">
                <a:solidFill>
                  <a:srgbClr val="212529"/>
                </a:solidFill>
                <a:effectLst/>
                <a:latin typeface="Source Sans Pro" panose="020B0503030403020204" pitchFamily="34" charset="0"/>
              </a:rPr>
              <a:t>Also reported for broader age groups including 65+</a:t>
            </a:r>
          </a:p>
          <a:p>
            <a:pPr lvl="1"/>
            <a:r>
              <a:rPr lang="en-US" dirty="0">
                <a:solidFill>
                  <a:srgbClr val="212529"/>
                </a:solidFill>
                <a:latin typeface="Source Sans Pro" panose="020B0503030403020204" pitchFamily="34" charset="0"/>
              </a:rPr>
              <a:t>Major race groups are reported by age when at least 250+ people for that race are present </a:t>
            </a:r>
          </a:p>
          <a:p>
            <a:pPr lvl="1"/>
            <a:r>
              <a:rPr lang="en-US" dirty="0">
                <a:solidFill>
                  <a:srgbClr val="212529"/>
                </a:solidFill>
                <a:latin typeface="Source Sans Pro" panose="020B0503030403020204" pitchFamily="34" charset="0"/>
              </a:rPr>
              <a:t>NO Hispanic origin reporting</a:t>
            </a:r>
          </a:p>
          <a:p>
            <a:pPr marL="0" indent="0">
              <a:buNone/>
            </a:pPr>
            <a:r>
              <a:rPr lang="en-US" b="1" i="1" dirty="0">
                <a:solidFill>
                  <a:srgbClr val="212529"/>
                </a:solidFill>
                <a:latin typeface="Source Sans Pro" panose="020B0503030403020204" pitchFamily="34" charset="0"/>
              </a:rPr>
              <a:t>3. </a:t>
            </a:r>
            <a:r>
              <a:rPr lang="en-US" b="1" i="1" dirty="0">
                <a:solidFill>
                  <a:srgbClr val="212529"/>
                </a:solidFill>
                <a:effectLst/>
                <a:latin typeface="Source Sans Pro" panose="020B0503030403020204" pitchFamily="34" charset="0"/>
              </a:rPr>
              <a:t>Hispanic Origin/Race by Sex and Age</a:t>
            </a:r>
          </a:p>
          <a:p>
            <a:pPr lvl="1"/>
            <a:r>
              <a:rPr lang="en-US" dirty="0">
                <a:solidFill>
                  <a:srgbClr val="212529"/>
                </a:solidFill>
                <a:latin typeface="Source Sans Pro" panose="020B0503030403020204" pitchFamily="34" charset="0"/>
              </a:rPr>
              <a:t>Useful if interested in Hispanic and sex characteristics of aging population</a:t>
            </a:r>
          </a:p>
          <a:p>
            <a:pPr lvl="1"/>
            <a:r>
              <a:rPr lang="en-US" dirty="0">
                <a:solidFill>
                  <a:srgbClr val="212529"/>
                </a:solidFill>
                <a:latin typeface="Source Sans Pro" panose="020B0503030403020204" pitchFamily="34" charset="0"/>
              </a:rPr>
              <a:t>Reported in 5-year age groups through 80-84, and 85+ age group</a:t>
            </a:r>
          </a:p>
          <a:p>
            <a:pPr lvl="1"/>
            <a:r>
              <a:rPr lang="en-US" dirty="0"/>
              <a:t>Broad race categories: White/Non-White</a:t>
            </a:r>
          </a:p>
          <a:p>
            <a:pPr lvl="1"/>
            <a:r>
              <a:rPr lang="en-US" dirty="0"/>
              <a:t>Reports Hispanic / Non-Hispanic origin</a:t>
            </a:r>
          </a:p>
        </p:txBody>
      </p:sp>
    </p:spTree>
    <p:extLst>
      <p:ext uri="{BB962C8B-B14F-4D97-AF65-F5344CB8AC3E}">
        <p14:creationId xmlns:p14="http://schemas.microsoft.com/office/powerpoint/2010/main" val="3410828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CE3FC7-B7D1-A550-B506-A7885D18E03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3" name="Text Placeholder 2">
            <a:extLst>
              <a:ext uri="{FF2B5EF4-FFF2-40B4-BE49-F238E27FC236}">
                <a16:creationId xmlns:a16="http://schemas.microsoft.com/office/drawing/2014/main" id="{B8041F53-C7F9-AEDB-AB09-FB8CA5B38799}"/>
              </a:ext>
            </a:extLst>
          </p:cNvPr>
          <p:cNvSpPr>
            <a:spLocks noGrp="1"/>
          </p:cNvSpPr>
          <p:nvPr>
            <p:ph type="body" idx="1"/>
          </p:nvPr>
        </p:nvSpPr>
        <p:spPr/>
        <p:txBody>
          <a:bodyPr/>
          <a:lstStyle/>
          <a:p>
            <a:r>
              <a:rPr lang="en-US" dirty="0"/>
              <a:t>Sex, Race, Age Groups Dataset Aging Related Categories</a:t>
            </a:r>
          </a:p>
        </p:txBody>
      </p:sp>
      <p:graphicFrame>
        <p:nvGraphicFramePr>
          <p:cNvPr id="7" name="Table 6">
            <a:extLst>
              <a:ext uri="{FF2B5EF4-FFF2-40B4-BE49-F238E27FC236}">
                <a16:creationId xmlns:a16="http://schemas.microsoft.com/office/drawing/2014/main" id="{8A1809B2-9F25-C822-848D-A70BEF25B6EB}"/>
              </a:ext>
            </a:extLst>
          </p:cNvPr>
          <p:cNvGraphicFramePr>
            <a:graphicFrameLocks noGrp="1"/>
          </p:cNvGraphicFramePr>
          <p:nvPr>
            <p:extLst>
              <p:ext uri="{D42A27DB-BD31-4B8C-83A1-F6EECF244321}">
                <p14:modId xmlns:p14="http://schemas.microsoft.com/office/powerpoint/2010/main" val="3466873095"/>
              </p:ext>
            </p:extLst>
          </p:nvPr>
        </p:nvGraphicFramePr>
        <p:xfrm>
          <a:off x="1271350" y="1720475"/>
          <a:ext cx="9028350" cy="2590800"/>
        </p:xfrm>
        <a:graphic>
          <a:graphicData uri="http://schemas.openxmlformats.org/drawingml/2006/table">
            <a:tbl>
              <a:tblPr firstRow="1" bandRow="1">
                <a:tableStyleId>{5C22544A-7EE6-4342-B048-85BDC9FD1C3A}</a:tableStyleId>
              </a:tblPr>
              <a:tblGrid>
                <a:gridCol w="3009450">
                  <a:extLst>
                    <a:ext uri="{9D8B030D-6E8A-4147-A177-3AD203B41FA5}">
                      <a16:colId xmlns:a16="http://schemas.microsoft.com/office/drawing/2014/main" val="3125820820"/>
                    </a:ext>
                  </a:extLst>
                </a:gridCol>
                <a:gridCol w="1655686">
                  <a:extLst>
                    <a:ext uri="{9D8B030D-6E8A-4147-A177-3AD203B41FA5}">
                      <a16:colId xmlns:a16="http://schemas.microsoft.com/office/drawing/2014/main" val="2167993833"/>
                    </a:ext>
                  </a:extLst>
                </a:gridCol>
                <a:gridCol w="4363214">
                  <a:extLst>
                    <a:ext uri="{9D8B030D-6E8A-4147-A177-3AD203B41FA5}">
                      <a16:colId xmlns:a16="http://schemas.microsoft.com/office/drawing/2014/main" val="253242932"/>
                    </a:ext>
                  </a:extLst>
                </a:gridCol>
              </a:tblGrid>
              <a:tr h="351744">
                <a:tc>
                  <a:txBody>
                    <a:bodyPr/>
                    <a:lstStyle/>
                    <a:p>
                      <a:r>
                        <a:rPr lang="en-US" dirty="0"/>
                        <a:t>Sex</a:t>
                      </a:r>
                    </a:p>
                  </a:txBody>
                  <a:tcPr/>
                </a:tc>
                <a:tc>
                  <a:txBody>
                    <a:bodyPr/>
                    <a:lstStyle/>
                    <a:p>
                      <a:r>
                        <a:rPr lang="en-US" dirty="0"/>
                        <a:t>Age Groups</a:t>
                      </a:r>
                    </a:p>
                  </a:txBody>
                  <a:tcPr/>
                </a:tc>
                <a:tc>
                  <a:txBody>
                    <a:bodyPr/>
                    <a:lstStyle/>
                    <a:p>
                      <a:r>
                        <a:rPr lang="en-US" dirty="0"/>
                        <a:t>Race (# of counties w/ race category)</a:t>
                      </a:r>
                    </a:p>
                  </a:txBody>
                  <a:tcPr/>
                </a:tc>
                <a:extLst>
                  <a:ext uri="{0D108BD9-81ED-4DB2-BD59-A6C34878D82A}">
                    <a16:rowId xmlns:a16="http://schemas.microsoft.com/office/drawing/2014/main" val="3366264006"/>
                  </a:ext>
                </a:extLst>
              </a:tr>
              <a:tr h="370840">
                <a:tc>
                  <a:txBody>
                    <a:bodyPr/>
                    <a:lstStyle/>
                    <a:p>
                      <a:r>
                        <a:rPr lang="en-US" dirty="0"/>
                        <a:t>Male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2529"/>
                          </a:solidFill>
                          <a:latin typeface="Source Sans Pro" panose="020B0503030403020204" pitchFamily="34" charset="0"/>
                        </a:rPr>
                        <a:t>55 – 59</a:t>
                      </a:r>
                    </a:p>
                  </a:txBody>
                  <a:tcPr/>
                </a:tc>
                <a:tc>
                  <a:txBody>
                    <a:bodyPr/>
                    <a:lstStyle/>
                    <a:p>
                      <a:r>
                        <a:rPr lang="en-US" dirty="0"/>
                        <a:t>White (100)</a:t>
                      </a:r>
                    </a:p>
                  </a:txBody>
                  <a:tcPr/>
                </a:tc>
                <a:extLst>
                  <a:ext uri="{0D108BD9-81ED-4DB2-BD59-A6C34878D82A}">
                    <a16:rowId xmlns:a16="http://schemas.microsoft.com/office/drawing/2014/main" val="3720987175"/>
                  </a:ext>
                </a:extLst>
              </a:tr>
              <a:tr h="370840">
                <a:tc>
                  <a:txBody>
                    <a:bodyPr/>
                    <a:lstStyle/>
                    <a:p>
                      <a:r>
                        <a:rPr lang="en-US" dirty="0"/>
                        <a:t>Female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2529"/>
                          </a:solidFill>
                          <a:latin typeface="Source Sans Pro" panose="020B0503030403020204" pitchFamily="34" charset="0"/>
                        </a:rPr>
                        <a:t>60 – 64</a:t>
                      </a:r>
                    </a:p>
                  </a:txBody>
                  <a:tcPr/>
                </a:tc>
                <a:tc>
                  <a:txBody>
                    <a:bodyPr/>
                    <a:lstStyle/>
                    <a:p>
                      <a:r>
                        <a:rPr lang="en-US" dirty="0"/>
                        <a:t>Black (93)</a:t>
                      </a:r>
                    </a:p>
                  </a:txBody>
                  <a:tcPr/>
                </a:tc>
                <a:extLst>
                  <a:ext uri="{0D108BD9-81ED-4DB2-BD59-A6C34878D82A}">
                    <a16:rowId xmlns:a16="http://schemas.microsoft.com/office/drawing/2014/main" val="2679292469"/>
                  </a:ext>
                </a:extLst>
              </a:tr>
              <a:tr h="370840">
                <a:tc>
                  <a:txBody>
                    <a:bodyPr/>
                    <a:lstStyle/>
                    <a:p>
                      <a:r>
                        <a:rPr lang="en-US" dirty="0"/>
                        <a:t>Total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2529"/>
                          </a:solidFill>
                          <a:latin typeface="Source Sans Pro" panose="020B0503030403020204" pitchFamily="34" charset="0"/>
                        </a:rPr>
                        <a:t>65 – 74</a:t>
                      </a:r>
                    </a:p>
                  </a:txBody>
                  <a:tcPr/>
                </a:tc>
                <a:tc>
                  <a:txBody>
                    <a:bodyPr/>
                    <a:lstStyle/>
                    <a:p>
                      <a:r>
                        <a:rPr lang="en-US" dirty="0"/>
                        <a:t>American Indian/Alaska Native (73)</a:t>
                      </a:r>
                    </a:p>
                  </a:txBody>
                  <a:tcPr/>
                </a:tc>
                <a:extLst>
                  <a:ext uri="{0D108BD9-81ED-4DB2-BD59-A6C34878D82A}">
                    <a16:rowId xmlns:a16="http://schemas.microsoft.com/office/drawing/2014/main" val="2918162454"/>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2529"/>
                          </a:solidFill>
                          <a:latin typeface="Source Sans Pro" panose="020B0503030403020204" pitchFamily="34" charset="0"/>
                        </a:rPr>
                        <a:t>75 – 84</a:t>
                      </a:r>
                    </a:p>
                  </a:txBody>
                  <a:tcPr/>
                </a:tc>
                <a:tc>
                  <a:txBody>
                    <a:bodyPr/>
                    <a:lstStyle/>
                    <a:p>
                      <a:r>
                        <a:rPr lang="en-US" dirty="0"/>
                        <a:t>Asian &amp; Pacific Islander (65)</a:t>
                      </a:r>
                    </a:p>
                  </a:txBody>
                  <a:tcPr/>
                </a:tc>
                <a:extLst>
                  <a:ext uri="{0D108BD9-81ED-4DB2-BD59-A6C34878D82A}">
                    <a16:rowId xmlns:a16="http://schemas.microsoft.com/office/drawing/2014/main" val="1166365075"/>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2529"/>
                          </a:solidFill>
                          <a:latin typeface="Source Sans Pro" panose="020B0503030403020204" pitchFamily="34" charset="0"/>
                        </a:rPr>
                        <a:t>85 – 99</a:t>
                      </a:r>
                    </a:p>
                  </a:txBody>
                  <a:tcPr/>
                </a:tc>
                <a:tc>
                  <a:txBody>
                    <a:bodyPr/>
                    <a:lstStyle/>
                    <a:p>
                      <a:r>
                        <a:rPr lang="en-US" dirty="0"/>
                        <a:t>Other* (100)</a:t>
                      </a:r>
                    </a:p>
                  </a:txBody>
                  <a:tcPr/>
                </a:tc>
                <a:extLst>
                  <a:ext uri="{0D108BD9-81ED-4DB2-BD59-A6C34878D82A}">
                    <a16:rowId xmlns:a16="http://schemas.microsoft.com/office/drawing/2014/main" val="2932029311"/>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2529"/>
                          </a:solidFill>
                          <a:latin typeface="Source Sans Pro" panose="020B0503030403020204" pitchFamily="34" charset="0"/>
                        </a:rPr>
                        <a:t>100+</a:t>
                      </a:r>
                    </a:p>
                  </a:txBody>
                  <a:tcPr/>
                </a:tc>
                <a:tc>
                  <a:txBody>
                    <a:bodyPr/>
                    <a:lstStyle/>
                    <a:p>
                      <a:endParaRPr lang="en-US" dirty="0"/>
                    </a:p>
                  </a:txBody>
                  <a:tcPr/>
                </a:tc>
                <a:extLst>
                  <a:ext uri="{0D108BD9-81ED-4DB2-BD59-A6C34878D82A}">
                    <a16:rowId xmlns:a16="http://schemas.microsoft.com/office/drawing/2014/main" val="236166087"/>
                  </a:ext>
                </a:extLst>
              </a:tr>
            </a:tbl>
          </a:graphicData>
        </a:graphic>
      </p:graphicFrame>
      <p:sp>
        <p:nvSpPr>
          <p:cNvPr id="6" name="TextBox 5">
            <a:extLst>
              <a:ext uri="{FF2B5EF4-FFF2-40B4-BE49-F238E27FC236}">
                <a16:creationId xmlns:a16="http://schemas.microsoft.com/office/drawing/2014/main" id="{0E943B46-EFBA-E92B-4D2C-2403262F04D2}"/>
              </a:ext>
            </a:extLst>
          </p:cNvPr>
          <p:cNvSpPr txBox="1"/>
          <p:nvPr/>
        </p:nvSpPr>
        <p:spPr>
          <a:xfrm>
            <a:off x="1165033" y="4507732"/>
            <a:ext cx="9212855" cy="369332"/>
          </a:xfrm>
          <a:prstGeom prst="rect">
            <a:avLst/>
          </a:prstGeom>
          <a:noFill/>
        </p:spPr>
        <p:txBody>
          <a:bodyPr wrap="square">
            <a:spAutoFit/>
          </a:bodyPr>
          <a:lstStyle/>
          <a:p>
            <a:r>
              <a:rPr lang="en-US" dirty="0"/>
              <a:t>*Includes Black, American Indian, Asian populations when not separately reported</a:t>
            </a:r>
          </a:p>
        </p:txBody>
      </p:sp>
    </p:spTree>
    <p:extLst>
      <p:ext uri="{BB962C8B-B14F-4D97-AF65-F5344CB8AC3E}">
        <p14:creationId xmlns:p14="http://schemas.microsoft.com/office/powerpoint/2010/main" val="63759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0BEA0-67FE-E4E1-FFE4-80BA1207E789}"/>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3" name="Text Placeholder 2">
            <a:extLst>
              <a:ext uri="{FF2B5EF4-FFF2-40B4-BE49-F238E27FC236}">
                <a16:creationId xmlns:a16="http://schemas.microsoft.com/office/drawing/2014/main" id="{B1AF8D24-B4FB-8B68-AC96-B95D00AEA7C9}"/>
              </a:ext>
            </a:extLst>
          </p:cNvPr>
          <p:cNvSpPr>
            <a:spLocks noGrp="1"/>
          </p:cNvSpPr>
          <p:nvPr>
            <p:ph type="body" idx="1"/>
          </p:nvPr>
        </p:nvSpPr>
        <p:spPr/>
        <p:txBody>
          <a:bodyPr/>
          <a:lstStyle/>
          <a:p>
            <a:r>
              <a:rPr lang="en-US" dirty="0"/>
              <a:t>Special Note About “Other Category”</a:t>
            </a:r>
          </a:p>
        </p:txBody>
      </p:sp>
      <p:sp>
        <p:nvSpPr>
          <p:cNvPr id="4" name="Text Placeholder 3">
            <a:extLst>
              <a:ext uri="{FF2B5EF4-FFF2-40B4-BE49-F238E27FC236}">
                <a16:creationId xmlns:a16="http://schemas.microsoft.com/office/drawing/2014/main" id="{3719AA79-E841-A2AA-5A62-20A134991E69}"/>
              </a:ext>
            </a:extLst>
          </p:cNvPr>
          <p:cNvSpPr>
            <a:spLocks noGrp="1"/>
          </p:cNvSpPr>
          <p:nvPr>
            <p:ph type="body" sz="quarter" idx="13"/>
          </p:nvPr>
        </p:nvSpPr>
        <p:spPr/>
        <p:txBody>
          <a:bodyPr>
            <a:normAutofit/>
          </a:bodyPr>
          <a:lstStyle/>
          <a:p>
            <a:endParaRPr lang="en-US" dirty="0"/>
          </a:p>
          <a:p>
            <a:r>
              <a:rPr lang="en-US" dirty="0"/>
              <a:t>For the state and most counties</a:t>
            </a:r>
          </a:p>
          <a:p>
            <a:pPr lvl="1"/>
            <a:r>
              <a:rPr lang="en-US" dirty="0"/>
              <a:t>“Other” = people who identify as “some other race” and “two or more races”</a:t>
            </a:r>
          </a:p>
          <a:p>
            <a:pPr lvl="1"/>
            <a:r>
              <a:rPr lang="en-US" dirty="0"/>
              <a:t>For “Other” - the </a:t>
            </a:r>
            <a:r>
              <a:rPr lang="en-US" dirty="0" err="1"/>
              <a:t>grpn</a:t>
            </a:r>
            <a:r>
              <a:rPr lang="en-US" dirty="0"/>
              <a:t> (# of groups) variable = 1</a:t>
            </a:r>
          </a:p>
          <a:p>
            <a:endParaRPr lang="en-US" dirty="0"/>
          </a:p>
          <a:p>
            <a:r>
              <a:rPr lang="en-US" dirty="0"/>
              <a:t>For some counties</a:t>
            </a:r>
          </a:p>
          <a:p>
            <a:pPr lvl="1"/>
            <a:r>
              <a:rPr lang="en-US" dirty="0"/>
              <a:t>“Other” = “some other race” and “two or more races”                                                    </a:t>
            </a:r>
            <a:r>
              <a:rPr lang="en-US" b="1" dirty="0"/>
              <a:t>AND</a:t>
            </a:r>
            <a:r>
              <a:rPr lang="en-US" dirty="0"/>
              <a:t> people who identify as one of the other major race categories when less than 250 people of that group is present</a:t>
            </a:r>
          </a:p>
          <a:p>
            <a:pPr lvl="1"/>
            <a:r>
              <a:rPr lang="en-US" dirty="0"/>
              <a:t>The “Other” - the </a:t>
            </a:r>
            <a:r>
              <a:rPr lang="en-US" dirty="0" err="1"/>
              <a:t>grpn</a:t>
            </a:r>
            <a:r>
              <a:rPr lang="en-US" dirty="0"/>
              <a:t> (# of groups) variable = 1 + the number of additional groups</a:t>
            </a:r>
          </a:p>
          <a:p>
            <a:pPr marL="0" indent="0">
              <a:buNone/>
            </a:pPr>
            <a:endParaRPr lang="en-US" dirty="0"/>
          </a:p>
        </p:txBody>
      </p:sp>
    </p:spTree>
    <p:extLst>
      <p:ext uri="{BB962C8B-B14F-4D97-AF65-F5344CB8AC3E}">
        <p14:creationId xmlns:p14="http://schemas.microsoft.com/office/powerpoint/2010/main" val="291536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4660B0-1456-8998-6E46-4D8738C7C77C}"/>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3" name="Text Placeholder 2">
            <a:extLst>
              <a:ext uri="{FF2B5EF4-FFF2-40B4-BE49-F238E27FC236}">
                <a16:creationId xmlns:a16="http://schemas.microsoft.com/office/drawing/2014/main" id="{2D1F720A-97AE-5D1C-B191-2FB5877F6961}"/>
              </a:ext>
            </a:extLst>
          </p:cNvPr>
          <p:cNvSpPr>
            <a:spLocks noGrp="1"/>
          </p:cNvSpPr>
          <p:nvPr>
            <p:ph type="body" idx="1"/>
          </p:nvPr>
        </p:nvSpPr>
        <p:spPr/>
        <p:txBody>
          <a:bodyPr/>
          <a:lstStyle/>
          <a:p>
            <a:r>
              <a:rPr lang="en-US" dirty="0"/>
              <a:t>Other Example</a:t>
            </a:r>
          </a:p>
        </p:txBody>
      </p:sp>
      <p:sp>
        <p:nvSpPr>
          <p:cNvPr id="4" name="Text Placeholder 3">
            <a:extLst>
              <a:ext uri="{FF2B5EF4-FFF2-40B4-BE49-F238E27FC236}">
                <a16:creationId xmlns:a16="http://schemas.microsoft.com/office/drawing/2014/main" id="{4F8AFB93-DD7D-0DBD-3B91-5D5068FEE81D}"/>
              </a:ext>
            </a:extLst>
          </p:cNvPr>
          <p:cNvSpPr>
            <a:spLocks noGrp="1"/>
          </p:cNvSpPr>
          <p:nvPr>
            <p:ph type="body" sz="quarter" idx="13"/>
          </p:nvPr>
        </p:nvSpPr>
        <p:spPr/>
        <p:txBody>
          <a:bodyPr>
            <a:normAutofit fontScale="92500" lnSpcReduction="20000"/>
          </a:bodyPr>
          <a:lstStyle/>
          <a:p>
            <a:pPr lvl="2"/>
            <a:endParaRPr lang="en-US" dirty="0"/>
          </a:p>
          <a:p>
            <a:pPr lvl="2"/>
            <a:r>
              <a:rPr lang="en-US" b="1" dirty="0"/>
              <a:t>Avery County – </a:t>
            </a:r>
          </a:p>
          <a:p>
            <a:pPr lvl="3"/>
            <a:r>
              <a:rPr lang="en-US" dirty="0"/>
              <a:t>Populations for Black, White, and Other are greater than 250</a:t>
            </a:r>
          </a:p>
          <a:p>
            <a:pPr lvl="3"/>
            <a:r>
              <a:rPr lang="en-US" dirty="0"/>
              <a:t>Populations for Asian and American Indian are less than 250</a:t>
            </a:r>
          </a:p>
          <a:p>
            <a:pPr lvl="3"/>
            <a:r>
              <a:rPr lang="en-US" dirty="0"/>
              <a:t>Asian and American Indian populations are combined with Other population</a:t>
            </a:r>
          </a:p>
          <a:p>
            <a:pPr lvl="4"/>
            <a:r>
              <a:rPr lang="en-US" dirty="0" err="1"/>
              <a:t>Grpn</a:t>
            </a:r>
            <a:r>
              <a:rPr lang="en-US" dirty="0"/>
              <a:t> for Other = 3 (3 races included)</a:t>
            </a:r>
          </a:p>
          <a:p>
            <a:pPr lvl="4"/>
            <a:r>
              <a:rPr lang="en-US" dirty="0" err="1"/>
              <a:t>Grpn</a:t>
            </a:r>
            <a:r>
              <a:rPr lang="en-US" dirty="0"/>
              <a:t> for Black = 1</a:t>
            </a:r>
          </a:p>
          <a:p>
            <a:pPr lvl="4"/>
            <a:r>
              <a:rPr lang="en-US" dirty="0" err="1"/>
              <a:t>Grpn</a:t>
            </a:r>
            <a:r>
              <a:rPr lang="en-US" dirty="0"/>
              <a:t> for White = 1</a:t>
            </a:r>
          </a:p>
          <a:p>
            <a:pPr lvl="4"/>
            <a:r>
              <a:rPr lang="en-US" dirty="0" err="1"/>
              <a:t>Grpn</a:t>
            </a:r>
            <a:r>
              <a:rPr lang="en-US" dirty="0"/>
              <a:t> for Total = 5</a:t>
            </a:r>
          </a:p>
          <a:p>
            <a:pPr lvl="2"/>
            <a:endParaRPr lang="en-US" dirty="0"/>
          </a:p>
          <a:p>
            <a:pPr lvl="2"/>
            <a:r>
              <a:rPr lang="en-US" b="1" dirty="0"/>
              <a:t>Harnett County – </a:t>
            </a:r>
          </a:p>
          <a:p>
            <a:pPr lvl="3"/>
            <a:r>
              <a:rPr lang="en-US" dirty="0"/>
              <a:t>Populations for all race groups are greater than 250</a:t>
            </a:r>
          </a:p>
          <a:p>
            <a:pPr lvl="4"/>
            <a:r>
              <a:rPr lang="en-US" dirty="0" err="1"/>
              <a:t>Grpn</a:t>
            </a:r>
            <a:r>
              <a:rPr lang="en-US" dirty="0"/>
              <a:t> for American Indian = 1</a:t>
            </a:r>
          </a:p>
          <a:p>
            <a:pPr lvl="4"/>
            <a:r>
              <a:rPr lang="en-US" dirty="0" err="1"/>
              <a:t>Grpn</a:t>
            </a:r>
            <a:r>
              <a:rPr lang="en-US" dirty="0"/>
              <a:t> for Asian = 1</a:t>
            </a:r>
          </a:p>
          <a:p>
            <a:pPr lvl="4"/>
            <a:r>
              <a:rPr lang="en-US" dirty="0" err="1"/>
              <a:t>Grpn</a:t>
            </a:r>
            <a:r>
              <a:rPr lang="en-US" dirty="0"/>
              <a:t> for Black = 1</a:t>
            </a:r>
          </a:p>
          <a:p>
            <a:pPr lvl="4"/>
            <a:r>
              <a:rPr lang="en-US" dirty="0" err="1"/>
              <a:t>Grpn</a:t>
            </a:r>
            <a:r>
              <a:rPr lang="en-US" dirty="0"/>
              <a:t> for White = 1</a:t>
            </a:r>
          </a:p>
          <a:p>
            <a:pPr lvl="4"/>
            <a:r>
              <a:rPr lang="en-US" dirty="0" err="1"/>
              <a:t>Grpn</a:t>
            </a:r>
            <a:r>
              <a:rPr lang="en-US" dirty="0"/>
              <a:t> for Other = 1</a:t>
            </a:r>
          </a:p>
          <a:p>
            <a:pPr lvl="4"/>
            <a:r>
              <a:rPr lang="en-US" dirty="0" err="1"/>
              <a:t>Grpn</a:t>
            </a:r>
            <a:r>
              <a:rPr lang="en-US" dirty="0"/>
              <a:t> for Total = 5</a:t>
            </a:r>
          </a:p>
        </p:txBody>
      </p:sp>
    </p:spTree>
    <p:extLst>
      <p:ext uri="{BB962C8B-B14F-4D97-AF65-F5344CB8AC3E}">
        <p14:creationId xmlns:p14="http://schemas.microsoft.com/office/powerpoint/2010/main" val="409959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3B7198-5C2B-5D13-0446-00AEE039DE6A}"/>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3" name="Text Placeholder 2">
            <a:extLst>
              <a:ext uri="{FF2B5EF4-FFF2-40B4-BE49-F238E27FC236}">
                <a16:creationId xmlns:a16="http://schemas.microsoft.com/office/drawing/2014/main" id="{B03C953E-24D4-0399-CB98-0257165160F3}"/>
              </a:ext>
            </a:extLst>
          </p:cNvPr>
          <p:cNvSpPr>
            <a:spLocks noGrp="1"/>
          </p:cNvSpPr>
          <p:nvPr>
            <p:ph type="body" idx="1"/>
          </p:nvPr>
        </p:nvSpPr>
        <p:spPr/>
        <p:txBody>
          <a:bodyPr/>
          <a:lstStyle/>
          <a:p>
            <a:r>
              <a:rPr lang="en-US" dirty="0"/>
              <a:t>Other Important Details</a:t>
            </a:r>
          </a:p>
        </p:txBody>
      </p:sp>
      <p:sp>
        <p:nvSpPr>
          <p:cNvPr id="4" name="Text Placeholder 3">
            <a:extLst>
              <a:ext uri="{FF2B5EF4-FFF2-40B4-BE49-F238E27FC236}">
                <a16:creationId xmlns:a16="http://schemas.microsoft.com/office/drawing/2014/main" id="{B4878763-7CD0-74CE-044D-4ABFA1CA53A5}"/>
              </a:ext>
            </a:extLst>
          </p:cNvPr>
          <p:cNvSpPr>
            <a:spLocks noGrp="1"/>
          </p:cNvSpPr>
          <p:nvPr>
            <p:ph type="body" sz="quarter" idx="13"/>
          </p:nvPr>
        </p:nvSpPr>
        <p:spPr/>
        <p:txBody>
          <a:bodyPr/>
          <a:lstStyle/>
          <a:p>
            <a:r>
              <a:rPr lang="en-US" dirty="0"/>
              <a:t>Population estimates/projections published annually in the fall</a:t>
            </a:r>
          </a:p>
          <a:p>
            <a:pPr lvl="1"/>
            <a:endParaRPr lang="en-US" dirty="0"/>
          </a:p>
          <a:p>
            <a:pPr lvl="1"/>
            <a:r>
              <a:rPr lang="en-US" dirty="0"/>
              <a:t>Estimates/projections </a:t>
            </a:r>
            <a:r>
              <a:rPr lang="en-US" b="1" i="1" dirty="0"/>
              <a:t>replace</a:t>
            </a:r>
            <a:r>
              <a:rPr lang="en-US" dirty="0"/>
              <a:t> those published in previous years</a:t>
            </a:r>
          </a:p>
          <a:p>
            <a:pPr lvl="1"/>
            <a:endParaRPr lang="en-US" dirty="0"/>
          </a:p>
          <a:p>
            <a:pPr lvl="1"/>
            <a:r>
              <a:rPr lang="en-US" dirty="0"/>
              <a:t>Estimates/projections include </a:t>
            </a:r>
            <a:r>
              <a:rPr lang="en-US" b="1" i="1" dirty="0"/>
              <a:t>vintage year </a:t>
            </a:r>
            <a:r>
              <a:rPr lang="en-US" dirty="0"/>
              <a:t>and</a:t>
            </a:r>
            <a:r>
              <a:rPr lang="en-US" b="1" i="1" dirty="0"/>
              <a:t> estimates/projections indicator</a:t>
            </a:r>
          </a:p>
          <a:p>
            <a:pPr lvl="2"/>
            <a:endParaRPr lang="en-US" b="1" i="1" dirty="0"/>
          </a:p>
          <a:p>
            <a:pPr lvl="2"/>
            <a:r>
              <a:rPr lang="en-US" b="1" i="1" dirty="0"/>
              <a:t>Estimates Vintage </a:t>
            </a:r>
            <a:r>
              <a:rPr lang="en-US" dirty="0"/>
              <a:t>= Year of last estimate (e.g. Vintage 2023 estimate = July 1, 2023 estimates published in fall 2024 including revisions for 2020 through 2022).</a:t>
            </a:r>
          </a:p>
          <a:p>
            <a:pPr lvl="2"/>
            <a:endParaRPr lang="en-US" b="1" i="1" dirty="0"/>
          </a:p>
          <a:p>
            <a:pPr lvl="2"/>
            <a:r>
              <a:rPr lang="en-US" b="1" i="1" dirty="0"/>
              <a:t>Projections Vintage </a:t>
            </a:r>
            <a:r>
              <a:rPr lang="en-US" dirty="0"/>
              <a:t>= Year projection was published (e.g. Vintage 2024 projections = 2024 – 2060 population projections published in fall 2024).</a:t>
            </a:r>
          </a:p>
        </p:txBody>
      </p:sp>
    </p:spTree>
    <p:extLst>
      <p:ext uri="{BB962C8B-B14F-4D97-AF65-F5344CB8AC3E}">
        <p14:creationId xmlns:p14="http://schemas.microsoft.com/office/powerpoint/2010/main" val="3571239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3E674-D367-255D-8FAB-401BCA8A48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E5BCAC-7892-5297-3E26-9DC71713A42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3" name="Text Placeholder 2">
            <a:extLst>
              <a:ext uri="{FF2B5EF4-FFF2-40B4-BE49-F238E27FC236}">
                <a16:creationId xmlns:a16="http://schemas.microsoft.com/office/drawing/2014/main" id="{9334CCB0-7E12-8F1E-B4F6-DD2246BBBEED}"/>
              </a:ext>
            </a:extLst>
          </p:cNvPr>
          <p:cNvSpPr>
            <a:spLocks noGrp="1"/>
          </p:cNvSpPr>
          <p:nvPr>
            <p:ph type="body" idx="1"/>
          </p:nvPr>
        </p:nvSpPr>
        <p:spPr/>
        <p:txBody>
          <a:bodyPr/>
          <a:lstStyle/>
          <a:p>
            <a:r>
              <a:rPr lang="en-US" dirty="0"/>
              <a:t>Other Important Details</a:t>
            </a:r>
          </a:p>
        </p:txBody>
      </p:sp>
      <p:sp>
        <p:nvSpPr>
          <p:cNvPr id="4" name="Text Placeholder 3">
            <a:extLst>
              <a:ext uri="{FF2B5EF4-FFF2-40B4-BE49-F238E27FC236}">
                <a16:creationId xmlns:a16="http://schemas.microsoft.com/office/drawing/2014/main" id="{F86B2925-5AC9-C6FC-1A49-6F3522AA1B21}"/>
              </a:ext>
            </a:extLst>
          </p:cNvPr>
          <p:cNvSpPr>
            <a:spLocks noGrp="1"/>
          </p:cNvSpPr>
          <p:nvPr>
            <p:ph type="body" sz="quarter" idx="13"/>
          </p:nvPr>
        </p:nvSpPr>
        <p:spPr>
          <a:xfrm>
            <a:off x="929217" y="1259205"/>
            <a:ext cx="10704595" cy="4921258"/>
          </a:xfrm>
        </p:spPr>
        <p:txBody>
          <a:bodyPr/>
          <a:lstStyle/>
          <a:p>
            <a:pPr lvl="1"/>
            <a:endParaRPr lang="en-US" dirty="0"/>
          </a:p>
          <a:p>
            <a:pPr lvl="1"/>
            <a:r>
              <a:rPr lang="en-US" dirty="0"/>
              <a:t>Vintage 2023 estimates/2024 projections included major revisions to age characteristics</a:t>
            </a:r>
          </a:p>
          <a:p>
            <a:pPr lvl="2">
              <a:lnSpc>
                <a:spcPct val="100000"/>
              </a:lnSpc>
            </a:pPr>
            <a:endParaRPr lang="en-US" dirty="0"/>
          </a:p>
          <a:p>
            <a:pPr lvl="2">
              <a:lnSpc>
                <a:spcPct val="100000"/>
              </a:lnSpc>
            </a:pPr>
            <a:r>
              <a:rPr lang="en-US" dirty="0"/>
              <a:t>Adjustments done to correct age reporting issues with 2020 Census</a:t>
            </a:r>
          </a:p>
          <a:p>
            <a:pPr lvl="2">
              <a:lnSpc>
                <a:spcPct val="100000"/>
              </a:lnSpc>
            </a:pPr>
            <a:endParaRPr lang="en-US" dirty="0"/>
          </a:p>
          <a:p>
            <a:pPr lvl="2">
              <a:lnSpc>
                <a:spcPct val="100000"/>
              </a:lnSpc>
            </a:pPr>
            <a:r>
              <a:rPr lang="en-US" dirty="0"/>
              <a:t>More closely aligns with US Census Bureau estimates</a:t>
            </a:r>
          </a:p>
          <a:p>
            <a:pPr lvl="2">
              <a:lnSpc>
                <a:spcPct val="100000"/>
              </a:lnSpc>
            </a:pPr>
            <a:endParaRPr lang="en-US" b="1" i="1" dirty="0"/>
          </a:p>
          <a:p>
            <a:pPr lvl="2">
              <a:lnSpc>
                <a:spcPct val="100000"/>
              </a:lnSpc>
            </a:pPr>
            <a:r>
              <a:rPr lang="en-US" b="1" i="1" dirty="0"/>
              <a:t>DO NOT </a:t>
            </a:r>
            <a:r>
              <a:rPr lang="en-US" dirty="0"/>
              <a:t>compare to pre-2020 estimates (revisions to 2010-2020 age characteristics will be included in Vintage 2024 estimates/2025 projections).</a:t>
            </a:r>
          </a:p>
        </p:txBody>
      </p:sp>
    </p:spTree>
    <p:extLst>
      <p:ext uri="{BB962C8B-B14F-4D97-AF65-F5344CB8AC3E}">
        <p14:creationId xmlns:p14="http://schemas.microsoft.com/office/powerpoint/2010/main" val="59526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10600-618C-4A83-9941-871244C5C0FD}"/>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3" name="Text Placeholder 2">
            <a:extLst>
              <a:ext uri="{FF2B5EF4-FFF2-40B4-BE49-F238E27FC236}">
                <a16:creationId xmlns:a16="http://schemas.microsoft.com/office/drawing/2014/main" id="{1C41FE24-EB40-4B2A-A419-C205E6659137}"/>
              </a:ext>
            </a:extLst>
          </p:cNvPr>
          <p:cNvSpPr>
            <a:spLocks noGrp="1"/>
          </p:cNvSpPr>
          <p:nvPr>
            <p:ph type="body" idx="1"/>
          </p:nvPr>
        </p:nvSpPr>
        <p:spPr>
          <a:xfrm>
            <a:off x="1252672" y="488315"/>
            <a:ext cx="9513093" cy="518160"/>
          </a:xfrm>
          <a:noFill/>
        </p:spPr>
        <p:txBody>
          <a:bodyPr>
            <a:normAutofit/>
          </a:bodyPr>
          <a:lstStyle/>
          <a:p>
            <a:r>
              <a:rPr lang="en-US" dirty="0"/>
              <a:t>What Does the State Demographer Do?</a:t>
            </a:r>
          </a:p>
        </p:txBody>
      </p:sp>
      <p:sp>
        <p:nvSpPr>
          <p:cNvPr id="4" name="Text Placeholder 3">
            <a:extLst>
              <a:ext uri="{FF2B5EF4-FFF2-40B4-BE49-F238E27FC236}">
                <a16:creationId xmlns:a16="http://schemas.microsoft.com/office/drawing/2014/main" id="{628DE8FF-B9F2-4613-B7D4-29140F45B996}"/>
              </a:ext>
            </a:extLst>
          </p:cNvPr>
          <p:cNvSpPr>
            <a:spLocks noGrp="1"/>
          </p:cNvSpPr>
          <p:nvPr>
            <p:ph type="body" sz="quarter" idx="13"/>
          </p:nvPr>
        </p:nvSpPr>
        <p:spPr>
          <a:xfrm>
            <a:off x="203200" y="1259205"/>
            <a:ext cx="11110757" cy="5219702"/>
          </a:xfrm>
        </p:spPr>
        <p:txBody>
          <a:bodyPr>
            <a:normAutofit fontScale="85000" lnSpcReduction="20000"/>
          </a:bodyPr>
          <a:lstStyle/>
          <a:p>
            <a:pPr lvl="1">
              <a:lnSpc>
                <a:spcPct val="100000"/>
              </a:lnSpc>
            </a:pPr>
            <a:endParaRPr lang="en-US" sz="3200" b="1" dirty="0"/>
          </a:p>
          <a:p>
            <a:pPr lvl="1">
              <a:lnSpc>
                <a:spcPct val="100000"/>
              </a:lnSpc>
              <a:spcAft>
                <a:spcPts val="600"/>
              </a:spcAft>
            </a:pPr>
            <a:r>
              <a:rPr lang="en-US" sz="3200" b="1" dirty="0"/>
              <a:t>Certified Municipal &amp; County Population Estimates (Annual)</a:t>
            </a:r>
          </a:p>
          <a:p>
            <a:pPr lvl="1">
              <a:lnSpc>
                <a:spcPct val="100000"/>
              </a:lnSpc>
              <a:spcAft>
                <a:spcPts val="600"/>
              </a:spcAft>
            </a:pPr>
            <a:r>
              <a:rPr lang="en-US" sz="3200" b="1" dirty="0"/>
              <a:t>Official State &amp; County Population Projections</a:t>
            </a:r>
          </a:p>
          <a:p>
            <a:pPr lvl="1">
              <a:lnSpc>
                <a:spcPct val="100000"/>
              </a:lnSpc>
              <a:spcAft>
                <a:spcPts val="600"/>
              </a:spcAft>
            </a:pPr>
            <a:r>
              <a:rPr lang="en-US" sz="3200" b="1" dirty="0"/>
              <a:t>Demographic analyses</a:t>
            </a:r>
          </a:p>
          <a:p>
            <a:pPr lvl="2">
              <a:lnSpc>
                <a:spcPct val="100000"/>
              </a:lnSpc>
              <a:spcAft>
                <a:spcPts val="600"/>
              </a:spcAft>
            </a:pPr>
            <a:r>
              <a:rPr lang="en-US" sz="2800" b="1" dirty="0"/>
              <a:t>Governor’s Budget (</a:t>
            </a:r>
            <a:r>
              <a:rPr lang="en-US" sz="2800" dirty="0">
                <a:hlinkClick r:id="rId3"/>
              </a:rPr>
              <a:t>Budget and Revenue Summary 2025-27</a:t>
            </a:r>
            <a:r>
              <a:rPr lang="fr-FR" sz="2800" dirty="0"/>
              <a:t>)</a:t>
            </a:r>
          </a:p>
          <a:p>
            <a:pPr lvl="2">
              <a:lnSpc>
                <a:spcPct val="100000"/>
              </a:lnSpc>
              <a:spcAft>
                <a:spcPts val="600"/>
              </a:spcAft>
            </a:pPr>
            <a:r>
              <a:rPr lang="fr-FR" sz="2800" dirty="0"/>
              <a:t> </a:t>
            </a:r>
            <a:r>
              <a:rPr lang="en-US" sz="2800" b="1" dirty="0"/>
              <a:t>State Agencies</a:t>
            </a:r>
            <a:endParaRPr lang="fr-FR" sz="3200" dirty="0"/>
          </a:p>
          <a:p>
            <a:pPr lvl="1">
              <a:lnSpc>
                <a:spcPct val="100000"/>
              </a:lnSpc>
              <a:spcAft>
                <a:spcPts val="600"/>
              </a:spcAft>
            </a:pPr>
            <a:r>
              <a:rPr lang="en-US" sz="3200" b="1" dirty="0"/>
              <a:t>Demographic Education</a:t>
            </a:r>
            <a:endParaRPr lang="en-US" sz="2800" b="1" dirty="0"/>
          </a:p>
          <a:p>
            <a:pPr lvl="1">
              <a:lnSpc>
                <a:spcPct val="100000"/>
              </a:lnSpc>
              <a:spcAft>
                <a:spcPts val="600"/>
              </a:spcAft>
            </a:pPr>
            <a:r>
              <a:rPr lang="en-US" sz="3200" b="1" dirty="0"/>
              <a:t>Assist Census Bureau (Fed-State Cooperative)</a:t>
            </a:r>
          </a:p>
          <a:p>
            <a:pPr lvl="2">
              <a:lnSpc>
                <a:spcPct val="100000"/>
              </a:lnSpc>
              <a:spcAft>
                <a:spcPts val="600"/>
              </a:spcAft>
            </a:pPr>
            <a:r>
              <a:rPr lang="en-US" sz="3200" b="1" dirty="0"/>
              <a:t>Population &amp; Housing Unit Estimates</a:t>
            </a:r>
          </a:p>
          <a:p>
            <a:pPr lvl="2">
              <a:lnSpc>
                <a:spcPct val="100000"/>
              </a:lnSpc>
              <a:spcAft>
                <a:spcPts val="600"/>
              </a:spcAft>
            </a:pPr>
            <a:r>
              <a:rPr lang="en-US" sz="3200" b="1" dirty="0"/>
              <a:t>Decennial, ACS, Other</a:t>
            </a:r>
            <a:endParaRPr lang="en-US" sz="3200" dirty="0"/>
          </a:p>
          <a:p>
            <a:pPr marL="0" indent="0">
              <a:buNone/>
            </a:pPr>
            <a:endParaRPr lang="en-US" sz="1900" dirty="0">
              <a:hlinkClick r:id="rId4"/>
            </a:endParaRPr>
          </a:p>
          <a:p>
            <a:pPr marL="0" indent="0">
              <a:buNone/>
            </a:pPr>
            <a:r>
              <a:rPr lang="en-US" sz="1900" dirty="0">
                <a:hlinkClick r:id="rId4"/>
              </a:rPr>
              <a:t>https://www.osbm.nc.gov/facts-figures/population-demographics</a:t>
            </a:r>
            <a:endParaRPr lang="en-US" dirty="0"/>
          </a:p>
          <a:p>
            <a:pPr lvl="1"/>
            <a:endParaRPr lang="en-US" dirty="0"/>
          </a:p>
        </p:txBody>
      </p:sp>
      <p:pic>
        <p:nvPicPr>
          <p:cNvPr id="7" name="Picture 6">
            <a:extLst>
              <a:ext uri="{FF2B5EF4-FFF2-40B4-BE49-F238E27FC236}">
                <a16:creationId xmlns:a16="http://schemas.microsoft.com/office/drawing/2014/main" id="{E68D45C7-523D-CDA9-ADF3-5EF25B7965C1}"/>
              </a:ext>
            </a:extLst>
          </p:cNvPr>
          <p:cNvPicPr>
            <a:picLocks noChangeAspect="1"/>
          </p:cNvPicPr>
          <p:nvPr/>
        </p:nvPicPr>
        <p:blipFill>
          <a:blip r:embed="rId5"/>
          <a:stretch>
            <a:fillRect/>
          </a:stretch>
        </p:blipFill>
        <p:spPr>
          <a:xfrm>
            <a:off x="9041667" y="4553636"/>
            <a:ext cx="2441910" cy="1672541"/>
          </a:xfrm>
          <a:prstGeom prst="rect">
            <a:avLst/>
          </a:prstGeom>
        </p:spPr>
      </p:pic>
    </p:spTree>
    <p:extLst>
      <p:ext uri="{BB962C8B-B14F-4D97-AF65-F5344CB8AC3E}">
        <p14:creationId xmlns:p14="http://schemas.microsoft.com/office/powerpoint/2010/main" val="29230502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10;&#10;AI-generated content may be incorrect.">
            <a:extLst>
              <a:ext uri="{FF2B5EF4-FFF2-40B4-BE49-F238E27FC236}">
                <a16:creationId xmlns:a16="http://schemas.microsoft.com/office/drawing/2014/main" id="{F727D76C-F4C7-68A3-FB0D-2439AE303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025" y="285750"/>
            <a:ext cx="7909520" cy="6466033"/>
          </a:xfrm>
          <a:prstGeom prst="rect">
            <a:avLst/>
          </a:prstGeom>
        </p:spPr>
      </p:pic>
      <p:sp>
        <p:nvSpPr>
          <p:cNvPr id="2" name="Slide Number Placeholder 1">
            <a:extLst>
              <a:ext uri="{FF2B5EF4-FFF2-40B4-BE49-F238E27FC236}">
                <a16:creationId xmlns:a16="http://schemas.microsoft.com/office/drawing/2014/main" id="{80A5214E-07C8-DA87-F4EA-E1BD5E2F5898}"/>
              </a:ext>
            </a:extLst>
          </p:cNvPr>
          <p:cNvSpPr>
            <a:spLocks noGrp="1"/>
          </p:cNvSpPr>
          <p:nvPr>
            <p:ph type="sldNum" sz="quarter" idx="12"/>
          </p:nvPr>
        </p:nvSpPr>
        <p:spPr>
          <a:xfrm>
            <a:off x="11704320" y="6455664"/>
            <a:ext cx="448056" cy="365125"/>
          </a:xfrm>
        </p:spPr>
        <p:txBody>
          <a:bodyPr>
            <a:normAutofit/>
          </a:bodyPr>
          <a:lstStyle/>
          <a:p>
            <a:pPr>
              <a:spcAft>
                <a:spcPts val="600"/>
              </a:spcAft>
            </a:pPr>
            <a:fld id="{83B47973-4245-48F6-94A4-42BD45C9D063}" type="slidenum">
              <a:rPr lang="en-US" sz="1100">
                <a:solidFill>
                  <a:srgbClr val="FFFFFF"/>
                </a:solidFill>
              </a:rPr>
              <a:pPr>
                <a:spcAft>
                  <a:spcPts val="600"/>
                </a:spcAft>
              </a:pPr>
              <a:t>20</a:t>
            </a:fld>
            <a:endParaRPr lang="en-US" sz="1100">
              <a:solidFill>
                <a:srgbClr val="FFFFFF"/>
              </a:solidFill>
            </a:endParaRPr>
          </a:p>
        </p:txBody>
      </p:sp>
    </p:spTree>
    <p:extLst>
      <p:ext uri="{BB962C8B-B14F-4D97-AF65-F5344CB8AC3E}">
        <p14:creationId xmlns:p14="http://schemas.microsoft.com/office/powerpoint/2010/main" val="50776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2BFD5FF-9446-4C5C-80D3-709A28E8397F}"/>
              </a:ext>
            </a:extLst>
          </p:cNvPr>
          <p:cNvSpPr/>
          <p:nvPr/>
        </p:nvSpPr>
        <p:spPr>
          <a:xfrm rot="16200000">
            <a:off x="1790863" y="3375358"/>
            <a:ext cx="6858001" cy="107283"/>
          </a:xfrm>
          <a:prstGeom prst="rect">
            <a:avLst/>
          </a:prstGeom>
          <a:solidFill>
            <a:srgbClr val="007BAF"/>
          </a:solidFill>
          <a:ln>
            <a:solidFill>
              <a:srgbClr val="8AB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1BF7061-ABD9-4122-B867-619F0A9C17D6}"/>
              </a:ext>
            </a:extLst>
          </p:cNvPr>
          <p:cNvSpPr/>
          <p:nvPr/>
        </p:nvSpPr>
        <p:spPr>
          <a:xfrm>
            <a:off x="5273505" y="0"/>
            <a:ext cx="8073711" cy="6858000"/>
          </a:xfrm>
          <a:prstGeom prst="rect">
            <a:avLst/>
          </a:prstGeom>
          <a:solidFill>
            <a:srgbClr val="0C4169"/>
          </a:solidFill>
          <a:ln>
            <a:solidFill>
              <a:srgbClr val="0C4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70DDA14-4DC5-4E61-8D4D-287272322A73}"/>
              </a:ext>
            </a:extLst>
          </p:cNvPr>
          <p:cNvSpPr txBox="1">
            <a:spLocks/>
          </p:cNvSpPr>
          <p:nvPr/>
        </p:nvSpPr>
        <p:spPr>
          <a:xfrm>
            <a:off x="6745154" y="434394"/>
            <a:ext cx="4732544" cy="137527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en-US" b="1" i="1" dirty="0">
                <a:solidFill>
                  <a:schemeClr val="bg1"/>
                </a:solidFill>
                <a:latin typeface="+mn-lt"/>
                <a:cs typeface="Aharoni" panose="020B0604020202020204" pitchFamily="2" charset="-79"/>
              </a:rPr>
              <a:t>Stay in touch!</a:t>
            </a:r>
          </a:p>
          <a:p>
            <a:pPr>
              <a:spcBef>
                <a:spcPts val="600"/>
              </a:spcBef>
            </a:pPr>
            <a:endParaRPr lang="en-US" sz="2800" b="1" dirty="0">
              <a:solidFill>
                <a:schemeClr val="tx2"/>
              </a:solidFill>
            </a:endParaRPr>
          </a:p>
          <a:p>
            <a:pPr>
              <a:spcBef>
                <a:spcPts val="600"/>
              </a:spcBef>
            </a:pPr>
            <a:endParaRPr lang="en-US" sz="2800" b="1" dirty="0">
              <a:solidFill>
                <a:schemeClr val="tx2"/>
              </a:solidFill>
            </a:endParaRPr>
          </a:p>
          <a:p>
            <a:pPr>
              <a:spcBef>
                <a:spcPts val="600"/>
              </a:spcBef>
            </a:pPr>
            <a:endParaRPr lang="en-US" sz="2800" b="1" dirty="0">
              <a:solidFill>
                <a:schemeClr val="tx2"/>
              </a:solidFill>
            </a:endParaRPr>
          </a:p>
          <a:p>
            <a:pPr>
              <a:lnSpc>
                <a:spcPct val="100000"/>
              </a:lnSpc>
              <a:spcBef>
                <a:spcPts val="600"/>
              </a:spcBef>
            </a:pPr>
            <a:endParaRPr lang="en-US" sz="2000" b="1" i="1" dirty="0">
              <a:solidFill>
                <a:schemeClr val="tx2"/>
              </a:solidFill>
              <a:cs typeface="Calibri Light"/>
            </a:endParaRPr>
          </a:p>
          <a:p>
            <a:pPr>
              <a:lnSpc>
                <a:spcPct val="100000"/>
              </a:lnSpc>
              <a:spcBef>
                <a:spcPts val="600"/>
              </a:spcBef>
            </a:pPr>
            <a:endParaRPr lang="en-US" sz="2000" b="1" i="1" dirty="0">
              <a:solidFill>
                <a:schemeClr val="tx2"/>
              </a:solidFill>
              <a:cs typeface="Calibri Light"/>
            </a:endParaRPr>
          </a:p>
          <a:p>
            <a:pPr>
              <a:lnSpc>
                <a:spcPct val="100000"/>
              </a:lnSpc>
              <a:spcBef>
                <a:spcPts val="600"/>
              </a:spcBef>
            </a:pPr>
            <a:endParaRPr lang="en-US" sz="2000" b="1" i="1" dirty="0">
              <a:solidFill>
                <a:schemeClr val="tx2"/>
              </a:solidFill>
              <a:cs typeface="Calibri Light"/>
            </a:endParaRPr>
          </a:p>
        </p:txBody>
      </p:sp>
      <p:sp>
        <p:nvSpPr>
          <p:cNvPr id="3" name="TextBox 2">
            <a:extLst>
              <a:ext uri="{FF2B5EF4-FFF2-40B4-BE49-F238E27FC236}">
                <a16:creationId xmlns:a16="http://schemas.microsoft.com/office/drawing/2014/main" id="{B8347734-501F-480B-A0C2-BA6D6AF51FC8}"/>
              </a:ext>
            </a:extLst>
          </p:cNvPr>
          <p:cNvSpPr txBox="1"/>
          <p:nvPr/>
        </p:nvSpPr>
        <p:spPr>
          <a:xfrm>
            <a:off x="5721398" y="1394518"/>
            <a:ext cx="6470601" cy="4708981"/>
          </a:xfrm>
          <a:prstGeom prst="rect">
            <a:avLst/>
          </a:prstGeom>
          <a:noFill/>
        </p:spPr>
        <p:txBody>
          <a:bodyPr wrap="square" rtlCol="0">
            <a:spAutoFit/>
          </a:bodyPr>
          <a:lstStyle/>
          <a:p>
            <a:r>
              <a:rPr lang="en-US" sz="2000" b="1" dirty="0">
                <a:solidFill>
                  <a:schemeClr val="bg1"/>
                </a:solidFill>
                <a:latin typeface="Avenir Next LT Pro" panose="020B0504020202020204" pitchFamily="34" charset="0"/>
              </a:rPr>
              <a:t>Email:</a:t>
            </a:r>
          </a:p>
          <a:p>
            <a:r>
              <a:rPr lang="en-US" sz="2000" b="0" i="0" dirty="0">
                <a:solidFill>
                  <a:schemeClr val="bg1"/>
                </a:solidFill>
                <a:effectLst/>
                <a:latin typeface="Avenir Next LT Pro" panose="020B0504020202020204" pitchFamily="34" charset="0"/>
              </a:rPr>
              <a:t>Michael.cline@osbm.nc.gov</a:t>
            </a:r>
          </a:p>
          <a:p>
            <a:endParaRPr lang="en-US" sz="2000" b="1" dirty="0">
              <a:solidFill>
                <a:schemeClr val="bg1"/>
              </a:solidFill>
              <a:latin typeface="Avenir Next LT Pro" panose="020B0504020202020204" pitchFamily="34" charset="0"/>
            </a:endParaRPr>
          </a:p>
          <a:p>
            <a:r>
              <a:rPr lang="en-US" sz="2000" b="1" dirty="0">
                <a:solidFill>
                  <a:schemeClr val="bg1"/>
                </a:solidFill>
                <a:latin typeface="Avenir Next LT Pro" panose="020B0504020202020204" pitchFamily="34" charset="0"/>
              </a:rPr>
              <a:t>Phone:</a:t>
            </a:r>
          </a:p>
          <a:p>
            <a:r>
              <a:rPr lang="en-US" sz="2000" b="0" i="0" dirty="0">
                <a:solidFill>
                  <a:schemeClr val="bg1"/>
                </a:solidFill>
                <a:effectLst/>
                <a:latin typeface="Avenir Next LT Pro" panose="020B0504020202020204" pitchFamily="34" charset="0"/>
              </a:rPr>
              <a:t>984-236-0686</a:t>
            </a:r>
          </a:p>
          <a:p>
            <a:r>
              <a:rPr lang="en-US" sz="2000" dirty="0">
                <a:solidFill>
                  <a:schemeClr val="bg1"/>
                </a:solidFill>
              </a:rPr>
              <a:t>		</a:t>
            </a:r>
          </a:p>
          <a:p>
            <a:r>
              <a:rPr lang="en-US" sz="2000" b="1" dirty="0">
                <a:solidFill>
                  <a:schemeClr val="bg1"/>
                </a:solidFill>
                <a:latin typeface="Avenir Next LT Pro" panose="020B0504020202020204" pitchFamily="34" charset="0"/>
              </a:rPr>
              <a:t>Website:</a:t>
            </a:r>
          </a:p>
          <a:p>
            <a:r>
              <a:rPr lang="en-US" sz="2000" dirty="0">
                <a:solidFill>
                  <a:schemeClr val="accent2">
                    <a:lumMod val="20000"/>
                    <a:lumOff val="80000"/>
                  </a:schemeClr>
                </a:solidFill>
                <a:latin typeface="Avenir Next LT Pro" panose="020B0504020202020204" pitchFamily="34" charset="0"/>
                <a:hlinkClick r:id="rId3">
                  <a:extLst>
                    <a:ext uri="{A12FA001-AC4F-418D-AE19-62706E023703}">
                      <ahyp:hlinkClr xmlns:ahyp="http://schemas.microsoft.com/office/drawing/2018/hyperlinkcolor" val="tx"/>
                    </a:ext>
                  </a:extLst>
                </a:hlinkClick>
              </a:rPr>
              <a:t>www.osbm.nc.gov</a:t>
            </a:r>
            <a:r>
              <a:rPr lang="en-US" sz="2000" dirty="0">
                <a:solidFill>
                  <a:schemeClr val="accent2">
                    <a:lumMod val="20000"/>
                    <a:lumOff val="80000"/>
                  </a:schemeClr>
                </a:solidFill>
                <a:latin typeface="Avenir Next LT Pro" panose="020B0504020202020204" pitchFamily="34" charset="0"/>
              </a:rPr>
              <a:t> </a:t>
            </a:r>
            <a:r>
              <a:rPr lang="en-US" sz="2000" dirty="0">
                <a:solidFill>
                  <a:schemeClr val="bg1"/>
                </a:solidFill>
                <a:latin typeface="Avenir Next LT Pro" panose="020B0504020202020204" pitchFamily="34" charset="0"/>
              </a:rPr>
              <a:t>(See: Facts &amp; Figures)</a:t>
            </a:r>
          </a:p>
          <a:p>
            <a:r>
              <a:rPr lang="en-US" sz="2000" dirty="0">
                <a:solidFill>
                  <a:schemeClr val="accent2">
                    <a:lumMod val="20000"/>
                    <a:lumOff val="80000"/>
                  </a:schemeClr>
                </a:solidFill>
                <a:latin typeface="Avenir Next LT Pro" panose="020B0504020202020204" pitchFamily="34" charset="0"/>
                <a:hlinkClick r:id="rId4">
                  <a:extLst>
                    <a:ext uri="{A12FA001-AC4F-418D-AE19-62706E023703}">
                      <ahyp:hlinkClr xmlns:ahyp="http://schemas.microsoft.com/office/drawing/2018/hyperlinkcolor" val="tx"/>
                    </a:ext>
                  </a:extLst>
                </a:hlinkClick>
              </a:rPr>
              <a:t>Demography.osbm.nc.gov </a:t>
            </a:r>
            <a:endParaRPr lang="en-US" sz="2000" dirty="0">
              <a:solidFill>
                <a:schemeClr val="accent2">
                  <a:lumMod val="20000"/>
                  <a:lumOff val="80000"/>
                </a:schemeClr>
              </a:solidFill>
              <a:latin typeface="Avenir Next LT Pro" panose="020B0504020202020204" pitchFamily="34" charset="0"/>
            </a:endParaRPr>
          </a:p>
          <a:p>
            <a:endParaRPr lang="en-US" sz="2000" dirty="0">
              <a:solidFill>
                <a:schemeClr val="bg1"/>
              </a:solidFill>
              <a:latin typeface="Avenir Next LT Pro" panose="020B0504020202020204" pitchFamily="34" charset="0"/>
            </a:endParaRPr>
          </a:p>
          <a:p>
            <a:r>
              <a:rPr lang="en-US" sz="2000" b="1" dirty="0">
                <a:solidFill>
                  <a:schemeClr val="bg1"/>
                </a:solidFill>
                <a:latin typeface="Avenir Next LT Pro" panose="020B0504020202020204" pitchFamily="34" charset="0"/>
              </a:rPr>
              <a:t>Follow us:</a:t>
            </a:r>
            <a:br>
              <a:rPr lang="en-US" sz="2000" b="1" dirty="0">
                <a:solidFill>
                  <a:schemeClr val="bg1"/>
                </a:solidFill>
                <a:latin typeface="Avenir Next LT Pro" panose="020B0504020202020204" pitchFamily="34" charset="0"/>
              </a:rPr>
            </a:br>
            <a:br>
              <a:rPr lang="en-US" sz="2000" b="1" dirty="0">
                <a:solidFill>
                  <a:schemeClr val="bg1"/>
                </a:solidFill>
                <a:latin typeface="Avenir Next LT Pro" panose="020B0504020202020204" pitchFamily="34" charset="0"/>
              </a:rPr>
            </a:br>
            <a:r>
              <a:rPr lang="en-US" sz="2000" dirty="0"/>
              <a:t>         </a:t>
            </a:r>
            <a:r>
              <a:rPr lang="en-US" sz="2000" dirty="0">
                <a:solidFill>
                  <a:schemeClr val="bg1"/>
                </a:solidFill>
                <a:latin typeface="Avenir Next LT Pro" panose="020B0504020202020204" pitchFamily="34" charset="0"/>
              </a:rPr>
              <a:t>@ NC Office of State Budget &amp; Management</a:t>
            </a:r>
          </a:p>
          <a:p>
            <a:endParaRPr lang="en-US" sz="2000" dirty="0">
              <a:solidFill>
                <a:schemeClr val="bg1"/>
              </a:solidFill>
              <a:latin typeface="Avenir Next LT Pro" panose="020B0504020202020204" pitchFamily="34" charset="0"/>
            </a:endParaRPr>
          </a:p>
          <a:p>
            <a:r>
              <a:rPr lang="en-US" sz="2000" dirty="0">
                <a:solidFill>
                  <a:schemeClr val="bg1"/>
                </a:solidFill>
                <a:latin typeface="Avenir Next LT Pro" panose="020B0504020202020204" pitchFamily="34" charset="0"/>
              </a:rPr>
              <a:t>	 	</a:t>
            </a:r>
            <a:r>
              <a:rPr lang="en-US" dirty="0">
                <a:solidFill>
                  <a:schemeClr val="bg1"/>
                </a:solidFill>
                <a:latin typeface="Avenir Next LT Pro" panose="020B0504020202020204" pitchFamily="34" charset="0"/>
              </a:rPr>
              <a:t>		</a:t>
            </a:r>
          </a:p>
        </p:txBody>
      </p:sp>
      <p:pic>
        <p:nvPicPr>
          <p:cNvPr id="11" name="Picture 10" descr="A picture containing drawing, plate&#10;&#10;Description automatically generated">
            <a:extLst>
              <a:ext uri="{FF2B5EF4-FFF2-40B4-BE49-F238E27FC236}">
                <a16:creationId xmlns:a16="http://schemas.microsoft.com/office/drawing/2014/main" id="{ADD6E8C6-141C-4A3F-84C5-E73D44080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183" y="5427821"/>
            <a:ext cx="2967472" cy="1032762"/>
          </a:xfrm>
          <a:prstGeom prst="rect">
            <a:avLst/>
          </a:prstGeom>
        </p:spPr>
      </p:pic>
      <p:pic>
        <p:nvPicPr>
          <p:cNvPr id="12" name="Picture 11" descr="Logo, icon&#10;&#10;Description automatically generated">
            <a:extLst>
              <a:ext uri="{FF2B5EF4-FFF2-40B4-BE49-F238E27FC236}">
                <a16:creationId xmlns:a16="http://schemas.microsoft.com/office/drawing/2014/main" id="{6AE43592-C6D8-4AFA-AA9A-9E956AE0DA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7155" y="5061697"/>
            <a:ext cx="578630" cy="492063"/>
          </a:xfrm>
          <a:prstGeom prst="rect">
            <a:avLst/>
          </a:prstGeom>
        </p:spPr>
      </p:pic>
    </p:spTree>
    <p:extLst>
      <p:ext uri="{BB962C8B-B14F-4D97-AF65-F5344CB8AC3E}">
        <p14:creationId xmlns:p14="http://schemas.microsoft.com/office/powerpoint/2010/main" val="74163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B5724-4658-4E47-967B-D4F2AD3B18A3}"/>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Text Placeholder 3">
            <a:extLst>
              <a:ext uri="{FF2B5EF4-FFF2-40B4-BE49-F238E27FC236}">
                <a16:creationId xmlns:a16="http://schemas.microsoft.com/office/drawing/2014/main" id="{30F4779B-37DB-4880-8A08-967D55AE5038}"/>
              </a:ext>
            </a:extLst>
          </p:cNvPr>
          <p:cNvSpPr>
            <a:spLocks noGrp="1"/>
          </p:cNvSpPr>
          <p:nvPr>
            <p:ph type="body" sz="quarter" idx="13"/>
          </p:nvPr>
        </p:nvSpPr>
        <p:spPr>
          <a:xfrm>
            <a:off x="721827" y="1652172"/>
            <a:ext cx="11193653" cy="4301623"/>
          </a:xfrm>
          <a:effectLst>
            <a:outerShdw blurRad="50800" dist="38100" dir="2700000" algn="tl" rotWithShape="0">
              <a:prstClr val="black">
                <a:alpha val="40000"/>
              </a:prstClr>
            </a:outerShdw>
          </a:effectLst>
        </p:spPr>
        <p:txBody>
          <a:bodyPr>
            <a:normAutofit lnSpcReduction="10000"/>
          </a:bodyPr>
          <a:lstStyle/>
          <a:p>
            <a:pPr marL="0" indent="0">
              <a:buNone/>
            </a:pPr>
            <a:r>
              <a:rPr lang="en-US" sz="6000" b="1" i="1" dirty="0">
                <a:solidFill>
                  <a:schemeClr val="bg1"/>
                </a:solidFill>
              </a:rPr>
              <a:t>9</a:t>
            </a:r>
            <a:r>
              <a:rPr lang="en-US" sz="6000" b="1" i="1" baseline="30000" dirty="0">
                <a:solidFill>
                  <a:schemeClr val="bg1"/>
                </a:solidFill>
              </a:rPr>
              <a:t>th</a:t>
            </a:r>
            <a:r>
              <a:rPr lang="en-US" sz="6000" b="1" i="1" dirty="0">
                <a:solidFill>
                  <a:schemeClr val="bg1"/>
                </a:solidFill>
              </a:rPr>
              <a:t> </a:t>
            </a:r>
            <a:r>
              <a:rPr lang="en-US" sz="3600" b="1" i="1" dirty="0">
                <a:solidFill>
                  <a:schemeClr val="bg1"/>
                </a:solidFill>
              </a:rPr>
              <a:t>Largest State – 11.0 Million</a:t>
            </a:r>
          </a:p>
          <a:p>
            <a:pPr marL="0" indent="0">
              <a:buNone/>
            </a:pPr>
            <a:endParaRPr lang="en-US" sz="3600" b="1" i="1" dirty="0">
              <a:solidFill>
                <a:schemeClr val="bg1"/>
              </a:solidFill>
            </a:endParaRPr>
          </a:p>
          <a:p>
            <a:pPr marL="0" indent="0">
              <a:buNone/>
            </a:pPr>
            <a:r>
              <a:rPr lang="en-US" sz="6000" b="1" i="1" dirty="0">
                <a:solidFill>
                  <a:schemeClr val="bg1"/>
                </a:solidFill>
              </a:rPr>
              <a:t>3</a:t>
            </a:r>
            <a:r>
              <a:rPr lang="en-US" sz="6000" b="1" i="1" baseline="30000" dirty="0">
                <a:solidFill>
                  <a:schemeClr val="bg1"/>
                </a:solidFill>
              </a:rPr>
              <a:t>rd</a:t>
            </a:r>
            <a:r>
              <a:rPr lang="en-US" sz="6000" b="1" i="1" dirty="0">
                <a:solidFill>
                  <a:schemeClr val="bg1"/>
                </a:solidFill>
              </a:rPr>
              <a:t> </a:t>
            </a:r>
            <a:r>
              <a:rPr lang="en-US" sz="3600" b="1" i="1" dirty="0">
                <a:solidFill>
                  <a:schemeClr val="bg1"/>
                </a:solidFill>
              </a:rPr>
              <a:t>Largest Population Gain, 2020-2024 –  605,000 </a:t>
            </a:r>
          </a:p>
          <a:p>
            <a:pPr marL="0" indent="0">
              <a:buNone/>
            </a:pPr>
            <a:endParaRPr lang="en-US" sz="3600" b="1" i="1" dirty="0">
              <a:solidFill>
                <a:schemeClr val="bg1"/>
              </a:solidFill>
            </a:endParaRPr>
          </a:p>
          <a:p>
            <a:pPr marL="0" indent="0">
              <a:buNone/>
            </a:pPr>
            <a:r>
              <a:rPr lang="en-US" sz="6000" b="1" i="1" dirty="0">
                <a:solidFill>
                  <a:schemeClr val="bg1"/>
                </a:solidFill>
              </a:rPr>
              <a:t>1 </a:t>
            </a:r>
            <a:r>
              <a:rPr lang="en-US" sz="3600" b="1" i="1" dirty="0">
                <a:solidFill>
                  <a:schemeClr val="bg1"/>
                </a:solidFill>
              </a:rPr>
              <a:t>Additional Congressional Seat for 2030 (Projection)</a:t>
            </a:r>
          </a:p>
          <a:p>
            <a:pPr marL="914400" lvl="2" indent="0">
              <a:buNone/>
            </a:pPr>
            <a:r>
              <a:rPr lang="en-US" sz="3600" b="1" dirty="0">
                <a:solidFill>
                  <a:schemeClr val="bg1"/>
                </a:solidFill>
              </a:rPr>
              <a:t>						</a:t>
            </a:r>
          </a:p>
        </p:txBody>
      </p:sp>
      <p:sp>
        <p:nvSpPr>
          <p:cNvPr id="3" name="TextBox 2">
            <a:extLst>
              <a:ext uri="{FF2B5EF4-FFF2-40B4-BE49-F238E27FC236}">
                <a16:creationId xmlns:a16="http://schemas.microsoft.com/office/drawing/2014/main" id="{8D6CB3FA-A2D3-437F-8B0A-CF7445155451}"/>
              </a:ext>
            </a:extLst>
          </p:cNvPr>
          <p:cNvSpPr txBox="1"/>
          <p:nvPr/>
        </p:nvSpPr>
        <p:spPr>
          <a:xfrm>
            <a:off x="514438" y="393452"/>
            <a:ext cx="6599276" cy="707886"/>
          </a:xfrm>
          <a:prstGeom prst="rect">
            <a:avLst/>
          </a:prstGeom>
          <a:noFill/>
          <a:effectLst>
            <a:outerShdw blurRad="50800" dist="38100" dir="18900000" algn="bl" rotWithShape="0">
              <a:prstClr val="black">
                <a:alpha val="40000"/>
              </a:prstClr>
            </a:outerShdw>
          </a:effectLst>
        </p:spPr>
        <p:txBody>
          <a:bodyPr wrap="square" rtlCol="0">
            <a:spAutoFit/>
          </a:bodyPr>
          <a:lstStyle/>
          <a:p>
            <a:r>
              <a:rPr lang="en-US" sz="4000" b="1" dirty="0">
                <a:solidFill>
                  <a:schemeClr val="bg1"/>
                </a:solidFill>
              </a:rPr>
              <a:t>North Carolina Today</a:t>
            </a:r>
          </a:p>
        </p:txBody>
      </p:sp>
      <p:sp>
        <p:nvSpPr>
          <p:cNvPr id="6" name="TextBox 5">
            <a:extLst>
              <a:ext uri="{FF2B5EF4-FFF2-40B4-BE49-F238E27FC236}">
                <a16:creationId xmlns:a16="http://schemas.microsoft.com/office/drawing/2014/main" id="{3B643CAD-4D55-4C31-F051-316B89DB3EE5}"/>
              </a:ext>
            </a:extLst>
          </p:cNvPr>
          <p:cNvSpPr txBox="1"/>
          <p:nvPr/>
        </p:nvSpPr>
        <p:spPr>
          <a:xfrm>
            <a:off x="514438" y="6095216"/>
            <a:ext cx="9864474" cy="369332"/>
          </a:xfrm>
          <a:prstGeom prst="rect">
            <a:avLst/>
          </a:prstGeom>
          <a:noFill/>
        </p:spPr>
        <p:txBody>
          <a:bodyPr wrap="square">
            <a:spAutoFit/>
          </a:bodyPr>
          <a:lstStyle/>
          <a:p>
            <a:r>
              <a:rPr lang="en-US" b="1" dirty="0">
                <a:solidFill>
                  <a:schemeClr val="bg1"/>
                </a:solidFill>
                <a:hlinkClick r:id="rId3">
                  <a:extLst>
                    <a:ext uri="{A12FA001-AC4F-418D-AE19-62706E023703}">
                      <ahyp:hlinkClr xmlns:ahyp="http://schemas.microsoft.com/office/drawing/2018/hyperlinkcolor" val="tx"/>
                    </a:ext>
                  </a:extLst>
                </a:hlinkClick>
              </a:rPr>
              <a:t>See: North Carolina Now Home to Over 11 Million People | NC OSBM</a:t>
            </a:r>
            <a:endParaRPr lang="en-US" b="1" dirty="0">
              <a:solidFill>
                <a:schemeClr val="bg1"/>
              </a:solidFill>
            </a:endParaRPr>
          </a:p>
        </p:txBody>
      </p:sp>
      <p:pic>
        <p:nvPicPr>
          <p:cNvPr id="7" name="Picture 6" descr="A red white and blue flag&#10;&#10;Description automatically generated">
            <a:extLst>
              <a:ext uri="{FF2B5EF4-FFF2-40B4-BE49-F238E27FC236}">
                <a16:creationId xmlns:a16="http://schemas.microsoft.com/office/drawing/2014/main" id="{E6608423-3A36-E46A-C6F8-6045891D3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8210" y="181104"/>
            <a:ext cx="6360590" cy="2417025"/>
          </a:xfrm>
          <a:prstGeom prst="rect">
            <a:avLst/>
          </a:prstGeom>
        </p:spPr>
      </p:pic>
    </p:spTree>
    <p:extLst>
      <p:ext uri="{BB962C8B-B14F-4D97-AF65-F5344CB8AC3E}">
        <p14:creationId xmlns:p14="http://schemas.microsoft.com/office/powerpoint/2010/main" val="3630113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a:extLst>
              <a:ext uri="{FF2B5EF4-FFF2-40B4-BE49-F238E27FC236}">
                <a16:creationId xmlns:a16="http://schemas.microsoft.com/office/drawing/2014/main" id="{AC7BBC0E-F13D-45E1-B265-C82C57411489}"/>
              </a:ext>
            </a:extLst>
          </p:cNvPr>
          <p:cNvGraphicFramePr>
            <a:graphicFrameLocks/>
          </p:cNvGraphicFramePr>
          <p:nvPr>
            <p:extLst>
              <p:ext uri="{D42A27DB-BD31-4B8C-83A1-F6EECF244321}">
                <p14:modId xmlns:p14="http://schemas.microsoft.com/office/powerpoint/2010/main" val="3285636762"/>
              </p:ext>
            </p:extLst>
          </p:nvPr>
        </p:nvGraphicFramePr>
        <p:xfrm>
          <a:off x="408792" y="1367059"/>
          <a:ext cx="11383158" cy="449835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C610600-618C-4A83-9941-871244C5C0FD}"/>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3" name="Text Placeholder 2">
            <a:extLst>
              <a:ext uri="{FF2B5EF4-FFF2-40B4-BE49-F238E27FC236}">
                <a16:creationId xmlns:a16="http://schemas.microsoft.com/office/drawing/2014/main" id="{1C41FE24-EB40-4B2A-A419-C205E6659137}"/>
              </a:ext>
            </a:extLst>
          </p:cNvPr>
          <p:cNvSpPr>
            <a:spLocks noGrp="1"/>
          </p:cNvSpPr>
          <p:nvPr>
            <p:ph type="body" idx="1"/>
          </p:nvPr>
        </p:nvSpPr>
        <p:spPr>
          <a:xfrm>
            <a:off x="1252672" y="488315"/>
            <a:ext cx="9513093" cy="518160"/>
          </a:xfrm>
          <a:noFill/>
        </p:spPr>
        <p:txBody>
          <a:bodyPr>
            <a:normAutofit/>
          </a:bodyPr>
          <a:lstStyle/>
          <a:p>
            <a:r>
              <a:rPr lang="en-US" dirty="0"/>
              <a:t>Past and Future North Carolina Resident Population</a:t>
            </a:r>
          </a:p>
        </p:txBody>
      </p:sp>
      <p:sp>
        <p:nvSpPr>
          <p:cNvPr id="5" name="TextBox 4">
            <a:extLst>
              <a:ext uri="{FF2B5EF4-FFF2-40B4-BE49-F238E27FC236}">
                <a16:creationId xmlns:a16="http://schemas.microsoft.com/office/drawing/2014/main" id="{93157684-A2D0-A6DF-C4DB-A33F6114066E}"/>
              </a:ext>
            </a:extLst>
          </p:cNvPr>
          <p:cNvSpPr txBox="1"/>
          <p:nvPr/>
        </p:nvSpPr>
        <p:spPr>
          <a:xfrm>
            <a:off x="960420" y="6522969"/>
            <a:ext cx="6559826" cy="276999"/>
          </a:xfrm>
          <a:prstGeom prst="rect">
            <a:avLst/>
          </a:prstGeom>
          <a:noFill/>
        </p:spPr>
        <p:txBody>
          <a:bodyPr wrap="square" rtlCol="0">
            <a:spAutoFit/>
          </a:bodyPr>
          <a:lstStyle/>
          <a:p>
            <a:r>
              <a:rPr lang="en-US" sz="1200" dirty="0"/>
              <a:t>Source: NC OSBM Population Projections, Vintage 2024</a:t>
            </a:r>
          </a:p>
        </p:txBody>
      </p:sp>
      <p:sp>
        <p:nvSpPr>
          <p:cNvPr id="4" name="TextBox 3">
            <a:extLst>
              <a:ext uri="{FF2B5EF4-FFF2-40B4-BE49-F238E27FC236}">
                <a16:creationId xmlns:a16="http://schemas.microsoft.com/office/drawing/2014/main" id="{649EC365-F8E5-1EF5-30D9-C5FE852CA2E5}"/>
              </a:ext>
            </a:extLst>
          </p:cNvPr>
          <p:cNvSpPr txBox="1"/>
          <p:nvPr/>
        </p:nvSpPr>
        <p:spPr>
          <a:xfrm>
            <a:off x="5450488" y="2745661"/>
            <a:ext cx="76357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10.5</a:t>
            </a:r>
          </a:p>
        </p:txBody>
      </p:sp>
      <p:sp>
        <p:nvSpPr>
          <p:cNvPr id="6" name="TextBox 5">
            <a:extLst>
              <a:ext uri="{FF2B5EF4-FFF2-40B4-BE49-F238E27FC236}">
                <a16:creationId xmlns:a16="http://schemas.microsoft.com/office/drawing/2014/main" id="{92F46AC8-D7A2-0FB3-E4B5-045005E6226D}"/>
              </a:ext>
            </a:extLst>
          </p:cNvPr>
          <p:cNvSpPr txBox="1"/>
          <p:nvPr/>
        </p:nvSpPr>
        <p:spPr>
          <a:xfrm>
            <a:off x="6835912" y="2433813"/>
            <a:ext cx="76357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11.7</a:t>
            </a:r>
          </a:p>
        </p:txBody>
      </p:sp>
      <p:sp>
        <p:nvSpPr>
          <p:cNvPr id="7" name="TextBox 6">
            <a:extLst>
              <a:ext uri="{FF2B5EF4-FFF2-40B4-BE49-F238E27FC236}">
                <a16:creationId xmlns:a16="http://schemas.microsoft.com/office/drawing/2014/main" id="{91D0AE48-62DE-E0F6-C716-FF1A14D7D524}"/>
              </a:ext>
            </a:extLst>
          </p:cNvPr>
          <p:cNvSpPr txBox="1"/>
          <p:nvPr/>
        </p:nvSpPr>
        <p:spPr>
          <a:xfrm>
            <a:off x="8054787" y="2233758"/>
            <a:ext cx="76357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13.0</a:t>
            </a:r>
          </a:p>
        </p:txBody>
      </p:sp>
      <p:sp>
        <p:nvSpPr>
          <p:cNvPr id="8" name="TextBox 7">
            <a:extLst>
              <a:ext uri="{FF2B5EF4-FFF2-40B4-BE49-F238E27FC236}">
                <a16:creationId xmlns:a16="http://schemas.microsoft.com/office/drawing/2014/main" id="{7A7B8CFD-6E75-E799-307A-D17A44EC0707}"/>
              </a:ext>
            </a:extLst>
          </p:cNvPr>
          <p:cNvSpPr txBox="1"/>
          <p:nvPr/>
        </p:nvSpPr>
        <p:spPr>
          <a:xfrm>
            <a:off x="9354200" y="1935855"/>
            <a:ext cx="76357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14.2</a:t>
            </a:r>
          </a:p>
        </p:txBody>
      </p:sp>
      <p:sp>
        <p:nvSpPr>
          <p:cNvPr id="9" name="TextBox 8">
            <a:extLst>
              <a:ext uri="{FF2B5EF4-FFF2-40B4-BE49-F238E27FC236}">
                <a16:creationId xmlns:a16="http://schemas.microsoft.com/office/drawing/2014/main" id="{50589F94-92F0-F3C2-36E1-6BF80B6A3AA0}"/>
              </a:ext>
            </a:extLst>
          </p:cNvPr>
          <p:cNvSpPr txBox="1"/>
          <p:nvPr/>
        </p:nvSpPr>
        <p:spPr>
          <a:xfrm>
            <a:off x="4341498" y="2945716"/>
            <a:ext cx="76357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9.6</a:t>
            </a:r>
          </a:p>
        </p:txBody>
      </p:sp>
      <p:sp>
        <p:nvSpPr>
          <p:cNvPr id="10" name="TextBox 9">
            <a:extLst>
              <a:ext uri="{FF2B5EF4-FFF2-40B4-BE49-F238E27FC236}">
                <a16:creationId xmlns:a16="http://schemas.microsoft.com/office/drawing/2014/main" id="{E0792FF1-87DC-62AE-ED8F-2F5C4BA56EC0}"/>
              </a:ext>
            </a:extLst>
          </p:cNvPr>
          <p:cNvSpPr txBox="1"/>
          <p:nvPr/>
        </p:nvSpPr>
        <p:spPr>
          <a:xfrm>
            <a:off x="2976154" y="3216126"/>
            <a:ext cx="76357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8.1</a:t>
            </a:r>
          </a:p>
        </p:txBody>
      </p:sp>
      <p:grpSp>
        <p:nvGrpSpPr>
          <p:cNvPr id="20" name="Group 19">
            <a:extLst>
              <a:ext uri="{FF2B5EF4-FFF2-40B4-BE49-F238E27FC236}">
                <a16:creationId xmlns:a16="http://schemas.microsoft.com/office/drawing/2014/main" id="{6B445A24-CEB3-0B8C-F384-61E0953C6D6C}"/>
              </a:ext>
            </a:extLst>
          </p:cNvPr>
          <p:cNvGrpSpPr/>
          <p:nvPr/>
        </p:nvGrpSpPr>
        <p:grpSpPr>
          <a:xfrm>
            <a:off x="3228350" y="5755532"/>
            <a:ext cx="1325680" cy="589782"/>
            <a:chOff x="3368200" y="2291380"/>
            <a:chExt cx="1344706" cy="589782"/>
          </a:xfrm>
        </p:grpSpPr>
        <p:sp>
          <p:nvSpPr>
            <p:cNvPr id="16" name="Arrow: Right 15">
              <a:extLst>
                <a:ext uri="{FF2B5EF4-FFF2-40B4-BE49-F238E27FC236}">
                  <a16:creationId xmlns:a16="http://schemas.microsoft.com/office/drawing/2014/main" id="{C3375E03-58EC-9882-23C5-7E5318020ACC}"/>
                </a:ext>
              </a:extLst>
            </p:cNvPr>
            <p:cNvSpPr/>
            <p:nvPr/>
          </p:nvSpPr>
          <p:spPr>
            <a:xfrm>
              <a:off x="3368200" y="2291380"/>
              <a:ext cx="1344706" cy="58978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382D606-B15B-5F16-38C6-B09C7E834C69}"/>
                </a:ext>
              </a:extLst>
            </p:cNvPr>
            <p:cNvSpPr txBox="1"/>
            <p:nvPr/>
          </p:nvSpPr>
          <p:spPr>
            <a:xfrm>
              <a:off x="3742439" y="2401605"/>
              <a:ext cx="528347" cy="369332"/>
            </a:xfrm>
            <a:prstGeom prst="rect">
              <a:avLst/>
            </a:prstGeom>
            <a:noFill/>
          </p:spPr>
          <p:txBody>
            <a:bodyPr wrap="square" rtlCol="0">
              <a:spAutoFit/>
            </a:bodyPr>
            <a:lstStyle/>
            <a:p>
              <a:r>
                <a:rPr lang="en-US" b="1" dirty="0">
                  <a:solidFill>
                    <a:schemeClr val="bg1"/>
                  </a:solidFill>
                </a:rPr>
                <a:t>1.5</a:t>
              </a:r>
            </a:p>
          </p:txBody>
        </p:sp>
      </p:grpSp>
      <p:sp>
        <p:nvSpPr>
          <p:cNvPr id="18" name="TextBox 17">
            <a:extLst>
              <a:ext uri="{FF2B5EF4-FFF2-40B4-BE49-F238E27FC236}">
                <a16:creationId xmlns:a16="http://schemas.microsoft.com/office/drawing/2014/main" id="{C0B13E97-2AFF-549F-84A8-C15CD403A89B}"/>
              </a:ext>
            </a:extLst>
          </p:cNvPr>
          <p:cNvSpPr txBox="1"/>
          <p:nvPr/>
        </p:nvSpPr>
        <p:spPr>
          <a:xfrm>
            <a:off x="1091345" y="1513606"/>
            <a:ext cx="2011363" cy="369332"/>
          </a:xfrm>
          <a:prstGeom prst="rect">
            <a:avLst/>
          </a:prstGeom>
          <a:noFill/>
        </p:spPr>
        <p:txBody>
          <a:bodyPr wrap="square" rtlCol="0">
            <a:spAutoFit/>
          </a:bodyPr>
          <a:lstStyle/>
          <a:p>
            <a:r>
              <a:rPr lang="en-US" i="1" dirty="0"/>
              <a:t>Millions of People</a:t>
            </a:r>
          </a:p>
        </p:txBody>
      </p:sp>
      <p:grpSp>
        <p:nvGrpSpPr>
          <p:cNvPr id="21" name="Group 20">
            <a:extLst>
              <a:ext uri="{FF2B5EF4-FFF2-40B4-BE49-F238E27FC236}">
                <a16:creationId xmlns:a16="http://schemas.microsoft.com/office/drawing/2014/main" id="{4226AC31-23A9-0ACE-D767-B2920D29DBBF}"/>
              </a:ext>
            </a:extLst>
          </p:cNvPr>
          <p:cNvGrpSpPr/>
          <p:nvPr/>
        </p:nvGrpSpPr>
        <p:grpSpPr>
          <a:xfrm>
            <a:off x="4553688" y="5776797"/>
            <a:ext cx="1365330" cy="589782"/>
            <a:chOff x="3368200" y="2291380"/>
            <a:chExt cx="1344706" cy="589782"/>
          </a:xfrm>
        </p:grpSpPr>
        <p:sp>
          <p:nvSpPr>
            <p:cNvPr id="22" name="Arrow: Right 21">
              <a:extLst>
                <a:ext uri="{FF2B5EF4-FFF2-40B4-BE49-F238E27FC236}">
                  <a16:creationId xmlns:a16="http://schemas.microsoft.com/office/drawing/2014/main" id="{CF193DFE-DFD4-8C59-61F5-7D855856A5E8}"/>
                </a:ext>
              </a:extLst>
            </p:cNvPr>
            <p:cNvSpPr/>
            <p:nvPr/>
          </p:nvSpPr>
          <p:spPr>
            <a:xfrm>
              <a:off x="3368200" y="2291380"/>
              <a:ext cx="1344706" cy="58978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40C04B0-9ADE-A0E4-D803-E50C695F77ED}"/>
                </a:ext>
              </a:extLst>
            </p:cNvPr>
            <p:cNvSpPr txBox="1"/>
            <p:nvPr/>
          </p:nvSpPr>
          <p:spPr>
            <a:xfrm>
              <a:off x="3742439" y="2401605"/>
              <a:ext cx="528347" cy="369332"/>
            </a:xfrm>
            <a:prstGeom prst="rect">
              <a:avLst/>
            </a:prstGeom>
            <a:noFill/>
          </p:spPr>
          <p:txBody>
            <a:bodyPr wrap="square" rtlCol="0">
              <a:spAutoFit/>
            </a:bodyPr>
            <a:lstStyle/>
            <a:p>
              <a:r>
                <a:rPr lang="en-US" b="1" dirty="0">
                  <a:solidFill>
                    <a:schemeClr val="bg1"/>
                  </a:solidFill>
                </a:rPr>
                <a:t>0.9</a:t>
              </a:r>
            </a:p>
          </p:txBody>
        </p:sp>
      </p:grpSp>
      <p:grpSp>
        <p:nvGrpSpPr>
          <p:cNvPr id="24" name="Group 23">
            <a:extLst>
              <a:ext uri="{FF2B5EF4-FFF2-40B4-BE49-F238E27FC236}">
                <a16:creationId xmlns:a16="http://schemas.microsoft.com/office/drawing/2014/main" id="{75A1566D-9F2B-E54A-899D-94780A825ABF}"/>
              </a:ext>
            </a:extLst>
          </p:cNvPr>
          <p:cNvGrpSpPr/>
          <p:nvPr/>
        </p:nvGrpSpPr>
        <p:grpSpPr>
          <a:xfrm>
            <a:off x="5928760" y="5766811"/>
            <a:ext cx="1274199" cy="589782"/>
            <a:chOff x="3294305" y="2281394"/>
            <a:chExt cx="1344706" cy="589782"/>
          </a:xfrm>
        </p:grpSpPr>
        <p:sp>
          <p:nvSpPr>
            <p:cNvPr id="25" name="Arrow: Right 24">
              <a:extLst>
                <a:ext uri="{FF2B5EF4-FFF2-40B4-BE49-F238E27FC236}">
                  <a16:creationId xmlns:a16="http://schemas.microsoft.com/office/drawing/2014/main" id="{2A7721C0-AA2E-B433-3900-9638DE7A20A1}"/>
                </a:ext>
              </a:extLst>
            </p:cNvPr>
            <p:cNvSpPr/>
            <p:nvPr/>
          </p:nvSpPr>
          <p:spPr>
            <a:xfrm>
              <a:off x="3294305" y="2281394"/>
              <a:ext cx="1344706" cy="58978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6884666-17D9-BDB1-B2AE-6B9382051A32}"/>
                </a:ext>
              </a:extLst>
            </p:cNvPr>
            <p:cNvSpPr txBox="1"/>
            <p:nvPr/>
          </p:nvSpPr>
          <p:spPr>
            <a:xfrm>
              <a:off x="3742439" y="2401605"/>
              <a:ext cx="528347" cy="369332"/>
            </a:xfrm>
            <a:prstGeom prst="rect">
              <a:avLst/>
            </a:prstGeom>
            <a:noFill/>
          </p:spPr>
          <p:txBody>
            <a:bodyPr wrap="square" rtlCol="0">
              <a:spAutoFit/>
            </a:bodyPr>
            <a:lstStyle/>
            <a:p>
              <a:r>
                <a:rPr lang="en-US" b="1" dirty="0">
                  <a:solidFill>
                    <a:schemeClr val="bg1"/>
                  </a:solidFill>
                </a:rPr>
                <a:t>1.3</a:t>
              </a:r>
            </a:p>
          </p:txBody>
        </p:sp>
      </p:grpSp>
      <p:grpSp>
        <p:nvGrpSpPr>
          <p:cNvPr id="27" name="Group 26">
            <a:extLst>
              <a:ext uri="{FF2B5EF4-FFF2-40B4-BE49-F238E27FC236}">
                <a16:creationId xmlns:a16="http://schemas.microsoft.com/office/drawing/2014/main" id="{7647186F-EC33-0730-F3DD-AE051E728E36}"/>
              </a:ext>
            </a:extLst>
          </p:cNvPr>
          <p:cNvGrpSpPr/>
          <p:nvPr/>
        </p:nvGrpSpPr>
        <p:grpSpPr>
          <a:xfrm>
            <a:off x="7192129" y="5766811"/>
            <a:ext cx="1294772" cy="589782"/>
            <a:chOff x="3368200" y="2291380"/>
            <a:chExt cx="1344706" cy="589782"/>
          </a:xfrm>
        </p:grpSpPr>
        <p:sp>
          <p:nvSpPr>
            <p:cNvPr id="28" name="Arrow: Right 27">
              <a:extLst>
                <a:ext uri="{FF2B5EF4-FFF2-40B4-BE49-F238E27FC236}">
                  <a16:creationId xmlns:a16="http://schemas.microsoft.com/office/drawing/2014/main" id="{33CE65C0-E4F0-A506-6AA3-4FB8B2CF7922}"/>
                </a:ext>
              </a:extLst>
            </p:cNvPr>
            <p:cNvSpPr/>
            <p:nvPr/>
          </p:nvSpPr>
          <p:spPr>
            <a:xfrm>
              <a:off x="3368200" y="2291380"/>
              <a:ext cx="1344706" cy="58978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7472298-5CBC-889C-1A61-150B00A39E11}"/>
                </a:ext>
              </a:extLst>
            </p:cNvPr>
            <p:cNvSpPr txBox="1"/>
            <p:nvPr/>
          </p:nvSpPr>
          <p:spPr>
            <a:xfrm>
              <a:off x="3742439" y="2401605"/>
              <a:ext cx="528346" cy="369332"/>
            </a:xfrm>
            <a:prstGeom prst="rect">
              <a:avLst/>
            </a:prstGeom>
            <a:noFill/>
          </p:spPr>
          <p:txBody>
            <a:bodyPr wrap="square" rtlCol="0">
              <a:spAutoFit/>
            </a:bodyPr>
            <a:lstStyle/>
            <a:p>
              <a:r>
                <a:rPr lang="en-US" b="1" dirty="0">
                  <a:solidFill>
                    <a:schemeClr val="bg1"/>
                  </a:solidFill>
                </a:rPr>
                <a:t>1.2</a:t>
              </a:r>
            </a:p>
          </p:txBody>
        </p:sp>
      </p:grpSp>
      <p:grpSp>
        <p:nvGrpSpPr>
          <p:cNvPr id="30" name="Group 29">
            <a:extLst>
              <a:ext uri="{FF2B5EF4-FFF2-40B4-BE49-F238E27FC236}">
                <a16:creationId xmlns:a16="http://schemas.microsoft.com/office/drawing/2014/main" id="{D9FF64FA-8CEB-0894-9810-483D41B0F82E}"/>
              </a:ext>
            </a:extLst>
          </p:cNvPr>
          <p:cNvGrpSpPr/>
          <p:nvPr/>
        </p:nvGrpSpPr>
        <p:grpSpPr>
          <a:xfrm>
            <a:off x="8484626" y="5766811"/>
            <a:ext cx="1278500" cy="589782"/>
            <a:chOff x="3368200" y="2291380"/>
            <a:chExt cx="1344706" cy="589782"/>
          </a:xfrm>
        </p:grpSpPr>
        <p:sp>
          <p:nvSpPr>
            <p:cNvPr id="31" name="Arrow: Right 30">
              <a:extLst>
                <a:ext uri="{FF2B5EF4-FFF2-40B4-BE49-F238E27FC236}">
                  <a16:creationId xmlns:a16="http://schemas.microsoft.com/office/drawing/2014/main" id="{9BC39B12-2FF6-303B-EC44-76BD27B1182D}"/>
                </a:ext>
              </a:extLst>
            </p:cNvPr>
            <p:cNvSpPr/>
            <p:nvPr/>
          </p:nvSpPr>
          <p:spPr>
            <a:xfrm>
              <a:off x="3368200" y="2291380"/>
              <a:ext cx="1344706" cy="58978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C829A85-1E69-2CD2-FC19-9485AD99ADC2}"/>
                </a:ext>
              </a:extLst>
            </p:cNvPr>
            <p:cNvSpPr txBox="1"/>
            <p:nvPr/>
          </p:nvSpPr>
          <p:spPr>
            <a:xfrm>
              <a:off x="3742439" y="2401605"/>
              <a:ext cx="528347" cy="369332"/>
            </a:xfrm>
            <a:prstGeom prst="rect">
              <a:avLst/>
            </a:prstGeom>
            <a:noFill/>
          </p:spPr>
          <p:txBody>
            <a:bodyPr wrap="square" rtlCol="0">
              <a:spAutoFit/>
            </a:bodyPr>
            <a:lstStyle/>
            <a:p>
              <a:r>
                <a:rPr lang="en-US" b="1" dirty="0">
                  <a:solidFill>
                    <a:schemeClr val="bg1"/>
                  </a:solidFill>
                </a:rPr>
                <a:t>1.2</a:t>
              </a:r>
            </a:p>
          </p:txBody>
        </p:sp>
      </p:grpSp>
      <p:sp>
        <p:nvSpPr>
          <p:cNvPr id="33" name="TextBox 32">
            <a:extLst>
              <a:ext uri="{FF2B5EF4-FFF2-40B4-BE49-F238E27FC236}">
                <a16:creationId xmlns:a16="http://schemas.microsoft.com/office/drawing/2014/main" id="{70B8B8F1-2557-9F2C-D82C-8AAD403E0EA6}"/>
              </a:ext>
            </a:extLst>
          </p:cNvPr>
          <p:cNvSpPr txBox="1"/>
          <p:nvPr/>
        </p:nvSpPr>
        <p:spPr>
          <a:xfrm>
            <a:off x="408792" y="5865757"/>
            <a:ext cx="2451223" cy="369332"/>
          </a:xfrm>
          <a:prstGeom prst="rect">
            <a:avLst/>
          </a:prstGeom>
          <a:solidFill>
            <a:schemeClr val="tx1"/>
          </a:solidFill>
        </p:spPr>
        <p:txBody>
          <a:bodyPr wrap="square" rtlCol="0">
            <a:spAutoFit/>
          </a:bodyPr>
          <a:lstStyle/>
          <a:p>
            <a:pPr algn="ctr"/>
            <a:r>
              <a:rPr lang="en-US" b="1" dirty="0">
                <a:solidFill>
                  <a:schemeClr val="bg1"/>
                </a:solidFill>
              </a:rPr>
              <a:t>Population Change</a:t>
            </a:r>
          </a:p>
        </p:txBody>
      </p:sp>
      <p:sp>
        <p:nvSpPr>
          <p:cNvPr id="13" name="Oval 12">
            <a:extLst>
              <a:ext uri="{FF2B5EF4-FFF2-40B4-BE49-F238E27FC236}">
                <a16:creationId xmlns:a16="http://schemas.microsoft.com/office/drawing/2014/main" id="{C1BD31D2-EB7A-FAC5-462B-BCA54205D690}"/>
              </a:ext>
            </a:extLst>
          </p:cNvPr>
          <p:cNvSpPr/>
          <p:nvPr/>
        </p:nvSpPr>
        <p:spPr>
          <a:xfrm>
            <a:off x="6096000" y="5665155"/>
            <a:ext cx="913372" cy="81375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FC79F5B-0C06-3EF6-5E5E-FB3FD38FB8E9}"/>
              </a:ext>
            </a:extLst>
          </p:cNvPr>
          <p:cNvSpPr/>
          <p:nvPr/>
        </p:nvSpPr>
        <p:spPr>
          <a:xfrm>
            <a:off x="6663825" y="2338977"/>
            <a:ext cx="1056732" cy="5897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B1D8455-9C57-B9CA-CB25-971E8ACF912E}"/>
              </a:ext>
            </a:extLst>
          </p:cNvPr>
          <p:cNvSpPr/>
          <p:nvPr/>
        </p:nvSpPr>
        <p:spPr>
          <a:xfrm>
            <a:off x="10453446" y="1489373"/>
            <a:ext cx="1056732" cy="5897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30781DF-5DC7-908E-A020-B4083129530D}"/>
              </a:ext>
            </a:extLst>
          </p:cNvPr>
          <p:cNvSpPr/>
          <p:nvPr/>
        </p:nvSpPr>
        <p:spPr>
          <a:xfrm>
            <a:off x="4664019" y="5755531"/>
            <a:ext cx="1139622" cy="70176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266B206-1150-D45B-730C-7D8030B9BD39}"/>
              </a:ext>
            </a:extLst>
          </p:cNvPr>
          <p:cNvSpPr txBox="1"/>
          <p:nvPr/>
        </p:nvSpPr>
        <p:spPr>
          <a:xfrm>
            <a:off x="10580299" y="1643976"/>
            <a:ext cx="76357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15.4</a:t>
            </a:r>
          </a:p>
        </p:txBody>
      </p:sp>
      <p:grpSp>
        <p:nvGrpSpPr>
          <p:cNvPr id="36" name="Group 35">
            <a:extLst>
              <a:ext uri="{FF2B5EF4-FFF2-40B4-BE49-F238E27FC236}">
                <a16:creationId xmlns:a16="http://schemas.microsoft.com/office/drawing/2014/main" id="{6F6E2C8F-CF76-E068-1A13-6954A7AFFDEF}"/>
              </a:ext>
            </a:extLst>
          </p:cNvPr>
          <p:cNvGrpSpPr/>
          <p:nvPr/>
        </p:nvGrpSpPr>
        <p:grpSpPr>
          <a:xfrm>
            <a:off x="9763126" y="5755532"/>
            <a:ext cx="1278500" cy="589782"/>
            <a:chOff x="3368200" y="2291380"/>
            <a:chExt cx="1344706" cy="589782"/>
          </a:xfrm>
        </p:grpSpPr>
        <p:sp>
          <p:nvSpPr>
            <p:cNvPr id="37" name="Arrow: Right 36">
              <a:extLst>
                <a:ext uri="{FF2B5EF4-FFF2-40B4-BE49-F238E27FC236}">
                  <a16:creationId xmlns:a16="http://schemas.microsoft.com/office/drawing/2014/main" id="{04B1ED97-97CF-2B73-6B8A-71564AF30D2B}"/>
                </a:ext>
              </a:extLst>
            </p:cNvPr>
            <p:cNvSpPr/>
            <p:nvPr/>
          </p:nvSpPr>
          <p:spPr>
            <a:xfrm>
              <a:off x="3368200" y="2291380"/>
              <a:ext cx="1344706" cy="58978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F77F46-5EBF-7141-1FF6-0B47E03F10B1}"/>
                </a:ext>
              </a:extLst>
            </p:cNvPr>
            <p:cNvSpPr txBox="1"/>
            <p:nvPr/>
          </p:nvSpPr>
          <p:spPr>
            <a:xfrm>
              <a:off x="3742439" y="2401605"/>
              <a:ext cx="528347" cy="369332"/>
            </a:xfrm>
            <a:prstGeom prst="rect">
              <a:avLst/>
            </a:prstGeom>
            <a:noFill/>
          </p:spPr>
          <p:txBody>
            <a:bodyPr wrap="square" rtlCol="0">
              <a:spAutoFit/>
            </a:bodyPr>
            <a:lstStyle/>
            <a:p>
              <a:r>
                <a:rPr lang="en-US" b="1" dirty="0">
                  <a:solidFill>
                    <a:schemeClr val="bg1"/>
                  </a:solidFill>
                </a:rPr>
                <a:t>1.2</a:t>
              </a:r>
            </a:p>
          </p:txBody>
        </p:sp>
      </p:grpSp>
    </p:spTree>
    <p:extLst>
      <p:ext uri="{BB962C8B-B14F-4D97-AF65-F5344CB8AC3E}">
        <p14:creationId xmlns:p14="http://schemas.microsoft.com/office/powerpoint/2010/main" val="1876979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10600-618C-4A83-9941-871244C5C0FD}"/>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3" name="Text Placeholder 2">
            <a:extLst>
              <a:ext uri="{FF2B5EF4-FFF2-40B4-BE49-F238E27FC236}">
                <a16:creationId xmlns:a16="http://schemas.microsoft.com/office/drawing/2014/main" id="{1C41FE24-EB40-4B2A-A419-C205E6659137}"/>
              </a:ext>
            </a:extLst>
          </p:cNvPr>
          <p:cNvSpPr>
            <a:spLocks noGrp="1"/>
          </p:cNvSpPr>
          <p:nvPr>
            <p:ph type="body" idx="1"/>
          </p:nvPr>
        </p:nvSpPr>
        <p:spPr>
          <a:xfrm>
            <a:off x="1252672" y="488315"/>
            <a:ext cx="9513093" cy="518160"/>
          </a:xfrm>
          <a:noFill/>
        </p:spPr>
        <p:txBody>
          <a:bodyPr>
            <a:normAutofit/>
          </a:bodyPr>
          <a:lstStyle/>
          <a:p>
            <a:r>
              <a:rPr lang="en-US" dirty="0"/>
              <a:t>Migration Will Account for Almost </a:t>
            </a:r>
            <a:r>
              <a:rPr lang="en-US" i="1" dirty="0"/>
              <a:t>ALL</a:t>
            </a:r>
            <a:r>
              <a:rPr lang="en-US" dirty="0"/>
              <a:t> Population Growth in the Future</a:t>
            </a:r>
          </a:p>
        </p:txBody>
      </p:sp>
      <p:sp>
        <p:nvSpPr>
          <p:cNvPr id="7" name="TextBox 6">
            <a:extLst>
              <a:ext uri="{FF2B5EF4-FFF2-40B4-BE49-F238E27FC236}">
                <a16:creationId xmlns:a16="http://schemas.microsoft.com/office/drawing/2014/main" id="{2AD1560D-1A20-23A9-CB48-6961A724CDE5}"/>
              </a:ext>
            </a:extLst>
          </p:cNvPr>
          <p:cNvSpPr txBox="1"/>
          <p:nvPr/>
        </p:nvSpPr>
        <p:spPr>
          <a:xfrm>
            <a:off x="1057275" y="6369685"/>
            <a:ext cx="8141413" cy="430887"/>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Source: Derived from Age-Specific Net Migration Estimates for US Counties, 1950-2010. Applied Population Laboratory,               UW-Madison and NC OSBM Population Estimates, Vintage 2023 and Population Projections, 2024.</a:t>
            </a:r>
          </a:p>
        </p:txBody>
      </p:sp>
      <p:graphicFrame>
        <p:nvGraphicFramePr>
          <p:cNvPr id="4" name="Chart 3">
            <a:extLst>
              <a:ext uri="{FF2B5EF4-FFF2-40B4-BE49-F238E27FC236}">
                <a16:creationId xmlns:a16="http://schemas.microsoft.com/office/drawing/2014/main" id="{BC5D3B0C-33CE-15F8-8121-F4C5CD50FEBB}"/>
              </a:ext>
            </a:extLst>
          </p:cNvPr>
          <p:cNvGraphicFramePr>
            <a:graphicFrameLocks/>
          </p:cNvGraphicFramePr>
          <p:nvPr>
            <p:extLst>
              <p:ext uri="{D42A27DB-BD31-4B8C-83A1-F6EECF244321}">
                <p14:modId xmlns:p14="http://schemas.microsoft.com/office/powerpoint/2010/main" val="3171446876"/>
              </p:ext>
            </p:extLst>
          </p:nvPr>
        </p:nvGraphicFramePr>
        <p:xfrm>
          <a:off x="1057275" y="1352550"/>
          <a:ext cx="10048875" cy="4973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755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5092B9-4343-D5F0-0092-EF9878AB843D}"/>
            </a:ext>
          </a:extLst>
        </p:cNvPr>
        <p:cNvGrpSpPr/>
        <p:nvPr/>
      </p:nvGrpSpPr>
      <p:grpSpPr>
        <a:xfrm>
          <a:off x="0" y="0"/>
          <a:ext cx="0" cy="0"/>
          <a:chOff x="0" y="0"/>
          <a:chExt cx="0" cy="0"/>
        </a:xfrm>
      </p:grpSpPr>
      <p:pic>
        <p:nvPicPr>
          <p:cNvPr id="13" name="Picture 12" descr="Map&#10;&#10;AI-generated content may be incorrect.">
            <a:extLst>
              <a:ext uri="{FF2B5EF4-FFF2-40B4-BE49-F238E27FC236}">
                <a16:creationId xmlns:a16="http://schemas.microsoft.com/office/drawing/2014/main" id="{FFE471FC-0FA3-AE11-7DD5-B15F96E25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008" y="131270"/>
            <a:ext cx="9931916" cy="6644924"/>
          </a:xfrm>
          <a:prstGeom prst="rect">
            <a:avLst/>
          </a:prstGeom>
        </p:spPr>
      </p:pic>
      <p:sp>
        <p:nvSpPr>
          <p:cNvPr id="2" name="Slide Number Placeholder 1">
            <a:extLst>
              <a:ext uri="{FF2B5EF4-FFF2-40B4-BE49-F238E27FC236}">
                <a16:creationId xmlns:a16="http://schemas.microsoft.com/office/drawing/2014/main" id="{2AA2D800-3EA1-B4EF-2321-86091DB99F6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TextBox 4">
            <a:extLst>
              <a:ext uri="{FF2B5EF4-FFF2-40B4-BE49-F238E27FC236}">
                <a16:creationId xmlns:a16="http://schemas.microsoft.com/office/drawing/2014/main" id="{1C395948-87BD-86DF-A556-7BB9F5CB04B5}"/>
              </a:ext>
            </a:extLst>
          </p:cNvPr>
          <p:cNvSpPr txBox="1"/>
          <p:nvPr/>
        </p:nvSpPr>
        <p:spPr>
          <a:xfrm>
            <a:off x="1584203" y="4327049"/>
            <a:ext cx="1322253" cy="369332"/>
          </a:xfrm>
          <a:prstGeom prst="rect">
            <a:avLst/>
          </a:prstGeom>
          <a:noFill/>
        </p:spPr>
        <p:txBody>
          <a:bodyPr wrap="square" rtlCol="0">
            <a:spAutoFit/>
          </a:bodyPr>
          <a:lstStyle/>
          <a:p>
            <a:r>
              <a:rPr lang="en-US" b="1" dirty="0"/>
              <a:t>State: 6.1%</a:t>
            </a:r>
          </a:p>
        </p:txBody>
      </p:sp>
      <mc:AlternateContent xmlns:mc="http://schemas.openxmlformats.org/markup-compatibility/2006" xmlns:p14="http://schemas.microsoft.com/office/powerpoint/2010/main">
        <mc:Choice Requires="p14">
          <p:contentPart p14:bwMode="auto" r:id="rId4">
            <p14:nvContentPartPr>
              <p14:cNvPr id="73" name="Ink 72">
                <a:extLst>
                  <a:ext uri="{FF2B5EF4-FFF2-40B4-BE49-F238E27FC236}">
                    <a16:creationId xmlns:a16="http://schemas.microsoft.com/office/drawing/2014/main" id="{652D0CD0-8D57-7B3D-0FF4-77357F77E4CA}"/>
                  </a:ext>
                </a:extLst>
              </p14:cNvPr>
              <p14:cNvContentPartPr/>
              <p14:nvPr/>
            </p14:nvContentPartPr>
            <p14:xfrm>
              <a:off x="12142080" y="4327049"/>
              <a:ext cx="360" cy="360"/>
            </p14:xfrm>
          </p:contentPart>
        </mc:Choice>
        <mc:Fallback xmlns="">
          <p:pic>
            <p:nvPicPr>
              <p:cNvPr id="73" name="Ink 72">
                <a:extLst>
                  <a:ext uri="{FF2B5EF4-FFF2-40B4-BE49-F238E27FC236}">
                    <a16:creationId xmlns:a16="http://schemas.microsoft.com/office/drawing/2014/main" id="{836F0E67-2458-458F-BAC2-04EBC1A60268}"/>
                  </a:ext>
                </a:extLst>
              </p:cNvPr>
              <p:cNvPicPr/>
              <p:nvPr/>
            </p:nvPicPr>
            <p:blipFill>
              <a:blip r:embed="rId5"/>
              <a:stretch>
                <a:fillRect/>
              </a:stretch>
            </p:blipFill>
            <p:spPr>
              <a:xfrm>
                <a:off x="12133080" y="4318049"/>
                <a:ext cx="18000" cy="18000"/>
              </a:xfrm>
              <a:prstGeom prst="rect">
                <a:avLst/>
              </a:prstGeom>
            </p:spPr>
          </p:pic>
        </mc:Fallback>
      </mc:AlternateContent>
      <p:sp>
        <p:nvSpPr>
          <p:cNvPr id="3" name="TextBox 2">
            <a:extLst>
              <a:ext uri="{FF2B5EF4-FFF2-40B4-BE49-F238E27FC236}">
                <a16:creationId xmlns:a16="http://schemas.microsoft.com/office/drawing/2014/main" id="{A236BA49-DD65-0925-5BC6-0B34A2C62786}"/>
              </a:ext>
            </a:extLst>
          </p:cNvPr>
          <p:cNvSpPr txBox="1"/>
          <p:nvPr/>
        </p:nvSpPr>
        <p:spPr>
          <a:xfrm>
            <a:off x="1584203" y="4772025"/>
            <a:ext cx="1825747" cy="369332"/>
          </a:xfrm>
          <a:prstGeom prst="rect">
            <a:avLst/>
          </a:prstGeom>
          <a:noFill/>
        </p:spPr>
        <p:txBody>
          <a:bodyPr wrap="square" rtlCol="0">
            <a:spAutoFit/>
          </a:bodyPr>
          <a:lstStyle/>
          <a:p>
            <a:r>
              <a:rPr lang="en-US" b="1" dirty="0"/>
              <a:t>(2020-30: 12.5%)</a:t>
            </a:r>
          </a:p>
        </p:txBody>
      </p:sp>
    </p:spTree>
    <p:extLst>
      <p:ext uri="{BB962C8B-B14F-4D97-AF65-F5344CB8AC3E}">
        <p14:creationId xmlns:p14="http://schemas.microsoft.com/office/powerpoint/2010/main" val="32693142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EE62A6-A293-41B5-DFD3-D565898BBC65}"/>
              </a:ext>
            </a:extLst>
          </p:cNvPr>
          <p:cNvSpPr>
            <a:spLocks noGrp="1"/>
          </p:cNvSpPr>
          <p:nvPr>
            <p:ph type="sldNum" sz="quarter" idx="12"/>
          </p:nvPr>
        </p:nvSpPr>
        <p:spPr/>
        <p:txBody>
          <a:bodyPr/>
          <a:lstStyle/>
          <a:p>
            <a:fld id="{83B47973-4245-48F6-94A4-42BD45C9D063}" type="slidenum">
              <a:rPr lang="en-US" smtClean="0"/>
              <a:t>7</a:t>
            </a:fld>
            <a:endParaRPr lang="en-US" dirty="0"/>
          </a:p>
        </p:txBody>
      </p:sp>
      <p:grpSp>
        <p:nvGrpSpPr>
          <p:cNvPr id="11" name="Group 10">
            <a:extLst>
              <a:ext uri="{FF2B5EF4-FFF2-40B4-BE49-F238E27FC236}">
                <a16:creationId xmlns:a16="http://schemas.microsoft.com/office/drawing/2014/main" id="{228E8EEB-ED11-7CAF-96AA-2A37C4C33435}"/>
              </a:ext>
            </a:extLst>
          </p:cNvPr>
          <p:cNvGrpSpPr/>
          <p:nvPr/>
        </p:nvGrpSpPr>
        <p:grpSpPr>
          <a:xfrm>
            <a:off x="1433763" y="0"/>
            <a:ext cx="9324474" cy="6858000"/>
            <a:chOff x="1433763" y="0"/>
            <a:chExt cx="9324474" cy="6858000"/>
          </a:xfrm>
        </p:grpSpPr>
        <p:pic>
          <p:nvPicPr>
            <p:cNvPr id="4" name="Picture 3" descr="Chart, bar chart&#10;&#10;AI-generated content may be incorrect.">
              <a:extLst>
                <a:ext uri="{FF2B5EF4-FFF2-40B4-BE49-F238E27FC236}">
                  <a16:creationId xmlns:a16="http://schemas.microsoft.com/office/drawing/2014/main" id="{9A2DE118-D4D1-762D-7FDA-8616C84FD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763" y="0"/>
              <a:ext cx="9324474" cy="6858000"/>
            </a:xfrm>
            <a:prstGeom prst="rect">
              <a:avLst/>
            </a:prstGeom>
          </p:spPr>
        </p:pic>
        <p:sp>
          <p:nvSpPr>
            <p:cNvPr id="3" name="TextBox 2">
              <a:extLst>
                <a:ext uri="{FF2B5EF4-FFF2-40B4-BE49-F238E27FC236}">
                  <a16:creationId xmlns:a16="http://schemas.microsoft.com/office/drawing/2014/main" id="{96591F15-C21C-BB57-F3C9-36F415CB102D}"/>
                </a:ext>
              </a:extLst>
            </p:cNvPr>
            <p:cNvSpPr txBox="1"/>
            <p:nvPr/>
          </p:nvSpPr>
          <p:spPr>
            <a:xfrm>
              <a:off x="1952626" y="4829175"/>
              <a:ext cx="666750" cy="338554"/>
            </a:xfrm>
            <a:prstGeom prst="rect">
              <a:avLst/>
            </a:prstGeom>
            <a:noFill/>
          </p:spPr>
          <p:txBody>
            <a:bodyPr wrap="square" rtlCol="0">
              <a:spAutoFit/>
            </a:bodyPr>
            <a:lstStyle/>
            <a:p>
              <a:r>
                <a:rPr lang="en-US" sz="1600" b="1" dirty="0">
                  <a:solidFill>
                    <a:srgbClr val="FF0000"/>
                  </a:solidFill>
                </a:rPr>
                <a:t>3.8%</a:t>
              </a:r>
            </a:p>
          </p:txBody>
        </p:sp>
        <p:sp>
          <p:nvSpPr>
            <p:cNvPr id="5" name="TextBox 4">
              <a:extLst>
                <a:ext uri="{FF2B5EF4-FFF2-40B4-BE49-F238E27FC236}">
                  <a16:creationId xmlns:a16="http://schemas.microsoft.com/office/drawing/2014/main" id="{3D37BB6B-318C-1132-7310-8A51588FBA7F}"/>
                </a:ext>
              </a:extLst>
            </p:cNvPr>
            <p:cNvSpPr txBox="1"/>
            <p:nvPr/>
          </p:nvSpPr>
          <p:spPr>
            <a:xfrm>
              <a:off x="3295651" y="5167729"/>
              <a:ext cx="666750" cy="338554"/>
            </a:xfrm>
            <a:prstGeom prst="rect">
              <a:avLst/>
            </a:prstGeom>
            <a:noFill/>
          </p:spPr>
          <p:txBody>
            <a:bodyPr wrap="square" rtlCol="0">
              <a:spAutoFit/>
            </a:bodyPr>
            <a:lstStyle/>
            <a:p>
              <a:r>
                <a:rPr lang="en-US" sz="1600" b="1" dirty="0">
                  <a:solidFill>
                    <a:srgbClr val="FF0000"/>
                  </a:solidFill>
                </a:rPr>
                <a:t>0.3%</a:t>
              </a:r>
            </a:p>
          </p:txBody>
        </p:sp>
        <p:sp>
          <p:nvSpPr>
            <p:cNvPr id="6" name="TextBox 5">
              <a:extLst>
                <a:ext uri="{FF2B5EF4-FFF2-40B4-BE49-F238E27FC236}">
                  <a16:creationId xmlns:a16="http://schemas.microsoft.com/office/drawing/2014/main" id="{391D0831-4739-F335-7A56-44930D46406A}"/>
                </a:ext>
              </a:extLst>
            </p:cNvPr>
            <p:cNvSpPr txBox="1"/>
            <p:nvPr/>
          </p:nvSpPr>
          <p:spPr>
            <a:xfrm>
              <a:off x="4514851" y="4291429"/>
              <a:ext cx="666750" cy="338554"/>
            </a:xfrm>
            <a:prstGeom prst="rect">
              <a:avLst/>
            </a:prstGeom>
            <a:noFill/>
          </p:spPr>
          <p:txBody>
            <a:bodyPr wrap="square" rtlCol="0">
              <a:spAutoFit/>
            </a:bodyPr>
            <a:lstStyle/>
            <a:p>
              <a:r>
                <a:rPr lang="en-US" sz="1600" b="1" dirty="0">
                  <a:solidFill>
                    <a:srgbClr val="FF0000"/>
                  </a:solidFill>
                </a:rPr>
                <a:t>5.7%</a:t>
              </a:r>
            </a:p>
          </p:txBody>
        </p:sp>
        <p:sp>
          <p:nvSpPr>
            <p:cNvPr id="7" name="TextBox 6">
              <a:extLst>
                <a:ext uri="{FF2B5EF4-FFF2-40B4-BE49-F238E27FC236}">
                  <a16:creationId xmlns:a16="http://schemas.microsoft.com/office/drawing/2014/main" id="{85CBED49-BFC5-83C7-A4DB-FF754D90B19C}"/>
                </a:ext>
              </a:extLst>
            </p:cNvPr>
            <p:cNvSpPr txBox="1"/>
            <p:nvPr/>
          </p:nvSpPr>
          <p:spPr>
            <a:xfrm>
              <a:off x="5762625" y="2186404"/>
              <a:ext cx="666750" cy="338554"/>
            </a:xfrm>
            <a:prstGeom prst="rect">
              <a:avLst/>
            </a:prstGeom>
            <a:noFill/>
          </p:spPr>
          <p:txBody>
            <a:bodyPr wrap="square" rtlCol="0">
              <a:spAutoFit/>
            </a:bodyPr>
            <a:lstStyle/>
            <a:p>
              <a:r>
                <a:rPr lang="en-US" sz="1600" b="1" dirty="0">
                  <a:solidFill>
                    <a:srgbClr val="FF0000"/>
                  </a:solidFill>
                </a:rPr>
                <a:t>6.7%</a:t>
              </a:r>
            </a:p>
          </p:txBody>
        </p:sp>
        <p:sp>
          <p:nvSpPr>
            <p:cNvPr id="8" name="TextBox 7">
              <a:extLst>
                <a:ext uri="{FF2B5EF4-FFF2-40B4-BE49-F238E27FC236}">
                  <a16:creationId xmlns:a16="http://schemas.microsoft.com/office/drawing/2014/main" id="{FB402C70-B6E3-C7E4-2DCE-A872C3245ADE}"/>
                </a:ext>
              </a:extLst>
            </p:cNvPr>
            <p:cNvSpPr txBox="1"/>
            <p:nvPr/>
          </p:nvSpPr>
          <p:spPr>
            <a:xfrm>
              <a:off x="7089108" y="4291429"/>
              <a:ext cx="666750" cy="338554"/>
            </a:xfrm>
            <a:prstGeom prst="rect">
              <a:avLst/>
            </a:prstGeom>
            <a:noFill/>
          </p:spPr>
          <p:txBody>
            <a:bodyPr wrap="square" rtlCol="0">
              <a:spAutoFit/>
            </a:bodyPr>
            <a:lstStyle/>
            <a:p>
              <a:r>
                <a:rPr lang="en-US" sz="1600" b="1" dirty="0">
                  <a:solidFill>
                    <a:srgbClr val="FF0000"/>
                  </a:solidFill>
                </a:rPr>
                <a:t>2.3%</a:t>
              </a:r>
            </a:p>
          </p:txBody>
        </p:sp>
        <p:sp>
          <p:nvSpPr>
            <p:cNvPr id="9" name="TextBox 8">
              <a:extLst>
                <a:ext uri="{FF2B5EF4-FFF2-40B4-BE49-F238E27FC236}">
                  <a16:creationId xmlns:a16="http://schemas.microsoft.com/office/drawing/2014/main" id="{12BF62DC-8D1C-62BE-0721-1B05F91CB301}"/>
                </a:ext>
              </a:extLst>
            </p:cNvPr>
            <p:cNvSpPr txBox="1"/>
            <p:nvPr/>
          </p:nvSpPr>
          <p:spPr>
            <a:xfrm>
              <a:off x="8365458" y="748129"/>
              <a:ext cx="797592" cy="338554"/>
            </a:xfrm>
            <a:prstGeom prst="rect">
              <a:avLst/>
            </a:prstGeom>
            <a:noFill/>
          </p:spPr>
          <p:txBody>
            <a:bodyPr wrap="square" rtlCol="0">
              <a:spAutoFit/>
            </a:bodyPr>
            <a:lstStyle/>
            <a:p>
              <a:r>
                <a:rPr lang="en-US" sz="1600" b="1" dirty="0">
                  <a:solidFill>
                    <a:srgbClr val="FF0000"/>
                  </a:solidFill>
                </a:rPr>
                <a:t>14.2%</a:t>
              </a:r>
            </a:p>
          </p:txBody>
        </p:sp>
        <p:sp>
          <p:nvSpPr>
            <p:cNvPr id="10" name="TextBox 9">
              <a:extLst>
                <a:ext uri="{FF2B5EF4-FFF2-40B4-BE49-F238E27FC236}">
                  <a16:creationId xmlns:a16="http://schemas.microsoft.com/office/drawing/2014/main" id="{B29E9669-07DC-364E-FFE3-39F4D55DE317}"/>
                </a:ext>
              </a:extLst>
            </p:cNvPr>
            <p:cNvSpPr txBox="1"/>
            <p:nvPr/>
          </p:nvSpPr>
          <p:spPr>
            <a:xfrm>
              <a:off x="9701464" y="4490621"/>
              <a:ext cx="797592" cy="338554"/>
            </a:xfrm>
            <a:prstGeom prst="rect">
              <a:avLst/>
            </a:prstGeom>
            <a:noFill/>
          </p:spPr>
          <p:txBody>
            <a:bodyPr wrap="square" rtlCol="0">
              <a:spAutoFit/>
            </a:bodyPr>
            <a:lstStyle/>
            <a:p>
              <a:r>
                <a:rPr lang="en-US" sz="1600" b="1" dirty="0">
                  <a:solidFill>
                    <a:srgbClr val="FF0000"/>
                  </a:solidFill>
                </a:rPr>
                <a:t>25.3%</a:t>
              </a:r>
            </a:p>
          </p:txBody>
        </p:sp>
      </p:grpSp>
    </p:spTree>
    <p:extLst>
      <p:ext uri="{BB962C8B-B14F-4D97-AF65-F5344CB8AC3E}">
        <p14:creationId xmlns:p14="http://schemas.microsoft.com/office/powerpoint/2010/main" val="82379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E204BD3-D3CC-5225-658B-6CE04AC9F00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E58684-F64C-36F8-44A0-03892CD77C1F}"/>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12" name="Picture 11" descr="Table&#10;&#10;AI-generated content may be incorrect.">
            <a:extLst>
              <a:ext uri="{FF2B5EF4-FFF2-40B4-BE49-F238E27FC236}">
                <a16:creationId xmlns:a16="http://schemas.microsoft.com/office/drawing/2014/main" id="{B684814F-152D-C668-50C9-9C94A6A7D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62" y="175844"/>
            <a:ext cx="9887676" cy="6682155"/>
          </a:xfrm>
          <a:prstGeom prst="rect">
            <a:avLst/>
          </a:prstGeom>
        </p:spPr>
      </p:pic>
    </p:spTree>
    <p:extLst>
      <p:ext uri="{BB962C8B-B14F-4D97-AF65-F5344CB8AC3E}">
        <p14:creationId xmlns:p14="http://schemas.microsoft.com/office/powerpoint/2010/main" val="307110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948603-456B-DE72-BA48-63A0FEAC496A}"/>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9" name="Picture 8" descr="Bar chart&#10;&#10;AI-generated content may be incorrect.">
            <a:extLst>
              <a:ext uri="{FF2B5EF4-FFF2-40B4-BE49-F238E27FC236}">
                <a16:creationId xmlns:a16="http://schemas.microsoft.com/office/drawing/2014/main" id="{ED304414-0450-D554-0631-08DEAE506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9" y="574737"/>
            <a:ext cx="11807204" cy="5960734"/>
          </a:xfrm>
          <a:prstGeom prst="rect">
            <a:avLst/>
          </a:prstGeom>
        </p:spPr>
      </p:pic>
      <p:sp>
        <p:nvSpPr>
          <p:cNvPr id="16" name="TextBox 15">
            <a:extLst>
              <a:ext uri="{FF2B5EF4-FFF2-40B4-BE49-F238E27FC236}">
                <a16:creationId xmlns:a16="http://schemas.microsoft.com/office/drawing/2014/main" id="{C5CDE3D7-601F-4583-4E92-2648D7E8EECB}"/>
              </a:ext>
            </a:extLst>
          </p:cNvPr>
          <p:cNvSpPr txBox="1"/>
          <p:nvPr/>
        </p:nvSpPr>
        <p:spPr>
          <a:xfrm>
            <a:off x="10144665" y="6396972"/>
            <a:ext cx="1620247" cy="276999"/>
          </a:xfrm>
          <a:prstGeom prst="rect">
            <a:avLst/>
          </a:prstGeom>
          <a:noFill/>
        </p:spPr>
        <p:txBody>
          <a:bodyPr wrap="square">
            <a:spAutoFit/>
          </a:bodyPr>
          <a:lstStyle/>
          <a:p>
            <a:r>
              <a:rPr lang="en-US" sz="1200" dirty="0">
                <a:hlinkClick r:id="rId4"/>
              </a:rPr>
              <a:t>Hispanic Summary</a:t>
            </a:r>
            <a:endParaRPr lang="en-US" sz="1200" dirty="0"/>
          </a:p>
        </p:txBody>
      </p:sp>
      <p:sp>
        <p:nvSpPr>
          <p:cNvPr id="3" name="TextBox 2">
            <a:extLst>
              <a:ext uri="{FF2B5EF4-FFF2-40B4-BE49-F238E27FC236}">
                <a16:creationId xmlns:a16="http://schemas.microsoft.com/office/drawing/2014/main" id="{8EA93604-8954-B7BC-9A44-CEA3F73E56D4}"/>
              </a:ext>
            </a:extLst>
          </p:cNvPr>
          <p:cNvSpPr txBox="1"/>
          <p:nvPr/>
        </p:nvSpPr>
        <p:spPr>
          <a:xfrm>
            <a:off x="5789506" y="1876425"/>
            <a:ext cx="819150" cy="369332"/>
          </a:xfrm>
          <a:prstGeom prst="rect">
            <a:avLst/>
          </a:prstGeom>
          <a:noFill/>
        </p:spPr>
        <p:txBody>
          <a:bodyPr wrap="square" rtlCol="0">
            <a:spAutoFit/>
          </a:bodyPr>
          <a:lstStyle/>
          <a:p>
            <a:r>
              <a:rPr lang="en-US" dirty="0"/>
              <a:t>(12%)</a:t>
            </a:r>
          </a:p>
        </p:txBody>
      </p:sp>
      <p:sp>
        <p:nvSpPr>
          <p:cNvPr id="4" name="TextBox 3">
            <a:extLst>
              <a:ext uri="{FF2B5EF4-FFF2-40B4-BE49-F238E27FC236}">
                <a16:creationId xmlns:a16="http://schemas.microsoft.com/office/drawing/2014/main" id="{C688D048-01AD-4E19-829A-A0F4B11AC9A9}"/>
              </a:ext>
            </a:extLst>
          </p:cNvPr>
          <p:cNvSpPr txBox="1"/>
          <p:nvPr/>
        </p:nvSpPr>
        <p:spPr>
          <a:xfrm>
            <a:off x="2528143" y="1876425"/>
            <a:ext cx="819150" cy="369332"/>
          </a:xfrm>
          <a:prstGeom prst="rect">
            <a:avLst/>
          </a:prstGeom>
          <a:noFill/>
        </p:spPr>
        <p:txBody>
          <a:bodyPr wrap="square" rtlCol="0">
            <a:spAutoFit/>
          </a:bodyPr>
          <a:lstStyle/>
          <a:p>
            <a:r>
              <a:rPr lang="en-US" dirty="0"/>
              <a:t>(60%)</a:t>
            </a:r>
          </a:p>
        </p:txBody>
      </p:sp>
      <p:sp>
        <p:nvSpPr>
          <p:cNvPr id="5" name="TextBox 4">
            <a:extLst>
              <a:ext uri="{FF2B5EF4-FFF2-40B4-BE49-F238E27FC236}">
                <a16:creationId xmlns:a16="http://schemas.microsoft.com/office/drawing/2014/main" id="{8E37EF26-63AF-D24E-DF65-70E307D2FD93}"/>
              </a:ext>
            </a:extLst>
          </p:cNvPr>
          <p:cNvSpPr txBox="1"/>
          <p:nvPr/>
        </p:nvSpPr>
        <p:spPr>
          <a:xfrm>
            <a:off x="9480550" y="1876425"/>
            <a:ext cx="819150" cy="369332"/>
          </a:xfrm>
          <a:prstGeom prst="rect">
            <a:avLst/>
          </a:prstGeom>
          <a:noFill/>
        </p:spPr>
        <p:txBody>
          <a:bodyPr wrap="square" rtlCol="0">
            <a:spAutoFit/>
          </a:bodyPr>
          <a:lstStyle/>
          <a:p>
            <a:r>
              <a:rPr lang="en-US" dirty="0"/>
              <a:t>(29%)</a:t>
            </a:r>
          </a:p>
        </p:txBody>
      </p:sp>
    </p:spTree>
    <p:extLst>
      <p:ext uri="{BB962C8B-B14F-4D97-AF65-F5344CB8AC3E}">
        <p14:creationId xmlns:p14="http://schemas.microsoft.com/office/powerpoint/2010/main" val="2341737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00B0F0"/>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21DBBB827BCB4DADA893BA1AD87F06" ma:contentTypeVersion="24" ma:contentTypeDescription="Create a new document." ma:contentTypeScope="" ma:versionID="24bc95046957e106607303d1ade3e5d9">
  <xsd:schema xmlns:xsd="http://www.w3.org/2001/XMLSchema" xmlns:xs="http://www.w3.org/2001/XMLSchema" xmlns:p="http://schemas.microsoft.com/office/2006/metadata/properties" xmlns:ns1="http://schemas.microsoft.com/sharepoint/v3" xmlns:ns2="965e3c6f-0108-4953-b827-cf91179656d0" xmlns:ns3="a70e76fe-8961-4918-990d-1df849578988" targetNamespace="http://schemas.microsoft.com/office/2006/metadata/properties" ma:root="true" ma:fieldsID="59bb5e96a2d32f004ff5505772a83202" ns1:_="" ns2:_="" ns3:_="">
    <xsd:import namespace="http://schemas.microsoft.com/sharepoint/v3"/>
    <xsd:import namespace="965e3c6f-0108-4953-b827-cf91179656d0"/>
    <xsd:import namespace="a70e76fe-8961-4918-990d-1df8495789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Year" minOccurs="0"/>
                <xsd:element ref="ns2:Document_x0020_Type"/>
                <xsd:element ref="ns2:Broad_x0020_Topic" minOccurs="0"/>
                <xsd:element ref="ns2:Narrow_x0020_Topic" minOccurs="0"/>
                <xsd:element ref="ns2:Special_x0020_Projects" minOccurs="0"/>
                <xsd:element ref="ns2:Agency_x002f_Budget"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PublishDat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5e3c6f-0108-4953-b827-cf9117965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Year" ma:index="12" nillable="true" ma:displayName="Year" ma:default="CY2019" ma:format="Dropdown" ma:internalName="Year">
      <xsd:simpleType>
        <xsd:restriction base="dms:Choice">
          <xsd:enumeration value="CY1969"/>
          <xsd:enumeration value="CY1970"/>
          <xsd:enumeration value="CY1971"/>
          <xsd:enumeration value="CY1972"/>
          <xsd:enumeration value="CY1973"/>
          <xsd:enumeration value="CY1974"/>
          <xsd:enumeration value="CY1975"/>
          <xsd:enumeration value="CY1976"/>
          <xsd:enumeration value="CY1977"/>
          <xsd:enumeration value="CY1978"/>
          <xsd:enumeration value="CY1979"/>
          <xsd:enumeration value="CY1980"/>
          <xsd:enumeration value="CY1981"/>
          <xsd:enumeration value="CY1982"/>
          <xsd:enumeration value="CY1983"/>
          <xsd:enumeration value="CY1984"/>
          <xsd:enumeration value="CY1985"/>
          <xsd:enumeration value="CY1986"/>
          <xsd:enumeration value="CY1987"/>
          <xsd:enumeration value="CY1988"/>
          <xsd:enumeration value="CY1989"/>
          <xsd:enumeration value="CY1990"/>
          <xsd:enumeration value="CY1991"/>
          <xsd:enumeration value="CY1992"/>
          <xsd:enumeration value="CY1993"/>
          <xsd:enumeration value="CY1994"/>
          <xsd:enumeration value="CY1995"/>
          <xsd:enumeration value="CY1996"/>
          <xsd:enumeration value="CY1997"/>
          <xsd:enumeration value="CY1998"/>
          <xsd:enumeration value="CY1999"/>
          <xsd:enumeration value="CY2000"/>
          <xsd:enumeration value="CY2001"/>
          <xsd:enumeration value="CY2002"/>
          <xsd:enumeration value="CY2003"/>
          <xsd:enumeration value="CY2004"/>
          <xsd:enumeration value="CY2005"/>
          <xsd:enumeration value="CY2006"/>
          <xsd:enumeration value="CY2007"/>
          <xsd:enumeration value="CY2008"/>
          <xsd:enumeration value="CY2009"/>
          <xsd:enumeration value="CY2010"/>
          <xsd:enumeration value="CY2011"/>
          <xsd:enumeration value="CY2012"/>
          <xsd:enumeration value="CY2013"/>
          <xsd:enumeration value="CY2014"/>
          <xsd:enumeration value="CY2015"/>
          <xsd:enumeration value="CY2016"/>
          <xsd:enumeration value="CY2017"/>
          <xsd:enumeration value="CY2018"/>
          <xsd:enumeration value="CY2019"/>
          <xsd:enumeration value="FY1970"/>
          <xsd:enumeration value="FY1971"/>
          <xsd:enumeration value="FY1972"/>
          <xsd:enumeration value="FY1973"/>
          <xsd:enumeration value="FY1974"/>
          <xsd:enumeration value="FY1975"/>
          <xsd:enumeration value="FY1976"/>
          <xsd:enumeration value="FY1977"/>
          <xsd:enumeration value="FY1978"/>
          <xsd:enumeration value="FY1979"/>
          <xsd:enumeration value="FY1980"/>
          <xsd:enumeration value="FY1981"/>
          <xsd:enumeration value="FY1982"/>
          <xsd:enumeration value="FY1983"/>
          <xsd:enumeration value="FY1984"/>
          <xsd:enumeration value="FY1985"/>
          <xsd:enumeration value="FY1986"/>
          <xsd:enumeration value="FY1987"/>
          <xsd:enumeration value="FY1988"/>
          <xsd:enumeration value="FY1989"/>
          <xsd:enumeration value="FY1990"/>
          <xsd:enumeration value="FY1991"/>
          <xsd:enumeration value="FY1992"/>
          <xsd:enumeration value="FY1993"/>
          <xsd:enumeration value="FY1994"/>
          <xsd:enumeration value="FY1995"/>
          <xsd:enumeration value="FY1996"/>
          <xsd:enumeration value="FY1997"/>
          <xsd:enumeration value="FY1998"/>
          <xsd:enumeration value="FY1999"/>
          <xsd:enumeration value="FY2000"/>
          <xsd:enumeration value="FY2001"/>
          <xsd:enumeration value="FY2002"/>
          <xsd:enumeration value="FY2003"/>
          <xsd:enumeration value="FY2004"/>
          <xsd:enumeration value="FY2005"/>
          <xsd:enumeration value="FY2006"/>
          <xsd:enumeration value="FY2007"/>
          <xsd:enumeration value="FY2008"/>
          <xsd:enumeration value="FY2009"/>
          <xsd:enumeration value="FY2010"/>
          <xsd:enumeration value="FY2011"/>
          <xsd:enumeration value="FY2012"/>
          <xsd:enumeration value="FY2013"/>
          <xsd:enumeration value="FY2014"/>
          <xsd:enumeration value="FY2015"/>
          <xsd:enumeration value="FY2016"/>
          <xsd:enumeration value="FY2017"/>
          <xsd:enumeration value="FY2018"/>
          <xsd:enumeration value="FY2019"/>
          <xsd:enumeration value="VY1970"/>
          <xsd:enumeration value="VY1971"/>
          <xsd:enumeration value="VY1972"/>
          <xsd:enumeration value="VY1973"/>
          <xsd:enumeration value="VY1974"/>
          <xsd:enumeration value="VY1975"/>
          <xsd:enumeration value="VY1976"/>
          <xsd:enumeration value="VY1977"/>
          <xsd:enumeration value="VY1978"/>
          <xsd:enumeration value="VY1979"/>
          <xsd:enumeration value="VY1980"/>
          <xsd:enumeration value="VY1981"/>
          <xsd:enumeration value="VY1982"/>
          <xsd:enumeration value="VY1983"/>
          <xsd:enumeration value="VY1984"/>
          <xsd:enumeration value="VY1985"/>
          <xsd:enumeration value="VY1986"/>
          <xsd:enumeration value="VY1987"/>
          <xsd:enumeration value="VY1988"/>
          <xsd:enumeration value="VY1989"/>
          <xsd:enumeration value="VY1990"/>
          <xsd:enumeration value="VY1991"/>
          <xsd:enumeration value="VY1992"/>
          <xsd:enumeration value="VY1993"/>
          <xsd:enumeration value="VY1994"/>
          <xsd:enumeration value="VY1995"/>
          <xsd:enumeration value="VY1996"/>
          <xsd:enumeration value="VY1997"/>
          <xsd:enumeration value="VY1998"/>
          <xsd:enumeration value="VY1999"/>
          <xsd:enumeration value="VY2000"/>
          <xsd:enumeration value="VY2001"/>
          <xsd:enumeration value="VY2002"/>
          <xsd:enumeration value="VY2003"/>
          <xsd:enumeration value="VY2004"/>
          <xsd:enumeration value="VY2005"/>
          <xsd:enumeration value="VY2006"/>
          <xsd:enumeration value="VY2007"/>
          <xsd:enumeration value="VY2008"/>
          <xsd:enumeration value="VY2009"/>
          <xsd:enumeration value="VY2010"/>
          <xsd:enumeration value="VY2011"/>
          <xsd:enumeration value="VY2012"/>
          <xsd:enumeration value="VY2013"/>
          <xsd:enumeration value="VY2014"/>
          <xsd:enumeration value="VY2015"/>
          <xsd:enumeration value="VY2016"/>
          <xsd:enumeration value="VY2017"/>
          <xsd:enumeration value="VY2018"/>
          <xsd:enumeration value="VY2019"/>
        </xsd:restriction>
      </xsd:simpleType>
    </xsd:element>
    <xsd:element name="Document_x0020_Type" ma:index="13" ma:displayName="Document Type" ma:default="Literature" ma:format="Dropdown" ma:internalName="Document_x0020_Type">
      <xsd:simpleType>
        <xsd:restriction base="dms:Choice">
          <xsd:enumeration value="Literature"/>
          <xsd:enumeration value="Data"/>
          <xsd:enumeration value="Instructional Resources"/>
          <xsd:enumeration value="Presentations"/>
          <xsd:enumeration value="Reports"/>
          <xsd:enumeration value="SAS"/>
          <xsd:enumeration value="Web_Content"/>
        </xsd:restriction>
      </xsd:simpleType>
    </xsd:element>
    <xsd:element name="Broad_x0020_Topic" ma:index="14" nillable="true" ma:displayName="Broad Topic" ma:default="LINC" ma:format="Dropdown" ma:internalName="Broad_x0020_Topic">
      <xsd:simpleType>
        <xsd:restriction base="dms:Choice">
          <xsd:enumeration value="LINC"/>
          <xsd:enumeration value="SDC-Admin"/>
          <xsd:enumeration value="GICC"/>
          <xsd:enumeration value="FSCPE-Admin"/>
          <xsd:enumeration value="Census"/>
          <xsd:enumeration value="State Demographer"/>
        </xsd:restriction>
      </xsd:simpleType>
    </xsd:element>
    <xsd:element name="Narrow_x0020_Topic" ma:index="15" nillable="true" ma:displayName="Narrow Topic" ma:internalName="Narrow_x0020_Topic">
      <xsd:complexType>
        <xsd:complexContent>
          <xsd:extension base="dms:MultiChoice">
            <xsd:sequence>
              <xsd:element name="Value" maxOccurs="unbounded" minOccurs="0" nillable="true">
                <xsd:simpleType>
                  <xsd:restriction base="dms:Choice">
                    <xsd:enumeration value="ACS"/>
                    <xsd:enumeration value="Administration"/>
                    <xsd:enumeration value="BAS"/>
                    <xsd:enumeration value="Building_permits"/>
                    <xsd:enumeration value="Census_redistricting"/>
                    <xsd:enumeration value="Constituent Requests"/>
                    <xsd:enumeration value="Correspondence"/>
                    <xsd:enumeration value="Count_review"/>
                    <xsd:enumeration value="County"/>
                    <xsd:enumeration value="Decennial_census"/>
                    <xsd:enumeration value="Economic_census"/>
                    <xsd:enumeration value="FSCPE"/>
                    <xsd:enumeration value="Geography"/>
                    <xsd:enumeration value="GIS"/>
                    <xsd:enumeration value="Governors_Liaison"/>
                    <xsd:enumeration value="Group_Quarters"/>
                    <xsd:enumeration value="Housing_Units"/>
                    <xsd:enumeration value="LUCA"/>
                    <xsd:enumeration value="Management"/>
                    <xsd:enumeration value="Management_and_operations"/>
                    <xsd:enumeration value="Methodology/Procedures"/>
                    <xsd:enumeration value="Military"/>
                    <xsd:enumeration value="Municipality"/>
                    <xsd:enumeration value="NCDS_Survey"/>
                    <xsd:enumeration value="Place"/>
                    <xsd:enumeration value="Population_Estimates"/>
                    <xsd:enumeration value="Population_Projections"/>
                    <xsd:enumeration value="PSAP_Census"/>
                    <xsd:enumeration value="School_Enrollment"/>
                    <xsd:enumeration value="SDC"/>
                    <xsd:enumeration value="State_R_and_D"/>
                    <xsd:enumeration value="Steering Committee"/>
                    <xsd:enumeration value="Vehicle_registrations"/>
                    <xsd:enumeration value="Vital_Statistics"/>
                    <xsd:enumeration value="Vitas"/>
                    <xsd:enumeration value="Modeling"/>
                  </xsd:restriction>
                </xsd:simpleType>
              </xsd:element>
            </xsd:sequence>
          </xsd:extension>
        </xsd:complexContent>
      </xsd:complexType>
    </xsd:element>
    <xsd:element name="Special_x0020_Projects" ma:index="16" nillable="true" ma:displayName="Special Projects" ma:format="Dropdown" ma:internalName="Special_x0020_Projects">
      <xsd:simpleType>
        <xsd:restriction base="dms:Choice">
          <xsd:enumeration value="Disasters"/>
          <xsd:enumeration value="Military"/>
          <xsd:enumeration value="Federal_Register"/>
          <xsd:enumeration value="Municipal_Boundaries"/>
          <xsd:enumeration value="Transportation"/>
        </xsd:restriction>
      </xsd:simpleType>
    </xsd:element>
    <xsd:element name="Agency_x002f_Budget" ma:index="17" nillable="true" ma:displayName="Agency/Budget" ma:default="Census Bureau" ma:format="Dropdown" ma:internalName="Agency_x002f_Budget">
      <xsd:simpleType>
        <xsd:restriction base="dms:Choice">
          <xsd:enumeration value="Census Bureau"/>
          <xsd:enumeration value="OSBM"/>
          <xsd:enumeration value="County"/>
          <xsd:enumeration value="Municipalities"/>
          <xsd:enumeration value="Military Adjunct Commission"/>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PublishDate" ma:index="25" nillable="true" ma:displayName="Publish Date" ma:format="DateOnly" ma:internalName="PublishDate">
      <xsd:simpleType>
        <xsd:restriction base="dms:DateTime"/>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0e76fe-8961-4918-990d-1df8495789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cb304951-1055-4bcd-be77-a3f01dc0a1ba}" ma:internalName="TaxCatchAll" ma:showField="CatchAllData" ma:web="a70e76fe-8961-4918-990d-1df8495789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pecial_x0020_Projects xmlns="965e3c6f-0108-4953-b827-cf91179656d0" xsi:nil="true"/>
    <_ip_UnifiedCompliancePolicyUIAction xmlns="http://schemas.microsoft.com/sharepoint/v3" xsi:nil="true"/>
    <_ip_UnifiedCompliancePolicyProperties xmlns="http://schemas.microsoft.com/sharepoint/v3" xsi:nil="true"/>
    <PublishDate xmlns="965e3c6f-0108-4953-b827-cf91179656d0" xsi:nil="true"/>
    <Year xmlns="965e3c6f-0108-4953-b827-cf91179656d0">CY2019</Year>
    <Broad_x0020_Topic xmlns="965e3c6f-0108-4953-b827-cf91179656d0">LINC</Broad_x0020_Topic>
    <Document_x0020_Type xmlns="965e3c6f-0108-4953-b827-cf91179656d0">Literature</Document_x0020_Type>
    <Narrow_x0020_Topic xmlns="965e3c6f-0108-4953-b827-cf91179656d0" xsi:nil="true"/>
    <Agency_x002f_Budget xmlns="965e3c6f-0108-4953-b827-cf91179656d0">Census Bureau</Agency_x002f_Budget>
    <lcf76f155ced4ddcb4097134ff3c332f xmlns="965e3c6f-0108-4953-b827-cf91179656d0">
      <Terms xmlns="http://schemas.microsoft.com/office/infopath/2007/PartnerControls"/>
    </lcf76f155ced4ddcb4097134ff3c332f>
    <TaxCatchAll xmlns="a70e76fe-8961-4918-990d-1df84957898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656AA7-DE41-4ACD-9593-06D19F59D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5e3c6f-0108-4953-b827-cf91179656d0"/>
    <ds:schemaRef ds:uri="a70e76fe-8961-4918-990d-1df8495789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E91FF-F987-4C92-AF1F-840015C98321}">
  <ds:schemaRefs>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a70e76fe-8961-4918-990d-1df849578988"/>
    <ds:schemaRef ds:uri="http://schemas.microsoft.com/office/infopath/2007/PartnerControls"/>
    <ds:schemaRef ds:uri="965e3c6f-0108-4953-b827-cf91179656d0"/>
    <ds:schemaRef ds:uri="http://www.w3.org/XML/1998/namespace"/>
    <ds:schemaRef ds:uri="http://purl.org/dc/elements/1.1/"/>
  </ds:schemaRefs>
</ds:datastoreItem>
</file>

<file path=customXml/itemProps3.xml><?xml version="1.0" encoding="utf-8"?>
<ds:datastoreItem xmlns:ds="http://schemas.openxmlformats.org/officeDocument/2006/customXml" ds:itemID="{D29B98FB-E5B2-4CAC-B670-77F2C36924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18938</TotalTime>
  <Words>1720</Words>
  <Application>Microsoft Macintosh PowerPoint</Application>
  <PresentationFormat>Widescreen</PresentationFormat>
  <Paragraphs>270</Paragraphs>
  <Slides>21</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Avenir Next LT Pro</vt:lpstr>
      <vt:lpstr>Calibri</vt:lpstr>
      <vt:lpstr>Calibri Light</vt:lpstr>
      <vt:lpstr>Source Sans Pro</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Marcia</dc:creator>
  <cp:lastModifiedBy>Venkataganesan, Divya</cp:lastModifiedBy>
  <cp:revision>25</cp:revision>
  <cp:lastPrinted>2024-04-18T20:13:12Z</cp:lastPrinted>
  <dcterms:created xsi:type="dcterms:W3CDTF">2020-06-25T21:31:38Z</dcterms:created>
  <dcterms:modified xsi:type="dcterms:W3CDTF">2025-06-10T22:25:03Z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0x010100B621DBBB827BCB4DADA893BA1AD87F06</vt:lpwstr>
  </property>
  <property fmtid="{D5CDD505-2E9C-101B-9397-08002B2CF9AE}" pid="4" name="MediaServiceImageTags">
    <vt:lpwstr/>
  </property>
</Properties>
</file>