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2.xml" ContentType="application/vnd.openxmlformats-officedocument.presentationml.tags+xml"/>
  <Override PartName="/ppt/notesSlides/notesSlide39.xml" ContentType="application/vnd.openxmlformats-officedocument.presentationml.notesSlide+xml"/>
  <Override PartName="/ppt/tags/tag13.xml" ContentType="application/vnd.openxmlformats-officedocument.presentationml.tags+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4.xml" ContentType="application/vnd.openxmlformats-officedocument.presentationml.tags+xml"/>
  <Override PartName="/ppt/notesSlides/notesSlide41.xml" ContentType="application/vnd.openxmlformats-officedocument.presentationml.notesSlide+xml"/>
  <Override PartName="/ppt/tags/tag15.xml" ContentType="application/vnd.openxmlformats-officedocument.presentationml.tags+xml"/>
  <Override PartName="/ppt/notesSlides/notesSlide42.xml" ContentType="application/vnd.openxmlformats-officedocument.presentationml.notesSlide+xml"/>
  <Override PartName="/ppt/tags/tag1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14" r:id="rId2"/>
    <p:sldMasterId id="2147483961" r:id="rId3"/>
    <p:sldMasterId id="2147483975" r:id="rId4"/>
    <p:sldMasterId id="2147483990" r:id="rId5"/>
    <p:sldMasterId id="2147484005" r:id="rId6"/>
    <p:sldMasterId id="2147484106" r:id="rId7"/>
    <p:sldMasterId id="2147484126" r:id="rId8"/>
    <p:sldMasterId id="2147484140" r:id="rId9"/>
    <p:sldMasterId id="2147484147" r:id="rId10"/>
  </p:sldMasterIdLst>
  <p:notesMasterIdLst>
    <p:notesMasterId r:id="rId72"/>
  </p:notesMasterIdLst>
  <p:handoutMasterIdLst>
    <p:handoutMasterId r:id="rId73"/>
  </p:handoutMasterIdLst>
  <p:sldIdLst>
    <p:sldId id="459" r:id="rId11"/>
    <p:sldId id="8355" r:id="rId12"/>
    <p:sldId id="8428" r:id="rId13"/>
    <p:sldId id="8357" r:id="rId14"/>
    <p:sldId id="257" r:id="rId15"/>
    <p:sldId id="328" r:id="rId16"/>
    <p:sldId id="259" r:id="rId17"/>
    <p:sldId id="662" r:id="rId18"/>
    <p:sldId id="543" r:id="rId19"/>
    <p:sldId id="653" r:id="rId20"/>
    <p:sldId id="522" r:id="rId21"/>
    <p:sldId id="300" r:id="rId22"/>
    <p:sldId id="278" r:id="rId23"/>
    <p:sldId id="298" r:id="rId24"/>
    <p:sldId id="525" r:id="rId25"/>
    <p:sldId id="282" r:id="rId26"/>
    <p:sldId id="260" r:id="rId27"/>
    <p:sldId id="286" r:id="rId28"/>
    <p:sldId id="656" r:id="rId29"/>
    <p:sldId id="552" r:id="rId30"/>
    <p:sldId id="661" r:id="rId31"/>
    <p:sldId id="555" r:id="rId32"/>
    <p:sldId id="663" r:id="rId33"/>
    <p:sldId id="262" r:id="rId34"/>
    <p:sldId id="658" r:id="rId35"/>
    <p:sldId id="560" r:id="rId36"/>
    <p:sldId id="1289" r:id="rId37"/>
    <p:sldId id="554" r:id="rId38"/>
    <p:sldId id="556" r:id="rId39"/>
    <p:sldId id="654" r:id="rId40"/>
    <p:sldId id="553" r:id="rId41"/>
    <p:sldId id="263" r:id="rId42"/>
    <p:sldId id="551" r:id="rId43"/>
    <p:sldId id="1173" r:id="rId44"/>
    <p:sldId id="664" r:id="rId45"/>
    <p:sldId id="476" r:id="rId46"/>
    <p:sldId id="1288" r:id="rId47"/>
    <p:sldId id="1290" r:id="rId48"/>
    <p:sldId id="546" r:id="rId49"/>
    <p:sldId id="289" r:id="rId50"/>
    <p:sldId id="290" r:id="rId51"/>
    <p:sldId id="472" r:id="rId52"/>
    <p:sldId id="470" r:id="rId53"/>
    <p:sldId id="1287" r:id="rId54"/>
    <p:sldId id="559" r:id="rId55"/>
    <p:sldId id="665" r:id="rId56"/>
    <p:sldId id="1286" r:id="rId57"/>
    <p:sldId id="327" r:id="rId58"/>
    <p:sldId id="323" r:id="rId59"/>
    <p:sldId id="1291" r:id="rId60"/>
    <p:sldId id="1292" r:id="rId61"/>
    <p:sldId id="8427" r:id="rId62"/>
    <p:sldId id="8419" r:id="rId63"/>
    <p:sldId id="8429" r:id="rId64"/>
    <p:sldId id="8430" r:id="rId65"/>
    <p:sldId id="264" r:id="rId66"/>
    <p:sldId id="258" r:id="rId67"/>
    <p:sldId id="8431" r:id="rId68"/>
    <p:sldId id="8432" r:id="rId69"/>
    <p:sldId id="261" r:id="rId70"/>
    <p:sldId id="811"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FF1F84-DD60-4626-9733-B36F53AC6208}">
          <p14:sldIdLst>
            <p14:sldId id="459"/>
            <p14:sldId id="8355"/>
            <p14:sldId id="8428"/>
          </p14:sldIdLst>
        </p14:section>
        <p14:section name="Untitled Section" id="{9EC84A59-5132-4F98-BD1C-A0904AA64CA3}">
          <p14:sldIdLst>
            <p14:sldId id="8357"/>
            <p14:sldId id="257"/>
            <p14:sldId id="328"/>
            <p14:sldId id="259"/>
            <p14:sldId id="662"/>
            <p14:sldId id="543"/>
            <p14:sldId id="653"/>
            <p14:sldId id="522"/>
            <p14:sldId id="300"/>
            <p14:sldId id="278"/>
            <p14:sldId id="298"/>
            <p14:sldId id="525"/>
            <p14:sldId id="282"/>
            <p14:sldId id="260"/>
            <p14:sldId id="286"/>
            <p14:sldId id="656"/>
            <p14:sldId id="552"/>
            <p14:sldId id="661"/>
            <p14:sldId id="555"/>
            <p14:sldId id="663"/>
            <p14:sldId id="262"/>
            <p14:sldId id="658"/>
            <p14:sldId id="560"/>
            <p14:sldId id="1289"/>
            <p14:sldId id="554"/>
            <p14:sldId id="556"/>
            <p14:sldId id="654"/>
            <p14:sldId id="553"/>
            <p14:sldId id="263"/>
            <p14:sldId id="551"/>
            <p14:sldId id="1173"/>
            <p14:sldId id="664"/>
            <p14:sldId id="476"/>
            <p14:sldId id="1288"/>
            <p14:sldId id="1290"/>
            <p14:sldId id="546"/>
            <p14:sldId id="289"/>
            <p14:sldId id="290"/>
            <p14:sldId id="472"/>
            <p14:sldId id="470"/>
            <p14:sldId id="1287"/>
            <p14:sldId id="559"/>
            <p14:sldId id="665"/>
            <p14:sldId id="1286"/>
            <p14:sldId id="327"/>
            <p14:sldId id="323"/>
            <p14:sldId id="1291"/>
            <p14:sldId id="1292"/>
            <p14:sldId id="8427"/>
            <p14:sldId id="8419"/>
            <p14:sldId id="8429"/>
            <p14:sldId id="8430"/>
            <p14:sldId id="264"/>
            <p14:sldId id="258"/>
            <p14:sldId id="8431"/>
            <p14:sldId id="8432"/>
            <p14:sldId id="261"/>
            <p14:sldId id="8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x, Mary Beth" initials="CMB" lastIdx="6" clrIdx="0">
    <p:extLst>
      <p:ext uri="{19B8F6BF-5375-455C-9EA6-DF929625EA0E}">
        <p15:presenceInfo xmlns:p15="http://schemas.microsoft.com/office/powerpoint/2012/main" userId="S::MaryBeth.Cox@dhhs.nc.gov::dab48a53-bccf-46a2-b48e-b80755c1958c" providerId="AD"/>
      </p:ext>
    </p:extLst>
  </p:cmAuthor>
  <p:cmAuthor id="2" name="Melissia Larson" initials="ML" lastIdx="1" clrIdx="1">
    <p:extLst>
      <p:ext uri="{19B8F6BF-5375-455C-9EA6-DF929625EA0E}">
        <p15:presenceInfo xmlns:p15="http://schemas.microsoft.com/office/powerpoint/2012/main" userId="Melissia Larson" providerId="None"/>
      </p:ext>
    </p:extLst>
  </p:cmAuthor>
  <p:cmAuthor id="3" name="Cassidy Quillen" initials="CQ" lastIdx="1" clrIdx="2">
    <p:extLst>
      <p:ext uri="{19B8F6BF-5375-455C-9EA6-DF929625EA0E}">
        <p15:presenceInfo xmlns:p15="http://schemas.microsoft.com/office/powerpoint/2012/main" userId="S-1-5-21-201352984-938877552-620655208-28960" providerId="AD"/>
      </p:ext>
    </p:extLst>
  </p:cmAuthor>
  <p:cmAuthor id="4" name="Erin McGraw" initials="EM" lastIdx="1" clrIdx="3">
    <p:extLst>
      <p:ext uri="{19B8F6BF-5375-455C-9EA6-DF929625EA0E}">
        <p15:presenceInfo xmlns:p15="http://schemas.microsoft.com/office/powerpoint/2012/main" userId="S-1-5-21-201352984-938877552-620655208-29800" providerId="AD"/>
      </p:ext>
    </p:extLst>
  </p:cmAuthor>
  <p:cmAuthor id="5" name="Steve North" initia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2E71"/>
    <a:srgbClr val="17375E"/>
    <a:srgbClr val="E39A35"/>
    <a:srgbClr val="000FFF"/>
    <a:srgbClr val="3379CD"/>
    <a:srgbClr val="75A4DD"/>
    <a:srgbClr val="C63663"/>
    <a:srgbClr val="30A7FF"/>
    <a:srgbClr val="6D2E75"/>
    <a:srgbClr val="B1C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59" autoAdjust="0"/>
    <p:restoredTop sz="85046" autoAdjust="0"/>
  </p:normalViewPr>
  <p:slideViewPr>
    <p:cSldViewPr snapToGrid="0">
      <p:cViewPr varScale="1">
        <p:scale>
          <a:sx n="74" d="100"/>
          <a:sy n="74" d="100"/>
        </p:scale>
        <p:origin x="571" y="67"/>
      </p:cViewPr>
      <p:guideLst>
        <p:guide orient="horz" pos="2160"/>
        <p:guide pos="2880"/>
      </p:guideLst>
    </p:cSldViewPr>
  </p:slideViewPr>
  <p:notesTextViewPr>
    <p:cViewPr>
      <p:scale>
        <a:sx n="3" d="2"/>
        <a:sy n="3" d="2"/>
      </p:scale>
      <p:origin x="0" y="0"/>
    </p:cViewPr>
  </p:notesTextViewPr>
  <p:sorterViewPr>
    <p:cViewPr varScale="1">
      <p:scale>
        <a:sx n="1" d="1"/>
        <a:sy n="1" d="1"/>
      </p:scale>
      <p:origin x="0" y="-10044"/>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mahecnet-my.sharepoint.com/personal/jhardy1_mahec_net/Documents/Desktop/CJ%20Patient%20Data%20for%20MOUD%20Jail%20Talk.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rgbClr val="002060"/>
                </a:solidFill>
                <a:latin typeface="Cabin" panose="020B0803050202020004" pitchFamily="34" charset="0"/>
                <a:ea typeface="+mn-ea"/>
                <a:cs typeface="+mn-cs"/>
              </a:defRPr>
            </a:pPr>
            <a:r>
              <a:rPr lang="en-US" sz="2400" dirty="0">
                <a:solidFill>
                  <a:srgbClr val="002060"/>
                </a:solidFill>
                <a:latin typeface="Arial" panose="020B0604020202020204" pitchFamily="34" charset="0"/>
                <a:cs typeface="Arial" panose="020B0604020202020204" pitchFamily="34" charset="0"/>
              </a:rPr>
              <a:t>Opioid Use Disorder Treatment Approaches &amp; Rates of Adherence</a:t>
            </a:r>
          </a:p>
        </c:rich>
      </c:tx>
      <c:layout>
        <c:manualLayout>
          <c:xMode val="edge"/>
          <c:yMode val="edge"/>
          <c:x val="0.11041285379868056"/>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rgbClr val="002060"/>
              </a:solidFill>
              <a:latin typeface="Cabin" panose="020B0803050202020004" pitchFamily="34" charset="0"/>
              <a:ea typeface="+mn-ea"/>
              <a:cs typeface="+mn-cs"/>
            </a:defRPr>
          </a:pPr>
          <a:endParaRPr lang="en-US"/>
        </a:p>
      </c:txPr>
    </c:title>
    <c:autoTitleDeleted val="0"/>
    <c:plotArea>
      <c:layout>
        <c:manualLayout>
          <c:layoutTarget val="inner"/>
          <c:xMode val="edge"/>
          <c:yMode val="edge"/>
          <c:x val="0.40798038900015687"/>
          <c:y val="0.21208333333333335"/>
          <c:w val="0.57448822057940208"/>
          <c:h val="0.69233970753655794"/>
        </c:manualLayout>
      </c:layout>
      <c:barChart>
        <c:barDir val="bar"/>
        <c:grouping val="clustered"/>
        <c:varyColors val="0"/>
        <c:ser>
          <c:idx val="0"/>
          <c:order val="0"/>
          <c:tx>
            <c:strRef>
              <c:f>Sheet1!$B$1</c:f>
              <c:strCache>
                <c:ptCount val="1"/>
                <c:pt idx="0">
                  <c:v>Rates of Adherence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Sheet1!$A$2:$A$5</c:f>
              <c:strCache>
                <c:ptCount val="4"/>
                <c:pt idx="0">
                  <c:v>Buprenorphine</c:v>
                </c:pt>
                <c:pt idx="1">
                  <c:v>Methadone</c:v>
                </c:pt>
                <c:pt idx="2">
                  <c:v>Naltrexone</c:v>
                </c:pt>
                <c:pt idx="3">
                  <c:v>Detox then abstinence</c:v>
                </c:pt>
              </c:strCache>
            </c:strRef>
          </c:cat>
          <c:val>
            <c:numRef>
              <c:f>Sheet1!$B$2:$B$5</c:f>
              <c:numCache>
                <c:formatCode>General</c:formatCode>
                <c:ptCount val="4"/>
                <c:pt idx="0">
                  <c:v>50</c:v>
                </c:pt>
                <c:pt idx="1">
                  <c:v>48</c:v>
                </c:pt>
                <c:pt idx="2">
                  <c:v>35</c:v>
                </c:pt>
                <c:pt idx="3">
                  <c:v>10</c:v>
                </c:pt>
              </c:numCache>
            </c:numRef>
          </c:val>
          <c:extLst>
            <c:ext xmlns:c16="http://schemas.microsoft.com/office/drawing/2014/chart" uri="{C3380CC4-5D6E-409C-BE32-E72D297353CC}">
              <c16:uniqueId val="{00000000-A81E-4722-B3E8-D2678547467D}"/>
            </c:ext>
          </c:extLst>
        </c:ser>
        <c:dLbls>
          <c:showLegendKey val="0"/>
          <c:showVal val="0"/>
          <c:showCatName val="0"/>
          <c:showSerName val="0"/>
          <c:showPercent val="0"/>
          <c:showBubbleSize val="0"/>
        </c:dLbls>
        <c:gapWidth val="100"/>
        <c:axId val="46290512"/>
        <c:axId val="46290096"/>
      </c:barChart>
      <c:catAx>
        <c:axId val="4629051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bin" panose="020B0803050202020004" pitchFamily="34" charset="0"/>
                <a:ea typeface="+mn-ea"/>
                <a:cs typeface="+mn-cs"/>
              </a:defRPr>
            </a:pPr>
            <a:endParaRPr lang="en-US"/>
          </a:p>
        </c:txPr>
        <c:crossAx val="46290096"/>
        <c:crosses val="autoZero"/>
        <c:auto val="1"/>
        <c:lblAlgn val="ctr"/>
        <c:lblOffset val="100"/>
        <c:noMultiLvlLbl val="0"/>
      </c:catAx>
      <c:valAx>
        <c:axId val="4629009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Cabin" panose="020B0803050202020004" pitchFamily="34" charset="0"/>
                <a:ea typeface="+mn-ea"/>
                <a:cs typeface="+mn-cs"/>
              </a:defRPr>
            </a:pPr>
            <a:endParaRPr lang="en-US"/>
          </a:p>
        </c:txPr>
        <c:crossAx val="46290512"/>
        <c:crosses val="autoZero"/>
        <c:crossBetween val="between"/>
      </c:valAx>
      <c:spPr>
        <a:noFill/>
        <a:ln>
          <a:noFill/>
        </a:ln>
        <a:effectLst/>
      </c:spPr>
    </c:plotArea>
    <c:legend>
      <c:legendPos val="b"/>
      <c:layout>
        <c:manualLayout>
          <c:xMode val="edge"/>
          <c:yMode val="edge"/>
          <c:x val="4.346346352230278E-3"/>
          <c:y val="0.51598750156230466"/>
          <c:w val="0.23463028546740766"/>
          <c:h val="7.250743657042869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bin" panose="020B08030502020200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002060"/>
                </a:solidFill>
                <a:latin typeface="Cabin" panose="020B0803050202020004" pitchFamily="34" charset="0"/>
                <a:ea typeface="+mn-ea"/>
                <a:cs typeface="+mn-cs"/>
              </a:defRPr>
            </a:pPr>
            <a:r>
              <a:rPr lang="en-US" sz="1800" b="1" dirty="0">
                <a:solidFill>
                  <a:srgbClr val="002060"/>
                </a:solidFill>
                <a:latin typeface="Arial" panose="020B0604020202020204" pitchFamily="34" charset="0"/>
                <a:cs typeface="Arial" panose="020B0604020202020204" pitchFamily="34" charset="0"/>
              </a:rPr>
              <a:t>Justice-Involved OUD Patients Treated at MAHEC</a:t>
            </a:r>
          </a:p>
        </c:rich>
      </c:tx>
      <c:overlay val="0"/>
      <c:spPr>
        <a:noFill/>
        <a:ln>
          <a:noFill/>
        </a:ln>
        <a:effectLst/>
      </c:spPr>
      <c:txPr>
        <a:bodyPr rot="0" spcFirstLastPara="1" vertOverflow="ellipsis" vert="horz" wrap="square" anchor="ctr" anchorCtr="1"/>
        <a:lstStyle/>
        <a:p>
          <a:pPr>
            <a:defRPr sz="1800" b="1" i="0" u="none" strike="noStrike" kern="1200" spc="0" baseline="0">
              <a:solidFill>
                <a:srgbClr val="002060"/>
              </a:solidFill>
              <a:latin typeface="Cabin" panose="020B0803050202020004" pitchFamily="34" charset="0"/>
              <a:ea typeface="+mn-ea"/>
              <a:cs typeface="+mn-cs"/>
            </a:defRPr>
          </a:pPr>
          <a:endParaRPr lang="en-US"/>
        </a:p>
      </c:txPr>
    </c:title>
    <c:autoTitleDeleted val="0"/>
    <c:plotArea>
      <c:layout>
        <c:manualLayout>
          <c:layoutTarget val="inner"/>
          <c:xMode val="edge"/>
          <c:yMode val="edge"/>
          <c:x val="0.11176059904995277"/>
          <c:y val="0.20240729351282041"/>
          <c:w val="0.84180964751299092"/>
          <c:h val="0.64620173009247295"/>
        </c:manualLayout>
      </c:layout>
      <c:scatterChart>
        <c:scatterStyle val="lineMarker"/>
        <c:varyColors val="0"/>
        <c:ser>
          <c:idx val="0"/>
          <c:order val="0"/>
          <c:tx>
            <c:v># of Pts</c:v>
          </c:tx>
          <c:spPr>
            <a:ln w="25400" cap="rnd">
              <a:noFill/>
              <a:round/>
            </a:ln>
            <a:effectLst/>
          </c:spPr>
          <c:marker>
            <c:symbol val="circle"/>
            <c:size val="5"/>
            <c:spPr>
              <a:solidFill>
                <a:schemeClr val="accent1"/>
              </a:solidFill>
              <a:ln w="38100">
                <a:solidFill>
                  <a:schemeClr val="accent1"/>
                </a:solidFill>
              </a:ln>
              <a:effectLst/>
            </c:spPr>
          </c:marker>
          <c:dLbls>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Cabin" panose="020B08030502020200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Graph!$B$3:$B$9</c:f>
              <c:numCache>
                <c:formatCode>General</c:formatCode>
                <c:ptCount val="7"/>
                <c:pt idx="0">
                  <c:v>2016</c:v>
                </c:pt>
                <c:pt idx="1">
                  <c:v>2017</c:v>
                </c:pt>
                <c:pt idx="2">
                  <c:v>2018</c:v>
                </c:pt>
                <c:pt idx="3">
                  <c:v>2019</c:v>
                </c:pt>
                <c:pt idx="4">
                  <c:v>2020</c:v>
                </c:pt>
                <c:pt idx="5">
                  <c:v>2021</c:v>
                </c:pt>
                <c:pt idx="6">
                  <c:v>2022</c:v>
                </c:pt>
              </c:numCache>
            </c:numRef>
          </c:xVal>
          <c:yVal>
            <c:numRef>
              <c:f>Graph!$C$3:$C$9</c:f>
              <c:numCache>
                <c:formatCode>General</c:formatCode>
                <c:ptCount val="7"/>
                <c:pt idx="0">
                  <c:v>1</c:v>
                </c:pt>
                <c:pt idx="1">
                  <c:v>2</c:v>
                </c:pt>
                <c:pt idx="2">
                  <c:v>2</c:v>
                </c:pt>
                <c:pt idx="3">
                  <c:v>2</c:v>
                </c:pt>
                <c:pt idx="4">
                  <c:v>34</c:v>
                </c:pt>
                <c:pt idx="5">
                  <c:v>64</c:v>
                </c:pt>
                <c:pt idx="6">
                  <c:v>76</c:v>
                </c:pt>
              </c:numCache>
            </c:numRef>
          </c:yVal>
          <c:smooth val="0"/>
          <c:extLst>
            <c:ext xmlns:c16="http://schemas.microsoft.com/office/drawing/2014/chart" uri="{C3380CC4-5D6E-409C-BE32-E72D297353CC}">
              <c16:uniqueId val="{00000000-1A7D-4C4C-9FE3-858DF7B0BFC1}"/>
            </c:ext>
          </c:extLst>
        </c:ser>
        <c:dLbls>
          <c:dLblPos val="t"/>
          <c:showLegendKey val="0"/>
          <c:showVal val="1"/>
          <c:showCatName val="0"/>
          <c:showSerName val="0"/>
          <c:showPercent val="0"/>
          <c:showBubbleSize val="0"/>
        </c:dLbls>
        <c:axId val="1779211631"/>
        <c:axId val="1784158975"/>
      </c:scatterChart>
      <c:valAx>
        <c:axId val="1779211631"/>
        <c:scaling>
          <c:orientation val="minMax"/>
        </c:scaling>
        <c:delete val="0"/>
        <c:axPos val="b"/>
        <c:title>
          <c:tx>
            <c:rich>
              <a:bodyPr rot="0" spcFirstLastPara="1" vertOverflow="ellipsis" vert="horz" wrap="square" anchor="ctr" anchorCtr="1"/>
              <a:lstStyle/>
              <a:p>
                <a:pPr>
                  <a:defRPr sz="1100" b="0" i="0" u="none" strike="noStrike" kern="1200" baseline="0">
                    <a:solidFill>
                      <a:sysClr val="windowText" lastClr="000000"/>
                    </a:solidFill>
                    <a:latin typeface="Cabin" panose="020B0803050202020004" pitchFamily="34" charset="0"/>
                    <a:ea typeface="+mn-ea"/>
                    <a:cs typeface="+mn-cs"/>
                  </a:defRPr>
                </a:pPr>
                <a:r>
                  <a:rPr lang="en-US" dirty="0">
                    <a:latin typeface="Arial" panose="020B0604020202020204" pitchFamily="34" charset="0"/>
                    <a:cs typeface="Arial" panose="020B0604020202020204" pitchFamily="34" charset="0"/>
                  </a:rPr>
                  <a:t>Year</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Cabin" panose="020B08030502020200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abin" panose="020B0803050202020004" pitchFamily="34" charset="0"/>
                <a:ea typeface="+mn-ea"/>
                <a:cs typeface="+mn-cs"/>
              </a:defRPr>
            </a:pPr>
            <a:endParaRPr lang="en-US"/>
          </a:p>
        </c:txPr>
        <c:crossAx val="1784158975"/>
        <c:crosses val="autoZero"/>
        <c:crossBetween val="midCat"/>
      </c:valAx>
      <c:valAx>
        <c:axId val="1784158975"/>
        <c:scaling>
          <c:orientation val="minMax"/>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Cabin" panose="020B0803050202020004" pitchFamily="34" charset="0"/>
                    <a:ea typeface="+mn-ea"/>
                    <a:cs typeface="+mn-cs"/>
                  </a:defRPr>
                </a:pPr>
                <a:r>
                  <a:rPr lang="en-US" dirty="0">
                    <a:latin typeface="Arial" panose="020B0604020202020204" pitchFamily="34" charset="0"/>
                    <a:cs typeface="Arial" panose="020B0604020202020204" pitchFamily="34" charset="0"/>
                  </a:rPr>
                  <a:t>Number of Patients</a:t>
                </a:r>
              </a:p>
            </c:rich>
          </c:tx>
          <c:layout>
            <c:manualLayout>
              <c:xMode val="edge"/>
              <c:yMode val="edge"/>
              <c:x val="1.8863889105862057E-2"/>
              <c:y val="0.28935317444431907"/>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Cabin" panose="020B08030502020200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abin" panose="020B0803050202020004" pitchFamily="34" charset="0"/>
                <a:ea typeface="+mn-ea"/>
                <a:cs typeface="+mn-cs"/>
              </a:defRPr>
            </a:pPr>
            <a:endParaRPr lang="en-US"/>
          </a:p>
        </c:txPr>
        <c:crossAx val="17792116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ysClr val="windowText" lastClr="000000"/>
          </a:solidFill>
          <a:latin typeface="Cabin" panose="020B08030502020200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Service</c:v>
                </c:pt>
              </c:strCache>
            </c:strRef>
          </c:tx>
          <c:spPr>
            <a:solidFill>
              <a:schemeClr val="accent1"/>
            </a:solidFill>
            <a:ln>
              <a:noFill/>
            </a:ln>
            <a:effectLst/>
            <a:sp3d/>
          </c:spPr>
          <c:invertIfNegative val="0"/>
          <c:dLbls>
            <c:dLbl>
              <c:idx val="0"/>
              <c:layout>
                <c:manualLayout>
                  <c:x val="2.0833333333333332E-2"/>
                  <c:y val="-1.5625E-2"/>
                </c:manualLayout>
              </c:layout>
              <c:tx>
                <c:rich>
                  <a:bodyPr/>
                  <a:lstStyle/>
                  <a:p>
                    <a:fld id="{59DF3D3F-3ADE-49EB-BF07-3CF3D43E3E9B}" type="VALUE">
                      <a:rPr lang="en-US">
                        <a:latin typeface="Arial" panose="020B0604020202020204" pitchFamily="34" charset="0"/>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7.8510334645669297E-2"/>
                      <c:h val="4.8781249999999998E-2"/>
                    </c:manualLayout>
                  </c15:layout>
                  <c15:dlblFieldTable/>
                  <c15:showDataLabelsRange val="0"/>
                </c:ext>
                <c:ext xmlns:c16="http://schemas.microsoft.com/office/drawing/2014/chart" uri="{C3380CC4-5D6E-409C-BE32-E72D297353CC}">
                  <c16:uniqueId val="{00000007-9180-48D4-9E26-A8DA3ADD5CF7}"/>
                </c:ext>
              </c:extLst>
            </c:dLbl>
            <c:dLbl>
              <c:idx val="1"/>
              <c:layout>
                <c:manualLayout>
                  <c:x val="2.7083333333333258E-2"/>
                  <c:y val="-3.4375000000000003E-2"/>
                </c:manualLayout>
              </c:layout>
              <c:tx>
                <c:rich>
                  <a:bodyPr/>
                  <a:lstStyle/>
                  <a:p>
                    <a:fld id="{E3925031-7C7A-4A29-801B-2EF140B3BA37}" type="VALUE">
                      <a:rPr lang="en-US">
                        <a:latin typeface="Arial" panose="020B0604020202020204" pitchFamily="34" charset="0"/>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180-48D4-9E26-A8DA3ADD5CF7}"/>
                </c:ext>
              </c:extLst>
            </c:dLbl>
            <c:dLbl>
              <c:idx val="2"/>
              <c:layout>
                <c:manualLayout>
                  <c:x val="1.0416666666666666E-2"/>
                  <c:y val="-1.8749999999999999E-2"/>
                </c:manualLayout>
              </c:layout>
              <c:tx>
                <c:rich>
                  <a:bodyPr/>
                  <a:lstStyle/>
                  <a:p>
                    <a:fld id="{3E66D983-00F9-4725-B015-AE177E720269}" type="VALUE">
                      <a:rPr lang="en-US">
                        <a:latin typeface="Arial" panose="020B0604020202020204" pitchFamily="34" charset="0"/>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180-48D4-9E26-A8DA3ADD5CF7}"/>
                </c:ext>
              </c:extLst>
            </c:dLbl>
            <c:dLbl>
              <c:idx val="3"/>
              <c:layout>
                <c:manualLayout>
                  <c:x val="1.4583333333333257E-2"/>
                  <c:y val="-1.2500000000000058E-2"/>
                </c:manualLayout>
              </c:layout>
              <c:tx>
                <c:rich>
                  <a:bodyPr/>
                  <a:lstStyle/>
                  <a:p>
                    <a:fld id="{4667D3DD-A5F8-4D02-8A7D-1814ECCE6C63}" type="VALUE">
                      <a:rPr lang="en-US">
                        <a:latin typeface="Arial" panose="020B0604020202020204" pitchFamily="34" charset="0"/>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180-48D4-9E26-A8DA3ADD5CF7}"/>
                </c:ext>
              </c:extLst>
            </c:dLbl>
            <c:dLbl>
              <c:idx val="4"/>
              <c:layout>
                <c:manualLayout>
                  <c:x val="4.1666666666666666E-3"/>
                  <c:y val="-3.125E-2"/>
                </c:manualLayout>
              </c:layout>
              <c:tx>
                <c:rich>
                  <a:bodyPr/>
                  <a:lstStyle/>
                  <a:p>
                    <a:fld id="{031CE9EA-4F2E-42F7-9985-1DC03E8C4E72}" type="VALUE">
                      <a:rPr lang="en-US">
                        <a:latin typeface="Arial" panose="020B0604020202020204" pitchFamily="34" charset="0"/>
                        <a:cs typeface="Arial" panose="020B0604020202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180-48D4-9E26-A8DA3ADD5CF7}"/>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bin" panose="020B08030502020200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Screen</c:v>
                </c:pt>
                <c:pt idx="1">
                  <c:v>Withdrawal medication</c:v>
                </c:pt>
                <c:pt idx="2">
                  <c:v>MOUD</c:v>
                </c:pt>
                <c:pt idx="3">
                  <c:v>Reversal medication</c:v>
                </c:pt>
                <c:pt idx="4">
                  <c:v>Link to community care</c:v>
                </c:pt>
              </c:strCache>
            </c:strRef>
          </c:cat>
          <c:val>
            <c:numRef>
              <c:f>Sheet1!$B$2:$B$6</c:f>
              <c:numCache>
                <c:formatCode>0%</c:formatCode>
                <c:ptCount val="5"/>
                <c:pt idx="0">
                  <c:v>0.63</c:v>
                </c:pt>
                <c:pt idx="1">
                  <c:v>0.53</c:v>
                </c:pt>
                <c:pt idx="2">
                  <c:v>0.28999999999999998</c:v>
                </c:pt>
                <c:pt idx="3">
                  <c:v>0.25</c:v>
                </c:pt>
                <c:pt idx="4">
                  <c:v>0.28000000000000003</c:v>
                </c:pt>
              </c:numCache>
            </c:numRef>
          </c:val>
          <c:extLst>
            <c:ext xmlns:c16="http://schemas.microsoft.com/office/drawing/2014/chart" uri="{C3380CC4-5D6E-409C-BE32-E72D297353CC}">
              <c16:uniqueId val="{00000000-9180-48D4-9E26-A8DA3ADD5CF7}"/>
            </c:ext>
          </c:extLst>
        </c:ser>
        <c:dLbls>
          <c:showLegendKey val="0"/>
          <c:showVal val="0"/>
          <c:showCatName val="0"/>
          <c:showSerName val="0"/>
          <c:showPercent val="0"/>
          <c:showBubbleSize val="0"/>
        </c:dLbls>
        <c:gapWidth val="150"/>
        <c:shape val="box"/>
        <c:axId val="1895618095"/>
        <c:axId val="2024216351"/>
        <c:axId val="0"/>
      </c:bar3DChart>
      <c:catAx>
        <c:axId val="189561809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Cabin" panose="020B0803050202020004" pitchFamily="34" charset="0"/>
                <a:ea typeface="+mn-ea"/>
                <a:cs typeface="+mn-cs"/>
              </a:defRPr>
            </a:pPr>
            <a:endParaRPr lang="en-US"/>
          </a:p>
        </c:txPr>
        <c:crossAx val="2024216351"/>
        <c:crosses val="autoZero"/>
        <c:auto val="1"/>
        <c:lblAlgn val="ctr"/>
        <c:lblOffset val="100"/>
        <c:noMultiLvlLbl val="0"/>
      </c:catAx>
      <c:valAx>
        <c:axId val="20242163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Cabin" panose="020B0803050202020004" pitchFamily="34" charset="0"/>
                <a:ea typeface="+mn-ea"/>
                <a:cs typeface="+mn-cs"/>
              </a:defRPr>
            </a:pPr>
            <a:endParaRPr lang="en-US"/>
          </a:p>
        </c:txPr>
        <c:crossAx val="18956180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bin" panose="020B08030502020200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Cabin" panose="020B08030502020200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2C9E60-CAEA-4673-9843-80EF0D1DCC5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AA3A5B4-780D-40FB-A560-C4986C2C5E53}">
      <dgm:prSet phldrT="[Text]"/>
      <dgm:spPr/>
      <dgm:t>
        <a:bodyPr/>
        <a:lstStyle/>
        <a:p>
          <a:r>
            <a:rPr lang="en-US" dirty="0">
              <a:latin typeface="Arial" panose="020B0604020202020204" pitchFamily="34" charset="0"/>
              <a:ea typeface="Cabin"/>
              <a:cs typeface="Arial" panose="020B0604020202020204" pitchFamily="34" charset="0"/>
              <a:sym typeface="Cabin"/>
            </a:rPr>
            <a:t>Is the Department of Social Services going to take my child?</a:t>
          </a:r>
          <a:endParaRPr lang="en-US" dirty="0">
            <a:latin typeface="Arial" panose="020B0604020202020204" pitchFamily="34" charset="0"/>
            <a:cs typeface="Arial" panose="020B0604020202020204" pitchFamily="34" charset="0"/>
          </a:endParaRPr>
        </a:p>
      </dgm:t>
    </dgm:pt>
    <dgm:pt modelId="{B5905FB5-AACC-46F9-A771-C4B4C43FF6F9}" type="parTrans" cxnId="{C799A06C-A426-4F05-8252-CB442FF42078}">
      <dgm:prSet/>
      <dgm:spPr/>
      <dgm:t>
        <a:bodyPr/>
        <a:lstStyle/>
        <a:p>
          <a:endParaRPr lang="en-US"/>
        </a:p>
      </dgm:t>
    </dgm:pt>
    <dgm:pt modelId="{E9242B3B-D70F-4DE8-99EA-1B2351A1191A}" type="sibTrans" cxnId="{C799A06C-A426-4F05-8252-CB442FF42078}">
      <dgm:prSet/>
      <dgm:spPr/>
      <dgm:t>
        <a:bodyPr/>
        <a:lstStyle/>
        <a:p>
          <a:endParaRPr lang="en-US"/>
        </a:p>
      </dgm:t>
    </dgm:pt>
    <dgm:pt modelId="{FA849524-7C94-40C3-A2C6-4ECE63F12421}">
      <dgm:prSet/>
      <dgm:spPr>
        <a:solidFill>
          <a:schemeClr val="accent6"/>
        </a:solidFill>
      </dgm:spPr>
      <dgm:t>
        <a:bodyPr/>
        <a:lstStyle/>
        <a:p>
          <a:pPr rtl="0"/>
          <a:r>
            <a:rPr lang="en-US" dirty="0">
              <a:latin typeface="Arial" panose="020B0604020202020204" pitchFamily="34" charset="0"/>
              <a:ea typeface="Cabin"/>
              <a:cs typeface="Arial" panose="020B0604020202020204" pitchFamily="34" charset="0"/>
              <a:sym typeface="Cabin"/>
            </a:rPr>
            <a:t>Will I be able to stay with the baby once it is born?</a:t>
          </a:r>
          <a:endParaRPr lang="en-US" dirty="0">
            <a:latin typeface="Arial" panose="020B0604020202020204" pitchFamily="34" charset="0"/>
            <a:cs typeface="Arial" panose="020B0604020202020204" pitchFamily="34" charset="0"/>
          </a:endParaRPr>
        </a:p>
      </dgm:t>
    </dgm:pt>
    <dgm:pt modelId="{3EAF3CFB-7098-48B2-AECA-EE0194EED4DD}" type="parTrans" cxnId="{1B076E52-1998-4F2D-B428-2C1CA203B261}">
      <dgm:prSet/>
      <dgm:spPr/>
      <dgm:t>
        <a:bodyPr/>
        <a:lstStyle/>
        <a:p>
          <a:endParaRPr lang="en-US"/>
        </a:p>
      </dgm:t>
    </dgm:pt>
    <dgm:pt modelId="{491C086A-B368-4A11-BC18-952A9C5C16A6}" type="sibTrans" cxnId="{1B076E52-1998-4F2D-B428-2C1CA203B261}">
      <dgm:prSet/>
      <dgm:spPr/>
      <dgm:t>
        <a:bodyPr/>
        <a:lstStyle/>
        <a:p>
          <a:endParaRPr lang="en-US"/>
        </a:p>
      </dgm:t>
    </dgm:pt>
    <dgm:pt modelId="{03ECFA39-FFAB-4FE3-B03A-1AB3B117DA77}">
      <dgm:prSet/>
      <dgm:spPr>
        <a:solidFill>
          <a:schemeClr val="accent6">
            <a:lumMod val="50000"/>
          </a:schemeClr>
        </a:solidFill>
      </dgm:spPr>
      <dgm:t>
        <a:bodyPr/>
        <a:lstStyle/>
        <a:p>
          <a:pPr rtl="0"/>
          <a:r>
            <a:rPr lang="en-US" dirty="0">
              <a:latin typeface="Arial" panose="020B0604020202020204" pitchFamily="34" charset="0"/>
              <a:ea typeface="Cabin"/>
              <a:cs typeface="Arial" panose="020B0604020202020204" pitchFamily="34" charset="0"/>
              <a:sym typeface="Cabin"/>
            </a:rPr>
            <a:t>How long will we be in the hospital?</a:t>
          </a:r>
          <a:endParaRPr lang="en-US" dirty="0">
            <a:latin typeface="Arial" panose="020B0604020202020204" pitchFamily="34" charset="0"/>
            <a:cs typeface="Arial" panose="020B0604020202020204" pitchFamily="34" charset="0"/>
          </a:endParaRPr>
        </a:p>
      </dgm:t>
    </dgm:pt>
    <dgm:pt modelId="{11662611-C4F5-4F9C-8A0A-345D1F925590}" type="parTrans" cxnId="{F39B4B20-EDD5-4BBE-903C-3499C77B5A85}">
      <dgm:prSet/>
      <dgm:spPr/>
      <dgm:t>
        <a:bodyPr/>
        <a:lstStyle/>
        <a:p>
          <a:endParaRPr lang="en-US"/>
        </a:p>
      </dgm:t>
    </dgm:pt>
    <dgm:pt modelId="{5B7A11AE-F249-47EF-8B0A-715AA1C7122D}" type="sibTrans" cxnId="{F39B4B20-EDD5-4BBE-903C-3499C77B5A85}">
      <dgm:prSet/>
      <dgm:spPr/>
      <dgm:t>
        <a:bodyPr/>
        <a:lstStyle/>
        <a:p>
          <a:endParaRPr lang="en-US"/>
        </a:p>
      </dgm:t>
    </dgm:pt>
    <dgm:pt modelId="{AFE8CC67-CDF3-4C87-9E87-A06D9BBA2026}">
      <dgm:prSet/>
      <dgm:spPr>
        <a:solidFill>
          <a:schemeClr val="accent5">
            <a:lumMod val="75000"/>
          </a:schemeClr>
        </a:solidFill>
      </dgm:spPr>
      <dgm:t>
        <a:bodyPr/>
        <a:lstStyle/>
        <a:p>
          <a:pPr rtl="0"/>
          <a:r>
            <a:rPr lang="en-US" dirty="0">
              <a:latin typeface="Arial" panose="020B0604020202020204" pitchFamily="34" charset="0"/>
              <a:ea typeface="Cabin"/>
              <a:cs typeface="Arial" panose="020B0604020202020204" pitchFamily="34" charset="0"/>
              <a:sym typeface="Cabin"/>
            </a:rPr>
            <a:t>Does the medication hurt the baby?</a:t>
          </a:r>
        </a:p>
      </dgm:t>
    </dgm:pt>
    <dgm:pt modelId="{771FE615-1E4A-4D7F-8C7C-13FB5465C8BD}" type="parTrans" cxnId="{C6C0A077-A03B-47D9-8CE0-792431ADF8B7}">
      <dgm:prSet/>
      <dgm:spPr/>
      <dgm:t>
        <a:bodyPr/>
        <a:lstStyle/>
        <a:p>
          <a:endParaRPr lang="en-US"/>
        </a:p>
      </dgm:t>
    </dgm:pt>
    <dgm:pt modelId="{2FB84FF3-1F39-41EE-97A9-6FF21155E0AF}" type="sibTrans" cxnId="{C6C0A077-A03B-47D9-8CE0-792431ADF8B7}">
      <dgm:prSet/>
      <dgm:spPr/>
      <dgm:t>
        <a:bodyPr/>
        <a:lstStyle/>
        <a:p>
          <a:endParaRPr lang="en-US"/>
        </a:p>
      </dgm:t>
    </dgm:pt>
    <dgm:pt modelId="{A7E11873-1EA7-45B4-A818-D8F83E0C72BE}">
      <dgm:prSet/>
      <dgm:spPr>
        <a:solidFill>
          <a:srgbClr val="7030A0"/>
        </a:solidFill>
      </dgm:spPr>
      <dgm:t>
        <a:bodyPr/>
        <a:lstStyle/>
        <a:p>
          <a:pPr rtl="0"/>
          <a:r>
            <a:rPr lang="en-US" dirty="0">
              <a:latin typeface="Arial" panose="020B0604020202020204" pitchFamily="34" charset="0"/>
              <a:cs typeface="Arial" panose="020B0604020202020204" pitchFamily="34" charset="0"/>
              <a:sym typeface="Cabin"/>
            </a:rPr>
            <a:t>Do I have to tell my family I’m getting treatment?</a:t>
          </a:r>
          <a:endParaRPr lang="en-US" dirty="0">
            <a:latin typeface="Arial" panose="020B0604020202020204" pitchFamily="34" charset="0"/>
            <a:cs typeface="Arial" panose="020B0604020202020204" pitchFamily="34" charset="0"/>
          </a:endParaRPr>
        </a:p>
      </dgm:t>
    </dgm:pt>
    <dgm:pt modelId="{6151EB3A-156C-42FB-889F-7EA24DCB9CD7}" type="parTrans" cxnId="{4A59813C-EF8D-4BF3-9012-97A75D8A233D}">
      <dgm:prSet/>
      <dgm:spPr/>
      <dgm:t>
        <a:bodyPr/>
        <a:lstStyle/>
        <a:p>
          <a:endParaRPr lang="en-US"/>
        </a:p>
      </dgm:t>
    </dgm:pt>
    <dgm:pt modelId="{CF0A20C3-A2B9-44B6-93AA-527351D2FC0B}" type="sibTrans" cxnId="{4A59813C-EF8D-4BF3-9012-97A75D8A233D}">
      <dgm:prSet/>
      <dgm:spPr/>
      <dgm:t>
        <a:bodyPr/>
        <a:lstStyle/>
        <a:p>
          <a:endParaRPr lang="en-US"/>
        </a:p>
      </dgm:t>
    </dgm:pt>
    <dgm:pt modelId="{3A678A8F-ED99-4E2C-9068-5B59F3F44D01}" type="pres">
      <dgm:prSet presAssocID="{822C9E60-CAEA-4673-9843-80EF0D1DCC59}" presName="diagram" presStyleCnt="0">
        <dgm:presLayoutVars>
          <dgm:dir/>
          <dgm:resizeHandles val="exact"/>
        </dgm:presLayoutVars>
      </dgm:prSet>
      <dgm:spPr/>
    </dgm:pt>
    <dgm:pt modelId="{AD6B9EB8-13D5-461E-8C7A-1695C7802848}" type="pres">
      <dgm:prSet presAssocID="{2AA3A5B4-780D-40FB-A560-C4986C2C5E53}" presName="node" presStyleLbl="node1" presStyleIdx="0" presStyleCnt="5">
        <dgm:presLayoutVars>
          <dgm:bulletEnabled val="1"/>
        </dgm:presLayoutVars>
      </dgm:prSet>
      <dgm:spPr/>
    </dgm:pt>
    <dgm:pt modelId="{7DB1B68F-F38E-426E-934D-5D80AFBC6F6F}" type="pres">
      <dgm:prSet presAssocID="{E9242B3B-D70F-4DE8-99EA-1B2351A1191A}" presName="sibTrans" presStyleCnt="0"/>
      <dgm:spPr/>
    </dgm:pt>
    <dgm:pt modelId="{AFCA225C-A663-4265-97F7-F4E1B1C8AE45}" type="pres">
      <dgm:prSet presAssocID="{FA849524-7C94-40C3-A2C6-4ECE63F12421}" presName="node" presStyleLbl="node1" presStyleIdx="1" presStyleCnt="5">
        <dgm:presLayoutVars>
          <dgm:bulletEnabled val="1"/>
        </dgm:presLayoutVars>
      </dgm:prSet>
      <dgm:spPr/>
    </dgm:pt>
    <dgm:pt modelId="{B1C43638-AF12-4918-8DFC-1EE63DEDC7FE}" type="pres">
      <dgm:prSet presAssocID="{491C086A-B368-4A11-BC18-952A9C5C16A6}" presName="sibTrans" presStyleCnt="0"/>
      <dgm:spPr/>
    </dgm:pt>
    <dgm:pt modelId="{39E8B07E-49AA-4F75-B1F0-82FBB69081F1}" type="pres">
      <dgm:prSet presAssocID="{03ECFA39-FFAB-4FE3-B03A-1AB3B117DA77}" presName="node" presStyleLbl="node1" presStyleIdx="2" presStyleCnt="5">
        <dgm:presLayoutVars>
          <dgm:bulletEnabled val="1"/>
        </dgm:presLayoutVars>
      </dgm:prSet>
      <dgm:spPr/>
    </dgm:pt>
    <dgm:pt modelId="{52C9FA3D-1E95-4CBA-B2CE-8E4B7C123759}" type="pres">
      <dgm:prSet presAssocID="{5B7A11AE-F249-47EF-8B0A-715AA1C7122D}" presName="sibTrans" presStyleCnt="0"/>
      <dgm:spPr/>
    </dgm:pt>
    <dgm:pt modelId="{A9CD7EAD-A4CE-46C4-8D15-811EF17E0EC7}" type="pres">
      <dgm:prSet presAssocID="{AFE8CC67-CDF3-4C87-9E87-A06D9BBA2026}" presName="node" presStyleLbl="node1" presStyleIdx="3" presStyleCnt="5">
        <dgm:presLayoutVars>
          <dgm:bulletEnabled val="1"/>
        </dgm:presLayoutVars>
      </dgm:prSet>
      <dgm:spPr/>
    </dgm:pt>
    <dgm:pt modelId="{07EB5E26-080F-4A40-950C-C9935C52BCCA}" type="pres">
      <dgm:prSet presAssocID="{2FB84FF3-1F39-41EE-97A9-6FF21155E0AF}" presName="sibTrans" presStyleCnt="0"/>
      <dgm:spPr/>
    </dgm:pt>
    <dgm:pt modelId="{59068071-4427-47FA-9EB6-627957B82A26}" type="pres">
      <dgm:prSet presAssocID="{A7E11873-1EA7-45B4-A818-D8F83E0C72BE}" presName="node" presStyleLbl="node1" presStyleIdx="4" presStyleCnt="5">
        <dgm:presLayoutVars>
          <dgm:bulletEnabled val="1"/>
        </dgm:presLayoutVars>
      </dgm:prSet>
      <dgm:spPr/>
    </dgm:pt>
  </dgm:ptLst>
  <dgm:cxnLst>
    <dgm:cxn modelId="{42A24F02-9EDE-44EE-A71A-F4C6D24980C6}" type="presOf" srcId="{03ECFA39-FFAB-4FE3-B03A-1AB3B117DA77}" destId="{39E8B07E-49AA-4F75-B1F0-82FBB69081F1}" srcOrd="0" destOrd="0" presId="urn:microsoft.com/office/officeart/2005/8/layout/default"/>
    <dgm:cxn modelId="{F39B4B20-EDD5-4BBE-903C-3499C77B5A85}" srcId="{822C9E60-CAEA-4673-9843-80EF0D1DCC59}" destId="{03ECFA39-FFAB-4FE3-B03A-1AB3B117DA77}" srcOrd="2" destOrd="0" parTransId="{11662611-C4F5-4F9C-8A0A-345D1F925590}" sibTransId="{5B7A11AE-F249-47EF-8B0A-715AA1C7122D}"/>
    <dgm:cxn modelId="{4A59813C-EF8D-4BF3-9012-97A75D8A233D}" srcId="{822C9E60-CAEA-4673-9843-80EF0D1DCC59}" destId="{A7E11873-1EA7-45B4-A818-D8F83E0C72BE}" srcOrd="4" destOrd="0" parTransId="{6151EB3A-156C-42FB-889F-7EA24DCB9CD7}" sibTransId="{CF0A20C3-A2B9-44B6-93AA-527351D2FC0B}"/>
    <dgm:cxn modelId="{C799A06C-A426-4F05-8252-CB442FF42078}" srcId="{822C9E60-CAEA-4673-9843-80EF0D1DCC59}" destId="{2AA3A5B4-780D-40FB-A560-C4986C2C5E53}" srcOrd="0" destOrd="0" parTransId="{B5905FB5-AACC-46F9-A771-C4B4C43FF6F9}" sibTransId="{E9242B3B-D70F-4DE8-99EA-1B2351A1191A}"/>
    <dgm:cxn modelId="{64B14452-B061-4984-B05C-F5D57763A169}" type="presOf" srcId="{822C9E60-CAEA-4673-9843-80EF0D1DCC59}" destId="{3A678A8F-ED99-4E2C-9068-5B59F3F44D01}" srcOrd="0" destOrd="0" presId="urn:microsoft.com/office/officeart/2005/8/layout/default"/>
    <dgm:cxn modelId="{1B076E52-1998-4F2D-B428-2C1CA203B261}" srcId="{822C9E60-CAEA-4673-9843-80EF0D1DCC59}" destId="{FA849524-7C94-40C3-A2C6-4ECE63F12421}" srcOrd="1" destOrd="0" parTransId="{3EAF3CFB-7098-48B2-AECA-EE0194EED4DD}" sibTransId="{491C086A-B368-4A11-BC18-952A9C5C16A6}"/>
    <dgm:cxn modelId="{C6C0A077-A03B-47D9-8CE0-792431ADF8B7}" srcId="{822C9E60-CAEA-4673-9843-80EF0D1DCC59}" destId="{AFE8CC67-CDF3-4C87-9E87-A06D9BBA2026}" srcOrd="3" destOrd="0" parTransId="{771FE615-1E4A-4D7F-8C7C-13FB5465C8BD}" sibTransId="{2FB84FF3-1F39-41EE-97A9-6FF21155E0AF}"/>
    <dgm:cxn modelId="{53278280-5426-4254-B8C1-F0DAE1BF91D2}" type="presOf" srcId="{A7E11873-1EA7-45B4-A818-D8F83E0C72BE}" destId="{59068071-4427-47FA-9EB6-627957B82A26}" srcOrd="0" destOrd="0" presId="urn:microsoft.com/office/officeart/2005/8/layout/default"/>
    <dgm:cxn modelId="{536AE895-3E2A-4971-91BF-492C590477A4}" type="presOf" srcId="{FA849524-7C94-40C3-A2C6-4ECE63F12421}" destId="{AFCA225C-A663-4265-97F7-F4E1B1C8AE45}" srcOrd="0" destOrd="0" presId="urn:microsoft.com/office/officeart/2005/8/layout/default"/>
    <dgm:cxn modelId="{E4DD8DAE-164A-445D-874F-672A9AF5EB89}" type="presOf" srcId="{2AA3A5B4-780D-40FB-A560-C4986C2C5E53}" destId="{AD6B9EB8-13D5-461E-8C7A-1695C7802848}" srcOrd="0" destOrd="0" presId="urn:microsoft.com/office/officeart/2005/8/layout/default"/>
    <dgm:cxn modelId="{E800FDE8-E858-45AC-9100-2DD6A78007CB}" type="presOf" srcId="{AFE8CC67-CDF3-4C87-9E87-A06D9BBA2026}" destId="{A9CD7EAD-A4CE-46C4-8D15-811EF17E0EC7}" srcOrd="0" destOrd="0" presId="urn:microsoft.com/office/officeart/2005/8/layout/default"/>
    <dgm:cxn modelId="{75EF353A-9366-47DD-859E-8C4DC05FD036}" type="presParOf" srcId="{3A678A8F-ED99-4E2C-9068-5B59F3F44D01}" destId="{AD6B9EB8-13D5-461E-8C7A-1695C7802848}" srcOrd="0" destOrd="0" presId="urn:microsoft.com/office/officeart/2005/8/layout/default"/>
    <dgm:cxn modelId="{EF9133C1-E526-4D59-953A-69F39B4FB5F3}" type="presParOf" srcId="{3A678A8F-ED99-4E2C-9068-5B59F3F44D01}" destId="{7DB1B68F-F38E-426E-934D-5D80AFBC6F6F}" srcOrd="1" destOrd="0" presId="urn:microsoft.com/office/officeart/2005/8/layout/default"/>
    <dgm:cxn modelId="{191972BE-E58E-40B4-B0E3-DF4AA98754D8}" type="presParOf" srcId="{3A678A8F-ED99-4E2C-9068-5B59F3F44D01}" destId="{AFCA225C-A663-4265-97F7-F4E1B1C8AE45}" srcOrd="2" destOrd="0" presId="urn:microsoft.com/office/officeart/2005/8/layout/default"/>
    <dgm:cxn modelId="{930CB414-C5EA-45AE-AE34-BEDE85ECA5AA}" type="presParOf" srcId="{3A678A8F-ED99-4E2C-9068-5B59F3F44D01}" destId="{B1C43638-AF12-4918-8DFC-1EE63DEDC7FE}" srcOrd="3" destOrd="0" presId="urn:microsoft.com/office/officeart/2005/8/layout/default"/>
    <dgm:cxn modelId="{0CF1D479-5E4E-4CFF-BB2E-09D37C7B3CC6}" type="presParOf" srcId="{3A678A8F-ED99-4E2C-9068-5B59F3F44D01}" destId="{39E8B07E-49AA-4F75-B1F0-82FBB69081F1}" srcOrd="4" destOrd="0" presId="urn:microsoft.com/office/officeart/2005/8/layout/default"/>
    <dgm:cxn modelId="{C5601F10-4A17-47BA-9741-B6DEE61EB3C6}" type="presParOf" srcId="{3A678A8F-ED99-4E2C-9068-5B59F3F44D01}" destId="{52C9FA3D-1E95-4CBA-B2CE-8E4B7C123759}" srcOrd="5" destOrd="0" presId="urn:microsoft.com/office/officeart/2005/8/layout/default"/>
    <dgm:cxn modelId="{6B9EEE0C-E461-486A-9E05-6730A5C8EB93}" type="presParOf" srcId="{3A678A8F-ED99-4E2C-9068-5B59F3F44D01}" destId="{A9CD7EAD-A4CE-46C4-8D15-811EF17E0EC7}" srcOrd="6" destOrd="0" presId="urn:microsoft.com/office/officeart/2005/8/layout/default"/>
    <dgm:cxn modelId="{B08C89E2-432D-4F32-8A12-B22C99F19666}" type="presParOf" srcId="{3A678A8F-ED99-4E2C-9068-5B59F3F44D01}" destId="{07EB5E26-080F-4A40-950C-C9935C52BCCA}" srcOrd="7" destOrd="0" presId="urn:microsoft.com/office/officeart/2005/8/layout/default"/>
    <dgm:cxn modelId="{F01BBE1D-C6B6-4AA8-82E6-78E9E76745FC}" type="presParOf" srcId="{3A678A8F-ED99-4E2C-9068-5B59F3F44D01}" destId="{59068071-4427-47FA-9EB6-627957B82A26}"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B9EB8-13D5-461E-8C7A-1695C7802848}">
      <dsp:nvSpPr>
        <dsp:cNvPr id="0" name=""/>
        <dsp:cNvSpPr/>
      </dsp:nvSpPr>
      <dsp:spPr>
        <a:xfrm>
          <a:off x="0" y="573173"/>
          <a:ext cx="2283425" cy="13700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ea typeface="Cabin"/>
              <a:cs typeface="Arial" panose="020B0604020202020204" pitchFamily="34" charset="0"/>
              <a:sym typeface="Cabin"/>
            </a:rPr>
            <a:t>Is the Department of Social Services going to take my child?</a:t>
          </a:r>
          <a:endParaRPr lang="en-US" sz="2100" kern="1200" dirty="0">
            <a:latin typeface="Arial" panose="020B0604020202020204" pitchFamily="34" charset="0"/>
            <a:cs typeface="Arial" panose="020B0604020202020204" pitchFamily="34" charset="0"/>
          </a:endParaRPr>
        </a:p>
      </dsp:txBody>
      <dsp:txXfrm>
        <a:off x="0" y="573173"/>
        <a:ext cx="2283425" cy="1370055"/>
      </dsp:txXfrm>
    </dsp:sp>
    <dsp:sp modelId="{AFCA225C-A663-4265-97F7-F4E1B1C8AE45}">
      <dsp:nvSpPr>
        <dsp:cNvPr id="0" name=""/>
        <dsp:cNvSpPr/>
      </dsp:nvSpPr>
      <dsp:spPr>
        <a:xfrm>
          <a:off x="2511768" y="573173"/>
          <a:ext cx="2283425" cy="1370055"/>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Arial" panose="020B0604020202020204" pitchFamily="34" charset="0"/>
              <a:ea typeface="Cabin"/>
              <a:cs typeface="Arial" panose="020B0604020202020204" pitchFamily="34" charset="0"/>
              <a:sym typeface="Cabin"/>
            </a:rPr>
            <a:t>Will I be able to stay with the baby once it is born?</a:t>
          </a:r>
          <a:endParaRPr lang="en-US" sz="2100" kern="1200" dirty="0">
            <a:latin typeface="Arial" panose="020B0604020202020204" pitchFamily="34" charset="0"/>
            <a:cs typeface="Arial" panose="020B0604020202020204" pitchFamily="34" charset="0"/>
          </a:endParaRPr>
        </a:p>
      </dsp:txBody>
      <dsp:txXfrm>
        <a:off x="2511768" y="573173"/>
        <a:ext cx="2283425" cy="1370055"/>
      </dsp:txXfrm>
    </dsp:sp>
    <dsp:sp modelId="{39E8B07E-49AA-4F75-B1F0-82FBB69081F1}">
      <dsp:nvSpPr>
        <dsp:cNvPr id="0" name=""/>
        <dsp:cNvSpPr/>
      </dsp:nvSpPr>
      <dsp:spPr>
        <a:xfrm>
          <a:off x="5023536" y="573173"/>
          <a:ext cx="2283425" cy="1370055"/>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Arial" panose="020B0604020202020204" pitchFamily="34" charset="0"/>
              <a:ea typeface="Cabin"/>
              <a:cs typeface="Arial" panose="020B0604020202020204" pitchFamily="34" charset="0"/>
              <a:sym typeface="Cabin"/>
            </a:rPr>
            <a:t>How long will we be in the hospital?</a:t>
          </a:r>
          <a:endParaRPr lang="en-US" sz="2100" kern="1200" dirty="0">
            <a:latin typeface="Arial" panose="020B0604020202020204" pitchFamily="34" charset="0"/>
            <a:cs typeface="Arial" panose="020B0604020202020204" pitchFamily="34" charset="0"/>
          </a:endParaRPr>
        </a:p>
      </dsp:txBody>
      <dsp:txXfrm>
        <a:off x="5023536" y="573173"/>
        <a:ext cx="2283425" cy="1370055"/>
      </dsp:txXfrm>
    </dsp:sp>
    <dsp:sp modelId="{A9CD7EAD-A4CE-46C4-8D15-811EF17E0EC7}">
      <dsp:nvSpPr>
        <dsp:cNvPr id="0" name=""/>
        <dsp:cNvSpPr/>
      </dsp:nvSpPr>
      <dsp:spPr>
        <a:xfrm>
          <a:off x="1255884" y="2171571"/>
          <a:ext cx="2283425" cy="1370055"/>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Arial" panose="020B0604020202020204" pitchFamily="34" charset="0"/>
              <a:ea typeface="Cabin"/>
              <a:cs typeface="Arial" panose="020B0604020202020204" pitchFamily="34" charset="0"/>
              <a:sym typeface="Cabin"/>
            </a:rPr>
            <a:t>Does the medication hurt the baby?</a:t>
          </a:r>
        </a:p>
      </dsp:txBody>
      <dsp:txXfrm>
        <a:off x="1255884" y="2171571"/>
        <a:ext cx="2283425" cy="1370055"/>
      </dsp:txXfrm>
    </dsp:sp>
    <dsp:sp modelId="{59068071-4427-47FA-9EB6-627957B82A26}">
      <dsp:nvSpPr>
        <dsp:cNvPr id="0" name=""/>
        <dsp:cNvSpPr/>
      </dsp:nvSpPr>
      <dsp:spPr>
        <a:xfrm>
          <a:off x="3767652" y="2171571"/>
          <a:ext cx="2283425" cy="1370055"/>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sym typeface="Cabin"/>
            </a:rPr>
            <a:t>Do I have to tell my family I’m getting treatment?</a:t>
          </a:r>
          <a:endParaRPr lang="en-US" sz="2100" kern="1200" dirty="0">
            <a:latin typeface="Arial" panose="020B0604020202020204" pitchFamily="34" charset="0"/>
            <a:cs typeface="Arial" panose="020B0604020202020204" pitchFamily="34" charset="0"/>
          </a:endParaRPr>
        </a:p>
      </dsp:txBody>
      <dsp:txXfrm>
        <a:off x="3767652" y="2171571"/>
        <a:ext cx="2283425" cy="137005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0.65692</cdr:x>
      <cdr:y>0.42715</cdr:y>
    </cdr:from>
    <cdr:to>
      <cdr:x>0.99088</cdr:x>
      <cdr:y>0.54595</cdr:y>
    </cdr:to>
    <cdr:sp macro="" textlink="">
      <cdr:nvSpPr>
        <cdr:cNvPr id="2" name="TextBox 1">
          <a:extLst xmlns:a="http://schemas.openxmlformats.org/drawingml/2006/main">
            <a:ext uri="{FF2B5EF4-FFF2-40B4-BE49-F238E27FC236}">
              <a16:creationId xmlns:a16="http://schemas.microsoft.com/office/drawing/2014/main" id="{D03C4314-B7B6-4BCF-9B11-FC991E01FA64}"/>
            </a:ext>
          </a:extLst>
        </cdr:cNvPr>
        <cdr:cNvSpPr txBox="1"/>
      </cdr:nvSpPr>
      <cdr:spPr>
        <a:xfrm xmlns:a="http://schemas.openxmlformats.org/drawingml/2006/main">
          <a:off x="5587914" y="1708832"/>
          <a:ext cx="2840739" cy="4752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tx1"/>
              </a:solidFill>
              <a:latin typeface="Arial" panose="020B0604020202020204" pitchFamily="34" charset="0"/>
              <a:cs typeface="Arial" panose="020B0604020202020204" pitchFamily="34" charset="0"/>
            </a:rPr>
            <a:t>̴ 35% </a:t>
          </a:r>
          <a:endParaRPr lang="en-US" sz="1800" baseline="30000"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0.74824</cdr:x>
      <cdr:y>0.60048</cdr:y>
    </cdr:from>
    <cdr:to>
      <cdr:x>0.87805</cdr:x>
      <cdr:y>0.71927</cdr:y>
    </cdr:to>
    <cdr:sp macro="" textlink="">
      <cdr:nvSpPr>
        <cdr:cNvPr id="4" name="TextBox 1">
          <a:extLst xmlns:a="http://schemas.openxmlformats.org/drawingml/2006/main">
            <a:ext uri="{FF2B5EF4-FFF2-40B4-BE49-F238E27FC236}">
              <a16:creationId xmlns:a16="http://schemas.microsoft.com/office/drawing/2014/main" id="{B14B1306-E79A-4E16-A70B-B58D0576C7D8}"/>
            </a:ext>
          </a:extLst>
        </cdr:cNvPr>
        <cdr:cNvSpPr txBox="1"/>
      </cdr:nvSpPr>
      <cdr:spPr>
        <a:xfrm xmlns:a="http://schemas.openxmlformats.org/drawingml/2006/main">
          <a:off x="6364734" y="2402221"/>
          <a:ext cx="1104147" cy="4752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tx1"/>
              </a:solidFill>
              <a:latin typeface="Arial" panose="020B0604020202020204" pitchFamily="34" charset="0"/>
              <a:cs typeface="Arial" panose="020B0604020202020204" pitchFamily="34" charset="0"/>
            </a:rPr>
            <a:t>̴ 56-54%</a:t>
          </a:r>
          <a:endParaRPr lang="en-US" sz="1800" baseline="30000"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0.57356</cdr:x>
      <cdr:y>0.77606</cdr:y>
    </cdr:from>
    <cdr:to>
      <cdr:x>0.88913</cdr:x>
      <cdr:y>0.83012</cdr:y>
    </cdr:to>
    <cdr:sp macro="" textlink="">
      <cdr:nvSpPr>
        <cdr:cNvPr id="5" name="TextBox 4">
          <a:extLst xmlns:a="http://schemas.openxmlformats.org/drawingml/2006/main">
            <a:ext uri="{FF2B5EF4-FFF2-40B4-BE49-F238E27FC236}">
              <a16:creationId xmlns:a16="http://schemas.microsoft.com/office/drawing/2014/main" id="{52C127D0-3D96-4CE7-846E-FF703639D48D}"/>
            </a:ext>
          </a:extLst>
        </cdr:cNvPr>
        <cdr:cNvSpPr txBox="1"/>
      </cdr:nvSpPr>
      <cdr:spPr>
        <a:xfrm xmlns:a="http://schemas.openxmlformats.org/drawingml/2006/main">
          <a:off x="6647934" y="4967416"/>
          <a:ext cx="3657600" cy="3459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0.74836</cdr:x>
      <cdr:y>0.76759</cdr:y>
    </cdr:from>
    <cdr:to>
      <cdr:x>0.89264</cdr:x>
      <cdr:y>0.84481</cdr:y>
    </cdr:to>
    <cdr:sp macro="" textlink="">
      <cdr:nvSpPr>
        <cdr:cNvPr id="6" name="TextBox 5">
          <a:extLst xmlns:a="http://schemas.openxmlformats.org/drawingml/2006/main">
            <a:ext uri="{FF2B5EF4-FFF2-40B4-BE49-F238E27FC236}">
              <a16:creationId xmlns:a16="http://schemas.microsoft.com/office/drawing/2014/main" id="{B28C85CA-5CC3-4A8E-AF5A-9FF48E012EDA}"/>
            </a:ext>
          </a:extLst>
        </cdr:cNvPr>
        <cdr:cNvSpPr txBox="1"/>
      </cdr:nvSpPr>
      <cdr:spPr>
        <a:xfrm xmlns:a="http://schemas.openxmlformats.org/drawingml/2006/main">
          <a:off x="6365725" y="3070744"/>
          <a:ext cx="1227239" cy="3089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tx1"/>
              </a:solidFill>
              <a:latin typeface="Arial" panose="020B0604020202020204" pitchFamily="34" charset="0"/>
              <a:cs typeface="Arial" panose="020B0604020202020204" pitchFamily="34" charset="0"/>
            </a:rPr>
            <a:t>̴ 56-54%</a:t>
          </a:r>
          <a:endParaRPr lang="en-US" sz="1800" b="1"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0.40165</cdr:x>
      <cdr:y>0.25738</cdr:y>
    </cdr:from>
    <cdr:to>
      <cdr:x>0.5548</cdr:x>
      <cdr:y>0.4431</cdr:y>
    </cdr:to>
    <cdr:sp macro="" textlink="">
      <cdr:nvSpPr>
        <cdr:cNvPr id="7" name="TextBox 6">
          <a:extLst xmlns:a="http://schemas.openxmlformats.org/drawingml/2006/main">
            <a:ext uri="{FF2B5EF4-FFF2-40B4-BE49-F238E27FC236}">
              <a16:creationId xmlns:a16="http://schemas.microsoft.com/office/drawing/2014/main" id="{800AFB7B-1155-4B77-B7DC-AFA15DCF7C00}"/>
            </a:ext>
          </a:extLst>
        </cdr:cNvPr>
        <cdr:cNvSpPr txBox="1"/>
      </cdr:nvSpPr>
      <cdr:spPr>
        <a:xfrm xmlns:a="http://schemas.openxmlformats.org/drawingml/2006/main">
          <a:off x="3416543" y="1029649"/>
          <a:ext cx="1302728" cy="7429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0" dirty="0">
              <a:solidFill>
                <a:schemeClr val="tx1"/>
              </a:solidFill>
              <a:latin typeface="Arial" panose="020B0604020202020204" pitchFamily="34" charset="0"/>
              <a:cs typeface="Arial" panose="020B0604020202020204" pitchFamily="34" charset="0"/>
            </a:rPr>
            <a:t> 7-13%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353377-89F1-4EF0-AC0F-659579C8E8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A8F4991-1FDE-443E-B85D-4C25EA0C5C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457E20-DAD8-486E-9906-D800DC462E52}" type="datetimeFigureOut">
              <a:rPr lang="en-US" smtClean="0"/>
              <a:t>12/7/2023</a:t>
            </a:fld>
            <a:endParaRPr lang="en-US" dirty="0"/>
          </a:p>
        </p:txBody>
      </p:sp>
      <p:sp>
        <p:nvSpPr>
          <p:cNvPr id="4" name="Footer Placeholder 3">
            <a:extLst>
              <a:ext uri="{FF2B5EF4-FFF2-40B4-BE49-F238E27FC236}">
                <a16:creationId xmlns:a16="http://schemas.microsoft.com/office/drawing/2014/main" id="{B4E699AF-C22D-4F44-BAA7-BBE42C8D7D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AD1ABFB-A332-4274-BC08-F6262591FD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6B052A-292C-45AD-AB95-DC3D5BAE89DD}" type="slidenum">
              <a:rPr lang="en-US" smtClean="0"/>
              <a:t>‹#›</a:t>
            </a:fld>
            <a:endParaRPr lang="en-US" dirty="0"/>
          </a:p>
        </p:txBody>
      </p:sp>
    </p:spTree>
    <p:extLst>
      <p:ext uri="{BB962C8B-B14F-4D97-AF65-F5344CB8AC3E}">
        <p14:creationId xmlns:p14="http://schemas.microsoft.com/office/powerpoint/2010/main" val="587644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9074D-35D3-45E5-94E0-8293DBF17D6A}" type="datetimeFigureOut">
              <a:rPr lang="en-US" smtClean="0"/>
              <a:t>12/7/2023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9D737-021B-4A52-8C8E-4919D3451CED}" type="slidenum">
              <a:rPr lang="en-US" smtClean="0"/>
              <a:t>‹#›</a:t>
            </a:fld>
            <a:endParaRPr lang="en-US" dirty="0"/>
          </a:p>
        </p:txBody>
      </p:sp>
    </p:spTree>
    <p:extLst>
      <p:ext uri="{BB962C8B-B14F-4D97-AF65-F5344CB8AC3E}">
        <p14:creationId xmlns:p14="http://schemas.microsoft.com/office/powerpoint/2010/main" val="78705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ida.nih.gov/publications/effective-treatments-opioid-addic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aclum.org/en/addressing-opioid-addiction-treatment-not-jail" TargetMode="External"/><Relationship Id="rId5" Type="http://schemas.openxmlformats.org/officeDocument/2006/relationships/hyperlink" Target="https://www.whitehouse.gov/ondcp/briefing-room/2022/09/22/icymi-dr-gupta-op-ed-on-transforming-management-of-opioid-use-disorder-with-universal-treatment/" TargetMode="External"/><Relationship Id="rId4" Type="http://schemas.openxmlformats.org/officeDocument/2006/relationships/hyperlink" Target="https://doi.org/10.1001/jamapsychiatry.2021.0247"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016/S0140-6736(03)12600-1"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doi.org/10.1016/j.jsat.2014.12.011"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101/2023.09.08.556914"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commons.wikimedia.org/wiki/File:Narcan_Administration.svg" TargetMode="External"/><Relationship Id="rId4" Type="http://schemas.openxmlformats.org/officeDocument/2006/relationships/hyperlink" Target="https://commons.wikimedia.org/wiki/File:Narcan_product.jpg"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ew.org/2GxJbqp"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incarceratedwomenshealth.org/resources-for-healthcare-professional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unsplash.com/photos/M0oVPGsWk1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cdhhs.gov/divisions/mental-health-developmental-disabilities-and-substance-abuse/infant-plan-safe-car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doi.org/10.1111/j.1360-0443.2011.03750.x" TargetMode="External"/><Relationship Id="rId3" Type="http://schemas.openxmlformats.org/officeDocument/2006/relationships/hyperlink" Target="https://doi.org/10.1016/j.drugalcdep.2016.12.001" TargetMode="External"/><Relationship Id="rId7" Type="http://schemas.openxmlformats.org/officeDocument/2006/relationships/hyperlink" Target="https://doi.org/10.1016/S0140-6736(17)32812-X"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doi.org/10.7326/0003-4819-119-1-199307010-00004" TargetMode="External"/><Relationship Id="rId5" Type="http://schemas.openxmlformats.org/officeDocument/2006/relationships/hyperlink" Target="https://doi.org/10.15288/jsad.2013.74.605" TargetMode="External"/><Relationship Id="rId4" Type="http://schemas.openxmlformats.org/officeDocument/2006/relationships/hyperlink" Target="https://doi.org/10.1370/afm.66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42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Doesn’t account for work, kids not in DSS care, etc.</a:t>
            </a:r>
            <a:endParaRPr lang="en-US" dirty="0"/>
          </a:p>
          <a:p>
            <a:pPr marL="0" lvl="0" indent="0" algn="l" rtl="0">
              <a:spcBef>
                <a:spcPts val="0"/>
              </a:spcBef>
              <a:spcAft>
                <a:spcPts val="0"/>
              </a:spcAft>
              <a:buFont typeface="+mj-lt"/>
              <a:buNone/>
            </a:pPr>
            <a:endParaRPr lang="en-US" dirty="0">
              <a:effectLst/>
            </a:endParaRPr>
          </a:p>
          <a:p>
            <a:pPr marL="228600" indent="-228600">
              <a:buFont typeface="+mj-lt"/>
              <a:buAutoNum type="arabicPeriod"/>
            </a:pPr>
            <a:r>
              <a:rPr lang="en-US" dirty="0">
                <a:effectLst/>
                <a:latin typeface="Cabin"/>
              </a:rPr>
              <a:t>National Institute on Drug Abuse. </a:t>
            </a:r>
            <a:r>
              <a:rPr lang="en-US" i="1" dirty="0">
                <a:effectLst/>
                <a:latin typeface="Cabin"/>
              </a:rPr>
              <a:t>Effective Treatments for Opioid Addiction</a:t>
            </a:r>
            <a:r>
              <a:rPr lang="en-US" dirty="0">
                <a:effectLst/>
                <a:latin typeface="Cabin"/>
              </a:rPr>
              <a:t>. National Institutes on Drug Abuse; 2016. Accessed July 10, 2018. </a:t>
            </a:r>
            <a:r>
              <a:rPr lang="en-US" dirty="0">
                <a:effectLst/>
                <a:latin typeface="Cabin"/>
                <a:hlinkClick r:id="rId3"/>
              </a:rPr>
              <a:t>https://nida.nih.gov/publications/</a:t>
            </a:r>
            <a:r>
              <a:rPr lang="en-US" dirty="0">
                <a:latin typeface="Cabin"/>
                <a:hlinkClick r:id="rId3"/>
              </a:rPr>
              <a:t>effective-treatments-opioid-addiction</a:t>
            </a:r>
            <a:endParaRPr lang="en-US" dirty="0">
              <a:latin typeface="Cabin"/>
            </a:endParaRPr>
          </a:p>
          <a:p>
            <a:pPr marL="228600" lvl="0" indent="-228600" algn="l">
              <a:spcBef>
                <a:spcPts val="0"/>
              </a:spcBef>
              <a:spcAft>
                <a:spcPts val="0"/>
              </a:spcAft>
              <a:buAutoNum type="arabicPeriod"/>
            </a:pPr>
            <a:r>
              <a:rPr lang="en-US" dirty="0">
                <a:highlight>
                  <a:srgbClr val="FFFFFF"/>
                </a:highlight>
                <a:latin typeface="Cabin"/>
              </a:rPr>
              <a:t>Fairley M, Humphreys K, Joyce VR, et al. Cost-effectiveness of Treatments for Opioid Use Disorder. </a:t>
            </a:r>
            <a:r>
              <a:rPr lang="en-US" i="1" dirty="0">
                <a:highlight>
                  <a:srgbClr val="FFFFFF"/>
                </a:highlight>
                <a:latin typeface="Cabin"/>
              </a:rPr>
              <a:t>JAMA Psychiatry</a:t>
            </a:r>
            <a:r>
              <a:rPr lang="en-US" dirty="0">
                <a:highlight>
                  <a:srgbClr val="FFFFFF"/>
                </a:highlight>
                <a:latin typeface="Cabin"/>
              </a:rPr>
              <a:t>. 2021;78(7):767. doi:</a:t>
            </a:r>
            <a:r>
              <a:rPr lang="en-US" dirty="0">
                <a:highlight>
                  <a:srgbClr val="FFFFFF"/>
                </a:highlight>
                <a:latin typeface="Cabin"/>
                <a:hlinkClick r:id="rId4"/>
              </a:rPr>
              <a:t>10.1001/jamapsychiatry.2021.0247</a:t>
            </a:r>
            <a:endParaRPr lang="en-US" dirty="0">
              <a:latin typeface="Cabin"/>
            </a:endParaRPr>
          </a:p>
          <a:p>
            <a:pPr marL="228600" lvl="0" indent="-228600" algn="l">
              <a:spcBef>
                <a:spcPts val="0"/>
              </a:spcBef>
              <a:spcAft>
                <a:spcPts val="0"/>
              </a:spcAft>
              <a:buAutoNum type="arabicPeriod"/>
            </a:pPr>
            <a:r>
              <a:rPr lang="en-US" dirty="0">
                <a:latin typeface="Cabin"/>
              </a:rPr>
              <a:t>Gupta R, Levine R, Cepeda J, </a:t>
            </a:r>
            <a:r>
              <a:rPr lang="en-US" dirty="0" err="1">
                <a:latin typeface="Cabin"/>
              </a:rPr>
              <a:t>Holtgrave</a:t>
            </a:r>
            <a:r>
              <a:rPr lang="en-US" dirty="0">
                <a:latin typeface="Cabin"/>
              </a:rPr>
              <a:t> D. ICYMI: Dr. Gupta Op-Ed on Transforming Management of Opioid Use Disorder with Universal Treatment. The White House. Published September 22, 2022. Accessed February 3, 2023. </a:t>
            </a:r>
            <a:r>
              <a:rPr lang="en-US" dirty="0">
                <a:latin typeface="Cabin"/>
                <a:hlinkClick r:id="rId5"/>
              </a:rPr>
              <a:t>https://www</a:t>
            </a:r>
            <a:r>
              <a:rPr lang="en-US" b="0" i="0" kern="1200" dirty="0">
                <a:effectLst/>
                <a:latin typeface="Cabin"/>
                <a:hlinkClick r:id="rId5"/>
              </a:rPr>
              <a:t>.</a:t>
            </a:r>
            <a:r>
              <a:rPr lang="en-US" dirty="0">
                <a:latin typeface="Cabin"/>
                <a:hlinkClick r:id="rId5"/>
              </a:rPr>
              <a:t>whitehouse</a:t>
            </a:r>
            <a:r>
              <a:rPr lang="en-US" b="0" i="0" kern="1200" dirty="0">
                <a:effectLst/>
                <a:latin typeface="Cabin"/>
                <a:hlinkClick r:id="rId5"/>
              </a:rPr>
              <a:t>.</a:t>
            </a:r>
            <a:r>
              <a:rPr lang="en-US" dirty="0">
                <a:latin typeface="Cabin"/>
                <a:hlinkClick r:id="rId5"/>
              </a:rPr>
              <a:t>gov/ondcp/briefing-room/2022/09/22</a:t>
            </a:r>
            <a:r>
              <a:rPr lang="en-US" b="0" i="0" kern="1200" dirty="0">
                <a:effectLst/>
                <a:latin typeface="Cabin"/>
                <a:hlinkClick r:id="rId5"/>
              </a:rPr>
              <a:t>/</a:t>
            </a:r>
            <a:r>
              <a:rPr lang="en-US" dirty="0">
                <a:latin typeface="Cabin"/>
                <a:hlinkClick r:id="rId5"/>
              </a:rPr>
              <a:t>icymi-dr-gupta-op-ed-on-transforming-management-of-opioid-use-disorder-with-universal-treatment/</a:t>
            </a:r>
            <a:endParaRPr lang="en-US" dirty="0">
              <a:latin typeface="Cabin"/>
            </a:endParaRPr>
          </a:p>
          <a:p>
            <a:pPr marL="232410" lvl="0" indent="-232410" algn="l">
              <a:spcBef>
                <a:spcPts val="0"/>
              </a:spcBef>
              <a:spcAft>
                <a:spcPts val="0"/>
              </a:spcAft>
              <a:buClr>
                <a:srgbClr val="000000"/>
              </a:buClr>
              <a:buSzPts val="1200"/>
              <a:buAutoNum type="arabicPeriod"/>
            </a:pPr>
            <a:endParaRPr lang="en-US" dirty="0"/>
          </a:p>
          <a:p>
            <a:pPr marL="232943" lvl="0" indent="-232943" algn="l" rtl="0">
              <a:spcBef>
                <a:spcPts val="0"/>
              </a:spcBef>
              <a:spcAft>
                <a:spcPts val="0"/>
              </a:spcAft>
              <a:buClr>
                <a:schemeClr val="dk1"/>
              </a:buClr>
              <a:buSzPts val="1200"/>
              <a:buFont typeface="Calibri"/>
              <a:buAutoNum type="arabicPeriod"/>
            </a:pPr>
            <a:endParaRPr lang="en-US" dirty="0">
              <a:effectLst/>
            </a:endParaRPr>
          </a:p>
          <a:p>
            <a:pPr marL="232943" lvl="0" indent="-232943" algn="l" rtl="0">
              <a:spcBef>
                <a:spcPts val="0"/>
              </a:spcBef>
              <a:spcAft>
                <a:spcPts val="0"/>
              </a:spcAft>
              <a:buClr>
                <a:schemeClr val="dk1"/>
              </a:buClr>
              <a:buSzPts val="1200"/>
              <a:buFont typeface="Calibri"/>
              <a:buAutoNum type="arabicPeriod"/>
            </a:pPr>
            <a:endParaRPr lang="en-US" dirty="0">
              <a:effectLst/>
            </a:endParaRPr>
          </a:p>
          <a:p>
            <a:pPr algn="l"/>
            <a:r>
              <a:rPr lang="en-US" dirty="0">
                <a:effectLst/>
              </a:rPr>
              <a:t>*for 2: could also cite “1.</a:t>
            </a:r>
          </a:p>
          <a:p>
            <a:pPr>
              <a:spcBef>
                <a:spcPts val="0"/>
              </a:spcBef>
              <a:spcAft>
                <a:spcPts val="0"/>
              </a:spcAft>
            </a:pPr>
            <a:r>
              <a:rPr lang="en-US" dirty="0">
                <a:effectLst/>
              </a:rPr>
              <a:t>ACLU Massachusetts. Addressing opioid addiction: treatment, not jail. ACLU Massachusetts. Published November 12, 2015. Accessed October 11, 2022. </a:t>
            </a:r>
            <a:r>
              <a:rPr lang="en-US" dirty="0">
                <a:effectLst/>
                <a:hlinkClick r:id="rId6"/>
              </a:rPr>
              <a:t>https://www.aclum.org/en/addressing-opioid-addiction-treatment-not-jail</a:t>
            </a:r>
            <a:endParaRPr lang="en-US" dirty="0">
              <a:effectLst/>
            </a:endParaRPr>
          </a:p>
          <a:p>
            <a:pPr marL="0" lvl="0" indent="0" algn="l" rtl="0">
              <a:spcBef>
                <a:spcPts val="0"/>
              </a:spcBef>
              <a:spcAft>
                <a:spcPts val="0"/>
              </a:spcAft>
              <a:buClr>
                <a:schemeClr val="dk1"/>
              </a:buClr>
              <a:buSzPts val="1200"/>
              <a:buFont typeface="Calibri"/>
              <a:buNone/>
            </a:pPr>
            <a:endParaRPr lang="en-US" dirty="0">
              <a:effectLst/>
            </a:endParaRPr>
          </a:p>
          <a:p>
            <a:pPr marL="0" lvl="0" indent="0" algn="l" rtl="0">
              <a:spcBef>
                <a:spcPts val="0"/>
              </a:spcBef>
              <a:spcAft>
                <a:spcPts val="0"/>
              </a:spcAft>
              <a:buClr>
                <a:schemeClr val="dk1"/>
              </a:buClr>
              <a:buSzPts val="1200"/>
              <a:buFont typeface="Calibri"/>
              <a:buNone/>
            </a:pPr>
            <a:r>
              <a:rPr lang="en-US" dirty="0">
                <a:effectLst/>
              </a:rPr>
              <a:t>OR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9BC3290-2C3E-40B9-8A05-9FCF6DD0071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16176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31774">
              <a:defRPr/>
            </a:pPr>
            <a:r>
              <a:rPr lang="en-US" b="1" dirty="0"/>
              <a:t>Notes:</a:t>
            </a:r>
            <a:endParaRPr lang="en-US" dirty="0"/>
          </a:p>
          <a:p>
            <a:pPr defTabSz="931513">
              <a:defRPr/>
            </a:pPr>
            <a:r>
              <a:rPr lang="en-US" b="1" dirty="0"/>
              <a:t>Speaker Notes:</a:t>
            </a:r>
          </a:p>
          <a:p>
            <a:pPr marL="171450" indent="-171450">
              <a:buFont typeface="Arial" charset="0"/>
              <a:buChar char="•"/>
            </a:pPr>
            <a:r>
              <a:rPr lang="en-US" b="1" dirty="0"/>
              <a:t>Emphasize and review High Affinity (because of high K value and intensity of binding to the mu receptor) and Slow Dissociation features of buprenorphine</a:t>
            </a:r>
          </a:p>
          <a:p>
            <a:pPr marL="171450" indent="-171450">
              <a:buFont typeface="Arial" charset="0"/>
              <a:buChar char="•"/>
            </a:pPr>
            <a:r>
              <a:rPr lang="en-US" dirty="0"/>
              <a:t>In contrast to buprenorphine, heroin has a very short half-life.</a:t>
            </a:r>
            <a:r>
              <a:rPr lang="en-US" baseline="0" dirty="0"/>
              <a:t> This leads to frequent cycles of use and withdrawal that interferes with normal activity and functioning</a:t>
            </a:r>
          </a:p>
          <a:p>
            <a:pPr marL="171450" marR="0" lvl="0" indent="-171450" algn="l" defTabSz="914144" rtl="0" eaLnBrk="1" fontAlgn="auto" latinLnBrk="0" hangingPunct="1">
              <a:lnSpc>
                <a:spcPct val="100000"/>
              </a:lnSpc>
              <a:spcBef>
                <a:spcPts val="0"/>
              </a:spcBef>
              <a:spcAft>
                <a:spcPts val="0"/>
              </a:spcAft>
              <a:buClrTx/>
              <a:buSzTx/>
              <a:buFont typeface="Arial" charset="0"/>
              <a:buChar char="•"/>
              <a:tabLst/>
              <a:defRPr/>
            </a:pPr>
            <a:r>
              <a:rPr lang="en-US" u="sng" baseline="0" dirty="0"/>
              <a:t>Caution</a:t>
            </a:r>
            <a:r>
              <a:rPr lang="en-US" baseline="0" dirty="0"/>
              <a:t>: Although buprenorphine has </a:t>
            </a:r>
            <a:r>
              <a:rPr lang="en-US" sz="1200" dirty="0">
                <a:solidFill>
                  <a:schemeClr val="accent1">
                    <a:lumMod val="50000"/>
                  </a:schemeClr>
                </a:solidFill>
              </a:rPr>
              <a:t>comparatively minimal respiratory suppression when used as prescribed, it can result in significant respiratory</a:t>
            </a:r>
            <a:r>
              <a:rPr lang="en-US" sz="1200" baseline="0" dirty="0">
                <a:solidFill>
                  <a:schemeClr val="accent1">
                    <a:lumMod val="50000"/>
                  </a:schemeClr>
                </a:solidFill>
              </a:rPr>
              <a:t> depression when combined with high enough doses of alcohol and/or benzodiazepines or when ingested by children</a:t>
            </a:r>
            <a:endParaRPr lang="en-US" dirty="0"/>
          </a:p>
          <a:p>
            <a:pPr marL="171450" indent="-171450">
              <a:buFont typeface="Arial" charset="0"/>
              <a:buChar char="•"/>
            </a:pPr>
            <a:r>
              <a:rPr lang="en-US" dirty="0"/>
              <a:t>Buprenorphine is also an antagonist at the kappa opioid receptor</a:t>
            </a:r>
          </a:p>
          <a:p>
            <a:pPr marL="171450" indent="-171450">
              <a:buFont typeface="Arial" charset="0"/>
              <a:buChar char="•"/>
            </a:pPr>
            <a:r>
              <a:rPr lang="en-US" dirty="0"/>
              <a:t>Kappa antagonists have been hypothesized</a:t>
            </a:r>
            <a:r>
              <a:rPr lang="en-US" baseline="0" dirty="0"/>
              <a:t> to decrease craving. </a:t>
            </a:r>
          </a:p>
          <a:p>
            <a:pPr marL="171450" indent="-171450">
              <a:buFont typeface="Arial" charset="0"/>
              <a:buChar char="•"/>
            </a:pPr>
            <a:r>
              <a:rPr lang="en-US" dirty="0"/>
              <a:t>Reference: Carroll FI and </a:t>
            </a:r>
            <a:r>
              <a:rPr lang="en-US" dirty="0" err="1"/>
              <a:t>Carlezon</a:t>
            </a:r>
            <a:r>
              <a:rPr lang="en-US" dirty="0"/>
              <a:t> WA. Development of Kappa Opioid Receptor Antagonists. J Med Chem. 2013 Mar 28; 56(6): 2178–2195.  </a:t>
            </a:r>
          </a:p>
          <a:p>
            <a:pPr marL="171450" indent="-171450">
              <a:buFont typeface="Arial" charset="0"/>
              <a:buChar char="•"/>
            </a:pPr>
            <a:endParaRPr lang="en-GB" dirty="0"/>
          </a:p>
          <a:p>
            <a:pPr marL="174708" indent="-174708">
              <a:buFont typeface="Arial" panose="020B0604020202020204" pitchFamily="34" charset="0"/>
              <a:buChar char="•"/>
            </a:pPr>
            <a:endParaRPr lang="en-US" dirty="0"/>
          </a:p>
          <a:p>
            <a:endParaRPr lang="en-US" dirty="0"/>
          </a:p>
          <a:p>
            <a:pPr defTabSz="931774">
              <a:defRPr/>
            </a:pPr>
            <a:r>
              <a:rPr lang="en-US" b="1" dirty="0"/>
              <a:t>Citation: Slide from…</a:t>
            </a:r>
          </a:p>
          <a:p>
            <a:pPr marL="228600" indent="-228600" defTabSz="931774">
              <a:buAutoNum type="arabicPeriod"/>
              <a:defRPr/>
            </a:pPr>
            <a:r>
              <a:rPr lang="en-US" dirty="0">
                <a:effectLst/>
              </a:rPr>
              <a:t>Center for Substance Abuse Treatment. Provider Clinical Support System The Half and Half Course, Waiver Eligibility Training (part 1). Presented at: 2005.</a:t>
            </a:r>
          </a:p>
          <a:p>
            <a:pPr marL="685800" lvl="1" indent="-228600" defTabSz="931774">
              <a:buAutoNum type="arabicPeriod"/>
              <a:defRPr/>
            </a:pPr>
            <a:endParaRPr lang="en-US" dirty="0">
              <a:effectLst/>
            </a:endParaRPr>
          </a:p>
          <a:p>
            <a:pPr defTabSz="931774">
              <a:defRPr/>
            </a:pP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092E7D6-6C00-45E7-9EB3-667A040D4108}"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2492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p124:notes"/>
          <p:cNvSpPr>
            <a:spLocks noGrp="1" noRot="1" noChangeAspect="1"/>
          </p:cNvSpPr>
          <p:nvPr>
            <p:ph type="sldImg" idx="2"/>
          </p:nvPr>
        </p:nvSpPr>
        <p:spPr>
          <a:xfrm>
            <a:off x="3071813"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6" name="Google Shape;1686;p124: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1" dirty="0"/>
              <a:t>Citations:</a:t>
            </a:r>
            <a:endParaRPr dirty="0"/>
          </a:p>
          <a:p>
            <a:pPr marL="232943" lvl="0" indent="-232943" algn="l" rtl="0">
              <a:spcBef>
                <a:spcPts val="0"/>
              </a:spcBef>
              <a:spcAft>
                <a:spcPts val="0"/>
              </a:spcAft>
              <a:buClr>
                <a:schemeClr val="dk1"/>
              </a:buClr>
              <a:buSzPts val="1200"/>
              <a:buFont typeface="Calibri"/>
              <a:buAutoNum type="arabicPeriod"/>
            </a:pPr>
            <a:r>
              <a:rPr lang="en-US" dirty="0">
                <a:solidFill>
                  <a:srgbClr val="333333"/>
                </a:solidFill>
                <a:highlight>
                  <a:srgbClr val="FFFFFF"/>
                </a:highlight>
              </a:rPr>
              <a:t>Wakeman SE, Rich JD. Barriers to Medications for Addiction Treatment: How Stigma Kills. </a:t>
            </a:r>
            <a:r>
              <a:rPr lang="en-US" i="1" dirty="0">
                <a:solidFill>
                  <a:srgbClr val="333333"/>
                </a:solidFill>
              </a:rPr>
              <a:t>Substance Use &amp; Misuse</a:t>
            </a:r>
            <a:r>
              <a:rPr lang="en-US" dirty="0">
                <a:solidFill>
                  <a:srgbClr val="333333"/>
                </a:solidFill>
                <a:highlight>
                  <a:srgbClr val="FFFFFF"/>
                </a:highlight>
              </a:rPr>
              <a:t>. 2017;53(2):330-333. doi:10.1080/10826084.2017.1363238</a:t>
            </a:r>
            <a:endParaRPr dirty="0"/>
          </a:p>
          <a:p>
            <a:pPr marL="0" lvl="0" indent="0" algn="l" rtl="0">
              <a:spcBef>
                <a:spcPts val="0"/>
              </a:spcBef>
              <a:spcAft>
                <a:spcPts val="0"/>
              </a:spcAft>
              <a:buNone/>
            </a:pPr>
            <a:endParaRPr dirty="0"/>
          </a:p>
        </p:txBody>
      </p:sp>
      <p:sp>
        <p:nvSpPr>
          <p:cNvPr id="1687" name="Google Shape;1687;p124: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Calibri"/>
              <a:cs typeface="Calibri"/>
              <a:sym typeface="Calibri"/>
            </a:endParaRPr>
          </a:p>
        </p:txBody>
      </p:sp>
    </p:spTree>
    <p:extLst>
      <p:ext uri="{BB962C8B-B14F-4D97-AF65-F5344CB8AC3E}">
        <p14:creationId xmlns:p14="http://schemas.microsoft.com/office/powerpoint/2010/main" val="4162034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31774">
              <a:defRPr/>
            </a:pPr>
            <a:r>
              <a:rPr lang="en-US" b="1" dirty="0"/>
              <a:t>Citations: </a:t>
            </a:r>
          </a:p>
          <a:p>
            <a:pPr marL="232943" indent="-232943">
              <a:buFont typeface="+mj-lt"/>
              <a:buAutoNum type="arabicPeriod"/>
            </a:pPr>
            <a:r>
              <a:rPr lang="en-US" sz="1200" b="0" i="0" kern="1200" dirty="0">
                <a:solidFill>
                  <a:schemeClr val="tx1"/>
                </a:solidFill>
                <a:effectLst/>
                <a:ea typeface="+mn-ea"/>
                <a:cs typeface="+mn-cs"/>
              </a:rPr>
              <a:t>Northrup TF, Stotts AL, Green C, et al. Opioid withdrawal, craving, and use during and after outpatient buprenorphine stabilization and taper: a discrete survival and growth mixture model. </a:t>
            </a:r>
            <a:r>
              <a:rPr lang="en-US" sz="1200" b="0" i="1" kern="1200" dirty="0">
                <a:solidFill>
                  <a:schemeClr val="tx1"/>
                </a:solidFill>
                <a:effectLst/>
                <a:ea typeface="+mn-ea"/>
                <a:cs typeface="+mn-cs"/>
              </a:rPr>
              <a:t>Addict </a:t>
            </a:r>
            <a:r>
              <a:rPr lang="en-US" sz="1200" b="0" i="1" kern="1200" dirty="0" err="1">
                <a:solidFill>
                  <a:schemeClr val="tx1"/>
                </a:solidFill>
                <a:effectLst/>
                <a:ea typeface="+mn-ea"/>
                <a:cs typeface="+mn-cs"/>
              </a:rPr>
              <a:t>Behav</a:t>
            </a:r>
            <a:r>
              <a:rPr lang="en-US" sz="1200" b="0" i="0" kern="1200" dirty="0">
                <a:solidFill>
                  <a:schemeClr val="tx1"/>
                </a:solidFill>
                <a:effectLst/>
                <a:ea typeface="+mn-ea"/>
                <a:cs typeface="+mn-cs"/>
              </a:rPr>
              <a:t>. 2015;41:20-28. doi:10.1016/j.addbeh.2014.09.021</a:t>
            </a:r>
            <a:endParaRPr lang="en-US" dirty="0"/>
          </a:p>
          <a:p>
            <a:pPr marL="232943" lvl="0" indent="-232943" algn="l" rtl="0">
              <a:spcBef>
                <a:spcPts val="0"/>
              </a:spcBef>
              <a:spcAft>
                <a:spcPts val="0"/>
              </a:spcAft>
              <a:buClr>
                <a:schemeClr val="dk1"/>
              </a:buClr>
              <a:buSzPts val="1200"/>
              <a:buFont typeface="Calibri"/>
              <a:buAutoNum type="arabicPeriod"/>
            </a:pPr>
            <a:r>
              <a:rPr lang="en-US" dirty="0"/>
              <a:t>NIDA. Understanding Drug Use and Addiction. National Institute on Drug Abuse website. https://www.drugabuse.gov/publications/drugfacts/understanding-drug-use-addiction. June 6, 2018. Accessed December 14, 2018.</a:t>
            </a:r>
          </a:p>
          <a:p>
            <a:pPr marL="232943" lvl="0" indent="-232943" algn="l" rtl="0">
              <a:spcBef>
                <a:spcPts val="0"/>
              </a:spcBef>
              <a:spcAft>
                <a:spcPts val="0"/>
              </a:spcAft>
              <a:buClr>
                <a:schemeClr val="dk1"/>
              </a:buClr>
              <a:buSzPts val="1200"/>
              <a:buFont typeface="Calibri"/>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Wise RA, </a:t>
            </a:r>
            <a:r>
              <a:rPr lang="en-US" sz="1800" dirty="0" err="1">
                <a:effectLst/>
                <a:latin typeface="Calibri" panose="020F0502020204030204" pitchFamily="34" charset="0"/>
                <a:ea typeface="Calibri" panose="020F0502020204030204" pitchFamily="34" charset="0"/>
                <a:cs typeface="Calibri" panose="020F0502020204030204" pitchFamily="34" charset="0"/>
              </a:rPr>
              <a:t>Koob</a:t>
            </a:r>
            <a:r>
              <a:rPr lang="en-US" sz="1800" dirty="0">
                <a:effectLst/>
                <a:latin typeface="Calibri" panose="020F0502020204030204" pitchFamily="34" charset="0"/>
                <a:ea typeface="Calibri" panose="020F0502020204030204" pitchFamily="34" charset="0"/>
                <a:cs typeface="Calibri" panose="020F0502020204030204" pitchFamily="34" charset="0"/>
              </a:rPr>
              <a:t> GF. The Development and Maintenance of Drug Addiction. </a:t>
            </a:r>
            <a:r>
              <a:rPr lang="en-US" sz="1800" i="1" dirty="0" err="1">
                <a:effectLst/>
                <a:latin typeface="Calibri" panose="020F0502020204030204" pitchFamily="34" charset="0"/>
                <a:ea typeface="Calibri" panose="020F0502020204030204" pitchFamily="34" charset="0"/>
                <a:cs typeface="Calibri" panose="020F0502020204030204" pitchFamily="34" charset="0"/>
              </a:rPr>
              <a:t>Neuropsychopharmacol</a:t>
            </a:r>
            <a:r>
              <a:rPr lang="en-US" sz="1800" dirty="0">
                <a:effectLst/>
                <a:latin typeface="Calibri" panose="020F0502020204030204" pitchFamily="34" charset="0"/>
                <a:ea typeface="Calibri" panose="020F0502020204030204" pitchFamily="34" charset="0"/>
                <a:cs typeface="Calibri" panose="020F0502020204030204" pitchFamily="34" charset="0"/>
              </a:rPr>
              <a:t>. 2014;39(2):254-262. doi:10.1038/npp.2013.261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32943" indent="-232943">
              <a:buFont typeface="+mj-lt"/>
              <a:buAutoNum type="arabicPeriod"/>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92E7D6-6C00-45E7-9EB3-667A040D4108}" type="slidenum">
              <a:rPr kumimoji="0" lang="en-US" sz="1200" b="0" i="0" u="none" strike="noStrike" kern="1200" cap="none" spc="0" normalizeH="0" baseline="0" noProof="0" smtClean="0">
                <a:ln>
                  <a:noFill/>
                </a:ln>
                <a:solidFill>
                  <a:prstClr val="black"/>
                </a:solidFill>
                <a:effectLst/>
                <a:uLnTx/>
                <a:uFillTx/>
                <a:latin typeface="Arial"/>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366973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Speaker’s Notes:</a:t>
            </a:r>
          </a:p>
          <a:p>
            <a:pPr marL="171450" indent="-171450">
              <a:buFont typeface="Arial" panose="020B0604020202020204" pitchFamily="34" charset="0"/>
              <a:buChar char="•"/>
            </a:pPr>
            <a:r>
              <a:rPr lang="en-US" sz="1200" dirty="0">
                <a:solidFill>
                  <a:srgbClr val="512C5A"/>
                </a:solidFill>
                <a:ea typeface="Arial"/>
                <a:cs typeface="Arial"/>
                <a:sym typeface="Arial"/>
              </a:rPr>
              <a:t>Discuss evidence</a:t>
            </a:r>
            <a:r>
              <a:rPr lang="en-US" sz="1200" baseline="0" dirty="0">
                <a:solidFill>
                  <a:srgbClr val="512C5A"/>
                </a:solidFill>
                <a:ea typeface="Arial"/>
                <a:cs typeface="Arial"/>
                <a:sym typeface="Arial"/>
              </a:rPr>
              <a:t> of outcomes</a:t>
            </a:r>
          </a:p>
          <a:p>
            <a:pPr algn="l"/>
            <a:r>
              <a:rPr lang="en-US" dirty="0">
                <a:effectLst/>
              </a:rPr>
              <a:t>Citations:</a:t>
            </a:r>
          </a:p>
          <a:p>
            <a:pPr marL="228600" indent="-228600" algn="l">
              <a:spcBef>
                <a:spcPts val="0"/>
              </a:spcBef>
              <a:spcAft>
                <a:spcPts val="0"/>
              </a:spcAft>
              <a:buFont typeface="+mj-lt"/>
              <a:buAutoNum type="arabicPeriod"/>
            </a:pPr>
            <a:r>
              <a:rPr lang="en-US" dirty="0" err="1">
                <a:effectLst/>
              </a:rPr>
              <a:t>Kakko</a:t>
            </a:r>
            <a:r>
              <a:rPr lang="en-US" dirty="0">
                <a:effectLst/>
              </a:rPr>
              <a:t> J, </a:t>
            </a:r>
            <a:r>
              <a:rPr lang="en-US" dirty="0" err="1">
                <a:effectLst/>
              </a:rPr>
              <a:t>Svanborg</a:t>
            </a:r>
            <a:r>
              <a:rPr lang="en-US" dirty="0">
                <a:effectLst/>
              </a:rPr>
              <a:t> KD, Kreek MJ, Heilig M. 1-year retention and social function after buprenorphine-assisted relapse prevention treatment for heroin dependence in Sweden: a </a:t>
            </a:r>
            <a:r>
              <a:rPr lang="en-US" dirty="0" err="1">
                <a:effectLst/>
              </a:rPr>
              <a:t>randomised</a:t>
            </a:r>
            <a:r>
              <a:rPr lang="en-US" dirty="0">
                <a:effectLst/>
              </a:rPr>
              <a:t>, placebo-controlled trial. </a:t>
            </a:r>
            <a:r>
              <a:rPr lang="en-US" i="1" dirty="0">
                <a:effectLst/>
              </a:rPr>
              <a:t>Lancet</a:t>
            </a:r>
            <a:r>
              <a:rPr lang="en-US" dirty="0">
                <a:effectLst/>
              </a:rPr>
              <a:t>. 2003;361(9358):662-668. doi:</a:t>
            </a:r>
            <a:r>
              <a:rPr lang="en-US" dirty="0">
                <a:effectLst/>
                <a:hlinkClick r:id="rId3"/>
              </a:rPr>
              <a:t>10.1016/S0140-6736(03)12600-1</a:t>
            </a:r>
            <a:endParaRPr lang="en-US" dirty="0">
              <a:effectLs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Weiss RD, Rao V. The Prescription Opioid Addiction Treatment Study: What have we learned. </a:t>
            </a:r>
            <a:r>
              <a:rPr lang="en-US" sz="1800" i="1" dirty="0">
                <a:effectLst/>
                <a:latin typeface="Calibri" panose="020F0502020204030204" pitchFamily="34" charset="0"/>
                <a:ea typeface="Calibri" panose="020F0502020204030204" pitchFamily="34" charset="0"/>
                <a:cs typeface="Calibri" panose="020F0502020204030204" pitchFamily="34" charset="0"/>
              </a:rPr>
              <a:t>Drug Alcohol Depend</a:t>
            </a:r>
            <a:r>
              <a:rPr lang="en-US" sz="1800" dirty="0">
                <a:effectLst/>
                <a:latin typeface="Calibri" panose="020F0502020204030204" pitchFamily="34" charset="0"/>
                <a:ea typeface="Calibri" panose="020F0502020204030204" pitchFamily="34" charset="0"/>
                <a:cs typeface="Calibri" panose="020F0502020204030204" pitchFamily="34" charset="0"/>
              </a:rPr>
              <a:t>. 2017;173 Suppl 1:S48-S54. doi:10.1016/j.drugalcdep.2016.12.001</a:t>
            </a:r>
            <a:endParaRPr lang="en-US" dirty="0">
              <a:effectLst/>
            </a:endParaRPr>
          </a:p>
          <a:p>
            <a:pPr marL="228600" indent="-228600" algn="l">
              <a:spcBef>
                <a:spcPts val="0"/>
              </a:spcBef>
              <a:spcAft>
                <a:spcPts val="0"/>
              </a:spcAft>
              <a:buFont typeface="+mj-lt"/>
              <a:buAutoNum type="arabicPeriod"/>
            </a:pPr>
            <a:r>
              <a:rPr lang="en-US" dirty="0" err="1">
                <a:effectLst/>
              </a:rPr>
              <a:t>Bentzley</a:t>
            </a:r>
            <a:r>
              <a:rPr lang="en-US" dirty="0">
                <a:effectLst/>
              </a:rPr>
              <a:t> BS, Barth KS, Back SE, Book SW. Discontinuation of Buprenorphine Maintenance Therapy: Perspectives and Outcomes. </a:t>
            </a:r>
            <a:r>
              <a:rPr lang="en-US" i="1" dirty="0">
                <a:effectLst/>
              </a:rPr>
              <a:t>J </a:t>
            </a:r>
            <a:r>
              <a:rPr lang="en-US" i="1" dirty="0" err="1">
                <a:effectLst/>
              </a:rPr>
              <a:t>Subst</a:t>
            </a:r>
            <a:r>
              <a:rPr lang="en-US" i="1" dirty="0">
                <a:effectLst/>
              </a:rPr>
              <a:t> Abuse Treat</a:t>
            </a:r>
            <a:r>
              <a:rPr lang="en-US" dirty="0">
                <a:effectLst/>
              </a:rPr>
              <a:t>. 2015;52:48-57. doi:</a:t>
            </a:r>
            <a:r>
              <a:rPr lang="en-US" dirty="0">
                <a:effectLst/>
                <a:hlinkClick r:id="rId4"/>
              </a:rPr>
              <a:t>10.1016/j.jsat.2014.12.011</a:t>
            </a:r>
            <a:endParaRPr lang="en-US" dirty="0">
              <a:effectLs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C2BA18C-2974-47B0-9CB9-A2C375DB83F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379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28600" indent="-228600">
              <a:buAutoNum type="arabicPeriod"/>
            </a:pPr>
            <a:r>
              <a:rPr lang="en-US" dirty="0"/>
              <a:t>CDC. Lifesaving Naloxone. Updated April 21, 2023. Accessed August 9, 2023. https://www.cdc.gov/stopoverdose/naloxone/index.html</a:t>
            </a:r>
            <a:endParaRPr lang="en-US" dirty="0">
              <a:effectLst/>
              <a:cs typeface="Calibri"/>
            </a:endParaRPr>
          </a:p>
          <a:p>
            <a:pPr marL="228600" indent="-228600">
              <a:buAutoNum type="arabicPeriod"/>
            </a:pPr>
            <a:r>
              <a:rPr lang="en-US" dirty="0">
                <a:effectLst/>
              </a:rPr>
              <a:t>Madigan L. Bedard, Jackson G. Murray, Xi-Ping Huang, et al. Xylazine is an agonist at kappa opioid receptors and exhibits sex-specific responses to naloxone administration. </a:t>
            </a:r>
            <a:r>
              <a:rPr lang="en-US" i="1" dirty="0" err="1">
                <a:effectLst/>
              </a:rPr>
              <a:t>bioRxiv</a:t>
            </a:r>
            <a:r>
              <a:rPr lang="en-US" dirty="0">
                <a:effectLst/>
              </a:rPr>
              <a:t>. Published online January 1, 2023:2023.09.08.556914. doi:</a:t>
            </a:r>
            <a:r>
              <a:rPr lang="en-US" dirty="0">
                <a:effectLst/>
                <a:hlinkClick r:id="rId3"/>
              </a:rPr>
              <a:t>10.1101/2023.09.08.556914</a:t>
            </a:r>
            <a:endParaRPr lang="en-US" dirty="0"/>
          </a:p>
          <a:p>
            <a:pPr marL="228600" indent="-228600">
              <a:buAutoNum type="arabicPeriod"/>
            </a:pPr>
            <a:r>
              <a:rPr lang="en-US" dirty="0" err="1"/>
              <a:t>Wikicommons</a:t>
            </a:r>
            <a:r>
              <a:rPr lang="en-US" dirty="0"/>
              <a:t>. </a:t>
            </a:r>
            <a:r>
              <a:rPr lang="en-US" i="1" dirty="0"/>
              <a:t>Narcan Product</a:t>
            </a:r>
            <a:r>
              <a:rPr lang="en-US" dirty="0"/>
              <a:t>. </a:t>
            </a:r>
            <a:r>
              <a:rPr lang="en-US" dirty="0">
                <a:hlinkClick r:id="rId4"/>
              </a:rPr>
              <a:t>https://commons.wikimedia.org/wiki/File:Narcan_product.jpg</a:t>
            </a:r>
            <a:r>
              <a:rPr lang="en-US" dirty="0"/>
              <a:t>. Accessed October 20, 2020. Public domain.</a:t>
            </a:r>
            <a:endParaRPr lang="en-US" dirty="0">
              <a:cs typeface="Calibri"/>
            </a:endParaRPr>
          </a:p>
          <a:p>
            <a:pPr marL="228600" indent="-228600">
              <a:buAutoNum type="arabicPeriod"/>
            </a:pPr>
            <a:r>
              <a:rPr lang="en-US" dirty="0" err="1"/>
              <a:t>Wikicommons</a:t>
            </a:r>
            <a:r>
              <a:rPr lang="en-US" dirty="0"/>
              <a:t>. </a:t>
            </a:r>
            <a:r>
              <a:rPr lang="en-US" i="1" dirty="0"/>
              <a:t>Narcan Administration</a:t>
            </a:r>
            <a:r>
              <a:rPr lang="en-US" dirty="0"/>
              <a:t>. </a:t>
            </a:r>
            <a:r>
              <a:rPr lang="en-US" dirty="0">
                <a:hlinkClick r:id="rId5"/>
              </a:rPr>
              <a:t>https://commons.wikimedia.org/wiki/File:Narcan_Administration.svg</a:t>
            </a:r>
            <a:r>
              <a:rPr lang="en-US" dirty="0"/>
              <a:t>. Accessed April 28, 2021. Public domain.</a:t>
            </a:r>
            <a:endParaRPr lang="en-US" dirty="0">
              <a:cs typeface="Calibri"/>
            </a:endParaRPr>
          </a:p>
          <a:p>
            <a:pPr marL="228600" indent="-228600">
              <a:buAutoNum type="arabicPeriod"/>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11036F2-8C6D-4C67-AFE9-620162C23FC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87773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6dfe07aa72_2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6dfe07aa72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Zeng, Z. (2023). Jails report series. NCJ307412. bjs.ojp.gov/preliminary-data-release-jails</a:t>
            </a:r>
          </a:p>
        </p:txBody>
      </p:sp>
    </p:spTree>
    <p:extLst>
      <p:ext uri="{BB962C8B-B14F-4D97-AF65-F5344CB8AC3E}">
        <p14:creationId xmlns:p14="http://schemas.microsoft.com/office/powerpoint/2010/main" val="3490624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57647c5ef5_2_6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57647c5ef5_2_6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bin"/>
              <a:buNone/>
            </a:pPr>
            <a:r>
              <a:rPr lang="en" dirty="0">
                <a:latin typeface="Cabin"/>
                <a:ea typeface="Cabin"/>
                <a:cs typeface="Cabin"/>
                <a:sym typeface="Cabin"/>
              </a:rPr>
              <a:t>Ranapurwala SI, Shanahan ME, Alexandridis AA, et al. Opioid Overdose Mortality Among Former North Carolina Inmates: 2000–2015. </a:t>
            </a:r>
            <a:r>
              <a:rPr lang="en" i="1" dirty="0">
                <a:latin typeface="Cabin"/>
                <a:ea typeface="Cabin"/>
                <a:cs typeface="Cabin"/>
                <a:sym typeface="Cabin"/>
              </a:rPr>
              <a:t>American Journal of Public Health</a:t>
            </a:r>
            <a:r>
              <a:rPr lang="en" dirty="0">
                <a:latin typeface="Cabin"/>
                <a:ea typeface="Cabin"/>
                <a:cs typeface="Cabin"/>
                <a:sym typeface="Cabin"/>
              </a:rPr>
              <a:t>. 2018;108(9):1207-1213. doi:10.2105/ajph.2018.304514</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t>
            </a:r>
            <a:r>
              <a:rPr lang="en" b="0" i="0" dirty="0">
                <a:solidFill>
                  <a:srgbClr val="212121"/>
                </a:solidFill>
                <a:latin typeface="Cambria"/>
                <a:ea typeface="Cambria"/>
                <a:cs typeface="Cambria"/>
                <a:sym typeface="Cambria"/>
              </a:rPr>
              <a:t>Compared with NC residents, former inmates were 40 times (95% CI = 30, 51), 11 times (95% CI = 9.5, 12), and 8.3 times (95% CI = 7.8, 8.7) more likely to die from opioid overdose by 2-weeks, 1-year, and complete follow-up after release from prison, respectively”</a:t>
            </a:r>
            <a:endParaRPr dirty="0"/>
          </a:p>
          <a:p>
            <a:pPr marL="0" lvl="0" indent="0" algn="l" rtl="0">
              <a:spcBef>
                <a:spcPts val="0"/>
              </a:spcBef>
              <a:spcAft>
                <a:spcPts val="0"/>
              </a:spcAft>
              <a:buNone/>
            </a:pPr>
            <a:endParaRPr b="0" i="0" dirty="0">
              <a:solidFill>
                <a:srgbClr val="212121"/>
              </a:solidFill>
              <a:latin typeface="Cambria"/>
              <a:ea typeface="Cambria"/>
              <a:cs typeface="Cambria"/>
              <a:sym typeface="Cambria"/>
            </a:endParaRPr>
          </a:p>
          <a:p>
            <a:pPr marL="0" lvl="0" indent="0" algn="l" rtl="0">
              <a:spcBef>
                <a:spcPts val="0"/>
              </a:spcBef>
              <a:spcAft>
                <a:spcPts val="0"/>
              </a:spcAft>
              <a:buNone/>
            </a:pPr>
            <a:r>
              <a:rPr lang="en" b="0" i="0" dirty="0">
                <a:solidFill>
                  <a:srgbClr val="212121"/>
                </a:solidFill>
                <a:latin typeface="Cambria"/>
                <a:ea typeface="Cambria"/>
                <a:cs typeface="Cambria"/>
                <a:sym typeface="Cambria"/>
              </a:rPr>
              <a:t>Participants: from a NC prison </a:t>
            </a:r>
            <a:endParaRPr dirty="0"/>
          </a:p>
        </p:txBody>
      </p:sp>
      <p:sp>
        <p:nvSpPr>
          <p:cNvPr id="533" name="Google Shape;533;g257647c5ef5_2_6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57647c5ef5_2_5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57647c5ef5_2_5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1. Zeng, Z. Jail Inmates in 2021 – Statistical Tables. US Department of Justice, 2022. https://bjs.ojp.gov/sites/g/files/xyckuh236/files/media/document/ji21st.pdf</a:t>
            </a:r>
            <a:endParaRPr dirty="0"/>
          </a:p>
          <a:p>
            <a:pPr marL="0" lvl="0" indent="0" algn="l" rtl="0">
              <a:spcBef>
                <a:spcPts val="0"/>
              </a:spcBef>
              <a:spcAft>
                <a:spcPts val="0"/>
              </a:spcAft>
              <a:buNone/>
            </a:pPr>
            <a:r>
              <a:rPr lang="en-US" dirty="0">
                <a:latin typeface="Calibri"/>
                <a:ea typeface="Calibri"/>
                <a:cs typeface="Calibri"/>
                <a:sym typeface="Calibri"/>
              </a:rPr>
              <a:t>2. World Health Organization. Clinical Guidelines for Withdrawal Management and Treatment of Drug Dependence in Closed Settings. Chapter 4: Withdrawal Management. 2009.</a:t>
            </a:r>
            <a:endParaRPr dirty="0">
              <a:latin typeface="Calibri"/>
              <a:ea typeface="Calibri"/>
              <a:cs typeface="Calibri"/>
              <a:sym typeface="Calibri"/>
            </a:endParaRPr>
          </a:p>
        </p:txBody>
      </p:sp>
      <p:sp>
        <p:nvSpPr>
          <p:cNvPr id="525" name="Google Shape;525;g257647c5ef5_2_5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8828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2</a:t>
            </a:fld>
            <a:endParaRPr lang="en-US" dirty="0"/>
          </a:p>
        </p:txBody>
      </p:sp>
    </p:spTree>
    <p:extLst>
      <p:ext uri="{BB962C8B-B14F-4D97-AF65-F5344CB8AC3E}">
        <p14:creationId xmlns:p14="http://schemas.microsoft.com/office/powerpoint/2010/main" val="701782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57647c5ef5_2_5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57647c5ef5_2_5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bin"/>
              <a:buNone/>
            </a:pPr>
            <a:r>
              <a:rPr lang="en" b="1" dirty="0">
                <a:latin typeface="Cabin"/>
                <a:ea typeface="Cabin"/>
                <a:cs typeface="Cabin"/>
                <a:sym typeface="Cabin"/>
              </a:rPr>
              <a:t>Citations:</a:t>
            </a:r>
          </a:p>
          <a:p>
            <a:pPr marL="0" lvl="0" indent="0" algn="l" rtl="0">
              <a:spcBef>
                <a:spcPts val="0"/>
              </a:spcBef>
              <a:spcAft>
                <a:spcPts val="0"/>
              </a:spcAft>
              <a:buClr>
                <a:schemeClr val="dk1"/>
              </a:buClr>
              <a:buSzPts val="1200"/>
              <a:buFont typeface="Cabin"/>
              <a:buNone/>
            </a:pPr>
            <a:endParaRPr lang="en" b="1" dirty="0">
              <a:latin typeface="Cabin"/>
              <a:sym typeface="Cabin"/>
            </a:endParaRPr>
          </a:p>
          <a:p>
            <a:pPr marL="0" lvl="0" indent="0" algn="l" rtl="0">
              <a:spcBef>
                <a:spcPts val="0"/>
              </a:spcBef>
              <a:spcAft>
                <a:spcPts val="0"/>
              </a:spcAft>
              <a:buClr>
                <a:schemeClr val="dk1"/>
              </a:buClr>
              <a:buSzPts val="1200"/>
              <a:buFont typeface="Cabin"/>
              <a:buNone/>
            </a:pPr>
            <a:r>
              <a:rPr lang="en" b="0" dirty="0">
                <a:latin typeface="Cabin"/>
                <a:sym typeface="Cabin"/>
              </a:rPr>
              <a:t>1. </a:t>
            </a:r>
            <a:r>
              <a:rPr lang="en-US" dirty="0"/>
              <a:t>Vestal C. New Momentum for Addiction Treatment Behind Bars. Pew Research Center. Published April 4, 2018. Accessed November 30, 2022. </a:t>
            </a:r>
            <a:r>
              <a:rPr lang="en-US" u="sng" dirty="0">
                <a:solidFill>
                  <a:schemeClr val="hlink"/>
                </a:solidFill>
                <a:hlinkClick r:id="rId3"/>
              </a:rPr>
              <a:t>https://pew.org/2GxJbqp</a:t>
            </a:r>
            <a:endParaRPr dirty="0"/>
          </a:p>
          <a:p>
            <a:pPr marL="0" lvl="0" indent="0" algn="l" rtl="0">
              <a:spcBef>
                <a:spcPts val="0"/>
              </a:spcBef>
              <a:spcAft>
                <a:spcPts val="0"/>
              </a:spcAft>
              <a:buNone/>
            </a:pPr>
            <a:r>
              <a:rPr lang="en-US" sz="1100" dirty="0">
                <a:latin typeface="Arial"/>
                <a:ea typeface="Arial"/>
                <a:cs typeface="Arial"/>
                <a:sym typeface="Arial"/>
              </a:rPr>
              <a:t>2. Crumpler R. opioid use disorder treatment in jails making strides in North Carolina. </a:t>
            </a:r>
            <a:r>
              <a:rPr lang="en-US" sz="1100" i="1" dirty="0">
                <a:latin typeface="Arial"/>
                <a:ea typeface="Arial"/>
                <a:cs typeface="Arial"/>
                <a:sym typeface="Arial"/>
              </a:rPr>
              <a:t>NC Health News. </a:t>
            </a:r>
            <a:r>
              <a:rPr lang="en-US" sz="1100" i="0" dirty="0">
                <a:latin typeface="Arial"/>
                <a:ea typeface="Arial"/>
                <a:cs typeface="Arial"/>
                <a:sym typeface="Arial"/>
              </a:rPr>
              <a:t>September 2022. https://www.northcarolinahealthnews.org/2022/09/27/opioid-use-disorder-treatment-in-jails-making-strides-in-north-carolina/</a:t>
            </a:r>
          </a:p>
          <a:p>
            <a:pPr marL="0" lvl="0" indent="0" algn="l" rtl="0">
              <a:spcBef>
                <a:spcPts val="0"/>
              </a:spcBef>
              <a:spcAft>
                <a:spcPts val="0"/>
              </a:spcAft>
              <a:buNone/>
            </a:pPr>
            <a:r>
              <a:rPr lang="en-US" sz="1100" i="0" dirty="0">
                <a:latin typeface="Arial"/>
                <a:ea typeface="Arial"/>
                <a:cs typeface="Arial"/>
                <a:sym typeface="Arial"/>
              </a:rPr>
              <a:t>3. National Institute of Corrections. State Statistics: North Carolina 2020. Updated 2021. Accessed 15 Nov 2023. https://nicic.gov/resources/nic-library/state-statistics/2020/north-carolina-2020</a:t>
            </a:r>
            <a:endParaRPr sz="1100" i="1" dirty="0">
              <a:latin typeface="Arial"/>
              <a:ea typeface="Arial"/>
              <a:cs typeface="Arial"/>
              <a:sym typeface="Arial"/>
            </a:endParaRPr>
          </a:p>
        </p:txBody>
      </p:sp>
      <p:sp>
        <p:nvSpPr>
          <p:cNvPr id="506" name="Google Shape;506;g257647c5ef5_2_5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g257647c5ef5_2_58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2 Hornor G. Resilience. J Pediatr Health Care. 2017;31(3):384-390. doi:10.1016/j.pedhc.2016.09.005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58874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57647c5ef5_2_5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57647c5ef5_2_5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bin"/>
              <a:buNone/>
            </a:pPr>
            <a:endParaRPr sz="1100" i="1" dirty="0">
              <a:latin typeface="Arial"/>
              <a:ea typeface="Arial"/>
              <a:cs typeface="Arial"/>
              <a:sym typeface="Arial"/>
            </a:endParaRPr>
          </a:p>
        </p:txBody>
      </p:sp>
      <p:sp>
        <p:nvSpPr>
          <p:cNvPr id="506" name="Google Shape;506;g257647c5ef5_2_5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g257647c5ef5_2_58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2 Hornor G. Resilience. J Pediatr Health Care. 2017;31(3):384-390. doi:10.1016/j.pedhc.2016.09.005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6660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6dfe07aa72_2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6dfe07aa72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259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7647c5ef5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457200"/>
            <a:r>
              <a:rPr lang="en-US" sz="1100" baseline="30000" dirty="0"/>
              <a:t>1</a:t>
            </a:r>
            <a:r>
              <a:rPr lang="en-US" sz="1100" dirty="0"/>
              <a:t>Adler, J. L. &amp; Chen, W. (2023). Jail conditions and mortality: death rates associated with turnover, jail size, and population characteristics. </a:t>
            </a:r>
            <a:r>
              <a:rPr lang="en-US" sz="1100" i="1" dirty="0"/>
              <a:t>Health Affairs, </a:t>
            </a:r>
            <a:r>
              <a:rPr lang="en-US" sz="1100" dirty="0"/>
              <a:t>42(6), 849-857.</a:t>
            </a:r>
          </a:p>
          <a:p>
            <a:pPr marL="457200" indent="-457200"/>
            <a:r>
              <a:rPr lang="en-US" sz="1100" baseline="30000" dirty="0"/>
              <a:t>2</a:t>
            </a:r>
            <a:r>
              <a:rPr lang="en-US" sz="1100" dirty="0"/>
              <a:t>Carson, A. E. (2021). Mortality in local jails, 2000-2019-statistical tables. NCJ 301368. U.S. Department of Justice, Office of Justice Programs, Bureau of Justice Statistics.</a:t>
            </a:r>
          </a:p>
          <a:p>
            <a:pPr marL="457200" indent="-457200"/>
            <a:r>
              <a:rPr lang="en-US" sz="1100" dirty="0"/>
              <a:t> </a:t>
            </a:r>
          </a:p>
          <a:p>
            <a:pPr marL="0" lvl="0" indent="0" algn="l" rtl="0">
              <a:spcBef>
                <a:spcPts val="0"/>
              </a:spcBef>
              <a:spcAft>
                <a:spcPts val="0"/>
              </a:spcAft>
              <a:buNone/>
            </a:pPr>
            <a:endParaRPr dirty="0"/>
          </a:p>
        </p:txBody>
      </p:sp>
      <p:sp>
        <p:nvSpPr>
          <p:cNvPr id="177" name="Google Shape;177;g257647c5ef5_2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7647c5ef5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aseline="30000" dirty="0"/>
              <a:t>3</a:t>
            </a:r>
            <a:r>
              <a:rPr lang="en-US" sz="1100" dirty="0"/>
              <a:t>Maruschak, L. M., Minton, T. D., &amp; Zeng, Z. (2023). Opioid use disorder screening and treatment in local jails, 2019. NCJ 305179. U.S. Department of Justice, Office of Justice Programs, Bureau of Justice Statistics. </a:t>
            </a:r>
          </a:p>
          <a:p>
            <a:pPr marL="0" lvl="0" indent="0" algn="l" rtl="0">
              <a:spcBef>
                <a:spcPts val="0"/>
              </a:spcBef>
              <a:spcAft>
                <a:spcPts val="0"/>
              </a:spcAft>
              <a:buNone/>
            </a:pPr>
            <a:endParaRPr dirty="0"/>
          </a:p>
        </p:txBody>
      </p:sp>
      <p:sp>
        <p:nvSpPr>
          <p:cNvPr id="177" name="Google Shape;177;g257647c5ef5_2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654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57647c5ef5_2_5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57647c5ef5_2_5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bin"/>
              <a:buNone/>
            </a:pPr>
            <a:r>
              <a:rPr lang="en" b="1" dirty="0">
                <a:latin typeface="Cabin"/>
                <a:ea typeface="Cabin"/>
                <a:cs typeface="Cabin"/>
                <a:sym typeface="Cabin"/>
              </a:rPr>
              <a:t>Citations:</a:t>
            </a:r>
          </a:p>
          <a:p>
            <a:pPr marL="0" lvl="0" indent="0" algn="l" rtl="0">
              <a:spcBef>
                <a:spcPts val="0"/>
              </a:spcBef>
              <a:spcAft>
                <a:spcPts val="0"/>
              </a:spcAft>
              <a:buClr>
                <a:schemeClr val="dk1"/>
              </a:buClr>
              <a:buSzPts val="1200"/>
              <a:buFont typeface="Cabin"/>
              <a:buNone/>
            </a:pPr>
            <a:endParaRPr dirty="0"/>
          </a:p>
          <a:p>
            <a:pPr marL="0" lvl="0" indent="0" algn="l" rtl="0">
              <a:spcBef>
                <a:spcPts val="0"/>
              </a:spcBef>
              <a:spcAft>
                <a:spcPts val="0"/>
              </a:spcAft>
              <a:buNone/>
            </a:pPr>
            <a:r>
              <a:rPr lang="en-US" b="0" i="0" dirty="0">
                <a:solidFill>
                  <a:srgbClr val="333333"/>
                </a:solidFill>
                <a:effectLst/>
                <a:latin typeface="-apple-system"/>
              </a:rPr>
              <a:t>Scott, C.K., </a:t>
            </a:r>
            <a:r>
              <a:rPr lang="en-US" b="0" i="0" dirty="0" err="1">
                <a:solidFill>
                  <a:srgbClr val="333333"/>
                </a:solidFill>
                <a:effectLst/>
                <a:latin typeface="-apple-system"/>
              </a:rPr>
              <a:t>Grella</a:t>
            </a:r>
            <a:r>
              <a:rPr lang="en-US" b="0" i="0" dirty="0">
                <a:solidFill>
                  <a:srgbClr val="333333"/>
                </a:solidFill>
                <a:effectLst/>
                <a:latin typeface="-apple-system"/>
              </a:rPr>
              <a:t>, C.E., Dennis, M.L. </a:t>
            </a:r>
            <a:r>
              <a:rPr lang="en-US" b="0" i="1" dirty="0">
                <a:solidFill>
                  <a:srgbClr val="333333"/>
                </a:solidFill>
                <a:effectLst/>
                <a:latin typeface="-apple-system"/>
              </a:rPr>
              <a:t>et al.</a:t>
            </a:r>
            <a:r>
              <a:rPr lang="en-US" b="0" i="0" dirty="0">
                <a:solidFill>
                  <a:srgbClr val="333333"/>
                </a:solidFill>
                <a:effectLst/>
                <a:latin typeface="-apple-system"/>
              </a:rPr>
              <a:t> Availability of best practices for opioid use disorder in jails and related training and resource needs: findings from a national interview study of jails in heavily impacted counties in the U.S.. </a:t>
            </a:r>
            <a:r>
              <a:rPr lang="en-US" b="0" i="1" dirty="0">
                <a:solidFill>
                  <a:srgbClr val="333333"/>
                </a:solidFill>
                <a:effectLst/>
                <a:latin typeface="-apple-system"/>
              </a:rPr>
              <a:t>Health Justice</a:t>
            </a:r>
            <a:r>
              <a:rPr lang="en-US" b="0" i="0" dirty="0">
                <a:solidFill>
                  <a:srgbClr val="333333"/>
                </a:solidFill>
                <a:effectLst/>
                <a:latin typeface="-apple-system"/>
              </a:rPr>
              <a:t> </a:t>
            </a:r>
            <a:r>
              <a:rPr lang="en-US" b="1" i="0" dirty="0">
                <a:solidFill>
                  <a:srgbClr val="333333"/>
                </a:solidFill>
                <a:effectLst/>
                <a:latin typeface="-apple-system"/>
              </a:rPr>
              <a:t>10</a:t>
            </a:r>
            <a:r>
              <a:rPr lang="en-US" b="0" i="0" dirty="0">
                <a:solidFill>
                  <a:srgbClr val="333333"/>
                </a:solidFill>
                <a:effectLst/>
                <a:latin typeface="-apple-system"/>
              </a:rPr>
              <a:t>, 36 (2022). https://doi.org/10.1186/s40352-022-00197-3</a:t>
            </a:r>
            <a:endParaRPr sz="1100" i="1" dirty="0">
              <a:latin typeface="Arial"/>
              <a:ea typeface="Arial"/>
              <a:cs typeface="Arial"/>
              <a:sym typeface="Arial"/>
            </a:endParaRPr>
          </a:p>
        </p:txBody>
      </p:sp>
      <p:sp>
        <p:nvSpPr>
          <p:cNvPr id="506" name="Google Shape;506;g257647c5ef5_2_5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g257647c5ef5_2_58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2 Hornor G. Resilience. J Pediatr Health Care. 2017;31(3):384-390. doi:10.1016/j.pedhc.2016.09.005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0598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57647c5ef5_2_5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57647c5ef5_2_5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bin"/>
              <a:buNone/>
              <a:tabLst/>
              <a:defRPr/>
            </a:pPr>
            <a:r>
              <a:rPr lang="en-US" sz="1100" i="0" dirty="0">
                <a:latin typeface="Arial"/>
                <a:ea typeface="Arial"/>
                <a:cs typeface="Arial"/>
                <a:sym typeface="Arial"/>
              </a:rPr>
              <a:t>1. </a:t>
            </a:r>
            <a:r>
              <a:rPr lang="en-US" dirty="0" err="1">
                <a:latin typeface="Cabin"/>
                <a:ea typeface="Cabin"/>
                <a:cs typeface="Cabin"/>
                <a:sym typeface="Cabin"/>
              </a:rPr>
              <a:t>Ranapurwala</a:t>
            </a:r>
            <a:r>
              <a:rPr lang="en-US" dirty="0">
                <a:latin typeface="Cabin"/>
                <a:ea typeface="Cabin"/>
                <a:cs typeface="Cabin"/>
                <a:sym typeface="Cabin"/>
              </a:rPr>
              <a:t> SI, Shanahan ME, </a:t>
            </a:r>
            <a:r>
              <a:rPr lang="en-US" dirty="0" err="1">
                <a:latin typeface="Cabin"/>
                <a:ea typeface="Cabin"/>
                <a:cs typeface="Cabin"/>
                <a:sym typeface="Cabin"/>
              </a:rPr>
              <a:t>Alexandridis</a:t>
            </a:r>
            <a:r>
              <a:rPr lang="en-US" dirty="0">
                <a:latin typeface="Cabin"/>
                <a:ea typeface="Cabin"/>
                <a:cs typeface="Cabin"/>
                <a:sym typeface="Cabin"/>
              </a:rPr>
              <a:t> AA, et al. Opioid Overdose Mortality Among Former North Carolina Inmates: 2000–2015. </a:t>
            </a:r>
            <a:r>
              <a:rPr lang="en-US" i="1" dirty="0">
                <a:latin typeface="Cabin"/>
                <a:ea typeface="Cabin"/>
                <a:cs typeface="Cabin"/>
                <a:sym typeface="Cabin"/>
              </a:rPr>
              <a:t>American Journal of Public Health</a:t>
            </a:r>
            <a:r>
              <a:rPr lang="en-US" dirty="0">
                <a:latin typeface="Cabin"/>
                <a:ea typeface="Cabin"/>
                <a:cs typeface="Cabin"/>
                <a:sym typeface="Cabin"/>
              </a:rPr>
              <a:t>. 2018;108(9):1207-1213. doi:10.2105/ajph.2018.304514</a:t>
            </a:r>
            <a:endParaRPr lang="en-US" dirty="0"/>
          </a:p>
          <a:p>
            <a:pPr marL="0" lvl="0" indent="0" algn="l" rtl="0">
              <a:spcBef>
                <a:spcPts val="0"/>
              </a:spcBef>
              <a:spcAft>
                <a:spcPts val="0"/>
              </a:spcAft>
              <a:buClr>
                <a:schemeClr val="dk1"/>
              </a:buClr>
              <a:buSzPts val="1200"/>
              <a:buFont typeface="Cabin"/>
              <a:buNone/>
            </a:pPr>
            <a:endParaRPr sz="1100" i="0" dirty="0">
              <a:latin typeface="Arial"/>
              <a:ea typeface="Arial"/>
              <a:cs typeface="Arial"/>
              <a:sym typeface="Arial"/>
            </a:endParaRPr>
          </a:p>
        </p:txBody>
      </p:sp>
      <p:sp>
        <p:nvSpPr>
          <p:cNvPr id="506" name="Google Shape;506;g257647c5ef5_2_5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g257647c5ef5_2_58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2 Hornor G. Resilience. J Pediatr Health Care. 2017;31(3):384-390. doi:10.1016/j.pedhc.2016.09.005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8780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57647c5ef5_2_5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57647c5ef5_2_5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bin"/>
              <a:buNone/>
              <a:tabLst/>
              <a:defRPr/>
            </a:pPr>
            <a:r>
              <a:rPr lang="en-US" sz="1100" i="0" dirty="0">
                <a:latin typeface="Arial"/>
                <a:ea typeface="Arial"/>
                <a:cs typeface="Arial"/>
                <a:sym typeface="Arial"/>
              </a:rPr>
              <a:t>1. </a:t>
            </a:r>
            <a:r>
              <a:rPr lang="en-US" b="0" i="0" dirty="0">
                <a:solidFill>
                  <a:srgbClr val="212121"/>
                </a:solidFill>
                <a:effectLst/>
                <a:latin typeface="Roboto" panose="02000000000000000000" pitchFamily="2" charset="0"/>
              </a:rPr>
              <a:t>Gordon MS, </a:t>
            </a:r>
            <a:r>
              <a:rPr lang="en-US" b="0" i="0" dirty="0" err="1">
                <a:solidFill>
                  <a:srgbClr val="212121"/>
                </a:solidFill>
                <a:effectLst/>
                <a:latin typeface="Roboto" panose="02000000000000000000" pitchFamily="2" charset="0"/>
              </a:rPr>
              <a:t>Vocci</a:t>
            </a:r>
            <a:r>
              <a:rPr lang="en-US" b="0" i="0" dirty="0">
                <a:solidFill>
                  <a:srgbClr val="212121"/>
                </a:solidFill>
                <a:effectLst/>
                <a:latin typeface="Roboto" panose="02000000000000000000" pitchFamily="2" charset="0"/>
              </a:rPr>
              <a:t> FJ, Fitzgerald TT, O'Grady KE, O'Brien CP. Extended-release naltrexone for pre-release prisoners: A randomized trial of medical mobile treatment. </a:t>
            </a:r>
            <a:r>
              <a:rPr lang="en-US" b="0" i="1" dirty="0" err="1">
                <a:solidFill>
                  <a:srgbClr val="212121"/>
                </a:solidFill>
                <a:effectLst/>
                <a:latin typeface="Roboto" panose="02000000000000000000" pitchFamily="2" charset="0"/>
              </a:rPr>
              <a:t>Contemp</a:t>
            </a:r>
            <a:r>
              <a:rPr lang="en-US" b="0" i="1" dirty="0">
                <a:solidFill>
                  <a:srgbClr val="212121"/>
                </a:solidFill>
                <a:effectLst/>
                <a:latin typeface="Roboto" panose="02000000000000000000" pitchFamily="2" charset="0"/>
              </a:rPr>
              <a:t> Clin Trials</a:t>
            </a:r>
            <a:r>
              <a:rPr lang="en-US" b="0" i="0" dirty="0">
                <a:solidFill>
                  <a:srgbClr val="212121"/>
                </a:solidFill>
                <a:effectLst/>
                <a:latin typeface="Roboto" panose="02000000000000000000" pitchFamily="2" charset="0"/>
              </a:rPr>
              <a:t>. 2017;53:130-136. doi:10.1016/j.cct.2016.12.015</a:t>
            </a:r>
            <a:endParaRPr lang="en-US" sz="1100" i="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bin"/>
              <a:buNone/>
              <a:tabLst/>
              <a:defRPr/>
            </a:pPr>
            <a:r>
              <a:rPr lang="en-US" sz="1100" i="0" dirty="0">
                <a:latin typeface="Arial"/>
                <a:cs typeface="Arial"/>
                <a:sym typeface="Arial"/>
              </a:rPr>
              <a:t>2. </a:t>
            </a:r>
            <a:r>
              <a:rPr lang="en-US" b="0" i="0" dirty="0">
                <a:solidFill>
                  <a:srgbClr val="212121"/>
                </a:solidFill>
                <a:effectLst/>
                <a:latin typeface="Roboto" panose="02000000000000000000" pitchFamily="2" charset="0"/>
              </a:rPr>
              <a:t>Lee JD, Nunes EV Jr, Novo P, et al. Comparative effectiveness of extended-release naltrexone versus buprenorphine-naloxone for opioid relapse prevention (X:BOT): a </a:t>
            </a:r>
            <a:r>
              <a:rPr lang="en-US" b="0" i="0" dirty="0" err="1">
                <a:solidFill>
                  <a:srgbClr val="212121"/>
                </a:solidFill>
                <a:effectLst/>
                <a:latin typeface="Roboto" panose="02000000000000000000" pitchFamily="2" charset="0"/>
              </a:rPr>
              <a:t>multicentre</a:t>
            </a:r>
            <a:r>
              <a:rPr lang="en-US" b="0" i="0" dirty="0">
                <a:solidFill>
                  <a:srgbClr val="212121"/>
                </a:solidFill>
                <a:effectLst/>
                <a:latin typeface="Roboto" panose="02000000000000000000" pitchFamily="2" charset="0"/>
              </a:rPr>
              <a:t>, open-label, </a:t>
            </a:r>
            <a:r>
              <a:rPr lang="en-US" b="0" i="0" dirty="0" err="1">
                <a:solidFill>
                  <a:srgbClr val="212121"/>
                </a:solidFill>
                <a:effectLst/>
                <a:latin typeface="Roboto" panose="02000000000000000000" pitchFamily="2" charset="0"/>
              </a:rPr>
              <a:t>randomised</a:t>
            </a:r>
            <a:r>
              <a:rPr lang="en-US" b="0" i="0" dirty="0">
                <a:solidFill>
                  <a:srgbClr val="212121"/>
                </a:solidFill>
                <a:effectLst/>
                <a:latin typeface="Roboto" panose="02000000000000000000" pitchFamily="2" charset="0"/>
              </a:rPr>
              <a:t> controlled trial. </a:t>
            </a:r>
            <a:r>
              <a:rPr lang="en-US" b="0" i="1" dirty="0">
                <a:solidFill>
                  <a:srgbClr val="212121"/>
                </a:solidFill>
                <a:effectLst/>
                <a:latin typeface="Roboto" panose="02000000000000000000" pitchFamily="2" charset="0"/>
              </a:rPr>
              <a:t>Lancet</a:t>
            </a:r>
            <a:r>
              <a:rPr lang="en-US" b="0" i="0" dirty="0">
                <a:solidFill>
                  <a:srgbClr val="212121"/>
                </a:solidFill>
                <a:effectLst/>
                <a:latin typeface="Roboto" panose="02000000000000000000" pitchFamily="2" charset="0"/>
              </a:rPr>
              <a:t>. 2018;391(10118):309-318. doi:10.1016/S0140-6736(17)32812-X</a:t>
            </a:r>
            <a:endParaRPr lang="en-US" dirty="0"/>
          </a:p>
          <a:p>
            <a:pPr marL="0" lvl="0" indent="0" algn="l" rtl="0">
              <a:spcBef>
                <a:spcPts val="0"/>
              </a:spcBef>
              <a:spcAft>
                <a:spcPts val="0"/>
              </a:spcAft>
              <a:buClr>
                <a:schemeClr val="dk1"/>
              </a:buClr>
              <a:buSzPts val="1200"/>
              <a:buFont typeface="Cabin"/>
              <a:buNone/>
            </a:pPr>
            <a:endParaRPr sz="1100" i="0" dirty="0">
              <a:latin typeface="Arial"/>
              <a:ea typeface="Arial"/>
              <a:cs typeface="Arial"/>
              <a:sym typeface="Arial"/>
            </a:endParaRPr>
          </a:p>
        </p:txBody>
      </p:sp>
      <p:sp>
        <p:nvSpPr>
          <p:cNvPr id="506" name="Google Shape;506;g257647c5ef5_2_5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g257647c5ef5_2_58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2 Hornor G. Resilience. J Pediatr Health Care. 2017;31(3):384-390. doi:10.1016/j.pedhc.2016.09.005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75287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57647c5ef5_2_5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57647c5ef5_2_5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bin"/>
              <a:buNone/>
            </a:pPr>
            <a:r>
              <a:rPr lang="en" b="1" dirty="0">
                <a:latin typeface="Cabin"/>
                <a:ea typeface="Cabin"/>
                <a:cs typeface="Cabin"/>
                <a:sym typeface="Cabin"/>
              </a:rPr>
              <a:t>Citations:</a:t>
            </a:r>
            <a:endParaRPr dirty="0">
              <a:latin typeface="Cabin"/>
              <a:ea typeface="Cabin"/>
              <a:cs typeface="Cabin"/>
              <a:sym typeface="Cabin"/>
            </a:endParaRPr>
          </a:p>
          <a:p>
            <a:pPr marL="0" lvl="0" indent="0" algn="r" rtl="0">
              <a:spcBef>
                <a:spcPts val="0"/>
              </a:spcBef>
              <a:spcAft>
                <a:spcPts val="0"/>
              </a:spcAft>
              <a:buNone/>
            </a:pPr>
            <a:r>
              <a:rPr lang="en" dirty="0"/>
              <a:t>1.</a:t>
            </a:r>
            <a:endParaRPr dirty="0"/>
          </a:p>
          <a:p>
            <a:pPr marL="0" lvl="0" indent="0" algn="l" rtl="0">
              <a:spcBef>
                <a:spcPts val="0"/>
              </a:spcBef>
              <a:spcAft>
                <a:spcPts val="0"/>
              </a:spcAft>
              <a:buNone/>
            </a:pPr>
            <a:r>
              <a:rPr lang="en-US" sz="1100" dirty="0">
                <a:latin typeface="Arial"/>
                <a:ea typeface="Arial"/>
                <a:cs typeface="Arial"/>
                <a:sym typeface="Arial"/>
              </a:rPr>
              <a:t>1. SAMHSA. Opioid Treatment Program Directory. 2023. Accessed 17 Nov 2023. https://dpt2.samhsa.gov/treatment/directory.aspx</a:t>
            </a:r>
          </a:p>
          <a:p>
            <a:pPr marL="0" lvl="0" indent="0" algn="l" rtl="0">
              <a:spcBef>
                <a:spcPts val="0"/>
              </a:spcBef>
              <a:spcAft>
                <a:spcPts val="0"/>
              </a:spcAft>
              <a:buNone/>
            </a:pPr>
            <a:r>
              <a:rPr lang="en-US" sz="1100" i="0" dirty="0">
                <a:latin typeface="Arial"/>
                <a:ea typeface="Arial"/>
                <a:cs typeface="Arial"/>
                <a:sym typeface="Arial"/>
              </a:rPr>
              <a:t>2. </a:t>
            </a:r>
            <a:r>
              <a:rPr lang="en" b="0" dirty="0">
                <a:latin typeface="Cabin"/>
                <a:sym typeface="Cabin"/>
              </a:rPr>
              <a:t>NCDHHS</a:t>
            </a:r>
            <a:r>
              <a:rPr lang="en-US" b="0" dirty="0">
                <a:latin typeface="Cabin"/>
                <a:sym typeface="Cabin"/>
              </a:rPr>
              <a:t>. </a:t>
            </a:r>
            <a:r>
              <a:rPr lang="en" sz="1100" dirty="0">
                <a:solidFill>
                  <a:schemeClr val="dk1"/>
                </a:solidFill>
                <a:latin typeface="Cabin" panose="020B0803050202020004" pitchFamily="34" charset="0"/>
                <a:ea typeface="Calibri"/>
                <a:cs typeface="Calibri"/>
                <a:sym typeface="Calibri"/>
              </a:rPr>
              <a:t>Medical Basics: Working with Opioid Treatment Programs (OTPs). Module 2 of MAT in Jails Webinar Series, 2022. </a:t>
            </a:r>
            <a:r>
              <a:rPr lang="en" sz="1100" i="0" dirty="0">
                <a:solidFill>
                  <a:schemeClr val="dk1"/>
                </a:solidFill>
                <a:latin typeface="Cabin" panose="020B0803050202020004" pitchFamily="34" charset="0"/>
                <a:ea typeface="Calibri"/>
                <a:cs typeface="Calibri"/>
                <a:sym typeface="Calibri"/>
              </a:rPr>
              <a:t>MAHEC.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Arial"/>
                <a:ea typeface="Arial"/>
                <a:cs typeface="Arial"/>
                <a:sym typeface="Arial"/>
              </a:rPr>
              <a:t>3. Crumpler R. opioid use disorder treatment in jails making strides in North Carolina. </a:t>
            </a:r>
            <a:r>
              <a:rPr lang="en-US" sz="1100" i="1" dirty="0">
                <a:latin typeface="Arial"/>
                <a:ea typeface="Arial"/>
                <a:cs typeface="Arial"/>
                <a:sym typeface="Arial"/>
              </a:rPr>
              <a:t>NC Health News. </a:t>
            </a:r>
            <a:r>
              <a:rPr lang="en-US" sz="1100" i="0" dirty="0">
                <a:latin typeface="Arial"/>
                <a:ea typeface="Arial"/>
                <a:cs typeface="Arial"/>
                <a:sym typeface="Arial"/>
              </a:rPr>
              <a:t>September 2022. https://www.northcarolinahealthnews.org/2022/09/27/opioid-use-disorder-treatment-in-jails-making-strides-in-north-carolina/</a:t>
            </a:r>
          </a:p>
          <a:p>
            <a:pPr marL="0" lvl="0" indent="0" algn="l" rtl="0">
              <a:spcBef>
                <a:spcPts val="0"/>
              </a:spcBef>
              <a:spcAft>
                <a:spcPts val="0"/>
              </a:spcAft>
              <a:buNone/>
            </a:pPr>
            <a:endParaRPr sz="1100" i="0" dirty="0">
              <a:latin typeface="Arial"/>
              <a:ea typeface="Arial"/>
              <a:cs typeface="Arial"/>
              <a:sym typeface="Arial"/>
            </a:endParaRPr>
          </a:p>
        </p:txBody>
      </p:sp>
      <p:sp>
        <p:nvSpPr>
          <p:cNvPr id="506" name="Google Shape;506;g257647c5ef5_2_5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g257647c5ef5_2_58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2 Hornor G. Resilience. J Pediatr Health Care. 2017;31(3):384-390. doi:10.1016/j.pedhc.2016.09.005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6177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57647c5ef5_2_5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57647c5ef5_2_5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bin"/>
              <a:buNone/>
            </a:pPr>
            <a:r>
              <a:rPr lang="en" b="1" dirty="0">
                <a:latin typeface="Cabin"/>
                <a:ea typeface="Cabin"/>
                <a:cs typeface="Cabin"/>
                <a:sym typeface="Cabin"/>
              </a:rPr>
              <a:t>Citations:</a:t>
            </a:r>
          </a:p>
          <a:p>
            <a:pPr marL="0" lvl="0" indent="0" algn="l" rtl="0">
              <a:spcBef>
                <a:spcPts val="0"/>
              </a:spcBef>
              <a:spcAft>
                <a:spcPts val="0"/>
              </a:spcAft>
              <a:buClr>
                <a:schemeClr val="dk1"/>
              </a:buClr>
              <a:buSzPts val="1200"/>
              <a:buFont typeface="Cabin"/>
              <a:buNone/>
            </a:pPr>
            <a:endParaRPr dirty="0"/>
          </a:p>
          <a:p>
            <a:pPr marL="0" lvl="0" indent="0" algn="l" rtl="0">
              <a:spcBef>
                <a:spcPts val="0"/>
              </a:spcBef>
              <a:spcAft>
                <a:spcPts val="0"/>
              </a:spcAft>
              <a:buNone/>
            </a:pPr>
            <a:r>
              <a:rPr lang="en-US" sz="1100" dirty="0">
                <a:latin typeface="Arial"/>
                <a:ea typeface="Arial"/>
                <a:cs typeface="Arial"/>
                <a:sym typeface="Arial"/>
              </a:rPr>
              <a:t>1. Crumpler R. opioid use disorder treatment in jails making strides in North Carolina. </a:t>
            </a:r>
            <a:r>
              <a:rPr lang="en-US" sz="1100" i="1" dirty="0">
                <a:latin typeface="Arial"/>
                <a:ea typeface="Arial"/>
                <a:cs typeface="Arial"/>
                <a:sym typeface="Arial"/>
              </a:rPr>
              <a:t>NC Health News. </a:t>
            </a:r>
            <a:r>
              <a:rPr lang="en-US" sz="1100" i="0" dirty="0">
                <a:latin typeface="Arial"/>
                <a:ea typeface="Arial"/>
                <a:cs typeface="Arial"/>
                <a:sym typeface="Arial"/>
              </a:rPr>
              <a:t>September 2022. https://www.northcarolinahealthnews.org/2022/09/27/opioid-use-disorder-treatment-in-jails-making-strides-in-north-carolina/</a:t>
            </a:r>
          </a:p>
          <a:p>
            <a:pPr marL="0" lvl="0" indent="0" algn="l" rtl="0">
              <a:spcBef>
                <a:spcPts val="0"/>
              </a:spcBef>
              <a:spcAft>
                <a:spcPts val="0"/>
              </a:spcAft>
              <a:buNone/>
            </a:pPr>
            <a:r>
              <a:rPr lang="en-US" sz="1100" i="0" dirty="0">
                <a:latin typeface="Arial"/>
                <a:ea typeface="Arial"/>
                <a:cs typeface="Arial"/>
                <a:sym typeface="Arial"/>
              </a:rPr>
              <a:t>2. NCDHHS Division of Health Benefits. FACT SHEET: North Carolina Medicaid Reform: Justice-Involved Reentry Initiative. October 2023. https://medicaid.ncdhhs.gov/nc-1115-waiver-renewal-justice-involved-fact-sheet/download?attachment</a:t>
            </a:r>
            <a:endParaRPr sz="1100" i="0" dirty="0">
              <a:latin typeface="Arial"/>
              <a:ea typeface="Arial"/>
              <a:cs typeface="Arial"/>
              <a:sym typeface="Arial"/>
            </a:endParaRPr>
          </a:p>
        </p:txBody>
      </p:sp>
      <p:sp>
        <p:nvSpPr>
          <p:cNvPr id="506" name="Google Shape;506;g257647c5ef5_2_5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g257647c5ef5_2_58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2 Hornor G. Resilience. J Pediatr Health Care. 2017;31(3):384-390. doi:10.1016/j.pedhc.2016.09.005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54171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3</a:t>
            </a:fld>
            <a:endParaRPr lang="en-US" dirty="0"/>
          </a:p>
        </p:txBody>
      </p:sp>
    </p:spTree>
    <p:extLst>
      <p:ext uri="{BB962C8B-B14F-4D97-AF65-F5344CB8AC3E}">
        <p14:creationId xmlns:p14="http://schemas.microsoft.com/office/powerpoint/2010/main" val="3614134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0" dirty="0">
                <a:latin typeface="Arial"/>
                <a:ea typeface="Arial"/>
                <a:cs typeface="Arial"/>
                <a:sym typeface="Arial"/>
              </a:rPr>
              <a:t>1. U.S. Department of Justice Civil Rights Division. The Americans with Disabilities Act and the Opioid Crisis: Combating Discrimination Against People in Treatment or Recovery. 2022 </a:t>
            </a:r>
            <a:r>
              <a:rPr lang="en-US" sz="1100" b="0" i="1" dirty="0">
                <a:latin typeface="Arial"/>
                <a:ea typeface="Arial"/>
                <a:cs typeface="Arial"/>
                <a:sym typeface="Arial"/>
              </a:rPr>
              <a:t>ADA.gov</a:t>
            </a:r>
            <a:r>
              <a:rPr lang="en-US" sz="1100" b="0" i="0" dirty="0">
                <a:latin typeface="Arial"/>
                <a:ea typeface="Arial"/>
                <a:cs typeface="Arial"/>
                <a:sym typeface="Arial"/>
              </a:rPr>
              <a:t>. https://archive.ada.gov/opioid_guidance.pdf</a:t>
            </a:r>
          </a:p>
        </p:txBody>
      </p:sp>
    </p:spTree>
    <p:extLst>
      <p:ext uri="{BB962C8B-B14F-4D97-AF65-F5344CB8AC3E}">
        <p14:creationId xmlns:p14="http://schemas.microsoft.com/office/powerpoint/2010/main" val="3433733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57647c5ef5_2_5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57647c5ef5_2_5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b="0" dirty="0">
                <a:latin typeface="Arial"/>
                <a:ea typeface="Arial"/>
                <a:cs typeface="Arial"/>
                <a:sym typeface="Arial"/>
              </a:rPr>
              <a:t>1. U.S. Department of Justice Civil Rights Division. The Americans with Disabilities Act and the Opioid Crisis: Combating Discrimination Against People in Treatment or Recovery. 2022 </a:t>
            </a:r>
            <a:r>
              <a:rPr lang="en-US" sz="1100" b="0" i="1" dirty="0">
                <a:latin typeface="Arial"/>
                <a:ea typeface="Arial"/>
                <a:cs typeface="Arial"/>
                <a:sym typeface="Arial"/>
              </a:rPr>
              <a:t>ADA.gov</a:t>
            </a:r>
            <a:r>
              <a:rPr lang="en-US" sz="1100" b="0" i="0" dirty="0">
                <a:latin typeface="Arial"/>
                <a:ea typeface="Arial"/>
                <a:cs typeface="Arial"/>
                <a:sym typeface="Arial"/>
              </a:rPr>
              <a:t>. https://archive.ada.gov/opioid_guidance.pdf</a:t>
            </a:r>
          </a:p>
          <a:p>
            <a:pPr marL="0" lvl="0" indent="0" algn="l" rtl="0">
              <a:spcBef>
                <a:spcPts val="0"/>
              </a:spcBef>
              <a:spcAft>
                <a:spcPts val="0"/>
              </a:spcAft>
              <a:buNone/>
            </a:pPr>
            <a:r>
              <a:rPr lang="en-US" sz="1100" b="0" dirty="0">
                <a:latin typeface="Arial"/>
                <a:ea typeface="Arial"/>
                <a:cs typeface="Arial"/>
                <a:sym typeface="Arial"/>
              </a:rPr>
              <a:t>2. Legislative Analysis and Public Policy Association. Medication-Assisted Treatment &amp; the Americans with Disabilities Act. 2020. https://legislativeanalysis.org/wp-content/uploads/2020/02/Medication-Assisted-Treatment-and-the-Americans-With-Disabilities-Act.pdf</a:t>
            </a:r>
            <a:endParaRPr sz="1100" b="0" dirty="0">
              <a:latin typeface="Arial"/>
              <a:ea typeface="Arial"/>
              <a:cs typeface="Arial"/>
              <a:sym typeface="Arial"/>
            </a:endParaRPr>
          </a:p>
        </p:txBody>
      </p:sp>
      <p:sp>
        <p:nvSpPr>
          <p:cNvPr id="506" name="Google Shape;506;g257647c5ef5_2_5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bin"/>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g257647c5ef5_2_58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2 Hornor G. Resilience. J Pediatr Health Care. 2017;31(3):384-390. doi:10.1016/j.pedhc.2016.09.005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1270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7647c5ef5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aseline="30000" dirty="0"/>
              <a:t>1</a:t>
            </a:r>
            <a:r>
              <a:rPr lang="en-US" dirty="0"/>
              <a:t>Kopak, A.M. &amp; Thomas, S. (unpublished manuscript). Jail characteristics and availability of opioid treatment services: results from a nationally representative survey. Under review at the Journal Drug Issues.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aseline="30000" dirty="0">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Case law monitor – the bi-monthly case law newsletter of the legislative analysis and public policy association (LAPPA). (2023, June). </a:t>
            </a:r>
            <a:r>
              <a:rPr lang="en-US" sz="1800" i="1" dirty="0">
                <a:effectLst/>
                <a:latin typeface="Times New Roman" panose="02020603050405020304" pitchFamily="18" charset="0"/>
                <a:ea typeface="Calibri" panose="020F0502020204030204" pitchFamily="34" charset="0"/>
              </a:rPr>
              <a:t>Legislative Analysis and Public Policy Association</a:t>
            </a:r>
            <a:r>
              <a:rPr lang="en-US" sz="1800" dirty="0">
                <a:effectLst/>
                <a:latin typeface="Times New Roman" panose="02020603050405020304" pitchFamily="18" charset="0"/>
                <a:ea typeface="Calibri" panose="020F0502020204030204" pitchFamily="34" charset="0"/>
              </a:rPr>
              <a:t>. Retrieved from http://legislativeanalysis.org/wp-content/uploads/2023/06/June-2023-Case-Law-Monitor.pdf.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aseline="30000" dirty="0">
                <a:effectLst/>
                <a:latin typeface="Times New Roman" panose="02020603050405020304" pitchFamily="18" charset="0"/>
                <a:ea typeface="Calibri" panose="020F0502020204030204" pitchFamily="34" charset="0"/>
              </a:rPr>
              <a:t>3</a:t>
            </a:r>
            <a:r>
              <a:rPr lang="en-US" sz="1800" dirty="0">
                <a:effectLst/>
                <a:latin typeface="Times New Roman" panose="02020603050405020304" pitchFamily="18" charset="0"/>
                <a:ea typeface="Calibri" panose="020F0502020204030204" pitchFamily="34" charset="0"/>
              </a:rPr>
              <a:t>Longley, J., </a:t>
            </a:r>
            <a:r>
              <a:rPr lang="en-US" sz="1800" dirty="0" err="1">
                <a:effectLst/>
                <a:latin typeface="Times New Roman" panose="02020603050405020304" pitchFamily="18" charset="0"/>
                <a:ea typeface="Calibri" panose="020F0502020204030204" pitchFamily="34" charset="0"/>
              </a:rPr>
              <a:t>Weizman</a:t>
            </a:r>
            <a:r>
              <a:rPr lang="en-US" sz="1800" dirty="0">
                <a:effectLst/>
                <a:latin typeface="Times New Roman" panose="02020603050405020304" pitchFamily="18" charset="0"/>
                <a:ea typeface="Calibri" panose="020F0502020204030204" pitchFamily="34" charset="0"/>
              </a:rPr>
              <a:t>, S., Brown, S., &amp; LaBelle, R. (2023). A national snapshot update: Access to medications for opioid use disorder in U.S. jails and prisons. O’Neill Institute for National and Global Health Law at Georgetown Law Center. https://oneill.law.georgetown.edu/wp-content/uploads/2023/02/ONL_Revised_50_State_P5-Updated.pdf</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aseline="30000" dirty="0">
                <a:effectLst/>
                <a:latin typeface="Times New Roman" panose="02020603050405020304" pitchFamily="18" charset="0"/>
                <a:ea typeface="Calibri" panose="020F0502020204030204" pitchFamily="34" charset="0"/>
              </a:rPr>
              <a:t>4</a:t>
            </a:r>
            <a:r>
              <a:rPr lang="en-US" sz="1800" dirty="0">
                <a:effectLst/>
                <a:latin typeface="Times New Roman" panose="02020603050405020304" pitchFamily="18" charset="0"/>
                <a:ea typeface="Calibri" panose="020F0502020204030204" pitchFamily="34" charset="0"/>
              </a:rPr>
              <a:t>Weizman, S., Perez, J., </a:t>
            </a:r>
            <a:r>
              <a:rPr lang="en-US" sz="1800" dirty="0" err="1">
                <a:effectLst/>
                <a:latin typeface="Times New Roman" panose="02020603050405020304" pitchFamily="18" charset="0"/>
                <a:ea typeface="Calibri" panose="020F0502020204030204" pitchFamily="34" charset="0"/>
              </a:rPr>
              <a:t>Manoff</a:t>
            </a:r>
            <a:r>
              <a:rPr lang="en-US" sz="1800" dirty="0">
                <a:effectLst/>
                <a:latin typeface="Times New Roman" panose="02020603050405020304" pitchFamily="18" charset="0"/>
                <a:ea typeface="Calibri" panose="020F0502020204030204" pitchFamily="34" charset="0"/>
              </a:rPr>
              <a:t>, I., </a:t>
            </a:r>
            <a:r>
              <a:rPr lang="en-US" sz="1800" dirty="0" err="1">
                <a:effectLst/>
                <a:latin typeface="Times New Roman" panose="02020603050405020304" pitchFamily="18" charset="0"/>
                <a:ea typeface="Calibri" panose="020F0502020204030204" pitchFamily="34" charset="0"/>
              </a:rPr>
              <a:t>Baney</a:t>
            </a:r>
            <a:r>
              <a:rPr lang="en-US" sz="1800" dirty="0">
                <a:effectLst/>
                <a:latin typeface="Times New Roman" panose="02020603050405020304" pitchFamily="18" charset="0"/>
                <a:ea typeface="Calibri" panose="020F0502020204030204" pitchFamily="34" charset="0"/>
              </a:rPr>
              <a:t>, M., &amp; El-</a:t>
            </a:r>
            <a:r>
              <a:rPr lang="en-US" sz="1800" dirty="0" err="1">
                <a:effectLst/>
                <a:latin typeface="Times New Roman" panose="02020603050405020304" pitchFamily="18" charset="0"/>
                <a:ea typeface="Calibri" panose="020F0502020204030204" pitchFamily="34" charset="0"/>
              </a:rPr>
              <a:t>Sabawi</a:t>
            </a:r>
            <a:r>
              <a:rPr lang="en-US" sz="1800" dirty="0">
                <a:effectLst/>
                <a:latin typeface="Times New Roman" panose="02020603050405020304" pitchFamily="18" charset="0"/>
                <a:ea typeface="Calibri" panose="020F0502020204030204" pitchFamily="34" charset="0"/>
              </a:rPr>
              <a:t>, T. (2021). National snapshot: Access to medications for opioid use disorder in U.S. jails and prisons. </a:t>
            </a:r>
            <a:r>
              <a:rPr lang="en-US" sz="1800" i="1" dirty="0">
                <a:effectLst/>
                <a:latin typeface="Times New Roman" panose="02020603050405020304" pitchFamily="18" charset="0"/>
                <a:ea typeface="Calibri" panose="020F0502020204030204" pitchFamily="34" charset="0"/>
              </a:rPr>
              <a:t>O’Neill Institute for National and Global Health Law at Georgetown Law Center.</a:t>
            </a:r>
            <a:endParaRPr lang="en-US" sz="1800" dirty="0">
              <a:effectLst/>
              <a:latin typeface="Times New Roman" panose="02020603050405020304" pitchFamily="18" charset="0"/>
              <a:ea typeface="Calibri" panose="020F0502020204030204" pitchFamily="34" charset="0"/>
            </a:endParaRPr>
          </a:p>
          <a:p>
            <a:pPr marL="0" lvl="0" indent="0" algn="l" rtl="0">
              <a:spcBef>
                <a:spcPts val="0"/>
              </a:spcBef>
              <a:spcAft>
                <a:spcPts val="0"/>
              </a:spcAft>
              <a:buNone/>
            </a:pPr>
            <a:endParaRPr dirty="0"/>
          </a:p>
        </p:txBody>
      </p:sp>
      <p:sp>
        <p:nvSpPr>
          <p:cNvPr id="177" name="Google Shape;177;g257647c5ef5_2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9302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677750-CD57-4BDF-AC6B-3B61491A984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2692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i="0" dirty="0">
                <a:effectLst/>
              </a:rPr>
              <a:t>From: Williams, M &amp; Barber, L. When Pregnant People Encounter the Justice System. Incarcerated Women’s Health. Presented October 2023. </a:t>
            </a:r>
            <a:r>
              <a:rPr lang="en-US" sz="800" i="1" dirty="0">
                <a:effectLst/>
              </a:rPr>
              <a:t>Used with permission.</a:t>
            </a:r>
            <a:endParaRPr lang="en-US" sz="800" b="0" i="0" dirty="0">
              <a:effectLst/>
            </a:endParaRPr>
          </a:p>
          <a:p>
            <a:pPr marL="158750" indent="0">
              <a:buNone/>
            </a:pPr>
            <a:endParaRPr lang="en-US" sz="800" dirty="0"/>
          </a:p>
          <a:p>
            <a:pPr marL="158750" indent="0">
              <a:buNone/>
            </a:pPr>
            <a:r>
              <a:rPr lang="en-US" sz="800" dirty="0"/>
              <a:t>1. Bureau of Justice Statistics. Historical Corrections Statistics in the United States 1850-1984 (1986); Prison and Jail Inmates at Midyear Series (1997-2020), Prisoners Series (1980-2020). Washington, DC.</a:t>
            </a:r>
            <a:endParaRPr lang="en-US" dirty="0">
              <a:latin typeface="Calibri" panose="020F0502020204030204"/>
              <a:ea typeface="Calibri" panose="020F0502020204030204" pitchFamily="34" charset="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2317C4B-B093-4FE7-A29D-0322C7E5014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76609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09fb754f6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g109fb754f6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rPr>
              <a:t>From: Williams, M &amp; Barber, L. When Pregnant People Encounter the Justice System. Incarcerated Women’s Health. Presented October 2023. </a:t>
            </a:r>
            <a:r>
              <a:rPr lang="en-US" i="1" dirty="0">
                <a:effectLst/>
              </a:rPr>
              <a:t>Used with permission.</a:t>
            </a:r>
            <a:endParaRPr lang="en-US" b="0" i="0" dirty="0">
              <a:effectLst/>
            </a:endParaRP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Notes:</a:t>
            </a:r>
            <a:endParaRPr b="1" dirty="0"/>
          </a:p>
          <a:p>
            <a:pPr marL="457200" lvl="0" indent="-304800" algn="l" rtl="0">
              <a:lnSpc>
                <a:spcPct val="90000"/>
              </a:lnSpc>
              <a:spcBef>
                <a:spcPts val="375"/>
              </a:spcBef>
              <a:spcAft>
                <a:spcPts val="0"/>
              </a:spcAft>
              <a:buClr>
                <a:schemeClr val="dk1"/>
              </a:buClr>
              <a:buSzPts val="1200"/>
              <a:buFont typeface="Arial"/>
              <a:buChar char="●"/>
            </a:pPr>
            <a:r>
              <a:rPr lang="en-US" dirty="0">
                <a:solidFill>
                  <a:srgbClr val="333333"/>
                </a:solidFill>
                <a:latin typeface="Arial"/>
                <a:ea typeface="Arial"/>
                <a:cs typeface="Arial"/>
                <a:sym typeface="Arial"/>
              </a:rPr>
              <a:t>&gt; 700% increase in the female incarcerated population since 1980.</a:t>
            </a:r>
            <a:endParaRPr dirty="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Citations:</a:t>
            </a:r>
            <a:endParaRPr b="1" dirty="0"/>
          </a:p>
          <a:p>
            <a:pPr marL="457200" lvl="0" indent="-317500" algn="l" rtl="0">
              <a:lnSpc>
                <a:spcPct val="100000"/>
              </a:lnSpc>
              <a:spcBef>
                <a:spcPts val="0"/>
              </a:spcBef>
              <a:spcAft>
                <a:spcPts val="0"/>
              </a:spcAft>
              <a:buSzPts val="1400"/>
              <a:buAutoNum type="arabicPeriod"/>
            </a:pPr>
            <a:r>
              <a:rPr lang="en-US" dirty="0" err="1">
                <a:solidFill>
                  <a:srgbClr val="37393C"/>
                </a:solidFill>
                <a:highlight>
                  <a:srgbClr val="FFFFFF"/>
                </a:highlight>
                <a:latin typeface="Arial"/>
                <a:ea typeface="Arial"/>
                <a:cs typeface="Arial"/>
                <a:sym typeface="Arial"/>
              </a:rPr>
              <a:t>Ahlbach</a:t>
            </a:r>
            <a:r>
              <a:rPr lang="en-US" dirty="0">
                <a:solidFill>
                  <a:srgbClr val="37393C"/>
                </a:solidFill>
                <a:highlight>
                  <a:srgbClr val="FFFFFF"/>
                </a:highlight>
                <a:latin typeface="Arial"/>
                <a:ea typeface="Arial"/>
                <a:cs typeface="Arial"/>
                <a:sym typeface="Arial"/>
              </a:rPr>
              <a:t> C, </a:t>
            </a:r>
            <a:r>
              <a:rPr lang="en-US" dirty="0" err="1">
                <a:solidFill>
                  <a:srgbClr val="37393C"/>
                </a:solidFill>
                <a:highlight>
                  <a:srgbClr val="FFFFFF"/>
                </a:highlight>
                <a:latin typeface="Arial"/>
                <a:ea typeface="Arial"/>
                <a:cs typeface="Arial"/>
                <a:sym typeface="Arial"/>
              </a:rPr>
              <a:t>Sufrin</a:t>
            </a:r>
            <a:r>
              <a:rPr lang="en-US" dirty="0">
                <a:solidFill>
                  <a:srgbClr val="37393C"/>
                </a:solidFill>
                <a:highlight>
                  <a:srgbClr val="FFFFFF"/>
                </a:highlight>
                <a:latin typeface="Arial"/>
                <a:ea typeface="Arial"/>
                <a:cs typeface="Arial"/>
                <a:sym typeface="Arial"/>
              </a:rPr>
              <a:t> C, </a:t>
            </a:r>
            <a:r>
              <a:rPr lang="en-US" dirty="0" err="1">
                <a:solidFill>
                  <a:srgbClr val="37393C"/>
                </a:solidFill>
                <a:highlight>
                  <a:srgbClr val="FFFFFF"/>
                </a:highlight>
                <a:latin typeface="Arial"/>
                <a:ea typeface="Arial"/>
                <a:cs typeface="Arial"/>
                <a:sym typeface="Arial"/>
              </a:rPr>
              <a:t>Shlafer</a:t>
            </a:r>
            <a:r>
              <a:rPr lang="en-US" dirty="0">
                <a:solidFill>
                  <a:srgbClr val="37393C"/>
                </a:solidFill>
                <a:highlight>
                  <a:srgbClr val="FFFFFF"/>
                </a:highlight>
                <a:latin typeface="Arial"/>
                <a:ea typeface="Arial"/>
                <a:cs typeface="Arial"/>
                <a:sym typeface="Arial"/>
              </a:rPr>
              <a:t> R. Care for incarcerated pregnant people with opioid use disorder: Equity and justice implications: Equity and justice implications. </a:t>
            </a:r>
            <a:r>
              <a:rPr lang="en-US" i="1" dirty="0" err="1">
                <a:solidFill>
                  <a:srgbClr val="37393C"/>
                </a:solidFill>
                <a:highlight>
                  <a:srgbClr val="FFFFFF"/>
                </a:highlight>
                <a:latin typeface="Arial"/>
                <a:ea typeface="Arial"/>
                <a:cs typeface="Arial"/>
                <a:sym typeface="Arial"/>
              </a:rPr>
              <a:t>Obstet</a:t>
            </a:r>
            <a:r>
              <a:rPr lang="en-US" i="1" dirty="0">
                <a:solidFill>
                  <a:srgbClr val="37393C"/>
                </a:solidFill>
                <a:highlight>
                  <a:srgbClr val="FFFFFF"/>
                </a:highlight>
                <a:latin typeface="Arial"/>
                <a:ea typeface="Arial"/>
                <a:cs typeface="Arial"/>
                <a:sym typeface="Arial"/>
              </a:rPr>
              <a:t> Gynecol</a:t>
            </a:r>
            <a:r>
              <a:rPr lang="en-US" dirty="0">
                <a:solidFill>
                  <a:srgbClr val="37393C"/>
                </a:solidFill>
                <a:highlight>
                  <a:srgbClr val="FFFFFF"/>
                </a:highlight>
                <a:latin typeface="Arial"/>
                <a:ea typeface="Arial"/>
                <a:cs typeface="Arial"/>
                <a:sym typeface="Arial"/>
              </a:rPr>
              <a:t>. 2020;136(3):576-581.</a:t>
            </a:r>
            <a:endParaRPr dirty="0"/>
          </a:p>
        </p:txBody>
      </p:sp>
      <p:sp>
        <p:nvSpPr>
          <p:cNvPr id="1010" name="Google Shape;1010;g109fb754f6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18274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09fb754f6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g109fb754f6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rPr>
              <a:t>From: Project CARA. </a:t>
            </a:r>
            <a:r>
              <a:rPr lang="en-US" sz="1100" b="0" dirty="0">
                <a:solidFill>
                  <a:srgbClr val="002060"/>
                </a:solidFill>
                <a:latin typeface="Cabin"/>
              </a:rPr>
              <a:t>Introduction to Perinatal Substance Use Disorders: Exploring Evidence-Based Recommendations for Care. MAHEC 2023.</a:t>
            </a:r>
            <a:endParaRPr lang="en-US" b="0" i="0" dirty="0">
              <a:effectLst/>
            </a:endParaRP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Notes:</a:t>
            </a:r>
            <a:endParaRPr b="1" dirty="0"/>
          </a:p>
          <a:p>
            <a:pPr marL="457200" lvl="0" indent="-304800" algn="l" rtl="0">
              <a:lnSpc>
                <a:spcPct val="90000"/>
              </a:lnSpc>
              <a:spcBef>
                <a:spcPts val="375"/>
              </a:spcBef>
              <a:spcAft>
                <a:spcPts val="0"/>
              </a:spcAft>
              <a:buClr>
                <a:schemeClr val="dk1"/>
              </a:buClr>
              <a:buSzPts val="1200"/>
              <a:buFont typeface="Arial"/>
              <a:buChar char="●"/>
            </a:pPr>
            <a:r>
              <a:rPr lang="en-US" dirty="0">
                <a:solidFill>
                  <a:srgbClr val="333333"/>
                </a:solidFill>
                <a:latin typeface="Arial"/>
                <a:ea typeface="Arial"/>
                <a:cs typeface="Arial"/>
                <a:sym typeface="Arial"/>
              </a:rPr>
              <a:t>&gt; 700% increase in the female incarcerated population since 1980.</a:t>
            </a:r>
            <a:endParaRPr dirty="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Citations:</a:t>
            </a:r>
            <a:endParaRPr b="1" dirty="0"/>
          </a:p>
          <a:p>
            <a:pPr marL="457200" lvl="0" indent="-317500" algn="l" rtl="0">
              <a:lnSpc>
                <a:spcPct val="100000"/>
              </a:lnSpc>
              <a:spcBef>
                <a:spcPts val="0"/>
              </a:spcBef>
              <a:spcAft>
                <a:spcPts val="0"/>
              </a:spcAft>
              <a:buSzPts val="1400"/>
              <a:buAutoNum type="arabicPeriod"/>
            </a:pPr>
            <a:r>
              <a:rPr lang="en-US" dirty="0" err="1">
                <a:solidFill>
                  <a:srgbClr val="37393C"/>
                </a:solidFill>
                <a:highlight>
                  <a:srgbClr val="FFFFFF"/>
                </a:highlight>
                <a:latin typeface="Arial"/>
                <a:ea typeface="Arial"/>
                <a:cs typeface="Arial"/>
                <a:sym typeface="Arial"/>
              </a:rPr>
              <a:t>Ahlbach</a:t>
            </a:r>
            <a:r>
              <a:rPr lang="en-US" dirty="0">
                <a:solidFill>
                  <a:srgbClr val="37393C"/>
                </a:solidFill>
                <a:highlight>
                  <a:srgbClr val="FFFFFF"/>
                </a:highlight>
                <a:latin typeface="Arial"/>
                <a:ea typeface="Arial"/>
                <a:cs typeface="Arial"/>
                <a:sym typeface="Arial"/>
              </a:rPr>
              <a:t> C, </a:t>
            </a:r>
            <a:r>
              <a:rPr lang="en-US" dirty="0" err="1">
                <a:solidFill>
                  <a:srgbClr val="37393C"/>
                </a:solidFill>
                <a:highlight>
                  <a:srgbClr val="FFFFFF"/>
                </a:highlight>
                <a:latin typeface="Arial"/>
                <a:ea typeface="Arial"/>
                <a:cs typeface="Arial"/>
                <a:sym typeface="Arial"/>
              </a:rPr>
              <a:t>Sufrin</a:t>
            </a:r>
            <a:r>
              <a:rPr lang="en-US" dirty="0">
                <a:solidFill>
                  <a:srgbClr val="37393C"/>
                </a:solidFill>
                <a:highlight>
                  <a:srgbClr val="FFFFFF"/>
                </a:highlight>
                <a:latin typeface="Arial"/>
                <a:ea typeface="Arial"/>
                <a:cs typeface="Arial"/>
                <a:sym typeface="Arial"/>
              </a:rPr>
              <a:t> C, </a:t>
            </a:r>
            <a:r>
              <a:rPr lang="en-US" dirty="0" err="1">
                <a:solidFill>
                  <a:srgbClr val="37393C"/>
                </a:solidFill>
                <a:highlight>
                  <a:srgbClr val="FFFFFF"/>
                </a:highlight>
                <a:latin typeface="Arial"/>
                <a:ea typeface="Arial"/>
                <a:cs typeface="Arial"/>
                <a:sym typeface="Arial"/>
              </a:rPr>
              <a:t>Shlafer</a:t>
            </a:r>
            <a:r>
              <a:rPr lang="en-US" dirty="0">
                <a:solidFill>
                  <a:srgbClr val="37393C"/>
                </a:solidFill>
                <a:highlight>
                  <a:srgbClr val="FFFFFF"/>
                </a:highlight>
                <a:latin typeface="Arial"/>
                <a:ea typeface="Arial"/>
                <a:cs typeface="Arial"/>
                <a:sym typeface="Arial"/>
              </a:rPr>
              <a:t> R. Care for incarcerated pregnant people with opioid use disorder: Equity and justice implications: Equity and justice implications. </a:t>
            </a:r>
            <a:r>
              <a:rPr lang="en-US" i="1" dirty="0" err="1">
                <a:solidFill>
                  <a:srgbClr val="37393C"/>
                </a:solidFill>
                <a:highlight>
                  <a:srgbClr val="FFFFFF"/>
                </a:highlight>
                <a:latin typeface="Arial"/>
                <a:ea typeface="Arial"/>
                <a:cs typeface="Arial"/>
                <a:sym typeface="Arial"/>
              </a:rPr>
              <a:t>Obstet</a:t>
            </a:r>
            <a:r>
              <a:rPr lang="en-US" i="1" dirty="0">
                <a:solidFill>
                  <a:srgbClr val="37393C"/>
                </a:solidFill>
                <a:highlight>
                  <a:srgbClr val="FFFFFF"/>
                </a:highlight>
                <a:latin typeface="Arial"/>
                <a:ea typeface="Arial"/>
                <a:cs typeface="Arial"/>
                <a:sym typeface="Arial"/>
              </a:rPr>
              <a:t> Gynecol</a:t>
            </a:r>
            <a:r>
              <a:rPr lang="en-US" dirty="0">
                <a:solidFill>
                  <a:srgbClr val="37393C"/>
                </a:solidFill>
                <a:highlight>
                  <a:srgbClr val="FFFFFF"/>
                </a:highlight>
                <a:latin typeface="Arial"/>
                <a:ea typeface="Arial"/>
                <a:cs typeface="Arial"/>
                <a:sym typeface="Arial"/>
              </a:rPr>
              <a:t>. 2020;136(3):576-581.</a:t>
            </a:r>
            <a:endParaRPr dirty="0"/>
          </a:p>
        </p:txBody>
      </p:sp>
      <p:sp>
        <p:nvSpPr>
          <p:cNvPr id="1010" name="Google Shape;1010;g109fb754f6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09fb754f6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g109fb754f6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Citations:</a:t>
            </a:r>
          </a:p>
          <a:p>
            <a:pPr marL="0" lvl="0" indent="0" algn="l" rtl="0">
              <a:lnSpc>
                <a:spcPct val="100000"/>
              </a:lnSpc>
              <a:spcBef>
                <a:spcPts val="0"/>
              </a:spcBef>
              <a:spcAft>
                <a:spcPts val="0"/>
              </a:spcAft>
              <a:buSzPts val="1400"/>
              <a:buNone/>
            </a:pPr>
            <a:r>
              <a:rPr lang="en-US" b="0" dirty="0">
                <a:solidFill>
                  <a:srgbClr val="37393C"/>
                </a:solidFill>
                <a:highlight>
                  <a:srgbClr val="FFFFFF"/>
                </a:highlight>
                <a:latin typeface="Arial"/>
                <a:ea typeface="Arial"/>
                <a:cs typeface="Arial"/>
                <a:sym typeface="Arial"/>
              </a:rPr>
              <a:t>1. </a:t>
            </a:r>
            <a:r>
              <a:rPr lang="en-US" dirty="0">
                <a:solidFill>
                  <a:srgbClr val="37393C"/>
                </a:solidFill>
                <a:highlight>
                  <a:srgbClr val="FFFFFF"/>
                </a:highlight>
                <a:latin typeface="Arial"/>
                <a:ea typeface="Arial"/>
                <a:cs typeface="Arial"/>
                <a:sym typeface="Arial"/>
              </a:rPr>
              <a:t>NC Department of Public Safety. Policy and Procedures: Safekeepers. Chapter C, Section .1600. 2 March 2015. https://files.nc.gov/ncdps/documents/files/C_1600_03_02_15.pdf</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2. </a:t>
            </a:r>
            <a:r>
              <a:rPr lang="en-US" i="0" dirty="0">
                <a:effectLst/>
              </a:rPr>
              <a:t>Williams, M &amp; Barber, L. When Pregnant People Encounter the Justice System. Incarcerated Women’s Health. Presented October 2023. </a:t>
            </a:r>
            <a:r>
              <a:rPr lang="en-US" i="1" dirty="0">
                <a:effectLst/>
              </a:rPr>
              <a:t>Used with permission.</a:t>
            </a:r>
            <a:endParaRPr lang="en-US" b="0" i="0" dirty="0">
              <a:effectLst/>
            </a:endParaRPr>
          </a:p>
          <a:p>
            <a:pPr marL="0" lvl="0" indent="0" algn="l" rtl="0">
              <a:lnSpc>
                <a:spcPct val="100000"/>
              </a:lnSpc>
              <a:spcBef>
                <a:spcPts val="0"/>
              </a:spcBef>
              <a:spcAft>
                <a:spcPts val="0"/>
              </a:spcAft>
              <a:buSzPts val="1400"/>
              <a:buNone/>
            </a:pPr>
            <a:endParaRPr dirty="0"/>
          </a:p>
        </p:txBody>
      </p:sp>
      <p:sp>
        <p:nvSpPr>
          <p:cNvPr id="1010" name="Google Shape;1010;g109fb754f6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3314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rPr>
              <a:t>From: Project CARA. </a:t>
            </a:r>
            <a:r>
              <a:rPr lang="en-US" sz="1100" b="0" dirty="0">
                <a:solidFill>
                  <a:srgbClr val="002060"/>
                </a:solidFill>
                <a:latin typeface="Cabin"/>
              </a:rPr>
              <a:t>Introduction to Perinatal Substance Use Disorders: Exploring Evidence-Based Recommendations for Care. MAHEC 2023.</a:t>
            </a:r>
            <a:endParaRPr lang="en-US"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rPr>
              <a:t>“Summary of the Dignity for Women Who are Incarcerated Act (SL 2021-143).” </a:t>
            </a:r>
            <a:r>
              <a:rPr lang="en-US" i="1" dirty="0">
                <a:effectLst/>
              </a:rPr>
              <a:t>Resources for Healthcare Professionals</a:t>
            </a:r>
            <a:r>
              <a:rPr lang="en-US" dirty="0">
                <a:effectLst/>
              </a:rPr>
              <a:t>. (2021). Incarcerated Women’s Health. Retrieved September 7, 2023, from </a:t>
            </a:r>
            <a:r>
              <a:rPr lang="en-US" dirty="0">
                <a:effectLst/>
                <a:hlinkClick r:id="rId3"/>
              </a:rPr>
              <a:t>https://incarceratedwomenshealth.org/resources-for-healthcare-professionals/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677750-CD57-4BDF-AC6B-3B61491A984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9360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77f79ee949_0_4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rPr>
              <a:t>From: Project CARA. </a:t>
            </a:r>
            <a:r>
              <a:rPr lang="en-US" sz="1100" b="0" dirty="0">
                <a:solidFill>
                  <a:srgbClr val="002060"/>
                </a:solidFill>
                <a:latin typeface="Cabin"/>
              </a:rPr>
              <a:t>Introduction to Perinatal Substance Use Disorders: Exploring Evidence-Based Recommendations for Care. MAHEC 2023.</a:t>
            </a:r>
            <a:endParaRPr lang="en-US"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ffectLst/>
              </a:rPr>
              <a:t>Unsplash</a:t>
            </a:r>
            <a:r>
              <a:rPr lang="en-US" dirty="0">
                <a:effectLst/>
              </a:rPr>
              <a:t>. “Photo by Liv Bruce on </a:t>
            </a:r>
            <a:r>
              <a:rPr lang="en-US" dirty="0" err="1">
                <a:effectLst/>
              </a:rPr>
              <a:t>Unsplash</a:t>
            </a:r>
            <a:r>
              <a:rPr lang="en-US" dirty="0">
                <a:effectLst/>
              </a:rPr>
              <a:t>.” Accessed June 30, 2020. </a:t>
            </a:r>
            <a:r>
              <a:rPr lang="en-US" dirty="0">
                <a:effectLst/>
                <a:hlinkClick r:id="rId3"/>
              </a:rPr>
              <a:t>https://unsplash.com/photos/M0oVPGsWk1E</a:t>
            </a:r>
            <a:r>
              <a:rPr lang="en-US" dirty="0">
                <a:effectLst/>
              </a:rPr>
              <a:t>.</a:t>
            </a:r>
          </a:p>
          <a:p>
            <a:pPr marL="0" lvl="0" indent="0" algn="l" rtl="0">
              <a:spcBef>
                <a:spcPts val="0"/>
              </a:spcBef>
              <a:spcAft>
                <a:spcPts val="0"/>
              </a:spcAft>
              <a:buNone/>
            </a:pPr>
            <a:r>
              <a:rPr lang="en-US" dirty="0"/>
              <a:t>Public domain, no</a:t>
            </a:r>
            <a:r>
              <a:rPr lang="en-US" baseline="0" dirty="0"/>
              <a:t> attribution required</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sz="1200" b="0" i="0" kern="1200" dirty="0" err="1">
                <a:solidFill>
                  <a:schemeClr val="tx1"/>
                </a:solidFill>
                <a:effectLst/>
                <a:latin typeface="+mn-lt"/>
                <a:ea typeface="+mn-ea"/>
                <a:cs typeface="+mn-cs"/>
              </a:rPr>
              <a:t>Ostrach</a:t>
            </a:r>
            <a:r>
              <a:rPr lang="en-US" sz="1200" b="0" i="0" kern="1200" dirty="0">
                <a:solidFill>
                  <a:schemeClr val="tx1"/>
                </a:solidFill>
                <a:effectLst/>
                <a:latin typeface="+mn-lt"/>
                <a:ea typeface="+mn-ea"/>
                <a:cs typeface="+mn-cs"/>
              </a:rPr>
              <a:t> B, </a:t>
            </a:r>
            <a:r>
              <a:rPr lang="en-US" sz="1200" b="0" i="0" kern="1200" dirty="0" err="1">
                <a:solidFill>
                  <a:schemeClr val="tx1"/>
                </a:solidFill>
                <a:effectLst/>
                <a:latin typeface="+mn-lt"/>
                <a:ea typeface="+mn-ea"/>
                <a:cs typeface="+mn-cs"/>
              </a:rPr>
              <a:t>Leiner</a:t>
            </a:r>
            <a:r>
              <a:rPr lang="en-US" sz="1200" b="0" i="0" kern="1200" dirty="0">
                <a:solidFill>
                  <a:schemeClr val="tx1"/>
                </a:solidFill>
                <a:effectLst/>
                <a:latin typeface="+mn-lt"/>
                <a:ea typeface="+mn-ea"/>
                <a:cs typeface="+mn-cs"/>
              </a:rPr>
              <a:t> C. 2019. “‘I Didn’t Want to Be on Suboxone at First…’ – Ambivalence in Perinatal Substance Use Treatment.” Journal of Addiction Medicine 13, 4, 264–71. </a:t>
            </a:r>
            <a:endParaRPr lang="en-US" baseline="0" dirty="0"/>
          </a:p>
          <a:p>
            <a:pPr marL="0" lvl="0" indent="0" algn="l" rtl="0">
              <a:spcBef>
                <a:spcPts val="0"/>
              </a:spcBef>
              <a:spcAft>
                <a:spcPts val="0"/>
              </a:spcAft>
              <a:buNone/>
            </a:pPr>
            <a:endParaRPr dirty="0"/>
          </a:p>
        </p:txBody>
      </p:sp>
      <p:sp>
        <p:nvSpPr>
          <p:cNvPr id="577" name="Google Shape;577;g77f79ee949_0_4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753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4</a:t>
            </a:fld>
            <a:endParaRPr lang="en-US" dirty="0"/>
          </a:p>
        </p:txBody>
      </p:sp>
    </p:spTree>
    <p:extLst>
      <p:ext uri="{BB962C8B-B14F-4D97-AF65-F5344CB8AC3E}">
        <p14:creationId xmlns:p14="http://schemas.microsoft.com/office/powerpoint/2010/main" val="3406177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77f79ee949_0_4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58750" marR="0" lvl="0" indent="0" algn="l" defTabSz="914400" rtl="0" eaLnBrk="1" fontAlgn="auto" latinLnBrk="0" hangingPunct="1">
              <a:lnSpc>
                <a:spcPct val="100000"/>
              </a:lnSpc>
              <a:spcBef>
                <a:spcPts val="0"/>
              </a:spcBef>
              <a:spcAft>
                <a:spcPts val="1834"/>
              </a:spcAft>
              <a:buClr>
                <a:srgbClr val="000000"/>
              </a:buClr>
              <a:buSzPct val="100000"/>
              <a:buFont typeface="Arial"/>
              <a:buNone/>
              <a:tabLst/>
              <a:defRPr/>
            </a:pPr>
            <a:r>
              <a:rPr lang="en-US" sz="1100" i="0" dirty="0">
                <a:effectLst/>
              </a:rPr>
              <a:t>From: Project CARA. </a:t>
            </a:r>
            <a:r>
              <a:rPr lang="en-US" sz="1100" b="0" dirty="0">
                <a:solidFill>
                  <a:srgbClr val="002060"/>
                </a:solidFill>
                <a:latin typeface="Cabin"/>
              </a:rPr>
              <a:t>Introduction to Perinatal Substance Use Disorders: Exploring Evidence-Based Recommendations for Care. MAHEC 2023.</a:t>
            </a:r>
            <a:endParaRPr lang="en-US" sz="1100" b="0" i="0" dirty="0">
              <a:effectLs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***PSA: women are scared of DSS!</a:t>
            </a:r>
            <a:r>
              <a:rPr lang="en-US" baseline="0" dirty="0"/>
              <a:t> Universal! Know that this is associated with a stigma against DSS</a:t>
            </a:r>
          </a:p>
          <a:p>
            <a:pPr marL="0" lvl="0" indent="0" algn="l" rtl="0">
              <a:spcBef>
                <a:spcPts val="0"/>
              </a:spcBef>
              <a:spcAft>
                <a:spcPts val="0"/>
              </a:spcAft>
              <a:buNone/>
            </a:pPr>
            <a:r>
              <a:rPr lang="en-US" baseline="0" dirty="0"/>
              <a:t>Had a regional study done about this</a:t>
            </a:r>
          </a:p>
          <a:p>
            <a:pPr marL="0" lvl="0" indent="0" algn="l" rtl="0">
              <a:spcBef>
                <a:spcPts val="0"/>
              </a:spcBef>
              <a:spcAft>
                <a:spcPts val="0"/>
              </a:spcAft>
              <a:buNone/>
            </a:pPr>
            <a:endParaRPr lang="en-US" baseline="0" dirty="0"/>
          </a:p>
        </p:txBody>
      </p:sp>
      <p:sp>
        <p:nvSpPr>
          <p:cNvPr id="619" name="Google Shape;619;g77f79ee949_0_4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4818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0" dirty="0">
                <a:effectLst/>
              </a:rPr>
              <a:t>From: Project CARA. </a:t>
            </a:r>
            <a:r>
              <a:rPr lang="en-US" sz="1100" b="0" dirty="0">
                <a:solidFill>
                  <a:srgbClr val="002060"/>
                </a:solidFill>
                <a:latin typeface="Cabin"/>
              </a:rPr>
              <a:t>Introduction to Perinatal Substance Use Disorders: Exploring Evidence-Based Recommendations for Care. MAHEC 2023.</a:t>
            </a:r>
            <a:endParaRPr lang="en-US" b="0" i="0" dirty="0">
              <a:effectLst/>
            </a:endParaRPr>
          </a:p>
          <a:p>
            <a:pPr marL="158750" indent="0">
              <a:buNone/>
            </a:pPr>
            <a:endParaRPr lang="en-US" dirty="0"/>
          </a:p>
          <a:p>
            <a:endParaRPr lang="en-US" dirty="0"/>
          </a:p>
          <a:p>
            <a:r>
              <a:rPr lang="en-US" dirty="0"/>
              <a:t>Following evidence-based practice, this is an</a:t>
            </a:r>
            <a:r>
              <a:rPr lang="en-US" baseline="0" dirty="0"/>
              <a:t> anticipated consequence of that recommendation </a:t>
            </a:r>
          </a:p>
          <a:p>
            <a:pPr defTabSz="931774">
              <a:defRPr/>
            </a:pPr>
            <a:r>
              <a:rPr lang="en-US" dirty="0">
                <a:effectLst/>
              </a:rPr>
              <a:t>NCDHHS. “Infant Plan of Safe Care.” Accessed July 2, 2020. </a:t>
            </a:r>
            <a:r>
              <a:rPr lang="en-US" dirty="0">
                <a:effectLst/>
                <a:hlinkClick r:id="rId3"/>
              </a:rPr>
              <a:t>https://www.ncdhhs.gov/divisions/mental-health-developmental-disabilities-and-substance-abuse/infant-plan-safe-care</a:t>
            </a:r>
            <a:r>
              <a:rPr lang="en-US" dirty="0">
                <a:effectLst/>
              </a:rPr>
              <a:t>.</a:t>
            </a:r>
          </a:p>
          <a:p>
            <a:endParaRPr lang="en-US" baseline="0" dirty="0"/>
          </a:p>
          <a:p>
            <a:endParaRPr lang="en-US" baseline="0" dirty="0"/>
          </a:p>
          <a:p>
            <a:endParaRPr lang="en-US" baseline="0" dirty="0"/>
          </a:p>
          <a:p>
            <a:r>
              <a:rPr lang="en-US" b="1" dirty="0"/>
              <a:t>NC DHHS definitions for infants:</a:t>
            </a:r>
          </a:p>
          <a:p>
            <a:endParaRPr lang="en-US" dirty="0"/>
          </a:p>
          <a:p>
            <a:r>
              <a:rPr lang="en-US" dirty="0"/>
              <a:t>Affected by Substance Abuse:</a:t>
            </a:r>
          </a:p>
          <a:p>
            <a:endParaRPr lang="en-US" dirty="0"/>
          </a:p>
          <a:p>
            <a:r>
              <a:rPr lang="en-US" dirty="0"/>
              <a:t>1. The infant has a positive urine, meconium or cord segment drug screen with confirmatory testing in the context of other clinical concerns as identified by current evaluation and management standards.</a:t>
            </a:r>
          </a:p>
          <a:p>
            <a:pPr algn="ctr"/>
            <a:r>
              <a:rPr lang="en-US" dirty="0"/>
              <a:t> </a:t>
            </a:r>
            <a:r>
              <a:rPr lang="en-US" b="1" dirty="0"/>
              <a:t>OR </a:t>
            </a:r>
          </a:p>
          <a:p>
            <a:pPr algn="ctr"/>
            <a:endParaRPr lang="en-US" b="1" dirty="0"/>
          </a:p>
          <a:p>
            <a:r>
              <a:rPr lang="en-US" dirty="0"/>
              <a:t>2.  The infant’s mother has had a medical evaluation, including history and physical, or behavioral health assessment indicative of an active substance use disorder, during the pregnancy or at time of birth. </a:t>
            </a:r>
          </a:p>
          <a:p>
            <a:endParaRPr lang="en-US" dirty="0"/>
          </a:p>
          <a:p>
            <a:r>
              <a:rPr lang="en-US" b="1" dirty="0"/>
              <a:t>Affected by Withdrawal Symptoms: </a:t>
            </a:r>
          </a:p>
          <a:p>
            <a:r>
              <a:rPr lang="en-US" dirty="0"/>
              <a:t>The infant manifests clinically relevant drug or alcohol withdrawal. </a:t>
            </a:r>
          </a:p>
          <a:p>
            <a:endParaRPr lang="en-US"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l" defTabSz="465887" rtl="0" eaLnBrk="1" fontAlgn="auto" latinLnBrk="0" hangingPunct="1">
              <a:lnSpc>
                <a:spcPct val="100000"/>
              </a:lnSpc>
              <a:spcBef>
                <a:spcPts val="0"/>
              </a:spcBef>
              <a:spcAft>
                <a:spcPts val="0"/>
              </a:spcAft>
              <a:buClr>
                <a:srgbClr val="000000"/>
              </a:buClr>
              <a:buSzTx/>
              <a:buFont typeface="Arial"/>
              <a:buNone/>
              <a:tabLst/>
              <a:defRPr/>
            </a:pPr>
            <a:fld id="{7858E6F8-DE89-4063-9777-3A55C89D07AD}" type="slidenum">
              <a:rPr kumimoji="0" lang="en-US" sz="1400" b="0" i="0" u="none" strike="noStrike" kern="0" cap="none" spc="0" normalizeH="0" baseline="0" noProof="0">
                <a:ln>
                  <a:noFill/>
                </a:ln>
                <a:solidFill>
                  <a:prstClr val="black"/>
                </a:solidFill>
                <a:effectLst/>
                <a:uLnTx/>
                <a:uFillTx/>
                <a:latin typeface="Calibri" panose="020F0502020204030204"/>
                <a:cs typeface="Arial"/>
                <a:sym typeface="Arial"/>
              </a:rPr>
              <a:pPr marL="0" marR="0" lvl="0" indent="0" algn="l" defTabSz="465887"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691876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1834"/>
              </a:spcAft>
              <a:buClr>
                <a:srgbClr val="000000"/>
              </a:buClr>
              <a:buSzPct val="100000"/>
              <a:buFont typeface="Arial"/>
              <a:buNone/>
              <a:tabLst/>
              <a:defRPr/>
            </a:pPr>
            <a:r>
              <a:rPr lang="en-US" sz="1000" i="0" dirty="0">
                <a:effectLst/>
              </a:rPr>
              <a:t>From: Project CARA. </a:t>
            </a:r>
            <a:r>
              <a:rPr lang="en-US" sz="1000" b="0" dirty="0">
                <a:solidFill>
                  <a:srgbClr val="002060"/>
                </a:solidFill>
                <a:latin typeface="Cabin"/>
              </a:rPr>
              <a:t>Introduction to Perinatal Substance Use Disorders: Exploring Evidence-Based Recommendations for Care. MAHEC 2023.</a:t>
            </a:r>
            <a:endParaRPr lang="en-US" sz="1000" b="0" i="0" dirty="0">
              <a:effectLst/>
            </a:endParaRPr>
          </a:p>
          <a:p>
            <a:pPr>
              <a:spcAft>
                <a:spcPts val="1834"/>
              </a:spcAft>
              <a:buSzPct val="100000"/>
            </a:pPr>
            <a:endParaRPr lang="en-US" sz="1000" dirty="0"/>
          </a:p>
          <a:p>
            <a:pPr>
              <a:spcAft>
                <a:spcPts val="1834"/>
              </a:spcAft>
              <a:buSzPct val="100000"/>
            </a:pPr>
            <a:endParaRPr lang="en-US" sz="1000" dirty="0"/>
          </a:p>
          <a:p>
            <a:pPr>
              <a:spcAft>
                <a:spcPts val="1834"/>
              </a:spcAft>
              <a:buSzPct val="100000"/>
            </a:pPr>
            <a:r>
              <a:rPr lang="en-US" sz="1000" dirty="0"/>
              <a:t>The language around the law is antiquated in comparison to practice</a:t>
            </a:r>
          </a:p>
          <a:p>
            <a:pPr>
              <a:spcAft>
                <a:spcPts val="1834"/>
              </a:spcAft>
              <a:buSzPct val="100000"/>
            </a:pPr>
            <a:r>
              <a:rPr lang="en-US" sz="1000" dirty="0"/>
              <a:t>Withdrawal is EXPECTED with EBP OUD care in pregnancy</a:t>
            </a:r>
          </a:p>
          <a:p>
            <a:pPr>
              <a:spcAft>
                <a:spcPts val="1834"/>
              </a:spcAft>
              <a:buSzPct val="100000"/>
            </a:pPr>
            <a:r>
              <a:rPr lang="en-US" sz="1000" dirty="0"/>
              <a:t>Goal is interpreted that NOWS equates abuse and neglect</a:t>
            </a:r>
          </a:p>
          <a:p>
            <a:pPr>
              <a:spcAft>
                <a:spcPts val="1834"/>
              </a:spcAft>
              <a:buSzPct val="100000"/>
            </a:pPr>
            <a:r>
              <a:rPr lang="en-US" sz="1000" dirty="0"/>
              <a:t>The interpretation actually misses the understanding that if we deliver evidence based medical care for people with OUD and prescribe them medications, the infant has a 50%+ chance of experiencing withdrawal</a:t>
            </a:r>
          </a:p>
          <a:p>
            <a:pPr>
              <a:spcAft>
                <a:spcPts val="1834"/>
              </a:spcAft>
              <a:buSzPct val="100000"/>
            </a:pPr>
            <a:r>
              <a:rPr lang="en-US" sz="1000" dirty="0"/>
              <a:t>Withdrawal alone is NEVER an indicator for abuse or neglect</a:t>
            </a:r>
          </a:p>
          <a:p>
            <a:pPr>
              <a:spcAft>
                <a:spcPts val="1834"/>
              </a:spcAft>
              <a:buSzPct val="100000"/>
            </a:pPr>
            <a:endParaRPr lang="en-US" sz="1000" dirty="0"/>
          </a:p>
          <a:p>
            <a:pPr>
              <a:spcAft>
                <a:spcPts val="1834"/>
              </a:spcAft>
              <a:buSzPct val="100000"/>
            </a:pPr>
            <a:endParaRPr lang="en-US" sz="1000" dirty="0"/>
          </a:p>
          <a:p>
            <a:pPr>
              <a:spcAft>
                <a:spcPts val="1834"/>
              </a:spcAft>
              <a:buSzPct val="100000"/>
            </a:pPr>
            <a:r>
              <a:rPr lang="en-US" sz="1000" dirty="0"/>
              <a:t>Image from </a:t>
            </a:r>
            <a:r>
              <a:rPr lang="en-US" sz="1000" dirty="0" err="1"/>
              <a:t>Pixabay</a:t>
            </a:r>
            <a:r>
              <a:rPr lang="en-US" sz="1000" dirty="0"/>
              <a:t> https://pixabay.com/vectors/chain-metal-chain-links-link-146909/</a:t>
            </a:r>
          </a:p>
          <a:p>
            <a:pPr>
              <a:spcAft>
                <a:spcPts val="1834"/>
              </a:spcAft>
              <a:buSzPct val="100000"/>
            </a:pPr>
            <a:r>
              <a:rPr lang="en-US" sz="1000" dirty="0"/>
              <a:t>Graphic from Rebekah Bass 2022</a:t>
            </a:r>
          </a:p>
        </p:txBody>
      </p:sp>
      <p:sp>
        <p:nvSpPr>
          <p:cNvPr id="4" name="Slide Number Placeholder 3"/>
          <p:cNvSpPr>
            <a:spLocks noGrp="1"/>
          </p:cNvSpPr>
          <p:nvPr>
            <p:ph type="sldNum" sz="quarter" idx="10"/>
          </p:nvPr>
        </p:nvSpPr>
        <p:spPr/>
        <p:txBody>
          <a:bodyPr/>
          <a:lstStyle/>
          <a:p>
            <a:pPr marL="0" marR="0" lvl="0" indent="0" algn="l" defTabSz="465887" rtl="0" eaLnBrk="1" fontAlgn="auto" latinLnBrk="0" hangingPunct="1">
              <a:lnSpc>
                <a:spcPct val="100000"/>
              </a:lnSpc>
              <a:spcBef>
                <a:spcPts val="0"/>
              </a:spcBef>
              <a:spcAft>
                <a:spcPts val="0"/>
              </a:spcAft>
              <a:buClr>
                <a:srgbClr val="000000"/>
              </a:buClr>
              <a:buSzTx/>
              <a:buFont typeface="Arial"/>
              <a:buNone/>
              <a:tabLst/>
              <a:defRPr/>
            </a:pPr>
            <a:fld id="{7858E6F8-DE89-4063-9777-3A55C89D07AD}" type="slidenum">
              <a:rPr kumimoji="0" lang="en-US" sz="1400" b="0" i="0" u="none" strike="noStrike" kern="0" cap="none" spc="0" normalizeH="0" baseline="0" noProof="0">
                <a:ln>
                  <a:noFill/>
                </a:ln>
                <a:solidFill>
                  <a:prstClr val="black"/>
                </a:solidFill>
                <a:effectLst/>
                <a:uLnTx/>
                <a:uFillTx/>
                <a:latin typeface="Calibri" panose="020F0502020204030204"/>
                <a:cs typeface="Arial"/>
                <a:sym typeface="Arial"/>
              </a:rPr>
              <a:pPr marL="0" marR="0" lvl="0" indent="0" algn="l" defTabSz="465887"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941076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Tammy</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677750-CD57-4BDF-AC6B-3B61491A984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6783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09fb754f65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g109fb754f65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18" name="Google Shape;1018;g109fb754f65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23400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09fb754f6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g109fb754f6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rPr>
              <a:t>From: Williams, M &amp; Barber, L. When Pregnant People Encounter the Justice System. Incarcerated Women’s Health. Presented October 2023. </a:t>
            </a:r>
            <a:r>
              <a:rPr lang="en-US" i="1" dirty="0">
                <a:effectLst/>
              </a:rPr>
              <a:t>Used with permission.</a:t>
            </a:r>
            <a:endParaRPr lang="en-US" b="0" i="0" dirty="0">
              <a:effectLst/>
            </a:endParaRPr>
          </a:p>
          <a:p>
            <a:pPr marL="0" lvl="0" indent="0" algn="l" rtl="0">
              <a:lnSpc>
                <a:spcPct val="100000"/>
              </a:lnSpc>
              <a:spcBef>
                <a:spcPts val="0"/>
              </a:spcBef>
              <a:spcAft>
                <a:spcPts val="0"/>
              </a:spcAft>
              <a:buSzPts val="1400"/>
              <a:buNone/>
            </a:pPr>
            <a:endParaRPr lang="en-US" b="1" dirty="0"/>
          </a:p>
          <a:p>
            <a:pPr marL="0" lvl="0" indent="0" algn="l" rtl="0">
              <a:lnSpc>
                <a:spcPct val="100000"/>
              </a:lnSpc>
              <a:spcBef>
                <a:spcPts val="0"/>
              </a:spcBef>
              <a:spcAft>
                <a:spcPts val="0"/>
              </a:spcAft>
              <a:buSzPts val="1400"/>
              <a:buNone/>
            </a:pPr>
            <a:r>
              <a:rPr lang="en-US" b="1" dirty="0"/>
              <a:t>Notes:</a:t>
            </a:r>
            <a:endParaRPr b="1" dirty="0"/>
          </a:p>
          <a:p>
            <a:pPr marL="457200" lvl="0" indent="-304800" algn="l" rtl="0">
              <a:lnSpc>
                <a:spcPct val="90000"/>
              </a:lnSpc>
              <a:spcBef>
                <a:spcPts val="375"/>
              </a:spcBef>
              <a:spcAft>
                <a:spcPts val="0"/>
              </a:spcAft>
              <a:buClr>
                <a:schemeClr val="dk1"/>
              </a:buClr>
              <a:buSzPts val="1200"/>
              <a:buFont typeface="Arial"/>
              <a:buChar char="●"/>
            </a:pPr>
            <a:r>
              <a:rPr lang="en-US" dirty="0">
                <a:solidFill>
                  <a:srgbClr val="333333"/>
                </a:solidFill>
                <a:latin typeface="Arial"/>
                <a:ea typeface="Arial"/>
                <a:cs typeface="Arial"/>
                <a:sym typeface="Arial"/>
              </a:rPr>
              <a:t>&gt; 700% increase in the female incarcerated population since 1980.</a:t>
            </a:r>
            <a:endParaRPr dirty="0">
              <a:solidFill>
                <a:srgbClr val="333333"/>
              </a:solidFill>
              <a:latin typeface="Arial"/>
              <a:ea typeface="Arial"/>
              <a:cs typeface="Arial"/>
              <a:sym typeface="Arial"/>
            </a:endParaRPr>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Citations:</a:t>
            </a:r>
            <a:endParaRPr b="1" dirty="0"/>
          </a:p>
          <a:p>
            <a:pPr marL="457200" lvl="0" indent="-317500" algn="l" rtl="0">
              <a:lnSpc>
                <a:spcPct val="100000"/>
              </a:lnSpc>
              <a:spcBef>
                <a:spcPts val="0"/>
              </a:spcBef>
              <a:spcAft>
                <a:spcPts val="0"/>
              </a:spcAft>
              <a:buSzPts val="1400"/>
              <a:buAutoNum type="arabicPeriod"/>
            </a:pPr>
            <a:r>
              <a:rPr lang="en-US" dirty="0" err="1">
                <a:solidFill>
                  <a:srgbClr val="37393C"/>
                </a:solidFill>
                <a:highlight>
                  <a:srgbClr val="FFFFFF"/>
                </a:highlight>
                <a:latin typeface="Arial"/>
                <a:ea typeface="Arial"/>
                <a:cs typeface="Arial"/>
                <a:sym typeface="Arial"/>
              </a:rPr>
              <a:t>Ahlbach</a:t>
            </a:r>
            <a:r>
              <a:rPr lang="en-US" dirty="0">
                <a:solidFill>
                  <a:srgbClr val="37393C"/>
                </a:solidFill>
                <a:highlight>
                  <a:srgbClr val="FFFFFF"/>
                </a:highlight>
                <a:latin typeface="Arial"/>
                <a:ea typeface="Arial"/>
                <a:cs typeface="Arial"/>
                <a:sym typeface="Arial"/>
              </a:rPr>
              <a:t> C, </a:t>
            </a:r>
            <a:r>
              <a:rPr lang="en-US" dirty="0" err="1">
                <a:solidFill>
                  <a:srgbClr val="37393C"/>
                </a:solidFill>
                <a:highlight>
                  <a:srgbClr val="FFFFFF"/>
                </a:highlight>
                <a:latin typeface="Arial"/>
                <a:ea typeface="Arial"/>
                <a:cs typeface="Arial"/>
                <a:sym typeface="Arial"/>
              </a:rPr>
              <a:t>Sufrin</a:t>
            </a:r>
            <a:r>
              <a:rPr lang="en-US" dirty="0">
                <a:solidFill>
                  <a:srgbClr val="37393C"/>
                </a:solidFill>
                <a:highlight>
                  <a:srgbClr val="FFFFFF"/>
                </a:highlight>
                <a:latin typeface="Arial"/>
                <a:ea typeface="Arial"/>
                <a:cs typeface="Arial"/>
                <a:sym typeface="Arial"/>
              </a:rPr>
              <a:t> C, </a:t>
            </a:r>
            <a:r>
              <a:rPr lang="en-US" dirty="0" err="1">
                <a:solidFill>
                  <a:srgbClr val="37393C"/>
                </a:solidFill>
                <a:highlight>
                  <a:srgbClr val="FFFFFF"/>
                </a:highlight>
                <a:latin typeface="Arial"/>
                <a:ea typeface="Arial"/>
                <a:cs typeface="Arial"/>
                <a:sym typeface="Arial"/>
              </a:rPr>
              <a:t>Shlafer</a:t>
            </a:r>
            <a:r>
              <a:rPr lang="en-US" dirty="0">
                <a:solidFill>
                  <a:srgbClr val="37393C"/>
                </a:solidFill>
                <a:highlight>
                  <a:srgbClr val="FFFFFF"/>
                </a:highlight>
                <a:latin typeface="Arial"/>
                <a:ea typeface="Arial"/>
                <a:cs typeface="Arial"/>
                <a:sym typeface="Arial"/>
              </a:rPr>
              <a:t> R. Care for incarcerated pregnant people with opioid use disorder: Equity and justice implications: Equity and justice implications. </a:t>
            </a:r>
            <a:r>
              <a:rPr lang="en-US" i="1" dirty="0" err="1">
                <a:solidFill>
                  <a:srgbClr val="37393C"/>
                </a:solidFill>
                <a:highlight>
                  <a:srgbClr val="FFFFFF"/>
                </a:highlight>
                <a:latin typeface="Arial"/>
                <a:ea typeface="Arial"/>
                <a:cs typeface="Arial"/>
                <a:sym typeface="Arial"/>
              </a:rPr>
              <a:t>Obstet</a:t>
            </a:r>
            <a:r>
              <a:rPr lang="en-US" i="1" dirty="0">
                <a:solidFill>
                  <a:srgbClr val="37393C"/>
                </a:solidFill>
                <a:highlight>
                  <a:srgbClr val="FFFFFF"/>
                </a:highlight>
                <a:latin typeface="Arial"/>
                <a:ea typeface="Arial"/>
                <a:cs typeface="Arial"/>
                <a:sym typeface="Arial"/>
              </a:rPr>
              <a:t> Gynecol</a:t>
            </a:r>
            <a:r>
              <a:rPr lang="en-US" dirty="0">
                <a:solidFill>
                  <a:srgbClr val="37393C"/>
                </a:solidFill>
                <a:highlight>
                  <a:srgbClr val="FFFFFF"/>
                </a:highlight>
                <a:latin typeface="Arial"/>
                <a:ea typeface="Arial"/>
                <a:cs typeface="Arial"/>
                <a:sym typeface="Arial"/>
              </a:rPr>
              <a:t>. 2020;136(3):576-581.</a:t>
            </a:r>
            <a:endParaRPr dirty="0"/>
          </a:p>
        </p:txBody>
      </p:sp>
      <p:sp>
        <p:nvSpPr>
          <p:cNvPr id="1010" name="Google Shape;1010;g109fb754f6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412093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spcBef>
                <a:spcPct val="20000"/>
              </a:spcBef>
            </a:pPr>
            <a:r>
              <a:rPr lang="en-US"/>
              <a:t>Included on the website are resources that you can review and order for free.</a:t>
            </a:r>
            <a:endParaRPr lang="en-US">
              <a:cs typeface="Calibri"/>
            </a:endParaRPr>
          </a:p>
          <a:p>
            <a:pPr>
              <a:spcBef>
                <a:spcPct val="20000"/>
              </a:spcBef>
            </a:pPr>
            <a:endParaRPr lang="en-US"/>
          </a:p>
          <a:p>
            <a:pPr>
              <a:spcBef>
                <a:spcPct val="20000"/>
              </a:spcBef>
            </a:pPr>
            <a:r>
              <a:rPr lang="en-US"/>
              <a:t>One resource designed for those working in North Carolina jails, includes a brief summary of what you learned through this training, including information about the dignity act, the maternal warning signs, and information about substance use withdrawal and treatment. </a:t>
            </a:r>
          </a:p>
          <a:p>
            <a:pPr>
              <a:spcBef>
                <a:spcPct val="20000"/>
              </a:spcBef>
            </a:pPr>
            <a:r>
              <a:rPr lang="en-US"/>
              <a:t>This comes in a standard handout size and poster. </a:t>
            </a:r>
          </a:p>
          <a:p>
            <a:pPr>
              <a:spcBef>
                <a:spcPct val="20000"/>
              </a:spcBef>
            </a:pPr>
            <a:endParaRPr lang="en-US"/>
          </a:p>
          <a:p>
            <a:pPr>
              <a:spcBef>
                <a:spcPct val="20000"/>
              </a:spcBef>
            </a:pPr>
            <a:r>
              <a:rPr lang="en-US"/>
              <a:t>Also available to review and order is a booklet for pregnant and postpartum people who are incarcerated. It provides important health information that complies with requirements of the Dignity Act. </a:t>
            </a:r>
          </a:p>
          <a:p>
            <a:endParaRPr lang="en-US"/>
          </a:p>
          <a:p>
            <a:r>
              <a:rPr lang="en-US">
                <a:cs typeface="Calibri" panose="020F0502020204030204"/>
              </a:rPr>
              <a:t>These resources are available to order for free by using the link on the slide or using the QR code. Feel free to contact project staff if you have any questions about these resources.</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2317C4B-B093-4FE7-A29D-0322C7E50147}"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060006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677750-CD57-4BDF-AC6B-3B61491A9842}"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43357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57647c5ef5_2_1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6" name="Google Shape;996;g257647c5ef5_2_1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57647c5ef5_2_1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6" name="Google Shape;996;g257647c5ef5_2_1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0474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57647c5ef5_2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257647c5ef5_2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3" name="Google Shape;163;g257647c5ef5_2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57647c5ef5_2_1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6" name="Google Shape;996;g257647c5ef5_2_1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09559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52</a:t>
            </a:fld>
            <a:endParaRPr lang="en-US" dirty="0"/>
          </a:p>
        </p:txBody>
      </p:sp>
    </p:spTree>
    <p:extLst>
      <p:ext uri="{BB962C8B-B14F-4D97-AF65-F5344CB8AC3E}">
        <p14:creationId xmlns:p14="http://schemas.microsoft.com/office/powerpoint/2010/main" val="721928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53</a:t>
            </a:fld>
            <a:endParaRPr lang="en-US" dirty="0"/>
          </a:p>
        </p:txBody>
      </p:sp>
    </p:spTree>
    <p:extLst>
      <p:ext uri="{BB962C8B-B14F-4D97-AF65-F5344CB8AC3E}">
        <p14:creationId xmlns:p14="http://schemas.microsoft.com/office/powerpoint/2010/main" val="2307625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dirty="0">
              <a:effectLst/>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C7E26-80DB-4EF8-BB84-6643D1236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6777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C7E26-80DB-4EF8-BB84-6643D1236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2554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C7E26-80DB-4EF8-BB84-6643D1236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9701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C7E26-80DB-4EF8-BB84-6643D1236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629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C7E26-80DB-4EF8-BB84-6643D1236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8973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C7E26-80DB-4EF8-BB84-6643D1236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578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C7E26-80DB-4EF8-BB84-6643D12360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448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28e64ce07e_0_2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28e64ce07e_0_2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228e64ce07e_0_249:notes"/>
          <p:cNvSpPr txBox="1">
            <a:spLocks noGrp="1"/>
          </p:cNvSpPr>
          <p:nvPr>
            <p:ph type="sldNum" idx="4294967295"/>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61</a:t>
            </a:fld>
            <a:endParaRPr lang="en-US" dirty="0"/>
          </a:p>
        </p:txBody>
      </p:sp>
    </p:spTree>
    <p:extLst>
      <p:ext uri="{BB962C8B-B14F-4D97-AF65-F5344CB8AC3E}">
        <p14:creationId xmlns:p14="http://schemas.microsoft.com/office/powerpoint/2010/main" val="2383259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7647c5ef5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g257647c5ef5_2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6dfe07aa72_2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6dfe07aa72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7369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109:notes"/>
          <p:cNvSpPr>
            <a:spLocks noGrp="1" noRot="1" noChangeAspect="1"/>
          </p:cNvSpPr>
          <p:nvPr>
            <p:ph type="sldImg" idx="2"/>
          </p:nvPr>
        </p:nvSpPr>
        <p:spPr>
          <a:xfrm>
            <a:off x="3071813"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9" name="Google Shape;1469;p109: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1" dirty="0"/>
              <a:t>Speaker Notes:</a:t>
            </a:r>
          </a:p>
          <a:p>
            <a:pPr marL="171450" lvl="0" indent="-171450" algn="l" rtl="0">
              <a:spcBef>
                <a:spcPts val="0"/>
              </a:spcBef>
              <a:spcAft>
                <a:spcPts val="0"/>
              </a:spcAft>
              <a:buFont typeface="Arial" panose="020B0604020202020204" pitchFamily="34" charset="0"/>
              <a:buChar char="•"/>
            </a:pPr>
            <a:r>
              <a:rPr lang="en-US" b="0" dirty="0"/>
              <a:t>We have 4 options for OUD</a:t>
            </a:r>
            <a:r>
              <a:rPr lang="en-US" b="0" baseline="0" dirty="0"/>
              <a:t> (see above)</a:t>
            </a:r>
          </a:p>
          <a:p>
            <a:pPr marL="171450" lvl="0" indent="-171450" algn="l" rtl="0">
              <a:spcBef>
                <a:spcPts val="0"/>
              </a:spcBef>
              <a:spcAft>
                <a:spcPts val="0"/>
              </a:spcAft>
              <a:buFont typeface="Arial" panose="020B0604020202020204" pitchFamily="34" charset="0"/>
              <a:buChar char="•"/>
            </a:pPr>
            <a:r>
              <a:rPr lang="en-US" b="0" baseline="0" dirty="0"/>
              <a:t>Detox is most popular but least effective</a:t>
            </a:r>
          </a:p>
          <a:p>
            <a:pPr marL="171450" lvl="0" indent="-171450" algn="l" rtl="0">
              <a:spcBef>
                <a:spcPts val="0"/>
              </a:spcBef>
              <a:spcAft>
                <a:spcPts val="0"/>
              </a:spcAft>
              <a:buFont typeface="Arial" panose="020B0604020202020204" pitchFamily="34" charset="0"/>
              <a:buChar char="•"/>
            </a:pPr>
            <a:r>
              <a:rPr lang="en-US" b="0" baseline="0" dirty="0"/>
              <a:t>Naltrexone study results are variable (35% may be optimistic)</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Citations: </a:t>
            </a:r>
            <a:endParaRPr dirty="0"/>
          </a:p>
          <a:p>
            <a:pPr marL="228600" lvl="0" indent="-228600" algn="l" rtl="0">
              <a:spcBef>
                <a:spcPts val="0"/>
              </a:spcBef>
              <a:spcAft>
                <a:spcPts val="0"/>
              </a:spcAft>
              <a:buFont typeface="+mj-lt"/>
              <a:buAutoNum type="arabicPeriod"/>
            </a:pPr>
            <a:r>
              <a:rPr lang="en-US" dirty="0">
                <a:effectLst/>
              </a:rPr>
              <a:t>Weiss RD, Rao V. The Prescription Opioid Addiction Treatment Study: What have we learned. </a:t>
            </a:r>
            <a:r>
              <a:rPr lang="en-US" i="1" dirty="0">
                <a:effectLst/>
              </a:rPr>
              <a:t>Drug Alcohol Depend</a:t>
            </a:r>
            <a:r>
              <a:rPr lang="en-US" dirty="0">
                <a:effectLst/>
              </a:rPr>
              <a:t>. 2017;173 Suppl 1:S48-S54. doi:</a:t>
            </a:r>
            <a:r>
              <a:rPr lang="en-US" dirty="0">
                <a:effectLst/>
                <a:hlinkClick r:id="rId3"/>
              </a:rPr>
              <a:t>10.1016/j.drugalcdep.2016.12.001</a:t>
            </a:r>
            <a:endParaRPr lang="en-US" dirty="0">
              <a:effectLst/>
            </a:endParaRPr>
          </a:p>
          <a:p>
            <a:pPr marL="228600" lvl="0" indent="-228600" algn="l" rtl="0">
              <a:spcBef>
                <a:spcPts val="0"/>
              </a:spcBef>
              <a:spcAft>
                <a:spcPts val="0"/>
              </a:spcAft>
              <a:buFont typeface="+mj-lt"/>
              <a:buAutoNum type="arabicPeriod"/>
            </a:pPr>
            <a:r>
              <a:rPr lang="en-US" dirty="0" err="1">
                <a:effectLst/>
              </a:rPr>
              <a:t>Mintzer</a:t>
            </a:r>
            <a:r>
              <a:rPr lang="en-US" dirty="0">
                <a:effectLst/>
              </a:rPr>
              <a:t> IL, Eisenberg M, Terra M, MacVane C, Himmelstein DU, </a:t>
            </a:r>
            <a:r>
              <a:rPr lang="en-US" dirty="0" err="1">
                <a:effectLst/>
              </a:rPr>
              <a:t>Woolhandler</a:t>
            </a:r>
            <a:r>
              <a:rPr lang="en-US" dirty="0">
                <a:effectLst/>
              </a:rPr>
              <a:t> S. Treating Opioid Addiction With Buprenorphine-Naloxone in Community-Based Primary Care Settings. </a:t>
            </a:r>
            <a:r>
              <a:rPr lang="en-US" i="1" dirty="0">
                <a:effectLst/>
              </a:rPr>
              <a:t>Ann Fam Med</a:t>
            </a:r>
            <a:r>
              <a:rPr lang="en-US" dirty="0">
                <a:effectLst/>
              </a:rPr>
              <a:t>. 2007;5(2):146-150. doi:</a:t>
            </a:r>
            <a:r>
              <a:rPr lang="en-US" dirty="0">
                <a:effectLst/>
                <a:hlinkClick r:id="rId4"/>
              </a:rPr>
              <a:t>10.1370/afm.665</a:t>
            </a:r>
            <a:endParaRPr lang="en-US" dirty="0">
              <a:effectLst/>
            </a:endParaRPr>
          </a:p>
          <a:p>
            <a:pPr marL="228600" lvl="0" indent="-228600" algn="l" rtl="0">
              <a:spcBef>
                <a:spcPts val="0"/>
              </a:spcBef>
              <a:spcAft>
                <a:spcPts val="0"/>
              </a:spcAft>
              <a:buFont typeface="+mj-lt"/>
              <a:buAutoNum type="arabicPeriod"/>
            </a:pPr>
            <a:r>
              <a:rPr lang="en-US" dirty="0">
                <a:effectLst/>
              </a:rPr>
              <a:t>Potter JS, Marino EN, Hillhouse MP, et al. Buprenorphine/naloxone and methadone maintenance treatment outcomes for opioid analgesic, heroin, and combined users: findings from starting treatment with agonist replacement therapies (START). </a:t>
            </a:r>
            <a:r>
              <a:rPr lang="en-US" i="1" dirty="0">
                <a:effectLst/>
              </a:rPr>
              <a:t>J Stud Alcohol Drugs</a:t>
            </a:r>
            <a:r>
              <a:rPr lang="en-US" dirty="0">
                <a:effectLst/>
              </a:rPr>
              <a:t>. 2013;74(4):605-613. doi:</a:t>
            </a:r>
            <a:r>
              <a:rPr lang="en-US" dirty="0">
                <a:effectLst/>
                <a:hlinkClick r:id="rId5"/>
              </a:rPr>
              <a:t>10.15288/jsad.2013.74.605</a:t>
            </a:r>
            <a:endParaRPr lang="en-US" dirty="0">
              <a:effectLst/>
            </a:endParaRPr>
          </a:p>
          <a:p>
            <a:pPr marL="228600" lvl="0" indent="-228600" algn="l" rtl="0">
              <a:spcBef>
                <a:spcPts val="0"/>
              </a:spcBef>
              <a:spcAft>
                <a:spcPts val="0"/>
              </a:spcAft>
              <a:buFont typeface="+mj-lt"/>
              <a:buAutoNum type="arabicPeriod"/>
            </a:pPr>
            <a:r>
              <a:rPr lang="en-US" dirty="0">
                <a:effectLst/>
              </a:rPr>
              <a:t>Strain EC, </a:t>
            </a:r>
            <a:r>
              <a:rPr lang="en-US" dirty="0" err="1">
                <a:effectLst/>
              </a:rPr>
              <a:t>Stitzer</a:t>
            </a:r>
            <a:r>
              <a:rPr lang="en-US" dirty="0">
                <a:effectLst/>
              </a:rPr>
              <a:t> ML, </a:t>
            </a:r>
            <a:r>
              <a:rPr lang="en-US" dirty="0" err="1">
                <a:effectLst/>
              </a:rPr>
              <a:t>Liebson</a:t>
            </a:r>
            <a:r>
              <a:rPr lang="en-US" dirty="0">
                <a:effectLst/>
              </a:rPr>
              <a:t> IA, Bigelow GE. Dose-response effects of methadone in the treatment of opioid dependence. </a:t>
            </a:r>
            <a:r>
              <a:rPr lang="en-US" i="1" dirty="0">
                <a:effectLst/>
              </a:rPr>
              <a:t>Ann Intern Med</a:t>
            </a:r>
            <a:r>
              <a:rPr lang="en-US" dirty="0">
                <a:effectLst/>
              </a:rPr>
              <a:t>. 1993;119(1):23-27. doi:</a:t>
            </a:r>
            <a:r>
              <a:rPr lang="en-US" dirty="0">
                <a:effectLst/>
                <a:hlinkClick r:id="rId6"/>
              </a:rPr>
              <a:t>10.7326/0003-4819-119-1-199307010-00004</a:t>
            </a:r>
            <a:endParaRPr lang="en-US" dirty="0">
              <a:effectLst/>
            </a:endParaRPr>
          </a:p>
          <a:p>
            <a:pPr marL="228600" lvl="0" indent="-228600" algn="l" rtl="0">
              <a:spcBef>
                <a:spcPts val="0"/>
              </a:spcBef>
              <a:spcAft>
                <a:spcPts val="0"/>
              </a:spcAft>
              <a:buFont typeface="+mj-lt"/>
              <a:buAutoNum type="arabicPeriod"/>
            </a:pPr>
            <a:r>
              <a:rPr lang="en-US" dirty="0">
                <a:effectLst/>
              </a:rPr>
              <a:t>Lee JD, Nunes EV, Novo P, et al. Comparative effectiveness of extended-release naltrexone versus buprenorphine-naloxone for opioid relapse prevention (X:BOT): a </a:t>
            </a:r>
            <a:r>
              <a:rPr lang="en-US" dirty="0" err="1">
                <a:effectLst/>
              </a:rPr>
              <a:t>multicentre</a:t>
            </a:r>
            <a:r>
              <a:rPr lang="en-US" dirty="0">
                <a:effectLst/>
              </a:rPr>
              <a:t>, open-label, </a:t>
            </a:r>
            <a:r>
              <a:rPr lang="en-US" dirty="0" err="1">
                <a:effectLst/>
              </a:rPr>
              <a:t>randomised</a:t>
            </a:r>
            <a:r>
              <a:rPr lang="en-US" dirty="0">
                <a:effectLst/>
              </a:rPr>
              <a:t> controlled trial. </a:t>
            </a:r>
            <a:r>
              <a:rPr lang="en-US" i="1" dirty="0">
                <a:effectLst/>
              </a:rPr>
              <a:t>Lancet</a:t>
            </a:r>
            <a:r>
              <a:rPr lang="en-US" dirty="0">
                <a:effectLst/>
              </a:rPr>
              <a:t>. 2018;391(10118):309-318. doi:</a:t>
            </a:r>
            <a:r>
              <a:rPr lang="en-US" dirty="0">
                <a:effectLst/>
                <a:hlinkClick r:id="rId7"/>
              </a:rPr>
              <a:t>10.1016/S0140-6736(17)32812-X</a:t>
            </a:r>
            <a:endParaRPr lang="en-US" dirty="0">
              <a:effectLst/>
            </a:endParaRPr>
          </a:p>
          <a:p>
            <a:pPr marL="228600" lvl="0" indent="-228600" algn="l" rtl="0">
              <a:spcBef>
                <a:spcPts val="0"/>
              </a:spcBef>
              <a:spcAft>
                <a:spcPts val="0"/>
              </a:spcAft>
              <a:buFont typeface="+mj-lt"/>
              <a:buAutoNum type="arabicPeriod"/>
            </a:pPr>
            <a:r>
              <a:rPr lang="en-US" dirty="0" err="1">
                <a:effectLst/>
              </a:rPr>
              <a:t>Tuten</a:t>
            </a:r>
            <a:r>
              <a:rPr lang="en-US" dirty="0">
                <a:effectLst/>
              </a:rPr>
              <a:t> M, </a:t>
            </a:r>
            <a:r>
              <a:rPr lang="en-US" dirty="0" err="1">
                <a:effectLst/>
              </a:rPr>
              <a:t>DeFulio</a:t>
            </a:r>
            <a:r>
              <a:rPr lang="en-US" dirty="0">
                <a:effectLst/>
              </a:rPr>
              <a:t> A, Jones HE, </a:t>
            </a:r>
            <a:r>
              <a:rPr lang="en-US" dirty="0" err="1">
                <a:effectLst/>
              </a:rPr>
              <a:t>Stitzer</a:t>
            </a:r>
            <a:r>
              <a:rPr lang="en-US" dirty="0">
                <a:effectLst/>
              </a:rPr>
              <a:t> M. Abstinence-contingent recovery housing and reinforcement-based treatment following opioid detoxification. </a:t>
            </a:r>
            <a:r>
              <a:rPr lang="en-US" i="1" dirty="0">
                <a:effectLst/>
              </a:rPr>
              <a:t>Addiction</a:t>
            </a:r>
            <a:r>
              <a:rPr lang="en-US" dirty="0">
                <a:effectLst/>
              </a:rPr>
              <a:t>. 2012;107(5):973-982. doi:</a:t>
            </a:r>
            <a:r>
              <a:rPr lang="en-US" dirty="0">
                <a:effectLst/>
                <a:hlinkClick r:id="rId8"/>
              </a:rPr>
              <a:t>10.1111/j.1360-0443.2011.03750.x</a:t>
            </a:r>
            <a:endParaRPr lang="en-US" dirty="0">
              <a:effectLst/>
            </a:endParaRPr>
          </a:p>
          <a:p>
            <a:pPr marL="0" lvl="0" indent="0" algn="l" rtl="0">
              <a:spcBef>
                <a:spcPts val="0"/>
              </a:spcBef>
              <a:spcAft>
                <a:spcPts val="0"/>
              </a:spcAft>
              <a:buNone/>
            </a:pPr>
            <a:endParaRPr dirty="0"/>
          </a:p>
        </p:txBody>
      </p:sp>
      <p:sp>
        <p:nvSpPr>
          <p:cNvPr id="1470" name="Google Shape;1470;p109: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4915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0.jpe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1.emf"/><Relationship Id="rId4" Type="http://schemas.openxmlformats.org/officeDocument/2006/relationships/oleObject" Target="../embeddings/oleObject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oleObject" Target="../embeddings/oleObject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1.emf"/><Relationship Id="rId4" Type="http://schemas.openxmlformats.org/officeDocument/2006/relationships/oleObject" Target="../embeddings/oleObject3.bin"/></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31"/>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7" y="232220"/>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6" y="230098"/>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13427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475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68FECBF-2243-4D7C-9E3C-6DA3EDBA7944}"/>
              </a:ext>
            </a:extLst>
          </p:cNvPr>
          <p:cNvPicPr>
            <a:picLocks noChangeAspect="1"/>
          </p:cNvPicPr>
          <p:nvPr userDrawn="1"/>
        </p:nvPicPr>
        <p:blipFill rotWithShape="1">
          <a:blip r:embed="rId2"/>
          <a:srcRect l="10844" t="24801"/>
          <a:stretch/>
        </p:blipFill>
        <p:spPr>
          <a:xfrm>
            <a:off x="0" y="0"/>
            <a:ext cx="9144000" cy="6858000"/>
          </a:xfrm>
          <a:prstGeom prst="rect">
            <a:avLst/>
          </a:prstGeom>
        </p:spPr>
      </p:pic>
      <p:sp>
        <p:nvSpPr>
          <p:cNvPr id="17" name="Rectangle 16">
            <a:extLst>
              <a:ext uri="{FF2B5EF4-FFF2-40B4-BE49-F238E27FC236}">
                <a16:creationId xmlns:a16="http://schemas.microsoft.com/office/drawing/2014/main" id="{9DC3F4F6-9AD6-4D1E-BE76-8D6488E74F2D}"/>
              </a:ext>
            </a:extLst>
          </p:cNvPr>
          <p:cNvSpPr/>
          <p:nvPr userDrawn="1"/>
        </p:nvSpPr>
        <p:spPr>
          <a:xfrm>
            <a:off x="0" y="2"/>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ight Triangle 17">
            <a:extLst>
              <a:ext uri="{FF2B5EF4-FFF2-40B4-BE49-F238E27FC236}">
                <a16:creationId xmlns:a16="http://schemas.microsoft.com/office/drawing/2014/main" id="{292881A0-6E8E-4839-BAD9-C7266D83B8CE}"/>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Right Triangle 32">
            <a:extLst>
              <a:ext uri="{FF2B5EF4-FFF2-40B4-BE49-F238E27FC236}">
                <a16:creationId xmlns:a16="http://schemas.microsoft.com/office/drawing/2014/main" id="{24A58D3B-6F50-446D-B1D9-886E4AE35754}"/>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Right Triangle 33">
            <a:extLst>
              <a:ext uri="{FF2B5EF4-FFF2-40B4-BE49-F238E27FC236}">
                <a16:creationId xmlns:a16="http://schemas.microsoft.com/office/drawing/2014/main" id="{7218D8AF-B97C-4345-ADB2-A2D8CB9D3BD9}"/>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7" name="TextBox 36">
            <a:extLst>
              <a:ext uri="{FF2B5EF4-FFF2-40B4-BE49-F238E27FC236}">
                <a16:creationId xmlns:a16="http://schemas.microsoft.com/office/drawing/2014/main" id="{D06F3259-5F78-4F79-9550-12E23056F04C}"/>
              </a:ext>
            </a:extLst>
          </p:cNvPr>
          <p:cNvSpPr txBox="1"/>
          <p:nvPr userDrawn="1"/>
        </p:nvSpPr>
        <p:spPr>
          <a:xfrm>
            <a:off x="4833019" y="6400267"/>
            <a:ext cx="3141788" cy="170175"/>
          </a:xfrm>
          <a:prstGeom prst="rect">
            <a:avLst/>
          </a:prstGeom>
          <a:noFill/>
        </p:spPr>
        <p:txBody>
          <a:bodyPr wrap="square" rtlCol="0">
            <a:spAutoFit/>
          </a:bodyPr>
          <a:lstStyle/>
          <a:p>
            <a:pPr algn="r"/>
            <a:r>
              <a:rPr lang="en-US" sz="506">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39" name="Straight Connector 38">
            <a:extLst>
              <a:ext uri="{FF2B5EF4-FFF2-40B4-BE49-F238E27FC236}">
                <a16:creationId xmlns:a16="http://schemas.microsoft.com/office/drawing/2014/main" id="{23B2D22C-2CD9-47AC-9719-A197AD982246}"/>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0EC3DB8A-088C-49A0-8756-6833EA66054E}"/>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43" name="Subtitle 2">
            <a:extLst>
              <a:ext uri="{FF2B5EF4-FFF2-40B4-BE49-F238E27FC236}">
                <a16:creationId xmlns:a16="http://schemas.microsoft.com/office/drawing/2014/main" id="{39E30BB1-EEA9-4A21-BA2E-C1FDB7AAEEAD}"/>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9" name="Text Placeholder 2">
            <a:extLst>
              <a:ext uri="{FF2B5EF4-FFF2-40B4-BE49-F238E27FC236}">
                <a16:creationId xmlns:a16="http://schemas.microsoft.com/office/drawing/2014/main" id="{63C55526-5F30-2A49-8AC7-06B8A12FB685}"/>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20" name="Text Placeholder 2">
            <a:extLst>
              <a:ext uri="{FF2B5EF4-FFF2-40B4-BE49-F238E27FC236}">
                <a16:creationId xmlns:a16="http://schemas.microsoft.com/office/drawing/2014/main" id="{EECD1691-4E56-834D-82CE-45E80863488C}"/>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21" name="Text Placeholder 2">
            <a:extLst>
              <a:ext uri="{FF2B5EF4-FFF2-40B4-BE49-F238E27FC236}">
                <a16:creationId xmlns:a16="http://schemas.microsoft.com/office/drawing/2014/main" id="{4601ECF2-CC3A-8E4C-B8BE-E1EFB6773A8E}"/>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3" name="TextBox 22">
            <a:extLst>
              <a:ext uri="{FF2B5EF4-FFF2-40B4-BE49-F238E27FC236}">
                <a16:creationId xmlns:a16="http://schemas.microsoft.com/office/drawing/2014/main" id="{D7E18AE8-046A-9E4F-BF3E-801A7B44860E}"/>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5AEEEBA7-71D0-214A-98BB-D95F6F76F9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584968725"/>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8328CC0-EA93-44FD-96D3-6A9C1AB39FF6}"/>
              </a:ext>
            </a:extLst>
          </p:cNvPr>
          <p:cNvPicPr>
            <a:picLocks noChangeAspect="1"/>
          </p:cNvPicPr>
          <p:nvPr userDrawn="1"/>
        </p:nvPicPr>
        <p:blipFill rotWithShape="1">
          <a:blip r:embed="rId2"/>
          <a:srcRect t="26124" r="12442"/>
          <a:stretch/>
        </p:blipFill>
        <p:spPr>
          <a:xfrm>
            <a:off x="1" y="3"/>
            <a:ext cx="9143999" cy="6858001"/>
          </a:xfrm>
          <a:prstGeom prst="rect">
            <a:avLst/>
          </a:prstGeom>
        </p:spPr>
      </p:pic>
      <p:sp>
        <p:nvSpPr>
          <p:cNvPr id="20" name="Rectangle 19">
            <a:extLst>
              <a:ext uri="{FF2B5EF4-FFF2-40B4-BE49-F238E27FC236}">
                <a16:creationId xmlns:a16="http://schemas.microsoft.com/office/drawing/2014/main" id="{25DD74D2-6E26-4D20-B0A6-5346FD4792DF}"/>
              </a:ext>
            </a:extLst>
          </p:cNvPr>
          <p:cNvSpPr/>
          <p:nvPr userDrawn="1"/>
        </p:nvSpPr>
        <p:spPr>
          <a:xfrm>
            <a:off x="1" y="2"/>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ight Triangle 20">
            <a:extLst>
              <a:ext uri="{FF2B5EF4-FFF2-40B4-BE49-F238E27FC236}">
                <a16:creationId xmlns:a16="http://schemas.microsoft.com/office/drawing/2014/main" id="{DD87C1C2-8878-4741-8117-3BA9B93AA3B7}"/>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ight Triangle 21">
            <a:extLst>
              <a:ext uri="{FF2B5EF4-FFF2-40B4-BE49-F238E27FC236}">
                <a16:creationId xmlns:a16="http://schemas.microsoft.com/office/drawing/2014/main" id="{BB7151C3-6DB1-48B0-AF52-F3CCDA531AED}"/>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ight Triangle 22">
            <a:extLst>
              <a:ext uri="{FF2B5EF4-FFF2-40B4-BE49-F238E27FC236}">
                <a16:creationId xmlns:a16="http://schemas.microsoft.com/office/drawing/2014/main" id="{219B2CA5-E277-4101-AAEB-CEB1C27D3E7F}"/>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6" name="TextBox 25">
            <a:extLst>
              <a:ext uri="{FF2B5EF4-FFF2-40B4-BE49-F238E27FC236}">
                <a16:creationId xmlns:a16="http://schemas.microsoft.com/office/drawing/2014/main" id="{B45E491B-2811-492E-AD60-FEDE960A6978}"/>
              </a:ext>
            </a:extLst>
          </p:cNvPr>
          <p:cNvSpPr txBox="1"/>
          <p:nvPr userDrawn="1"/>
        </p:nvSpPr>
        <p:spPr>
          <a:xfrm>
            <a:off x="4833019" y="6400267"/>
            <a:ext cx="3141788" cy="170175"/>
          </a:xfrm>
          <a:prstGeom prst="rect">
            <a:avLst/>
          </a:prstGeom>
          <a:noFill/>
        </p:spPr>
        <p:txBody>
          <a:bodyPr wrap="square" rtlCol="0">
            <a:spAutoFit/>
          </a:bodyPr>
          <a:lstStyle/>
          <a:p>
            <a:pPr algn="r"/>
            <a:r>
              <a:rPr lang="en-US" sz="506">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2A440F7E-3B1A-41D6-80E1-34ADF7CAF77E}"/>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03AAA2C6-62B3-44A6-837C-0DE3BA003CCE}"/>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32" name="Subtitle 2">
            <a:extLst>
              <a:ext uri="{FF2B5EF4-FFF2-40B4-BE49-F238E27FC236}">
                <a16:creationId xmlns:a16="http://schemas.microsoft.com/office/drawing/2014/main" id="{CAD9444A-21E8-49CB-BA85-610E81BA9A2B}"/>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6" name="Text Placeholder 2">
            <a:extLst>
              <a:ext uri="{FF2B5EF4-FFF2-40B4-BE49-F238E27FC236}">
                <a16:creationId xmlns:a16="http://schemas.microsoft.com/office/drawing/2014/main" id="{B1355988-8C97-E246-97F2-A2C81C2C8A40}"/>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17" name="Text Placeholder 2">
            <a:extLst>
              <a:ext uri="{FF2B5EF4-FFF2-40B4-BE49-F238E27FC236}">
                <a16:creationId xmlns:a16="http://schemas.microsoft.com/office/drawing/2014/main" id="{BF1477CE-616B-CF4F-AD2B-29C38C422E7F}"/>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18" name="Text Placeholder 2">
            <a:extLst>
              <a:ext uri="{FF2B5EF4-FFF2-40B4-BE49-F238E27FC236}">
                <a16:creationId xmlns:a16="http://schemas.microsoft.com/office/drawing/2014/main" id="{3946F6B2-CB57-6647-80AC-614443FE6432}"/>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9" name="TextBox 28">
            <a:extLst>
              <a:ext uri="{FF2B5EF4-FFF2-40B4-BE49-F238E27FC236}">
                <a16:creationId xmlns:a16="http://schemas.microsoft.com/office/drawing/2014/main" id="{84442ABF-4DBF-174D-9920-264D857CFD8D}"/>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0862ED53-2A4C-EF41-93C3-76794D0386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555133462"/>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69B87E0-DAF0-4863-8BE1-FE47A14E491A}"/>
              </a:ext>
            </a:extLst>
          </p:cNvPr>
          <p:cNvPicPr>
            <a:picLocks noChangeAspect="1"/>
          </p:cNvPicPr>
          <p:nvPr userDrawn="1"/>
        </p:nvPicPr>
        <p:blipFill rotWithShape="1">
          <a:blip r:embed="rId2"/>
          <a:srcRect b="15606"/>
          <a:stretch/>
        </p:blipFill>
        <p:spPr>
          <a:xfrm>
            <a:off x="0" y="10273"/>
            <a:ext cx="9143999" cy="6858002"/>
          </a:xfrm>
          <a:prstGeom prst="rect">
            <a:avLst/>
          </a:prstGeom>
        </p:spPr>
      </p:pic>
      <p:sp>
        <p:nvSpPr>
          <p:cNvPr id="20" name="Rectangle 19">
            <a:extLst>
              <a:ext uri="{FF2B5EF4-FFF2-40B4-BE49-F238E27FC236}">
                <a16:creationId xmlns:a16="http://schemas.microsoft.com/office/drawing/2014/main" id="{F761A438-C1C0-410F-A671-8FBC2554CC58}"/>
              </a:ext>
            </a:extLst>
          </p:cNvPr>
          <p:cNvSpPr/>
          <p:nvPr userDrawn="1"/>
        </p:nvSpPr>
        <p:spPr>
          <a:xfrm>
            <a:off x="2" y="2"/>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ight Triangle 20">
            <a:extLst>
              <a:ext uri="{FF2B5EF4-FFF2-40B4-BE49-F238E27FC236}">
                <a16:creationId xmlns:a16="http://schemas.microsoft.com/office/drawing/2014/main" id="{9666B538-D70D-4065-8FB8-ADB32D46117B}"/>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ight Triangle 21">
            <a:extLst>
              <a:ext uri="{FF2B5EF4-FFF2-40B4-BE49-F238E27FC236}">
                <a16:creationId xmlns:a16="http://schemas.microsoft.com/office/drawing/2014/main" id="{0B720568-1DD7-49C7-9EC1-627C186B7B22}"/>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ight Triangle 22">
            <a:extLst>
              <a:ext uri="{FF2B5EF4-FFF2-40B4-BE49-F238E27FC236}">
                <a16:creationId xmlns:a16="http://schemas.microsoft.com/office/drawing/2014/main" id="{8321AB35-4DE9-4B4E-B4AC-00A72E463EBB}"/>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6" name="TextBox 25">
            <a:extLst>
              <a:ext uri="{FF2B5EF4-FFF2-40B4-BE49-F238E27FC236}">
                <a16:creationId xmlns:a16="http://schemas.microsoft.com/office/drawing/2014/main" id="{05C2A5F1-38F9-4036-BAFC-97E0E8B66CDF}"/>
              </a:ext>
            </a:extLst>
          </p:cNvPr>
          <p:cNvSpPr txBox="1"/>
          <p:nvPr userDrawn="1"/>
        </p:nvSpPr>
        <p:spPr>
          <a:xfrm>
            <a:off x="4833019" y="6400267"/>
            <a:ext cx="3141788" cy="170175"/>
          </a:xfrm>
          <a:prstGeom prst="rect">
            <a:avLst/>
          </a:prstGeom>
          <a:noFill/>
        </p:spPr>
        <p:txBody>
          <a:bodyPr wrap="square" rtlCol="0">
            <a:spAutoFit/>
          </a:bodyPr>
          <a:lstStyle/>
          <a:p>
            <a:pPr algn="r"/>
            <a:r>
              <a:rPr lang="en-US" sz="506">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2E4F345A-7100-4371-984E-4FAA4553C8BE}"/>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EBC775BB-9CA6-4111-AFC7-2C234E7FDB75}"/>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32" name="Subtitle 2">
            <a:extLst>
              <a:ext uri="{FF2B5EF4-FFF2-40B4-BE49-F238E27FC236}">
                <a16:creationId xmlns:a16="http://schemas.microsoft.com/office/drawing/2014/main" id="{8AD3D9DB-BD51-4B4C-81FC-D88014A11988}"/>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6" name="Text Placeholder 2">
            <a:extLst>
              <a:ext uri="{FF2B5EF4-FFF2-40B4-BE49-F238E27FC236}">
                <a16:creationId xmlns:a16="http://schemas.microsoft.com/office/drawing/2014/main" id="{E9B7F2F0-CF4F-2446-BBC2-5D21EF9A45E6}"/>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17" name="Text Placeholder 2">
            <a:extLst>
              <a:ext uri="{FF2B5EF4-FFF2-40B4-BE49-F238E27FC236}">
                <a16:creationId xmlns:a16="http://schemas.microsoft.com/office/drawing/2014/main" id="{1D073461-7F69-9B40-820C-6F5649E3B0BA}"/>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18" name="Text Placeholder 2">
            <a:extLst>
              <a:ext uri="{FF2B5EF4-FFF2-40B4-BE49-F238E27FC236}">
                <a16:creationId xmlns:a16="http://schemas.microsoft.com/office/drawing/2014/main" id="{D9507561-127A-E648-82D9-A004B8F77019}"/>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9" name="TextBox 28">
            <a:extLst>
              <a:ext uri="{FF2B5EF4-FFF2-40B4-BE49-F238E27FC236}">
                <a16:creationId xmlns:a16="http://schemas.microsoft.com/office/drawing/2014/main" id="{F0485A1A-E356-E543-8824-8E70C1F65BF6}"/>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89E72370-A91E-3E4A-8999-28F77EEF32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3894753019"/>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AC9AD2-F4A6-4565-B566-409404E82C36}"/>
              </a:ext>
            </a:extLst>
          </p:cNvPr>
          <p:cNvSpPr/>
          <p:nvPr userDrawn="1"/>
        </p:nvSpPr>
        <p:spPr>
          <a:xfrm>
            <a:off x="0" y="-1"/>
            <a:ext cx="9144000" cy="5875867"/>
          </a:xfrm>
          <a:prstGeom prst="rect">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15" name="Group 14">
            <a:extLst>
              <a:ext uri="{FF2B5EF4-FFF2-40B4-BE49-F238E27FC236}">
                <a16:creationId xmlns:a16="http://schemas.microsoft.com/office/drawing/2014/main" id="{D7733A43-A25F-4936-9A2C-5D9408381048}"/>
              </a:ext>
            </a:extLst>
          </p:cNvPr>
          <p:cNvGrpSpPr/>
          <p:nvPr userDrawn="1"/>
        </p:nvGrpSpPr>
        <p:grpSpPr>
          <a:xfrm>
            <a:off x="0" y="0"/>
            <a:ext cx="3060700" cy="5875866"/>
            <a:chOff x="0" y="-1181101"/>
            <a:chExt cx="4513943" cy="6858001"/>
          </a:xfrm>
        </p:grpSpPr>
        <p:sp>
          <p:nvSpPr>
            <p:cNvPr id="16" name="Right Triangle 15">
              <a:extLst>
                <a:ext uri="{FF2B5EF4-FFF2-40B4-BE49-F238E27FC236}">
                  <a16:creationId xmlns:a16="http://schemas.microsoft.com/office/drawing/2014/main" id="{B68DD03F-3FC2-425B-ADF0-B1D73DA7D64E}"/>
                </a:ext>
              </a:extLst>
            </p:cNvPr>
            <p:cNvSpPr/>
            <p:nvPr/>
          </p:nvSpPr>
          <p:spPr>
            <a:xfrm rot="5400000">
              <a:off x="43543" y="-1224644"/>
              <a:ext cx="4426857" cy="4513943"/>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ight Triangle 16">
              <a:extLst>
                <a:ext uri="{FF2B5EF4-FFF2-40B4-BE49-F238E27FC236}">
                  <a16:creationId xmlns:a16="http://schemas.microsoft.com/office/drawing/2014/main" id="{4D8BB2A9-354C-4FFE-997D-6AEEE9113902}"/>
                </a:ext>
              </a:extLst>
            </p:cNvPr>
            <p:cNvSpPr/>
            <p:nvPr/>
          </p:nvSpPr>
          <p:spPr>
            <a:xfrm>
              <a:off x="1" y="3260271"/>
              <a:ext cx="2465379"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8" name="Right Triangle 17">
            <a:extLst>
              <a:ext uri="{FF2B5EF4-FFF2-40B4-BE49-F238E27FC236}">
                <a16:creationId xmlns:a16="http://schemas.microsoft.com/office/drawing/2014/main" id="{5DE3A0EF-EDA5-4F7D-90C3-FC174821F38D}"/>
              </a:ext>
            </a:extLst>
          </p:cNvPr>
          <p:cNvSpPr/>
          <p:nvPr userDrawn="1"/>
        </p:nvSpPr>
        <p:spPr>
          <a:xfrm rot="16200000">
            <a:off x="7605789" y="4337655"/>
            <a:ext cx="1730224" cy="1346200"/>
          </a:xfrm>
          <a:prstGeom prst="rtTriangle">
            <a:avLst/>
          </a:prstGeom>
          <a:solidFill>
            <a:srgbClr val="94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776E86FE-E079-43AC-B56A-4C26D5EC3C34}"/>
              </a:ext>
            </a:extLst>
          </p:cNvPr>
          <p:cNvSpPr>
            <a:spLocks noGrp="1"/>
          </p:cNvSpPr>
          <p:nvPr>
            <p:ph type="title"/>
          </p:nvPr>
        </p:nvSpPr>
        <p:spPr>
          <a:xfrm>
            <a:off x="1316833" y="3267075"/>
            <a:ext cx="7369969" cy="590550"/>
          </a:xfrm>
        </p:spPr>
        <p:txBody>
          <a:bodyPr vert="horz" lIns="91440" tIns="45720" rIns="91440" bIns="45720" rtlCol="0" anchor="b">
            <a:normAutofit/>
          </a:bodyPr>
          <a:lstStyle>
            <a:lvl1pPr>
              <a:defRPr lang="en-US" sz="2138" dirty="0">
                <a:solidFill>
                  <a:schemeClr val="bg1"/>
                </a:solidFill>
              </a:defRPr>
            </a:lvl1pPr>
          </a:lstStyle>
          <a:p>
            <a:pPr lvl="0"/>
            <a:r>
              <a:rPr lang="en-US"/>
              <a:t>Click to edit Master title style</a:t>
            </a:r>
          </a:p>
        </p:txBody>
      </p:sp>
      <p:sp>
        <p:nvSpPr>
          <p:cNvPr id="20" name="Subtitle 2">
            <a:extLst>
              <a:ext uri="{FF2B5EF4-FFF2-40B4-BE49-F238E27FC236}">
                <a16:creationId xmlns:a16="http://schemas.microsoft.com/office/drawing/2014/main" id="{D83F4080-9758-4187-8D55-1CEEBC0E5721}"/>
              </a:ext>
            </a:extLst>
          </p:cNvPr>
          <p:cNvSpPr>
            <a:spLocks noGrp="1"/>
          </p:cNvSpPr>
          <p:nvPr>
            <p:ph type="subTitle" idx="10"/>
          </p:nvPr>
        </p:nvSpPr>
        <p:spPr>
          <a:xfrm>
            <a:off x="1252419" y="3707365"/>
            <a:ext cx="7434382" cy="628643"/>
          </a:xfrm>
          <a:prstGeom prst="rect">
            <a:avLst/>
          </a:prstGeom>
          <a:noFill/>
        </p:spPr>
        <p:txBody>
          <a:bodyPr anchor="ctr" anchorCtr="0"/>
          <a:lstStyle>
            <a:lvl1pPr marL="192881" indent="-129481" algn="l">
              <a:buClr>
                <a:srgbClr val="002D73"/>
              </a:buClr>
              <a:buSzPct val="100000"/>
              <a:buFontTx/>
              <a:buBlip>
                <a:blip r:embed="rId2"/>
              </a:buBlip>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Tree>
    <p:extLst>
      <p:ext uri="{BB962C8B-B14F-4D97-AF65-F5344CB8AC3E}">
        <p14:creationId xmlns:p14="http://schemas.microsoft.com/office/powerpoint/2010/main" val="4145797918"/>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D19433-2B5F-4DBB-B55A-654B672424D8}"/>
              </a:ext>
            </a:extLst>
          </p:cNvPr>
          <p:cNvPicPr>
            <a:picLocks noChangeAspect="1"/>
          </p:cNvPicPr>
          <p:nvPr userDrawn="1"/>
        </p:nvPicPr>
        <p:blipFill rotWithShape="1">
          <a:blip r:embed="rId2"/>
          <a:srcRect t="5116" b="10510"/>
          <a:stretch/>
        </p:blipFill>
        <p:spPr>
          <a:xfrm>
            <a:off x="0" y="-1"/>
            <a:ext cx="9144000" cy="6858000"/>
          </a:xfrm>
          <a:prstGeom prst="rect">
            <a:avLst/>
          </a:prstGeom>
        </p:spPr>
      </p:pic>
      <p:sp>
        <p:nvSpPr>
          <p:cNvPr id="11" name="Rectangle 10">
            <a:extLst>
              <a:ext uri="{FF2B5EF4-FFF2-40B4-BE49-F238E27FC236}">
                <a16:creationId xmlns:a16="http://schemas.microsoft.com/office/drawing/2014/main" id="{2A9D110B-0714-41EC-9704-3B426534C8C0}"/>
              </a:ext>
            </a:extLst>
          </p:cNvPr>
          <p:cNvSpPr/>
          <p:nvPr userDrawn="1"/>
        </p:nvSpPr>
        <p:spPr>
          <a:xfrm>
            <a:off x="0" y="-14516"/>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ight Triangle 11">
            <a:extLst>
              <a:ext uri="{FF2B5EF4-FFF2-40B4-BE49-F238E27FC236}">
                <a16:creationId xmlns:a16="http://schemas.microsoft.com/office/drawing/2014/main" id="{BE36FBF5-D53D-4837-8F8E-D6C6D11E5469}"/>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ight Triangle 12">
            <a:extLst>
              <a:ext uri="{FF2B5EF4-FFF2-40B4-BE49-F238E27FC236}">
                <a16:creationId xmlns:a16="http://schemas.microsoft.com/office/drawing/2014/main" id="{1140059E-614C-4682-BFA3-C097DEF246FC}"/>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ight Triangle 18">
            <a:extLst>
              <a:ext uri="{FF2B5EF4-FFF2-40B4-BE49-F238E27FC236}">
                <a16:creationId xmlns:a16="http://schemas.microsoft.com/office/drawing/2014/main" id="{674F911C-1033-4403-9330-8C272D5ADD8B}"/>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Title 1">
            <a:extLst>
              <a:ext uri="{FF2B5EF4-FFF2-40B4-BE49-F238E27FC236}">
                <a16:creationId xmlns:a16="http://schemas.microsoft.com/office/drawing/2014/main" id="{7C126D5D-D9D6-42DA-A69A-D4E050EEEF51}"/>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23" name="Subtitle 2">
            <a:extLst>
              <a:ext uri="{FF2B5EF4-FFF2-40B4-BE49-F238E27FC236}">
                <a16:creationId xmlns:a16="http://schemas.microsoft.com/office/drawing/2014/main" id="{CB2B9DE6-2915-4D7C-866A-1C2DECB08097}"/>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5" name="Picture 14">
            <a:extLst>
              <a:ext uri="{FF2B5EF4-FFF2-40B4-BE49-F238E27FC236}">
                <a16:creationId xmlns:a16="http://schemas.microsoft.com/office/drawing/2014/main" id="{896C4376-F158-F34D-87E3-93E9DF5C06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1343751702"/>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4B2EBC-DAE2-4262-9EA7-A41413EAB7B0}"/>
              </a:ext>
            </a:extLst>
          </p:cNvPr>
          <p:cNvPicPr>
            <a:picLocks noChangeAspect="1"/>
          </p:cNvPicPr>
          <p:nvPr userDrawn="1"/>
        </p:nvPicPr>
        <p:blipFill rotWithShape="1">
          <a:blip r:embed="rId2"/>
          <a:srcRect l="10539"/>
          <a:stretch/>
        </p:blipFill>
        <p:spPr>
          <a:xfrm>
            <a:off x="-1" y="3"/>
            <a:ext cx="9144000" cy="6858001"/>
          </a:xfrm>
          <a:prstGeom prst="rect">
            <a:avLst/>
          </a:prstGeom>
        </p:spPr>
      </p:pic>
      <p:sp>
        <p:nvSpPr>
          <p:cNvPr id="15" name="Rectangle 14">
            <a:extLst>
              <a:ext uri="{FF2B5EF4-FFF2-40B4-BE49-F238E27FC236}">
                <a16:creationId xmlns:a16="http://schemas.microsoft.com/office/drawing/2014/main" id="{D0611B51-F3EB-4F59-AA4D-162CAF2D6850}"/>
              </a:ext>
            </a:extLst>
          </p:cNvPr>
          <p:cNvSpPr/>
          <p:nvPr userDrawn="1"/>
        </p:nvSpPr>
        <p:spPr>
          <a:xfrm>
            <a:off x="0" y="-1"/>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ight Triangle 15">
            <a:extLst>
              <a:ext uri="{FF2B5EF4-FFF2-40B4-BE49-F238E27FC236}">
                <a16:creationId xmlns:a16="http://schemas.microsoft.com/office/drawing/2014/main" id="{D41C0878-B63F-4051-A726-376643699418}"/>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ight Triangle 16">
            <a:extLst>
              <a:ext uri="{FF2B5EF4-FFF2-40B4-BE49-F238E27FC236}">
                <a16:creationId xmlns:a16="http://schemas.microsoft.com/office/drawing/2014/main" id="{C08754C0-246F-498C-8E4D-CFE340F82B9B}"/>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ight Triangle 17">
            <a:extLst>
              <a:ext uri="{FF2B5EF4-FFF2-40B4-BE49-F238E27FC236}">
                <a16:creationId xmlns:a16="http://schemas.microsoft.com/office/drawing/2014/main" id="{7DD41148-E130-4B94-B7CC-75626E0AEB9A}"/>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Title 1">
            <a:extLst>
              <a:ext uri="{FF2B5EF4-FFF2-40B4-BE49-F238E27FC236}">
                <a16:creationId xmlns:a16="http://schemas.microsoft.com/office/drawing/2014/main" id="{C2B4D970-9466-4466-AE33-50F9DE35902F}"/>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25" name="Subtitle 2">
            <a:extLst>
              <a:ext uri="{FF2B5EF4-FFF2-40B4-BE49-F238E27FC236}">
                <a16:creationId xmlns:a16="http://schemas.microsoft.com/office/drawing/2014/main" id="{C43BBBCF-D975-4741-8558-C8223C1FC43E}"/>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1" name="Picture 10">
            <a:extLst>
              <a:ext uri="{FF2B5EF4-FFF2-40B4-BE49-F238E27FC236}">
                <a16:creationId xmlns:a16="http://schemas.microsoft.com/office/drawing/2014/main" id="{E2E1B341-306B-1949-B01D-77B65F09C7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1761833000"/>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4AFAE3D-68DF-4359-9031-F96269A35314}"/>
              </a:ext>
            </a:extLst>
          </p:cNvPr>
          <p:cNvPicPr>
            <a:picLocks noChangeAspect="1"/>
          </p:cNvPicPr>
          <p:nvPr userDrawn="1"/>
        </p:nvPicPr>
        <p:blipFill rotWithShape="1">
          <a:blip r:embed="rId2"/>
          <a:srcRect l="126" r="80" b="16269"/>
          <a:stretch/>
        </p:blipFill>
        <p:spPr>
          <a:xfrm>
            <a:off x="-1" y="0"/>
            <a:ext cx="9125868" cy="6858000"/>
          </a:xfrm>
          <a:prstGeom prst="rect">
            <a:avLst/>
          </a:prstGeom>
        </p:spPr>
      </p:pic>
      <p:sp>
        <p:nvSpPr>
          <p:cNvPr id="27" name="Rectangle 26">
            <a:extLst>
              <a:ext uri="{FF2B5EF4-FFF2-40B4-BE49-F238E27FC236}">
                <a16:creationId xmlns:a16="http://schemas.microsoft.com/office/drawing/2014/main" id="{E56A15A5-A145-4B04-9053-FF7B8DBD2E0F}"/>
              </a:ext>
            </a:extLst>
          </p:cNvPr>
          <p:cNvSpPr/>
          <p:nvPr userDrawn="1"/>
        </p:nvSpPr>
        <p:spPr>
          <a:xfrm>
            <a:off x="2" y="0"/>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Right Triangle 27">
            <a:extLst>
              <a:ext uri="{FF2B5EF4-FFF2-40B4-BE49-F238E27FC236}">
                <a16:creationId xmlns:a16="http://schemas.microsoft.com/office/drawing/2014/main" id="{F3EA3E7B-9A10-45DF-9A49-9DE78F8A8BE9}"/>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Right Triangle 28">
            <a:extLst>
              <a:ext uri="{FF2B5EF4-FFF2-40B4-BE49-F238E27FC236}">
                <a16:creationId xmlns:a16="http://schemas.microsoft.com/office/drawing/2014/main" id="{C36924EC-A85B-4429-958D-3D2FE66D4136}"/>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Right Triangle 29">
            <a:extLst>
              <a:ext uri="{FF2B5EF4-FFF2-40B4-BE49-F238E27FC236}">
                <a16:creationId xmlns:a16="http://schemas.microsoft.com/office/drawing/2014/main" id="{C4830FF7-458C-49C9-A670-94A7761CFC9A}"/>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Title 1">
            <a:extLst>
              <a:ext uri="{FF2B5EF4-FFF2-40B4-BE49-F238E27FC236}">
                <a16:creationId xmlns:a16="http://schemas.microsoft.com/office/drawing/2014/main" id="{CB3C7C86-909A-485F-BA56-03E520555683}"/>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33" name="Subtitle 2">
            <a:extLst>
              <a:ext uri="{FF2B5EF4-FFF2-40B4-BE49-F238E27FC236}">
                <a16:creationId xmlns:a16="http://schemas.microsoft.com/office/drawing/2014/main" id="{0CDE642A-CB01-4B8C-B4CE-3425D5C242D5}"/>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1" name="Picture 10">
            <a:extLst>
              <a:ext uri="{FF2B5EF4-FFF2-40B4-BE49-F238E27FC236}">
                <a16:creationId xmlns:a16="http://schemas.microsoft.com/office/drawing/2014/main" id="{32EB640D-170C-BE47-9C9D-FA6547BEE3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257838078"/>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684F97-E76C-4527-90E1-4833A75E525E}"/>
              </a:ext>
            </a:extLst>
          </p:cNvPr>
          <p:cNvPicPr>
            <a:picLocks noChangeAspect="1"/>
          </p:cNvPicPr>
          <p:nvPr userDrawn="1"/>
        </p:nvPicPr>
        <p:blipFill rotWithShape="1">
          <a:blip r:embed="rId2"/>
          <a:srcRect b="20542"/>
          <a:stretch/>
        </p:blipFill>
        <p:spPr>
          <a:xfrm>
            <a:off x="2" y="-6"/>
            <a:ext cx="9143999" cy="6858006"/>
          </a:xfrm>
          <a:prstGeom prst="rect">
            <a:avLst/>
          </a:prstGeom>
        </p:spPr>
      </p:pic>
      <p:sp>
        <p:nvSpPr>
          <p:cNvPr id="11" name="Rectangle 10">
            <a:extLst>
              <a:ext uri="{FF2B5EF4-FFF2-40B4-BE49-F238E27FC236}">
                <a16:creationId xmlns:a16="http://schemas.microsoft.com/office/drawing/2014/main" id="{B2D452F2-C024-4B8E-A630-19CB6FDE9013}"/>
              </a:ext>
            </a:extLst>
          </p:cNvPr>
          <p:cNvSpPr/>
          <p:nvPr userDrawn="1"/>
        </p:nvSpPr>
        <p:spPr>
          <a:xfrm>
            <a:off x="2" y="7258"/>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ight Triangle 11">
            <a:extLst>
              <a:ext uri="{FF2B5EF4-FFF2-40B4-BE49-F238E27FC236}">
                <a16:creationId xmlns:a16="http://schemas.microsoft.com/office/drawing/2014/main" id="{30DA4D0B-E539-4204-B3D1-FFD1BF48F0A1}"/>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ight Triangle 12">
            <a:extLst>
              <a:ext uri="{FF2B5EF4-FFF2-40B4-BE49-F238E27FC236}">
                <a16:creationId xmlns:a16="http://schemas.microsoft.com/office/drawing/2014/main" id="{A10E8B7A-0B5C-48A5-B2E3-90DD1FB63752}"/>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ight Triangle 13">
            <a:extLst>
              <a:ext uri="{FF2B5EF4-FFF2-40B4-BE49-F238E27FC236}">
                <a16:creationId xmlns:a16="http://schemas.microsoft.com/office/drawing/2014/main" id="{005B63A9-15B4-4306-87AB-B9367111A136}"/>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Title 1">
            <a:extLst>
              <a:ext uri="{FF2B5EF4-FFF2-40B4-BE49-F238E27FC236}">
                <a16:creationId xmlns:a16="http://schemas.microsoft.com/office/drawing/2014/main" id="{C08ADF5C-8E3B-4998-9F4A-DB7F6CF7B297}"/>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17" name="Subtitle 2">
            <a:extLst>
              <a:ext uri="{FF2B5EF4-FFF2-40B4-BE49-F238E27FC236}">
                <a16:creationId xmlns:a16="http://schemas.microsoft.com/office/drawing/2014/main" id="{01BC162B-586F-44EC-BCE6-E460EEAF591C}"/>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5" name="Picture 14">
            <a:extLst>
              <a:ext uri="{FF2B5EF4-FFF2-40B4-BE49-F238E27FC236}">
                <a16:creationId xmlns:a16="http://schemas.microsoft.com/office/drawing/2014/main" id="{CCC172D2-9999-5046-809B-A25891535A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415116740"/>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D2775-69A8-4D83-8C30-4AB5238FA348}"/>
              </a:ext>
            </a:extLst>
          </p:cNvPr>
          <p:cNvPicPr>
            <a:picLocks noChangeAspect="1"/>
          </p:cNvPicPr>
          <p:nvPr userDrawn="1"/>
        </p:nvPicPr>
        <p:blipFill rotWithShape="1">
          <a:blip r:embed="rId2"/>
          <a:srcRect t="15870"/>
          <a:stretch/>
        </p:blipFill>
        <p:spPr>
          <a:xfrm>
            <a:off x="1" y="7255"/>
            <a:ext cx="9173971" cy="6858001"/>
          </a:xfrm>
          <a:prstGeom prst="rect">
            <a:avLst/>
          </a:prstGeom>
        </p:spPr>
      </p:pic>
      <p:sp>
        <p:nvSpPr>
          <p:cNvPr id="19" name="Rectangle 18">
            <a:extLst>
              <a:ext uri="{FF2B5EF4-FFF2-40B4-BE49-F238E27FC236}">
                <a16:creationId xmlns:a16="http://schemas.microsoft.com/office/drawing/2014/main" id="{9506E5AD-76F0-463B-9616-C0E11D04A3DD}"/>
              </a:ext>
            </a:extLst>
          </p:cNvPr>
          <p:cNvSpPr/>
          <p:nvPr userDrawn="1"/>
        </p:nvSpPr>
        <p:spPr>
          <a:xfrm>
            <a:off x="1" y="-1"/>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Right Triangle 19">
            <a:extLst>
              <a:ext uri="{FF2B5EF4-FFF2-40B4-BE49-F238E27FC236}">
                <a16:creationId xmlns:a16="http://schemas.microsoft.com/office/drawing/2014/main" id="{E484E775-3987-460A-B57F-1AAFD969DC69}"/>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ight Triangle 20">
            <a:extLst>
              <a:ext uri="{FF2B5EF4-FFF2-40B4-BE49-F238E27FC236}">
                <a16:creationId xmlns:a16="http://schemas.microsoft.com/office/drawing/2014/main" id="{DA52383D-592F-4305-96EC-BBFB7F3FC416}"/>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ight Triangle 21">
            <a:extLst>
              <a:ext uri="{FF2B5EF4-FFF2-40B4-BE49-F238E27FC236}">
                <a16:creationId xmlns:a16="http://schemas.microsoft.com/office/drawing/2014/main" id="{3E38D25F-B62C-4B6B-BFDF-C27FEA5E0023}"/>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Title 1">
            <a:extLst>
              <a:ext uri="{FF2B5EF4-FFF2-40B4-BE49-F238E27FC236}">
                <a16:creationId xmlns:a16="http://schemas.microsoft.com/office/drawing/2014/main" id="{742F6659-1D5E-41D1-9DC2-F86F7C3E388D}"/>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25" name="Subtitle 2">
            <a:extLst>
              <a:ext uri="{FF2B5EF4-FFF2-40B4-BE49-F238E27FC236}">
                <a16:creationId xmlns:a16="http://schemas.microsoft.com/office/drawing/2014/main" id="{EBB08EAE-468E-45D2-BEDB-638BF4CE0ED0}"/>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1" name="Picture 10">
            <a:extLst>
              <a:ext uri="{FF2B5EF4-FFF2-40B4-BE49-F238E27FC236}">
                <a16:creationId xmlns:a16="http://schemas.microsoft.com/office/drawing/2014/main" id="{01FF3C51-2075-DB4C-9BC5-E801C550D5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2783338943"/>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342900" y="457200"/>
            <a:ext cx="8455914" cy="457200"/>
          </a:xfrm>
          <a:prstGeom prst="rect">
            <a:avLst/>
          </a:prstGeom>
        </p:spPr>
        <p:txBody>
          <a:bodyPr lIns="0" tIns="0" rIns="0" bIns="0" anchor="t" anchorCtr="0"/>
          <a:lstStyle>
            <a:lvl1pPr marL="0" indent="0" algn="l">
              <a:buFontTx/>
              <a:buNone/>
              <a:defRPr sz="2625" b="1" i="1">
                <a:solidFill>
                  <a:srgbClr val="062B48"/>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Section or Slide Title</a:t>
            </a:r>
          </a:p>
        </p:txBody>
      </p:sp>
      <p:sp>
        <p:nvSpPr>
          <p:cNvPr id="3" name="Text Placeholder 5"/>
          <p:cNvSpPr>
            <a:spLocks noGrp="1"/>
          </p:cNvSpPr>
          <p:nvPr>
            <p:ph type="body" sz="quarter" idx="11" hasCustomPrompt="1"/>
          </p:nvPr>
        </p:nvSpPr>
        <p:spPr>
          <a:xfrm>
            <a:off x="342900" y="1280160"/>
            <a:ext cx="8455914"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4" name="Text Placeholder 5"/>
          <p:cNvSpPr>
            <a:spLocks noGrp="1"/>
          </p:cNvSpPr>
          <p:nvPr>
            <p:ph type="body" sz="quarter" idx="12" hasCustomPrompt="1"/>
          </p:nvPr>
        </p:nvSpPr>
        <p:spPr>
          <a:xfrm>
            <a:off x="342900" y="1828800"/>
            <a:ext cx="8455914" cy="457200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 </a:t>
            </a:r>
            <a:r>
              <a:rPr lang="en-US" err="1"/>
              <a:t>eget</a:t>
            </a:r>
            <a:r>
              <a:rPr lang="en-US"/>
              <a: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Egestas</a:t>
            </a:r>
            <a:r>
              <a:rPr lang="en-US"/>
              <a:t> </a:t>
            </a:r>
            <a:r>
              <a:rPr lang="en-US" err="1"/>
              <a:t>sed</a:t>
            </a:r>
            <a:r>
              <a:rPr lang="en-US"/>
              <a:t> tempus.</a:t>
            </a:r>
            <a:br>
              <a:rPr lang="en-US"/>
            </a:br>
            <a:br>
              <a:rPr lang="en-US"/>
            </a:br>
            <a:r>
              <a:rPr lang="en-US" err="1"/>
              <a:t>Mi</a:t>
            </a:r>
            <a:r>
              <a:rPr lang="en-US"/>
              <a:t> sit </a:t>
            </a:r>
            <a:r>
              <a:rPr lang="en-US" err="1"/>
              <a:t>amet</a:t>
            </a:r>
            <a:r>
              <a:rPr lang="en-US"/>
              <a:t> </a:t>
            </a:r>
            <a:r>
              <a:rPr lang="en-US" err="1"/>
              <a:t>mauris</a:t>
            </a:r>
            <a:r>
              <a:rPr lang="en-US"/>
              <a:t> </a:t>
            </a:r>
            <a:r>
              <a:rPr lang="en-US" err="1"/>
              <a:t>commodo</a:t>
            </a:r>
            <a:r>
              <a:rPr lang="en-US"/>
              <a:t> </a:t>
            </a:r>
            <a:r>
              <a:rPr lang="en-US" err="1"/>
              <a:t>quis</a:t>
            </a:r>
            <a:r>
              <a:rPr lang="en-US"/>
              <a:t> </a:t>
            </a:r>
            <a:r>
              <a:rPr lang="en-US" err="1"/>
              <a:t>imperdiet</a:t>
            </a:r>
            <a:r>
              <a:rPr lang="en-US"/>
              <a:t> </a:t>
            </a:r>
            <a:r>
              <a:rPr lang="en-US" err="1"/>
              <a:t>massa</a:t>
            </a:r>
            <a:r>
              <a:rPr lang="en-US"/>
              <a:t> </a:t>
            </a:r>
            <a:r>
              <a:rPr lang="en-US" err="1"/>
              <a:t>tincidunt</a:t>
            </a:r>
            <a:r>
              <a:rPr lang="en-US"/>
              <a:t> </a:t>
            </a:r>
            <a:r>
              <a:rPr lang="en-US" err="1"/>
              <a:t>nunc</a:t>
            </a:r>
            <a:r>
              <a:rPr lang="en-US"/>
              <a:t>. Dolor </a:t>
            </a:r>
            <a:r>
              <a:rPr lang="en-US" err="1"/>
              <a:t>morbi</a:t>
            </a:r>
            <a:r>
              <a:rPr lang="en-US"/>
              <a:t> non </a:t>
            </a:r>
            <a:r>
              <a:rPr lang="en-US" err="1"/>
              <a:t>arcu</a:t>
            </a:r>
            <a:r>
              <a:rPr lang="en-US"/>
              <a:t> </a:t>
            </a:r>
            <a:r>
              <a:rPr lang="en-US" err="1"/>
              <a:t>risus</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a:t>
            </a:r>
            <a:br>
              <a:rPr lang="en-US"/>
            </a:br>
            <a:br>
              <a:rPr lang="en-US"/>
            </a:br>
            <a:r>
              <a:rPr lang="en-US" err="1"/>
              <a:t>Egestas</a:t>
            </a:r>
            <a:r>
              <a:rPr lang="en-US"/>
              <a:t> </a:t>
            </a:r>
            <a:r>
              <a:rPr lang="en-US" err="1"/>
              <a:t>sed</a:t>
            </a:r>
            <a:r>
              <a:rPr lang="en-US"/>
              <a:t> tempus </a:t>
            </a:r>
            <a:r>
              <a:rPr lang="en-US" err="1"/>
              <a:t>urna</a:t>
            </a:r>
            <a:r>
              <a:rPr lang="en-US"/>
              <a:t> et pharetra </a:t>
            </a:r>
            <a:r>
              <a:rPr lang="en-US" err="1"/>
              <a:t>pharetra</a:t>
            </a:r>
            <a:r>
              <a:rPr lang="en-US"/>
              <a:t> </a:t>
            </a:r>
            <a:r>
              <a:rPr lang="en-US" err="1"/>
              <a:t>massa</a:t>
            </a:r>
            <a:r>
              <a:rPr lang="en-US"/>
              <a:t> </a:t>
            </a:r>
            <a:r>
              <a:rPr lang="en-US" err="1"/>
              <a:t>massa</a:t>
            </a:r>
            <a:r>
              <a:rPr lang="en-US"/>
              <a:t> </a:t>
            </a:r>
            <a:r>
              <a:rPr lang="en-US" err="1"/>
              <a:t>ultricies</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Suspendisse</a:t>
            </a:r>
            <a:r>
              <a:rPr lang="en-US"/>
              <a:t> </a:t>
            </a:r>
            <a:r>
              <a:rPr lang="en-US" err="1"/>
              <a:t>faucibus</a:t>
            </a:r>
            <a:r>
              <a:rPr lang="en-US"/>
              <a:t> </a:t>
            </a:r>
            <a:r>
              <a:rPr lang="en-US" err="1"/>
              <a:t>interdum</a:t>
            </a:r>
            <a:r>
              <a:rPr lang="en-US"/>
              <a:t> </a:t>
            </a:r>
            <a:r>
              <a:rPr lang="en-US" err="1"/>
              <a:t>posuere</a:t>
            </a:r>
            <a:r>
              <a:rPr lang="en-US"/>
              <a:t> lorem. Nunc </a:t>
            </a:r>
            <a:r>
              <a:rPr lang="en-US" err="1"/>
              <a:t>congue</a:t>
            </a:r>
            <a:r>
              <a:rPr lang="en-US"/>
              <a:t> nisi vitae </a:t>
            </a:r>
            <a:r>
              <a:rPr lang="en-US" err="1"/>
              <a:t>suscipit</a:t>
            </a:r>
            <a:r>
              <a:rPr lang="en-US"/>
              <a:t> </a:t>
            </a:r>
            <a:r>
              <a:rPr lang="en-US" err="1"/>
              <a:t>tellus</a:t>
            </a:r>
            <a:r>
              <a:rPr lang="en-US"/>
              <a:t> </a:t>
            </a:r>
            <a:r>
              <a:rPr lang="en-US" err="1"/>
              <a:t>mauris</a:t>
            </a:r>
            <a:r>
              <a:rPr lang="en-US"/>
              <a:t>.</a:t>
            </a:r>
            <a:br>
              <a:rPr lang="en-US"/>
            </a:br>
            <a:endParaRPr lang="en-US"/>
          </a:p>
        </p:txBody>
      </p:sp>
    </p:spTree>
    <p:extLst>
      <p:ext uri="{BB962C8B-B14F-4D97-AF65-F5344CB8AC3E}">
        <p14:creationId xmlns:p14="http://schemas.microsoft.com/office/powerpoint/2010/main" val="1242041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521228" y="6573308"/>
            <a:ext cx="7682971" cy="284692"/>
          </a:xfrm>
        </p:spPr>
        <p:txBody>
          <a:bodyPr/>
          <a:lstStyle>
            <a:lvl1pPr algn="l">
              <a:defRPr sz="1000" cap="all" baseline="0">
                <a:solidFill>
                  <a:schemeClr val="tx1"/>
                </a:solidFill>
                <a:latin typeface="Franklin Gothic Demi Cond" panose="020B0706030402020204" pitchFamily="34" charset="0"/>
              </a:defRPr>
            </a:lvl1pPr>
          </a:lstStyle>
          <a:p>
            <a:r>
              <a:rPr lang="en-US" dirty="0">
                <a:solidFill>
                  <a:prstClr val="black"/>
                </a:solidFill>
              </a:rPr>
              <a:t>MEDICAID SAMPLE PRES | MONTH DAY, YYYY | v2</a:t>
            </a:r>
          </a:p>
        </p:txBody>
      </p:sp>
      <p:sp>
        <p:nvSpPr>
          <p:cNvPr id="13" name="Slide Number Placeholder 21"/>
          <p:cNvSpPr>
            <a:spLocks noGrp="1"/>
          </p:cNvSpPr>
          <p:nvPr>
            <p:ph type="sldNum" sz="quarter" idx="14"/>
          </p:nvPr>
        </p:nvSpPr>
        <p:spPr>
          <a:xfrm>
            <a:off x="8305800" y="6573308"/>
            <a:ext cx="564098"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dirty="0">
              <a:solidFill>
                <a:prstClr val="black"/>
              </a:solidFill>
            </a:endParaRPr>
          </a:p>
        </p:txBody>
      </p:sp>
      <p:cxnSp>
        <p:nvCxnSpPr>
          <p:cNvPr id="9" name="Straight Connector 8"/>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320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342900" y="457200"/>
            <a:ext cx="8455914" cy="457200"/>
          </a:xfrm>
          <a:prstGeom prst="rect">
            <a:avLst/>
          </a:prstGeom>
        </p:spPr>
        <p:txBody>
          <a:bodyPr lIns="0" tIns="0" rIns="0" bIns="0" anchor="t" anchorCtr="0"/>
          <a:lstStyle>
            <a:lvl1pPr marL="0" indent="0" algn="l">
              <a:buFontTx/>
              <a:buNone/>
              <a:defRPr sz="2625" b="1" i="1">
                <a:solidFill>
                  <a:srgbClr val="062B48"/>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Section or Slide Title</a:t>
            </a:r>
          </a:p>
        </p:txBody>
      </p:sp>
      <p:sp>
        <p:nvSpPr>
          <p:cNvPr id="3" name="Text Placeholder 5"/>
          <p:cNvSpPr>
            <a:spLocks noGrp="1"/>
          </p:cNvSpPr>
          <p:nvPr>
            <p:ph type="body" sz="quarter" idx="11" hasCustomPrompt="1"/>
          </p:nvPr>
        </p:nvSpPr>
        <p:spPr>
          <a:xfrm>
            <a:off x="342900" y="1280160"/>
            <a:ext cx="4059936"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4" name="Text Placeholder 5"/>
          <p:cNvSpPr>
            <a:spLocks noGrp="1"/>
          </p:cNvSpPr>
          <p:nvPr>
            <p:ph type="body" sz="quarter" idx="12" hasCustomPrompt="1"/>
          </p:nvPr>
        </p:nvSpPr>
        <p:spPr>
          <a:xfrm>
            <a:off x="342900" y="1828800"/>
            <a:ext cx="4059936" cy="457200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Vestibu</a:t>
            </a:r>
            <a:r>
              <a:rPr lang="en-US"/>
              <a:t> </a:t>
            </a:r>
            <a:r>
              <a:rPr lang="en-US" err="1"/>
              <a:t>morbi</a:t>
            </a:r>
            <a:r>
              <a:rPr lang="en-US"/>
              <a:t> </a:t>
            </a:r>
            <a:r>
              <a:rPr lang="en-US" err="1"/>
              <a:t>blandit</a:t>
            </a:r>
            <a:r>
              <a:rPr lang="en-US"/>
              <a:t> cursus.</a:t>
            </a:r>
            <a:br>
              <a:rPr lang="en-US"/>
            </a:br>
            <a:br>
              <a:rPr lang="en-US"/>
            </a:b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a:t>
            </a:r>
            <a:br>
              <a:rPr lang="en-US"/>
            </a:br>
            <a:br>
              <a:rPr lang="en-US"/>
            </a:br>
            <a:r>
              <a:rPr lang="en-US" err="1"/>
              <a:t>Egestas</a:t>
            </a:r>
            <a:r>
              <a:rPr lang="en-US"/>
              <a:t> </a:t>
            </a:r>
            <a:r>
              <a:rPr lang="en-US" err="1"/>
              <a:t>sed</a:t>
            </a:r>
            <a:r>
              <a:rPr lang="en-US"/>
              <a:t> tempus </a:t>
            </a:r>
            <a:r>
              <a:rPr lang="en-US" err="1"/>
              <a:t>urna</a:t>
            </a:r>
            <a:r>
              <a:rPr lang="en-US"/>
              <a:t> et pharetra </a:t>
            </a:r>
            <a:r>
              <a:rPr lang="en-US" err="1"/>
              <a:t>pharetra</a:t>
            </a:r>
            <a:r>
              <a:rPr lang="en-US"/>
              <a:t> </a:t>
            </a:r>
            <a:r>
              <a:rPr lang="en-US" err="1"/>
              <a:t>massa</a:t>
            </a:r>
            <a:r>
              <a:rPr lang="en-US"/>
              <a:t> </a:t>
            </a:r>
            <a:r>
              <a:rPr lang="en-US" err="1"/>
              <a:t>massa</a:t>
            </a:r>
            <a:r>
              <a:rPr lang="en-US"/>
              <a:t> </a:t>
            </a:r>
            <a:r>
              <a:rPr lang="en-US" err="1"/>
              <a:t>ultricies</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Suspendisse</a:t>
            </a:r>
            <a:r>
              <a:rPr lang="en-US"/>
              <a:t> </a:t>
            </a:r>
            <a:r>
              <a:rPr lang="en-US" err="1"/>
              <a:t>faucibus</a:t>
            </a:r>
            <a:r>
              <a:rPr lang="en-US"/>
              <a:t> </a:t>
            </a:r>
            <a:r>
              <a:rPr lang="en-US" err="1"/>
              <a:t>interdu</a:t>
            </a:r>
            <a:r>
              <a:rPr lang="en-US"/>
              <a:t>.</a:t>
            </a:r>
            <a:br>
              <a:rPr lang="en-US"/>
            </a:br>
            <a:endParaRPr lang="en-US"/>
          </a:p>
        </p:txBody>
      </p:sp>
      <p:sp>
        <p:nvSpPr>
          <p:cNvPr id="6" name="Picture Placeholder 5"/>
          <p:cNvSpPr>
            <a:spLocks noGrp="1"/>
          </p:cNvSpPr>
          <p:nvPr>
            <p:ph type="pic" sz="quarter" idx="13" hasCustomPrompt="1"/>
          </p:nvPr>
        </p:nvSpPr>
        <p:spPr>
          <a:xfrm>
            <a:off x="4738878" y="1280160"/>
            <a:ext cx="4059936" cy="5120640"/>
          </a:xfrm>
          <a:prstGeom prst="rect">
            <a:avLst/>
          </a:prstGeom>
          <a:solidFill>
            <a:schemeClr val="bg2"/>
          </a:solidFill>
        </p:spPr>
        <p:txBody>
          <a:bodyPr lIns="0" tIns="0" rIns="0" bIns="0" anchor="ctr" anchorCtr="0"/>
          <a:lstStyle>
            <a:lvl1pPr marL="0" indent="0" algn="ctr">
              <a:buFontTx/>
              <a:buNone/>
              <a:defRPr sz="1500" b="1">
                <a:solidFill>
                  <a:schemeClr val="bg2">
                    <a:lumMod val="75000"/>
                  </a:schemeClr>
                </a:solidFill>
                <a:latin typeface="Cabin" panose="020B0803050202020004" pitchFamily="34" charset="0"/>
              </a:defRPr>
            </a:lvl1pPr>
          </a:lstStyle>
          <a:p>
            <a:r>
              <a:rPr lang="en-US"/>
              <a:t>[ INSERT IMAGE ]</a:t>
            </a:r>
          </a:p>
        </p:txBody>
      </p:sp>
    </p:spTree>
    <p:extLst>
      <p:ext uri="{BB962C8B-B14F-4D97-AF65-F5344CB8AC3E}">
        <p14:creationId xmlns:p14="http://schemas.microsoft.com/office/powerpoint/2010/main" val="5024488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C">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342900" y="457200"/>
            <a:ext cx="8455914" cy="457200"/>
          </a:xfrm>
          <a:prstGeom prst="rect">
            <a:avLst/>
          </a:prstGeom>
        </p:spPr>
        <p:txBody>
          <a:bodyPr lIns="0" tIns="0" rIns="0" bIns="0" anchor="t" anchorCtr="0"/>
          <a:lstStyle>
            <a:lvl1pPr marL="0" indent="0" algn="l">
              <a:buFontTx/>
              <a:buNone/>
              <a:defRPr sz="2625" b="1" i="1">
                <a:solidFill>
                  <a:srgbClr val="062B48"/>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Section or Slide Title</a:t>
            </a:r>
          </a:p>
        </p:txBody>
      </p:sp>
      <p:sp>
        <p:nvSpPr>
          <p:cNvPr id="3" name="Text Placeholder 5"/>
          <p:cNvSpPr>
            <a:spLocks noGrp="1"/>
          </p:cNvSpPr>
          <p:nvPr>
            <p:ph type="body" sz="quarter" idx="11" hasCustomPrompt="1"/>
          </p:nvPr>
        </p:nvSpPr>
        <p:spPr>
          <a:xfrm>
            <a:off x="342900" y="1280160"/>
            <a:ext cx="8455914"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4" name="Text Placeholder 5"/>
          <p:cNvSpPr>
            <a:spLocks noGrp="1"/>
          </p:cNvSpPr>
          <p:nvPr>
            <p:ph type="body" sz="quarter" idx="12" hasCustomPrompt="1"/>
          </p:nvPr>
        </p:nvSpPr>
        <p:spPr>
          <a:xfrm>
            <a:off x="342900" y="1828800"/>
            <a:ext cx="8455914" cy="91440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a:t>
            </a:r>
            <a:br>
              <a:rPr lang="en-US"/>
            </a:br>
            <a:endParaRPr lang="en-US"/>
          </a:p>
        </p:txBody>
      </p:sp>
      <p:sp>
        <p:nvSpPr>
          <p:cNvPr id="5" name="Picture Placeholder 5"/>
          <p:cNvSpPr>
            <a:spLocks noGrp="1"/>
          </p:cNvSpPr>
          <p:nvPr>
            <p:ph type="pic" sz="quarter" idx="13" hasCustomPrompt="1"/>
          </p:nvPr>
        </p:nvSpPr>
        <p:spPr>
          <a:xfrm>
            <a:off x="342900" y="3200400"/>
            <a:ext cx="8455914" cy="3200400"/>
          </a:xfrm>
          <a:prstGeom prst="rect">
            <a:avLst/>
          </a:prstGeom>
          <a:solidFill>
            <a:schemeClr val="bg2"/>
          </a:solidFill>
        </p:spPr>
        <p:txBody>
          <a:bodyPr lIns="0" tIns="0" rIns="0" bIns="0" anchor="ctr" anchorCtr="0"/>
          <a:lstStyle>
            <a:lvl1pPr marL="0" indent="0" algn="ctr">
              <a:buFontTx/>
              <a:buNone/>
              <a:defRPr sz="1500" b="1">
                <a:solidFill>
                  <a:schemeClr val="bg2">
                    <a:lumMod val="75000"/>
                  </a:schemeClr>
                </a:solidFill>
                <a:latin typeface="Cabin" panose="020B0803050202020004" pitchFamily="34" charset="0"/>
              </a:defRPr>
            </a:lvl1pPr>
          </a:lstStyle>
          <a:p>
            <a:r>
              <a:rPr lang="en-US"/>
              <a:t>[ INSERT IMAGE ]</a:t>
            </a:r>
          </a:p>
        </p:txBody>
      </p:sp>
    </p:spTree>
    <p:extLst>
      <p:ext uri="{BB962C8B-B14F-4D97-AF65-F5344CB8AC3E}">
        <p14:creationId xmlns:p14="http://schemas.microsoft.com/office/powerpoint/2010/main" val="9763583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D">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342900" y="457200"/>
            <a:ext cx="8455914"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3" name="Text Placeholder 5"/>
          <p:cNvSpPr>
            <a:spLocks noGrp="1"/>
          </p:cNvSpPr>
          <p:nvPr>
            <p:ph type="body" sz="quarter" idx="12" hasCustomPrompt="1"/>
          </p:nvPr>
        </p:nvSpPr>
        <p:spPr>
          <a:xfrm>
            <a:off x="342900" y="1005840"/>
            <a:ext cx="8455914" cy="539496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 </a:t>
            </a:r>
            <a:r>
              <a:rPr lang="en-US" err="1"/>
              <a:t>eget</a:t>
            </a:r>
            <a:r>
              <a:rPr lang="en-US"/>
              <a: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Egestas</a:t>
            </a:r>
            <a:r>
              <a:rPr lang="en-US"/>
              <a:t> </a:t>
            </a:r>
            <a:r>
              <a:rPr lang="en-US" err="1"/>
              <a:t>sed</a:t>
            </a:r>
            <a:r>
              <a:rPr lang="en-US"/>
              <a:t> tempus.</a:t>
            </a:r>
            <a:br>
              <a:rPr lang="en-US"/>
            </a:br>
            <a:br>
              <a:rPr lang="en-US"/>
            </a:br>
            <a:r>
              <a:rPr lang="en-US" err="1"/>
              <a:t>Mi</a:t>
            </a:r>
            <a:r>
              <a:rPr lang="en-US"/>
              <a:t> sit </a:t>
            </a:r>
            <a:r>
              <a:rPr lang="en-US" err="1"/>
              <a:t>amet</a:t>
            </a:r>
            <a:r>
              <a:rPr lang="en-US"/>
              <a:t> </a:t>
            </a:r>
            <a:r>
              <a:rPr lang="en-US" err="1"/>
              <a:t>mauris</a:t>
            </a:r>
            <a:r>
              <a:rPr lang="en-US"/>
              <a:t> </a:t>
            </a:r>
            <a:r>
              <a:rPr lang="en-US" err="1"/>
              <a:t>commodo</a:t>
            </a:r>
            <a:r>
              <a:rPr lang="en-US"/>
              <a:t> </a:t>
            </a:r>
            <a:r>
              <a:rPr lang="en-US" err="1"/>
              <a:t>quis</a:t>
            </a:r>
            <a:r>
              <a:rPr lang="en-US"/>
              <a:t> </a:t>
            </a:r>
            <a:r>
              <a:rPr lang="en-US" err="1"/>
              <a:t>imperdiet</a:t>
            </a:r>
            <a:r>
              <a:rPr lang="en-US"/>
              <a:t> </a:t>
            </a:r>
            <a:r>
              <a:rPr lang="en-US" err="1"/>
              <a:t>massa</a:t>
            </a:r>
            <a:r>
              <a:rPr lang="en-US"/>
              <a:t> </a:t>
            </a:r>
            <a:r>
              <a:rPr lang="en-US" err="1"/>
              <a:t>tincidunt</a:t>
            </a:r>
            <a:r>
              <a:rPr lang="en-US"/>
              <a:t> </a:t>
            </a:r>
            <a:r>
              <a:rPr lang="en-US" err="1"/>
              <a:t>nunc</a:t>
            </a:r>
            <a:r>
              <a:rPr lang="en-US"/>
              <a:t>. Dolor </a:t>
            </a:r>
            <a:r>
              <a:rPr lang="en-US" err="1"/>
              <a:t>morbi</a:t>
            </a:r>
            <a:r>
              <a:rPr lang="en-US"/>
              <a:t> non </a:t>
            </a:r>
            <a:r>
              <a:rPr lang="en-US" err="1"/>
              <a:t>arcu</a:t>
            </a:r>
            <a:r>
              <a:rPr lang="en-US"/>
              <a:t> </a:t>
            </a:r>
            <a:r>
              <a:rPr lang="en-US" err="1"/>
              <a:t>risus</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a:t>
            </a:r>
            <a:br>
              <a:rPr lang="en-US"/>
            </a:br>
            <a:br>
              <a:rPr lang="en-US"/>
            </a:br>
            <a:r>
              <a:rPr lang="en-US" err="1"/>
              <a:t>Egestas</a:t>
            </a:r>
            <a:r>
              <a:rPr lang="en-US"/>
              <a:t> </a:t>
            </a:r>
            <a:r>
              <a:rPr lang="en-US" err="1"/>
              <a:t>sed</a:t>
            </a:r>
            <a:r>
              <a:rPr lang="en-US"/>
              <a:t> tempus </a:t>
            </a:r>
            <a:r>
              <a:rPr lang="en-US" err="1"/>
              <a:t>urna</a:t>
            </a:r>
            <a:r>
              <a:rPr lang="en-US"/>
              <a:t> et pharetra </a:t>
            </a:r>
            <a:r>
              <a:rPr lang="en-US" err="1"/>
              <a:t>pharetra</a:t>
            </a:r>
            <a:r>
              <a:rPr lang="en-US"/>
              <a:t> </a:t>
            </a:r>
            <a:r>
              <a:rPr lang="en-US" err="1"/>
              <a:t>massa</a:t>
            </a:r>
            <a:r>
              <a:rPr lang="en-US"/>
              <a:t> </a:t>
            </a:r>
            <a:r>
              <a:rPr lang="en-US" err="1"/>
              <a:t>massa</a:t>
            </a:r>
            <a:r>
              <a:rPr lang="en-US"/>
              <a:t> </a:t>
            </a:r>
            <a:r>
              <a:rPr lang="en-US" err="1"/>
              <a:t>ultricies</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Suspendisse</a:t>
            </a:r>
            <a:r>
              <a:rPr lang="en-US"/>
              <a:t> </a:t>
            </a:r>
            <a:r>
              <a:rPr lang="en-US" err="1"/>
              <a:t>faucibus</a:t>
            </a:r>
            <a:r>
              <a:rPr lang="en-US"/>
              <a:t> </a:t>
            </a:r>
            <a:r>
              <a:rPr lang="en-US" err="1"/>
              <a:t>interdum</a:t>
            </a:r>
            <a:r>
              <a:rPr lang="en-US"/>
              <a:t> </a:t>
            </a:r>
            <a:r>
              <a:rPr lang="en-US" err="1"/>
              <a:t>posuere</a:t>
            </a:r>
            <a:r>
              <a:rPr lang="en-US"/>
              <a:t> lorem. Nunc </a:t>
            </a:r>
            <a:r>
              <a:rPr lang="en-US" err="1"/>
              <a:t>congue</a:t>
            </a:r>
            <a:r>
              <a:rPr lang="en-US"/>
              <a:t> nisi vitae </a:t>
            </a:r>
            <a:r>
              <a:rPr lang="en-US" err="1"/>
              <a:t>suscipit</a:t>
            </a:r>
            <a:r>
              <a:rPr lang="en-US"/>
              <a:t> </a:t>
            </a:r>
            <a:r>
              <a:rPr lang="en-US" err="1"/>
              <a:t>tellus</a:t>
            </a:r>
            <a:r>
              <a:rPr lang="en-US"/>
              <a:t> </a:t>
            </a:r>
            <a:r>
              <a:rPr lang="en-US" err="1"/>
              <a:t>mauris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a:t>
            </a:r>
          </a:p>
        </p:txBody>
      </p:sp>
    </p:spTree>
    <p:extLst>
      <p:ext uri="{BB962C8B-B14F-4D97-AF65-F5344CB8AC3E}">
        <p14:creationId xmlns:p14="http://schemas.microsoft.com/office/powerpoint/2010/main" val="5822401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E">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342900" y="457200"/>
            <a:ext cx="4059936"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3" name="Text Placeholder 5"/>
          <p:cNvSpPr>
            <a:spLocks noGrp="1"/>
          </p:cNvSpPr>
          <p:nvPr>
            <p:ph type="body" sz="quarter" idx="12" hasCustomPrompt="1"/>
          </p:nvPr>
        </p:nvSpPr>
        <p:spPr>
          <a:xfrm>
            <a:off x="342900" y="1005840"/>
            <a:ext cx="4059936" cy="539496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a:t>
            </a:r>
            <a:br>
              <a:rPr lang="en-US"/>
            </a:br>
            <a:br>
              <a:rPr lang="en-US"/>
            </a:b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 </a:t>
            </a:r>
            <a:r>
              <a:rPr lang="en-US" err="1"/>
              <a:t>eget</a:t>
            </a:r>
            <a:r>
              <a:rPr lang="en-US"/>
              <a:t>.</a:t>
            </a:r>
            <a:br>
              <a:rPr lang="en-US"/>
            </a:br>
            <a:br>
              <a:rPr lang="en-US"/>
            </a:b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Egestas</a:t>
            </a:r>
            <a:r>
              <a:rPr lang="en-US"/>
              <a:t> </a:t>
            </a:r>
            <a:r>
              <a:rPr lang="en-US" err="1"/>
              <a:t>sed</a:t>
            </a:r>
            <a:r>
              <a:rPr lang="en-US"/>
              <a:t> tempus. </a:t>
            </a:r>
            <a:r>
              <a:rPr lang="en-US" err="1"/>
              <a:t>Mi</a:t>
            </a:r>
            <a:r>
              <a:rPr lang="en-US"/>
              <a:t> sit </a:t>
            </a:r>
            <a:r>
              <a:rPr lang="en-US" err="1"/>
              <a:t>amet</a:t>
            </a:r>
            <a:r>
              <a:rPr lang="en-US"/>
              <a:t> </a:t>
            </a:r>
            <a:r>
              <a:rPr lang="en-US" err="1"/>
              <a:t>mauris</a:t>
            </a:r>
            <a:r>
              <a:rPr lang="en-US"/>
              <a:t> </a:t>
            </a:r>
            <a:r>
              <a:rPr lang="en-US" err="1"/>
              <a:t>commodo</a:t>
            </a:r>
            <a:r>
              <a:rPr lang="en-US"/>
              <a:t> </a:t>
            </a:r>
            <a:r>
              <a:rPr lang="en-US" err="1"/>
              <a:t>quis</a:t>
            </a:r>
            <a:r>
              <a:rPr lang="en-US"/>
              <a:t> </a:t>
            </a:r>
            <a:r>
              <a:rPr lang="en-US" err="1"/>
              <a:t>imperdiet</a:t>
            </a:r>
            <a:r>
              <a:rPr lang="en-US"/>
              <a:t> </a:t>
            </a:r>
            <a:r>
              <a:rPr lang="en-US" err="1"/>
              <a:t>massa</a:t>
            </a:r>
            <a:r>
              <a:rPr lang="en-US"/>
              <a:t> </a:t>
            </a:r>
            <a:r>
              <a:rPr lang="en-US" err="1"/>
              <a:t>tincidunt</a:t>
            </a:r>
            <a:r>
              <a:rPr lang="en-US"/>
              <a:t> </a:t>
            </a:r>
            <a:r>
              <a:rPr lang="en-US" err="1"/>
              <a:t>nunc</a:t>
            </a:r>
            <a:r>
              <a:rPr lang="en-US"/>
              <a:t>. Dolor </a:t>
            </a:r>
            <a:r>
              <a:rPr lang="en-US" err="1"/>
              <a:t>morbi</a:t>
            </a:r>
            <a:r>
              <a:rPr lang="en-US"/>
              <a:t> non </a:t>
            </a:r>
            <a:r>
              <a:rPr lang="en-US" err="1"/>
              <a:t>arcu</a:t>
            </a:r>
            <a:r>
              <a:rPr lang="en-US"/>
              <a:t> </a:t>
            </a:r>
            <a:r>
              <a:rPr lang="en-US" err="1"/>
              <a:t>risus</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 Lorem ipsum dolor sit </a:t>
            </a:r>
            <a:r>
              <a:rPr lang="en-US" err="1"/>
              <a:t>amet</a:t>
            </a:r>
            <a:r>
              <a:rPr lang="en-US"/>
              <a:t> </a:t>
            </a:r>
            <a:r>
              <a:rPr lang="en-US" err="1"/>
              <a:t>consec</a:t>
            </a:r>
            <a:r>
              <a:rPr lang="en-US"/>
              <a:t>.</a:t>
            </a:r>
          </a:p>
        </p:txBody>
      </p:sp>
      <p:sp>
        <p:nvSpPr>
          <p:cNvPr id="4" name="Picture Placeholder 5"/>
          <p:cNvSpPr>
            <a:spLocks noGrp="1"/>
          </p:cNvSpPr>
          <p:nvPr>
            <p:ph type="pic" sz="quarter" idx="13" hasCustomPrompt="1"/>
          </p:nvPr>
        </p:nvSpPr>
        <p:spPr>
          <a:xfrm>
            <a:off x="4738878" y="457200"/>
            <a:ext cx="4059936" cy="5943600"/>
          </a:xfrm>
          <a:prstGeom prst="rect">
            <a:avLst/>
          </a:prstGeom>
          <a:solidFill>
            <a:schemeClr val="bg2"/>
          </a:solidFill>
        </p:spPr>
        <p:txBody>
          <a:bodyPr lIns="0" tIns="0" rIns="0" bIns="0" anchor="ctr" anchorCtr="0"/>
          <a:lstStyle>
            <a:lvl1pPr marL="0" indent="0" algn="ctr">
              <a:buFontTx/>
              <a:buNone/>
              <a:defRPr sz="1500" b="1">
                <a:solidFill>
                  <a:schemeClr val="bg2">
                    <a:lumMod val="75000"/>
                  </a:schemeClr>
                </a:solidFill>
                <a:latin typeface="Cabin" panose="020B0803050202020004" pitchFamily="34" charset="0"/>
              </a:defRPr>
            </a:lvl1pPr>
          </a:lstStyle>
          <a:p>
            <a:r>
              <a:rPr lang="en-US"/>
              <a:t>[ INSERT IMAGE ]</a:t>
            </a:r>
          </a:p>
        </p:txBody>
      </p:sp>
    </p:spTree>
    <p:extLst>
      <p:ext uri="{BB962C8B-B14F-4D97-AF65-F5344CB8AC3E}">
        <p14:creationId xmlns:p14="http://schemas.microsoft.com/office/powerpoint/2010/main" val="27879870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F">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342900" y="457200"/>
            <a:ext cx="8455914"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3" name="Text Placeholder 5"/>
          <p:cNvSpPr>
            <a:spLocks noGrp="1"/>
          </p:cNvSpPr>
          <p:nvPr>
            <p:ph type="body" sz="quarter" idx="12" hasCustomPrompt="1"/>
          </p:nvPr>
        </p:nvSpPr>
        <p:spPr>
          <a:xfrm>
            <a:off x="342900" y="1005840"/>
            <a:ext cx="8455914" cy="91440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a:t>
            </a:r>
          </a:p>
        </p:txBody>
      </p:sp>
      <p:sp>
        <p:nvSpPr>
          <p:cNvPr id="4" name="Picture Placeholder 5"/>
          <p:cNvSpPr>
            <a:spLocks noGrp="1"/>
          </p:cNvSpPr>
          <p:nvPr>
            <p:ph type="pic" sz="quarter" idx="13" hasCustomPrompt="1"/>
          </p:nvPr>
        </p:nvSpPr>
        <p:spPr>
          <a:xfrm>
            <a:off x="342900" y="2377440"/>
            <a:ext cx="8455914" cy="4023360"/>
          </a:xfrm>
          <a:prstGeom prst="rect">
            <a:avLst/>
          </a:prstGeom>
          <a:solidFill>
            <a:schemeClr val="bg2"/>
          </a:solidFill>
        </p:spPr>
        <p:txBody>
          <a:bodyPr lIns="0" tIns="0" rIns="0" bIns="0" anchor="ctr" anchorCtr="0"/>
          <a:lstStyle>
            <a:lvl1pPr marL="0" indent="0" algn="ctr">
              <a:buFontTx/>
              <a:buNone/>
              <a:defRPr sz="1500" b="1">
                <a:solidFill>
                  <a:schemeClr val="bg2">
                    <a:lumMod val="75000"/>
                  </a:schemeClr>
                </a:solidFill>
                <a:latin typeface="Cabin" panose="020B0803050202020004" pitchFamily="34" charset="0"/>
              </a:defRPr>
            </a:lvl1pPr>
          </a:lstStyle>
          <a:p>
            <a:r>
              <a:rPr lang="en-US"/>
              <a:t>[ INSERT IMAGE ]</a:t>
            </a:r>
          </a:p>
        </p:txBody>
      </p:sp>
    </p:spTree>
    <p:extLst>
      <p:ext uri="{BB962C8B-B14F-4D97-AF65-F5344CB8AC3E}">
        <p14:creationId xmlns:p14="http://schemas.microsoft.com/office/powerpoint/2010/main" val="28253780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ntent A">
  <p:cSld name="1_Content A">
    <p:spTree>
      <p:nvGrpSpPr>
        <p:cNvPr id="1" name="Shape 64"/>
        <p:cNvGrpSpPr/>
        <p:nvPr/>
      </p:nvGrpSpPr>
      <p:grpSpPr>
        <a:xfrm>
          <a:off x="0" y="0"/>
          <a:ext cx="0" cy="0"/>
          <a:chOff x="0" y="0"/>
          <a:chExt cx="0" cy="0"/>
        </a:xfrm>
      </p:grpSpPr>
      <p:sp>
        <p:nvSpPr>
          <p:cNvPr id="65" name="Google Shape;65;p18"/>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69AD46"/>
              </a:buClr>
              <a:buSzPts val="3500"/>
              <a:buFont typeface="Arial"/>
              <a:buNone/>
              <a:defRPr sz="2625" b="1" i="1" u="none" strike="noStrike" cap="none">
                <a:solidFill>
                  <a:srgbClr val="69AD46"/>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6" name="Google Shape;66;p18"/>
          <p:cNvSpPr txBox="1">
            <a:spLocks noGrp="1"/>
          </p:cNvSpPr>
          <p:nvPr>
            <p:ph type="body" idx="2"/>
          </p:nvPr>
        </p:nvSpPr>
        <p:spPr>
          <a:xfrm>
            <a:off x="457200" y="1280161"/>
            <a:ext cx="8229600" cy="2745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59A4D2"/>
              </a:buClr>
              <a:buSzPts val="2000"/>
              <a:buFont typeface="Arial"/>
              <a:buNone/>
              <a:defRPr sz="1500" b="1" i="0" u="none" strike="noStrike" cap="none">
                <a:solidFill>
                  <a:srgbClr val="59A4D2"/>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7" name="Google Shape;67;p18"/>
          <p:cNvSpPr txBox="1">
            <a:spLocks noGrp="1"/>
          </p:cNvSpPr>
          <p:nvPr>
            <p:ph type="body" idx="3"/>
          </p:nvPr>
        </p:nvSpPr>
        <p:spPr>
          <a:xfrm>
            <a:off x="457200" y="1828800"/>
            <a:ext cx="8229600" cy="4572000"/>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0"/>
              </a:spcBef>
              <a:spcAft>
                <a:spcPts val="0"/>
              </a:spcAft>
              <a:buClr>
                <a:schemeClr val="dk1"/>
              </a:buClr>
              <a:buSzPts val="2000"/>
              <a:buFont typeface="Arial"/>
              <a:buNone/>
              <a:defRPr sz="1500" b="0" i="0" u="none" strike="noStrike" cap="none">
                <a:solidFill>
                  <a:schemeClr val="dk1"/>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119522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Dividing">
  <p:cSld name="Dividing">
    <p:spTree>
      <p:nvGrpSpPr>
        <p:cNvPr id="1" name="Shape 74"/>
        <p:cNvGrpSpPr/>
        <p:nvPr/>
      </p:nvGrpSpPr>
      <p:grpSpPr>
        <a:xfrm>
          <a:off x="0" y="0"/>
          <a:ext cx="0" cy="0"/>
          <a:chOff x="0" y="0"/>
          <a:chExt cx="0" cy="0"/>
        </a:xfrm>
      </p:grpSpPr>
      <p:sp>
        <p:nvSpPr>
          <p:cNvPr id="75" name="Google Shape;75;p57"/>
          <p:cNvSpPr txBox="1">
            <a:spLocks noGrp="1"/>
          </p:cNvSpPr>
          <p:nvPr>
            <p:ph type="body" idx="1"/>
          </p:nvPr>
        </p:nvSpPr>
        <p:spPr>
          <a:xfrm>
            <a:off x="457200" y="5943600"/>
            <a:ext cx="8229600" cy="457200"/>
          </a:xfrm>
          <a:prstGeom prst="rect">
            <a:avLst/>
          </a:prstGeom>
          <a:noFill/>
          <a:ln>
            <a:noFill/>
          </a:ln>
        </p:spPr>
        <p:txBody>
          <a:bodyPr spcFirstLastPara="1" wrap="square" lIns="0" tIns="0" rIns="0" bIns="0" anchor="t" anchorCtr="0">
            <a:noAutofit/>
          </a:bodyPr>
          <a:lstStyle>
            <a:lvl1pPr marL="342892" marR="0" lvl="0" indent="-171446" algn="ctr" rtl="0">
              <a:lnSpc>
                <a:spcPct val="100000"/>
              </a:lnSpc>
              <a:spcBef>
                <a:spcPts val="0"/>
              </a:spcBef>
              <a:spcAft>
                <a:spcPts val="0"/>
              </a:spcAft>
              <a:buClr>
                <a:srgbClr val="D7E1C6"/>
              </a:buClr>
              <a:buSzPts val="1500"/>
              <a:buFont typeface="Arial"/>
              <a:buNone/>
              <a:defRPr sz="1125" b="1" i="0" u="none" strike="noStrike" cap="none">
                <a:solidFill>
                  <a:srgbClr val="D7E1C6"/>
                </a:solidFill>
                <a:latin typeface="Cabin"/>
                <a:ea typeface="Cabin"/>
                <a:cs typeface="Cabin"/>
                <a:sym typeface="Cabin"/>
              </a:defRPr>
            </a:lvl1pPr>
            <a:lvl2pPr marL="685784" marR="0" lvl="1" indent="-171446"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2pPr>
            <a:lvl3pPr marL="1028675" marR="0" lvl="2" indent="-17144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3pPr>
            <a:lvl4pPr marL="1371566" marR="0" lvl="3" indent="-171446"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Calibri"/>
                <a:ea typeface="Calibri"/>
                <a:cs typeface="Calibri"/>
                <a:sym typeface="Calibri"/>
              </a:defRPr>
            </a:lvl4pPr>
            <a:lvl5pPr marL="1714457" marR="0" lvl="4" indent="-171446"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Calibri"/>
                <a:ea typeface="Calibri"/>
                <a:cs typeface="Calibri"/>
                <a:sym typeface="Calibri"/>
              </a:defRPr>
            </a:lvl5pPr>
            <a:lvl6pPr marL="2057349" marR="0" lvl="5"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240" marR="0" lvl="6"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132" marR="0" lvl="7"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023" marR="0" lvl="8"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76" name="Google Shape;76;p57"/>
          <p:cNvSpPr txBox="1">
            <a:spLocks noGrp="1"/>
          </p:cNvSpPr>
          <p:nvPr>
            <p:ph type="body" idx="2"/>
          </p:nvPr>
        </p:nvSpPr>
        <p:spPr>
          <a:xfrm>
            <a:off x="457200" y="457200"/>
            <a:ext cx="8229600" cy="4983480"/>
          </a:xfrm>
          <a:prstGeom prst="rect">
            <a:avLst/>
          </a:prstGeom>
          <a:noFill/>
          <a:ln>
            <a:noFill/>
          </a:ln>
        </p:spPr>
        <p:txBody>
          <a:bodyPr spcFirstLastPara="1" wrap="square" lIns="0" tIns="0" rIns="0" bIns="0" anchor="ctr" anchorCtr="0">
            <a:noAutofit/>
          </a:bodyPr>
          <a:lstStyle>
            <a:lvl1pPr marL="342892" marR="0" lvl="0" indent="-171446" algn="ctr" rtl="0">
              <a:lnSpc>
                <a:spcPct val="100000"/>
              </a:lnSpc>
              <a:spcBef>
                <a:spcPts val="0"/>
              </a:spcBef>
              <a:spcAft>
                <a:spcPts val="0"/>
              </a:spcAft>
              <a:buClr>
                <a:schemeClr val="lt1"/>
              </a:buClr>
              <a:buSzPts val="3375"/>
              <a:buFont typeface="Arial"/>
              <a:buNone/>
              <a:defRPr sz="2531" b="1" i="1" u="none" strike="noStrike" cap="none">
                <a:solidFill>
                  <a:schemeClr val="lt1"/>
                </a:solidFill>
                <a:latin typeface="Cabin"/>
                <a:ea typeface="Cabin"/>
                <a:cs typeface="Cabin"/>
                <a:sym typeface="Cabin"/>
              </a:defRPr>
            </a:lvl1pPr>
            <a:lvl2pPr marL="685784" marR="0" lvl="1" indent="-171446"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2pPr>
            <a:lvl3pPr marL="1028675" marR="0" lvl="2" indent="-17144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3pPr>
            <a:lvl4pPr marL="1371566" marR="0" lvl="3" indent="-171446"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Calibri"/>
                <a:ea typeface="Calibri"/>
                <a:cs typeface="Calibri"/>
                <a:sym typeface="Calibri"/>
              </a:defRPr>
            </a:lvl4pPr>
            <a:lvl5pPr marL="1714457" marR="0" lvl="4" indent="-171446"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Calibri"/>
                <a:ea typeface="Calibri"/>
                <a:cs typeface="Calibri"/>
                <a:sym typeface="Calibri"/>
              </a:defRPr>
            </a:lvl5pPr>
            <a:lvl6pPr marL="2057349" marR="0" lvl="5"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240" marR="0" lvl="6"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132" marR="0" lvl="7"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023" marR="0" lvl="8"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13370746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Dividin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342900" y="457200"/>
            <a:ext cx="8455914" cy="5029200"/>
          </a:xfrm>
          <a:prstGeom prst="rect">
            <a:avLst/>
          </a:prstGeom>
        </p:spPr>
        <p:txBody>
          <a:bodyPr lIns="0" tIns="0" rIns="0" bIns="0" anchor="ctr" anchorCtr="0"/>
          <a:lstStyle>
            <a:lvl1pPr marL="0" indent="0" algn="ctr">
              <a:lnSpc>
                <a:spcPct val="100000"/>
              </a:lnSpc>
              <a:spcBef>
                <a:spcPts val="0"/>
              </a:spcBef>
              <a:buFontTx/>
              <a:buNone/>
              <a:defRPr sz="3375" b="1" i="1">
                <a:solidFill>
                  <a:schemeClr val="bg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Presentation Title with</a:t>
            </a:r>
            <a:br>
              <a:rPr lang="en-US"/>
            </a:br>
            <a:r>
              <a:rPr lang="en-US"/>
              <a:t>Second Line if Applicable</a:t>
            </a:r>
          </a:p>
        </p:txBody>
      </p:sp>
      <p:sp>
        <p:nvSpPr>
          <p:cNvPr id="3" name="Text Placeholder 5"/>
          <p:cNvSpPr>
            <a:spLocks noGrp="1"/>
          </p:cNvSpPr>
          <p:nvPr>
            <p:ph type="body" sz="quarter" idx="11" hasCustomPrompt="1"/>
          </p:nvPr>
        </p:nvSpPr>
        <p:spPr>
          <a:xfrm>
            <a:off x="342900" y="5943600"/>
            <a:ext cx="8455914" cy="457200"/>
          </a:xfrm>
          <a:prstGeom prst="rect">
            <a:avLst/>
          </a:prstGeom>
        </p:spPr>
        <p:txBody>
          <a:bodyPr lIns="0" tIns="0" rIns="0" bIns="0" anchor="t" anchorCtr="0"/>
          <a:lstStyle>
            <a:lvl1pPr marL="0" indent="0" algn="ctr">
              <a:lnSpc>
                <a:spcPct val="100000"/>
              </a:lnSpc>
              <a:spcBef>
                <a:spcPts val="0"/>
              </a:spcBef>
              <a:buFontTx/>
              <a:buNone/>
              <a:defRPr sz="1500" b="1" i="0">
                <a:solidFill>
                  <a:srgbClr val="CCC8DA"/>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AUTHOR NAMES OR SUBTITLE TEXT</a:t>
            </a:r>
          </a:p>
        </p:txBody>
      </p:sp>
    </p:spTree>
    <p:extLst>
      <p:ext uri="{BB962C8B-B14F-4D97-AF65-F5344CB8AC3E}">
        <p14:creationId xmlns:p14="http://schemas.microsoft.com/office/powerpoint/2010/main" val="7018797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143000"/>
          </a:xfrm>
        </p:spPr>
        <p:txBody>
          <a:bodyPr/>
          <a:lstStyle>
            <a:lvl1pPr>
              <a:defRPr>
                <a:latin typeface="Cabin" panose="020B0803050202020004" pitchFamily="34" charset="0"/>
              </a:defRPr>
            </a:lvl1pPr>
          </a:lstStyle>
          <a:p>
            <a:r>
              <a:rPr kumimoji="0" lang="en-US"/>
              <a:t>Click to edit Master title style</a:t>
            </a:r>
          </a:p>
        </p:txBody>
      </p:sp>
    </p:spTree>
    <p:extLst>
      <p:ext uri="{BB962C8B-B14F-4D97-AF65-F5344CB8AC3E}">
        <p14:creationId xmlns:p14="http://schemas.microsoft.com/office/powerpoint/2010/main" val="22611280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9799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0324615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2625" b="1" i="1" baseline="0">
                <a:solidFill>
                  <a:srgbClr val="69AD4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a:t>
            </a:r>
            <a:br>
              <a:rPr lang="en-US"/>
            </a:br>
            <a:br>
              <a:rPr lang="en-US"/>
            </a:b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 </a:t>
            </a:r>
            <a:r>
              <a:rPr lang="en-US" err="1"/>
              <a:t>eget</a:t>
            </a:r>
            <a:r>
              <a:rPr lang="en-US"/>
              <a: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Egestas</a:t>
            </a:r>
            <a:r>
              <a:rPr lang="en-US"/>
              <a:t> </a:t>
            </a:r>
            <a:r>
              <a:rPr lang="en-US" err="1"/>
              <a:t>sed</a:t>
            </a:r>
            <a:r>
              <a:rPr lang="en-US"/>
              <a:t> tempus </a:t>
            </a:r>
            <a:r>
              <a:rPr lang="en-US" err="1"/>
              <a:t>urna</a:t>
            </a:r>
            <a:r>
              <a:rPr lang="en-US"/>
              <a:t> et pharetra </a:t>
            </a:r>
            <a:r>
              <a:rPr lang="en-US" err="1"/>
              <a:t>pharetra</a:t>
            </a:r>
            <a:r>
              <a:rPr lang="en-US"/>
              <a:t> </a:t>
            </a:r>
            <a:r>
              <a:rPr lang="en-US" err="1"/>
              <a:t>massa</a:t>
            </a:r>
            <a:r>
              <a:rPr lang="en-US"/>
              <a:t> </a:t>
            </a:r>
            <a:r>
              <a:rPr lang="en-US" err="1"/>
              <a:t>massa</a:t>
            </a:r>
            <a:r>
              <a:rPr lang="en-US"/>
              <a:t> </a:t>
            </a:r>
            <a:r>
              <a:rPr lang="en-US" err="1"/>
              <a:t>ultricies</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Suspendisse</a:t>
            </a:r>
            <a:r>
              <a:rPr lang="en-US"/>
              <a:t> </a:t>
            </a:r>
            <a:r>
              <a:rPr lang="en-US" err="1"/>
              <a:t>faucibus</a:t>
            </a:r>
            <a:r>
              <a:rPr lang="en-US"/>
              <a:t> </a:t>
            </a:r>
            <a:r>
              <a:rPr lang="en-US" err="1"/>
              <a:t>interdum</a:t>
            </a:r>
            <a:r>
              <a:rPr lang="en-US"/>
              <a:t> </a:t>
            </a:r>
            <a:r>
              <a:rPr lang="en-US" err="1"/>
              <a:t>posuere</a:t>
            </a:r>
            <a:r>
              <a:rPr lang="en-US"/>
              <a:t> lorem. Nunc </a:t>
            </a:r>
            <a:r>
              <a:rPr lang="en-US" err="1"/>
              <a:t>congue</a:t>
            </a:r>
            <a:r>
              <a:rPr lang="en-US"/>
              <a:t> nisi vitae </a:t>
            </a:r>
            <a:r>
              <a:rPr lang="en-US" err="1"/>
              <a:t>suscipit</a:t>
            </a:r>
            <a:r>
              <a:rPr lang="en-US"/>
              <a:t> </a:t>
            </a:r>
            <a:r>
              <a:rPr lang="en-US" err="1"/>
              <a:t>tellus</a:t>
            </a:r>
            <a:r>
              <a:rPr lang="en-US"/>
              <a:t> </a:t>
            </a:r>
            <a:r>
              <a:rPr lang="en-US" err="1"/>
              <a:t>mauris</a:t>
            </a:r>
            <a:r>
              <a:rPr lang="en-US"/>
              <a:t> a diam.</a:t>
            </a:r>
            <a:br>
              <a:rPr lang="en-US"/>
            </a:br>
            <a:br>
              <a:rPr lang="en-US"/>
            </a:br>
            <a:r>
              <a:rPr lang="en-US" err="1"/>
              <a:t>Mi</a:t>
            </a:r>
            <a:r>
              <a:rPr lang="en-US"/>
              <a:t> sit </a:t>
            </a:r>
            <a:r>
              <a:rPr lang="en-US" err="1"/>
              <a:t>amet</a:t>
            </a:r>
            <a:r>
              <a:rPr lang="en-US"/>
              <a:t> </a:t>
            </a:r>
            <a:r>
              <a:rPr lang="en-US" err="1"/>
              <a:t>mauris</a:t>
            </a:r>
            <a:r>
              <a:rPr lang="en-US"/>
              <a:t> </a:t>
            </a:r>
            <a:r>
              <a:rPr lang="en-US" err="1"/>
              <a:t>commodo</a:t>
            </a:r>
            <a:r>
              <a:rPr lang="en-US"/>
              <a:t> </a:t>
            </a:r>
            <a:r>
              <a:rPr lang="en-US" err="1"/>
              <a:t>quis</a:t>
            </a:r>
            <a:r>
              <a:rPr lang="en-US"/>
              <a:t> </a:t>
            </a:r>
            <a:r>
              <a:rPr lang="en-US" err="1"/>
              <a:t>imperdiet</a:t>
            </a:r>
            <a:r>
              <a:rPr lang="en-US"/>
              <a:t> </a:t>
            </a:r>
            <a:r>
              <a:rPr lang="en-US" err="1"/>
              <a:t>massa</a:t>
            </a:r>
            <a:r>
              <a:rPr lang="en-US"/>
              <a:t> </a:t>
            </a:r>
            <a:r>
              <a:rPr lang="en-US" err="1"/>
              <a:t>tincidunt</a:t>
            </a:r>
            <a:r>
              <a:rPr lang="en-US"/>
              <a:t> </a:t>
            </a:r>
            <a:r>
              <a:rPr lang="en-US" err="1"/>
              <a:t>nunc</a:t>
            </a:r>
            <a:r>
              <a:rPr lang="en-US"/>
              <a:t>. Dolor </a:t>
            </a:r>
            <a:r>
              <a:rPr lang="en-US" err="1"/>
              <a:t>morbi</a:t>
            </a:r>
            <a:r>
              <a:rPr lang="en-US"/>
              <a:t> non </a:t>
            </a:r>
            <a:r>
              <a:rPr lang="en-US" err="1"/>
              <a:t>arcu</a:t>
            </a:r>
            <a:r>
              <a:rPr lang="en-US"/>
              <a:t> </a:t>
            </a:r>
            <a:r>
              <a:rPr lang="en-US" err="1"/>
              <a:t>risus</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a:t>
            </a:r>
          </a:p>
        </p:txBody>
      </p:sp>
    </p:spTree>
    <p:extLst>
      <p:ext uri="{BB962C8B-B14F-4D97-AF65-F5344CB8AC3E}">
        <p14:creationId xmlns:p14="http://schemas.microsoft.com/office/powerpoint/2010/main" val="10046274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2_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1108" b="1" i="1" baseline="0">
                <a:solidFill>
                  <a:srgbClr val="69AD46"/>
                </a:solidFill>
                <a:latin typeface="Cabin" panose="020B0803050202020004" pitchFamily="34" charset="0"/>
              </a:defRPr>
            </a:lvl1pPr>
            <a:lvl2pPr marL="144661" indent="0">
              <a:buFontTx/>
              <a:buNone/>
              <a:defRPr/>
            </a:lvl2pPr>
            <a:lvl3pPr marL="289322" indent="0">
              <a:buFontTx/>
              <a:buNone/>
              <a:defRPr/>
            </a:lvl3pPr>
            <a:lvl4pPr marL="433983" indent="0">
              <a:buFontTx/>
              <a:buNone/>
              <a:defRPr/>
            </a:lvl4pPr>
            <a:lvl5pPr marL="578644" indent="0">
              <a:buFontTx/>
              <a:buNone/>
              <a:defRPr/>
            </a:lvl5pPr>
          </a:lstStyle>
          <a:p>
            <a:pPr lvl="0"/>
            <a:r>
              <a:rPr lang="en-US"/>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633" b="1" i="0" baseline="0">
                <a:solidFill>
                  <a:srgbClr val="59A4D2"/>
                </a:solidFill>
                <a:latin typeface="Cabin" panose="020B0803050202020004" pitchFamily="34" charset="0"/>
              </a:defRPr>
            </a:lvl1pPr>
            <a:lvl2pPr marL="144661" indent="0">
              <a:buFontTx/>
              <a:buNone/>
              <a:defRPr/>
            </a:lvl2pPr>
            <a:lvl3pPr marL="289322" indent="0">
              <a:buFontTx/>
              <a:buNone/>
              <a:defRPr/>
            </a:lvl3pPr>
            <a:lvl4pPr marL="433983" indent="0">
              <a:buFontTx/>
              <a:buNone/>
              <a:defRPr/>
            </a:lvl4pPr>
            <a:lvl5pPr marL="578644" indent="0">
              <a:buFontTx/>
              <a:buNone/>
              <a:defRPr/>
            </a:lvl5pPr>
          </a:lstStyle>
          <a:p>
            <a:pPr lvl="0"/>
            <a:r>
              <a:rPr lang="en-US"/>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633" b="0" i="0" baseline="0">
                <a:solidFill>
                  <a:schemeClr val="tx1"/>
                </a:solidFill>
                <a:latin typeface="Cabin" panose="020B0803050202020004" pitchFamily="34" charset="0"/>
              </a:defRPr>
            </a:lvl1pPr>
            <a:lvl2pPr marL="144661" indent="0">
              <a:buFontTx/>
              <a:buNone/>
              <a:defRPr/>
            </a:lvl2pPr>
            <a:lvl3pPr marL="289322" indent="0">
              <a:buFontTx/>
              <a:buNone/>
              <a:defRPr/>
            </a:lvl3pPr>
            <a:lvl4pPr marL="433983" indent="0">
              <a:buFontTx/>
              <a:buNone/>
              <a:defRPr/>
            </a:lvl4pPr>
            <a:lvl5pPr marL="578644"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a:t>
            </a:r>
            <a:br>
              <a:rPr lang="en-US"/>
            </a:br>
            <a:br>
              <a:rPr lang="en-US"/>
            </a:b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 </a:t>
            </a:r>
            <a:r>
              <a:rPr lang="en-US" err="1"/>
              <a:t>eget</a:t>
            </a:r>
            <a:r>
              <a:rPr lang="en-US"/>
              <a: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Egestas</a:t>
            </a:r>
            <a:r>
              <a:rPr lang="en-US"/>
              <a:t> </a:t>
            </a:r>
            <a:r>
              <a:rPr lang="en-US" err="1"/>
              <a:t>sed</a:t>
            </a:r>
            <a:r>
              <a:rPr lang="en-US"/>
              <a:t> tempus </a:t>
            </a:r>
            <a:r>
              <a:rPr lang="en-US" err="1"/>
              <a:t>urna</a:t>
            </a:r>
            <a:r>
              <a:rPr lang="en-US"/>
              <a:t> et pharetra </a:t>
            </a:r>
            <a:r>
              <a:rPr lang="en-US" err="1"/>
              <a:t>pharetra</a:t>
            </a:r>
            <a:r>
              <a:rPr lang="en-US"/>
              <a:t> </a:t>
            </a:r>
            <a:r>
              <a:rPr lang="en-US" err="1"/>
              <a:t>massa</a:t>
            </a:r>
            <a:r>
              <a:rPr lang="en-US"/>
              <a:t> </a:t>
            </a:r>
            <a:r>
              <a:rPr lang="en-US" err="1"/>
              <a:t>massa</a:t>
            </a:r>
            <a:r>
              <a:rPr lang="en-US"/>
              <a:t> </a:t>
            </a:r>
            <a:r>
              <a:rPr lang="en-US" err="1"/>
              <a:t>ultricies</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Suspendisse</a:t>
            </a:r>
            <a:r>
              <a:rPr lang="en-US"/>
              <a:t> </a:t>
            </a:r>
            <a:r>
              <a:rPr lang="en-US" err="1"/>
              <a:t>faucibus</a:t>
            </a:r>
            <a:r>
              <a:rPr lang="en-US"/>
              <a:t> </a:t>
            </a:r>
            <a:r>
              <a:rPr lang="en-US" err="1"/>
              <a:t>interdum</a:t>
            </a:r>
            <a:r>
              <a:rPr lang="en-US"/>
              <a:t> </a:t>
            </a:r>
            <a:r>
              <a:rPr lang="en-US" err="1"/>
              <a:t>posuere</a:t>
            </a:r>
            <a:r>
              <a:rPr lang="en-US"/>
              <a:t> lorem. Nunc </a:t>
            </a:r>
            <a:r>
              <a:rPr lang="en-US" err="1"/>
              <a:t>congue</a:t>
            </a:r>
            <a:r>
              <a:rPr lang="en-US"/>
              <a:t> nisi vitae </a:t>
            </a:r>
            <a:r>
              <a:rPr lang="en-US" err="1"/>
              <a:t>suscipit</a:t>
            </a:r>
            <a:r>
              <a:rPr lang="en-US"/>
              <a:t> </a:t>
            </a:r>
            <a:r>
              <a:rPr lang="en-US" err="1"/>
              <a:t>tellus</a:t>
            </a:r>
            <a:r>
              <a:rPr lang="en-US"/>
              <a:t> </a:t>
            </a:r>
            <a:r>
              <a:rPr lang="en-US" err="1"/>
              <a:t>mauris</a:t>
            </a:r>
            <a:r>
              <a:rPr lang="en-US"/>
              <a:t> a diam.</a:t>
            </a:r>
            <a:br>
              <a:rPr lang="en-US"/>
            </a:br>
            <a:br>
              <a:rPr lang="en-US"/>
            </a:br>
            <a:r>
              <a:rPr lang="en-US" err="1"/>
              <a:t>Mi</a:t>
            </a:r>
            <a:r>
              <a:rPr lang="en-US"/>
              <a:t> sit </a:t>
            </a:r>
            <a:r>
              <a:rPr lang="en-US" err="1"/>
              <a:t>amet</a:t>
            </a:r>
            <a:r>
              <a:rPr lang="en-US"/>
              <a:t> </a:t>
            </a:r>
            <a:r>
              <a:rPr lang="en-US" err="1"/>
              <a:t>mauris</a:t>
            </a:r>
            <a:r>
              <a:rPr lang="en-US"/>
              <a:t> </a:t>
            </a:r>
            <a:r>
              <a:rPr lang="en-US" err="1"/>
              <a:t>commodo</a:t>
            </a:r>
            <a:r>
              <a:rPr lang="en-US"/>
              <a:t> </a:t>
            </a:r>
            <a:r>
              <a:rPr lang="en-US" err="1"/>
              <a:t>quis</a:t>
            </a:r>
            <a:r>
              <a:rPr lang="en-US"/>
              <a:t> </a:t>
            </a:r>
            <a:r>
              <a:rPr lang="en-US" err="1"/>
              <a:t>imperdiet</a:t>
            </a:r>
            <a:r>
              <a:rPr lang="en-US"/>
              <a:t> </a:t>
            </a:r>
            <a:r>
              <a:rPr lang="en-US" err="1"/>
              <a:t>massa</a:t>
            </a:r>
            <a:r>
              <a:rPr lang="en-US"/>
              <a:t> </a:t>
            </a:r>
            <a:r>
              <a:rPr lang="en-US" err="1"/>
              <a:t>tincidunt</a:t>
            </a:r>
            <a:r>
              <a:rPr lang="en-US"/>
              <a:t> </a:t>
            </a:r>
            <a:r>
              <a:rPr lang="en-US" err="1"/>
              <a:t>nunc</a:t>
            </a:r>
            <a:r>
              <a:rPr lang="en-US"/>
              <a:t>. Dolor </a:t>
            </a:r>
            <a:r>
              <a:rPr lang="en-US" err="1"/>
              <a:t>morbi</a:t>
            </a:r>
            <a:r>
              <a:rPr lang="en-US"/>
              <a:t> non </a:t>
            </a:r>
            <a:r>
              <a:rPr lang="en-US" err="1"/>
              <a:t>arcu</a:t>
            </a:r>
            <a:r>
              <a:rPr lang="en-US"/>
              <a:t> </a:t>
            </a:r>
            <a:r>
              <a:rPr lang="en-US" err="1"/>
              <a:t>risus</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a:t>
            </a:r>
          </a:p>
        </p:txBody>
      </p:sp>
    </p:spTree>
    <p:extLst>
      <p:ext uri="{BB962C8B-B14F-4D97-AF65-F5344CB8AC3E}">
        <p14:creationId xmlns:p14="http://schemas.microsoft.com/office/powerpoint/2010/main" val="6292635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ing">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342900" y="457200"/>
            <a:ext cx="8455914" cy="5029200"/>
          </a:xfrm>
          <a:prstGeom prst="rect">
            <a:avLst/>
          </a:prstGeom>
        </p:spPr>
        <p:txBody>
          <a:bodyPr lIns="0" tIns="0" rIns="0" bIns="0" anchor="ctr" anchorCtr="0"/>
          <a:lstStyle>
            <a:lvl1pPr marL="0" indent="0" algn="ctr">
              <a:lnSpc>
                <a:spcPct val="100000"/>
              </a:lnSpc>
              <a:spcBef>
                <a:spcPts val="0"/>
              </a:spcBef>
              <a:buFontTx/>
              <a:buNone/>
              <a:defRPr sz="3375" b="1" i="1">
                <a:solidFill>
                  <a:schemeClr val="bg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Presentation Title with</a:t>
            </a:r>
            <a:br>
              <a:rPr lang="en-US"/>
            </a:br>
            <a:r>
              <a:rPr lang="en-US"/>
              <a:t>Second Line if Applicable</a:t>
            </a:r>
          </a:p>
        </p:txBody>
      </p:sp>
      <p:sp>
        <p:nvSpPr>
          <p:cNvPr id="3" name="Text Placeholder 5"/>
          <p:cNvSpPr>
            <a:spLocks noGrp="1"/>
          </p:cNvSpPr>
          <p:nvPr>
            <p:ph type="body" sz="quarter" idx="11" hasCustomPrompt="1"/>
          </p:nvPr>
        </p:nvSpPr>
        <p:spPr>
          <a:xfrm>
            <a:off x="342900" y="5943600"/>
            <a:ext cx="8455914" cy="457200"/>
          </a:xfrm>
          <a:prstGeom prst="rect">
            <a:avLst/>
          </a:prstGeom>
        </p:spPr>
        <p:txBody>
          <a:bodyPr lIns="0" tIns="0" rIns="0" bIns="0" anchor="t" anchorCtr="0"/>
          <a:lstStyle>
            <a:lvl1pPr marL="0" indent="0" algn="ctr">
              <a:lnSpc>
                <a:spcPct val="100000"/>
              </a:lnSpc>
              <a:spcBef>
                <a:spcPts val="0"/>
              </a:spcBef>
              <a:buFontTx/>
              <a:buNone/>
              <a:defRPr sz="1500" b="1" i="0">
                <a:solidFill>
                  <a:srgbClr val="CCC8DA"/>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AUTHOR NAMES OR SUBTITLE TEXT</a:t>
            </a:r>
          </a:p>
        </p:txBody>
      </p:sp>
    </p:spTree>
    <p:extLst>
      <p:ext uri="{BB962C8B-B14F-4D97-AF65-F5344CB8AC3E}">
        <p14:creationId xmlns:p14="http://schemas.microsoft.com/office/powerpoint/2010/main" val="1368685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Dividing">
  <p:cSld name="1_Dividing">
    <p:spTree>
      <p:nvGrpSpPr>
        <p:cNvPr id="1" name="Shape 74"/>
        <p:cNvGrpSpPr/>
        <p:nvPr/>
      </p:nvGrpSpPr>
      <p:grpSpPr>
        <a:xfrm>
          <a:off x="0" y="0"/>
          <a:ext cx="0" cy="0"/>
          <a:chOff x="0" y="0"/>
          <a:chExt cx="0" cy="0"/>
        </a:xfrm>
      </p:grpSpPr>
      <p:sp>
        <p:nvSpPr>
          <p:cNvPr id="75" name="Google Shape;75;p57"/>
          <p:cNvSpPr txBox="1">
            <a:spLocks noGrp="1"/>
          </p:cNvSpPr>
          <p:nvPr>
            <p:ph type="body" idx="1"/>
          </p:nvPr>
        </p:nvSpPr>
        <p:spPr>
          <a:xfrm>
            <a:off x="457200" y="5943600"/>
            <a:ext cx="8229600" cy="457200"/>
          </a:xfrm>
          <a:prstGeom prst="rect">
            <a:avLst/>
          </a:prstGeom>
          <a:noFill/>
          <a:ln>
            <a:noFill/>
          </a:ln>
        </p:spPr>
        <p:txBody>
          <a:bodyPr spcFirstLastPara="1" wrap="square" lIns="0" tIns="0" rIns="0" bIns="0" anchor="t" anchorCtr="0">
            <a:noAutofit/>
          </a:bodyPr>
          <a:lstStyle>
            <a:lvl1pPr marL="342892" marR="0" lvl="0" indent="-171446" algn="ctr" rtl="0">
              <a:lnSpc>
                <a:spcPct val="100000"/>
              </a:lnSpc>
              <a:spcBef>
                <a:spcPts val="0"/>
              </a:spcBef>
              <a:spcAft>
                <a:spcPts val="0"/>
              </a:spcAft>
              <a:buClr>
                <a:srgbClr val="D7E1C6"/>
              </a:buClr>
              <a:buSzPts val="1500"/>
              <a:buFont typeface="Arial"/>
              <a:buNone/>
              <a:defRPr sz="1125" b="1" i="0" u="none" strike="noStrike" cap="none">
                <a:solidFill>
                  <a:srgbClr val="D7E1C6"/>
                </a:solidFill>
                <a:latin typeface="Cabin"/>
                <a:ea typeface="Cabin"/>
                <a:cs typeface="Cabin"/>
                <a:sym typeface="Cabin"/>
              </a:defRPr>
            </a:lvl1pPr>
            <a:lvl2pPr marL="685784" marR="0" lvl="1" indent="-171446"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2pPr>
            <a:lvl3pPr marL="1028675" marR="0" lvl="2" indent="-17144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3pPr>
            <a:lvl4pPr marL="1371566" marR="0" lvl="3" indent="-171446"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Calibri"/>
                <a:ea typeface="Calibri"/>
                <a:cs typeface="Calibri"/>
                <a:sym typeface="Calibri"/>
              </a:defRPr>
            </a:lvl4pPr>
            <a:lvl5pPr marL="1714457" marR="0" lvl="4" indent="-171446"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Calibri"/>
                <a:ea typeface="Calibri"/>
                <a:cs typeface="Calibri"/>
                <a:sym typeface="Calibri"/>
              </a:defRPr>
            </a:lvl5pPr>
            <a:lvl6pPr marL="2057349" marR="0" lvl="5"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240" marR="0" lvl="6"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132" marR="0" lvl="7"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023" marR="0" lvl="8"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76" name="Google Shape;76;p57"/>
          <p:cNvSpPr txBox="1">
            <a:spLocks noGrp="1"/>
          </p:cNvSpPr>
          <p:nvPr>
            <p:ph type="body" idx="2"/>
          </p:nvPr>
        </p:nvSpPr>
        <p:spPr>
          <a:xfrm>
            <a:off x="457200" y="457200"/>
            <a:ext cx="8229600" cy="4983480"/>
          </a:xfrm>
          <a:prstGeom prst="rect">
            <a:avLst/>
          </a:prstGeom>
          <a:noFill/>
          <a:ln>
            <a:noFill/>
          </a:ln>
        </p:spPr>
        <p:txBody>
          <a:bodyPr spcFirstLastPara="1" wrap="square" lIns="0" tIns="0" rIns="0" bIns="0" anchor="ctr" anchorCtr="0">
            <a:noAutofit/>
          </a:bodyPr>
          <a:lstStyle>
            <a:lvl1pPr marL="342892" marR="0" lvl="0" indent="-171446" algn="ctr" rtl="0">
              <a:lnSpc>
                <a:spcPct val="100000"/>
              </a:lnSpc>
              <a:spcBef>
                <a:spcPts val="0"/>
              </a:spcBef>
              <a:spcAft>
                <a:spcPts val="0"/>
              </a:spcAft>
              <a:buClr>
                <a:schemeClr val="lt1"/>
              </a:buClr>
              <a:buSzPts val="3375"/>
              <a:buFont typeface="Arial"/>
              <a:buNone/>
              <a:defRPr sz="2531" b="1" i="1" u="none" strike="noStrike" cap="none">
                <a:solidFill>
                  <a:schemeClr val="lt1"/>
                </a:solidFill>
                <a:latin typeface="Cabin"/>
                <a:ea typeface="Cabin"/>
                <a:cs typeface="Cabin"/>
                <a:sym typeface="Cabin"/>
              </a:defRPr>
            </a:lvl1pPr>
            <a:lvl2pPr marL="685784" marR="0" lvl="1" indent="-171446" algn="l" rtl="0">
              <a:lnSpc>
                <a:spcPct val="90000"/>
              </a:lnSpc>
              <a:spcBef>
                <a:spcPts val="281"/>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2pPr>
            <a:lvl3pPr marL="1028675" marR="0" lvl="2" indent="-171446" algn="l" rtl="0">
              <a:lnSpc>
                <a:spcPct val="90000"/>
              </a:lnSpc>
              <a:spcBef>
                <a:spcPts val="281"/>
              </a:spcBef>
              <a:spcAft>
                <a:spcPts val="0"/>
              </a:spcAft>
              <a:buClr>
                <a:schemeClr val="dk1"/>
              </a:buClr>
              <a:buSzPts val="1500"/>
              <a:buFont typeface="Arial"/>
              <a:buNone/>
              <a:defRPr sz="1125" b="0" i="0" u="none" strike="noStrike" cap="none">
                <a:solidFill>
                  <a:schemeClr val="dk1"/>
                </a:solidFill>
                <a:latin typeface="Calibri"/>
                <a:ea typeface="Calibri"/>
                <a:cs typeface="Calibri"/>
                <a:sym typeface="Calibri"/>
              </a:defRPr>
            </a:lvl3pPr>
            <a:lvl4pPr marL="1371566" marR="0" lvl="3" indent="-171446"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Calibri"/>
                <a:ea typeface="Calibri"/>
                <a:cs typeface="Calibri"/>
                <a:sym typeface="Calibri"/>
              </a:defRPr>
            </a:lvl4pPr>
            <a:lvl5pPr marL="1714457" marR="0" lvl="4" indent="-171446" algn="l" rtl="0">
              <a:lnSpc>
                <a:spcPct val="90000"/>
              </a:lnSpc>
              <a:spcBef>
                <a:spcPts val="281"/>
              </a:spcBef>
              <a:spcAft>
                <a:spcPts val="0"/>
              </a:spcAft>
              <a:buClr>
                <a:schemeClr val="dk1"/>
              </a:buClr>
              <a:buSzPts val="1350"/>
              <a:buFont typeface="Arial"/>
              <a:buNone/>
              <a:defRPr sz="1013" b="0" i="0" u="none" strike="noStrike" cap="none">
                <a:solidFill>
                  <a:schemeClr val="dk1"/>
                </a:solidFill>
                <a:latin typeface="Calibri"/>
                <a:ea typeface="Calibri"/>
                <a:cs typeface="Calibri"/>
                <a:sym typeface="Calibri"/>
              </a:defRPr>
            </a:lvl5pPr>
            <a:lvl6pPr marL="2057349" marR="0" lvl="5"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6pPr>
            <a:lvl7pPr marL="2400240" marR="0" lvl="6"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7pPr>
            <a:lvl8pPr marL="2743132" marR="0" lvl="7"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8pPr>
            <a:lvl9pPr marL="3086023" marR="0" lvl="8" indent="-235739" algn="l" rtl="0">
              <a:lnSpc>
                <a:spcPct val="90000"/>
              </a:lnSpc>
              <a:spcBef>
                <a:spcPts val="281"/>
              </a:spcBef>
              <a:spcAft>
                <a:spcPts val="0"/>
              </a:spcAft>
              <a:buClr>
                <a:schemeClr val="dk1"/>
              </a:buClr>
              <a:buSzPts val="1350"/>
              <a:buFont typeface="Arial"/>
              <a:buChar char="•"/>
              <a:defRPr sz="1013"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15930286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2625" b="1" i="1" baseline="0">
                <a:solidFill>
                  <a:srgbClr val="062B48"/>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a:t>
            </a:r>
          </a:p>
        </p:txBody>
      </p:sp>
    </p:spTree>
    <p:extLst>
      <p:ext uri="{BB962C8B-B14F-4D97-AF65-F5344CB8AC3E}">
        <p14:creationId xmlns:p14="http://schemas.microsoft.com/office/powerpoint/2010/main" val="6488342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A">
  <p:cSld name="1_Content A">
    <p:spTree>
      <p:nvGrpSpPr>
        <p:cNvPr id="1" name="Shape 20"/>
        <p:cNvGrpSpPr/>
        <p:nvPr/>
      </p:nvGrpSpPr>
      <p:grpSpPr>
        <a:xfrm>
          <a:off x="0" y="0"/>
          <a:ext cx="0" cy="0"/>
          <a:chOff x="0" y="0"/>
          <a:chExt cx="0" cy="0"/>
        </a:xfrm>
      </p:grpSpPr>
      <p:sp>
        <p:nvSpPr>
          <p:cNvPr id="21" name="Google Shape;21;p145"/>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257175" marR="0" lvl="0" indent="-128588" algn="l" rtl="0">
              <a:lnSpc>
                <a:spcPct val="90000"/>
              </a:lnSpc>
              <a:spcBef>
                <a:spcPts val="563"/>
              </a:spcBef>
              <a:spcAft>
                <a:spcPts val="0"/>
              </a:spcAft>
              <a:buClr>
                <a:srgbClr val="69AD46"/>
              </a:buClr>
              <a:buSzPts val="3500"/>
              <a:buFont typeface="Arial"/>
              <a:buNone/>
              <a:defRPr sz="1969" b="1" u="none" strike="noStrike" cap="none">
                <a:solidFill>
                  <a:srgbClr val="69AD46"/>
                </a:solidFill>
                <a:latin typeface="Cabin"/>
                <a:ea typeface="Cabin"/>
                <a:cs typeface="Cabin"/>
                <a:sym typeface="Cabin"/>
              </a:defRPr>
            </a:lvl1pPr>
            <a:lvl2pPr marL="514350" marR="0" lvl="1" indent="-128588" algn="l" rtl="0">
              <a:lnSpc>
                <a:spcPct val="90000"/>
              </a:lnSpc>
              <a:spcBef>
                <a:spcPts val="281"/>
              </a:spcBef>
              <a:spcAft>
                <a:spcPts val="0"/>
              </a:spcAft>
              <a:buClr>
                <a:schemeClr val="dk1"/>
              </a:buClr>
              <a:buSzPts val="2400"/>
              <a:buFont typeface="Arial"/>
              <a:buNone/>
              <a:defRPr sz="1350" b="0" i="0" u="none" strike="noStrike" cap="none">
                <a:solidFill>
                  <a:schemeClr val="dk1"/>
                </a:solidFill>
                <a:latin typeface="Calibri"/>
                <a:ea typeface="Calibri"/>
                <a:cs typeface="Calibri"/>
                <a:sym typeface="Calibri"/>
              </a:defRPr>
            </a:lvl2pPr>
            <a:lvl3pPr marL="771525" marR="0" lvl="2" indent="-128588" algn="l" rtl="0">
              <a:lnSpc>
                <a:spcPct val="90000"/>
              </a:lnSpc>
              <a:spcBef>
                <a:spcPts val="281"/>
              </a:spcBef>
              <a:spcAft>
                <a:spcPts val="0"/>
              </a:spcAft>
              <a:buClr>
                <a:schemeClr val="dk1"/>
              </a:buClr>
              <a:buSzPts val="2000"/>
              <a:buFont typeface="Arial"/>
              <a:buNone/>
              <a:defRPr sz="1125" b="0" i="0" u="none" strike="noStrike" cap="none">
                <a:solidFill>
                  <a:schemeClr val="dk1"/>
                </a:solidFill>
                <a:latin typeface="Calibri"/>
                <a:ea typeface="Calibri"/>
                <a:cs typeface="Calibri"/>
                <a:sym typeface="Calibri"/>
              </a:defRPr>
            </a:lvl3pPr>
            <a:lvl4pPr marL="1028700" marR="0" lvl="3" indent="-128588" algn="l" rtl="0">
              <a:lnSpc>
                <a:spcPct val="90000"/>
              </a:lnSpc>
              <a:spcBef>
                <a:spcPts val="281"/>
              </a:spcBef>
              <a:spcAft>
                <a:spcPts val="0"/>
              </a:spcAft>
              <a:buClr>
                <a:schemeClr val="dk1"/>
              </a:buClr>
              <a:buSzPts val="1800"/>
              <a:buFont typeface="Arial"/>
              <a:buNone/>
              <a:defRPr sz="1013" b="0" i="0" u="none" strike="noStrike" cap="none">
                <a:solidFill>
                  <a:schemeClr val="dk1"/>
                </a:solidFill>
                <a:latin typeface="Calibri"/>
                <a:ea typeface="Calibri"/>
                <a:cs typeface="Calibri"/>
                <a:sym typeface="Calibri"/>
              </a:defRPr>
            </a:lvl4pPr>
            <a:lvl5pPr marL="1285875" marR="0" lvl="4" indent="-128588" algn="l" rtl="0">
              <a:lnSpc>
                <a:spcPct val="90000"/>
              </a:lnSpc>
              <a:spcBef>
                <a:spcPts val="281"/>
              </a:spcBef>
              <a:spcAft>
                <a:spcPts val="0"/>
              </a:spcAft>
              <a:buClr>
                <a:schemeClr val="dk1"/>
              </a:buClr>
              <a:buSzPts val="1800"/>
              <a:buFont typeface="Arial"/>
              <a:buNone/>
              <a:defRPr sz="1013" b="0" i="0" u="none" strike="noStrike" cap="none">
                <a:solidFill>
                  <a:schemeClr val="dk1"/>
                </a:solidFill>
                <a:latin typeface="Calibri"/>
                <a:ea typeface="Calibri"/>
                <a:cs typeface="Calibri"/>
                <a:sym typeface="Calibri"/>
              </a:defRPr>
            </a:lvl5pPr>
            <a:lvl6pPr marL="1543050" marR="0" lvl="5"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6pPr>
            <a:lvl7pPr marL="1800225" marR="0" lvl="6"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7pPr>
            <a:lvl8pPr marL="2057400" marR="0" lvl="7"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8pPr>
            <a:lvl9pPr marL="2314575" marR="0" lvl="8"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 name="Google Shape;22;p145"/>
          <p:cNvSpPr txBox="1">
            <a:spLocks noGrp="1"/>
          </p:cNvSpPr>
          <p:nvPr>
            <p:ph type="body" idx="2"/>
          </p:nvPr>
        </p:nvSpPr>
        <p:spPr>
          <a:xfrm>
            <a:off x="457200" y="1280160"/>
            <a:ext cx="8229600" cy="274200"/>
          </a:xfrm>
          <a:prstGeom prst="rect">
            <a:avLst/>
          </a:prstGeom>
          <a:noFill/>
          <a:ln>
            <a:noFill/>
          </a:ln>
        </p:spPr>
        <p:txBody>
          <a:bodyPr spcFirstLastPara="1" wrap="square" lIns="0" tIns="0" rIns="0" bIns="0" anchor="t" anchorCtr="0">
            <a:noAutofit/>
          </a:bodyPr>
          <a:lstStyle>
            <a:lvl1pPr marL="257175" marR="0" lvl="0" indent="-128588" algn="l" rtl="0">
              <a:lnSpc>
                <a:spcPct val="90000"/>
              </a:lnSpc>
              <a:spcBef>
                <a:spcPts val="563"/>
              </a:spcBef>
              <a:spcAft>
                <a:spcPts val="0"/>
              </a:spcAft>
              <a:buClr>
                <a:srgbClr val="59A4D2"/>
              </a:buClr>
              <a:buSzPts val="2000"/>
              <a:buFont typeface="Arial"/>
              <a:buNone/>
              <a:defRPr sz="1125" b="1" i="0" u="none" strike="noStrike" cap="none">
                <a:solidFill>
                  <a:srgbClr val="59A4D2"/>
                </a:solidFill>
                <a:latin typeface="Cabin"/>
                <a:ea typeface="Cabin"/>
                <a:cs typeface="Cabin"/>
                <a:sym typeface="Cabin"/>
              </a:defRPr>
            </a:lvl1pPr>
            <a:lvl2pPr marL="514350" marR="0" lvl="1" indent="-128588" algn="l" rtl="0">
              <a:lnSpc>
                <a:spcPct val="90000"/>
              </a:lnSpc>
              <a:spcBef>
                <a:spcPts val="281"/>
              </a:spcBef>
              <a:spcAft>
                <a:spcPts val="0"/>
              </a:spcAft>
              <a:buClr>
                <a:schemeClr val="dk1"/>
              </a:buClr>
              <a:buSzPts val="2400"/>
              <a:buFont typeface="Arial"/>
              <a:buNone/>
              <a:defRPr sz="1350" b="0" i="0" u="none" strike="noStrike" cap="none">
                <a:solidFill>
                  <a:schemeClr val="dk1"/>
                </a:solidFill>
                <a:latin typeface="Calibri"/>
                <a:ea typeface="Calibri"/>
                <a:cs typeface="Calibri"/>
                <a:sym typeface="Calibri"/>
              </a:defRPr>
            </a:lvl2pPr>
            <a:lvl3pPr marL="771525" marR="0" lvl="2" indent="-128588" algn="l" rtl="0">
              <a:lnSpc>
                <a:spcPct val="90000"/>
              </a:lnSpc>
              <a:spcBef>
                <a:spcPts val="281"/>
              </a:spcBef>
              <a:spcAft>
                <a:spcPts val="0"/>
              </a:spcAft>
              <a:buClr>
                <a:schemeClr val="dk1"/>
              </a:buClr>
              <a:buSzPts val="2000"/>
              <a:buFont typeface="Arial"/>
              <a:buNone/>
              <a:defRPr sz="1125" b="0" i="0" u="none" strike="noStrike" cap="none">
                <a:solidFill>
                  <a:schemeClr val="dk1"/>
                </a:solidFill>
                <a:latin typeface="Calibri"/>
                <a:ea typeface="Calibri"/>
                <a:cs typeface="Calibri"/>
                <a:sym typeface="Calibri"/>
              </a:defRPr>
            </a:lvl3pPr>
            <a:lvl4pPr marL="1028700" marR="0" lvl="3" indent="-128588" algn="l" rtl="0">
              <a:lnSpc>
                <a:spcPct val="90000"/>
              </a:lnSpc>
              <a:spcBef>
                <a:spcPts val="281"/>
              </a:spcBef>
              <a:spcAft>
                <a:spcPts val="0"/>
              </a:spcAft>
              <a:buClr>
                <a:schemeClr val="dk1"/>
              </a:buClr>
              <a:buSzPts val="1800"/>
              <a:buFont typeface="Arial"/>
              <a:buNone/>
              <a:defRPr sz="1013" b="0" i="0" u="none" strike="noStrike" cap="none">
                <a:solidFill>
                  <a:schemeClr val="dk1"/>
                </a:solidFill>
                <a:latin typeface="Calibri"/>
                <a:ea typeface="Calibri"/>
                <a:cs typeface="Calibri"/>
                <a:sym typeface="Calibri"/>
              </a:defRPr>
            </a:lvl4pPr>
            <a:lvl5pPr marL="1285875" marR="0" lvl="4" indent="-128588" algn="l" rtl="0">
              <a:lnSpc>
                <a:spcPct val="90000"/>
              </a:lnSpc>
              <a:spcBef>
                <a:spcPts val="281"/>
              </a:spcBef>
              <a:spcAft>
                <a:spcPts val="0"/>
              </a:spcAft>
              <a:buClr>
                <a:schemeClr val="dk1"/>
              </a:buClr>
              <a:buSzPts val="1800"/>
              <a:buFont typeface="Arial"/>
              <a:buNone/>
              <a:defRPr sz="1013" b="0" i="0" u="none" strike="noStrike" cap="none">
                <a:solidFill>
                  <a:schemeClr val="dk1"/>
                </a:solidFill>
                <a:latin typeface="Calibri"/>
                <a:ea typeface="Calibri"/>
                <a:cs typeface="Calibri"/>
                <a:sym typeface="Calibri"/>
              </a:defRPr>
            </a:lvl5pPr>
            <a:lvl6pPr marL="1543050" marR="0" lvl="5"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6pPr>
            <a:lvl7pPr marL="1800225" marR="0" lvl="6"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7pPr>
            <a:lvl8pPr marL="2057400" marR="0" lvl="7"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8pPr>
            <a:lvl9pPr marL="2314575" marR="0" lvl="8"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3" name="Google Shape;23;p145"/>
          <p:cNvSpPr txBox="1">
            <a:spLocks noGrp="1"/>
          </p:cNvSpPr>
          <p:nvPr>
            <p:ph type="body" idx="3"/>
          </p:nvPr>
        </p:nvSpPr>
        <p:spPr>
          <a:xfrm>
            <a:off x="457200" y="1828800"/>
            <a:ext cx="8229600" cy="4572000"/>
          </a:xfrm>
          <a:prstGeom prst="rect">
            <a:avLst/>
          </a:prstGeom>
          <a:noFill/>
          <a:ln>
            <a:noFill/>
          </a:ln>
        </p:spPr>
        <p:txBody>
          <a:bodyPr spcFirstLastPara="1" wrap="square" lIns="0" tIns="0" rIns="0" bIns="0" anchor="t" anchorCtr="0">
            <a:noAutofit/>
          </a:bodyPr>
          <a:lstStyle>
            <a:lvl1pPr marL="257175" marR="0" lvl="0" indent="-128588" algn="l" rtl="0">
              <a:lnSpc>
                <a:spcPct val="100000"/>
              </a:lnSpc>
              <a:spcBef>
                <a:spcPts val="0"/>
              </a:spcBef>
              <a:spcAft>
                <a:spcPts val="0"/>
              </a:spcAft>
              <a:buClr>
                <a:schemeClr val="dk1"/>
              </a:buClr>
              <a:buSzPts val="2000"/>
              <a:buFont typeface="Arial"/>
              <a:buNone/>
              <a:defRPr sz="1125" b="0" i="0" u="none" strike="noStrike" cap="none">
                <a:solidFill>
                  <a:schemeClr val="dk1"/>
                </a:solidFill>
                <a:latin typeface="Cabin"/>
                <a:ea typeface="Cabin"/>
                <a:cs typeface="Cabin"/>
                <a:sym typeface="Cabin"/>
              </a:defRPr>
            </a:lvl1pPr>
            <a:lvl2pPr marL="514350" marR="0" lvl="1" indent="-128588" algn="l" rtl="0">
              <a:lnSpc>
                <a:spcPct val="90000"/>
              </a:lnSpc>
              <a:spcBef>
                <a:spcPts val="281"/>
              </a:spcBef>
              <a:spcAft>
                <a:spcPts val="0"/>
              </a:spcAft>
              <a:buClr>
                <a:schemeClr val="dk1"/>
              </a:buClr>
              <a:buSzPts val="2400"/>
              <a:buFont typeface="Arial"/>
              <a:buNone/>
              <a:defRPr sz="1350" b="0" i="0" u="none" strike="noStrike" cap="none">
                <a:solidFill>
                  <a:schemeClr val="dk1"/>
                </a:solidFill>
                <a:latin typeface="Calibri"/>
                <a:ea typeface="Calibri"/>
                <a:cs typeface="Calibri"/>
                <a:sym typeface="Calibri"/>
              </a:defRPr>
            </a:lvl2pPr>
            <a:lvl3pPr marL="771525" marR="0" lvl="2" indent="-128588" algn="l" rtl="0">
              <a:lnSpc>
                <a:spcPct val="90000"/>
              </a:lnSpc>
              <a:spcBef>
                <a:spcPts val="281"/>
              </a:spcBef>
              <a:spcAft>
                <a:spcPts val="0"/>
              </a:spcAft>
              <a:buClr>
                <a:schemeClr val="dk1"/>
              </a:buClr>
              <a:buSzPts val="2000"/>
              <a:buFont typeface="Arial"/>
              <a:buNone/>
              <a:defRPr sz="1125" b="0" i="0" u="none" strike="noStrike" cap="none">
                <a:solidFill>
                  <a:schemeClr val="dk1"/>
                </a:solidFill>
                <a:latin typeface="Calibri"/>
                <a:ea typeface="Calibri"/>
                <a:cs typeface="Calibri"/>
                <a:sym typeface="Calibri"/>
              </a:defRPr>
            </a:lvl3pPr>
            <a:lvl4pPr marL="1028700" marR="0" lvl="3" indent="-128588" algn="l" rtl="0">
              <a:lnSpc>
                <a:spcPct val="90000"/>
              </a:lnSpc>
              <a:spcBef>
                <a:spcPts val="281"/>
              </a:spcBef>
              <a:spcAft>
                <a:spcPts val="0"/>
              </a:spcAft>
              <a:buClr>
                <a:schemeClr val="dk1"/>
              </a:buClr>
              <a:buSzPts val="1800"/>
              <a:buFont typeface="Arial"/>
              <a:buNone/>
              <a:defRPr sz="1013" b="0" i="0" u="none" strike="noStrike" cap="none">
                <a:solidFill>
                  <a:schemeClr val="dk1"/>
                </a:solidFill>
                <a:latin typeface="Calibri"/>
                <a:ea typeface="Calibri"/>
                <a:cs typeface="Calibri"/>
                <a:sym typeface="Calibri"/>
              </a:defRPr>
            </a:lvl4pPr>
            <a:lvl5pPr marL="1285875" marR="0" lvl="4" indent="-128588" algn="l" rtl="0">
              <a:lnSpc>
                <a:spcPct val="90000"/>
              </a:lnSpc>
              <a:spcBef>
                <a:spcPts val="281"/>
              </a:spcBef>
              <a:spcAft>
                <a:spcPts val="0"/>
              </a:spcAft>
              <a:buClr>
                <a:schemeClr val="dk1"/>
              </a:buClr>
              <a:buSzPts val="1800"/>
              <a:buFont typeface="Arial"/>
              <a:buNone/>
              <a:defRPr sz="1013" b="0" i="0" u="none" strike="noStrike" cap="none">
                <a:solidFill>
                  <a:schemeClr val="dk1"/>
                </a:solidFill>
                <a:latin typeface="Calibri"/>
                <a:ea typeface="Calibri"/>
                <a:cs typeface="Calibri"/>
                <a:sym typeface="Calibri"/>
              </a:defRPr>
            </a:lvl5pPr>
            <a:lvl6pPr marL="1543050" marR="0" lvl="5"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6pPr>
            <a:lvl7pPr marL="1800225" marR="0" lvl="6"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7pPr>
            <a:lvl8pPr marL="2057400" marR="0" lvl="7"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8pPr>
            <a:lvl9pPr marL="2314575" marR="0" lvl="8" indent="-192881"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817525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ontent B">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342900" y="457200"/>
            <a:ext cx="8455914" cy="457200"/>
          </a:xfrm>
          <a:prstGeom prst="rect">
            <a:avLst/>
          </a:prstGeom>
        </p:spPr>
        <p:txBody>
          <a:bodyPr lIns="0" tIns="0" rIns="0" bIns="0" anchor="t" anchorCtr="0"/>
          <a:lstStyle>
            <a:lvl1pPr marL="0" indent="0" algn="l">
              <a:buFontTx/>
              <a:buNone/>
              <a:defRPr sz="2625" b="1" i="1">
                <a:solidFill>
                  <a:srgbClr val="062B48"/>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Optional Section or Slide Title</a:t>
            </a:r>
          </a:p>
        </p:txBody>
      </p:sp>
      <p:sp>
        <p:nvSpPr>
          <p:cNvPr id="3" name="Text Placeholder 5"/>
          <p:cNvSpPr>
            <a:spLocks noGrp="1"/>
          </p:cNvSpPr>
          <p:nvPr>
            <p:ph type="body" sz="quarter" idx="11" hasCustomPrompt="1"/>
          </p:nvPr>
        </p:nvSpPr>
        <p:spPr>
          <a:xfrm>
            <a:off x="342900" y="1280160"/>
            <a:ext cx="4059936" cy="274320"/>
          </a:xfrm>
          <a:prstGeom prst="rect">
            <a:avLst/>
          </a:prstGeom>
        </p:spPr>
        <p:txBody>
          <a:bodyPr lIns="0" tIns="0" rIns="0" bIns="0" anchor="t" anchorCtr="0"/>
          <a:lstStyle>
            <a:lvl1pPr marL="0" indent="0" algn="l">
              <a:buFontTx/>
              <a:buNone/>
              <a:defRPr sz="1500" b="1" i="0" baseline="0">
                <a:solidFill>
                  <a:srgbClr val="332E7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 TEXT</a:t>
            </a:r>
          </a:p>
        </p:txBody>
      </p:sp>
      <p:sp>
        <p:nvSpPr>
          <p:cNvPr id="4" name="Text Placeholder 5"/>
          <p:cNvSpPr>
            <a:spLocks noGrp="1"/>
          </p:cNvSpPr>
          <p:nvPr>
            <p:ph type="body" sz="quarter" idx="12" hasCustomPrompt="1"/>
          </p:nvPr>
        </p:nvSpPr>
        <p:spPr>
          <a:xfrm>
            <a:off x="342900" y="1828800"/>
            <a:ext cx="4059936" cy="4572000"/>
          </a:xfrm>
          <a:prstGeom prst="rect">
            <a:avLst/>
          </a:prstGeom>
        </p:spPr>
        <p:txBody>
          <a:bodyPr lIns="0" tIns="0" rIns="0" bIns="0" anchor="t" anchorCtr="0"/>
          <a:lstStyle>
            <a:lvl1pPr marL="0" indent="0" algn="l">
              <a:lnSpc>
                <a:spcPct val="100000"/>
              </a:lnSpc>
              <a:spcBef>
                <a:spcPts val="0"/>
              </a:spcBef>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Vestibu</a:t>
            </a:r>
            <a:r>
              <a:rPr lang="en-US"/>
              <a:t> </a:t>
            </a:r>
            <a:r>
              <a:rPr lang="en-US" err="1"/>
              <a:t>morbi</a:t>
            </a:r>
            <a:r>
              <a:rPr lang="en-US"/>
              <a:t> </a:t>
            </a:r>
            <a:r>
              <a:rPr lang="en-US" err="1"/>
              <a:t>blandit</a:t>
            </a:r>
            <a:r>
              <a:rPr lang="en-US"/>
              <a:t> cursus.</a:t>
            </a:r>
            <a:br>
              <a:rPr lang="en-US"/>
            </a:br>
            <a:br>
              <a:rPr lang="en-US"/>
            </a:b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 </a:t>
            </a: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a:t>
            </a:r>
            <a:br>
              <a:rPr lang="en-US"/>
            </a:br>
            <a:br>
              <a:rPr lang="en-US"/>
            </a:br>
            <a:r>
              <a:rPr lang="en-US" err="1"/>
              <a:t>Egestas</a:t>
            </a:r>
            <a:r>
              <a:rPr lang="en-US"/>
              <a:t> </a:t>
            </a:r>
            <a:r>
              <a:rPr lang="en-US" err="1"/>
              <a:t>sed</a:t>
            </a:r>
            <a:r>
              <a:rPr lang="en-US"/>
              <a:t> tempus </a:t>
            </a:r>
            <a:r>
              <a:rPr lang="en-US" err="1"/>
              <a:t>urna</a:t>
            </a:r>
            <a:r>
              <a:rPr lang="en-US"/>
              <a:t> et pharetra </a:t>
            </a:r>
            <a:r>
              <a:rPr lang="en-US" err="1"/>
              <a:t>pharetra</a:t>
            </a:r>
            <a:r>
              <a:rPr lang="en-US"/>
              <a:t> </a:t>
            </a:r>
            <a:r>
              <a:rPr lang="en-US" err="1"/>
              <a:t>massa</a:t>
            </a:r>
            <a:r>
              <a:rPr lang="en-US"/>
              <a:t> </a:t>
            </a:r>
            <a:r>
              <a:rPr lang="en-US" err="1"/>
              <a:t>massa</a:t>
            </a:r>
            <a:r>
              <a:rPr lang="en-US"/>
              <a:t> </a:t>
            </a:r>
            <a:r>
              <a:rPr lang="en-US" err="1"/>
              <a:t>ultricies</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Suspendisse</a:t>
            </a:r>
            <a:r>
              <a:rPr lang="en-US"/>
              <a:t> </a:t>
            </a:r>
            <a:r>
              <a:rPr lang="en-US" err="1"/>
              <a:t>faucibus</a:t>
            </a:r>
            <a:r>
              <a:rPr lang="en-US"/>
              <a:t> </a:t>
            </a:r>
            <a:r>
              <a:rPr lang="en-US" err="1"/>
              <a:t>interdu</a:t>
            </a:r>
            <a:r>
              <a:rPr lang="en-US"/>
              <a:t>.</a:t>
            </a:r>
            <a:br>
              <a:rPr lang="en-US"/>
            </a:br>
            <a:endParaRPr lang="en-US"/>
          </a:p>
        </p:txBody>
      </p:sp>
      <p:sp>
        <p:nvSpPr>
          <p:cNvPr id="6" name="Picture Placeholder 5"/>
          <p:cNvSpPr>
            <a:spLocks noGrp="1"/>
          </p:cNvSpPr>
          <p:nvPr>
            <p:ph type="pic" sz="quarter" idx="13" hasCustomPrompt="1"/>
          </p:nvPr>
        </p:nvSpPr>
        <p:spPr>
          <a:xfrm>
            <a:off x="4738878" y="1280160"/>
            <a:ext cx="4059936" cy="5120640"/>
          </a:xfrm>
          <a:prstGeom prst="rect">
            <a:avLst/>
          </a:prstGeom>
          <a:solidFill>
            <a:schemeClr val="bg2"/>
          </a:solidFill>
        </p:spPr>
        <p:txBody>
          <a:bodyPr lIns="0" tIns="0" rIns="0" bIns="0" anchor="ctr" anchorCtr="0"/>
          <a:lstStyle>
            <a:lvl1pPr marL="0" indent="0" algn="ctr">
              <a:buFontTx/>
              <a:buNone/>
              <a:defRPr sz="1500" b="1">
                <a:solidFill>
                  <a:schemeClr val="bg2">
                    <a:lumMod val="75000"/>
                  </a:schemeClr>
                </a:solidFill>
                <a:latin typeface="Cabin" panose="020B0803050202020004" pitchFamily="34" charset="0"/>
              </a:defRPr>
            </a:lvl1pPr>
          </a:lstStyle>
          <a:p>
            <a:r>
              <a:rPr lang="en-US"/>
              <a:t>[ INSERT IMAGE ]</a:t>
            </a:r>
          </a:p>
        </p:txBody>
      </p:sp>
    </p:spTree>
    <p:extLst>
      <p:ext uri="{BB962C8B-B14F-4D97-AF65-F5344CB8AC3E}">
        <p14:creationId xmlns:p14="http://schemas.microsoft.com/office/powerpoint/2010/main" val="11689335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7216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C4F9-5EE7-47B7-B965-368EB53A4352}"/>
              </a:ext>
            </a:extLst>
          </p:cNvPr>
          <p:cNvSpPr>
            <a:spLocks noGrp="1"/>
          </p:cNvSpPr>
          <p:nvPr>
            <p:ph type="ctrTitle"/>
          </p:nvPr>
        </p:nvSpPr>
        <p:spPr>
          <a:xfrm>
            <a:off x="485775" y="1181100"/>
            <a:ext cx="5148543" cy="3581399"/>
          </a:xfrm>
        </p:spPr>
        <p:txBody>
          <a:bodyPr anchor="b">
            <a:normAutofit/>
          </a:bodyPr>
          <a:lstStyle>
            <a:lvl1pPr algn="l">
              <a:defRPr sz="27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7A4A1F1-374F-4FC8-89F7-83065EA4F5DD}"/>
              </a:ext>
            </a:extLst>
          </p:cNvPr>
          <p:cNvSpPr>
            <a:spLocks noGrp="1"/>
          </p:cNvSpPr>
          <p:nvPr>
            <p:ph type="subTitle" idx="1"/>
          </p:nvPr>
        </p:nvSpPr>
        <p:spPr>
          <a:xfrm>
            <a:off x="485775" y="5075227"/>
            <a:ext cx="5148543" cy="868374"/>
          </a:xfrm>
        </p:spPr>
        <p:txBody>
          <a:bodyPr>
            <a:normAutofit/>
          </a:bodyPr>
          <a:lstStyle>
            <a:lvl1pPr marL="0" indent="0" algn="l">
              <a:lnSpc>
                <a:spcPct val="110000"/>
              </a:lnSpc>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FB5CB5F-AE9B-4C02-B16F-C462CAFC1963}"/>
              </a:ext>
            </a:extLst>
          </p:cNvPr>
          <p:cNvSpPr>
            <a:spLocks noGrp="1"/>
          </p:cNvSpPr>
          <p:nvPr>
            <p:ph type="dt" sz="half" idx="10"/>
          </p:nvPr>
        </p:nvSpPr>
        <p:spPr/>
        <p:txBody>
          <a:bodyPr/>
          <a:lstStyle/>
          <a:p>
            <a:fld id="{D341B595-366B-43E2-A22E-EA6A78C03F06}" type="datetimeFigureOut">
              <a:rPr lang="en-US" smtClean="0"/>
              <a:t>12/7/2023</a:t>
            </a:fld>
            <a:endParaRPr lang="en-US"/>
          </a:p>
        </p:txBody>
      </p:sp>
      <p:sp>
        <p:nvSpPr>
          <p:cNvPr id="5" name="Footer Placeholder 4">
            <a:extLst>
              <a:ext uri="{FF2B5EF4-FFF2-40B4-BE49-F238E27FC236}">
                <a16:creationId xmlns:a16="http://schemas.microsoft.com/office/drawing/2014/main" id="{4114B1CC-830B-4695-B174-D9E9100A8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D43F-E516-4123-A6D8-DB72C3CC50B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959045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F197-4D72-4945-8068-57D52018E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FA8-039D-4BAF-8AAB-7B6616AFEE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7357F-46A1-493A-A5E4-1D7FAE5B9960}"/>
              </a:ext>
            </a:extLst>
          </p:cNvPr>
          <p:cNvSpPr>
            <a:spLocks noGrp="1"/>
          </p:cNvSpPr>
          <p:nvPr>
            <p:ph type="dt" sz="half" idx="10"/>
          </p:nvPr>
        </p:nvSpPr>
        <p:spPr/>
        <p:txBody>
          <a:bodyPr/>
          <a:lstStyle/>
          <a:p>
            <a:fld id="{D341B595-366B-43E2-A22E-EA6A78C03F06}" type="datetimeFigureOut">
              <a:rPr lang="en-US" smtClean="0"/>
              <a:t>12/7/2023</a:t>
            </a:fld>
            <a:endParaRPr lang="en-US"/>
          </a:p>
        </p:txBody>
      </p:sp>
      <p:sp>
        <p:nvSpPr>
          <p:cNvPr id="5" name="Footer Placeholder 4">
            <a:extLst>
              <a:ext uri="{FF2B5EF4-FFF2-40B4-BE49-F238E27FC236}">
                <a16:creationId xmlns:a16="http://schemas.microsoft.com/office/drawing/2014/main" id="{C57277BC-26F9-4B14-A2DC-C7575C5A6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BC3FF-EE25-45FB-A7A8-AAA522F70748}"/>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952637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D">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3" name="Text Placeholder 5"/>
          <p:cNvSpPr>
            <a:spLocks noGrp="1"/>
          </p:cNvSpPr>
          <p:nvPr>
            <p:ph type="body" sz="quarter" idx="12" hasCustomPrompt="1"/>
          </p:nvPr>
        </p:nvSpPr>
        <p:spPr>
          <a:xfrm>
            <a:off x="457200" y="1005840"/>
            <a:ext cx="8229600" cy="539496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a:t>
            </a:r>
          </a:p>
        </p:txBody>
      </p:sp>
    </p:spTree>
    <p:extLst>
      <p:ext uri="{BB962C8B-B14F-4D97-AF65-F5344CB8AC3E}">
        <p14:creationId xmlns:p14="http://schemas.microsoft.com/office/powerpoint/2010/main" val="179132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96BE-9AF9-4E97-9204-5B672D797384}"/>
              </a:ext>
            </a:extLst>
          </p:cNvPr>
          <p:cNvSpPr>
            <a:spLocks noGrp="1"/>
          </p:cNvSpPr>
          <p:nvPr>
            <p:ph type="title"/>
          </p:nvPr>
        </p:nvSpPr>
        <p:spPr>
          <a:xfrm>
            <a:off x="1485900" y="2362200"/>
            <a:ext cx="5772150" cy="2400300"/>
          </a:xfrm>
        </p:spPr>
        <p:txBody>
          <a:bodyPr anchor="b">
            <a:normAutofit/>
          </a:bodyPr>
          <a:lstStyle>
            <a:lvl1pPr>
              <a:defRPr sz="405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5EDF98A-E8AE-4443-9A8C-CB35DEB2CE60}"/>
              </a:ext>
            </a:extLst>
          </p:cNvPr>
          <p:cNvSpPr>
            <a:spLocks noGrp="1"/>
          </p:cNvSpPr>
          <p:nvPr>
            <p:ph type="body" idx="1"/>
          </p:nvPr>
        </p:nvSpPr>
        <p:spPr>
          <a:xfrm>
            <a:off x="1485900" y="5067300"/>
            <a:ext cx="5772150" cy="876300"/>
          </a:xfrm>
        </p:spPr>
        <p:txBody>
          <a:bodyPr>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B7114B-35CB-40C5-BCC8-C5039524FFC1}"/>
              </a:ext>
            </a:extLst>
          </p:cNvPr>
          <p:cNvSpPr>
            <a:spLocks noGrp="1"/>
          </p:cNvSpPr>
          <p:nvPr>
            <p:ph type="dt" sz="half" idx="10"/>
          </p:nvPr>
        </p:nvSpPr>
        <p:spPr/>
        <p:txBody>
          <a:bodyPr/>
          <a:lstStyle/>
          <a:p>
            <a:fld id="{D341B595-366B-43E2-A22E-EA6A78C03F06}" type="datetimeFigureOut">
              <a:rPr lang="en-US" smtClean="0"/>
              <a:t>12/7/2023</a:t>
            </a:fld>
            <a:endParaRPr lang="en-US"/>
          </a:p>
        </p:txBody>
      </p:sp>
      <p:sp>
        <p:nvSpPr>
          <p:cNvPr id="5" name="Footer Placeholder 4">
            <a:extLst>
              <a:ext uri="{FF2B5EF4-FFF2-40B4-BE49-F238E27FC236}">
                <a16:creationId xmlns:a16="http://schemas.microsoft.com/office/drawing/2014/main" id="{7A1AA324-982E-42C4-8002-5F236877C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01596-9353-4C1A-972E-6522F2B42049}"/>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9096239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0BC9-7469-437A-B92B-0A2627E4B9B4}"/>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1B7D887-595C-4649-AF8E-E78307000D4A}"/>
              </a:ext>
            </a:extLst>
          </p:cNvPr>
          <p:cNvSpPr>
            <a:spLocks noGrp="1"/>
          </p:cNvSpPr>
          <p:nvPr>
            <p:ph sz="half" idx="1"/>
          </p:nvPr>
        </p:nvSpPr>
        <p:spPr>
          <a:xfrm>
            <a:off x="685800" y="1825625"/>
            <a:ext cx="374332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39FE29C-ED37-4DD9-949F-0024342619E1}"/>
              </a:ext>
            </a:extLst>
          </p:cNvPr>
          <p:cNvSpPr>
            <a:spLocks noGrp="1"/>
          </p:cNvSpPr>
          <p:nvPr>
            <p:ph sz="half" idx="2"/>
          </p:nvPr>
        </p:nvSpPr>
        <p:spPr>
          <a:xfrm>
            <a:off x="4686300" y="1825625"/>
            <a:ext cx="3771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6F6AA34-8CC0-4E5B-8396-0AC75633142B}"/>
              </a:ext>
            </a:extLst>
          </p:cNvPr>
          <p:cNvSpPr>
            <a:spLocks noGrp="1"/>
          </p:cNvSpPr>
          <p:nvPr>
            <p:ph type="dt" sz="half" idx="10"/>
          </p:nvPr>
        </p:nvSpPr>
        <p:spPr/>
        <p:txBody>
          <a:bodyPr/>
          <a:lstStyle/>
          <a:p>
            <a:fld id="{D341B595-366B-43E2-A22E-EA6A78C03F06}" type="datetimeFigureOut">
              <a:rPr lang="en-US" smtClean="0"/>
              <a:t>12/7/2023</a:t>
            </a:fld>
            <a:endParaRPr lang="en-US"/>
          </a:p>
        </p:txBody>
      </p:sp>
      <p:sp>
        <p:nvSpPr>
          <p:cNvPr id="6" name="Footer Placeholder 5">
            <a:extLst>
              <a:ext uri="{FF2B5EF4-FFF2-40B4-BE49-F238E27FC236}">
                <a16:creationId xmlns:a16="http://schemas.microsoft.com/office/drawing/2014/main" id="{28DF7398-73FE-4D27-AFF9-91BEBFED3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00880-10EE-4115-8BBB-13DDF270DBD1}"/>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7535518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F3C9B-D20D-43FA-BA18-D50F86A9127E}"/>
              </a:ext>
            </a:extLst>
          </p:cNvPr>
          <p:cNvSpPr>
            <a:spLocks noGrp="1"/>
          </p:cNvSpPr>
          <p:nvPr>
            <p:ph type="title"/>
          </p:nvPr>
        </p:nvSpPr>
        <p:spPr>
          <a:xfrm>
            <a:off x="489279" y="647700"/>
            <a:ext cx="7968922" cy="115062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D52F00A-F4EE-40FC-9325-373840422D52}"/>
              </a:ext>
            </a:extLst>
          </p:cNvPr>
          <p:cNvSpPr>
            <a:spLocks noGrp="1"/>
          </p:cNvSpPr>
          <p:nvPr>
            <p:ph type="body" idx="1"/>
          </p:nvPr>
        </p:nvSpPr>
        <p:spPr>
          <a:xfrm>
            <a:off x="491898" y="1879600"/>
            <a:ext cx="3868340" cy="675641"/>
          </a:xfrm>
        </p:spPr>
        <p:txBody>
          <a:bodyPr anchor="b">
            <a:noAutofit/>
          </a:bodyPr>
          <a:lstStyle>
            <a:lvl1pPr marL="0" indent="0">
              <a:buNone/>
              <a:defRPr sz="1350" b="1" cap="all" spc="22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5DD90-A306-4A8B-A54C-8033B7F7F0E9}"/>
              </a:ext>
            </a:extLst>
          </p:cNvPr>
          <p:cNvSpPr>
            <a:spLocks noGrp="1"/>
          </p:cNvSpPr>
          <p:nvPr>
            <p:ph sz="half" idx="2"/>
          </p:nvPr>
        </p:nvSpPr>
        <p:spPr>
          <a:xfrm>
            <a:off x="491898" y="2560955"/>
            <a:ext cx="3868340"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040E0AA-F8F8-4862-B27B-50FAF2F34DE0}"/>
              </a:ext>
            </a:extLst>
          </p:cNvPr>
          <p:cNvSpPr>
            <a:spLocks noGrp="1"/>
          </p:cNvSpPr>
          <p:nvPr>
            <p:ph type="body" sz="quarter" idx="3"/>
          </p:nvPr>
        </p:nvSpPr>
        <p:spPr>
          <a:xfrm>
            <a:off x="4570809" y="1879600"/>
            <a:ext cx="3887391" cy="675641"/>
          </a:xfrm>
        </p:spPr>
        <p:txBody>
          <a:bodyPr anchor="b">
            <a:noAutofit/>
          </a:bodyPr>
          <a:lstStyle>
            <a:lvl1pPr marL="0" indent="0">
              <a:buNone/>
              <a:defRPr sz="1350" b="1" cap="all" spc="225"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9FEBDD6-EDA1-4CE7-9DDC-9D977E12DDAB}"/>
              </a:ext>
            </a:extLst>
          </p:cNvPr>
          <p:cNvSpPr>
            <a:spLocks noGrp="1"/>
          </p:cNvSpPr>
          <p:nvPr>
            <p:ph sz="quarter" idx="4"/>
          </p:nvPr>
        </p:nvSpPr>
        <p:spPr>
          <a:xfrm>
            <a:off x="4570809" y="2560955"/>
            <a:ext cx="3887391"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0044487-D350-4434-A5C7-A96942FFC95E}"/>
              </a:ext>
            </a:extLst>
          </p:cNvPr>
          <p:cNvSpPr>
            <a:spLocks noGrp="1"/>
          </p:cNvSpPr>
          <p:nvPr>
            <p:ph type="dt" sz="half" idx="10"/>
          </p:nvPr>
        </p:nvSpPr>
        <p:spPr/>
        <p:txBody>
          <a:bodyPr/>
          <a:lstStyle/>
          <a:p>
            <a:fld id="{D341B595-366B-43E2-A22E-EA6A78C03F06}" type="datetimeFigureOut">
              <a:rPr lang="en-US" smtClean="0"/>
              <a:t>12/7/2023</a:t>
            </a:fld>
            <a:endParaRPr lang="en-US"/>
          </a:p>
        </p:txBody>
      </p:sp>
      <p:sp>
        <p:nvSpPr>
          <p:cNvPr id="8" name="Footer Placeholder 7">
            <a:extLst>
              <a:ext uri="{FF2B5EF4-FFF2-40B4-BE49-F238E27FC236}">
                <a16:creationId xmlns:a16="http://schemas.microsoft.com/office/drawing/2014/main" id="{3389DC43-E591-42BF-82EE-E4887E4BC5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8CD421-2D00-41DD-A393-4739E389D95E}"/>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41037309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9A8B-0FAF-431C-9657-9003FA037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BBA2A1-331D-40F8-867B-CE15011360A1}"/>
              </a:ext>
            </a:extLst>
          </p:cNvPr>
          <p:cNvSpPr>
            <a:spLocks noGrp="1"/>
          </p:cNvSpPr>
          <p:nvPr>
            <p:ph type="dt" sz="half" idx="10"/>
          </p:nvPr>
        </p:nvSpPr>
        <p:spPr/>
        <p:txBody>
          <a:bodyPr/>
          <a:lstStyle/>
          <a:p>
            <a:fld id="{D341B595-366B-43E2-A22E-EA6A78C03F06}" type="datetimeFigureOut">
              <a:rPr lang="en-US" smtClean="0"/>
              <a:t>12/7/2023</a:t>
            </a:fld>
            <a:endParaRPr lang="en-US"/>
          </a:p>
        </p:txBody>
      </p:sp>
      <p:sp>
        <p:nvSpPr>
          <p:cNvPr id="4" name="Footer Placeholder 3">
            <a:extLst>
              <a:ext uri="{FF2B5EF4-FFF2-40B4-BE49-F238E27FC236}">
                <a16:creationId xmlns:a16="http://schemas.microsoft.com/office/drawing/2014/main" id="{850995C1-5121-47B6-AC6D-F60C0FF663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DBE022-9B54-431C-80D5-5D8F2AFCB92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41309438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15B6E5-6347-41F6-85FC-3BF3652D1BC3}"/>
              </a:ext>
            </a:extLst>
          </p:cNvPr>
          <p:cNvSpPr>
            <a:spLocks noGrp="1"/>
          </p:cNvSpPr>
          <p:nvPr>
            <p:ph type="dt" sz="half" idx="10"/>
          </p:nvPr>
        </p:nvSpPr>
        <p:spPr/>
        <p:txBody>
          <a:bodyPr/>
          <a:lstStyle/>
          <a:p>
            <a:fld id="{D341B595-366B-43E2-A22E-EA6A78C03F06}" type="datetimeFigureOut">
              <a:rPr lang="en-US" smtClean="0"/>
              <a:t>12/7/2023</a:t>
            </a:fld>
            <a:endParaRPr lang="en-US"/>
          </a:p>
        </p:txBody>
      </p:sp>
      <p:sp>
        <p:nvSpPr>
          <p:cNvPr id="3" name="Footer Placeholder 2">
            <a:extLst>
              <a:ext uri="{FF2B5EF4-FFF2-40B4-BE49-F238E27FC236}">
                <a16:creationId xmlns:a16="http://schemas.microsoft.com/office/drawing/2014/main" id="{1C6A93F6-45F8-4453-B5DC-B2F3D5D0B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364E1-213B-4AF0-80D7-8101EFD5E410}"/>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38661480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0B5D-E76D-4797-AD77-15625D675F3A}"/>
              </a:ext>
            </a:extLst>
          </p:cNvPr>
          <p:cNvSpPr>
            <a:spLocks noGrp="1"/>
          </p:cNvSpPr>
          <p:nvPr>
            <p:ph type="title"/>
          </p:nvPr>
        </p:nvSpPr>
        <p:spPr>
          <a:xfrm>
            <a:off x="489279" y="647700"/>
            <a:ext cx="3089741" cy="1714500"/>
          </a:xfrm>
        </p:spPr>
        <p:txBody>
          <a:bodyPr anchor="b">
            <a:noAutofit/>
          </a:bodyPr>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9744D8D-C9CF-43B2-905D-2368B17A539A}"/>
              </a:ext>
            </a:extLst>
          </p:cNvPr>
          <p:cNvSpPr>
            <a:spLocks noGrp="1"/>
          </p:cNvSpPr>
          <p:nvPr>
            <p:ph idx="1"/>
          </p:nvPr>
        </p:nvSpPr>
        <p:spPr>
          <a:xfrm>
            <a:off x="4155141" y="914401"/>
            <a:ext cx="4303059" cy="502919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1B4BF0C-D14C-46D7-ACDD-1885DDD883F1}"/>
              </a:ext>
            </a:extLst>
          </p:cNvPr>
          <p:cNvSpPr>
            <a:spLocks noGrp="1"/>
          </p:cNvSpPr>
          <p:nvPr>
            <p:ph type="body" sz="half" idx="2"/>
          </p:nvPr>
        </p:nvSpPr>
        <p:spPr>
          <a:xfrm>
            <a:off x="489279" y="2697480"/>
            <a:ext cx="3089741" cy="324611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FD7D8D-72E7-4ABD-BB87-80BB49003104}"/>
              </a:ext>
            </a:extLst>
          </p:cNvPr>
          <p:cNvSpPr>
            <a:spLocks noGrp="1"/>
          </p:cNvSpPr>
          <p:nvPr>
            <p:ph type="dt" sz="half" idx="10"/>
          </p:nvPr>
        </p:nvSpPr>
        <p:spPr/>
        <p:txBody>
          <a:bodyPr/>
          <a:lstStyle/>
          <a:p>
            <a:fld id="{D341B595-366B-43E2-A22E-EA6A78C03F06}" type="datetimeFigureOut">
              <a:rPr lang="en-US" smtClean="0"/>
              <a:t>12/7/2023</a:t>
            </a:fld>
            <a:endParaRPr lang="en-US"/>
          </a:p>
        </p:txBody>
      </p:sp>
      <p:sp>
        <p:nvSpPr>
          <p:cNvPr id="6" name="Footer Placeholder 5">
            <a:extLst>
              <a:ext uri="{FF2B5EF4-FFF2-40B4-BE49-F238E27FC236}">
                <a16:creationId xmlns:a16="http://schemas.microsoft.com/office/drawing/2014/main" id="{A9D9C1CE-C8CE-4364-A021-ADC2D6472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6FA33-09EF-495A-853E-63750CA37AC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8902695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23E-952E-40DF-A101-74D22789D534}"/>
              </a:ext>
            </a:extLst>
          </p:cNvPr>
          <p:cNvSpPr>
            <a:spLocks noGrp="1"/>
          </p:cNvSpPr>
          <p:nvPr>
            <p:ph type="title"/>
          </p:nvPr>
        </p:nvSpPr>
        <p:spPr>
          <a:xfrm>
            <a:off x="489279" y="647700"/>
            <a:ext cx="3089741" cy="1714500"/>
          </a:xfrm>
        </p:spPr>
        <p:txBody>
          <a:bodyPr anchor="b">
            <a:noAutofit/>
          </a:bodyPr>
          <a:lstStyle>
            <a:lvl1pP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841E98DD-BF5D-4CCA-8C66-F2A6CE11271C}"/>
              </a:ext>
            </a:extLst>
          </p:cNvPr>
          <p:cNvSpPr>
            <a:spLocks noGrp="1"/>
          </p:cNvSpPr>
          <p:nvPr>
            <p:ph type="pic" idx="1"/>
          </p:nvPr>
        </p:nvSpPr>
        <p:spPr>
          <a:xfrm>
            <a:off x="4114800" y="914401"/>
            <a:ext cx="4343400" cy="50291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0EC22A6-F2C2-4A88-BEE5-2D6CEB520EB9}"/>
              </a:ext>
            </a:extLst>
          </p:cNvPr>
          <p:cNvSpPr>
            <a:spLocks noGrp="1"/>
          </p:cNvSpPr>
          <p:nvPr>
            <p:ph type="body" sz="half" idx="2"/>
          </p:nvPr>
        </p:nvSpPr>
        <p:spPr>
          <a:xfrm>
            <a:off x="489279" y="2697480"/>
            <a:ext cx="3089741" cy="317150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A1F755-C7AF-4C50-8CA8-828612A767B0}"/>
              </a:ext>
            </a:extLst>
          </p:cNvPr>
          <p:cNvSpPr>
            <a:spLocks noGrp="1"/>
          </p:cNvSpPr>
          <p:nvPr>
            <p:ph type="dt" sz="half" idx="10"/>
          </p:nvPr>
        </p:nvSpPr>
        <p:spPr/>
        <p:txBody>
          <a:bodyPr/>
          <a:lstStyle/>
          <a:p>
            <a:fld id="{D341B595-366B-43E2-A22E-EA6A78C03F06}" type="datetimeFigureOut">
              <a:rPr lang="en-US" smtClean="0"/>
              <a:t>12/7/2023</a:t>
            </a:fld>
            <a:endParaRPr lang="en-US"/>
          </a:p>
        </p:txBody>
      </p:sp>
      <p:sp>
        <p:nvSpPr>
          <p:cNvPr id="6" name="Footer Placeholder 5">
            <a:extLst>
              <a:ext uri="{FF2B5EF4-FFF2-40B4-BE49-F238E27FC236}">
                <a16:creationId xmlns:a16="http://schemas.microsoft.com/office/drawing/2014/main" id="{C1EDE175-E818-477C-A3F6-7DD65C126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0B8E3-DB91-440B-818F-71E4248BB102}"/>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15083498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C0AF-44D0-4830-AF13-49B8522BE6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1B4D8C-6045-47B3-9A0C-F2215A904C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9A9F1-F398-416A-A8C0-0A36D838DD15}"/>
              </a:ext>
            </a:extLst>
          </p:cNvPr>
          <p:cNvSpPr>
            <a:spLocks noGrp="1"/>
          </p:cNvSpPr>
          <p:nvPr>
            <p:ph type="dt" sz="half" idx="10"/>
          </p:nvPr>
        </p:nvSpPr>
        <p:spPr/>
        <p:txBody>
          <a:bodyPr/>
          <a:lstStyle/>
          <a:p>
            <a:fld id="{D341B595-366B-43E2-A22E-EA6A78C03F06}" type="datetimeFigureOut">
              <a:rPr lang="en-US" smtClean="0"/>
              <a:t>12/7/2023</a:t>
            </a:fld>
            <a:endParaRPr lang="en-US"/>
          </a:p>
        </p:txBody>
      </p:sp>
      <p:sp>
        <p:nvSpPr>
          <p:cNvPr id="5" name="Footer Placeholder 4">
            <a:extLst>
              <a:ext uri="{FF2B5EF4-FFF2-40B4-BE49-F238E27FC236}">
                <a16:creationId xmlns:a16="http://schemas.microsoft.com/office/drawing/2014/main" id="{6E37F801-C9FB-4A34-8386-BA9FBACCB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05176-F6E9-4997-8355-74F2A4560A65}"/>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2830525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BC807-13E1-4F3F-83FA-FD9BD24F3B1F}"/>
              </a:ext>
            </a:extLst>
          </p:cNvPr>
          <p:cNvSpPr>
            <a:spLocks noGrp="1"/>
          </p:cNvSpPr>
          <p:nvPr>
            <p:ph type="title" orient="vert"/>
          </p:nvPr>
        </p:nvSpPr>
        <p:spPr>
          <a:xfrm>
            <a:off x="6739890" y="647700"/>
            <a:ext cx="1718310" cy="52959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9B7E2EAA-155E-482E-A2B8-547653B253EE}"/>
              </a:ext>
            </a:extLst>
          </p:cNvPr>
          <p:cNvSpPr>
            <a:spLocks noGrp="1"/>
          </p:cNvSpPr>
          <p:nvPr>
            <p:ph type="body" orient="vert" idx="1"/>
          </p:nvPr>
        </p:nvSpPr>
        <p:spPr>
          <a:xfrm>
            <a:off x="489279" y="647700"/>
            <a:ext cx="6090592" cy="52959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A4BDC-BDD0-417D-AF7C-516EE556D7E4}"/>
              </a:ext>
            </a:extLst>
          </p:cNvPr>
          <p:cNvSpPr>
            <a:spLocks noGrp="1"/>
          </p:cNvSpPr>
          <p:nvPr>
            <p:ph type="dt" sz="half" idx="10"/>
          </p:nvPr>
        </p:nvSpPr>
        <p:spPr/>
        <p:txBody>
          <a:bodyPr/>
          <a:lstStyle/>
          <a:p>
            <a:fld id="{D341B595-366B-43E2-A22E-EA6A78C03F06}" type="datetimeFigureOut">
              <a:rPr lang="en-US" smtClean="0"/>
              <a:t>12/7/2023</a:t>
            </a:fld>
            <a:endParaRPr lang="en-US"/>
          </a:p>
        </p:txBody>
      </p:sp>
      <p:sp>
        <p:nvSpPr>
          <p:cNvPr id="5" name="Footer Placeholder 4">
            <a:extLst>
              <a:ext uri="{FF2B5EF4-FFF2-40B4-BE49-F238E27FC236}">
                <a16:creationId xmlns:a16="http://schemas.microsoft.com/office/drawing/2014/main" id="{0EF663EC-23F9-4202-80F3-F8E550884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8402D-7367-485B-AEA6-5AB2B8209D19}"/>
              </a:ext>
            </a:extLst>
          </p:cNvPr>
          <p:cNvSpPr>
            <a:spLocks noGrp="1"/>
          </p:cNvSpPr>
          <p:nvPr>
            <p:ph type="sldNum" sz="quarter" idx="12"/>
          </p:nvPr>
        </p:nvSpPr>
        <p:spPr/>
        <p:txBody>
          <a:bodyPr/>
          <a:lstStyle/>
          <a:p>
            <a:fld id="{4BA915EE-10CB-4CF1-8569-6154455DA573}" type="slidenum">
              <a:rPr lang="en-US" smtClean="0"/>
              <a:t>‹#›</a:t>
            </a:fld>
            <a:endParaRPr lang="en-US"/>
          </a:p>
        </p:txBody>
      </p:sp>
    </p:spTree>
    <p:extLst>
      <p:ext uri="{BB962C8B-B14F-4D97-AF65-F5344CB8AC3E}">
        <p14:creationId xmlns:p14="http://schemas.microsoft.com/office/powerpoint/2010/main" val="2416341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20"/>
        <p:cNvGrpSpPr/>
        <p:nvPr/>
      </p:nvGrpSpPr>
      <p:grpSpPr>
        <a:xfrm>
          <a:off x="0" y="0"/>
          <a:ext cx="0" cy="0"/>
          <a:chOff x="0" y="0"/>
          <a:chExt cx="0" cy="0"/>
        </a:xfrm>
      </p:grpSpPr>
      <p:sp>
        <p:nvSpPr>
          <p:cNvPr id="21" name="Google Shape;21;p145"/>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69AD46"/>
              </a:buClr>
              <a:buSzPts val="3500"/>
              <a:buFont typeface="Arial"/>
              <a:buNone/>
              <a:defRPr sz="2625" b="1" u="none" strike="noStrike" cap="none">
                <a:solidFill>
                  <a:srgbClr val="69AD46"/>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 name="Google Shape;22;p145"/>
          <p:cNvSpPr txBox="1">
            <a:spLocks noGrp="1"/>
          </p:cNvSpPr>
          <p:nvPr>
            <p:ph type="body" idx="2"/>
          </p:nvPr>
        </p:nvSpPr>
        <p:spPr>
          <a:xfrm>
            <a:off x="457200" y="1280160"/>
            <a:ext cx="8229600" cy="274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59A4D2"/>
              </a:buClr>
              <a:buSzPts val="2000"/>
              <a:buFont typeface="Arial"/>
              <a:buNone/>
              <a:defRPr sz="1500" b="1" i="0" u="none" strike="noStrike" cap="none">
                <a:solidFill>
                  <a:srgbClr val="59A4D2"/>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 name="Google Shape;23;p145"/>
          <p:cNvSpPr txBox="1">
            <a:spLocks noGrp="1"/>
          </p:cNvSpPr>
          <p:nvPr>
            <p:ph type="body" idx="3"/>
          </p:nvPr>
        </p:nvSpPr>
        <p:spPr>
          <a:xfrm>
            <a:off x="457200" y="1828800"/>
            <a:ext cx="8229600" cy="4572000"/>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0"/>
              </a:spcBef>
              <a:spcAft>
                <a:spcPts val="0"/>
              </a:spcAft>
              <a:buClr>
                <a:schemeClr val="dk1"/>
              </a:buClr>
              <a:buSzPts val="2000"/>
              <a:buFont typeface="Arial"/>
              <a:buNone/>
              <a:defRPr sz="1500" b="0" i="0" u="none" strike="noStrike" cap="none">
                <a:solidFill>
                  <a:schemeClr val="dk1"/>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8118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2625" b="1" i="1" baseline="0">
                <a:solidFill>
                  <a:srgbClr val="69AD4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a:t>
            </a:r>
          </a:p>
        </p:txBody>
      </p:sp>
    </p:spTree>
    <p:extLst>
      <p:ext uri="{BB962C8B-B14F-4D97-AF65-F5344CB8AC3E}">
        <p14:creationId xmlns:p14="http://schemas.microsoft.com/office/powerpoint/2010/main" val="3777606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F">
    <p:spTree>
      <p:nvGrpSpPr>
        <p:cNvPr id="1" name=""/>
        <p:cNvGrpSpPr/>
        <p:nvPr/>
      </p:nvGrpSpPr>
      <p:grpSpPr>
        <a:xfrm>
          <a:off x="0" y="0"/>
          <a:ext cx="0" cy="0"/>
          <a:chOff x="0" y="0"/>
          <a:chExt cx="0" cy="0"/>
        </a:xfrm>
      </p:grpSpPr>
      <p:sp>
        <p:nvSpPr>
          <p:cNvPr id="3"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005840"/>
            <a:ext cx="8229600" cy="9144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a:t>
            </a:r>
          </a:p>
        </p:txBody>
      </p:sp>
      <p:sp>
        <p:nvSpPr>
          <p:cNvPr id="6" name="Picture Placeholder 9"/>
          <p:cNvSpPr>
            <a:spLocks noGrp="1"/>
          </p:cNvSpPr>
          <p:nvPr>
            <p:ph type="pic" sz="quarter" idx="13" hasCustomPrompt="1"/>
          </p:nvPr>
        </p:nvSpPr>
        <p:spPr>
          <a:xfrm>
            <a:off x="457200" y="2377440"/>
            <a:ext cx="8229600" cy="4023360"/>
          </a:xfrm>
          <a:prstGeom prst="rect">
            <a:avLst/>
          </a:prstGeom>
          <a:solidFill>
            <a:schemeClr val="bg2"/>
          </a:solidFill>
        </p:spPr>
        <p:txBody>
          <a:bodyPr lIns="0" tIns="0" rIns="0" bIns="0" anchor="ctr" anchorCtr="0"/>
          <a:lstStyle>
            <a:lvl1pPr marL="0" indent="0" algn="ctr">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65267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9144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155406" y="6243108"/>
            <a:ext cx="8833187"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155406" y="0"/>
            <a:ext cx="8832850" cy="548640"/>
          </a:xfrm>
          <a:prstGeom prst="rect">
            <a:avLst/>
          </a:prstGeom>
        </p:spPr>
        <p:txBody>
          <a:bodyP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155576" y="818147"/>
            <a:ext cx="8832850" cy="5420728"/>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640556"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983456" indent="-207169">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628896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er-Footer">
    <p:spTree>
      <p:nvGrpSpPr>
        <p:cNvPr id="1" name=""/>
        <p:cNvGrpSpPr/>
        <p:nvPr/>
      </p:nvGrpSpPr>
      <p:grpSpPr>
        <a:xfrm>
          <a:off x="0" y="0"/>
          <a:ext cx="0" cy="0"/>
          <a:chOff x="0" y="0"/>
          <a:chExt cx="0" cy="0"/>
        </a:xfrm>
      </p:grpSpPr>
      <p:sp>
        <p:nvSpPr>
          <p:cNvPr id="8" name="Rectangle 7"/>
          <p:cNvSpPr/>
          <p:nvPr userDrawn="1"/>
        </p:nvSpPr>
        <p:spPr>
          <a:xfrm>
            <a:off x="0" y="3860"/>
            <a:ext cx="9144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155406" y="6243108"/>
            <a:ext cx="8833187"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2" name="Title 1"/>
          <p:cNvSpPr>
            <a:spLocks noGrp="1"/>
          </p:cNvSpPr>
          <p:nvPr>
            <p:ph type="title" hasCustomPrompt="1"/>
          </p:nvPr>
        </p:nvSpPr>
        <p:spPr>
          <a:xfrm>
            <a:off x="155406" y="10373"/>
            <a:ext cx="8833188" cy="542129"/>
          </a:xfrm>
          <a:prstGeom prst="rect">
            <a:avLst/>
          </a:prstGeom>
        </p:spPr>
        <p:txBody>
          <a:bodyPr anchor="t">
            <a:noAutofit/>
          </a:bodyPr>
          <a:lstStyle>
            <a:lvl1pPr algn="l">
              <a:lnSpc>
                <a:spcPct val="100000"/>
              </a:lnSpc>
              <a:defRPr sz="2400" b="0" i="0" baseline="0">
                <a:solidFill>
                  <a:schemeClr val="tx2">
                    <a:lumMod val="75000"/>
                  </a:schemeClr>
                </a:solidFill>
                <a:latin typeface="Franklin Gothic Demi Cond" panose="020B0706030402020204" pitchFamily="34" charset="0"/>
                <a:ea typeface="Franklin Gothic Demi Cond" panose="020B0706030402020204" pitchFamily="34" charset="0"/>
                <a:cs typeface="Arial" panose="020B0604020202020204" pitchFamily="34" charset="0"/>
              </a:defRPr>
            </a:lvl1pPr>
          </a:lstStyle>
          <a:p>
            <a:r>
              <a:rPr lang="en-US"/>
              <a:t>Click to add title, 1 line max, lower case</a:t>
            </a:r>
          </a:p>
        </p:txBody>
      </p:sp>
    </p:spTree>
    <p:extLst>
      <p:ext uri="{BB962C8B-B14F-4D97-AF65-F5344CB8AC3E}">
        <p14:creationId xmlns:p14="http://schemas.microsoft.com/office/powerpoint/2010/main" val="1328131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050" dirty="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74320" y="1447801"/>
            <a:ext cx="7888288" cy="4592638"/>
          </a:xfrm>
          <a:prstGeom prst="rect">
            <a:avLst/>
          </a:prstGeom>
        </p:spPr>
        <p:txBody>
          <a:bodyPr>
            <a:noAutofit/>
          </a:bodyPr>
          <a:lstStyle>
            <a:lvl1pPr marL="171446" indent="-171446">
              <a:lnSpc>
                <a:spcPct val="100000"/>
              </a:lnSpc>
              <a:spcBef>
                <a:spcPts val="900"/>
              </a:spcBef>
              <a:defRPr sz="2100">
                <a:latin typeface="Franklin Gothic Medium" panose="020B0603020102020204" pitchFamily="34" charset="0"/>
              </a:defRPr>
            </a:lvl1pPr>
            <a:lvl2pPr marL="432186" indent="-175018">
              <a:lnSpc>
                <a:spcPct val="100000"/>
              </a:lnSpc>
              <a:buFont typeface="Franklin Gothic Medium" panose="020B0603020102020204" pitchFamily="34" charset="0"/>
              <a:buChar char="−"/>
              <a:defRPr sz="1800">
                <a:latin typeface="Franklin Gothic Medium" panose="020B0603020102020204" pitchFamily="34" charset="0"/>
              </a:defRPr>
            </a:lvl2pPr>
            <a:lvl3pPr marL="729836" indent="-171446">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274324" y="6243108"/>
            <a:ext cx="7992005" cy="330200"/>
          </a:xfrm>
          <a:prstGeom prst="rect">
            <a:avLst/>
          </a:prstGeo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r>
              <a:rPr lang="en-US"/>
              <a:t>Click to add footnote, reference or source</a:t>
            </a:r>
          </a:p>
        </p:txBody>
      </p:sp>
      <p:sp>
        <p:nvSpPr>
          <p:cNvPr id="21" name="Footer Placeholder 20"/>
          <p:cNvSpPr>
            <a:spLocks noGrp="1"/>
          </p:cNvSpPr>
          <p:nvPr>
            <p:ph type="ftr" sz="quarter" idx="13"/>
          </p:nvPr>
        </p:nvSpPr>
        <p:spPr>
          <a:xfrm>
            <a:off x="274324" y="6573308"/>
            <a:ext cx="7682971" cy="284692"/>
          </a:xfrm>
          <a:prstGeom prst="rect">
            <a:avLst/>
          </a:prstGeom>
        </p:spPr>
        <p:txBody>
          <a:bodyPr/>
          <a:lstStyle>
            <a:lvl1pPr algn="l">
              <a:defRPr sz="750" cap="all" baseline="0">
                <a:solidFill>
                  <a:schemeClr val="tx1"/>
                </a:solidFill>
                <a:latin typeface="Franklin Gothic Demi Cond" panose="020B0706030402020204" pitchFamily="34" charset="0"/>
              </a:defRPr>
            </a:lvl1pPr>
          </a:lstStyle>
          <a:p>
            <a:r>
              <a:rPr lang="en-US" dirty="0">
                <a:solidFill>
                  <a:prstClr val="black"/>
                </a:solidFill>
              </a:rPr>
              <a:t>NCMT_TP_MEMBER_TOUCHPOINT_2021_1012</a:t>
            </a:r>
          </a:p>
        </p:txBody>
      </p:sp>
      <p:sp>
        <p:nvSpPr>
          <p:cNvPr id="22" name="Slide Number Placeholder 21"/>
          <p:cNvSpPr>
            <a:spLocks noGrp="1"/>
          </p:cNvSpPr>
          <p:nvPr>
            <p:ph type="sldNum" sz="quarter" idx="14"/>
          </p:nvPr>
        </p:nvSpPr>
        <p:spPr>
          <a:xfrm>
            <a:off x="8305801" y="6573308"/>
            <a:ext cx="564098" cy="284692"/>
          </a:xfrm>
          <a:prstGeom prst="rect">
            <a:avLst/>
          </a:prstGeom>
        </p:spPr>
        <p:txBody>
          <a:bodyPr/>
          <a:lstStyle>
            <a:lvl1pPr>
              <a:defRPr sz="75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274324" y="457200"/>
            <a:ext cx="7843267" cy="548640"/>
          </a:xfrm>
          <a:prstGeom prst="rect">
            <a:avLst/>
          </a:prstGeo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37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929999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96"/>
        <p:cNvGrpSpPr/>
        <p:nvPr/>
      </p:nvGrpSpPr>
      <p:grpSpPr>
        <a:xfrm>
          <a:off x="0" y="0"/>
          <a:ext cx="0" cy="0"/>
          <a:chOff x="0" y="0"/>
          <a:chExt cx="0" cy="0"/>
        </a:xfrm>
      </p:grpSpPr>
      <p:sp>
        <p:nvSpPr>
          <p:cNvPr id="97" name="Google Shape;97;p24"/>
          <p:cNvSpPr/>
          <p:nvPr/>
        </p:nvSpPr>
        <p:spPr>
          <a:xfrm>
            <a:off x="0" y="6590654"/>
            <a:ext cx="9144000" cy="276225"/>
          </a:xfrm>
          <a:prstGeom prst="rect">
            <a:avLst/>
          </a:prstGeom>
          <a:solidFill>
            <a:srgbClr val="17365D"/>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600"/>
              <a:buFont typeface="Arial"/>
              <a:buNone/>
            </a:pPr>
            <a:endParaRPr sz="600" b="0" i="0" u="none" strike="noStrike" cap="none">
              <a:solidFill>
                <a:schemeClr val="lt1"/>
              </a:solidFill>
              <a:latin typeface="Calibri"/>
              <a:ea typeface="Calibri"/>
              <a:cs typeface="Calibri"/>
              <a:sym typeface="Calibri"/>
            </a:endParaRPr>
          </a:p>
        </p:txBody>
      </p:sp>
      <p:sp>
        <p:nvSpPr>
          <p:cNvPr id="98" name="Google Shape;98;p24"/>
          <p:cNvSpPr txBox="1">
            <a:spLocks noGrp="1"/>
          </p:cNvSpPr>
          <p:nvPr>
            <p:ph type="title"/>
          </p:nvPr>
        </p:nvSpPr>
        <p:spPr>
          <a:xfrm>
            <a:off x="630936" y="640080"/>
            <a:ext cx="7886700" cy="5486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365D"/>
              </a:buClr>
              <a:buSzPts val="2700"/>
              <a:buFont typeface="Libre Franklin"/>
              <a:buNone/>
              <a:defRPr sz="2700" b="0" i="0" u="none" strike="noStrike" cap="none">
                <a:solidFill>
                  <a:srgbClr val="17365D"/>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p24"/>
          <p:cNvSpPr/>
          <p:nvPr/>
        </p:nvSpPr>
        <p:spPr>
          <a:xfrm>
            <a:off x="0" y="3861"/>
            <a:ext cx="9144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17365D"/>
              </a:solidFill>
              <a:latin typeface="Libre Franklin"/>
              <a:ea typeface="Libre Franklin"/>
              <a:cs typeface="Libre Franklin"/>
              <a:sym typeface="Libre Franklin"/>
            </a:endParaRPr>
          </a:p>
        </p:txBody>
      </p:sp>
      <p:sp>
        <p:nvSpPr>
          <p:cNvPr id="100" name="Google Shape;100;p24"/>
          <p:cNvSpPr/>
          <p:nvPr/>
        </p:nvSpPr>
        <p:spPr>
          <a:xfrm>
            <a:off x="622979" y="1"/>
            <a:ext cx="51390" cy="1078787"/>
          </a:xfrm>
          <a:prstGeom prst="rect">
            <a:avLst/>
          </a:prstGeom>
          <a:solidFill>
            <a:srgbClr val="1736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24"/>
          <p:cNvSpPr txBox="1">
            <a:spLocks noGrp="1"/>
          </p:cNvSpPr>
          <p:nvPr>
            <p:ph type="sldNum" idx="12"/>
          </p:nvPr>
        </p:nvSpPr>
        <p:spPr>
          <a:xfrm>
            <a:off x="7086600" y="6592387"/>
            <a:ext cx="2057400" cy="26561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0906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Slide - Title, Short Text, Logo, Bar">
  <p:cSld name="Content Slide - Title, Short Text, Logo, Bar">
    <p:spTree>
      <p:nvGrpSpPr>
        <p:cNvPr id="1" name="Shape 188"/>
        <p:cNvGrpSpPr/>
        <p:nvPr/>
      </p:nvGrpSpPr>
      <p:grpSpPr>
        <a:xfrm>
          <a:off x="0" y="0"/>
          <a:ext cx="0" cy="0"/>
          <a:chOff x="0" y="0"/>
          <a:chExt cx="0" cy="0"/>
        </a:xfrm>
      </p:grpSpPr>
      <p:sp>
        <p:nvSpPr>
          <p:cNvPr id="189" name="Google Shape;189;p26"/>
          <p:cNvSpPr/>
          <p:nvPr/>
        </p:nvSpPr>
        <p:spPr>
          <a:xfrm>
            <a:off x="0" y="6590654"/>
            <a:ext cx="9144000" cy="276225"/>
          </a:xfrm>
          <a:prstGeom prst="rect">
            <a:avLst/>
          </a:prstGeom>
          <a:solidFill>
            <a:srgbClr val="17365D"/>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600"/>
              <a:buFont typeface="Arial"/>
              <a:buNone/>
            </a:pPr>
            <a:endParaRPr sz="600" b="0" i="0" u="none" strike="noStrike" cap="none">
              <a:solidFill>
                <a:srgbClr val="FFFFFF"/>
              </a:solidFill>
              <a:latin typeface="Calibri"/>
              <a:ea typeface="Calibri"/>
              <a:cs typeface="Calibri"/>
              <a:sym typeface="Calibri"/>
            </a:endParaRPr>
          </a:p>
        </p:txBody>
      </p:sp>
      <p:sp>
        <p:nvSpPr>
          <p:cNvPr id="190" name="Google Shape;190;p26"/>
          <p:cNvSpPr txBox="1">
            <a:spLocks noGrp="1"/>
          </p:cNvSpPr>
          <p:nvPr>
            <p:ph type="title"/>
          </p:nvPr>
        </p:nvSpPr>
        <p:spPr>
          <a:xfrm>
            <a:off x="674370" y="640080"/>
            <a:ext cx="7843267" cy="5486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365D"/>
              </a:buClr>
              <a:buSzPts val="2700"/>
              <a:buFont typeface="Libre Franklin"/>
              <a:buNone/>
              <a:defRPr sz="2700" b="0" i="0" u="none" strike="noStrike" cap="none">
                <a:solidFill>
                  <a:srgbClr val="17365D"/>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1" name="Google Shape;191;p26"/>
          <p:cNvSpPr/>
          <p:nvPr/>
        </p:nvSpPr>
        <p:spPr>
          <a:xfrm>
            <a:off x="0" y="3861"/>
            <a:ext cx="9144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17365D"/>
              </a:solidFill>
              <a:latin typeface="Libre Franklin"/>
              <a:ea typeface="Libre Franklin"/>
              <a:cs typeface="Libre Franklin"/>
              <a:sym typeface="Libre Franklin"/>
            </a:endParaRPr>
          </a:p>
        </p:txBody>
      </p:sp>
      <p:sp>
        <p:nvSpPr>
          <p:cNvPr id="192" name="Google Shape;192;p26"/>
          <p:cNvSpPr/>
          <p:nvPr/>
        </p:nvSpPr>
        <p:spPr>
          <a:xfrm>
            <a:off x="622979" y="1"/>
            <a:ext cx="51390" cy="1078787"/>
          </a:xfrm>
          <a:prstGeom prst="rect">
            <a:avLst/>
          </a:prstGeom>
          <a:solidFill>
            <a:srgbClr val="1736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3" name="Google Shape;193;p26"/>
          <p:cNvSpPr txBox="1">
            <a:spLocks noGrp="1"/>
          </p:cNvSpPr>
          <p:nvPr>
            <p:ph type="body" idx="1"/>
          </p:nvPr>
        </p:nvSpPr>
        <p:spPr>
          <a:xfrm>
            <a:off x="628650" y="1520826"/>
            <a:ext cx="7888288" cy="4519613"/>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900"/>
              </a:spcBef>
              <a:spcAft>
                <a:spcPts val="0"/>
              </a:spcAft>
              <a:buClr>
                <a:schemeClr val="dk1"/>
              </a:buClr>
              <a:buSzPts val="2100"/>
              <a:buFont typeface="Arial"/>
              <a:buChar char="•"/>
              <a:defRPr sz="2100" b="1" i="0" u="none" strike="noStrike" cap="none">
                <a:solidFill>
                  <a:schemeClr val="dk1"/>
                </a:solidFill>
                <a:latin typeface="Libre Franklin Medium"/>
                <a:ea typeface="Libre Franklin Medium"/>
                <a:cs typeface="Libre Franklin Medium"/>
                <a:sym typeface="Libre Franklin Medium"/>
              </a:defRPr>
            </a:lvl1pPr>
            <a:lvl2pPr marL="914400" marR="0" lvl="1" indent="-342900" algn="l" rtl="0">
              <a:lnSpc>
                <a:spcPct val="100000"/>
              </a:lnSpc>
              <a:spcBef>
                <a:spcPts val="281"/>
              </a:spcBef>
              <a:spcAft>
                <a:spcPts val="0"/>
              </a:spcAft>
              <a:buClr>
                <a:schemeClr val="dk1"/>
              </a:buClr>
              <a:buSzPts val="1800"/>
              <a:buFont typeface="Libre Franklin Medium"/>
              <a:buChar char="−"/>
              <a:defRPr sz="1800" b="1" i="0" u="none" strike="noStrike" cap="none">
                <a:solidFill>
                  <a:schemeClr val="dk1"/>
                </a:solidFill>
                <a:latin typeface="Libre Franklin Medium"/>
                <a:ea typeface="Libre Franklin Medium"/>
                <a:cs typeface="Libre Franklin Medium"/>
                <a:sym typeface="Libre Franklin Medium"/>
              </a:defRPr>
            </a:lvl2pPr>
            <a:lvl3pPr marL="1371600" marR="0" lvl="2" indent="-323850" algn="l" rtl="0">
              <a:lnSpc>
                <a:spcPct val="100000"/>
              </a:lnSpc>
              <a:spcBef>
                <a:spcPts val="281"/>
              </a:spcBef>
              <a:spcAft>
                <a:spcPts val="0"/>
              </a:spcAft>
              <a:buClr>
                <a:schemeClr val="dk1"/>
              </a:buClr>
              <a:buSzPts val="1500"/>
              <a:buFont typeface="Arial"/>
              <a:buChar char="•"/>
              <a:defRPr sz="1500" b="1" i="0" u="none" strike="noStrike" cap="none">
                <a:solidFill>
                  <a:schemeClr val="dk1"/>
                </a:solidFill>
                <a:latin typeface="Libre Franklin Medium"/>
                <a:ea typeface="Libre Franklin Medium"/>
                <a:cs typeface="Libre Franklin Medium"/>
                <a:sym typeface="Libre Franklin Medium"/>
              </a:defRPr>
            </a:lvl3pPr>
            <a:lvl4pPr marL="1828800" marR="0" lvl="3" indent="-292925" algn="l" rtl="0">
              <a:lnSpc>
                <a:spcPct val="90000"/>
              </a:lnSpc>
              <a:spcBef>
                <a:spcPts val="281"/>
              </a:spcBef>
              <a:spcAft>
                <a:spcPts val="0"/>
              </a:spcAft>
              <a:buClr>
                <a:schemeClr val="dk1"/>
              </a:buClr>
              <a:buSzPts val="1013"/>
              <a:buFont typeface="Arial"/>
              <a:buChar char="•"/>
              <a:defRPr sz="1013" b="1" i="0" u="none" strike="noStrike" cap="none">
                <a:solidFill>
                  <a:schemeClr val="dk1"/>
                </a:solidFill>
                <a:latin typeface="Libre Franklin Medium"/>
                <a:ea typeface="Libre Franklin Medium"/>
                <a:cs typeface="Libre Franklin Medium"/>
                <a:sym typeface="Libre Franklin Medium"/>
              </a:defRPr>
            </a:lvl4pPr>
            <a:lvl5pPr marL="2286000" marR="0" lvl="4" indent="-292925" algn="l" rtl="0">
              <a:lnSpc>
                <a:spcPct val="90000"/>
              </a:lnSpc>
              <a:spcBef>
                <a:spcPts val="281"/>
              </a:spcBef>
              <a:spcAft>
                <a:spcPts val="0"/>
              </a:spcAft>
              <a:buClr>
                <a:schemeClr val="dk1"/>
              </a:buClr>
              <a:buSzPts val="1013"/>
              <a:buFont typeface="Arial"/>
              <a:buChar char="•"/>
              <a:defRPr sz="1013" b="1" i="0" u="none" strike="noStrike" cap="none">
                <a:solidFill>
                  <a:schemeClr val="dk1"/>
                </a:solidFill>
                <a:latin typeface="Libre Franklin Medium"/>
                <a:ea typeface="Libre Franklin Medium"/>
                <a:cs typeface="Libre Franklin Medium"/>
                <a:sym typeface="Libre Franklin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Arial"/>
                <a:ea typeface="Arial"/>
                <a:cs typeface="Arial"/>
                <a:sym typeface="Arial"/>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Arial"/>
                <a:ea typeface="Arial"/>
                <a:cs typeface="Arial"/>
                <a:sym typeface="Arial"/>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Arial"/>
                <a:ea typeface="Arial"/>
                <a:cs typeface="Arial"/>
                <a:sym typeface="Arial"/>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3381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157247985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14" name="Rectangle 13"/>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02913015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Tree>
    <p:extLst>
      <p:ext uri="{BB962C8B-B14F-4D97-AF65-F5344CB8AC3E}">
        <p14:creationId xmlns:p14="http://schemas.microsoft.com/office/powerpoint/2010/main" val="318606670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a:t>Click to add footnote, reference or source</a:t>
            </a:r>
          </a:p>
        </p:txBody>
      </p:sp>
      <p:cxnSp>
        <p:nvCxnSpPr>
          <p:cNvPr id="18" name="Straight Connector 17"/>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52804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a:t>Click icon below to add table or chart</a:t>
            </a:r>
          </a:p>
        </p:txBody>
      </p:sp>
      <p:cxnSp>
        <p:nvCxnSpPr>
          <p:cNvPr id="7" name="Straight Connector 6"/>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28638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a:t>Click icon below to add table or chart</a:t>
            </a:r>
          </a:p>
        </p:txBody>
      </p:sp>
      <p:cxnSp>
        <p:nvCxnSpPr>
          <p:cNvPr id="6" name="Straight Connector 5"/>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99688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cxnSp>
        <p:nvCxnSpPr>
          <p:cNvPr id="11" name="Straight Connector 10"/>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68876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0945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7" y="2061987"/>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2823437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20654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648428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Edit Master text styles</a:t>
            </a:r>
          </a:p>
          <a:p>
            <a:pPr lvl="1"/>
            <a:r>
              <a:rPr lang="en-US"/>
              <a:t> Second level</a:t>
            </a:r>
          </a:p>
          <a:p>
            <a:pPr lvl="2"/>
            <a:r>
              <a:rPr lang="en-US"/>
              <a:t>Third level</a:t>
            </a:r>
          </a:p>
        </p:txBody>
      </p:sp>
    </p:spTree>
    <p:extLst>
      <p:ext uri="{BB962C8B-B14F-4D97-AF65-F5344CB8AC3E}">
        <p14:creationId xmlns:p14="http://schemas.microsoft.com/office/powerpoint/2010/main" val="145790877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069525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498"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042C1-9E7D-4229-9364-7FAF17D605F3}" type="datetimeFigureOut">
              <a:rPr lang="en-US" smtClean="0"/>
              <a:t>12/7/2023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9E1706-6544-43F3-AA81-0ED1B3613CF4}" type="slidenum">
              <a:rPr lang="en-US" smtClean="0"/>
              <a:t>‹#›</a:t>
            </a:fld>
            <a:endParaRPr lang="en-US" dirty="0"/>
          </a:p>
        </p:txBody>
      </p:sp>
    </p:spTree>
    <p:extLst>
      <p:ext uri="{BB962C8B-B14F-4D97-AF65-F5344CB8AC3E}">
        <p14:creationId xmlns:p14="http://schemas.microsoft.com/office/powerpoint/2010/main" val="734090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692" t="13639" r="14012" b="13765"/>
          <a:stretch/>
        </p:blipFill>
        <p:spPr>
          <a:xfrm>
            <a:off x="-4767" y="230096"/>
            <a:ext cx="1815585" cy="1215776"/>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52570" y="231756"/>
            <a:ext cx="1820301" cy="1210214"/>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62853" y="232512"/>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064023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8969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919301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1"/>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298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969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69174"/>
            <a:ext cx="7843267" cy="548640"/>
          </a:xfrm>
          <a:prstGeom prst="rect">
            <a:avLst/>
          </a:prstGeom>
        </p:spPr>
        <p:txBody>
          <a:bodyPr anchor="t">
            <a:noAutofit/>
          </a:bodyPr>
          <a:lstStyle>
            <a:lvl1pPr algn="l">
              <a:defRPr sz="24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2"/>
            <a:ext cx="7888288" cy="4795307"/>
          </a:xfrm>
          <a:prstGeom prst="rect">
            <a:avLst/>
          </a:prstGeom>
        </p:spPr>
        <p:txBody>
          <a:bodyPr>
            <a:noAutofit/>
          </a:bodyPr>
          <a:lstStyle>
            <a:lvl1pPr marL="171450" indent="-171450">
              <a:lnSpc>
                <a:spcPct val="100000"/>
              </a:lnSpc>
              <a:spcBef>
                <a:spcPts val="900"/>
              </a:spcBef>
              <a:defRPr sz="2100" b="1" i="0">
                <a:latin typeface="Gotham Bold" charset="0"/>
                <a:ea typeface="Gotham Bold" charset="0"/>
                <a:cs typeface="Gotham Bold" charset="0"/>
              </a:defRPr>
            </a:lvl1pPr>
            <a:lvl2pPr marL="432197" indent="-175022">
              <a:lnSpc>
                <a:spcPct val="100000"/>
              </a:lnSpc>
              <a:buFont typeface="Franklin Gothic Medium" panose="020B0603020102020204" pitchFamily="34" charset="0"/>
              <a:buChar char="−"/>
              <a:defRPr sz="1800" b="1" i="0">
                <a:latin typeface="Gotham Bold" charset="0"/>
                <a:ea typeface="Gotham Bold" charset="0"/>
                <a:cs typeface="Gotham Bold" charset="0"/>
              </a:defRPr>
            </a:lvl2pPr>
            <a:lvl3pPr marL="729854" indent="-171450">
              <a:lnSpc>
                <a:spcPct val="100000"/>
              </a:lnSpc>
              <a:defRPr sz="15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663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941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930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064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02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5533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62258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dirty="0">
              <a:latin typeface="Calibri"/>
              <a:ea typeface="+mj-ea"/>
              <a:cs typeface="Times New Roman"/>
              <a:sym typeface="Calibri"/>
            </a:endParaRP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628650" y="1447801"/>
            <a:ext cx="7888288"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p:spPr>
        <p:txBody>
          <a:bodyPr anchor="b">
            <a:noAutofit/>
          </a:bodyPr>
          <a:lstStyle>
            <a:lvl1pPr marL="0" indent="0">
              <a:lnSpc>
                <a:spcPct val="100000"/>
              </a:lnSpc>
              <a:spcBef>
                <a:spcPts val="0"/>
              </a:spcBef>
              <a:buNone/>
              <a:defRPr sz="1200" baseline="0">
                <a:latin typeface="+mn-lt"/>
              </a:defRPr>
            </a:lvl1pPr>
          </a:lstStyle>
          <a:p>
            <a:pPr lvl="0"/>
            <a:r>
              <a:rPr lang="en-US" dirty="0"/>
              <a:t>Click to add footnote, reference or source</a:t>
            </a:r>
          </a:p>
        </p:txBody>
      </p:sp>
      <p:sp>
        <p:nvSpPr>
          <p:cNvPr id="21" name="Footer Placeholder 20"/>
          <p:cNvSpPr>
            <a:spLocks noGrp="1"/>
          </p:cNvSpPr>
          <p:nvPr>
            <p:ph type="ftr" sz="quarter" idx="13"/>
          </p:nvPr>
        </p:nvSpPr>
        <p:spPr>
          <a:xfrm>
            <a:off x="521228" y="6573308"/>
            <a:ext cx="7682971" cy="284692"/>
          </a:xfrm>
        </p:spPr>
        <p:txBody>
          <a:bodyPr/>
          <a:lstStyle>
            <a:lvl1pPr algn="l">
              <a:defRPr sz="1000" b="1" cap="all" baseline="0">
                <a:solidFill>
                  <a:schemeClr val="tx1"/>
                </a:solidFill>
                <a:latin typeface="+mn-lt"/>
              </a:defRPr>
            </a:lvl1pPr>
          </a:lstStyle>
          <a:p>
            <a:r>
              <a:rPr lang="en-US" dirty="0">
                <a:solidFill>
                  <a:prstClr val="black"/>
                </a:solidFill>
              </a:rPr>
              <a:t>MEDICAID SAMPLE PRES | MONTH DAY, YYYY | v2</a:t>
            </a:r>
          </a:p>
        </p:txBody>
      </p:sp>
      <p:sp>
        <p:nvSpPr>
          <p:cNvPr id="22" name="Slide Number Placeholder 21"/>
          <p:cNvSpPr>
            <a:spLocks noGrp="1"/>
          </p:cNvSpPr>
          <p:nvPr>
            <p:ph type="sldNum" sz="quarter" idx="14"/>
          </p:nvPr>
        </p:nvSpPr>
        <p:spPr>
          <a:xfrm>
            <a:off x="8305800" y="6573308"/>
            <a:ext cx="564098"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674369" y="624054"/>
            <a:ext cx="7843267"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dirty="0"/>
              <a:t>Click to add title, 1 line max</a:t>
            </a:r>
          </a:p>
        </p:txBody>
      </p:sp>
      <p:cxnSp>
        <p:nvCxnSpPr>
          <p:cNvPr id="3" name="Straight Connector 2"/>
          <p:cNvCxnSpPr/>
          <p:nvPr/>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p:nvSpPr>
        <p:spPr bwMode="auto">
          <a:xfrm>
            <a:off x="0" y="1184101"/>
            <a:ext cx="9144000" cy="0"/>
          </a:xfrm>
          <a:prstGeom prst="line">
            <a:avLst/>
          </a:prstGeom>
          <a:noFill/>
          <a:ln w="25400">
            <a:solidFill>
              <a:srgbClr val="002060"/>
            </a:solidFill>
            <a:round/>
            <a:headEnd/>
            <a:tailEnd/>
          </a:ln>
        </p:spPr>
        <p:txBody>
          <a:bodyPr lIns="96661" tIns="48331" rIns="96661" bIns="48331"/>
          <a:lstStyle/>
          <a:p>
            <a:pPr>
              <a:defRPr/>
            </a:pPr>
            <a:endParaRPr lang="en-US" dirty="0">
              <a:solidFill>
                <a:srgbClr val="000000"/>
              </a:solidFill>
              <a:cs typeface="Arial" charset="0"/>
            </a:endParaRPr>
          </a:p>
        </p:txBody>
      </p:sp>
    </p:spTree>
    <p:extLst>
      <p:ext uri="{BB962C8B-B14F-4D97-AF65-F5344CB8AC3E}">
        <p14:creationId xmlns:p14="http://schemas.microsoft.com/office/powerpoint/2010/main" val="3441899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 Column 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extLst>
              <p:ext uri="{D42A27DB-BD31-4B8C-83A1-F6EECF244321}">
                <p14:modId xmlns:p14="http://schemas.microsoft.com/office/powerpoint/2010/main" val="880658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dirty="0">
              <a:latin typeface="Calibri"/>
              <a:ea typeface="+mj-ea"/>
              <a:cs typeface="Times New Roman"/>
              <a:sym typeface="Calibri"/>
            </a:endParaRPr>
          </a:p>
        </p:txBody>
      </p:sp>
      <p:sp>
        <p:nvSpPr>
          <p:cNvPr id="6" name="Text Placeholder 5"/>
          <p:cNvSpPr>
            <a:spLocks noGrp="1"/>
          </p:cNvSpPr>
          <p:nvPr>
            <p:ph type="body" sz="quarter" idx="18" hasCustomPrompt="1"/>
          </p:nvPr>
        </p:nvSpPr>
        <p:spPr>
          <a:xfrm>
            <a:off x="622300" y="1846262"/>
            <a:ext cx="3840163"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a:latin typeface="+mn-lt"/>
              </a:defRPr>
            </a:lvl2pPr>
            <a:lvl3pPr>
              <a:defRPr sz="2000">
                <a:latin typeface="+mn-lt"/>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622300" y="1278464"/>
            <a:ext cx="3840480" cy="500063"/>
          </a:xfrm>
        </p:spPr>
        <p:txBody>
          <a:bodyPr anchor="b">
            <a:noAutofit/>
          </a:bodyPr>
          <a:lstStyle>
            <a:lvl1pPr marL="0" indent="0" algn="ctr">
              <a:buNone/>
              <a:defRPr sz="2400" b="1">
                <a:latin typeface="+mn-lt"/>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p:spPr>
        <p:txBody>
          <a:bodyPr anchor="b">
            <a:noAutofit/>
          </a:bodyPr>
          <a:lstStyle>
            <a:lvl1pPr marL="0" indent="0" algn="ctr">
              <a:buNone/>
              <a:defRPr sz="2400" b="1">
                <a:latin typeface="+mn-lt"/>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baseline="0">
                <a:latin typeface="+mn-lt"/>
              </a:defRPr>
            </a:lvl2pPr>
            <a:lvl3pPr>
              <a:defRPr sz="2000" baseline="0">
                <a:latin typeface="+mn-lt"/>
              </a:defRPr>
            </a:lvl3pPr>
          </a:lstStyle>
          <a:p>
            <a:pPr lvl="0"/>
            <a:r>
              <a:rPr lang="en-US" dirty="0"/>
              <a:t>Click to add bullets</a:t>
            </a:r>
          </a:p>
          <a:p>
            <a:pPr lvl="1"/>
            <a:r>
              <a:rPr lang="en-US" dirty="0"/>
              <a:t>Bullet 2</a:t>
            </a:r>
          </a:p>
          <a:p>
            <a:pPr lvl="2"/>
            <a:r>
              <a:rPr lang="en-US" dirty="0"/>
              <a:t>Bullet 3</a:t>
            </a:r>
          </a:p>
        </p:txBody>
      </p:sp>
      <p:sp>
        <p:nvSpPr>
          <p:cNvPr id="12" name="Line 12"/>
          <p:cNvSpPr>
            <a:spLocks noChangeShapeType="1"/>
          </p:cNvSpPr>
          <p:nvPr/>
        </p:nvSpPr>
        <p:spPr bwMode="auto">
          <a:xfrm>
            <a:off x="0" y="1184101"/>
            <a:ext cx="9144000" cy="0"/>
          </a:xfrm>
          <a:prstGeom prst="line">
            <a:avLst/>
          </a:prstGeom>
          <a:noFill/>
          <a:ln w="25400">
            <a:solidFill>
              <a:srgbClr val="002060"/>
            </a:solidFill>
            <a:round/>
            <a:headEnd/>
            <a:tailEnd/>
          </a:ln>
        </p:spPr>
        <p:txBody>
          <a:bodyPr lIns="96661" tIns="48331" rIns="96661" bIns="48331"/>
          <a:lstStyle/>
          <a:p>
            <a:pPr>
              <a:defRPr/>
            </a:pPr>
            <a:endParaRPr lang="en-US" dirty="0">
              <a:solidFill>
                <a:srgbClr val="000000"/>
              </a:solidFill>
              <a:cs typeface="Arial" charset="0"/>
            </a:endParaRPr>
          </a:p>
        </p:txBody>
      </p:sp>
      <p:sp>
        <p:nvSpPr>
          <p:cNvPr id="18" name="Text Placeholder 4"/>
          <p:cNvSpPr>
            <a:spLocks noGrp="1"/>
          </p:cNvSpPr>
          <p:nvPr>
            <p:ph type="body" sz="quarter" idx="11" hasCustomPrompt="1"/>
          </p:nvPr>
        </p:nvSpPr>
        <p:spPr>
          <a:xfrm>
            <a:off x="522287" y="6243108"/>
            <a:ext cx="7992005" cy="330200"/>
          </a:xfrm>
        </p:spPr>
        <p:txBody>
          <a:bodyPr anchor="b">
            <a:noAutofit/>
          </a:bodyPr>
          <a:lstStyle>
            <a:lvl1pPr marL="0" indent="0">
              <a:lnSpc>
                <a:spcPct val="100000"/>
              </a:lnSpc>
              <a:spcBef>
                <a:spcPts val="0"/>
              </a:spcBef>
              <a:buNone/>
              <a:defRPr sz="1200" baseline="0">
                <a:latin typeface="+mn-lt"/>
              </a:defRPr>
            </a:lvl1pPr>
          </a:lstStyle>
          <a:p>
            <a:pPr lvl="0"/>
            <a:r>
              <a:rPr lang="en-US" dirty="0"/>
              <a:t>Click to add footnote, reference or source</a:t>
            </a:r>
          </a:p>
        </p:txBody>
      </p:sp>
      <p:sp>
        <p:nvSpPr>
          <p:cNvPr id="19" name="Footer Placeholder 20"/>
          <p:cNvSpPr>
            <a:spLocks noGrp="1"/>
          </p:cNvSpPr>
          <p:nvPr>
            <p:ph type="ftr" sz="quarter" idx="13"/>
          </p:nvPr>
        </p:nvSpPr>
        <p:spPr>
          <a:xfrm>
            <a:off x="521228" y="6573308"/>
            <a:ext cx="7682971" cy="284692"/>
          </a:xfrm>
        </p:spPr>
        <p:txBody>
          <a:bodyPr/>
          <a:lstStyle>
            <a:lvl1pPr algn="l">
              <a:defRPr sz="1000" b="1" cap="all" baseline="0">
                <a:solidFill>
                  <a:schemeClr val="tx1"/>
                </a:solidFill>
                <a:latin typeface="+mn-lt"/>
              </a:defRPr>
            </a:lvl1pPr>
          </a:lstStyle>
          <a:p>
            <a:r>
              <a:rPr lang="en-US" dirty="0">
                <a:solidFill>
                  <a:prstClr val="black"/>
                </a:solidFill>
              </a:rPr>
              <a:t>MEDICAID SAMPLE PRES | MONTH DAY, YYYY | v2</a:t>
            </a:r>
          </a:p>
        </p:txBody>
      </p:sp>
      <p:sp>
        <p:nvSpPr>
          <p:cNvPr id="20" name="Slide Number Placeholder 21"/>
          <p:cNvSpPr>
            <a:spLocks noGrp="1"/>
          </p:cNvSpPr>
          <p:nvPr>
            <p:ph type="sldNum" sz="quarter" idx="15"/>
          </p:nvPr>
        </p:nvSpPr>
        <p:spPr>
          <a:xfrm>
            <a:off x="8305800" y="6573308"/>
            <a:ext cx="564098"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dirty="0"/>
          </a:p>
        </p:txBody>
      </p:sp>
      <p:cxnSp>
        <p:nvCxnSpPr>
          <p:cNvPr id="21" name="Straight Connector 20"/>
          <p:cNvCxnSpPr/>
          <p:nvPr/>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716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 Column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1741696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dirty="0">
              <a:latin typeface="Calibri"/>
              <a:ea typeface="+mj-ea"/>
              <a:cs typeface="Times New Roman"/>
              <a:sym typeface="Calibri"/>
            </a:endParaRPr>
          </a:p>
        </p:txBody>
      </p:sp>
      <p:sp>
        <p:nvSpPr>
          <p:cNvPr id="2" name="Title 1"/>
          <p:cNvSpPr>
            <a:spLocks noGrp="1"/>
          </p:cNvSpPr>
          <p:nvPr>
            <p:ph type="title" hasCustomPrompt="1"/>
          </p:nvPr>
        </p:nvSpPr>
        <p:spPr>
          <a:xfrm>
            <a:off x="674369" y="624054"/>
            <a:ext cx="7843267"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622299" y="1845731"/>
            <a:ext cx="3840480" cy="4392732"/>
          </a:xfrm>
        </p:spPr>
        <p:txBody>
          <a:bodyPr/>
          <a:lstStyle>
            <a:lvl1pPr marL="0" indent="0" algn="ctr">
              <a:buNone/>
              <a:defRPr baseline="0">
                <a:latin typeface="+mn-lt"/>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p:spPr>
        <p:txBody>
          <a:bodyPr/>
          <a:lstStyle>
            <a:lvl1pPr marL="0" indent="0" algn="ctr">
              <a:buNone/>
              <a:defRPr baseline="0">
                <a:latin typeface="+mn-lt"/>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p:spPr>
        <p:txBody>
          <a:bodyPr anchor="b">
            <a:noAutofit/>
          </a:bodyPr>
          <a:lstStyle>
            <a:lvl1pPr marL="0" indent="0" algn="ctr">
              <a:buNone/>
              <a:defRPr sz="2400" b="1">
                <a:latin typeface="+mn-lt"/>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p:spPr>
        <p:txBody>
          <a:bodyPr anchor="b">
            <a:noAutofit/>
          </a:bodyPr>
          <a:lstStyle>
            <a:lvl1pPr marL="0" indent="0" algn="ctr">
              <a:buNone/>
              <a:defRPr sz="2400" b="1">
                <a:latin typeface="+mn-lt"/>
              </a:defRPr>
            </a:lvl1pPr>
          </a:lstStyle>
          <a:p>
            <a:pPr lvl="0"/>
            <a:r>
              <a:rPr lang="en-US" dirty="0"/>
              <a:t>Click to add title</a:t>
            </a:r>
          </a:p>
        </p:txBody>
      </p:sp>
      <p:sp>
        <p:nvSpPr>
          <p:cNvPr id="17" name="Line 12"/>
          <p:cNvSpPr>
            <a:spLocks noChangeShapeType="1"/>
          </p:cNvSpPr>
          <p:nvPr/>
        </p:nvSpPr>
        <p:spPr bwMode="auto">
          <a:xfrm>
            <a:off x="0" y="1184101"/>
            <a:ext cx="9144000" cy="0"/>
          </a:xfrm>
          <a:prstGeom prst="line">
            <a:avLst/>
          </a:prstGeom>
          <a:noFill/>
          <a:ln w="25400">
            <a:solidFill>
              <a:srgbClr val="002060"/>
            </a:solidFill>
            <a:round/>
            <a:headEnd/>
            <a:tailEnd/>
          </a:ln>
        </p:spPr>
        <p:txBody>
          <a:bodyPr lIns="96661" tIns="48331" rIns="96661" bIns="48331"/>
          <a:lstStyle/>
          <a:p>
            <a:pPr>
              <a:defRPr/>
            </a:pPr>
            <a:endParaRPr lang="en-US" dirty="0">
              <a:solidFill>
                <a:srgbClr val="000000"/>
              </a:solidFill>
              <a:cs typeface="Arial" charset="0"/>
            </a:endParaRPr>
          </a:p>
        </p:txBody>
      </p:sp>
      <p:sp>
        <p:nvSpPr>
          <p:cNvPr id="22" name="Text Placeholder 4"/>
          <p:cNvSpPr>
            <a:spLocks noGrp="1"/>
          </p:cNvSpPr>
          <p:nvPr>
            <p:ph type="body" sz="quarter" idx="11" hasCustomPrompt="1"/>
          </p:nvPr>
        </p:nvSpPr>
        <p:spPr>
          <a:xfrm>
            <a:off x="522287" y="6243108"/>
            <a:ext cx="7992005" cy="330200"/>
          </a:xfrm>
        </p:spPr>
        <p:txBody>
          <a:bodyPr anchor="b">
            <a:noAutofit/>
          </a:bodyPr>
          <a:lstStyle>
            <a:lvl1pPr marL="0" indent="0">
              <a:lnSpc>
                <a:spcPct val="100000"/>
              </a:lnSpc>
              <a:spcBef>
                <a:spcPts val="0"/>
              </a:spcBef>
              <a:buNone/>
              <a:defRPr sz="1200" baseline="0">
                <a:latin typeface="+mn-lt"/>
              </a:defRPr>
            </a:lvl1pPr>
          </a:lstStyle>
          <a:p>
            <a:pPr lvl="0"/>
            <a:r>
              <a:rPr lang="en-US" dirty="0"/>
              <a:t>Click to add footnote, reference or source</a:t>
            </a:r>
          </a:p>
        </p:txBody>
      </p:sp>
      <p:sp>
        <p:nvSpPr>
          <p:cNvPr id="23" name="Footer Placeholder 20"/>
          <p:cNvSpPr>
            <a:spLocks noGrp="1"/>
          </p:cNvSpPr>
          <p:nvPr>
            <p:ph type="ftr" sz="quarter" idx="13"/>
          </p:nvPr>
        </p:nvSpPr>
        <p:spPr>
          <a:xfrm>
            <a:off x="521228" y="6573308"/>
            <a:ext cx="7682971" cy="284692"/>
          </a:xfrm>
        </p:spPr>
        <p:txBody>
          <a:bodyPr/>
          <a:lstStyle>
            <a:lvl1pPr algn="l">
              <a:defRPr sz="1000" b="1" cap="all" baseline="0">
                <a:solidFill>
                  <a:schemeClr val="tx1"/>
                </a:solidFill>
                <a:latin typeface="+mn-lt"/>
              </a:defRPr>
            </a:lvl1pPr>
          </a:lstStyle>
          <a:p>
            <a:r>
              <a:rPr lang="en-US" dirty="0">
                <a:solidFill>
                  <a:prstClr val="black"/>
                </a:solidFill>
              </a:rPr>
              <a:t>MEDICAID SAMPLE PRES | MONTH DAY, YYYY | v2</a:t>
            </a:r>
          </a:p>
        </p:txBody>
      </p:sp>
      <p:sp>
        <p:nvSpPr>
          <p:cNvPr id="24" name="Slide Number Placeholder 21"/>
          <p:cNvSpPr>
            <a:spLocks noGrp="1"/>
          </p:cNvSpPr>
          <p:nvPr>
            <p:ph type="sldNum" sz="quarter" idx="18"/>
          </p:nvPr>
        </p:nvSpPr>
        <p:spPr>
          <a:xfrm>
            <a:off x="8305800" y="6573308"/>
            <a:ext cx="564098"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dirty="0"/>
          </a:p>
        </p:txBody>
      </p:sp>
      <p:cxnSp>
        <p:nvCxnSpPr>
          <p:cNvPr id="25" name="Straight Connector 24"/>
          <p:cNvCxnSpPr/>
          <p:nvPr/>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404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818906507"/>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14" name="Rectangle 13"/>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0767098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4"/>
            <a:ext cx="7888288" cy="1212895"/>
          </a:xfrm>
          <a:prstGeom prst="rect">
            <a:avLst/>
          </a:prstGeom>
        </p:spPr>
        <p:txBody>
          <a:bodyPr>
            <a:noAutofit/>
          </a:bodyPr>
          <a:lstStyle>
            <a:lvl1pPr marL="171450" indent="-171450">
              <a:lnSpc>
                <a:spcPct val="100000"/>
              </a:lnSpc>
              <a:spcBef>
                <a:spcPts val="0"/>
              </a:spcBef>
              <a:defRPr sz="1500" b="0" i="0">
                <a:latin typeface="Gotham Bold" charset="0"/>
                <a:ea typeface="Gotham Bold" charset="0"/>
                <a:cs typeface="Gotham Bold" charset="0"/>
              </a:defRPr>
            </a:lvl1pPr>
            <a:lvl2pPr marL="432197" indent="-175022">
              <a:lnSpc>
                <a:spcPct val="100000"/>
              </a:lnSpc>
              <a:spcBef>
                <a:spcPts val="0"/>
              </a:spcBef>
              <a:buFont typeface="Franklin Gothic Medium" panose="020B0603020102020204" pitchFamily="34" charset="0"/>
              <a:buChar char="−"/>
              <a:defRPr sz="1500" b="0" i="0">
                <a:latin typeface="Gotham Bold" charset="0"/>
                <a:ea typeface="Gotham Bold" charset="0"/>
                <a:cs typeface="Gotham Bold" charset="0"/>
              </a:defRPr>
            </a:lvl2pPr>
            <a:lvl3pPr marL="729854" indent="-171450">
              <a:lnSpc>
                <a:spcPct val="100000"/>
              </a:lnSpc>
              <a:spcBef>
                <a:spcPts val="0"/>
              </a:spcBef>
              <a:defRPr sz="15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18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8025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Tree>
    <p:extLst>
      <p:ext uri="{BB962C8B-B14F-4D97-AF65-F5344CB8AC3E}">
        <p14:creationId xmlns:p14="http://schemas.microsoft.com/office/powerpoint/2010/main" val="1888343605"/>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a:t>Click to add footnote, reference or source</a:t>
            </a:r>
          </a:p>
        </p:txBody>
      </p:sp>
      <p:cxnSp>
        <p:nvCxnSpPr>
          <p:cNvPr id="18" name="Straight Connector 17"/>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718917"/>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a:t>Click icon below to add table or chart</a:t>
            </a:r>
          </a:p>
        </p:txBody>
      </p:sp>
      <p:cxnSp>
        <p:nvCxnSpPr>
          <p:cNvPr id="7" name="Straight Connector 6"/>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62372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a:t>Click icon below to add table or chart</a:t>
            </a:r>
          </a:p>
        </p:txBody>
      </p:sp>
      <p:cxnSp>
        <p:nvCxnSpPr>
          <p:cNvPr id="6" name="Straight Connector 5"/>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331484"/>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cxnSp>
        <p:nvCxnSpPr>
          <p:cNvPr id="11" name="Straight Connector 10"/>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28070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29899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235288"/>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26493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Edit Master text styles</a:t>
            </a:r>
          </a:p>
          <a:p>
            <a:pPr lvl="1"/>
            <a:r>
              <a:rPr lang="en-US"/>
              <a:t> Second level</a:t>
            </a:r>
          </a:p>
          <a:p>
            <a:pPr lvl="2"/>
            <a:r>
              <a:rPr lang="en-US"/>
              <a:t>Third level</a:t>
            </a:r>
          </a:p>
        </p:txBody>
      </p:sp>
    </p:spTree>
    <p:extLst>
      <p:ext uri="{BB962C8B-B14F-4D97-AF65-F5344CB8AC3E}">
        <p14:creationId xmlns:p14="http://schemas.microsoft.com/office/powerpoint/2010/main" val="3405593293"/>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30518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977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498"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042C1-9E7D-4229-9364-7FAF17D605F3}"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E1706-6544-43F3-AA81-0ED1B3613CF4}" type="slidenum">
              <a:rPr lang="en-US" smtClean="0"/>
              <a:t>‹#›</a:t>
            </a:fld>
            <a:endParaRPr lang="en-US"/>
          </a:p>
        </p:txBody>
      </p:sp>
    </p:spTree>
    <p:extLst>
      <p:ext uri="{BB962C8B-B14F-4D97-AF65-F5344CB8AC3E}">
        <p14:creationId xmlns:p14="http://schemas.microsoft.com/office/powerpoint/2010/main" val="4084165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368554029"/>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519663328"/>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4233749003"/>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dirty="0"/>
              <a:t>Click to add footnote, reference or source</a:t>
            </a:r>
          </a:p>
        </p:txBody>
      </p:sp>
      <p:cxnSp>
        <p:nvCxnSpPr>
          <p:cNvPr id="18" name="Straight Connector 17"/>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5154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962071"/>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423378"/>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409716"/>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472985"/>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84051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289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2 Col-Chart/Table">
    <p:spTree>
      <p:nvGrpSpPr>
        <p:cNvPr id="1" name=""/>
        <p:cNvGrpSpPr/>
        <p:nvPr/>
      </p:nvGrpSpPr>
      <p:grpSpPr>
        <a:xfrm>
          <a:off x="0" y="0"/>
          <a:ext cx="0" cy="0"/>
          <a:chOff x="0" y="0"/>
          <a:chExt cx="0" cy="0"/>
        </a:xfrm>
      </p:grpSpPr>
      <p:cxnSp>
        <p:nvCxnSpPr>
          <p:cNvPr id="2" name="Straight Connector 1"/>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922502"/>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658271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348879839"/>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4255086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xt or objec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50E658-114E-4518-9F83-8FC6C529763D}"/>
              </a:ext>
            </a:extLst>
          </p:cNvPr>
          <p:cNvSpPr>
            <a:spLocks noGrp="1"/>
          </p:cNvSpPr>
          <p:nvPr>
            <p:ph sz="quarter" idx="10"/>
          </p:nvPr>
        </p:nvSpPr>
        <p:spPr>
          <a:xfrm>
            <a:off x="120650" y="128588"/>
            <a:ext cx="8885238" cy="6354762"/>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C675EA9-2EAB-4C70-890E-635EB5D97009}"/>
              </a:ext>
            </a:extLst>
          </p:cNvPr>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Slide Number Placeholder 10">
            <a:extLst>
              <a:ext uri="{FF2B5EF4-FFF2-40B4-BE49-F238E27FC236}">
                <a16:creationId xmlns:a16="http://schemas.microsoft.com/office/drawing/2014/main" id="{5FC06B2B-BDD9-4B81-9CBC-689E0D09D26C}"/>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6123809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9460059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9274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25213588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8839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68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1" y="1849440"/>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a:latin typeface="Gotham Bold" charset="0"/>
                <a:ea typeface="Gotham Bold" charset="0"/>
                <a:cs typeface="Gotham Bold" charset="0"/>
              </a:defRPr>
            </a:lvl2pPr>
            <a:lvl3pPr>
              <a:defRPr sz="15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50" y="1840561"/>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baseline="0">
                <a:latin typeface="Gotham Bold" charset="0"/>
                <a:ea typeface="Gotham Bold" charset="0"/>
                <a:cs typeface="Gotham Bold" charset="0"/>
              </a:defRPr>
            </a:lvl2pPr>
            <a:lvl3pPr>
              <a:defRPr sz="15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526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2324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233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7949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012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0EFD80-4D0C-45DA-BB35-FB4EB9B578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88FE18-2E10-4128-9787-0383E4EB2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DEC0C9-73BB-4BAD-ACFA-06D83F1BB7BF}"/>
              </a:ext>
            </a:extLst>
          </p:cNvPr>
          <p:cNvSpPr>
            <a:spLocks noGrp="1" noChangeArrowheads="1"/>
          </p:cNvSpPr>
          <p:nvPr>
            <p:ph type="sldNum" sz="quarter" idx="12"/>
          </p:nvPr>
        </p:nvSpPr>
        <p:spPr>
          <a:ln/>
        </p:spPr>
        <p:txBody>
          <a:bodyPr/>
          <a:lstStyle>
            <a:lvl1pPr>
              <a:defRPr/>
            </a:lvl1pPr>
          </a:lstStyle>
          <a:p>
            <a:pPr>
              <a:defRPr/>
            </a:pPr>
            <a:fld id="{F4525A5C-503D-5F4E-AF4A-B20C899223DA}" type="slidenum">
              <a:rPr lang="en-US" altLang="en-US"/>
              <a:pPr>
                <a:defRPr/>
              </a:pPr>
              <a:t>‹#›</a:t>
            </a:fld>
            <a:endParaRPr lang="en-US" altLang="en-US"/>
          </a:p>
        </p:txBody>
      </p:sp>
    </p:spTree>
    <p:extLst>
      <p:ext uri="{BB962C8B-B14F-4D97-AF65-F5344CB8AC3E}">
        <p14:creationId xmlns:p14="http://schemas.microsoft.com/office/powerpoint/2010/main" val="5210730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solidFill>
                <a:srgbClr val="FFFFFF"/>
              </a:solidFill>
            </a:endParaRPr>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4106826102"/>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Page &amp; Bar - No NC">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6900184" y="6659709"/>
            <a:ext cx="2057400" cy="138112"/>
          </a:xfrm>
        </p:spPr>
        <p:txBody>
          <a:bodyPr/>
          <a:lstStyle>
            <a:lvl1pPr algn="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740979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2 Col-Chart/Table">
    <p:spTree>
      <p:nvGrpSpPr>
        <p:cNvPr id="1" name=""/>
        <p:cNvGrpSpPr/>
        <p:nvPr/>
      </p:nvGrpSpPr>
      <p:grpSpPr>
        <a:xfrm>
          <a:off x="0" y="0"/>
          <a:ext cx="0" cy="0"/>
          <a:chOff x="0" y="0"/>
          <a:chExt cx="0" cy="0"/>
        </a:xfrm>
      </p:grpSpPr>
      <p:cxnSp>
        <p:nvCxnSpPr>
          <p:cNvPr id="2" name="Straight Connector 1"/>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528429"/>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ext or objec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50E658-114E-4518-9F83-8FC6C529763D}"/>
              </a:ext>
            </a:extLst>
          </p:cNvPr>
          <p:cNvSpPr>
            <a:spLocks noGrp="1"/>
          </p:cNvSpPr>
          <p:nvPr>
            <p:ph sz="quarter" idx="10"/>
          </p:nvPr>
        </p:nvSpPr>
        <p:spPr>
          <a:xfrm>
            <a:off x="120650" y="128588"/>
            <a:ext cx="8885238" cy="6354762"/>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C675EA9-2EAB-4C70-890E-635EB5D97009}"/>
              </a:ext>
            </a:extLst>
          </p:cNvPr>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Slide Number Placeholder 10">
            <a:extLst>
              <a:ext uri="{FF2B5EF4-FFF2-40B4-BE49-F238E27FC236}">
                <a16:creationId xmlns:a16="http://schemas.microsoft.com/office/drawing/2014/main" id="{5FC06B2B-BDD9-4B81-9CBC-689E0D09D26C}"/>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7996765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FBEFCE"/>
        </a:solid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674369" y="2502567"/>
            <a:ext cx="7843267" cy="92643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365D"/>
              </a:buClr>
              <a:buSzPts val="6600"/>
              <a:buFont typeface="Montserrat"/>
              <a:buNone/>
              <a:defRPr sz="6600" b="1" i="0" u="none" strike="noStrike" cap="none">
                <a:solidFill>
                  <a:srgbClr val="17365D"/>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5"/>
          <p:cNvSpPr/>
          <p:nvPr/>
        </p:nvSpPr>
        <p:spPr>
          <a:xfrm>
            <a:off x="0" y="3860"/>
            <a:ext cx="9144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400"/>
              <a:buFont typeface="Arial"/>
              <a:buNone/>
            </a:pPr>
            <a:endParaRPr sz="1400" b="1" i="0" u="none" strike="noStrike" cap="none">
              <a:solidFill>
                <a:srgbClr val="17365D"/>
              </a:solidFill>
              <a:latin typeface="Montserrat"/>
              <a:ea typeface="Montserrat"/>
              <a:cs typeface="Montserrat"/>
              <a:sym typeface="Montserrat"/>
            </a:endParaRPr>
          </a:p>
        </p:txBody>
      </p:sp>
      <p:cxnSp>
        <p:nvCxnSpPr>
          <p:cNvPr id="31" name="Google Shape;31;p5"/>
          <p:cNvCxnSpPr/>
          <p:nvPr/>
        </p:nvCxnSpPr>
        <p:spPr>
          <a:xfrm>
            <a:off x="0" y="6573308"/>
            <a:ext cx="9144000" cy="0"/>
          </a:xfrm>
          <a:prstGeom prst="straightConnector1">
            <a:avLst/>
          </a:prstGeom>
          <a:noFill/>
          <a:ln w="22225" cap="flat" cmpd="sng">
            <a:solidFill>
              <a:srgbClr val="17365D"/>
            </a:solidFill>
            <a:prstDash val="solid"/>
            <a:miter lim="800000"/>
            <a:headEnd type="none" w="sm" len="sm"/>
            <a:tailEnd type="none" w="sm" len="sm"/>
          </a:ln>
        </p:spPr>
      </p:cxnSp>
      <p:sp>
        <p:nvSpPr>
          <p:cNvPr id="32" name="Google Shape;32;p5"/>
          <p:cNvSpPr txBox="1">
            <a:spLocks noGrp="1"/>
          </p:cNvSpPr>
          <p:nvPr>
            <p:ph type="body" idx="1"/>
          </p:nvPr>
        </p:nvSpPr>
        <p:spPr>
          <a:xfrm>
            <a:off x="674369" y="3455300"/>
            <a:ext cx="7843267" cy="92643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dk1"/>
              </a:buClr>
              <a:buSzPts val="1800"/>
              <a:buFont typeface="Arial"/>
              <a:buChar char="•"/>
              <a:defRPr sz="1800" b="1" i="0" u="none" strike="noStrike" cap="none">
                <a:solidFill>
                  <a:schemeClr val="dk1"/>
                </a:solidFill>
                <a:latin typeface="Helvetica Neue"/>
                <a:ea typeface="Helvetica Neue"/>
                <a:cs typeface="Helvetica Neue"/>
                <a:sym typeface="Helvetica Neue"/>
              </a:defRPr>
            </a:lvl2pPr>
            <a:lvl3pPr marL="1371600" marR="0" lvl="2" indent="-323850" algn="l" rtl="0">
              <a:lnSpc>
                <a:spcPct val="90000"/>
              </a:lnSpc>
              <a:spcBef>
                <a:spcPts val="375"/>
              </a:spcBef>
              <a:spcAft>
                <a:spcPts val="0"/>
              </a:spcAft>
              <a:buClr>
                <a:schemeClr val="dk1"/>
              </a:buClr>
              <a:buSzPts val="1500"/>
              <a:buFont typeface="Arial"/>
              <a:buChar char="•"/>
              <a:defRPr sz="1500" b="1" i="0" u="none" strike="noStrike" cap="none">
                <a:solidFill>
                  <a:schemeClr val="dk1"/>
                </a:solidFill>
                <a:latin typeface="Helvetica Neue"/>
                <a:ea typeface="Helvetica Neue"/>
                <a:cs typeface="Helvetica Neue"/>
                <a:sym typeface="Helvetica Neue"/>
              </a:defRPr>
            </a:lvl3pPr>
            <a:lvl4pPr marL="1828800" marR="0" lvl="3"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4pPr>
            <a:lvl5pPr marL="2286000" marR="0" lvl="4"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4568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59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0485" y="-225791"/>
            <a:ext cx="7772400" cy="2387600"/>
          </a:xfrm>
        </p:spPr>
        <p:txBody>
          <a:bodyPr anchor="b"/>
          <a:lstStyle>
            <a:lvl1pPr algn="ctr">
              <a:defRPr sz="4500"/>
            </a:lvl1pPr>
          </a:lstStyle>
          <a:p>
            <a:r>
              <a:rPr lang="en-US"/>
              <a:t>Click to edit Master title style</a:t>
            </a: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044132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a:prstGeom prst="rect">
            <a:avLst/>
          </a:prstGeo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ECAC9AD2-F4A6-4565-B566-409404E82C36}"/>
              </a:ext>
            </a:extLst>
          </p:cNvPr>
          <p:cNvSpPr/>
          <p:nvPr userDrawn="1"/>
        </p:nvSpPr>
        <p:spPr>
          <a:xfrm>
            <a:off x="0" y="-1"/>
            <a:ext cx="9144000" cy="5875867"/>
          </a:xfrm>
          <a:prstGeom prst="rect">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8" name="Group 7">
            <a:extLst>
              <a:ext uri="{FF2B5EF4-FFF2-40B4-BE49-F238E27FC236}">
                <a16:creationId xmlns:a16="http://schemas.microsoft.com/office/drawing/2014/main" id="{D7733A43-A25F-4936-9A2C-5D9408381048}"/>
              </a:ext>
            </a:extLst>
          </p:cNvPr>
          <p:cNvGrpSpPr/>
          <p:nvPr userDrawn="1"/>
        </p:nvGrpSpPr>
        <p:grpSpPr>
          <a:xfrm>
            <a:off x="0" y="0"/>
            <a:ext cx="3060700" cy="5875866"/>
            <a:chOff x="0" y="-1181101"/>
            <a:chExt cx="4513943" cy="6858001"/>
          </a:xfrm>
        </p:grpSpPr>
        <p:sp>
          <p:nvSpPr>
            <p:cNvPr id="9" name="Right Triangle 8">
              <a:extLst>
                <a:ext uri="{FF2B5EF4-FFF2-40B4-BE49-F238E27FC236}">
                  <a16:creationId xmlns:a16="http://schemas.microsoft.com/office/drawing/2014/main" id="{B68DD03F-3FC2-425B-ADF0-B1D73DA7D64E}"/>
                </a:ext>
              </a:extLst>
            </p:cNvPr>
            <p:cNvSpPr/>
            <p:nvPr/>
          </p:nvSpPr>
          <p:spPr>
            <a:xfrm rot="5400000">
              <a:off x="43543" y="-1224644"/>
              <a:ext cx="4426857" cy="4513943"/>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ight Triangle 9">
              <a:extLst>
                <a:ext uri="{FF2B5EF4-FFF2-40B4-BE49-F238E27FC236}">
                  <a16:creationId xmlns:a16="http://schemas.microsoft.com/office/drawing/2014/main" id="{4D8BB2A9-354C-4FFE-997D-6AEEE9113902}"/>
                </a:ext>
              </a:extLst>
            </p:cNvPr>
            <p:cNvSpPr/>
            <p:nvPr/>
          </p:nvSpPr>
          <p:spPr>
            <a:xfrm>
              <a:off x="1" y="3260271"/>
              <a:ext cx="2465379"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1" name="Right Triangle 10">
            <a:extLst>
              <a:ext uri="{FF2B5EF4-FFF2-40B4-BE49-F238E27FC236}">
                <a16:creationId xmlns:a16="http://schemas.microsoft.com/office/drawing/2014/main" id="{5DE3A0EF-EDA5-4F7D-90C3-FC174821F38D}"/>
              </a:ext>
            </a:extLst>
          </p:cNvPr>
          <p:cNvSpPr/>
          <p:nvPr userDrawn="1"/>
        </p:nvSpPr>
        <p:spPr>
          <a:xfrm rot="16200000">
            <a:off x="7605789" y="4337655"/>
            <a:ext cx="1730224" cy="1346200"/>
          </a:xfrm>
          <a:prstGeom prst="rtTriangle">
            <a:avLst/>
          </a:prstGeom>
          <a:solidFill>
            <a:srgbClr val="94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Title 1">
            <a:extLst>
              <a:ext uri="{FF2B5EF4-FFF2-40B4-BE49-F238E27FC236}">
                <a16:creationId xmlns:a16="http://schemas.microsoft.com/office/drawing/2014/main" id="{02635CB9-1923-2B48-AB4B-ECD3765187C8}"/>
              </a:ext>
            </a:extLst>
          </p:cNvPr>
          <p:cNvSpPr txBox="1">
            <a:spLocks/>
          </p:cNvSpPr>
          <p:nvPr userDrawn="1"/>
        </p:nvSpPr>
        <p:spPr>
          <a:xfrm>
            <a:off x="1316832" y="3267076"/>
            <a:ext cx="7369969" cy="59055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lang="en-US" sz="3800" kern="1200" dirty="0">
                <a:solidFill>
                  <a:schemeClr val="bg1"/>
                </a:solidFill>
                <a:latin typeface="Arial" panose="020B0604020202020204" pitchFamily="34" charset="0"/>
                <a:ea typeface="+mj-ea"/>
                <a:cs typeface="Arial" panose="020B0604020202020204" pitchFamily="34" charset="0"/>
              </a:defRPr>
            </a:lvl1pPr>
          </a:lstStyle>
          <a:p>
            <a:r>
              <a:rPr lang="en-US" sz="2850"/>
              <a:t>Click to edit Master title style</a:t>
            </a:r>
          </a:p>
        </p:txBody>
      </p:sp>
      <p:sp>
        <p:nvSpPr>
          <p:cNvPr id="16" name="Subtitle 2">
            <a:extLst>
              <a:ext uri="{FF2B5EF4-FFF2-40B4-BE49-F238E27FC236}">
                <a16:creationId xmlns:a16="http://schemas.microsoft.com/office/drawing/2014/main" id="{1F89088F-9D65-194B-B3BD-00070D19875E}"/>
              </a:ext>
            </a:extLst>
          </p:cNvPr>
          <p:cNvSpPr>
            <a:spLocks noGrp="1"/>
          </p:cNvSpPr>
          <p:nvPr>
            <p:ph type="subTitle" idx="13"/>
          </p:nvPr>
        </p:nvSpPr>
        <p:spPr>
          <a:xfrm>
            <a:off x="1252418" y="3707363"/>
            <a:ext cx="7434382" cy="628643"/>
          </a:xfrm>
          <a:prstGeom prst="rect">
            <a:avLst/>
          </a:prstGeom>
          <a:noFill/>
        </p:spPr>
        <p:txBody>
          <a:bodyPr anchor="ctr" anchorCtr="0"/>
          <a:lstStyle>
            <a:lvl1pPr marL="257175" indent="-172641" algn="l">
              <a:buClr>
                <a:srgbClr val="002D73"/>
              </a:buClr>
              <a:buSzPct val="100000"/>
              <a:buFontTx/>
              <a:buBlip>
                <a:blip r:embed="rId2"/>
              </a:buBlip>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179840236"/>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
        <p:nvSpPr>
          <p:cNvPr id="11" name="Text Placeholder 10">
            <a:extLst>
              <a:ext uri="{FF2B5EF4-FFF2-40B4-BE49-F238E27FC236}">
                <a16:creationId xmlns:a16="http://schemas.microsoft.com/office/drawing/2014/main" id="{939E6B9A-7F60-444E-A7F6-517CF719C1EE}"/>
              </a:ext>
            </a:extLst>
          </p:cNvPr>
          <p:cNvSpPr>
            <a:spLocks noGrp="1"/>
          </p:cNvSpPr>
          <p:nvPr>
            <p:ph type="body" sz="quarter" idx="13"/>
          </p:nvPr>
        </p:nvSpPr>
        <p:spPr>
          <a:xfrm>
            <a:off x="628650" y="1785939"/>
            <a:ext cx="4082654" cy="4313237"/>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25AB4417-16FE-F345-AABB-90F7690C1684}"/>
              </a:ext>
            </a:extLst>
          </p:cNvPr>
          <p:cNvSpPr>
            <a:spLocks noGrp="1"/>
          </p:cNvSpPr>
          <p:nvPr>
            <p:ph type="body" sz="quarter" idx="14"/>
          </p:nvPr>
        </p:nvSpPr>
        <p:spPr>
          <a:xfrm>
            <a:off x="4881562" y="1785938"/>
            <a:ext cx="3633788" cy="4292600"/>
          </a:xfrm>
          <a:prstGeom prst="rect">
            <a:avLst/>
          </a:prstGeom>
        </p:spPr>
        <p:txBody>
          <a:bodyPr/>
          <a:lstStyle>
            <a:lvl1pPr>
              <a:defRPr>
                <a:solidFill>
                  <a:srgbClr val="5A6770"/>
                </a:solidFill>
              </a:defRPr>
            </a:lvl1pPr>
            <a:lvl2pPr>
              <a:defRPr>
                <a:solidFill>
                  <a:srgbClr val="5A6770"/>
                </a:solidFill>
              </a:defRPr>
            </a:lvl2pPr>
            <a:lvl3pPr>
              <a:defRPr>
                <a:solidFill>
                  <a:srgbClr val="5A6770"/>
                </a:solidFill>
              </a:defRPr>
            </a:lvl3pPr>
            <a:lvl4pPr>
              <a:defRPr>
                <a:solidFill>
                  <a:srgbClr val="5A6770"/>
                </a:solidFill>
              </a:defRPr>
            </a:lvl4pPr>
            <a:lvl5pP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63892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solidFill>
                  <a:srgbClr val="5A677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1" y="1681163"/>
            <a:ext cx="3887391" cy="823912"/>
          </a:xfrm>
          <a:prstGeom prst="rect">
            <a:avLst/>
          </a:prstGeom>
        </p:spPr>
        <p:txBody>
          <a:bodyPr anchor="b"/>
          <a:lstStyle>
            <a:lvl1pPr marL="0" indent="0">
              <a:buNone/>
              <a:defRPr sz="1800" b="1">
                <a:solidFill>
                  <a:srgbClr val="5A677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Slide Number Placeholder 8"/>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
        <p:nvSpPr>
          <p:cNvPr id="15" name="Text Placeholder 14">
            <a:extLst>
              <a:ext uri="{FF2B5EF4-FFF2-40B4-BE49-F238E27FC236}">
                <a16:creationId xmlns:a16="http://schemas.microsoft.com/office/drawing/2014/main" id="{FF60CDCA-2D0A-0247-A1C2-E0A1C0717254}"/>
              </a:ext>
            </a:extLst>
          </p:cNvPr>
          <p:cNvSpPr>
            <a:spLocks noGrp="1"/>
          </p:cNvSpPr>
          <p:nvPr>
            <p:ph type="body" sz="quarter" idx="13"/>
          </p:nvPr>
        </p:nvSpPr>
        <p:spPr>
          <a:xfrm>
            <a:off x="629842" y="2505076"/>
            <a:ext cx="3868340" cy="3636963"/>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4">
            <a:extLst>
              <a:ext uri="{FF2B5EF4-FFF2-40B4-BE49-F238E27FC236}">
                <a16:creationId xmlns:a16="http://schemas.microsoft.com/office/drawing/2014/main" id="{167D97B4-A24A-1C48-A57F-3ACD3C1F076C}"/>
              </a:ext>
            </a:extLst>
          </p:cNvPr>
          <p:cNvSpPr>
            <a:spLocks noGrp="1"/>
          </p:cNvSpPr>
          <p:nvPr>
            <p:ph type="body" sz="quarter" idx="14"/>
          </p:nvPr>
        </p:nvSpPr>
        <p:spPr>
          <a:xfrm>
            <a:off x="4629151" y="2505075"/>
            <a:ext cx="3868340" cy="3636963"/>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6215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790363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a:prstGeom prst="rect">
            <a:avLst/>
          </a:prstGeom>
        </p:spPr>
        <p:txBody>
          <a:bodyPr/>
          <a:lstStyle>
            <a:lvl1pPr>
              <a:defRPr sz="2400">
                <a:solidFill>
                  <a:srgbClr val="5A6770"/>
                </a:solidFill>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solidFill>
                  <a:srgbClr val="5A6770"/>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078344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
        <p:nvSpPr>
          <p:cNvPr id="10" name="Text Placeholder 9">
            <a:extLst>
              <a:ext uri="{FF2B5EF4-FFF2-40B4-BE49-F238E27FC236}">
                <a16:creationId xmlns:a16="http://schemas.microsoft.com/office/drawing/2014/main" id="{7548C31F-74E5-D642-9381-A4F1D7BF1E93}"/>
              </a:ext>
            </a:extLst>
          </p:cNvPr>
          <p:cNvSpPr>
            <a:spLocks noGrp="1"/>
          </p:cNvSpPr>
          <p:nvPr>
            <p:ph type="body" sz="quarter" idx="13"/>
          </p:nvPr>
        </p:nvSpPr>
        <p:spPr>
          <a:xfrm rot="5400000">
            <a:off x="637380" y="356396"/>
            <a:ext cx="5811837" cy="5829299"/>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32250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0EB69C4-2B7B-41F4-8F19-A43F26A9169C}"/>
              </a:ext>
            </a:extLst>
          </p:cNvPr>
          <p:cNvPicPr>
            <a:picLocks noChangeAspect="1"/>
          </p:cNvPicPr>
          <p:nvPr userDrawn="1"/>
        </p:nvPicPr>
        <p:blipFill rotWithShape="1">
          <a:blip r:embed="rId2"/>
          <a:srcRect l="122" t="16804" r="6779" b="4514"/>
          <a:stretch/>
        </p:blipFill>
        <p:spPr>
          <a:xfrm>
            <a:off x="2" y="-4716"/>
            <a:ext cx="9132035" cy="6858000"/>
          </a:xfrm>
          <a:prstGeom prst="rect">
            <a:avLst/>
          </a:prstGeom>
        </p:spPr>
      </p:pic>
      <p:sp>
        <p:nvSpPr>
          <p:cNvPr id="17" name="Rectangle 16">
            <a:extLst>
              <a:ext uri="{FF2B5EF4-FFF2-40B4-BE49-F238E27FC236}">
                <a16:creationId xmlns:a16="http://schemas.microsoft.com/office/drawing/2014/main" id="{24BBD5FB-EADC-47A1-B2EC-7D805D28F5A1}"/>
              </a:ext>
            </a:extLst>
          </p:cNvPr>
          <p:cNvSpPr/>
          <p:nvPr userDrawn="1"/>
        </p:nvSpPr>
        <p:spPr>
          <a:xfrm>
            <a:off x="2" y="-10275"/>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ight Triangle 17">
            <a:extLst>
              <a:ext uri="{FF2B5EF4-FFF2-40B4-BE49-F238E27FC236}">
                <a16:creationId xmlns:a16="http://schemas.microsoft.com/office/drawing/2014/main" id="{799CD528-058B-4BC4-B328-C788315C354F}"/>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Right Triangle 32">
            <a:extLst>
              <a:ext uri="{FF2B5EF4-FFF2-40B4-BE49-F238E27FC236}">
                <a16:creationId xmlns:a16="http://schemas.microsoft.com/office/drawing/2014/main" id="{760AAF36-5FD6-4E82-B0E6-D47ABC739173}"/>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Right Triangle 33">
            <a:extLst>
              <a:ext uri="{FF2B5EF4-FFF2-40B4-BE49-F238E27FC236}">
                <a16:creationId xmlns:a16="http://schemas.microsoft.com/office/drawing/2014/main" id="{60F8E703-3C81-442C-A973-3B17020A07EA}"/>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7" name="TextBox 36">
            <a:extLst>
              <a:ext uri="{FF2B5EF4-FFF2-40B4-BE49-F238E27FC236}">
                <a16:creationId xmlns:a16="http://schemas.microsoft.com/office/drawing/2014/main" id="{5264CB0B-284F-4146-BC67-9A0B8F656F64}"/>
              </a:ext>
            </a:extLst>
          </p:cNvPr>
          <p:cNvSpPr txBox="1"/>
          <p:nvPr userDrawn="1"/>
        </p:nvSpPr>
        <p:spPr>
          <a:xfrm>
            <a:off x="4833019" y="6400267"/>
            <a:ext cx="3141788" cy="170175"/>
          </a:xfrm>
          <a:prstGeom prst="rect">
            <a:avLst/>
          </a:prstGeom>
          <a:noFill/>
        </p:spPr>
        <p:txBody>
          <a:bodyPr wrap="square" rtlCol="0">
            <a:spAutoFit/>
          </a:bodyPr>
          <a:lstStyle/>
          <a:p>
            <a:pPr algn="r"/>
            <a:r>
              <a:rPr lang="en-US" sz="506">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39" name="Straight Connector 38">
            <a:extLst>
              <a:ext uri="{FF2B5EF4-FFF2-40B4-BE49-F238E27FC236}">
                <a16:creationId xmlns:a16="http://schemas.microsoft.com/office/drawing/2014/main" id="{8F4B5009-15A9-4A78-9DEE-860CE969CFBA}"/>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B0552FE6-1AB0-4D53-9DE3-F253F4CACE80}"/>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43" name="Subtitle 2">
            <a:extLst>
              <a:ext uri="{FF2B5EF4-FFF2-40B4-BE49-F238E27FC236}">
                <a16:creationId xmlns:a16="http://schemas.microsoft.com/office/drawing/2014/main" id="{24A88E57-9C51-4978-ADB5-C659AF455025}"/>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9" name="Text Placeholder 2">
            <a:extLst>
              <a:ext uri="{FF2B5EF4-FFF2-40B4-BE49-F238E27FC236}">
                <a16:creationId xmlns:a16="http://schemas.microsoft.com/office/drawing/2014/main" id="{BEEA0D52-4B9A-5349-B54D-570124737D24}"/>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20" name="Text Placeholder 2">
            <a:extLst>
              <a:ext uri="{FF2B5EF4-FFF2-40B4-BE49-F238E27FC236}">
                <a16:creationId xmlns:a16="http://schemas.microsoft.com/office/drawing/2014/main" id="{256B5655-66DB-134E-AC5A-55B6BB1AA7A3}"/>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21" name="Text Placeholder 2">
            <a:extLst>
              <a:ext uri="{FF2B5EF4-FFF2-40B4-BE49-F238E27FC236}">
                <a16:creationId xmlns:a16="http://schemas.microsoft.com/office/drawing/2014/main" id="{631CC401-DEB0-8A42-B109-2BBF126DBC08}"/>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3" name="TextBox 22">
            <a:extLst>
              <a:ext uri="{FF2B5EF4-FFF2-40B4-BE49-F238E27FC236}">
                <a16:creationId xmlns:a16="http://schemas.microsoft.com/office/drawing/2014/main" id="{EC9DE272-C2BC-4A4D-8A92-3FA956FF6477}"/>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D51664BD-5EDF-AA4C-BE0F-59FC5C177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3203579708"/>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9E1727-25ED-4627-91F7-7E1D72F92D20}"/>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BB66336D-7128-CB4C-B43E-42CEDC4B81F1}"/>
              </a:ext>
            </a:extLst>
          </p:cNvPr>
          <p:cNvSpPr>
            <a:spLocks noGrp="1"/>
          </p:cNvSpPr>
          <p:nvPr>
            <p:ph type="body" sz="quarter" idx="10"/>
          </p:nvPr>
        </p:nvSpPr>
        <p:spPr>
          <a:xfrm>
            <a:off x="628650" y="1774825"/>
            <a:ext cx="7886700" cy="4206875"/>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1746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0A127F7-D1E3-42AE-A357-EE04FBFE58EC}"/>
              </a:ext>
            </a:extLst>
          </p:cNvPr>
          <p:cNvPicPr>
            <a:picLocks noChangeAspect="1"/>
          </p:cNvPicPr>
          <p:nvPr userDrawn="1"/>
        </p:nvPicPr>
        <p:blipFill rotWithShape="1">
          <a:blip r:embed="rId2"/>
          <a:srcRect t="17592" r="5206" b="2480"/>
          <a:stretch/>
        </p:blipFill>
        <p:spPr>
          <a:xfrm>
            <a:off x="-2" y="-1"/>
            <a:ext cx="9144000" cy="6858001"/>
          </a:xfrm>
          <a:prstGeom prst="rect">
            <a:avLst/>
          </a:prstGeom>
        </p:spPr>
      </p:pic>
      <p:sp>
        <p:nvSpPr>
          <p:cNvPr id="20" name="Rectangle 19">
            <a:extLst>
              <a:ext uri="{FF2B5EF4-FFF2-40B4-BE49-F238E27FC236}">
                <a16:creationId xmlns:a16="http://schemas.microsoft.com/office/drawing/2014/main" id="{9B541F12-8191-4105-BDD0-A1089113B16C}"/>
              </a:ext>
            </a:extLst>
          </p:cNvPr>
          <p:cNvSpPr/>
          <p:nvPr userDrawn="1"/>
        </p:nvSpPr>
        <p:spPr>
          <a:xfrm>
            <a:off x="2" y="-1"/>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ight Triangle 20">
            <a:extLst>
              <a:ext uri="{FF2B5EF4-FFF2-40B4-BE49-F238E27FC236}">
                <a16:creationId xmlns:a16="http://schemas.microsoft.com/office/drawing/2014/main" id="{2DA5BA1B-1750-4E5A-9D77-6FFE6610ABE6}"/>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ight Triangle 21">
            <a:extLst>
              <a:ext uri="{FF2B5EF4-FFF2-40B4-BE49-F238E27FC236}">
                <a16:creationId xmlns:a16="http://schemas.microsoft.com/office/drawing/2014/main" id="{1FA4CD9E-3498-469A-AA39-ED750B72DE5B}"/>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ight Triangle 22">
            <a:extLst>
              <a:ext uri="{FF2B5EF4-FFF2-40B4-BE49-F238E27FC236}">
                <a16:creationId xmlns:a16="http://schemas.microsoft.com/office/drawing/2014/main" id="{9FD5DE0F-FD6B-4ADF-9C72-847B7FD34808}"/>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6" name="TextBox 25">
            <a:extLst>
              <a:ext uri="{FF2B5EF4-FFF2-40B4-BE49-F238E27FC236}">
                <a16:creationId xmlns:a16="http://schemas.microsoft.com/office/drawing/2014/main" id="{6A5AE57F-E7D3-4316-9877-EA1BC86969EC}"/>
              </a:ext>
            </a:extLst>
          </p:cNvPr>
          <p:cNvSpPr txBox="1"/>
          <p:nvPr userDrawn="1"/>
        </p:nvSpPr>
        <p:spPr>
          <a:xfrm>
            <a:off x="4833019" y="6400267"/>
            <a:ext cx="3141788" cy="170175"/>
          </a:xfrm>
          <a:prstGeom prst="rect">
            <a:avLst/>
          </a:prstGeom>
          <a:noFill/>
        </p:spPr>
        <p:txBody>
          <a:bodyPr wrap="square" rtlCol="0">
            <a:spAutoFit/>
          </a:bodyPr>
          <a:lstStyle/>
          <a:p>
            <a:pPr algn="r"/>
            <a:r>
              <a:rPr lang="en-US" sz="506">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FD84C201-7D47-480D-ADE0-32DBE7DC6CD8}"/>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A6C5CB0A-EC60-4213-879A-726A7DB9AA1B}"/>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32" name="Subtitle 2">
            <a:extLst>
              <a:ext uri="{FF2B5EF4-FFF2-40B4-BE49-F238E27FC236}">
                <a16:creationId xmlns:a16="http://schemas.microsoft.com/office/drawing/2014/main" id="{2E8C9B05-17E3-4909-87E4-302B5276A174}"/>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6" name="Text Placeholder 2">
            <a:extLst>
              <a:ext uri="{FF2B5EF4-FFF2-40B4-BE49-F238E27FC236}">
                <a16:creationId xmlns:a16="http://schemas.microsoft.com/office/drawing/2014/main" id="{47125DA3-EBB7-FB4C-8DCF-05C3B6D80F0A}"/>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17" name="Text Placeholder 2">
            <a:extLst>
              <a:ext uri="{FF2B5EF4-FFF2-40B4-BE49-F238E27FC236}">
                <a16:creationId xmlns:a16="http://schemas.microsoft.com/office/drawing/2014/main" id="{3F450796-26B5-6E4E-90FE-E031266F60B0}"/>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18" name="Text Placeholder 2">
            <a:extLst>
              <a:ext uri="{FF2B5EF4-FFF2-40B4-BE49-F238E27FC236}">
                <a16:creationId xmlns:a16="http://schemas.microsoft.com/office/drawing/2014/main" id="{89F9FC30-9975-634D-8A12-635F024F328F}"/>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9" name="TextBox 28">
            <a:extLst>
              <a:ext uri="{FF2B5EF4-FFF2-40B4-BE49-F238E27FC236}">
                <a16:creationId xmlns:a16="http://schemas.microsoft.com/office/drawing/2014/main" id="{D6632594-AFFC-1544-BD07-92441F1B6047}"/>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AA9F399D-68C2-DF40-A4F7-798B565925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1539603251"/>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image" Target="../media/image12.emf"/><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theme" Target="../theme/theme7.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25.jpe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124.xml"/><Relationship Id="rId7" Type="http://schemas.openxmlformats.org/officeDocument/2006/relationships/theme" Target="../theme/theme9.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dirty="0">
                <a:latin typeface="Arial" panose="020B0604020202020204" pitchFamily="34" charset="0"/>
                <a:cs typeface="Arial" panose="020B0604020202020204" pitchFamily="34" charset="0"/>
              </a:rPr>
              <a:t>NCDHHS, Division of Public Health | OPDAAC Meeting | December 7, 2023</a:t>
            </a:r>
          </a:p>
        </p:txBody>
      </p:sp>
      <p:sp>
        <p:nvSpPr>
          <p:cNvPr id="5" name="Text Placeholder 13"/>
          <p:cNvSpPr txBox="1">
            <a:spLocks/>
          </p:cNvSpPr>
          <p:nvPr userDrawn="1"/>
        </p:nvSpPr>
        <p:spPr>
          <a:xfrm>
            <a:off x="8627269" y="6600159"/>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675" smtClean="0"/>
              <a:pPr/>
              <a:t>‹#›</a:t>
            </a:fld>
            <a:endParaRPr lang="en-US" sz="675" dirty="0"/>
          </a:p>
        </p:txBody>
      </p:sp>
    </p:spTree>
    <p:extLst>
      <p:ext uri="{BB962C8B-B14F-4D97-AF65-F5344CB8AC3E}">
        <p14:creationId xmlns:p14="http://schemas.microsoft.com/office/powerpoint/2010/main" val="720313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881" r:id="rId11"/>
    <p:sldLayoutId id="2147483883" r:id="rId12"/>
    <p:sldLayoutId id="2147483887" r:id="rId13"/>
    <p:sldLayoutId id="2147483888" r:id="rId14"/>
    <p:sldLayoutId id="2147483889" r:id="rId15"/>
    <p:sldLayoutId id="2147483890" r:id="rId16"/>
    <p:sldLayoutId id="2147483958" r:id="rId17"/>
    <p:sldLayoutId id="2147483959" r:id="rId18"/>
    <p:sldLayoutId id="2147483960" r:id="rId19"/>
    <p:sldLayoutId id="2147484036" r:id="rId20"/>
    <p:sldLayoutId id="2147484037" r:id="rId21"/>
  </p:sldLayoutIdLst>
  <p:hf hd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EB7D6-B8CB-49E3-874F-2255BEE82473}"/>
              </a:ext>
            </a:extLst>
          </p:cNvPr>
          <p:cNvSpPr>
            <a:spLocks noGrp="1"/>
          </p:cNvSpPr>
          <p:nvPr>
            <p:ph type="title"/>
          </p:nvPr>
        </p:nvSpPr>
        <p:spPr>
          <a:xfrm>
            <a:off x="489279" y="647701"/>
            <a:ext cx="7968922" cy="114705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BEEAC5-A8AB-4FE8-A270-D70F7DED4A50}"/>
              </a:ext>
            </a:extLst>
          </p:cNvPr>
          <p:cNvSpPr>
            <a:spLocks noGrp="1"/>
          </p:cNvSpPr>
          <p:nvPr>
            <p:ph type="body" idx="1"/>
          </p:nvPr>
        </p:nvSpPr>
        <p:spPr>
          <a:xfrm>
            <a:off x="489279" y="2095500"/>
            <a:ext cx="7965641" cy="3848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B6506C-52BF-4C05-AD31-7C08B80151CB}"/>
              </a:ext>
            </a:extLst>
          </p:cNvPr>
          <p:cNvSpPr>
            <a:spLocks noGrp="1"/>
          </p:cNvSpPr>
          <p:nvPr>
            <p:ph type="dt" sz="half" idx="2"/>
          </p:nvPr>
        </p:nvSpPr>
        <p:spPr>
          <a:xfrm>
            <a:off x="489278" y="6332539"/>
            <a:ext cx="2254869" cy="365125"/>
          </a:xfrm>
          <a:prstGeom prst="rect">
            <a:avLst/>
          </a:prstGeom>
        </p:spPr>
        <p:txBody>
          <a:bodyPr vert="horz" lIns="91440" tIns="45720" rIns="91440" bIns="45720" rtlCol="0" anchor="ctr"/>
          <a:lstStyle>
            <a:lvl1pPr algn="l">
              <a:defRPr sz="675" b="1" spc="75" baseline="0">
                <a:solidFill>
                  <a:schemeClr val="tx1"/>
                </a:solidFill>
              </a:defRPr>
            </a:lvl1pPr>
          </a:lstStyle>
          <a:p>
            <a:fld id="{D341B595-366B-43E2-A22E-EA6A78C03F06}" type="datetimeFigureOut">
              <a:rPr lang="en-US" smtClean="0"/>
              <a:t>12/7/2023</a:t>
            </a:fld>
            <a:endParaRPr lang="en-US"/>
          </a:p>
        </p:txBody>
      </p:sp>
      <p:sp>
        <p:nvSpPr>
          <p:cNvPr id="5" name="Footer Placeholder 4">
            <a:extLst>
              <a:ext uri="{FF2B5EF4-FFF2-40B4-BE49-F238E27FC236}">
                <a16:creationId xmlns:a16="http://schemas.microsoft.com/office/drawing/2014/main" id="{F2534630-6C67-4A40-A499-CB025B2438CE}"/>
              </a:ext>
            </a:extLst>
          </p:cNvPr>
          <p:cNvSpPr>
            <a:spLocks noGrp="1"/>
          </p:cNvSpPr>
          <p:nvPr>
            <p:ph type="ftr" sz="quarter" idx="3"/>
          </p:nvPr>
        </p:nvSpPr>
        <p:spPr>
          <a:xfrm>
            <a:off x="6025627" y="6332539"/>
            <a:ext cx="2629094" cy="365125"/>
          </a:xfrm>
          <a:prstGeom prst="rect">
            <a:avLst/>
          </a:prstGeom>
        </p:spPr>
        <p:txBody>
          <a:bodyPr vert="horz" lIns="91440" tIns="45720" rIns="91440" bIns="45720" rtlCol="0" anchor="ctr"/>
          <a:lstStyle>
            <a:lvl1pPr algn="r">
              <a:defRPr sz="675" b="1" spc="7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E964E14B-0EE8-4015-809C-DD36B5459B82}"/>
              </a:ext>
            </a:extLst>
          </p:cNvPr>
          <p:cNvSpPr>
            <a:spLocks noGrp="1"/>
          </p:cNvSpPr>
          <p:nvPr>
            <p:ph type="sldNum" sz="quarter" idx="4"/>
          </p:nvPr>
        </p:nvSpPr>
        <p:spPr>
          <a:xfrm>
            <a:off x="8583560" y="6332539"/>
            <a:ext cx="404856" cy="365125"/>
          </a:xfrm>
          <a:prstGeom prst="rect">
            <a:avLst/>
          </a:prstGeom>
        </p:spPr>
        <p:txBody>
          <a:bodyPr vert="horz" lIns="91440" tIns="45720" rIns="91440" bIns="45720" rtlCol="0" anchor="ctr"/>
          <a:lstStyle>
            <a:lvl1pPr algn="r">
              <a:defRPr sz="675" b="1" spc="75" baseline="0">
                <a:solidFill>
                  <a:schemeClr val="tx1"/>
                </a:solidFill>
              </a:defRPr>
            </a:lvl1pPr>
          </a:lstStyle>
          <a:p>
            <a:fld id="{4BA915EE-10CB-4CF1-8569-6154455DA573}" type="slidenum">
              <a:rPr lang="en-US" smtClean="0"/>
              <a:t>‹#›</a:t>
            </a:fld>
            <a:endParaRPr lang="en-US"/>
          </a:p>
        </p:txBody>
      </p:sp>
    </p:spTree>
    <p:extLst>
      <p:ext uri="{BB962C8B-B14F-4D97-AF65-F5344CB8AC3E}">
        <p14:creationId xmlns:p14="http://schemas.microsoft.com/office/powerpoint/2010/main" val="1635500938"/>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l" defTabSz="685800" rtl="0" eaLnBrk="1" latinLnBrk="0" hangingPunct="1">
        <a:lnSpc>
          <a:spcPct val="120000"/>
        </a:lnSpc>
        <a:spcBef>
          <a:spcPct val="0"/>
        </a:spcBef>
        <a:buNone/>
        <a:defRPr sz="2700" kern="1200" cap="all" spc="225" baseline="0">
          <a:solidFill>
            <a:srgbClr val="FFFFFF"/>
          </a:solidFill>
          <a:highlight>
            <a:srgbClr val="000000"/>
          </a:highligh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SzPct val="75000"/>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Clr>
          <a:schemeClr val="tx1"/>
        </a:buClr>
        <a:buSzPct val="75000"/>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Clr>
          <a:schemeClr val="tx1"/>
        </a:buClr>
        <a:buSzPct val="75000"/>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Clr>
          <a:schemeClr val="tx1"/>
        </a:buClr>
        <a:buSzPct val="75000"/>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Clr>
          <a:schemeClr val="tx1"/>
        </a:buClr>
        <a:buSzPct val="75000"/>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dirty="0">
                <a:latin typeface="Arial" panose="020B0604020202020204" pitchFamily="34" charset="0"/>
                <a:cs typeface="Arial" panose="020B0604020202020204" pitchFamily="34" charset="0"/>
              </a:rPr>
              <a:t>NCDHHS, Division of Public Health | OPDAAC Meeting | June 10, 2022</a:t>
            </a:r>
          </a:p>
          <a:p>
            <a:endParaRPr lang="en-US" dirty="0"/>
          </a:p>
        </p:txBody>
      </p:sp>
      <p:sp>
        <p:nvSpPr>
          <p:cNvPr id="5" name="Text Placeholder 13"/>
          <p:cNvSpPr txBox="1">
            <a:spLocks/>
          </p:cNvSpPr>
          <p:nvPr/>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dirty="0"/>
          </a:p>
        </p:txBody>
      </p:sp>
    </p:spTree>
    <p:extLst>
      <p:ext uri="{BB962C8B-B14F-4D97-AF65-F5344CB8AC3E}">
        <p14:creationId xmlns:p14="http://schemas.microsoft.com/office/powerpoint/2010/main" val="354556765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5" r:id="rId10"/>
    <p:sldLayoutId id="2147483926" r:id="rId11"/>
    <p:sldLayoutId id="2147483927" r:id="rId12"/>
    <p:sldLayoutId id="2147483928" r:id="rId13"/>
  </p:sldLayoutIdLst>
  <p:hf sldNum="0"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dirty="0">
                <a:latin typeface="Arial" panose="020B0604020202020204" pitchFamily="34" charset="0"/>
                <a:cs typeface="Arial" panose="020B0604020202020204" pitchFamily="34" charset="0"/>
              </a:rPr>
              <a:t>NCDHHS, Division of Public Health | OPDAAC Meeting | June 10, 2022</a:t>
            </a:r>
          </a:p>
          <a:p>
            <a:endParaRPr lang="en-US" b="1" i="0" dirty="0">
              <a:latin typeface="Arial" panose="020B0604020202020204" pitchFamily="34" charset="0"/>
              <a:cs typeface="Arial" panose="020B0604020202020204" pitchFamily="34" charset="0"/>
            </a:endParaRP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28359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NCDHHS, Division of Public Health | OPDAAC| September 23, 2022</a:t>
            </a:r>
          </a:p>
          <a:p>
            <a:endParaRPr lang="en-US" dirty="0"/>
          </a:p>
        </p:txBody>
      </p:sp>
      <p:sp>
        <p:nvSpPr>
          <p:cNvPr id="5" name="Text Placeholder 13"/>
          <p:cNvSpPr txBox="1">
            <a:spLocks/>
          </p:cNvSpPr>
          <p:nvPr/>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a:p>
        </p:txBody>
      </p:sp>
    </p:spTree>
    <p:extLst>
      <p:ext uri="{BB962C8B-B14F-4D97-AF65-F5344CB8AC3E}">
        <p14:creationId xmlns:p14="http://schemas.microsoft.com/office/powerpoint/2010/main" val="133249678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6" r:id="rId10"/>
    <p:sldLayoutId id="2147483987" r:id="rId11"/>
    <p:sldLayoutId id="2147483988" r:id="rId12"/>
    <p:sldLayoutId id="2147483989" r:id="rId13"/>
  </p:sldLayoutIdLst>
  <p:hf sldNum="0"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NCDHHS, Division of Public Health, Injury and Violence Prevention Branch | CORE Overdose Slides | August 2022</a:t>
            </a:r>
          </a:p>
          <a:p>
            <a:endParaRPr lang="en-US" dirty="0"/>
          </a:p>
        </p:txBody>
      </p:sp>
      <p:sp>
        <p:nvSpPr>
          <p:cNvPr id="5" name="Text Placeholder 13"/>
          <p:cNvSpPr txBox="1">
            <a:spLocks/>
          </p:cNvSpPr>
          <p:nvPr/>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dirty="0"/>
          </a:p>
        </p:txBody>
      </p:sp>
    </p:spTree>
    <p:extLst>
      <p:ext uri="{BB962C8B-B14F-4D97-AF65-F5344CB8AC3E}">
        <p14:creationId xmlns:p14="http://schemas.microsoft.com/office/powerpoint/2010/main" val="2968836804"/>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Lst>
  <p:hf sldNum="0"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20749"/>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NCDHHS, Division of Public Health | Pain Management in Dentistry| June 17, 2022</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802125"/>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pPr lvl="0" algn="l" defTabSz="685800" rtl="0" eaLnBrk="1" latinLnBrk="0" hangingPunct="1">
              <a:lnSpc>
                <a:spcPct val="90000"/>
              </a:lnSpc>
              <a:spcBef>
                <a:spcPct val="0"/>
              </a:spcBef>
              <a:buNone/>
            </a:pPr>
            <a:r>
              <a:rPr lang="en-US"/>
              <a:t>Click to edit Master title style</a:t>
            </a:r>
          </a:p>
        </p:txBody>
      </p:sp>
      <p:pic>
        <p:nvPicPr>
          <p:cNvPr id="14" name="Picture 13">
            <a:extLst>
              <a:ext uri="{FF2B5EF4-FFF2-40B4-BE49-F238E27FC236}">
                <a16:creationId xmlns:a16="http://schemas.microsoft.com/office/drawing/2014/main" id="{1142B6A7-DB76-B14A-A547-D9457282C5B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284595" y="6286500"/>
            <a:ext cx="2630805" cy="510836"/>
          </a:xfrm>
          <a:prstGeom prst="rect">
            <a:avLst/>
          </a:prstGeom>
        </p:spPr>
      </p:pic>
      <p:sp>
        <p:nvSpPr>
          <p:cNvPr id="5" name="TextBox 4">
            <a:extLst>
              <a:ext uri="{FF2B5EF4-FFF2-40B4-BE49-F238E27FC236}">
                <a16:creationId xmlns:a16="http://schemas.microsoft.com/office/drawing/2014/main" id="{A67C55A2-E271-664F-A431-647B64056C6F}"/>
              </a:ext>
            </a:extLst>
          </p:cNvPr>
          <p:cNvSpPr txBox="1"/>
          <p:nvPr userDrawn="1"/>
        </p:nvSpPr>
        <p:spPr>
          <a:xfrm>
            <a:off x="671053" y="6264417"/>
            <a:ext cx="453077" cy="253916"/>
          </a:xfrm>
          <a:prstGeom prst="rect">
            <a:avLst/>
          </a:prstGeom>
          <a:noFill/>
        </p:spPr>
        <p:txBody>
          <a:bodyPr wrap="square" rtlCol="0">
            <a:spAutoFit/>
          </a:bodyPr>
          <a:lstStyle/>
          <a:p>
            <a:r>
              <a:rPr lang="en-US" sz="525">
                <a:solidFill>
                  <a:srgbClr val="5C6670"/>
                </a:solidFill>
                <a:latin typeface="Arial" panose="020B0604020202020204" pitchFamily="34" charset="0"/>
                <a:cs typeface="Arial" panose="020B0604020202020204" pitchFamily="34" charset="0"/>
              </a:rPr>
              <a:t>PAGE </a:t>
            </a:r>
            <a:fld id="{6701FC35-8BBA-407F-BA55-47323BE423AC}" type="slidenum">
              <a:rPr lang="en-US" sz="525" smtClean="0">
                <a:solidFill>
                  <a:srgbClr val="5C6670"/>
                </a:solidFill>
                <a:latin typeface="Arial" panose="020B0604020202020204" pitchFamily="34" charset="0"/>
                <a:cs typeface="Arial" panose="020B0604020202020204" pitchFamily="34" charset="0"/>
              </a:rPr>
              <a:t>‹#›</a:t>
            </a:fld>
            <a:endParaRPr lang="en-US" sz="525">
              <a:solidFill>
                <a:srgbClr val="5C667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A444ED6-C68E-BD4C-9844-EDC246CE59B3}"/>
              </a:ext>
            </a:extLst>
          </p:cNvPr>
          <p:cNvSpPr txBox="1"/>
          <p:nvPr userDrawn="1"/>
        </p:nvSpPr>
        <p:spPr>
          <a:xfrm>
            <a:off x="1121181" y="6259655"/>
            <a:ext cx="1687285" cy="253916"/>
          </a:xfrm>
          <a:prstGeom prst="rect">
            <a:avLst/>
          </a:prstGeom>
          <a:noFill/>
        </p:spPr>
        <p:txBody>
          <a:bodyPr wrap="square" rtlCol="0">
            <a:spAutoFit/>
          </a:bodyPr>
          <a:lstStyle/>
          <a:p>
            <a:r>
              <a:rPr lang="en-US" sz="525">
                <a:solidFill>
                  <a:srgbClr val="5C6670"/>
                </a:solidFill>
                <a:latin typeface="Arial" panose="020B0604020202020204" pitchFamily="34" charset="0"/>
                <a:cs typeface="Arial" panose="020B0604020202020204" pitchFamily="34" charset="0"/>
              </a:rPr>
              <a:t>NORTH CAROLINA HEALTHCARE FOUNDATION  </a:t>
            </a:r>
          </a:p>
        </p:txBody>
      </p:sp>
      <p:sp>
        <p:nvSpPr>
          <p:cNvPr id="7" name="TextBox 6">
            <a:extLst>
              <a:ext uri="{FF2B5EF4-FFF2-40B4-BE49-F238E27FC236}">
                <a16:creationId xmlns:a16="http://schemas.microsoft.com/office/drawing/2014/main" id="{B44E34CF-3413-F248-A522-C69C928EC8FE}"/>
              </a:ext>
            </a:extLst>
          </p:cNvPr>
          <p:cNvSpPr txBox="1"/>
          <p:nvPr userDrawn="1"/>
        </p:nvSpPr>
        <p:spPr>
          <a:xfrm>
            <a:off x="2857804" y="6258746"/>
            <a:ext cx="453077" cy="253916"/>
          </a:xfrm>
          <a:prstGeom prst="rect">
            <a:avLst/>
          </a:prstGeom>
          <a:noFill/>
        </p:spPr>
        <p:txBody>
          <a:bodyPr wrap="square" rtlCol="0">
            <a:spAutoFit/>
          </a:bodyPr>
          <a:lstStyle/>
          <a:p>
            <a:fld id="{40E21DB8-2A2B-453B-99AC-BD152BF269B4}" type="datetime1">
              <a:rPr lang="en-US" sz="525" smtClean="0">
                <a:solidFill>
                  <a:srgbClr val="5C6670"/>
                </a:solidFill>
                <a:latin typeface="Arial" panose="020B0604020202020204" pitchFamily="34" charset="0"/>
                <a:cs typeface="Arial" panose="020B0604020202020204" pitchFamily="34" charset="0"/>
              </a:rPr>
              <a:t>12/7/2023</a:t>
            </a:fld>
            <a:endParaRPr lang="en-US" sz="525">
              <a:solidFill>
                <a:srgbClr val="5C6670"/>
              </a:solidFill>
              <a:latin typeface="Arial" panose="020B0604020202020204" pitchFamily="34" charset="0"/>
              <a:cs typeface="Arial" panose="020B0604020202020204" pitchFamily="34" charset="0"/>
            </a:endParaRPr>
          </a:p>
        </p:txBody>
      </p:sp>
      <p:sp>
        <p:nvSpPr>
          <p:cNvPr id="8" name="Right Triangle 7">
            <a:extLst>
              <a:ext uri="{FF2B5EF4-FFF2-40B4-BE49-F238E27FC236}">
                <a16:creationId xmlns:a16="http://schemas.microsoft.com/office/drawing/2014/main" id="{04254F4C-0AD6-DE4E-A432-2F5F48CD0232}"/>
              </a:ext>
            </a:extLst>
          </p:cNvPr>
          <p:cNvSpPr/>
          <p:nvPr userDrawn="1"/>
        </p:nvSpPr>
        <p:spPr>
          <a:xfrm rot="13500000">
            <a:off x="2755281" y="6325233"/>
            <a:ext cx="86835" cy="65126"/>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ight Triangle 8">
            <a:extLst>
              <a:ext uri="{FF2B5EF4-FFF2-40B4-BE49-F238E27FC236}">
                <a16:creationId xmlns:a16="http://schemas.microsoft.com/office/drawing/2014/main" id="{046BDEBD-B0DF-B04A-B99D-6DDE54563FE2}"/>
              </a:ext>
            </a:extLst>
          </p:cNvPr>
          <p:cNvSpPr/>
          <p:nvPr userDrawn="1"/>
        </p:nvSpPr>
        <p:spPr>
          <a:xfrm rot="13500000">
            <a:off x="1043662" y="6332378"/>
            <a:ext cx="86835" cy="65126"/>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29811542"/>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 id="2147484123" r:id="rId17"/>
    <p:sldLayoutId id="2147484124" r:id="rId18"/>
    <p:sldLayoutId id="2147484125" r:id="rId19"/>
  </p:sldLayoutIdLst>
  <p:hf hdr="0" ftr="0" dt="0"/>
  <p:txStyles>
    <p:titleStyle>
      <a:lvl1pPr algn="l" defTabSz="685800" rtl="0" eaLnBrk="1" latinLnBrk="0" hangingPunct="1">
        <a:lnSpc>
          <a:spcPct val="90000"/>
        </a:lnSpc>
        <a:spcBef>
          <a:spcPct val="0"/>
        </a:spcBef>
        <a:buNone/>
        <a:defRPr lang="en-US" sz="2700" kern="1200" spc="-38" baseline="0" dirty="0">
          <a:solidFill>
            <a:srgbClr val="5C6670"/>
          </a:solidFill>
          <a:latin typeface="Arial" panose="020B0604020202020204" pitchFamily="34" charset="0"/>
          <a:ea typeface="+mj-ea"/>
          <a:cs typeface="Arial" panose="020B0604020202020204" pitchFamily="34" charset="0"/>
        </a:defRPr>
      </a:lvl1pPr>
    </p:titleStyle>
    <p:bodyStyle>
      <a:lvl1pPr marL="0" marR="0" indent="-342900" algn="l" defTabSz="685800" rtl="0" eaLnBrk="1" fontAlgn="auto" latinLnBrk="0" hangingPunct="1">
        <a:lnSpc>
          <a:spcPct val="90000"/>
        </a:lnSpc>
        <a:spcBef>
          <a:spcPts val="750"/>
        </a:spcBef>
        <a:spcAft>
          <a:spcPts val="750"/>
        </a:spcAft>
        <a:buClr>
          <a:srgbClr val="4C8B2B"/>
        </a:buClr>
        <a:buSzPct val="65000"/>
        <a:buFontTx/>
        <a:buChar char="►"/>
        <a:tabLst/>
        <a:defRPr sz="2100" kern="1200">
          <a:solidFill>
            <a:schemeClr val="tx1"/>
          </a:solidFill>
          <a:latin typeface="Arial" panose="020B0604020202020204" pitchFamily="34" charset="0"/>
          <a:ea typeface="+mn-ea"/>
          <a:cs typeface="Arial" panose="020B0604020202020204" pitchFamily="34" charset="0"/>
        </a:defRPr>
      </a:lvl1pPr>
      <a:lvl2pPr marL="603647" marR="0" indent="-25717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650" kern="1200">
          <a:solidFill>
            <a:schemeClr val="tx1"/>
          </a:solidFill>
          <a:latin typeface="Arial" panose="020B0604020202020204" pitchFamily="34" charset="0"/>
          <a:ea typeface="+mn-ea"/>
          <a:cs typeface="Arial" panose="020B0604020202020204" pitchFamily="34" charset="0"/>
        </a:defRPr>
      </a:lvl2pPr>
      <a:lvl3pPr marL="600075" marR="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3pPr>
      <a:lvl4pPr marL="12001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350" kern="1200">
          <a:solidFill>
            <a:schemeClr val="tx1"/>
          </a:solidFill>
          <a:latin typeface="Arial" panose="020B0604020202020204" pitchFamily="34" charset="0"/>
          <a:ea typeface="+mn-ea"/>
          <a:cs typeface="Arial" panose="020B0604020202020204" pitchFamily="34" charset="0"/>
        </a:defRPr>
      </a:lvl4pPr>
      <a:lvl5pPr marL="1371600" marR="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460481"/>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256333"/>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8.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5.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9.xml"/><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9.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10.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0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10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1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12.xml"/><Relationship Id="rId1" Type="http://schemas.openxmlformats.org/officeDocument/2006/relationships/video" Target="https://www.youtube.com/embed/yS7mvgemySM?feature=oembed" TargetMode="External"/><Relationship Id="rId4" Type="http://schemas.openxmlformats.org/officeDocument/2006/relationships/hyperlink" Target="https://www.youtube.com/watch?v=yS7mvgemySM"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9.xml"/><Relationship Id="rId1" Type="http://schemas.openxmlformats.org/officeDocument/2006/relationships/tags" Target="../tags/tag12.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0.xml"/><Relationship Id="rId7" Type="http://schemas.openxmlformats.org/officeDocument/2006/relationships/diagramColors" Target="../diagrams/colors1.xml"/><Relationship Id="rId2" Type="http://schemas.openxmlformats.org/officeDocument/2006/relationships/slideLayout" Target="../slideLayouts/slideLayout109.xml"/><Relationship Id="rId1" Type="http://schemas.openxmlformats.org/officeDocument/2006/relationships/tags" Target="../tags/tag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0.xml"/><Relationship Id="rId1" Type="http://schemas.openxmlformats.org/officeDocument/2006/relationships/tags" Target="../tags/tag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1.xml"/><Relationship Id="rId1" Type="http://schemas.openxmlformats.org/officeDocument/2006/relationships/tags" Target="../tags/tag15.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09.xml"/><Relationship Id="rId1" Type="http://schemas.openxmlformats.org/officeDocument/2006/relationships/tags" Target="../tags/tag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2.xml"/></Relationships>
</file>

<file path=ppt/slides/_rels/slide46.xml.rels><?xml version="1.0" encoding="UTF-8" standalone="yes"?>
<Relationships xmlns="http://schemas.openxmlformats.org/package/2006/relationships"><Relationship Id="rId8" Type="http://schemas.openxmlformats.org/officeDocument/2006/relationships/hyperlink" Target="mailto:Megan_Williams@med.unc.edu" TargetMode="External"/><Relationship Id="rId3" Type="http://schemas.openxmlformats.org/officeDocument/2006/relationships/hyperlink" Target="https://unc-cmih.thinkific.com/courses/providing-care-to-incarcerated-pregnant-patients-for-nc-healthcare-professionals" TargetMode="External"/><Relationship Id="rId7" Type="http://schemas.openxmlformats.org/officeDocument/2006/relationships/hyperlink" Target="https://mahec.net/regional-initiatives/mhi-podcast" TargetMode="External"/><Relationship Id="rId2" Type="http://schemas.openxmlformats.org/officeDocument/2006/relationships/notesSlide" Target="../notesSlides/notesSlide45.xml"/><Relationship Id="rId1" Type="http://schemas.openxmlformats.org/officeDocument/2006/relationships/slideLayout" Target="../slideLayouts/slideLayout112.xml"/><Relationship Id="rId6" Type="http://schemas.openxmlformats.org/officeDocument/2006/relationships/hyperlink" Target="https://open.spotify.com/episode/6mc9KG8QaVmzWqvvDul4Ig?si=6252a8df0bdb4af2" TargetMode="External"/><Relationship Id="rId5" Type="http://schemas.openxmlformats.org/officeDocument/2006/relationships/hyperlink" Target="https://buncombebar.com/events-2/when-pregnant-people-encounter-the-justice-system/" TargetMode="External"/><Relationship Id="rId4" Type="http://schemas.openxmlformats.org/officeDocument/2006/relationships/hyperlink" Target="https://unc-cmih.thinkific.com/courses/the-dignity-for-women-who-are-incarcerated-act-and-incarcerated-women-s-health" TargetMode="External"/><Relationship Id="rId9"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1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surveymonkey.com/r/WHBPublicationsOrderForm"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9.xml"/><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hyperlink" Target="https://mahec.net/obgyn/project-cara" TargetMode="External"/><Relationship Id="rId4" Type="http://schemas.openxmlformats.org/officeDocument/2006/relationships/hyperlink" Target="mailto:Rebekah.bass@mahec.net"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doi.org/10.1111/j.1360-0443.2011.03750.x" TargetMode="External"/><Relationship Id="rId13" Type="http://schemas.openxmlformats.org/officeDocument/2006/relationships/hyperlink" Target="https://doi.org/10.1016/j.jsat.2014.12.011" TargetMode="External"/><Relationship Id="rId3" Type="http://schemas.openxmlformats.org/officeDocument/2006/relationships/hyperlink" Target="https://doi.org/10.1016/j.drugalcdep.2016.12.001" TargetMode="External"/><Relationship Id="rId7" Type="http://schemas.openxmlformats.org/officeDocument/2006/relationships/hyperlink" Target="https://doi.org/10.1016/S0140-6736(17)32812-X" TargetMode="External"/><Relationship Id="rId12" Type="http://schemas.openxmlformats.org/officeDocument/2006/relationships/hyperlink" Target="https://doi.org/10.1016/S0140-6736(03)12600-1" TargetMode="External"/><Relationship Id="rId2" Type="http://schemas.openxmlformats.org/officeDocument/2006/relationships/notesSlide" Target="../notesSlides/notesSlide48.xml"/><Relationship Id="rId1" Type="http://schemas.openxmlformats.org/officeDocument/2006/relationships/slideLayout" Target="../slideLayouts/slideLayout109.xml"/><Relationship Id="rId6" Type="http://schemas.openxmlformats.org/officeDocument/2006/relationships/hyperlink" Target="https://doi.org/10.7326/0003-4819-119-1-199307010-00004" TargetMode="External"/><Relationship Id="rId11" Type="http://schemas.openxmlformats.org/officeDocument/2006/relationships/hyperlink" Target="https://www.whitehouse.gov/ondcp/briefing-room/2022/09/22/icymi-dr-gupta-op-ed-on-transforming-management-of-opioid-use-disorder-with-universal-treatment/" TargetMode="External"/><Relationship Id="rId5" Type="http://schemas.openxmlformats.org/officeDocument/2006/relationships/hyperlink" Target="https://doi.org/10.15288/jsad.2013.74.605" TargetMode="External"/><Relationship Id="rId10" Type="http://schemas.openxmlformats.org/officeDocument/2006/relationships/hyperlink" Target="https://doi.org/10.1001/jamapsychiatry.2021.0247" TargetMode="External"/><Relationship Id="rId4" Type="http://schemas.openxmlformats.org/officeDocument/2006/relationships/hyperlink" Target="https://doi.org/10.1370/afm.665" TargetMode="External"/><Relationship Id="rId9" Type="http://schemas.openxmlformats.org/officeDocument/2006/relationships/hyperlink" Target="https://nida.nih.gov/publications/effective-treatments-opioid-addiction" TargetMode="External"/><Relationship Id="rId14" Type="http://schemas.openxmlformats.org/officeDocument/2006/relationships/hyperlink" Target="https://doi.org/10.1101/2023.09.08.556914"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50.xml.rels><?xml version="1.0" encoding="UTF-8" standalone="yes"?>
<Relationships xmlns="http://schemas.openxmlformats.org/package/2006/relationships"><Relationship Id="rId3" Type="http://schemas.openxmlformats.org/officeDocument/2006/relationships/hyperlink" Target="https://pew.org/2GxJbqp" TargetMode="External"/><Relationship Id="rId2" Type="http://schemas.openxmlformats.org/officeDocument/2006/relationships/notesSlide" Target="../notesSlides/notesSlide49.xml"/><Relationship Id="rId1" Type="http://schemas.openxmlformats.org/officeDocument/2006/relationships/slideLayout" Target="../slideLayouts/slideLayout109.xml"/><Relationship Id="rId4" Type="http://schemas.openxmlformats.org/officeDocument/2006/relationships/hyperlink" Target="https://medicaid.ncdhhs.gov/nc-1115-waiver-renewal-justice-involved-fact-sheet/download?attachment"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incarceratedwomenshealth.org/resources-for-healthcare-professionals/" TargetMode="External"/><Relationship Id="rId2" Type="http://schemas.openxmlformats.org/officeDocument/2006/relationships/notesSlide" Target="../notesSlides/notesSlide50.xml"/><Relationship Id="rId1" Type="http://schemas.openxmlformats.org/officeDocument/2006/relationships/slideLayout" Target="../slideLayouts/slideLayout109.xml"/><Relationship Id="rId4" Type="http://schemas.openxmlformats.org/officeDocument/2006/relationships/hyperlink" Target="https://www.ncdhhs.gov/divisions/mental-health-developmental-disabilities-and-substance-abuse/infant-plan-safe-care"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129.xml"/></Relationships>
</file>

<file path=ppt/slides/_rels/slide5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128.xml"/><Relationship Id="rId6" Type="http://schemas.microsoft.com/office/2007/relationships/hdphoto" Target="../media/hdphoto2.wdp"/><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4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5.xml"/></Relationships>
</file>

<file path=ppt/slides/_rels/slide60.xml.rels><?xml version="1.0" encoding="UTF-8" standalone="yes"?>
<Relationships xmlns="http://schemas.openxmlformats.org/package/2006/relationships"><Relationship Id="rId3" Type="http://schemas.openxmlformats.org/officeDocument/2006/relationships/hyperlink" Target="med.unc.edu/fammed/justicetateam/" TargetMode="External"/><Relationship Id="rId2" Type="http://schemas.openxmlformats.org/officeDocument/2006/relationships/notesSlide" Target="../notesSlides/notesSlide59.xml"/><Relationship Id="rId1" Type="http://schemas.openxmlformats.org/officeDocument/2006/relationships/slideLayout" Target="../slideLayouts/slideLayout129.xml"/><Relationship Id="rId6" Type="http://schemas.openxmlformats.org/officeDocument/2006/relationships/hyperlink" Target="mailto:nctac@unc.edu" TargetMode="External"/><Relationship Id="rId5" Type="http://schemas.openxmlformats.org/officeDocument/2006/relationships/image" Target="../media/image50.png"/><Relationship Id="rId4" Type="http://schemas.openxmlformats.org/officeDocument/2006/relationships/hyperlink" Target="med.unc.edu/fammed/justicetatea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ncdhhs.gov/about/department-initiatives/overdose-epidemic/nc-opioid-and-prescription-drug-abuse-advisory-committee"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5.xml"/><Relationship Id="rId1" Type="http://schemas.openxmlformats.org/officeDocument/2006/relationships/tags" Target="../tags/tag7.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2846895" y="1847653"/>
            <a:ext cx="6383284" cy="2478703"/>
          </a:xfrm>
        </p:spPr>
        <p:txBody>
          <a:bodyPr/>
          <a:lstStyle/>
          <a:p>
            <a:r>
              <a:rPr lang="en-US" dirty="0">
                <a:solidFill>
                  <a:srgbClr val="17375E"/>
                </a:solidFill>
                <a:latin typeface="+mn-lt"/>
                <a:cs typeface="Arial"/>
              </a:rPr>
              <a:t>NC Department of Health and Human Services </a:t>
            </a:r>
          </a:p>
          <a:p>
            <a:r>
              <a:rPr lang="en-US" sz="3200" b="1" dirty="0">
                <a:solidFill>
                  <a:srgbClr val="17375E"/>
                </a:solidFill>
                <a:latin typeface="+mn-lt"/>
              </a:rPr>
              <a:t>NC Opioid and Prescription Drug Abuse Advisory Committee (OPDAAC)</a:t>
            </a:r>
          </a:p>
        </p:txBody>
      </p:sp>
      <p:sp>
        <p:nvSpPr>
          <p:cNvPr id="11" name="Text Placeholder 9"/>
          <p:cNvSpPr>
            <a:spLocks noGrp="1"/>
          </p:cNvSpPr>
          <p:nvPr>
            <p:ph type="body" sz="quarter" idx="11"/>
          </p:nvPr>
        </p:nvSpPr>
        <p:spPr>
          <a:xfrm>
            <a:off x="2859323" y="4768007"/>
            <a:ext cx="5774267" cy="488226"/>
          </a:xfrm>
        </p:spPr>
        <p:txBody>
          <a:bodyPr>
            <a:normAutofit/>
          </a:bodyPr>
          <a:lstStyle/>
          <a:p>
            <a:r>
              <a:rPr lang="en-US" sz="2000" dirty="0">
                <a:solidFill>
                  <a:srgbClr val="17375E"/>
                </a:solidFill>
                <a:latin typeface="Arial" panose="020B0604020202020204" pitchFamily="34" charset="0"/>
                <a:cs typeface="Arial" panose="020B0604020202020204" pitchFamily="34" charset="0"/>
              </a:rPr>
              <a:t>December 7, 2023</a:t>
            </a:r>
          </a:p>
        </p:txBody>
      </p:sp>
    </p:spTree>
    <p:extLst>
      <p:ext uri="{BB962C8B-B14F-4D97-AF65-F5344CB8AC3E}">
        <p14:creationId xmlns:p14="http://schemas.microsoft.com/office/powerpoint/2010/main" val="2860315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40BFE2-1333-4504-BDB5-A1A50B1D225E}"/>
              </a:ext>
            </a:extLst>
          </p:cNvPr>
          <p:cNvSpPr>
            <a:spLocks noGrp="1"/>
          </p:cNvSpPr>
          <p:nvPr>
            <p:ph type="body" sz="quarter" idx="10"/>
          </p:nvPr>
        </p:nvSpPr>
        <p:spPr>
          <a:xfrm>
            <a:off x="320040" y="457200"/>
            <a:ext cx="8455914" cy="457200"/>
          </a:xfrm>
        </p:spPr>
        <p:txBody>
          <a:bodyPr/>
          <a:lstStyle/>
          <a:p>
            <a:r>
              <a:rPr lang="en-US" sz="3200" i="0" dirty="0">
                <a:solidFill>
                  <a:srgbClr val="332E71"/>
                </a:solidFill>
                <a:latin typeface="Arial" panose="020B0604020202020204" pitchFamily="34" charset="0"/>
                <a:cs typeface="Arial" panose="020B0604020202020204" pitchFamily="34" charset="0"/>
              </a:rPr>
              <a:t>Why MOUD?</a:t>
            </a:r>
          </a:p>
        </p:txBody>
      </p:sp>
      <p:sp>
        <p:nvSpPr>
          <p:cNvPr id="4" name="Text Placeholder 3">
            <a:extLst>
              <a:ext uri="{FF2B5EF4-FFF2-40B4-BE49-F238E27FC236}">
                <a16:creationId xmlns:a16="http://schemas.microsoft.com/office/drawing/2014/main" id="{F4839DB1-5A08-4EDF-964E-A270B4287F76}"/>
              </a:ext>
            </a:extLst>
          </p:cNvPr>
          <p:cNvSpPr>
            <a:spLocks noGrp="1"/>
          </p:cNvSpPr>
          <p:nvPr>
            <p:ph type="body" sz="quarter" idx="11"/>
          </p:nvPr>
        </p:nvSpPr>
        <p:spPr>
          <a:xfrm>
            <a:off x="512064" y="1463040"/>
            <a:ext cx="8455914" cy="894398"/>
          </a:xfrm>
        </p:spPr>
        <p:txBody>
          <a:bodyPr/>
          <a:lstStyle/>
          <a:p>
            <a:pPr marL="342900" indent="-342900">
              <a:spcAft>
                <a:spcPts val="450"/>
              </a:spcAft>
              <a:buSzPts val="240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The use of the opioid agonists methadone and buprenorphine reduces: </a:t>
            </a:r>
            <a:r>
              <a:rPr lang="en-US" sz="2200" baseline="30000" dirty="0">
                <a:solidFill>
                  <a:schemeClr val="tx1"/>
                </a:solidFill>
                <a:latin typeface="Arial" panose="020B0604020202020204" pitchFamily="34" charset="0"/>
                <a:cs typeface="Arial" panose="020B0604020202020204" pitchFamily="34" charset="0"/>
              </a:rPr>
              <a:t>7</a:t>
            </a:r>
          </a:p>
          <a:p>
            <a:pPr marL="342900" indent="-342900">
              <a:spcAft>
                <a:spcPts val="450"/>
              </a:spcAft>
              <a:buSzPts val="2400"/>
              <a:buFont typeface="Arial" panose="020B0604020202020204" pitchFamily="34" charset="0"/>
              <a:buChar char="•"/>
            </a:pPr>
            <a:endParaRPr lang="en-US" sz="2200" b="0" baseline="30000" dirty="0">
              <a:solidFill>
                <a:schemeClr val="tx1"/>
              </a:solidFill>
              <a:latin typeface="Arial" panose="020B0604020202020204" pitchFamily="34" charset="0"/>
              <a:cs typeface="Arial" panose="020B0604020202020204" pitchFamily="34" charset="0"/>
            </a:endParaRPr>
          </a:p>
          <a:p>
            <a:pPr marL="342900" indent="-342900">
              <a:spcAft>
                <a:spcPts val="450"/>
              </a:spcAft>
              <a:buSzPts val="2400"/>
              <a:buFont typeface="Arial" panose="020B0604020202020204" pitchFamily="34" charset="0"/>
              <a:buChar char="•"/>
            </a:pPr>
            <a:endParaRPr lang="en-US" sz="2200" b="0" baseline="30000" dirty="0">
              <a:solidFill>
                <a:schemeClr val="tx1"/>
              </a:solidFill>
              <a:latin typeface="Arial" panose="020B0604020202020204" pitchFamily="34" charset="0"/>
              <a:cs typeface="Arial" panose="020B0604020202020204" pitchFamily="34" charset="0"/>
            </a:endParaRPr>
          </a:p>
          <a:p>
            <a:pPr marL="342900" indent="-342900">
              <a:spcAft>
                <a:spcPts val="450"/>
              </a:spcAft>
              <a:buSzPts val="2400"/>
              <a:buFont typeface="Arial" panose="020B0604020202020204" pitchFamily="34" charset="0"/>
              <a:buChar char="•"/>
            </a:pPr>
            <a:endParaRPr lang="en-US" sz="2200" b="0" baseline="30000" dirty="0">
              <a:solidFill>
                <a:schemeClr val="tx1"/>
              </a:solidFill>
              <a:latin typeface="Arial" panose="020B0604020202020204" pitchFamily="34" charset="0"/>
              <a:cs typeface="Arial" panose="020B0604020202020204" pitchFamily="34" charset="0"/>
            </a:endParaRPr>
          </a:p>
          <a:p>
            <a:pPr marL="342900" indent="-342900">
              <a:spcAft>
                <a:spcPts val="450"/>
              </a:spcAft>
              <a:buSzPts val="2400"/>
              <a:buFont typeface="Arial" panose="020B0604020202020204" pitchFamily="34" charset="0"/>
              <a:buChar char="•"/>
            </a:pPr>
            <a:endParaRPr lang="en-US" sz="2200" b="0" baseline="30000" dirty="0">
              <a:solidFill>
                <a:schemeClr val="tx1"/>
              </a:solidFill>
              <a:latin typeface="Arial" panose="020B0604020202020204" pitchFamily="34" charset="0"/>
              <a:cs typeface="Arial" panose="020B0604020202020204" pitchFamily="34" charset="0"/>
            </a:endParaRPr>
          </a:p>
          <a:p>
            <a:pPr marL="342900" indent="-342900">
              <a:spcAft>
                <a:spcPts val="450"/>
              </a:spcAft>
              <a:buSzPts val="2400"/>
              <a:buFont typeface="Arial" panose="020B0604020202020204" pitchFamily="34" charset="0"/>
              <a:buChar char="•"/>
            </a:pPr>
            <a:r>
              <a:rPr lang="en-US" sz="2200" b="0" dirty="0">
                <a:solidFill>
                  <a:srgbClr val="212121"/>
                </a:solidFill>
                <a:latin typeface="Arial" panose="020B0604020202020204" pitchFamily="34" charset="0"/>
                <a:cs typeface="Arial" panose="020B0604020202020204" pitchFamily="34" charset="0"/>
              </a:rPr>
              <a:t>Including criminal justice costs, MAT treatment saved $25,000 to $105,000 in lifetime costs per person </a:t>
            </a:r>
            <a:r>
              <a:rPr lang="en-US" sz="2200" baseline="30000" dirty="0">
                <a:solidFill>
                  <a:srgbClr val="212121"/>
                </a:solidFill>
                <a:latin typeface="Arial" panose="020B0604020202020204" pitchFamily="34" charset="0"/>
                <a:cs typeface="Arial" panose="020B0604020202020204" pitchFamily="34" charset="0"/>
              </a:rPr>
              <a:t>8</a:t>
            </a:r>
            <a:endParaRPr lang="en-US" sz="2200" baseline="30000" dirty="0">
              <a:solidFill>
                <a:schemeClr val="tx1"/>
              </a:solidFill>
              <a:latin typeface="Arial" panose="020B0604020202020204" pitchFamily="34" charset="0"/>
              <a:cs typeface="Arial" panose="020B0604020202020204" pitchFamily="34" charset="0"/>
            </a:endParaRPr>
          </a:p>
          <a:p>
            <a:pPr marL="342900" indent="-342900">
              <a:spcAft>
                <a:spcPts val="450"/>
              </a:spcAft>
              <a:buSzPts val="240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People on MOUD were 82% less likely to die of OD when they were receiving MOUD than when they were not.</a:t>
            </a:r>
            <a:r>
              <a:rPr lang="en-US" sz="2200" baseline="30000" dirty="0">
                <a:solidFill>
                  <a:schemeClr val="tx1"/>
                </a:solidFill>
                <a:latin typeface="Arial" panose="020B0604020202020204" pitchFamily="34" charset="0"/>
                <a:cs typeface="Arial" panose="020B0604020202020204" pitchFamily="34" charset="0"/>
              </a:rPr>
              <a:t> 9</a:t>
            </a:r>
          </a:p>
        </p:txBody>
      </p:sp>
      <p:grpSp>
        <p:nvGrpSpPr>
          <p:cNvPr id="5" name="Google Shape;1588;p115">
            <a:extLst>
              <a:ext uri="{FF2B5EF4-FFF2-40B4-BE49-F238E27FC236}">
                <a16:creationId xmlns:a16="http://schemas.microsoft.com/office/drawing/2014/main" id="{47F4D126-DFB0-4BD3-BD73-00A281C76E5E}"/>
              </a:ext>
            </a:extLst>
          </p:cNvPr>
          <p:cNvGrpSpPr/>
          <p:nvPr/>
        </p:nvGrpSpPr>
        <p:grpSpPr>
          <a:xfrm>
            <a:off x="1927770" y="2451838"/>
            <a:ext cx="5133975" cy="977162"/>
            <a:chOff x="2021760" y="139"/>
            <a:chExt cx="6991968" cy="1311000"/>
          </a:xfrm>
        </p:grpSpPr>
        <p:sp>
          <p:nvSpPr>
            <p:cNvPr id="6" name="Google Shape;1589;p115">
              <a:extLst>
                <a:ext uri="{FF2B5EF4-FFF2-40B4-BE49-F238E27FC236}">
                  <a16:creationId xmlns:a16="http://schemas.microsoft.com/office/drawing/2014/main" id="{46483BE6-00A5-411E-AB8E-C3597CA00E1E}"/>
                </a:ext>
              </a:extLst>
            </p:cNvPr>
            <p:cNvSpPr/>
            <p:nvPr/>
          </p:nvSpPr>
          <p:spPr>
            <a:xfrm>
              <a:off x="2021760" y="139"/>
              <a:ext cx="2184900" cy="13110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51427" tIns="51427" rIns="51427" bIns="51427" anchor="ctr" anchorCtr="0">
              <a:noAutofit/>
            </a:bodyPr>
            <a:lstStyle/>
            <a:p>
              <a:pPr>
                <a:buClr>
                  <a:srgbClr val="000000"/>
                </a:buClr>
              </a:pPr>
              <a:endParaRPr sz="1500" kern="0">
                <a:solidFill>
                  <a:srgbClr val="000000"/>
                </a:solidFill>
                <a:latin typeface="Cabin" panose="020B0803050202020004" pitchFamily="34" charset="0"/>
                <a:cs typeface="Arial"/>
                <a:sym typeface="Arial"/>
              </a:endParaRPr>
            </a:p>
          </p:txBody>
        </p:sp>
        <p:sp>
          <p:nvSpPr>
            <p:cNvPr id="7" name="Google Shape;1590;p115">
              <a:extLst>
                <a:ext uri="{FF2B5EF4-FFF2-40B4-BE49-F238E27FC236}">
                  <a16:creationId xmlns:a16="http://schemas.microsoft.com/office/drawing/2014/main" id="{65FF2FB6-A6E3-4A1D-B32E-181E0EAF7440}"/>
                </a:ext>
              </a:extLst>
            </p:cNvPr>
            <p:cNvSpPr txBox="1"/>
            <p:nvPr/>
          </p:nvSpPr>
          <p:spPr>
            <a:xfrm>
              <a:off x="2021760" y="139"/>
              <a:ext cx="2184900" cy="1311000"/>
            </a:xfrm>
            <a:prstGeom prst="rect">
              <a:avLst/>
            </a:prstGeom>
            <a:noFill/>
            <a:ln>
              <a:noFill/>
            </a:ln>
          </p:spPr>
          <p:txBody>
            <a:bodyPr spcFirstLastPara="1" wrap="square" lIns="47138" tIns="47138" rIns="47138" bIns="47138" anchor="ctr" anchorCtr="0">
              <a:noAutofit/>
            </a:bodyPr>
            <a:lstStyle/>
            <a:p>
              <a:pPr algn="ctr">
                <a:lnSpc>
                  <a:spcPct val="90000"/>
                </a:lnSpc>
                <a:buClr>
                  <a:srgbClr val="000000"/>
                </a:buClr>
              </a:pPr>
              <a:r>
                <a:rPr lang="en-US" sz="1500" b="1" kern="0" dirty="0">
                  <a:solidFill>
                    <a:prstClr val="white"/>
                  </a:solidFill>
                  <a:latin typeface="Arial" panose="020B0604020202020204" pitchFamily="34" charset="0"/>
                  <a:ea typeface="Calibri"/>
                  <a:cs typeface="Arial" panose="020B0604020202020204" pitchFamily="34" charset="0"/>
                  <a:sym typeface="Calibri"/>
                </a:rPr>
                <a:t>Overdose</a:t>
              </a:r>
              <a:endParaRPr sz="1500" kern="0" dirty="0">
                <a:solidFill>
                  <a:prstClr val="white"/>
                </a:solidFill>
                <a:latin typeface="Arial" panose="020B0604020202020204" pitchFamily="34" charset="0"/>
                <a:ea typeface="Calibri"/>
                <a:cs typeface="Arial" panose="020B0604020202020204" pitchFamily="34" charset="0"/>
                <a:sym typeface="Calibri"/>
              </a:endParaRPr>
            </a:p>
          </p:txBody>
        </p:sp>
        <p:sp>
          <p:nvSpPr>
            <p:cNvPr id="8" name="Google Shape;1591;p115">
              <a:extLst>
                <a:ext uri="{FF2B5EF4-FFF2-40B4-BE49-F238E27FC236}">
                  <a16:creationId xmlns:a16="http://schemas.microsoft.com/office/drawing/2014/main" id="{F896242B-B155-4745-829B-6EEF91931FC0}"/>
                </a:ext>
              </a:extLst>
            </p:cNvPr>
            <p:cNvSpPr/>
            <p:nvPr/>
          </p:nvSpPr>
          <p:spPr>
            <a:xfrm>
              <a:off x="4425294" y="139"/>
              <a:ext cx="2184900" cy="13110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51427" tIns="51427" rIns="51427" bIns="51427" anchor="ctr" anchorCtr="0">
              <a:noAutofit/>
            </a:bodyPr>
            <a:lstStyle/>
            <a:p>
              <a:pPr>
                <a:buClr>
                  <a:srgbClr val="000000"/>
                </a:buClr>
              </a:pPr>
              <a:endParaRPr sz="1500" kern="0">
                <a:solidFill>
                  <a:srgbClr val="000000"/>
                </a:solidFill>
                <a:latin typeface="Cabin" panose="020B0803050202020004" pitchFamily="34" charset="0"/>
                <a:cs typeface="Arial"/>
                <a:sym typeface="Arial"/>
              </a:endParaRPr>
            </a:p>
          </p:txBody>
        </p:sp>
        <p:sp>
          <p:nvSpPr>
            <p:cNvPr id="9" name="Google Shape;1592;p115">
              <a:extLst>
                <a:ext uri="{FF2B5EF4-FFF2-40B4-BE49-F238E27FC236}">
                  <a16:creationId xmlns:a16="http://schemas.microsoft.com/office/drawing/2014/main" id="{F3475D2E-322F-40E5-AF0A-9BC6B5D1F0E9}"/>
                </a:ext>
              </a:extLst>
            </p:cNvPr>
            <p:cNvSpPr txBox="1"/>
            <p:nvPr/>
          </p:nvSpPr>
          <p:spPr>
            <a:xfrm>
              <a:off x="4425294" y="139"/>
              <a:ext cx="2184900" cy="1311000"/>
            </a:xfrm>
            <a:prstGeom prst="rect">
              <a:avLst/>
            </a:prstGeom>
            <a:noFill/>
            <a:ln>
              <a:noFill/>
            </a:ln>
          </p:spPr>
          <p:txBody>
            <a:bodyPr spcFirstLastPara="1" wrap="square" lIns="47138" tIns="47138" rIns="47138" bIns="47138" anchor="ctr" anchorCtr="0">
              <a:noAutofit/>
            </a:bodyPr>
            <a:lstStyle/>
            <a:p>
              <a:pPr algn="ctr">
                <a:lnSpc>
                  <a:spcPct val="90000"/>
                </a:lnSpc>
                <a:buClr>
                  <a:srgbClr val="000000"/>
                </a:buClr>
              </a:pPr>
              <a:r>
                <a:rPr lang="en-US" sz="1500" b="1" kern="0" dirty="0">
                  <a:solidFill>
                    <a:prstClr val="white"/>
                  </a:solidFill>
                  <a:latin typeface="Arial" panose="020B0604020202020204" pitchFamily="34" charset="0"/>
                  <a:ea typeface="Calibri"/>
                  <a:cs typeface="Arial" panose="020B0604020202020204" pitchFamily="34" charset="0"/>
                  <a:sym typeface="Calibri"/>
                </a:rPr>
                <a:t>Illicit drug use</a:t>
              </a:r>
              <a:endParaRPr sz="1500" b="1" kern="0" dirty="0">
                <a:solidFill>
                  <a:prstClr val="white"/>
                </a:solidFill>
                <a:latin typeface="Arial" panose="020B0604020202020204" pitchFamily="34" charset="0"/>
                <a:ea typeface="Calibri"/>
                <a:cs typeface="Arial" panose="020B0604020202020204" pitchFamily="34" charset="0"/>
                <a:sym typeface="Calibri"/>
              </a:endParaRPr>
            </a:p>
          </p:txBody>
        </p:sp>
        <p:sp>
          <p:nvSpPr>
            <p:cNvPr id="10" name="Google Shape;1593;p115">
              <a:extLst>
                <a:ext uri="{FF2B5EF4-FFF2-40B4-BE49-F238E27FC236}">
                  <a16:creationId xmlns:a16="http://schemas.microsoft.com/office/drawing/2014/main" id="{72A9E86E-1B5C-45A8-A23F-0398F49E407B}"/>
                </a:ext>
              </a:extLst>
            </p:cNvPr>
            <p:cNvSpPr/>
            <p:nvPr/>
          </p:nvSpPr>
          <p:spPr>
            <a:xfrm>
              <a:off x="6828828" y="139"/>
              <a:ext cx="2184900" cy="13110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51427" tIns="51427" rIns="51427" bIns="51427" anchor="ctr" anchorCtr="0">
              <a:noAutofit/>
            </a:bodyPr>
            <a:lstStyle/>
            <a:p>
              <a:pPr>
                <a:buClr>
                  <a:srgbClr val="000000"/>
                </a:buClr>
              </a:pPr>
              <a:endParaRPr sz="1500" kern="0">
                <a:solidFill>
                  <a:srgbClr val="000000"/>
                </a:solidFill>
                <a:latin typeface="Cabin" panose="020B0803050202020004" pitchFamily="34" charset="0"/>
                <a:cs typeface="Arial"/>
                <a:sym typeface="Arial"/>
              </a:endParaRPr>
            </a:p>
          </p:txBody>
        </p:sp>
        <p:sp>
          <p:nvSpPr>
            <p:cNvPr id="11" name="Google Shape;1594;p115">
              <a:extLst>
                <a:ext uri="{FF2B5EF4-FFF2-40B4-BE49-F238E27FC236}">
                  <a16:creationId xmlns:a16="http://schemas.microsoft.com/office/drawing/2014/main" id="{4630CF9B-6045-46AF-8426-01E8671DCC06}"/>
                </a:ext>
              </a:extLst>
            </p:cNvPr>
            <p:cNvSpPr txBox="1"/>
            <p:nvPr/>
          </p:nvSpPr>
          <p:spPr>
            <a:xfrm>
              <a:off x="6828828" y="139"/>
              <a:ext cx="2184900" cy="1311000"/>
            </a:xfrm>
            <a:prstGeom prst="rect">
              <a:avLst/>
            </a:prstGeom>
            <a:noFill/>
            <a:ln>
              <a:noFill/>
            </a:ln>
          </p:spPr>
          <p:txBody>
            <a:bodyPr spcFirstLastPara="1" wrap="square" lIns="47138" tIns="47138" rIns="47138" bIns="47138" anchor="ctr" anchorCtr="0">
              <a:noAutofit/>
            </a:bodyPr>
            <a:lstStyle/>
            <a:p>
              <a:pPr algn="ctr">
                <a:lnSpc>
                  <a:spcPct val="90000"/>
                </a:lnSpc>
                <a:buClr>
                  <a:srgbClr val="000000"/>
                </a:buClr>
              </a:pPr>
              <a:r>
                <a:rPr lang="en-US" sz="1500" b="1" kern="0" dirty="0">
                  <a:solidFill>
                    <a:prstClr val="white"/>
                  </a:solidFill>
                  <a:latin typeface="Arial" panose="020B0604020202020204" pitchFamily="34" charset="0"/>
                  <a:ea typeface="Calibri"/>
                  <a:cs typeface="Arial" panose="020B0604020202020204" pitchFamily="34" charset="0"/>
                  <a:sym typeface="Calibri"/>
                </a:rPr>
                <a:t>Transmission of infectious diseases</a:t>
              </a:r>
              <a:endParaRPr sz="1500" kern="0" dirty="0">
                <a:solidFill>
                  <a:prstClr val="white"/>
                </a:solidFill>
                <a:latin typeface="Arial" panose="020B0604020202020204" pitchFamily="34" charset="0"/>
                <a:ea typeface="Calibri"/>
                <a:cs typeface="Arial" panose="020B0604020202020204" pitchFamily="34" charset="0"/>
                <a:sym typeface="Calibri"/>
              </a:endParaRPr>
            </a:p>
          </p:txBody>
        </p:sp>
      </p:grpSp>
      <p:sp>
        <p:nvSpPr>
          <p:cNvPr id="13" name="TextBox 12">
            <a:extLst>
              <a:ext uri="{FF2B5EF4-FFF2-40B4-BE49-F238E27FC236}">
                <a16:creationId xmlns:a16="http://schemas.microsoft.com/office/drawing/2014/main" id="{9B027D69-A799-4CE4-8A01-6387DDCB5398}"/>
              </a:ext>
            </a:extLst>
          </p:cNvPr>
          <p:cNvSpPr txBox="1"/>
          <p:nvPr/>
        </p:nvSpPr>
        <p:spPr>
          <a:xfrm>
            <a:off x="0" y="6400800"/>
            <a:ext cx="3429000" cy="484748"/>
          </a:xfrm>
          <a:prstGeom prst="rect">
            <a:avLst/>
          </a:prstGeom>
          <a:noFill/>
        </p:spPr>
        <p:txBody>
          <a:bodyPr wrap="square" lIns="68580" tIns="34290" rIns="68580" bIns="34290" anchor="t">
            <a:spAutoFit/>
          </a:bodyPr>
          <a:lstStyle/>
          <a:p>
            <a:pPr>
              <a:buClr>
                <a:srgbClr val="000000"/>
              </a:buClr>
            </a:pPr>
            <a:r>
              <a:rPr lang="pt-BR" sz="900" kern="0" dirty="0">
                <a:solidFill>
                  <a:srgbClr val="000000"/>
                </a:solidFill>
                <a:latin typeface="Arial" panose="020B0604020202020204" pitchFamily="34" charset="0"/>
                <a:cs typeface="Arial" panose="020B0604020202020204" pitchFamily="34" charset="0"/>
                <a:sym typeface="Arial"/>
              </a:rPr>
              <a:t>7. NIDA 2016</a:t>
            </a:r>
            <a:endParaRPr lang="pt-BR" sz="900" kern="0" baseline="30000" dirty="0">
              <a:solidFill>
                <a:srgbClr val="000000"/>
              </a:solidFill>
              <a:latin typeface="Arial" panose="020B0604020202020204" pitchFamily="34" charset="0"/>
              <a:cs typeface="Arial" panose="020B0604020202020204" pitchFamily="34" charset="0"/>
              <a:sym typeface="Arial"/>
            </a:endParaRPr>
          </a:p>
          <a:p>
            <a:pPr>
              <a:buClr>
                <a:srgbClr val="000000"/>
              </a:buClr>
            </a:pPr>
            <a:r>
              <a:rPr lang="pt-BR" sz="900" kern="0" dirty="0">
                <a:solidFill>
                  <a:srgbClr val="000000"/>
                </a:solidFill>
                <a:latin typeface="Arial" panose="020B0604020202020204" pitchFamily="34" charset="0"/>
                <a:cs typeface="Arial" panose="020B0604020202020204" pitchFamily="34" charset="0"/>
                <a:sym typeface="Arial"/>
              </a:rPr>
              <a:t>8. Fairley 2021</a:t>
            </a:r>
          </a:p>
          <a:p>
            <a:pPr>
              <a:buClr>
                <a:srgbClr val="000000"/>
              </a:buClr>
            </a:pPr>
            <a:r>
              <a:rPr lang="pt-BR" sz="900" kern="0" dirty="0">
                <a:solidFill>
                  <a:srgbClr val="000000"/>
                </a:solidFill>
                <a:latin typeface="Arial" panose="020B0604020202020204" pitchFamily="34" charset="0"/>
                <a:cs typeface="Arial" panose="020B0604020202020204" pitchFamily="34" charset="0"/>
                <a:sym typeface="Arial"/>
              </a:rPr>
              <a:t>9. Gupta, The White House Press Briefing 2022</a:t>
            </a:r>
          </a:p>
        </p:txBody>
      </p:sp>
    </p:spTree>
    <p:extLst>
      <p:ext uri="{BB962C8B-B14F-4D97-AF65-F5344CB8AC3E}">
        <p14:creationId xmlns:p14="http://schemas.microsoft.com/office/powerpoint/2010/main" val="280968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457200"/>
            <a:ext cx="6172200" cy="857250"/>
          </a:xfrm>
        </p:spPr>
        <p:txBody>
          <a:bodyPr/>
          <a:lstStyle/>
          <a:p>
            <a:r>
              <a:rPr lang="en-US" sz="3200" b="1" dirty="0">
                <a:solidFill>
                  <a:srgbClr val="002060"/>
                </a:solidFill>
                <a:latin typeface="Arial" panose="020B0604020202020204" pitchFamily="34" charset="0"/>
                <a:cs typeface="Arial" panose="020B0604020202020204" pitchFamily="34" charset="0"/>
              </a:rPr>
              <a:t>Buprenorphine</a:t>
            </a:r>
            <a:endParaRPr lang="en-US" sz="2400" b="1" baseline="98000"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p:txBody>
          <a:bodyPr>
            <a:normAutofit fontScale="25000" lnSpcReduction="20000"/>
          </a:bodyPr>
          <a:lstStyle/>
          <a:p>
            <a:pPr lvl="1"/>
            <a:endParaRPr lang="en-US" sz="1013"/>
          </a:p>
          <a:p>
            <a:pPr lvl="1"/>
            <a:endParaRPr lang="en-US" sz="1013"/>
          </a:p>
          <a:p>
            <a:endParaRPr lang="en-US"/>
          </a:p>
          <a:p>
            <a:endParaRPr lang="en-US"/>
          </a:p>
          <a:p>
            <a:endParaRPr lang="en-US"/>
          </a:p>
        </p:txBody>
      </p:sp>
      <p:sp>
        <p:nvSpPr>
          <p:cNvPr id="4" name="TextBox 3">
            <a:extLst>
              <a:ext uri="{FF2B5EF4-FFF2-40B4-BE49-F238E27FC236}">
                <a16:creationId xmlns:a16="http://schemas.microsoft.com/office/drawing/2014/main" id="{9D5B1EBC-2486-4240-9F36-70F2CD39CC15}"/>
              </a:ext>
            </a:extLst>
          </p:cNvPr>
          <p:cNvSpPr txBox="1"/>
          <p:nvPr/>
        </p:nvSpPr>
        <p:spPr>
          <a:xfrm>
            <a:off x="0" y="6400800"/>
            <a:ext cx="6858000" cy="507831"/>
          </a:xfrm>
          <a:prstGeom prst="rect">
            <a:avLst/>
          </a:prstGeom>
          <a:noFill/>
        </p:spPr>
        <p:txBody>
          <a:bodyPr wrap="square" rtlCol="0">
            <a:spAutoFit/>
          </a:bodyPr>
          <a:lstStyle/>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10. CSAT 2005</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11. SAMHSA 2018</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12. Oman &amp; Keating, 2009</a:t>
            </a:r>
          </a:p>
        </p:txBody>
      </p:sp>
      <p:sp>
        <p:nvSpPr>
          <p:cNvPr id="5" name="Shape 235"/>
          <p:cNvSpPr/>
          <p:nvPr/>
        </p:nvSpPr>
        <p:spPr>
          <a:xfrm>
            <a:off x="456210" y="1324007"/>
            <a:ext cx="4166361" cy="4419158"/>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p>
            <a:pPr defTabSz="685608">
              <a:spcBef>
                <a:spcPts val="900"/>
              </a:spcBef>
              <a:buClr>
                <a:srgbClr val="A356A0"/>
              </a:buClr>
            </a:pPr>
            <a:r>
              <a:rPr lang="en-US" b="1" i="1" u="sng" dirty="0">
                <a:solidFill>
                  <a:srgbClr val="333333"/>
                </a:solidFill>
                <a:latin typeface="Arial"/>
                <a:ea typeface=""/>
                <a:cs typeface=""/>
                <a:sym typeface="Arial"/>
              </a:rPr>
              <a:t>Partial agonist</a:t>
            </a:r>
            <a:r>
              <a:rPr lang="en-US" dirty="0">
                <a:solidFill>
                  <a:srgbClr val="333333"/>
                </a:solidFill>
                <a:latin typeface="Arial"/>
                <a:ea typeface=""/>
                <a:cs typeface=""/>
                <a:sym typeface="Arial"/>
              </a:rPr>
              <a:t> at mu receptor</a:t>
            </a:r>
          </a:p>
          <a:p>
            <a:pPr marL="214313" indent="-214313" defTabSz="685608">
              <a:spcBef>
                <a:spcPts val="450"/>
              </a:spcBef>
              <a:buClr>
                <a:srgbClr val="A356A0"/>
              </a:buClr>
              <a:buFont typeface="Wingdings" panose="05000000000000000000" pitchFamily="2" charset="2"/>
              <a:buChar char="§"/>
            </a:pPr>
            <a:r>
              <a:rPr lang="en-US" dirty="0">
                <a:solidFill>
                  <a:srgbClr val="333333"/>
                </a:solidFill>
                <a:latin typeface="Arial"/>
                <a:ea typeface=""/>
                <a:cs typeface=""/>
                <a:sym typeface="Arial"/>
              </a:rPr>
              <a:t>Comparatively minimal respiratory suppression and no respiratory arrest when used as prescribed</a:t>
            </a:r>
          </a:p>
          <a:p>
            <a:pPr defTabSz="685608">
              <a:spcBef>
                <a:spcPts val="450"/>
              </a:spcBef>
              <a:buClr>
                <a:srgbClr val="A356A0"/>
              </a:buClr>
              <a:defRPr b="1" u="sng"/>
            </a:pPr>
            <a:r>
              <a:rPr lang="en-US" b="1" i="1" u="sng" dirty="0">
                <a:solidFill>
                  <a:srgbClr val="333333"/>
                </a:solidFill>
                <a:latin typeface="Arial"/>
                <a:ea typeface=""/>
                <a:cs typeface=""/>
                <a:sym typeface="Arial"/>
              </a:rPr>
              <a:t>Long acting</a:t>
            </a:r>
          </a:p>
          <a:p>
            <a:pPr marL="214313" indent="-214313" defTabSz="685608">
              <a:spcBef>
                <a:spcPts val="450"/>
              </a:spcBef>
              <a:buClr>
                <a:srgbClr val="A356A0"/>
              </a:buClr>
              <a:buFont typeface="Wingdings" panose="05000000000000000000" pitchFamily="2" charset="2"/>
              <a:buChar char="§"/>
            </a:pPr>
            <a:r>
              <a:rPr lang="en-US" dirty="0">
                <a:solidFill>
                  <a:srgbClr val="333333"/>
                </a:solidFill>
                <a:latin typeface="Arial"/>
                <a:ea typeface=""/>
                <a:cs typeface=""/>
                <a:sym typeface="Arial"/>
              </a:rPr>
              <a:t>Half-life ~ 24-36 Hours</a:t>
            </a:r>
            <a:endParaRPr lang="es-ES" b="1" i="1" u="sng" dirty="0">
              <a:solidFill>
                <a:srgbClr val="333333"/>
              </a:solidFill>
              <a:latin typeface="Arial"/>
              <a:ea typeface=""/>
              <a:cs typeface=""/>
              <a:sym typeface="Arial"/>
            </a:endParaRPr>
          </a:p>
          <a:p>
            <a:pPr defTabSz="685608">
              <a:spcBef>
                <a:spcPts val="900"/>
              </a:spcBef>
              <a:buClr>
                <a:srgbClr val="A356A0"/>
              </a:buClr>
            </a:pPr>
            <a:r>
              <a:rPr lang="es-ES" b="1" i="1" u="sng" dirty="0">
                <a:solidFill>
                  <a:srgbClr val="333333"/>
                </a:solidFill>
                <a:latin typeface="Arial"/>
                <a:ea typeface=""/>
                <a:cs typeface=""/>
                <a:sym typeface="Arial"/>
              </a:rPr>
              <a:t>H</a:t>
            </a:r>
            <a:r>
              <a:rPr b="1" i="1" u="sng" dirty="0" err="1">
                <a:solidFill>
                  <a:srgbClr val="333333"/>
                </a:solidFill>
                <a:latin typeface="Arial"/>
                <a:ea typeface=""/>
                <a:cs typeface=""/>
                <a:sym typeface="Arial"/>
              </a:rPr>
              <a:t>igh</a:t>
            </a:r>
            <a:r>
              <a:rPr b="1" i="1" u="sng" dirty="0">
                <a:solidFill>
                  <a:srgbClr val="333333"/>
                </a:solidFill>
                <a:latin typeface="Arial"/>
                <a:ea typeface=""/>
                <a:cs typeface=""/>
                <a:sym typeface="Arial"/>
              </a:rPr>
              <a:t> affinity</a:t>
            </a:r>
            <a:r>
              <a:rPr lang="en-US" dirty="0">
                <a:solidFill>
                  <a:srgbClr val="333333"/>
                </a:solidFill>
                <a:latin typeface="Arial"/>
                <a:ea typeface=""/>
                <a:cs typeface=""/>
                <a:sym typeface="Arial"/>
              </a:rPr>
              <a:t> for mu receptor</a:t>
            </a:r>
          </a:p>
          <a:p>
            <a:pPr marL="214313" indent="-214313" defTabSz="685608">
              <a:spcBef>
                <a:spcPts val="450"/>
              </a:spcBef>
              <a:buClr>
                <a:srgbClr val="A356A0"/>
              </a:buClr>
              <a:buFont typeface="Wingdings" panose="05000000000000000000" pitchFamily="2" charset="2"/>
              <a:buChar char="§"/>
            </a:pPr>
            <a:r>
              <a:rPr lang="en-US" i="1" dirty="0">
                <a:solidFill>
                  <a:srgbClr val="333333"/>
                </a:solidFill>
                <a:latin typeface="Arial"/>
                <a:ea typeface=""/>
                <a:cs typeface=""/>
                <a:sym typeface="Arial"/>
              </a:rPr>
              <a:t>Blocks</a:t>
            </a:r>
            <a:r>
              <a:rPr lang="en-US" dirty="0">
                <a:solidFill>
                  <a:srgbClr val="333333"/>
                </a:solidFill>
                <a:latin typeface="Arial"/>
                <a:ea typeface=""/>
                <a:cs typeface=""/>
                <a:sym typeface="Arial"/>
              </a:rPr>
              <a:t> other opioids</a:t>
            </a:r>
          </a:p>
          <a:p>
            <a:pPr marL="214313" indent="-214313" defTabSz="685608">
              <a:spcBef>
                <a:spcPts val="450"/>
              </a:spcBef>
              <a:buClr>
                <a:srgbClr val="A356A0"/>
              </a:buClr>
              <a:buFont typeface="Wingdings" panose="05000000000000000000" pitchFamily="2" charset="2"/>
              <a:buChar char="§"/>
            </a:pPr>
            <a:r>
              <a:rPr lang="en-US" i="1" dirty="0">
                <a:solidFill>
                  <a:srgbClr val="333333"/>
                </a:solidFill>
                <a:latin typeface="Arial"/>
                <a:ea typeface=""/>
                <a:cs typeface=""/>
                <a:sym typeface="Arial"/>
              </a:rPr>
              <a:t>Displaces</a:t>
            </a:r>
            <a:r>
              <a:rPr lang="en-US" dirty="0">
                <a:solidFill>
                  <a:srgbClr val="333333"/>
                </a:solidFill>
                <a:latin typeface="Arial"/>
                <a:ea typeface=""/>
                <a:cs typeface=""/>
                <a:sym typeface="Arial"/>
              </a:rPr>
              <a:t> other opioids</a:t>
            </a:r>
          </a:p>
          <a:p>
            <a:pPr marL="557117" lvl="1" indent="-214313" defTabSz="685608">
              <a:spcBef>
                <a:spcPts val="450"/>
              </a:spcBef>
              <a:buClr>
                <a:srgbClr val="A356A0"/>
              </a:buClr>
              <a:buFont typeface="Arial" panose="020B0604020202020204" pitchFamily="34" charset="0"/>
              <a:buChar char="•"/>
            </a:pPr>
            <a:r>
              <a:rPr lang="en-US" dirty="0">
                <a:solidFill>
                  <a:srgbClr val="333333"/>
                </a:solidFill>
                <a:latin typeface="Arial"/>
                <a:ea typeface=""/>
                <a:cs typeface=""/>
                <a:sym typeface="Arial"/>
              </a:rPr>
              <a:t>Can precipitate withdrawal</a:t>
            </a:r>
          </a:p>
          <a:p>
            <a:pPr defTabSz="685608">
              <a:spcBef>
                <a:spcPts val="900"/>
              </a:spcBef>
              <a:buClr>
                <a:srgbClr val="A356A0"/>
              </a:buClr>
            </a:pPr>
            <a:r>
              <a:rPr lang="en-US" b="1" i="1" u="sng" dirty="0">
                <a:solidFill>
                  <a:srgbClr val="333333"/>
                </a:solidFill>
                <a:latin typeface="Arial"/>
                <a:ea typeface=""/>
                <a:cs typeface=""/>
                <a:sym typeface="Arial"/>
              </a:rPr>
              <a:t>Slow dissociation</a:t>
            </a:r>
            <a:r>
              <a:rPr lang="en-US" dirty="0">
                <a:solidFill>
                  <a:srgbClr val="333333"/>
                </a:solidFill>
                <a:latin typeface="Arial"/>
                <a:ea typeface=""/>
                <a:cs typeface=""/>
                <a:sym typeface="Arial"/>
              </a:rPr>
              <a:t> from mu receptor</a:t>
            </a:r>
          </a:p>
          <a:p>
            <a:pPr marL="214313" indent="-214313" defTabSz="685608">
              <a:spcBef>
                <a:spcPts val="450"/>
              </a:spcBef>
              <a:buClr>
                <a:srgbClr val="A356A0"/>
              </a:buClr>
              <a:buFont typeface="Wingdings" panose="05000000000000000000" pitchFamily="2" charset="2"/>
              <a:buChar char="§"/>
            </a:pPr>
            <a:r>
              <a:rPr lang="en-US" i="1" dirty="0">
                <a:solidFill>
                  <a:srgbClr val="333333"/>
                </a:solidFill>
                <a:latin typeface="Arial"/>
                <a:ea typeface=""/>
                <a:cs typeface=""/>
                <a:sym typeface="Arial"/>
              </a:rPr>
              <a:t>Stays on receptor for a long time</a:t>
            </a:r>
            <a:endParaRPr lang="en-US" dirty="0">
              <a:solidFill>
                <a:srgbClr val="333333"/>
              </a:solidFill>
              <a:latin typeface="Arial"/>
              <a:ea typeface=""/>
              <a:cs typeface=""/>
              <a:sym typeface="Arial"/>
            </a:endParaRPr>
          </a:p>
          <a:p>
            <a:pPr marL="342805" lvl="1" defTabSz="685608">
              <a:spcBef>
                <a:spcPts val="900"/>
              </a:spcBef>
              <a:buClr>
                <a:srgbClr val="A356A0"/>
              </a:buClr>
            </a:pPr>
            <a:endParaRPr lang="en-US" sz="1350" dirty="0">
              <a:solidFill>
                <a:srgbClr val="333333"/>
              </a:solidFill>
              <a:latin typeface="Arial"/>
              <a:ea typeface=""/>
              <a:cs typeface=""/>
              <a:sym typeface="Arial"/>
            </a:endParaRPr>
          </a:p>
        </p:txBody>
      </p:sp>
      <p:sp>
        <p:nvSpPr>
          <p:cNvPr id="6" name="Shape 229">
            <a:extLst>
              <a:ext uri="{FF2B5EF4-FFF2-40B4-BE49-F238E27FC236}">
                <a16:creationId xmlns:a16="http://schemas.microsoft.com/office/drawing/2014/main" id="{DA3519BB-01B4-2443-BDC7-CDD22D7A6BB7}"/>
              </a:ext>
            </a:extLst>
          </p:cNvPr>
          <p:cNvSpPr/>
          <p:nvPr/>
        </p:nvSpPr>
        <p:spPr>
          <a:xfrm>
            <a:off x="6996047" y="1918476"/>
            <a:ext cx="976547" cy="5770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defTabSz="685608">
              <a:defRPr>
                <a:solidFill>
                  <a:srgbClr val="8064A2">
                    <a:satOff val="-1335"/>
                    <a:lumOff val="-10274"/>
                  </a:srgbClr>
                </a:solidFill>
              </a:defRPr>
            </a:pPr>
            <a:r>
              <a:rPr sz="1200" dirty="0">
                <a:solidFill>
                  <a:srgbClr val="9BBB59">
                    <a:lumMod val="50000"/>
                  </a:srgbClr>
                </a:solidFill>
                <a:latin typeface="Arial"/>
                <a:cs typeface="Arial"/>
                <a:sym typeface="Arial"/>
              </a:rPr>
              <a:t>full agonist</a:t>
            </a:r>
          </a:p>
          <a:p>
            <a:pPr defTabSz="685608">
              <a:defRPr sz="1400">
                <a:solidFill>
                  <a:srgbClr val="8064A2">
                    <a:satOff val="-1335"/>
                    <a:lumOff val="-10274"/>
                  </a:srgbClr>
                </a:solidFill>
              </a:defRPr>
            </a:pPr>
            <a:r>
              <a:rPr sz="1050" dirty="0">
                <a:solidFill>
                  <a:srgbClr val="9BBB59">
                    <a:lumMod val="50000"/>
                  </a:srgbClr>
                </a:solidFill>
                <a:latin typeface="Arial"/>
                <a:cs typeface="Arial"/>
                <a:sym typeface="Arial"/>
              </a:rPr>
              <a:t>(</a:t>
            </a:r>
            <a:r>
              <a:rPr lang="en-US" sz="1050" dirty="0">
                <a:solidFill>
                  <a:srgbClr val="9BBB59">
                    <a:lumMod val="50000"/>
                  </a:srgbClr>
                </a:solidFill>
                <a:latin typeface="Arial"/>
                <a:cs typeface="Arial"/>
                <a:sym typeface="Arial"/>
              </a:rPr>
              <a:t>e.g. morphine,</a:t>
            </a:r>
          </a:p>
          <a:p>
            <a:pPr defTabSz="685608">
              <a:defRPr sz="1400">
                <a:solidFill>
                  <a:srgbClr val="8064A2">
                    <a:satOff val="-1335"/>
                    <a:lumOff val="-10274"/>
                  </a:srgbClr>
                </a:solidFill>
              </a:defRPr>
            </a:pPr>
            <a:r>
              <a:rPr lang="en-US" sz="1050" dirty="0">
                <a:solidFill>
                  <a:srgbClr val="9BBB59">
                    <a:lumMod val="50000"/>
                  </a:srgbClr>
                </a:solidFill>
                <a:latin typeface="Arial"/>
                <a:cs typeface="Arial"/>
                <a:sym typeface="Arial"/>
              </a:rPr>
              <a:t>methadone</a:t>
            </a:r>
            <a:r>
              <a:rPr sz="1050" dirty="0">
                <a:solidFill>
                  <a:srgbClr val="9BBB59">
                    <a:lumMod val="50000"/>
                  </a:srgbClr>
                </a:solidFill>
                <a:latin typeface="Arial"/>
                <a:cs typeface="Arial"/>
                <a:sym typeface="Arial"/>
              </a:rPr>
              <a:t>)</a:t>
            </a:r>
          </a:p>
        </p:txBody>
      </p:sp>
      <p:sp>
        <p:nvSpPr>
          <p:cNvPr id="7" name="Shape 230">
            <a:extLst>
              <a:ext uri="{FF2B5EF4-FFF2-40B4-BE49-F238E27FC236}">
                <a16:creationId xmlns:a16="http://schemas.microsoft.com/office/drawing/2014/main" id="{77325D2A-67D9-C640-A425-5DE40CDE503E}"/>
              </a:ext>
            </a:extLst>
          </p:cNvPr>
          <p:cNvSpPr/>
          <p:nvPr/>
        </p:nvSpPr>
        <p:spPr>
          <a:xfrm>
            <a:off x="6996046" y="2973651"/>
            <a:ext cx="1032653" cy="4154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defTabSz="685608">
              <a:defRPr>
                <a:solidFill>
                  <a:srgbClr val="4F81BD">
                    <a:satOff val="-4409"/>
                    <a:lumOff val="-10509"/>
                  </a:srgbClr>
                </a:solidFill>
              </a:defRPr>
            </a:pPr>
            <a:r>
              <a:rPr sz="1200">
                <a:solidFill>
                  <a:srgbClr val="4F81BD">
                    <a:satOff val="-4409"/>
                    <a:lumOff val="-10509"/>
                  </a:srgbClr>
                </a:solidFill>
                <a:latin typeface="Arial"/>
                <a:cs typeface="Arial"/>
                <a:sym typeface="Arial"/>
              </a:rPr>
              <a:t>partial agonist</a:t>
            </a:r>
          </a:p>
          <a:p>
            <a:pPr defTabSz="685608">
              <a:defRPr sz="1400">
                <a:solidFill>
                  <a:srgbClr val="4F81BD">
                    <a:satOff val="-4409"/>
                    <a:lumOff val="-10509"/>
                  </a:srgbClr>
                </a:solidFill>
              </a:defRPr>
            </a:pPr>
            <a:r>
              <a:rPr sz="1050">
                <a:solidFill>
                  <a:srgbClr val="4F81BD">
                    <a:satOff val="-4409"/>
                    <a:lumOff val="-10509"/>
                  </a:srgbClr>
                </a:solidFill>
                <a:latin typeface="Arial"/>
                <a:cs typeface="Arial"/>
                <a:sym typeface="Arial"/>
              </a:rPr>
              <a:t>(buprenorphine)</a:t>
            </a:r>
          </a:p>
        </p:txBody>
      </p:sp>
      <p:sp>
        <p:nvSpPr>
          <p:cNvPr id="8" name="Shape 231">
            <a:extLst>
              <a:ext uri="{FF2B5EF4-FFF2-40B4-BE49-F238E27FC236}">
                <a16:creationId xmlns:a16="http://schemas.microsoft.com/office/drawing/2014/main" id="{7EE310B5-79A0-2C4C-A304-704672BEC19E}"/>
              </a:ext>
            </a:extLst>
          </p:cNvPr>
          <p:cNvSpPr/>
          <p:nvPr/>
        </p:nvSpPr>
        <p:spPr>
          <a:xfrm>
            <a:off x="6996046" y="4125292"/>
            <a:ext cx="776173" cy="5770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defTabSz="685608">
              <a:defRPr>
                <a:solidFill>
                  <a:srgbClr val="C0504D">
                    <a:satOff val="-4966"/>
                    <a:lumOff val="-10549"/>
                  </a:srgbClr>
                </a:solidFill>
              </a:defRPr>
            </a:pPr>
            <a:r>
              <a:rPr sz="1200">
                <a:solidFill>
                  <a:srgbClr val="C0504D">
                    <a:satOff val="-4966"/>
                    <a:lumOff val="-10549"/>
                  </a:srgbClr>
                </a:solidFill>
                <a:latin typeface="Arial"/>
                <a:cs typeface="Arial"/>
                <a:sym typeface="Arial"/>
              </a:rPr>
              <a:t>antagonist</a:t>
            </a:r>
          </a:p>
          <a:p>
            <a:pPr defTabSz="685608">
              <a:defRPr sz="1400">
                <a:solidFill>
                  <a:srgbClr val="C0504D">
                    <a:satOff val="-4966"/>
                    <a:lumOff val="-10549"/>
                  </a:srgbClr>
                </a:solidFill>
              </a:defRPr>
            </a:pPr>
            <a:r>
              <a:rPr sz="1050">
                <a:solidFill>
                  <a:srgbClr val="C0504D">
                    <a:satOff val="-4966"/>
                    <a:lumOff val="-10549"/>
                  </a:srgbClr>
                </a:solidFill>
                <a:latin typeface="Arial"/>
                <a:cs typeface="Arial"/>
                <a:sym typeface="Arial"/>
              </a:rPr>
              <a:t>(naloxone</a:t>
            </a:r>
            <a:r>
              <a:rPr lang="en-US" sz="1050">
                <a:solidFill>
                  <a:srgbClr val="C0504D">
                    <a:satOff val="-4966"/>
                    <a:lumOff val="-10549"/>
                  </a:srgbClr>
                </a:solidFill>
                <a:latin typeface="Arial"/>
                <a:cs typeface="Arial"/>
                <a:sym typeface="Arial"/>
              </a:rPr>
              <a:t>,</a:t>
            </a:r>
          </a:p>
          <a:p>
            <a:pPr defTabSz="685608">
              <a:defRPr sz="1400">
                <a:solidFill>
                  <a:srgbClr val="C0504D">
                    <a:satOff val="-4966"/>
                    <a:lumOff val="-10549"/>
                  </a:srgbClr>
                </a:solidFill>
              </a:defRPr>
            </a:pPr>
            <a:r>
              <a:rPr lang="en-US" sz="1050">
                <a:solidFill>
                  <a:srgbClr val="C0504D">
                    <a:satOff val="-4966"/>
                    <a:lumOff val="-10549"/>
                  </a:srgbClr>
                </a:solidFill>
                <a:latin typeface="Arial"/>
                <a:cs typeface="Arial"/>
                <a:sym typeface="Arial"/>
              </a:rPr>
              <a:t>naltrexone</a:t>
            </a:r>
            <a:r>
              <a:rPr sz="1050">
                <a:solidFill>
                  <a:srgbClr val="C0504D">
                    <a:satOff val="-4966"/>
                    <a:lumOff val="-10549"/>
                  </a:srgbClr>
                </a:solidFill>
                <a:latin typeface="Arial"/>
                <a:cs typeface="Arial"/>
                <a:sym typeface="Arial"/>
              </a:rPr>
              <a:t>)</a:t>
            </a:r>
          </a:p>
        </p:txBody>
      </p:sp>
      <p:sp>
        <p:nvSpPr>
          <p:cNvPr id="9" name="Freeform 8">
            <a:extLst>
              <a:ext uri="{FF2B5EF4-FFF2-40B4-BE49-F238E27FC236}">
                <a16:creationId xmlns:a16="http://schemas.microsoft.com/office/drawing/2014/main" id="{3EA28AED-05D0-3541-A8CA-482C94B2ECD2}"/>
              </a:ext>
            </a:extLst>
          </p:cNvPr>
          <p:cNvSpPr/>
          <p:nvPr/>
        </p:nvSpPr>
        <p:spPr>
          <a:xfrm>
            <a:off x="5353056" y="2146687"/>
            <a:ext cx="1571218" cy="2415077"/>
          </a:xfrm>
          <a:custGeom>
            <a:avLst/>
            <a:gdLst>
              <a:gd name="connsiteX0" fmla="*/ 0 w 1767410"/>
              <a:gd name="connsiteY0" fmla="*/ 2915820 h 2915820"/>
              <a:gd name="connsiteX1" fmla="*/ 300251 w 1767410"/>
              <a:gd name="connsiteY1" fmla="*/ 2601922 h 2915820"/>
              <a:gd name="connsiteX2" fmla="*/ 559558 w 1767410"/>
              <a:gd name="connsiteY2" fmla="*/ 2028716 h 2915820"/>
              <a:gd name="connsiteX3" fmla="*/ 887105 w 1767410"/>
              <a:gd name="connsiteY3" fmla="*/ 1182554 h 2915820"/>
              <a:gd name="connsiteX4" fmla="*/ 1173708 w 1767410"/>
              <a:gd name="connsiteY4" fmla="*/ 622996 h 2915820"/>
              <a:gd name="connsiteX5" fmla="*/ 1378424 w 1767410"/>
              <a:gd name="connsiteY5" fmla="*/ 336393 h 2915820"/>
              <a:gd name="connsiteX6" fmla="*/ 1733266 w 1767410"/>
              <a:gd name="connsiteY6" fmla="*/ 22495 h 2915820"/>
              <a:gd name="connsiteX7" fmla="*/ 1733266 w 1767410"/>
              <a:gd name="connsiteY7" fmla="*/ 49790 h 29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7410" h="2915820">
                <a:moveTo>
                  <a:pt x="0" y="2915820"/>
                </a:moveTo>
                <a:cubicBezTo>
                  <a:pt x="103495" y="2832796"/>
                  <a:pt x="206991" y="2749773"/>
                  <a:pt x="300251" y="2601922"/>
                </a:cubicBezTo>
                <a:cubicBezTo>
                  <a:pt x="393511" y="2454071"/>
                  <a:pt x="461749" y="2265277"/>
                  <a:pt x="559558" y="2028716"/>
                </a:cubicBezTo>
                <a:cubicBezTo>
                  <a:pt x="657367" y="1792155"/>
                  <a:pt x="784747" y="1416840"/>
                  <a:pt x="887105" y="1182554"/>
                </a:cubicBezTo>
                <a:cubicBezTo>
                  <a:pt x="989463" y="948268"/>
                  <a:pt x="1091822" y="764023"/>
                  <a:pt x="1173708" y="622996"/>
                </a:cubicBezTo>
                <a:cubicBezTo>
                  <a:pt x="1255594" y="481969"/>
                  <a:pt x="1285165" y="436476"/>
                  <a:pt x="1378424" y="336393"/>
                </a:cubicBezTo>
                <a:cubicBezTo>
                  <a:pt x="1471683" y="236310"/>
                  <a:pt x="1674126" y="70262"/>
                  <a:pt x="1733266" y="22495"/>
                </a:cubicBezTo>
                <a:cubicBezTo>
                  <a:pt x="1792406" y="-25272"/>
                  <a:pt x="1762836" y="12259"/>
                  <a:pt x="1733266" y="49790"/>
                </a:cubicBezTo>
              </a:path>
            </a:pathLst>
          </a:custGeom>
          <a:noFill/>
          <a:ln w="25400" cap="flat">
            <a:solidFill>
              <a:srgbClr val="9BBB59"/>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68579" tIns="34289" rIns="68579" bIns="34289" numCol="1" spcCol="38100" rtlCol="0" anchor="t">
            <a:noAutofit/>
          </a:bodyPr>
          <a:lstStyle/>
          <a:p>
            <a:pPr defTabSz="685800" latinLnBrk="1" hangingPunct="0">
              <a:defRPr/>
            </a:pPr>
            <a:endParaRPr lang="en-US" sz="1350">
              <a:solidFill>
                <a:sysClr val="windowText" lastClr="000000"/>
              </a:solidFill>
              <a:latin typeface="Arial"/>
              <a:cs typeface="Arial"/>
              <a:sym typeface="Arial"/>
            </a:endParaRPr>
          </a:p>
        </p:txBody>
      </p:sp>
      <p:sp>
        <p:nvSpPr>
          <p:cNvPr id="10" name="Freeform 9">
            <a:extLst>
              <a:ext uri="{FF2B5EF4-FFF2-40B4-BE49-F238E27FC236}">
                <a16:creationId xmlns:a16="http://schemas.microsoft.com/office/drawing/2014/main" id="{C4D56BAF-A386-9B4B-9289-BB4273F40DAA}"/>
              </a:ext>
            </a:extLst>
          </p:cNvPr>
          <p:cNvSpPr/>
          <p:nvPr/>
        </p:nvSpPr>
        <p:spPr>
          <a:xfrm>
            <a:off x="5353057" y="3443702"/>
            <a:ext cx="1526906" cy="1128298"/>
          </a:xfrm>
          <a:custGeom>
            <a:avLst/>
            <a:gdLst>
              <a:gd name="connsiteX0" fmla="*/ 0 w 2047164"/>
              <a:gd name="connsiteY0" fmla="*/ 1241946 h 1241946"/>
              <a:gd name="connsiteX1" fmla="*/ 177421 w 2047164"/>
              <a:gd name="connsiteY1" fmla="*/ 955343 h 1241946"/>
              <a:gd name="connsiteX2" fmla="*/ 423081 w 2047164"/>
              <a:gd name="connsiteY2" fmla="*/ 573206 h 1241946"/>
              <a:gd name="connsiteX3" fmla="*/ 614149 w 2047164"/>
              <a:gd name="connsiteY3" fmla="*/ 218364 h 1241946"/>
              <a:gd name="connsiteX4" fmla="*/ 928048 w 2047164"/>
              <a:gd name="connsiteY4" fmla="*/ 68238 h 1241946"/>
              <a:gd name="connsiteX5" fmla="*/ 1228298 w 2047164"/>
              <a:gd name="connsiteY5" fmla="*/ 13647 h 1241946"/>
              <a:gd name="connsiteX6" fmla="*/ 1487606 w 2047164"/>
              <a:gd name="connsiteY6" fmla="*/ 13647 h 1241946"/>
              <a:gd name="connsiteX7" fmla="*/ 1733266 w 2047164"/>
              <a:gd name="connsiteY7" fmla="*/ 0 h 1241946"/>
              <a:gd name="connsiteX8" fmla="*/ 2047164 w 2047164"/>
              <a:gd name="connsiteY8" fmla="*/ 13647 h 1241946"/>
              <a:gd name="connsiteX0" fmla="*/ 0 w 2047164"/>
              <a:gd name="connsiteY0" fmla="*/ 1241946 h 1241946"/>
              <a:gd name="connsiteX1" fmla="*/ 177421 w 2047164"/>
              <a:gd name="connsiteY1" fmla="*/ 955343 h 1241946"/>
              <a:gd name="connsiteX2" fmla="*/ 423081 w 2047164"/>
              <a:gd name="connsiteY2" fmla="*/ 573206 h 1241946"/>
              <a:gd name="connsiteX3" fmla="*/ 614149 w 2047164"/>
              <a:gd name="connsiteY3" fmla="*/ 218364 h 1241946"/>
              <a:gd name="connsiteX4" fmla="*/ 928048 w 2047164"/>
              <a:gd name="connsiteY4" fmla="*/ 68238 h 1241946"/>
              <a:gd name="connsiteX5" fmla="*/ 1228298 w 2047164"/>
              <a:gd name="connsiteY5" fmla="*/ 13647 h 1241946"/>
              <a:gd name="connsiteX6" fmla="*/ 1487606 w 2047164"/>
              <a:gd name="connsiteY6" fmla="*/ 13647 h 1241946"/>
              <a:gd name="connsiteX7" fmla="*/ 1733266 w 2047164"/>
              <a:gd name="connsiteY7" fmla="*/ 0 h 1241946"/>
              <a:gd name="connsiteX8" fmla="*/ 2047164 w 2047164"/>
              <a:gd name="connsiteY8" fmla="*/ 13647 h 1241946"/>
              <a:gd name="connsiteX0" fmla="*/ 0 w 2047164"/>
              <a:gd name="connsiteY0" fmla="*/ 1241946 h 1241946"/>
              <a:gd name="connsiteX1" fmla="*/ 177421 w 2047164"/>
              <a:gd name="connsiteY1" fmla="*/ 955343 h 1241946"/>
              <a:gd name="connsiteX2" fmla="*/ 423081 w 2047164"/>
              <a:gd name="connsiteY2" fmla="*/ 573206 h 1241946"/>
              <a:gd name="connsiteX3" fmla="*/ 668740 w 2047164"/>
              <a:gd name="connsiteY3" fmla="*/ 232011 h 1241946"/>
              <a:gd name="connsiteX4" fmla="*/ 928048 w 2047164"/>
              <a:gd name="connsiteY4" fmla="*/ 68238 h 1241946"/>
              <a:gd name="connsiteX5" fmla="*/ 1228298 w 2047164"/>
              <a:gd name="connsiteY5" fmla="*/ 13647 h 1241946"/>
              <a:gd name="connsiteX6" fmla="*/ 1487606 w 2047164"/>
              <a:gd name="connsiteY6" fmla="*/ 13647 h 1241946"/>
              <a:gd name="connsiteX7" fmla="*/ 1733266 w 2047164"/>
              <a:gd name="connsiteY7" fmla="*/ 0 h 1241946"/>
              <a:gd name="connsiteX8" fmla="*/ 2047164 w 2047164"/>
              <a:gd name="connsiteY8" fmla="*/ 13647 h 1241946"/>
              <a:gd name="connsiteX0" fmla="*/ 0 w 2047164"/>
              <a:gd name="connsiteY0" fmla="*/ 1255816 h 1255816"/>
              <a:gd name="connsiteX1" fmla="*/ 177421 w 2047164"/>
              <a:gd name="connsiteY1" fmla="*/ 969213 h 1255816"/>
              <a:gd name="connsiteX2" fmla="*/ 423081 w 2047164"/>
              <a:gd name="connsiteY2" fmla="*/ 587076 h 1255816"/>
              <a:gd name="connsiteX3" fmla="*/ 668740 w 2047164"/>
              <a:gd name="connsiteY3" fmla="*/ 245881 h 1255816"/>
              <a:gd name="connsiteX4" fmla="*/ 928048 w 2047164"/>
              <a:gd name="connsiteY4" fmla="*/ 82108 h 1255816"/>
              <a:gd name="connsiteX5" fmla="*/ 1228298 w 2047164"/>
              <a:gd name="connsiteY5" fmla="*/ 27517 h 1255816"/>
              <a:gd name="connsiteX6" fmla="*/ 1473958 w 2047164"/>
              <a:gd name="connsiteY6" fmla="*/ 222 h 1255816"/>
              <a:gd name="connsiteX7" fmla="*/ 1733266 w 2047164"/>
              <a:gd name="connsiteY7" fmla="*/ 13870 h 1255816"/>
              <a:gd name="connsiteX8" fmla="*/ 2047164 w 2047164"/>
              <a:gd name="connsiteY8" fmla="*/ 27517 h 1255816"/>
              <a:gd name="connsiteX0" fmla="*/ 0 w 2047164"/>
              <a:gd name="connsiteY0" fmla="*/ 1255816 h 1255816"/>
              <a:gd name="connsiteX1" fmla="*/ 177421 w 2047164"/>
              <a:gd name="connsiteY1" fmla="*/ 969213 h 1255816"/>
              <a:gd name="connsiteX2" fmla="*/ 395785 w 2047164"/>
              <a:gd name="connsiteY2" fmla="*/ 518837 h 1255816"/>
              <a:gd name="connsiteX3" fmla="*/ 668740 w 2047164"/>
              <a:gd name="connsiteY3" fmla="*/ 245881 h 1255816"/>
              <a:gd name="connsiteX4" fmla="*/ 928048 w 2047164"/>
              <a:gd name="connsiteY4" fmla="*/ 82108 h 1255816"/>
              <a:gd name="connsiteX5" fmla="*/ 1228298 w 2047164"/>
              <a:gd name="connsiteY5" fmla="*/ 27517 h 1255816"/>
              <a:gd name="connsiteX6" fmla="*/ 1473958 w 2047164"/>
              <a:gd name="connsiteY6" fmla="*/ 222 h 1255816"/>
              <a:gd name="connsiteX7" fmla="*/ 1733266 w 2047164"/>
              <a:gd name="connsiteY7" fmla="*/ 13870 h 1255816"/>
              <a:gd name="connsiteX8" fmla="*/ 2047164 w 2047164"/>
              <a:gd name="connsiteY8" fmla="*/ 27517 h 1255816"/>
              <a:gd name="connsiteX0" fmla="*/ 0 w 2047164"/>
              <a:gd name="connsiteY0" fmla="*/ 1255816 h 1255816"/>
              <a:gd name="connsiteX1" fmla="*/ 177421 w 2047164"/>
              <a:gd name="connsiteY1" fmla="*/ 969213 h 1255816"/>
              <a:gd name="connsiteX2" fmla="*/ 395785 w 2047164"/>
              <a:gd name="connsiteY2" fmla="*/ 518837 h 1255816"/>
              <a:gd name="connsiteX3" fmla="*/ 641444 w 2047164"/>
              <a:gd name="connsiteY3" fmla="*/ 204937 h 1255816"/>
              <a:gd name="connsiteX4" fmla="*/ 928048 w 2047164"/>
              <a:gd name="connsiteY4" fmla="*/ 82108 h 1255816"/>
              <a:gd name="connsiteX5" fmla="*/ 1228298 w 2047164"/>
              <a:gd name="connsiteY5" fmla="*/ 27517 h 1255816"/>
              <a:gd name="connsiteX6" fmla="*/ 1473958 w 2047164"/>
              <a:gd name="connsiteY6" fmla="*/ 222 h 1255816"/>
              <a:gd name="connsiteX7" fmla="*/ 1733266 w 2047164"/>
              <a:gd name="connsiteY7" fmla="*/ 13870 h 1255816"/>
              <a:gd name="connsiteX8" fmla="*/ 2047164 w 2047164"/>
              <a:gd name="connsiteY8" fmla="*/ 27517 h 1255816"/>
              <a:gd name="connsiteX0" fmla="*/ 0 w 2047164"/>
              <a:gd name="connsiteY0" fmla="*/ 1269241 h 1269241"/>
              <a:gd name="connsiteX1" fmla="*/ 177421 w 2047164"/>
              <a:gd name="connsiteY1" fmla="*/ 982638 h 1269241"/>
              <a:gd name="connsiteX2" fmla="*/ 395785 w 2047164"/>
              <a:gd name="connsiteY2" fmla="*/ 532262 h 1269241"/>
              <a:gd name="connsiteX3" fmla="*/ 641444 w 2047164"/>
              <a:gd name="connsiteY3" fmla="*/ 218362 h 1269241"/>
              <a:gd name="connsiteX4" fmla="*/ 928048 w 2047164"/>
              <a:gd name="connsiteY4" fmla="*/ 95533 h 1269241"/>
              <a:gd name="connsiteX5" fmla="*/ 1228298 w 2047164"/>
              <a:gd name="connsiteY5" fmla="*/ 40942 h 1269241"/>
              <a:gd name="connsiteX6" fmla="*/ 1473958 w 2047164"/>
              <a:gd name="connsiteY6" fmla="*/ 13647 h 1269241"/>
              <a:gd name="connsiteX7" fmla="*/ 1733266 w 2047164"/>
              <a:gd name="connsiteY7" fmla="*/ 0 h 1269241"/>
              <a:gd name="connsiteX8" fmla="*/ 2047164 w 2047164"/>
              <a:gd name="connsiteY8" fmla="*/ 40942 h 1269241"/>
              <a:gd name="connsiteX0" fmla="*/ 0 w 2035875"/>
              <a:gd name="connsiteY0" fmla="*/ 1275680 h 1275680"/>
              <a:gd name="connsiteX1" fmla="*/ 177421 w 2035875"/>
              <a:gd name="connsiteY1" fmla="*/ 989077 h 1275680"/>
              <a:gd name="connsiteX2" fmla="*/ 395785 w 2035875"/>
              <a:gd name="connsiteY2" fmla="*/ 538701 h 1275680"/>
              <a:gd name="connsiteX3" fmla="*/ 641444 w 2035875"/>
              <a:gd name="connsiteY3" fmla="*/ 224801 h 1275680"/>
              <a:gd name="connsiteX4" fmla="*/ 928048 w 2035875"/>
              <a:gd name="connsiteY4" fmla="*/ 101972 h 1275680"/>
              <a:gd name="connsiteX5" fmla="*/ 1228298 w 2035875"/>
              <a:gd name="connsiteY5" fmla="*/ 47381 h 1275680"/>
              <a:gd name="connsiteX6" fmla="*/ 1473958 w 2035875"/>
              <a:gd name="connsiteY6" fmla="*/ 20086 h 1275680"/>
              <a:gd name="connsiteX7" fmla="*/ 1733266 w 2035875"/>
              <a:gd name="connsiteY7" fmla="*/ 6439 h 1275680"/>
              <a:gd name="connsiteX8" fmla="*/ 2035875 w 2035875"/>
              <a:gd name="connsiteY8" fmla="*/ 2226 h 127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5875" h="1275680">
                <a:moveTo>
                  <a:pt x="0" y="1275680"/>
                </a:moveTo>
                <a:cubicBezTo>
                  <a:pt x="53454" y="1188107"/>
                  <a:pt x="111457" y="1111907"/>
                  <a:pt x="177421" y="989077"/>
                </a:cubicBezTo>
                <a:cubicBezTo>
                  <a:pt x="243385" y="866247"/>
                  <a:pt x="318448" y="666080"/>
                  <a:pt x="395785" y="538701"/>
                </a:cubicBezTo>
                <a:cubicBezTo>
                  <a:pt x="473122" y="411322"/>
                  <a:pt x="552734" y="297589"/>
                  <a:pt x="641444" y="224801"/>
                </a:cubicBezTo>
                <a:cubicBezTo>
                  <a:pt x="730155" y="152013"/>
                  <a:pt x="830239" y="131542"/>
                  <a:pt x="928048" y="101972"/>
                </a:cubicBezTo>
                <a:cubicBezTo>
                  <a:pt x="1025857" y="72402"/>
                  <a:pt x="1137313" y="61029"/>
                  <a:pt x="1228298" y="47381"/>
                </a:cubicBezTo>
                <a:cubicBezTo>
                  <a:pt x="1319283" y="33733"/>
                  <a:pt x="1389797" y="26910"/>
                  <a:pt x="1473958" y="20086"/>
                </a:cubicBezTo>
                <a:cubicBezTo>
                  <a:pt x="1558119" y="13262"/>
                  <a:pt x="1640006" y="6439"/>
                  <a:pt x="1733266" y="6439"/>
                </a:cubicBezTo>
                <a:cubicBezTo>
                  <a:pt x="1826526" y="6439"/>
                  <a:pt x="1925556" y="-4598"/>
                  <a:pt x="2035875" y="2226"/>
                </a:cubicBezTo>
              </a:path>
            </a:pathLst>
          </a:custGeom>
          <a:noFill/>
          <a:ln w="25400" cap="flat">
            <a:solidFill>
              <a:srgbClr val="4F81BD"/>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68579" tIns="34289" rIns="68579" bIns="34289" numCol="1" spcCol="38100" rtlCol="0" anchor="t">
            <a:noAutofit/>
          </a:bodyPr>
          <a:lstStyle/>
          <a:p>
            <a:pPr defTabSz="685800" latinLnBrk="1" hangingPunct="0">
              <a:defRPr/>
            </a:pPr>
            <a:endParaRPr lang="en-US" sz="1350">
              <a:solidFill>
                <a:sysClr val="windowText" lastClr="000000"/>
              </a:solidFill>
              <a:latin typeface="Arial"/>
              <a:cs typeface="Arial"/>
              <a:sym typeface="Arial"/>
            </a:endParaRPr>
          </a:p>
        </p:txBody>
      </p:sp>
      <p:cxnSp>
        <p:nvCxnSpPr>
          <p:cNvPr id="11" name="Straight Connector 10">
            <a:extLst>
              <a:ext uri="{FF2B5EF4-FFF2-40B4-BE49-F238E27FC236}">
                <a16:creationId xmlns:a16="http://schemas.microsoft.com/office/drawing/2014/main" id="{FDE29A31-4533-514B-9FB3-6B98CD45A1C6}"/>
              </a:ext>
            </a:extLst>
          </p:cNvPr>
          <p:cNvCxnSpPr>
            <a:cxnSpLocks/>
          </p:cNvCxnSpPr>
          <p:nvPr/>
        </p:nvCxnSpPr>
        <p:spPr>
          <a:xfrm flipV="1">
            <a:off x="5322530" y="4595328"/>
            <a:ext cx="1688076" cy="25379"/>
          </a:xfrm>
          <a:prstGeom prst="line">
            <a:avLst/>
          </a:prstGeom>
          <a:noFill/>
          <a:ln w="12700" cap="flat">
            <a:solidFill>
              <a:sysClr val="windowText" lastClr="000000"/>
            </a:solidFill>
            <a:prstDash val="solid"/>
            <a:round/>
          </a:ln>
          <a:effectLst>
            <a:outerShdw blurRad="38100" dist="20000" dir="5400000" rotWithShape="0">
              <a:srgbClr val="000000">
                <a:alpha val="38000"/>
              </a:srgbClr>
            </a:outerShdw>
          </a:effectLst>
          <a:sp3d/>
        </p:spPr>
      </p:cxnSp>
      <p:sp>
        <p:nvSpPr>
          <p:cNvPr id="12" name="Down Arrow 11">
            <a:extLst>
              <a:ext uri="{FF2B5EF4-FFF2-40B4-BE49-F238E27FC236}">
                <a16:creationId xmlns:a16="http://schemas.microsoft.com/office/drawing/2014/main" id="{9C571AA6-A143-8846-A969-80CC37C4F6EF}"/>
              </a:ext>
            </a:extLst>
          </p:cNvPr>
          <p:cNvSpPr/>
          <p:nvPr/>
        </p:nvSpPr>
        <p:spPr>
          <a:xfrm>
            <a:off x="6236064" y="3004103"/>
            <a:ext cx="150876" cy="342147"/>
          </a:xfrm>
          <a:prstGeom prst="downArrow">
            <a:avLst>
              <a:gd name="adj1" fmla="val 50000"/>
              <a:gd name="adj2" fmla="val 50000"/>
            </a:avLst>
          </a:prstGeom>
          <a:solidFill>
            <a:srgbClr val="FF0000">
              <a:alpha val="25000"/>
            </a:srgbClr>
          </a:solidFill>
          <a:ln w="25400" cap="flat">
            <a:no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37502" tIns="37502" rIns="37502" bIns="37502" numCol="1" spcCol="41670" rtlCol="0" anchor="ctr">
            <a:spAutoFit/>
          </a:bodyPr>
          <a:lstStyle/>
          <a:p>
            <a:pPr defTabSz="750059" hangingPunct="0">
              <a:defRPr/>
            </a:pPr>
            <a:endParaRPr lang="en-US" sz="1500">
              <a:solidFill>
                <a:prstClr val="black"/>
              </a:solidFill>
              <a:latin typeface="Arial"/>
              <a:cs typeface="Arial"/>
              <a:sym typeface="Arial"/>
            </a:endParaRPr>
          </a:p>
        </p:txBody>
      </p:sp>
      <p:sp>
        <p:nvSpPr>
          <p:cNvPr id="13" name="Down Arrow 12">
            <a:extLst>
              <a:ext uri="{FF2B5EF4-FFF2-40B4-BE49-F238E27FC236}">
                <a16:creationId xmlns:a16="http://schemas.microsoft.com/office/drawing/2014/main" id="{952A073B-75A7-D44C-90CF-F0FAEF5761B4}"/>
              </a:ext>
            </a:extLst>
          </p:cNvPr>
          <p:cNvSpPr/>
          <p:nvPr/>
        </p:nvSpPr>
        <p:spPr>
          <a:xfrm>
            <a:off x="6490249" y="2790491"/>
            <a:ext cx="150876" cy="342147"/>
          </a:xfrm>
          <a:prstGeom prst="downArrow">
            <a:avLst>
              <a:gd name="adj1" fmla="val 50000"/>
              <a:gd name="adj2" fmla="val 50000"/>
            </a:avLst>
          </a:prstGeom>
          <a:solidFill>
            <a:srgbClr val="FF0000">
              <a:alpha val="25000"/>
            </a:srgbClr>
          </a:solidFill>
          <a:ln w="25400" cap="flat">
            <a:no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37502" tIns="37502" rIns="37502" bIns="37502" numCol="1" spcCol="41670" rtlCol="0" anchor="ctr">
            <a:spAutoFit/>
          </a:bodyPr>
          <a:lstStyle/>
          <a:p>
            <a:pPr defTabSz="750059" hangingPunct="0">
              <a:defRPr/>
            </a:pPr>
            <a:endParaRPr lang="en-US" sz="1500">
              <a:solidFill>
                <a:prstClr val="black"/>
              </a:solidFill>
              <a:latin typeface="Arial"/>
              <a:cs typeface="Arial"/>
              <a:sym typeface="Arial"/>
            </a:endParaRPr>
          </a:p>
        </p:txBody>
      </p:sp>
      <p:sp>
        <p:nvSpPr>
          <p:cNvPr id="14" name="Down Arrow 13">
            <a:extLst>
              <a:ext uri="{FF2B5EF4-FFF2-40B4-BE49-F238E27FC236}">
                <a16:creationId xmlns:a16="http://schemas.microsoft.com/office/drawing/2014/main" id="{FF5E1DF1-7CF0-A248-834F-6459296F2E38}"/>
              </a:ext>
            </a:extLst>
          </p:cNvPr>
          <p:cNvSpPr/>
          <p:nvPr/>
        </p:nvSpPr>
        <p:spPr>
          <a:xfrm>
            <a:off x="6741571" y="2655215"/>
            <a:ext cx="150876" cy="342147"/>
          </a:xfrm>
          <a:prstGeom prst="downArrow">
            <a:avLst>
              <a:gd name="adj1" fmla="val 50000"/>
              <a:gd name="adj2" fmla="val 50000"/>
            </a:avLst>
          </a:prstGeom>
          <a:solidFill>
            <a:srgbClr val="FF0000">
              <a:alpha val="25000"/>
            </a:srgbClr>
          </a:solidFill>
          <a:ln w="25400" cap="flat">
            <a:no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37502" tIns="37502" rIns="37502" bIns="37502" numCol="1" spcCol="41670" rtlCol="0" anchor="ctr">
            <a:spAutoFit/>
          </a:bodyPr>
          <a:lstStyle/>
          <a:p>
            <a:pPr defTabSz="750059" hangingPunct="0">
              <a:defRPr/>
            </a:pPr>
            <a:endParaRPr lang="en-US" sz="1500">
              <a:solidFill>
                <a:prstClr val="black"/>
              </a:solidFill>
              <a:latin typeface="Arial"/>
              <a:cs typeface="Arial"/>
              <a:sym typeface="Arial"/>
            </a:endParaRPr>
          </a:p>
        </p:txBody>
      </p:sp>
      <p:cxnSp>
        <p:nvCxnSpPr>
          <p:cNvPr id="15" name="Straight Connector 14">
            <a:extLst>
              <a:ext uri="{FF2B5EF4-FFF2-40B4-BE49-F238E27FC236}">
                <a16:creationId xmlns:a16="http://schemas.microsoft.com/office/drawing/2014/main" id="{A36728D2-A8CD-CD4F-8239-D7E8EA26D99F}"/>
              </a:ext>
            </a:extLst>
          </p:cNvPr>
          <p:cNvCxnSpPr>
            <a:cxnSpLocks/>
          </p:cNvCxnSpPr>
          <p:nvPr/>
        </p:nvCxnSpPr>
        <p:spPr>
          <a:xfrm>
            <a:off x="5322530" y="1953934"/>
            <a:ext cx="0" cy="2666773"/>
          </a:xfrm>
          <a:prstGeom prst="line">
            <a:avLst/>
          </a:prstGeom>
          <a:noFill/>
          <a:ln w="12700" cap="flat">
            <a:solidFill>
              <a:sysClr val="windowText" lastClr="000000"/>
            </a:solidFill>
            <a:prstDash val="solid"/>
            <a:round/>
          </a:ln>
          <a:effectLst>
            <a:outerShdw blurRad="38100" dist="20000" dir="5400000" rotWithShape="0">
              <a:srgbClr val="000000">
                <a:alpha val="38000"/>
              </a:srgbClr>
            </a:outerShdw>
          </a:effectLst>
          <a:sp3d/>
        </p:spPr>
      </p:cxnSp>
      <p:sp>
        <p:nvSpPr>
          <p:cNvPr id="16" name="Shape 232">
            <a:extLst>
              <a:ext uri="{FF2B5EF4-FFF2-40B4-BE49-F238E27FC236}">
                <a16:creationId xmlns:a16="http://schemas.microsoft.com/office/drawing/2014/main" id="{C77D411B-3D3D-7A41-8C1B-3B9B7D03FE43}"/>
              </a:ext>
            </a:extLst>
          </p:cNvPr>
          <p:cNvSpPr/>
          <p:nvPr/>
        </p:nvSpPr>
        <p:spPr>
          <a:xfrm>
            <a:off x="6040659" y="4638357"/>
            <a:ext cx="401070" cy="2539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defTabSz="685608">
              <a:defRPr/>
            </a:pPr>
            <a:r>
              <a:rPr sz="1200">
                <a:solidFill>
                  <a:prstClr val="black"/>
                </a:solidFill>
                <a:latin typeface="Arial"/>
                <a:cs typeface="Arial"/>
                <a:sym typeface="Arial"/>
              </a:rPr>
              <a:t>dose</a:t>
            </a:r>
          </a:p>
        </p:txBody>
      </p:sp>
      <p:sp>
        <p:nvSpPr>
          <p:cNvPr id="17" name="Shape 233">
            <a:extLst>
              <a:ext uri="{FF2B5EF4-FFF2-40B4-BE49-F238E27FC236}">
                <a16:creationId xmlns:a16="http://schemas.microsoft.com/office/drawing/2014/main" id="{E803027A-61FC-E947-ACB6-3E7F3AB30B94}"/>
              </a:ext>
            </a:extLst>
          </p:cNvPr>
          <p:cNvSpPr/>
          <p:nvPr/>
        </p:nvSpPr>
        <p:spPr>
          <a:xfrm rot="16200000">
            <a:off x="4577500" y="3285545"/>
            <a:ext cx="1227065" cy="25391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defTabSz="685608">
              <a:defRPr/>
            </a:pPr>
            <a:r>
              <a:rPr lang="en-US" sz="1200">
                <a:solidFill>
                  <a:prstClr val="black"/>
                </a:solidFill>
                <a:latin typeface="Arial"/>
                <a:cs typeface="Arial"/>
                <a:sym typeface="Arial"/>
              </a:rPr>
              <a:t>mu opioid </a:t>
            </a:r>
            <a:r>
              <a:rPr sz="1200">
                <a:solidFill>
                  <a:prstClr val="black"/>
                </a:solidFill>
                <a:latin typeface="Arial"/>
                <a:cs typeface="Arial"/>
                <a:sym typeface="Arial"/>
              </a:rPr>
              <a:t>effect</a:t>
            </a:r>
            <a:r>
              <a:rPr lang="en-US" sz="1200">
                <a:solidFill>
                  <a:prstClr val="black"/>
                </a:solidFill>
                <a:latin typeface="Arial"/>
                <a:cs typeface="Arial"/>
                <a:sym typeface="Arial"/>
              </a:rPr>
              <a:t>s</a:t>
            </a:r>
            <a:endParaRPr sz="1200">
              <a:solidFill>
                <a:prstClr val="black"/>
              </a:solidFill>
              <a:latin typeface="Arial"/>
              <a:cs typeface="Arial"/>
              <a:sym typeface="Arial"/>
            </a:endParaRPr>
          </a:p>
        </p:txBody>
      </p:sp>
      <p:sp>
        <p:nvSpPr>
          <p:cNvPr id="18" name="Freeform 19">
            <a:extLst>
              <a:ext uri="{FF2B5EF4-FFF2-40B4-BE49-F238E27FC236}">
                <a16:creationId xmlns:a16="http://schemas.microsoft.com/office/drawing/2014/main" id="{48E96E0A-64E1-98B6-91B4-4DE6E3704F8B}"/>
              </a:ext>
            </a:extLst>
          </p:cNvPr>
          <p:cNvSpPr/>
          <p:nvPr/>
        </p:nvSpPr>
        <p:spPr>
          <a:xfrm>
            <a:off x="5349825" y="4520123"/>
            <a:ext cx="1535374" cy="70835"/>
          </a:xfrm>
          <a:custGeom>
            <a:avLst/>
            <a:gdLst>
              <a:gd name="connsiteX0" fmla="*/ 0 w 1473958"/>
              <a:gd name="connsiteY0" fmla="*/ 28307 h 28307"/>
              <a:gd name="connsiteX1" fmla="*/ 327546 w 1473958"/>
              <a:gd name="connsiteY1" fmla="*/ 14659 h 28307"/>
              <a:gd name="connsiteX2" fmla="*/ 655092 w 1473958"/>
              <a:gd name="connsiteY2" fmla="*/ 14659 h 28307"/>
              <a:gd name="connsiteX3" fmla="*/ 928048 w 1473958"/>
              <a:gd name="connsiteY3" fmla="*/ 1011 h 28307"/>
              <a:gd name="connsiteX4" fmla="*/ 1160060 w 1473958"/>
              <a:gd name="connsiteY4" fmla="*/ 1011 h 28307"/>
              <a:gd name="connsiteX5" fmla="*/ 1473958 w 1473958"/>
              <a:gd name="connsiteY5" fmla="*/ 1011 h 2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958" h="28307">
                <a:moveTo>
                  <a:pt x="0" y="28307"/>
                </a:moveTo>
                <a:cubicBezTo>
                  <a:pt x="109182" y="22620"/>
                  <a:pt x="218364" y="16934"/>
                  <a:pt x="327546" y="14659"/>
                </a:cubicBezTo>
                <a:cubicBezTo>
                  <a:pt x="436728" y="12384"/>
                  <a:pt x="555008" y="16934"/>
                  <a:pt x="655092" y="14659"/>
                </a:cubicBezTo>
                <a:cubicBezTo>
                  <a:pt x="755176" y="12384"/>
                  <a:pt x="843887" y="3286"/>
                  <a:pt x="928048" y="1011"/>
                </a:cubicBezTo>
                <a:cubicBezTo>
                  <a:pt x="1012209" y="-1264"/>
                  <a:pt x="1160060" y="1011"/>
                  <a:pt x="1160060" y="1011"/>
                </a:cubicBezTo>
                <a:lnTo>
                  <a:pt x="1473958" y="1011"/>
                </a:lnTo>
              </a:path>
            </a:pathLst>
          </a:custGeom>
          <a:noFill/>
          <a:ln w="38100" cap="flat">
            <a:solidFill>
              <a:srgbClr val="C0504D"/>
            </a:solidFill>
            <a:prstDash val="solid"/>
            <a:round/>
          </a:ln>
          <a:effectLst>
            <a:outerShdw blurRad="38100" dist="23000" dir="5400000" rotWithShape="0">
              <a:srgbClr val="000000">
                <a:alpha val="35000"/>
              </a:srgbClr>
            </a:outerShdw>
          </a:effectLst>
          <a:sp3d/>
        </p:spPr>
        <p:txBody>
          <a:bodyPr rot="0" spcFirstLastPara="1" vertOverflow="overflow" horzOverflow="overflow" vert="horz" wrap="square" lIns="68579" tIns="34289" rIns="68579" bIns="34289" numCol="1" spcCol="38100" rtlCol="0" anchor="t">
            <a:noAutofit/>
          </a:bodyPr>
          <a:lstStyle/>
          <a:p>
            <a:pPr defTabSz="685800" latinLnBrk="1" hangingPunct="0">
              <a:defRPr/>
            </a:pPr>
            <a:endParaRPr lang="en-US" sz="1350">
              <a:solidFill>
                <a:sysClr val="windowText" lastClr="000000"/>
              </a:solidFill>
              <a:latin typeface="Arial"/>
              <a:cs typeface="Arial"/>
              <a:sym typeface="Arial"/>
            </a:endParaRPr>
          </a:p>
        </p:txBody>
      </p:sp>
    </p:spTree>
    <p:custDataLst>
      <p:tags r:id="rId1"/>
    </p:custDataLst>
    <p:extLst>
      <p:ext uri="{BB962C8B-B14F-4D97-AF65-F5344CB8AC3E}">
        <p14:creationId xmlns:p14="http://schemas.microsoft.com/office/powerpoint/2010/main" val="2868876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689" name="Google Shape;1689;p124"/>
          <p:cNvSpPr txBox="1">
            <a:spLocks noGrp="1"/>
          </p:cNvSpPr>
          <p:nvPr>
            <p:ph type="body" idx="1"/>
          </p:nvPr>
        </p:nvSpPr>
        <p:spPr>
          <a:xfrm>
            <a:off x="320040" y="457200"/>
            <a:ext cx="8229600" cy="457200"/>
          </a:xfrm>
          <a:prstGeom prst="rect">
            <a:avLst/>
          </a:prstGeom>
          <a:noFill/>
          <a:ln>
            <a:noFill/>
          </a:ln>
        </p:spPr>
        <p:txBody>
          <a:bodyPr spcFirstLastPara="1" wrap="square" lIns="0" tIns="0" rIns="0" bIns="0" anchor="t" anchorCtr="0">
            <a:noAutofit/>
          </a:bodyPr>
          <a:lstStyle/>
          <a:p>
            <a:pPr marL="0" indent="0">
              <a:spcBef>
                <a:spcPts val="0"/>
              </a:spcBef>
              <a:buSzPts val="4400"/>
            </a:pPr>
            <a:r>
              <a:rPr lang="en-US" sz="3200" i="0" dirty="0">
                <a:solidFill>
                  <a:srgbClr val="002060"/>
                </a:solidFill>
                <a:latin typeface="Arial" panose="020B0604020202020204" pitchFamily="34" charset="0"/>
                <a:cs typeface="Arial" panose="020B0604020202020204" pitchFamily="34" charset="0"/>
              </a:rPr>
              <a:t>Stigma and Bias Associated with MOUD</a:t>
            </a:r>
            <a:endParaRPr lang="en-US" sz="3200" dirty="0">
              <a:solidFill>
                <a:srgbClr val="002060"/>
              </a:solidFill>
              <a:latin typeface="Arial" panose="020B0604020202020204" pitchFamily="34" charset="0"/>
              <a:cs typeface="Arial" panose="020B0604020202020204" pitchFamily="34" charset="0"/>
            </a:endParaRPr>
          </a:p>
        </p:txBody>
      </p:sp>
      <p:sp>
        <p:nvSpPr>
          <p:cNvPr id="1690" name="Google Shape;1690;p124"/>
          <p:cNvSpPr txBox="1"/>
          <p:nvPr/>
        </p:nvSpPr>
        <p:spPr>
          <a:xfrm>
            <a:off x="0" y="6583680"/>
            <a:ext cx="4275000" cy="576000"/>
          </a:xfrm>
          <a:prstGeom prst="rect">
            <a:avLst/>
          </a:prstGeom>
          <a:noFill/>
          <a:ln>
            <a:noFill/>
          </a:ln>
        </p:spPr>
        <p:txBody>
          <a:bodyPr spcFirstLastPara="1" wrap="square" lIns="68569" tIns="68569" rIns="68569" bIns="68569" anchor="t" anchorCtr="0">
            <a:noAutofit/>
          </a:bodyPr>
          <a:lstStyle/>
          <a:p>
            <a:pPr>
              <a:buClr>
                <a:srgbClr val="000000"/>
              </a:buClr>
            </a:pPr>
            <a:r>
              <a:rPr lang="en-US" sz="900" kern="0" baseline="30000" dirty="0">
                <a:solidFill>
                  <a:srgbClr val="000000"/>
                </a:solidFill>
                <a:latin typeface="Arial" panose="020B0604020202020204" pitchFamily="34" charset="0"/>
                <a:ea typeface="Calibri"/>
                <a:cs typeface="Arial" panose="020B0604020202020204" pitchFamily="34" charset="0"/>
                <a:sym typeface="Calibri"/>
              </a:rPr>
              <a:t> </a:t>
            </a:r>
            <a:r>
              <a:rPr lang="en-US" sz="900" kern="0" dirty="0">
                <a:solidFill>
                  <a:srgbClr val="000000"/>
                </a:solidFill>
                <a:latin typeface="Arial" panose="020B0604020202020204" pitchFamily="34" charset="0"/>
                <a:ea typeface="Calibri"/>
                <a:cs typeface="Arial" panose="020B0604020202020204" pitchFamily="34" charset="0"/>
                <a:sym typeface="Calibri"/>
              </a:rPr>
              <a:t>13. Wakeman S, Rich J 2017</a:t>
            </a:r>
            <a:endParaRPr sz="900" kern="0" dirty="0">
              <a:solidFill>
                <a:srgbClr val="000000"/>
              </a:solidFill>
              <a:latin typeface="Arial" panose="020B0604020202020204" pitchFamily="34" charset="0"/>
              <a:ea typeface="Calibri"/>
              <a:cs typeface="Arial" panose="020B0604020202020204" pitchFamily="34" charset="0"/>
              <a:sym typeface="Calibri"/>
            </a:endParaRPr>
          </a:p>
        </p:txBody>
      </p:sp>
      <p:grpSp>
        <p:nvGrpSpPr>
          <p:cNvPr id="1691" name="Google Shape;1691;p124"/>
          <p:cNvGrpSpPr/>
          <p:nvPr/>
        </p:nvGrpSpPr>
        <p:grpSpPr>
          <a:xfrm>
            <a:off x="1386556" y="1804071"/>
            <a:ext cx="6370882" cy="3650042"/>
            <a:chOff x="891" y="360728"/>
            <a:chExt cx="8494509" cy="4866722"/>
          </a:xfrm>
        </p:grpSpPr>
        <p:sp>
          <p:nvSpPr>
            <p:cNvPr id="1692" name="Google Shape;1692;p124"/>
            <p:cNvSpPr/>
            <p:nvPr/>
          </p:nvSpPr>
          <p:spPr>
            <a:xfrm>
              <a:off x="891" y="360728"/>
              <a:ext cx="8494500" cy="8091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pPr>
              <a:endParaRPr sz="1050" kern="0">
                <a:solidFill>
                  <a:srgbClr val="000000"/>
                </a:solidFill>
                <a:latin typeface="Cabin" panose="020B0803050202020004" pitchFamily="34" charset="0"/>
                <a:cs typeface="Arial"/>
                <a:sym typeface="Arial"/>
              </a:endParaRPr>
            </a:p>
          </p:txBody>
        </p:sp>
        <p:sp>
          <p:nvSpPr>
            <p:cNvPr id="1693" name="Google Shape;1693;p124"/>
            <p:cNvSpPr txBox="1"/>
            <p:nvPr/>
          </p:nvSpPr>
          <p:spPr>
            <a:xfrm>
              <a:off x="24585" y="384422"/>
              <a:ext cx="8447100" cy="761700"/>
            </a:xfrm>
            <a:prstGeom prst="rect">
              <a:avLst/>
            </a:prstGeom>
            <a:noFill/>
            <a:ln>
              <a:noFill/>
            </a:ln>
          </p:spPr>
          <p:txBody>
            <a:bodyPr spcFirstLastPara="1" wrap="square" lIns="55706" tIns="37144" rIns="55706" bIns="37144" anchor="ctr" anchorCtr="0">
              <a:noAutofit/>
            </a:bodyPr>
            <a:lstStyle/>
            <a:p>
              <a:pPr algn="ctr">
                <a:lnSpc>
                  <a:spcPct val="90000"/>
                </a:lnSpc>
                <a:buClr>
                  <a:srgbClr val="000000"/>
                </a:buClr>
              </a:pPr>
              <a:r>
                <a:rPr lang="en-US" sz="2800" kern="0" dirty="0">
                  <a:solidFill>
                    <a:prstClr val="white"/>
                  </a:solidFill>
                  <a:latin typeface="Arial" panose="020B0604020202020204" pitchFamily="34" charset="0"/>
                  <a:ea typeface="Calibri"/>
                  <a:cs typeface="Arial" panose="020B0604020202020204" pitchFamily="34" charset="0"/>
                  <a:sym typeface="Calibri"/>
                </a:rPr>
                <a:t>Four factors leading to MOUD stigma</a:t>
              </a:r>
              <a:r>
                <a:rPr lang="en-US" sz="2800" kern="0" baseline="30000" dirty="0">
                  <a:solidFill>
                    <a:prstClr val="white"/>
                  </a:solidFill>
                  <a:latin typeface="Arial" panose="020B0604020202020204" pitchFamily="34" charset="0"/>
                  <a:ea typeface="Calibri"/>
                  <a:cs typeface="Arial" panose="020B0604020202020204" pitchFamily="34" charset="0"/>
                  <a:sym typeface="Calibri"/>
                </a:rPr>
                <a:t> 13</a:t>
              </a:r>
              <a:endParaRPr sz="2800" kern="0" baseline="30000" dirty="0">
                <a:solidFill>
                  <a:prstClr val="white"/>
                </a:solidFill>
                <a:latin typeface="Arial" panose="020B0604020202020204" pitchFamily="34" charset="0"/>
                <a:ea typeface="Calibri"/>
                <a:cs typeface="Arial" panose="020B0604020202020204" pitchFamily="34" charset="0"/>
                <a:sym typeface="Calibri"/>
              </a:endParaRPr>
            </a:p>
          </p:txBody>
        </p:sp>
        <p:sp>
          <p:nvSpPr>
            <p:cNvPr id="1694" name="Google Shape;1694;p124"/>
            <p:cNvSpPr/>
            <p:nvPr/>
          </p:nvSpPr>
          <p:spPr>
            <a:xfrm>
              <a:off x="850343" y="1169702"/>
              <a:ext cx="849600" cy="606600"/>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txBody>
            <a:bodyPr/>
            <a:lstStyle/>
            <a:p>
              <a:pPr>
                <a:buClr>
                  <a:srgbClr val="000000"/>
                </a:buClr>
              </a:pPr>
              <a:endParaRPr lang="en-US" sz="1050" kern="0">
                <a:solidFill>
                  <a:srgbClr val="000000"/>
                </a:solidFill>
                <a:latin typeface="Arial"/>
                <a:cs typeface="Arial"/>
                <a:sym typeface="Arial"/>
              </a:endParaRPr>
            </a:p>
          </p:txBody>
        </p:sp>
        <p:sp>
          <p:nvSpPr>
            <p:cNvPr id="1695" name="Google Shape;1695;p124"/>
            <p:cNvSpPr/>
            <p:nvPr/>
          </p:nvSpPr>
          <p:spPr>
            <a:xfrm>
              <a:off x="1699801" y="1371950"/>
              <a:ext cx="6748200" cy="809100"/>
            </a:xfrm>
            <a:prstGeom prst="roundRect">
              <a:avLst>
                <a:gd name="adj" fmla="val 10000"/>
              </a:avLst>
            </a:prstGeom>
            <a:solidFill>
              <a:schemeClr val="lt1">
                <a:alpha val="89800"/>
              </a:scheme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pPr>
              <a:endParaRPr sz="1050" kern="0">
                <a:solidFill>
                  <a:srgbClr val="000000"/>
                </a:solidFill>
                <a:latin typeface="Cabin" panose="020B0803050202020004" pitchFamily="34" charset="0"/>
                <a:cs typeface="Arial"/>
                <a:sym typeface="Arial"/>
              </a:endParaRPr>
            </a:p>
          </p:txBody>
        </p:sp>
        <p:sp>
          <p:nvSpPr>
            <p:cNvPr id="1696" name="Google Shape;1696;p124"/>
            <p:cNvSpPr txBox="1"/>
            <p:nvPr/>
          </p:nvSpPr>
          <p:spPr>
            <a:xfrm>
              <a:off x="1723500" y="1395650"/>
              <a:ext cx="6748200" cy="766500"/>
            </a:xfrm>
            <a:prstGeom prst="rect">
              <a:avLst/>
            </a:prstGeom>
            <a:noFill/>
            <a:ln>
              <a:noFill/>
            </a:ln>
          </p:spPr>
          <p:txBody>
            <a:bodyPr spcFirstLastPara="1" wrap="square" lIns="34275" tIns="22856" rIns="34275" bIns="22856" anchor="ctr" anchorCtr="0">
              <a:noAutofit/>
            </a:bodyPr>
            <a:lstStyle/>
            <a:p>
              <a:pPr algn="ctr">
                <a:lnSpc>
                  <a:spcPct val="90000"/>
                </a:lnSpc>
                <a:buClr>
                  <a:srgbClr val="000000"/>
                </a:buClr>
              </a:pPr>
              <a:r>
                <a:rPr lang="en-US" kern="0" dirty="0">
                  <a:solidFill>
                    <a:prstClr val="black"/>
                  </a:solidFill>
                  <a:latin typeface="Arial" panose="020B0604020202020204" pitchFamily="34" charset="0"/>
                  <a:ea typeface="Calibri"/>
                  <a:cs typeface="Arial" panose="020B0604020202020204" pitchFamily="34" charset="0"/>
                  <a:sym typeface="Calibri"/>
                </a:rPr>
                <a:t>Framing of SUDs as a ‘willful choice,’ not a disease</a:t>
              </a:r>
              <a:endParaRPr kern="0" dirty="0">
                <a:solidFill>
                  <a:prstClr val="black"/>
                </a:solidFill>
                <a:latin typeface="Arial" panose="020B0604020202020204" pitchFamily="34" charset="0"/>
                <a:ea typeface="Calibri"/>
                <a:cs typeface="Arial" panose="020B0604020202020204" pitchFamily="34" charset="0"/>
                <a:sym typeface="Calibri"/>
              </a:endParaRPr>
            </a:p>
          </p:txBody>
        </p:sp>
        <p:sp>
          <p:nvSpPr>
            <p:cNvPr id="1697" name="Google Shape;1697;p124"/>
            <p:cNvSpPr/>
            <p:nvPr/>
          </p:nvSpPr>
          <p:spPr>
            <a:xfrm>
              <a:off x="850343" y="1169702"/>
              <a:ext cx="849600" cy="1617900"/>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txBody>
            <a:bodyPr/>
            <a:lstStyle/>
            <a:p>
              <a:pPr>
                <a:buClr>
                  <a:srgbClr val="000000"/>
                </a:buClr>
              </a:pPr>
              <a:endParaRPr lang="en-US" sz="1050" kern="0">
                <a:solidFill>
                  <a:srgbClr val="000000"/>
                </a:solidFill>
                <a:latin typeface="Arial"/>
                <a:cs typeface="Arial"/>
                <a:sym typeface="Arial"/>
              </a:endParaRPr>
            </a:p>
          </p:txBody>
        </p:sp>
        <p:sp>
          <p:nvSpPr>
            <p:cNvPr id="1698" name="Google Shape;1698;p124"/>
            <p:cNvSpPr/>
            <p:nvPr/>
          </p:nvSpPr>
          <p:spPr>
            <a:xfrm>
              <a:off x="1699800" y="2383175"/>
              <a:ext cx="6748200" cy="809100"/>
            </a:xfrm>
            <a:prstGeom prst="roundRect">
              <a:avLst>
                <a:gd name="adj" fmla="val 10000"/>
              </a:avLst>
            </a:prstGeom>
            <a:solidFill>
              <a:schemeClr val="lt1">
                <a:alpha val="89800"/>
              </a:scheme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pPr>
              <a:endParaRPr sz="1050" kern="0">
                <a:solidFill>
                  <a:srgbClr val="000000"/>
                </a:solidFill>
                <a:latin typeface="Cabin" panose="020B0803050202020004" pitchFamily="34" charset="0"/>
                <a:cs typeface="Arial"/>
                <a:sym typeface="Arial"/>
              </a:endParaRPr>
            </a:p>
          </p:txBody>
        </p:sp>
        <p:sp>
          <p:nvSpPr>
            <p:cNvPr id="1699" name="Google Shape;1699;p124"/>
            <p:cNvSpPr txBox="1"/>
            <p:nvPr/>
          </p:nvSpPr>
          <p:spPr>
            <a:xfrm>
              <a:off x="1723500" y="2413175"/>
              <a:ext cx="6642900" cy="766500"/>
            </a:xfrm>
            <a:prstGeom prst="rect">
              <a:avLst/>
            </a:prstGeom>
            <a:noFill/>
            <a:ln>
              <a:noFill/>
            </a:ln>
          </p:spPr>
          <p:txBody>
            <a:bodyPr spcFirstLastPara="1" wrap="square" lIns="34275" tIns="22856" rIns="34275" bIns="22856" anchor="ctr" anchorCtr="0">
              <a:noAutofit/>
            </a:bodyPr>
            <a:lstStyle/>
            <a:p>
              <a:pPr algn="ctr">
                <a:lnSpc>
                  <a:spcPct val="90000"/>
                </a:lnSpc>
                <a:buClr>
                  <a:srgbClr val="000000"/>
                </a:buClr>
              </a:pPr>
              <a:r>
                <a:rPr lang="en-US" kern="0" dirty="0">
                  <a:solidFill>
                    <a:prstClr val="black"/>
                  </a:solidFill>
                  <a:latin typeface="Arial" panose="020B0604020202020204" pitchFamily="34" charset="0"/>
                  <a:ea typeface="Calibri"/>
                  <a:cs typeface="Arial" panose="020B0604020202020204" pitchFamily="34" charset="0"/>
                  <a:sym typeface="Calibri"/>
                </a:rPr>
                <a:t>Separation of SUDs treatment from primary care</a:t>
              </a:r>
              <a:endParaRPr kern="0" dirty="0">
                <a:solidFill>
                  <a:prstClr val="black"/>
                </a:solidFill>
                <a:latin typeface="Arial" panose="020B0604020202020204" pitchFamily="34" charset="0"/>
                <a:ea typeface="Calibri"/>
                <a:cs typeface="Arial" panose="020B0604020202020204" pitchFamily="34" charset="0"/>
                <a:sym typeface="Calibri"/>
              </a:endParaRPr>
            </a:p>
          </p:txBody>
        </p:sp>
        <p:sp>
          <p:nvSpPr>
            <p:cNvPr id="1700" name="Google Shape;1700;p124"/>
            <p:cNvSpPr/>
            <p:nvPr/>
          </p:nvSpPr>
          <p:spPr>
            <a:xfrm>
              <a:off x="850343" y="1169702"/>
              <a:ext cx="849600" cy="2629200"/>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txBody>
            <a:bodyPr/>
            <a:lstStyle/>
            <a:p>
              <a:pPr>
                <a:buClr>
                  <a:srgbClr val="000000"/>
                </a:buClr>
              </a:pPr>
              <a:endParaRPr lang="en-US" sz="1050" kern="0">
                <a:solidFill>
                  <a:srgbClr val="000000"/>
                </a:solidFill>
                <a:latin typeface="Arial"/>
                <a:cs typeface="Arial"/>
                <a:sym typeface="Arial"/>
              </a:endParaRPr>
            </a:p>
          </p:txBody>
        </p:sp>
        <p:sp>
          <p:nvSpPr>
            <p:cNvPr id="1701" name="Google Shape;1701;p124"/>
            <p:cNvSpPr/>
            <p:nvPr/>
          </p:nvSpPr>
          <p:spPr>
            <a:xfrm>
              <a:off x="1699800" y="3394400"/>
              <a:ext cx="6756000" cy="809100"/>
            </a:xfrm>
            <a:prstGeom prst="roundRect">
              <a:avLst>
                <a:gd name="adj" fmla="val 10000"/>
              </a:avLst>
            </a:prstGeom>
            <a:solidFill>
              <a:schemeClr val="lt1">
                <a:alpha val="89800"/>
              </a:scheme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pPr>
              <a:endParaRPr sz="1050" kern="0">
                <a:solidFill>
                  <a:srgbClr val="000000"/>
                </a:solidFill>
                <a:latin typeface="Cabin" panose="020B0803050202020004" pitchFamily="34" charset="0"/>
                <a:cs typeface="Arial"/>
                <a:sym typeface="Arial"/>
              </a:endParaRPr>
            </a:p>
          </p:txBody>
        </p:sp>
        <p:sp>
          <p:nvSpPr>
            <p:cNvPr id="1702" name="Google Shape;1702;p124"/>
            <p:cNvSpPr txBox="1"/>
            <p:nvPr/>
          </p:nvSpPr>
          <p:spPr>
            <a:xfrm>
              <a:off x="1723500" y="3430712"/>
              <a:ext cx="6708600" cy="766500"/>
            </a:xfrm>
            <a:prstGeom prst="rect">
              <a:avLst/>
            </a:prstGeom>
            <a:noFill/>
            <a:ln>
              <a:noFill/>
            </a:ln>
          </p:spPr>
          <p:txBody>
            <a:bodyPr spcFirstLastPara="1" wrap="square" lIns="34275" tIns="22856" rIns="34275" bIns="22856" anchor="ctr" anchorCtr="0">
              <a:noAutofit/>
            </a:bodyPr>
            <a:lstStyle/>
            <a:p>
              <a:pPr algn="ctr">
                <a:lnSpc>
                  <a:spcPct val="90000"/>
                </a:lnSpc>
                <a:buClr>
                  <a:srgbClr val="000000"/>
                </a:buClr>
              </a:pPr>
              <a:r>
                <a:rPr lang="en-US" kern="0" dirty="0">
                  <a:solidFill>
                    <a:prstClr val="black"/>
                  </a:solidFill>
                  <a:latin typeface="Arial" panose="020B0604020202020204" pitchFamily="34" charset="0"/>
                  <a:ea typeface="Calibri"/>
                  <a:cs typeface="Arial" panose="020B0604020202020204" pitchFamily="34" charset="0"/>
                  <a:sym typeface="Calibri"/>
                </a:rPr>
                <a:t>Stigmatizing language associated with SUDs</a:t>
              </a:r>
              <a:endParaRPr kern="0" dirty="0">
                <a:solidFill>
                  <a:prstClr val="black"/>
                </a:solidFill>
                <a:latin typeface="Arial" panose="020B0604020202020204" pitchFamily="34" charset="0"/>
                <a:ea typeface="Calibri"/>
                <a:cs typeface="Arial" panose="020B0604020202020204" pitchFamily="34" charset="0"/>
                <a:sym typeface="Calibri"/>
              </a:endParaRPr>
            </a:p>
          </p:txBody>
        </p:sp>
        <p:sp>
          <p:nvSpPr>
            <p:cNvPr id="1703" name="Google Shape;1703;p124"/>
            <p:cNvSpPr/>
            <p:nvPr/>
          </p:nvSpPr>
          <p:spPr>
            <a:xfrm>
              <a:off x="850343" y="1169702"/>
              <a:ext cx="849600" cy="3640500"/>
            </a:xfrm>
            <a:custGeom>
              <a:avLst/>
              <a:gdLst/>
              <a:ahLst/>
              <a:cxnLst/>
              <a:rect l="l" t="t" r="r" b="b"/>
              <a:pathLst>
                <a:path w="120000" h="120000" extrusionOk="0">
                  <a:moveTo>
                    <a:pt x="0" y="0"/>
                  </a:moveTo>
                  <a:lnTo>
                    <a:pt x="0" y="120000"/>
                  </a:lnTo>
                  <a:lnTo>
                    <a:pt x="120000" y="120000"/>
                  </a:lnTo>
                </a:path>
              </a:pathLst>
            </a:custGeom>
            <a:noFill/>
            <a:ln w="12700" cap="flat" cmpd="sng">
              <a:solidFill>
                <a:srgbClr val="487AA8"/>
              </a:solidFill>
              <a:prstDash val="solid"/>
              <a:miter lim="800000"/>
              <a:headEnd type="none" w="sm" len="sm"/>
              <a:tailEnd type="none" w="sm" len="sm"/>
            </a:ln>
          </p:spPr>
          <p:txBody>
            <a:bodyPr/>
            <a:lstStyle/>
            <a:p>
              <a:pPr>
                <a:buClr>
                  <a:srgbClr val="000000"/>
                </a:buClr>
              </a:pPr>
              <a:endParaRPr lang="en-US" sz="1050" kern="0">
                <a:solidFill>
                  <a:srgbClr val="000000"/>
                </a:solidFill>
                <a:latin typeface="Arial"/>
                <a:cs typeface="Arial"/>
                <a:sym typeface="Arial"/>
              </a:endParaRPr>
            </a:p>
          </p:txBody>
        </p:sp>
        <p:sp>
          <p:nvSpPr>
            <p:cNvPr id="1704" name="Google Shape;1704;p124"/>
            <p:cNvSpPr/>
            <p:nvPr/>
          </p:nvSpPr>
          <p:spPr>
            <a:xfrm>
              <a:off x="1699800" y="4311624"/>
              <a:ext cx="6795600" cy="903000"/>
            </a:xfrm>
            <a:prstGeom prst="roundRect">
              <a:avLst>
                <a:gd name="adj" fmla="val 10000"/>
              </a:avLst>
            </a:prstGeom>
            <a:solidFill>
              <a:schemeClr val="lt1">
                <a:alpha val="89800"/>
              </a:schemeClr>
            </a:solidFill>
            <a:ln w="12700" cap="flat" cmpd="sng">
              <a:solidFill>
                <a:srgbClr val="599BD5"/>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pPr>
              <a:endParaRPr sz="1050" kern="0">
                <a:solidFill>
                  <a:srgbClr val="000000"/>
                </a:solidFill>
                <a:latin typeface="Cabin" panose="020B0803050202020004" pitchFamily="34" charset="0"/>
                <a:cs typeface="Arial"/>
                <a:sym typeface="Arial"/>
              </a:endParaRPr>
            </a:p>
          </p:txBody>
        </p:sp>
        <p:sp>
          <p:nvSpPr>
            <p:cNvPr id="1705" name="Google Shape;1705;p124"/>
            <p:cNvSpPr txBox="1"/>
            <p:nvPr/>
          </p:nvSpPr>
          <p:spPr>
            <a:xfrm>
              <a:off x="1723500" y="4311750"/>
              <a:ext cx="6633900" cy="915700"/>
            </a:xfrm>
            <a:prstGeom prst="rect">
              <a:avLst/>
            </a:prstGeom>
            <a:noFill/>
            <a:ln>
              <a:noFill/>
            </a:ln>
          </p:spPr>
          <p:txBody>
            <a:bodyPr spcFirstLastPara="1" wrap="square" lIns="34275" tIns="22856" rIns="34275" bIns="22856" anchor="ctr" anchorCtr="0">
              <a:noAutofit/>
            </a:bodyPr>
            <a:lstStyle/>
            <a:p>
              <a:pPr algn="ctr">
                <a:lnSpc>
                  <a:spcPct val="90000"/>
                </a:lnSpc>
                <a:buClr>
                  <a:srgbClr val="000000"/>
                </a:buClr>
              </a:pPr>
              <a:r>
                <a:rPr lang="en-US" sz="1600" kern="0" dirty="0">
                  <a:solidFill>
                    <a:prstClr val="black"/>
                  </a:solidFill>
                  <a:latin typeface="Arial" panose="020B0604020202020204" pitchFamily="34" charset="0"/>
                  <a:ea typeface="Calibri"/>
                  <a:cs typeface="Arial" panose="020B0604020202020204" pitchFamily="34" charset="0"/>
                  <a:sym typeface="Calibri"/>
                </a:rPr>
                <a:t>Justice system’s lack of recognition for MOUD as an option for medical treatment for individuals with SUD</a:t>
              </a:r>
              <a:endParaRPr lang="en-US" sz="1600" kern="0" dirty="0">
                <a:solidFill>
                  <a:prstClr val="black"/>
                </a:solidFill>
                <a:latin typeface="Arial" panose="020B0604020202020204" pitchFamily="34" charset="0"/>
                <a:ea typeface="Calibri"/>
                <a:cs typeface="Arial" panose="020B0604020202020204" pitchFamily="34" charset="0"/>
                <a:sym typeface="Arial"/>
              </a:endParaRPr>
            </a:p>
          </p:txBody>
        </p:sp>
      </p:grpSp>
    </p:spTree>
    <p:custDataLst>
      <p:tags r:id="rId1"/>
    </p:custDataLst>
    <p:extLst>
      <p:ext uri="{BB962C8B-B14F-4D97-AF65-F5344CB8AC3E}">
        <p14:creationId xmlns:p14="http://schemas.microsoft.com/office/powerpoint/2010/main" val="823539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320040" y="457200"/>
            <a:ext cx="8455914" cy="457200"/>
          </a:xfrm>
        </p:spPr>
        <p:txBody>
          <a:bodyPr>
            <a:noAutofit/>
          </a:bodyPr>
          <a:lstStyle/>
          <a:p>
            <a:r>
              <a:rPr lang="en-US" sz="3200" i="0" dirty="0">
                <a:solidFill>
                  <a:srgbClr val="332E71"/>
                </a:solidFill>
                <a:latin typeface="Arial" panose="020B0604020202020204" pitchFamily="34" charset="0"/>
                <a:cs typeface="Arial" panose="020B0604020202020204" pitchFamily="34" charset="0"/>
              </a:rPr>
              <a:t>Once Misusing Opioids, Why Do People Continue?</a:t>
            </a:r>
          </a:p>
        </p:txBody>
      </p:sp>
      <p:sp>
        <p:nvSpPr>
          <p:cNvPr id="2" name="TextBox 1"/>
          <p:cNvSpPr txBox="1"/>
          <p:nvPr/>
        </p:nvSpPr>
        <p:spPr>
          <a:xfrm>
            <a:off x="512064" y="1645920"/>
            <a:ext cx="6977853" cy="3924151"/>
          </a:xfrm>
          <a:prstGeom prst="rect">
            <a:avLst/>
          </a:prstGeom>
          <a:noFill/>
        </p:spPr>
        <p:txBody>
          <a:bodyPr wrap="square" rtlCol="0">
            <a:spAutoFit/>
          </a:bodyPr>
          <a:lstStyle/>
          <a:p>
            <a:pPr marL="342900" indent="-342900">
              <a:spcAft>
                <a:spcPts val="900"/>
              </a:spcAft>
              <a:buClr>
                <a:srgbClr val="000000"/>
              </a:buClr>
              <a:buFont typeface="Arial" panose="020B0604020202020204" pitchFamily="34" charset="0"/>
              <a:buChar char="•"/>
            </a:pPr>
            <a:r>
              <a:rPr lang="en-US" sz="2800" kern="0" dirty="0">
                <a:solidFill>
                  <a:srgbClr val="000000"/>
                </a:solidFill>
                <a:latin typeface="Arial" panose="020B0604020202020204" pitchFamily="34" charset="0"/>
                <a:cs typeface="Arial" panose="020B0604020202020204" pitchFamily="34" charset="0"/>
                <a:sym typeface="Arial"/>
              </a:rPr>
              <a:t>Brain Changes</a:t>
            </a:r>
            <a:r>
              <a:rPr lang="en-US" sz="2800" kern="0" baseline="30000" dirty="0">
                <a:solidFill>
                  <a:srgbClr val="000000"/>
                </a:solidFill>
                <a:latin typeface="Arial" panose="020B0604020202020204" pitchFamily="34" charset="0"/>
                <a:cs typeface="Arial" panose="020B0604020202020204" pitchFamily="34" charset="0"/>
                <a:sym typeface="Arial"/>
              </a:rPr>
              <a:t> 22,23</a:t>
            </a:r>
            <a:endParaRPr lang="en-US" sz="2800" kern="0" baseline="74000" dirty="0">
              <a:solidFill>
                <a:srgbClr val="000000"/>
              </a:solidFill>
              <a:latin typeface="Arial" panose="020B0604020202020204" pitchFamily="34" charset="0"/>
              <a:cs typeface="Arial" panose="020B0604020202020204" pitchFamily="34" charset="0"/>
              <a:sym typeface="Arial"/>
            </a:endParaRPr>
          </a:p>
          <a:p>
            <a:pPr marL="685800" lvl="1" indent="-342900">
              <a:spcAft>
                <a:spcPts val="900"/>
              </a:spcAft>
              <a:buClr>
                <a:srgbClr val="000000"/>
              </a:buClr>
              <a:buFont typeface="Courier New" panose="02070309020205020404" pitchFamily="49" charset="0"/>
              <a:buChar char="o"/>
            </a:pPr>
            <a:r>
              <a:rPr lang="en-US" sz="2200" kern="0" dirty="0">
                <a:solidFill>
                  <a:srgbClr val="000000"/>
                </a:solidFill>
                <a:latin typeface="Arial" panose="020B0604020202020204" pitchFamily="34" charset="0"/>
                <a:cs typeface="Arial" panose="020B0604020202020204" pitchFamily="34" charset="0"/>
                <a:sym typeface="Arial"/>
              </a:rPr>
              <a:t>Caused by repeated drug exposure</a:t>
            </a:r>
          </a:p>
          <a:p>
            <a:pPr marL="685800" lvl="1" indent="-342900">
              <a:spcAft>
                <a:spcPts val="900"/>
              </a:spcAft>
              <a:buClr>
                <a:srgbClr val="000000"/>
              </a:buClr>
              <a:buFont typeface="Courier New" panose="02070309020205020404" pitchFamily="49" charset="0"/>
              <a:buChar char="o"/>
            </a:pPr>
            <a:r>
              <a:rPr lang="en-US" sz="2200" kern="0" dirty="0">
                <a:solidFill>
                  <a:srgbClr val="000000"/>
                </a:solidFill>
                <a:latin typeface="Arial" panose="020B0604020202020204" pitchFamily="34" charset="0"/>
                <a:cs typeface="Arial" panose="020B0604020202020204" pitchFamily="34" charset="0"/>
                <a:sym typeface="Arial"/>
              </a:rPr>
              <a:t>Development of “memory traces for drug use”</a:t>
            </a:r>
          </a:p>
          <a:p>
            <a:pPr marL="214313" indent="-214313">
              <a:spcAft>
                <a:spcPts val="900"/>
              </a:spcAft>
              <a:buClr>
                <a:srgbClr val="000000"/>
              </a:buClr>
              <a:buFont typeface="Arial" panose="020B0604020202020204" pitchFamily="34" charset="0"/>
              <a:buChar char="•"/>
            </a:pPr>
            <a:endParaRPr lang="en-US" sz="2400" kern="0" dirty="0">
              <a:solidFill>
                <a:srgbClr val="000000"/>
              </a:solidFill>
              <a:latin typeface="Arial" panose="020B0604020202020204" pitchFamily="34" charset="0"/>
              <a:cs typeface="Arial" panose="020B0604020202020204" pitchFamily="34" charset="0"/>
              <a:sym typeface="Arial"/>
            </a:endParaRPr>
          </a:p>
          <a:p>
            <a:pPr marL="214313" indent="-214313">
              <a:spcAft>
                <a:spcPts val="900"/>
              </a:spcAft>
              <a:buClr>
                <a:srgbClr val="000000"/>
              </a:buClr>
              <a:buFont typeface="Arial" panose="020B0604020202020204" pitchFamily="34" charset="0"/>
              <a:buChar char="•"/>
            </a:pPr>
            <a:r>
              <a:rPr lang="en-US" sz="2800" kern="0" dirty="0">
                <a:solidFill>
                  <a:srgbClr val="000000"/>
                </a:solidFill>
                <a:latin typeface="Arial" panose="020B0604020202020204" pitchFamily="34" charset="0"/>
                <a:cs typeface="Arial" panose="020B0604020202020204" pitchFamily="34" charset="0"/>
                <a:sym typeface="Arial"/>
              </a:rPr>
              <a:t>Cravings resulting from brain changes</a:t>
            </a:r>
            <a:r>
              <a:rPr lang="en-US" sz="2800" kern="0" baseline="30000" dirty="0">
                <a:solidFill>
                  <a:srgbClr val="000000"/>
                </a:solidFill>
                <a:latin typeface="Arial" panose="020B0604020202020204" pitchFamily="34" charset="0"/>
                <a:cs typeface="Arial" panose="020B0604020202020204" pitchFamily="34" charset="0"/>
                <a:sym typeface="Arial"/>
              </a:rPr>
              <a:t>  21</a:t>
            </a:r>
            <a:endParaRPr lang="en-US" sz="2800" kern="0" dirty="0">
              <a:solidFill>
                <a:srgbClr val="000000"/>
              </a:solidFill>
              <a:latin typeface="Arial" panose="020B0604020202020204" pitchFamily="34" charset="0"/>
              <a:cs typeface="Arial" panose="020B0604020202020204" pitchFamily="34" charset="0"/>
              <a:sym typeface="Arial"/>
            </a:endParaRPr>
          </a:p>
          <a:p>
            <a:pPr marL="214313" indent="-214313">
              <a:spcAft>
                <a:spcPts val="900"/>
              </a:spcAft>
              <a:buClr>
                <a:srgbClr val="000000"/>
              </a:buClr>
              <a:buFont typeface="Arial" panose="020B0604020202020204" pitchFamily="34" charset="0"/>
              <a:buChar char="•"/>
            </a:pPr>
            <a:r>
              <a:rPr lang="en-US" sz="2800" kern="0" dirty="0">
                <a:solidFill>
                  <a:srgbClr val="000000"/>
                </a:solidFill>
                <a:latin typeface="Arial" panose="020B0604020202020204" pitchFamily="34" charset="0"/>
                <a:cs typeface="Arial" panose="020B0604020202020204" pitchFamily="34" charset="0"/>
                <a:sym typeface="Arial"/>
              </a:rPr>
              <a:t>Desire to alleviate symptoms of withdrawal </a:t>
            </a:r>
          </a:p>
          <a:p>
            <a:pPr marL="685800" lvl="1" indent="-342900">
              <a:spcAft>
                <a:spcPts val="900"/>
              </a:spcAft>
              <a:buClr>
                <a:srgbClr val="000000"/>
              </a:buClr>
              <a:buFont typeface="Courier New" panose="02070309020205020404" pitchFamily="49" charset="0"/>
              <a:buChar char="o"/>
            </a:pPr>
            <a:r>
              <a:rPr lang="en-US" sz="2200" kern="0" dirty="0">
                <a:solidFill>
                  <a:srgbClr val="000000"/>
                </a:solidFill>
                <a:latin typeface="Arial" panose="020B0604020202020204" pitchFamily="34" charset="0"/>
                <a:cs typeface="Arial" panose="020B0604020202020204" pitchFamily="34" charset="0"/>
                <a:sym typeface="Arial"/>
              </a:rPr>
              <a:t>Severe flu-like symptoms</a:t>
            </a:r>
            <a:r>
              <a:rPr lang="en-US" sz="2200" kern="0" baseline="30000" dirty="0">
                <a:solidFill>
                  <a:srgbClr val="000000"/>
                </a:solidFill>
                <a:latin typeface="Arial" panose="020B0604020202020204" pitchFamily="34" charset="0"/>
                <a:cs typeface="Arial" panose="020B0604020202020204" pitchFamily="34" charset="0"/>
                <a:sym typeface="Arial"/>
              </a:rPr>
              <a:t> 22</a:t>
            </a:r>
            <a:endParaRPr lang="en-US" sz="2200" kern="0" dirty="0">
              <a:solidFill>
                <a:srgbClr val="000000"/>
              </a:solidFill>
              <a:latin typeface="Arial" panose="020B0604020202020204" pitchFamily="34" charset="0"/>
              <a:cs typeface="Arial" panose="020B0604020202020204" pitchFamily="34" charset="0"/>
              <a:sym typeface="Arial"/>
            </a:endParaRPr>
          </a:p>
        </p:txBody>
      </p:sp>
      <p:sp>
        <p:nvSpPr>
          <p:cNvPr id="5" name="TextBox 4">
            <a:extLst>
              <a:ext uri="{FF2B5EF4-FFF2-40B4-BE49-F238E27FC236}">
                <a16:creationId xmlns:a16="http://schemas.microsoft.com/office/drawing/2014/main" id="{76050F1F-9C50-604A-8C57-D9C0C72359A5}"/>
              </a:ext>
            </a:extLst>
          </p:cNvPr>
          <p:cNvSpPr txBox="1"/>
          <p:nvPr/>
        </p:nvSpPr>
        <p:spPr>
          <a:xfrm>
            <a:off x="0" y="6309360"/>
            <a:ext cx="6858000" cy="507831"/>
          </a:xfrm>
          <a:prstGeom prst="rect">
            <a:avLst/>
          </a:prstGeom>
          <a:noFill/>
        </p:spPr>
        <p:txBody>
          <a:bodyPr wrap="square" rtlCol="0">
            <a:spAutoFit/>
          </a:bodyPr>
          <a:lstStyle/>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14. Northrup 2015</a:t>
            </a:r>
            <a:endParaRPr lang="en-US" sz="900" kern="0" baseline="30000" dirty="0">
              <a:solidFill>
                <a:srgbClr val="000000"/>
              </a:solidFill>
              <a:latin typeface="Arial" panose="020B0604020202020204" pitchFamily="34" charset="0"/>
              <a:cs typeface="Arial" panose="020B0604020202020204" pitchFamily="34" charset="0"/>
              <a:sym typeface="Arial"/>
            </a:endParaRP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15. NIDA 2018</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16. Wise RA, Koob GF 2013</a:t>
            </a:r>
            <a:endParaRPr lang="en-US" sz="900" kern="0" baseline="30000" dirty="0">
              <a:solidFill>
                <a:srgbClr val="000000"/>
              </a:solidFill>
              <a:latin typeface="Arial" panose="020B0604020202020204" pitchFamily="34" charset="0"/>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3839893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217920"/>
            <a:ext cx="1339094" cy="610801"/>
          </a:xfrm>
          <a:prstGeom prst="rect">
            <a:avLst/>
          </a:prstGeom>
          <a:noFill/>
        </p:spPr>
        <p:txBody>
          <a:bodyPr wrap="square" lIns="56255" tIns="28127" rIns="56255" bIns="28127" rtlCol="0">
            <a:spAutoFit/>
          </a:bodyPr>
          <a:lstStyle/>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17. </a:t>
            </a:r>
            <a:r>
              <a:rPr lang="en-US" sz="900" kern="0" dirty="0" err="1">
                <a:solidFill>
                  <a:srgbClr val="000000"/>
                </a:solidFill>
                <a:latin typeface="Arial" panose="020B0604020202020204" pitchFamily="34" charset="0"/>
                <a:cs typeface="Arial" panose="020B0604020202020204" pitchFamily="34" charset="0"/>
                <a:sym typeface="Arial"/>
              </a:rPr>
              <a:t>Kakko</a:t>
            </a:r>
            <a:r>
              <a:rPr lang="en-US" sz="900" kern="0" dirty="0">
                <a:solidFill>
                  <a:srgbClr val="000000"/>
                </a:solidFill>
                <a:latin typeface="Arial" panose="020B0604020202020204" pitchFamily="34" charset="0"/>
                <a:cs typeface="Arial" panose="020B0604020202020204" pitchFamily="34" charset="0"/>
                <a:sym typeface="Arial"/>
              </a:rPr>
              <a:t> et al., 2003</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18. Weiss et al., 2011</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19. </a:t>
            </a:r>
            <a:r>
              <a:rPr lang="en-US" sz="900" kern="0" dirty="0" err="1">
                <a:solidFill>
                  <a:srgbClr val="000000"/>
                </a:solidFill>
                <a:latin typeface="Arial" panose="020B0604020202020204" pitchFamily="34" charset="0"/>
                <a:cs typeface="Arial" panose="020B0604020202020204" pitchFamily="34" charset="0"/>
                <a:sym typeface="Arial"/>
              </a:rPr>
              <a:t>Bentzley</a:t>
            </a:r>
            <a:r>
              <a:rPr lang="en-US" sz="900" kern="0" dirty="0">
                <a:solidFill>
                  <a:srgbClr val="000000"/>
                </a:solidFill>
                <a:latin typeface="Arial" panose="020B0604020202020204" pitchFamily="34" charset="0"/>
                <a:cs typeface="Arial" panose="020B0604020202020204" pitchFamily="34" charset="0"/>
                <a:sym typeface="Arial"/>
              </a:rPr>
              <a:t>, et al. 2015</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20. PCSS, 2023</a:t>
            </a:r>
          </a:p>
        </p:txBody>
      </p:sp>
      <p:sp>
        <p:nvSpPr>
          <p:cNvPr id="8" name="Text Placeholder 7">
            <a:extLst>
              <a:ext uri="{FF2B5EF4-FFF2-40B4-BE49-F238E27FC236}">
                <a16:creationId xmlns:a16="http://schemas.microsoft.com/office/drawing/2014/main" id="{AB87C21F-64C0-68CE-C17A-0C6BEC4316C1}"/>
              </a:ext>
            </a:extLst>
          </p:cNvPr>
          <p:cNvSpPr>
            <a:spLocks noGrp="1"/>
          </p:cNvSpPr>
          <p:nvPr>
            <p:ph type="body" sz="quarter" idx="10"/>
          </p:nvPr>
        </p:nvSpPr>
        <p:spPr>
          <a:xfrm>
            <a:off x="320040" y="457200"/>
            <a:ext cx="8455914" cy="457200"/>
          </a:xfrm>
        </p:spPr>
        <p:txBody>
          <a:bodyPr/>
          <a:lstStyle/>
          <a:p>
            <a:r>
              <a:rPr lang="en-US" altLang="en-US" sz="3200" i="0" dirty="0">
                <a:solidFill>
                  <a:srgbClr val="332E71"/>
                </a:solidFill>
                <a:latin typeface="Arial" panose="020B0604020202020204" pitchFamily="34" charset="0"/>
                <a:cs typeface="Arial" panose="020B0604020202020204" pitchFamily="34" charset="0"/>
              </a:rPr>
              <a:t>How Long Should MOUD Maintenance Be?</a:t>
            </a:r>
            <a:endParaRPr lang="en-US" sz="3200" i="0" dirty="0">
              <a:solidFill>
                <a:srgbClr val="332E71"/>
              </a:solidFill>
              <a:latin typeface="Arial" panose="020B0604020202020204" pitchFamily="34" charset="0"/>
              <a:cs typeface="Arial" panose="020B0604020202020204" pitchFamily="34" charset="0"/>
            </a:endParaRPr>
          </a:p>
          <a:p>
            <a:endParaRPr lang="en-US" i="0" dirty="0">
              <a:solidFill>
                <a:srgbClr val="002060"/>
              </a:solidFill>
            </a:endParaRPr>
          </a:p>
        </p:txBody>
      </p:sp>
      <p:sp>
        <p:nvSpPr>
          <p:cNvPr id="10" name="Text Placeholder 9">
            <a:extLst>
              <a:ext uri="{FF2B5EF4-FFF2-40B4-BE49-F238E27FC236}">
                <a16:creationId xmlns:a16="http://schemas.microsoft.com/office/drawing/2014/main" id="{88FC8243-189F-1E0F-8D0E-592C8F124F80}"/>
              </a:ext>
            </a:extLst>
          </p:cNvPr>
          <p:cNvSpPr>
            <a:spLocks noGrp="1"/>
          </p:cNvSpPr>
          <p:nvPr>
            <p:ph type="body" sz="quarter" idx="11"/>
          </p:nvPr>
        </p:nvSpPr>
        <p:spPr>
          <a:xfrm>
            <a:off x="512064" y="3603333"/>
            <a:ext cx="7312318" cy="1688479"/>
          </a:xfrm>
        </p:spPr>
        <p:txBody>
          <a:bodyPr/>
          <a:lstStyle/>
          <a:p>
            <a:pPr algn="ctr"/>
            <a:r>
              <a:rPr lang="en-US" sz="2800" dirty="0">
                <a:latin typeface="Arial" panose="020B0604020202020204" pitchFamily="34" charset="0"/>
                <a:cs typeface="Arial" panose="020B0604020202020204" pitchFamily="34" charset="0"/>
              </a:rPr>
              <a:t>How long should treatment be?- </a:t>
            </a:r>
            <a:r>
              <a:rPr lang="en-US" sz="2800" dirty="0">
                <a:solidFill>
                  <a:schemeClr val="accent5"/>
                </a:solidFill>
                <a:latin typeface="Arial" panose="020B0604020202020204" pitchFamily="34" charset="0"/>
                <a:cs typeface="Arial" panose="020B0604020202020204" pitchFamily="34" charset="0"/>
              </a:rPr>
              <a:t>AS LONG AS THE PATIENT BENEFITS</a:t>
            </a:r>
          </a:p>
          <a:p>
            <a:pPr marL="164592" indent="-164592">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Providers can discuss reduction in dose once stabilized, but </a:t>
            </a:r>
            <a:r>
              <a:rPr lang="en-US" sz="2400" dirty="0">
                <a:solidFill>
                  <a:srgbClr val="FF0000"/>
                </a:solidFill>
                <a:latin typeface="Arial" panose="020B0604020202020204" pitchFamily="34" charset="0"/>
                <a:cs typeface="Arial" panose="020B0604020202020204" pitchFamily="34" charset="0"/>
              </a:rPr>
              <a:t>caution patients about discontinuing medication too early</a:t>
            </a:r>
          </a:p>
          <a:p>
            <a:pPr algn="ctr"/>
            <a:endParaRPr lang="en-US" sz="1800" dirty="0"/>
          </a:p>
        </p:txBody>
      </p:sp>
      <p:sp>
        <p:nvSpPr>
          <p:cNvPr id="2" name="Text Placeholder 9">
            <a:extLst>
              <a:ext uri="{FF2B5EF4-FFF2-40B4-BE49-F238E27FC236}">
                <a16:creationId xmlns:a16="http://schemas.microsoft.com/office/drawing/2014/main" id="{CCB4F8FE-A3C9-CC7F-9ACF-1A399F2A6587}"/>
              </a:ext>
            </a:extLst>
          </p:cNvPr>
          <p:cNvSpPr txBox="1">
            <a:spLocks/>
          </p:cNvSpPr>
          <p:nvPr/>
        </p:nvSpPr>
        <p:spPr>
          <a:xfrm>
            <a:off x="512064" y="1463039"/>
            <a:ext cx="7736221" cy="1791627"/>
          </a:xfrm>
          <a:prstGeom prst="rect">
            <a:avLst/>
          </a:prstGeom>
        </p:spPr>
        <p:txBody>
          <a:bodyPr lIns="0" tIns="0" rIns="0" bIns="0" anchor="t" anchorCtr="0"/>
          <a:lstStyle>
            <a:lvl1pPr marL="0" indent="0" algn="l" defTabSz="685800" rtl="0" eaLnBrk="1" latinLnBrk="0" hangingPunct="1">
              <a:lnSpc>
                <a:spcPct val="90000"/>
              </a:lnSpc>
              <a:spcBef>
                <a:spcPts val="750"/>
              </a:spcBef>
              <a:buFontTx/>
              <a:buNone/>
              <a:defRPr sz="1500" b="1" i="0" kern="1200" baseline="0">
                <a:solidFill>
                  <a:srgbClr val="332E71"/>
                </a:solidFill>
                <a:latin typeface="Cabin" panose="020B0803050202020004" pitchFamily="34" charset="0"/>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60735" indent="-160735">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sym typeface="Arial"/>
              </a:rPr>
              <a:t>Research indicates high return to use rate with medication withdrawal (taking </a:t>
            </a:r>
            <a:r>
              <a:rPr lang="en-US" sz="2400" b="0" dirty="0" err="1">
                <a:solidFill>
                  <a:prstClr val="black"/>
                </a:solidFill>
                <a:latin typeface="Arial" panose="020B0604020202020204" pitchFamily="34" charset="0"/>
                <a:cs typeface="Arial" panose="020B0604020202020204" pitchFamily="34" charset="0"/>
                <a:sym typeface="Arial"/>
              </a:rPr>
              <a:t>bup</a:t>
            </a:r>
            <a:r>
              <a:rPr lang="en-US" sz="2400" b="0" dirty="0">
                <a:solidFill>
                  <a:prstClr val="black"/>
                </a:solidFill>
                <a:latin typeface="Arial" panose="020B0604020202020204" pitchFamily="34" charset="0"/>
                <a:cs typeface="Arial" panose="020B0604020202020204" pitchFamily="34" charset="0"/>
                <a:sym typeface="Arial"/>
              </a:rPr>
              <a:t> for a short time and tapering off)</a:t>
            </a:r>
          </a:p>
          <a:p>
            <a:pPr marL="160735" indent="-160735">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sym typeface="Arial"/>
              </a:rPr>
              <a:t>Improved retention rates with extended buprenorphine maintenance</a:t>
            </a:r>
          </a:p>
        </p:txBody>
      </p:sp>
    </p:spTree>
    <p:custDataLst>
      <p:tags r:id="rId1"/>
    </p:custDataLst>
    <p:extLst>
      <p:ext uri="{BB962C8B-B14F-4D97-AF65-F5344CB8AC3E}">
        <p14:creationId xmlns:p14="http://schemas.microsoft.com/office/powerpoint/2010/main" val="2076883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B95187-DD98-D680-6A62-236BBE89D4B2}"/>
              </a:ext>
            </a:extLst>
          </p:cNvPr>
          <p:cNvSpPr>
            <a:spLocks noGrp="1"/>
          </p:cNvSpPr>
          <p:nvPr>
            <p:ph type="body" sz="quarter" idx="10"/>
          </p:nvPr>
        </p:nvSpPr>
        <p:spPr>
          <a:xfrm>
            <a:off x="320040" y="457200"/>
            <a:ext cx="8455914" cy="457200"/>
          </a:xfrm>
        </p:spPr>
        <p:txBody>
          <a:bodyPr/>
          <a:lstStyle/>
          <a:p>
            <a:r>
              <a:rPr lang="en-US" sz="3200" i="0" dirty="0">
                <a:solidFill>
                  <a:srgbClr val="332E71"/>
                </a:solidFill>
                <a:latin typeface="Arial" panose="020B0604020202020204" pitchFamily="34" charset="0"/>
                <a:cs typeface="Arial" panose="020B0604020202020204" pitchFamily="34" charset="0"/>
              </a:rPr>
              <a:t>Naloxone Nasal Spray</a:t>
            </a:r>
          </a:p>
        </p:txBody>
      </p:sp>
      <p:sp>
        <p:nvSpPr>
          <p:cNvPr id="4" name="Text Placeholder 3">
            <a:extLst>
              <a:ext uri="{FF2B5EF4-FFF2-40B4-BE49-F238E27FC236}">
                <a16:creationId xmlns:a16="http://schemas.microsoft.com/office/drawing/2014/main" id="{F5B3D27A-1C82-B401-50A0-483825A54510}"/>
              </a:ext>
            </a:extLst>
          </p:cNvPr>
          <p:cNvSpPr>
            <a:spLocks noGrp="1"/>
          </p:cNvSpPr>
          <p:nvPr>
            <p:ph type="body" sz="quarter" idx="12"/>
          </p:nvPr>
        </p:nvSpPr>
        <p:spPr>
          <a:xfrm>
            <a:off x="512064" y="1280160"/>
            <a:ext cx="7383456" cy="722970"/>
          </a:xfrm>
        </p:spPr>
        <p:txBody>
          <a:bodyPr/>
          <a:lstStyle/>
          <a:p>
            <a:pPr marL="257175" indent="-257175">
              <a:buFont typeface="Arial" panose="020B0604020202020204" pitchFamily="34" charset="0"/>
              <a:buChar char="•"/>
            </a:pPr>
            <a:r>
              <a:rPr lang="en-US" sz="2800" dirty="0">
                <a:latin typeface="Arial" panose="020B0604020202020204" pitchFamily="34" charset="0"/>
                <a:cs typeface="Arial" panose="020B0604020202020204" pitchFamily="34" charset="0"/>
              </a:rPr>
              <a:t>Opiate antagonist, relieves symptoms such as respiratory depression</a:t>
            </a:r>
          </a:p>
          <a:p>
            <a:pPr marL="257175" indent="-257175">
              <a:buFont typeface="Arial" panose="020B0604020202020204" pitchFamily="34" charset="0"/>
              <a:buChar char="•"/>
            </a:pPr>
            <a:r>
              <a:rPr lang="en-US" sz="2800" dirty="0">
                <a:latin typeface="Arial" panose="020B0604020202020204" pitchFamily="34" charset="0"/>
                <a:cs typeface="Arial" panose="020B0604020202020204" pitchFamily="34" charset="0"/>
              </a:rPr>
              <a:t>Available in standard and high-dose brands</a:t>
            </a:r>
          </a:p>
          <a:p>
            <a:pPr algn="ctr">
              <a:lnSpc>
                <a:spcPct val="150000"/>
              </a:lnSpc>
            </a:pPr>
            <a:endParaRPr lang="en-US" sz="1800" b="1" dirty="0">
              <a:solidFill>
                <a:srgbClr val="00B0F0"/>
              </a:solidFill>
            </a:endParaRPr>
          </a:p>
        </p:txBody>
      </p:sp>
      <p:pic>
        <p:nvPicPr>
          <p:cNvPr id="7" name="Picture 7" descr="A white nasal spray in a package&#10;&#10;Description automatically generated">
            <a:extLst>
              <a:ext uri="{FF2B5EF4-FFF2-40B4-BE49-F238E27FC236}">
                <a16:creationId xmlns:a16="http://schemas.microsoft.com/office/drawing/2014/main" id="{FB76356E-837F-819B-BAD0-B64DA75EBBCA}"/>
              </a:ext>
            </a:extLst>
          </p:cNvPr>
          <p:cNvPicPr>
            <a:picLocks noChangeAspect="1"/>
          </p:cNvPicPr>
          <p:nvPr/>
        </p:nvPicPr>
        <p:blipFill>
          <a:blip r:embed="rId3"/>
          <a:stretch>
            <a:fillRect/>
          </a:stretch>
        </p:blipFill>
        <p:spPr>
          <a:xfrm>
            <a:off x="520427" y="2930671"/>
            <a:ext cx="1503830" cy="1751384"/>
          </a:xfrm>
          <a:prstGeom prst="rect">
            <a:avLst/>
          </a:prstGeom>
        </p:spPr>
      </p:pic>
      <p:pic>
        <p:nvPicPr>
          <p:cNvPr id="8" name="Picture 8" descr="A hand holding a canister to a person&amp;#39;s shoulder&#10;&#10;Description automatically generated">
            <a:extLst>
              <a:ext uri="{FF2B5EF4-FFF2-40B4-BE49-F238E27FC236}">
                <a16:creationId xmlns:a16="http://schemas.microsoft.com/office/drawing/2014/main" id="{2CA4CE92-5EF4-2513-616D-DB45B7C60A25}"/>
              </a:ext>
            </a:extLst>
          </p:cNvPr>
          <p:cNvPicPr>
            <a:picLocks noChangeAspect="1"/>
          </p:cNvPicPr>
          <p:nvPr/>
        </p:nvPicPr>
        <p:blipFill>
          <a:blip r:embed="rId4"/>
          <a:stretch>
            <a:fillRect/>
          </a:stretch>
        </p:blipFill>
        <p:spPr>
          <a:xfrm>
            <a:off x="2026065" y="2778446"/>
            <a:ext cx="1945272" cy="1945272"/>
          </a:xfrm>
          <a:prstGeom prst="rect">
            <a:avLst/>
          </a:prstGeom>
        </p:spPr>
      </p:pic>
      <p:sp>
        <p:nvSpPr>
          <p:cNvPr id="11" name="Text Placeholder 3">
            <a:extLst>
              <a:ext uri="{FF2B5EF4-FFF2-40B4-BE49-F238E27FC236}">
                <a16:creationId xmlns:a16="http://schemas.microsoft.com/office/drawing/2014/main" id="{12440F11-56DA-DECE-17F4-6D8CB3650E5D}"/>
              </a:ext>
            </a:extLst>
          </p:cNvPr>
          <p:cNvSpPr txBox="1">
            <a:spLocks/>
          </p:cNvSpPr>
          <p:nvPr/>
        </p:nvSpPr>
        <p:spPr>
          <a:xfrm>
            <a:off x="4570857" y="2778447"/>
            <a:ext cx="4346402" cy="1452095"/>
          </a:xfrm>
          <a:prstGeom prst="rect">
            <a:avLst/>
          </a:prstGeom>
          <a:solidFill>
            <a:schemeClr val="accent1">
              <a:lumMod val="20000"/>
              <a:lumOff val="80000"/>
            </a:schemeClr>
          </a:solidFill>
          <a:ln w="12700">
            <a:solidFill>
              <a:schemeClr val="tx1"/>
            </a:solidFill>
          </a:ln>
        </p:spPr>
        <p:txBody>
          <a:bodyPr lIns="0" tIns="0" rIns="0" bIns="0" anchor="t" anchorCtr="0"/>
          <a:lstStyle>
            <a:lvl1pPr marL="0" indent="0" algn="l" defTabSz="914400" rtl="0" eaLnBrk="1" latinLnBrk="0" hangingPunct="1">
              <a:lnSpc>
                <a:spcPct val="100000"/>
              </a:lnSpc>
              <a:spcBef>
                <a:spcPts val="0"/>
              </a:spcBef>
              <a:buFontTx/>
              <a:buNone/>
              <a:defRPr sz="2000" b="0" i="0" kern="1200" baseline="0">
                <a:solidFill>
                  <a:schemeClr val="tx1"/>
                </a:solidFill>
                <a:latin typeface="Cabin" panose="020B08030502020200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750" dirty="0">
              <a:solidFill>
                <a:prstClr val="black"/>
              </a:solidFill>
              <a:sym typeface="Arial"/>
            </a:endParaRPr>
          </a:p>
          <a:p>
            <a:pPr algn="ctr"/>
            <a:r>
              <a:rPr lang="en-US" sz="1800" dirty="0">
                <a:solidFill>
                  <a:prstClr val="black"/>
                </a:solidFill>
                <a:latin typeface="Arial" panose="020B0604020202020204" pitchFamily="34" charset="0"/>
                <a:cs typeface="Arial" panose="020B0604020202020204" pitchFamily="34" charset="0"/>
                <a:sym typeface="Arial"/>
              </a:rPr>
              <a:t>“Naloxone-Resistant Fentanyl”: </a:t>
            </a:r>
            <a:r>
              <a:rPr lang="en-US" sz="1800" b="1" dirty="0">
                <a:solidFill>
                  <a:srgbClr val="FF0000"/>
                </a:solidFill>
                <a:latin typeface="Arial" panose="020B0604020202020204" pitchFamily="34" charset="0"/>
                <a:cs typeface="Arial" panose="020B0604020202020204" pitchFamily="34" charset="0"/>
                <a:sym typeface="Arial"/>
              </a:rPr>
              <a:t>FALSE </a:t>
            </a:r>
            <a:r>
              <a:rPr lang="en-US" sz="1800" baseline="30000" dirty="0">
                <a:solidFill>
                  <a:prstClr val="black"/>
                </a:solidFill>
                <a:latin typeface="Arial" panose="020B0604020202020204" pitchFamily="34" charset="0"/>
                <a:cs typeface="Arial" panose="020B0604020202020204" pitchFamily="34" charset="0"/>
                <a:sym typeface="Arial"/>
              </a:rPr>
              <a:t>21</a:t>
            </a:r>
          </a:p>
          <a:p>
            <a:pPr algn="ctr"/>
            <a:endParaRPr lang="en-US" sz="1000" dirty="0">
              <a:solidFill>
                <a:prstClr val="black"/>
              </a:solidFill>
              <a:latin typeface="Arial" panose="020B0604020202020204" pitchFamily="34" charset="0"/>
              <a:cs typeface="Arial" panose="020B0604020202020204" pitchFamily="34" charset="0"/>
              <a:sym typeface="Arial"/>
            </a:endParaRPr>
          </a:p>
          <a:p>
            <a:pPr marL="257175" indent="-257175">
              <a:buFont typeface="Arial" panose="020B0604020202020204" pitchFamily="34" charset="0"/>
              <a:buChar char="•"/>
            </a:pPr>
            <a:r>
              <a:rPr lang="en-US" sz="1800" dirty="0">
                <a:solidFill>
                  <a:prstClr val="black"/>
                </a:solidFill>
                <a:latin typeface="Arial" panose="020B0604020202020204" pitchFamily="34" charset="0"/>
                <a:cs typeface="Arial" panose="020B0604020202020204" pitchFamily="34" charset="0"/>
                <a:sym typeface="Arial"/>
              </a:rPr>
              <a:t>All opioids respond to naloxone</a:t>
            </a:r>
          </a:p>
          <a:p>
            <a:pPr marL="257175" indent="-257175">
              <a:buFont typeface="Arial" panose="020B0604020202020204" pitchFamily="34" charset="0"/>
              <a:buChar char="•"/>
            </a:pPr>
            <a:r>
              <a:rPr lang="en-US" sz="1800" dirty="0">
                <a:solidFill>
                  <a:prstClr val="black"/>
                </a:solidFill>
                <a:latin typeface="Arial" panose="020B0604020202020204" pitchFamily="34" charset="0"/>
                <a:cs typeface="Arial" panose="020B0604020202020204" pitchFamily="34" charset="0"/>
                <a:sym typeface="Arial"/>
              </a:rPr>
              <a:t>May require higher dose or more time to take effect</a:t>
            </a:r>
          </a:p>
          <a:p>
            <a:pPr marL="257175" indent="-257175" algn="ctr">
              <a:buFont typeface="Arial" panose="020B0604020202020204" pitchFamily="34" charset="0"/>
              <a:buChar char="•"/>
            </a:pPr>
            <a:endParaRPr lang="en-US" sz="1800" dirty="0">
              <a:solidFill>
                <a:prstClr val="black"/>
              </a:solidFill>
              <a:sym typeface="Arial"/>
            </a:endParaRPr>
          </a:p>
        </p:txBody>
      </p:sp>
      <p:sp>
        <p:nvSpPr>
          <p:cNvPr id="12" name="TextBox 11">
            <a:extLst>
              <a:ext uri="{FF2B5EF4-FFF2-40B4-BE49-F238E27FC236}">
                <a16:creationId xmlns:a16="http://schemas.microsoft.com/office/drawing/2014/main" id="{6361EE83-C279-F216-9F7D-D444115AF635}"/>
              </a:ext>
            </a:extLst>
          </p:cNvPr>
          <p:cNvSpPr txBox="1"/>
          <p:nvPr/>
        </p:nvSpPr>
        <p:spPr>
          <a:xfrm>
            <a:off x="0" y="6492240"/>
            <a:ext cx="1924007"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21. CDC 2023.</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22. Madigan et al. 2023.</a:t>
            </a:r>
            <a:endParaRPr lang="en-US" sz="800" kern="0" dirty="0">
              <a:solidFill>
                <a:srgbClr val="000000"/>
              </a:solidFill>
              <a:latin typeface="Arial" panose="020B0604020202020204" pitchFamily="34" charset="0"/>
              <a:cs typeface="Arial" panose="020B0604020202020204" pitchFamily="34" charset="0"/>
              <a:sym typeface="Arial"/>
            </a:endParaRPr>
          </a:p>
        </p:txBody>
      </p:sp>
      <p:sp>
        <p:nvSpPr>
          <p:cNvPr id="13" name="TextBox 12">
            <a:extLst>
              <a:ext uri="{FF2B5EF4-FFF2-40B4-BE49-F238E27FC236}">
                <a16:creationId xmlns:a16="http://schemas.microsoft.com/office/drawing/2014/main" id="{D0336486-BCAE-6F8C-2DC8-9E365FB5DCAD}"/>
              </a:ext>
            </a:extLst>
          </p:cNvPr>
          <p:cNvSpPr txBox="1"/>
          <p:nvPr/>
        </p:nvSpPr>
        <p:spPr>
          <a:xfrm>
            <a:off x="518319" y="4678686"/>
            <a:ext cx="3212150" cy="19236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buClr>
                <a:srgbClr val="000000"/>
              </a:buClr>
            </a:pPr>
            <a:r>
              <a:rPr lang="en-US" sz="800" kern="0" dirty="0" err="1">
                <a:solidFill>
                  <a:srgbClr val="000000"/>
                </a:solidFill>
                <a:latin typeface="Arial" panose="020B0604020202020204" pitchFamily="34" charset="0"/>
                <a:cs typeface="Arial" panose="020B0604020202020204" pitchFamily="34" charset="0"/>
                <a:sym typeface="Arial"/>
              </a:rPr>
              <a:t>Wikicommons</a:t>
            </a:r>
            <a:r>
              <a:rPr lang="en-US" sz="800" kern="0" dirty="0">
                <a:solidFill>
                  <a:srgbClr val="000000"/>
                </a:solidFill>
                <a:latin typeface="Arial" panose="020B0604020202020204" pitchFamily="34" charset="0"/>
                <a:cs typeface="Arial" panose="020B0604020202020204" pitchFamily="34" charset="0"/>
                <a:sym typeface="Arial"/>
              </a:rPr>
              <a:t> 2019.                    	</a:t>
            </a:r>
            <a:r>
              <a:rPr lang="en-US" sz="800" kern="0" dirty="0" err="1">
                <a:solidFill>
                  <a:srgbClr val="000000"/>
                </a:solidFill>
                <a:latin typeface="Arial" panose="020B0604020202020204" pitchFamily="34" charset="0"/>
                <a:cs typeface="Arial" panose="020B0604020202020204" pitchFamily="34" charset="0"/>
                <a:sym typeface="Arial"/>
              </a:rPr>
              <a:t>Wikicommons</a:t>
            </a:r>
            <a:r>
              <a:rPr lang="en-US" sz="800" kern="0" dirty="0">
                <a:solidFill>
                  <a:srgbClr val="000000"/>
                </a:solidFill>
                <a:latin typeface="Arial" panose="020B0604020202020204" pitchFamily="34" charset="0"/>
                <a:cs typeface="Arial" panose="020B0604020202020204" pitchFamily="34" charset="0"/>
                <a:sym typeface="Arial"/>
              </a:rPr>
              <a:t> 2020.</a:t>
            </a:r>
            <a:endParaRPr lang="en-US" sz="1000" kern="0" dirty="0">
              <a:solidFill>
                <a:srgbClr val="000000"/>
              </a:solidFill>
              <a:latin typeface="Arial" panose="020B0604020202020204" pitchFamily="34" charset="0"/>
              <a:cs typeface="Arial" panose="020B0604020202020204" pitchFamily="34" charset="0"/>
              <a:sym typeface="Arial"/>
            </a:endParaRPr>
          </a:p>
        </p:txBody>
      </p:sp>
      <p:sp>
        <p:nvSpPr>
          <p:cNvPr id="3" name="Text Placeholder 3">
            <a:extLst>
              <a:ext uri="{FF2B5EF4-FFF2-40B4-BE49-F238E27FC236}">
                <a16:creationId xmlns:a16="http://schemas.microsoft.com/office/drawing/2014/main" id="{8BD48026-2BE3-41F5-9514-93CD3A77B457}"/>
              </a:ext>
            </a:extLst>
          </p:cNvPr>
          <p:cNvSpPr txBox="1">
            <a:spLocks/>
          </p:cNvSpPr>
          <p:nvPr/>
        </p:nvSpPr>
        <p:spPr>
          <a:xfrm>
            <a:off x="4570857" y="4392415"/>
            <a:ext cx="4346402" cy="1452094"/>
          </a:xfrm>
          <a:prstGeom prst="rect">
            <a:avLst/>
          </a:prstGeom>
          <a:solidFill>
            <a:schemeClr val="accent1">
              <a:lumMod val="20000"/>
              <a:lumOff val="80000"/>
            </a:schemeClr>
          </a:solidFill>
          <a:ln w="12700">
            <a:solidFill>
              <a:schemeClr val="tx1"/>
            </a:solidFill>
          </a:ln>
        </p:spPr>
        <p:txBody>
          <a:bodyPr lIns="0" tIns="0" rIns="0" bIns="0" anchor="t" anchorCtr="0"/>
          <a:lstStyle>
            <a:lvl1pPr marL="0" indent="0" algn="l" defTabSz="914400" rtl="0" eaLnBrk="1" latinLnBrk="0" hangingPunct="1">
              <a:lnSpc>
                <a:spcPct val="100000"/>
              </a:lnSpc>
              <a:spcBef>
                <a:spcPts val="0"/>
              </a:spcBef>
              <a:buFontTx/>
              <a:buNone/>
              <a:defRPr sz="2000" b="0" i="0" kern="1200" baseline="0">
                <a:solidFill>
                  <a:schemeClr val="tx1"/>
                </a:solidFill>
                <a:latin typeface="Cabin" panose="020B08030502020200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750" dirty="0">
              <a:solidFill>
                <a:prstClr val="black"/>
              </a:solidFill>
              <a:sym typeface="Arial"/>
            </a:endParaRPr>
          </a:p>
          <a:p>
            <a:pPr algn="ctr"/>
            <a:r>
              <a:rPr lang="en-US" sz="1800" b="1" dirty="0">
                <a:solidFill>
                  <a:prstClr val="black"/>
                </a:solidFill>
                <a:latin typeface="Arial" panose="020B0604020202020204" pitchFamily="34" charset="0"/>
                <a:cs typeface="Arial" panose="020B0604020202020204" pitchFamily="34" charset="0"/>
                <a:sym typeface="Arial"/>
              </a:rPr>
              <a:t> Xylazine and Naloxone </a:t>
            </a:r>
            <a:r>
              <a:rPr lang="en-US" sz="1800" baseline="30000" dirty="0">
                <a:solidFill>
                  <a:prstClr val="black"/>
                </a:solidFill>
                <a:latin typeface="Arial" panose="020B0604020202020204" pitchFamily="34" charset="0"/>
                <a:cs typeface="Arial" panose="020B0604020202020204" pitchFamily="34" charset="0"/>
                <a:sym typeface="Arial"/>
              </a:rPr>
              <a:t>22</a:t>
            </a:r>
          </a:p>
          <a:p>
            <a:pPr algn="ctr"/>
            <a:endParaRPr lang="en-US" sz="1000" dirty="0">
              <a:solidFill>
                <a:prstClr val="black"/>
              </a:solidFill>
              <a:latin typeface="Arial" panose="020B0604020202020204" pitchFamily="34" charset="0"/>
              <a:cs typeface="Arial" panose="020B0604020202020204" pitchFamily="34" charset="0"/>
              <a:sym typeface="Arial"/>
            </a:endParaRPr>
          </a:p>
          <a:p>
            <a:pPr marL="257175" indent="-257175">
              <a:buFont typeface="Arial" panose="020B0604020202020204" pitchFamily="34" charset="0"/>
              <a:buChar char="•"/>
            </a:pPr>
            <a:r>
              <a:rPr lang="en-US" sz="1800" dirty="0">
                <a:solidFill>
                  <a:prstClr val="black"/>
                </a:solidFill>
                <a:latin typeface="Arial" panose="020B0604020202020204" pitchFamily="34" charset="0"/>
                <a:cs typeface="Arial" panose="020B0604020202020204" pitchFamily="34" charset="0"/>
                <a:sym typeface="Arial"/>
              </a:rPr>
              <a:t>Commonly combined with fentanyl</a:t>
            </a:r>
          </a:p>
          <a:p>
            <a:pPr marL="257175" indent="-257175">
              <a:buFont typeface="Arial" panose="020B0604020202020204" pitchFamily="34" charset="0"/>
              <a:buChar char="•"/>
            </a:pPr>
            <a:r>
              <a:rPr lang="en-US" sz="1800" dirty="0">
                <a:solidFill>
                  <a:prstClr val="black"/>
                </a:solidFill>
                <a:latin typeface="Arial" panose="020B0604020202020204" pitchFamily="34" charset="0"/>
                <a:cs typeface="Arial" panose="020B0604020202020204" pitchFamily="34" charset="0"/>
                <a:sym typeface="Arial"/>
              </a:rPr>
              <a:t>Early research: naloxone precipitates withdrawal in mice dosed with xylazine</a:t>
            </a:r>
          </a:p>
          <a:p>
            <a:pPr marL="257175" indent="-257175" algn="ctr">
              <a:buFont typeface="Arial" panose="020B0604020202020204" pitchFamily="34" charset="0"/>
              <a:buChar char="•"/>
            </a:pPr>
            <a:endParaRPr lang="en-US" sz="1800" dirty="0">
              <a:solidFill>
                <a:prstClr val="black"/>
              </a:solidFill>
              <a:sym typeface="Arial"/>
            </a:endParaRPr>
          </a:p>
        </p:txBody>
      </p:sp>
    </p:spTree>
    <p:extLst>
      <p:ext uri="{BB962C8B-B14F-4D97-AF65-F5344CB8AC3E}">
        <p14:creationId xmlns:p14="http://schemas.microsoft.com/office/powerpoint/2010/main" val="2000856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 name="Text Placeholder 4">
            <a:extLst>
              <a:ext uri="{FF2B5EF4-FFF2-40B4-BE49-F238E27FC236}">
                <a16:creationId xmlns:a16="http://schemas.microsoft.com/office/drawing/2014/main" id="{D16C3E62-4182-DC29-A691-0096A8025A3E}"/>
              </a:ext>
            </a:extLst>
          </p:cNvPr>
          <p:cNvSpPr>
            <a:spLocks noGrp="1"/>
          </p:cNvSpPr>
          <p:nvPr>
            <p:ph type="body" sz="quarter" idx="10"/>
          </p:nvPr>
        </p:nvSpPr>
        <p:spPr/>
        <p:txBody>
          <a:bodyPr/>
          <a:lstStyle/>
          <a:p>
            <a:r>
              <a:rPr lang="en" sz="3600" i="0" dirty="0">
                <a:latin typeface="Arial" panose="020B0604020202020204" pitchFamily="34" charset="0"/>
                <a:cs typeface="Arial" panose="020B0604020202020204" pitchFamily="34" charset="0"/>
              </a:rPr>
              <a:t>OUD In the Criminal Justice Involved Population</a:t>
            </a:r>
            <a:endParaRPr lang="en-US" i="0"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24BA2C-05FE-D33C-AC29-D4189B3A6980}"/>
              </a:ext>
            </a:extLst>
          </p:cNvPr>
          <p:cNvSpPr>
            <a:spLocks noGrp="1"/>
          </p:cNvSpPr>
          <p:nvPr>
            <p:ph type="body" sz="quarter" idx="10"/>
          </p:nvPr>
        </p:nvSpPr>
        <p:spPr>
          <a:xfrm>
            <a:off x="320040" y="457200"/>
            <a:ext cx="8455914" cy="342900"/>
          </a:xfrm>
        </p:spPr>
        <p:txBody>
          <a:bodyPr/>
          <a:lstStyle/>
          <a:p>
            <a:r>
              <a:rPr lang="en-US" sz="3200" i="0" dirty="0">
                <a:solidFill>
                  <a:srgbClr val="332E71"/>
                </a:solidFill>
                <a:latin typeface="Arial" panose="020B0604020202020204" pitchFamily="34" charset="0"/>
                <a:cs typeface="Arial" panose="020B0604020202020204" pitchFamily="34" charset="0"/>
              </a:rPr>
              <a:t>Important Information About Jail Populations</a:t>
            </a:r>
          </a:p>
        </p:txBody>
      </p:sp>
      <p:sp>
        <p:nvSpPr>
          <p:cNvPr id="6" name="Text Placeholder 5">
            <a:extLst>
              <a:ext uri="{FF2B5EF4-FFF2-40B4-BE49-F238E27FC236}">
                <a16:creationId xmlns:a16="http://schemas.microsoft.com/office/drawing/2014/main" id="{A7844D0D-784E-BE0C-885E-37A7448B02C0}"/>
              </a:ext>
            </a:extLst>
          </p:cNvPr>
          <p:cNvSpPr txBox="1">
            <a:spLocks/>
          </p:cNvSpPr>
          <p:nvPr/>
        </p:nvSpPr>
        <p:spPr>
          <a:xfrm>
            <a:off x="512064" y="1554480"/>
            <a:ext cx="7775288" cy="4020467"/>
          </a:xfrm>
          <a:prstGeom prst="rect">
            <a:avLst/>
          </a:prstGeom>
        </p:spPr>
        <p:txBody>
          <a:bodyPr lIns="0" tIns="0" rIns="0" bIns="0" anchor="t" anchorCtr="0"/>
          <a:lstStyle>
            <a:lvl1pPr marL="0" indent="0" algn="l" defTabSz="685800" rtl="0" eaLnBrk="1" latinLnBrk="0" hangingPunct="1">
              <a:lnSpc>
                <a:spcPct val="100000"/>
              </a:lnSpc>
              <a:spcBef>
                <a:spcPts val="0"/>
              </a:spcBef>
              <a:buFontTx/>
              <a:buNone/>
              <a:defRPr sz="1500" b="0" i="0" kern="1200" baseline="0">
                <a:solidFill>
                  <a:schemeClr val="tx1"/>
                </a:solidFill>
                <a:latin typeface="Cabin" panose="020B0803050202020004" pitchFamily="34" charset="0"/>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sym typeface="Arial"/>
              </a:rPr>
              <a:t>Over 7</a:t>
            </a:r>
            <a:r>
              <a:rPr lang="en-US" sz="2400" b="1" i="1" u="sng" dirty="0">
                <a:solidFill>
                  <a:srgbClr val="FF0000"/>
                </a:solidFill>
                <a:latin typeface="Arial" panose="020B0604020202020204" pitchFamily="34" charset="0"/>
                <a:cs typeface="Arial" panose="020B0604020202020204" pitchFamily="34" charset="0"/>
                <a:sym typeface="Arial"/>
              </a:rPr>
              <a:t>million</a:t>
            </a:r>
            <a:r>
              <a:rPr lang="en-US" sz="2400" dirty="0">
                <a:solidFill>
                  <a:prstClr val="black"/>
                </a:solidFill>
                <a:latin typeface="Arial" panose="020B0604020202020204" pitchFamily="34" charset="0"/>
                <a:cs typeface="Arial" panose="020B0604020202020204" pitchFamily="34" charset="0"/>
                <a:sym typeface="Arial"/>
              </a:rPr>
              <a:t> jail admissions in 2022, a 6.6% increase over 2021</a:t>
            </a:r>
            <a:endParaRPr lang="en-US" sz="2400" baseline="30000" dirty="0">
              <a:solidFill>
                <a:prstClr val="black"/>
              </a:solidFill>
              <a:latin typeface="Arial" panose="020B0604020202020204" pitchFamily="34" charset="0"/>
              <a:cs typeface="Arial" panose="020B0604020202020204" pitchFamily="34" charset="0"/>
              <a:sym typeface="Arial"/>
            </a:endParaRPr>
          </a:p>
          <a:p>
            <a:pPr marL="342900" indent="-342900">
              <a:buFont typeface="Arial" panose="020B0604020202020204" pitchFamily="34" charset="0"/>
              <a:buChar char="•"/>
            </a:pPr>
            <a:endParaRPr lang="en-US" sz="2400" dirty="0">
              <a:solidFill>
                <a:prstClr val="black"/>
              </a:solidFill>
              <a:latin typeface="Arial" panose="020B0604020202020204" pitchFamily="34" charset="0"/>
              <a:cs typeface="Arial" panose="020B0604020202020204" pitchFamily="34" charset="0"/>
              <a:sym typeface="Arial"/>
            </a:endParaRPr>
          </a:p>
          <a:p>
            <a:pPr marL="342900" indent="-3429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sym typeface="Arial"/>
              </a:rPr>
              <a:t>The number of female detainees increased 9% from 2021 – 2022 while the number of male detainees increased 3%</a:t>
            </a:r>
          </a:p>
          <a:p>
            <a:pPr marL="342900" indent="-342900">
              <a:buFont typeface="Arial" panose="020B0604020202020204" pitchFamily="34" charset="0"/>
              <a:buChar char="•"/>
            </a:pPr>
            <a:endParaRPr lang="en-US" sz="2400" dirty="0">
              <a:solidFill>
                <a:prstClr val="black"/>
              </a:solidFill>
              <a:latin typeface="Arial" panose="020B0604020202020204" pitchFamily="34" charset="0"/>
              <a:cs typeface="Arial" panose="020B0604020202020204" pitchFamily="34" charset="0"/>
              <a:sym typeface="Arial"/>
            </a:endParaRPr>
          </a:p>
          <a:p>
            <a:pPr marL="342900" indent="-3429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sym typeface="Arial"/>
              </a:rPr>
              <a:t>The average length of sentence in jail was </a:t>
            </a:r>
            <a:r>
              <a:rPr lang="en-US" sz="2400" b="1" i="1" u="sng" dirty="0">
                <a:solidFill>
                  <a:srgbClr val="FF0000"/>
                </a:solidFill>
                <a:latin typeface="Arial" panose="020B0604020202020204" pitchFamily="34" charset="0"/>
                <a:cs typeface="Arial" panose="020B0604020202020204" pitchFamily="34" charset="0"/>
                <a:sym typeface="Arial"/>
              </a:rPr>
              <a:t>33</a:t>
            </a:r>
            <a:r>
              <a:rPr lang="en-US" sz="2400" dirty="0">
                <a:solidFill>
                  <a:prstClr val="black"/>
                </a:solidFill>
                <a:latin typeface="Arial" panose="020B0604020202020204" pitchFamily="34" charset="0"/>
                <a:cs typeface="Arial" panose="020B0604020202020204" pitchFamily="34" charset="0"/>
                <a:sym typeface="Arial"/>
              </a:rPr>
              <a:t> days in 2021, which was </a:t>
            </a:r>
            <a:r>
              <a:rPr lang="en-US" sz="2400" b="1" i="1" u="sng" dirty="0">
                <a:solidFill>
                  <a:srgbClr val="FF0000"/>
                </a:solidFill>
                <a:latin typeface="Arial" panose="020B0604020202020204" pitchFamily="34" charset="0"/>
                <a:cs typeface="Arial" panose="020B0604020202020204" pitchFamily="34" charset="0"/>
                <a:sym typeface="Arial"/>
              </a:rPr>
              <a:t>5</a:t>
            </a:r>
            <a:r>
              <a:rPr lang="en-US" sz="2400" b="1" i="1" u="sng" dirty="0">
                <a:solidFill>
                  <a:srgbClr val="00B050"/>
                </a:solidFill>
                <a:latin typeface="Arial" panose="020B0604020202020204" pitchFamily="34" charset="0"/>
                <a:cs typeface="Arial" panose="020B0604020202020204" pitchFamily="34" charset="0"/>
                <a:sym typeface="Arial"/>
              </a:rPr>
              <a:t> </a:t>
            </a:r>
            <a:r>
              <a:rPr lang="en-US" sz="2400" dirty="0">
                <a:solidFill>
                  <a:prstClr val="black"/>
                </a:solidFill>
                <a:latin typeface="Arial" panose="020B0604020202020204" pitchFamily="34" charset="0"/>
                <a:cs typeface="Arial" panose="020B0604020202020204" pitchFamily="34" charset="0"/>
                <a:sym typeface="Arial"/>
              </a:rPr>
              <a:t>days longer than 2020</a:t>
            </a:r>
          </a:p>
          <a:p>
            <a:pPr marL="342900" indent="-342900">
              <a:buFont typeface="Arial" panose="020B0604020202020204" pitchFamily="34" charset="0"/>
              <a:buChar char="•"/>
            </a:pPr>
            <a:endParaRPr lang="en-US" sz="2400" dirty="0">
              <a:solidFill>
                <a:prstClr val="black"/>
              </a:solidFill>
              <a:latin typeface="Arial" panose="020B0604020202020204" pitchFamily="34" charset="0"/>
              <a:cs typeface="Arial" panose="020B0604020202020204" pitchFamily="34" charset="0"/>
              <a:sym typeface="Arial"/>
            </a:endParaRPr>
          </a:p>
          <a:p>
            <a:pPr marL="342900" indent="-342900">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sym typeface="Arial"/>
              </a:rPr>
              <a:t>Most (70%) of people in jail in 2022 were not convicted and awaiting court action or were being detained for other reasons.</a:t>
            </a:r>
          </a:p>
        </p:txBody>
      </p:sp>
      <p:sp>
        <p:nvSpPr>
          <p:cNvPr id="3" name="Google Shape;529;p74">
            <a:extLst>
              <a:ext uri="{FF2B5EF4-FFF2-40B4-BE49-F238E27FC236}">
                <a16:creationId xmlns:a16="http://schemas.microsoft.com/office/drawing/2014/main" id="{518075F6-741F-FA11-2BB0-341CF34DF9A6}"/>
              </a:ext>
            </a:extLst>
          </p:cNvPr>
          <p:cNvSpPr txBox="1"/>
          <p:nvPr/>
        </p:nvSpPr>
        <p:spPr>
          <a:xfrm>
            <a:off x="0" y="6583680"/>
            <a:ext cx="3276600" cy="230792"/>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bin"/>
                <a:cs typeface="Arial" panose="020B0604020202020204" pitchFamily="34" charset="0"/>
                <a:sym typeface="Cabin"/>
              </a:rPr>
              <a:t>23. Zeng 2023</a:t>
            </a:r>
            <a:r>
              <a:rPr lang="en-US" sz="900" kern="0" dirty="0">
                <a:solidFill>
                  <a:srgbClr val="000000"/>
                </a:solidFill>
                <a:latin typeface="Arial" panose="020B0604020202020204" pitchFamily="34" charset="0"/>
                <a:cs typeface="Arial" panose="020B0604020202020204" pitchFamily="34" charset="0"/>
                <a:sym typeface="Arial"/>
              </a:rPr>
              <a:t>.</a:t>
            </a:r>
            <a:endParaRPr sz="900" kern="0" dirty="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508250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2" name="Text Placeholder 1">
            <a:extLst>
              <a:ext uri="{FF2B5EF4-FFF2-40B4-BE49-F238E27FC236}">
                <a16:creationId xmlns:a16="http://schemas.microsoft.com/office/drawing/2014/main" id="{85A75EE6-E2B0-9ABC-2AF8-2ED7891BA6BE}"/>
              </a:ext>
            </a:extLst>
          </p:cNvPr>
          <p:cNvSpPr>
            <a:spLocks noGrp="1"/>
          </p:cNvSpPr>
          <p:nvPr>
            <p:ph type="body" sz="quarter" idx="10"/>
          </p:nvPr>
        </p:nvSpPr>
        <p:spPr>
          <a:xfrm>
            <a:off x="344043" y="2412704"/>
            <a:ext cx="8455914" cy="1908858"/>
          </a:xfrm>
        </p:spPr>
        <p:txBody>
          <a:bodyPr/>
          <a:lstStyle/>
          <a:p>
            <a:pPr algn="ctr"/>
            <a:r>
              <a:rPr lang="en" sz="3600" i="0" dirty="0">
                <a:solidFill>
                  <a:srgbClr val="002060"/>
                </a:solidFill>
                <a:latin typeface="Cabin"/>
                <a:ea typeface="Cabin"/>
                <a:cs typeface="Cabin"/>
                <a:sym typeface="Cabin"/>
              </a:rPr>
              <a:t>In North Carolina,</a:t>
            </a:r>
            <a:r>
              <a:rPr lang="en" sz="3600" i="0" dirty="0">
                <a:solidFill>
                  <a:srgbClr val="002060"/>
                </a:solidFill>
              </a:rPr>
              <a:t> </a:t>
            </a:r>
            <a:r>
              <a:rPr lang="en" sz="3600" i="0" dirty="0">
                <a:solidFill>
                  <a:srgbClr val="002060"/>
                </a:solidFill>
                <a:latin typeface="Cabin"/>
                <a:ea typeface="Cabin"/>
                <a:cs typeface="Cabin"/>
                <a:sym typeface="Cabin"/>
              </a:rPr>
              <a:t>the likelihood of OD post-release is </a:t>
            </a:r>
            <a:r>
              <a:rPr lang="en" sz="4800" i="0" dirty="0">
                <a:solidFill>
                  <a:schemeClr val="accent1"/>
                </a:solidFill>
                <a:latin typeface="Cabin"/>
                <a:ea typeface="Cabin"/>
                <a:cs typeface="Cabin"/>
                <a:sym typeface="Cabin"/>
              </a:rPr>
              <a:t>40x higher </a:t>
            </a:r>
            <a:r>
              <a:rPr lang="en" sz="3600" i="0" dirty="0">
                <a:solidFill>
                  <a:srgbClr val="002060"/>
                </a:solidFill>
                <a:latin typeface="Cabin"/>
                <a:ea typeface="Cabin"/>
                <a:cs typeface="Cabin"/>
                <a:sym typeface="Cabin"/>
              </a:rPr>
              <a:t>than general population in the first 2 weeks </a:t>
            </a:r>
            <a:r>
              <a:rPr lang="en" sz="3600" i="0" baseline="30000" dirty="0">
                <a:solidFill>
                  <a:srgbClr val="002060"/>
                </a:solidFill>
                <a:latin typeface="Cabin"/>
                <a:ea typeface="Cabin"/>
                <a:cs typeface="Cabin"/>
                <a:sym typeface="Cabin"/>
              </a:rPr>
              <a:t>24</a:t>
            </a:r>
            <a:br>
              <a:rPr lang="en" sz="3600" i="0" dirty="0">
                <a:solidFill>
                  <a:srgbClr val="002060"/>
                </a:solidFill>
                <a:latin typeface="Cabin"/>
                <a:ea typeface="Cabin"/>
                <a:cs typeface="Cabin"/>
                <a:sym typeface="Cabin"/>
              </a:rPr>
            </a:br>
            <a:endParaRPr lang="en-US" sz="3200" i="0" dirty="0">
              <a:solidFill>
                <a:srgbClr val="002060"/>
              </a:solidFill>
            </a:endParaRPr>
          </a:p>
        </p:txBody>
      </p:sp>
      <p:sp>
        <p:nvSpPr>
          <p:cNvPr id="536" name="Google Shape;536;p75"/>
          <p:cNvSpPr txBox="1"/>
          <p:nvPr/>
        </p:nvSpPr>
        <p:spPr>
          <a:xfrm>
            <a:off x="0" y="6583680"/>
            <a:ext cx="3530600" cy="230792"/>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bin"/>
                <a:cs typeface="Arial" panose="020B0604020202020204" pitchFamily="34" charset="0"/>
                <a:sym typeface="Cabin"/>
              </a:rPr>
              <a:t>24. Ranapurwala et al. 2018</a:t>
            </a:r>
            <a:endParaRPr sz="900" kern="0"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9" name="Google Shape;529;p74"/>
          <p:cNvSpPr txBox="1"/>
          <p:nvPr/>
        </p:nvSpPr>
        <p:spPr>
          <a:xfrm>
            <a:off x="0" y="6492240"/>
            <a:ext cx="3276600" cy="369291"/>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bin"/>
                <a:cs typeface="Arial" panose="020B0604020202020204" pitchFamily="34" charset="0"/>
                <a:sym typeface="Cabin"/>
              </a:rPr>
              <a:t>20. Zeng 2022.</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25. WHO 2009</a:t>
            </a:r>
            <a:r>
              <a:rPr lang="en-US" sz="800" kern="0" dirty="0">
                <a:solidFill>
                  <a:srgbClr val="000000"/>
                </a:solidFill>
                <a:latin typeface="Arial" panose="020B0604020202020204" pitchFamily="34" charset="0"/>
                <a:cs typeface="Arial" panose="020B0604020202020204" pitchFamily="34" charset="0"/>
                <a:sym typeface="Arial"/>
              </a:rPr>
              <a:t>.</a:t>
            </a:r>
            <a:endParaRPr sz="800" kern="0" dirty="0">
              <a:solidFill>
                <a:srgbClr val="000000"/>
              </a:solidFill>
              <a:latin typeface="Arial" panose="020B0604020202020204" pitchFamily="34" charset="0"/>
              <a:cs typeface="Arial" panose="020B0604020202020204" pitchFamily="34" charset="0"/>
              <a:sym typeface="Arial"/>
            </a:endParaRPr>
          </a:p>
        </p:txBody>
      </p:sp>
      <p:sp>
        <p:nvSpPr>
          <p:cNvPr id="5" name="Text Placeholder 3">
            <a:extLst>
              <a:ext uri="{FF2B5EF4-FFF2-40B4-BE49-F238E27FC236}">
                <a16:creationId xmlns:a16="http://schemas.microsoft.com/office/drawing/2014/main" id="{3A0162BF-56F3-DCF9-EA0C-29FE014ECAAB}"/>
              </a:ext>
            </a:extLst>
          </p:cNvPr>
          <p:cNvSpPr txBox="1">
            <a:spLocks/>
          </p:cNvSpPr>
          <p:nvPr/>
        </p:nvSpPr>
        <p:spPr>
          <a:xfrm>
            <a:off x="640080" y="1606893"/>
            <a:ext cx="7574465" cy="3490591"/>
          </a:xfrm>
          <a:prstGeom prst="rect">
            <a:avLst/>
          </a:prstGeom>
        </p:spPr>
        <p:txBody>
          <a:bodyPr lIns="0" tIns="0" rIns="0" bIns="0" anchor="t" anchorCtr="0"/>
          <a:lstStyle>
            <a:lvl1pPr marL="0" indent="0" algn="l" defTabSz="685800" rtl="0" eaLnBrk="1" latinLnBrk="0" hangingPunct="1">
              <a:lnSpc>
                <a:spcPct val="90000"/>
              </a:lnSpc>
              <a:spcBef>
                <a:spcPts val="750"/>
              </a:spcBef>
              <a:buFontTx/>
              <a:buNone/>
              <a:defRPr sz="1500" b="1" i="0" kern="1200" baseline="0">
                <a:solidFill>
                  <a:srgbClr val="332E71"/>
                </a:solidFill>
                <a:latin typeface="Cabin" panose="020B0803050202020004" pitchFamily="34" charset="0"/>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Aft>
                <a:spcPts val="450"/>
              </a:spcAft>
              <a:buSzPts val="2400"/>
            </a:pPr>
            <a:endParaRPr lang="en-US" sz="3200" b="0" baseline="30000" dirty="0">
              <a:solidFill>
                <a:prstClr val="black"/>
              </a:solidFill>
              <a:sym typeface="Arial"/>
            </a:endParaRPr>
          </a:p>
          <a:p>
            <a:pPr algn="ctr">
              <a:spcAft>
                <a:spcPts val="450"/>
              </a:spcAft>
              <a:buSzPts val="2400"/>
            </a:pPr>
            <a:r>
              <a:rPr lang="en-US" sz="3200" b="0" dirty="0">
                <a:solidFill>
                  <a:prstClr val="black"/>
                </a:solidFill>
                <a:latin typeface="Arial" panose="020B0604020202020204" pitchFamily="34" charset="0"/>
                <a:cs typeface="Arial" panose="020B0604020202020204" pitchFamily="34" charset="0"/>
                <a:sym typeface="Arial"/>
              </a:rPr>
              <a:t>Average length of stay in a US jail: </a:t>
            </a:r>
            <a:r>
              <a:rPr lang="en-US" sz="3200" dirty="0">
                <a:solidFill>
                  <a:srgbClr val="00B0F0"/>
                </a:solidFill>
                <a:latin typeface="Arial" panose="020B0604020202020204" pitchFamily="34" charset="0"/>
                <a:cs typeface="Arial" panose="020B0604020202020204" pitchFamily="34" charset="0"/>
                <a:sym typeface="Arial"/>
              </a:rPr>
              <a:t>33 days </a:t>
            </a:r>
            <a:r>
              <a:rPr lang="en-US" sz="3200" b="0" baseline="30000" dirty="0">
                <a:solidFill>
                  <a:prstClr val="black"/>
                </a:solidFill>
                <a:latin typeface="Arial" panose="020B0604020202020204" pitchFamily="34" charset="0"/>
                <a:cs typeface="Arial" panose="020B0604020202020204" pitchFamily="34" charset="0"/>
                <a:sym typeface="Arial"/>
              </a:rPr>
              <a:t>23</a:t>
            </a:r>
            <a:endParaRPr lang="en-US" sz="3200" b="0" dirty="0">
              <a:solidFill>
                <a:prstClr val="black"/>
              </a:solidFill>
              <a:latin typeface="Arial" panose="020B0604020202020204" pitchFamily="34" charset="0"/>
              <a:cs typeface="Arial" panose="020B0604020202020204" pitchFamily="34" charset="0"/>
              <a:sym typeface="Arial"/>
            </a:endParaRPr>
          </a:p>
          <a:p>
            <a:pPr algn="ctr">
              <a:spcAft>
                <a:spcPts val="450"/>
              </a:spcAft>
              <a:buSzPts val="2400"/>
            </a:pPr>
            <a:endParaRPr lang="en-US" sz="3200" b="0" baseline="30000" dirty="0">
              <a:solidFill>
                <a:prstClr val="black"/>
              </a:solidFill>
              <a:latin typeface="Arial" panose="020B0604020202020204" pitchFamily="34" charset="0"/>
              <a:cs typeface="Arial" panose="020B0604020202020204" pitchFamily="34" charset="0"/>
              <a:sym typeface="Arial"/>
            </a:endParaRPr>
          </a:p>
          <a:p>
            <a:pPr algn="ctr">
              <a:spcAft>
                <a:spcPts val="450"/>
              </a:spcAft>
              <a:buSzPts val="2400"/>
            </a:pPr>
            <a:r>
              <a:rPr lang="en-US" sz="3200" b="0" dirty="0">
                <a:solidFill>
                  <a:prstClr val="black"/>
                </a:solidFill>
                <a:latin typeface="Arial" panose="020B0604020202020204" pitchFamily="34" charset="0"/>
                <a:cs typeface="Arial" panose="020B0604020202020204" pitchFamily="34" charset="0"/>
                <a:sym typeface="Arial"/>
              </a:rPr>
              <a:t>Short-acting opioids: </a:t>
            </a:r>
            <a:r>
              <a:rPr lang="en-US" sz="3200" b="0" baseline="30000" dirty="0">
                <a:solidFill>
                  <a:prstClr val="black"/>
                </a:solidFill>
                <a:latin typeface="Arial" panose="020B0604020202020204" pitchFamily="34" charset="0"/>
                <a:cs typeface="Arial" panose="020B0604020202020204" pitchFamily="34" charset="0"/>
                <a:sym typeface="Arial"/>
              </a:rPr>
              <a:t>25</a:t>
            </a:r>
          </a:p>
          <a:p>
            <a:pPr marL="457200" indent="-457200" algn="ctr">
              <a:spcAft>
                <a:spcPts val="450"/>
              </a:spcAft>
              <a:buSzPts val="2400"/>
              <a:buFont typeface="Arial" panose="020B0604020202020204" pitchFamily="34" charset="0"/>
              <a:buChar char="•"/>
            </a:pPr>
            <a:r>
              <a:rPr lang="en-US" sz="3200" b="0" dirty="0">
                <a:solidFill>
                  <a:prstClr val="black"/>
                </a:solidFill>
                <a:latin typeface="Arial" panose="020B0604020202020204" pitchFamily="34" charset="0"/>
                <a:cs typeface="Arial" panose="020B0604020202020204" pitchFamily="34" charset="0"/>
                <a:sym typeface="Arial"/>
              </a:rPr>
              <a:t>Onset of withdrawal </a:t>
            </a:r>
            <a:r>
              <a:rPr lang="en-US" sz="3200" dirty="0">
                <a:solidFill>
                  <a:srgbClr val="00B0F0"/>
                </a:solidFill>
                <a:latin typeface="Arial" panose="020B0604020202020204" pitchFamily="34" charset="0"/>
                <a:cs typeface="Arial" panose="020B0604020202020204" pitchFamily="34" charset="0"/>
                <a:sym typeface="Arial"/>
              </a:rPr>
              <a:t>within 8-24 hours</a:t>
            </a:r>
          </a:p>
          <a:p>
            <a:pPr marL="457200" indent="-457200" algn="ctr">
              <a:spcAft>
                <a:spcPts val="450"/>
              </a:spcAft>
              <a:buSzPts val="2400"/>
              <a:buFont typeface="Arial" panose="020B0604020202020204" pitchFamily="34" charset="0"/>
              <a:buChar char="•"/>
            </a:pPr>
            <a:r>
              <a:rPr lang="en-US" sz="3200" b="0" dirty="0">
                <a:solidFill>
                  <a:prstClr val="black"/>
                </a:solidFill>
                <a:latin typeface="Arial" panose="020B0604020202020204" pitchFamily="34" charset="0"/>
                <a:cs typeface="Arial" panose="020B0604020202020204" pitchFamily="34" charset="0"/>
                <a:sym typeface="Arial"/>
              </a:rPr>
              <a:t>Symptoms can last </a:t>
            </a:r>
            <a:r>
              <a:rPr lang="en-US" sz="3200" dirty="0">
                <a:solidFill>
                  <a:srgbClr val="00B0F0"/>
                </a:solidFill>
                <a:latin typeface="Arial" panose="020B0604020202020204" pitchFamily="34" charset="0"/>
                <a:cs typeface="Arial" panose="020B0604020202020204" pitchFamily="34" charset="0"/>
                <a:sym typeface="Arial"/>
              </a:rPr>
              <a:t>up to 10 days</a:t>
            </a:r>
          </a:p>
        </p:txBody>
      </p:sp>
    </p:spTree>
    <p:extLst>
      <p:ext uri="{BB962C8B-B14F-4D97-AF65-F5344CB8AC3E}">
        <p14:creationId xmlns:p14="http://schemas.microsoft.com/office/powerpoint/2010/main" val="183005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AD845-B108-472C-B562-E8B33B59C167}"/>
              </a:ext>
            </a:extLst>
          </p:cNvPr>
          <p:cNvSpPr>
            <a:spLocks noGrp="1"/>
          </p:cNvSpPr>
          <p:nvPr>
            <p:ph type="title"/>
          </p:nvPr>
        </p:nvSpPr>
        <p:spPr>
          <a:xfrm>
            <a:off x="320040" y="640080"/>
            <a:ext cx="7843267" cy="548640"/>
          </a:xfrm>
        </p:spPr>
        <p:txBody>
          <a:bodyPr/>
          <a:lstStyle/>
          <a:p>
            <a:r>
              <a:rPr lang="en-US" sz="3000" dirty="0">
                <a:latin typeface="+mn-lt"/>
              </a:rPr>
              <a:t>Welcome to OPDAAC!</a:t>
            </a:r>
          </a:p>
        </p:txBody>
      </p:sp>
      <p:sp>
        <p:nvSpPr>
          <p:cNvPr id="6" name="Text Placeholder 5">
            <a:extLst>
              <a:ext uri="{FF2B5EF4-FFF2-40B4-BE49-F238E27FC236}">
                <a16:creationId xmlns:a16="http://schemas.microsoft.com/office/drawing/2014/main" id="{6EFA786C-A5BC-4414-989E-EB3509E6990E}"/>
              </a:ext>
            </a:extLst>
          </p:cNvPr>
          <p:cNvSpPr>
            <a:spLocks noGrp="1"/>
          </p:cNvSpPr>
          <p:nvPr>
            <p:ph type="body" sz="quarter" idx="10"/>
          </p:nvPr>
        </p:nvSpPr>
        <p:spPr>
          <a:xfrm>
            <a:off x="512064" y="1280160"/>
            <a:ext cx="7888288" cy="4910328"/>
          </a:xfrm>
        </p:spPr>
        <p:txBody>
          <a:bodyPr/>
          <a:lstStyle/>
          <a:p>
            <a:pPr marL="0" indent="0">
              <a:buNone/>
            </a:pPr>
            <a:r>
              <a:rPr lang="en-US" sz="2400" dirty="0">
                <a:solidFill>
                  <a:srgbClr val="17375E"/>
                </a:solidFill>
                <a:latin typeface="+mn-lt"/>
              </a:rPr>
              <a:t>Stella Bailey</a:t>
            </a:r>
            <a:r>
              <a:rPr lang="en-US" sz="2400" b="0" dirty="0">
                <a:solidFill>
                  <a:srgbClr val="17375E"/>
                </a:solidFill>
                <a:latin typeface="+mn-lt"/>
              </a:rPr>
              <a:t>, </a:t>
            </a:r>
            <a:r>
              <a:rPr lang="en-US" sz="2400" b="0" dirty="0">
                <a:solidFill>
                  <a:srgbClr val="17375E"/>
                </a:solidFill>
                <a:effectLst/>
                <a:latin typeface="+mn-lt"/>
                <a:ea typeface="Cambria" panose="02040503050406030204" pitchFamily="18" charset="0"/>
              </a:rPr>
              <a:t>Division of Mental Health, Developmental Disabilities, and Substance Use Services</a:t>
            </a:r>
          </a:p>
          <a:p>
            <a:endParaRPr lang="en-US" sz="2400" b="0" dirty="0">
              <a:solidFill>
                <a:srgbClr val="17375E"/>
              </a:solidFill>
              <a:latin typeface="+mn-lt"/>
            </a:endParaRPr>
          </a:p>
        </p:txBody>
      </p:sp>
    </p:spTree>
    <p:extLst>
      <p:ext uri="{BB962C8B-B14F-4D97-AF65-F5344CB8AC3E}">
        <p14:creationId xmlns:p14="http://schemas.microsoft.com/office/powerpoint/2010/main" val="313257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2"/>
          <p:cNvSpPr txBox="1">
            <a:spLocks noGrp="1"/>
          </p:cNvSpPr>
          <p:nvPr>
            <p:ph type="body" sz="quarter" idx="10"/>
          </p:nvPr>
        </p:nvSpPr>
        <p:spPr>
          <a:xfrm>
            <a:off x="320040" y="457200"/>
            <a:ext cx="8455914" cy="457200"/>
          </a:xfrm>
          <a:prstGeom prst="rect">
            <a:avLst/>
          </a:prstGeom>
          <a:noFill/>
          <a:ln>
            <a:noFill/>
          </a:ln>
        </p:spPr>
        <p:txBody>
          <a:bodyPr spcFirstLastPara="1" wrap="square" lIns="0" tIns="0" rIns="0" bIns="0" anchor="t" anchorCtr="0">
            <a:noAutofit/>
          </a:bodyPr>
          <a:lstStyle/>
          <a:p>
            <a:pPr>
              <a:spcBef>
                <a:spcPts val="0"/>
              </a:spcBef>
              <a:buClr>
                <a:srgbClr val="69AD46"/>
              </a:buClr>
              <a:buSzPts val="2400"/>
            </a:pPr>
            <a:r>
              <a:rPr lang="en" sz="3200" i="0" dirty="0">
                <a:solidFill>
                  <a:srgbClr val="332E71"/>
                </a:solidFill>
                <a:latin typeface="Arial" panose="020B0604020202020204" pitchFamily="34" charset="0"/>
                <a:cs typeface="Arial" panose="020B0604020202020204" pitchFamily="34" charset="0"/>
              </a:rPr>
              <a:t>MOUD Offered in Jails</a:t>
            </a:r>
            <a:endParaRPr sz="3200" i="0" dirty="0">
              <a:solidFill>
                <a:srgbClr val="332E71"/>
              </a:solidFill>
              <a:latin typeface="Arial" panose="020B0604020202020204" pitchFamily="34" charset="0"/>
              <a:cs typeface="Arial" panose="020B0604020202020204" pitchFamily="34" charset="0"/>
            </a:endParaRPr>
          </a:p>
        </p:txBody>
      </p:sp>
      <p:sp>
        <p:nvSpPr>
          <p:cNvPr id="510" name="Google Shape;510;p72"/>
          <p:cNvSpPr txBox="1">
            <a:spLocks noGrp="1"/>
          </p:cNvSpPr>
          <p:nvPr>
            <p:ph type="body" sz="quarter" idx="11"/>
          </p:nvPr>
        </p:nvSpPr>
        <p:spPr>
          <a:prstGeom prst="rect">
            <a:avLst/>
          </a:prstGeom>
          <a:noFill/>
          <a:ln>
            <a:noFill/>
          </a:ln>
        </p:spPr>
        <p:txBody>
          <a:bodyPr spcFirstLastPara="1" wrap="square" lIns="0" tIns="0" rIns="0" bIns="0" anchor="t" anchorCtr="0">
            <a:noAutofit/>
          </a:bodyPr>
          <a:lstStyle/>
          <a:p>
            <a:pPr lvl="2">
              <a:lnSpc>
                <a:spcPct val="100000"/>
              </a:lnSpc>
              <a:spcBef>
                <a:spcPts val="0"/>
              </a:spcBef>
              <a:buClr>
                <a:schemeClr val="dk1"/>
              </a:buClr>
              <a:buSzPts val="1600"/>
            </a:pPr>
            <a:endParaRPr sz="1600" dirty="0"/>
          </a:p>
          <a:p>
            <a:pPr lvl="1">
              <a:lnSpc>
                <a:spcPct val="100000"/>
              </a:lnSpc>
              <a:buClr>
                <a:schemeClr val="dk1"/>
              </a:buClr>
              <a:buSzPts val="2000"/>
            </a:pPr>
            <a:endParaRPr sz="2000"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p:txBody>
      </p:sp>
      <p:sp>
        <p:nvSpPr>
          <p:cNvPr id="511" name="Google Shape;511;p72"/>
          <p:cNvSpPr txBox="1"/>
          <p:nvPr/>
        </p:nvSpPr>
        <p:spPr>
          <a:xfrm>
            <a:off x="409556" y="3231393"/>
            <a:ext cx="8322600" cy="1384954"/>
          </a:xfrm>
          <a:prstGeom prst="rect">
            <a:avLst/>
          </a:prstGeom>
          <a:noFill/>
          <a:ln>
            <a:noFill/>
          </a:ln>
        </p:spPr>
        <p:txBody>
          <a:bodyPr spcFirstLastPara="1" wrap="square" lIns="91425" tIns="45700" rIns="91425" bIns="45700" anchor="t" anchorCtr="0">
            <a:spAutoFit/>
          </a:bodyPr>
          <a:lstStyle/>
          <a:p>
            <a:pPr marL="285750" indent="-285750">
              <a:buClr>
                <a:prstClr val="black"/>
              </a:buClr>
              <a:buSzPts val="2400"/>
              <a:buFont typeface="Arial"/>
              <a:buChar char="•"/>
            </a:pPr>
            <a:r>
              <a:rPr lang="en-US" sz="2800" kern="0" dirty="0">
                <a:solidFill>
                  <a:prstClr val="black"/>
                </a:solidFill>
                <a:latin typeface="Arial" panose="020B0604020202020204" pitchFamily="34" charset="0"/>
                <a:ea typeface="Cabin"/>
                <a:cs typeface="Arial" panose="020B0604020202020204" pitchFamily="34" charset="0"/>
                <a:sym typeface="Cabin"/>
              </a:rPr>
              <a:t>As of 2022, only </a:t>
            </a:r>
            <a:r>
              <a:rPr lang="en-US" sz="2800" b="1" kern="0" dirty="0">
                <a:solidFill>
                  <a:srgbClr val="002060"/>
                </a:solidFill>
                <a:latin typeface="Arial" panose="020B0604020202020204" pitchFamily="34" charset="0"/>
                <a:ea typeface="Cabin"/>
                <a:cs typeface="Arial" panose="020B0604020202020204" pitchFamily="34" charset="0"/>
                <a:sym typeface="Cabin"/>
              </a:rPr>
              <a:t>25%</a:t>
            </a:r>
            <a:r>
              <a:rPr lang="en-US" sz="2800" kern="0" dirty="0">
                <a:solidFill>
                  <a:prstClr val="black"/>
                </a:solidFill>
                <a:latin typeface="Arial" panose="020B0604020202020204" pitchFamily="34" charset="0"/>
                <a:ea typeface="Cabin"/>
                <a:cs typeface="Arial" panose="020B0604020202020204" pitchFamily="34" charset="0"/>
                <a:sym typeface="Cabin"/>
              </a:rPr>
              <a:t> of jails in North Carolina provide access to MOUD</a:t>
            </a:r>
            <a:r>
              <a:rPr lang="en-US" sz="2800" kern="0" dirty="0">
                <a:solidFill>
                  <a:srgbClr val="000000"/>
                </a:solidFill>
                <a:latin typeface="Arial" panose="020B0604020202020204" pitchFamily="34" charset="0"/>
                <a:ea typeface="Cabin"/>
                <a:cs typeface="Arial" panose="020B0604020202020204" pitchFamily="34" charset="0"/>
                <a:sym typeface="Arial"/>
              </a:rPr>
              <a:t> </a:t>
            </a:r>
            <a:r>
              <a:rPr lang="en-US" sz="2800" b="1" kern="0" baseline="30000" dirty="0">
                <a:solidFill>
                  <a:prstClr val="black"/>
                </a:solidFill>
                <a:latin typeface="Arial" panose="020B0604020202020204" pitchFamily="34" charset="0"/>
                <a:ea typeface="Cabin"/>
                <a:cs typeface="Arial" panose="020B0604020202020204" pitchFamily="34" charset="0"/>
                <a:sym typeface="Cabin"/>
              </a:rPr>
              <a:t>27</a:t>
            </a:r>
          </a:p>
          <a:p>
            <a:pPr marL="285750" indent="-285750">
              <a:buClr>
                <a:prstClr val="black"/>
              </a:buClr>
              <a:buSzPts val="2400"/>
              <a:buFont typeface="Arial"/>
              <a:buChar char="•"/>
            </a:pPr>
            <a:r>
              <a:rPr lang="en-US" sz="2800" kern="0" dirty="0">
                <a:solidFill>
                  <a:prstClr val="black"/>
                </a:solidFill>
                <a:latin typeface="Arial" panose="020B0604020202020204" pitchFamily="34" charset="0"/>
                <a:ea typeface="Cabin"/>
                <a:cs typeface="Arial" panose="020B0604020202020204" pitchFamily="34" charset="0"/>
                <a:sym typeface="Cabin"/>
              </a:rPr>
              <a:t>Out of 63 jails serving 100 counties statewide</a:t>
            </a:r>
            <a:r>
              <a:rPr lang="en-US" sz="2800" kern="0" dirty="0">
                <a:solidFill>
                  <a:srgbClr val="000000"/>
                </a:solidFill>
                <a:latin typeface="Arial" panose="020B0604020202020204" pitchFamily="34" charset="0"/>
                <a:ea typeface="Cabin"/>
                <a:cs typeface="Arial" panose="020B0604020202020204" pitchFamily="34" charset="0"/>
                <a:sym typeface="Arial"/>
              </a:rPr>
              <a:t> </a:t>
            </a:r>
            <a:r>
              <a:rPr lang="en-US" sz="2800" b="1" kern="0" baseline="30000" dirty="0">
                <a:solidFill>
                  <a:prstClr val="black"/>
                </a:solidFill>
                <a:latin typeface="Arial" panose="020B0604020202020204" pitchFamily="34" charset="0"/>
                <a:ea typeface="Cabin"/>
                <a:cs typeface="Arial" panose="020B0604020202020204" pitchFamily="34" charset="0"/>
                <a:sym typeface="Cabin"/>
              </a:rPr>
              <a:t>28</a:t>
            </a:r>
            <a:endParaRPr lang="en-US" sz="2800" kern="0" dirty="0">
              <a:solidFill>
                <a:prstClr val="black"/>
              </a:solidFill>
              <a:latin typeface="Arial" panose="020B0604020202020204" pitchFamily="34" charset="0"/>
              <a:ea typeface="Cabin"/>
              <a:cs typeface="Arial" panose="020B0604020202020204" pitchFamily="34" charset="0"/>
              <a:sym typeface="Cabin"/>
            </a:endParaRPr>
          </a:p>
        </p:txBody>
      </p:sp>
      <p:sp>
        <p:nvSpPr>
          <p:cNvPr id="512" name="Google Shape;512;p72"/>
          <p:cNvSpPr txBox="1"/>
          <p:nvPr/>
        </p:nvSpPr>
        <p:spPr>
          <a:xfrm>
            <a:off x="0" y="6309360"/>
            <a:ext cx="2984500" cy="507791"/>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libri"/>
                <a:cs typeface="Arial" panose="020B0604020202020204" pitchFamily="34" charset="0"/>
                <a:sym typeface="Calibri"/>
              </a:rPr>
              <a:t>26. Vestal 2018</a:t>
            </a:r>
          </a:p>
          <a:p>
            <a:pPr>
              <a:buClr>
                <a:srgbClr val="000000"/>
              </a:buClr>
            </a:pPr>
            <a:r>
              <a:rPr lang="en" sz="900" kern="0" dirty="0">
                <a:solidFill>
                  <a:prstClr val="black"/>
                </a:solidFill>
                <a:latin typeface="Arial" panose="020B0604020202020204" pitchFamily="34" charset="0"/>
                <a:ea typeface="Calibri"/>
                <a:cs typeface="Arial" panose="020B0604020202020204" pitchFamily="34" charset="0"/>
                <a:sym typeface="Calibri"/>
              </a:rPr>
              <a:t>27. Crumpler 2022</a:t>
            </a:r>
          </a:p>
          <a:p>
            <a:pPr>
              <a:buClr>
                <a:srgbClr val="000000"/>
              </a:buClr>
            </a:pPr>
            <a:r>
              <a:rPr lang="en" sz="900" kern="0" dirty="0">
                <a:solidFill>
                  <a:prstClr val="black"/>
                </a:solidFill>
                <a:latin typeface="Arial" panose="020B0604020202020204" pitchFamily="34" charset="0"/>
                <a:cs typeface="Arial" panose="020B0604020202020204" pitchFamily="34" charset="0"/>
                <a:sym typeface="Calibri"/>
              </a:rPr>
              <a:t>28. NIC 2021</a:t>
            </a:r>
            <a:endParaRPr sz="900" kern="0" dirty="0">
              <a:solidFill>
                <a:srgbClr val="000000"/>
              </a:solidFill>
              <a:latin typeface="Arial" panose="020B0604020202020204" pitchFamily="34" charset="0"/>
              <a:cs typeface="Arial" panose="020B0604020202020204" pitchFamily="34" charset="0"/>
              <a:sym typeface="Arial"/>
            </a:endParaRPr>
          </a:p>
        </p:txBody>
      </p:sp>
      <p:sp>
        <p:nvSpPr>
          <p:cNvPr id="2" name="Google Shape;555;p77">
            <a:extLst>
              <a:ext uri="{FF2B5EF4-FFF2-40B4-BE49-F238E27FC236}">
                <a16:creationId xmlns:a16="http://schemas.microsoft.com/office/drawing/2014/main" id="{EEF74CC8-AEB0-A074-B9C1-1D2B92C8A8E5}"/>
              </a:ext>
            </a:extLst>
          </p:cNvPr>
          <p:cNvSpPr txBox="1"/>
          <p:nvPr/>
        </p:nvSpPr>
        <p:spPr>
          <a:xfrm>
            <a:off x="452503" y="1934713"/>
            <a:ext cx="8236709" cy="884216"/>
          </a:xfrm>
          <a:prstGeom prst="rect">
            <a:avLst/>
          </a:prstGeom>
          <a:noFill/>
          <a:ln>
            <a:noFill/>
          </a:ln>
        </p:spPr>
        <p:txBody>
          <a:bodyPr spcFirstLastPara="1" wrap="square" lIns="0" tIns="9525" rIns="0" bIns="0" anchor="t" anchorCtr="0">
            <a:spAutoFit/>
          </a:bodyPr>
          <a:lstStyle/>
          <a:p>
            <a:pPr marL="9525" marR="3810" algn="ctr">
              <a:buClr>
                <a:srgbClr val="000000"/>
              </a:buClr>
            </a:pPr>
            <a:r>
              <a:rPr lang="en" sz="2800" b="1" kern="0" dirty="0">
                <a:solidFill>
                  <a:srgbClr val="5B9BD5"/>
                </a:solidFill>
                <a:latin typeface="Arial" panose="020B0604020202020204" pitchFamily="34" charset="0"/>
                <a:ea typeface="Cabin"/>
                <a:cs typeface="Arial" panose="020B0604020202020204" pitchFamily="34" charset="0"/>
                <a:sym typeface="Cabin"/>
              </a:rPr>
              <a:t>&lt;1% </a:t>
            </a:r>
            <a:r>
              <a:rPr lang="en" sz="2800" kern="0" dirty="0">
                <a:solidFill>
                  <a:prstClr val="black"/>
                </a:solidFill>
                <a:latin typeface="Arial" panose="020B0604020202020204" pitchFamily="34" charset="0"/>
                <a:ea typeface="Cabin"/>
                <a:cs typeface="Arial" panose="020B0604020202020204" pitchFamily="34" charset="0"/>
                <a:sym typeface="Cabin"/>
              </a:rPr>
              <a:t>of the </a:t>
            </a:r>
            <a:r>
              <a:rPr lang="en" sz="2800" b="1" kern="0" dirty="0">
                <a:solidFill>
                  <a:srgbClr val="5B9BD5"/>
                </a:solidFill>
                <a:latin typeface="Arial" panose="020B0604020202020204" pitchFamily="34" charset="0"/>
                <a:ea typeface="Cabin"/>
                <a:cs typeface="Arial" panose="020B0604020202020204" pitchFamily="34" charset="0"/>
                <a:sym typeface="Cabin"/>
              </a:rPr>
              <a:t>5,000+ </a:t>
            </a:r>
            <a:r>
              <a:rPr lang="en" sz="2800" kern="0" dirty="0">
                <a:solidFill>
                  <a:prstClr val="black"/>
                </a:solidFill>
                <a:latin typeface="Arial" panose="020B0604020202020204" pitchFamily="34" charset="0"/>
                <a:ea typeface="Cabin"/>
                <a:cs typeface="Arial" panose="020B0604020202020204" pitchFamily="34" charset="0"/>
                <a:sym typeface="Cabin"/>
              </a:rPr>
              <a:t>U.S. prisons and jails</a:t>
            </a:r>
            <a:endParaRPr sz="2800" kern="0" dirty="0">
              <a:solidFill>
                <a:prstClr val="black"/>
              </a:solidFill>
              <a:latin typeface="Arial" panose="020B0604020202020204" pitchFamily="34" charset="0"/>
              <a:ea typeface="Cabin"/>
              <a:cs typeface="Arial" panose="020B0604020202020204" pitchFamily="34" charset="0"/>
              <a:sym typeface="Cabin"/>
            </a:endParaRPr>
          </a:p>
          <a:p>
            <a:pPr marL="9525" marR="3810" algn="ctr">
              <a:spcBef>
                <a:spcPts val="75"/>
              </a:spcBef>
              <a:buClr>
                <a:srgbClr val="000000"/>
              </a:buClr>
            </a:pPr>
            <a:r>
              <a:rPr lang="en" sz="2800" kern="0" dirty="0">
                <a:solidFill>
                  <a:prstClr val="black"/>
                </a:solidFill>
                <a:latin typeface="Arial" panose="020B0604020202020204" pitchFamily="34" charset="0"/>
                <a:ea typeface="Cabin"/>
                <a:cs typeface="Arial" panose="020B0604020202020204" pitchFamily="34" charset="0"/>
                <a:sym typeface="Cabin"/>
              </a:rPr>
              <a:t>allow access to MOUD. </a:t>
            </a:r>
            <a:r>
              <a:rPr lang="en" sz="2800" kern="0" baseline="30000" dirty="0">
                <a:solidFill>
                  <a:prstClr val="black"/>
                </a:solidFill>
                <a:latin typeface="Arial" panose="020B0604020202020204" pitchFamily="34" charset="0"/>
                <a:ea typeface="Cabin"/>
                <a:cs typeface="Arial" panose="020B0604020202020204" pitchFamily="34" charset="0"/>
                <a:sym typeface="Cabin"/>
              </a:rPr>
              <a:t>26</a:t>
            </a:r>
            <a:endParaRPr sz="2800" kern="0" baseline="30000" dirty="0">
              <a:solidFill>
                <a:prstClr val="black"/>
              </a:solidFill>
              <a:latin typeface="Arial" panose="020B0604020202020204" pitchFamily="34" charset="0"/>
              <a:ea typeface="Cabin"/>
              <a:cs typeface="Arial" panose="020B0604020202020204" pitchFamily="34" charset="0"/>
              <a:sym typeface="Cabin"/>
            </a:endParaRPr>
          </a:p>
        </p:txBody>
      </p:sp>
      <p:sp>
        <p:nvSpPr>
          <p:cNvPr id="3" name="Rectangle: Rounded Corners 2">
            <a:extLst>
              <a:ext uri="{FF2B5EF4-FFF2-40B4-BE49-F238E27FC236}">
                <a16:creationId xmlns:a16="http://schemas.microsoft.com/office/drawing/2014/main" id="{961934DE-0D59-FFBC-2421-0FCFB988E9F9}"/>
              </a:ext>
            </a:extLst>
          </p:cNvPr>
          <p:cNvSpPr/>
          <p:nvPr/>
        </p:nvSpPr>
        <p:spPr>
          <a:xfrm>
            <a:off x="4449055" y="5040630"/>
            <a:ext cx="4617024" cy="78496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prstClr val="white"/>
              </a:solidFill>
              <a:latin typeface="Calibri" panose="020F0502020204030204"/>
              <a:sym typeface="Arial"/>
            </a:endParaRPr>
          </a:p>
        </p:txBody>
      </p:sp>
      <p:sp>
        <p:nvSpPr>
          <p:cNvPr id="4" name="Google Shape;1013;g109fb754f65_0_0">
            <a:extLst>
              <a:ext uri="{FF2B5EF4-FFF2-40B4-BE49-F238E27FC236}">
                <a16:creationId xmlns:a16="http://schemas.microsoft.com/office/drawing/2014/main" id="{55A03975-4E70-A26F-2CF3-C7C7A6D62C56}"/>
              </a:ext>
            </a:extLst>
          </p:cNvPr>
          <p:cNvSpPr txBox="1">
            <a:spLocks/>
          </p:cNvSpPr>
          <p:nvPr/>
        </p:nvSpPr>
        <p:spPr>
          <a:xfrm>
            <a:off x="4570857" y="5128565"/>
            <a:ext cx="4399355" cy="835876"/>
          </a:xfrm>
          <a:prstGeom prst="rect">
            <a:avLst/>
          </a:prstGeom>
          <a:noFill/>
          <a:ln>
            <a:noFill/>
          </a:ln>
        </p:spPr>
        <p:txBody>
          <a:bodyPr spcFirstLastPara="1" wrap="square" lIns="0" tIns="0" rIns="0" bIns="0" anchor="t" anchorCtr="0">
            <a:noAutofit/>
          </a:bodyPr>
          <a:lstStyle>
            <a:lvl1pPr marL="0" indent="0" algn="l" defTabSz="685800" rtl="0" eaLnBrk="1" latinLnBrk="0" hangingPunct="1">
              <a:lnSpc>
                <a:spcPct val="100000"/>
              </a:lnSpc>
              <a:spcBef>
                <a:spcPts val="0"/>
              </a:spcBef>
              <a:buFontTx/>
              <a:buNone/>
              <a:defRPr sz="1500" b="0" i="0" kern="1200" baseline="0">
                <a:solidFill>
                  <a:schemeClr val="tx1"/>
                </a:solidFill>
                <a:latin typeface="Cabin" panose="020B0803050202020004" pitchFamily="34" charset="0"/>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SzPts val="2400"/>
            </a:pPr>
            <a:r>
              <a:rPr lang="en-US" sz="1700" dirty="0">
                <a:solidFill>
                  <a:srgbClr val="333333"/>
                </a:solidFill>
                <a:latin typeface="Arial" panose="020B0604020202020204" pitchFamily="34" charset="0"/>
                <a:ea typeface="Cabin"/>
                <a:cs typeface="Arial" panose="020B0604020202020204" pitchFamily="34" charset="0"/>
                <a:sym typeface="Cabin"/>
              </a:rPr>
              <a:t>Upcoming panel with counties</a:t>
            </a:r>
          </a:p>
          <a:p>
            <a:pPr algn="ctr">
              <a:buSzPts val="2400"/>
            </a:pPr>
            <a:r>
              <a:rPr lang="en-US" sz="1700" dirty="0">
                <a:solidFill>
                  <a:srgbClr val="333333"/>
                </a:solidFill>
                <a:latin typeface="Arial" panose="020B0604020202020204" pitchFamily="34" charset="0"/>
                <a:ea typeface="Cabin"/>
                <a:cs typeface="Arial" panose="020B0604020202020204" pitchFamily="34" charset="0"/>
                <a:sym typeface="Cabin"/>
              </a:rPr>
              <a:t>for more information on successful programs</a:t>
            </a:r>
          </a:p>
        </p:txBody>
      </p:sp>
    </p:spTree>
    <p:extLst>
      <p:ext uri="{BB962C8B-B14F-4D97-AF65-F5344CB8AC3E}">
        <p14:creationId xmlns:p14="http://schemas.microsoft.com/office/powerpoint/2010/main" val="1398825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D9A443F-DFE6-4BAD-28A0-1C51547D3DAB}"/>
              </a:ext>
            </a:extLst>
          </p:cNvPr>
          <p:cNvGraphicFramePr>
            <a:graphicFrameLocks/>
          </p:cNvGraphicFramePr>
          <p:nvPr>
            <p:extLst>
              <p:ext uri="{D42A27DB-BD31-4B8C-83A1-F6EECF244321}">
                <p14:modId xmlns:p14="http://schemas.microsoft.com/office/powerpoint/2010/main" val="892396692"/>
              </p:ext>
            </p:extLst>
          </p:nvPr>
        </p:nvGraphicFramePr>
        <p:xfrm>
          <a:off x="1513290" y="1040721"/>
          <a:ext cx="6209165" cy="3297396"/>
        </p:xfrm>
        <a:graphic>
          <a:graphicData uri="http://schemas.openxmlformats.org/drawingml/2006/chart">
            <c:chart xmlns:c="http://schemas.openxmlformats.org/drawingml/2006/chart" xmlns:r="http://schemas.openxmlformats.org/officeDocument/2006/relationships" r:id="rId3"/>
          </a:graphicData>
        </a:graphic>
      </p:graphicFrame>
      <p:sp>
        <p:nvSpPr>
          <p:cNvPr id="11" name="Google Shape;512;p72">
            <a:extLst>
              <a:ext uri="{FF2B5EF4-FFF2-40B4-BE49-F238E27FC236}">
                <a16:creationId xmlns:a16="http://schemas.microsoft.com/office/drawing/2014/main" id="{9E9AB1A6-68A1-7156-1598-778C22AEAF48}"/>
              </a:ext>
            </a:extLst>
          </p:cNvPr>
          <p:cNvSpPr txBox="1"/>
          <p:nvPr/>
        </p:nvSpPr>
        <p:spPr>
          <a:xfrm>
            <a:off x="0" y="6583680"/>
            <a:ext cx="2984500" cy="230792"/>
          </a:xfrm>
          <a:prstGeom prst="rect">
            <a:avLst/>
          </a:prstGeom>
          <a:noFill/>
          <a:ln>
            <a:noFill/>
          </a:ln>
        </p:spPr>
        <p:txBody>
          <a:bodyPr spcFirstLastPara="1" wrap="square" lIns="91425" tIns="45700" rIns="91425" bIns="45700" anchor="t" anchorCtr="0">
            <a:spAutoFit/>
          </a:bodyPr>
          <a:lstStyle/>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Courtesy of FM FORE Grant Data</a:t>
            </a:r>
            <a:endParaRPr sz="900" kern="0" dirty="0">
              <a:solidFill>
                <a:srgbClr val="000000"/>
              </a:solidFill>
              <a:latin typeface="Arial" panose="020B0604020202020204" pitchFamily="34" charset="0"/>
              <a:cs typeface="Arial" panose="020B0604020202020204" pitchFamily="34" charset="0"/>
              <a:sym typeface="Arial"/>
            </a:endParaRPr>
          </a:p>
        </p:txBody>
      </p:sp>
      <p:sp>
        <p:nvSpPr>
          <p:cNvPr id="12" name="Google Shape;511;p72">
            <a:extLst>
              <a:ext uri="{FF2B5EF4-FFF2-40B4-BE49-F238E27FC236}">
                <a16:creationId xmlns:a16="http://schemas.microsoft.com/office/drawing/2014/main" id="{1B3044FD-86E3-ACAE-D95C-26294B5E3AE0}"/>
              </a:ext>
            </a:extLst>
          </p:cNvPr>
          <p:cNvSpPr txBox="1"/>
          <p:nvPr/>
        </p:nvSpPr>
        <p:spPr>
          <a:xfrm>
            <a:off x="377891" y="4523884"/>
            <a:ext cx="8479960" cy="1938952"/>
          </a:xfrm>
          <a:prstGeom prst="rect">
            <a:avLst/>
          </a:prstGeom>
          <a:noFill/>
          <a:ln>
            <a:noFill/>
          </a:ln>
        </p:spPr>
        <p:txBody>
          <a:bodyPr spcFirstLastPara="1" wrap="square" lIns="91425" tIns="45700" rIns="91425" bIns="45700" anchor="t" anchorCtr="0">
            <a:spAutoFit/>
          </a:bodyPr>
          <a:lstStyle/>
          <a:p>
            <a:pPr marL="285750" indent="-285750">
              <a:lnSpc>
                <a:spcPct val="150000"/>
              </a:lnSpc>
              <a:buClr>
                <a:prstClr val="black"/>
              </a:buClr>
              <a:buSzPts val="2400"/>
              <a:buFont typeface="Arial"/>
              <a:buChar char="•"/>
            </a:pPr>
            <a:r>
              <a:rPr lang="en-US" sz="2000" kern="0" dirty="0">
                <a:solidFill>
                  <a:prstClr val="black"/>
                </a:solidFill>
                <a:latin typeface="Arial" panose="020B0604020202020204" pitchFamily="34" charset="0"/>
                <a:ea typeface="Cabin"/>
                <a:cs typeface="Arial" panose="020B0604020202020204" pitchFamily="34" charset="0"/>
                <a:sym typeface="Cabin"/>
              </a:rPr>
              <a:t>Only includes patients diagnosed with OUD that have been prescribed MOUD</a:t>
            </a:r>
          </a:p>
          <a:p>
            <a:pPr marL="285750" indent="-285750">
              <a:lnSpc>
                <a:spcPct val="150000"/>
              </a:lnSpc>
              <a:buClr>
                <a:prstClr val="black"/>
              </a:buClr>
              <a:buSzPts val="2400"/>
              <a:buFont typeface="Arial"/>
              <a:buChar char="•"/>
            </a:pPr>
            <a:r>
              <a:rPr lang="en-US" sz="2000" kern="0" dirty="0">
                <a:solidFill>
                  <a:prstClr val="black"/>
                </a:solidFill>
                <a:latin typeface="Arial" panose="020B0604020202020204" pitchFamily="34" charset="0"/>
                <a:ea typeface="Cabin"/>
                <a:cs typeface="Arial" panose="020B0604020202020204" pitchFamily="34" charset="0"/>
                <a:sym typeface="Cabin"/>
              </a:rPr>
              <a:t>Justice system involvement: incarceration, probation, parole with non-family law violations</a:t>
            </a:r>
          </a:p>
        </p:txBody>
      </p:sp>
      <p:sp>
        <p:nvSpPr>
          <p:cNvPr id="13" name="TextBox 12">
            <a:extLst>
              <a:ext uri="{FF2B5EF4-FFF2-40B4-BE49-F238E27FC236}">
                <a16:creationId xmlns:a16="http://schemas.microsoft.com/office/drawing/2014/main" id="{F2153D79-7E7D-7854-374B-2751179844B4}"/>
              </a:ext>
            </a:extLst>
          </p:cNvPr>
          <p:cNvSpPr txBox="1"/>
          <p:nvPr/>
        </p:nvSpPr>
        <p:spPr>
          <a:xfrm>
            <a:off x="6988629" y="1657780"/>
            <a:ext cx="1467651" cy="646331"/>
          </a:xfrm>
          <a:prstGeom prst="rect">
            <a:avLst/>
          </a:prstGeom>
          <a:solidFill>
            <a:schemeClr val="bg1"/>
          </a:solidFill>
        </p:spPr>
        <p:txBody>
          <a:bodyPr wrap="square" rtlCol="0">
            <a:spAutoFit/>
          </a:bodyPr>
          <a:lstStyle/>
          <a:p>
            <a:pPr algn="ctr">
              <a:buClr>
                <a:srgbClr val="000000"/>
              </a:buClr>
            </a:pPr>
            <a:r>
              <a:rPr lang="en-US" sz="1200" b="1" kern="0" dirty="0">
                <a:solidFill>
                  <a:srgbClr val="000000"/>
                </a:solidFill>
                <a:latin typeface="Arial" panose="020B0604020202020204" pitchFamily="34" charset="0"/>
                <a:cs typeface="Arial" panose="020B0604020202020204" pitchFamily="34" charset="0"/>
                <a:sym typeface="Arial"/>
              </a:rPr>
              <a:t>9.9% of MAHEC patients being treated for OUD</a:t>
            </a:r>
          </a:p>
        </p:txBody>
      </p:sp>
      <p:sp>
        <p:nvSpPr>
          <p:cNvPr id="14" name="TextBox 13">
            <a:extLst>
              <a:ext uri="{FF2B5EF4-FFF2-40B4-BE49-F238E27FC236}">
                <a16:creationId xmlns:a16="http://schemas.microsoft.com/office/drawing/2014/main" id="{FE68830C-FDB3-080B-6708-434EAD5EA931}"/>
              </a:ext>
            </a:extLst>
          </p:cNvPr>
          <p:cNvSpPr txBox="1"/>
          <p:nvPr/>
        </p:nvSpPr>
        <p:spPr>
          <a:xfrm>
            <a:off x="5839867" y="3167382"/>
            <a:ext cx="1467651" cy="646331"/>
          </a:xfrm>
          <a:prstGeom prst="rect">
            <a:avLst/>
          </a:prstGeom>
          <a:solidFill>
            <a:schemeClr val="bg1"/>
          </a:solidFill>
        </p:spPr>
        <p:txBody>
          <a:bodyPr wrap="square" rtlCol="0">
            <a:spAutoFit/>
          </a:bodyPr>
          <a:lstStyle/>
          <a:p>
            <a:pPr algn="ctr">
              <a:buClr>
                <a:srgbClr val="000000"/>
              </a:buClr>
            </a:pPr>
            <a:r>
              <a:rPr lang="en-US" sz="1200" b="1" kern="0" dirty="0">
                <a:solidFill>
                  <a:srgbClr val="000000"/>
                </a:solidFill>
                <a:latin typeface="Arial" panose="020B0604020202020204" pitchFamily="34" charset="0"/>
                <a:cs typeface="Arial" panose="020B0604020202020204" pitchFamily="34" charset="0"/>
                <a:sym typeface="Arial"/>
              </a:rPr>
              <a:t>0.8% of MAHEC patients being treated for OUD</a:t>
            </a:r>
          </a:p>
        </p:txBody>
      </p:sp>
      <p:cxnSp>
        <p:nvCxnSpPr>
          <p:cNvPr id="16" name="Straight Connector 15">
            <a:extLst>
              <a:ext uri="{FF2B5EF4-FFF2-40B4-BE49-F238E27FC236}">
                <a16:creationId xmlns:a16="http://schemas.microsoft.com/office/drawing/2014/main" id="{8538076C-04D4-D36D-1479-83CEBE5DC6A9}"/>
              </a:ext>
            </a:extLst>
          </p:cNvPr>
          <p:cNvCxnSpPr>
            <a:cxnSpLocks/>
          </p:cNvCxnSpPr>
          <p:nvPr/>
        </p:nvCxnSpPr>
        <p:spPr>
          <a:xfrm flipH="1" flipV="1">
            <a:off x="6592901" y="1748598"/>
            <a:ext cx="499462" cy="768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B75AD5-B83F-4299-2340-CD9E343CB57F}"/>
              </a:ext>
            </a:extLst>
          </p:cNvPr>
          <p:cNvCxnSpPr>
            <a:cxnSpLocks/>
          </p:cNvCxnSpPr>
          <p:nvPr/>
        </p:nvCxnSpPr>
        <p:spPr>
          <a:xfrm flipH="1">
            <a:off x="5033042" y="3562031"/>
            <a:ext cx="806824" cy="169049"/>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080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 name="Text Placeholder 4">
            <a:extLst>
              <a:ext uri="{FF2B5EF4-FFF2-40B4-BE49-F238E27FC236}">
                <a16:creationId xmlns:a16="http://schemas.microsoft.com/office/drawing/2014/main" id="{D16C3E62-4182-DC29-A691-0096A8025A3E}"/>
              </a:ext>
            </a:extLst>
          </p:cNvPr>
          <p:cNvSpPr>
            <a:spLocks noGrp="1"/>
          </p:cNvSpPr>
          <p:nvPr>
            <p:ph type="body" sz="quarter" idx="10"/>
          </p:nvPr>
        </p:nvSpPr>
        <p:spPr/>
        <p:txBody>
          <a:bodyPr/>
          <a:lstStyle/>
          <a:p>
            <a:r>
              <a:rPr lang="en" sz="3600" i="0" dirty="0">
                <a:latin typeface="Arial" panose="020B0604020202020204" pitchFamily="34" charset="0"/>
                <a:cs typeface="Arial" panose="020B0604020202020204" pitchFamily="34" charset="0"/>
              </a:rPr>
              <a:t>Barriers to OUD Care in Jails</a:t>
            </a:r>
            <a:endParaRPr lang="en-US"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273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3" name="Text Placeholder 2">
            <a:extLst>
              <a:ext uri="{FF2B5EF4-FFF2-40B4-BE49-F238E27FC236}">
                <a16:creationId xmlns:a16="http://schemas.microsoft.com/office/drawing/2014/main" id="{2E5CBEDE-FF51-F0A2-DF7F-CEE9ABCA4FA2}"/>
              </a:ext>
            </a:extLst>
          </p:cNvPr>
          <p:cNvSpPr>
            <a:spLocks noGrp="1"/>
          </p:cNvSpPr>
          <p:nvPr>
            <p:ph type="body" sz="quarter" idx="11"/>
          </p:nvPr>
        </p:nvSpPr>
        <p:spPr>
          <a:xfrm>
            <a:off x="512064" y="1463040"/>
            <a:ext cx="7975854" cy="3429000"/>
          </a:xfrm>
        </p:spPr>
        <p:txBody>
          <a:bodyPr/>
          <a:lstStyle/>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2023: Drug-related deaths have become the third leading cause of fatality in jail facilities </a:t>
            </a:r>
            <a:r>
              <a:rPr lang="en-US" sz="2800" baseline="30000" dirty="0">
                <a:solidFill>
                  <a:schemeClr val="tx1"/>
                </a:solidFill>
                <a:latin typeface="Arial" panose="020B0604020202020204" pitchFamily="34" charset="0"/>
                <a:cs typeface="Arial" panose="020B0604020202020204" pitchFamily="34" charset="0"/>
              </a:rPr>
              <a:t>29,30</a:t>
            </a:r>
          </a:p>
          <a:p>
            <a:pPr marL="342900" indent="-342900">
              <a:buFont typeface="Arial" panose="020B0604020202020204" pitchFamily="34" charset="0"/>
              <a:buChar char="•"/>
            </a:pPr>
            <a:endParaRPr lang="en-US" sz="2400" baseline="30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Barriers to delivering OUD services in jails include:</a:t>
            </a:r>
          </a:p>
          <a:p>
            <a:pPr marL="685800" lvl="1"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Logistical challenges presented by length of stay</a:t>
            </a:r>
          </a:p>
          <a:p>
            <a:pPr marL="685800" lvl="1"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Lack of support from correctional staff and providers</a:t>
            </a:r>
          </a:p>
          <a:p>
            <a:pPr marL="685800" lvl="1"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Lack of MOUD prescribers</a:t>
            </a:r>
          </a:p>
          <a:p>
            <a:pPr marL="685800" lvl="1"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Administrative resistance to the treatment</a:t>
            </a:r>
          </a:p>
          <a:p>
            <a:pPr marL="1028700" lvl="2"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Correctional administrators</a:t>
            </a:r>
          </a:p>
          <a:p>
            <a:pPr marL="1028700" lvl="2"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Healthcare providers</a:t>
            </a:r>
          </a:p>
          <a:p>
            <a:pPr marL="1028700" lvl="2" indent="-342900">
              <a:buFont typeface="Wingdings" panose="05000000000000000000" pitchFamily="2" charset="2"/>
              <a:buChar char="§"/>
            </a:pPr>
            <a:r>
              <a:rPr lang="en-US" sz="2200" dirty="0">
                <a:latin typeface="Arial" panose="020B0604020202020204" pitchFamily="34" charset="0"/>
                <a:cs typeface="Arial" panose="020B0604020202020204" pitchFamily="34" charset="0"/>
              </a:rPr>
              <a:t>Legal mandates</a:t>
            </a:r>
          </a:p>
          <a:p>
            <a:pPr marL="685800" lvl="1" indent="-342900">
              <a:buFont typeface="Arial" panose="020B0604020202020204" pitchFamily="34" charset="0"/>
              <a:buChar char="•"/>
            </a:pPr>
            <a:endParaRPr lang="en-US" sz="2300" dirty="0">
              <a:latin typeface="Cabin" panose="020B0803050202020004" pitchFamily="34" charset="0"/>
            </a:endParaRP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i="1" u="sng" dirty="0">
              <a:solidFill>
                <a:srgbClr val="00B050"/>
              </a:solidFill>
            </a:endParaRPr>
          </a:p>
          <a:p>
            <a:pPr marL="685800" lvl="1" indent="-342900">
              <a:buFont typeface="Arial" panose="020B0604020202020204" pitchFamily="34" charset="0"/>
              <a:buChar char="•"/>
            </a:pPr>
            <a:endParaRPr lang="en-US" sz="2300" baseline="30000" dirty="0">
              <a:latin typeface="Cabin" panose="020B0803050202020004" pitchFamily="34" charset="0"/>
            </a:endParaRPr>
          </a:p>
          <a:p>
            <a:pPr marL="342900" indent="-342900">
              <a:buFont typeface="Arial" panose="020B0604020202020204" pitchFamily="34" charset="0"/>
              <a:buChar char="•"/>
            </a:pPr>
            <a:endParaRPr lang="en-US" sz="2000" dirty="0"/>
          </a:p>
        </p:txBody>
      </p:sp>
      <p:sp>
        <p:nvSpPr>
          <p:cNvPr id="180" name="Google Shape;180;p48"/>
          <p:cNvSpPr txBox="1">
            <a:spLocks noGrp="1"/>
          </p:cNvSpPr>
          <p:nvPr>
            <p:ph type="title" idx="4294967295"/>
          </p:nvPr>
        </p:nvSpPr>
        <p:spPr>
          <a:xfrm>
            <a:off x="320040" y="457200"/>
            <a:ext cx="8229600" cy="514350"/>
          </a:xfrm>
          <a:prstGeom prst="rect">
            <a:avLst/>
          </a:prstGeom>
          <a:noFill/>
          <a:ln>
            <a:noFill/>
          </a:ln>
        </p:spPr>
        <p:txBody>
          <a:bodyPr spcFirstLastPara="1" wrap="square" lIns="91425" tIns="45700" rIns="91425" bIns="45700" anchor="t" anchorCtr="0">
            <a:noAutofit/>
          </a:bodyPr>
          <a:lstStyle/>
          <a:p>
            <a:pPr>
              <a:lnSpc>
                <a:spcPct val="100000"/>
              </a:lnSpc>
              <a:spcBef>
                <a:spcPts val="0"/>
              </a:spcBef>
            </a:pPr>
            <a:r>
              <a:rPr lang="en" sz="3200" b="1" dirty="0">
                <a:solidFill>
                  <a:srgbClr val="332E71"/>
                </a:solidFill>
                <a:latin typeface="Arial" panose="020B0604020202020204" pitchFamily="34" charset="0"/>
                <a:ea typeface="Cabin"/>
                <a:cs typeface="Arial" panose="020B0604020202020204" pitchFamily="34" charset="0"/>
                <a:sym typeface="Cabin"/>
              </a:rPr>
              <a:t>OUD – Related Services in Jails </a:t>
            </a:r>
            <a:endParaRPr sz="3600" dirty="0">
              <a:solidFill>
                <a:srgbClr val="332E71"/>
              </a:solidFill>
              <a:latin typeface="Arial" panose="020B0604020202020204" pitchFamily="34" charset="0"/>
              <a:cs typeface="Arial" panose="020B0604020202020204" pitchFamily="34" charset="0"/>
            </a:endParaRPr>
          </a:p>
        </p:txBody>
      </p:sp>
      <p:sp>
        <p:nvSpPr>
          <p:cNvPr id="181" name="Google Shape;181;p48"/>
          <p:cNvSpPr/>
          <p:nvPr/>
        </p:nvSpPr>
        <p:spPr>
          <a:xfrm>
            <a:off x="600382" y="1798228"/>
            <a:ext cx="8077200" cy="3393300"/>
          </a:xfrm>
          <a:prstGeom prst="rect">
            <a:avLst/>
          </a:prstGeom>
          <a:noFill/>
          <a:ln>
            <a:noFill/>
          </a:ln>
        </p:spPr>
        <p:txBody>
          <a:bodyPr spcFirstLastPara="1" wrap="square" lIns="91425" tIns="45700" rIns="91425" bIns="45700" anchor="t" anchorCtr="0">
            <a:noAutofit/>
          </a:bodyPr>
          <a:lstStyle/>
          <a:p>
            <a:pPr marL="285750" indent="-285750">
              <a:buClr>
                <a:prstClr val="black"/>
              </a:buClr>
              <a:buSzPts val="2000"/>
              <a:buFont typeface="Arial"/>
              <a:buChar char="•"/>
            </a:pPr>
            <a:endParaRPr sz="2400" kern="0">
              <a:solidFill>
                <a:prstClr val="black"/>
              </a:solidFill>
              <a:latin typeface="Cabin"/>
              <a:ea typeface="Cabin"/>
              <a:cs typeface="Cabin"/>
              <a:sym typeface="Cabin"/>
            </a:endParaRPr>
          </a:p>
        </p:txBody>
      </p:sp>
      <p:sp>
        <p:nvSpPr>
          <p:cNvPr id="2" name="Google Shape;529;p74">
            <a:extLst>
              <a:ext uri="{FF2B5EF4-FFF2-40B4-BE49-F238E27FC236}">
                <a16:creationId xmlns:a16="http://schemas.microsoft.com/office/drawing/2014/main" id="{4103610C-6267-24AC-85DD-4987A2920C91}"/>
              </a:ext>
            </a:extLst>
          </p:cNvPr>
          <p:cNvSpPr txBox="1"/>
          <p:nvPr/>
        </p:nvSpPr>
        <p:spPr>
          <a:xfrm>
            <a:off x="0" y="6492240"/>
            <a:ext cx="3276600" cy="369291"/>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bin"/>
                <a:cs typeface="Arial" panose="020B0604020202020204" pitchFamily="34" charset="0"/>
                <a:sym typeface="Cabin"/>
              </a:rPr>
              <a:t>29. Zeng 2022.</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30. WHO 2009.</a:t>
            </a:r>
            <a:endParaRPr sz="900" kern="0"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8"/>
          <p:cNvSpPr txBox="1">
            <a:spLocks noGrp="1"/>
          </p:cNvSpPr>
          <p:nvPr>
            <p:ph type="body" sz="quarter" idx="10"/>
          </p:nvPr>
        </p:nvSpPr>
        <p:spPr>
          <a:prstGeom prst="rect">
            <a:avLst/>
          </a:prstGeom>
          <a:noFill/>
          <a:ln>
            <a:noFill/>
          </a:ln>
        </p:spPr>
        <p:txBody>
          <a:bodyPr spcFirstLastPara="1" wrap="square" lIns="0" tIns="0" rIns="0" bIns="0" anchor="t" anchorCtr="0">
            <a:normAutofit/>
          </a:bodyPr>
          <a:lstStyle/>
          <a:p>
            <a:pPr>
              <a:lnSpc>
                <a:spcPct val="100000"/>
              </a:lnSpc>
              <a:spcBef>
                <a:spcPts val="0"/>
              </a:spcBef>
              <a:buSzPct val="100000"/>
            </a:pPr>
            <a:r>
              <a:rPr lang="en">
                <a:solidFill>
                  <a:schemeClr val="dk1"/>
                </a:solidFill>
              </a:rPr>
              <a:t> </a:t>
            </a:r>
            <a:endParaRPr/>
          </a:p>
        </p:txBody>
      </p:sp>
      <p:sp>
        <p:nvSpPr>
          <p:cNvPr id="181" name="Google Shape;181;p48"/>
          <p:cNvSpPr/>
          <p:nvPr/>
        </p:nvSpPr>
        <p:spPr>
          <a:xfrm>
            <a:off x="600382" y="1798228"/>
            <a:ext cx="8077200" cy="3393300"/>
          </a:xfrm>
          <a:prstGeom prst="rect">
            <a:avLst/>
          </a:prstGeom>
          <a:noFill/>
          <a:ln>
            <a:noFill/>
          </a:ln>
        </p:spPr>
        <p:txBody>
          <a:bodyPr spcFirstLastPara="1" wrap="square" lIns="91425" tIns="45700" rIns="91425" bIns="45700" anchor="t" anchorCtr="0">
            <a:noAutofit/>
          </a:bodyPr>
          <a:lstStyle/>
          <a:p>
            <a:pPr marL="285750" indent="-285750">
              <a:buClr>
                <a:prstClr val="black"/>
              </a:buClr>
              <a:buSzPts val="2000"/>
              <a:buFont typeface="Arial"/>
              <a:buChar char="•"/>
            </a:pPr>
            <a:endParaRPr sz="2400" kern="0">
              <a:solidFill>
                <a:prstClr val="black"/>
              </a:solidFill>
              <a:latin typeface="Cabin"/>
              <a:ea typeface="Cabin"/>
              <a:cs typeface="Cabin"/>
              <a:sym typeface="Cabin"/>
            </a:endParaRPr>
          </a:p>
        </p:txBody>
      </p:sp>
      <p:graphicFrame>
        <p:nvGraphicFramePr>
          <p:cNvPr id="7" name="Chart 6">
            <a:extLst>
              <a:ext uri="{FF2B5EF4-FFF2-40B4-BE49-F238E27FC236}">
                <a16:creationId xmlns:a16="http://schemas.microsoft.com/office/drawing/2014/main" id="{9A61330D-4551-8595-ADD7-245CDB099913}"/>
              </a:ext>
            </a:extLst>
          </p:cNvPr>
          <p:cNvGraphicFramePr/>
          <p:nvPr>
            <p:extLst>
              <p:ext uri="{D42A27DB-BD31-4B8C-83A1-F6EECF244321}">
                <p14:modId xmlns:p14="http://schemas.microsoft.com/office/powerpoint/2010/main" val="3156258131"/>
              </p:ext>
            </p:extLst>
          </p:nvPr>
        </p:nvGraphicFramePr>
        <p:xfrm>
          <a:off x="1507691" y="17145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Google Shape;180;p48">
            <a:extLst>
              <a:ext uri="{FF2B5EF4-FFF2-40B4-BE49-F238E27FC236}">
                <a16:creationId xmlns:a16="http://schemas.microsoft.com/office/drawing/2014/main" id="{7D5A2C71-7E83-74E5-0B9C-D4C54A96E5EF}"/>
              </a:ext>
            </a:extLst>
          </p:cNvPr>
          <p:cNvSpPr txBox="1">
            <a:spLocks/>
          </p:cNvSpPr>
          <p:nvPr/>
        </p:nvSpPr>
        <p:spPr>
          <a:xfrm>
            <a:off x="342900" y="1030037"/>
            <a:ext cx="8229600" cy="514350"/>
          </a:xfrm>
          <a:prstGeom prst="rect">
            <a:avLst/>
          </a:prstGeom>
          <a:noFill/>
          <a:ln>
            <a:noFill/>
          </a:ln>
        </p:spPr>
        <p:txBody>
          <a:bodyPr spcFirstLastPara="1" wrap="square" lIns="91425" tIns="45700" rIns="91425" bIns="4570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spcBef>
                <a:spcPts val="0"/>
              </a:spcBef>
            </a:pPr>
            <a:r>
              <a:rPr lang="en-US" sz="2800" b="1" dirty="0">
                <a:solidFill>
                  <a:srgbClr val="332E71"/>
                </a:solidFill>
                <a:latin typeface="Arial" panose="020B0604020202020204" pitchFamily="34" charset="0"/>
                <a:ea typeface="Cabin"/>
                <a:cs typeface="Arial" panose="020B0604020202020204" pitchFamily="34" charset="0"/>
                <a:sym typeface="Cabin"/>
              </a:rPr>
              <a:t>OUD – Related Services in Jails </a:t>
            </a:r>
            <a:endParaRPr lang="en-US" sz="3200" dirty="0">
              <a:solidFill>
                <a:srgbClr val="332E71"/>
              </a:solidFill>
              <a:latin typeface="Arial" panose="020B0604020202020204" pitchFamily="34" charset="0"/>
              <a:cs typeface="Arial" panose="020B0604020202020204" pitchFamily="34" charset="0"/>
              <a:sym typeface="Arial"/>
            </a:endParaRPr>
          </a:p>
        </p:txBody>
      </p:sp>
      <p:sp>
        <p:nvSpPr>
          <p:cNvPr id="3" name="Google Shape;529;p74">
            <a:extLst>
              <a:ext uri="{FF2B5EF4-FFF2-40B4-BE49-F238E27FC236}">
                <a16:creationId xmlns:a16="http://schemas.microsoft.com/office/drawing/2014/main" id="{41AA4400-B4CD-9C68-E3C7-40103828D8F3}"/>
              </a:ext>
            </a:extLst>
          </p:cNvPr>
          <p:cNvSpPr txBox="1"/>
          <p:nvPr/>
        </p:nvSpPr>
        <p:spPr>
          <a:xfrm>
            <a:off x="0" y="6583680"/>
            <a:ext cx="3276600" cy="230792"/>
          </a:xfrm>
          <a:prstGeom prst="rect">
            <a:avLst/>
          </a:prstGeom>
          <a:noFill/>
          <a:ln>
            <a:noFill/>
          </a:ln>
        </p:spPr>
        <p:txBody>
          <a:bodyPr spcFirstLastPara="1" wrap="square" lIns="91425" tIns="45700" rIns="91425" bIns="45700" anchor="t" anchorCtr="0">
            <a:spAutoFit/>
          </a:bodyPr>
          <a:lstStyle/>
          <a:p>
            <a:pPr>
              <a:buClr>
                <a:srgbClr val="000000"/>
              </a:buClr>
            </a:pPr>
            <a:r>
              <a:rPr lang="en-US" sz="900" kern="0" dirty="0">
                <a:solidFill>
                  <a:prstClr val="black"/>
                </a:solidFill>
                <a:latin typeface="Arial" panose="020B0604020202020204" pitchFamily="34" charset="0"/>
                <a:ea typeface="Cabin"/>
                <a:cs typeface="Arial" panose="020B0604020202020204" pitchFamily="34" charset="0"/>
                <a:sym typeface="Cabin"/>
              </a:rPr>
              <a:t>31. </a:t>
            </a:r>
            <a:r>
              <a:rPr lang="en-US" sz="900" kern="0" dirty="0" err="1">
                <a:solidFill>
                  <a:prstClr val="black"/>
                </a:solidFill>
                <a:latin typeface="Arial" panose="020B0604020202020204" pitchFamily="34" charset="0"/>
                <a:ea typeface="Cabin"/>
                <a:cs typeface="Arial" panose="020B0604020202020204" pitchFamily="34" charset="0"/>
                <a:sym typeface="Cabin"/>
              </a:rPr>
              <a:t>Maruschak</a:t>
            </a:r>
            <a:r>
              <a:rPr lang="en-US" sz="900" kern="0" dirty="0">
                <a:solidFill>
                  <a:prstClr val="black"/>
                </a:solidFill>
                <a:latin typeface="Arial" panose="020B0604020202020204" pitchFamily="34" charset="0"/>
                <a:ea typeface="Cabin"/>
                <a:cs typeface="Arial" panose="020B0604020202020204" pitchFamily="34" charset="0"/>
                <a:sym typeface="Cabin"/>
              </a:rPr>
              <a:t> et al 2023</a:t>
            </a:r>
            <a:r>
              <a:rPr lang="en-US" sz="900" kern="0" dirty="0">
                <a:solidFill>
                  <a:srgbClr val="000000"/>
                </a:solidFill>
                <a:latin typeface="Arial" panose="020B0604020202020204" pitchFamily="34" charset="0"/>
                <a:cs typeface="Arial" panose="020B0604020202020204" pitchFamily="34" charset="0"/>
                <a:sym typeface="Arial"/>
              </a:rPr>
              <a:t>.</a:t>
            </a:r>
            <a:endParaRPr sz="900" kern="0" dirty="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946791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2"/>
          <p:cNvSpPr txBox="1">
            <a:spLocks noGrp="1"/>
          </p:cNvSpPr>
          <p:nvPr>
            <p:ph type="body" sz="quarter" idx="10"/>
          </p:nvPr>
        </p:nvSpPr>
        <p:spPr>
          <a:xfrm>
            <a:off x="320040" y="457200"/>
            <a:ext cx="8455914" cy="457200"/>
          </a:xfrm>
          <a:prstGeom prst="rect">
            <a:avLst/>
          </a:prstGeom>
          <a:noFill/>
          <a:ln>
            <a:noFill/>
          </a:ln>
        </p:spPr>
        <p:txBody>
          <a:bodyPr spcFirstLastPara="1" wrap="square" lIns="0" tIns="0" rIns="0" bIns="0" anchor="t" anchorCtr="0">
            <a:noAutofit/>
          </a:bodyPr>
          <a:lstStyle/>
          <a:p>
            <a:pPr>
              <a:spcBef>
                <a:spcPts val="0"/>
              </a:spcBef>
              <a:buClr>
                <a:srgbClr val="69AD46"/>
              </a:buClr>
              <a:buSzPts val="2400"/>
            </a:pPr>
            <a:r>
              <a:rPr lang="en" sz="3200" i="0" dirty="0">
                <a:solidFill>
                  <a:srgbClr val="332E71"/>
                </a:solidFill>
                <a:latin typeface="Arial" panose="020B0604020202020204" pitchFamily="34" charset="0"/>
                <a:cs typeface="Arial" panose="020B0604020202020204" pitchFamily="34" charset="0"/>
              </a:rPr>
              <a:t>Screening for OUD</a:t>
            </a:r>
            <a:endParaRPr sz="3200" i="0" dirty="0">
              <a:solidFill>
                <a:srgbClr val="332E71"/>
              </a:solidFill>
              <a:latin typeface="Arial" panose="020B0604020202020204" pitchFamily="34" charset="0"/>
              <a:cs typeface="Arial" panose="020B0604020202020204" pitchFamily="34" charset="0"/>
            </a:endParaRPr>
          </a:p>
        </p:txBody>
      </p:sp>
      <p:sp>
        <p:nvSpPr>
          <p:cNvPr id="512" name="Google Shape;512;p72"/>
          <p:cNvSpPr txBox="1"/>
          <p:nvPr/>
        </p:nvSpPr>
        <p:spPr>
          <a:xfrm>
            <a:off x="0" y="6583680"/>
            <a:ext cx="2984500" cy="230792"/>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libri"/>
                <a:cs typeface="Arial" panose="020B0604020202020204" pitchFamily="34" charset="0"/>
                <a:sym typeface="Calibri"/>
              </a:rPr>
              <a:t>32. Scott et al. 2022.</a:t>
            </a:r>
            <a:endParaRPr sz="900" kern="0" dirty="0">
              <a:solidFill>
                <a:srgbClr val="000000"/>
              </a:solidFill>
              <a:latin typeface="Arial" panose="020B0604020202020204" pitchFamily="34" charset="0"/>
              <a:cs typeface="Arial" panose="020B0604020202020204" pitchFamily="34" charset="0"/>
              <a:sym typeface="Arial"/>
            </a:endParaRPr>
          </a:p>
        </p:txBody>
      </p:sp>
      <p:sp>
        <p:nvSpPr>
          <p:cNvPr id="4" name="Google Shape;1013;g109fb754f65_0_0">
            <a:extLst>
              <a:ext uri="{FF2B5EF4-FFF2-40B4-BE49-F238E27FC236}">
                <a16:creationId xmlns:a16="http://schemas.microsoft.com/office/drawing/2014/main" id="{0099A505-ABA8-EE10-3B96-C1EACD2A16B6}"/>
              </a:ext>
            </a:extLst>
          </p:cNvPr>
          <p:cNvSpPr txBox="1">
            <a:spLocks noGrp="1"/>
          </p:cNvSpPr>
          <p:nvPr>
            <p:ph type="body" sz="quarter" idx="12"/>
          </p:nvPr>
        </p:nvSpPr>
        <p:spPr>
          <a:xfrm>
            <a:off x="512064" y="4389120"/>
            <a:ext cx="7382435" cy="866488"/>
          </a:xfrm>
          <a:prstGeom prst="rect">
            <a:avLst/>
          </a:prstGeom>
          <a:noFill/>
          <a:ln>
            <a:noFill/>
          </a:ln>
        </p:spPr>
        <p:txBody>
          <a:bodyPr spcFirstLastPara="1" wrap="square" lIns="0" tIns="0" rIns="0" bIns="0" anchor="t" anchorCtr="0">
            <a:noAutofit/>
          </a:bodyPr>
          <a:lstStyle/>
          <a:p>
            <a:pPr marL="397669" indent="-342900">
              <a:buSzPts val="2450"/>
              <a:buFont typeface="Arial" panose="020B0604020202020204" pitchFamily="34" charset="0"/>
              <a:buChar char="•"/>
            </a:pPr>
            <a:r>
              <a:rPr lang="en-US" sz="2400" dirty="0">
                <a:solidFill>
                  <a:srgbClr val="333333"/>
                </a:solidFill>
                <a:latin typeface="Arial" panose="020B0604020202020204" pitchFamily="34" charset="0"/>
                <a:ea typeface="Cabin"/>
                <a:cs typeface="Arial" panose="020B0604020202020204" pitchFamily="34" charset="0"/>
                <a:sym typeface="Cabin"/>
              </a:rPr>
              <a:t>Portion of patients in jail for less than 24 hours: short window to detect OUD</a:t>
            </a:r>
          </a:p>
          <a:p>
            <a:pPr marL="397669" indent="-342900">
              <a:buSzPts val="2450"/>
              <a:buFont typeface="Arial" panose="020B0604020202020204" pitchFamily="34" charset="0"/>
              <a:buChar char="•"/>
            </a:pPr>
            <a:r>
              <a:rPr lang="en-US" sz="2400" dirty="0">
                <a:solidFill>
                  <a:srgbClr val="333333"/>
                </a:solidFill>
                <a:latin typeface="Arial" panose="020B0604020202020204" pitchFamily="34" charset="0"/>
                <a:ea typeface="Cabin"/>
                <a:cs typeface="Arial" panose="020B0604020202020204" pitchFamily="34" charset="0"/>
                <a:sym typeface="Cabin"/>
              </a:rPr>
              <a:t>Screening should be completed on intake</a:t>
            </a:r>
            <a:endParaRPr lang="en-US" sz="2200" dirty="0">
              <a:solidFill>
                <a:srgbClr val="333333"/>
              </a:solidFill>
              <a:latin typeface="Arial" panose="020B0604020202020204" pitchFamily="34" charset="0"/>
              <a:ea typeface="Cabin"/>
              <a:cs typeface="Arial" panose="020B0604020202020204" pitchFamily="34" charset="0"/>
              <a:sym typeface="Cabin"/>
            </a:endParaRPr>
          </a:p>
        </p:txBody>
      </p:sp>
      <p:graphicFrame>
        <p:nvGraphicFramePr>
          <p:cNvPr id="5" name="Table 4">
            <a:extLst>
              <a:ext uri="{FF2B5EF4-FFF2-40B4-BE49-F238E27FC236}">
                <a16:creationId xmlns:a16="http://schemas.microsoft.com/office/drawing/2014/main" id="{FC490C1A-9F0C-9063-78EF-7B44D35776C0}"/>
              </a:ext>
            </a:extLst>
          </p:cNvPr>
          <p:cNvGraphicFramePr>
            <a:graphicFrameLocks noGrp="1"/>
          </p:cNvGraphicFramePr>
          <p:nvPr>
            <p:extLst>
              <p:ext uri="{D42A27DB-BD31-4B8C-83A1-F6EECF244321}">
                <p14:modId xmlns:p14="http://schemas.microsoft.com/office/powerpoint/2010/main" val="703571966"/>
              </p:ext>
            </p:extLst>
          </p:nvPr>
        </p:nvGraphicFramePr>
        <p:xfrm>
          <a:off x="566910" y="2337341"/>
          <a:ext cx="6176043" cy="1964886"/>
        </p:xfrm>
        <a:graphic>
          <a:graphicData uri="http://schemas.openxmlformats.org/drawingml/2006/table">
            <a:tbl>
              <a:tblPr bandRow="1"/>
              <a:tblGrid>
                <a:gridCol w="4149220">
                  <a:extLst>
                    <a:ext uri="{9D8B030D-6E8A-4147-A177-3AD203B41FA5}">
                      <a16:colId xmlns:a16="http://schemas.microsoft.com/office/drawing/2014/main" val="1343246621"/>
                    </a:ext>
                  </a:extLst>
                </a:gridCol>
                <a:gridCol w="2026823">
                  <a:extLst>
                    <a:ext uri="{9D8B030D-6E8A-4147-A177-3AD203B41FA5}">
                      <a16:colId xmlns:a16="http://schemas.microsoft.com/office/drawing/2014/main" val="773383618"/>
                    </a:ext>
                  </a:extLst>
                </a:gridCol>
              </a:tblGrid>
              <a:tr h="417628">
                <a:tc>
                  <a:txBody>
                    <a:bodyPr/>
                    <a:lstStyle/>
                    <a:p>
                      <a:r>
                        <a:rPr lang="en-US" sz="1600" b="1" dirty="0">
                          <a:latin typeface="Arial" panose="020B0604020202020204" pitchFamily="34" charset="0"/>
                          <a:cs typeface="Arial" panose="020B0604020202020204" pitchFamily="34" charset="0"/>
                        </a:rPr>
                        <a:t>Implemented Screening Protocol for OUD:</a:t>
                      </a:r>
                    </a:p>
                  </a:txBody>
                  <a:tcPr/>
                </a:tc>
                <a:tc>
                  <a:txBody>
                    <a:bodyPr/>
                    <a:lstStyle/>
                    <a:p>
                      <a:r>
                        <a:rPr lang="en-US" sz="1600" b="1" dirty="0">
                          <a:latin typeface="Arial" panose="020B0604020202020204" pitchFamily="34" charset="0"/>
                          <a:cs typeface="Arial" panose="020B0604020202020204" pitchFamily="34" charset="0"/>
                        </a:rPr>
                        <a:t>95% </a:t>
                      </a:r>
                      <a:r>
                        <a:rPr lang="en-US" sz="1600" b="0" dirty="0">
                          <a:latin typeface="Arial" panose="020B0604020202020204" pitchFamily="34" charset="0"/>
                          <a:cs typeface="Arial" panose="020B0604020202020204" pitchFamily="34" charset="0"/>
                        </a:rPr>
                        <a:t>of jails</a:t>
                      </a:r>
                    </a:p>
                  </a:txBody>
                  <a:tcPr/>
                </a:tc>
                <a:extLst>
                  <a:ext uri="{0D108BD9-81ED-4DB2-BD59-A6C34878D82A}">
                    <a16:rowId xmlns:a16="http://schemas.microsoft.com/office/drawing/2014/main" val="634609457"/>
                  </a:ext>
                </a:extLst>
              </a:tr>
              <a:tr h="46192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Average Completed Screening for OUD:</a:t>
                      </a:r>
                    </a:p>
                  </a:txBody>
                  <a:tcPr/>
                </a:tc>
                <a:tc>
                  <a:txBody>
                    <a:bodyPr/>
                    <a:lstStyle/>
                    <a:p>
                      <a:r>
                        <a:rPr lang="en-US" sz="1600" b="1" dirty="0">
                          <a:latin typeface="Arial" panose="020B0604020202020204" pitchFamily="34" charset="0"/>
                          <a:cs typeface="Arial" panose="020B0604020202020204" pitchFamily="34" charset="0"/>
                        </a:rPr>
                        <a:t>68%</a:t>
                      </a:r>
                    </a:p>
                  </a:txBody>
                  <a:tcPr/>
                </a:tc>
                <a:extLst>
                  <a:ext uri="{0D108BD9-81ED-4DB2-BD59-A6C34878D82A}">
                    <a16:rowId xmlns:a16="http://schemas.microsoft.com/office/drawing/2014/main" val="3663058145"/>
                  </a:ext>
                </a:extLst>
              </a:tr>
              <a:tr h="461922">
                <a:tc>
                  <a:txBody>
                    <a:bodyPr/>
                    <a:lstStyle/>
                    <a:p>
                      <a:r>
                        <a:rPr lang="en-US" sz="1600" b="1" dirty="0">
                          <a:latin typeface="Arial" panose="020B0604020202020204" pitchFamily="34" charset="0"/>
                          <a:cs typeface="Arial" panose="020B0604020202020204" pitchFamily="34" charset="0"/>
                        </a:rPr>
                        <a:t>Implemented a Standardized Tool:</a:t>
                      </a:r>
                    </a:p>
                  </a:txBody>
                  <a:tcPr/>
                </a:tc>
                <a:tc>
                  <a:txBody>
                    <a:bodyPr/>
                    <a:lstStyle/>
                    <a:p>
                      <a:r>
                        <a:rPr lang="en-US" sz="1600" b="1" dirty="0">
                          <a:latin typeface="Arial" panose="020B0604020202020204" pitchFamily="34" charset="0"/>
                          <a:cs typeface="Arial" panose="020B0604020202020204" pitchFamily="34" charset="0"/>
                        </a:rPr>
                        <a:t>22%</a:t>
                      </a:r>
                    </a:p>
                  </a:txBody>
                  <a:tcPr/>
                </a:tc>
                <a:extLst>
                  <a:ext uri="{0D108BD9-81ED-4DB2-BD59-A6C34878D82A}">
                    <a16:rowId xmlns:a16="http://schemas.microsoft.com/office/drawing/2014/main" val="3135157175"/>
                  </a:ext>
                </a:extLst>
              </a:tr>
              <a:tr h="461922">
                <a:tc>
                  <a:txBody>
                    <a:bodyPr/>
                    <a:lstStyle/>
                    <a:p>
                      <a:r>
                        <a:rPr lang="en-US" sz="1600" b="1" dirty="0">
                          <a:latin typeface="Arial" panose="020B0604020202020204" pitchFamily="34" charset="0"/>
                          <a:cs typeface="Arial" panose="020B0604020202020204" pitchFamily="34" charset="0"/>
                        </a:rPr>
                        <a:t>Screening Done by Clinical Staff:</a:t>
                      </a:r>
                    </a:p>
                  </a:txBody>
                  <a:tcPr/>
                </a:tc>
                <a:tc>
                  <a:txBody>
                    <a:bodyPr/>
                    <a:lstStyle/>
                    <a:p>
                      <a:r>
                        <a:rPr lang="en-US" sz="1600" b="1" dirty="0">
                          <a:latin typeface="Arial" panose="020B0604020202020204" pitchFamily="34" charset="0"/>
                          <a:cs typeface="Arial" panose="020B0604020202020204" pitchFamily="34" charset="0"/>
                        </a:rPr>
                        <a:t>87%</a:t>
                      </a:r>
                    </a:p>
                  </a:txBody>
                  <a:tcPr/>
                </a:tc>
                <a:extLst>
                  <a:ext uri="{0D108BD9-81ED-4DB2-BD59-A6C34878D82A}">
                    <a16:rowId xmlns:a16="http://schemas.microsoft.com/office/drawing/2014/main" val="3919619416"/>
                  </a:ext>
                </a:extLst>
              </a:tr>
            </a:tbl>
          </a:graphicData>
        </a:graphic>
      </p:graphicFrame>
      <p:sp>
        <p:nvSpPr>
          <p:cNvPr id="2" name="Google Shape;509;p72">
            <a:extLst>
              <a:ext uri="{FF2B5EF4-FFF2-40B4-BE49-F238E27FC236}">
                <a16:creationId xmlns:a16="http://schemas.microsoft.com/office/drawing/2014/main" id="{131B368D-D74B-7580-B595-4BDC9C6B9314}"/>
              </a:ext>
            </a:extLst>
          </p:cNvPr>
          <p:cNvSpPr txBox="1">
            <a:spLocks/>
          </p:cNvSpPr>
          <p:nvPr/>
        </p:nvSpPr>
        <p:spPr>
          <a:xfrm>
            <a:off x="566910" y="1602392"/>
            <a:ext cx="5862465" cy="342900"/>
          </a:xfrm>
          <a:prstGeom prst="rect">
            <a:avLst/>
          </a:prstGeom>
          <a:noFill/>
          <a:ln>
            <a:noFill/>
          </a:ln>
        </p:spPr>
        <p:txBody>
          <a:bodyPr spcFirstLastPara="1" wrap="square" lIns="0" tIns="0" rIns="0" bIns="0" anchor="t" anchorCtr="0">
            <a:noAutofit/>
          </a:bodyPr>
          <a:lstStyle>
            <a:lvl1pPr marL="0" indent="0" algn="l" defTabSz="685800" rtl="0" eaLnBrk="1" latinLnBrk="0" hangingPunct="1">
              <a:lnSpc>
                <a:spcPct val="90000"/>
              </a:lnSpc>
              <a:spcBef>
                <a:spcPts val="750"/>
              </a:spcBef>
              <a:buFontTx/>
              <a:buNone/>
              <a:defRPr sz="2625" b="1" i="1" kern="1200">
                <a:solidFill>
                  <a:srgbClr val="062B48"/>
                </a:solidFill>
                <a:latin typeface="Cabin" panose="020B0803050202020004" pitchFamily="34" charset="0"/>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buClr>
                <a:srgbClr val="69AD46"/>
              </a:buClr>
              <a:buSzPts val="2400"/>
            </a:pPr>
            <a:r>
              <a:rPr lang="en-US" sz="2000" i="0" dirty="0">
                <a:latin typeface="Arial" panose="020B0604020202020204" pitchFamily="34" charset="0"/>
                <a:cs typeface="Arial" panose="020B0604020202020204" pitchFamily="34" charset="0"/>
                <a:sym typeface="Arial"/>
              </a:rPr>
              <a:t>Screening Practices across 185 US Jails: </a:t>
            </a:r>
            <a:r>
              <a:rPr lang="en-US" sz="2000" i="0" baseline="30000" dirty="0">
                <a:latin typeface="Arial" panose="020B0604020202020204" pitchFamily="34" charset="0"/>
                <a:cs typeface="Arial" panose="020B0604020202020204" pitchFamily="34" charset="0"/>
                <a:sym typeface="Arial"/>
              </a:rPr>
              <a:t>32</a:t>
            </a:r>
          </a:p>
        </p:txBody>
      </p:sp>
    </p:spTree>
    <p:extLst>
      <p:ext uri="{BB962C8B-B14F-4D97-AF65-F5344CB8AC3E}">
        <p14:creationId xmlns:p14="http://schemas.microsoft.com/office/powerpoint/2010/main" val="2204239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2"/>
          <p:cNvSpPr txBox="1">
            <a:spLocks noGrp="1"/>
          </p:cNvSpPr>
          <p:nvPr>
            <p:ph type="body" sz="quarter" idx="10"/>
          </p:nvPr>
        </p:nvSpPr>
        <p:spPr>
          <a:xfrm>
            <a:off x="320040" y="457200"/>
            <a:ext cx="8455914" cy="457200"/>
          </a:xfrm>
          <a:prstGeom prst="rect">
            <a:avLst/>
          </a:prstGeom>
          <a:noFill/>
          <a:ln>
            <a:noFill/>
          </a:ln>
        </p:spPr>
        <p:txBody>
          <a:bodyPr spcFirstLastPara="1" wrap="square" lIns="0" tIns="0" rIns="0" bIns="0" anchor="t" anchorCtr="0">
            <a:noAutofit/>
          </a:bodyPr>
          <a:lstStyle/>
          <a:p>
            <a:pPr>
              <a:spcBef>
                <a:spcPts val="0"/>
              </a:spcBef>
              <a:buClr>
                <a:srgbClr val="69AD46"/>
              </a:buClr>
              <a:buSzPts val="2400"/>
            </a:pPr>
            <a:r>
              <a:rPr lang="en" sz="3200" i="0" dirty="0">
                <a:solidFill>
                  <a:srgbClr val="332E71"/>
                </a:solidFill>
                <a:latin typeface="Arial" panose="020B0604020202020204" pitchFamily="34" charset="0"/>
                <a:cs typeface="Arial" panose="020B0604020202020204" pitchFamily="34" charset="0"/>
              </a:rPr>
              <a:t>Continuity of Care</a:t>
            </a:r>
            <a:endParaRPr sz="3200" i="0" dirty="0">
              <a:solidFill>
                <a:srgbClr val="332E71"/>
              </a:solidFill>
              <a:latin typeface="Arial" panose="020B0604020202020204" pitchFamily="34" charset="0"/>
              <a:cs typeface="Arial" panose="020B0604020202020204" pitchFamily="34" charset="0"/>
            </a:endParaRPr>
          </a:p>
        </p:txBody>
      </p:sp>
      <p:sp>
        <p:nvSpPr>
          <p:cNvPr id="510" name="Google Shape;510;p72"/>
          <p:cNvSpPr txBox="1">
            <a:spLocks noGrp="1"/>
          </p:cNvSpPr>
          <p:nvPr>
            <p:ph type="body" sz="quarter" idx="11"/>
          </p:nvPr>
        </p:nvSpPr>
        <p:spPr>
          <a:prstGeom prst="rect">
            <a:avLst/>
          </a:prstGeom>
          <a:noFill/>
          <a:ln>
            <a:noFill/>
          </a:ln>
        </p:spPr>
        <p:txBody>
          <a:bodyPr spcFirstLastPara="1" wrap="square" lIns="0" tIns="0" rIns="0" bIns="0" anchor="t" anchorCtr="0">
            <a:noAutofit/>
          </a:bodyPr>
          <a:lstStyle/>
          <a:p>
            <a:pPr lvl="2">
              <a:lnSpc>
                <a:spcPct val="100000"/>
              </a:lnSpc>
              <a:spcBef>
                <a:spcPts val="0"/>
              </a:spcBef>
              <a:buClr>
                <a:schemeClr val="dk1"/>
              </a:buClr>
              <a:buSzPts val="1600"/>
            </a:pPr>
            <a:endParaRPr sz="1600" dirty="0"/>
          </a:p>
          <a:p>
            <a:pPr lvl="1">
              <a:lnSpc>
                <a:spcPct val="100000"/>
              </a:lnSpc>
              <a:buClr>
                <a:schemeClr val="dk1"/>
              </a:buClr>
              <a:buSzPts val="2000"/>
            </a:pPr>
            <a:endParaRPr sz="2000"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p:txBody>
      </p:sp>
      <p:sp>
        <p:nvSpPr>
          <p:cNvPr id="512" name="Google Shape;512;p72"/>
          <p:cNvSpPr txBox="1"/>
          <p:nvPr/>
        </p:nvSpPr>
        <p:spPr>
          <a:xfrm>
            <a:off x="0" y="6583680"/>
            <a:ext cx="2984500" cy="230792"/>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libri"/>
                <a:cs typeface="Arial" panose="020B0604020202020204" pitchFamily="34" charset="0"/>
                <a:sym typeface="Calibri"/>
              </a:rPr>
              <a:t>33. Ranapurwala et al 2018.</a:t>
            </a:r>
            <a:endParaRPr sz="900" kern="0" dirty="0">
              <a:solidFill>
                <a:srgbClr val="000000"/>
              </a:solidFill>
              <a:latin typeface="Arial" panose="020B0604020202020204" pitchFamily="34" charset="0"/>
              <a:cs typeface="Arial" panose="020B0604020202020204" pitchFamily="34" charset="0"/>
              <a:sym typeface="Arial"/>
            </a:endParaRPr>
          </a:p>
        </p:txBody>
      </p:sp>
      <p:sp>
        <p:nvSpPr>
          <p:cNvPr id="4" name="Google Shape;1013;g109fb754f65_0_0">
            <a:extLst>
              <a:ext uri="{FF2B5EF4-FFF2-40B4-BE49-F238E27FC236}">
                <a16:creationId xmlns:a16="http://schemas.microsoft.com/office/drawing/2014/main" id="{0099A505-ABA8-EE10-3B96-C1EACD2A16B6}"/>
              </a:ext>
            </a:extLst>
          </p:cNvPr>
          <p:cNvSpPr txBox="1">
            <a:spLocks noGrp="1"/>
          </p:cNvSpPr>
          <p:nvPr>
            <p:ph type="body" sz="quarter" idx="12"/>
          </p:nvPr>
        </p:nvSpPr>
        <p:spPr>
          <a:xfrm>
            <a:off x="512064" y="1371600"/>
            <a:ext cx="7315200" cy="2422067"/>
          </a:xfrm>
          <a:prstGeom prst="rect">
            <a:avLst/>
          </a:prstGeom>
          <a:noFill/>
          <a:ln>
            <a:noFill/>
          </a:ln>
        </p:spPr>
        <p:txBody>
          <a:bodyPr spcFirstLastPara="1" wrap="square" lIns="0" tIns="0" rIns="0" bIns="0" anchor="t" anchorCtr="0">
            <a:noAutofit/>
          </a:bodyPr>
          <a:lstStyle/>
          <a:p>
            <a:pPr marL="397669" indent="-342900">
              <a:buSzPts val="2450"/>
              <a:buFont typeface="Arial" panose="020B0604020202020204" pitchFamily="34" charset="0"/>
              <a:buChar char="•"/>
            </a:pPr>
            <a:r>
              <a:rPr lang="en-US" sz="2400" dirty="0">
                <a:solidFill>
                  <a:srgbClr val="333333"/>
                </a:solidFill>
                <a:latin typeface="Arial" panose="020B0604020202020204" pitchFamily="34" charset="0"/>
                <a:ea typeface="Cabin"/>
                <a:cs typeface="Arial" panose="020B0604020202020204" pitchFamily="34" charset="0"/>
                <a:sym typeface="Cabin"/>
              </a:rPr>
              <a:t>Equally important to organize treatment for patients upon release</a:t>
            </a:r>
          </a:p>
          <a:p>
            <a:pPr marL="740569" lvl="1" indent="-342900">
              <a:lnSpc>
                <a:spcPct val="100000"/>
              </a:lnSpc>
              <a:buSzPts val="2450"/>
              <a:buFont typeface="Courier New" panose="02070309020205020404" pitchFamily="49" charset="0"/>
              <a:buChar char="o"/>
            </a:pPr>
            <a:r>
              <a:rPr lang="en-US" sz="2200" b="1" dirty="0">
                <a:solidFill>
                  <a:srgbClr val="333333"/>
                </a:solidFill>
                <a:latin typeface="Arial" panose="020B0604020202020204" pitchFamily="34" charset="0"/>
                <a:ea typeface="Cabin"/>
                <a:cs typeface="Arial" panose="020B0604020202020204" pitchFamily="34" charset="0"/>
                <a:sym typeface="Cabin"/>
              </a:rPr>
              <a:t>40x higher</a:t>
            </a:r>
            <a:r>
              <a:rPr lang="en-US" sz="2200" dirty="0">
                <a:solidFill>
                  <a:srgbClr val="333333"/>
                </a:solidFill>
                <a:latin typeface="Arial" panose="020B0604020202020204" pitchFamily="34" charset="0"/>
                <a:ea typeface="Cabin"/>
                <a:cs typeface="Arial" panose="020B0604020202020204" pitchFamily="34" charset="0"/>
                <a:sym typeface="Cabin"/>
              </a:rPr>
              <a:t> overdose rate post-release </a:t>
            </a:r>
            <a:r>
              <a:rPr lang="en-US" sz="2200" baseline="30000" dirty="0">
                <a:solidFill>
                  <a:srgbClr val="333333"/>
                </a:solidFill>
                <a:latin typeface="Arial" panose="020B0604020202020204" pitchFamily="34" charset="0"/>
                <a:ea typeface="Cabin"/>
                <a:cs typeface="Arial" panose="020B0604020202020204" pitchFamily="34" charset="0"/>
                <a:sym typeface="Cabin"/>
              </a:rPr>
              <a:t>33</a:t>
            </a:r>
            <a:endParaRPr lang="en-US" sz="2200" b="1" baseline="30000" dirty="0">
              <a:solidFill>
                <a:srgbClr val="333333"/>
              </a:solidFill>
              <a:latin typeface="Arial" panose="020B0604020202020204" pitchFamily="34" charset="0"/>
              <a:ea typeface="Cabin"/>
              <a:cs typeface="Arial" panose="020B0604020202020204" pitchFamily="34" charset="0"/>
              <a:sym typeface="Cabin"/>
            </a:endParaRPr>
          </a:p>
          <a:p>
            <a:pPr marL="740569" lvl="1" indent="-342900">
              <a:lnSpc>
                <a:spcPct val="100000"/>
              </a:lnSpc>
              <a:buSzPts val="2450"/>
              <a:buFont typeface="Arial" panose="020B0604020202020204" pitchFamily="34" charset="0"/>
              <a:buChar char="•"/>
            </a:pPr>
            <a:endParaRPr lang="en-US" sz="2400" dirty="0">
              <a:solidFill>
                <a:srgbClr val="333333"/>
              </a:solidFill>
              <a:latin typeface="Arial" panose="020B0604020202020204" pitchFamily="34" charset="0"/>
              <a:ea typeface="Cabin"/>
              <a:cs typeface="Arial" panose="020B0604020202020204" pitchFamily="34" charset="0"/>
              <a:sym typeface="Cabin"/>
            </a:endParaRPr>
          </a:p>
          <a:p>
            <a:pPr marL="397669" indent="-342900">
              <a:buSzPts val="2450"/>
              <a:buFont typeface="Arial" panose="020B0604020202020204" pitchFamily="34" charset="0"/>
              <a:buChar char="•"/>
            </a:pPr>
            <a:r>
              <a:rPr lang="en-US" sz="2400" b="1" dirty="0">
                <a:solidFill>
                  <a:srgbClr val="002060"/>
                </a:solidFill>
                <a:latin typeface="Arial" panose="020B0604020202020204" pitchFamily="34" charset="0"/>
                <a:ea typeface="Cabin"/>
                <a:cs typeface="Arial" panose="020B0604020202020204" pitchFamily="34" charset="0"/>
                <a:sym typeface="Cabin"/>
              </a:rPr>
              <a:t>Challenge: </a:t>
            </a:r>
            <a:r>
              <a:rPr lang="en-US" sz="2400" dirty="0">
                <a:solidFill>
                  <a:srgbClr val="333333"/>
                </a:solidFill>
                <a:latin typeface="Arial" panose="020B0604020202020204" pitchFamily="34" charset="0"/>
                <a:ea typeface="Cabin"/>
                <a:cs typeface="Arial" panose="020B0604020202020204" pitchFamily="34" charset="0"/>
                <a:sym typeface="Cabin"/>
              </a:rPr>
              <a:t>Variable &amp; unpredictable discharge</a:t>
            </a:r>
          </a:p>
          <a:p>
            <a:pPr marL="285750" indent="-285750">
              <a:buSzPts val="2400"/>
              <a:buFont typeface="Arial" panose="020B0604020202020204" pitchFamily="34" charset="0"/>
              <a:buChar char="•"/>
            </a:pPr>
            <a:endParaRPr lang="en-US" sz="2200" dirty="0">
              <a:solidFill>
                <a:srgbClr val="333333"/>
              </a:solidFill>
              <a:latin typeface="Cabin"/>
              <a:ea typeface="Cabin"/>
              <a:cs typeface="Cabin"/>
              <a:sym typeface="Cabin"/>
            </a:endParaRPr>
          </a:p>
        </p:txBody>
      </p:sp>
      <p:sp>
        <p:nvSpPr>
          <p:cNvPr id="5" name="Rectangle: Rounded Corners 4">
            <a:extLst>
              <a:ext uri="{FF2B5EF4-FFF2-40B4-BE49-F238E27FC236}">
                <a16:creationId xmlns:a16="http://schemas.microsoft.com/office/drawing/2014/main" id="{7927E89F-C8F9-CCD4-6BDA-AA2B1CB7AF2D}"/>
              </a:ext>
            </a:extLst>
          </p:cNvPr>
          <p:cNvSpPr/>
          <p:nvPr/>
        </p:nvSpPr>
        <p:spPr>
          <a:xfrm>
            <a:off x="342900" y="4212129"/>
            <a:ext cx="2463114" cy="96564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prstClr val="white"/>
              </a:solidFill>
              <a:latin typeface="Calibri" panose="020F0502020204030204"/>
              <a:sym typeface="Arial"/>
            </a:endParaRPr>
          </a:p>
        </p:txBody>
      </p:sp>
      <p:sp>
        <p:nvSpPr>
          <p:cNvPr id="7" name="Google Shape;1013;g109fb754f65_0_0">
            <a:extLst>
              <a:ext uri="{FF2B5EF4-FFF2-40B4-BE49-F238E27FC236}">
                <a16:creationId xmlns:a16="http://schemas.microsoft.com/office/drawing/2014/main" id="{3720AEAE-0678-BD31-B5DF-F7DA81073AF3}"/>
              </a:ext>
            </a:extLst>
          </p:cNvPr>
          <p:cNvSpPr txBox="1">
            <a:spLocks/>
          </p:cNvSpPr>
          <p:nvPr/>
        </p:nvSpPr>
        <p:spPr>
          <a:xfrm>
            <a:off x="375854" y="4341895"/>
            <a:ext cx="2463113" cy="835876"/>
          </a:xfrm>
          <a:prstGeom prst="rect">
            <a:avLst/>
          </a:prstGeom>
          <a:noFill/>
          <a:ln>
            <a:noFill/>
          </a:ln>
        </p:spPr>
        <p:txBody>
          <a:bodyPr spcFirstLastPara="1" wrap="square" lIns="0" tIns="0" rIns="0" bIns="0" anchor="t" anchorCtr="0">
            <a:noAutofit/>
          </a:bodyPr>
          <a:lstStyle>
            <a:lvl1pPr marL="0" indent="0" algn="l" defTabSz="685800" rtl="0" eaLnBrk="1" latinLnBrk="0" hangingPunct="1">
              <a:lnSpc>
                <a:spcPct val="100000"/>
              </a:lnSpc>
              <a:spcBef>
                <a:spcPts val="0"/>
              </a:spcBef>
              <a:buFontTx/>
              <a:buNone/>
              <a:defRPr sz="1500" b="0" i="0" kern="1200" baseline="0">
                <a:solidFill>
                  <a:schemeClr val="tx1"/>
                </a:solidFill>
                <a:latin typeface="Cabin" panose="020B0803050202020004" pitchFamily="34" charset="0"/>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SzPts val="2400"/>
            </a:pPr>
            <a:r>
              <a:rPr lang="en-US" sz="2200" b="1" dirty="0">
                <a:solidFill>
                  <a:srgbClr val="333333"/>
                </a:solidFill>
                <a:latin typeface="Arial" panose="020B0604020202020204" pitchFamily="34" charset="0"/>
                <a:ea typeface="Cabin"/>
                <a:cs typeface="Arial" panose="020B0604020202020204" pitchFamily="34" charset="0"/>
                <a:sym typeface="Cabin"/>
              </a:rPr>
              <a:t>Schedule Appointment  </a:t>
            </a:r>
          </a:p>
        </p:txBody>
      </p:sp>
      <p:cxnSp>
        <p:nvCxnSpPr>
          <p:cNvPr id="9" name="Straight Arrow Connector 8">
            <a:extLst>
              <a:ext uri="{FF2B5EF4-FFF2-40B4-BE49-F238E27FC236}">
                <a16:creationId xmlns:a16="http://schemas.microsoft.com/office/drawing/2014/main" id="{A8F466D7-2ABB-EB82-5A27-5DB7C277373B}"/>
              </a:ext>
            </a:extLst>
          </p:cNvPr>
          <p:cNvCxnSpPr>
            <a:cxnSpLocks/>
          </p:cNvCxnSpPr>
          <p:nvPr/>
        </p:nvCxnSpPr>
        <p:spPr>
          <a:xfrm>
            <a:off x="2892856" y="4686279"/>
            <a:ext cx="518984"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B909B7DD-EA7F-4369-97E4-7A3F0D79CAE0}"/>
              </a:ext>
            </a:extLst>
          </p:cNvPr>
          <p:cNvSpPr/>
          <p:nvPr/>
        </p:nvSpPr>
        <p:spPr>
          <a:xfrm>
            <a:off x="3522706" y="4055177"/>
            <a:ext cx="2463114" cy="127048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prstClr val="white"/>
              </a:solidFill>
              <a:latin typeface="Calibri" panose="020F0502020204030204"/>
              <a:sym typeface="Arial"/>
            </a:endParaRPr>
          </a:p>
        </p:txBody>
      </p:sp>
      <p:sp>
        <p:nvSpPr>
          <p:cNvPr id="12" name="Google Shape;1013;g109fb754f65_0_0">
            <a:extLst>
              <a:ext uri="{FF2B5EF4-FFF2-40B4-BE49-F238E27FC236}">
                <a16:creationId xmlns:a16="http://schemas.microsoft.com/office/drawing/2014/main" id="{5C57E5A0-6E1A-FC70-4307-7238860FF152}"/>
              </a:ext>
            </a:extLst>
          </p:cNvPr>
          <p:cNvSpPr txBox="1">
            <a:spLocks/>
          </p:cNvSpPr>
          <p:nvPr/>
        </p:nvSpPr>
        <p:spPr>
          <a:xfrm>
            <a:off x="3555660" y="4184943"/>
            <a:ext cx="2463113" cy="835876"/>
          </a:xfrm>
          <a:prstGeom prst="rect">
            <a:avLst/>
          </a:prstGeom>
          <a:noFill/>
          <a:ln>
            <a:noFill/>
          </a:ln>
        </p:spPr>
        <p:txBody>
          <a:bodyPr spcFirstLastPara="1" wrap="square" lIns="0" tIns="0" rIns="0" bIns="0" anchor="t" anchorCtr="0">
            <a:noAutofit/>
          </a:bodyPr>
          <a:lstStyle>
            <a:lvl1pPr marL="0" indent="0" algn="l" defTabSz="685800" rtl="0" eaLnBrk="1" latinLnBrk="0" hangingPunct="1">
              <a:lnSpc>
                <a:spcPct val="100000"/>
              </a:lnSpc>
              <a:spcBef>
                <a:spcPts val="0"/>
              </a:spcBef>
              <a:buFontTx/>
              <a:buNone/>
              <a:defRPr sz="1500" b="0" i="0" kern="1200" baseline="0">
                <a:solidFill>
                  <a:schemeClr val="tx1"/>
                </a:solidFill>
                <a:latin typeface="Cabin" panose="020B0803050202020004" pitchFamily="34" charset="0"/>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SzPts val="2400"/>
            </a:pPr>
            <a:r>
              <a:rPr lang="en-US" sz="2200" b="1" dirty="0">
                <a:solidFill>
                  <a:srgbClr val="333333"/>
                </a:solidFill>
                <a:latin typeface="Arial" panose="020B0604020202020204" pitchFamily="34" charset="0"/>
                <a:ea typeface="Cabin"/>
                <a:cs typeface="Arial" panose="020B0604020202020204" pitchFamily="34" charset="0"/>
                <a:sym typeface="Cabin"/>
              </a:rPr>
              <a:t>Patient Released Prior to Receiving Medication</a:t>
            </a:r>
          </a:p>
        </p:txBody>
      </p:sp>
      <p:cxnSp>
        <p:nvCxnSpPr>
          <p:cNvPr id="13" name="Straight Arrow Connector 12">
            <a:extLst>
              <a:ext uri="{FF2B5EF4-FFF2-40B4-BE49-F238E27FC236}">
                <a16:creationId xmlns:a16="http://schemas.microsoft.com/office/drawing/2014/main" id="{680A8E10-9EB9-A37A-9FF6-969E97097F2C}"/>
              </a:ext>
            </a:extLst>
          </p:cNvPr>
          <p:cNvCxnSpPr>
            <a:cxnSpLocks/>
          </p:cNvCxnSpPr>
          <p:nvPr/>
        </p:nvCxnSpPr>
        <p:spPr>
          <a:xfrm>
            <a:off x="6101494" y="4686279"/>
            <a:ext cx="518984"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4" name="Rectangle: Rounded Corners 13">
            <a:extLst>
              <a:ext uri="{FF2B5EF4-FFF2-40B4-BE49-F238E27FC236}">
                <a16:creationId xmlns:a16="http://schemas.microsoft.com/office/drawing/2014/main" id="{866737B8-ABCC-9228-E1F8-1EF408493026}"/>
              </a:ext>
            </a:extLst>
          </p:cNvPr>
          <p:cNvSpPr/>
          <p:nvPr/>
        </p:nvSpPr>
        <p:spPr>
          <a:xfrm>
            <a:off x="6797246" y="4212129"/>
            <a:ext cx="2096532" cy="96564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prstClr val="white"/>
              </a:solidFill>
              <a:latin typeface="Calibri" panose="020F0502020204030204"/>
              <a:sym typeface="Arial"/>
            </a:endParaRPr>
          </a:p>
        </p:txBody>
      </p:sp>
      <p:sp>
        <p:nvSpPr>
          <p:cNvPr id="15" name="Google Shape;1013;g109fb754f65_0_0">
            <a:extLst>
              <a:ext uri="{FF2B5EF4-FFF2-40B4-BE49-F238E27FC236}">
                <a16:creationId xmlns:a16="http://schemas.microsoft.com/office/drawing/2014/main" id="{A52E4B69-1762-65EE-CED3-7940C3BED5A9}"/>
              </a:ext>
            </a:extLst>
          </p:cNvPr>
          <p:cNvSpPr txBox="1">
            <a:spLocks/>
          </p:cNvSpPr>
          <p:nvPr/>
        </p:nvSpPr>
        <p:spPr>
          <a:xfrm>
            <a:off x="6846674" y="4489784"/>
            <a:ext cx="1997676" cy="835876"/>
          </a:xfrm>
          <a:prstGeom prst="rect">
            <a:avLst/>
          </a:prstGeom>
          <a:noFill/>
          <a:ln>
            <a:noFill/>
          </a:ln>
        </p:spPr>
        <p:txBody>
          <a:bodyPr spcFirstLastPara="1" wrap="square" lIns="0" tIns="0" rIns="0" bIns="0" anchor="t" anchorCtr="0">
            <a:noAutofit/>
          </a:bodyPr>
          <a:lstStyle>
            <a:lvl1pPr marL="0" indent="0" algn="l" defTabSz="685800" rtl="0" eaLnBrk="1" latinLnBrk="0" hangingPunct="1">
              <a:lnSpc>
                <a:spcPct val="100000"/>
              </a:lnSpc>
              <a:spcBef>
                <a:spcPts val="0"/>
              </a:spcBef>
              <a:buFontTx/>
              <a:buNone/>
              <a:defRPr sz="1500" b="0" i="0" kern="1200" baseline="0">
                <a:solidFill>
                  <a:schemeClr val="tx1"/>
                </a:solidFill>
                <a:latin typeface="Cabin" panose="020B0803050202020004" pitchFamily="34" charset="0"/>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SzPts val="2400"/>
            </a:pPr>
            <a:r>
              <a:rPr lang="en-US" sz="2200" b="1" dirty="0">
                <a:solidFill>
                  <a:srgbClr val="333333"/>
                </a:solidFill>
                <a:latin typeface="Arial" panose="020B0604020202020204" pitchFamily="34" charset="0"/>
                <a:ea typeface="Cabin"/>
                <a:cs typeface="Arial" panose="020B0604020202020204" pitchFamily="34" charset="0"/>
                <a:sym typeface="Cabin"/>
              </a:rPr>
              <a:t>Return to Use</a:t>
            </a:r>
          </a:p>
        </p:txBody>
      </p:sp>
    </p:spTree>
    <p:extLst>
      <p:ext uri="{BB962C8B-B14F-4D97-AF65-F5344CB8AC3E}">
        <p14:creationId xmlns:p14="http://schemas.microsoft.com/office/powerpoint/2010/main" val="3125297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2"/>
          <p:cNvSpPr txBox="1">
            <a:spLocks noGrp="1"/>
          </p:cNvSpPr>
          <p:nvPr>
            <p:ph type="body" sz="quarter" idx="10"/>
          </p:nvPr>
        </p:nvSpPr>
        <p:spPr>
          <a:xfrm>
            <a:off x="320040" y="457200"/>
            <a:ext cx="8455914" cy="457200"/>
          </a:xfrm>
          <a:prstGeom prst="rect">
            <a:avLst/>
          </a:prstGeom>
          <a:noFill/>
          <a:ln>
            <a:noFill/>
          </a:ln>
        </p:spPr>
        <p:txBody>
          <a:bodyPr spcFirstLastPara="1" wrap="square" lIns="0" tIns="0" rIns="0" bIns="0" anchor="t" anchorCtr="0">
            <a:noAutofit/>
          </a:bodyPr>
          <a:lstStyle/>
          <a:p>
            <a:pPr>
              <a:spcBef>
                <a:spcPts val="0"/>
              </a:spcBef>
              <a:buClr>
                <a:srgbClr val="69AD46"/>
              </a:buClr>
              <a:buSzPts val="2400"/>
            </a:pPr>
            <a:r>
              <a:rPr lang="en" sz="3200" i="0" dirty="0">
                <a:solidFill>
                  <a:srgbClr val="332E71"/>
                </a:solidFill>
                <a:latin typeface="Arial" panose="020B0604020202020204" pitchFamily="34" charset="0"/>
                <a:cs typeface="Arial" panose="020B0604020202020204" pitchFamily="34" charset="0"/>
              </a:rPr>
              <a:t>Extended-Release Naltrexone Initiation</a:t>
            </a:r>
            <a:endParaRPr sz="3200" i="0" dirty="0">
              <a:solidFill>
                <a:srgbClr val="332E71"/>
              </a:solidFill>
              <a:latin typeface="Arial" panose="020B0604020202020204" pitchFamily="34" charset="0"/>
              <a:cs typeface="Arial" panose="020B0604020202020204" pitchFamily="34" charset="0"/>
            </a:endParaRPr>
          </a:p>
        </p:txBody>
      </p:sp>
      <p:sp>
        <p:nvSpPr>
          <p:cNvPr id="510" name="Google Shape;510;p72"/>
          <p:cNvSpPr txBox="1">
            <a:spLocks noGrp="1"/>
          </p:cNvSpPr>
          <p:nvPr>
            <p:ph type="body" sz="quarter" idx="11"/>
          </p:nvPr>
        </p:nvSpPr>
        <p:spPr>
          <a:prstGeom prst="rect">
            <a:avLst/>
          </a:prstGeom>
          <a:noFill/>
          <a:ln>
            <a:noFill/>
          </a:ln>
        </p:spPr>
        <p:txBody>
          <a:bodyPr spcFirstLastPara="1" wrap="square" lIns="0" tIns="0" rIns="0" bIns="0" anchor="t" anchorCtr="0">
            <a:noAutofit/>
          </a:bodyPr>
          <a:lstStyle/>
          <a:p>
            <a:pPr lvl="2">
              <a:lnSpc>
                <a:spcPct val="100000"/>
              </a:lnSpc>
              <a:spcBef>
                <a:spcPts val="0"/>
              </a:spcBef>
              <a:buClr>
                <a:schemeClr val="dk1"/>
              </a:buClr>
              <a:buSzPts val="1600"/>
            </a:pPr>
            <a:endParaRPr sz="1600" dirty="0"/>
          </a:p>
          <a:p>
            <a:pPr lvl="1">
              <a:lnSpc>
                <a:spcPct val="100000"/>
              </a:lnSpc>
              <a:buClr>
                <a:schemeClr val="dk1"/>
              </a:buClr>
              <a:buSzPts val="2000"/>
            </a:pPr>
            <a:endParaRPr sz="2000"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p:txBody>
      </p:sp>
      <p:sp>
        <p:nvSpPr>
          <p:cNvPr id="512" name="Google Shape;512;p72"/>
          <p:cNvSpPr txBox="1"/>
          <p:nvPr/>
        </p:nvSpPr>
        <p:spPr>
          <a:xfrm>
            <a:off x="0" y="6492240"/>
            <a:ext cx="2984500" cy="369291"/>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libri"/>
                <a:cs typeface="Arial" panose="020B0604020202020204" pitchFamily="34" charset="0"/>
                <a:sym typeface="Calibri"/>
              </a:rPr>
              <a:t>34. Gordon et al. 2017.</a:t>
            </a:r>
          </a:p>
          <a:p>
            <a:pPr>
              <a:buClr>
                <a:srgbClr val="000000"/>
              </a:buClr>
            </a:pPr>
            <a:r>
              <a:rPr lang="en" sz="900" kern="0" dirty="0">
                <a:solidFill>
                  <a:prstClr val="black"/>
                </a:solidFill>
                <a:latin typeface="Arial" panose="020B0604020202020204" pitchFamily="34" charset="0"/>
                <a:cs typeface="Arial" panose="020B0604020202020204" pitchFamily="34" charset="0"/>
                <a:sym typeface="Calibri"/>
              </a:rPr>
              <a:t>35. Lee et al. 2018.</a:t>
            </a:r>
            <a:endParaRPr sz="900" kern="0" dirty="0">
              <a:solidFill>
                <a:srgbClr val="000000"/>
              </a:solidFill>
              <a:latin typeface="Arial" panose="020B0604020202020204" pitchFamily="34" charset="0"/>
              <a:cs typeface="Arial" panose="020B0604020202020204" pitchFamily="34" charset="0"/>
              <a:sym typeface="Arial"/>
            </a:endParaRPr>
          </a:p>
        </p:txBody>
      </p:sp>
      <p:sp>
        <p:nvSpPr>
          <p:cNvPr id="4" name="Google Shape;1013;g109fb754f65_0_0">
            <a:extLst>
              <a:ext uri="{FF2B5EF4-FFF2-40B4-BE49-F238E27FC236}">
                <a16:creationId xmlns:a16="http://schemas.microsoft.com/office/drawing/2014/main" id="{0099A505-ABA8-EE10-3B96-C1EACD2A16B6}"/>
              </a:ext>
            </a:extLst>
          </p:cNvPr>
          <p:cNvSpPr txBox="1">
            <a:spLocks noGrp="1"/>
          </p:cNvSpPr>
          <p:nvPr>
            <p:ph type="body" sz="quarter" idx="12"/>
          </p:nvPr>
        </p:nvSpPr>
        <p:spPr>
          <a:xfrm>
            <a:off x="512064" y="1371600"/>
            <a:ext cx="8219995" cy="2422067"/>
          </a:xfrm>
          <a:prstGeom prst="rect">
            <a:avLst/>
          </a:prstGeom>
          <a:noFill/>
          <a:ln>
            <a:noFill/>
          </a:ln>
        </p:spPr>
        <p:txBody>
          <a:bodyPr spcFirstLastPara="1" wrap="square" lIns="0" tIns="0" rIns="0" bIns="0" anchor="t" anchorCtr="0">
            <a:noAutofit/>
          </a:bodyPr>
          <a:lstStyle/>
          <a:p>
            <a:pPr marL="397669" indent="-342900">
              <a:buSzPts val="2450"/>
              <a:buFont typeface="Arial" panose="020B0604020202020204" pitchFamily="34" charset="0"/>
              <a:buChar char="•"/>
            </a:pPr>
            <a:r>
              <a:rPr lang="en-US" sz="2800" dirty="0">
                <a:solidFill>
                  <a:srgbClr val="333333"/>
                </a:solidFill>
                <a:latin typeface="Arial" panose="020B0604020202020204" pitchFamily="34" charset="0"/>
                <a:ea typeface="Cabin"/>
                <a:cs typeface="Arial" panose="020B0604020202020204" pitchFamily="34" charset="0"/>
                <a:sym typeface="Cabin"/>
              </a:rPr>
              <a:t>Long-acting injection to block effects of opioids </a:t>
            </a:r>
            <a:r>
              <a:rPr lang="en-US" sz="2800" baseline="30000" dirty="0">
                <a:solidFill>
                  <a:srgbClr val="333333"/>
                </a:solidFill>
                <a:latin typeface="Arial" panose="020B0604020202020204" pitchFamily="34" charset="0"/>
                <a:ea typeface="Cabin"/>
                <a:cs typeface="Arial" panose="020B0604020202020204" pitchFamily="34" charset="0"/>
                <a:sym typeface="Cabin"/>
              </a:rPr>
              <a:t>34</a:t>
            </a:r>
            <a:endParaRPr lang="en-US" sz="2800" dirty="0">
              <a:solidFill>
                <a:srgbClr val="333333"/>
              </a:solidFill>
              <a:latin typeface="Arial" panose="020B0604020202020204" pitchFamily="34" charset="0"/>
              <a:ea typeface="Cabin"/>
              <a:cs typeface="Arial" panose="020B0604020202020204" pitchFamily="34" charset="0"/>
              <a:sym typeface="Cabin"/>
            </a:endParaRPr>
          </a:p>
          <a:p>
            <a:pPr marL="740569" lvl="1" indent="-342900">
              <a:buSzPts val="2450"/>
              <a:buFont typeface="Courier New" panose="02070309020205020404" pitchFamily="49" charset="0"/>
              <a:buChar char="o"/>
            </a:pPr>
            <a:r>
              <a:rPr lang="en-US" sz="2400" dirty="0">
                <a:solidFill>
                  <a:srgbClr val="333333"/>
                </a:solidFill>
                <a:latin typeface="Arial" panose="020B0604020202020204" pitchFamily="34" charset="0"/>
                <a:ea typeface="Cabin"/>
                <a:cs typeface="Arial" panose="020B0604020202020204" pitchFamily="34" charset="0"/>
                <a:sym typeface="Cabin"/>
              </a:rPr>
              <a:t>Active for over 30 days</a:t>
            </a:r>
          </a:p>
          <a:p>
            <a:pPr marL="740569" lvl="1" indent="-342900">
              <a:buSzPts val="2450"/>
              <a:buFont typeface="Courier New" panose="02070309020205020404" pitchFamily="49" charset="0"/>
              <a:buChar char="o"/>
            </a:pPr>
            <a:r>
              <a:rPr lang="en-US" sz="2400" dirty="0">
                <a:solidFill>
                  <a:srgbClr val="333333"/>
                </a:solidFill>
                <a:latin typeface="Arial" panose="020B0604020202020204" pitchFamily="34" charset="0"/>
                <a:ea typeface="Cabin"/>
                <a:cs typeface="Arial" panose="020B0604020202020204" pitchFamily="34" charset="0"/>
                <a:sym typeface="Cabin"/>
              </a:rPr>
              <a:t>Eliminates:</a:t>
            </a:r>
          </a:p>
          <a:p>
            <a:pPr marL="1083469" lvl="2" indent="-342900">
              <a:buSzPts val="2450"/>
              <a:buFont typeface="Wingdings" panose="05000000000000000000" pitchFamily="2" charset="2"/>
              <a:buChar char="§"/>
            </a:pPr>
            <a:r>
              <a:rPr lang="en-US" sz="2200" dirty="0">
                <a:solidFill>
                  <a:srgbClr val="333333"/>
                </a:solidFill>
                <a:latin typeface="Arial" panose="020B0604020202020204" pitchFamily="34" charset="0"/>
                <a:ea typeface="Cabin"/>
                <a:cs typeface="Arial" panose="020B0604020202020204" pitchFamily="34" charset="0"/>
                <a:sym typeface="Cabin"/>
              </a:rPr>
              <a:t>Need for daily adherence</a:t>
            </a:r>
          </a:p>
          <a:p>
            <a:pPr marL="1083469" lvl="2" indent="-342900">
              <a:buSzPts val="2450"/>
              <a:buFont typeface="Wingdings" panose="05000000000000000000" pitchFamily="2" charset="2"/>
              <a:buChar char="§"/>
            </a:pPr>
            <a:r>
              <a:rPr lang="en-US" sz="2200" dirty="0">
                <a:solidFill>
                  <a:srgbClr val="333333"/>
                </a:solidFill>
                <a:latin typeface="Arial" panose="020B0604020202020204" pitchFamily="34" charset="0"/>
                <a:ea typeface="Cabin"/>
                <a:cs typeface="Arial" panose="020B0604020202020204" pitchFamily="34" charset="0"/>
                <a:sym typeface="Cabin"/>
              </a:rPr>
              <a:t>Risk of diversion</a:t>
            </a:r>
          </a:p>
          <a:p>
            <a:pPr marL="740569" lvl="1" indent="-342900">
              <a:buSzPts val="2450"/>
              <a:buFont typeface="Arial" panose="020B0604020202020204" pitchFamily="34" charset="0"/>
              <a:buChar char="•"/>
            </a:pPr>
            <a:endParaRPr lang="en-US" sz="1900" dirty="0">
              <a:solidFill>
                <a:srgbClr val="333333"/>
              </a:solidFill>
              <a:latin typeface="Arial" panose="020B0604020202020204" pitchFamily="34" charset="0"/>
              <a:ea typeface="Cabin"/>
              <a:cs typeface="Arial" panose="020B0604020202020204" pitchFamily="34" charset="0"/>
              <a:sym typeface="Cabin"/>
            </a:endParaRPr>
          </a:p>
          <a:p>
            <a:pPr marL="397669" indent="-342900">
              <a:buSzPts val="2450"/>
              <a:buFont typeface="Arial" panose="020B0604020202020204" pitchFamily="34" charset="0"/>
              <a:buChar char="•"/>
            </a:pPr>
            <a:r>
              <a:rPr lang="en-US" sz="2800" b="1" dirty="0">
                <a:solidFill>
                  <a:srgbClr val="002060"/>
                </a:solidFill>
                <a:latin typeface="Arial" panose="020B0604020202020204" pitchFamily="34" charset="0"/>
                <a:ea typeface="Cabin"/>
                <a:cs typeface="Arial" panose="020B0604020202020204" pitchFamily="34" charset="0"/>
                <a:sym typeface="Cabin"/>
              </a:rPr>
              <a:t>Significant increase in overdose risk after discontinuation </a:t>
            </a:r>
            <a:r>
              <a:rPr lang="en-US" sz="2800" b="1" baseline="30000" dirty="0">
                <a:solidFill>
                  <a:srgbClr val="002060"/>
                </a:solidFill>
                <a:latin typeface="Arial" panose="020B0604020202020204" pitchFamily="34" charset="0"/>
                <a:ea typeface="Cabin"/>
                <a:cs typeface="Arial" panose="020B0604020202020204" pitchFamily="34" charset="0"/>
                <a:sym typeface="Cabin"/>
              </a:rPr>
              <a:t>35</a:t>
            </a:r>
          </a:p>
          <a:p>
            <a:pPr marL="740569" lvl="1" indent="-342900">
              <a:buSzPts val="2450"/>
              <a:buFont typeface="Arial" panose="020B0604020202020204" pitchFamily="34" charset="0"/>
              <a:buChar char="•"/>
            </a:pPr>
            <a:r>
              <a:rPr lang="en-US" sz="2400" dirty="0">
                <a:latin typeface="Arial" panose="020B0604020202020204" pitchFamily="34" charset="0"/>
                <a:ea typeface="Cabin"/>
                <a:cs typeface="Arial" panose="020B0604020202020204" pitchFamily="34" charset="0"/>
                <a:sym typeface="Cabin"/>
              </a:rPr>
              <a:t>Patients must be connected to continuing care upon release</a:t>
            </a:r>
          </a:p>
          <a:p>
            <a:pPr marL="397669" lvl="1" algn="ctr">
              <a:buSzPts val="2450"/>
            </a:pPr>
            <a:endParaRPr lang="en-US" sz="2800" b="1" dirty="0">
              <a:solidFill>
                <a:srgbClr val="002060"/>
              </a:solidFill>
              <a:latin typeface="Cabin"/>
              <a:ea typeface="Cabin"/>
              <a:cs typeface="Cabin"/>
              <a:sym typeface="Cabin"/>
            </a:endParaRPr>
          </a:p>
        </p:txBody>
      </p:sp>
    </p:spTree>
    <p:extLst>
      <p:ext uri="{BB962C8B-B14F-4D97-AF65-F5344CB8AC3E}">
        <p14:creationId xmlns:p14="http://schemas.microsoft.com/office/powerpoint/2010/main" val="988791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2"/>
          <p:cNvSpPr txBox="1">
            <a:spLocks noGrp="1"/>
          </p:cNvSpPr>
          <p:nvPr>
            <p:ph type="body" sz="quarter" idx="10"/>
          </p:nvPr>
        </p:nvSpPr>
        <p:spPr>
          <a:xfrm>
            <a:off x="320040" y="457200"/>
            <a:ext cx="8455914" cy="457200"/>
          </a:xfrm>
          <a:prstGeom prst="rect">
            <a:avLst/>
          </a:prstGeom>
          <a:noFill/>
          <a:ln>
            <a:noFill/>
          </a:ln>
        </p:spPr>
        <p:txBody>
          <a:bodyPr spcFirstLastPara="1" wrap="square" lIns="0" tIns="0" rIns="0" bIns="0" anchor="t" anchorCtr="0">
            <a:noAutofit/>
          </a:bodyPr>
          <a:lstStyle/>
          <a:p>
            <a:pPr>
              <a:spcBef>
                <a:spcPts val="0"/>
              </a:spcBef>
              <a:buClr>
                <a:srgbClr val="69AD46"/>
              </a:buClr>
              <a:buSzPts val="2400"/>
            </a:pPr>
            <a:r>
              <a:rPr lang="en" sz="3200" i="0" dirty="0">
                <a:solidFill>
                  <a:srgbClr val="332E71"/>
                </a:solidFill>
                <a:latin typeface="Arial" panose="020B0604020202020204" pitchFamily="34" charset="0"/>
                <a:cs typeface="Arial" panose="020B0604020202020204" pitchFamily="34" charset="0"/>
              </a:rPr>
              <a:t>Coordinating with OTPs &amp; Prescribers</a:t>
            </a:r>
            <a:endParaRPr sz="3200" i="0" dirty="0">
              <a:solidFill>
                <a:srgbClr val="332E71"/>
              </a:solidFill>
              <a:latin typeface="Arial" panose="020B0604020202020204" pitchFamily="34" charset="0"/>
              <a:cs typeface="Arial" panose="020B0604020202020204" pitchFamily="34" charset="0"/>
            </a:endParaRPr>
          </a:p>
        </p:txBody>
      </p:sp>
      <p:sp>
        <p:nvSpPr>
          <p:cNvPr id="510" name="Google Shape;510;p72"/>
          <p:cNvSpPr txBox="1">
            <a:spLocks noGrp="1"/>
          </p:cNvSpPr>
          <p:nvPr>
            <p:ph type="body" sz="quarter" idx="11"/>
          </p:nvPr>
        </p:nvSpPr>
        <p:spPr>
          <a:prstGeom prst="rect">
            <a:avLst/>
          </a:prstGeom>
          <a:noFill/>
          <a:ln>
            <a:noFill/>
          </a:ln>
        </p:spPr>
        <p:txBody>
          <a:bodyPr spcFirstLastPara="1" wrap="square" lIns="0" tIns="0" rIns="0" bIns="0" anchor="t" anchorCtr="0">
            <a:noAutofit/>
          </a:bodyPr>
          <a:lstStyle/>
          <a:p>
            <a:pPr lvl="2">
              <a:lnSpc>
                <a:spcPct val="100000"/>
              </a:lnSpc>
              <a:spcBef>
                <a:spcPts val="0"/>
              </a:spcBef>
              <a:buClr>
                <a:schemeClr val="dk1"/>
              </a:buClr>
              <a:buSzPts val="1600"/>
            </a:pPr>
            <a:endParaRPr sz="1600" dirty="0"/>
          </a:p>
          <a:p>
            <a:pPr lvl="1">
              <a:lnSpc>
                <a:spcPct val="100000"/>
              </a:lnSpc>
              <a:buClr>
                <a:schemeClr val="dk1"/>
              </a:buClr>
              <a:buSzPts val="2000"/>
            </a:pPr>
            <a:endParaRPr sz="2000"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p:txBody>
      </p:sp>
      <p:sp>
        <p:nvSpPr>
          <p:cNvPr id="512" name="Google Shape;512;p72"/>
          <p:cNvSpPr txBox="1"/>
          <p:nvPr/>
        </p:nvSpPr>
        <p:spPr>
          <a:xfrm>
            <a:off x="0" y="6400800"/>
            <a:ext cx="2984500" cy="507791"/>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libri"/>
                <a:cs typeface="Arial" panose="020B0604020202020204" pitchFamily="34" charset="0"/>
                <a:sym typeface="Calibri"/>
              </a:rPr>
              <a:t>36. SAMHSA 2023.</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37. NCDHHS 2022.</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38. </a:t>
            </a:r>
            <a:r>
              <a:rPr lang="en" sz="900" kern="0" dirty="0">
                <a:solidFill>
                  <a:prstClr val="black"/>
                </a:solidFill>
                <a:latin typeface="Arial" panose="020B0604020202020204" pitchFamily="34" charset="0"/>
                <a:ea typeface="Calibri"/>
                <a:cs typeface="Arial" panose="020B0604020202020204" pitchFamily="34" charset="0"/>
                <a:sym typeface="Calibri"/>
              </a:rPr>
              <a:t>Crumpler 2022.</a:t>
            </a:r>
          </a:p>
        </p:txBody>
      </p:sp>
      <p:sp>
        <p:nvSpPr>
          <p:cNvPr id="4" name="Google Shape;1013;g109fb754f65_0_0">
            <a:extLst>
              <a:ext uri="{FF2B5EF4-FFF2-40B4-BE49-F238E27FC236}">
                <a16:creationId xmlns:a16="http://schemas.microsoft.com/office/drawing/2014/main" id="{0099A505-ABA8-EE10-3B96-C1EACD2A16B6}"/>
              </a:ext>
            </a:extLst>
          </p:cNvPr>
          <p:cNvSpPr txBox="1">
            <a:spLocks noGrp="1"/>
          </p:cNvSpPr>
          <p:nvPr>
            <p:ph type="body" sz="quarter" idx="12"/>
          </p:nvPr>
        </p:nvSpPr>
        <p:spPr>
          <a:xfrm>
            <a:off x="512064" y="1463040"/>
            <a:ext cx="7315200" cy="2422067"/>
          </a:xfrm>
          <a:prstGeom prst="rect">
            <a:avLst/>
          </a:prstGeom>
          <a:noFill/>
          <a:ln>
            <a:noFill/>
          </a:ln>
        </p:spPr>
        <p:txBody>
          <a:bodyPr spcFirstLastPara="1" wrap="square" lIns="0" tIns="0" rIns="0" bIns="0" anchor="t" anchorCtr="0">
            <a:noAutofit/>
          </a:bodyPr>
          <a:lstStyle/>
          <a:p>
            <a:pPr marL="397669" indent="-342900">
              <a:buSzPts val="2450"/>
              <a:buFont typeface="Arial" panose="020B0604020202020204" pitchFamily="34" charset="0"/>
              <a:buChar char="•"/>
            </a:pPr>
            <a:r>
              <a:rPr lang="en-US" sz="2800" dirty="0">
                <a:solidFill>
                  <a:schemeClr val="dk1"/>
                </a:solidFill>
                <a:latin typeface="Arial" panose="020B0604020202020204" pitchFamily="34" charset="0"/>
                <a:ea typeface="Cabin"/>
                <a:cs typeface="Arial" panose="020B0604020202020204" pitchFamily="34" charset="0"/>
                <a:sym typeface="Cabin"/>
              </a:rPr>
              <a:t>87 OTPs to partner with across the state</a:t>
            </a:r>
            <a:r>
              <a:rPr lang="en-US" sz="2800" dirty="0">
                <a:latin typeface="Arial" panose="020B0604020202020204" pitchFamily="34" charset="0"/>
                <a:ea typeface="Cabin"/>
                <a:cs typeface="Arial" panose="020B0604020202020204" pitchFamily="34" charset="0"/>
              </a:rPr>
              <a:t> </a:t>
            </a:r>
            <a:r>
              <a:rPr lang="en-US" sz="2800" b="1" baseline="30000" dirty="0">
                <a:latin typeface="Arial" panose="020B0604020202020204" pitchFamily="34" charset="0"/>
                <a:ea typeface="Cabin"/>
                <a:cs typeface="Arial" panose="020B0604020202020204" pitchFamily="34" charset="0"/>
                <a:sym typeface="Cabin"/>
              </a:rPr>
              <a:t>36</a:t>
            </a:r>
            <a:endParaRPr lang="en-US" sz="2800" dirty="0">
              <a:solidFill>
                <a:srgbClr val="333333"/>
              </a:solidFill>
              <a:latin typeface="Arial" panose="020B0604020202020204" pitchFamily="34" charset="0"/>
              <a:ea typeface="Cabin"/>
              <a:cs typeface="Arial" panose="020B0604020202020204" pitchFamily="34" charset="0"/>
              <a:sym typeface="Cabin"/>
            </a:endParaRPr>
          </a:p>
          <a:p>
            <a:pPr marL="54769">
              <a:buSzPts val="2450"/>
            </a:pPr>
            <a:endParaRPr lang="en-US" sz="2800" dirty="0">
              <a:solidFill>
                <a:srgbClr val="333333"/>
              </a:solidFill>
              <a:latin typeface="Arial" panose="020B0604020202020204" pitchFamily="34" charset="0"/>
              <a:ea typeface="Cabin"/>
              <a:cs typeface="Arial" panose="020B0604020202020204" pitchFamily="34" charset="0"/>
              <a:sym typeface="Cabin"/>
            </a:endParaRPr>
          </a:p>
          <a:p>
            <a:pPr marL="397669" indent="-342900">
              <a:buSzPts val="2450"/>
              <a:buFont typeface="Arial" panose="020B0604020202020204" pitchFamily="34" charset="0"/>
              <a:buChar char="•"/>
            </a:pPr>
            <a:r>
              <a:rPr lang="en-US" sz="2800" dirty="0">
                <a:solidFill>
                  <a:srgbClr val="333333"/>
                </a:solidFill>
                <a:latin typeface="Arial" panose="020B0604020202020204" pitchFamily="34" charset="0"/>
                <a:ea typeface="Cabin"/>
                <a:cs typeface="Arial" panose="020B0604020202020204" pitchFamily="34" charset="0"/>
                <a:sym typeface="Cabin"/>
              </a:rPr>
              <a:t>Jail can become OTP or partner with OTP </a:t>
            </a:r>
            <a:r>
              <a:rPr lang="en-US" sz="2800" baseline="30000" dirty="0">
                <a:solidFill>
                  <a:srgbClr val="333333"/>
                </a:solidFill>
                <a:latin typeface="Arial" panose="020B0604020202020204" pitchFamily="34" charset="0"/>
                <a:ea typeface="Cabin"/>
                <a:cs typeface="Arial" panose="020B0604020202020204" pitchFamily="34" charset="0"/>
                <a:sym typeface="Cabin"/>
              </a:rPr>
              <a:t>37,38</a:t>
            </a:r>
            <a:endParaRPr lang="en-US" sz="2800" dirty="0">
              <a:solidFill>
                <a:srgbClr val="333333"/>
              </a:solidFill>
              <a:latin typeface="Arial" panose="020B0604020202020204" pitchFamily="34" charset="0"/>
              <a:ea typeface="Cabin"/>
              <a:cs typeface="Arial" panose="020B0604020202020204" pitchFamily="34" charset="0"/>
              <a:sym typeface="Cabin"/>
            </a:endParaRPr>
          </a:p>
          <a:p>
            <a:pPr marL="740569" lvl="1" indent="-342900">
              <a:lnSpc>
                <a:spcPct val="100000"/>
              </a:lnSpc>
              <a:buSzPts val="2450"/>
              <a:buFont typeface="Courier New" panose="02070309020205020404" pitchFamily="49" charset="0"/>
              <a:buChar char="o"/>
            </a:pPr>
            <a:r>
              <a:rPr lang="en-US" sz="2400" b="1" dirty="0">
                <a:solidFill>
                  <a:srgbClr val="333333"/>
                </a:solidFill>
                <a:latin typeface="Arial" panose="020B0604020202020204" pitchFamily="34" charset="0"/>
                <a:ea typeface="Cabin"/>
                <a:cs typeface="Arial" panose="020B0604020202020204" pitchFamily="34" charset="0"/>
                <a:sym typeface="Cabin"/>
              </a:rPr>
              <a:t>Becoming OTP: </a:t>
            </a:r>
            <a:r>
              <a:rPr lang="en-US" sz="2400" dirty="0">
                <a:solidFill>
                  <a:srgbClr val="333333"/>
                </a:solidFill>
                <a:latin typeface="Arial" panose="020B0604020202020204" pitchFamily="34" charset="0"/>
                <a:ea typeface="Cabin"/>
                <a:cs typeface="Arial" panose="020B0604020202020204" pitchFamily="34" charset="0"/>
                <a:sym typeface="Cabin"/>
              </a:rPr>
              <a:t>expensive and lengthy process</a:t>
            </a:r>
          </a:p>
          <a:p>
            <a:pPr marL="740569" lvl="1" indent="-342900">
              <a:lnSpc>
                <a:spcPct val="100000"/>
              </a:lnSpc>
              <a:buSzPts val="2450"/>
              <a:buFont typeface="Courier New" panose="02070309020205020404" pitchFamily="49" charset="0"/>
              <a:buChar char="o"/>
            </a:pPr>
            <a:r>
              <a:rPr lang="en-US" sz="2400" b="1" dirty="0">
                <a:solidFill>
                  <a:srgbClr val="333333"/>
                </a:solidFill>
                <a:latin typeface="Arial" panose="020B0604020202020204" pitchFamily="34" charset="0"/>
                <a:ea typeface="Cabin"/>
                <a:cs typeface="Arial" panose="020B0604020202020204" pitchFamily="34" charset="0"/>
                <a:sym typeface="Cabin"/>
              </a:rPr>
              <a:t>Transporting patients to OTP: </a:t>
            </a:r>
            <a:r>
              <a:rPr lang="en-US" sz="2400" dirty="0">
                <a:solidFill>
                  <a:srgbClr val="333333"/>
                </a:solidFill>
                <a:latin typeface="Arial" panose="020B0604020202020204" pitchFamily="34" charset="0"/>
                <a:ea typeface="Cabin"/>
                <a:cs typeface="Arial" panose="020B0604020202020204" pitchFamily="34" charset="0"/>
                <a:sym typeface="Cabin"/>
              </a:rPr>
              <a:t>difficult to coordinate daily transport</a:t>
            </a:r>
          </a:p>
          <a:p>
            <a:pPr marL="740569" lvl="1" indent="-342900">
              <a:lnSpc>
                <a:spcPct val="100000"/>
              </a:lnSpc>
              <a:buSzPts val="2450"/>
              <a:buFont typeface="Courier New" panose="02070309020205020404" pitchFamily="49" charset="0"/>
              <a:buChar char="o"/>
            </a:pPr>
            <a:r>
              <a:rPr lang="en-US" sz="2400" b="1" dirty="0">
                <a:solidFill>
                  <a:srgbClr val="333333"/>
                </a:solidFill>
                <a:latin typeface="Arial" panose="020B0604020202020204" pitchFamily="34" charset="0"/>
                <a:ea typeface="Cabin"/>
                <a:cs typeface="Arial" panose="020B0604020202020204" pitchFamily="34" charset="0"/>
                <a:sym typeface="Cabin"/>
              </a:rPr>
              <a:t>Delivering medication to jail: </a:t>
            </a:r>
            <a:r>
              <a:rPr lang="en-US" sz="2400" dirty="0">
                <a:solidFill>
                  <a:srgbClr val="333333"/>
                </a:solidFill>
                <a:latin typeface="Arial" panose="020B0604020202020204" pitchFamily="34" charset="0"/>
                <a:ea typeface="Cabin"/>
                <a:cs typeface="Arial" panose="020B0604020202020204" pitchFamily="34" charset="0"/>
                <a:sym typeface="Cabin"/>
              </a:rPr>
              <a:t>requires system to store within facility</a:t>
            </a:r>
            <a:endParaRPr lang="en-US" sz="2400" b="1" dirty="0">
              <a:solidFill>
                <a:srgbClr val="333333"/>
              </a:solidFill>
              <a:latin typeface="Arial" panose="020B0604020202020204" pitchFamily="34" charset="0"/>
              <a:ea typeface="Cabin"/>
              <a:cs typeface="Arial" panose="020B0604020202020204" pitchFamily="34" charset="0"/>
              <a:sym typeface="Cabin"/>
            </a:endParaRPr>
          </a:p>
        </p:txBody>
      </p:sp>
    </p:spTree>
    <p:extLst>
      <p:ext uri="{BB962C8B-B14F-4D97-AF65-F5344CB8AC3E}">
        <p14:creationId xmlns:p14="http://schemas.microsoft.com/office/powerpoint/2010/main" val="2729964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2"/>
          <p:cNvSpPr txBox="1">
            <a:spLocks noGrp="1"/>
          </p:cNvSpPr>
          <p:nvPr>
            <p:ph type="body" sz="quarter" idx="10"/>
          </p:nvPr>
        </p:nvSpPr>
        <p:spPr>
          <a:xfrm>
            <a:off x="320040" y="457200"/>
            <a:ext cx="8455914" cy="342900"/>
          </a:xfrm>
          <a:prstGeom prst="rect">
            <a:avLst/>
          </a:prstGeom>
          <a:noFill/>
          <a:ln>
            <a:noFill/>
          </a:ln>
        </p:spPr>
        <p:txBody>
          <a:bodyPr spcFirstLastPara="1" wrap="square" lIns="0" tIns="0" rIns="0" bIns="0" anchor="t" anchorCtr="0">
            <a:noAutofit/>
          </a:bodyPr>
          <a:lstStyle/>
          <a:p>
            <a:pPr>
              <a:spcBef>
                <a:spcPts val="0"/>
              </a:spcBef>
              <a:buClr>
                <a:srgbClr val="69AD46"/>
              </a:buClr>
              <a:buSzPts val="2400"/>
            </a:pPr>
            <a:r>
              <a:rPr lang="en" sz="3200" i="0" dirty="0">
                <a:solidFill>
                  <a:srgbClr val="332E71"/>
                </a:solidFill>
                <a:latin typeface="Arial" panose="020B0604020202020204" pitchFamily="34" charset="0"/>
                <a:cs typeface="Arial" panose="020B0604020202020204" pitchFamily="34" charset="0"/>
              </a:rPr>
              <a:t>Cost of Programs and Medication</a:t>
            </a:r>
            <a:endParaRPr sz="3200" i="0" dirty="0">
              <a:solidFill>
                <a:srgbClr val="332E71"/>
              </a:solidFill>
              <a:latin typeface="Arial" panose="020B0604020202020204" pitchFamily="34" charset="0"/>
              <a:cs typeface="Arial" panose="020B0604020202020204" pitchFamily="34" charset="0"/>
            </a:endParaRPr>
          </a:p>
        </p:txBody>
      </p:sp>
      <p:sp>
        <p:nvSpPr>
          <p:cNvPr id="512" name="Google Shape;512;p72"/>
          <p:cNvSpPr txBox="1"/>
          <p:nvPr/>
        </p:nvSpPr>
        <p:spPr>
          <a:xfrm>
            <a:off x="0" y="6492240"/>
            <a:ext cx="2984500" cy="369291"/>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libri"/>
                <a:cs typeface="Arial" panose="020B0604020202020204" pitchFamily="34" charset="0"/>
                <a:sym typeface="Calibri"/>
              </a:rPr>
              <a:t>38. Crumpler 2022.</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39. NCDHHS 2023.</a:t>
            </a:r>
            <a:endParaRPr sz="800" kern="0" dirty="0">
              <a:solidFill>
                <a:srgbClr val="000000"/>
              </a:solidFill>
              <a:latin typeface="Arial" panose="020B0604020202020204" pitchFamily="34" charset="0"/>
              <a:cs typeface="Arial" panose="020B0604020202020204" pitchFamily="34" charset="0"/>
              <a:sym typeface="Arial"/>
            </a:endParaRPr>
          </a:p>
        </p:txBody>
      </p:sp>
      <p:sp>
        <p:nvSpPr>
          <p:cNvPr id="4" name="Google Shape;1013;g109fb754f65_0_0">
            <a:extLst>
              <a:ext uri="{FF2B5EF4-FFF2-40B4-BE49-F238E27FC236}">
                <a16:creationId xmlns:a16="http://schemas.microsoft.com/office/drawing/2014/main" id="{0099A505-ABA8-EE10-3B96-C1EACD2A16B6}"/>
              </a:ext>
            </a:extLst>
          </p:cNvPr>
          <p:cNvSpPr txBox="1">
            <a:spLocks noGrp="1"/>
          </p:cNvSpPr>
          <p:nvPr>
            <p:ph type="body" sz="quarter" idx="12"/>
          </p:nvPr>
        </p:nvSpPr>
        <p:spPr>
          <a:xfrm>
            <a:off x="512064" y="1371600"/>
            <a:ext cx="8358308" cy="2324247"/>
          </a:xfrm>
          <a:prstGeom prst="rect">
            <a:avLst/>
          </a:prstGeom>
          <a:noFill/>
          <a:ln>
            <a:noFill/>
          </a:ln>
        </p:spPr>
        <p:txBody>
          <a:bodyPr spcFirstLastPara="1" wrap="square" lIns="0" tIns="0" rIns="0" bIns="0" anchor="t" anchorCtr="0">
            <a:noAutofit/>
          </a:bodyPr>
          <a:lstStyle/>
          <a:p>
            <a:pPr marL="397669" indent="-342900">
              <a:buSzPts val="2450"/>
              <a:buFont typeface="Arial" panose="020B0604020202020204" pitchFamily="34" charset="0"/>
              <a:buChar char="•"/>
            </a:pPr>
            <a:r>
              <a:rPr lang="en-US" sz="2800" dirty="0">
                <a:solidFill>
                  <a:srgbClr val="333333"/>
                </a:solidFill>
                <a:latin typeface="Arial" panose="020B0604020202020204" pitchFamily="34" charset="0"/>
                <a:ea typeface="Cabin"/>
                <a:cs typeface="Arial" panose="020B0604020202020204" pitchFamily="34" charset="0"/>
                <a:sym typeface="Cabin"/>
              </a:rPr>
              <a:t>2021 Buncombe County Jail MAT: $375,000 </a:t>
            </a:r>
            <a:r>
              <a:rPr lang="en-US" sz="2800" baseline="30000" dirty="0">
                <a:solidFill>
                  <a:srgbClr val="333333"/>
                </a:solidFill>
                <a:latin typeface="Arial" panose="020B0604020202020204" pitchFamily="34" charset="0"/>
                <a:ea typeface="Cabin"/>
                <a:cs typeface="Arial" panose="020B0604020202020204" pitchFamily="34" charset="0"/>
                <a:sym typeface="Cabin"/>
              </a:rPr>
              <a:t>38</a:t>
            </a:r>
          </a:p>
          <a:p>
            <a:pPr marL="740569" lvl="1" indent="-342900">
              <a:lnSpc>
                <a:spcPct val="100000"/>
              </a:lnSpc>
              <a:buSzPts val="2450"/>
              <a:buFont typeface="Arial" panose="020B0604020202020204" pitchFamily="34" charset="0"/>
              <a:buChar char="•"/>
            </a:pPr>
            <a:r>
              <a:rPr lang="en-US" sz="2400" dirty="0">
                <a:solidFill>
                  <a:srgbClr val="333333"/>
                </a:solidFill>
                <a:latin typeface="Arial" panose="020B0604020202020204" pitchFamily="34" charset="0"/>
                <a:ea typeface="Cabin"/>
                <a:cs typeface="Arial" panose="020B0604020202020204" pitchFamily="34" charset="0"/>
                <a:sym typeface="Cabin"/>
              </a:rPr>
              <a:t>4 full-time employees</a:t>
            </a:r>
          </a:p>
          <a:p>
            <a:pPr marL="740569" lvl="1" indent="-342900">
              <a:lnSpc>
                <a:spcPct val="100000"/>
              </a:lnSpc>
              <a:buSzPts val="2450"/>
              <a:buFont typeface="Arial" panose="020B0604020202020204" pitchFamily="34" charset="0"/>
              <a:buChar char="•"/>
            </a:pPr>
            <a:r>
              <a:rPr lang="en-US" sz="2400" dirty="0">
                <a:solidFill>
                  <a:srgbClr val="333333"/>
                </a:solidFill>
                <a:latin typeface="Arial" panose="020B0604020202020204" pitchFamily="34" charset="0"/>
                <a:ea typeface="Cabin"/>
                <a:cs typeface="Arial" panose="020B0604020202020204" pitchFamily="34" charset="0"/>
                <a:sym typeface="Cabin"/>
              </a:rPr>
              <a:t>Reentry expenses, medication cost</a:t>
            </a:r>
          </a:p>
          <a:p>
            <a:pPr marL="740569" lvl="1" indent="-342900">
              <a:lnSpc>
                <a:spcPct val="100000"/>
              </a:lnSpc>
              <a:buSzPts val="2450"/>
              <a:buFont typeface="Arial" panose="020B0604020202020204" pitchFamily="34" charset="0"/>
              <a:buChar char="•"/>
            </a:pPr>
            <a:endParaRPr lang="en-US" sz="2400" dirty="0">
              <a:solidFill>
                <a:srgbClr val="333333"/>
              </a:solidFill>
              <a:latin typeface="Arial" panose="020B0604020202020204" pitchFamily="34" charset="0"/>
              <a:ea typeface="Cabin"/>
              <a:cs typeface="Arial" panose="020B0604020202020204" pitchFamily="34" charset="0"/>
              <a:sym typeface="Cabin"/>
            </a:endParaRPr>
          </a:p>
          <a:p>
            <a:pPr marL="397669" indent="-342900">
              <a:buSzPts val="2450"/>
              <a:buFont typeface="Arial" panose="020B0604020202020204" pitchFamily="34" charset="0"/>
              <a:buChar char="•"/>
            </a:pPr>
            <a:r>
              <a:rPr lang="en-US" sz="2800" b="1">
                <a:solidFill>
                  <a:srgbClr val="333333"/>
                </a:solidFill>
                <a:latin typeface="Arial" panose="020B0604020202020204" pitchFamily="34" charset="0"/>
                <a:ea typeface="Cabin"/>
                <a:cs typeface="Arial" panose="020B0604020202020204" pitchFamily="34" charset="0"/>
                <a:sym typeface="Cabin"/>
              </a:rPr>
              <a:t>Medicaid </a:t>
            </a:r>
            <a:r>
              <a:rPr lang="en-US" sz="2800" b="1" dirty="0">
                <a:solidFill>
                  <a:srgbClr val="333333"/>
                </a:solidFill>
                <a:latin typeface="Arial" panose="020B0604020202020204" pitchFamily="34" charset="0"/>
                <a:ea typeface="Cabin"/>
                <a:cs typeface="Arial" panose="020B0604020202020204" pitchFamily="34" charset="0"/>
                <a:sym typeface="Cabin"/>
              </a:rPr>
              <a:t>Restriction</a:t>
            </a:r>
            <a:r>
              <a:rPr lang="en-US" sz="2800" dirty="0">
                <a:solidFill>
                  <a:srgbClr val="333333"/>
                </a:solidFill>
                <a:latin typeface="Arial" panose="020B0604020202020204" pitchFamily="34" charset="0"/>
                <a:ea typeface="Cabin"/>
                <a:cs typeface="Arial" panose="020B0604020202020204" pitchFamily="34" charset="0"/>
                <a:sym typeface="Cabin"/>
              </a:rPr>
              <a:t>: inmate funding for care suspended </a:t>
            </a:r>
            <a:r>
              <a:rPr lang="en-US" sz="2800" baseline="30000" dirty="0">
                <a:solidFill>
                  <a:srgbClr val="333333"/>
                </a:solidFill>
                <a:latin typeface="Cabin"/>
                <a:ea typeface="Cabin"/>
                <a:cs typeface="Cabin"/>
                <a:sym typeface="Cabin"/>
              </a:rPr>
              <a:t>39</a:t>
            </a:r>
          </a:p>
        </p:txBody>
      </p:sp>
      <p:sp>
        <p:nvSpPr>
          <p:cNvPr id="2" name="Rectangle: Rounded Corners 1">
            <a:extLst>
              <a:ext uri="{FF2B5EF4-FFF2-40B4-BE49-F238E27FC236}">
                <a16:creationId xmlns:a16="http://schemas.microsoft.com/office/drawing/2014/main" id="{83B85A02-F37A-869A-E7B3-844B66CA2C41}"/>
              </a:ext>
            </a:extLst>
          </p:cNvPr>
          <p:cNvSpPr/>
          <p:nvPr/>
        </p:nvSpPr>
        <p:spPr>
          <a:xfrm>
            <a:off x="1666102" y="4151668"/>
            <a:ext cx="5811795" cy="169266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prstClr val="white"/>
              </a:solidFill>
              <a:latin typeface="Calibri" panose="020F0502020204030204"/>
              <a:sym typeface="Arial"/>
            </a:endParaRPr>
          </a:p>
        </p:txBody>
      </p:sp>
      <p:sp>
        <p:nvSpPr>
          <p:cNvPr id="5" name="TextBox 4">
            <a:extLst>
              <a:ext uri="{FF2B5EF4-FFF2-40B4-BE49-F238E27FC236}">
                <a16:creationId xmlns:a16="http://schemas.microsoft.com/office/drawing/2014/main" id="{11F623F7-F924-1819-642A-2586B69D6711}"/>
              </a:ext>
            </a:extLst>
          </p:cNvPr>
          <p:cNvSpPr txBox="1"/>
          <p:nvPr/>
        </p:nvSpPr>
        <p:spPr>
          <a:xfrm>
            <a:off x="1486929" y="4220866"/>
            <a:ext cx="5811795" cy="1554272"/>
          </a:xfrm>
          <a:prstGeom prst="rect">
            <a:avLst/>
          </a:prstGeom>
          <a:noFill/>
        </p:spPr>
        <p:txBody>
          <a:bodyPr wrap="square">
            <a:spAutoFit/>
          </a:bodyPr>
          <a:lstStyle/>
          <a:p>
            <a:pPr marL="397669" lvl="1" algn="ctr">
              <a:buClr>
                <a:srgbClr val="000000"/>
              </a:buClr>
              <a:buSzPts val="2450"/>
            </a:pPr>
            <a:r>
              <a:rPr lang="en-US" sz="2400" b="1" kern="0" dirty="0">
                <a:solidFill>
                  <a:srgbClr val="333333"/>
                </a:solidFill>
                <a:latin typeface="Arial" panose="020B0604020202020204" pitchFamily="34" charset="0"/>
                <a:ea typeface="Cabin"/>
                <a:cs typeface="Arial" panose="020B0604020202020204" pitchFamily="34" charset="0"/>
                <a:sym typeface="Cabin"/>
              </a:rPr>
              <a:t>NC 1115 Reform Initiative:</a:t>
            </a:r>
            <a:endParaRPr lang="en-US" sz="2400" kern="0" dirty="0">
              <a:solidFill>
                <a:srgbClr val="333333"/>
              </a:solidFill>
              <a:latin typeface="Arial" panose="020B0604020202020204" pitchFamily="34" charset="0"/>
              <a:ea typeface="Cabin"/>
              <a:cs typeface="Arial" panose="020B0604020202020204" pitchFamily="34" charset="0"/>
              <a:sym typeface="Cabin"/>
            </a:endParaRPr>
          </a:p>
          <a:p>
            <a:pPr marL="397669" lvl="1" algn="ctr">
              <a:spcAft>
                <a:spcPts val="600"/>
              </a:spcAft>
              <a:buClr>
                <a:srgbClr val="000000"/>
              </a:buClr>
              <a:buSzPts val="2450"/>
            </a:pPr>
            <a:r>
              <a:rPr lang="en-US" sz="2400" kern="0" dirty="0">
                <a:solidFill>
                  <a:srgbClr val="333333"/>
                </a:solidFill>
                <a:latin typeface="Arial" panose="020B0604020202020204" pitchFamily="34" charset="0"/>
                <a:ea typeface="Cabin"/>
                <a:cs typeface="Arial" panose="020B0604020202020204" pitchFamily="34" charset="0"/>
                <a:sym typeface="Cabin"/>
              </a:rPr>
              <a:t>Expand Medicaid services (including MOUD) for 90 days pre-release</a:t>
            </a:r>
          </a:p>
          <a:p>
            <a:pPr marL="397669" lvl="1" algn="ctr">
              <a:spcAft>
                <a:spcPts val="600"/>
              </a:spcAft>
              <a:buClr>
                <a:srgbClr val="000000"/>
              </a:buClr>
              <a:buSzPts val="2450"/>
            </a:pPr>
            <a:r>
              <a:rPr lang="en-US" kern="0" dirty="0">
                <a:solidFill>
                  <a:srgbClr val="333333"/>
                </a:solidFill>
                <a:latin typeface="Arial" panose="020B0604020202020204" pitchFamily="34" charset="0"/>
                <a:ea typeface="Cabin"/>
                <a:cs typeface="Arial" panose="020B0604020202020204" pitchFamily="34" charset="0"/>
                <a:sym typeface="Cabin"/>
              </a:rPr>
              <a:t>Projected dates: November 2024 – October 2029</a:t>
            </a:r>
          </a:p>
        </p:txBody>
      </p:sp>
    </p:spTree>
    <p:extLst>
      <p:ext uri="{BB962C8B-B14F-4D97-AF65-F5344CB8AC3E}">
        <p14:creationId xmlns:p14="http://schemas.microsoft.com/office/powerpoint/2010/main" val="247106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AD845-B108-472C-B562-E8B33B59C167}"/>
              </a:ext>
            </a:extLst>
          </p:cNvPr>
          <p:cNvSpPr>
            <a:spLocks noGrp="1"/>
          </p:cNvSpPr>
          <p:nvPr>
            <p:ph type="title"/>
          </p:nvPr>
        </p:nvSpPr>
        <p:spPr>
          <a:xfrm>
            <a:off x="320040" y="640080"/>
            <a:ext cx="7843267" cy="548640"/>
          </a:xfrm>
        </p:spPr>
        <p:txBody>
          <a:bodyPr/>
          <a:lstStyle/>
          <a:p>
            <a:r>
              <a:rPr lang="en-US" sz="3000" dirty="0">
                <a:latin typeface="+mn-lt"/>
              </a:rPr>
              <a:t>Housekeeping</a:t>
            </a:r>
          </a:p>
        </p:txBody>
      </p:sp>
      <p:sp>
        <p:nvSpPr>
          <p:cNvPr id="6" name="Text Placeholder 5">
            <a:extLst>
              <a:ext uri="{FF2B5EF4-FFF2-40B4-BE49-F238E27FC236}">
                <a16:creationId xmlns:a16="http://schemas.microsoft.com/office/drawing/2014/main" id="{6EFA786C-A5BC-4414-989E-EB3509E6990E}"/>
              </a:ext>
            </a:extLst>
          </p:cNvPr>
          <p:cNvSpPr>
            <a:spLocks noGrp="1"/>
          </p:cNvSpPr>
          <p:nvPr>
            <p:ph type="body" sz="quarter" idx="10"/>
          </p:nvPr>
        </p:nvSpPr>
        <p:spPr>
          <a:xfrm>
            <a:off x="512064" y="1154658"/>
            <a:ext cx="7888288" cy="548640"/>
          </a:xfrm>
        </p:spPr>
        <p:txBody>
          <a:bodyPr/>
          <a:lstStyle/>
          <a:p>
            <a:pPr marL="0" indent="0">
              <a:buNone/>
            </a:pPr>
            <a:r>
              <a:rPr lang="en-US" sz="2400" b="0" dirty="0">
                <a:solidFill>
                  <a:srgbClr val="17375E"/>
                </a:solidFill>
                <a:latin typeface="+mn-lt"/>
              </a:rPr>
              <a:t>Poll Categories</a:t>
            </a:r>
          </a:p>
          <a:p>
            <a:endParaRPr lang="en-US" sz="2400" b="0" dirty="0">
              <a:solidFill>
                <a:srgbClr val="17375E"/>
              </a:solidFill>
              <a:latin typeface="+mn-lt"/>
            </a:endParaRPr>
          </a:p>
          <a:p>
            <a:endParaRPr lang="en-US" sz="2400" b="0" i="1" dirty="0">
              <a:solidFill>
                <a:srgbClr val="17375E"/>
              </a:solidFill>
              <a:latin typeface="+mn-lt"/>
            </a:endParaRPr>
          </a:p>
          <a:p>
            <a:endParaRPr lang="en-US" sz="2400" b="0" i="1" dirty="0">
              <a:solidFill>
                <a:srgbClr val="17375E"/>
              </a:solidFill>
              <a:latin typeface="+mn-lt"/>
            </a:endParaRPr>
          </a:p>
          <a:p>
            <a:endParaRPr lang="en-US" sz="2400" b="0" i="1" dirty="0">
              <a:solidFill>
                <a:srgbClr val="17375E"/>
              </a:solidFill>
              <a:latin typeface="+mn-lt"/>
            </a:endParaRPr>
          </a:p>
          <a:p>
            <a:endParaRPr lang="en-US" sz="2400" b="0" i="1" dirty="0">
              <a:solidFill>
                <a:srgbClr val="17375E"/>
              </a:solidFill>
              <a:latin typeface="+mn-lt"/>
            </a:endParaRPr>
          </a:p>
          <a:p>
            <a:endParaRPr lang="en-US" sz="2400" b="0" dirty="0">
              <a:solidFill>
                <a:srgbClr val="17375E"/>
              </a:solidFill>
              <a:latin typeface="+mn-lt"/>
            </a:endParaRPr>
          </a:p>
        </p:txBody>
      </p:sp>
      <p:sp>
        <p:nvSpPr>
          <p:cNvPr id="2" name="TextBox 1">
            <a:extLst>
              <a:ext uri="{FF2B5EF4-FFF2-40B4-BE49-F238E27FC236}">
                <a16:creationId xmlns:a16="http://schemas.microsoft.com/office/drawing/2014/main" id="{05963D85-E8BF-91B2-F7F4-5A6EDFD19F8C}"/>
              </a:ext>
            </a:extLst>
          </p:cNvPr>
          <p:cNvSpPr txBox="1"/>
          <p:nvPr/>
        </p:nvSpPr>
        <p:spPr>
          <a:xfrm>
            <a:off x="512064" y="1645920"/>
            <a:ext cx="3816745" cy="1477328"/>
          </a:xfrm>
          <a:prstGeom prst="rect">
            <a:avLst/>
          </a:prstGeom>
          <a:noFill/>
        </p:spPr>
        <p:txBody>
          <a:bodyPr wrap="square" rtlCol="0">
            <a:spAutoFit/>
          </a:bodyPr>
          <a:lstStyle/>
          <a:p>
            <a:pPr marL="411480" lvl="1" indent="-285750">
              <a:buFont typeface="Arial" panose="020B0604020202020204" pitchFamily="34" charset="0"/>
              <a:buChar char="•"/>
            </a:pPr>
            <a:r>
              <a:rPr lang="en-US" dirty="0">
                <a:solidFill>
                  <a:srgbClr val="17375E"/>
                </a:solidFill>
                <a:ea typeface="Calibri" panose="020F0502020204030204" pitchFamily="34" charset="0"/>
                <a:cs typeface="Times New Roman" panose="02020603050405020304" pitchFamily="18" charset="0"/>
              </a:rPr>
              <a:t>B</a:t>
            </a:r>
            <a:r>
              <a:rPr lang="en-US" dirty="0">
                <a:solidFill>
                  <a:srgbClr val="17375E"/>
                </a:solidFill>
                <a:effectLst/>
                <a:ea typeface="Calibri" panose="020F0502020204030204" pitchFamily="34" charset="0"/>
                <a:cs typeface="Times New Roman" panose="02020603050405020304" pitchFamily="18" charset="0"/>
              </a:rPr>
              <a:t>ehavioral health </a:t>
            </a:r>
          </a:p>
          <a:p>
            <a:pPr marL="411480" lvl="1" indent="-285750">
              <a:buFont typeface="Arial" panose="020B0604020202020204" pitchFamily="34" charset="0"/>
              <a:buChar char="•"/>
            </a:pPr>
            <a:r>
              <a:rPr lang="en-US" dirty="0">
                <a:solidFill>
                  <a:srgbClr val="17375E"/>
                </a:solidFill>
                <a:ea typeface="Calibri" panose="020F0502020204030204" pitchFamily="34" charset="0"/>
                <a:cs typeface="Times New Roman" panose="02020603050405020304" pitchFamily="18" charset="0"/>
              </a:rPr>
              <a:t>T</a:t>
            </a:r>
            <a:r>
              <a:rPr lang="en-US" dirty="0">
                <a:solidFill>
                  <a:srgbClr val="17375E"/>
                </a:solidFill>
                <a:effectLst/>
                <a:ea typeface="Calibri" panose="020F0502020204030204" pitchFamily="34" charset="0"/>
                <a:cs typeface="Times New Roman" panose="02020603050405020304" pitchFamily="18" charset="0"/>
              </a:rPr>
              <a:t>reatment and recovery</a:t>
            </a:r>
          </a:p>
          <a:p>
            <a:pPr marL="411480" lvl="1" indent="-285750">
              <a:buFont typeface="Arial" panose="020B0604020202020204" pitchFamily="34" charset="0"/>
              <a:buChar char="•"/>
            </a:pPr>
            <a:r>
              <a:rPr lang="en-US" dirty="0">
                <a:solidFill>
                  <a:srgbClr val="17375E"/>
                </a:solidFill>
                <a:effectLst/>
                <a:ea typeface="Calibri" panose="020F0502020204030204" pitchFamily="34" charset="0"/>
                <a:cs typeface="Times New Roman" panose="02020603050405020304" pitchFamily="18" charset="0"/>
              </a:rPr>
              <a:t>Public health</a:t>
            </a:r>
          </a:p>
          <a:p>
            <a:pPr marL="411480" lvl="1" indent="-285750">
              <a:buFont typeface="Arial" panose="020B0604020202020204" pitchFamily="34" charset="0"/>
              <a:buChar char="•"/>
            </a:pPr>
            <a:r>
              <a:rPr lang="en-US" dirty="0">
                <a:solidFill>
                  <a:srgbClr val="17375E"/>
                </a:solidFill>
                <a:effectLst/>
                <a:ea typeface="Calibri" panose="020F0502020204030204" pitchFamily="34" charset="0"/>
                <a:cs typeface="Times New Roman" panose="02020603050405020304" pitchFamily="18" charset="0"/>
              </a:rPr>
              <a:t>Academia</a:t>
            </a:r>
          </a:p>
          <a:p>
            <a:pPr marL="411480" lvl="1" indent="-285750">
              <a:buFont typeface="Arial" panose="020B0604020202020204" pitchFamily="34" charset="0"/>
              <a:buChar char="•"/>
            </a:pPr>
            <a:r>
              <a:rPr lang="en-US" dirty="0">
                <a:solidFill>
                  <a:srgbClr val="17375E"/>
                </a:solidFill>
                <a:ea typeface="Calibri" panose="020F0502020204030204" pitchFamily="34" charset="0"/>
                <a:cs typeface="Times New Roman" panose="02020603050405020304" pitchFamily="18" charset="0"/>
              </a:rPr>
              <a:t>H</a:t>
            </a:r>
            <a:r>
              <a:rPr lang="en-US" dirty="0">
                <a:solidFill>
                  <a:srgbClr val="17375E"/>
                </a:solidFill>
                <a:effectLst/>
                <a:ea typeface="Calibri" panose="020F0502020204030204" pitchFamily="34" charset="0"/>
                <a:cs typeface="Times New Roman" panose="02020603050405020304" pitchFamily="18" charset="0"/>
              </a:rPr>
              <a:t>arm reduction</a:t>
            </a:r>
            <a:endParaRPr lang="en-US" dirty="0">
              <a:solidFill>
                <a:srgbClr val="17375E"/>
              </a:solidFill>
            </a:endParaRPr>
          </a:p>
        </p:txBody>
      </p:sp>
      <p:sp>
        <p:nvSpPr>
          <p:cNvPr id="3" name="TextBox 2">
            <a:extLst>
              <a:ext uri="{FF2B5EF4-FFF2-40B4-BE49-F238E27FC236}">
                <a16:creationId xmlns:a16="http://schemas.microsoft.com/office/drawing/2014/main" id="{BDABF42C-0344-DDAF-9EDF-AC70660F9674}"/>
              </a:ext>
            </a:extLst>
          </p:cNvPr>
          <p:cNvSpPr txBox="1"/>
          <p:nvPr/>
        </p:nvSpPr>
        <p:spPr>
          <a:xfrm>
            <a:off x="4456208" y="1648728"/>
            <a:ext cx="4490176" cy="1754326"/>
          </a:xfrm>
          <a:prstGeom prst="rect">
            <a:avLst/>
          </a:prstGeom>
          <a:noFill/>
        </p:spPr>
        <p:txBody>
          <a:bodyPr wrap="square" rtlCol="0">
            <a:spAutoFit/>
          </a:bodyPr>
          <a:lstStyle/>
          <a:p>
            <a:pPr marL="285750" marR="0" lvl="0" indent="-285750">
              <a:spcBef>
                <a:spcPts val="0"/>
              </a:spcBef>
              <a:buFont typeface="Arial" panose="020B0604020202020204" pitchFamily="34" charset="0"/>
              <a:buChar char="•"/>
              <a:tabLst>
                <a:tab pos="457200" algn="l"/>
              </a:tabLst>
            </a:pPr>
            <a:r>
              <a:rPr lang="en-US" kern="100" dirty="0">
                <a:solidFill>
                  <a:srgbClr val="17375E"/>
                </a:solidFill>
                <a:ea typeface="Calibri" panose="020F0502020204030204" pitchFamily="34" charset="0"/>
                <a:cs typeface="Times New Roman" panose="02020603050405020304" pitchFamily="18" charset="0"/>
              </a:rPr>
              <a:t>M</a:t>
            </a:r>
            <a:r>
              <a:rPr lang="en-US" sz="1800" kern="100" dirty="0">
                <a:solidFill>
                  <a:srgbClr val="17375E"/>
                </a:solidFill>
                <a:effectLst/>
                <a:ea typeface="Calibri" panose="020F0502020204030204" pitchFamily="34" charset="0"/>
                <a:cs typeface="Times New Roman" panose="02020603050405020304" pitchFamily="18" charset="0"/>
              </a:rPr>
              <a:t>ental health</a:t>
            </a:r>
          </a:p>
          <a:p>
            <a:pPr marL="285750" marR="0" lvl="0" indent="-285750">
              <a:spcBef>
                <a:spcPts val="0"/>
              </a:spcBef>
              <a:buFont typeface="Arial" panose="020B0604020202020204" pitchFamily="34" charset="0"/>
              <a:buChar char="•"/>
              <a:tabLst>
                <a:tab pos="457200" algn="l"/>
              </a:tabLst>
            </a:pPr>
            <a:r>
              <a:rPr lang="en-US" sz="1800" kern="100" dirty="0">
                <a:solidFill>
                  <a:srgbClr val="17375E"/>
                </a:solidFill>
                <a:effectLst/>
                <a:ea typeface="Calibri" panose="020F0502020204030204" pitchFamily="34" charset="0"/>
                <a:cs typeface="Times New Roman" panose="02020603050405020304" pitchFamily="18" charset="0"/>
              </a:rPr>
              <a:t>In recovery</a:t>
            </a:r>
          </a:p>
          <a:p>
            <a:pPr marL="285750" marR="0" lvl="0" indent="-285750">
              <a:spcBef>
                <a:spcPts val="0"/>
              </a:spcBef>
              <a:buFont typeface="Arial" panose="020B0604020202020204" pitchFamily="34" charset="0"/>
              <a:buChar char="•"/>
              <a:tabLst>
                <a:tab pos="457200" algn="l"/>
              </a:tabLst>
            </a:pPr>
            <a:r>
              <a:rPr lang="en-US" kern="100" dirty="0">
                <a:solidFill>
                  <a:srgbClr val="17375E"/>
                </a:solidFill>
                <a:ea typeface="Calibri" panose="020F0502020204030204" pitchFamily="34" charset="0"/>
                <a:cs typeface="Times New Roman" panose="02020603050405020304" pitchFamily="18" charset="0"/>
              </a:rPr>
              <a:t>L</a:t>
            </a:r>
            <a:r>
              <a:rPr lang="en-US" sz="1800" kern="100" dirty="0">
                <a:solidFill>
                  <a:srgbClr val="17375E"/>
                </a:solidFill>
                <a:effectLst/>
                <a:ea typeface="Calibri" panose="020F0502020204030204" pitchFamily="34" charset="0"/>
                <a:cs typeface="Times New Roman" panose="02020603050405020304" pitchFamily="18" charset="0"/>
              </a:rPr>
              <a:t>aw enforcement and corrections </a:t>
            </a:r>
          </a:p>
          <a:p>
            <a:pPr marL="285750" marR="0" lvl="0" indent="-285750">
              <a:spcBef>
                <a:spcPts val="0"/>
              </a:spcBef>
              <a:buFont typeface="Arial" panose="020B0604020202020204" pitchFamily="34" charset="0"/>
              <a:buChar char="•"/>
              <a:tabLst>
                <a:tab pos="457200" algn="l"/>
              </a:tabLst>
            </a:pPr>
            <a:r>
              <a:rPr lang="en-US" sz="1800" kern="100" dirty="0">
                <a:solidFill>
                  <a:srgbClr val="17375E"/>
                </a:solidFill>
                <a:effectLst/>
                <a:ea typeface="Calibri" panose="020F0502020204030204" pitchFamily="34" charset="0"/>
                <a:cs typeface="Times New Roman" panose="02020603050405020304" pitchFamily="18" charset="0"/>
              </a:rPr>
              <a:t>Other - if you selected other, please share where you are coming from in the chat box. </a:t>
            </a:r>
          </a:p>
        </p:txBody>
      </p:sp>
      <p:sp>
        <p:nvSpPr>
          <p:cNvPr id="4" name="TextBox 3">
            <a:extLst>
              <a:ext uri="{FF2B5EF4-FFF2-40B4-BE49-F238E27FC236}">
                <a16:creationId xmlns:a16="http://schemas.microsoft.com/office/drawing/2014/main" id="{90B70274-329B-5A23-7BF8-2F08540434C6}"/>
              </a:ext>
            </a:extLst>
          </p:cNvPr>
          <p:cNvSpPr txBox="1"/>
          <p:nvPr/>
        </p:nvSpPr>
        <p:spPr>
          <a:xfrm>
            <a:off x="512064" y="3387833"/>
            <a:ext cx="8252557" cy="3634456"/>
          </a:xfrm>
          <a:prstGeom prst="rect">
            <a:avLst/>
          </a:prstGeom>
          <a:noFill/>
        </p:spPr>
        <p:txBody>
          <a:bodyPr wrap="square" rtlCol="0">
            <a:spAutoFit/>
          </a:bodyPr>
          <a:lstStyle/>
          <a:p>
            <a:pPr marL="413766" marR="0" lvl="0" indent="-285750">
              <a:spcBef>
                <a:spcPts val="0"/>
              </a:spcBef>
              <a:buFont typeface="Arial" panose="020B0604020202020204" pitchFamily="34" charset="0"/>
              <a:buChar char="•"/>
              <a:tabLst>
                <a:tab pos="457200" algn="l"/>
              </a:tabLst>
            </a:pPr>
            <a:r>
              <a:rPr lang="en-US" i="1" kern="100" dirty="0">
                <a:solidFill>
                  <a:srgbClr val="17375E"/>
                </a:solidFill>
                <a:effectLst/>
                <a:ea typeface="Calibri" panose="020F0502020204030204" pitchFamily="34" charset="0"/>
                <a:cs typeface="Times New Roman" panose="02020603050405020304" pitchFamily="18" charset="0"/>
              </a:rPr>
              <a:t>Take breaks as needed</a:t>
            </a:r>
          </a:p>
          <a:p>
            <a:pPr marL="411480" marR="0" lvl="0" indent="-283464">
              <a:spcBef>
                <a:spcPts val="0"/>
              </a:spcBef>
              <a:tabLst>
                <a:tab pos="457200" algn="l"/>
              </a:tabLst>
            </a:pPr>
            <a:endParaRPr lang="en-US" kern="100" dirty="0">
              <a:solidFill>
                <a:srgbClr val="17375E"/>
              </a:solidFill>
              <a:effectLst/>
              <a:ea typeface="Calibri" panose="020F0502020204030204" pitchFamily="34" charset="0"/>
              <a:cs typeface="Times New Roman" panose="02020603050405020304" pitchFamily="18" charset="0"/>
            </a:endParaRPr>
          </a:p>
          <a:p>
            <a:pPr marL="411480" marR="0" lvl="0" indent="-283464">
              <a:spcBef>
                <a:spcPts val="0"/>
              </a:spcBef>
              <a:spcAft>
                <a:spcPts val="600"/>
              </a:spcAft>
              <a:buFont typeface="Arial" panose="020B0604020202020204" pitchFamily="34" charset="0"/>
              <a:buChar char="•"/>
              <a:tabLst>
                <a:tab pos="457200" algn="l"/>
              </a:tabLst>
            </a:pPr>
            <a:r>
              <a:rPr lang="en-US" kern="100" dirty="0">
                <a:solidFill>
                  <a:srgbClr val="17375E"/>
                </a:solidFill>
                <a:effectLst/>
                <a:ea typeface="Calibri" panose="020F0502020204030204" pitchFamily="34" charset="0"/>
                <a:cs typeface="Times New Roman" panose="02020603050405020304" pitchFamily="18" charset="0"/>
              </a:rPr>
              <a:t>For questions during the meeting:</a:t>
            </a:r>
          </a:p>
          <a:p>
            <a:pPr marL="742950" marR="0" lvl="1" indent="-285750">
              <a:lnSpc>
                <a:spcPct val="107000"/>
              </a:lnSpc>
              <a:spcBef>
                <a:spcPts val="0"/>
              </a:spcBef>
              <a:spcAft>
                <a:spcPts val="600"/>
              </a:spcAft>
              <a:buFont typeface="Arial" panose="020B0604020202020204" pitchFamily="34" charset="0"/>
              <a:buChar char="•"/>
              <a:tabLst>
                <a:tab pos="914400" algn="l"/>
              </a:tabLst>
            </a:pPr>
            <a:r>
              <a:rPr lang="en-US" sz="1600" b="1" kern="100" dirty="0">
                <a:solidFill>
                  <a:srgbClr val="17375E"/>
                </a:solidFill>
                <a:effectLst/>
                <a:ea typeface="Calibri" panose="020F0502020204030204" pitchFamily="34" charset="0"/>
                <a:cs typeface="Times New Roman" panose="02020603050405020304" pitchFamily="18" charset="0"/>
              </a:rPr>
              <a:t>Virtual attendees</a:t>
            </a:r>
            <a:r>
              <a:rPr lang="en-US" sz="1600" kern="100" dirty="0">
                <a:solidFill>
                  <a:srgbClr val="17375E"/>
                </a:solidFill>
                <a:effectLst/>
                <a:ea typeface="Calibri" panose="020F0502020204030204" pitchFamily="34" charset="0"/>
                <a:cs typeface="Times New Roman" panose="02020603050405020304" pitchFamily="18" charset="0"/>
              </a:rPr>
              <a:t>: Please put your questions in the Q&amp;A box, which will be monitored for the duration of the meeting. </a:t>
            </a:r>
            <a:r>
              <a:rPr lang="en-US" sz="1600" b="1" i="1" kern="100" dirty="0">
                <a:solidFill>
                  <a:srgbClr val="17375E"/>
                </a:solidFill>
                <a:effectLst/>
                <a:ea typeface="Calibri" panose="020F0502020204030204" pitchFamily="34" charset="0"/>
                <a:cs typeface="Times New Roman" panose="02020603050405020304" pitchFamily="18" charset="0"/>
              </a:rPr>
              <a:t>Note</a:t>
            </a:r>
            <a:r>
              <a:rPr lang="en-US" sz="1600" kern="100" dirty="0">
                <a:solidFill>
                  <a:srgbClr val="17375E"/>
                </a:solidFill>
                <a:effectLst/>
                <a:ea typeface="Calibri" panose="020F0502020204030204" pitchFamily="34" charset="0"/>
                <a:cs typeface="Times New Roman" panose="02020603050405020304" pitchFamily="18" charset="0"/>
              </a:rPr>
              <a:t>: you need to send to all panelists and attendees to ensure your question is addressed in a timely manner.</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600" b="1" kern="100" dirty="0">
                <a:solidFill>
                  <a:srgbClr val="17375E"/>
                </a:solidFill>
                <a:effectLst/>
                <a:ea typeface="Calibri" panose="020F0502020204030204" pitchFamily="34" charset="0"/>
                <a:cs typeface="Times New Roman" panose="02020603050405020304" pitchFamily="18" charset="0"/>
              </a:rPr>
              <a:t>In-person attendees</a:t>
            </a:r>
            <a:r>
              <a:rPr lang="en-US" sz="1600" kern="100" dirty="0">
                <a:solidFill>
                  <a:srgbClr val="17375E"/>
                </a:solidFill>
                <a:effectLst/>
                <a:ea typeface="Calibri" panose="020F0502020204030204" pitchFamily="34" charset="0"/>
                <a:cs typeface="Times New Roman" panose="02020603050405020304" pitchFamily="18" charset="0"/>
              </a:rPr>
              <a:t>: Fill out an index card given at registration with your questions and put in box at the back table.</a:t>
            </a:r>
            <a:endParaRPr lang="en-US" sz="1600" kern="100" dirty="0">
              <a:solidFill>
                <a:srgbClr val="17375E"/>
              </a:solidFill>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US" sz="1600" b="1" kern="100" dirty="0">
                <a:solidFill>
                  <a:srgbClr val="17375E"/>
                </a:solidFill>
                <a:ea typeface="Calibri" panose="020F0502020204030204" pitchFamily="34" charset="0"/>
                <a:cs typeface="Times New Roman" panose="02020603050405020304" pitchFamily="18" charset="0"/>
              </a:rPr>
              <a:t>A</a:t>
            </a:r>
            <a:r>
              <a:rPr lang="en-US" sz="1600" b="1" kern="100" dirty="0">
                <a:solidFill>
                  <a:srgbClr val="17375E"/>
                </a:solidFill>
                <a:effectLst/>
                <a:ea typeface="Calibri" panose="020F0502020204030204" pitchFamily="34" charset="0"/>
                <a:cs typeface="Times New Roman" panose="02020603050405020304" pitchFamily="18" charset="0"/>
              </a:rPr>
              <a:t>ll attendees: </a:t>
            </a:r>
            <a:r>
              <a:rPr lang="en-US" sz="1600" kern="100" dirty="0">
                <a:solidFill>
                  <a:srgbClr val="17375E"/>
                </a:solidFill>
                <a:effectLst/>
                <a:ea typeface="Calibri" panose="020F0502020204030204" pitchFamily="34" charset="0"/>
                <a:cs typeface="Times New Roman" panose="02020603050405020304" pitchFamily="18" charset="0"/>
              </a:rPr>
              <a:t>If you would like to ask a question to a specific presenter, please be sure to include their name in your question (either in the Q&amp;A box or on an index card).</a:t>
            </a:r>
          </a:p>
          <a:p>
            <a:pPr marL="742950" marR="0" lvl="1" indent="-285750">
              <a:lnSpc>
                <a:spcPct val="107000"/>
              </a:lnSpc>
              <a:spcBef>
                <a:spcPts val="0"/>
              </a:spcBef>
              <a:spcAft>
                <a:spcPts val="800"/>
              </a:spcAft>
              <a:buFont typeface="Arial" panose="020B0604020202020204" pitchFamily="34" charset="0"/>
              <a:buChar char="•"/>
              <a:tabLst>
                <a:tab pos="914400" algn="l"/>
              </a:tabLst>
            </a:pPr>
            <a:endParaRPr lang="en-US" sz="1600" kern="100" dirty="0">
              <a:solidFill>
                <a:srgbClr val="17375E"/>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8035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ign&#10;&#10;Description automatically generated">
            <a:extLst>
              <a:ext uri="{FF2B5EF4-FFF2-40B4-BE49-F238E27FC236}">
                <a16:creationId xmlns:a16="http://schemas.microsoft.com/office/drawing/2014/main" id="{4CDCF1EF-580E-51FE-4135-59BD72440FE9}"/>
              </a:ext>
            </a:extLst>
          </p:cNvPr>
          <p:cNvPicPr>
            <a:picLocks noChangeAspect="1"/>
          </p:cNvPicPr>
          <p:nvPr/>
        </p:nvPicPr>
        <p:blipFill>
          <a:blip r:embed="rId3"/>
          <a:stretch>
            <a:fillRect/>
          </a:stretch>
        </p:blipFill>
        <p:spPr>
          <a:xfrm>
            <a:off x="1442576" y="2188838"/>
            <a:ext cx="6256562" cy="2674852"/>
          </a:xfrm>
          <a:prstGeom prst="rect">
            <a:avLst/>
          </a:prstGeom>
        </p:spPr>
      </p:pic>
      <p:sp>
        <p:nvSpPr>
          <p:cNvPr id="8" name="Google Shape;509;p72">
            <a:extLst>
              <a:ext uri="{FF2B5EF4-FFF2-40B4-BE49-F238E27FC236}">
                <a16:creationId xmlns:a16="http://schemas.microsoft.com/office/drawing/2014/main" id="{8C2AEADF-D768-65D5-0A68-8A1F1F66FFA2}"/>
              </a:ext>
            </a:extLst>
          </p:cNvPr>
          <p:cNvSpPr txBox="1">
            <a:spLocks noGrp="1"/>
          </p:cNvSpPr>
          <p:nvPr>
            <p:ph type="body" sz="quarter" idx="10"/>
          </p:nvPr>
        </p:nvSpPr>
        <p:spPr>
          <a:xfrm>
            <a:off x="320040" y="457200"/>
            <a:ext cx="8455914" cy="342900"/>
          </a:xfrm>
          <a:prstGeom prst="rect">
            <a:avLst/>
          </a:prstGeom>
          <a:noFill/>
          <a:ln>
            <a:noFill/>
          </a:ln>
        </p:spPr>
        <p:txBody>
          <a:bodyPr spcFirstLastPara="1" wrap="square" lIns="0" tIns="0" rIns="0" bIns="0" anchor="t" anchorCtr="0">
            <a:noAutofit/>
          </a:bodyPr>
          <a:lstStyle/>
          <a:p>
            <a:pPr>
              <a:spcBef>
                <a:spcPts val="0"/>
              </a:spcBef>
              <a:buClr>
                <a:srgbClr val="69AD46"/>
              </a:buClr>
              <a:buSzPts val="2400"/>
            </a:pPr>
            <a:r>
              <a:rPr lang="en" sz="3200" i="0" dirty="0">
                <a:solidFill>
                  <a:srgbClr val="332E71"/>
                </a:solidFill>
                <a:latin typeface="Arial" panose="020B0604020202020204" pitchFamily="34" charset="0"/>
                <a:cs typeface="Arial" panose="020B0604020202020204" pitchFamily="34" charset="0"/>
              </a:rPr>
              <a:t>Compliance with Americans with Disabilities Act (ADA)</a:t>
            </a:r>
            <a:endParaRPr sz="3200" i="0" dirty="0">
              <a:solidFill>
                <a:srgbClr val="332E71"/>
              </a:solidFill>
              <a:latin typeface="Arial" panose="020B0604020202020204" pitchFamily="34" charset="0"/>
              <a:cs typeface="Arial" panose="020B0604020202020204" pitchFamily="34" charset="0"/>
            </a:endParaRPr>
          </a:p>
        </p:txBody>
      </p:sp>
      <p:sp>
        <p:nvSpPr>
          <p:cNvPr id="9" name="Google Shape;512;p72">
            <a:extLst>
              <a:ext uri="{FF2B5EF4-FFF2-40B4-BE49-F238E27FC236}">
                <a16:creationId xmlns:a16="http://schemas.microsoft.com/office/drawing/2014/main" id="{28DC2E30-A1D4-3F1F-1A42-B22923506779}"/>
              </a:ext>
            </a:extLst>
          </p:cNvPr>
          <p:cNvSpPr txBox="1"/>
          <p:nvPr/>
        </p:nvSpPr>
        <p:spPr>
          <a:xfrm>
            <a:off x="0" y="6583680"/>
            <a:ext cx="2984500" cy="230792"/>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libri"/>
                <a:cs typeface="Arial" panose="020B0604020202020204" pitchFamily="34" charset="0"/>
                <a:sym typeface="Calibri"/>
              </a:rPr>
              <a:t>40. DOJ 2022.</a:t>
            </a:r>
            <a:endParaRPr sz="900" kern="0" dirty="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570598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2"/>
          <p:cNvSpPr txBox="1">
            <a:spLocks noGrp="1"/>
          </p:cNvSpPr>
          <p:nvPr>
            <p:ph type="body" sz="quarter" idx="10"/>
          </p:nvPr>
        </p:nvSpPr>
        <p:spPr>
          <a:xfrm>
            <a:off x="320040" y="457200"/>
            <a:ext cx="8455914" cy="342900"/>
          </a:xfrm>
          <a:prstGeom prst="rect">
            <a:avLst/>
          </a:prstGeom>
          <a:noFill/>
          <a:ln>
            <a:noFill/>
          </a:ln>
        </p:spPr>
        <p:txBody>
          <a:bodyPr spcFirstLastPara="1" wrap="square" lIns="0" tIns="0" rIns="0" bIns="0" anchor="t" anchorCtr="0">
            <a:noAutofit/>
          </a:bodyPr>
          <a:lstStyle/>
          <a:p>
            <a:pPr>
              <a:spcBef>
                <a:spcPts val="0"/>
              </a:spcBef>
              <a:buClr>
                <a:srgbClr val="69AD46"/>
              </a:buClr>
              <a:buSzPts val="2400"/>
            </a:pPr>
            <a:r>
              <a:rPr lang="en" sz="3200" i="0" dirty="0">
                <a:solidFill>
                  <a:srgbClr val="332E71"/>
                </a:solidFill>
                <a:latin typeface="Arial" panose="020B0604020202020204" pitchFamily="34" charset="0"/>
                <a:cs typeface="Arial" panose="020B0604020202020204" pitchFamily="34" charset="0"/>
              </a:rPr>
              <a:t>Compliance with Americans with Disabilities Act (ADA)</a:t>
            </a:r>
            <a:endParaRPr sz="3200" i="0" dirty="0">
              <a:solidFill>
                <a:srgbClr val="332E71"/>
              </a:solidFill>
              <a:latin typeface="Arial" panose="020B0604020202020204" pitchFamily="34" charset="0"/>
              <a:cs typeface="Arial" panose="020B0604020202020204" pitchFamily="34" charset="0"/>
            </a:endParaRPr>
          </a:p>
        </p:txBody>
      </p:sp>
      <p:sp>
        <p:nvSpPr>
          <p:cNvPr id="510" name="Google Shape;510;p72"/>
          <p:cNvSpPr txBox="1">
            <a:spLocks noGrp="1"/>
          </p:cNvSpPr>
          <p:nvPr>
            <p:ph type="body" sz="quarter" idx="11"/>
          </p:nvPr>
        </p:nvSpPr>
        <p:spPr>
          <a:prstGeom prst="rect">
            <a:avLst/>
          </a:prstGeom>
          <a:noFill/>
          <a:ln>
            <a:noFill/>
          </a:ln>
        </p:spPr>
        <p:txBody>
          <a:bodyPr spcFirstLastPara="1" wrap="square" lIns="0" tIns="0" rIns="0" bIns="0" anchor="t" anchorCtr="0">
            <a:noAutofit/>
          </a:bodyPr>
          <a:lstStyle/>
          <a:p>
            <a:pPr lvl="2">
              <a:lnSpc>
                <a:spcPct val="100000"/>
              </a:lnSpc>
              <a:spcBef>
                <a:spcPts val="0"/>
              </a:spcBef>
              <a:buClr>
                <a:schemeClr val="dk1"/>
              </a:buClr>
              <a:buSzPts val="1600"/>
            </a:pPr>
            <a:endParaRPr sz="1600" dirty="0"/>
          </a:p>
          <a:p>
            <a:pPr lvl="1">
              <a:lnSpc>
                <a:spcPct val="100000"/>
              </a:lnSpc>
              <a:buClr>
                <a:schemeClr val="dk1"/>
              </a:buClr>
              <a:buSzPts val="2000"/>
            </a:pPr>
            <a:endParaRPr sz="2000"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a:p>
            <a:pPr marL="628650" lvl="1" indent="-184150">
              <a:lnSpc>
                <a:spcPct val="100000"/>
              </a:lnSpc>
              <a:buClr>
                <a:schemeClr val="dk1"/>
              </a:buClr>
              <a:buSzPts val="1600"/>
            </a:pPr>
            <a:endParaRPr sz="1600" i="1" dirty="0"/>
          </a:p>
        </p:txBody>
      </p:sp>
      <p:sp>
        <p:nvSpPr>
          <p:cNvPr id="511" name="Google Shape;511;p72"/>
          <p:cNvSpPr txBox="1"/>
          <p:nvPr/>
        </p:nvSpPr>
        <p:spPr>
          <a:xfrm>
            <a:off x="512064" y="1554480"/>
            <a:ext cx="8322600" cy="2677616"/>
          </a:xfrm>
          <a:prstGeom prst="rect">
            <a:avLst/>
          </a:prstGeom>
          <a:noFill/>
          <a:ln>
            <a:noFill/>
          </a:ln>
        </p:spPr>
        <p:txBody>
          <a:bodyPr spcFirstLastPara="1" wrap="square" lIns="91425" tIns="45700" rIns="91425" bIns="45700" anchor="t" anchorCtr="0">
            <a:spAutoFit/>
          </a:bodyPr>
          <a:lstStyle/>
          <a:p>
            <a:pPr marL="285750" indent="-285750">
              <a:buClr>
                <a:prstClr val="black"/>
              </a:buClr>
              <a:buSzPts val="2400"/>
              <a:buFont typeface="Arial"/>
              <a:buChar char="•"/>
            </a:pPr>
            <a:r>
              <a:rPr lang="en-US" sz="2400" b="1" kern="0" dirty="0">
                <a:solidFill>
                  <a:prstClr val="black"/>
                </a:solidFill>
                <a:latin typeface="Arial" panose="020B0604020202020204" pitchFamily="34" charset="0"/>
                <a:ea typeface="Cabin"/>
                <a:cs typeface="Arial" panose="020B0604020202020204" pitchFamily="34" charset="0"/>
                <a:sym typeface="Cabin"/>
              </a:rPr>
              <a:t>US Department of Justice: </a:t>
            </a:r>
            <a:r>
              <a:rPr lang="en-US" sz="2400" kern="0" dirty="0">
                <a:solidFill>
                  <a:prstClr val="black"/>
                </a:solidFill>
                <a:latin typeface="Arial" panose="020B0604020202020204" pitchFamily="34" charset="0"/>
                <a:ea typeface="Cabin"/>
                <a:cs typeface="Arial" panose="020B0604020202020204" pitchFamily="34" charset="0"/>
                <a:sym typeface="Cabin"/>
              </a:rPr>
              <a:t>Jails must protect inmates’ access to MOUD prescribed before detention </a:t>
            </a:r>
            <a:r>
              <a:rPr lang="en-US" sz="2400" b="1" kern="0" baseline="30000" dirty="0">
                <a:solidFill>
                  <a:prstClr val="black"/>
                </a:solidFill>
                <a:latin typeface="Arial" panose="020B0604020202020204" pitchFamily="34" charset="0"/>
                <a:ea typeface="Cabin"/>
                <a:cs typeface="Arial" panose="020B0604020202020204" pitchFamily="34" charset="0"/>
                <a:sym typeface="Cabin"/>
              </a:rPr>
              <a:t>40</a:t>
            </a:r>
            <a:endParaRPr lang="en-US" sz="2400" kern="0" dirty="0">
              <a:solidFill>
                <a:prstClr val="black"/>
              </a:solidFill>
              <a:latin typeface="Arial" panose="020B0604020202020204" pitchFamily="34" charset="0"/>
              <a:ea typeface="Cabin"/>
              <a:cs typeface="Arial" panose="020B0604020202020204" pitchFamily="34" charset="0"/>
              <a:sym typeface="Cabin"/>
            </a:endParaRPr>
          </a:p>
          <a:p>
            <a:pPr marL="285750" lvl="4" indent="-285750">
              <a:buClr>
                <a:prstClr val="black"/>
              </a:buClr>
              <a:buSzPts val="2400"/>
              <a:buFont typeface="Arial"/>
              <a:buChar char="•"/>
            </a:pPr>
            <a:endParaRPr lang="en-US" sz="2400" kern="0" dirty="0">
              <a:solidFill>
                <a:prstClr val="black"/>
              </a:solidFill>
              <a:latin typeface="Arial" panose="020B0604020202020204" pitchFamily="34" charset="0"/>
              <a:ea typeface="Cabin"/>
              <a:cs typeface="Arial" panose="020B0604020202020204" pitchFamily="34" charset="0"/>
              <a:sym typeface="Cabin"/>
            </a:endParaRPr>
          </a:p>
          <a:p>
            <a:pPr marL="285750" lvl="4" indent="-285750">
              <a:buClr>
                <a:prstClr val="black"/>
              </a:buClr>
              <a:buSzPts val="2400"/>
              <a:buFont typeface="Arial"/>
              <a:buChar char="•"/>
            </a:pPr>
            <a:r>
              <a:rPr lang="en-US" sz="2400" kern="0" dirty="0">
                <a:solidFill>
                  <a:prstClr val="black"/>
                </a:solidFill>
                <a:latin typeface="Arial" panose="020B0604020202020204" pitchFamily="34" charset="0"/>
                <a:ea typeface="Cabin"/>
                <a:cs typeface="Arial" panose="020B0604020202020204" pitchFamily="34" charset="0"/>
                <a:sym typeface="Cabin"/>
              </a:rPr>
              <a:t>Medical care (MOUD) cannot be refused regardless of current illicit substance use</a:t>
            </a:r>
          </a:p>
          <a:p>
            <a:pPr marL="285750" indent="-285750">
              <a:buClr>
                <a:prstClr val="black"/>
              </a:buClr>
              <a:buSzPts val="2400"/>
              <a:buFont typeface="Arial"/>
              <a:buChar char="•"/>
            </a:pPr>
            <a:endParaRPr lang="en-US" sz="2400" kern="0" dirty="0">
              <a:solidFill>
                <a:prstClr val="black"/>
              </a:solidFill>
              <a:latin typeface="Arial" panose="020B0604020202020204" pitchFamily="34" charset="0"/>
              <a:ea typeface="Cabin"/>
              <a:cs typeface="Arial" panose="020B0604020202020204" pitchFamily="34" charset="0"/>
              <a:sym typeface="Cabin"/>
            </a:endParaRPr>
          </a:p>
          <a:p>
            <a:pPr marL="285750" indent="-285750">
              <a:buClr>
                <a:prstClr val="black"/>
              </a:buClr>
              <a:buSzPts val="2400"/>
              <a:buFont typeface="Arial"/>
              <a:buChar char="•"/>
            </a:pPr>
            <a:r>
              <a:rPr lang="en-US" sz="2400" kern="0" dirty="0">
                <a:solidFill>
                  <a:prstClr val="black"/>
                </a:solidFill>
                <a:latin typeface="Arial" panose="020B0604020202020204" pitchFamily="34" charset="0"/>
                <a:ea typeface="Cabin"/>
                <a:cs typeface="Arial" panose="020B0604020202020204" pitchFamily="34" charset="0"/>
                <a:sym typeface="Cabin"/>
              </a:rPr>
              <a:t>Examples of litigation if MOUD is not offered: </a:t>
            </a:r>
            <a:r>
              <a:rPr lang="en-US" sz="2400" kern="0" baseline="30000" dirty="0">
                <a:solidFill>
                  <a:prstClr val="black"/>
                </a:solidFill>
                <a:latin typeface="Arial" panose="020B0604020202020204" pitchFamily="34" charset="0"/>
                <a:ea typeface="Cabin"/>
                <a:cs typeface="Arial" panose="020B0604020202020204" pitchFamily="34" charset="0"/>
                <a:sym typeface="Cabin"/>
              </a:rPr>
              <a:t>41</a:t>
            </a:r>
          </a:p>
        </p:txBody>
      </p:sp>
      <p:sp>
        <p:nvSpPr>
          <p:cNvPr id="512" name="Google Shape;512;p72"/>
          <p:cNvSpPr txBox="1"/>
          <p:nvPr/>
        </p:nvSpPr>
        <p:spPr>
          <a:xfrm>
            <a:off x="0" y="6487854"/>
            <a:ext cx="2984500" cy="369291"/>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libri"/>
                <a:cs typeface="Arial" panose="020B0604020202020204" pitchFamily="34" charset="0"/>
                <a:sym typeface="Calibri"/>
              </a:rPr>
              <a:t>40. DOJ 2022.</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41. LAPPA 2020.</a:t>
            </a:r>
            <a:endParaRPr sz="800" kern="0" dirty="0">
              <a:solidFill>
                <a:srgbClr val="000000"/>
              </a:solidFill>
              <a:latin typeface="Arial" panose="020B0604020202020204" pitchFamily="34" charset="0"/>
              <a:cs typeface="Arial" panose="020B0604020202020204" pitchFamily="34" charset="0"/>
              <a:sym typeface="Arial"/>
            </a:endParaRPr>
          </a:p>
        </p:txBody>
      </p:sp>
      <p:sp>
        <p:nvSpPr>
          <p:cNvPr id="2" name="Rectangle: Rounded Corners 1">
            <a:extLst>
              <a:ext uri="{FF2B5EF4-FFF2-40B4-BE49-F238E27FC236}">
                <a16:creationId xmlns:a16="http://schemas.microsoft.com/office/drawing/2014/main" id="{9DB0E71C-827E-5AF2-2A7A-7C45CC636C99}"/>
              </a:ext>
            </a:extLst>
          </p:cNvPr>
          <p:cNvSpPr/>
          <p:nvPr/>
        </p:nvSpPr>
        <p:spPr>
          <a:xfrm>
            <a:off x="1075764" y="4362957"/>
            <a:ext cx="3407867" cy="177069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prstClr val="white"/>
              </a:solidFill>
              <a:latin typeface="Calibri" panose="020F0502020204030204"/>
              <a:sym typeface="Arial"/>
            </a:endParaRPr>
          </a:p>
        </p:txBody>
      </p:sp>
      <p:sp>
        <p:nvSpPr>
          <p:cNvPr id="4" name="TextBox 3">
            <a:extLst>
              <a:ext uri="{FF2B5EF4-FFF2-40B4-BE49-F238E27FC236}">
                <a16:creationId xmlns:a16="http://schemas.microsoft.com/office/drawing/2014/main" id="{965E52F9-6CAF-5F2E-F8A6-0C0445BF537C}"/>
              </a:ext>
            </a:extLst>
          </p:cNvPr>
          <p:cNvSpPr txBox="1"/>
          <p:nvPr/>
        </p:nvSpPr>
        <p:spPr>
          <a:xfrm>
            <a:off x="1075763" y="4546255"/>
            <a:ext cx="3407868" cy="1477328"/>
          </a:xfrm>
          <a:prstGeom prst="rect">
            <a:avLst/>
          </a:prstGeom>
          <a:noFill/>
        </p:spPr>
        <p:txBody>
          <a:bodyPr wrap="square" rtlCol="0">
            <a:spAutoFit/>
          </a:bodyPr>
          <a:lstStyle/>
          <a:p>
            <a:pPr algn="ctr">
              <a:buClr>
                <a:srgbClr val="000000"/>
              </a:buClr>
            </a:pPr>
            <a:r>
              <a:rPr lang="en-US" sz="1500" b="1" i="1" kern="0" dirty="0">
                <a:solidFill>
                  <a:srgbClr val="000000"/>
                </a:solidFill>
                <a:latin typeface="Arial" panose="020B0604020202020204" pitchFamily="34" charset="0"/>
                <a:cs typeface="Arial" panose="020B0604020202020204" pitchFamily="34" charset="0"/>
                <a:sym typeface="Arial"/>
              </a:rPr>
              <a:t>Smith v Aroostook County</a:t>
            </a:r>
            <a:r>
              <a:rPr lang="en-US" sz="1500" b="1" i="1" kern="0" baseline="30000" dirty="0">
                <a:solidFill>
                  <a:srgbClr val="000000"/>
                </a:solidFill>
                <a:latin typeface="Arial" panose="020B0604020202020204" pitchFamily="34" charset="0"/>
                <a:cs typeface="Arial" panose="020B0604020202020204" pitchFamily="34" charset="0"/>
                <a:sym typeface="Arial"/>
              </a:rPr>
              <a:t>  41</a:t>
            </a:r>
          </a:p>
          <a:p>
            <a:pPr algn="ctr">
              <a:buClr>
                <a:srgbClr val="000000"/>
              </a:buClr>
            </a:pPr>
            <a:endParaRPr lang="en-US" sz="1500" b="1" i="1" kern="0" dirty="0">
              <a:solidFill>
                <a:srgbClr val="000000"/>
              </a:solidFill>
              <a:latin typeface="Arial" panose="020B0604020202020204" pitchFamily="34" charset="0"/>
              <a:cs typeface="Arial" panose="020B0604020202020204" pitchFamily="34" charset="0"/>
              <a:sym typeface="Arial"/>
            </a:endParaRPr>
          </a:p>
          <a:p>
            <a:pPr marL="285750" lvl="2" indent="-285750">
              <a:buClr>
                <a:srgbClr val="000000"/>
              </a:buClr>
              <a:buFont typeface="Arial" panose="020B0604020202020204" pitchFamily="34" charset="0"/>
              <a:buChar char="•"/>
            </a:pPr>
            <a:r>
              <a:rPr lang="en-US" sz="1500" kern="0" dirty="0">
                <a:solidFill>
                  <a:srgbClr val="000000"/>
                </a:solidFill>
                <a:latin typeface="Arial" panose="020B0604020202020204" pitchFamily="34" charset="0"/>
                <a:cs typeface="Arial" panose="020B0604020202020204" pitchFamily="34" charset="0"/>
                <a:sym typeface="Arial"/>
              </a:rPr>
              <a:t>Claim against Maine jail denying access to MOUD</a:t>
            </a:r>
          </a:p>
          <a:p>
            <a:pPr marL="285750" lvl="2" indent="-285750">
              <a:buClr>
                <a:srgbClr val="000000"/>
              </a:buClr>
              <a:buFont typeface="Arial" panose="020B0604020202020204" pitchFamily="34" charset="0"/>
              <a:buChar char="•"/>
            </a:pPr>
            <a:r>
              <a:rPr lang="en-US" sz="1500" kern="0" dirty="0">
                <a:solidFill>
                  <a:srgbClr val="000000"/>
                </a:solidFill>
                <a:latin typeface="Arial" panose="020B0604020202020204" pitchFamily="34" charset="0"/>
                <a:cs typeface="Arial" panose="020B0604020202020204" pitchFamily="34" charset="0"/>
                <a:sym typeface="Arial"/>
              </a:rPr>
              <a:t>Court ruled that jail’s actions were “unjustified &amp; unreasonable”</a:t>
            </a:r>
          </a:p>
        </p:txBody>
      </p:sp>
      <p:sp>
        <p:nvSpPr>
          <p:cNvPr id="5" name="Rectangle: Rounded Corners 4">
            <a:extLst>
              <a:ext uri="{FF2B5EF4-FFF2-40B4-BE49-F238E27FC236}">
                <a16:creationId xmlns:a16="http://schemas.microsoft.com/office/drawing/2014/main" id="{E6882197-9744-06FD-C14A-D3AFD29BCFC6}"/>
              </a:ext>
            </a:extLst>
          </p:cNvPr>
          <p:cNvSpPr/>
          <p:nvPr/>
        </p:nvSpPr>
        <p:spPr>
          <a:xfrm>
            <a:off x="4572001" y="4362957"/>
            <a:ext cx="3496234" cy="176855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prstClr val="white"/>
              </a:solidFill>
              <a:latin typeface="Calibri" panose="020F0502020204030204"/>
              <a:sym typeface="Arial"/>
            </a:endParaRPr>
          </a:p>
        </p:txBody>
      </p:sp>
      <p:sp>
        <p:nvSpPr>
          <p:cNvPr id="6" name="TextBox 5">
            <a:extLst>
              <a:ext uri="{FF2B5EF4-FFF2-40B4-BE49-F238E27FC236}">
                <a16:creationId xmlns:a16="http://schemas.microsoft.com/office/drawing/2014/main" id="{9BE275E2-2239-1DE5-2256-E8CD1E8A8CCD}"/>
              </a:ext>
            </a:extLst>
          </p:cNvPr>
          <p:cNvSpPr txBox="1"/>
          <p:nvPr/>
        </p:nvSpPr>
        <p:spPr>
          <a:xfrm>
            <a:off x="4673364" y="4473945"/>
            <a:ext cx="3407868" cy="1546577"/>
          </a:xfrm>
          <a:prstGeom prst="rect">
            <a:avLst/>
          </a:prstGeom>
          <a:noFill/>
        </p:spPr>
        <p:txBody>
          <a:bodyPr wrap="square" rtlCol="0">
            <a:spAutoFit/>
          </a:bodyPr>
          <a:lstStyle/>
          <a:p>
            <a:pPr algn="ctr">
              <a:buClr>
                <a:srgbClr val="000000"/>
              </a:buClr>
            </a:pPr>
            <a:r>
              <a:rPr lang="en-US" sz="1350" b="1" i="1" kern="0" dirty="0" err="1">
                <a:solidFill>
                  <a:srgbClr val="000000"/>
                </a:solidFill>
                <a:latin typeface="Arial" panose="020B0604020202020204" pitchFamily="34" charset="0"/>
                <a:cs typeface="Arial" panose="020B0604020202020204" pitchFamily="34" charset="0"/>
                <a:sym typeface="Arial"/>
              </a:rPr>
              <a:t>Kortlever</a:t>
            </a:r>
            <a:r>
              <a:rPr lang="en-US" sz="1350" b="1" i="1" kern="0" dirty="0">
                <a:solidFill>
                  <a:srgbClr val="000000"/>
                </a:solidFill>
                <a:latin typeface="Arial" panose="020B0604020202020204" pitchFamily="34" charset="0"/>
                <a:cs typeface="Arial" panose="020B0604020202020204" pitchFamily="34" charset="0"/>
                <a:sym typeface="Arial"/>
              </a:rPr>
              <a:t> et al. v Whatcom County </a:t>
            </a:r>
            <a:r>
              <a:rPr lang="en-US" sz="1350" b="1" i="1" kern="0" baseline="30000" dirty="0">
                <a:solidFill>
                  <a:srgbClr val="000000"/>
                </a:solidFill>
                <a:latin typeface="Arial" panose="020B0604020202020204" pitchFamily="34" charset="0"/>
                <a:cs typeface="Arial" panose="020B0604020202020204" pitchFamily="34" charset="0"/>
                <a:sym typeface="Arial"/>
              </a:rPr>
              <a:t> 41</a:t>
            </a:r>
          </a:p>
          <a:p>
            <a:pPr algn="ctr">
              <a:buClr>
                <a:srgbClr val="000000"/>
              </a:buClr>
            </a:pPr>
            <a:endParaRPr lang="en-US" sz="1350" b="1" i="1" kern="0" dirty="0">
              <a:solidFill>
                <a:srgbClr val="000000"/>
              </a:solidFill>
              <a:latin typeface="Arial" panose="020B0604020202020204" pitchFamily="34" charset="0"/>
              <a:cs typeface="Arial" panose="020B0604020202020204" pitchFamily="34" charset="0"/>
              <a:sym typeface="Arial"/>
            </a:endParaRPr>
          </a:p>
          <a:p>
            <a:pPr marL="285750" lvl="2" indent="-285750">
              <a:buClr>
                <a:srgbClr val="000000"/>
              </a:buClr>
              <a:buFont typeface="Arial" panose="020B0604020202020204" pitchFamily="34" charset="0"/>
              <a:buChar char="•"/>
            </a:pPr>
            <a:r>
              <a:rPr lang="en-US" sz="1350" kern="0" dirty="0">
                <a:solidFill>
                  <a:srgbClr val="000000"/>
                </a:solidFill>
                <a:latin typeface="Arial" panose="020B0604020202020204" pitchFamily="34" charset="0"/>
                <a:cs typeface="Arial" panose="020B0604020202020204" pitchFamily="34" charset="0"/>
                <a:sym typeface="Arial"/>
              </a:rPr>
              <a:t>Class action suit against jail only offering MOUD to pregnant individuals</a:t>
            </a:r>
          </a:p>
          <a:p>
            <a:pPr marL="285750" lvl="2" indent="-285750">
              <a:buClr>
                <a:srgbClr val="000000"/>
              </a:buClr>
              <a:buFont typeface="Arial" panose="020B0604020202020204" pitchFamily="34" charset="0"/>
              <a:buChar char="•"/>
            </a:pPr>
            <a:r>
              <a:rPr lang="en-US" sz="1350" kern="0" dirty="0">
                <a:solidFill>
                  <a:srgbClr val="000000"/>
                </a:solidFill>
                <a:latin typeface="Arial" panose="020B0604020202020204" pitchFamily="34" charset="0"/>
                <a:cs typeface="Arial" panose="020B0604020202020204" pitchFamily="34" charset="0"/>
                <a:sym typeface="Arial"/>
              </a:rPr>
              <a:t>Settlement required maintaining prescriptions and providing medication before release</a:t>
            </a:r>
          </a:p>
        </p:txBody>
      </p:sp>
    </p:spTree>
    <p:extLst>
      <p:ext uri="{BB962C8B-B14F-4D97-AF65-F5344CB8AC3E}">
        <p14:creationId xmlns:p14="http://schemas.microsoft.com/office/powerpoint/2010/main" val="16645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48"/>
          <p:cNvSpPr txBox="1">
            <a:spLocks noGrp="1"/>
          </p:cNvSpPr>
          <p:nvPr>
            <p:ph type="body" sz="quarter" idx="10"/>
          </p:nvPr>
        </p:nvSpPr>
        <p:spPr>
          <a:prstGeom prst="rect">
            <a:avLst/>
          </a:prstGeom>
          <a:noFill/>
          <a:ln>
            <a:noFill/>
          </a:ln>
        </p:spPr>
        <p:txBody>
          <a:bodyPr spcFirstLastPara="1" wrap="square" lIns="0" tIns="0" rIns="0" bIns="0" anchor="t" anchorCtr="0">
            <a:normAutofit/>
          </a:bodyPr>
          <a:lstStyle/>
          <a:p>
            <a:pPr>
              <a:lnSpc>
                <a:spcPct val="100000"/>
              </a:lnSpc>
              <a:spcBef>
                <a:spcPts val="0"/>
              </a:spcBef>
              <a:buSzPct val="100000"/>
            </a:pPr>
            <a:r>
              <a:rPr lang="en">
                <a:solidFill>
                  <a:schemeClr val="dk1"/>
                </a:solidFill>
              </a:rPr>
              <a:t> </a:t>
            </a:r>
            <a:endParaRPr/>
          </a:p>
        </p:txBody>
      </p:sp>
      <p:sp>
        <p:nvSpPr>
          <p:cNvPr id="3" name="Text Placeholder 2">
            <a:extLst>
              <a:ext uri="{FF2B5EF4-FFF2-40B4-BE49-F238E27FC236}">
                <a16:creationId xmlns:a16="http://schemas.microsoft.com/office/drawing/2014/main" id="{2E5CBEDE-FF51-F0A2-DF7F-CEE9ABCA4FA2}"/>
              </a:ext>
            </a:extLst>
          </p:cNvPr>
          <p:cNvSpPr>
            <a:spLocks noGrp="1"/>
          </p:cNvSpPr>
          <p:nvPr>
            <p:ph type="body" sz="quarter" idx="12"/>
          </p:nvPr>
        </p:nvSpPr>
        <p:spPr>
          <a:xfrm>
            <a:off x="512064" y="1463040"/>
            <a:ext cx="8109818" cy="3429000"/>
          </a:xfrm>
        </p:spPr>
        <p:txBody>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Jails are LESS likely to screen, provide MOUD, or link to community care if they are:</a:t>
            </a:r>
          </a:p>
          <a:p>
            <a:pPr marL="1028700" lvl="2"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Located in the south</a:t>
            </a:r>
          </a:p>
          <a:p>
            <a:pPr marL="1028700" lvl="2"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Smaller in size</a:t>
            </a:r>
          </a:p>
          <a:p>
            <a:pPr marL="1028700" lvl="2" indent="-342900">
              <a:buFont typeface="Courier New" panose="02070309020205020404" pitchFamily="49" charset="0"/>
              <a:buChar char="o"/>
            </a:pPr>
            <a:r>
              <a:rPr lang="en-US" sz="2400" dirty="0">
                <a:latin typeface="Arial" panose="020B0604020202020204" pitchFamily="34" charset="0"/>
                <a:cs typeface="Arial" panose="020B0604020202020204" pitchFamily="34" charset="0"/>
              </a:rPr>
              <a:t>Lower turnover rates </a:t>
            </a:r>
            <a:r>
              <a:rPr lang="en-US" sz="2400" baseline="30000" dirty="0">
                <a:latin typeface="Arial" panose="020B0604020202020204" pitchFamily="34" charset="0"/>
                <a:cs typeface="Arial" panose="020B0604020202020204" pitchFamily="34" charset="0"/>
              </a:rPr>
              <a:t>42</a:t>
            </a:r>
          </a:p>
          <a:p>
            <a:pPr marL="1028700" lvl="2" indent="-342900">
              <a:buFont typeface="Arial" panose="020B0604020202020204" pitchFamily="34" charset="0"/>
              <a:buChar char="•"/>
            </a:pPr>
            <a:endParaRPr lang="en-US" sz="2400" baseline="30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The south currently has the most pending lawsuits seeking access to MOUD treatment in local detention centers. </a:t>
            </a:r>
            <a:r>
              <a:rPr lang="en-US" sz="2800" baseline="30000" dirty="0">
                <a:latin typeface="Arial" panose="020B0604020202020204" pitchFamily="34" charset="0"/>
                <a:cs typeface="Arial" panose="020B0604020202020204" pitchFamily="34" charset="0"/>
              </a:rPr>
              <a:t>43,44,45</a:t>
            </a:r>
          </a:p>
          <a:p>
            <a:pPr marL="1028700" lvl="2" indent="-342900">
              <a:buFont typeface="Arial" panose="020B0604020202020204" pitchFamily="34" charset="0"/>
              <a:buChar char="•"/>
            </a:pPr>
            <a:endParaRPr lang="en-US" sz="2000" dirty="0">
              <a:latin typeface="Cabin" panose="020B0803050202020004" pitchFamily="34" charset="0"/>
            </a:endParaRP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b="1" i="1" u="sng" dirty="0">
              <a:solidFill>
                <a:srgbClr val="00B050"/>
              </a:solidFill>
            </a:endParaRPr>
          </a:p>
          <a:p>
            <a:pPr marL="685800" lvl="1" indent="-342900">
              <a:buFont typeface="Arial" panose="020B0604020202020204" pitchFamily="34" charset="0"/>
              <a:buChar char="•"/>
            </a:pPr>
            <a:endParaRPr lang="en-US" sz="2300" baseline="30000" dirty="0">
              <a:latin typeface="Cabin" panose="020B0803050202020004" pitchFamily="34" charset="0"/>
            </a:endParaRPr>
          </a:p>
          <a:p>
            <a:pPr marL="342900" indent="-342900">
              <a:buFont typeface="Arial" panose="020B0604020202020204" pitchFamily="34" charset="0"/>
              <a:buChar char="•"/>
            </a:pPr>
            <a:endParaRPr lang="en-US" sz="2000" dirty="0"/>
          </a:p>
        </p:txBody>
      </p:sp>
      <p:sp>
        <p:nvSpPr>
          <p:cNvPr id="181" name="Google Shape;181;p48"/>
          <p:cNvSpPr/>
          <p:nvPr/>
        </p:nvSpPr>
        <p:spPr>
          <a:xfrm>
            <a:off x="600382" y="1798228"/>
            <a:ext cx="8077200" cy="3393300"/>
          </a:xfrm>
          <a:prstGeom prst="rect">
            <a:avLst/>
          </a:prstGeom>
          <a:noFill/>
          <a:ln>
            <a:noFill/>
          </a:ln>
        </p:spPr>
        <p:txBody>
          <a:bodyPr spcFirstLastPara="1" wrap="square" lIns="91425" tIns="45700" rIns="91425" bIns="45700" anchor="t" anchorCtr="0">
            <a:noAutofit/>
          </a:bodyPr>
          <a:lstStyle/>
          <a:p>
            <a:pPr marL="285750" indent="-285750">
              <a:buClr>
                <a:prstClr val="black"/>
              </a:buClr>
              <a:buSzPts val="2000"/>
              <a:buFont typeface="Arial"/>
              <a:buChar char="•"/>
            </a:pPr>
            <a:endParaRPr sz="2400" kern="0">
              <a:solidFill>
                <a:prstClr val="black"/>
              </a:solidFill>
              <a:latin typeface="Cabin"/>
              <a:ea typeface="Cabin"/>
              <a:cs typeface="Cabin"/>
              <a:sym typeface="Cabin"/>
            </a:endParaRPr>
          </a:p>
        </p:txBody>
      </p:sp>
      <p:sp>
        <p:nvSpPr>
          <p:cNvPr id="2" name="Google Shape;180;p48">
            <a:extLst>
              <a:ext uri="{FF2B5EF4-FFF2-40B4-BE49-F238E27FC236}">
                <a16:creationId xmlns:a16="http://schemas.microsoft.com/office/drawing/2014/main" id="{42360E7E-59EF-833C-69A1-80EDB2673B8E}"/>
              </a:ext>
            </a:extLst>
          </p:cNvPr>
          <p:cNvSpPr txBox="1">
            <a:spLocks/>
          </p:cNvSpPr>
          <p:nvPr/>
        </p:nvSpPr>
        <p:spPr>
          <a:xfrm>
            <a:off x="320040" y="457200"/>
            <a:ext cx="8229600" cy="514350"/>
          </a:xfrm>
          <a:prstGeom prst="rect">
            <a:avLst/>
          </a:prstGeom>
          <a:noFill/>
          <a:ln>
            <a:noFill/>
          </a:ln>
        </p:spPr>
        <p:txBody>
          <a:bodyPr spcFirstLastPara="1" wrap="square" lIns="91425" tIns="45700" rIns="91425" bIns="4570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spcBef>
                <a:spcPts val="0"/>
              </a:spcBef>
            </a:pPr>
            <a:r>
              <a:rPr lang="en-US" sz="3200" b="1" dirty="0">
                <a:solidFill>
                  <a:srgbClr val="332E71"/>
                </a:solidFill>
                <a:latin typeface="Arial" panose="020B0604020202020204" pitchFamily="34" charset="0"/>
                <a:ea typeface="Cabin"/>
                <a:cs typeface="Arial" panose="020B0604020202020204" pitchFamily="34" charset="0"/>
                <a:sym typeface="Cabin"/>
              </a:rPr>
              <a:t>OUD – Related Services in Jails </a:t>
            </a:r>
            <a:endParaRPr lang="en-US" sz="3600" dirty="0">
              <a:solidFill>
                <a:srgbClr val="332E71"/>
              </a:solidFill>
              <a:latin typeface="Arial" panose="020B0604020202020204" pitchFamily="34" charset="0"/>
              <a:cs typeface="Arial" panose="020B0604020202020204" pitchFamily="34" charset="0"/>
              <a:sym typeface="Arial"/>
            </a:endParaRPr>
          </a:p>
        </p:txBody>
      </p:sp>
      <p:sp>
        <p:nvSpPr>
          <p:cNvPr id="4" name="Google Shape;512;p72">
            <a:extLst>
              <a:ext uri="{FF2B5EF4-FFF2-40B4-BE49-F238E27FC236}">
                <a16:creationId xmlns:a16="http://schemas.microsoft.com/office/drawing/2014/main" id="{A77004A6-02B4-7817-4EB8-28DA34A2B7F6}"/>
              </a:ext>
            </a:extLst>
          </p:cNvPr>
          <p:cNvSpPr txBox="1"/>
          <p:nvPr/>
        </p:nvSpPr>
        <p:spPr>
          <a:xfrm>
            <a:off x="0" y="6217920"/>
            <a:ext cx="2984500" cy="646290"/>
          </a:xfrm>
          <a:prstGeom prst="rect">
            <a:avLst/>
          </a:prstGeom>
          <a:noFill/>
          <a:ln>
            <a:noFill/>
          </a:ln>
        </p:spPr>
        <p:txBody>
          <a:bodyPr spcFirstLastPara="1" wrap="square" lIns="91425" tIns="45700" rIns="91425" bIns="45700" anchor="t" anchorCtr="0">
            <a:spAutoFit/>
          </a:bodyPr>
          <a:lstStyle/>
          <a:p>
            <a:pPr>
              <a:buClr>
                <a:srgbClr val="000000"/>
              </a:buClr>
            </a:pPr>
            <a:r>
              <a:rPr lang="en" sz="900" kern="0" dirty="0">
                <a:solidFill>
                  <a:prstClr val="black"/>
                </a:solidFill>
                <a:latin typeface="Arial" panose="020B0604020202020204" pitchFamily="34" charset="0"/>
                <a:ea typeface="Calibri"/>
                <a:cs typeface="Arial" panose="020B0604020202020204" pitchFamily="34" charset="0"/>
                <a:sym typeface="Calibri"/>
              </a:rPr>
              <a:t>42. Kopak &amp; Thomas.</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43. LAPPA 2023.</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44. Longley et al 2023.</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45. </a:t>
            </a:r>
            <a:r>
              <a:rPr lang="en-US" sz="900" kern="0" dirty="0" err="1">
                <a:solidFill>
                  <a:srgbClr val="000000"/>
                </a:solidFill>
                <a:latin typeface="Arial" panose="020B0604020202020204" pitchFamily="34" charset="0"/>
                <a:cs typeface="Arial" panose="020B0604020202020204" pitchFamily="34" charset="0"/>
                <a:sym typeface="Arial"/>
              </a:rPr>
              <a:t>Weizman</a:t>
            </a:r>
            <a:r>
              <a:rPr lang="en-US" sz="900" kern="0" dirty="0">
                <a:solidFill>
                  <a:srgbClr val="000000"/>
                </a:solidFill>
                <a:latin typeface="Arial" panose="020B0604020202020204" pitchFamily="34" charset="0"/>
                <a:cs typeface="Arial" panose="020B0604020202020204" pitchFamily="34" charset="0"/>
                <a:sym typeface="Arial"/>
              </a:rPr>
              <a:t> et al. 2021.</a:t>
            </a:r>
            <a:endParaRPr sz="800" kern="0" dirty="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714779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4E6B790-7AD1-6C43-C691-54C666E00873}"/>
              </a:ext>
            </a:extLst>
          </p:cNvPr>
          <p:cNvSpPr>
            <a:spLocks noGrp="1"/>
          </p:cNvSpPr>
          <p:nvPr>
            <p:ph type="body" idx="2"/>
          </p:nvPr>
        </p:nvSpPr>
        <p:spPr/>
        <p:txBody>
          <a:bodyPr/>
          <a:lstStyle/>
          <a:p>
            <a:r>
              <a:rPr lang="en-US" sz="3200" i="0" dirty="0">
                <a:latin typeface="Arial" panose="020B0604020202020204" pitchFamily="34" charset="0"/>
                <a:cs typeface="Arial" panose="020B0604020202020204" pitchFamily="34" charset="0"/>
              </a:rPr>
              <a:t>The Criminal Legal System and Perinatal Substance Use</a:t>
            </a:r>
          </a:p>
        </p:txBody>
      </p:sp>
    </p:spTree>
    <p:extLst>
      <p:ext uri="{BB962C8B-B14F-4D97-AF65-F5344CB8AC3E}">
        <p14:creationId xmlns:p14="http://schemas.microsoft.com/office/powerpoint/2010/main" val="1883236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0043" y="6035040"/>
            <a:ext cx="1402997" cy="732481"/>
          </a:xfrm>
          <a:prstGeom prst="rect">
            <a:avLst/>
          </a:prstGeom>
        </p:spPr>
      </p:pic>
      <p:sp>
        <p:nvSpPr>
          <p:cNvPr id="8" name="TextBox 8"/>
          <p:cNvSpPr txBox="1"/>
          <p:nvPr/>
        </p:nvSpPr>
        <p:spPr>
          <a:xfrm>
            <a:off x="-172488" y="900585"/>
            <a:ext cx="9488975" cy="1412759"/>
          </a:xfrm>
          <a:prstGeom prst="rect">
            <a:avLst/>
          </a:prstGeom>
        </p:spPr>
        <p:txBody>
          <a:bodyPr wrap="square" lIns="0" tIns="0" rIns="0" bIns="0" rtlCol="0" anchor="t">
            <a:spAutoFit/>
          </a:bodyPr>
          <a:lstStyle/>
          <a:p>
            <a:pPr algn="ctr">
              <a:lnSpc>
                <a:spcPts val="5947"/>
              </a:lnSpc>
              <a:spcBef>
                <a:spcPct val="0"/>
              </a:spcBef>
              <a:buClr>
                <a:srgbClr val="000000"/>
              </a:buClr>
            </a:pPr>
            <a:r>
              <a:rPr lang="en-US" sz="2600" b="1" kern="0" dirty="0">
                <a:solidFill>
                  <a:srgbClr val="8B1D5D"/>
                </a:solidFill>
                <a:latin typeface="Arial" panose="020B0604020202020204" pitchFamily="34" charset="0"/>
                <a:cs typeface="Arial" panose="020B0604020202020204" pitchFamily="34" charset="0"/>
                <a:sym typeface="Arial"/>
              </a:rPr>
              <a:t>Rise </a:t>
            </a:r>
            <a:r>
              <a:rPr lang="en-US" sz="2600" b="1" kern="0" spc="-31" dirty="0">
                <a:solidFill>
                  <a:srgbClr val="122C51"/>
                </a:solidFill>
                <a:latin typeface="Arial" panose="020B0604020202020204" pitchFamily="34" charset="0"/>
                <a:cs typeface="Arial" panose="020B0604020202020204" pitchFamily="34" charset="0"/>
                <a:sym typeface="Arial"/>
              </a:rPr>
              <a:t>in Women’s Incarceration in the U.S., 1980-2020 </a:t>
            </a:r>
            <a:r>
              <a:rPr lang="en-US" sz="2600" b="1" kern="0" spc="-31" baseline="30000" dirty="0">
                <a:solidFill>
                  <a:srgbClr val="122C51"/>
                </a:solidFill>
                <a:latin typeface="Arial" panose="020B0604020202020204" pitchFamily="34" charset="0"/>
                <a:cs typeface="Arial" panose="020B0604020202020204" pitchFamily="34" charset="0"/>
                <a:sym typeface="Arial"/>
              </a:rPr>
              <a:t>46</a:t>
            </a:r>
            <a:r>
              <a:rPr lang="en-US" sz="2600" b="1" kern="0" spc="-31" dirty="0">
                <a:solidFill>
                  <a:srgbClr val="122C51"/>
                </a:solidFill>
                <a:latin typeface="Arial" panose="020B0604020202020204" pitchFamily="34" charset="0"/>
                <a:cs typeface="Arial" panose="020B0604020202020204" pitchFamily="34" charset="0"/>
                <a:sym typeface="Arial"/>
              </a:rPr>
              <a:t> </a:t>
            </a:r>
          </a:p>
          <a:p>
            <a:pPr algn="ctr">
              <a:lnSpc>
                <a:spcPts val="5947"/>
              </a:lnSpc>
              <a:spcBef>
                <a:spcPct val="0"/>
              </a:spcBef>
              <a:buClr>
                <a:srgbClr val="000000"/>
              </a:buClr>
            </a:pPr>
            <a:endParaRPr lang="en-US" sz="2800" b="1" kern="0" dirty="0">
              <a:solidFill>
                <a:srgbClr val="8B1D5D"/>
              </a:solidFill>
              <a:latin typeface="Cabin" panose="020B0803050202020004" pitchFamily="34" charset="0"/>
              <a:cs typeface="Arial"/>
              <a:sym typeface="Arial"/>
            </a:endParaRPr>
          </a:p>
        </p:txBody>
      </p:sp>
      <p:pic>
        <p:nvPicPr>
          <p:cNvPr id="10" name="Picture 9"/>
          <p:cNvPicPr>
            <a:picLocks noChangeAspect="1"/>
          </p:cNvPicPr>
          <p:nvPr/>
        </p:nvPicPr>
        <p:blipFill>
          <a:blip r:embed="rId4"/>
          <a:stretch>
            <a:fillRect/>
          </a:stretch>
        </p:blipFill>
        <p:spPr>
          <a:xfrm>
            <a:off x="167163" y="1713004"/>
            <a:ext cx="8384420" cy="3355638"/>
          </a:xfrm>
          <a:prstGeom prst="rect">
            <a:avLst/>
          </a:prstGeom>
        </p:spPr>
      </p:pic>
      <p:sp>
        <p:nvSpPr>
          <p:cNvPr id="11" name="Rectangle 10"/>
          <p:cNvSpPr/>
          <p:nvPr/>
        </p:nvSpPr>
        <p:spPr>
          <a:xfrm>
            <a:off x="1463040" y="6400800"/>
            <a:ext cx="4572000" cy="369332"/>
          </a:xfrm>
          <a:prstGeom prst="rect">
            <a:avLst/>
          </a:prstGeom>
        </p:spPr>
        <p:txBody>
          <a:bodyPr>
            <a:spAutoFit/>
          </a:bodyPr>
          <a:lstStyle/>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46. Bureau of Justice Statistics 2020.</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Courtesy of Incarcerated Women’s Health.</a:t>
            </a:r>
          </a:p>
        </p:txBody>
      </p:sp>
    </p:spTree>
    <p:extLst>
      <p:ext uri="{BB962C8B-B14F-4D97-AF65-F5344CB8AC3E}">
        <p14:creationId xmlns:p14="http://schemas.microsoft.com/office/powerpoint/2010/main" val="2712156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g109fb754f65_0_0"/>
          <p:cNvSpPr txBox="1">
            <a:spLocks noGrp="1"/>
          </p:cNvSpPr>
          <p:nvPr>
            <p:ph type="body" sz="quarter" idx="11"/>
          </p:nvPr>
        </p:nvSpPr>
        <p:spPr>
          <a:xfrm>
            <a:off x="320040" y="457200"/>
            <a:ext cx="8455914" cy="274320"/>
          </a:xfrm>
          <a:prstGeom prst="rect">
            <a:avLst/>
          </a:prstGeom>
          <a:noFill/>
          <a:ln>
            <a:noFill/>
          </a:ln>
        </p:spPr>
        <p:txBody>
          <a:bodyPr spcFirstLastPara="1" wrap="square" lIns="0" tIns="0" rIns="0" bIns="0" anchor="t" anchorCtr="0">
            <a:noAutofit/>
          </a:bodyPr>
          <a:lstStyle/>
          <a:p>
            <a:pPr>
              <a:spcBef>
                <a:spcPts val="563"/>
              </a:spcBef>
              <a:buSzPts val="3600"/>
            </a:pPr>
            <a:r>
              <a:rPr lang="en-US" sz="3200" dirty="0">
                <a:latin typeface="Arial" panose="020B0604020202020204" pitchFamily="34" charset="0"/>
                <a:cs typeface="Arial" panose="020B0604020202020204" pitchFamily="34" charset="0"/>
              </a:rPr>
              <a:t>Women in North Carolina Jails and Prisons</a:t>
            </a:r>
            <a:endParaRPr lang="en-US" sz="3200" baseline="30000" dirty="0">
              <a:latin typeface="Arial" panose="020B0604020202020204" pitchFamily="34" charset="0"/>
              <a:cs typeface="Arial" panose="020B0604020202020204" pitchFamily="34" charset="0"/>
            </a:endParaRPr>
          </a:p>
        </p:txBody>
      </p:sp>
      <p:sp>
        <p:nvSpPr>
          <p:cNvPr id="1014" name="Google Shape;1014;g109fb754f65_0_0"/>
          <p:cNvSpPr txBox="1"/>
          <p:nvPr/>
        </p:nvSpPr>
        <p:spPr>
          <a:xfrm>
            <a:off x="1421963" y="6400800"/>
            <a:ext cx="2821050" cy="395434"/>
          </a:xfrm>
          <a:prstGeom prst="rect">
            <a:avLst/>
          </a:prstGeom>
          <a:noFill/>
          <a:ln>
            <a:noFill/>
          </a:ln>
        </p:spPr>
        <p:txBody>
          <a:bodyPr spcFirstLastPara="1" wrap="square" lIns="68569" tIns="68569" rIns="68569" bIns="68569" anchor="t" anchorCtr="0">
            <a:noAutofit/>
          </a:bodyPr>
          <a:lstStyle/>
          <a:p>
            <a:pPr>
              <a:buClr>
                <a:srgbClr val="000000"/>
              </a:buClr>
              <a:buSzPts val="800"/>
            </a:pPr>
            <a:r>
              <a:rPr lang="en-US" sz="900" kern="0" dirty="0">
                <a:solidFill>
                  <a:srgbClr val="000000"/>
                </a:solidFill>
                <a:latin typeface="Arial" panose="020B0604020202020204" pitchFamily="34" charset="0"/>
                <a:ea typeface="Cabin"/>
                <a:cs typeface="Arial" panose="020B0604020202020204" pitchFamily="34" charset="0"/>
                <a:sym typeface="Cabin"/>
              </a:rPr>
              <a:t>47. Vera Institute of Justice 2019.</a:t>
            </a:r>
          </a:p>
          <a:p>
            <a:pPr>
              <a:buClr>
                <a:srgbClr val="000000"/>
              </a:buClr>
              <a:buSzPts val="800"/>
            </a:pPr>
            <a:r>
              <a:rPr lang="en-US" sz="900" kern="0" dirty="0">
                <a:solidFill>
                  <a:srgbClr val="000000"/>
                </a:solidFill>
                <a:latin typeface="Arial" panose="020B0604020202020204" pitchFamily="34" charset="0"/>
                <a:cs typeface="Arial" panose="020B0604020202020204" pitchFamily="34" charset="0"/>
                <a:sym typeface="Arial"/>
              </a:rPr>
              <a:t>Courtesy of Incarcerated Women’s Health.</a:t>
            </a:r>
          </a:p>
        </p:txBody>
      </p:sp>
      <p:pic>
        <p:nvPicPr>
          <p:cNvPr id="4" name="Picture 3">
            <a:extLst>
              <a:ext uri="{FF2B5EF4-FFF2-40B4-BE49-F238E27FC236}">
                <a16:creationId xmlns:a16="http://schemas.microsoft.com/office/drawing/2014/main" id="{3EEACF34-D7C0-5994-20E2-DCAB257C2FEE}"/>
              </a:ext>
            </a:extLst>
          </p:cNvPr>
          <p:cNvPicPr>
            <a:picLocks noChangeAspect="1"/>
          </p:cNvPicPr>
          <p:nvPr/>
        </p:nvPicPr>
        <p:blipFill>
          <a:blip r:embed="rId3"/>
          <a:stretch>
            <a:fillRect/>
          </a:stretch>
        </p:blipFill>
        <p:spPr>
          <a:xfrm>
            <a:off x="342901" y="1803159"/>
            <a:ext cx="7656041" cy="3603504"/>
          </a:xfrm>
          <a:prstGeom prst="rect">
            <a:avLst/>
          </a:prstGeom>
        </p:spPr>
      </p:pic>
      <p:pic>
        <p:nvPicPr>
          <p:cNvPr id="5" name="Picture 4">
            <a:extLst>
              <a:ext uri="{FF2B5EF4-FFF2-40B4-BE49-F238E27FC236}">
                <a16:creationId xmlns:a16="http://schemas.microsoft.com/office/drawing/2014/main" id="{25F6C046-5C5D-9847-E93B-D6248BBEE624}"/>
              </a:ext>
            </a:extLst>
          </p:cNvPr>
          <p:cNvPicPr>
            <a:picLocks noChangeAspect="1"/>
          </p:cNvPicPr>
          <p:nvPr/>
        </p:nvPicPr>
        <p:blipFill>
          <a:blip r:embed="rId4"/>
          <a:srcRect/>
          <a:stretch>
            <a:fillRect/>
          </a:stretch>
        </p:blipFill>
        <p:spPr>
          <a:xfrm>
            <a:off x="64008" y="6126480"/>
            <a:ext cx="1271192" cy="663668"/>
          </a:xfrm>
          <a:prstGeom prst="rect">
            <a:avLst/>
          </a:prstGeom>
        </p:spPr>
      </p:pic>
    </p:spTree>
    <p:extLst>
      <p:ext uri="{BB962C8B-B14F-4D97-AF65-F5344CB8AC3E}">
        <p14:creationId xmlns:p14="http://schemas.microsoft.com/office/powerpoint/2010/main" val="104038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g109fb754f65_0_0"/>
          <p:cNvSpPr txBox="1">
            <a:spLocks noGrp="1"/>
          </p:cNvSpPr>
          <p:nvPr>
            <p:ph type="body" sz="quarter" idx="11"/>
          </p:nvPr>
        </p:nvSpPr>
        <p:spPr>
          <a:xfrm>
            <a:off x="320040" y="457200"/>
            <a:ext cx="8455914" cy="274320"/>
          </a:xfrm>
          <a:prstGeom prst="rect">
            <a:avLst/>
          </a:prstGeom>
          <a:noFill/>
          <a:ln>
            <a:noFill/>
          </a:ln>
        </p:spPr>
        <p:txBody>
          <a:bodyPr spcFirstLastPara="1" wrap="square" lIns="0" tIns="0" rIns="0" bIns="0" anchor="t" anchorCtr="0">
            <a:noAutofit/>
          </a:bodyPr>
          <a:lstStyle/>
          <a:p>
            <a:pPr>
              <a:spcBef>
                <a:spcPts val="563"/>
              </a:spcBef>
              <a:buSzPts val="3600"/>
            </a:pPr>
            <a:r>
              <a:rPr lang="en-US" sz="3200" dirty="0">
                <a:latin typeface="Arial" panose="020B0604020202020204" pitchFamily="34" charset="0"/>
                <a:cs typeface="Arial" panose="020B0604020202020204" pitchFamily="34" charset="0"/>
              </a:rPr>
              <a:t>Incarcerated Pregnant Individuals</a:t>
            </a:r>
            <a:endParaRPr lang="en-US" sz="3200" baseline="30000" dirty="0">
              <a:latin typeface="Arial" panose="020B0604020202020204" pitchFamily="34" charset="0"/>
              <a:cs typeface="Arial" panose="020B0604020202020204" pitchFamily="34" charset="0"/>
            </a:endParaRPr>
          </a:p>
        </p:txBody>
      </p:sp>
      <p:sp>
        <p:nvSpPr>
          <p:cNvPr id="1013" name="Google Shape;1013;g109fb754f65_0_0"/>
          <p:cNvSpPr txBox="1">
            <a:spLocks noGrp="1"/>
          </p:cNvSpPr>
          <p:nvPr>
            <p:ph type="body" sz="quarter" idx="12"/>
          </p:nvPr>
        </p:nvSpPr>
        <p:spPr>
          <a:xfrm>
            <a:off x="512064" y="1463040"/>
            <a:ext cx="7315200" cy="2422067"/>
          </a:xfrm>
          <a:prstGeom prst="rect">
            <a:avLst/>
          </a:prstGeom>
          <a:noFill/>
          <a:ln>
            <a:noFill/>
          </a:ln>
        </p:spPr>
        <p:txBody>
          <a:bodyPr spcFirstLastPara="1" wrap="square" lIns="0" tIns="0" rIns="0" bIns="0" anchor="t" anchorCtr="0">
            <a:noAutofit/>
          </a:bodyPr>
          <a:lstStyle/>
          <a:p>
            <a:pPr marL="397669" indent="-342900">
              <a:buSzPts val="2450"/>
              <a:buFont typeface="Arial" panose="020B0604020202020204" pitchFamily="34" charset="0"/>
              <a:buChar char="•"/>
            </a:pPr>
            <a:r>
              <a:rPr lang="en-US" sz="2400" dirty="0">
                <a:solidFill>
                  <a:srgbClr val="333333"/>
                </a:solidFill>
                <a:latin typeface="Arial" panose="020B0604020202020204" pitchFamily="34" charset="0"/>
                <a:ea typeface="Cabin"/>
                <a:cs typeface="Arial" panose="020B0604020202020204" pitchFamily="34" charset="0"/>
                <a:sym typeface="Cabin"/>
              </a:rPr>
              <a:t>In 2017, there were more than 225,000 incarcerated women in the United States on a given day, 75% of whom were of childbearing age. </a:t>
            </a:r>
          </a:p>
          <a:p>
            <a:pPr marL="397669" indent="-342900">
              <a:buClr>
                <a:srgbClr val="333333"/>
              </a:buClr>
              <a:buSzPts val="2450"/>
              <a:buFont typeface="Arial" panose="020B0604020202020204" pitchFamily="34" charset="0"/>
              <a:buChar char="•"/>
            </a:pPr>
            <a:endParaRPr lang="en-US" sz="2400" dirty="0">
              <a:solidFill>
                <a:srgbClr val="333333"/>
              </a:solidFill>
              <a:latin typeface="Arial" panose="020B0604020202020204" pitchFamily="34" charset="0"/>
              <a:ea typeface="Cabin"/>
              <a:cs typeface="Arial" panose="020B0604020202020204" pitchFamily="34" charset="0"/>
              <a:sym typeface="Cabin"/>
            </a:endParaRPr>
          </a:p>
          <a:p>
            <a:pPr marL="397669" indent="-342900">
              <a:buClr>
                <a:srgbClr val="333333"/>
              </a:buClr>
              <a:buSzPts val="2450"/>
              <a:buFont typeface="Arial" panose="020B0604020202020204" pitchFamily="34" charset="0"/>
              <a:buChar char="•"/>
            </a:pPr>
            <a:r>
              <a:rPr lang="en-US" sz="2400" dirty="0">
                <a:solidFill>
                  <a:srgbClr val="333333"/>
                </a:solidFill>
                <a:latin typeface="Arial" panose="020B0604020202020204" pitchFamily="34" charset="0"/>
                <a:ea typeface="Cabin"/>
                <a:cs typeface="Arial" panose="020B0604020202020204" pitchFamily="34" charset="0"/>
                <a:sym typeface="Cabin"/>
              </a:rPr>
              <a:t>A 2020 study showed that </a:t>
            </a:r>
            <a:r>
              <a:rPr lang="en-US" sz="2400" b="1" dirty="0">
                <a:solidFill>
                  <a:srgbClr val="00B0F0"/>
                </a:solidFill>
                <a:latin typeface="Arial" panose="020B0604020202020204" pitchFamily="34" charset="0"/>
                <a:ea typeface="Cabin"/>
                <a:cs typeface="Arial" panose="020B0604020202020204" pitchFamily="34" charset="0"/>
                <a:sym typeface="Cab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2"/>
                  </a:ext>
                </a:extLst>
              </a:rPr>
              <a:t>26% of pregnant people </a:t>
            </a:r>
            <a:r>
              <a:rPr lang="en-US" sz="2400" b="1" dirty="0">
                <a:solidFill>
                  <a:srgbClr val="00B0F0"/>
                </a:solidFill>
                <a:latin typeface="Arial" panose="020B0604020202020204" pitchFamily="34" charset="0"/>
                <a:ea typeface="Cabin"/>
                <a:cs typeface="Arial" panose="020B0604020202020204" pitchFamily="34" charset="0"/>
                <a:sym typeface="Cabin"/>
              </a:rPr>
              <a:t>in state prisons</a:t>
            </a:r>
            <a:r>
              <a:rPr lang="en-US" sz="2400" dirty="0">
                <a:solidFill>
                  <a:srgbClr val="333333"/>
                </a:solidFill>
                <a:latin typeface="Arial" panose="020B0604020202020204" pitchFamily="34" charset="0"/>
                <a:ea typeface="Cabin"/>
                <a:cs typeface="Arial" panose="020B0604020202020204" pitchFamily="34" charset="0"/>
                <a:sym typeface="Cabin"/>
              </a:rPr>
              <a:t> and </a:t>
            </a:r>
            <a:r>
              <a:rPr lang="en-US" sz="2400" b="1" dirty="0">
                <a:solidFill>
                  <a:srgbClr val="00B0F0"/>
                </a:solidFill>
                <a:latin typeface="Arial" panose="020B0604020202020204" pitchFamily="34" charset="0"/>
                <a:ea typeface="Cabin"/>
                <a:cs typeface="Arial" panose="020B0604020202020204" pitchFamily="34" charset="0"/>
                <a:sym typeface="Cab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3"/>
                  </a:ext>
                </a:extLst>
              </a:rPr>
              <a:t>14% in county jails</a:t>
            </a:r>
            <a:r>
              <a:rPr lang="en-US" sz="2400" dirty="0">
                <a:solidFill>
                  <a:srgbClr val="333333"/>
                </a:solidFill>
                <a:latin typeface="Arial" panose="020B0604020202020204" pitchFamily="34" charset="0"/>
                <a:ea typeface="Cabin"/>
                <a:cs typeface="Arial" panose="020B0604020202020204" pitchFamily="34" charset="0"/>
                <a:sym typeface="Cab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3"/>
                  </a:ext>
                </a:extLst>
              </a:rPr>
              <a:t> had OUD</a:t>
            </a:r>
            <a:r>
              <a:rPr lang="en-US" sz="2400" dirty="0">
                <a:solidFill>
                  <a:srgbClr val="333333"/>
                </a:solidFill>
                <a:latin typeface="Arial" panose="020B0604020202020204" pitchFamily="34" charset="0"/>
                <a:ea typeface="Cabin"/>
                <a:cs typeface="Arial" panose="020B0604020202020204" pitchFamily="34" charset="0"/>
                <a:sym typeface="Cabin"/>
              </a:rPr>
              <a:t>.</a:t>
            </a:r>
          </a:p>
          <a:p>
            <a:pPr marL="397669" indent="-342900">
              <a:buClr>
                <a:srgbClr val="333333"/>
              </a:buClr>
              <a:buSzPts val="2450"/>
              <a:buFont typeface="Arial" panose="020B0604020202020204" pitchFamily="34" charset="0"/>
              <a:buChar char="•"/>
            </a:pPr>
            <a:endParaRPr lang="en-US" sz="2400" dirty="0">
              <a:solidFill>
                <a:srgbClr val="333333"/>
              </a:solidFill>
              <a:latin typeface="Arial" panose="020B0604020202020204" pitchFamily="34" charset="0"/>
              <a:ea typeface="Cabin"/>
              <a:cs typeface="Arial" panose="020B0604020202020204" pitchFamily="34" charset="0"/>
              <a:sym typeface="Cabin"/>
            </a:endParaRPr>
          </a:p>
          <a:p>
            <a:pPr marL="397669" indent="-342900">
              <a:buClr>
                <a:srgbClr val="333333"/>
              </a:buClr>
              <a:buSzPts val="2450"/>
              <a:buFont typeface="Arial" panose="020B0604020202020204" pitchFamily="34" charset="0"/>
              <a:buChar char="•"/>
            </a:pPr>
            <a:r>
              <a:rPr lang="en-US" sz="2400" dirty="0">
                <a:solidFill>
                  <a:srgbClr val="333333"/>
                </a:solidFill>
                <a:latin typeface="Arial" panose="020B0604020202020204" pitchFamily="34" charset="0"/>
                <a:ea typeface="Cabin"/>
                <a:cs typeface="Arial" panose="020B0604020202020204" pitchFamily="34" charset="0"/>
                <a:sym typeface="Cabin"/>
              </a:rPr>
              <a:t>Evidence-based guidelines advise that </a:t>
            </a:r>
            <a:r>
              <a:rPr lang="en-US" sz="2400" b="1" dirty="0">
                <a:solidFill>
                  <a:srgbClr val="002060"/>
                </a:solidFill>
                <a:latin typeface="Arial" panose="020B0604020202020204" pitchFamily="34" charset="0"/>
                <a:ea typeface="Cabin"/>
                <a:cs typeface="Arial" panose="020B0604020202020204" pitchFamily="34" charset="0"/>
                <a:sym typeface="Cabin"/>
              </a:rPr>
              <a:t>pregnant people with OUD should be offered medications even when incarcerated</a:t>
            </a:r>
            <a:r>
              <a:rPr lang="en-US" sz="2400" b="1" dirty="0">
                <a:solidFill>
                  <a:schemeClr val="accent1"/>
                </a:solidFill>
                <a:latin typeface="Arial" panose="020B0604020202020204" pitchFamily="34" charset="0"/>
                <a:ea typeface="Cabin"/>
                <a:cs typeface="Arial" panose="020B0604020202020204" pitchFamily="34" charset="0"/>
                <a:sym typeface="Cabin"/>
              </a:rPr>
              <a:t>.</a:t>
            </a:r>
            <a:endParaRPr lang="en-US" sz="2400" b="1" dirty="0">
              <a:solidFill>
                <a:srgbClr val="333333"/>
              </a:solidFill>
              <a:latin typeface="Arial" panose="020B0604020202020204" pitchFamily="34" charset="0"/>
              <a:ea typeface="Cabin"/>
              <a:cs typeface="Arial" panose="020B0604020202020204" pitchFamily="34" charset="0"/>
              <a:sym typeface="Cabin"/>
            </a:endParaRPr>
          </a:p>
          <a:p>
            <a:pPr marL="628650" indent="-285750">
              <a:buSzPts val="2400"/>
              <a:buFont typeface="Arial" panose="020B0604020202020204" pitchFamily="34" charset="0"/>
              <a:buChar char="•"/>
            </a:pPr>
            <a:endParaRPr lang="en-US" sz="1600" dirty="0">
              <a:solidFill>
                <a:srgbClr val="333333"/>
              </a:solidFill>
              <a:latin typeface="Cabin"/>
              <a:ea typeface="Cabin"/>
              <a:cs typeface="Cabin"/>
              <a:sym typeface="Cabin"/>
            </a:endParaRPr>
          </a:p>
          <a:p>
            <a:pPr marL="285750" indent="-285750">
              <a:buSzPts val="2400"/>
              <a:buFont typeface="Arial" panose="020B0604020202020204" pitchFamily="34" charset="0"/>
              <a:buChar char="•"/>
            </a:pPr>
            <a:endParaRPr lang="en-US" sz="1600" dirty="0">
              <a:solidFill>
                <a:srgbClr val="333333"/>
              </a:solidFill>
              <a:latin typeface="Cabin"/>
              <a:ea typeface="Cabin"/>
              <a:cs typeface="Cabin"/>
              <a:sym typeface="Cabin"/>
            </a:endParaRPr>
          </a:p>
        </p:txBody>
      </p:sp>
      <p:sp>
        <p:nvSpPr>
          <p:cNvPr id="1014" name="Google Shape;1014;g109fb754f65_0_0"/>
          <p:cNvSpPr txBox="1"/>
          <p:nvPr/>
        </p:nvSpPr>
        <p:spPr>
          <a:xfrm>
            <a:off x="0" y="6400800"/>
            <a:ext cx="2821050" cy="226575"/>
          </a:xfrm>
          <a:prstGeom prst="rect">
            <a:avLst/>
          </a:prstGeom>
          <a:noFill/>
          <a:ln>
            <a:noFill/>
          </a:ln>
        </p:spPr>
        <p:txBody>
          <a:bodyPr spcFirstLastPara="1" wrap="square" lIns="68569" tIns="68569" rIns="68569" bIns="68569" anchor="t" anchorCtr="0">
            <a:noAutofit/>
          </a:bodyPr>
          <a:lstStyle/>
          <a:p>
            <a:pPr>
              <a:buClr>
                <a:srgbClr val="000000"/>
              </a:buClr>
              <a:buSzPts val="800"/>
            </a:pPr>
            <a:r>
              <a:rPr lang="en-US" sz="900" kern="0" dirty="0">
                <a:solidFill>
                  <a:srgbClr val="000000"/>
                </a:solidFill>
                <a:latin typeface="Arial" panose="020B0604020202020204" pitchFamily="34" charset="0"/>
                <a:ea typeface="Cabin"/>
                <a:cs typeface="Arial" panose="020B0604020202020204" pitchFamily="34" charset="0"/>
                <a:sym typeface="Cabin"/>
              </a:rPr>
              <a:t>48. </a:t>
            </a:r>
            <a:r>
              <a:rPr lang="en-US" sz="900" kern="0" dirty="0" err="1">
                <a:solidFill>
                  <a:srgbClr val="000000"/>
                </a:solidFill>
                <a:latin typeface="Arial" panose="020B0604020202020204" pitchFamily="34" charset="0"/>
                <a:ea typeface="Cabin"/>
                <a:cs typeface="Arial" panose="020B0604020202020204" pitchFamily="34" charset="0"/>
                <a:sym typeface="Cabin"/>
              </a:rPr>
              <a:t>Ahlbach</a:t>
            </a:r>
            <a:r>
              <a:rPr lang="en-US" sz="900" kern="0" dirty="0">
                <a:solidFill>
                  <a:srgbClr val="000000"/>
                </a:solidFill>
                <a:latin typeface="Arial" panose="020B0604020202020204" pitchFamily="34" charset="0"/>
                <a:ea typeface="Cabin"/>
                <a:cs typeface="Arial" panose="020B0604020202020204" pitchFamily="34" charset="0"/>
                <a:sym typeface="Cabin"/>
              </a:rPr>
              <a:t> C, </a:t>
            </a:r>
            <a:r>
              <a:rPr lang="en-US" sz="900" kern="0" dirty="0" err="1">
                <a:solidFill>
                  <a:srgbClr val="000000"/>
                </a:solidFill>
                <a:latin typeface="Arial" panose="020B0604020202020204" pitchFamily="34" charset="0"/>
                <a:ea typeface="Cabin"/>
                <a:cs typeface="Arial" panose="020B0604020202020204" pitchFamily="34" charset="0"/>
                <a:sym typeface="Cabin"/>
              </a:rPr>
              <a:t>Sufrin</a:t>
            </a:r>
            <a:r>
              <a:rPr lang="en-US" sz="900" kern="0" dirty="0">
                <a:solidFill>
                  <a:srgbClr val="000000"/>
                </a:solidFill>
                <a:latin typeface="Arial" panose="020B0604020202020204" pitchFamily="34" charset="0"/>
                <a:ea typeface="Cabin"/>
                <a:cs typeface="Arial" panose="020B0604020202020204" pitchFamily="34" charset="0"/>
                <a:sym typeface="Cabin"/>
              </a:rPr>
              <a:t> C, </a:t>
            </a:r>
            <a:r>
              <a:rPr lang="en-US" sz="900" kern="0" dirty="0" err="1">
                <a:solidFill>
                  <a:srgbClr val="000000"/>
                </a:solidFill>
                <a:latin typeface="Arial" panose="020B0604020202020204" pitchFamily="34" charset="0"/>
                <a:ea typeface="Cabin"/>
                <a:cs typeface="Arial" panose="020B0604020202020204" pitchFamily="34" charset="0"/>
                <a:sym typeface="Cabin"/>
              </a:rPr>
              <a:t>Shlafer</a:t>
            </a:r>
            <a:r>
              <a:rPr lang="en-US" sz="900" kern="0" dirty="0">
                <a:solidFill>
                  <a:srgbClr val="000000"/>
                </a:solidFill>
                <a:latin typeface="Arial" panose="020B0604020202020204" pitchFamily="34" charset="0"/>
                <a:ea typeface="Cabin"/>
                <a:cs typeface="Arial" panose="020B0604020202020204" pitchFamily="34" charset="0"/>
                <a:sym typeface="Cabin"/>
              </a:rPr>
              <a:t> R 2020</a:t>
            </a:r>
          </a:p>
          <a:p>
            <a:pPr>
              <a:buClr>
                <a:srgbClr val="000000"/>
              </a:buClr>
              <a:buSzPts val="800"/>
            </a:pPr>
            <a:r>
              <a:rPr lang="en-US" sz="900" kern="0" dirty="0">
                <a:solidFill>
                  <a:srgbClr val="000000"/>
                </a:solidFill>
                <a:latin typeface="Arial" panose="020B0604020202020204" pitchFamily="34" charset="0"/>
                <a:cs typeface="Arial" panose="020B0604020202020204" pitchFamily="34" charset="0"/>
                <a:sym typeface="Arial"/>
              </a:rPr>
              <a:t>Courtesy of Project CARA 2023.</a:t>
            </a:r>
          </a:p>
        </p:txBody>
      </p:sp>
    </p:spTree>
    <p:extLst>
      <p:ext uri="{BB962C8B-B14F-4D97-AF65-F5344CB8AC3E}">
        <p14:creationId xmlns:p14="http://schemas.microsoft.com/office/powerpoint/2010/main" val="3688558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g109fb754f65_0_0"/>
          <p:cNvSpPr txBox="1">
            <a:spLocks noGrp="1"/>
          </p:cNvSpPr>
          <p:nvPr>
            <p:ph type="body" sz="quarter" idx="11"/>
          </p:nvPr>
        </p:nvSpPr>
        <p:spPr>
          <a:xfrm>
            <a:off x="320040" y="457200"/>
            <a:ext cx="8455914" cy="274320"/>
          </a:xfrm>
          <a:prstGeom prst="rect">
            <a:avLst/>
          </a:prstGeom>
          <a:noFill/>
          <a:ln>
            <a:noFill/>
          </a:ln>
        </p:spPr>
        <p:txBody>
          <a:bodyPr spcFirstLastPara="1" wrap="square" lIns="0" tIns="0" rIns="0" bIns="0" anchor="t" anchorCtr="0">
            <a:noAutofit/>
          </a:bodyPr>
          <a:lstStyle/>
          <a:p>
            <a:pPr>
              <a:spcBef>
                <a:spcPts val="563"/>
              </a:spcBef>
              <a:buSzPts val="3600"/>
            </a:pPr>
            <a:r>
              <a:rPr lang="en-US" sz="3200" dirty="0">
                <a:latin typeface="Arial" panose="020B0604020202020204" pitchFamily="34" charset="0"/>
                <a:cs typeface="Arial" panose="020B0604020202020204" pitchFamily="34" charset="0"/>
              </a:rPr>
              <a:t>Safekeeping</a:t>
            </a:r>
            <a:endParaRPr lang="en-US" sz="2400" baseline="30000" dirty="0">
              <a:latin typeface="Arial" panose="020B0604020202020204" pitchFamily="34" charset="0"/>
              <a:cs typeface="Arial" panose="020B0604020202020204" pitchFamily="34" charset="0"/>
            </a:endParaRPr>
          </a:p>
        </p:txBody>
      </p:sp>
      <p:sp>
        <p:nvSpPr>
          <p:cNvPr id="1013" name="Google Shape;1013;g109fb754f65_0_0"/>
          <p:cNvSpPr txBox="1">
            <a:spLocks noGrp="1"/>
          </p:cNvSpPr>
          <p:nvPr>
            <p:ph type="body" sz="quarter" idx="12"/>
          </p:nvPr>
        </p:nvSpPr>
        <p:spPr>
          <a:xfrm>
            <a:off x="512064" y="1463040"/>
            <a:ext cx="8455914" cy="3113090"/>
          </a:xfrm>
          <a:prstGeom prst="rect">
            <a:avLst/>
          </a:prstGeom>
          <a:noFill/>
          <a:ln>
            <a:noFill/>
          </a:ln>
        </p:spPr>
        <p:txBody>
          <a:bodyPr spcFirstLastPara="1" wrap="square" lIns="0" tIns="0" rIns="0" bIns="0" anchor="t" anchorCtr="0">
            <a:noAutofit/>
          </a:bodyPr>
          <a:lstStyle/>
          <a:p>
            <a:pPr marL="397669" indent="-342900">
              <a:buSzPts val="2450"/>
              <a:buFont typeface="Arial" panose="020B0604020202020204" pitchFamily="34" charset="0"/>
              <a:buChar char="•"/>
            </a:pPr>
            <a:r>
              <a:rPr lang="en-US" sz="2400" b="1" dirty="0">
                <a:solidFill>
                  <a:srgbClr val="333333"/>
                </a:solidFill>
                <a:latin typeface="Arial" panose="020B0604020202020204" pitchFamily="34" charset="0"/>
                <a:ea typeface="Cabin"/>
                <a:cs typeface="Arial" panose="020B0604020202020204" pitchFamily="34" charset="0"/>
                <a:sym typeface="Cabin"/>
              </a:rPr>
              <a:t>NC Policy: </a:t>
            </a:r>
            <a:r>
              <a:rPr lang="en-US" sz="2400" dirty="0">
                <a:solidFill>
                  <a:srgbClr val="333333"/>
                </a:solidFill>
                <a:latin typeface="Arial" panose="020B0604020202020204" pitchFamily="34" charset="0"/>
                <a:ea typeface="Cabin"/>
                <a:cs typeface="Arial" panose="020B0604020202020204" pitchFamily="34" charset="0"/>
                <a:sym typeface="Cabin"/>
              </a:rPr>
              <a:t>prisons must cooperate with county jails to assist with prisoner housing for safety and security reasons </a:t>
            </a:r>
            <a:r>
              <a:rPr lang="en-US" sz="2400" baseline="30000" dirty="0">
                <a:solidFill>
                  <a:srgbClr val="333333"/>
                </a:solidFill>
                <a:latin typeface="Arial" panose="020B0604020202020204" pitchFamily="34" charset="0"/>
                <a:ea typeface="Cabin"/>
                <a:cs typeface="Arial" panose="020B0604020202020204" pitchFamily="34" charset="0"/>
                <a:sym typeface="Cabin"/>
              </a:rPr>
              <a:t>49</a:t>
            </a:r>
            <a:endParaRPr lang="en-US" sz="2400" dirty="0">
              <a:solidFill>
                <a:srgbClr val="333333"/>
              </a:solidFill>
              <a:latin typeface="Arial" panose="020B0604020202020204" pitchFamily="34" charset="0"/>
              <a:ea typeface="Cabin"/>
              <a:cs typeface="Arial" panose="020B0604020202020204" pitchFamily="34" charset="0"/>
              <a:sym typeface="Cabin"/>
            </a:endParaRPr>
          </a:p>
          <a:p>
            <a:pPr marL="740569" lvl="1" indent="-342900">
              <a:lnSpc>
                <a:spcPct val="100000"/>
              </a:lnSpc>
              <a:buSzPts val="2450"/>
              <a:buFont typeface="Courier New" panose="02070309020205020404" pitchFamily="49" charset="0"/>
              <a:buChar char="o"/>
            </a:pPr>
            <a:r>
              <a:rPr lang="en-US" sz="2200" b="1" dirty="0">
                <a:solidFill>
                  <a:srgbClr val="333333"/>
                </a:solidFill>
                <a:latin typeface="Arial" panose="020B0604020202020204" pitchFamily="34" charset="0"/>
                <a:ea typeface="Cabin"/>
                <a:cs typeface="Arial" panose="020B0604020202020204" pitchFamily="34" charset="0"/>
                <a:sym typeface="Cabin"/>
              </a:rPr>
              <a:t>Frequently used for pregnancy, thought to be protective</a:t>
            </a:r>
          </a:p>
          <a:p>
            <a:pPr marL="740569" lvl="1" indent="-342900">
              <a:lnSpc>
                <a:spcPct val="100000"/>
              </a:lnSpc>
              <a:buSzPts val="2450"/>
              <a:buFont typeface="Arial" panose="020B0604020202020204" pitchFamily="34" charset="0"/>
              <a:buChar char="•"/>
            </a:pPr>
            <a:endParaRPr lang="en-US" sz="1600" dirty="0">
              <a:solidFill>
                <a:srgbClr val="333333"/>
              </a:solidFill>
              <a:latin typeface="Arial" panose="020B0604020202020204" pitchFamily="34" charset="0"/>
              <a:ea typeface="Cabin"/>
              <a:cs typeface="Arial" panose="020B0604020202020204" pitchFamily="34" charset="0"/>
              <a:sym typeface="Cabin"/>
            </a:endParaRPr>
          </a:p>
          <a:p>
            <a:pPr marL="285750" indent="-285750">
              <a:buSzPts val="2400"/>
              <a:buFont typeface="Arial" panose="020B0604020202020204" pitchFamily="34" charset="0"/>
              <a:buChar char="•"/>
            </a:pPr>
            <a:r>
              <a:rPr lang="en-US" sz="2400" dirty="0">
                <a:solidFill>
                  <a:srgbClr val="333333"/>
                </a:solidFill>
                <a:latin typeface="Arial" panose="020B0604020202020204" pitchFamily="34" charset="0"/>
                <a:ea typeface="Cabin"/>
                <a:cs typeface="Arial" panose="020B0604020202020204" pitchFamily="34" charset="0"/>
                <a:sym typeface="Cabin"/>
              </a:rPr>
              <a:t>Associated harms: </a:t>
            </a:r>
            <a:r>
              <a:rPr lang="en-US" sz="2400" baseline="30000" dirty="0">
                <a:solidFill>
                  <a:srgbClr val="333333"/>
                </a:solidFill>
                <a:latin typeface="Arial" panose="020B0604020202020204" pitchFamily="34" charset="0"/>
                <a:ea typeface="Cabin"/>
                <a:cs typeface="Arial" panose="020B0604020202020204" pitchFamily="34" charset="0"/>
                <a:sym typeface="Cabin"/>
              </a:rPr>
              <a:t>50</a:t>
            </a:r>
            <a:endParaRPr lang="en-US" sz="2400" dirty="0">
              <a:solidFill>
                <a:srgbClr val="333333"/>
              </a:solidFill>
              <a:latin typeface="Arial" panose="020B0604020202020204" pitchFamily="34" charset="0"/>
              <a:ea typeface="Cabin"/>
              <a:cs typeface="Arial" panose="020B0604020202020204" pitchFamily="34" charset="0"/>
              <a:sym typeface="Cabin"/>
            </a:endParaRPr>
          </a:p>
          <a:p>
            <a:pPr marL="685800" lvl="1" indent="-342900">
              <a:buSzPts val="2400"/>
              <a:buFont typeface="Courier New" panose="02070309020205020404" pitchFamily="49" charset="0"/>
              <a:buChar char="o"/>
            </a:pPr>
            <a:r>
              <a:rPr lang="en-US" sz="2200" dirty="0">
                <a:solidFill>
                  <a:srgbClr val="333333"/>
                </a:solidFill>
                <a:latin typeface="Arial" panose="020B0604020202020204" pitchFamily="34" charset="0"/>
                <a:ea typeface="Cabin"/>
                <a:cs typeface="Arial" panose="020B0604020202020204" pitchFamily="34" charset="0"/>
                <a:sym typeface="Cabin"/>
              </a:rPr>
              <a:t>Longer periods of incarceration</a:t>
            </a:r>
          </a:p>
          <a:p>
            <a:pPr marL="685800" lvl="1" indent="-342900">
              <a:buSzPts val="2400"/>
              <a:buFont typeface="Courier New" panose="02070309020205020404" pitchFamily="49" charset="0"/>
              <a:buChar char="o"/>
            </a:pPr>
            <a:r>
              <a:rPr lang="en-US" sz="2200" dirty="0">
                <a:solidFill>
                  <a:srgbClr val="333333"/>
                </a:solidFill>
                <a:latin typeface="Arial" panose="020B0604020202020204" pitchFamily="34" charset="0"/>
                <a:ea typeface="Cabin"/>
                <a:cs typeface="Arial" panose="020B0604020202020204" pitchFamily="34" charset="0"/>
                <a:sym typeface="Cabin"/>
              </a:rPr>
              <a:t>Imprisonment without conviction</a:t>
            </a:r>
          </a:p>
          <a:p>
            <a:pPr marL="685800" lvl="1" indent="-342900">
              <a:buSzPts val="2400"/>
              <a:buFont typeface="Courier New" panose="02070309020205020404" pitchFamily="49" charset="0"/>
              <a:buChar char="o"/>
            </a:pPr>
            <a:r>
              <a:rPr lang="en-US" sz="2200" dirty="0">
                <a:solidFill>
                  <a:srgbClr val="333333"/>
                </a:solidFill>
                <a:latin typeface="Arial" panose="020B0604020202020204" pitchFamily="34" charset="0"/>
                <a:ea typeface="Cabin"/>
                <a:cs typeface="Arial" panose="020B0604020202020204" pitchFamily="34" charset="0"/>
                <a:sym typeface="Cabin"/>
              </a:rPr>
              <a:t>Displaced away from family</a:t>
            </a:r>
          </a:p>
          <a:p>
            <a:pPr marL="685800" lvl="1" indent="-342900">
              <a:buSzPts val="2400"/>
              <a:buFont typeface="Courier New" panose="02070309020205020404" pitchFamily="49" charset="0"/>
              <a:buChar char="o"/>
            </a:pPr>
            <a:r>
              <a:rPr lang="en-US" sz="2200" dirty="0">
                <a:solidFill>
                  <a:srgbClr val="333333"/>
                </a:solidFill>
                <a:latin typeface="Arial" panose="020B0604020202020204" pitchFamily="34" charset="0"/>
                <a:ea typeface="Cabin"/>
                <a:cs typeface="Arial" panose="020B0604020202020204" pitchFamily="34" charset="0"/>
                <a:sym typeface="Cabin"/>
              </a:rPr>
              <a:t>Transfer to jails 2 weeks postpartum after forced withdrawal (</a:t>
            </a:r>
            <a:r>
              <a:rPr lang="en-US" sz="2200" dirty="0">
                <a:solidFill>
                  <a:srgbClr val="FF0000"/>
                </a:solidFill>
                <a:latin typeface="Arial" panose="020B0604020202020204" pitchFamily="34" charset="0"/>
                <a:ea typeface="Cabin"/>
                <a:cs typeface="Arial" panose="020B0604020202020204" pitchFamily="34" charset="0"/>
                <a:sym typeface="Cabin"/>
              </a:rPr>
              <a:t>40x OD risk</a:t>
            </a:r>
            <a:r>
              <a:rPr lang="en-US" sz="2200" dirty="0">
                <a:solidFill>
                  <a:srgbClr val="333333"/>
                </a:solidFill>
                <a:latin typeface="Arial" panose="020B0604020202020204" pitchFamily="34" charset="0"/>
                <a:ea typeface="Cabin"/>
                <a:cs typeface="Arial" panose="020B0604020202020204" pitchFamily="34" charset="0"/>
                <a:sym typeface="Cabin"/>
              </a:rPr>
              <a:t>)</a:t>
            </a:r>
          </a:p>
        </p:txBody>
      </p:sp>
      <p:sp>
        <p:nvSpPr>
          <p:cNvPr id="1014" name="Google Shape;1014;g109fb754f65_0_0"/>
          <p:cNvSpPr txBox="1"/>
          <p:nvPr/>
        </p:nvSpPr>
        <p:spPr>
          <a:xfrm>
            <a:off x="0" y="6400800"/>
            <a:ext cx="2821050" cy="314994"/>
          </a:xfrm>
          <a:prstGeom prst="rect">
            <a:avLst/>
          </a:prstGeom>
          <a:noFill/>
          <a:ln>
            <a:noFill/>
          </a:ln>
        </p:spPr>
        <p:txBody>
          <a:bodyPr spcFirstLastPara="1" wrap="square" lIns="68569" tIns="68569" rIns="68569" bIns="68569" anchor="t" anchorCtr="0">
            <a:noAutofit/>
          </a:bodyPr>
          <a:lstStyle/>
          <a:p>
            <a:pPr>
              <a:buClr>
                <a:srgbClr val="000000"/>
              </a:buClr>
              <a:buSzPts val="800"/>
            </a:pPr>
            <a:r>
              <a:rPr lang="en-US" sz="900" kern="0" dirty="0">
                <a:solidFill>
                  <a:srgbClr val="000000"/>
                </a:solidFill>
                <a:latin typeface="Arial" panose="020B0604020202020204" pitchFamily="34" charset="0"/>
                <a:ea typeface="Cabin"/>
                <a:cs typeface="Arial" panose="020B0604020202020204" pitchFamily="34" charset="0"/>
                <a:sym typeface="Cabin"/>
              </a:rPr>
              <a:t>49. NC Department of Public Safety 2015.</a:t>
            </a:r>
          </a:p>
          <a:p>
            <a:pPr>
              <a:buClr>
                <a:srgbClr val="000000"/>
              </a:buClr>
              <a:buSzPts val="800"/>
            </a:pPr>
            <a:r>
              <a:rPr lang="en-US" sz="900" kern="0" dirty="0">
                <a:solidFill>
                  <a:srgbClr val="000000"/>
                </a:solidFill>
                <a:latin typeface="Arial" panose="020B0604020202020204" pitchFamily="34" charset="0"/>
                <a:ea typeface="Cabin"/>
                <a:cs typeface="Arial" panose="020B0604020202020204" pitchFamily="34" charset="0"/>
                <a:sym typeface="Cabin"/>
              </a:rPr>
              <a:t>50. </a:t>
            </a:r>
            <a:r>
              <a:rPr lang="en-US" sz="900" kern="0" dirty="0">
                <a:solidFill>
                  <a:srgbClr val="000000"/>
                </a:solidFill>
                <a:latin typeface="Arial" panose="020B0604020202020204" pitchFamily="34" charset="0"/>
                <a:cs typeface="Arial" panose="020B0604020202020204" pitchFamily="34" charset="0"/>
                <a:sym typeface="Arial"/>
              </a:rPr>
              <a:t>Incarcerated Women’s Health 2023.</a:t>
            </a:r>
            <a:endParaRPr lang="en-US" sz="900" kern="0" dirty="0">
              <a:solidFill>
                <a:srgbClr val="000000"/>
              </a:solidFill>
              <a:latin typeface="Arial" panose="020B0604020202020204" pitchFamily="34" charset="0"/>
              <a:ea typeface="Cabin"/>
              <a:cs typeface="Arial" panose="020B0604020202020204" pitchFamily="34" charset="0"/>
              <a:sym typeface="Cabin"/>
            </a:endParaRPr>
          </a:p>
        </p:txBody>
      </p:sp>
    </p:spTree>
    <p:extLst>
      <p:ext uri="{BB962C8B-B14F-4D97-AF65-F5344CB8AC3E}">
        <p14:creationId xmlns:p14="http://schemas.microsoft.com/office/powerpoint/2010/main" val="999364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C Dignity for Women Who are Incarcerated Act">
            <a:hlinkClick r:id="" action="ppaction://media"/>
            <a:extLst>
              <a:ext uri="{FF2B5EF4-FFF2-40B4-BE49-F238E27FC236}">
                <a16:creationId xmlns:a16="http://schemas.microsoft.com/office/drawing/2014/main" id="{3C63E40C-A02B-A984-381E-802A40D58DCC}"/>
              </a:ext>
            </a:extLst>
          </p:cNvPr>
          <p:cNvPicPr>
            <a:picLocks noRot="1" noChangeAspect="1"/>
          </p:cNvPicPr>
          <p:nvPr>
            <a:videoFile r:link="rId1"/>
          </p:nvPr>
        </p:nvPicPr>
        <p:blipFill>
          <a:blip r:embed="rId3"/>
          <a:stretch>
            <a:fillRect/>
          </a:stretch>
        </p:blipFill>
        <p:spPr>
          <a:xfrm>
            <a:off x="1296773" y="1376922"/>
            <a:ext cx="6550454" cy="3701007"/>
          </a:xfrm>
          <a:prstGeom prst="rect">
            <a:avLst/>
          </a:prstGeom>
        </p:spPr>
      </p:pic>
      <p:sp>
        <p:nvSpPr>
          <p:cNvPr id="5" name="TextBox 4">
            <a:extLst>
              <a:ext uri="{FF2B5EF4-FFF2-40B4-BE49-F238E27FC236}">
                <a16:creationId xmlns:a16="http://schemas.microsoft.com/office/drawing/2014/main" id="{09EBE38B-84DC-E7A1-2BB1-93BBDF675171}"/>
              </a:ext>
            </a:extLst>
          </p:cNvPr>
          <p:cNvSpPr txBox="1"/>
          <p:nvPr/>
        </p:nvSpPr>
        <p:spPr>
          <a:xfrm>
            <a:off x="1231557" y="5173303"/>
            <a:ext cx="4572000" cy="307777"/>
          </a:xfrm>
          <a:prstGeom prst="rect">
            <a:avLst/>
          </a:prstGeom>
          <a:noFill/>
        </p:spPr>
        <p:txBody>
          <a:bodyPr wrap="square">
            <a:spAutoFit/>
          </a:bodyPr>
          <a:lstStyle/>
          <a:p>
            <a:pPr>
              <a:buClr>
                <a:srgbClr val="000000"/>
              </a:buClr>
            </a:pPr>
            <a:r>
              <a:rPr lang="en-US" sz="1400" kern="0" dirty="0">
                <a:solidFill>
                  <a:srgbClr val="000000"/>
                </a:solidFill>
                <a:latin typeface="Arial"/>
                <a:cs typeface="Arial"/>
                <a:sym typeface="Arial"/>
                <a:hlinkClick r:id="rId4"/>
              </a:rPr>
              <a:t>https://www.youtube.com/watch?v=yS7mvgemySM</a:t>
            </a:r>
            <a:endParaRPr lang="en-US" sz="1400" kern="0" dirty="0">
              <a:solidFill>
                <a:srgbClr val="000000"/>
              </a:solidFill>
              <a:latin typeface="Arial"/>
              <a:cs typeface="Arial"/>
              <a:sym typeface="Arial"/>
            </a:endParaRPr>
          </a:p>
        </p:txBody>
      </p:sp>
    </p:spTree>
    <p:extLst>
      <p:ext uri="{BB962C8B-B14F-4D97-AF65-F5344CB8AC3E}">
        <p14:creationId xmlns:p14="http://schemas.microsoft.com/office/powerpoint/2010/main" val="108243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1A1098-B99C-4B6D-AC0B-5A8B2218A00B}"/>
              </a:ext>
            </a:extLst>
          </p:cNvPr>
          <p:cNvSpPr>
            <a:spLocks noGrp="1"/>
          </p:cNvSpPr>
          <p:nvPr>
            <p:ph type="body" sz="quarter" idx="11"/>
          </p:nvPr>
        </p:nvSpPr>
        <p:spPr>
          <a:xfrm>
            <a:off x="320040" y="457200"/>
            <a:ext cx="8466773" cy="424112"/>
          </a:xfrm>
        </p:spPr>
        <p:txBody>
          <a:bodyPr/>
          <a:lstStyle/>
          <a:p>
            <a:r>
              <a:rPr lang="en-US" sz="3200" dirty="0">
                <a:latin typeface="Arial" panose="020B0604020202020204" pitchFamily="34" charset="0"/>
                <a:cs typeface="Arial" panose="020B0604020202020204" pitchFamily="34" charset="0"/>
              </a:rPr>
              <a:t>Dignity for Women Who are Incarcerated Act of 2021</a:t>
            </a:r>
          </a:p>
        </p:txBody>
      </p:sp>
      <p:sp>
        <p:nvSpPr>
          <p:cNvPr id="4" name="TextBox 3">
            <a:extLst>
              <a:ext uri="{FF2B5EF4-FFF2-40B4-BE49-F238E27FC236}">
                <a16:creationId xmlns:a16="http://schemas.microsoft.com/office/drawing/2014/main" id="{0AACB394-C37C-F190-DECF-E02D5C58718C}"/>
              </a:ext>
            </a:extLst>
          </p:cNvPr>
          <p:cNvSpPr txBox="1"/>
          <p:nvPr/>
        </p:nvSpPr>
        <p:spPr>
          <a:xfrm>
            <a:off x="2635323" y="5628570"/>
            <a:ext cx="3873354"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buClr>
                <a:srgbClr val="000000"/>
              </a:buClr>
            </a:pPr>
            <a:r>
              <a:rPr lang="en-US" sz="1500" b="1" kern="0" dirty="0">
                <a:solidFill>
                  <a:srgbClr val="002060"/>
                </a:solidFill>
                <a:latin typeface="Arial"/>
                <a:cs typeface="Calibri"/>
                <a:sym typeface="Arial"/>
              </a:rPr>
              <a:t>See incarceratedwomenshealth.org </a:t>
            </a:r>
          </a:p>
        </p:txBody>
      </p:sp>
      <p:sp>
        <p:nvSpPr>
          <p:cNvPr id="5" name="TextBox 4">
            <a:extLst>
              <a:ext uri="{FF2B5EF4-FFF2-40B4-BE49-F238E27FC236}">
                <a16:creationId xmlns:a16="http://schemas.microsoft.com/office/drawing/2014/main" id="{35BCF9AB-9325-ADD5-A84C-4F249F88D175}"/>
              </a:ext>
            </a:extLst>
          </p:cNvPr>
          <p:cNvSpPr txBox="1"/>
          <p:nvPr/>
        </p:nvSpPr>
        <p:spPr>
          <a:xfrm>
            <a:off x="1" y="6400800"/>
            <a:ext cx="2507041" cy="369332"/>
          </a:xfrm>
          <a:prstGeom prst="rect">
            <a:avLst/>
          </a:prstGeom>
          <a:noFill/>
        </p:spPr>
        <p:txBody>
          <a:bodyPr wrap="square" rtlCol="0">
            <a:spAutoFit/>
          </a:bodyPr>
          <a:lstStyle/>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51. Incarcerated Women’s Health 2021</a:t>
            </a:r>
          </a:p>
          <a:p>
            <a:pPr>
              <a:buClr>
                <a:srgbClr val="000000"/>
              </a:buClr>
            </a:pPr>
            <a:r>
              <a:rPr lang="en-US" sz="900" kern="0" dirty="0">
                <a:solidFill>
                  <a:srgbClr val="000000"/>
                </a:solidFill>
                <a:latin typeface="Arial" panose="020B0604020202020204" pitchFamily="34" charset="0"/>
                <a:cs typeface="Arial" panose="020B0604020202020204" pitchFamily="34" charset="0"/>
                <a:sym typeface="Arial"/>
              </a:rPr>
              <a:t>Courtesy of Project CARA 2023.</a:t>
            </a:r>
          </a:p>
        </p:txBody>
      </p:sp>
      <p:grpSp>
        <p:nvGrpSpPr>
          <p:cNvPr id="8" name="Group 7">
            <a:extLst>
              <a:ext uri="{FF2B5EF4-FFF2-40B4-BE49-F238E27FC236}">
                <a16:creationId xmlns:a16="http://schemas.microsoft.com/office/drawing/2014/main" id="{ED59B4BF-BADF-5A78-CCF9-6BDDC8E613FB}"/>
              </a:ext>
            </a:extLst>
          </p:cNvPr>
          <p:cNvGrpSpPr/>
          <p:nvPr/>
        </p:nvGrpSpPr>
        <p:grpSpPr>
          <a:xfrm>
            <a:off x="537993" y="1679521"/>
            <a:ext cx="2507040" cy="3868258"/>
            <a:chOff x="4862650" y="1229313"/>
            <a:chExt cx="3577965" cy="3459918"/>
          </a:xfrm>
        </p:grpSpPr>
        <p:sp>
          <p:nvSpPr>
            <p:cNvPr id="9" name="Google Shape;1550;p113">
              <a:extLst>
                <a:ext uri="{FF2B5EF4-FFF2-40B4-BE49-F238E27FC236}">
                  <a16:creationId xmlns:a16="http://schemas.microsoft.com/office/drawing/2014/main" id="{A821168E-F2BC-AA1C-0B94-9A76563E2D8B}"/>
                </a:ext>
              </a:extLst>
            </p:cNvPr>
            <p:cNvSpPr/>
            <p:nvPr/>
          </p:nvSpPr>
          <p:spPr>
            <a:xfrm>
              <a:off x="4862650" y="1229314"/>
              <a:ext cx="3577965" cy="450637"/>
            </a:xfrm>
            <a:prstGeom prst="rect">
              <a:avLst/>
            </a:prstGeom>
            <a:solidFill>
              <a:srgbClr val="599BD5"/>
            </a:solidFill>
            <a:ln w="12700" cap="flat" cmpd="sng">
              <a:solidFill>
                <a:srgbClr val="599BD5"/>
              </a:solidFill>
              <a:prstDash val="solid"/>
              <a:miter lim="800000"/>
              <a:headEnd type="none" w="sm" len="sm"/>
              <a:tailEnd type="none" w="sm" len="sm"/>
            </a:ln>
          </p:spPr>
          <p:txBody>
            <a:bodyPr spcFirstLastPara="1" wrap="square" lIns="51427" tIns="51427" rIns="51427" bIns="51427" anchor="ctr" anchorCtr="0">
              <a:noAutofit/>
            </a:bodyPr>
            <a:lstStyle/>
            <a:p>
              <a:pPr defTabSz="257175">
                <a:spcAft>
                  <a:spcPts val="900"/>
                </a:spcAft>
                <a:buClr>
                  <a:srgbClr val="000000"/>
                </a:buClr>
              </a:pPr>
              <a:endParaRPr sz="1050" kern="0">
                <a:solidFill>
                  <a:prstClr val="black"/>
                </a:solidFill>
                <a:latin typeface="Cabin" panose="020B0803050202020004" pitchFamily="34" charset="0"/>
                <a:cs typeface="Arial"/>
                <a:sym typeface="Arial"/>
              </a:endParaRPr>
            </a:p>
          </p:txBody>
        </p:sp>
        <p:sp>
          <p:nvSpPr>
            <p:cNvPr id="10" name="Google Shape;1551;p113">
              <a:extLst>
                <a:ext uri="{FF2B5EF4-FFF2-40B4-BE49-F238E27FC236}">
                  <a16:creationId xmlns:a16="http://schemas.microsoft.com/office/drawing/2014/main" id="{97741FD2-536C-0A47-084F-F232FE8AE0D9}"/>
                </a:ext>
              </a:extLst>
            </p:cNvPr>
            <p:cNvSpPr txBox="1"/>
            <p:nvPr/>
          </p:nvSpPr>
          <p:spPr>
            <a:xfrm>
              <a:off x="4862650" y="1229313"/>
              <a:ext cx="3577965" cy="548640"/>
            </a:xfrm>
            <a:prstGeom prst="rect">
              <a:avLst/>
            </a:prstGeom>
            <a:noFill/>
            <a:ln>
              <a:noFill/>
            </a:ln>
          </p:spPr>
          <p:txBody>
            <a:bodyPr spcFirstLastPara="1" wrap="square" lIns="84010" tIns="47996" rIns="84010" bIns="47996" anchor="ctr" anchorCtr="0">
              <a:noAutofit/>
            </a:bodyPr>
            <a:lstStyle/>
            <a:p>
              <a:pPr algn="ctr" defTabSz="257175">
                <a:lnSpc>
                  <a:spcPct val="90000"/>
                </a:lnSpc>
                <a:spcAft>
                  <a:spcPts val="900"/>
                </a:spcAft>
                <a:buClr>
                  <a:srgbClr val="000000"/>
                </a:buClr>
              </a:pPr>
              <a:r>
                <a:rPr lang="en-US" sz="2400" b="1" kern="0" dirty="0">
                  <a:solidFill>
                    <a:prstClr val="white"/>
                  </a:solidFill>
                  <a:latin typeface="Arial" panose="020B0604020202020204" pitchFamily="34" charset="0"/>
                  <a:ea typeface="Calibri"/>
                  <a:cs typeface="Arial" panose="020B0604020202020204" pitchFamily="34" charset="0"/>
                  <a:sym typeface="Calibri"/>
                </a:rPr>
                <a:t>Prohibits</a:t>
              </a:r>
              <a:endParaRPr sz="2400" b="1" kern="0" dirty="0">
                <a:solidFill>
                  <a:prstClr val="white"/>
                </a:solidFill>
                <a:latin typeface="Arial" panose="020B0604020202020204" pitchFamily="34" charset="0"/>
                <a:ea typeface="Calibri"/>
                <a:cs typeface="Arial" panose="020B0604020202020204" pitchFamily="34" charset="0"/>
                <a:sym typeface="Calibri"/>
              </a:endParaRPr>
            </a:p>
          </p:txBody>
        </p:sp>
        <p:sp>
          <p:nvSpPr>
            <p:cNvPr id="11" name="Google Shape;1552;p113">
              <a:extLst>
                <a:ext uri="{FF2B5EF4-FFF2-40B4-BE49-F238E27FC236}">
                  <a16:creationId xmlns:a16="http://schemas.microsoft.com/office/drawing/2014/main" id="{7516EC49-5605-5934-D7E8-AF30AA92D58C}"/>
                </a:ext>
              </a:extLst>
            </p:cNvPr>
            <p:cNvSpPr/>
            <p:nvPr/>
          </p:nvSpPr>
          <p:spPr>
            <a:xfrm>
              <a:off x="4862650" y="1679951"/>
              <a:ext cx="3577965" cy="3009280"/>
            </a:xfrm>
            <a:prstGeom prst="rect">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51427" tIns="51427" rIns="51427" bIns="51427" anchor="ctr" anchorCtr="0">
              <a:noAutofit/>
            </a:bodyPr>
            <a:lstStyle/>
            <a:p>
              <a:pPr defTabSz="257175">
                <a:spcAft>
                  <a:spcPts val="900"/>
                </a:spcAft>
                <a:buClr>
                  <a:srgbClr val="000000"/>
                </a:buClr>
              </a:pPr>
              <a:endParaRPr sz="1050" kern="0">
                <a:solidFill>
                  <a:prstClr val="black"/>
                </a:solidFill>
                <a:latin typeface="Cabin" panose="020B0803050202020004" pitchFamily="34" charset="0"/>
                <a:cs typeface="Arial"/>
                <a:sym typeface="Arial"/>
              </a:endParaRPr>
            </a:p>
          </p:txBody>
        </p:sp>
        <p:sp>
          <p:nvSpPr>
            <p:cNvPr id="12" name="Google Shape;1553;p113">
              <a:extLst>
                <a:ext uri="{FF2B5EF4-FFF2-40B4-BE49-F238E27FC236}">
                  <a16:creationId xmlns:a16="http://schemas.microsoft.com/office/drawing/2014/main" id="{F21FA51B-EA1B-F534-4D00-FBCCB2B12540}"/>
                </a:ext>
              </a:extLst>
            </p:cNvPr>
            <p:cNvSpPr txBox="1"/>
            <p:nvPr/>
          </p:nvSpPr>
          <p:spPr>
            <a:xfrm>
              <a:off x="4862650" y="1679951"/>
              <a:ext cx="3577965" cy="3009280"/>
            </a:xfrm>
            <a:prstGeom prst="rect">
              <a:avLst/>
            </a:prstGeom>
            <a:noFill/>
            <a:ln>
              <a:noFill/>
            </a:ln>
          </p:spPr>
          <p:txBody>
            <a:bodyPr spcFirstLastPara="1" wrap="square" lIns="63000" tIns="63000" rIns="84010" bIns="94500" anchor="t" anchorCtr="0">
              <a:noAutofit/>
            </a:bodyPr>
            <a:lstStyle/>
            <a:p>
              <a:pPr marL="214313" indent="-214313">
                <a:buClr>
                  <a:srgbClr val="000000"/>
                </a:buClr>
                <a:buFont typeface="Arial"/>
                <a:buChar char="•"/>
              </a:pPr>
              <a:r>
                <a:rPr lang="en-US" sz="1600" kern="0" dirty="0">
                  <a:solidFill>
                    <a:srgbClr val="000000"/>
                  </a:solidFill>
                  <a:latin typeface="Arial" panose="020B0604020202020204" pitchFamily="34" charset="0"/>
                  <a:cs typeface="Arial" panose="020B0604020202020204" pitchFamily="34" charset="0"/>
                  <a:sym typeface="Arial"/>
                </a:rPr>
                <a:t>Restraints on an incarcerated pregnant person between 2nd trimester and six weeks postpartum</a:t>
              </a:r>
            </a:p>
            <a:p>
              <a:pPr marL="214313" indent="-214313">
                <a:buClr>
                  <a:srgbClr val="000000"/>
                </a:buClr>
                <a:buFont typeface="Arial"/>
                <a:buChar char="•"/>
              </a:pPr>
              <a:endParaRPr lang="en-US" sz="1600" kern="0" dirty="0">
                <a:solidFill>
                  <a:srgbClr val="000000"/>
                </a:solidFill>
                <a:latin typeface="Arial" panose="020B0604020202020204" pitchFamily="34" charset="0"/>
                <a:cs typeface="Arial" panose="020B0604020202020204" pitchFamily="34" charset="0"/>
                <a:sym typeface="Arial"/>
              </a:endParaRPr>
            </a:p>
            <a:p>
              <a:pPr marL="214313" indent="-214313">
                <a:buClr>
                  <a:srgbClr val="000000"/>
                </a:buClr>
                <a:buFont typeface="Arial"/>
                <a:buChar char="•"/>
              </a:pPr>
              <a:r>
                <a:rPr lang="en-US" sz="1600" kern="0" dirty="0">
                  <a:solidFill>
                    <a:srgbClr val="000000"/>
                  </a:solidFill>
                  <a:latin typeface="Arial" panose="020B0604020202020204" pitchFamily="34" charset="0"/>
                  <a:cs typeface="Arial" panose="020B0604020202020204" pitchFamily="34" charset="0"/>
                  <a:sym typeface="Arial"/>
                </a:rPr>
                <a:t>Body cavity searches and restrictive housing during pregnancy</a:t>
              </a:r>
            </a:p>
            <a:p>
              <a:pPr marL="214313" indent="-214313">
                <a:buClr>
                  <a:srgbClr val="000000"/>
                </a:buClr>
                <a:buFont typeface="Arial"/>
                <a:buChar char="•"/>
              </a:pPr>
              <a:endParaRPr lang="en-US" sz="1600" kern="0" dirty="0">
                <a:solidFill>
                  <a:srgbClr val="000000"/>
                </a:solidFill>
                <a:latin typeface="Arial" panose="020B0604020202020204" pitchFamily="34" charset="0"/>
                <a:cs typeface="Arial" panose="020B0604020202020204" pitchFamily="34" charset="0"/>
                <a:sym typeface="Arial"/>
              </a:endParaRPr>
            </a:p>
            <a:p>
              <a:pPr marL="214313" indent="-214313">
                <a:buClr>
                  <a:srgbClr val="000000"/>
                </a:buClr>
                <a:buFont typeface="Arial"/>
                <a:buChar char="•"/>
              </a:pPr>
              <a:r>
                <a:rPr lang="en-US" sz="1600" kern="0" dirty="0">
                  <a:solidFill>
                    <a:srgbClr val="000000"/>
                  </a:solidFill>
                  <a:latin typeface="Arial" panose="020B0604020202020204" pitchFamily="34" charset="0"/>
                  <a:cs typeface="Arial" panose="020B0604020202020204" pitchFamily="34" charset="0"/>
                  <a:sym typeface="Arial"/>
                </a:rPr>
                <a:t>Beds more than 3ft off the floor for pregnant people</a:t>
              </a:r>
            </a:p>
            <a:p>
              <a:pPr marL="128588" lvl="1" indent="-128588" defTabSz="257175">
                <a:lnSpc>
                  <a:spcPct val="90000"/>
                </a:lnSpc>
                <a:spcBef>
                  <a:spcPts val="177"/>
                </a:spcBef>
                <a:spcAft>
                  <a:spcPts val="900"/>
                </a:spcAft>
                <a:buClr>
                  <a:prstClr val="black"/>
                </a:buClr>
                <a:buSzPts val="2100"/>
                <a:buFont typeface="Calibri"/>
                <a:buChar char="•"/>
              </a:pPr>
              <a:endParaRPr sz="1050" kern="0" dirty="0">
                <a:solidFill>
                  <a:prstClr val="black"/>
                </a:solidFill>
                <a:latin typeface="Cabin" panose="020B0803050202020004" pitchFamily="34" charset="0"/>
                <a:ea typeface="Calibri"/>
                <a:cs typeface="Calibri"/>
                <a:sym typeface="Calibri"/>
              </a:endParaRPr>
            </a:p>
          </p:txBody>
        </p:sp>
      </p:grpSp>
      <p:grpSp>
        <p:nvGrpSpPr>
          <p:cNvPr id="14" name="Group 13">
            <a:extLst>
              <a:ext uri="{FF2B5EF4-FFF2-40B4-BE49-F238E27FC236}">
                <a16:creationId xmlns:a16="http://schemas.microsoft.com/office/drawing/2014/main" id="{BCD178AA-F425-8343-B613-1646056E5801}"/>
              </a:ext>
            </a:extLst>
          </p:cNvPr>
          <p:cNvGrpSpPr/>
          <p:nvPr/>
        </p:nvGrpSpPr>
        <p:grpSpPr>
          <a:xfrm>
            <a:off x="6156117" y="1679601"/>
            <a:ext cx="2449890" cy="3868178"/>
            <a:chOff x="4862650" y="1229313"/>
            <a:chExt cx="3577965" cy="3459918"/>
          </a:xfrm>
        </p:grpSpPr>
        <p:sp>
          <p:nvSpPr>
            <p:cNvPr id="15" name="Google Shape;1550;p113">
              <a:extLst>
                <a:ext uri="{FF2B5EF4-FFF2-40B4-BE49-F238E27FC236}">
                  <a16:creationId xmlns:a16="http://schemas.microsoft.com/office/drawing/2014/main" id="{0D871DAF-83E5-4754-7256-6EE4383D0FCD}"/>
                </a:ext>
              </a:extLst>
            </p:cNvPr>
            <p:cNvSpPr/>
            <p:nvPr/>
          </p:nvSpPr>
          <p:spPr>
            <a:xfrm>
              <a:off x="4862650" y="1229314"/>
              <a:ext cx="3577965" cy="450637"/>
            </a:xfrm>
            <a:prstGeom prst="rect">
              <a:avLst/>
            </a:prstGeom>
            <a:solidFill>
              <a:srgbClr val="599BD5"/>
            </a:solidFill>
            <a:ln w="12700" cap="flat" cmpd="sng">
              <a:solidFill>
                <a:srgbClr val="599BD5"/>
              </a:solidFill>
              <a:prstDash val="solid"/>
              <a:miter lim="800000"/>
              <a:headEnd type="none" w="sm" len="sm"/>
              <a:tailEnd type="none" w="sm" len="sm"/>
            </a:ln>
          </p:spPr>
          <p:txBody>
            <a:bodyPr spcFirstLastPara="1" wrap="square" lIns="51427" tIns="51427" rIns="51427" bIns="51427" anchor="ctr" anchorCtr="0">
              <a:noAutofit/>
            </a:bodyPr>
            <a:lstStyle/>
            <a:p>
              <a:pPr defTabSz="257175">
                <a:spcAft>
                  <a:spcPts val="900"/>
                </a:spcAft>
                <a:buClr>
                  <a:srgbClr val="000000"/>
                </a:buClr>
              </a:pPr>
              <a:endParaRPr sz="1050" kern="0">
                <a:solidFill>
                  <a:prstClr val="black"/>
                </a:solidFill>
                <a:latin typeface="Cabin" panose="020B0803050202020004" pitchFamily="34" charset="0"/>
                <a:cs typeface="Arial"/>
                <a:sym typeface="Arial"/>
              </a:endParaRPr>
            </a:p>
          </p:txBody>
        </p:sp>
        <p:sp>
          <p:nvSpPr>
            <p:cNvPr id="16" name="Google Shape;1551;p113">
              <a:extLst>
                <a:ext uri="{FF2B5EF4-FFF2-40B4-BE49-F238E27FC236}">
                  <a16:creationId xmlns:a16="http://schemas.microsoft.com/office/drawing/2014/main" id="{1FDF23F1-2298-9723-6657-75EB0D08DA51}"/>
                </a:ext>
              </a:extLst>
            </p:cNvPr>
            <p:cNvSpPr txBox="1"/>
            <p:nvPr/>
          </p:nvSpPr>
          <p:spPr>
            <a:xfrm>
              <a:off x="4862650" y="1229313"/>
              <a:ext cx="3577965" cy="548640"/>
            </a:xfrm>
            <a:prstGeom prst="rect">
              <a:avLst/>
            </a:prstGeom>
            <a:noFill/>
            <a:ln>
              <a:noFill/>
            </a:ln>
          </p:spPr>
          <p:txBody>
            <a:bodyPr spcFirstLastPara="1" wrap="square" lIns="84010" tIns="47996" rIns="84010" bIns="47996" anchor="ctr" anchorCtr="0">
              <a:noAutofit/>
            </a:bodyPr>
            <a:lstStyle/>
            <a:p>
              <a:pPr algn="ctr" defTabSz="257175">
                <a:lnSpc>
                  <a:spcPct val="90000"/>
                </a:lnSpc>
                <a:spcAft>
                  <a:spcPts val="900"/>
                </a:spcAft>
                <a:buClr>
                  <a:srgbClr val="000000"/>
                </a:buClr>
              </a:pPr>
              <a:r>
                <a:rPr lang="en-US" sz="2400" b="1" kern="0" dirty="0">
                  <a:solidFill>
                    <a:prstClr val="white"/>
                  </a:solidFill>
                  <a:latin typeface="Arial" panose="020B0604020202020204" pitchFamily="34" charset="0"/>
                  <a:ea typeface="Calibri"/>
                  <a:cs typeface="Arial" panose="020B0604020202020204" pitchFamily="34" charset="0"/>
                  <a:sym typeface="Calibri"/>
                </a:rPr>
                <a:t>Recommends</a:t>
              </a:r>
              <a:endParaRPr sz="2400" b="1" kern="0" dirty="0">
                <a:solidFill>
                  <a:prstClr val="white"/>
                </a:solidFill>
                <a:latin typeface="Arial" panose="020B0604020202020204" pitchFamily="34" charset="0"/>
                <a:ea typeface="Calibri"/>
                <a:cs typeface="Arial" panose="020B0604020202020204" pitchFamily="34" charset="0"/>
                <a:sym typeface="Calibri"/>
              </a:endParaRPr>
            </a:p>
          </p:txBody>
        </p:sp>
        <p:sp>
          <p:nvSpPr>
            <p:cNvPr id="17" name="Google Shape;1552;p113">
              <a:extLst>
                <a:ext uri="{FF2B5EF4-FFF2-40B4-BE49-F238E27FC236}">
                  <a16:creationId xmlns:a16="http://schemas.microsoft.com/office/drawing/2014/main" id="{0CC2D0E1-0AEC-A908-D959-525A8C25A582}"/>
                </a:ext>
              </a:extLst>
            </p:cNvPr>
            <p:cNvSpPr/>
            <p:nvPr/>
          </p:nvSpPr>
          <p:spPr>
            <a:xfrm>
              <a:off x="4862650" y="1679951"/>
              <a:ext cx="3577965" cy="3009280"/>
            </a:xfrm>
            <a:prstGeom prst="rect">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51427" tIns="51427" rIns="51427" bIns="51427" anchor="ctr" anchorCtr="0">
              <a:noAutofit/>
            </a:bodyPr>
            <a:lstStyle/>
            <a:p>
              <a:pPr defTabSz="257175">
                <a:spcAft>
                  <a:spcPts val="900"/>
                </a:spcAft>
                <a:buClr>
                  <a:srgbClr val="000000"/>
                </a:buClr>
              </a:pPr>
              <a:endParaRPr sz="1050" kern="0">
                <a:solidFill>
                  <a:prstClr val="black"/>
                </a:solidFill>
                <a:latin typeface="Cabin" panose="020B0803050202020004" pitchFamily="34" charset="0"/>
                <a:cs typeface="Arial"/>
                <a:sym typeface="Arial"/>
              </a:endParaRPr>
            </a:p>
          </p:txBody>
        </p:sp>
        <p:sp>
          <p:nvSpPr>
            <p:cNvPr id="18" name="Google Shape;1553;p113">
              <a:extLst>
                <a:ext uri="{FF2B5EF4-FFF2-40B4-BE49-F238E27FC236}">
                  <a16:creationId xmlns:a16="http://schemas.microsoft.com/office/drawing/2014/main" id="{58A67C40-A506-9419-A789-F75F7BE234FA}"/>
                </a:ext>
              </a:extLst>
            </p:cNvPr>
            <p:cNvSpPr txBox="1"/>
            <p:nvPr/>
          </p:nvSpPr>
          <p:spPr>
            <a:xfrm>
              <a:off x="4862650" y="1664785"/>
              <a:ext cx="3577965" cy="3009280"/>
            </a:xfrm>
            <a:prstGeom prst="rect">
              <a:avLst/>
            </a:prstGeom>
            <a:noFill/>
            <a:ln>
              <a:noFill/>
            </a:ln>
          </p:spPr>
          <p:txBody>
            <a:bodyPr spcFirstLastPara="1" wrap="square" lIns="63000" tIns="63000" rIns="84010" bIns="94500" anchor="t" anchorCtr="0">
              <a:noAutofit/>
            </a:bodyPr>
            <a:lstStyle/>
            <a:p>
              <a:pPr marL="205740" indent="-257175">
                <a:buClr>
                  <a:srgbClr val="000000"/>
                </a:buClr>
                <a:buFont typeface="Arial"/>
                <a:buChar char="•"/>
              </a:pPr>
              <a:r>
                <a:rPr lang="en-US" sz="1600" kern="0" dirty="0">
                  <a:solidFill>
                    <a:srgbClr val="000000"/>
                  </a:solidFill>
                  <a:latin typeface="Arial" panose="020B0604020202020204" pitchFamily="34" charset="0"/>
                  <a:cs typeface="Arial" panose="020B0604020202020204" pitchFamily="34" charset="0"/>
                  <a:sym typeface="Arial"/>
                </a:rPr>
                <a:t>Newborns can remain with birthing parent in hospital with medical provider agreement</a:t>
              </a:r>
            </a:p>
            <a:p>
              <a:pPr marL="205740" indent="-257175">
                <a:buClr>
                  <a:srgbClr val="000000"/>
                </a:buClr>
                <a:buFont typeface="Arial"/>
                <a:buChar char="•"/>
              </a:pPr>
              <a:endParaRPr lang="en-US" sz="1600" kern="0" dirty="0">
                <a:solidFill>
                  <a:srgbClr val="000000"/>
                </a:solidFill>
                <a:latin typeface="Arial" panose="020B0604020202020204" pitchFamily="34" charset="0"/>
                <a:cs typeface="Arial" panose="020B0604020202020204" pitchFamily="34" charset="0"/>
                <a:sym typeface="Arial"/>
              </a:endParaRPr>
            </a:p>
            <a:p>
              <a:pPr marL="205740" indent="-257175">
                <a:buClr>
                  <a:srgbClr val="000000"/>
                </a:buClr>
                <a:buFont typeface="Arial"/>
                <a:buChar char="•"/>
              </a:pPr>
              <a:r>
                <a:rPr lang="en-US" sz="1600" kern="0" dirty="0">
                  <a:solidFill>
                    <a:srgbClr val="000000"/>
                  </a:solidFill>
                  <a:latin typeface="Arial" panose="020B0604020202020204" pitchFamily="34" charset="0"/>
                  <a:cs typeface="Arial" panose="020B0604020202020204" pitchFamily="34" charset="0"/>
                  <a:sym typeface="Arial"/>
                </a:rPr>
                <a:t>Place incarcerated person within 250 miles of child under 1 </a:t>
              </a:r>
              <a:r>
                <a:rPr lang="en-US" sz="1600" kern="0" dirty="0" err="1">
                  <a:solidFill>
                    <a:srgbClr val="000000"/>
                  </a:solidFill>
                  <a:latin typeface="Arial" panose="020B0604020202020204" pitchFamily="34" charset="0"/>
                  <a:cs typeface="Arial" panose="020B0604020202020204" pitchFamily="34" charset="0"/>
                  <a:sym typeface="Arial"/>
                </a:rPr>
                <a:t>y.o</a:t>
              </a:r>
              <a:r>
                <a:rPr lang="en-US" sz="1600" kern="0" dirty="0">
                  <a:solidFill>
                    <a:srgbClr val="000000"/>
                  </a:solidFill>
                  <a:latin typeface="Arial" panose="020B0604020202020204" pitchFamily="34" charset="0"/>
                  <a:cs typeface="Arial" panose="020B0604020202020204" pitchFamily="34" charset="0"/>
                  <a:sym typeface="Arial"/>
                </a:rPr>
                <a:t>.</a:t>
              </a:r>
            </a:p>
            <a:p>
              <a:pPr marL="205740" indent="-257175">
                <a:buClr>
                  <a:srgbClr val="000000"/>
                </a:buClr>
                <a:buFont typeface="Arial"/>
                <a:buChar char="•"/>
              </a:pPr>
              <a:endParaRPr lang="en-US" sz="1600" kern="0" dirty="0">
                <a:solidFill>
                  <a:srgbClr val="000000"/>
                </a:solidFill>
                <a:latin typeface="Arial" panose="020B0604020202020204" pitchFamily="34" charset="0"/>
                <a:cs typeface="Arial" panose="020B0604020202020204" pitchFamily="34" charset="0"/>
                <a:sym typeface="Arial"/>
              </a:endParaRPr>
            </a:p>
            <a:p>
              <a:pPr marL="205740" indent="-214313">
                <a:buClr>
                  <a:srgbClr val="000000"/>
                </a:buClr>
                <a:buFont typeface="Arial"/>
                <a:buChar char="•"/>
              </a:pPr>
              <a:r>
                <a:rPr lang="en-US" sz="1600" kern="0" dirty="0">
                  <a:solidFill>
                    <a:srgbClr val="000000"/>
                  </a:solidFill>
                  <a:latin typeface="Arial" panose="020B0604020202020204" pitchFamily="34" charset="0"/>
                  <a:cs typeface="Arial" panose="020B0604020202020204" pitchFamily="34" charset="0"/>
                  <a:sym typeface="Arial"/>
                </a:rPr>
                <a:t>Female employees should conduct searches of undressed females, if available</a:t>
              </a:r>
            </a:p>
            <a:p>
              <a:pPr marL="128588" lvl="1" indent="-128588" defTabSz="257175">
                <a:lnSpc>
                  <a:spcPct val="90000"/>
                </a:lnSpc>
                <a:spcBef>
                  <a:spcPts val="177"/>
                </a:spcBef>
                <a:spcAft>
                  <a:spcPts val="900"/>
                </a:spcAft>
                <a:buClr>
                  <a:prstClr val="black"/>
                </a:buClr>
                <a:buSzPts val="2100"/>
                <a:buFont typeface="Calibri"/>
                <a:buChar char="•"/>
              </a:pPr>
              <a:endParaRPr sz="1050" kern="0" dirty="0">
                <a:solidFill>
                  <a:prstClr val="black"/>
                </a:solidFill>
                <a:latin typeface="Cabin" panose="020B0803050202020004" pitchFamily="34" charset="0"/>
                <a:ea typeface="Calibri"/>
                <a:cs typeface="Calibri"/>
                <a:sym typeface="Calibri"/>
              </a:endParaRPr>
            </a:p>
          </p:txBody>
        </p:sp>
      </p:grpSp>
      <p:grpSp>
        <p:nvGrpSpPr>
          <p:cNvPr id="19" name="Group 18">
            <a:extLst>
              <a:ext uri="{FF2B5EF4-FFF2-40B4-BE49-F238E27FC236}">
                <a16:creationId xmlns:a16="http://schemas.microsoft.com/office/drawing/2014/main" id="{AE476503-C972-6416-7417-2103F908F5C5}"/>
              </a:ext>
            </a:extLst>
          </p:cNvPr>
          <p:cNvGrpSpPr/>
          <p:nvPr/>
        </p:nvGrpSpPr>
        <p:grpSpPr>
          <a:xfrm>
            <a:off x="3282043" y="1676733"/>
            <a:ext cx="2637064" cy="3871046"/>
            <a:chOff x="4862650" y="1229313"/>
            <a:chExt cx="3577965" cy="3459918"/>
          </a:xfrm>
        </p:grpSpPr>
        <p:sp>
          <p:nvSpPr>
            <p:cNvPr id="20" name="Google Shape;1550;p113">
              <a:extLst>
                <a:ext uri="{FF2B5EF4-FFF2-40B4-BE49-F238E27FC236}">
                  <a16:creationId xmlns:a16="http://schemas.microsoft.com/office/drawing/2014/main" id="{2628FA17-3EB4-E617-7FDC-465E8F7E3F66}"/>
                </a:ext>
              </a:extLst>
            </p:cNvPr>
            <p:cNvSpPr/>
            <p:nvPr/>
          </p:nvSpPr>
          <p:spPr>
            <a:xfrm>
              <a:off x="4862650" y="1229314"/>
              <a:ext cx="3577965" cy="450637"/>
            </a:xfrm>
            <a:prstGeom prst="rect">
              <a:avLst/>
            </a:prstGeom>
            <a:solidFill>
              <a:srgbClr val="599BD5"/>
            </a:solidFill>
            <a:ln w="12700" cap="flat" cmpd="sng">
              <a:solidFill>
                <a:srgbClr val="599BD5"/>
              </a:solidFill>
              <a:prstDash val="solid"/>
              <a:miter lim="800000"/>
              <a:headEnd type="none" w="sm" len="sm"/>
              <a:tailEnd type="none" w="sm" len="sm"/>
            </a:ln>
          </p:spPr>
          <p:txBody>
            <a:bodyPr spcFirstLastPara="1" wrap="square" lIns="51427" tIns="51427" rIns="51427" bIns="51427" anchor="ctr" anchorCtr="0">
              <a:noAutofit/>
            </a:bodyPr>
            <a:lstStyle/>
            <a:p>
              <a:pPr defTabSz="257175">
                <a:spcAft>
                  <a:spcPts val="900"/>
                </a:spcAft>
                <a:buClr>
                  <a:srgbClr val="000000"/>
                </a:buClr>
              </a:pPr>
              <a:endParaRPr sz="1050" kern="0">
                <a:solidFill>
                  <a:prstClr val="black"/>
                </a:solidFill>
                <a:latin typeface="Cabin" panose="020B0803050202020004" pitchFamily="34" charset="0"/>
                <a:cs typeface="Arial"/>
                <a:sym typeface="Arial"/>
              </a:endParaRPr>
            </a:p>
          </p:txBody>
        </p:sp>
        <p:sp>
          <p:nvSpPr>
            <p:cNvPr id="21" name="Google Shape;1551;p113">
              <a:extLst>
                <a:ext uri="{FF2B5EF4-FFF2-40B4-BE49-F238E27FC236}">
                  <a16:creationId xmlns:a16="http://schemas.microsoft.com/office/drawing/2014/main" id="{D24BCDDA-76CC-CF77-B7CD-FC6E1078CD86}"/>
                </a:ext>
              </a:extLst>
            </p:cNvPr>
            <p:cNvSpPr txBox="1"/>
            <p:nvPr/>
          </p:nvSpPr>
          <p:spPr>
            <a:xfrm>
              <a:off x="4862650" y="1229313"/>
              <a:ext cx="3577965" cy="548640"/>
            </a:xfrm>
            <a:prstGeom prst="rect">
              <a:avLst/>
            </a:prstGeom>
            <a:noFill/>
            <a:ln>
              <a:noFill/>
            </a:ln>
          </p:spPr>
          <p:txBody>
            <a:bodyPr spcFirstLastPara="1" wrap="square" lIns="84010" tIns="47996" rIns="84010" bIns="47996" anchor="ctr" anchorCtr="0">
              <a:noAutofit/>
            </a:bodyPr>
            <a:lstStyle/>
            <a:p>
              <a:pPr algn="ctr" defTabSz="257175">
                <a:lnSpc>
                  <a:spcPct val="90000"/>
                </a:lnSpc>
                <a:spcAft>
                  <a:spcPts val="900"/>
                </a:spcAft>
                <a:buClr>
                  <a:srgbClr val="000000"/>
                </a:buClr>
              </a:pPr>
              <a:r>
                <a:rPr lang="en-US" sz="2400" b="1" kern="0" dirty="0">
                  <a:solidFill>
                    <a:prstClr val="white"/>
                  </a:solidFill>
                  <a:latin typeface="Arial" panose="020B0604020202020204" pitchFamily="34" charset="0"/>
                  <a:ea typeface="Calibri"/>
                  <a:cs typeface="Arial" panose="020B0604020202020204" pitchFamily="34" charset="0"/>
                  <a:sym typeface="Calibri"/>
                </a:rPr>
                <a:t>Provides</a:t>
              </a:r>
              <a:endParaRPr sz="2400" b="1" kern="0" dirty="0">
                <a:solidFill>
                  <a:prstClr val="white"/>
                </a:solidFill>
                <a:latin typeface="Arial" panose="020B0604020202020204" pitchFamily="34" charset="0"/>
                <a:ea typeface="Calibri"/>
                <a:cs typeface="Arial" panose="020B0604020202020204" pitchFamily="34" charset="0"/>
                <a:sym typeface="Calibri"/>
              </a:endParaRPr>
            </a:p>
          </p:txBody>
        </p:sp>
        <p:sp>
          <p:nvSpPr>
            <p:cNvPr id="22" name="Google Shape;1552;p113">
              <a:extLst>
                <a:ext uri="{FF2B5EF4-FFF2-40B4-BE49-F238E27FC236}">
                  <a16:creationId xmlns:a16="http://schemas.microsoft.com/office/drawing/2014/main" id="{367AFE42-19F4-8490-DC92-694555B92145}"/>
                </a:ext>
              </a:extLst>
            </p:cNvPr>
            <p:cNvSpPr/>
            <p:nvPr/>
          </p:nvSpPr>
          <p:spPr>
            <a:xfrm>
              <a:off x="4862650" y="1679951"/>
              <a:ext cx="3577965" cy="3009280"/>
            </a:xfrm>
            <a:prstGeom prst="rect">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51427" tIns="51427" rIns="51427" bIns="51427" anchor="ctr" anchorCtr="0">
              <a:noAutofit/>
            </a:bodyPr>
            <a:lstStyle/>
            <a:p>
              <a:pPr defTabSz="257175">
                <a:spcAft>
                  <a:spcPts val="900"/>
                </a:spcAft>
                <a:buClr>
                  <a:srgbClr val="000000"/>
                </a:buClr>
              </a:pPr>
              <a:endParaRPr sz="1050" kern="0">
                <a:solidFill>
                  <a:prstClr val="black"/>
                </a:solidFill>
                <a:latin typeface="Cabin" panose="020B0803050202020004" pitchFamily="34" charset="0"/>
                <a:cs typeface="Arial"/>
                <a:sym typeface="Arial"/>
              </a:endParaRPr>
            </a:p>
          </p:txBody>
        </p:sp>
        <p:sp>
          <p:nvSpPr>
            <p:cNvPr id="23" name="Google Shape;1553;p113">
              <a:extLst>
                <a:ext uri="{FF2B5EF4-FFF2-40B4-BE49-F238E27FC236}">
                  <a16:creationId xmlns:a16="http://schemas.microsoft.com/office/drawing/2014/main" id="{9EF7FC25-E924-4F48-BF11-76D5EFB5CEE7}"/>
                </a:ext>
              </a:extLst>
            </p:cNvPr>
            <p:cNvSpPr txBox="1"/>
            <p:nvPr/>
          </p:nvSpPr>
          <p:spPr>
            <a:xfrm>
              <a:off x="4862650" y="1679951"/>
              <a:ext cx="3577965" cy="3009280"/>
            </a:xfrm>
            <a:prstGeom prst="rect">
              <a:avLst/>
            </a:prstGeom>
            <a:noFill/>
            <a:ln>
              <a:noFill/>
            </a:ln>
          </p:spPr>
          <p:txBody>
            <a:bodyPr spcFirstLastPara="1" wrap="square" lIns="63000" tIns="63000" rIns="84010" bIns="94500" anchor="t" anchorCtr="0">
              <a:noAutofit/>
            </a:bodyPr>
            <a:lstStyle/>
            <a:p>
              <a:pPr marL="205740" indent="-214313">
                <a:buClr>
                  <a:srgbClr val="000000"/>
                </a:buClr>
                <a:buFont typeface="Arial"/>
                <a:buChar char="•"/>
              </a:pPr>
              <a:r>
                <a:rPr lang="en-US" sz="1600" kern="0" dirty="0">
                  <a:solidFill>
                    <a:srgbClr val="000000"/>
                  </a:solidFill>
                  <a:latin typeface="Arial" panose="020B0604020202020204" pitchFamily="34" charset="0"/>
                  <a:cs typeface="Arial" panose="020B0604020202020204" pitchFamily="34" charset="0"/>
                  <a:sym typeface="Arial"/>
                </a:rPr>
                <a:t>Nutritional and hygiene products, as well as food and dietary supplements at no charge</a:t>
              </a:r>
            </a:p>
            <a:p>
              <a:pPr marL="205740" indent="-214313">
                <a:buClr>
                  <a:srgbClr val="000000"/>
                </a:buClr>
                <a:buFont typeface="Arial"/>
                <a:buChar char="•"/>
              </a:pPr>
              <a:endParaRPr lang="en-US" sz="1600" kern="0" dirty="0">
                <a:solidFill>
                  <a:srgbClr val="000000"/>
                </a:solidFill>
                <a:latin typeface="Arial" panose="020B0604020202020204" pitchFamily="34" charset="0"/>
                <a:cs typeface="Arial" panose="020B0604020202020204" pitchFamily="34" charset="0"/>
                <a:sym typeface="Arial"/>
              </a:endParaRPr>
            </a:p>
            <a:p>
              <a:pPr marL="205740" indent="-214313">
                <a:buClr>
                  <a:srgbClr val="000000"/>
                </a:buClr>
                <a:buFont typeface="Arial"/>
                <a:buChar char="•"/>
              </a:pPr>
              <a:r>
                <a:rPr lang="en-US" sz="1600" kern="0" dirty="0">
                  <a:solidFill>
                    <a:srgbClr val="000000"/>
                  </a:solidFill>
                  <a:latin typeface="Arial" panose="020B0604020202020204" pitchFamily="34" charset="0"/>
                  <a:cs typeface="Arial" panose="020B0604020202020204" pitchFamily="34" charset="0"/>
                  <a:sym typeface="Arial"/>
                </a:rPr>
                <a:t>Prenatal and delivery care at no charge for pregnant people</a:t>
              </a:r>
            </a:p>
            <a:p>
              <a:pPr marL="205740" indent="-214313">
                <a:buClr>
                  <a:srgbClr val="000000"/>
                </a:buClr>
                <a:buFont typeface="Arial"/>
                <a:buChar char="•"/>
              </a:pPr>
              <a:endParaRPr lang="en-US" sz="1600" kern="0" dirty="0">
                <a:solidFill>
                  <a:srgbClr val="000000"/>
                </a:solidFill>
                <a:latin typeface="Arial" panose="020B0604020202020204" pitchFamily="34" charset="0"/>
                <a:cs typeface="Arial" panose="020B0604020202020204" pitchFamily="34" charset="0"/>
                <a:sym typeface="Arial"/>
              </a:endParaRPr>
            </a:p>
            <a:p>
              <a:pPr marL="205740" indent="-214313">
                <a:buClr>
                  <a:srgbClr val="000000"/>
                </a:buClr>
                <a:buFont typeface="Arial"/>
                <a:buChar char="•"/>
              </a:pPr>
              <a:r>
                <a:rPr lang="en-US" sz="1600" kern="0" dirty="0">
                  <a:solidFill>
                    <a:srgbClr val="000000"/>
                  </a:solidFill>
                  <a:latin typeface="Arial" panose="020B0604020202020204" pitchFamily="34" charset="0"/>
                  <a:cs typeface="Arial" panose="020B0604020202020204" pitchFamily="34" charset="0"/>
                  <a:sym typeface="Arial"/>
                </a:rPr>
                <a:t>Menstrual products at no charge for all people with a menstrual cycle</a:t>
              </a:r>
            </a:p>
            <a:p>
              <a:pPr marL="128588" lvl="1" indent="-128588" defTabSz="257175">
                <a:lnSpc>
                  <a:spcPct val="90000"/>
                </a:lnSpc>
                <a:spcBef>
                  <a:spcPts val="177"/>
                </a:spcBef>
                <a:spcAft>
                  <a:spcPts val="900"/>
                </a:spcAft>
                <a:buClr>
                  <a:prstClr val="black"/>
                </a:buClr>
                <a:buSzPts val="2100"/>
                <a:buFont typeface="Calibri"/>
                <a:buChar char="•"/>
              </a:pPr>
              <a:endParaRPr sz="1050" kern="0" dirty="0">
                <a:solidFill>
                  <a:prstClr val="black"/>
                </a:solidFill>
                <a:latin typeface="Cabin" panose="020B0803050202020004" pitchFamily="34" charset="0"/>
                <a:ea typeface="Calibri"/>
                <a:cs typeface="Calibri"/>
                <a:sym typeface="Calibri"/>
              </a:endParaRPr>
            </a:p>
          </p:txBody>
        </p:sp>
      </p:grpSp>
    </p:spTree>
    <p:extLst>
      <p:ext uri="{BB962C8B-B14F-4D97-AF65-F5344CB8AC3E}">
        <p14:creationId xmlns:p14="http://schemas.microsoft.com/office/powerpoint/2010/main" val="2282891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204910"/>
            <a:ext cx="9144000" cy="137160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435513"/>
            <a:ext cx="9144000" cy="910394"/>
          </a:xfrm>
          <a:solidFill>
            <a:srgbClr val="1F497D"/>
          </a:solidFill>
        </p:spPr>
        <p:txBody>
          <a:bodyPr/>
          <a:lstStyle/>
          <a:p>
            <a:pPr marL="0" indent="0">
              <a:buClrTx/>
              <a:buNone/>
            </a:pPr>
            <a:r>
              <a:rPr lang="en" sz="3200" b="1" dirty="0">
                <a:solidFill>
                  <a:schemeClr val="bg1"/>
                </a:solidFill>
                <a:latin typeface="+mn-lt"/>
              </a:rPr>
              <a:t>Medications for Opioid Use Disorder (MOUD) in Jails </a:t>
            </a:r>
            <a:endParaRPr lang="en-US" sz="1600" b="1" dirty="0">
              <a:solidFill>
                <a:schemeClr val="bg1"/>
              </a:solidFill>
              <a:latin typeface="+mn-lt"/>
            </a:endParaRPr>
          </a:p>
        </p:txBody>
      </p:sp>
      <p:sp>
        <p:nvSpPr>
          <p:cNvPr id="3" name="Rectangle 2">
            <a:extLst>
              <a:ext uri="{FF2B5EF4-FFF2-40B4-BE49-F238E27FC236}">
                <a16:creationId xmlns:a16="http://schemas.microsoft.com/office/drawing/2014/main" id="{C21C2D46-A04F-8C2A-A305-1C04D07E3CD8}"/>
              </a:ext>
            </a:extLst>
          </p:cNvPr>
          <p:cNvSpPr/>
          <p:nvPr/>
        </p:nvSpPr>
        <p:spPr>
          <a:xfrm>
            <a:off x="435769" y="3576510"/>
            <a:ext cx="8624455" cy="1755096"/>
          </a:xfrm>
          <a:prstGeom prst="rect">
            <a:avLst/>
          </a:prstGeom>
          <a:noFill/>
        </p:spPr>
        <p:txBody>
          <a:bodyPr wrap="square">
            <a:spAutoFit/>
          </a:bodyPr>
          <a:lstStyle/>
          <a:p>
            <a:pPr algn="r">
              <a:lnSpc>
                <a:spcPct val="115000"/>
              </a:lnSpc>
            </a:pPr>
            <a:r>
              <a:rPr lang="en-US" sz="2400" b="1" i="1" dirty="0">
                <a:solidFill>
                  <a:srgbClr val="17375E"/>
                </a:solidFill>
                <a:effectLst/>
                <a:ea typeface="Times New Roman" panose="02020603050405020304" pitchFamily="18" charset="0"/>
              </a:rPr>
              <a:t>Blake Fagan</a:t>
            </a:r>
          </a:p>
          <a:p>
            <a:pPr algn="r">
              <a:lnSpc>
                <a:spcPct val="115000"/>
              </a:lnSpc>
            </a:pPr>
            <a:r>
              <a:rPr lang="en-US" sz="2400" b="1" i="1" dirty="0">
                <a:solidFill>
                  <a:srgbClr val="17375E"/>
                </a:solidFill>
              </a:rPr>
              <a:t>Amy Marietta</a:t>
            </a:r>
          </a:p>
          <a:p>
            <a:pPr algn="r">
              <a:lnSpc>
                <a:spcPct val="115000"/>
              </a:lnSpc>
            </a:pPr>
            <a:r>
              <a:rPr lang="en-US" sz="2400" b="1" i="1" dirty="0">
                <a:solidFill>
                  <a:srgbClr val="17375E"/>
                </a:solidFill>
              </a:rPr>
              <a:t>Al </a:t>
            </a:r>
            <a:r>
              <a:rPr lang="en-US" sz="2400" b="1" i="1" dirty="0" err="1">
                <a:solidFill>
                  <a:srgbClr val="17375E"/>
                </a:solidFill>
              </a:rPr>
              <a:t>Kopak</a:t>
            </a:r>
            <a:endParaRPr lang="en-US" sz="2400" b="1" i="1" dirty="0">
              <a:solidFill>
                <a:srgbClr val="17375E"/>
              </a:solidFill>
            </a:endParaRPr>
          </a:p>
          <a:p>
            <a:pPr marR="0" lvl="0" algn="r">
              <a:lnSpc>
                <a:spcPct val="115000"/>
              </a:lnSpc>
              <a:spcAft>
                <a:spcPts val="0"/>
              </a:spcAft>
            </a:pPr>
            <a:r>
              <a:rPr lang="en-US" sz="2400" b="1" i="1" dirty="0">
                <a:solidFill>
                  <a:srgbClr val="17375E"/>
                </a:solidFill>
                <a:effectLst/>
              </a:rPr>
              <a:t>       </a:t>
            </a:r>
            <a:endParaRPr lang="en-US" sz="2400" b="1" i="1" u="none" strike="noStrike" dirty="0">
              <a:solidFill>
                <a:srgbClr val="17375E"/>
              </a:solidFill>
              <a:effectLst/>
            </a:endParaRPr>
          </a:p>
        </p:txBody>
      </p:sp>
    </p:spTree>
    <p:extLst>
      <p:ext uri="{BB962C8B-B14F-4D97-AF65-F5344CB8AC3E}">
        <p14:creationId xmlns:p14="http://schemas.microsoft.com/office/powerpoint/2010/main" val="2015169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77f79ee949_0_447"/>
          <p:cNvSpPr txBox="1">
            <a:spLocks noGrp="1"/>
          </p:cNvSpPr>
          <p:nvPr>
            <p:ph type="body" sz="quarter" idx="10"/>
          </p:nvPr>
        </p:nvSpPr>
        <p:spPr>
          <a:xfrm>
            <a:off x="320040" y="457200"/>
            <a:ext cx="8455914" cy="457200"/>
          </a:xfrm>
          <a:prstGeom prst="rect">
            <a:avLst/>
          </a:prstGeom>
          <a:noFill/>
          <a:ln>
            <a:noFill/>
          </a:ln>
        </p:spPr>
        <p:txBody>
          <a:bodyPr spcFirstLastPara="1" wrap="square" lIns="0" tIns="0" rIns="0" bIns="0" anchor="t" anchorCtr="0">
            <a:noAutofit/>
          </a:bodyPr>
          <a:lstStyle/>
          <a:p>
            <a:pPr>
              <a:spcBef>
                <a:spcPts val="0"/>
              </a:spcBef>
            </a:pPr>
            <a:r>
              <a:rPr lang="en-US" sz="3200" dirty="0">
                <a:solidFill>
                  <a:srgbClr val="332E71"/>
                </a:solidFill>
                <a:latin typeface="Arial" panose="020B0604020202020204" pitchFamily="34" charset="0"/>
                <a:cs typeface="Arial" panose="020B0604020202020204" pitchFamily="34" charset="0"/>
              </a:rPr>
              <a:t>“I Was Scared”</a:t>
            </a:r>
            <a:endParaRPr sz="3200" dirty="0">
              <a:solidFill>
                <a:srgbClr val="332E71"/>
              </a:solidFill>
              <a:latin typeface="Arial" panose="020B0604020202020204" pitchFamily="34" charset="0"/>
              <a:cs typeface="Arial" panose="020B0604020202020204" pitchFamily="34" charset="0"/>
            </a:endParaRPr>
          </a:p>
        </p:txBody>
      </p:sp>
      <p:sp>
        <p:nvSpPr>
          <p:cNvPr id="581" name="Google Shape;581;g77f79ee949_0_447"/>
          <p:cNvSpPr txBox="1">
            <a:spLocks noGrp="1"/>
          </p:cNvSpPr>
          <p:nvPr>
            <p:ph type="body" sz="quarter" idx="11"/>
          </p:nvPr>
        </p:nvSpPr>
        <p:spPr>
          <a:xfrm>
            <a:off x="512064" y="1371600"/>
            <a:ext cx="8455914" cy="274320"/>
          </a:xfrm>
          <a:prstGeom prst="rect">
            <a:avLst/>
          </a:prstGeom>
          <a:noFill/>
          <a:ln>
            <a:noFill/>
          </a:ln>
        </p:spPr>
        <p:txBody>
          <a:bodyPr spcFirstLastPara="1" wrap="square" lIns="0" tIns="0" rIns="0" bIns="0" anchor="t" anchorCtr="0">
            <a:noAutofit/>
          </a:bodyPr>
          <a:lstStyle/>
          <a:p>
            <a:pPr>
              <a:lnSpc>
                <a:spcPct val="150000"/>
              </a:lnSpc>
              <a:buSzPts val="2400"/>
            </a:pPr>
            <a:r>
              <a:rPr lang="en-US" sz="2000" dirty="0">
                <a:latin typeface="Arial" panose="020B0604020202020204" pitchFamily="34" charset="0"/>
                <a:cs typeface="Arial" panose="020B0604020202020204" pitchFamily="34" charset="0"/>
              </a:rPr>
              <a:t>“I was scared coming here, because I thought it’s </a:t>
            </a:r>
            <a:r>
              <a:rPr lang="en-US" sz="2000" dirty="0" err="1">
                <a:latin typeface="Arial" panose="020B0604020202020204" pitchFamily="34" charset="0"/>
                <a:cs typeface="Arial" panose="020B0604020202020204" pitchFamily="34" charset="0"/>
              </a:rPr>
              <a:t>gonna</a:t>
            </a:r>
            <a:r>
              <a:rPr lang="en-US" sz="2000" dirty="0">
                <a:latin typeface="Arial" panose="020B0604020202020204" pitchFamily="34" charset="0"/>
                <a:cs typeface="Arial" panose="020B0604020202020204" pitchFamily="34" charset="0"/>
              </a:rPr>
              <a:t> be immediate [social services]. I [thought I] was never </a:t>
            </a:r>
            <a:r>
              <a:rPr lang="en-US" sz="2000" dirty="0" err="1">
                <a:latin typeface="Arial" panose="020B0604020202020204" pitchFamily="34" charset="0"/>
                <a:cs typeface="Arial" panose="020B0604020202020204" pitchFamily="34" charset="0"/>
              </a:rPr>
              <a:t>gonna</a:t>
            </a:r>
            <a:r>
              <a:rPr lang="en-US" sz="2000" dirty="0">
                <a:latin typeface="Arial" panose="020B0604020202020204" pitchFamily="34" charset="0"/>
                <a:cs typeface="Arial" panose="020B0604020202020204" pitchFamily="34" charset="0"/>
              </a:rPr>
              <a:t> see my child again… I never heard of this program until the day I needed help, and that day was terrifying for me, because I’d had no idea what was </a:t>
            </a:r>
            <a:r>
              <a:rPr lang="en-US" sz="2000" dirty="0" err="1">
                <a:latin typeface="Arial" panose="020B0604020202020204" pitchFamily="34" charset="0"/>
                <a:cs typeface="Arial" panose="020B0604020202020204" pitchFamily="34" charset="0"/>
              </a:rPr>
              <a:t>gonna</a:t>
            </a:r>
            <a:r>
              <a:rPr lang="en-US" sz="2000" dirty="0">
                <a:latin typeface="Arial" panose="020B0604020202020204" pitchFamily="34" charset="0"/>
                <a:cs typeface="Arial" panose="020B0604020202020204" pitchFamily="34" charset="0"/>
              </a:rPr>
              <a:t> happen…”</a:t>
            </a:r>
          </a:p>
          <a:p>
            <a:pPr>
              <a:lnSpc>
                <a:spcPct val="150000"/>
              </a:lnSpc>
              <a:buSzPts val="2400"/>
            </a:pPr>
            <a:endParaRPr lang="en-US" sz="800" dirty="0"/>
          </a:p>
          <a:p>
            <a:pPr>
              <a:lnSpc>
                <a:spcPct val="150000"/>
              </a:lnSpc>
              <a:buSzPts val="2400"/>
            </a:pPr>
            <a:r>
              <a:rPr lang="en-US" sz="1200" dirty="0">
                <a:latin typeface="Arial" panose="020B0604020202020204" pitchFamily="34" charset="0"/>
                <a:cs typeface="Arial" panose="020B0604020202020204" pitchFamily="34" charset="0"/>
              </a:rPr>
              <a:t>(Billy --All names are pseudonyms chosen by participants)</a:t>
            </a:r>
            <a:endParaRPr sz="1200" dirty="0">
              <a:latin typeface="Arial" panose="020B0604020202020204" pitchFamily="34" charset="0"/>
              <a:cs typeface="Arial" panose="020B0604020202020204" pitchFamily="34" charset="0"/>
            </a:endParaRPr>
          </a:p>
          <a:p>
            <a:pPr>
              <a:lnSpc>
                <a:spcPct val="150000"/>
              </a:lnSpc>
              <a:buSzPts val="2400"/>
            </a:pPr>
            <a:endParaRPr sz="1800" dirty="0"/>
          </a:p>
          <a:p>
            <a:pPr>
              <a:buSzPts val="2400"/>
            </a:pPr>
            <a:endParaRPr sz="1800" dirty="0"/>
          </a:p>
        </p:txBody>
      </p:sp>
      <p:pic>
        <p:nvPicPr>
          <p:cNvPr id="2050" name="Picture 2" descr="photo of baby holding person's fing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5554" y="3616927"/>
            <a:ext cx="3176150" cy="211849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593;p46">
            <a:extLst>
              <a:ext uri="{FF2B5EF4-FFF2-40B4-BE49-F238E27FC236}">
                <a16:creationId xmlns:a16="http://schemas.microsoft.com/office/drawing/2014/main" id="{E83EE6EB-0D64-4465-BDFD-60D0A09F4EEC}"/>
              </a:ext>
            </a:extLst>
          </p:cNvPr>
          <p:cNvSpPr txBox="1"/>
          <p:nvPr/>
        </p:nvSpPr>
        <p:spPr>
          <a:xfrm>
            <a:off x="0" y="6309360"/>
            <a:ext cx="2703635" cy="484718"/>
          </a:xfrm>
          <a:prstGeom prst="rect">
            <a:avLst/>
          </a:prstGeom>
          <a:noFill/>
          <a:ln>
            <a:noFill/>
          </a:ln>
        </p:spPr>
        <p:txBody>
          <a:bodyPr spcFirstLastPara="1" wrap="square" lIns="68569" tIns="34275" rIns="68569" bIns="34275" anchor="t" anchorCtr="0">
            <a:spAutoFit/>
          </a:bodyPr>
          <a:lstStyle/>
          <a:p>
            <a:pPr>
              <a:buClr>
                <a:srgbClr val="000000"/>
              </a:buClr>
            </a:pPr>
            <a:r>
              <a:rPr lang="en-US" sz="900" kern="0" dirty="0">
                <a:solidFill>
                  <a:prstClr val="black"/>
                </a:solidFill>
                <a:latin typeface="Arial" panose="020B0604020202020204" pitchFamily="34" charset="0"/>
                <a:ea typeface="Cabin"/>
                <a:cs typeface="Arial" panose="020B0604020202020204" pitchFamily="34" charset="0"/>
                <a:sym typeface="Cabin"/>
              </a:rPr>
              <a:t>52. </a:t>
            </a:r>
            <a:r>
              <a:rPr lang="en-US" sz="900" kern="0" dirty="0" err="1">
                <a:solidFill>
                  <a:prstClr val="black"/>
                </a:solidFill>
                <a:latin typeface="Arial" panose="020B0604020202020204" pitchFamily="34" charset="0"/>
                <a:ea typeface="Cabin"/>
                <a:cs typeface="Arial" panose="020B0604020202020204" pitchFamily="34" charset="0"/>
                <a:sym typeface="Cabin"/>
              </a:rPr>
              <a:t>Ostrach</a:t>
            </a:r>
            <a:r>
              <a:rPr lang="en-US" sz="900" kern="0" dirty="0">
                <a:solidFill>
                  <a:prstClr val="black"/>
                </a:solidFill>
                <a:latin typeface="Arial" panose="020B0604020202020204" pitchFamily="34" charset="0"/>
                <a:ea typeface="Cabin"/>
                <a:cs typeface="Arial" panose="020B0604020202020204" pitchFamily="34" charset="0"/>
                <a:sym typeface="Cabin"/>
              </a:rPr>
              <a:t>, </a:t>
            </a:r>
            <a:r>
              <a:rPr lang="en-US" sz="900" kern="0" dirty="0" err="1">
                <a:solidFill>
                  <a:prstClr val="black"/>
                </a:solidFill>
                <a:latin typeface="Arial" panose="020B0604020202020204" pitchFamily="34" charset="0"/>
                <a:ea typeface="Cabin"/>
                <a:cs typeface="Arial" panose="020B0604020202020204" pitchFamily="34" charset="0"/>
                <a:sym typeface="Cabin"/>
              </a:rPr>
              <a:t>Leiner</a:t>
            </a:r>
            <a:r>
              <a:rPr lang="en-US" sz="900" kern="0" dirty="0">
                <a:solidFill>
                  <a:prstClr val="black"/>
                </a:solidFill>
                <a:latin typeface="Arial" panose="020B0604020202020204" pitchFamily="34" charset="0"/>
                <a:ea typeface="Cabin"/>
                <a:cs typeface="Arial" panose="020B0604020202020204" pitchFamily="34" charset="0"/>
                <a:sym typeface="Cabin"/>
              </a:rPr>
              <a:t> 2019</a:t>
            </a:r>
          </a:p>
          <a:p>
            <a:pPr>
              <a:buClr>
                <a:srgbClr val="000000"/>
              </a:buClr>
            </a:pPr>
            <a:r>
              <a:rPr lang="en-US" sz="900" kern="0" dirty="0">
                <a:solidFill>
                  <a:prstClr val="black"/>
                </a:solidFill>
                <a:latin typeface="Arial" panose="020B0604020202020204" pitchFamily="34" charset="0"/>
                <a:ea typeface="Cabin"/>
                <a:cs typeface="Arial" panose="020B0604020202020204" pitchFamily="34" charset="0"/>
                <a:sym typeface="Cabin"/>
              </a:rPr>
              <a:t>Image by Liv Bruce on </a:t>
            </a:r>
            <a:r>
              <a:rPr lang="en-US" sz="900" kern="0" dirty="0" err="1">
                <a:solidFill>
                  <a:prstClr val="black"/>
                </a:solidFill>
                <a:latin typeface="Arial" panose="020B0604020202020204" pitchFamily="34" charset="0"/>
                <a:ea typeface="Cabin"/>
                <a:cs typeface="Arial" panose="020B0604020202020204" pitchFamily="34" charset="0"/>
                <a:sym typeface="Cabin"/>
              </a:rPr>
              <a:t>Unsplash</a:t>
            </a:r>
            <a:endParaRPr lang="en-US" sz="900" kern="0" dirty="0">
              <a:solidFill>
                <a:prstClr val="black"/>
              </a:solidFill>
              <a:latin typeface="Arial" panose="020B0604020202020204" pitchFamily="34" charset="0"/>
              <a:ea typeface="Cabin"/>
              <a:cs typeface="Arial" panose="020B0604020202020204" pitchFamily="34" charset="0"/>
              <a:sym typeface="Cabin"/>
            </a:endParaRPr>
          </a:p>
          <a:p>
            <a:pPr>
              <a:buClr>
                <a:srgbClr val="000000"/>
              </a:buClr>
            </a:pPr>
            <a:r>
              <a:rPr lang="en-US" sz="900" kern="0" dirty="0">
                <a:solidFill>
                  <a:prstClr val="black"/>
                </a:solidFill>
                <a:latin typeface="Arial" panose="020B0604020202020204" pitchFamily="34" charset="0"/>
                <a:cs typeface="Arial" panose="020B0604020202020204" pitchFamily="34" charset="0"/>
                <a:sym typeface="Arial"/>
              </a:rPr>
              <a:t>Courtesy of Project CARA 2023.</a:t>
            </a:r>
          </a:p>
        </p:txBody>
      </p:sp>
    </p:spTree>
    <p:custDataLst>
      <p:tags r:id="rId1"/>
    </p:custDataLst>
    <p:extLst>
      <p:ext uri="{BB962C8B-B14F-4D97-AF65-F5344CB8AC3E}">
        <p14:creationId xmlns:p14="http://schemas.microsoft.com/office/powerpoint/2010/main" val="390176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77f79ee949_0_483"/>
          <p:cNvSpPr txBox="1">
            <a:spLocks noGrp="1"/>
          </p:cNvSpPr>
          <p:nvPr>
            <p:ph type="body" sz="quarter" idx="10"/>
          </p:nvPr>
        </p:nvSpPr>
        <p:spPr>
          <a:xfrm>
            <a:off x="320040" y="457200"/>
            <a:ext cx="8455914" cy="457200"/>
          </a:xfrm>
          <a:prstGeom prst="rect">
            <a:avLst/>
          </a:prstGeom>
          <a:noFill/>
          <a:ln>
            <a:noFill/>
          </a:ln>
        </p:spPr>
        <p:txBody>
          <a:bodyPr spcFirstLastPara="1" wrap="square" lIns="0" tIns="0" rIns="0" bIns="0" anchor="t" anchorCtr="0">
            <a:noAutofit/>
          </a:bodyPr>
          <a:lstStyle/>
          <a:p>
            <a:pPr>
              <a:spcBef>
                <a:spcPts val="0"/>
              </a:spcBef>
              <a:buSzPts val="3600"/>
            </a:pPr>
            <a:r>
              <a:rPr lang="en-US" sz="3200" i="0" dirty="0">
                <a:solidFill>
                  <a:srgbClr val="332E71"/>
                </a:solidFill>
                <a:latin typeface="Arial" panose="020B0604020202020204" pitchFamily="34" charset="0"/>
                <a:cs typeface="Arial" panose="020B0604020202020204" pitchFamily="34" charset="0"/>
              </a:rPr>
              <a:t>Patients Have The Same Concerns And Fears:</a:t>
            </a:r>
            <a:endParaRPr sz="3200" i="0" dirty="0">
              <a:solidFill>
                <a:srgbClr val="332E71"/>
              </a:solidFill>
              <a:latin typeface="Arial" panose="020B0604020202020204" pitchFamily="34" charset="0"/>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214810490"/>
              </p:ext>
            </p:extLst>
          </p:nvPr>
        </p:nvGraphicFramePr>
        <p:xfrm>
          <a:off x="917376" y="1578061"/>
          <a:ext cx="7306962"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F70FE650-F606-D324-9A18-018F413141DE}"/>
              </a:ext>
            </a:extLst>
          </p:cNvPr>
          <p:cNvSpPr/>
          <p:nvPr/>
        </p:nvSpPr>
        <p:spPr>
          <a:xfrm>
            <a:off x="0" y="6583680"/>
            <a:ext cx="5032289" cy="230832"/>
          </a:xfrm>
          <a:prstGeom prst="rect">
            <a:avLst/>
          </a:prstGeom>
        </p:spPr>
        <p:txBody>
          <a:bodyPr wrap="square">
            <a:spAutoFit/>
          </a:bodyPr>
          <a:lstStyle/>
          <a:p>
            <a:pPr defTabSz="257175">
              <a:buClr>
                <a:srgbClr val="000000"/>
              </a:buClr>
            </a:pPr>
            <a:r>
              <a:rPr lang="en-US" sz="900" kern="0" dirty="0">
                <a:solidFill>
                  <a:prstClr val="black"/>
                </a:solidFill>
                <a:latin typeface="Arial" panose="020B0604020202020204" pitchFamily="34" charset="0"/>
                <a:cs typeface="Arial" panose="020B0604020202020204" pitchFamily="34" charset="0"/>
                <a:sym typeface="Arial"/>
              </a:rPr>
              <a:t>Courtesy of Project CARA 2023.</a:t>
            </a:r>
          </a:p>
        </p:txBody>
      </p:sp>
    </p:spTree>
    <p:custDataLst>
      <p:tags r:id="rId1"/>
    </p:custDataLst>
    <p:extLst>
      <p:ext uri="{BB962C8B-B14F-4D97-AF65-F5344CB8AC3E}">
        <p14:creationId xmlns:p14="http://schemas.microsoft.com/office/powerpoint/2010/main" val="498956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0040" y="457200"/>
            <a:ext cx="8229600" cy="457200"/>
          </a:xfrm>
        </p:spPr>
        <p:txBody>
          <a:bodyPr/>
          <a:lstStyle/>
          <a:p>
            <a:r>
              <a:rPr lang="en-US" sz="3200" i="0" dirty="0">
                <a:solidFill>
                  <a:srgbClr val="332E71"/>
                </a:solidFill>
                <a:latin typeface="Arial" panose="020B0604020202020204" pitchFamily="34" charset="0"/>
                <a:cs typeface="Arial" panose="020B0604020202020204" pitchFamily="34" charset="0"/>
              </a:rPr>
              <a:t>CAPTA Law</a:t>
            </a:r>
          </a:p>
        </p:txBody>
      </p:sp>
      <p:sp>
        <p:nvSpPr>
          <p:cNvPr id="4" name="Text Placeholder 3"/>
          <p:cNvSpPr>
            <a:spLocks noGrp="1"/>
          </p:cNvSpPr>
          <p:nvPr>
            <p:ph type="body" sz="quarter" idx="12"/>
          </p:nvPr>
        </p:nvSpPr>
        <p:spPr>
          <a:xfrm>
            <a:off x="512064" y="1280160"/>
            <a:ext cx="7438768" cy="2992582"/>
          </a:xfrm>
        </p:spPr>
        <p:txBody>
          <a:bodyPr>
            <a:noAutofit/>
          </a:bodyPr>
          <a:lstStyle/>
          <a:p>
            <a:r>
              <a:rPr lang="en-US" sz="2400" dirty="0">
                <a:latin typeface="Arial" panose="020B0604020202020204" pitchFamily="34" charset="0"/>
                <a:cs typeface="Arial" panose="020B0604020202020204" pitchFamily="34" charset="0"/>
              </a:rPr>
              <a:t>The Child Abuse Prevention and Treatment Act requires states to have policies and procedures… </a:t>
            </a:r>
          </a:p>
          <a:p>
            <a:endParaRPr lang="en-US" sz="2000" dirty="0">
              <a:latin typeface="Arial" panose="020B0604020202020204" pitchFamily="34" charset="0"/>
              <a:cs typeface="Arial" panose="020B0604020202020204" pitchFamily="34" charset="0"/>
            </a:endParaRPr>
          </a:p>
          <a:p>
            <a:r>
              <a:rPr lang="en-US" sz="2400" b="1" dirty="0">
                <a:solidFill>
                  <a:schemeClr val="accent1"/>
                </a:solidFill>
                <a:latin typeface="Arial" panose="020B0604020202020204" pitchFamily="34" charset="0"/>
                <a:cs typeface="Arial" panose="020B0604020202020204" pitchFamily="34" charset="0"/>
              </a:rPr>
              <a:t>requiring health care providers to notify the child protective services system if they are involved in the delivery of an infant born and identified as being affected by substance abuse or withdrawal symptoms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…resulting from prenatal drug exposure, or a Fetal Alcohol Spectrum Disorder. </a:t>
            </a:r>
          </a:p>
        </p:txBody>
      </p:sp>
      <p:sp>
        <p:nvSpPr>
          <p:cNvPr id="5" name="Rectangle 4"/>
          <p:cNvSpPr/>
          <p:nvPr/>
        </p:nvSpPr>
        <p:spPr>
          <a:xfrm>
            <a:off x="0" y="6400800"/>
            <a:ext cx="5032289" cy="369332"/>
          </a:xfrm>
          <a:prstGeom prst="rect">
            <a:avLst/>
          </a:prstGeom>
        </p:spPr>
        <p:txBody>
          <a:bodyPr wrap="square">
            <a:spAutoFit/>
          </a:bodyPr>
          <a:lstStyle/>
          <a:p>
            <a:pPr defTabSz="257175">
              <a:buClr>
                <a:srgbClr val="000000"/>
              </a:buClr>
            </a:pPr>
            <a:r>
              <a:rPr lang="en-US" sz="900" kern="0" dirty="0">
                <a:solidFill>
                  <a:prstClr val="black"/>
                </a:solidFill>
                <a:latin typeface="Arial" panose="020B0604020202020204" pitchFamily="34" charset="0"/>
                <a:cs typeface="Arial" panose="020B0604020202020204" pitchFamily="34" charset="0"/>
                <a:sym typeface="Arial"/>
              </a:rPr>
              <a:t>53. NCDHHS, Accessed 2020</a:t>
            </a:r>
          </a:p>
          <a:p>
            <a:pPr defTabSz="257175">
              <a:buClr>
                <a:srgbClr val="000000"/>
              </a:buClr>
            </a:pPr>
            <a:r>
              <a:rPr lang="en-US" sz="900" kern="0" dirty="0">
                <a:solidFill>
                  <a:prstClr val="black"/>
                </a:solidFill>
                <a:latin typeface="Arial" panose="020B0604020202020204" pitchFamily="34" charset="0"/>
                <a:cs typeface="Arial" panose="020B0604020202020204" pitchFamily="34" charset="0"/>
                <a:sym typeface="Arial"/>
              </a:rPr>
              <a:t>Courtesy of Project CARA 2023.</a:t>
            </a:r>
          </a:p>
        </p:txBody>
      </p:sp>
    </p:spTree>
    <p:custDataLst>
      <p:tags r:id="rId1"/>
    </p:custDataLst>
    <p:extLst>
      <p:ext uri="{BB962C8B-B14F-4D97-AF65-F5344CB8AC3E}">
        <p14:creationId xmlns:p14="http://schemas.microsoft.com/office/powerpoint/2010/main" val="759510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0040" y="457200"/>
            <a:ext cx="6172200" cy="342900"/>
          </a:xfrm>
        </p:spPr>
        <p:txBody>
          <a:bodyPr/>
          <a:lstStyle/>
          <a:p>
            <a:r>
              <a:rPr lang="en-US" sz="3200" i="0" dirty="0">
                <a:solidFill>
                  <a:srgbClr val="332E71"/>
                </a:solidFill>
                <a:latin typeface="Arial" panose="020B0604020202020204" pitchFamily="34" charset="0"/>
                <a:cs typeface="Arial" panose="020B0604020202020204" pitchFamily="34" charset="0"/>
              </a:rPr>
              <a:t>CAPTA Law</a:t>
            </a:r>
          </a:p>
        </p:txBody>
      </p:sp>
      <p:pic>
        <p:nvPicPr>
          <p:cNvPr id="4" name="Picture 3" descr="A diagram of a diagram&#10;&#10;Description automatically generated">
            <a:extLst>
              <a:ext uri="{FF2B5EF4-FFF2-40B4-BE49-F238E27FC236}">
                <a16:creationId xmlns:a16="http://schemas.microsoft.com/office/drawing/2014/main" id="{E9DB7FCF-53A0-D328-6379-CF90B5407542}"/>
              </a:ext>
            </a:extLst>
          </p:cNvPr>
          <p:cNvPicPr>
            <a:picLocks noChangeAspect="1"/>
          </p:cNvPicPr>
          <p:nvPr/>
        </p:nvPicPr>
        <p:blipFill>
          <a:blip r:embed="rId4"/>
          <a:stretch>
            <a:fillRect/>
          </a:stretch>
        </p:blipFill>
        <p:spPr>
          <a:xfrm>
            <a:off x="759427" y="1636910"/>
            <a:ext cx="7625147" cy="3816669"/>
          </a:xfrm>
          <a:prstGeom prst="rect">
            <a:avLst/>
          </a:prstGeom>
        </p:spPr>
      </p:pic>
      <p:sp>
        <p:nvSpPr>
          <p:cNvPr id="5" name="Rectangle 4">
            <a:extLst>
              <a:ext uri="{FF2B5EF4-FFF2-40B4-BE49-F238E27FC236}">
                <a16:creationId xmlns:a16="http://schemas.microsoft.com/office/drawing/2014/main" id="{B9958624-430F-CE9F-0F8C-1737589B3CCB}"/>
              </a:ext>
            </a:extLst>
          </p:cNvPr>
          <p:cNvSpPr/>
          <p:nvPr/>
        </p:nvSpPr>
        <p:spPr>
          <a:xfrm>
            <a:off x="0" y="6583680"/>
            <a:ext cx="5032289" cy="230832"/>
          </a:xfrm>
          <a:prstGeom prst="rect">
            <a:avLst/>
          </a:prstGeom>
        </p:spPr>
        <p:txBody>
          <a:bodyPr wrap="square">
            <a:spAutoFit/>
          </a:bodyPr>
          <a:lstStyle/>
          <a:p>
            <a:pPr defTabSz="257175">
              <a:buClr>
                <a:srgbClr val="000000"/>
              </a:buClr>
            </a:pPr>
            <a:r>
              <a:rPr lang="en-US" sz="900" kern="0" dirty="0">
                <a:solidFill>
                  <a:prstClr val="black"/>
                </a:solidFill>
                <a:latin typeface="Arial" panose="020B0604020202020204" pitchFamily="34" charset="0"/>
                <a:cs typeface="Arial" panose="020B0604020202020204" pitchFamily="34" charset="0"/>
                <a:sym typeface="Arial"/>
              </a:rPr>
              <a:t>Courtesy of Project CARA 2023.</a:t>
            </a:r>
          </a:p>
        </p:txBody>
      </p:sp>
    </p:spTree>
    <p:custDataLst>
      <p:tags r:id="rId1"/>
    </p:custDataLst>
    <p:extLst>
      <p:ext uri="{BB962C8B-B14F-4D97-AF65-F5344CB8AC3E}">
        <p14:creationId xmlns:p14="http://schemas.microsoft.com/office/powerpoint/2010/main" val="1433373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0040" y="457200"/>
            <a:ext cx="8455914" cy="342900"/>
          </a:xfrm>
        </p:spPr>
        <p:txBody>
          <a:bodyPr/>
          <a:lstStyle/>
          <a:p>
            <a:r>
              <a:rPr lang="en-US" sz="3200" i="0" dirty="0">
                <a:solidFill>
                  <a:srgbClr val="332E71"/>
                </a:solidFill>
                <a:latin typeface="Arial" panose="020B0604020202020204" pitchFamily="34" charset="0"/>
                <a:cs typeface="Arial" panose="020B0604020202020204" pitchFamily="34" charset="0"/>
              </a:rPr>
              <a:t>Project CARA</a:t>
            </a:r>
          </a:p>
        </p:txBody>
      </p:sp>
      <p:sp>
        <p:nvSpPr>
          <p:cNvPr id="4" name="Text Placeholder 3"/>
          <p:cNvSpPr>
            <a:spLocks noGrp="1"/>
          </p:cNvSpPr>
          <p:nvPr>
            <p:ph type="body" sz="quarter" idx="11"/>
          </p:nvPr>
        </p:nvSpPr>
        <p:spPr>
          <a:xfrm>
            <a:off x="512064" y="1188720"/>
            <a:ext cx="8455914" cy="3900204"/>
          </a:xfrm>
        </p:spPr>
        <p:txBody>
          <a:bodyPr/>
          <a:lstStyle/>
          <a:p>
            <a:r>
              <a:rPr lang="en-US" sz="2200" dirty="0">
                <a:solidFill>
                  <a:schemeClr val="tx1"/>
                </a:solidFill>
                <a:latin typeface="Arial" panose="020B0604020202020204" pitchFamily="34" charset="0"/>
                <a:cs typeface="Arial" panose="020B0604020202020204" pitchFamily="34" charset="0"/>
              </a:rPr>
              <a:t>Project CARA: It’s an acronym! </a:t>
            </a:r>
          </a:p>
          <a:p>
            <a:r>
              <a:rPr lang="en-US" sz="2200" dirty="0">
                <a:solidFill>
                  <a:srgbClr val="FF0000"/>
                </a:solidFill>
                <a:latin typeface="Arial" panose="020B0604020202020204" pitchFamily="34" charset="0"/>
                <a:cs typeface="Arial" panose="020B0604020202020204" pitchFamily="34" charset="0"/>
              </a:rPr>
              <a:t>C</a:t>
            </a:r>
            <a:r>
              <a:rPr lang="en-US" sz="2200" dirty="0">
                <a:solidFill>
                  <a:schemeClr val="tx1"/>
                </a:solidFill>
                <a:latin typeface="Arial" panose="020B0604020202020204" pitchFamily="34" charset="0"/>
                <a:cs typeface="Arial" panose="020B0604020202020204" pitchFamily="34" charset="0"/>
              </a:rPr>
              <a:t>are</a:t>
            </a:r>
            <a:r>
              <a:rPr lang="en-US" sz="2200" dirty="0">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that</a:t>
            </a:r>
            <a:r>
              <a:rPr lang="en-US" sz="2200" dirty="0">
                <a:latin typeface="Arial" panose="020B0604020202020204" pitchFamily="34" charset="0"/>
                <a:cs typeface="Arial" panose="020B0604020202020204" pitchFamily="34" charset="0"/>
              </a:rPr>
              <a:t> </a:t>
            </a:r>
            <a:r>
              <a:rPr lang="en-US" sz="2200" dirty="0">
                <a:solidFill>
                  <a:srgbClr val="FF0000"/>
                </a:solidFill>
                <a:latin typeface="Arial" panose="020B0604020202020204" pitchFamily="34" charset="0"/>
                <a:cs typeface="Arial" panose="020B0604020202020204" pitchFamily="34" charset="0"/>
              </a:rPr>
              <a:t>A</a:t>
            </a:r>
            <a:r>
              <a:rPr lang="en-US" sz="2200" dirty="0">
                <a:solidFill>
                  <a:schemeClr val="tx1"/>
                </a:solidFill>
                <a:latin typeface="Arial" panose="020B0604020202020204" pitchFamily="34" charset="0"/>
                <a:cs typeface="Arial" panose="020B0604020202020204" pitchFamily="34" charset="0"/>
              </a:rPr>
              <a:t>dvocates</a:t>
            </a:r>
            <a:r>
              <a:rPr lang="en-US" sz="2200" dirty="0">
                <a:latin typeface="Arial" panose="020B0604020202020204" pitchFamily="34" charset="0"/>
                <a:cs typeface="Arial" panose="020B0604020202020204" pitchFamily="34" charset="0"/>
              </a:rPr>
              <a:t> </a:t>
            </a:r>
            <a:r>
              <a:rPr lang="en-US" sz="2200" dirty="0">
                <a:solidFill>
                  <a:srgbClr val="FF0000"/>
                </a:solidFill>
                <a:latin typeface="Arial" panose="020B0604020202020204" pitchFamily="34" charset="0"/>
                <a:cs typeface="Arial" panose="020B0604020202020204" pitchFamily="34" charset="0"/>
              </a:rPr>
              <a:t>R</a:t>
            </a:r>
            <a:r>
              <a:rPr lang="en-US" sz="2200" dirty="0">
                <a:solidFill>
                  <a:schemeClr val="tx1"/>
                </a:solidFill>
                <a:latin typeface="Arial" panose="020B0604020202020204" pitchFamily="34" charset="0"/>
                <a:cs typeface="Arial" panose="020B0604020202020204" pitchFamily="34" charset="0"/>
              </a:rPr>
              <a:t>espect,</a:t>
            </a:r>
            <a:r>
              <a:rPr lang="en-US" sz="2200" dirty="0">
                <a:latin typeface="Arial" panose="020B0604020202020204" pitchFamily="34" charset="0"/>
                <a:cs typeface="Arial" panose="020B0604020202020204" pitchFamily="34" charset="0"/>
              </a:rPr>
              <a:t> </a:t>
            </a:r>
            <a:r>
              <a:rPr lang="en-US" sz="2200" dirty="0">
                <a:solidFill>
                  <a:srgbClr val="FF0000"/>
                </a:solidFill>
                <a:latin typeface="Arial" panose="020B0604020202020204" pitchFamily="34" charset="0"/>
                <a:cs typeface="Arial" panose="020B0604020202020204" pitchFamily="34" charset="0"/>
              </a:rPr>
              <a:t>R</a:t>
            </a:r>
            <a:r>
              <a:rPr lang="en-US" sz="2200" dirty="0">
                <a:solidFill>
                  <a:schemeClr val="tx1"/>
                </a:solidFill>
                <a:latin typeface="Arial" panose="020B0604020202020204" pitchFamily="34" charset="0"/>
                <a:cs typeface="Arial" panose="020B0604020202020204" pitchFamily="34" charset="0"/>
              </a:rPr>
              <a:t>esilience, and </a:t>
            </a:r>
            <a:r>
              <a:rPr lang="en-US" sz="2200" dirty="0">
                <a:solidFill>
                  <a:srgbClr val="FF0000"/>
                </a:solidFill>
                <a:latin typeface="Arial" panose="020B0604020202020204" pitchFamily="34" charset="0"/>
                <a:cs typeface="Arial" panose="020B0604020202020204" pitchFamily="34" charset="0"/>
              </a:rPr>
              <a:t>R</a:t>
            </a:r>
            <a:r>
              <a:rPr lang="en-US" sz="2200" dirty="0">
                <a:solidFill>
                  <a:schemeClr val="tx1"/>
                </a:solidFill>
                <a:latin typeface="Arial" panose="020B0604020202020204" pitchFamily="34" charset="0"/>
                <a:cs typeface="Arial" panose="020B0604020202020204" pitchFamily="34" charset="0"/>
              </a:rPr>
              <a:t>ecovery</a:t>
            </a:r>
            <a:r>
              <a:rPr lang="en-US" sz="2200" dirty="0">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for</a:t>
            </a:r>
            <a:r>
              <a:rPr lang="en-US" sz="2200" dirty="0">
                <a:latin typeface="Arial" panose="020B0604020202020204" pitchFamily="34" charset="0"/>
                <a:cs typeface="Arial" panose="020B0604020202020204" pitchFamily="34" charset="0"/>
              </a:rPr>
              <a:t> </a:t>
            </a:r>
            <a:r>
              <a:rPr lang="en-US" sz="2200" dirty="0">
                <a:solidFill>
                  <a:srgbClr val="FF0000"/>
                </a:solidFill>
                <a:latin typeface="Arial" panose="020B0604020202020204" pitchFamily="34" charset="0"/>
                <a:cs typeface="Arial" panose="020B0604020202020204" pitchFamily="34" charset="0"/>
              </a:rPr>
              <a:t>A</a:t>
            </a:r>
            <a:r>
              <a:rPr lang="en-US" sz="2200" dirty="0">
                <a:solidFill>
                  <a:schemeClr val="tx1"/>
                </a:solidFill>
                <a:latin typeface="Arial" panose="020B0604020202020204" pitchFamily="34" charset="0"/>
                <a:cs typeface="Arial" panose="020B0604020202020204" pitchFamily="34" charset="0"/>
              </a:rPr>
              <a:t>ll</a:t>
            </a:r>
          </a:p>
          <a:p>
            <a:r>
              <a:rPr lang="en-US" sz="2200" dirty="0">
                <a:solidFill>
                  <a:schemeClr val="tx1"/>
                </a:solidFill>
                <a:latin typeface="Arial" panose="020B0604020202020204" pitchFamily="34" charset="0"/>
                <a:cs typeface="Arial" panose="020B0604020202020204" pitchFamily="34" charset="0"/>
              </a:rPr>
              <a:t>Since 2014</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Mission</a:t>
            </a:r>
          </a:p>
          <a:p>
            <a:pPr marL="214313" indent="-214313">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To ensure that all  pregnant and parenting patients affected by substance use have easy access to a multidisciplinary team that is compassionate, trauma informed, and non-judgmental.</a:t>
            </a:r>
          </a:p>
          <a:p>
            <a:endParaRPr lang="en-US" sz="2000" b="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Vision</a:t>
            </a:r>
          </a:p>
          <a:p>
            <a:pPr marL="214313" indent="-214313">
              <a:buFont typeface="Arial" panose="020B0604020202020204" pitchFamily="34" charset="0"/>
              <a:buChar char="•"/>
            </a:pPr>
            <a:r>
              <a:rPr lang="en-US" sz="2000" b="0" dirty="0">
                <a:solidFill>
                  <a:schemeClr val="tx1"/>
                </a:solidFill>
                <a:latin typeface="Arial" panose="020B0604020202020204" pitchFamily="34" charset="0"/>
                <a:cs typeface="Arial" panose="020B0604020202020204" pitchFamily="34" charset="0"/>
              </a:rPr>
              <a:t>We aim to change generational patterns of substance use one pregnancy at a time</a:t>
            </a:r>
          </a:p>
          <a:p>
            <a:pPr marL="407194" lvl="1"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Pregnant persons</a:t>
            </a:r>
          </a:p>
          <a:p>
            <a:pPr marL="407194" lvl="1"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Birthing parents through 12months postpartum</a:t>
            </a:r>
          </a:p>
          <a:p>
            <a:pPr marL="407194" lvl="1" indent="-214313">
              <a:buFont typeface="Arial" panose="020B0604020202020204" pitchFamily="34" charset="0"/>
              <a:buChar char="•"/>
            </a:pPr>
            <a:r>
              <a:rPr lang="en-US" sz="2000" dirty="0">
                <a:latin typeface="Arial" panose="020B0604020202020204" pitchFamily="34" charset="0"/>
                <a:cs typeface="Arial" panose="020B0604020202020204" pitchFamily="34" charset="0"/>
              </a:rPr>
              <a:t>Special populations </a:t>
            </a:r>
          </a:p>
        </p:txBody>
      </p:sp>
      <p:sp>
        <p:nvSpPr>
          <p:cNvPr id="3" name="Google Shape;1022;g109fb754f65_0_7">
            <a:extLst>
              <a:ext uri="{FF2B5EF4-FFF2-40B4-BE49-F238E27FC236}">
                <a16:creationId xmlns:a16="http://schemas.microsoft.com/office/drawing/2014/main" id="{BE1B9A55-E2AE-8870-F3F2-7400EC04FC48}"/>
              </a:ext>
            </a:extLst>
          </p:cNvPr>
          <p:cNvSpPr txBox="1"/>
          <p:nvPr/>
        </p:nvSpPr>
        <p:spPr>
          <a:xfrm>
            <a:off x="0" y="6583680"/>
            <a:ext cx="2821050" cy="226575"/>
          </a:xfrm>
          <a:prstGeom prst="rect">
            <a:avLst/>
          </a:prstGeom>
          <a:noFill/>
          <a:ln>
            <a:noFill/>
          </a:ln>
        </p:spPr>
        <p:txBody>
          <a:bodyPr spcFirstLastPara="1" wrap="square" lIns="68569" tIns="68569" rIns="68569" bIns="68569" anchor="t" anchorCtr="0">
            <a:noAutofit/>
          </a:bodyPr>
          <a:lstStyle/>
          <a:p>
            <a:pPr>
              <a:buClr>
                <a:srgbClr val="000000"/>
              </a:buClr>
              <a:buSzPts val="800"/>
            </a:pPr>
            <a:r>
              <a:rPr lang="en-US" sz="900" kern="0" dirty="0">
                <a:solidFill>
                  <a:srgbClr val="000000"/>
                </a:solidFill>
                <a:latin typeface="Arial" panose="020B0604020202020204" pitchFamily="34" charset="0"/>
                <a:cs typeface="Arial" panose="020B0604020202020204" pitchFamily="34" charset="0"/>
                <a:sym typeface="Arial"/>
              </a:rPr>
              <a:t>Courtesy of Project CARA 2023.</a:t>
            </a:r>
          </a:p>
          <a:p>
            <a:pPr>
              <a:buClr>
                <a:srgbClr val="000000"/>
              </a:buClr>
              <a:buSzPts val="800"/>
            </a:pPr>
            <a:endParaRPr sz="825" kern="0" dirty="0">
              <a:solidFill>
                <a:srgbClr val="000000"/>
              </a:solidFill>
              <a:latin typeface="Cabin" panose="020B0803050202020004" pitchFamily="34" charset="0"/>
              <a:cs typeface="Arial"/>
              <a:sym typeface="Arial"/>
            </a:endParaRPr>
          </a:p>
        </p:txBody>
      </p:sp>
    </p:spTree>
    <p:custDataLst>
      <p:tags r:id="rId1"/>
    </p:custDataLst>
    <p:extLst>
      <p:ext uri="{BB962C8B-B14F-4D97-AF65-F5344CB8AC3E}">
        <p14:creationId xmlns:p14="http://schemas.microsoft.com/office/powerpoint/2010/main" val="666749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g109fb754f65_0_7"/>
          <p:cNvSpPr txBox="1">
            <a:spLocks noGrp="1"/>
          </p:cNvSpPr>
          <p:nvPr>
            <p:ph type="body" sz="quarter" idx="11"/>
          </p:nvPr>
        </p:nvSpPr>
        <p:spPr>
          <a:xfrm>
            <a:off x="320040" y="457200"/>
            <a:ext cx="8017328" cy="466219"/>
          </a:xfrm>
          <a:prstGeom prst="rect">
            <a:avLst/>
          </a:prstGeom>
          <a:noFill/>
          <a:ln>
            <a:noFill/>
          </a:ln>
        </p:spPr>
        <p:txBody>
          <a:bodyPr spcFirstLastPara="1" wrap="square" lIns="0" tIns="0" rIns="0" bIns="0" anchor="t" anchorCtr="0">
            <a:noAutofit/>
          </a:bodyPr>
          <a:lstStyle/>
          <a:p>
            <a:pPr>
              <a:spcBef>
                <a:spcPts val="563"/>
              </a:spcBef>
              <a:buSzPts val="3600"/>
            </a:pPr>
            <a:r>
              <a:rPr lang="en-US" sz="3200" dirty="0">
                <a:latin typeface="Arial" panose="020B0604020202020204" pitchFamily="34" charset="0"/>
                <a:cs typeface="Arial" panose="020B0604020202020204" pitchFamily="34" charset="0"/>
              </a:rPr>
              <a:t>Health &amp; Wellness Group with Buncombe Detention Center</a:t>
            </a:r>
          </a:p>
        </p:txBody>
      </p:sp>
      <p:sp>
        <p:nvSpPr>
          <p:cNvPr id="1021" name="Google Shape;1021;g109fb754f65_0_7"/>
          <p:cNvSpPr txBox="1">
            <a:spLocks noGrp="1"/>
          </p:cNvSpPr>
          <p:nvPr>
            <p:ph type="body" sz="quarter" idx="12"/>
          </p:nvPr>
        </p:nvSpPr>
        <p:spPr>
          <a:xfrm>
            <a:off x="512064" y="1645920"/>
            <a:ext cx="4782830" cy="3208564"/>
          </a:xfrm>
          <a:prstGeom prst="rect">
            <a:avLst/>
          </a:prstGeom>
          <a:noFill/>
          <a:ln>
            <a:noFill/>
          </a:ln>
        </p:spPr>
        <p:txBody>
          <a:bodyPr spcFirstLastPara="1" wrap="square" lIns="0" tIns="0" rIns="0" bIns="0" anchor="t" anchorCtr="0">
            <a:noAutofit/>
          </a:bodyPr>
          <a:lstStyle/>
          <a:p>
            <a:pPr marL="381000" indent="-342900">
              <a:spcBef>
                <a:spcPts val="600"/>
              </a:spcBef>
              <a:buClr>
                <a:srgbClr val="333333"/>
              </a:buClr>
              <a:buSzPts val="2800"/>
              <a:buFont typeface="Arial" panose="020B0604020202020204" pitchFamily="34" charset="0"/>
              <a:buChar char="•"/>
            </a:pPr>
            <a:r>
              <a:rPr lang="en-US" sz="2100" dirty="0">
                <a:solidFill>
                  <a:srgbClr val="333333"/>
                </a:solidFill>
                <a:latin typeface="Arial" panose="020B0604020202020204" pitchFamily="34" charset="0"/>
                <a:ea typeface="Cabin"/>
                <a:cs typeface="Arial" panose="020B0604020202020204" pitchFamily="34" charset="0"/>
                <a:sym typeface="Cabin"/>
              </a:rPr>
              <a:t>Combines education and group discussion</a:t>
            </a:r>
          </a:p>
          <a:p>
            <a:pPr marL="381000" indent="-342900">
              <a:spcBef>
                <a:spcPts val="600"/>
              </a:spcBef>
              <a:buClr>
                <a:srgbClr val="333333"/>
              </a:buClr>
              <a:buSzPts val="2800"/>
              <a:buFont typeface="Arial" panose="020B0604020202020204" pitchFamily="34" charset="0"/>
              <a:buChar char="•"/>
            </a:pPr>
            <a:r>
              <a:rPr lang="en-US" sz="2100" dirty="0">
                <a:solidFill>
                  <a:srgbClr val="333333"/>
                </a:solidFill>
                <a:latin typeface="Arial" panose="020B0604020202020204" pitchFamily="34" charset="0"/>
                <a:ea typeface="Cabin"/>
                <a:cs typeface="Arial" panose="020B0604020202020204" pitchFamily="34" charset="0"/>
                <a:sym typeface="Cabin"/>
              </a:rPr>
              <a:t>Practice with grounding &amp; self-compassion exercises</a:t>
            </a:r>
            <a:br>
              <a:rPr lang="en-US" sz="1900" dirty="0">
                <a:solidFill>
                  <a:srgbClr val="333333"/>
                </a:solidFill>
                <a:latin typeface="Arial" panose="020B0604020202020204" pitchFamily="34" charset="0"/>
                <a:ea typeface="Cabin"/>
                <a:cs typeface="Arial" panose="020B0604020202020204" pitchFamily="34" charset="0"/>
                <a:sym typeface="Cabin"/>
              </a:rPr>
            </a:br>
            <a:endParaRPr lang="en-US" sz="1900" dirty="0">
              <a:solidFill>
                <a:srgbClr val="333333"/>
              </a:solidFill>
              <a:latin typeface="Arial" panose="020B0604020202020204" pitchFamily="34" charset="0"/>
              <a:ea typeface="Cabin"/>
              <a:cs typeface="Arial" panose="020B0604020202020204" pitchFamily="34" charset="0"/>
              <a:sym typeface="Cabin"/>
            </a:endParaRPr>
          </a:p>
          <a:p>
            <a:pPr marL="38100">
              <a:spcBef>
                <a:spcPts val="600"/>
              </a:spcBef>
              <a:buClr>
                <a:srgbClr val="333333"/>
              </a:buClr>
              <a:buSzPts val="2800"/>
            </a:pPr>
            <a:r>
              <a:rPr lang="en-US" sz="2100" dirty="0">
                <a:solidFill>
                  <a:srgbClr val="333333"/>
                </a:solidFill>
                <a:latin typeface="Arial" panose="020B0604020202020204" pitchFamily="34" charset="0"/>
                <a:ea typeface="Cabin"/>
                <a:cs typeface="Arial" panose="020B0604020202020204" pitchFamily="34" charset="0"/>
                <a:sym typeface="Cabin"/>
              </a:rPr>
              <a:t>Topics:</a:t>
            </a:r>
          </a:p>
          <a:p>
            <a:pPr marL="381000" indent="-342900">
              <a:spcBef>
                <a:spcPts val="600"/>
              </a:spcBef>
              <a:buClr>
                <a:srgbClr val="333333"/>
              </a:buClr>
              <a:buSzPts val="2800"/>
              <a:buFont typeface="Arial" panose="020B0604020202020204" pitchFamily="34" charset="0"/>
              <a:buChar char="•"/>
            </a:pPr>
            <a:r>
              <a:rPr lang="en-US" sz="2100" dirty="0">
                <a:solidFill>
                  <a:srgbClr val="333333"/>
                </a:solidFill>
                <a:latin typeface="Arial" panose="020B0604020202020204" pitchFamily="34" charset="0"/>
                <a:ea typeface="Cabin"/>
                <a:cs typeface="Arial" panose="020B0604020202020204" pitchFamily="34" charset="0"/>
                <a:sym typeface="Cabin"/>
              </a:rPr>
              <a:t>Psychoeducation: understanding trauma and potential long-term effects</a:t>
            </a:r>
          </a:p>
          <a:p>
            <a:pPr marL="381000" indent="-342900">
              <a:spcBef>
                <a:spcPts val="600"/>
              </a:spcBef>
              <a:buClr>
                <a:srgbClr val="333333"/>
              </a:buClr>
              <a:buSzPts val="2800"/>
              <a:buFont typeface="Arial" panose="020B0604020202020204" pitchFamily="34" charset="0"/>
              <a:buChar char="•"/>
            </a:pPr>
            <a:r>
              <a:rPr lang="en-US" sz="2100" dirty="0">
                <a:solidFill>
                  <a:srgbClr val="333333"/>
                </a:solidFill>
                <a:latin typeface="Arial" panose="020B0604020202020204" pitchFamily="34" charset="0"/>
                <a:ea typeface="Cabin"/>
                <a:cs typeface="Arial" panose="020B0604020202020204" pitchFamily="34" charset="0"/>
                <a:sym typeface="Cabin"/>
              </a:rPr>
              <a:t>Substance use and addiction</a:t>
            </a:r>
          </a:p>
          <a:p>
            <a:pPr marL="381000" indent="-342900">
              <a:spcBef>
                <a:spcPts val="600"/>
              </a:spcBef>
              <a:buClr>
                <a:srgbClr val="333333"/>
              </a:buClr>
              <a:buSzPts val="2800"/>
              <a:buFont typeface="Arial" panose="020B0604020202020204" pitchFamily="34" charset="0"/>
              <a:buChar char="•"/>
            </a:pPr>
            <a:r>
              <a:rPr lang="en-US" sz="2100" dirty="0">
                <a:solidFill>
                  <a:srgbClr val="333333"/>
                </a:solidFill>
                <a:latin typeface="Arial" panose="020B0604020202020204" pitchFamily="34" charset="0"/>
                <a:ea typeface="Cabin"/>
                <a:cs typeface="Arial" panose="020B0604020202020204" pitchFamily="34" charset="0"/>
                <a:sym typeface="Cabin"/>
              </a:rPr>
              <a:t>Healthy relationships &amp; boundaries</a:t>
            </a:r>
            <a:endParaRPr sz="2100" dirty="0">
              <a:solidFill>
                <a:srgbClr val="333333"/>
              </a:solidFill>
              <a:latin typeface="Arial" panose="020B0604020202020204" pitchFamily="34" charset="0"/>
              <a:ea typeface="Cabin"/>
              <a:cs typeface="Arial" panose="020B0604020202020204" pitchFamily="34" charset="0"/>
              <a:sym typeface="Cabin"/>
            </a:endParaRPr>
          </a:p>
          <a:p>
            <a:pPr marL="342900">
              <a:spcBef>
                <a:spcPts val="600"/>
              </a:spcBef>
              <a:buSzPts val="2400"/>
            </a:pPr>
            <a:endParaRPr sz="2200" dirty="0">
              <a:solidFill>
                <a:srgbClr val="333333"/>
              </a:solidFill>
              <a:latin typeface="Cabin"/>
              <a:ea typeface="Cabin"/>
              <a:cs typeface="Cabin"/>
              <a:sym typeface="Cabin"/>
            </a:endParaRPr>
          </a:p>
          <a:p>
            <a:pPr>
              <a:spcBef>
                <a:spcPts val="600"/>
              </a:spcBef>
              <a:buSzPts val="2400"/>
            </a:pPr>
            <a:endParaRPr sz="2200" dirty="0">
              <a:solidFill>
                <a:srgbClr val="333333"/>
              </a:solidFill>
              <a:latin typeface="Cabin"/>
              <a:ea typeface="Cabin"/>
              <a:cs typeface="Cabin"/>
              <a:sym typeface="Cabin"/>
            </a:endParaRPr>
          </a:p>
        </p:txBody>
      </p:sp>
      <p:graphicFrame>
        <p:nvGraphicFramePr>
          <p:cNvPr id="2" name="Table 1">
            <a:extLst>
              <a:ext uri="{FF2B5EF4-FFF2-40B4-BE49-F238E27FC236}">
                <a16:creationId xmlns:a16="http://schemas.microsoft.com/office/drawing/2014/main" id="{D2430E49-4F75-F153-564D-A222A388AA99}"/>
              </a:ext>
            </a:extLst>
          </p:cNvPr>
          <p:cNvGraphicFramePr>
            <a:graphicFrameLocks noGrp="1"/>
          </p:cNvGraphicFramePr>
          <p:nvPr>
            <p:extLst>
              <p:ext uri="{D42A27DB-BD31-4B8C-83A1-F6EECF244321}">
                <p14:modId xmlns:p14="http://schemas.microsoft.com/office/powerpoint/2010/main" val="3900393991"/>
              </p:ext>
            </p:extLst>
          </p:nvPr>
        </p:nvGraphicFramePr>
        <p:xfrm>
          <a:off x="5363454" y="2073729"/>
          <a:ext cx="3445810" cy="2743200"/>
        </p:xfrm>
        <a:graphic>
          <a:graphicData uri="http://schemas.openxmlformats.org/drawingml/2006/table">
            <a:tbl>
              <a:tblPr firstRow="1" bandRow="1"/>
              <a:tblGrid>
                <a:gridCol w="1722905">
                  <a:extLst>
                    <a:ext uri="{9D8B030D-6E8A-4147-A177-3AD203B41FA5}">
                      <a16:colId xmlns:a16="http://schemas.microsoft.com/office/drawing/2014/main" val="1270039657"/>
                    </a:ext>
                  </a:extLst>
                </a:gridCol>
                <a:gridCol w="1722905">
                  <a:extLst>
                    <a:ext uri="{9D8B030D-6E8A-4147-A177-3AD203B41FA5}">
                      <a16:colId xmlns:a16="http://schemas.microsoft.com/office/drawing/2014/main" val="440656002"/>
                    </a:ext>
                  </a:extLst>
                </a:gridCol>
              </a:tblGrid>
              <a:tr h="370840">
                <a:tc>
                  <a:txBody>
                    <a:bodyPr/>
                    <a:lstStyle/>
                    <a:p>
                      <a:r>
                        <a:rPr lang="en-US" sz="1400" dirty="0">
                          <a:latin typeface="Arial" panose="020B0604020202020204" pitchFamily="34" charset="0"/>
                          <a:cs typeface="Arial" panose="020B0604020202020204" pitchFamily="34" charset="0"/>
                        </a:rPr>
                        <a:t>Date of Training</a:t>
                      </a:r>
                    </a:p>
                  </a:txBody>
                  <a:tcPr/>
                </a:tc>
                <a:tc>
                  <a:txBody>
                    <a:bodyPr/>
                    <a:lstStyle/>
                    <a:p>
                      <a:r>
                        <a:rPr lang="en-US" sz="1400" dirty="0">
                          <a:latin typeface="Arial" panose="020B0604020202020204" pitchFamily="34" charset="0"/>
                          <a:cs typeface="Arial" panose="020B0604020202020204" pitchFamily="34" charset="0"/>
                        </a:rPr>
                        <a:t>Number of Learners</a:t>
                      </a:r>
                    </a:p>
                  </a:txBody>
                  <a:tcPr/>
                </a:tc>
                <a:extLst>
                  <a:ext uri="{0D108BD9-81ED-4DB2-BD59-A6C34878D82A}">
                    <a16:rowId xmlns:a16="http://schemas.microsoft.com/office/drawing/2014/main" val="892305176"/>
                  </a:ext>
                </a:extLst>
              </a:tr>
              <a:tr h="370840">
                <a:tc>
                  <a:txBody>
                    <a:bodyPr/>
                    <a:lstStyle/>
                    <a:p>
                      <a:r>
                        <a:rPr lang="en-US" sz="1400" dirty="0">
                          <a:latin typeface="Arial" panose="020B0604020202020204" pitchFamily="34" charset="0"/>
                          <a:cs typeface="Arial" panose="020B0604020202020204" pitchFamily="34" charset="0"/>
                        </a:rPr>
                        <a:t>10/18/23</a:t>
                      </a:r>
                    </a:p>
                  </a:txBody>
                  <a:tcPr/>
                </a:tc>
                <a:tc>
                  <a:txBody>
                    <a:bodyPr/>
                    <a:lstStyle/>
                    <a:p>
                      <a:r>
                        <a:rPr lang="en-US" sz="14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4170321922"/>
                  </a:ext>
                </a:extLst>
              </a:tr>
              <a:tr h="370840">
                <a:tc>
                  <a:txBody>
                    <a:bodyPr/>
                    <a:lstStyle/>
                    <a:p>
                      <a:r>
                        <a:rPr lang="en-US" sz="1400" dirty="0">
                          <a:latin typeface="Arial" panose="020B0604020202020204" pitchFamily="34" charset="0"/>
                          <a:cs typeface="Arial" panose="020B0604020202020204" pitchFamily="34" charset="0"/>
                        </a:rPr>
                        <a:t>10/25/23</a:t>
                      </a:r>
                    </a:p>
                  </a:txBody>
                  <a:tcPr/>
                </a:tc>
                <a:tc>
                  <a:txBody>
                    <a:bodyPr/>
                    <a:lstStyle/>
                    <a:p>
                      <a:r>
                        <a:rPr lang="en-US" sz="1400" dirty="0">
                          <a:latin typeface="Arial" panose="020B0604020202020204" pitchFamily="34" charset="0"/>
                          <a:cs typeface="Arial" panose="020B0604020202020204" pitchFamily="34" charset="0"/>
                        </a:rPr>
                        <a:t>7</a:t>
                      </a:r>
                    </a:p>
                  </a:txBody>
                  <a:tcPr/>
                </a:tc>
                <a:extLst>
                  <a:ext uri="{0D108BD9-81ED-4DB2-BD59-A6C34878D82A}">
                    <a16:rowId xmlns:a16="http://schemas.microsoft.com/office/drawing/2014/main" val="3015431984"/>
                  </a:ext>
                </a:extLst>
              </a:tr>
              <a:tr h="370840">
                <a:tc>
                  <a:txBody>
                    <a:bodyPr/>
                    <a:lstStyle/>
                    <a:p>
                      <a:r>
                        <a:rPr lang="en-US" sz="1400" dirty="0">
                          <a:latin typeface="Arial" panose="020B0604020202020204" pitchFamily="34" charset="0"/>
                          <a:cs typeface="Arial" panose="020B0604020202020204" pitchFamily="34" charset="0"/>
                        </a:rPr>
                        <a:t>11/01/23</a:t>
                      </a:r>
                    </a:p>
                  </a:txBody>
                  <a:tcPr/>
                </a:tc>
                <a:tc>
                  <a:txBody>
                    <a:bodyPr/>
                    <a:lstStyle/>
                    <a:p>
                      <a:r>
                        <a:rPr lang="en-US" sz="1400" dirty="0">
                          <a:latin typeface="Arial" panose="020B0604020202020204" pitchFamily="34" charset="0"/>
                          <a:cs typeface="Arial" panose="020B0604020202020204" pitchFamily="34" charset="0"/>
                        </a:rPr>
                        <a:t>7</a:t>
                      </a:r>
                    </a:p>
                  </a:txBody>
                  <a:tcPr/>
                </a:tc>
                <a:extLst>
                  <a:ext uri="{0D108BD9-81ED-4DB2-BD59-A6C34878D82A}">
                    <a16:rowId xmlns:a16="http://schemas.microsoft.com/office/drawing/2014/main" val="3549251453"/>
                  </a:ext>
                </a:extLst>
              </a:tr>
              <a:tr h="370840">
                <a:tc>
                  <a:txBody>
                    <a:bodyPr/>
                    <a:lstStyle/>
                    <a:p>
                      <a:r>
                        <a:rPr lang="en-US" sz="1400" dirty="0">
                          <a:latin typeface="Arial" panose="020B0604020202020204" pitchFamily="34" charset="0"/>
                          <a:cs typeface="Arial" panose="020B0604020202020204" pitchFamily="34" charset="0"/>
                        </a:rPr>
                        <a:t>11/08/23</a:t>
                      </a:r>
                    </a:p>
                  </a:txBody>
                  <a:tcPr/>
                </a:tc>
                <a:tc>
                  <a:txBody>
                    <a:bodyPr/>
                    <a:lstStyle/>
                    <a:p>
                      <a:r>
                        <a:rPr lang="en-US" sz="14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2564310300"/>
                  </a:ext>
                </a:extLst>
              </a:tr>
              <a:tr h="370840">
                <a:tc>
                  <a:txBody>
                    <a:bodyPr/>
                    <a:lstStyle/>
                    <a:p>
                      <a:r>
                        <a:rPr lang="en-US" sz="1400" dirty="0">
                          <a:latin typeface="Arial" panose="020B0604020202020204" pitchFamily="34" charset="0"/>
                          <a:cs typeface="Arial" panose="020B0604020202020204" pitchFamily="34" charset="0"/>
                        </a:rPr>
                        <a:t>11/15/23</a:t>
                      </a:r>
                    </a:p>
                  </a:txBody>
                  <a:tcPr/>
                </a:tc>
                <a:tc>
                  <a:txBody>
                    <a:bodyPr/>
                    <a:lstStyle/>
                    <a:p>
                      <a:r>
                        <a:rPr lang="en-US" sz="14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231605381"/>
                  </a:ext>
                </a:extLst>
              </a:tr>
              <a:tr h="370840">
                <a:tc>
                  <a:txBody>
                    <a:bodyPr/>
                    <a:lstStyle/>
                    <a:p>
                      <a:r>
                        <a:rPr lang="en-US" sz="1400" dirty="0">
                          <a:latin typeface="Arial" panose="020B0604020202020204" pitchFamily="34" charset="0"/>
                          <a:cs typeface="Arial" panose="020B0604020202020204" pitchFamily="34" charset="0"/>
                        </a:rPr>
                        <a:t>11/22/23</a:t>
                      </a:r>
                    </a:p>
                  </a:txBody>
                  <a:tcPr/>
                </a:tc>
                <a:tc>
                  <a:txBody>
                    <a:bodyPr/>
                    <a:lstStyle/>
                    <a:p>
                      <a:r>
                        <a:rPr lang="en-US" sz="14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572734931"/>
                  </a:ext>
                </a:extLst>
              </a:tr>
            </a:tbl>
          </a:graphicData>
        </a:graphic>
      </p:graphicFrame>
    </p:spTree>
    <p:extLst>
      <p:ext uri="{BB962C8B-B14F-4D97-AF65-F5344CB8AC3E}">
        <p14:creationId xmlns:p14="http://schemas.microsoft.com/office/powerpoint/2010/main" val="3533485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EB6991-F059-C8C1-B462-8B56A61EFD5A}"/>
              </a:ext>
            </a:extLst>
          </p:cNvPr>
          <p:cNvSpPr/>
          <p:nvPr/>
        </p:nvSpPr>
        <p:spPr>
          <a:xfrm>
            <a:off x="4547997" y="5577840"/>
            <a:ext cx="4160490" cy="94027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a:solidFill>
                <a:prstClr val="white"/>
              </a:solidFill>
              <a:latin typeface="Calibri" panose="020F0502020204030204"/>
              <a:sym typeface="Arial"/>
            </a:endParaRPr>
          </a:p>
        </p:txBody>
      </p:sp>
      <p:sp>
        <p:nvSpPr>
          <p:cNvPr id="1012" name="Google Shape;1012;g109fb754f65_0_0"/>
          <p:cNvSpPr txBox="1">
            <a:spLocks noGrp="1"/>
          </p:cNvSpPr>
          <p:nvPr>
            <p:ph type="body" sz="quarter" idx="11"/>
          </p:nvPr>
        </p:nvSpPr>
        <p:spPr>
          <a:xfrm>
            <a:off x="320040" y="457200"/>
            <a:ext cx="8455914" cy="274320"/>
          </a:xfrm>
          <a:prstGeom prst="rect">
            <a:avLst/>
          </a:prstGeom>
          <a:noFill/>
          <a:ln>
            <a:noFill/>
          </a:ln>
        </p:spPr>
        <p:txBody>
          <a:bodyPr spcFirstLastPara="1" wrap="square" lIns="0" tIns="0" rIns="0" bIns="0" anchor="t" anchorCtr="0">
            <a:noAutofit/>
          </a:bodyPr>
          <a:lstStyle/>
          <a:p>
            <a:pPr>
              <a:spcBef>
                <a:spcPts val="563"/>
              </a:spcBef>
              <a:buSzPts val="3600"/>
            </a:pPr>
            <a:r>
              <a:rPr lang="en-US" sz="3200" dirty="0">
                <a:latin typeface="Arial" panose="020B0604020202020204" pitchFamily="34" charset="0"/>
                <a:cs typeface="Arial" panose="020B0604020202020204" pitchFamily="34" charset="0"/>
              </a:rPr>
              <a:t>Training Resources</a:t>
            </a:r>
            <a:endParaRPr lang="en-US" sz="3200" baseline="30000" dirty="0">
              <a:latin typeface="Arial" panose="020B0604020202020204" pitchFamily="34" charset="0"/>
              <a:cs typeface="Arial" panose="020B0604020202020204" pitchFamily="34" charset="0"/>
            </a:endParaRPr>
          </a:p>
        </p:txBody>
      </p:sp>
      <p:sp>
        <p:nvSpPr>
          <p:cNvPr id="1014" name="Google Shape;1014;g109fb754f65_0_0"/>
          <p:cNvSpPr txBox="1"/>
          <p:nvPr/>
        </p:nvSpPr>
        <p:spPr>
          <a:xfrm>
            <a:off x="1280160" y="6492240"/>
            <a:ext cx="2821050" cy="282146"/>
          </a:xfrm>
          <a:prstGeom prst="rect">
            <a:avLst/>
          </a:prstGeom>
          <a:noFill/>
          <a:ln>
            <a:noFill/>
          </a:ln>
        </p:spPr>
        <p:txBody>
          <a:bodyPr spcFirstLastPara="1" wrap="square" lIns="68569" tIns="68569" rIns="68569" bIns="68569" anchor="t" anchorCtr="0">
            <a:noAutofit/>
          </a:bodyPr>
          <a:lstStyle/>
          <a:p>
            <a:pPr>
              <a:buClr>
                <a:srgbClr val="000000"/>
              </a:buClr>
              <a:buSzPts val="800"/>
            </a:pPr>
            <a:r>
              <a:rPr lang="en-US" sz="900" kern="0" dirty="0">
                <a:solidFill>
                  <a:srgbClr val="000000"/>
                </a:solidFill>
                <a:latin typeface="Arial" panose="020B0604020202020204" pitchFamily="34" charset="0"/>
                <a:cs typeface="Arial" panose="020B0604020202020204" pitchFamily="34" charset="0"/>
                <a:sym typeface="Arial"/>
              </a:rPr>
              <a:t>Courtesy of Incarcerated Women’s Health.</a:t>
            </a:r>
          </a:p>
        </p:txBody>
      </p:sp>
      <p:sp>
        <p:nvSpPr>
          <p:cNvPr id="5" name="Content Placeholder 2">
            <a:extLst>
              <a:ext uri="{FF2B5EF4-FFF2-40B4-BE49-F238E27FC236}">
                <a16:creationId xmlns:a16="http://schemas.microsoft.com/office/drawing/2014/main" id="{6256D199-D21F-319E-6571-46230B9EB241}"/>
              </a:ext>
            </a:extLst>
          </p:cNvPr>
          <p:cNvSpPr txBox="1">
            <a:spLocks/>
          </p:cNvSpPr>
          <p:nvPr/>
        </p:nvSpPr>
        <p:spPr>
          <a:xfrm>
            <a:off x="512064" y="1280160"/>
            <a:ext cx="4069873" cy="3403387"/>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pPr>
            <a:r>
              <a:rPr lang="en-US" sz="2000" b="1" dirty="0">
                <a:solidFill>
                  <a:srgbClr val="122C51"/>
                </a:solidFill>
                <a:latin typeface="Arial" panose="020B0604020202020204" pitchFamily="34" charset="0"/>
                <a:cs typeface="Arial" panose="020B0604020202020204" pitchFamily="34" charset="0"/>
                <a:sym typeface="Arial"/>
              </a:rPr>
              <a:t>In CMIH online learning system:</a:t>
            </a:r>
          </a:p>
          <a:p>
            <a:pPr>
              <a:buClr>
                <a:srgbClr val="000000"/>
              </a:buClr>
            </a:pPr>
            <a:r>
              <a:rPr lang="en-US" sz="1600" b="1" dirty="0">
                <a:solidFill>
                  <a:srgbClr val="122C51"/>
                </a:solidFill>
                <a:latin typeface="Arial" panose="020B0604020202020204" pitchFamily="34" charset="0"/>
                <a:cs typeface="Arial" panose="020B0604020202020204" pitchFamily="34" charset="0"/>
                <a:sym typeface="Arial"/>
                <a:hlinkClick r:id="rId3"/>
              </a:rPr>
              <a:t>Caring for Incarcerated Pregnant People </a:t>
            </a:r>
            <a:r>
              <a:rPr lang="en-US" sz="1600" b="1" dirty="0">
                <a:solidFill>
                  <a:srgbClr val="122C51"/>
                </a:solidFill>
                <a:latin typeface="Arial" panose="020B0604020202020204" pitchFamily="34" charset="0"/>
                <a:cs typeface="Arial" panose="020B0604020202020204" pitchFamily="34" charset="0"/>
                <a:sym typeface="Arial"/>
              </a:rPr>
              <a:t>(free nursing contact hours)  </a:t>
            </a:r>
          </a:p>
          <a:p>
            <a:pPr>
              <a:buClr>
                <a:srgbClr val="000000"/>
              </a:buClr>
            </a:pPr>
            <a:r>
              <a:rPr lang="en-US" sz="1600" dirty="0">
                <a:solidFill>
                  <a:srgbClr val="122C51"/>
                </a:solidFill>
                <a:latin typeface="Arial" panose="020B0604020202020204" pitchFamily="34" charset="0"/>
                <a:cs typeface="Arial" panose="020B0604020202020204" pitchFamily="34" charset="0"/>
                <a:sym typeface="Arial"/>
              </a:rPr>
              <a:t>Audience: Hospitals/clinical staff who care for incarcerated people during pregnancy/birth</a:t>
            </a:r>
          </a:p>
          <a:p>
            <a:pPr>
              <a:buClr>
                <a:srgbClr val="000000"/>
              </a:buClr>
            </a:pPr>
            <a:r>
              <a:rPr lang="en-US" sz="1600" dirty="0">
                <a:solidFill>
                  <a:srgbClr val="122C51"/>
                </a:solidFill>
                <a:latin typeface="Arial" panose="020B0604020202020204" pitchFamily="34" charset="0"/>
                <a:cs typeface="Arial" panose="020B0604020202020204" pitchFamily="34" charset="0"/>
                <a:sym typeface="Arial"/>
              </a:rPr>
              <a:t>Key info: Dignity Act, trauma-responsive care during labor &amp; delivery, substance use stigma and implicit bias, COVID-19 risk mitigation</a:t>
            </a:r>
          </a:p>
          <a:p>
            <a:pPr>
              <a:buClr>
                <a:srgbClr val="000000"/>
              </a:buClr>
            </a:pPr>
            <a:endParaRPr lang="en-US" sz="1600" b="1" dirty="0">
              <a:solidFill>
                <a:srgbClr val="122C51"/>
              </a:solidFill>
              <a:latin typeface="Arial" panose="020B0604020202020204" pitchFamily="34" charset="0"/>
              <a:cs typeface="Arial" panose="020B0604020202020204" pitchFamily="34" charset="0"/>
              <a:sym typeface="Arial"/>
            </a:endParaRPr>
          </a:p>
          <a:p>
            <a:pPr>
              <a:buClr>
                <a:srgbClr val="000000"/>
              </a:buClr>
            </a:pPr>
            <a:r>
              <a:rPr lang="en-US" sz="1600" b="1" dirty="0">
                <a:solidFill>
                  <a:srgbClr val="122C51"/>
                </a:solidFill>
                <a:latin typeface="Arial" panose="020B0604020202020204" pitchFamily="34" charset="0"/>
                <a:cs typeface="Arial" panose="020B0604020202020204" pitchFamily="34" charset="0"/>
                <a:sym typeface="Arial"/>
                <a:hlinkClick r:id="rId4"/>
              </a:rPr>
              <a:t>Corrections Dignity Act training </a:t>
            </a:r>
            <a:endParaRPr lang="en-US" sz="1600" b="1" dirty="0">
              <a:solidFill>
                <a:srgbClr val="122C51"/>
              </a:solidFill>
              <a:latin typeface="Arial" panose="020B0604020202020204" pitchFamily="34" charset="0"/>
              <a:cs typeface="Arial" panose="020B0604020202020204" pitchFamily="34" charset="0"/>
              <a:sym typeface="Arial"/>
            </a:endParaRPr>
          </a:p>
          <a:p>
            <a:pPr>
              <a:buClr>
                <a:srgbClr val="000000"/>
              </a:buClr>
            </a:pPr>
            <a:r>
              <a:rPr lang="en-US" sz="1600" dirty="0">
                <a:solidFill>
                  <a:srgbClr val="122C51"/>
                </a:solidFill>
                <a:latin typeface="Arial" panose="020B0604020202020204" pitchFamily="34" charset="0"/>
                <a:cs typeface="Arial" panose="020B0604020202020204" pitchFamily="34" charset="0"/>
                <a:sym typeface="Arial"/>
              </a:rPr>
              <a:t>Audience: Detention officers, jail administrators, law enforcement officers</a:t>
            </a:r>
          </a:p>
        </p:txBody>
      </p:sp>
      <p:sp>
        <p:nvSpPr>
          <p:cNvPr id="6" name="Content Placeholder 2">
            <a:extLst>
              <a:ext uri="{FF2B5EF4-FFF2-40B4-BE49-F238E27FC236}">
                <a16:creationId xmlns:a16="http://schemas.microsoft.com/office/drawing/2014/main" id="{628974EB-8A05-761A-A782-F3051CF8B1E8}"/>
              </a:ext>
            </a:extLst>
          </p:cNvPr>
          <p:cNvSpPr txBox="1">
            <a:spLocks/>
          </p:cNvSpPr>
          <p:nvPr/>
        </p:nvSpPr>
        <p:spPr>
          <a:xfrm>
            <a:off x="4663440" y="1280160"/>
            <a:ext cx="4160490" cy="3262942"/>
          </a:xfrm>
          <a:prstGeom prst="rect">
            <a:avLst/>
          </a:prstGeom>
        </p:spPr>
        <p:txBody>
          <a:bodyPr lIns="91440" tIns="45720" rIns="91440" bIns="4572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pPr>
            <a:r>
              <a:rPr lang="en-US" sz="2000" b="1" dirty="0">
                <a:solidFill>
                  <a:srgbClr val="122C51"/>
                </a:solidFill>
                <a:latin typeface="Arial" panose="020B0604020202020204" pitchFamily="34" charset="0"/>
                <a:cs typeface="Arial" panose="020B0604020202020204" pitchFamily="34" charset="0"/>
                <a:sym typeface="Arial"/>
              </a:rPr>
              <a:t>Other training: </a:t>
            </a:r>
          </a:p>
          <a:p>
            <a:pPr>
              <a:buClr>
                <a:srgbClr val="000000"/>
              </a:buClr>
            </a:pPr>
            <a:r>
              <a:rPr lang="en-US" sz="1500" b="1" dirty="0">
                <a:solidFill>
                  <a:srgbClr val="122C51"/>
                </a:solidFill>
                <a:latin typeface="Arial" panose="020B0604020202020204" pitchFamily="34" charset="0"/>
                <a:cs typeface="Arial" panose="020B0604020202020204" pitchFamily="34" charset="0"/>
                <a:sym typeface="Arial"/>
              </a:rPr>
              <a:t>Jail Health training (free nursing contact hours)</a:t>
            </a:r>
          </a:p>
          <a:p>
            <a:pPr>
              <a:buClr>
                <a:srgbClr val="000000"/>
              </a:buClr>
            </a:pPr>
            <a:r>
              <a:rPr lang="en-US" sz="1500" dirty="0">
                <a:solidFill>
                  <a:srgbClr val="122C51"/>
                </a:solidFill>
                <a:latin typeface="Arial" panose="020B0604020202020204" pitchFamily="34" charset="0"/>
                <a:cs typeface="Arial" panose="020B0604020202020204" pitchFamily="34" charset="0"/>
                <a:sym typeface="Arial"/>
              </a:rPr>
              <a:t>Audience: Health care professionals providing care in jail settings. Contact CMIH</a:t>
            </a:r>
          </a:p>
          <a:p>
            <a:pPr>
              <a:buClr>
                <a:srgbClr val="000000"/>
              </a:buClr>
            </a:pPr>
            <a:endParaRPr lang="en-US" sz="1500" dirty="0">
              <a:solidFill>
                <a:srgbClr val="122C51"/>
              </a:solidFill>
              <a:latin typeface="Arial" panose="020B0604020202020204" pitchFamily="34" charset="0"/>
              <a:cs typeface="Arial" panose="020B0604020202020204" pitchFamily="34" charset="0"/>
              <a:sym typeface="Arial"/>
            </a:endParaRPr>
          </a:p>
          <a:p>
            <a:pPr>
              <a:buClr>
                <a:srgbClr val="000000"/>
              </a:buClr>
            </a:pPr>
            <a:r>
              <a:rPr lang="en-US" sz="1500" b="1" dirty="0">
                <a:solidFill>
                  <a:srgbClr val="122C51"/>
                </a:solidFill>
                <a:latin typeface="Arial" panose="020B0604020202020204" pitchFamily="34" charset="0"/>
                <a:cs typeface="Arial" panose="020B0604020202020204" pitchFamily="34" charset="0"/>
                <a:sym typeface="Arial"/>
                <a:hlinkClick r:id="rId5"/>
              </a:rPr>
              <a:t>When Pregnant People Encounter the Justice System </a:t>
            </a:r>
            <a:r>
              <a:rPr lang="en-US" sz="1500" b="1" dirty="0">
                <a:solidFill>
                  <a:srgbClr val="122C51"/>
                </a:solidFill>
                <a:latin typeface="Arial" panose="020B0604020202020204" pitchFamily="34" charset="0"/>
                <a:cs typeface="Arial" panose="020B0604020202020204" pitchFamily="34" charset="0"/>
                <a:sym typeface="Arial"/>
              </a:rPr>
              <a:t>(continuing legal education hours)</a:t>
            </a:r>
          </a:p>
          <a:p>
            <a:pPr>
              <a:buClr>
                <a:srgbClr val="000000"/>
              </a:buClr>
            </a:pPr>
            <a:r>
              <a:rPr lang="en-US" sz="1500" dirty="0">
                <a:solidFill>
                  <a:srgbClr val="122C51"/>
                </a:solidFill>
                <a:latin typeface="Arial" panose="020B0604020202020204" pitchFamily="34" charset="0"/>
                <a:cs typeface="Arial" panose="020B0604020202020204" pitchFamily="34" charset="0"/>
                <a:sym typeface="Arial"/>
              </a:rPr>
              <a:t>Audience: Defense attorneys, prosecutors, district attorneys, judges</a:t>
            </a:r>
          </a:p>
          <a:p>
            <a:pPr>
              <a:buClr>
                <a:srgbClr val="000000"/>
              </a:buClr>
            </a:pPr>
            <a:endParaRPr lang="en-US" sz="1500" dirty="0">
              <a:solidFill>
                <a:srgbClr val="122C51"/>
              </a:solidFill>
              <a:latin typeface="Arial" panose="020B0604020202020204" pitchFamily="34" charset="0"/>
              <a:cs typeface="Arial" panose="020B0604020202020204" pitchFamily="34" charset="0"/>
              <a:sym typeface="Arial"/>
            </a:endParaRPr>
          </a:p>
          <a:p>
            <a:pPr>
              <a:buClr>
                <a:srgbClr val="000000"/>
              </a:buClr>
            </a:pPr>
            <a:r>
              <a:rPr lang="en-US" sz="1500" b="1" dirty="0">
                <a:solidFill>
                  <a:srgbClr val="122C51"/>
                </a:solidFill>
                <a:latin typeface="Arial" panose="020B0604020202020204" pitchFamily="34" charset="0"/>
                <a:cs typeface="Arial" panose="020B0604020202020204" pitchFamily="34" charset="0"/>
                <a:sym typeface="Arial"/>
                <a:hlinkClick r:id="rId6"/>
              </a:rPr>
              <a:t>Perinatal Incarceration podcast featuring </a:t>
            </a:r>
            <a:r>
              <a:rPr lang="en-US" sz="1500" b="1" dirty="0">
                <a:solidFill>
                  <a:srgbClr val="122C51"/>
                </a:solidFill>
                <a:latin typeface="Arial" panose="020B0604020202020204" pitchFamily="34" charset="0"/>
                <a:cs typeface="Arial" panose="020B0604020202020204" pitchFamily="34" charset="0"/>
                <a:sym typeface="Arial"/>
              </a:rPr>
              <a:t>Kristie Puckett, MA </a:t>
            </a:r>
            <a:r>
              <a:rPr lang="en-US" sz="1500" b="1" dirty="0">
                <a:solidFill>
                  <a:srgbClr val="122C51"/>
                </a:solidFill>
                <a:latin typeface="Arial" panose="020B0604020202020204" pitchFamily="34" charset="0"/>
                <a:cs typeface="Arial" panose="020B0604020202020204" pitchFamily="34" charset="0"/>
                <a:sym typeface="Arial"/>
                <a:hlinkClick r:id="rId7"/>
              </a:rPr>
              <a:t>https://mahec.net/regional-initiatives/mhi-podcast</a:t>
            </a:r>
            <a:endParaRPr lang="en-US" sz="1500" b="1" dirty="0">
              <a:solidFill>
                <a:srgbClr val="122C51"/>
              </a:solidFill>
              <a:latin typeface="Arial" panose="020B0604020202020204" pitchFamily="34" charset="0"/>
              <a:cs typeface="Arial" panose="020B0604020202020204" pitchFamily="34" charset="0"/>
              <a:sym typeface="Arial"/>
            </a:endParaRPr>
          </a:p>
          <a:p>
            <a:pPr>
              <a:buClr>
                <a:srgbClr val="000000"/>
              </a:buClr>
            </a:pPr>
            <a:endParaRPr lang="en-US" sz="1600" b="1" dirty="0">
              <a:solidFill>
                <a:srgbClr val="122C51"/>
              </a:solidFill>
              <a:latin typeface="Cabin" panose="020B0803050202020004" pitchFamily="34" charset="0"/>
              <a:cs typeface="Calibri" panose="020F0502020204030204"/>
              <a:sym typeface="Arial"/>
            </a:endParaRPr>
          </a:p>
          <a:p>
            <a:pPr>
              <a:buClr>
                <a:srgbClr val="000000"/>
              </a:buClr>
            </a:pPr>
            <a:endParaRPr lang="en-US" sz="2000" b="1" dirty="0">
              <a:solidFill>
                <a:srgbClr val="122C51"/>
              </a:solidFill>
              <a:latin typeface="Arial" panose="020B0604020202020204" pitchFamily="34" charset="0"/>
              <a:cs typeface="Arial" panose="020B0604020202020204" pitchFamily="34" charset="0"/>
              <a:sym typeface="Arial"/>
            </a:endParaRPr>
          </a:p>
          <a:p>
            <a:pPr>
              <a:buClr>
                <a:srgbClr val="000000"/>
              </a:buClr>
            </a:pPr>
            <a:r>
              <a:rPr lang="en-US" sz="2000" b="1" dirty="0">
                <a:solidFill>
                  <a:srgbClr val="122C51"/>
                </a:solidFill>
                <a:latin typeface="Arial" panose="020B0604020202020204" pitchFamily="34" charset="0"/>
                <a:cs typeface="Arial" panose="020B0604020202020204" pitchFamily="34" charset="0"/>
                <a:sym typeface="Arial"/>
              </a:rPr>
              <a:t>Contact: </a:t>
            </a:r>
            <a:r>
              <a:rPr lang="en-US" dirty="0">
                <a:solidFill>
                  <a:prstClr val="black"/>
                </a:solidFill>
                <a:latin typeface="Arial" panose="020B0604020202020204" pitchFamily="34" charset="0"/>
                <a:cs typeface="Arial" panose="020B0604020202020204" pitchFamily="34" charset="0"/>
                <a:sym typeface="Arial"/>
              </a:rPr>
              <a:t>Megan Williams, MSPH, MSW</a:t>
            </a:r>
          </a:p>
          <a:p>
            <a:pPr>
              <a:buClr>
                <a:srgbClr val="000000"/>
              </a:buClr>
            </a:pPr>
            <a:r>
              <a:rPr lang="en-US" dirty="0">
                <a:solidFill>
                  <a:prstClr val="black"/>
                </a:solidFill>
                <a:latin typeface="Arial" panose="020B0604020202020204" pitchFamily="34" charset="0"/>
                <a:cs typeface="Arial" panose="020B0604020202020204" pitchFamily="34" charset="0"/>
                <a:sym typeface="Arial"/>
                <a:hlinkClick r:id="rId8"/>
              </a:rPr>
              <a:t>Megan_Williams@med.unc.edu</a:t>
            </a:r>
            <a:r>
              <a:rPr lang="en-US" dirty="0">
                <a:solidFill>
                  <a:prstClr val="black"/>
                </a:solidFill>
                <a:latin typeface="Arial" panose="020B0604020202020204" pitchFamily="34" charset="0"/>
                <a:cs typeface="Arial" panose="020B0604020202020204" pitchFamily="34" charset="0"/>
                <a:sym typeface="Arial"/>
              </a:rPr>
              <a:t> </a:t>
            </a:r>
          </a:p>
        </p:txBody>
      </p:sp>
      <p:pic>
        <p:nvPicPr>
          <p:cNvPr id="7" name="Picture 6">
            <a:extLst>
              <a:ext uri="{FF2B5EF4-FFF2-40B4-BE49-F238E27FC236}">
                <a16:creationId xmlns:a16="http://schemas.microsoft.com/office/drawing/2014/main" id="{36ACE461-A670-59DB-FF4A-94F97ED5E1A9}"/>
              </a:ext>
            </a:extLst>
          </p:cNvPr>
          <p:cNvPicPr>
            <a:picLocks noChangeAspect="1"/>
          </p:cNvPicPr>
          <p:nvPr/>
        </p:nvPicPr>
        <p:blipFill>
          <a:blip r:embed="rId9"/>
          <a:srcRect/>
          <a:stretch>
            <a:fillRect/>
          </a:stretch>
        </p:blipFill>
        <p:spPr>
          <a:xfrm>
            <a:off x="64008" y="6126480"/>
            <a:ext cx="1271016" cy="663576"/>
          </a:xfrm>
          <a:prstGeom prst="rect">
            <a:avLst/>
          </a:prstGeom>
        </p:spPr>
      </p:pic>
    </p:spTree>
    <p:extLst>
      <p:ext uri="{BB962C8B-B14F-4D97-AF65-F5344CB8AC3E}">
        <p14:creationId xmlns:p14="http://schemas.microsoft.com/office/powerpoint/2010/main" val="350211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1199961" y="1304325"/>
            <a:ext cx="5102825" cy="481094"/>
          </a:xfrm>
          <a:prstGeom prst="rect">
            <a:avLst/>
          </a:prstGeom>
        </p:spPr>
        <p:txBody>
          <a:bodyPr lIns="0" tIns="0" rIns="0" bIns="0" rtlCol="0" anchor="t">
            <a:spAutoFit/>
          </a:bodyPr>
          <a:lstStyle/>
          <a:p>
            <a:pPr algn="ctr">
              <a:lnSpc>
                <a:spcPts val="3996"/>
              </a:lnSpc>
              <a:spcBef>
                <a:spcPct val="0"/>
              </a:spcBef>
              <a:buClr>
                <a:srgbClr val="000000"/>
              </a:buClr>
            </a:pPr>
            <a:endParaRPr lang="en-US" sz="3300" kern="0" spc="-31">
              <a:solidFill>
                <a:srgbClr val="122C51"/>
              </a:solidFill>
              <a:latin typeface="Arialle"/>
              <a:cs typeface="Arial"/>
              <a:sym typeface="Arial"/>
            </a:endParaRPr>
          </a:p>
        </p:txBody>
      </p:sp>
      <p:sp>
        <p:nvSpPr>
          <p:cNvPr id="11" name="Content Placeholder 2">
            <a:extLst>
              <a:ext uri="{FF2B5EF4-FFF2-40B4-BE49-F238E27FC236}">
                <a16:creationId xmlns:a16="http://schemas.microsoft.com/office/drawing/2014/main" id="{6256D199-D21F-319E-6571-46230B9EB241}"/>
              </a:ext>
            </a:extLst>
          </p:cNvPr>
          <p:cNvSpPr txBox="1">
            <a:spLocks/>
          </p:cNvSpPr>
          <p:nvPr/>
        </p:nvSpPr>
        <p:spPr>
          <a:xfrm>
            <a:off x="512064" y="1280160"/>
            <a:ext cx="5707352" cy="2766472"/>
          </a:xfrm>
          <a:prstGeom prst="rect">
            <a:avLst/>
          </a:prstGeom>
        </p:spPr>
        <p:txBody>
          <a:bodyPr lIns="45720" tIns="22860" rIns="45720" bIns="22860" anchor="t">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0000"/>
              </a:buClr>
            </a:pPr>
            <a:r>
              <a:rPr lang="en-US" sz="2000" dirty="0">
                <a:solidFill>
                  <a:srgbClr val="5B9BD5">
                    <a:lumMod val="50000"/>
                  </a:srgbClr>
                </a:solidFill>
                <a:latin typeface="Arial" panose="020B0604020202020204" pitchFamily="34" charset="0"/>
                <a:cs typeface="Arial" panose="020B0604020202020204" pitchFamily="34" charset="0"/>
                <a:sym typeface="Arial"/>
              </a:rPr>
              <a:t>Free handouts and posters for local jail staff</a:t>
            </a:r>
          </a:p>
          <a:p>
            <a:pPr>
              <a:buClr>
                <a:srgbClr val="000000"/>
              </a:buClr>
            </a:pPr>
            <a:r>
              <a:rPr lang="en-US" sz="2000" dirty="0">
                <a:solidFill>
                  <a:srgbClr val="5B9BD5">
                    <a:lumMod val="50000"/>
                  </a:srgbClr>
                </a:solidFill>
                <a:latin typeface="Arial" panose="020B0604020202020204" pitchFamily="34" charset="0"/>
                <a:cs typeface="Arial" panose="020B0604020202020204" pitchFamily="34" charset="0"/>
                <a:sym typeface="Arial"/>
              </a:rPr>
              <a:t>Free health booklets for incarcerated people </a:t>
            </a:r>
            <a:br>
              <a:rPr lang="en-US" sz="2000" dirty="0">
                <a:solidFill>
                  <a:prstClr val="black"/>
                </a:solidFill>
                <a:latin typeface="Arial" panose="020B0604020202020204" pitchFamily="34" charset="0"/>
                <a:cs typeface="Arial" panose="020B0604020202020204" pitchFamily="34" charset="0"/>
                <a:sym typeface="Arial"/>
              </a:rPr>
            </a:br>
            <a:r>
              <a:rPr lang="en-US" sz="2000" dirty="0">
                <a:solidFill>
                  <a:srgbClr val="5B9BD5">
                    <a:lumMod val="50000"/>
                  </a:srgbClr>
                </a:solidFill>
                <a:latin typeface="Arial" panose="020B0604020202020204" pitchFamily="34" charset="0"/>
                <a:cs typeface="Arial" panose="020B0604020202020204" pitchFamily="34" charset="0"/>
                <a:sym typeface="Arial"/>
              </a:rPr>
              <a:t>who are pregnant and/or postpartum</a:t>
            </a:r>
          </a:p>
          <a:p>
            <a:pPr marL="285750" indent="-285750">
              <a:buClr>
                <a:srgbClr val="000000"/>
              </a:buClr>
            </a:pPr>
            <a:endParaRPr lang="en-US" sz="2200" dirty="0">
              <a:solidFill>
                <a:srgbClr val="5B9BD5">
                  <a:lumMod val="50000"/>
                </a:srgbClr>
              </a:solidFill>
              <a:latin typeface="Arial" panose="020B0604020202020204" pitchFamily="34" charset="0"/>
              <a:cs typeface="Arial" panose="020B0604020202020204" pitchFamily="34" charset="0"/>
              <a:sym typeface="Arial"/>
            </a:endParaRPr>
          </a:p>
          <a:p>
            <a:pPr marL="0" indent="0">
              <a:buClr>
                <a:srgbClr val="000000"/>
              </a:buClr>
              <a:buNone/>
            </a:pPr>
            <a:r>
              <a:rPr lang="en-US" sz="2200" dirty="0">
                <a:solidFill>
                  <a:srgbClr val="122C51"/>
                </a:solidFill>
                <a:latin typeface="Arial" panose="020B0604020202020204" pitchFamily="34" charset="0"/>
                <a:cs typeface="Arial" panose="020B0604020202020204" pitchFamily="34" charset="0"/>
                <a:sym typeface="Arial"/>
              </a:rPr>
              <a:t>To order free materials through DPH, visit the below website or scan the QR code:</a:t>
            </a:r>
            <a:br>
              <a:rPr lang="en-US" sz="2000" dirty="0">
                <a:solidFill>
                  <a:srgbClr val="122C51"/>
                </a:solidFill>
                <a:latin typeface="Cabin" panose="020B0803050202020004" pitchFamily="34" charset="0"/>
                <a:cs typeface="Calibri" panose="020F0502020204030204"/>
                <a:sym typeface="Arial"/>
              </a:rPr>
            </a:br>
            <a:br>
              <a:rPr lang="en-US" sz="2000" dirty="0">
                <a:solidFill>
                  <a:prstClr val="black"/>
                </a:solidFill>
                <a:latin typeface="Cabin" panose="020B0803050202020004" pitchFamily="34" charset="0"/>
                <a:cs typeface="Calibri" panose="020F0502020204030204"/>
                <a:sym typeface="Arial"/>
              </a:rPr>
            </a:br>
            <a:endParaRPr lang="en-US" sz="2200" dirty="0">
              <a:solidFill>
                <a:srgbClr val="000000"/>
              </a:solidFill>
              <a:latin typeface="Cabin" panose="020B0803050202020004" pitchFamily="34" charset="0"/>
              <a:cs typeface="Calibri" panose="020F0502020204030204"/>
              <a:sym typeface="Arial"/>
            </a:endParaRPr>
          </a:p>
        </p:txBody>
      </p:sp>
      <p:pic>
        <p:nvPicPr>
          <p:cNvPr id="3" name="Picture 9" descr="A picture containing text, sign, clock&#10;&#10;Description automatically generated">
            <a:extLst>
              <a:ext uri="{FF2B5EF4-FFF2-40B4-BE49-F238E27FC236}">
                <a16:creationId xmlns:a16="http://schemas.microsoft.com/office/drawing/2014/main" id="{85BB1455-2290-01A8-B0C5-72D43C9C8071}"/>
              </a:ext>
            </a:extLst>
          </p:cNvPr>
          <p:cNvPicPr>
            <a:picLocks noChangeAspect="1"/>
          </p:cNvPicPr>
          <p:nvPr/>
        </p:nvPicPr>
        <p:blipFill>
          <a:blip r:embed="rId3"/>
          <a:stretch>
            <a:fillRect/>
          </a:stretch>
        </p:blipFill>
        <p:spPr>
          <a:xfrm>
            <a:off x="4128691" y="3699106"/>
            <a:ext cx="1770572" cy="1733284"/>
          </a:xfrm>
          <a:prstGeom prst="rect">
            <a:avLst/>
          </a:prstGeom>
        </p:spPr>
      </p:pic>
      <p:sp>
        <p:nvSpPr>
          <p:cNvPr id="10" name="TextBox 9">
            <a:extLst>
              <a:ext uri="{FF2B5EF4-FFF2-40B4-BE49-F238E27FC236}">
                <a16:creationId xmlns:a16="http://schemas.microsoft.com/office/drawing/2014/main" id="{193BA8A0-8E5D-623A-E2FC-274FAACBE216}"/>
              </a:ext>
            </a:extLst>
          </p:cNvPr>
          <p:cNvSpPr txBox="1"/>
          <p:nvPr/>
        </p:nvSpPr>
        <p:spPr>
          <a:xfrm>
            <a:off x="457200" y="4002132"/>
            <a:ext cx="3695403" cy="661720"/>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buClr>
                <a:srgbClr val="000000"/>
              </a:buClr>
            </a:pPr>
            <a:r>
              <a:rPr lang="en-US" sz="2000" kern="0" dirty="0">
                <a:solidFill>
                  <a:srgbClr val="122C51"/>
                </a:solidFill>
                <a:latin typeface="Arial"/>
                <a:cs typeface="Arial"/>
                <a:sym typeface="Arial"/>
                <a:hlinkClick r:id="rId4">
                  <a:extLst>
                    <a:ext uri="{A12FA001-AC4F-418D-AE19-62706E023703}">
                      <ahyp:hlinkClr xmlns:ahyp="http://schemas.microsoft.com/office/drawing/2018/hyperlinkcolor" val="tx"/>
                    </a:ext>
                  </a:extLst>
                </a:hlinkClick>
              </a:rPr>
              <a:t>https://www.surveymonkey.com</a:t>
            </a:r>
            <a:br>
              <a:rPr lang="en-US" sz="2000" kern="0" dirty="0">
                <a:solidFill>
                  <a:srgbClr val="122C51"/>
                </a:solidFill>
                <a:latin typeface="Arial"/>
                <a:cs typeface="Calibri"/>
                <a:sym typeface="Arial"/>
                <a:hlinkClick r:id="rId4">
                  <a:extLst>
                    <a:ext uri="{A12FA001-AC4F-418D-AE19-62706E023703}">
                      <ahyp:hlinkClr xmlns:ahyp="http://schemas.microsoft.com/office/drawing/2018/hyperlinkcolor" val="tx"/>
                    </a:ext>
                  </a:extLst>
                </a:hlinkClick>
              </a:rPr>
            </a:br>
            <a:r>
              <a:rPr lang="en-US" sz="2000" kern="0" dirty="0">
                <a:solidFill>
                  <a:srgbClr val="122C51"/>
                </a:solidFill>
                <a:latin typeface="Arial"/>
                <a:cs typeface="Arial"/>
                <a:sym typeface="Arial"/>
                <a:hlinkClick r:id="rId4">
                  <a:extLst>
                    <a:ext uri="{A12FA001-AC4F-418D-AE19-62706E023703}">
                      <ahyp:hlinkClr xmlns:ahyp="http://schemas.microsoft.com/office/drawing/2018/hyperlinkcolor" val="tx"/>
                    </a:ext>
                  </a:extLst>
                </a:hlinkClick>
              </a:rPr>
              <a:t>/r/</a:t>
            </a:r>
            <a:r>
              <a:rPr lang="en-US" sz="2000" kern="0" dirty="0" err="1">
                <a:solidFill>
                  <a:srgbClr val="122C51"/>
                </a:solidFill>
                <a:latin typeface="Arial"/>
                <a:cs typeface="Arial"/>
                <a:sym typeface="Arial"/>
                <a:hlinkClick r:id="rId4">
                  <a:extLst>
                    <a:ext uri="{A12FA001-AC4F-418D-AE19-62706E023703}">
                      <ahyp:hlinkClr xmlns:ahyp="http://schemas.microsoft.com/office/drawing/2018/hyperlinkcolor" val="tx"/>
                    </a:ext>
                  </a:extLst>
                </a:hlinkClick>
              </a:rPr>
              <a:t>WHBPublicationsOrderForm</a:t>
            </a:r>
            <a:endParaRPr lang="en-US" sz="2000" kern="0" dirty="0">
              <a:solidFill>
                <a:srgbClr val="122C51"/>
              </a:solidFill>
              <a:latin typeface="Arial"/>
              <a:cs typeface="Calibri"/>
              <a:sym typeface="Arial"/>
              <a:hlinkClick r:id="rId4">
                <a:extLst>
                  <a:ext uri="{A12FA001-AC4F-418D-AE19-62706E023703}">
                    <ahyp:hlinkClr xmlns:ahyp="http://schemas.microsoft.com/office/drawing/2018/hyperlinkcolor" val="tx"/>
                  </a:ext>
                </a:extLst>
              </a:hlinkClick>
            </a:endParaRPr>
          </a:p>
        </p:txBody>
      </p:sp>
      <p:pic>
        <p:nvPicPr>
          <p:cNvPr id="12" name="Picture 11">
            <a:extLst>
              <a:ext uri="{FF2B5EF4-FFF2-40B4-BE49-F238E27FC236}">
                <a16:creationId xmlns:a16="http://schemas.microsoft.com/office/drawing/2014/main" id="{D28C4900-D2D2-73CC-05FA-DBF8B232D017}"/>
              </a:ext>
            </a:extLst>
          </p:cNvPr>
          <p:cNvPicPr>
            <a:picLocks noChangeAspect="1"/>
          </p:cNvPicPr>
          <p:nvPr/>
        </p:nvPicPr>
        <p:blipFill>
          <a:blip r:embed="rId5"/>
          <a:stretch>
            <a:fillRect/>
          </a:stretch>
        </p:blipFill>
        <p:spPr>
          <a:xfrm>
            <a:off x="6400051" y="3261559"/>
            <a:ext cx="1982594" cy="2608378"/>
          </a:xfrm>
          <a:prstGeom prst="rect">
            <a:avLst/>
          </a:prstGeom>
        </p:spPr>
      </p:pic>
      <p:pic>
        <p:nvPicPr>
          <p:cNvPr id="5" name="Picture 4">
            <a:extLst>
              <a:ext uri="{FF2B5EF4-FFF2-40B4-BE49-F238E27FC236}">
                <a16:creationId xmlns:a16="http://schemas.microsoft.com/office/drawing/2014/main" id="{BEC02701-B113-5150-0F59-6DD9E9B4859E}"/>
              </a:ext>
            </a:extLst>
          </p:cNvPr>
          <p:cNvPicPr>
            <a:picLocks noChangeAspect="1"/>
          </p:cNvPicPr>
          <p:nvPr/>
        </p:nvPicPr>
        <p:blipFill>
          <a:blip r:embed="rId6"/>
          <a:stretch>
            <a:fillRect/>
          </a:stretch>
        </p:blipFill>
        <p:spPr>
          <a:xfrm>
            <a:off x="6695622" y="327639"/>
            <a:ext cx="1936314" cy="2571563"/>
          </a:xfrm>
          <a:prstGeom prst="rect">
            <a:avLst/>
          </a:prstGeom>
        </p:spPr>
      </p:pic>
      <p:sp>
        <p:nvSpPr>
          <p:cNvPr id="13" name="Google Shape;1012;g109fb754f65_0_0">
            <a:extLst>
              <a:ext uri="{FF2B5EF4-FFF2-40B4-BE49-F238E27FC236}">
                <a16:creationId xmlns:a16="http://schemas.microsoft.com/office/drawing/2014/main" id="{B40F48CA-8D98-963A-1469-AED79266F84D}"/>
              </a:ext>
            </a:extLst>
          </p:cNvPr>
          <p:cNvSpPr txBox="1">
            <a:spLocks/>
          </p:cNvSpPr>
          <p:nvPr/>
        </p:nvSpPr>
        <p:spPr>
          <a:xfrm>
            <a:off x="320040" y="457200"/>
            <a:ext cx="8455914" cy="20574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563"/>
              </a:spcBef>
              <a:buSzPts val="3600"/>
            </a:pPr>
            <a:r>
              <a:rPr lang="en-US" sz="3200" b="1" kern="0" dirty="0">
                <a:solidFill>
                  <a:srgbClr val="002060"/>
                </a:solidFill>
                <a:latin typeface="Arial" panose="020B0604020202020204" pitchFamily="34" charset="0"/>
                <a:cs typeface="Arial" panose="020B0604020202020204" pitchFamily="34" charset="0"/>
              </a:rPr>
              <a:t>Resources</a:t>
            </a:r>
            <a:endParaRPr lang="en-US" sz="3200" b="1" kern="0" baseline="30000" dirty="0">
              <a:solidFill>
                <a:srgbClr val="002060"/>
              </a:solidFill>
              <a:latin typeface="Arial" panose="020B0604020202020204" pitchFamily="34" charset="0"/>
              <a:cs typeface="Arial" panose="020B0604020202020204" pitchFamily="34" charset="0"/>
            </a:endParaRPr>
          </a:p>
        </p:txBody>
      </p:sp>
      <p:sp>
        <p:nvSpPr>
          <p:cNvPr id="14" name="Google Shape;1014;g109fb754f65_0_0">
            <a:extLst>
              <a:ext uri="{FF2B5EF4-FFF2-40B4-BE49-F238E27FC236}">
                <a16:creationId xmlns:a16="http://schemas.microsoft.com/office/drawing/2014/main" id="{0861BAB4-6FDE-46B0-D383-61288E990530}"/>
              </a:ext>
            </a:extLst>
          </p:cNvPr>
          <p:cNvSpPr txBox="1"/>
          <p:nvPr/>
        </p:nvSpPr>
        <p:spPr>
          <a:xfrm>
            <a:off x="1463040" y="6492240"/>
            <a:ext cx="2821050" cy="282146"/>
          </a:xfrm>
          <a:prstGeom prst="rect">
            <a:avLst/>
          </a:prstGeom>
          <a:noFill/>
          <a:ln>
            <a:noFill/>
          </a:ln>
        </p:spPr>
        <p:txBody>
          <a:bodyPr spcFirstLastPara="1" wrap="square" lIns="68569" tIns="68569" rIns="68569" bIns="68569" anchor="t" anchorCtr="0">
            <a:noAutofit/>
          </a:bodyPr>
          <a:lstStyle/>
          <a:p>
            <a:pPr>
              <a:buClr>
                <a:srgbClr val="000000"/>
              </a:buClr>
              <a:buSzPts val="800"/>
            </a:pPr>
            <a:r>
              <a:rPr lang="en-US" sz="900" kern="0" dirty="0">
                <a:solidFill>
                  <a:srgbClr val="000000"/>
                </a:solidFill>
                <a:latin typeface="Arial" panose="020B0604020202020204" pitchFamily="34" charset="0"/>
                <a:cs typeface="Arial" panose="020B0604020202020204" pitchFamily="34" charset="0"/>
                <a:sym typeface="Arial"/>
              </a:rPr>
              <a:t>Courtesy of Incarcerated Women’s Health.</a:t>
            </a:r>
          </a:p>
        </p:txBody>
      </p:sp>
      <p:pic>
        <p:nvPicPr>
          <p:cNvPr id="15" name="Picture 14">
            <a:extLst>
              <a:ext uri="{FF2B5EF4-FFF2-40B4-BE49-F238E27FC236}">
                <a16:creationId xmlns:a16="http://schemas.microsoft.com/office/drawing/2014/main" id="{63CC36AC-38F1-BCB3-C376-3B347FD968F5}"/>
              </a:ext>
            </a:extLst>
          </p:cNvPr>
          <p:cNvPicPr>
            <a:picLocks noChangeAspect="1"/>
          </p:cNvPicPr>
          <p:nvPr/>
        </p:nvPicPr>
        <p:blipFill>
          <a:blip r:embed="rId7"/>
          <a:srcRect/>
          <a:stretch>
            <a:fillRect/>
          </a:stretch>
        </p:blipFill>
        <p:spPr>
          <a:xfrm>
            <a:off x="64008" y="6035040"/>
            <a:ext cx="1444785" cy="754298"/>
          </a:xfrm>
          <a:prstGeom prst="rect">
            <a:avLst/>
          </a:prstGeom>
        </p:spPr>
      </p:pic>
    </p:spTree>
    <p:extLst>
      <p:ext uri="{BB962C8B-B14F-4D97-AF65-F5344CB8AC3E}">
        <p14:creationId xmlns:p14="http://schemas.microsoft.com/office/powerpoint/2010/main" val="4260381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0040" y="457200"/>
            <a:ext cx="8455914" cy="457200"/>
          </a:xfrm>
        </p:spPr>
        <p:txBody>
          <a:bodyPr/>
          <a:lstStyle/>
          <a:p>
            <a:r>
              <a:rPr lang="en-US" sz="3200" i="0" dirty="0">
                <a:solidFill>
                  <a:srgbClr val="332E71"/>
                </a:solidFill>
                <a:latin typeface="Arial" panose="020B0604020202020204" pitchFamily="34" charset="0"/>
                <a:cs typeface="Arial" panose="020B0604020202020204" pitchFamily="34" charset="0"/>
              </a:rPr>
              <a:t>Resources</a:t>
            </a:r>
            <a:endParaRPr lang="en-US" sz="2400" i="0" dirty="0">
              <a:solidFill>
                <a:srgbClr val="332E71"/>
              </a:solidFill>
              <a:latin typeface="Arial" panose="020B0604020202020204" pitchFamily="34" charset="0"/>
              <a:cs typeface="Arial" panose="020B0604020202020204" pitchFamily="34" charset="0"/>
            </a:endParaRPr>
          </a:p>
        </p:txBody>
      </p:sp>
      <p:sp>
        <p:nvSpPr>
          <p:cNvPr id="3" name="TextBox 2"/>
          <p:cNvSpPr txBox="1"/>
          <p:nvPr/>
        </p:nvSpPr>
        <p:spPr>
          <a:xfrm>
            <a:off x="512064" y="1645920"/>
            <a:ext cx="4367492" cy="3257302"/>
          </a:xfrm>
          <a:prstGeom prst="rect">
            <a:avLst/>
          </a:prstGeom>
          <a:noFill/>
        </p:spPr>
        <p:txBody>
          <a:bodyPr wrap="square" lIns="68580" tIns="34290" rIns="68580" bIns="34290" rtlCol="0" anchor="t">
            <a:spAutoFit/>
          </a:bodyPr>
          <a:lstStyle/>
          <a:p>
            <a:pPr indent="-85725">
              <a:lnSpc>
                <a:spcPct val="150000"/>
              </a:lnSpc>
              <a:buClr>
                <a:srgbClr val="000000"/>
              </a:buClr>
            </a:pPr>
            <a:r>
              <a:rPr lang="en-US" sz="2000" b="1" kern="0" dirty="0">
                <a:solidFill>
                  <a:srgbClr val="5B9BD5"/>
                </a:solidFill>
                <a:latin typeface="Arial" panose="020B0604020202020204" pitchFamily="34" charset="0"/>
                <a:cs typeface="Arial" panose="020B0604020202020204" pitchFamily="34" charset="0"/>
                <a:sym typeface="Arial"/>
              </a:rPr>
              <a:t>Technical Assistance</a:t>
            </a:r>
          </a:p>
          <a:p>
            <a:pPr marL="100013" indent="-100584">
              <a:lnSpc>
                <a:spcPct val="150000"/>
              </a:lnSpc>
              <a:buClr>
                <a:srgbClr val="000000"/>
              </a:buClr>
              <a:buFont typeface="Arial" panose="020B0604020202020204" pitchFamily="34" charset="0"/>
              <a:buChar char="•"/>
            </a:pPr>
            <a:r>
              <a:rPr lang="en-US" kern="0" dirty="0">
                <a:solidFill>
                  <a:srgbClr val="000000"/>
                </a:solidFill>
                <a:latin typeface="Arial" panose="020B0604020202020204" pitchFamily="34" charset="0"/>
                <a:cs typeface="Arial" panose="020B0604020202020204" pitchFamily="34" charset="0"/>
                <a:sym typeface="Arial"/>
              </a:rPr>
              <a:t>Call CARA direct line: 828-255-554</a:t>
            </a:r>
          </a:p>
          <a:p>
            <a:pPr marL="100013" indent="-100584">
              <a:lnSpc>
                <a:spcPct val="150000"/>
              </a:lnSpc>
              <a:buClr>
                <a:srgbClr val="000000"/>
              </a:buClr>
              <a:buFont typeface="Arial" panose="020B0604020202020204" pitchFamily="34" charset="0"/>
              <a:buChar char="•"/>
            </a:pPr>
            <a:r>
              <a:rPr lang="en-US" kern="0" dirty="0">
                <a:solidFill>
                  <a:srgbClr val="000000"/>
                </a:solidFill>
                <a:latin typeface="Arial" panose="020B0604020202020204" pitchFamily="34" charset="0"/>
                <a:cs typeface="Arial" panose="020B0604020202020204" pitchFamily="34" charset="0"/>
                <a:sym typeface="Arial"/>
              </a:rPr>
              <a:t>Email </a:t>
            </a:r>
            <a:r>
              <a:rPr lang="en-US" kern="0" dirty="0">
                <a:solidFill>
                  <a:srgbClr val="000000"/>
                </a:solidFill>
                <a:latin typeface="Arial" panose="020B0604020202020204" pitchFamily="34" charset="0"/>
                <a:cs typeface="Arial" panose="020B0604020202020204" pitchFamily="34" charset="0"/>
                <a:sym typeface="Arial"/>
                <a:hlinkClick r:id="rId4">
                  <a:extLst>
                    <a:ext uri="{A12FA001-AC4F-418D-AE19-62706E023703}">
                      <ahyp:hlinkClr xmlns:ahyp="http://schemas.microsoft.com/office/drawing/2018/hyperlinkcolor" val="tx"/>
                    </a:ext>
                  </a:extLst>
                </a:hlinkClick>
              </a:rPr>
              <a:t>Rebekah.bass@mahec.net</a:t>
            </a:r>
            <a:r>
              <a:rPr lang="en-US" kern="0" dirty="0">
                <a:solidFill>
                  <a:srgbClr val="000000"/>
                </a:solidFill>
                <a:latin typeface="Arial" panose="020B0604020202020204" pitchFamily="34" charset="0"/>
                <a:cs typeface="Arial" panose="020B0604020202020204" pitchFamily="34" charset="0"/>
                <a:sym typeface="Arial"/>
              </a:rPr>
              <a:t> to set up a time</a:t>
            </a:r>
          </a:p>
          <a:p>
            <a:pPr marL="342900" lvl="1">
              <a:lnSpc>
                <a:spcPct val="150000"/>
              </a:lnSpc>
              <a:buClr>
                <a:srgbClr val="000000"/>
              </a:buClr>
            </a:pPr>
            <a:endParaRPr lang="en-US" sz="1600" kern="0" dirty="0">
              <a:solidFill>
                <a:srgbClr val="000000"/>
              </a:solidFill>
              <a:latin typeface="Arial" panose="020B0604020202020204" pitchFamily="34" charset="0"/>
              <a:cs typeface="Arial" panose="020B0604020202020204" pitchFamily="34" charset="0"/>
              <a:sym typeface="Arial"/>
            </a:endParaRPr>
          </a:p>
          <a:p>
            <a:pPr fontAlgn="base">
              <a:spcAft>
                <a:spcPts val="450"/>
              </a:spcAft>
              <a:buClr>
                <a:srgbClr val="000000"/>
              </a:buClr>
              <a:defRPr/>
            </a:pPr>
            <a:r>
              <a:rPr lang="en-US" sz="2000" b="1" kern="0" dirty="0">
                <a:solidFill>
                  <a:srgbClr val="5B9BD5"/>
                </a:solidFill>
                <a:latin typeface="Arial" panose="020B0604020202020204" pitchFamily="34" charset="0"/>
                <a:cs typeface="Arial" panose="020B0604020202020204" pitchFamily="34" charset="0"/>
                <a:sym typeface="Arial"/>
              </a:rPr>
              <a:t>Newsletter</a:t>
            </a:r>
          </a:p>
          <a:p>
            <a:pPr marL="100013" indent="-100584" fontAlgn="base">
              <a:spcAft>
                <a:spcPts val="450"/>
              </a:spcAft>
              <a:buClr>
                <a:srgbClr val="000000"/>
              </a:buClr>
              <a:buFont typeface="Arial" panose="020B0604020202020204" pitchFamily="34" charset="0"/>
              <a:buChar char="•"/>
              <a:defRPr/>
            </a:pPr>
            <a:r>
              <a:rPr lang="en-US" sz="1600" kern="0" dirty="0">
                <a:solidFill>
                  <a:srgbClr val="000000"/>
                </a:solidFill>
                <a:latin typeface="Arial" panose="020B0604020202020204" pitchFamily="34" charset="0"/>
                <a:cs typeface="Arial" panose="020B0604020202020204" pitchFamily="34" charset="0"/>
                <a:sym typeface="Arial"/>
              </a:rPr>
              <a:t>To join the mail list for the quarterly Project CARA newsletter: email </a:t>
            </a:r>
            <a:r>
              <a:rPr lang="en-US" sz="1600" kern="0" dirty="0">
                <a:solidFill>
                  <a:srgbClr val="000000"/>
                </a:solidFill>
                <a:latin typeface="Arial" panose="020B0604020202020204" pitchFamily="34" charset="0"/>
                <a:cs typeface="Arial" panose="020B0604020202020204" pitchFamily="34" charset="0"/>
                <a:sym typeface="Arial"/>
                <a:hlinkClick r:id="rId4">
                  <a:extLst>
                    <a:ext uri="{A12FA001-AC4F-418D-AE19-62706E023703}">
                      <ahyp:hlinkClr xmlns:ahyp="http://schemas.microsoft.com/office/drawing/2018/hyperlinkcolor" val="tx"/>
                    </a:ext>
                  </a:extLst>
                </a:hlinkClick>
              </a:rPr>
              <a:t>Rebekah.bass@mahec.net</a:t>
            </a:r>
            <a:r>
              <a:rPr lang="en-US" sz="1600" kern="0" dirty="0">
                <a:solidFill>
                  <a:srgbClr val="000000"/>
                </a:solidFill>
                <a:latin typeface="Arial" panose="020B0604020202020204" pitchFamily="34" charset="0"/>
                <a:cs typeface="Arial" panose="020B0604020202020204" pitchFamily="34" charset="0"/>
                <a:sym typeface="Arial"/>
              </a:rPr>
              <a:t> </a:t>
            </a:r>
          </a:p>
        </p:txBody>
      </p:sp>
      <p:sp>
        <p:nvSpPr>
          <p:cNvPr id="4" name="TextBox 3">
            <a:extLst>
              <a:ext uri="{FF2B5EF4-FFF2-40B4-BE49-F238E27FC236}">
                <a16:creationId xmlns:a16="http://schemas.microsoft.com/office/drawing/2014/main" id="{08CD6F59-D575-5F59-7639-1A556BC195AC}"/>
              </a:ext>
            </a:extLst>
          </p:cNvPr>
          <p:cNvSpPr txBox="1"/>
          <p:nvPr/>
        </p:nvSpPr>
        <p:spPr>
          <a:xfrm>
            <a:off x="4846320" y="1645920"/>
            <a:ext cx="3869055" cy="2328843"/>
          </a:xfrm>
          <a:prstGeom prst="rect">
            <a:avLst/>
          </a:prstGeom>
          <a:noFill/>
        </p:spPr>
        <p:txBody>
          <a:bodyPr wrap="square" lIns="68580" tIns="34290" rIns="68580" bIns="34290" rtlCol="0" anchor="t">
            <a:spAutoFit/>
          </a:bodyPr>
          <a:lstStyle/>
          <a:p>
            <a:pPr fontAlgn="base">
              <a:spcAft>
                <a:spcPts val="450"/>
              </a:spcAft>
              <a:buClr>
                <a:srgbClr val="000000"/>
              </a:buClr>
              <a:defRPr/>
            </a:pPr>
            <a:r>
              <a:rPr lang="en-US" sz="2000" b="1" kern="0" dirty="0">
                <a:solidFill>
                  <a:srgbClr val="5B9BD5"/>
                </a:solidFill>
                <a:latin typeface="Arial" panose="020B0604020202020204" pitchFamily="34" charset="0"/>
                <a:cs typeface="Arial" panose="020B0604020202020204" pitchFamily="34" charset="0"/>
                <a:sym typeface="Arial"/>
              </a:rPr>
              <a:t>Project CARA Website</a:t>
            </a:r>
          </a:p>
          <a:p>
            <a:pPr marL="100013" indent="-100584" fontAlgn="base">
              <a:spcAft>
                <a:spcPts val="450"/>
              </a:spcAft>
              <a:buClr>
                <a:srgbClr val="000000"/>
              </a:buClr>
              <a:buFont typeface="Arial" panose="020B0604020202020204" pitchFamily="34" charset="0"/>
              <a:buChar char="•"/>
              <a:defRPr/>
            </a:pPr>
            <a:r>
              <a:rPr lang="en-US" kern="0" dirty="0">
                <a:solidFill>
                  <a:srgbClr val="000000"/>
                </a:solidFill>
                <a:latin typeface="Arial" panose="020B0604020202020204" pitchFamily="34" charset="0"/>
                <a:cs typeface="Arial" panose="020B0604020202020204" pitchFamily="34" charset="0"/>
                <a:sym typeface="Arial"/>
                <a:hlinkClick r:id="rId5"/>
              </a:rPr>
              <a:t>https://mahec.net/obgyn/project-cara</a:t>
            </a:r>
            <a:endParaRPr lang="en-US" kern="0" dirty="0">
              <a:solidFill>
                <a:srgbClr val="000000"/>
              </a:solidFill>
              <a:latin typeface="Arial" panose="020B0604020202020204" pitchFamily="34" charset="0"/>
              <a:cs typeface="Arial" panose="020B0604020202020204" pitchFamily="34" charset="0"/>
              <a:sym typeface="Arial"/>
            </a:endParaRPr>
          </a:p>
          <a:p>
            <a:pPr fontAlgn="base">
              <a:spcAft>
                <a:spcPts val="450"/>
              </a:spcAft>
              <a:buClr>
                <a:srgbClr val="000000"/>
              </a:buClr>
              <a:defRPr/>
            </a:pPr>
            <a:endParaRPr lang="en-US" sz="1600" b="1" kern="0" dirty="0">
              <a:solidFill>
                <a:srgbClr val="5B9BD5"/>
              </a:solidFill>
              <a:latin typeface="Arial" panose="020B0604020202020204" pitchFamily="34" charset="0"/>
              <a:cs typeface="Arial" panose="020B0604020202020204" pitchFamily="34" charset="0"/>
              <a:sym typeface="Arial"/>
            </a:endParaRPr>
          </a:p>
          <a:p>
            <a:pPr fontAlgn="base">
              <a:spcAft>
                <a:spcPts val="450"/>
              </a:spcAft>
              <a:buClr>
                <a:srgbClr val="000000"/>
              </a:buClr>
              <a:defRPr/>
            </a:pPr>
            <a:r>
              <a:rPr lang="en-US" b="1" kern="0" dirty="0">
                <a:solidFill>
                  <a:srgbClr val="5B9BD5"/>
                </a:solidFill>
                <a:latin typeface="Arial" panose="020B0604020202020204" pitchFamily="34" charset="0"/>
                <a:cs typeface="Arial" panose="020B0604020202020204" pitchFamily="34" charset="0"/>
                <a:sym typeface="Arial"/>
              </a:rPr>
              <a:t>LMS Trainings</a:t>
            </a:r>
          </a:p>
          <a:p>
            <a:pPr marL="100013" indent="-214313" fontAlgn="base">
              <a:spcAft>
                <a:spcPts val="450"/>
              </a:spcAft>
              <a:buClr>
                <a:srgbClr val="000000"/>
              </a:buClr>
              <a:buFont typeface="Arial" panose="020B0604020202020204" pitchFamily="34" charset="0"/>
              <a:buChar char="•"/>
              <a:defRPr/>
            </a:pPr>
            <a:r>
              <a:rPr lang="en-US" sz="1600" kern="0" dirty="0">
                <a:solidFill>
                  <a:srgbClr val="000000"/>
                </a:solidFill>
                <a:latin typeface="Arial" panose="020B0604020202020204" pitchFamily="34" charset="0"/>
                <a:cs typeface="Arial" panose="020B0604020202020204" pitchFamily="34" charset="0"/>
                <a:sym typeface="Arial"/>
              </a:rPr>
              <a:t>Releasing in January 2024</a:t>
            </a:r>
          </a:p>
          <a:p>
            <a:pPr marL="100013" indent="-214313" fontAlgn="base">
              <a:spcAft>
                <a:spcPts val="450"/>
              </a:spcAft>
              <a:buClr>
                <a:srgbClr val="000000"/>
              </a:buClr>
              <a:buFont typeface="Arial" panose="020B0604020202020204" pitchFamily="34" charset="0"/>
              <a:buChar char="•"/>
              <a:defRPr/>
            </a:pPr>
            <a:r>
              <a:rPr lang="en-US" sz="1600" kern="0" dirty="0">
                <a:solidFill>
                  <a:srgbClr val="000000"/>
                </a:solidFill>
                <a:latin typeface="Arial" panose="020B0604020202020204" pitchFamily="34" charset="0"/>
                <a:cs typeface="Arial" panose="020B0604020202020204" pitchFamily="34" charset="0"/>
                <a:sym typeface="Arial"/>
              </a:rPr>
              <a:t>Available on CARA webpage</a:t>
            </a:r>
          </a:p>
        </p:txBody>
      </p:sp>
      <p:pic>
        <p:nvPicPr>
          <p:cNvPr id="5" name="Picture 4" descr="A map with a logo&#10;&#10;Description automatically generated">
            <a:extLst>
              <a:ext uri="{FF2B5EF4-FFF2-40B4-BE49-F238E27FC236}">
                <a16:creationId xmlns:a16="http://schemas.microsoft.com/office/drawing/2014/main" id="{03758E64-1712-5334-BAA1-C3084D2D168E}"/>
              </a:ext>
            </a:extLst>
          </p:cNvPr>
          <p:cNvPicPr>
            <a:picLocks noChangeAspect="1"/>
          </p:cNvPicPr>
          <p:nvPr/>
        </p:nvPicPr>
        <p:blipFill>
          <a:blip r:embed="rId6"/>
          <a:stretch>
            <a:fillRect/>
          </a:stretch>
        </p:blipFill>
        <p:spPr>
          <a:xfrm>
            <a:off x="6953829" y="50112"/>
            <a:ext cx="2078109" cy="1454255"/>
          </a:xfrm>
          <a:prstGeom prst="rect">
            <a:avLst/>
          </a:prstGeom>
        </p:spPr>
      </p:pic>
    </p:spTree>
    <p:custDataLst>
      <p:tags r:id="rId1"/>
    </p:custDataLst>
    <p:extLst>
      <p:ext uri="{BB962C8B-B14F-4D97-AF65-F5344CB8AC3E}">
        <p14:creationId xmlns:p14="http://schemas.microsoft.com/office/powerpoint/2010/main" val="1161380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3" name="Text Placeholder 2">
            <a:extLst>
              <a:ext uri="{FF2B5EF4-FFF2-40B4-BE49-F238E27FC236}">
                <a16:creationId xmlns:a16="http://schemas.microsoft.com/office/drawing/2014/main" id="{773B7979-91A4-D583-146F-8941D672A86B}"/>
              </a:ext>
            </a:extLst>
          </p:cNvPr>
          <p:cNvSpPr>
            <a:spLocks noGrp="1"/>
          </p:cNvSpPr>
          <p:nvPr>
            <p:ph type="body" sz="quarter" idx="12"/>
          </p:nvPr>
        </p:nvSpPr>
        <p:spPr>
          <a:xfrm>
            <a:off x="274320" y="1371600"/>
            <a:ext cx="8751481" cy="4162820"/>
          </a:xfrm>
        </p:spPr>
        <p:txBody>
          <a:bodyPr/>
          <a:lstStyle/>
          <a:p>
            <a:r>
              <a:rPr lang="en-US" sz="800" dirty="0">
                <a:latin typeface="Arial" panose="020B0604020202020204" pitchFamily="34" charset="0"/>
                <a:cs typeface="Arial" panose="020B0604020202020204" pitchFamily="34" charset="0"/>
              </a:rPr>
              <a:t>1. Weiss RD, Rao V. The Prescription Opioid Addiction Treatment Study: What have we learned. </a:t>
            </a:r>
            <a:r>
              <a:rPr lang="en-US" sz="800" i="1" dirty="0">
                <a:latin typeface="Arial" panose="020B0604020202020204" pitchFamily="34" charset="0"/>
                <a:cs typeface="Arial" panose="020B0604020202020204" pitchFamily="34" charset="0"/>
              </a:rPr>
              <a:t>Drug Alcohol Depend</a:t>
            </a:r>
            <a:r>
              <a:rPr lang="en-US" sz="800" dirty="0">
                <a:latin typeface="Arial" panose="020B0604020202020204" pitchFamily="34" charset="0"/>
                <a:cs typeface="Arial" panose="020B0604020202020204" pitchFamily="34" charset="0"/>
              </a:rPr>
              <a:t>. 2017;173 Suppl 1:S48-S54. doi:</a:t>
            </a:r>
            <a:r>
              <a:rPr lang="en-US" sz="800" dirty="0">
                <a:latin typeface="Arial" panose="020B0604020202020204" pitchFamily="34" charset="0"/>
                <a:cs typeface="Arial" panose="020B0604020202020204" pitchFamily="34" charset="0"/>
                <a:hlinkClick r:id="rId3"/>
              </a:rPr>
              <a:t>10.1016/j.drugalcdep.2016.12.001</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2. </a:t>
            </a:r>
            <a:r>
              <a:rPr lang="en-US" sz="800" dirty="0" err="1">
                <a:latin typeface="Arial" panose="020B0604020202020204" pitchFamily="34" charset="0"/>
                <a:cs typeface="Arial" panose="020B0604020202020204" pitchFamily="34" charset="0"/>
              </a:rPr>
              <a:t>Mintzer</a:t>
            </a:r>
            <a:r>
              <a:rPr lang="en-US" sz="800" dirty="0">
                <a:latin typeface="Arial" panose="020B0604020202020204" pitchFamily="34" charset="0"/>
                <a:cs typeface="Arial" panose="020B0604020202020204" pitchFamily="34" charset="0"/>
              </a:rPr>
              <a:t> IL, Eisenberg M, Terra M, MacVane C, Himmelstein DU, </a:t>
            </a:r>
            <a:r>
              <a:rPr lang="en-US" sz="800" dirty="0" err="1">
                <a:latin typeface="Arial" panose="020B0604020202020204" pitchFamily="34" charset="0"/>
                <a:cs typeface="Arial" panose="020B0604020202020204" pitchFamily="34" charset="0"/>
              </a:rPr>
              <a:t>Woolhandler</a:t>
            </a:r>
            <a:r>
              <a:rPr lang="en-US" sz="800" dirty="0">
                <a:latin typeface="Arial" panose="020B0604020202020204" pitchFamily="34" charset="0"/>
                <a:cs typeface="Arial" panose="020B0604020202020204" pitchFamily="34" charset="0"/>
              </a:rPr>
              <a:t> S. Treating Opioid Addiction With Buprenorphine-Naloxone in Community-Based Primary Care Settings. </a:t>
            </a:r>
            <a:r>
              <a:rPr lang="en-US" sz="800" i="1" dirty="0">
                <a:latin typeface="Arial" panose="020B0604020202020204" pitchFamily="34" charset="0"/>
                <a:cs typeface="Arial" panose="020B0604020202020204" pitchFamily="34" charset="0"/>
              </a:rPr>
              <a:t>Ann Fam Med</a:t>
            </a:r>
            <a:r>
              <a:rPr lang="en-US" sz="800" dirty="0">
                <a:latin typeface="Arial" panose="020B0604020202020204" pitchFamily="34" charset="0"/>
                <a:cs typeface="Arial" panose="020B0604020202020204" pitchFamily="34" charset="0"/>
              </a:rPr>
              <a:t>. 2007;5(2):146-150. doi:</a:t>
            </a:r>
            <a:r>
              <a:rPr lang="en-US" sz="800" dirty="0">
                <a:latin typeface="Arial" panose="020B0604020202020204" pitchFamily="34" charset="0"/>
                <a:cs typeface="Arial" panose="020B0604020202020204" pitchFamily="34" charset="0"/>
                <a:hlinkClick r:id="rId4"/>
              </a:rPr>
              <a:t>10.1370/afm.665</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3. Potter JS, Marino EN, Hillhouse MP, et al. Buprenorphine/naloxone and methadone maintenance treatment outcomes for opioid analgesic, heroin, and combined users: findings from starting treatment with agonist replacement therapies (START). </a:t>
            </a:r>
            <a:r>
              <a:rPr lang="en-US" sz="800" i="1" dirty="0">
                <a:latin typeface="Arial" panose="020B0604020202020204" pitchFamily="34" charset="0"/>
                <a:cs typeface="Arial" panose="020B0604020202020204" pitchFamily="34" charset="0"/>
              </a:rPr>
              <a:t>J Stud Alcohol Drugs</a:t>
            </a:r>
            <a:r>
              <a:rPr lang="en-US" sz="800" dirty="0">
                <a:latin typeface="Arial" panose="020B0604020202020204" pitchFamily="34" charset="0"/>
                <a:cs typeface="Arial" panose="020B0604020202020204" pitchFamily="34" charset="0"/>
              </a:rPr>
              <a:t>. 2013;74(4):605-613. doi:</a:t>
            </a:r>
            <a:r>
              <a:rPr lang="en-US" sz="800" dirty="0">
                <a:latin typeface="Arial" panose="020B0604020202020204" pitchFamily="34" charset="0"/>
                <a:cs typeface="Arial" panose="020B0604020202020204" pitchFamily="34" charset="0"/>
                <a:hlinkClick r:id="rId5"/>
              </a:rPr>
              <a:t>10.15288/jsad.2013.74.605</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4. Strain EC, </a:t>
            </a:r>
            <a:r>
              <a:rPr lang="en-US" sz="800" dirty="0" err="1">
                <a:latin typeface="Arial" panose="020B0604020202020204" pitchFamily="34" charset="0"/>
                <a:cs typeface="Arial" panose="020B0604020202020204" pitchFamily="34" charset="0"/>
              </a:rPr>
              <a:t>Stitzer</a:t>
            </a:r>
            <a:r>
              <a:rPr lang="en-US" sz="800" dirty="0">
                <a:latin typeface="Arial" panose="020B0604020202020204" pitchFamily="34" charset="0"/>
                <a:cs typeface="Arial" panose="020B0604020202020204" pitchFamily="34" charset="0"/>
              </a:rPr>
              <a:t> ML, </a:t>
            </a:r>
            <a:r>
              <a:rPr lang="en-US" sz="800" dirty="0" err="1">
                <a:latin typeface="Arial" panose="020B0604020202020204" pitchFamily="34" charset="0"/>
                <a:cs typeface="Arial" panose="020B0604020202020204" pitchFamily="34" charset="0"/>
              </a:rPr>
              <a:t>Liebson</a:t>
            </a:r>
            <a:r>
              <a:rPr lang="en-US" sz="800" dirty="0">
                <a:latin typeface="Arial" panose="020B0604020202020204" pitchFamily="34" charset="0"/>
                <a:cs typeface="Arial" panose="020B0604020202020204" pitchFamily="34" charset="0"/>
              </a:rPr>
              <a:t> IA, Bigelow GE. Dose-response effects of methadone in the treatment of opioid dependence. </a:t>
            </a:r>
            <a:r>
              <a:rPr lang="en-US" sz="800" i="1" dirty="0">
                <a:latin typeface="Arial" panose="020B0604020202020204" pitchFamily="34" charset="0"/>
                <a:cs typeface="Arial" panose="020B0604020202020204" pitchFamily="34" charset="0"/>
              </a:rPr>
              <a:t>Ann Intern Med</a:t>
            </a:r>
            <a:r>
              <a:rPr lang="en-US" sz="800" dirty="0">
                <a:latin typeface="Arial" panose="020B0604020202020204" pitchFamily="34" charset="0"/>
                <a:cs typeface="Arial" panose="020B0604020202020204" pitchFamily="34" charset="0"/>
              </a:rPr>
              <a:t>. 1993;119(1):23-27. doi:</a:t>
            </a:r>
            <a:r>
              <a:rPr lang="en-US" sz="800" dirty="0">
                <a:latin typeface="Arial" panose="020B0604020202020204" pitchFamily="34" charset="0"/>
                <a:cs typeface="Arial" panose="020B0604020202020204" pitchFamily="34" charset="0"/>
                <a:hlinkClick r:id="rId6"/>
              </a:rPr>
              <a:t>10.7326/0003-4819-119-1-199307010-00004</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5. Lee JD, Nunes EV, Novo P, et al. Comparative effectiveness of extended-release naltrexone versus buprenorphine-naloxone for opioid relapse prevention (X:BOT): a </a:t>
            </a:r>
            <a:r>
              <a:rPr lang="en-US" sz="800" dirty="0" err="1">
                <a:latin typeface="Arial" panose="020B0604020202020204" pitchFamily="34" charset="0"/>
                <a:cs typeface="Arial" panose="020B0604020202020204" pitchFamily="34" charset="0"/>
              </a:rPr>
              <a:t>multicentre</a:t>
            </a:r>
            <a:r>
              <a:rPr lang="en-US" sz="800" dirty="0">
                <a:latin typeface="Arial" panose="020B0604020202020204" pitchFamily="34" charset="0"/>
                <a:cs typeface="Arial" panose="020B0604020202020204" pitchFamily="34" charset="0"/>
              </a:rPr>
              <a:t>, open-label, </a:t>
            </a:r>
            <a:r>
              <a:rPr lang="en-US" sz="800" dirty="0" err="1">
                <a:latin typeface="Arial" panose="020B0604020202020204" pitchFamily="34" charset="0"/>
                <a:cs typeface="Arial" panose="020B0604020202020204" pitchFamily="34" charset="0"/>
              </a:rPr>
              <a:t>randomised</a:t>
            </a:r>
            <a:r>
              <a:rPr lang="en-US" sz="800" dirty="0">
                <a:latin typeface="Arial" panose="020B0604020202020204" pitchFamily="34" charset="0"/>
                <a:cs typeface="Arial" panose="020B0604020202020204" pitchFamily="34" charset="0"/>
              </a:rPr>
              <a:t> controlled trial. </a:t>
            </a:r>
            <a:r>
              <a:rPr lang="en-US" sz="800" i="1" dirty="0">
                <a:latin typeface="Arial" panose="020B0604020202020204" pitchFamily="34" charset="0"/>
                <a:cs typeface="Arial" panose="020B0604020202020204" pitchFamily="34" charset="0"/>
              </a:rPr>
              <a:t>Lancet</a:t>
            </a:r>
            <a:r>
              <a:rPr lang="en-US" sz="800" dirty="0">
                <a:latin typeface="Arial" panose="020B0604020202020204" pitchFamily="34" charset="0"/>
                <a:cs typeface="Arial" panose="020B0604020202020204" pitchFamily="34" charset="0"/>
              </a:rPr>
              <a:t>. 2018;391(10118):309-318. doi:</a:t>
            </a:r>
            <a:r>
              <a:rPr lang="en-US" sz="800" dirty="0">
                <a:latin typeface="Arial" panose="020B0604020202020204" pitchFamily="34" charset="0"/>
                <a:cs typeface="Arial" panose="020B0604020202020204" pitchFamily="34" charset="0"/>
                <a:hlinkClick r:id="rId7"/>
              </a:rPr>
              <a:t>10.1016/S0140-6736(17)32812-X</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6. </a:t>
            </a:r>
            <a:r>
              <a:rPr lang="en-US" sz="800" dirty="0" err="1">
                <a:latin typeface="Arial" panose="020B0604020202020204" pitchFamily="34" charset="0"/>
                <a:cs typeface="Arial" panose="020B0604020202020204" pitchFamily="34" charset="0"/>
              </a:rPr>
              <a:t>Tuten</a:t>
            </a:r>
            <a:r>
              <a:rPr lang="en-US" sz="800" dirty="0">
                <a:latin typeface="Arial" panose="020B0604020202020204" pitchFamily="34" charset="0"/>
                <a:cs typeface="Arial" panose="020B0604020202020204" pitchFamily="34" charset="0"/>
              </a:rPr>
              <a:t> M, </a:t>
            </a:r>
            <a:r>
              <a:rPr lang="en-US" sz="800" dirty="0" err="1">
                <a:latin typeface="Arial" panose="020B0604020202020204" pitchFamily="34" charset="0"/>
                <a:cs typeface="Arial" panose="020B0604020202020204" pitchFamily="34" charset="0"/>
              </a:rPr>
              <a:t>DeFulio</a:t>
            </a:r>
            <a:r>
              <a:rPr lang="en-US" sz="800" dirty="0">
                <a:latin typeface="Arial" panose="020B0604020202020204" pitchFamily="34" charset="0"/>
                <a:cs typeface="Arial" panose="020B0604020202020204" pitchFamily="34" charset="0"/>
              </a:rPr>
              <a:t> A, Jones HE, </a:t>
            </a:r>
            <a:r>
              <a:rPr lang="en-US" sz="800" dirty="0" err="1">
                <a:latin typeface="Arial" panose="020B0604020202020204" pitchFamily="34" charset="0"/>
                <a:cs typeface="Arial" panose="020B0604020202020204" pitchFamily="34" charset="0"/>
              </a:rPr>
              <a:t>Stitzer</a:t>
            </a:r>
            <a:r>
              <a:rPr lang="en-US" sz="800" dirty="0">
                <a:latin typeface="Arial" panose="020B0604020202020204" pitchFamily="34" charset="0"/>
                <a:cs typeface="Arial" panose="020B0604020202020204" pitchFamily="34" charset="0"/>
              </a:rPr>
              <a:t> M. Abstinence-contingent recovery housing and reinforcement-based treatment following opioid detoxification. </a:t>
            </a:r>
            <a:r>
              <a:rPr lang="en-US" sz="800" i="1" dirty="0">
                <a:latin typeface="Arial" panose="020B0604020202020204" pitchFamily="34" charset="0"/>
                <a:cs typeface="Arial" panose="020B0604020202020204" pitchFamily="34" charset="0"/>
              </a:rPr>
              <a:t>Addiction</a:t>
            </a:r>
            <a:r>
              <a:rPr lang="en-US" sz="800" dirty="0">
                <a:latin typeface="Arial" panose="020B0604020202020204" pitchFamily="34" charset="0"/>
                <a:cs typeface="Arial" panose="020B0604020202020204" pitchFamily="34" charset="0"/>
              </a:rPr>
              <a:t>. 2012;107(5):973-982. doi:</a:t>
            </a:r>
            <a:r>
              <a:rPr lang="en-US" sz="800" dirty="0">
                <a:latin typeface="Arial" panose="020B0604020202020204" pitchFamily="34" charset="0"/>
                <a:cs typeface="Arial" panose="020B0604020202020204" pitchFamily="34" charset="0"/>
                <a:hlinkClick r:id="rId8"/>
              </a:rPr>
              <a:t>10.1111/j.1360-0443.2011.03750.x</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7. National Institute on Drug Abuse. </a:t>
            </a:r>
            <a:r>
              <a:rPr lang="en-US" sz="800" i="1" dirty="0">
                <a:latin typeface="Arial" panose="020B0604020202020204" pitchFamily="34" charset="0"/>
                <a:cs typeface="Arial" panose="020B0604020202020204" pitchFamily="34" charset="0"/>
              </a:rPr>
              <a:t>Effective Treatments for Opioid Addiction</a:t>
            </a:r>
            <a:r>
              <a:rPr lang="en-US" sz="800" dirty="0">
                <a:latin typeface="Arial" panose="020B0604020202020204" pitchFamily="34" charset="0"/>
                <a:cs typeface="Arial" panose="020B0604020202020204" pitchFamily="34" charset="0"/>
              </a:rPr>
              <a:t>. National Institutes on Drug Abuse; 2016. Accessed July 10, 2018. </a:t>
            </a:r>
            <a:r>
              <a:rPr lang="en-US" sz="800" dirty="0">
                <a:latin typeface="Arial" panose="020B0604020202020204" pitchFamily="34" charset="0"/>
                <a:cs typeface="Arial" panose="020B0604020202020204" pitchFamily="34" charset="0"/>
                <a:hlinkClick r:id="rId9"/>
              </a:rPr>
              <a:t>https://nida.nih.gov/publications/effective-treatments-opioid-addiction</a:t>
            </a:r>
            <a:endParaRPr lang="en-US" sz="800" dirty="0">
              <a:latin typeface="Arial" panose="020B0604020202020204" pitchFamily="34" charset="0"/>
              <a:cs typeface="Arial" panose="020B0604020202020204" pitchFamily="34" charset="0"/>
            </a:endParaRPr>
          </a:p>
          <a:p>
            <a:r>
              <a:rPr lang="en-US" sz="800" dirty="0">
                <a:highlight>
                  <a:srgbClr val="FFFFFF"/>
                </a:highlight>
                <a:latin typeface="Arial" panose="020B0604020202020204" pitchFamily="34" charset="0"/>
                <a:cs typeface="Arial" panose="020B0604020202020204" pitchFamily="34" charset="0"/>
              </a:rPr>
              <a:t>8. Fairley M, Humphreys K, Joyce VR, et al. Cost-effectiveness of Treatments for Opioid Use Disorder. </a:t>
            </a:r>
            <a:r>
              <a:rPr lang="en-US" sz="800" i="1" dirty="0">
                <a:highlight>
                  <a:srgbClr val="FFFFFF"/>
                </a:highlight>
                <a:latin typeface="Arial" panose="020B0604020202020204" pitchFamily="34" charset="0"/>
                <a:cs typeface="Arial" panose="020B0604020202020204" pitchFamily="34" charset="0"/>
              </a:rPr>
              <a:t>JAMA Psychiatry</a:t>
            </a:r>
            <a:r>
              <a:rPr lang="en-US" sz="800" dirty="0">
                <a:highlight>
                  <a:srgbClr val="FFFFFF"/>
                </a:highlight>
                <a:latin typeface="Arial" panose="020B0604020202020204" pitchFamily="34" charset="0"/>
                <a:cs typeface="Arial" panose="020B0604020202020204" pitchFamily="34" charset="0"/>
              </a:rPr>
              <a:t>. 2021;78(7):767. doi:</a:t>
            </a:r>
            <a:r>
              <a:rPr lang="en-US" sz="800" dirty="0">
                <a:highlight>
                  <a:srgbClr val="FFFFFF"/>
                </a:highlight>
                <a:latin typeface="Arial" panose="020B0604020202020204" pitchFamily="34" charset="0"/>
                <a:cs typeface="Arial" panose="020B0604020202020204" pitchFamily="34" charset="0"/>
                <a:hlinkClick r:id="rId10"/>
              </a:rPr>
              <a:t>10.1001/jamapsychiatry.2021.0247</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9. Gupta R, Levine R, Cepeda J, </a:t>
            </a:r>
            <a:r>
              <a:rPr lang="en-US" sz="800" dirty="0" err="1">
                <a:latin typeface="Arial" panose="020B0604020202020204" pitchFamily="34" charset="0"/>
                <a:cs typeface="Arial" panose="020B0604020202020204" pitchFamily="34" charset="0"/>
              </a:rPr>
              <a:t>Holtgrave</a:t>
            </a:r>
            <a:r>
              <a:rPr lang="en-US" sz="800" dirty="0">
                <a:latin typeface="Arial" panose="020B0604020202020204" pitchFamily="34" charset="0"/>
                <a:cs typeface="Arial" panose="020B0604020202020204" pitchFamily="34" charset="0"/>
              </a:rPr>
              <a:t> D. ICYMI: Dr. Gupta Op-Ed on Transforming Management of Opioid Use Disorder with Universal Treatment. The White House. Published September 22, 2022. Accessed February 3, 2023. </a:t>
            </a:r>
            <a:r>
              <a:rPr lang="en-US" sz="800" dirty="0">
                <a:latin typeface="Arial" panose="020B0604020202020204" pitchFamily="34" charset="0"/>
                <a:cs typeface="Arial" panose="020B0604020202020204" pitchFamily="34" charset="0"/>
                <a:hlinkClick r:id="rId11"/>
              </a:rPr>
              <a:t>https://www.whitehouse.gov/ondcp/briefing-room/2022/09/22/icymi-dr-gupta-op-ed-on-transforming-management-of-opioid-use-disorder-with-universal-treatment/</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10. Center for Substance Abuse Treatment. Provider Clinical Support System The Half and Half Course, Waiver Eligibility Training (part 1). Presented at: 2005.</a:t>
            </a:r>
          </a:p>
          <a:p>
            <a:r>
              <a:rPr lang="en-US" sz="800" dirty="0">
                <a:latin typeface="Arial" panose="020B0604020202020204" pitchFamily="34" charset="0"/>
                <a:cs typeface="Arial" panose="020B0604020202020204" pitchFamily="34" charset="0"/>
              </a:rPr>
              <a:t>13. </a:t>
            </a:r>
            <a:r>
              <a:rPr lang="en-US" sz="800" dirty="0">
                <a:solidFill>
                  <a:srgbClr val="333333"/>
                </a:solidFill>
                <a:highlight>
                  <a:srgbClr val="FFFFFF"/>
                </a:highlight>
                <a:latin typeface="Arial" panose="020B0604020202020204" pitchFamily="34" charset="0"/>
                <a:cs typeface="Arial" panose="020B0604020202020204" pitchFamily="34" charset="0"/>
              </a:rPr>
              <a:t>Wakeman SE, Rich JD. Barriers to Medications for Addiction Treatment: How Stigma Kills. </a:t>
            </a:r>
            <a:r>
              <a:rPr lang="en-US" sz="800" i="1" dirty="0">
                <a:solidFill>
                  <a:srgbClr val="333333"/>
                </a:solidFill>
                <a:latin typeface="Arial" panose="020B0604020202020204" pitchFamily="34" charset="0"/>
                <a:cs typeface="Arial" panose="020B0604020202020204" pitchFamily="34" charset="0"/>
              </a:rPr>
              <a:t>Substance Use &amp; Misuse</a:t>
            </a:r>
            <a:r>
              <a:rPr lang="en-US" sz="800" dirty="0">
                <a:solidFill>
                  <a:srgbClr val="333333"/>
                </a:solidFill>
                <a:highlight>
                  <a:srgbClr val="FFFFFF"/>
                </a:highlight>
                <a:latin typeface="Arial" panose="020B0604020202020204" pitchFamily="34" charset="0"/>
                <a:cs typeface="Arial" panose="020B0604020202020204" pitchFamily="34" charset="0"/>
              </a:rPr>
              <a:t>. 2017;53(2):330-333. doi:10.1080/10826084.2017.1363238</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14. Northrup TF, Stotts AL, Green C, et al. Opioid withdrawal, craving, and use during and after outpatient buprenorphine stabilization and taper: a discrete survival and growth mixture model. </a:t>
            </a:r>
            <a:r>
              <a:rPr lang="en-US" sz="800" i="1" dirty="0">
                <a:latin typeface="Arial" panose="020B0604020202020204" pitchFamily="34" charset="0"/>
                <a:cs typeface="Arial" panose="020B0604020202020204" pitchFamily="34" charset="0"/>
              </a:rPr>
              <a:t>Addict </a:t>
            </a:r>
            <a:r>
              <a:rPr lang="en-US" sz="800" i="1" dirty="0" err="1">
                <a:latin typeface="Arial" panose="020B0604020202020204" pitchFamily="34" charset="0"/>
                <a:cs typeface="Arial" panose="020B0604020202020204" pitchFamily="34" charset="0"/>
              </a:rPr>
              <a:t>Behav</a:t>
            </a:r>
            <a:r>
              <a:rPr lang="en-US" sz="800" dirty="0">
                <a:latin typeface="Arial" panose="020B0604020202020204" pitchFamily="34" charset="0"/>
                <a:cs typeface="Arial" panose="020B0604020202020204" pitchFamily="34" charset="0"/>
              </a:rPr>
              <a:t>. 2015;41:20-28. doi:10.1016/j.addbeh.2014.09.021</a:t>
            </a:r>
          </a:p>
          <a:p>
            <a:r>
              <a:rPr lang="en-US" sz="800" dirty="0">
                <a:latin typeface="Arial" panose="020B0604020202020204" pitchFamily="34" charset="0"/>
                <a:cs typeface="Arial" panose="020B0604020202020204" pitchFamily="34" charset="0"/>
              </a:rPr>
              <a:t>15. NIDA. Understanding Drug Use and Addiction. National Institute on Drug Abuse website. https://www.drugabuse.gov/publications/drugfacts/understanding-drug-use-addiction. June 6, 2018. Accessed December 14, 2018.</a:t>
            </a:r>
          </a:p>
          <a:p>
            <a:r>
              <a:rPr lang="en-US" sz="800" dirty="0">
                <a:latin typeface="Arial" panose="020B0604020202020204" pitchFamily="34" charset="0"/>
                <a:ea typeface="Calibri" panose="020F0502020204030204" pitchFamily="34" charset="0"/>
                <a:cs typeface="Arial" panose="020B0604020202020204" pitchFamily="34" charset="0"/>
              </a:rPr>
              <a:t>16. Wise RA, </a:t>
            </a:r>
            <a:r>
              <a:rPr lang="en-US" sz="800" dirty="0" err="1">
                <a:latin typeface="Arial" panose="020B0604020202020204" pitchFamily="34" charset="0"/>
                <a:ea typeface="Calibri" panose="020F0502020204030204" pitchFamily="34" charset="0"/>
                <a:cs typeface="Arial" panose="020B0604020202020204" pitchFamily="34" charset="0"/>
              </a:rPr>
              <a:t>Koob</a:t>
            </a:r>
            <a:r>
              <a:rPr lang="en-US" sz="800" dirty="0">
                <a:latin typeface="Arial" panose="020B0604020202020204" pitchFamily="34" charset="0"/>
                <a:ea typeface="Calibri" panose="020F0502020204030204" pitchFamily="34" charset="0"/>
                <a:cs typeface="Arial" panose="020B0604020202020204" pitchFamily="34" charset="0"/>
              </a:rPr>
              <a:t> GF. The Development and Maintenance of Drug Addiction. </a:t>
            </a:r>
            <a:r>
              <a:rPr lang="en-US" sz="800" i="1" dirty="0" err="1">
                <a:latin typeface="Arial" panose="020B0604020202020204" pitchFamily="34" charset="0"/>
                <a:ea typeface="Calibri" panose="020F0502020204030204" pitchFamily="34" charset="0"/>
                <a:cs typeface="Arial" panose="020B0604020202020204" pitchFamily="34" charset="0"/>
              </a:rPr>
              <a:t>Neuropsychopharmacol</a:t>
            </a:r>
            <a:r>
              <a:rPr lang="en-US" sz="800" dirty="0">
                <a:latin typeface="Arial" panose="020B0604020202020204" pitchFamily="34" charset="0"/>
                <a:ea typeface="Calibri" panose="020F0502020204030204" pitchFamily="34" charset="0"/>
                <a:cs typeface="Arial" panose="020B0604020202020204" pitchFamily="34" charset="0"/>
              </a:rPr>
              <a:t>. 2014;39(2):254-262. doi:10.1038/npp.2013.261</a:t>
            </a:r>
          </a:p>
          <a:p>
            <a:r>
              <a:rPr lang="en-US" sz="800" dirty="0">
                <a:latin typeface="Arial" panose="020B0604020202020204" pitchFamily="34" charset="0"/>
                <a:cs typeface="Arial" panose="020B0604020202020204" pitchFamily="34" charset="0"/>
              </a:rPr>
              <a:t>17. </a:t>
            </a:r>
            <a:r>
              <a:rPr lang="en-US" sz="800" dirty="0" err="1">
                <a:latin typeface="Arial" panose="020B0604020202020204" pitchFamily="34" charset="0"/>
                <a:cs typeface="Arial" panose="020B0604020202020204" pitchFamily="34" charset="0"/>
              </a:rPr>
              <a:t>Kakko</a:t>
            </a:r>
            <a:r>
              <a:rPr lang="en-US" sz="800" dirty="0">
                <a:latin typeface="Arial" panose="020B0604020202020204" pitchFamily="34" charset="0"/>
                <a:cs typeface="Arial" panose="020B0604020202020204" pitchFamily="34" charset="0"/>
              </a:rPr>
              <a:t> J, </a:t>
            </a:r>
            <a:r>
              <a:rPr lang="en-US" sz="800" dirty="0" err="1">
                <a:latin typeface="Arial" panose="020B0604020202020204" pitchFamily="34" charset="0"/>
                <a:cs typeface="Arial" panose="020B0604020202020204" pitchFamily="34" charset="0"/>
              </a:rPr>
              <a:t>Svanborg</a:t>
            </a:r>
            <a:r>
              <a:rPr lang="en-US" sz="800" dirty="0">
                <a:latin typeface="Arial" panose="020B0604020202020204" pitchFamily="34" charset="0"/>
                <a:cs typeface="Arial" panose="020B0604020202020204" pitchFamily="34" charset="0"/>
              </a:rPr>
              <a:t> KD, Kreek MJ, Heilig M. 1-year retention and social function after buprenorphine-assisted relapse prevention treatment for heroin dependence in Sweden: a </a:t>
            </a:r>
            <a:r>
              <a:rPr lang="en-US" sz="800" dirty="0" err="1">
                <a:latin typeface="Arial" panose="020B0604020202020204" pitchFamily="34" charset="0"/>
                <a:cs typeface="Arial" panose="020B0604020202020204" pitchFamily="34" charset="0"/>
              </a:rPr>
              <a:t>randomised</a:t>
            </a:r>
            <a:r>
              <a:rPr lang="en-US" sz="800" dirty="0">
                <a:latin typeface="Arial" panose="020B0604020202020204" pitchFamily="34" charset="0"/>
                <a:cs typeface="Arial" panose="020B0604020202020204" pitchFamily="34" charset="0"/>
              </a:rPr>
              <a:t>, placebo-controlled trial. </a:t>
            </a:r>
            <a:r>
              <a:rPr lang="en-US" sz="800" i="1" dirty="0">
                <a:latin typeface="Arial" panose="020B0604020202020204" pitchFamily="34" charset="0"/>
                <a:cs typeface="Arial" panose="020B0604020202020204" pitchFamily="34" charset="0"/>
              </a:rPr>
              <a:t>Lancet</a:t>
            </a:r>
            <a:r>
              <a:rPr lang="en-US" sz="800" dirty="0">
                <a:latin typeface="Arial" panose="020B0604020202020204" pitchFamily="34" charset="0"/>
                <a:cs typeface="Arial" panose="020B0604020202020204" pitchFamily="34" charset="0"/>
              </a:rPr>
              <a:t>. 2003;361(9358):662-668. doi:</a:t>
            </a:r>
            <a:r>
              <a:rPr lang="en-US" sz="800" dirty="0">
                <a:latin typeface="Arial" panose="020B0604020202020204" pitchFamily="34" charset="0"/>
                <a:cs typeface="Arial" panose="020B0604020202020204" pitchFamily="34" charset="0"/>
                <a:hlinkClick r:id="rId12"/>
              </a:rPr>
              <a:t>10.1016/S0140-6736(03)12600-1</a:t>
            </a:r>
            <a:endParaRPr lang="en-US" sz="800" dirty="0">
              <a:latin typeface="Arial" panose="020B0604020202020204" pitchFamily="34" charset="0"/>
              <a:cs typeface="Arial" panose="020B0604020202020204" pitchFamily="34" charset="0"/>
            </a:endParaRPr>
          </a:p>
          <a:p>
            <a:pPr defTabSz="914400">
              <a:defRPr/>
            </a:pPr>
            <a:r>
              <a:rPr lang="en-US" sz="800" dirty="0">
                <a:latin typeface="Arial" panose="020B0604020202020204" pitchFamily="34" charset="0"/>
                <a:ea typeface="Calibri" panose="020F0502020204030204" pitchFamily="34" charset="0"/>
                <a:cs typeface="Arial" panose="020B0604020202020204" pitchFamily="34" charset="0"/>
              </a:rPr>
              <a:t>18. Weiss RD, Rao V. The Prescription Opioid Addiction Treatment Study: What have we learned. </a:t>
            </a:r>
            <a:r>
              <a:rPr lang="en-US" sz="800" i="1" dirty="0">
                <a:latin typeface="Arial" panose="020B0604020202020204" pitchFamily="34" charset="0"/>
                <a:ea typeface="Calibri" panose="020F0502020204030204" pitchFamily="34" charset="0"/>
                <a:cs typeface="Arial" panose="020B0604020202020204" pitchFamily="34" charset="0"/>
              </a:rPr>
              <a:t>Drug Alcohol Depend</a:t>
            </a:r>
            <a:r>
              <a:rPr lang="en-US" sz="800" dirty="0">
                <a:latin typeface="Arial" panose="020B0604020202020204" pitchFamily="34" charset="0"/>
                <a:ea typeface="Calibri" panose="020F0502020204030204" pitchFamily="34" charset="0"/>
                <a:cs typeface="Arial" panose="020B0604020202020204" pitchFamily="34" charset="0"/>
              </a:rPr>
              <a:t>. 2017;173 Suppl 1:S48-S54. doi:10.1016/j.drugalcdep.2016.12.001</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19. </a:t>
            </a:r>
            <a:r>
              <a:rPr lang="en-US" sz="800" dirty="0" err="1">
                <a:latin typeface="Arial" panose="020B0604020202020204" pitchFamily="34" charset="0"/>
                <a:cs typeface="Arial" panose="020B0604020202020204" pitchFamily="34" charset="0"/>
              </a:rPr>
              <a:t>Bentzley</a:t>
            </a:r>
            <a:r>
              <a:rPr lang="en-US" sz="800" dirty="0">
                <a:latin typeface="Arial" panose="020B0604020202020204" pitchFamily="34" charset="0"/>
                <a:cs typeface="Arial" panose="020B0604020202020204" pitchFamily="34" charset="0"/>
              </a:rPr>
              <a:t> BS, Barth KS, Back SE, Book SW. Discontinuation of Buprenorphine Maintenance Therapy: Perspectives and Outcomes. </a:t>
            </a:r>
            <a:r>
              <a:rPr lang="en-US" sz="800" i="1" dirty="0">
                <a:latin typeface="Arial" panose="020B0604020202020204" pitchFamily="34" charset="0"/>
                <a:cs typeface="Arial" panose="020B0604020202020204" pitchFamily="34" charset="0"/>
              </a:rPr>
              <a:t>J </a:t>
            </a:r>
            <a:r>
              <a:rPr lang="en-US" sz="800" i="1" dirty="0" err="1">
                <a:latin typeface="Arial" panose="020B0604020202020204" pitchFamily="34" charset="0"/>
                <a:cs typeface="Arial" panose="020B0604020202020204" pitchFamily="34" charset="0"/>
              </a:rPr>
              <a:t>Subst</a:t>
            </a:r>
            <a:r>
              <a:rPr lang="en-US" sz="800" i="1" dirty="0">
                <a:latin typeface="Arial" panose="020B0604020202020204" pitchFamily="34" charset="0"/>
                <a:cs typeface="Arial" panose="020B0604020202020204" pitchFamily="34" charset="0"/>
              </a:rPr>
              <a:t> Abuse Treat</a:t>
            </a:r>
            <a:r>
              <a:rPr lang="en-US" sz="800" dirty="0">
                <a:latin typeface="Arial" panose="020B0604020202020204" pitchFamily="34" charset="0"/>
                <a:cs typeface="Arial" panose="020B0604020202020204" pitchFamily="34" charset="0"/>
              </a:rPr>
              <a:t>. 2015;52:48-57. doi:</a:t>
            </a:r>
            <a:r>
              <a:rPr lang="en-US" sz="800" dirty="0">
                <a:latin typeface="Arial" panose="020B0604020202020204" pitchFamily="34" charset="0"/>
                <a:cs typeface="Arial" panose="020B0604020202020204" pitchFamily="34" charset="0"/>
                <a:hlinkClick r:id="rId13"/>
              </a:rPr>
              <a:t>10.1016/j.jsat.2014.12.011</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20. Zeng, Z. Jail Inmates in 2021 – Statistical Tables. US Department of Justice, 2022. https://bjs.ojp.gov/sites/g/files/xyckuh236/files/media/document/ji21st.pdf</a:t>
            </a:r>
          </a:p>
          <a:p>
            <a:r>
              <a:rPr lang="en-US" sz="800" dirty="0">
                <a:latin typeface="Arial" panose="020B0604020202020204" pitchFamily="34" charset="0"/>
                <a:cs typeface="Arial" panose="020B0604020202020204" pitchFamily="34" charset="0"/>
              </a:rPr>
              <a:t>21. CDC. Lifesaving Naloxone. Updated April 21, 2023. Accessed August 9, 2023. https://www.cdc.gov/stopoverdose/naloxone/index.html</a:t>
            </a:r>
          </a:p>
          <a:p>
            <a:r>
              <a:rPr lang="en-US" sz="800" dirty="0">
                <a:latin typeface="Arial" panose="020B0604020202020204" pitchFamily="34" charset="0"/>
                <a:cs typeface="Arial" panose="020B0604020202020204" pitchFamily="34" charset="0"/>
              </a:rPr>
              <a:t>22. Madigan L. Bedard, Jackson G. Murray, Xi-Ping Huang, et al. Xylazine is an agonist at kappa opioid receptors and exhibits sex-specific responses to naloxone administration. </a:t>
            </a:r>
            <a:r>
              <a:rPr lang="en-US" sz="800" i="1" dirty="0" err="1">
                <a:latin typeface="Arial" panose="020B0604020202020204" pitchFamily="34" charset="0"/>
                <a:cs typeface="Arial" panose="020B0604020202020204" pitchFamily="34" charset="0"/>
              </a:rPr>
              <a:t>bioRxiv</a:t>
            </a:r>
            <a:r>
              <a:rPr lang="en-US" sz="800" dirty="0">
                <a:latin typeface="Arial" panose="020B0604020202020204" pitchFamily="34" charset="0"/>
                <a:cs typeface="Arial" panose="020B0604020202020204" pitchFamily="34" charset="0"/>
              </a:rPr>
              <a:t>. Published online January 1, 2023:2023.09.08.556914. doi:</a:t>
            </a:r>
            <a:r>
              <a:rPr lang="en-US" sz="800" dirty="0">
                <a:latin typeface="Arial" panose="020B0604020202020204" pitchFamily="34" charset="0"/>
                <a:cs typeface="Arial" panose="020B0604020202020204" pitchFamily="34" charset="0"/>
                <a:hlinkClick r:id="rId14"/>
              </a:rPr>
              <a:t>10.1101/2023.09.08.556914</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23. Zeng, Z. (2023). Jails report series. NCJ307412. bjs.ojp.gov/preliminary-data-release-jails</a:t>
            </a:r>
          </a:p>
        </p:txBody>
      </p:sp>
      <p:sp>
        <p:nvSpPr>
          <p:cNvPr id="2" name="Google Shape;1012;g109fb754f65_0_0">
            <a:extLst>
              <a:ext uri="{FF2B5EF4-FFF2-40B4-BE49-F238E27FC236}">
                <a16:creationId xmlns:a16="http://schemas.microsoft.com/office/drawing/2014/main" id="{44EACA54-06E1-D80D-F05B-27CE5D05AF59}"/>
              </a:ext>
            </a:extLst>
          </p:cNvPr>
          <p:cNvSpPr txBox="1">
            <a:spLocks/>
          </p:cNvSpPr>
          <p:nvPr/>
        </p:nvSpPr>
        <p:spPr>
          <a:xfrm>
            <a:off x="320040" y="548640"/>
            <a:ext cx="8455914" cy="205740"/>
          </a:xfrm>
          <a:prstGeom prst="rect">
            <a:avLst/>
          </a:prstGeom>
          <a:noFill/>
          <a:ln>
            <a:noFill/>
          </a:ln>
        </p:spPr>
        <p:txBody>
          <a:bodyPr spcFirstLastPara="1" wrap="square" lIns="0" tIns="0" rIns="0" bIns="0" anchor="t" anchorCtr="0">
            <a:noAutofit/>
          </a:bodyPr>
          <a:lstStyle>
            <a:lvl1pPr marL="0" indent="0" algn="l" defTabSz="685800" rtl="0" eaLnBrk="1" latinLnBrk="0" hangingPunct="1">
              <a:lnSpc>
                <a:spcPct val="90000"/>
              </a:lnSpc>
              <a:spcBef>
                <a:spcPts val="750"/>
              </a:spcBef>
              <a:buFontTx/>
              <a:buNone/>
              <a:defRPr sz="1500" b="1" i="0" kern="1200" baseline="0">
                <a:solidFill>
                  <a:srgbClr val="332E71"/>
                </a:solidFill>
                <a:latin typeface="Cabin" panose="020B0803050202020004" pitchFamily="34" charset="0"/>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563"/>
              </a:spcBef>
              <a:buSzPts val="3600"/>
            </a:pPr>
            <a:r>
              <a:rPr lang="en-US" sz="3200" dirty="0">
                <a:latin typeface="Arial" panose="020B0604020202020204" pitchFamily="34" charset="0"/>
                <a:cs typeface="Arial" panose="020B0604020202020204" pitchFamily="34" charset="0"/>
                <a:sym typeface="Arial"/>
              </a:rPr>
              <a:t>Citations</a:t>
            </a:r>
            <a:endParaRPr lang="en-US" sz="3200" baseline="30000" dirty="0">
              <a:latin typeface="Arial" panose="020B0604020202020204" pitchFamily="34" charset="0"/>
              <a:cs typeface="Arial" panose="020B0604020202020204" pitchFamily="34" charset="0"/>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46"/>
          <p:cNvSpPr/>
          <p:nvPr/>
        </p:nvSpPr>
        <p:spPr>
          <a:xfrm>
            <a:off x="320040" y="4343939"/>
            <a:ext cx="8509635" cy="2329460"/>
          </a:xfrm>
          <a:prstGeom prst="rect">
            <a:avLst/>
          </a:prstGeom>
          <a:noFill/>
          <a:ln>
            <a:noFill/>
          </a:ln>
        </p:spPr>
        <p:txBody>
          <a:bodyPr spcFirstLastPara="1" wrap="square" lIns="91425" tIns="45700" rIns="91425" bIns="45700" anchor="t" anchorCtr="0">
            <a:noAutofit/>
          </a:bodyPr>
          <a:lstStyle/>
          <a:p>
            <a:pPr>
              <a:buClr>
                <a:srgbClr val="000000"/>
              </a:buClr>
            </a:pPr>
            <a:r>
              <a:rPr lang="en" sz="1100" u="sng" kern="0" dirty="0">
                <a:solidFill>
                  <a:prstClr val="black"/>
                </a:solidFill>
                <a:latin typeface="Arial" panose="020B0604020202020204" pitchFamily="34" charset="0"/>
                <a:ea typeface="Cabin"/>
                <a:cs typeface="Arial" panose="020B0604020202020204" pitchFamily="34" charset="0"/>
                <a:sym typeface="Cabin"/>
              </a:rPr>
              <a:t>Slide content prepared by</a:t>
            </a:r>
            <a:r>
              <a:rPr lang="en" sz="1100" kern="0" dirty="0">
                <a:solidFill>
                  <a:prstClr val="black"/>
                </a:solidFill>
                <a:latin typeface="Arial" panose="020B0604020202020204" pitchFamily="34" charset="0"/>
                <a:ea typeface="Cabin"/>
                <a:cs typeface="Arial" panose="020B0604020202020204" pitchFamily="34" charset="0"/>
                <a:sym typeface="Cabin"/>
              </a:rPr>
              <a:t>: Shuchin Shukla, Rathika Nimalendran, Karen Lambert, Rebekah Bass, Olive Wilbur, Ana Cabello-De La Garza, James Hardy, BS; Grace Flinchum, BA; Erin Major, BA; Emma Blake, BS; Rebekah Bass, BA; Abigail Earley, BS; Claire Kane, BS; Bayla Ostrach, MA, PhD; Katie Leiner, BS; Jennifer Maurer; Blake Fagan, MD; Carriedelle Fusco, FNP; Zach White, LCSW, LCAS; Virgil Hayes, MSW; Matt Simpson, MD; </a:t>
            </a:r>
            <a:r>
              <a:rPr lang="en-US" sz="1100" kern="0" dirty="0">
                <a:solidFill>
                  <a:srgbClr val="000000"/>
                </a:solidFill>
                <a:latin typeface="Arial" panose="020B0604020202020204" pitchFamily="34" charset="0"/>
                <a:cs typeface="Arial" panose="020B0604020202020204" pitchFamily="34" charset="0"/>
                <a:sym typeface="Arial"/>
              </a:rPr>
              <a:t>Project Cara Team; Amy Marietta, MD, MPH, FAAFP, FASAM; Drea Mora, BA; Olivia Caron, PharmD; Genevieve Verrastro, MD; Tammy Cody, LCSW; Melinda Ramage, NP</a:t>
            </a:r>
            <a:endParaRPr sz="1100" kern="0" dirty="0">
              <a:solidFill>
                <a:srgbClr val="000000"/>
              </a:solidFill>
              <a:latin typeface="Arial" panose="020B0604020202020204" pitchFamily="34" charset="0"/>
              <a:cs typeface="Arial" panose="020B0604020202020204" pitchFamily="34" charset="0"/>
              <a:sym typeface="Arial"/>
            </a:endParaRPr>
          </a:p>
          <a:p>
            <a:pPr>
              <a:buClr>
                <a:srgbClr val="000000"/>
              </a:buClr>
            </a:pPr>
            <a:endParaRPr sz="1100" kern="0" dirty="0">
              <a:solidFill>
                <a:prstClr val="black"/>
              </a:solidFill>
              <a:latin typeface="Arial" panose="020B0604020202020204" pitchFamily="34" charset="0"/>
              <a:ea typeface="Cabin"/>
              <a:cs typeface="Arial" panose="020B0604020202020204" pitchFamily="34" charset="0"/>
              <a:sym typeface="Cabin"/>
            </a:endParaRPr>
          </a:p>
          <a:p>
            <a:pPr>
              <a:buClr>
                <a:srgbClr val="000000"/>
              </a:buClr>
            </a:pPr>
            <a:r>
              <a:rPr lang="en" sz="1100" u="sng" kern="0" dirty="0">
                <a:solidFill>
                  <a:prstClr val="black"/>
                </a:solidFill>
                <a:latin typeface="Arial" panose="020B0604020202020204" pitchFamily="34" charset="0"/>
                <a:ea typeface="Cabin"/>
                <a:cs typeface="Arial" panose="020B0604020202020204" pitchFamily="34" charset="0"/>
                <a:sym typeface="Cabin"/>
              </a:rPr>
              <a:t>Some slides adapted from:</a:t>
            </a:r>
          </a:p>
          <a:p>
            <a:pPr>
              <a:buClr>
                <a:srgbClr val="000000"/>
              </a:buClr>
            </a:pPr>
            <a:r>
              <a:rPr lang="en-US" sz="1100" kern="0" dirty="0">
                <a:solidFill>
                  <a:prstClr val="black"/>
                </a:solidFill>
                <a:latin typeface="Arial" panose="020B0604020202020204" pitchFamily="34" charset="0"/>
                <a:cs typeface="Arial" panose="020B0604020202020204" pitchFamily="34" charset="0"/>
                <a:sym typeface="Arial"/>
              </a:rPr>
              <a:t>Project CARA. Introduction to Perinatal Substance Use Disorders: Exploring Evidence-Based Recommendations for Care. MAHEC 2023.</a:t>
            </a:r>
          </a:p>
          <a:p>
            <a:pPr>
              <a:buClr>
                <a:srgbClr val="000000"/>
              </a:buClr>
            </a:pPr>
            <a:r>
              <a:rPr lang="en-US" sz="1100" kern="0" dirty="0">
                <a:solidFill>
                  <a:prstClr val="black"/>
                </a:solidFill>
                <a:latin typeface="Arial" panose="020B0604020202020204" pitchFamily="34" charset="0"/>
                <a:cs typeface="Arial" panose="020B0604020202020204" pitchFamily="34" charset="0"/>
                <a:sym typeface="Arial"/>
              </a:rPr>
              <a:t>Williams, M &amp; Barber, L. When Pregnant People Encounter the Justice System. Incarcerated Women’s Health. Presented October 2023. </a:t>
            </a:r>
            <a:endParaRPr sz="1100" kern="0" dirty="0">
              <a:solidFill>
                <a:prstClr val="black"/>
              </a:solidFill>
              <a:latin typeface="Arial" panose="020B0604020202020204" pitchFamily="34" charset="0"/>
              <a:cs typeface="Arial" panose="020B0604020202020204" pitchFamily="34" charset="0"/>
              <a:sym typeface="Arial"/>
            </a:endParaRPr>
          </a:p>
        </p:txBody>
      </p:sp>
      <p:sp>
        <p:nvSpPr>
          <p:cNvPr id="167" name="Google Shape;167;p46"/>
          <p:cNvSpPr txBox="1"/>
          <p:nvPr/>
        </p:nvSpPr>
        <p:spPr>
          <a:xfrm>
            <a:off x="320040" y="457200"/>
            <a:ext cx="8355300" cy="3600945"/>
          </a:xfrm>
          <a:prstGeom prst="rect">
            <a:avLst/>
          </a:prstGeom>
          <a:noFill/>
          <a:ln>
            <a:noFill/>
          </a:ln>
        </p:spPr>
        <p:txBody>
          <a:bodyPr spcFirstLastPara="1" wrap="square" lIns="91425" tIns="45700" rIns="91425" bIns="45700" anchor="t" anchorCtr="0">
            <a:spAutoFit/>
          </a:bodyPr>
          <a:lstStyle/>
          <a:p>
            <a:pPr>
              <a:buClr>
                <a:srgbClr val="000000"/>
              </a:buClr>
            </a:pPr>
            <a:r>
              <a:rPr lang="en" sz="2800" b="1" u="sng" kern="0" dirty="0">
                <a:solidFill>
                  <a:prstClr val="black"/>
                </a:solidFill>
                <a:latin typeface="Arial" panose="020B0604020202020204" pitchFamily="34" charset="0"/>
                <a:ea typeface="Cabin"/>
                <a:cs typeface="Arial" panose="020B0604020202020204" pitchFamily="34" charset="0"/>
                <a:sym typeface="Cabin"/>
              </a:rPr>
              <a:t>Presented by</a:t>
            </a:r>
            <a:r>
              <a:rPr lang="en" sz="2800" b="1" kern="0" dirty="0">
                <a:solidFill>
                  <a:prstClr val="black"/>
                </a:solidFill>
                <a:latin typeface="Arial" panose="020B0604020202020204" pitchFamily="34" charset="0"/>
                <a:ea typeface="Cabin"/>
                <a:cs typeface="Arial" panose="020B0604020202020204" pitchFamily="34" charset="0"/>
                <a:sym typeface="Cabin"/>
              </a:rPr>
              <a:t>:</a:t>
            </a:r>
          </a:p>
          <a:p>
            <a:pPr>
              <a:buClr>
                <a:srgbClr val="000000"/>
              </a:buClr>
            </a:pPr>
            <a:r>
              <a:rPr lang="en-US" sz="2000" b="1" kern="0" dirty="0">
                <a:solidFill>
                  <a:srgbClr val="000000"/>
                </a:solidFill>
                <a:latin typeface="Arial" panose="020B0604020202020204" pitchFamily="34" charset="0"/>
                <a:cs typeface="Arial" panose="020B0604020202020204" pitchFamily="34" charset="0"/>
                <a:sym typeface="Arial"/>
              </a:rPr>
              <a:t>Blake Fagan MD</a:t>
            </a:r>
          </a:p>
          <a:p>
            <a:pPr>
              <a:buClr>
                <a:srgbClr val="000000"/>
              </a:buClr>
            </a:pPr>
            <a:r>
              <a:rPr lang="en-US" sz="2000" i="1" kern="0" dirty="0">
                <a:solidFill>
                  <a:srgbClr val="000000"/>
                </a:solidFill>
                <a:latin typeface="Arial" panose="020B0604020202020204" pitchFamily="34" charset="0"/>
                <a:cs typeface="Arial" panose="020B0604020202020204" pitchFamily="34" charset="0"/>
                <a:sym typeface="Arial"/>
              </a:rPr>
              <a:t>Faculty Physician – Clinical Director of Substance Use Disorders, MAHEC Family Medicine </a:t>
            </a:r>
            <a:endParaRPr lang="en-US" sz="2000" kern="0" dirty="0">
              <a:solidFill>
                <a:srgbClr val="000000"/>
              </a:solidFill>
              <a:latin typeface="Arial" panose="020B0604020202020204" pitchFamily="34" charset="0"/>
              <a:cs typeface="Arial" panose="020B0604020202020204" pitchFamily="34" charset="0"/>
              <a:sym typeface="Arial"/>
            </a:endParaRPr>
          </a:p>
          <a:p>
            <a:pPr>
              <a:buClr>
                <a:srgbClr val="000000"/>
              </a:buClr>
            </a:pPr>
            <a:r>
              <a:rPr lang="en-US" sz="2000" i="1" kern="0" dirty="0">
                <a:solidFill>
                  <a:srgbClr val="000000"/>
                </a:solidFill>
                <a:latin typeface="Arial" panose="020B0604020202020204" pitchFamily="34" charset="0"/>
                <a:cs typeface="Arial" panose="020B0604020202020204" pitchFamily="34" charset="0"/>
                <a:sym typeface="Arial"/>
              </a:rPr>
              <a:t>Professor, Department of Family Medicine, UNC School of Medicine</a:t>
            </a:r>
            <a:r>
              <a:rPr lang="en" sz="2000" b="1" kern="0" dirty="0">
                <a:solidFill>
                  <a:prstClr val="black"/>
                </a:solidFill>
                <a:latin typeface="Arial" panose="020B0604020202020204" pitchFamily="34" charset="0"/>
                <a:ea typeface="Cabin"/>
                <a:cs typeface="Arial" panose="020B0604020202020204" pitchFamily="34" charset="0"/>
                <a:sym typeface="Cabin"/>
              </a:rPr>
              <a:t> </a:t>
            </a:r>
          </a:p>
          <a:p>
            <a:pPr>
              <a:buClr>
                <a:srgbClr val="000000"/>
              </a:buClr>
            </a:pPr>
            <a:endParaRPr lang="en-US" sz="2000" b="1" kern="0" dirty="0">
              <a:solidFill>
                <a:srgbClr val="000000"/>
              </a:solidFill>
              <a:latin typeface="Arial" panose="020B0604020202020204" pitchFamily="34" charset="0"/>
              <a:cs typeface="Arial" panose="020B0604020202020204" pitchFamily="34" charset="0"/>
              <a:sym typeface="Arial"/>
            </a:endParaRPr>
          </a:p>
          <a:p>
            <a:pPr>
              <a:buClr>
                <a:srgbClr val="000000"/>
              </a:buClr>
            </a:pPr>
            <a:r>
              <a:rPr lang="en-US" sz="2000" b="1" kern="0" dirty="0">
                <a:solidFill>
                  <a:srgbClr val="000000"/>
                </a:solidFill>
                <a:latin typeface="Arial" panose="020B0604020202020204" pitchFamily="34" charset="0"/>
                <a:cs typeface="Arial" panose="020B0604020202020204" pitchFamily="34" charset="0"/>
                <a:sym typeface="Arial"/>
              </a:rPr>
              <a:t>Amy Marietta MD, MPH</a:t>
            </a:r>
          </a:p>
          <a:p>
            <a:pPr>
              <a:buClr>
                <a:srgbClr val="000000"/>
              </a:buClr>
            </a:pPr>
            <a:r>
              <a:rPr lang="en-US" sz="2000" i="1" kern="0" dirty="0">
                <a:solidFill>
                  <a:srgbClr val="000000"/>
                </a:solidFill>
                <a:latin typeface="Arial" panose="020B0604020202020204" pitchFamily="34" charset="0"/>
                <a:cs typeface="Arial" panose="020B0604020202020204" pitchFamily="34" charset="0"/>
                <a:sym typeface="Arial"/>
              </a:rPr>
              <a:t>Faculty Physician – Director of Project CARA, MAHEC OB/GYN</a:t>
            </a:r>
          </a:p>
          <a:p>
            <a:pPr>
              <a:buClr>
                <a:srgbClr val="000000"/>
              </a:buClr>
            </a:pPr>
            <a:endParaRPr lang="en-US" sz="2000" b="1" kern="0" dirty="0">
              <a:solidFill>
                <a:srgbClr val="000000"/>
              </a:solidFill>
              <a:latin typeface="Arial" panose="020B0604020202020204" pitchFamily="34" charset="0"/>
              <a:cs typeface="Arial" panose="020B0604020202020204" pitchFamily="34" charset="0"/>
              <a:sym typeface="Arial"/>
            </a:endParaRPr>
          </a:p>
          <a:p>
            <a:pPr>
              <a:buClr>
                <a:srgbClr val="000000"/>
              </a:buClr>
            </a:pPr>
            <a:r>
              <a:rPr lang="en-US" sz="2000" b="1" kern="0" dirty="0">
                <a:solidFill>
                  <a:srgbClr val="000000"/>
                </a:solidFill>
                <a:latin typeface="Arial" panose="020B0604020202020204" pitchFamily="34" charset="0"/>
                <a:cs typeface="Arial" panose="020B0604020202020204" pitchFamily="34" charset="0"/>
                <a:sym typeface="Arial"/>
              </a:rPr>
              <a:t>Al </a:t>
            </a:r>
            <a:r>
              <a:rPr lang="en-US" sz="2000" b="1" kern="0" dirty="0" err="1">
                <a:solidFill>
                  <a:srgbClr val="000000"/>
                </a:solidFill>
                <a:latin typeface="Arial" panose="020B0604020202020204" pitchFamily="34" charset="0"/>
                <a:cs typeface="Arial" panose="020B0604020202020204" pitchFamily="34" charset="0"/>
                <a:sym typeface="Arial"/>
              </a:rPr>
              <a:t>Kopak</a:t>
            </a:r>
            <a:r>
              <a:rPr lang="en-US" sz="2000" b="1" kern="0" dirty="0">
                <a:solidFill>
                  <a:srgbClr val="000000"/>
                </a:solidFill>
                <a:latin typeface="Arial" panose="020B0604020202020204" pitchFamily="34" charset="0"/>
                <a:cs typeface="Arial" panose="020B0604020202020204" pitchFamily="34" charset="0"/>
                <a:sym typeface="Arial"/>
              </a:rPr>
              <a:t> PhD</a:t>
            </a:r>
          </a:p>
          <a:p>
            <a:pPr>
              <a:buClr>
                <a:srgbClr val="000000"/>
              </a:buClr>
            </a:pPr>
            <a:r>
              <a:rPr lang="en-US" sz="2000" i="1" kern="0" dirty="0">
                <a:solidFill>
                  <a:srgbClr val="000000"/>
                </a:solidFill>
                <a:latin typeface="Arial" panose="020B0604020202020204" pitchFamily="34" charset="0"/>
                <a:cs typeface="Arial" panose="020B0604020202020204" pitchFamily="34" charset="0"/>
                <a:sym typeface="Arial"/>
              </a:rPr>
              <a:t>Research Scientist– Substance Use and Criminal Justice</a:t>
            </a:r>
            <a:endParaRPr lang="en-US" sz="2000" kern="0" dirty="0">
              <a:solidFill>
                <a:prstClr val="black"/>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3" name="Text Placeholder 2">
            <a:extLst>
              <a:ext uri="{FF2B5EF4-FFF2-40B4-BE49-F238E27FC236}">
                <a16:creationId xmlns:a16="http://schemas.microsoft.com/office/drawing/2014/main" id="{773B7979-91A4-D583-146F-8941D672A86B}"/>
              </a:ext>
            </a:extLst>
          </p:cNvPr>
          <p:cNvSpPr>
            <a:spLocks noGrp="1"/>
          </p:cNvSpPr>
          <p:nvPr>
            <p:ph type="body" sz="quarter" idx="12"/>
          </p:nvPr>
        </p:nvSpPr>
        <p:spPr>
          <a:xfrm>
            <a:off x="274320" y="1460394"/>
            <a:ext cx="8751481" cy="4162820"/>
          </a:xfrm>
        </p:spPr>
        <p:txBody>
          <a:bodyPr/>
          <a:lstStyle/>
          <a:p>
            <a:pPr>
              <a:buClr>
                <a:schemeClr val="dk1"/>
              </a:buClr>
              <a:buSzPts val="1200"/>
            </a:pPr>
            <a:r>
              <a:rPr lang="en-US" sz="800" dirty="0">
                <a:latin typeface="Arial" panose="020B0604020202020204" pitchFamily="34" charset="0"/>
                <a:cs typeface="Arial" panose="020B0604020202020204" pitchFamily="34" charset="0"/>
              </a:rPr>
              <a:t>24. </a:t>
            </a:r>
            <a:r>
              <a:rPr lang="en-US" sz="800" dirty="0" err="1">
                <a:latin typeface="Arial" panose="020B0604020202020204" pitchFamily="34" charset="0"/>
                <a:ea typeface="Cabin"/>
                <a:cs typeface="Arial" panose="020B0604020202020204" pitchFamily="34" charset="0"/>
                <a:sym typeface="Cabin"/>
              </a:rPr>
              <a:t>Ranapurwala</a:t>
            </a:r>
            <a:r>
              <a:rPr lang="en-US" sz="800" dirty="0">
                <a:latin typeface="Arial" panose="020B0604020202020204" pitchFamily="34" charset="0"/>
                <a:ea typeface="Cabin"/>
                <a:cs typeface="Arial" panose="020B0604020202020204" pitchFamily="34" charset="0"/>
                <a:sym typeface="Cabin"/>
              </a:rPr>
              <a:t> SI, Shanahan ME, </a:t>
            </a:r>
            <a:r>
              <a:rPr lang="en-US" sz="800" dirty="0" err="1">
                <a:latin typeface="Arial" panose="020B0604020202020204" pitchFamily="34" charset="0"/>
                <a:ea typeface="Cabin"/>
                <a:cs typeface="Arial" panose="020B0604020202020204" pitchFamily="34" charset="0"/>
                <a:sym typeface="Cabin"/>
              </a:rPr>
              <a:t>Alexandridis</a:t>
            </a:r>
            <a:r>
              <a:rPr lang="en-US" sz="800" dirty="0">
                <a:latin typeface="Arial" panose="020B0604020202020204" pitchFamily="34" charset="0"/>
                <a:ea typeface="Cabin"/>
                <a:cs typeface="Arial" panose="020B0604020202020204" pitchFamily="34" charset="0"/>
                <a:sym typeface="Cabin"/>
              </a:rPr>
              <a:t> AA, et al. Opioid Overdose Mortality Among Former North Carolina Inmates: 2000–2015. </a:t>
            </a:r>
            <a:r>
              <a:rPr lang="en-US" sz="800" i="1" dirty="0">
                <a:latin typeface="Arial" panose="020B0604020202020204" pitchFamily="34" charset="0"/>
                <a:ea typeface="Cabin"/>
                <a:cs typeface="Arial" panose="020B0604020202020204" pitchFamily="34" charset="0"/>
                <a:sym typeface="Cabin"/>
              </a:rPr>
              <a:t>American Journal of Public Health</a:t>
            </a:r>
            <a:r>
              <a:rPr lang="en-US" sz="800" dirty="0">
                <a:latin typeface="Arial" panose="020B0604020202020204" pitchFamily="34" charset="0"/>
                <a:ea typeface="Cabin"/>
                <a:cs typeface="Arial" panose="020B0604020202020204" pitchFamily="34" charset="0"/>
                <a:sym typeface="Cabin"/>
              </a:rPr>
              <a:t>. 2018;108(9):1207-1213. doi:10.2105/ajph.2018.304514</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25. </a:t>
            </a:r>
            <a:r>
              <a:rPr lang="en-US" sz="800" dirty="0">
                <a:latin typeface="Arial" panose="020B0604020202020204" pitchFamily="34" charset="0"/>
                <a:ea typeface="Calibri"/>
                <a:cs typeface="Arial" panose="020B0604020202020204" pitchFamily="34" charset="0"/>
                <a:sym typeface="Calibri"/>
              </a:rPr>
              <a:t>World Health Organization. Clinical Guidelines for Withdrawal Management and Treatment of Drug Dependence in Closed Settings. Chapter 4: Withdrawal Management. 2009.</a:t>
            </a:r>
          </a:p>
          <a:p>
            <a:pPr>
              <a:buClr>
                <a:schemeClr val="dk1"/>
              </a:buClr>
              <a:buSzPts val="1200"/>
            </a:pPr>
            <a:r>
              <a:rPr lang="en-US" sz="800" dirty="0">
                <a:latin typeface="Arial" panose="020B0604020202020204" pitchFamily="34" charset="0"/>
                <a:cs typeface="Arial" panose="020B0604020202020204" pitchFamily="34" charset="0"/>
                <a:sym typeface="Calibri"/>
              </a:rPr>
              <a:t>26. </a:t>
            </a:r>
            <a:r>
              <a:rPr lang="en-US" sz="800" dirty="0">
                <a:latin typeface="Arial" panose="020B0604020202020204" pitchFamily="34" charset="0"/>
                <a:cs typeface="Arial" panose="020B0604020202020204" pitchFamily="34" charset="0"/>
              </a:rPr>
              <a:t>Vestal C. New Momentum for Addiction Treatment Behind Bars. Pew Research Center. Published April 4, 2018. Accessed November 30, 2022. </a:t>
            </a:r>
            <a:r>
              <a:rPr lang="en-US" sz="800" u="sng" dirty="0">
                <a:solidFill>
                  <a:schemeClr val="hlink"/>
                </a:solidFill>
                <a:latin typeface="Arial" panose="020B0604020202020204" pitchFamily="34" charset="0"/>
                <a:cs typeface="Arial" panose="020B0604020202020204" pitchFamily="34" charset="0"/>
                <a:hlinkClick r:id="rId3"/>
              </a:rPr>
              <a:t>https://pew.org/2GxJbqp</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ea typeface="Arial"/>
                <a:cs typeface="Arial" panose="020B0604020202020204" pitchFamily="34" charset="0"/>
                <a:sym typeface="Arial"/>
              </a:rPr>
              <a:t>27. Crumpler R. opioid use disorder treatment in jails making strides in North Carolina. </a:t>
            </a:r>
            <a:r>
              <a:rPr lang="en-US" sz="800" i="1" dirty="0">
                <a:latin typeface="Arial" panose="020B0604020202020204" pitchFamily="34" charset="0"/>
                <a:ea typeface="Arial"/>
                <a:cs typeface="Arial" panose="020B0604020202020204" pitchFamily="34" charset="0"/>
                <a:sym typeface="Arial"/>
              </a:rPr>
              <a:t>NC Health News. </a:t>
            </a:r>
            <a:r>
              <a:rPr lang="en-US" sz="800" dirty="0">
                <a:latin typeface="Arial" panose="020B0604020202020204" pitchFamily="34" charset="0"/>
                <a:ea typeface="Arial"/>
                <a:cs typeface="Arial" panose="020B0604020202020204" pitchFamily="34" charset="0"/>
                <a:sym typeface="Arial"/>
              </a:rPr>
              <a:t>September 2022. https://www.northcarolinahealthnews.org/2022/09/27/opioid-use-disorder-treatment-in-jails-making-strides-in-north-carolina/</a:t>
            </a:r>
          </a:p>
          <a:p>
            <a:r>
              <a:rPr lang="en-US" sz="800" dirty="0">
                <a:latin typeface="Arial" panose="020B0604020202020204" pitchFamily="34" charset="0"/>
                <a:ea typeface="Arial"/>
                <a:cs typeface="Arial" panose="020B0604020202020204" pitchFamily="34" charset="0"/>
                <a:sym typeface="Arial"/>
              </a:rPr>
              <a:t>28. National Institute of Corrections. State Statistics: North Carolina 2020. Updated 2021. Accessed 15 Nov 2023. https://nicic.gov/resources/nic-library/state-statistics/2020/north-carolina-2020</a:t>
            </a:r>
            <a:endParaRPr lang="en-US" sz="800" i="1" dirty="0">
              <a:latin typeface="Arial" panose="020B0604020202020204" pitchFamily="34" charset="0"/>
              <a:ea typeface="Arial"/>
              <a:cs typeface="Arial" panose="020B0604020202020204" pitchFamily="34" charset="0"/>
              <a:sym typeface="Arial"/>
            </a:endParaRPr>
          </a:p>
          <a:p>
            <a:pPr marL="457200" indent="-457200"/>
            <a:r>
              <a:rPr lang="en-US" sz="800" dirty="0">
                <a:latin typeface="Arial" panose="020B0604020202020204" pitchFamily="34" charset="0"/>
                <a:cs typeface="Arial" panose="020B0604020202020204" pitchFamily="34" charset="0"/>
              </a:rPr>
              <a:t>29. Adler, J. L. &amp; Chen, W. (2023). Jail conditions and mortality: death rates associated with turnover, jail size, and population characteristics. </a:t>
            </a:r>
            <a:r>
              <a:rPr lang="en-US" sz="800" i="1" dirty="0">
                <a:latin typeface="Arial" panose="020B0604020202020204" pitchFamily="34" charset="0"/>
                <a:cs typeface="Arial" panose="020B0604020202020204" pitchFamily="34" charset="0"/>
              </a:rPr>
              <a:t>Health Affairs, </a:t>
            </a:r>
            <a:r>
              <a:rPr lang="en-US" sz="800" dirty="0">
                <a:latin typeface="Arial" panose="020B0604020202020204" pitchFamily="34" charset="0"/>
                <a:cs typeface="Arial" panose="020B0604020202020204" pitchFamily="34" charset="0"/>
              </a:rPr>
              <a:t>42(6), 849-857.</a:t>
            </a:r>
          </a:p>
          <a:p>
            <a:pPr marL="457200" indent="-457200"/>
            <a:r>
              <a:rPr lang="en-US" sz="800" dirty="0">
                <a:latin typeface="Arial" panose="020B0604020202020204" pitchFamily="34" charset="0"/>
                <a:cs typeface="Arial" panose="020B0604020202020204" pitchFamily="34" charset="0"/>
              </a:rPr>
              <a:t>30. Carson, A. E. (2021). Mortality in local jails, 2000-2019-statistical tables. NCJ 301368. U.S. Department of Justice, Office of Justice Programs, Bureau of Justice Statistics.</a:t>
            </a:r>
          </a:p>
          <a:p>
            <a:r>
              <a:rPr lang="en-US" sz="800" dirty="0">
                <a:latin typeface="Arial" panose="020B0604020202020204" pitchFamily="34" charset="0"/>
                <a:cs typeface="Arial" panose="020B0604020202020204" pitchFamily="34" charset="0"/>
              </a:rPr>
              <a:t>31. </a:t>
            </a:r>
            <a:r>
              <a:rPr lang="en-US" sz="800" dirty="0" err="1">
                <a:latin typeface="Arial" panose="020B0604020202020204" pitchFamily="34" charset="0"/>
                <a:cs typeface="Arial" panose="020B0604020202020204" pitchFamily="34" charset="0"/>
              </a:rPr>
              <a:t>Maruschak</a:t>
            </a:r>
            <a:r>
              <a:rPr lang="en-US" sz="800" dirty="0">
                <a:latin typeface="Arial" panose="020B0604020202020204" pitchFamily="34" charset="0"/>
                <a:cs typeface="Arial" panose="020B0604020202020204" pitchFamily="34" charset="0"/>
              </a:rPr>
              <a:t>, L. M., Minton, T. D., &amp; Zeng, Z. (2023). Opioid use disorder screening and treatment in local jails, 2019. NCJ 305179. U.S. Department of Justice, Office of Justice Programs, Bureau of Justice Statistics. </a:t>
            </a:r>
          </a:p>
          <a:p>
            <a:r>
              <a:rPr lang="en-US" sz="800" dirty="0">
                <a:latin typeface="Arial" panose="020B0604020202020204" pitchFamily="34" charset="0"/>
                <a:cs typeface="Arial" panose="020B0604020202020204" pitchFamily="34" charset="0"/>
              </a:rPr>
              <a:t>32. </a:t>
            </a:r>
            <a:r>
              <a:rPr lang="en-US" sz="800" dirty="0" err="1">
                <a:latin typeface="Arial" panose="020B0604020202020204" pitchFamily="34" charset="0"/>
                <a:ea typeface="Cabin"/>
                <a:cs typeface="Arial" panose="020B0604020202020204" pitchFamily="34" charset="0"/>
                <a:sym typeface="Cabin"/>
              </a:rPr>
              <a:t>Ranapurwala</a:t>
            </a:r>
            <a:r>
              <a:rPr lang="en-US" sz="800" dirty="0">
                <a:latin typeface="Arial" panose="020B0604020202020204" pitchFamily="34" charset="0"/>
                <a:ea typeface="Cabin"/>
                <a:cs typeface="Arial" panose="020B0604020202020204" pitchFamily="34" charset="0"/>
                <a:sym typeface="Cabin"/>
              </a:rPr>
              <a:t> SI, Shanahan ME, </a:t>
            </a:r>
            <a:r>
              <a:rPr lang="en-US" sz="800" dirty="0" err="1">
                <a:latin typeface="Arial" panose="020B0604020202020204" pitchFamily="34" charset="0"/>
                <a:ea typeface="Cabin"/>
                <a:cs typeface="Arial" panose="020B0604020202020204" pitchFamily="34" charset="0"/>
                <a:sym typeface="Cabin"/>
              </a:rPr>
              <a:t>Alexandridis</a:t>
            </a:r>
            <a:r>
              <a:rPr lang="en-US" sz="800" dirty="0">
                <a:latin typeface="Arial" panose="020B0604020202020204" pitchFamily="34" charset="0"/>
                <a:ea typeface="Cabin"/>
                <a:cs typeface="Arial" panose="020B0604020202020204" pitchFamily="34" charset="0"/>
                <a:sym typeface="Cabin"/>
              </a:rPr>
              <a:t> AA, et al. Opioid Overdose Mortality Among Former North Carolina Inmates: 2000–2015. </a:t>
            </a:r>
            <a:r>
              <a:rPr lang="en-US" sz="800" i="1" dirty="0">
                <a:latin typeface="Arial" panose="020B0604020202020204" pitchFamily="34" charset="0"/>
                <a:ea typeface="Cabin"/>
                <a:cs typeface="Arial" panose="020B0604020202020204" pitchFamily="34" charset="0"/>
                <a:sym typeface="Cabin"/>
              </a:rPr>
              <a:t>American Journal of Public Health</a:t>
            </a:r>
            <a:r>
              <a:rPr lang="en-US" sz="800" dirty="0">
                <a:latin typeface="Arial" panose="020B0604020202020204" pitchFamily="34" charset="0"/>
                <a:ea typeface="Cabin"/>
                <a:cs typeface="Arial" panose="020B0604020202020204" pitchFamily="34" charset="0"/>
                <a:sym typeface="Cabin"/>
              </a:rPr>
              <a:t>. 2018;108(9):1207-1213. doi:10.2105/ajph.2018.304514</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33. </a:t>
            </a:r>
            <a:r>
              <a:rPr lang="en-US" sz="800" dirty="0" err="1">
                <a:latin typeface="Arial" panose="020B0604020202020204" pitchFamily="34" charset="0"/>
                <a:ea typeface="Cabin"/>
                <a:cs typeface="Arial" panose="020B0604020202020204" pitchFamily="34" charset="0"/>
                <a:sym typeface="Cabin"/>
              </a:rPr>
              <a:t>Ranapurwala</a:t>
            </a:r>
            <a:r>
              <a:rPr lang="en-US" sz="800" dirty="0">
                <a:latin typeface="Arial" panose="020B0604020202020204" pitchFamily="34" charset="0"/>
                <a:ea typeface="Cabin"/>
                <a:cs typeface="Arial" panose="020B0604020202020204" pitchFamily="34" charset="0"/>
                <a:sym typeface="Cabin"/>
              </a:rPr>
              <a:t> SI, Shanahan ME, </a:t>
            </a:r>
            <a:r>
              <a:rPr lang="en-US" sz="800" dirty="0" err="1">
                <a:latin typeface="Arial" panose="020B0604020202020204" pitchFamily="34" charset="0"/>
                <a:ea typeface="Cabin"/>
                <a:cs typeface="Arial" panose="020B0604020202020204" pitchFamily="34" charset="0"/>
                <a:sym typeface="Cabin"/>
              </a:rPr>
              <a:t>Alexandridis</a:t>
            </a:r>
            <a:r>
              <a:rPr lang="en-US" sz="800" dirty="0">
                <a:latin typeface="Arial" panose="020B0604020202020204" pitchFamily="34" charset="0"/>
                <a:ea typeface="Cabin"/>
                <a:cs typeface="Arial" panose="020B0604020202020204" pitchFamily="34" charset="0"/>
                <a:sym typeface="Cabin"/>
              </a:rPr>
              <a:t> AA, et al. Opioid Overdose Mortality Among Former North Carolina Inmates: 2000–2015. </a:t>
            </a:r>
            <a:r>
              <a:rPr lang="en-US" sz="800" i="1" dirty="0">
                <a:latin typeface="Arial" panose="020B0604020202020204" pitchFamily="34" charset="0"/>
                <a:ea typeface="Cabin"/>
                <a:cs typeface="Arial" panose="020B0604020202020204" pitchFamily="34" charset="0"/>
                <a:sym typeface="Cabin"/>
              </a:rPr>
              <a:t>American Journal of Public Health</a:t>
            </a:r>
            <a:r>
              <a:rPr lang="en-US" sz="800" dirty="0">
                <a:latin typeface="Arial" panose="020B0604020202020204" pitchFamily="34" charset="0"/>
                <a:ea typeface="Cabin"/>
                <a:cs typeface="Arial" panose="020B0604020202020204" pitchFamily="34" charset="0"/>
                <a:sym typeface="Cabin"/>
              </a:rPr>
              <a:t>. 2018;108(9):1207-1213. doi:10.2105/ajph.2018.304514</a:t>
            </a:r>
          </a:p>
          <a:p>
            <a:pPr defTabSz="914400">
              <a:buClr>
                <a:schemeClr val="dk1"/>
              </a:buClr>
              <a:buSzPts val="1200"/>
              <a:defRPr/>
            </a:pPr>
            <a:r>
              <a:rPr lang="en-US" sz="800" dirty="0">
                <a:latin typeface="Arial" panose="020B0604020202020204" pitchFamily="34" charset="0"/>
                <a:cs typeface="Arial" panose="020B0604020202020204" pitchFamily="34" charset="0"/>
                <a:sym typeface="Cabin"/>
              </a:rPr>
              <a:t>34. </a:t>
            </a:r>
            <a:r>
              <a:rPr lang="en-US" sz="800" dirty="0">
                <a:solidFill>
                  <a:srgbClr val="212121"/>
                </a:solidFill>
                <a:latin typeface="Arial" panose="020B0604020202020204" pitchFamily="34" charset="0"/>
                <a:cs typeface="Arial" panose="020B0604020202020204" pitchFamily="34" charset="0"/>
              </a:rPr>
              <a:t>Gordon MS, </a:t>
            </a:r>
            <a:r>
              <a:rPr lang="en-US" sz="800" dirty="0" err="1">
                <a:solidFill>
                  <a:srgbClr val="212121"/>
                </a:solidFill>
                <a:latin typeface="Arial" panose="020B0604020202020204" pitchFamily="34" charset="0"/>
                <a:cs typeface="Arial" panose="020B0604020202020204" pitchFamily="34" charset="0"/>
              </a:rPr>
              <a:t>Vocci</a:t>
            </a:r>
            <a:r>
              <a:rPr lang="en-US" sz="800" dirty="0">
                <a:solidFill>
                  <a:srgbClr val="212121"/>
                </a:solidFill>
                <a:latin typeface="Arial" panose="020B0604020202020204" pitchFamily="34" charset="0"/>
                <a:cs typeface="Arial" panose="020B0604020202020204" pitchFamily="34" charset="0"/>
              </a:rPr>
              <a:t> FJ, Fitzgerald TT, O'Grady KE, O'Brien CP. Extended-release naltrexone for pre-release prisoners: A randomized trial of medical mobile treatment. </a:t>
            </a:r>
            <a:r>
              <a:rPr lang="en-US" sz="800" i="1" dirty="0" err="1">
                <a:solidFill>
                  <a:srgbClr val="212121"/>
                </a:solidFill>
                <a:latin typeface="Arial" panose="020B0604020202020204" pitchFamily="34" charset="0"/>
                <a:cs typeface="Arial" panose="020B0604020202020204" pitchFamily="34" charset="0"/>
              </a:rPr>
              <a:t>Contemp</a:t>
            </a:r>
            <a:r>
              <a:rPr lang="en-US" sz="800" i="1" dirty="0">
                <a:solidFill>
                  <a:srgbClr val="212121"/>
                </a:solidFill>
                <a:latin typeface="Arial" panose="020B0604020202020204" pitchFamily="34" charset="0"/>
                <a:cs typeface="Arial" panose="020B0604020202020204" pitchFamily="34" charset="0"/>
              </a:rPr>
              <a:t> Clin Trials</a:t>
            </a:r>
            <a:r>
              <a:rPr lang="en-US" sz="800" dirty="0">
                <a:solidFill>
                  <a:srgbClr val="212121"/>
                </a:solidFill>
                <a:latin typeface="Arial" panose="020B0604020202020204" pitchFamily="34" charset="0"/>
                <a:cs typeface="Arial" panose="020B0604020202020204" pitchFamily="34" charset="0"/>
              </a:rPr>
              <a:t>. 2017;53:130-136. doi:10.1016/j.cct.2016.12.015</a:t>
            </a:r>
            <a:endParaRPr lang="en-US" sz="800" dirty="0">
              <a:latin typeface="Arial" panose="020B0604020202020204" pitchFamily="34" charset="0"/>
              <a:ea typeface="Arial"/>
              <a:cs typeface="Arial" panose="020B0604020202020204" pitchFamily="34" charset="0"/>
              <a:sym typeface="Arial"/>
            </a:endParaRPr>
          </a:p>
          <a:p>
            <a:pPr defTabSz="914400">
              <a:buClr>
                <a:schemeClr val="dk1"/>
              </a:buClr>
              <a:buSzPts val="1200"/>
              <a:defRPr/>
            </a:pPr>
            <a:r>
              <a:rPr lang="en-US" sz="800" dirty="0">
                <a:latin typeface="Arial" panose="020B0604020202020204" pitchFamily="34" charset="0"/>
                <a:cs typeface="Arial" panose="020B0604020202020204" pitchFamily="34" charset="0"/>
                <a:sym typeface="Arial"/>
              </a:rPr>
              <a:t>35. </a:t>
            </a:r>
            <a:r>
              <a:rPr lang="en-US" sz="800" dirty="0">
                <a:solidFill>
                  <a:srgbClr val="212121"/>
                </a:solidFill>
                <a:latin typeface="Arial" panose="020B0604020202020204" pitchFamily="34" charset="0"/>
                <a:cs typeface="Arial" panose="020B0604020202020204" pitchFamily="34" charset="0"/>
              </a:rPr>
              <a:t>Lee JD, Nunes EV Jr, Novo P, et al. Comparative effectiveness of extended-release naltrexone versus buprenorphine-naloxone for opioid relapse prevention (X:BOT): a </a:t>
            </a:r>
            <a:r>
              <a:rPr lang="en-US" sz="800" dirty="0" err="1">
                <a:solidFill>
                  <a:srgbClr val="212121"/>
                </a:solidFill>
                <a:latin typeface="Arial" panose="020B0604020202020204" pitchFamily="34" charset="0"/>
                <a:cs typeface="Arial" panose="020B0604020202020204" pitchFamily="34" charset="0"/>
              </a:rPr>
              <a:t>multicentre</a:t>
            </a:r>
            <a:r>
              <a:rPr lang="en-US" sz="800" dirty="0">
                <a:solidFill>
                  <a:srgbClr val="212121"/>
                </a:solidFill>
                <a:latin typeface="Arial" panose="020B0604020202020204" pitchFamily="34" charset="0"/>
                <a:cs typeface="Arial" panose="020B0604020202020204" pitchFamily="34" charset="0"/>
              </a:rPr>
              <a:t>, open-label, </a:t>
            </a:r>
            <a:r>
              <a:rPr lang="en-US" sz="800" dirty="0" err="1">
                <a:solidFill>
                  <a:srgbClr val="212121"/>
                </a:solidFill>
                <a:latin typeface="Arial" panose="020B0604020202020204" pitchFamily="34" charset="0"/>
                <a:cs typeface="Arial" panose="020B0604020202020204" pitchFamily="34" charset="0"/>
              </a:rPr>
              <a:t>randomised</a:t>
            </a:r>
            <a:r>
              <a:rPr lang="en-US" sz="800" dirty="0">
                <a:solidFill>
                  <a:srgbClr val="212121"/>
                </a:solidFill>
                <a:latin typeface="Arial" panose="020B0604020202020204" pitchFamily="34" charset="0"/>
                <a:cs typeface="Arial" panose="020B0604020202020204" pitchFamily="34" charset="0"/>
              </a:rPr>
              <a:t> controlled trial. </a:t>
            </a:r>
            <a:r>
              <a:rPr lang="en-US" sz="800" i="1" dirty="0">
                <a:solidFill>
                  <a:srgbClr val="212121"/>
                </a:solidFill>
                <a:latin typeface="Arial" panose="020B0604020202020204" pitchFamily="34" charset="0"/>
                <a:cs typeface="Arial" panose="020B0604020202020204" pitchFamily="34" charset="0"/>
              </a:rPr>
              <a:t>Lancet</a:t>
            </a:r>
            <a:r>
              <a:rPr lang="en-US" sz="800" dirty="0">
                <a:solidFill>
                  <a:srgbClr val="212121"/>
                </a:solidFill>
                <a:latin typeface="Arial" panose="020B0604020202020204" pitchFamily="34" charset="0"/>
                <a:cs typeface="Arial" panose="020B0604020202020204" pitchFamily="34" charset="0"/>
              </a:rPr>
              <a:t>. 2018;391(10118):309-318. doi:10.1016/S0140-6736(17)32812-X</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36. </a:t>
            </a:r>
            <a:r>
              <a:rPr lang="en-US" sz="800" dirty="0">
                <a:latin typeface="Arial" panose="020B0604020202020204" pitchFamily="34" charset="0"/>
                <a:ea typeface="Arial"/>
                <a:cs typeface="Arial" panose="020B0604020202020204" pitchFamily="34" charset="0"/>
                <a:sym typeface="Arial"/>
              </a:rPr>
              <a:t>SAMHSA. Opioid Treatment Program Directory. 2023. Accessed 17 Nov 2023. https://dpt2.samhsa.gov/treatment/directory.aspx</a:t>
            </a:r>
          </a:p>
          <a:p>
            <a:r>
              <a:rPr lang="en-US" sz="800" dirty="0">
                <a:latin typeface="Arial" panose="020B0604020202020204" pitchFamily="34" charset="0"/>
                <a:ea typeface="Arial"/>
                <a:cs typeface="Arial" panose="020B0604020202020204" pitchFamily="34" charset="0"/>
                <a:sym typeface="Arial"/>
              </a:rPr>
              <a:t>37. </a:t>
            </a:r>
            <a:r>
              <a:rPr lang="en" sz="800" dirty="0">
                <a:latin typeface="Arial" panose="020B0604020202020204" pitchFamily="34" charset="0"/>
                <a:cs typeface="Arial" panose="020B0604020202020204" pitchFamily="34" charset="0"/>
                <a:sym typeface="Cabin"/>
              </a:rPr>
              <a:t>NCDHHS</a:t>
            </a:r>
            <a:r>
              <a:rPr lang="en-US" sz="800" dirty="0">
                <a:latin typeface="Arial" panose="020B0604020202020204" pitchFamily="34" charset="0"/>
                <a:cs typeface="Arial" panose="020B0604020202020204" pitchFamily="34" charset="0"/>
                <a:sym typeface="Cabin"/>
              </a:rPr>
              <a:t>. </a:t>
            </a:r>
            <a:r>
              <a:rPr lang="en" sz="800" dirty="0">
                <a:solidFill>
                  <a:schemeClr val="dk1"/>
                </a:solidFill>
                <a:latin typeface="Arial" panose="020B0604020202020204" pitchFamily="34" charset="0"/>
                <a:ea typeface="Calibri"/>
                <a:cs typeface="Arial" panose="020B0604020202020204" pitchFamily="34" charset="0"/>
                <a:sym typeface="Calibri"/>
              </a:rPr>
              <a:t>Medical Basics: Working with Opioid Treatment Programs (OTPs). Module 2 of MAT in Jails Webinar Series, 2022. MAHEC. </a:t>
            </a:r>
          </a:p>
          <a:p>
            <a:pPr defTabSz="914400">
              <a:buClr>
                <a:srgbClr val="000000"/>
              </a:buClr>
              <a:buSzPts val="1100"/>
              <a:defRPr/>
            </a:pPr>
            <a:r>
              <a:rPr lang="en-US" sz="800" dirty="0">
                <a:latin typeface="Arial" panose="020B0604020202020204" pitchFamily="34" charset="0"/>
                <a:ea typeface="Arial"/>
                <a:cs typeface="Arial" panose="020B0604020202020204" pitchFamily="34" charset="0"/>
                <a:sym typeface="Arial"/>
              </a:rPr>
              <a:t>38. Crumpler R. opioid use disorder treatment in jails making strides in North Carolina. </a:t>
            </a:r>
            <a:r>
              <a:rPr lang="en-US" sz="800" i="1" dirty="0">
                <a:latin typeface="Arial" panose="020B0604020202020204" pitchFamily="34" charset="0"/>
                <a:ea typeface="Arial"/>
                <a:cs typeface="Arial" panose="020B0604020202020204" pitchFamily="34" charset="0"/>
                <a:sym typeface="Arial"/>
              </a:rPr>
              <a:t>NC Health News. </a:t>
            </a:r>
            <a:r>
              <a:rPr lang="en-US" sz="800" dirty="0">
                <a:latin typeface="Arial" panose="020B0604020202020204" pitchFamily="34" charset="0"/>
                <a:ea typeface="Arial"/>
                <a:cs typeface="Arial" panose="020B0604020202020204" pitchFamily="34" charset="0"/>
                <a:sym typeface="Arial"/>
              </a:rPr>
              <a:t>September 2022. https://www.northcarolinahealthnews.org/2022/09/27/opioid-use-disorder-treatment-in-jails-making-strides-in-north-carolina/</a:t>
            </a:r>
          </a:p>
          <a:p>
            <a:r>
              <a:rPr lang="en-US" sz="800" dirty="0">
                <a:latin typeface="Arial" panose="020B0604020202020204" pitchFamily="34" charset="0"/>
                <a:cs typeface="Arial" panose="020B0604020202020204" pitchFamily="34" charset="0"/>
              </a:rPr>
              <a:t>39. </a:t>
            </a:r>
            <a:r>
              <a:rPr lang="en-US" sz="800" dirty="0">
                <a:latin typeface="Arial" panose="020B0604020202020204" pitchFamily="34" charset="0"/>
                <a:ea typeface="Arial"/>
                <a:cs typeface="Arial" panose="020B0604020202020204" pitchFamily="34" charset="0"/>
                <a:sym typeface="Arial"/>
              </a:rPr>
              <a:t>NCDHHS Division of Health Benefits. FACT SHEET: North Carolina Medicaid Reform: Justice-Involved Reentry Initiative. October 2023. </a:t>
            </a:r>
            <a:r>
              <a:rPr lang="en-US" sz="800" dirty="0">
                <a:latin typeface="Arial" panose="020B0604020202020204" pitchFamily="34" charset="0"/>
                <a:ea typeface="Arial"/>
                <a:cs typeface="Arial" panose="020B0604020202020204" pitchFamily="34" charset="0"/>
                <a:sym typeface="Arial"/>
                <a:hlinkClick r:id="rId4"/>
              </a:rPr>
              <a:t>https://medicaid.ncdhhs.gov/nc-1115-waiver-renewal-justice-involved-fact-sheet/download?attachment</a:t>
            </a:r>
            <a:endParaRPr lang="en-US" sz="800" dirty="0">
              <a:latin typeface="Arial" panose="020B0604020202020204" pitchFamily="34" charset="0"/>
              <a:ea typeface="Arial"/>
              <a:cs typeface="Arial" panose="020B0604020202020204" pitchFamily="34" charset="0"/>
              <a:sym typeface="Arial"/>
            </a:endParaRPr>
          </a:p>
          <a:p>
            <a:r>
              <a:rPr lang="en-US" sz="800" dirty="0">
                <a:latin typeface="Arial" panose="020B0604020202020204" pitchFamily="34" charset="0"/>
                <a:cs typeface="Arial" panose="020B0604020202020204" pitchFamily="34" charset="0"/>
                <a:sym typeface="Arial"/>
              </a:rPr>
              <a:t>40. </a:t>
            </a:r>
            <a:r>
              <a:rPr lang="en-US" sz="800" dirty="0">
                <a:latin typeface="Arial" panose="020B0604020202020204" pitchFamily="34" charset="0"/>
                <a:ea typeface="Arial"/>
                <a:cs typeface="Arial" panose="020B0604020202020204" pitchFamily="34" charset="0"/>
                <a:sym typeface="Arial"/>
              </a:rPr>
              <a:t>U.S. Department of Justice Civil Rights Division. The Americans with Disabilities Act and the Opioid Crisis: Combating Discrimination Against People in Treatment or Recovery. 2022 </a:t>
            </a:r>
            <a:r>
              <a:rPr lang="en-US" sz="800" i="1" dirty="0">
                <a:latin typeface="Arial" panose="020B0604020202020204" pitchFamily="34" charset="0"/>
                <a:ea typeface="Arial"/>
                <a:cs typeface="Arial" panose="020B0604020202020204" pitchFamily="34" charset="0"/>
                <a:sym typeface="Arial"/>
              </a:rPr>
              <a:t>ADA.gov</a:t>
            </a:r>
            <a:r>
              <a:rPr lang="en-US" sz="800" dirty="0">
                <a:latin typeface="Arial" panose="020B0604020202020204" pitchFamily="34" charset="0"/>
                <a:ea typeface="Arial"/>
                <a:cs typeface="Arial" panose="020B0604020202020204" pitchFamily="34" charset="0"/>
                <a:sym typeface="Arial"/>
              </a:rPr>
              <a:t>. https://archive.ada.gov/opioid_guidance.pdf</a:t>
            </a:r>
          </a:p>
          <a:p>
            <a:r>
              <a:rPr lang="en-US" sz="800" dirty="0">
                <a:latin typeface="Arial" panose="020B0604020202020204" pitchFamily="34" charset="0"/>
                <a:ea typeface="Arial"/>
                <a:cs typeface="Arial" panose="020B0604020202020204" pitchFamily="34" charset="0"/>
                <a:sym typeface="Arial"/>
              </a:rPr>
              <a:t>41. Legislative Analysis and Public Policy Association. Medication-Assisted Treatment &amp; the Americans with Disabilities Act. 2020. https://legislativeanalysis.org/wp-content/uploads/2020/02/Medication-Assisted-Treatment-and-the-Americans-With-Disabilities-Act.pdf</a:t>
            </a:r>
          </a:p>
          <a:p>
            <a:r>
              <a:rPr lang="en-US" sz="800" dirty="0">
                <a:latin typeface="Arial" panose="020B0604020202020204" pitchFamily="34" charset="0"/>
                <a:cs typeface="Arial" panose="020B0604020202020204" pitchFamily="34" charset="0"/>
              </a:rPr>
              <a:t>42. Kopak, A.M. &amp; Thomas, S. (unpublished manuscript). Jail characteristics and availability of opioid treatment services: results from a nationally representative survey. Under review at the Journal Drug Issues.</a:t>
            </a:r>
          </a:p>
          <a:p>
            <a:pPr defTabSz="914400">
              <a:buClr>
                <a:srgbClr val="000000"/>
              </a:buClr>
              <a:buSzPts val="1100"/>
              <a:defRPr/>
            </a:pPr>
            <a:r>
              <a:rPr lang="en-US" sz="800" dirty="0">
                <a:latin typeface="Arial" panose="020B0604020202020204" pitchFamily="34" charset="0"/>
                <a:ea typeface="Calibri" panose="020F0502020204030204" pitchFamily="34" charset="0"/>
                <a:cs typeface="Arial" panose="020B0604020202020204" pitchFamily="34" charset="0"/>
              </a:rPr>
              <a:t>43. Case law monitor – the bi-monthly case law newsletter of the legislative analysis and public policy association (LAPPA). (2023, June). </a:t>
            </a:r>
            <a:r>
              <a:rPr lang="en-US" sz="800" i="1" dirty="0">
                <a:latin typeface="Arial" panose="020B0604020202020204" pitchFamily="34" charset="0"/>
                <a:ea typeface="Calibri" panose="020F0502020204030204" pitchFamily="34" charset="0"/>
                <a:cs typeface="Arial" panose="020B0604020202020204" pitchFamily="34" charset="0"/>
              </a:rPr>
              <a:t>Legislative Analysis and Public Policy Association</a:t>
            </a:r>
            <a:r>
              <a:rPr lang="en-US" sz="800" dirty="0">
                <a:latin typeface="Arial" panose="020B0604020202020204" pitchFamily="34" charset="0"/>
                <a:ea typeface="Calibri" panose="020F0502020204030204" pitchFamily="34" charset="0"/>
                <a:cs typeface="Arial" panose="020B0604020202020204" pitchFamily="34" charset="0"/>
              </a:rPr>
              <a:t>. Retrieved from http://legislativeanalysis.org/wp-content/uploads/2023/06/June-2023-Case-Law-Monitor.pdf. </a:t>
            </a:r>
          </a:p>
          <a:p>
            <a:pPr defTabSz="914400">
              <a:buClr>
                <a:srgbClr val="000000"/>
              </a:buClr>
              <a:buSzPts val="1100"/>
              <a:defRPr/>
            </a:pPr>
            <a:r>
              <a:rPr lang="en-US" sz="800" dirty="0">
                <a:latin typeface="Arial" panose="020B0604020202020204" pitchFamily="34" charset="0"/>
                <a:ea typeface="Calibri" panose="020F0502020204030204" pitchFamily="34" charset="0"/>
                <a:cs typeface="Arial" panose="020B0604020202020204" pitchFamily="34" charset="0"/>
              </a:rPr>
              <a:t>44. Longley, J., </a:t>
            </a:r>
            <a:r>
              <a:rPr lang="en-US" sz="800" dirty="0" err="1">
                <a:latin typeface="Arial" panose="020B0604020202020204" pitchFamily="34" charset="0"/>
                <a:ea typeface="Calibri" panose="020F0502020204030204" pitchFamily="34" charset="0"/>
                <a:cs typeface="Arial" panose="020B0604020202020204" pitchFamily="34" charset="0"/>
              </a:rPr>
              <a:t>Weizman</a:t>
            </a:r>
            <a:r>
              <a:rPr lang="en-US" sz="800" dirty="0">
                <a:latin typeface="Arial" panose="020B0604020202020204" pitchFamily="34" charset="0"/>
                <a:ea typeface="Calibri" panose="020F0502020204030204" pitchFamily="34" charset="0"/>
                <a:cs typeface="Arial" panose="020B0604020202020204" pitchFamily="34" charset="0"/>
              </a:rPr>
              <a:t>, S., Brown, S., &amp; LaBelle, R. (2023). A national snapshot update: Access to medications for opioid use disorder in U.S. jails and prisons. O’Neill Institute for National and Global Health Law at Georgetown Law Center. https://oneill.law.georgetown.edu/wp-content/uploads/2023/02/ONL_Revised_50_State_P5-Updated.pdf</a:t>
            </a:r>
          </a:p>
        </p:txBody>
      </p:sp>
      <p:sp>
        <p:nvSpPr>
          <p:cNvPr id="2" name="Google Shape;1012;g109fb754f65_0_0">
            <a:extLst>
              <a:ext uri="{FF2B5EF4-FFF2-40B4-BE49-F238E27FC236}">
                <a16:creationId xmlns:a16="http://schemas.microsoft.com/office/drawing/2014/main" id="{44EACA54-06E1-D80D-F05B-27CE5D05AF59}"/>
              </a:ext>
            </a:extLst>
          </p:cNvPr>
          <p:cNvSpPr txBox="1">
            <a:spLocks/>
          </p:cNvSpPr>
          <p:nvPr/>
        </p:nvSpPr>
        <p:spPr>
          <a:xfrm>
            <a:off x="320040" y="548640"/>
            <a:ext cx="8455914" cy="205740"/>
          </a:xfrm>
          <a:prstGeom prst="rect">
            <a:avLst/>
          </a:prstGeom>
          <a:noFill/>
          <a:ln>
            <a:noFill/>
          </a:ln>
        </p:spPr>
        <p:txBody>
          <a:bodyPr spcFirstLastPara="1" wrap="square" lIns="0" tIns="0" rIns="0" bIns="0" anchor="t" anchorCtr="0">
            <a:noAutofit/>
          </a:bodyPr>
          <a:lstStyle>
            <a:lvl1pPr marL="0" indent="0" algn="l" defTabSz="685800" rtl="0" eaLnBrk="1" latinLnBrk="0" hangingPunct="1">
              <a:lnSpc>
                <a:spcPct val="90000"/>
              </a:lnSpc>
              <a:spcBef>
                <a:spcPts val="750"/>
              </a:spcBef>
              <a:buFontTx/>
              <a:buNone/>
              <a:defRPr sz="1500" b="1" i="0" kern="1200" baseline="0">
                <a:solidFill>
                  <a:srgbClr val="332E71"/>
                </a:solidFill>
                <a:latin typeface="Cabin" panose="020B0803050202020004" pitchFamily="34" charset="0"/>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563"/>
              </a:spcBef>
              <a:buSzPts val="3600"/>
            </a:pPr>
            <a:r>
              <a:rPr lang="en-US" sz="3600" dirty="0">
                <a:latin typeface="Arial" panose="020B0604020202020204" pitchFamily="34" charset="0"/>
                <a:cs typeface="Arial" panose="020B0604020202020204" pitchFamily="34" charset="0"/>
                <a:sym typeface="Arial"/>
              </a:rPr>
              <a:t>Citations</a:t>
            </a:r>
            <a:endParaRPr lang="en-US" sz="3600" baseline="30000"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294809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3" name="Text Placeholder 2">
            <a:extLst>
              <a:ext uri="{FF2B5EF4-FFF2-40B4-BE49-F238E27FC236}">
                <a16:creationId xmlns:a16="http://schemas.microsoft.com/office/drawing/2014/main" id="{773B7979-91A4-D583-146F-8941D672A86B}"/>
              </a:ext>
            </a:extLst>
          </p:cNvPr>
          <p:cNvSpPr>
            <a:spLocks noGrp="1"/>
          </p:cNvSpPr>
          <p:nvPr>
            <p:ph type="body" sz="quarter" idx="12"/>
          </p:nvPr>
        </p:nvSpPr>
        <p:spPr>
          <a:xfrm>
            <a:off x="274320" y="1460394"/>
            <a:ext cx="8751481" cy="4162820"/>
          </a:xfrm>
        </p:spPr>
        <p:txBody>
          <a:bodyPr/>
          <a:lstStyle/>
          <a:p>
            <a:pPr>
              <a:buClr>
                <a:schemeClr val="dk1"/>
              </a:buClr>
              <a:buSzPts val="1200"/>
            </a:pPr>
            <a:r>
              <a:rPr lang="en-US" sz="800" dirty="0">
                <a:latin typeface="Arial" panose="020B0604020202020204" pitchFamily="34" charset="0"/>
                <a:cs typeface="Arial" panose="020B0604020202020204" pitchFamily="34" charset="0"/>
              </a:rPr>
              <a:t>45. </a:t>
            </a:r>
            <a:r>
              <a:rPr lang="en-US" sz="800" dirty="0" err="1">
                <a:latin typeface="Arial" panose="020B0604020202020204" pitchFamily="34" charset="0"/>
                <a:ea typeface="Calibri" panose="020F0502020204030204" pitchFamily="34" charset="0"/>
                <a:cs typeface="Arial" panose="020B0604020202020204" pitchFamily="34" charset="0"/>
              </a:rPr>
              <a:t>Weizman</a:t>
            </a:r>
            <a:r>
              <a:rPr lang="en-US" sz="800" dirty="0">
                <a:latin typeface="Arial" panose="020B0604020202020204" pitchFamily="34" charset="0"/>
                <a:ea typeface="Calibri" panose="020F0502020204030204" pitchFamily="34" charset="0"/>
                <a:cs typeface="Arial" panose="020B0604020202020204" pitchFamily="34" charset="0"/>
              </a:rPr>
              <a:t>, S., Perez, J., </a:t>
            </a:r>
            <a:r>
              <a:rPr lang="en-US" sz="800" dirty="0" err="1">
                <a:latin typeface="Arial" panose="020B0604020202020204" pitchFamily="34" charset="0"/>
                <a:ea typeface="Calibri" panose="020F0502020204030204" pitchFamily="34" charset="0"/>
                <a:cs typeface="Arial" panose="020B0604020202020204" pitchFamily="34" charset="0"/>
              </a:rPr>
              <a:t>Manoff</a:t>
            </a:r>
            <a:r>
              <a:rPr lang="en-US" sz="800" dirty="0">
                <a:latin typeface="Arial" panose="020B0604020202020204" pitchFamily="34" charset="0"/>
                <a:ea typeface="Calibri" panose="020F0502020204030204" pitchFamily="34" charset="0"/>
                <a:cs typeface="Arial" panose="020B0604020202020204" pitchFamily="34" charset="0"/>
              </a:rPr>
              <a:t>, I., </a:t>
            </a:r>
            <a:r>
              <a:rPr lang="en-US" sz="800" dirty="0" err="1">
                <a:latin typeface="Arial" panose="020B0604020202020204" pitchFamily="34" charset="0"/>
                <a:ea typeface="Calibri" panose="020F0502020204030204" pitchFamily="34" charset="0"/>
                <a:cs typeface="Arial" panose="020B0604020202020204" pitchFamily="34" charset="0"/>
              </a:rPr>
              <a:t>Baney</a:t>
            </a:r>
            <a:r>
              <a:rPr lang="en-US" sz="800" dirty="0">
                <a:latin typeface="Arial" panose="020B0604020202020204" pitchFamily="34" charset="0"/>
                <a:ea typeface="Calibri" panose="020F0502020204030204" pitchFamily="34" charset="0"/>
                <a:cs typeface="Arial" panose="020B0604020202020204" pitchFamily="34" charset="0"/>
              </a:rPr>
              <a:t>, M., &amp; El-</a:t>
            </a:r>
            <a:r>
              <a:rPr lang="en-US" sz="800" dirty="0" err="1">
                <a:latin typeface="Arial" panose="020B0604020202020204" pitchFamily="34" charset="0"/>
                <a:ea typeface="Calibri" panose="020F0502020204030204" pitchFamily="34" charset="0"/>
                <a:cs typeface="Arial" panose="020B0604020202020204" pitchFamily="34" charset="0"/>
              </a:rPr>
              <a:t>Sabawi</a:t>
            </a:r>
            <a:r>
              <a:rPr lang="en-US" sz="800" dirty="0">
                <a:latin typeface="Arial" panose="020B0604020202020204" pitchFamily="34" charset="0"/>
                <a:ea typeface="Calibri" panose="020F0502020204030204" pitchFamily="34" charset="0"/>
                <a:cs typeface="Arial" panose="020B0604020202020204" pitchFamily="34" charset="0"/>
              </a:rPr>
              <a:t>, T. (2021). National snapshot: Access to medications for opioid use disorder in U.S. jails and prisons. </a:t>
            </a:r>
            <a:r>
              <a:rPr lang="en-US" sz="800" i="1" dirty="0">
                <a:latin typeface="Arial" panose="020B0604020202020204" pitchFamily="34" charset="0"/>
                <a:ea typeface="Calibri" panose="020F0502020204030204" pitchFamily="34" charset="0"/>
                <a:cs typeface="Arial" panose="020B0604020202020204" pitchFamily="34" charset="0"/>
              </a:rPr>
              <a:t>O’Neill Institute for National and Global Health Law at Georgetown Law Center.</a:t>
            </a:r>
            <a:endParaRPr lang="en-US" sz="800" dirty="0">
              <a:latin typeface="Arial" panose="020B0604020202020204" pitchFamily="34" charset="0"/>
              <a:ea typeface="Calibri" panose="020F0502020204030204" pitchFamily="34" charset="0"/>
              <a:cs typeface="Arial" panose="020B0604020202020204" pitchFamily="34" charset="0"/>
            </a:endParaRPr>
          </a:p>
          <a:p>
            <a:pPr>
              <a:buClr>
                <a:schemeClr val="dk1"/>
              </a:buClr>
              <a:buSzPts val="1200"/>
            </a:pPr>
            <a:r>
              <a:rPr lang="en-US" sz="800" dirty="0">
                <a:latin typeface="Arial" panose="020B0604020202020204" pitchFamily="34" charset="0"/>
                <a:ea typeface="Calibri" panose="020F0502020204030204" pitchFamily="34" charset="0"/>
                <a:cs typeface="Arial" panose="020B0604020202020204" pitchFamily="34" charset="0"/>
              </a:rPr>
              <a:t>46. </a:t>
            </a:r>
            <a:r>
              <a:rPr lang="en-US" sz="800" dirty="0">
                <a:latin typeface="Arial" panose="020B0604020202020204" pitchFamily="34" charset="0"/>
                <a:cs typeface="Arial" panose="020B0604020202020204" pitchFamily="34" charset="0"/>
              </a:rPr>
              <a:t>Bureau of Justice Statistics. Historical Corrections Statistics in the United States 1850-1984 (1986); Prison and Jail Inmates at Midyear Series (1997-2020), Prisoners Series (1980-2020). Washington, DC.</a:t>
            </a:r>
          </a:p>
          <a:p>
            <a:pPr>
              <a:buClr>
                <a:schemeClr val="dk1"/>
              </a:buClr>
              <a:buSzPts val="1200"/>
            </a:pPr>
            <a:r>
              <a:rPr lang="en-US" sz="800" dirty="0">
                <a:latin typeface="Arial" panose="020B0604020202020204" pitchFamily="34" charset="0"/>
                <a:ea typeface="Calibri" panose="020F0502020204030204" pitchFamily="34" charset="0"/>
                <a:cs typeface="Arial" panose="020B0604020202020204" pitchFamily="34" charset="0"/>
              </a:rPr>
              <a:t>48. </a:t>
            </a:r>
            <a:r>
              <a:rPr lang="en-US" sz="800" dirty="0" err="1">
                <a:solidFill>
                  <a:srgbClr val="37393C"/>
                </a:solidFill>
                <a:highlight>
                  <a:srgbClr val="FFFFFF"/>
                </a:highlight>
                <a:latin typeface="Arial" panose="020B0604020202020204" pitchFamily="34" charset="0"/>
                <a:ea typeface="Arial"/>
                <a:cs typeface="Arial" panose="020B0604020202020204" pitchFamily="34" charset="0"/>
                <a:sym typeface="Arial"/>
              </a:rPr>
              <a:t>Ahlbach</a:t>
            </a:r>
            <a:r>
              <a:rPr lang="en-US" sz="800" dirty="0">
                <a:solidFill>
                  <a:srgbClr val="37393C"/>
                </a:solidFill>
                <a:highlight>
                  <a:srgbClr val="FFFFFF"/>
                </a:highlight>
                <a:latin typeface="Arial" panose="020B0604020202020204" pitchFamily="34" charset="0"/>
                <a:ea typeface="Arial"/>
                <a:cs typeface="Arial" panose="020B0604020202020204" pitchFamily="34" charset="0"/>
                <a:sym typeface="Arial"/>
              </a:rPr>
              <a:t> C, </a:t>
            </a:r>
            <a:r>
              <a:rPr lang="en-US" sz="800" dirty="0" err="1">
                <a:solidFill>
                  <a:srgbClr val="37393C"/>
                </a:solidFill>
                <a:highlight>
                  <a:srgbClr val="FFFFFF"/>
                </a:highlight>
                <a:latin typeface="Arial" panose="020B0604020202020204" pitchFamily="34" charset="0"/>
                <a:ea typeface="Arial"/>
                <a:cs typeface="Arial" panose="020B0604020202020204" pitchFamily="34" charset="0"/>
                <a:sym typeface="Arial"/>
              </a:rPr>
              <a:t>Sufrin</a:t>
            </a:r>
            <a:r>
              <a:rPr lang="en-US" sz="800" dirty="0">
                <a:solidFill>
                  <a:srgbClr val="37393C"/>
                </a:solidFill>
                <a:highlight>
                  <a:srgbClr val="FFFFFF"/>
                </a:highlight>
                <a:latin typeface="Arial" panose="020B0604020202020204" pitchFamily="34" charset="0"/>
                <a:ea typeface="Arial"/>
                <a:cs typeface="Arial" panose="020B0604020202020204" pitchFamily="34" charset="0"/>
                <a:sym typeface="Arial"/>
              </a:rPr>
              <a:t> C, </a:t>
            </a:r>
            <a:r>
              <a:rPr lang="en-US" sz="800" dirty="0" err="1">
                <a:solidFill>
                  <a:srgbClr val="37393C"/>
                </a:solidFill>
                <a:highlight>
                  <a:srgbClr val="FFFFFF"/>
                </a:highlight>
                <a:latin typeface="Arial" panose="020B0604020202020204" pitchFamily="34" charset="0"/>
                <a:ea typeface="Arial"/>
                <a:cs typeface="Arial" panose="020B0604020202020204" pitchFamily="34" charset="0"/>
                <a:sym typeface="Arial"/>
              </a:rPr>
              <a:t>Shlafer</a:t>
            </a:r>
            <a:r>
              <a:rPr lang="en-US" sz="800" dirty="0">
                <a:solidFill>
                  <a:srgbClr val="37393C"/>
                </a:solidFill>
                <a:highlight>
                  <a:srgbClr val="FFFFFF"/>
                </a:highlight>
                <a:latin typeface="Arial" panose="020B0604020202020204" pitchFamily="34" charset="0"/>
                <a:ea typeface="Arial"/>
                <a:cs typeface="Arial" panose="020B0604020202020204" pitchFamily="34" charset="0"/>
                <a:sym typeface="Arial"/>
              </a:rPr>
              <a:t> R. Care for incarcerated pregnant people with opioid use disorder: Equity and justice implications: Equity and justice implications. </a:t>
            </a:r>
            <a:r>
              <a:rPr lang="en-US" sz="800" i="1" dirty="0" err="1">
                <a:solidFill>
                  <a:srgbClr val="37393C"/>
                </a:solidFill>
                <a:highlight>
                  <a:srgbClr val="FFFFFF"/>
                </a:highlight>
                <a:latin typeface="Arial" panose="020B0604020202020204" pitchFamily="34" charset="0"/>
                <a:ea typeface="Arial"/>
                <a:cs typeface="Arial" panose="020B0604020202020204" pitchFamily="34" charset="0"/>
                <a:sym typeface="Arial"/>
              </a:rPr>
              <a:t>Obstet</a:t>
            </a:r>
            <a:r>
              <a:rPr lang="en-US" sz="800" i="1" dirty="0">
                <a:solidFill>
                  <a:srgbClr val="37393C"/>
                </a:solidFill>
                <a:highlight>
                  <a:srgbClr val="FFFFFF"/>
                </a:highlight>
                <a:latin typeface="Arial" panose="020B0604020202020204" pitchFamily="34" charset="0"/>
                <a:ea typeface="Arial"/>
                <a:cs typeface="Arial" panose="020B0604020202020204" pitchFamily="34" charset="0"/>
                <a:sym typeface="Arial"/>
              </a:rPr>
              <a:t> Gynecol</a:t>
            </a:r>
            <a:r>
              <a:rPr lang="en-US" sz="800" dirty="0">
                <a:solidFill>
                  <a:srgbClr val="37393C"/>
                </a:solidFill>
                <a:highlight>
                  <a:srgbClr val="FFFFFF"/>
                </a:highlight>
                <a:latin typeface="Arial" panose="020B0604020202020204" pitchFamily="34" charset="0"/>
                <a:ea typeface="Arial"/>
                <a:cs typeface="Arial" panose="020B0604020202020204" pitchFamily="34" charset="0"/>
                <a:sym typeface="Arial"/>
              </a:rPr>
              <a:t>. 2020;136(3):576-581.</a:t>
            </a:r>
            <a:endParaRPr lang="en-US" sz="800" dirty="0">
              <a:latin typeface="Arial" panose="020B0604020202020204" pitchFamily="34" charset="0"/>
              <a:cs typeface="Arial" panose="020B0604020202020204" pitchFamily="34" charset="0"/>
            </a:endParaRPr>
          </a:p>
          <a:p>
            <a:pPr>
              <a:buSzPts val="1400"/>
            </a:pPr>
            <a:r>
              <a:rPr lang="en-US" sz="800" dirty="0">
                <a:latin typeface="Arial" panose="020B0604020202020204" pitchFamily="34" charset="0"/>
                <a:ea typeface="Calibri" panose="020F0502020204030204" pitchFamily="34" charset="0"/>
                <a:cs typeface="Arial" panose="020B0604020202020204" pitchFamily="34" charset="0"/>
              </a:rPr>
              <a:t>49. </a:t>
            </a:r>
            <a:r>
              <a:rPr lang="en-US" sz="800" dirty="0">
                <a:solidFill>
                  <a:srgbClr val="37393C"/>
                </a:solidFill>
                <a:highlight>
                  <a:srgbClr val="FFFFFF"/>
                </a:highlight>
                <a:latin typeface="Arial" panose="020B0604020202020204" pitchFamily="34" charset="0"/>
                <a:ea typeface="Arial"/>
                <a:cs typeface="Arial" panose="020B0604020202020204" pitchFamily="34" charset="0"/>
                <a:sym typeface="Arial"/>
              </a:rPr>
              <a:t>NC Department of Public Safety. Policy and Procedures: Safekeepers. Chapter C, Section .1600. 2 March 2015. https://files.nc.gov/ncdps/documents/files/C_1600_03_02_15.pdf</a:t>
            </a:r>
          </a:p>
          <a:p>
            <a:pPr defTabSz="914400">
              <a:buClr>
                <a:srgbClr val="000000"/>
              </a:buClr>
              <a:buSzPts val="1400"/>
              <a:defRPr/>
            </a:pPr>
            <a:r>
              <a:rPr lang="en-US" sz="800" dirty="0">
                <a:latin typeface="Arial" panose="020B0604020202020204" pitchFamily="34" charset="0"/>
                <a:cs typeface="Arial" panose="020B0604020202020204" pitchFamily="34" charset="0"/>
              </a:rPr>
              <a:t>50. Williams, M &amp; Barber, L. When Pregnant People Encounter the Justice System. Incarcerated Women’s Health. Presented October 2023. </a:t>
            </a:r>
            <a:r>
              <a:rPr lang="en-US" sz="800" i="1" dirty="0">
                <a:latin typeface="Arial" panose="020B0604020202020204" pitchFamily="34" charset="0"/>
                <a:cs typeface="Arial" panose="020B0604020202020204" pitchFamily="34" charset="0"/>
              </a:rPr>
              <a:t>Used with permission.</a:t>
            </a:r>
            <a:endParaRPr lang="en-US" sz="800" dirty="0">
              <a:latin typeface="Arial" panose="020B0604020202020204" pitchFamily="34" charset="0"/>
              <a:cs typeface="Arial" panose="020B0604020202020204" pitchFamily="34" charset="0"/>
            </a:endParaRPr>
          </a:p>
          <a:p>
            <a:pPr>
              <a:buClr>
                <a:schemeClr val="dk1"/>
              </a:buClr>
              <a:buSzPts val="1200"/>
            </a:pPr>
            <a:r>
              <a:rPr lang="en-US" sz="800" dirty="0">
                <a:latin typeface="Arial" panose="020B0604020202020204" pitchFamily="34" charset="0"/>
                <a:ea typeface="Calibri" panose="020F0502020204030204" pitchFamily="34" charset="0"/>
                <a:cs typeface="Arial" panose="020B0604020202020204" pitchFamily="34" charset="0"/>
              </a:rPr>
              <a:t>51. </a:t>
            </a:r>
            <a:r>
              <a:rPr lang="en-US" sz="800" dirty="0">
                <a:latin typeface="Arial" panose="020B0604020202020204" pitchFamily="34" charset="0"/>
                <a:cs typeface="Arial" panose="020B0604020202020204" pitchFamily="34" charset="0"/>
              </a:rPr>
              <a:t>“Summary of the Dignity for Women Who are Incarcerated Act (SL 2021-143).” </a:t>
            </a:r>
            <a:r>
              <a:rPr lang="en-US" sz="800" i="1" dirty="0">
                <a:latin typeface="Arial" panose="020B0604020202020204" pitchFamily="34" charset="0"/>
                <a:cs typeface="Arial" panose="020B0604020202020204" pitchFamily="34" charset="0"/>
              </a:rPr>
              <a:t>Resources for Healthcare Professionals</a:t>
            </a:r>
            <a:r>
              <a:rPr lang="en-US" sz="800" dirty="0">
                <a:latin typeface="Arial" panose="020B0604020202020204" pitchFamily="34" charset="0"/>
                <a:cs typeface="Arial" panose="020B0604020202020204" pitchFamily="34" charset="0"/>
              </a:rPr>
              <a:t>. (2021). Incarcerated Women’s Health. Retrieved September 7, 2023, from </a:t>
            </a:r>
            <a:r>
              <a:rPr lang="en-US" sz="800" dirty="0">
                <a:latin typeface="Arial" panose="020B0604020202020204" pitchFamily="34" charset="0"/>
                <a:cs typeface="Arial" panose="020B0604020202020204" pitchFamily="34" charset="0"/>
                <a:hlinkClick r:id="rId3"/>
              </a:rPr>
              <a:t>https://incarceratedwomenshealth.org/resources-for-healthcare-professionals/</a:t>
            </a:r>
            <a:endParaRPr lang="en-US" sz="800" dirty="0">
              <a:latin typeface="Arial" panose="020B0604020202020204" pitchFamily="34" charset="0"/>
              <a:cs typeface="Arial" panose="020B0604020202020204" pitchFamily="34" charset="0"/>
            </a:endParaRPr>
          </a:p>
          <a:p>
            <a:pPr>
              <a:buClr>
                <a:schemeClr val="dk1"/>
              </a:buClr>
              <a:buSzPts val="1200"/>
            </a:pPr>
            <a:r>
              <a:rPr lang="en-US" sz="800" dirty="0">
                <a:latin typeface="Arial" panose="020B0604020202020204" pitchFamily="34" charset="0"/>
                <a:ea typeface="Calibri" panose="020F0502020204030204" pitchFamily="34" charset="0"/>
                <a:cs typeface="Arial" panose="020B0604020202020204" pitchFamily="34" charset="0"/>
              </a:rPr>
              <a:t>52. </a:t>
            </a:r>
            <a:r>
              <a:rPr lang="en-US" sz="800" dirty="0" err="1">
                <a:latin typeface="Arial" panose="020B0604020202020204" pitchFamily="34" charset="0"/>
                <a:cs typeface="Arial" panose="020B0604020202020204" pitchFamily="34" charset="0"/>
              </a:rPr>
              <a:t>Ostrach</a:t>
            </a:r>
            <a:r>
              <a:rPr lang="en-US" sz="800" dirty="0">
                <a:latin typeface="Arial" panose="020B0604020202020204" pitchFamily="34" charset="0"/>
                <a:cs typeface="Arial" panose="020B0604020202020204" pitchFamily="34" charset="0"/>
              </a:rPr>
              <a:t> B, </a:t>
            </a:r>
            <a:r>
              <a:rPr lang="en-US" sz="800" dirty="0" err="1">
                <a:latin typeface="Arial" panose="020B0604020202020204" pitchFamily="34" charset="0"/>
                <a:cs typeface="Arial" panose="020B0604020202020204" pitchFamily="34" charset="0"/>
              </a:rPr>
              <a:t>Leiner</a:t>
            </a:r>
            <a:r>
              <a:rPr lang="en-US" sz="800" dirty="0">
                <a:latin typeface="Arial" panose="020B0604020202020204" pitchFamily="34" charset="0"/>
                <a:cs typeface="Arial" panose="020B0604020202020204" pitchFamily="34" charset="0"/>
              </a:rPr>
              <a:t> C. 2019. “‘I Didn’t Want to Be on Suboxone at First…’ – Ambivalence in Perinatal Substance Use Treatment.” Journal of Addiction Medicine 13, 4, 264–71. </a:t>
            </a:r>
          </a:p>
          <a:p>
            <a:pPr>
              <a:buClr>
                <a:schemeClr val="dk1"/>
              </a:buClr>
              <a:buSzPts val="1200"/>
            </a:pPr>
            <a:r>
              <a:rPr lang="en-US" sz="800" dirty="0">
                <a:latin typeface="Arial" panose="020B0604020202020204" pitchFamily="34" charset="0"/>
                <a:ea typeface="Calibri" panose="020F0502020204030204" pitchFamily="34" charset="0"/>
                <a:cs typeface="Arial" panose="020B0604020202020204" pitchFamily="34" charset="0"/>
              </a:rPr>
              <a:t>53. </a:t>
            </a:r>
            <a:r>
              <a:rPr lang="en-US" sz="800" dirty="0">
                <a:latin typeface="Arial" panose="020B0604020202020204" pitchFamily="34" charset="0"/>
                <a:cs typeface="Arial" panose="020B0604020202020204" pitchFamily="34" charset="0"/>
              </a:rPr>
              <a:t>NCDHHS. “Infant Plan of Safe Care.” Accessed July 2, 2020. </a:t>
            </a:r>
            <a:r>
              <a:rPr lang="en-US" sz="800" dirty="0">
                <a:latin typeface="Arial" panose="020B0604020202020204" pitchFamily="34" charset="0"/>
                <a:cs typeface="Arial" panose="020B0604020202020204" pitchFamily="34" charset="0"/>
                <a:hlinkClick r:id="rId4"/>
              </a:rPr>
              <a:t>https://www.ncdhhs.gov/divisions/mental-health-developmental-disabilities-and-substance-abuse/infant-plan-safe-care</a:t>
            </a:r>
            <a:r>
              <a:rPr lang="en-US" sz="800" dirty="0">
                <a:latin typeface="Arial" panose="020B0604020202020204" pitchFamily="34" charset="0"/>
                <a:cs typeface="Arial" panose="020B0604020202020204" pitchFamily="34" charset="0"/>
              </a:rPr>
              <a:t>.</a:t>
            </a:r>
          </a:p>
        </p:txBody>
      </p:sp>
      <p:sp>
        <p:nvSpPr>
          <p:cNvPr id="2" name="Google Shape;1012;g109fb754f65_0_0">
            <a:extLst>
              <a:ext uri="{FF2B5EF4-FFF2-40B4-BE49-F238E27FC236}">
                <a16:creationId xmlns:a16="http://schemas.microsoft.com/office/drawing/2014/main" id="{44EACA54-06E1-D80D-F05B-27CE5D05AF59}"/>
              </a:ext>
            </a:extLst>
          </p:cNvPr>
          <p:cNvSpPr txBox="1">
            <a:spLocks/>
          </p:cNvSpPr>
          <p:nvPr/>
        </p:nvSpPr>
        <p:spPr>
          <a:xfrm>
            <a:off x="320040" y="548640"/>
            <a:ext cx="8455914" cy="205740"/>
          </a:xfrm>
          <a:prstGeom prst="rect">
            <a:avLst/>
          </a:prstGeom>
          <a:noFill/>
          <a:ln>
            <a:noFill/>
          </a:ln>
        </p:spPr>
        <p:txBody>
          <a:bodyPr spcFirstLastPara="1" wrap="square" lIns="0" tIns="0" rIns="0" bIns="0" anchor="t" anchorCtr="0">
            <a:noAutofit/>
          </a:bodyPr>
          <a:lstStyle>
            <a:lvl1pPr marL="0" indent="0" algn="l" defTabSz="685800" rtl="0" eaLnBrk="1" latinLnBrk="0" hangingPunct="1">
              <a:lnSpc>
                <a:spcPct val="90000"/>
              </a:lnSpc>
              <a:spcBef>
                <a:spcPts val="750"/>
              </a:spcBef>
              <a:buFontTx/>
              <a:buNone/>
              <a:defRPr sz="1500" b="1" i="0" kern="1200" baseline="0">
                <a:solidFill>
                  <a:srgbClr val="332E71"/>
                </a:solidFill>
                <a:latin typeface="Cabin" panose="020B0803050202020004" pitchFamily="34" charset="0"/>
                <a:ea typeface="+mn-ea"/>
                <a:cs typeface="+mn-cs"/>
              </a:defRPr>
            </a:lvl1pPr>
            <a:lvl2pPr marL="342900" indent="0" algn="l" defTabSz="685800" rtl="0" eaLnBrk="1" latinLnBrk="0" hangingPunct="1">
              <a:lnSpc>
                <a:spcPct val="90000"/>
              </a:lnSpc>
              <a:spcBef>
                <a:spcPts val="375"/>
              </a:spcBef>
              <a:buFontTx/>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Tx/>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Tx/>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563"/>
              </a:spcBef>
              <a:buSzPts val="3600"/>
            </a:pPr>
            <a:r>
              <a:rPr lang="en-US" sz="3200" dirty="0">
                <a:latin typeface="Arial" panose="020B0604020202020204" pitchFamily="34" charset="0"/>
                <a:cs typeface="Arial" panose="020B0604020202020204" pitchFamily="34" charset="0"/>
                <a:sym typeface="Arial"/>
              </a:rPr>
              <a:t>Citations</a:t>
            </a:r>
            <a:endParaRPr lang="en-US" sz="3200" baseline="30000"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938483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204910"/>
            <a:ext cx="9144000" cy="137160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286000"/>
            <a:ext cx="9144000" cy="910394"/>
          </a:xfrm>
          <a:solidFill>
            <a:srgbClr val="1F497D"/>
          </a:solidFill>
        </p:spPr>
        <p:txBody>
          <a:bodyPr/>
          <a:lstStyle/>
          <a:p>
            <a:pPr>
              <a:lnSpc>
                <a:spcPct val="115000"/>
              </a:lnSpc>
              <a:spcBef>
                <a:spcPts val="0"/>
              </a:spcBef>
            </a:pPr>
            <a:r>
              <a:rPr lang="en-US" sz="3200" b="1" dirty="0">
                <a:solidFill>
                  <a:schemeClr val="bg1"/>
                </a:solidFill>
                <a:effectLst/>
                <a:latin typeface="+mn-lt"/>
                <a:ea typeface="Cambria" panose="02040503050406030204" pitchFamily="18" charset="0"/>
                <a:cs typeface="Arial" panose="020B0604020202020204" pitchFamily="34" charset="0"/>
              </a:rPr>
              <a:t>Panel: </a:t>
            </a:r>
            <a:r>
              <a:rPr lang="en-US" sz="3200" b="1" dirty="0">
                <a:solidFill>
                  <a:schemeClr val="bg1"/>
                </a:solidFill>
                <a:effectLst/>
                <a:latin typeface="+mn-lt"/>
                <a:ea typeface="Cambria" panose="02040503050406030204" pitchFamily="18" charset="0"/>
                <a:cs typeface="Times New Roman" panose="02020603050405020304" pitchFamily="18" charset="0"/>
              </a:rPr>
              <a:t>Jails and Opioid Treatment Programs (OTPs)</a:t>
            </a:r>
            <a:br>
              <a:rPr lang="en-US" sz="3200" dirty="0">
                <a:solidFill>
                  <a:schemeClr val="bg1"/>
                </a:solidFill>
                <a:effectLst/>
                <a:latin typeface="+mn-lt"/>
                <a:ea typeface="Cambria" panose="02040503050406030204" pitchFamily="18" charset="0"/>
              </a:rPr>
            </a:br>
            <a:endParaRPr lang="en-US" sz="3200" dirty="0">
              <a:solidFill>
                <a:schemeClr val="bg1"/>
              </a:solidFill>
              <a:effectLst/>
              <a:latin typeface="+mn-lt"/>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C21C2D46-A04F-8C2A-A305-1C04D07E3CD8}"/>
              </a:ext>
            </a:extLst>
          </p:cNvPr>
          <p:cNvSpPr/>
          <p:nvPr/>
        </p:nvSpPr>
        <p:spPr>
          <a:xfrm>
            <a:off x="435769" y="3576510"/>
            <a:ext cx="8624455" cy="3454022"/>
          </a:xfrm>
          <a:prstGeom prst="rect">
            <a:avLst/>
          </a:prstGeom>
          <a:noFill/>
        </p:spPr>
        <p:txBody>
          <a:bodyPr wrap="square">
            <a:spAutoFit/>
          </a:bodyPr>
          <a:lstStyle/>
          <a:p>
            <a:pPr algn="r">
              <a:lnSpc>
                <a:spcPct val="115000"/>
              </a:lnSpc>
            </a:pPr>
            <a:r>
              <a:rPr lang="en-US" sz="2400" b="1" i="1" dirty="0">
                <a:solidFill>
                  <a:srgbClr val="17375E"/>
                </a:solidFill>
                <a:effectLst/>
                <a:ea typeface="Times New Roman" panose="02020603050405020304" pitchFamily="18" charset="0"/>
              </a:rPr>
              <a:t>Jason Jackson</a:t>
            </a:r>
          </a:p>
          <a:p>
            <a:pPr algn="r">
              <a:lnSpc>
                <a:spcPct val="115000"/>
              </a:lnSpc>
            </a:pPr>
            <a:r>
              <a:rPr lang="en-US" sz="2400" b="1" i="1" dirty="0">
                <a:solidFill>
                  <a:srgbClr val="17375E"/>
                </a:solidFill>
              </a:rPr>
              <a:t>Kaylie </a:t>
            </a:r>
            <a:r>
              <a:rPr lang="en-US" sz="2400" b="1" i="1" dirty="0" err="1">
                <a:solidFill>
                  <a:srgbClr val="17375E"/>
                </a:solidFill>
              </a:rPr>
              <a:t>Bolles</a:t>
            </a:r>
            <a:endParaRPr lang="en-US" sz="2400" b="1" i="1" dirty="0">
              <a:solidFill>
                <a:srgbClr val="17375E"/>
              </a:solidFill>
            </a:endParaRPr>
          </a:p>
          <a:p>
            <a:pPr algn="r">
              <a:lnSpc>
                <a:spcPct val="115000"/>
              </a:lnSpc>
            </a:pPr>
            <a:r>
              <a:rPr lang="en-US" sz="2400" b="1" i="1" dirty="0">
                <a:solidFill>
                  <a:srgbClr val="17375E"/>
                </a:solidFill>
              </a:rPr>
              <a:t>Rachel Crouse</a:t>
            </a:r>
          </a:p>
          <a:p>
            <a:pPr algn="r">
              <a:lnSpc>
                <a:spcPct val="115000"/>
              </a:lnSpc>
            </a:pPr>
            <a:r>
              <a:rPr lang="en-US" sz="2400" b="1" i="1" dirty="0">
                <a:solidFill>
                  <a:srgbClr val="17375E"/>
                </a:solidFill>
              </a:rPr>
              <a:t>Arthur Payne</a:t>
            </a:r>
          </a:p>
          <a:p>
            <a:pPr algn="r">
              <a:lnSpc>
                <a:spcPct val="115000"/>
              </a:lnSpc>
            </a:pPr>
            <a:r>
              <a:rPr lang="en-US" sz="2400" b="1" i="1" dirty="0">
                <a:solidFill>
                  <a:srgbClr val="17375E"/>
                </a:solidFill>
              </a:rPr>
              <a:t>Tremaine Sawyer</a:t>
            </a:r>
          </a:p>
          <a:p>
            <a:pPr algn="r">
              <a:lnSpc>
                <a:spcPct val="115000"/>
              </a:lnSpc>
            </a:pPr>
            <a:r>
              <a:rPr lang="en-US" sz="2400" b="1" i="1" dirty="0">
                <a:solidFill>
                  <a:srgbClr val="17375E"/>
                </a:solidFill>
              </a:rPr>
              <a:t>Lauren </a:t>
            </a:r>
            <a:r>
              <a:rPr lang="en-US" sz="2400" b="1" i="1" dirty="0" err="1">
                <a:solidFill>
                  <a:srgbClr val="17375E"/>
                </a:solidFill>
              </a:rPr>
              <a:t>Garvie</a:t>
            </a:r>
            <a:endParaRPr lang="en-US" sz="2400" b="1" i="1" dirty="0">
              <a:solidFill>
                <a:srgbClr val="17375E"/>
              </a:solidFill>
            </a:endParaRPr>
          </a:p>
          <a:p>
            <a:pPr algn="r">
              <a:lnSpc>
                <a:spcPct val="115000"/>
              </a:lnSpc>
            </a:pPr>
            <a:r>
              <a:rPr lang="en-US" sz="2400" b="1" i="1" dirty="0">
                <a:solidFill>
                  <a:srgbClr val="17375E"/>
                </a:solidFill>
              </a:rPr>
              <a:t>Sarah Gayton</a:t>
            </a:r>
          </a:p>
          <a:p>
            <a:pPr marR="0" lvl="0" algn="r">
              <a:lnSpc>
                <a:spcPct val="115000"/>
              </a:lnSpc>
              <a:spcAft>
                <a:spcPts val="0"/>
              </a:spcAft>
            </a:pPr>
            <a:r>
              <a:rPr lang="en-US" sz="2400" b="1" i="1" dirty="0">
                <a:solidFill>
                  <a:srgbClr val="17375E"/>
                </a:solidFill>
                <a:effectLst/>
              </a:rPr>
              <a:t>       </a:t>
            </a:r>
            <a:endParaRPr lang="en-US" sz="2400" b="1" i="1" u="none" strike="noStrike" dirty="0">
              <a:solidFill>
                <a:srgbClr val="17375E"/>
              </a:solidFill>
              <a:effectLst/>
            </a:endParaRPr>
          </a:p>
        </p:txBody>
      </p:sp>
    </p:spTree>
    <p:extLst>
      <p:ext uri="{BB962C8B-B14F-4D97-AF65-F5344CB8AC3E}">
        <p14:creationId xmlns:p14="http://schemas.microsoft.com/office/powerpoint/2010/main" val="32130986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194560"/>
            <a:ext cx="9144000" cy="137160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304294"/>
            <a:ext cx="9144000" cy="910394"/>
          </a:xfrm>
          <a:solidFill>
            <a:srgbClr val="1F497D"/>
          </a:solidFill>
        </p:spPr>
        <p:txBody>
          <a:bodyPr/>
          <a:lstStyle/>
          <a:p>
            <a:pPr>
              <a:lnSpc>
                <a:spcPct val="120000"/>
              </a:lnSpc>
            </a:pPr>
            <a:r>
              <a:rPr lang="en-US" sz="3200" dirty="0">
                <a:solidFill>
                  <a:schemeClr val="bg1"/>
                </a:solidFill>
                <a:latin typeface="+mn-lt"/>
                <a:ea typeface="Roboto" panose="02000000000000000000" pitchFamily="2" charset="0"/>
                <a:cs typeface="Roboto" panose="02000000000000000000" pitchFamily="2" charset="0"/>
              </a:rPr>
              <a:t>Supporting Programs for People at Risk of Incarceration and Overdose</a:t>
            </a:r>
          </a:p>
        </p:txBody>
      </p:sp>
      <p:sp>
        <p:nvSpPr>
          <p:cNvPr id="2" name="Rectangle 1">
            <a:extLst>
              <a:ext uri="{FF2B5EF4-FFF2-40B4-BE49-F238E27FC236}">
                <a16:creationId xmlns:a16="http://schemas.microsoft.com/office/drawing/2014/main" id="{7447FB34-1FED-85D1-DD58-4E4A360D228C}"/>
              </a:ext>
            </a:extLst>
          </p:cNvPr>
          <p:cNvSpPr/>
          <p:nvPr/>
        </p:nvSpPr>
        <p:spPr>
          <a:xfrm>
            <a:off x="457200" y="3561753"/>
            <a:ext cx="8624455" cy="905633"/>
          </a:xfrm>
          <a:prstGeom prst="rect">
            <a:avLst/>
          </a:prstGeom>
          <a:noFill/>
        </p:spPr>
        <p:txBody>
          <a:bodyPr wrap="square">
            <a:spAutoFit/>
          </a:bodyPr>
          <a:lstStyle/>
          <a:p>
            <a:pPr algn="r">
              <a:lnSpc>
                <a:spcPct val="115000"/>
              </a:lnSpc>
            </a:pPr>
            <a:r>
              <a:rPr lang="en-US" sz="2400" b="1" i="1" dirty="0">
                <a:solidFill>
                  <a:srgbClr val="17375E"/>
                </a:solidFill>
                <a:effectLst/>
                <a:ea typeface="Calibri" panose="020F0502020204030204" pitchFamily="34" charset="0"/>
              </a:rPr>
              <a:t>Evan Ashkin</a:t>
            </a:r>
          </a:p>
          <a:p>
            <a:pPr algn="r">
              <a:lnSpc>
                <a:spcPct val="115000"/>
              </a:lnSpc>
            </a:pPr>
            <a:r>
              <a:rPr lang="en-US" sz="2400" b="1" i="1" dirty="0">
                <a:solidFill>
                  <a:srgbClr val="17375E"/>
                </a:solidFill>
                <a:ea typeface="Calibri" panose="020F0502020204030204" pitchFamily="34" charset="0"/>
                <a:cs typeface="Times New Roman" panose="02020603050405020304" pitchFamily="18" charset="0"/>
              </a:rPr>
              <a:t>Amy O’Regan</a:t>
            </a:r>
          </a:p>
        </p:txBody>
      </p:sp>
    </p:spTree>
    <p:extLst>
      <p:ext uri="{BB962C8B-B14F-4D97-AF65-F5344CB8AC3E}">
        <p14:creationId xmlns:p14="http://schemas.microsoft.com/office/powerpoint/2010/main" val="31791121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A0F9A-1973-67EB-32AF-AFF33DA3F175}"/>
              </a:ext>
            </a:extLst>
          </p:cNvPr>
          <p:cNvSpPr>
            <a:spLocks noGrp="1"/>
          </p:cNvSpPr>
          <p:nvPr>
            <p:ph type="title"/>
          </p:nvPr>
        </p:nvSpPr>
        <p:spPr>
          <a:xfrm>
            <a:off x="4572000" y="109106"/>
            <a:ext cx="4260273" cy="1088276"/>
          </a:xfrm>
        </p:spPr>
        <p:txBody>
          <a:bodyPr anchor="b">
            <a:noAutofit/>
          </a:bodyPr>
          <a:lstStyle/>
          <a:p>
            <a:r>
              <a:rPr lang="en-US" sz="3200" dirty="0">
                <a:latin typeface="Arial" panose="020B0604020202020204" pitchFamily="34" charset="0"/>
                <a:cs typeface="Arial" panose="020B0604020202020204" pitchFamily="34" charset="0"/>
              </a:rPr>
              <a:t>What is NC-TAC?</a:t>
            </a:r>
          </a:p>
        </p:txBody>
      </p:sp>
      <p:sp>
        <p:nvSpPr>
          <p:cNvPr id="3" name="Content Placeholder 2">
            <a:extLst>
              <a:ext uri="{FF2B5EF4-FFF2-40B4-BE49-F238E27FC236}">
                <a16:creationId xmlns:a16="http://schemas.microsoft.com/office/drawing/2014/main" id="{77D228F2-4179-EA78-B8AE-1BE38488EFCF}"/>
              </a:ext>
            </a:extLst>
          </p:cNvPr>
          <p:cNvSpPr>
            <a:spLocks noGrp="1"/>
          </p:cNvSpPr>
          <p:nvPr>
            <p:ph idx="1"/>
          </p:nvPr>
        </p:nvSpPr>
        <p:spPr>
          <a:xfrm>
            <a:off x="4572000" y="1413164"/>
            <a:ext cx="3886200" cy="3901787"/>
          </a:xfrm>
        </p:spPr>
        <p:txBody>
          <a:bodyPr>
            <a:noAutofit/>
          </a:bodyPr>
          <a:lstStyle/>
          <a:p>
            <a:pPr>
              <a:lnSpc>
                <a:spcPct val="110000"/>
              </a:lnSpc>
            </a:pPr>
            <a:r>
              <a:rPr lang="en-US" sz="1800" dirty="0">
                <a:latin typeface="Arial" panose="020B0604020202020204" pitchFamily="34" charset="0"/>
                <a:ea typeface="Roboto" panose="02000000000000000000" pitchFamily="2" charset="0"/>
                <a:cs typeface="Arial" panose="020B0604020202020204" pitchFamily="34" charset="0"/>
              </a:rPr>
              <a:t>The </a:t>
            </a:r>
            <a:r>
              <a:rPr lang="en-US" sz="1800" i="1" dirty="0">
                <a:latin typeface="Arial" panose="020B0604020202020204" pitchFamily="34" charset="0"/>
                <a:ea typeface="Roboto" panose="02000000000000000000" pitchFamily="2" charset="0"/>
                <a:cs typeface="Arial" panose="020B0604020202020204" pitchFamily="34" charset="0"/>
              </a:rPr>
              <a:t>North Carolina Technical Assistance Center (NC-TAC)</a:t>
            </a:r>
            <a:r>
              <a:rPr lang="en-US" sz="1800" dirty="0">
                <a:latin typeface="Arial" panose="020B0604020202020204" pitchFamily="34" charset="0"/>
                <a:ea typeface="Roboto" panose="02000000000000000000" pitchFamily="2" charset="0"/>
                <a:cs typeface="Arial" panose="020B0604020202020204" pitchFamily="34" charset="0"/>
              </a:rPr>
              <a:t> is a statewide initiative to provide technical assistance to programs that support individuals at risk of incarceration and overdose. </a:t>
            </a:r>
          </a:p>
          <a:p>
            <a:pPr>
              <a:lnSpc>
                <a:spcPct val="110000"/>
              </a:lnSpc>
            </a:pPr>
            <a:r>
              <a:rPr lang="en-US" sz="1800" dirty="0">
                <a:latin typeface="Arial" panose="020B0604020202020204" pitchFamily="34" charset="0"/>
                <a:ea typeface="Roboto" panose="02000000000000000000" pitchFamily="2" charset="0"/>
                <a:cs typeface="Arial" panose="020B0604020202020204" pitchFamily="34" charset="0"/>
              </a:rPr>
              <a:t>Collaboration between UNC FIT Program, North Carolina Harm Reduction Coalition (NCHRC) and Duke Harm Reduction Research Collaboratory</a:t>
            </a:r>
          </a:p>
          <a:p>
            <a:pPr>
              <a:lnSpc>
                <a:spcPct val="110000"/>
              </a:lnSpc>
            </a:pPr>
            <a:r>
              <a:rPr lang="en-US" sz="1800" dirty="0">
                <a:latin typeface="Arial" panose="020B0604020202020204" pitchFamily="34" charset="0"/>
                <a:ea typeface="Roboto" panose="02000000000000000000" pitchFamily="2" charset="0"/>
                <a:cs typeface="Arial" panose="020B0604020202020204" pitchFamily="34" charset="0"/>
              </a:rPr>
              <a:t>Funded by NC DHHS Division of Mental Health</a:t>
            </a:r>
          </a:p>
        </p:txBody>
      </p:sp>
      <p:sp>
        <p:nvSpPr>
          <p:cNvPr id="21" name="Footer Placeholder 6">
            <a:extLst>
              <a:ext uri="{FF2B5EF4-FFF2-40B4-BE49-F238E27FC236}">
                <a16:creationId xmlns:a16="http://schemas.microsoft.com/office/drawing/2014/main" id="{9BCD8E1D-7F29-48BA-A1EB-E1916492F36A}"/>
              </a:ext>
            </a:extLst>
          </p:cNvPr>
          <p:cNvSpPr>
            <a:spLocks noGrp="1"/>
          </p:cNvSpPr>
          <p:nvPr>
            <p:ph type="ftr" sz="quarter" idx="11"/>
          </p:nvPr>
        </p:nvSpPr>
        <p:spPr>
          <a:xfrm>
            <a:off x="0" y="6583680"/>
            <a:ext cx="2629094" cy="273844"/>
          </a:xfrm>
        </p:spPr>
        <p:txBody>
          <a:bodyPr/>
          <a:lstStyle/>
          <a:p>
            <a:pPr algn="l" defTabSz="685800">
              <a:spcAft>
                <a:spcPts val="450"/>
              </a:spcAft>
            </a:pPr>
            <a:r>
              <a:rPr lang="en-US" sz="1000" b="0" dirty="0">
                <a:solidFill>
                  <a:srgbClr val="000000"/>
                </a:solidFill>
                <a:latin typeface="Arial" panose="020B0604020202020204" pitchFamily="34" charset="0"/>
                <a:ea typeface="Roboto" panose="02000000000000000000" pitchFamily="2" charset="0"/>
                <a:cs typeface="Arial" panose="020B0604020202020204" pitchFamily="34" charset="0"/>
              </a:rPr>
              <a:t>December 2023 OPDAAC Meeting</a:t>
            </a:r>
          </a:p>
        </p:txBody>
      </p:sp>
      <p:pic>
        <p:nvPicPr>
          <p:cNvPr id="5" name="Picture 4">
            <a:extLst>
              <a:ext uri="{FF2B5EF4-FFF2-40B4-BE49-F238E27FC236}">
                <a16:creationId xmlns:a16="http://schemas.microsoft.com/office/drawing/2014/main" id="{A42C61A6-6997-5B9D-D397-07031E37B265}"/>
              </a:ext>
            </a:extLst>
          </p:cNvPr>
          <p:cNvPicPr>
            <a:picLocks noChangeAspect="1"/>
          </p:cNvPicPr>
          <p:nvPr/>
        </p:nvPicPr>
        <p:blipFill rotWithShape="1">
          <a:blip r:embed="rId3"/>
          <a:srcRect l="3679" t="1875" r="3960" b="3507"/>
          <a:stretch/>
        </p:blipFill>
        <p:spPr>
          <a:xfrm>
            <a:off x="828989" y="1793697"/>
            <a:ext cx="3278124" cy="3270606"/>
          </a:xfrm>
          <a:prstGeom prst="ellipse">
            <a:avLst/>
          </a:prstGeom>
        </p:spPr>
      </p:pic>
    </p:spTree>
    <p:extLst>
      <p:ext uri="{BB962C8B-B14F-4D97-AF65-F5344CB8AC3E}">
        <p14:creationId xmlns:p14="http://schemas.microsoft.com/office/powerpoint/2010/main" val="2816119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F84C8-A8E7-6D2E-EF8E-CCF5CCA48C86}"/>
              </a:ext>
            </a:extLst>
          </p:cNvPr>
          <p:cNvSpPr>
            <a:spLocks noGrp="1"/>
          </p:cNvSpPr>
          <p:nvPr>
            <p:ph type="ctrTitle"/>
          </p:nvPr>
        </p:nvSpPr>
        <p:spPr>
          <a:xfrm>
            <a:off x="5760720" y="243320"/>
            <a:ext cx="2858687" cy="2388343"/>
          </a:xfrm>
        </p:spPr>
        <p:txBody>
          <a:bodyPr anchor="t">
            <a:normAutofit/>
          </a:bodyPr>
          <a:lstStyle/>
          <a:p>
            <a:r>
              <a:rPr lang="en-US" sz="3200" dirty="0">
                <a:latin typeface="Arial" panose="020B0604020202020204" pitchFamily="34" charset="0"/>
                <a:cs typeface="Arial" panose="020B0604020202020204" pitchFamily="34" charset="0"/>
              </a:rPr>
              <a:t>Meet the Team</a:t>
            </a:r>
          </a:p>
        </p:txBody>
      </p:sp>
      <p:sp>
        <p:nvSpPr>
          <p:cNvPr id="2067" name="Subtitle 2">
            <a:extLst>
              <a:ext uri="{FF2B5EF4-FFF2-40B4-BE49-F238E27FC236}">
                <a16:creationId xmlns:a16="http://schemas.microsoft.com/office/drawing/2014/main" id="{6008F35F-D16F-4570-858B-EF57288370AE}"/>
              </a:ext>
            </a:extLst>
          </p:cNvPr>
          <p:cNvSpPr>
            <a:spLocks noGrp="1"/>
          </p:cNvSpPr>
          <p:nvPr>
            <p:ph type="subTitle" idx="1"/>
          </p:nvPr>
        </p:nvSpPr>
        <p:spPr>
          <a:xfrm>
            <a:off x="5813838" y="1902180"/>
            <a:ext cx="2563906" cy="4239852"/>
          </a:xfrm>
        </p:spPr>
        <p:txBody>
          <a:bodyPr>
            <a:normAutofit lnSpcReduction="10000"/>
          </a:bodyPr>
          <a:lstStyle/>
          <a:p>
            <a:r>
              <a:rPr lang="en-US" sz="1800" dirty="0">
                <a:latin typeface="Arial" panose="020B0604020202020204" pitchFamily="34" charset="0"/>
                <a:ea typeface="Roboto" panose="02000000000000000000" pitchFamily="2" charset="0"/>
                <a:cs typeface="Arial" panose="020B0604020202020204" pitchFamily="34" charset="0"/>
              </a:rPr>
              <a:t>Evan Ashkin</a:t>
            </a:r>
          </a:p>
          <a:p>
            <a:r>
              <a:rPr lang="en-US" sz="1800" dirty="0">
                <a:latin typeface="Arial" panose="020B0604020202020204" pitchFamily="34" charset="0"/>
                <a:ea typeface="Roboto" panose="02000000000000000000" pitchFamily="2" charset="0"/>
                <a:cs typeface="Arial" panose="020B0604020202020204" pitchFamily="34" charset="0"/>
              </a:rPr>
              <a:t>Andrea Des Marais</a:t>
            </a:r>
          </a:p>
          <a:p>
            <a:r>
              <a:rPr lang="en-US" sz="1800" dirty="0">
                <a:latin typeface="Arial" panose="020B0604020202020204" pitchFamily="34" charset="0"/>
                <a:ea typeface="Roboto" panose="02000000000000000000" pitchFamily="2" charset="0"/>
                <a:cs typeface="Arial" panose="020B0604020202020204" pitchFamily="34" charset="0"/>
              </a:rPr>
              <a:t>Alicia Brunelli</a:t>
            </a:r>
          </a:p>
          <a:p>
            <a:r>
              <a:rPr lang="en-US" sz="1800" dirty="0">
                <a:latin typeface="Arial" panose="020B0604020202020204" pitchFamily="34" charset="0"/>
                <a:ea typeface="Roboto" panose="02000000000000000000" pitchFamily="2" charset="0"/>
                <a:cs typeface="Arial" panose="020B0604020202020204" pitchFamily="34" charset="0"/>
              </a:rPr>
              <a:t>Lars Paul</a:t>
            </a:r>
          </a:p>
          <a:p>
            <a:r>
              <a:rPr lang="en-US" sz="1800" dirty="0">
                <a:latin typeface="Arial" panose="020B0604020202020204" pitchFamily="34" charset="0"/>
                <a:ea typeface="Roboto" panose="02000000000000000000" pitchFamily="2" charset="0"/>
                <a:cs typeface="Arial" panose="020B0604020202020204" pitchFamily="34" charset="0"/>
              </a:rPr>
              <a:t>Shuchin Shukla</a:t>
            </a:r>
          </a:p>
          <a:p>
            <a:r>
              <a:rPr lang="en-US" sz="1800" dirty="0">
                <a:latin typeface="Arial" panose="020B0604020202020204" pitchFamily="34" charset="0"/>
                <a:ea typeface="Roboto" panose="02000000000000000000" pitchFamily="2" charset="0"/>
                <a:cs typeface="Arial" panose="020B0604020202020204" pitchFamily="34" charset="0"/>
              </a:rPr>
              <a:t>Jamaal Littlejohn</a:t>
            </a:r>
          </a:p>
          <a:p>
            <a:r>
              <a:rPr lang="en-US" sz="1800" dirty="0">
                <a:latin typeface="Arial" panose="020B0604020202020204" pitchFamily="34" charset="0"/>
                <a:ea typeface="Roboto" panose="02000000000000000000" pitchFamily="2" charset="0"/>
                <a:cs typeface="Arial" panose="020B0604020202020204" pitchFamily="34" charset="0"/>
              </a:rPr>
              <a:t>Donnie Varnell</a:t>
            </a:r>
          </a:p>
          <a:p>
            <a:r>
              <a:rPr lang="en-US" sz="1800" dirty="0">
                <a:latin typeface="Arial" panose="020B0604020202020204" pitchFamily="34" charset="0"/>
                <a:ea typeface="Roboto" panose="02000000000000000000" pitchFamily="2" charset="0"/>
                <a:cs typeface="Arial" panose="020B0604020202020204" pitchFamily="34" charset="0"/>
              </a:rPr>
              <a:t>Tommy Green</a:t>
            </a:r>
          </a:p>
          <a:p>
            <a:r>
              <a:rPr lang="en-US" sz="1800" dirty="0">
                <a:latin typeface="Arial" panose="020B0604020202020204" pitchFamily="34" charset="0"/>
                <a:ea typeface="Roboto" panose="02000000000000000000" pitchFamily="2" charset="0"/>
                <a:cs typeface="Arial" panose="020B0604020202020204" pitchFamily="34" charset="0"/>
              </a:rPr>
              <a:t>Amy O’Regan</a:t>
            </a:r>
          </a:p>
          <a:p>
            <a:r>
              <a:rPr lang="en-US" sz="1800" dirty="0">
                <a:latin typeface="Arial" panose="020B0604020202020204" pitchFamily="34" charset="0"/>
                <a:ea typeface="Roboto" panose="02000000000000000000" pitchFamily="2" charset="0"/>
                <a:cs typeface="Arial" panose="020B0604020202020204" pitchFamily="34" charset="0"/>
              </a:rPr>
              <a:t>Alyssa </a:t>
            </a:r>
            <a:r>
              <a:rPr lang="en-US" sz="1800" dirty="0" err="1">
                <a:latin typeface="Arial" panose="020B0604020202020204" pitchFamily="34" charset="0"/>
                <a:ea typeface="Roboto" panose="02000000000000000000" pitchFamily="2" charset="0"/>
                <a:cs typeface="Arial" panose="020B0604020202020204" pitchFamily="34" charset="0"/>
              </a:rPr>
              <a:t>Benziger</a:t>
            </a:r>
            <a:endParaRPr lang="en-US" sz="1800" dirty="0">
              <a:latin typeface="Arial" panose="020B0604020202020204" pitchFamily="34" charset="0"/>
              <a:ea typeface="Roboto" panose="02000000000000000000" pitchFamily="2" charset="0"/>
              <a:cs typeface="Arial" panose="020B0604020202020204" pitchFamily="34" charset="0"/>
            </a:endParaRPr>
          </a:p>
          <a:p>
            <a:r>
              <a:rPr lang="en-US" sz="1800" dirty="0">
                <a:latin typeface="Arial" panose="020B0604020202020204" pitchFamily="34" charset="0"/>
                <a:ea typeface="Roboto" panose="02000000000000000000" pitchFamily="2" charset="0"/>
                <a:cs typeface="Arial" panose="020B0604020202020204" pitchFamily="34" charset="0"/>
              </a:rPr>
              <a:t>Hillary Chen</a:t>
            </a:r>
            <a:endParaRPr lang="en-US" dirty="0">
              <a:latin typeface="Arial" panose="020B0604020202020204" pitchFamily="34" charset="0"/>
              <a:ea typeface="Roboto" panose="02000000000000000000" pitchFamily="2" charset="0"/>
              <a:cs typeface="Arial" panose="020B0604020202020204" pitchFamily="34" charset="0"/>
            </a:endParaRPr>
          </a:p>
        </p:txBody>
      </p:sp>
      <p:sp>
        <p:nvSpPr>
          <p:cNvPr id="2071" name="Footer Placeholder 4">
            <a:extLst>
              <a:ext uri="{FF2B5EF4-FFF2-40B4-BE49-F238E27FC236}">
                <a16:creationId xmlns:a16="http://schemas.microsoft.com/office/drawing/2014/main" id="{F0544A3C-CEE1-4B2F-986C-28798560F126}"/>
              </a:ext>
            </a:extLst>
          </p:cNvPr>
          <p:cNvSpPr>
            <a:spLocks noGrp="1"/>
          </p:cNvSpPr>
          <p:nvPr>
            <p:ph type="ftr" sz="quarter" idx="11"/>
          </p:nvPr>
        </p:nvSpPr>
        <p:spPr>
          <a:xfrm>
            <a:off x="0" y="6583680"/>
            <a:ext cx="2629094" cy="273844"/>
          </a:xfrm>
        </p:spPr>
        <p:txBody>
          <a:bodyPr/>
          <a:lstStyle/>
          <a:p>
            <a:pPr algn="l" defTabSz="685800">
              <a:spcAft>
                <a:spcPts val="450"/>
              </a:spcAft>
            </a:pPr>
            <a:r>
              <a:rPr lang="en-US" sz="1000" b="0" dirty="0">
                <a:solidFill>
                  <a:srgbClr val="000000"/>
                </a:solidFill>
                <a:latin typeface="Arial" panose="020B0604020202020204" pitchFamily="34" charset="0"/>
                <a:cs typeface="Arial" panose="020B0604020202020204" pitchFamily="34" charset="0"/>
              </a:rPr>
              <a:t>December 2023 OPDAAC Meeting</a:t>
            </a:r>
          </a:p>
        </p:txBody>
      </p:sp>
      <p:pic>
        <p:nvPicPr>
          <p:cNvPr id="7" name="Picture 6" descr="A person in a suit and tie&#10;&#10;Description automatically generated">
            <a:extLst>
              <a:ext uri="{FF2B5EF4-FFF2-40B4-BE49-F238E27FC236}">
                <a16:creationId xmlns:a16="http://schemas.microsoft.com/office/drawing/2014/main" id="{FF8CE081-BD57-D7B5-BA9C-69843ED08AE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51" b="96543" l="988" r="97531">
                        <a14:foregroundMark x1="19012" y1="15309" x2="5185" y2="50370"/>
                        <a14:foregroundMark x1="5185" y1="50370" x2="18519" y2="82469"/>
                        <a14:foregroundMark x1="18519" y1="82469" x2="48642" y2="91852"/>
                        <a14:foregroundMark x1="48642" y1="91852" x2="79506" y2="75556"/>
                        <a14:foregroundMark x1="26667" y1="10123" x2="57037" y2="5679"/>
                        <a14:foregroundMark x1="57037" y1="5679" x2="82963" y2="23951"/>
                        <a14:foregroundMark x1="82963" y1="23951" x2="94321" y2="61975"/>
                        <a14:foregroundMark x1="94321" y1="61975" x2="89877" y2="72099"/>
                        <a14:foregroundMark x1="92840" y1="53333" x2="77778" y2="17531"/>
                        <a14:foregroundMark x1="77778" y1="17531" x2="50617" y2="3951"/>
                        <a14:foregroundMark x1="50617" y1="3951" x2="36543" y2="4198"/>
                        <a14:foregroundMark x1="9630" y1="68889" x2="4691" y2="38025"/>
                        <a14:foregroundMark x1="4691" y1="38025" x2="30370" y2="20741"/>
                        <a14:foregroundMark x1="30370" y1="20741" x2="22963" y2="17778"/>
                        <a14:foregroundMark x1="49136" y1="52840" x2="50123" y2="33827"/>
                        <a14:foregroundMark x1="22963" y1="19259" x2="29630" y2="12099"/>
                        <a14:foregroundMark x1="988" y1="49877" x2="4444" y2="40247"/>
                        <a14:foregroundMark x1="61235" y1="22222" x2="71358" y2="60988"/>
                        <a14:foregroundMark x1="71358" y1="60988" x2="71358" y2="60988"/>
                        <a14:foregroundMark x1="64691" y1="7160" x2="85432" y2="24198"/>
                        <a14:foregroundMark x1="92840" y1="37778" x2="93580" y2="59506"/>
                        <a14:foregroundMark x1="96049" y1="60494" x2="97531" y2="38765"/>
                        <a14:foregroundMark x1="40741" y1="96543" x2="64691" y2="96543"/>
                      </a14:backgroundRemoval>
                    </a14:imgEffect>
                  </a14:imgLayer>
                </a14:imgProps>
              </a:ext>
              <a:ext uri="{28A0092B-C50C-407E-A947-70E740481C1C}">
                <a14:useLocalDpi xmlns:a14="http://schemas.microsoft.com/office/drawing/2010/main" val="0"/>
              </a:ext>
            </a:extLst>
          </a:blip>
          <a:stretch>
            <a:fillRect/>
          </a:stretch>
        </p:blipFill>
        <p:spPr>
          <a:xfrm>
            <a:off x="3882734" y="2835895"/>
            <a:ext cx="1186211" cy="1186211"/>
          </a:xfrm>
          <a:prstGeom prst="rect">
            <a:avLst/>
          </a:prstGeom>
        </p:spPr>
      </p:pic>
      <p:pic>
        <p:nvPicPr>
          <p:cNvPr id="9" name="Picture 8" descr="A person with a beard and mustache&#10;&#10;Description automatically generated">
            <a:extLst>
              <a:ext uri="{FF2B5EF4-FFF2-40B4-BE49-F238E27FC236}">
                <a16:creationId xmlns:a16="http://schemas.microsoft.com/office/drawing/2014/main" id="{D47BE178-E300-C7EB-47C6-C299D9A0C2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81" b="98160" l="3272" r="96268">
                        <a14:foregroundMark x1="17331" y1="61452" x2="29192" y2="27045"/>
                        <a14:foregroundMark x1="29192" y1="27045" x2="33436" y2="24284"/>
                        <a14:foregroundMark x1="27403" y1="81595" x2="7413" y2="53323"/>
                        <a14:foregroundMark x1="7413" y1="53323" x2="16258" y2="22648"/>
                        <a14:foregroundMark x1="16258" y1="22648" x2="51125" y2="6186"/>
                        <a14:foregroundMark x1="51125" y1="6186" x2="85838" y2="28272"/>
                        <a14:foregroundMark x1="85838" y1="28272" x2="88957" y2="59867"/>
                        <a14:foregroundMark x1="88957" y1="59867" x2="73671" y2="91616"/>
                        <a14:foregroundMark x1="70654" y1="34305" x2="68814" y2="69325"/>
                        <a14:foregroundMark x1="68814" y1="69325" x2="58078" y2="85123"/>
                        <a14:foregroundMark x1="27914" y1="56953" x2="43814" y2="83691"/>
                        <a14:foregroundMark x1="43814" y1="83691" x2="54550" y2="92127"/>
                        <a14:foregroundMark x1="58589" y1="98160" x2="30419" y2="88139"/>
                        <a14:foregroundMark x1="9816" y1="52914" x2="15082" y2="83078"/>
                        <a14:foregroundMark x1="15082" y1="83078" x2="15337" y2="83078"/>
                        <a14:foregroundMark x1="9305" y1="70501" x2="6800" y2="40337"/>
                        <a14:foregroundMark x1="8282" y1="35327" x2="21370" y2="19223"/>
                        <a14:foregroundMark x1="18354" y1="18252" x2="58896" y2="4243"/>
                        <a14:foregroundMark x1="58896" y1="4243" x2="83640" y2="21472"/>
                        <a14:foregroundMark x1="83640" y1="21472" x2="93047" y2="54755"/>
                        <a14:foregroundMark x1="93047" y1="54755" x2="81186" y2="81084"/>
                        <a14:foregroundMark x1="29908" y1="6186" x2="62628" y2="8691"/>
                        <a14:foregroundMark x1="62628" y1="8691" x2="63599" y2="9714"/>
                        <a14:foregroundMark x1="36452" y1="8691" x2="63599" y2="7669"/>
                        <a14:foregroundMark x1="35941" y1="8180" x2="71933" y2="10583"/>
                        <a14:foregroundMark x1="71933" y1="10583" x2="92587" y2="38753"/>
                        <a14:foregroundMark x1="92587" y1="38753" x2="92945" y2="70399"/>
                        <a14:foregroundMark x1="92945" y1="70399" x2="77198" y2="82566"/>
                        <a14:foregroundMark x1="5777" y1="64980" x2="6288" y2="33333"/>
                        <a14:foregroundMark x1="6288" y1="33333" x2="6288" y2="33333"/>
                        <a14:foregroundMark x1="4806" y1="66513" x2="6800" y2="36861"/>
                        <a14:foregroundMark x1="3272" y1="58436" x2="3783" y2="43354"/>
                        <a14:foregroundMark x1="92791" y1="67996" x2="95092" y2="34816"/>
                        <a14:foregroundMark x1="95092" y1="34816" x2="92791" y2="31288"/>
                        <a14:foregroundMark x1="95808" y1="60481" x2="94785" y2="43354"/>
                        <a14:foregroundMark x1="94785" y1="60992" x2="96268" y2="44376"/>
                        <a14:foregroundMark x1="33947" y1="6697" x2="66462" y2="13548"/>
                        <a14:foregroundMark x1="66462" y1="13548" x2="68149" y2="16207"/>
                        <a14:foregroundMark x1="35941" y1="8180" x2="65644" y2="9714"/>
                        <a14:foregroundMark x1="34969" y1="3681" x2="65798" y2="7362"/>
                        <a14:foregroundMark x1="65798" y1="7362" x2="66616" y2="8691"/>
                      </a14:backgroundRemoval>
                    </a14:imgEffect>
                  </a14:imgLayer>
                </a14:imgProps>
              </a:ext>
              <a:ext uri="{28A0092B-C50C-407E-A947-70E740481C1C}">
                <a14:useLocalDpi xmlns:a14="http://schemas.microsoft.com/office/drawing/2010/main" val="0"/>
              </a:ext>
            </a:extLst>
          </a:blip>
          <a:stretch>
            <a:fillRect/>
          </a:stretch>
        </p:blipFill>
        <p:spPr>
          <a:xfrm>
            <a:off x="2346482" y="2823546"/>
            <a:ext cx="1186211" cy="1186211"/>
          </a:xfrm>
          <a:prstGeom prst="rect">
            <a:avLst/>
          </a:prstGeom>
        </p:spPr>
      </p:pic>
      <p:pic>
        <p:nvPicPr>
          <p:cNvPr id="2050" name="Picture 2">
            <a:extLst>
              <a:ext uri="{FF2B5EF4-FFF2-40B4-BE49-F238E27FC236}">
                <a16:creationId xmlns:a16="http://schemas.microsoft.com/office/drawing/2014/main" id="{ECF27B13-9D60-01F3-2FBB-6B2ECB5071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379" y="1343025"/>
            <a:ext cx="1186211" cy="1186211"/>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descr="Tommy Greene">
            <a:extLst>
              <a:ext uri="{FF2B5EF4-FFF2-40B4-BE49-F238E27FC236}">
                <a16:creationId xmlns:a16="http://schemas.microsoft.com/office/drawing/2014/main" id="{5BC312D1-D7FB-8122-7FB2-C3D7DEF22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6482" y="4328764"/>
            <a:ext cx="1186211" cy="11862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7A38314-E255-B891-8936-AC4AEB9FCB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3678" y="1343025"/>
            <a:ext cx="1186211" cy="1186211"/>
          </a:xfrm>
          <a:prstGeom prst="ellipse">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B766BF2-FA46-5E83-8E40-4A3C4154FF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6379" y="4328764"/>
            <a:ext cx="1186211" cy="1186211"/>
          </a:xfrm>
          <a:prstGeom prst="ellipse">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4E114BD-AE75-31E7-3FCE-AA2B0C6111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0229" y="2835895"/>
            <a:ext cx="1186211" cy="1186211"/>
          </a:xfrm>
          <a:prstGeom prst="ellipse">
            <a:avLst/>
          </a:prstGeom>
          <a:noFill/>
          <a:extLst>
            <a:ext uri="{909E8E84-426E-40DD-AFC4-6F175D3DCCD1}">
              <a14:hiddenFill xmlns:a14="http://schemas.microsoft.com/office/drawing/2010/main">
                <a:solidFill>
                  <a:srgbClr val="FFFFFF"/>
                </a:solidFill>
              </a14:hiddenFill>
            </a:ext>
          </a:extLst>
        </p:spPr>
      </p:pic>
      <p:pic>
        <p:nvPicPr>
          <p:cNvPr id="2060" name="Picture 12" descr="Andrea Des Marais, MPH">
            <a:extLst>
              <a:ext uri="{FF2B5EF4-FFF2-40B4-BE49-F238E27FC236}">
                <a16:creationId xmlns:a16="http://schemas.microsoft.com/office/drawing/2014/main" id="{6BC2B432-238D-2D75-49EA-FD7454E103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46483" y="1343025"/>
            <a:ext cx="1177552" cy="118621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my O’Regan, MPH">
            <a:extLst>
              <a:ext uri="{FF2B5EF4-FFF2-40B4-BE49-F238E27FC236}">
                <a16:creationId xmlns:a16="http://schemas.microsoft.com/office/drawing/2014/main" id="{0919DDA8-EE88-38E2-2AAF-AC74223098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35455" y="4328764"/>
            <a:ext cx="1177552" cy="118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9258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4DC3-EC27-DA71-0F96-12FFC92D04BD}"/>
              </a:ext>
            </a:extLst>
          </p:cNvPr>
          <p:cNvSpPr>
            <a:spLocks noGrp="1"/>
          </p:cNvSpPr>
          <p:nvPr>
            <p:ph type="title"/>
          </p:nvPr>
        </p:nvSpPr>
        <p:spPr>
          <a:xfrm>
            <a:off x="320040" y="457200"/>
            <a:ext cx="7968922" cy="689853"/>
          </a:xfrm>
        </p:spPr>
        <p:txBody>
          <a:bodyPr>
            <a:normAutofit/>
          </a:bodyPr>
          <a:lstStyle/>
          <a:p>
            <a:r>
              <a:rPr lang="en-US" sz="3200" dirty="0">
                <a:latin typeface="Arial" panose="020B0604020202020204" pitchFamily="34" charset="0"/>
                <a:cs typeface="Arial" panose="020B0604020202020204" pitchFamily="34" charset="0"/>
              </a:rPr>
              <a:t>Areas of expertise</a:t>
            </a:r>
          </a:p>
        </p:txBody>
      </p:sp>
      <p:sp>
        <p:nvSpPr>
          <p:cNvPr id="5" name="Content Placeholder 4">
            <a:extLst>
              <a:ext uri="{FF2B5EF4-FFF2-40B4-BE49-F238E27FC236}">
                <a16:creationId xmlns:a16="http://schemas.microsoft.com/office/drawing/2014/main" id="{197ECC0D-97B1-E7E5-1EE4-A4DF504686CF}"/>
              </a:ext>
            </a:extLst>
          </p:cNvPr>
          <p:cNvSpPr>
            <a:spLocks noGrp="1"/>
          </p:cNvSpPr>
          <p:nvPr>
            <p:ph idx="1"/>
          </p:nvPr>
        </p:nvSpPr>
        <p:spPr>
          <a:xfrm>
            <a:off x="512064" y="1463039"/>
            <a:ext cx="7965641" cy="4657205"/>
          </a:xfrm>
        </p:spPr>
        <p:txBody>
          <a:bodyPr>
            <a:normAutofit lnSpcReduction="10000"/>
          </a:bodyPr>
          <a:lstStyle/>
          <a:p>
            <a:r>
              <a:rPr lang="en-US" sz="2600" dirty="0">
                <a:latin typeface="Arial" panose="020B0604020202020204" pitchFamily="34" charset="0"/>
                <a:ea typeface="Roboto" panose="02000000000000000000" pitchFamily="2" charset="0"/>
                <a:cs typeface="Arial" panose="020B0604020202020204" pitchFamily="34" charset="0"/>
              </a:rPr>
              <a:t>Harm reduction </a:t>
            </a:r>
          </a:p>
          <a:p>
            <a:r>
              <a:rPr lang="en-US" sz="2600" dirty="0">
                <a:latin typeface="Arial" panose="020B0604020202020204" pitchFamily="34" charset="0"/>
                <a:ea typeface="Roboto" panose="02000000000000000000" pitchFamily="2" charset="0"/>
                <a:cs typeface="Arial" panose="020B0604020202020204" pitchFamily="34" charset="0"/>
              </a:rPr>
              <a:t>Reentry from incarceration </a:t>
            </a:r>
          </a:p>
          <a:p>
            <a:r>
              <a:rPr lang="en-US" sz="2600" dirty="0">
                <a:latin typeface="Arial" panose="020B0604020202020204" pitchFamily="34" charset="0"/>
                <a:ea typeface="Roboto" panose="02000000000000000000" pitchFamily="2" charset="0"/>
                <a:cs typeface="Arial" panose="020B0604020202020204" pitchFamily="34" charset="0"/>
              </a:rPr>
              <a:t>Diversion/Deflection, including Law Enforcement Assisted Diversion (LEAD)</a:t>
            </a:r>
          </a:p>
          <a:p>
            <a:r>
              <a:rPr lang="en-US" sz="2600" dirty="0">
                <a:latin typeface="Arial" panose="020B0604020202020204" pitchFamily="34" charset="0"/>
                <a:ea typeface="Roboto" panose="02000000000000000000" pitchFamily="2" charset="0"/>
                <a:cs typeface="Arial" panose="020B0604020202020204" pitchFamily="34" charset="0"/>
              </a:rPr>
              <a:t>Jail-based Medication for Opioid Use Disorder (MOUD)</a:t>
            </a:r>
          </a:p>
          <a:p>
            <a:r>
              <a:rPr lang="en-US" sz="2600" dirty="0">
                <a:latin typeface="Arial" panose="020B0604020202020204" pitchFamily="34" charset="0"/>
                <a:ea typeface="Roboto" panose="02000000000000000000" pitchFamily="2" charset="0"/>
                <a:cs typeface="Arial" panose="020B0604020202020204" pitchFamily="34" charset="0"/>
              </a:rPr>
              <a:t>Naloxone access and distribution</a:t>
            </a:r>
          </a:p>
          <a:p>
            <a:r>
              <a:rPr lang="en-US" sz="2600" dirty="0">
                <a:latin typeface="Arial" panose="020B0604020202020204" pitchFamily="34" charset="0"/>
                <a:ea typeface="Roboto" panose="02000000000000000000" pitchFamily="2" charset="0"/>
                <a:cs typeface="Arial" panose="020B0604020202020204" pitchFamily="34" charset="0"/>
              </a:rPr>
              <a:t>Program evaluation</a:t>
            </a:r>
          </a:p>
          <a:p>
            <a:r>
              <a:rPr lang="en-US" sz="2600" dirty="0">
                <a:latin typeface="Arial" panose="020B0604020202020204" pitchFamily="34" charset="0"/>
                <a:ea typeface="Roboto" panose="02000000000000000000" pitchFamily="2" charset="0"/>
                <a:cs typeface="Arial" panose="020B0604020202020204" pitchFamily="34" charset="0"/>
              </a:rPr>
              <a:t>Data management</a:t>
            </a:r>
            <a:endParaRPr lang="en-US" sz="1425" dirty="0">
              <a:latin typeface="Arial" panose="020B0604020202020204" pitchFamily="34" charset="0"/>
              <a:ea typeface="Roboto" panose="02000000000000000000" pitchFamily="2" charset="0"/>
              <a:cs typeface="Arial" panose="020B0604020202020204" pitchFamily="34" charset="0"/>
            </a:endParaRPr>
          </a:p>
        </p:txBody>
      </p:sp>
      <p:sp>
        <p:nvSpPr>
          <p:cNvPr id="7" name="Footer Placeholder 4">
            <a:extLst>
              <a:ext uri="{FF2B5EF4-FFF2-40B4-BE49-F238E27FC236}">
                <a16:creationId xmlns:a16="http://schemas.microsoft.com/office/drawing/2014/main" id="{71932F2D-7F4D-E7F7-92A5-19A5618BD4D5}"/>
              </a:ext>
            </a:extLst>
          </p:cNvPr>
          <p:cNvSpPr>
            <a:spLocks noGrp="1"/>
          </p:cNvSpPr>
          <p:nvPr>
            <p:ph type="ftr" sz="quarter" idx="11"/>
          </p:nvPr>
        </p:nvSpPr>
        <p:spPr>
          <a:xfrm>
            <a:off x="0" y="6583680"/>
            <a:ext cx="2629094" cy="365125"/>
          </a:xfrm>
        </p:spPr>
        <p:txBody>
          <a:bodyPr/>
          <a:lstStyle/>
          <a:p>
            <a:pPr algn="l" defTabSz="685800">
              <a:spcAft>
                <a:spcPts val="450"/>
              </a:spcAft>
            </a:pPr>
            <a:r>
              <a:rPr lang="en-US" sz="1000" b="0" dirty="0">
                <a:solidFill>
                  <a:srgbClr val="000000"/>
                </a:solidFill>
                <a:latin typeface="Arial" panose="020B0604020202020204" pitchFamily="34" charset="0"/>
                <a:cs typeface="Arial" panose="020B0604020202020204" pitchFamily="34" charset="0"/>
              </a:rPr>
              <a:t>December 2023 OPDAAC Meeting</a:t>
            </a:r>
          </a:p>
        </p:txBody>
      </p:sp>
    </p:spTree>
    <p:extLst>
      <p:ext uri="{BB962C8B-B14F-4D97-AF65-F5344CB8AC3E}">
        <p14:creationId xmlns:p14="http://schemas.microsoft.com/office/powerpoint/2010/main" val="2068033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67F4D-BDA7-01E8-D17F-3F13120F80E5}"/>
              </a:ext>
            </a:extLst>
          </p:cNvPr>
          <p:cNvSpPr>
            <a:spLocks noGrp="1"/>
          </p:cNvSpPr>
          <p:nvPr>
            <p:ph type="title"/>
          </p:nvPr>
        </p:nvSpPr>
        <p:spPr>
          <a:xfrm>
            <a:off x="299258" y="1871662"/>
            <a:ext cx="3396922" cy="3114675"/>
          </a:xfrm>
        </p:spPr>
        <p:txBody>
          <a:bodyPr anchor="t">
            <a:normAutofit/>
          </a:bodyPr>
          <a:lstStyle/>
          <a:p>
            <a:r>
              <a:rPr lang="en-US" sz="3200" dirty="0">
                <a:latin typeface="Arial" panose="020B0604020202020204" pitchFamily="34" charset="0"/>
                <a:cs typeface="Arial" panose="020B0604020202020204" pitchFamily="34" charset="0"/>
              </a:rPr>
              <a:t>Guiding Principles</a:t>
            </a:r>
          </a:p>
        </p:txBody>
      </p:sp>
      <p:sp>
        <p:nvSpPr>
          <p:cNvPr id="3" name="Content Placeholder 2">
            <a:extLst>
              <a:ext uri="{FF2B5EF4-FFF2-40B4-BE49-F238E27FC236}">
                <a16:creationId xmlns:a16="http://schemas.microsoft.com/office/drawing/2014/main" id="{028EBA9A-87D7-A9DD-8B30-BC615A0BEB60}"/>
              </a:ext>
            </a:extLst>
          </p:cNvPr>
          <p:cNvSpPr>
            <a:spLocks noGrp="1"/>
          </p:cNvSpPr>
          <p:nvPr>
            <p:ph idx="1"/>
          </p:nvPr>
        </p:nvSpPr>
        <p:spPr>
          <a:xfrm>
            <a:off x="3931920" y="822960"/>
            <a:ext cx="4419600" cy="3811271"/>
          </a:xfrm>
        </p:spPr>
        <p:txBody>
          <a:bodyPr>
            <a:noAutofit/>
          </a:bodyPr>
          <a:lstStyle/>
          <a:p>
            <a:r>
              <a:rPr lang="en-US" sz="2000" dirty="0">
                <a:latin typeface="Arial" panose="020B0604020202020204" pitchFamily="34" charset="0"/>
                <a:ea typeface="Roboto" panose="02000000000000000000" pitchFamily="2" charset="0"/>
                <a:cs typeface="Arial" panose="020B0604020202020204" pitchFamily="34" charset="0"/>
              </a:rPr>
              <a:t>Participant experiences and needs are centered in program development.</a:t>
            </a:r>
          </a:p>
          <a:p>
            <a:r>
              <a:rPr lang="en-US" sz="2000" dirty="0">
                <a:latin typeface="Arial" panose="020B0604020202020204" pitchFamily="34" charset="0"/>
                <a:ea typeface="Roboto" panose="02000000000000000000" pitchFamily="2" charset="0"/>
                <a:cs typeface="Arial" panose="020B0604020202020204" pitchFamily="34" charset="0"/>
              </a:rPr>
              <a:t>Harm reduction strategies and philosophy are integrated throughout.</a:t>
            </a:r>
          </a:p>
          <a:p>
            <a:r>
              <a:rPr lang="en-US" sz="2000" dirty="0">
                <a:latin typeface="Arial" panose="020B0604020202020204" pitchFamily="34" charset="0"/>
                <a:ea typeface="Roboto" panose="02000000000000000000" pitchFamily="2" charset="0"/>
                <a:cs typeface="Arial" panose="020B0604020202020204" pitchFamily="34" charset="0"/>
              </a:rPr>
              <a:t>Evidence-based programming is prioritized for implementation.</a:t>
            </a:r>
          </a:p>
          <a:p>
            <a:r>
              <a:rPr lang="en-US" sz="2000" dirty="0">
                <a:latin typeface="Arial" panose="020B0604020202020204" pitchFamily="34" charset="0"/>
                <a:ea typeface="Roboto" panose="02000000000000000000" pitchFamily="2" charset="0"/>
                <a:cs typeface="Arial" panose="020B0604020202020204" pitchFamily="34" charset="0"/>
              </a:rPr>
              <a:t>Data collection and reporting are ethical and efficient.</a:t>
            </a:r>
          </a:p>
          <a:p>
            <a:r>
              <a:rPr lang="en-US" sz="2000" dirty="0">
                <a:latin typeface="Arial" panose="020B0604020202020204" pitchFamily="34" charset="0"/>
                <a:ea typeface="Roboto" panose="02000000000000000000" pitchFamily="2" charset="0"/>
                <a:cs typeface="Arial" panose="020B0604020202020204" pitchFamily="34" charset="0"/>
              </a:rPr>
              <a:t>The lived experience of both participants and staff are valued</a:t>
            </a:r>
            <a:r>
              <a:rPr lang="en-US" sz="1800" dirty="0">
                <a:latin typeface="Roboto" panose="02000000000000000000" pitchFamily="2" charset="0"/>
                <a:ea typeface="Roboto" panose="02000000000000000000" pitchFamily="2" charset="0"/>
                <a:cs typeface="Roboto" panose="02000000000000000000" pitchFamily="2" charset="0"/>
              </a:rPr>
              <a:t>.</a:t>
            </a:r>
          </a:p>
        </p:txBody>
      </p:sp>
      <p:sp>
        <p:nvSpPr>
          <p:cNvPr id="10" name="Footer Placeholder 4">
            <a:extLst>
              <a:ext uri="{FF2B5EF4-FFF2-40B4-BE49-F238E27FC236}">
                <a16:creationId xmlns:a16="http://schemas.microsoft.com/office/drawing/2014/main" id="{F3140B11-86AA-4429-93F1-8F5BA11DF5DE}"/>
              </a:ext>
            </a:extLst>
          </p:cNvPr>
          <p:cNvSpPr>
            <a:spLocks noGrp="1"/>
          </p:cNvSpPr>
          <p:nvPr>
            <p:ph type="ftr" sz="quarter" idx="11"/>
          </p:nvPr>
        </p:nvSpPr>
        <p:spPr>
          <a:xfrm>
            <a:off x="0" y="6583680"/>
            <a:ext cx="2629094" cy="273844"/>
          </a:xfrm>
        </p:spPr>
        <p:txBody>
          <a:bodyPr/>
          <a:lstStyle/>
          <a:p>
            <a:pPr algn="l" defTabSz="685800">
              <a:spcAft>
                <a:spcPts val="450"/>
              </a:spcAft>
            </a:pPr>
            <a:r>
              <a:rPr lang="en-US" sz="1000" dirty="0">
                <a:solidFill>
                  <a:srgbClr val="000000"/>
                </a:solidFill>
                <a:latin typeface="Arial" panose="020B0604020202020204" pitchFamily="34" charset="0"/>
                <a:cs typeface="Arial" panose="020B0604020202020204" pitchFamily="34" charset="0"/>
              </a:rPr>
              <a:t>December 2023 OPDAAC Meeting</a:t>
            </a:r>
          </a:p>
        </p:txBody>
      </p:sp>
    </p:spTree>
    <p:extLst>
      <p:ext uri="{BB962C8B-B14F-4D97-AF65-F5344CB8AC3E}">
        <p14:creationId xmlns:p14="http://schemas.microsoft.com/office/powerpoint/2010/main" val="937472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6290-4928-916E-7802-88DE9BEC6BC4}"/>
              </a:ext>
            </a:extLst>
          </p:cNvPr>
          <p:cNvSpPr>
            <a:spLocks noGrp="1"/>
          </p:cNvSpPr>
          <p:nvPr>
            <p:ph type="title"/>
          </p:nvPr>
        </p:nvSpPr>
        <p:spPr>
          <a:xfrm>
            <a:off x="320040" y="457200"/>
            <a:ext cx="8165442" cy="1150621"/>
          </a:xfrm>
        </p:spPr>
        <p:txBody>
          <a:bodyPr>
            <a:noAutofit/>
          </a:bodyPr>
          <a:lstStyle/>
          <a:p>
            <a:r>
              <a:rPr lang="en-US" sz="3200" dirty="0">
                <a:latin typeface="Arial" panose="020B0604020202020204" pitchFamily="34" charset="0"/>
                <a:cs typeface="Arial" panose="020B0604020202020204" pitchFamily="34" charset="0"/>
              </a:rPr>
              <a:t>Examples of Our Previous Work</a:t>
            </a:r>
          </a:p>
        </p:txBody>
      </p:sp>
      <p:sp>
        <p:nvSpPr>
          <p:cNvPr id="7" name="Footer Placeholder 4">
            <a:extLst>
              <a:ext uri="{FF2B5EF4-FFF2-40B4-BE49-F238E27FC236}">
                <a16:creationId xmlns:a16="http://schemas.microsoft.com/office/drawing/2014/main" id="{59B61068-E12F-5BC5-DF4D-FE2298838895}"/>
              </a:ext>
            </a:extLst>
          </p:cNvPr>
          <p:cNvSpPr>
            <a:spLocks noGrp="1"/>
          </p:cNvSpPr>
          <p:nvPr>
            <p:ph type="ftr" sz="quarter" idx="11"/>
          </p:nvPr>
        </p:nvSpPr>
        <p:spPr>
          <a:xfrm>
            <a:off x="0" y="6583680"/>
            <a:ext cx="2629094" cy="365125"/>
          </a:xfrm>
        </p:spPr>
        <p:txBody>
          <a:bodyPr/>
          <a:lstStyle/>
          <a:p>
            <a:pPr algn="l" defTabSz="685800">
              <a:spcAft>
                <a:spcPts val="450"/>
              </a:spcAft>
            </a:pPr>
            <a:r>
              <a:rPr lang="en-US" sz="1000" b="0" dirty="0">
                <a:solidFill>
                  <a:srgbClr val="000000"/>
                </a:solidFill>
                <a:latin typeface="Arial" panose="020B0604020202020204" pitchFamily="34" charset="0"/>
                <a:cs typeface="Arial" panose="020B0604020202020204" pitchFamily="34" charset="0"/>
              </a:rPr>
              <a:t>December 2023 OPDAAC Meeting</a:t>
            </a:r>
          </a:p>
        </p:txBody>
      </p:sp>
      <p:graphicFrame>
        <p:nvGraphicFramePr>
          <p:cNvPr id="12" name="Table 11">
            <a:extLst>
              <a:ext uri="{FF2B5EF4-FFF2-40B4-BE49-F238E27FC236}">
                <a16:creationId xmlns:a16="http://schemas.microsoft.com/office/drawing/2014/main" id="{D521A1F0-48EF-61E3-7707-D5DC185CA872}"/>
              </a:ext>
            </a:extLst>
          </p:cNvPr>
          <p:cNvGraphicFramePr>
            <a:graphicFrameLocks noGrp="1"/>
          </p:cNvGraphicFramePr>
          <p:nvPr>
            <p:extLst>
              <p:ext uri="{D42A27DB-BD31-4B8C-83A1-F6EECF244321}">
                <p14:modId xmlns:p14="http://schemas.microsoft.com/office/powerpoint/2010/main" val="1593066951"/>
              </p:ext>
            </p:extLst>
          </p:nvPr>
        </p:nvGraphicFramePr>
        <p:xfrm>
          <a:off x="512064" y="2535555"/>
          <a:ext cx="7913913" cy="3689296"/>
        </p:xfrm>
        <a:graphic>
          <a:graphicData uri="http://schemas.openxmlformats.org/drawingml/2006/table">
            <a:tbl>
              <a:tblPr firstRow="1" bandRow="1">
                <a:tableStyleId>{9D7B26C5-4107-4FEC-AEDC-1716B250A1EF}</a:tableStyleId>
              </a:tblPr>
              <a:tblGrid>
                <a:gridCol w="2637971">
                  <a:extLst>
                    <a:ext uri="{9D8B030D-6E8A-4147-A177-3AD203B41FA5}">
                      <a16:colId xmlns:a16="http://schemas.microsoft.com/office/drawing/2014/main" val="3736238982"/>
                    </a:ext>
                  </a:extLst>
                </a:gridCol>
                <a:gridCol w="2637971">
                  <a:extLst>
                    <a:ext uri="{9D8B030D-6E8A-4147-A177-3AD203B41FA5}">
                      <a16:colId xmlns:a16="http://schemas.microsoft.com/office/drawing/2014/main" val="1234081470"/>
                    </a:ext>
                  </a:extLst>
                </a:gridCol>
                <a:gridCol w="2637971">
                  <a:extLst>
                    <a:ext uri="{9D8B030D-6E8A-4147-A177-3AD203B41FA5}">
                      <a16:colId xmlns:a16="http://schemas.microsoft.com/office/drawing/2014/main" val="3997588901"/>
                    </a:ext>
                  </a:extLst>
                </a:gridCol>
              </a:tblGrid>
              <a:tr h="450796">
                <a:tc>
                  <a:txBody>
                    <a:bodyPr/>
                    <a:lstStyle/>
                    <a:p>
                      <a:pPr algn="ctr"/>
                      <a:r>
                        <a:rPr lang="en-US" sz="1600" dirty="0">
                          <a:latin typeface="Arial" panose="020B0604020202020204" pitchFamily="34" charset="0"/>
                          <a:ea typeface="Roboto" panose="02000000000000000000" pitchFamily="2" charset="0"/>
                          <a:cs typeface="Arial" panose="020B0604020202020204" pitchFamily="34" charset="0"/>
                        </a:rPr>
                        <a:t>Community Partnership</a:t>
                      </a:r>
                    </a:p>
                  </a:txBody>
                  <a:tcPr marL="68580" marR="68580" marT="34290" marB="34290"/>
                </a:tc>
                <a:tc>
                  <a:txBody>
                    <a:bodyPr/>
                    <a:lstStyle/>
                    <a:p>
                      <a:pPr algn="ctr"/>
                      <a:r>
                        <a:rPr lang="en-US" sz="1600" dirty="0">
                          <a:latin typeface="Arial" panose="020B0604020202020204" pitchFamily="34" charset="0"/>
                          <a:ea typeface="Roboto" panose="02000000000000000000" pitchFamily="2" charset="0"/>
                          <a:cs typeface="Arial" panose="020B0604020202020204" pitchFamily="34" charset="0"/>
                        </a:rPr>
                        <a:t>Evaluation</a:t>
                      </a:r>
                    </a:p>
                  </a:txBody>
                  <a:tcPr marL="68580" marR="68580" marT="34290" marB="34290"/>
                </a:tc>
                <a:tc>
                  <a:txBody>
                    <a:bodyPr/>
                    <a:lstStyle/>
                    <a:p>
                      <a:pPr algn="ctr"/>
                      <a:r>
                        <a:rPr lang="en-US" sz="1600" dirty="0">
                          <a:latin typeface="Arial" panose="020B0604020202020204" pitchFamily="34" charset="0"/>
                          <a:ea typeface="Roboto" panose="02000000000000000000" pitchFamily="2" charset="0"/>
                          <a:cs typeface="Arial" panose="020B0604020202020204" pitchFamily="34" charset="0"/>
                        </a:rPr>
                        <a:t>Coaching</a:t>
                      </a:r>
                    </a:p>
                  </a:txBody>
                  <a:tcPr marL="68580" marR="68580" marT="34290" marB="34290"/>
                </a:tc>
                <a:extLst>
                  <a:ext uri="{0D108BD9-81ED-4DB2-BD59-A6C34878D82A}">
                    <a16:rowId xmlns:a16="http://schemas.microsoft.com/office/drawing/2014/main" val="685179976"/>
                  </a:ext>
                </a:extLst>
              </a:tr>
              <a:tr h="244541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ea typeface="Roboto" panose="02000000000000000000" pitchFamily="2" charset="0"/>
                          <a:cs typeface="Arial" panose="020B0604020202020204" pitchFamily="34" charset="0"/>
                        </a:rPr>
                        <a:t>Law enforcement officers from the TA team attended a LEAD planning meeting with reluctant police chief.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Arial" panose="020B0604020202020204" pitchFamily="34" charset="0"/>
                        <a:ea typeface="Roboto" panose="02000000000000000000" pitchFamily="2"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ea typeface="Roboto" panose="02000000000000000000" pitchFamily="2" charset="0"/>
                          <a:cs typeface="Arial" panose="020B0604020202020204" pitchFamily="34" charset="0"/>
                        </a:rPr>
                        <a:t>TA officer was able to ‘speak the language’ of police chief and other officers.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Arial" panose="020B0604020202020204" pitchFamily="34" charset="0"/>
                        <a:ea typeface="Roboto" panose="02000000000000000000" pitchFamily="2"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ea typeface="Roboto" panose="02000000000000000000" pitchFamily="2" charset="0"/>
                          <a:cs typeface="Arial" panose="020B0604020202020204" pitchFamily="34" charset="0"/>
                        </a:rPr>
                        <a:t>LEAD program is starting this winter.</a:t>
                      </a: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ea typeface="Roboto" panose="02000000000000000000" pitchFamily="2" charset="0"/>
                          <a:cs typeface="Arial" panose="020B0604020202020204" pitchFamily="34" charset="0"/>
                        </a:rPr>
                        <a:t>We conducted multiple site visits to Jubilee Home, a residential reentry program, to co-develop data entry forms and data management systems.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latin typeface="Arial" panose="020B0604020202020204" pitchFamily="34" charset="0"/>
                        <a:ea typeface="Roboto" panose="02000000000000000000" pitchFamily="2"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Arial" panose="020B0604020202020204" pitchFamily="34" charset="0"/>
                          <a:ea typeface="Roboto" panose="02000000000000000000" pitchFamily="2" charset="0"/>
                          <a:cs typeface="Arial" panose="020B0604020202020204" pitchFamily="34" charset="0"/>
                        </a:rPr>
                        <a:t>The program has drastically reduced the amount of time spent on reporting requirements for grantors.</a:t>
                      </a:r>
                    </a:p>
                  </a:txBody>
                  <a:tcPr marL="68580" marR="68580" marT="34290" marB="34290"/>
                </a:tc>
                <a:tc>
                  <a:txBody>
                    <a:bodyPr/>
                    <a:lstStyle/>
                    <a:p>
                      <a:pPr marL="285750" indent="-285750">
                        <a:buFont typeface="Arial" panose="020B0604020202020204" pitchFamily="34" charset="0"/>
                        <a:buChar char="•"/>
                      </a:pPr>
                      <a:r>
                        <a:rPr lang="en-US" sz="1600" dirty="0">
                          <a:latin typeface="Arial" panose="020B0604020202020204" pitchFamily="34" charset="0"/>
                          <a:ea typeface="Roboto" panose="02000000000000000000" pitchFamily="2" charset="0"/>
                          <a:cs typeface="Arial" panose="020B0604020202020204" pitchFamily="34" charset="0"/>
                        </a:rPr>
                        <a:t>We supported Iredell County EMS with their reentry program through monthly coaching calls.</a:t>
                      </a:r>
                    </a:p>
                    <a:p>
                      <a:pPr marL="285750" indent="-285750">
                        <a:buFont typeface="Arial" panose="020B0604020202020204" pitchFamily="34" charset="0"/>
                        <a:buChar char="•"/>
                      </a:pPr>
                      <a:endParaRPr lang="en-US" sz="1600" dirty="0">
                        <a:latin typeface="Arial" panose="020B0604020202020204" pitchFamily="34" charset="0"/>
                        <a:ea typeface="Roboto" panose="02000000000000000000" pitchFamily="2"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Roboto" panose="02000000000000000000" pitchFamily="2" charset="0"/>
                          <a:cs typeface="Arial" panose="020B0604020202020204" pitchFamily="34" charset="0"/>
                        </a:rPr>
                        <a:t>They were able to expand the program to include MOUD induction and bridge prescribing through community paramedicine.</a:t>
                      </a:r>
                    </a:p>
                  </a:txBody>
                  <a:tcPr marL="68580" marR="68580" marT="34290" marB="34290"/>
                </a:tc>
                <a:extLst>
                  <a:ext uri="{0D108BD9-81ED-4DB2-BD59-A6C34878D82A}">
                    <a16:rowId xmlns:a16="http://schemas.microsoft.com/office/drawing/2014/main" val="3041617511"/>
                  </a:ext>
                </a:extLst>
              </a:tr>
            </a:tbl>
          </a:graphicData>
        </a:graphic>
      </p:graphicFrame>
    </p:spTree>
    <p:extLst>
      <p:ext uri="{BB962C8B-B14F-4D97-AF65-F5344CB8AC3E}">
        <p14:creationId xmlns:p14="http://schemas.microsoft.com/office/powerpoint/2010/main" val="3463421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4DC3-EC27-DA71-0F96-12FFC92D04BD}"/>
              </a:ext>
            </a:extLst>
          </p:cNvPr>
          <p:cNvSpPr>
            <a:spLocks noGrp="1"/>
          </p:cNvSpPr>
          <p:nvPr>
            <p:ph type="title"/>
          </p:nvPr>
        </p:nvSpPr>
        <p:spPr>
          <a:xfrm>
            <a:off x="320040" y="457200"/>
            <a:ext cx="7968922" cy="1147053"/>
          </a:xfrm>
        </p:spPr>
        <p:txBody>
          <a:bodyPr>
            <a:noAutofit/>
          </a:bodyPr>
          <a:lstStyle/>
          <a:p>
            <a:r>
              <a:rPr lang="en-US" sz="3200" dirty="0">
                <a:latin typeface="Arial" panose="020B0604020202020204" pitchFamily="34" charset="0"/>
                <a:cs typeface="Arial" panose="020B0604020202020204" pitchFamily="34" charset="0"/>
              </a:rPr>
              <a:t>Other examples of technical assistance</a:t>
            </a:r>
          </a:p>
        </p:txBody>
      </p:sp>
      <p:sp>
        <p:nvSpPr>
          <p:cNvPr id="4" name="Content Placeholder 3">
            <a:extLst>
              <a:ext uri="{FF2B5EF4-FFF2-40B4-BE49-F238E27FC236}">
                <a16:creationId xmlns:a16="http://schemas.microsoft.com/office/drawing/2014/main" id="{68B344CB-FC06-73AC-D8E1-F5B40F24A467}"/>
              </a:ext>
            </a:extLst>
          </p:cNvPr>
          <p:cNvSpPr>
            <a:spLocks noGrp="1"/>
          </p:cNvSpPr>
          <p:nvPr>
            <p:ph sz="half" idx="1"/>
          </p:nvPr>
        </p:nvSpPr>
        <p:spPr>
          <a:xfrm>
            <a:off x="512064" y="1737360"/>
            <a:ext cx="3743325" cy="4634345"/>
          </a:xfrm>
        </p:spPr>
        <p:txBody>
          <a:bodyPr>
            <a:noAutofit/>
          </a:bodyPr>
          <a:lstStyle/>
          <a:p>
            <a:pPr>
              <a:buSzPct val="100000"/>
            </a:pPr>
            <a:r>
              <a:rPr lang="en-US" sz="1900" dirty="0">
                <a:latin typeface="Arial" panose="020B0604020202020204" pitchFamily="34" charset="0"/>
                <a:ea typeface="Roboto" panose="02000000000000000000" pitchFamily="2" charset="0"/>
                <a:cs typeface="Arial" panose="020B0604020202020204" pitchFamily="34" charset="0"/>
              </a:rPr>
              <a:t>Harm reduction training for program staff</a:t>
            </a:r>
          </a:p>
          <a:p>
            <a:pPr>
              <a:buSzPct val="100000"/>
            </a:pPr>
            <a:r>
              <a:rPr lang="en-US" sz="1900" dirty="0">
                <a:latin typeface="Arial" panose="020B0604020202020204" pitchFamily="34" charset="0"/>
                <a:ea typeface="Roboto" panose="02000000000000000000" pitchFamily="2" charset="0"/>
                <a:cs typeface="Arial" panose="020B0604020202020204" pitchFamily="34" charset="0"/>
              </a:rPr>
              <a:t>Crisis Intervention Training (CIT) </a:t>
            </a:r>
          </a:p>
          <a:p>
            <a:pPr>
              <a:buSzPct val="100000"/>
            </a:pPr>
            <a:r>
              <a:rPr lang="en-US" sz="1900" dirty="0">
                <a:latin typeface="Arial" panose="020B0604020202020204" pitchFamily="34" charset="0"/>
                <a:ea typeface="Roboto" panose="02000000000000000000" pitchFamily="2" charset="0"/>
                <a:cs typeface="Arial" panose="020B0604020202020204" pitchFamily="34" charset="0"/>
              </a:rPr>
              <a:t>Protocols for Jail-based MOUD</a:t>
            </a:r>
          </a:p>
          <a:p>
            <a:pPr>
              <a:buSzPct val="100000"/>
            </a:pPr>
            <a:r>
              <a:rPr lang="en-US" sz="1900" dirty="0">
                <a:latin typeface="Arial" panose="020B0604020202020204" pitchFamily="34" charset="0"/>
                <a:ea typeface="Roboto" panose="02000000000000000000" pitchFamily="2" charset="0"/>
                <a:cs typeface="Arial" panose="020B0604020202020204" pitchFamily="34" charset="0"/>
              </a:rPr>
              <a:t>Strategies for community approach to comprehensive Reentry support</a:t>
            </a:r>
          </a:p>
          <a:p>
            <a:pPr>
              <a:buSzPct val="100000"/>
            </a:pPr>
            <a:r>
              <a:rPr lang="en-US" sz="1900" dirty="0">
                <a:latin typeface="Arial" panose="020B0604020202020204" pitchFamily="34" charset="0"/>
                <a:ea typeface="Roboto" panose="02000000000000000000" pitchFamily="2" charset="0"/>
                <a:cs typeface="Arial" panose="020B0604020202020204" pitchFamily="34" charset="0"/>
              </a:rPr>
              <a:t>Data management system development support</a:t>
            </a:r>
          </a:p>
          <a:p>
            <a:pPr>
              <a:buSzPct val="100000"/>
            </a:pPr>
            <a:r>
              <a:rPr lang="en-US" sz="1900" dirty="0">
                <a:latin typeface="Arial" panose="020B0604020202020204" pitchFamily="34" charset="0"/>
                <a:ea typeface="Roboto" panose="02000000000000000000" pitchFamily="2" charset="0"/>
                <a:cs typeface="Arial" panose="020B0604020202020204" pitchFamily="34" charset="0"/>
              </a:rPr>
              <a:t>Supporting conversations with key community partners</a:t>
            </a:r>
          </a:p>
        </p:txBody>
      </p:sp>
      <p:sp>
        <p:nvSpPr>
          <p:cNvPr id="7" name="Footer Placeholder 4">
            <a:extLst>
              <a:ext uri="{FF2B5EF4-FFF2-40B4-BE49-F238E27FC236}">
                <a16:creationId xmlns:a16="http://schemas.microsoft.com/office/drawing/2014/main" id="{71932F2D-7F4D-E7F7-92A5-19A5618BD4D5}"/>
              </a:ext>
            </a:extLst>
          </p:cNvPr>
          <p:cNvSpPr>
            <a:spLocks noGrp="1"/>
          </p:cNvSpPr>
          <p:nvPr>
            <p:ph type="ftr" sz="quarter" idx="11"/>
          </p:nvPr>
        </p:nvSpPr>
        <p:spPr>
          <a:xfrm>
            <a:off x="0" y="6583680"/>
            <a:ext cx="2629094" cy="273844"/>
          </a:xfrm>
        </p:spPr>
        <p:txBody>
          <a:bodyPr/>
          <a:lstStyle/>
          <a:p>
            <a:pPr algn="l" defTabSz="685800">
              <a:spcAft>
                <a:spcPts val="450"/>
              </a:spcAft>
            </a:pPr>
            <a:r>
              <a:rPr lang="en-US" sz="1000" b="0" dirty="0">
                <a:solidFill>
                  <a:srgbClr val="000000"/>
                </a:solidFill>
                <a:latin typeface="Arial" panose="020B0604020202020204" pitchFamily="34" charset="0"/>
                <a:cs typeface="Arial" panose="020B0604020202020204" pitchFamily="34" charset="0"/>
              </a:rPr>
              <a:t>December 2023 OPDAAC Meeting</a:t>
            </a:r>
          </a:p>
        </p:txBody>
      </p:sp>
      <p:sp>
        <p:nvSpPr>
          <p:cNvPr id="9" name="TextBox 8">
            <a:extLst>
              <a:ext uri="{FF2B5EF4-FFF2-40B4-BE49-F238E27FC236}">
                <a16:creationId xmlns:a16="http://schemas.microsoft.com/office/drawing/2014/main" id="{4B8D04E9-8AD5-47F4-2E54-4DB4B03F0780}"/>
              </a:ext>
            </a:extLst>
          </p:cNvPr>
          <p:cNvSpPr txBox="1"/>
          <p:nvPr/>
        </p:nvSpPr>
        <p:spPr>
          <a:xfrm>
            <a:off x="4911398" y="2504698"/>
            <a:ext cx="3252788" cy="1754326"/>
          </a:xfrm>
          <a:prstGeom prst="rect">
            <a:avLst/>
          </a:prstGeom>
          <a:solidFill>
            <a:schemeClr val="bg1"/>
          </a:solidFill>
          <a:ln w="38100">
            <a:solidFill>
              <a:schemeClr val="tx1"/>
            </a:solidFill>
          </a:ln>
        </p:spPr>
        <p:txBody>
          <a:bodyPr wrap="square">
            <a:spAutoFit/>
          </a:bodyPr>
          <a:lstStyle/>
          <a:p>
            <a:pPr algn="ctr" defTabSz="685800">
              <a:lnSpc>
                <a:spcPct val="110000"/>
              </a:lnSpc>
            </a:pPr>
            <a:endParaRPr lang="en-US" sz="1350" b="1" dirty="0">
              <a:solidFill>
                <a:srgbClr val="000000"/>
              </a:solidFill>
              <a:latin typeface="Roboto" panose="02000000000000000000" pitchFamily="2" charset="0"/>
              <a:ea typeface="Roboto" panose="02000000000000000000" pitchFamily="2" charset="0"/>
              <a:cs typeface="Roboto" panose="02000000000000000000" pitchFamily="2" charset="0"/>
            </a:endParaRPr>
          </a:p>
          <a:p>
            <a:pPr algn="ctr" defTabSz="685800">
              <a:lnSpc>
                <a:spcPct val="110000"/>
              </a:lnSpc>
            </a:pPr>
            <a:r>
              <a:rPr lang="en-US" b="1" dirty="0">
                <a:solidFill>
                  <a:srgbClr val="000000"/>
                </a:solidFill>
                <a:latin typeface="Arial" panose="020B0604020202020204" pitchFamily="34" charset="0"/>
                <a:ea typeface="Roboto" panose="02000000000000000000" pitchFamily="2" charset="0"/>
                <a:cs typeface="Arial" panose="020B0604020202020204" pitchFamily="34" charset="0"/>
              </a:rPr>
              <a:t>Services are available to any North Carolina non-profit, private, or government entity, for free.</a:t>
            </a:r>
          </a:p>
          <a:p>
            <a:pPr algn="ctr" defTabSz="685800">
              <a:lnSpc>
                <a:spcPct val="110000"/>
              </a:lnSpc>
            </a:pPr>
            <a:endParaRPr lang="en-US" sz="1350" b="1" u="sng"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A21DF15F-DA9A-4388-61F6-2D0D36B9E44F}"/>
              </a:ext>
            </a:extLst>
          </p:cNvPr>
          <p:cNvSpPr txBox="1"/>
          <p:nvPr/>
        </p:nvSpPr>
        <p:spPr>
          <a:xfrm>
            <a:off x="4911398" y="4327226"/>
            <a:ext cx="3252787" cy="1917448"/>
          </a:xfrm>
          <a:prstGeom prst="rect">
            <a:avLst/>
          </a:prstGeom>
          <a:solidFill>
            <a:schemeClr val="bg1">
              <a:lumMod val="50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gn="ctr" defTabSz="685800">
              <a:lnSpc>
                <a:spcPct val="107000"/>
              </a:lnSpc>
              <a:spcAft>
                <a:spcPts val="600"/>
              </a:spcAft>
            </a:pPr>
            <a:r>
              <a:rPr lang="en-US" sz="1600" b="1" i="1" dirty="0">
                <a:ln w="0"/>
                <a:solidFill>
                  <a:srgbClr val="FFFFFF"/>
                </a:solidFill>
                <a:latin typeface="Arial" panose="020B0604020202020204" pitchFamily="34" charset="0"/>
                <a:ea typeface="Calibri" panose="020F0502020204030204" pitchFamily="34" charset="0"/>
                <a:cs typeface="Arial" panose="020B0604020202020204" pitchFamily="34" charset="0"/>
              </a:rPr>
              <a:t>“The TA team has been the most open to conversation and rather than lecturing or finding faults, they have a ‘make you stronger’ type of approach that was very collaborative.” – TA Recipient</a:t>
            </a:r>
            <a:endParaRPr lang="en-US" sz="1600" b="1" dirty="0">
              <a:ln w="0"/>
              <a:solidFill>
                <a:srgbClr val="FFFFFF"/>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664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67"/>
          <p:cNvSpPr txBox="1"/>
          <p:nvPr/>
        </p:nvSpPr>
        <p:spPr>
          <a:xfrm>
            <a:off x="512064" y="1371600"/>
            <a:ext cx="6626700" cy="4916700"/>
          </a:xfrm>
          <a:prstGeom prst="rect">
            <a:avLst/>
          </a:prstGeom>
          <a:noFill/>
          <a:ln>
            <a:noFill/>
          </a:ln>
        </p:spPr>
        <p:txBody>
          <a:bodyPr spcFirstLastPara="1" wrap="square" lIns="68569" tIns="34275" rIns="68569" bIns="34275" anchor="t" anchorCtr="0">
            <a:spAutoFit/>
          </a:bodyPr>
          <a:lstStyle/>
          <a:p>
            <a:pPr>
              <a:lnSpc>
                <a:spcPct val="150000"/>
              </a:lnSpc>
              <a:buClr>
                <a:srgbClr val="000000"/>
              </a:buClr>
            </a:pPr>
            <a:r>
              <a:rPr lang="en-US" sz="1600" b="1" kern="0" dirty="0">
                <a:solidFill>
                  <a:prstClr val="black"/>
                </a:solidFill>
                <a:latin typeface="Arial" panose="020B0604020202020204" pitchFamily="34" charset="0"/>
                <a:ea typeface="Cabin"/>
                <a:cs typeface="Arial" panose="020B0604020202020204" pitchFamily="34" charset="0"/>
                <a:sym typeface="Cabin"/>
              </a:rPr>
              <a:t>Evaluation:</a:t>
            </a:r>
            <a:br>
              <a:rPr lang="en-US" sz="1600" kern="0" dirty="0">
                <a:solidFill>
                  <a:prstClr val="black"/>
                </a:solidFill>
                <a:latin typeface="Arial" panose="020B0604020202020204" pitchFamily="34" charset="0"/>
                <a:ea typeface="Cabin"/>
                <a:cs typeface="Arial" panose="020B0604020202020204" pitchFamily="34" charset="0"/>
                <a:sym typeface="Cabin"/>
              </a:rPr>
            </a:br>
            <a:r>
              <a:rPr lang="en-US" sz="1600" kern="0" dirty="0">
                <a:solidFill>
                  <a:prstClr val="black"/>
                </a:solidFill>
                <a:latin typeface="Arial" panose="020B0604020202020204" pitchFamily="34" charset="0"/>
                <a:ea typeface="Cabin"/>
                <a:cs typeface="Arial" panose="020B0604020202020204" pitchFamily="34" charset="0"/>
                <a:sym typeface="Cabin"/>
              </a:rPr>
              <a:t>MAHEC/UNC Health Sciences at MAHEC engages in evaluation activities to better understand the impact of our programs. By registering for this course, you agree that we may use your personal information in evaluative research regarding this program. Any reports published will be de-identified and reported in aggregate format</a:t>
            </a:r>
            <a:endParaRPr lang="en-US" sz="1600" kern="0" dirty="0">
              <a:solidFill>
                <a:srgbClr val="000000"/>
              </a:solidFill>
              <a:latin typeface="Arial" panose="020B0604020202020204" pitchFamily="34" charset="0"/>
              <a:cs typeface="Arial" panose="020B0604020202020204" pitchFamily="34" charset="0"/>
              <a:sym typeface="Arial"/>
            </a:endParaRPr>
          </a:p>
          <a:p>
            <a:pPr>
              <a:lnSpc>
                <a:spcPct val="150000"/>
              </a:lnSpc>
              <a:buClr>
                <a:srgbClr val="000000"/>
              </a:buClr>
            </a:pPr>
            <a:endParaRPr lang="en-US" sz="1600" b="1" i="1" kern="0" dirty="0">
              <a:solidFill>
                <a:prstClr val="black"/>
              </a:solidFill>
              <a:latin typeface="Arial" panose="020B0604020202020204" pitchFamily="34" charset="0"/>
              <a:ea typeface="Cabin"/>
              <a:cs typeface="Arial" panose="020B0604020202020204" pitchFamily="34" charset="0"/>
              <a:sym typeface="Cabin"/>
            </a:endParaRPr>
          </a:p>
          <a:p>
            <a:pPr>
              <a:lnSpc>
                <a:spcPct val="150000"/>
              </a:lnSpc>
              <a:buClr>
                <a:srgbClr val="000000"/>
              </a:buClr>
            </a:pPr>
            <a:r>
              <a:rPr lang="en-US" sz="1600" b="1" kern="0" dirty="0">
                <a:solidFill>
                  <a:prstClr val="black"/>
                </a:solidFill>
                <a:latin typeface="Arial" panose="020B0604020202020204" pitchFamily="34" charset="0"/>
                <a:ea typeface="Cabin"/>
                <a:cs typeface="Arial" panose="020B0604020202020204" pitchFamily="34" charset="0"/>
                <a:sym typeface="Cabin"/>
              </a:rPr>
              <a:t>Content:</a:t>
            </a:r>
            <a:endParaRPr lang="en-US" sz="1600" kern="0" dirty="0">
              <a:solidFill>
                <a:srgbClr val="000000"/>
              </a:solidFill>
              <a:latin typeface="Arial" panose="020B0604020202020204" pitchFamily="34" charset="0"/>
              <a:cs typeface="Arial" panose="020B0604020202020204" pitchFamily="34" charset="0"/>
              <a:sym typeface="Arial"/>
            </a:endParaRPr>
          </a:p>
          <a:p>
            <a:pPr>
              <a:lnSpc>
                <a:spcPct val="150000"/>
              </a:lnSpc>
              <a:buClr>
                <a:srgbClr val="000000"/>
              </a:buClr>
            </a:pPr>
            <a:r>
              <a:rPr lang="en-US" sz="1600" kern="0" dirty="0">
                <a:solidFill>
                  <a:prstClr val="black"/>
                </a:solidFill>
                <a:latin typeface="Arial" panose="020B0604020202020204" pitchFamily="34" charset="0"/>
                <a:ea typeface="Cabin"/>
                <a:cs typeface="Arial" panose="020B0604020202020204" pitchFamily="34" charset="0"/>
                <a:sym typeface="Cabin"/>
              </a:rPr>
              <a:t>To the extent possible, the content creators sought to ensure everything presented is evidence-based (as of 2023).</a:t>
            </a:r>
            <a:endParaRPr lang="en-US" sz="1600" kern="0" dirty="0">
              <a:solidFill>
                <a:srgbClr val="000000"/>
              </a:solidFill>
              <a:latin typeface="Arial" panose="020B0604020202020204" pitchFamily="34" charset="0"/>
              <a:cs typeface="Arial" panose="020B0604020202020204" pitchFamily="34" charset="0"/>
              <a:sym typeface="Arial"/>
            </a:endParaRPr>
          </a:p>
          <a:p>
            <a:pPr>
              <a:lnSpc>
                <a:spcPct val="150000"/>
              </a:lnSpc>
              <a:buClr>
                <a:srgbClr val="000000"/>
              </a:buClr>
            </a:pPr>
            <a:r>
              <a:rPr lang="en-US" sz="1600" kern="0" dirty="0">
                <a:solidFill>
                  <a:prstClr val="black"/>
                </a:solidFill>
                <a:latin typeface="Arial" panose="020B0604020202020204" pitchFamily="34" charset="0"/>
                <a:ea typeface="Cabin"/>
                <a:cs typeface="Arial" panose="020B0604020202020204" pitchFamily="34" charset="0"/>
                <a:sym typeface="Cabin"/>
              </a:rPr>
              <a:t>If the presenter shares an opinion, they will strive to  note that it is their opinion based on the evidence reviewed and/or their clinical experience.</a:t>
            </a:r>
            <a:endParaRPr lang="en-US" sz="1600" kern="0" dirty="0">
              <a:solidFill>
                <a:srgbClr val="000000"/>
              </a:solidFill>
              <a:latin typeface="Arial" panose="020B0604020202020204" pitchFamily="34" charset="0"/>
              <a:cs typeface="Arial" panose="020B0604020202020204" pitchFamily="34" charset="0"/>
              <a:sym typeface="Arial"/>
            </a:endParaRPr>
          </a:p>
          <a:p>
            <a:pPr>
              <a:lnSpc>
                <a:spcPct val="150000"/>
              </a:lnSpc>
              <a:buClr>
                <a:srgbClr val="000000"/>
              </a:buClr>
            </a:pPr>
            <a:endParaRPr lang="en-US" sz="900" i="1" kern="0" dirty="0">
              <a:solidFill>
                <a:prstClr val="black"/>
              </a:solidFill>
              <a:latin typeface="Cabin"/>
              <a:ea typeface="Cabin"/>
              <a:cs typeface="Cabin"/>
              <a:sym typeface="Cabin"/>
            </a:endParaRPr>
          </a:p>
          <a:p>
            <a:pPr>
              <a:lnSpc>
                <a:spcPct val="150000"/>
              </a:lnSpc>
              <a:buClr>
                <a:srgbClr val="000000"/>
              </a:buClr>
            </a:pPr>
            <a:endParaRPr lang="en-US" sz="900" kern="0" dirty="0">
              <a:solidFill>
                <a:prstClr val="black"/>
              </a:solidFill>
              <a:latin typeface="Cabin"/>
              <a:ea typeface="Cabin"/>
              <a:cs typeface="Cabin"/>
              <a:sym typeface="Cabin"/>
            </a:endParaRPr>
          </a:p>
        </p:txBody>
      </p:sp>
      <p:sp>
        <p:nvSpPr>
          <p:cNvPr id="246" name="Google Shape;246;p67"/>
          <p:cNvSpPr txBox="1">
            <a:spLocks noGrp="1"/>
          </p:cNvSpPr>
          <p:nvPr>
            <p:ph type="body" idx="1"/>
          </p:nvPr>
        </p:nvSpPr>
        <p:spPr>
          <a:xfrm>
            <a:off x="320040" y="457200"/>
            <a:ext cx="8229600" cy="457200"/>
          </a:xfrm>
          <a:prstGeom prst="rect">
            <a:avLst/>
          </a:prstGeom>
          <a:noFill/>
          <a:ln>
            <a:noFill/>
          </a:ln>
        </p:spPr>
        <p:txBody>
          <a:bodyPr spcFirstLastPara="1" wrap="square" lIns="0" tIns="0" rIns="0" bIns="0" anchor="t" anchorCtr="0">
            <a:noAutofit/>
          </a:bodyPr>
          <a:lstStyle/>
          <a:p>
            <a:pPr marL="0" indent="0">
              <a:spcBef>
                <a:spcPts val="0"/>
              </a:spcBef>
            </a:pPr>
            <a:r>
              <a:rPr lang="en" sz="3200" i="0" dirty="0">
                <a:solidFill>
                  <a:srgbClr val="332E71"/>
                </a:solidFill>
                <a:latin typeface="Arial" panose="020B0604020202020204" pitchFamily="34" charset="0"/>
                <a:cs typeface="Arial" panose="020B0604020202020204" pitchFamily="34" charset="0"/>
              </a:rPr>
              <a:t>Disclosures</a:t>
            </a:r>
            <a:endParaRPr lang="en-US" sz="3200" dirty="0">
              <a:solidFill>
                <a:srgbClr val="332E71"/>
              </a:solidFill>
              <a:latin typeface="Arial" panose="020B0604020202020204" pitchFamily="34" charset="0"/>
              <a:cs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23ABB-3308-4EA0-BE04-E973A15A6B97}"/>
              </a:ext>
            </a:extLst>
          </p:cNvPr>
          <p:cNvSpPr>
            <a:spLocks noGrp="1"/>
          </p:cNvSpPr>
          <p:nvPr>
            <p:ph type="title"/>
          </p:nvPr>
        </p:nvSpPr>
        <p:spPr>
          <a:xfrm>
            <a:off x="320040" y="457200"/>
            <a:ext cx="7968922" cy="635918"/>
          </a:xfrm>
        </p:spPr>
        <p:txBody>
          <a:bodyPr>
            <a:normAutofit/>
          </a:bodyPr>
          <a:lstStyle/>
          <a:p>
            <a:r>
              <a:rPr lang="en-US" sz="3200" dirty="0">
                <a:latin typeface="Arial" panose="020B0604020202020204" pitchFamily="34" charset="0"/>
                <a:cs typeface="Arial" panose="020B0604020202020204" pitchFamily="34" charset="0"/>
              </a:rPr>
              <a:t>Connect with US!</a:t>
            </a:r>
          </a:p>
        </p:txBody>
      </p:sp>
      <p:sp>
        <p:nvSpPr>
          <p:cNvPr id="6" name="TextBox 5">
            <a:extLst>
              <a:ext uri="{FF2B5EF4-FFF2-40B4-BE49-F238E27FC236}">
                <a16:creationId xmlns:a16="http://schemas.microsoft.com/office/drawing/2014/main" id="{0C6B13F6-963A-43D3-E113-BBB07748C6D2}"/>
              </a:ext>
            </a:extLst>
          </p:cNvPr>
          <p:cNvSpPr txBox="1"/>
          <p:nvPr/>
        </p:nvSpPr>
        <p:spPr>
          <a:xfrm>
            <a:off x="320040" y="4378596"/>
            <a:ext cx="4904662" cy="1015663"/>
          </a:xfrm>
          <a:prstGeom prst="rect">
            <a:avLst/>
          </a:prstGeom>
          <a:noFill/>
        </p:spPr>
        <p:txBody>
          <a:bodyPr wrap="square" rtlCol="0">
            <a:spAutoFit/>
          </a:bodyPr>
          <a:lstStyle/>
          <a:p>
            <a:pPr algn="ctr" defTabSz="685800"/>
            <a:r>
              <a:rPr lang="en-US" sz="2000" b="1" dirty="0">
                <a:solidFill>
                  <a:srgbClr val="000000"/>
                </a:solidFill>
                <a:latin typeface="Arial" panose="020B0604020202020204" pitchFamily="34" charset="0"/>
                <a:ea typeface="Roboto" panose="02000000000000000000" pitchFamily="2" charset="0"/>
                <a:cs typeface="Arial" panose="020B0604020202020204" pitchFamily="34" charset="0"/>
              </a:rPr>
              <a:t>Join our mailing list, request TA and browse resources </a:t>
            </a:r>
          </a:p>
          <a:p>
            <a:pPr algn="ctr" defTabSz="685800"/>
            <a:r>
              <a:rPr lang="en-US" sz="2000" b="1" dirty="0">
                <a:solidFill>
                  <a:srgbClr val="000000"/>
                </a:solidFill>
                <a:latin typeface="Arial" panose="020B0604020202020204" pitchFamily="34" charset="0"/>
                <a:ea typeface="Roboto" panose="02000000000000000000" pitchFamily="2" charset="0"/>
                <a:cs typeface="Arial" panose="020B0604020202020204" pitchFamily="34" charset="0"/>
                <a:hlinkClick r:id="rId3" action="ppaction://hlinkfile"/>
              </a:rPr>
              <a:t>med.unc.edu/fammed/</a:t>
            </a:r>
            <a:r>
              <a:rPr lang="en-US" sz="2000" b="1" dirty="0" err="1">
                <a:solidFill>
                  <a:srgbClr val="000000"/>
                </a:solidFill>
                <a:latin typeface="Arial" panose="020B0604020202020204" pitchFamily="34" charset="0"/>
                <a:ea typeface="Roboto" panose="02000000000000000000" pitchFamily="2" charset="0"/>
                <a:cs typeface="Arial" panose="020B0604020202020204" pitchFamily="34" charset="0"/>
                <a:hlinkClick r:id="rId3" action="ppaction://hlinkfile"/>
              </a:rPr>
              <a:t>justicetateam</a:t>
            </a:r>
            <a:r>
              <a:rPr lang="en-US" sz="2000" b="1" dirty="0">
                <a:solidFill>
                  <a:srgbClr val="000000"/>
                </a:solidFill>
                <a:latin typeface="Arial" panose="020B0604020202020204" pitchFamily="34" charset="0"/>
                <a:ea typeface="Roboto" panose="02000000000000000000" pitchFamily="2" charset="0"/>
                <a:cs typeface="Arial" panose="020B0604020202020204" pitchFamily="34" charset="0"/>
                <a:hlinkClick r:id="rId3" action="ppaction://hlinkfile"/>
              </a:rPr>
              <a:t>/</a:t>
            </a:r>
            <a:endParaRPr lang="en-US" sz="2000" b="1" dirty="0">
              <a:solidFill>
                <a:srgbClr val="000000"/>
              </a:solidFill>
              <a:latin typeface="Arial" panose="020B0604020202020204" pitchFamily="34" charset="0"/>
              <a:ea typeface="Roboto" panose="02000000000000000000" pitchFamily="2" charset="0"/>
              <a:cs typeface="Arial" panose="020B0604020202020204" pitchFamily="34" charset="0"/>
            </a:endParaRPr>
          </a:p>
        </p:txBody>
      </p:sp>
      <p:sp>
        <p:nvSpPr>
          <p:cNvPr id="9" name="Footer Placeholder 4">
            <a:extLst>
              <a:ext uri="{FF2B5EF4-FFF2-40B4-BE49-F238E27FC236}">
                <a16:creationId xmlns:a16="http://schemas.microsoft.com/office/drawing/2014/main" id="{AB34509A-8339-F3C6-28B7-C8ED085E5ABB}"/>
              </a:ext>
            </a:extLst>
          </p:cNvPr>
          <p:cNvSpPr>
            <a:spLocks noGrp="1"/>
          </p:cNvSpPr>
          <p:nvPr>
            <p:ph type="ftr" sz="quarter" idx="11"/>
          </p:nvPr>
        </p:nvSpPr>
        <p:spPr>
          <a:xfrm>
            <a:off x="0" y="6583680"/>
            <a:ext cx="2629094" cy="273844"/>
          </a:xfrm>
        </p:spPr>
        <p:txBody>
          <a:bodyPr/>
          <a:lstStyle/>
          <a:p>
            <a:pPr algn="l" defTabSz="685800">
              <a:spcAft>
                <a:spcPts val="450"/>
              </a:spcAft>
            </a:pPr>
            <a:r>
              <a:rPr lang="en-US" sz="1000" b="0" dirty="0">
                <a:solidFill>
                  <a:srgbClr val="000000"/>
                </a:solidFill>
                <a:latin typeface="Arial" panose="020B0604020202020204" pitchFamily="34" charset="0"/>
                <a:cs typeface="Arial" panose="020B0604020202020204" pitchFamily="34" charset="0"/>
              </a:rPr>
              <a:t>December 2023 OPDAAC Meeting</a:t>
            </a:r>
          </a:p>
        </p:txBody>
      </p:sp>
      <p:pic>
        <p:nvPicPr>
          <p:cNvPr id="13" name="Picture 12">
            <a:hlinkClick r:id="rId4" action="ppaction://hlinkfile"/>
            <a:extLst>
              <a:ext uri="{FF2B5EF4-FFF2-40B4-BE49-F238E27FC236}">
                <a16:creationId xmlns:a16="http://schemas.microsoft.com/office/drawing/2014/main" id="{E476EE54-8C09-8BEB-72A5-8B824166B002}"/>
              </a:ext>
            </a:extLst>
          </p:cNvPr>
          <p:cNvPicPr>
            <a:picLocks noChangeAspect="1"/>
          </p:cNvPicPr>
          <p:nvPr/>
        </p:nvPicPr>
        <p:blipFill rotWithShape="1">
          <a:blip r:embed="rId5"/>
          <a:srcRect l="40212" t="40402" r="2936" b="4407"/>
          <a:stretch/>
        </p:blipFill>
        <p:spPr>
          <a:xfrm>
            <a:off x="1682149" y="1850402"/>
            <a:ext cx="1905000" cy="1857659"/>
          </a:xfrm>
          <a:prstGeom prst="rect">
            <a:avLst/>
          </a:prstGeom>
          <a:ln>
            <a:solidFill>
              <a:schemeClr val="tx1"/>
            </a:solidFill>
          </a:ln>
        </p:spPr>
      </p:pic>
      <p:sp>
        <p:nvSpPr>
          <p:cNvPr id="3" name="TextBox 2">
            <a:extLst>
              <a:ext uri="{FF2B5EF4-FFF2-40B4-BE49-F238E27FC236}">
                <a16:creationId xmlns:a16="http://schemas.microsoft.com/office/drawing/2014/main" id="{387F1BD9-C70E-24C4-9682-8C2469C6538E}"/>
              </a:ext>
            </a:extLst>
          </p:cNvPr>
          <p:cNvSpPr txBox="1"/>
          <p:nvPr/>
        </p:nvSpPr>
        <p:spPr>
          <a:xfrm>
            <a:off x="5109137" y="1937400"/>
            <a:ext cx="3545584" cy="1770661"/>
          </a:xfrm>
          <a:prstGeom prst="ellipse">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defTabSz="685800">
              <a:lnSpc>
                <a:spcPct val="110000"/>
              </a:lnSpc>
            </a:pPr>
            <a:r>
              <a:rPr lang="en-US" sz="825" b="1" dirty="0">
                <a:solidFill>
                  <a:srgbClr val="000000"/>
                </a:solidFill>
                <a:latin typeface="Roboto" panose="02000000000000000000" pitchFamily="2" charset="0"/>
                <a:ea typeface="Roboto" panose="02000000000000000000" pitchFamily="2" charset="0"/>
                <a:cs typeface="Roboto" panose="02000000000000000000" pitchFamily="2" charset="0"/>
              </a:rPr>
              <a:t> </a:t>
            </a:r>
          </a:p>
          <a:p>
            <a:pPr algn="ctr" defTabSz="685800">
              <a:lnSpc>
                <a:spcPct val="110000"/>
              </a:lnSpc>
            </a:pPr>
            <a:r>
              <a:rPr lang="en-US" sz="2400" b="1" dirty="0">
                <a:solidFill>
                  <a:srgbClr val="000000"/>
                </a:solidFill>
                <a:latin typeface="Arial" panose="020B0604020202020204" pitchFamily="34" charset="0"/>
                <a:ea typeface="Roboto" panose="02000000000000000000" pitchFamily="2" charset="0"/>
                <a:cs typeface="Arial" panose="020B0604020202020204" pitchFamily="34" charset="0"/>
              </a:rPr>
              <a:t>Email:</a:t>
            </a:r>
          </a:p>
          <a:p>
            <a:pPr algn="ctr" defTabSz="685800">
              <a:lnSpc>
                <a:spcPct val="110000"/>
              </a:lnSpc>
            </a:pPr>
            <a:r>
              <a:rPr lang="en-US" sz="2400" b="1" dirty="0">
                <a:solidFill>
                  <a:srgbClr val="000000"/>
                </a:solidFill>
                <a:latin typeface="Arial" panose="020B0604020202020204" pitchFamily="34" charset="0"/>
                <a:ea typeface="Roboto" panose="02000000000000000000" pitchFamily="2" charset="0"/>
                <a:cs typeface="Arial" panose="020B0604020202020204" pitchFamily="34" charset="0"/>
                <a:hlinkClick r:id="rId6"/>
              </a:rPr>
              <a:t>nctac@unc.edu</a:t>
            </a:r>
            <a:endParaRPr lang="en-US" sz="2400" b="1" dirty="0">
              <a:solidFill>
                <a:srgbClr val="000000"/>
              </a:solidFill>
              <a:latin typeface="Arial" panose="020B0604020202020204" pitchFamily="34" charset="0"/>
              <a:ea typeface="Roboto" panose="02000000000000000000" pitchFamily="2" charset="0"/>
              <a:cs typeface="Arial" panose="020B0604020202020204" pitchFamily="34" charset="0"/>
            </a:endParaRPr>
          </a:p>
          <a:p>
            <a:pPr algn="ctr" defTabSz="685800">
              <a:lnSpc>
                <a:spcPct val="110000"/>
              </a:lnSpc>
            </a:pPr>
            <a:endParaRPr lang="en-US" sz="1350" b="1"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44756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F440CC-7997-4CC6-B658-8E1FF9050E06}"/>
              </a:ext>
            </a:extLst>
          </p:cNvPr>
          <p:cNvSpPr>
            <a:spLocks noGrp="1"/>
          </p:cNvSpPr>
          <p:nvPr>
            <p:ph type="body" sz="quarter" idx="10"/>
          </p:nvPr>
        </p:nvSpPr>
        <p:spPr>
          <a:xfrm>
            <a:off x="512064" y="1280160"/>
            <a:ext cx="7888288" cy="5494713"/>
          </a:xfrm>
        </p:spPr>
        <p:txBody>
          <a:bodyPr/>
          <a:lstStyle/>
          <a:p>
            <a:pPr marL="0" indent="0">
              <a:buNone/>
            </a:pPr>
            <a:r>
              <a:rPr lang="en-US" sz="2400" dirty="0">
                <a:solidFill>
                  <a:srgbClr val="17375E"/>
                </a:solidFill>
                <a:latin typeface="+mn-lt"/>
              </a:rPr>
              <a:t>Stella Bailey</a:t>
            </a:r>
            <a:r>
              <a:rPr lang="en-US" sz="2400" b="0" dirty="0">
                <a:solidFill>
                  <a:srgbClr val="17375E"/>
                </a:solidFill>
                <a:latin typeface="+mn-lt"/>
              </a:rPr>
              <a:t>, </a:t>
            </a:r>
            <a:r>
              <a:rPr lang="en-US" sz="2400" b="0" dirty="0">
                <a:solidFill>
                  <a:srgbClr val="17375E"/>
                </a:solidFill>
                <a:effectLst/>
                <a:latin typeface="+mn-lt"/>
                <a:ea typeface="Cambria" panose="02040503050406030204" pitchFamily="18" charset="0"/>
              </a:rPr>
              <a:t>Division of Mental Health, Developmental Disabilities, and Substance Use Services</a:t>
            </a:r>
          </a:p>
          <a:p>
            <a:pPr marL="114300" lvl="2" indent="0">
              <a:buNone/>
            </a:pPr>
            <a:endParaRPr lang="en-US" sz="2200" dirty="0">
              <a:solidFill>
                <a:srgbClr val="17375E"/>
              </a:solidFill>
              <a:latin typeface="+mn-lt"/>
            </a:endParaRPr>
          </a:p>
          <a:p>
            <a:pPr marL="0" indent="-141875">
              <a:buNone/>
            </a:pPr>
            <a:r>
              <a:rPr lang="en-US" sz="2400" b="0" dirty="0">
                <a:solidFill>
                  <a:srgbClr val="17375E"/>
                </a:solidFill>
                <a:latin typeface="+mn-lt"/>
              </a:rPr>
              <a:t>The meeting recording, agenda and PowerPoint slides will be added to our NC DHHS Overdose/OPDAAC page within 7 days</a:t>
            </a:r>
          </a:p>
          <a:p>
            <a:pPr lvl="1">
              <a:buClr>
                <a:srgbClr val="17375E"/>
              </a:buClr>
            </a:pPr>
            <a:r>
              <a:rPr lang="en-US" sz="2000" b="0" dirty="0">
                <a:solidFill>
                  <a:srgbClr val="17375E"/>
                </a:solidFill>
                <a:latin typeface="+mn-lt"/>
                <a:hlinkClick r:id="rId3"/>
              </a:rPr>
              <a:t>https://www.ncdhhs.gov/about/department-initiatives/overdose-epidemic/nc-opioid-and-prescription-drug-abuse-advisory-committee</a:t>
            </a:r>
            <a:r>
              <a:rPr lang="en-US" sz="2000" b="0" dirty="0">
                <a:solidFill>
                  <a:srgbClr val="17375E"/>
                </a:solidFill>
                <a:latin typeface="+mn-lt"/>
              </a:rPr>
              <a:t> </a:t>
            </a:r>
          </a:p>
          <a:p>
            <a:pPr marL="0" lvl="1" indent="-183357">
              <a:buNone/>
            </a:pPr>
            <a:endParaRPr lang="en-US" sz="2500" dirty="0">
              <a:solidFill>
                <a:srgbClr val="17375E"/>
              </a:solidFill>
              <a:latin typeface="+mn-lt"/>
            </a:endParaRPr>
          </a:p>
          <a:p>
            <a:pPr marL="0" lvl="1" indent="-183357">
              <a:buNone/>
            </a:pPr>
            <a:r>
              <a:rPr lang="en-US" sz="2500" dirty="0">
                <a:solidFill>
                  <a:srgbClr val="17375E"/>
                </a:solidFill>
                <a:latin typeface="+mn-lt"/>
              </a:rPr>
              <a:t>Next OPDAAC Meetings</a:t>
            </a:r>
            <a:r>
              <a:rPr lang="en-US" sz="2500" b="0" dirty="0">
                <a:solidFill>
                  <a:srgbClr val="17375E"/>
                </a:solidFill>
                <a:latin typeface="+mn-lt"/>
              </a:rPr>
              <a:t>: </a:t>
            </a:r>
          </a:p>
          <a:p>
            <a:pPr marL="457200" lvl="2" indent="-342900"/>
            <a:r>
              <a:rPr lang="en-US" sz="2000" b="0" dirty="0">
                <a:solidFill>
                  <a:srgbClr val="17375E"/>
                </a:solidFill>
                <a:latin typeface="+mn-lt"/>
              </a:rPr>
              <a:t>March 22, 2024 (hybrid)</a:t>
            </a:r>
          </a:p>
          <a:p>
            <a:pPr marL="429768" lvl="4" indent="-173736">
              <a:lnSpc>
                <a:spcPct val="100000"/>
              </a:lnSpc>
              <a:buFont typeface="Arial" panose="020B0604020202020204" pitchFamily="34" charset="0"/>
              <a:buChar char="‒"/>
            </a:pPr>
            <a:r>
              <a:rPr lang="en-US" sz="1800" b="0" dirty="0">
                <a:solidFill>
                  <a:srgbClr val="17375E"/>
                </a:solidFill>
                <a:latin typeface="+mn-lt"/>
              </a:rPr>
              <a:t>Re-entry services</a:t>
            </a:r>
          </a:p>
          <a:p>
            <a:pPr marL="457200" lvl="2" indent="-342900"/>
            <a:endParaRPr lang="en-US" sz="2200" b="0" dirty="0">
              <a:solidFill>
                <a:srgbClr val="17375E"/>
              </a:solidFill>
              <a:latin typeface="+mn-lt"/>
            </a:endParaRPr>
          </a:p>
          <a:p>
            <a:pPr marL="114300" lvl="2" indent="0">
              <a:buNone/>
            </a:pPr>
            <a:endParaRPr lang="en-US" sz="2200" b="0" dirty="0">
              <a:solidFill>
                <a:srgbClr val="17375E"/>
              </a:solidFill>
              <a:latin typeface="+mn-lt"/>
            </a:endParaRPr>
          </a:p>
          <a:p>
            <a:pPr marL="258318" lvl="2" indent="0">
              <a:buNone/>
            </a:pPr>
            <a:endParaRPr lang="en-US" sz="2400" b="0" dirty="0">
              <a:latin typeface="+mn-lt"/>
            </a:endParaRPr>
          </a:p>
          <a:p>
            <a:pPr marL="257175" lvl="1" indent="0">
              <a:buNone/>
            </a:pPr>
            <a:endParaRPr lang="en-US" dirty="0"/>
          </a:p>
        </p:txBody>
      </p:sp>
      <p:sp>
        <p:nvSpPr>
          <p:cNvPr id="5" name="Title 1">
            <a:extLst>
              <a:ext uri="{FF2B5EF4-FFF2-40B4-BE49-F238E27FC236}">
                <a16:creationId xmlns:a16="http://schemas.microsoft.com/office/drawing/2014/main" id="{80F9E336-C1DA-455F-8F46-78079C34F367}"/>
              </a:ext>
            </a:extLst>
          </p:cNvPr>
          <p:cNvSpPr>
            <a:spLocks noGrp="1"/>
          </p:cNvSpPr>
          <p:nvPr>
            <p:ph type="title"/>
          </p:nvPr>
        </p:nvSpPr>
        <p:spPr>
          <a:xfrm>
            <a:off x="320040" y="640080"/>
            <a:ext cx="8214335" cy="549275"/>
          </a:xfrm>
        </p:spPr>
        <p:txBody>
          <a:bodyPr/>
          <a:lstStyle/>
          <a:p>
            <a:r>
              <a:rPr lang="en-US" sz="2800" dirty="0">
                <a:solidFill>
                  <a:srgbClr val="17375E"/>
                </a:solidFill>
                <a:latin typeface="+mn-lt"/>
              </a:rPr>
              <a:t>Wrap up and THANK YOU!</a:t>
            </a:r>
            <a:endParaRPr lang="en-US" sz="2800" b="1" dirty="0">
              <a:latin typeface="+mn-lt"/>
            </a:endParaRPr>
          </a:p>
        </p:txBody>
      </p:sp>
    </p:spTree>
    <p:extLst>
      <p:ext uri="{BB962C8B-B14F-4D97-AF65-F5344CB8AC3E}">
        <p14:creationId xmlns:p14="http://schemas.microsoft.com/office/powerpoint/2010/main" val="3105340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3" name="Text Placeholder 2">
            <a:extLst>
              <a:ext uri="{FF2B5EF4-FFF2-40B4-BE49-F238E27FC236}">
                <a16:creationId xmlns:a16="http://schemas.microsoft.com/office/drawing/2014/main" id="{2E5CBEDE-FF51-F0A2-DF7F-CEE9ABCA4FA2}"/>
              </a:ext>
            </a:extLst>
          </p:cNvPr>
          <p:cNvSpPr>
            <a:spLocks noGrp="1"/>
          </p:cNvSpPr>
          <p:nvPr>
            <p:ph type="body" sz="quarter" idx="12"/>
          </p:nvPr>
        </p:nvSpPr>
        <p:spPr>
          <a:xfrm>
            <a:off x="512064" y="1371599"/>
            <a:ext cx="7975854" cy="4479131"/>
          </a:xfrm>
        </p:spPr>
        <p:txBody>
          <a:bodyPr/>
          <a:lstStyle/>
          <a:p>
            <a:pPr marL="285750" indent="-285750">
              <a:spcBef>
                <a:spcPts val="600"/>
              </a:spcBef>
              <a:spcAft>
                <a:spcPts val="600"/>
              </a:spcAft>
              <a:buClr>
                <a:schemeClr val="dk1"/>
              </a:buClr>
              <a:buSzPts val="2000"/>
              <a:buFont typeface="Arial"/>
              <a:buChar char="•"/>
            </a:pPr>
            <a:r>
              <a:rPr lang="en-US" sz="2800" dirty="0">
                <a:solidFill>
                  <a:schemeClr val="dk1"/>
                </a:solidFill>
                <a:latin typeface="Arial" panose="020B0604020202020204" pitchFamily="34" charset="0"/>
                <a:ea typeface="Cabin"/>
                <a:cs typeface="Arial" panose="020B0604020202020204" pitchFamily="34" charset="0"/>
                <a:sym typeface="Cabin"/>
              </a:rPr>
              <a:t>Provide an overview of medications for opioid use disorder (MOUD) and common forms of stigma</a:t>
            </a:r>
          </a:p>
          <a:p>
            <a:pPr marL="285750" indent="-285750">
              <a:spcBef>
                <a:spcPts val="600"/>
              </a:spcBef>
              <a:spcAft>
                <a:spcPts val="600"/>
              </a:spcAft>
              <a:buClr>
                <a:schemeClr val="dk1"/>
              </a:buClr>
              <a:buSzPts val="2000"/>
              <a:buFont typeface="Arial"/>
              <a:buChar char="•"/>
            </a:pPr>
            <a:r>
              <a:rPr lang="en-US" sz="2800" dirty="0">
                <a:solidFill>
                  <a:schemeClr val="dk1"/>
                </a:solidFill>
                <a:latin typeface="Arial" panose="020B0604020202020204" pitchFamily="34" charset="0"/>
                <a:ea typeface="Cabin"/>
                <a:cs typeface="Arial" panose="020B0604020202020204" pitchFamily="34" charset="0"/>
                <a:sym typeface="Cabin"/>
              </a:rPr>
              <a:t>Explore the importance of MOUD access for incarcerated populations and current policy and practice in North Carolina jails</a:t>
            </a:r>
          </a:p>
          <a:p>
            <a:pPr marL="285750" indent="-285750">
              <a:spcBef>
                <a:spcPts val="600"/>
              </a:spcBef>
              <a:buClr>
                <a:schemeClr val="dk1"/>
              </a:buClr>
              <a:buSzPts val="2000"/>
              <a:buFont typeface="Arial"/>
              <a:buChar char="•"/>
            </a:pPr>
            <a:r>
              <a:rPr lang="en-US" sz="2800" dirty="0">
                <a:solidFill>
                  <a:schemeClr val="dk1"/>
                </a:solidFill>
                <a:latin typeface="Arial" panose="020B0604020202020204" pitchFamily="34" charset="0"/>
                <a:ea typeface="Cabin"/>
                <a:cs typeface="Arial" panose="020B0604020202020204" pitchFamily="34" charset="0"/>
                <a:sym typeface="Cabin"/>
              </a:rPr>
              <a:t>Discuss common barriers to OUD treatment in jails and potential strategies to address them</a:t>
            </a:r>
          </a:p>
          <a:p>
            <a:pPr marL="285750" indent="-285750">
              <a:spcBef>
                <a:spcPts val="600"/>
              </a:spcBef>
              <a:buClr>
                <a:schemeClr val="dk1"/>
              </a:buClr>
              <a:buSzPts val="2000"/>
              <a:buFont typeface="Arial"/>
              <a:buChar char="•"/>
            </a:pPr>
            <a:r>
              <a:rPr lang="en-US" sz="2800" dirty="0">
                <a:solidFill>
                  <a:schemeClr val="dk1"/>
                </a:solidFill>
                <a:latin typeface="Arial" panose="020B0604020202020204" pitchFamily="34" charset="0"/>
                <a:ea typeface="Cabin"/>
                <a:cs typeface="Arial" panose="020B0604020202020204" pitchFamily="34" charset="0"/>
                <a:sym typeface="Cabin"/>
              </a:rPr>
              <a:t>Address challenges and policy specific to the criminal justice-involved perinatal population</a:t>
            </a:r>
          </a:p>
        </p:txBody>
      </p:sp>
      <p:sp>
        <p:nvSpPr>
          <p:cNvPr id="180" name="Google Shape;180;p48"/>
          <p:cNvSpPr txBox="1">
            <a:spLocks noGrp="1"/>
          </p:cNvSpPr>
          <p:nvPr>
            <p:ph type="title" idx="4294967295"/>
          </p:nvPr>
        </p:nvSpPr>
        <p:spPr>
          <a:xfrm>
            <a:off x="320040" y="457200"/>
            <a:ext cx="8229600" cy="514350"/>
          </a:xfrm>
          <a:prstGeom prst="rect">
            <a:avLst/>
          </a:prstGeom>
          <a:noFill/>
          <a:ln>
            <a:noFill/>
          </a:ln>
        </p:spPr>
        <p:txBody>
          <a:bodyPr spcFirstLastPara="1" wrap="square" lIns="91425" tIns="45700" rIns="91425" bIns="45700" anchor="t" anchorCtr="0">
            <a:noAutofit/>
          </a:bodyPr>
          <a:lstStyle/>
          <a:p>
            <a:pPr>
              <a:lnSpc>
                <a:spcPct val="100000"/>
              </a:lnSpc>
              <a:spcBef>
                <a:spcPts val="0"/>
              </a:spcBef>
            </a:pPr>
            <a:r>
              <a:rPr lang="en" sz="3200" b="1" dirty="0">
                <a:solidFill>
                  <a:srgbClr val="002060"/>
                </a:solidFill>
                <a:latin typeface="Arial" panose="020B0604020202020204" pitchFamily="34" charset="0"/>
                <a:ea typeface="Cabin"/>
                <a:cs typeface="Arial" panose="020B0604020202020204" pitchFamily="34" charset="0"/>
                <a:sym typeface="Cabin"/>
              </a:rPr>
              <a:t>Objectives</a:t>
            </a:r>
            <a:endParaRPr dirty="0">
              <a:solidFill>
                <a:srgbClr val="002060"/>
              </a:solidFill>
            </a:endParaRPr>
          </a:p>
        </p:txBody>
      </p:sp>
      <p:sp>
        <p:nvSpPr>
          <p:cNvPr id="181" name="Google Shape;181;p48"/>
          <p:cNvSpPr/>
          <p:nvPr/>
        </p:nvSpPr>
        <p:spPr>
          <a:xfrm>
            <a:off x="600382" y="1798228"/>
            <a:ext cx="8077200" cy="3393300"/>
          </a:xfrm>
          <a:prstGeom prst="rect">
            <a:avLst/>
          </a:prstGeom>
          <a:noFill/>
          <a:ln>
            <a:noFill/>
          </a:ln>
        </p:spPr>
        <p:txBody>
          <a:bodyPr spcFirstLastPara="1" wrap="square" lIns="91425" tIns="45700" rIns="91425" bIns="45700" anchor="t" anchorCtr="0">
            <a:noAutofit/>
          </a:bodyPr>
          <a:lstStyle/>
          <a:p>
            <a:pPr marL="285750" indent="-285750">
              <a:buClr>
                <a:prstClr val="black"/>
              </a:buClr>
              <a:buSzPts val="2000"/>
              <a:buFont typeface="Arial"/>
              <a:buChar char="•"/>
            </a:pPr>
            <a:endParaRPr sz="2400" kern="0">
              <a:solidFill>
                <a:prstClr val="black"/>
              </a:solidFill>
              <a:latin typeface="Cabin"/>
              <a:ea typeface="Cabin"/>
              <a:cs typeface="Cabin"/>
              <a:sym typeface="Cabi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 name="Text Placeholder 4">
            <a:extLst>
              <a:ext uri="{FF2B5EF4-FFF2-40B4-BE49-F238E27FC236}">
                <a16:creationId xmlns:a16="http://schemas.microsoft.com/office/drawing/2014/main" id="{D16C3E62-4182-DC29-A691-0096A8025A3E}"/>
              </a:ext>
            </a:extLst>
          </p:cNvPr>
          <p:cNvSpPr>
            <a:spLocks noGrp="1"/>
          </p:cNvSpPr>
          <p:nvPr>
            <p:ph type="body" sz="quarter" idx="10"/>
          </p:nvPr>
        </p:nvSpPr>
        <p:spPr/>
        <p:txBody>
          <a:bodyPr/>
          <a:lstStyle/>
          <a:p>
            <a:r>
              <a:rPr lang="en" sz="3600" i="0" dirty="0">
                <a:latin typeface="Arial" panose="020B0604020202020204" pitchFamily="34" charset="0"/>
                <a:cs typeface="Arial" panose="020B0604020202020204" pitchFamily="34" charset="0"/>
              </a:rPr>
              <a:t>Overview of MOUD and Common Forms of Stigma</a:t>
            </a:r>
            <a:endParaRPr lang="en-US"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182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3" name="Google Shape;1473;p109"/>
          <p:cNvSpPr/>
          <p:nvPr/>
        </p:nvSpPr>
        <p:spPr>
          <a:xfrm>
            <a:off x="0" y="5943600"/>
            <a:ext cx="3429000" cy="1177215"/>
          </a:xfrm>
          <a:prstGeom prst="rect">
            <a:avLst/>
          </a:prstGeom>
          <a:noFill/>
          <a:ln>
            <a:noFill/>
          </a:ln>
        </p:spPr>
        <p:txBody>
          <a:bodyPr spcFirstLastPara="1" wrap="square" lIns="68569" tIns="34275" rIns="68569" bIns="34275" anchor="t" anchorCtr="0">
            <a:spAutoFit/>
          </a:bodyPr>
          <a:lstStyle/>
          <a:p>
            <a:pPr>
              <a:buClr>
                <a:srgbClr val="000000"/>
              </a:buClr>
            </a:pPr>
            <a:r>
              <a:rPr lang="en-US" sz="900" kern="0" dirty="0">
                <a:solidFill>
                  <a:srgbClr val="000000"/>
                </a:solidFill>
                <a:latin typeface="Arial" panose="020B0604020202020204" pitchFamily="34" charset="0"/>
                <a:ea typeface="Calibri"/>
                <a:cs typeface="Arial" panose="020B0604020202020204" pitchFamily="34" charset="0"/>
                <a:sym typeface="Calibri"/>
              </a:rPr>
              <a:t>1. Weiss R, Rao V 2017</a:t>
            </a:r>
            <a:endParaRPr sz="900" kern="0" dirty="0">
              <a:solidFill>
                <a:prstClr val="black"/>
              </a:solidFill>
              <a:latin typeface="Arial" panose="020B0604020202020204" pitchFamily="34" charset="0"/>
              <a:ea typeface="Calibri"/>
              <a:cs typeface="Arial" panose="020B0604020202020204" pitchFamily="34" charset="0"/>
              <a:sym typeface="Calibri"/>
            </a:endParaRPr>
          </a:p>
          <a:p>
            <a:pPr>
              <a:buClr>
                <a:srgbClr val="000000"/>
              </a:buClr>
            </a:pPr>
            <a:r>
              <a:rPr lang="en-US" sz="900" kern="0" dirty="0">
                <a:solidFill>
                  <a:srgbClr val="000000"/>
                </a:solidFill>
                <a:latin typeface="Arial" panose="020B0604020202020204" pitchFamily="34" charset="0"/>
                <a:ea typeface="Calibri"/>
                <a:cs typeface="Arial" panose="020B0604020202020204" pitchFamily="34" charset="0"/>
                <a:sym typeface="Calibri"/>
              </a:rPr>
              <a:t>2. </a:t>
            </a:r>
            <a:r>
              <a:rPr lang="en-US" sz="900" kern="0" dirty="0" err="1">
                <a:solidFill>
                  <a:srgbClr val="000000"/>
                </a:solidFill>
                <a:latin typeface="Arial" panose="020B0604020202020204" pitchFamily="34" charset="0"/>
                <a:ea typeface="Calibri"/>
                <a:cs typeface="Arial" panose="020B0604020202020204" pitchFamily="34" charset="0"/>
                <a:sym typeface="Calibri"/>
              </a:rPr>
              <a:t>Mintzer</a:t>
            </a:r>
            <a:r>
              <a:rPr lang="en-US" sz="900" kern="0" dirty="0">
                <a:solidFill>
                  <a:srgbClr val="000000"/>
                </a:solidFill>
                <a:latin typeface="Arial" panose="020B0604020202020204" pitchFamily="34" charset="0"/>
                <a:ea typeface="Calibri"/>
                <a:cs typeface="Arial" panose="020B0604020202020204" pitchFamily="34" charset="0"/>
                <a:sym typeface="Calibri"/>
              </a:rPr>
              <a:t> Il, Eisenberg M, Terra M, et al.  2007</a:t>
            </a:r>
            <a:endParaRPr sz="900" kern="0" dirty="0">
              <a:solidFill>
                <a:srgbClr val="000000"/>
              </a:solidFill>
              <a:latin typeface="Arial" panose="020B0604020202020204" pitchFamily="34" charset="0"/>
              <a:ea typeface="Calibri"/>
              <a:cs typeface="Arial" panose="020B0604020202020204" pitchFamily="34" charset="0"/>
              <a:sym typeface="Calibri"/>
            </a:endParaRPr>
          </a:p>
          <a:p>
            <a:pPr>
              <a:buClr>
                <a:srgbClr val="000000"/>
              </a:buClr>
            </a:pPr>
            <a:r>
              <a:rPr lang="en-US" sz="900" kern="0" dirty="0">
                <a:solidFill>
                  <a:prstClr val="black"/>
                </a:solidFill>
                <a:latin typeface="Arial" panose="020B0604020202020204" pitchFamily="34" charset="0"/>
                <a:ea typeface="Calibri"/>
                <a:cs typeface="Arial" panose="020B0604020202020204" pitchFamily="34" charset="0"/>
                <a:sym typeface="Calibri"/>
              </a:rPr>
              <a:t>3. Potter J, Marino E, Hillhouse M, et al. 2013</a:t>
            </a:r>
            <a:endParaRPr sz="900" kern="0" dirty="0">
              <a:solidFill>
                <a:prstClr val="black"/>
              </a:solidFill>
              <a:latin typeface="Arial" panose="020B0604020202020204" pitchFamily="34" charset="0"/>
              <a:ea typeface="Calibri"/>
              <a:cs typeface="Arial" panose="020B0604020202020204" pitchFamily="34" charset="0"/>
              <a:sym typeface="Calibri"/>
            </a:endParaRPr>
          </a:p>
          <a:p>
            <a:pPr>
              <a:buClr>
                <a:srgbClr val="000000"/>
              </a:buClr>
            </a:pPr>
            <a:r>
              <a:rPr lang="en-US" sz="900" kern="0" dirty="0">
                <a:solidFill>
                  <a:prstClr val="black"/>
                </a:solidFill>
                <a:latin typeface="Arial" panose="020B0604020202020204" pitchFamily="34" charset="0"/>
                <a:ea typeface="Calibri"/>
                <a:cs typeface="Arial" panose="020B0604020202020204" pitchFamily="34" charset="0"/>
                <a:sym typeface="Calibri"/>
              </a:rPr>
              <a:t>4. Strain E, </a:t>
            </a:r>
            <a:r>
              <a:rPr lang="en-US" sz="900" kern="0" dirty="0" err="1">
                <a:solidFill>
                  <a:prstClr val="black"/>
                </a:solidFill>
                <a:latin typeface="Arial" panose="020B0604020202020204" pitchFamily="34" charset="0"/>
                <a:ea typeface="Calibri"/>
                <a:cs typeface="Arial" panose="020B0604020202020204" pitchFamily="34" charset="0"/>
                <a:sym typeface="Calibri"/>
              </a:rPr>
              <a:t>Stitzer</a:t>
            </a:r>
            <a:r>
              <a:rPr lang="en-US" sz="900" kern="0" dirty="0">
                <a:solidFill>
                  <a:prstClr val="black"/>
                </a:solidFill>
                <a:latin typeface="Arial" panose="020B0604020202020204" pitchFamily="34" charset="0"/>
                <a:ea typeface="Calibri"/>
                <a:cs typeface="Arial" panose="020B0604020202020204" pitchFamily="34" charset="0"/>
                <a:sym typeface="Calibri"/>
              </a:rPr>
              <a:t> M, </a:t>
            </a:r>
            <a:r>
              <a:rPr lang="en-US" sz="900" kern="0" dirty="0" err="1">
                <a:solidFill>
                  <a:prstClr val="black"/>
                </a:solidFill>
                <a:latin typeface="Arial" panose="020B0604020202020204" pitchFamily="34" charset="0"/>
                <a:ea typeface="Calibri"/>
                <a:cs typeface="Arial" panose="020B0604020202020204" pitchFamily="34" charset="0"/>
                <a:sym typeface="Calibri"/>
              </a:rPr>
              <a:t>Liebson</a:t>
            </a:r>
            <a:r>
              <a:rPr lang="en-US" sz="900" kern="0" dirty="0">
                <a:solidFill>
                  <a:prstClr val="black"/>
                </a:solidFill>
                <a:latin typeface="Arial" panose="020B0604020202020204" pitchFamily="34" charset="0"/>
                <a:ea typeface="Calibri"/>
                <a:cs typeface="Arial" panose="020B0604020202020204" pitchFamily="34" charset="0"/>
                <a:sym typeface="Calibri"/>
              </a:rPr>
              <a:t> I 1993</a:t>
            </a:r>
            <a:endParaRPr sz="900" kern="0" dirty="0">
              <a:solidFill>
                <a:prstClr val="black"/>
              </a:solidFill>
              <a:latin typeface="Arial" panose="020B0604020202020204" pitchFamily="34" charset="0"/>
              <a:ea typeface="Calibri"/>
              <a:cs typeface="Arial" panose="020B0604020202020204" pitchFamily="34" charset="0"/>
              <a:sym typeface="Calibri"/>
            </a:endParaRPr>
          </a:p>
          <a:p>
            <a:pPr>
              <a:buClr>
                <a:srgbClr val="000000"/>
              </a:buClr>
            </a:pPr>
            <a:r>
              <a:rPr lang="en-US" sz="900" kern="0" dirty="0">
                <a:solidFill>
                  <a:srgbClr val="000000"/>
                </a:solidFill>
                <a:latin typeface="Arial" panose="020B0604020202020204" pitchFamily="34" charset="0"/>
                <a:ea typeface="Calibri"/>
                <a:cs typeface="Arial" panose="020B0604020202020204" pitchFamily="34" charset="0"/>
                <a:sym typeface="Calibri"/>
              </a:rPr>
              <a:t>5. Lee J, Nunes E, Novo P, et al.  2018</a:t>
            </a:r>
            <a:endParaRPr sz="900" kern="0" dirty="0">
              <a:solidFill>
                <a:srgbClr val="000000"/>
              </a:solidFill>
              <a:latin typeface="Arial" panose="020B0604020202020204" pitchFamily="34" charset="0"/>
              <a:ea typeface="Calibri"/>
              <a:cs typeface="Arial" panose="020B0604020202020204" pitchFamily="34" charset="0"/>
              <a:sym typeface="Calibri"/>
            </a:endParaRPr>
          </a:p>
          <a:p>
            <a:pPr>
              <a:buClr>
                <a:prstClr val="black"/>
              </a:buClr>
            </a:pPr>
            <a:r>
              <a:rPr lang="en-US" sz="900" kern="0" dirty="0">
                <a:solidFill>
                  <a:prstClr val="black"/>
                </a:solidFill>
                <a:latin typeface="Arial" panose="020B0604020202020204" pitchFamily="34" charset="0"/>
                <a:ea typeface="Calibri"/>
                <a:cs typeface="Arial" panose="020B0604020202020204" pitchFamily="34" charset="0"/>
                <a:sym typeface="Calibri"/>
              </a:rPr>
              <a:t>6. </a:t>
            </a:r>
            <a:r>
              <a:rPr lang="en-US" sz="900" kern="0" dirty="0" err="1">
                <a:solidFill>
                  <a:prstClr val="black"/>
                </a:solidFill>
                <a:latin typeface="Arial" panose="020B0604020202020204" pitchFamily="34" charset="0"/>
                <a:ea typeface="Calibri"/>
                <a:cs typeface="Arial" panose="020B0604020202020204" pitchFamily="34" charset="0"/>
                <a:sym typeface="Calibri"/>
              </a:rPr>
              <a:t>Tuten</a:t>
            </a:r>
            <a:r>
              <a:rPr lang="en-US" sz="900" kern="0" dirty="0">
                <a:solidFill>
                  <a:prstClr val="black"/>
                </a:solidFill>
                <a:latin typeface="Arial" panose="020B0604020202020204" pitchFamily="34" charset="0"/>
                <a:ea typeface="Calibri"/>
                <a:cs typeface="Arial" panose="020B0604020202020204" pitchFamily="34" charset="0"/>
                <a:sym typeface="Calibri"/>
              </a:rPr>
              <a:t> M, </a:t>
            </a:r>
            <a:r>
              <a:rPr lang="en-US" sz="900" kern="0" dirty="0" err="1">
                <a:solidFill>
                  <a:prstClr val="black"/>
                </a:solidFill>
                <a:latin typeface="Arial" panose="020B0604020202020204" pitchFamily="34" charset="0"/>
                <a:ea typeface="Calibri"/>
                <a:cs typeface="Arial" panose="020B0604020202020204" pitchFamily="34" charset="0"/>
                <a:sym typeface="Calibri"/>
              </a:rPr>
              <a:t>DeFulio</a:t>
            </a:r>
            <a:r>
              <a:rPr lang="en-US" sz="900" kern="0" dirty="0">
                <a:solidFill>
                  <a:prstClr val="black"/>
                </a:solidFill>
                <a:latin typeface="Arial" panose="020B0604020202020204" pitchFamily="34" charset="0"/>
                <a:ea typeface="Calibri"/>
                <a:cs typeface="Arial" panose="020B0604020202020204" pitchFamily="34" charset="0"/>
                <a:sym typeface="Calibri"/>
              </a:rPr>
              <a:t> A, Jones H, et al. 2012</a:t>
            </a:r>
            <a:endParaRPr sz="900" kern="0" dirty="0">
              <a:solidFill>
                <a:prstClr val="black"/>
              </a:solidFill>
              <a:latin typeface="Arial" panose="020B0604020202020204" pitchFamily="34" charset="0"/>
              <a:ea typeface="Calibri"/>
              <a:cs typeface="Arial" panose="020B0604020202020204" pitchFamily="34" charset="0"/>
              <a:sym typeface="Calibri"/>
            </a:endParaRPr>
          </a:p>
          <a:p>
            <a:pPr>
              <a:buClr>
                <a:srgbClr val="000000"/>
              </a:buClr>
            </a:pPr>
            <a:endParaRPr sz="900" kern="0" dirty="0">
              <a:solidFill>
                <a:prstClr val="black"/>
              </a:solidFill>
              <a:latin typeface="Cabin" panose="020B0803050202020004" pitchFamily="34" charset="0"/>
              <a:ea typeface="Calibri"/>
              <a:cs typeface="Calibri"/>
              <a:sym typeface="Calibri"/>
            </a:endParaRPr>
          </a:p>
          <a:p>
            <a:pPr>
              <a:buClr>
                <a:srgbClr val="000000"/>
              </a:buClr>
            </a:pPr>
            <a:endParaRPr sz="900" kern="0" dirty="0">
              <a:solidFill>
                <a:prstClr val="black"/>
              </a:solidFill>
              <a:latin typeface="Cabin" panose="020B0803050202020004" pitchFamily="34" charset="0"/>
              <a:ea typeface="Calibri"/>
              <a:cs typeface="Calibri"/>
              <a:sym typeface="Calibri"/>
            </a:endParaRPr>
          </a:p>
        </p:txBody>
      </p:sp>
      <p:graphicFrame>
        <p:nvGraphicFramePr>
          <p:cNvPr id="5" name="Content Placeholder 5">
            <a:extLst>
              <a:ext uri="{FF2B5EF4-FFF2-40B4-BE49-F238E27FC236}">
                <a16:creationId xmlns:a16="http://schemas.microsoft.com/office/drawing/2014/main" id="{B9727CF3-43D5-433E-9C7E-946107140217}"/>
              </a:ext>
            </a:extLst>
          </p:cNvPr>
          <p:cNvGraphicFramePr>
            <a:graphicFrameLocks/>
          </p:cNvGraphicFramePr>
          <p:nvPr>
            <p:extLst>
              <p:ext uri="{D42A27DB-BD31-4B8C-83A1-F6EECF244321}">
                <p14:modId xmlns:p14="http://schemas.microsoft.com/office/powerpoint/2010/main" val="4172321648"/>
              </p:ext>
            </p:extLst>
          </p:nvPr>
        </p:nvGraphicFramePr>
        <p:xfrm>
          <a:off x="215154" y="1085850"/>
          <a:ext cx="8506225" cy="40005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864075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LIDESRC_TAGID" val="c3d166d4-80aa-481f-b47a-0d6e3ffc7699"/>
</p:tagLst>
</file>

<file path=ppt/tags/tag11.xml><?xml version="1.0" encoding="utf-8"?>
<p:tagLst xmlns:a="http://schemas.openxmlformats.org/drawingml/2006/main" xmlns:r="http://schemas.openxmlformats.org/officeDocument/2006/relationships" xmlns:p="http://schemas.openxmlformats.org/presentationml/2006/main">
  <p:tag name="SLIDESRC_TAGID" val="69515a7a-b3c5-4110-a667-876e044efc20"/>
</p:tagLst>
</file>

<file path=ppt/tags/tag12.xml><?xml version="1.0" encoding="utf-8"?>
<p:tagLst xmlns:a="http://schemas.openxmlformats.org/drawingml/2006/main" xmlns:r="http://schemas.openxmlformats.org/officeDocument/2006/relationships" xmlns:p="http://schemas.openxmlformats.org/presentationml/2006/main">
  <p:tag name="SLIDESRC_TAGID" val="0f6aad84-3004-490e-823a-c24b665ec134"/>
</p:tagLst>
</file>

<file path=ppt/tags/tag13.xml><?xml version="1.0" encoding="utf-8"?>
<p:tagLst xmlns:a="http://schemas.openxmlformats.org/drawingml/2006/main" xmlns:r="http://schemas.openxmlformats.org/officeDocument/2006/relationships" xmlns:p="http://schemas.openxmlformats.org/presentationml/2006/main">
  <p:tag name="SLIDESRC_TAGID" val="59cecef2-f1a0-4e6c-93af-0c0db12624ee"/>
</p:tagLst>
</file>

<file path=ppt/tags/tag14.xml><?xml version="1.0" encoding="utf-8"?>
<p:tagLst xmlns:a="http://schemas.openxmlformats.org/drawingml/2006/main" xmlns:r="http://schemas.openxmlformats.org/officeDocument/2006/relationships" xmlns:p="http://schemas.openxmlformats.org/presentationml/2006/main">
  <p:tag name="SLIDESRC_TAGID" val="0f0b43ff-40fd-41c7-a83b-e52006c87df9"/>
</p:tagLst>
</file>

<file path=ppt/tags/tag15.xml><?xml version="1.0" encoding="utf-8"?>
<p:tagLst xmlns:a="http://schemas.openxmlformats.org/drawingml/2006/main" xmlns:r="http://schemas.openxmlformats.org/officeDocument/2006/relationships" xmlns:p="http://schemas.openxmlformats.org/presentationml/2006/main">
  <p:tag name="SLIDESRC_TAGID" val="9e10d697-cfee-4b66-b14d-a63a83c27207"/>
</p:tagLst>
</file>

<file path=ppt/tags/tag16.xml><?xml version="1.0" encoding="utf-8"?>
<p:tagLst xmlns:a="http://schemas.openxmlformats.org/drawingml/2006/main" xmlns:r="http://schemas.openxmlformats.org/officeDocument/2006/relationships" xmlns:p="http://schemas.openxmlformats.org/presentationml/2006/main">
  <p:tag name="SLIDESRC_TAGID" val="debfb286-f360-41f2-9593-2c0210d64f53"/>
</p:tagLst>
</file>

<file path=ppt/tags/tag17.xml><?xml version="1.0" encoding="utf-8"?>
<p:tagLst xmlns:a="http://schemas.openxmlformats.org/drawingml/2006/main" xmlns:r="http://schemas.openxmlformats.org/officeDocument/2006/relationships" xmlns:p="http://schemas.openxmlformats.org/presentationml/2006/main">
  <p:tag name="SLIDESRC_TAGID" val="0f1b383d-d0fe-4a34-8165-0e1b735dbed7"/>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Ssegw4fRkmG7SDsSqHZ9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exMZ5ItbRh6f5Hp_pVuV0w"/>
</p:tagLst>
</file>

<file path=ppt/tags/tag7.xml><?xml version="1.0" encoding="utf-8"?>
<p:tagLst xmlns:a="http://schemas.openxmlformats.org/drawingml/2006/main" xmlns:r="http://schemas.openxmlformats.org/officeDocument/2006/relationships" xmlns:p="http://schemas.openxmlformats.org/presentationml/2006/main">
  <p:tag name="SLIDESRC_TAGID" val="afae4d93-4de7-4afe-817e-de5a6fef720a"/>
</p:tagLst>
</file>

<file path=ppt/tags/tag8.xml><?xml version="1.0" encoding="utf-8"?>
<p:tagLst xmlns:a="http://schemas.openxmlformats.org/drawingml/2006/main" xmlns:r="http://schemas.openxmlformats.org/officeDocument/2006/relationships" xmlns:p="http://schemas.openxmlformats.org/presentationml/2006/main">
  <p:tag name="SLIDESRC_TAGID" val="1ce5d786-9d9a-4149-89e7-09526b8811a6"/>
</p:tagLst>
</file>

<file path=ppt/tags/tag9.xml><?xml version="1.0" encoding="utf-8"?>
<p:tagLst xmlns:a="http://schemas.openxmlformats.org/drawingml/2006/main" xmlns:r="http://schemas.openxmlformats.org/officeDocument/2006/relationships" xmlns:p="http://schemas.openxmlformats.org/presentationml/2006/main">
  <p:tag name="SLIDESRC_TAGID" val="5b4f7a49-fb49-4b4a-bbe4-4058a096f135"/>
</p:tagLst>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itationVTI">
  <a:themeElements>
    <a:clrScheme name="AnalogousFromLightSeedRightStep">
      <a:dk1>
        <a:srgbClr val="000000"/>
      </a:dk1>
      <a:lt1>
        <a:srgbClr val="FFFFFF"/>
      </a:lt1>
      <a:dk2>
        <a:srgbClr val="41243A"/>
      </a:dk2>
      <a:lt2>
        <a:srgbClr val="E2E8E3"/>
      </a:lt2>
      <a:accent1>
        <a:srgbClr val="CA92BD"/>
      </a:accent1>
      <a:accent2>
        <a:srgbClr val="BF7A91"/>
      </a:accent2>
      <a:accent3>
        <a:srgbClr val="CA9692"/>
      </a:accent3>
      <a:accent4>
        <a:srgbClr val="BF9C7A"/>
      </a:accent4>
      <a:accent5>
        <a:srgbClr val="A9A57A"/>
      </a:accent5>
      <a:accent6>
        <a:srgbClr val="97AB6E"/>
      </a:accent6>
      <a:hlink>
        <a:srgbClr val="568E64"/>
      </a:hlink>
      <a:folHlink>
        <a:srgbClr val="7F7F7F"/>
      </a:folHlink>
    </a:clrScheme>
    <a:fontScheme name="Grandview">
      <a:majorFont>
        <a:latin typeface="Grandview"/>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ationVTI" id="{4899D957-8B31-4AB5-A19D-CB0353FFB667}" vid="{430294D6-2412-4BD3-B567-F0976EA4931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3.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5.xml><?xml version="1.0" encoding="utf-8"?>
<a:theme xmlns:a="http://schemas.openxmlformats.org/drawingml/2006/main" name="3_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6.xml><?xml version="1.0" encoding="utf-8"?>
<a:theme xmlns:a="http://schemas.openxmlformats.org/drawingml/2006/main" name="5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47A911F-25B2-F14E-A716-9975DB962CCB}" vid="{9C68BBB7-7422-6642-80E5-4E233250307F}"/>
    </a:ext>
  </a:extLst>
</a:theme>
</file>

<file path=ppt/theme/theme8.xml><?xml version="1.0" encoding="utf-8"?>
<a:theme xmlns:a="http://schemas.openxmlformats.org/drawingml/2006/main" name="1_Conte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 AHEC MAHEC PowerPoint Template (widescreen) (004)  -  Read-Only" id="{47AD0AF6-3797-455E-97C3-9CA427C6AD99}" vid="{AECDA916-4882-44FD-A1F4-A453603B476A}"/>
    </a:ext>
  </a:extLst>
</a:theme>
</file>

<file path=ppt/theme/theme9.xml><?xml version="1.0" encoding="utf-8"?>
<a:theme xmlns:a="http://schemas.openxmlformats.org/drawingml/2006/main" name="Dividing">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 AHEC MAHEC PowerPoint Template (widescreen) (004)  -  Read-Only" id="{47AD0AF6-3797-455E-97C3-9CA427C6AD99}" vid="{F2AA81DE-38F4-474B-BCAD-7489B1702A67}"/>
    </a:ext>
  </a:extLst>
</a:theme>
</file>

<file path=docProps/app.xml><?xml version="1.0" encoding="utf-8"?>
<Properties xmlns="http://schemas.openxmlformats.org/officeDocument/2006/extended-properties" xmlns:vt="http://schemas.openxmlformats.org/officeDocument/2006/docPropsVTypes">
  <TotalTime>12038</TotalTime>
  <Words>9285</Words>
  <Application>Microsoft Office PowerPoint</Application>
  <PresentationFormat>On-screen Show (4:3)</PresentationFormat>
  <Paragraphs>851</Paragraphs>
  <Slides>61</Slides>
  <Notes>60</Notes>
  <HiddenSlides>0</HiddenSlides>
  <MMClips>1</MMClips>
  <ScaleCrop>false</ScaleCrop>
  <HeadingPairs>
    <vt:vector size="8" baseType="variant">
      <vt:variant>
        <vt:lpstr>Fonts Used</vt:lpstr>
      </vt:variant>
      <vt:variant>
        <vt:i4>22</vt:i4>
      </vt:variant>
      <vt:variant>
        <vt:lpstr>Theme</vt:lpstr>
      </vt:variant>
      <vt:variant>
        <vt:i4>10</vt:i4>
      </vt:variant>
      <vt:variant>
        <vt:lpstr>Embedded OLE Servers</vt:lpstr>
      </vt:variant>
      <vt:variant>
        <vt:i4>1</vt:i4>
      </vt:variant>
      <vt:variant>
        <vt:lpstr>Slide Titles</vt:lpstr>
      </vt:variant>
      <vt:variant>
        <vt:i4>61</vt:i4>
      </vt:variant>
    </vt:vector>
  </HeadingPairs>
  <TitlesOfParts>
    <vt:vector size="94" baseType="lpstr">
      <vt:lpstr>-apple-system</vt:lpstr>
      <vt:lpstr>Arial</vt:lpstr>
      <vt:lpstr>Arialle</vt:lpstr>
      <vt:lpstr>Cabin</vt:lpstr>
      <vt:lpstr>Calibri</vt:lpstr>
      <vt:lpstr>Calibri Light</vt:lpstr>
      <vt:lpstr>Cambria</vt:lpstr>
      <vt:lpstr>Courier New</vt:lpstr>
      <vt:lpstr>Franklin Gothic Demi Cond</vt:lpstr>
      <vt:lpstr>Franklin Gothic Medium</vt:lpstr>
      <vt:lpstr>Franklin Gothic Medium Cond</vt:lpstr>
      <vt:lpstr>Gotham Bold</vt:lpstr>
      <vt:lpstr>Grandview</vt:lpstr>
      <vt:lpstr>Grandview Display</vt:lpstr>
      <vt:lpstr>Helvetica</vt:lpstr>
      <vt:lpstr>Helvetica Neue</vt:lpstr>
      <vt:lpstr>Libre Franklin</vt:lpstr>
      <vt:lpstr>Libre Franklin Medium</vt:lpstr>
      <vt:lpstr>Montserrat</vt:lpstr>
      <vt:lpstr>Roboto</vt:lpstr>
      <vt:lpstr>Times New Roman</vt:lpstr>
      <vt:lpstr>Wingdings</vt:lpstr>
      <vt:lpstr>3_Office Theme</vt:lpstr>
      <vt:lpstr>Template_2018</vt:lpstr>
      <vt:lpstr>4_Office Theme</vt:lpstr>
      <vt:lpstr>2_Template_2018</vt:lpstr>
      <vt:lpstr>3_Template_2018</vt:lpstr>
      <vt:lpstr>5_Office Theme</vt:lpstr>
      <vt:lpstr>6_Office Theme</vt:lpstr>
      <vt:lpstr>1_Content</vt:lpstr>
      <vt:lpstr>Dividing</vt:lpstr>
      <vt:lpstr>CitationVTI</vt:lpstr>
      <vt:lpstr>think-cell Slide</vt:lpstr>
      <vt:lpstr>PowerPoint Presentation</vt:lpstr>
      <vt:lpstr>Welcome to OPDAAC!</vt:lpstr>
      <vt:lpstr>Housekeeping</vt:lpstr>
      <vt:lpstr>Medications for Opioid Use Disorder (MOUD) in Jails </vt:lpstr>
      <vt:lpstr>PowerPoint Presentation</vt:lpstr>
      <vt:lpstr>PowerPoint Presentation</vt:lpstr>
      <vt:lpstr>Objectives</vt:lpstr>
      <vt:lpstr>PowerPoint Presentation</vt:lpstr>
      <vt:lpstr>PowerPoint Presentation</vt:lpstr>
      <vt:lpstr>PowerPoint Presentation</vt:lpstr>
      <vt:lpstr>Buprenorphine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OUD – Related Services in Jails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Jails and Opioid Treatment Programs (OTPs) </vt:lpstr>
      <vt:lpstr>Supporting Programs for People at Risk of Incarceration and Overdose</vt:lpstr>
      <vt:lpstr>What is NC-TAC?</vt:lpstr>
      <vt:lpstr>Meet the Team</vt:lpstr>
      <vt:lpstr>Areas of expertise</vt:lpstr>
      <vt:lpstr>Guiding Principles</vt:lpstr>
      <vt:lpstr>Examples of Our Previous Work</vt:lpstr>
      <vt:lpstr>Other examples of technical assistance</vt:lpstr>
      <vt:lpstr>Connect with US!</vt:lpstr>
      <vt:lpstr>Wrap up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Sara J</dc:creator>
  <cp:lastModifiedBy>Smith, Sara J</cp:lastModifiedBy>
  <cp:revision>569</cp:revision>
  <dcterms:created xsi:type="dcterms:W3CDTF">2018-04-10T13:26:13Z</dcterms:created>
  <dcterms:modified xsi:type="dcterms:W3CDTF">2023-12-07T19:43:27Z</dcterms:modified>
</cp:coreProperties>
</file>