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4"/>
  </p:sldMasterIdLst>
  <p:notesMasterIdLst>
    <p:notesMasterId r:id="rId10"/>
  </p:notesMasterIdLst>
  <p:handoutMasterIdLst>
    <p:handoutMasterId r:id="rId11"/>
  </p:handoutMasterIdLst>
  <p:sldIdLst>
    <p:sldId id="458" r:id="rId5"/>
    <p:sldId id="449" r:id="rId6"/>
    <p:sldId id="467" r:id="rId7"/>
    <p:sldId id="466" r:id="rId8"/>
    <p:sldId id="468" r:id="rId9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B154A85-BD65-6CB9-1A89-4842D3D1073C}" name="Hoberman, Hanaleah J" initials="HH" userId="S::Hanaleah.Hoberman@dhhs.nc.gov::f9bd2e29-258d-4101-9f34-70d6ec0f4577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rche, Julia K" initials="LJK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365E"/>
    <a:srgbClr val="94B6C7"/>
    <a:srgbClr val="657E32"/>
    <a:srgbClr val="E9F0F3"/>
    <a:srgbClr val="DBE7EC"/>
    <a:srgbClr val="CEDDEC"/>
    <a:srgbClr val="E4EEF4"/>
    <a:srgbClr val="288D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3539BD-FEC8-4A98-93B9-F8D27ED10444}" v="25" dt="2025-12-15T20:51:52.9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55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berman, Hanaleah J" userId="f9bd2e29-258d-4101-9f34-70d6ec0f4577" providerId="ADAL" clId="{CF821230-5DD7-47FA-9873-321BDB4F94B3}"/>
    <pc:docChg chg="undo custSel addSld delSld modSld sldOrd">
      <pc:chgData name="Hoberman, Hanaleah J" userId="f9bd2e29-258d-4101-9f34-70d6ec0f4577" providerId="ADAL" clId="{CF821230-5DD7-47FA-9873-321BDB4F94B3}" dt="2025-12-15T20:53:51.285" v="714" actId="1076"/>
      <pc:docMkLst>
        <pc:docMk/>
      </pc:docMkLst>
      <pc:sldChg chg="modSp mod">
        <pc:chgData name="Hoberman, Hanaleah J" userId="f9bd2e29-258d-4101-9f34-70d6ec0f4577" providerId="ADAL" clId="{CF821230-5DD7-47FA-9873-321BDB4F94B3}" dt="2025-12-15T18:36:53.026" v="480" actId="255"/>
        <pc:sldMkLst>
          <pc:docMk/>
          <pc:sldMk cId="953865078" sldId="449"/>
        </pc:sldMkLst>
        <pc:spChg chg="mod">
          <ac:chgData name="Hoberman, Hanaleah J" userId="f9bd2e29-258d-4101-9f34-70d6ec0f4577" providerId="ADAL" clId="{CF821230-5DD7-47FA-9873-321BDB4F94B3}" dt="2025-12-15T18:36:53.026" v="480" actId="255"/>
          <ac:spMkLst>
            <pc:docMk/>
            <pc:sldMk cId="953865078" sldId="449"/>
            <ac:spMk id="6" creationId="{00000000-0000-0000-0000-000000000000}"/>
          </ac:spMkLst>
        </pc:spChg>
      </pc:sldChg>
      <pc:sldChg chg="modSp mod">
        <pc:chgData name="Hoberman, Hanaleah J" userId="f9bd2e29-258d-4101-9f34-70d6ec0f4577" providerId="ADAL" clId="{CF821230-5DD7-47FA-9873-321BDB4F94B3}" dt="2025-12-15T18:31:55.007" v="475" actId="20577"/>
        <pc:sldMkLst>
          <pc:docMk/>
          <pc:sldMk cId="695022584" sldId="458"/>
        </pc:sldMkLst>
        <pc:spChg chg="mod">
          <ac:chgData name="Hoberman, Hanaleah J" userId="f9bd2e29-258d-4101-9f34-70d6ec0f4577" providerId="ADAL" clId="{CF821230-5DD7-47FA-9873-321BDB4F94B3}" dt="2025-12-15T18:31:52.732" v="472" actId="20577"/>
          <ac:spMkLst>
            <pc:docMk/>
            <pc:sldMk cId="695022584" sldId="458"/>
            <ac:spMk id="9" creationId="{00000000-0000-0000-0000-000000000000}"/>
          </ac:spMkLst>
        </pc:spChg>
        <pc:spChg chg="mod">
          <ac:chgData name="Hoberman, Hanaleah J" userId="f9bd2e29-258d-4101-9f34-70d6ec0f4577" providerId="ADAL" clId="{CF821230-5DD7-47FA-9873-321BDB4F94B3}" dt="2025-12-15T18:31:55.007" v="475" actId="20577"/>
          <ac:spMkLst>
            <pc:docMk/>
            <pc:sldMk cId="695022584" sldId="458"/>
            <ac:spMk id="10" creationId="{00000000-0000-0000-0000-000000000000}"/>
          </ac:spMkLst>
        </pc:spChg>
      </pc:sldChg>
      <pc:sldChg chg="del">
        <pc:chgData name="Hoberman, Hanaleah J" userId="f9bd2e29-258d-4101-9f34-70d6ec0f4577" providerId="ADAL" clId="{CF821230-5DD7-47FA-9873-321BDB4F94B3}" dt="2025-12-15T18:37:12.213" v="482" actId="47"/>
        <pc:sldMkLst>
          <pc:docMk/>
          <pc:sldMk cId="2595776587" sldId="461"/>
        </pc:sldMkLst>
      </pc:sldChg>
      <pc:sldChg chg="del">
        <pc:chgData name="Hoberman, Hanaleah J" userId="f9bd2e29-258d-4101-9f34-70d6ec0f4577" providerId="ADAL" clId="{CF821230-5DD7-47FA-9873-321BDB4F94B3}" dt="2025-12-15T18:37:15.404" v="486" actId="47"/>
        <pc:sldMkLst>
          <pc:docMk/>
          <pc:sldMk cId="3671174202" sldId="462"/>
        </pc:sldMkLst>
      </pc:sldChg>
      <pc:sldChg chg="del">
        <pc:chgData name="Hoberman, Hanaleah J" userId="f9bd2e29-258d-4101-9f34-70d6ec0f4577" providerId="ADAL" clId="{CF821230-5DD7-47FA-9873-321BDB4F94B3}" dt="2025-12-15T18:37:12.899" v="483" actId="47"/>
        <pc:sldMkLst>
          <pc:docMk/>
          <pc:sldMk cId="3641147695" sldId="463"/>
        </pc:sldMkLst>
      </pc:sldChg>
      <pc:sldChg chg="del">
        <pc:chgData name="Hoberman, Hanaleah J" userId="f9bd2e29-258d-4101-9f34-70d6ec0f4577" providerId="ADAL" clId="{CF821230-5DD7-47FA-9873-321BDB4F94B3}" dt="2025-12-15T18:37:13.661" v="484" actId="47"/>
        <pc:sldMkLst>
          <pc:docMk/>
          <pc:sldMk cId="185053897" sldId="464"/>
        </pc:sldMkLst>
      </pc:sldChg>
      <pc:sldChg chg="del">
        <pc:chgData name="Hoberman, Hanaleah J" userId="f9bd2e29-258d-4101-9f34-70d6ec0f4577" providerId="ADAL" clId="{CF821230-5DD7-47FA-9873-321BDB4F94B3}" dt="2025-12-15T18:37:14.447" v="485" actId="47"/>
        <pc:sldMkLst>
          <pc:docMk/>
          <pc:sldMk cId="2506690048" sldId="465"/>
        </pc:sldMkLst>
      </pc:sldChg>
      <pc:sldChg chg="modSp mod ord">
        <pc:chgData name="Hoberman, Hanaleah J" userId="f9bd2e29-258d-4101-9f34-70d6ec0f4577" providerId="ADAL" clId="{CF821230-5DD7-47FA-9873-321BDB4F94B3}" dt="2025-12-15T20:48:29.677" v="647" actId="14"/>
        <pc:sldMkLst>
          <pc:docMk/>
          <pc:sldMk cId="3744966085" sldId="466"/>
        </pc:sldMkLst>
        <pc:spChg chg="mod">
          <ac:chgData name="Hoberman, Hanaleah J" userId="f9bd2e29-258d-4101-9f34-70d6ec0f4577" providerId="ADAL" clId="{CF821230-5DD7-47FA-9873-321BDB4F94B3}" dt="2025-12-15T20:45:19.682" v="639" actId="20577"/>
          <ac:spMkLst>
            <pc:docMk/>
            <pc:sldMk cId="3744966085" sldId="466"/>
            <ac:spMk id="5" creationId="{C63435CD-F7E8-3BF2-3AB5-58411DE3C9CC}"/>
          </ac:spMkLst>
        </pc:spChg>
        <pc:spChg chg="mod">
          <ac:chgData name="Hoberman, Hanaleah J" userId="f9bd2e29-258d-4101-9f34-70d6ec0f4577" providerId="ADAL" clId="{CF821230-5DD7-47FA-9873-321BDB4F94B3}" dt="2025-12-15T20:48:29.677" v="647" actId="14"/>
          <ac:spMkLst>
            <pc:docMk/>
            <pc:sldMk cId="3744966085" sldId="466"/>
            <ac:spMk id="6" creationId="{A94F4928-0CF1-A48C-9EDF-9FF0950D4653}"/>
          </ac:spMkLst>
        </pc:spChg>
      </pc:sldChg>
      <pc:sldChg chg="modSp add mod">
        <pc:chgData name="Hoberman, Hanaleah J" userId="f9bd2e29-258d-4101-9f34-70d6ec0f4577" providerId="ADAL" clId="{CF821230-5DD7-47FA-9873-321BDB4F94B3}" dt="2025-12-15T20:53:51.285" v="714" actId="1076"/>
        <pc:sldMkLst>
          <pc:docMk/>
          <pc:sldMk cId="329121519" sldId="467"/>
        </pc:sldMkLst>
        <pc:spChg chg="mod">
          <ac:chgData name="Hoberman, Hanaleah J" userId="f9bd2e29-258d-4101-9f34-70d6ec0f4577" providerId="ADAL" clId="{CF821230-5DD7-47FA-9873-321BDB4F94B3}" dt="2025-12-15T18:45:09.968" v="513" actId="20577"/>
          <ac:spMkLst>
            <pc:docMk/>
            <pc:sldMk cId="329121519" sldId="467"/>
            <ac:spMk id="5" creationId="{2EBC75CE-99A6-7B2F-2206-4338F37FCCFA}"/>
          </ac:spMkLst>
        </pc:spChg>
        <pc:spChg chg="mod">
          <ac:chgData name="Hoberman, Hanaleah J" userId="f9bd2e29-258d-4101-9f34-70d6ec0f4577" providerId="ADAL" clId="{CF821230-5DD7-47FA-9873-321BDB4F94B3}" dt="2025-12-15T20:53:51.285" v="714" actId="1076"/>
          <ac:spMkLst>
            <pc:docMk/>
            <pc:sldMk cId="329121519" sldId="467"/>
            <ac:spMk id="6" creationId="{30A368A7-710A-1A0F-563D-3D832FBD3E34}"/>
          </ac:spMkLst>
        </pc:spChg>
      </pc:sldChg>
      <pc:sldChg chg="del">
        <pc:chgData name="Hoberman, Hanaleah J" userId="f9bd2e29-258d-4101-9f34-70d6ec0f4577" providerId="ADAL" clId="{CF821230-5DD7-47FA-9873-321BDB4F94B3}" dt="2025-12-15T18:37:01.947" v="481" actId="47"/>
        <pc:sldMkLst>
          <pc:docMk/>
          <pc:sldMk cId="3978496917" sldId="467"/>
        </pc:sldMkLst>
      </pc:sldChg>
      <pc:sldChg chg="add del">
        <pc:chgData name="Hoberman, Hanaleah J" userId="f9bd2e29-258d-4101-9f34-70d6ec0f4577" providerId="ADAL" clId="{CF821230-5DD7-47FA-9873-321BDB4F94B3}" dt="2025-12-15T18:45:36.964" v="532"/>
        <pc:sldMkLst>
          <pc:docMk/>
          <pc:sldMk cId="343846203" sldId="468"/>
        </pc:sldMkLst>
      </pc:sldChg>
      <pc:sldChg chg="modSp add mod">
        <pc:chgData name="Hoberman, Hanaleah J" userId="f9bd2e29-258d-4101-9f34-70d6ec0f4577" providerId="ADAL" clId="{CF821230-5DD7-47FA-9873-321BDB4F94B3}" dt="2025-12-15T20:50:33.760" v="692" actId="20577"/>
        <pc:sldMkLst>
          <pc:docMk/>
          <pc:sldMk cId="828383433" sldId="468"/>
        </pc:sldMkLst>
        <pc:spChg chg="mod">
          <ac:chgData name="Hoberman, Hanaleah J" userId="f9bd2e29-258d-4101-9f34-70d6ec0f4577" providerId="ADAL" clId="{CF821230-5DD7-47FA-9873-321BDB4F94B3}" dt="2025-12-15T20:45:06.205" v="634" actId="20577"/>
          <ac:spMkLst>
            <pc:docMk/>
            <pc:sldMk cId="828383433" sldId="468"/>
            <ac:spMk id="5" creationId="{A35713C7-795D-19EB-64E9-2AF6BF17DF5A}"/>
          </ac:spMkLst>
        </pc:spChg>
        <pc:spChg chg="mod">
          <ac:chgData name="Hoberman, Hanaleah J" userId="f9bd2e29-258d-4101-9f34-70d6ec0f4577" providerId="ADAL" clId="{CF821230-5DD7-47FA-9873-321BDB4F94B3}" dt="2025-12-15T20:50:33.760" v="692" actId="20577"/>
          <ac:spMkLst>
            <pc:docMk/>
            <pc:sldMk cId="828383433" sldId="468"/>
            <ac:spMk id="6" creationId="{BB1F5935-7C14-9B16-9893-59C36D10427D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9" y="0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45" y="0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/>
          <a:lstStyle>
            <a:lvl1pPr algn="r">
              <a:defRPr sz="1200"/>
            </a:lvl1pPr>
          </a:lstStyle>
          <a:p>
            <a:fld id="{A9B734D9-FBB7-4B85-86A2-24E15EDE55E0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9" y="8772526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45" y="8772526"/>
            <a:ext cx="3038475" cy="463550"/>
          </a:xfrm>
          <a:prstGeom prst="rect">
            <a:avLst/>
          </a:prstGeom>
        </p:spPr>
        <p:txBody>
          <a:bodyPr vert="horz" lIns="91759" tIns="45880" rIns="91759" bIns="45880" rtlCol="0" anchor="b"/>
          <a:lstStyle>
            <a:lvl1pPr algn="r">
              <a:defRPr sz="1200"/>
            </a:lvl1pPr>
          </a:lstStyle>
          <a:p>
            <a:fld id="{41803F26-4061-4820-A8A7-DA9F54759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07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7"/>
            <a:ext cx="3037840" cy="463408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7"/>
            <a:ext cx="3037840" cy="463408"/>
          </a:xfrm>
          <a:prstGeom prst="rect">
            <a:avLst/>
          </a:prstGeom>
        </p:spPr>
        <p:txBody>
          <a:bodyPr vert="horz" lIns="93155" tIns="46576" rIns="93155" bIns="46576" rtlCol="0"/>
          <a:lstStyle>
            <a:lvl1pPr algn="r">
              <a:defRPr sz="1200"/>
            </a:lvl1pPr>
          </a:lstStyle>
          <a:p>
            <a:fld id="{E3FD6F98-055A-4837-90F2-8E5F6821A1BB}" type="datetimeFigureOut">
              <a:rPr lang="en-US" smtClean="0"/>
              <a:t>12/12/2025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27163" y="1154113"/>
            <a:ext cx="4156075" cy="3116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5" tIns="46576" rIns="93155" bIns="465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44868"/>
            <a:ext cx="5608320" cy="3636705"/>
          </a:xfrm>
          <a:prstGeom prst="rect">
            <a:avLst/>
          </a:prstGeom>
        </p:spPr>
        <p:txBody>
          <a:bodyPr vert="horz" lIns="93155" tIns="46576" rIns="93155" bIns="4657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77"/>
            <a:ext cx="3037840" cy="463407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77"/>
            <a:ext cx="3037840" cy="463407"/>
          </a:xfrm>
          <a:prstGeom prst="rect">
            <a:avLst/>
          </a:prstGeom>
        </p:spPr>
        <p:txBody>
          <a:bodyPr vert="horz" lIns="93155" tIns="46576" rIns="93155" bIns="46576" rtlCol="0" anchor="b"/>
          <a:lstStyle>
            <a:lvl1pPr algn="r">
              <a:defRPr sz="1200"/>
            </a:lvl1pPr>
          </a:lstStyle>
          <a:p>
            <a:fld id="{DBCC7D24-0DC9-4E9C-89C0-35D79A09D3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1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Photo header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0FD344B-6B01-554D-8ED2-3BB8677B5CA3}"/>
              </a:ext>
            </a:extLst>
          </p:cNvPr>
          <p:cNvSpPr/>
          <p:nvPr userDrawn="1"/>
        </p:nvSpPr>
        <p:spPr>
          <a:xfrm>
            <a:off x="0" y="-2388"/>
            <a:ext cx="9144000" cy="166790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55F9543-F264-E749-BE41-F4DED20160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34" y="230729"/>
            <a:ext cx="1824946" cy="121663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7FB28BE-95CF-A648-9958-233FA3E2FD4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086" y="232218"/>
            <a:ext cx="1820301" cy="1213653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36632A4-6418-EB46-8B31-F39C39E1D0E9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715" y="230096"/>
            <a:ext cx="1617803" cy="1217897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92ACDB17-9B72-2747-AC8F-8FD41A14435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786" y="231327"/>
            <a:ext cx="1823652" cy="1215436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F764052B-33F9-6041-8EFF-89AD41BE9853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473" y="231327"/>
            <a:ext cx="1823625" cy="1215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0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7346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Color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650" y="2067904"/>
            <a:ext cx="2017011" cy="1990847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266" y="2061985"/>
            <a:ext cx="2023733" cy="1998871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3860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6607418"/>
            <a:ext cx="9144000" cy="25058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50000">
                <a:srgbClr val="E4EEF4"/>
              </a:gs>
              <a:gs pos="100000">
                <a:schemeClr val="accent3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>
              <a:solidFill>
                <a:schemeClr val="accent3">
                  <a:lumMod val="75000"/>
                </a:schemeClr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0" hasCustomPrompt="1"/>
          </p:nvPr>
        </p:nvSpPr>
        <p:spPr>
          <a:xfrm>
            <a:off x="2768596" y="2051009"/>
            <a:ext cx="5774267" cy="202082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3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 hasCustomPrompt="1"/>
          </p:nvPr>
        </p:nvSpPr>
        <p:spPr>
          <a:xfrm>
            <a:off x="2768596" y="4071833"/>
            <a:ext cx="5774267" cy="94875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768596" y="5020585"/>
            <a:ext cx="5774267" cy="488226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Date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0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1200"/>
              </a:spcBef>
              <a:defRPr sz="28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buFont typeface="Franklin Gothic Medium" panose="020B0603020102020204" pitchFamily="34" charset="0"/>
              <a:buChar char="−"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4310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Bullets&amp;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335572"/>
            <a:ext cx="7888288" cy="121289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76263" indent="-233363">
              <a:lnSpc>
                <a:spcPct val="100000"/>
              </a:lnSpc>
              <a:spcBef>
                <a:spcPts val="0"/>
              </a:spcBef>
              <a:buFont typeface="Franklin Gothic Medium" panose="020B0603020102020204" pitchFamily="34" charset="0"/>
              <a:buChar char="−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973138" indent="-228600">
              <a:lnSpc>
                <a:spcPct val="100000"/>
              </a:lnSpc>
              <a:spcBef>
                <a:spcPts val="0"/>
              </a:spcBef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/>
              <a:t>Click to add bullet</a:t>
            </a:r>
          </a:p>
          <a:p>
            <a:pPr lvl="1"/>
            <a:r>
              <a:rPr lang="en-US"/>
              <a:t> 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2287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2548467"/>
            <a:ext cx="7894638" cy="369423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icon below to add table or chart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Table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1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300" y="1335573"/>
            <a:ext cx="7894638" cy="490289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icon below to add table or chart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Chart/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49458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845731"/>
            <a:ext cx="3840480" cy="439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icon below to add table, chart, 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2 Col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2300" y="1849438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Bullet 2</a:t>
            </a:r>
          </a:p>
          <a:p>
            <a:pPr lvl="2"/>
            <a:r>
              <a:rPr lang="en-US"/>
              <a:t>Bullet 3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24933" y="6251575"/>
            <a:ext cx="7992005" cy="33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footnote, reference or source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22300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65132" y="1278464"/>
            <a:ext cx="3840480" cy="500063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sz="24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add title</a:t>
            </a:r>
          </a:p>
        </p:txBody>
      </p:sp>
      <p:sp>
        <p:nvSpPr>
          <p:cNvPr id="15" name="Text Placeholder 5"/>
          <p:cNvSpPr>
            <a:spLocks noGrp="1"/>
          </p:cNvSpPr>
          <p:nvPr>
            <p:ph type="body" sz="quarter" idx="19" hasCustomPrompt="1"/>
          </p:nvPr>
        </p:nvSpPr>
        <p:spPr>
          <a:xfrm>
            <a:off x="4665449" y="1840559"/>
            <a:ext cx="3840163" cy="440213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Font typeface="Franklin Gothic Medium Cond" panose="020B0606030402020204" pitchFamily="34" charset="0"/>
              <a:buChar char="–"/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</a:lstStyle>
          <a:p>
            <a:pPr lvl="0"/>
            <a:r>
              <a:rPr lang="en-US"/>
              <a:t>Click to add bullets</a:t>
            </a:r>
          </a:p>
          <a:p>
            <a:pPr lvl="1"/>
            <a:r>
              <a:rPr lang="en-US"/>
              <a:t>Bullet 2</a:t>
            </a:r>
          </a:p>
          <a:p>
            <a:pPr lvl="2"/>
            <a:r>
              <a:rPr lang="en-US"/>
              <a:t>Bullet 3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op Ru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4369" y="62405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 i="0" baseline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400" b="0" i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3"/>
          <p:cNvSpPr txBox="1">
            <a:spLocks/>
          </p:cNvSpPr>
          <p:nvPr userDrawn="1"/>
        </p:nvSpPr>
        <p:spPr>
          <a:xfrm>
            <a:off x="8627269" y="6600157"/>
            <a:ext cx="406400" cy="26987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b="1" i="0" kern="1200">
                <a:solidFill>
                  <a:schemeClr val="tx1"/>
                </a:solidFill>
                <a:latin typeface="Helvetica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D8F5E8-15B1-AB47-A7E0-4212F4A2D8F9}" type="slidenum">
              <a:rPr lang="en-US" b="1" i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b="1" i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519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91" r:id="rId7"/>
    <p:sldLayoutId id="2147483692" r:id="rId8"/>
    <p:sldLayoutId id="2147483681" r:id="rId9"/>
    <p:sldLayoutId id="2147483696" r:id="rId10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b="1" i="0" kern="1200">
          <a:solidFill>
            <a:schemeClr val="tx1"/>
          </a:solidFill>
          <a:latin typeface="Helvetica" charset="0"/>
          <a:ea typeface="Helvetica" charset="0"/>
          <a:cs typeface="Helvetica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Prevention and Treatment Sub-Committee</a:t>
            </a:r>
          </a:p>
          <a:p>
            <a:pPr>
              <a:spcBef>
                <a:spcPts val="1050"/>
              </a:spcBef>
            </a:pPr>
            <a:r>
              <a:rPr lang="en-US" sz="2800"/>
              <a:t>Cannabis Task Force</a:t>
            </a:r>
          </a:p>
          <a:p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Meeting 2</a:t>
            </a:r>
            <a:endParaRPr lang="en-US" sz="24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Dec 16, 2025</a:t>
            </a:r>
          </a:p>
        </p:txBody>
      </p:sp>
    </p:spTree>
    <p:extLst>
      <p:ext uri="{BB962C8B-B14F-4D97-AF65-F5344CB8AC3E}">
        <p14:creationId xmlns:p14="http://schemas.microsoft.com/office/powerpoint/2010/main" val="695022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628650" y="1447800"/>
            <a:ext cx="8515350" cy="4795307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Welcome 1:00 - 12:10</a:t>
            </a:r>
          </a:p>
          <a:p>
            <a:pPr marL="0" indent="0">
              <a:buNone/>
            </a:pPr>
            <a:r>
              <a:rPr lang="en-US" sz="2400" dirty="0"/>
              <a:t>Data Landscape and Recommendations 1:10 – 1:30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sz="1600" i="1" dirty="0"/>
              <a:t>Scott Proescholdbell, MPH and Mary Beth Cox, MPH</a:t>
            </a:r>
          </a:p>
          <a:p>
            <a:pPr marL="0" indent="0">
              <a:buNone/>
            </a:pPr>
            <a:r>
              <a:rPr lang="en-US" sz="2400" dirty="0"/>
              <a:t>Stakeholder Presentation 1:30-1:50</a:t>
            </a:r>
          </a:p>
          <a:p>
            <a:pPr marL="0" indent="0">
              <a:buNone/>
            </a:pPr>
            <a:r>
              <a:rPr lang="en-US" sz="1600" b="0" i="1" dirty="0"/>
              <a:t>	</a:t>
            </a:r>
            <a:r>
              <a:rPr lang="en-US" sz="1600" i="1" dirty="0"/>
              <a:t>Elyse Powell, PhD, NC Harm Reduction Coalition</a:t>
            </a:r>
          </a:p>
          <a:p>
            <a:pPr marL="0" indent="0">
              <a:buNone/>
            </a:pPr>
            <a:r>
              <a:rPr lang="en-US" sz="2400" dirty="0"/>
              <a:t>BREAK 1:50 - 2:00</a:t>
            </a:r>
          </a:p>
          <a:p>
            <a:pPr marL="0" indent="0">
              <a:buNone/>
            </a:pPr>
            <a:r>
              <a:rPr lang="en-US" sz="2400" dirty="0"/>
              <a:t>Stakeholder Presentations Cont. 2:00 – 2:40</a:t>
            </a:r>
          </a:p>
          <a:p>
            <a:pPr marL="0" indent="0">
              <a:buNone/>
            </a:pPr>
            <a:r>
              <a:rPr lang="en-US" sz="1600" i="1" dirty="0"/>
              <a:t>	Erin Day , NC Substance Use Disorder Federation/Community Impact NC</a:t>
            </a:r>
          </a:p>
          <a:p>
            <a:pPr marL="0" indent="0">
              <a:buNone/>
            </a:pPr>
            <a:r>
              <a:rPr lang="en-US" sz="1600" i="1" dirty="0"/>
              <a:t>	Emily Vander Schaaf, MD, NC Pediatric Society</a:t>
            </a:r>
          </a:p>
          <a:p>
            <a:pPr marL="0" indent="0">
              <a:buNone/>
            </a:pPr>
            <a:r>
              <a:rPr lang="en-US" sz="2400" dirty="0"/>
              <a:t>Discussion 2:40 – 3:25</a:t>
            </a:r>
          </a:p>
          <a:p>
            <a:pPr marL="0" indent="0">
              <a:buNone/>
            </a:pPr>
            <a:r>
              <a:rPr lang="en-US" sz="2400" dirty="0"/>
              <a:t>Closing  3:25- 3:30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865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F5B60-FA11-52C7-7530-190017B7B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EBC75CE-99A6-7B2F-2206-4338F37FCC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Questions- Prevention and Treatment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0A368A7-710A-1A0F-563D-3D832FBD3E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4573" y="1369339"/>
            <a:ext cx="8582279" cy="4984462"/>
          </a:xfrm>
        </p:spPr>
        <p:txBody>
          <a:bodyPr/>
          <a:lstStyle/>
          <a:p>
            <a:pPr marL="0" indent="0">
              <a:spcBef>
                <a:spcPts val="600"/>
              </a:spcBef>
              <a:buNone/>
            </a:pPr>
            <a:endParaRPr lang="en-US" sz="1400" dirty="0"/>
          </a:p>
          <a:p>
            <a:pPr>
              <a:spcBef>
                <a:spcPts val="600"/>
              </a:spcBef>
            </a:pPr>
            <a:r>
              <a:rPr lang="en-US" sz="1400" dirty="0"/>
              <a:t>Are there existing local cannabis prevention models that may be expanded statewide?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Are there other broad prevention strategies NC should undertake (</a:t>
            </a:r>
            <a:r>
              <a:rPr lang="en-US" sz="1400" dirty="0" err="1"/>
              <a:t>ie</a:t>
            </a:r>
            <a:r>
              <a:rPr lang="en-US" sz="1400" dirty="0"/>
              <a:t>, increased drug education in drivers education?)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Are there quality national youth/adult treatment models that should be highlighted for state expansion?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How does NC determine treatment program quality?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Do we recommend prevention and/or treatment programs for youth? 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Are there any guiding principles or strategies that should be incorporated into these youth programs? 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Do we recommend treatment programs for adults? 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Are there any guiding principles or strategies that should be incorporated into the treatment program?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Do we have recommendations on how the state should fund these programs?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What are the goals for prevention or “harm reduction”?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What do we recommend related to adult prevention or harm reduction?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What types of professionals should be recruited to support in prevention?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What do we want prevention to look like?</a:t>
            </a:r>
          </a:p>
          <a:p>
            <a:pPr>
              <a:spcBef>
                <a:spcPts val="600"/>
              </a:spcBef>
            </a:pPr>
            <a:r>
              <a:rPr lang="en-US" sz="1400" dirty="0"/>
              <a:t>How prepared are we for educating, screening, training, </a:t>
            </a:r>
            <a:r>
              <a:rPr lang="en-US" sz="1400" dirty="0" err="1"/>
              <a:t>etc</a:t>
            </a:r>
            <a:r>
              <a:rPr lang="en-US" sz="1400" dirty="0"/>
              <a:t>?</a:t>
            </a:r>
          </a:p>
          <a:p>
            <a:pPr marL="342900" lvl="1" indent="0">
              <a:spcBef>
                <a:spcPts val="600"/>
              </a:spcBef>
              <a:buNone/>
            </a:pPr>
            <a:endParaRPr lang="en-US" sz="1400" dirty="0"/>
          </a:p>
          <a:p>
            <a:pPr lvl="1">
              <a:spcBef>
                <a:spcPts val="600"/>
              </a:spcBef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9121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689B1-EB88-9E1A-E3BC-3705C020D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63435CD-F7E8-3BF2-3AB5-58411DE3C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Questions- Data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94F4928-0CF1-A48C-9EDF-9FF0950D46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2287" y="1258646"/>
            <a:ext cx="8363529" cy="4984462"/>
          </a:xfrm>
        </p:spPr>
        <p:txBody>
          <a:bodyPr/>
          <a:lstStyle/>
          <a:p>
            <a:r>
              <a:rPr lang="en-US" sz="2000" dirty="0"/>
              <a:t>What additional data is needed?</a:t>
            </a:r>
          </a:p>
          <a:p>
            <a:r>
              <a:rPr lang="en-US" sz="2000" dirty="0"/>
              <a:t>Does NC presently have the resources to track this needed data?</a:t>
            </a:r>
          </a:p>
          <a:p>
            <a:r>
              <a:rPr lang="en-US" sz="2000" dirty="0"/>
              <a:t>Do you recommend the collection of data to monitor public health harms? </a:t>
            </a:r>
          </a:p>
          <a:p>
            <a:r>
              <a:rPr lang="en-US" sz="2000" dirty="0"/>
              <a:t>Who should manage the data?</a:t>
            </a:r>
          </a:p>
          <a:p>
            <a:r>
              <a:rPr lang="en-US" sz="2000" dirty="0"/>
              <a:t>What populations would be disproportionately affected by criminalization of cannabis?</a:t>
            </a:r>
          </a:p>
          <a:p>
            <a:r>
              <a:rPr lang="en-US" sz="2000" dirty="0"/>
              <a:t>Who should have access to data and how should it be used?</a:t>
            </a:r>
          </a:p>
          <a:p>
            <a:r>
              <a:rPr lang="en-US" sz="2000" dirty="0"/>
              <a:t>Who should be required to report what?</a:t>
            </a:r>
          </a:p>
          <a:p>
            <a:r>
              <a:rPr lang="en-US" sz="2000" dirty="0"/>
              <a:t>What should be done with the data?</a:t>
            </a:r>
          </a:p>
          <a:p>
            <a:pPr lvl="1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74496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EAFC7D-D45D-C68A-372E-45C7CA949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35713C7-795D-19EB-64E9-2AF6BF17D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Questions- Education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B1F5935-7C14-9B16-9893-59C36D1042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22287" y="1258646"/>
            <a:ext cx="8363529" cy="4984462"/>
          </a:xfrm>
        </p:spPr>
        <p:txBody>
          <a:bodyPr/>
          <a:lstStyle/>
          <a:p>
            <a:r>
              <a:rPr lang="en-US" sz="1600" dirty="0"/>
              <a:t>Should NC undertake a public awareness campaign about dangers of cannabis use?</a:t>
            </a:r>
          </a:p>
          <a:p>
            <a:pPr lvl="1"/>
            <a:r>
              <a:rPr lang="en-US" sz="1600" dirty="0"/>
              <a:t>If so, only to youth?</a:t>
            </a:r>
          </a:p>
          <a:p>
            <a:r>
              <a:rPr lang="en-US" sz="1600" dirty="0"/>
              <a:t>Are there other state campaigns to model after?</a:t>
            </a:r>
          </a:p>
          <a:p>
            <a:r>
              <a:rPr lang="en-US" sz="1600" dirty="0"/>
              <a:t>Do we recommend a public health education campaign addressing risk communication regarding cannabis use? </a:t>
            </a:r>
          </a:p>
          <a:p>
            <a:r>
              <a:rPr lang="en-US" sz="1600" dirty="0"/>
              <a:t>Are there any guiding principles or strategies that should be incorporated into that campaign? </a:t>
            </a:r>
          </a:p>
          <a:p>
            <a:r>
              <a:rPr lang="en-US" sz="1600" dirty="0"/>
              <a:t>Do we have recommendations on how the state should fund these initiatives? </a:t>
            </a:r>
          </a:p>
          <a:p>
            <a:r>
              <a:rPr lang="en-US" sz="1600" dirty="0"/>
              <a:t>What specific messages and goals are we trying to achieve with a public health campaign?</a:t>
            </a:r>
          </a:p>
          <a:p>
            <a:r>
              <a:rPr lang="en-US" sz="1600" dirty="0"/>
              <a:t>How do we fund public health education campaign?</a:t>
            </a:r>
          </a:p>
          <a:p>
            <a:r>
              <a:rPr lang="en-US" sz="1600" dirty="0"/>
              <a:t>How long would it take to get a campaign in motion and who should run it?</a:t>
            </a:r>
          </a:p>
          <a:p>
            <a:r>
              <a:rPr lang="en-US" sz="1600" dirty="0"/>
              <a:t>How should this work be evaluated?</a:t>
            </a:r>
          </a:p>
          <a:p>
            <a:r>
              <a:rPr lang="en-US" sz="1600" dirty="0"/>
              <a:t>What should the timeline to plan and launch a campaign be?</a:t>
            </a:r>
          </a:p>
        </p:txBody>
      </p:sp>
    </p:spTree>
    <p:extLst>
      <p:ext uri="{BB962C8B-B14F-4D97-AF65-F5344CB8AC3E}">
        <p14:creationId xmlns:p14="http://schemas.microsoft.com/office/powerpoint/2010/main" val="828383433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d19e3f2-30f5-482b-94cc-38c083db8de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E97FA43650074894046FF937EE6492" ma:contentTypeVersion="16" ma:contentTypeDescription="Create a new document." ma:contentTypeScope="" ma:versionID="b6ae00afcbb8e98f5fff029b830ae3bf">
  <xsd:schema xmlns:xsd="http://www.w3.org/2001/XMLSchema" xmlns:xs="http://www.w3.org/2001/XMLSchema" xmlns:p="http://schemas.microsoft.com/office/2006/metadata/properties" xmlns:ns3="3d19e3f2-30f5-482b-94cc-38c083db8de4" xmlns:ns4="3f4b60af-05c3-4e1a-ab7c-7903f671b58e" targetNamespace="http://schemas.microsoft.com/office/2006/metadata/properties" ma:root="true" ma:fieldsID="b6c0c672a760bf1b49bdf5741d6935d5" ns3:_="" ns4:_="">
    <xsd:import namespace="3d19e3f2-30f5-482b-94cc-38c083db8de4"/>
    <xsd:import namespace="3f4b60af-05c3-4e1a-ab7c-7903f671b58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19e3f2-30f5-482b-94cc-38c083db8d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4b60af-05c3-4e1a-ab7c-7903f671b58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718502-AEB3-4DCC-AA32-6A2767BCFE06}">
  <ds:schemaRefs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3f4b60af-05c3-4e1a-ab7c-7903f671b58e"/>
    <ds:schemaRef ds:uri="http://schemas.openxmlformats.org/package/2006/metadata/core-properties"/>
    <ds:schemaRef ds:uri="3d19e3f2-30f5-482b-94cc-38c083db8de4"/>
  </ds:schemaRefs>
</ds:datastoreItem>
</file>

<file path=customXml/itemProps2.xml><?xml version="1.0" encoding="utf-8"?>
<ds:datastoreItem xmlns:ds="http://schemas.openxmlformats.org/officeDocument/2006/customXml" ds:itemID="{5FB48B33-AA3E-4EC4-ACF7-C3335E382E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283A2C-3B26-46AE-8372-AD4DB1E072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19e3f2-30f5-482b-94cc-38c083db8de4"/>
    <ds:schemaRef ds:uri="3f4b60af-05c3-4e1a-ab7c-7903f671b5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4257</TotalTime>
  <Words>490</Words>
  <Application>Microsoft Office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Franklin Gothic Demi Cond</vt:lpstr>
      <vt:lpstr>Franklin Gothic Medium</vt:lpstr>
      <vt:lpstr>Franklin Gothic Medium Cond</vt:lpstr>
      <vt:lpstr>Gotham Bold</vt:lpstr>
      <vt:lpstr>Helvetica</vt:lpstr>
      <vt:lpstr>3_Office Theme</vt:lpstr>
      <vt:lpstr>PowerPoint Presentation</vt:lpstr>
      <vt:lpstr>Agenda</vt:lpstr>
      <vt:lpstr>Key Questions- Prevention and Treatment</vt:lpstr>
      <vt:lpstr>Key Questions- Data</vt:lpstr>
      <vt:lpstr>Key Questions- Education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Taryn Dietrich</dc:creator>
  <cp:lastModifiedBy>Hoberman, Hanaleah J</cp:lastModifiedBy>
  <cp:revision>2</cp:revision>
  <cp:lastPrinted>2018-03-22T13:26:44Z</cp:lastPrinted>
  <dcterms:created xsi:type="dcterms:W3CDTF">2015-07-07T20:02:11Z</dcterms:created>
  <dcterms:modified xsi:type="dcterms:W3CDTF">2025-12-15T20:54:00Z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0x01010053E97FA43650074894046FF937EE6492</vt:lpwstr>
  </property>
  <property fmtid="{D5CDD505-2E9C-101B-9397-08002B2CF9AE}" pid="3" name="MediaServiceImageTags">
    <vt:lpwstr/>
  </property>
</Properties>
</file>