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</p:sldMasterIdLst>
  <p:notesMasterIdLst>
    <p:notesMasterId r:id="rId10"/>
  </p:notesMasterIdLst>
  <p:handoutMasterIdLst>
    <p:handoutMasterId r:id="rId11"/>
  </p:handoutMasterIdLst>
  <p:sldIdLst>
    <p:sldId id="458" r:id="rId5"/>
    <p:sldId id="449" r:id="rId6"/>
    <p:sldId id="467" r:id="rId7"/>
    <p:sldId id="466" r:id="rId8"/>
    <p:sldId id="468" r:id="rId9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B154A85-BD65-6CB9-1A89-4842D3D1073C}" name="Hoberman, Hanaleah J" initials="HH" userId="S::Hanaleah.Hoberman@dhhs.nc.gov::f9bd2e29-258d-4101-9f34-70d6ec0f457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65E"/>
    <a:srgbClr val="94B6C7"/>
    <a:srgbClr val="657E32"/>
    <a:srgbClr val="E9F0F3"/>
    <a:srgbClr val="DBE7EC"/>
    <a:srgbClr val="CEDD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3539BD-FEC8-4A98-93B9-F8D27ED10444}" v="25" dt="2025-12-15T20:51:52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5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berman, Hanaleah J" userId="f9bd2e29-258d-4101-9f34-70d6ec0f4577" providerId="ADAL" clId="{CF821230-5DD7-47FA-9873-321BDB4F94B3}"/>
    <pc:docChg chg="undo custSel addSld delSld modSld sldOrd">
      <pc:chgData name="Hoberman, Hanaleah J" userId="f9bd2e29-258d-4101-9f34-70d6ec0f4577" providerId="ADAL" clId="{CF821230-5DD7-47FA-9873-321BDB4F94B3}" dt="2025-12-15T20:53:51.285" v="714" actId="1076"/>
      <pc:docMkLst>
        <pc:docMk/>
      </pc:docMkLst>
      <pc:sldChg chg="modSp mod">
        <pc:chgData name="Hoberman, Hanaleah J" userId="f9bd2e29-258d-4101-9f34-70d6ec0f4577" providerId="ADAL" clId="{CF821230-5DD7-47FA-9873-321BDB4F94B3}" dt="2025-12-15T18:36:53.026" v="480" actId="255"/>
        <pc:sldMkLst>
          <pc:docMk/>
          <pc:sldMk cId="953865078" sldId="449"/>
        </pc:sldMkLst>
        <pc:spChg chg="mod">
          <ac:chgData name="Hoberman, Hanaleah J" userId="f9bd2e29-258d-4101-9f34-70d6ec0f4577" providerId="ADAL" clId="{CF821230-5DD7-47FA-9873-321BDB4F94B3}" dt="2025-12-15T18:36:53.026" v="480" actId="255"/>
          <ac:spMkLst>
            <pc:docMk/>
            <pc:sldMk cId="953865078" sldId="449"/>
            <ac:spMk id="6" creationId="{00000000-0000-0000-0000-000000000000}"/>
          </ac:spMkLst>
        </pc:spChg>
      </pc:sldChg>
      <pc:sldChg chg="modSp mod">
        <pc:chgData name="Hoberman, Hanaleah J" userId="f9bd2e29-258d-4101-9f34-70d6ec0f4577" providerId="ADAL" clId="{CF821230-5DD7-47FA-9873-321BDB4F94B3}" dt="2025-12-15T18:31:55.007" v="475" actId="20577"/>
        <pc:sldMkLst>
          <pc:docMk/>
          <pc:sldMk cId="695022584" sldId="458"/>
        </pc:sldMkLst>
        <pc:spChg chg="mod">
          <ac:chgData name="Hoberman, Hanaleah J" userId="f9bd2e29-258d-4101-9f34-70d6ec0f4577" providerId="ADAL" clId="{CF821230-5DD7-47FA-9873-321BDB4F94B3}" dt="2025-12-15T18:31:52.732" v="472" actId="20577"/>
          <ac:spMkLst>
            <pc:docMk/>
            <pc:sldMk cId="695022584" sldId="458"/>
            <ac:spMk id="9" creationId="{00000000-0000-0000-0000-000000000000}"/>
          </ac:spMkLst>
        </pc:spChg>
        <pc:spChg chg="mod">
          <ac:chgData name="Hoberman, Hanaleah J" userId="f9bd2e29-258d-4101-9f34-70d6ec0f4577" providerId="ADAL" clId="{CF821230-5DD7-47FA-9873-321BDB4F94B3}" dt="2025-12-15T18:31:55.007" v="475" actId="20577"/>
          <ac:spMkLst>
            <pc:docMk/>
            <pc:sldMk cId="695022584" sldId="458"/>
            <ac:spMk id="10" creationId="{00000000-0000-0000-0000-000000000000}"/>
          </ac:spMkLst>
        </pc:spChg>
      </pc:sldChg>
      <pc:sldChg chg="del">
        <pc:chgData name="Hoberman, Hanaleah J" userId="f9bd2e29-258d-4101-9f34-70d6ec0f4577" providerId="ADAL" clId="{CF821230-5DD7-47FA-9873-321BDB4F94B3}" dt="2025-12-15T18:37:12.213" v="482" actId="47"/>
        <pc:sldMkLst>
          <pc:docMk/>
          <pc:sldMk cId="2595776587" sldId="461"/>
        </pc:sldMkLst>
      </pc:sldChg>
      <pc:sldChg chg="del">
        <pc:chgData name="Hoberman, Hanaleah J" userId="f9bd2e29-258d-4101-9f34-70d6ec0f4577" providerId="ADAL" clId="{CF821230-5DD7-47FA-9873-321BDB4F94B3}" dt="2025-12-15T18:37:15.404" v="486" actId="47"/>
        <pc:sldMkLst>
          <pc:docMk/>
          <pc:sldMk cId="3671174202" sldId="462"/>
        </pc:sldMkLst>
      </pc:sldChg>
      <pc:sldChg chg="del">
        <pc:chgData name="Hoberman, Hanaleah J" userId="f9bd2e29-258d-4101-9f34-70d6ec0f4577" providerId="ADAL" clId="{CF821230-5DD7-47FA-9873-321BDB4F94B3}" dt="2025-12-15T18:37:12.899" v="483" actId="47"/>
        <pc:sldMkLst>
          <pc:docMk/>
          <pc:sldMk cId="3641147695" sldId="463"/>
        </pc:sldMkLst>
      </pc:sldChg>
      <pc:sldChg chg="del">
        <pc:chgData name="Hoberman, Hanaleah J" userId="f9bd2e29-258d-4101-9f34-70d6ec0f4577" providerId="ADAL" clId="{CF821230-5DD7-47FA-9873-321BDB4F94B3}" dt="2025-12-15T18:37:13.661" v="484" actId="47"/>
        <pc:sldMkLst>
          <pc:docMk/>
          <pc:sldMk cId="185053897" sldId="464"/>
        </pc:sldMkLst>
      </pc:sldChg>
      <pc:sldChg chg="del">
        <pc:chgData name="Hoberman, Hanaleah J" userId="f9bd2e29-258d-4101-9f34-70d6ec0f4577" providerId="ADAL" clId="{CF821230-5DD7-47FA-9873-321BDB4F94B3}" dt="2025-12-15T18:37:14.447" v="485" actId="47"/>
        <pc:sldMkLst>
          <pc:docMk/>
          <pc:sldMk cId="2506690048" sldId="465"/>
        </pc:sldMkLst>
      </pc:sldChg>
      <pc:sldChg chg="modSp mod ord">
        <pc:chgData name="Hoberman, Hanaleah J" userId="f9bd2e29-258d-4101-9f34-70d6ec0f4577" providerId="ADAL" clId="{CF821230-5DD7-47FA-9873-321BDB4F94B3}" dt="2025-12-15T20:48:29.677" v="647" actId="14"/>
        <pc:sldMkLst>
          <pc:docMk/>
          <pc:sldMk cId="3744966085" sldId="466"/>
        </pc:sldMkLst>
        <pc:spChg chg="mod">
          <ac:chgData name="Hoberman, Hanaleah J" userId="f9bd2e29-258d-4101-9f34-70d6ec0f4577" providerId="ADAL" clId="{CF821230-5DD7-47FA-9873-321BDB4F94B3}" dt="2025-12-15T20:45:19.682" v="639" actId="20577"/>
          <ac:spMkLst>
            <pc:docMk/>
            <pc:sldMk cId="3744966085" sldId="466"/>
            <ac:spMk id="5" creationId="{C63435CD-F7E8-3BF2-3AB5-58411DE3C9CC}"/>
          </ac:spMkLst>
        </pc:spChg>
        <pc:spChg chg="mod">
          <ac:chgData name="Hoberman, Hanaleah J" userId="f9bd2e29-258d-4101-9f34-70d6ec0f4577" providerId="ADAL" clId="{CF821230-5DD7-47FA-9873-321BDB4F94B3}" dt="2025-12-15T20:48:29.677" v="647" actId="14"/>
          <ac:spMkLst>
            <pc:docMk/>
            <pc:sldMk cId="3744966085" sldId="466"/>
            <ac:spMk id="6" creationId="{A94F4928-0CF1-A48C-9EDF-9FF0950D4653}"/>
          </ac:spMkLst>
        </pc:spChg>
      </pc:sldChg>
      <pc:sldChg chg="modSp add mod">
        <pc:chgData name="Hoberman, Hanaleah J" userId="f9bd2e29-258d-4101-9f34-70d6ec0f4577" providerId="ADAL" clId="{CF821230-5DD7-47FA-9873-321BDB4F94B3}" dt="2025-12-15T20:53:51.285" v="714" actId="1076"/>
        <pc:sldMkLst>
          <pc:docMk/>
          <pc:sldMk cId="329121519" sldId="467"/>
        </pc:sldMkLst>
        <pc:spChg chg="mod">
          <ac:chgData name="Hoberman, Hanaleah J" userId="f9bd2e29-258d-4101-9f34-70d6ec0f4577" providerId="ADAL" clId="{CF821230-5DD7-47FA-9873-321BDB4F94B3}" dt="2025-12-15T18:45:09.968" v="513" actId="20577"/>
          <ac:spMkLst>
            <pc:docMk/>
            <pc:sldMk cId="329121519" sldId="467"/>
            <ac:spMk id="5" creationId="{2EBC75CE-99A6-7B2F-2206-4338F37FCCFA}"/>
          </ac:spMkLst>
        </pc:spChg>
        <pc:spChg chg="mod">
          <ac:chgData name="Hoberman, Hanaleah J" userId="f9bd2e29-258d-4101-9f34-70d6ec0f4577" providerId="ADAL" clId="{CF821230-5DD7-47FA-9873-321BDB4F94B3}" dt="2025-12-15T20:53:51.285" v="714" actId="1076"/>
          <ac:spMkLst>
            <pc:docMk/>
            <pc:sldMk cId="329121519" sldId="467"/>
            <ac:spMk id="6" creationId="{30A368A7-710A-1A0F-563D-3D832FBD3E34}"/>
          </ac:spMkLst>
        </pc:spChg>
      </pc:sldChg>
      <pc:sldChg chg="del">
        <pc:chgData name="Hoberman, Hanaleah J" userId="f9bd2e29-258d-4101-9f34-70d6ec0f4577" providerId="ADAL" clId="{CF821230-5DD7-47FA-9873-321BDB4F94B3}" dt="2025-12-15T18:37:01.947" v="481" actId="47"/>
        <pc:sldMkLst>
          <pc:docMk/>
          <pc:sldMk cId="3978496917" sldId="467"/>
        </pc:sldMkLst>
      </pc:sldChg>
      <pc:sldChg chg="add del">
        <pc:chgData name="Hoberman, Hanaleah J" userId="f9bd2e29-258d-4101-9f34-70d6ec0f4577" providerId="ADAL" clId="{CF821230-5DD7-47FA-9873-321BDB4F94B3}" dt="2025-12-15T18:45:36.964" v="532"/>
        <pc:sldMkLst>
          <pc:docMk/>
          <pc:sldMk cId="343846203" sldId="468"/>
        </pc:sldMkLst>
      </pc:sldChg>
      <pc:sldChg chg="modSp add mod">
        <pc:chgData name="Hoberman, Hanaleah J" userId="f9bd2e29-258d-4101-9f34-70d6ec0f4577" providerId="ADAL" clId="{CF821230-5DD7-47FA-9873-321BDB4F94B3}" dt="2025-12-15T20:50:33.760" v="692" actId="20577"/>
        <pc:sldMkLst>
          <pc:docMk/>
          <pc:sldMk cId="828383433" sldId="468"/>
        </pc:sldMkLst>
        <pc:spChg chg="mod">
          <ac:chgData name="Hoberman, Hanaleah J" userId="f9bd2e29-258d-4101-9f34-70d6ec0f4577" providerId="ADAL" clId="{CF821230-5DD7-47FA-9873-321BDB4F94B3}" dt="2025-12-15T20:45:06.205" v="634" actId="20577"/>
          <ac:spMkLst>
            <pc:docMk/>
            <pc:sldMk cId="828383433" sldId="468"/>
            <ac:spMk id="5" creationId="{A35713C7-795D-19EB-64E9-2AF6BF17DF5A}"/>
          </ac:spMkLst>
        </pc:spChg>
        <pc:spChg chg="mod">
          <ac:chgData name="Hoberman, Hanaleah J" userId="f9bd2e29-258d-4101-9f34-70d6ec0f4577" providerId="ADAL" clId="{CF821230-5DD7-47FA-9873-321BDB4F94B3}" dt="2025-12-15T20:50:33.760" v="692" actId="20577"/>
          <ac:spMkLst>
            <pc:docMk/>
            <pc:sldMk cId="828383433" sldId="468"/>
            <ac:spMk id="6" creationId="{BB1F5935-7C14-9B16-9893-59C36D1042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5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12/15/2025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9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5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8"/>
            <a:ext cx="5608320" cy="3636705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34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Bullet 2</a:t>
            </a:r>
          </a:p>
          <a:p>
            <a:pPr lvl="2"/>
            <a:r>
              <a:rPr lang="en-US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  <p:sldLayoutId id="2147483696" r:id="rId1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Prevention and Treatment Sub-Committee</a:t>
            </a:r>
          </a:p>
          <a:p>
            <a:pPr>
              <a:spcBef>
                <a:spcPts val="1050"/>
              </a:spcBef>
            </a:pPr>
            <a:r>
              <a:rPr lang="en-US" sz="2800"/>
              <a:t>Cannabis Task Force</a:t>
            </a:r>
          </a:p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Meeting 2</a:t>
            </a:r>
            <a:endParaRPr lang="en-US" sz="2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Dec 16, 2025</a:t>
            </a:r>
          </a:p>
        </p:txBody>
      </p:sp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28650" y="1447800"/>
            <a:ext cx="8515350" cy="479530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Welcome 1:00 - 12:10</a:t>
            </a:r>
          </a:p>
          <a:p>
            <a:pPr marL="0" indent="0">
              <a:buNone/>
            </a:pPr>
            <a:r>
              <a:rPr lang="en-US" sz="2400" dirty="0"/>
              <a:t>Data Landscape and Recommendations 1:10 – 1:30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	</a:t>
            </a:r>
            <a:r>
              <a:rPr lang="en-US" sz="1600" i="1" dirty="0"/>
              <a:t>Scott Proescholdbell, MPH and Mary Beth Cox, MPH</a:t>
            </a:r>
          </a:p>
          <a:p>
            <a:pPr marL="0" indent="0">
              <a:buNone/>
            </a:pPr>
            <a:r>
              <a:rPr lang="en-US" sz="2400" dirty="0"/>
              <a:t>Stakeholder Presentation 1:30-1:50</a:t>
            </a:r>
          </a:p>
          <a:p>
            <a:pPr marL="0" indent="0">
              <a:buNone/>
            </a:pPr>
            <a:r>
              <a:rPr lang="en-US" sz="1600" b="0" i="1" dirty="0"/>
              <a:t>	</a:t>
            </a:r>
            <a:r>
              <a:rPr lang="en-US" sz="1600" i="1" dirty="0"/>
              <a:t>Elyse Powell, PhD, NC Harm Reduction Coalition</a:t>
            </a:r>
          </a:p>
          <a:p>
            <a:pPr marL="0" indent="0">
              <a:buNone/>
            </a:pPr>
            <a:r>
              <a:rPr lang="en-US" sz="2400" dirty="0"/>
              <a:t>BREAK 1:50 - 2:00</a:t>
            </a:r>
          </a:p>
          <a:p>
            <a:pPr marL="0" indent="0">
              <a:buNone/>
            </a:pPr>
            <a:r>
              <a:rPr lang="en-US" sz="2400" dirty="0"/>
              <a:t>Stakeholder Presentations Cont. 2:00 – 2:40</a:t>
            </a:r>
          </a:p>
          <a:p>
            <a:pPr marL="0" indent="0">
              <a:buNone/>
            </a:pPr>
            <a:r>
              <a:rPr lang="en-US" sz="1600" i="1" dirty="0"/>
              <a:t>	Erin Day , NC Substance Use Disorder Federation/Community Impact NC</a:t>
            </a:r>
          </a:p>
          <a:p>
            <a:pPr marL="0" indent="0">
              <a:buNone/>
            </a:pPr>
            <a:r>
              <a:rPr lang="en-US" sz="1600" i="1" dirty="0"/>
              <a:t>	Emily Vander Schaaf, MD, NC Pediatric Society</a:t>
            </a:r>
          </a:p>
          <a:p>
            <a:pPr marL="0" indent="0">
              <a:buNone/>
            </a:pPr>
            <a:r>
              <a:rPr lang="en-US" sz="2400" dirty="0"/>
              <a:t>Discussion 2:40 – 3:25</a:t>
            </a:r>
          </a:p>
          <a:p>
            <a:pPr marL="0" indent="0">
              <a:buNone/>
            </a:pPr>
            <a:r>
              <a:rPr lang="en-US" sz="2400" dirty="0"/>
              <a:t>Closing  3:25- 3:30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865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F5B60-FA11-52C7-7530-190017B7B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BC75CE-99A6-7B2F-2206-4338F37FC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Questions- Prevention and Treatment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0A368A7-710A-1A0F-563D-3D832FBD3E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4573" y="1369339"/>
            <a:ext cx="8582279" cy="4984462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endParaRPr lang="en-US" sz="1400" dirty="0"/>
          </a:p>
          <a:p>
            <a:pPr>
              <a:spcBef>
                <a:spcPts val="600"/>
              </a:spcBef>
            </a:pPr>
            <a:r>
              <a:rPr lang="en-US" sz="1400" dirty="0"/>
              <a:t>Are there existing local cannabis prevention models that may be expanded statewide?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Are there other broad prevention strategies NC should undertake (</a:t>
            </a:r>
            <a:r>
              <a:rPr lang="en-US" sz="1400" dirty="0" err="1"/>
              <a:t>ie</a:t>
            </a:r>
            <a:r>
              <a:rPr lang="en-US" sz="1400" dirty="0"/>
              <a:t>, increased drug education in drivers education?)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Are there quality national youth/adult treatment models that should be highlighted for state expansion?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How does NC determine treatment program quality?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Do we recommend prevention and/or treatment programs for youth?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Are there any guiding principles or strategies that should be incorporated into these youth programs?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Do we recommend treatment programs for adults? 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Are there any guiding principles or strategies that should be incorporated into the treatment program?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Do we have recommendations on how the state should fund these programs?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What are the goals for prevention or “harm reduction”?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What do we recommend related to adult prevention or harm reduction?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What types of professionals should be recruited to support in prevention?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What do we want prevention to look like?</a:t>
            </a:r>
          </a:p>
          <a:p>
            <a:pPr>
              <a:spcBef>
                <a:spcPts val="600"/>
              </a:spcBef>
            </a:pPr>
            <a:r>
              <a:rPr lang="en-US" sz="1400" dirty="0"/>
              <a:t>How prepared are we for educating, screening, training, </a:t>
            </a:r>
            <a:r>
              <a:rPr lang="en-US" sz="1400" dirty="0" err="1"/>
              <a:t>etc</a:t>
            </a:r>
            <a:r>
              <a:rPr lang="en-US" sz="1400" dirty="0"/>
              <a:t>?</a:t>
            </a:r>
          </a:p>
          <a:p>
            <a:pPr marL="342900" lvl="1" indent="0">
              <a:spcBef>
                <a:spcPts val="600"/>
              </a:spcBef>
              <a:buNone/>
            </a:pPr>
            <a:endParaRPr lang="en-US" sz="1400" dirty="0"/>
          </a:p>
          <a:p>
            <a:pPr lvl="1">
              <a:spcBef>
                <a:spcPts val="600"/>
              </a:spcBef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9121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689B1-EB88-9E1A-E3BC-3705C020D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3435CD-F7E8-3BF2-3AB5-58411DE3C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Questions-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94F4928-0CF1-A48C-9EDF-9FF0950D4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287" y="1258646"/>
            <a:ext cx="8363529" cy="4984462"/>
          </a:xfrm>
        </p:spPr>
        <p:txBody>
          <a:bodyPr/>
          <a:lstStyle/>
          <a:p>
            <a:r>
              <a:rPr lang="en-US" sz="2000" dirty="0"/>
              <a:t>What additional data is needed?</a:t>
            </a:r>
          </a:p>
          <a:p>
            <a:r>
              <a:rPr lang="en-US" sz="2000" dirty="0"/>
              <a:t>Does NC presently have the resources to track this needed data?</a:t>
            </a:r>
          </a:p>
          <a:p>
            <a:r>
              <a:rPr lang="en-US" sz="2000" dirty="0"/>
              <a:t>Do you recommend the collection of data to monitor public health harms? </a:t>
            </a:r>
          </a:p>
          <a:p>
            <a:r>
              <a:rPr lang="en-US" sz="2000" dirty="0"/>
              <a:t>Who should manage the data?</a:t>
            </a:r>
          </a:p>
          <a:p>
            <a:r>
              <a:rPr lang="en-US" sz="2000" dirty="0"/>
              <a:t>What populations would be disproportionately affected by criminalization of cannabis?</a:t>
            </a:r>
          </a:p>
          <a:p>
            <a:r>
              <a:rPr lang="en-US" sz="2000" dirty="0"/>
              <a:t>Who should have access to data and how should it be used?</a:t>
            </a:r>
          </a:p>
          <a:p>
            <a:r>
              <a:rPr lang="en-US" sz="2000" dirty="0"/>
              <a:t>Who should be required to report what?</a:t>
            </a:r>
          </a:p>
          <a:p>
            <a:r>
              <a:rPr lang="en-US" sz="2000" dirty="0"/>
              <a:t>What should be done with the data?</a:t>
            </a:r>
          </a:p>
          <a:p>
            <a:pPr lvl="1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744966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AFC7D-D45D-C68A-372E-45C7CA949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35713C7-795D-19EB-64E9-2AF6BF17D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Questions- Education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1F5935-7C14-9B16-9893-59C36D1042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287" y="1258646"/>
            <a:ext cx="8363529" cy="4984462"/>
          </a:xfrm>
        </p:spPr>
        <p:txBody>
          <a:bodyPr/>
          <a:lstStyle/>
          <a:p>
            <a:r>
              <a:rPr lang="en-US" sz="1600" dirty="0"/>
              <a:t>Should NC undertake a public awareness campaign about dangers of cannabis use?</a:t>
            </a:r>
          </a:p>
          <a:p>
            <a:pPr lvl="1"/>
            <a:r>
              <a:rPr lang="en-US" sz="1600" dirty="0"/>
              <a:t>If so, only to youth?</a:t>
            </a:r>
          </a:p>
          <a:p>
            <a:r>
              <a:rPr lang="en-US" sz="1600" dirty="0"/>
              <a:t>Are there other state campaigns to model after?</a:t>
            </a:r>
          </a:p>
          <a:p>
            <a:r>
              <a:rPr lang="en-US" sz="1600" dirty="0"/>
              <a:t>Do we recommend a public health education campaign addressing risk communication regarding cannabis use? </a:t>
            </a:r>
          </a:p>
          <a:p>
            <a:r>
              <a:rPr lang="en-US" sz="1600" dirty="0"/>
              <a:t>Are there any guiding principles or strategies that should be incorporated into that campaign? </a:t>
            </a:r>
          </a:p>
          <a:p>
            <a:r>
              <a:rPr lang="en-US" sz="1600" dirty="0"/>
              <a:t>Do we have recommendations on how the state should fund these initiatives? </a:t>
            </a:r>
          </a:p>
          <a:p>
            <a:r>
              <a:rPr lang="en-US" sz="1600" dirty="0"/>
              <a:t>What specific messages and goals are we trying to achieve with a public health campaign?</a:t>
            </a:r>
          </a:p>
          <a:p>
            <a:r>
              <a:rPr lang="en-US" sz="1600" dirty="0"/>
              <a:t>How do we fund public health education campaign?</a:t>
            </a:r>
          </a:p>
          <a:p>
            <a:r>
              <a:rPr lang="en-US" sz="1600" dirty="0"/>
              <a:t>How long would it take to get a campaign in motion and who should run it?</a:t>
            </a:r>
          </a:p>
          <a:p>
            <a:r>
              <a:rPr lang="en-US" sz="1600" dirty="0"/>
              <a:t>How should this work be evaluated?</a:t>
            </a:r>
          </a:p>
          <a:p>
            <a:r>
              <a:rPr lang="en-US" sz="1600" dirty="0"/>
              <a:t>What should the timeline to plan and launch a campaign be?</a:t>
            </a:r>
          </a:p>
        </p:txBody>
      </p:sp>
    </p:spTree>
    <p:extLst>
      <p:ext uri="{BB962C8B-B14F-4D97-AF65-F5344CB8AC3E}">
        <p14:creationId xmlns:p14="http://schemas.microsoft.com/office/powerpoint/2010/main" val="828383433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d19e3f2-30f5-482b-94cc-38c083db8de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E97FA43650074894046FF937EE6492" ma:contentTypeVersion="16" ma:contentTypeDescription="Create a new document." ma:contentTypeScope="" ma:versionID="b6ae00afcbb8e98f5fff029b830ae3bf">
  <xsd:schema xmlns:xsd="http://www.w3.org/2001/XMLSchema" xmlns:xs="http://www.w3.org/2001/XMLSchema" xmlns:p="http://schemas.microsoft.com/office/2006/metadata/properties" xmlns:ns3="3d19e3f2-30f5-482b-94cc-38c083db8de4" xmlns:ns4="3f4b60af-05c3-4e1a-ab7c-7903f671b58e" targetNamespace="http://schemas.microsoft.com/office/2006/metadata/properties" ma:root="true" ma:fieldsID="b6c0c672a760bf1b49bdf5741d6935d5" ns3:_="" ns4:_="">
    <xsd:import namespace="3d19e3f2-30f5-482b-94cc-38c083db8de4"/>
    <xsd:import namespace="3f4b60af-05c3-4e1a-ab7c-7903f671b58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19e3f2-30f5-482b-94cc-38c083db8d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b60af-05c3-4e1a-ab7c-7903f671b58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718502-AEB3-4DCC-AA32-6A2767BCFE06}">
  <ds:schemaRefs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3f4b60af-05c3-4e1a-ab7c-7903f671b58e"/>
    <ds:schemaRef ds:uri="http://schemas.openxmlformats.org/package/2006/metadata/core-properties"/>
    <ds:schemaRef ds:uri="3d19e3f2-30f5-482b-94cc-38c083db8de4"/>
  </ds:schemaRefs>
</ds:datastoreItem>
</file>

<file path=customXml/itemProps2.xml><?xml version="1.0" encoding="utf-8"?>
<ds:datastoreItem xmlns:ds="http://schemas.openxmlformats.org/officeDocument/2006/customXml" ds:itemID="{5FB48B33-AA3E-4EC4-ACF7-C3335E382E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283A2C-3B26-46AE-8372-AD4DB1E07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19e3f2-30f5-482b-94cc-38c083db8de4"/>
    <ds:schemaRef ds:uri="3f4b60af-05c3-4e1a-ab7c-7903f671b5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4257</TotalTime>
  <Words>490</Words>
  <Application>Microsoft Office PowerPoint</Application>
  <PresentationFormat>On-screen Show (4:3)</PresentationFormat>
  <Paragraphs>53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PowerPoint Presentation</vt:lpstr>
      <vt:lpstr>Agenda</vt:lpstr>
      <vt:lpstr>Key Questions- Prevention and Treatment</vt:lpstr>
      <vt:lpstr>Key Questions- Data</vt:lpstr>
      <vt:lpstr>Key Questions- Education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Hoberman, Hanaleah J</cp:lastModifiedBy>
  <cp:revision>2</cp:revision>
  <cp:lastPrinted>2018-03-22T13:26:44Z</cp:lastPrinted>
  <dcterms:created xsi:type="dcterms:W3CDTF">2015-07-07T20:02:11Z</dcterms:created>
  <dcterms:modified xsi:type="dcterms:W3CDTF">2025-12-15T20:54:00Z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0x01010053E97FA43650074894046FF937EE6492</vt:lpwstr>
  </property>
  <property fmtid="{D5CDD505-2E9C-101B-9397-08002B2CF9AE}" pid="3" name="MediaServiceImageTags">
    <vt:lpwstr/>
  </property>
</Properties>
</file>