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handoutMasterIdLst>
    <p:handoutMasterId r:id="rId72"/>
  </p:handoutMasterIdLst>
  <p:sldIdLst>
    <p:sldId id="257" r:id="rId2"/>
    <p:sldId id="345" r:id="rId3"/>
    <p:sldId id="398" r:id="rId4"/>
    <p:sldId id="335" r:id="rId5"/>
    <p:sldId id="337" r:id="rId6"/>
    <p:sldId id="336" r:id="rId7"/>
    <p:sldId id="350" r:id="rId8"/>
    <p:sldId id="382" r:id="rId9"/>
    <p:sldId id="351" r:id="rId10"/>
    <p:sldId id="401" r:id="rId11"/>
    <p:sldId id="266" r:id="rId12"/>
    <p:sldId id="267" r:id="rId13"/>
    <p:sldId id="402" r:id="rId14"/>
    <p:sldId id="263" r:id="rId15"/>
    <p:sldId id="424" r:id="rId16"/>
    <p:sldId id="425" r:id="rId17"/>
    <p:sldId id="426" r:id="rId18"/>
    <p:sldId id="427" r:id="rId19"/>
    <p:sldId id="428" r:id="rId20"/>
    <p:sldId id="429" r:id="rId21"/>
    <p:sldId id="443" r:id="rId22"/>
    <p:sldId id="448" r:id="rId23"/>
    <p:sldId id="357" r:id="rId24"/>
    <p:sldId id="358" r:id="rId25"/>
    <p:sldId id="359" r:id="rId26"/>
    <p:sldId id="360" r:id="rId27"/>
    <p:sldId id="361" r:id="rId28"/>
    <p:sldId id="362" r:id="rId29"/>
    <p:sldId id="363" r:id="rId30"/>
    <p:sldId id="403" r:id="rId31"/>
    <p:sldId id="404" r:id="rId32"/>
    <p:sldId id="406" r:id="rId33"/>
    <p:sldId id="405" r:id="rId34"/>
    <p:sldId id="407" r:id="rId35"/>
    <p:sldId id="411" r:id="rId36"/>
    <p:sldId id="410" r:id="rId37"/>
    <p:sldId id="409" r:id="rId38"/>
    <p:sldId id="408" r:id="rId39"/>
    <p:sldId id="412" r:id="rId40"/>
    <p:sldId id="272" r:id="rId41"/>
    <p:sldId id="388" r:id="rId42"/>
    <p:sldId id="378" r:id="rId43"/>
    <p:sldId id="385" r:id="rId44"/>
    <p:sldId id="390" r:id="rId45"/>
    <p:sldId id="431" r:id="rId46"/>
    <p:sldId id="437" r:id="rId47"/>
    <p:sldId id="438" r:id="rId48"/>
    <p:sldId id="439" r:id="rId49"/>
    <p:sldId id="432" r:id="rId50"/>
    <p:sldId id="440" r:id="rId51"/>
    <p:sldId id="436" r:id="rId52"/>
    <p:sldId id="435" r:id="rId53"/>
    <p:sldId id="447" r:id="rId54"/>
    <p:sldId id="384" r:id="rId55"/>
    <p:sldId id="370" r:id="rId56"/>
    <p:sldId id="379" r:id="rId57"/>
    <p:sldId id="383" r:id="rId58"/>
    <p:sldId id="371" r:id="rId59"/>
    <p:sldId id="372" r:id="rId60"/>
    <p:sldId id="368" r:id="rId61"/>
    <p:sldId id="364" r:id="rId62"/>
    <p:sldId id="395" r:id="rId63"/>
    <p:sldId id="446" r:id="rId64"/>
    <p:sldId id="449" r:id="rId65"/>
    <p:sldId id="445" r:id="rId66"/>
    <p:sldId id="444" r:id="rId67"/>
    <p:sldId id="450" r:id="rId68"/>
    <p:sldId id="397" r:id="rId69"/>
    <p:sldId id="347" r:id="rId70"/>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1pPr>
    <a:lvl2pPr marL="4572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2pPr>
    <a:lvl3pPr marL="9144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3pPr>
    <a:lvl4pPr marL="13716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4pPr>
    <a:lvl5pPr marL="1828800" algn="l" rtl="0" eaLnBrk="0" fontAlgn="base" hangingPunct="0">
      <a:spcBef>
        <a:spcPct val="0"/>
      </a:spcBef>
      <a:spcAft>
        <a:spcPct val="0"/>
      </a:spcAft>
      <a:defRPr sz="2400" kern="1200">
        <a:solidFill>
          <a:schemeClr val="tx1"/>
        </a:solidFill>
        <a:latin typeface="Cambria" pitchFamily="-32" charset="0"/>
        <a:ea typeface="ＭＳ Ｐゴシック" pitchFamily="-32" charset="-128"/>
        <a:cs typeface="+mn-cs"/>
      </a:defRPr>
    </a:lvl5pPr>
    <a:lvl6pPr marL="2286000" algn="l" defTabSz="914400" rtl="0" eaLnBrk="1" latinLnBrk="0" hangingPunct="1">
      <a:defRPr sz="2400" kern="1200">
        <a:solidFill>
          <a:schemeClr val="tx1"/>
        </a:solidFill>
        <a:latin typeface="Cambria" pitchFamily="-32" charset="0"/>
        <a:ea typeface="ＭＳ Ｐゴシック" pitchFamily="-32" charset="-128"/>
        <a:cs typeface="+mn-cs"/>
      </a:defRPr>
    </a:lvl6pPr>
    <a:lvl7pPr marL="2743200" algn="l" defTabSz="914400" rtl="0" eaLnBrk="1" latinLnBrk="0" hangingPunct="1">
      <a:defRPr sz="2400" kern="1200">
        <a:solidFill>
          <a:schemeClr val="tx1"/>
        </a:solidFill>
        <a:latin typeface="Cambria" pitchFamily="-32" charset="0"/>
        <a:ea typeface="ＭＳ Ｐゴシック" pitchFamily="-32" charset="-128"/>
        <a:cs typeface="+mn-cs"/>
      </a:defRPr>
    </a:lvl7pPr>
    <a:lvl8pPr marL="3200400" algn="l" defTabSz="914400" rtl="0" eaLnBrk="1" latinLnBrk="0" hangingPunct="1">
      <a:defRPr sz="2400" kern="1200">
        <a:solidFill>
          <a:schemeClr val="tx1"/>
        </a:solidFill>
        <a:latin typeface="Cambria" pitchFamily="-32" charset="0"/>
        <a:ea typeface="ＭＳ Ｐゴシック" pitchFamily="-32" charset="-128"/>
        <a:cs typeface="+mn-cs"/>
      </a:defRPr>
    </a:lvl8pPr>
    <a:lvl9pPr marL="3657600" algn="l" defTabSz="914400" rtl="0" eaLnBrk="1" latinLnBrk="0" hangingPunct="1">
      <a:defRPr sz="2400" kern="1200">
        <a:solidFill>
          <a:schemeClr val="tx1"/>
        </a:solidFill>
        <a:latin typeface="Cambria" pitchFamily="-32" charset="0"/>
        <a:ea typeface="ＭＳ Ｐゴシック" pitchFamily="-32"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2D419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53" d="100"/>
          <a:sy n="53" d="100"/>
        </p:scale>
        <p:origin x="298"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1956" y="-84"/>
      </p:cViewPr>
      <p:guideLst>
        <p:guide orient="horz" pos="2880"/>
        <p:guide orient="horz" pos="2928"/>
        <p:guide pos="2160"/>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FC6118F-D09B-4E63-BEE3-E11CC36D03D3}" type="datetimeFigureOut">
              <a:rPr lang="en-US" smtClean="0"/>
              <a:t>10/3/2014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26D56E6-B9A4-40BE-B96C-F2EB3AE05341}" type="slidenum">
              <a:rPr lang="en-US" smtClean="0"/>
              <a:t>‹#›</a:t>
            </a:fld>
            <a:endParaRPr lang="en-US"/>
          </a:p>
        </p:txBody>
      </p:sp>
    </p:spTree>
    <p:extLst>
      <p:ext uri="{BB962C8B-B14F-4D97-AF65-F5344CB8AC3E}">
        <p14:creationId xmlns:p14="http://schemas.microsoft.com/office/powerpoint/2010/main" val="2203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77ECD45-E2CC-4BB0-8C36-CB7EFA5B886E}" type="datetimeFigureOut">
              <a:rPr lang="en-US" smtClean="0"/>
              <a:pPr/>
              <a:t>10/3/2014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1116E44-3D2D-42E1-85A6-972398F97EFE}" type="slidenum">
              <a:rPr lang="en-US" smtClean="0"/>
              <a:pPr/>
              <a:t>‹#›</a:t>
            </a:fld>
            <a:endParaRPr lang="en-US"/>
          </a:p>
        </p:txBody>
      </p:sp>
    </p:spTree>
    <p:extLst>
      <p:ext uri="{BB962C8B-B14F-4D97-AF65-F5344CB8AC3E}">
        <p14:creationId xmlns:p14="http://schemas.microsoft.com/office/powerpoint/2010/main" val="8344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16E44-3D2D-42E1-85A6-972398F97EFE}" type="slidenum">
              <a:rPr lang="en-US" smtClean="0"/>
              <a:pPr/>
              <a:t>1</a:t>
            </a:fld>
            <a:endParaRPr lang="en-US"/>
          </a:p>
        </p:txBody>
      </p:sp>
    </p:spTree>
    <p:extLst>
      <p:ext uri="{BB962C8B-B14F-4D97-AF65-F5344CB8AC3E}">
        <p14:creationId xmlns:p14="http://schemas.microsoft.com/office/powerpoint/2010/main" val="8241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endParaRPr lang="en-US" smtClean="0"/>
          </a:p>
        </p:txBody>
      </p:sp>
      <p:sp>
        <p:nvSpPr>
          <p:cNvPr id="43011" name="Slide Number Placeholder 3"/>
          <p:cNvSpPr>
            <a:spLocks noGrp="1"/>
          </p:cNvSpPr>
          <p:nvPr>
            <p:ph type="sldNum" sz="quarter" idx="5"/>
          </p:nvPr>
        </p:nvSpPr>
        <p:spPr>
          <a:noFill/>
        </p:spPr>
        <p:txBody>
          <a:bodyPr/>
          <a:lstStyle/>
          <a:p>
            <a:fld id="{8A8CDFCC-A510-43DD-95A9-54C0460FC10A}" type="slidenum">
              <a:rPr lang="en-US" smtClean="0"/>
              <a:pPr/>
              <a:t>10</a:t>
            </a:fld>
            <a:endParaRPr lang="en-US" smtClean="0"/>
          </a:p>
        </p:txBody>
      </p:sp>
    </p:spTree>
    <p:extLst>
      <p:ext uri="{BB962C8B-B14F-4D97-AF65-F5344CB8AC3E}">
        <p14:creationId xmlns:p14="http://schemas.microsoft.com/office/powerpoint/2010/main" val="2609127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151" y="2297224"/>
            <a:ext cx="2245351" cy="133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2819400" y="1752600"/>
            <a:ext cx="5791200" cy="2362200"/>
          </a:xfrm>
        </p:spPr>
        <p:txBody>
          <a:bodyPr/>
          <a:lstStyle>
            <a:lvl1pPr algn="l">
              <a:defRPr baseline="0">
                <a:solidFill>
                  <a:srgbClr val="000066"/>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2819400" y="4267200"/>
            <a:ext cx="5791200" cy="1257300"/>
          </a:xfrm>
        </p:spPr>
        <p:txBody>
          <a:bodyPr/>
          <a:lstStyle>
            <a:lvl1pPr marL="0" indent="0" algn="l">
              <a:spcBef>
                <a:spcPts val="600"/>
              </a:spcBef>
              <a:buNone/>
              <a:defRPr sz="3200" baseline="0">
                <a:solidFill>
                  <a:srgbClr val="00006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Presenter Name</a:t>
            </a:r>
          </a:p>
          <a:p>
            <a:r>
              <a:rPr lang="en-US" dirty="0" smtClean="0"/>
              <a:t>Presenter Title</a:t>
            </a:r>
          </a:p>
        </p:txBody>
      </p:sp>
      <p:sp>
        <p:nvSpPr>
          <p:cNvPr id="6" name="Rectangle 6"/>
          <p:cNvSpPr>
            <a:spLocks noGrp="1" noChangeArrowheads="1"/>
          </p:cNvSpPr>
          <p:nvPr>
            <p:ph type="sldNum" sz="quarter" idx="12"/>
          </p:nvPr>
        </p:nvSpPr>
        <p:spPr>
          <a:ln/>
        </p:spPr>
        <p:txBody>
          <a:bodyPr/>
          <a:lstStyle>
            <a:lvl1pPr>
              <a:defRPr>
                <a:solidFill>
                  <a:schemeClr val="bg1"/>
                </a:solidFill>
              </a:defRPr>
            </a:lvl1pPr>
          </a:lstStyle>
          <a:p>
            <a:pPr>
              <a:defRPr/>
            </a:pPr>
            <a:fld id="{BB7AF08F-30CC-48AB-B9AD-12D7ADD2A581}" type="slidenum">
              <a:rPr lang="en-US" altLang="en-US" smtClean="0"/>
              <a:pPr>
                <a:defRPr/>
              </a:pPr>
              <a:t>‹#›</a:t>
            </a:fld>
            <a:endParaRPr lang="en-US" altLang="en-US"/>
          </a:p>
        </p:txBody>
      </p:sp>
      <p:cxnSp>
        <p:nvCxnSpPr>
          <p:cNvPr id="13" name="Straight Connector 12"/>
          <p:cNvCxnSpPr/>
          <p:nvPr userDrawn="1"/>
        </p:nvCxnSpPr>
        <p:spPr bwMode="auto">
          <a:xfrm>
            <a:off x="-76200" y="1066800"/>
            <a:ext cx="9296400"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a:off x="2818977" y="4267200"/>
            <a:ext cx="6553623"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Placeholder 11"/>
          <p:cNvSpPr>
            <a:spLocks noGrp="1"/>
          </p:cNvSpPr>
          <p:nvPr>
            <p:ph type="body" sz="quarter" idx="13" hasCustomPrompt="1"/>
          </p:nvPr>
        </p:nvSpPr>
        <p:spPr>
          <a:xfrm>
            <a:off x="2819400" y="5791200"/>
            <a:ext cx="5791200" cy="381000"/>
          </a:xfrm>
        </p:spPr>
        <p:txBody>
          <a:bodyPr/>
          <a:lstStyle>
            <a:lvl1pPr marL="0" indent="0">
              <a:buNone/>
              <a:defRPr sz="2400" b="0">
                <a:solidFill>
                  <a:srgbClr val="000066"/>
                </a:solidFill>
              </a:defRPr>
            </a:lvl1pPr>
            <a:lvl2pPr marL="457200" indent="0">
              <a:buNone/>
              <a:defRPr sz="2400" b="0">
                <a:solidFill>
                  <a:srgbClr val="000066"/>
                </a:solidFill>
              </a:defRPr>
            </a:lvl2pPr>
            <a:lvl3pPr marL="914400" indent="0">
              <a:buNone/>
              <a:defRPr sz="2400" b="0">
                <a:solidFill>
                  <a:srgbClr val="000066"/>
                </a:solidFill>
              </a:defRPr>
            </a:lvl3pPr>
            <a:lvl4pPr marL="1371600" indent="0">
              <a:buNone/>
              <a:defRPr sz="2400" b="0">
                <a:solidFill>
                  <a:srgbClr val="000066"/>
                </a:solidFill>
              </a:defRPr>
            </a:lvl4pPr>
            <a:lvl5pPr marL="1828800" indent="0">
              <a:buNone/>
              <a:defRPr sz="2400" b="0">
                <a:solidFill>
                  <a:srgbClr val="000066"/>
                </a:solidFill>
              </a:defRPr>
            </a:lvl5pPr>
          </a:lstStyle>
          <a:p>
            <a:pPr lvl="0"/>
            <a:r>
              <a:rPr lang="en-US" dirty="0" smtClean="0"/>
              <a:t>Date</a:t>
            </a:r>
          </a:p>
        </p:txBody>
      </p:sp>
      <p:sp>
        <p:nvSpPr>
          <p:cNvPr id="17" name="Text Placeholder 16"/>
          <p:cNvSpPr>
            <a:spLocks noGrp="1"/>
          </p:cNvSpPr>
          <p:nvPr>
            <p:ph type="body" sz="quarter" idx="14" hasCustomPrompt="1"/>
          </p:nvPr>
        </p:nvSpPr>
        <p:spPr>
          <a:xfrm>
            <a:off x="0" y="609600"/>
            <a:ext cx="9144000" cy="533400"/>
          </a:xfrm>
        </p:spPr>
        <p:txBody>
          <a:bodyPr/>
          <a:lstStyle>
            <a:lvl1pPr marL="0" indent="0" algn="ctr">
              <a:buNone/>
              <a:defRPr sz="3200" b="0" cap="all" baseline="0">
                <a:solidFill>
                  <a:srgbClr val="000066"/>
                </a:solidFill>
                <a:latin typeface="Franklin Gothic Demi Cond" panose="020B0706030402020204" pitchFamily="34" charset="0"/>
              </a:defRPr>
            </a:lvl1pPr>
          </a:lstStyle>
          <a:p>
            <a:pPr lvl="0"/>
            <a:r>
              <a:rPr lang="en-US" dirty="0" smtClean="0"/>
              <a:t>Click to add division name</a:t>
            </a:r>
          </a:p>
        </p:txBody>
      </p:sp>
    </p:spTree>
    <p:extLst>
      <p:ext uri="{BB962C8B-B14F-4D97-AF65-F5344CB8AC3E}">
        <p14:creationId xmlns:p14="http://schemas.microsoft.com/office/powerpoint/2010/main" val="3176058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Franklin Gothic Demi Cond" panose="020B0706030402020204"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22466C-8989-4DB7-88D9-E3AFC3D9B8F7}" type="slidenum">
              <a:rPr lang="en-US" altLang="en-US"/>
              <a:pPr>
                <a:defRPr/>
              </a:pPr>
              <a:t>‹#›</a:t>
            </a:fld>
            <a:endParaRPr lang="en-US" altLang="en-US" dirty="0"/>
          </a:p>
        </p:txBody>
      </p:sp>
    </p:spTree>
    <p:extLst>
      <p:ext uri="{BB962C8B-B14F-4D97-AF65-F5344CB8AC3E}">
        <p14:creationId xmlns:p14="http://schemas.microsoft.com/office/powerpoint/2010/main" val="2143451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with 1 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DDEB17-8DC4-4349-B87B-AD8F01547031}" type="slidenum">
              <a:rPr lang="en-US" altLang="en-US"/>
              <a:pPr>
                <a:defRPr/>
              </a:pPr>
              <a:t>‹#›</a:t>
            </a:fld>
            <a:endParaRPr lang="en-US" altLang="en-US"/>
          </a:p>
        </p:txBody>
      </p:sp>
      <p:sp>
        <p:nvSpPr>
          <p:cNvPr id="10" name="Content Placeholder 3"/>
          <p:cNvSpPr>
            <a:spLocks noGrp="1"/>
          </p:cNvSpPr>
          <p:nvPr>
            <p:ph sz="half" idx="13"/>
          </p:nvPr>
        </p:nvSpPr>
        <p:spPr>
          <a:xfrm>
            <a:off x="457200" y="2174875"/>
            <a:ext cx="4040188" cy="40735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5"/>
          <p:cNvSpPr>
            <a:spLocks noGrp="1"/>
          </p:cNvSpPr>
          <p:nvPr>
            <p:ph sz="quarter" idx="4"/>
          </p:nvPr>
        </p:nvSpPr>
        <p:spPr>
          <a:xfrm>
            <a:off x="4645025" y="2174875"/>
            <a:ext cx="4041775" cy="40735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6564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with 2 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gradFill>
            <a:gsLst>
              <a:gs pos="17000">
                <a:schemeClr val="tx1">
                  <a:lumMod val="50000"/>
                </a:schemeClr>
              </a:gs>
              <a:gs pos="100000">
                <a:srgbClr val="2D4190"/>
              </a:gs>
            </a:gsLst>
            <a:lin ang="5400000" scaled="0"/>
          </a:gradFill>
        </p:spPr>
        <p:txBody>
          <a:bodyPr anchor="b"/>
          <a:lstStyle>
            <a:lvl1pPr marL="0" indent="0" algn="ctr">
              <a:buNone/>
              <a:defRPr sz="2400" b="0">
                <a:solidFill>
                  <a:schemeClr val="bg1"/>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1497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gradFill>
            <a:gsLst>
              <a:gs pos="17000">
                <a:schemeClr val="tx1">
                  <a:lumMod val="50000"/>
                </a:schemeClr>
              </a:gs>
              <a:gs pos="100000">
                <a:srgbClr val="2D4190"/>
              </a:gs>
            </a:gsLst>
            <a:lin ang="5400000" scaled="0"/>
          </a:gradFill>
        </p:spPr>
        <p:txBody>
          <a:bodyPr anchor="b"/>
          <a:lstStyle>
            <a:lvl1pPr marL="0" indent="0" algn="ctr">
              <a:buNone/>
              <a:defRPr sz="2400" b="0">
                <a:solidFill>
                  <a:schemeClr val="bg1"/>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49725"/>
          </a:xfrm>
        </p:spPr>
        <p:txBody>
          <a:bodyPr/>
          <a:lstStyle>
            <a:lvl1pPr marL="233363" indent="-233363">
              <a:defRPr sz="2400"/>
            </a:lvl1pPr>
            <a:lvl2pPr marL="690563" indent="-2333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09D589-CDFA-42AC-A453-87DFE67B445A}" type="slidenum">
              <a:rPr lang="en-US" altLang="en-US"/>
              <a:pPr>
                <a:defRPr/>
              </a:pPr>
              <a:t>‹#›</a:t>
            </a:fld>
            <a:endParaRPr lang="en-US" altLang="en-US"/>
          </a:p>
        </p:txBody>
      </p:sp>
    </p:spTree>
    <p:extLst>
      <p:ext uri="{BB962C8B-B14F-4D97-AF65-F5344CB8AC3E}">
        <p14:creationId xmlns:p14="http://schemas.microsoft.com/office/powerpoint/2010/main" val="195874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6705600" cy="566738"/>
          </a:xfrm>
        </p:spPr>
        <p:txBody>
          <a:bodyPr anchor="t"/>
          <a:lstStyle>
            <a:lvl1pPr algn="l">
              <a:defRPr sz="1600" b="0"/>
            </a:lvl1pPr>
          </a:lstStyle>
          <a:p>
            <a:r>
              <a:rPr lang="en-US" smtClean="0"/>
              <a:t>Click to edit Master title style</a:t>
            </a:r>
            <a:endParaRPr lang="en-US" dirty="0"/>
          </a:p>
        </p:txBody>
      </p:sp>
      <p:sp>
        <p:nvSpPr>
          <p:cNvPr id="3" name="Picture Placeholder 2"/>
          <p:cNvSpPr>
            <a:spLocks noGrp="1"/>
          </p:cNvSpPr>
          <p:nvPr>
            <p:ph type="pic" idx="1"/>
          </p:nvPr>
        </p:nvSpPr>
        <p:spPr>
          <a:xfrm>
            <a:off x="533400" y="1295400"/>
            <a:ext cx="8077200" cy="4190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7" name="Rectangle 6"/>
          <p:cNvSpPr>
            <a:spLocks noGrp="1" noChangeArrowheads="1"/>
          </p:cNvSpPr>
          <p:nvPr>
            <p:ph type="sldNum" sz="quarter" idx="12"/>
          </p:nvPr>
        </p:nvSpPr>
        <p:spPr>
          <a:ln/>
        </p:spPr>
        <p:txBody>
          <a:bodyPr/>
          <a:lstStyle>
            <a:lvl1pPr>
              <a:defRPr/>
            </a:lvl1pPr>
          </a:lstStyle>
          <a:p>
            <a:pPr>
              <a:defRPr/>
            </a:pPr>
            <a:fld id="{FC4823AA-3656-4855-A8A0-DE24AF333E03}" type="slidenum">
              <a:rPr lang="en-US" altLang="en-US"/>
              <a:pPr>
                <a:defRPr/>
              </a:pPr>
              <a:t>‹#›</a:t>
            </a:fld>
            <a:endParaRPr lang="en-US" altLang="en-US"/>
          </a:p>
        </p:txBody>
      </p:sp>
    </p:spTree>
    <p:extLst>
      <p:ext uri="{BB962C8B-B14F-4D97-AF65-F5344CB8AC3E}">
        <p14:creationId xmlns:p14="http://schemas.microsoft.com/office/powerpoint/2010/main" val="3068597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0"/>
            <a:ext cx="3048000" cy="457200"/>
          </a:xfrm>
          <a:gradFill>
            <a:gsLst>
              <a:gs pos="17000">
                <a:schemeClr val="tx1">
                  <a:lumMod val="50000"/>
                </a:schemeClr>
              </a:gs>
              <a:gs pos="100000">
                <a:srgbClr val="2D4190"/>
              </a:gs>
            </a:gsLst>
            <a:lin ang="5400000" scaled="0"/>
          </a:gradFill>
        </p:spPr>
        <p:txBody>
          <a:bodyPr anchor="b"/>
          <a:lstStyle>
            <a:lvl1pPr algn="l">
              <a:defRPr sz="2400" b="1">
                <a:solidFill>
                  <a:schemeClr val="bg1"/>
                </a:solidFill>
                <a:latin typeface="Franklin Gothic Medium Cond" panose="020B0606030402020204" pitchFamily="34" charset="0"/>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1447801"/>
            <a:ext cx="5111750" cy="4876800"/>
          </a:xfrm>
        </p:spPr>
        <p:txBody>
          <a:bodyPr/>
          <a:lstStyle>
            <a:lvl1pPr marL="0" indent="0">
              <a:buNone/>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Insert object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E99C79-ECA4-4A10-9521-8FE86CE8B1A5}" type="slidenum">
              <a:rPr lang="en-US" altLang="en-US"/>
              <a:pPr>
                <a:defRPr/>
              </a:pPr>
              <a:t>‹#›</a:t>
            </a:fld>
            <a:endParaRPr lang="en-US" altLang="en-US"/>
          </a:p>
        </p:txBody>
      </p:sp>
      <p:sp>
        <p:nvSpPr>
          <p:cNvPr id="12" name="Text Placeholder 11"/>
          <p:cNvSpPr>
            <a:spLocks noGrp="1"/>
          </p:cNvSpPr>
          <p:nvPr>
            <p:ph type="body" sz="quarter" idx="14"/>
          </p:nvPr>
        </p:nvSpPr>
        <p:spPr>
          <a:xfrm>
            <a:off x="457200" y="1981200"/>
            <a:ext cx="3048000" cy="4343400"/>
          </a:xfrm>
        </p:spPr>
        <p:txBody>
          <a:bodyPr/>
          <a:lstStyle>
            <a:lvl1pPr marL="233363" indent="-233363">
              <a:defRPr sz="2400"/>
            </a:lvl1pPr>
            <a:lvl2pPr marL="690563" indent="-233363">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2278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8D5736B-1796-4610-BA94-6ADFF61A56E0}" type="slidenum">
              <a:rPr lang="en-US" altLang="en-US"/>
              <a:pPr>
                <a:defRPr/>
              </a:pPr>
              <a:t>‹#›</a:t>
            </a:fld>
            <a:endParaRPr lang="en-US" altLang="en-US"/>
          </a:p>
        </p:txBody>
      </p:sp>
    </p:spTree>
    <p:extLst>
      <p:ext uri="{BB962C8B-B14F-4D97-AF65-F5344CB8AC3E}">
        <p14:creationId xmlns:p14="http://schemas.microsoft.com/office/powerpoint/2010/main" val="41527871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DHHS logo">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5EF93B9C-976C-491B-B4FC-F83374E2B2F1}" type="slidenum">
              <a:rPr lang="en-US" altLang="en-US"/>
              <a:pPr>
                <a:defRPr/>
              </a:pPr>
              <a:t>‹#›</a:t>
            </a:fld>
            <a:endParaRPr lang="en-US" altLang="en-US"/>
          </a:p>
        </p:txBody>
      </p:sp>
    </p:spTree>
    <p:extLst>
      <p:ext uri="{BB962C8B-B14F-4D97-AF65-F5344CB8AC3E}">
        <p14:creationId xmlns:p14="http://schemas.microsoft.com/office/powerpoint/2010/main" val="294658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5_Blank with DHHS logo">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5EF93B9C-976C-491B-B4FC-F83374E2B2F1}" type="slidenum">
              <a:rPr lang="en-US" altLang="en-US"/>
              <a:pPr>
                <a:defRPr/>
              </a:pPr>
              <a:t>‹#›</a:t>
            </a:fld>
            <a:endParaRPr lang="en-US" altLang="en-US"/>
          </a:p>
        </p:txBody>
      </p:sp>
    </p:spTree>
    <p:extLst>
      <p:ext uri="{BB962C8B-B14F-4D97-AF65-F5344CB8AC3E}">
        <p14:creationId xmlns:p14="http://schemas.microsoft.com/office/powerpoint/2010/main" val="31084178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219200"/>
            <a:ext cx="8077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533400" y="2133600"/>
            <a:ext cx="8077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30" name="Rectangle 6"/>
          <p:cNvSpPr>
            <a:spLocks noGrp="1" noChangeArrowheads="1"/>
          </p:cNvSpPr>
          <p:nvPr>
            <p:ph type="sldNum" sz="quarter" idx="4"/>
          </p:nvPr>
        </p:nvSpPr>
        <p:spPr bwMode="auto">
          <a:xfrm>
            <a:off x="6858000" y="6489700"/>
            <a:ext cx="1905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smtClean="0">
                <a:solidFill>
                  <a:schemeClr val="tx2"/>
                </a:solidFill>
                <a:latin typeface="Franklin Gothic Demi Cond" panose="020B0706030402020204" pitchFamily="34" charset="0"/>
              </a:defRPr>
            </a:lvl1pPr>
          </a:lstStyle>
          <a:p>
            <a:pPr>
              <a:defRPr/>
            </a:pPr>
            <a:fld id="{31A878B0-84DD-4E68-BE5C-27B98ADDE35D}" type="slidenum">
              <a:rPr lang="en-US" altLang="en-US" smtClean="0"/>
              <a:pPr>
                <a:defRPr/>
              </a:pPr>
              <a:t>‹#›</a:t>
            </a:fld>
            <a:endParaRPr lang="en-US" altLang="en-US" dirty="0"/>
          </a:p>
        </p:txBody>
      </p:sp>
      <p:pic>
        <p:nvPicPr>
          <p:cNvPr id="7" name="Picture 5" descr="Content Slide (Whit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85509"/>
          <a:stretch/>
        </p:blipFill>
        <p:spPr bwMode="auto">
          <a:xfrm>
            <a:off x="484188" y="403225"/>
            <a:ext cx="125516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05744" y="712113"/>
            <a:ext cx="6904856" cy="430887"/>
          </a:xfrm>
          <a:prstGeom prst="rect">
            <a:avLst/>
          </a:prstGeom>
          <a:solidFill>
            <a:srgbClr val="2D4190"/>
          </a:solidFill>
        </p:spPr>
        <p:txBody>
          <a:bodyPr wrap="square" rtlCol="0">
            <a:spAutoFit/>
          </a:bodyPr>
          <a:lstStyle/>
          <a:p>
            <a:pPr algn="ctr"/>
            <a:r>
              <a:rPr lang="en-US" sz="2200" dirty="0" smtClean="0">
                <a:solidFill>
                  <a:schemeClr val="bg1"/>
                </a:solidFill>
                <a:latin typeface="Franklin Gothic Demi Cond" panose="020B0706030402020204" pitchFamily="34" charset="0"/>
              </a:rPr>
              <a:t>N.C. DEPARTMENT OF HEALTH AND HUMAN SERVICES</a:t>
            </a:r>
            <a:endParaRPr lang="en-US" sz="2200" dirty="0">
              <a:solidFill>
                <a:schemeClr val="bg1"/>
              </a:solidFill>
              <a:latin typeface="Franklin Gothic Demi Cond" panose="020B07060304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6" r:id="rId6"/>
    <p:sldLayoutId id="2147483654" r:id="rId7"/>
    <p:sldLayoutId id="2147483655" r:id="rId8"/>
    <p:sldLayoutId id="2147483668" r:id="rId9"/>
  </p:sldLayoutIdLst>
  <p:timing>
    <p:tnLst>
      <p:par>
        <p:cTn id="1" dur="indefinite" restart="never" nodeType="tmRoot"/>
      </p:par>
    </p:tnLst>
  </p:timing>
  <p:hf hdr="0" ftr="0" dt="0"/>
  <p:txStyles>
    <p:titleStyle>
      <a:lvl1pPr algn="ctr" rtl="0" eaLnBrk="1" fontAlgn="base" hangingPunct="1">
        <a:spcBef>
          <a:spcPct val="0"/>
        </a:spcBef>
        <a:spcAft>
          <a:spcPct val="0"/>
        </a:spcAft>
        <a:defRPr sz="4000">
          <a:solidFill>
            <a:schemeClr val="tx2"/>
          </a:solidFill>
          <a:latin typeface="Franklin Gothic Demi Cond" panose="020B07060304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32" charset="-128"/>
        </a:defRPr>
      </a:lvl2pPr>
      <a:lvl3pPr algn="ctr" rtl="0" eaLnBrk="1" fontAlgn="base" hangingPunct="1">
        <a:spcBef>
          <a:spcPct val="0"/>
        </a:spcBef>
        <a:spcAft>
          <a:spcPct val="0"/>
        </a:spcAft>
        <a:defRPr sz="4400">
          <a:solidFill>
            <a:schemeClr val="tx2"/>
          </a:solidFill>
          <a:latin typeface="Arial" charset="0"/>
          <a:ea typeface="ＭＳ Ｐゴシック" pitchFamily="-32" charset="-128"/>
        </a:defRPr>
      </a:lvl3pPr>
      <a:lvl4pPr algn="ctr" rtl="0" eaLnBrk="1" fontAlgn="base" hangingPunct="1">
        <a:spcBef>
          <a:spcPct val="0"/>
        </a:spcBef>
        <a:spcAft>
          <a:spcPct val="0"/>
        </a:spcAft>
        <a:defRPr sz="4400">
          <a:solidFill>
            <a:schemeClr val="tx2"/>
          </a:solidFill>
          <a:latin typeface="Arial" charset="0"/>
          <a:ea typeface="ＭＳ Ｐゴシック" pitchFamily="-32" charset="-128"/>
        </a:defRPr>
      </a:lvl4pPr>
      <a:lvl5pPr algn="ctr" rtl="0" eaLnBrk="1" fontAlgn="base" hangingPunct="1">
        <a:spcBef>
          <a:spcPct val="0"/>
        </a:spcBef>
        <a:spcAft>
          <a:spcPct val="0"/>
        </a:spcAft>
        <a:defRPr sz="4400">
          <a:solidFill>
            <a:schemeClr val="tx2"/>
          </a:solidFill>
          <a:latin typeface="Arial" charset="0"/>
          <a:ea typeface="ＭＳ Ｐゴシック" pitchFamily="-3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3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3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3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1" fontAlgn="base" hangingPunct="1">
        <a:spcBef>
          <a:spcPct val="20000"/>
        </a:spcBef>
        <a:spcAft>
          <a:spcPct val="0"/>
        </a:spcAft>
        <a:buChar char="•"/>
        <a:defRPr sz="3200">
          <a:solidFill>
            <a:schemeClr val="tx1"/>
          </a:solidFill>
          <a:latin typeface="Franklin Gothic Medium Cond" panose="020B06060304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Franklin Gothic Medium Cond" panose="020B0606030402020204" pitchFamily="34" charset="0"/>
          <a:ea typeface="+mn-ea"/>
        </a:defRPr>
      </a:lvl2pPr>
      <a:lvl3pPr marL="1143000" indent="-228600" algn="l" rtl="0" eaLnBrk="1" fontAlgn="base" hangingPunct="1">
        <a:spcBef>
          <a:spcPct val="20000"/>
        </a:spcBef>
        <a:spcAft>
          <a:spcPct val="0"/>
        </a:spcAft>
        <a:buChar char="•"/>
        <a:defRPr sz="2400">
          <a:solidFill>
            <a:schemeClr val="tx1"/>
          </a:solidFill>
          <a:latin typeface="Franklin Gothic Medium Cond" panose="020B0606030402020204" pitchFamily="34" charset="0"/>
          <a:ea typeface="+mn-ea"/>
        </a:defRPr>
      </a:lvl3pPr>
      <a:lvl4pPr marL="16002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ea typeface="+mn-ea"/>
        </a:defRPr>
      </a:lvl4pPr>
      <a:lvl5pPr marL="20574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DMHWebcasts@dhhs.nc.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otosearch.com/CSP682/k682926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otosearch.com/CSP682/k682926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imgres?imgurl=http://jimgarrity.files.wordpress.com/2011/06/good-outcome.jpg&amp;imgrefurl=http://jimgarrityonline.com/2011/06/06/mediation-a-chance-to-put-the-dispute-behind-you/&amp;h=377&amp;w=400&amp;tbnid=O2vJXy6KjIRROM:&amp;zoom=1&amp;docid=ZlYS-4SnH8_uxM&amp;ei=u1XsU5njAc2byATdtoBQ&amp;tbm=isch&amp;ved=0CHsQMyhXMFc&amp;iact=rc&amp;uact=3&amp;dur=992&amp;page=4&amp;start=77&amp;ndsp=27"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2819400" y="2362200"/>
            <a:ext cx="5867400" cy="1295400"/>
          </a:xfrm>
        </p:spPr>
        <p:txBody>
          <a:bodyPr>
            <a:noAutofit/>
          </a:bodyPr>
          <a:lstStyle/>
          <a:p>
            <a:r>
              <a:rPr lang="en-US" altLang="en-US" dirty="0" smtClean="0"/>
              <a:t/>
            </a:r>
            <a:br>
              <a:rPr lang="en-US" altLang="en-US" dirty="0" smtClean="0"/>
            </a:br>
            <a:r>
              <a:rPr lang="en-US" altLang="en-US" sz="2800" dirty="0" smtClean="0"/>
              <a:t/>
            </a:r>
            <a:br>
              <a:rPr lang="en-US" altLang="en-US" sz="2800" dirty="0" smtClean="0"/>
            </a:br>
            <a:r>
              <a:rPr lang="en-US" altLang="en-US" sz="2800" dirty="0">
                <a:solidFill>
                  <a:schemeClr val="tx1"/>
                </a:solidFill>
                <a:latin typeface="Franklin Gothic Medium Cond" panose="020B0606030402020204" pitchFamily="34" charset="0"/>
                <a:ea typeface="+mn-ea"/>
              </a:rPr>
              <a:t>Working Together to Ensure  </a:t>
            </a:r>
            <a:r>
              <a:rPr lang="en-US" altLang="en-US" sz="2800" dirty="0" smtClean="0">
                <a:solidFill>
                  <a:schemeClr val="tx1"/>
                </a:solidFill>
                <a:latin typeface="Franklin Gothic Medium Cond" panose="020B0606030402020204" pitchFamily="34" charset="0"/>
                <a:ea typeface="+mn-ea"/>
              </a:rPr>
              <a:t>Quality, Positive Outcomes </a:t>
            </a:r>
            <a:r>
              <a:rPr lang="en-US" altLang="en-US" sz="2800" dirty="0">
                <a:solidFill>
                  <a:schemeClr val="tx1"/>
                </a:solidFill>
                <a:latin typeface="Franklin Gothic Medium Cond" panose="020B0606030402020204" pitchFamily="34" charset="0"/>
                <a:ea typeface="+mn-ea"/>
              </a:rPr>
              <a:t>and Accountability in </a:t>
            </a:r>
            <a:r>
              <a:rPr lang="en-US" altLang="en-US" sz="2800" dirty="0" smtClean="0">
                <a:solidFill>
                  <a:schemeClr val="tx1"/>
                </a:solidFill>
                <a:latin typeface="Franklin Gothic Medium Cond" panose="020B0606030402020204" pitchFamily="34" charset="0"/>
                <a:ea typeface="+mn-ea"/>
              </a:rPr>
              <a:t>Serving and Supporting </a:t>
            </a:r>
            <a:r>
              <a:rPr lang="en-US" altLang="en-US" sz="2800" dirty="0">
                <a:solidFill>
                  <a:schemeClr val="tx1"/>
                </a:solidFill>
                <a:latin typeface="Franklin Gothic Medium Cond" panose="020B0606030402020204" pitchFamily="34" charset="0"/>
                <a:ea typeface="+mn-ea"/>
              </a:rPr>
              <a:t>Individuals and Families</a:t>
            </a:r>
            <a:br>
              <a:rPr lang="en-US" altLang="en-US" sz="2800" dirty="0">
                <a:solidFill>
                  <a:schemeClr val="tx1"/>
                </a:solidFill>
                <a:latin typeface="Franklin Gothic Medium Cond" panose="020B0606030402020204" pitchFamily="34" charset="0"/>
                <a:ea typeface="+mn-ea"/>
              </a:rPr>
            </a:br>
            <a:endParaRPr lang="en-US" altLang="en-US" sz="2800" dirty="0">
              <a:solidFill>
                <a:schemeClr val="tx1"/>
              </a:solidFill>
              <a:latin typeface="Franklin Gothic Medium Cond" panose="020B0606030402020204" pitchFamily="34" charset="0"/>
              <a:ea typeface="+mn-ea"/>
            </a:endParaRPr>
          </a:p>
        </p:txBody>
      </p:sp>
      <p:sp>
        <p:nvSpPr>
          <p:cNvPr id="3075" name="Rectangle 4"/>
          <p:cNvSpPr>
            <a:spLocks noGrp="1" noChangeArrowheads="1"/>
          </p:cNvSpPr>
          <p:nvPr>
            <p:ph type="subTitle" idx="1"/>
          </p:nvPr>
        </p:nvSpPr>
        <p:spPr>
          <a:xfrm>
            <a:off x="806824" y="4572000"/>
            <a:ext cx="7498976" cy="914400"/>
          </a:xfrm>
        </p:spPr>
        <p:txBody>
          <a:bodyPr/>
          <a:lstStyle/>
          <a:p>
            <a:pPr>
              <a:spcBef>
                <a:spcPct val="0"/>
              </a:spcBef>
            </a:pPr>
            <a:r>
              <a:rPr lang="en-US" altLang="en-US" dirty="0" smtClean="0">
                <a:solidFill>
                  <a:schemeClr val="tx1"/>
                </a:solidFill>
                <a:cs typeface="+mj-cs"/>
              </a:rPr>
              <a:t>     Provider </a:t>
            </a:r>
            <a:r>
              <a:rPr lang="en-US" altLang="en-US" dirty="0">
                <a:solidFill>
                  <a:schemeClr val="tx1"/>
                </a:solidFill>
                <a:cs typeface="+mj-cs"/>
              </a:rPr>
              <a:t>Monitoring Collaboration Workgroup</a:t>
            </a:r>
          </a:p>
          <a:p>
            <a:endParaRPr lang="en-US" altLang="en-US" sz="2800" b="1" dirty="0" smtClean="0">
              <a:solidFill>
                <a:srgbClr val="FF0000"/>
              </a:solidFill>
            </a:endParaRPr>
          </a:p>
          <a:p>
            <a:r>
              <a:rPr lang="en-US" altLang="en-US" sz="2800" dirty="0" smtClean="0"/>
              <a:t>September, 2014</a:t>
            </a:r>
          </a:p>
        </p:txBody>
      </p:sp>
      <p:sp>
        <p:nvSpPr>
          <p:cNvPr id="14" name="Text Placeholder 13"/>
          <p:cNvSpPr>
            <a:spLocks noGrp="1"/>
          </p:cNvSpPr>
          <p:nvPr>
            <p:ph type="body" sz="quarter" idx="14"/>
          </p:nvPr>
        </p:nvSpPr>
        <p:spPr>
          <a:xfrm>
            <a:off x="1143000" y="1295400"/>
            <a:ext cx="8305800" cy="1219200"/>
          </a:xfrm>
        </p:spPr>
        <p:txBody>
          <a:bodyPr/>
          <a:lstStyle/>
          <a:p>
            <a:r>
              <a:rPr lang="en-US" sz="3000" dirty="0" smtClean="0"/>
              <a:t>Division of Mental Health, Developmental Disabilities, and Substance Abuse Services</a:t>
            </a:r>
            <a:endParaRPr lang="en-US" sz="3000" dirty="0"/>
          </a:p>
        </p:txBody>
      </p:sp>
      <p:sp>
        <p:nvSpPr>
          <p:cNvPr id="8" name="TextBox 7"/>
          <p:cNvSpPr txBox="1"/>
          <p:nvPr/>
        </p:nvSpPr>
        <p:spPr>
          <a:xfrm>
            <a:off x="8945142" y="4200983"/>
            <a:ext cx="184666" cy="461665"/>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6494558" y="5181600"/>
            <a:ext cx="2192242" cy="19105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cthealth.org/wp-content/uploads/2011/11/team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5744921" cy="5486400"/>
          </a:xfrm>
          <a:prstGeom prst="rect">
            <a:avLst/>
          </a:prstGeom>
          <a:noFill/>
          <a:extLst>
            <a:ext uri="{909E8E84-426E-40DD-AFC4-6F175D3DCCD1}">
              <a14:hiddenFill xmlns:a14="http://schemas.microsoft.com/office/drawing/2010/main">
                <a:solidFill>
                  <a:srgbClr val="FFFFFF"/>
                </a:solidFill>
              </a14:hiddenFill>
            </a:ext>
          </a:extLst>
        </p:spPr>
      </p:pic>
      <p:sp>
        <p:nvSpPr>
          <p:cNvPr id="41996"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D5CEC-5B80-48EF-B2E0-1BDF56F05804}" type="slidenum">
              <a:rPr lang="en-US" smtClean="0">
                <a:solidFill>
                  <a:srgbClr val="092471"/>
                </a:solidFill>
              </a:rPr>
              <a:pPr fontAlgn="base">
                <a:spcBef>
                  <a:spcPct val="0"/>
                </a:spcBef>
                <a:spcAft>
                  <a:spcPct val="0"/>
                </a:spcAft>
              </a:pPr>
              <a:t>10</a:t>
            </a:fld>
            <a:endParaRPr lang="en-US" dirty="0" smtClean="0">
              <a:solidFill>
                <a:srgbClr val="092471"/>
              </a:solidFill>
            </a:endParaRPr>
          </a:p>
        </p:txBody>
      </p:sp>
      <p:sp>
        <p:nvSpPr>
          <p:cNvPr id="41986" name="TextBox 3"/>
          <p:cNvSpPr txBox="1">
            <a:spLocks noChangeArrowheads="1"/>
          </p:cNvSpPr>
          <p:nvPr/>
        </p:nvSpPr>
        <p:spPr bwMode="auto">
          <a:xfrm>
            <a:off x="2590800" y="4495800"/>
            <a:ext cx="1268918" cy="338554"/>
          </a:xfrm>
          <a:prstGeom prst="rect">
            <a:avLst/>
          </a:prstGeom>
          <a:noFill/>
          <a:ln w="9525">
            <a:noFill/>
            <a:miter lim="800000"/>
            <a:headEnd/>
            <a:tailEnd/>
          </a:ln>
        </p:spPr>
        <p:txBody>
          <a:bodyPr wrap="square">
            <a:spAutoFit/>
          </a:bodyPr>
          <a:lstStyle/>
          <a:p>
            <a:pPr algn="ctr"/>
            <a:r>
              <a:rPr lang="en-US" sz="1600" b="1" dirty="0" smtClean="0">
                <a:solidFill>
                  <a:srgbClr val="000000"/>
                </a:solidFill>
                <a:latin typeface="Goudy Old Style"/>
              </a:rPr>
              <a:t>LME/MCOs</a:t>
            </a:r>
            <a:endParaRPr lang="en-US" sz="1600" b="1" dirty="0">
              <a:solidFill>
                <a:srgbClr val="000000"/>
              </a:solidFill>
              <a:latin typeface="Goudy Old Style"/>
            </a:endParaRPr>
          </a:p>
        </p:txBody>
      </p:sp>
      <p:sp>
        <p:nvSpPr>
          <p:cNvPr id="16" name="TextBox 3"/>
          <p:cNvSpPr txBox="1">
            <a:spLocks noChangeArrowheads="1"/>
          </p:cNvSpPr>
          <p:nvPr/>
        </p:nvSpPr>
        <p:spPr bwMode="auto">
          <a:xfrm>
            <a:off x="5589082" y="2819400"/>
            <a:ext cx="1268918" cy="338554"/>
          </a:xfrm>
          <a:prstGeom prst="rect">
            <a:avLst/>
          </a:prstGeom>
          <a:noFill/>
          <a:ln w="9525">
            <a:noFill/>
            <a:miter lim="800000"/>
            <a:headEnd/>
            <a:tailEnd/>
          </a:ln>
        </p:spPr>
        <p:txBody>
          <a:bodyPr wrap="square">
            <a:spAutoFit/>
          </a:bodyPr>
          <a:lstStyle/>
          <a:p>
            <a:pPr algn="ctr"/>
            <a:r>
              <a:rPr lang="en-US" sz="1600" b="1" dirty="0" smtClean="0">
                <a:solidFill>
                  <a:srgbClr val="000000"/>
                </a:solidFill>
                <a:latin typeface="Goudy Old Style"/>
              </a:rPr>
              <a:t>DHHS</a:t>
            </a:r>
            <a:endParaRPr lang="en-US" sz="1600" b="1" dirty="0">
              <a:solidFill>
                <a:srgbClr val="000000"/>
              </a:solidFill>
              <a:latin typeface="Goudy Old Style"/>
            </a:endParaRPr>
          </a:p>
        </p:txBody>
      </p:sp>
      <p:sp>
        <p:nvSpPr>
          <p:cNvPr id="17" name="TextBox 3"/>
          <p:cNvSpPr txBox="1">
            <a:spLocks noChangeArrowheads="1"/>
          </p:cNvSpPr>
          <p:nvPr/>
        </p:nvSpPr>
        <p:spPr bwMode="auto">
          <a:xfrm>
            <a:off x="3914401" y="2286000"/>
            <a:ext cx="1268918" cy="830997"/>
          </a:xfrm>
          <a:prstGeom prst="rect">
            <a:avLst/>
          </a:prstGeom>
          <a:noFill/>
          <a:ln w="9525">
            <a:noFill/>
            <a:miter lim="800000"/>
            <a:headEnd/>
            <a:tailEnd/>
          </a:ln>
        </p:spPr>
        <p:txBody>
          <a:bodyPr wrap="square">
            <a:spAutoFit/>
          </a:bodyPr>
          <a:lstStyle/>
          <a:p>
            <a:pPr algn="ctr"/>
            <a:r>
              <a:rPr lang="en-US" sz="1600" b="1" dirty="0" smtClean="0">
                <a:solidFill>
                  <a:schemeClr val="bg1"/>
                </a:solidFill>
                <a:latin typeface="Goudy Old Style"/>
              </a:rPr>
              <a:t>Individuals</a:t>
            </a:r>
          </a:p>
          <a:p>
            <a:pPr algn="ctr"/>
            <a:r>
              <a:rPr lang="en-US" sz="1600" b="1" dirty="0" smtClean="0">
                <a:solidFill>
                  <a:schemeClr val="bg1"/>
                </a:solidFill>
                <a:latin typeface="Goudy Old Style"/>
              </a:rPr>
              <a:t>&amp;</a:t>
            </a:r>
          </a:p>
          <a:p>
            <a:pPr algn="ctr"/>
            <a:r>
              <a:rPr lang="en-US" sz="1600" b="1" dirty="0" smtClean="0">
                <a:solidFill>
                  <a:schemeClr val="bg1"/>
                </a:solidFill>
                <a:latin typeface="Goudy Old Style"/>
              </a:rPr>
              <a:t>Families</a:t>
            </a:r>
            <a:endParaRPr lang="en-US" sz="1600" b="1" dirty="0">
              <a:solidFill>
                <a:schemeClr val="bg1"/>
              </a:solidFill>
              <a:latin typeface="Goudy Old Style"/>
            </a:endParaRPr>
          </a:p>
        </p:txBody>
      </p:sp>
      <p:sp>
        <p:nvSpPr>
          <p:cNvPr id="20" name="TextBox 3"/>
          <p:cNvSpPr txBox="1">
            <a:spLocks noChangeArrowheads="1"/>
          </p:cNvSpPr>
          <p:nvPr/>
        </p:nvSpPr>
        <p:spPr bwMode="auto">
          <a:xfrm>
            <a:off x="5284282" y="4495800"/>
            <a:ext cx="1268918" cy="338554"/>
          </a:xfrm>
          <a:prstGeom prst="rect">
            <a:avLst/>
          </a:prstGeom>
          <a:noFill/>
          <a:ln w="9525">
            <a:noFill/>
            <a:miter lim="800000"/>
            <a:headEnd/>
            <a:tailEnd/>
          </a:ln>
        </p:spPr>
        <p:txBody>
          <a:bodyPr wrap="square">
            <a:spAutoFit/>
          </a:bodyPr>
          <a:lstStyle/>
          <a:p>
            <a:pPr algn="ctr"/>
            <a:r>
              <a:rPr lang="en-US" sz="1600" b="1" dirty="0">
                <a:solidFill>
                  <a:srgbClr val="000000"/>
                </a:solidFill>
                <a:latin typeface="Goudy Old Style" panose="02020502050305020303" pitchFamily="18" charset="0"/>
              </a:rPr>
              <a:t>Providers</a:t>
            </a:r>
          </a:p>
        </p:txBody>
      </p:sp>
      <p:sp>
        <p:nvSpPr>
          <p:cNvPr id="21" name="TextBox 3"/>
          <p:cNvSpPr txBox="1">
            <a:spLocks noChangeArrowheads="1"/>
          </p:cNvSpPr>
          <p:nvPr/>
        </p:nvSpPr>
        <p:spPr bwMode="auto">
          <a:xfrm>
            <a:off x="2133600" y="2861846"/>
            <a:ext cx="1268918" cy="338554"/>
          </a:xfrm>
          <a:prstGeom prst="rect">
            <a:avLst/>
          </a:prstGeom>
          <a:noFill/>
          <a:ln w="9525">
            <a:noFill/>
            <a:miter lim="800000"/>
            <a:headEnd/>
            <a:tailEnd/>
          </a:ln>
        </p:spPr>
        <p:txBody>
          <a:bodyPr wrap="square">
            <a:spAutoFit/>
          </a:bodyPr>
          <a:lstStyle/>
          <a:p>
            <a:pPr algn="ctr"/>
            <a:r>
              <a:rPr lang="en-US" sz="1600" b="1" dirty="0" smtClean="0">
                <a:solidFill>
                  <a:srgbClr val="000000"/>
                </a:solidFill>
                <a:latin typeface="Goudy Old Style" panose="02020502050305020303" pitchFamily="18" charset="0"/>
              </a:rPr>
              <a:t>Advocates</a:t>
            </a:r>
            <a:endParaRPr lang="en-US" sz="1600" b="1" dirty="0">
              <a:solidFill>
                <a:srgbClr val="000000"/>
              </a:solidFill>
              <a:latin typeface="Goudy Old Style" panose="02020502050305020303" pitchFamily="18" charset="0"/>
            </a:endParaRPr>
          </a:p>
        </p:txBody>
      </p:sp>
    </p:spTree>
    <p:extLst>
      <p:ext uri="{BB962C8B-B14F-4D97-AF65-F5344CB8AC3E}">
        <p14:creationId xmlns:p14="http://schemas.microsoft.com/office/powerpoint/2010/main" val="349292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077200" cy="1676400"/>
          </a:xfrm>
        </p:spPr>
        <p:txBody>
          <a:bodyPr/>
          <a:lstStyle/>
          <a:p>
            <a:r>
              <a:rPr lang="en-US" sz="3600" b="1" dirty="0">
                <a:solidFill>
                  <a:srgbClr val="000000"/>
                </a:solidFill>
                <a:latin typeface="Franklin Gothic Medium Cond" panose="020B0606030402020204" pitchFamily="34" charset="0"/>
                <a:ea typeface="+mn-ea"/>
              </a:rPr>
              <a:t>Provider</a:t>
            </a:r>
            <a:r>
              <a:rPr lang="en-US" sz="3600" b="1" dirty="0" smtClean="0">
                <a:solidFill>
                  <a:srgbClr val="000000"/>
                </a:solidFill>
              </a:rPr>
              <a:t>  </a:t>
            </a:r>
            <a:r>
              <a:rPr lang="en-US" sz="3600" b="1" dirty="0">
                <a:solidFill>
                  <a:srgbClr val="000000"/>
                </a:solidFill>
                <a:latin typeface="Franklin Gothic Medium Cond" panose="020B0606030402020204" pitchFamily="34" charset="0"/>
                <a:ea typeface="+mn-ea"/>
              </a:rPr>
              <a:t>Monitoring Collaboration Workgroup</a:t>
            </a:r>
          </a:p>
        </p:txBody>
      </p:sp>
      <p:sp>
        <p:nvSpPr>
          <p:cNvPr id="3" name="Content Placeholder 2"/>
          <p:cNvSpPr>
            <a:spLocks noGrp="1"/>
          </p:cNvSpPr>
          <p:nvPr>
            <p:ph idx="1"/>
          </p:nvPr>
        </p:nvSpPr>
        <p:spPr>
          <a:xfrm>
            <a:off x="457200" y="2286000"/>
            <a:ext cx="8229600" cy="4114800"/>
          </a:xfrm>
        </p:spPr>
        <p:txBody>
          <a:bodyPr/>
          <a:lstStyle/>
          <a:p>
            <a:pPr marL="0" indent="0">
              <a:buNone/>
            </a:pPr>
            <a:endParaRPr lang="en-US" dirty="0" smtClean="0"/>
          </a:p>
          <a:p>
            <a:r>
              <a:rPr lang="en-US" dirty="0" smtClean="0"/>
              <a:t>DHHS    </a:t>
            </a:r>
          </a:p>
          <a:p>
            <a:endParaRPr lang="en-US" sz="800" dirty="0" smtClean="0"/>
          </a:p>
          <a:p>
            <a:pPr lvl="1">
              <a:buFont typeface="Wingdings" panose="05000000000000000000" pitchFamily="2" charset="2"/>
              <a:buChar char="Ø"/>
            </a:pPr>
            <a:r>
              <a:rPr lang="en-US" dirty="0" smtClean="0"/>
              <a:t>Division of Health Service Regulation    [DHSR]</a:t>
            </a:r>
          </a:p>
          <a:p>
            <a:pPr lvl="1">
              <a:buFont typeface="Wingdings" panose="05000000000000000000" pitchFamily="2" charset="2"/>
              <a:buChar char="Ø"/>
            </a:pPr>
            <a:endParaRPr lang="en-US" sz="400" dirty="0" smtClean="0"/>
          </a:p>
          <a:p>
            <a:pPr lvl="1">
              <a:buFont typeface="Wingdings" panose="05000000000000000000" pitchFamily="2" charset="2"/>
              <a:buChar char="Ø"/>
            </a:pPr>
            <a:r>
              <a:rPr lang="en-US" dirty="0" smtClean="0"/>
              <a:t>Division of Medical Assistance </a:t>
            </a:r>
            <a:r>
              <a:rPr lang="en-US" dirty="0"/>
              <a:t>[</a:t>
            </a:r>
            <a:r>
              <a:rPr lang="en-US" dirty="0" smtClean="0"/>
              <a:t>DMA]</a:t>
            </a:r>
          </a:p>
          <a:p>
            <a:pPr lvl="2">
              <a:buFont typeface="Wingdings" panose="05000000000000000000" pitchFamily="2" charset="2"/>
              <a:buChar char="Ø"/>
            </a:pPr>
            <a:endParaRPr lang="en-US" sz="400" dirty="0" smtClean="0"/>
          </a:p>
          <a:p>
            <a:pPr lvl="1">
              <a:buFont typeface="Wingdings" panose="05000000000000000000" pitchFamily="2" charset="2"/>
              <a:buChar char="Ø"/>
            </a:pPr>
            <a:r>
              <a:rPr lang="en-US" dirty="0" smtClean="0"/>
              <a:t>Division of Mental Health, Developmental Disabilities, and Substance Abuse Services [DMH/DD/SAS]</a:t>
            </a:r>
          </a:p>
          <a:p>
            <a:pPr lvl="1">
              <a:buFont typeface="Wingdings" panose="05000000000000000000" pitchFamily="2" charset="2"/>
              <a:buChar char="Ø"/>
            </a:pPr>
            <a:r>
              <a:rPr lang="en-US" dirty="0" smtClean="0"/>
              <a:t>NC Council on Developmental Disabilities [DD Council]</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11</a:t>
            </a:fld>
            <a:endParaRPr lang="en-US" altLang="en-US" dirty="0"/>
          </a:p>
        </p:txBody>
      </p:sp>
      <p:pic>
        <p:nvPicPr>
          <p:cNvPr id="8" name="Picture 7"/>
          <p:cNvPicPr>
            <a:picLocks noChangeAspect="1"/>
          </p:cNvPicPr>
          <p:nvPr/>
        </p:nvPicPr>
        <p:blipFill>
          <a:blip r:embed="rId2"/>
          <a:stretch>
            <a:fillRect/>
          </a:stretch>
        </p:blipFill>
        <p:spPr>
          <a:xfrm>
            <a:off x="7239000" y="2260600"/>
            <a:ext cx="1473200" cy="1397000"/>
          </a:xfrm>
          <a:prstGeom prst="rect">
            <a:avLst/>
          </a:prstGeom>
        </p:spPr>
      </p:pic>
    </p:spTree>
    <p:extLst>
      <p:ext uri="{BB962C8B-B14F-4D97-AF65-F5344CB8AC3E}">
        <p14:creationId xmlns:p14="http://schemas.microsoft.com/office/powerpoint/2010/main" val="234922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77200" cy="1295400"/>
          </a:xfrm>
        </p:spPr>
        <p:txBody>
          <a:bodyPr/>
          <a:lstStyle/>
          <a:p>
            <a:r>
              <a:rPr lang="en-US" sz="3200" b="1" dirty="0">
                <a:solidFill>
                  <a:srgbClr val="000000"/>
                </a:solidFill>
                <a:latin typeface="Franklin Gothic Medium Cond" panose="020B0606030402020204" pitchFamily="34" charset="0"/>
              </a:rPr>
              <a:t>Provider</a:t>
            </a:r>
            <a:r>
              <a:rPr lang="en-US" sz="3200" b="1" dirty="0">
                <a:solidFill>
                  <a:srgbClr val="000000"/>
                </a:solidFill>
              </a:rPr>
              <a:t>  </a:t>
            </a:r>
            <a:r>
              <a:rPr lang="en-US" sz="3200" b="1" dirty="0">
                <a:solidFill>
                  <a:srgbClr val="000000"/>
                </a:solidFill>
                <a:latin typeface="Franklin Gothic Medium Cond" panose="020B0606030402020204" pitchFamily="34" charset="0"/>
              </a:rPr>
              <a:t>Monitoring Collaboration Workgroup</a:t>
            </a:r>
            <a:endParaRPr lang="en-US" sz="3400" dirty="0"/>
          </a:p>
        </p:txBody>
      </p:sp>
      <p:sp>
        <p:nvSpPr>
          <p:cNvPr id="3" name="Content Placeholder 2"/>
          <p:cNvSpPr>
            <a:spLocks noGrp="1"/>
          </p:cNvSpPr>
          <p:nvPr>
            <p:ph idx="1"/>
          </p:nvPr>
        </p:nvSpPr>
        <p:spPr>
          <a:xfrm>
            <a:off x="381000" y="2743200"/>
            <a:ext cx="8610600" cy="3962400"/>
          </a:xfrm>
        </p:spPr>
        <p:txBody>
          <a:bodyPr/>
          <a:lstStyle/>
          <a:p>
            <a:r>
              <a:rPr lang="en-US" dirty="0" smtClean="0"/>
              <a:t>Stakeholders</a:t>
            </a:r>
          </a:p>
          <a:p>
            <a:endParaRPr lang="en-US" sz="400" dirty="0"/>
          </a:p>
          <a:p>
            <a:endParaRPr lang="en-US" sz="400" dirty="0" smtClean="0"/>
          </a:p>
          <a:p>
            <a:pPr marL="919163" lvl="1" indent="-352425">
              <a:buFont typeface="Wingdings" panose="05000000000000000000" pitchFamily="2" charset="2"/>
              <a:buChar char="Ø"/>
            </a:pPr>
            <a:r>
              <a:rPr lang="en-US" sz="2700" dirty="0" smtClean="0"/>
              <a:t>Benchmarks</a:t>
            </a:r>
          </a:p>
          <a:p>
            <a:pPr marL="919163" lvl="1" indent="-352425">
              <a:buFont typeface="Wingdings" panose="05000000000000000000" pitchFamily="2" charset="2"/>
              <a:buChar char="Ø"/>
            </a:pPr>
            <a:r>
              <a:rPr lang="en-US" sz="2700" dirty="0" smtClean="0"/>
              <a:t>National Alliance on Mental Illness [NAMI]</a:t>
            </a:r>
          </a:p>
          <a:p>
            <a:pPr marL="919163" lvl="1" indent="-352425">
              <a:buFont typeface="Wingdings" panose="05000000000000000000" pitchFamily="2" charset="2"/>
              <a:buChar char="Ø"/>
            </a:pPr>
            <a:r>
              <a:rPr lang="en-US" sz="2700" dirty="0" smtClean="0"/>
              <a:t>NC Association of Rehabilitation Facilities [NCARF]</a:t>
            </a:r>
          </a:p>
          <a:p>
            <a:pPr marL="919163" lvl="1" indent="-352425">
              <a:buFont typeface="Wingdings" panose="05000000000000000000" pitchFamily="2" charset="2"/>
              <a:buChar char="Ø"/>
            </a:pPr>
            <a:r>
              <a:rPr lang="en-US" sz="2700" dirty="0" smtClean="0"/>
              <a:t>NC Council of Community Programs</a:t>
            </a:r>
          </a:p>
          <a:p>
            <a:pPr marL="919163" lvl="1" indent="-352425">
              <a:buFont typeface="Wingdings" panose="05000000000000000000" pitchFamily="2" charset="2"/>
              <a:buChar char="Ø"/>
            </a:pPr>
            <a:r>
              <a:rPr lang="en-US" sz="2700" dirty="0" smtClean="0"/>
              <a:t>NC Mental Health Consumers’ Organization</a:t>
            </a:r>
          </a:p>
          <a:p>
            <a:pPr marL="1255713" lvl="2" indent="0">
              <a:spcBef>
                <a:spcPts val="0"/>
              </a:spcBef>
              <a:buNone/>
            </a:pPr>
            <a:endParaRPr lang="en-US" sz="400" dirty="0" smtClean="0"/>
          </a:p>
          <a:p>
            <a:pPr marL="566738" lvl="1" indent="0">
              <a:spcBef>
                <a:spcPts val="48"/>
              </a:spcBef>
              <a:buNone/>
            </a:pPr>
            <a:endParaRPr lang="en-US" sz="400" dirty="0" smtClean="0"/>
          </a:p>
          <a:p>
            <a:pPr marL="919163" lvl="1" indent="-352425">
              <a:spcBef>
                <a:spcPts val="0"/>
              </a:spcBef>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12</a:t>
            </a:fld>
            <a:endParaRPr lang="en-US" altLang="en-US" dirty="0"/>
          </a:p>
        </p:txBody>
      </p:sp>
      <p:pic>
        <p:nvPicPr>
          <p:cNvPr id="5" name="Picture 4"/>
          <p:cNvPicPr>
            <a:picLocks noChangeAspect="1"/>
          </p:cNvPicPr>
          <p:nvPr/>
        </p:nvPicPr>
        <p:blipFill>
          <a:blip r:embed="rId2"/>
          <a:stretch>
            <a:fillRect/>
          </a:stretch>
        </p:blipFill>
        <p:spPr>
          <a:xfrm>
            <a:off x="7150847" y="2520950"/>
            <a:ext cx="1473200" cy="1397000"/>
          </a:xfrm>
          <a:prstGeom prst="rect">
            <a:avLst/>
          </a:prstGeom>
        </p:spPr>
      </p:pic>
    </p:spTree>
    <p:extLst>
      <p:ext uri="{BB962C8B-B14F-4D97-AF65-F5344CB8AC3E}">
        <p14:creationId xmlns:p14="http://schemas.microsoft.com/office/powerpoint/2010/main" val="1277769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77200" cy="1295400"/>
          </a:xfrm>
        </p:spPr>
        <p:txBody>
          <a:bodyPr/>
          <a:lstStyle/>
          <a:p>
            <a:r>
              <a:rPr lang="en-US" sz="3200" b="1" dirty="0">
                <a:solidFill>
                  <a:srgbClr val="000000"/>
                </a:solidFill>
                <a:latin typeface="Franklin Gothic Medium Cond" panose="020B0606030402020204" pitchFamily="34" charset="0"/>
              </a:rPr>
              <a:t>Provider</a:t>
            </a:r>
            <a:r>
              <a:rPr lang="en-US" sz="3200" b="1" dirty="0">
                <a:solidFill>
                  <a:srgbClr val="000000"/>
                </a:solidFill>
              </a:rPr>
              <a:t>  </a:t>
            </a:r>
            <a:r>
              <a:rPr lang="en-US" sz="3200" b="1" dirty="0">
                <a:solidFill>
                  <a:srgbClr val="000000"/>
                </a:solidFill>
                <a:latin typeface="Franklin Gothic Medium Cond" panose="020B0606030402020204" pitchFamily="34" charset="0"/>
              </a:rPr>
              <a:t>Monitoring Collaboration Workgroup</a:t>
            </a:r>
            <a:endParaRPr lang="en-US" sz="3400" dirty="0"/>
          </a:p>
        </p:txBody>
      </p:sp>
      <p:sp>
        <p:nvSpPr>
          <p:cNvPr id="3" name="Content Placeholder 2"/>
          <p:cNvSpPr>
            <a:spLocks noGrp="1"/>
          </p:cNvSpPr>
          <p:nvPr>
            <p:ph idx="1"/>
          </p:nvPr>
        </p:nvSpPr>
        <p:spPr>
          <a:xfrm>
            <a:off x="381000" y="2743200"/>
            <a:ext cx="8610600" cy="3962400"/>
          </a:xfrm>
        </p:spPr>
        <p:txBody>
          <a:bodyPr/>
          <a:lstStyle/>
          <a:p>
            <a:r>
              <a:rPr lang="en-US" dirty="0" smtClean="0"/>
              <a:t>Stakeholders</a:t>
            </a:r>
          </a:p>
          <a:p>
            <a:endParaRPr lang="en-US" sz="400" dirty="0"/>
          </a:p>
          <a:p>
            <a:endParaRPr lang="en-US" sz="400" dirty="0" smtClean="0"/>
          </a:p>
          <a:p>
            <a:pPr marL="919163" lvl="1" indent="-352425">
              <a:buFont typeface="Wingdings" panose="05000000000000000000" pitchFamily="2" charset="2"/>
              <a:buChar char="Ø"/>
            </a:pPr>
            <a:r>
              <a:rPr lang="en-US" sz="2700" dirty="0" smtClean="0"/>
              <a:t>NC Providers Council [NCPC]</a:t>
            </a:r>
          </a:p>
          <a:p>
            <a:pPr marL="919163" lvl="1" indent="-352425">
              <a:buFont typeface="Wingdings" panose="05000000000000000000" pitchFamily="2" charset="2"/>
              <a:buChar char="Ø"/>
            </a:pPr>
            <a:r>
              <a:rPr lang="en-US" sz="2700" dirty="0" smtClean="0"/>
              <a:t>Professional Association Council [PAC]</a:t>
            </a:r>
          </a:p>
          <a:p>
            <a:pPr marL="919163" lvl="1" indent="-352425">
              <a:buFont typeface="Wingdings" panose="05000000000000000000" pitchFamily="2" charset="2"/>
              <a:buChar char="Ø"/>
            </a:pPr>
            <a:r>
              <a:rPr lang="en-US" sz="2700" dirty="0" smtClean="0"/>
              <a:t>Provider-LME-Leadership Forum [PLLF]</a:t>
            </a:r>
          </a:p>
          <a:p>
            <a:pPr marL="919163" lvl="1" indent="-352425">
              <a:buFont typeface="Wingdings" panose="05000000000000000000" pitchFamily="2" charset="2"/>
              <a:buChar char="Ø"/>
            </a:pPr>
            <a:r>
              <a:rPr lang="en-US" sz="2700" dirty="0" smtClean="0"/>
              <a:t>Regional Consumer &amp; Family Advisory Committee Representatives [CFACs]</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13</a:t>
            </a:fld>
            <a:endParaRPr lang="en-US" altLang="en-US" dirty="0"/>
          </a:p>
        </p:txBody>
      </p:sp>
      <p:pic>
        <p:nvPicPr>
          <p:cNvPr id="5" name="Picture 4"/>
          <p:cNvPicPr>
            <a:picLocks noChangeAspect="1"/>
          </p:cNvPicPr>
          <p:nvPr/>
        </p:nvPicPr>
        <p:blipFill>
          <a:blip r:embed="rId2"/>
          <a:stretch>
            <a:fillRect/>
          </a:stretch>
        </p:blipFill>
        <p:spPr>
          <a:xfrm>
            <a:off x="7150847" y="2520950"/>
            <a:ext cx="1473200" cy="1397000"/>
          </a:xfrm>
          <a:prstGeom prst="rect">
            <a:avLst/>
          </a:prstGeom>
        </p:spPr>
      </p:pic>
    </p:spTree>
    <p:extLst>
      <p:ext uri="{BB962C8B-B14F-4D97-AF65-F5344CB8AC3E}">
        <p14:creationId xmlns:p14="http://schemas.microsoft.com/office/powerpoint/2010/main" val="2399219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959165" y="1606550"/>
            <a:ext cx="1244600" cy="1295400"/>
          </a:xfrm>
          <a:prstGeom prst="rect">
            <a:avLst/>
          </a:prstGeom>
        </p:spPr>
      </p:pic>
      <p:sp>
        <p:nvSpPr>
          <p:cNvPr id="2" name="Title 1"/>
          <p:cNvSpPr>
            <a:spLocks noGrp="1"/>
          </p:cNvSpPr>
          <p:nvPr>
            <p:ph type="title"/>
          </p:nvPr>
        </p:nvSpPr>
        <p:spPr/>
        <p:txBody>
          <a:bodyPr/>
          <a:lstStyle/>
          <a:p>
            <a:r>
              <a:rPr lang="en-US" sz="3200" b="1" dirty="0">
                <a:solidFill>
                  <a:srgbClr val="000000"/>
                </a:solidFill>
                <a:latin typeface="Franklin Gothic Medium Cond" panose="020B0606030402020204" pitchFamily="34" charset="0"/>
              </a:rPr>
              <a:t>Provider</a:t>
            </a:r>
            <a:r>
              <a:rPr lang="en-US" sz="3200" b="1" dirty="0">
                <a:solidFill>
                  <a:srgbClr val="000000"/>
                </a:solidFill>
              </a:rPr>
              <a:t>  </a:t>
            </a:r>
            <a:r>
              <a:rPr lang="en-US" sz="3200" b="1" dirty="0">
                <a:solidFill>
                  <a:srgbClr val="000000"/>
                </a:solidFill>
                <a:latin typeface="Franklin Gothic Medium Cond" panose="020B0606030402020204" pitchFamily="34" charset="0"/>
              </a:rPr>
              <a:t>Monitoring Collaboration Workgroup</a:t>
            </a:r>
            <a:endParaRPr lang="en-US" sz="34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14</a:t>
            </a:fld>
            <a:endParaRPr lang="en-US" altLang="en-US" dirty="0"/>
          </a:p>
        </p:txBody>
      </p:sp>
      <p:sp>
        <p:nvSpPr>
          <p:cNvPr id="7" name="Content Placeholder 6"/>
          <p:cNvSpPr>
            <a:spLocks noGrp="1"/>
          </p:cNvSpPr>
          <p:nvPr>
            <p:ph idx="1"/>
          </p:nvPr>
        </p:nvSpPr>
        <p:spPr/>
        <p:txBody>
          <a:bodyPr/>
          <a:lstStyle/>
          <a:p>
            <a:pPr marL="0" indent="0">
              <a:buNone/>
            </a:pPr>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11583031"/>
              </p:ext>
            </p:extLst>
          </p:nvPr>
        </p:nvGraphicFramePr>
        <p:xfrm>
          <a:off x="1219200" y="2362200"/>
          <a:ext cx="6781800" cy="4304455"/>
        </p:xfrm>
        <a:graphic>
          <a:graphicData uri="http://schemas.openxmlformats.org/drawingml/2006/table">
            <a:tbl>
              <a:tblPr firstRow="1" bandRow="1">
                <a:tableStyleId>{5C22544A-7EE6-4342-B048-85BDC9FD1C3A}</a:tableStyleId>
              </a:tblPr>
              <a:tblGrid>
                <a:gridCol w="3390900"/>
                <a:gridCol w="3390900"/>
              </a:tblGrid>
              <a:tr h="663787">
                <a:tc>
                  <a:txBody>
                    <a:bodyPr/>
                    <a:lstStyle/>
                    <a:p>
                      <a:pPr algn="ctr"/>
                      <a:r>
                        <a:rPr lang="en-US" sz="2000" dirty="0" smtClean="0"/>
                        <a:t>Professional Association Council</a:t>
                      </a:r>
                      <a:endParaRPr lang="en-US" sz="2000" dirty="0"/>
                    </a:p>
                  </a:txBody>
                  <a:tcPr/>
                </a:tc>
                <a:tc>
                  <a:txBody>
                    <a:bodyPr/>
                    <a:lstStyle/>
                    <a:p>
                      <a:pPr algn="ctr"/>
                      <a:r>
                        <a:rPr lang="en-US" sz="2000" dirty="0" smtClean="0"/>
                        <a:t>(PAC)</a:t>
                      </a:r>
                      <a:endParaRPr lang="en-US" sz="2000" dirty="0"/>
                    </a:p>
                  </a:txBody>
                  <a:tcPr/>
                </a:tc>
              </a:tr>
              <a:tr h="663787">
                <a:tc>
                  <a:txBody>
                    <a:bodyPr/>
                    <a:lstStyle/>
                    <a:p>
                      <a:pPr marL="285750" indent="-285750">
                        <a:buFont typeface="Arial" panose="020B0604020202020204" pitchFamily="34" charset="0"/>
                        <a:buChar char="•"/>
                      </a:pPr>
                      <a:r>
                        <a:rPr lang="en-US" sz="1600" dirty="0" smtClean="0"/>
                        <a:t>Addiction Professionals of NC</a:t>
                      </a:r>
                      <a:endParaRPr lang="en-US" sz="1600" dirty="0"/>
                    </a:p>
                  </a:txBody>
                  <a:tcPr/>
                </a:tc>
                <a:tc>
                  <a:txBody>
                    <a:bodyPr/>
                    <a:lstStyle/>
                    <a:p>
                      <a:pPr marL="285750" indent="-285750">
                        <a:buFont typeface="Arial" panose="020B0604020202020204" pitchFamily="34" charset="0"/>
                        <a:buChar char="•"/>
                      </a:pPr>
                      <a:r>
                        <a:rPr lang="en-US" sz="1600" dirty="0" smtClean="0"/>
                        <a:t>NC Counseling</a:t>
                      </a:r>
                      <a:r>
                        <a:rPr lang="en-US" sz="1600" baseline="0" dirty="0" smtClean="0"/>
                        <a:t> Association</a:t>
                      </a:r>
                      <a:endParaRPr lang="en-US" sz="1600" dirty="0"/>
                    </a:p>
                  </a:txBody>
                  <a:tcPr/>
                </a:tc>
              </a:tr>
              <a:tr h="663787">
                <a:tc>
                  <a:txBody>
                    <a:bodyPr/>
                    <a:lstStyle/>
                    <a:p>
                      <a:pPr marL="285750" indent="-285750">
                        <a:buFont typeface="Arial" panose="020B0604020202020204" pitchFamily="34" charset="0"/>
                        <a:buChar char="•"/>
                      </a:pPr>
                      <a:r>
                        <a:rPr lang="en-US" sz="1600" dirty="0" smtClean="0"/>
                        <a:t>Licensed Professional Counselors</a:t>
                      </a:r>
                      <a:r>
                        <a:rPr lang="en-US" sz="1600" baseline="0" dirty="0" smtClean="0"/>
                        <a:t> of NC</a:t>
                      </a:r>
                      <a:endParaRPr lang="en-US" sz="1600" dirty="0"/>
                    </a:p>
                  </a:txBody>
                  <a:tcPr/>
                </a:tc>
                <a:tc>
                  <a:txBody>
                    <a:bodyPr/>
                    <a:lstStyle/>
                    <a:p>
                      <a:pPr marL="285750" indent="-285750">
                        <a:buFont typeface="Arial" panose="020B0604020202020204" pitchFamily="34" charset="0"/>
                        <a:buChar char="•"/>
                      </a:pPr>
                      <a:r>
                        <a:rPr lang="en-US" sz="1600" dirty="0" smtClean="0"/>
                        <a:t>NC Nurses Association</a:t>
                      </a:r>
                      <a:endParaRPr lang="en-US" sz="1600" dirty="0"/>
                    </a:p>
                  </a:txBody>
                  <a:tcPr/>
                </a:tc>
              </a:tr>
              <a:tr h="948267">
                <a:tc>
                  <a:txBody>
                    <a:bodyPr/>
                    <a:lstStyle/>
                    <a:p>
                      <a:pPr marL="285750" indent="-285750">
                        <a:buFont typeface="Arial" panose="020B0604020202020204" pitchFamily="34" charset="0"/>
                        <a:buChar char="•"/>
                      </a:pPr>
                      <a:r>
                        <a:rPr lang="en-US" sz="1600" dirty="0" smtClean="0"/>
                        <a:t>National Association of Social Workers – NC</a:t>
                      </a:r>
                      <a:r>
                        <a:rPr lang="en-US" sz="1600" baseline="0" dirty="0" smtClean="0"/>
                        <a:t> Chapter</a:t>
                      </a:r>
                      <a:endParaRPr lang="en-US" sz="1600" dirty="0"/>
                    </a:p>
                  </a:txBody>
                  <a:tcPr/>
                </a:tc>
                <a:tc>
                  <a:txBody>
                    <a:bodyPr/>
                    <a:lstStyle/>
                    <a:p>
                      <a:pPr marL="285750" indent="-285750">
                        <a:buFont typeface="Arial" panose="020B0604020202020204" pitchFamily="34" charset="0"/>
                        <a:buChar char="•"/>
                      </a:pPr>
                      <a:r>
                        <a:rPr lang="en-US" sz="1600" dirty="0" smtClean="0"/>
                        <a:t>NC Psychiatric</a:t>
                      </a:r>
                      <a:r>
                        <a:rPr lang="en-US" sz="1600" baseline="0" dirty="0" smtClean="0"/>
                        <a:t> Association</a:t>
                      </a:r>
                      <a:endParaRPr lang="en-US" sz="1600" dirty="0"/>
                    </a:p>
                  </a:txBody>
                  <a:tcPr/>
                </a:tc>
              </a:tr>
              <a:tr h="663787">
                <a:tc>
                  <a:txBody>
                    <a:bodyPr/>
                    <a:lstStyle/>
                    <a:p>
                      <a:pPr marL="285750" indent="-285750">
                        <a:buFont typeface="Arial" panose="020B0604020202020204" pitchFamily="34" charset="0"/>
                        <a:buChar char="•"/>
                      </a:pPr>
                      <a:r>
                        <a:rPr lang="en-US" sz="1600" dirty="0" smtClean="0"/>
                        <a:t>NC Association</a:t>
                      </a:r>
                      <a:r>
                        <a:rPr lang="en-US" sz="1600" baseline="0" dirty="0" smtClean="0"/>
                        <a:t> for Marriage and Family Therapy</a:t>
                      </a:r>
                      <a:endParaRPr lang="en-US" sz="1600" dirty="0"/>
                    </a:p>
                  </a:txBody>
                  <a:tcPr/>
                </a:tc>
                <a:tc>
                  <a:txBody>
                    <a:bodyPr/>
                    <a:lstStyle/>
                    <a:p>
                      <a:pPr marL="285750" indent="-285750">
                        <a:buFont typeface="Arial" panose="020B0604020202020204" pitchFamily="34" charset="0"/>
                        <a:buChar char="•"/>
                      </a:pPr>
                      <a:r>
                        <a:rPr lang="en-US" sz="1600" dirty="0" smtClean="0"/>
                        <a:t>NC Psychological</a:t>
                      </a:r>
                      <a:r>
                        <a:rPr lang="en-US" sz="1600" baseline="0" dirty="0" smtClean="0"/>
                        <a:t> Association</a:t>
                      </a:r>
                      <a:endParaRPr lang="en-US" sz="1600" dirty="0"/>
                    </a:p>
                  </a:txBody>
                  <a:tcPr/>
                </a:tc>
              </a:tr>
              <a:tr h="663787">
                <a:tc>
                  <a:txBody>
                    <a:bodyPr/>
                    <a:lstStyle/>
                    <a:p>
                      <a:endParaRPr lang="en-US" sz="1600"/>
                    </a:p>
                  </a:txBody>
                  <a:tcPr/>
                </a:tc>
                <a:tc>
                  <a:txBody>
                    <a:bodyPr/>
                    <a:lstStyle/>
                    <a:p>
                      <a:pPr marL="285750" indent="-285750">
                        <a:buFont typeface="Arial" panose="020B0604020202020204" pitchFamily="34" charset="0"/>
                        <a:buChar char="•"/>
                      </a:pPr>
                      <a:r>
                        <a:rPr lang="en-US" sz="1600" dirty="0" smtClean="0"/>
                        <a:t>NC Society for Clinical Social Work</a:t>
                      </a:r>
                      <a:endParaRPr lang="en-US" sz="1600" dirty="0"/>
                    </a:p>
                  </a:txBody>
                  <a:tcPr/>
                </a:tc>
              </a:tr>
            </a:tbl>
          </a:graphicData>
        </a:graphic>
      </p:graphicFrame>
    </p:spTree>
    <p:extLst>
      <p:ext uri="{BB962C8B-B14F-4D97-AF65-F5344CB8AC3E}">
        <p14:creationId xmlns:p14="http://schemas.microsoft.com/office/powerpoint/2010/main" val="80636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077200" cy="1295400"/>
          </a:xfrm>
        </p:spPr>
        <p:txBody>
          <a:bodyPr/>
          <a:lstStyle/>
          <a:p>
            <a:r>
              <a:rPr lang="en-US" dirty="0" smtClean="0"/>
              <a:t>Individuals, Families &amp; Advocates</a:t>
            </a:r>
            <a:endParaRPr lang="en-US" dirty="0"/>
          </a:p>
        </p:txBody>
      </p:sp>
      <p:sp>
        <p:nvSpPr>
          <p:cNvPr id="3" name="Content Placeholder 2"/>
          <p:cNvSpPr>
            <a:spLocks noGrp="1"/>
          </p:cNvSpPr>
          <p:nvPr>
            <p:ph idx="1"/>
          </p:nvPr>
        </p:nvSpPr>
        <p:spPr>
          <a:xfrm>
            <a:off x="533400" y="2514600"/>
            <a:ext cx="8077200" cy="3733800"/>
          </a:xfrm>
        </p:spPr>
        <p:txBody>
          <a:bodyPr/>
          <a:lstStyle/>
          <a:p>
            <a:r>
              <a:rPr lang="en-US" dirty="0" smtClean="0"/>
              <a:t>Bring an invaluable and unique perspective</a:t>
            </a:r>
            <a:endParaRPr lang="en-US" dirty="0"/>
          </a:p>
          <a:p>
            <a:r>
              <a:rPr lang="en-US" dirty="0"/>
              <a:t>Voice of the </a:t>
            </a:r>
            <a:r>
              <a:rPr lang="en-US" dirty="0" smtClean="0"/>
              <a:t>people that </a:t>
            </a:r>
            <a:r>
              <a:rPr lang="en-US" dirty="0"/>
              <a:t>we support and serve</a:t>
            </a:r>
          </a:p>
          <a:p>
            <a:r>
              <a:rPr lang="en-US" dirty="0"/>
              <a:t>Lived Experience is vital and important to bring forward to workgroup</a:t>
            </a:r>
          </a:p>
          <a:p>
            <a:r>
              <a:rPr lang="en-US" dirty="0"/>
              <a:t>Imperative for improvements in our system</a:t>
            </a:r>
          </a:p>
          <a:p>
            <a:r>
              <a:rPr lang="en-US" dirty="0"/>
              <a:t>Evaluate </a:t>
            </a:r>
            <a:r>
              <a:rPr lang="en-US" dirty="0" smtClean="0"/>
              <a:t>outcomes                                                     </a:t>
            </a:r>
            <a:endParaRPr lang="en-US" dirty="0"/>
          </a:p>
          <a:p>
            <a:endParaRPr lang="en-US" dirty="0" smtClean="0"/>
          </a:p>
          <a:p>
            <a:endParaRPr lang="en-US" dirty="0"/>
          </a:p>
          <a:p>
            <a:pPr lvl="1">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15</a:t>
            </a:fld>
            <a:endParaRPr lang="en-US"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800600"/>
            <a:ext cx="139089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169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Families &amp; Advocates</a:t>
            </a:r>
            <a:endParaRPr lang="en-US" sz="2800" dirty="0"/>
          </a:p>
        </p:txBody>
      </p:sp>
      <p:sp>
        <p:nvSpPr>
          <p:cNvPr id="3" name="Content Placeholder 2"/>
          <p:cNvSpPr>
            <a:spLocks noGrp="1"/>
          </p:cNvSpPr>
          <p:nvPr>
            <p:ph idx="1"/>
          </p:nvPr>
        </p:nvSpPr>
        <p:spPr/>
        <p:txBody>
          <a:bodyPr/>
          <a:lstStyle/>
          <a:p>
            <a:r>
              <a:rPr lang="en-US" dirty="0"/>
              <a:t>Bring information from experience and from others- </a:t>
            </a:r>
          </a:p>
          <a:p>
            <a:pPr lvl="1"/>
            <a:r>
              <a:rPr lang="en-US" dirty="0"/>
              <a:t>What have you heard?  </a:t>
            </a:r>
          </a:p>
          <a:p>
            <a:pPr lvl="1"/>
            <a:r>
              <a:rPr lang="en-US" dirty="0"/>
              <a:t>What would be good measures to indicate quality services?  </a:t>
            </a:r>
          </a:p>
          <a:p>
            <a:pPr lvl="1"/>
            <a:r>
              <a:rPr lang="en-US" dirty="0" smtClean="0"/>
              <a:t>Ways/methods </a:t>
            </a:r>
            <a:r>
              <a:rPr lang="en-US" dirty="0"/>
              <a:t>to encourage </a:t>
            </a:r>
            <a:r>
              <a:rPr lang="en-US" dirty="0" smtClean="0"/>
              <a:t>individual &amp; </a:t>
            </a:r>
            <a:r>
              <a:rPr lang="en-US" dirty="0"/>
              <a:t>family participation in treatment planning and service </a:t>
            </a:r>
            <a:r>
              <a:rPr lang="en-US" dirty="0" smtClean="0"/>
              <a:t>implementation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16</a:t>
            </a:fld>
            <a:endParaRPr lang="en-US"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976240"/>
            <a:ext cx="1222161" cy="127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57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Providers</a:t>
            </a:r>
            <a:endParaRPr lang="en-US" dirty="0"/>
          </a:p>
        </p:txBody>
      </p:sp>
      <p:sp>
        <p:nvSpPr>
          <p:cNvPr id="3" name="Content Placeholder 2"/>
          <p:cNvSpPr>
            <a:spLocks noGrp="1"/>
          </p:cNvSpPr>
          <p:nvPr>
            <p:ph idx="1"/>
          </p:nvPr>
        </p:nvSpPr>
        <p:spPr/>
        <p:txBody>
          <a:bodyPr/>
          <a:lstStyle/>
          <a:p>
            <a:r>
              <a:rPr lang="en-US" dirty="0" smtClean="0"/>
              <a:t>Ensure monitoring readiness.</a:t>
            </a:r>
          </a:p>
          <a:p>
            <a:pPr marL="0" indent="0">
              <a:buNone/>
            </a:pPr>
            <a:endParaRPr lang="en-US" sz="1200" dirty="0" smtClean="0"/>
          </a:p>
          <a:p>
            <a:r>
              <a:rPr lang="en-US" dirty="0" smtClean="0"/>
              <a:t>Ensure on-going communication with LME-MCO staff, throughout the monitoring review, to ensure the integrity of the process.</a:t>
            </a:r>
          </a:p>
          <a:p>
            <a:pPr marL="0" indent="0">
              <a:buNone/>
            </a:pPr>
            <a:endParaRPr lang="en-US" sz="1200" dirty="0" smtClean="0"/>
          </a:p>
          <a:p>
            <a:r>
              <a:rPr lang="en-US" dirty="0" smtClean="0"/>
              <a:t>Provide feedback through the established mechanism.</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17</a:t>
            </a:fld>
            <a:endParaRPr lang="en-US" altLang="en-US" dirty="0"/>
          </a:p>
        </p:txBody>
      </p:sp>
    </p:spTree>
    <p:extLst>
      <p:ext uri="{BB962C8B-B14F-4D97-AF65-F5344CB8AC3E}">
        <p14:creationId xmlns:p14="http://schemas.microsoft.com/office/powerpoint/2010/main" val="3170753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LME-MCOs</a:t>
            </a:r>
            <a:endParaRPr lang="en-US" dirty="0"/>
          </a:p>
        </p:txBody>
      </p:sp>
      <p:sp>
        <p:nvSpPr>
          <p:cNvPr id="3" name="Content Placeholder 2"/>
          <p:cNvSpPr>
            <a:spLocks noGrp="1"/>
          </p:cNvSpPr>
          <p:nvPr>
            <p:ph idx="1"/>
          </p:nvPr>
        </p:nvSpPr>
        <p:spPr/>
        <p:txBody>
          <a:bodyPr/>
          <a:lstStyle/>
          <a:p>
            <a:r>
              <a:rPr lang="en-US" sz="2800" dirty="0" smtClean="0"/>
              <a:t>Ensure consistency among internal LME-MCO staff and other LME-MCOs with regard to process and flow in implementing the monitoring tools and protocols.</a:t>
            </a:r>
          </a:p>
          <a:p>
            <a:pPr marL="0" indent="0">
              <a:buNone/>
            </a:pPr>
            <a:endParaRPr lang="en-US" sz="800" dirty="0" smtClean="0"/>
          </a:p>
          <a:p>
            <a:r>
              <a:rPr lang="en-US" sz="2800" dirty="0" smtClean="0"/>
              <a:t>Identify ways to reduce duplicative provider monitoring requirements.</a:t>
            </a:r>
          </a:p>
          <a:p>
            <a:pPr marL="0" indent="0">
              <a:buNone/>
            </a:pPr>
            <a:endParaRPr lang="en-US" sz="800" dirty="0" smtClean="0"/>
          </a:p>
          <a:p>
            <a:r>
              <a:rPr lang="en-US" sz="2800" dirty="0" smtClean="0"/>
              <a:t>Ensure compliance with LME-MCO accrediting body.</a:t>
            </a:r>
          </a:p>
          <a:p>
            <a:pPr marL="0" indent="0">
              <a:buNone/>
            </a:pPr>
            <a:endParaRPr lang="en-US" sz="800" dirty="0" smtClean="0"/>
          </a:p>
          <a:p>
            <a:r>
              <a:rPr lang="en-US" sz="2800" dirty="0" smtClean="0"/>
              <a:t>Ensure that monitoring activities are not in conflict with LME-MCO/Provider Contracts.</a:t>
            </a:r>
            <a:endParaRPr lang="en-US" sz="28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18</a:t>
            </a:fld>
            <a:endParaRPr lang="en-US" altLang="en-US" dirty="0"/>
          </a:p>
        </p:txBody>
      </p:sp>
    </p:spTree>
    <p:extLst>
      <p:ext uri="{BB962C8B-B14F-4D97-AF65-F5344CB8AC3E}">
        <p14:creationId xmlns:p14="http://schemas.microsoft.com/office/powerpoint/2010/main" val="2487248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DHHS</a:t>
            </a:r>
            <a:endParaRPr lang="en-US" dirty="0"/>
          </a:p>
        </p:txBody>
      </p:sp>
      <p:sp>
        <p:nvSpPr>
          <p:cNvPr id="3" name="Content Placeholder 2"/>
          <p:cNvSpPr>
            <a:spLocks noGrp="1"/>
          </p:cNvSpPr>
          <p:nvPr>
            <p:ph idx="1"/>
          </p:nvPr>
        </p:nvSpPr>
        <p:spPr/>
        <p:txBody>
          <a:bodyPr/>
          <a:lstStyle/>
          <a:p>
            <a:r>
              <a:rPr lang="en-US" dirty="0" smtClean="0"/>
              <a:t>Clarification and interpretation of rules, statutes, and policies</a:t>
            </a:r>
          </a:p>
          <a:p>
            <a:r>
              <a:rPr lang="en-US" dirty="0" smtClean="0"/>
              <a:t>Ensure compliance with federal and state requirements and contract provisions</a:t>
            </a:r>
          </a:p>
          <a:p>
            <a:r>
              <a:rPr lang="en-US" dirty="0" smtClean="0"/>
              <a:t> Evaluate the need for rule revisions</a:t>
            </a:r>
          </a:p>
          <a:p>
            <a:r>
              <a:rPr lang="en-US" dirty="0" smtClean="0"/>
              <a:t>Assurance of health and safety of licensed facilities and compliance with MH/IDD/SA rules</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19</a:t>
            </a:fld>
            <a:endParaRPr lang="en-US" altLang="en-US" dirty="0"/>
          </a:p>
        </p:txBody>
      </p:sp>
    </p:spTree>
    <p:extLst>
      <p:ext uri="{BB962C8B-B14F-4D97-AF65-F5344CB8AC3E}">
        <p14:creationId xmlns:p14="http://schemas.microsoft.com/office/powerpoint/2010/main" val="181596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29000"/>
            <a:ext cx="8229600" cy="2971800"/>
          </a:xfrm>
        </p:spPr>
        <p:txBody>
          <a:bodyPr/>
          <a:lstStyle/>
          <a:p>
            <a:endParaRPr lang="en-US" sz="2800" dirty="0" smtClean="0"/>
          </a:p>
          <a:p>
            <a:pPr marL="0" indent="0">
              <a:buNone/>
            </a:pPr>
            <a:endParaRPr lang="en-US" sz="3600"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a:t>
            </a:fld>
            <a:endParaRPr lang="en-US" altLang="en-US" dirty="0"/>
          </a:p>
        </p:txBody>
      </p:sp>
      <p:pic>
        <p:nvPicPr>
          <p:cNvPr id="6" name="Picture 5" descr="http://ts1.mm.bing.net/th?&amp;id=HN.608048776776321750&amp;w=300&amp;h=300&amp;c=0&amp;pid=1.9&amp;rs=0&amp;p=0"/>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4171950" cy="3505200"/>
          </a:xfrm>
          <a:prstGeom prst="rect">
            <a:avLst/>
          </a:prstGeom>
          <a:noFill/>
          <a:ln>
            <a:noFill/>
          </a:ln>
        </p:spPr>
      </p:pic>
    </p:spTree>
    <p:extLst>
      <p:ext uri="{BB962C8B-B14F-4D97-AF65-F5344CB8AC3E}">
        <p14:creationId xmlns:p14="http://schemas.microsoft.com/office/powerpoint/2010/main" val="1598392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DHHS</a:t>
            </a:r>
            <a:endParaRPr lang="en-US" dirty="0"/>
          </a:p>
        </p:txBody>
      </p:sp>
      <p:sp>
        <p:nvSpPr>
          <p:cNvPr id="3" name="Content Placeholder 2"/>
          <p:cNvSpPr>
            <a:spLocks noGrp="1"/>
          </p:cNvSpPr>
          <p:nvPr>
            <p:ph idx="1"/>
          </p:nvPr>
        </p:nvSpPr>
        <p:spPr/>
        <p:txBody>
          <a:bodyPr/>
          <a:lstStyle/>
          <a:p>
            <a:r>
              <a:rPr lang="en-US" dirty="0"/>
              <a:t>Oversight of LME-MCOs and </a:t>
            </a:r>
            <a:r>
              <a:rPr lang="en-US" dirty="0" smtClean="0"/>
              <a:t>providers</a:t>
            </a:r>
            <a:endParaRPr lang="en-US" dirty="0"/>
          </a:p>
          <a:p>
            <a:r>
              <a:rPr lang="en-US" dirty="0"/>
              <a:t>Submission of State Medicaid </a:t>
            </a:r>
            <a:r>
              <a:rPr lang="en-US" dirty="0" smtClean="0"/>
              <a:t>Plan</a:t>
            </a:r>
            <a:endParaRPr lang="en-US" dirty="0"/>
          </a:p>
          <a:p>
            <a:r>
              <a:rPr lang="en-US" dirty="0" smtClean="0"/>
              <a:t>Technical support – research; data analysis; tool construction, design, automation and revision</a:t>
            </a:r>
          </a:p>
          <a:p>
            <a:r>
              <a:rPr lang="en-US" dirty="0" smtClean="0"/>
              <a:t>Logistical support</a:t>
            </a:r>
          </a:p>
          <a:p>
            <a:r>
              <a:rPr lang="en-US" dirty="0" smtClean="0"/>
              <a:t>Maintain Provider Monitoring web page</a:t>
            </a:r>
          </a:p>
          <a:p>
            <a:r>
              <a:rPr lang="en-US" dirty="0" smtClean="0"/>
              <a:t>Provide guidance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20</a:t>
            </a:fld>
            <a:endParaRPr lang="en-US" altLang="en-US" dirty="0"/>
          </a:p>
        </p:txBody>
      </p:sp>
    </p:spTree>
    <p:extLst>
      <p:ext uri="{BB962C8B-B14F-4D97-AF65-F5344CB8AC3E}">
        <p14:creationId xmlns:p14="http://schemas.microsoft.com/office/powerpoint/2010/main" val="2846356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914400"/>
          </a:xfrm>
        </p:spPr>
        <p:txBody>
          <a:bodyPr/>
          <a:lstStyle/>
          <a:p>
            <a:r>
              <a:rPr lang="en-US" dirty="0" smtClean="0"/>
              <a:t>Now Everyone’s at the Table…..</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21</a:t>
            </a:fld>
            <a:endParaRPr lang="en-US" altLang="en-US" dirty="0"/>
          </a:p>
        </p:txBody>
      </p:sp>
      <p:pic>
        <p:nvPicPr>
          <p:cNvPr id="9" name="Content Placeholder 8"/>
          <p:cNvPicPr>
            <a:picLocks noGrp="1" noChangeAspect="1"/>
          </p:cNvPicPr>
          <p:nvPr>
            <p:ph idx="1"/>
          </p:nvPr>
        </p:nvPicPr>
        <p:blipFill>
          <a:blip r:embed="rId2"/>
          <a:srcRect l="8287" r="8287"/>
          <a:stretch>
            <a:fillRect/>
          </a:stretch>
        </p:blipFill>
        <p:spPr>
          <a:xfrm>
            <a:off x="609600" y="4267200"/>
            <a:ext cx="2895600" cy="1295400"/>
          </a:xfrm>
        </p:spPr>
      </p:pic>
      <p:pic>
        <p:nvPicPr>
          <p:cNvPr id="13" name="Picture 12"/>
          <p:cNvPicPr>
            <a:picLocks noChangeAspect="1"/>
          </p:cNvPicPr>
          <p:nvPr/>
        </p:nvPicPr>
        <p:blipFill>
          <a:blip r:embed="rId3"/>
          <a:stretch>
            <a:fillRect/>
          </a:stretch>
        </p:blipFill>
        <p:spPr>
          <a:xfrm>
            <a:off x="6934200" y="3810000"/>
            <a:ext cx="1190336" cy="2057400"/>
          </a:xfrm>
          <a:prstGeom prst="rect">
            <a:avLst/>
          </a:prstGeom>
        </p:spPr>
      </p:pic>
      <p:sp>
        <p:nvSpPr>
          <p:cNvPr id="14" name="Content Placeholder 2"/>
          <p:cNvSpPr txBox="1">
            <a:spLocks/>
          </p:cNvSpPr>
          <p:nvPr/>
        </p:nvSpPr>
        <p:spPr bwMode="auto">
          <a:xfrm>
            <a:off x="685800" y="3048000"/>
            <a:ext cx="8077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Franklin Gothic Medium Cond" panose="020B06060304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Franklin Gothic Medium Cond" panose="020B0606030402020204" pitchFamily="34" charset="0"/>
                <a:ea typeface="+mn-ea"/>
              </a:defRPr>
            </a:lvl2pPr>
            <a:lvl3pPr marL="1143000" indent="-228600" algn="l" rtl="0" eaLnBrk="1" fontAlgn="base" hangingPunct="1">
              <a:spcBef>
                <a:spcPct val="20000"/>
              </a:spcBef>
              <a:spcAft>
                <a:spcPct val="0"/>
              </a:spcAft>
              <a:buChar char="•"/>
              <a:defRPr sz="2400">
                <a:solidFill>
                  <a:schemeClr val="tx1"/>
                </a:solidFill>
                <a:latin typeface="Franklin Gothic Medium Cond" panose="020B0606030402020204" pitchFamily="34" charset="0"/>
                <a:ea typeface="+mn-ea"/>
              </a:defRPr>
            </a:lvl3pPr>
            <a:lvl4pPr marL="16002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ea typeface="+mn-ea"/>
              </a:defRPr>
            </a:lvl4pPr>
            <a:lvl5pPr marL="2057400" indent="-228600" algn="l" rtl="0" eaLnBrk="1" fontAlgn="base" hangingPunct="1">
              <a:spcBef>
                <a:spcPct val="20000"/>
              </a:spcBef>
              <a:spcAft>
                <a:spcPct val="0"/>
              </a:spcAft>
              <a:buChar char="»"/>
              <a:defRPr sz="2000">
                <a:solidFill>
                  <a:schemeClr val="tx1"/>
                </a:solidFill>
                <a:latin typeface="Franklin Gothic Medium Cond" panose="020B0606030402020204" pitchFamily="34"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None/>
            </a:pPr>
            <a:r>
              <a:rPr lang="en-US" dirty="0" smtClean="0"/>
              <a:t>with contributions and ideas to share!</a:t>
            </a:r>
            <a:endParaRPr lang="en-US" dirty="0"/>
          </a:p>
        </p:txBody>
      </p:sp>
      <p:pic>
        <p:nvPicPr>
          <p:cNvPr id="15" name="Picture 14"/>
          <p:cNvPicPr>
            <a:picLocks noChangeAspect="1"/>
          </p:cNvPicPr>
          <p:nvPr/>
        </p:nvPicPr>
        <p:blipFill>
          <a:blip r:embed="rId4"/>
          <a:stretch>
            <a:fillRect/>
          </a:stretch>
        </p:blipFill>
        <p:spPr>
          <a:xfrm>
            <a:off x="3886200" y="3810000"/>
            <a:ext cx="2133600" cy="2209800"/>
          </a:xfrm>
          <a:prstGeom prst="rect">
            <a:avLst/>
          </a:prstGeom>
        </p:spPr>
      </p:pic>
    </p:spTree>
    <p:extLst>
      <p:ext uri="{BB962C8B-B14F-4D97-AF65-F5344CB8AC3E}">
        <p14:creationId xmlns:p14="http://schemas.microsoft.com/office/powerpoint/2010/main" val="3112368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EF93B9C-976C-491B-B4FC-F83374E2B2F1}" type="slidenum">
              <a:rPr lang="en-US" altLang="en-US" smtClean="0"/>
              <a:pPr>
                <a:defRPr/>
              </a:pPr>
              <a:t>22</a:t>
            </a:fld>
            <a:endParaRPr lang="en-US" altLang="en-US"/>
          </a:p>
        </p:txBody>
      </p:sp>
      <p:pic>
        <p:nvPicPr>
          <p:cNvPr id="3" name="Picture 2" descr="Arrow -"/>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67000"/>
            <a:ext cx="4038600" cy="3352800"/>
          </a:xfrm>
          <a:prstGeom prst="rect">
            <a:avLst/>
          </a:prstGeom>
          <a:noFill/>
          <a:ln>
            <a:noFill/>
          </a:ln>
        </p:spPr>
      </p:pic>
    </p:spTree>
    <p:extLst>
      <p:ext uri="{BB962C8B-B14F-4D97-AF65-F5344CB8AC3E}">
        <p14:creationId xmlns:p14="http://schemas.microsoft.com/office/powerpoint/2010/main" val="1229914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077200" cy="914400"/>
          </a:xfrm>
        </p:spPr>
        <p:txBody>
          <a:bodyPr/>
          <a:lstStyle/>
          <a:p>
            <a:r>
              <a:rPr lang="en-US" sz="3600" dirty="0" smtClean="0"/>
              <a:t>Accomplishments to Date</a:t>
            </a:r>
            <a:endParaRPr lang="en-US" sz="3600" dirty="0"/>
          </a:p>
        </p:txBody>
      </p:sp>
      <p:sp>
        <p:nvSpPr>
          <p:cNvPr id="3" name="Content Placeholder 2"/>
          <p:cNvSpPr>
            <a:spLocks noGrp="1"/>
          </p:cNvSpPr>
          <p:nvPr>
            <p:ph idx="1"/>
          </p:nvPr>
        </p:nvSpPr>
        <p:spPr>
          <a:xfrm>
            <a:off x="762000" y="2971800"/>
            <a:ext cx="8077200" cy="3276600"/>
          </a:xfrm>
        </p:spPr>
        <p:txBody>
          <a:bodyPr/>
          <a:lstStyle/>
          <a:p>
            <a:pPr marL="0" indent="0">
              <a:buNone/>
            </a:pPr>
            <a:r>
              <a:rPr lang="en-US" dirty="0" smtClean="0"/>
              <a:t>Focus on providing assurance that</a:t>
            </a:r>
            <a:r>
              <a:rPr lang="en-US" sz="2800" dirty="0" smtClean="0"/>
              <a:t>:</a:t>
            </a:r>
          </a:p>
          <a:p>
            <a:pPr marL="0" indent="0">
              <a:buNone/>
            </a:pPr>
            <a:endParaRPr lang="en-US" sz="800" dirty="0" smtClean="0"/>
          </a:p>
          <a:p>
            <a:pPr marL="973138" lvl="1" indent="-515938">
              <a:buFont typeface="Arial"/>
              <a:buChar char="•"/>
            </a:pPr>
            <a:r>
              <a:rPr lang="en-US" sz="2700" dirty="0"/>
              <a:t>I</a:t>
            </a:r>
            <a:r>
              <a:rPr lang="en-US" sz="2700" dirty="0" smtClean="0"/>
              <a:t>ndividuals’ rights are being protected; </a:t>
            </a:r>
          </a:p>
          <a:p>
            <a:pPr marL="973138" lvl="1" indent="-515938">
              <a:buFont typeface="Arial"/>
              <a:buChar char="•"/>
            </a:pPr>
            <a:r>
              <a:rPr lang="en-US" sz="2700" dirty="0"/>
              <a:t>S</a:t>
            </a:r>
            <a:r>
              <a:rPr lang="en-US" sz="2700" dirty="0" smtClean="0"/>
              <a:t>ome of the key elements of quality service provision are in place; and </a:t>
            </a:r>
          </a:p>
          <a:p>
            <a:pPr marL="973138" lvl="1" indent="-515938">
              <a:buFont typeface="Arial"/>
              <a:buChar char="•"/>
            </a:pPr>
            <a:r>
              <a:rPr lang="en-US" sz="2700" dirty="0"/>
              <a:t>D</a:t>
            </a:r>
            <a:r>
              <a:rPr lang="en-US" sz="2700" dirty="0" smtClean="0"/>
              <a:t>ocumentation supports the integrity of billing and reimbursement.</a:t>
            </a:r>
            <a:endParaRPr lang="en-US" sz="27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23</a:t>
            </a:fld>
            <a:endParaRPr lang="en-US" altLang="en-US" dirty="0"/>
          </a:p>
        </p:txBody>
      </p:sp>
      <p:pic>
        <p:nvPicPr>
          <p:cNvPr id="5" name="Picture 4"/>
          <p:cNvPicPr>
            <a:picLocks noChangeAspect="1"/>
          </p:cNvPicPr>
          <p:nvPr/>
        </p:nvPicPr>
        <p:blipFill>
          <a:blip r:embed="rId2"/>
          <a:stretch>
            <a:fillRect/>
          </a:stretch>
        </p:blipFill>
        <p:spPr>
          <a:xfrm>
            <a:off x="7315200" y="2057400"/>
            <a:ext cx="812800" cy="762000"/>
          </a:xfrm>
          <a:prstGeom prst="rect">
            <a:avLst/>
          </a:prstGeom>
        </p:spPr>
      </p:pic>
    </p:spTree>
    <p:extLst>
      <p:ext uri="{BB962C8B-B14F-4D97-AF65-F5344CB8AC3E}">
        <p14:creationId xmlns:p14="http://schemas.microsoft.com/office/powerpoint/2010/main" val="364562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077200" cy="914400"/>
          </a:xfrm>
        </p:spPr>
        <p:txBody>
          <a:bodyPr/>
          <a:lstStyle/>
          <a:p>
            <a:r>
              <a:rPr lang="en-US" sz="3600" dirty="0" smtClean="0"/>
              <a:t>Accomplishments to Date</a:t>
            </a:r>
            <a:endParaRPr lang="en-US" sz="3600" dirty="0"/>
          </a:p>
        </p:txBody>
      </p:sp>
      <p:sp>
        <p:nvSpPr>
          <p:cNvPr id="3" name="Content Placeholder 2"/>
          <p:cNvSpPr>
            <a:spLocks noGrp="1"/>
          </p:cNvSpPr>
          <p:nvPr>
            <p:ph idx="1"/>
          </p:nvPr>
        </p:nvSpPr>
        <p:spPr>
          <a:xfrm>
            <a:off x="533400" y="2514600"/>
            <a:ext cx="8077200" cy="3886200"/>
          </a:xfrm>
        </p:spPr>
        <p:txBody>
          <a:bodyPr/>
          <a:lstStyle/>
          <a:p>
            <a:r>
              <a:rPr lang="en-US" sz="2800" dirty="0" smtClean="0"/>
              <a:t>Streamlining the tools took into account the maturity of the provider network by reducing redundancy. </a:t>
            </a:r>
          </a:p>
          <a:p>
            <a:pPr marL="0" indent="0">
              <a:buNone/>
            </a:pPr>
            <a:endParaRPr lang="en-US" sz="1000" dirty="0"/>
          </a:p>
          <a:p>
            <a:r>
              <a:rPr lang="en-US" sz="2800" dirty="0" smtClean="0"/>
              <a:t>Elimination </a:t>
            </a:r>
            <a:r>
              <a:rPr lang="en-US" sz="2800" dirty="0"/>
              <a:t>of duplication by using existing data such as review of IRIS reports, review of provider policies, submitted </a:t>
            </a:r>
            <a:r>
              <a:rPr lang="en-US" sz="2800" dirty="0" smtClean="0"/>
              <a:t>reports to profile provider performance across multiple areas of accountability.</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24</a:t>
            </a:fld>
            <a:endParaRPr lang="en-US" altLang="en-US" dirty="0"/>
          </a:p>
        </p:txBody>
      </p:sp>
      <p:pic>
        <p:nvPicPr>
          <p:cNvPr id="5" name="Picture 4"/>
          <p:cNvPicPr>
            <a:picLocks noChangeAspect="1"/>
          </p:cNvPicPr>
          <p:nvPr/>
        </p:nvPicPr>
        <p:blipFill>
          <a:blip r:embed="rId2"/>
          <a:stretch>
            <a:fillRect/>
          </a:stretch>
        </p:blipFill>
        <p:spPr>
          <a:xfrm>
            <a:off x="7543800" y="1752600"/>
            <a:ext cx="812800" cy="762000"/>
          </a:xfrm>
          <a:prstGeom prst="rect">
            <a:avLst/>
          </a:prstGeom>
        </p:spPr>
      </p:pic>
    </p:spTree>
    <p:extLst>
      <p:ext uri="{BB962C8B-B14F-4D97-AF65-F5344CB8AC3E}">
        <p14:creationId xmlns:p14="http://schemas.microsoft.com/office/powerpoint/2010/main" val="2393962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77200" cy="914400"/>
          </a:xfrm>
        </p:spPr>
        <p:txBody>
          <a:bodyPr/>
          <a:lstStyle/>
          <a:p>
            <a:r>
              <a:rPr lang="en-US" sz="3600" dirty="0" smtClean="0"/>
              <a:t>Accomplishments to Date</a:t>
            </a:r>
            <a:endParaRPr lang="en-US" sz="3600" dirty="0"/>
          </a:p>
        </p:txBody>
      </p:sp>
      <p:sp>
        <p:nvSpPr>
          <p:cNvPr id="3" name="Content Placeholder 2"/>
          <p:cNvSpPr>
            <a:spLocks noGrp="1"/>
          </p:cNvSpPr>
          <p:nvPr>
            <p:ph idx="1"/>
          </p:nvPr>
        </p:nvSpPr>
        <p:spPr>
          <a:xfrm>
            <a:off x="762000" y="2362200"/>
            <a:ext cx="8077200" cy="4267200"/>
          </a:xfrm>
        </p:spPr>
        <p:txBody>
          <a:bodyPr/>
          <a:lstStyle/>
          <a:p>
            <a:r>
              <a:rPr lang="en-US" dirty="0" smtClean="0"/>
              <a:t>Streamlining the Tools</a:t>
            </a:r>
          </a:p>
          <a:p>
            <a:pPr marL="457200" lvl="1" indent="0">
              <a:buNone/>
            </a:pPr>
            <a:endParaRPr lang="en-US" sz="400" dirty="0" smtClean="0"/>
          </a:p>
          <a:p>
            <a:pPr marL="919163" lvl="1" indent="-406400">
              <a:buSzPct val="75000"/>
              <a:buFont typeface="Arial"/>
              <a:buChar char="•"/>
            </a:pPr>
            <a:r>
              <a:rPr lang="en-US" sz="2400" dirty="0" smtClean="0"/>
              <a:t>88% reduction in the # of items on the tool used for the Routine Agency Review</a:t>
            </a:r>
          </a:p>
          <a:p>
            <a:pPr marL="919163" lvl="1" indent="-406400">
              <a:buSzPct val="75000"/>
              <a:buFont typeface="Arial"/>
              <a:buChar char="•"/>
            </a:pPr>
            <a:r>
              <a:rPr lang="en-US" sz="2400" dirty="0" smtClean="0"/>
              <a:t>22% reduction in the # of items on the LIP Review Tools [office site review, routine review, post-payment review</a:t>
            </a:r>
            <a:r>
              <a:rPr lang="en-US" sz="2400" dirty="0"/>
              <a:t>]</a:t>
            </a:r>
            <a:endParaRPr lang="en-US" sz="2400" dirty="0" smtClean="0"/>
          </a:p>
          <a:p>
            <a:pPr marL="919163" lvl="1" indent="-406400">
              <a:buSzPct val="75000"/>
              <a:buFont typeface="Arial"/>
              <a:buChar char="•"/>
            </a:pPr>
            <a:r>
              <a:rPr lang="en-US" sz="2400" dirty="0" smtClean="0"/>
              <a:t>25% reduction on the average # of items on the post-payment reviews for agencies</a:t>
            </a:r>
          </a:p>
          <a:p>
            <a:pPr marL="919163" lvl="1" indent="-406400">
              <a:buSzPct val="75000"/>
              <a:buFont typeface="Arial"/>
              <a:buChar char="•"/>
            </a:pPr>
            <a:r>
              <a:rPr lang="en-US" sz="2400" dirty="0" smtClean="0"/>
              <a:t>Further reductions and consolidations have resulted from the Inter-Rater Reliability process.</a:t>
            </a:r>
            <a:endParaRPr lang="en-US" sz="24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25</a:t>
            </a:fld>
            <a:endParaRPr lang="en-US" altLang="en-US" dirty="0"/>
          </a:p>
        </p:txBody>
      </p:sp>
      <p:pic>
        <p:nvPicPr>
          <p:cNvPr id="6" name="Picture 5"/>
          <p:cNvPicPr>
            <a:picLocks noChangeAspect="1"/>
          </p:cNvPicPr>
          <p:nvPr/>
        </p:nvPicPr>
        <p:blipFill>
          <a:blip r:embed="rId2"/>
          <a:stretch>
            <a:fillRect/>
          </a:stretch>
        </p:blipFill>
        <p:spPr>
          <a:xfrm>
            <a:off x="7315200" y="1905000"/>
            <a:ext cx="812800" cy="762000"/>
          </a:xfrm>
          <a:prstGeom prst="rect">
            <a:avLst/>
          </a:prstGeom>
        </p:spPr>
      </p:pic>
    </p:spTree>
    <p:extLst>
      <p:ext uri="{BB962C8B-B14F-4D97-AF65-F5344CB8AC3E}">
        <p14:creationId xmlns:p14="http://schemas.microsoft.com/office/powerpoint/2010/main" val="2515880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77200" cy="914400"/>
          </a:xfrm>
        </p:spPr>
        <p:txBody>
          <a:bodyPr/>
          <a:lstStyle/>
          <a:p>
            <a:r>
              <a:rPr lang="en-US" sz="3400" dirty="0" smtClean="0"/>
              <a:t>Accomplishments to Date</a:t>
            </a:r>
            <a:endParaRPr lang="en-US" sz="3400" dirty="0"/>
          </a:p>
        </p:txBody>
      </p:sp>
      <p:sp>
        <p:nvSpPr>
          <p:cNvPr id="3" name="Content Placeholder 2"/>
          <p:cNvSpPr>
            <a:spLocks noGrp="1"/>
          </p:cNvSpPr>
          <p:nvPr>
            <p:ph idx="1"/>
          </p:nvPr>
        </p:nvSpPr>
        <p:spPr>
          <a:xfrm>
            <a:off x="533400" y="2286000"/>
            <a:ext cx="8229600" cy="4114800"/>
          </a:xfrm>
        </p:spPr>
        <p:txBody>
          <a:bodyPr/>
          <a:lstStyle/>
          <a:p>
            <a:pPr marL="0" indent="0">
              <a:buNone/>
            </a:pPr>
            <a:r>
              <a:rPr lang="en-US" dirty="0"/>
              <a:t>Workshops, Conference Presentations and Webinars</a:t>
            </a:r>
          </a:p>
          <a:p>
            <a:pPr marL="457200" lvl="1" indent="0">
              <a:buNone/>
            </a:pPr>
            <a:endParaRPr lang="en-US" sz="900" dirty="0">
              <a:cs typeface="+mn-cs"/>
            </a:endParaRPr>
          </a:p>
          <a:p>
            <a:pPr lvl="1">
              <a:buFont typeface="Arial"/>
              <a:buChar char="•"/>
            </a:pPr>
            <a:r>
              <a:rPr lang="en-US" sz="2400" dirty="0">
                <a:cs typeface="+mn-cs"/>
              </a:rPr>
              <a:t>PowerPoint presentations  of periodic updates on the progress of routine monitoring have been posted on the web.</a:t>
            </a:r>
          </a:p>
          <a:p>
            <a:pPr marL="457200" lvl="1" indent="0">
              <a:buNone/>
            </a:pPr>
            <a:endParaRPr lang="en-US" sz="1200" dirty="0">
              <a:cs typeface="+mn-cs"/>
            </a:endParaRPr>
          </a:p>
          <a:p>
            <a:pPr lvl="1">
              <a:buFont typeface="Arial"/>
              <a:buChar char="•"/>
            </a:pPr>
            <a:r>
              <a:rPr lang="en-US" sz="2400" dirty="0">
                <a:cs typeface="+mn-cs"/>
              </a:rPr>
              <a:t>These presentations, which cover a variety of topics, provide an opportunity to expound upon important nuances of the routine monitoring process.</a:t>
            </a:r>
          </a:p>
          <a:p>
            <a:pPr marL="457200" lvl="1" indent="0">
              <a:buNone/>
            </a:pPr>
            <a:endParaRPr lang="en-US" sz="1200" dirty="0">
              <a:cs typeface="+mn-cs"/>
            </a:endParaRPr>
          </a:p>
          <a:p>
            <a:pPr lvl="1">
              <a:buFont typeface="Arial"/>
              <a:buChar char="•"/>
            </a:pPr>
            <a:r>
              <a:rPr lang="en-US" sz="2400" dirty="0">
                <a:cs typeface="+mn-cs"/>
              </a:rPr>
              <a:t>Some of the PowerPoint presentations are available upon request in a webinar format from </a:t>
            </a:r>
            <a:r>
              <a:rPr lang="en-US" sz="2400" dirty="0">
                <a:cs typeface="+mn-cs"/>
                <a:hlinkClick r:id="rId2"/>
              </a:rPr>
              <a:t>DMHWebcasts@dhhs.nc.gov</a:t>
            </a:r>
            <a:r>
              <a:rPr lang="en-US" sz="2400" dirty="0">
                <a:cs typeface="+mn-cs"/>
              </a:rPr>
              <a:t> . </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26</a:t>
            </a:fld>
            <a:endParaRPr lang="en-US" altLang="en-US" dirty="0"/>
          </a:p>
        </p:txBody>
      </p:sp>
      <p:pic>
        <p:nvPicPr>
          <p:cNvPr id="5" name="Picture 4" descr="http://thumbs.dreamstime.com/m/webinar-word-cloud-as-colored-word-sphere-new-top-trend-3364669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143000"/>
            <a:ext cx="1143000" cy="1295400"/>
          </a:xfrm>
          <a:prstGeom prst="rect">
            <a:avLst/>
          </a:prstGeom>
          <a:noFill/>
          <a:ln>
            <a:noFill/>
          </a:ln>
        </p:spPr>
      </p:pic>
    </p:spTree>
    <p:extLst>
      <p:ext uri="{BB962C8B-B14F-4D97-AF65-F5344CB8AC3E}">
        <p14:creationId xmlns:p14="http://schemas.microsoft.com/office/powerpoint/2010/main" val="455021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8077200" cy="914400"/>
          </a:xfrm>
        </p:spPr>
        <p:txBody>
          <a:bodyPr/>
          <a:lstStyle/>
          <a:p>
            <a:r>
              <a:rPr lang="en-US" sz="3600" dirty="0" smtClean="0"/>
              <a:t>Accomplishments to Date</a:t>
            </a:r>
            <a:endParaRPr lang="en-US" sz="3600" dirty="0"/>
          </a:p>
        </p:txBody>
      </p:sp>
      <p:sp>
        <p:nvSpPr>
          <p:cNvPr id="3" name="Content Placeholder 2"/>
          <p:cNvSpPr>
            <a:spLocks noGrp="1"/>
          </p:cNvSpPr>
          <p:nvPr>
            <p:ph idx="1"/>
          </p:nvPr>
        </p:nvSpPr>
        <p:spPr>
          <a:xfrm>
            <a:off x="987425" y="2514600"/>
            <a:ext cx="8004175" cy="4114800"/>
          </a:xfrm>
        </p:spPr>
        <p:txBody>
          <a:bodyPr/>
          <a:lstStyle/>
          <a:p>
            <a:pPr marL="0" indent="0">
              <a:buNone/>
            </a:pPr>
            <a:r>
              <a:rPr lang="en-US" dirty="0" smtClean="0"/>
              <a:t>Frequently Asked Questions </a:t>
            </a:r>
            <a:r>
              <a:rPr lang="en-US" dirty="0"/>
              <a:t>[</a:t>
            </a:r>
            <a:r>
              <a:rPr lang="en-US" dirty="0" smtClean="0"/>
              <a:t>FAQs]</a:t>
            </a:r>
          </a:p>
          <a:p>
            <a:pPr marL="457200" lvl="1" indent="0">
              <a:buNone/>
            </a:pPr>
            <a:endParaRPr lang="en-US" sz="800" dirty="0" smtClean="0"/>
          </a:p>
          <a:p>
            <a:pPr marL="919163" lvl="1" indent="-461963">
              <a:buFont typeface="Arial"/>
              <a:buChar char="•"/>
            </a:pPr>
            <a:r>
              <a:rPr lang="en-US" dirty="0" smtClean="0"/>
              <a:t>Questions from participants at trainings or submissions to the provider monitoring mailbox are posted on the Provider Monitoring web page for dissemination.</a:t>
            </a:r>
          </a:p>
          <a:p>
            <a:pPr marL="919163" lvl="1" indent="-461963">
              <a:buFont typeface="Arial"/>
              <a:buChar char="•"/>
            </a:pPr>
            <a:endParaRPr lang="en-US" sz="400" dirty="0" smtClean="0"/>
          </a:p>
          <a:p>
            <a:pPr marL="919163" lvl="1" indent="-461963">
              <a:buFont typeface="Arial"/>
              <a:buChar char="•"/>
            </a:pPr>
            <a:r>
              <a:rPr lang="en-US" dirty="0" smtClean="0"/>
              <a:t>Subject matter experts are consulted for input in responding to some questions to ensure accuracy.</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27</a:t>
            </a:fld>
            <a:endParaRPr lang="en-US" altLang="en-US" dirty="0"/>
          </a:p>
        </p:txBody>
      </p:sp>
      <p:pic>
        <p:nvPicPr>
          <p:cNvPr id="7" name="Picture 6" descr="http://cdn.vectorstock.com/i/composite/29,82/faq-vector-50298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0"/>
            <a:ext cx="1143000" cy="1143000"/>
          </a:xfrm>
          <a:prstGeom prst="rect">
            <a:avLst/>
          </a:prstGeom>
          <a:noFill/>
          <a:ln>
            <a:noFill/>
          </a:ln>
        </p:spPr>
      </p:pic>
      <p:pic>
        <p:nvPicPr>
          <p:cNvPr id="6" name="Picture 5"/>
          <p:cNvPicPr>
            <a:picLocks noChangeAspect="1"/>
          </p:cNvPicPr>
          <p:nvPr/>
        </p:nvPicPr>
        <p:blipFill>
          <a:blip r:embed="rId3"/>
          <a:stretch>
            <a:fillRect/>
          </a:stretch>
        </p:blipFill>
        <p:spPr>
          <a:xfrm>
            <a:off x="7721600" y="1752600"/>
            <a:ext cx="812800" cy="762000"/>
          </a:xfrm>
          <a:prstGeom prst="rect">
            <a:avLst/>
          </a:prstGeom>
        </p:spPr>
      </p:pic>
    </p:spTree>
    <p:extLst>
      <p:ext uri="{BB962C8B-B14F-4D97-AF65-F5344CB8AC3E}">
        <p14:creationId xmlns:p14="http://schemas.microsoft.com/office/powerpoint/2010/main" val="1826181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077200" cy="914400"/>
          </a:xfrm>
        </p:spPr>
        <p:txBody>
          <a:bodyPr/>
          <a:lstStyle/>
          <a:p>
            <a:r>
              <a:rPr lang="en-US" sz="3600" dirty="0" smtClean="0"/>
              <a:t>Accomplishments to Date</a:t>
            </a:r>
            <a:endParaRPr lang="en-US" sz="3600" dirty="0"/>
          </a:p>
        </p:txBody>
      </p:sp>
      <p:sp>
        <p:nvSpPr>
          <p:cNvPr id="3" name="Content Placeholder 2"/>
          <p:cNvSpPr>
            <a:spLocks noGrp="1"/>
          </p:cNvSpPr>
          <p:nvPr>
            <p:ph idx="1"/>
          </p:nvPr>
        </p:nvSpPr>
        <p:spPr>
          <a:xfrm>
            <a:off x="685800" y="2743200"/>
            <a:ext cx="8305800" cy="3352800"/>
          </a:xfrm>
        </p:spPr>
        <p:txBody>
          <a:bodyPr/>
          <a:lstStyle/>
          <a:p>
            <a:pPr marL="0" indent="0">
              <a:buNone/>
            </a:pPr>
            <a:r>
              <a:rPr lang="en-US" dirty="0" smtClean="0"/>
              <a:t>Provider Monitoring Survey</a:t>
            </a:r>
            <a:endParaRPr lang="en-US" dirty="0"/>
          </a:p>
          <a:p>
            <a:pPr marL="850900" lvl="1" indent="-393700">
              <a:buFont typeface="Arial"/>
              <a:buChar char="•"/>
            </a:pPr>
            <a:r>
              <a:rPr lang="en-US" dirty="0" smtClean="0"/>
              <a:t>A confidential survey tool has been developed to obtain feedback from providers about the monitoring experience.</a:t>
            </a:r>
          </a:p>
          <a:p>
            <a:pPr marL="850900" lvl="1" indent="-393700">
              <a:buFont typeface="Arial"/>
              <a:buChar char="•"/>
            </a:pPr>
            <a:r>
              <a:rPr lang="en-US" dirty="0" smtClean="0"/>
              <a:t>The survey is designed to be completed after the provider receives their monitoring report.</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28</a:t>
            </a:fld>
            <a:endParaRPr lang="en-US" altLang="en-US" dirty="0"/>
          </a:p>
        </p:txBody>
      </p:sp>
      <p:pic>
        <p:nvPicPr>
          <p:cNvPr id="5" name="Picture 4" descr="https://encrypted-tbn0.gstatic.com/images?q=tbn:ANd9GcSZWmQHw0Tx0oyKghKOtMAb95uRwJy8WIbMg9ILzVqJbKudPwM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257800"/>
            <a:ext cx="1066800" cy="1219200"/>
          </a:xfrm>
          <a:prstGeom prst="rect">
            <a:avLst/>
          </a:prstGeom>
          <a:noFill/>
          <a:ln>
            <a:noFill/>
          </a:ln>
        </p:spPr>
      </p:pic>
      <p:pic>
        <p:nvPicPr>
          <p:cNvPr id="6" name="Picture 5"/>
          <p:cNvPicPr>
            <a:picLocks noChangeAspect="1"/>
          </p:cNvPicPr>
          <p:nvPr/>
        </p:nvPicPr>
        <p:blipFill>
          <a:blip r:embed="rId3"/>
          <a:stretch>
            <a:fillRect/>
          </a:stretch>
        </p:blipFill>
        <p:spPr>
          <a:xfrm>
            <a:off x="7569200" y="1905000"/>
            <a:ext cx="812800" cy="762000"/>
          </a:xfrm>
          <a:prstGeom prst="rect">
            <a:avLst/>
          </a:prstGeom>
        </p:spPr>
      </p:pic>
    </p:spTree>
    <p:extLst>
      <p:ext uri="{BB962C8B-B14F-4D97-AF65-F5344CB8AC3E}">
        <p14:creationId xmlns:p14="http://schemas.microsoft.com/office/powerpoint/2010/main" val="3104764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077200" cy="914400"/>
          </a:xfrm>
        </p:spPr>
        <p:txBody>
          <a:bodyPr/>
          <a:lstStyle/>
          <a:p>
            <a:r>
              <a:rPr lang="en-US" sz="3600" dirty="0" smtClean="0"/>
              <a:t>Accomplishments to Date</a:t>
            </a:r>
            <a:endParaRPr lang="en-US" sz="3600" dirty="0"/>
          </a:p>
        </p:txBody>
      </p:sp>
      <p:sp>
        <p:nvSpPr>
          <p:cNvPr id="3" name="Content Placeholder 2"/>
          <p:cNvSpPr>
            <a:spLocks noGrp="1"/>
          </p:cNvSpPr>
          <p:nvPr>
            <p:ph idx="1"/>
          </p:nvPr>
        </p:nvSpPr>
        <p:spPr>
          <a:xfrm>
            <a:off x="557212" y="2895600"/>
            <a:ext cx="8077200" cy="3048000"/>
          </a:xfrm>
        </p:spPr>
        <p:txBody>
          <a:bodyPr/>
          <a:lstStyle/>
          <a:p>
            <a:pPr marL="0" indent="0">
              <a:buNone/>
            </a:pPr>
            <a:r>
              <a:rPr lang="en-US" dirty="0" smtClean="0"/>
              <a:t>Provider Monitoring Survey</a:t>
            </a:r>
          </a:p>
          <a:p>
            <a:pPr marL="0" indent="0">
              <a:buNone/>
            </a:pPr>
            <a:endParaRPr lang="en-US" sz="800" dirty="0"/>
          </a:p>
          <a:p>
            <a:pPr marL="796925" lvl="1" indent="-392113">
              <a:buFont typeface="Arial"/>
              <a:buChar char="•"/>
            </a:pPr>
            <a:r>
              <a:rPr lang="en-US" dirty="0" smtClean="0"/>
              <a:t>LME-MCO Compliance with                        Notification Guidelines</a:t>
            </a:r>
          </a:p>
          <a:p>
            <a:pPr marL="796925" lvl="1" indent="-392113">
              <a:buFont typeface="Arial"/>
              <a:buChar char="•"/>
            </a:pPr>
            <a:endParaRPr lang="en-US" sz="400" dirty="0"/>
          </a:p>
          <a:p>
            <a:pPr marL="796925" lvl="1" indent="-392113">
              <a:buFont typeface="Arial"/>
              <a:buChar char="•"/>
            </a:pPr>
            <a:r>
              <a:rPr lang="en-US" dirty="0" smtClean="0"/>
              <a:t>Professionalism of Review Team</a:t>
            </a:r>
          </a:p>
          <a:p>
            <a:pPr marL="796925" lvl="1" indent="-392113">
              <a:buFont typeface="Arial"/>
              <a:buChar char="•"/>
            </a:pPr>
            <a:endParaRPr lang="en-US" sz="400" dirty="0"/>
          </a:p>
          <a:p>
            <a:pPr marL="796925" lvl="1" indent="-392113">
              <a:buFont typeface="Arial"/>
              <a:buChar char="•"/>
            </a:pPr>
            <a:r>
              <a:rPr lang="en-US" dirty="0" smtClean="0"/>
              <a:t>Results of the Review/Provider Performance</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29</a:t>
            </a:fld>
            <a:endParaRPr lang="en-US" alt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52800"/>
            <a:ext cx="2286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7315200" y="1905000"/>
            <a:ext cx="812800" cy="762000"/>
          </a:xfrm>
          <a:prstGeom prst="rect">
            <a:avLst/>
          </a:prstGeom>
        </p:spPr>
      </p:pic>
    </p:spTree>
    <p:extLst>
      <p:ext uri="{BB962C8B-B14F-4D97-AF65-F5344CB8AC3E}">
        <p14:creationId xmlns:p14="http://schemas.microsoft.com/office/powerpoint/2010/main" val="1623730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a:t>
            </a:fld>
            <a:endParaRPr lang="en-US" altLang="en-US" dirty="0"/>
          </a:p>
        </p:txBody>
      </p:sp>
      <p:pic>
        <p:nvPicPr>
          <p:cNvPr id="5" name="Content Placeholder 4" descr="http://ts1.mm.bing.net/th?&amp;id=HN.607998791943784957&amp;w=300&amp;h=300&amp;c=0&amp;pid=1.9&amp;rs=0&amp;p=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0" y="3086100"/>
            <a:ext cx="2857500" cy="2209800"/>
          </a:xfrm>
          <a:prstGeom prst="rect">
            <a:avLst/>
          </a:prstGeom>
          <a:noFill/>
          <a:ln>
            <a:noFill/>
          </a:ln>
        </p:spPr>
      </p:pic>
    </p:spTree>
    <p:extLst>
      <p:ext uri="{BB962C8B-B14F-4D97-AF65-F5344CB8AC3E}">
        <p14:creationId xmlns:p14="http://schemas.microsoft.com/office/powerpoint/2010/main" val="83516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Adherence to Notification Timeframes – 94%</a:t>
            </a:r>
          </a:p>
          <a:p>
            <a:endParaRPr lang="en-US" sz="1000" dirty="0" smtClean="0"/>
          </a:p>
          <a:p>
            <a:pPr lvl="1">
              <a:buFont typeface="Wingdings" panose="05000000000000000000" pitchFamily="2" charset="2"/>
              <a:buChar char="Ø"/>
            </a:pPr>
            <a:r>
              <a:rPr lang="en-US" dirty="0" smtClean="0"/>
              <a:t>Notification of on-site review was made within the required timeframes</a:t>
            </a:r>
          </a:p>
          <a:p>
            <a:pPr lvl="2">
              <a:buFont typeface="Courier New" panose="02070309020205020404" pitchFamily="49" charset="0"/>
              <a:buChar char="o"/>
            </a:pPr>
            <a:r>
              <a:rPr lang="en-US" dirty="0" smtClean="0"/>
              <a:t>Within 21-28 calendar days prior to the review</a:t>
            </a:r>
          </a:p>
          <a:p>
            <a:pPr lvl="2">
              <a:buFont typeface="Courier New" panose="02070309020205020404" pitchFamily="49" charset="0"/>
              <a:buChar char="o"/>
            </a:pPr>
            <a:r>
              <a:rPr lang="en-US" dirty="0" smtClean="0"/>
              <a:t>Records needed for the review no less than 5 business days prior to the review</a:t>
            </a:r>
          </a:p>
          <a:p>
            <a:pPr lvl="2">
              <a:buFont typeface="Courier New" panose="02070309020205020404" pitchFamily="49" charset="0"/>
              <a:buChar char="o"/>
            </a:pPr>
            <a:endParaRPr lang="en-US" sz="1000" dirty="0" smtClean="0"/>
          </a:p>
          <a:p>
            <a:pPr lvl="1">
              <a:buFont typeface="Wingdings" panose="05000000000000000000" pitchFamily="2" charset="2"/>
              <a:buChar char="Ø"/>
            </a:pPr>
            <a:r>
              <a:rPr lang="en-US" dirty="0" smtClean="0"/>
              <a:t>Required information (pre-site and on-site) needed to be available for the review was clearly identified</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30</a:t>
            </a:fld>
            <a:endParaRPr lang="en-US" altLang="en-US" dirty="0"/>
          </a:p>
        </p:txBody>
      </p:sp>
    </p:spTree>
    <p:extLst>
      <p:ext uri="{BB962C8B-B14F-4D97-AF65-F5344CB8AC3E}">
        <p14:creationId xmlns:p14="http://schemas.microsoft.com/office/powerpoint/2010/main" val="4029738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Reviewers were knowledgeable or very knowledgeable of the services reviewed -  83%</a:t>
            </a:r>
          </a:p>
          <a:p>
            <a:endParaRPr lang="en-US" sz="900" dirty="0" smtClean="0"/>
          </a:p>
          <a:p>
            <a:endParaRPr lang="en-US" sz="1000" dirty="0" smtClean="0"/>
          </a:p>
          <a:p>
            <a:pPr lvl="1">
              <a:buFont typeface="Wingdings" panose="05000000000000000000" pitchFamily="2" charset="2"/>
              <a:buChar char="Ø"/>
            </a:pPr>
            <a:r>
              <a:rPr lang="en-US" dirty="0" smtClean="0"/>
              <a:t>Received more “Mets” from the reviewer who was familiar with the services included in the sample</a:t>
            </a:r>
          </a:p>
          <a:p>
            <a:pPr lvl="1">
              <a:buFont typeface="Wingdings" panose="05000000000000000000" pitchFamily="2" charset="2"/>
              <a:buChar char="Ø"/>
            </a:pPr>
            <a:endParaRPr lang="en-US" sz="1000" dirty="0" smtClean="0"/>
          </a:p>
          <a:p>
            <a:pPr lvl="1">
              <a:buFont typeface="Wingdings" panose="05000000000000000000" pitchFamily="2" charset="2"/>
              <a:buChar char="Ø"/>
            </a:pPr>
            <a:r>
              <a:rPr lang="en-US" dirty="0" smtClean="0"/>
              <a:t>One reviewer was unsure of what to do when Medicare was the primary insurance</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31</a:t>
            </a:fld>
            <a:endParaRPr lang="en-US" altLang="en-US" dirty="0"/>
          </a:p>
        </p:txBody>
      </p:sp>
    </p:spTree>
    <p:extLst>
      <p:ext uri="{BB962C8B-B14F-4D97-AF65-F5344CB8AC3E}">
        <p14:creationId xmlns:p14="http://schemas.microsoft.com/office/powerpoint/2010/main" val="2905444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Reviewers followed the guidelines for scoring the items reviewed – 81%</a:t>
            </a:r>
          </a:p>
          <a:p>
            <a:endParaRPr lang="en-US" sz="1000" dirty="0" smtClean="0"/>
          </a:p>
          <a:p>
            <a:pPr lvl="1">
              <a:buFont typeface="Wingdings" panose="05000000000000000000" pitchFamily="2" charset="2"/>
              <a:buChar char="Ø"/>
            </a:pPr>
            <a:r>
              <a:rPr lang="en-US" dirty="0" smtClean="0"/>
              <a:t>A POC was required when the clinical coverage policy stated that Medicare policies should be followed for dually-eligible recipients</a:t>
            </a:r>
          </a:p>
          <a:p>
            <a:pPr lvl="1">
              <a:buFont typeface="Wingdings" panose="05000000000000000000" pitchFamily="2" charset="2"/>
              <a:buChar char="Ø"/>
            </a:pPr>
            <a:endParaRPr lang="en-US" sz="1000" dirty="0" smtClean="0"/>
          </a:p>
          <a:p>
            <a:pPr lvl="1">
              <a:buFont typeface="Wingdings" panose="05000000000000000000" pitchFamily="2" charset="2"/>
              <a:buChar char="Ø"/>
            </a:pPr>
            <a:r>
              <a:rPr lang="en-US" dirty="0" smtClean="0"/>
              <a:t>Idiosyncratic preferences of the reviewer</a:t>
            </a:r>
          </a:p>
          <a:p>
            <a:pPr lvl="1">
              <a:buFont typeface="Wingdings" panose="05000000000000000000" pitchFamily="2" charset="2"/>
              <a:buChar char="Ø"/>
            </a:pPr>
            <a:endParaRPr lang="en-US" sz="1000"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32</a:t>
            </a:fld>
            <a:endParaRPr lang="en-US" altLang="en-US" dirty="0"/>
          </a:p>
        </p:txBody>
      </p:sp>
    </p:spTree>
    <p:extLst>
      <p:ext uri="{BB962C8B-B14F-4D97-AF65-F5344CB8AC3E}">
        <p14:creationId xmlns:p14="http://schemas.microsoft.com/office/powerpoint/2010/main" val="4291228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Able to have an open discussion with the review team – 85%</a:t>
            </a:r>
          </a:p>
          <a:p>
            <a:pPr lvl="1">
              <a:buFont typeface="Courier New" panose="02070309020205020404" pitchFamily="49" charset="0"/>
              <a:buChar char="o"/>
            </a:pPr>
            <a:r>
              <a:rPr lang="en-US" sz="2400" dirty="0" smtClean="0"/>
              <a:t>“We appreciated the opportunity to dialogue re: the standards as this was our first audit.”</a:t>
            </a:r>
          </a:p>
          <a:p>
            <a:pPr lvl="1">
              <a:buFont typeface="Courier New" panose="02070309020205020404" pitchFamily="49" charset="0"/>
              <a:buChar char="o"/>
            </a:pPr>
            <a:endParaRPr lang="en-US" sz="1000" dirty="0" smtClean="0"/>
          </a:p>
          <a:p>
            <a:pPr lvl="1">
              <a:buFont typeface="Courier New" panose="02070309020205020404" pitchFamily="49" charset="0"/>
              <a:buChar char="o"/>
            </a:pPr>
            <a:r>
              <a:rPr lang="en-US" sz="2400" dirty="0" smtClean="0"/>
              <a:t>“This </a:t>
            </a:r>
            <a:r>
              <a:rPr lang="en-US" sz="2400" dirty="0"/>
              <a:t>is another positive change to the review process. In the past we were never allowed to help the reviewers find what they were looking for in the record nor were we allowed to have any open discussion with the reviewers. This change </a:t>
            </a:r>
            <a:r>
              <a:rPr lang="en-US" sz="2400" dirty="0" smtClean="0"/>
              <a:t>turned </a:t>
            </a:r>
            <a:r>
              <a:rPr lang="en-US" sz="2400" dirty="0"/>
              <a:t>the process into a collaborative effort to ensure the guidelines are met</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33</a:t>
            </a:fld>
            <a:endParaRPr lang="en-US" altLang="en-US" dirty="0"/>
          </a:p>
        </p:txBody>
      </p:sp>
    </p:spTree>
    <p:extLst>
      <p:ext uri="{BB962C8B-B14F-4D97-AF65-F5344CB8AC3E}">
        <p14:creationId xmlns:p14="http://schemas.microsoft.com/office/powerpoint/2010/main" val="881839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Review team allowed the opportunity to provide the requested information – 88%</a:t>
            </a:r>
          </a:p>
          <a:p>
            <a:endParaRPr lang="en-US" sz="1000" dirty="0" smtClean="0"/>
          </a:p>
          <a:p>
            <a:pPr lvl="1">
              <a:buFont typeface="Courier New" panose="02070309020205020404" pitchFamily="49" charset="0"/>
              <a:buChar char="o"/>
            </a:pPr>
            <a:r>
              <a:rPr lang="en-US" dirty="0" smtClean="0"/>
              <a:t>Provider was not informed that information was missing.  Received a “Not Met.”  The report did not explain why item was not met which made it hard to write a POC.</a:t>
            </a:r>
          </a:p>
          <a:p>
            <a:pPr lvl="1">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34</a:t>
            </a:fld>
            <a:endParaRPr lang="en-US" altLang="en-US" dirty="0"/>
          </a:p>
        </p:txBody>
      </p:sp>
    </p:spTree>
    <p:extLst>
      <p:ext uri="{BB962C8B-B14F-4D97-AF65-F5344CB8AC3E}">
        <p14:creationId xmlns:p14="http://schemas.microsoft.com/office/powerpoint/2010/main" val="1725195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Non-compliant findings were shared with provider DURING the monitoring visit with an explanation in specific terms to help provider understand why the requirements were not met. – 68%</a:t>
            </a:r>
          </a:p>
          <a:p>
            <a:endParaRPr lang="en-US" sz="1000" dirty="0" smtClean="0"/>
          </a:p>
          <a:p>
            <a:pPr lvl="1">
              <a:buFont typeface="Courier New" panose="02070309020205020404" pitchFamily="49" charset="0"/>
              <a:buChar char="o"/>
            </a:pPr>
            <a:r>
              <a:rPr lang="en-US" dirty="0" smtClean="0"/>
              <a:t>Provider was debriefed following the monitoring but several citations in the final report were not discussed during the exit interview.</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35</a:t>
            </a:fld>
            <a:endParaRPr lang="en-US" altLang="en-US" dirty="0"/>
          </a:p>
        </p:txBody>
      </p:sp>
    </p:spTree>
    <p:extLst>
      <p:ext uri="{BB962C8B-B14F-4D97-AF65-F5344CB8AC3E}">
        <p14:creationId xmlns:p14="http://schemas.microsoft.com/office/powerpoint/2010/main" val="2052551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81% of the providers had at least one non-compliant finding.</a:t>
            </a:r>
          </a:p>
          <a:p>
            <a:endParaRPr lang="en-US" sz="1000" dirty="0" smtClean="0"/>
          </a:p>
          <a:p>
            <a:pPr lvl="1">
              <a:buFont typeface="Courier New" panose="02070309020205020404" pitchFamily="49" charset="0"/>
              <a:buChar char="o"/>
            </a:pPr>
            <a:r>
              <a:rPr lang="en-US" dirty="0" smtClean="0"/>
              <a:t>Rights Notification – 48%</a:t>
            </a:r>
          </a:p>
          <a:p>
            <a:pPr lvl="1">
              <a:buFont typeface="Courier New" panose="02070309020205020404" pitchFamily="49" charset="0"/>
              <a:buChar char="o"/>
            </a:pPr>
            <a:endParaRPr lang="en-US" dirty="0" smtClean="0"/>
          </a:p>
          <a:p>
            <a:pPr lvl="1">
              <a:buFont typeface="Courier New" panose="02070309020205020404" pitchFamily="49" charset="0"/>
              <a:buChar char="o"/>
            </a:pPr>
            <a:r>
              <a:rPr lang="en-US" dirty="0" smtClean="0"/>
              <a:t>Post-Payment Reviews – 20%</a:t>
            </a:r>
          </a:p>
          <a:p>
            <a:pPr lvl="1">
              <a:buFont typeface="Courier New" panose="02070309020205020404" pitchFamily="49" charset="0"/>
              <a:buChar char="o"/>
            </a:pPr>
            <a:endParaRPr lang="en-US" dirty="0" smtClean="0"/>
          </a:p>
          <a:p>
            <a:pPr lvl="1">
              <a:buFont typeface="Courier New" panose="02070309020205020404" pitchFamily="49" charset="0"/>
              <a:buChar char="o"/>
            </a:pPr>
            <a:r>
              <a:rPr lang="en-US" dirty="0" smtClean="0"/>
              <a:t>Coordination of  Care – 12%</a:t>
            </a:r>
          </a:p>
          <a:p>
            <a:pPr lvl="1">
              <a:buFont typeface="Courier New" panose="02070309020205020404" pitchFamily="49" charset="0"/>
              <a:buChar char="o"/>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36</a:t>
            </a:fld>
            <a:endParaRPr lang="en-US" altLang="en-US" dirty="0"/>
          </a:p>
        </p:txBody>
      </p:sp>
    </p:spTree>
    <p:extLst>
      <p:ext uri="{BB962C8B-B14F-4D97-AF65-F5344CB8AC3E}">
        <p14:creationId xmlns:p14="http://schemas.microsoft.com/office/powerpoint/2010/main" val="2735848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r>
              <a:rPr lang="en-US" dirty="0" smtClean="0"/>
              <a:t>Primary Areas of Non-Compliance on Post-Payment Reviews</a:t>
            </a:r>
          </a:p>
          <a:p>
            <a:endParaRPr lang="en-US" sz="1000" dirty="0" smtClean="0"/>
          </a:p>
          <a:p>
            <a:pPr lvl="1">
              <a:buFont typeface="Courier New" panose="02070309020205020404" pitchFamily="49" charset="0"/>
              <a:buChar char="o"/>
            </a:pPr>
            <a:r>
              <a:rPr lang="en-US" dirty="0" smtClean="0"/>
              <a:t>Service Plans – 18%</a:t>
            </a:r>
          </a:p>
          <a:p>
            <a:pPr lvl="1">
              <a:buFont typeface="Courier New" panose="02070309020205020404" pitchFamily="49" charset="0"/>
              <a:buChar char="o"/>
            </a:pPr>
            <a:r>
              <a:rPr lang="en-US" dirty="0" smtClean="0"/>
              <a:t>Clinical Supervision – 10%</a:t>
            </a:r>
          </a:p>
          <a:p>
            <a:pPr lvl="1">
              <a:buFont typeface="Courier New" panose="02070309020205020404" pitchFamily="49" charset="0"/>
              <a:buChar char="o"/>
            </a:pPr>
            <a:r>
              <a:rPr lang="en-US" dirty="0" smtClean="0"/>
              <a:t>Service Authorization – 10%</a:t>
            </a:r>
          </a:p>
          <a:p>
            <a:pPr lvl="1">
              <a:buFont typeface="Courier New" panose="02070309020205020404" pitchFamily="49" charset="0"/>
              <a:buChar char="o"/>
            </a:pPr>
            <a:r>
              <a:rPr lang="en-US" dirty="0" smtClean="0"/>
              <a:t>Criminal Background/Record Checks – 8%</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37</a:t>
            </a:fld>
            <a:endParaRPr lang="en-US" altLang="en-US" dirty="0"/>
          </a:p>
        </p:txBody>
      </p:sp>
    </p:spTree>
    <p:extLst>
      <p:ext uri="{BB962C8B-B14F-4D97-AF65-F5344CB8AC3E}">
        <p14:creationId xmlns:p14="http://schemas.microsoft.com/office/powerpoint/2010/main" val="138032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Monitoring Survey</a:t>
            </a:r>
            <a:endParaRPr lang="en-US" dirty="0"/>
          </a:p>
        </p:txBody>
      </p:sp>
      <p:sp>
        <p:nvSpPr>
          <p:cNvPr id="3" name="Content Placeholder 2"/>
          <p:cNvSpPr>
            <a:spLocks noGrp="1"/>
          </p:cNvSpPr>
          <p:nvPr>
            <p:ph idx="1"/>
          </p:nvPr>
        </p:nvSpPr>
        <p:spPr/>
        <p:txBody>
          <a:bodyPr/>
          <a:lstStyle/>
          <a:p>
            <a:endParaRPr lang="en-US" sz="1000" dirty="0" smtClean="0"/>
          </a:p>
          <a:p>
            <a:r>
              <a:rPr lang="en-US" dirty="0" smtClean="0"/>
              <a:t>Plan of Correction Required – 49%</a:t>
            </a:r>
          </a:p>
          <a:p>
            <a:endParaRPr lang="en-US" dirty="0" smtClean="0"/>
          </a:p>
          <a:p>
            <a:r>
              <a:rPr lang="en-US" dirty="0" smtClean="0"/>
              <a:t>Payback Required for Non-Compliant Issues – 85%</a:t>
            </a:r>
          </a:p>
          <a:p>
            <a:endParaRPr lang="en-US" dirty="0" smtClean="0"/>
          </a:p>
          <a:p>
            <a:r>
              <a:rPr lang="en-US" dirty="0" smtClean="0"/>
              <a:t>Provider plans to appeal non-compliant findings – 11%</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38</a:t>
            </a:fld>
            <a:endParaRPr lang="en-US" altLang="en-US" dirty="0"/>
          </a:p>
        </p:txBody>
      </p:sp>
    </p:spTree>
    <p:extLst>
      <p:ext uri="{BB962C8B-B14F-4D97-AF65-F5344CB8AC3E}">
        <p14:creationId xmlns:p14="http://schemas.microsoft.com/office/powerpoint/2010/main" val="601000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Quality Improvement:</a:t>
            </a:r>
            <a:br>
              <a:rPr lang="en-US" dirty="0" smtClean="0"/>
            </a:br>
            <a:r>
              <a:rPr lang="en-US" dirty="0" smtClean="0"/>
              <a:t>Current Activities</a:t>
            </a:r>
            <a:endParaRPr lang="en-US" dirty="0"/>
          </a:p>
        </p:txBody>
      </p:sp>
      <p:sp>
        <p:nvSpPr>
          <p:cNvPr id="3" name="Content Placeholder 2"/>
          <p:cNvSpPr>
            <a:spLocks noGrp="1"/>
          </p:cNvSpPr>
          <p:nvPr>
            <p:ph idx="1"/>
          </p:nvPr>
        </p:nvSpPr>
        <p:spPr>
          <a:xfrm>
            <a:off x="533400" y="2133600"/>
            <a:ext cx="8077200" cy="4114800"/>
          </a:xfrm>
        </p:spPr>
        <p:txBody>
          <a:bodyPr/>
          <a:lstStyle/>
          <a:p>
            <a:pPr marL="0" indent="0">
              <a:buNone/>
            </a:pPr>
            <a:endParaRPr lang="en-US" sz="1200" dirty="0" smtClean="0"/>
          </a:p>
          <a:p>
            <a:r>
              <a:rPr lang="en-US" dirty="0" smtClean="0"/>
              <a:t>Evaluation of Routine Tools and Process</a:t>
            </a:r>
          </a:p>
          <a:p>
            <a:pPr marL="0" indent="0">
              <a:buNone/>
            </a:pPr>
            <a:endParaRPr lang="en-US" sz="1200" dirty="0" smtClean="0"/>
          </a:p>
          <a:p>
            <a:r>
              <a:rPr lang="en-US" dirty="0" smtClean="0"/>
              <a:t>Increasing consistency and inter-rater reliability among reviewers</a:t>
            </a:r>
          </a:p>
          <a:p>
            <a:pPr marL="0" indent="0">
              <a:buNone/>
            </a:pPr>
            <a:endParaRPr lang="en-US" sz="1200" dirty="0" smtClean="0"/>
          </a:p>
          <a:p>
            <a:r>
              <a:rPr lang="en-US" dirty="0" smtClean="0"/>
              <a:t>Developing strategies for reciprocity across LME-MCOs to reduce duplication, administrative burden and to achieve greater efficiency</a:t>
            </a:r>
          </a:p>
          <a:p>
            <a:pPr marL="0" indent="0">
              <a:buNone/>
            </a:pPr>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39</a:t>
            </a:fld>
            <a:endParaRPr lang="en-US" altLang="en-US" dirty="0"/>
          </a:p>
        </p:txBody>
      </p:sp>
      <p:pic>
        <p:nvPicPr>
          <p:cNvPr id="6" name="Picture 5"/>
          <p:cNvPicPr>
            <a:picLocks noChangeAspect="1"/>
          </p:cNvPicPr>
          <p:nvPr/>
        </p:nvPicPr>
        <p:blipFill>
          <a:blip r:embed="rId2"/>
          <a:stretch>
            <a:fillRect/>
          </a:stretch>
        </p:blipFill>
        <p:spPr>
          <a:xfrm>
            <a:off x="7454899" y="1676400"/>
            <a:ext cx="1460500" cy="1143000"/>
          </a:xfrm>
          <a:prstGeom prst="rect">
            <a:avLst/>
          </a:prstGeom>
        </p:spPr>
      </p:pic>
    </p:spTree>
    <p:extLst>
      <p:ext uri="{BB962C8B-B14F-4D97-AF65-F5344CB8AC3E}">
        <p14:creationId xmlns:p14="http://schemas.microsoft.com/office/powerpoint/2010/main" val="1606366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077200" cy="914400"/>
          </a:xfrm>
        </p:spPr>
        <p:txBody>
          <a:bodyPr/>
          <a:lstStyle/>
          <a:p>
            <a:r>
              <a:rPr lang="en-US" b="1" dirty="0">
                <a:solidFill>
                  <a:srgbClr val="000000"/>
                </a:solidFill>
                <a:latin typeface="Franklin Gothic Medium Cond" panose="020B0606030402020204" pitchFamily="34" charset="0"/>
                <a:ea typeface="+mn-ea"/>
                <a:cs typeface="+mn-cs"/>
              </a:rPr>
              <a:t>Provider Monitoring</a:t>
            </a:r>
          </a:p>
        </p:txBody>
      </p:sp>
      <p:sp>
        <p:nvSpPr>
          <p:cNvPr id="3" name="Content Placeholder 2"/>
          <p:cNvSpPr>
            <a:spLocks noGrp="1"/>
          </p:cNvSpPr>
          <p:nvPr>
            <p:ph idx="1"/>
          </p:nvPr>
        </p:nvSpPr>
        <p:spPr>
          <a:xfrm>
            <a:off x="533400" y="2514600"/>
            <a:ext cx="8077200" cy="3886200"/>
          </a:xfrm>
        </p:spPr>
        <p:txBody>
          <a:bodyPr/>
          <a:lstStyle/>
          <a:p>
            <a:r>
              <a:rPr lang="en-US" sz="2800" dirty="0" smtClean="0"/>
              <a:t>Provider monitoring under the 1915(b)(c) waiver has been a process of continuous quality improvement, and prompted by Session Law  2009-451 (SB 202), which directed DHHS to explore and implement procedures to reduce the administrative burden on LME-MCOs and providers in assessing and demonstrating compliance to state requirements. </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a:t>
            </a:fld>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a:t>
            </a:r>
            <a:endParaRPr lang="en-US" dirty="0"/>
          </a:p>
        </p:txBody>
      </p:sp>
      <p:sp>
        <p:nvSpPr>
          <p:cNvPr id="3" name="Content Placeholder 2"/>
          <p:cNvSpPr>
            <a:spLocks noGrp="1"/>
          </p:cNvSpPr>
          <p:nvPr>
            <p:ph idx="1"/>
          </p:nvPr>
        </p:nvSpPr>
        <p:spPr/>
        <p:txBody>
          <a:bodyPr/>
          <a:lstStyle/>
          <a:p>
            <a:pPr marL="0" indent="0">
              <a:buNone/>
            </a:pPr>
            <a:r>
              <a:rPr lang="en-US" sz="3600" dirty="0" smtClean="0"/>
              <a:t>Assessment of Exemplary Provider Performance</a:t>
            </a:r>
          </a:p>
          <a:p>
            <a:r>
              <a:rPr lang="en-US" dirty="0" smtClean="0"/>
              <a:t>Develop tools that measure quality and outcomes.</a:t>
            </a:r>
          </a:p>
          <a:p>
            <a:r>
              <a:rPr lang="en-US" dirty="0" smtClean="0"/>
              <a:t>Develop tools for advanced levels of provider status.</a:t>
            </a:r>
          </a:p>
          <a:p>
            <a:pPr marL="0" indent="0" algn="r">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40</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173071"/>
            <a:ext cx="2143125" cy="2143125"/>
          </a:xfrm>
          <a:prstGeom prst="rect">
            <a:avLst/>
          </a:prstGeom>
        </p:spPr>
      </p:pic>
    </p:spTree>
    <p:extLst>
      <p:ext uri="{BB962C8B-B14F-4D97-AF65-F5344CB8AC3E}">
        <p14:creationId xmlns:p14="http://schemas.microsoft.com/office/powerpoint/2010/main" val="1901466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Things Get Done</a:t>
            </a:r>
            <a:endParaRPr lang="en-US" dirty="0"/>
          </a:p>
        </p:txBody>
      </p:sp>
      <p:sp>
        <p:nvSpPr>
          <p:cNvPr id="3" name="Content Placeholder 2"/>
          <p:cNvSpPr>
            <a:spLocks noGrp="1"/>
          </p:cNvSpPr>
          <p:nvPr>
            <p:ph idx="1"/>
          </p:nvPr>
        </p:nvSpPr>
        <p:spPr>
          <a:xfrm>
            <a:off x="703729" y="2133600"/>
            <a:ext cx="8077200" cy="4114800"/>
          </a:xfrm>
        </p:spPr>
        <p:txBody>
          <a:bodyPr/>
          <a:lstStyle/>
          <a:p>
            <a:r>
              <a:rPr lang="en-US" dirty="0" smtClean="0"/>
              <a:t>Much of the work is completed via small focus groups.</a:t>
            </a:r>
          </a:p>
          <a:p>
            <a:r>
              <a:rPr lang="en-US" dirty="0" smtClean="0"/>
              <a:t>Focus groups provide an opportunity to contribute to the goals and mission of the workgroup.</a:t>
            </a:r>
          </a:p>
          <a:p>
            <a:r>
              <a:rPr lang="en-US" dirty="0" smtClean="0"/>
              <a:t>Focus groups meet between the monthly workgroup meetings.</a:t>
            </a:r>
          </a:p>
          <a:p>
            <a:r>
              <a:rPr lang="en-US" dirty="0" smtClean="0"/>
              <a:t>Conference calls are available for </a:t>
            </a:r>
          </a:p>
          <a:p>
            <a:pPr marL="0" indent="0">
              <a:buNone/>
            </a:pPr>
            <a:r>
              <a:rPr lang="en-US" dirty="0" smtClean="0"/>
              <a:t>     focus group and workgroup meetings.</a:t>
            </a:r>
          </a:p>
          <a:p>
            <a:pPr marL="0" indent="0" algn="r">
              <a:buNone/>
            </a:pPr>
            <a:endParaRPr lang="en-US" dirty="0" smtClean="0"/>
          </a:p>
          <a:p>
            <a:pPr lvl="1">
              <a:buFont typeface="Wingdings" panose="05000000000000000000" pitchFamily="2" charset="2"/>
              <a:buChar char="Ø"/>
            </a:pPr>
            <a:endParaRPr lang="en-US" sz="1200"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41</a:t>
            </a:fld>
            <a:endParaRPr lang="en-US"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731" y="4984376"/>
            <a:ext cx="2103538" cy="151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308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a:xfrm>
            <a:off x="533400" y="2438400"/>
            <a:ext cx="8077200" cy="3810000"/>
          </a:xfrm>
        </p:spPr>
        <p:txBody>
          <a:bodyPr/>
          <a:lstStyle/>
          <a:p>
            <a:r>
              <a:rPr lang="en-US" dirty="0" smtClean="0"/>
              <a:t>Examine a specific issue and propose solutions which are brought back to the workgroup.</a:t>
            </a:r>
          </a:p>
          <a:p>
            <a:pPr marL="0" indent="0">
              <a:buNone/>
            </a:pPr>
            <a:endParaRPr lang="en-US" dirty="0" smtClean="0"/>
          </a:p>
          <a:p>
            <a:r>
              <a:rPr lang="en-US" dirty="0" smtClean="0"/>
              <a:t>Provide an opportunity for brainstorming and creative, collaborative problem-solving.</a:t>
            </a:r>
          </a:p>
          <a:p>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42</a:t>
            </a:fld>
            <a:endParaRPr lang="en-US" altLang="en-US" dirty="0"/>
          </a:p>
        </p:txBody>
      </p:sp>
      <p:pic>
        <p:nvPicPr>
          <p:cNvPr id="6" name="Picture 5" descr="http://sr.photos2.fotosearch.com/bthumb/CSP/CSP682/k682926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1303" y="5179172"/>
            <a:ext cx="1619250" cy="1438275"/>
          </a:xfrm>
          <a:prstGeom prst="rect">
            <a:avLst/>
          </a:prstGeom>
          <a:noFill/>
          <a:ln>
            <a:noFill/>
          </a:ln>
        </p:spPr>
      </p:pic>
    </p:spTree>
    <p:extLst>
      <p:ext uri="{BB962C8B-B14F-4D97-AF65-F5344CB8AC3E}">
        <p14:creationId xmlns:p14="http://schemas.microsoft.com/office/powerpoint/2010/main" val="4053527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a:xfrm>
            <a:off x="533400" y="2438400"/>
            <a:ext cx="8077200" cy="3810000"/>
          </a:xfrm>
        </p:spPr>
        <p:txBody>
          <a:bodyPr/>
          <a:lstStyle/>
          <a:p>
            <a:endParaRPr lang="en-US" sz="1400" dirty="0"/>
          </a:p>
          <a:p>
            <a:r>
              <a:rPr lang="en-US" dirty="0"/>
              <a:t>Meet as often as weekly, mostly via</a:t>
            </a:r>
          </a:p>
          <a:p>
            <a:pPr marL="0" indent="0">
              <a:buNone/>
            </a:pPr>
            <a:r>
              <a:rPr lang="en-US" dirty="0"/>
              <a:t>     conference calls.</a:t>
            </a:r>
          </a:p>
          <a:p>
            <a:pPr marL="0" indent="0">
              <a:buNone/>
            </a:pPr>
            <a:endParaRPr lang="en-US" dirty="0"/>
          </a:p>
          <a:p>
            <a:r>
              <a:rPr lang="en-US" dirty="0" smtClean="0"/>
              <a:t>Requires prep work prior to the focus group meeting.</a:t>
            </a:r>
          </a:p>
          <a:p>
            <a:pPr marL="0" indent="0" algn="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43</a:t>
            </a:fld>
            <a:endParaRPr lang="en-US" altLang="en-US" dirty="0"/>
          </a:p>
        </p:txBody>
      </p:sp>
      <p:pic>
        <p:nvPicPr>
          <p:cNvPr id="6" name="Picture 5" descr="http://sr.photos2.fotosearch.com/bthumb/CSP/CSP682/k682926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1303" y="5179172"/>
            <a:ext cx="1619250" cy="1438275"/>
          </a:xfrm>
          <a:prstGeom prst="rect">
            <a:avLst/>
          </a:prstGeom>
          <a:noFill/>
          <a:ln>
            <a:noFill/>
          </a:ln>
        </p:spPr>
      </p:pic>
    </p:spTree>
    <p:extLst>
      <p:ext uri="{BB962C8B-B14F-4D97-AF65-F5344CB8AC3E}">
        <p14:creationId xmlns:p14="http://schemas.microsoft.com/office/powerpoint/2010/main" val="2967399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p:txBody>
          <a:bodyPr/>
          <a:lstStyle/>
          <a:p>
            <a:r>
              <a:rPr lang="en-US" dirty="0" smtClean="0"/>
              <a:t>Communications </a:t>
            </a:r>
            <a:r>
              <a:rPr lang="en-US" dirty="0"/>
              <a:t>via e-mail </a:t>
            </a:r>
            <a:r>
              <a:rPr lang="en-US" dirty="0" smtClean="0"/>
              <a:t>are frequent and require a prompt response as time is critical.</a:t>
            </a:r>
          </a:p>
          <a:p>
            <a:endParaRPr lang="en-US" dirty="0"/>
          </a:p>
          <a:p>
            <a:endParaRPr lang="en-US" dirty="0" smtClean="0"/>
          </a:p>
          <a:p>
            <a:pPr marL="0" indent="0" algn="ctr">
              <a:buNone/>
            </a:pPr>
            <a:endParaRPr lang="en-US" dirty="0" smtClean="0"/>
          </a:p>
          <a:p>
            <a:endParaRPr lang="en-US" dirty="0"/>
          </a:p>
          <a:p>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44</a:t>
            </a:fld>
            <a:endParaRPr lang="en-US" alt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27488"/>
            <a:ext cx="2828925" cy="282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630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 Focus Group</a:t>
            </a:r>
            <a:endParaRPr lang="en-US" dirty="0"/>
          </a:p>
        </p:txBody>
      </p:sp>
      <p:sp>
        <p:nvSpPr>
          <p:cNvPr id="3" name="Content Placeholder 2"/>
          <p:cNvSpPr>
            <a:spLocks noGrp="1"/>
          </p:cNvSpPr>
          <p:nvPr>
            <p:ph idx="1"/>
          </p:nvPr>
        </p:nvSpPr>
        <p:spPr/>
        <p:txBody>
          <a:bodyPr/>
          <a:lstStyle/>
          <a:p>
            <a:endParaRPr lang="en-US" u="sng" dirty="0" smtClean="0"/>
          </a:p>
          <a:p>
            <a:r>
              <a:rPr lang="en-US" u="sng" dirty="0" smtClean="0"/>
              <a:t>Review/Revision </a:t>
            </a:r>
            <a:r>
              <a:rPr lang="en-US" u="sng" dirty="0"/>
              <a:t>of Guidelines</a:t>
            </a:r>
            <a:r>
              <a:rPr lang="en-US" dirty="0"/>
              <a:t>: </a:t>
            </a:r>
            <a:endParaRPr lang="en-US" dirty="0" smtClean="0"/>
          </a:p>
          <a:p>
            <a:r>
              <a:rPr lang="en-US" sz="2800" dirty="0" smtClean="0"/>
              <a:t>Interpretation </a:t>
            </a:r>
            <a:r>
              <a:rPr lang="en-US" sz="2800" dirty="0"/>
              <a:t>of rule requirements and clarifying the guidelines and standards for rating each item on the tools to increase consistency among reviewers across the state.  This process began in June – weekly meetings via conference call</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45</a:t>
            </a:fld>
            <a:endParaRPr lang="en-US" altLang="en-US" dirty="0"/>
          </a:p>
        </p:txBody>
      </p:sp>
    </p:spTree>
    <p:extLst>
      <p:ext uri="{BB962C8B-B14F-4D97-AF65-F5344CB8AC3E}">
        <p14:creationId xmlns:p14="http://schemas.microsoft.com/office/powerpoint/2010/main" val="2813554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 Focus Group</a:t>
            </a:r>
            <a:endParaRPr lang="en-US" dirty="0"/>
          </a:p>
        </p:txBody>
      </p:sp>
      <p:sp>
        <p:nvSpPr>
          <p:cNvPr id="3" name="Content Placeholder 2"/>
          <p:cNvSpPr>
            <a:spLocks noGrp="1"/>
          </p:cNvSpPr>
          <p:nvPr>
            <p:ph idx="1"/>
          </p:nvPr>
        </p:nvSpPr>
        <p:spPr/>
        <p:txBody>
          <a:bodyPr/>
          <a:lstStyle/>
          <a:p>
            <a:pPr lvl="0"/>
            <a:r>
              <a:rPr lang="en-US" u="sng" dirty="0" smtClean="0"/>
              <a:t>Review/Revision of Guidelines (cont.):</a:t>
            </a:r>
          </a:p>
          <a:p>
            <a:pPr lvl="0"/>
            <a:r>
              <a:rPr lang="en-US" sz="2800" dirty="0" smtClean="0"/>
              <a:t>All </a:t>
            </a:r>
            <a:r>
              <a:rPr lang="en-US" sz="2800" dirty="0"/>
              <a:t>tool guidelines have been systematically and methodically reviewed once.</a:t>
            </a:r>
          </a:p>
          <a:p>
            <a:pPr lvl="0"/>
            <a:r>
              <a:rPr lang="en-US" sz="2800" dirty="0"/>
              <a:t>Will do a final review of all guidelines to make sure all requested revisions were made.</a:t>
            </a:r>
          </a:p>
          <a:p>
            <a:pPr lvl="0"/>
            <a:r>
              <a:rPr lang="en-US" sz="2800" dirty="0"/>
              <a:t>Guidelines will be sent to the PMWG for Discussion at our October meeting.</a:t>
            </a:r>
          </a:p>
          <a:p>
            <a:pPr lvl="0"/>
            <a:r>
              <a:rPr lang="en-US" sz="2800" dirty="0"/>
              <a:t>The revamped guidelines will be sent to Executive Leadership for approval.</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46</a:t>
            </a:fld>
            <a:endParaRPr lang="en-US" altLang="en-US" dirty="0"/>
          </a:p>
        </p:txBody>
      </p:sp>
    </p:spTree>
    <p:extLst>
      <p:ext uri="{BB962C8B-B14F-4D97-AF65-F5344CB8AC3E}">
        <p14:creationId xmlns:p14="http://schemas.microsoft.com/office/powerpoint/2010/main" val="2816911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 Focus Group</a:t>
            </a:r>
            <a:endParaRPr lang="en-US" dirty="0"/>
          </a:p>
        </p:txBody>
      </p:sp>
      <p:sp>
        <p:nvSpPr>
          <p:cNvPr id="3" name="Content Placeholder 2"/>
          <p:cNvSpPr>
            <a:spLocks noGrp="1"/>
          </p:cNvSpPr>
          <p:nvPr>
            <p:ph idx="1"/>
          </p:nvPr>
        </p:nvSpPr>
        <p:spPr/>
        <p:txBody>
          <a:bodyPr/>
          <a:lstStyle/>
          <a:p>
            <a:r>
              <a:rPr lang="en-US" u="sng" dirty="0"/>
              <a:t>Development of Pre-Test and Post-Test</a:t>
            </a:r>
            <a:r>
              <a:rPr lang="en-US" dirty="0"/>
              <a:t>: </a:t>
            </a:r>
            <a:r>
              <a:rPr lang="en-US" u="sng" dirty="0"/>
              <a:t> </a:t>
            </a:r>
            <a:endParaRPr lang="en-US" dirty="0"/>
          </a:p>
          <a:p>
            <a:pPr lvl="0"/>
            <a:r>
              <a:rPr lang="en-US" sz="2800" dirty="0"/>
              <a:t>A focus group is working on developing measures.</a:t>
            </a:r>
          </a:p>
          <a:p>
            <a:pPr lvl="0"/>
            <a:r>
              <a:rPr lang="en-US" sz="2800" dirty="0"/>
              <a:t>Pre-test will give us a baseline to get a sense of how much concordance and disparity there is in the ratings of the reviewers before the new guidelines are released.  Pre-test will be administered prior to the review teams being trained on the new guidelines.</a:t>
            </a:r>
          </a:p>
          <a:p>
            <a:endParaRPr lang="en-US" sz="2800" u="sng"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47</a:t>
            </a:fld>
            <a:endParaRPr lang="en-US" altLang="en-US" dirty="0"/>
          </a:p>
        </p:txBody>
      </p:sp>
    </p:spTree>
    <p:extLst>
      <p:ext uri="{BB962C8B-B14F-4D97-AF65-F5344CB8AC3E}">
        <p14:creationId xmlns:p14="http://schemas.microsoft.com/office/powerpoint/2010/main" val="3139371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Reliability Focus Group</a:t>
            </a:r>
            <a:endParaRPr lang="en-US" dirty="0"/>
          </a:p>
        </p:txBody>
      </p:sp>
      <p:sp>
        <p:nvSpPr>
          <p:cNvPr id="3" name="Content Placeholder 2"/>
          <p:cNvSpPr>
            <a:spLocks noGrp="1"/>
          </p:cNvSpPr>
          <p:nvPr>
            <p:ph idx="1"/>
          </p:nvPr>
        </p:nvSpPr>
        <p:spPr/>
        <p:txBody>
          <a:bodyPr/>
          <a:lstStyle/>
          <a:p>
            <a:r>
              <a:rPr lang="en-US" u="sng" dirty="0"/>
              <a:t>Development of Pre-Test and </a:t>
            </a:r>
            <a:r>
              <a:rPr lang="en-US" u="sng" dirty="0" smtClean="0"/>
              <a:t>Post-Test (cont.)</a:t>
            </a:r>
            <a:r>
              <a:rPr lang="en-US" dirty="0" smtClean="0"/>
              <a:t>: </a:t>
            </a:r>
            <a:r>
              <a:rPr lang="en-US" u="sng" dirty="0" smtClean="0"/>
              <a:t> </a:t>
            </a:r>
            <a:endParaRPr lang="en-US" dirty="0"/>
          </a:p>
          <a:p>
            <a:pPr lvl="0"/>
            <a:r>
              <a:rPr lang="en-US" sz="2800" dirty="0" smtClean="0"/>
              <a:t>We </a:t>
            </a:r>
            <a:r>
              <a:rPr lang="en-US" sz="2800" dirty="0"/>
              <a:t>hope to have a one-day training session for lead monitoring supervisors prior to them training their staff on the new guidelines.</a:t>
            </a:r>
          </a:p>
          <a:p>
            <a:pPr lvl="0"/>
            <a:r>
              <a:rPr lang="en-US" sz="2800" dirty="0"/>
              <a:t>Post-test will be administered after reviewers have been trained to see the extent to which agreement increases among reviewers.</a:t>
            </a:r>
          </a:p>
          <a:p>
            <a:endParaRPr lang="en-US" u="sng"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48</a:t>
            </a:fld>
            <a:endParaRPr lang="en-US" altLang="en-US" dirty="0"/>
          </a:p>
        </p:txBody>
      </p:sp>
    </p:spTree>
    <p:extLst>
      <p:ext uri="{BB962C8B-B14F-4D97-AF65-F5344CB8AC3E}">
        <p14:creationId xmlns:p14="http://schemas.microsoft.com/office/powerpoint/2010/main" val="1344762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Reciprocity Focus Group</a:t>
            </a:r>
            <a:endParaRPr lang="en-US" dirty="0"/>
          </a:p>
        </p:txBody>
      </p:sp>
      <p:sp>
        <p:nvSpPr>
          <p:cNvPr id="3" name="Content Placeholder 2"/>
          <p:cNvSpPr>
            <a:spLocks noGrp="1"/>
          </p:cNvSpPr>
          <p:nvPr>
            <p:ph idx="1"/>
          </p:nvPr>
        </p:nvSpPr>
        <p:spPr/>
        <p:txBody>
          <a:bodyPr/>
          <a:lstStyle/>
          <a:p>
            <a:r>
              <a:rPr lang="en-US" sz="2800" dirty="0" smtClean="0"/>
              <a:t>Sharing </a:t>
            </a:r>
            <a:r>
              <a:rPr lang="en-US" sz="2800" dirty="0"/>
              <a:t>routine monitoring results across LME-MCOs to eliminate duplicative routine and advanced standing </a:t>
            </a:r>
            <a:r>
              <a:rPr lang="en-US" sz="2800" smtClean="0"/>
              <a:t>monitoring .</a:t>
            </a:r>
            <a:endParaRPr lang="en-US" sz="2800" dirty="0" smtClean="0"/>
          </a:p>
          <a:p>
            <a:r>
              <a:rPr lang="en-US" sz="2800" dirty="0" smtClean="0"/>
              <a:t>Delineates </a:t>
            </a:r>
            <a:r>
              <a:rPr lang="en-US" sz="2800" dirty="0"/>
              <a:t>the process for determining the responsible LME-MCO when a provider contracts with more than one LME-MCO. </a:t>
            </a:r>
            <a:endParaRPr lang="en-US" sz="2800" dirty="0" smtClean="0"/>
          </a:p>
          <a:p>
            <a:r>
              <a:rPr lang="en-US" sz="2800" dirty="0" smtClean="0"/>
              <a:t>Not </a:t>
            </a:r>
            <a:r>
              <a:rPr lang="en-US" sz="2800" dirty="0"/>
              <a:t>a delegation of responsibility but a sharing of information for efficiency across the system.  </a:t>
            </a: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49</a:t>
            </a:fld>
            <a:endParaRPr lang="en-US" altLang="en-US" dirty="0"/>
          </a:p>
        </p:txBody>
      </p:sp>
    </p:spTree>
    <p:extLst>
      <p:ext uri="{BB962C8B-B14F-4D97-AF65-F5344CB8AC3E}">
        <p14:creationId xmlns:p14="http://schemas.microsoft.com/office/powerpoint/2010/main" val="1487033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486400" y="3124200"/>
            <a:ext cx="3200400" cy="1295400"/>
          </a:xfrm>
          <a:prstGeom prst="rect">
            <a:avLst/>
          </a:prstGeom>
        </p:spPr>
      </p:pic>
      <p:sp>
        <p:nvSpPr>
          <p:cNvPr id="2" name="Title 1"/>
          <p:cNvSpPr>
            <a:spLocks noGrp="1"/>
          </p:cNvSpPr>
          <p:nvPr>
            <p:ph type="title"/>
          </p:nvPr>
        </p:nvSpPr>
        <p:spPr>
          <a:xfrm>
            <a:off x="457200" y="1676400"/>
            <a:ext cx="8077200" cy="914400"/>
          </a:xfrm>
        </p:spPr>
        <p:txBody>
          <a:bodyPr/>
          <a:lstStyle/>
          <a:p>
            <a:r>
              <a:rPr lang="en-US" sz="3600" b="1" dirty="0">
                <a:solidFill>
                  <a:srgbClr val="000000"/>
                </a:solidFill>
                <a:latin typeface="Franklin Gothic Medium Cond" panose="020B0606030402020204" pitchFamily="34" charset="0"/>
              </a:rPr>
              <a:t>Provider Monitoring</a:t>
            </a:r>
            <a:endParaRPr lang="en-US" sz="3600" b="1" dirty="0">
              <a:solidFill>
                <a:srgbClr val="000000"/>
              </a:solidFill>
            </a:endParaRPr>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a:t>
            </a:fld>
            <a:endParaRPr lang="en-US" altLang="en-US" dirty="0"/>
          </a:p>
        </p:txBody>
      </p:sp>
      <p:sp>
        <p:nvSpPr>
          <p:cNvPr id="3" name="Content Placeholder 2"/>
          <p:cNvSpPr>
            <a:spLocks noGrp="1"/>
          </p:cNvSpPr>
          <p:nvPr>
            <p:ph idx="1"/>
          </p:nvPr>
        </p:nvSpPr>
        <p:spPr>
          <a:xfrm>
            <a:off x="228600" y="2971800"/>
            <a:ext cx="8763000" cy="3200400"/>
          </a:xfrm>
        </p:spPr>
        <p:txBody>
          <a:bodyPr/>
          <a:lstStyle/>
          <a:p>
            <a:r>
              <a:rPr lang="en-US" sz="2900" dirty="0" smtClean="0"/>
              <a:t>It also became evident that there was a need for a more simplified process:</a:t>
            </a:r>
          </a:p>
          <a:p>
            <a:pPr marL="0" indent="0">
              <a:spcBef>
                <a:spcPts val="0"/>
              </a:spcBef>
              <a:buNone/>
            </a:pPr>
            <a:endParaRPr lang="en-US" sz="1000" dirty="0" smtClean="0"/>
          </a:p>
          <a:p>
            <a:pPr marL="919163" lvl="1" indent="-392113">
              <a:spcBef>
                <a:spcPts val="0"/>
              </a:spcBef>
              <a:buSzPct val="94000"/>
              <a:buFont typeface="Arial"/>
              <a:buChar char="•"/>
            </a:pPr>
            <a:r>
              <a:rPr lang="en-US" sz="2500" dirty="0" smtClean="0"/>
              <a:t>a reduction in the number of items to be reviewed, and </a:t>
            </a:r>
          </a:p>
          <a:p>
            <a:pPr marL="919163" lvl="1" indent="-392113">
              <a:spcBef>
                <a:spcPts val="0"/>
              </a:spcBef>
              <a:buSzPct val="94000"/>
              <a:buFont typeface="Arial"/>
              <a:buChar char="•"/>
            </a:pPr>
            <a:r>
              <a:rPr lang="en-US" sz="2500" dirty="0" smtClean="0"/>
              <a:t>a consolidation of the number of tools used.</a:t>
            </a:r>
          </a:p>
          <a:p>
            <a:pPr marL="457200" lvl="1" indent="-457200">
              <a:buSzPct val="100000"/>
              <a:buFont typeface="Arial"/>
              <a:buChar char="•"/>
            </a:pPr>
            <a:r>
              <a:rPr lang="en-US" sz="2900" dirty="0" smtClean="0"/>
              <a:t>This has led to a more efficient method of review.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Reciprocity Focus Group</a:t>
            </a:r>
            <a:endParaRPr lang="en-US" dirty="0"/>
          </a:p>
        </p:txBody>
      </p:sp>
      <p:sp>
        <p:nvSpPr>
          <p:cNvPr id="3" name="Content Placeholder 2"/>
          <p:cNvSpPr>
            <a:spLocks noGrp="1"/>
          </p:cNvSpPr>
          <p:nvPr>
            <p:ph idx="1"/>
          </p:nvPr>
        </p:nvSpPr>
        <p:spPr/>
        <p:txBody>
          <a:bodyPr/>
          <a:lstStyle/>
          <a:p>
            <a:pPr lvl="0"/>
            <a:r>
              <a:rPr lang="en-US" sz="2800" dirty="0"/>
              <a:t>A proposal has been drafted and sent to executive leadership who will present the proposal to the LME-MCO Directors Forum.</a:t>
            </a:r>
          </a:p>
          <a:p>
            <a:pPr lvl="0"/>
            <a:r>
              <a:rPr lang="en-US" sz="2800" dirty="0"/>
              <a:t>The cost savings and benefits outweigh the risks and liability.</a:t>
            </a:r>
          </a:p>
          <a:p>
            <a:r>
              <a:rPr lang="en-US" sz="2800" dirty="0"/>
              <a:t>The proposal has been sent to the AG’s Office to make sure it does not conflict with GS 122c.</a:t>
            </a:r>
          </a:p>
          <a:p>
            <a:endParaRPr lang="en-US" sz="28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50</a:t>
            </a:fld>
            <a:endParaRPr lang="en-US" altLang="en-US" dirty="0"/>
          </a:p>
        </p:txBody>
      </p:sp>
    </p:spTree>
    <p:extLst>
      <p:ext uri="{BB962C8B-B14F-4D97-AF65-F5344CB8AC3E}">
        <p14:creationId xmlns:p14="http://schemas.microsoft.com/office/powerpoint/2010/main" val="3195114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Standing Focus Group</a:t>
            </a:r>
            <a:endParaRPr lang="en-US" dirty="0"/>
          </a:p>
        </p:txBody>
      </p:sp>
      <p:sp>
        <p:nvSpPr>
          <p:cNvPr id="3" name="Content Placeholder 2"/>
          <p:cNvSpPr>
            <a:spLocks noGrp="1"/>
          </p:cNvSpPr>
          <p:nvPr>
            <p:ph idx="1"/>
          </p:nvPr>
        </p:nvSpPr>
        <p:spPr/>
        <p:txBody>
          <a:bodyPr/>
          <a:lstStyle/>
          <a:p>
            <a:pPr lvl="0"/>
            <a:r>
              <a:rPr lang="en-US" dirty="0" smtClean="0"/>
              <a:t>Factors that are being considered:</a:t>
            </a:r>
          </a:p>
          <a:p>
            <a:pPr lvl="1">
              <a:buFont typeface="Wingdings" panose="05000000000000000000" pitchFamily="2" charset="2"/>
              <a:buChar char="Ø"/>
            </a:pPr>
            <a:r>
              <a:rPr lang="en-US" dirty="0" smtClean="0"/>
              <a:t>The </a:t>
            </a:r>
            <a:r>
              <a:rPr lang="en-US" dirty="0"/>
              <a:t>presence of quality management systems that enhance the provider’s ability to </a:t>
            </a:r>
            <a:r>
              <a:rPr lang="en-US" dirty="0" smtClean="0"/>
              <a:t>self-monitor</a:t>
            </a:r>
          </a:p>
          <a:p>
            <a:pPr lvl="1">
              <a:buFont typeface="Wingdings" panose="05000000000000000000" pitchFamily="2" charset="2"/>
              <a:buChar char="Ø"/>
            </a:pPr>
            <a:r>
              <a:rPr lang="en-US" dirty="0" smtClean="0"/>
              <a:t>Effective implementation of quality </a:t>
            </a:r>
            <a:r>
              <a:rPr lang="en-US" dirty="0"/>
              <a:t>improvement strategies and to inculcate </a:t>
            </a:r>
            <a:endParaRPr lang="en-US" dirty="0" smtClean="0"/>
          </a:p>
          <a:p>
            <a:pPr lvl="1">
              <a:buFont typeface="Wingdings" panose="05000000000000000000" pitchFamily="2" charset="2"/>
              <a:buChar char="Ø"/>
            </a:pPr>
            <a:r>
              <a:rPr lang="en-US" dirty="0" smtClean="0"/>
              <a:t>A </a:t>
            </a:r>
            <a:r>
              <a:rPr lang="en-US" dirty="0"/>
              <a:t>culture and philosophy across the organization that facilitates positive outcomes for the individuals and families we support.</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51</a:t>
            </a:fld>
            <a:endParaRPr lang="en-US" altLang="en-US" dirty="0"/>
          </a:p>
        </p:txBody>
      </p:sp>
    </p:spTree>
    <p:extLst>
      <p:ext uri="{BB962C8B-B14F-4D97-AF65-F5344CB8AC3E}">
        <p14:creationId xmlns:p14="http://schemas.microsoft.com/office/powerpoint/2010/main" val="1047530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Standing Focus Group</a:t>
            </a:r>
            <a:endParaRPr lang="en-US" dirty="0"/>
          </a:p>
        </p:txBody>
      </p:sp>
      <p:sp>
        <p:nvSpPr>
          <p:cNvPr id="3" name="Content Placeholder 2"/>
          <p:cNvSpPr>
            <a:spLocks noGrp="1"/>
          </p:cNvSpPr>
          <p:nvPr>
            <p:ph idx="1"/>
          </p:nvPr>
        </p:nvSpPr>
        <p:spPr/>
        <p:txBody>
          <a:bodyPr/>
          <a:lstStyle/>
          <a:p>
            <a:r>
              <a:rPr lang="en-US" dirty="0" smtClean="0"/>
              <a:t>Factors that are being considered:</a:t>
            </a:r>
          </a:p>
          <a:p>
            <a:pPr lvl="1">
              <a:buFont typeface="Wingdings" panose="05000000000000000000" pitchFamily="2" charset="2"/>
              <a:buChar char="Ø"/>
            </a:pPr>
            <a:r>
              <a:rPr lang="en-US" dirty="0" smtClean="0"/>
              <a:t>Personal, Clinical and Functional Outcomes</a:t>
            </a:r>
          </a:p>
          <a:p>
            <a:pPr lvl="1">
              <a:buFont typeface="Wingdings" panose="05000000000000000000" pitchFamily="2" charset="2"/>
              <a:buChar char="Ø"/>
            </a:pPr>
            <a:r>
              <a:rPr lang="en-US" dirty="0" smtClean="0"/>
              <a:t>The quality systems and infrastructure within  the provider organization </a:t>
            </a:r>
          </a:p>
          <a:p>
            <a:pPr lvl="1">
              <a:buFont typeface="Wingdings" panose="05000000000000000000" pitchFamily="2" charset="2"/>
              <a:buChar char="Ø"/>
            </a:pPr>
            <a:r>
              <a:rPr lang="en-US" dirty="0" smtClean="0"/>
              <a:t>Age, disability, gender, cultural considerations</a:t>
            </a:r>
          </a:p>
          <a:p>
            <a:pPr lvl="1">
              <a:buFont typeface="Wingdings" panose="05000000000000000000" pitchFamily="2" charset="2"/>
              <a:buChar char="Ø"/>
            </a:pPr>
            <a:r>
              <a:rPr lang="en-US" dirty="0" smtClean="0"/>
              <a:t>What do “outcomes” and “quality” mean?</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52</a:t>
            </a:fld>
            <a:endParaRPr lang="en-US" altLang="en-US" dirty="0"/>
          </a:p>
        </p:txBody>
      </p:sp>
    </p:spTree>
    <p:extLst>
      <p:ext uri="{BB962C8B-B14F-4D97-AF65-F5344CB8AC3E}">
        <p14:creationId xmlns:p14="http://schemas.microsoft.com/office/powerpoint/2010/main" val="39387873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8077200" cy="1066800"/>
          </a:xfrm>
        </p:spPr>
        <p:txBody>
          <a:bodyPr/>
          <a:lstStyle/>
          <a:p>
            <a:r>
              <a:rPr lang="en-US" dirty="0" smtClean="0"/>
              <a:t/>
            </a:r>
            <a:br>
              <a:rPr lang="en-US" dirty="0" smtClean="0"/>
            </a:br>
            <a:r>
              <a:rPr lang="en-US" dirty="0" smtClean="0"/>
              <a:t>Best </a:t>
            </a:r>
            <a:r>
              <a:rPr lang="en-US" dirty="0"/>
              <a:t>Possible Outcomes for Individuals and Families</a:t>
            </a:r>
            <a:br>
              <a:rPr lang="en-US" dirty="0"/>
            </a:br>
            <a:endParaRPr lang="en-US" dirty="0"/>
          </a:p>
        </p:txBody>
      </p:sp>
      <p:sp>
        <p:nvSpPr>
          <p:cNvPr id="3" name="Content Placeholder 2"/>
          <p:cNvSpPr>
            <a:spLocks noGrp="1"/>
          </p:cNvSpPr>
          <p:nvPr>
            <p:ph idx="1"/>
          </p:nvPr>
        </p:nvSpPr>
        <p:spPr>
          <a:xfrm>
            <a:off x="533400" y="2209800"/>
            <a:ext cx="8077200" cy="4038600"/>
          </a:xfrm>
        </p:spPr>
        <p:txBody>
          <a:bodyPr/>
          <a:lstStyle/>
          <a:p>
            <a:pPr marL="0" indent="0">
              <a:buNone/>
            </a:pPr>
            <a:endParaRPr lang="en-US" dirty="0" smtClean="0"/>
          </a:p>
          <a:p>
            <a:pPr marL="0" indent="0" algn="ctr">
              <a:buNone/>
            </a:pPr>
            <a:r>
              <a:rPr lang="en-US" dirty="0"/>
              <a:t>↑</a:t>
            </a:r>
            <a:endParaRPr lang="en-US" dirty="0" smtClean="0"/>
          </a:p>
          <a:p>
            <a:pPr marL="0" indent="0" algn="ctr">
              <a:spcAft>
                <a:spcPts val="600"/>
              </a:spcAft>
              <a:buNone/>
            </a:pPr>
            <a:r>
              <a:rPr lang="en-US" dirty="0" smtClean="0"/>
              <a:t>Quality Providers → Quality Services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53</a:t>
            </a:fld>
            <a:endParaRPr lang="en-US" altLang="en-US" dirty="0"/>
          </a:p>
        </p:txBody>
      </p:sp>
      <p:pic>
        <p:nvPicPr>
          <p:cNvPr id="5" name="Picture 4" descr="MP900438729[1]"/>
          <p:cNvPicPr/>
          <p:nvPr/>
        </p:nvPicPr>
        <p:blipFill>
          <a:blip r:embed="rId2" cstate="print"/>
          <a:srcRect/>
          <a:stretch>
            <a:fillRect/>
          </a:stretch>
        </p:blipFill>
        <p:spPr bwMode="auto">
          <a:xfrm>
            <a:off x="1752600" y="4343400"/>
            <a:ext cx="2743200" cy="1828800"/>
          </a:xfrm>
          <a:prstGeom prst="rect">
            <a:avLst/>
          </a:prstGeom>
          <a:noFill/>
          <a:ln w="9525">
            <a:noFill/>
            <a:miter lim="800000"/>
            <a:headEnd/>
            <a:tailEnd/>
          </a:ln>
        </p:spPr>
      </p:pic>
      <p:pic>
        <p:nvPicPr>
          <p:cNvPr id="6" name="Picture 5" descr="MP900448511[1]"/>
          <p:cNvPicPr/>
          <p:nvPr/>
        </p:nvPicPr>
        <p:blipFill>
          <a:blip r:embed="rId3" cstate="print"/>
          <a:srcRect/>
          <a:stretch>
            <a:fillRect/>
          </a:stretch>
        </p:blipFill>
        <p:spPr bwMode="auto">
          <a:xfrm>
            <a:off x="5638800" y="4038601"/>
            <a:ext cx="1905000" cy="2514600"/>
          </a:xfrm>
          <a:prstGeom prst="rect">
            <a:avLst/>
          </a:prstGeom>
          <a:noFill/>
          <a:ln w="9525">
            <a:noFill/>
            <a:miter lim="800000"/>
            <a:headEnd/>
            <a:tailEnd/>
          </a:ln>
        </p:spPr>
      </p:pic>
    </p:spTree>
    <p:extLst>
      <p:ext uri="{BB962C8B-B14F-4D97-AF65-F5344CB8AC3E}">
        <p14:creationId xmlns:p14="http://schemas.microsoft.com/office/powerpoint/2010/main" val="28608270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Workgroup Meetings</a:t>
            </a:r>
            <a:endParaRPr lang="en-US" dirty="0"/>
          </a:p>
        </p:txBody>
      </p:sp>
      <p:sp>
        <p:nvSpPr>
          <p:cNvPr id="3" name="Content Placeholder 2"/>
          <p:cNvSpPr>
            <a:spLocks noGrp="1"/>
          </p:cNvSpPr>
          <p:nvPr>
            <p:ph idx="1"/>
          </p:nvPr>
        </p:nvSpPr>
        <p:spPr>
          <a:xfrm>
            <a:off x="533400" y="2438400"/>
            <a:ext cx="8077200" cy="3810000"/>
          </a:xfrm>
        </p:spPr>
        <p:txBody>
          <a:bodyPr/>
          <a:lstStyle/>
          <a:p>
            <a:r>
              <a:rPr lang="en-US" dirty="0"/>
              <a:t>Once a </a:t>
            </a:r>
            <a:r>
              <a:rPr lang="en-US" dirty="0" smtClean="0"/>
              <a:t>Month - </a:t>
            </a:r>
            <a:r>
              <a:rPr lang="en-US" dirty="0"/>
              <a:t>Third Tuesday of Month from </a:t>
            </a:r>
            <a:r>
              <a:rPr lang="en-US" dirty="0" smtClean="0"/>
              <a:t>10-3</a:t>
            </a:r>
          </a:p>
          <a:p>
            <a:endParaRPr lang="en-US" sz="1400" dirty="0"/>
          </a:p>
          <a:p>
            <a:r>
              <a:rPr lang="en-US" dirty="0"/>
              <a:t>Working </a:t>
            </a:r>
            <a:r>
              <a:rPr lang="en-US" dirty="0" smtClean="0"/>
              <a:t>Lunch – </a:t>
            </a:r>
            <a:r>
              <a:rPr lang="en-US" dirty="0"/>
              <a:t>BYOL (Buy or Bring)</a:t>
            </a:r>
          </a:p>
          <a:p>
            <a:endParaRPr lang="en-US" sz="1400" dirty="0"/>
          </a:p>
          <a:p>
            <a:r>
              <a:rPr lang="en-US" dirty="0"/>
              <a:t>Conference Call is </a:t>
            </a:r>
            <a:r>
              <a:rPr lang="en-US" dirty="0" smtClean="0"/>
              <a:t>available </a:t>
            </a:r>
            <a:r>
              <a:rPr lang="en-US" dirty="0"/>
              <a:t>but</a:t>
            </a:r>
          </a:p>
          <a:p>
            <a:pPr marL="0" indent="0">
              <a:buNone/>
            </a:pPr>
            <a:r>
              <a:rPr lang="en-US" dirty="0"/>
              <a:t>     face-to-face is preferred.</a:t>
            </a:r>
          </a:p>
          <a:p>
            <a:endParaRPr lang="en-US" sz="1400" dirty="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54</a:t>
            </a:fld>
            <a:endParaRPr lang="en-US"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33800"/>
            <a:ext cx="2057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622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a:t>
            </a:r>
            <a:r>
              <a:rPr lang="en-US" dirty="0" smtClean="0"/>
              <a:t>Workgroup </a:t>
            </a:r>
            <a:r>
              <a:rPr lang="en-US" dirty="0"/>
              <a:t>Meetings</a:t>
            </a:r>
          </a:p>
        </p:txBody>
      </p:sp>
      <p:sp>
        <p:nvSpPr>
          <p:cNvPr id="3" name="Content Placeholder 2"/>
          <p:cNvSpPr>
            <a:spLocks noGrp="1"/>
          </p:cNvSpPr>
          <p:nvPr>
            <p:ph idx="1"/>
          </p:nvPr>
        </p:nvSpPr>
        <p:spPr/>
        <p:txBody>
          <a:bodyPr/>
          <a:lstStyle/>
          <a:p>
            <a:r>
              <a:rPr lang="en-US" dirty="0"/>
              <a:t>Due to the limited time that we have for this large task, we must stay focused.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55</a:t>
            </a:fld>
            <a:endParaRPr lang="en-US"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81400"/>
            <a:ext cx="2133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8121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a:t>
            </a:r>
            <a:r>
              <a:rPr lang="en-US" dirty="0" smtClean="0"/>
              <a:t>Workgroup </a:t>
            </a:r>
            <a:r>
              <a:rPr lang="en-US" dirty="0"/>
              <a:t>Meetings</a:t>
            </a:r>
          </a:p>
        </p:txBody>
      </p:sp>
      <p:sp>
        <p:nvSpPr>
          <p:cNvPr id="3" name="Content Placeholder 2"/>
          <p:cNvSpPr>
            <a:spLocks noGrp="1"/>
          </p:cNvSpPr>
          <p:nvPr>
            <p:ph idx="1"/>
          </p:nvPr>
        </p:nvSpPr>
        <p:spPr/>
        <p:txBody>
          <a:bodyPr/>
          <a:lstStyle/>
          <a:p>
            <a:pPr marL="514350" indent="-457200"/>
            <a:r>
              <a:rPr lang="en-US" dirty="0" smtClean="0"/>
              <a:t>The perspectives of all members are respectfully shared. </a:t>
            </a:r>
          </a:p>
          <a:p>
            <a:pPr marL="514350" indent="-457200"/>
            <a:r>
              <a:rPr lang="en-US" dirty="0"/>
              <a:t>S</a:t>
            </a:r>
            <a:r>
              <a:rPr lang="en-US" dirty="0" smtClean="0"/>
              <a:t>haring </a:t>
            </a:r>
            <a:r>
              <a:rPr lang="en-US" dirty="0"/>
              <a:t>of ideas and diversity </a:t>
            </a:r>
            <a:r>
              <a:rPr lang="en-US" dirty="0" smtClean="0"/>
              <a:t>develop </a:t>
            </a:r>
            <a:r>
              <a:rPr lang="en-US" dirty="0"/>
              <a:t>the best ideas.  </a:t>
            </a:r>
          </a:p>
          <a:p>
            <a:pPr marL="0" indent="0">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56</a:t>
            </a:fld>
            <a:endParaRPr lang="en-US"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861314"/>
            <a:ext cx="2647950" cy="2628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1094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Format of Workgroup Meetings</a:t>
            </a:r>
            <a:br>
              <a:rPr lang="en-US" dirty="0" smtClean="0"/>
            </a:br>
            <a:r>
              <a:rPr lang="en-US" dirty="0"/>
              <a:t/>
            </a:r>
            <a:br>
              <a:rPr lang="en-US" dirty="0"/>
            </a:br>
            <a:r>
              <a:rPr lang="en-US" sz="3200" dirty="0" smtClean="0">
                <a:solidFill>
                  <a:schemeClr val="tx1"/>
                </a:solidFill>
                <a:latin typeface="Franklin Gothic Medium Cond" panose="020B0606030402020204" pitchFamily="34" charset="0"/>
                <a:ea typeface="+mn-ea"/>
                <a:cs typeface="+mn-cs"/>
              </a:rPr>
              <a:t>Active Listening</a:t>
            </a:r>
            <a:r>
              <a:rPr lang="en-US" sz="3200" dirty="0">
                <a:solidFill>
                  <a:schemeClr val="tx1"/>
                </a:solidFill>
                <a:latin typeface="Franklin Gothic Medium Cond" panose="020B0606030402020204" pitchFamily="34" charset="0"/>
                <a:ea typeface="+mn-ea"/>
                <a:cs typeface="+mn-cs"/>
              </a:rPr>
              <a:t/>
            </a:r>
            <a:br>
              <a:rPr lang="en-US" sz="3200" dirty="0">
                <a:solidFill>
                  <a:schemeClr val="tx1"/>
                </a:solidFill>
                <a:latin typeface="Franklin Gothic Medium Cond" panose="020B0606030402020204" pitchFamily="34" charset="0"/>
                <a:ea typeface="+mn-ea"/>
                <a:cs typeface="+mn-cs"/>
              </a:rPr>
            </a:br>
            <a:endParaRPr lang="en-US" sz="3200" dirty="0">
              <a:solidFill>
                <a:schemeClr val="tx1"/>
              </a:solidFill>
              <a:latin typeface="Franklin Gothic Medium Cond" panose="020B0606030402020204" pitchFamily="34" charset="0"/>
              <a:ea typeface="+mn-ea"/>
              <a:cs typeface="+mn-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6722" y="3200400"/>
            <a:ext cx="2610556" cy="3289300"/>
          </a:xfrm>
        </p:spPr>
      </p:pic>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57</a:t>
            </a:fld>
            <a:endParaRPr lang="en-US" altLang="en-US" dirty="0"/>
          </a:p>
        </p:txBody>
      </p:sp>
    </p:spTree>
    <p:extLst>
      <p:ext uri="{BB962C8B-B14F-4D97-AF65-F5344CB8AC3E}">
        <p14:creationId xmlns:p14="http://schemas.microsoft.com/office/powerpoint/2010/main" val="389129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a:t>
            </a:r>
            <a:r>
              <a:rPr lang="en-US" dirty="0" smtClean="0"/>
              <a:t>Workgroup </a:t>
            </a:r>
            <a:r>
              <a:rPr lang="en-US" dirty="0"/>
              <a:t>Meetings</a:t>
            </a:r>
          </a:p>
        </p:txBody>
      </p:sp>
      <p:sp>
        <p:nvSpPr>
          <p:cNvPr id="3" name="Content Placeholder 2"/>
          <p:cNvSpPr>
            <a:spLocks noGrp="1"/>
          </p:cNvSpPr>
          <p:nvPr>
            <p:ph idx="1"/>
          </p:nvPr>
        </p:nvSpPr>
        <p:spPr/>
        <p:txBody>
          <a:bodyPr/>
          <a:lstStyle/>
          <a:p>
            <a:r>
              <a:rPr lang="en-US" dirty="0"/>
              <a:t>Issues/ Topics that require additional research may be tabled or “placed in the parking lot”.  </a:t>
            </a:r>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58</a:t>
            </a:fld>
            <a:endParaRPr lang="en-US" altLang="en-US" dirty="0"/>
          </a:p>
        </p:txBody>
      </p:sp>
      <p:pic>
        <p:nvPicPr>
          <p:cNvPr id="5" name="Picture 2"/>
          <p:cNvPicPr>
            <a:picLocks noChangeAspect="1" noChangeArrowheads="1"/>
          </p:cNvPicPr>
          <p:nvPr/>
        </p:nvPicPr>
        <p:blipFill>
          <a:blip r:embed="rId2"/>
          <a:srcRect/>
          <a:stretch>
            <a:fillRect/>
          </a:stretch>
        </p:blipFill>
        <p:spPr bwMode="auto">
          <a:xfrm>
            <a:off x="2397125" y="3352800"/>
            <a:ext cx="4248150" cy="2667000"/>
          </a:xfrm>
          <a:prstGeom prst="rect">
            <a:avLst/>
          </a:prstGeom>
          <a:noFill/>
          <a:ln w="9525">
            <a:noFill/>
            <a:miter lim="800000"/>
            <a:headEnd/>
            <a:tailEnd/>
          </a:ln>
        </p:spPr>
      </p:pic>
    </p:spTree>
    <p:extLst>
      <p:ext uri="{BB962C8B-B14F-4D97-AF65-F5344CB8AC3E}">
        <p14:creationId xmlns:p14="http://schemas.microsoft.com/office/powerpoint/2010/main" val="33144509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a:t>
            </a:r>
            <a:r>
              <a:rPr lang="en-US" dirty="0" smtClean="0"/>
              <a:t>Workgroup </a:t>
            </a:r>
            <a:r>
              <a:rPr lang="en-US" dirty="0"/>
              <a:t>Meetings</a:t>
            </a:r>
          </a:p>
        </p:txBody>
      </p:sp>
      <p:sp>
        <p:nvSpPr>
          <p:cNvPr id="3" name="Content Placeholder 2"/>
          <p:cNvSpPr>
            <a:spLocks noGrp="1"/>
          </p:cNvSpPr>
          <p:nvPr>
            <p:ph idx="1"/>
          </p:nvPr>
        </p:nvSpPr>
        <p:spPr/>
        <p:txBody>
          <a:bodyPr/>
          <a:lstStyle/>
          <a:p>
            <a:pPr marL="342900" lvl="1" indent="-342900">
              <a:buFontTx/>
              <a:buChar char="•"/>
            </a:pPr>
            <a:r>
              <a:rPr lang="en-US" sz="3200" dirty="0"/>
              <a:t>Issues/ Topics that fall outside of our task area will be referred </a:t>
            </a:r>
            <a:r>
              <a:rPr lang="en-US" sz="3200" dirty="0" smtClean="0"/>
              <a:t>to an </a:t>
            </a:r>
            <a:r>
              <a:rPr lang="en-US" sz="3200" dirty="0"/>
              <a:t>appropriate committee or group.</a:t>
            </a:r>
          </a:p>
          <a:p>
            <a:endParaRPr lang="en-US" dirty="0" smtClean="0"/>
          </a:p>
          <a:p>
            <a:endParaRPr lang="en-US" dirty="0"/>
          </a:p>
          <a:p>
            <a:pPr marL="0" indent="0" algn="ctr">
              <a:buNone/>
            </a:pP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59</a:t>
            </a:fld>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8" y="3962400"/>
            <a:ext cx="25241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77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077200" cy="914400"/>
          </a:xfrm>
        </p:spPr>
        <p:txBody>
          <a:bodyPr/>
          <a:lstStyle/>
          <a:p>
            <a:r>
              <a:rPr lang="en-US" sz="3600" dirty="0" smtClean="0"/>
              <a:t>Routine Provider Monitoring</a:t>
            </a:r>
            <a:endParaRPr lang="en-US" sz="3600" dirty="0"/>
          </a:p>
        </p:txBody>
      </p:sp>
      <p:sp>
        <p:nvSpPr>
          <p:cNvPr id="3" name="Content Placeholder 2"/>
          <p:cNvSpPr>
            <a:spLocks noGrp="1"/>
          </p:cNvSpPr>
          <p:nvPr>
            <p:ph idx="1"/>
          </p:nvPr>
        </p:nvSpPr>
        <p:spPr>
          <a:xfrm>
            <a:off x="304800" y="2667000"/>
            <a:ext cx="8686800" cy="3886200"/>
          </a:xfrm>
        </p:spPr>
        <p:txBody>
          <a:bodyPr>
            <a:normAutofit/>
          </a:bodyPr>
          <a:lstStyle/>
          <a:p>
            <a:r>
              <a:rPr lang="en-US" sz="3000" dirty="0" smtClean="0"/>
              <a:t>To this end, and with representation from  LME-MCOs, service providers,  and DHHS staff – there has been a collaborative restructuring of the monitoring process and how the LME-MCOs carry out their monitoring responsibilities. </a:t>
            </a:r>
          </a:p>
          <a:p>
            <a:r>
              <a:rPr lang="en-US" sz="3000" dirty="0" smtClean="0"/>
              <a:t>New process for routine monitoring began on March 1, 2014. </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a:t>
            </a:fld>
            <a:endParaRPr lang="en-US" altLang="en-US" dirty="0"/>
          </a:p>
        </p:txBody>
      </p:sp>
      <p:pic>
        <p:nvPicPr>
          <p:cNvPr id="5" name="Picture 4"/>
          <p:cNvPicPr>
            <a:picLocks noChangeAspect="1"/>
          </p:cNvPicPr>
          <p:nvPr/>
        </p:nvPicPr>
        <p:blipFill>
          <a:blip r:embed="rId2"/>
          <a:stretch>
            <a:fillRect/>
          </a:stretch>
        </p:blipFill>
        <p:spPr>
          <a:xfrm>
            <a:off x="7620000" y="1371600"/>
            <a:ext cx="914400" cy="12192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Meetings</a:t>
            </a:r>
            <a:endParaRPr lang="en-US" sz="2400" dirty="0"/>
          </a:p>
        </p:txBody>
      </p:sp>
      <p:sp>
        <p:nvSpPr>
          <p:cNvPr id="3" name="Content Placeholder 2"/>
          <p:cNvSpPr>
            <a:spLocks noGrp="1"/>
          </p:cNvSpPr>
          <p:nvPr>
            <p:ph idx="1"/>
          </p:nvPr>
        </p:nvSpPr>
        <p:spPr/>
        <p:txBody>
          <a:bodyPr/>
          <a:lstStyle/>
          <a:p>
            <a:endParaRPr lang="en-US" dirty="0" smtClean="0"/>
          </a:p>
          <a:p>
            <a:r>
              <a:rPr lang="en-US" dirty="0" smtClean="0"/>
              <a:t>We value and respect the perspectives of each member.  A wealth of information, experience and expertise is brought to the table.</a:t>
            </a:r>
          </a:p>
          <a:p>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60</a:t>
            </a:fld>
            <a:endParaRPr lang="en-US"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343400"/>
            <a:ext cx="1828800" cy="188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672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Meetings</a:t>
            </a:r>
            <a:endParaRPr lang="en-US" dirty="0"/>
          </a:p>
        </p:txBody>
      </p:sp>
      <p:sp>
        <p:nvSpPr>
          <p:cNvPr id="3" name="Content Placeholder 2"/>
          <p:cNvSpPr>
            <a:spLocks noGrp="1"/>
          </p:cNvSpPr>
          <p:nvPr>
            <p:ph idx="1"/>
          </p:nvPr>
        </p:nvSpPr>
        <p:spPr/>
        <p:txBody>
          <a:bodyPr/>
          <a:lstStyle/>
          <a:p>
            <a:r>
              <a:rPr lang="en-US" dirty="0" smtClean="0"/>
              <a:t>Because we have different perspectives, we don’t always agree.</a:t>
            </a:r>
          </a:p>
          <a:p>
            <a:r>
              <a:rPr lang="en-US" dirty="0" smtClean="0"/>
              <a:t>We work toward consensus building.</a:t>
            </a:r>
          </a:p>
          <a:p>
            <a:endParaRPr lang="en-US" dirty="0" smtClean="0"/>
          </a:p>
          <a:p>
            <a:endParaRPr lang="en-US" dirty="0"/>
          </a:p>
          <a:p>
            <a:pPr marL="0" indent="0" algn="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61</a:t>
            </a:fld>
            <a:endParaRPr lang="en-US" altLang="en-US" dirty="0"/>
          </a:p>
        </p:txBody>
      </p:sp>
      <p:pic>
        <p:nvPicPr>
          <p:cNvPr id="7" name="Picture 2" descr="C:\Users\Sandee\AppData\Local\Microsoft\Windows\Temporary Internet Files\Content.IE5\IAHNX1GU\MP910216391[1].png"/>
          <p:cNvPicPr>
            <a:picLocks noChangeAspect="1" noChangeArrowheads="1"/>
          </p:cNvPicPr>
          <p:nvPr/>
        </p:nvPicPr>
        <p:blipFill>
          <a:blip r:embed="rId2"/>
          <a:srcRect/>
          <a:stretch>
            <a:fillRect/>
          </a:stretch>
        </p:blipFill>
        <p:spPr bwMode="auto">
          <a:xfrm>
            <a:off x="2590800" y="3810000"/>
            <a:ext cx="3035300" cy="2643188"/>
          </a:xfrm>
          <a:prstGeom prst="rect">
            <a:avLst/>
          </a:prstGeom>
          <a:noFill/>
          <a:ln w="9525">
            <a:noFill/>
            <a:miter lim="800000"/>
            <a:headEnd/>
            <a:tailEnd/>
          </a:ln>
        </p:spPr>
      </p:pic>
    </p:spTree>
    <p:extLst>
      <p:ext uri="{BB962C8B-B14F-4D97-AF65-F5344CB8AC3E}">
        <p14:creationId xmlns:p14="http://schemas.microsoft.com/office/powerpoint/2010/main" val="13578238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Meetings</a:t>
            </a:r>
            <a:endParaRPr lang="en-US" dirty="0"/>
          </a:p>
        </p:txBody>
      </p:sp>
      <p:sp>
        <p:nvSpPr>
          <p:cNvPr id="3" name="Content Placeholder 2"/>
          <p:cNvSpPr>
            <a:spLocks noGrp="1"/>
          </p:cNvSpPr>
          <p:nvPr>
            <p:ph idx="1"/>
          </p:nvPr>
        </p:nvSpPr>
        <p:spPr>
          <a:xfrm>
            <a:off x="304800" y="2142565"/>
            <a:ext cx="8077200" cy="4114800"/>
          </a:xfrm>
        </p:spPr>
        <p:txBody>
          <a:bodyPr/>
          <a:lstStyle/>
          <a:p>
            <a:r>
              <a:rPr lang="en-US" dirty="0" smtClean="0"/>
              <a:t>The integrity and cohesiveness of the Provider Monitoring Collaboration Workgroup is paramount to our overall success in meeting the targeted outcomes.</a:t>
            </a:r>
            <a:endParaRPr lang="en-US" dirty="0"/>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62</a:t>
            </a:fld>
            <a:endParaRPr lang="en-US" altLang="en-US" dirty="0"/>
          </a:p>
        </p:txBody>
      </p:sp>
      <p:pic>
        <p:nvPicPr>
          <p:cNvPr id="5" name="Picture 4" descr="https://encrypted-tbn1.gstatic.com/images?q=tbn:ANd9GcS3JMwsmD3qZ5hwC6KffNKzESTkg1uI8MmZ8U3EhCMwK_HXc0dCh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62400"/>
            <a:ext cx="3962400" cy="2527300"/>
          </a:xfrm>
          <a:prstGeom prst="rect">
            <a:avLst/>
          </a:prstGeom>
          <a:noFill/>
          <a:ln>
            <a:noFill/>
          </a:ln>
        </p:spPr>
      </p:pic>
    </p:spTree>
    <p:extLst>
      <p:ext uri="{BB962C8B-B14F-4D97-AF65-F5344CB8AC3E}">
        <p14:creationId xmlns:p14="http://schemas.microsoft.com/office/powerpoint/2010/main" val="2760212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Only Just Begun”</a:t>
            </a:r>
            <a:endParaRPr lang="en-US" dirty="0"/>
          </a:p>
        </p:txBody>
      </p:sp>
      <p:sp>
        <p:nvSpPr>
          <p:cNvPr id="3" name="Content Placeholder 2"/>
          <p:cNvSpPr>
            <a:spLocks noGrp="1"/>
          </p:cNvSpPr>
          <p:nvPr>
            <p:ph idx="1"/>
          </p:nvPr>
        </p:nvSpPr>
        <p:spPr/>
        <p:txBody>
          <a:bodyPr/>
          <a:lstStyle/>
          <a:p>
            <a:pPr marL="0" indent="0" algn="ctr">
              <a:buNone/>
            </a:pPr>
            <a:endParaRPr lang="en-US" sz="1200" dirty="0" smtClean="0"/>
          </a:p>
          <a:p>
            <a:pPr marL="0" indent="0" algn="ctr">
              <a:buNone/>
            </a:pPr>
            <a:endParaRPr lang="en-US" sz="1200" dirty="0" smtClean="0"/>
          </a:p>
          <a:p>
            <a:pPr marL="0" indent="0" algn="ctr">
              <a:buNone/>
            </a:pPr>
            <a:r>
              <a:rPr lang="en-US" sz="4400" dirty="0" smtClean="0"/>
              <a:t>There’s </a:t>
            </a:r>
            <a:r>
              <a:rPr lang="en-US" sz="4400" dirty="0"/>
              <a:t>Much More </a:t>
            </a:r>
            <a:r>
              <a:rPr lang="en-US" sz="4400" dirty="0" smtClean="0"/>
              <a:t>to be Done!</a:t>
            </a:r>
            <a:endParaRPr lang="en-US" sz="4400" dirty="0"/>
          </a:p>
          <a:p>
            <a:pPr marL="0" indent="0" algn="ctr">
              <a:buNone/>
            </a:pPr>
            <a:endParaRPr lang="en-US" sz="4400"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63</a:t>
            </a:fld>
            <a:endParaRPr lang="en-US" altLang="en-US" dirty="0"/>
          </a:p>
        </p:txBody>
      </p:sp>
      <p:pic>
        <p:nvPicPr>
          <p:cNvPr id="5" name="Picture 4" descr="MC900312398[1]"/>
          <p:cNvPicPr/>
          <p:nvPr/>
        </p:nvPicPr>
        <p:blipFill>
          <a:blip r:embed="rId2" cstate="print"/>
          <a:srcRect/>
          <a:stretch>
            <a:fillRect/>
          </a:stretch>
        </p:blipFill>
        <p:spPr bwMode="auto">
          <a:xfrm>
            <a:off x="4038600" y="4419600"/>
            <a:ext cx="1465262" cy="1828801"/>
          </a:xfrm>
          <a:prstGeom prst="rect">
            <a:avLst/>
          </a:prstGeom>
          <a:noFill/>
          <a:ln w="9525">
            <a:noFill/>
            <a:miter lim="800000"/>
            <a:headEnd/>
            <a:tailEnd/>
          </a:ln>
        </p:spPr>
      </p:pic>
      <p:sp>
        <p:nvSpPr>
          <p:cNvPr id="6" name="AutoShape 2" descr="data:image/jpeg;base64,/9j/4AAQSkZJRgABAQAAAQABAAD/2wCEAAkGBhQSEBUUExQVFBUVFxcaFxgXFBUYGBcUFBUXFRcXFxYXHCYeFxwjGRQWHy8gIycpLCwsFx4xNTAqNSYsLCkBCQoKDgwOGg8PGi8kHyQqLCwsLCwsKSwsLSwsKSwsLC0sKiwsKSwsLCwsLCksLCwpLCwpLCwsLCkpKSwsLCwsLP/AABEIALABHgMBIgACEQEDEQH/xAAbAAACAwEBAQAAAAAAAAAAAAAABQMEBgIBB//EAD0QAAIBAgMGAwUGBQQCAwAAAAECAAMRBCExBQYSQVFhInGBEzKRobEHFEJSwfAjM2Jy0RWCkvGi4UNTg//EABoBAAIDAQEAAAAAAAAAAAAAAAACAQMEBQb/xAAvEQACAgEDAgMGBwEBAAAAAAAAAQIRAwQSITFBE1FhIjJxgZGxIzNCodHh8PEU/9oADAMBAAIRAxEAPwD7dCEJBIQhCABCEIAEIQgAQhCABCEIAEIQgAQhCABCL6O3qD1TSSorOBdgufD0uRkJW3rx9ajhalWgELIpYhgTkNSLEaDP0kXxY6xyclHo35jmF4s3e2j7fDpUvfiUG+XMXOmWsz282LqrtCjSStURKlN2YKV1U2FuJTaDfA0MTlJx6Vf7G0hFOy9n1abMWrPVVgtg/DdSL3zVRe9xGxklbST4Z5eF5lts7depivulBuDhAatUABKhvdRL5Bjrc6CWxusOG/ta4f8AMK9UtfrmxX0taRZY8e1Le6vkfwmR2ZvBVo4s4TFEMSOKlVsB7RNPEBowsdOhmpr4pUXidgouBcmwuxAA9SQIJkTxuDr6epLCeAz2SVhCEIAEIQgAQhCABCEIAEIQgAQhCABCEIAEIQgAQhCABCEIAELwlHbOGqVKRWlUNNiVuwtfg4hxgE6HhvYwJStlPa28q06nsadqlci4TisFH5qjfhGemZPISzsf2/B/HKs1zmoKgjUZHS2npM5t7cz+AtTDALiKBLJ/XfNlYnNi3U538443T3hXFUAwyYZMvNWGoMW+eTROEfD3Q+fnf8Ge3qJwu0qNdVLCshpsBYXdDddSBoRmekdPVxWIQrw0qKMCDrVcqRY/lQZH+qQfaRhC2C41/mUqiOnUsGtYDmSCY33fx3taKkhlNhcMpU6dDIS5aHnP8OE65XH06fczX2cVyi1cM58VCoyegJIMi3uoce1cMvEy/wABzdTwn3zzjinuw646piVqcPtOHiQAWsoAuSeflbWRbV2BTr4lK64krUVeFQppkBbkkW4TfM85D6UP4sPFc0+qf1a/kbbJ2W1EterUqBiCONixXw2sD05+sZmKtmbLqI5apWaqSAPEEHCBfIBQNb69o2joxTdvrZ893Uy2pjQ/ve2vn0ubfKfQpld4N2qn3gYvClRWAs6MSFqqNLke63fy6S2m8FbhscJV4/76XBf+7ivb0vIXHDNOesrU4+SteXFGf318W1MEF95Vdjb8t8vofjLm+9BsQtLCobMVeqf/AMxamPWow/49pa2XsBzXfFYgg1GA0vwoi6Il8z1J5mRbErDEY7EVeQZaSXyPBTFybHOzM7H0kV+5Z4lU4/oX7t/2Wdxttmvhxx/zEJVxzDrkcvnJTtqr9+egoVqaKhYkEMrPeyC2RyF8+sSY5PuO0xUGVHF69FrL9L3v6mM90V9oamIOtaozj+z3KY/4KPiYJ9hMkIq8iXDXHxf8cj2ptSktQU2dVci4UmxYdRfX0lsGYHDgY3alWprTofwqfTiGbsPU29RH+P3sp06vsKaNXrD3lQgBB/W7ZDy1jWVzwNNRjy6t+g/hEqbycJHt6T0QxADEqyXOgLL7t/6gB3jlGuMpJS4uPU9hCEBQhCEACEIQAIQhAAhCEACEIQAIQhAAkGMxqUkL1GCqNSfp3PbnPTi04ynEOIC5HMA6EjlM/TqfeMdVDZjDlURejMgdqlvzeLhB5AHrAeML5fRFrA7ze0rcHsaqIR4XdeEMeYtquWYva8eSpigyUyaaB25AsFBPdrfpE26G8pxKstUcNamxWohy4WvyHS0i+wzhui5xXCNHaY/E7u1qWPNbCkIlVb1gRcF72BVQR4rZ9PjNjCDVkQyOF13VHCrcZzxgFUkDQXsO0kgRJKzG717SqVQiUX4EIBfI3N9BceWneR7CwQQU/B4VGZ/EWHu2A5Xv8Jm9tUGpV69Eu1xYqACMjoeI+8COnSOtw9pIxFMjIgAA8nUXy8x9JzFNzy1M3PFWPcjdYdmObDhvy1I8z+kmhCdMwhC0IQALTgUF4uKwv152ncIAKd5tgLjMO1JjYmxVuauuhH75yjtaqcDgH9mrMyoVQKrNY2sCbaAa+k0k8KyKLI5GqT5Sd0Y/dPBfd8AXHiYU2e+vE5Uvfvnb4St9mezx7D2zeJ6hLsTqSSdTNstAAEACx5cs9ZmNnYGps9mRUarhySUKC70wTfgZdWUEmxXyIkVVF/i74zXdu/uaHaVBGo1FcAoUbivpw2N/lM59m+0nq4ROMklbi51IUlR55CRbwbRr4umcPh6VSmtTKpVqKUsnMIp8RJ00E9dfudCnhqH86qLLz9mg9+qw7cupI7w72ChWPY+rd/BJdzS4XatOo7ojBmptwuBya3FbvlLk+e7o4b7vtHEURe38Nhc3J4luSTzJJzm02ltmnQ4PanhDtwhjpxEEgHzsc+0E+OSvNi2z2x56fay9Cc03BFwbg851GKAhCEACEIQAIQhAAhCUtr4qpTos9Kn7VwCQvFw3sL6/pAlK3SLOIxCopZ2VVGpYgAcsychPKWIVhdWBHUG4+IiPd/ayY/CeMBuNStRSLWbRltyz/SZLZ+5ipXegKtWhVTNGRyBUpE+F+E8+Tdx3itvsaYYY+0pumvQ0W39m/dqgxlEZLliFA9+le/tO7Ic/K8X7aFXD4kY7Dqa1Kqq+2RcyCo8NRRzFrfsyZtl7UoiyYiniF/LVSxI6cS/qZJuV94p8VGvR4EBvTswZQpPuA65Z2vysOUXqy9NQjutS7P1Xw9C1hvtEwtRRw+0Zz+AUnL36WAt85zsnY7VMW2LZPZM4ChAdFXm5GTOe2QtbPWaJcCl78IEsBbRq8zI8kVagqv1sBCEixOJCLdj5DmewjFJLKON21Rpe84v0BufgIj2jjqlS4LlV/KuWXdtTM/i9mqRkT6ymWVIaKTfJT3t2gmIxIqUuVMKdL5EkXA0yMWbC24tHHU6LkKa4/hk/hqqfAfXNfWcLgTTLkliWJNyO1gMtALRTjthivUQ2biugBzuuliOmc5bmvF3s60Y/hbUbutvTifzn/bbkbdOs5p7411I/iEjuAf0ljG0VK+LXPQAd+UQCkL848tRKPNluPBCXG02WA34ubOt+4yPwmkwW0kqi6NfqOY9J8xwy59POM6VRkIIPCRoRpLcWrb94qzaGP6eD6KIRHsjeIPZalg3I8j59DHk6EZKStHKnCUHUghCEYQJ4RPYQAjenkbZHkbXtM/sbYdRa9WriCHdmyYCy+zHuIovdQM7jrNJC0KGU2k0u5htqn2W2lc2C1MPny/ltmT6S3s+kcbiPvDA+zW4oKcrIfeqkfmfl0XzljerdP73Wovewphw45srcNl8rg37TQYTDBFAEVLk05MsdkdvvVT9P+klKmFFhpOoQjGQIQhAAhCEACcluUUb07WrYfDvUo0hUKi5uclHM8OrW1tlprFmxGo+z++tWY3S71Haw4dbFfdUA6ADWRfNFqxNx3fL5nWK3oq0setGqgp0qin2TA8XGwOYY8jbkPjNQDcRHvPsVcbhbIRxiz0nHJwLg36HT1lTdLecVKDCsRTqUbrVDEDhZciTfQH/MhOnTLJQU4KUFyuGvs/mK9p0/9Ox4rLlhsS1n6U63XsG/zHW9OCNSklejnXom9O34wxAamezD4EAz2sq7Rw1WmylUZiFYrmUUgrUUHMc7ExlsfZIoU+AFiB+ZixyyzJ1yAhX0GllrbJ+8uH6r/cEmy8Q7oDUXgbmOK9vW2Zlu09Ai3b22RhqRa3ET7o79fSEpKKtmZJydIkr7Xpo/ASb87Z26A+klpbSpto6/G31nzultEsxcm7HM95dWvcXB+P0M5v8A7nfCN70ddWbOttimL2YMei5xBisUXa5Pp0HSV6WQz15yRFmtTco2znzSTpHvs5wcMDLaJJFpxHGyLFr4O4taUHwgpAuwta3K/OaVaU5xOFDKRbWUzwWrXUvxZnGSvoYzEY4OQ1vCfdI6f5lRqBJ4lY2Md4vYlgQPdOY7HrFy0bdiJx8m5Pk9PhcZK0c4a/PMS+ijl/6lYC+k74iNY8HQ0o2dlrTXbt7Y9oPZsbsoy7gfqJjyfh9J7ha5p1FddQfjNmDPskY9RplkhXfsfTISLDVw6BhoRf4yWds83VcMIQnjNbtAD2EVYneagn4+Lrw52keL3opLTLIysbjwkkHP0vK3lgu5asM32Y5hFeytvpXy91vynn3B5xpGjJSVpiSg4OpIIQhGFCR1sQqKWdgqjUsQAPMmdsMpgdrl6O0aYxLe2o1halxqvDTqKc1CgcIJvrrmM5DdFuLH4jfPQ2WF2zRqgmlUSpbXgYMfKwmX/wBXbG4mrhnL4cUz/LBCu4OYdqin3dMl7XJ0nO1dhJQxuGrYYBGqF1qKtgGQIW4iB0IA9RJ999gu6LisPdcRRB93V6erL56kRW2aMccakkn7y4b7P/dzS4aqmdIuHZAOIXBI4hlxDlcAmYCpstcDtBUcXw1Zi1HizWnVOq8Ol+h1taPt2MVhvu33heFRYl2Y531PGxzY35m5+MvY7Z9PaOFQOGUMUexFmHO1zmp5eUHzyiMcvCk1K9r4fx/omTa1NKyUKY4vCSwXP2drcPFbJb5gDWVn3LotimxLLd2IOegsAAQOuV7y7gNhrRphaVltnpcE9+vnrKmC3wpHw1LpUUlXXhJCkG2vTnByS94qW7nw78mPKdILpO5TG2KP/wBqf8hIW3kww/8AmT43+knfHzKtkn2GUSb4ohwjlwcrcNteI5D0znTb2ULXBLeSkD4taJN4N5qdai1MKRe1jxDUG+gleVpwaLcUZKadGPwrWJ+UdbNpXcHlqR9IpoqL209Y/wBlkWNh0E5ODBytx1tTl2wdDASWkJGBLCLOmcEmUSVVnCS2tHTvHSsDhVkgSSNSsRPSsKAqVaAMzm1dncDgjQzVlZQ2tRul+kw6nCpKzpaLO4ySM4MLwyM0c+30MYDMeX0lOqtjb4eU50o0juxm2yvUW0hpvnb4SzWaVfZGxPwiXTLatG63XxHFSI/Kfkf2Y5mW3KxHF7TyX9ZqZ6HTy3Y0zyurhszSQRFvkzDDHh/MoPcE6R7E29lIthyB1BJ6DPP42k5/y5V5FeD8yPxPnHtWXM6c7T37yQ30ndana4uPhFtaqyZCx6ZTzLl2Z6mKsfUMYVIIyYWNx1Gk32ydsrVpgkgNoQSL3nyOntF+YHpeXaW1sxe4zmvBq/DfoZdTo1lXqfYYRJuxtYVaIDMOMG2ouRyMdzvwmppNHnpwcJOLCI98dhfesKyDKovipnpUXT46eseQjVZEJuElJdjJ7kY9cTSDt/NXwPc5qV1UA+6L52HXtNWRMthN03p42rXSoUSqwJpraxIGZJIyJNzYde81QkLpyWZ9rncOn29PkZfA7i0qdd6uvE5cL+FCfyqcr99ek01OmALCdTipWVRdiAO5A+sOEJOcpu5OzuYXfnBinWSqoA41Ia3NlIsfOx+Ud7R3yoUzwofat0XT1bT4TI7e269bJ/RQPCv+T3Mz53GUaNGnhNTUhbXxItnYedpQbagHuqT3IA+A/wAyDEYdjoD8JTq4dxy+OU57lt6HTUb6lurtZjqTIxjz1Mrrh3C3sMrD3hzndNDrb9fpKXknZZtSLVPFMZpt2sRfiHkf0mWprHe71ULVt1U/KxlmKctyspzxTgzXrJ1lei0srOijitE1OX1xGnaUFkyy1MQtM9zeekyIGdAwA6MjqUuJSOoMknCHWLJWiyEqdmTTIlTyPyhXA16fSe7RThqtbrIeAjU/9TgOTTcfI9TH2kpeZ57LWLsVXGg0Es4/FAAEc4permZROSukascW+WbT7P1yqnuo+pmvmX3Hr01w4BccbsWIJseg17ATThp6TS0sUUeU1st2eT9T2Id79pezo8AI4qmXLJfxH9I+JnzLeTaqVq7MDcL4VuDaw5j1vF1eXw8fHVhpMXiZPRCqsDxe8f8AxkL0/P5TypUXlrO6YHQ/Azzq5Z6RcHIw3f5ztNlcR8Klj2z+svbPwJqHoo1P6AczNTs7DDw01Gpz/U950MWFS6mbLm2dCjulseo1RahuiJrl7zD8I7DmZvJzTphQABYCdTs4saxxo89myvLLcwhCIt6MS6BOAsuZuw08vPzjSltViRjudHu197aWHqezIZ3AuQtsgdLknWZ/F781qn8pVpjq3ib52AlattKiGJdVao9y12JJ0W1+XISSvs+q4F6fAtvdVR55k5/ATPKcpdDRGEYv2kLam18RUazVn9GsPgsqYwi2ZLf3EmMamEt29P1EW1MF7R+HM+Uwym+50IQT6FP/AFELkoz7C31jbYFNKytxobg+9ckH+kdDa04q7rKFLcZFuRzu3QETnZaVKTEAMynUAm3nY6GVPcnyXbU1wWto7uK+hYH+k25dDlM6m79S3E6lUCszE5kcJtw204idJscWagS/CBf+oHhPQgC8iSqeAUw12KupBt4vCTxW6Xk7Hu5E3OuDC1K/EbABVGi2PxJOpPWS0KZGo+RjBtjVGNy6jyGnrLNHd6nrUdnPn/mRGGRvoWNxQuz5X/fnJqOJKMGtoZdxmzaPAQnhbkbk59weURNsvLxMvop+saUXERNSPoOBxYYAg3BGUZI8wu7+O9l/DYjh/D27Z8pr6Fe81Y52c3Ni2sZo0nVpTpvJ0qTSmZWi1edBpW9pJFqRrIomDTkNmZwGkdR85EnwNFGX2rif4rcs4sxGNy1ke8FUis47xU+IyPpPJ5Jy3yXqeywQWyPwRZr4i6/vnOcMvE1uXPylZVJGXOOsHgFC5uuev7M0YcTfLJy5VBUd1MZyXwj5zZbmbOKUjUa96lrXuTwjTXqSflMg1KmOYP8Au/xHO0t5WOEp+yfgIJRyLXsq5WPIEc50tPthJyk+hxNSpZIqEe76jjejeEUkNNLGo2Wvug6k9+0+fV8efyj5SGviiDmbk55A3z5y1g8AzqWIKjkTl9ZRmnLUSL8GGOGJROILHIGX8JhCwufCvXLPy7yZcNTQ3vx/JfU6n0nNbElj/jQDy5RYYknyaHJtcDDD1QPCuS9vqTNju/guFONhm2nZevrM7utsj2rcTDwL8z0m5AnX0+OluZx9bmV7F8z2EITWc0SbZ26aRIW2Wp79IqfH1caCjfwaOV7KWepY6L0HeaQ7IpF+MoC3fMX62OUtBQoyAA7CJtbfL4H3JLhGSwu6gpuHpUzcaFyPDe2nfLWMf9JrBSTUANjkBcxhX2gRoPjIf9SboI6SXCEcm+phcYlWiOGoxfjJs1jqT8vWS4IcJ5AX6TVY69ZCr2IPbQjQiZeqvASutja85mfE4yvsdfTZlKG3uSbQxAJAZh4RkBn5nzkS7TVFICHtc/MiUcWnMen+T3lGvWJYW6Z/CZrlus2VHbRbxG1WYW0F9Ot5FQr8L9xp5HXOKK4PFe/ukHtkbyVa/Ef3p1EryblyyzGovgZorF2y4VHunivcfpOXDZ2ByHUadZ1SJdQOnzkww4PvX/xJ8WTXUVwUXyUcRRzHjFsjfn0izaNcLktyeseVdhE+4eLsbA/ExZiMKdOBk8wb/E6CVe13BqPYX0UPPPtyHmY92Zto0xZjde+vpKVOlYZ8tANPU85792z4n05d40Z7SuUN3DNpgdpq4upvLy4ifNdo7Vagl0HjPuj8q9Wt8hGWyd46jopZQCe5t5zXHUUvaMU9Lb4N2cSALk2F7X7ySnih1EzNHaFxnmOY/WM6DAjIyXnl1XQVaePfqOhWz5/CR1nN9LWzue0Vffr5BtNc9Okq7R2j4SqnM5E9jyg9Uq5JjpG5UjPbw1Q1YldDpFwZV1IuepAHmSdIwxQHDnyOQGp9eQ7xRR3dVn4qjtUzNr+EAdD3nKUY7nKR6CEqiooZYbGocqYNQ8391B5XFz+sjxO1HR7WVh6j9ZauqrYeG2gGnwi2u3E1yPhInlfYlYk+pZq7RuMlAPf95yTDuoFz4j5X/wDGVMN2F/p8I82Zsq54my7TTgUpcsy51GPCO6GMqAWUeJieV2AysBPa9Ng1mJLWF7nmc7CO8PRtkguf3qZZTdtqrcVRgvYC5t5mbY4WzJ48YdTJVAToI42JurUq2LXROp5+Q5zZYDYVKlYhLn8zZn56Rjaa4aZLmRiy69viH1K+BwS0kCJoPiT1MsQhNaVHObt2whCECAgRCEAKtTAA85Wq4AjneM4SbIoT/dz0i3atFEUnhBa2Q4T8yNJqiJBVwKMLFQZXOG5F2PJtZ8wxD8R0AFuQ59hFdZbE8/M3n1N91cOfwt/zaQVNycMRaz+YczLLTNm6Osj3R80DIM2Fz01/6kWJxwIvYZaZZ/8Aubqp9mtMsbVWC8hwi/qb5zx/svot7z1D2DBR/wCIv84rwTaodanHd2z57h94Ah8akf1Aj5gzR7N3nw9XL2qX6E2+Rj6l9lWEU/ylb+67fUyy32bYU600HkoH0iR0kojy1mOXUSB+E3Vlt52kv+s3J4uDP1jil9nGGXNTUX+1yJfw+51BdeNv7nb9LRFpsqfFES1WGu7+RiGwqE3Gp/KoFj5c412Vue7EM/un82v/ABm0w2yqVP3aag9bXPxMtS2GiV3NmfJrX0gjCbU+zikx4iWI/FY6+czuI2WtLEGkuiBSBz4WFx5z64y3iLbG7VOqjMVu6glGHvAgEix1k59ImvZIw6t3U2Y3CUhmLTzE7UVTwgElTy6xPh0qk51GU9Ln9iNsLswW6nvYX9ZxJTm1UUdZY4p3JlCvtCoxAXK/71noq8N1Y2zNmIva8Z09nMzKoWxOffIXH0nmI3brWzF5VsyyVxRqg8a4kyg2HuouQ2Wo0J7SRMFdOHOx58x0MtbP2BiFa4W69Dp5jvGNTBOmoI8x15TTDBJrdJFcssYukzLPs7hazOT/ALbHz1nH3UcuL5D9JpamBDmxyPUAaR5s7dmgLNY1P7jl8BNGLSRn2K8mscFyZXZezmqZU0J7gaeugms2dusQP4h/2j9TNJQQAAKAB0AsPhJJ1cenjFHFy6yc3wVcPgFUWAAHlLApidQmhJIyOTfUIQhJFCEIQAIQhAAhCEACEIQAIQhAAhCEACEIQAIQhAAhCEACEIQAJ4xynsCLwA+e7SqU2rFwnDc/9nznuDpF78KksSdBkM5tquyqTG7U1J8pYSiBoAPITA9I5O2zctUoqkhRsTYppsaj24iLAflHPPrHHsx0E6hNePHHGqRknklN2zwIOk8emCLEXE6hLBBJjd3uJroVA6Hr2lbDYTEUNEDi9yAy/K9ppISrwo3aL/HlVPkhwtYsM1ZezW/Q5yaEJaUBCEIAEIQgAQhCABCEI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7415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64</a:t>
            </a:fld>
            <a:endParaRPr lang="en-US"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690446"/>
            <a:ext cx="5410200" cy="332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141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Issues to be Addressed</a:t>
            </a:r>
            <a:endParaRPr lang="en-US" dirty="0"/>
          </a:p>
        </p:txBody>
      </p:sp>
      <p:sp>
        <p:nvSpPr>
          <p:cNvPr id="3" name="Content Placeholder 2"/>
          <p:cNvSpPr>
            <a:spLocks noGrp="1"/>
          </p:cNvSpPr>
          <p:nvPr>
            <p:ph idx="1"/>
          </p:nvPr>
        </p:nvSpPr>
        <p:spPr/>
        <p:txBody>
          <a:bodyPr/>
          <a:lstStyle/>
          <a:p>
            <a:r>
              <a:rPr lang="en-US" dirty="0" smtClean="0"/>
              <a:t>Deemed Status</a:t>
            </a:r>
          </a:p>
          <a:p>
            <a:r>
              <a:rPr lang="en-US" dirty="0" smtClean="0"/>
              <a:t>Role of National Accreditation</a:t>
            </a:r>
          </a:p>
          <a:p>
            <a:r>
              <a:rPr lang="en-US" dirty="0" smtClean="0"/>
              <a:t>Feasibility of Timeframes Based on Available Resources</a:t>
            </a:r>
          </a:p>
          <a:p>
            <a:r>
              <a:rPr lang="en-US" dirty="0" smtClean="0"/>
              <a:t>Further Streamlining of the Process</a:t>
            </a:r>
          </a:p>
          <a:p>
            <a:r>
              <a:rPr lang="en-US" dirty="0" smtClean="0"/>
              <a:t>Continuous Exploration of Ways to Further Reduce Administrative Burden Across the System</a:t>
            </a:r>
          </a:p>
          <a:p>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65</a:t>
            </a:fld>
            <a:endParaRPr lang="en-US" altLang="en-US" dirty="0"/>
          </a:p>
        </p:txBody>
      </p:sp>
    </p:spTree>
    <p:extLst>
      <p:ext uri="{BB962C8B-B14F-4D97-AF65-F5344CB8AC3E}">
        <p14:creationId xmlns:p14="http://schemas.microsoft.com/office/powerpoint/2010/main" val="7301744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077200" cy="381000"/>
          </a:xfrm>
        </p:spPr>
        <p:txBody>
          <a:bodyPr/>
          <a:lstStyle/>
          <a:p>
            <a:r>
              <a:rPr lang="en-US" dirty="0" smtClean="0"/>
              <a:t>Our Commitment to </a:t>
            </a:r>
            <a:br>
              <a:rPr lang="en-US" dirty="0" smtClean="0"/>
            </a:br>
            <a:r>
              <a:rPr lang="en-US" dirty="0" smtClean="0"/>
              <a:t>Continuous Quality Improvement </a:t>
            </a: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66</a:t>
            </a:fld>
            <a:endParaRPr lang="en-US" altLang="en-US" dirty="0"/>
          </a:p>
        </p:txBody>
      </p:sp>
      <p:pic>
        <p:nvPicPr>
          <p:cNvPr id="5" name="Content Placeholder 4" descr="http://ts1.mm.bing.net/th?&amp;id=HN.608054987303289648&amp;w=300&amp;h=300&amp;c=0&amp;pid=1.9&amp;rs=0&amp;p=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2590800"/>
            <a:ext cx="3733800" cy="3657600"/>
          </a:xfrm>
          <a:prstGeom prst="rect">
            <a:avLst/>
          </a:prstGeom>
          <a:noFill/>
          <a:ln>
            <a:noFill/>
          </a:ln>
        </p:spPr>
      </p:pic>
    </p:spTree>
    <p:extLst>
      <p:ext uri="{BB962C8B-B14F-4D97-AF65-F5344CB8AC3E}">
        <p14:creationId xmlns:p14="http://schemas.microsoft.com/office/powerpoint/2010/main" val="19630663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8077200" cy="914400"/>
          </a:xfrm>
        </p:spPr>
        <p:txBody>
          <a:bodyPr/>
          <a:lstStyle/>
          <a:p>
            <a:r>
              <a:rPr lang="en-US" sz="3800" dirty="0" smtClean="0"/>
              <a:t>Continued Collaboration</a:t>
            </a:r>
            <a:endParaRPr lang="en-US" sz="38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67</a:t>
            </a:fld>
            <a:endParaRPr lang="en-US" altLang="en-US" dirty="0"/>
          </a:p>
        </p:txBody>
      </p:sp>
      <p:pic>
        <p:nvPicPr>
          <p:cNvPr id="5" name="Picture 4"/>
          <p:cNvPicPr/>
          <p:nvPr/>
        </p:nvPicPr>
        <p:blipFill>
          <a:blip r:embed="rId2" cstate="print">
            <a:extLst>
              <a:ext uri="{BEBA8EAE-BF5A-486C-A8C5-ECC9F3942E4B}">
                <a14:imgProps xmlns:a14="http://schemas.microsoft.com/office/drawing/2010/main">
                  <a14:imgLayer r:embed="rId3">
                    <a14:imgEffect>
                      <a14:backgroundRemoval t="6452" b="94624" l="5584" r="95939"/>
                    </a14:imgEffect>
                  </a14:imgLayer>
                </a14:imgProps>
              </a:ext>
            </a:extLst>
          </a:blip>
          <a:srcRect/>
          <a:stretch>
            <a:fillRect/>
          </a:stretch>
        </p:blipFill>
        <p:spPr bwMode="auto">
          <a:xfrm>
            <a:off x="2307590" y="3000375"/>
            <a:ext cx="4662170" cy="3248025"/>
          </a:xfrm>
          <a:prstGeom prst="rect">
            <a:avLst/>
          </a:prstGeom>
          <a:noFill/>
          <a:ln w="28575">
            <a:solidFill>
              <a:srgbClr val="092471"/>
            </a:solidFill>
            <a:miter lim="800000"/>
            <a:headEnd/>
            <a:tailEnd/>
          </a:ln>
        </p:spPr>
      </p:pic>
    </p:spTree>
    <p:extLst>
      <p:ext uri="{BB962C8B-B14F-4D97-AF65-F5344CB8AC3E}">
        <p14:creationId xmlns:p14="http://schemas.microsoft.com/office/powerpoint/2010/main" val="2244123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077200" cy="914400"/>
          </a:xfrm>
        </p:spPr>
        <p:txBody>
          <a:bodyPr/>
          <a:lstStyle/>
          <a:p>
            <a:r>
              <a:rPr lang="en-US" sz="3600" dirty="0" smtClean="0"/>
              <a:t>Continued Collaboration</a:t>
            </a:r>
            <a:endParaRPr lang="en-US" sz="3600" dirty="0"/>
          </a:p>
        </p:txBody>
      </p:sp>
      <p:sp>
        <p:nvSpPr>
          <p:cNvPr id="3" name="Content Placeholder 2"/>
          <p:cNvSpPr>
            <a:spLocks noGrp="1"/>
          </p:cNvSpPr>
          <p:nvPr>
            <p:ph idx="1"/>
          </p:nvPr>
        </p:nvSpPr>
        <p:spPr>
          <a:xfrm>
            <a:off x="533400" y="2514600"/>
            <a:ext cx="8077200" cy="4114800"/>
          </a:xfrm>
        </p:spPr>
        <p:txBody>
          <a:bodyPr/>
          <a:lstStyle/>
          <a:p>
            <a:pPr marL="0" indent="0" algn="ctr">
              <a:buNone/>
            </a:pPr>
            <a:r>
              <a:rPr lang="en-US" b="1" dirty="0" smtClean="0"/>
              <a:t>Transparency</a:t>
            </a:r>
          </a:p>
          <a:p>
            <a:pPr marL="0" indent="0">
              <a:buNone/>
            </a:pPr>
            <a:endParaRPr lang="en-US" dirty="0"/>
          </a:p>
          <a:p>
            <a:endParaRPr lang="en-US" dirty="0" smtClean="0"/>
          </a:p>
          <a:p>
            <a:pPr marL="0" indent="0">
              <a:buNone/>
            </a:pPr>
            <a:endParaRPr lang="en-US" dirty="0"/>
          </a:p>
          <a:p>
            <a:endParaRPr lang="en-US" dirty="0" smtClean="0"/>
          </a:p>
          <a:p>
            <a:pPr marL="0" indent="0">
              <a:buNone/>
            </a:pPr>
            <a:endParaRPr lang="en-US" sz="2000" dirty="0"/>
          </a:p>
          <a:p>
            <a:pPr marL="0" indent="0" algn="ctr">
              <a:buNone/>
            </a:pPr>
            <a:r>
              <a:rPr lang="en-US" sz="2800" dirty="0" smtClean="0"/>
              <a:t>The Key to Positive Outcomes and Accountability</a:t>
            </a:r>
            <a:endParaRPr lang="en-US" sz="28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68</a:t>
            </a:fld>
            <a:endParaRPr lang="en-US" altLang="en-US" dirty="0"/>
          </a:p>
        </p:txBody>
      </p:sp>
      <p:pic>
        <p:nvPicPr>
          <p:cNvPr id="5" name="Picture 4" descr="http://www.alectia.com/files/8913/0579/1538/RiskManagement.jpg"/>
          <p:cNvPicPr/>
          <p:nvPr/>
        </p:nvPicPr>
        <p:blipFill>
          <a:blip r:embed="rId2" cstate="print"/>
          <a:srcRect/>
          <a:stretch>
            <a:fillRect/>
          </a:stretch>
        </p:blipFill>
        <p:spPr bwMode="auto">
          <a:xfrm>
            <a:off x="1295400" y="3276600"/>
            <a:ext cx="3429000" cy="2209800"/>
          </a:xfrm>
          <a:prstGeom prst="rect">
            <a:avLst/>
          </a:prstGeom>
          <a:noFill/>
          <a:ln w="9525">
            <a:noFill/>
            <a:miter lim="800000"/>
            <a:headEnd/>
            <a:tailEnd/>
          </a:ln>
        </p:spPr>
      </p:pic>
      <p:pic>
        <p:nvPicPr>
          <p:cNvPr id="6" name="Picture 5" descr="http://www.bartonheyman.com/images/photo-financial-services.jpg"/>
          <p:cNvPicPr/>
          <p:nvPr/>
        </p:nvPicPr>
        <p:blipFill>
          <a:blip r:embed="rId3" cstate="print"/>
          <a:srcRect/>
          <a:stretch>
            <a:fillRect/>
          </a:stretch>
        </p:blipFill>
        <p:spPr bwMode="auto">
          <a:xfrm>
            <a:off x="4724400" y="3276600"/>
            <a:ext cx="3321050" cy="2209800"/>
          </a:xfrm>
          <a:prstGeom prst="rect">
            <a:avLst/>
          </a:prstGeom>
          <a:noFill/>
          <a:ln w="9525">
            <a:noFill/>
            <a:miter lim="800000"/>
            <a:headEnd/>
            <a:tailEnd/>
          </a:ln>
        </p:spPr>
      </p:pic>
    </p:spTree>
    <p:extLst>
      <p:ext uri="{BB962C8B-B14F-4D97-AF65-F5344CB8AC3E}">
        <p14:creationId xmlns:p14="http://schemas.microsoft.com/office/powerpoint/2010/main" val="4072832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69</a:t>
            </a:fld>
            <a:endParaRPr lang="en-US" altLang="en-US" dirty="0"/>
          </a:p>
        </p:txBody>
      </p:sp>
      <p:pic>
        <p:nvPicPr>
          <p:cNvPr id="8" name="Picture 7"/>
          <p:cNvPicPr>
            <a:picLocks noChangeAspect="1"/>
          </p:cNvPicPr>
          <p:nvPr/>
        </p:nvPicPr>
        <p:blipFill>
          <a:blip r:embed="rId2"/>
          <a:stretch>
            <a:fillRect/>
          </a:stretch>
        </p:blipFill>
        <p:spPr>
          <a:xfrm>
            <a:off x="1219200" y="1828800"/>
            <a:ext cx="6781800" cy="3962400"/>
          </a:xfrm>
          <a:prstGeom prst="rect">
            <a:avLst/>
          </a:prstGeom>
        </p:spPr>
      </p:pic>
    </p:spTree>
    <p:extLst>
      <p:ext uri="{BB962C8B-B14F-4D97-AF65-F5344CB8AC3E}">
        <p14:creationId xmlns:p14="http://schemas.microsoft.com/office/powerpoint/2010/main" val="1584729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a:t>
            </a:r>
            <a:endParaRPr lang="en-US" dirty="0"/>
          </a:p>
        </p:txBody>
      </p:sp>
      <p:sp>
        <p:nvSpPr>
          <p:cNvPr id="3" name="Content Placeholder 2"/>
          <p:cNvSpPr>
            <a:spLocks noGrp="1"/>
          </p:cNvSpPr>
          <p:nvPr>
            <p:ph idx="1"/>
          </p:nvPr>
        </p:nvSpPr>
        <p:spPr/>
        <p:txBody>
          <a:bodyPr/>
          <a:lstStyle/>
          <a:p>
            <a:pPr marL="0" indent="0" algn="ctr">
              <a:buNone/>
            </a:pPr>
            <a:r>
              <a:rPr lang="en-US" sz="4400" dirty="0" smtClean="0"/>
              <a:t>Development of a Streamlined </a:t>
            </a:r>
          </a:p>
          <a:p>
            <a:pPr marL="0" indent="0" algn="ctr">
              <a:buNone/>
            </a:pPr>
            <a:r>
              <a:rPr lang="en-US" sz="4400" dirty="0" smtClean="0"/>
              <a:t>Process and Tools </a:t>
            </a:r>
          </a:p>
          <a:p>
            <a:pPr marL="0" indent="0" algn="ctr">
              <a:buNone/>
            </a:pPr>
            <a:r>
              <a:rPr lang="en-US" sz="4400" dirty="0" smtClean="0"/>
              <a:t>for </a:t>
            </a:r>
          </a:p>
          <a:p>
            <a:pPr marL="0" indent="0" algn="ctr">
              <a:buNone/>
            </a:pPr>
            <a:r>
              <a:rPr lang="en-US" sz="4400" dirty="0" smtClean="0"/>
              <a:t>Routine Provider Monitoring</a:t>
            </a:r>
            <a:endParaRPr lang="en-US" sz="4400" dirty="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7</a:t>
            </a:fld>
            <a:endParaRPr lang="en-US" altLang="en-US" dirty="0"/>
          </a:p>
        </p:txBody>
      </p:sp>
    </p:spTree>
    <p:extLst>
      <p:ext uri="{BB962C8B-B14F-4D97-AF65-F5344CB8AC3E}">
        <p14:creationId xmlns:p14="http://schemas.microsoft.com/office/powerpoint/2010/main" val="121232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077200" cy="914400"/>
          </a:xfrm>
        </p:spPr>
        <p:txBody>
          <a:bodyPr/>
          <a:lstStyle/>
          <a:p>
            <a:r>
              <a:rPr lang="en-US" dirty="0" smtClean="0"/>
              <a:t>Streamlining Provider Monitoring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9350" y="2819399"/>
            <a:ext cx="4972050" cy="2943225"/>
          </a:xfrm>
        </p:spPr>
      </p:pic>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8</a:t>
            </a:fld>
            <a:endParaRPr lang="en-US" altLang="en-US" dirty="0"/>
          </a:p>
        </p:txBody>
      </p:sp>
    </p:spTree>
    <p:extLst>
      <p:ext uri="{BB962C8B-B14F-4D97-AF65-F5344CB8AC3E}">
        <p14:creationId xmlns:p14="http://schemas.microsoft.com/office/powerpoint/2010/main" val="286514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a:t>
            </a:r>
            <a:endParaRPr lang="en-US" dirty="0"/>
          </a:p>
        </p:txBody>
      </p:sp>
      <p:sp>
        <p:nvSpPr>
          <p:cNvPr id="3" name="Content Placeholder 2"/>
          <p:cNvSpPr>
            <a:spLocks noGrp="1"/>
          </p:cNvSpPr>
          <p:nvPr>
            <p:ph idx="1"/>
          </p:nvPr>
        </p:nvSpPr>
        <p:spPr/>
        <p:txBody>
          <a:bodyPr/>
          <a:lstStyle/>
          <a:p>
            <a:r>
              <a:rPr lang="en-US" sz="2800" dirty="0" smtClean="0"/>
              <a:t>Compliance with rule-based requirements in areas that are important to the individuals and families we ser</a:t>
            </a:r>
            <a:r>
              <a:rPr lang="en-US" dirty="0" smtClean="0"/>
              <a:t>ve:</a:t>
            </a:r>
          </a:p>
          <a:p>
            <a:endParaRPr lang="en-US" dirty="0" smtClean="0"/>
          </a:p>
        </p:txBody>
      </p:sp>
      <p:sp>
        <p:nvSpPr>
          <p:cNvPr id="4" name="Slide Number Placeholder 3"/>
          <p:cNvSpPr>
            <a:spLocks noGrp="1"/>
          </p:cNvSpPr>
          <p:nvPr>
            <p:ph type="sldNum" sz="quarter" idx="12"/>
          </p:nvPr>
        </p:nvSpPr>
        <p:spPr/>
        <p:txBody>
          <a:bodyPr/>
          <a:lstStyle/>
          <a:p>
            <a:pPr>
              <a:defRPr/>
            </a:pPr>
            <a:fld id="{F522466C-8989-4DB7-88D9-E3AFC3D9B8F7}" type="slidenum">
              <a:rPr lang="en-US" altLang="en-US" smtClean="0"/>
              <a:pPr>
                <a:defRPr/>
              </a:pPr>
              <a:t>9</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888690150"/>
              </p:ext>
            </p:extLst>
          </p:nvPr>
        </p:nvGraphicFramePr>
        <p:xfrm>
          <a:off x="1524000" y="3352800"/>
          <a:ext cx="6096000" cy="3139440"/>
        </p:xfrm>
        <a:graphic>
          <a:graphicData uri="http://schemas.openxmlformats.org/drawingml/2006/table">
            <a:tbl>
              <a:tblPr firstRow="1" bandRow="1">
                <a:tableStyleId>{5C22544A-7EE6-4342-B048-85BDC9FD1C3A}</a:tableStyleId>
              </a:tblPr>
              <a:tblGrid>
                <a:gridCol w="3048000"/>
                <a:gridCol w="3048000"/>
              </a:tblGrid>
              <a:tr h="609600">
                <a:tc>
                  <a:txBody>
                    <a:bodyPr/>
                    <a:lstStyle/>
                    <a:p>
                      <a:pPr marL="285750" indent="-285750">
                        <a:buFont typeface="Arial" panose="020B0604020202020204" pitchFamily="34" charset="0"/>
                        <a:buChar char="•"/>
                      </a:pPr>
                      <a:r>
                        <a:rPr lang="en-US" dirty="0" smtClean="0"/>
                        <a:t>Protection of Rights</a:t>
                      </a:r>
                      <a:endParaRPr lang="en-US" dirty="0"/>
                    </a:p>
                  </a:txBody>
                  <a:tcPr/>
                </a:tc>
                <a:tc>
                  <a:txBody>
                    <a:bodyPr/>
                    <a:lstStyle/>
                    <a:p>
                      <a:pPr marL="285750" indent="-285750">
                        <a:buFont typeface="Arial" panose="020B0604020202020204" pitchFamily="34" charset="0"/>
                        <a:buChar char="•"/>
                      </a:pPr>
                      <a:r>
                        <a:rPr lang="en-US" dirty="0" smtClean="0"/>
                        <a:t>Service</a:t>
                      </a:r>
                      <a:r>
                        <a:rPr lang="en-US" baseline="0" dirty="0" smtClean="0"/>
                        <a:t> Availability</a:t>
                      </a:r>
                      <a:endParaRPr lang="en-US" dirty="0"/>
                    </a:p>
                  </a:txBody>
                  <a:tcPr/>
                </a:tc>
              </a:tr>
              <a:tr h="609600">
                <a:tc>
                  <a:txBody>
                    <a:bodyPr/>
                    <a:lstStyle/>
                    <a:p>
                      <a:pPr marL="285750" indent="-285750">
                        <a:buFont typeface="Arial" panose="020B0604020202020204" pitchFamily="34" charset="0"/>
                        <a:buChar char="•"/>
                      </a:pPr>
                      <a:r>
                        <a:rPr lang="en-US" dirty="0" smtClean="0"/>
                        <a:t>Coordination of Care</a:t>
                      </a:r>
                      <a:endParaRPr lang="en-US" dirty="0"/>
                    </a:p>
                  </a:txBody>
                  <a:tcPr/>
                </a:tc>
                <a:tc>
                  <a:txBody>
                    <a:bodyPr/>
                    <a:lstStyle/>
                    <a:p>
                      <a:pPr marL="285750" indent="-285750">
                        <a:buFont typeface="Arial" panose="020B0604020202020204" pitchFamily="34" charset="0"/>
                        <a:buChar char="•"/>
                      </a:pPr>
                      <a:r>
                        <a:rPr lang="en-US" dirty="0" smtClean="0"/>
                        <a:t>Reporting &amp; Following Up on Incidents</a:t>
                      </a:r>
                      <a:endParaRPr lang="en-US" dirty="0"/>
                    </a:p>
                  </a:txBody>
                  <a:tcPr/>
                </a:tc>
              </a:tr>
              <a:tr h="609600">
                <a:tc>
                  <a:txBody>
                    <a:bodyPr/>
                    <a:lstStyle/>
                    <a:p>
                      <a:pPr marL="285750" indent="-285750">
                        <a:buFont typeface="Arial" panose="020B0604020202020204" pitchFamily="34" charset="0"/>
                        <a:buChar char="•"/>
                      </a:pPr>
                      <a:r>
                        <a:rPr lang="en-US" dirty="0" smtClean="0"/>
                        <a:t>Handling Complaints</a:t>
                      </a:r>
                      <a:endParaRPr lang="en-US" dirty="0"/>
                    </a:p>
                  </a:txBody>
                  <a:tcPr/>
                </a:tc>
                <a:tc>
                  <a:txBody>
                    <a:bodyPr/>
                    <a:lstStyle/>
                    <a:p>
                      <a:pPr marL="285750" indent="-285750">
                        <a:buFont typeface="Arial" panose="020B0604020202020204" pitchFamily="34" charset="0"/>
                        <a:buChar char="•"/>
                      </a:pPr>
                      <a:r>
                        <a:rPr lang="en-US" dirty="0" smtClean="0"/>
                        <a:t>Protection of Property</a:t>
                      </a:r>
                      <a:endParaRPr lang="en-US" dirty="0"/>
                    </a:p>
                  </a:txBody>
                  <a:tcPr/>
                </a:tc>
              </a:tr>
              <a:tr h="609600">
                <a:tc>
                  <a:txBody>
                    <a:bodyPr/>
                    <a:lstStyle/>
                    <a:p>
                      <a:pPr marL="285750" indent="-285750">
                        <a:buFont typeface="Arial" panose="020B0604020202020204" pitchFamily="34" charset="0"/>
                        <a:buChar char="•"/>
                      </a:pPr>
                      <a:r>
                        <a:rPr lang="en-US" dirty="0" smtClean="0"/>
                        <a:t>Medication</a:t>
                      </a:r>
                      <a:r>
                        <a:rPr lang="en-US" baseline="0" dirty="0" smtClean="0"/>
                        <a:t> Administration</a:t>
                      </a:r>
                      <a:endParaRPr lang="en-US" dirty="0"/>
                    </a:p>
                  </a:txBody>
                  <a:tcPr/>
                </a:tc>
                <a:tc>
                  <a:txBody>
                    <a:bodyPr/>
                    <a:lstStyle/>
                    <a:p>
                      <a:pPr marL="285750" indent="-285750">
                        <a:buFont typeface="Arial" panose="020B0604020202020204" pitchFamily="34" charset="0"/>
                        <a:buChar char="•"/>
                      </a:pPr>
                      <a:r>
                        <a:rPr lang="en-US" dirty="0" smtClean="0"/>
                        <a:t>Use of Restrictive Interventions</a:t>
                      </a:r>
                      <a:endParaRPr lang="en-US" dirty="0"/>
                    </a:p>
                  </a:txBody>
                  <a:tcPr/>
                </a:tc>
              </a:tr>
              <a:tr h="609600">
                <a:tc>
                  <a:txBody>
                    <a:bodyPr/>
                    <a:lstStyle/>
                    <a:p>
                      <a:pPr marL="285750" indent="-285750">
                        <a:buFont typeface="Arial" panose="020B0604020202020204" pitchFamily="34" charset="0"/>
                        <a:buChar char="•"/>
                      </a:pPr>
                      <a:r>
                        <a:rPr lang="en-US" dirty="0" smtClean="0"/>
                        <a:t>Records &amp;</a:t>
                      </a:r>
                      <a:r>
                        <a:rPr lang="en-US" baseline="0" dirty="0" smtClean="0"/>
                        <a:t> Documentation</a:t>
                      </a:r>
                      <a:endParaRPr lang="en-US" dirty="0"/>
                    </a:p>
                  </a:txBody>
                  <a:tcPr/>
                </a:tc>
                <a:tc>
                  <a:txBody>
                    <a:bodyPr/>
                    <a:lstStyle/>
                    <a:p>
                      <a:pPr marL="285750" indent="-285750">
                        <a:buFont typeface="Arial" panose="020B0604020202020204" pitchFamily="34" charset="0"/>
                        <a:buChar char="•"/>
                      </a:pPr>
                      <a:r>
                        <a:rPr lang="en-US" dirty="0" smtClean="0"/>
                        <a:t>Integrity of Billing</a:t>
                      </a:r>
                      <a:endParaRPr lang="en-US" dirty="0"/>
                    </a:p>
                  </a:txBody>
                  <a:tcPr/>
                </a:tc>
              </a:tr>
            </a:tbl>
          </a:graphicData>
        </a:graphic>
      </p:graphicFrame>
    </p:spTree>
    <p:extLst>
      <p:ext uri="{BB962C8B-B14F-4D97-AF65-F5344CB8AC3E}">
        <p14:creationId xmlns:p14="http://schemas.microsoft.com/office/powerpoint/2010/main" val="254101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HHS JLOC Presentation Template">
  <a:themeElements>
    <a:clrScheme name="Blank Presentation 13">
      <a:dk1>
        <a:srgbClr val="2D4190"/>
      </a:dk1>
      <a:lt1>
        <a:srgbClr val="FFFFFF"/>
      </a:lt1>
      <a:dk2>
        <a:srgbClr val="000000"/>
      </a:dk2>
      <a:lt2>
        <a:srgbClr val="656565"/>
      </a:lt2>
      <a:accent1>
        <a:srgbClr val="2D4190"/>
      </a:accent1>
      <a:accent2>
        <a:srgbClr val="C31F39"/>
      </a:accent2>
      <a:accent3>
        <a:srgbClr val="FFFFFF"/>
      </a:accent3>
      <a:accent4>
        <a:srgbClr val="25367A"/>
      </a:accent4>
      <a:accent5>
        <a:srgbClr val="ADB0C6"/>
      </a:accent5>
      <a:accent6>
        <a:srgbClr val="B01B33"/>
      </a:accent6>
      <a:hlink>
        <a:srgbClr val="C31F39"/>
      </a:hlink>
      <a:folHlink>
        <a:srgbClr val="656565"/>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ambria" pitchFamily="-32"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ambria" pitchFamily="-32"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D4190"/>
        </a:dk1>
        <a:lt1>
          <a:srgbClr val="FFFFFF"/>
        </a:lt1>
        <a:dk2>
          <a:srgbClr val="000000"/>
        </a:dk2>
        <a:lt2>
          <a:srgbClr val="656565"/>
        </a:lt2>
        <a:accent1>
          <a:srgbClr val="2D4190"/>
        </a:accent1>
        <a:accent2>
          <a:srgbClr val="C31F39"/>
        </a:accent2>
        <a:accent3>
          <a:srgbClr val="FFFFFF"/>
        </a:accent3>
        <a:accent4>
          <a:srgbClr val="25367A"/>
        </a:accent4>
        <a:accent5>
          <a:srgbClr val="ADB0C6"/>
        </a:accent5>
        <a:accent6>
          <a:srgbClr val="B01B33"/>
        </a:accent6>
        <a:hlink>
          <a:srgbClr val="C31F39"/>
        </a:hlink>
        <a:folHlink>
          <a:srgbClr val="656565"/>
        </a:folHlink>
      </a:clrScheme>
      <a:clrMap bg1="lt1" tx1="dk1" bg2="lt2" tx2="dk2" accent1="accent1" accent2="accent2" accent3="accent3" accent4="accent4" accent5="accent5" accent6="accent6" hlink="hlink" folHlink="folHlink"/>
    </a:extraClrScheme>
    <a:extraClrScheme>
      <a:clrScheme name="Blank Presentation 14">
        <a:dk1>
          <a:srgbClr val="B2B2B2"/>
        </a:dk1>
        <a:lt1>
          <a:srgbClr val="FFFFFF"/>
        </a:lt1>
        <a:dk2>
          <a:srgbClr val="2D4190"/>
        </a:dk2>
        <a:lt2>
          <a:srgbClr val="FFFFFF"/>
        </a:lt2>
        <a:accent1>
          <a:srgbClr val="FFFFFF"/>
        </a:accent1>
        <a:accent2>
          <a:srgbClr val="FFFFFF"/>
        </a:accent2>
        <a:accent3>
          <a:srgbClr val="ADB0C6"/>
        </a:accent3>
        <a:accent4>
          <a:srgbClr val="DADADA"/>
        </a:accent4>
        <a:accent5>
          <a:srgbClr val="FFFFFF"/>
        </a:accent5>
        <a:accent6>
          <a:srgbClr val="E7E7E7"/>
        </a:accent6>
        <a:hlink>
          <a:srgbClr val="FFFFFF"/>
        </a:hlink>
        <a:folHlink>
          <a:srgbClr val="B4B4B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DHHS JLOC Presentation Template</Template>
  <TotalTime>5838</TotalTime>
  <Words>2379</Words>
  <Application>Microsoft Office PowerPoint</Application>
  <PresentationFormat>On-screen Show (4:3)</PresentationFormat>
  <Paragraphs>419</Paragraphs>
  <Slides>69</Slides>
  <Notes>2</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DHHS JLOC Presentation Template</vt:lpstr>
      <vt:lpstr>  Working Together to Ensure  Quality, Positive Outcomes and Accountability in Serving and Supporting Individuals and Families </vt:lpstr>
      <vt:lpstr>PowerPoint Presentation</vt:lpstr>
      <vt:lpstr>PowerPoint Presentation</vt:lpstr>
      <vt:lpstr>Provider Monitoring</vt:lpstr>
      <vt:lpstr>Provider Monitoring</vt:lpstr>
      <vt:lpstr>Routine Provider Monitoring</vt:lpstr>
      <vt:lpstr>Phase I</vt:lpstr>
      <vt:lpstr>Streamlining Provider Monitoring</vt:lpstr>
      <vt:lpstr>Phase I</vt:lpstr>
      <vt:lpstr>PowerPoint Presentation</vt:lpstr>
      <vt:lpstr>Provider  Monitoring Collaboration Workgroup</vt:lpstr>
      <vt:lpstr>Provider  Monitoring Collaboration Workgroup</vt:lpstr>
      <vt:lpstr>Provider  Monitoring Collaboration Workgroup</vt:lpstr>
      <vt:lpstr>Provider  Monitoring Collaboration Workgroup</vt:lpstr>
      <vt:lpstr>Individuals, Families &amp; Advocates</vt:lpstr>
      <vt:lpstr>Individuals, Families &amp; Advocates</vt:lpstr>
      <vt:lpstr>Providers</vt:lpstr>
      <vt:lpstr>LME-MCOs</vt:lpstr>
      <vt:lpstr>DHHS</vt:lpstr>
      <vt:lpstr>DHHS</vt:lpstr>
      <vt:lpstr>Now Everyone’s at the Table…..</vt:lpstr>
      <vt:lpstr>PowerPoint Presentation</vt:lpstr>
      <vt:lpstr>Accomplishments to Date</vt:lpstr>
      <vt:lpstr>Accomplishments to Date</vt:lpstr>
      <vt:lpstr>Accomplishments to Date</vt:lpstr>
      <vt:lpstr>Accomplishments to Date</vt:lpstr>
      <vt:lpstr>Accomplishments to Date</vt:lpstr>
      <vt:lpstr>Accomplishments to Date</vt:lpstr>
      <vt:lpstr>Accomplishments to Date</vt:lpstr>
      <vt:lpstr>Provider Monitoring Survey</vt:lpstr>
      <vt:lpstr>Provider Monitoring Survey</vt:lpstr>
      <vt:lpstr>Provider Monitoring Survey</vt:lpstr>
      <vt:lpstr>Provider Monitoring Survey</vt:lpstr>
      <vt:lpstr>Provider Monitoring Survey</vt:lpstr>
      <vt:lpstr>Provider Monitoring Survey</vt:lpstr>
      <vt:lpstr>Provider Monitoring Survey</vt:lpstr>
      <vt:lpstr>Provider Monitoring Survey</vt:lpstr>
      <vt:lpstr>Provider Monitoring Survey</vt:lpstr>
      <vt:lpstr>Continuous Quality Improvement: Current Activities</vt:lpstr>
      <vt:lpstr>Phase II</vt:lpstr>
      <vt:lpstr>How Things Get Done</vt:lpstr>
      <vt:lpstr>Focus Groups</vt:lpstr>
      <vt:lpstr>Focus Groups</vt:lpstr>
      <vt:lpstr>Focus Groups</vt:lpstr>
      <vt:lpstr>Inter-Rater Reliability Focus Group</vt:lpstr>
      <vt:lpstr>Inter-Rater Reliability Focus Group</vt:lpstr>
      <vt:lpstr>Inter-Rater Reliability Focus Group</vt:lpstr>
      <vt:lpstr>Inter-Rater Reliability Focus Group</vt:lpstr>
      <vt:lpstr>Reciprocity Focus Group</vt:lpstr>
      <vt:lpstr>Reciprocity Focus Group</vt:lpstr>
      <vt:lpstr>Advanced Standing Focus Group</vt:lpstr>
      <vt:lpstr>Advanced Standing Focus Group</vt:lpstr>
      <vt:lpstr> Best Possible Outcomes for Individuals and Families </vt:lpstr>
      <vt:lpstr>Format of Workgroup Meetings</vt:lpstr>
      <vt:lpstr>Format of Workgroup Meetings</vt:lpstr>
      <vt:lpstr>Format of Workgroup Meetings</vt:lpstr>
      <vt:lpstr>   Format of Workgroup Meetings  Active Listening </vt:lpstr>
      <vt:lpstr>Format of Workgroup Meetings</vt:lpstr>
      <vt:lpstr>Format of Workgroup Meetings</vt:lpstr>
      <vt:lpstr>Workgroup Meetings</vt:lpstr>
      <vt:lpstr>Workgroup Meetings</vt:lpstr>
      <vt:lpstr>Workgroup Meetings</vt:lpstr>
      <vt:lpstr>“We’ve Only Just Begun”</vt:lpstr>
      <vt:lpstr>PowerPoint Presentation</vt:lpstr>
      <vt:lpstr>Important Issues to be Addressed</vt:lpstr>
      <vt:lpstr>Our Commitment to  Continuous Quality Improvement </vt:lpstr>
      <vt:lpstr>Continued Collaboration</vt:lpstr>
      <vt:lpstr>Continued Collaboration</vt:lpstr>
      <vt:lpstr>PowerPoint Presentation</vt:lpstr>
    </vt:vector>
  </TitlesOfParts>
  <Company>NC 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Julia Schoenberger</dc:creator>
  <cp:lastModifiedBy>Mary T. Tripp</cp:lastModifiedBy>
  <cp:revision>198</cp:revision>
  <cp:lastPrinted>2014-08-12T05:47:37Z</cp:lastPrinted>
  <dcterms:created xsi:type="dcterms:W3CDTF">2014-03-25T17:06:56Z</dcterms:created>
  <dcterms:modified xsi:type="dcterms:W3CDTF">2014-10-03T16:06:01Z</dcterms:modified>
</cp:coreProperties>
</file>