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9"/>
  </p:notesMasterIdLst>
  <p:handoutMasterIdLst>
    <p:handoutMasterId r:id="rId150"/>
  </p:handoutMasterIdLst>
  <p:sldIdLst>
    <p:sldId id="501" r:id="rId2"/>
    <p:sldId id="355" r:id="rId3"/>
    <p:sldId id="257" r:id="rId4"/>
    <p:sldId id="357" r:id="rId5"/>
    <p:sldId id="476" r:id="rId6"/>
    <p:sldId id="375" r:id="rId7"/>
    <p:sldId id="259" r:id="rId8"/>
    <p:sldId id="511" r:id="rId9"/>
    <p:sldId id="512" r:id="rId10"/>
    <p:sldId id="361" r:id="rId11"/>
    <p:sldId id="409" r:id="rId12"/>
    <p:sldId id="433" r:id="rId13"/>
    <p:sldId id="260" r:id="rId14"/>
    <p:sldId id="477" r:id="rId15"/>
    <p:sldId id="364" r:id="rId16"/>
    <p:sldId id="407" r:id="rId17"/>
    <p:sldId id="408" r:id="rId18"/>
    <p:sldId id="507" r:id="rId19"/>
    <p:sldId id="510" r:id="rId20"/>
    <p:sldId id="509" r:id="rId21"/>
    <p:sldId id="478" r:id="rId22"/>
    <p:sldId id="479" r:id="rId23"/>
    <p:sldId id="367" r:id="rId24"/>
    <p:sldId id="378" r:id="rId25"/>
    <p:sldId id="377" r:id="rId26"/>
    <p:sldId id="374" r:id="rId27"/>
    <p:sldId id="373" r:id="rId28"/>
    <p:sldId id="379" r:id="rId29"/>
    <p:sldId id="524" r:id="rId30"/>
    <p:sldId id="401" r:id="rId31"/>
    <p:sldId id="412" r:id="rId32"/>
    <p:sldId id="266" r:id="rId33"/>
    <p:sldId id="274" r:id="rId34"/>
    <p:sldId id="276" r:id="rId35"/>
    <p:sldId id="277" r:id="rId36"/>
    <p:sldId id="410" r:id="rId37"/>
    <p:sldId id="411" r:id="rId38"/>
    <p:sldId id="423" r:id="rId39"/>
    <p:sldId id="419" r:id="rId40"/>
    <p:sldId id="420" r:id="rId41"/>
    <p:sldId id="429" r:id="rId42"/>
    <p:sldId id="424" r:id="rId43"/>
    <p:sldId id="425" r:id="rId44"/>
    <p:sldId id="430" r:id="rId45"/>
    <p:sldId id="413" r:id="rId46"/>
    <p:sldId id="279" r:id="rId47"/>
    <p:sldId id="280" r:id="rId48"/>
    <p:sldId id="281" r:id="rId49"/>
    <p:sldId id="383" r:id="rId50"/>
    <p:sldId id="282" r:id="rId51"/>
    <p:sldId id="415" r:id="rId52"/>
    <p:sldId id="283" r:id="rId53"/>
    <p:sldId id="284" r:id="rId54"/>
    <p:sldId id="416" r:id="rId55"/>
    <p:sldId id="431" r:id="rId56"/>
    <p:sldId id="285" r:id="rId57"/>
    <p:sldId id="286" r:id="rId58"/>
    <p:sldId id="287" r:id="rId59"/>
    <p:sldId id="417" r:id="rId60"/>
    <p:sldId id="267" r:id="rId61"/>
    <p:sldId id="268" r:id="rId62"/>
    <p:sldId id="526" r:id="rId63"/>
    <p:sldId id="269" r:id="rId64"/>
    <p:sldId id="270" r:id="rId65"/>
    <p:sldId id="271" r:id="rId66"/>
    <p:sldId id="290" r:id="rId67"/>
    <p:sldId id="432" r:id="rId68"/>
    <p:sldId id="527" r:id="rId69"/>
    <p:sldId id="434" r:id="rId70"/>
    <p:sldId id="299" r:id="rId71"/>
    <p:sldId id="435" r:id="rId72"/>
    <p:sldId id="436" r:id="rId73"/>
    <p:sldId id="505" r:id="rId74"/>
    <p:sldId id="440" r:id="rId75"/>
    <p:sldId id="441" r:id="rId76"/>
    <p:sldId id="442" r:id="rId77"/>
    <p:sldId id="443" r:id="rId78"/>
    <p:sldId id="444" r:id="rId79"/>
    <p:sldId id="445" r:id="rId80"/>
    <p:sldId id="437" r:id="rId81"/>
    <p:sldId id="502" r:id="rId82"/>
    <p:sldId id="439" r:id="rId83"/>
    <p:sldId id="446" r:id="rId84"/>
    <p:sldId id="447" r:id="rId85"/>
    <p:sldId id="448" r:id="rId86"/>
    <p:sldId id="449" r:id="rId87"/>
    <p:sldId id="494" r:id="rId88"/>
    <p:sldId id="472" r:id="rId89"/>
    <p:sldId id="495" r:id="rId90"/>
    <p:sldId id="474" r:id="rId91"/>
    <p:sldId id="475" r:id="rId92"/>
    <p:sldId id="481" r:id="rId93"/>
    <p:sldId id="482" r:id="rId94"/>
    <p:sldId id="483" r:id="rId95"/>
    <p:sldId id="493" r:id="rId96"/>
    <p:sldId id="484" r:id="rId97"/>
    <p:sldId id="485" r:id="rId98"/>
    <p:sldId id="486" r:id="rId99"/>
    <p:sldId id="487" r:id="rId100"/>
    <p:sldId id="488" r:id="rId101"/>
    <p:sldId id="489" r:id="rId102"/>
    <p:sldId id="490" r:id="rId103"/>
    <p:sldId id="491" r:id="rId104"/>
    <p:sldId id="492" r:id="rId105"/>
    <p:sldId id="458" r:id="rId106"/>
    <p:sldId id="454" r:id="rId107"/>
    <p:sldId id="455" r:id="rId108"/>
    <p:sldId id="480" r:id="rId109"/>
    <p:sldId id="518" r:id="rId110"/>
    <p:sldId id="519" r:id="rId111"/>
    <p:sldId id="520" r:id="rId112"/>
    <p:sldId id="521" r:id="rId113"/>
    <p:sldId id="522" r:id="rId114"/>
    <p:sldId id="461" r:id="rId115"/>
    <p:sldId id="513" r:id="rId116"/>
    <p:sldId id="515" r:id="rId117"/>
    <p:sldId id="514" r:id="rId118"/>
    <p:sldId id="463" r:id="rId119"/>
    <p:sldId id="465" r:id="rId120"/>
    <p:sldId id="464" r:id="rId121"/>
    <p:sldId id="350" r:id="rId122"/>
    <p:sldId id="353" r:id="rId123"/>
    <p:sldId id="385" r:id="rId124"/>
    <p:sldId id="386" r:id="rId125"/>
    <p:sldId id="387" r:id="rId126"/>
    <p:sldId id="388" r:id="rId127"/>
    <p:sldId id="389" r:id="rId128"/>
    <p:sldId id="390" r:id="rId129"/>
    <p:sldId id="391" r:id="rId130"/>
    <p:sldId id="392" r:id="rId131"/>
    <p:sldId id="393" r:id="rId132"/>
    <p:sldId id="451" r:id="rId133"/>
    <p:sldId id="396" r:id="rId134"/>
    <p:sldId id="397" r:id="rId135"/>
    <p:sldId id="399" r:id="rId136"/>
    <p:sldId id="400" r:id="rId137"/>
    <p:sldId id="468" r:id="rId138"/>
    <p:sldId id="496" r:id="rId139"/>
    <p:sldId id="503" r:id="rId140"/>
    <p:sldId id="469" r:id="rId141"/>
    <p:sldId id="470" r:id="rId142"/>
    <p:sldId id="497" r:id="rId143"/>
    <p:sldId id="498" r:id="rId144"/>
    <p:sldId id="499" r:id="rId145"/>
    <p:sldId id="500" r:id="rId146"/>
    <p:sldId id="523" r:id="rId147"/>
    <p:sldId id="506" r:id="rId148"/>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FF00"/>
    <a:srgbClr val="009900"/>
    <a:srgbClr val="092471"/>
    <a:srgbClr val="000000"/>
    <a:srgbClr val="99CCFF"/>
    <a:srgbClr val="CC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660"/>
  </p:normalViewPr>
  <p:slideViewPr>
    <p:cSldViewPr snapToGrid="0" snapToObjects="1">
      <p:cViewPr varScale="1">
        <p:scale>
          <a:sx n="50" d="100"/>
          <a:sy n="50" d="100"/>
        </p:scale>
        <p:origin x="-619" y="-67"/>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41" d="100"/>
          <a:sy n="41" d="100"/>
        </p:scale>
        <p:origin x="-1402" y="-8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923925">
              <a:defRPr sz="1200">
                <a:latin typeface="Calibri" pitchFamily="34" charset="0"/>
              </a:defRPr>
            </a:lvl1pPr>
          </a:lstStyle>
          <a:p>
            <a:pPr>
              <a:defRPr/>
            </a:pPr>
            <a:endParaRPr lang="en-US"/>
          </a:p>
        </p:txBody>
      </p:sp>
      <p:sp>
        <p:nvSpPr>
          <p:cNvPr id="3" name="Date Placeholder 2"/>
          <p:cNvSpPr>
            <a:spLocks noGrp="1"/>
          </p:cNvSpPr>
          <p:nvPr>
            <p:ph type="dt" sz="quarter" idx="1"/>
          </p:nvPr>
        </p:nvSpPr>
        <p:spPr bwMode="auto">
          <a:xfrm>
            <a:off x="3897313" y="0"/>
            <a:ext cx="2982912"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923925">
              <a:defRPr sz="1200">
                <a:latin typeface="Calibri" pitchFamily="34" charset="0"/>
              </a:defRPr>
            </a:lvl1pPr>
          </a:lstStyle>
          <a:p>
            <a:pPr>
              <a:defRPr/>
            </a:pPr>
            <a:fld id="{4BBA2BF6-A856-4D45-AC5C-0702F5404F33}" type="datetimeFigureOut">
              <a:rPr lang="en-US"/>
              <a:pPr>
                <a:defRPr/>
              </a:pPr>
              <a:t>5/5/2014</a:t>
            </a:fld>
            <a:endParaRPr lang="en-US"/>
          </a:p>
        </p:txBody>
      </p:sp>
      <p:sp>
        <p:nvSpPr>
          <p:cNvPr id="4" name="Footer Placeholder 3"/>
          <p:cNvSpPr>
            <a:spLocks noGrp="1"/>
          </p:cNvSpPr>
          <p:nvPr>
            <p:ph type="ftr" sz="quarter" idx="2"/>
          </p:nvPr>
        </p:nvSpPr>
        <p:spPr bwMode="auto">
          <a:xfrm>
            <a:off x="0" y="8829675"/>
            <a:ext cx="2982913"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923925">
              <a:defRPr sz="1200">
                <a:latin typeface="Calibri" pitchFamily="34" charset="0"/>
              </a:defRPr>
            </a:lvl1pPr>
          </a:lstStyle>
          <a:p>
            <a:pPr>
              <a:defRPr/>
            </a:pPr>
            <a:endParaRPr lang="en-US"/>
          </a:p>
        </p:txBody>
      </p:sp>
      <p:sp>
        <p:nvSpPr>
          <p:cNvPr id="5" name="Slide Number Placeholder 4"/>
          <p:cNvSpPr>
            <a:spLocks noGrp="1"/>
          </p:cNvSpPr>
          <p:nvPr>
            <p:ph type="sldNum" sz="quarter" idx="3"/>
          </p:nvPr>
        </p:nvSpPr>
        <p:spPr bwMode="auto">
          <a:xfrm>
            <a:off x="3897313" y="8829675"/>
            <a:ext cx="2982912"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923925">
              <a:defRPr sz="1200">
                <a:latin typeface="Calibri" pitchFamily="34" charset="0"/>
              </a:defRPr>
            </a:lvl1pPr>
          </a:lstStyle>
          <a:p>
            <a:pPr>
              <a:defRPr/>
            </a:pPr>
            <a:fld id="{D25E7BF0-8AAD-44B0-840B-FDEDFC0B34EC}" type="slidenum">
              <a:rPr lang="en-US"/>
              <a:pPr>
                <a:defRPr/>
              </a:pPr>
              <a:t>‹#›</a:t>
            </a:fld>
            <a:endParaRPr lang="en-US"/>
          </a:p>
        </p:txBody>
      </p:sp>
    </p:spTree>
    <p:extLst>
      <p:ext uri="{BB962C8B-B14F-4D97-AF65-F5344CB8AC3E}">
        <p14:creationId xmlns:p14="http://schemas.microsoft.com/office/powerpoint/2010/main" val="23067229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923925">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897313" y="0"/>
            <a:ext cx="2982912"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923925">
              <a:defRPr sz="1200">
                <a:latin typeface="Calibri" pitchFamily="34" charset="0"/>
              </a:defRPr>
            </a:lvl1pPr>
          </a:lstStyle>
          <a:p>
            <a:pPr>
              <a:defRPr/>
            </a:pPr>
            <a:fld id="{31371AE8-B067-446B-9C89-EF21A69C5211}" type="datetimeFigureOut">
              <a:rPr lang="en-US"/>
              <a:pPr>
                <a:defRPr/>
              </a:pPr>
              <a:t>5/5/2014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688975" y="4416425"/>
            <a:ext cx="5505450" cy="4183063"/>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675"/>
            <a:ext cx="2982913"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923925">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897313" y="8829675"/>
            <a:ext cx="2982912"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923925">
              <a:defRPr sz="1200">
                <a:latin typeface="Calibri" pitchFamily="34" charset="0"/>
              </a:defRPr>
            </a:lvl1pPr>
          </a:lstStyle>
          <a:p>
            <a:pPr>
              <a:defRPr/>
            </a:pPr>
            <a:fld id="{9FA8FF96-2D15-4CF7-9A11-3919C3D0C109}" type="slidenum">
              <a:rPr lang="en-US"/>
              <a:pPr>
                <a:defRPr/>
              </a:pPr>
              <a:t>‹#›</a:t>
            </a:fld>
            <a:endParaRPr lang="en-US"/>
          </a:p>
        </p:txBody>
      </p:sp>
    </p:spTree>
    <p:extLst>
      <p:ext uri="{BB962C8B-B14F-4D97-AF65-F5344CB8AC3E}">
        <p14:creationId xmlns:p14="http://schemas.microsoft.com/office/powerpoint/2010/main" val="321653671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a:noFill/>
          <a:ln/>
        </p:spPr>
        <p:txBody>
          <a:bodyPr/>
          <a:lstStyle/>
          <a:p>
            <a:endParaRPr lang="en-US" smtClean="0"/>
          </a:p>
        </p:txBody>
      </p:sp>
      <p:sp>
        <p:nvSpPr>
          <p:cNvPr id="26627" name="Slide Number Placeholder 3"/>
          <p:cNvSpPr>
            <a:spLocks noGrp="1"/>
          </p:cNvSpPr>
          <p:nvPr>
            <p:ph type="sldNum" sz="quarter" idx="5"/>
          </p:nvPr>
        </p:nvSpPr>
        <p:spPr>
          <a:noFill/>
        </p:spPr>
        <p:txBody>
          <a:bodyPr/>
          <a:lstStyle/>
          <a:p>
            <a:fld id="{D9EA33D0-565D-4184-B2E3-8C41DC936745}"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a:noFill/>
          <a:ln/>
        </p:spPr>
        <p:txBody>
          <a:bodyPr/>
          <a:lstStyle/>
          <a:p>
            <a:endParaRPr lang="en-US" smtClean="0"/>
          </a:p>
        </p:txBody>
      </p:sp>
      <p:sp>
        <p:nvSpPr>
          <p:cNvPr id="47107" name="Slide Number Placeholder 3"/>
          <p:cNvSpPr>
            <a:spLocks noGrp="1"/>
          </p:cNvSpPr>
          <p:nvPr>
            <p:ph type="sldNum" sz="quarter" idx="5"/>
          </p:nvPr>
        </p:nvSpPr>
        <p:spPr>
          <a:noFill/>
        </p:spPr>
        <p:txBody>
          <a:bodyPr/>
          <a:lstStyle/>
          <a:p>
            <a:fld id="{00CD781A-64FF-48CC-B7E3-B9D071456211}" type="slidenum">
              <a:rPr lang="en-US" smtClean="0"/>
              <a:pPr/>
              <a:t>12</a:t>
            </a:fld>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p:cNvSpPr>
          <p:nvPr>
            <p:ph type="sldImg"/>
          </p:nvPr>
        </p:nvSpPr>
        <p:spPr bwMode="auto">
          <a:noFill/>
          <a:ln>
            <a:solidFill>
              <a:srgbClr val="000000"/>
            </a:solidFill>
            <a:miter lim="800000"/>
            <a:headEnd/>
            <a:tailEnd/>
          </a:ln>
        </p:spPr>
      </p:sp>
      <p:sp>
        <p:nvSpPr>
          <p:cNvPr id="237570" name="Notes Placeholder 2"/>
          <p:cNvSpPr>
            <a:spLocks noGrp="1"/>
          </p:cNvSpPr>
          <p:nvPr>
            <p:ph type="body" idx="1"/>
          </p:nvPr>
        </p:nvSpPr>
        <p:spPr>
          <a:noFill/>
          <a:ln/>
        </p:spPr>
        <p:txBody>
          <a:bodyPr/>
          <a:lstStyle/>
          <a:p>
            <a:endParaRPr lang="en-US" smtClean="0"/>
          </a:p>
        </p:txBody>
      </p:sp>
      <p:sp>
        <p:nvSpPr>
          <p:cNvPr id="237571" name="Slide Number Placeholder 3"/>
          <p:cNvSpPr>
            <a:spLocks noGrp="1"/>
          </p:cNvSpPr>
          <p:nvPr>
            <p:ph type="sldNum" sz="quarter" idx="5"/>
          </p:nvPr>
        </p:nvSpPr>
        <p:spPr>
          <a:noFill/>
        </p:spPr>
        <p:txBody>
          <a:bodyPr/>
          <a:lstStyle/>
          <a:p>
            <a:fld id="{4212DA65-F854-4AF2-BFCE-F0122507D0D9}" type="slidenum">
              <a:rPr lang="en-US" smtClean="0"/>
              <a:pPr/>
              <a:t>108</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p:cNvSpPr>
            <a:spLocks noGrp="1" noRot="1" noChangeAspect="1"/>
          </p:cNvSpPr>
          <p:nvPr>
            <p:ph type="sldImg"/>
          </p:nvPr>
        </p:nvSpPr>
        <p:spPr bwMode="auto">
          <a:noFill/>
          <a:ln>
            <a:solidFill>
              <a:srgbClr val="000000"/>
            </a:solidFill>
            <a:miter lim="800000"/>
            <a:headEnd/>
            <a:tailEnd/>
          </a:ln>
        </p:spPr>
      </p:sp>
      <p:sp>
        <p:nvSpPr>
          <p:cNvPr id="244738" name="Notes Placeholder 2"/>
          <p:cNvSpPr>
            <a:spLocks noGrp="1"/>
          </p:cNvSpPr>
          <p:nvPr>
            <p:ph type="body" idx="1"/>
          </p:nvPr>
        </p:nvSpPr>
        <p:spPr>
          <a:noFill/>
          <a:ln/>
        </p:spPr>
        <p:txBody>
          <a:bodyPr/>
          <a:lstStyle/>
          <a:p>
            <a:endParaRPr lang="en-US" smtClean="0"/>
          </a:p>
        </p:txBody>
      </p:sp>
      <p:sp>
        <p:nvSpPr>
          <p:cNvPr id="244739" name="Slide Number Placeholder 3"/>
          <p:cNvSpPr>
            <a:spLocks noGrp="1"/>
          </p:cNvSpPr>
          <p:nvPr>
            <p:ph type="sldNum" sz="quarter" idx="5"/>
          </p:nvPr>
        </p:nvSpPr>
        <p:spPr>
          <a:noFill/>
        </p:spPr>
        <p:txBody>
          <a:bodyPr/>
          <a:lstStyle/>
          <a:p>
            <a:fld id="{B6008B5B-18C3-4461-9EE4-04374B7535B2}" type="slidenum">
              <a:rPr lang="en-US" smtClean="0"/>
              <a:pPr/>
              <a:t>114</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Slide Image Placeholder 1"/>
          <p:cNvSpPr>
            <a:spLocks noGrp="1" noRot="1" noChangeAspect="1"/>
          </p:cNvSpPr>
          <p:nvPr>
            <p:ph type="sldImg"/>
          </p:nvPr>
        </p:nvSpPr>
        <p:spPr bwMode="auto">
          <a:noFill/>
          <a:ln>
            <a:solidFill>
              <a:srgbClr val="000000"/>
            </a:solidFill>
            <a:miter lim="800000"/>
            <a:headEnd/>
            <a:tailEnd/>
          </a:ln>
        </p:spPr>
      </p:sp>
      <p:sp>
        <p:nvSpPr>
          <p:cNvPr id="249858" name="Notes Placeholder 2"/>
          <p:cNvSpPr>
            <a:spLocks noGrp="1"/>
          </p:cNvSpPr>
          <p:nvPr>
            <p:ph type="body" idx="1"/>
          </p:nvPr>
        </p:nvSpPr>
        <p:spPr>
          <a:noFill/>
          <a:ln/>
        </p:spPr>
        <p:txBody>
          <a:bodyPr/>
          <a:lstStyle/>
          <a:p>
            <a:endParaRPr lang="en-US" smtClean="0"/>
          </a:p>
        </p:txBody>
      </p:sp>
      <p:sp>
        <p:nvSpPr>
          <p:cNvPr id="249859" name="Slide Number Placeholder 3"/>
          <p:cNvSpPr>
            <a:spLocks noGrp="1"/>
          </p:cNvSpPr>
          <p:nvPr>
            <p:ph type="sldNum" sz="quarter" idx="5"/>
          </p:nvPr>
        </p:nvSpPr>
        <p:spPr>
          <a:noFill/>
        </p:spPr>
        <p:txBody>
          <a:bodyPr/>
          <a:lstStyle/>
          <a:p>
            <a:fld id="{C5A6D640-8E4A-46EC-AD01-B7F119F1653F}" type="slidenum">
              <a:rPr lang="en-US" smtClean="0"/>
              <a:pPr/>
              <a:t>118</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p:cNvSpPr>
          <p:nvPr>
            <p:ph type="sldImg"/>
          </p:nvPr>
        </p:nvSpPr>
        <p:spPr bwMode="auto">
          <a:noFill/>
          <a:ln>
            <a:solidFill>
              <a:srgbClr val="000000"/>
            </a:solidFill>
            <a:miter lim="800000"/>
            <a:headEnd/>
            <a:tailEnd/>
          </a:ln>
        </p:spPr>
      </p:sp>
      <p:sp>
        <p:nvSpPr>
          <p:cNvPr id="251906" name="Notes Placeholder 2"/>
          <p:cNvSpPr>
            <a:spLocks noGrp="1"/>
          </p:cNvSpPr>
          <p:nvPr>
            <p:ph type="body" idx="1"/>
          </p:nvPr>
        </p:nvSpPr>
        <p:spPr>
          <a:noFill/>
          <a:ln/>
        </p:spPr>
        <p:txBody>
          <a:bodyPr/>
          <a:lstStyle/>
          <a:p>
            <a:endParaRPr lang="en-US" smtClean="0"/>
          </a:p>
        </p:txBody>
      </p:sp>
      <p:sp>
        <p:nvSpPr>
          <p:cNvPr id="251907" name="Slide Number Placeholder 3"/>
          <p:cNvSpPr>
            <a:spLocks noGrp="1"/>
          </p:cNvSpPr>
          <p:nvPr>
            <p:ph type="sldNum" sz="quarter" idx="5"/>
          </p:nvPr>
        </p:nvSpPr>
        <p:spPr>
          <a:noFill/>
        </p:spPr>
        <p:txBody>
          <a:bodyPr/>
          <a:lstStyle/>
          <a:p>
            <a:fld id="{46936614-A95E-4B73-9553-1570FBEE0ED4}" type="slidenum">
              <a:rPr lang="en-US" smtClean="0"/>
              <a:pPr/>
              <a:t>119</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noFill/>
          <a:ln>
            <a:solidFill>
              <a:srgbClr val="000000"/>
            </a:solidFill>
            <a:miter lim="800000"/>
            <a:headEnd/>
            <a:tailEnd/>
          </a:ln>
        </p:spPr>
      </p:sp>
      <p:sp>
        <p:nvSpPr>
          <p:cNvPr id="253954" name="Notes Placeholder 2"/>
          <p:cNvSpPr>
            <a:spLocks noGrp="1"/>
          </p:cNvSpPr>
          <p:nvPr>
            <p:ph type="body" idx="1"/>
          </p:nvPr>
        </p:nvSpPr>
        <p:spPr>
          <a:noFill/>
          <a:ln/>
        </p:spPr>
        <p:txBody>
          <a:bodyPr/>
          <a:lstStyle/>
          <a:p>
            <a:endParaRPr lang="en-US" smtClean="0"/>
          </a:p>
        </p:txBody>
      </p:sp>
      <p:sp>
        <p:nvSpPr>
          <p:cNvPr id="253955" name="Slide Number Placeholder 3"/>
          <p:cNvSpPr>
            <a:spLocks noGrp="1"/>
          </p:cNvSpPr>
          <p:nvPr>
            <p:ph type="sldNum" sz="quarter" idx="5"/>
          </p:nvPr>
        </p:nvSpPr>
        <p:spPr>
          <a:noFill/>
        </p:spPr>
        <p:txBody>
          <a:bodyPr/>
          <a:lstStyle/>
          <a:p>
            <a:fld id="{6F635785-F1F9-4166-B1B9-8CE5DCE319F1}" type="slidenum">
              <a:rPr lang="en-US" smtClean="0"/>
              <a:pPr/>
              <a:t>120</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p:cNvSpPr>
            <a:spLocks noGrp="1" noRot="1" noChangeAspect="1"/>
          </p:cNvSpPr>
          <p:nvPr>
            <p:ph type="sldImg"/>
          </p:nvPr>
        </p:nvSpPr>
        <p:spPr bwMode="auto">
          <a:noFill/>
          <a:ln>
            <a:solidFill>
              <a:srgbClr val="000000"/>
            </a:solidFill>
            <a:miter lim="800000"/>
            <a:headEnd/>
            <a:tailEnd/>
          </a:ln>
        </p:spPr>
      </p:sp>
      <p:sp>
        <p:nvSpPr>
          <p:cNvPr id="256002" name="Notes Placeholder 2"/>
          <p:cNvSpPr>
            <a:spLocks noGrp="1"/>
          </p:cNvSpPr>
          <p:nvPr>
            <p:ph type="body" idx="1"/>
          </p:nvPr>
        </p:nvSpPr>
        <p:spPr>
          <a:noFill/>
          <a:ln/>
        </p:spPr>
        <p:txBody>
          <a:bodyPr/>
          <a:lstStyle/>
          <a:p>
            <a:endParaRPr lang="en-US" smtClean="0"/>
          </a:p>
        </p:txBody>
      </p:sp>
      <p:sp>
        <p:nvSpPr>
          <p:cNvPr id="256003" name="Slide Number Placeholder 3"/>
          <p:cNvSpPr>
            <a:spLocks noGrp="1"/>
          </p:cNvSpPr>
          <p:nvPr>
            <p:ph type="sldNum" sz="quarter" idx="5"/>
          </p:nvPr>
        </p:nvSpPr>
        <p:spPr>
          <a:noFill/>
        </p:spPr>
        <p:txBody>
          <a:bodyPr/>
          <a:lstStyle/>
          <a:p>
            <a:fld id="{5DB81E2C-8E98-4722-BCBB-82F2A10B4000}" type="slidenum">
              <a:rPr lang="en-US" smtClean="0"/>
              <a:pPr/>
              <a:t>121</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p:cNvSpPr>
          <p:nvPr>
            <p:ph type="sldImg"/>
          </p:nvPr>
        </p:nvSpPr>
        <p:spPr bwMode="auto">
          <a:noFill/>
          <a:ln>
            <a:solidFill>
              <a:srgbClr val="000000"/>
            </a:solidFill>
            <a:miter lim="800000"/>
            <a:headEnd/>
            <a:tailEnd/>
          </a:ln>
        </p:spPr>
      </p:sp>
      <p:sp>
        <p:nvSpPr>
          <p:cNvPr id="258050" name="Notes Placeholder 2"/>
          <p:cNvSpPr>
            <a:spLocks noGrp="1"/>
          </p:cNvSpPr>
          <p:nvPr>
            <p:ph type="body" idx="1"/>
          </p:nvPr>
        </p:nvSpPr>
        <p:spPr>
          <a:noFill/>
          <a:ln/>
        </p:spPr>
        <p:txBody>
          <a:bodyPr/>
          <a:lstStyle/>
          <a:p>
            <a:endParaRPr lang="en-US" smtClean="0"/>
          </a:p>
        </p:txBody>
      </p:sp>
      <p:sp>
        <p:nvSpPr>
          <p:cNvPr id="258051" name="Slide Number Placeholder 3"/>
          <p:cNvSpPr>
            <a:spLocks noGrp="1"/>
          </p:cNvSpPr>
          <p:nvPr>
            <p:ph type="sldNum" sz="quarter" idx="5"/>
          </p:nvPr>
        </p:nvSpPr>
        <p:spPr>
          <a:noFill/>
        </p:spPr>
        <p:txBody>
          <a:bodyPr/>
          <a:lstStyle/>
          <a:p>
            <a:fld id="{3A3C2E08-8A14-450F-B0C6-A4CFB14DBCD6}" type="slidenum">
              <a:rPr lang="en-US" smtClean="0"/>
              <a:pPr/>
              <a:t>122</a:t>
            </a:fld>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p:cNvSpPr>
            <a:spLocks noGrp="1" noRot="1" noChangeAspect="1" noTextEdit="1"/>
          </p:cNvSpPr>
          <p:nvPr>
            <p:ph type="sldImg"/>
          </p:nvPr>
        </p:nvSpPr>
        <p:spPr bwMode="auto">
          <a:noFill/>
          <a:ln>
            <a:solidFill>
              <a:srgbClr val="000000"/>
            </a:solidFill>
            <a:miter lim="800000"/>
            <a:headEnd/>
            <a:tailEnd/>
          </a:ln>
        </p:spPr>
      </p:sp>
      <p:sp>
        <p:nvSpPr>
          <p:cNvPr id="260098" name="Notes Placeholder 2"/>
          <p:cNvSpPr>
            <a:spLocks noGrp="1"/>
          </p:cNvSpPr>
          <p:nvPr>
            <p:ph type="body" idx="1"/>
          </p:nvPr>
        </p:nvSpPr>
        <p:spPr>
          <a:noFill/>
          <a:ln/>
        </p:spPr>
        <p:txBody>
          <a:bodyPr lIns="92436" tIns="46218" rIns="92436" bIns="46218"/>
          <a:lstStyle/>
          <a:p>
            <a:pPr defTabSz="914400" eaLnBrk="1" hangingPunct="1">
              <a:spcBef>
                <a:spcPct val="0"/>
              </a:spcBef>
            </a:pPr>
            <a:r>
              <a:rPr lang="en-US" b="1" smtClean="0"/>
              <a:t>We are all accountable for the services provided, billed and monitored.  A large part of this accountability is full engagement and participation in monitoring reviews.</a:t>
            </a:r>
          </a:p>
          <a:p>
            <a:pPr defTabSz="914400" eaLnBrk="1" hangingPunct="1">
              <a:spcBef>
                <a:spcPct val="0"/>
              </a:spcBef>
            </a:pPr>
            <a:endParaRPr lang="en-US" b="1" smtClean="0"/>
          </a:p>
          <a:p>
            <a:pPr defTabSz="914400" eaLnBrk="1" hangingPunct="1">
              <a:spcBef>
                <a:spcPct val="0"/>
              </a:spcBef>
            </a:pPr>
            <a:r>
              <a:rPr lang="en-US" smtClean="0"/>
              <a:t>These monitoring </a:t>
            </a:r>
            <a:r>
              <a:rPr lang="en-US" u="sng" smtClean="0"/>
              <a:t>agencies are our partners </a:t>
            </a:r>
            <a:r>
              <a:rPr lang="en-US" smtClean="0"/>
              <a:t>and should be </a:t>
            </a:r>
            <a:r>
              <a:rPr lang="en-US" u="sng" smtClean="0"/>
              <a:t>shown courtesy and respect </a:t>
            </a:r>
            <a:r>
              <a:rPr lang="en-US" smtClean="0"/>
              <a:t>at all times, and this should be clearly reciprocated.  Everyone should </a:t>
            </a:r>
            <a:r>
              <a:rPr lang="en-US" u="sng" smtClean="0"/>
              <a:t>work together to ensure </a:t>
            </a:r>
            <a:r>
              <a:rPr lang="en-US" smtClean="0"/>
              <a:t>that reviewers/surveyors </a:t>
            </a:r>
            <a:r>
              <a:rPr lang="en-US" u="sng" smtClean="0"/>
              <a:t>receive the information they need </a:t>
            </a:r>
            <a:r>
              <a:rPr lang="en-US" smtClean="0"/>
              <a:t>to make </a:t>
            </a:r>
            <a:r>
              <a:rPr lang="en-US" u="sng" smtClean="0"/>
              <a:t>accurate decisions </a:t>
            </a:r>
            <a:r>
              <a:rPr lang="en-US" smtClean="0"/>
              <a:t>that can help providers continually </a:t>
            </a:r>
            <a:r>
              <a:rPr lang="en-US" u="sng" smtClean="0"/>
              <a:t>improve the quality of services.</a:t>
            </a:r>
          </a:p>
          <a:p>
            <a:pPr defTabSz="914400" eaLnBrk="1" hangingPunct="1">
              <a:spcBef>
                <a:spcPct val="0"/>
              </a:spcBef>
            </a:pPr>
            <a:endParaRPr lang="en-US" smtClean="0"/>
          </a:p>
        </p:txBody>
      </p:sp>
      <p:sp>
        <p:nvSpPr>
          <p:cNvPr id="260099"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030E78C4-30DE-4558-B14F-25615A0662C8}" type="slidenum">
              <a:rPr lang="en-US" sz="1200">
                <a:latin typeface="Calibri" pitchFamily="34" charset="0"/>
              </a:rPr>
              <a:pPr algn="r" defTabSz="923925"/>
              <a:t>123</a:t>
            </a:fld>
            <a:endParaRPr lang="en-US" sz="1200">
              <a:latin typeface="Calibri"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6" name="Notes Placeholder 2"/>
          <p:cNvSpPr>
            <a:spLocks noGrp="1"/>
          </p:cNvSpPr>
          <p:nvPr>
            <p:ph type="body" idx="1"/>
          </p:nvPr>
        </p:nvSpPr>
        <p:spPr>
          <a:noFill/>
          <a:ln/>
        </p:spPr>
        <p:txBody>
          <a:bodyPr lIns="92436" tIns="46218" rIns="92436" bIns="46218"/>
          <a:lstStyle/>
          <a:p>
            <a:pPr defTabSz="914400" eaLnBrk="1" hangingPunct="1">
              <a:spcBef>
                <a:spcPct val="0"/>
              </a:spcBef>
            </a:pPr>
            <a:endParaRPr lang="en-US" i="1" smtClean="0"/>
          </a:p>
        </p:txBody>
      </p:sp>
      <p:sp>
        <p:nvSpPr>
          <p:cNvPr id="262147"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19939F7C-20E1-4351-936A-28DDCE149F29}" type="slidenum">
              <a:rPr lang="en-US" sz="1200">
                <a:latin typeface="Calibri" pitchFamily="34" charset="0"/>
              </a:rPr>
              <a:pPr algn="r" defTabSz="923925"/>
              <a:t>124</a:t>
            </a:fld>
            <a:endParaRPr lang="en-US" sz="1200">
              <a:latin typeface="Calibri"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lide Image Placeholder 1"/>
          <p:cNvSpPr>
            <a:spLocks noGrp="1" noRot="1" noChangeAspect="1" noTextEdit="1"/>
          </p:cNvSpPr>
          <p:nvPr>
            <p:ph type="sldImg"/>
          </p:nvPr>
        </p:nvSpPr>
        <p:spPr bwMode="auto">
          <a:noFill/>
          <a:ln>
            <a:solidFill>
              <a:srgbClr val="000000"/>
            </a:solidFill>
            <a:miter lim="800000"/>
            <a:headEnd/>
            <a:tailEnd/>
          </a:ln>
        </p:spPr>
      </p:sp>
      <p:sp>
        <p:nvSpPr>
          <p:cNvPr id="264194" name="Notes Placeholder 2"/>
          <p:cNvSpPr>
            <a:spLocks noGrp="1"/>
          </p:cNvSpPr>
          <p:nvPr>
            <p:ph type="body" idx="1"/>
          </p:nvPr>
        </p:nvSpPr>
        <p:spPr>
          <a:noFill/>
          <a:ln/>
        </p:spPr>
        <p:txBody>
          <a:bodyPr lIns="92436" tIns="46218" rIns="92436" bIns="46218"/>
          <a:lstStyle/>
          <a:p>
            <a:pPr defTabSz="914400" eaLnBrk="1" hangingPunct="1">
              <a:spcBef>
                <a:spcPct val="0"/>
              </a:spcBef>
            </a:pPr>
            <a:endParaRPr lang="en-US" smtClean="0"/>
          </a:p>
          <a:p>
            <a:pPr defTabSz="914400" eaLnBrk="1" hangingPunct="1">
              <a:spcBef>
                <a:spcPct val="0"/>
              </a:spcBef>
            </a:pPr>
            <a:r>
              <a:rPr lang="en-US" smtClean="0"/>
              <a:t>LME/MCOs are </a:t>
            </a:r>
            <a:r>
              <a:rPr lang="en-US" u="sng" smtClean="0"/>
              <a:t>responsible for services in specific counties </a:t>
            </a:r>
            <a:r>
              <a:rPr lang="en-US" smtClean="0"/>
              <a:t>across NC.  The group of counties the LME/MCO is responsible for what is called their “catchment area.” The </a:t>
            </a:r>
            <a:r>
              <a:rPr lang="en-US" u="sng" smtClean="0"/>
              <a:t>state holds LME/MCOs responsible for the overall delivery of services to peop</a:t>
            </a:r>
            <a:r>
              <a:rPr lang="en-US" smtClean="0"/>
              <a:t>le with mental health and substance abuse needs and to people with intellectual/developmental disabilities.  </a:t>
            </a:r>
            <a:r>
              <a:rPr lang="en-US" u="sng" smtClean="0"/>
              <a:t>LME/MCOs contract with providers to provide specific services</a:t>
            </a:r>
            <a:r>
              <a:rPr lang="en-US" smtClean="0"/>
              <a:t>.  The LME/MCO </a:t>
            </a:r>
            <a:r>
              <a:rPr lang="en-US" u="sng" smtClean="0"/>
              <a:t>approves and funds state services and some LME/MCOs also approve  (Cardinal, Alliance, Eastpointe, </a:t>
            </a:r>
            <a:r>
              <a:rPr lang="en-US" u="sng" smtClean="0">
                <a:solidFill>
                  <a:srgbClr val="FF0000"/>
                </a:solidFill>
              </a:rPr>
              <a:t>Partners</a:t>
            </a:r>
            <a:r>
              <a:rPr lang="en-US" u="sng" smtClean="0"/>
              <a:t>) and fund Medicaid </a:t>
            </a:r>
            <a:r>
              <a:rPr lang="en-US" smtClean="0"/>
              <a:t>services (Cardinal, Alliance, Eastpointe, </a:t>
            </a:r>
            <a:r>
              <a:rPr lang="en-US" smtClean="0">
                <a:solidFill>
                  <a:srgbClr val="92D050"/>
                </a:solidFill>
              </a:rPr>
              <a:t>Partners</a:t>
            </a:r>
            <a:r>
              <a:rPr lang="en-US" smtClean="0"/>
              <a:t>).  </a:t>
            </a:r>
          </a:p>
          <a:p>
            <a:pPr defTabSz="914400" eaLnBrk="1" hangingPunct="1">
              <a:spcBef>
                <a:spcPct val="0"/>
              </a:spcBef>
            </a:pPr>
            <a:endParaRPr lang="en-US" smtClean="0"/>
          </a:p>
          <a:p>
            <a:pPr defTabSz="914400" eaLnBrk="1" hangingPunct="1">
              <a:spcBef>
                <a:spcPct val="0"/>
              </a:spcBef>
            </a:pPr>
            <a:r>
              <a:rPr lang="en-US" smtClean="0"/>
              <a:t>When LME/MCOs come </a:t>
            </a:r>
            <a:r>
              <a:rPr lang="en-US" u="sng" smtClean="0"/>
              <a:t>on site to review, they use the state’s standardized </a:t>
            </a:r>
            <a:r>
              <a:rPr lang="en-US" b="1" i="1" u="sng" smtClean="0"/>
              <a:t>Provider Monitoring Tool</a:t>
            </a:r>
            <a:r>
              <a:rPr lang="en-US" b="1" u="sng" smtClean="0"/>
              <a:t>.  </a:t>
            </a:r>
          </a:p>
          <a:p>
            <a:pPr defTabSz="914400" eaLnBrk="1" hangingPunct="1">
              <a:spcBef>
                <a:spcPct val="0"/>
              </a:spcBef>
            </a:pPr>
            <a:endParaRPr lang="en-US" smtClean="0"/>
          </a:p>
          <a:p>
            <a:pPr defTabSz="914400" eaLnBrk="1" hangingPunct="1">
              <a:spcBef>
                <a:spcPct val="0"/>
              </a:spcBef>
            </a:pPr>
            <a:r>
              <a:rPr lang="en-US" smtClean="0"/>
              <a:t>LME/MCOs also come on site for complaints they receive as well as to follow up on past issues.  </a:t>
            </a:r>
            <a:r>
              <a:rPr lang="en-US" u="sng" smtClean="0"/>
              <a:t>LME/MCO employees can see any information we maintain on people served and may also look at facilities, talk with people served/employees, and review operations of the service.  </a:t>
            </a:r>
          </a:p>
          <a:p>
            <a:pPr defTabSz="914400"/>
            <a:endParaRPr lang="en-US" smtClean="0"/>
          </a:p>
          <a:p>
            <a:pPr defTabSz="914400"/>
            <a:r>
              <a:rPr lang="en-US" u="sng" smtClean="0"/>
              <a:t>Post-Payment Reviews (PPR) are used to assure that payments are made for services delivered to beneficiaries. Any overpayments identified by this review are required to be recouped or collected. PPR involve examination of claims, payment data, medical record documentation, financial records, administrative research, application of Medicaid coverage policies, and any additional information to support provider's operations and processes. Post-payment reviews may be conducted via on-site visit or desk review. PPR are about monitoring the providers to make sure they are in compliance with clinical coverage policies, state, and federal rules and regulations.</a:t>
            </a:r>
          </a:p>
          <a:p>
            <a:pPr defTabSz="914400"/>
            <a:endParaRPr lang="en-US" u="sng" smtClean="0"/>
          </a:p>
          <a:p>
            <a:pPr defTabSz="914400"/>
            <a:r>
              <a:rPr lang="en-US" u="sng" smtClean="0"/>
              <a:t>Regulatory Reviews take place at the start of any new contract or services. Which mainly come from the APSM rules.</a:t>
            </a:r>
          </a:p>
          <a:p>
            <a:pPr defTabSz="914400"/>
            <a:endParaRPr lang="en-US" u="sng" smtClean="0"/>
          </a:p>
          <a:p>
            <a:pPr defTabSz="914400"/>
            <a:r>
              <a:rPr lang="en-US" u="sng" smtClean="0"/>
              <a:t>Target/Focus monitoring may include concerns related to incidents, UM, etc.</a:t>
            </a:r>
          </a:p>
          <a:p>
            <a:pPr defTabSz="914400" eaLnBrk="1" hangingPunct="1">
              <a:spcBef>
                <a:spcPct val="0"/>
              </a:spcBef>
            </a:pPr>
            <a:endParaRPr lang="en-US" u="sng" smtClean="0"/>
          </a:p>
          <a:p>
            <a:pPr defTabSz="914400" eaLnBrk="1" hangingPunct="1">
              <a:spcBef>
                <a:spcPct val="0"/>
              </a:spcBef>
            </a:pPr>
            <a:r>
              <a:rPr lang="en-US" u="sng" smtClean="0"/>
              <a:t>Sometimes we have to send records to the LME/MCO for a desk audit.  When this occurs we are notified and given timelines to submit information.  </a:t>
            </a:r>
            <a:r>
              <a:rPr lang="en-US" smtClean="0"/>
              <a:t>The LME/MCO provides </a:t>
            </a:r>
            <a:r>
              <a:rPr lang="en-US" u="sng" smtClean="0"/>
              <a:t>feedback on all of their audits and requires plans of correction </a:t>
            </a:r>
            <a:r>
              <a:rPr lang="en-US" smtClean="0"/>
              <a:t>to be implemented when the agency is found to be out of compliance.  </a:t>
            </a:r>
          </a:p>
          <a:p>
            <a:pPr defTabSz="914400" eaLnBrk="1" hangingPunct="1">
              <a:spcBef>
                <a:spcPct val="0"/>
              </a:spcBef>
            </a:pPr>
            <a:endParaRPr lang="en-US" smtClean="0"/>
          </a:p>
          <a:p>
            <a:pPr defTabSz="914400" eaLnBrk="1" hangingPunct="1">
              <a:spcBef>
                <a:spcPct val="0"/>
              </a:spcBef>
            </a:pPr>
            <a:endParaRPr lang="en-US" smtClean="0"/>
          </a:p>
          <a:p>
            <a:pPr defTabSz="914400" eaLnBrk="1" hangingPunct="1">
              <a:spcBef>
                <a:spcPct val="0"/>
              </a:spcBef>
            </a:pPr>
            <a:endParaRPr lang="en-US" smtClean="0"/>
          </a:p>
        </p:txBody>
      </p:sp>
      <p:sp>
        <p:nvSpPr>
          <p:cNvPr id="264195"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D79CF35F-3A2C-410C-A2AF-3B3F5F2A4AFE}" type="slidenum">
              <a:rPr lang="en-US" sz="1200">
                <a:latin typeface="Calibri" pitchFamily="34" charset="0"/>
              </a:rPr>
              <a:pPr algn="r" defTabSz="923925"/>
              <a:t>125</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a:noFill/>
          <a:ln/>
        </p:spPr>
        <p:txBody>
          <a:bodyPr/>
          <a:lstStyle/>
          <a:p>
            <a:endParaRPr lang="en-US" smtClean="0"/>
          </a:p>
        </p:txBody>
      </p:sp>
      <p:sp>
        <p:nvSpPr>
          <p:cNvPr id="49155" name="Slide Number Placeholder 3"/>
          <p:cNvSpPr>
            <a:spLocks noGrp="1"/>
          </p:cNvSpPr>
          <p:nvPr>
            <p:ph type="sldNum" sz="quarter" idx="5"/>
          </p:nvPr>
        </p:nvSpPr>
        <p:spPr>
          <a:noFill/>
        </p:spPr>
        <p:txBody>
          <a:bodyPr/>
          <a:lstStyle/>
          <a:p>
            <a:fld id="{ACC77950-ED21-44AD-9430-C60D6FFAAA85}" type="slidenum">
              <a:rPr lang="en-US" smtClean="0"/>
              <a:pPr/>
              <a:t>13</a:t>
            </a:fld>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Slide Image Placeholder 1"/>
          <p:cNvSpPr>
            <a:spLocks noGrp="1" noRot="1" noChangeAspect="1" noTextEdit="1"/>
          </p:cNvSpPr>
          <p:nvPr>
            <p:ph type="sldImg"/>
          </p:nvPr>
        </p:nvSpPr>
        <p:spPr bwMode="auto">
          <a:noFill/>
          <a:ln>
            <a:solidFill>
              <a:srgbClr val="000000"/>
            </a:solidFill>
            <a:miter lim="800000"/>
            <a:headEnd/>
            <a:tailEnd/>
          </a:ln>
        </p:spPr>
      </p:sp>
      <p:sp>
        <p:nvSpPr>
          <p:cNvPr id="266242" name="Notes Placeholder 2"/>
          <p:cNvSpPr>
            <a:spLocks noGrp="1"/>
          </p:cNvSpPr>
          <p:nvPr>
            <p:ph type="body" idx="1"/>
          </p:nvPr>
        </p:nvSpPr>
        <p:spPr>
          <a:noFill/>
          <a:ln/>
        </p:spPr>
        <p:txBody>
          <a:bodyPr lIns="92436" tIns="46218" rIns="92436" bIns="46218"/>
          <a:lstStyle/>
          <a:p>
            <a:pPr defTabSz="914400" eaLnBrk="1" hangingPunct="1">
              <a:spcBef>
                <a:spcPct val="0"/>
              </a:spcBef>
            </a:pPr>
            <a:endParaRPr lang="en-US" smtClean="0"/>
          </a:p>
          <a:p>
            <a:pPr defTabSz="914400" eaLnBrk="1" hangingPunct="1">
              <a:spcBef>
                <a:spcPct val="0"/>
              </a:spcBef>
            </a:pPr>
            <a:r>
              <a:rPr lang="en-US" smtClean="0"/>
              <a:t>LME/MCOs are </a:t>
            </a:r>
            <a:r>
              <a:rPr lang="en-US" u="sng" smtClean="0"/>
              <a:t>responsible for services in specific counties </a:t>
            </a:r>
            <a:r>
              <a:rPr lang="en-US" smtClean="0"/>
              <a:t>across NC.  The group of counties the LME/MCO is responsible for is called their “catchment area.” The </a:t>
            </a:r>
            <a:r>
              <a:rPr lang="en-US" u="sng" smtClean="0"/>
              <a:t>state holds LME/MCOs responsible for the overall delivery of services to peop</a:t>
            </a:r>
            <a:r>
              <a:rPr lang="en-US" smtClean="0"/>
              <a:t>le with mental health and substance abuse needs and to people with intellectual/developmental disabilities.  </a:t>
            </a:r>
            <a:r>
              <a:rPr lang="en-US" u="sng" smtClean="0"/>
              <a:t>LME/MCOs contract with providers to provide specific services</a:t>
            </a:r>
            <a:r>
              <a:rPr lang="en-US" smtClean="0"/>
              <a:t>.  The LME/MCO </a:t>
            </a:r>
            <a:r>
              <a:rPr lang="en-US" u="sng" smtClean="0"/>
              <a:t>approves and funds state services and some LME/MCOs also approve  (Cardinal, Alliance, Eastpointe, </a:t>
            </a:r>
            <a:r>
              <a:rPr lang="en-US" u="sng" smtClean="0">
                <a:solidFill>
                  <a:srgbClr val="FF0000"/>
                </a:solidFill>
              </a:rPr>
              <a:t>Partners</a:t>
            </a:r>
            <a:r>
              <a:rPr lang="en-US" u="sng" smtClean="0"/>
              <a:t>) and fund Medicaid </a:t>
            </a:r>
            <a:r>
              <a:rPr lang="en-US" smtClean="0"/>
              <a:t>services (Cardinal, Eastpointe, </a:t>
            </a:r>
            <a:r>
              <a:rPr lang="en-US" smtClean="0">
                <a:solidFill>
                  <a:srgbClr val="92D050"/>
                </a:solidFill>
              </a:rPr>
              <a:t>Partners</a:t>
            </a:r>
            <a:r>
              <a:rPr lang="en-US" smtClean="0"/>
              <a:t>, Alliance).  </a:t>
            </a:r>
          </a:p>
          <a:p>
            <a:pPr defTabSz="914400" eaLnBrk="1" hangingPunct="1">
              <a:spcBef>
                <a:spcPct val="0"/>
              </a:spcBef>
            </a:pPr>
            <a:endParaRPr lang="en-US" smtClean="0"/>
          </a:p>
          <a:p>
            <a:pPr defTabSz="914400" eaLnBrk="1" hangingPunct="1">
              <a:spcBef>
                <a:spcPct val="0"/>
              </a:spcBef>
            </a:pPr>
            <a:r>
              <a:rPr lang="en-US" smtClean="0"/>
              <a:t>When LME/MCOs come </a:t>
            </a:r>
            <a:r>
              <a:rPr lang="en-US" u="sng" smtClean="0"/>
              <a:t>on site to review, they use the state’s standardized </a:t>
            </a:r>
            <a:r>
              <a:rPr lang="en-US" b="1" i="1" u="sng" smtClean="0"/>
              <a:t>Provider Monitoring Tool</a:t>
            </a:r>
            <a:r>
              <a:rPr lang="en-US" b="1" u="sng" smtClean="0"/>
              <a:t>.  </a:t>
            </a:r>
          </a:p>
          <a:p>
            <a:pPr defTabSz="914400" eaLnBrk="1" hangingPunct="1">
              <a:spcBef>
                <a:spcPct val="0"/>
              </a:spcBef>
            </a:pPr>
            <a:endParaRPr lang="en-US" smtClean="0"/>
          </a:p>
          <a:p>
            <a:pPr defTabSz="914400" eaLnBrk="1" hangingPunct="1">
              <a:spcBef>
                <a:spcPct val="0"/>
              </a:spcBef>
            </a:pPr>
            <a:r>
              <a:rPr lang="en-US" smtClean="0"/>
              <a:t>LME/MCOs also come on site for complaints they receive as well as to follow up on issues we have had in the past.  </a:t>
            </a:r>
            <a:r>
              <a:rPr lang="en-US" u="sng" smtClean="0"/>
              <a:t>LME/MCO employees can see any information we maintain on people served and may also look at facilities, talk with people served/employees, and review operations of the service.  </a:t>
            </a:r>
          </a:p>
          <a:p>
            <a:pPr defTabSz="914400"/>
            <a:endParaRPr lang="en-US" smtClean="0"/>
          </a:p>
          <a:p>
            <a:pPr defTabSz="914400"/>
            <a:r>
              <a:rPr lang="en-US" u="sng" smtClean="0"/>
              <a:t>Post-Payment Reviews (PPR) are used to assure that payments are made for services delivered to beneficiaries. Any overpayments identified by this review are required to be recouped or collected. PPR involve examination of claims, payment data, medical record documentation, financial records, administrative research, application of Medicaid coverage policies, and any additional information to support provider's operations and processes. Post-payment reviews may be conducted via on-site visit or desk review. PPR are about monitoring the providers to make sure they are in compliance with clinical coverage policies, state, and federal rules and regulations.</a:t>
            </a:r>
          </a:p>
          <a:p>
            <a:pPr defTabSz="914400"/>
            <a:endParaRPr lang="en-US" u="sng" smtClean="0"/>
          </a:p>
          <a:p>
            <a:pPr defTabSz="914400"/>
            <a:r>
              <a:rPr lang="en-US" u="sng" smtClean="0"/>
              <a:t>Regulatory Reviews take place at the start of any new contract or services. Which mainly come from the APSM rules.</a:t>
            </a:r>
          </a:p>
          <a:p>
            <a:pPr defTabSz="914400"/>
            <a:endParaRPr lang="en-US" u="sng" smtClean="0"/>
          </a:p>
          <a:p>
            <a:pPr defTabSz="914400"/>
            <a:r>
              <a:rPr lang="en-US" u="sng" smtClean="0"/>
              <a:t>Target/Focus monitoring may include concerns related to incidents, UM, etc…</a:t>
            </a:r>
          </a:p>
          <a:p>
            <a:pPr defTabSz="914400" eaLnBrk="1" hangingPunct="1">
              <a:spcBef>
                <a:spcPct val="0"/>
              </a:spcBef>
            </a:pPr>
            <a:endParaRPr lang="en-US" u="sng" smtClean="0"/>
          </a:p>
          <a:p>
            <a:pPr defTabSz="914400" eaLnBrk="1" hangingPunct="1">
              <a:spcBef>
                <a:spcPct val="0"/>
              </a:spcBef>
            </a:pPr>
            <a:r>
              <a:rPr lang="en-US" u="sng" smtClean="0"/>
              <a:t>Sometimes we have to send records to the LME/MCO for a desk audit.  When this occurs we are notified and given timelines to submit information.  </a:t>
            </a:r>
            <a:r>
              <a:rPr lang="en-US" smtClean="0"/>
              <a:t>The LME/MCO provides </a:t>
            </a:r>
            <a:r>
              <a:rPr lang="en-US" u="sng" smtClean="0"/>
              <a:t>feedback on all of their audits and requires plans of correction </a:t>
            </a:r>
            <a:r>
              <a:rPr lang="en-US" smtClean="0"/>
              <a:t>to be implemented when the agency is found to be out of compliance.  </a:t>
            </a:r>
          </a:p>
          <a:p>
            <a:pPr defTabSz="914400" eaLnBrk="1" hangingPunct="1">
              <a:spcBef>
                <a:spcPct val="0"/>
              </a:spcBef>
            </a:pPr>
            <a:endParaRPr lang="en-US" smtClean="0"/>
          </a:p>
          <a:p>
            <a:pPr defTabSz="914400" eaLnBrk="1" hangingPunct="1">
              <a:spcBef>
                <a:spcPct val="0"/>
              </a:spcBef>
            </a:pPr>
            <a:endParaRPr lang="en-US" smtClean="0"/>
          </a:p>
          <a:p>
            <a:pPr defTabSz="914400" eaLnBrk="1" hangingPunct="1">
              <a:spcBef>
                <a:spcPct val="0"/>
              </a:spcBef>
            </a:pPr>
            <a:endParaRPr lang="en-US" smtClean="0"/>
          </a:p>
        </p:txBody>
      </p:sp>
      <p:sp>
        <p:nvSpPr>
          <p:cNvPr id="266243"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22F00759-A89A-4639-A3B8-127EF10B390A}" type="slidenum">
              <a:rPr lang="en-US" sz="1200">
                <a:latin typeface="Calibri" pitchFamily="34" charset="0"/>
              </a:rPr>
              <a:pPr algn="r" defTabSz="923925"/>
              <a:t>126</a:t>
            </a:fld>
            <a:endParaRPr lang="en-US" sz="1200">
              <a:latin typeface="Calibri"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a:noFill/>
          <a:ln/>
        </p:spPr>
        <p:txBody>
          <a:bodyPr lIns="92436" tIns="46218" rIns="92436" bIns="46218"/>
          <a:lstStyle/>
          <a:p>
            <a:pPr defTabSz="914400" eaLnBrk="1" hangingPunct="1">
              <a:spcBef>
                <a:spcPct val="0"/>
              </a:spcBef>
            </a:pPr>
            <a:r>
              <a:rPr lang="en-US" smtClean="0"/>
              <a:t>Each surveyor/reviewer has a job to do.  They are our partners in service delivery and </a:t>
            </a:r>
            <a:r>
              <a:rPr lang="en-US" u="sng" smtClean="0"/>
              <a:t>every provider</a:t>
            </a:r>
            <a:r>
              <a:rPr lang="en-US" smtClean="0"/>
              <a:t> </a:t>
            </a:r>
            <a:r>
              <a:rPr lang="en-US" u="sng" smtClean="0"/>
              <a:t>needs to provide the reviewer with the information they need.  </a:t>
            </a:r>
          </a:p>
        </p:txBody>
      </p:sp>
      <p:sp>
        <p:nvSpPr>
          <p:cNvPr id="268291"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647F58F1-1FBC-4464-868A-D84285C52D39}" type="slidenum">
              <a:rPr lang="en-US" sz="1200">
                <a:latin typeface="Calibri" pitchFamily="34" charset="0"/>
              </a:rPr>
              <a:pPr algn="r" defTabSz="923925"/>
              <a:t>127</a:t>
            </a:fld>
            <a:endParaRPr lang="en-US" sz="1200">
              <a:latin typeface="Calibri"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p:cNvSpPr>
            <a:spLocks noGrp="1" noRot="1" noChangeAspect="1" noTextEdit="1"/>
          </p:cNvSpPr>
          <p:nvPr>
            <p:ph type="sldImg"/>
          </p:nvPr>
        </p:nvSpPr>
        <p:spPr bwMode="auto">
          <a:noFill/>
          <a:ln>
            <a:solidFill>
              <a:srgbClr val="000000"/>
            </a:solidFill>
            <a:miter lim="800000"/>
            <a:headEnd/>
            <a:tailEnd/>
          </a:ln>
        </p:spPr>
      </p:sp>
      <p:sp>
        <p:nvSpPr>
          <p:cNvPr id="270338" name="Notes Placeholder 2"/>
          <p:cNvSpPr>
            <a:spLocks noGrp="1"/>
          </p:cNvSpPr>
          <p:nvPr>
            <p:ph type="body" idx="1"/>
          </p:nvPr>
        </p:nvSpPr>
        <p:spPr>
          <a:noFill/>
          <a:ln/>
        </p:spPr>
        <p:txBody>
          <a:bodyPr lIns="92436" tIns="46218" rIns="92436" bIns="46218"/>
          <a:lstStyle/>
          <a:p>
            <a:pPr defTabSz="914400"/>
            <a:endParaRPr lang="en-US" b="1" smtClean="0"/>
          </a:p>
        </p:txBody>
      </p:sp>
      <p:sp>
        <p:nvSpPr>
          <p:cNvPr id="270339"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85884324-1F99-40F9-AEDA-C10D0AAEBA8B}" type="slidenum">
              <a:rPr lang="en-US" sz="1200">
                <a:latin typeface="Calibri" pitchFamily="34" charset="0"/>
              </a:rPr>
              <a:pPr algn="r" defTabSz="923925"/>
              <a:t>128</a:t>
            </a:fld>
            <a:endParaRPr lang="en-US" sz="1200">
              <a:latin typeface="Calibri"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Slide Image Placeholder 1"/>
          <p:cNvSpPr>
            <a:spLocks noGrp="1" noRot="1" noChangeAspect="1" noTextEdit="1"/>
          </p:cNvSpPr>
          <p:nvPr>
            <p:ph type="sldImg"/>
          </p:nvPr>
        </p:nvSpPr>
        <p:spPr bwMode="auto">
          <a:noFill/>
          <a:ln>
            <a:solidFill>
              <a:srgbClr val="000000"/>
            </a:solidFill>
            <a:miter lim="800000"/>
            <a:headEnd/>
            <a:tailEnd/>
          </a:ln>
        </p:spPr>
      </p:sp>
      <p:sp>
        <p:nvSpPr>
          <p:cNvPr id="272386" name="Notes Placeholder 2"/>
          <p:cNvSpPr>
            <a:spLocks noGrp="1"/>
          </p:cNvSpPr>
          <p:nvPr>
            <p:ph type="body" idx="1"/>
          </p:nvPr>
        </p:nvSpPr>
        <p:spPr>
          <a:noFill/>
          <a:ln/>
        </p:spPr>
        <p:txBody>
          <a:bodyPr lIns="92436" tIns="46218" rIns="92436" bIns="46218"/>
          <a:lstStyle/>
          <a:p>
            <a:pPr defTabSz="914400"/>
            <a:endParaRPr lang="en-US" b="1" smtClean="0"/>
          </a:p>
        </p:txBody>
      </p:sp>
      <p:sp>
        <p:nvSpPr>
          <p:cNvPr id="272387"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9DE21264-8243-48C0-8B9A-F8F7A50E17B7}" type="slidenum">
              <a:rPr lang="en-US" sz="1200">
                <a:latin typeface="Calibri" pitchFamily="34" charset="0"/>
              </a:rPr>
              <a:pPr algn="r" defTabSz="923925"/>
              <a:t>129</a:t>
            </a:fld>
            <a:endParaRPr lang="en-US" sz="1200">
              <a:latin typeface="Calibri"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p:cNvSpPr>
            <a:spLocks noGrp="1" noRot="1" noChangeAspect="1" noTextEdit="1"/>
          </p:cNvSpPr>
          <p:nvPr>
            <p:ph type="sldImg"/>
          </p:nvPr>
        </p:nvSpPr>
        <p:spPr bwMode="auto">
          <a:noFill/>
          <a:ln>
            <a:solidFill>
              <a:srgbClr val="000000"/>
            </a:solidFill>
            <a:miter lim="800000"/>
            <a:headEnd/>
            <a:tailEnd/>
          </a:ln>
        </p:spPr>
      </p:sp>
      <p:sp>
        <p:nvSpPr>
          <p:cNvPr id="274434" name="Notes Placeholder 2"/>
          <p:cNvSpPr>
            <a:spLocks noGrp="1"/>
          </p:cNvSpPr>
          <p:nvPr>
            <p:ph type="body" idx="1"/>
          </p:nvPr>
        </p:nvSpPr>
        <p:spPr>
          <a:noFill/>
          <a:ln/>
        </p:spPr>
        <p:txBody>
          <a:bodyPr lIns="92436" tIns="46218" rIns="92436" bIns="46218"/>
          <a:lstStyle/>
          <a:p>
            <a:pPr defTabSz="914400"/>
            <a:endParaRPr lang="en-US" b="1" smtClean="0"/>
          </a:p>
        </p:txBody>
      </p:sp>
      <p:sp>
        <p:nvSpPr>
          <p:cNvPr id="274435"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A228B6B5-E5DE-4424-B3FC-29FB4A9CD0FE}" type="slidenum">
              <a:rPr lang="en-US" sz="1200">
                <a:latin typeface="Calibri" pitchFamily="34" charset="0"/>
              </a:rPr>
              <a:pPr algn="r" defTabSz="923925"/>
              <a:t>130</a:t>
            </a:fld>
            <a:endParaRPr lang="en-US" sz="1200">
              <a:latin typeface="Calibri"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Slide Image Placeholder 1"/>
          <p:cNvSpPr>
            <a:spLocks noGrp="1" noRot="1" noChangeAspect="1" noTextEdit="1"/>
          </p:cNvSpPr>
          <p:nvPr>
            <p:ph type="sldImg"/>
          </p:nvPr>
        </p:nvSpPr>
        <p:spPr bwMode="auto">
          <a:noFill/>
          <a:ln>
            <a:solidFill>
              <a:srgbClr val="000000"/>
            </a:solidFill>
            <a:miter lim="800000"/>
            <a:headEnd/>
            <a:tailEnd/>
          </a:ln>
        </p:spPr>
      </p:sp>
      <p:sp>
        <p:nvSpPr>
          <p:cNvPr id="276482" name="Notes Placeholder 2"/>
          <p:cNvSpPr>
            <a:spLocks noGrp="1"/>
          </p:cNvSpPr>
          <p:nvPr>
            <p:ph type="body" idx="1"/>
          </p:nvPr>
        </p:nvSpPr>
        <p:spPr>
          <a:noFill/>
          <a:ln/>
        </p:spPr>
        <p:txBody>
          <a:bodyPr lIns="92436" tIns="46218" rIns="92436" bIns="46218"/>
          <a:lstStyle/>
          <a:p>
            <a:pPr defTabSz="914400"/>
            <a:endParaRPr lang="en-US" b="1" smtClean="0"/>
          </a:p>
        </p:txBody>
      </p:sp>
      <p:sp>
        <p:nvSpPr>
          <p:cNvPr id="276483"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6DAECCD2-6F33-41D3-9231-471DC9A9F782}" type="slidenum">
              <a:rPr lang="en-US" sz="1200">
                <a:latin typeface="Calibri" pitchFamily="34" charset="0"/>
              </a:rPr>
              <a:pPr algn="r" defTabSz="923925"/>
              <a:t>131</a:t>
            </a:fld>
            <a:endParaRPr lang="en-US" sz="1200">
              <a:latin typeface="Calibri"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p:cNvSpPr>
            <a:spLocks noGrp="1" noRot="1" noChangeAspect="1"/>
          </p:cNvSpPr>
          <p:nvPr>
            <p:ph type="sldImg"/>
          </p:nvPr>
        </p:nvSpPr>
        <p:spPr bwMode="auto">
          <a:noFill/>
          <a:ln>
            <a:solidFill>
              <a:srgbClr val="000000"/>
            </a:solidFill>
            <a:miter lim="800000"/>
            <a:headEnd/>
            <a:tailEnd/>
          </a:ln>
        </p:spPr>
      </p:sp>
      <p:sp>
        <p:nvSpPr>
          <p:cNvPr id="278530" name="Notes Placeholder 2"/>
          <p:cNvSpPr>
            <a:spLocks noGrp="1"/>
          </p:cNvSpPr>
          <p:nvPr>
            <p:ph type="body" idx="1"/>
          </p:nvPr>
        </p:nvSpPr>
        <p:spPr>
          <a:noFill/>
          <a:ln/>
        </p:spPr>
        <p:txBody>
          <a:bodyPr/>
          <a:lstStyle/>
          <a:p>
            <a:endParaRPr lang="en-US" b="1" smtClean="0"/>
          </a:p>
        </p:txBody>
      </p:sp>
      <p:sp>
        <p:nvSpPr>
          <p:cNvPr id="278531" name="Slide Number Placeholder 3"/>
          <p:cNvSpPr>
            <a:spLocks noGrp="1"/>
          </p:cNvSpPr>
          <p:nvPr>
            <p:ph type="sldNum" sz="quarter" idx="5"/>
          </p:nvPr>
        </p:nvSpPr>
        <p:spPr>
          <a:noFill/>
        </p:spPr>
        <p:txBody>
          <a:bodyPr/>
          <a:lstStyle/>
          <a:p>
            <a:fld id="{7542BDE6-DC58-4358-8C9D-9DA5F3DA9F3C}" type="slidenum">
              <a:rPr lang="en-US" smtClean="0"/>
              <a:pPr/>
              <a:t>132</a:t>
            </a:fld>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Slide Image Placeholder 1"/>
          <p:cNvSpPr>
            <a:spLocks noGrp="1" noRot="1" noChangeAspect="1" noTextEdit="1"/>
          </p:cNvSpPr>
          <p:nvPr>
            <p:ph type="sldImg"/>
          </p:nvPr>
        </p:nvSpPr>
        <p:spPr bwMode="auto">
          <a:noFill/>
          <a:ln>
            <a:solidFill>
              <a:srgbClr val="000000"/>
            </a:solidFill>
            <a:miter lim="800000"/>
            <a:headEnd/>
            <a:tailEnd/>
          </a:ln>
        </p:spPr>
      </p:sp>
      <p:sp>
        <p:nvSpPr>
          <p:cNvPr id="280578" name="Notes Placeholder 2"/>
          <p:cNvSpPr>
            <a:spLocks noGrp="1"/>
          </p:cNvSpPr>
          <p:nvPr>
            <p:ph type="body" idx="1"/>
          </p:nvPr>
        </p:nvSpPr>
        <p:spPr>
          <a:noFill/>
          <a:ln/>
        </p:spPr>
        <p:txBody>
          <a:bodyPr lIns="92436" tIns="46218" rIns="92436" bIns="46218"/>
          <a:lstStyle/>
          <a:p>
            <a:pPr defTabSz="914400"/>
            <a:r>
              <a:rPr lang="en-US" sz="1000" u="sng" smtClean="0"/>
              <a:t>Respond with a great answer. </a:t>
            </a:r>
            <a:endParaRPr lang="en-US" sz="1000" smtClean="0"/>
          </a:p>
          <a:p>
            <a:pPr defTabSz="914400"/>
            <a:endParaRPr lang="en-US" sz="1000" smtClean="0"/>
          </a:p>
          <a:p>
            <a:pPr defTabSz="914400"/>
            <a:r>
              <a:rPr lang="en-US" sz="1000" smtClean="0"/>
              <a:t>Be </a:t>
            </a:r>
            <a:r>
              <a:rPr lang="en-US" sz="1000" u="sng" smtClean="0"/>
              <a:t>brief and to the point </a:t>
            </a:r>
            <a:r>
              <a:rPr lang="en-US" sz="1000" smtClean="0"/>
              <a:t>with answers.  Provide only </a:t>
            </a:r>
            <a:r>
              <a:rPr lang="en-US" sz="1000" u="sng" smtClean="0"/>
              <a:t>facts.</a:t>
            </a:r>
            <a:r>
              <a:rPr lang="en-US" sz="1000" smtClean="0"/>
              <a:t>  </a:t>
            </a:r>
            <a:r>
              <a:rPr lang="en-US" sz="1000" u="sng" smtClean="0"/>
              <a:t>Reference answers if needed.</a:t>
            </a:r>
            <a:endParaRPr lang="en-US" sz="1000" smtClean="0"/>
          </a:p>
          <a:p>
            <a:pPr defTabSz="914400" eaLnBrk="1" hangingPunct="1">
              <a:spcBef>
                <a:spcPct val="0"/>
              </a:spcBef>
            </a:pPr>
            <a:endParaRPr lang="en-US" sz="1000" smtClean="0"/>
          </a:p>
          <a:p>
            <a:pPr defTabSz="914400" eaLnBrk="1" hangingPunct="1">
              <a:spcBef>
                <a:spcPct val="0"/>
              </a:spcBef>
            </a:pPr>
            <a:r>
              <a:rPr lang="en-US" sz="1000" smtClean="0"/>
              <a:t>Your </a:t>
            </a:r>
            <a:r>
              <a:rPr lang="en-US" sz="1000" u="sng" smtClean="0"/>
              <a:t>responses</a:t>
            </a:r>
            <a:r>
              <a:rPr lang="en-US" sz="1000" smtClean="0"/>
              <a:t> to questions you are asked should be </a:t>
            </a:r>
            <a:r>
              <a:rPr lang="en-US" sz="1000" u="sng" smtClean="0"/>
              <a:t>honest and accurate</a:t>
            </a:r>
            <a:r>
              <a:rPr lang="en-US" sz="1000" smtClean="0"/>
              <a:t>.  </a:t>
            </a:r>
            <a:r>
              <a:rPr lang="en-US" sz="1000" u="sng" smtClean="0"/>
              <a:t>Do not try to bluff or talk around a question.  Be brief and to the point.  Do not answer questions you were not asked</a:t>
            </a:r>
            <a:r>
              <a:rPr lang="en-US" sz="1000" smtClean="0"/>
              <a:t> – sometimes </a:t>
            </a:r>
            <a:r>
              <a:rPr lang="en-US" sz="1000" u="sng" smtClean="0"/>
              <a:t>too much information </a:t>
            </a:r>
            <a:r>
              <a:rPr lang="en-US" sz="1000" smtClean="0"/>
              <a:t>is not helpful.  </a:t>
            </a:r>
          </a:p>
          <a:p>
            <a:pPr defTabSz="914400" eaLnBrk="1" hangingPunct="1">
              <a:spcBef>
                <a:spcPct val="0"/>
              </a:spcBef>
            </a:pPr>
            <a:endParaRPr lang="en-US" sz="1000" smtClean="0"/>
          </a:p>
          <a:p>
            <a:pPr defTabSz="914400" eaLnBrk="1" hangingPunct="1">
              <a:spcBef>
                <a:spcPct val="0"/>
              </a:spcBef>
            </a:pPr>
            <a:endParaRPr lang="en-US" sz="1000" smtClean="0"/>
          </a:p>
        </p:txBody>
      </p:sp>
      <p:sp>
        <p:nvSpPr>
          <p:cNvPr id="280579"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53CC57CB-1E09-4541-A33E-433270040711}" type="slidenum">
              <a:rPr lang="en-US" sz="1200">
                <a:latin typeface="Calibri" pitchFamily="34" charset="0"/>
              </a:rPr>
              <a:pPr algn="r" defTabSz="923925"/>
              <a:t>133</a:t>
            </a:fld>
            <a:endParaRPr lang="en-US" sz="1200">
              <a:latin typeface="Calibri"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Slide Image Placeholder 1"/>
          <p:cNvSpPr>
            <a:spLocks noGrp="1" noRot="1" noChangeAspect="1" noTextEdit="1"/>
          </p:cNvSpPr>
          <p:nvPr>
            <p:ph type="sldImg"/>
          </p:nvPr>
        </p:nvSpPr>
        <p:spPr bwMode="auto">
          <a:noFill/>
          <a:ln>
            <a:solidFill>
              <a:srgbClr val="000000"/>
            </a:solidFill>
            <a:miter lim="800000"/>
            <a:headEnd/>
            <a:tailEnd/>
          </a:ln>
        </p:spPr>
      </p:sp>
      <p:sp>
        <p:nvSpPr>
          <p:cNvPr id="282626" name="Notes Placeholder 2"/>
          <p:cNvSpPr>
            <a:spLocks noGrp="1"/>
          </p:cNvSpPr>
          <p:nvPr>
            <p:ph type="body" idx="1"/>
          </p:nvPr>
        </p:nvSpPr>
        <p:spPr>
          <a:noFill/>
          <a:ln/>
        </p:spPr>
        <p:txBody>
          <a:bodyPr lIns="92436" tIns="46218" rIns="92436" bIns="46218"/>
          <a:lstStyle/>
          <a:p>
            <a:pPr defTabSz="914400" eaLnBrk="1" hangingPunct="1">
              <a:spcBef>
                <a:spcPct val="0"/>
              </a:spcBef>
            </a:pPr>
            <a:endParaRPr lang="en-US" u="sng" smtClean="0"/>
          </a:p>
        </p:txBody>
      </p:sp>
      <p:sp>
        <p:nvSpPr>
          <p:cNvPr id="282627"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639AD3CB-63DA-42F3-8626-E2E2BDE6155E}" type="slidenum">
              <a:rPr lang="en-US" sz="1200">
                <a:latin typeface="Calibri" pitchFamily="34" charset="0"/>
              </a:rPr>
              <a:pPr algn="r" defTabSz="923925"/>
              <a:t>134</a:t>
            </a:fld>
            <a:endParaRPr lang="en-US" sz="1200">
              <a:latin typeface="Calibri"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4674" name="Notes Placeholder 2"/>
          <p:cNvSpPr>
            <a:spLocks noGrp="1"/>
          </p:cNvSpPr>
          <p:nvPr>
            <p:ph type="body" idx="1"/>
          </p:nvPr>
        </p:nvSpPr>
        <p:spPr>
          <a:noFill/>
          <a:ln/>
        </p:spPr>
        <p:txBody>
          <a:bodyPr lIns="92436" tIns="46218" rIns="92436" bIns="46218"/>
          <a:lstStyle/>
          <a:p>
            <a:pPr defTabSz="914400" eaLnBrk="1" hangingPunct="1">
              <a:spcBef>
                <a:spcPct val="0"/>
              </a:spcBef>
            </a:pPr>
            <a:endParaRPr lang="en-US" u="sng" smtClean="0"/>
          </a:p>
        </p:txBody>
      </p:sp>
      <p:sp>
        <p:nvSpPr>
          <p:cNvPr id="284675"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9677CD42-99E6-4FB8-B6BA-4369E4444BEF}" type="slidenum">
              <a:rPr lang="en-US" sz="1200">
                <a:latin typeface="Calibri" pitchFamily="34" charset="0"/>
              </a:rPr>
              <a:pPr algn="r" defTabSz="923925"/>
              <a:t>135</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a:noFill/>
          <a:ln/>
        </p:spPr>
        <p:txBody>
          <a:bodyPr/>
          <a:lstStyle/>
          <a:p>
            <a:endParaRPr lang="en-US" smtClean="0"/>
          </a:p>
        </p:txBody>
      </p:sp>
      <p:sp>
        <p:nvSpPr>
          <p:cNvPr id="51203" name="Slide Number Placeholder 3"/>
          <p:cNvSpPr>
            <a:spLocks noGrp="1"/>
          </p:cNvSpPr>
          <p:nvPr>
            <p:ph type="sldNum" sz="quarter" idx="5"/>
          </p:nvPr>
        </p:nvSpPr>
        <p:spPr>
          <a:noFill/>
        </p:spPr>
        <p:txBody>
          <a:bodyPr/>
          <a:lstStyle/>
          <a:p>
            <a:fld id="{1384CDE1-1FE3-4930-BC6F-B41FBD1DC358}" type="slidenum">
              <a:rPr lang="en-US" smtClean="0"/>
              <a:pPr/>
              <a:t>14</a:t>
            </a:fld>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Slide Image Placeholder 1"/>
          <p:cNvSpPr>
            <a:spLocks noGrp="1" noRot="1" noChangeAspect="1" noTextEdit="1"/>
          </p:cNvSpPr>
          <p:nvPr>
            <p:ph type="sldImg"/>
          </p:nvPr>
        </p:nvSpPr>
        <p:spPr bwMode="auto">
          <a:noFill/>
          <a:ln>
            <a:solidFill>
              <a:srgbClr val="000000"/>
            </a:solidFill>
            <a:miter lim="800000"/>
            <a:headEnd/>
            <a:tailEnd/>
          </a:ln>
        </p:spPr>
      </p:sp>
      <p:sp>
        <p:nvSpPr>
          <p:cNvPr id="286722" name="Notes Placeholder 2"/>
          <p:cNvSpPr>
            <a:spLocks noGrp="1"/>
          </p:cNvSpPr>
          <p:nvPr>
            <p:ph type="body" idx="1"/>
          </p:nvPr>
        </p:nvSpPr>
        <p:spPr>
          <a:noFill/>
          <a:ln/>
        </p:spPr>
        <p:txBody>
          <a:bodyPr lIns="92436" tIns="46218" rIns="92436" bIns="46218"/>
          <a:lstStyle/>
          <a:p>
            <a:pPr defTabSz="914400"/>
            <a:endParaRPr lang="en-US" b="1" smtClean="0"/>
          </a:p>
        </p:txBody>
      </p:sp>
      <p:sp>
        <p:nvSpPr>
          <p:cNvPr id="286723"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16382549-E5F0-4877-AAAA-3D503486A8A7}" type="slidenum">
              <a:rPr lang="en-US" sz="1200">
                <a:latin typeface="Calibri" pitchFamily="34" charset="0"/>
              </a:rPr>
              <a:pPr algn="r" defTabSz="923925"/>
              <a:t>136</a:t>
            </a:fld>
            <a:endParaRPr lang="en-US" sz="1200">
              <a:latin typeface="Calibri"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Slide Image Placeholder 1"/>
          <p:cNvSpPr>
            <a:spLocks noGrp="1" noRot="1" noChangeAspect="1"/>
          </p:cNvSpPr>
          <p:nvPr>
            <p:ph type="sldImg"/>
          </p:nvPr>
        </p:nvSpPr>
        <p:spPr bwMode="auto">
          <a:noFill/>
          <a:ln>
            <a:solidFill>
              <a:srgbClr val="000000"/>
            </a:solidFill>
            <a:miter lim="800000"/>
            <a:headEnd/>
            <a:tailEnd/>
          </a:ln>
        </p:spPr>
      </p:sp>
      <p:sp>
        <p:nvSpPr>
          <p:cNvPr id="288770" name="Notes Placeholder 2"/>
          <p:cNvSpPr>
            <a:spLocks noGrp="1"/>
          </p:cNvSpPr>
          <p:nvPr>
            <p:ph type="body" idx="1"/>
          </p:nvPr>
        </p:nvSpPr>
        <p:spPr>
          <a:noFill/>
          <a:ln/>
        </p:spPr>
        <p:txBody>
          <a:bodyPr/>
          <a:lstStyle/>
          <a:p>
            <a:endParaRPr lang="en-US" smtClean="0"/>
          </a:p>
        </p:txBody>
      </p:sp>
      <p:sp>
        <p:nvSpPr>
          <p:cNvPr id="288771" name="Slide Number Placeholder 3"/>
          <p:cNvSpPr>
            <a:spLocks noGrp="1"/>
          </p:cNvSpPr>
          <p:nvPr>
            <p:ph type="sldNum" sz="quarter" idx="5"/>
          </p:nvPr>
        </p:nvSpPr>
        <p:spPr>
          <a:noFill/>
        </p:spPr>
        <p:txBody>
          <a:bodyPr/>
          <a:lstStyle/>
          <a:p>
            <a:fld id="{A11E1228-ACA8-4F77-9807-DBC4A0F39497}" type="slidenum">
              <a:rPr lang="en-US" smtClean="0"/>
              <a:pPr/>
              <a:t>137</a:t>
            </a:fld>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Slide Image Placeholder 1"/>
          <p:cNvSpPr>
            <a:spLocks noGrp="1" noRot="1" noChangeAspect="1"/>
          </p:cNvSpPr>
          <p:nvPr>
            <p:ph type="sldImg"/>
          </p:nvPr>
        </p:nvSpPr>
        <p:spPr bwMode="auto">
          <a:noFill/>
          <a:ln>
            <a:solidFill>
              <a:srgbClr val="000000"/>
            </a:solidFill>
            <a:miter lim="800000"/>
            <a:headEnd/>
            <a:tailEnd/>
          </a:ln>
        </p:spPr>
      </p:sp>
      <p:sp>
        <p:nvSpPr>
          <p:cNvPr id="290818" name="Notes Placeholder 2"/>
          <p:cNvSpPr>
            <a:spLocks noGrp="1"/>
          </p:cNvSpPr>
          <p:nvPr>
            <p:ph type="body" idx="1"/>
          </p:nvPr>
        </p:nvSpPr>
        <p:spPr>
          <a:noFill/>
          <a:ln/>
        </p:spPr>
        <p:txBody>
          <a:bodyPr/>
          <a:lstStyle/>
          <a:p>
            <a:endParaRPr lang="en-US" smtClean="0"/>
          </a:p>
        </p:txBody>
      </p:sp>
      <p:sp>
        <p:nvSpPr>
          <p:cNvPr id="290819" name="Slide Number Placeholder 3"/>
          <p:cNvSpPr>
            <a:spLocks noGrp="1"/>
          </p:cNvSpPr>
          <p:nvPr>
            <p:ph type="sldNum" sz="quarter" idx="5"/>
          </p:nvPr>
        </p:nvSpPr>
        <p:spPr>
          <a:noFill/>
        </p:spPr>
        <p:txBody>
          <a:bodyPr/>
          <a:lstStyle/>
          <a:p>
            <a:fld id="{7AACD0C0-F7F9-476D-B9E4-CCE248EFB58D}" type="slidenum">
              <a:rPr lang="en-US" smtClean="0"/>
              <a:pPr/>
              <a:t>138</a:t>
            </a:fld>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solidFill>
                  <a:schemeClr val="accent5">
                    <a:lumMod val="50000"/>
                  </a:schemeClr>
                </a:solidFill>
              </a:rPr>
              <a:t>It became evident that there was a need for a more simplified process:  a reduction in the number of items subject to review and a consolidation of the number of tools, both of which have led to a more efficient method of review. </a:t>
            </a:r>
          </a:p>
          <a:p>
            <a:pPr eaLnBrk="1" fontAlgn="auto" hangingPunct="1">
              <a:spcBef>
                <a:spcPts val="0"/>
              </a:spcBef>
              <a:spcAft>
                <a:spcPts val="0"/>
              </a:spcAft>
              <a:defRPr/>
            </a:pPr>
            <a:endParaRPr lang="en-US" dirty="0"/>
          </a:p>
        </p:txBody>
      </p:sp>
      <p:sp>
        <p:nvSpPr>
          <p:cNvPr id="292867"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8CFA090E-2501-4AAC-8874-9C0DFB8AFBEA}" type="slidenum">
              <a:rPr lang="en-US" sz="1200">
                <a:latin typeface="Calibri" pitchFamily="34" charset="0"/>
              </a:rPr>
              <a:pPr algn="r" defTabSz="923925"/>
              <a:t>139</a:t>
            </a:fld>
            <a:endParaRPr lang="en-US" sz="1200">
              <a:latin typeface="Calibri"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Slide Image Placeholder 1"/>
          <p:cNvSpPr>
            <a:spLocks noGrp="1" noRot="1" noChangeAspect="1"/>
          </p:cNvSpPr>
          <p:nvPr>
            <p:ph type="sldImg"/>
          </p:nvPr>
        </p:nvSpPr>
        <p:spPr bwMode="auto">
          <a:noFill/>
          <a:ln>
            <a:solidFill>
              <a:srgbClr val="000000"/>
            </a:solidFill>
            <a:miter lim="800000"/>
            <a:headEnd/>
            <a:tailEnd/>
          </a:ln>
        </p:spPr>
      </p:sp>
      <p:sp>
        <p:nvSpPr>
          <p:cNvPr id="294914" name="Notes Placeholder 2"/>
          <p:cNvSpPr>
            <a:spLocks noGrp="1"/>
          </p:cNvSpPr>
          <p:nvPr>
            <p:ph type="body" idx="1"/>
          </p:nvPr>
        </p:nvSpPr>
        <p:spPr>
          <a:noFill/>
          <a:ln/>
        </p:spPr>
        <p:txBody>
          <a:bodyPr/>
          <a:lstStyle/>
          <a:p>
            <a:endParaRPr lang="en-US" smtClean="0"/>
          </a:p>
        </p:txBody>
      </p:sp>
      <p:sp>
        <p:nvSpPr>
          <p:cNvPr id="294915" name="Slide Number Placeholder 3"/>
          <p:cNvSpPr>
            <a:spLocks noGrp="1"/>
          </p:cNvSpPr>
          <p:nvPr>
            <p:ph type="sldNum" sz="quarter" idx="5"/>
          </p:nvPr>
        </p:nvSpPr>
        <p:spPr>
          <a:noFill/>
        </p:spPr>
        <p:txBody>
          <a:bodyPr/>
          <a:lstStyle/>
          <a:p>
            <a:fld id="{700AF657-3BE5-4ACD-B8AF-24B2BD828EC2}" type="slidenum">
              <a:rPr lang="en-US" smtClean="0"/>
              <a:pPr/>
              <a:t>140</a:t>
            </a:fld>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Slide Image Placeholder 1"/>
          <p:cNvSpPr>
            <a:spLocks noGrp="1" noRot="1" noChangeAspect="1"/>
          </p:cNvSpPr>
          <p:nvPr>
            <p:ph type="sldImg"/>
          </p:nvPr>
        </p:nvSpPr>
        <p:spPr bwMode="auto">
          <a:noFill/>
          <a:ln>
            <a:solidFill>
              <a:srgbClr val="000000"/>
            </a:solidFill>
            <a:miter lim="800000"/>
            <a:headEnd/>
            <a:tailEnd/>
          </a:ln>
        </p:spPr>
      </p:sp>
      <p:sp>
        <p:nvSpPr>
          <p:cNvPr id="296962" name="Notes Placeholder 2"/>
          <p:cNvSpPr>
            <a:spLocks noGrp="1"/>
          </p:cNvSpPr>
          <p:nvPr>
            <p:ph type="body" idx="1"/>
          </p:nvPr>
        </p:nvSpPr>
        <p:spPr>
          <a:noFill/>
          <a:ln/>
        </p:spPr>
        <p:txBody>
          <a:bodyPr/>
          <a:lstStyle/>
          <a:p>
            <a:endParaRPr lang="en-US" smtClean="0"/>
          </a:p>
        </p:txBody>
      </p:sp>
      <p:sp>
        <p:nvSpPr>
          <p:cNvPr id="296963" name="Slide Number Placeholder 3"/>
          <p:cNvSpPr>
            <a:spLocks noGrp="1"/>
          </p:cNvSpPr>
          <p:nvPr>
            <p:ph type="sldNum" sz="quarter" idx="5"/>
          </p:nvPr>
        </p:nvSpPr>
        <p:spPr>
          <a:noFill/>
        </p:spPr>
        <p:txBody>
          <a:bodyPr/>
          <a:lstStyle/>
          <a:p>
            <a:fld id="{DF02C18E-4067-4B49-B0AA-848AEA901F15}" type="slidenum">
              <a:rPr lang="en-US" smtClean="0"/>
              <a:pPr/>
              <a:t>141</a:t>
            </a:fld>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p:cNvSpPr>
          <p:nvPr>
            <p:ph type="sldImg"/>
          </p:nvPr>
        </p:nvSpPr>
        <p:spPr bwMode="auto">
          <a:noFill/>
          <a:ln>
            <a:solidFill>
              <a:srgbClr val="000000"/>
            </a:solidFill>
            <a:miter lim="800000"/>
            <a:headEnd/>
            <a:tailEnd/>
          </a:ln>
        </p:spPr>
      </p:sp>
      <p:sp>
        <p:nvSpPr>
          <p:cNvPr id="299010" name="Notes Placeholder 2"/>
          <p:cNvSpPr>
            <a:spLocks noGrp="1"/>
          </p:cNvSpPr>
          <p:nvPr>
            <p:ph type="body" idx="1"/>
          </p:nvPr>
        </p:nvSpPr>
        <p:spPr>
          <a:noFill/>
          <a:ln/>
        </p:spPr>
        <p:txBody>
          <a:bodyPr/>
          <a:lstStyle/>
          <a:p>
            <a:endParaRPr lang="en-US" smtClean="0"/>
          </a:p>
        </p:txBody>
      </p:sp>
      <p:sp>
        <p:nvSpPr>
          <p:cNvPr id="299011" name="Slide Number Placeholder 3"/>
          <p:cNvSpPr>
            <a:spLocks noGrp="1"/>
          </p:cNvSpPr>
          <p:nvPr>
            <p:ph type="sldNum" sz="quarter" idx="5"/>
          </p:nvPr>
        </p:nvSpPr>
        <p:spPr>
          <a:noFill/>
        </p:spPr>
        <p:txBody>
          <a:bodyPr/>
          <a:lstStyle/>
          <a:p>
            <a:fld id="{F5B35076-F03E-4F13-B008-44BB81CB1907}" type="slidenum">
              <a:rPr lang="en-US" smtClean="0"/>
              <a:pPr/>
              <a:t>142</a:t>
            </a:fld>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Image Placeholder 1"/>
          <p:cNvSpPr>
            <a:spLocks noGrp="1" noRot="1" noChangeAspect="1"/>
          </p:cNvSpPr>
          <p:nvPr>
            <p:ph type="sldImg"/>
          </p:nvPr>
        </p:nvSpPr>
        <p:spPr bwMode="auto">
          <a:noFill/>
          <a:ln>
            <a:solidFill>
              <a:srgbClr val="000000"/>
            </a:solidFill>
            <a:miter lim="800000"/>
            <a:headEnd/>
            <a:tailEnd/>
          </a:ln>
        </p:spPr>
      </p:sp>
      <p:sp>
        <p:nvSpPr>
          <p:cNvPr id="301058" name="Notes Placeholder 2"/>
          <p:cNvSpPr>
            <a:spLocks noGrp="1"/>
          </p:cNvSpPr>
          <p:nvPr>
            <p:ph type="body" idx="1"/>
          </p:nvPr>
        </p:nvSpPr>
        <p:spPr>
          <a:noFill/>
          <a:ln/>
        </p:spPr>
        <p:txBody>
          <a:bodyPr/>
          <a:lstStyle/>
          <a:p>
            <a:endParaRPr lang="en-US" smtClean="0"/>
          </a:p>
        </p:txBody>
      </p:sp>
      <p:sp>
        <p:nvSpPr>
          <p:cNvPr id="301059" name="Slide Number Placeholder 3"/>
          <p:cNvSpPr>
            <a:spLocks noGrp="1"/>
          </p:cNvSpPr>
          <p:nvPr>
            <p:ph type="sldNum" sz="quarter" idx="5"/>
          </p:nvPr>
        </p:nvSpPr>
        <p:spPr>
          <a:noFill/>
        </p:spPr>
        <p:txBody>
          <a:bodyPr/>
          <a:lstStyle/>
          <a:p>
            <a:fld id="{E4E696D6-6F3F-4F86-B843-E23EA77FF1EB}" type="slidenum">
              <a:rPr lang="en-US" smtClean="0"/>
              <a:pPr/>
              <a:t>143</a:t>
            </a:fld>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Slide Image Placeholder 1"/>
          <p:cNvSpPr>
            <a:spLocks noGrp="1" noRot="1" noChangeAspect="1"/>
          </p:cNvSpPr>
          <p:nvPr>
            <p:ph type="sldImg"/>
          </p:nvPr>
        </p:nvSpPr>
        <p:spPr bwMode="auto">
          <a:noFill/>
          <a:ln>
            <a:solidFill>
              <a:srgbClr val="000000"/>
            </a:solidFill>
            <a:miter lim="800000"/>
            <a:headEnd/>
            <a:tailEnd/>
          </a:ln>
        </p:spPr>
      </p:sp>
      <p:sp>
        <p:nvSpPr>
          <p:cNvPr id="303106" name="Notes Placeholder 2"/>
          <p:cNvSpPr>
            <a:spLocks noGrp="1"/>
          </p:cNvSpPr>
          <p:nvPr>
            <p:ph type="body" idx="1"/>
          </p:nvPr>
        </p:nvSpPr>
        <p:spPr>
          <a:noFill/>
          <a:ln/>
        </p:spPr>
        <p:txBody>
          <a:bodyPr/>
          <a:lstStyle/>
          <a:p>
            <a:endParaRPr lang="en-US" smtClean="0"/>
          </a:p>
        </p:txBody>
      </p:sp>
      <p:sp>
        <p:nvSpPr>
          <p:cNvPr id="303107" name="Slide Number Placeholder 3"/>
          <p:cNvSpPr>
            <a:spLocks noGrp="1"/>
          </p:cNvSpPr>
          <p:nvPr>
            <p:ph type="sldNum" sz="quarter" idx="5"/>
          </p:nvPr>
        </p:nvSpPr>
        <p:spPr>
          <a:noFill/>
        </p:spPr>
        <p:txBody>
          <a:bodyPr/>
          <a:lstStyle/>
          <a:p>
            <a:fld id="{1E4CAF76-37AB-4EB3-B917-C5EE0F08B3CD}" type="slidenum">
              <a:rPr lang="en-US" smtClean="0"/>
              <a:pPr/>
              <a:t>144</a:t>
            </a:fld>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p:cNvSpPr>
          <p:nvPr>
            <p:ph type="sldImg"/>
          </p:nvPr>
        </p:nvSpPr>
        <p:spPr bwMode="auto">
          <a:noFill/>
          <a:ln>
            <a:solidFill>
              <a:srgbClr val="000000"/>
            </a:solidFill>
            <a:miter lim="800000"/>
            <a:headEnd/>
            <a:tailEnd/>
          </a:ln>
        </p:spPr>
      </p:sp>
      <p:sp>
        <p:nvSpPr>
          <p:cNvPr id="305154" name="Notes Placeholder 2"/>
          <p:cNvSpPr>
            <a:spLocks noGrp="1"/>
          </p:cNvSpPr>
          <p:nvPr>
            <p:ph type="body" idx="1"/>
          </p:nvPr>
        </p:nvSpPr>
        <p:spPr>
          <a:noFill/>
          <a:ln/>
        </p:spPr>
        <p:txBody>
          <a:bodyPr/>
          <a:lstStyle/>
          <a:p>
            <a:endParaRPr lang="en-US" smtClean="0"/>
          </a:p>
        </p:txBody>
      </p:sp>
      <p:sp>
        <p:nvSpPr>
          <p:cNvPr id="305155" name="Slide Number Placeholder 3"/>
          <p:cNvSpPr>
            <a:spLocks noGrp="1"/>
          </p:cNvSpPr>
          <p:nvPr>
            <p:ph type="sldNum" sz="quarter" idx="5"/>
          </p:nvPr>
        </p:nvSpPr>
        <p:spPr>
          <a:noFill/>
        </p:spPr>
        <p:txBody>
          <a:bodyPr/>
          <a:lstStyle/>
          <a:p>
            <a:fld id="{F9A70D8E-D653-4C06-8959-DA3E20C8EFC7}" type="slidenum">
              <a:rPr lang="en-US" smtClean="0"/>
              <a:pPr/>
              <a:t>145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a:noFill/>
          <a:ln/>
        </p:spPr>
        <p:txBody>
          <a:bodyPr/>
          <a:lstStyle/>
          <a:p>
            <a:endParaRPr lang="en-US" smtClean="0"/>
          </a:p>
        </p:txBody>
      </p:sp>
      <p:sp>
        <p:nvSpPr>
          <p:cNvPr id="53251" name="Slide Number Placeholder 3"/>
          <p:cNvSpPr>
            <a:spLocks noGrp="1"/>
          </p:cNvSpPr>
          <p:nvPr>
            <p:ph type="sldNum" sz="quarter" idx="5"/>
          </p:nvPr>
        </p:nvSpPr>
        <p:spPr>
          <a:noFill/>
        </p:spPr>
        <p:txBody>
          <a:bodyPr/>
          <a:lstStyle/>
          <a:p>
            <a:fld id="{FD0073B9-57FC-4EB2-8FD1-1A2C731483BC}" type="slidenum">
              <a:rPr lang="en-US" smtClean="0"/>
              <a:pPr/>
              <a:t>15</a:t>
            </a:fld>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Slide Image Placeholder 1"/>
          <p:cNvSpPr>
            <a:spLocks noGrp="1" noRot="1" noChangeAspect="1"/>
          </p:cNvSpPr>
          <p:nvPr>
            <p:ph type="sldImg"/>
          </p:nvPr>
        </p:nvSpPr>
        <p:spPr bwMode="auto">
          <a:noFill/>
          <a:ln>
            <a:solidFill>
              <a:srgbClr val="000000"/>
            </a:solidFill>
            <a:miter lim="800000"/>
            <a:headEnd/>
            <a:tailEnd/>
          </a:ln>
        </p:spPr>
      </p:sp>
      <p:sp>
        <p:nvSpPr>
          <p:cNvPr id="308226" name="Notes Placeholder 2"/>
          <p:cNvSpPr>
            <a:spLocks noGrp="1"/>
          </p:cNvSpPr>
          <p:nvPr>
            <p:ph type="body" idx="1"/>
          </p:nvPr>
        </p:nvSpPr>
        <p:spPr>
          <a:noFill/>
          <a:ln/>
        </p:spPr>
        <p:txBody>
          <a:bodyPr/>
          <a:lstStyle/>
          <a:p>
            <a:endParaRPr lang="en-US" smtClean="0"/>
          </a:p>
        </p:txBody>
      </p:sp>
      <p:sp>
        <p:nvSpPr>
          <p:cNvPr id="308227" name="Slide Number Placeholder 3"/>
          <p:cNvSpPr>
            <a:spLocks noGrp="1"/>
          </p:cNvSpPr>
          <p:nvPr>
            <p:ph type="sldNum" sz="quarter" idx="5"/>
          </p:nvPr>
        </p:nvSpPr>
        <p:spPr>
          <a:noFill/>
        </p:spPr>
        <p:txBody>
          <a:bodyPr/>
          <a:lstStyle/>
          <a:p>
            <a:fld id="{2391571B-3ECC-4294-9A53-5779818166F4}" type="slidenum">
              <a:rPr lang="en-US" smtClean="0"/>
              <a:pPr/>
              <a:t>147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a:noFill/>
          <a:ln/>
        </p:spPr>
        <p:txBody>
          <a:bodyPr/>
          <a:lstStyle/>
          <a:p>
            <a:endParaRPr lang="en-US" smtClean="0"/>
          </a:p>
        </p:txBody>
      </p:sp>
      <p:sp>
        <p:nvSpPr>
          <p:cNvPr id="55299" name="Slide Number Placeholder 3"/>
          <p:cNvSpPr>
            <a:spLocks noGrp="1"/>
          </p:cNvSpPr>
          <p:nvPr>
            <p:ph type="sldNum" sz="quarter" idx="5"/>
          </p:nvPr>
        </p:nvSpPr>
        <p:spPr>
          <a:noFill/>
        </p:spPr>
        <p:txBody>
          <a:bodyPr/>
          <a:lstStyle/>
          <a:p>
            <a:fld id="{F715D7E9-6DFC-4842-A323-A0EBD87956B3}"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a:noFill/>
          <a:ln/>
        </p:spPr>
        <p:txBody>
          <a:bodyPr/>
          <a:lstStyle/>
          <a:p>
            <a:endParaRPr lang="en-US" smtClean="0"/>
          </a:p>
        </p:txBody>
      </p:sp>
      <p:sp>
        <p:nvSpPr>
          <p:cNvPr id="57347" name="Slide Number Placeholder 3"/>
          <p:cNvSpPr>
            <a:spLocks noGrp="1"/>
          </p:cNvSpPr>
          <p:nvPr>
            <p:ph type="sldNum" sz="quarter" idx="5"/>
          </p:nvPr>
        </p:nvSpPr>
        <p:spPr>
          <a:noFill/>
        </p:spPr>
        <p:txBody>
          <a:bodyPr/>
          <a:lstStyle/>
          <a:p>
            <a:fld id="{995D3366-E91D-49BA-97D3-9DA52913D2D8}" type="slidenum">
              <a:rPr lang="en-US" smtClean="0"/>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a:noFill/>
          <a:ln/>
        </p:spPr>
        <p:txBody>
          <a:bodyPr/>
          <a:lstStyle/>
          <a:p>
            <a:endParaRPr lang="en-US" smtClean="0"/>
          </a:p>
        </p:txBody>
      </p:sp>
      <p:sp>
        <p:nvSpPr>
          <p:cNvPr id="62467" name="Slide Number Placeholder 3"/>
          <p:cNvSpPr>
            <a:spLocks noGrp="1"/>
          </p:cNvSpPr>
          <p:nvPr>
            <p:ph type="sldNum" sz="quarter" idx="5"/>
          </p:nvPr>
        </p:nvSpPr>
        <p:spPr>
          <a:noFill/>
        </p:spPr>
        <p:txBody>
          <a:bodyPr/>
          <a:lstStyle/>
          <a:p>
            <a:fld id="{EC95E728-1DE8-4742-BBFB-9707C726F799}" type="slidenum">
              <a:rPr lang="en-US" smtClean="0"/>
              <a:pPr/>
              <a:t>21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a:noFill/>
          <a:ln/>
        </p:spPr>
        <p:txBody>
          <a:bodyPr/>
          <a:lstStyle/>
          <a:p>
            <a:endParaRPr lang="en-US" smtClean="0"/>
          </a:p>
        </p:txBody>
      </p:sp>
      <p:sp>
        <p:nvSpPr>
          <p:cNvPr id="64515" name="Slide Number Placeholder 3"/>
          <p:cNvSpPr>
            <a:spLocks noGrp="1"/>
          </p:cNvSpPr>
          <p:nvPr>
            <p:ph type="sldNum" sz="quarter" idx="5"/>
          </p:nvPr>
        </p:nvSpPr>
        <p:spPr>
          <a:noFill/>
        </p:spPr>
        <p:txBody>
          <a:bodyPr/>
          <a:lstStyle/>
          <a:p>
            <a:fld id="{0EA126FD-B080-421C-922D-7117886F15D3}" type="slidenum">
              <a:rPr lang="en-US" smtClean="0"/>
              <a:pPr/>
              <a:t>22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a:noFill/>
          <a:ln/>
        </p:spPr>
        <p:txBody>
          <a:bodyPr/>
          <a:lstStyle/>
          <a:p>
            <a:endParaRPr lang="en-US" smtClean="0"/>
          </a:p>
        </p:txBody>
      </p:sp>
      <p:sp>
        <p:nvSpPr>
          <p:cNvPr id="66563" name="Slide Number Placeholder 3"/>
          <p:cNvSpPr>
            <a:spLocks noGrp="1"/>
          </p:cNvSpPr>
          <p:nvPr>
            <p:ph type="sldNum" sz="quarter" idx="5"/>
          </p:nvPr>
        </p:nvSpPr>
        <p:spPr>
          <a:noFill/>
        </p:spPr>
        <p:txBody>
          <a:bodyPr/>
          <a:lstStyle/>
          <a:p>
            <a:fld id="{D96A9BB3-C3DF-4236-BBDA-43346263EF59}" type="slidenum">
              <a:rPr lang="en-US" smtClean="0"/>
              <a:pPr/>
              <a:t>23</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a:noFill/>
          <a:ln/>
        </p:spPr>
        <p:txBody>
          <a:bodyPr/>
          <a:lstStyle/>
          <a:p>
            <a:endParaRPr lang="en-US" smtClean="0"/>
          </a:p>
        </p:txBody>
      </p:sp>
      <p:sp>
        <p:nvSpPr>
          <p:cNvPr id="68611" name="Slide Number Placeholder 3"/>
          <p:cNvSpPr>
            <a:spLocks noGrp="1"/>
          </p:cNvSpPr>
          <p:nvPr>
            <p:ph type="sldNum" sz="quarter" idx="5"/>
          </p:nvPr>
        </p:nvSpPr>
        <p:spPr>
          <a:noFill/>
        </p:spPr>
        <p:txBody>
          <a:bodyPr/>
          <a:lstStyle/>
          <a:p>
            <a:fld id="{1D8B9A1E-17EC-435F-98D1-C02C8CCD233B}" type="slidenum">
              <a:rPr lang="en-US" smtClean="0"/>
              <a:pPr/>
              <a:t>24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a:noFill/>
          <a:ln/>
        </p:spPr>
        <p:txBody>
          <a:bodyPr/>
          <a:lstStyle/>
          <a:p>
            <a:endParaRPr lang="en-US" smtClean="0"/>
          </a:p>
        </p:txBody>
      </p:sp>
      <p:sp>
        <p:nvSpPr>
          <p:cNvPr id="28675" name="Slide Number Placeholder 3"/>
          <p:cNvSpPr>
            <a:spLocks noGrp="1"/>
          </p:cNvSpPr>
          <p:nvPr>
            <p:ph type="sldNum" sz="quarter" idx="5"/>
          </p:nvPr>
        </p:nvSpPr>
        <p:spPr>
          <a:noFill/>
        </p:spPr>
        <p:txBody>
          <a:bodyPr/>
          <a:lstStyle/>
          <a:p>
            <a:fld id="{3123FC4C-C0B1-4C48-A310-EB6F956474C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a:noFill/>
          <a:ln/>
        </p:spPr>
        <p:txBody>
          <a:bodyPr/>
          <a:lstStyle/>
          <a:p>
            <a:endParaRPr lang="en-US" smtClean="0"/>
          </a:p>
        </p:txBody>
      </p:sp>
      <p:sp>
        <p:nvSpPr>
          <p:cNvPr id="70659" name="Slide Number Placeholder 3"/>
          <p:cNvSpPr>
            <a:spLocks noGrp="1"/>
          </p:cNvSpPr>
          <p:nvPr>
            <p:ph type="sldNum" sz="quarter" idx="5"/>
          </p:nvPr>
        </p:nvSpPr>
        <p:spPr>
          <a:noFill/>
        </p:spPr>
        <p:txBody>
          <a:bodyPr/>
          <a:lstStyle/>
          <a:p>
            <a:fld id="{3A6974AB-4B76-48E9-907D-55634D62CC33}" type="slidenum">
              <a:rPr lang="en-US" smtClean="0"/>
              <a:pPr/>
              <a:t>25</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a:noFill/>
          <a:ln/>
        </p:spPr>
        <p:txBody>
          <a:bodyPr/>
          <a:lstStyle/>
          <a:p>
            <a:endParaRPr lang="en-US" smtClean="0"/>
          </a:p>
        </p:txBody>
      </p:sp>
      <p:sp>
        <p:nvSpPr>
          <p:cNvPr id="72707" name="Slide Number Placeholder 3"/>
          <p:cNvSpPr>
            <a:spLocks noGrp="1"/>
          </p:cNvSpPr>
          <p:nvPr>
            <p:ph type="sldNum" sz="quarter" idx="5"/>
          </p:nvPr>
        </p:nvSpPr>
        <p:spPr>
          <a:noFill/>
        </p:spPr>
        <p:txBody>
          <a:bodyPr/>
          <a:lstStyle/>
          <a:p>
            <a:fld id="{4B442F49-ACBD-4D5E-8330-2C827CBFFCB1}" type="slidenum">
              <a:rPr lang="en-US" smtClean="0"/>
              <a:pPr/>
              <a:t>26</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a:noFill/>
          <a:ln/>
        </p:spPr>
        <p:txBody>
          <a:bodyPr/>
          <a:lstStyle/>
          <a:p>
            <a:endParaRPr lang="en-US" smtClean="0"/>
          </a:p>
        </p:txBody>
      </p:sp>
      <p:sp>
        <p:nvSpPr>
          <p:cNvPr id="74755" name="Slide Number Placeholder 3"/>
          <p:cNvSpPr>
            <a:spLocks noGrp="1"/>
          </p:cNvSpPr>
          <p:nvPr>
            <p:ph type="sldNum" sz="quarter" idx="5"/>
          </p:nvPr>
        </p:nvSpPr>
        <p:spPr>
          <a:noFill/>
        </p:spPr>
        <p:txBody>
          <a:bodyPr/>
          <a:lstStyle/>
          <a:p>
            <a:fld id="{EBE6687E-2DB3-4EA4-A8F0-1BD175E075A9}" type="slidenum">
              <a:rPr lang="en-US" smtClean="0"/>
              <a:pPr/>
              <a:t>27</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a:noFill/>
          <a:ln/>
        </p:spPr>
        <p:txBody>
          <a:bodyPr/>
          <a:lstStyle/>
          <a:p>
            <a:endParaRPr lang="en-US" smtClean="0"/>
          </a:p>
        </p:txBody>
      </p:sp>
      <p:sp>
        <p:nvSpPr>
          <p:cNvPr id="76803" name="Slide Number Placeholder 3"/>
          <p:cNvSpPr>
            <a:spLocks noGrp="1"/>
          </p:cNvSpPr>
          <p:nvPr>
            <p:ph type="sldNum" sz="quarter" idx="5"/>
          </p:nvPr>
        </p:nvSpPr>
        <p:spPr>
          <a:noFill/>
        </p:spPr>
        <p:txBody>
          <a:bodyPr/>
          <a:lstStyle/>
          <a:p>
            <a:fld id="{CC7F0950-A506-4828-8F95-74529FB7A769}" type="slidenum">
              <a:rPr lang="en-US" smtClean="0"/>
              <a:pPr/>
              <a:t>28</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a:noFill/>
          <a:ln/>
        </p:spPr>
        <p:txBody>
          <a:bodyPr/>
          <a:lstStyle/>
          <a:p>
            <a:endParaRPr lang="en-US" smtClean="0"/>
          </a:p>
        </p:txBody>
      </p:sp>
      <p:sp>
        <p:nvSpPr>
          <p:cNvPr id="79875" name="Slide Number Placeholder 3"/>
          <p:cNvSpPr>
            <a:spLocks noGrp="1"/>
          </p:cNvSpPr>
          <p:nvPr>
            <p:ph type="sldNum" sz="quarter" idx="5"/>
          </p:nvPr>
        </p:nvSpPr>
        <p:spPr>
          <a:noFill/>
        </p:spPr>
        <p:txBody>
          <a:bodyPr/>
          <a:lstStyle/>
          <a:p>
            <a:fld id="{7D366DC7-CD2A-4E2E-9D66-D9EFA883D642}" type="slidenum">
              <a:rPr lang="en-US" smtClean="0"/>
              <a:pPr/>
              <a:t>30</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a:noFill/>
          <a:ln/>
        </p:spPr>
        <p:txBody>
          <a:bodyPr/>
          <a:lstStyle/>
          <a:p>
            <a:endParaRPr lang="en-US" smtClean="0"/>
          </a:p>
        </p:txBody>
      </p:sp>
      <p:sp>
        <p:nvSpPr>
          <p:cNvPr id="81923" name="Slide Number Placeholder 3"/>
          <p:cNvSpPr>
            <a:spLocks noGrp="1"/>
          </p:cNvSpPr>
          <p:nvPr>
            <p:ph type="sldNum" sz="quarter" idx="5"/>
          </p:nvPr>
        </p:nvSpPr>
        <p:spPr>
          <a:noFill/>
        </p:spPr>
        <p:txBody>
          <a:bodyPr/>
          <a:lstStyle/>
          <a:p>
            <a:fld id="{D142BDB1-84BF-486D-8937-D44D5D148C4D}" type="slidenum">
              <a:rPr lang="en-US" smtClean="0"/>
              <a:pPr/>
              <a:t>31</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a:noFill/>
          <a:ln/>
        </p:spPr>
        <p:txBody>
          <a:bodyPr/>
          <a:lstStyle/>
          <a:p>
            <a:endParaRPr lang="en-US" smtClean="0"/>
          </a:p>
        </p:txBody>
      </p:sp>
      <p:sp>
        <p:nvSpPr>
          <p:cNvPr id="83971" name="Slide Number Placeholder 3"/>
          <p:cNvSpPr>
            <a:spLocks noGrp="1"/>
          </p:cNvSpPr>
          <p:nvPr>
            <p:ph type="sldNum" sz="quarter" idx="5"/>
          </p:nvPr>
        </p:nvSpPr>
        <p:spPr>
          <a:noFill/>
        </p:spPr>
        <p:txBody>
          <a:bodyPr/>
          <a:lstStyle/>
          <a:p>
            <a:fld id="{1C83325C-72FB-41F1-BF07-636D1F02B29E}" type="slidenum">
              <a:rPr lang="en-US" smtClean="0"/>
              <a:pPr/>
              <a:t>32</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a:noFill/>
          <a:ln/>
        </p:spPr>
        <p:txBody>
          <a:bodyPr/>
          <a:lstStyle/>
          <a:p>
            <a:endParaRPr lang="en-US" smtClean="0"/>
          </a:p>
        </p:txBody>
      </p:sp>
      <p:sp>
        <p:nvSpPr>
          <p:cNvPr id="86019" name="Slide Number Placeholder 3"/>
          <p:cNvSpPr>
            <a:spLocks noGrp="1"/>
          </p:cNvSpPr>
          <p:nvPr>
            <p:ph type="sldNum" sz="quarter" idx="5"/>
          </p:nvPr>
        </p:nvSpPr>
        <p:spPr>
          <a:noFill/>
        </p:spPr>
        <p:txBody>
          <a:bodyPr/>
          <a:lstStyle/>
          <a:p>
            <a:fld id="{ACBBC5CA-772C-46F5-8AA4-E25E0A31157E}" type="slidenum">
              <a:rPr lang="en-US" smtClean="0"/>
              <a:pPr/>
              <a:t>33</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a:noFill/>
          <a:ln/>
        </p:spPr>
        <p:txBody>
          <a:bodyPr/>
          <a:lstStyle/>
          <a:p>
            <a:endParaRPr lang="en-US" smtClean="0"/>
          </a:p>
        </p:txBody>
      </p:sp>
      <p:sp>
        <p:nvSpPr>
          <p:cNvPr id="88067" name="Slide Number Placeholder 3"/>
          <p:cNvSpPr>
            <a:spLocks noGrp="1"/>
          </p:cNvSpPr>
          <p:nvPr>
            <p:ph type="sldNum" sz="quarter" idx="5"/>
          </p:nvPr>
        </p:nvSpPr>
        <p:spPr>
          <a:noFill/>
        </p:spPr>
        <p:txBody>
          <a:bodyPr/>
          <a:lstStyle/>
          <a:p>
            <a:fld id="{1DE8C176-C6DE-438C-9621-A49A9E549744}" type="slidenum">
              <a:rPr lang="en-US" smtClean="0"/>
              <a:pPr/>
              <a:t>34</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a:noFill/>
          <a:ln/>
        </p:spPr>
        <p:txBody>
          <a:bodyPr/>
          <a:lstStyle/>
          <a:p>
            <a:endParaRPr lang="en-US" smtClean="0"/>
          </a:p>
        </p:txBody>
      </p:sp>
      <p:sp>
        <p:nvSpPr>
          <p:cNvPr id="90115" name="Slide Number Placeholder 3"/>
          <p:cNvSpPr>
            <a:spLocks noGrp="1"/>
          </p:cNvSpPr>
          <p:nvPr>
            <p:ph type="sldNum" sz="quarter" idx="5"/>
          </p:nvPr>
        </p:nvSpPr>
        <p:spPr>
          <a:noFill/>
        </p:spPr>
        <p:txBody>
          <a:bodyPr/>
          <a:lstStyle/>
          <a:p>
            <a:fld id="{B337A62E-C5BF-4CD9-881F-B7C358E75FF1}" type="slidenum">
              <a:rPr lang="en-US" smtClean="0"/>
              <a:pPr/>
              <a:t>35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a:noFill/>
          <a:ln/>
        </p:spPr>
        <p:txBody>
          <a:bodyPr/>
          <a:lstStyle/>
          <a:p>
            <a:pPr eaLnBrk="1" hangingPunct="1">
              <a:spcBef>
                <a:spcPct val="0"/>
              </a:spcBef>
            </a:pPr>
            <a:endParaRPr lang="en-US" smtClean="0"/>
          </a:p>
        </p:txBody>
      </p:sp>
      <p:sp>
        <p:nvSpPr>
          <p:cNvPr id="30723" name="Slide Number Placeholder 3"/>
          <p:cNvSpPr>
            <a:spLocks noGrp="1"/>
          </p:cNvSpPr>
          <p:nvPr>
            <p:ph type="sldNum" sz="quarter" idx="5"/>
          </p:nvPr>
        </p:nvSpPr>
        <p:spPr>
          <a:noFill/>
        </p:spPr>
        <p:txBody>
          <a:bodyPr/>
          <a:lstStyle/>
          <a:p>
            <a:fld id="{590521DF-933B-47D6-B364-2B6DEAFF2AC7}"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a:noFill/>
          <a:ln/>
        </p:spPr>
        <p:txBody>
          <a:bodyPr/>
          <a:lstStyle/>
          <a:p>
            <a:endParaRPr lang="en-US" smtClean="0"/>
          </a:p>
        </p:txBody>
      </p:sp>
      <p:sp>
        <p:nvSpPr>
          <p:cNvPr id="92163" name="Slide Number Placeholder 3"/>
          <p:cNvSpPr>
            <a:spLocks noGrp="1"/>
          </p:cNvSpPr>
          <p:nvPr>
            <p:ph type="sldNum" sz="quarter" idx="5"/>
          </p:nvPr>
        </p:nvSpPr>
        <p:spPr>
          <a:noFill/>
        </p:spPr>
        <p:txBody>
          <a:bodyPr/>
          <a:lstStyle/>
          <a:p>
            <a:fld id="{F357CBA4-5A51-41C3-8E59-0E67A70C01E2}" type="slidenum">
              <a:rPr lang="en-US" smtClean="0"/>
              <a:pPr/>
              <a:t>36</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a:noFill/>
          <a:ln/>
        </p:spPr>
        <p:txBody>
          <a:bodyPr/>
          <a:lstStyle/>
          <a:p>
            <a:endParaRPr lang="en-US" smtClean="0"/>
          </a:p>
        </p:txBody>
      </p:sp>
      <p:sp>
        <p:nvSpPr>
          <p:cNvPr id="94211" name="Slide Number Placeholder 3"/>
          <p:cNvSpPr>
            <a:spLocks noGrp="1"/>
          </p:cNvSpPr>
          <p:nvPr>
            <p:ph type="sldNum" sz="quarter" idx="5"/>
          </p:nvPr>
        </p:nvSpPr>
        <p:spPr>
          <a:noFill/>
        </p:spPr>
        <p:txBody>
          <a:bodyPr/>
          <a:lstStyle/>
          <a:p>
            <a:fld id="{D9EAB902-122C-44CC-B3F3-13A3C833A5F0}" type="slidenum">
              <a:rPr lang="en-US" smtClean="0"/>
              <a:pPr/>
              <a:t>37</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a:noFill/>
          <a:ln/>
        </p:spPr>
        <p:txBody>
          <a:bodyPr/>
          <a:lstStyle/>
          <a:p>
            <a:endParaRPr lang="en-US" smtClean="0"/>
          </a:p>
        </p:txBody>
      </p:sp>
      <p:sp>
        <p:nvSpPr>
          <p:cNvPr id="96259" name="Slide Number Placeholder 3"/>
          <p:cNvSpPr>
            <a:spLocks noGrp="1"/>
          </p:cNvSpPr>
          <p:nvPr>
            <p:ph type="sldNum" sz="quarter" idx="5"/>
          </p:nvPr>
        </p:nvSpPr>
        <p:spPr>
          <a:noFill/>
        </p:spPr>
        <p:txBody>
          <a:bodyPr/>
          <a:lstStyle/>
          <a:p>
            <a:fld id="{0724CE9F-A5F1-4F17-AA1A-E36E50312050}" type="slidenum">
              <a:rPr lang="en-US" smtClean="0"/>
              <a:pPr/>
              <a:t>38</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a:noFill/>
          <a:ln/>
        </p:spPr>
        <p:txBody>
          <a:bodyPr/>
          <a:lstStyle/>
          <a:p>
            <a:endParaRPr lang="en-US" smtClean="0"/>
          </a:p>
        </p:txBody>
      </p:sp>
      <p:sp>
        <p:nvSpPr>
          <p:cNvPr id="98307" name="Slide Number Placeholder 3"/>
          <p:cNvSpPr>
            <a:spLocks noGrp="1"/>
          </p:cNvSpPr>
          <p:nvPr>
            <p:ph type="sldNum" sz="quarter" idx="5"/>
          </p:nvPr>
        </p:nvSpPr>
        <p:spPr>
          <a:noFill/>
        </p:spPr>
        <p:txBody>
          <a:bodyPr/>
          <a:lstStyle/>
          <a:p>
            <a:fld id="{70D8DAE2-491E-4555-A689-F5FF8EF8B6D7}" type="slidenum">
              <a:rPr lang="en-US" smtClean="0"/>
              <a:pPr/>
              <a:t>39</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a:noFill/>
          <a:ln/>
        </p:spPr>
        <p:txBody>
          <a:bodyPr/>
          <a:lstStyle/>
          <a:p>
            <a:endParaRPr lang="en-US" smtClean="0"/>
          </a:p>
        </p:txBody>
      </p:sp>
      <p:sp>
        <p:nvSpPr>
          <p:cNvPr id="100355"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AD73A881-6419-4D7B-8E76-7D2DC6141D12}" type="slidenum">
              <a:rPr lang="en-US" sz="1200">
                <a:latin typeface="Calibri" pitchFamily="34" charset="0"/>
              </a:rPr>
              <a:pPr algn="r" defTabSz="923925"/>
              <a:t>40</a:t>
            </a:fld>
            <a:endParaRPr lang="en-US" sz="120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a:noFill/>
          <a:ln/>
        </p:spPr>
        <p:txBody>
          <a:bodyPr/>
          <a:lstStyle/>
          <a:p>
            <a:endParaRPr lang="en-US" smtClean="0"/>
          </a:p>
        </p:txBody>
      </p:sp>
      <p:sp>
        <p:nvSpPr>
          <p:cNvPr id="102403" name="Slide Number Placeholder 3"/>
          <p:cNvSpPr>
            <a:spLocks noGrp="1"/>
          </p:cNvSpPr>
          <p:nvPr>
            <p:ph type="sldNum" sz="quarter" idx="5"/>
          </p:nvPr>
        </p:nvSpPr>
        <p:spPr>
          <a:noFill/>
        </p:spPr>
        <p:txBody>
          <a:bodyPr/>
          <a:lstStyle/>
          <a:p>
            <a:fld id="{BB767D1D-DA74-4FED-9E80-D02A54004ABE}" type="slidenum">
              <a:rPr lang="en-US" smtClean="0"/>
              <a:pPr/>
              <a:t>41</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a:noFill/>
          <a:ln/>
        </p:spPr>
        <p:txBody>
          <a:bodyPr/>
          <a:lstStyle/>
          <a:p>
            <a:endParaRPr lang="en-US" smtClean="0"/>
          </a:p>
        </p:txBody>
      </p:sp>
      <p:sp>
        <p:nvSpPr>
          <p:cNvPr id="104451" name="Slide Number Placeholder 3"/>
          <p:cNvSpPr>
            <a:spLocks noGrp="1"/>
          </p:cNvSpPr>
          <p:nvPr>
            <p:ph type="sldNum" sz="quarter" idx="5"/>
          </p:nvPr>
        </p:nvSpPr>
        <p:spPr>
          <a:noFill/>
        </p:spPr>
        <p:txBody>
          <a:bodyPr/>
          <a:lstStyle/>
          <a:p>
            <a:fld id="{3BEFC3C2-B847-4F5C-BCCD-9783364B8665}" type="slidenum">
              <a:rPr lang="en-US" smtClean="0"/>
              <a:pPr/>
              <a:t>42</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a:noFill/>
          <a:ln/>
        </p:spPr>
        <p:txBody>
          <a:bodyPr/>
          <a:lstStyle/>
          <a:p>
            <a:endParaRPr lang="en-US" smtClean="0"/>
          </a:p>
        </p:txBody>
      </p:sp>
      <p:sp>
        <p:nvSpPr>
          <p:cNvPr id="106499" name="Slide Number Placeholder 3"/>
          <p:cNvSpPr>
            <a:spLocks noGrp="1"/>
          </p:cNvSpPr>
          <p:nvPr>
            <p:ph type="sldNum" sz="quarter" idx="5"/>
          </p:nvPr>
        </p:nvSpPr>
        <p:spPr>
          <a:noFill/>
        </p:spPr>
        <p:txBody>
          <a:bodyPr/>
          <a:lstStyle/>
          <a:p>
            <a:fld id="{FBFAD6FA-A2B6-4B1D-A060-9240C4440042}" type="slidenum">
              <a:rPr lang="en-US" smtClean="0"/>
              <a:pPr/>
              <a:t>43</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a:noFill/>
          <a:ln/>
        </p:spPr>
        <p:txBody>
          <a:bodyPr/>
          <a:lstStyle/>
          <a:p>
            <a:endParaRPr lang="en-US" smtClean="0"/>
          </a:p>
        </p:txBody>
      </p:sp>
      <p:sp>
        <p:nvSpPr>
          <p:cNvPr id="108547" name="Slide Number Placeholder 3"/>
          <p:cNvSpPr>
            <a:spLocks noGrp="1"/>
          </p:cNvSpPr>
          <p:nvPr>
            <p:ph type="sldNum" sz="quarter" idx="5"/>
          </p:nvPr>
        </p:nvSpPr>
        <p:spPr>
          <a:noFill/>
        </p:spPr>
        <p:txBody>
          <a:bodyPr/>
          <a:lstStyle/>
          <a:p>
            <a:fld id="{E2CA0ACE-C37D-4C2D-A4DA-C0ACEB3521FB}" type="slidenum">
              <a:rPr lang="en-US" smtClean="0"/>
              <a:pPr/>
              <a:t>44</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a:noFill/>
          <a:ln/>
        </p:spPr>
        <p:txBody>
          <a:bodyPr/>
          <a:lstStyle/>
          <a:p>
            <a:endParaRPr lang="en-US" smtClean="0"/>
          </a:p>
        </p:txBody>
      </p:sp>
      <p:sp>
        <p:nvSpPr>
          <p:cNvPr id="110595" name="Slide Number Placeholder 3"/>
          <p:cNvSpPr>
            <a:spLocks noGrp="1"/>
          </p:cNvSpPr>
          <p:nvPr>
            <p:ph type="sldNum" sz="quarter" idx="5"/>
          </p:nvPr>
        </p:nvSpPr>
        <p:spPr>
          <a:noFill/>
        </p:spPr>
        <p:txBody>
          <a:bodyPr/>
          <a:lstStyle/>
          <a:p>
            <a:fld id="{78747EC6-5AC9-4203-BFDC-5988FD70E456}" type="slidenum">
              <a:rPr lang="en-US" smtClean="0"/>
              <a:pPr/>
              <a:t>45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a:noFill/>
          <a:ln/>
        </p:spPr>
        <p:txBody>
          <a:bodyPr/>
          <a:lstStyle/>
          <a:p>
            <a:pPr eaLnBrk="1" hangingPunct="1">
              <a:spcBef>
                <a:spcPct val="0"/>
              </a:spcBef>
            </a:pPr>
            <a:endParaRPr lang="en-US" smtClean="0"/>
          </a:p>
        </p:txBody>
      </p:sp>
      <p:sp>
        <p:nvSpPr>
          <p:cNvPr id="32771" name="Slide Number Placeholder 3"/>
          <p:cNvSpPr>
            <a:spLocks noGrp="1"/>
          </p:cNvSpPr>
          <p:nvPr>
            <p:ph type="sldNum" sz="quarter" idx="5"/>
          </p:nvPr>
        </p:nvSpPr>
        <p:spPr>
          <a:noFill/>
        </p:spPr>
        <p:txBody>
          <a:bodyPr/>
          <a:lstStyle/>
          <a:p>
            <a:fld id="{69730187-7A59-4117-9D77-2E8EDFBB0116}"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a:noFill/>
          <a:ln/>
        </p:spPr>
        <p:txBody>
          <a:bodyPr/>
          <a:lstStyle/>
          <a:p>
            <a:endParaRPr lang="en-US" smtClean="0"/>
          </a:p>
        </p:txBody>
      </p:sp>
      <p:sp>
        <p:nvSpPr>
          <p:cNvPr id="112643" name="Slide Number Placeholder 3"/>
          <p:cNvSpPr>
            <a:spLocks noGrp="1"/>
          </p:cNvSpPr>
          <p:nvPr>
            <p:ph type="sldNum" sz="quarter" idx="5"/>
          </p:nvPr>
        </p:nvSpPr>
        <p:spPr>
          <a:noFill/>
        </p:spPr>
        <p:txBody>
          <a:bodyPr/>
          <a:lstStyle/>
          <a:p>
            <a:fld id="{76CCC5CE-F6A9-4508-B053-81D1D3E3C288}" type="slidenum">
              <a:rPr lang="en-US" smtClean="0"/>
              <a:pPr/>
              <a:t>46</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a:noFill/>
          <a:ln/>
        </p:spPr>
        <p:txBody>
          <a:bodyPr/>
          <a:lstStyle/>
          <a:p>
            <a:endParaRPr lang="en-US" smtClean="0"/>
          </a:p>
        </p:txBody>
      </p:sp>
      <p:sp>
        <p:nvSpPr>
          <p:cNvPr id="114691" name="Slide Number Placeholder 3"/>
          <p:cNvSpPr>
            <a:spLocks noGrp="1"/>
          </p:cNvSpPr>
          <p:nvPr>
            <p:ph type="sldNum" sz="quarter" idx="5"/>
          </p:nvPr>
        </p:nvSpPr>
        <p:spPr>
          <a:noFill/>
        </p:spPr>
        <p:txBody>
          <a:bodyPr/>
          <a:lstStyle/>
          <a:p>
            <a:fld id="{79E7F6E1-2321-496C-8A16-0DC0C4934079}" type="slidenum">
              <a:rPr lang="en-US" smtClean="0"/>
              <a:pPr/>
              <a:t>47</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a:noFill/>
          <a:ln/>
        </p:spPr>
        <p:txBody>
          <a:bodyPr/>
          <a:lstStyle/>
          <a:p>
            <a:endParaRPr lang="en-US" smtClean="0"/>
          </a:p>
        </p:txBody>
      </p:sp>
      <p:sp>
        <p:nvSpPr>
          <p:cNvPr id="116739" name="Slide Number Placeholder 3"/>
          <p:cNvSpPr>
            <a:spLocks noGrp="1"/>
          </p:cNvSpPr>
          <p:nvPr>
            <p:ph type="sldNum" sz="quarter" idx="5"/>
          </p:nvPr>
        </p:nvSpPr>
        <p:spPr>
          <a:noFill/>
        </p:spPr>
        <p:txBody>
          <a:bodyPr/>
          <a:lstStyle/>
          <a:p>
            <a:fld id="{F42CDD19-A252-4A74-B063-D7002F83AC34}" type="slidenum">
              <a:rPr lang="en-US" smtClean="0"/>
              <a:pPr/>
              <a:t>48</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a:noFill/>
          <a:ln/>
        </p:spPr>
        <p:txBody>
          <a:bodyPr/>
          <a:lstStyle/>
          <a:p>
            <a:endParaRPr lang="en-US" smtClean="0"/>
          </a:p>
        </p:txBody>
      </p:sp>
      <p:sp>
        <p:nvSpPr>
          <p:cNvPr id="118787" name="Slide Number Placeholder 3"/>
          <p:cNvSpPr>
            <a:spLocks noGrp="1"/>
          </p:cNvSpPr>
          <p:nvPr>
            <p:ph type="sldNum" sz="quarter" idx="5"/>
          </p:nvPr>
        </p:nvSpPr>
        <p:spPr>
          <a:noFill/>
        </p:spPr>
        <p:txBody>
          <a:bodyPr/>
          <a:lstStyle/>
          <a:p>
            <a:fld id="{B9BE1DB0-1167-4340-ADD0-2D74D755743F}" type="slidenum">
              <a:rPr lang="en-US" smtClean="0"/>
              <a:pPr/>
              <a:t>49</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a:noFill/>
          <a:ln/>
        </p:spPr>
        <p:txBody>
          <a:bodyPr/>
          <a:lstStyle/>
          <a:p>
            <a:endParaRPr lang="en-US" smtClean="0"/>
          </a:p>
        </p:txBody>
      </p:sp>
      <p:sp>
        <p:nvSpPr>
          <p:cNvPr id="120835" name="Slide Number Placeholder 3"/>
          <p:cNvSpPr>
            <a:spLocks noGrp="1"/>
          </p:cNvSpPr>
          <p:nvPr>
            <p:ph type="sldNum" sz="quarter" idx="5"/>
          </p:nvPr>
        </p:nvSpPr>
        <p:spPr>
          <a:noFill/>
        </p:spPr>
        <p:txBody>
          <a:bodyPr/>
          <a:lstStyle/>
          <a:p>
            <a:fld id="{CFE238AA-0FD2-4BE7-A47C-86680571DA50}" type="slidenum">
              <a:rPr lang="en-US" smtClean="0"/>
              <a:pPr/>
              <a:t>50</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a:noFill/>
          <a:ln/>
        </p:spPr>
        <p:txBody>
          <a:bodyPr/>
          <a:lstStyle/>
          <a:p>
            <a:endParaRPr lang="en-US" smtClean="0"/>
          </a:p>
        </p:txBody>
      </p:sp>
      <p:sp>
        <p:nvSpPr>
          <p:cNvPr id="122883" name="Slide Number Placeholder 3"/>
          <p:cNvSpPr>
            <a:spLocks noGrp="1"/>
          </p:cNvSpPr>
          <p:nvPr>
            <p:ph type="sldNum" sz="quarter" idx="5"/>
          </p:nvPr>
        </p:nvSpPr>
        <p:spPr>
          <a:noFill/>
        </p:spPr>
        <p:txBody>
          <a:bodyPr/>
          <a:lstStyle/>
          <a:p>
            <a:fld id="{B271017D-CBBD-438B-8D90-20B81AFEDA1A}" type="slidenum">
              <a:rPr lang="en-US" smtClean="0"/>
              <a:pPr/>
              <a:t>51</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a:noFill/>
          <a:ln/>
        </p:spPr>
        <p:txBody>
          <a:bodyPr/>
          <a:lstStyle/>
          <a:p>
            <a:endParaRPr lang="en-US" smtClean="0"/>
          </a:p>
        </p:txBody>
      </p:sp>
      <p:sp>
        <p:nvSpPr>
          <p:cNvPr id="124931" name="Slide Number Placeholder 3"/>
          <p:cNvSpPr>
            <a:spLocks noGrp="1"/>
          </p:cNvSpPr>
          <p:nvPr>
            <p:ph type="sldNum" sz="quarter" idx="5"/>
          </p:nvPr>
        </p:nvSpPr>
        <p:spPr>
          <a:noFill/>
        </p:spPr>
        <p:txBody>
          <a:bodyPr/>
          <a:lstStyle/>
          <a:p>
            <a:fld id="{FDAFF6C7-02D1-46CB-A6A6-D4DCEE00CA00}" type="slidenum">
              <a:rPr lang="en-US" smtClean="0"/>
              <a:pPr/>
              <a:t>52</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a:noFill/>
          <a:ln/>
        </p:spPr>
        <p:txBody>
          <a:bodyPr/>
          <a:lstStyle/>
          <a:p>
            <a:r>
              <a:rPr lang="en-US" smtClean="0"/>
              <a:t>Authority? 8A?</a:t>
            </a:r>
          </a:p>
        </p:txBody>
      </p:sp>
      <p:sp>
        <p:nvSpPr>
          <p:cNvPr id="126979" name="Slide Number Placeholder 3"/>
          <p:cNvSpPr>
            <a:spLocks noGrp="1"/>
          </p:cNvSpPr>
          <p:nvPr>
            <p:ph type="sldNum" sz="quarter" idx="5"/>
          </p:nvPr>
        </p:nvSpPr>
        <p:spPr>
          <a:noFill/>
        </p:spPr>
        <p:txBody>
          <a:bodyPr/>
          <a:lstStyle/>
          <a:p>
            <a:fld id="{96EC56CA-C701-41D4-92FA-2CF9BAA10B54}" type="slidenum">
              <a:rPr lang="en-US" smtClean="0"/>
              <a:pPr/>
              <a:t>53</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a:noFill/>
          <a:ln/>
        </p:spPr>
        <p:txBody>
          <a:bodyPr/>
          <a:lstStyle/>
          <a:p>
            <a:endParaRPr lang="en-US" smtClean="0"/>
          </a:p>
        </p:txBody>
      </p:sp>
      <p:sp>
        <p:nvSpPr>
          <p:cNvPr id="129027" name="Slide Number Placeholder 3"/>
          <p:cNvSpPr>
            <a:spLocks noGrp="1"/>
          </p:cNvSpPr>
          <p:nvPr>
            <p:ph type="sldNum" sz="quarter" idx="5"/>
          </p:nvPr>
        </p:nvSpPr>
        <p:spPr>
          <a:noFill/>
        </p:spPr>
        <p:txBody>
          <a:bodyPr/>
          <a:lstStyle/>
          <a:p>
            <a:fld id="{4122BC65-A845-4DFF-8EE6-29CD772D0592}" type="slidenum">
              <a:rPr lang="en-US" smtClean="0"/>
              <a:pPr/>
              <a:t>54</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a:noFill/>
          <a:ln/>
        </p:spPr>
        <p:txBody>
          <a:bodyPr/>
          <a:lstStyle/>
          <a:p>
            <a:endParaRPr lang="en-US" smtClean="0"/>
          </a:p>
        </p:txBody>
      </p:sp>
      <p:sp>
        <p:nvSpPr>
          <p:cNvPr id="131075" name="Slide Number Placeholder 3"/>
          <p:cNvSpPr>
            <a:spLocks noGrp="1"/>
          </p:cNvSpPr>
          <p:nvPr>
            <p:ph type="sldNum" sz="quarter" idx="5"/>
          </p:nvPr>
        </p:nvSpPr>
        <p:spPr>
          <a:noFill/>
        </p:spPr>
        <p:txBody>
          <a:bodyPr/>
          <a:lstStyle/>
          <a:p>
            <a:fld id="{870D96D7-DE23-4BDF-937B-FA02EDC6AC0B}" type="slidenum">
              <a:rPr lang="en-US" smtClean="0"/>
              <a:pPr/>
              <a:t>55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a:noFill/>
          <a:ln/>
        </p:spPr>
        <p:txBody>
          <a:bodyPr/>
          <a:lstStyle/>
          <a:p>
            <a:endParaRPr lang="en-US" smtClean="0"/>
          </a:p>
        </p:txBody>
      </p:sp>
      <p:sp>
        <p:nvSpPr>
          <p:cNvPr id="34819" name="Slide Number Placeholder 3"/>
          <p:cNvSpPr>
            <a:spLocks noGrp="1"/>
          </p:cNvSpPr>
          <p:nvPr>
            <p:ph type="sldNum" sz="quarter" idx="5"/>
          </p:nvPr>
        </p:nvSpPr>
        <p:spPr>
          <a:noFill/>
        </p:spPr>
        <p:txBody>
          <a:bodyPr/>
          <a:lstStyle/>
          <a:p>
            <a:fld id="{F26FE4E8-E69D-4A05-9EE5-319BFF121337}"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a:noFill/>
          <a:ln/>
        </p:spPr>
        <p:txBody>
          <a:bodyPr/>
          <a:lstStyle/>
          <a:p>
            <a:endParaRPr lang="en-US" smtClean="0"/>
          </a:p>
        </p:txBody>
      </p:sp>
      <p:sp>
        <p:nvSpPr>
          <p:cNvPr id="133123" name="Slide Number Placeholder 3"/>
          <p:cNvSpPr>
            <a:spLocks noGrp="1"/>
          </p:cNvSpPr>
          <p:nvPr>
            <p:ph type="sldNum" sz="quarter" idx="5"/>
          </p:nvPr>
        </p:nvSpPr>
        <p:spPr>
          <a:noFill/>
        </p:spPr>
        <p:txBody>
          <a:bodyPr/>
          <a:lstStyle/>
          <a:p>
            <a:fld id="{04519419-21E3-442C-9775-679059A6AEE6}" type="slidenum">
              <a:rPr lang="en-US" smtClean="0"/>
              <a:pPr/>
              <a:t>56</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a:noFill/>
          <a:ln/>
        </p:spPr>
        <p:txBody>
          <a:bodyPr/>
          <a:lstStyle/>
          <a:p>
            <a:r>
              <a:rPr lang="en-US" smtClean="0"/>
              <a:t>Does quarterly mean every 3 months?</a:t>
            </a:r>
          </a:p>
        </p:txBody>
      </p:sp>
      <p:sp>
        <p:nvSpPr>
          <p:cNvPr id="135171" name="Slide Number Placeholder 3"/>
          <p:cNvSpPr>
            <a:spLocks noGrp="1"/>
          </p:cNvSpPr>
          <p:nvPr>
            <p:ph type="sldNum" sz="quarter" idx="5"/>
          </p:nvPr>
        </p:nvSpPr>
        <p:spPr>
          <a:noFill/>
        </p:spPr>
        <p:txBody>
          <a:bodyPr/>
          <a:lstStyle/>
          <a:p>
            <a:fld id="{FF1B9317-9DBF-49B4-B273-C97218CF270D}" type="slidenum">
              <a:rPr lang="en-US" smtClean="0"/>
              <a:pPr/>
              <a:t>57</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p:spPr>
      </p:sp>
      <p:sp>
        <p:nvSpPr>
          <p:cNvPr id="137218" name="Notes Placeholder 2"/>
          <p:cNvSpPr>
            <a:spLocks noGrp="1"/>
          </p:cNvSpPr>
          <p:nvPr>
            <p:ph type="body" idx="1"/>
          </p:nvPr>
        </p:nvSpPr>
        <p:spPr>
          <a:noFill/>
          <a:ln/>
        </p:spPr>
        <p:txBody>
          <a:bodyPr/>
          <a:lstStyle/>
          <a:p>
            <a:endParaRPr lang="en-US" smtClean="0"/>
          </a:p>
        </p:txBody>
      </p:sp>
      <p:sp>
        <p:nvSpPr>
          <p:cNvPr id="137219" name="Slide Number Placeholder 3"/>
          <p:cNvSpPr>
            <a:spLocks noGrp="1"/>
          </p:cNvSpPr>
          <p:nvPr>
            <p:ph type="sldNum" sz="quarter" idx="5"/>
          </p:nvPr>
        </p:nvSpPr>
        <p:spPr>
          <a:noFill/>
        </p:spPr>
        <p:txBody>
          <a:bodyPr/>
          <a:lstStyle/>
          <a:p>
            <a:fld id="{9B83BF53-C8EC-4742-88D2-CCB35A3062D8}" type="slidenum">
              <a:rPr lang="en-US" smtClean="0"/>
              <a:pPr/>
              <a:t>58</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a:noFill/>
          <a:ln/>
        </p:spPr>
        <p:txBody>
          <a:bodyPr/>
          <a:lstStyle/>
          <a:p>
            <a:endParaRPr lang="en-US" smtClean="0"/>
          </a:p>
        </p:txBody>
      </p:sp>
      <p:sp>
        <p:nvSpPr>
          <p:cNvPr id="139267" name="Slide Number Placeholder 3"/>
          <p:cNvSpPr>
            <a:spLocks noGrp="1"/>
          </p:cNvSpPr>
          <p:nvPr>
            <p:ph type="sldNum" sz="quarter" idx="5"/>
          </p:nvPr>
        </p:nvSpPr>
        <p:spPr>
          <a:noFill/>
        </p:spPr>
        <p:txBody>
          <a:bodyPr/>
          <a:lstStyle/>
          <a:p>
            <a:fld id="{B4DA5584-D5B7-468F-B946-0BE33617F5B6}" type="slidenum">
              <a:rPr lang="en-US" smtClean="0"/>
              <a:pPr/>
              <a:t>59</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a:noFill/>
          <a:ln/>
        </p:spPr>
        <p:txBody>
          <a:bodyPr/>
          <a:lstStyle/>
          <a:p>
            <a:endParaRPr lang="en-US" smtClean="0"/>
          </a:p>
        </p:txBody>
      </p:sp>
      <p:sp>
        <p:nvSpPr>
          <p:cNvPr id="141315" name="Slide Number Placeholder 3"/>
          <p:cNvSpPr>
            <a:spLocks noGrp="1"/>
          </p:cNvSpPr>
          <p:nvPr>
            <p:ph type="sldNum" sz="quarter" idx="5"/>
          </p:nvPr>
        </p:nvSpPr>
        <p:spPr>
          <a:noFill/>
        </p:spPr>
        <p:txBody>
          <a:bodyPr/>
          <a:lstStyle/>
          <a:p>
            <a:fld id="{B50A6CA6-5BA4-4786-9909-D70066733508}" type="slidenum">
              <a:rPr lang="en-US" smtClean="0"/>
              <a:pPr/>
              <a:t>60</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noFill/>
          <a:ln>
            <a:solidFill>
              <a:srgbClr val="000000"/>
            </a:solidFill>
            <a:miter lim="800000"/>
            <a:headEnd/>
            <a:tailEnd/>
          </a:ln>
        </p:spPr>
      </p:sp>
      <p:sp>
        <p:nvSpPr>
          <p:cNvPr id="143362" name="Notes Placeholder 2"/>
          <p:cNvSpPr>
            <a:spLocks noGrp="1"/>
          </p:cNvSpPr>
          <p:nvPr>
            <p:ph type="body" idx="1"/>
          </p:nvPr>
        </p:nvSpPr>
        <p:spPr>
          <a:noFill/>
          <a:ln/>
        </p:spPr>
        <p:txBody>
          <a:bodyPr/>
          <a:lstStyle/>
          <a:p>
            <a:endParaRPr lang="en-US" smtClean="0"/>
          </a:p>
        </p:txBody>
      </p:sp>
      <p:sp>
        <p:nvSpPr>
          <p:cNvPr id="143363" name="Slide Number Placeholder 3"/>
          <p:cNvSpPr>
            <a:spLocks noGrp="1"/>
          </p:cNvSpPr>
          <p:nvPr>
            <p:ph type="sldNum" sz="quarter" idx="5"/>
          </p:nvPr>
        </p:nvSpPr>
        <p:spPr>
          <a:noFill/>
        </p:spPr>
        <p:txBody>
          <a:bodyPr/>
          <a:lstStyle/>
          <a:p>
            <a:fld id="{A24B123D-D065-44DB-8FDB-5B0AAC7D2D04}" type="slidenum">
              <a:rPr lang="en-US" smtClean="0"/>
              <a:pPr/>
              <a:t>61</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a:noFill/>
          <a:ln/>
        </p:spPr>
        <p:txBody>
          <a:bodyPr/>
          <a:lstStyle/>
          <a:p>
            <a:endParaRPr lang="en-US" smtClean="0"/>
          </a:p>
        </p:txBody>
      </p:sp>
      <p:sp>
        <p:nvSpPr>
          <p:cNvPr id="146435" name="Slide Number Placeholder 3"/>
          <p:cNvSpPr>
            <a:spLocks noGrp="1"/>
          </p:cNvSpPr>
          <p:nvPr>
            <p:ph type="sldNum" sz="quarter" idx="5"/>
          </p:nvPr>
        </p:nvSpPr>
        <p:spPr>
          <a:noFill/>
        </p:spPr>
        <p:txBody>
          <a:bodyPr/>
          <a:lstStyle/>
          <a:p>
            <a:fld id="{02C081C6-48B9-404E-924F-DEF9BE7E8F21}" type="slidenum">
              <a:rPr lang="en-US" smtClean="0"/>
              <a:pPr/>
              <a:t>63</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a:noFill/>
          <a:ln/>
        </p:spPr>
        <p:txBody>
          <a:bodyPr/>
          <a:lstStyle/>
          <a:p>
            <a:endParaRPr lang="en-US" smtClean="0"/>
          </a:p>
        </p:txBody>
      </p:sp>
      <p:sp>
        <p:nvSpPr>
          <p:cNvPr id="148483" name="Slide Number Placeholder 3"/>
          <p:cNvSpPr>
            <a:spLocks noGrp="1"/>
          </p:cNvSpPr>
          <p:nvPr>
            <p:ph type="sldNum" sz="quarter" idx="5"/>
          </p:nvPr>
        </p:nvSpPr>
        <p:spPr>
          <a:noFill/>
        </p:spPr>
        <p:txBody>
          <a:bodyPr/>
          <a:lstStyle/>
          <a:p>
            <a:fld id="{1C80D503-8F3C-4863-BDA4-2914BBE5BC89}" type="slidenum">
              <a:rPr lang="en-US" smtClean="0"/>
              <a:pPr/>
              <a:t>64</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a:noFill/>
          <a:ln/>
        </p:spPr>
        <p:txBody>
          <a:bodyPr/>
          <a:lstStyle/>
          <a:p>
            <a:endParaRPr lang="en-US" smtClean="0"/>
          </a:p>
        </p:txBody>
      </p:sp>
      <p:sp>
        <p:nvSpPr>
          <p:cNvPr id="150531" name="Slide Number Placeholder 3"/>
          <p:cNvSpPr>
            <a:spLocks noGrp="1"/>
          </p:cNvSpPr>
          <p:nvPr>
            <p:ph type="sldNum" sz="quarter" idx="5"/>
          </p:nvPr>
        </p:nvSpPr>
        <p:spPr>
          <a:noFill/>
        </p:spPr>
        <p:txBody>
          <a:bodyPr/>
          <a:lstStyle/>
          <a:p>
            <a:fld id="{BCFFB1AB-1F81-4CD2-9F15-1E8F4F1B117C}" type="slidenum">
              <a:rPr lang="en-US" smtClean="0"/>
              <a:pPr/>
              <a:t>65</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a:noFill/>
          <a:ln/>
        </p:spPr>
        <p:txBody>
          <a:bodyPr/>
          <a:lstStyle/>
          <a:p>
            <a:endParaRPr lang="en-US" smtClean="0"/>
          </a:p>
        </p:txBody>
      </p:sp>
      <p:sp>
        <p:nvSpPr>
          <p:cNvPr id="152579" name="Slide Number Placeholder 3"/>
          <p:cNvSpPr>
            <a:spLocks noGrp="1"/>
          </p:cNvSpPr>
          <p:nvPr>
            <p:ph type="sldNum" sz="quarter" idx="5"/>
          </p:nvPr>
        </p:nvSpPr>
        <p:spPr>
          <a:noFill/>
        </p:spPr>
        <p:txBody>
          <a:bodyPr/>
          <a:lstStyle/>
          <a:p>
            <a:fld id="{F148D093-6849-4F12-982A-CCFDDB833BC1}" type="slidenum">
              <a:rPr lang="en-US" smtClean="0"/>
              <a:pPr/>
              <a:t>66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a:noFill/>
          <a:ln/>
        </p:spPr>
        <p:txBody>
          <a:bodyPr/>
          <a:lstStyle/>
          <a:p>
            <a:endParaRPr lang="en-US" smtClean="0"/>
          </a:p>
        </p:txBody>
      </p:sp>
      <p:sp>
        <p:nvSpPr>
          <p:cNvPr id="36867" name="Slide Number Placeholder 3"/>
          <p:cNvSpPr>
            <a:spLocks noGrp="1"/>
          </p:cNvSpPr>
          <p:nvPr>
            <p:ph type="sldNum" sz="quarter" idx="5"/>
          </p:nvPr>
        </p:nvSpPr>
        <p:spPr>
          <a:noFill/>
        </p:spPr>
        <p:txBody>
          <a:bodyPr/>
          <a:lstStyle/>
          <a:p>
            <a:fld id="{8B7ABBDB-D1AB-4B78-A76E-FD2A4C48ADD8}"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a:noFill/>
          <a:ln/>
        </p:spPr>
        <p:txBody>
          <a:bodyPr/>
          <a:lstStyle/>
          <a:p>
            <a:endParaRPr lang="en-US" smtClean="0"/>
          </a:p>
        </p:txBody>
      </p:sp>
      <p:sp>
        <p:nvSpPr>
          <p:cNvPr id="154627" name="Slide Number Placeholder 3"/>
          <p:cNvSpPr>
            <a:spLocks noGrp="1"/>
          </p:cNvSpPr>
          <p:nvPr>
            <p:ph type="sldNum" sz="quarter" idx="5"/>
          </p:nvPr>
        </p:nvSpPr>
        <p:spPr>
          <a:noFill/>
        </p:spPr>
        <p:txBody>
          <a:bodyPr/>
          <a:lstStyle/>
          <a:p>
            <a:fld id="{33E70DCA-7800-4D57-AE7B-B2B51F71E0F2}" type="slidenum">
              <a:rPr lang="en-US" smtClean="0"/>
              <a:pPr/>
              <a:t>67</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bwMode="auto">
          <a:noFill/>
          <a:ln>
            <a:solidFill>
              <a:srgbClr val="000000"/>
            </a:solidFill>
            <a:miter lim="800000"/>
            <a:headEnd/>
            <a:tailEnd/>
          </a:ln>
        </p:spPr>
      </p:sp>
      <p:sp>
        <p:nvSpPr>
          <p:cNvPr id="157698" name="Notes Placeholder 2"/>
          <p:cNvSpPr>
            <a:spLocks noGrp="1"/>
          </p:cNvSpPr>
          <p:nvPr>
            <p:ph type="body" idx="1"/>
          </p:nvPr>
        </p:nvSpPr>
        <p:spPr>
          <a:noFill/>
          <a:ln/>
        </p:spPr>
        <p:txBody>
          <a:bodyPr/>
          <a:lstStyle/>
          <a:p>
            <a:endParaRPr lang="en-US" smtClean="0"/>
          </a:p>
        </p:txBody>
      </p:sp>
      <p:sp>
        <p:nvSpPr>
          <p:cNvPr id="157699" name="Slide Number Placeholder 3"/>
          <p:cNvSpPr>
            <a:spLocks noGrp="1"/>
          </p:cNvSpPr>
          <p:nvPr>
            <p:ph type="sldNum" sz="quarter" idx="5"/>
          </p:nvPr>
        </p:nvSpPr>
        <p:spPr>
          <a:noFill/>
        </p:spPr>
        <p:txBody>
          <a:bodyPr/>
          <a:lstStyle/>
          <a:p>
            <a:fld id="{2695EC16-FC84-4CAC-9608-DAE6BC1BE6F5}" type="slidenum">
              <a:rPr lang="en-US" smtClean="0"/>
              <a:pPr/>
              <a:t>69</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bwMode="auto">
          <a:noFill/>
          <a:ln>
            <a:solidFill>
              <a:srgbClr val="000000"/>
            </a:solidFill>
            <a:miter lim="800000"/>
            <a:headEnd/>
            <a:tailEnd/>
          </a:ln>
        </p:spPr>
      </p:sp>
      <p:sp>
        <p:nvSpPr>
          <p:cNvPr id="159746" name="Notes Placeholder 2"/>
          <p:cNvSpPr>
            <a:spLocks noGrp="1"/>
          </p:cNvSpPr>
          <p:nvPr>
            <p:ph type="body" idx="1"/>
          </p:nvPr>
        </p:nvSpPr>
        <p:spPr>
          <a:noFill/>
          <a:ln/>
        </p:spPr>
        <p:txBody>
          <a:bodyPr/>
          <a:lstStyle/>
          <a:p>
            <a:endParaRPr lang="en-US" smtClean="0"/>
          </a:p>
        </p:txBody>
      </p:sp>
      <p:sp>
        <p:nvSpPr>
          <p:cNvPr id="159747" name="Slide Number Placeholder 3"/>
          <p:cNvSpPr>
            <a:spLocks noGrp="1"/>
          </p:cNvSpPr>
          <p:nvPr>
            <p:ph type="sldNum" sz="quarter" idx="5"/>
          </p:nvPr>
        </p:nvSpPr>
        <p:spPr>
          <a:noFill/>
        </p:spPr>
        <p:txBody>
          <a:bodyPr/>
          <a:lstStyle/>
          <a:p>
            <a:fld id="{329566B7-DCCE-4ACF-AE97-2C0F2C9DC3D3}" type="slidenum">
              <a:rPr lang="en-US" smtClean="0"/>
              <a:pPr/>
              <a:t>70</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bwMode="auto">
          <a:noFill/>
          <a:ln>
            <a:solidFill>
              <a:srgbClr val="000000"/>
            </a:solidFill>
            <a:miter lim="800000"/>
            <a:headEnd/>
            <a:tailEnd/>
          </a:ln>
        </p:spPr>
      </p:sp>
      <p:sp>
        <p:nvSpPr>
          <p:cNvPr id="161794" name="Notes Placeholder 2"/>
          <p:cNvSpPr>
            <a:spLocks noGrp="1"/>
          </p:cNvSpPr>
          <p:nvPr>
            <p:ph type="body" idx="1"/>
          </p:nvPr>
        </p:nvSpPr>
        <p:spPr>
          <a:noFill/>
          <a:ln/>
        </p:spPr>
        <p:txBody>
          <a:bodyPr/>
          <a:lstStyle/>
          <a:p>
            <a:endParaRPr lang="en-US" smtClean="0"/>
          </a:p>
        </p:txBody>
      </p:sp>
      <p:sp>
        <p:nvSpPr>
          <p:cNvPr id="161795" name="Slide Number Placeholder 3"/>
          <p:cNvSpPr>
            <a:spLocks noGrp="1"/>
          </p:cNvSpPr>
          <p:nvPr>
            <p:ph type="sldNum" sz="quarter" idx="5"/>
          </p:nvPr>
        </p:nvSpPr>
        <p:spPr>
          <a:noFill/>
        </p:spPr>
        <p:txBody>
          <a:bodyPr/>
          <a:lstStyle/>
          <a:p>
            <a:fld id="{F005ECAC-98CF-4DCA-B4C6-1F5120EFC463}" type="slidenum">
              <a:rPr lang="en-US" smtClean="0"/>
              <a:pPr/>
              <a:t>71</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bwMode="auto">
          <a:noFill/>
          <a:ln>
            <a:solidFill>
              <a:srgbClr val="000000"/>
            </a:solidFill>
            <a:miter lim="800000"/>
            <a:headEnd/>
            <a:tailEnd/>
          </a:ln>
        </p:spPr>
      </p:sp>
      <p:sp>
        <p:nvSpPr>
          <p:cNvPr id="163842" name="Notes Placeholder 2"/>
          <p:cNvSpPr>
            <a:spLocks noGrp="1"/>
          </p:cNvSpPr>
          <p:nvPr>
            <p:ph type="body" idx="1"/>
          </p:nvPr>
        </p:nvSpPr>
        <p:spPr>
          <a:noFill/>
          <a:ln/>
        </p:spPr>
        <p:txBody>
          <a:bodyPr/>
          <a:lstStyle/>
          <a:p>
            <a:endParaRPr lang="en-US" smtClean="0"/>
          </a:p>
        </p:txBody>
      </p:sp>
      <p:sp>
        <p:nvSpPr>
          <p:cNvPr id="163843" name="Slide Number Placeholder 3"/>
          <p:cNvSpPr>
            <a:spLocks noGrp="1"/>
          </p:cNvSpPr>
          <p:nvPr>
            <p:ph type="sldNum" sz="quarter" idx="5"/>
          </p:nvPr>
        </p:nvSpPr>
        <p:spPr>
          <a:noFill/>
        </p:spPr>
        <p:txBody>
          <a:bodyPr/>
          <a:lstStyle/>
          <a:p>
            <a:fld id="{7A60C1AC-4775-40C5-9D72-AE9192AE670A}" type="slidenum">
              <a:rPr lang="en-US" smtClean="0"/>
              <a:pPr/>
              <a:t>72</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p:cNvSpPr>
          <p:nvPr>
            <p:ph type="sldImg"/>
          </p:nvPr>
        </p:nvSpPr>
        <p:spPr bwMode="auto">
          <a:noFill/>
          <a:ln>
            <a:solidFill>
              <a:srgbClr val="000000"/>
            </a:solidFill>
            <a:miter lim="800000"/>
            <a:headEnd/>
            <a:tailEnd/>
          </a:ln>
        </p:spPr>
      </p:sp>
      <p:sp>
        <p:nvSpPr>
          <p:cNvPr id="165890" name="Notes Placeholder 2"/>
          <p:cNvSpPr>
            <a:spLocks noGrp="1"/>
          </p:cNvSpPr>
          <p:nvPr>
            <p:ph type="body" idx="1"/>
          </p:nvPr>
        </p:nvSpPr>
        <p:spPr>
          <a:noFill/>
          <a:ln/>
        </p:spPr>
        <p:txBody>
          <a:bodyPr/>
          <a:lstStyle/>
          <a:p>
            <a:endParaRPr lang="en-US" smtClean="0"/>
          </a:p>
        </p:txBody>
      </p:sp>
      <p:sp>
        <p:nvSpPr>
          <p:cNvPr id="165891" name="Slide Number Placeholder 3"/>
          <p:cNvSpPr>
            <a:spLocks noGrp="1"/>
          </p:cNvSpPr>
          <p:nvPr>
            <p:ph type="sldNum" sz="quarter" idx="5"/>
          </p:nvPr>
        </p:nvSpPr>
        <p:spPr>
          <a:noFill/>
        </p:spPr>
        <p:txBody>
          <a:bodyPr/>
          <a:lstStyle/>
          <a:p>
            <a:fld id="{616A8A2A-ACC1-409C-B38B-84246D464E8C}" type="slidenum">
              <a:rPr lang="en-US" smtClean="0"/>
              <a:pPr/>
              <a:t>73</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a:noFill/>
          <a:ln/>
        </p:spPr>
        <p:txBody>
          <a:bodyPr/>
          <a:lstStyle/>
          <a:p>
            <a:endParaRPr lang="en-US" smtClean="0"/>
          </a:p>
        </p:txBody>
      </p:sp>
      <p:sp>
        <p:nvSpPr>
          <p:cNvPr id="167939" name="Slide Number Placeholder 3"/>
          <p:cNvSpPr>
            <a:spLocks noGrp="1"/>
          </p:cNvSpPr>
          <p:nvPr>
            <p:ph type="sldNum" sz="quarter" idx="5"/>
          </p:nvPr>
        </p:nvSpPr>
        <p:spPr>
          <a:noFill/>
        </p:spPr>
        <p:txBody>
          <a:bodyPr/>
          <a:lstStyle/>
          <a:p>
            <a:fld id="{D24AA057-D924-43AD-A07B-B610A1F0F5AD}" type="slidenum">
              <a:rPr lang="en-US" smtClean="0"/>
              <a:pPr/>
              <a:t>74</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p:spPr>
      </p:sp>
      <p:sp>
        <p:nvSpPr>
          <p:cNvPr id="169986" name="Notes Placeholder 2"/>
          <p:cNvSpPr>
            <a:spLocks noGrp="1"/>
          </p:cNvSpPr>
          <p:nvPr>
            <p:ph type="body" idx="1"/>
          </p:nvPr>
        </p:nvSpPr>
        <p:spPr>
          <a:noFill/>
          <a:ln/>
        </p:spPr>
        <p:txBody>
          <a:bodyPr/>
          <a:lstStyle/>
          <a:p>
            <a:endParaRPr lang="en-US" smtClean="0"/>
          </a:p>
        </p:txBody>
      </p:sp>
      <p:sp>
        <p:nvSpPr>
          <p:cNvPr id="169987" name="Slide Number Placeholder 3"/>
          <p:cNvSpPr>
            <a:spLocks noGrp="1"/>
          </p:cNvSpPr>
          <p:nvPr>
            <p:ph type="sldNum" sz="quarter" idx="5"/>
          </p:nvPr>
        </p:nvSpPr>
        <p:spPr>
          <a:noFill/>
        </p:spPr>
        <p:txBody>
          <a:bodyPr/>
          <a:lstStyle/>
          <a:p>
            <a:fld id="{C42EAA19-B32D-4DE3-B63D-0322536D76A0}" type="slidenum">
              <a:rPr lang="en-US" smtClean="0"/>
              <a:pPr/>
              <a:t>75</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p:cNvSpPr>
          <p:nvPr>
            <p:ph type="sldImg"/>
          </p:nvPr>
        </p:nvSpPr>
        <p:spPr bwMode="auto">
          <a:noFill/>
          <a:ln>
            <a:solidFill>
              <a:srgbClr val="000000"/>
            </a:solidFill>
            <a:miter lim="800000"/>
            <a:headEnd/>
            <a:tailEnd/>
          </a:ln>
        </p:spPr>
      </p:sp>
      <p:sp>
        <p:nvSpPr>
          <p:cNvPr id="172034" name="Notes Placeholder 2"/>
          <p:cNvSpPr>
            <a:spLocks noGrp="1"/>
          </p:cNvSpPr>
          <p:nvPr>
            <p:ph type="body" idx="1"/>
          </p:nvPr>
        </p:nvSpPr>
        <p:spPr>
          <a:noFill/>
          <a:ln/>
        </p:spPr>
        <p:txBody>
          <a:bodyPr/>
          <a:lstStyle/>
          <a:p>
            <a:endParaRPr lang="en-US" smtClean="0"/>
          </a:p>
        </p:txBody>
      </p:sp>
      <p:sp>
        <p:nvSpPr>
          <p:cNvPr id="172035" name="Slide Number Placeholder 3"/>
          <p:cNvSpPr>
            <a:spLocks noGrp="1"/>
          </p:cNvSpPr>
          <p:nvPr>
            <p:ph type="sldNum" sz="quarter" idx="5"/>
          </p:nvPr>
        </p:nvSpPr>
        <p:spPr>
          <a:noFill/>
        </p:spPr>
        <p:txBody>
          <a:bodyPr/>
          <a:lstStyle/>
          <a:p>
            <a:fld id="{872F3091-E701-4AF4-94C7-0BE27CB16BEC}" type="slidenum">
              <a:rPr lang="en-US" smtClean="0"/>
              <a:pPr/>
              <a:t>76</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p:cNvSpPr>
          <p:nvPr>
            <p:ph type="sldImg"/>
          </p:nvPr>
        </p:nvSpPr>
        <p:spPr bwMode="auto">
          <a:noFill/>
          <a:ln>
            <a:solidFill>
              <a:srgbClr val="000000"/>
            </a:solidFill>
            <a:miter lim="800000"/>
            <a:headEnd/>
            <a:tailEnd/>
          </a:ln>
        </p:spPr>
      </p:sp>
      <p:sp>
        <p:nvSpPr>
          <p:cNvPr id="174082" name="Notes Placeholder 2"/>
          <p:cNvSpPr>
            <a:spLocks noGrp="1"/>
          </p:cNvSpPr>
          <p:nvPr>
            <p:ph type="body" idx="1"/>
          </p:nvPr>
        </p:nvSpPr>
        <p:spPr>
          <a:noFill/>
          <a:ln/>
        </p:spPr>
        <p:txBody>
          <a:bodyPr/>
          <a:lstStyle/>
          <a:p>
            <a:endParaRPr lang="en-US" smtClean="0"/>
          </a:p>
        </p:txBody>
      </p:sp>
      <p:sp>
        <p:nvSpPr>
          <p:cNvPr id="174083" name="Slide Number Placeholder 3"/>
          <p:cNvSpPr>
            <a:spLocks noGrp="1"/>
          </p:cNvSpPr>
          <p:nvPr>
            <p:ph type="sldNum" sz="quarter" idx="5"/>
          </p:nvPr>
        </p:nvSpPr>
        <p:spPr>
          <a:noFill/>
        </p:spPr>
        <p:txBody>
          <a:bodyPr/>
          <a:lstStyle/>
          <a:p>
            <a:fld id="{1C3955BA-4416-435C-ADAE-157EFB6B52F8}" type="slidenum">
              <a:rPr lang="en-US" smtClean="0"/>
              <a:pPr/>
              <a:t>77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a:noFill/>
          <a:ln/>
        </p:spPr>
        <p:txBody>
          <a:bodyPr/>
          <a:lstStyle/>
          <a:p>
            <a:endParaRPr lang="en-US" smtClean="0"/>
          </a:p>
        </p:txBody>
      </p:sp>
      <p:sp>
        <p:nvSpPr>
          <p:cNvPr id="38915" name="Slide Number Placeholder 3"/>
          <p:cNvSpPr>
            <a:spLocks noGrp="1"/>
          </p:cNvSpPr>
          <p:nvPr>
            <p:ph type="sldNum" sz="quarter" idx="5"/>
          </p:nvPr>
        </p:nvSpPr>
        <p:spPr>
          <a:noFill/>
        </p:spPr>
        <p:txBody>
          <a:bodyPr/>
          <a:lstStyle/>
          <a:p>
            <a:fld id="{1E494176-EA6E-4EA1-86A9-41F7EB5535E5}"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bwMode="auto">
          <a:noFill/>
          <a:ln>
            <a:solidFill>
              <a:srgbClr val="000000"/>
            </a:solidFill>
            <a:miter lim="800000"/>
            <a:headEnd/>
            <a:tailEnd/>
          </a:ln>
        </p:spPr>
      </p:sp>
      <p:sp>
        <p:nvSpPr>
          <p:cNvPr id="176130" name="Notes Placeholder 2"/>
          <p:cNvSpPr>
            <a:spLocks noGrp="1"/>
          </p:cNvSpPr>
          <p:nvPr>
            <p:ph type="body" idx="1"/>
          </p:nvPr>
        </p:nvSpPr>
        <p:spPr>
          <a:noFill/>
          <a:ln/>
        </p:spPr>
        <p:txBody>
          <a:bodyPr/>
          <a:lstStyle/>
          <a:p>
            <a:endParaRPr lang="en-US" smtClean="0"/>
          </a:p>
        </p:txBody>
      </p:sp>
      <p:sp>
        <p:nvSpPr>
          <p:cNvPr id="176131" name="Slide Number Placeholder 3"/>
          <p:cNvSpPr>
            <a:spLocks noGrp="1"/>
          </p:cNvSpPr>
          <p:nvPr>
            <p:ph type="sldNum" sz="quarter" idx="5"/>
          </p:nvPr>
        </p:nvSpPr>
        <p:spPr>
          <a:noFill/>
        </p:spPr>
        <p:txBody>
          <a:bodyPr/>
          <a:lstStyle/>
          <a:p>
            <a:fld id="{F7922B50-90A9-46B6-BC1B-7D70C5FDCECD}" type="slidenum">
              <a:rPr lang="en-US" smtClean="0"/>
              <a:pPr/>
              <a:t>78</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p:cNvSpPr>
          <p:nvPr>
            <p:ph type="sldImg"/>
          </p:nvPr>
        </p:nvSpPr>
        <p:spPr bwMode="auto">
          <a:noFill/>
          <a:ln>
            <a:solidFill>
              <a:srgbClr val="000000"/>
            </a:solidFill>
            <a:miter lim="800000"/>
            <a:headEnd/>
            <a:tailEnd/>
          </a:ln>
        </p:spPr>
      </p:sp>
      <p:sp>
        <p:nvSpPr>
          <p:cNvPr id="178178" name="Notes Placeholder 2"/>
          <p:cNvSpPr>
            <a:spLocks noGrp="1"/>
          </p:cNvSpPr>
          <p:nvPr>
            <p:ph type="body" idx="1"/>
          </p:nvPr>
        </p:nvSpPr>
        <p:spPr>
          <a:noFill/>
          <a:ln/>
        </p:spPr>
        <p:txBody>
          <a:bodyPr/>
          <a:lstStyle/>
          <a:p>
            <a:endParaRPr lang="en-US" smtClean="0"/>
          </a:p>
        </p:txBody>
      </p:sp>
      <p:sp>
        <p:nvSpPr>
          <p:cNvPr id="178179" name="Slide Number Placeholder 3"/>
          <p:cNvSpPr>
            <a:spLocks noGrp="1"/>
          </p:cNvSpPr>
          <p:nvPr>
            <p:ph type="sldNum" sz="quarter" idx="5"/>
          </p:nvPr>
        </p:nvSpPr>
        <p:spPr>
          <a:noFill/>
        </p:spPr>
        <p:txBody>
          <a:bodyPr/>
          <a:lstStyle/>
          <a:p>
            <a:fld id="{7A326916-BE17-4FD1-A731-B8A4154D5254}" type="slidenum">
              <a:rPr lang="en-US" smtClean="0"/>
              <a:pPr/>
              <a:t>79</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a:noFill/>
          <a:ln/>
        </p:spPr>
        <p:txBody>
          <a:bodyPr/>
          <a:lstStyle/>
          <a:p>
            <a:endParaRPr lang="en-US" smtClean="0"/>
          </a:p>
        </p:txBody>
      </p:sp>
      <p:sp>
        <p:nvSpPr>
          <p:cNvPr id="180227" name="Slide Number Placeholder 3"/>
          <p:cNvSpPr>
            <a:spLocks noGrp="1"/>
          </p:cNvSpPr>
          <p:nvPr>
            <p:ph type="sldNum" sz="quarter" idx="5"/>
          </p:nvPr>
        </p:nvSpPr>
        <p:spPr>
          <a:noFill/>
        </p:spPr>
        <p:txBody>
          <a:bodyPr/>
          <a:lstStyle/>
          <a:p>
            <a:fld id="{AE7F5B97-C2A0-4F6D-906A-3FA85E22BE3C}" type="slidenum">
              <a:rPr lang="en-US" smtClean="0"/>
              <a:pPr/>
              <a:t>80</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bwMode="auto">
          <a:noFill/>
          <a:ln>
            <a:solidFill>
              <a:srgbClr val="000000"/>
            </a:solidFill>
            <a:miter lim="800000"/>
            <a:headEnd/>
            <a:tailEnd/>
          </a:ln>
        </p:spPr>
      </p:sp>
      <p:sp>
        <p:nvSpPr>
          <p:cNvPr id="182274" name="Notes Placeholder 2"/>
          <p:cNvSpPr>
            <a:spLocks noGrp="1"/>
          </p:cNvSpPr>
          <p:nvPr>
            <p:ph type="body" idx="1"/>
          </p:nvPr>
        </p:nvSpPr>
        <p:spPr>
          <a:noFill/>
          <a:ln/>
        </p:spPr>
        <p:txBody>
          <a:bodyPr/>
          <a:lstStyle/>
          <a:p>
            <a:endParaRPr lang="en-US" smtClean="0"/>
          </a:p>
        </p:txBody>
      </p:sp>
      <p:sp>
        <p:nvSpPr>
          <p:cNvPr id="182275" name="Slide Number Placeholder 3"/>
          <p:cNvSpPr>
            <a:spLocks noGrp="1"/>
          </p:cNvSpPr>
          <p:nvPr>
            <p:ph type="sldNum" sz="quarter" idx="5"/>
          </p:nvPr>
        </p:nvSpPr>
        <p:spPr>
          <a:noFill/>
        </p:spPr>
        <p:txBody>
          <a:bodyPr/>
          <a:lstStyle/>
          <a:p>
            <a:fld id="{BB8860EE-0CC3-4A6C-B389-0CC509EC68A3}" type="slidenum">
              <a:rPr lang="en-US" smtClean="0"/>
              <a:pPr/>
              <a:t>81</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p:cNvSpPr>
          <p:nvPr>
            <p:ph type="sldImg"/>
          </p:nvPr>
        </p:nvSpPr>
        <p:spPr bwMode="auto">
          <a:noFill/>
          <a:ln>
            <a:solidFill>
              <a:srgbClr val="000000"/>
            </a:solidFill>
            <a:miter lim="800000"/>
            <a:headEnd/>
            <a:tailEnd/>
          </a:ln>
        </p:spPr>
      </p:sp>
      <p:sp>
        <p:nvSpPr>
          <p:cNvPr id="184322" name="Notes Placeholder 2"/>
          <p:cNvSpPr>
            <a:spLocks noGrp="1"/>
          </p:cNvSpPr>
          <p:nvPr>
            <p:ph type="body" idx="1"/>
          </p:nvPr>
        </p:nvSpPr>
        <p:spPr>
          <a:noFill/>
          <a:ln/>
        </p:spPr>
        <p:txBody>
          <a:bodyPr/>
          <a:lstStyle/>
          <a:p>
            <a:endParaRPr lang="en-US" smtClean="0"/>
          </a:p>
        </p:txBody>
      </p:sp>
      <p:sp>
        <p:nvSpPr>
          <p:cNvPr id="184323" name="Slide Number Placeholder 3"/>
          <p:cNvSpPr>
            <a:spLocks noGrp="1"/>
          </p:cNvSpPr>
          <p:nvPr>
            <p:ph type="sldNum" sz="quarter" idx="5"/>
          </p:nvPr>
        </p:nvSpPr>
        <p:spPr>
          <a:noFill/>
        </p:spPr>
        <p:txBody>
          <a:bodyPr/>
          <a:lstStyle/>
          <a:p>
            <a:fld id="{E16733CF-D138-4A65-88E7-A96459834C59}" type="slidenum">
              <a:rPr lang="en-US" smtClean="0"/>
              <a:pPr/>
              <a:t>82</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p:cNvSpPr>
          <p:nvPr>
            <p:ph type="sldImg"/>
          </p:nvPr>
        </p:nvSpPr>
        <p:spPr bwMode="auto">
          <a:noFill/>
          <a:ln>
            <a:solidFill>
              <a:srgbClr val="000000"/>
            </a:solidFill>
            <a:miter lim="800000"/>
            <a:headEnd/>
            <a:tailEnd/>
          </a:ln>
        </p:spPr>
      </p:sp>
      <p:sp>
        <p:nvSpPr>
          <p:cNvPr id="186370" name="Notes Placeholder 2"/>
          <p:cNvSpPr>
            <a:spLocks noGrp="1"/>
          </p:cNvSpPr>
          <p:nvPr>
            <p:ph type="body" idx="1"/>
          </p:nvPr>
        </p:nvSpPr>
        <p:spPr>
          <a:noFill/>
          <a:ln/>
        </p:spPr>
        <p:txBody>
          <a:bodyPr/>
          <a:lstStyle/>
          <a:p>
            <a:endParaRPr lang="en-US" smtClean="0"/>
          </a:p>
        </p:txBody>
      </p:sp>
      <p:sp>
        <p:nvSpPr>
          <p:cNvPr id="186371" name="Slide Number Placeholder 3"/>
          <p:cNvSpPr>
            <a:spLocks noGrp="1"/>
          </p:cNvSpPr>
          <p:nvPr>
            <p:ph type="sldNum" sz="quarter" idx="5"/>
          </p:nvPr>
        </p:nvSpPr>
        <p:spPr>
          <a:noFill/>
        </p:spPr>
        <p:txBody>
          <a:bodyPr/>
          <a:lstStyle/>
          <a:p>
            <a:fld id="{545E11E2-F825-4480-9A42-8DA20C41F134}" type="slidenum">
              <a:rPr lang="en-US" smtClean="0"/>
              <a:pPr/>
              <a:t>83</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p:cNvSpPr>
          <p:nvPr>
            <p:ph type="sldImg"/>
          </p:nvPr>
        </p:nvSpPr>
        <p:spPr bwMode="auto">
          <a:noFill/>
          <a:ln>
            <a:solidFill>
              <a:srgbClr val="000000"/>
            </a:solidFill>
            <a:miter lim="800000"/>
            <a:headEnd/>
            <a:tailEnd/>
          </a:ln>
        </p:spPr>
      </p:sp>
      <p:sp>
        <p:nvSpPr>
          <p:cNvPr id="188418" name="Notes Placeholder 2"/>
          <p:cNvSpPr>
            <a:spLocks noGrp="1"/>
          </p:cNvSpPr>
          <p:nvPr>
            <p:ph type="body" idx="1"/>
          </p:nvPr>
        </p:nvSpPr>
        <p:spPr>
          <a:noFill/>
          <a:ln/>
        </p:spPr>
        <p:txBody>
          <a:bodyPr/>
          <a:lstStyle/>
          <a:p>
            <a:endParaRPr lang="en-US" smtClean="0"/>
          </a:p>
        </p:txBody>
      </p:sp>
      <p:sp>
        <p:nvSpPr>
          <p:cNvPr id="188419" name="Slide Number Placeholder 3"/>
          <p:cNvSpPr>
            <a:spLocks noGrp="1"/>
          </p:cNvSpPr>
          <p:nvPr>
            <p:ph type="sldNum" sz="quarter" idx="5"/>
          </p:nvPr>
        </p:nvSpPr>
        <p:spPr>
          <a:noFill/>
        </p:spPr>
        <p:txBody>
          <a:bodyPr/>
          <a:lstStyle/>
          <a:p>
            <a:fld id="{258A921C-1C83-4FF4-9037-9BBEACC63657}" type="slidenum">
              <a:rPr lang="en-US" smtClean="0"/>
              <a:pPr/>
              <a:t>84</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bwMode="auto">
          <a:noFill/>
          <a:ln>
            <a:solidFill>
              <a:srgbClr val="000000"/>
            </a:solidFill>
            <a:miter lim="800000"/>
            <a:headEnd/>
            <a:tailEnd/>
          </a:ln>
        </p:spPr>
      </p:sp>
      <p:sp>
        <p:nvSpPr>
          <p:cNvPr id="190466" name="Notes Placeholder 2"/>
          <p:cNvSpPr>
            <a:spLocks noGrp="1"/>
          </p:cNvSpPr>
          <p:nvPr>
            <p:ph type="body" idx="1"/>
          </p:nvPr>
        </p:nvSpPr>
        <p:spPr>
          <a:noFill/>
          <a:ln/>
        </p:spPr>
        <p:txBody>
          <a:bodyPr/>
          <a:lstStyle/>
          <a:p>
            <a:endParaRPr lang="en-US" smtClean="0"/>
          </a:p>
        </p:txBody>
      </p:sp>
      <p:sp>
        <p:nvSpPr>
          <p:cNvPr id="190467" name="Slide Number Placeholder 3"/>
          <p:cNvSpPr>
            <a:spLocks noGrp="1"/>
          </p:cNvSpPr>
          <p:nvPr>
            <p:ph type="sldNum" sz="quarter" idx="5"/>
          </p:nvPr>
        </p:nvSpPr>
        <p:spPr>
          <a:noFill/>
        </p:spPr>
        <p:txBody>
          <a:bodyPr/>
          <a:lstStyle/>
          <a:p>
            <a:fld id="{7ED09B9B-E458-47BA-8F3C-AB0DF60B9B0B}" type="slidenum">
              <a:rPr lang="en-US" smtClean="0"/>
              <a:pPr/>
              <a:t>85</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p:cNvSpPr>
            <a:spLocks noGrp="1" noRot="1" noChangeAspect="1"/>
          </p:cNvSpPr>
          <p:nvPr>
            <p:ph type="sldImg"/>
          </p:nvPr>
        </p:nvSpPr>
        <p:spPr bwMode="auto">
          <a:noFill/>
          <a:ln>
            <a:solidFill>
              <a:srgbClr val="000000"/>
            </a:solidFill>
            <a:miter lim="800000"/>
            <a:headEnd/>
            <a:tailEnd/>
          </a:ln>
        </p:spPr>
      </p:sp>
      <p:sp>
        <p:nvSpPr>
          <p:cNvPr id="192514" name="Notes Placeholder 2"/>
          <p:cNvSpPr>
            <a:spLocks noGrp="1"/>
          </p:cNvSpPr>
          <p:nvPr>
            <p:ph type="body" idx="1"/>
          </p:nvPr>
        </p:nvSpPr>
        <p:spPr>
          <a:noFill/>
          <a:ln/>
        </p:spPr>
        <p:txBody>
          <a:bodyPr/>
          <a:lstStyle/>
          <a:p>
            <a:endParaRPr lang="en-US" smtClean="0"/>
          </a:p>
        </p:txBody>
      </p:sp>
      <p:sp>
        <p:nvSpPr>
          <p:cNvPr id="192515" name="Slide Number Placeholder 3"/>
          <p:cNvSpPr>
            <a:spLocks noGrp="1"/>
          </p:cNvSpPr>
          <p:nvPr>
            <p:ph type="sldNum" sz="quarter" idx="5"/>
          </p:nvPr>
        </p:nvSpPr>
        <p:spPr>
          <a:noFill/>
        </p:spPr>
        <p:txBody>
          <a:bodyPr/>
          <a:lstStyle/>
          <a:p>
            <a:fld id="{E5574486-0183-4C0E-A993-F5F5A0ACF2A8}" type="slidenum">
              <a:rPr lang="en-US" smtClean="0"/>
              <a:pPr/>
              <a:t>86</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p:cNvSpPr>
          <p:nvPr>
            <p:ph type="sldImg"/>
          </p:nvPr>
        </p:nvSpPr>
        <p:spPr bwMode="auto">
          <a:noFill/>
          <a:ln>
            <a:solidFill>
              <a:srgbClr val="000000"/>
            </a:solidFill>
            <a:miter lim="800000"/>
            <a:headEnd/>
            <a:tailEnd/>
          </a:ln>
        </p:spPr>
      </p:sp>
      <p:sp>
        <p:nvSpPr>
          <p:cNvPr id="194562" name="Notes Placeholder 2"/>
          <p:cNvSpPr>
            <a:spLocks noGrp="1"/>
          </p:cNvSpPr>
          <p:nvPr>
            <p:ph type="body" idx="1"/>
          </p:nvPr>
        </p:nvSpPr>
        <p:spPr>
          <a:noFill/>
          <a:ln/>
        </p:spPr>
        <p:txBody>
          <a:bodyPr/>
          <a:lstStyle/>
          <a:p>
            <a:endParaRPr lang="en-US" smtClean="0"/>
          </a:p>
        </p:txBody>
      </p:sp>
      <p:sp>
        <p:nvSpPr>
          <p:cNvPr id="194563" name="Slide Number Placeholder 3"/>
          <p:cNvSpPr>
            <a:spLocks noGrp="1"/>
          </p:cNvSpPr>
          <p:nvPr>
            <p:ph type="sldNum" sz="quarter" idx="5"/>
          </p:nvPr>
        </p:nvSpPr>
        <p:spPr>
          <a:noFill/>
        </p:spPr>
        <p:txBody>
          <a:bodyPr/>
          <a:lstStyle/>
          <a:p>
            <a:fld id="{E1A4CFF7-38FB-4CEE-9F2C-F86BA23B28AB}" type="slidenum">
              <a:rPr lang="en-US" smtClean="0"/>
              <a:pPr/>
              <a:t>87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3011" name="Slide Number Placeholder 3"/>
          <p:cNvSpPr>
            <a:spLocks noGrp="1"/>
          </p:cNvSpPr>
          <p:nvPr>
            <p:ph type="sldNum" sz="quarter" idx="5"/>
          </p:nvPr>
        </p:nvSpPr>
        <p:spPr>
          <a:noFill/>
        </p:spPr>
        <p:txBody>
          <a:bodyPr/>
          <a:lstStyle/>
          <a:p>
            <a:fld id="{8A8CDFCC-A510-43DD-95A9-54C0460FC10A}" type="slidenum">
              <a:rPr lang="en-US" smtClean="0"/>
              <a:pPr/>
              <a:t>10</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a:noFill/>
          <a:ln/>
        </p:spPr>
        <p:txBody>
          <a:bodyPr/>
          <a:lstStyle/>
          <a:p>
            <a:endParaRPr lang="en-US" smtClean="0"/>
          </a:p>
        </p:txBody>
      </p:sp>
      <p:sp>
        <p:nvSpPr>
          <p:cNvPr id="196611" name="Slide Number Placeholder 3"/>
          <p:cNvSpPr>
            <a:spLocks noGrp="1"/>
          </p:cNvSpPr>
          <p:nvPr>
            <p:ph type="sldNum" sz="quarter" idx="5"/>
          </p:nvPr>
        </p:nvSpPr>
        <p:spPr>
          <a:noFill/>
        </p:spPr>
        <p:txBody>
          <a:bodyPr/>
          <a:lstStyle/>
          <a:p>
            <a:fld id="{0A2EDE27-E943-44CE-A4FE-0D084F157D57}" type="slidenum">
              <a:rPr lang="en-US" smtClean="0"/>
              <a:pPr/>
              <a:t>88</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p:cNvSpPr>
          <p:nvPr>
            <p:ph type="sldImg"/>
          </p:nvPr>
        </p:nvSpPr>
        <p:spPr bwMode="auto">
          <a:noFill/>
          <a:ln>
            <a:solidFill>
              <a:srgbClr val="000000"/>
            </a:solidFill>
            <a:miter lim="800000"/>
            <a:headEnd/>
            <a:tailEnd/>
          </a:ln>
        </p:spPr>
      </p:sp>
      <p:sp>
        <p:nvSpPr>
          <p:cNvPr id="198658" name="Notes Placeholder 2"/>
          <p:cNvSpPr>
            <a:spLocks noGrp="1"/>
          </p:cNvSpPr>
          <p:nvPr>
            <p:ph type="body" idx="1"/>
          </p:nvPr>
        </p:nvSpPr>
        <p:spPr>
          <a:noFill/>
          <a:ln/>
        </p:spPr>
        <p:txBody>
          <a:bodyPr/>
          <a:lstStyle/>
          <a:p>
            <a:endParaRPr lang="en-US" smtClean="0"/>
          </a:p>
        </p:txBody>
      </p:sp>
      <p:sp>
        <p:nvSpPr>
          <p:cNvPr id="198659" name="Slide Number Placeholder 3"/>
          <p:cNvSpPr>
            <a:spLocks noGrp="1"/>
          </p:cNvSpPr>
          <p:nvPr>
            <p:ph type="sldNum" sz="quarter" idx="5"/>
          </p:nvPr>
        </p:nvSpPr>
        <p:spPr>
          <a:noFill/>
        </p:spPr>
        <p:txBody>
          <a:bodyPr/>
          <a:lstStyle/>
          <a:p>
            <a:fld id="{F0C3CE05-D158-4E48-8DEB-2F2988E3A9A7}" type="slidenum">
              <a:rPr lang="en-US" smtClean="0"/>
              <a:pPr/>
              <a:t>89</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p:cNvSpPr>
          <p:nvPr>
            <p:ph type="sldImg"/>
          </p:nvPr>
        </p:nvSpPr>
        <p:spPr bwMode="auto">
          <a:noFill/>
          <a:ln>
            <a:solidFill>
              <a:srgbClr val="000000"/>
            </a:solidFill>
            <a:miter lim="800000"/>
            <a:headEnd/>
            <a:tailEnd/>
          </a:ln>
        </p:spPr>
      </p:sp>
      <p:sp>
        <p:nvSpPr>
          <p:cNvPr id="200706" name="Notes Placeholder 2"/>
          <p:cNvSpPr>
            <a:spLocks noGrp="1"/>
          </p:cNvSpPr>
          <p:nvPr>
            <p:ph type="body" idx="1"/>
          </p:nvPr>
        </p:nvSpPr>
        <p:spPr>
          <a:noFill/>
          <a:ln/>
        </p:spPr>
        <p:txBody>
          <a:bodyPr/>
          <a:lstStyle/>
          <a:p>
            <a:endParaRPr lang="en-US" smtClean="0"/>
          </a:p>
        </p:txBody>
      </p:sp>
      <p:sp>
        <p:nvSpPr>
          <p:cNvPr id="200707" name="Slide Number Placeholder 3"/>
          <p:cNvSpPr>
            <a:spLocks noGrp="1"/>
          </p:cNvSpPr>
          <p:nvPr>
            <p:ph type="sldNum" sz="quarter" idx="5"/>
          </p:nvPr>
        </p:nvSpPr>
        <p:spPr>
          <a:noFill/>
        </p:spPr>
        <p:txBody>
          <a:bodyPr/>
          <a:lstStyle/>
          <a:p>
            <a:fld id="{38069DD1-DEED-447B-9E42-5FF812B963FB}" type="slidenum">
              <a:rPr lang="en-US" smtClean="0"/>
              <a:pPr/>
              <a:t>90</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p:cNvSpPr>
          <p:nvPr>
            <p:ph type="sldImg"/>
          </p:nvPr>
        </p:nvSpPr>
        <p:spPr bwMode="auto">
          <a:noFill/>
          <a:ln>
            <a:solidFill>
              <a:srgbClr val="000000"/>
            </a:solidFill>
            <a:miter lim="800000"/>
            <a:headEnd/>
            <a:tailEnd/>
          </a:ln>
        </p:spPr>
      </p:sp>
      <p:sp>
        <p:nvSpPr>
          <p:cNvPr id="202754" name="Notes Placeholder 2"/>
          <p:cNvSpPr>
            <a:spLocks noGrp="1"/>
          </p:cNvSpPr>
          <p:nvPr>
            <p:ph type="body" idx="1"/>
          </p:nvPr>
        </p:nvSpPr>
        <p:spPr>
          <a:noFill/>
          <a:ln/>
        </p:spPr>
        <p:txBody>
          <a:bodyPr/>
          <a:lstStyle/>
          <a:p>
            <a:endParaRPr lang="en-US" smtClean="0"/>
          </a:p>
        </p:txBody>
      </p:sp>
      <p:sp>
        <p:nvSpPr>
          <p:cNvPr id="202755" name="Slide Number Placeholder 3"/>
          <p:cNvSpPr>
            <a:spLocks noGrp="1"/>
          </p:cNvSpPr>
          <p:nvPr>
            <p:ph type="sldNum" sz="quarter" idx="5"/>
          </p:nvPr>
        </p:nvSpPr>
        <p:spPr>
          <a:noFill/>
        </p:spPr>
        <p:txBody>
          <a:bodyPr/>
          <a:lstStyle/>
          <a:p>
            <a:fld id="{08384295-2570-4617-B819-150E86A48735}" type="slidenum">
              <a:rPr lang="en-US" smtClean="0"/>
              <a:pPr/>
              <a:t>91</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p:cNvSpPr>
          <p:nvPr>
            <p:ph type="sldImg"/>
          </p:nvPr>
        </p:nvSpPr>
        <p:spPr bwMode="auto">
          <a:noFill/>
          <a:ln>
            <a:solidFill>
              <a:srgbClr val="000000"/>
            </a:solidFill>
            <a:miter lim="800000"/>
            <a:headEnd/>
            <a:tailEnd/>
          </a:ln>
        </p:spPr>
      </p:sp>
      <p:sp>
        <p:nvSpPr>
          <p:cNvPr id="204802" name="Notes Placeholder 2"/>
          <p:cNvSpPr>
            <a:spLocks noGrp="1"/>
          </p:cNvSpPr>
          <p:nvPr>
            <p:ph type="body" idx="1"/>
          </p:nvPr>
        </p:nvSpPr>
        <p:spPr>
          <a:noFill/>
          <a:ln/>
        </p:spPr>
        <p:txBody>
          <a:bodyPr/>
          <a:lstStyle/>
          <a:p>
            <a:endParaRPr lang="en-US" smtClean="0"/>
          </a:p>
        </p:txBody>
      </p:sp>
      <p:sp>
        <p:nvSpPr>
          <p:cNvPr id="204803" name="Slide Number Placeholder 3"/>
          <p:cNvSpPr>
            <a:spLocks noGrp="1"/>
          </p:cNvSpPr>
          <p:nvPr>
            <p:ph type="sldNum" sz="quarter" idx="5"/>
          </p:nvPr>
        </p:nvSpPr>
        <p:spPr>
          <a:noFill/>
        </p:spPr>
        <p:txBody>
          <a:bodyPr/>
          <a:lstStyle/>
          <a:p>
            <a:fld id="{13818B88-884E-46D9-B0B8-4160B393D301}" type="slidenum">
              <a:rPr lang="en-US" smtClean="0"/>
              <a:pPr/>
              <a:t>92</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p:cNvSpPr>
          <p:nvPr>
            <p:ph type="sldImg"/>
          </p:nvPr>
        </p:nvSpPr>
        <p:spPr bwMode="auto">
          <a:noFill/>
          <a:ln>
            <a:solidFill>
              <a:srgbClr val="000000"/>
            </a:solidFill>
            <a:miter lim="800000"/>
            <a:headEnd/>
            <a:tailEnd/>
          </a:ln>
        </p:spPr>
      </p:sp>
      <p:sp>
        <p:nvSpPr>
          <p:cNvPr id="206850" name="Notes Placeholder 2"/>
          <p:cNvSpPr>
            <a:spLocks noGrp="1"/>
          </p:cNvSpPr>
          <p:nvPr>
            <p:ph type="body" idx="1"/>
          </p:nvPr>
        </p:nvSpPr>
        <p:spPr>
          <a:noFill/>
          <a:ln/>
        </p:spPr>
        <p:txBody>
          <a:bodyPr/>
          <a:lstStyle/>
          <a:p>
            <a:endParaRPr lang="en-US" smtClean="0"/>
          </a:p>
        </p:txBody>
      </p:sp>
      <p:sp>
        <p:nvSpPr>
          <p:cNvPr id="206851" name="Slide Number Placeholder 3"/>
          <p:cNvSpPr>
            <a:spLocks noGrp="1"/>
          </p:cNvSpPr>
          <p:nvPr>
            <p:ph type="sldNum" sz="quarter" idx="5"/>
          </p:nvPr>
        </p:nvSpPr>
        <p:spPr>
          <a:noFill/>
        </p:spPr>
        <p:txBody>
          <a:bodyPr/>
          <a:lstStyle/>
          <a:p>
            <a:fld id="{B446B147-6E8B-4902-AB49-210EE253A617}" type="slidenum">
              <a:rPr lang="en-US" smtClean="0"/>
              <a:pPr/>
              <a:t>93</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p:cNvSpPr>
          <p:nvPr>
            <p:ph type="sldImg"/>
          </p:nvPr>
        </p:nvSpPr>
        <p:spPr bwMode="auto">
          <a:noFill/>
          <a:ln>
            <a:solidFill>
              <a:srgbClr val="000000"/>
            </a:solidFill>
            <a:miter lim="800000"/>
            <a:headEnd/>
            <a:tailEnd/>
          </a:ln>
        </p:spPr>
      </p:sp>
      <p:sp>
        <p:nvSpPr>
          <p:cNvPr id="208898" name="Notes Placeholder 2"/>
          <p:cNvSpPr>
            <a:spLocks noGrp="1"/>
          </p:cNvSpPr>
          <p:nvPr>
            <p:ph type="body" idx="1"/>
          </p:nvPr>
        </p:nvSpPr>
        <p:spPr>
          <a:noFill/>
          <a:ln/>
        </p:spPr>
        <p:txBody>
          <a:bodyPr/>
          <a:lstStyle/>
          <a:p>
            <a:endParaRPr lang="en-US" smtClean="0"/>
          </a:p>
        </p:txBody>
      </p:sp>
      <p:sp>
        <p:nvSpPr>
          <p:cNvPr id="208899" name="Slide Number Placeholder 3"/>
          <p:cNvSpPr>
            <a:spLocks noGrp="1"/>
          </p:cNvSpPr>
          <p:nvPr>
            <p:ph type="sldNum" sz="quarter" idx="5"/>
          </p:nvPr>
        </p:nvSpPr>
        <p:spPr>
          <a:noFill/>
        </p:spPr>
        <p:txBody>
          <a:bodyPr/>
          <a:lstStyle/>
          <a:p>
            <a:fld id="{6903EC9B-B6E7-429A-9E43-5BCC654849D1}" type="slidenum">
              <a:rPr lang="en-US" smtClean="0"/>
              <a:pPr/>
              <a:t>94</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p:cNvSpPr>
          <p:nvPr>
            <p:ph type="sldImg"/>
          </p:nvPr>
        </p:nvSpPr>
        <p:spPr bwMode="auto">
          <a:noFill/>
          <a:ln>
            <a:solidFill>
              <a:srgbClr val="000000"/>
            </a:solidFill>
            <a:miter lim="800000"/>
            <a:headEnd/>
            <a:tailEnd/>
          </a:ln>
        </p:spPr>
      </p:sp>
      <p:sp>
        <p:nvSpPr>
          <p:cNvPr id="210946" name="Notes Placeholder 2"/>
          <p:cNvSpPr>
            <a:spLocks noGrp="1"/>
          </p:cNvSpPr>
          <p:nvPr>
            <p:ph type="body" idx="1"/>
          </p:nvPr>
        </p:nvSpPr>
        <p:spPr>
          <a:noFill/>
          <a:ln/>
        </p:spPr>
        <p:txBody>
          <a:bodyPr/>
          <a:lstStyle/>
          <a:p>
            <a:endParaRPr lang="en-US" smtClean="0"/>
          </a:p>
        </p:txBody>
      </p:sp>
      <p:sp>
        <p:nvSpPr>
          <p:cNvPr id="210947" name="Slide Number Placeholder 3"/>
          <p:cNvSpPr>
            <a:spLocks noGrp="1"/>
          </p:cNvSpPr>
          <p:nvPr>
            <p:ph type="sldNum" sz="quarter" idx="5"/>
          </p:nvPr>
        </p:nvSpPr>
        <p:spPr>
          <a:noFill/>
        </p:spPr>
        <p:txBody>
          <a:bodyPr/>
          <a:lstStyle/>
          <a:p>
            <a:fld id="{B4DE9204-F54D-4848-BA85-772F955E7E54}" type="slidenum">
              <a:rPr lang="en-US" smtClean="0"/>
              <a:pPr/>
              <a:t>95</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a:noFill/>
          <a:ln/>
        </p:spPr>
        <p:txBody>
          <a:bodyPr/>
          <a:lstStyle/>
          <a:p>
            <a:endParaRPr lang="en-US" smtClean="0"/>
          </a:p>
        </p:txBody>
      </p:sp>
      <p:sp>
        <p:nvSpPr>
          <p:cNvPr id="212995" name="Slide Number Placeholder 3"/>
          <p:cNvSpPr>
            <a:spLocks noGrp="1"/>
          </p:cNvSpPr>
          <p:nvPr>
            <p:ph type="sldNum" sz="quarter" idx="5"/>
          </p:nvPr>
        </p:nvSpPr>
        <p:spPr>
          <a:noFill/>
        </p:spPr>
        <p:txBody>
          <a:bodyPr/>
          <a:lstStyle/>
          <a:p>
            <a:fld id="{830DB722-5FF1-4A3C-9E68-9C43604FE04C}" type="slidenum">
              <a:rPr lang="en-US" smtClean="0"/>
              <a:pPr/>
              <a:t>96</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p:cNvSpPr>
          <p:nvPr>
            <p:ph type="sldImg"/>
          </p:nvPr>
        </p:nvSpPr>
        <p:spPr bwMode="auto">
          <a:noFill/>
          <a:ln>
            <a:solidFill>
              <a:srgbClr val="000000"/>
            </a:solidFill>
            <a:miter lim="800000"/>
            <a:headEnd/>
            <a:tailEnd/>
          </a:ln>
        </p:spPr>
      </p:sp>
      <p:sp>
        <p:nvSpPr>
          <p:cNvPr id="215042" name="Notes Placeholder 2"/>
          <p:cNvSpPr>
            <a:spLocks noGrp="1"/>
          </p:cNvSpPr>
          <p:nvPr>
            <p:ph type="body" idx="1"/>
          </p:nvPr>
        </p:nvSpPr>
        <p:spPr>
          <a:noFill/>
          <a:ln/>
        </p:spPr>
        <p:txBody>
          <a:bodyPr/>
          <a:lstStyle/>
          <a:p>
            <a:endParaRPr lang="en-US" smtClean="0"/>
          </a:p>
        </p:txBody>
      </p:sp>
      <p:sp>
        <p:nvSpPr>
          <p:cNvPr id="215043" name="Slide Number Placeholder 3"/>
          <p:cNvSpPr>
            <a:spLocks noGrp="1"/>
          </p:cNvSpPr>
          <p:nvPr>
            <p:ph type="sldNum" sz="quarter" idx="5"/>
          </p:nvPr>
        </p:nvSpPr>
        <p:spPr>
          <a:noFill/>
        </p:spPr>
        <p:txBody>
          <a:bodyPr/>
          <a:lstStyle/>
          <a:p>
            <a:fld id="{3F2FFCD1-C1CD-4E17-B99E-ACA5D0013B5A}" type="slidenum">
              <a:rPr lang="en-US" smtClean="0"/>
              <a:pPr/>
              <a:t>97</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a:noFill/>
          <a:ln/>
        </p:spPr>
        <p:txBody>
          <a:bodyPr/>
          <a:lstStyle/>
          <a:p>
            <a:endParaRPr lang="en-US" smtClean="0"/>
          </a:p>
        </p:txBody>
      </p:sp>
      <p:sp>
        <p:nvSpPr>
          <p:cNvPr id="45059" name="Slide Number Placeholder 3"/>
          <p:cNvSpPr>
            <a:spLocks noGrp="1"/>
          </p:cNvSpPr>
          <p:nvPr>
            <p:ph type="sldNum" sz="quarter" idx="5"/>
          </p:nvPr>
        </p:nvSpPr>
        <p:spPr>
          <a:noFill/>
        </p:spPr>
        <p:txBody>
          <a:bodyPr/>
          <a:lstStyle/>
          <a:p>
            <a:fld id="{8CF64081-8871-4E1A-8E9E-2B291AD9C0E7}" type="slidenum">
              <a:rPr lang="en-US" smtClean="0"/>
              <a:pPr/>
              <a:t>11</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p:cNvSpPr>
            <a:spLocks noGrp="1" noRot="1" noChangeAspect="1"/>
          </p:cNvSpPr>
          <p:nvPr>
            <p:ph type="sldImg"/>
          </p:nvPr>
        </p:nvSpPr>
        <p:spPr bwMode="auto">
          <a:noFill/>
          <a:ln>
            <a:solidFill>
              <a:srgbClr val="000000"/>
            </a:solidFill>
            <a:miter lim="800000"/>
            <a:headEnd/>
            <a:tailEnd/>
          </a:ln>
        </p:spPr>
      </p:sp>
      <p:sp>
        <p:nvSpPr>
          <p:cNvPr id="217090" name="Notes Placeholder 2"/>
          <p:cNvSpPr>
            <a:spLocks noGrp="1"/>
          </p:cNvSpPr>
          <p:nvPr>
            <p:ph type="body" idx="1"/>
          </p:nvPr>
        </p:nvSpPr>
        <p:spPr>
          <a:noFill/>
          <a:ln/>
        </p:spPr>
        <p:txBody>
          <a:bodyPr/>
          <a:lstStyle/>
          <a:p>
            <a:endParaRPr lang="en-US" smtClean="0"/>
          </a:p>
        </p:txBody>
      </p:sp>
      <p:sp>
        <p:nvSpPr>
          <p:cNvPr id="217091" name="Slide Number Placeholder 3"/>
          <p:cNvSpPr>
            <a:spLocks noGrp="1"/>
          </p:cNvSpPr>
          <p:nvPr>
            <p:ph type="sldNum" sz="quarter" idx="5"/>
          </p:nvPr>
        </p:nvSpPr>
        <p:spPr>
          <a:noFill/>
        </p:spPr>
        <p:txBody>
          <a:bodyPr/>
          <a:lstStyle/>
          <a:p>
            <a:fld id="{CFBB53AF-813F-4CFE-B7AC-CA275DD914C2}" type="slidenum">
              <a:rPr lang="en-US" smtClean="0"/>
              <a:pPr/>
              <a:t>98</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p:cNvSpPr>
            <a:spLocks noGrp="1" noRot="1" noChangeAspect="1"/>
          </p:cNvSpPr>
          <p:nvPr>
            <p:ph type="sldImg"/>
          </p:nvPr>
        </p:nvSpPr>
        <p:spPr bwMode="auto">
          <a:noFill/>
          <a:ln>
            <a:solidFill>
              <a:srgbClr val="000000"/>
            </a:solidFill>
            <a:miter lim="800000"/>
            <a:headEnd/>
            <a:tailEnd/>
          </a:ln>
        </p:spPr>
      </p:sp>
      <p:sp>
        <p:nvSpPr>
          <p:cNvPr id="219138" name="Notes Placeholder 2"/>
          <p:cNvSpPr>
            <a:spLocks noGrp="1"/>
          </p:cNvSpPr>
          <p:nvPr>
            <p:ph type="body" idx="1"/>
          </p:nvPr>
        </p:nvSpPr>
        <p:spPr>
          <a:noFill/>
          <a:ln/>
        </p:spPr>
        <p:txBody>
          <a:bodyPr/>
          <a:lstStyle/>
          <a:p>
            <a:endParaRPr lang="en-US" smtClean="0"/>
          </a:p>
        </p:txBody>
      </p:sp>
      <p:sp>
        <p:nvSpPr>
          <p:cNvPr id="219139" name="Slide Number Placeholder 3"/>
          <p:cNvSpPr>
            <a:spLocks noGrp="1"/>
          </p:cNvSpPr>
          <p:nvPr>
            <p:ph type="sldNum" sz="quarter" idx="5"/>
          </p:nvPr>
        </p:nvSpPr>
        <p:spPr>
          <a:noFill/>
        </p:spPr>
        <p:txBody>
          <a:bodyPr/>
          <a:lstStyle/>
          <a:p>
            <a:fld id="{91C69DE1-88F5-4A24-80E2-0F45EA667EE5}" type="slidenum">
              <a:rPr lang="en-US" smtClean="0"/>
              <a:pPr/>
              <a:t>99</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p:cNvSpPr>
            <a:spLocks noGrp="1" noRot="1" noChangeAspect="1"/>
          </p:cNvSpPr>
          <p:nvPr>
            <p:ph type="sldImg"/>
          </p:nvPr>
        </p:nvSpPr>
        <p:spPr bwMode="auto">
          <a:noFill/>
          <a:ln>
            <a:solidFill>
              <a:srgbClr val="000000"/>
            </a:solidFill>
            <a:miter lim="800000"/>
            <a:headEnd/>
            <a:tailEnd/>
          </a:ln>
        </p:spPr>
      </p:sp>
      <p:sp>
        <p:nvSpPr>
          <p:cNvPr id="221186" name="Notes Placeholder 2"/>
          <p:cNvSpPr>
            <a:spLocks noGrp="1"/>
          </p:cNvSpPr>
          <p:nvPr>
            <p:ph type="body" idx="1"/>
          </p:nvPr>
        </p:nvSpPr>
        <p:spPr>
          <a:noFill/>
          <a:ln/>
        </p:spPr>
        <p:txBody>
          <a:bodyPr/>
          <a:lstStyle/>
          <a:p>
            <a:endParaRPr lang="en-US" smtClean="0"/>
          </a:p>
        </p:txBody>
      </p:sp>
      <p:sp>
        <p:nvSpPr>
          <p:cNvPr id="221187" name="Slide Number Placeholder 3"/>
          <p:cNvSpPr>
            <a:spLocks noGrp="1"/>
          </p:cNvSpPr>
          <p:nvPr>
            <p:ph type="sldNum" sz="quarter" idx="5"/>
          </p:nvPr>
        </p:nvSpPr>
        <p:spPr>
          <a:noFill/>
        </p:spPr>
        <p:txBody>
          <a:bodyPr/>
          <a:lstStyle/>
          <a:p>
            <a:fld id="{4CEA76D6-DFAA-4DF9-B03E-97179E1A202F}" type="slidenum">
              <a:rPr lang="en-US" smtClean="0"/>
              <a:pPr/>
              <a:t>100</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p:cNvSpPr>
          <p:nvPr>
            <p:ph type="sldImg"/>
          </p:nvPr>
        </p:nvSpPr>
        <p:spPr bwMode="auto">
          <a:noFill/>
          <a:ln>
            <a:solidFill>
              <a:srgbClr val="000000"/>
            </a:solidFill>
            <a:miter lim="800000"/>
            <a:headEnd/>
            <a:tailEnd/>
          </a:ln>
        </p:spPr>
      </p:sp>
      <p:sp>
        <p:nvSpPr>
          <p:cNvPr id="223234" name="Notes Placeholder 2"/>
          <p:cNvSpPr>
            <a:spLocks noGrp="1"/>
          </p:cNvSpPr>
          <p:nvPr>
            <p:ph type="body" idx="1"/>
          </p:nvPr>
        </p:nvSpPr>
        <p:spPr>
          <a:noFill/>
          <a:ln/>
        </p:spPr>
        <p:txBody>
          <a:bodyPr/>
          <a:lstStyle/>
          <a:p>
            <a:endParaRPr lang="en-US" smtClean="0"/>
          </a:p>
        </p:txBody>
      </p:sp>
      <p:sp>
        <p:nvSpPr>
          <p:cNvPr id="223235" name="Slide Number Placeholder 3"/>
          <p:cNvSpPr>
            <a:spLocks noGrp="1"/>
          </p:cNvSpPr>
          <p:nvPr>
            <p:ph type="sldNum" sz="quarter" idx="5"/>
          </p:nvPr>
        </p:nvSpPr>
        <p:spPr>
          <a:noFill/>
        </p:spPr>
        <p:txBody>
          <a:bodyPr/>
          <a:lstStyle/>
          <a:p>
            <a:fld id="{457B563C-58C3-49CC-B10F-82F706A0C12D}" type="slidenum">
              <a:rPr lang="en-US" smtClean="0"/>
              <a:pPr/>
              <a:t>101</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Image Placeholder 1"/>
          <p:cNvSpPr>
            <a:spLocks noGrp="1" noRot="1" noChangeAspect="1"/>
          </p:cNvSpPr>
          <p:nvPr>
            <p:ph type="sldImg"/>
          </p:nvPr>
        </p:nvSpPr>
        <p:spPr bwMode="auto">
          <a:noFill/>
          <a:ln>
            <a:solidFill>
              <a:srgbClr val="000000"/>
            </a:solidFill>
            <a:miter lim="800000"/>
            <a:headEnd/>
            <a:tailEnd/>
          </a:ln>
        </p:spPr>
      </p:sp>
      <p:sp>
        <p:nvSpPr>
          <p:cNvPr id="225282" name="Notes Placeholder 2"/>
          <p:cNvSpPr>
            <a:spLocks noGrp="1"/>
          </p:cNvSpPr>
          <p:nvPr>
            <p:ph type="body" idx="1"/>
          </p:nvPr>
        </p:nvSpPr>
        <p:spPr>
          <a:noFill/>
          <a:ln/>
        </p:spPr>
        <p:txBody>
          <a:bodyPr/>
          <a:lstStyle/>
          <a:p>
            <a:endParaRPr lang="en-US" smtClean="0"/>
          </a:p>
        </p:txBody>
      </p:sp>
      <p:sp>
        <p:nvSpPr>
          <p:cNvPr id="225283" name="Slide Number Placeholder 3"/>
          <p:cNvSpPr>
            <a:spLocks noGrp="1"/>
          </p:cNvSpPr>
          <p:nvPr>
            <p:ph type="sldNum" sz="quarter" idx="5"/>
          </p:nvPr>
        </p:nvSpPr>
        <p:spPr>
          <a:noFill/>
        </p:spPr>
        <p:txBody>
          <a:bodyPr/>
          <a:lstStyle/>
          <a:p>
            <a:fld id="{786185B3-20C9-410F-81BB-80A546900707}" type="slidenum">
              <a:rPr lang="en-US" smtClean="0"/>
              <a:pPr/>
              <a:t>102</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Image Placeholder 1"/>
          <p:cNvSpPr>
            <a:spLocks noGrp="1" noRot="1" noChangeAspect="1"/>
          </p:cNvSpPr>
          <p:nvPr>
            <p:ph type="sldImg"/>
          </p:nvPr>
        </p:nvSpPr>
        <p:spPr bwMode="auto">
          <a:noFill/>
          <a:ln>
            <a:solidFill>
              <a:srgbClr val="000000"/>
            </a:solidFill>
            <a:miter lim="800000"/>
            <a:headEnd/>
            <a:tailEnd/>
          </a:ln>
        </p:spPr>
      </p:sp>
      <p:sp>
        <p:nvSpPr>
          <p:cNvPr id="227330" name="Notes Placeholder 2"/>
          <p:cNvSpPr>
            <a:spLocks noGrp="1"/>
          </p:cNvSpPr>
          <p:nvPr>
            <p:ph type="body" idx="1"/>
          </p:nvPr>
        </p:nvSpPr>
        <p:spPr>
          <a:noFill/>
          <a:ln/>
        </p:spPr>
        <p:txBody>
          <a:bodyPr/>
          <a:lstStyle/>
          <a:p>
            <a:endParaRPr lang="en-US" smtClean="0"/>
          </a:p>
        </p:txBody>
      </p:sp>
      <p:sp>
        <p:nvSpPr>
          <p:cNvPr id="227331" name="Slide Number Placeholder 3"/>
          <p:cNvSpPr>
            <a:spLocks noGrp="1"/>
          </p:cNvSpPr>
          <p:nvPr>
            <p:ph type="sldNum" sz="quarter" idx="5"/>
          </p:nvPr>
        </p:nvSpPr>
        <p:spPr>
          <a:noFill/>
        </p:spPr>
        <p:txBody>
          <a:bodyPr/>
          <a:lstStyle/>
          <a:p>
            <a:fld id="{15E966AD-B4F2-4352-829A-58A2B8F71B10}" type="slidenum">
              <a:rPr lang="en-US" smtClean="0"/>
              <a:pPr/>
              <a:t>103</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p:cNvSpPr>
          <p:nvPr>
            <p:ph type="sldImg"/>
          </p:nvPr>
        </p:nvSpPr>
        <p:spPr bwMode="auto">
          <a:noFill/>
          <a:ln>
            <a:solidFill>
              <a:srgbClr val="000000"/>
            </a:solidFill>
            <a:miter lim="800000"/>
            <a:headEnd/>
            <a:tailEnd/>
          </a:ln>
        </p:spPr>
      </p:sp>
      <p:sp>
        <p:nvSpPr>
          <p:cNvPr id="229378" name="Notes Placeholder 2"/>
          <p:cNvSpPr>
            <a:spLocks noGrp="1"/>
          </p:cNvSpPr>
          <p:nvPr>
            <p:ph type="body" idx="1"/>
          </p:nvPr>
        </p:nvSpPr>
        <p:spPr>
          <a:noFill/>
          <a:ln/>
        </p:spPr>
        <p:txBody>
          <a:bodyPr/>
          <a:lstStyle/>
          <a:p>
            <a:endParaRPr lang="en-US" smtClean="0"/>
          </a:p>
        </p:txBody>
      </p:sp>
      <p:sp>
        <p:nvSpPr>
          <p:cNvPr id="229379" name="Slide Number Placeholder 3"/>
          <p:cNvSpPr>
            <a:spLocks noGrp="1"/>
          </p:cNvSpPr>
          <p:nvPr>
            <p:ph type="sldNum" sz="quarter" idx="5"/>
          </p:nvPr>
        </p:nvSpPr>
        <p:spPr>
          <a:noFill/>
        </p:spPr>
        <p:txBody>
          <a:bodyPr/>
          <a:lstStyle/>
          <a:p>
            <a:fld id="{8BDC2313-7058-4B8E-917F-795D6054DED2}" type="slidenum">
              <a:rPr lang="en-US" smtClean="0"/>
              <a:pPr/>
              <a:t>104</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Image Placeholder 1"/>
          <p:cNvSpPr>
            <a:spLocks noGrp="1" noRot="1" noChangeAspect="1"/>
          </p:cNvSpPr>
          <p:nvPr>
            <p:ph type="sldImg"/>
          </p:nvPr>
        </p:nvSpPr>
        <p:spPr bwMode="auto">
          <a:noFill/>
          <a:ln>
            <a:solidFill>
              <a:srgbClr val="000000"/>
            </a:solidFill>
            <a:miter lim="800000"/>
            <a:headEnd/>
            <a:tailEnd/>
          </a:ln>
        </p:spPr>
      </p:sp>
      <p:sp>
        <p:nvSpPr>
          <p:cNvPr id="231426" name="Notes Placeholder 2"/>
          <p:cNvSpPr>
            <a:spLocks noGrp="1"/>
          </p:cNvSpPr>
          <p:nvPr>
            <p:ph type="body" idx="1"/>
          </p:nvPr>
        </p:nvSpPr>
        <p:spPr>
          <a:noFill/>
          <a:ln/>
        </p:spPr>
        <p:txBody>
          <a:bodyPr/>
          <a:lstStyle/>
          <a:p>
            <a:endParaRPr lang="en-US" smtClean="0"/>
          </a:p>
        </p:txBody>
      </p:sp>
      <p:sp>
        <p:nvSpPr>
          <p:cNvPr id="231427" name="Slide Number Placeholder 3"/>
          <p:cNvSpPr>
            <a:spLocks noGrp="1"/>
          </p:cNvSpPr>
          <p:nvPr>
            <p:ph type="sldNum" sz="quarter" idx="5"/>
          </p:nvPr>
        </p:nvSpPr>
        <p:spPr>
          <a:noFill/>
        </p:spPr>
        <p:txBody>
          <a:bodyPr/>
          <a:lstStyle/>
          <a:p>
            <a:fld id="{5C6B33A5-24DD-4D78-AC58-705D15112886}" type="slidenum">
              <a:rPr lang="en-US" smtClean="0"/>
              <a:pPr/>
              <a:t>105</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bwMode="auto">
          <a:noFill/>
          <a:ln>
            <a:solidFill>
              <a:srgbClr val="000000"/>
            </a:solidFill>
            <a:miter lim="800000"/>
            <a:headEnd/>
            <a:tailEnd/>
          </a:ln>
        </p:spPr>
      </p:sp>
      <p:sp>
        <p:nvSpPr>
          <p:cNvPr id="233474" name="Notes Placeholder 2"/>
          <p:cNvSpPr>
            <a:spLocks noGrp="1"/>
          </p:cNvSpPr>
          <p:nvPr>
            <p:ph type="body" idx="1"/>
          </p:nvPr>
        </p:nvSpPr>
        <p:spPr>
          <a:noFill/>
          <a:ln/>
        </p:spPr>
        <p:txBody>
          <a:bodyPr/>
          <a:lstStyle/>
          <a:p>
            <a:endParaRPr lang="en-US" smtClean="0"/>
          </a:p>
        </p:txBody>
      </p:sp>
      <p:sp>
        <p:nvSpPr>
          <p:cNvPr id="233475" name="Slide Number Placeholder 3"/>
          <p:cNvSpPr>
            <a:spLocks noGrp="1"/>
          </p:cNvSpPr>
          <p:nvPr>
            <p:ph type="sldNum" sz="quarter" idx="5"/>
          </p:nvPr>
        </p:nvSpPr>
        <p:spPr>
          <a:noFill/>
        </p:spPr>
        <p:txBody>
          <a:bodyPr/>
          <a:lstStyle/>
          <a:p>
            <a:fld id="{55BD1977-0806-483D-AEF5-B1CEDE32DF9E}" type="slidenum">
              <a:rPr lang="en-US" smtClean="0"/>
              <a:pPr/>
              <a:t>106</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p:cNvSpPr>
          <p:nvPr>
            <p:ph type="sldImg"/>
          </p:nvPr>
        </p:nvSpPr>
        <p:spPr bwMode="auto">
          <a:noFill/>
          <a:ln>
            <a:solidFill>
              <a:srgbClr val="000000"/>
            </a:solidFill>
            <a:miter lim="800000"/>
            <a:headEnd/>
            <a:tailEnd/>
          </a:ln>
        </p:spPr>
      </p:sp>
      <p:sp>
        <p:nvSpPr>
          <p:cNvPr id="235522" name="Notes Placeholder 2"/>
          <p:cNvSpPr>
            <a:spLocks noGrp="1"/>
          </p:cNvSpPr>
          <p:nvPr>
            <p:ph type="body" idx="1"/>
          </p:nvPr>
        </p:nvSpPr>
        <p:spPr>
          <a:noFill/>
          <a:ln/>
        </p:spPr>
        <p:txBody>
          <a:bodyPr/>
          <a:lstStyle/>
          <a:p>
            <a:endParaRPr lang="en-US" smtClean="0"/>
          </a:p>
        </p:txBody>
      </p:sp>
      <p:sp>
        <p:nvSpPr>
          <p:cNvPr id="235523" name="Slide Number Placeholder 3"/>
          <p:cNvSpPr>
            <a:spLocks noGrp="1"/>
          </p:cNvSpPr>
          <p:nvPr>
            <p:ph type="sldNum" sz="quarter" idx="5"/>
          </p:nvPr>
        </p:nvSpPr>
        <p:spPr>
          <a:noFill/>
        </p:spPr>
        <p:txBody>
          <a:bodyPr/>
          <a:lstStyle/>
          <a:p>
            <a:fld id="{28A46A17-46CA-43CE-9F7C-C0A2753C3B28}" type="slidenum">
              <a:rPr lang="en-US" smtClean="0"/>
              <a:pPr/>
              <a:t>107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788"/>
            <a:ext cx="1984375" cy="273050"/>
          </a:xfrm>
        </p:spPr>
        <p:txBody>
          <a:bodyPr/>
          <a:lstStyle>
            <a:lvl1pPr marL="0" algn="l" defTabSz="914400" rtl="0" eaLnBrk="1" latinLnBrk="0" hangingPunct="1">
              <a:defRPr sz="1100" kern="1200">
                <a:solidFill>
                  <a:schemeClr val="tx1"/>
                </a:solidFill>
                <a:latin typeface="Rockwell" pitchFamily="18" charset="0"/>
                <a:ea typeface="+mn-ea"/>
                <a:cs typeface="+mn-cs"/>
              </a:defRPr>
            </a:lvl1pPr>
          </a:lstStyle>
          <a:p>
            <a:pPr>
              <a:defRPr/>
            </a:pPr>
            <a:fld id="{55ADFD35-9942-4EE3-BBBD-0B1536AC20F9}" type="datetime1">
              <a:rPr lang="en-US"/>
              <a:pPr>
                <a:defRPr/>
              </a:pPr>
              <a:t>5/5/2014</a:t>
            </a:fld>
            <a:endParaRPr lang="en-US"/>
          </a:p>
        </p:txBody>
      </p:sp>
      <p:sp>
        <p:nvSpPr>
          <p:cNvPr id="5" name="Footer Placeholder 4"/>
          <p:cNvSpPr>
            <a:spLocks noGrp="1"/>
          </p:cNvSpPr>
          <p:nvPr>
            <p:ph type="ftr" sz="quarter" idx="11"/>
          </p:nvPr>
        </p:nvSpPr>
        <p:spPr>
          <a:xfrm>
            <a:off x="3959225" y="6300788"/>
            <a:ext cx="3813175" cy="273050"/>
          </a:xfrm>
        </p:spPr>
        <p:txBody>
          <a:bodyPr/>
          <a:lstStyle>
            <a:lvl1pPr algn="l">
              <a:defRPr/>
            </a:lvl1pPr>
          </a:lstStyle>
          <a:p>
            <a:pPr>
              <a:defRPr/>
            </a:pPr>
            <a:endParaRPr lang="en-US"/>
          </a:p>
        </p:txBody>
      </p:sp>
      <p:sp>
        <p:nvSpPr>
          <p:cNvPr id="6" name="Slide Number Placeholder 5"/>
          <p:cNvSpPr>
            <a:spLocks noGrp="1"/>
          </p:cNvSpPr>
          <p:nvPr>
            <p:ph type="sldNum" sz="quarter" idx="12"/>
          </p:nvPr>
        </p:nvSpPr>
        <p:spPr>
          <a:xfrm>
            <a:off x="8275638" y="6300788"/>
            <a:ext cx="685800" cy="273050"/>
          </a:xfrm>
        </p:spPr>
        <p:txBody>
          <a:bodyPr/>
          <a:lstStyle>
            <a:lvl1pPr marL="0" algn="r" defTabSz="914400" rtl="0" eaLnBrk="1" latinLnBrk="0" hangingPunct="1">
              <a:defRPr sz="1100" kern="1200">
                <a:solidFill>
                  <a:schemeClr val="tx1"/>
                </a:solidFill>
                <a:latin typeface="Rockwell" pitchFamily="18" charset="0"/>
                <a:ea typeface="+mn-ea"/>
                <a:cs typeface="+mn-cs"/>
              </a:defRPr>
            </a:lvl1pPr>
          </a:lstStyle>
          <a:p>
            <a:pPr>
              <a:defRPr/>
            </a:pPr>
            <a:fld id="{CA9C8D7A-664B-4F0B-A301-08AF5766510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6"/>
          </p:nvPr>
        </p:nvSpPr>
        <p:spPr/>
        <p:txBody>
          <a:bodyPr/>
          <a:lstStyle>
            <a:lvl1pPr>
              <a:defRPr/>
            </a:lvl1pPr>
          </a:lstStyle>
          <a:p>
            <a:pPr>
              <a:defRPr/>
            </a:pPr>
            <a:fld id="{20A1F9BC-13DF-4E12-AB86-945E4E3518BF}" type="datetime1">
              <a:rPr lang="en-US"/>
              <a:pPr>
                <a:defRPr/>
              </a:pPr>
              <a:t>5/5/2014</a:t>
            </a:fld>
            <a:endParaRPr 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
        <p:nvSpPr>
          <p:cNvPr id="8" name="Slide Number Placeholder 5"/>
          <p:cNvSpPr>
            <a:spLocks noGrp="1"/>
          </p:cNvSpPr>
          <p:nvPr>
            <p:ph type="sldNum" sz="quarter" idx="18"/>
          </p:nvPr>
        </p:nvSpPr>
        <p:spPr/>
        <p:txBody>
          <a:bodyPr/>
          <a:lstStyle>
            <a:lvl1pPr>
              <a:defRPr/>
            </a:lvl1pPr>
          </a:lstStyle>
          <a:p>
            <a:pPr>
              <a:defRPr/>
            </a:pPr>
            <a:fld id="{E725586C-91C6-41F0-A04B-55EE97710BB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6"/>
          </p:nvPr>
        </p:nvSpPr>
        <p:spPr/>
        <p:txBody>
          <a:bodyPr/>
          <a:lstStyle>
            <a:lvl1pPr>
              <a:defRPr/>
            </a:lvl1pPr>
          </a:lstStyle>
          <a:p>
            <a:pPr>
              <a:defRPr/>
            </a:pPr>
            <a:fld id="{E0E98360-6798-43A2-AA04-64A153B7AC79}" type="datetime1">
              <a:rPr lang="en-US"/>
              <a:pPr>
                <a:defRPr/>
              </a:pPr>
              <a:t>5/5/2014</a:t>
            </a:fld>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0" name="Slide Number Placeholder 5"/>
          <p:cNvSpPr>
            <a:spLocks noGrp="1"/>
          </p:cNvSpPr>
          <p:nvPr>
            <p:ph type="sldNum" sz="quarter" idx="18"/>
          </p:nvPr>
        </p:nvSpPr>
        <p:spPr/>
        <p:txBody>
          <a:bodyPr/>
          <a:lstStyle>
            <a:lvl1pPr>
              <a:defRPr/>
            </a:lvl1pPr>
          </a:lstStyle>
          <a:p>
            <a:pPr>
              <a:defRPr/>
            </a:pPr>
            <a:fld id="{4932838B-3349-49C5-B43F-5357F0E05F9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7A8115F4-BFC0-4A40-A1AF-1B6033F991D9}" type="datetime1">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84F0F99-F7CC-4A4C-8B27-BD0BC178ABA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FBA9C6-77D2-42BC-8C29-1DEDE31732D9}" type="datetime1">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5005D59-1986-40E4-AD03-E5DA902D92F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BF1A72-6DC6-4924-8D74-0C5024C43B76}" type="datetime1">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8D888A-2B16-42F7-90B5-9303C550EDA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rot="-178369">
            <a:off x="628650" y="506413"/>
            <a:ext cx="3851275" cy="5514975"/>
            <a:chOff x="1524000" y="381000"/>
            <a:chExt cx="3657600" cy="4737978"/>
          </a:xfrm>
        </p:grpSpPr>
        <p:sp>
          <p:nvSpPr>
            <p:cNvPr id="6" name="Rectangle 9"/>
            <p:cNvSpPr/>
            <p:nvPr userDrawn="1"/>
          </p:nvSpPr>
          <p:spPr>
            <a:xfrm>
              <a:off x="1502198" y="373138"/>
              <a:ext cx="3657600" cy="472434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8" name="Date Placeholder 4"/>
          <p:cNvSpPr>
            <a:spLocks noGrp="1"/>
          </p:cNvSpPr>
          <p:nvPr>
            <p:ph type="dt" sz="half" idx="15"/>
          </p:nvPr>
        </p:nvSpPr>
        <p:spPr/>
        <p:txBody>
          <a:bodyPr/>
          <a:lstStyle>
            <a:lvl1pPr>
              <a:defRPr/>
            </a:lvl1pPr>
          </a:lstStyle>
          <a:p>
            <a:pPr>
              <a:defRPr/>
            </a:pPr>
            <a:fld id="{D725D41D-51A4-4B90-8CAA-848B321C14B8}" type="datetime1">
              <a:rPr lang="en-US"/>
              <a:pPr>
                <a:defRPr/>
              </a:pPr>
              <a:t>5/5/2014</a:t>
            </a:fld>
            <a:endParaRPr lang="en-US"/>
          </a:p>
        </p:txBody>
      </p:sp>
      <p:sp>
        <p:nvSpPr>
          <p:cNvPr id="9" name="Footer Placeholder 5"/>
          <p:cNvSpPr>
            <a:spLocks noGrp="1"/>
          </p:cNvSpPr>
          <p:nvPr>
            <p:ph type="ftr" sz="quarter" idx="16"/>
          </p:nvPr>
        </p:nvSpPr>
        <p:spPr/>
        <p:txBody>
          <a:bodyPr/>
          <a:lstStyle>
            <a:lvl1pPr>
              <a:defRPr/>
            </a:lvl1pPr>
          </a:lstStyle>
          <a:p>
            <a:pPr>
              <a:defRPr/>
            </a:pPr>
            <a:endParaRPr lang="en-US"/>
          </a:p>
        </p:txBody>
      </p:sp>
      <p:sp>
        <p:nvSpPr>
          <p:cNvPr id="10" name="Slide Number Placeholder 6"/>
          <p:cNvSpPr>
            <a:spLocks noGrp="1"/>
          </p:cNvSpPr>
          <p:nvPr>
            <p:ph type="sldNum" sz="quarter" idx="17"/>
          </p:nvPr>
        </p:nvSpPr>
        <p:spPr/>
        <p:txBody>
          <a:bodyPr/>
          <a:lstStyle>
            <a:lvl1pPr>
              <a:defRPr/>
            </a:lvl1pPr>
          </a:lstStyle>
          <a:p>
            <a:pPr>
              <a:defRPr/>
            </a:pPr>
            <a:fld id="{F668F267-4C0B-46BF-AA1B-0D4F358B746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6" name="Group 13"/>
          <p:cNvGrpSpPr>
            <a:grpSpLocks/>
          </p:cNvGrpSpPr>
          <p:nvPr/>
        </p:nvGrpSpPr>
        <p:grpSpPr bwMode="auto">
          <a:xfrm rot="-385649">
            <a:off x="312738" y="3521075"/>
            <a:ext cx="4089400" cy="3025775"/>
            <a:chOff x="1524000" y="381000"/>
            <a:chExt cx="3657600" cy="4737978"/>
          </a:xfrm>
        </p:grpSpPr>
        <p:sp>
          <p:nvSpPr>
            <p:cNvPr id="7" name="Rectangle 14"/>
            <p:cNvSpPr/>
            <p:nvPr userDrawn="1"/>
          </p:nvSpPr>
          <p:spPr>
            <a:xfrm>
              <a:off x="1511877" y="353554"/>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232774">
            <a:off x="169863" y="241300"/>
            <a:ext cx="4087812" cy="3025775"/>
            <a:chOff x="1524000" y="381000"/>
            <a:chExt cx="3657600" cy="4737978"/>
          </a:xfrm>
        </p:grpSpPr>
        <p:sp>
          <p:nvSpPr>
            <p:cNvPr id="10" name="Rectangle 10"/>
            <p:cNvSpPr/>
            <p:nvPr userDrawn="1"/>
          </p:nvSpPr>
          <p:spPr>
            <a:xfrm>
              <a:off x="1523760" y="381014"/>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7"/>
          </p:nvPr>
        </p:nvSpPr>
        <p:spPr/>
        <p:txBody>
          <a:bodyPr/>
          <a:lstStyle>
            <a:lvl1pPr>
              <a:defRPr/>
            </a:lvl1pPr>
          </a:lstStyle>
          <a:p>
            <a:pPr>
              <a:defRPr/>
            </a:pPr>
            <a:fld id="{87B6DA72-79AE-487D-995F-10C4D00EB133}" type="datetime1">
              <a:rPr lang="en-US"/>
              <a:pPr>
                <a:defRPr/>
              </a:pPr>
              <a:t>5/5/2014</a:t>
            </a:fld>
            <a:endParaRPr lang="en-US"/>
          </a:p>
        </p:txBody>
      </p:sp>
      <p:sp>
        <p:nvSpPr>
          <p:cNvPr id="14" name="Footer Placeholder 5"/>
          <p:cNvSpPr>
            <a:spLocks noGrp="1"/>
          </p:cNvSpPr>
          <p:nvPr>
            <p:ph type="ftr" sz="quarter" idx="18"/>
          </p:nvPr>
        </p:nvSpPr>
        <p:spPr/>
        <p:txBody>
          <a:bodyPr/>
          <a:lstStyle>
            <a:lvl1pPr>
              <a:defRPr/>
            </a:lvl1pPr>
          </a:lstStyle>
          <a:p>
            <a:pPr>
              <a:defRPr/>
            </a:pPr>
            <a:endParaRPr lang="en-US"/>
          </a:p>
        </p:txBody>
      </p:sp>
      <p:sp>
        <p:nvSpPr>
          <p:cNvPr id="15" name="Slide Number Placeholder 6"/>
          <p:cNvSpPr>
            <a:spLocks noGrp="1"/>
          </p:cNvSpPr>
          <p:nvPr>
            <p:ph type="sldNum" sz="quarter" idx="19"/>
          </p:nvPr>
        </p:nvSpPr>
        <p:spPr/>
        <p:txBody>
          <a:bodyPr/>
          <a:lstStyle>
            <a:lvl1pPr>
              <a:defRPr/>
            </a:lvl1pPr>
          </a:lstStyle>
          <a:p>
            <a:pPr>
              <a:defRPr/>
            </a:pPr>
            <a:fld id="{05AECF49-0CB1-4211-B0BC-FF2BE68EAE7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grpSp>
        <p:nvGrpSpPr>
          <p:cNvPr id="5" name="Group 8"/>
          <p:cNvGrpSpPr>
            <a:grpSpLocks/>
          </p:cNvGrpSpPr>
          <p:nvPr/>
        </p:nvGrpSpPr>
        <p:grpSpPr bwMode="auto">
          <a:xfrm rot="232774">
            <a:off x="2058988" y="379413"/>
            <a:ext cx="5032375" cy="3443287"/>
            <a:chOff x="1524000" y="381000"/>
            <a:chExt cx="3657600" cy="4737978"/>
          </a:xfrm>
        </p:grpSpPr>
        <p:sp>
          <p:nvSpPr>
            <p:cNvPr id="6" name="Rectangle 9"/>
            <p:cNvSpPr/>
            <p:nvPr userDrawn="1"/>
          </p:nvSpPr>
          <p:spPr>
            <a:xfrm>
              <a:off x="1523766" y="381015"/>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8" name="Date Placeholder 4"/>
          <p:cNvSpPr>
            <a:spLocks noGrp="1"/>
          </p:cNvSpPr>
          <p:nvPr>
            <p:ph type="dt" sz="half" idx="16"/>
          </p:nvPr>
        </p:nvSpPr>
        <p:spPr/>
        <p:txBody>
          <a:bodyPr/>
          <a:lstStyle>
            <a:lvl1pPr>
              <a:defRPr/>
            </a:lvl1pPr>
          </a:lstStyle>
          <a:p>
            <a:pPr>
              <a:defRPr/>
            </a:pPr>
            <a:fld id="{EE259316-CD52-49D0-810F-BFC746DDE6E6}" type="datetime1">
              <a:rPr lang="en-US"/>
              <a:pPr>
                <a:defRPr/>
              </a:pPr>
              <a:t>5/5/2014</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1B605A86-B256-4458-A3BD-DA93E48B873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13"/>
          <p:cNvGrpSpPr>
            <a:grpSpLocks/>
          </p:cNvGrpSpPr>
          <p:nvPr/>
        </p:nvGrpSpPr>
        <p:grpSpPr bwMode="auto">
          <a:xfrm rot="-180000">
            <a:off x="114300" y="115888"/>
            <a:ext cx="3968750" cy="3705225"/>
            <a:chOff x="1524000" y="381000"/>
            <a:chExt cx="3657600" cy="4737978"/>
          </a:xfrm>
        </p:grpSpPr>
        <p:sp>
          <p:nvSpPr>
            <p:cNvPr id="7" name="Rectangle 14"/>
            <p:cNvSpPr/>
            <p:nvPr userDrawn="1"/>
          </p:nvSpPr>
          <p:spPr>
            <a:xfrm>
              <a:off x="1502736" y="369280"/>
              <a:ext cx="3657600" cy="472376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360000">
            <a:off x="4165600" y="323850"/>
            <a:ext cx="4792663" cy="3443288"/>
            <a:chOff x="1524000" y="381000"/>
            <a:chExt cx="3657600" cy="4737978"/>
          </a:xfrm>
        </p:grpSpPr>
        <p:sp>
          <p:nvSpPr>
            <p:cNvPr id="10" name="Rectangle 10"/>
            <p:cNvSpPr/>
            <p:nvPr userDrawn="1"/>
          </p:nvSpPr>
          <p:spPr>
            <a:xfrm>
              <a:off x="1523620" y="381036"/>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8"/>
          </p:nvPr>
        </p:nvSpPr>
        <p:spPr/>
        <p:txBody>
          <a:bodyPr/>
          <a:lstStyle>
            <a:lvl1pPr>
              <a:defRPr/>
            </a:lvl1pPr>
          </a:lstStyle>
          <a:p>
            <a:pPr>
              <a:defRPr/>
            </a:pPr>
            <a:fld id="{2DA4E22F-7C50-4A50-AB16-72677CF59F61}" type="datetime1">
              <a:rPr lang="en-US"/>
              <a:pPr>
                <a:defRPr/>
              </a:pPr>
              <a:t>5/5/2014</a:t>
            </a:fld>
            <a:endParaRPr lang="en-US"/>
          </a:p>
        </p:txBody>
      </p:sp>
      <p:sp>
        <p:nvSpPr>
          <p:cNvPr id="14" name="Footer Placeholder 5"/>
          <p:cNvSpPr>
            <a:spLocks noGrp="1"/>
          </p:cNvSpPr>
          <p:nvPr>
            <p:ph type="ftr" sz="quarter" idx="19"/>
          </p:nvPr>
        </p:nvSpPr>
        <p:spPr/>
        <p:txBody>
          <a:bodyPr/>
          <a:lstStyle>
            <a:lvl1pPr>
              <a:defRPr/>
            </a:lvl1pPr>
          </a:lstStyle>
          <a:p>
            <a:pPr>
              <a:defRPr/>
            </a:pPr>
            <a:endParaRPr lang="en-US"/>
          </a:p>
        </p:txBody>
      </p:sp>
      <p:sp>
        <p:nvSpPr>
          <p:cNvPr id="15" name="Slide Number Placeholder 6"/>
          <p:cNvSpPr>
            <a:spLocks noGrp="1"/>
          </p:cNvSpPr>
          <p:nvPr>
            <p:ph type="sldNum" sz="quarter" idx="20"/>
          </p:nvPr>
        </p:nvSpPr>
        <p:spPr/>
        <p:txBody>
          <a:bodyPr/>
          <a:lstStyle>
            <a:lvl1pPr>
              <a:defRPr/>
            </a:lvl1pPr>
          </a:lstStyle>
          <a:p>
            <a:pPr>
              <a:defRPr/>
            </a:pPr>
            <a:fld id="{6259E598-EB1C-4381-A865-A8988B9E198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30D8B0D1-FAF5-4D1B-AF08-BCFD0012EE61}" type="datetime1">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2A275B-1B33-4024-A0A6-8A14905566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D2606DE1-26D4-4051-B02E-D64696349BD0}" type="datetime1">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7AF043-906E-44D5-A1DC-64A438D5353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ACE55DA5-057C-4506-9A59-DA136D23FC50}" type="datetime1">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361C0C-F86E-4607-BB0C-726B7A01E9B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D5E0626-A1F9-4938-9E6B-B9190BD29098}" type="datetime1">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AFBBCD-8A51-464C-B017-A1D360FCC3D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Date Placeholder 3"/>
          <p:cNvSpPr>
            <a:spLocks noGrp="1"/>
          </p:cNvSpPr>
          <p:nvPr>
            <p:ph type="dt" sz="half" idx="14"/>
          </p:nvPr>
        </p:nvSpPr>
        <p:spPr>
          <a:xfrm>
            <a:off x="457200" y="6299200"/>
            <a:ext cx="1981200" cy="273050"/>
          </a:xfrm>
        </p:spPr>
        <p:txBody>
          <a:bodyPr/>
          <a:lstStyle>
            <a:lvl1pPr algn="l">
              <a:defRPr sz="1100">
                <a:latin typeface="Rockwell" pitchFamily="18" charset="0"/>
              </a:defRPr>
            </a:lvl1pPr>
          </a:lstStyle>
          <a:p>
            <a:pPr>
              <a:defRPr/>
            </a:pPr>
            <a:fld id="{59EBFB12-1711-4E69-A88F-83B1C43AE6CC}" type="datetime1">
              <a:rPr lang="en-US"/>
              <a:pPr>
                <a:defRPr/>
              </a:pPr>
              <a:t>5/5/2014</a:t>
            </a:fld>
            <a:endParaRPr lang="en-US"/>
          </a:p>
        </p:txBody>
      </p:sp>
      <p:sp>
        <p:nvSpPr>
          <p:cNvPr id="6" name="Footer Placeholder 4"/>
          <p:cNvSpPr>
            <a:spLocks noGrp="1"/>
          </p:cNvSpPr>
          <p:nvPr>
            <p:ph type="ftr" sz="quarter" idx="15"/>
          </p:nvPr>
        </p:nvSpPr>
        <p:spPr>
          <a:xfrm>
            <a:off x="3962400" y="6299200"/>
            <a:ext cx="3810000" cy="273050"/>
          </a:xfrm>
        </p:spPr>
        <p:txBody>
          <a:bodyPr/>
          <a:lstStyle>
            <a:lvl1pPr algn="l">
              <a:defRPr/>
            </a:lvl1pPr>
          </a:lstStyle>
          <a:p>
            <a:pPr>
              <a:defRPr/>
            </a:pPr>
            <a:endParaRPr lang="en-US"/>
          </a:p>
        </p:txBody>
      </p:sp>
      <p:sp>
        <p:nvSpPr>
          <p:cNvPr id="7" name="Slide Number Placeholder 5"/>
          <p:cNvSpPr>
            <a:spLocks noGrp="1"/>
          </p:cNvSpPr>
          <p:nvPr>
            <p:ph type="sldNum" sz="quarter" idx="16"/>
          </p:nvPr>
        </p:nvSpPr>
        <p:spPr>
          <a:xfrm>
            <a:off x="8264525" y="6311900"/>
            <a:ext cx="685800" cy="265113"/>
          </a:xfrm>
        </p:spPr>
        <p:txBody>
          <a:bodyPr/>
          <a:lstStyle>
            <a:lvl1pPr>
              <a:defRPr sz="1100">
                <a:solidFill>
                  <a:schemeClr val="tx1"/>
                </a:solidFill>
                <a:latin typeface="Rockwell" pitchFamily="18" charset="0"/>
              </a:defRPr>
            </a:lvl1pPr>
          </a:lstStyle>
          <a:p>
            <a:pPr>
              <a:defRPr/>
            </a:pPr>
            <a:fld id="{566EDE75-8E2A-4A46-BF44-B76409627D1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FC45CA-127B-42CF-852C-57132BEED327}" type="datetime1">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7E8ECA-662C-47DE-B5A0-0F955A549EC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35FD5F51-2523-44AF-BE36-1688C5297FFB}" type="datetime1">
              <a:rPr lang="en-US"/>
              <a:pPr>
                <a:defRPr/>
              </a:pPr>
              <a:t>5/5/2014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EEECD700-98C4-4E9C-B9FC-BF9DA42F991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grpSp>
        <p:nvGrpSpPr>
          <p:cNvPr id="5" name="Group 8"/>
          <p:cNvGrpSpPr>
            <a:grpSpLocks/>
          </p:cNvGrpSpPr>
          <p:nvPr/>
        </p:nvGrpSpPr>
        <p:grpSpPr bwMode="auto">
          <a:xfrm rot="-360000">
            <a:off x="654050" y="444500"/>
            <a:ext cx="5416550" cy="3630613"/>
            <a:chOff x="1524000" y="381000"/>
            <a:chExt cx="3657600" cy="4737978"/>
          </a:xfrm>
        </p:grpSpPr>
        <p:sp>
          <p:nvSpPr>
            <p:cNvPr id="6" name="Rectangle 9"/>
            <p:cNvSpPr/>
            <p:nvPr userDrawn="1"/>
          </p:nvSpPr>
          <p:spPr>
            <a:xfrm>
              <a:off x="1513674" y="360115"/>
              <a:ext cx="3657600" cy="47234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6"/>
          </p:nvPr>
        </p:nvSpPr>
        <p:spPr/>
        <p:txBody>
          <a:bodyPr/>
          <a:lstStyle>
            <a:lvl1pPr>
              <a:defRPr/>
            </a:lvl1pPr>
          </a:lstStyle>
          <a:p>
            <a:pPr>
              <a:defRPr/>
            </a:pPr>
            <a:fld id="{E45BB027-D89B-42F7-9576-F83F72045C47}" type="datetime1">
              <a:rPr lang="en-US"/>
              <a:pPr>
                <a:defRPr/>
              </a:pPr>
              <a:t>5/5/2014</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AD87B51B-1B02-4055-9D15-2DCA80121D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9F051DAB-32F3-452A-94DE-1CE818E74B4D}" type="datetime1">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6CF8AF-BD85-4AF8-9A77-62639B4A1E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8" name="Picture 12"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pic>
        <p:nvPicPr>
          <p:cNvPr id="9" name="Picture 11"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10" name="Picture 13"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Date Placeholder 6"/>
          <p:cNvSpPr>
            <a:spLocks noGrp="1"/>
          </p:cNvSpPr>
          <p:nvPr>
            <p:ph type="dt" sz="half" idx="10"/>
          </p:nvPr>
        </p:nvSpPr>
        <p:spPr/>
        <p:txBody>
          <a:bodyPr/>
          <a:lstStyle>
            <a:lvl1pPr>
              <a:defRPr/>
            </a:lvl1pPr>
          </a:lstStyle>
          <a:p>
            <a:pPr>
              <a:defRPr/>
            </a:pPr>
            <a:fld id="{798861E9-F6C1-4021-9E3F-2761FBD40C79}" type="datetime1">
              <a:rPr lang="en-US"/>
              <a:pPr>
                <a:defRPr/>
              </a:pPr>
              <a:t>5/5/2014</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C915D8D3-C605-4483-AA54-16847EBF985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4"/>
          </p:nvPr>
        </p:nvSpPr>
        <p:spPr/>
        <p:txBody>
          <a:bodyPr/>
          <a:lstStyle>
            <a:lvl1pPr>
              <a:defRPr/>
            </a:lvl1pPr>
          </a:lstStyle>
          <a:p>
            <a:pPr>
              <a:defRPr/>
            </a:pPr>
            <a:fld id="{74A61029-2167-49A0-A896-99272C716143}" type="datetime1">
              <a:rPr lang="en-US"/>
              <a:pPr>
                <a:defRPr/>
              </a:pPr>
              <a:t>5/5/2014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8FFCBDED-27B9-4FA6-93DD-63055A434BC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defRPr>
            </a:lvl1pPr>
          </a:lstStyle>
          <a:p>
            <a:pPr>
              <a:defRPr/>
            </a:pPr>
            <a:fld id="{CC3AD582-7CF4-43C3-90B2-4D81232F5E3D}" type="datetime1">
              <a:rPr lang="en-US"/>
              <a:pPr>
                <a:defRPr/>
              </a:pPr>
              <a:t>5/5/2014</a:t>
            </a:fld>
            <a:endParaRPr lang="en-US"/>
          </a:p>
        </p:txBody>
      </p:sp>
      <p:sp>
        <p:nvSpPr>
          <p:cNvPr id="5" name="Footer Placeholder 4"/>
          <p:cNvSpPr>
            <a:spLocks noGrp="1"/>
          </p:cNvSpPr>
          <p:nvPr>
            <p:ph type="ftr" sz="quarter" idx="3"/>
          </p:nvPr>
        </p:nvSpPr>
        <p:spPr>
          <a:xfrm>
            <a:off x="3943350" y="6305550"/>
            <a:ext cx="3717925" cy="258763"/>
          </a:xfrm>
          <a:prstGeom prst="rect">
            <a:avLst/>
          </a:prstGeom>
        </p:spPr>
        <p:txBody>
          <a:bodyPr vert="horz" wrap="square" lIns="91440" tIns="45720" rIns="91440" bIns="45720" numCol="1" anchor="ctr" anchorCtr="0" compatLnSpc="1">
            <a:prstTxWarp prst="textNoShape">
              <a:avLst/>
            </a:prstTxWarp>
          </a:bodyPr>
          <a:lstStyle>
            <a:lvl1pPr algn="r">
              <a:defRPr sz="1100">
                <a:latin typeface="Rockwell"/>
              </a:defRPr>
            </a:lvl1pPr>
          </a:lstStyle>
          <a:p>
            <a:pPr>
              <a:defRPr/>
            </a:pPr>
            <a:endParaRPr lang="en-US"/>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a:gradFill>
                  <a:gsLst>
                    <a:gs pos="0">
                      <a:schemeClr val="tx1">
                        <a:alpha val="10000"/>
                      </a:schemeClr>
                    </a:gs>
                    <a:gs pos="100000">
                      <a:schemeClr val="tx1">
                        <a:alpha val="10000"/>
                      </a:schemeClr>
                    </a:gs>
                  </a:gsLst>
                  <a:lin ang="5400000" scaled="0"/>
                </a:gradFill>
                <a:latin typeface="Impact" pitchFamily="34" charset="0"/>
              </a:defRPr>
            </a:lvl1pPr>
          </a:lstStyle>
          <a:p>
            <a:pPr>
              <a:defRPr/>
            </a:pPr>
            <a:fld id="{7D33BD4F-8636-4C85-9620-0F891BE00D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3" r:id="rId3"/>
    <p:sldLayoutId id="2147483680" r:id="rId4"/>
    <p:sldLayoutId id="2147483679" r:id="rId5"/>
    <p:sldLayoutId id="2147483684" r:id="rId6"/>
    <p:sldLayoutId id="2147483678" r:id="rId7"/>
    <p:sldLayoutId id="2147483685" r:id="rId8"/>
    <p:sldLayoutId id="2147483677" r:id="rId9"/>
    <p:sldLayoutId id="2147483676" r:id="rId10"/>
    <p:sldLayoutId id="2147483675" r:id="rId11"/>
    <p:sldLayoutId id="2147483674" r:id="rId12"/>
    <p:sldLayoutId id="2147483673" r:id="rId13"/>
    <p:sldLayoutId id="2147483672" r:id="rId14"/>
    <p:sldLayoutId id="2147483686" r:id="rId15"/>
    <p:sldLayoutId id="2147483687" r:id="rId16"/>
    <p:sldLayoutId id="2147483688" r:id="rId17"/>
    <p:sldLayoutId id="2147483689" r:id="rId18"/>
    <p:sldLayoutId id="2147483671" r:id="rId19"/>
    <p:sldLayoutId id="2147483670" r:id="rId20"/>
    <p:sldLayoutId id="2147483669" r:id="rId21"/>
  </p:sldLayoutIdLst>
  <p:hf hdr="0" ftr="0" dt="0"/>
  <p:txStyles>
    <p:titleStyle>
      <a:lvl1pPr algn="ctr" rtl="0" eaLnBrk="0" fontAlgn="base" hangingPunct="0">
        <a:spcBef>
          <a:spcPct val="0"/>
        </a:spcBef>
        <a:spcAft>
          <a:spcPct val="0"/>
        </a:spcAft>
        <a:defRPr sz="4600" kern="1200">
          <a:solidFill>
            <a:schemeClr val="tx1"/>
          </a:solidFill>
          <a:latin typeface="+mj-lt"/>
          <a:ea typeface="+mj-ea"/>
          <a:cs typeface="+mj-cs"/>
        </a:defRPr>
      </a:lvl1pPr>
      <a:lvl2pPr algn="ctr" rtl="0" eaLnBrk="0" fontAlgn="base" hangingPunct="0">
        <a:spcBef>
          <a:spcPct val="0"/>
        </a:spcBef>
        <a:spcAft>
          <a:spcPct val="0"/>
        </a:spcAft>
        <a:defRPr sz="4600">
          <a:solidFill>
            <a:schemeClr val="tx1"/>
          </a:solidFill>
          <a:latin typeface="Goudy Old Style"/>
        </a:defRPr>
      </a:lvl2pPr>
      <a:lvl3pPr algn="ctr" rtl="0" eaLnBrk="0" fontAlgn="base" hangingPunct="0">
        <a:spcBef>
          <a:spcPct val="0"/>
        </a:spcBef>
        <a:spcAft>
          <a:spcPct val="0"/>
        </a:spcAft>
        <a:defRPr sz="4600">
          <a:solidFill>
            <a:schemeClr val="tx1"/>
          </a:solidFill>
          <a:latin typeface="Goudy Old Style"/>
        </a:defRPr>
      </a:lvl3pPr>
      <a:lvl4pPr algn="ctr" rtl="0" eaLnBrk="0" fontAlgn="base" hangingPunct="0">
        <a:spcBef>
          <a:spcPct val="0"/>
        </a:spcBef>
        <a:spcAft>
          <a:spcPct val="0"/>
        </a:spcAft>
        <a:defRPr sz="4600">
          <a:solidFill>
            <a:schemeClr val="tx1"/>
          </a:solidFill>
          <a:latin typeface="Goudy Old Style"/>
        </a:defRPr>
      </a:lvl4pPr>
      <a:lvl5pPr algn="ctr" rtl="0" eaLnBrk="0" fontAlgn="base" hangingPunct="0">
        <a:spcBef>
          <a:spcPct val="0"/>
        </a:spcBef>
        <a:spcAft>
          <a:spcPct val="0"/>
        </a:spcAft>
        <a:defRPr sz="4600">
          <a:solidFill>
            <a:schemeClr val="tx1"/>
          </a:solidFill>
          <a:latin typeface="Goudy Old Style"/>
        </a:defRPr>
      </a:lvl5pPr>
      <a:lvl6pPr marL="457200" algn="ctr" rtl="0" fontAlgn="base">
        <a:spcBef>
          <a:spcPct val="0"/>
        </a:spcBef>
        <a:spcAft>
          <a:spcPct val="0"/>
        </a:spcAft>
        <a:defRPr sz="4600">
          <a:solidFill>
            <a:schemeClr val="tx1"/>
          </a:solidFill>
          <a:latin typeface="Goudy Old Style"/>
        </a:defRPr>
      </a:lvl6pPr>
      <a:lvl7pPr marL="914400" algn="ctr" rtl="0" fontAlgn="base">
        <a:spcBef>
          <a:spcPct val="0"/>
        </a:spcBef>
        <a:spcAft>
          <a:spcPct val="0"/>
        </a:spcAft>
        <a:defRPr sz="4600">
          <a:solidFill>
            <a:schemeClr val="tx1"/>
          </a:solidFill>
          <a:latin typeface="Goudy Old Style"/>
        </a:defRPr>
      </a:lvl7pPr>
      <a:lvl8pPr marL="1371600" algn="ctr" rtl="0" fontAlgn="base">
        <a:spcBef>
          <a:spcPct val="0"/>
        </a:spcBef>
        <a:spcAft>
          <a:spcPct val="0"/>
        </a:spcAft>
        <a:defRPr sz="4600">
          <a:solidFill>
            <a:schemeClr val="tx1"/>
          </a:solidFill>
          <a:latin typeface="Goudy Old Style"/>
        </a:defRPr>
      </a:lvl8pPr>
      <a:lvl9pPr marL="1828800" algn="ctr" rtl="0" fontAlgn="base">
        <a:spcBef>
          <a:spcPct val="0"/>
        </a:spcBef>
        <a:spcAft>
          <a:spcPct val="0"/>
        </a:spcAft>
        <a:defRPr sz="4600">
          <a:solidFill>
            <a:schemeClr val="tx1"/>
          </a:solidFill>
          <a:latin typeface="Goudy Old Style"/>
        </a:defRPr>
      </a:lvl9pPr>
    </p:titleStyle>
    <p:bodyStyle>
      <a:lvl1pPr marL="463550" indent="-463550" algn="l" rtl="0" eaLnBrk="0" fontAlgn="base" hangingPunct="0">
        <a:spcBef>
          <a:spcPts val="2000"/>
        </a:spcBef>
        <a:spcAft>
          <a:spcPct val="0"/>
        </a:spcAft>
        <a:buSzPct val="90000"/>
        <a:buBlip>
          <a:blip r:embed="rId23"/>
        </a:buBlip>
        <a:defRPr sz="2400" kern="1200">
          <a:solidFill>
            <a:schemeClr val="tx1"/>
          </a:solidFill>
          <a:latin typeface="+mn-lt"/>
          <a:ea typeface="+mn-ea"/>
          <a:cs typeface="+mn-cs"/>
        </a:defRPr>
      </a:lvl1pPr>
      <a:lvl2pPr marL="914400" indent="-457200" algn="l" rtl="0" eaLnBrk="0" fontAlgn="base" hangingPunct="0">
        <a:spcBef>
          <a:spcPts val="600"/>
        </a:spcBef>
        <a:spcAft>
          <a:spcPct val="0"/>
        </a:spcAft>
        <a:buSzPct val="90000"/>
        <a:buBlip>
          <a:blip r:embed="rId24"/>
        </a:buBlip>
        <a:defRPr sz="2200" kern="1200">
          <a:solidFill>
            <a:schemeClr val="tx1"/>
          </a:solidFill>
          <a:latin typeface="+mn-lt"/>
          <a:ea typeface="+mn-ea"/>
          <a:cs typeface="+mn-cs"/>
        </a:defRPr>
      </a:lvl2pPr>
      <a:lvl3pPr marL="1255713" indent="-341313" algn="l" rtl="0" eaLnBrk="0" fontAlgn="base" hangingPunct="0">
        <a:spcBef>
          <a:spcPts val="600"/>
        </a:spcBef>
        <a:spcAft>
          <a:spcPct val="0"/>
        </a:spcAft>
        <a:buSzPct val="90000"/>
        <a:buBlip>
          <a:blip r:embed="rId25"/>
        </a:buBlip>
        <a:defRPr sz="2000" kern="1200">
          <a:solidFill>
            <a:schemeClr val="tx1"/>
          </a:solidFill>
          <a:latin typeface="+mn-lt"/>
          <a:ea typeface="+mn-ea"/>
          <a:cs typeface="+mn-cs"/>
        </a:defRPr>
      </a:lvl3pPr>
      <a:lvl4pPr marL="1597025" indent="-341313" algn="l" rtl="0" eaLnBrk="0" fontAlgn="base" hangingPunct="0">
        <a:spcBef>
          <a:spcPts val="600"/>
        </a:spcBef>
        <a:spcAft>
          <a:spcPct val="0"/>
        </a:spcAft>
        <a:buSzPct val="90000"/>
        <a:buBlip>
          <a:blip r:embed="rId25"/>
        </a:buBlip>
        <a:defRPr kern="1200">
          <a:solidFill>
            <a:schemeClr val="tx1"/>
          </a:solidFill>
          <a:latin typeface="+mn-lt"/>
          <a:ea typeface="+mn-ea"/>
          <a:cs typeface="+mn-cs"/>
        </a:defRPr>
      </a:lvl4pPr>
      <a:lvl5pPr marL="1938338" indent="-341313" algn="l" rtl="0" eaLnBrk="0" fontAlgn="base" hangingPunct="0">
        <a:spcBef>
          <a:spcPts val="600"/>
        </a:spcBef>
        <a:spcAft>
          <a:spcPct val="0"/>
        </a:spcAft>
        <a:buSzPct val="90000"/>
        <a:buBlip>
          <a:blip r:embed="rId25"/>
        </a:buBlip>
        <a:defRPr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4"/>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8.xml"/><Relationship Id="rId1" Type="http://schemas.openxmlformats.org/officeDocument/2006/relationships/slideLayout" Target="../slideLayouts/slideLayout13.xml"/><Relationship Id="rId4" Type="http://schemas.openxmlformats.org/officeDocument/2006/relationships/image" Target="../media/image60.jpeg"/></Relationships>
</file>

<file path=ppt/slides/_rels/slide125.xml.rels><?xml version="1.0" encoding="UTF-8" standalone="yes"?>
<Relationships xmlns="http://schemas.openxmlformats.org/package/2006/relationships"><Relationship Id="rId3" Type="http://schemas.openxmlformats.org/officeDocument/2006/relationships/hyperlink" Target="http://www.ncdhhs.gov/mhddsas/providers/providermonitoring/tools.html" TargetMode="External"/><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hyperlink" Target="http://www.ncdhhs.gov/mhddsas/providers/providermonitoring/tools.html" TargetMode="External"/><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3" Type="http://schemas.openxmlformats.org/officeDocument/2006/relationships/hyperlink" Target="mailto:provider.monitoring@dhhs.nc.gov" TargetMode="External"/><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41.xml.rels><?xml version="1.0" encoding="UTF-8" standalone="yes"?>
<Relationships xmlns="http://schemas.openxmlformats.org/package/2006/relationships"><Relationship Id="rId3" Type="http://schemas.openxmlformats.org/officeDocument/2006/relationships/hyperlink" Target="http://www.ncdhhs.gov/mhddsas/providers/providermonitoring/index.htm" TargetMode="External"/><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hyperlink" Target="http://www.ncdhhs.gov/mhddsas/statspublications/Manuals/rmdmanual-final.pdf" TargetMode="External"/><Relationship Id="rId7" Type="http://schemas.openxmlformats.org/officeDocument/2006/relationships/image" Target="../media/image66.wmf"/><Relationship Id="rId2" Type="http://schemas.openxmlformats.org/officeDocument/2006/relationships/hyperlink" Target="http://www.ncdhhs.gov/mhddsas/providers/providermonitoring/index.htm" TargetMode="External"/><Relationship Id="rId1" Type="http://schemas.openxmlformats.org/officeDocument/2006/relationships/slideLayout" Target="../slideLayouts/slideLayout2.xml"/><Relationship Id="rId6" Type="http://schemas.openxmlformats.org/officeDocument/2006/relationships/hyperlink" Target="http://www.ncdhhs.gov/dhsr/mhlcs/mhpage.html" TargetMode="External"/><Relationship Id="rId5" Type="http://schemas.openxmlformats.org/officeDocument/2006/relationships/hyperlink" Target="http://www.ncdhhs.gov/mhddsas/providers/POC/index.htm" TargetMode="External"/><Relationship Id="rId4" Type="http://schemas.openxmlformats.org/officeDocument/2006/relationships/hyperlink" Target="http://www.ncdhhs.gov/dma/mp/" TargetMode="External"/></Relationships>
</file>

<file path=ppt/slides/_rels/slide14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32.wmf"/></Relationships>
</file>

<file path=ppt/slides/_rels/slide29.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36575" y="304800"/>
            <a:ext cx="8229600" cy="2719388"/>
          </a:xfrm>
        </p:spPr>
        <p:txBody>
          <a:bodyPr/>
          <a:lstStyle/>
          <a:p>
            <a:r>
              <a:rPr lang="en-US" sz="3200" b="1" dirty="0" smtClean="0"/>
              <a:t>An Introduction to Routine Monitoring </a:t>
            </a:r>
            <a:br>
              <a:rPr lang="en-US" sz="3200" b="1" dirty="0" smtClean="0"/>
            </a:br>
            <a:r>
              <a:rPr lang="en-US" sz="3200" b="1" dirty="0" smtClean="0"/>
              <a:t>of MH/IDD/SA Providers </a:t>
            </a:r>
            <a:br>
              <a:rPr lang="en-US" sz="3200" b="1" dirty="0" smtClean="0"/>
            </a:br>
            <a:r>
              <a:rPr lang="en-US" sz="3200" b="1" dirty="0" smtClean="0"/>
              <a:t>by LME-MCOs </a:t>
            </a:r>
            <a:br>
              <a:rPr lang="en-US" sz="3200" b="1" dirty="0" smtClean="0"/>
            </a:br>
            <a:r>
              <a:rPr lang="en-US" sz="3200" b="1" dirty="0" smtClean="0"/>
              <a:t>through Collaboration and Transparency</a:t>
            </a:r>
          </a:p>
        </p:txBody>
      </p:sp>
      <p:sp>
        <p:nvSpPr>
          <p:cNvPr id="25602" name="Content Placeholder 2"/>
          <p:cNvSpPr>
            <a:spLocks noGrp="1"/>
          </p:cNvSpPr>
          <p:nvPr>
            <p:ph idx="1"/>
          </p:nvPr>
        </p:nvSpPr>
        <p:spPr>
          <a:xfrm>
            <a:off x="2903538" y="4035425"/>
            <a:ext cx="5324475" cy="2292350"/>
          </a:xfrm>
        </p:spPr>
        <p:txBody>
          <a:bodyPr/>
          <a:lstStyle/>
          <a:p>
            <a:pPr algn="ctr">
              <a:buFontTx/>
              <a:buNone/>
            </a:pPr>
            <a:r>
              <a:rPr lang="en-US" dirty="0" smtClean="0"/>
              <a:t>Presented by  </a:t>
            </a:r>
            <a:r>
              <a:rPr lang="en-US" sz="3200" dirty="0" smtClean="0"/>
              <a:t/>
            </a:r>
            <a:br>
              <a:rPr lang="en-US" sz="3200" dirty="0" smtClean="0"/>
            </a:br>
            <a:r>
              <a:rPr lang="en-US" dirty="0" smtClean="0"/>
              <a:t>the</a:t>
            </a:r>
            <a:r>
              <a:rPr lang="en-US" sz="3200" dirty="0" smtClean="0"/>
              <a:t> </a:t>
            </a:r>
            <a:r>
              <a:rPr lang="en-US" dirty="0" smtClean="0"/>
              <a:t>NC DHHS-LME/MCO-Provider Collaboration Workgroup</a:t>
            </a:r>
            <a:br>
              <a:rPr lang="en-US" dirty="0" smtClean="0"/>
            </a:br>
            <a:r>
              <a:rPr lang="en-US" dirty="0" smtClean="0"/>
              <a:t>February 2014</a:t>
            </a:r>
          </a:p>
          <a:p>
            <a:pPr algn="ctr">
              <a:buFontTx/>
              <a:buNone/>
            </a:pPr>
            <a:endParaRPr lang="en-US" i="1" dirty="0" smtClean="0"/>
          </a:p>
        </p:txBody>
      </p:sp>
      <p:sp>
        <p:nvSpPr>
          <p:cNvPr id="4" name="Slide Number Placeholder 3"/>
          <p:cNvSpPr>
            <a:spLocks noGrp="1"/>
          </p:cNvSpPr>
          <p:nvPr>
            <p:ph type="sldNum" sz="quarter" idx="12"/>
          </p:nvPr>
        </p:nvSpPr>
        <p:spPr>
          <a:xfrm>
            <a:off x="9844088" y="4411663"/>
            <a:ext cx="1482725" cy="850900"/>
          </a:xfrm>
        </p:spPr>
        <p:txBody>
          <a:bodyPr/>
          <a:lstStyle/>
          <a:p>
            <a:pPr>
              <a:defRPr/>
            </a:pPr>
            <a:endParaRPr lang="en-US" sz="2000" dirty="0"/>
          </a:p>
        </p:txBody>
      </p:sp>
      <p:pic>
        <p:nvPicPr>
          <p:cNvPr id="25604" name="Picture 2" descr="C:\Users\Sandee\AppData\Local\Microsoft\Windows\Temporary Internet Files\Content.IE5\IAHNX1GU\MP910216391[1].png"/>
          <p:cNvPicPr>
            <a:picLocks noChangeAspect="1" noChangeArrowheads="1"/>
          </p:cNvPicPr>
          <p:nvPr/>
        </p:nvPicPr>
        <p:blipFill>
          <a:blip r:embed="rId3"/>
          <a:srcRect/>
          <a:stretch>
            <a:fillRect/>
          </a:stretch>
        </p:blipFill>
        <p:spPr bwMode="auto">
          <a:xfrm>
            <a:off x="304800" y="3222625"/>
            <a:ext cx="3035300" cy="2643188"/>
          </a:xfrm>
          <a:prstGeom prst="rect">
            <a:avLst/>
          </a:prstGeom>
          <a:noFill/>
          <a:ln w="9525">
            <a:noFill/>
            <a:miter lim="800000"/>
            <a:headEnd/>
            <a:tailEnd/>
          </a:ln>
        </p:spPr>
      </p:pic>
      <p:sp>
        <p:nvSpPr>
          <p:cNvPr id="25605" name="Text Box 7"/>
          <p:cNvSpPr txBox="1">
            <a:spLocks noChangeArrowheads="1"/>
          </p:cNvSpPr>
          <p:nvPr/>
        </p:nvSpPr>
        <p:spPr bwMode="auto">
          <a:xfrm>
            <a:off x="444500" y="6215063"/>
            <a:ext cx="1860550" cy="366712"/>
          </a:xfrm>
          <a:prstGeom prst="rect">
            <a:avLst/>
          </a:prstGeom>
          <a:noFill/>
          <a:ln w="9525">
            <a:noFill/>
            <a:miter lim="800000"/>
            <a:headEnd/>
            <a:tailEnd/>
          </a:ln>
        </p:spPr>
        <p:txBody>
          <a:bodyPr wrap="none">
            <a:spAutoFit/>
          </a:bodyPr>
          <a:lstStyle/>
          <a:p>
            <a:r>
              <a:rPr lang="en-US" i="1" dirty="0"/>
              <a:t>Revised </a:t>
            </a:r>
            <a:r>
              <a:rPr lang="en-US" i="1" dirty="0" smtClean="0"/>
              <a:t>2-26-14</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http://stockfresh.com/files/l/lordalea/m/56/1784082_stock-photo-paper-people-in-circle-holding-hands.jpg"/>
          <p:cNvPicPr>
            <a:picLocks noChangeAspect="1" noChangeArrowheads="1"/>
          </p:cNvPicPr>
          <p:nvPr/>
        </p:nvPicPr>
        <p:blipFill>
          <a:blip r:embed="rId3"/>
          <a:srcRect/>
          <a:stretch>
            <a:fillRect/>
          </a:stretch>
        </p:blipFill>
        <p:spPr bwMode="auto">
          <a:xfrm>
            <a:off x="1274763" y="-128588"/>
            <a:ext cx="6824662" cy="6858001"/>
          </a:xfrm>
          <a:prstGeom prst="rect">
            <a:avLst/>
          </a:prstGeom>
          <a:noFill/>
          <a:ln w="9525">
            <a:noFill/>
            <a:miter lim="800000"/>
            <a:headEnd/>
            <a:tailEnd/>
          </a:ln>
        </p:spPr>
      </p:pic>
      <p:sp>
        <p:nvSpPr>
          <p:cNvPr id="41986" name="TextBox 3"/>
          <p:cNvSpPr txBox="1">
            <a:spLocks noChangeArrowheads="1"/>
          </p:cNvSpPr>
          <p:nvPr/>
        </p:nvSpPr>
        <p:spPr bwMode="auto">
          <a:xfrm>
            <a:off x="4002088" y="5476875"/>
            <a:ext cx="1268412" cy="336550"/>
          </a:xfrm>
          <a:prstGeom prst="rect">
            <a:avLst/>
          </a:prstGeom>
          <a:noFill/>
          <a:ln w="9525">
            <a:noFill/>
            <a:miter lim="800000"/>
            <a:headEnd/>
            <a:tailEnd/>
          </a:ln>
        </p:spPr>
        <p:txBody>
          <a:bodyPr wrap="none">
            <a:spAutoFit/>
          </a:bodyPr>
          <a:lstStyle/>
          <a:p>
            <a:r>
              <a:rPr lang="en-US" sz="1600" b="1">
                <a:latin typeface="Goudy Old Style"/>
              </a:rPr>
              <a:t>LME-MCOs</a:t>
            </a:r>
          </a:p>
        </p:txBody>
      </p:sp>
      <p:sp>
        <p:nvSpPr>
          <p:cNvPr id="41987" name="TextBox 4"/>
          <p:cNvSpPr txBox="1">
            <a:spLocks noChangeArrowheads="1"/>
          </p:cNvSpPr>
          <p:nvPr/>
        </p:nvSpPr>
        <p:spPr bwMode="auto">
          <a:xfrm>
            <a:off x="3905250" y="1081088"/>
            <a:ext cx="1289050" cy="338137"/>
          </a:xfrm>
          <a:prstGeom prst="rect">
            <a:avLst/>
          </a:prstGeom>
          <a:noFill/>
          <a:ln w="9525">
            <a:noFill/>
            <a:miter lim="800000"/>
            <a:headEnd/>
            <a:tailEnd/>
          </a:ln>
        </p:spPr>
        <p:txBody>
          <a:bodyPr wrap="none">
            <a:spAutoFit/>
          </a:bodyPr>
          <a:lstStyle/>
          <a:p>
            <a:r>
              <a:rPr lang="en-US" sz="1600" b="1">
                <a:latin typeface="Goudy Old Style"/>
              </a:rPr>
              <a:t>NC Council</a:t>
            </a:r>
          </a:p>
        </p:txBody>
      </p:sp>
      <p:sp>
        <p:nvSpPr>
          <p:cNvPr id="41988" name="TextBox 5"/>
          <p:cNvSpPr txBox="1">
            <a:spLocks noChangeArrowheads="1"/>
          </p:cNvSpPr>
          <p:nvPr/>
        </p:nvSpPr>
        <p:spPr bwMode="auto">
          <a:xfrm rot="-5400000">
            <a:off x="5955506" y="3259932"/>
            <a:ext cx="1508125" cy="338138"/>
          </a:xfrm>
          <a:prstGeom prst="rect">
            <a:avLst/>
          </a:prstGeom>
          <a:noFill/>
          <a:ln w="9525">
            <a:noFill/>
            <a:miter lim="800000"/>
            <a:headEnd/>
            <a:tailEnd/>
          </a:ln>
        </p:spPr>
        <p:txBody>
          <a:bodyPr wrap="none">
            <a:spAutoFit/>
          </a:bodyPr>
          <a:lstStyle/>
          <a:p>
            <a:r>
              <a:rPr lang="en-US" sz="1600" b="1">
                <a:latin typeface="Goudy Old Style"/>
              </a:rPr>
              <a:t>DMH/DD/SAS</a:t>
            </a:r>
          </a:p>
        </p:txBody>
      </p:sp>
      <p:sp>
        <p:nvSpPr>
          <p:cNvPr id="41989" name="TextBox 6"/>
          <p:cNvSpPr txBox="1">
            <a:spLocks noChangeArrowheads="1"/>
          </p:cNvSpPr>
          <p:nvPr/>
        </p:nvSpPr>
        <p:spPr bwMode="auto">
          <a:xfrm rot="5400000">
            <a:off x="2192338" y="3032125"/>
            <a:ext cx="650875" cy="339725"/>
          </a:xfrm>
          <a:prstGeom prst="rect">
            <a:avLst/>
          </a:prstGeom>
          <a:noFill/>
          <a:ln w="9525">
            <a:noFill/>
            <a:miter lim="800000"/>
            <a:headEnd/>
            <a:tailEnd/>
          </a:ln>
        </p:spPr>
        <p:txBody>
          <a:bodyPr wrap="none">
            <a:spAutoFit/>
          </a:bodyPr>
          <a:lstStyle/>
          <a:p>
            <a:r>
              <a:rPr lang="en-US" sz="1600" b="1">
                <a:solidFill>
                  <a:schemeClr val="bg1"/>
                </a:solidFill>
                <a:latin typeface="Goudy Old Style"/>
              </a:rPr>
              <a:t>DMA</a:t>
            </a:r>
          </a:p>
        </p:txBody>
      </p:sp>
      <p:sp>
        <p:nvSpPr>
          <p:cNvPr id="41990" name="TextBox 7"/>
          <p:cNvSpPr txBox="1">
            <a:spLocks noChangeArrowheads="1"/>
          </p:cNvSpPr>
          <p:nvPr/>
        </p:nvSpPr>
        <p:spPr bwMode="auto">
          <a:xfrm rot="2499371">
            <a:off x="2690813" y="4752975"/>
            <a:ext cx="763587" cy="339725"/>
          </a:xfrm>
          <a:prstGeom prst="rect">
            <a:avLst/>
          </a:prstGeom>
          <a:noFill/>
          <a:ln w="9525">
            <a:noFill/>
            <a:miter lim="800000"/>
            <a:headEnd/>
            <a:tailEnd/>
          </a:ln>
        </p:spPr>
        <p:txBody>
          <a:bodyPr wrap="none">
            <a:spAutoFit/>
          </a:bodyPr>
          <a:lstStyle/>
          <a:p>
            <a:r>
              <a:rPr lang="en-US" sz="1600" b="1">
                <a:solidFill>
                  <a:schemeClr val="bg1"/>
                </a:solidFill>
                <a:latin typeface="Goudy Old Style"/>
              </a:rPr>
              <a:t>DHSR</a:t>
            </a:r>
          </a:p>
        </p:txBody>
      </p:sp>
      <p:sp>
        <p:nvSpPr>
          <p:cNvPr id="41991" name="TextBox 4"/>
          <p:cNvSpPr txBox="1">
            <a:spLocks noChangeArrowheads="1"/>
          </p:cNvSpPr>
          <p:nvPr/>
        </p:nvSpPr>
        <p:spPr bwMode="auto">
          <a:xfrm rot="2602441">
            <a:off x="5522913" y="1662113"/>
            <a:ext cx="1471612" cy="336550"/>
          </a:xfrm>
          <a:prstGeom prst="rect">
            <a:avLst/>
          </a:prstGeom>
          <a:noFill/>
          <a:ln w="9525">
            <a:noFill/>
            <a:miter lim="800000"/>
            <a:headEnd/>
            <a:tailEnd/>
          </a:ln>
        </p:spPr>
        <p:txBody>
          <a:bodyPr>
            <a:spAutoFit/>
          </a:bodyPr>
          <a:lstStyle/>
          <a:p>
            <a:r>
              <a:rPr lang="en-US" sz="1600" b="1">
                <a:latin typeface="Goudy Old Style"/>
              </a:rPr>
              <a:t>Benchmarks</a:t>
            </a:r>
          </a:p>
        </p:txBody>
      </p:sp>
      <p:sp>
        <p:nvSpPr>
          <p:cNvPr id="41992" name="TextBox 4"/>
          <p:cNvSpPr txBox="1">
            <a:spLocks noChangeArrowheads="1"/>
          </p:cNvSpPr>
          <p:nvPr/>
        </p:nvSpPr>
        <p:spPr bwMode="auto">
          <a:xfrm rot="-2274666">
            <a:off x="5500688" y="4487863"/>
            <a:ext cx="1927225" cy="304800"/>
          </a:xfrm>
          <a:prstGeom prst="rect">
            <a:avLst/>
          </a:prstGeom>
          <a:noFill/>
          <a:ln w="9525">
            <a:noFill/>
            <a:miter lim="800000"/>
            <a:headEnd/>
            <a:tailEnd/>
          </a:ln>
        </p:spPr>
        <p:txBody>
          <a:bodyPr>
            <a:spAutoFit/>
          </a:bodyPr>
          <a:lstStyle/>
          <a:p>
            <a:r>
              <a:rPr lang="en-US" sz="1400" b="1">
                <a:latin typeface="Goudy Old Style"/>
              </a:rPr>
              <a:t>NC Prov. Council</a:t>
            </a:r>
          </a:p>
        </p:txBody>
      </p:sp>
      <p:sp>
        <p:nvSpPr>
          <p:cNvPr id="41993" name="TextBox 4"/>
          <p:cNvSpPr txBox="1">
            <a:spLocks noChangeArrowheads="1"/>
          </p:cNvSpPr>
          <p:nvPr/>
        </p:nvSpPr>
        <p:spPr bwMode="auto">
          <a:xfrm rot="-3019929">
            <a:off x="2807494" y="1613694"/>
            <a:ext cx="769938" cy="336550"/>
          </a:xfrm>
          <a:prstGeom prst="rect">
            <a:avLst/>
          </a:prstGeom>
          <a:noFill/>
          <a:ln w="9525">
            <a:noFill/>
            <a:miter lim="800000"/>
            <a:headEnd/>
            <a:tailEnd/>
          </a:ln>
        </p:spPr>
        <p:txBody>
          <a:bodyPr>
            <a:spAutoFit/>
          </a:bodyPr>
          <a:lstStyle/>
          <a:p>
            <a:r>
              <a:rPr lang="en-US" sz="1600" b="1">
                <a:latin typeface="Goudy Old Style"/>
              </a:rPr>
              <a:t>PAC</a:t>
            </a:r>
          </a:p>
        </p:txBody>
      </p:sp>
      <p:sp>
        <p:nvSpPr>
          <p:cNvPr id="41994" name="Text Box 12"/>
          <p:cNvSpPr txBox="1">
            <a:spLocks noChangeArrowheads="1"/>
          </p:cNvSpPr>
          <p:nvPr/>
        </p:nvSpPr>
        <p:spPr bwMode="auto">
          <a:xfrm>
            <a:off x="3905250" y="2835275"/>
            <a:ext cx="1617663" cy="366713"/>
          </a:xfrm>
          <a:prstGeom prst="rect">
            <a:avLst/>
          </a:prstGeom>
          <a:noFill/>
          <a:ln w="9525">
            <a:noFill/>
            <a:miter lim="800000"/>
            <a:headEnd/>
            <a:tailEnd/>
          </a:ln>
        </p:spPr>
        <p:txBody>
          <a:bodyPr>
            <a:spAutoFit/>
          </a:bodyPr>
          <a:lstStyle/>
          <a:p>
            <a:endParaRPr lang="en-US"/>
          </a:p>
        </p:txBody>
      </p:sp>
      <p:sp>
        <p:nvSpPr>
          <p:cNvPr id="41995" name="Text Box 13"/>
          <p:cNvSpPr txBox="1">
            <a:spLocks noChangeArrowheads="1"/>
          </p:cNvSpPr>
          <p:nvPr/>
        </p:nvSpPr>
        <p:spPr bwMode="auto">
          <a:xfrm>
            <a:off x="3846513" y="2855913"/>
            <a:ext cx="1874837" cy="1200150"/>
          </a:xfrm>
          <a:prstGeom prst="rect">
            <a:avLst/>
          </a:prstGeom>
          <a:noFill/>
          <a:ln w="9525">
            <a:noFill/>
            <a:miter lim="800000"/>
            <a:headEnd/>
            <a:tailEnd/>
          </a:ln>
        </p:spPr>
        <p:txBody>
          <a:bodyPr wrap="none">
            <a:spAutoFit/>
          </a:bodyPr>
          <a:lstStyle/>
          <a:p>
            <a:pPr algn="ctr"/>
            <a:r>
              <a:rPr lang="en-US" sz="2400" b="1">
                <a:solidFill>
                  <a:srgbClr val="000000"/>
                </a:solidFill>
              </a:rPr>
              <a:t>Individuals </a:t>
            </a:r>
          </a:p>
          <a:p>
            <a:pPr algn="ctr"/>
            <a:r>
              <a:rPr lang="en-US" sz="2400" b="1">
                <a:solidFill>
                  <a:srgbClr val="000000"/>
                </a:solidFill>
              </a:rPr>
              <a:t>&amp;</a:t>
            </a:r>
          </a:p>
          <a:p>
            <a:pPr algn="ctr"/>
            <a:r>
              <a:rPr lang="en-US" sz="2400" b="1">
                <a:solidFill>
                  <a:srgbClr val="000000"/>
                </a:solidFill>
              </a:rPr>
              <a:t>Families</a:t>
            </a:r>
          </a:p>
        </p:txBody>
      </p:sp>
      <p:sp>
        <p:nvSpPr>
          <p:cNvPr id="41996" name="Slide Number Placeholder 1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D5CEC-5B80-48EF-B2E0-1BDF56F05804}" type="slidenum">
              <a:rPr lang="en-US" sz="2000" smtClean="0">
                <a:solidFill>
                  <a:srgbClr val="092471"/>
                </a:solidFill>
              </a:rPr>
              <a:pPr fontAlgn="base">
                <a:spcBef>
                  <a:spcPct val="0"/>
                </a:spcBef>
                <a:spcAft>
                  <a:spcPct val="0"/>
                </a:spcAft>
              </a:pPr>
              <a:t>10</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p:cNvSpPr>
          <p:nvPr>
            <p:ph type="title"/>
          </p:nvPr>
        </p:nvSpPr>
        <p:spPr>
          <a:solidFill>
            <a:srgbClr val="99CCFF"/>
          </a:solidFill>
        </p:spPr>
        <p:txBody>
          <a:bodyPr/>
          <a:lstStyle/>
          <a:p>
            <a:r>
              <a:rPr lang="en-US" sz="3000" smtClean="0"/>
              <a:t>Qualifications/Training of Service Providers/Record Checks/Supervision</a:t>
            </a:r>
          </a:p>
        </p:txBody>
      </p:sp>
      <p:sp>
        <p:nvSpPr>
          <p:cNvPr id="220162" name="Rectangle 3"/>
          <p:cNvSpPr>
            <a:spLocks noGrp="1"/>
          </p:cNvSpPr>
          <p:nvPr>
            <p:ph type="body" idx="1"/>
          </p:nvPr>
        </p:nvSpPr>
        <p:spPr>
          <a:xfrm>
            <a:off x="914400" y="1735138"/>
            <a:ext cx="7313613" cy="4521200"/>
          </a:xfrm>
          <a:ln w="28575">
            <a:solidFill>
              <a:srgbClr val="092471"/>
            </a:solidFill>
          </a:ln>
        </p:spPr>
        <p:txBody>
          <a:bodyPr/>
          <a:lstStyle/>
          <a:p>
            <a:r>
              <a:rPr lang="en-US" b="1" smtClean="0"/>
              <a:t>Was there a Health Care Registry check completed for the staff prior to this event’s date of service [unlicensed employees only]? </a:t>
            </a:r>
            <a:r>
              <a:rPr lang="en-US" smtClean="0">
                <a:solidFill>
                  <a:srgbClr val="092471"/>
                </a:solidFill>
              </a:rPr>
              <a:t>GS 131E-256, 10A NCAC 27G .0202</a:t>
            </a:r>
          </a:p>
          <a:p>
            <a:pPr lvl="1">
              <a:buFont typeface="Wingdings" pitchFamily="2" charset="2"/>
              <a:buChar char="Ø"/>
            </a:pPr>
            <a:r>
              <a:rPr lang="en-US" smtClean="0">
                <a:solidFill>
                  <a:srgbClr val="092471"/>
                </a:solidFill>
              </a:rPr>
              <a:t>Q10 on Generic Agency Tool</a:t>
            </a:r>
          </a:p>
          <a:p>
            <a:r>
              <a:rPr lang="en-US" smtClean="0">
                <a:solidFill>
                  <a:srgbClr val="000000"/>
                </a:solidFill>
              </a:rPr>
              <a:t>There may be no substantiated findings of abuse or neglect.</a:t>
            </a:r>
          </a:p>
          <a:p>
            <a:r>
              <a:rPr lang="en-US" smtClean="0">
                <a:solidFill>
                  <a:srgbClr val="000000"/>
                </a:solidFill>
              </a:rPr>
              <a:t>Ensure the registry check belongs to the staff being reviewed (check name, SSN if available, etc.)</a:t>
            </a:r>
            <a:r>
              <a:rPr lang="en-US" b="1" smtClean="0"/>
              <a:t> </a:t>
            </a:r>
          </a:p>
        </p:txBody>
      </p:sp>
      <p:sp>
        <p:nvSpPr>
          <p:cNvPr id="22016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5269C8-DEF6-4765-9AF2-D3DB532DF012}" type="slidenum">
              <a:rPr lang="en-US" sz="2000" smtClean="0">
                <a:solidFill>
                  <a:srgbClr val="092471"/>
                </a:solidFill>
              </a:rPr>
              <a:pPr fontAlgn="base">
                <a:spcBef>
                  <a:spcPct val="0"/>
                </a:spcBef>
                <a:spcAft>
                  <a:spcPct val="0"/>
                </a:spcAft>
              </a:pPr>
              <a:t>100</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p:cNvSpPr>
          <p:nvPr>
            <p:ph type="title"/>
          </p:nvPr>
        </p:nvSpPr>
        <p:spPr>
          <a:solidFill>
            <a:srgbClr val="99CCFF"/>
          </a:solidFill>
        </p:spPr>
        <p:txBody>
          <a:bodyPr/>
          <a:lstStyle/>
          <a:p>
            <a:r>
              <a:rPr lang="en-US" sz="3000" smtClean="0"/>
              <a:t>Qualifications/Training of Service Providers/Record Checks/Supervision</a:t>
            </a:r>
          </a:p>
        </p:txBody>
      </p:sp>
      <p:sp>
        <p:nvSpPr>
          <p:cNvPr id="222210" name="Rectangle 3"/>
          <p:cNvSpPr>
            <a:spLocks noGrp="1"/>
          </p:cNvSpPr>
          <p:nvPr>
            <p:ph type="body" idx="1"/>
          </p:nvPr>
        </p:nvSpPr>
        <p:spPr>
          <a:xfrm>
            <a:off x="914400" y="1735138"/>
            <a:ext cx="7489825" cy="4056062"/>
          </a:xfrm>
          <a:ln w="28575">
            <a:solidFill>
              <a:srgbClr val="092471"/>
            </a:solidFill>
          </a:ln>
        </p:spPr>
        <p:txBody>
          <a:bodyPr/>
          <a:lstStyle/>
          <a:p>
            <a:pPr>
              <a:lnSpc>
                <a:spcPct val="90000"/>
              </a:lnSpc>
            </a:pPr>
            <a:r>
              <a:rPr lang="en-US" sz="2000" b="1" smtClean="0"/>
              <a:t>Did the provider agency require disclosure of any criminal conviction by the staff person(s) who provided this service? [for unlicensed services and staff hired to provide licensed services prior to 3/24/05]  </a:t>
            </a:r>
            <a:r>
              <a:rPr lang="en-US" sz="2000" smtClean="0">
                <a:solidFill>
                  <a:srgbClr val="092471"/>
                </a:solidFill>
              </a:rPr>
              <a:t>10A NCAC 27G .0202</a:t>
            </a:r>
          </a:p>
          <a:p>
            <a:pPr lvl="1">
              <a:lnSpc>
                <a:spcPct val="90000"/>
              </a:lnSpc>
              <a:buFont typeface="Wingdings" pitchFamily="2" charset="2"/>
              <a:buChar char="Ø"/>
            </a:pPr>
            <a:r>
              <a:rPr lang="en-US" sz="2000" smtClean="0">
                <a:solidFill>
                  <a:srgbClr val="092471"/>
                </a:solidFill>
              </a:rPr>
              <a:t>Q11 on Generic Agency Tool</a:t>
            </a:r>
          </a:p>
          <a:p>
            <a:pPr>
              <a:lnSpc>
                <a:spcPct val="90000"/>
              </a:lnSpc>
            </a:pPr>
            <a:r>
              <a:rPr lang="en-US" sz="2000" smtClean="0">
                <a:solidFill>
                  <a:srgbClr val="000000"/>
                </a:solidFill>
              </a:rPr>
              <a:t>Disclosure statements most often found on employment application or in a separate statement completed during application process.</a:t>
            </a:r>
          </a:p>
          <a:p>
            <a:pPr>
              <a:lnSpc>
                <a:spcPct val="90000"/>
              </a:lnSpc>
            </a:pPr>
            <a:r>
              <a:rPr lang="en-US" sz="2000" smtClean="0">
                <a:solidFill>
                  <a:srgbClr val="000000"/>
                </a:solidFill>
              </a:rPr>
              <a:t>If no disclosure statement, a request for a criminal record check prior to the date of service is acceptable</a:t>
            </a:r>
          </a:p>
        </p:txBody>
      </p:sp>
      <p:sp>
        <p:nvSpPr>
          <p:cNvPr id="22221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7EC09D-CC15-4F23-9A6A-3EF681523432}" type="slidenum">
              <a:rPr lang="en-US" sz="2000" smtClean="0">
                <a:solidFill>
                  <a:srgbClr val="092471"/>
                </a:solidFill>
              </a:rPr>
              <a:pPr fontAlgn="base">
                <a:spcBef>
                  <a:spcPct val="0"/>
                </a:spcBef>
                <a:spcAft>
                  <a:spcPct val="0"/>
                </a:spcAft>
              </a:pPr>
              <a:t>101</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p:cNvSpPr>
          <p:nvPr>
            <p:ph type="title"/>
          </p:nvPr>
        </p:nvSpPr>
        <p:spPr>
          <a:xfrm>
            <a:off x="914400" y="330200"/>
            <a:ext cx="7313613" cy="1176338"/>
          </a:xfrm>
          <a:solidFill>
            <a:srgbClr val="99CCFF"/>
          </a:solidFill>
        </p:spPr>
        <p:txBody>
          <a:bodyPr/>
          <a:lstStyle/>
          <a:p>
            <a:r>
              <a:rPr lang="en-US" sz="3000" smtClean="0"/>
              <a:t>Qualifications/Training of Service Providers/Record Checks/Supervision</a:t>
            </a:r>
            <a:br>
              <a:rPr lang="en-US" sz="3000" smtClean="0"/>
            </a:br>
            <a:r>
              <a:rPr lang="en-US" sz="2000" smtClean="0">
                <a:solidFill>
                  <a:srgbClr val="092471"/>
                </a:solidFill>
              </a:rPr>
              <a:t>CONTINUED</a:t>
            </a:r>
            <a:endParaRPr lang="en-US" sz="3000" smtClean="0"/>
          </a:p>
        </p:txBody>
      </p:sp>
      <p:sp>
        <p:nvSpPr>
          <p:cNvPr id="224258" name="Rectangle 3"/>
          <p:cNvSpPr>
            <a:spLocks noGrp="1"/>
          </p:cNvSpPr>
          <p:nvPr>
            <p:ph type="body" idx="1"/>
          </p:nvPr>
        </p:nvSpPr>
        <p:spPr>
          <a:xfrm>
            <a:off x="914400" y="1735138"/>
            <a:ext cx="7489825" cy="3330575"/>
          </a:xfrm>
          <a:ln w="28575">
            <a:solidFill>
              <a:srgbClr val="092471"/>
            </a:solidFill>
          </a:ln>
        </p:spPr>
        <p:txBody>
          <a:bodyPr/>
          <a:lstStyle/>
          <a:p>
            <a:r>
              <a:rPr lang="en-US" smtClean="0">
                <a:solidFill>
                  <a:srgbClr val="000000"/>
                </a:solidFill>
              </a:rPr>
              <a:t>If disclosures are not in place and is a systemic issue, assign a POC even if background checks are evident.</a:t>
            </a:r>
          </a:p>
          <a:p>
            <a:r>
              <a:rPr lang="en-US" smtClean="0">
                <a:solidFill>
                  <a:srgbClr val="000000"/>
                </a:solidFill>
              </a:rPr>
              <a:t>The criminal record disclosure must have occurred prior to the date of service.</a:t>
            </a:r>
          </a:p>
        </p:txBody>
      </p:sp>
      <p:sp>
        <p:nvSpPr>
          <p:cNvPr id="22425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F4143D-CF4E-4682-BBC2-22337AEA96AB}" type="slidenum">
              <a:rPr lang="en-US" sz="2000" smtClean="0">
                <a:solidFill>
                  <a:srgbClr val="092471"/>
                </a:solidFill>
              </a:rPr>
              <a:pPr fontAlgn="base">
                <a:spcBef>
                  <a:spcPct val="0"/>
                </a:spcBef>
                <a:spcAft>
                  <a:spcPct val="0"/>
                </a:spcAft>
              </a:pPr>
              <a:t>102</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p:cNvSpPr>
          <p:nvPr>
            <p:ph type="title"/>
          </p:nvPr>
        </p:nvSpPr>
        <p:spPr>
          <a:solidFill>
            <a:srgbClr val="99CCFF"/>
          </a:solidFill>
        </p:spPr>
        <p:txBody>
          <a:bodyPr/>
          <a:lstStyle/>
          <a:p>
            <a:r>
              <a:rPr lang="en-US" sz="3000" smtClean="0"/>
              <a:t>Qualifications/Training of Service Providers/Record Checks/Supervision</a:t>
            </a:r>
          </a:p>
        </p:txBody>
      </p:sp>
      <p:sp>
        <p:nvSpPr>
          <p:cNvPr id="226306" name="Rectangle 3"/>
          <p:cNvSpPr>
            <a:spLocks noGrp="1"/>
          </p:cNvSpPr>
          <p:nvPr>
            <p:ph type="body" idx="1"/>
          </p:nvPr>
        </p:nvSpPr>
        <p:spPr>
          <a:xfrm>
            <a:off x="914400" y="1735138"/>
            <a:ext cx="7313613" cy="4230687"/>
          </a:xfrm>
          <a:ln w="28575">
            <a:solidFill>
              <a:srgbClr val="092471"/>
            </a:solidFill>
          </a:ln>
        </p:spPr>
        <p:txBody>
          <a:bodyPr/>
          <a:lstStyle/>
          <a:p>
            <a:pPr>
              <a:lnSpc>
                <a:spcPct val="80000"/>
              </a:lnSpc>
            </a:pPr>
            <a:r>
              <a:rPr lang="en-US" sz="2000" b="1" smtClean="0"/>
              <a:t>Was the appropriate criminal record check completed prior to this date of service?  </a:t>
            </a:r>
            <a:r>
              <a:rPr lang="en-US" sz="2000" smtClean="0">
                <a:solidFill>
                  <a:srgbClr val="092471"/>
                </a:solidFill>
              </a:rPr>
              <a:t>GS 122-80</a:t>
            </a:r>
          </a:p>
          <a:p>
            <a:pPr lvl="1">
              <a:lnSpc>
                <a:spcPct val="80000"/>
              </a:lnSpc>
              <a:buFont typeface="Wingdings" pitchFamily="2" charset="2"/>
              <a:buChar char="Ø"/>
            </a:pPr>
            <a:r>
              <a:rPr lang="en-US" smtClean="0">
                <a:solidFill>
                  <a:srgbClr val="092471"/>
                </a:solidFill>
              </a:rPr>
              <a:t>Q12 on Generic Agency Tool</a:t>
            </a:r>
          </a:p>
          <a:p>
            <a:pPr>
              <a:lnSpc>
                <a:spcPct val="80000"/>
              </a:lnSpc>
            </a:pPr>
            <a:r>
              <a:rPr lang="en-US" sz="2000" smtClean="0">
                <a:solidFill>
                  <a:srgbClr val="000000"/>
                </a:solidFill>
              </a:rPr>
              <a:t>Not required for licensed staff</a:t>
            </a:r>
          </a:p>
          <a:p>
            <a:pPr>
              <a:lnSpc>
                <a:spcPct val="80000"/>
              </a:lnSpc>
            </a:pPr>
            <a:r>
              <a:rPr lang="en-US" sz="2000" smtClean="0">
                <a:solidFill>
                  <a:srgbClr val="000000"/>
                </a:solidFill>
              </a:rPr>
              <a:t>Determine date of hire</a:t>
            </a:r>
          </a:p>
          <a:p>
            <a:pPr>
              <a:lnSpc>
                <a:spcPct val="80000"/>
              </a:lnSpc>
            </a:pPr>
            <a:r>
              <a:rPr lang="en-US" sz="2000" smtClean="0">
                <a:solidFill>
                  <a:srgbClr val="000000"/>
                </a:solidFill>
              </a:rPr>
              <a:t>General Statute Requires the Following:</a:t>
            </a:r>
          </a:p>
          <a:p>
            <a:pPr lvl="1">
              <a:lnSpc>
                <a:spcPct val="80000"/>
              </a:lnSpc>
            </a:pPr>
            <a:r>
              <a:rPr lang="en-US" sz="2000" smtClean="0">
                <a:solidFill>
                  <a:srgbClr val="000000"/>
                </a:solidFill>
              </a:rPr>
              <a:t>If applicant had been a resident of NC for less than 5 years, must have consent for a State and National background check before conditional employment</a:t>
            </a:r>
          </a:p>
          <a:p>
            <a:pPr lvl="1">
              <a:lnSpc>
                <a:spcPct val="80000"/>
              </a:lnSpc>
            </a:pPr>
            <a:r>
              <a:rPr lang="en-US" sz="2000" smtClean="0">
                <a:solidFill>
                  <a:srgbClr val="000000"/>
                </a:solidFill>
              </a:rPr>
              <a:t>If applicant had been a resident for 5 years or more, must have consented to a State check before conditional employment.</a:t>
            </a:r>
          </a:p>
        </p:txBody>
      </p:sp>
      <p:sp>
        <p:nvSpPr>
          <p:cNvPr id="22630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D65B70-C71A-45E7-B262-02107223DC93}" type="slidenum">
              <a:rPr lang="en-US" sz="2000" smtClean="0">
                <a:solidFill>
                  <a:srgbClr val="092471"/>
                </a:solidFill>
              </a:rPr>
              <a:pPr fontAlgn="base">
                <a:spcBef>
                  <a:spcPct val="0"/>
                </a:spcBef>
                <a:spcAft>
                  <a:spcPct val="0"/>
                </a:spcAft>
              </a:pPr>
              <a:t>103</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p:cNvSpPr>
          <p:nvPr>
            <p:ph type="title"/>
          </p:nvPr>
        </p:nvSpPr>
        <p:spPr>
          <a:xfrm>
            <a:off x="914400" y="261938"/>
            <a:ext cx="7313613" cy="1141412"/>
          </a:xfrm>
          <a:solidFill>
            <a:srgbClr val="99CCFF"/>
          </a:solidFill>
        </p:spPr>
        <p:txBody>
          <a:bodyPr/>
          <a:lstStyle/>
          <a:p>
            <a:r>
              <a:rPr lang="en-US" sz="3000" smtClean="0"/>
              <a:t>Qualifications/Training of Service Providers/Record Checks/Supervision</a:t>
            </a:r>
            <a:br>
              <a:rPr lang="en-US" sz="3000" smtClean="0"/>
            </a:br>
            <a:r>
              <a:rPr lang="en-US" sz="2000" smtClean="0">
                <a:solidFill>
                  <a:srgbClr val="092471"/>
                </a:solidFill>
              </a:rPr>
              <a:t>CONTINUED</a:t>
            </a:r>
            <a:endParaRPr lang="en-US" sz="3000" smtClean="0"/>
          </a:p>
        </p:txBody>
      </p:sp>
      <p:sp>
        <p:nvSpPr>
          <p:cNvPr id="228354" name="Rectangle 3"/>
          <p:cNvSpPr>
            <a:spLocks noGrp="1"/>
          </p:cNvSpPr>
          <p:nvPr>
            <p:ph type="body" idx="1"/>
          </p:nvPr>
        </p:nvSpPr>
        <p:spPr>
          <a:xfrm>
            <a:off x="914400" y="1735138"/>
            <a:ext cx="7313613" cy="4318000"/>
          </a:xfrm>
          <a:ln w="28575">
            <a:solidFill>
              <a:srgbClr val="092471"/>
            </a:solidFill>
          </a:ln>
        </p:spPr>
        <p:txBody>
          <a:bodyPr/>
          <a:lstStyle/>
          <a:p>
            <a:pPr marL="742950" lvl="1" indent="-285750">
              <a:lnSpc>
                <a:spcPct val="90000"/>
              </a:lnSpc>
            </a:pPr>
            <a:r>
              <a:rPr lang="en-US" sz="2000" smtClean="0">
                <a:solidFill>
                  <a:srgbClr val="000000"/>
                </a:solidFill>
              </a:rPr>
              <a:t>The provider, within 5 days of conditional employment must submit request to the DOJ to conduct the criminal background check.  A NC county or company with access to the Division of Criminal Information data bank may conduct the check.</a:t>
            </a:r>
          </a:p>
          <a:p>
            <a:pPr>
              <a:lnSpc>
                <a:spcPct val="90000"/>
              </a:lnSpc>
            </a:pPr>
            <a:r>
              <a:rPr lang="en-US" sz="2000" smtClean="0">
                <a:solidFill>
                  <a:srgbClr val="000000"/>
                </a:solidFill>
              </a:rPr>
              <a:t>You do not need to see the actual background check results, auditors need only see the request.</a:t>
            </a:r>
          </a:p>
          <a:p>
            <a:pPr>
              <a:lnSpc>
                <a:spcPct val="90000"/>
              </a:lnSpc>
            </a:pPr>
            <a:r>
              <a:rPr lang="en-US" sz="2000" b="1" smtClean="0">
                <a:solidFill>
                  <a:srgbClr val="000000"/>
                </a:solidFill>
              </a:rPr>
              <a:t>For purposes of the PPR, the request must occur </a:t>
            </a:r>
            <a:r>
              <a:rPr lang="en-US" sz="2000" b="1" i="1" smtClean="0">
                <a:solidFill>
                  <a:srgbClr val="000000"/>
                </a:solidFill>
              </a:rPr>
              <a:t>prior to the date of service</a:t>
            </a:r>
            <a:r>
              <a:rPr lang="en-US" sz="2000" b="1" smtClean="0">
                <a:solidFill>
                  <a:srgbClr val="000000"/>
                </a:solidFill>
              </a:rPr>
              <a:t>.</a:t>
            </a:r>
          </a:p>
          <a:p>
            <a:pPr>
              <a:lnSpc>
                <a:spcPct val="90000"/>
              </a:lnSpc>
            </a:pPr>
            <a:r>
              <a:rPr lang="en-US" sz="2000" smtClean="0">
                <a:solidFill>
                  <a:srgbClr val="000000"/>
                </a:solidFill>
              </a:rPr>
              <a:t>Do not rate “Not Met” if the request did not occur prior to conditional employment.  Rate “Not Met” only if it did not occur prior to the date of service or not at all.</a:t>
            </a:r>
          </a:p>
        </p:txBody>
      </p:sp>
      <p:sp>
        <p:nvSpPr>
          <p:cNvPr id="22835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B658AC-B335-49A2-8B39-DEDE10498FA8}" type="slidenum">
              <a:rPr lang="en-US" sz="2000" smtClean="0">
                <a:solidFill>
                  <a:srgbClr val="092471"/>
                </a:solidFill>
              </a:rPr>
              <a:pPr fontAlgn="base">
                <a:spcBef>
                  <a:spcPct val="0"/>
                </a:spcBef>
                <a:spcAft>
                  <a:spcPct val="0"/>
                </a:spcAft>
              </a:pPr>
              <a:t>104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a:xfrm>
            <a:off x="914400" y="519113"/>
            <a:ext cx="7313613" cy="868362"/>
          </a:xfrm>
        </p:spPr>
        <p:txBody>
          <a:bodyPr/>
          <a:lstStyle/>
          <a:p>
            <a:r>
              <a:rPr lang="en-US" b="1" smtClean="0"/>
              <a:t>Specialized Tools</a:t>
            </a:r>
          </a:p>
        </p:txBody>
      </p:sp>
      <p:sp>
        <p:nvSpPr>
          <p:cNvPr id="230402" name="Content Placeholder 2"/>
          <p:cNvSpPr>
            <a:spLocks noGrp="1"/>
          </p:cNvSpPr>
          <p:nvPr>
            <p:ph idx="1"/>
          </p:nvPr>
        </p:nvSpPr>
        <p:spPr/>
        <p:txBody>
          <a:bodyPr/>
          <a:lstStyle/>
          <a:p>
            <a:pPr marL="0" indent="0" algn="ctr">
              <a:buFontTx/>
              <a:buNone/>
            </a:pPr>
            <a:endParaRPr lang="en-US" smtClean="0"/>
          </a:p>
          <a:p>
            <a:pPr marL="0" indent="0" algn="ctr">
              <a:buFontTx/>
              <a:buNone/>
            </a:pPr>
            <a:endParaRPr lang="en-US" smtClean="0"/>
          </a:p>
          <a:p>
            <a:pPr marL="0" indent="0" algn="ctr">
              <a:buFontTx/>
              <a:buNone/>
            </a:pPr>
            <a:endParaRPr lang="en-US" smtClean="0"/>
          </a:p>
        </p:txBody>
      </p:sp>
      <p:sp>
        <p:nvSpPr>
          <p:cNvPr id="2304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47828C-95A3-42A4-ADC2-FAA88FDE9B0A}" type="slidenum">
              <a:rPr lang="en-US" sz="2000" smtClean="0">
                <a:solidFill>
                  <a:srgbClr val="092471"/>
                </a:solidFill>
              </a:rPr>
              <a:pPr fontAlgn="base">
                <a:spcBef>
                  <a:spcPct val="0"/>
                </a:spcBef>
                <a:spcAft>
                  <a:spcPct val="0"/>
                </a:spcAft>
              </a:pPr>
              <a:t>105</a:t>
            </a:fld>
            <a:endParaRPr lang="en-US" sz="2000" smtClean="0">
              <a:solidFill>
                <a:srgbClr val="092471"/>
              </a:solidFill>
            </a:endParaRPr>
          </a:p>
        </p:txBody>
      </p:sp>
      <p:pic>
        <p:nvPicPr>
          <p:cNvPr id="230404" name="Picture 2"/>
          <p:cNvPicPr>
            <a:picLocks noChangeAspect="1" noChangeArrowheads="1"/>
          </p:cNvPicPr>
          <p:nvPr/>
        </p:nvPicPr>
        <p:blipFill>
          <a:blip r:embed="rId3"/>
          <a:srcRect/>
          <a:stretch>
            <a:fillRect/>
          </a:stretch>
        </p:blipFill>
        <p:spPr bwMode="auto">
          <a:xfrm>
            <a:off x="2424113" y="1922463"/>
            <a:ext cx="4357687" cy="355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p:txBody>
          <a:bodyPr/>
          <a:lstStyle/>
          <a:p>
            <a:r>
              <a:rPr lang="en-US" smtClean="0"/>
              <a:t>Specialized Tools for LIPs</a:t>
            </a:r>
          </a:p>
        </p:txBody>
      </p:sp>
      <p:sp>
        <p:nvSpPr>
          <p:cNvPr id="3" name="Content Placeholder 2"/>
          <p:cNvSpPr>
            <a:spLocks noGrp="1"/>
          </p:cNvSpPr>
          <p:nvPr>
            <p:ph idx="1"/>
          </p:nvPr>
        </p:nvSpPr>
        <p:spPr/>
        <p:txBody>
          <a:bodyPr/>
          <a:lstStyle/>
          <a:p>
            <a:pPr>
              <a:defRPr/>
            </a:pPr>
            <a:r>
              <a:rPr lang="en-US" dirty="0" smtClean="0"/>
              <a:t>Office Site Review Tool</a:t>
            </a:r>
          </a:p>
          <a:p>
            <a:pPr lvl="1">
              <a:buFont typeface="Wingdings" panose="05000000000000000000" pitchFamily="2" charset="2"/>
              <a:buChar char="Ø"/>
              <a:defRPr/>
            </a:pPr>
            <a:r>
              <a:rPr lang="en-US" dirty="0" smtClean="0"/>
              <a:t>Is typically completed before the LME-MCO contracts with the LIP</a:t>
            </a:r>
          </a:p>
          <a:p>
            <a:pPr lvl="1">
              <a:buFont typeface="Wingdings" panose="05000000000000000000" pitchFamily="2" charset="2"/>
              <a:buChar char="Ø"/>
              <a:defRPr/>
            </a:pPr>
            <a:r>
              <a:rPr lang="en-US" dirty="0" smtClean="0"/>
              <a:t>Determines </a:t>
            </a:r>
            <a:r>
              <a:rPr lang="en-US" dirty="0"/>
              <a:t>the extent to which the LIP </a:t>
            </a:r>
            <a:r>
              <a:rPr lang="en-US" dirty="0" smtClean="0"/>
              <a:t>meets federal (ADA, HIPAA) and state </a:t>
            </a:r>
            <a:r>
              <a:rPr lang="en-US" dirty="0"/>
              <a:t>standards in </a:t>
            </a:r>
            <a:r>
              <a:rPr lang="en-US" dirty="0" smtClean="0"/>
              <a:t>compliance </a:t>
            </a:r>
            <a:r>
              <a:rPr lang="en-US" dirty="0"/>
              <a:t>with rules, client rights, records management and documentation </a:t>
            </a:r>
            <a:r>
              <a:rPr lang="en-US" dirty="0" smtClean="0"/>
              <a:t>standards</a:t>
            </a:r>
          </a:p>
          <a:p>
            <a:pPr>
              <a:defRPr/>
            </a:pPr>
            <a:r>
              <a:rPr lang="en-US" dirty="0"/>
              <a:t> </a:t>
            </a:r>
            <a:r>
              <a:rPr lang="en-US" dirty="0" smtClean="0"/>
              <a:t>Service Plan Checklist</a:t>
            </a:r>
          </a:p>
          <a:p>
            <a:pPr lvl="1">
              <a:buFont typeface="Wingdings" panose="05000000000000000000" pitchFamily="2" charset="2"/>
              <a:buChar char="Ø"/>
              <a:defRPr/>
            </a:pPr>
            <a:r>
              <a:rPr lang="en-US" dirty="0" smtClean="0"/>
              <a:t>A mock </a:t>
            </a:r>
            <a:r>
              <a:rPr lang="en-US" dirty="0"/>
              <a:t>record review </a:t>
            </a:r>
            <a:r>
              <a:rPr lang="en-US" dirty="0" smtClean="0"/>
              <a:t>to determine the extent to which  technical </a:t>
            </a:r>
            <a:r>
              <a:rPr lang="en-US" dirty="0"/>
              <a:t>assistance </a:t>
            </a:r>
            <a:r>
              <a:rPr lang="en-US" dirty="0" smtClean="0"/>
              <a:t>is needed in </a:t>
            </a:r>
            <a:r>
              <a:rPr lang="en-US" dirty="0"/>
              <a:t>order to meet state standards for documentation, billing and </a:t>
            </a:r>
            <a:r>
              <a:rPr lang="en-US" dirty="0" smtClean="0"/>
              <a:t>reimbursement</a:t>
            </a:r>
            <a:endParaRPr lang="en-US" dirty="0"/>
          </a:p>
          <a:p>
            <a:pPr marL="0" indent="0">
              <a:buFontTx/>
              <a:buNone/>
              <a:defRPr/>
            </a:pPr>
            <a:endParaRPr lang="en-US" dirty="0"/>
          </a:p>
          <a:p>
            <a:pPr>
              <a:defRPr/>
            </a:pPr>
            <a:endParaRPr lang="en-US" dirty="0"/>
          </a:p>
        </p:txBody>
      </p:sp>
      <p:sp>
        <p:nvSpPr>
          <p:cNvPr id="2324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0BD565-2C80-4D32-91F6-F47483DF4997}" type="slidenum">
              <a:rPr lang="en-US" sz="2000" smtClean="0">
                <a:solidFill>
                  <a:srgbClr val="092471"/>
                </a:solidFill>
              </a:rPr>
              <a:pPr fontAlgn="base">
                <a:spcBef>
                  <a:spcPct val="0"/>
                </a:spcBef>
                <a:spcAft>
                  <a:spcPct val="0"/>
                </a:spcAft>
              </a:pPr>
              <a:t>106</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r>
              <a:rPr lang="en-US" smtClean="0"/>
              <a:t>Specialized Tools for </a:t>
            </a:r>
            <a:br>
              <a:rPr lang="en-US" smtClean="0"/>
            </a:br>
            <a:r>
              <a:rPr lang="en-US" smtClean="0"/>
              <a:t>Provider Agencies</a:t>
            </a:r>
          </a:p>
        </p:txBody>
      </p:sp>
      <p:sp>
        <p:nvSpPr>
          <p:cNvPr id="234498" name="Content Placeholder 2"/>
          <p:cNvSpPr>
            <a:spLocks noGrp="1"/>
          </p:cNvSpPr>
          <p:nvPr>
            <p:ph idx="1"/>
          </p:nvPr>
        </p:nvSpPr>
        <p:spPr/>
        <p:txBody>
          <a:bodyPr/>
          <a:lstStyle/>
          <a:p>
            <a:endParaRPr lang="en-US" smtClean="0"/>
          </a:p>
          <a:p>
            <a:r>
              <a:rPr lang="en-US" smtClean="0"/>
              <a:t>Unlicensed AFL Review Tool </a:t>
            </a:r>
          </a:p>
          <a:p>
            <a:pPr lvl="1">
              <a:buFont typeface="Wingdings" pitchFamily="2" charset="2"/>
              <a:buChar char="Ø"/>
            </a:pPr>
            <a:r>
              <a:rPr lang="en-US" smtClean="0"/>
              <a:t>Looks at health and safety issues and compliance with the personnel and training requirements of providers and staff</a:t>
            </a:r>
          </a:p>
          <a:p>
            <a:pPr lvl="1">
              <a:buFont typeface="Wingdings" pitchFamily="2" charset="2"/>
              <a:buChar char="Ø"/>
            </a:pPr>
            <a:r>
              <a:rPr lang="en-US" smtClean="0"/>
              <a:t>Is required to be completed annually for AFL services under the Innovations Waiver </a:t>
            </a:r>
          </a:p>
          <a:p>
            <a:pPr lvl="1">
              <a:buFont typeface="Wingdings" pitchFamily="2" charset="2"/>
              <a:buChar char="Ø"/>
            </a:pPr>
            <a:r>
              <a:rPr lang="en-US" smtClean="0"/>
              <a:t>Is completed every two years for all other unlicensed AFL sites</a:t>
            </a:r>
          </a:p>
        </p:txBody>
      </p:sp>
      <p:sp>
        <p:nvSpPr>
          <p:cNvPr id="23449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DB5329-F0BC-409A-A9B3-8E8C365ED774}" type="slidenum">
              <a:rPr lang="en-US" sz="2000" smtClean="0">
                <a:solidFill>
                  <a:srgbClr val="092471"/>
                </a:solidFill>
              </a:rPr>
              <a:pPr fontAlgn="base">
                <a:spcBef>
                  <a:spcPct val="0"/>
                </a:spcBef>
                <a:spcAft>
                  <a:spcPct val="0"/>
                </a:spcAft>
              </a:pPr>
              <a:t>107</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idx="4294967295"/>
          </p:nvPr>
        </p:nvSpPr>
        <p:spPr/>
        <p:txBody>
          <a:bodyPr/>
          <a:lstStyle/>
          <a:p>
            <a:r>
              <a:rPr lang="en-US" sz="4200" smtClean="0"/>
              <a:t>Specialized Tools for </a:t>
            </a:r>
            <a:br>
              <a:rPr lang="en-US" sz="4200" smtClean="0"/>
            </a:br>
            <a:r>
              <a:rPr lang="en-US" sz="4200" smtClean="0"/>
              <a:t>Provider Agencies</a:t>
            </a:r>
          </a:p>
        </p:txBody>
      </p:sp>
      <p:sp>
        <p:nvSpPr>
          <p:cNvPr id="236546" name="Content Placeholder 2"/>
          <p:cNvSpPr>
            <a:spLocks noGrp="1"/>
          </p:cNvSpPr>
          <p:nvPr>
            <p:ph idx="4294967295"/>
          </p:nvPr>
        </p:nvSpPr>
        <p:spPr/>
        <p:txBody>
          <a:bodyPr/>
          <a:lstStyle/>
          <a:p>
            <a:pPr marL="0" indent="0">
              <a:buFontTx/>
              <a:buNone/>
            </a:pPr>
            <a:r>
              <a:rPr lang="en-US" smtClean="0"/>
              <a:t> </a:t>
            </a:r>
          </a:p>
          <a:p>
            <a:pPr marL="0" indent="0"/>
            <a:r>
              <a:rPr lang="en-US" smtClean="0"/>
              <a:t> Health, Safety and Compliance Review Tool</a:t>
            </a:r>
          </a:p>
          <a:p>
            <a:pPr lvl="1">
              <a:buFont typeface="Wingdings" pitchFamily="2" charset="2"/>
              <a:buChar char="Ø"/>
            </a:pPr>
            <a:r>
              <a:rPr lang="en-US" smtClean="0"/>
              <a:t>Is only for the initial review of services that operate out of a setting that is not licensed by DHSR (e.g., Unlicensed Supervised Living Programs).</a:t>
            </a:r>
          </a:p>
          <a:p>
            <a:pPr lvl="1">
              <a:buFont typeface="Wingdings" pitchFamily="2" charset="2"/>
              <a:buChar char="Ø"/>
            </a:pPr>
            <a:r>
              <a:rPr lang="en-US" smtClean="0"/>
              <a:t>Is used when an unlicensed service moves to a new location which is not co-located with a licensed service.</a:t>
            </a:r>
          </a:p>
          <a:p>
            <a:pPr lvl="1">
              <a:buFont typeface="Wingdings" pitchFamily="2" charset="2"/>
              <a:buChar char="Ø"/>
            </a:pPr>
            <a:r>
              <a:rPr lang="en-US" smtClean="0"/>
              <a:t>Subsequent reviews of these services would utilize the Routine Review Tool.</a:t>
            </a:r>
          </a:p>
          <a:p>
            <a:pPr lvl="1">
              <a:buFont typeface="Wingdings" pitchFamily="2" charset="2"/>
              <a:buNone/>
            </a:pPr>
            <a:endParaRPr lang="en-US" smtClean="0"/>
          </a:p>
          <a:p>
            <a:pPr lvl="1">
              <a:buFontTx/>
              <a:buChar char="–"/>
            </a:pPr>
            <a:endParaRPr lang="en-US" smtClean="0"/>
          </a:p>
          <a:p>
            <a:pPr lvl="1">
              <a:buFont typeface="Wingdings" pitchFamily="2" charset="2"/>
              <a:buChar char="Ø"/>
            </a:pPr>
            <a:endParaRPr lang="en-US" smtClean="0"/>
          </a:p>
          <a:p>
            <a:pPr lvl="1">
              <a:buFont typeface="Wingdings" pitchFamily="2" charset="2"/>
              <a:buChar char="Ø"/>
            </a:pPr>
            <a:endParaRPr lang="en-US" smtClean="0"/>
          </a:p>
          <a:p>
            <a:pPr lvl="1">
              <a:buFont typeface="Wingdings" pitchFamily="2" charset="2"/>
              <a:buChar char="Ø"/>
            </a:pPr>
            <a:endParaRPr lang="en-US" smtClean="0"/>
          </a:p>
          <a:p>
            <a:pPr marL="0" indent="0"/>
            <a:endParaRPr lang="en-US" smtClean="0"/>
          </a:p>
        </p:txBody>
      </p:sp>
      <p:sp>
        <p:nvSpPr>
          <p:cNvPr id="2365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EE4E83-42A2-4F92-A111-B5CFAAD2AC11}" type="slidenum">
              <a:rPr lang="en-US" sz="2000" smtClean="0">
                <a:solidFill>
                  <a:srgbClr val="092471"/>
                </a:solidFill>
              </a:rPr>
              <a:pPr fontAlgn="base">
                <a:spcBef>
                  <a:spcPct val="0"/>
                </a:spcBef>
                <a:spcAft>
                  <a:spcPct val="0"/>
                </a:spcAft>
              </a:pPr>
              <a:t>108</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4"/>
          <p:cNvSpPr>
            <a:spLocks noGrp="1"/>
          </p:cNvSpPr>
          <p:nvPr>
            <p:ph type="title"/>
          </p:nvPr>
        </p:nvSpPr>
        <p:spPr>
          <a:xfrm>
            <a:off x="914400" y="503238"/>
            <a:ext cx="7313613" cy="1700212"/>
          </a:xfrm>
        </p:spPr>
        <p:txBody>
          <a:bodyPr/>
          <a:lstStyle/>
          <a:p>
            <a:r>
              <a:rPr lang="en-US" smtClean="0"/>
              <a:t>Some Monitoring </a:t>
            </a:r>
            <a:br>
              <a:rPr lang="en-US" smtClean="0"/>
            </a:br>
            <a:r>
              <a:rPr lang="en-US" smtClean="0"/>
              <a:t>Process Points</a:t>
            </a:r>
          </a:p>
        </p:txBody>
      </p:sp>
      <p:pic>
        <p:nvPicPr>
          <p:cNvPr id="238594" name="Picture 6" descr="MC910216962[1]"/>
          <p:cNvPicPr>
            <a:picLocks noChangeAspect="1" noChangeArrowheads="1"/>
          </p:cNvPicPr>
          <p:nvPr/>
        </p:nvPicPr>
        <p:blipFill>
          <a:blip r:embed="rId2"/>
          <a:srcRect/>
          <a:stretch>
            <a:fillRect/>
          </a:stretch>
        </p:blipFill>
        <p:spPr bwMode="auto">
          <a:xfrm>
            <a:off x="2133600" y="2397125"/>
            <a:ext cx="4911725" cy="3705225"/>
          </a:xfrm>
          <a:prstGeom prst="rect">
            <a:avLst/>
          </a:prstGeom>
          <a:noFill/>
          <a:ln w="9525">
            <a:noFill/>
            <a:miter lim="800000"/>
            <a:headEnd/>
            <a:tailEnd/>
          </a:ln>
        </p:spPr>
      </p:pic>
      <p:sp>
        <p:nvSpPr>
          <p:cNvPr id="238595" name="Slide Number Placeholder 3"/>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15036024-D1CE-4B81-A767-E0F1CBE3F4EE}" type="slidenum">
              <a:rPr lang="en-US" sz="2000">
                <a:solidFill>
                  <a:srgbClr val="092471"/>
                </a:solidFill>
                <a:latin typeface="Impact" pitchFamily="34" charset="0"/>
              </a:rPr>
              <a:pPr algn="r"/>
              <a:t>109</a:t>
            </a:fld>
            <a:endParaRPr lang="en-US" sz="2000">
              <a:solidFill>
                <a:srgbClr val="092471"/>
              </a:solidFill>
              <a:latin typeface="Impact"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914400" y="320675"/>
            <a:ext cx="7313613" cy="868363"/>
          </a:xfrm>
        </p:spPr>
        <p:txBody>
          <a:bodyPr/>
          <a:lstStyle/>
          <a:p>
            <a:r>
              <a:rPr lang="en-US" sz="4200" smtClean="0"/>
              <a:t>What’s Been Accomplished?</a:t>
            </a:r>
          </a:p>
        </p:txBody>
      </p:sp>
      <p:sp>
        <p:nvSpPr>
          <p:cNvPr id="44034" name="Rectangle 3"/>
          <p:cNvSpPr>
            <a:spLocks noGrp="1"/>
          </p:cNvSpPr>
          <p:nvPr>
            <p:ph type="body" idx="1"/>
          </p:nvPr>
        </p:nvSpPr>
        <p:spPr>
          <a:xfrm>
            <a:off x="914400" y="1390650"/>
            <a:ext cx="7313613" cy="4056063"/>
          </a:xfrm>
        </p:spPr>
        <p:txBody>
          <a:bodyPr/>
          <a:lstStyle/>
          <a:p>
            <a:pPr>
              <a:lnSpc>
                <a:spcPct val="80000"/>
              </a:lnSpc>
            </a:pPr>
            <a:r>
              <a:rPr lang="en-US" smtClean="0"/>
              <a:t>Routine Provider Agency Tool reduced from 158 items to 18 </a:t>
            </a:r>
          </a:p>
          <a:p>
            <a:pPr>
              <a:lnSpc>
                <a:spcPct val="80000"/>
              </a:lnSpc>
            </a:pPr>
            <a:r>
              <a:rPr lang="en-US" smtClean="0"/>
              <a:t>Agency Post-Payment tools were reduced from an average of 16 to an average of 12 items</a:t>
            </a:r>
          </a:p>
          <a:p>
            <a:pPr>
              <a:lnSpc>
                <a:spcPct val="80000"/>
              </a:lnSpc>
            </a:pPr>
            <a:r>
              <a:rPr lang="en-US" smtClean="0"/>
              <a:t>LIP Review Tools (routine, office site and post- payment) went from 63 items to 49</a:t>
            </a:r>
          </a:p>
          <a:p>
            <a:pPr>
              <a:lnSpc>
                <a:spcPct val="80000"/>
              </a:lnSpc>
            </a:pPr>
            <a:r>
              <a:rPr lang="en-US" smtClean="0"/>
              <a:t>Focus is on rules related to systemic trends and quality of care</a:t>
            </a:r>
          </a:p>
          <a:p>
            <a:pPr>
              <a:lnSpc>
                <a:spcPct val="80000"/>
              </a:lnSpc>
            </a:pPr>
            <a:r>
              <a:rPr lang="en-US" smtClean="0"/>
              <a:t>Elimination of duplication by using existing data such as review of IRIS reports, review of provider policies, submitted reports</a:t>
            </a:r>
          </a:p>
          <a:p>
            <a:pPr>
              <a:lnSpc>
                <a:spcPct val="80000"/>
              </a:lnSpc>
            </a:pPr>
            <a:endParaRPr lang="en-US" sz="2000" smtClean="0"/>
          </a:p>
        </p:txBody>
      </p:sp>
      <p:pic>
        <p:nvPicPr>
          <p:cNvPr id="44035" name="Picture 4" descr="MC900059016[1]"/>
          <p:cNvPicPr>
            <a:picLocks noChangeAspect="1" noChangeArrowheads="1"/>
          </p:cNvPicPr>
          <p:nvPr/>
        </p:nvPicPr>
        <p:blipFill>
          <a:blip r:embed="rId3"/>
          <a:srcRect/>
          <a:stretch>
            <a:fillRect/>
          </a:stretch>
        </p:blipFill>
        <p:spPr bwMode="auto">
          <a:xfrm>
            <a:off x="6451600" y="5446713"/>
            <a:ext cx="1776413" cy="1195387"/>
          </a:xfrm>
          <a:prstGeom prst="rect">
            <a:avLst/>
          </a:prstGeom>
          <a:noFill/>
          <a:ln w="9525">
            <a:noFill/>
            <a:miter lim="800000"/>
            <a:headEnd/>
            <a:tailEnd/>
          </a:ln>
        </p:spPr>
      </p:pic>
      <p:sp>
        <p:nvSpPr>
          <p:cNvPr id="440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106B86-BA5C-4AAD-92D8-8DB3E1B3D1A5}" type="slidenum">
              <a:rPr lang="en-US" sz="2000" smtClean="0">
                <a:solidFill>
                  <a:srgbClr val="092471"/>
                </a:solidFill>
              </a:rPr>
              <a:pPr fontAlgn="base">
                <a:spcBef>
                  <a:spcPct val="0"/>
                </a:spcBef>
                <a:spcAft>
                  <a:spcPct val="0"/>
                </a:spcAft>
              </a:pPr>
              <a:t>11</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p:cNvSpPr>
          <p:nvPr>
            <p:ph type="title"/>
          </p:nvPr>
        </p:nvSpPr>
        <p:spPr/>
        <p:txBody>
          <a:bodyPr/>
          <a:lstStyle/>
          <a:p>
            <a:r>
              <a:rPr lang="en-US" sz="4200" smtClean="0"/>
              <a:t>Notification of Routine Monitoring</a:t>
            </a:r>
          </a:p>
        </p:txBody>
      </p:sp>
      <p:sp>
        <p:nvSpPr>
          <p:cNvPr id="239618" name="Rectangle 3"/>
          <p:cNvSpPr>
            <a:spLocks noGrp="1"/>
          </p:cNvSpPr>
          <p:nvPr>
            <p:ph type="body" idx="1"/>
          </p:nvPr>
        </p:nvSpPr>
        <p:spPr>
          <a:xfrm>
            <a:off x="914400" y="1957388"/>
            <a:ext cx="7313613" cy="4056062"/>
          </a:xfrm>
        </p:spPr>
        <p:txBody>
          <a:bodyPr/>
          <a:lstStyle/>
          <a:p>
            <a:r>
              <a:rPr lang="en-US" dirty="0">
                <a:latin typeface="Arial" charset="0"/>
                <a:cs typeface="Arial" charset="0"/>
              </a:rPr>
              <a:t>Provider agencies and LIPs will be notified in writing </a:t>
            </a:r>
            <a:r>
              <a:rPr lang="en-US" dirty="0" smtClean="0">
                <a:latin typeface="Arial" charset="0"/>
                <a:cs typeface="Arial" charset="0"/>
              </a:rPr>
              <a:t>21 – 28 calendar days prior to the date of review.</a:t>
            </a:r>
          </a:p>
          <a:p>
            <a:r>
              <a:rPr lang="en-US" dirty="0" smtClean="0">
                <a:latin typeface="Arial" charset="0"/>
                <a:cs typeface="Arial" charset="0"/>
              </a:rPr>
              <a:t>Provider agencies and LIPs will be notified of specific service records needed for review no less than 5 business days prior to the date of review.</a:t>
            </a:r>
          </a:p>
        </p:txBody>
      </p:sp>
      <p:pic>
        <p:nvPicPr>
          <p:cNvPr id="239619" name="Picture 4" descr="MC900039003[1]"/>
          <p:cNvPicPr>
            <a:picLocks noChangeAspect="1" noChangeArrowheads="1"/>
          </p:cNvPicPr>
          <p:nvPr/>
        </p:nvPicPr>
        <p:blipFill>
          <a:blip r:embed="rId2"/>
          <a:srcRect/>
          <a:stretch>
            <a:fillRect/>
          </a:stretch>
        </p:blipFill>
        <p:spPr bwMode="auto">
          <a:xfrm>
            <a:off x="2916238" y="4651375"/>
            <a:ext cx="1927225" cy="1884363"/>
          </a:xfrm>
          <a:prstGeom prst="rect">
            <a:avLst/>
          </a:prstGeom>
          <a:noFill/>
          <a:ln w="9525">
            <a:noFill/>
            <a:miter lim="800000"/>
            <a:headEnd/>
            <a:tailEnd/>
          </a:ln>
        </p:spPr>
      </p:pic>
      <p:pic>
        <p:nvPicPr>
          <p:cNvPr id="239620" name="Picture 5" descr="MC900389514[1]"/>
          <p:cNvPicPr>
            <a:picLocks noChangeAspect="1" noChangeArrowheads="1"/>
          </p:cNvPicPr>
          <p:nvPr/>
        </p:nvPicPr>
        <p:blipFill>
          <a:blip r:embed="rId3"/>
          <a:srcRect/>
          <a:stretch>
            <a:fillRect/>
          </a:stretch>
        </p:blipFill>
        <p:spPr bwMode="auto">
          <a:xfrm>
            <a:off x="5240338" y="4651375"/>
            <a:ext cx="1990725" cy="1585913"/>
          </a:xfrm>
          <a:prstGeom prst="rect">
            <a:avLst/>
          </a:prstGeom>
          <a:noFill/>
          <a:ln w="9525">
            <a:noFill/>
            <a:miter lim="800000"/>
            <a:headEnd/>
            <a:tailEnd/>
          </a:ln>
        </p:spPr>
      </p:pic>
      <p:sp>
        <p:nvSpPr>
          <p:cNvPr id="239621" name="Slide Number Placeholder 3"/>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75FFDB18-237A-4C1C-AAAE-E340CA7B3F88}" type="slidenum">
              <a:rPr lang="en-US" sz="2000">
                <a:solidFill>
                  <a:srgbClr val="092471"/>
                </a:solidFill>
                <a:latin typeface="Impact" pitchFamily="34" charset="0"/>
              </a:rPr>
              <a:pPr algn="r"/>
              <a:t>110</a:t>
            </a:fld>
            <a:endParaRPr lang="en-US" sz="2000">
              <a:solidFill>
                <a:srgbClr val="092471"/>
              </a:solidFill>
              <a:latin typeface="Impact"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p:cNvSpPr>
          <p:nvPr>
            <p:ph type="title"/>
          </p:nvPr>
        </p:nvSpPr>
        <p:spPr/>
        <p:txBody>
          <a:bodyPr/>
          <a:lstStyle/>
          <a:p>
            <a:r>
              <a:rPr lang="en-US" smtClean="0"/>
              <a:t>During Monitoring</a:t>
            </a:r>
          </a:p>
        </p:txBody>
      </p:sp>
      <p:sp>
        <p:nvSpPr>
          <p:cNvPr id="240642" name="Rectangle 3"/>
          <p:cNvSpPr>
            <a:spLocks noGrp="1"/>
          </p:cNvSpPr>
          <p:nvPr>
            <p:ph type="body" idx="1"/>
          </p:nvPr>
        </p:nvSpPr>
        <p:spPr/>
        <p:txBody>
          <a:bodyPr/>
          <a:lstStyle/>
          <a:p>
            <a:r>
              <a:rPr lang="en-US" dirty="0" smtClean="0"/>
              <a:t>LIPs and Agencies should have staff available to help navigate records/documentation if needed.  </a:t>
            </a:r>
          </a:p>
          <a:p>
            <a:r>
              <a:rPr lang="en-US" dirty="0" smtClean="0"/>
              <a:t>It is not required to be present during the review, but having staff available can enhance the process.</a:t>
            </a:r>
          </a:p>
          <a:p>
            <a:r>
              <a:rPr lang="en-US" dirty="0" smtClean="0"/>
              <a:t>If documentation for a specific item is not immediately available, it will be accepted at any time during the                        on-site review.</a:t>
            </a:r>
          </a:p>
          <a:p>
            <a:endParaRPr lang="en-US" dirty="0" smtClean="0"/>
          </a:p>
        </p:txBody>
      </p:sp>
      <p:pic>
        <p:nvPicPr>
          <p:cNvPr id="240643" name="Picture 4" descr="MP900409031[1]"/>
          <p:cNvPicPr>
            <a:picLocks noChangeAspect="1" noChangeArrowheads="1"/>
          </p:cNvPicPr>
          <p:nvPr/>
        </p:nvPicPr>
        <p:blipFill>
          <a:blip r:embed="rId2"/>
          <a:srcRect/>
          <a:stretch>
            <a:fillRect/>
          </a:stretch>
        </p:blipFill>
        <p:spPr bwMode="auto">
          <a:xfrm>
            <a:off x="6116638" y="4535488"/>
            <a:ext cx="2111375" cy="1946275"/>
          </a:xfrm>
          <a:prstGeom prst="rect">
            <a:avLst/>
          </a:prstGeom>
          <a:noFill/>
          <a:ln w="9525">
            <a:noFill/>
            <a:miter lim="800000"/>
            <a:headEnd/>
            <a:tailEnd/>
          </a:ln>
        </p:spPr>
      </p:pic>
      <p:sp>
        <p:nvSpPr>
          <p:cNvPr id="240644" name="Slide Number Placeholder 3"/>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FA91FD3E-C3C3-4CC9-BFF5-67BCEDBB19DE}" type="slidenum">
              <a:rPr lang="en-US" sz="2000">
                <a:solidFill>
                  <a:srgbClr val="092471"/>
                </a:solidFill>
                <a:latin typeface="Impact" pitchFamily="34" charset="0"/>
              </a:rPr>
              <a:pPr algn="r"/>
              <a:t>111</a:t>
            </a:fld>
            <a:endParaRPr lang="en-US" sz="2000">
              <a:solidFill>
                <a:srgbClr val="092471"/>
              </a:solidFill>
              <a:latin typeface="Impact"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Grp="1"/>
          </p:cNvSpPr>
          <p:nvPr>
            <p:ph type="title"/>
          </p:nvPr>
        </p:nvSpPr>
        <p:spPr/>
        <p:txBody>
          <a:bodyPr/>
          <a:lstStyle/>
          <a:p>
            <a:r>
              <a:rPr lang="en-US" smtClean="0"/>
              <a:t>Exit Interview</a:t>
            </a:r>
          </a:p>
        </p:txBody>
      </p:sp>
      <p:sp>
        <p:nvSpPr>
          <p:cNvPr id="241666" name="Rectangle 3"/>
          <p:cNvSpPr>
            <a:spLocks noGrp="1"/>
          </p:cNvSpPr>
          <p:nvPr>
            <p:ph type="body" idx="1"/>
          </p:nvPr>
        </p:nvSpPr>
        <p:spPr>
          <a:xfrm>
            <a:off x="914400" y="1735138"/>
            <a:ext cx="7313613" cy="4502150"/>
          </a:xfrm>
        </p:spPr>
        <p:txBody>
          <a:bodyPr/>
          <a:lstStyle/>
          <a:p>
            <a:pPr>
              <a:buFontTx/>
              <a:buNone/>
            </a:pPr>
            <a:endParaRPr lang="en-US" sz="2000" dirty="0" smtClean="0"/>
          </a:p>
          <a:p>
            <a:pPr>
              <a:buFontTx/>
              <a:buNone/>
            </a:pPr>
            <a:r>
              <a:rPr lang="en-US" sz="2000" dirty="0" smtClean="0"/>
              <a:t>An  Exit Interview will occur following the on-site review to provide the LIP or agency with some immediate feedback:</a:t>
            </a:r>
          </a:p>
          <a:p>
            <a:r>
              <a:rPr lang="en-US" sz="2000" dirty="0" smtClean="0"/>
              <a:t>General impressions on preparedness and results of the review</a:t>
            </a:r>
          </a:p>
          <a:p>
            <a:r>
              <a:rPr lang="en-US" sz="2000" dirty="0" smtClean="0"/>
              <a:t>General information on any major findings, trends, etc.</a:t>
            </a:r>
          </a:p>
          <a:p>
            <a:r>
              <a:rPr lang="en-US" sz="2000" dirty="0" smtClean="0"/>
              <a:t>Expectations, if any, for technical assistance needed, plan of correction and follow-up</a:t>
            </a:r>
          </a:p>
          <a:p>
            <a:r>
              <a:rPr lang="en-US" sz="2000" dirty="0" smtClean="0"/>
              <a:t>Verify contact(s) for receipt of report:  Name, Mailing Address, Email Address.</a:t>
            </a:r>
          </a:p>
        </p:txBody>
      </p:sp>
      <p:pic>
        <p:nvPicPr>
          <p:cNvPr id="241667" name="Picture 4" descr="MC900389926[1]"/>
          <p:cNvPicPr>
            <a:picLocks noChangeAspect="1" noChangeArrowheads="1"/>
          </p:cNvPicPr>
          <p:nvPr/>
        </p:nvPicPr>
        <p:blipFill>
          <a:blip r:embed="rId2"/>
          <a:srcRect/>
          <a:stretch>
            <a:fillRect/>
          </a:stretch>
        </p:blipFill>
        <p:spPr bwMode="auto">
          <a:xfrm>
            <a:off x="6811963" y="338138"/>
            <a:ext cx="1825625" cy="1641475"/>
          </a:xfrm>
          <a:prstGeom prst="rect">
            <a:avLst/>
          </a:prstGeom>
          <a:noFill/>
          <a:ln w="9525">
            <a:noFill/>
            <a:miter lim="800000"/>
            <a:headEnd/>
            <a:tailEnd/>
          </a:ln>
        </p:spPr>
      </p:pic>
      <p:sp>
        <p:nvSpPr>
          <p:cNvPr id="241668" name="Slide Number Placeholder 3"/>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92538A6A-E7A6-463D-99A0-EFB2DDA3999A}" type="slidenum">
              <a:rPr lang="en-US" sz="2000">
                <a:solidFill>
                  <a:srgbClr val="092471"/>
                </a:solidFill>
                <a:latin typeface="Impact" pitchFamily="34" charset="0"/>
              </a:rPr>
              <a:pPr algn="r"/>
              <a:t>112</a:t>
            </a:fld>
            <a:endParaRPr lang="en-US" sz="2000">
              <a:solidFill>
                <a:srgbClr val="092471"/>
              </a:solidFill>
              <a:latin typeface="Impact"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p:cNvSpPr>
          <p:nvPr>
            <p:ph type="title"/>
          </p:nvPr>
        </p:nvSpPr>
        <p:spPr/>
        <p:txBody>
          <a:bodyPr/>
          <a:lstStyle/>
          <a:p>
            <a:r>
              <a:rPr lang="en-US" sz="4200" smtClean="0"/>
              <a:t>Reports </a:t>
            </a:r>
            <a:br>
              <a:rPr lang="en-US" sz="4200" smtClean="0"/>
            </a:br>
            <a:r>
              <a:rPr lang="en-US" sz="4200" smtClean="0"/>
              <a:t>and Plans of Correction</a:t>
            </a:r>
          </a:p>
        </p:txBody>
      </p:sp>
      <p:sp>
        <p:nvSpPr>
          <p:cNvPr id="242690" name="Rectangle 3"/>
          <p:cNvSpPr>
            <a:spLocks noGrp="1"/>
          </p:cNvSpPr>
          <p:nvPr>
            <p:ph type="body" idx="1"/>
          </p:nvPr>
        </p:nvSpPr>
        <p:spPr>
          <a:xfrm>
            <a:off x="773113" y="1371600"/>
            <a:ext cx="7313612" cy="4056063"/>
          </a:xfrm>
        </p:spPr>
        <p:txBody>
          <a:bodyPr/>
          <a:lstStyle/>
          <a:p>
            <a:pPr eaLnBrk="1" hangingPunct="1">
              <a:buClr>
                <a:srgbClr val="00B0F0"/>
              </a:buClr>
              <a:buSzPct val="125000"/>
              <a:buFont typeface="Wingdings" pitchFamily="2" charset="2"/>
              <a:buNone/>
            </a:pPr>
            <a:endParaRPr lang="en-US" dirty="0" smtClean="0">
              <a:latin typeface="Arial" charset="0"/>
              <a:cs typeface="Arial" charset="0"/>
            </a:endParaRPr>
          </a:p>
          <a:p>
            <a:r>
              <a:rPr lang="en-US" dirty="0">
                <a:latin typeface="Arial" charset="0"/>
                <a:cs typeface="Arial" charset="0"/>
              </a:rPr>
              <a:t>Comprehensive findings will be reported by the LME-MCO within 15 calendar days.</a:t>
            </a:r>
          </a:p>
          <a:p>
            <a:r>
              <a:rPr lang="en-US" dirty="0">
                <a:latin typeface="Arial" charset="0"/>
                <a:cs typeface="Arial" charset="0"/>
              </a:rPr>
              <a:t>Ensure POC is specific, </a:t>
            </a:r>
            <a:r>
              <a:rPr lang="en-US" dirty="0" smtClean="0">
                <a:latin typeface="Arial" charset="0"/>
                <a:cs typeface="Arial" charset="0"/>
              </a:rPr>
              <a:t>detailed and addresses each of the systemic areas noted in the findings.</a:t>
            </a:r>
          </a:p>
          <a:p>
            <a:r>
              <a:rPr lang="en-US" dirty="0" smtClean="0">
                <a:latin typeface="Arial" charset="0"/>
                <a:cs typeface="Arial" charset="0"/>
              </a:rPr>
              <a:t>Fully implement the POC – seek technical assistance as warranted.</a:t>
            </a:r>
          </a:p>
          <a:p>
            <a:endParaRPr lang="en-US" dirty="0" smtClean="0"/>
          </a:p>
          <a:p>
            <a:endParaRPr lang="en-US" dirty="0" smtClean="0"/>
          </a:p>
        </p:txBody>
      </p:sp>
      <p:pic>
        <p:nvPicPr>
          <p:cNvPr id="242691" name="Picture 5" descr="MC900240397[1]"/>
          <p:cNvPicPr>
            <a:picLocks noChangeAspect="1" noChangeArrowheads="1"/>
          </p:cNvPicPr>
          <p:nvPr/>
        </p:nvPicPr>
        <p:blipFill>
          <a:blip r:embed="rId2"/>
          <a:srcRect/>
          <a:stretch>
            <a:fillRect/>
          </a:stretch>
        </p:blipFill>
        <p:spPr bwMode="auto">
          <a:xfrm>
            <a:off x="1312863" y="4841875"/>
            <a:ext cx="2109787" cy="1606550"/>
          </a:xfrm>
          <a:prstGeom prst="rect">
            <a:avLst/>
          </a:prstGeom>
          <a:noFill/>
          <a:ln w="9525">
            <a:noFill/>
            <a:miter lim="800000"/>
            <a:headEnd/>
            <a:tailEnd/>
          </a:ln>
        </p:spPr>
      </p:pic>
      <p:pic>
        <p:nvPicPr>
          <p:cNvPr id="242692" name="Picture 6" descr="MC900441515[1]"/>
          <p:cNvPicPr>
            <a:picLocks noChangeAspect="1" noChangeArrowheads="1"/>
          </p:cNvPicPr>
          <p:nvPr/>
        </p:nvPicPr>
        <p:blipFill>
          <a:blip r:embed="rId3"/>
          <a:srcRect/>
          <a:stretch>
            <a:fillRect/>
          </a:stretch>
        </p:blipFill>
        <p:spPr bwMode="auto">
          <a:xfrm>
            <a:off x="5351463" y="4567238"/>
            <a:ext cx="2114550" cy="1903412"/>
          </a:xfrm>
          <a:prstGeom prst="rect">
            <a:avLst/>
          </a:prstGeom>
          <a:noFill/>
          <a:ln w="9525">
            <a:noFill/>
            <a:miter lim="800000"/>
            <a:headEnd/>
            <a:tailEnd/>
          </a:ln>
        </p:spPr>
      </p:pic>
      <p:sp>
        <p:nvSpPr>
          <p:cNvPr id="242693" name="Slide Number Placeholder 3"/>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16779085-9648-4305-86BF-A9B5C9BC8A06}" type="slidenum">
              <a:rPr lang="en-US" sz="2000">
                <a:solidFill>
                  <a:srgbClr val="092471"/>
                </a:solidFill>
                <a:latin typeface="Impact" pitchFamily="34" charset="0"/>
              </a:rPr>
              <a:pPr algn="r"/>
              <a:t>113</a:t>
            </a:fld>
            <a:endParaRPr lang="en-US" sz="2000">
              <a:solidFill>
                <a:srgbClr val="092471"/>
              </a:solidFill>
              <a:latin typeface="Impact"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1"/>
          <p:cNvSpPr>
            <a:spLocks noGrp="1"/>
          </p:cNvSpPr>
          <p:nvPr>
            <p:ph type="title"/>
          </p:nvPr>
        </p:nvSpPr>
        <p:spPr/>
        <p:txBody>
          <a:bodyPr/>
          <a:lstStyle/>
          <a:p>
            <a:r>
              <a:rPr lang="en-US" b="1" smtClean="0"/>
              <a:t>Scoring &amp; Weighting</a:t>
            </a:r>
          </a:p>
        </p:txBody>
      </p:sp>
      <p:sp>
        <p:nvSpPr>
          <p:cNvPr id="243714" name="Content Placeholder 2"/>
          <p:cNvSpPr>
            <a:spLocks noGrp="1"/>
          </p:cNvSpPr>
          <p:nvPr>
            <p:ph sz="half" idx="1"/>
          </p:nvPr>
        </p:nvSpPr>
        <p:spPr>
          <a:xfrm>
            <a:off x="914400" y="1735138"/>
            <a:ext cx="3565525" cy="4056062"/>
          </a:xfrm>
        </p:spPr>
        <p:txBody>
          <a:bodyPr/>
          <a:lstStyle/>
          <a:p>
            <a:endParaRPr lang="en-US" smtClean="0"/>
          </a:p>
        </p:txBody>
      </p:sp>
      <p:sp>
        <p:nvSpPr>
          <p:cNvPr id="243715" name="Content Placeholder 3"/>
          <p:cNvSpPr>
            <a:spLocks noGrp="1"/>
          </p:cNvSpPr>
          <p:nvPr>
            <p:ph sz="half" idx="2"/>
          </p:nvPr>
        </p:nvSpPr>
        <p:spPr>
          <a:xfrm>
            <a:off x="4648200" y="1735138"/>
            <a:ext cx="3565525" cy="4056062"/>
          </a:xfrm>
        </p:spPr>
        <p:txBody>
          <a:bodyPr/>
          <a:lstStyle/>
          <a:p>
            <a:endParaRPr lang="en-US" smtClean="0"/>
          </a:p>
        </p:txBody>
      </p:sp>
      <p:pic>
        <p:nvPicPr>
          <p:cNvPr id="243716" name="Picture 2"/>
          <p:cNvPicPr>
            <a:picLocks noChangeAspect="1" noChangeArrowheads="1"/>
          </p:cNvPicPr>
          <p:nvPr/>
        </p:nvPicPr>
        <p:blipFill>
          <a:blip r:embed="rId3"/>
          <a:srcRect/>
          <a:stretch>
            <a:fillRect/>
          </a:stretch>
        </p:blipFill>
        <p:spPr bwMode="auto">
          <a:xfrm>
            <a:off x="815975" y="1735138"/>
            <a:ext cx="3863975" cy="4056062"/>
          </a:xfrm>
          <a:prstGeom prst="rect">
            <a:avLst/>
          </a:prstGeom>
          <a:noFill/>
          <a:ln w="9525">
            <a:noFill/>
            <a:miter lim="800000"/>
            <a:headEnd/>
            <a:tailEnd/>
          </a:ln>
        </p:spPr>
      </p:pic>
      <p:pic>
        <p:nvPicPr>
          <p:cNvPr id="243717" name="Picture 3"/>
          <p:cNvPicPr>
            <a:picLocks noChangeAspect="1" noChangeArrowheads="1"/>
          </p:cNvPicPr>
          <p:nvPr/>
        </p:nvPicPr>
        <p:blipFill>
          <a:blip r:embed="rId4"/>
          <a:srcRect/>
          <a:stretch>
            <a:fillRect/>
          </a:stretch>
        </p:blipFill>
        <p:spPr bwMode="auto">
          <a:xfrm>
            <a:off x="4648200" y="1735138"/>
            <a:ext cx="3579813" cy="4056062"/>
          </a:xfrm>
          <a:prstGeom prst="rect">
            <a:avLst/>
          </a:prstGeom>
          <a:noFill/>
          <a:ln w="9525">
            <a:noFill/>
            <a:miter lim="800000"/>
            <a:headEnd/>
            <a:tailEnd/>
          </a:ln>
        </p:spPr>
      </p:pic>
      <p:sp>
        <p:nvSpPr>
          <p:cNvPr id="243718"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E34E71-7C88-4F3C-91E6-30E03BA2C60C}" type="slidenum">
              <a:rPr lang="en-US" sz="2000" smtClean="0">
                <a:solidFill>
                  <a:srgbClr val="092471"/>
                </a:solidFill>
              </a:rPr>
              <a:pPr fontAlgn="base">
                <a:spcBef>
                  <a:spcPct val="0"/>
                </a:spcBef>
                <a:spcAft>
                  <a:spcPct val="0"/>
                </a:spcAft>
              </a:pPr>
              <a:t>114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smtClean="0"/>
              <a:t>Scoring</a:t>
            </a:r>
          </a:p>
        </p:txBody>
      </p:sp>
      <p:sp>
        <p:nvSpPr>
          <p:cNvPr id="245762" name="Content Placeholder 2"/>
          <p:cNvSpPr>
            <a:spLocks noGrp="1"/>
          </p:cNvSpPr>
          <p:nvPr>
            <p:ph idx="1"/>
          </p:nvPr>
        </p:nvSpPr>
        <p:spPr>
          <a:xfrm>
            <a:off x="914400" y="187325"/>
            <a:ext cx="7313613" cy="3986213"/>
          </a:xfrm>
        </p:spPr>
        <p:txBody>
          <a:bodyPr/>
          <a:lstStyle/>
          <a:p>
            <a:pPr marL="0" indent="0">
              <a:buFontTx/>
              <a:buNone/>
            </a:pPr>
            <a:r>
              <a:rPr lang="en-US" smtClean="0"/>
              <a:t>                                             </a:t>
            </a:r>
          </a:p>
          <a:p>
            <a:pPr marL="0" indent="0">
              <a:buFontTx/>
              <a:buNone/>
            </a:pPr>
            <a:endParaRPr lang="en-US" smtClean="0"/>
          </a:p>
          <a:p>
            <a:pPr marL="0" indent="0">
              <a:buFontTx/>
              <a:buNone/>
            </a:pPr>
            <a:r>
              <a:rPr lang="en-US" smtClean="0"/>
              <a:t>                        </a:t>
            </a:r>
          </a:p>
          <a:p>
            <a:pPr marL="0" indent="0"/>
            <a:r>
              <a:rPr lang="en-US" sz="2800" smtClean="0"/>
              <a:t>The three (3) scoring options                  are:</a:t>
            </a:r>
          </a:p>
          <a:p>
            <a:pPr lvl="1">
              <a:buFont typeface="Wingdings" pitchFamily="2" charset="2"/>
              <a:buChar char="Ø"/>
            </a:pPr>
            <a:r>
              <a:rPr lang="en-US" sz="2800" smtClean="0"/>
              <a:t>Met</a:t>
            </a:r>
          </a:p>
          <a:p>
            <a:pPr lvl="1">
              <a:buFont typeface="Wingdings" pitchFamily="2" charset="2"/>
              <a:buChar char="Ø"/>
            </a:pPr>
            <a:r>
              <a:rPr lang="en-US" sz="2800" smtClean="0"/>
              <a:t>Not Met</a:t>
            </a:r>
          </a:p>
          <a:p>
            <a:pPr lvl="1">
              <a:buFont typeface="Wingdings" pitchFamily="2" charset="2"/>
              <a:buChar char="Ø"/>
            </a:pPr>
            <a:r>
              <a:rPr lang="en-US" sz="2800" smtClean="0"/>
              <a:t>Not Applicable (N/A)</a:t>
            </a:r>
          </a:p>
        </p:txBody>
      </p:sp>
      <p:pic>
        <p:nvPicPr>
          <p:cNvPr id="245763" name="Picture 2"/>
          <p:cNvPicPr>
            <a:picLocks noChangeAspect="1" noChangeArrowheads="1"/>
          </p:cNvPicPr>
          <p:nvPr/>
        </p:nvPicPr>
        <p:blipFill>
          <a:blip r:embed="rId2"/>
          <a:srcRect/>
          <a:stretch>
            <a:fillRect/>
          </a:stretch>
        </p:blipFill>
        <p:spPr bwMode="auto">
          <a:xfrm>
            <a:off x="6218238" y="627063"/>
            <a:ext cx="2292350" cy="2736850"/>
          </a:xfrm>
          <a:prstGeom prst="rect">
            <a:avLst/>
          </a:prstGeom>
          <a:noFill/>
          <a:ln w="9525">
            <a:noFill/>
            <a:miter lim="800000"/>
            <a:headEnd/>
            <a:tailEnd/>
          </a:ln>
        </p:spPr>
      </p:pic>
      <p:sp>
        <p:nvSpPr>
          <p:cNvPr id="245764" name="Slide Number Placeholder 6"/>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2A0EE1C2-4DDB-4D54-8CAF-32CBF5976653}" type="slidenum">
              <a:rPr lang="en-US" sz="2000">
                <a:solidFill>
                  <a:srgbClr val="092471"/>
                </a:solidFill>
                <a:latin typeface="Impact" pitchFamily="34" charset="0"/>
              </a:rPr>
              <a:pPr algn="r"/>
              <a:t>115</a:t>
            </a:fld>
            <a:endParaRPr lang="en-US" sz="2000">
              <a:solidFill>
                <a:srgbClr val="092471"/>
              </a:solidFill>
              <a:latin typeface="Impact" pitchFamily="34"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itle 1"/>
          <p:cNvSpPr>
            <a:spLocks noGrp="1"/>
          </p:cNvSpPr>
          <p:nvPr>
            <p:ph type="title"/>
          </p:nvPr>
        </p:nvSpPr>
        <p:spPr/>
        <p:txBody>
          <a:bodyPr/>
          <a:lstStyle/>
          <a:p>
            <a:r>
              <a:rPr lang="en-US" smtClean="0"/>
              <a:t>Scoring</a:t>
            </a:r>
          </a:p>
        </p:txBody>
      </p:sp>
      <p:sp>
        <p:nvSpPr>
          <p:cNvPr id="246786" name="Content Placeholder 2"/>
          <p:cNvSpPr>
            <a:spLocks noGrp="1"/>
          </p:cNvSpPr>
          <p:nvPr>
            <p:ph idx="1"/>
          </p:nvPr>
        </p:nvSpPr>
        <p:spPr>
          <a:xfrm>
            <a:off x="914400" y="762000"/>
            <a:ext cx="7313613" cy="4618038"/>
          </a:xfrm>
        </p:spPr>
        <p:txBody>
          <a:bodyPr/>
          <a:lstStyle/>
          <a:p>
            <a:pPr marL="0" indent="0">
              <a:buFontTx/>
              <a:buNone/>
            </a:pPr>
            <a:r>
              <a:rPr lang="en-US" smtClean="0"/>
              <a:t>                                                 </a:t>
            </a:r>
          </a:p>
          <a:p>
            <a:pPr marL="0" indent="0">
              <a:buFontTx/>
              <a:buNone/>
            </a:pPr>
            <a:r>
              <a:rPr lang="en-US" smtClean="0"/>
              <a:t>                       </a:t>
            </a:r>
          </a:p>
          <a:p>
            <a:pPr marL="0" indent="0"/>
            <a:r>
              <a:rPr lang="en-US" sz="2800" smtClean="0"/>
              <a:t>Enhanced Guidelines:</a:t>
            </a:r>
          </a:p>
          <a:p>
            <a:pPr marL="0" indent="0"/>
            <a:endParaRPr lang="en-US" sz="800" smtClean="0"/>
          </a:p>
          <a:p>
            <a:pPr lvl="1">
              <a:buFont typeface="Wingdings" pitchFamily="2" charset="2"/>
              <a:buChar char="Ø"/>
            </a:pPr>
            <a:r>
              <a:rPr lang="en-US" sz="2600" smtClean="0"/>
              <a:t>More specific </a:t>
            </a:r>
          </a:p>
          <a:p>
            <a:pPr lvl="1">
              <a:buFont typeface="Wingdings" pitchFamily="2" charset="2"/>
              <a:buChar char="Ø"/>
            </a:pPr>
            <a:endParaRPr lang="en-US" sz="2600" smtClean="0"/>
          </a:p>
          <a:p>
            <a:pPr lvl="1">
              <a:buFont typeface="Wingdings" pitchFamily="2" charset="2"/>
              <a:buChar char="Ø"/>
            </a:pPr>
            <a:r>
              <a:rPr lang="en-US" sz="2600" smtClean="0"/>
              <a:t>More pertinent to general program operations</a:t>
            </a:r>
          </a:p>
        </p:txBody>
      </p:sp>
      <p:pic>
        <p:nvPicPr>
          <p:cNvPr id="246787" name="Picture 2"/>
          <p:cNvPicPr>
            <a:picLocks noChangeAspect="1" noChangeArrowheads="1"/>
          </p:cNvPicPr>
          <p:nvPr/>
        </p:nvPicPr>
        <p:blipFill>
          <a:blip r:embed="rId2"/>
          <a:srcRect/>
          <a:stretch>
            <a:fillRect/>
          </a:stretch>
        </p:blipFill>
        <p:spPr bwMode="auto">
          <a:xfrm>
            <a:off x="5819775" y="1125538"/>
            <a:ext cx="1971675" cy="1971675"/>
          </a:xfrm>
          <a:prstGeom prst="rect">
            <a:avLst/>
          </a:prstGeom>
          <a:noFill/>
          <a:ln w="9525">
            <a:noFill/>
            <a:miter lim="800000"/>
            <a:headEnd/>
            <a:tailEnd/>
          </a:ln>
        </p:spPr>
      </p:pic>
      <p:sp>
        <p:nvSpPr>
          <p:cNvPr id="246788" name="Slide Number Placeholder 6"/>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4CBAE274-55BA-4818-B093-B4770E465932}" type="slidenum">
              <a:rPr lang="en-US" sz="2000">
                <a:solidFill>
                  <a:srgbClr val="092471"/>
                </a:solidFill>
                <a:latin typeface="Impact" pitchFamily="34" charset="0"/>
              </a:rPr>
              <a:pPr algn="r"/>
              <a:t>116</a:t>
            </a:fld>
            <a:endParaRPr lang="en-US" sz="2000">
              <a:solidFill>
                <a:srgbClr val="092471"/>
              </a:solidFill>
              <a:latin typeface="Impact"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p:txBody>
          <a:bodyPr/>
          <a:lstStyle/>
          <a:p>
            <a:r>
              <a:rPr lang="en-US" smtClean="0"/>
              <a:t>Scoring</a:t>
            </a:r>
          </a:p>
        </p:txBody>
      </p:sp>
      <p:sp>
        <p:nvSpPr>
          <p:cNvPr id="247810" name="Content Placeholder 2"/>
          <p:cNvSpPr>
            <a:spLocks noGrp="1"/>
          </p:cNvSpPr>
          <p:nvPr>
            <p:ph idx="1"/>
          </p:nvPr>
        </p:nvSpPr>
        <p:spPr>
          <a:xfrm>
            <a:off x="738188" y="198438"/>
            <a:ext cx="7313612" cy="4056062"/>
          </a:xfrm>
        </p:spPr>
        <p:txBody>
          <a:bodyPr/>
          <a:lstStyle/>
          <a:p>
            <a:pPr marL="0" indent="0">
              <a:buFontTx/>
              <a:buNone/>
            </a:pPr>
            <a:r>
              <a:rPr lang="en-US" dirty="0" smtClean="0"/>
              <a:t>                                                 </a:t>
            </a:r>
          </a:p>
          <a:p>
            <a:pPr marL="0" indent="0">
              <a:buFontTx/>
              <a:buNone/>
            </a:pPr>
            <a:endParaRPr lang="en-US" dirty="0" smtClean="0"/>
          </a:p>
          <a:p>
            <a:pPr marL="0" indent="0">
              <a:buFontTx/>
              <a:buNone/>
            </a:pPr>
            <a:r>
              <a:rPr lang="en-US" dirty="0" smtClean="0"/>
              <a:t>                        </a:t>
            </a:r>
          </a:p>
          <a:p>
            <a:pPr marL="0" indent="0"/>
            <a:endParaRPr lang="en-US" sz="2800" dirty="0" smtClean="0"/>
          </a:p>
          <a:p>
            <a:pPr marL="0" indent="0"/>
            <a:r>
              <a:rPr lang="en-US" sz="2800" dirty="0" smtClean="0"/>
              <a:t>The threshold for passing each section of the routine review tool is 85%.   </a:t>
            </a:r>
            <a:r>
              <a:rPr lang="en-US" sz="1800" dirty="0" smtClean="0"/>
              <a:t>(Exception:  On the Agency Tool, if the Restrictive  Interventions item is missed, the entire section on Incidents, Restrictive Interventions and Complaints is failed).</a:t>
            </a:r>
          </a:p>
          <a:p>
            <a:pPr marL="0" indent="0"/>
            <a:r>
              <a:rPr lang="en-US" sz="2800" dirty="0" smtClean="0"/>
              <a:t>The minimum overall score for the routine review tool is also 85%.</a:t>
            </a:r>
          </a:p>
        </p:txBody>
      </p:sp>
      <p:pic>
        <p:nvPicPr>
          <p:cNvPr id="247811" name="Picture 2"/>
          <p:cNvPicPr>
            <a:picLocks noChangeAspect="1" noChangeArrowheads="1"/>
          </p:cNvPicPr>
          <p:nvPr/>
        </p:nvPicPr>
        <p:blipFill>
          <a:blip r:embed="rId2"/>
          <a:srcRect/>
          <a:stretch>
            <a:fillRect/>
          </a:stretch>
        </p:blipFill>
        <p:spPr bwMode="auto">
          <a:xfrm>
            <a:off x="6516687" y="264319"/>
            <a:ext cx="2009775" cy="2214562"/>
          </a:xfrm>
          <a:prstGeom prst="rect">
            <a:avLst/>
          </a:prstGeom>
          <a:noFill/>
          <a:ln w="9525">
            <a:noFill/>
            <a:miter lim="800000"/>
            <a:headEnd/>
            <a:tailEnd/>
          </a:ln>
        </p:spPr>
      </p:pic>
      <p:sp>
        <p:nvSpPr>
          <p:cNvPr id="247812" name="Slide Number Placeholder 6"/>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C8AC7AD5-18FF-449B-B47D-96C84DCC29B8}" type="slidenum">
              <a:rPr lang="en-US" sz="2000">
                <a:solidFill>
                  <a:srgbClr val="092471"/>
                </a:solidFill>
                <a:latin typeface="Impact" pitchFamily="34" charset="0"/>
              </a:rPr>
              <a:pPr algn="r"/>
              <a:t>117</a:t>
            </a:fld>
            <a:endParaRPr lang="en-US" sz="2000">
              <a:solidFill>
                <a:srgbClr val="092471"/>
              </a:solidFill>
              <a:latin typeface="Impact" pitchFamily="34"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itle 1"/>
          <p:cNvSpPr>
            <a:spLocks noGrp="1"/>
          </p:cNvSpPr>
          <p:nvPr>
            <p:ph type="title"/>
          </p:nvPr>
        </p:nvSpPr>
        <p:spPr/>
        <p:txBody>
          <a:bodyPr/>
          <a:lstStyle/>
          <a:p>
            <a:pPr eaLnBrk="1" hangingPunct="1"/>
            <a:r>
              <a:rPr lang="en-US" smtClean="0"/>
              <a:t>Weighting</a:t>
            </a:r>
          </a:p>
        </p:txBody>
      </p:sp>
      <p:sp>
        <p:nvSpPr>
          <p:cNvPr id="248834" name="Content Placeholder 2"/>
          <p:cNvSpPr>
            <a:spLocks noGrp="1"/>
          </p:cNvSpPr>
          <p:nvPr>
            <p:ph idx="1"/>
          </p:nvPr>
        </p:nvSpPr>
        <p:spPr/>
        <p:txBody>
          <a:bodyPr/>
          <a:lstStyle/>
          <a:p>
            <a:pPr eaLnBrk="1" hangingPunct="1"/>
            <a:r>
              <a:rPr lang="en-US" sz="2800" smtClean="0"/>
              <a:t>The weight for any item scored as “N/A” is distributed across the other items in that section.</a:t>
            </a:r>
          </a:p>
          <a:p>
            <a:pPr algn="ctr" eaLnBrk="1" hangingPunct="1">
              <a:buFontTx/>
              <a:buNone/>
            </a:pPr>
            <a:endParaRPr lang="en-US" sz="2800" smtClean="0"/>
          </a:p>
        </p:txBody>
      </p:sp>
      <p:pic>
        <p:nvPicPr>
          <p:cNvPr id="248835" name="Picture 2"/>
          <p:cNvPicPr>
            <a:picLocks noChangeAspect="1" noChangeArrowheads="1"/>
          </p:cNvPicPr>
          <p:nvPr/>
        </p:nvPicPr>
        <p:blipFill>
          <a:blip r:embed="rId3"/>
          <a:srcRect/>
          <a:stretch>
            <a:fillRect/>
          </a:stretch>
        </p:blipFill>
        <p:spPr bwMode="auto">
          <a:xfrm>
            <a:off x="3605213" y="3032125"/>
            <a:ext cx="1933575" cy="3295650"/>
          </a:xfrm>
          <a:prstGeom prst="rect">
            <a:avLst/>
          </a:prstGeom>
          <a:noFill/>
          <a:ln w="9525">
            <a:noFill/>
            <a:miter lim="800000"/>
            <a:headEnd/>
            <a:tailEnd/>
          </a:ln>
        </p:spPr>
      </p:pic>
      <p:sp>
        <p:nvSpPr>
          <p:cNvPr id="2488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EAEFDF-28C8-479F-A38F-A5B8BED9DEA9}" type="slidenum">
              <a:rPr lang="en-US" sz="2000" smtClean="0">
                <a:solidFill>
                  <a:srgbClr val="092471"/>
                </a:solidFill>
              </a:rPr>
              <a:pPr fontAlgn="base">
                <a:spcBef>
                  <a:spcPct val="0"/>
                </a:spcBef>
                <a:spcAft>
                  <a:spcPct val="0"/>
                </a:spcAft>
              </a:pPr>
              <a:t>118</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1"/>
          <p:cNvSpPr>
            <a:spLocks noGrp="1"/>
          </p:cNvSpPr>
          <p:nvPr>
            <p:ph type="title"/>
          </p:nvPr>
        </p:nvSpPr>
        <p:spPr>
          <a:xfrm>
            <a:off x="914400" y="511175"/>
            <a:ext cx="7313613" cy="868363"/>
          </a:xfrm>
        </p:spPr>
        <p:txBody>
          <a:bodyPr/>
          <a:lstStyle/>
          <a:p>
            <a:pPr eaLnBrk="1" hangingPunct="1"/>
            <a:r>
              <a:rPr lang="en-US" dirty="0" smtClean="0"/>
              <a:t>Weighting</a:t>
            </a:r>
          </a:p>
        </p:txBody>
      </p:sp>
      <p:sp>
        <p:nvSpPr>
          <p:cNvPr id="3" name="Content Placeholder 2"/>
          <p:cNvSpPr>
            <a:spLocks noGrp="1"/>
          </p:cNvSpPr>
          <p:nvPr>
            <p:ph idx="1"/>
          </p:nvPr>
        </p:nvSpPr>
        <p:spPr>
          <a:xfrm>
            <a:off x="914400" y="1524000"/>
            <a:ext cx="7313613" cy="4267200"/>
          </a:xfrm>
        </p:spPr>
        <p:txBody>
          <a:bodyPr rtlCol="0">
            <a:noAutofit/>
          </a:bodyPr>
          <a:lstStyle/>
          <a:p>
            <a:pPr eaLnBrk="1" fontAlgn="auto" hangingPunct="1">
              <a:spcAft>
                <a:spcPts val="0"/>
              </a:spcAft>
              <a:defRPr/>
            </a:pPr>
            <a:r>
              <a:rPr lang="en-US" sz="2000" dirty="0" smtClean="0">
                <a:latin typeface="Times New Roman" panose="02020603050405020304" pitchFamily="18" charset="0"/>
                <a:cs typeface="Times New Roman" panose="02020603050405020304" pitchFamily="18" charset="0"/>
              </a:rPr>
              <a:t>Non-compliance </a:t>
            </a:r>
            <a:r>
              <a:rPr lang="en-US" sz="2000" dirty="0">
                <a:latin typeface="Times New Roman" panose="02020603050405020304" pitchFamily="18" charset="0"/>
                <a:cs typeface="Times New Roman" panose="02020603050405020304" pitchFamily="18" charset="0"/>
              </a:rPr>
              <a:t>on certain items </a:t>
            </a:r>
            <a:r>
              <a:rPr lang="en-US" sz="2000" dirty="0" smtClean="0">
                <a:latin typeface="Times New Roman" panose="02020603050405020304" pitchFamily="18" charset="0"/>
                <a:cs typeface="Times New Roman" panose="02020603050405020304" pitchFamily="18" charset="0"/>
              </a:rPr>
              <a:t>results in the individual record being scored as “Not Met:”</a:t>
            </a:r>
          </a:p>
          <a:p>
            <a:pPr marL="450850" lvl="1" indent="0" eaLnBrk="1" fontAlgn="auto" hangingPunct="1">
              <a:spcAft>
                <a:spcPts val="0"/>
              </a:spcAft>
              <a:buFontTx/>
              <a:buNone/>
              <a:defRPr/>
            </a:pPr>
            <a:endParaRPr lang="en-US" sz="800" u="sng" dirty="0" smtClean="0">
              <a:latin typeface="Times New Roman" panose="02020603050405020304" pitchFamily="18" charset="0"/>
              <a:cs typeface="Times New Roman" panose="02020603050405020304" pitchFamily="18" charset="0"/>
            </a:endParaRPr>
          </a:p>
          <a:p>
            <a:pPr marL="450850" lvl="1" indent="0" eaLnBrk="1" fontAlgn="auto" hangingPunct="1">
              <a:spcAft>
                <a:spcPts val="0"/>
              </a:spcAft>
              <a:buFontTx/>
              <a:buNone/>
              <a:defRPr/>
            </a:pPr>
            <a:r>
              <a:rPr lang="en-US" sz="2000" u="sng" dirty="0" smtClean="0">
                <a:latin typeface="Times New Roman" panose="02020603050405020304" pitchFamily="18" charset="0"/>
                <a:cs typeface="Times New Roman" panose="02020603050405020304" pitchFamily="18" charset="0"/>
              </a:rPr>
              <a:t>Authorization to Release Records</a:t>
            </a:r>
          </a:p>
          <a:p>
            <a:pPr lvl="1" eaLnBrk="1" fontAlgn="auto" hangingPunct="1">
              <a:spcAft>
                <a:spcPts val="0"/>
              </a:spcAft>
              <a:buFont typeface="Wingdings" panose="05000000000000000000" pitchFamily="2" charset="2"/>
              <a:buChar char="Ø"/>
              <a:defRPr/>
            </a:pPr>
            <a:r>
              <a:rPr lang="en-US" sz="1800" dirty="0" smtClean="0">
                <a:latin typeface="Times New Roman" panose="02020603050405020304" pitchFamily="18" charset="0"/>
                <a:cs typeface="Times New Roman" panose="02020603050405020304" pitchFamily="18" charset="0"/>
              </a:rPr>
              <a:t>All elements required by rule must be included in the record release form  in order for this item to be scored as “Met.” [See Record Release Checklist]</a:t>
            </a:r>
          </a:p>
          <a:p>
            <a:pPr lvl="1" eaLnBrk="1" fontAlgn="auto" hangingPunct="1">
              <a:spcAft>
                <a:spcPts val="0"/>
              </a:spcAft>
              <a:buFont typeface="Wingdings" panose="05000000000000000000" pitchFamily="2" charset="2"/>
              <a:buChar char="Ø"/>
              <a:defRPr/>
            </a:pPr>
            <a:endParaRPr lang="en-US" sz="800" dirty="0" smtClean="0">
              <a:latin typeface="Times New Roman" panose="02020603050405020304" pitchFamily="18" charset="0"/>
              <a:cs typeface="Times New Roman" panose="02020603050405020304" pitchFamily="18" charset="0"/>
            </a:endParaRPr>
          </a:p>
          <a:p>
            <a:pPr marL="450850" lvl="1" indent="0" eaLnBrk="1" fontAlgn="auto" hangingPunct="1">
              <a:spcAft>
                <a:spcPts val="0"/>
              </a:spcAft>
              <a:buFontTx/>
              <a:buNone/>
              <a:defRPr/>
            </a:pPr>
            <a:r>
              <a:rPr lang="en-US" sz="2000" u="sng" dirty="0">
                <a:latin typeface="Times New Roman" panose="02020603050405020304" pitchFamily="18" charset="0"/>
                <a:cs typeface="Times New Roman" panose="02020603050405020304" pitchFamily="18" charset="0"/>
              </a:rPr>
              <a:t>Medication Review Tool</a:t>
            </a:r>
          </a:p>
          <a:p>
            <a:pPr lvl="1" eaLnBrk="1" fontAlgn="auto" hangingPunct="1">
              <a:spcAft>
                <a:spcPts val="0"/>
              </a:spcAft>
              <a:buFont typeface="Wingdings" panose="05000000000000000000" pitchFamily="2" charset="2"/>
              <a:buChar char="Ø"/>
              <a:defRPr/>
            </a:pPr>
            <a:r>
              <a:rPr lang="en-US" sz="1800" dirty="0">
                <a:latin typeface="Times New Roman" panose="02020603050405020304" pitchFamily="18" charset="0"/>
                <a:cs typeface="Times New Roman" panose="02020603050405020304" pitchFamily="18" charset="0"/>
              </a:rPr>
              <a:t>If any of the following requirements is out-of-compliance, the individual record is “Not Met.” [see Medication Review Checklist]</a:t>
            </a:r>
          </a:p>
          <a:p>
            <a:pPr lvl="2" eaLnBrk="1" fontAlgn="auto" hangingPunct="1">
              <a:spcAft>
                <a:spcPts val="0"/>
              </a:spcAft>
              <a:buFont typeface="Wingdings" panose="05000000000000000000" pitchFamily="2" charset="2"/>
              <a:buChar char="§"/>
              <a:defRPr/>
            </a:pPr>
            <a:r>
              <a:rPr lang="en-US" sz="1400" dirty="0">
                <a:latin typeface="Times New Roman" panose="02020603050405020304" pitchFamily="18" charset="0"/>
                <a:cs typeface="Times New Roman" panose="02020603050405020304" pitchFamily="18" charset="0"/>
              </a:rPr>
              <a:t>Medication Order Properly Signed/Countersigned by Prescribing Physician</a:t>
            </a:r>
          </a:p>
          <a:p>
            <a:pPr lvl="2" eaLnBrk="1" fontAlgn="auto" hangingPunct="1">
              <a:spcAft>
                <a:spcPts val="0"/>
              </a:spcAft>
              <a:buFont typeface="Wingdings" panose="05000000000000000000" pitchFamily="2" charset="2"/>
              <a:buChar char="§"/>
              <a:defRPr/>
            </a:pPr>
            <a:r>
              <a:rPr lang="en-US" sz="1400" dirty="0">
                <a:latin typeface="Times New Roman" panose="02020603050405020304" pitchFamily="18" charset="0"/>
                <a:cs typeface="Times New Roman" panose="02020603050405020304" pitchFamily="18" charset="0"/>
              </a:rPr>
              <a:t>Medication Label Matches the Medication Order</a:t>
            </a:r>
          </a:p>
          <a:p>
            <a:pPr lvl="2" eaLnBrk="1" fontAlgn="auto" hangingPunct="1">
              <a:spcAft>
                <a:spcPts val="0"/>
              </a:spcAft>
              <a:buFont typeface="Wingdings" panose="05000000000000000000" pitchFamily="2" charset="2"/>
              <a:buChar char="§"/>
              <a:defRPr/>
            </a:pPr>
            <a:r>
              <a:rPr lang="en-US" sz="1400" dirty="0">
                <a:latin typeface="Times New Roman" panose="02020603050405020304" pitchFamily="18" charset="0"/>
                <a:cs typeface="Times New Roman" panose="02020603050405020304" pitchFamily="18" charset="0"/>
              </a:rPr>
              <a:t>List of Medications on the MAR match the Medication Order</a:t>
            </a:r>
          </a:p>
          <a:p>
            <a:pPr lvl="2" eaLnBrk="1" fontAlgn="auto" hangingPunct="1">
              <a:spcAft>
                <a:spcPts val="0"/>
              </a:spcAft>
              <a:buFont typeface="Wingdings" panose="05000000000000000000" pitchFamily="2" charset="2"/>
              <a:buChar char="§"/>
              <a:defRPr/>
            </a:pPr>
            <a:r>
              <a:rPr lang="en-US" sz="1400" dirty="0">
                <a:latin typeface="Times New Roman" panose="02020603050405020304" pitchFamily="18" charset="0"/>
                <a:cs typeface="Times New Roman" panose="02020603050405020304" pitchFamily="18" charset="0"/>
              </a:rPr>
              <a:t>Documentation that Medication Education Occurred</a:t>
            </a:r>
          </a:p>
          <a:p>
            <a:pPr lvl="1" eaLnBrk="1" fontAlgn="auto" hangingPunct="1">
              <a:spcAft>
                <a:spcPts val="0"/>
              </a:spcAft>
              <a:buFont typeface="Wingdings" panose="05000000000000000000" pitchFamily="2" charset="2"/>
              <a:buChar char="Ø"/>
              <a:defRPr/>
            </a:pPr>
            <a:endParaRPr lang="en-US" sz="1800" dirty="0" smtClean="0"/>
          </a:p>
        </p:txBody>
      </p:sp>
      <p:sp>
        <p:nvSpPr>
          <p:cNvPr id="25088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3C0E5A-529F-4906-A398-9125D1282B4C}" type="slidenum">
              <a:rPr lang="en-US" sz="2000" smtClean="0">
                <a:solidFill>
                  <a:srgbClr val="092471"/>
                </a:solidFill>
              </a:rPr>
              <a:pPr fontAlgn="base">
                <a:spcBef>
                  <a:spcPct val="0"/>
                </a:spcBef>
                <a:spcAft>
                  <a:spcPct val="0"/>
                </a:spcAft>
              </a:pPr>
              <a:t>119</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p:cNvSpPr>
          <p:nvPr>
            <p:ph type="title"/>
          </p:nvPr>
        </p:nvSpPr>
        <p:spPr>
          <a:xfrm>
            <a:off x="914400" y="739775"/>
            <a:ext cx="7313613" cy="2946400"/>
          </a:xfrm>
        </p:spPr>
        <p:txBody>
          <a:bodyPr/>
          <a:lstStyle/>
          <a:p>
            <a:r>
              <a:rPr lang="en-US" sz="3800" smtClean="0"/>
              <a:t>Quality Providers </a:t>
            </a:r>
            <a:br>
              <a:rPr lang="en-US" sz="3800" smtClean="0"/>
            </a:br>
            <a:r>
              <a:rPr lang="en-US" sz="3800" smtClean="0"/>
              <a:t>= </a:t>
            </a:r>
            <a:br>
              <a:rPr lang="en-US" sz="3800" smtClean="0"/>
            </a:br>
            <a:r>
              <a:rPr lang="en-US" sz="3800" smtClean="0"/>
              <a:t>Quality Services </a:t>
            </a:r>
            <a:br>
              <a:rPr lang="en-US" sz="3800" smtClean="0"/>
            </a:br>
            <a:r>
              <a:rPr lang="en-US" sz="3800" smtClean="0"/>
              <a:t>= </a:t>
            </a:r>
            <a:br>
              <a:rPr lang="en-US" sz="3800" smtClean="0"/>
            </a:br>
            <a:r>
              <a:rPr lang="en-US" sz="3800" smtClean="0"/>
              <a:t>Best Possible Outcomes for Individuals and Families</a:t>
            </a:r>
          </a:p>
        </p:txBody>
      </p:sp>
      <p:pic>
        <p:nvPicPr>
          <p:cNvPr id="46082" name="Picture 6" descr="MP900448511[1]"/>
          <p:cNvPicPr>
            <a:picLocks noChangeAspect="1" noChangeArrowheads="1"/>
          </p:cNvPicPr>
          <p:nvPr/>
        </p:nvPicPr>
        <p:blipFill>
          <a:blip r:embed="rId3"/>
          <a:srcRect/>
          <a:stretch>
            <a:fillRect/>
          </a:stretch>
        </p:blipFill>
        <p:spPr bwMode="auto">
          <a:xfrm>
            <a:off x="6908800" y="4267200"/>
            <a:ext cx="1509713" cy="2263775"/>
          </a:xfrm>
          <a:prstGeom prst="rect">
            <a:avLst/>
          </a:prstGeom>
          <a:noFill/>
          <a:ln w="9525">
            <a:noFill/>
            <a:miter lim="800000"/>
            <a:headEnd/>
            <a:tailEnd/>
          </a:ln>
        </p:spPr>
      </p:pic>
      <p:pic>
        <p:nvPicPr>
          <p:cNvPr id="46083" name="Picture 7" descr="MP900438729[1]"/>
          <p:cNvPicPr>
            <a:picLocks noChangeAspect="1" noChangeArrowheads="1"/>
          </p:cNvPicPr>
          <p:nvPr/>
        </p:nvPicPr>
        <p:blipFill>
          <a:blip r:embed="rId4"/>
          <a:srcRect/>
          <a:stretch>
            <a:fillRect/>
          </a:stretch>
        </p:blipFill>
        <p:spPr bwMode="auto">
          <a:xfrm>
            <a:off x="914400" y="4746625"/>
            <a:ext cx="2667000" cy="1784350"/>
          </a:xfrm>
          <a:prstGeom prst="rect">
            <a:avLst/>
          </a:prstGeom>
          <a:noFill/>
          <a:ln w="9525">
            <a:noFill/>
            <a:miter lim="800000"/>
            <a:headEnd/>
            <a:tailEnd/>
          </a:ln>
        </p:spPr>
      </p:pic>
      <p:sp>
        <p:nvSpPr>
          <p:cNvPr id="4608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055BFC-23B2-4406-91E5-7B0E7EDDE346}" type="slidenum">
              <a:rPr lang="en-US" sz="2000" smtClean="0">
                <a:solidFill>
                  <a:srgbClr val="092471"/>
                </a:solidFill>
              </a:rPr>
              <a:pPr fontAlgn="base">
                <a:spcBef>
                  <a:spcPct val="0"/>
                </a:spcBef>
                <a:spcAft>
                  <a:spcPct val="0"/>
                </a:spcAft>
              </a:pPr>
              <a:t>12</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le 1"/>
          <p:cNvSpPr>
            <a:spLocks noGrp="1"/>
          </p:cNvSpPr>
          <p:nvPr>
            <p:ph type="title"/>
          </p:nvPr>
        </p:nvSpPr>
        <p:spPr>
          <a:xfrm>
            <a:off x="914400" y="511175"/>
            <a:ext cx="7313613" cy="868363"/>
          </a:xfrm>
        </p:spPr>
        <p:txBody>
          <a:bodyPr/>
          <a:lstStyle/>
          <a:p>
            <a:pPr eaLnBrk="1" hangingPunct="1"/>
            <a:r>
              <a:rPr lang="en-US" smtClean="0"/>
              <a:t>Weighting</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sz="2000" dirty="0">
                <a:latin typeface="Times New Roman" panose="02020603050405020304" pitchFamily="18" charset="0"/>
                <a:cs typeface="Times New Roman" panose="02020603050405020304" pitchFamily="18" charset="0"/>
              </a:rPr>
              <a:t>Non-compliance on certain items results in the </a:t>
            </a:r>
            <a:r>
              <a:rPr lang="en-US" sz="2000" dirty="0" smtClean="0">
                <a:latin typeface="Times New Roman" panose="02020603050405020304" pitchFamily="18" charset="0"/>
                <a:cs typeface="Times New Roman" panose="02020603050405020304" pitchFamily="18" charset="0"/>
              </a:rPr>
              <a:t>entire </a:t>
            </a:r>
            <a:r>
              <a:rPr lang="en-US" sz="2000" dirty="0">
                <a:latin typeface="Times New Roman" panose="02020603050405020304" pitchFamily="18" charset="0"/>
                <a:cs typeface="Times New Roman" panose="02020603050405020304" pitchFamily="18" charset="0"/>
              </a:rPr>
              <a:t>section to be scored as “Not Met</a:t>
            </a:r>
            <a:r>
              <a:rPr lang="en-US" sz="20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None/>
              <a:defRPr/>
            </a:pPr>
            <a:endParaRPr lang="en-US" sz="2000" dirty="0" smtClean="0">
              <a:latin typeface="Times New Roman" panose="02020603050405020304" pitchFamily="18" charset="0"/>
              <a:cs typeface="Times New Roman" panose="02020603050405020304" pitchFamily="18" charset="0"/>
            </a:endParaRPr>
          </a:p>
          <a:p>
            <a:pPr marL="450850" lvl="1" indent="0" eaLnBrk="1" fontAlgn="auto" hangingPunct="1">
              <a:spcAft>
                <a:spcPts val="0"/>
              </a:spcAft>
              <a:buFontTx/>
              <a:buNone/>
              <a:defRPr/>
            </a:pPr>
            <a:r>
              <a:rPr lang="en-US" sz="2000" u="sng" dirty="0">
                <a:latin typeface="Times New Roman" panose="02020603050405020304" pitchFamily="18" charset="0"/>
                <a:cs typeface="Times New Roman" panose="02020603050405020304" pitchFamily="18" charset="0"/>
              </a:rPr>
              <a:t>Restrictive Interventions</a:t>
            </a:r>
          </a:p>
          <a:p>
            <a:pPr lvl="1" eaLnBrk="1" fontAlgn="auto" hangingPunct="1">
              <a:spcAft>
                <a:spcPts val="0"/>
              </a:spcAft>
              <a:buFont typeface="Wingdings" panose="05000000000000000000" pitchFamily="2" charset="2"/>
              <a:buChar char="Ø"/>
              <a:defRPr/>
            </a:pPr>
            <a:r>
              <a:rPr lang="en-US" sz="1800" dirty="0">
                <a:latin typeface="Times New Roman" panose="02020603050405020304" pitchFamily="18" charset="0"/>
                <a:cs typeface="Times New Roman" panose="02020603050405020304" pitchFamily="18" charset="0"/>
              </a:rPr>
              <a:t>If the Restrictive Intervention question is “Not Met” for any event reviewed, the entire section on Incidents, Restrictive Interventions and Complaints is failed.</a:t>
            </a:r>
          </a:p>
        </p:txBody>
      </p:sp>
      <p:sp>
        <p:nvSpPr>
          <p:cNvPr id="2529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F8435C-A9D2-437A-B3D6-91F82A569C2F}" type="slidenum">
              <a:rPr lang="en-US" sz="2000" smtClean="0">
                <a:solidFill>
                  <a:srgbClr val="092471"/>
                </a:solidFill>
              </a:rPr>
              <a:pPr fontAlgn="base">
                <a:spcBef>
                  <a:spcPct val="0"/>
                </a:spcBef>
                <a:spcAft>
                  <a:spcPct val="0"/>
                </a:spcAft>
              </a:pPr>
              <a:t>120</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a:spLocks noGrp="1"/>
          </p:cNvSpPr>
          <p:nvPr>
            <p:ph type="title"/>
          </p:nvPr>
        </p:nvSpPr>
        <p:spPr>
          <a:xfrm>
            <a:off x="595313" y="685800"/>
            <a:ext cx="7953375" cy="3205163"/>
          </a:xfrm>
        </p:spPr>
        <p:txBody>
          <a:bodyPr/>
          <a:lstStyle/>
          <a:p>
            <a:pPr eaLnBrk="1" hangingPunct="1"/>
            <a:r>
              <a:rPr lang="en-US" sz="4800" b="1" smtClean="0"/>
              <a:t>What happens </a:t>
            </a:r>
            <a:br>
              <a:rPr lang="en-US" sz="4800" b="1" smtClean="0"/>
            </a:br>
            <a:r>
              <a:rPr lang="en-US" sz="4800" b="1" smtClean="0"/>
              <a:t>if a provider agency </a:t>
            </a:r>
            <a:br>
              <a:rPr lang="en-US" sz="4800" b="1" smtClean="0"/>
            </a:br>
            <a:r>
              <a:rPr lang="en-US" sz="4800" b="1" smtClean="0"/>
              <a:t>does not pass </a:t>
            </a:r>
            <a:br>
              <a:rPr lang="en-US" sz="4800" b="1" smtClean="0"/>
            </a:br>
            <a:r>
              <a:rPr lang="en-US" sz="4800" b="1" smtClean="0"/>
              <a:t>the monitoring or review?</a:t>
            </a:r>
            <a:endParaRPr lang="en-US" b="1" smtClean="0"/>
          </a:p>
        </p:txBody>
      </p:sp>
      <p:pic>
        <p:nvPicPr>
          <p:cNvPr id="254978" name="Picture 4" descr="MC900326736[1]"/>
          <p:cNvPicPr>
            <a:picLocks noChangeAspect="1" noChangeArrowheads="1"/>
          </p:cNvPicPr>
          <p:nvPr/>
        </p:nvPicPr>
        <p:blipFill>
          <a:blip r:embed="rId3"/>
          <a:srcRect/>
          <a:stretch>
            <a:fillRect/>
          </a:stretch>
        </p:blipFill>
        <p:spPr bwMode="auto">
          <a:xfrm>
            <a:off x="5921375" y="3890963"/>
            <a:ext cx="1855788" cy="2592387"/>
          </a:xfrm>
          <a:prstGeom prst="rect">
            <a:avLst/>
          </a:prstGeom>
          <a:noFill/>
          <a:ln w="9525">
            <a:noFill/>
            <a:miter lim="800000"/>
            <a:headEnd/>
            <a:tailEnd/>
          </a:ln>
        </p:spPr>
      </p:pic>
      <p:sp>
        <p:nvSpPr>
          <p:cNvPr id="25497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25173A-CA59-4F2F-AF97-6C2D3575EB22}" type="slidenum">
              <a:rPr lang="en-US" sz="2000" smtClean="0">
                <a:solidFill>
                  <a:srgbClr val="092471"/>
                </a:solidFill>
              </a:rPr>
              <a:pPr fontAlgn="base">
                <a:spcBef>
                  <a:spcPct val="0"/>
                </a:spcBef>
                <a:spcAft>
                  <a:spcPct val="0"/>
                </a:spcAft>
              </a:pPr>
              <a:t>121</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pPr eaLnBrk="1" hangingPunct="1"/>
            <a:r>
              <a:rPr lang="en-US" sz="4200" smtClean="0"/>
              <a:t>LME-MCO Responses</a:t>
            </a:r>
            <a:br>
              <a:rPr lang="en-US" sz="4200" smtClean="0"/>
            </a:br>
            <a:r>
              <a:rPr lang="en-US" sz="4200" smtClean="0"/>
              <a:t>to Unsuccessful Monitoring</a:t>
            </a:r>
          </a:p>
        </p:txBody>
      </p:sp>
      <p:sp>
        <p:nvSpPr>
          <p:cNvPr id="257026" name="Content Placeholder 2"/>
          <p:cNvSpPr>
            <a:spLocks noGrp="1"/>
          </p:cNvSpPr>
          <p:nvPr>
            <p:ph idx="1"/>
          </p:nvPr>
        </p:nvSpPr>
        <p:spPr>
          <a:xfrm>
            <a:off x="914400" y="1909763"/>
            <a:ext cx="7313613" cy="4056062"/>
          </a:xfrm>
        </p:spPr>
        <p:txBody>
          <a:bodyPr/>
          <a:lstStyle/>
          <a:p>
            <a:pPr eaLnBrk="1" hangingPunct="1"/>
            <a:r>
              <a:rPr lang="en-US" smtClean="0">
                <a:solidFill>
                  <a:srgbClr val="413C29"/>
                </a:solidFill>
              </a:rPr>
              <a:t>One or more of the following may occur, specific to individual LME-MCO policy.  </a:t>
            </a:r>
          </a:p>
          <a:p>
            <a:pPr marL="742950" lvl="1" indent="-285750" eaLnBrk="1" hangingPunct="1">
              <a:buFont typeface="Wingdings" pitchFamily="2" charset="2"/>
              <a:buChar char="Ø"/>
            </a:pPr>
            <a:r>
              <a:rPr lang="en-US" smtClean="0">
                <a:solidFill>
                  <a:srgbClr val="413C29"/>
                </a:solidFill>
              </a:rPr>
              <a:t>Technical Assistance</a:t>
            </a:r>
          </a:p>
          <a:p>
            <a:pPr marL="742950" lvl="1" indent="-285750" eaLnBrk="1" hangingPunct="1">
              <a:buFont typeface="Wingdings" pitchFamily="2" charset="2"/>
              <a:buChar char="Ø"/>
            </a:pPr>
            <a:r>
              <a:rPr lang="en-US" smtClean="0">
                <a:solidFill>
                  <a:srgbClr val="413C29"/>
                </a:solidFill>
              </a:rPr>
              <a:t>Plan of Correction</a:t>
            </a:r>
          </a:p>
          <a:p>
            <a:pPr marL="742950" lvl="1" indent="-285750" eaLnBrk="1" hangingPunct="1">
              <a:buFont typeface="Wingdings" pitchFamily="2" charset="2"/>
              <a:buChar char="Ø"/>
            </a:pPr>
            <a:r>
              <a:rPr lang="en-US" smtClean="0">
                <a:solidFill>
                  <a:srgbClr val="413C29"/>
                </a:solidFill>
              </a:rPr>
              <a:t>Recoupment (for Post-Payment Reviews only)</a:t>
            </a:r>
          </a:p>
          <a:p>
            <a:pPr marL="742950" lvl="1" indent="-285750" eaLnBrk="1" hangingPunct="1">
              <a:buFont typeface="Wingdings" pitchFamily="2" charset="2"/>
              <a:buChar char="Ø"/>
            </a:pPr>
            <a:r>
              <a:rPr lang="en-US" smtClean="0">
                <a:solidFill>
                  <a:srgbClr val="413C29"/>
                </a:solidFill>
              </a:rPr>
              <a:t>Targeted Investigation</a:t>
            </a:r>
          </a:p>
          <a:p>
            <a:pPr eaLnBrk="1" hangingPunct="1"/>
            <a:r>
              <a:rPr lang="en-US" smtClean="0">
                <a:solidFill>
                  <a:srgbClr val="413C29"/>
                </a:solidFill>
              </a:rPr>
              <a:t>LME-MCOs will inform providers and LIPs of their process for appeal or reconsideration.</a:t>
            </a:r>
          </a:p>
        </p:txBody>
      </p:sp>
      <p:sp>
        <p:nvSpPr>
          <p:cNvPr id="2570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17592E-5159-4197-81EA-47A6FF52387B}" type="slidenum">
              <a:rPr lang="en-US" sz="2000" smtClean="0">
                <a:solidFill>
                  <a:srgbClr val="092471"/>
                </a:solidFill>
              </a:rPr>
              <a:pPr fontAlgn="base">
                <a:spcBef>
                  <a:spcPct val="0"/>
                </a:spcBef>
                <a:spcAft>
                  <a:spcPct val="0"/>
                </a:spcAft>
              </a:pPr>
              <a:t>122</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914400"/>
            <a:ext cx="7772400" cy="1829761"/>
          </a:xfrm>
        </p:spPr>
        <p:txBody>
          <a:bodyPr anchor="b">
            <a:normAutofit/>
            <a:scene3d>
              <a:camera prst="orthographicFront"/>
              <a:lightRig rig="soft" dir="t"/>
            </a:scene3d>
            <a:sp3d prstMaterial="softEdge">
              <a:bevelT w="25400" h="25400"/>
            </a:sp3d>
          </a:bodyPr>
          <a:lstStyle/>
          <a:p>
            <a:pPr eaLnBrk="1" fontAlgn="auto" hangingPunct="1">
              <a:spcAft>
                <a:spcPts val="0"/>
              </a:spcAft>
              <a:defRPr/>
            </a:pPr>
            <a:r>
              <a:rPr lang="en-US" sz="48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Customer Service </a:t>
            </a:r>
            <a:br>
              <a:rPr lang="en-US" sz="48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48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One to Another</a:t>
            </a:r>
            <a:r>
              <a:rPr lang="en-US" sz="4800" b="1" dirty="0" smtClean="0">
                <a:solidFill>
                  <a:srgbClr val="00B0F0"/>
                </a:solidFill>
                <a:effectLst>
                  <a:outerShdw blurRad="31750" dist="25400" dir="5400000" algn="tl" rotWithShape="0">
                    <a:srgbClr val="000000">
                      <a:alpha val="25000"/>
                    </a:srgbClr>
                  </a:outerShdw>
                </a:effectLst>
              </a:rPr>
              <a:t> </a:t>
            </a:r>
            <a:endParaRPr lang="en-US" sz="4800" b="1" dirty="0">
              <a:solidFill>
                <a:srgbClr val="00B0F0"/>
              </a:solidFill>
              <a:effectLst>
                <a:outerShdw blurRad="31750" dist="25400" dir="5400000" algn="tl" rotWithShape="0">
                  <a:srgbClr val="000000">
                    <a:alpha val="25000"/>
                  </a:srgbClr>
                </a:outerShdw>
              </a:effectLst>
            </a:endParaRPr>
          </a:p>
        </p:txBody>
      </p:sp>
      <p:sp>
        <p:nvSpPr>
          <p:cNvPr id="259074" name="Subtitle 2"/>
          <p:cNvSpPr>
            <a:spLocks noGrp="1"/>
          </p:cNvSpPr>
          <p:nvPr>
            <p:ph type="subTitle" idx="4294967295"/>
          </p:nvPr>
        </p:nvSpPr>
        <p:spPr>
          <a:xfrm>
            <a:off x="1117600" y="3644900"/>
            <a:ext cx="6907213" cy="1074738"/>
          </a:xfrm>
        </p:spPr>
        <p:txBody>
          <a:bodyPr lIns="45720" rIns="45720"/>
          <a:lstStyle/>
          <a:p>
            <a:pPr marL="0" indent="0" algn="r" eaLnBrk="1" hangingPunct="1">
              <a:buFontTx/>
              <a:buNone/>
            </a:pPr>
            <a:endParaRPr lang="en-US" sz="2100" b="1" smtClean="0">
              <a:solidFill>
                <a:srgbClr val="00B0F0"/>
              </a:solidFill>
              <a:latin typeface="Arial" charset="0"/>
              <a:cs typeface="Arial" charset="0"/>
            </a:endParaRPr>
          </a:p>
        </p:txBody>
      </p:sp>
      <p:sp>
        <p:nvSpPr>
          <p:cNvPr id="25907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9C4C1A-BE1A-454B-A5B3-7C5FFA5987E6}" type="slidenum">
              <a:rPr lang="en-US" sz="2000" smtClean="0">
                <a:solidFill>
                  <a:srgbClr val="092471"/>
                </a:solidFill>
              </a:rPr>
              <a:pPr fontAlgn="base">
                <a:spcBef>
                  <a:spcPct val="0"/>
                </a:spcBef>
                <a:spcAft>
                  <a:spcPct val="0"/>
                </a:spcAft>
              </a:pPr>
              <a:t>123</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85800" y="312738"/>
            <a:ext cx="8229600" cy="1600200"/>
          </a:xfrm>
        </p:spPr>
        <p:txBody>
          <a:bodyPr rtlCol="0">
            <a:noAutofit/>
            <a:scene3d>
              <a:camera prst="orthographicFront"/>
              <a:lightRig rig="soft" dir="t"/>
            </a:scene3d>
            <a:sp3d prstMaterial="softEdge">
              <a:bevelT w="25400" h="25400"/>
            </a:sp3d>
          </a:bodyPr>
          <a:lstStyle/>
          <a:p>
            <a:pPr algn="l" eaLnBrk="1" fontAlgn="auto" hangingPunct="1">
              <a:spcAft>
                <a:spcPts val="0"/>
              </a:spcAft>
              <a:defRPr/>
            </a:pPr>
            <a:r>
              <a:rPr lang="en-US" sz="4400" b="1" dirty="0" smtClean="0">
                <a:solidFill>
                  <a:schemeClr val="accent1">
                    <a:lumMod val="75000"/>
                  </a:schemeClr>
                </a:solidFill>
                <a:effectLst>
                  <a:outerShdw blurRad="31750" dist="25400" dir="5400000" algn="tl" rotWithShape="0">
                    <a:srgbClr val="000000">
                      <a:alpha val="25000"/>
                    </a:srgbClr>
                  </a:outerShdw>
                </a:effectLst>
              </a:rPr>
              <a:t/>
            </a:r>
            <a:br>
              <a:rPr lang="en-US" sz="4400" b="1" dirty="0" smtClean="0">
                <a:solidFill>
                  <a:schemeClr val="accent1">
                    <a:lumMod val="75000"/>
                  </a:schemeClr>
                </a:solidFill>
                <a:effectLst>
                  <a:outerShdw blurRad="31750" dist="25400" dir="5400000" algn="tl" rotWithShape="0">
                    <a:srgbClr val="000000">
                      <a:alpha val="25000"/>
                    </a:srgbClr>
                  </a:outerShdw>
                </a:effectLst>
              </a:rPr>
            </a:br>
            <a:r>
              <a:rPr lang="en-US" sz="40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Important Things to Remember:</a:t>
            </a:r>
            <a:br>
              <a:rPr lang="en-US" sz="40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endParaRPr lang="en-US" sz="40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pic>
        <p:nvPicPr>
          <p:cNvPr id="261122" name="Picture 2" descr="C:\Documents and Settings\caroline\Local Settings\Temporary Internet Files\Content.IE5\DHZJJDMT\MC900434929[1].png"/>
          <p:cNvPicPr>
            <a:picLocks noGrp="1" noChangeAspect="1" noChangeArrowheads="1"/>
          </p:cNvPicPr>
          <p:nvPr>
            <p:ph idx="4294967295"/>
          </p:nvPr>
        </p:nvPicPr>
        <p:blipFill>
          <a:blip r:embed="rId3"/>
          <a:srcRect/>
          <a:stretch>
            <a:fillRect/>
          </a:stretch>
        </p:blipFill>
        <p:spPr>
          <a:xfrm>
            <a:off x="-7938" y="2209800"/>
            <a:ext cx="3124201" cy="3124200"/>
          </a:xfrm>
        </p:spPr>
      </p:pic>
      <p:pic>
        <p:nvPicPr>
          <p:cNvPr id="261123" name="Picture 4" descr="http://ak4.picdn.net/shutterstock/videos/546007/preview/stock-footage-a-downtown-park-is-the-setting-for-a-man-holding-a-clipboard-talking-with-a-woman.jpg"/>
          <p:cNvPicPr>
            <a:picLocks noChangeAspect="1" noChangeArrowheads="1"/>
          </p:cNvPicPr>
          <p:nvPr/>
        </p:nvPicPr>
        <p:blipFill>
          <a:blip r:embed="rId4"/>
          <a:srcRect/>
          <a:stretch>
            <a:fillRect/>
          </a:stretch>
        </p:blipFill>
        <p:spPr bwMode="auto">
          <a:xfrm>
            <a:off x="3276600" y="2217738"/>
            <a:ext cx="5638800" cy="3413125"/>
          </a:xfrm>
          <a:prstGeom prst="rect">
            <a:avLst/>
          </a:prstGeom>
          <a:noFill/>
          <a:ln w="9525">
            <a:noFill/>
            <a:miter lim="800000"/>
            <a:headEnd/>
            <a:tailEnd/>
          </a:ln>
        </p:spPr>
      </p:pic>
      <p:sp>
        <p:nvSpPr>
          <p:cNvPr id="26112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720471-DACD-4ADF-ADFB-A6124CAFF904}" type="slidenum">
              <a:rPr lang="en-US" sz="2000" smtClean="0">
                <a:solidFill>
                  <a:srgbClr val="092471"/>
                </a:solidFill>
              </a:rPr>
              <a:pPr fontAlgn="base">
                <a:spcBef>
                  <a:spcPct val="0"/>
                </a:spcBef>
                <a:spcAft>
                  <a:spcPct val="0"/>
                </a:spcAft>
              </a:pPr>
              <a:t>124</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Content Placeholder 2"/>
          <p:cNvSpPr>
            <a:spLocks noGrp="1"/>
          </p:cNvSpPr>
          <p:nvPr>
            <p:ph idx="4294967295"/>
          </p:nvPr>
        </p:nvSpPr>
        <p:spPr>
          <a:xfrm>
            <a:off x="457200" y="1295400"/>
            <a:ext cx="8153400" cy="4724400"/>
          </a:xfrm>
        </p:spPr>
        <p:txBody>
          <a:bodyPr/>
          <a:lstStyle/>
          <a:p>
            <a:pPr marL="620713" lvl="1" indent="-228600" algn="just" eaLnBrk="1" hangingPunct="1">
              <a:buClr>
                <a:srgbClr val="00B0F0"/>
              </a:buClr>
              <a:buSzPct val="125000"/>
              <a:buFont typeface="Wingdings" pitchFamily="2" charset="2"/>
              <a:buChar char="v"/>
            </a:pPr>
            <a:r>
              <a:rPr lang="en-US" smtClean="0">
                <a:latin typeface="Arial" charset="0"/>
                <a:cs typeface="Arial" charset="0"/>
              </a:rPr>
              <a:t> Remain abreast of applicable policies, rules,</a:t>
            </a:r>
          </a:p>
          <a:p>
            <a:pPr marL="620713" lvl="1" indent="-228600" algn="just" eaLnBrk="1" hangingPunct="1">
              <a:buClr>
                <a:srgbClr val="00B0F0"/>
              </a:buClr>
              <a:buSzPct val="125000"/>
              <a:buFontTx/>
              <a:buNone/>
            </a:pPr>
            <a:r>
              <a:rPr lang="en-US" smtClean="0">
                <a:latin typeface="Arial" charset="0"/>
                <a:cs typeface="Arial" charset="0"/>
              </a:rPr>
              <a:t>     regulations, standards and other information provided</a:t>
            </a:r>
          </a:p>
          <a:p>
            <a:pPr marL="620713" lvl="1" indent="-228600" algn="just" eaLnBrk="1" hangingPunct="1">
              <a:buClr>
                <a:srgbClr val="00B0F0"/>
              </a:buClr>
              <a:buSzPct val="125000"/>
              <a:buFontTx/>
              <a:buNone/>
            </a:pPr>
            <a:r>
              <a:rPr lang="en-US" smtClean="0">
                <a:latin typeface="Arial" charset="0"/>
                <a:cs typeface="Arial" charset="0"/>
              </a:rPr>
              <a:t>     by the Division of MH/DD/SAS Administrative</a:t>
            </a:r>
          </a:p>
          <a:p>
            <a:pPr marL="620713" lvl="1" indent="-228600" algn="just" eaLnBrk="1" hangingPunct="1">
              <a:buClr>
                <a:srgbClr val="00B0F0"/>
              </a:buClr>
              <a:buSzPct val="125000"/>
              <a:buFontTx/>
              <a:buNone/>
            </a:pPr>
            <a:r>
              <a:rPr lang="en-US" smtClean="0">
                <a:latin typeface="Arial" charset="0"/>
                <a:cs typeface="Arial" charset="0"/>
              </a:rPr>
              <a:t>     Publications and all other standards established by the</a:t>
            </a:r>
          </a:p>
          <a:p>
            <a:pPr marL="620713" lvl="1" indent="-228600" algn="just" eaLnBrk="1" hangingPunct="1">
              <a:buClr>
                <a:srgbClr val="00B0F0"/>
              </a:buClr>
              <a:buSzPct val="125000"/>
              <a:buFontTx/>
              <a:buNone/>
            </a:pPr>
            <a:r>
              <a:rPr lang="en-US" smtClean="0">
                <a:latin typeface="Arial" charset="0"/>
                <a:cs typeface="Arial" charset="0"/>
              </a:rPr>
              <a:t>     Federal Government, State of NC or LME-MCO per</a:t>
            </a:r>
          </a:p>
          <a:p>
            <a:pPr marL="620713" lvl="1" indent="-228600" algn="just" eaLnBrk="1" hangingPunct="1">
              <a:buClr>
                <a:srgbClr val="00B0F0"/>
              </a:buClr>
              <a:buSzPct val="125000"/>
              <a:buFontTx/>
              <a:buNone/>
            </a:pPr>
            <a:r>
              <a:rPr lang="en-US" smtClean="0">
                <a:latin typeface="Arial" charset="0"/>
                <a:cs typeface="Arial" charset="0"/>
              </a:rPr>
              <a:t>     contractual  agreement.</a:t>
            </a:r>
          </a:p>
          <a:p>
            <a:pPr marL="620713" lvl="1" indent="-228600" eaLnBrk="1" hangingPunct="1">
              <a:buClr>
                <a:srgbClr val="00B0F0"/>
              </a:buClr>
              <a:buSzPct val="125000"/>
              <a:buFont typeface="Wingdings" pitchFamily="2" charset="2"/>
              <a:buChar char="v"/>
            </a:pPr>
            <a:r>
              <a:rPr lang="en-US" smtClean="0">
                <a:latin typeface="Arial" charset="0"/>
                <a:cs typeface="Arial" charset="0"/>
              </a:rPr>
              <a:t>Comply with contractual obligations as denoted in </a:t>
            </a:r>
          </a:p>
          <a:p>
            <a:pPr marL="620713" lvl="1" indent="-228600" eaLnBrk="1" hangingPunct="1">
              <a:buClr>
                <a:srgbClr val="00B0F0"/>
              </a:buClr>
              <a:buSzPct val="125000"/>
              <a:buFontTx/>
              <a:buNone/>
            </a:pPr>
            <a:r>
              <a:rPr lang="en-US" smtClean="0">
                <a:latin typeface="Arial" charset="0"/>
                <a:cs typeface="Arial" charset="0"/>
              </a:rPr>
              <a:t>    individual contracts with respective LME-MCOs.</a:t>
            </a:r>
          </a:p>
          <a:p>
            <a:pPr marL="620713" lvl="1" indent="-228600" eaLnBrk="1" hangingPunct="1">
              <a:buClr>
                <a:srgbClr val="00B0F0"/>
              </a:buClr>
              <a:buSzPct val="125000"/>
              <a:buFont typeface="Wingdings" pitchFamily="2" charset="2"/>
              <a:buChar char="v"/>
            </a:pPr>
            <a:r>
              <a:rPr lang="en-US" smtClean="0">
                <a:latin typeface="Arial" charset="0"/>
                <a:cs typeface="Arial" charset="0"/>
              </a:rPr>
              <a:t>Provide services as delineated in individual contracts </a:t>
            </a:r>
          </a:p>
          <a:p>
            <a:pPr marL="620713" lvl="1" indent="-228600" eaLnBrk="1" hangingPunct="1">
              <a:buClr>
                <a:srgbClr val="00B0F0"/>
              </a:buClr>
              <a:buSzPct val="125000"/>
              <a:buFontTx/>
              <a:buNone/>
            </a:pPr>
            <a:r>
              <a:rPr lang="en-US" smtClean="0">
                <a:latin typeface="Arial" charset="0"/>
                <a:cs typeface="Arial" charset="0"/>
              </a:rPr>
              <a:t>    with respective LME-MCOs.</a:t>
            </a:r>
          </a:p>
          <a:p>
            <a:pPr marL="620713" lvl="1" indent="-228600" eaLnBrk="1" hangingPunct="1">
              <a:buClr>
                <a:srgbClr val="00B0F0"/>
              </a:buClr>
              <a:buSzPct val="125000"/>
              <a:buFont typeface="Wingdings" pitchFamily="2" charset="2"/>
              <a:buChar char="v"/>
            </a:pPr>
            <a:r>
              <a:rPr lang="en-US" smtClean="0">
                <a:latin typeface="Arial" charset="0"/>
                <a:cs typeface="Arial" charset="0"/>
              </a:rPr>
              <a:t>Use </a:t>
            </a:r>
            <a:r>
              <a:rPr lang="en-US" i="1" smtClean="0">
                <a:latin typeface="Arial" charset="0"/>
                <a:cs typeface="Arial" charset="0"/>
              </a:rPr>
              <a:t>Provider Monitoring Tool </a:t>
            </a:r>
            <a:r>
              <a:rPr lang="en-US" smtClean="0">
                <a:latin typeface="Arial" charset="0"/>
                <a:cs typeface="Arial" charset="0"/>
              </a:rPr>
              <a:t>for agency audits</a:t>
            </a:r>
            <a:r>
              <a:rPr lang="en-US" b="1" smtClean="0">
                <a:latin typeface="Arial" charset="0"/>
                <a:cs typeface="Arial" charset="0"/>
                <a:hlinkClick r:id="rId3"/>
              </a:rPr>
              <a:t> </a:t>
            </a:r>
            <a:r>
              <a:rPr lang="en-US" sz="1500" b="1" smtClean="0">
                <a:latin typeface="Arial" charset="0"/>
                <a:cs typeface="Arial" charset="0"/>
                <a:hlinkClick r:id="rId3"/>
              </a:rPr>
              <a:t>http://www.ncdhhs.gov/mhddsas/providers/providermonitoring/tools.html</a:t>
            </a:r>
            <a:r>
              <a:rPr lang="en-US" sz="1500" smtClean="0">
                <a:latin typeface="Arial" charset="0"/>
                <a:cs typeface="Arial" charset="0"/>
              </a:rPr>
              <a:t> </a:t>
            </a:r>
          </a:p>
          <a:p>
            <a:pPr marL="620713" lvl="1" indent="-228600" eaLnBrk="1" hangingPunct="1">
              <a:buClr>
                <a:srgbClr val="00B0F0"/>
              </a:buClr>
              <a:buSzPct val="125000"/>
              <a:buFont typeface="Wingdings" pitchFamily="2" charset="2"/>
              <a:buChar char="v"/>
            </a:pPr>
            <a:endParaRPr lang="en-US" sz="1600" smtClean="0">
              <a:latin typeface="Arial" charset="0"/>
              <a:cs typeface="Arial" charset="0"/>
            </a:endParaRPr>
          </a:p>
          <a:p>
            <a:pPr marL="620713" lvl="1" indent="-228600" eaLnBrk="1" hangingPunct="1">
              <a:buClr>
                <a:srgbClr val="00B0F0"/>
              </a:buClr>
              <a:buSzPct val="125000"/>
              <a:buFont typeface="Wingdings" pitchFamily="2" charset="2"/>
              <a:buChar char="v"/>
            </a:pPr>
            <a:endParaRPr lang="en-US" smtClean="0">
              <a:latin typeface="Arial" charset="0"/>
              <a:cs typeface="Arial" charset="0"/>
            </a:endParaRPr>
          </a:p>
          <a:p>
            <a:pPr marL="365125" indent="-255588" eaLnBrk="1" hangingPunct="1"/>
            <a:endParaRPr lang="en-US" smtClean="0"/>
          </a:p>
        </p:txBody>
      </p:sp>
      <p:sp>
        <p:nvSpPr>
          <p:cNvPr id="2" name="Title 1"/>
          <p:cNvSpPr>
            <a:spLocks noGrp="1"/>
          </p:cNvSpPr>
          <p:nvPr>
            <p:ph type="title" idx="4294967295"/>
          </p:nvPr>
        </p:nvSpPr>
        <p:spPr>
          <a:xfrm>
            <a:off x="457200" y="541337"/>
            <a:ext cx="8153400" cy="685801"/>
          </a:xfrm>
        </p:spPr>
        <p:txBody>
          <a:bodyPr rtlCol="0">
            <a:normAutofit fontScale="90000"/>
            <a:scene3d>
              <a:camera prst="orthographicFront"/>
              <a:lightRig rig="soft" dir="t"/>
            </a:scene3d>
            <a:sp3d prstMaterial="softEdge">
              <a:bevelT w="25400" h="25400"/>
            </a:sp3d>
          </a:bodyPr>
          <a:lstStyle/>
          <a:p>
            <a:pPr algn="just" eaLnBrk="1" fontAlgn="auto" hangingPunct="1">
              <a:spcAft>
                <a:spcPts val="0"/>
              </a:spcAft>
              <a:defRPr/>
            </a:pPr>
            <a: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r>
            <a:b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49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r>
            <a:br>
              <a:rPr lang="en-US" sz="49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r>
            <a:b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Providers</a:t>
            </a:r>
            <a:b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r>
            <a:b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49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r>
            <a:br>
              <a:rPr lang="en-US" sz="49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4100" b="1" dirty="0" smtClean="0">
                <a:solidFill>
                  <a:srgbClr val="00B0F0"/>
                </a:solidFill>
                <a:effectLst>
                  <a:outerShdw blurRad="31750" dist="25400" dir="5400000" algn="tl" rotWithShape="0">
                    <a:srgbClr val="000000">
                      <a:alpha val="25000"/>
                    </a:srgbClr>
                  </a:outerShdw>
                </a:effectLst>
              </a:rPr>
              <a:t> </a:t>
            </a:r>
            <a:br>
              <a:rPr lang="en-US" sz="4100" b="1" dirty="0" smtClean="0">
                <a:solidFill>
                  <a:srgbClr val="00B0F0"/>
                </a:solidFill>
                <a:effectLst>
                  <a:outerShdw blurRad="31750" dist="25400" dir="5400000" algn="tl" rotWithShape="0">
                    <a:srgbClr val="000000">
                      <a:alpha val="25000"/>
                    </a:srgbClr>
                  </a:outerShdw>
                </a:effectLst>
              </a:rPr>
            </a:br>
            <a:endParaRPr lang="en-US" sz="4100" b="1" dirty="0">
              <a:solidFill>
                <a:srgbClr val="00B0F0"/>
              </a:solidFill>
              <a:effectLst>
                <a:outerShdw blurRad="31750" dist="25400" dir="5400000" algn="tl" rotWithShape="0">
                  <a:srgbClr val="000000">
                    <a:alpha val="25000"/>
                  </a:srgbClr>
                </a:outerShdw>
              </a:effectLst>
            </a:endParaRPr>
          </a:p>
        </p:txBody>
      </p:sp>
      <p:sp>
        <p:nvSpPr>
          <p:cNvPr id="26317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3746EF-5D80-4FFC-8A7B-8BD585B6EED5}" type="slidenum">
              <a:rPr lang="en-US" sz="2000" smtClean="0">
                <a:solidFill>
                  <a:srgbClr val="092471"/>
                </a:solidFill>
              </a:rPr>
              <a:pPr fontAlgn="base">
                <a:spcBef>
                  <a:spcPct val="0"/>
                </a:spcBef>
                <a:spcAft>
                  <a:spcPct val="0"/>
                </a:spcAft>
              </a:pPr>
              <a:t>125</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Content Placeholder 2"/>
          <p:cNvSpPr>
            <a:spLocks noGrp="1"/>
          </p:cNvSpPr>
          <p:nvPr>
            <p:ph idx="4294967295"/>
          </p:nvPr>
        </p:nvSpPr>
        <p:spPr>
          <a:xfrm>
            <a:off x="381000" y="1679575"/>
            <a:ext cx="8382000" cy="4648200"/>
          </a:xfrm>
        </p:spPr>
        <p:txBody>
          <a:bodyPr/>
          <a:lstStyle/>
          <a:p>
            <a:pPr marL="963613" lvl="1" indent="-342900" eaLnBrk="1" hangingPunct="1">
              <a:spcBef>
                <a:spcPct val="0"/>
              </a:spcBef>
              <a:spcAft>
                <a:spcPts val="1200"/>
              </a:spcAft>
              <a:buClr>
                <a:srgbClr val="00B0F0"/>
              </a:buClr>
              <a:buSzPct val="125000"/>
              <a:buFont typeface="Wingdings" pitchFamily="2" charset="2"/>
              <a:buChar char="v"/>
            </a:pPr>
            <a:r>
              <a:rPr lang="en-US" sz="2400" smtClean="0">
                <a:latin typeface="Arial" charset="0"/>
                <a:cs typeface="Arial" charset="0"/>
              </a:rPr>
              <a:t>Develop and manage service benefit plans; coordinate and monitor services provided.</a:t>
            </a:r>
          </a:p>
          <a:p>
            <a:pPr marL="963613" lvl="1" indent="-342900" eaLnBrk="1" hangingPunct="1">
              <a:spcBef>
                <a:spcPct val="0"/>
              </a:spcBef>
              <a:spcAft>
                <a:spcPts val="1200"/>
              </a:spcAft>
              <a:buClr>
                <a:srgbClr val="00B0F0"/>
              </a:buClr>
              <a:buSzPct val="125000"/>
              <a:buFont typeface="Wingdings" pitchFamily="2" charset="2"/>
              <a:buChar char="v"/>
            </a:pPr>
            <a:r>
              <a:rPr lang="en-US" sz="2400" smtClean="0">
                <a:latin typeface="Arial" charset="0"/>
                <a:cs typeface="Arial" charset="0"/>
              </a:rPr>
              <a:t>Use </a:t>
            </a:r>
            <a:r>
              <a:rPr lang="en-US" sz="2400" i="1" smtClean="0">
                <a:latin typeface="Arial" charset="0"/>
                <a:cs typeface="Arial" charset="0"/>
              </a:rPr>
              <a:t>DHHS</a:t>
            </a:r>
            <a:r>
              <a:rPr lang="en-US" sz="2400" smtClean="0">
                <a:latin typeface="Arial" charset="0"/>
                <a:cs typeface="Arial" charset="0"/>
              </a:rPr>
              <a:t> </a:t>
            </a:r>
            <a:r>
              <a:rPr lang="en-US" sz="2400" i="1" smtClean="0">
                <a:latin typeface="Arial" charset="0"/>
                <a:cs typeface="Arial" charset="0"/>
              </a:rPr>
              <a:t>Provider Monitoring Tools </a:t>
            </a:r>
            <a:r>
              <a:rPr lang="en-US" sz="2400" smtClean="0">
                <a:latin typeface="Arial" charset="0"/>
                <a:cs typeface="Arial" charset="0"/>
              </a:rPr>
              <a:t>for agency audits   </a:t>
            </a:r>
            <a:r>
              <a:rPr lang="en-US" sz="1600" b="1" smtClean="0">
                <a:latin typeface="Arial" charset="0"/>
                <a:cs typeface="Arial" charset="0"/>
                <a:hlinkClick r:id="rId3"/>
              </a:rPr>
              <a:t>http://www.ncdhhs.gov/mhddsas/providers/providermonitoring/tools.html</a:t>
            </a:r>
            <a:r>
              <a:rPr lang="en-US" sz="1600" b="1" smtClean="0">
                <a:latin typeface="Arial" charset="0"/>
                <a:cs typeface="Arial" charset="0"/>
              </a:rPr>
              <a:t>. </a:t>
            </a:r>
          </a:p>
          <a:p>
            <a:pPr marL="963613" lvl="1" indent="-342900" eaLnBrk="1" hangingPunct="1">
              <a:spcBef>
                <a:spcPct val="0"/>
              </a:spcBef>
              <a:spcAft>
                <a:spcPts val="1200"/>
              </a:spcAft>
              <a:buClr>
                <a:srgbClr val="00B0F0"/>
              </a:buClr>
              <a:buSzPct val="125000"/>
              <a:buFont typeface="Wingdings" pitchFamily="2" charset="2"/>
              <a:buChar char="v"/>
            </a:pPr>
            <a:r>
              <a:rPr lang="en-US" sz="2400" smtClean="0">
                <a:latin typeface="Arial" charset="0"/>
                <a:cs typeface="Arial" charset="0"/>
              </a:rPr>
              <a:t> Also completes fiscal and billing audits (Post-Payment   Reviews).</a:t>
            </a:r>
          </a:p>
          <a:p>
            <a:pPr marL="963613" lvl="1" indent="-342900" eaLnBrk="1" hangingPunct="1">
              <a:spcBef>
                <a:spcPct val="0"/>
              </a:spcBef>
              <a:spcAft>
                <a:spcPts val="1200"/>
              </a:spcAft>
              <a:buClr>
                <a:srgbClr val="00B0F0"/>
              </a:buClr>
              <a:buSzPct val="125000"/>
              <a:buFont typeface="Wingdings" pitchFamily="2" charset="2"/>
              <a:buChar char="v"/>
            </a:pPr>
            <a:r>
              <a:rPr lang="en-US" sz="2400" smtClean="0">
                <a:latin typeface="Arial" charset="0"/>
                <a:cs typeface="Arial" charset="0"/>
              </a:rPr>
              <a:t>Reviews when complaints are received. </a:t>
            </a:r>
          </a:p>
          <a:p>
            <a:pPr marL="963613" lvl="1" indent="-342900" eaLnBrk="1" hangingPunct="1">
              <a:spcBef>
                <a:spcPct val="0"/>
              </a:spcBef>
              <a:spcAft>
                <a:spcPts val="1200"/>
              </a:spcAft>
              <a:buClr>
                <a:srgbClr val="00B0F0"/>
              </a:buClr>
              <a:buSzPct val="125000"/>
              <a:buFont typeface="Wingdings" pitchFamily="2" charset="2"/>
              <a:buChar char="v"/>
            </a:pPr>
            <a:r>
              <a:rPr lang="en-US" sz="2400" smtClean="0">
                <a:latin typeface="Arial" charset="0"/>
                <a:cs typeface="Arial" charset="0"/>
              </a:rPr>
              <a:t>Targeted/Focused Monitoring.</a:t>
            </a:r>
          </a:p>
          <a:p>
            <a:pPr marL="963613" lvl="1" indent="-342900" eaLnBrk="1" hangingPunct="1">
              <a:spcBef>
                <a:spcPct val="0"/>
              </a:spcBef>
              <a:spcAft>
                <a:spcPts val="1200"/>
              </a:spcAft>
              <a:buClr>
                <a:srgbClr val="00B0F0"/>
              </a:buClr>
              <a:buSzPct val="125000"/>
              <a:buFont typeface="Wingdings" pitchFamily="2" charset="2"/>
              <a:buChar char="v"/>
            </a:pPr>
            <a:r>
              <a:rPr lang="en-US" sz="2400" smtClean="0">
                <a:latin typeface="Arial" charset="0"/>
                <a:cs typeface="Arial" charset="0"/>
              </a:rPr>
              <a:t>Incident Report reviews.</a:t>
            </a:r>
          </a:p>
          <a:p>
            <a:pPr marL="365125" indent="-255588" eaLnBrk="1" hangingPunct="1"/>
            <a:endParaRPr lang="en-US" smtClean="0"/>
          </a:p>
        </p:txBody>
      </p:sp>
      <p:sp>
        <p:nvSpPr>
          <p:cNvPr id="2" name="Title 1"/>
          <p:cNvSpPr>
            <a:spLocks noGrp="1"/>
          </p:cNvSpPr>
          <p:nvPr>
            <p:ph type="title" idx="4294967295"/>
          </p:nvPr>
        </p:nvSpPr>
        <p:spPr>
          <a:xfrm>
            <a:off x="457200" y="381000"/>
            <a:ext cx="8229600" cy="884238"/>
          </a:xfrm>
        </p:spPr>
        <p:txBody>
          <a:bodyPr rtlCol="0">
            <a:normAutofit fontScale="90000"/>
            <a:scene3d>
              <a:camera prst="orthographicFront"/>
              <a:lightRig rig="soft" dir="t"/>
            </a:scene3d>
            <a:sp3d prstMaterial="softEdge">
              <a:bevelT w="25400" h="25400"/>
            </a:sp3d>
          </a:bodyPr>
          <a:lstStyle/>
          <a:p>
            <a:pPr eaLnBrk="1" fontAlgn="auto" hangingPunct="1">
              <a:spcAft>
                <a:spcPts val="0"/>
              </a:spcAft>
              <a:defRPr/>
            </a:pPr>
            <a:r>
              <a:rPr lang="en-US" sz="36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Managed Care Organization (LME/MCO</a:t>
            </a:r>
            <a:r>
              <a:rPr lang="en-US" sz="36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t>
            </a:r>
            <a:endParaRPr lang="en-US" sz="4100" b="1" dirty="0">
              <a:solidFill>
                <a:srgbClr val="00B0F0"/>
              </a:solidFill>
              <a:effectLst>
                <a:outerShdw blurRad="31750" dist="25400" dir="5400000" algn="tl" rotWithShape="0">
                  <a:srgbClr val="000000">
                    <a:alpha val="25000"/>
                  </a:srgbClr>
                </a:outerShdw>
              </a:effectLst>
            </a:endParaRPr>
          </a:p>
        </p:txBody>
      </p:sp>
      <p:sp>
        <p:nvSpPr>
          <p:cNvPr id="26521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83D4EE-EA87-45B1-A9F2-0BEB1B7D0A0E}" type="slidenum">
              <a:rPr lang="en-US" sz="2000" smtClean="0">
                <a:solidFill>
                  <a:srgbClr val="092471"/>
                </a:solidFill>
              </a:rPr>
              <a:pPr fontAlgn="base">
                <a:spcBef>
                  <a:spcPct val="0"/>
                </a:spcBef>
                <a:spcAft>
                  <a:spcPct val="0"/>
                </a:spcAft>
              </a:pPr>
              <a:t>126</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274638"/>
            <a:ext cx="8229600" cy="1325562"/>
          </a:xfrm>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sz="44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General</a:t>
            </a:r>
            <a:r>
              <a:rPr lang="en-US" sz="40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Monitoring Courtesies</a:t>
            </a:r>
            <a:endParaRPr lang="en-US" sz="40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pic>
        <p:nvPicPr>
          <p:cNvPr id="267266" name="Picture 2"/>
          <p:cNvPicPr>
            <a:picLocks noGrp="1" noChangeAspect="1" noChangeArrowheads="1"/>
          </p:cNvPicPr>
          <p:nvPr>
            <p:ph idx="4294967295"/>
          </p:nvPr>
        </p:nvPicPr>
        <p:blipFill>
          <a:blip r:embed="rId3"/>
          <a:srcRect/>
          <a:stretch>
            <a:fillRect/>
          </a:stretch>
        </p:blipFill>
        <p:spPr>
          <a:xfrm>
            <a:off x="1795463" y="2114550"/>
            <a:ext cx="4875212" cy="3260725"/>
          </a:xfrm>
        </p:spPr>
      </p:pic>
      <p:sp>
        <p:nvSpPr>
          <p:cNvPr id="267267"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EBA8F5-A117-4127-A172-C709A42A1322}" type="slidenum">
              <a:rPr lang="en-US" sz="2000" smtClean="0">
                <a:solidFill>
                  <a:srgbClr val="092471"/>
                </a:solidFill>
              </a:rPr>
              <a:pPr fontAlgn="base">
                <a:spcBef>
                  <a:spcPct val="0"/>
                </a:spcBef>
                <a:spcAft>
                  <a:spcPct val="0"/>
                </a:spcAft>
              </a:pPr>
              <a:t>127</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Content Placeholder 13"/>
          <p:cNvSpPr>
            <a:spLocks noGrp="1"/>
          </p:cNvSpPr>
          <p:nvPr>
            <p:ph sz="half" idx="4294967295"/>
          </p:nvPr>
        </p:nvSpPr>
        <p:spPr>
          <a:xfrm>
            <a:off x="1371600" y="1143000"/>
            <a:ext cx="7239000" cy="4495800"/>
          </a:xfrm>
        </p:spPr>
        <p:txBody>
          <a:bodyPr/>
          <a:lstStyle/>
          <a:p>
            <a:pPr marL="107950" indent="0" eaLnBrk="1" hangingPunct="1">
              <a:spcBef>
                <a:spcPct val="0"/>
              </a:spcBef>
              <a:buFontTx/>
              <a:buNone/>
            </a:pPr>
            <a:endParaRPr lang="en-US" sz="2100" smtClean="0">
              <a:latin typeface="Arial" charset="0"/>
              <a:cs typeface="Arial" charset="0"/>
            </a:endParaRPr>
          </a:p>
          <a:p>
            <a:pPr marL="107950" indent="0" eaLnBrk="1" hangingPunct="1">
              <a:spcBef>
                <a:spcPct val="0"/>
              </a:spcBef>
              <a:buClr>
                <a:srgbClr val="00B0F0"/>
              </a:buClr>
              <a:buSzPct val="125000"/>
              <a:buFont typeface="Wingdings" pitchFamily="2" charset="2"/>
              <a:buChar char="v"/>
            </a:pPr>
            <a:r>
              <a:rPr lang="en-US" smtClean="0">
                <a:latin typeface="Arial" charset="0"/>
                <a:cs typeface="Arial" charset="0"/>
              </a:rPr>
              <a:t>Greet and welcome.  </a:t>
            </a:r>
          </a:p>
          <a:p>
            <a:pPr marL="107950" indent="0" eaLnBrk="1" hangingPunct="1">
              <a:spcBef>
                <a:spcPct val="0"/>
              </a:spcBef>
            </a:pPr>
            <a:endParaRPr lang="en-US" smtClean="0">
              <a:latin typeface="Arial" charset="0"/>
              <a:cs typeface="Arial" charset="0"/>
            </a:endParaRPr>
          </a:p>
          <a:p>
            <a:pPr marL="107950" indent="0" eaLnBrk="1" hangingPunct="1">
              <a:spcBef>
                <a:spcPct val="0"/>
              </a:spcBef>
              <a:buClr>
                <a:srgbClr val="00B0F0"/>
              </a:buClr>
              <a:buSzPct val="125000"/>
              <a:buFont typeface="Wingdings" pitchFamily="2" charset="2"/>
              <a:buChar char="v"/>
            </a:pPr>
            <a:r>
              <a:rPr lang="en-US" smtClean="0">
                <a:latin typeface="Arial" charset="0"/>
                <a:cs typeface="Arial" charset="0"/>
              </a:rPr>
              <a:t>Make introductions.</a:t>
            </a:r>
          </a:p>
          <a:p>
            <a:pPr marL="107950" indent="0" eaLnBrk="1" hangingPunct="1">
              <a:spcBef>
                <a:spcPct val="0"/>
              </a:spcBef>
              <a:buFontTx/>
              <a:buNone/>
            </a:pPr>
            <a:endParaRPr lang="en-US" smtClean="0">
              <a:latin typeface="Arial" charset="0"/>
              <a:cs typeface="Arial" charset="0"/>
            </a:endParaRPr>
          </a:p>
          <a:p>
            <a:pPr marL="107950" indent="0" eaLnBrk="1" hangingPunct="1">
              <a:spcBef>
                <a:spcPct val="0"/>
              </a:spcBef>
              <a:buClr>
                <a:srgbClr val="00B0F0"/>
              </a:buClr>
              <a:buSzPct val="125000"/>
              <a:buFont typeface="Wingdings" pitchFamily="2" charset="2"/>
              <a:buChar char="v"/>
            </a:pPr>
            <a:r>
              <a:rPr lang="en-US" smtClean="0">
                <a:latin typeface="Arial" charset="0"/>
                <a:cs typeface="Arial" charset="0"/>
              </a:rPr>
              <a:t>Demonstrate respect.</a:t>
            </a:r>
          </a:p>
          <a:p>
            <a:pPr marL="107950" indent="0" eaLnBrk="1" hangingPunct="1">
              <a:spcBef>
                <a:spcPct val="0"/>
              </a:spcBef>
              <a:buFontTx/>
              <a:buNone/>
            </a:pPr>
            <a:endParaRPr lang="en-US" smtClean="0">
              <a:latin typeface="Arial" charset="0"/>
              <a:cs typeface="Arial" charset="0"/>
            </a:endParaRPr>
          </a:p>
          <a:p>
            <a:pPr marL="107950" indent="0" eaLnBrk="1" hangingPunct="1">
              <a:spcBef>
                <a:spcPct val="0"/>
              </a:spcBef>
              <a:buClr>
                <a:srgbClr val="00B0F0"/>
              </a:buClr>
              <a:buSzPct val="125000"/>
              <a:buFont typeface="Wingdings" pitchFamily="2" charset="2"/>
              <a:buChar char="v"/>
            </a:pPr>
            <a:r>
              <a:rPr lang="en-US" smtClean="0">
                <a:latin typeface="Arial" charset="0"/>
                <a:cs typeface="Arial" charset="0"/>
              </a:rPr>
              <a:t>Be professional.</a:t>
            </a:r>
          </a:p>
          <a:p>
            <a:pPr marL="107950" indent="0" eaLnBrk="1" hangingPunct="1">
              <a:spcBef>
                <a:spcPct val="0"/>
              </a:spcBef>
            </a:pPr>
            <a:endParaRPr lang="en-US" smtClean="0">
              <a:latin typeface="Arial" charset="0"/>
              <a:cs typeface="Arial" charset="0"/>
            </a:endParaRPr>
          </a:p>
          <a:p>
            <a:pPr marL="107950" indent="0" eaLnBrk="1" hangingPunct="1">
              <a:spcBef>
                <a:spcPct val="0"/>
              </a:spcBef>
              <a:buClr>
                <a:srgbClr val="00B0F0"/>
              </a:buClr>
              <a:buSzPct val="125000"/>
              <a:buFont typeface="Wingdings" pitchFamily="2" charset="2"/>
              <a:buChar char="v"/>
            </a:pPr>
            <a:r>
              <a:rPr lang="en-US" smtClean="0">
                <a:latin typeface="Arial" charset="0"/>
                <a:cs typeface="Arial" charset="0"/>
              </a:rPr>
              <a:t>Be calm and friendly.</a:t>
            </a:r>
          </a:p>
          <a:p>
            <a:pPr marL="107950" indent="0" eaLnBrk="1" hangingPunct="1">
              <a:spcBef>
                <a:spcPct val="0"/>
              </a:spcBef>
              <a:buFontTx/>
              <a:buNone/>
            </a:pPr>
            <a:endParaRPr lang="en-US" smtClean="0">
              <a:latin typeface="Arial" charset="0"/>
              <a:cs typeface="Arial" charset="0"/>
            </a:endParaRPr>
          </a:p>
          <a:p>
            <a:pPr marL="107950" indent="0" eaLnBrk="1" hangingPunct="1">
              <a:spcBef>
                <a:spcPct val="0"/>
              </a:spcBef>
              <a:buClr>
                <a:srgbClr val="00B0F0"/>
              </a:buClr>
              <a:buSzPct val="125000"/>
              <a:buFont typeface="Wingdings" pitchFamily="2" charset="2"/>
              <a:buChar char="v"/>
            </a:pPr>
            <a:r>
              <a:rPr lang="en-US" smtClean="0">
                <a:latin typeface="Arial" charset="0"/>
                <a:cs typeface="Arial" charset="0"/>
              </a:rPr>
              <a:t>Discuss openly when there is disagreement.</a:t>
            </a:r>
            <a:endParaRPr lang="en-US" sz="2100" smtClean="0">
              <a:latin typeface="Arial" charset="0"/>
              <a:cs typeface="Arial" charset="0"/>
            </a:endParaRPr>
          </a:p>
          <a:p>
            <a:pPr marL="107950" indent="0" eaLnBrk="1" hangingPunct="1">
              <a:buFontTx/>
              <a:buNone/>
            </a:pPr>
            <a:endParaRPr lang="en-US" smtClean="0"/>
          </a:p>
          <a:p>
            <a:pPr marL="107950" indent="0" eaLnBrk="1" hangingPunct="1">
              <a:buFontTx/>
              <a:buNone/>
            </a:pPr>
            <a:endParaRPr lang="en-US" smtClean="0"/>
          </a:p>
        </p:txBody>
      </p:sp>
      <p:sp>
        <p:nvSpPr>
          <p:cNvPr id="7" name="Title 6"/>
          <p:cNvSpPr>
            <a:spLocks noGrp="1"/>
          </p:cNvSpPr>
          <p:nvPr>
            <p:ph type="title" idx="4294967295"/>
          </p:nvPr>
        </p:nvSpPr>
        <p:spPr>
          <a:xfrm>
            <a:off x="533400" y="312738"/>
            <a:ext cx="8229600" cy="792161"/>
          </a:xfrm>
        </p:spPr>
        <p:txBody>
          <a:bodyPr rtlCol="0">
            <a:noAutofit/>
            <a:scene3d>
              <a:camera prst="orthographicFront"/>
              <a:lightRig rig="soft" dir="t"/>
            </a:scene3d>
            <a:sp3d prstMaterial="softEdge">
              <a:bevelT w="25400" h="25400"/>
            </a:sp3d>
          </a:bodyPr>
          <a:lstStyle/>
          <a:p>
            <a:pPr algn="l" eaLnBrk="1" fontAlgn="auto" hangingPunct="1">
              <a:spcAft>
                <a:spcPts val="0"/>
              </a:spcAft>
              <a:defRPr/>
            </a:pPr>
            <a:r>
              <a:rPr lang="en-US" sz="4400" b="1" dirty="0" smtClean="0">
                <a:solidFill>
                  <a:srgbClr val="0070C0"/>
                </a:solidFill>
                <a:effectLst>
                  <a:outerShdw blurRad="31750" dist="25400" dir="5400000" algn="tl" rotWithShape="0">
                    <a:srgbClr val="000000">
                      <a:alpha val="25000"/>
                    </a:srgbClr>
                  </a:outerShdw>
                </a:effectLst>
              </a:rPr>
              <a:t/>
            </a:r>
            <a:br>
              <a:rPr lang="en-US" sz="4400" b="1" dirty="0" smtClean="0">
                <a:solidFill>
                  <a:srgbClr val="0070C0"/>
                </a:solidFill>
                <a:effectLst>
                  <a:outerShdw blurRad="31750" dist="25400" dir="5400000" algn="tl" rotWithShape="0">
                    <a:srgbClr val="000000">
                      <a:alpha val="25000"/>
                    </a:srgbClr>
                  </a:outerShdw>
                </a:effectLst>
              </a:rPr>
            </a:br>
            <a:r>
              <a:rPr lang="en-US" sz="44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Remember to:</a:t>
            </a:r>
            <a:r>
              <a:rPr lang="en-US" sz="4400" b="1" dirty="0" smtClean="0">
                <a:solidFill>
                  <a:srgbClr val="00B0F0"/>
                </a:solidFill>
                <a:effectLst>
                  <a:outerShdw blurRad="31750" dist="25400" dir="5400000" algn="tl" rotWithShape="0">
                    <a:srgbClr val="000000">
                      <a:alpha val="25000"/>
                    </a:srgbClr>
                  </a:outerShdw>
                </a:effectLst>
              </a:rPr>
              <a:t/>
            </a:r>
            <a:br>
              <a:rPr lang="en-US" sz="4400" b="1" dirty="0" smtClean="0">
                <a:solidFill>
                  <a:srgbClr val="00B0F0"/>
                </a:solidFill>
                <a:effectLst>
                  <a:outerShdw blurRad="31750" dist="25400" dir="5400000" algn="tl" rotWithShape="0">
                    <a:srgbClr val="000000">
                      <a:alpha val="25000"/>
                    </a:srgbClr>
                  </a:outerShdw>
                </a:effectLst>
              </a:rPr>
            </a:br>
            <a:endParaRPr lang="en-US" sz="4400" b="1" dirty="0">
              <a:solidFill>
                <a:srgbClr val="00B0F0"/>
              </a:solidFill>
              <a:effectLst>
                <a:outerShdw blurRad="31750" dist="25400" dir="5400000" algn="tl" rotWithShape="0">
                  <a:srgbClr val="000000">
                    <a:alpha val="25000"/>
                  </a:srgbClr>
                </a:outerShdw>
              </a:effectLst>
            </a:endParaRPr>
          </a:p>
        </p:txBody>
      </p:sp>
      <p:sp>
        <p:nvSpPr>
          <p:cNvPr id="26931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3B77E1-8BC9-4B9F-A6A7-80A35E77B980}" type="slidenum">
              <a:rPr lang="en-US" sz="2000" smtClean="0">
                <a:solidFill>
                  <a:srgbClr val="092471"/>
                </a:solidFill>
              </a:rPr>
              <a:pPr fontAlgn="base">
                <a:spcBef>
                  <a:spcPct val="0"/>
                </a:spcBef>
                <a:spcAft>
                  <a:spcPct val="0"/>
                </a:spcAft>
              </a:pPr>
              <a:t>128</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Content Placeholder 13"/>
          <p:cNvSpPr>
            <a:spLocks noGrp="1"/>
          </p:cNvSpPr>
          <p:nvPr>
            <p:ph sz="half" idx="4294967295"/>
          </p:nvPr>
        </p:nvSpPr>
        <p:spPr>
          <a:xfrm>
            <a:off x="1143000" y="1582738"/>
            <a:ext cx="7086600" cy="4419600"/>
          </a:xfrm>
        </p:spPr>
        <p:txBody>
          <a:bodyPr/>
          <a:lstStyle/>
          <a:p>
            <a:pPr marL="365125" indent="-255588" eaLnBrk="1" hangingPunct="1">
              <a:buClr>
                <a:srgbClr val="00B0F0"/>
              </a:buClr>
              <a:buSzPct val="125000"/>
              <a:buFont typeface="Wingdings" pitchFamily="2" charset="2"/>
              <a:buChar char="v"/>
            </a:pPr>
            <a:r>
              <a:rPr lang="en-US" smtClean="0">
                <a:latin typeface="Arial" charset="0"/>
                <a:cs typeface="Arial" charset="0"/>
              </a:rPr>
              <a:t>Ask questions. </a:t>
            </a:r>
          </a:p>
          <a:p>
            <a:pPr marL="365125" indent="-255588" eaLnBrk="1" hangingPunct="1">
              <a:buClr>
                <a:srgbClr val="00B0F0"/>
              </a:buClr>
              <a:buSzPct val="125000"/>
              <a:buFont typeface="Wingdings" pitchFamily="2" charset="2"/>
              <a:buChar char="v"/>
            </a:pPr>
            <a:r>
              <a:rPr lang="en-US" smtClean="0">
                <a:latin typeface="Arial" charset="0"/>
                <a:cs typeface="Arial" charset="0"/>
              </a:rPr>
              <a:t>To share, without hesitation, if the review  becomes too disruptive for the participants.</a:t>
            </a:r>
          </a:p>
          <a:p>
            <a:pPr marL="365125" indent="-255588" eaLnBrk="1" hangingPunct="1">
              <a:buClr>
                <a:srgbClr val="00B0F0"/>
              </a:buClr>
              <a:buSzPct val="125000"/>
              <a:buFont typeface="Wingdings" pitchFamily="2" charset="2"/>
              <a:buChar char="v"/>
            </a:pPr>
            <a:r>
              <a:rPr lang="en-US" smtClean="0">
                <a:latin typeface="Arial" charset="0"/>
                <a:cs typeface="Arial" charset="0"/>
              </a:rPr>
              <a:t>Demonstrate integrity throughout the process.</a:t>
            </a:r>
          </a:p>
          <a:p>
            <a:pPr marL="365125" indent="-255588" eaLnBrk="1" hangingPunct="1">
              <a:buClr>
                <a:srgbClr val="00B0F0"/>
              </a:buClr>
              <a:buSzPct val="125000"/>
              <a:buFont typeface="Wingdings" pitchFamily="2" charset="2"/>
              <a:buChar char="v"/>
            </a:pPr>
            <a:r>
              <a:rPr lang="en-US" smtClean="0">
                <a:latin typeface="Arial" charset="0"/>
                <a:cs typeface="Arial" charset="0"/>
              </a:rPr>
              <a:t>Ensure transparency.</a:t>
            </a:r>
          </a:p>
          <a:p>
            <a:pPr marL="365125" indent="-255588" eaLnBrk="1" hangingPunct="1"/>
            <a:endParaRPr lang="en-US" sz="2100" smtClean="0">
              <a:latin typeface="Arial" charset="0"/>
              <a:cs typeface="Arial" charset="0"/>
            </a:endParaRPr>
          </a:p>
          <a:p>
            <a:pPr marL="365125" indent="-255588" eaLnBrk="1" hangingPunct="1"/>
            <a:endParaRPr lang="en-US" sz="2100" smtClean="0"/>
          </a:p>
        </p:txBody>
      </p:sp>
      <p:sp>
        <p:nvSpPr>
          <p:cNvPr id="7" name="Title 6"/>
          <p:cNvSpPr>
            <a:spLocks noGrp="1"/>
          </p:cNvSpPr>
          <p:nvPr>
            <p:ph type="title" idx="4294967295"/>
          </p:nvPr>
        </p:nvSpPr>
        <p:spPr>
          <a:xfrm>
            <a:off x="457200" y="228600"/>
            <a:ext cx="8229600" cy="792162"/>
          </a:xfrm>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n-US" sz="44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Remember to:</a:t>
            </a:r>
            <a:endParaRPr lang="en-US" sz="44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27136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CC940C-AB3A-4743-913C-D3D62E663A3F}" type="slidenum">
              <a:rPr lang="en-US" sz="2000" smtClean="0">
                <a:solidFill>
                  <a:srgbClr val="092471"/>
                </a:solidFill>
              </a:rPr>
              <a:pPr fontAlgn="base">
                <a:spcBef>
                  <a:spcPct val="0"/>
                </a:spcBef>
                <a:spcAft>
                  <a:spcPct val="0"/>
                </a:spcAft>
              </a:pPr>
              <a:t>129</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z="4000" smtClean="0"/>
              <a:t>Routine Monitoring of Provider Agencies</a:t>
            </a:r>
          </a:p>
        </p:txBody>
      </p:sp>
      <p:sp>
        <p:nvSpPr>
          <p:cNvPr id="48130" name="Content Placeholder 2"/>
          <p:cNvSpPr>
            <a:spLocks noGrp="1"/>
          </p:cNvSpPr>
          <p:nvPr>
            <p:ph idx="1"/>
          </p:nvPr>
        </p:nvSpPr>
        <p:spPr>
          <a:xfrm>
            <a:off x="327025" y="2309813"/>
            <a:ext cx="8562975" cy="4056062"/>
          </a:xfrm>
        </p:spPr>
        <p:txBody>
          <a:bodyPr/>
          <a:lstStyle/>
          <a:p>
            <a:pPr eaLnBrk="1" hangingPunct="1">
              <a:spcAft>
                <a:spcPts val="1200"/>
              </a:spcAft>
            </a:pPr>
            <a:r>
              <a:rPr lang="en-US" sz="3600" smtClean="0">
                <a:solidFill>
                  <a:srgbClr val="413C29"/>
                </a:solidFill>
              </a:rPr>
              <a:t>Occurs at a minimum of every two years</a:t>
            </a:r>
          </a:p>
          <a:p>
            <a:pPr eaLnBrk="1" hangingPunct="1">
              <a:spcAft>
                <a:spcPts val="1200"/>
              </a:spcAft>
            </a:pPr>
            <a:r>
              <a:rPr lang="en-US" sz="3600" smtClean="0">
                <a:solidFill>
                  <a:srgbClr val="413C29"/>
                </a:solidFill>
              </a:rPr>
              <a:t>Includes use of a Routine Review Tool and a Post-Payment Review.  They may be used together or separately.</a:t>
            </a:r>
          </a:p>
          <a:p>
            <a:pPr eaLnBrk="1" hangingPunct="1">
              <a:spcBef>
                <a:spcPct val="0"/>
              </a:spcBef>
              <a:buFontTx/>
              <a:buNone/>
            </a:pPr>
            <a:r>
              <a:rPr lang="en-US" sz="2700" smtClean="0">
                <a:solidFill>
                  <a:srgbClr val="413C29"/>
                </a:solidFill>
              </a:rPr>
              <a:t>	.</a:t>
            </a:r>
          </a:p>
        </p:txBody>
      </p:sp>
      <p:sp>
        <p:nvSpPr>
          <p:cNvPr id="48131" name="Slide Number Placeholder 3"/>
          <p:cNvSpPr>
            <a:spLocks noGrp="1"/>
          </p:cNvSpPr>
          <p:nvPr>
            <p:ph type="sldNum" sz="quarter" idx="12"/>
          </p:nvPr>
        </p:nvSpPr>
        <p:spPr bwMode="auto">
          <a:xfrm>
            <a:off x="7407275" y="5513388"/>
            <a:ext cx="1482725"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13</a:t>
            </a:r>
          </a:p>
        </p:txBody>
      </p:sp>
      <p:pic>
        <p:nvPicPr>
          <p:cNvPr id="48132" name="Picture 5" descr="MC900441426[1]"/>
          <p:cNvPicPr>
            <a:picLocks noChangeAspect="1" noChangeArrowheads="1"/>
          </p:cNvPicPr>
          <p:nvPr/>
        </p:nvPicPr>
        <p:blipFill>
          <a:blip r:embed="rId3"/>
          <a:srcRect/>
          <a:stretch>
            <a:fillRect/>
          </a:stretch>
        </p:blipFill>
        <p:spPr bwMode="auto">
          <a:xfrm>
            <a:off x="6618288" y="809625"/>
            <a:ext cx="1609725" cy="160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Content Placeholder 13"/>
          <p:cNvSpPr>
            <a:spLocks noGrp="1"/>
          </p:cNvSpPr>
          <p:nvPr>
            <p:ph sz="half" idx="4294967295"/>
          </p:nvPr>
        </p:nvSpPr>
        <p:spPr>
          <a:xfrm>
            <a:off x="990600" y="1447800"/>
            <a:ext cx="7315200" cy="4518025"/>
          </a:xfrm>
        </p:spPr>
        <p:txBody>
          <a:bodyPr/>
          <a:lstStyle/>
          <a:p>
            <a:pPr marL="365125" indent="-255588" eaLnBrk="1" hangingPunct="1">
              <a:buClr>
                <a:srgbClr val="00B0F0"/>
              </a:buClr>
              <a:buSzPct val="125000"/>
              <a:buFont typeface="Wingdings" pitchFamily="2" charset="2"/>
              <a:buChar char="v"/>
            </a:pPr>
            <a:r>
              <a:rPr lang="en-US" smtClean="0">
                <a:latin typeface="Arial" charset="0"/>
                <a:cs typeface="Arial" charset="0"/>
              </a:rPr>
              <a:t>The process is not  personal; it is a system – we</a:t>
            </a:r>
          </a:p>
          <a:p>
            <a:pPr marL="365125" indent="-255588" eaLnBrk="1" hangingPunct="1">
              <a:buClr>
                <a:srgbClr val="00B0F0"/>
              </a:buClr>
              <a:buSzPct val="125000"/>
              <a:buFontTx/>
              <a:buNone/>
            </a:pPr>
            <a:r>
              <a:rPr lang="en-US" smtClean="0">
                <a:latin typeface="Arial" charset="0"/>
                <a:cs typeface="Arial" charset="0"/>
              </a:rPr>
              <a:t>     all have shared accountability.</a:t>
            </a:r>
          </a:p>
          <a:p>
            <a:pPr marL="365125" indent="-255588" eaLnBrk="1" hangingPunct="1">
              <a:buClr>
                <a:srgbClr val="00B0F0"/>
              </a:buClr>
              <a:buSzPct val="125000"/>
              <a:buFont typeface="Wingdings" pitchFamily="2" charset="2"/>
              <a:buChar char="v"/>
            </a:pPr>
            <a:r>
              <a:rPr lang="en-US" smtClean="0">
                <a:latin typeface="Arial" charset="0"/>
                <a:cs typeface="Arial" charset="0"/>
              </a:rPr>
              <a:t>Providers need to ensure preparedness, and </a:t>
            </a:r>
          </a:p>
          <a:p>
            <a:pPr marL="365125" indent="-255588" eaLnBrk="1" hangingPunct="1">
              <a:buClr>
                <a:srgbClr val="00B0F0"/>
              </a:buClr>
              <a:buSzPct val="125000"/>
              <a:buFontTx/>
              <a:buNone/>
            </a:pPr>
            <a:r>
              <a:rPr lang="en-US" smtClean="0">
                <a:latin typeface="Arial" charset="0"/>
                <a:cs typeface="Arial" charset="0"/>
              </a:rPr>
              <a:t>    LME-MCOs need to demonstrate patience, e.g. </a:t>
            </a:r>
          </a:p>
          <a:p>
            <a:pPr marL="365125" indent="-255588" eaLnBrk="1" hangingPunct="1">
              <a:buClr>
                <a:srgbClr val="00B0F0"/>
              </a:buClr>
              <a:buSzPct val="125000"/>
              <a:buFontTx/>
              <a:buNone/>
            </a:pPr>
            <a:r>
              <a:rPr lang="en-US" smtClean="0">
                <a:latin typeface="Arial" charset="0"/>
                <a:cs typeface="Arial" charset="0"/>
              </a:rPr>
              <a:t>    information may not be readily available and/or </a:t>
            </a:r>
          </a:p>
          <a:p>
            <a:pPr marL="365125" indent="-255588" eaLnBrk="1" hangingPunct="1">
              <a:buClr>
                <a:srgbClr val="00B0F0"/>
              </a:buClr>
              <a:buSzPct val="125000"/>
              <a:buFontTx/>
              <a:buNone/>
            </a:pPr>
            <a:r>
              <a:rPr lang="en-US" smtClean="0">
                <a:latin typeface="Arial" charset="0"/>
                <a:cs typeface="Arial" charset="0"/>
              </a:rPr>
              <a:t>    resources may be limited.</a:t>
            </a:r>
          </a:p>
          <a:p>
            <a:pPr marL="365125" indent="-255588" eaLnBrk="1" hangingPunct="1"/>
            <a:endParaRPr lang="en-US" smtClean="0"/>
          </a:p>
          <a:p>
            <a:pPr marL="365125" indent="-255588" eaLnBrk="1" hangingPunct="1">
              <a:buFontTx/>
              <a:buNone/>
            </a:pPr>
            <a:endParaRPr lang="en-US" smtClean="0"/>
          </a:p>
          <a:p>
            <a:pPr marL="365125" indent="-255588" eaLnBrk="1" hangingPunct="1">
              <a:buFontTx/>
              <a:buNone/>
            </a:pPr>
            <a:r>
              <a:rPr lang="en-US" smtClean="0"/>
              <a:t> </a:t>
            </a:r>
          </a:p>
          <a:p>
            <a:pPr marL="365125" indent="-255588" eaLnBrk="1" hangingPunct="1">
              <a:buFontTx/>
              <a:buNone/>
            </a:pPr>
            <a:endParaRPr lang="en-US" smtClean="0"/>
          </a:p>
        </p:txBody>
      </p:sp>
      <p:sp>
        <p:nvSpPr>
          <p:cNvPr id="7" name="Title 6"/>
          <p:cNvSpPr>
            <a:spLocks noGrp="1"/>
          </p:cNvSpPr>
          <p:nvPr>
            <p:ph type="title" idx="4294967295"/>
          </p:nvPr>
        </p:nvSpPr>
        <p:spPr>
          <a:xfrm>
            <a:off x="457200" y="304800"/>
            <a:ext cx="8229600" cy="792162"/>
          </a:xfrm>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n-US" sz="44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Other Reminders:</a:t>
            </a:r>
            <a:endParaRPr lang="en-US" sz="44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27341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1AE594-0E17-4D1C-9F3F-E94F7660DA0B}" type="slidenum">
              <a:rPr lang="en-US" sz="2000" smtClean="0">
                <a:solidFill>
                  <a:srgbClr val="092471"/>
                </a:solidFill>
              </a:rPr>
              <a:pPr fontAlgn="base">
                <a:spcBef>
                  <a:spcPct val="0"/>
                </a:spcBef>
                <a:spcAft>
                  <a:spcPct val="0"/>
                </a:spcAft>
              </a:pPr>
              <a:t>130</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Content Placeholder 13"/>
          <p:cNvSpPr>
            <a:spLocks noGrp="1"/>
          </p:cNvSpPr>
          <p:nvPr>
            <p:ph sz="half" idx="4294967295"/>
          </p:nvPr>
        </p:nvSpPr>
        <p:spPr>
          <a:xfrm>
            <a:off x="914400" y="1495425"/>
            <a:ext cx="7696200" cy="4379913"/>
          </a:xfrm>
        </p:spPr>
        <p:txBody>
          <a:bodyPr/>
          <a:lstStyle/>
          <a:p>
            <a:pPr marL="365125" indent="-255588" eaLnBrk="1" hangingPunct="1">
              <a:buClr>
                <a:srgbClr val="00B0F0"/>
              </a:buClr>
              <a:buSzPct val="125000"/>
              <a:buFont typeface="Wingdings" pitchFamily="2" charset="2"/>
              <a:buChar char="v"/>
            </a:pPr>
            <a:r>
              <a:rPr lang="en-US" smtClean="0">
                <a:latin typeface="Arial" charset="0"/>
                <a:cs typeface="Arial" charset="0"/>
              </a:rPr>
              <a:t>We must all work collaboratively.</a:t>
            </a:r>
          </a:p>
          <a:p>
            <a:pPr marL="365125" indent="-255588" eaLnBrk="1" hangingPunct="1">
              <a:buClr>
                <a:srgbClr val="00B0F0"/>
              </a:buClr>
              <a:buSzPct val="125000"/>
              <a:buFont typeface="Wingdings" pitchFamily="2" charset="2"/>
              <a:buChar char="v"/>
            </a:pPr>
            <a:r>
              <a:rPr lang="en-US" smtClean="0">
                <a:latin typeface="Arial" charset="0"/>
                <a:cs typeface="Arial" charset="0"/>
              </a:rPr>
              <a:t>Collaboration will ensure an effective, efficient, and successful process.</a:t>
            </a:r>
          </a:p>
          <a:p>
            <a:pPr marL="365125" indent="-255588" eaLnBrk="1" hangingPunct="1">
              <a:buClr>
                <a:srgbClr val="00B0F0"/>
              </a:buClr>
              <a:buSzPct val="125000"/>
              <a:buFont typeface="Wingdings" pitchFamily="2" charset="2"/>
              <a:buChar char="v"/>
            </a:pPr>
            <a:r>
              <a:rPr lang="en-US" smtClean="0">
                <a:latin typeface="Arial" charset="0"/>
                <a:cs typeface="Arial" charset="0"/>
              </a:rPr>
              <a:t>Assume positive intent - monitoring is a learning experience, not a punitive exercise.</a:t>
            </a:r>
          </a:p>
          <a:p>
            <a:pPr marL="365125" indent="-255588" eaLnBrk="1" hangingPunct="1">
              <a:buClr>
                <a:srgbClr val="00B0F0"/>
              </a:buClr>
              <a:buSzPct val="125000"/>
              <a:buFont typeface="Wingdings" pitchFamily="2" charset="2"/>
              <a:buChar char="v"/>
            </a:pPr>
            <a:r>
              <a:rPr lang="en-US" smtClean="0">
                <a:latin typeface="Arial" charset="0"/>
                <a:cs typeface="Arial" charset="0"/>
              </a:rPr>
              <a:t>Be engaged in the information and dialogue.</a:t>
            </a:r>
          </a:p>
          <a:p>
            <a:pPr marL="365125" indent="-255588" eaLnBrk="1" hangingPunct="1"/>
            <a:endParaRPr lang="en-US" smtClean="0"/>
          </a:p>
        </p:txBody>
      </p:sp>
      <p:sp>
        <p:nvSpPr>
          <p:cNvPr id="7" name="Title 6"/>
          <p:cNvSpPr>
            <a:spLocks noGrp="1"/>
          </p:cNvSpPr>
          <p:nvPr>
            <p:ph type="title" idx="4294967295"/>
          </p:nvPr>
        </p:nvSpPr>
        <p:spPr>
          <a:xfrm>
            <a:off x="457200" y="274638"/>
            <a:ext cx="8229600" cy="792162"/>
          </a:xfrm>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n-US" sz="44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Other Reminders:</a:t>
            </a:r>
            <a:endParaRPr lang="en-US" sz="44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27545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117F3A-21AC-470B-9545-B2A7D53C6BEB}" type="slidenum">
              <a:rPr lang="en-US" sz="2000" smtClean="0">
                <a:solidFill>
                  <a:srgbClr val="092471"/>
                </a:solidFill>
              </a:rPr>
              <a:pPr fontAlgn="base">
                <a:spcBef>
                  <a:spcPct val="0"/>
                </a:spcBef>
                <a:spcAft>
                  <a:spcPct val="0"/>
                </a:spcAft>
              </a:pPr>
              <a:t>131</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13"/>
          <p:cNvSpPr>
            <a:spLocks noGrp="1"/>
          </p:cNvSpPr>
          <p:nvPr>
            <p:ph sz="half" idx="1"/>
          </p:nvPr>
        </p:nvSpPr>
        <p:spPr>
          <a:xfrm>
            <a:off x="609600" y="1371600"/>
            <a:ext cx="7467600" cy="5092700"/>
          </a:xfrm>
        </p:spPr>
        <p:txBody>
          <a:bodyPr/>
          <a:lstStyle/>
          <a:p>
            <a:pPr marL="708025" indent="-342900" eaLnBrk="1" hangingPunct="1">
              <a:spcBef>
                <a:spcPts val="0"/>
              </a:spcBef>
              <a:spcAft>
                <a:spcPts val="600"/>
              </a:spcAft>
              <a:buClr>
                <a:srgbClr val="00B0F0"/>
              </a:buClr>
              <a:buSzPct val="125000"/>
              <a:buFont typeface="Wingdings" panose="05000000000000000000" pitchFamily="2" charset="2"/>
              <a:buChar char="v"/>
              <a:defRPr/>
            </a:pPr>
            <a:r>
              <a:rPr lang="en-US" sz="2400" dirty="0" smtClean="0">
                <a:latin typeface="Arial" panose="020B0604020202020204" pitchFamily="34" charset="0"/>
                <a:cs typeface="Arial" panose="020B0604020202020204" pitchFamily="34" charset="0"/>
              </a:rPr>
              <a:t>Complete the survey as means to further improve the process.</a:t>
            </a:r>
          </a:p>
          <a:p>
            <a:pPr indent="0" eaLnBrk="1" hangingPunct="1">
              <a:spcBef>
                <a:spcPts val="0"/>
              </a:spcBef>
              <a:spcAft>
                <a:spcPts val="600"/>
              </a:spcAft>
              <a:defRPr/>
            </a:pPr>
            <a:endParaRPr lang="en-US" sz="2400" dirty="0">
              <a:latin typeface="Arial" panose="020B0604020202020204" pitchFamily="34" charset="0"/>
              <a:cs typeface="Arial" panose="020B0604020202020204" pitchFamily="34" charset="0"/>
            </a:endParaRPr>
          </a:p>
          <a:p>
            <a:pPr marL="708025" indent="-342900" eaLnBrk="1" hangingPunct="1">
              <a:spcBef>
                <a:spcPts val="0"/>
              </a:spcBef>
              <a:spcAft>
                <a:spcPts val="600"/>
              </a:spcAft>
              <a:buClr>
                <a:srgbClr val="00B0F0"/>
              </a:buClr>
              <a:buSzPct val="125000"/>
              <a:buFont typeface="Wingdings" panose="05000000000000000000" pitchFamily="2" charset="2"/>
              <a:buChar char="v"/>
              <a:defRPr/>
            </a:pPr>
            <a:r>
              <a:rPr lang="en-US" sz="2400" dirty="0" smtClean="0">
                <a:latin typeface="Arial" panose="020B0604020202020204" pitchFamily="34" charset="0"/>
                <a:cs typeface="Arial" panose="020B0604020202020204" pitchFamily="34" charset="0"/>
              </a:rPr>
              <a:t>Most importantly, remember the primary objective is to ensure the health and safety of all the participants supported in the MH/I/DD/SAS system.</a:t>
            </a:r>
          </a:p>
          <a:p>
            <a:pPr eaLnBrk="1" hangingPunct="1">
              <a:defRPr/>
            </a:pPr>
            <a:endParaRPr lang="en-US" dirty="0"/>
          </a:p>
        </p:txBody>
      </p:sp>
      <p:sp>
        <p:nvSpPr>
          <p:cNvPr id="277506" name="Title 6"/>
          <p:cNvSpPr>
            <a:spLocks noGrp="1"/>
          </p:cNvSpPr>
          <p:nvPr>
            <p:ph type="title"/>
          </p:nvPr>
        </p:nvSpPr>
        <p:spPr>
          <a:xfrm>
            <a:off x="381000" y="381000"/>
            <a:ext cx="8229600" cy="792163"/>
          </a:xfrm>
        </p:spPr>
        <p:txBody>
          <a:bodyPr/>
          <a:lstStyle/>
          <a:p>
            <a:pPr eaLnBrk="1" hangingPunct="1"/>
            <a:r>
              <a:rPr lang="en-US" sz="4400" b="1" smtClean="0">
                <a:solidFill>
                  <a:srgbClr val="00B0F0"/>
                </a:solidFill>
                <a:latin typeface="Arial" charset="0"/>
                <a:cs typeface="Arial" charset="0"/>
              </a:rPr>
              <a:t>Other Reminders:</a:t>
            </a:r>
          </a:p>
        </p:txBody>
      </p:sp>
      <p:sp>
        <p:nvSpPr>
          <p:cNvPr id="27750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9C5051-B8D0-4326-A2E9-501C238FDC14}" type="slidenum">
              <a:rPr lang="en-US" sz="2000" smtClean="0">
                <a:solidFill>
                  <a:srgbClr val="092471"/>
                </a:solidFill>
              </a:rPr>
              <a:pPr fontAlgn="base">
                <a:spcBef>
                  <a:spcPct val="0"/>
                </a:spcBef>
                <a:spcAft>
                  <a:spcPct val="0"/>
                </a:spcAft>
              </a:pPr>
              <a:t>132</a:t>
            </a:fld>
            <a:endParaRPr lang="en-US" sz="2000" smtClean="0">
              <a:solidFill>
                <a:srgbClr val="092471"/>
              </a:solidFill>
            </a:endParaRPr>
          </a:p>
        </p:txBody>
      </p:sp>
    </p:spTree>
  </p:cSld>
  <p:clrMapOvr>
    <a:masterClrMapping/>
  </p:clrMapOvr>
  <p:transition spd="med">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Content Placeholder 5"/>
          <p:cNvSpPr>
            <a:spLocks noGrp="1"/>
          </p:cNvSpPr>
          <p:nvPr>
            <p:ph idx="4294967295"/>
          </p:nvPr>
        </p:nvSpPr>
        <p:spPr>
          <a:xfrm>
            <a:off x="685800" y="922338"/>
            <a:ext cx="8229600" cy="5092700"/>
          </a:xfrm>
        </p:spPr>
        <p:txBody>
          <a:bodyPr/>
          <a:lstStyle/>
          <a:p>
            <a:pPr marL="0" lvl="1" indent="0" eaLnBrk="1" hangingPunct="1">
              <a:buFont typeface="Wingdings" pitchFamily="2" charset="2"/>
              <a:buChar char="ü"/>
            </a:pPr>
            <a:endParaRPr lang="en-US" smtClean="0"/>
          </a:p>
          <a:p>
            <a:pPr marL="0" lvl="1" indent="0" eaLnBrk="1" hangingPunct="1">
              <a:buClr>
                <a:srgbClr val="00B0F0"/>
              </a:buClr>
              <a:buSzPct val="125000"/>
              <a:buFont typeface="Wingdings" pitchFamily="2" charset="2"/>
              <a:buChar char="v"/>
            </a:pPr>
            <a:r>
              <a:rPr lang="en-US" sz="2400" smtClean="0">
                <a:latin typeface="Arial" charset="0"/>
                <a:cs typeface="Arial" charset="0"/>
              </a:rPr>
              <a:t>Ask questions when indicated.</a:t>
            </a:r>
          </a:p>
          <a:p>
            <a:pPr marL="0" lvl="1" indent="0" eaLnBrk="1" hangingPunct="1">
              <a:buFontTx/>
              <a:buNone/>
            </a:pPr>
            <a:endParaRPr lang="en-US" sz="2400" smtClean="0">
              <a:latin typeface="Arial" charset="0"/>
              <a:cs typeface="Arial" charset="0"/>
            </a:endParaRPr>
          </a:p>
          <a:p>
            <a:pPr marL="0" lvl="1" indent="0" eaLnBrk="1" hangingPunct="1">
              <a:buClr>
                <a:srgbClr val="00B0F0"/>
              </a:buClr>
              <a:buSzPct val="125000"/>
              <a:buFont typeface="Wingdings" pitchFamily="2" charset="2"/>
              <a:buChar char="v"/>
            </a:pPr>
            <a:r>
              <a:rPr lang="en-US" sz="2400" smtClean="0">
                <a:latin typeface="Arial" charset="0"/>
                <a:cs typeface="Arial" charset="0"/>
              </a:rPr>
              <a:t>Provide responses to questions.</a:t>
            </a:r>
          </a:p>
          <a:p>
            <a:pPr marL="0" lvl="1" indent="0" eaLnBrk="1" hangingPunct="1">
              <a:buFont typeface="Wingdings" pitchFamily="2" charset="2"/>
              <a:buChar char="ü"/>
            </a:pPr>
            <a:endParaRPr lang="en-US" sz="2400" smtClean="0">
              <a:latin typeface="Arial" charset="0"/>
              <a:cs typeface="Arial" charset="0"/>
            </a:endParaRPr>
          </a:p>
          <a:p>
            <a:pPr marL="0" lvl="1" indent="0" eaLnBrk="1" hangingPunct="1">
              <a:buClr>
                <a:srgbClr val="00B0F0"/>
              </a:buClr>
              <a:buSzPct val="125000"/>
              <a:buFont typeface="Wingdings" pitchFamily="2" charset="2"/>
              <a:buChar char="v"/>
            </a:pPr>
            <a:r>
              <a:rPr lang="en-US" sz="2400" smtClean="0">
                <a:latin typeface="Arial" charset="0"/>
                <a:cs typeface="Arial" charset="0"/>
              </a:rPr>
              <a:t>Ensure responses are accurate and to the point.</a:t>
            </a:r>
          </a:p>
          <a:p>
            <a:pPr marL="0" lvl="1" indent="0" eaLnBrk="1" hangingPunct="1">
              <a:buFont typeface="Wingdings" pitchFamily="2" charset="2"/>
              <a:buChar char="ü"/>
            </a:pPr>
            <a:endParaRPr lang="en-US" sz="2400" smtClean="0">
              <a:latin typeface="Arial" charset="0"/>
              <a:cs typeface="Arial" charset="0"/>
            </a:endParaRPr>
          </a:p>
          <a:p>
            <a:pPr marL="0" lvl="1" indent="0" eaLnBrk="1" hangingPunct="1">
              <a:buClr>
                <a:srgbClr val="00B0F0"/>
              </a:buClr>
              <a:buSzPct val="125000"/>
              <a:buFont typeface="Wingdings" pitchFamily="2" charset="2"/>
              <a:buChar char="v"/>
            </a:pPr>
            <a:r>
              <a:rPr lang="en-US" sz="2400" smtClean="0">
                <a:latin typeface="Arial" charset="0"/>
                <a:cs typeface="Arial" charset="0"/>
              </a:rPr>
              <a:t>Stick to the question; do not talk around it.</a:t>
            </a:r>
          </a:p>
          <a:p>
            <a:pPr marL="0" lvl="1" indent="0" eaLnBrk="1" hangingPunct="1">
              <a:buFont typeface="Wingdings" pitchFamily="2" charset="2"/>
              <a:buChar char="ü"/>
            </a:pPr>
            <a:endParaRPr lang="en-US" sz="2400" smtClean="0">
              <a:latin typeface="Arial" charset="0"/>
              <a:cs typeface="Arial" charset="0"/>
            </a:endParaRPr>
          </a:p>
          <a:p>
            <a:pPr marL="0" lvl="1" indent="0" eaLnBrk="1" hangingPunct="1">
              <a:buClr>
                <a:srgbClr val="00B0F0"/>
              </a:buClr>
              <a:buSzPct val="125000"/>
              <a:buFont typeface="Wingdings" pitchFamily="2" charset="2"/>
              <a:buChar char="v"/>
            </a:pPr>
            <a:r>
              <a:rPr lang="en-US" sz="2400" smtClean="0">
                <a:latin typeface="Arial" charset="0"/>
                <a:cs typeface="Arial" charset="0"/>
              </a:rPr>
              <a:t>Responses should be referenced-based as needed. </a:t>
            </a:r>
          </a:p>
          <a:p>
            <a:pPr marL="0" lvl="1" indent="0" eaLnBrk="1" hangingPunct="1">
              <a:buFontTx/>
              <a:buNone/>
            </a:pPr>
            <a:endParaRPr lang="en-US" sz="2300" smtClean="0">
              <a:latin typeface="Arial" charset="0"/>
              <a:cs typeface="Arial" charset="0"/>
            </a:endParaRPr>
          </a:p>
          <a:p>
            <a:pPr marL="0" lvl="1" indent="0" eaLnBrk="1" hangingPunct="1">
              <a:buFont typeface="Wingdings" pitchFamily="2" charset="2"/>
              <a:buChar char="ü"/>
            </a:pPr>
            <a:endParaRPr lang="en-US" smtClean="0"/>
          </a:p>
          <a:p>
            <a:pPr marL="0" lvl="1" indent="0" eaLnBrk="1" hangingPunct="1">
              <a:buFont typeface="Wingdings" pitchFamily="2" charset="2"/>
              <a:buChar char="ü"/>
            </a:pPr>
            <a:endParaRPr lang="en-US" smtClean="0"/>
          </a:p>
          <a:p>
            <a:pPr marL="0" lvl="1" indent="0" eaLnBrk="1" hangingPunct="1">
              <a:buFontTx/>
              <a:buNone/>
            </a:pPr>
            <a:endParaRPr lang="en-US" smtClean="0"/>
          </a:p>
        </p:txBody>
      </p:sp>
      <p:sp>
        <p:nvSpPr>
          <p:cNvPr id="5" name="Title 4"/>
          <p:cNvSpPr>
            <a:spLocks noGrp="1"/>
          </p:cNvSpPr>
          <p:nvPr>
            <p:ph type="title" idx="4294967295"/>
          </p:nvPr>
        </p:nvSpPr>
        <p:spPr>
          <a:xfrm>
            <a:off x="457200" y="228600"/>
            <a:ext cx="8229600" cy="1143000"/>
          </a:xfrm>
        </p:spPr>
        <p:txBody>
          <a:bodyPr rtlCol="0">
            <a:noAutofit/>
            <a:scene3d>
              <a:camera prst="orthographicFront"/>
              <a:lightRig rig="soft" dir="t"/>
            </a:scene3d>
            <a:sp3d prstMaterial="softEdge">
              <a:bevelT w="25400" h="25400"/>
            </a:sp3d>
          </a:bodyPr>
          <a:lstStyle/>
          <a:p>
            <a:pPr algn="l" eaLnBrk="1" fontAlgn="auto" hangingPunct="1">
              <a:spcAft>
                <a:spcPts val="0"/>
              </a:spcAft>
              <a:defRPr/>
            </a:pPr>
            <a:r>
              <a:rPr lang="en-US" sz="36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r>
            <a:br>
              <a:rPr lang="en-US" sz="36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36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Asking and Answering Questions:</a:t>
            </a:r>
            <a:r>
              <a:rPr lang="en-US" sz="3600" b="1" dirty="0" smtClean="0">
                <a:solidFill>
                  <a:srgbClr val="00B0F0"/>
                </a:solidFill>
                <a:effectLst>
                  <a:outerShdw blurRad="31750" dist="25400" dir="5400000" algn="tl" rotWithShape="0">
                    <a:srgbClr val="000000">
                      <a:alpha val="25000"/>
                    </a:srgbClr>
                  </a:outerShdw>
                </a:effectLst>
              </a:rPr>
              <a:t>	</a:t>
            </a:r>
            <a:endParaRPr lang="en-US" sz="3600" b="1" dirty="0">
              <a:solidFill>
                <a:srgbClr val="00B0F0"/>
              </a:solidFill>
              <a:effectLst>
                <a:outerShdw blurRad="31750" dist="25400" dir="5400000" algn="tl" rotWithShape="0">
                  <a:srgbClr val="000000">
                    <a:alpha val="25000"/>
                  </a:srgbClr>
                </a:outerShdw>
              </a:effectLst>
            </a:endParaRPr>
          </a:p>
        </p:txBody>
      </p:sp>
      <p:sp>
        <p:nvSpPr>
          <p:cNvPr id="27955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A19D87-F2CE-4D5B-A0AB-D9926D885F73}" type="slidenum">
              <a:rPr lang="en-US" sz="2000" smtClean="0">
                <a:solidFill>
                  <a:srgbClr val="092471"/>
                </a:solidFill>
              </a:rPr>
              <a:pPr fontAlgn="base">
                <a:spcBef>
                  <a:spcPct val="0"/>
                </a:spcBef>
                <a:spcAft>
                  <a:spcPct val="0"/>
                </a:spcAft>
              </a:pPr>
              <a:t>133</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Content Placeholder 1"/>
          <p:cNvSpPr>
            <a:spLocks noGrp="1"/>
          </p:cNvSpPr>
          <p:nvPr>
            <p:ph idx="4294967295"/>
          </p:nvPr>
        </p:nvSpPr>
        <p:spPr>
          <a:xfrm>
            <a:off x="914400" y="1743075"/>
            <a:ext cx="7313613" cy="4056063"/>
          </a:xfrm>
        </p:spPr>
        <p:txBody>
          <a:bodyPr/>
          <a:lstStyle/>
          <a:p>
            <a:pPr marL="365125" indent="-255588" eaLnBrk="1" hangingPunct="1">
              <a:buClr>
                <a:srgbClr val="00B0F0"/>
              </a:buClr>
              <a:buSzPct val="125000"/>
              <a:buFont typeface="Wingdings" pitchFamily="2" charset="2"/>
              <a:buChar char="v"/>
            </a:pPr>
            <a:r>
              <a:rPr lang="en-US" smtClean="0">
                <a:latin typeface="Arial" charset="0"/>
                <a:cs typeface="Arial" charset="0"/>
              </a:rPr>
              <a:t>Make sure the question is understood in its entirety.</a:t>
            </a:r>
          </a:p>
          <a:p>
            <a:pPr marL="365125" indent="-255588" eaLnBrk="1" hangingPunct="1">
              <a:buClr>
                <a:srgbClr val="00B0F0"/>
              </a:buClr>
              <a:buSzPct val="125000"/>
              <a:buFont typeface="Wingdings" pitchFamily="2" charset="2"/>
              <a:buChar char="v"/>
            </a:pPr>
            <a:r>
              <a:rPr lang="en-US" smtClean="0">
                <a:latin typeface="Arial" charset="0"/>
                <a:cs typeface="Arial" charset="0"/>
              </a:rPr>
              <a:t> Recognize the difference between “I think” and “I</a:t>
            </a:r>
          </a:p>
          <a:p>
            <a:pPr marL="365125" indent="-255588" eaLnBrk="1" hangingPunct="1">
              <a:buClr>
                <a:srgbClr val="00B0F0"/>
              </a:buClr>
              <a:buSzPct val="125000"/>
              <a:buFontTx/>
              <a:buNone/>
            </a:pPr>
            <a:r>
              <a:rPr lang="en-US" smtClean="0">
                <a:latin typeface="Arial" charset="0"/>
                <a:cs typeface="Arial" charset="0"/>
              </a:rPr>
              <a:t>     know.”  </a:t>
            </a:r>
          </a:p>
        </p:txBody>
      </p:sp>
      <p:sp>
        <p:nvSpPr>
          <p:cNvPr id="3" name="Title 2"/>
          <p:cNvSpPr>
            <a:spLocks noGrp="1"/>
          </p:cNvSpPr>
          <p:nvPr>
            <p:ph type="title" idx="4294967295"/>
          </p:nvPr>
        </p:nvSpPr>
        <p:spPr>
          <a:xfrm>
            <a:off x="457200" y="304800"/>
            <a:ext cx="8229600" cy="1143000"/>
          </a:xfrm>
        </p:spPr>
        <p:txBody>
          <a:bodyPr rtlCol="0">
            <a:noAutofit/>
            <a:scene3d>
              <a:camera prst="orthographicFront"/>
              <a:lightRig rig="soft" dir="t"/>
            </a:scene3d>
            <a:sp3d prstMaterial="softEdge">
              <a:bevelT w="25400" h="25400"/>
            </a:sp3d>
          </a:bodyPr>
          <a:lstStyle/>
          <a:p>
            <a:pPr algn="l" eaLnBrk="1" fontAlgn="auto" hangingPunct="1">
              <a:spcAft>
                <a:spcPts val="0"/>
              </a:spcAft>
              <a:defRPr/>
            </a:pPr>
            <a:r>
              <a:rPr lang="en-US" sz="36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Asking and Answering Questions:</a:t>
            </a:r>
            <a:endParaRPr lang="en-US" sz="36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2816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EDAD5A-6F58-4D33-B21C-CD7FD94B52F2}" type="slidenum">
              <a:rPr lang="en-US" sz="2000" smtClean="0">
                <a:solidFill>
                  <a:srgbClr val="092471"/>
                </a:solidFill>
              </a:rPr>
              <a:pPr fontAlgn="base">
                <a:spcBef>
                  <a:spcPct val="0"/>
                </a:spcBef>
                <a:spcAft>
                  <a:spcPct val="0"/>
                </a:spcAft>
              </a:pPr>
              <a:t>134</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Content Placeholder 1"/>
          <p:cNvSpPr>
            <a:spLocks noGrp="1"/>
          </p:cNvSpPr>
          <p:nvPr>
            <p:ph idx="4294967295"/>
          </p:nvPr>
        </p:nvSpPr>
        <p:spPr>
          <a:xfrm>
            <a:off x="457200" y="1066800"/>
            <a:ext cx="8229600" cy="5168900"/>
          </a:xfrm>
        </p:spPr>
        <p:txBody>
          <a:bodyPr/>
          <a:lstStyle/>
          <a:p>
            <a:pPr marL="620713" lvl="1" indent="-228600" eaLnBrk="1" hangingPunct="1">
              <a:lnSpc>
                <a:spcPct val="90000"/>
              </a:lnSpc>
              <a:spcBef>
                <a:spcPct val="0"/>
              </a:spcBef>
              <a:spcAft>
                <a:spcPts val="600"/>
              </a:spcAft>
            </a:pPr>
            <a:endParaRPr lang="en-US" sz="2000" smtClean="0"/>
          </a:p>
          <a:p>
            <a:pPr marL="620713" lvl="1" indent="-228600" eaLnBrk="1" hangingPunct="1">
              <a:lnSpc>
                <a:spcPct val="90000"/>
              </a:lnSpc>
              <a:spcBef>
                <a:spcPct val="0"/>
              </a:spcBef>
              <a:spcAft>
                <a:spcPts val="600"/>
              </a:spcAft>
              <a:buClr>
                <a:srgbClr val="00B0F0"/>
              </a:buClr>
              <a:buSzPct val="125000"/>
              <a:buFont typeface="Wingdings" pitchFamily="2" charset="2"/>
              <a:buChar char="v"/>
            </a:pPr>
            <a:r>
              <a:rPr lang="en-US" sz="2400" smtClean="0">
                <a:latin typeface="Arial" charset="0"/>
                <a:cs typeface="Arial" charset="0"/>
              </a:rPr>
              <a:t>Efforts to resolve at the lowest possible level have proved ineffective.</a:t>
            </a:r>
          </a:p>
          <a:p>
            <a:pPr marL="620713" lvl="1" indent="-228600" eaLnBrk="1" hangingPunct="1">
              <a:lnSpc>
                <a:spcPct val="90000"/>
              </a:lnSpc>
              <a:spcBef>
                <a:spcPct val="0"/>
              </a:spcBef>
              <a:spcAft>
                <a:spcPts val="600"/>
              </a:spcAft>
              <a:buClr>
                <a:srgbClr val="00B0F0"/>
              </a:buClr>
              <a:buSzPct val="125000"/>
              <a:buFont typeface="Wingdings" pitchFamily="2" charset="2"/>
              <a:buChar char="v"/>
            </a:pPr>
            <a:endParaRPr lang="en-US" sz="2400" smtClean="0">
              <a:latin typeface="Arial" charset="0"/>
              <a:cs typeface="Arial" charset="0"/>
            </a:endParaRPr>
          </a:p>
          <a:p>
            <a:pPr marL="620713" lvl="1" indent="-228600" eaLnBrk="1" hangingPunct="1">
              <a:lnSpc>
                <a:spcPct val="90000"/>
              </a:lnSpc>
              <a:spcBef>
                <a:spcPct val="0"/>
              </a:spcBef>
              <a:spcAft>
                <a:spcPts val="600"/>
              </a:spcAft>
              <a:buClr>
                <a:srgbClr val="00B0F0"/>
              </a:buClr>
              <a:buSzPct val="125000"/>
              <a:buFont typeface="Wingdings" pitchFamily="2" charset="2"/>
              <a:buChar char="v"/>
            </a:pPr>
            <a:r>
              <a:rPr lang="en-US" sz="2400" smtClean="0">
                <a:latin typeface="Arial" charset="0"/>
                <a:cs typeface="Arial" charset="0"/>
              </a:rPr>
              <a:t>There is lack of professionalism.</a:t>
            </a:r>
          </a:p>
          <a:p>
            <a:pPr marL="620713" lvl="1" indent="-228600" eaLnBrk="1" hangingPunct="1">
              <a:lnSpc>
                <a:spcPct val="90000"/>
              </a:lnSpc>
              <a:spcBef>
                <a:spcPct val="0"/>
              </a:spcBef>
              <a:spcAft>
                <a:spcPts val="600"/>
              </a:spcAft>
            </a:pPr>
            <a:endParaRPr lang="en-US" sz="2400" smtClean="0">
              <a:latin typeface="Arial" charset="0"/>
              <a:cs typeface="Arial" charset="0"/>
            </a:endParaRPr>
          </a:p>
          <a:p>
            <a:pPr marL="620713" lvl="1" indent="-228600" eaLnBrk="1" hangingPunct="1">
              <a:lnSpc>
                <a:spcPct val="90000"/>
              </a:lnSpc>
              <a:spcBef>
                <a:spcPct val="0"/>
              </a:spcBef>
              <a:spcAft>
                <a:spcPts val="600"/>
              </a:spcAft>
              <a:buClr>
                <a:srgbClr val="00B0F0"/>
              </a:buClr>
              <a:buSzPct val="125000"/>
              <a:buFont typeface="Wingdings" pitchFamily="2" charset="2"/>
              <a:buChar char="v"/>
            </a:pPr>
            <a:r>
              <a:rPr lang="en-US" sz="2400" smtClean="0">
                <a:latin typeface="Arial" charset="0"/>
                <a:cs typeface="Arial" charset="0"/>
              </a:rPr>
              <a:t> Actions are not in accordance with standard operating practices for the MCO or Provider.  </a:t>
            </a:r>
          </a:p>
          <a:p>
            <a:pPr marL="620713" lvl="1" indent="-228600" eaLnBrk="1" hangingPunct="1">
              <a:lnSpc>
                <a:spcPct val="90000"/>
              </a:lnSpc>
              <a:spcBef>
                <a:spcPct val="0"/>
              </a:spcBef>
              <a:spcAft>
                <a:spcPts val="600"/>
              </a:spcAft>
            </a:pPr>
            <a:endParaRPr lang="en-US" sz="2400" smtClean="0">
              <a:latin typeface="Arial" charset="0"/>
              <a:cs typeface="Arial" charset="0"/>
            </a:endParaRPr>
          </a:p>
          <a:p>
            <a:pPr marL="620713" lvl="1" indent="-228600" eaLnBrk="1" hangingPunct="1">
              <a:lnSpc>
                <a:spcPct val="90000"/>
              </a:lnSpc>
              <a:spcBef>
                <a:spcPct val="0"/>
              </a:spcBef>
              <a:spcAft>
                <a:spcPts val="600"/>
              </a:spcAft>
              <a:buClr>
                <a:srgbClr val="00B0F0"/>
              </a:buClr>
              <a:buSzPct val="125000"/>
              <a:buFont typeface="Wingdings" pitchFamily="2" charset="2"/>
              <a:buChar char="v"/>
            </a:pPr>
            <a:r>
              <a:rPr lang="en-US" sz="2400" smtClean="0">
                <a:latin typeface="Arial" charset="0"/>
                <a:cs typeface="Arial" charset="0"/>
              </a:rPr>
              <a:t>There is continued disagreement concerning a particular issue.</a:t>
            </a:r>
          </a:p>
          <a:p>
            <a:pPr marL="620713" lvl="1" indent="-228600" eaLnBrk="1" hangingPunct="1">
              <a:lnSpc>
                <a:spcPct val="90000"/>
              </a:lnSpc>
              <a:spcBef>
                <a:spcPct val="0"/>
              </a:spcBef>
              <a:spcAft>
                <a:spcPts val="600"/>
              </a:spcAft>
              <a:buFontTx/>
              <a:buNone/>
            </a:pPr>
            <a:endParaRPr lang="en-US" sz="2400" smtClean="0">
              <a:latin typeface="Arial" charset="0"/>
              <a:cs typeface="Arial" charset="0"/>
            </a:endParaRPr>
          </a:p>
          <a:p>
            <a:pPr marL="620713" lvl="1" indent="-228600" eaLnBrk="1" hangingPunct="1">
              <a:lnSpc>
                <a:spcPct val="90000"/>
              </a:lnSpc>
              <a:spcBef>
                <a:spcPct val="0"/>
              </a:spcBef>
              <a:spcAft>
                <a:spcPts val="600"/>
              </a:spcAft>
              <a:buClr>
                <a:srgbClr val="00B0F0"/>
              </a:buClr>
              <a:buSzPct val="125000"/>
              <a:buFont typeface="Wingdings" pitchFamily="2" charset="2"/>
              <a:buChar char="v"/>
            </a:pPr>
            <a:r>
              <a:rPr lang="en-US" sz="2400" smtClean="0">
                <a:latin typeface="Arial" charset="0"/>
                <a:cs typeface="Arial" charset="0"/>
              </a:rPr>
              <a:t>Additional support is warranted.  </a:t>
            </a:r>
          </a:p>
          <a:p>
            <a:pPr marL="620713" lvl="1" indent="-228600" eaLnBrk="1" hangingPunct="1">
              <a:lnSpc>
                <a:spcPct val="80000"/>
              </a:lnSpc>
            </a:pPr>
            <a:endParaRPr lang="en-US" sz="2500" smtClean="0"/>
          </a:p>
          <a:p>
            <a:pPr marL="620713" lvl="1" indent="-228600" eaLnBrk="1" hangingPunct="1">
              <a:lnSpc>
                <a:spcPct val="80000"/>
              </a:lnSpc>
            </a:pPr>
            <a:endParaRPr lang="en-US" sz="2500" smtClean="0"/>
          </a:p>
        </p:txBody>
      </p:sp>
      <p:sp>
        <p:nvSpPr>
          <p:cNvPr id="3" name="Title 2"/>
          <p:cNvSpPr>
            <a:spLocks noGrp="1"/>
          </p:cNvSpPr>
          <p:nvPr>
            <p:ph type="title" idx="4294967295"/>
          </p:nvPr>
        </p:nvSpPr>
        <p:spPr>
          <a:xfrm>
            <a:off x="457200" y="228600"/>
            <a:ext cx="8229600" cy="1066800"/>
          </a:xfrm>
        </p:spPr>
        <p:txBody>
          <a:bodyPr rtlCol="0">
            <a:noAutofit/>
            <a:scene3d>
              <a:camera prst="orthographicFront"/>
              <a:lightRig rig="soft" dir="t"/>
            </a:scene3d>
            <a:sp3d prstMaterial="softEdge">
              <a:bevelT w="25400" h="25400"/>
            </a:sp3d>
          </a:bodyPr>
          <a:lstStyle/>
          <a:p>
            <a:pPr algn="l" eaLnBrk="1" fontAlgn="auto" hangingPunct="1">
              <a:spcAft>
                <a:spcPts val="0"/>
              </a:spcAft>
              <a:defRPr/>
            </a:pPr>
            <a:r>
              <a:rPr lang="en-US" sz="44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Seek Recourse When:</a:t>
            </a:r>
            <a:endParaRPr lang="en-US" sz="44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2836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34E6A8-3A8E-4409-83C2-0C1878B7CC4B}" type="slidenum">
              <a:rPr lang="en-US" sz="2000" smtClean="0">
                <a:solidFill>
                  <a:srgbClr val="092471"/>
                </a:solidFill>
              </a:rPr>
              <a:pPr fontAlgn="base">
                <a:spcBef>
                  <a:spcPct val="0"/>
                </a:spcBef>
                <a:spcAft>
                  <a:spcPct val="0"/>
                </a:spcAft>
              </a:pPr>
              <a:t>135</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Content Placeholder 13"/>
          <p:cNvSpPr>
            <a:spLocks noGrp="1"/>
          </p:cNvSpPr>
          <p:nvPr>
            <p:ph sz="half" idx="4294967295"/>
          </p:nvPr>
        </p:nvSpPr>
        <p:spPr>
          <a:xfrm>
            <a:off x="609600" y="1371600"/>
            <a:ext cx="7467600" cy="5092700"/>
          </a:xfrm>
        </p:spPr>
        <p:txBody>
          <a:bodyPr/>
          <a:lstStyle/>
          <a:p>
            <a:pPr marL="365125" indent="0" eaLnBrk="1" hangingPunct="1">
              <a:spcBef>
                <a:spcPct val="0"/>
              </a:spcBef>
              <a:spcAft>
                <a:spcPts val="600"/>
              </a:spcAft>
            </a:pPr>
            <a:endParaRPr lang="en-US" sz="2100" smtClean="0">
              <a:latin typeface="Arial" charset="0"/>
              <a:cs typeface="Arial" charset="0"/>
            </a:endParaRPr>
          </a:p>
          <a:p>
            <a:pPr marL="365125" indent="0" eaLnBrk="1" hangingPunct="1">
              <a:spcBef>
                <a:spcPct val="0"/>
              </a:spcBef>
              <a:spcAft>
                <a:spcPts val="600"/>
              </a:spcAft>
              <a:buClr>
                <a:srgbClr val="00B0F0"/>
              </a:buClr>
              <a:buSzPct val="125000"/>
              <a:buFontTx/>
              <a:buNone/>
            </a:pPr>
            <a:endParaRPr lang="en-US" smtClean="0"/>
          </a:p>
        </p:txBody>
      </p:sp>
      <p:sp>
        <p:nvSpPr>
          <p:cNvPr id="7" name="Title 6"/>
          <p:cNvSpPr>
            <a:spLocks noGrp="1"/>
          </p:cNvSpPr>
          <p:nvPr>
            <p:ph type="title" idx="4294967295"/>
          </p:nvPr>
        </p:nvSpPr>
        <p:spPr>
          <a:xfrm>
            <a:off x="381000" y="381000"/>
            <a:ext cx="8229600" cy="792162"/>
          </a:xfrm>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n-US" sz="44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Partners Making a Difference</a:t>
            </a:r>
            <a:endParaRPr lang="en-US" sz="44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pic>
        <p:nvPicPr>
          <p:cNvPr id="285699" name="Picture 3" descr="http://ts1.mm.bing.net/th?id=H.4689160623426687&amp;pid=1.9&amp;m=&amp;w=300&amp;h=300&amp;p=0"/>
          <p:cNvPicPr>
            <a:picLocks noChangeAspect="1" noChangeArrowheads="1"/>
          </p:cNvPicPr>
          <p:nvPr/>
        </p:nvPicPr>
        <p:blipFill>
          <a:blip r:embed="rId3"/>
          <a:srcRect/>
          <a:stretch>
            <a:fillRect/>
          </a:stretch>
        </p:blipFill>
        <p:spPr bwMode="auto">
          <a:xfrm>
            <a:off x="3276600" y="2438400"/>
            <a:ext cx="5373688" cy="3657600"/>
          </a:xfrm>
          <a:prstGeom prst="rect">
            <a:avLst/>
          </a:prstGeom>
          <a:noFill/>
          <a:ln w="9525">
            <a:noFill/>
            <a:miter lim="800000"/>
            <a:headEnd/>
            <a:tailEnd/>
          </a:ln>
        </p:spPr>
      </p:pic>
      <p:sp>
        <p:nvSpPr>
          <p:cNvPr id="5" name="Slide Number Placeholder 4"/>
          <p:cNvSpPr>
            <a:spLocks noGrp="1"/>
          </p:cNvSpPr>
          <p:nvPr>
            <p:ph type="sldNum" sz="quarter" idx="12"/>
          </p:nvPr>
        </p:nvSpPr>
        <p:spPr>
          <a:xfrm>
            <a:off x="9172939" y="6157018"/>
            <a:ext cx="273020" cy="506328"/>
          </a:xfrm>
        </p:spPr>
        <p:txBody>
          <a:bodyPr/>
          <a:lstStyle/>
          <a:p>
            <a:pPr>
              <a:defRPr/>
            </a:pPr>
            <a:fld id="{A18A2443-E96F-4CB9-A4BC-FEE93E6760AF}" type="slidenum">
              <a:rPr lang="en-US" smtClean="0"/>
              <a:pPr>
                <a:defRPr/>
              </a:pPr>
              <a:t>136</a:t>
            </a:fld>
            <a:endParaRPr lang="en-US"/>
          </a:p>
        </p:txBody>
      </p:sp>
      <p:sp>
        <p:nvSpPr>
          <p:cNvPr id="285701" name="Slide Number Placeholder 3"/>
          <p:cNvSpPr txBox="1">
            <a:spLocks noGrp="1"/>
          </p:cNvSpPr>
          <p:nvPr/>
        </p:nvSpPr>
        <p:spPr bwMode="auto">
          <a:xfrm>
            <a:off x="7661275" y="5476875"/>
            <a:ext cx="1482725" cy="850900"/>
          </a:xfrm>
          <a:prstGeom prst="rect">
            <a:avLst/>
          </a:prstGeom>
          <a:noFill/>
          <a:ln w="9525">
            <a:noFill/>
            <a:miter lim="800000"/>
            <a:headEnd/>
            <a:tailEnd/>
          </a:ln>
        </p:spPr>
        <p:txBody>
          <a:bodyPr anchor="ctr"/>
          <a:lstStyle/>
          <a:p>
            <a:pPr algn="r"/>
            <a:fld id="{21896FC1-C381-47B3-B3B5-76EF0AB8E2BB}" type="slidenum">
              <a:rPr lang="en-US" sz="2000">
                <a:solidFill>
                  <a:srgbClr val="092471"/>
                </a:solidFill>
                <a:latin typeface="Impact" pitchFamily="34" charset="0"/>
              </a:rPr>
              <a:pPr algn="r"/>
              <a:t>136</a:t>
            </a:fld>
            <a:endParaRPr lang="en-US" sz="2000">
              <a:solidFill>
                <a:srgbClr val="092471"/>
              </a:solidFill>
              <a:latin typeface="Impact" pitchFamily="34" charset="0"/>
            </a:endParaRP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itle 1"/>
          <p:cNvSpPr>
            <a:spLocks noGrp="1"/>
          </p:cNvSpPr>
          <p:nvPr>
            <p:ph type="title"/>
          </p:nvPr>
        </p:nvSpPr>
        <p:spPr/>
        <p:txBody>
          <a:bodyPr/>
          <a:lstStyle/>
          <a:p>
            <a:r>
              <a:rPr lang="en-US" b="1" smtClean="0"/>
              <a:t>Parking Lot Issues</a:t>
            </a:r>
          </a:p>
        </p:txBody>
      </p:sp>
      <p:sp>
        <p:nvSpPr>
          <p:cNvPr id="287746" name="Content Placeholder 2"/>
          <p:cNvSpPr>
            <a:spLocks noGrp="1"/>
          </p:cNvSpPr>
          <p:nvPr>
            <p:ph idx="1"/>
          </p:nvPr>
        </p:nvSpPr>
        <p:spPr/>
        <p:txBody>
          <a:bodyPr/>
          <a:lstStyle/>
          <a:p>
            <a:pPr marL="0" indent="0">
              <a:buFontTx/>
              <a:buNone/>
            </a:pPr>
            <a:endParaRPr lang="en-US" smtClean="0"/>
          </a:p>
          <a:p>
            <a:pPr marL="0" indent="0">
              <a:buFontTx/>
              <a:buNone/>
            </a:pPr>
            <a:endParaRPr lang="en-US" smtClean="0"/>
          </a:p>
          <a:p>
            <a:pPr marL="0" indent="0" algn="ctr">
              <a:buFontTx/>
              <a:buNone/>
            </a:pPr>
            <a:endParaRPr lang="en-US" smtClean="0"/>
          </a:p>
        </p:txBody>
      </p:sp>
      <p:pic>
        <p:nvPicPr>
          <p:cNvPr id="287747" name="Picture 2"/>
          <p:cNvPicPr>
            <a:picLocks noChangeAspect="1" noChangeArrowheads="1"/>
          </p:cNvPicPr>
          <p:nvPr/>
        </p:nvPicPr>
        <p:blipFill>
          <a:blip r:embed="rId3"/>
          <a:srcRect/>
          <a:stretch>
            <a:fillRect/>
          </a:stretch>
        </p:blipFill>
        <p:spPr bwMode="auto">
          <a:xfrm>
            <a:off x="2397125" y="2436813"/>
            <a:ext cx="4248150" cy="2795587"/>
          </a:xfrm>
          <a:prstGeom prst="rect">
            <a:avLst/>
          </a:prstGeom>
          <a:noFill/>
          <a:ln w="9525">
            <a:noFill/>
            <a:miter lim="800000"/>
            <a:headEnd/>
            <a:tailEnd/>
          </a:ln>
        </p:spPr>
      </p:pic>
      <p:sp>
        <p:nvSpPr>
          <p:cNvPr id="28774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447B5B-8118-4541-8647-1C4AED171BBC}" type="slidenum">
              <a:rPr lang="en-US" sz="2000" smtClean="0">
                <a:solidFill>
                  <a:srgbClr val="092471"/>
                </a:solidFill>
              </a:rPr>
              <a:pPr fontAlgn="base">
                <a:spcBef>
                  <a:spcPct val="0"/>
                </a:spcBef>
                <a:spcAft>
                  <a:spcPct val="0"/>
                </a:spcAft>
              </a:pPr>
              <a:t>137</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p:cNvSpPr>
          <p:nvPr>
            <p:ph type="title"/>
          </p:nvPr>
        </p:nvSpPr>
        <p:spPr/>
        <p:txBody>
          <a:bodyPr/>
          <a:lstStyle/>
          <a:p>
            <a:r>
              <a:rPr lang="en-US" b="1" smtClean="0"/>
              <a:t>More to Do…</a:t>
            </a:r>
          </a:p>
        </p:txBody>
      </p:sp>
      <p:sp>
        <p:nvSpPr>
          <p:cNvPr id="289794" name="Rectangle 3"/>
          <p:cNvSpPr>
            <a:spLocks noGrp="1"/>
          </p:cNvSpPr>
          <p:nvPr>
            <p:ph type="body" idx="1"/>
          </p:nvPr>
        </p:nvSpPr>
        <p:spPr>
          <a:xfrm>
            <a:off x="914400" y="1420813"/>
            <a:ext cx="7313613" cy="4056062"/>
          </a:xfrm>
        </p:spPr>
        <p:txBody>
          <a:bodyPr/>
          <a:lstStyle/>
          <a:p>
            <a:pPr>
              <a:lnSpc>
                <a:spcPct val="80000"/>
              </a:lnSpc>
              <a:buFontTx/>
              <a:buNone/>
            </a:pPr>
            <a:r>
              <a:rPr lang="en-US" sz="2000" smtClean="0"/>
              <a:t>This is a developing list of things to accomplish:</a:t>
            </a:r>
          </a:p>
          <a:p>
            <a:pPr>
              <a:lnSpc>
                <a:spcPct val="80000"/>
              </a:lnSpc>
            </a:pPr>
            <a:r>
              <a:rPr lang="en-US" sz="2000" smtClean="0"/>
              <a:t>Will there be a standard monitoring report from the LME-MCOs?</a:t>
            </a:r>
          </a:p>
          <a:p>
            <a:pPr>
              <a:lnSpc>
                <a:spcPct val="80000"/>
              </a:lnSpc>
            </a:pPr>
            <a:r>
              <a:rPr lang="en-US" sz="2000" smtClean="0"/>
              <a:t>Will there be a standard response to unsuccessful monitoring?</a:t>
            </a:r>
          </a:p>
          <a:p>
            <a:pPr>
              <a:lnSpc>
                <a:spcPct val="80000"/>
              </a:lnSpc>
            </a:pPr>
            <a:r>
              <a:rPr lang="en-US" sz="2000" smtClean="0"/>
              <a:t>Review and revise as needed, the POC policy</a:t>
            </a:r>
          </a:p>
          <a:p>
            <a:pPr>
              <a:lnSpc>
                <a:spcPct val="80000"/>
              </a:lnSpc>
            </a:pPr>
            <a:r>
              <a:rPr lang="en-US" sz="2000" smtClean="0"/>
              <a:t>Advanced levels of Provider Monitoring development</a:t>
            </a:r>
          </a:p>
          <a:p>
            <a:pPr>
              <a:lnSpc>
                <a:spcPct val="80000"/>
              </a:lnSpc>
            </a:pPr>
            <a:r>
              <a:rPr lang="en-US" sz="2000" smtClean="0"/>
              <a:t>Determine lead LME-MCO</a:t>
            </a:r>
          </a:p>
          <a:p>
            <a:pPr>
              <a:lnSpc>
                <a:spcPct val="80000"/>
              </a:lnSpc>
            </a:pPr>
            <a:r>
              <a:rPr lang="en-US" sz="2000" smtClean="0"/>
              <a:t>More research needed on ability to do PPRs on TFC</a:t>
            </a:r>
          </a:p>
          <a:p>
            <a:pPr lvl="1">
              <a:lnSpc>
                <a:spcPct val="80000"/>
              </a:lnSpc>
            </a:pPr>
            <a:endParaRPr lang="en-US" sz="2000" smtClean="0"/>
          </a:p>
        </p:txBody>
      </p:sp>
      <p:pic>
        <p:nvPicPr>
          <p:cNvPr id="289795" name="Picture 6" descr="MC900312398[1]"/>
          <p:cNvPicPr>
            <a:picLocks noChangeAspect="1" noChangeArrowheads="1"/>
          </p:cNvPicPr>
          <p:nvPr/>
        </p:nvPicPr>
        <p:blipFill>
          <a:blip r:embed="rId3"/>
          <a:srcRect/>
          <a:stretch>
            <a:fillRect/>
          </a:stretch>
        </p:blipFill>
        <p:spPr bwMode="auto">
          <a:xfrm>
            <a:off x="7216775" y="2392363"/>
            <a:ext cx="1787525" cy="1955800"/>
          </a:xfrm>
          <a:prstGeom prst="rect">
            <a:avLst/>
          </a:prstGeom>
          <a:noFill/>
          <a:ln w="9525">
            <a:noFill/>
            <a:miter lim="800000"/>
            <a:headEnd/>
            <a:tailEnd/>
          </a:ln>
        </p:spPr>
      </p:pic>
      <p:sp>
        <p:nvSpPr>
          <p:cNvPr id="28979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21F28A-E450-4F35-9D51-56BD8FA7B87A}" type="slidenum">
              <a:rPr lang="en-US" sz="2000" smtClean="0">
                <a:solidFill>
                  <a:srgbClr val="092471"/>
                </a:solidFill>
              </a:rPr>
              <a:pPr fontAlgn="base">
                <a:spcBef>
                  <a:spcPct val="0"/>
                </a:spcBef>
                <a:spcAft>
                  <a:spcPct val="0"/>
                </a:spcAft>
              </a:pPr>
              <a:t>138</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itle 1"/>
          <p:cNvSpPr>
            <a:spLocks noGrp="1"/>
          </p:cNvSpPr>
          <p:nvPr>
            <p:ph type="title" idx="4294967295"/>
          </p:nvPr>
        </p:nvSpPr>
        <p:spPr>
          <a:xfrm>
            <a:off x="914400" y="503238"/>
            <a:ext cx="7313613" cy="715962"/>
          </a:xfrm>
        </p:spPr>
        <p:txBody>
          <a:bodyPr/>
          <a:lstStyle/>
          <a:p>
            <a:pPr eaLnBrk="1" hangingPunct="1"/>
            <a:r>
              <a:rPr lang="en-US" smtClean="0"/>
              <a:t>We want to hear from you!!</a:t>
            </a:r>
          </a:p>
        </p:txBody>
      </p:sp>
      <p:sp>
        <p:nvSpPr>
          <p:cNvPr id="291842" name="Content Placeholder 2"/>
          <p:cNvSpPr>
            <a:spLocks noGrp="1"/>
          </p:cNvSpPr>
          <p:nvPr>
            <p:ph idx="4294967295"/>
          </p:nvPr>
        </p:nvSpPr>
        <p:spPr/>
        <p:txBody>
          <a:bodyPr/>
          <a:lstStyle/>
          <a:p>
            <a:pPr algn="ctr" eaLnBrk="1" hangingPunct="1"/>
            <a:endParaRPr lang="en-US" smtClean="0"/>
          </a:p>
          <a:p>
            <a:pPr algn="ctr" eaLnBrk="1" hangingPunct="1"/>
            <a:endParaRPr lang="en-US" smtClean="0"/>
          </a:p>
          <a:p>
            <a:pPr algn="ctr" eaLnBrk="1" hangingPunct="1"/>
            <a:endParaRPr lang="en-US" smtClean="0"/>
          </a:p>
          <a:p>
            <a:pPr algn="ctr" eaLnBrk="1" hangingPunct="1"/>
            <a:endParaRPr lang="en-US" smtClean="0"/>
          </a:p>
        </p:txBody>
      </p:sp>
      <p:pic>
        <p:nvPicPr>
          <p:cNvPr id="291843" name="Picture 2"/>
          <p:cNvPicPr>
            <a:picLocks noChangeAspect="1" noChangeArrowheads="1"/>
          </p:cNvPicPr>
          <p:nvPr/>
        </p:nvPicPr>
        <p:blipFill>
          <a:blip r:embed="rId3"/>
          <a:srcRect/>
          <a:stretch>
            <a:fillRect/>
          </a:stretch>
        </p:blipFill>
        <p:spPr bwMode="auto">
          <a:xfrm>
            <a:off x="2147888" y="1371600"/>
            <a:ext cx="4732337" cy="5180013"/>
          </a:xfrm>
          <a:prstGeom prst="rect">
            <a:avLst/>
          </a:prstGeom>
          <a:noFill/>
          <a:ln w="9525">
            <a:noFill/>
            <a:miter lim="800000"/>
            <a:headEnd/>
            <a:tailEnd/>
          </a:ln>
        </p:spPr>
      </p:pic>
      <p:sp>
        <p:nvSpPr>
          <p:cNvPr id="291844" name="Slide Number Placeholder 4"/>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61135F91-B550-4EC3-8C37-2AA070F96FD3}" type="slidenum">
              <a:rPr lang="en-US" sz="2000">
                <a:solidFill>
                  <a:srgbClr val="092471"/>
                </a:solidFill>
                <a:latin typeface="Impact" pitchFamily="34" charset="0"/>
              </a:rPr>
              <a:pPr algn="r"/>
              <a:t>139</a:t>
            </a:fld>
            <a:endParaRPr lang="en-US" sz="2000">
              <a:solidFill>
                <a:srgbClr val="092471"/>
              </a:solidFill>
              <a:latin typeface="Impact"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idx="4294967295"/>
          </p:nvPr>
        </p:nvSpPr>
        <p:spPr/>
        <p:txBody>
          <a:bodyPr/>
          <a:lstStyle/>
          <a:p>
            <a:pPr eaLnBrk="1" hangingPunct="1"/>
            <a:r>
              <a:rPr lang="en-US" i="1" smtClean="0"/>
              <a:t>Remember…</a:t>
            </a:r>
          </a:p>
        </p:txBody>
      </p:sp>
      <p:sp>
        <p:nvSpPr>
          <p:cNvPr id="50178" name="Rectangle 3"/>
          <p:cNvSpPr>
            <a:spLocks noGrp="1"/>
          </p:cNvSpPr>
          <p:nvPr>
            <p:ph type="body" idx="4294967295"/>
          </p:nvPr>
        </p:nvSpPr>
        <p:spPr>
          <a:xfrm>
            <a:off x="914400" y="2238375"/>
            <a:ext cx="7313613" cy="4056063"/>
          </a:xfrm>
        </p:spPr>
        <p:txBody>
          <a:bodyPr/>
          <a:lstStyle/>
          <a:p>
            <a:pPr eaLnBrk="1" hangingPunct="1">
              <a:lnSpc>
                <a:spcPct val="90000"/>
              </a:lnSpc>
            </a:pPr>
            <a:r>
              <a:rPr lang="en-US" sz="3200" smtClean="0"/>
              <a:t>This is about Routine Monitoring only</a:t>
            </a:r>
          </a:p>
          <a:p>
            <a:pPr eaLnBrk="1" hangingPunct="1">
              <a:lnSpc>
                <a:spcPct val="90000"/>
              </a:lnSpc>
            </a:pPr>
            <a:r>
              <a:rPr lang="en-US" sz="3200" smtClean="0"/>
              <a:t>Any monitoring or post-payment tools can be used at any time for targeted monitoring or investigations</a:t>
            </a:r>
          </a:p>
          <a:p>
            <a:pPr marL="742950" lvl="1" indent="-285750" eaLnBrk="1" hangingPunct="1">
              <a:lnSpc>
                <a:spcPct val="90000"/>
              </a:lnSpc>
              <a:buFont typeface="Wingdings" pitchFamily="2" charset="2"/>
              <a:buChar char="Ø"/>
            </a:pPr>
            <a:r>
              <a:rPr lang="en-US" sz="3100" smtClean="0"/>
              <a:t> Incidents</a:t>
            </a:r>
          </a:p>
          <a:p>
            <a:pPr marL="742950" lvl="1" indent="-285750" eaLnBrk="1" hangingPunct="1">
              <a:lnSpc>
                <a:spcPct val="90000"/>
              </a:lnSpc>
              <a:buFont typeface="Wingdings" pitchFamily="2" charset="2"/>
              <a:buChar char="Ø"/>
            </a:pPr>
            <a:r>
              <a:rPr lang="en-US" sz="3100" smtClean="0"/>
              <a:t> Complaints</a:t>
            </a:r>
          </a:p>
          <a:p>
            <a:pPr marL="742950" lvl="1" indent="-285750" eaLnBrk="1" hangingPunct="1">
              <a:lnSpc>
                <a:spcPct val="90000"/>
              </a:lnSpc>
              <a:buFont typeface="Wingdings" pitchFamily="2" charset="2"/>
              <a:buChar char="Ø"/>
            </a:pPr>
            <a:r>
              <a:rPr lang="en-US" sz="3100" smtClean="0"/>
              <a:t> Quality of Care concerns</a:t>
            </a:r>
          </a:p>
        </p:txBody>
      </p:sp>
      <p:pic>
        <p:nvPicPr>
          <p:cNvPr id="50179" name="Picture 4" descr="MC900151699[1]"/>
          <p:cNvPicPr>
            <a:picLocks noChangeAspect="1" noChangeArrowheads="1"/>
          </p:cNvPicPr>
          <p:nvPr/>
        </p:nvPicPr>
        <p:blipFill>
          <a:blip r:embed="rId3"/>
          <a:srcRect/>
          <a:stretch>
            <a:fillRect/>
          </a:stretch>
        </p:blipFill>
        <p:spPr bwMode="auto">
          <a:xfrm>
            <a:off x="6859588" y="885825"/>
            <a:ext cx="1824037" cy="1695450"/>
          </a:xfrm>
          <a:prstGeom prst="rect">
            <a:avLst/>
          </a:prstGeom>
          <a:noFill/>
          <a:ln w="9525">
            <a:noFill/>
            <a:miter lim="800000"/>
            <a:headEnd/>
            <a:tailEnd/>
          </a:ln>
        </p:spPr>
      </p:pic>
      <p:sp>
        <p:nvSpPr>
          <p:cNvPr id="50180"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44FCFD-3DA3-45C9-AF4A-B0772FBD7D6D}" type="slidenum">
              <a:rPr lang="en-US" sz="2000" smtClean="0">
                <a:solidFill>
                  <a:srgbClr val="092471"/>
                </a:solidFill>
              </a:rPr>
              <a:pPr fontAlgn="base">
                <a:spcBef>
                  <a:spcPct val="0"/>
                </a:spcBef>
                <a:spcAft>
                  <a:spcPct val="0"/>
                </a:spcAft>
              </a:pPr>
              <a:t>14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itle 1"/>
          <p:cNvSpPr>
            <a:spLocks noGrp="1"/>
          </p:cNvSpPr>
          <p:nvPr>
            <p:ph type="title"/>
          </p:nvPr>
        </p:nvSpPr>
        <p:spPr>
          <a:xfrm>
            <a:off x="914400" y="373063"/>
            <a:ext cx="7313613" cy="868362"/>
          </a:xfrm>
        </p:spPr>
        <p:txBody>
          <a:bodyPr/>
          <a:lstStyle/>
          <a:p>
            <a:r>
              <a:rPr lang="en-US" b="1" smtClean="0"/>
              <a:t>Questions</a:t>
            </a:r>
          </a:p>
        </p:txBody>
      </p:sp>
      <p:sp>
        <p:nvSpPr>
          <p:cNvPr id="293890" name="Content Placeholder 2"/>
          <p:cNvSpPr>
            <a:spLocks noGrp="1"/>
          </p:cNvSpPr>
          <p:nvPr>
            <p:ph idx="1"/>
          </p:nvPr>
        </p:nvSpPr>
        <p:spPr>
          <a:xfrm>
            <a:off x="914400" y="1241425"/>
            <a:ext cx="7313613" cy="4056063"/>
          </a:xfrm>
        </p:spPr>
        <p:txBody>
          <a:bodyPr/>
          <a:lstStyle/>
          <a:p>
            <a:pPr marL="0" indent="0">
              <a:buFontTx/>
              <a:buNone/>
            </a:pPr>
            <a:endParaRPr lang="en-US" smtClean="0"/>
          </a:p>
          <a:p>
            <a:pPr marL="0" indent="0" algn="ctr">
              <a:buFontTx/>
              <a:buNone/>
            </a:pPr>
            <a:endParaRPr lang="en-US" sz="8000" smtClean="0">
              <a:latin typeface="Arial Narrow" pitchFamily="34" charset="0"/>
            </a:endParaRPr>
          </a:p>
          <a:p>
            <a:pPr marL="0" indent="0" algn="ctr">
              <a:buFontTx/>
              <a:buNone/>
            </a:pPr>
            <a:r>
              <a:rPr lang="en-US" smtClean="0"/>
              <a:t>Please send any questions or comments about the Provider Monitoring Tools or process to the following mailbox:</a:t>
            </a:r>
          </a:p>
          <a:p>
            <a:pPr marL="0" indent="0" algn="ctr">
              <a:buFontTx/>
              <a:buNone/>
            </a:pPr>
            <a:r>
              <a:rPr lang="en-US" sz="2800" smtClean="0">
                <a:hlinkClick r:id="rId3"/>
              </a:rPr>
              <a:t>provider.monitoring@dhhs.nc.gov</a:t>
            </a:r>
            <a:r>
              <a:rPr lang="en-US" sz="2800" smtClean="0"/>
              <a:t> </a:t>
            </a:r>
          </a:p>
          <a:p>
            <a:pPr marL="0" indent="0" algn="ctr">
              <a:buFontTx/>
              <a:buNone/>
            </a:pPr>
            <a:r>
              <a:rPr lang="en-US" smtClean="0"/>
              <a:t>Please put either “FEEDBACK” or “QUESTION”      in the subject line!</a:t>
            </a:r>
          </a:p>
        </p:txBody>
      </p:sp>
      <p:pic>
        <p:nvPicPr>
          <p:cNvPr id="293891" name="Picture 2" descr="C:\Users\Sandee\AppData\Local\Microsoft\Windows\Temporary Internet Files\Content.IE5\22Q3TSKF\MC900326908[1].wmf"/>
          <p:cNvPicPr>
            <a:picLocks noChangeAspect="1" noChangeArrowheads="1"/>
          </p:cNvPicPr>
          <p:nvPr/>
        </p:nvPicPr>
        <p:blipFill>
          <a:blip r:embed="rId4"/>
          <a:srcRect/>
          <a:stretch>
            <a:fillRect/>
          </a:stretch>
        </p:blipFill>
        <p:spPr bwMode="auto">
          <a:xfrm>
            <a:off x="3703638" y="1241425"/>
            <a:ext cx="1878012" cy="1878013"/>
          </a:xfrm>
          <a:prstGeom prst="rect">
            <a:avLst/>
          </a:prstGeom>
          <a:noFill/>
          <a:ln w="9525">
            <a:noFill/>
            <a:miter lim="800000"/>
            <a:headEnd/>
            <a:tailEnd/>
          </a:ln>
        </p:spPr>
      </p:pic>
      <p:sp>
        <p:nvSpPr>
          <p:cNvPr id="29389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736EDB-32FF-4B5A-8DD0-BC448F3494F6}" type="slidenum">
              <a:rPr lang="en-US" sz="2000" smtClean="0">
                <a:solidFill>
                  <a:srgbClr val="092471"/>
                </a:solidFill>
              </a:rPr>
              <a:pPr fontAlgn="base">
                <a:spcBef>
                  <a:spcPct val="0"/>
                </a:spcBef>
                <a:spcAft>
                  <a:spcPct val="0"/>
                </a:spcAft>
              </a:pPr>
              <a:t>140</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itle 1"/>
          <p:cNvSpPr>
            <a:spLocks noGrp="1"/>
          </p:cNvSpPr>
          <p:nvPr>
            <p:ph type="title"/>
          </p:nvPr>
        </p:nvSpPr>
        <p:spPr/>
        <p:txBody>
          <a:bodyPr/>
          <a:lstStyle/>
          <a:p>
            <a:r>
              <a:rPr lang="en-US" b="1" smtClean="0"/>
              <a:t>Additional Information &amp; Updates</a:t>
            </a:r>
          </a:p>
        </p:txBody>
      </p:sp>
      <p:sp>
        <p:nvSpPr>
          <p:cNvPr id="295938" name="Content Placeholder 2"/>
          <p:cNvSpPr>
            <a:spLocks noGrp="1"/>
          </p:cNvSpPr>
          <p:nvPr>
            <p:ph idx="1"/>
          </p:nvPr>
        </p:nvSpPr>
        <p:spPr/>
        <p:txBody>
          <a:bodyPr/>
          <a:lstStyle/>
          <a:p>
            <a:pPr marL="0" indent="0">
              <a:buFontTx/>
              <a:buNone/>
            </a:pPr>
            <a:endParaRPr lang="en-US" smtClean="0"/>
          </a:p>
          <a:p>
            <a:pPr marL="0" indent="0" algn="ctr">
              <a:buFontTx/>
              <a:buNone/>
            </a:pPr>
            <a:r>
              <a:rPr lang="en-US" smtClean="0"/>
              <a:t>Additional background information about the DHHS Provider Monitoring Process can be found on the Provider Monitoring web page:</a:t>
            </a:r>
          </a:p>
          <a:p>
            <a:pPr marL="0" indent="0" algn="ctr">
              <a:buFontTx/>
              <a:buNone/>
            </a:pPr>
            <a:r>
              <a:rPr lang="en-US" sz="2800" smtClean="0">
                <a:hlinkClick r:id="rId3"/>
              </a:rPr>
              <a:t>http://www.ncdhhs.gov/mhddsas/providers/ providermonitoring/index.htm</a:t>
            </a:r>
            <a:r>
              <a:rPr lang="en-US" smtClean="0"/>
              <a:t> </a:t>
            </a:r>
          </a:p>
          <a:p>
            <a:pPr marL="0" indent="0" algn="ctr">
              <a:buFontTx/>
              <a:buNone/>
            </a:pPr>
            <a:r>
              <a:rPr lang="en-US" smtClean="0"/>
              <a:t>Check the Announcements page for new postings.</a:t>
            </a:r>
          </a:p>
        </p:txBody>
      </p:sp>
      <p:sp>
        <p:nvSpPr>
          <p:cNvPr id="29593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73BFA4-03CA-4D17-A359-382987D8E9E3}" type="slidenum">
              <a:rPr lang="en-US" sz="2000" smtClean="0">
                <a:solidFill>
                  <a:srgbClr val="092471"/>
                </a:solidFill>
              </a:rPr>
              <a:pPr fontAlgn="base">
                <a:spcBef>
                  <a:spcPct val="0"/>
                </a:spcBef>
                <a:spcAft>
                  <a:spcPct val="0"/>
                </a:spcAft>
              </a:pPr>
              <a:t>141</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itle 1"/>
          <p:cNvSpPr>
            <a:spLocks noGrp="1"/>
          </p:cNvSpPr>
          <p:nvPr>
            <p:ph type="title" idx="4294967295"/>
          </p:nvPr>
        </p:nvSpPr>
        <p:spPr/>
        <p:txBody>
          <a:bodyPr/>
          <a:lstStyle/>
          <a:p>
            <a:r>
              <a:rPr lang="en-US" b="1" smtClean="0"/>
              <a:t>Continued Collaboration</a:t>
            </a:r>
          </a:p>
        </p:txBody>
      </p:sp>
      <p:sp>
        <p:nvSpPr>
          <p:cNvPr id="297986" name="Content Placeholder 2"/>
          <p:cNvSpPr>
            <a:spLocks noGrp="1"/>
          </p:cNvSpPr>
          <p:nvPr>
            <p:ph idx="4294967295"/>
          </p:nvPr>
        </p:nvSpPr>
        <p:spPr/>
        <p:txBody>
          <a:bodyPr/>
          <a:lstStyle/>
          <a:p>
            <a:pPr marL="0" indent="0">
              <a:buFontTx/>
              <a:buNone/>
            </a:pPr>
            <a:endParaRPr lang="en-US" smtClean="0"/>
          </a:p>
          <a:p>
            <a:pPr marL="0" indent="0">
              <a:buFontTx/>
              <a:buNone/>
            </a:pPr>
            <a:endParaRPr lang="en-US" smtClean="0"/>
          </a:p>
          <a:p>
            <a:pPr marL="0" indent="0" algn="ctr">
              <a:buFontTx/>
              <a:buNone/>
            </a:pPr>
            <a:endParaRPr lang="en-US" smtClean="0"/>
          </a:p>
        </p:txBody>
      </p:sp>
      <p:pic>
        <p:nvPicPr>
          <p:cNvPr id="297987" name="Picture 2"/>
          <p:cNvPicPr>
            <a:picLocks noChangeAspect="1" noChangeArrowheads="1"/>
          </p:cNvPicPr>
          <p:nvPr/>
        </p:nvPicPr>
        <p:blipFill>
          <a:blip r:embed="rId3"/>
          <a:srcRect/>
          <a:stretch>
            <a:fillRect/>
          </a:stretch>
        </p:blipFill>
        <p:spPr bwMode="auto">
          <a:xfrm>
            <a:off x="2216150" y="2360613"/>
            <a:ext cx="4662488" cy="3248025"/>
          </a:xfrm>
          <a:prstGeom prst="rect">
            <a:avLst/>
          </a:prstGeom>
          <a:noFill/>
          <a:ln w="28575">
            <a:solidFill>
              <a:srgbClr val="092471"/>
            </a:solidFill>
            <a:miter lim="800000"/>
            <a:headEnd/>
            <a:tailEnd/>
          </a:ln>
        </p:spPr>
      </p:pic>
      <p:sp>
        <p:nvSpPr>
          <p:cNvPr id="29798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F53DAD-4EB3-4AAB-963A-AA7041DC03FE}" type="slidenum">
              <a:rPr lang="en-US" sz="2000" smtClean="0">
                <a:solidFill>
                  <a:srgbClr val="092471"/>
                </a:solidFill>
              </a:rPr>
              <a:pPr fontAlgn="base">
                <a:spcBef>
                  <a:spcPct val="0"/>
                </a:spcBef>
                <a:spcAft>
                  <a:spcPct val="0"/>
                </a:spcAft>
              </a:pPr>
              <a:t>142</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p:cNvSpPr>
          <p:nvPr>
            <p:ph type="title"/>
          </p:nvPr>
        </p:nvSpPr>
        <p:spPr/>
        <p:txBody>
          <a:bodyPr/>
          <a:lstStyle/>
          <a:p>
            <a:r>
              <a:rPr lang="en-US" sz="3000" b="1" smtClean="0"/>
              <a:t>DHHS-LME/MCO-Provider </a:t>
            </a:r>
            <a:br>
              <a:rPr lang="en-US" sz="3000" b="1" smtClean="0"/>
            </a:br>
            <a:r>
              <a:rPr lang="en-US" sz="3000" b="1" smtClean="0"/>
              <a:t>Collaboration Workgroup</a:t>
            </a:r>
          </a:p>
        </p:txBody>
      </p:sp>
      <p:sp>
        <p:nvSpPr>
          <p:cNvPr id="300034" name="Rectangle 3"/>
          <p:cNvSpPr>
            <a:spLocks noGrp="1"/>
          </p:cNvSpPr>
          <p:nvPr>
            <p:ph type="body" idx="1"/>
          </p:nvPr>
        </p:nvSpPr>
        <p:spPr/>
        <p:txBody>
          <a:bodyPr/>
          <a:lstStyle/>
          <a:p>
            <a:pPr algn="ctr">
              <a:buFontTx/>
              <a:buNone/>
            </a:pPr>
            <a:r>
              <a:rPr lang="en-US" u="sng" smtClean="0"/>
              <a:t>Provider Organizations</a:t>
            </a:r>
          </a:p>
          <a:p>
            <a:pPr algn="ctr">
              <a:buFontTx/>
              <a:buNone/>
            </a:pPr>
            <a:r>
              <a:rPr lang="en-US" sz="2000" smtClean="0"/>
              <a:t>Janet Breeding, NC Prov. Council</a:t>
            </a:r>
          </a:p>
          <a:p>
            <a:pPr algn="ctr">
              <a:buFontTx/>
              <a:buNone/>
            </a:pPr>
            <a:r>
              <a:rPr lang="en-US" sz="2000" smtClean="0"/>
              <a:t>Sally Cameron, PAC</a:t>
            </a:r>
          </a:p>
          <a:p>
            <a:pPr algn="ctr">
              <a:buFontTx/>
              <a:buNone/>
            </a:pPr>
            <a:r>
              <a:rPr lang="en-US" sz="2000" smtClean="0"/>
              <a:t>Celeste Dominguez, Benchmarks</a:t>
            </a:r>
          </a:p>
          <a:p>
            <a:pPr algn="ctr">
              <a:buFontTx/>
              <a:buNone/>
            </a:pPr>
            <a:r>
              <a:rPr lang="en-US" sz="2000" smtClean="0"/>
              <a:t>Caroline Fisher, Benchmarks</a:t>
            </a:r>
          </a:p>
          <a:p>
            <a:pPr algn="ctr">
              <a:buFontTx/>
              <a:buNone/>
            </a:pPr>
            <a:r>
              <a:rPr lang="en-US" sz="2000" smtClean="0"/>
              <a:t>Lakisha Marelli, Benchmarks</a:t>
            </a:r>
          </a:p>
          <a:p>
            <a:pPr algn="ctr">
              <a:buFontTx/>
              <a:buNone/>
            </a:pPr>
            <a:r>
              <a:rPr lang="en-US" sz="2000" smtClean="0"/>
              <a:t>Margaret Mason, NC Prov. Council</a:t>
            </a:r>
          </a:p>
          <a:p>
            <a:pPr>
              <a:buFontTx/>
              <a:buNone/>
            </a:pPr>
            <a:endParaRPr lang="en-US" sz="2000" smtClean="0"/>
          </a:p>
        </p:txBody>
      </p:sp>
      <p:pic>
        <p:nvPicPr>
          <p:cNvPr id="300035" name="Picture 2"/>
          <p:cNvPicPr>
            <a:picLocks noChangeAspect="1" noChangeArrowheads="1"/>
          </p:cNvPicPr>
          <p:nvPr/>
        </p:nvPicPr>
        <p:blipFill>
          <a:blip r:embed="rId3"/>
          <a:srcRect/>
          <a:stretch>
            <a:fillRect/>
          </a:stretch>
        </p:blipFill>
        <p:spPr bwMode="auto">
          <a:xfrm>
            <a:off x="6943725" y="1371600"/>
            <a:ext cx="1931988" cy="1346200"/>
          </a:xfrm>
          <a:prstGeom prst="rect">
            <a:avLst/>
          </a:prstGeom>
          <a:noFill/>
          <a:ln w="28575">
            <a:solidFill>
              <a:srgbClr val="092471"/>
            </a:solidFill>
            <a:miter lim="800000"/>
            <a:headEnd/>
            <a:tailEnd/>
          </a:ln>
        </p:spPr>
      </p:pic>
      <p:sp>
        <p:nvSpPr>
          <p:cNvPr id="3000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D2FC71-F093-46F8-ABA8-AF6CF4CBD071}" type="slidenum">
              <a:rPr lang="en-US" sz="2000" smtClean="0">
                <a:solidFill>
                  <a:srgbClr val="092471"/>
                </a:solidFill>
              </a:rPr>
              <a:pPr fontAlgn="base">
                <a:spcBef>
                  <a:spcPct val="0"/>
                </a:spcBef>
                <a:spcAft>
                  <a:spcPct val="0"/>
                </a:spcAft>
              </a:pPr>
              <a:t>143</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4"/>
          <p:cNvSpPr>
            <a:spLocks noGrp="1"/>
          </p:cNvSpPr>
          <p:nvPr>
            <p:ph type="title"/>
          </p:nvPr>
        </p:nvSpPr>
        <p:spPr/>
        <p:txBody>
          <a:bodyPr/>
          <a:lstStyle/>
          <a:p>
            <a:r>
              <a:rPr lang="en-US" sz="3000" b="1" smtClean="0">
                <a:solidFill>
                  <a:srgbClr val="000000"/>
                </a:solidFill>
              </a:rPr>
              <a:t>DHHS-LME/MCO-Provider </a:t>
            </a:r>
            <a:br>
              <a:rPr lang="en-US" sz="3000" b="1" smtClean="0">
                <a:solidFill>
                  <a:srgbClr val="000000"/>
                </a:solidFill>
              </a:rPr>
            </a:br>
            <a:r>
              <a:rPr lang="en-US" sz="3000" b="1" smtClean="0">
                <a:solidFill>
                  <a:srgbClr val="000000"/>
                </a:solidFill>
              </a:rPr>
              <a:t>Collaboration Workgroup</a:t>
            </a:r>
          </a:p>
        </p:txBody>
      </p:sp>
      <p:sp>
        <p:nvSpPr>
          <p:cNvPr id="302082" name="Rectangle 3"/>
          <p:cNvSpPr>
            <a:spLocks noGrp="1"/>
          </p:cNvSpPr>
          <p:nvPr>
            <p:ph type="body" sz="half" idx="1"/>
          </p:nvPr>
        </p:nvSpPr>
        <p:spPr>
          <a:xfrm>
            <a:off x="254000" y="2368550"/>
            <a:ext cx="4240213" cy="4056063"/>
          </a:xfrm>
        </p:spPr>
        <p:txBody>
          <a:bodyPr/>
          <a:lstStyle/>
          <a:p>
            <a:pPr>
              <a:buFontTx/>
              <a:buNone/>
            </a:pPr>
            <a:r>
              <a:rPr lang="en-US" sz="2000" smtClean="0"/>
              <a:t>Leslie Gerard, CenterPoint</a:t>
            </a:r>
          </a:p>
          <a:p>
            <a:pPr>
              <a:buFontTx/>
              <a:buNone/>
            </a:pPr>
            <a:r>
              <a:rPr lang="en-US" sz="2000" smtClean="0"/>
              <a:t>Beth Lackey, Partners </a:t>
            </a:r>
          </a:p>
          <a:p>
            <a:pPr>
              <a:buFontTx/>
              <a:buNone/>
            </a:pPr>
            <a:r>
              <a:rPr lang="en-US" sz="2000" smtClean="0"/>
              <a:t>Rhonda Little, Cardinal Innovations</a:t>
            </a:r>
          </a:p>
          <a:p>
            <a:pPr>
              <a:buFontTx/>
              <a:buNone/>
            </a:pPr>
            <a:r>
              <a:rPr lang="en-US" sz="2000" smtClean="0"/>
              <a:t>Eugene Naughton, CenterPoint </a:t>
            </a:r>
          </a:p>
          <a:p>
            <a:pPr>
              <a:buFontTx/>
              <a:buNone/>
            </a:pPr>
            <a:r>
              <a:rPr lang="en-US" sz="2000" smtClean="0"/>
              <a:t>Alison Rieber, Alliance </a:t>
            </a:r>
          </a:p>
          <a:p>
            <a:pPr>
              <a:buFontTx/>
              <a:buNone/>
            </a:pPr>
            <a:endParaRPr lang="en-US" sz="2000" smtClean="0"/>
          </a:p>
          <a:p>
            <a:pPr>
              <a:buFontTx/>
              <a:buNone/>
            </a:pPr>
            <a:endParaRPr lang="en-US" sz="1600" smtClean="0"/>
          </a:p>
          <a:p>
            <a:pPr>
              <a:buFontTx/>
              <a:buNone/>
            </a:pPr>
            <a:endParaRPr lang="en-US" sz="1600" smtClean="0"/>
          </a:p>
          <a:p>
            <a:endParaRPr lang="en-US" sz="2000" smtClean="0"/>
          </a:p>
        </p:txBody>
      </p:sp>
      <p:sp>
        <p:nvSpPr>
          <p:cNvPr id="302083" name="Rectangle 5"/>
          <p:cNvSpPr>
            <a:spLocks noGrp="1"/>
          </p:cNvSpPr>
          <p:nvPr>
            <p:ph type="body" sz="half" idx="2"/>
          </p:nvPr>
        </p:nvSpPr>
        <p:spPr>
          <a:xfrm>
            <a:off x="4646613" y="2368550"/>
            <a:ext cx="4173537" cy="4056063"/>
          </a:xfrm>
        </p:spPr>
        <p:txBody>
          <a:bodyPr/>
          <a:lstStyle/>
          <a:p>
            <a:pPr>
              <a:buFontTx/>
              <a:buNone/>
            </a:pPr>
            <a:r>
              <a:rPr lang="en-US" sz="2000" smtClean="0"/>
              <a:t>Sherry Reece-Cota, Partners </a:t>
            </a:r>
          </a:p>
          <a:p>
            <a:pPr>
              <a:buFontTx/>
              <a:buNone/>
            </a:pPr>
            <a:r>
              <a:rPr lang="en-US" sz="2000" smtClean="0"/>
              <a:t>Carol Robertson, Sandhills Center</a:t>
            </a:r>
          </a:p>
          <a:p>
            <a:pPr>
              <a:buFontTx/>
              <a:buNone/>
            </a:pPr>
            <a:r>
              <a:rPr lang="en-US" sz="2000" smtClean="0"/>
              <a:t>Karen Salacki, Eastpointe</a:t>
            </a:r>
          </a:p>
          <a:p>
            <a:pPr>
              <a:buFontTx/>
              <a:buNone/>
            </a:pPr>
            <a:r>
              <a:rPr lang="en-US" sz="2000" smtClean="0"/>
              <a:t>Claudia Salgado, CenterPoint</a:t>
            </a:r>
          </a:p>
          <a:p>
            <a:pPr>
              <a:buFontTx/>
              <a:buNone/>
            </a:pPr>
            <a:r>
              <a:rPr lang="en-US" sz="2000" smtClean="0"/>
              <a:t>Onika Wilson, Cardinal Innovations</a:t>
            </a:r>
          </a:p>
        </p:txBody>
      </p:sp>
      <p:sp>
        <p:nvSpPr>
          <p:cNvPr id="302084" name="Text Box 6"/>
          <p:cNvSpPr txBox="1">
            <a:spLocks noChangeArrowheads="1"/>
          </p:cNvSpPr>
          <p:nvPr/>
        </p:nvSpPr>
        <p:spPr bwMode="auto">
          <a:xfrm>
            <a:off x="2095500" y="1576388"/>
            <a:ext cx="5100638" cy="457200"/>
          </a:xfrm>
          <a:prstGeom prst="rect">
            <a:avLst/>
          </a:prstGeom>
          <a:noFill/>
          <a:ln w="9525">
            <a:noFill/>
            <a:miter lim="800000"/>
            <a:headEnd/>
            <a:tailEnd/>
          </a:ln>
        </p:spPr>
        <p:txBody>
          <a:bodyPr wrap="none">
            <a:spAutoFit/>
          </a:bodyPr>
          <a:lstStyle/>
          <a:p>
            <a:r>
              <a:rPr lang="en-US" sz="2400" u="sng"/>
              <a:t>NC Council of Community Programs</a:t>
            </a:r>
          </a:p>
        </p:txBody>
      </p:sp>
      <p:pic>
        <p:nvPicPr>
          <p:cNvPr id="302085" name="Picture 2"/>
          <p:cNvPicPr>
            <a:picLocks noChangeAspect="1" noChangeArrowheads="1"/>
          </p:cNvPicPr>
          <p:nvPr/>
        </p:nvPicPr>
        <p:blipFill>
          <a:blip r:embed="rId3"/>
          <a:srcRect/>
          <a:stretch>
            <a:fillRect/>
          </a:stretch>
        </p:blipFill>
        <p:spPr bwMode="auto">
          <a:xfrm>
            <a:off x="3584575" y="5157788"/>
            <a:ext cx="1817688" cy="1266825"/>
          </a:xfrm>
          <a:prstGeom prst="rect">
            <a:avLst/>
          </a:prstGeom>
          <a:noFill/>
          <a:ln w="28575">
            <a:solidFill>
              <a:srgbClr val="092471"/>
            </a:solidFill>
            <a:miter lim="800000"/>
            <a:headEnd/>
            <a:tailEnd/>
          </a:ln>
        </p:spPr>
      </p:pic>
      <p:sp>
        <p:nvSpPr>
          <p:cNvPr id="302086"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5C70B5-8456-45C1-ACDB-C83884137E3D}" type="slidenum">
              <a:rPr lang="en-US" sz="2000" smtClean="0">
                <a:solidFill>
                  <a:srgbClr val="092471"/>
                </a:solidFill>
              </a:rPr>
              <a:pPr fontAlgn="base">
                <a:spcBef>
                  <a:spcPct val="0"/>
                </a:spcBef>
                <a:spcAft>
                  <a:spcPct val="0"/>
                </a:spcAft>
              </a:pPr>
              <a:t>144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Grp="1"/>
          </p:cNvSpPr>
          <p:nvPr>
            <p:ph type="title"/>
          </p:nvPr>
        </p:nvSpPr>
        <p:spPr/>
        <p:txBody>
          <a:bodyPr/>
          <a:lstStyle/>
          <a:p>
            <a:r>
              <a:rPr lang="en-US" sz="3000" b="1" smtClean="0"/>
              <a:t>DHHS-LME/MCO-Provider </a:t>
            </a:r>
            <a:br>
              <a:rPr lang="en-US" sz="3000" b="1" smtClean="0"/>
            </a:br>
            <a:r>
              <a:rPr lang="en-US" sz="3000" b="1" smtClean="0"/>
              <a:t>Collaboration Workgroup</a:t>
            </a:r>
          </a:p>
        </p:txBody>
      </p:sp>
      <p:sp>
        <p:nvSpPr>
          <p:cNvPr id="304130" name="Rectangle 3"/>
          <p:cNvSpPr>
            <a:spLocks noGrp="1"/>
          </p:cNvSpPr>
          <p:nvPr>
            <p:ph type="body" sz="half" idx="1"/>
          </p:nvPr>
        </p:nvSpPr>
        <p:spPr>
          <a:xfrm>
            <a:off x="914400" y="2157413"/>
            <a:ext cx="3579813" cy="4056062"/>
          </a:xfrm>
        </p:spPr>
        <p:txBody>
          <a:bodyPr/>
          <a:lstStyle/>
          <a:p>
            <a:pPr>
              <a:buFontTx/>
              <a:buNone/>
            </a:pPr>
            <a:r>
              <a:rPr lang="en-US" sz="1800" smtClean="0"/>
              <a:t>Beverly Bell, DMA</a:t>
            </a:r>
          </a:p>
          <a:p>
            <a:pPr>
              <a:buFontTx/>
              <a:buNone/>
            </a:pPr>
            <a:r>
              <a:rPr lang="en-US" sz="1800" smtClean="0"/>
              <a:t>Cynthia Coe, DMH/DD/SAS</a:t>
            </a:r>
          </a:p>
          <a:p>
            <a:pPr>
              <a:buFontTx/>
              <a:buNone/>
            </a:pPr>
            <a:r>
              <a:rPr lang="en-US" sz="1800" smtClean="0"/>
              <a:t>Stephanie Gilliam, DHSR</a:t>
            </a:r>
          </a:p>
          <a:p>
            <a:pPr>
              <a:buFontTx/>
              <a:buNone/>
            </a:pPr>
            <a:r>
              <a:rPr lang="en-US" sz="1800" smtClean="0"/>
              <a:t>Vince Newton, DMH/DD/SAS</a:t>
            </a:r>
          </a:p>
          <a:p>
            <a:pPr>
              <a:buFontTx/>
              <a:buNone/>
            </a:pPr>
            <a:r>
              <a:rPr lang="en-US" sz="1800" smtClean="0"/>
              <a:t>Patrick Piggott, DMA</a:t>
            </a:r>
          </a:p>
          <a:p>
            <a:pPr>
              <a:buFontTx/>
              <a:buNone/>
            </a:pPr>
            <a:r>
              <a:rPr lang="en-US" sz="1800" smtClean="0"/>
              <a:t>Sandee Resnick, DMH/DD/SAS</a:t>
            </a:r>
          </a:p>
          <a:p>
            <a:pPr>
              <a:buFontTx/>
              <a:buNone/>
            </a:pPr>
            <a:r>
              <a:rPr lang="en-US" sz="1800" smtClean="0"/>
              <a:t>Nancy Rogers, DMH/DD/SAS</a:t>
            </a:r>
          </a:p>
          <a:p>
            <a:pPr>
              <a:buFontTx/>
              <a:buNone/>
            </a:pPr>
            <a:endParaRPr lang="en-US" sz="1800" smtClean="0"/>
          </a:p>
          <a:p>
            <a:pPr>
              <a:buFontTx/>
              <a:buNone/>
            </a:pPr>
            <a:endParaRPr lang="en-US" sz="1600" smtClean="0"/>
          </a:p>
        </p:txBody>
      </p:sp>
      <p:sp>
        <p:nvSpPr>
          <p:cNvPr id="304131" name="Rectangle 4"/>
          <p:cNvSpPr>
            <a:spLocks noGrp="1"/>
          </p:cNvSpPr>
          <p:nvPr>
            <p:ph type="body" sz="half" idx="2"/>
          </p:nvPr>
        </p:nvSpPr>
        <p:spPr>
          <a:xfrm>
            <a:off x="4646613" y="2157413"/>
            <a:ext cx="3794125" cy="4056062"/>
          </a:xfrm>
        </p:spPr>
        <p:txBody>
          <a:bodyPr/>
          <a:lstStyle/>
          <a:p>
            <a:pPr>
              <a:buFontTx/>
              <a:buNone/>
            </a:pPr>
            <a:r>
              <a:rPr lang="en-US" sz="1800" smtClean="0"/>
              <a:t>Michael Schwartz, DMH/DD/SAS</a:t>
            </a:r>
          </a:p>
          <a:p>
            <a:pPr>
              <a:buFontTx/>
              <a:buNone/>
            </a:pPr>
            <a:r>
              <a:rPr lang="en-US" sz="1800" smtClean="0"/>
              <a:t>Adolph Simmons, DMA</a:t>
            </a:r>
          </a:p>
          <a:p>
            <a:pPr>
              <a:buFontTx/>
              <a:buNone/>
            </a:pPr>
            <a:r>
              <a:rPr lang="en-US" sz="1800" smtClean="0"/>
              <a:t>Glenda Stokes, DMH/DD/SAS</a:t>
            </a:r>
          </a:p>
          <a:p>
            <a:pPr>
              <a:buFontTx/>
              <a:buNone/>
            </a:pPr>
            <a:r>
              <a:rPr lang="en-US" sz="1800" smtClean="0"/>
              <a:t>Robin Sulfridge, DHSR</a:t>
            </a:r>
          </a:p>
          <a:p>
            <a:pPr>
              <a:buFontTx/>
              <a:buNone/>
            </a:pPr>
            <a:r>
              <a:rPr lang="en-US" sz="1800" smtClean="0"/>
              <a:t>Suzanne Thompson, DMH/DD/SAS</a:t>
            </a:r>
          </a:p>
          <a:p>
            <a:pPr>
              <a:buFontTx/>
              <a:buNone/>
            </a:pPr>
            <a:r>
              <a:rPr lang="en-US" sz="1800" smtClean="0"/>
              <a:t>Mary Tripp, DMH/DD/SAS</a:t>
            </a:r>
          </a:p>
          <a:p>
            <a:pPr>
              <a:buFontTx/>
              <a:buNone/>
            </a:pPr>
            <a:r>
              <a:rPr lang="en-US" sz="1800" smtClean="0"/>
              <a:t>PeiChi Wu, DMH/DD/SAS</a:t>
            </a:r>
          </a:p>
          <a:p>
            <a:pPr>
              <a:buFontTx/>
              <a:buNone/>
            </a:pPr>
            <a:endParaRPr lang="en-US" sz="1800" smtClean="0"/>
          </a:p>
        </p:txBody>
      </p:sp>
      <p:sp>
        <p:nvSpPr>
          <p:cNvPr id="304132" name="Text Box 5"/>
          <p:cNvSpPr txBox="1">
            <a:spLocks noChangeArrowheads="1"/>
          </p:cNvSpPr>
          <p:nvPr/>
        </p:nvSpPr>
        <p:spPr bwMode="auto">
          <a:xfrm>
            <a:off x="3643313" y="1585913"/>
            <a:ext cx="1758950" cy="457200"/>
          </a:xfrm>
          <a:prstGeom prst="rect">
            <a:avLst/>
          </a:prstGeom>
          <a:noFill/>
          <a:ln w="9525">
            <a:noFill/>
            <a:miter lim="800000"/>
            <a:headEnd/>
            <a:tailEnd/>
          </a:ln>
        </p:spPr>
        <p:txBody>
          <a:bodyPr wrap="none">
            <a:spAutoFit/>
          </a:bodyPr>
          <a:lstStyle/>
          <a:p>
            <a:r>
              <a:rPr lang="en-US" sz="2400" u="sng"/>
              <a:t>DHHS Staff</a:t>
            </a:r>
          </a:p>
        </p:txBody>
      </p:sp>
      <p:pic>
        <p:nvPicPr>
          <p:cNvPr id="304133" name="Picture 2"/>
          <p:cNvPicPr>
            <a:picLocks noChangeAspect="1" noChangeArrowheads="1"/>
          </p:cNvPicPr>
          <p:nvPr/>
        </p:nvPicPr>
        <p:blipFill>
          <a:blip r:embed="rId3"/>
          <a:srcRect/>
          <a:stretch>
            <a:fillRect/>
          </a:stretch>
        </p:blipFill>
        <p:spPr bwMode="auto">
          <a:xfrm>
            <a:off x="7048500" y="868363"/>
            <a:ext cx="1662113" cy="1157287"/>
          </a:xfrm>
          <a:prstGeom prst="rect">
            <a:avLst/>
          </a:prstGeom>
          <a:noFill/>
          <a:ln w="28575">
            <a:solidFill>
              <a:srgbClr val="092471"/>
            </a:solidFill>
            <a:miter lim="800000"/>
            <a:headEnd/>
            <a:tailEnd/>
          </a:ln>
        </p:spPr>
      </p:pic>
      <p:sp>
        <p:nvSpPr>
          <p:cNvPr id="304134"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1CB0E7-5C7F-4F34-B2DC-7CCE21F2A30F}" type="slidenum">
              <a:rPr lang="en-US" sz="2000" smtClean="0">
                <a:solidFill>
                  <a:srgbClr val="092471"/>
                </a:solidFill>
              </a:rPr>
              <a:pPr fontAlgn="base">
                <a:spcBef>
                  <a:spcPct val="0"/>
                </a:spcBef>
                <a:spcAft>
                  <a:spcPct val="0"/>
                </a:spcAft>
              </a:pPr>
              <a:t>145</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p:cNvSpPr>
          <p:nvPr>
            <p:ph type="title"/>
          </p:nvPr>
        </p:nvSpPr>
        <p:spPr>
          <a:xfrm>
            <a:off x="914400" y="279400"/>
            <a:ext cx="7313613" cy="868363"/>
          </a:xfrm>
        </p:spPr>
        <p:txBody>
          <a:bodyPr/>
          <a:lstStyle/>
          <a:p>
            <a:r>
              <a:rPr lang="en-US" smtClean="0"/>
              <a:t>Helpful Information</a:t>
            </a:r>
          </a:p>
        </p:txBody>
      </p:sp>
      <p:sp>
        <p:nvSpPr>
          <p:cNvPr id="306178" name="Rectangle 3"/>
          <p:cNvSpPr>
            <a:spLocks noGrp="1"/>
          </p:cNvSpPr>
          <p:nvPr>
            <p:ph type="body" idx="1"/>
          </p:nvPr>
        </p:nvSpPr>
        <p:spPr>
          <a:xfrm>
            <a:off x="914400" y="1311275"/>
            <a:ext cx="7313613" cy="4619625"/>
          </a:xfrm>
        </p:spPr>
        <p:txBody>
          <a:bodyPr/>
          <a:lstStyle/>
          <a:p>
            <a:pPr>
              <a:lnSpc>
                <a:spcPct val="80000"/>
              </a:lnSpc>
            </a:pPr>
            <a:r>
              <a:rPr lang="en-US" sz="2000" smtClean="0"/>
              <a:t>DMH/DD/SS Provider Monitoring link for tools, guidelines and updated information:  </a:t>
            </a:r>
            <a:r>
              <a:rPr lang="en-US" sz="2000" smtClean="0">
                <a:hlinkClick r:id="rId2"/>
              </a:rPr>
              <a:t>http://www.ncdhhs.gov/mhddsas/providers/providermonitoring/index.htm</a:t>
            </a:r>
            <a:r>
              <a:rPr lang="en-US" sz="2000" smtClean="0"/>
              <a:t> </a:t>
            </a:r>
          </a:p>
          <a:p>
            <a:pPr>
              <a:lnSpc>
                <a:spcPct val="80000"/>
              </a:lnSpc>
            </a:pPr>
            <a:r>
              <a:rPr lang="en-US" sz="2000" smtClean="0"/>
              <a:t>Records Management and Documentation Manual:  </a:t>
            </a:r>
            <a:r>
              <a:rPr lang="en-US" sz="2000" smtClean="0">
                <a:hlinkClick r:id="rId3"/>
              </a:rPr>
              <a:t>http://www.ncdhhs.gov/mhddsas/statspublications/Manuals/rmdmanual-final.pdf</a:t>
            </a:r>
            <a:r>
              <a:rPr lang="en-US" sz="2000" smtClean="0"/>
              <a:t> </a:t>
            </a:r>
          </a:p>
          <a:p>
            <a:pPr>
              <a:lnSpc>
                <a:spcPct val="80000"/>
              </a:lnSpc>
            </a:pPr>
            <a:r>
              <a:rPr lang="en-US" sz="2000" smtClean="0"/>
              <a:t>DMA Clinical Coverage Policies: </a:t>
            </a:r>
            <a:r>
              <a:rPr lang="en-US" sz="2000" smtClean="0">
                <a:hlinkClick r:id="rId4"/>
              </a:rPr>
              <a:t>http://www.ncdhhs.gov/dma/mp/</a:t>
            </a:r>
            <a:r>
              <a:rPr lang="en-US" sz="2000" smtClean="0"/>
              <a:t> </a:t>
            </a:r>
          </a:p>
          <a:p>
            <a:pPr>
              <a:lnSpc>
                <a:spcPct val="80000"/>
              </a:lnSpc>
            </a:pPr>
            <a:r>
              <a:rPr lang="en-US" sz="2000" smtClean="0"/>
              <a:t>DMH/DD/SAS Plan of Correction Policy and forms:  </a:t>
            </a:r>
            <a:r>
              <a:rPr lang="en-US" sz="2000" smtClean="0">
                <a:hlinkClick r:id="rId5"/>
              </a:rPr>
              <a:t>http://www.ncdhhs.gov/mhddsas/providers/POC/ index.htm</a:t>
            </a:r>
            <a:r>
              <a:rPr lang="en-US" sz="2000" smtClean="0"/>
              <a:t> </a:t>
            </a:r>
          </a:p>
          <a:p>
            <a:pPr>
              <a:lnSpc>
                <a:spcPct val="80000"/>
              </a:lnSpc>
            </a:pPr>
            <a:r>
              <a:rPr lang="en-US" sz="2000" smtClean="0"/>
              <a:t>DHSR Mental Health Licensure Section:  </a:t>
            </a:r>
            <a:r>
              <a:rPr lang="en-US" sz="2000" smtClean="0">
                <a:hlinkClick r:id="rId6"/>
              </a:rPr>
              <a:t>http://www.ncdhhs.gov/dhsr/mhlcs/mhpage.html</a:t>
            </a:r>
            <a:r>
              <a:rPr lang="en-US" sz="2000" smtClean="0"/>
              <a:t> </a:t>
            </a:r>
          </a:p>
          <a:p>
            <a:pPr>
              <a:lnSpc>
                <a:spcPct val="80000"/>
              </a:lnSpc>
            </a:pPr>
            <a:endParaRPr lang="en-US" sz="2000" smtClean="0"/>
          </a:p>
        </p:txBody>
      </p:sp>
      <p:pic>
        <p:nvPicPr>
          <p:cNvPr id="306179" name="Picture 4" descr="MC900230931[1]"/>
          <p:cNvPicPr>
            <a:picLocks noChangeAspect="1" noChangeArrowheads="1"/>
          </p:cNvPicPr>
          <p:nvPr/>
        </p:nvPicPr>
        <p:blipFill>
          <a:blip r:embed="rId7"/>
          <a:srcRect/>
          <a:stretch>
            <a:fillRect/>
          </a:stretch>
        </p:blipFill>
        <p:spPr bwMode="auto">
          <a:xfrm>
            <a:off x="7064375" y="4841875"/>
            <a:ext cx="1619250" cy="178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2"/>
          <p:cNvSpPr>
            <a:spLocks noGrp="1"/>
          </p:cNvSpPr>
          <p:nvPr>
            <p:ph type="title"/>
          </p:nvPr>
        </p:nvSpPr>
        <p:spPr>
          <a:xfrm>
            <a:off x="914400" y="765175"/>
            <a:ext cx="7313613" cy="868363"/>
          </a:xfrm>
        </p:spPr>
        <p:txBody>
          <a:bodyPr/>
          <a:lstStyle/>
          <a:p>
            <a:r>
              <a:rPr lang="en-US" sz="5000" smtClean="0"/>
              <a:t>Transparency</a:t>
            </a:r>
          </a:p>
        </p:txBody>
      </p:sp>
      <p:pic>
        <p:nvPicPr>
          <p:cNvPr id="307202" name="Picture 16" descr="http://www.alectia.com/files/8913/0579/1538/RiskManagement.jpg"/>
          <p:cNvPicPr>
            <a:picLocks noChangeAspect="1" noChangeArrowheads="1"/>
          </p:cNvPicPr>
          <p:nvPr/>
        </p:nvPicPr>
        <p:blipFill>
          <a:blip r:embed="rId3"/>
          <a:srcRect/>
          <a:stretch>
            <a:fillRect/>
          </a:stretch>
        </p:blipFill>
        <p:spPr bwMode="auto">
          <a:xfrm>
            <a:off x="914400" y="2371725"/>
            <a:ext cx="3763963" cy="2573338"/>
          </a:xfrm>
          <a:prstGeom prst="rect">
            <a:avLst/>
          </a:prstGeom>
          <a:noFill/>
          <a:ln w="9525">
            <a:noFill/>
            <a:miter lim="800000"/>
            <a:headEnd/>
            <a:tailEnd/>
          </a:ln>
        </p:spPr>
      </p:pic>
      <p:pic>
        <p:nvPicPr>
          <p:cNvPr id="307203" name="Picture 19" descr="http://www.bartonheyman.com/images/photo-financial-services.jpg"/>
          <p:cNvPicPr>
            <a:picLocks noGrp="1" noChangeAspect="1" noChangeArrowheads="1"/>
          </p:cNvPicPr>
          <p:nvPr>
            <p:ph type="body" idx="1"/>
          </p:nvPr>
        </p:nvPicPr>
        <p:blipFill>
          <a:blip r:embed="rId4"/>
          <a:srcRect/>
          <a:stretch>
            <a:fillRect/>
          </a:stretch>
        </p:blipFill>
        <p:spPr>
          <a:xfrm>
            <a:off x="4678363" y="2371725"/>
            <a:ext cx="3549650" cy="2573338"/>
          </a:xfrm>
        </p:spPr>
      </p:pic>
      <p:sp>
        <p:nvSpPr>
          <p:cNvPr id="307204" name="Text Box 6"/>
          <p:cNvSpPr txBox="1">
            <a:spLocks noChangeArrowheads="1"/>
          </p:cNvSpPr>
          <p:nvPr/>
        </p:nvSpPr>
        <p:spPr bwMode="auto">
          <a:xfrm>
            <a:off x="1912938" y="5459413"/>
            <a:ext cx="5118100" cy="366712"/>
          </a:xfrm>
          <a:prstGeom prst="rect">
            <a:avLst/>
          </a:prstGeom>
          <a:noFill/>
          <a:ln w="9525">
            <a:noFill/>
            <a:miter lim="800000"/>
            <a:headEnd/>
            <a:tailEnd/>
          </a:ln>
        </p:spPr>
        <p:txBody>
          <a:bodyPr>
            <a:spAutoFit/>
          </a:bodyPr>
          <a:lstStyle/>
          <a:p>
            <a:endParaRPr lang="en-US"/>
          </a:p>
        </p:txBody>
      </p:sp>
      <p:sp>
        <p:nvSpPr>
          <p:cNvPr id="307205" name="Text Box 7"/>
          <p:cNvSpPr txBox="1">
            <a:spLocks noChangeArrowheads="1"/>
          </p:cNvSpPr>
          <p:nvPr/>
        </p:nvSpPr>
        <p:spPr bwMode="auto">
          <a:xfrm>
            <a:off x="1512888" y="5754688"/>
            <a:ext cx="6261100" cy="366712"/>
          </a:xfrm>
          <a:prstGeom prst="rect">
            <a:avLst/>
          </a:prstGeom>
          <a:noFill/>
          <a:ln w="9525">
            <a:noFill/>
            <a:miter lim="800000"/>
            <a:headEnd/>
            <a:tailEnd/>
          </a:ln>
        </p:spPr>
        <p:txBody>
          <a:bodyPr>
            <a:spAutoFit/>
          </a:bodyPr>
          <a:lstStyle/>
          <a:p>
            <a:endParaRPr lang="en-US"/>
          </a:p>
        </p:txBody>
      </p:sp>
      <p:sp>
        <p:nvSpPr>
          <p:cNvPr id="307206" name="Text Box 8"/>
          <p:cNvSpPr txBox="1">
            <a:spLocks noChangeArrowheads="1"/>
          </p:cNvSpPr>
          <p:nvPr/>
        </p:nvSpPr>
        <p:spPr bwMode="auto">
          <a:xfrm>
            <a:off x="749300" y="5494338"/>
            <a:ext cx="8334375" cy="519112"/>
          </a:xfrm>
          <a:prstGeom prst="rect">
            <a:avLst/>
          </a:prstGeom>
          <a:noFill/>
          <a:ln w="9525">
            <a:noFill/>
            <a:miter lim="800000"/>
            <a:headEnd/>
            <a:tailEnd/>
          </a:ln>
        </p:spPr>
        <p:txBody>
          <a:bodyPr>
            <a:spAutoFit/>
          </a:bodyPr>
          <a:lstStyle/>
          <a:p>
            <a:r>
              <a:rPr lang="en-US" sz="2800"/>
              <a:t>The Key to Positive Outcomes and Accountability</a:t>
            </a:r>
          </a:p>
        </p:txBody>
      </p:sp>
      <p:sp>
        <p:nvSpPr>
          <p:cNvPr id="307207" name="Slide Number Placeholder 3"/>
          <p:cNvSpPr txBox="1">
            <a:spLocks noGrp="1"/>
          </p:cNvSpPr>
          <p:nvPr/>
        </p:nvSpPr>
        <p:spPr bwMode="auto">
          <a:xfrm>
            <a:off x="7521575" y="5754688"/>
            <a:ext cx="1482725" cy="850900"/>
          </a:xfrm>
          <a:prstGeom prst="rect">
            <a:avLst/>
          </a:prstGeom>
          <a:noFill/>
          <a:ln w="9525">
            <a:noFill/>
            <a:miter lim="800000"/>
            <a:headEnd/>
            <a:tailEnd/>
          </a:ln>
        </p:spPr>
        <p:txBody>
          <a:bodyPr anchor="ctr"/>
          <a:lstStyle/>
          <a:p>
            <a:pPr algn="r"/>
            <a:fld id="{5EA58884-3715-4717-9720-FBC9017D8CB5}" type="slidenum">
              <a:rPr lang="en-US" sz="2000">
                <a:solidFill>
                  <a:srgbClr val="092471"/>
                </a:solidFill>
                <a:latin typeface="Impact" pitchFamily="34" charset="0"/>
              </a:rPr>
              <a:pPr algn="r"/>
              <a:t>147</a:t>
            </a:fld>
            <a:endParaRPr lang="en-US" sz="2000">
              <a:solidFill>
                <a:srgbClr val="092471"/>
              </a:solidFill>
              <a:latin typeface="Impact"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z="4400" smtClean="0"/>
              <a:t>Routine Monitoring </a:t>
            </a:r>
            <a:br>
              <a:rPr lang="en-US" sz="4400" smtClean="0"/>
            </a:br>
            <a:r>
              <a:rPr lang="en-US" sz="4400" smtClean="0"/>
              <a:t>of Provider Agencies</a:t>
            </a:r>
          </a:p>
        </p:txBody>
      </p:sp>
      <p:sp>
        <p:nvSpPr>
          <p:cNvPr id="52226" name="Content Placeholder 2"/>
          <p:cNvSpPr>
            <a:spLocks noGrp="1"/>
          </p:cNvSpPr>
          <p:nvPr>
            <p:ph idx="1"/>
          </p:nvPr>
        </p:nvSpPr>
        <p:spPr/>
        <p:txBody>
          <a:bodyPr/>
          <a:lstStyle/>
          <a:p>
            <a:pPr marL="0" indent="0" eaLnBrk="1" hangingPunct="1">
              <a:buFontTx/>
              <a:buNone/>
            </a:pPr>
            <a:r>
              <a:rPr lang="en-US" sz="2800" smtClean="0"/>
              <a:t>Includes:</a:t>
            </a:r>
          </a:p>
          <a:p>
            <a:pPr marL="0" indent="0" eaLnBrk="1" hangingPunct="1">
              <a:spcBef>
                <a:spcPct val="0"/>
              </a:spcBef>
            </a:pPr>
            <a:r>
              <a:rPr lang="en-US" smtClean="0">
                <a:solidFill>
                  <a:srgbClr val="413C29"/>
                </a:solidFill>
              </a:rPr>
              <a:t>  All  GS §122C MH/IDD/SA services that are not     </a:t>
            </a:r>
          </a:p>
          <a:p>
            <a:pPr marL="0" indent="0" eaLnBrk="1" hangingPunct="1">
              <a:spcBef>
                <a:spcPct val="0"/>
              </a:spcBef>
              <a:buFontTx/>
              <a:buNone/>
            </a:pPr>
            <a:r>
              <a:rPr lang="en-US" smtClean="0">
                <a:solidFill>
                  <a:srgbClr val="413C29"/>
                </a:solidFill>
              </a:rPr>
              <a:t>licensed by DHSR (e.g., Supervised Living, Unlicensed AFLs).</a:t>
            </a:r>
          </a:p>
          <a:p>
            <a:pPr marL="0" indent="0" eaLnBrk="1" hangingPunct="1">
              <a:spcBef>
                <a:spcPct val="0"/>
              </a:spcBef>
              <a:buFontTx/>
              <a:buNone/>
            </a:pPr>
            <a:endParaRPr lang="en-US" sz="1200" smtClean="0">
              <a:solidFill>
                <a:srgbClr val="413C29"/>
              </a:solidFill>
            </a:endParaRPr>
          </a:p>
          <a:p>
            <a:pPr marL="0" indent="0" eaLnBrk="1" hangingPunct="1">
              <a:spcBef>
                <a:spcPct val="0"/>
              </a:spcBef>
            </a:pPr>
            <a:r>
              <a:rPr lang="en-US" smtClean="0">
                <a:solidFill>
                  <a:srgbClr val="413C29"/>
                </a:solidFill>
              </a:rPr>
              <a:t>  All GS §122C MH/IDD/SA services that are      licensed by DHSR, but are not surveyed annually (e.g., PSR, Day Treatment, ADVP-IDD, SAIOP, SACOT, etc.).</a:t>
            </a:r>
          </a:p>
          <a:p>
            <a:pPr marL="0" indent="0" eaLnBrk="1" hangingPunct="1">
              <a:spcBef>
                <a:spcPct val="0"/>
              </a:spcBef>
              <a:buFontTx/>
              <a:buNone/>
            </a:pPr>
            <a:endParaRPr lang="en-US" sz="1200" smtClean="0">
              <a:solidFill>
                <a:srgbClr val="413C29"/>
              </a:solidFill>
            </a:endParaRPr>
          </a:p>
          <a:p>
            <a:pPr marL="0" indent="0" eaLnBrk="1" hangingPunct="1">
              <a:spcBef>
                <a:spcPct val="0"/>
              </a:spcBef>
              <a:buFontTx/>
              <a:buNone/>
            </a:pPr>
            <a:r>
              <a:rPr lang="en-US" sz="1600" smtClean="0">
                <a:solidFill>
                  <a:srgbClr val="413C29"/>
                </a:solidFill>
              </a:rPr>
              <a:t>See</a:t>
            </a:r>
            <a:r>
              <a:rPr lang="en-US" sz="1600" b="1" smtClean="0"/>
              <a:t> “</a:t>
            </a:r>
            <a:r>
              <a:rPr lang="en-US" sz="1600" b="1" i="1" smtClean="0"/>
              <a:t>Licensed MH/DD/SA Services and Frequency of Surveys Conducted by DHSR Mental Health Licensure and Certification Section</a:t>
            </a:r>
            <a:r>
              <a:rPr lang="en-US" sz="1600" b="1" smtClean="0"/>
              <a:t>” </a:t>
            </a:r>
            <a:r>
              <a:rPr lang="en-US" sz="1600" smtClean="0">
                <a:solidFill>
                  <a:srgbClr val="413C29"/>
                </a:solidFill>
              </a:rPr>
              <a:t>in the Provider Agency workbook.</a:t>
            </a:r>
            <a:r>
              <a:rPr lang="en-US" sz="1200" b="1" smtClean="0"/>
              <a:t> </a:t>
            </a:r>
          </a:p>
        </p:txBody>
      </p:sp>
      <p:sp>
        <p:nvSpPr>
          <p:cNvPr id="52227" name="Slide Number Placeholder 3"/>
          <p:cNvSpPr>
            <a:spLocks noGrp="1"/>
          </p:cNvSpPr>
          <p:nvPr>
            <p:ph type="sldNum" sz="quarter" idx="12"/>
          </p:nvPr>
        </p:nvSpPr>
        <p:spPr bwMode="auto">
          <a:xfrm>
            <a:off x="7486650" y="5476875"/>
            <a:ext cx="1482725" cy="852488"/>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15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a:xfrm>
            <a:off x="688975" y="503238"/>
            <a:ext cx="7708900" cy="868362"/>
          </a:xfrm>
        </p:spPr>
        <p:txBody>
          <a:bodyPr/>
          <a:lstStyle/>
          <a:p>
            <a:r>
              <a:rPr lang="en-US" sz="4400" smtClean="0"/>
              <a:t>No Monitoring by LME-MCOs</a:t>
            </a:r>
          </a:p>
        </p:txBody>
      </p:sp>
      <p:sp>
        <p:nvSpPr>
          <p:cNvPr id="54274" name="Rectangle 3"/>
          <p:cNvSpPr>
            <a:spLocks noGrp="1"/>
          </p:cNvSpPr>
          <p:nvPr>
            <p:ph type="body" idx="1"/>
          </p:nvPr>
        </p:nvSpPr>
        <p:spPr/>
        <p:txBody>
          <a:bodyPr/>
          <a:lstStyle/>
          <a:p>
            <a:pPr>
              <a:buFontTx/>
              <a:buNone/>
            </a:pPr>
            <a:r>
              <a:rPr lang="en-US" smtClean="0"/>
              <a:t>The following services are referred to the appropriate licensing agency:</a:t>
            </a:r>
          </a:p>
          <a:p>
            <a:r>
              <a:rPr lang="en-US" smtClean="0"/>
              <a:t>Therapeutic Foster Care (Licensed by DSS under GS §131D)</a:t>
            </a:r>
          </a:p>
          <a:p>
            <a:r>
              <a:rPr lang="en-US" smtClean="0"/>
              <a:t>Hospitals (Licensed by DHSR Acute and Home Care Licensure Section)</a:t>
            </a:r>
          </a:p>
          <a:p>
            <a:r>
              <a:rPr lang="en-US" smtClean="0"/>
              <a:t>ICF-IID -formerly ICF/MR- (Licensed by DHSR Mental Health Licensure Section)</a:t>
            </a:r>
          </a:p>
        </p:txBody>
      </p:sp>
      <p:pic>
        <p:nvPicPr>
          <p:cNvPr id="54275" name="Picture 2" descr="C:\Users\Sandee\AppData\Local\Microsoft\Windows\Temporary Internet Files\Content.IE5\IAHNX1GU\MC900217388[1].wmf"/>
          <p:cNvPicPr>
            <a:picLocks noChangeAspect="1" noChangeArrowheads="1"/>
          </p:cNvPicPr>
          <p:nvPr/>
        </p:nvPicPr>
        <p:blipFill>
          <a:blip r:embed="rId3"/>
          <a:srcRect/>
          <a:stretch>
            <a:fillRect/>
          </a:stretch>
        </p:blipFill>
        <p:spPr bwMode="auto">
          <a:xfrm>
            <a:off x="6799263" y="1173163"/>
            <a:ext cx="1819275" cy="1754187"/>
          </a:xfrm>
          <a:prstGeom prst="rect">
            <a:avLst/>
          </a:prstGeom>
          <a:noFill/>
          <a:ln w="9525">
            <a:noFill/>
            <a:miter lim="800000"/>
            <a:headEnd/>
            <a:tailEnd/>
          </a:ln>
        </p:spPr>
      </p:pic>
      <p:sp>
        <p:nvSpPr>
          <p:cNvPr id="5427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C7967B-7207-43EE-94EF-435116D3F60B}" type="slidenum">
              <a:rPr lang="en-US" sz="2000" smtClean="0">
                <a:solidFill>
                  <a:srgbClr val="092471"/>
                </a:solidFill>
              </a:rPr>
              <a:pPr fontAlgn="base">
                <a:spcBef>
                  <a:spcPct val="0"/>
                </a:spcBef>
                <a:spcAft>
                  <a:spcPct val="0"/>
                </a:spcAft>
              </a:pPr>
              <a:t>16</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p:txBody>
          <a:bodyPr/>
          <a:lstStyle/>
          <a:p>
            <a:r>
              <a:rPr lang="en-US" sz="4200" smtClean="0"/>
              <a:t>Limited Monitoring </a:t>
            </a:r>
            <a:br>
              <a:rPr lang="en-US" sz="4200" smtClean="0"/>
            </a:br>
            <a:r>
              <a:rPr lang="en-US" sz="4200" smtClean="0"/>
              <a:t>by LME-MCOs</a:t>
            </a:r>
          </a:p>
        </p:txBody>
      </p:sp>
      <p:sp>
        <p:nvSpPr>
          <p:cNvPr id="56322" name="Rectangle 3"/>
          <p:cNvSpPr>
            <a:spLocks noGrp="1"/>
          </p:cNvSpPr>
          <p:nvPr>
            <p:ph type="body" idx="1"/>
          </p:nvPr>
        </p:nvSpPr>
        <p:spPr>
          <a:xfrm>
            <a:off x="914400" y="1927225"/>
            <a:ext cx="7313613" cy="3067050"/>
          </a:xfrm>
        </p:spPr>
        <p:txBody>
          <a:bodyPr/>
          <a:lstStyle/>
          <a:p>
            <a:r>
              <a:rPr lang="en-US" smtClean="0"/>
              <a:t>PRTF – Post-payment and reported health and safety issues</a:t>
            </a:r>
          </a:p>
          <a:p>
            <a:r>
              <a:rPr lang="en-US" smtClean="0"/>
              <a:t>Licensed Residential Facilities – Post-payment and reported health and safety issues</a:t>
            </a:r>
          </a:p>
          <a:p>
            <a:r>
              <a:rPr lang="en-US" smtClean="0"/>
              <a:t>Opioid Treatment – Post-payment and reported health and safety issues</a:t>
            </a:r>
          </a:p>
          <a:p>
            <a:endParaRPr lang="en-US" smtClean="0"/>
          </a:p>
        </p:txBody>
      </p:sp>
      <p:pic>
        <p:nvPicPr>
          <p:cNvPr id="56323" name="Picture 2" descr="C:\Users\Sandee\AppData\Local\Microsoft\Windows\Temporary Internet Files\Content.IE5\RIMKOYVU\MC900293160[1].wmf"/>
          <p:cNvPicPr>
            <a:picLocks noChangeAspect="1" noChangeArrowheads="1"/>
          </p:cNvPicPr>
          <p:nvPr/>
        </p:nvPicPr>
        <p:blipFill>
          <a:blip r:embed="rId3"/>
          <a:srcRect/>
          <a:stretch>
            <a:fillRect/>
          </a:stretch>
        </p:blipFill>
        <p:spPr bwMode="auto">
          <a:xfrm>
            <a:off x="6711950" y="4543425"/>
            <a:ext cx="1755775" cy="1709738"/>
          </a:xfrm>
          <a:prstGeom prst="rect">
            <a:avLst/>
          </a:prstGeom>
          <a:noFill/>
          <a:ln w="9525">
            <a:noFill/>
            <a:miter lim="800000"/>
            <a:headEnd/>
            <a:tailEnd/>
          </a:ln>
        </p:spPr>
      </p:pic>
      <p:sp>
        <p:nvSpPr>
          <p:cNvPr id="5632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ABEB0A-F0BE-4B6D-A11E-D9DFC1F5AF0F}" type="slidenum">
              <a:rPr lang="en-US" sz="2000" smtClean="0">
                <a:solidFill>
                  <a:srgbClr val="092471"/>
                </a:solidFill>
              </a:rPr>
              <a:pPr fontAlgn="base">
                <a:spcBef>
                  <a:spcPct val="0"/>
                </a:spcBef>
                <a:spcAft>
                  <a:spcPct val="0"/>
                </a:spcAft>
              </a:pPr>
              <a:t>17</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t>The Who-What &amp;When </a:t>
            </a:r>
            <a:br>
              <a:rPr lang="en-US" smtClean="0"/>
            </a:br>
            <a:r>
              <a:rPr lang="en-US" smtClean="0"/>
              <a:t>of the Review Tools</a:t>
            </a:r>
          </a:p>
        </p:txBody>
      </p:sp>
      <p:sp>
        <p:nvSpPr>
          <p:cNvPr id="58370" name="Content Placeholder 2"/>
          <p:cNvSpPr>
            <a:spLocks noGrp="1"/>
          </p:cNvSpPr>
          <p:nvPr>
            <p:ph idx="1"/>
          </p:nvPr>
        </p:nvSpPr>
        <p:spPr/>
        <p:txBody>
          <a:bodyPr/>
          <a:lstStyle/>
          <a:p>
            <a:endParaRPr lang="en-US" dirty="0" smtClean="0"/>
          </a:p>
          <a:p>
            <a:r>
              <a:rPr lang="en-US" sz="2800" dirty="0" smtClean="0"/>
              <a:t>The Routine Review Tools are used with two provider types:</a:t>
            </a:r>
          </a:p>
          <a:p>
            <a:pPr lvl="1">
              <a:buFont typeface="Wingdings" pitchFamily="2" charset="2"/>
              <a:buChar char="Ø"/>
            </a:pPr>
            <a:r>
              <a:rPr lang="en-US" sz="2400" dirty="0" smtClean="0"/>
              <a:t>LIP Review Tool is used with LIPs in a solo or group practice where only outpatient / basic benefit services are provided.</a:t>
            </a:r>
          </a:p>
          <a:p>
            <a:pPr lvl="1">
              <a:buFont typeface="Wingdings" pitchFamily="2" charset="2"/>
              <a:buChar char="Ø"/>
            </a:pPr>
            <a:r>
              <a:rPr lang="en-US" sz="2400" dirty="0" smtClean="0"/>
              <a:t>Agency Review Tool is used with provider agencies that provide any service(s) other than outpatient services exclusively.</a:t>
            </a:r>
          </a:p>
        </p:txBody>
      </p:sp>
      <p:sp>
        <p:nvSpPr>
          <p:cNvPr id="58371" name="Slide Number Placeholder 3"/>
          <p:cNvSpPr txBox="1">
            <a:spLocks noGrp="1"/>
          </p:cNvSpPr>
          <p:nvPr/>
        </p:nvSpPr>
        <p:spPr bwMode="auto">
          <a:xfrm>
            <a:off x="7521575" y="5661025"/>
            <a:ext cx="1482725" cy="852488"/>
          </a:xfrm>
          <a:prstGeom prst="rect">
            <a:avLst/>
          </a:prstGeom>
          <a:noFill/>
          <a:ln w="9525">
            <a:noFill/>
            <a:miter lim="800000"/>
            <a:headEnd/>
            <a:tailEnd/>
          </a:ln>
        </p:spPr>
        <p:txBody>
          <a:bodyPr anchor="ctr"/>
          <a:lstStyle/>
          <a:p>
            <a:pPr algn="r"/>
            <a:r>
              <a:rPr lang="en-US" sz="2000">
                <a:solidFill>
                  <a:srgbClr val="092471"/>
                </a:solidFill>
                <a:latin typeface="Impact" pitchFamily="34" charset="0"/>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Historical Context</a:t>
            </a:r>
          </a:p>
        </p:txBody>
      </p:sp>
      <p:sp>
        <p:nvSpPr>
          <p:cNvPr id="59394" name="Content Placeholder 2"/>
          <p:cNvSpPr>
            <a:spLocks noGrp="1"/>
          </p:cNvSpPr>
          <p:nvPr>
            <p:ph idx="1"/>
          </p:nvPr>
        </p:nvSpPr>
        <p:spPr>
          <a:xfrm>
            <a:off x="914400" y="1371600"/>
            <a:ext cx="7313613" cy="4056063"/>
          </a:xfrm>
        </p:spPr>
        <p:txBody>
          <a:bodyPr/>
          <a:lstStyle/>
          <a:p>
            <a:pPr marL="0" indent="0">
              <a:buFontTx/>
              <a:buNone/>
            </a:pPr>
            <a:r>
              <a:rPr lang="en-US" smtClean="0"/>
              <a:t>                                                    </a:t>
            </a:r>
          </a:p>
          <a:p>
            <a:pPr marL="0" indent="0"/>
            <a:r>
              <a:rPr lang="en-US" sz="3200" smtClean="0"/>
              <a:t> Agencies have a history of Routine Monitoring, i.e. endorsement, FEM, etc.</a:t>
            </a:r>
          </a:p>
          <a:p>
            <a:pPr marL="0" indent="0"/>
            <a:r>
              <a:rPr lang="en-US" sz="3200" smtClean="0"/>
              <a:t> LIPs have typically only been monitored when there were concerns or issues.</a:t>
            </a:r>
          </a:p>
        </p:txBody>
      </p:sp>
      <p:pic>
        <p:nvPicPr>
          <p:cNvPr id="59395" name="Picture 2"/>
          <p:cNvPicPr>
            <a:picLocks noChangeAspect="1" noChangeArrowheads="1"/>
          </p:cNvPicPr>
          <p:nvPr/>
        </p:nvPicPr>
        <p:blipFill>
          <a:blip r:embed="rId2"/>
          <a:srcRect/>
          <a:stretch>
            <a:fillRect/>
          </a:stretch>
        </p:blipFill>
        <p:spPr bwMode="auto">
          <a:xfrm>
            <a:off x="4884738" y="4562475"/>
            <a:ext cx="2149475" cy="1730375"/>
          </a:xfrm>
          <a:prstGeom prst="rect">
            <a:avLst/>
          </a:prstGeom>
          <a:noFill/>
          <a:ln w="9525">
            <a:noFill/>
            <a:miter lim="800000"/>
            <a:headEnd/>
            <a:tailEnd/>
          </a:ln>
        </p:spPr>
      </p:pic>
      <p:sp>
        <p:nvSpPr>
          <p:cNvPr id="59396" name="Slide Number Placeholder 3"/>
          <p:cNvSpPr txBox="1">
            <a:spLocks noGrp="1"/>
          </p:cNvSpPr>
          <p:nvPr/>
        </p:nvSpPr>
        <p:spPr bwMode="auto">
          <a:xfrm>
            <a:off x="7521575" y="5661025"/>
            <a:ext cx="1482725" cy="852488"/>
          </a:xfrm>
          <a:prstGeom prst="rect">
            <a:avLst/>
          </a:prstGeom>
          <a:noFill/>
          <a:ln w="9525">
            <a:noFill/>
            <a:miter lim="800000"/>
            <a:headEnd/>
            <a:tailEnd/>
          </a:ln>
        </p:spPr>
        <p:txBody>
          <a:bodyPr anchor="ctr"/>
          <a:lstStyle/>
          <a:p>
            <a:pPr algn="r"/>
            <a:r>
              <a:rPr lang="en-US" sz="2000">
                <a:solidFill>
                  <a:srgbClr val="092471"/>
                </a:solidFill>
                <a:latin typeface="Impact" pitchFamily="34" charset="0"/>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Focus of this Workshop</a:t>
            </a:r>
          </a:p>
        </p:txBody>
      </p:sp>
      <p:sp>
        <p:nvSpPr>
          <p:cNvPr id="27650" name="Content Placeholder 2"/>
          <p:cNvSpPr>
            <a:spLocks noGrp="1"/>
          </p:cNvSpPr>
          <p:nvPr>
            <p:ph idx="1"/>
          </p:nvPr>
        </p:nvSpPr>
        <p:spPr>
          <a:xfrm>
            <a:off x="914400" y="1371600"/>
            <a:ext cx="7313613" cy="3721100"/>
          </a:xfrm>
        </p:spPr>
        <p:txBody>
          <a:bodyPr/>
          <a:lstStyle/>
          <a:p>
            <a:pPr eaLnBrk="1" hangingPunct="1">
              <a:lnSpc>
                <a:spcPct val="80000"/>
              </a:lnSpc>
            </a:pPr>
            <a:endParaRPr lang="en-US" sz="1000" smtClean="0"/>
          </a:p>
          <a:p>
            <a:pPr eaLnBrk="1" hangingPunct="1">
              <a:lnSpc>
                <a:spcPct val="80000"/>
              </a:lnSpc>
            </a:pPr>
            <a:r>
              <a:rPr lang="en-US" sz="2800" smtClean="0"/>
              <a:t>The Impetus for Streamlining Provider Monitoring</a:t>
            </a:r>
          </a:p>
          <a:p>
            <a:pPr eaLnBrk="1" hangingPunct="1">
              <a:lnSpc>
                <a:spcPct val="80000"/>
              </a:lnSpc>
            </a:pPr>
            <a:r>
              <a:rPr lang="en-US" sz="2800" smtClean="0"/>
              <a:t>An Introduction to the New Tools for Routine Monitoring of LIPs and Provider Agencies </a:t>
            </a:r>
          </a:p>
          <a:p>
            <a:pPr eaLnBrk="1" hangingPunct="1">
              <a:lnSpc>
                <a:spcPct val="80000"/>
              </a:lnSpc>
            </a:pPr>
            <a:r>
              <a:rPr lang="en-US" sz="2800" smtClean="0"/>
              <a:t>Achieving Increased Accountability and Positive Outcomes Through Partnerships</a:t>
            </a:r>
          </a:p>
        </p:txBody>
      </p:sp>
      <p:pic>
        <p:nvPicPr>
          <p:cNvPr id="27651" name="Picture 3" descr="C:\Users\Sandee\AppData\Local\Microsoft\Windows\Temporary Internet Files\Content.IE5\RIMKOYVU\dglxasset[1].jpg"/>
          <p:cNvPicPr>
            <a:picLocks noChangeAspect="1" noChangeArrowheads="1"/>
          </p:cNvPicPr>
          <p:nvPr/>
        </p:nvPicPr>
        <p:blipFill>
          <a:blip r:embed="rId3"/>
          <a:srcRect/>
          <a:stretch>
            <a:fillRect/>
          </a:stretch>
        </p:blipFill>
        <p:spPr bwMode="auto">
          <a:xfrm>
            <a:off x="6462713" y="4864100"/>
            <a:ext cx="1765300" cy="1765300"/>
          </a:xfrm>
          <a:prstGeom prst="rect">
            <a:avLst/>
          </a:prstGeom>
          <a:noFill/>
          <a:ln w="9525">
            <a:noFill/>
            <a:miter lim="800000"/>
            <a:headEnd/>
            <a:tailEnd/>
          </a:ln>
        </p:spPr>
      </p:pic>
      <p:sp>
        <p:nvSpPr>
          <p:cNvPr id="2765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CC4402-D92E-4887-835D-44529A36B920}" type="slidenum">
              <a:rPr lang="en-US" sz="2000" smtClean="0">
                <a:solidFill>
                  <a:srgbClr val="092471"/>
                </a:solidFill>
              </a:rPr>
              <a:pPr fontAlgn="base">
                <a:spcBef>
                  <a:spcPct val="0"/>
                </a:spcBef>
                <a:spcAft>
                  <a:spcPct val="0"/>
                </a:spcAft>
              </a:pPr>
              <a:t>2</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Internal Quality Assurance</a:t>
            </a:r>
          </a:p>
        </p:txBody>
      </p:sp>
      <p:sp>
        <p:nvSpPr>
          <p:cNvPr id="3" name="Content Placeholder 2"/>
          <p:cNvSpPr>
            <a:spLocks noGrp="1"/>
          </p:cNvSpPr>
          <p:nvPr>
            <p:ph idx="1"/>
          </p:nvPr>
        </p:nvSpPr>
        <p:spPr/>
        <p:txBody>
          <a:bodyPr/>
          <a:lstStyle/>
          <a:p>
            <a:pPr>
              <a:defRPr/>
            </a:pPr>
            <a:r>
              <a:rPr lang="en-US" dirty="0"/>
              <a:t>Routine Monitoring is </a:t>
            </a:r>
            <a:r>
              <a:rPr lang="en-US" dirty="0" smtClean="0"/>
              <a:t>….                                       </a:t>
            </a:r>
            <a:endParaRPr lang="en-US" dirty="0"/>
          </a:p>
          <a:p>
            <a:pPr marL="0" indent="0">
              <a:buFontTx/>
              <a:buNone/>
              <a:defRPr/>
            </a:pPr>
            <a:r>
              <a:rPr lang="en-US" dirty="0"/>
              <a:t> </a:t>
            </a:r>
            <a:r>
              <a:rPr lang="en-US" dirty="0" smtClean="0"/>
              <a:t>                                                                                    </a:t>
            </a:r>
          </a:p>
          <a:p>
            <a:pPr>
              <a:defRPr/>
            </a:pPr>
            <a:r>
              <a:rPr lang="en-US" dirty="0" smtClean="0"/>
              <a:t>….a New Experience for LIPs</a:t>
            </a:r>
          </a:p>
          <a:p>
            <a:pPr>
              <a:defRPr/>
            </a:pPr>
            <a:r>
              <a:rPr lang="en-US" dirty="0" smtClean="0"/>
              <a:t>….</a:t>
            </a:r>
            <a:r>
              <a:rPr lang="en-US" dirty="0"/>
              <a:t>will only involve review of documents needed to determine the met/not met/NA status for the review tool questions</a:t>
            </a:r>
          </a:p>
          <a:p>
            <a:pPr>
              <a:defRPr/>
            </a:pPr>
            <a:r>
              <a:rPr lang="en-US" dirty="0"/>
              <a:t>….less </a:t>
            </a:r>
            <a:r>
              <a:rPr lang="en-US" dirty="0" smtClean="0"/>
              <a:t>anxiety-provoking when providers (LIPs and agencies) use </a:t>
            </a:r>
            <a:r>
              <a:rPr lang="en-US" dirty="0"/>
              <a:t>the tool </a:t>
            </a:r>
            <a:r>
              <a:rPr lang="en-US" dirty="0" smtClean="0"/>
              <a:t>as </a:t>
            </a:r>
            <a:r>
              <a:rPr lang="en-US" dirty="0"/>
              <a:t>a pre-review </a:t>
            </a:r>
            <a:r>
              <a:rPr lang="en-US" dirty="0" smtClean="0"/>
              <a:t>self-assessment</a:t>
            </a:r>
            <a:r>
              <a:rPr lang="en-US" dirty="0"/>
              <a:t>.</a:t>
            </a:r>
          </a:p>
          <a:p>
            <a:pPr marL="0" indent="0">
              <a:buFontTx/>
              <a:buNone/>
              <a:defRPr/>
            </a:pPr>
            <a:r>
              <a:rPr lang="en-US" dirty="0"/>
              <a:t> </a:t>
            </a:r>
          </a:p>
          <a:p>
            <a:pPr>
              <a:defRPr/>
            </a:pPr>
            <a:endParaRPr lang="en-US" dirty="0"/>
          </a:p>
        </p:txBody>
      </p:sp>
      <p:pic>
        <p:nvPicPr>
          <p:cNvPr id="60419" name="Picture 3"/>
          <p:cNvPicPr>
            <a:picLocks noChangeAspect="1" noChangeArrowheads="1"/>
          </p:cNvPicPr>
          <p:nvPr/>
        </p:nvPicPr>
        <p:blipFill>
          <a:blip r:embed="rId2"/>
          <a:srcRect/>
          <a:stretch>
            <a:fillRect/>
          </a:stretch>
        </p:blipFill>
        <p:spPr bwMode="auto">
          <a:xfrm>
            <a:off x="6126163" y="1735138"/>
            <a:ext cx="2546350" cy="1693862"/>
          </a:xfrm>
          <a:prstGeom prst="rect">
            <a:avLst/>
          </a:prstGeom>
          <a:noFill/>
          <a:ln w="9525">
            <a:noFill/>
            <a:miter lim="800000"/>
            <a:headEnd/>
            <a:tailEnd/>
          </a:ln>
        </p:spPr>
      </p:pic>
      <p:sp>
        <p:nvSpPr>
          <p:cNvPr id="60420" name="Slide Number Placeholder 3"/>
          <p:cNvSpPr txBox="1">
            <a:spLocks noGrp="1"/>
          </p:cNvSpPr>
          <p:nvPr/>
        </p:nvSpPr>
        <p:spPr bwMode="auto">
          <a:xfrm>
            <a:off x="7521575" y="5661025"/>
            <a:ext cx="1482725" cy="852488"/>
          </a:xfrm>
          <a:prstGeom prst="rect">
            <a:avLst/>
          </a:prstGeom>
          <a:noFill/>
          <a:ln w="9525">
            <a:noFill/>
            <a:miter lim="800000"/>
            <a:headEnd/>
            <a:tailEnd/>
          </a:ln>
        </p:spPr>
        <p:txBody>
          <a:bodyPr anchor="ctr"/>
          <a:lstStyle/>
          <a:p>
            <a:pPr algn="r"/>
            <a:r>
              <a:rPr lang="en-US" sz="2000">
                <a:solidFill>
                  <a:srgbClr val="092471"/>
                </a:solidFill>
                <a:latin typeface="Impact" pitchFamily="34" charset="0"/>
              </a:rP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914400" y="655638"/>
            <a:ext cx="7313613" cy="868362"/>
          </a:xfrm>
        </p:spPr>
        <p:txBody>
          <a:bodyPr/>
          <a:lstStyle/>
          <a:p>
            <a:r>
              <a:rPr lang="en-US" smtClean="0"/>
              <a:t>Routine Monitoring </a:t>
            </a:r>
            <a:br>
              <a:rPr lang="en-US" smtClean="0"/>
            </a:br>
            <a:r>
              <a:rPr lang="en-US" sz="3200" smtClean="0"/>
              <a:t>of Licensed Independent Practitioners (LIPs)</a:t>
            </a:r>
          </a:p>
        </p:txBody>
      </p:sp>
      <p:sp>
        <p:nvSpPr>
          <p:cNvPr id="61442" name="Rectangle 3"/>
          <p:cNvSpPr>
            <a:spLocks noGrp="1"/>
          </p:cNvSpPr>
          <p:nvPr>
            <p:ph type="body" idx="1"/>
          </p:nvPr>
        </p:nvSpPr>
        <p:spPr>
          <a:xfrm>
            <a:off x="914400" y="2125663"/>
            <a:ext cx="7313613" cy="4056062"/>
          </a:xfrm>
        </p:spPr>
        <p:txBody>
          <a:bodyPr/>
          <a:lstStyle/>
          <a:p>
            <a:r>
              <a:rPr lang="en-US" sz="2800" smtClean="0"/>
              <a:t>Two Components:</a:t>
            </a:r>
          </a:p>
          <a:p>
            <a:pPr lvl="1">
              <a:buFont typeface="Wingdings" pitchFamily="2" charset="2"/>
              <a:buChar char="Ø"/>
            </a:pPr>
            <a:r>
              <a:rPr lang="en-US" sz="2600" smtClean="0"/>
              <a:t>LIP Review Tool</a:t>
            </a:r>
          </a:p>
          <a:p>
            <a:pPr lvl="1">
              <a:buFont typeface="Wingdings" pitchFamily="2" charset="2"/>
              <a:buChar char="Ø"/>
            </a:pPr>
            <a:r>
              <a:rPr lang="en-US" sz="2600" smtClean="0"/>
              <a:t>LIP Post-Payment Review Tool</a:t>
            </a:r>
          </a:p>
          <a:p>
            <a:pPr lvl="1"/>
            <a:endParaRPr lang="en-US" sz="2600" smtClean="0"/>
          </a:p>
          <a:p>
            <a:r>
              <a:rPr lang="en-US" sz="2800" smtClean="0"/>
              <a:t>Other Specialized Tools</a:t>
            </a:r>
          </a:p>
          <a:p>
            <a:pPr lvl="1">
              <a:buFont typeface="Wingdings" pitchFamily="2" charset="2"/>
              <a:buChar char="Ø"/>
            </a:pPr>
            <a:r>
              <a:rPr lang="en-US" sz="2600" smtClean="0"/>
              <a:t>Office Site Review Tool</a:t>
            </a:r>
          </a:p>
          <a:p>
            <a:pPr lvl="1">
              <a:buFont typeface="Wingdings" pitchFamily="2" charset="2"/>
              <a:buChar char="Ø"/>
            </a:pPr>
            <a:r>
              <a:rPr lang="en-US" sz="2600" smtClean="0"/>
              <a:t>Service Plan Checklist</a:t>
            </a:r>
          </a:p>
          <a:p>
            <a:pPr lvl="1"/>
            <a:endParaRPr lang="en-US" sz="2600" smtClean="0"/>
          </a:p>
        </p:txBody>
      </p:sp>
      <p:pic>
        <p:nvPicPr>
          <p:cNvPr id="61443" name="Picture 2"/>
          <p:cNvPicPr>
            <a:picLocks noChangeAspect="1" noChangeArrowheads="1"/>
          </p:cNvPicPr>
          <p:nvPr/>
        </p:nvPicPr>
        <p:blipFill>
          <a:blip r:embed="rId3"/>
          <a:srcRect/>
          <a:stretch>
            <a:fillRect/>
          </a:stretch>
        </p:blipFill>
        <p:spPr bwMode="auto">
          <a:xfrm>
            <a:off x="6780213" y="1735138"/>
            <a:ext cx="1455737" cy="1444625"/>
          </a:xfrm>
          <a:prstGeom prst="rect">
            <a:avLst/>
          </a:prstGeom>
          <a:noFill/>
          <a:ln w="9525">
            <a:noFill/>
            <a:miter lim="800000"/>
            <a:headEnd/>
            <a:tailEnd/>
          </a:ln>
        </p:spPr>
      </p:pic>
      <p:sp>
        <p:nvSpPr>
          <p:cNvPr id="6144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C58876-1BC4-46A9-A754-763DE3AAA305}" type="slidenum">
              <a:rPr lang="en-US" sz="2000" smtClean="0">
                <a:solidFill>
                  <a:srgbClr val="092471"/>
                </a:solidFill>
              </a:rPr>
              <a:pPr fontAlgn="base">
                <a:spcBef>
                  <a:spcPct val="0"/>
                </a:spcBef>
                <a:spcAft>
                  <a:spcPct val="0"/>
                </a:spcAft>
              </a:pPr>
              <a:t>21</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p:txBody>
          <a:bodyPr/>
          <a:lstStyle/>
          <a:p>
            <a:r>
              <a:rPr lang="en-US" smtClean="0"/>
              <a:t>Routine Monitoring </a:t>
            </a:r>
            <a:br>
              <a:rPr lang="en-US" smtClean="0"/>
            </a:br>
            <a:r>
              <a:rPr lang="en-US" sz="3200" smtClean="0"/>
              <a:t>of Provider Agencies</a:t>
            </a:r>
          </a:p>
        </p:txBody>
      </p:sp>
      <p:sp>
        <p:nvSpPr>
          <p:cNvPr id="63490" name="Rectangle 3"/>
          <p:cNvSpPr>
            <a:spLocks noGrp="1"/>
          </p:cNvSpPr>
          <p:nvPr>
            <p:ph type="body" idx="1"/>
          </p:nvPr>
        </p:nvSpPr>
        <p:spPr>
          <a:xfrm>
            <a:off x="914400" y="1938338"/>
            <a:ext cx="7313613" cy="4056062"/>
          </a:xfrm>
        </p:spPr>
        <p:txBody>
          <a:bodyPr/>
          <a:lstStyle/>
          <a:p>
            <a:r>
              <a:rPr lang="en-US" sz="2800" smtClean="0"/>
              <a:t>Two Components:</a:t>
            </a:r>
          </a:p>
          <a:p>
            <a:pPr lvl="1">
              <a:buFont typeface="Wingdings" pitchFamily="2" charset="2"/>
              <a:buChar char="Ø"/>
            </a:pPr>
            <a:r>
              <a:rPr lang="en-US" sz="2600" smtClean="0"/>
              <a:t>Routine Tool</a:t>
            </a:r>
          </a:p>
          <a:p>
            <a:pPr lvl="1">
              <a:buFont typeface="Wingdings" pitchFamily="2" charset="2"/>
              <a:buChar char="Ø"/>
            </a:pPr>
            <a:r>
              <a:rPr lang="en-US" sz="2600" smtClean="0"/>
              <a:t>Post-Payment Review Tool</a:t>
            </a:r>
          </a:p>
          <a:p>
            <a:pPr lvl="1"/>
            <a:endParaRPr lang="en-US" sz="2600" smtClean="0"/>
          </a:p>
          <a:p>
            <a:r>
              <a:rPr lang="en-US" sz="2800" smtClean="0"/>
              <a:t>Other Specialized Tools</a:t>
            </a:r>
          </a:p>
          <a:p>
            <a:pPr lvl="1">
              <a:buFont typeface="Wingdings" pitchFamily="2" charset="2"/>
              <a:buChar char="Ø"/>
            </a:pPr>
            <a:r>
              <a:rPr lang="en-US" sz="2600" smtClean="0"/>
              <a:t>Unlicensed </a:t>
            </a:r>
            <a:r>
              <a:rPr lang="en-US" sz="2600" smtClean="0">
                <a:solidFill>
                  <a:srgbClr val="413C29"/>
                </a:solidFill>
              </a:rPr>
              <a:t>AFL Provider Review Tool</a:t>
            </a:r>
            <a:endParaRPr lang="en-US" sz="2600" smtClean="0"/>
          </a:p>
          <a:p>
            <a:pPr lvl="1">
              <a:buFont typeface="Wingdings" pitchFamily="2" charset="2"/>
              <a:buChar char="Ø"/>
            </a:pPr>
            <a:r>
              <a:rPr lang="en-US" sz="2600" smtClean="0"/>
              <a:t>Health, Safety and Compliance Review Tool</a:t>
            </a:r>
          </a:p>
          <a:p>
            <a:pPr lvl="1"/>
            <a:endParaRPr lang="en-US" sz="2600" smtClean="0"/>
          </a:p>
        </p:txBody>
      </p:sp>
      <p:pic>
        <p:nvPicPr>
          <p:cNvPr id="63491" name="Picture 2"/>
          <p:cNvPicPr>
            <a:picLocks noChangeAspect="1" noChangeArrowheads="1"/>
          </p:cNvPicPr>
          <p:nvPr/>
        </p:nvPicPr>
        <p:blipFill>
          <a:blip r:embed="rId3"/>
          <a:srcRect/>
          <a:stretch>
            <a:fillRect/>
          </a:stretch>
        </p:blipFill>
        <p:spPr bwMode="auto">
          <a:xfrm>
            <a:off x="6780213" y="1735138"/>
            <a:ext cx="1455737" cy="1444625"/>
          </a:xfrm>
          <a:prstGeom prst="rect">
            <a:avLst/>
          </a:prstGeom>
          <a:noFill/>
          <a:ln w="9525">
            <a:noFill/>
            <a:miter lim="800000"/>
            <a:headEnd/>
            <a:tailEnd/>
          </a:ln>
        </p:spPr>
      </p:pic>
      <p:sp>
        <p:nvSpPr>
          <p:cNvPr id="6349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CDF431-2530-4686-A258-CF014EFE16D1}" type="slidenum">
              <a:rPr lang="en-US" sz="2000" smtClean="0">
                <a:solidFill>
                  <a:srgbClr val="092471"/>
                </a:solidFill>
              </a:rPr>
              <a:pPr fontAlgn="base">
                <a:spcBef>
                  <a:spcPct val="0"/>
                </a:spcBef>
                <a:spcAft>
                  <a:spcPct val="0"/>
                </a:spcAft>
              </a:pPr>
              <a:t>22</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z="4000" smtClean="0"/>
              <a:t>Routine Monitoring of LIPs and Provider Agencies</a:t>
            </a:r>
          </a:p>
        </p:txBody>
      </p:sp>
      <p:sp>
        <p:nvSpPr>
          <p:cNvPr id="65538" name="Content Placeholder 2"/>
          <p:cNvSpPr>
            <a:spLocks noGrp="1"/>
          </p:cNvSpPr>
          <p:nvPr>
            <p:ph idx="1"/>
          </p:nvPr>
        </p:nvSpPr>
        <p:spPr>
          <a:xfrm>
            <a:off x="914400" y="1958975"/>
            <a:ext cx="7313613" cy="4056063"/>
          </a:xfrm>
        </p:spPr>
        <p:txBody>
          <a:bodyPr/>
          <a:lstStyle/>
          <a:p>
            <a:pPr eaLnBrk="1" hangingPunct="1">
              <a:lnSpc>
                <a:spcPct val="80000"/>
              </a:lnSpc>
            </a:pPr>
            <a:r>
              <a:rPr lang="en-US" sz="3200" smtClean="0"/>
              <a:t>Common Elements:</a:t>
            </a:r>
          </a:p>
          <a:p>
            <a:pPr eaLnBrk="1" hangingPunct="1">
              <a:lnSpc>
                <a:spcPct val="80000"/>
              </a:lnSpc>
              <a:buFontTx/>
              <a:buNone/>
            </a:pPr>
            <a:endParaRPr lang="en-US" sz="1400" smtClean="0"/>
          </a:p>
          <a:p>
            <a:pPr lvl="1" eaLnBrk="1" hangingPunct="1">
              <a:lnSpc>
                <a:spcPct val="80000"/>
              </a:lnSpc>
              <a:buFont typeface="Wingdings" pitchFamily="2" charset="2"/>
              <a:buChar char="Ø"/>
            </a:pPr>
            <a:r>
              <a:rPr lang="en-US" sz="2800" smtClean="0"/>
              <a:t>Rights Notification</a:t>
            </a:r>
          </a:p>
          <a:p>
            <a:pPr lvl="1" eaLnBrk="1" hangingPunct="1">
              <a:lnSpc>
                <a:spcPct val="80000"/>
              </a:lnSpc>
              <a:buFont typeface="Wingdings" pitchFamily="2" charset="2"/>
              <a:buChar char="Ø"/>
            </a:pPr>
            <a:endParaRPr lang="en-US" sz="2800" smtClean="0"/>
          </a:p>
          <a:p>
            <a:pPr lvl="1" eaLnBrk="1" hangingPunct="1">
              <a:lnSpc>
                <a:spcPct val="80000"/>
              </a:lnSpc>
              <a:buFont typeface="Wingdings" pitchFamily="2" charset="2"/>
              <a:buChar char="Ø"/>
            </a:pPr>
            <a:r>
              <a:rPr lang="en-US" sz="2800" smtClean="0"/>
              <a:t>Service Availability</a:t>
            </a:r>
          </a:p>
          <a:p>
            <a:pPr lvl="1" eaLnBrk="1" hangingPunct="1">
              <a:lnSpc>
                <a:spcPct val="80000"/>
              </a:lnSpc>
              <a:buFont typeface="Wingdings" pitchFamily="2" charset="2"/>
              <a:buChar char="Ø"/>
            </a:pPr>
            <a:endParaRPr lang="en-US" sz="2800" smtClean="0"/>
          </a:p>
          <a:p>
            <a:pPr lvl="1" eaLnBrk="1" hangingPunct="1">
              <a:lnSpc>
                <a:spcPct val="80000"/>
              </a:lnSpc>
              <a:buFont typeface="Wingdings" pitchFamily="2" charset="2"/>
              <a:buChar char="Ø"/>
            </a:pPr>
            <a:r>
              <a:rPr lang="en-US" sz="2800" smtClean="0"/>
              <a:t>Coordination of Care</a:t>
            </a:r>
          </a:p>
          <a:p>
            <a:pPr lvl="1" eaLnBrk="1" hangingPunct="1">
              <a:lnSpc>
                <a:spcPct val="80000"/>
              </a:lnSpc>
              <a:buFont typeface="Wingdings" pitchFamily="2" charset="2"/>
              <a:buChar char="Ø"/>
            </a:pPr>
            <a:endParaRPr lang="en-US" sz="2800" smtClean="0"/>
          </a:p>
        </p:txBody>
      </p:sp>
      <p:sp>
        <p:nvSpPr>
          <p:cNvPr id="65539" name="Slide Number Placeholder 3"/>
          <p:cNvSpPr>
            <a:spLocks noGrp="1"/>
          </p:cNvSpPr>
          <p:nvPr>
            <p:ph type="sldNum" sz="quarter" idx="12"/>
          </p:nvPr>
        </p:nvSpPr>
        <p:spPr bwMode="auto">
          <a:xfrm>
            <a:off x="7486650" y="5589588"/>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23</a:t>
            </a:r>
          </a:p>
        </p:txBody>
      </p:sp>
      <p:pic>
        <p:nvPicPr>
          <p:cNvPr id="65540" name="Picture 5" descr="MC900439824[1]"/>
          <p:cNvPicPr>
            <a:picLocks noChangeAspect="1" noChangeArrowheads="1"/>
          </p:cNvPicPr>
          <p:nvPr/>
        </p:nvPicPr>
        <p:blipFill>
          <a:blip r:embed="rId3"/>
          <a:srcRect/>
          <a:stretch>
            <a:fillRect/>
          </a:stretch>
        </p:blipFill>
        <p:spPr bwMode="auto">
          <a:xfrm>
            <a:off x="6019800" y="1600200"/>
            <a:ext cx="2562225"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p:txBody>
          <a:bodyPr/>
          <a:lstStyle/>
          <a:p>
            <a:pPr eaLnBrk="1" hangingPunct="1"/>
            <a:r>
              <a:rPr lang="en-US" smtClean="0"/>
              <a:t>Additional Element for LIPs</a:t>
            </a:r>
          </a:p>
        </p:txBody>
      </p:sp>
      <p:sp>
        <p:nvSpPr>
          <p:cNvPr id="67586" name="Rectangle 3"/>
          <p:cNvSpPr>
            <a:spLocks noGrp="1"/>
          </p:cNvSpPr>
          <p:nvPr>
            <p:ph type="body" idx="1"/>
          </p:nvPr>
        </p:nvSpPr>
        <p:spPr/>
        <p:txBody>
          <a:bodyPr/>
          <a:lstStyle/>
          <a:p>
            <a:pPr eaLnBrk="1" hangingPunct="1"/>
            <a:r>
              <a:rPr lang="en-US" sz="3800" smtClean="0"/>
              <a:t>Storage of Records</a:t>
            </a:r>
          </a:p>
        </p:txBody>
      </p:sp>
      <p:pic>
        <p:nvPicPr>
          <p:cNvPr id="67587" name="Picture 4" descr="MC900389720[1]"/>
          <p:cNvPicPr>
            <a:picLocks noChangeAspect="1" noChangeArrowheads="1"/>
          </p:cNvPicPr>
          <p:nvPr/>
        </p:nvPicPr>
        <p:blipFill>
          <a:blip r:embed="rId3"/>
          <a:srcRect/>
          <a:stretch>
            <a:fillRect/>
          </a:stretch>
        </p:blipFill>
        <p:spPr bwMode="auto">
          <a:xfrm>
            <a:off x="5603875" y="2884488"/>
            <a:ext cx="2073275" cy="2252662"/>
          </a:xfrm>
          <a:prstGeom prst="rect">
            <a:avLst/>
          </a:prstGeom>
          <a:noFill/>
          <a:ln w="9525">
            <a:noFill/>
            <a:miter lim="800000"/>
            <a:headEnd/>
            <a:tailEnd/>
          </a:ln>
        </p:spPr>
      </p:pic>
      <p:sp>
        <p:nvSpPr>
          <p:cNvPr id="6758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AD5184-BF37-4412-BFFD-998C0A9E3DFF}" type="slidenum">
              <a:rPr lang="en-US" sz="2000" smtClean="0">
                <a:solidFill>
                  <a:srgbClr val="092471"/>
                </a:solidFill>
              </a:rPr>
              <a:pPr fontAlgn="base">
                <a:spcBef>
                  <a:spcPct val="0"/>
                </a:spcBef>
                <a:spcAft>
                  <a:spcPct val="0"/>
                </a:spcAft>
              </a:pPr>
              <a:t>24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p:cNvSpPr>
          <p:nvPr>
            <p:ph type="title"/>
          </p:nvPr>
        </p:nvSpPr>
        <p:spPr/>
        <p:txBody>
          <a:bodyPr/>
          <a:lstStyle/>
          <a:p>
            <a:pPr eaLnBrk="1" hangingPunct="1"/>
            <a:r>
              <a:rPr lang="en-US" sz="4200" smtClean="0"/>
              <a:t>Additional Elements </a:t>
            </a:r>
            <a:br>
              <a:rPr lang="en-US" sz="4200" smtClean="0"/>
            </a:br>
            <a:r>
              <a:rPr lang="en-US" sz="4200" smtClean="0"/>
              <a:t>for Provider Agencies</a:t>
            </a:r>
          </a:p>
        </p:txBody>
      </p:sp>
      <p:sp>
        <p:nvSpPr>
          <p:cNvPr id="69634" name="Rectangle 3"/>
          <p:cNvSpPr>
            <a:spLocks noGrp="1"/>
          </p:cNvSpPr>
          <p:nvPr>
            <p:ph type="body" idx="1"/>
          </p:nvPr>
        </p:nvSpPr>
        <p:spPr/>
        <p:txBody>
          <a:bodyPr/>
          <a:lstStyle/>
          <a:p>
            <a:pPr eaLnBrk="1" hangingPunct="1"/>
            <a:r>
              <a:rPr lang="en-US" smtClean="0"/>
              <a:t>Incidents</a:t>
            </a:r>
          </a:p>
          <a:p>
            <a:pPr eaLnBrk="1" hangingPunct="1"/>
            <a:r>
              <a:rPr lang="en-US" smtClean="0"/>
              <a:t>Restrictive Interventions</a:t>
            </a:r>
          </a:p>
          <a:p>
            <a:pPr eaLnBrk="1" hangingPunct="1"/>
            <a:r>
              <a:rPr lang="en-US" smtClean="0"/>
              <a:t>Complaints</a:t>
            </a:r>
          </a:p>
          <a:p>
            <a:pPr eaLnBrk="1" hangingPunct="1"/>
            <a:r>
              <a:rPr lang="en-US" smtClean="0"/>
              <a:t>Protection of Property (as applicable)</a:t>
            </a:r>
          </a:p>
          <a:p>
            <a:pPr eaLnBrk="1" hangingPunct="1"/>
            <a:r>
              <a:rPr lang="en-US" smtClean="0"/>
              <a:t>Funds Management (as applicable)</a:t>
            </a:r>
          </a:p>
          <a:p>
            <a:pPr eaLnBrk="1" hangingPunct="1"/>
            <a:r>
              <a:rPr lang="en-US" smtClean="0"/>
              <a:t>Medication Review (as applicable)</a:t>
            </a:r>
          </a:p>
          <a:p>
            <a:pPr eaLnBrk="1" hangingPunct="1"/>
            <a:endParaRPr lang="en-US" smtClean="0"/>
          </a:p>
          <a:p>
            <a:pPr eaLnBrk="1" hangingPunct="1"/>
            <a:endParaRPr lang="en-US" smtClean="0"/>
          </a:p>
        </p:txBody>
      </p:sp>
      <p:pic>
        <p:nvPicPr>
          <p:cNvPr id="69635" name="Picture 4" descr="MC900439824[1]"/>
          <p:cNvPicPr>
            <a:picLocks noChangeAspect="1" noChangeArrowheads="1"/>
          </p:cNvPicPr>
          <p:nvPr/>
        </p:nvPicPr>
        <p:blipFill>
          <a:blip r:embed="rId3"/>
          <a:srcRect/>
          <a:stretch>
            <a:fillRect/>
          </a:stretch>
        </p:blipFill>
        <p:spPr bwMode="auto">
          <a:xfrm>
            <a:off x="6224588" y="1600200"/>
            <a:ext cx="2357437" cy="2357438"/>
          </a:xfrm>
          <a:prstGeom prst="rect">
            <a:avLst/>
          </a:prstGeom>
          <a:noFill/>
          <a:ln w="9525">
            <a:noFill/>
            <a:miter lim="800000"/>
            <a:headEnd/>
            <a:tailEnd/>
          </a:ln>
        </p:spPr>
      </p:pic>
      <p:sp>
        <p:nvSpPr>
          <p:cNvPr id="696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4786CC-589C-43CB-A38F-0E112706BDF0}" type="slidenum">
              <a:rPr lang="en-US" sz="2000" smtClean="0">
                <a:solidFill>
                  <a:srgbClr val="092471"/>
                </a:solidFill>
              </a:rPr>
              <a:pPr fontAlgn="base">
                <a:spcBef>
                  <a:spcPct val="0"/>
                </a:spcBef>
                <a:spcAft>
                  <a:spcPct val="0"/>
                </a:spcAft>
              </a:pPr>
              <a:t>25</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smtClean="0"/>
              <a:t>Specialized Tools for </a:t>
            </a:r>
            <a:br>
              <a:rPr lang="en-US" smtClean="0"/>
            </a:br>
            <a:r>
              <a:rPr lang="en-US" smtClean="0"/>
              <a:t>LIPs</a:t>
            </a:r>
          </a:p>
        </p:txBody>
      </p:sp>
      <p:sp>
        <p:nvSpPr>
          <p:cNvPr id="71682" name="Content Placeholder 2"/>
          <p:cNvSpPr>
            <a:spLocks noGrp="1"/>
          </p:cNvSpPr>
          <p:nvPr>
            <p:ph idx="1"/>
          </p:nvPr>
        </p:nvSpPr>
        <p:spPr>
          <a:xfrm>
            <a:off x="914400" y="1371600"/>
            <a:ext cx="7313613" cy="3344863"/>
          </a:xfrm>
        </p:spPr>
        <p:txBody>
          <a:bodyPr/>
          <a:lstStyle/>
          <a:p>
            <a:pPr eaLnBrk="1" hangingPunct="1">
              <a:buFontTx/>
              <a:buNone/>
            </a:pPr>
            <a:endParaRPr lang="en-US" sz="4800" smtClean="0"/>
          </a:p>
          <a:p>
            <a:pPr eaLnBrk="1" hangingPunct="1"/>
            <a:r>
              <a:rPr lang="en-US" sz="4000" smtClean="0"/>
              <a:t>LIP Office Site Review Tool</a:t>
            </a:r>
          </a:p>
          <a:p>
            <a:pPr lvl="1" eaLnBrk="1" hangingPunct="1">
              <a:buFont typeface="Wingdings" pitchFamily="2" charset="2"/>
              <a:buChar char="Ø"/>
            </a:pPr>
            <a:r>
              <a:rPr lang="en-US" sz="3800" smtClean="0"/>
              <a:t>Service Plan Checklist</a:t>
            </a:r>
          </a:p>
        </p:txBody>
      </p:sp>
      <p:sp>
        <p:nvSpPr>
          <p:cNvPr id="71683" name="Slide Number Placeholder 3"/>
          <p:cNvSpPr>
            <a:spLocks noGrp="1"/>
          </p:cNvSpPr>
          <p:nvPr>
            <p:ph type="sldNum" sz="quarter" idx="12"/>
          </p:nvPr>
        </p:nvSpPr>
        <p:spPr bwMode="auto">
          <a:xfrm>
            <a:off x="7486650" y="5476875"/>
            <a:ext cx="1482725" cy="852488"/>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26</a:t>
            </a:r>
          </a:p>
        </p:txBody>
      </p:sp>
      <p:pic>
        <p:nvPicPr>
          <p:cNvPr id="71684" name="Picture 6" descr="dglxasset[1]"/>
          <p:cNvPicPr>
            <a:picLocks noChangeAspect="1" noChangeArrowheads="1"/>
          </p:cNvPicPr>
          <p:nvPr/>
        </p:nvPicPr>
        <p:blipFill>
          <a:blip r:embed="rId3"/>
          <a:srcRect/>
          <a:stretch>
            <a:fillRect/>
          </a:stretch>
        </p:blipFill>
        <p:spPr bwMode="auto">
          <a:xfrm>
            <a:off x="5399088" y="3606800"/>
            <a:ext cx="2828925" cy="259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smtClean="0"/>
              <a:t>Specialized Tools </a:t>
            </a:r>
            <a:br>
              <a:rPr lang="en-US" smtClean="0"/>
            </a:br>
            <a:r>
              <a:rPr lang="en-US" smtClean="0"/>
              <a:t>for Provider Agencies</a:t>
            </a:r>
          </a:p>
        </p:txBody>
      </p:sp>
      <p:sp>
        <p:nvSpPr>
          <p:cNvPr id="73730" name="Content Placeholder 2"/>
          <p:cNvSpPr>
            <a:spLocks noGrp="1"/>
          </p:cNvSpPr>
          <p:nvPr>
            <p:ph idx="1"/>
          </p:nvPr>
        </p:nvSpPr>
        <p:spPr/>
        <p:txBody>
          <a:bodyPr/>
          <a:lstStyle/>
          <a:p>
            <a:pPr eaLnBrk="1" hangingPunct="1">
              <a:lnSpc>
                <a:spcPct val="80000"/>
              </a:lnSpc>
            </a:pPr>
            <a:endParaRPr lang="en-US" sz="2500" smtClean="0"/>
          </a:p>
          <a:p>
            <a:pPr eaLnBrk="1" hangingPunct="1">
              <a:lnSpc>
                <a:spcPct val="80000"/>
              </a:lnSpc>
            </a:pPr>
            <a:r>
              <a:rPr lang="en-US" sz="3200" smtClean="0"/>
              <a:t>Unlicensed AFL Review Tool</a:t>
            </a:r>
          </a:p>
          <a:p>
            <a:pPr lvl="1" eaLnBrk="1" hangingPunct="1">
              <a:lnSpc>
                <a:spcPct val="80000"/>
              </a:lnSpc>
              <a:buFont typeface="Wingdings" pitchFamily="2" charset="2"/>
              <a:buNone/>
            </a:pPr>
            <a:endParaRPr lang="en-US" sz="2800" smtClean="0"/>
          </a:p>
          <a:p>
            <a:pPr eaLnBrk="1" hangingPunct="1">
              <a:lnSpc>
                <a:spcPct val="80000"/>
              </a:lnSpc>
            </a:pPr>
            <a:r>
              <a:rPr lang="en-US" sz="3200" smtClean="0"/>
              <a:t>Health, Safety and Compliance Review Tool</a:t>
            </a:r>
          </a:p>
          <a:p>
            <a:pPr eaLnBrk="1" hangingPunct="1">
              <a:lnSpc>
                <a:spcPct val="80000"/>
              </a:lnSpc>
              <a:buFontTx/>
              <a:buNone/>
            </a:pPr>
            <a:endParaRPr lang="en-US" sz="2500" smtClean="0"/>
          </a:p>
        </p:txBody>
      </p:sp>
      <p:sp>
        <p:nvSpPr>
          <p:cNvPr id="73731" name="Slide Number Placeholder 3"/>
          <p:cNvSpPr>
            <a:spLocks noGrp="1"/>
          </p:cNvSpPr>
          <p:nvPr>
            <p:ph type="sldNum" sz="quarter" idx="12"/>
          </p:nvPr>
        </p:nvSpPr>
        <p:spPr bwMode="auto">
          <a:xfrm>
            <a:off x="7486650" y="5365750"/>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27</a:t>
            </a:r>
          </a:p>
        </p:txBody>
      </p:sp>
      <p:pic>
        <p:nvPicPr>
          <p:cNvPr id="73732" name="Picture 6" descr="dglxasset[1]"/>
          <p:cNvPicPr>
            <a:picLocks noChangeAspect="1" noChangeArrowheads="1"/>
          </p:cNvPicPr>
          <p:nvPr/>
        </p:nvPicPr>
        <p:blipFill>
          <a:blip r:embed="rId3"/>
          <a:srcRect/>
          <a:stretch>
            <a:fillRect/>
          </a:stretch>
        </p:blipFill>
        <p:spPr bwMode="auto">
          <a:xfrm>
            <a:off x="5514975" y="3949700"/>
            <a:ext cx="2713038" cy="249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4"/>
          <p:cNvSpPr>
            <a:spLocks noGrp="1"/>
          </p:cNvSpPr>
          <p:nvPr>
            <p:ph type="ctrTitle"/>
          </p:nvPr>
        </p:nvSpPr>
        <p:spPr>
          <a:xfrm>
            <a:off x="685800" y="1955800"/>
            <a:ext cx="7772400" cy="1470025"/>
          </a:xfrm>
        </p:spPr>
        <p:txBody>
          <a:bodyPr/>
          <a:lstStyle/>
          <a:p>
            <a:r>
              <a:rPr lang="en-US" b="1" smtClean="0"/>
              <a:t>Routine Review Tools</a:t>
            </a:r>
            <a:r>
              <a:rPr lang="en-US" smtClean="0"/>
              <a:t> </a:t>
            </a:r>
          </a:p>
        </p:txBody>
      </p:sp>
      <p:sp>
        <p:nvSpPr>
          <p:cNvPr id="75778" name="Rectangle 5"/>
          <p:cNvSpPr>
            <a:spLocks noGrp="1"/>
          </p:cNvSpPr>
          <p:nvPr>
            <p:ph type="subTitle" idx="1"/>
          </p:nvPr>
        </p:nvSpPr>
        <p:spPr>
          <a:xfrm>
            <a:off x="1371600" y="3425825"/>
            <a:ext cx="6400800" cy="1752600"/>
          </a:xfrm>
        </p:spPr>
        <p:txBody>
          <a:bodyPr/>
          <a:lstStyle/>
          <a:p>
            <a:r>
              <a:rPr lang="en-US" sz="3600" smtClean="0"/>
              <a:t>For LIPs</a:t>
            </a:r>
          </a:p>
          <a:p>
            <a:r>
              <a:rPr lang="en-US" sz="3600" smtClean="0"/>
              <a:t>And Provider Agencies</a:t>
            </a:r>
          </a:p>
        </p:txBody>
      </p:sp>
      <p:pic>
        <p:nvPicPr>
          <p:cNvPr id="75779" name="Picture 6" descr="MC900044834[1]"/>
          <p:cNvPicPr>
            <a:picLocks noChangeAspect="1" noChangeArrowheads="1"/>
          </p:cNvPicPr>
          <p:nvPr/>
        </p:nvPicPr>
        <p:blipFill>
          <a:blip r:embed="rId3"/>
          <a:srcRect/>
          <a:stretch>
            <a:fillRect/>
          </a:stretch>
        </p:blipFill>
        <p:spPr bwMode="auto">
          <a:xfrm>
            <a:off x="6081713" y="688975"/>
            <a:ext cx="2376487" cy="1441450"/>
          </a:xfrm>
          <a:prstGeom prst="rect">
            <a:avLst/>
          </a:prstGeom>
          <a:noFill/>
          <a:ln w="9525">
            <a:noFill/>
            <a:miter lim="800000"/>
            <a:headEnd/>
            <a:tailEnd/>
          </a:ln>
        </p:spPr>
      </p:pic>
      <p:pic>
        <p:nvPicPr>
          <p:cNvPr id="75780" name="Picture 4" descr="MC900056378[1]"/>
          <p:cNvPicPr>
            <a:picLocks noChangeAspect="1" noChangeArrowheads="1"/>
          </p:cNvPicPr>
          <p:nvPr/>
        </p:nvPicPr>
        <p:blipFill>
          <a:blip r:embed="rId4"/>
          <a:srcRect/>
          <a:stretch>
            <a:fillRect/>
          </a:stretch>
        </p:blipFill>
        <p:spPr bwMode="auto">
          <a:xfrm>
            <a:off x="474663" y="4506913"/>
            <a:ext cx="1978025" cy="1801812"/>
          </a:xfrm>
          <a:prstGeom prst="rect">
            <a:avLst/>
          </a:prstGeom>
          <a:noFill/>
          <a:ln w="9525">
            <a:noFill/>
            <a:miter lim="800000"/>
            <a:headEnd/>
            <a:tailEnd/>
          </a:ln>
        </p:spPr>
      </p:pic>
      <p:sp>
        <p:nvSpPr>
          <p:cNvPr id="7578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975C6E-5098-48E2-8D2A-FC6A6D6D07D8}" type="slidenum">
              <a:rPr lang="en-US" sz="2000" smtClean="0">
                <a:solidFill>
                  <a:srgbClr val="092471"/>
                </a:solidFill>
              </a:rPr>
              <a:pPr fontAlgn="base">
                <a:spcBef>
                  <a:spcPct val="0"/>
                </a:spcBef>
                <a:spcAft>
                  <a:spcPct val="0"/>
                </a:spcAft>
              </a:pPr>
              <a:t>28</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p:nvPr>
        </p:nvSpPr>
        <p:spPr>
          <a:xfrm>
            <a:off x="914400" y="771525"/>
            <a:ext cx="7313613" cy="868363"/>
          </a:xfrm>
        </p:spPr>
        <p:txBody>
          <a:bodyPr/>
          <a:lstStyle/>
          <a:p>
            <a:r>
              <a:rPr lang="en-US" sz="4200" smtClean="0"/>
              <a:t>How to Navigate </a:t>
            </a:r>
            <a:br>
              <a:rPr lang="en-US" sz="4200" smtClean="0"/>
            </a:br>
            <a:r>
              <a:rPr lang="en-US" sz="4200" smtClean="0"/>
              <a:t>the Excel Workbook and</a:t>
            </a:r>
            <a:br>
              <a:rPr lang="en-US" sz="4200" smtClean="0"/>
            </a:br>
            <a:r>
              <a:rPr lang="en-US" sz="4200" smtClean="0"/>
              <a:t>Clinical Coverage Policies</a:t>
            </a:r>
          </a:p>
        </p:txBody>
      </p:sp>
      <p:pic>
        <p:nvPicPr>
          <p:cNvPr id="77826" name="Picture 4" descr="MC900292688[1]"/>
          <p:cNvPicPr>
            <a:picLocks noChangeAspect="1" noChangeArrowheads="1"/>
          </p:cNvPicPr>
          <p:nvPr/>
        </p:nvPicPr>
        <p:blipFill>
          <a:blip r:embed="rId2"/>
          <a:srcRect/>
          <a:stretch>
            <a:fillRect/>
          </a:stretch>
        </p:blipFill>
        <p:spPr bwMode="auto">
          <a:xfrm>
            <a:off x="2743200" y="2582863"/>
            <a:ext cx="3876675" cy="3640137"/>
          </a:xfrm>
          <a:prstGeom prst="rect">
            <a:avLst/>
          </a:prstGeom>
          <a:noFill/>
          <a:ln w="9525">
            <a:noFill/>
            <a:miter lim="800000"/>
            <a:headEnd/>
            <a:tailEnd/>
          </a:ln>
        </p:spPr>
      </p:pic>
      <p:sp>
        <p:nvSpPr>
          <p:cNvPr id="77827" name="Slide Number Placeholder 5"/>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F5492A7F-0A20-4F25-9F2D-7C323FF6A06B}" type="slidenum">
              <a:rPr lang="en-US" sz="2000">
                <a:solidFill>
                  <a:srgbClr val="092471"/>
                </a:solidFill>
                <a:latin typeface="Impact" pitchFamily="34" charset="0"/>
              </a:rPr>
              <a:pPr algn="r"/>
              <a:t>29</a:t>
            </a:fld>
            <a:endParaRPr lang="en-US" sz="2000">
              <a:solidFill>
                <a:srgbClr val="092471"/>
              </a:solidFill>
              <a:latin typeface="Impact"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z="3200" smtClean="0"/>
              <a:t>What happened to Gold Star, and what led to this new way of monitoring?</a:t>
            </a:r>
          </a:p>
        </p:txBody>
      </p:sp>
      <p:sp>
        <p:nvSpPr>
          <p:cNvPr id="29698" name="Content Placeholder 2"/>
          <p:cNvSpPr>
            <a:spLocks noGrp="1"/>
          </p:cNvSpPr>
          <p:nvPr>
            <p:ph idx="1"/>
          </p:nvPr>
        </p:nvSpPr>
        <p:spPr>
          <a:xfrm>
            <a:off x="914400" y="1541463"/>
            <a:ext cx="7313613" cy="4056062"/>
          </a:xfrm>
        </p:spPr>
        <p:txBody>
          <a:bodyPr/>
          <a:lstStyle/>
          <a:p>
            <a:pPr eaLnBrk="1" hangingPunct="1">
              <a:buFontTx/>
              <a:buNone/>
            </a:pPr>
            <a:endParaRPr lang="en-US" sz="800" smtClean="0">
              <a:solidFill>
                <a:srgbClr val="413C29"/>
              </a:solidFill>
            </a:endParaRPr>
          </a:p>
          <a:p>
            <a:pPr eaLnBrk="1" hangingPunct="1"/>
            <a:r>
              <a:rPr lang="en-US" sz="2900" smtClean="0">
                <a:solidFill>
                  <a:srgbClr val="413C29"/>
                </a:solidFill>
              </a:rPr>
              <a:t>Waiver Expansion </a:t>
            </a:r>
          </a:p>
          <a:p>
            <a:pPr eaLnBrk="1" hangingPunct="1"/>
            <a:r>
              <a:rPr lang="en-US" sz="2900" smtClean="0">
                <a:solidFill>
                  <a:srgbClr val="413C29"/>
                </a:solidFill>
              </a:rPr>
              <a:t>Continuous Quality Improvement</a:t>
            </a:r>
          </a:p>
          <a:p>
            <a:pPr eaLnBrk="1" hangingPunct="1"/>
            <a:r>
              <a:rPr lang="en-US" sz="2900" smtClean="0">
                <a:solidFill>
                  <a:srgbClr val="413C29"/>
                </a:solidFill>
              </a:rPr>
              <a:t>Reduce Administrative Burden on Providers and LME-MCOs per Session Law  2009-451 (SB 202) </a:t>
            </a:r>
          </a:p>
          <a:p>
            <a:pPr eaLnBrk="1" hangingPunct="1"/>
            <a:r>
              <a:rPr lang="en-US" sz="2900" smtClean="0">
                <a:solidFill>
                  <a:srgbClr val="413C29"/>
                </a:solidFill>
              </a:rPr>
              <a:t>Business Practices Sub-Committee of the LME-MCO &amp; Provider Standardization Committee</a:t>
            </a:r>
          </a:p>
        </p:txBody>
      </p:sp>
      <p:pic>
        <p:nvPicPr>
          <p:cNvPr id="29699" name="Picture 2" descr="C:\Users\Sandee\AppData\Local\Microsoft\Windows\Temporary Internet Files\Content.IE5\22Q3TSKF\MC900326908[1].wmf"/>
          <p:cNvPicPr>
            <a:picLocks noChangeAspect="1" noChangeArrowheads="1"/>
          </p:cNvPicPr>
          <p:nvPr/>
        </p:nvPicPr>
        <p:blipFill>
          <a:blip r:embed="rId3"/>
          <a:srcRect/>
          <a:stretch>
            <a:fillRect/>
          </a:stretch>
        </p:blipFill>
        <p:spPr bwMode="auto">
          <a:xfrm>
            <a:off x="6980238" y="1541463"/>
            <a:ext cx="1247775" cy="1247775"/>
          </a:xfrm>
          <a:prstGeom prst="rect">
            <a:avLst/>
          </a:prstGeom>
          <a:noFill/>
          <a:ln w="9525">
            <a:noFill/>
            <a:miter lim="800000"/>
            <a:headEnd/>
            <a:tailEnd/>
          </a:ln>
        </p:spPr>
      </p:pic>
      <p:sp>
        <p:nvSpPr>
          <p:cNvPr id="29700"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AC3E5C-3ABB-4409-A8C9-20260E0039D2}" type="slidenum">
              <a:rPr lang="en-US" sz="2000" smtClean="0">
                <a:solidFill>
                  <a:srgbClr val="092471"/>
                </a:solidFill>
              </a:rPr>
              <a:pPr fontAlgn="base">
                <a:spcBef>
                  <a:spcPct val="0"/>
                </a:spcBef>
                <a:spcAft>
                  <a:spcPct val="0"/>
                </a:spcAft>
              </a:pPr>
              <a:t>3</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4"/>
          <p:cNvSpPr>
            <a:spLocks noGrp="1"/>
          </p:cNvSpPr>
          <p:nvPr>
            <p:ph type="title"/>
          </p:nvPr>
        </p:nvSpPr>
        <p:spPr>
          <a:xfrm>
            <a:off x="595313" y="503238"/>
            <a:ext cx="8054975" cy="2486025"/>
          </a:xfrm>
        </p:spPr>
        <p:txBody>
          <a:bodyPr/>
          <a:lstStyle/>
          <a:p>
            <a:r>
              <a:rPr lang="en-US" sz="4200" smtClean="0"/>
              <a:t>Both the Routine Tool for LIPs and the Routine Tool </a:t>
            </a:r>
            <a:br>
              <a:rPr lang="en-US" sz="4200" smtClean="0"/>
            </a:br>
            <a:r>
              <a:rPr lang="en-US" sz="4200" smtClean="0"/>
              <a:t>for Agencies look at some of the same elements</a:t>
            </a:r>
          </a:p>
        </p:txBody>
      </p:sp>
      <p:pic>
        <p:nvPicPr>
          <p:cNvPr id="78850" name="Picture 6" descr="dglxasset[1]"/>
          <p:cNvPicPr>
            <a:picLocks noChangeAspect="1" noChangeArrowheads="1"/>
          </p:cNvPicPr>
          <p:nvPr/>
        </p:nvPicPr>
        <p:blipFill>
          <a:blip r:embed="rId3"/>
          <a:srcRect/>
          <a:stretch>
            <a:fillRect/>
          </a:stretch>
        </p:blipFill>
        <p:spPr bwMode="auto">
          <a:xfrm>
            <a:off x="3709988" y="3317875"/>
            <a:ext cx="2235200" cy="2865438"/>
          </a:xfrm>
          <a:prstGeom prst="rect">
            <a:avLst/>
          </a:prstGeom>
          <a:noFill/>
          <a:ln w="9525">
            <a:noFill/>
            <a:miter lim="800000"/>
            <a:headEnd/>
            <a:tailEnd/>
          </a:ln>
        </p:spPr>
      </p:pic>
      <p:sp>
        <p:nvSpPr>
          <p:cNvPr id="788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489ADF-C4A2-461F-8411-12F4AA4E1B6F}" type="slidenum">
              <a:rPr lang="en-US" sz="2000" smtClean="0">
                <a:solidFill>
                  <a:srgbClr val="092471"/>
                </a:solidFill>
              </a:rPr>
              <a:pPr fontAlgn="base">
                <a:spcBef>
                  <a:spcPct val="0"/>
                </a:spcBef>
                <a:spcAft>
                  <a:spcPct val="0"/>
                </a:spcAft>
              </a:pPr>
              <a:t>30</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4"/>
          <p:cNvSpPr>
            <a:spLocks noGrp="1"/>
          </p:cNvSpPr>
          <p:nvPr>
            <p:ph type="title"/>
          </p:nvPr>
        </p:nvSpPr>
        <p:spPr>
          <a:xfrm>
            <a:off x="914400" y="1566863"/>
            <a:ext cx="7313613" cy="868362"/>
          </a:xfrm>
        </p:spPr>
        <p:txBody>
          <a:bodyPr/>
          <a:lstStyle/>
          <a:p>
            <a:r>
              <a:rPr lang="en-US" b="1" smtClean="0"/>
              <a:t>Rights Notification</a:t>
            </a:r>
          </a:p>
        </p:txBody>
      </p:sp>
      <p:pic>
        <p:nvPicPr>
          <p:cNvPr id="80898" name="Picture 5" descr="MP900341775[1]"/>
          <p:cNvPicPr>
            <a:picLocks noChangeAspect="1" noChangeArrowheads="1"/>
          </p:cNvPicPr>
          <p:nvPr/>
        </p:nvPicPr>
        <p:blipFill>
          <a:blip r:embed="rId3"/>
          <a:srcRect/>
          <a:stretch>
            <a:fillRect/>
          </a:stretch>
        </p:blipFill>
        <p:spPr bwMode="auto">
          <a:xfrm>
            <a:off x="4281488" y="3143250"/>
            <a:ext cx="3251200" cy="2319338"/>
          </a:xfrm>
          <a:prstGeom prst="rect">
            <a:avLst/>
          </a:prstGeom>
          <a:noFill/>
          <a:ln w="9525">
            <a:noFill/>
            <a:miter lim="800000"/>
            <a:headEnd/>
            <a:tailEnd/>
          </a:ln>
        </p:spPr>
      </p:pic>
      <p:sp>
        <p:nvSpPr>
          <p:cNvPr id="8089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88FA7A-22B5-47D9-BF4C-13B2B14C8D64}" type="slidenum">
              <a:rPr lang="en-US" sz="2000" smtClean="0">
                <a:solidFill>
                  <a:srgbClr val="092471"/>
                </a:solidFill>
              </a:rPr>
              <a:pPr fontAlgn="base">
                <a:spcBef>
                  <a:spcPct val="0"/>
                </a:spcBef>
                <a:spcAft>
                  <a:spcPct val="0"/>
                </a:spcAft>
              </a:pPr>
              <a:t>31</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sz="2400" smtClean="0"/>
              <a:t/>
            </a:r>
            <a:br>
              <a:rPr lang="en-US" sz="2400" smtClean="0"/>
            </a:br>
            <a:r>
              <a:rPr lang="en-US" sz="2400" b="1" smtClean="0">
                <a:solidFill>
                  <a:srgbClr val="092471"/>
                </a:solidFill>
              </a:rPr>
              <a:t>Item 1</a:t>
            </a:r>
            <a:r>
              <a:rPr lang="en-US" sz="2400" b="1" smtClean="0"/>
              <a:t>:  There is evidence that the individual or LRP has been informed of their rights.</a:t>
            </a:r>
            <a:r>
              <a:rPr lang="en-US" sz="2400" smtClean="0"/>
              <a:t>  </a:t>
            </a:r>
            <a:br>
              <a:rPr lang="en-US" sz="2400" smtClean="0"/>
            </a:br>
            <a:r>
              <a:rPr lang="en-US" sz="2400" smtClean="0">
                <a:solidFill>
                  <a:srgbClr val="092471"/>
                </a:solidFill>
              </a:rPr>
              <a:t>10A NCAC 27D .0201. </a:t>
            </a:r>
            <a:r>
              <a:rPr lang="en-US" sz="2400" smtClean="0">
                <a:solidFill>
                  <a:srgbClr val="000090"/>
                </a:solidFill>
              </a:rPr>
              <a:t/>
            </a:r>
            <a:br>
              <a:rPr lang="en-US" sz="2400" smtClean="0">
                <a:solidFill>
                  <a:srgbClr val="000090"/>
                </a:solidFill>
              </a:rPr>
            </a:br>
            <a:r>
              <a:rPr lang="en-US" sz="2400" smtClean="0">
                <a:solidFill>
                  <a:schemeClr val="accent1"/>
                </a:solidFill>
              </a:rPr>
              <a:t>LIP and Agency Tool</a:t>
            </a:r>
            <a:endParaRPr lang="en-US" sz="2400" smtClean="0"/>
          </a:p>
        </p:txBody>
      </p:sp>
      <p:sp>
        <p:nvSpPr>
          <p:cNvPr id="82946" name="Content Placeholder 2"/>
          <p:cNvSpPr>
            <a:spLocks noGrp="1"/>
          </p:cNvSpPr>
          <p:nvPr>
            <p:ph idx="1"/>
          </p:nvPr>
        </p:nvSpPr>
        <p:spPr>
          <a:xfrm>
            <a:off x="600075" y="1922463"/>
            <a:ext cx="7939088" cy="4056062"/>
          </a:xfrm>
          <a:ln w="28575">
            <a:solidFill>
              <a:srgbClr val="092471"/>
            </a:solidFill>
          </a:ln>
        </p:spPr>
        <p:txBody>
          <a:bodyPr/>
          <a:lstStyle/>
          <a:p>
            <a:pPr eaLnBrk="1" hangingPunct="1">
              <a:buFontTx/>
              <a:buNone/>
            </a:pPr>
            <a:r>
              <a:rPr lang="en-US" sz="2000" dirty="0" smtClean="0">
                <a:solidFill>
                  <a:srgbClr val="413C29"/>
                </a:solidFill>
              </a:rPr>
              <a:t>Sample is 10 events (solo LIP ), 30 service events (Agency/Group LIP Practice)</a:t>
            </a:r>
          </a:p>
          <a:p>
            <a:pPr eaLnBrk="1" hangingPunct="1">
              <a:buFontTx/>
              <a:buNone/>
            </a:pPr>
            <a:r>
              <a:rPr lang="en-US" dirty="0" smtClean="0">
                <a:solidFill>
                  <a:srgbClr val="413C29"/>
                </a:solidFill>
              </a:rPr>
              <a:t>Notification includes:</a:t>
            </a:r>
          </a:p>
          <a:p>
            <a:pPr eaLnBrk="1" hangingPunct="1"/>
            <a:r>
              <a:rPr lang="en-US" dirty="0" smtClean="0">
                <a:solidFill>
                  <a:srgbClr val="413C29"/>
                </a:solidFill>
              </a:rPr>
              <a:t>Rules to be followed and possible penalties.</a:t>
            </a:r>
          </a:p>
          <a:p>
            <a:pPr eaLnBrk="1" hangingPunct="1"/>
            <a:r>
              <a:rPr lang="en-US" dirty="0" smtClean="0">
                <a:solidFill>
                  <a:srgbClr val="413C29"/>
                </a:solidFill>
              </a:rPr>
              <a:t>How to obtain a copy of one’s service plan</a:t>
            </a:r>
          </a:p>
          <a:p>
            <a:pPr eaLnBrk="1" hangingPunct="1"/>
            <a:r>
              <a:rPr lang="en-US" dirty="0" smtClean="0">
                <a:solidFill>
                  <a:srgbClr val="413C29"/>
                </a:solidFill>
              </a:rPr>
              <a:t>Information received within 3 visits or 72 hours (for residential)</a:t>
            </a:r>
          </a:p>
          <a:p>
            <a:pPr eaLnBrk="1" hangingPunct="1"/>
            <a:r>
              <a:rPr lang="en-US" dirty="0" smtClean="0">
                <a:solidFill>
                  <a:srgbClr val="413C29"/>
                </a:solidFill>
              </a:rPr>
              <a:t>How to contact Disability Rights North Carolina</a:t>
            </a:r>
          </a:p>
          <a:p>
            <a:pPr eaLnBrk="1" hangingPunct="1"/>
            <a:r>
              <a:rPr lang="en-US" dirty="0" smtClean="0">
                <a:solidFill>
                  <a:srgbClr val="413C29"/>
                </a:solidFill>
              </a:rPr>
              <a:t>All areas above must be met to rate this item “Met”</a:t>
            </a:r>
          </a:p>
        </p:txBody>
      </p:sp>
      <p:sp>
        <p:nvSpPr>
          <p:cNvPr id="82947" name="Slide Number Placeholder 3"/>
          <p:cNvSpPr>
            <a:spLocks noGrp="1"/>
          </p:cNvSpPr>
          <p:nvPr>
            <p:ph type="sldNum" sz="quarter" idx="12"/>
          </p:nvPr>
        </p:nvSpPr>
        <p:spPr bwMode="auto">
          <a:xfrm>
            <a:off x="7486650" y="55530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32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219075" y="503238"/>
            <a:ext cx="8478838" cy="868362"/>
          </a:xfrm>
        </p:spPr>
        <p:txBody>
          <a:bodyPr/>
          <a:lstStyle/>
          <a:p>
            <a:pPr eaLnBrk="1" hangingPunct="1"/>
            <a:r>
              <a:rPr lang="en-US" sz="2400" b="1" smtClean="0">
                <a:solidFill>
                  <a:srgbClr val="092471"/>
                </a:solidFill>
              </a:rPr>
              <a:t>Item 2</a:t>
            </a:r>
            <a:r>
              <a:rPr lang="en-US" sz="2400" b="1" smtClean="0"/>
              <a:t>:  The individual has been informed of the right to consent to or to refuse treatment.  </a:t>
            </a:r>
            <a:r>
              <a:rPr lang="en-US" sz="2400" smtClean="0">
                <a:solidFill>
                  <a:srgbClr val="092471"/>
                </a:solidFill>
              </a:rPr>
              <a:t>42 CFR 438.100 (Enrollee Rights), G.S. 122C-57(d); 10A NCAC 27D .0303 (c)</a:t>
            </a:r>
            <a:br>
              <a:rPr lang="en-US" sz="2400" smtClean="0">
                <a:solidFill>
                  <a:srgbClr val="092471"/>
                </a:solidFill>
              </a:rPr>
            </a:br>
            <a:r>
              <a:rPr lang="en-US" sz="2400" smtClean="0">
                <a:solidFill>
                  <a:srgbClr val="092471"/>
                </a:solidFill>
              </a:rPr>
              <a:t> </a:t>
            </a:r>
            <a:r>
              <a:rPr lang="en-US" sz="2400" smtClean="0">
                <a:solidFill>
                  <a:schemeClr val="accent1"/>
                </a:solidFill>
              </a:rPr>
              <a:t>LIP and Agency Tool</a:t>
            </a:r>
          </a:p>
        </p:txBody>
      </p:sp>
      <p:sp>
        <p:nvSpPr>
          <p:cNvPr id="84994" name="Content Placeholder 2"/>
          <p:cNvSpPr>
            <a:spLocks noGrp="1"/>
          </p:cNvSpPr>
          <p:nvPr>
            <p:ph idx="1"/>
          </p:nvPr>
        </p:nvSpPr>
        <p:spPr>
          <a:xfrm>
            <a:off x="738188" y="1963738"/>
            <a:ext cx="7667625" cy="3513137"/>
          </a:xfrm>
          <a:ln w="28575">
            <a:solidFill>
              <a:srgbClr val="092471"/>
            </a:solidFill>
          </a:ln>
        </p:spPr>
        <p:txBody>
          <a:bodyPr/>
          <a:lstStyle/>
          <a:p>
            <a:pPr eaLnBrk="1" hangingPunct="1">
              <a:buFontTx/>
              <a:buNone/>
            </a:pPr>
            <a:r>
              <a:rPr lang="en-US" smtClean="0">
                <a:solidFill>
                  <a:srgbClr val="413C29"/>
                </a:solidFill>
              </a:rPr>
              <a:t>Sample is same 10/30 service events as in Item 1</a:t>
            </a:r>
          </a:p>
          <a:p>
            <a:pPr eaLnBrk="1" hangingPunct="1"/>
            <a:r>
              <a:rPr lang="en-US" smtClean="0">
                <a:solidFill>
                  <a:srgbClr val="413C29"/>
                </a:solidFill>
              </a:rPr>
              <a:t>Review documentation indicating the individual or LRP has been informed of the right to consent to or refuse treatment.</a:t>
            </a:r>
          </a:p>
          <a:p>
            <a:pPr eaLnBrk="1" hangingPunct="1"/>
            <a:r>
              <a:rPr lang="en-US" smtClean="0">
                <a:solidFill>
                  <a:srgbClr val="413C29"/>
                </a:solidFill>
              </a:rPr>
              <a:t>Signed consent must be present for each record in the sample to rate this item “Met”</a:t>
            </a:r>
          </a:p>
          <a:p>
            <a:pPr eaLnBrk="1" hangingPunct="1"/>
            <a:endParaRPr lang="en-US" smtClean="0">
              <a:solidFill>
                <a:srgbClr val="413C29"/>
              </a:solidFill>
            </a:endParaRPr>
          </a:p>
          <a:p>
            <a:pPr eaLnBrk="1" hangingPunct="1"/>
            <a:endParaRPr lang="en-US" smtClean="0">
              <a:solidFill>
                <a:srgbClr val="413C29"/>
              </a:solidFill>
            </a:endParaRPr>
          </a:p>
        </p:txBody>
      </p:sp>
      <p:sp>
        <p:nvSpPr>
          <p:cNvPr id="84995" name="Slide Number Placeholder 3"/>
          <p:cNvSpPr>
            <a:spLocks noGrp="1"/>
          </p:cNvSpPr>
          <p:nvPr>
            <p:ph type="sldNum" sz="quarter" idx="12"/>
          </p:nvPr>
        </p:nvSpPr>
        <p:spPr bwMode="auto">
          <a:xfrm>
            <a:off x="7486650" y="5476875"/>
            <a:ext cx="1484313"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33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382588" y="625475"/>
            <a:ext cx="8207375" cy="868363"/>
          </a:xfrm>
        </p:spPr>
        <p:txBody>
          <a:bodyPr/>
          <a:lstStyle/>
          <a:p>
            <a:pPr eaLnBrk="1" hangingPunct="1"/>
            <a:r>
              <a:rPr lang="en-US" sz="2400" b="1" smtClean="0">
                <a:solidFill>
                  <a:srgbClr val="000090"/>
                </a:solidFill>
              </a:rPr>
              <a:t>Item 3</a:t>
            </a:r>
            <a:r>
              <a:rPr lang="en-US" sz="2400" b="1" smtClean="0"/>
              <a:t>:  The individual is informed of right to treatment, including access to medical care and habilitation, regardless of age or degree of disability.  </a:t>
            </a:r>
            <a:r>
              <a:rPr lang="en-US" sz="2400" smtClean="0">
                <a:solidFill>
                  <a:srgbClr val="092471"/>
                </a:solidFill>
              </a:rPr>
              <a:t>G.S. 122C-51</a:t>
            </a:r>
            <a:br>
              <a:rPr lang="en-US" sz="2400" smtClean="0">
                <a:solidFill>
                  <a:srgbClr val="092471"/>
                </a:solidFill>
              </a:rPr>
            </a:br>
            <a:r>
              <a:rPr lang="en-US" sz="2400" smtClean="0">
                <a:solidFill>
                  <a:srgbClr val="092471"/>
                </a:solidFill>
              </a:rPr>
              <a:t> </a:t>
            </a:r>
            <a:r>
              <a:rPr lang="en-US" sz="2400" smtClean="0">
                <a:solidFill>
                  <a:schemeClr val="accent1"/>
                </a:solidFill>
              </a:rPr>
              <a:t>LIP and Agency Tool</a:t>
            </a:r>
          </a:p>
        </p:txBody>
      </p:sp>
      <p:sp>
        <p:nvSpPr>
          <p:cNvPr id="87042" name="Content Placeholder 2"/>
          <p:cNvSpPr>
            <a:spLocks noGrp="1"/>
          </p:cNvSpPr>
          <p:nvPr>
            <p:ph idx="1"/>
          </p:nvPr>
        </p:nvSpPr>
        <p:spPr>
          <a:xfrm>
            <a:off x="703263" y="1941513"/>
            <a:ext cx="7702550" cy="4056062"/>
          </a:xfrm>
          <a:ln w="28575">
            <a:solidFill>
              <a:srgbClr val="092471"/>
            </a:solidFill>
          </a:ln>
        </p:spPr>
        <p:txBody>
          <a:bodyPr/>
          <a:lstStyle/>
          <a:p>
            <a:pPr eaLnBrk="1" hangingPunct="1">
              <a:buFontTx/>
              <a:buNone/>
            </a:pPr>
            <a:r>
              <a:rPr lang="en-US" smtClean="0">
                <a:solidFill>
                  <a:srgbClr val="413C29"/>
                </a:solidFill>
              </a:rPr>
              <a:t>Sample is same 10/30 service events as in Item 1</a:t>
            </a:r>
          </a:p>
          <a:p>
            <a:pPr eaLnBrk="1" hangingPunct="1"/>
            <a:r>
              <a:rPr lang="en-US" smtClean="0">
                <a:solidFill>
                  <a:srgbClr val="413C29"/>
                </a:solidFill>
              </a:rPr>
              <a:t>Must specifically inform, in writing, of right to Tx, including access to medical care and habilitation, regardless of age or disability.</a:t>
            </a:r>
          </a:p>
          <a:p>
            <a:pPr eaLnBrk="1" hangingPunct="1"/>
            <a:r>
              <a:rPr lang="en-US" smtClean="0">
                <a:solidFill>
                  <a:srgbClr val="413C29"/>
                </a:solidFill>
              </a:rPr>
              <a:t>Right to an individualized written treatment plan and right to access medical care.</a:t>
            </a:r>
          </a:p>
          <a:p>
            <a:pPr eaLnBrk="1" hangingPunct="1"/>
            <a:r>
              <a:rPr lang="en-US" smtClean="0">
                <a:solidFill>
                  <a:srgbClr val="413C29"/>
                </a:solidFill>
              </a:rPr>
              <a:t>All records in the sample must have the above to rate this item “Met.”</a:t>
            </a:r>
          </a:p>
          <a:p>
            <a:pPr eaLnBrk="1" hangingPunct="1"/>
            <a:endParaRPr lang="en-US" smtClean="0">
              <a:solidFill>
                <a:srgbClr val="413C29"/>
              </a:solidFill>
            </a:endParaRPr>
          </a:p>
        </p:txBody>
      </p:sp>
      <p:sp>
        <p:nvSpPr>
          <p:cNvPr id="87043" name="Slide Number Placeholder 3"/>
          <p:cNvSpPr>
            <a:spLocks noGrp="1"/>
          </p:cNvSpPr>
          <p:nvPr>
            <p:ph type="sldNum" sz="quarter" idx="12"/>
          </p:nvPr>
        </p:nvSpPr>
        <p:spPr bwMode="auto">
          <a:xfrm>
            <a:off x="7486650" y="5570538"/>
            <a:ext cx="1482725"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34</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234950" y="477838"/>
            <a:ext cx="8543925" cy="1379537"/>
          </a:xfrm>
        </p:spPr>
        <p:txBody>
          <a:bodyPr/>
          <a:lstStyle/>
          <a:p>
            <a:pPr eaLnBrk="1" hangingPunct="1"/>
            <a:r>
              <a:rPr lang="en-US" sz="2000" b="1" smtClean="0">
                <a:solidFill>
                  <a:srgbClr val="092471"/>
                </a:solidFill>
              </a:rPr>
              <a:t>Item 4</a:t>
            </a:r>
            <a:r>
              <a:rPr lang="en-US" sz="2000" b="1" smtClean="0"/>
              <a:t>:  The individual has been notified that release/ disclosure of information may only occur with a consent unless it is an emergency </a:t>
            </a:r>
            <a:r>
              <a:rPr lang="en-US" sz="2000" b="1" u="sng" smtClean="0"/>
              <a:t>or</a:t>
            </a:r>
            <a:r>
              <a:rPr lang="en-US" sz="2000" b="1" smtClean="0"/>
              <a:t> for other exceptions.  </a:t>
            </a:r>
            <a:r>
              <a:rPr lang="en-US" sz="2000" smtClean="0">
                <a:solidFill>
                  <a:srgbClr val="092471"/>
                </a:solidFill>
              </a:rPr>
              <a:t>G.S. § 122C-55 </a:t>
            </a:r>
            <a:r>
              <a:rPr lang="en-US" sz="2000" u="sng" smtClean="0">
                <a:solidFill>
                  <a:srgbClr val="092471"/>
                </a:solidFill>
              </a:rPr>
              <a:t>or</a:t>
            </a:r>
            <a:r>
              <a:rPr lang="en-US" sz="2000" smtClean="0">
                <a:solidFill>
                  <a:srgbClr val="092471"/>
                </a:solidFill>
              </a:rPr>
              <a:t> in 45 CFR 164.512 of HIPAA.  10A NCAC 26B .0205 </a:t>
            </a:r>
            <a:br>
              <a:rPr lang="en-US" sz="2000" smtClean="0">
                <a:solidFill>
                  <a:srgbClr val="092471"/>
                </a:solidFill>
              </a:rPr>
            </a:br>
            <a:r>
              <a:rPr lang="en-US" sz="2000" smtClean="0">
                <a:solidFill>
                  <a:srgbClr val="092471"/>
                </a:solidFill>
              </a:rPr>
              <a:t> </a:t>
            </a:r>
            <a:r>
              <a:rPr lang="en-US" sz="2400" smtClean="0">
                <a:solidFill>
                  <a:schemeClr val="accent1"/>
                </a:solidFill>
              </a:rPr>
              <a:t>LIP and Agency Tool</a:t>
            </a:r>
            <a:r>
              <a:rPr lang="en-US" sz="2000" smtClean="0">
                <a:solidFill>
                  <a:srgbClr val="092471"/>
                </a:solidFill>
              </a:rPr>
              <a:t> </a:t>
            </a:r>
            <a:br>
              <a:rPr lang="en-US" sz="2000" smtClean="0">
                <a:solidFill>
                  <a:srgbClr val="092471"/>
                </a:solidFill>
              </a:rPr>
            </a:br>
            <a:endParaRPr lang="en-US" sz="2000" smtClean="0">
              <a:solidFill>
                <a:srgbClr val="092471"/>
              </a:solidFill>
            </a:endParaRPr>
          </a:p>
        </p:txBody>
      </p:sp>
      <p:sp>
        <p:nvSpPr>
          <p:cNvPr id="89090" name="Content Placeholder 2"/>
          <p:cNvSpPr>
            <a:spLocks noGrp="1"/>
          </p:cNvSpPr>
          <p:nvPr>
            <p:ph idx="1"/>
          </p:nvPr>
        </p:nvSpPr>
        <p:spPr>
          <a:xfrm>
            <a:off x="914400" y="2074863"/>
            <a:ext cx="7313613" cy="3716337"/>
          </a:xfrm>
          <a:ln w="28575">
            <a:solidFill>
              <a:srgbClr val="000090"/>
            </a:solidFill>
          </a:ln>
        </p:spPr>
        <p:txBody>
          <a:bodyPr/>
          <a:lstStyle/>
          <a:p>
            <a:pPr eaLnBrk="1" hangingPunct="1">
              <a:buFontTx/>
              <a:buNone/>
            </a:pPr>
            <a:r>
              <a:rPr lang="en-US" sz="2200" dirty="0" smtClean="0">
                <a:solidFill>
                  <a:srgbClr val="413C29"/>
                </a:solidFill>
              </a:rPr>
              <a:t>Sample is same 10/30 service events as in Item 1</a:t>
            </a:r>
          </a:p>
          <a:p>
            <a:pPr eaLnBrk="1" hangingPunct="1"/>
            <a:r>
              <a:rPr lang="en-US" sz="2200" dirty="0" smtClean="0">
                <a:solidFill>
                  <a:srgbClr val="413C29"/>
                </a:solidFill>
              </a:rPr>
              <a:t>Confidential information may not be released without written consent except in the case of an emergency.</a:t>
            </a:r>
          </a:p>
          <a:p>
            <a:pPr eaLnBrk="1" hangingPunct="1"/>
            <a:r>
              <a:rPr lang="en-US" sz="2200" dirty="0" smtClean="0">
                <a:solidFill>
                  <a:srgbClr val="413C29"/>
                </a:solidFill>
              </a:rPr>
              <a:t>Each element of the required notice listed in Statute must be explained in writing or verbally, but individual must sign that they have been explained.</a:t>
            </a:r>
          </a:p>
          <a:p>
            <a:pPr eaLnBrk="1" hangingPunct="1"/>
            <a:r>
              <a:rPr lang="en-US" sz="2200" dirty="0" smtClean="0">
                <a:solidFill>
                  <a:srgbClr val="413C29"/>
                </a:solidFill>
              </a:rPr>
              <a:t>Each record in the sample must have the above to rate this item “Met.”</a:t>
            </a:r>
          </a:p>
          <a:p>
            <a:pPr eaLnBrk="1" hangingPunct="1"/>
            <a:endParaRPr lang="en-US" sz="2200" dirty="0" smtClean="0">
              <a:solidFill>
                <a:srgbClr val="413C29"/>
              </a:solidFill>
            </a:endParaRPr>
          </a:p>
        </p:txBody>
      </p:sp>
      <p:sp>
        <p:nvSpPr>
          <p:cNvPr id="89091"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35</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p:cNvSpPr>
          <p:nvPr>
            <p:ph type="title"/>
          </p:nvPr>
        </p:nvSpPr>
        <p:spPr/>
        <p:txBody>
          <a:bodyPr/>
          <a:lstStyle/>
          <a:p>
            <a:r>
              <a:rPr lang="en-US" sz="2400" b="1" smtClean="0">
                <a:solidFill>
                  <a:srgbClr val="000090"/>
                </a:solidFill>
              </a:rPr>
              <a:t>Item 5</a:t>
            </a:r>
            <a:r>
              <a:rPr lang="en-US" sz="2400" b="1" smtClean="0"/>
              <a:t>:  Authorizations to release information are specific to include [the items below]. </a:t>
            </a:r>
            <a:br>
              <a:rPr lang="en-US" sz="2400" b="1" smtClean="0"/>
            </a:br>
            <a:r>
              <a:rPr lang="en-US" sz="2400" smtClean="0">
                <a:solidFill>
                  <a:srgbClr val="092471"/>
                </a:solidFill>
              </a:rPr>
              <a:t>10A NCAC 26B .0202</a:t>
            </a:r>
            <a:br>
              <a:rPr lang="en-US" sz="2400" smtClean="0">
                <a:solidFill>
                  <a:srgbClr val="092471"/>
                </a:solidFill>
              </a:rPr>
            </a:br>
            <a:r>
              <a:rPr lang="en-US" sz="2400" smtClean="0">
                <a:solidFill>
                  <a:srgbClr val="092471"/>
                </a:solidFill>
              </a:rPr>
              <a:t> </a:t>
            </a:r>
            <a:r>
              <a:rPr lang="en-US" sz="2400" smtClean="0">
                <a:solidFill>
                  <a:schemeClr val="accent1"/>
                </a:solidFill>
              </a:rPr>
              <a:t>LIP and Agency Tool</a:t>
            </a:r>
          </a:p>
        </p:txBody>
      </p:sp>
      <p:sp>
        <p:nvSpPr>
          <p:cNvPr id="91138" name="Rectangle 3"/>
          <p:cNvSpPr>
            <a:spLocks noGrp="1"/>
          </p:cNvSpPr>
          <p:nvPr>
            <p:ph type="body" idx="1"/>
          </p:nvPr>
        </p:nvSpPr>
        <p:spPr>
          <a:xfrm>
            <a:off x="914400" y="1735138"/>
            <a:ext cx="7467600" cy="4056062"/>
          </a:xfrm>
          <a:ln w="28575">
            <a:solidFill>
              <a:srgbClr val="000000"/>
            </a:solidFill>
          </a:ln>
        </p:spPr>
        <p:txBody>
          <a:bodyPr/>
          <a:lstStyle/>
          <a:p>
            <a:pPr>
              <a:buFontTx/>
              <a:buNone/>
            </a:pPr>
            <a:r>
              <a:rPr lang="en-US" smtClean="0"/>
              <a:t>Sample is the same 10/30 service events as in Item 1</a:t>
            </a:r>
          </a:p>
          <a:p>
            <a:r>
              <a:rPr lang="en-US" smtClean="0"/>
              <a:t>Individual’s name</a:t>
            </a:r>
          </a:p>
          <a:p>
            <a:r>
              <a:rPr lang="en-US" smtClean="0"/>
              <a:t>Name of facility releasing information</a:t>
            </a:r>
          </a:p>
          <a:p>
            <a:r>
              <a:rPr lang="en-US" smtClean="0"/>
              <a:t>Name of individual(s), facility(ies) to whom information is released</a:t>
            </a:r>
          </a:p>
          <a:p>
            <a:r>
              <a:rPr lang="en-US" smtClean="0"/>
              <a:t>Specific information to be released</a:t>
            </a:r>
          </a:p>
          <a:p>
            <a:r>
              <a:rPr lang="en-US" smtClean="0"/>
              <a:t>Purpose of the release</a:t>
            </a:r>
          </a:p>
          <a:p>
            <a:endParaRPr lang="en-US" smtClean="0"/>
          </a:p>
          <a:p>
            <a:endParaRPr lang="en-US" smtClean="0"/>
          </a:p>
          <a:p>
            <a:endParaRPr lang="en-US" smtClean="0"/>
          </a:p>
          <a:p>
            <a:endParaRPr lang="en-US" smtClean="0"/>
          </a:p>
        </p:txBody>
      </p:sp>
      <p:sp>
        <p:nvSpPr>
          <p:cNvPr id="9113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7EFF39-3B82-4724-B816-1755A6C0069C}" type="slidenum">
              <a:rPr lang="en-US" sz="2000" smtClean="0">
                <a:solidFill>
                  <a:srgbClr val="092471"/>
                </a:solidFill>
              </a:rPr>
              <a:pPr fontAlgn="base">
                <a:spcBef>
                  <a:spcPct val="0"/>
                </a:spcBef>
                <a:spcAft>
                  <a:spcPct val="0"/>
                </a:spcAft>
              </a:pPr>
              <a:t>36</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p:cNvSpPr>
          <p:nvPr>
            <p:ph type="title"/>
          </p:nvPr>
        </p:nvSpPr>
        <p:spPr/>
        <p:txBody>
          <a:bodyPr/>
          <a:lstStyle/>
          <a:p>
            <a:r>
              <a:rPr lang="en-US" sz="2400" b="1" smtClean="0">
                <a:solidFill>
                  <a:srgbClr val="000090"/>
                </a:solidFill>
              </a:rPr>
              <a:t>Item 5</a:t>
            </a:r>
            <a:r>
              <a:rPr lang="en-US" sz="2400" b="1" smtClean="0"/>
              <a:t>:  Authorizations to release information are specific to include [the items below]. </a:t>
            </a:r>
            <a:br>
              <a:rPr lang="en-US" sz="2400" b="1" smtClean="0"/>
            </a:br>
            <a:r>
              <a:rPr lang="en-US" sz="2400" smtClean="0">
                <a:solidFill>
                  <a:srgbClr val="092471"/>
                </a:solidFill>
              </a:rPr>
              <a:t>10A NCAC 26B .0202</a:t>
            </a:r>
            <a:br>
              <a:rPr lang="en-US" sz="2400" smtClean="0">
                <a:solidFill>
                  <a:srgbClr val="092471"/>
                </a:solidFill>
              </a:rPr>
            </a:br>
            <a:r>
              <a:rPr lang="en-US" sz="2400" smtClean="0">
                <a:solidFill>
                  <a:srgbClr val="092471"/>
                </a:solidFill>
              </a:rPr>
              <a:t>CONTINUED</a:t>
            </a:r>
          </a:p>
        </p:txBody>
      </p:sp>
      <p:sp>
        <p:nvSpPr>
          <p:cNvPr id="93186" name="Rectangle 3"/>
          <p:cNvSpPr>
            <a:spLocks noGrp="1"/>
          </p:cNvSpPr>
          <p:nvPr>
            <p:ph type="body" idx="1"/>
          </p:nvPr>
        </p:nvSpPr>
        <p:spPr>
          <a:xfrm>
            <a:off x="914400" y="1924050"/>
            <a:ext cx="7313613" cy="4389438"/>
          </a:xfrm>
          <a:ln w="28575">
            <a:solidFill>
              <a:srgbClr val="000000"/>
            </a:solidFill>
          </a:ln>
        </p:spPr>
        <p:txBody>
          <a:bodyPr/>
          <a:lstStyle/>
          <a:p>
            <a:r>
              <a:rPr lang="en-US" smtClean="0"/>
              <a:t>Length of time consent is valid</a:t>
            </a:r>
          </a:p>
          <a:p>
            <a:r>
              <a:rPr lang="en-US" smtClean="0"/>
              <a:t>Statement that consent can be revoked</a:t>
            </a:r>
          </a:p>
          <a:p>
            <a:r>
              <a:rPr lang="en-US" smtClean="0"/>
              <a:t>Date consent signed</a:t>
            </a:r>
          </a:p>
          <a:p>
            <a:r>
              <a:rPr lang="en-US" smtClean="0"/>
              <a:t>Must include a statement regarding the protection of HIV and SA information and disclosure requirements under 42 CFR Part 2</a:t>
            </a:r>
          </a:p>
          <a:p>
            <a:r>
              <a:rPr lang="en-US" smtClean="0"/>
              <a:t>Each record in the sample must include authorizations with all elements to rate this item “Met.”</a:t>
            </a:r>
          </a:p>
          <a:p>
            <a:endParaRPr lang="en-US" smtClean="0"/>
          </a:p>
          <a:p>
            <a:endParaRPr lang="en-US" sz="2000" smtClean="0"/>
          </a:p>
        </p:txBody>
      </p:sp>
      <p:sp>
        <p:nvSpPr>
          <p:cNvPr id="9318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1DC906-2987-4C59-AB81-8F158CF86678}" type="slidenum">
              <a:rPr lang="en-US" sz="2000" smtClean="0">
                <a:solidFill>
                  <a:srgbClr val="092471"/>
                </a:solidFill>
              </a:rPr>
              <a:pPr fontAlgn="base">
                <a:spcBef>
                  <a:spcPct val="0"/>
                </a:spcBef>
                <a:spcAft>
                  <a:spcPct val="0"/>
                </a:spcAft>
              </a:pPr>
              <a:t>37</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p:nvPr>
        </p:nvSpPr>
        <p:spPr>
          <a:xfrm>
            <a:off x="914400" y="1371600"/>
            <a:ext cx="7313613" cy="868363"/>
          </a:xfrm>
        </p:spPr>
        <p:txBody>
          <a:bodyPr/>
          <a:lstStyle/>
          <a:p>
            <a:r>
              <a:rPr lang="en-US" sz="4200" b="1" smtClean="0"/>
              <a:t>Coordination of Care / Service Availability</a:t>
            </a:r>
          </a:p>
        </p:txBody>
      </p:sp>
      <p:pic>
        <p:nvPicPr>
          <p:cNvPr id="95234" name="Picture 3" descr="MC900291860[1]"/>
          <p:cNvPicPr>
            <a:picLocks noChangeAspect="1" noChangeArrowheads="1"/>
          </p:cNvPicPr>
          <p:nvPr/>
        </p:nvPicPr>
        <p:blipFill>
          <a:blip r:embed="rId3"/>
          <a:srcRect/>
          <a:stretch>
            <a:fillRect/>
          </a:stretch>
        </p:blipFill>
        <p:spPr bwMode="auto">
          <a:xfrm>
            <a:off x="4513263" y="2876550"/>
            <a:ext cx="3122612" cy="3122613"/>
          </a:xfrm>
          <a:prstGeom prst="rect">
            <a:avLst/>
          </a:prstGeom>
          <a:noFill/>
          <a:ln w="9525">
            <a:noFill/>
            <a:miter lim="800000"/>
            <a:headEnd/>
            <a:tailEnd/>
          </a:ln>
        </p:spPr>
      </p:pic>
      <p:sp>
        <p:nvSpPr>
          <p:cNvPr id="9523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66F469-B74B-4E55-A737-AD35DC7BB148}" type="slidenum">
              <a:rPr lang="en-US" sz="2000" smtClean="0">
                <a:solidFill>
                  <a:srgbClr val="092471"/>
                </a:solidFill>
              </a:rPr>
              <a:pPr fontAlgn="base">
                <a:spcBef>
                  <a:spcPct val="0"/>
                </a:spcBef>
                <a:spcAft>
                  <a:spcPct val="0"/>
                </a:spcAft>
              </a:pPr>
              <a:t>38</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idx="4294967295"/>
          </p:nvPr>
        </p:nvSpPr>
        <p:spPr>
          <a:xfrm>
            <a:off x="177800" y="395288"/>
            <a:ext cx="8697913" cy="1543050"/>
          </a:xfrm>
        </p:spPr>
        <p:txBody>
          <a:bodyPr/>
          <a:lstStyle/>
          <a:p>
            <a:pPr eaLnBrk="1" hangingPunct="1"/>
            <a:r>
              <a:rPr lang="en-US" sz="2400" smtClean="0"/>
              <a:t/>
            </a:r>
            <a:br>
              <a:rPr lang="en-US" sz="2400" smtClean="0"/>
            </a:br>
            <a:r>
              <a:rPr lang="en-US" sz="2400" b="1" smtClean="0">
                <a:solidFill>
                  <a:srgbClr val="092471"/>
                </a:solidFill>
              </a:rPr>
              <a:t>Item 6</a:t>
            </a:r>
            <a:r>
              <a:rPr lang="en-US" sz="2400" b="1" smtClean="0"/>
              <a:t>:  There is documentation that coordination of care is occurring between providers involved with the individual.  </a:t>
            </a:r>
            <a:r>
              <a:rPr lang="en-US" sz="2400" smtClean="0">
                <a:solidFill>
                  <a:srgbClr val="092471"/>
                </a:solidFill>
              </a:rPr>
              <a:t>CCPs 8A through 8P (8C 7.2.2 for LIPs)</a:t>
            </a:r>
            <a:br>
              <a:rPr lang="en-US" sz="2400" smtClean="0">
                <a:solidFill>
                  <a:srgbClr val="092471"/>
                </a:solidFill>
              </a:rPr>
            </a:br>
            <a:r>
              <a:rPr lang="en-US" sz="2400" smtClean="0">
                <a:solidFill>
                  <a:srgbClr val="092471"/>
                </a:solidFill>
              </a:rPr>
              <a:t> </a:t>
            </a:r>
            <a:r>
              <a:rPr lang="en-US" sz="2400" smtClean="0">
                <a:solidFill>
                  <a:schemeClr val="accent1"/>
                </a:solidFill>
              </a:rPr>
              <a:t>LIP Tool &amp; Item 10 on Agency Tool </a:t>
            </a:r>
            <a:r>
              <a:rPr lang="en-US" sz="2400" smtClean="0">
                <a:solidFill>
                  <a:srgbClr val="092471"/>
                </a:solidFill>
              </a:rPr>
              <a:t/>
            </a:r>
            <a:br>
              <a:rPr lang="en-US" sz="2400" smtClean="0">
                <a:solidFill>
                  <a:srgbClr val="092471"/>
                </a:solidFill>
              </a:rPr>
            </a:br>
            <a:endParaRPr lang="en-US" sz="2400" smtClean="0">
              <a:solidFill>
                <a:srgbClr val="092471"/>
              </a:solidFill>
            </a:endParaRPr>
          </a:p>
        </p:txBody>
      </p:sp>
      <p:sp>
        <p:nvSpPr>
          <p:cNvPr id="97282" name="Content Placeholder 2"/>
          <p:cNvSpPr>
            <a:spLocks noGrp="1"/>
          </p:cNvSpPr>
          <p:nvPr>
            <p:ph idx="4294967295"/>
          </p:nvPr>
        </p:nvSpPr>
        <p:spPr>
          <a:xfrm>
            <a:off x="628650" y="2109788"/>
            <a:ext cx="7920038" cy="4217987"/>
          </a:xfrm>
          <a:ln w="28575">
            <a:solidFill>
              <a:srgbClr val="000090"/>
            </a:solidFill>
          </a:ln>
        </p:spPr>
        <p:txBody>
          <a:bodyPr/>
          <a:lstStyle/>
          <a:p>
            <a:pPr eaLnBrk="1" hangingPunct="1">
              <a:lnSpc>
                <a:spcPct val="90000"/>
              </a:lnSpc>
              <a:buFontTx/>
              <a:buNone/>
            </a:pPr>
            <a:r>
              <a:rPr lang="en-US" sz="2200" smtClean="0">
                <a:solidFill>
                  <a:srgbClr val="413C29"/>
                </a:solidFill>
              </a:rPr>
              <a:t>Sample is same 10/30 service events as in Item 1</a:t>
            </a:r>
          </a:p>
          <a:p>
            <a:pPr eaLnBrk="1" hangingPunct="1">
              <a:lnSpc>
                <a:spcPct val="90000"/>
              </a:lnSpc>
            </a:pPr>
            <a:r>
              <a:rPr lang="en-US" sz="2200" smtClean="0">
                <a:solidFill>
                  <a:srgbClr val="413C29"/>
                </a:solidFill>
              </a:rPr>
              <a:t>Coordination of Care requirements vary per service definition</a:t>
            </a:r>
          </a:p>
          <a:p>
            <a:pPr eaLnBrk="1" hangingPunct="1">
              <a:lnSpc>
                <a:spcPct val="90000"/>
              </a:lnSpc>
            </a:pPr>
            <a:r>
              <a:rPr lang="en-US" sz="2200" smtClean="0">
                <a:solidFill>
                  <a:srgbClr val="413C29"/>
                </a:solidFill>
              </a:rPr>
              <a:t>Evidence must be written</a:t>
            </a:r>
          </a:p>
          <a:p>
            <a:pPr eaLnBrk="1" hangingPunct="1">
              <a:lnSpc>
                <a:spcPct val="90000"/>
              </a:lnSpc>
            </a:pPr>
            <a:r>
              <a:rPr lang="en-US" sz="2200" smtClean="0">
                <a:solidFill>
                  <a:srgbClr val="413C29"/>
                </a:solidFill>
              </a:rPr>
              <a:t>Common requirements include but are not limited to:  case management; coordination with medical, psychiatric or other providers; coordination in crisis or discharge planning; participation in child &amp; family teams</a:t>
            </a:r>
          </a:p>
          <a:p>
            <a:pPr eaLnBrk="1" hangingPunct="1">
              <a:lnSpc>
                <a:spcPct val="90000"/>
              </a:lnSpc>
            </a:pPr>
            <a:r>
              <a:rPr lang="en-US" sz="2200" smtClean="0">
                <a:solidFill>
                  <a:srgbClr val="413C29"/>
                </a:solidFill>
              </a:rPr>
              <a:t>If individual does not agree to contacting other providers, refusal must be documented.</a:t>
            </a:r>
          </a:p>
        </p:txBody>
      </p:sp>
      <p:sp>
        <p:nvSpPr>
          <p:cNvPr id="4" name="Slide Number Placeholder 3"/>
          <p:cNvSpPr txBox="1">
            <a:spLocks noGrp="1"/>
          </p:cNvSpPr>
          <p:nvPr/>
        </p:nvSpPr>
        <p:spPr>
          <a:xfrm>
            <a:off x="7521575" y="5476875"/>
            <a:ext cx="1482725" cy="850900"/>
          </a:xfrm>
          <a:prstGeom prst="rect">
            <a:avLst/>
          </a:prstGeom>
          <a:noFill/>
        </p:spPr>
        <p:txBody>
          <a:bodyPr anchor="ctr"/>
          <a:lstStyle/>
          <a:p>
            <a:pPr algn="r" fontAlgn="auto">
              <a:spcBef>
                <a:spcPts val="0"/>
              </a:spcBef>
              <a:spcAft>
                <a:spcPts val="0"/>
              </a:spcAft>
              <a:defRPr/>
            </a:pPr>
            <a:endParaRPr lang="en-US" sz="8200" dirty="0">
              <a:gradFill>
                <a:gsLst>
                  <a:gs pos="0">
                    <a:schemeClr val="tx1">
                      <a:alpha val="10000"/>
                    </a:schemeClr>
                  </a:gs>
                  <a:gs pos="100000">
                    <a:schemeClr val="tx1">
                      <a:alpha val="10000"/>
                    </a:schemeClr>
                  </a:gs>
                </a:gsLst>
                <a:lin ang="5400000" scaled="0"/>
              </a:gradFill>
              <a:latin typeface="Impact" pitchFamily="34" charset="0"/>
            </a:endParaRPr>
          </a:p>
        </p:txBody>
      </p:sp>
      <p:sp>
        <p:nvSpPr>
          <p:cNvPr id="9728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49BB49-7959-435B-B1FB-72ADED63D57A}" type="slidenum">
              <a:rPr lang="en-US" sz="2000" smtClean="0">
                <a:solidFill>
                  <a:srgbClr val="092471"/>
                </a:solidFill>
              </a:rPr>
              <a:pPr fontAlgn="base">
                <a:spcBef>
                  <a:spcPct val="0"/>
                </a:spcBef>
                <a:spcAft>
                  <a:spcPct val="0"/>
                </a:spcAft>
              </a:pPr>
              <a:t>39</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14400" y="503238"/>
            <a:ext cx="7313613" cy="715962"/>
          </a:xfrm>
        </p:spPr>
        <p:txBody>
          <a:bodyPr/>
          <a:lstStyle/>
          <a:p>
            <a:pPr eaLnBrk="1" hangingPunct="1"/>
            <a:r>
              <a:rPr lang="en-US" smtClean="0"/>
              <a:t>We heard you!!</a:t>
            </a:r>
          </a:p>
        </p:txBody>
      </p:sp>
      <p:sp>
        <p:nvSpPr>
          <p:cNvPr id="31746" name="Content Placeholder 2"/>
          <p:cNvSpPr>
            <a:spLocks noGrp="1"/>
          </p:cNvSpPr>
          <p:nvPr>
            <p:ph idx="1"/>
          </p:nvPr>
        </p:nvSpPr>
        <p:spPr/>
        <p:txBody>
          <a:bodyPr/>
          <a:lstStyle/>
          <a:p>
            <a:pPr algn="ctr" eaLnBrk="1" hangingPunct="1"/>
            <a:endParaRPr lang="en-US" smtClean="0"/>
          </a:p>
          <a:p>
            <a:pPr algn="ctr" eaLnBrk="1" hangingPunct="1"/>
            <a:endParaRPr lang="en-US" smtClean="0"/>
          </a:p>
          <a:p>
            <a:pPr algn="ctr" eaLnBrk="1" hangingPunct="1"/>
            <a:endParaRPr lang="en-US" smtClean="0"/>
          </a:p>
          <a:p>
            <a:pPr algn="ctr" eaLnBrk="1" hangingPunct="1"/>
            <a:endParaRPr lang="en-US" smtClean="0"/>
          </a:p>
        </p:txBody>
      </p:sp>
      <p:pic>
        <p:nvPicPr>
          <p:cNvPr id="31747" name="Picture 2"/>
          <p:cNvPicPr>
            <a:picLocks noChangeAspect="1" noChangeArrowheads="1"/>
          </p:cNvPicPr>
          <p:nvPr/>
        </p:nvPicPr>
        <p:blipFill>
          <a:blip r:embed="rId3"/>
          <a:srcRect/>
          <a:stretch>
            <a:fillRect/>
          </a:stretch>
        </p:blipFill>
        <p:spPr bwMode="auto">
          <a:xfrm>
            <a:off x="2147888" y="1371600"/>
            <a:ext cx="4732337" cy="5180013"/>
          </a:xfrm>
          <a:prstGeom prst="rect">
            <a:avLst/>
          </a:prstGeom>
          <a:noFill/>
          <a:ln w="9525">
            <a:noFill/>
            <a:miter lim="800000"/>
            <a:headEnd/>
            <a:tailEnd/>
          </a:ln>
        </p:spPr>
      </p:pic>
      <p:sp>
        <p:nvSpPr>
          <p:cNvPr id="3174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smtClean="0">
                <a:solidFill>
                  <a:srgbClr val="092471"/>
                </a:solidFill>
              </a:rPr>
              <a:pPr fontAlgn="base">
                <a:spcBef>
                  <a:spcPct val="0"/>
                </a:spcBef>
                <a:spcAft>
                  <a:spcPct val="0"/>
                </a:spcAft>
              </a:pPr>
              <a:t>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idx="4294967295"/>
          </p:nvPr>
        </p:nvSpPr>
        <p:spPr>
          <a:xfrm>
            <a:off x="352425" y="612775"/>
            <a:ext cx="8453438" cy="868363"/>
          </a:xfrm>
        </p:spPr>
        <p:txBody>
          <a:bodyPr/>
          <a:lstStyle/>
          <a:p>
            <a:pPr eaLnBrk="1" hangingPunct="1"/>
            <a:r>
              <a:rPr lang="en-US" sz="2400" b="1" smtClean="0">
                <a:solidFill>
                  <a:srgbClr val="000090"/>
                </a:solidFill>
              </a:rPr>
              <a:t>Item 7</a:t>
            </a:r>
            <a:r>
              <a:rPr lang="en-US" sz="2400" b="1" smtClean="0"/>
              <a:t>:  Access to behavioral health crisis services is available 24/7/365 and provided directly by the agency or through written arrangements. – </a:t>
            </a:r>
            <a:r>
              <a:rPr lang="en-US" sz="2400" smtClean="0">
                <a:solidFill>
                  <a:srgbClr val="092471"/>
                </a:solidFill>
              </a:rPr>
              <a:t>CCP 8A, 8C</a:t>
            </a:r>
            <a:r>
              <a:rPr lang="en-US" sz="2400" smtClean="0"/>
              <a:t> 7.4                 </a:t>
            </a:r>
            <a:r>
              <a:rPr lang="en-US" sz="2400" smtClean="0">
                <a:solidFill>
                  <a:schemeClr val="accent1"/>
                </a:solidFill>
              </a:rPr>
              <a:t>LIP Tool</a:t>
            </a:r>
            <a:r>
              <a:rPr lang="en-US" sz="2400" smtClean="0">
                <a:solidFill>
                  <a:srgbClr val="092471"/>
                </a:solidFill>
              </a:rPr>
              <a:t> </a:t>
            </a:r>
            <a:r>
              <a:rPr lang="en-US" sz="2400" smtClean="0">
                <a:solidFill>
                  <a:schemeClr val="accent1"/>
                </a:solidFill>
              </a:rPr>
              <a:t>&amp; Item 11 on Agency Tool</a:t>
            </a:r>
            <a:endParaRPr lang="en-US" sz="2400" smtClean="0">
              <a:solidFill>
                <a:srgbClr val="092471"/>
              </a:solidFill>
            </a:endParaRPr>
          </a:p>
        </p:txBody>
      </p:sp>
      <p:sp>
        <p:nvSpPr>
          <p:cNvPr id="99330" name="Content Placeholder 2"/>
          <p:cNvSpPr>
            <a:spLocks noGrp="1"/>
          </p:cNvSpPr>
          <p:nvPr>
            <p:ph idx="4294967295"/>
          </p:nvPr>
        </p:nvSpPr>
        <p:spPr>
          <a:xfrm>
            <a:off x="914400" y="1970088"/>
            <a:ext cx="7512050" cy="3457575"/>
          </a:xfrm>
          <a:ln w="28575">
            <a:solidFill>
              <a:srgbClr val="092471"/>
            </a:solidFill>
          </a:ln>
        </p:spPr>
        <p:txBody>
          <a:bodyPr/>
          <a:lstStyle/>
          <a:p>
            <a:pPr eaLnBrk="1" hangingPunct="1">
              <a:buFontTx/>
              <a:buNone/>
            </a:pPr>
            <a:r>
              <a:rPr lang="en-US" smtClean="0">
                <a:solidFill>
                  <a:srgbClr val="413C29"/>
                </a:solidFill>
              </a:rPr>
              <a:t>Sample is same 10/30 service events as in Item 1</a:t>
            </a:r>
          </a:p>
          <a:p>
            <a:pPr eaLnBrk="1" hangingPunct="1"/>
            <a:r>
              <a:rPr lang="en-US" smtClean="0">
                <a:solidFill>
                  <a:srgbClr val="413C29"/>
                </a:solidFill>
              </a:rPr>
              <a:t>Providing 24/7/365 per service definition</a:t>
            </a:r>
          </a:p>
          <a:p>
            <a:pPr eaLnBrk="1" hangingPunct="1"/>
            <a:r>
              <a:rPr lang="en-US" smtClean="0">
                <a:solidFill>
                  <a:srgbClr val="413C29"/>
                </a:solidFill>
              </a:rPr>
              <a:t>Documentation will vary: first responder procedures and staffing logs, written arrangements with other entities for crisis services; notification to individuals of how to access services in a crisis</a:t>
            </a:r>
          </a:p>
        </p:txBody>
      </p:sp>
      <p:sp>
        <p:nvSpPr>
          <p:cNvPr id="4" name="Slide Number Placeholder 3"/>
          <p:cNvSpPr txBox="1">
            <a:spLocks noGrp="1"/>
          </p:cNvSpPr>
          <p:nvPr/>
        </p:nvSpPr>
        <p:spPr>
          <a:xfrm>
            <a:off x="7521575" y="5476875"/>
            <a:ext cx="1482725" cy="850900"/>
          </a:xfrm>
          <a:prstGeom prst="rect">
            <a:avLst/>
          </a:prstGeom>
          <a:noFill/>
        </p:spPr>
        <p:txBody>
          <a:bodyPr anchor="ctr"/>
          <a:lstStyle/>
          <a:p>
            <a:pPr algn="r" fontAlgn="auto">
              <a:spcBef>
                <a:spcPts val="0"/>
              </a:spcBef>
              <a:spcAft>
                <a:spcPts val="0"/>
              </a:spcAft>
              <a:defRPr/>
            </a:pPr>
            <a:endParaRPr lang="en-US" sz="8200" dirty="0">
              <a:gradFill>
                <a:gsLst>
                  <a:gs pos="0">
                    <a:schemeClr val="tx1">
                      <a:alpha val="10000"/>
                    </a:schemeClr>
                  </a:gs>
                  <a:gs pos="100000">
                    <a:schemeClr val="tx1">
                      <a:alpha val="10000"/>
                    </a:schemeClr>
                  </a:gs>
                </a:gsLst>
                <a:lin ang="5400000" scaled="0"/>
              </a:gradFill>
              <a:latin typeface="Impact" pitchFamily="34" charset="0"/>
            </a:endParaRPr>
          </a:p>
        </p:txBody>
      </p:sp>
      <p:sp>
        <p:nvSpPr>
          <p:cNvPr id="9933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060081-6E48-4064-8165-76E6DA6FDB13}" type="slidenum">
              <a:rPr lang="en-US" sz="2000" smtClean="0">
                <a:solidFill>
                  <a:srgbClr val="092471"/>
                </a:solidFill>
              </a:rPr>
              <a:pPr fontAlgn="base">
                <a:spcBef>
                  <a:spcPct val="0"/>
                </a:spcBef>
                <a:spcAft>
                  <a:spcPct val="0"/>
                </a:spcAft>
              </a:pPr>
              <a:t>40</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4"/>
          <p:cNvSpPr>
            <a:spLocks noGrp="1"/>
          </p:cNvSpPr>
          <p:nvPr>
            <p:ph type="title"/>
          </p:nvPr>
        </p:nvSpPr>
        <p:spPr>
          <a:xfrm>
            <a:off x="914400" y="1371600"/>
            <a:ext cx="7313613" cy="868363"/>
          </a:xfrm>
        </p:spPr>
        <p:txBody>
          <a:bodyPr/>
          <a:lstStyle/>
          <a:p>
            <a:r>
              <a:rPr lang="en-US" smtClean="0"/>
              <a:t>Storage of Records</a:t>
            </a:r>
          </a:p>
        </p:txBody>
      </p:sp>
      <p:pic>
        <p:nvPicPr>
          <p:cNvPr id="101378" name="Picture 4" descr="MC900389720[1]"/>
          <p:cNvPicPr>
            <a:picLocks noChangeAspect="1" noChangeArrowheads="1"/>
          </p:cNvPicPr>
          <p:nvPr/>
        </p:nvPicPr>
        <p:blipFill>
          <a:blip r:embed="rId3"/>
          <a:srcRect/>
          <a:stretch>
            <a:fillRect/>
          </a:stretch>
        </p:blipFill>
        <p:spPr bwMode="auto">
          <a:xfrm>
            <a:off x="3862388" y="3211513"/>
            <a:ext cx="2073275" cy="2252662"/>
          </a:xfrm>
          <a:prstGeom prst="rect">
            <a:avLst/>
          </a:prstGeom>
          <a:noFill/>
          <a:ln w="9525">
            <a:noFill/>
            <a:miter lim="800000"/>
            <a:headEnd/>
            <a:tailEnd/>
          </a:ln>
        </p:spPr>
      </p:pic>
      <p:sp>
        <p:nvSpPr>
          <p:cNvPr id="10137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7BD548-7301-4FF5-B132-1143C58835AF}" type="slidenum">
              <a:rPr lang="en-US" sz="2000" smtClean="0">
                <a:solidFill>
                  <a:srgbClr val="092471"/>
                </a:solidFill>
              </a:rPr>
              <a:pPr fontAlgn="base">
                <a:spcBef>
                  <a:spcPct val="0"/>
                </a:spcBef>
                <a:spcAft>
                  <a:spcPct val="0"/>
                </a:spcAft>
              </a:pPr>
              <a:t>41</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idx="4294967295"/>
          </p:nvPr>
        </p:nvSpPr>
        <p:spPr>
          <a:xfrm>
            <a:off x="914400" y="936625"/>
            <a:ext cx="7313613" cy="868363"/>
          </a:xfrm>
        </p:spPr>
        <p:txBody>
          <a:bodyPr/>
          <a:lstStyle/>
          <a:p>
            <a:r>
              <a:rPr lang="en-US" sz="2400" b="1" smtClean="0">
                <a:solidFill>
                  <a:srgbClr val="092471"/>
                </a:solidFill>
              </a:rPr>
              <a:t>Item 8</a:t>
            </a:r>
            <a:r>
              <a:rPr lang="en-US" sz="2400" b="1" smtClean="0"/>
              <a:t>:  The LIP complies with HIPAA/Confidentiality requirements by ensuring privacy and secure storage of records. </a:t>
            </a:r>
            <a:r>
              <a:rPr lang="en-US" sz="2400" smtClean="0">
                <a:solidFill>
                  <a:srgbClr val="092471"/>
                </a:solidFill>
              </a:rPr>
              <a:t>APSM 45-2 Chapter 2-7 through 2-9</a:t>
            </a:r>
            <a:br>
              <a:rPr lang="en-US" sz="2400" smtClean="0">
                <a:solidFill>
                  <a:srgbClr val="092471"/>
                </a:solidFill>
              </a:rPr>
            </a:br>
            <a:r>
              <a:rPr lang="en-US" sz="2400" smtClean="0">
                <a:solidFill>
                  <a:srgbClr val="092471"/>
                </a:solidFill>
              </a:rPr>
              <a:t> </a:t>
            </a:r>
            <a:r>
              <a:rPr lang="en-US" sz="2400" smtClean="0">
                <a:solidFill>
                  <a:schemeClr val="accent1"/>
                </a:solidFill>
              </a:rPr>
              <a:t>LIP Tool</a:t>
            </a:r>
          </a:p>
        </p:txBody>
      </p:sp>
      <p:sp>
        <p:nvSpPr>
          <p:cNvPr id="103426" name="Rectangle 3"/>
          <p:cNvSpPr>
            <a:spLocks noGrp="1"/>
          </p:cNvSpPr>
          <p:nvPr>
            <p:ph type="body" idx="4294967295"/>
          </p:nvPr>
        </p:nvSpPr>
        <p:spPr>
          <a:xfrm>
            <a:off x="914400" y="2263775"/>
            <a:ext cx="7313613" cy="4056063"/>
          </a:xfrm>
          <a:ln w="28575">
            <a:solidFill>
              <a:srgbClr val="092471"/>
            </a:solidFill>
          </a:ln>
        </p:spPr>
        <p:txBody>
          <a:bodyPr/>
          <a:lstStyle/>
          <a:p>
            <a:r>
              <a:rPr lang="en-US" smtClean="0"/>
              <a:t>Review Policy</a:t>
            </a:r>
          </a:p>
          <a:p>
            <a:pPr lvl="1"/>
            <a:r>
              <a:rPr lang="en-US" smtClean="0"/>
              <a:t>Accessible only to authorized personnel</a:t>
            </a:r>
          </a:p>
          <a:p>
            <a:pPr lvl="1"/>
            <a:r>
              <a:rPr lang="en-US" smtClean="0"/>
              <a:t>Stored and transported securely</a:t>
            </a:r>
          </a:p>
          <a:p>
            <a:r>
              <a:rPr lang="en-US" smtClean="0"/>
              <a:t>Review Site</a:t>
            </a:r>
          </a:p>
          <a:p>
            <a:pPr lvl="1"/>
            <a:r>
              <a:rPr lang="en-US" smtClean="0"/>
              <a:t>Physical records stored securely</a:t>
            </a:r>
          </a:p>
          <a:p>
            <a:pPr lvl="1"/>
            <a:r>
              <a:rPr lang="en-US" smtClean="0"/>
              <a:t>Electronic records accessible only to authorized users</a:t>
            </a:r>
          </a:p>
          <a:p>
            <a:pPr lvl="1"/>
            <a:r>
              <a:rPr lang="en-US" smtClean="0"/>
              <a:t>Portable devices containing PHI are encrypted</a:t>
            </a:r>
          </a:p>
        </p:txBody>
      </p:sp>
      <p:sp>
        <p:nvSpPr>
          <p:cNvPr id="1034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6E13D0-E7CC-4D69-BC7F-2123FC436469}" type="slidenum">
              <a:rPr lang="en-US" sz="2000" smtClean="0">
                <a:solidFill>
                  <a:srgbClr val="092471"/>
                </a:solidFill>
              </a:rPr>
              <a:pPr fontAlgn="base">
                <a:spcBef>
                  <a:spcPct val="0"/>
                </a:spcBef>
                <a:spcAft>
                  <a:spcPct val="0"/>
                </a:spcAft>
              </a:pPr>
              <a:t>42</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p:cNvSpPr>
          <p:nvPr>
            <p:ph type="title"/>
          </p:nvPr>
        </p:nvSpPr>
        <p:spPr>
          <a:xfrm>
            <a:off x="914400" y="1939925"/>
            <a:ext cx="7313613" cy="868363"/>
          </a:xfrm>
        </p:spPr>
        <p:txBody>
          <a:bodyPr/>
          <a:lstStyle/>
          <a:p>
            <a:r>
              <a:rPr lang="en-US" smtClean="0"/>
              <a:t>End of the LIP Routine Monitoring Tool</a:t>
            </a:r>
          </a:p>
        </p:txBody>
      </p:sp>
      <p:pic>
        <p:nvPicPr>
          <p:cNvPr id="105474" name="Picture 3" descr="MC900105224[1]"/>
          <p:cNvPicPr>
            <a:picLocks noChangeAspect="1" noChangeArrowheads="1"/>
          </p:cNvPicPr>
          <p:nvPr/>
        </p:nvPicPr>
        <p:blipFill>
          <a:blip r:embed="rId3"/>
          <a:srcRect/>
          <a:stretch>
            <a:fillRect/>
          </a:stretch>
        </p:blipFill>
        <p:spPr bwMode="auto">
          <a:xfrm>
            <a:off x="3868738" y="3429000"/>
            <a:ext cx="1830387" cy="1698625"/>
          </a:xfrm>
          <a:prstGeom prst="rect">
            <a:avLst/>
          </a:prstGeom>
          <a:noFill/>
          <a:ln w="9525">
            <a:noFill/>
            <a:miter lim="800000"/>
            <a:headEnd/>
            <a:tailEnd/>
          </a:ln>
        </p:spPr>
      </p:pic>
      <p:sp>
        <p:nvSpPr>
          <p:cNvPr id="10547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F9EB8A-4B50-486D-B023-63BC02F3B08B}" type="slidenum">
              <a:rPr lang="en-US" sz="2000" smtClean="0">
                <a:solidFill>
                  <a:srgbClr val="092471"/>
                </a:solidFill>
              </a:rPr>
              <a:pPr fontAlgn="base">
                <a:spcBef>
                  <a:spcPct val="0"/>
                </a:spcBef>
                <a:spcAft>
                  <a:spcPct val="0"/>
                </a:spcAft>
              </a:pPr>
              <a:t>43</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4"/>
          <p:cNvSpPr>
            <a:spLocks noGrp="1"/>
          </p:cNvSpPr>
          <p:nvPr>
            <p:ph type="title"/>
          </p:nvPr>
        </p:nvSpPr>
        <p:spPr>
          <a:xfrm>
            <a:off x="407988" y="503238"/>
            <a:ext cx="8313737" cy="868362"/>
          </a:xfrm>
        </p:spPr>
        <p:txBody>
          <a:bodyPr/>
          <a:lstStyle/>
          <a:p>
            <a:r>
              <a:rPr lang="en-US" sz="4200" smtClean="0"/>
              <a:t>The following slides are additional items on the Agency Tool</a:t>
            </a:r>
          </a:p>
        </p:txBody>
      </p:sp>
      <p:sp>
        <p:nvSpPr>
          <p:cNvPr id="107522" name="Rectangle 5"/>
          <p:cNvSpPr>
            <a:spLocks noGrp="1"/>
          </p:cNvSpPr>
          <p:nvPr>
            <p:ph type="body" idx="1"/>
          </p:nvPr>
        </p:nvSpPr>
        <p:spPr>
          <a:xfrm>
            <a:off x="914400" y="2208213"/>
            <a:ext cx="7313613" cy="2555875"/>
          </a:xfrm>
        </p:spPr>
        <p:txBody>
          <a:bodyPr/>
          <a:lstStyle/>
          <a:p>
            <a:pPr>
              <a:buFontTx/>
              <a:buNone/>
            </a:pPr>
            <a:r>
              <a:rPr lang="en-US" smtClean="0"/>
              <a:t>Note:</a:t>
            </a:r>
          </a:p>
          <a:p>
            <a:r>
              <a:rPr lang="en-US" smtClean="0"/>
              <a:t>The numbering of the items in this and subsequent sections reverts back to the Agency Tool</a:t>
            </a:r>
          </a:p>
          <a:p>
            <a:endParaRPr lang="en-US" smtClean="0"/>
          </a:p>
        </p:txBody>
      </p:sp>
      <p:pic>
        <p:nvPicPr>
          <p:cNvPr id="107523" name="Picture 3" descr="C:\Users\Sandee\AppData\Local\Microsoft\Windows\Temporary Internet Files\Content.IE5\RIMKOYVU\MC900384372[1].wmf"/>
          <p:cNvPicPr>
            <a:picLocks noChangeAspect="1" noChangeArrowheads="1"/>
          </p:cNvPicPr>
          <p:nvPr/>
        </p:nvPicPr>
        <p:blipFill>
          <a:blip r:embed="rId3"/>
          <a:srcRect/>
          <a:stretch>
            <a:fillRect/>
          </a:stretch>
        </p:blipFill>
        <p:spPr bwMode="auto">
          <a:xfrm>
            <a:off x="5165725" y="4117975"/>
            <a:ext cx="2108200" cy="1593850"/>
          </a:xfrm>
          <a:prstGeom prst="rect">
            <a:avLst/>
          </a:prstGeom>
          <a:noFill/>
          <a:ln w="9525">
            <a:noFill/>
            <a:miter lim="800000"/>
            <a:headEnd/>
            <a:tailEnd/>
          </a:ln>
        </p:spPr>
      </p:pic>
      <p:sp>
        <p:nvSpPr>
          <p:cNvPr id="10752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D17D25-2FF1-4E49-915C-E796C372A186}" type="slidenum">
              <a:rPr lang="en-US" sz="2000" smtClean="0">
                <a:solidFill>
                  <a:srgbClr val="092471"/>
                </a:solidFill>
              </a:rPr>
              <a:pPr fontAlgn="base">
                <a:spcBef>
                  <a:spcPct val="0"/>
                </a:spcBef>
                <a:spcAft>
                  <a:spcPct val="0"/>
                </a:spcAft>
              </a:pPr>
              <a:t>44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4"/>
          <p:cNvSpPr>
            <a:spLocks noGrp="1"/>
          </p:cNvSpPr>
          <p:nvPr>
            <p:ph type="title"/>
          </p:nvPr>
        </p:nvSpPr>
        <p:spPr>
          <a:xfrm>
            <a:off x="914400" y="1751013"/>
            <a:ext cx="7313613" cy="868362"/>
          </a:xfrm>
        </p:spPr>
        <p:txBody>
          <a:bodyPr/>
          <a:lstStyle/>
          <a:p>
            <a:r>
              <a:rPr lang="en-US" sz="4200" b="1" smtClean="0"/>
              <a:t>Incidents, Restrictive Intervention &amp; Complaints</a:t>
            </a:r>
          </a:p>
        </p:txBody>
      </p:sp>
      <p:pic>
        <p:nvPicPr>
          <p:cNvPr id="196613" name="Picture 5" descr="MC900078762[1]"/>
          <p:cNvPicPr>
            <a:picLocks noChangeAspect="1" noChangeArrowheads="1"/>
          </p:cNvPicPr>
          <p:nvPr/>
        </p:nvPicPr>
        <p:blipFill>
          <a:blip r:embed="rId3" cstate="print">
            <a:duotone>
              <a:prstClr val="black"/>
              <a:srgbClr val="7030A0">
                <a:tint val="45000"/>
                <a:satMod val="400000"/>
              </a:srgbClr>
            </a:duotone>
          </a:blip>
          <a:srcRect/>
          <a:stretch>
            <a:fillRect/>
          </a:stretch>
        </p:blipFill>
        <p:spPr bwMode="auto">
          <a:xfrm>
            <a:off x="5187950" y="3106738"/>
            <a:ext cx="2344738" cy="2708275"/>
          </a:xfrm>
          <a:prstGeom prst="rect">
            <a:avLst/>
          </a:prstGeom>
          <a:noFill/>
          <a:ln w="38100">
            <a:solidFill>
              <a:srgbClr val="7030A0"/>
            </a:solidFill>
          </a:ln>
        </p:spPr>
      </p:pic>
      <p:sp>
        <p:nvSpPr>
          <p:cNvPr id="10957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1455BE-D579-4C50-8C3D-AEFD1BF88965}" type="slidenum">
              <a:rPr lang="en-US" sz="2000" smtClean="0">
                <a:solidFill>
                  <a:srgbClr val="092471"/>
                </a:solidFill>
              </a:rPr>
              <a:pPr fontAlgn="base">
                <a:spcBef>
                  <a:spcPct val="0"/>
                </a:spcBef>
                <a:spcAft>
                  <a:spcPct val="0"/>
                </a:spcAft>
              </a:pPr>
              <a:t>45</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352425" y="233363"/>
            <a:ext cx="8428038" cy="1093787"/>
          </a:xfrm>
        </p:spPr>
        <p:txBody>
          <a:bodyPr/>
          <a:lstStyle/>
          <a:p>
            <a:pPr eaLnBrk="1" hangingPunct="1"/>
            <a:r>
              <a:rPr lang="en-US" sz="2400" b="1" smtClean="0">
                <a:solidFill>
                  <a:srgbClr val="092471"/>
                </a:solidFill>
              </a:rPr>
              <a:t>Item 6</a:t>
            </a:r>
            <a:r>
              <a:rPr lang="en-US" sz="2400" b="1" smtClean="0"/>
              <a:t>:  Level I incidents were classified appropriately and reported in accordance with</a:t>
            </a:r>
            <a:r>
              <a:rPr lang="en-US" sz="2000" b="1" smtClean="0"/>
              <a:t> </a:t>
            </a:r>
            <a:r>
              <a:rPr lang="en-US" sz="2000" smtClean="0">
                <a:solidFill>
                  <a:srgbClr val="092471"/>
                </a:solidFill>
              </a:rPr>
              <a:t>10A NCAC 27G .0602(3), 10A NCAC 27G .0103(b)(32) and 10A NCAC 27G .0604.</a:t>
            </a:r>
            <a:r>
              <a:rPr lang="en-US" sz="2000" smtClean="0"/>
              <a:t> </a:t>
            </a:r>
            <a:br>
              <a:rPr lang="en-US" sz="2000" smtClean="0"/>
            </a:br>
            <a:r>
              <a:rPr lang="en-US" sz="2000" smtClean="0"/>
              <a:t>  </a:t>
            </a:r>
            <a:r>
              <a:rPr lang="en-US" sz="2000" smtClean="0">
                <a:solidFill>
                  <a:schemeClr val="accent1"/>
                </a:solidFill>
              </a:rPr>
              <a:t>Agency Tool</a:t>
            </a:r>
          </a:p>
        </p:txBody>
      </p:sp>
      <p:sp>
        <p:nvSpPr>
          <p:cNvPr id="111618" name="Content Placeholder 2"/>
          <p:cNvSpPr>
            <a:spLocks noGrp="1"/>
          </p:cNvSpPr>
          <p:nvPr>
            <p:ph idx="1"/>
          </p:nvPr>
        </p:nvSpPr>
        <p:spPr>
          <a:xfrm>
            <a:off x="679450" y="1512888"/>
            <a:ext cx="7772400" cy="4814887"/>
          </a:xfrm>
          <a:ln w="28575">
            <a:solidFill>
              <a:srgbClr val="000090"/>
            </a:solidFill>
          </a:ln>
        </p:spPr>
        <p:txBody>
          <a:bodyPr/>
          <a:lstStyle/>
          <a:p>
            <a:pPr eaLnBrk="1" hangingPunct="1">
              <a:lnSpc>
                <a:spcPct val="80000"/>
              </a:lnSpc>
              <a:buFontTx/>
              <a:buNone/>
            </a:pPr>
            <a:r>
              <a:rPr lang="en-US" sz="2200" dirty="0" smtClean="0">
                <a:solidFill>
                  <a:srgbClr val="413C29"/>
                </a:solidFill>
              </a:rPr>
              <a:t>Sample is 10 Level I Incident Reports</a:t>
            </a:r>
          </a:p>
          <a:p>
            <a:pPr eaLnBrk="1" hangingPunct="1">
              <a:lnSpc>
                <a:spcPct val="80000"/>
              </a:lnSpc>
            </a:pPr>
            <a:r>
              <a:rPr lang="en-US" sz="2000" dirty="0" smtClean="0">
                <a:solidFill>
                  <a:srgbClr val="413C29"/>
                </a:solidFill>
              </a:rPr>
              <a:t>The reviewer is able to go back up to 1 year in order to obtain the sample.</a:t>
            </a:r>
          </a:p>
          <a:p>
            <a:pPr eaLnBrk="1" hangingPunct="1">
              <a:lnSpc>
                <a:spcPct val="80000"/>
              </a:lnSpc>
            </a:pPr>
            <a:r>
              <a:rPr lang="en-US" sz="2000" dirty="0" smtClean="0">
                <a:solidFill>
                  <a:srgbClr val="413C29"/>
                </a:solidFill>
              </a:rPr>
              <a:t>Determine if each incident was classified appropriately</a:t>
            </a:r>
          </a:p>
          <a:p>
            <a:pPr eaLnBrk="1" hangingPunct="1">
              <a:lnSpc>
                <a:spcPct val="80000"/>
              </a:lnSpc>
            </a:pPr>
            <a:r>
              <a:rPr lang="en-US" sz="2000" dirty="0" smtClean="0">
                <a:solidFill>
                  <a:srgbClr val="413C29"/>
                </a:solidFill>
              </a:rPr>
              <a:t>Incidents related to </a:t>
            </a:r>
            <a:r>
              <a:rPr lang="en-US" sz="2000" dirty="0" smtClean="0"/>
              <a:t>med errors, restrictive intervention or search and seizure must be</a:t>
            </a:r>
            <a:r>
              <a:rPr lang="en-US" sz="2000" dirty="0" smtClean="0">
                <a:solidFill>
                  <a:srgbClr val="413C29"/>
                </a:solidFill>
              </a:rPr>
              <a:t> included in Level I quarterly report.  If not, technical assistance will be provided.</a:t>
            </a:r>
          </a:p>
          <a:p>
            <a:pPr eaLnBrk="1" hangingPunct="1">
              <a:lnSpc>
                <a:spcPct val="80000"/>
              </a:lnSpc>
            </a:pPr>
            <a:r>
              <a:rPr lang="en-US" sz="2000" dirty="0" smtClean="0">
                <a:solidFill>
                  <a:srgbClr val="413C29"/>
                </a:solidFill>
              </a:rPr>
              <a:t>If NO incidents, item is rated “N/A.”</a:t>
            </a:r>
          </a:p>
          <a:p>
            <a:pPr eaLnBrk="1" hangingPunct="1">
              <a:lnSpc>
                <a:spcPct val="80000"/>
              </a:lnSpc>
            </a:pPr>
            <a:r>
              <a:rPr lang="en-US" sz="2000" dirty="0" smtClean="0">
                <a:solidFill>
                  <a:srgbClr val="413C29"/>
                </a:solidFill>
              </a:rPr>
              <a:t>All incidents must be classified correctly to rate this item “Met.”</a:t>
            </a:r>
          </a:p>
        </p:txBody>
      </p:sp>
      <p:sp>
        <p:nvSpPr>
          <p:cNvPr id="111619" name="Slide Number Placeholder 3"/>
          <p:cNvSpPr>
            <a:spLocks noGrp="1"/>
          </p:cNvSpPr>
          <p:nvPr>
            <p:ph type="sldNum" sz="quarter" idx="12"/>
          </p:nvPr>
        </p:nvSpPr>
        <p:spPr bwMode="auto">
          <a:xfrm>
            <a:off x="7485063" y="5475288"/>
            <a:ext cx="1485900"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46</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122238" y="473075"/>
            <a:ext cx="8780462" cy="1276350"/>
          </a:xfrm>
        </p:spPr>
        <p:txBody>
          <a:bodyPr/>
          <a:lstStyle/>
          <a:p>
            <a:pPr eaLnBrk="1" hangingPunct="1"/>
            <a:r>
              <a:rPr lang="en-US" sz="2400" b="1" smtClean="0">
                <a:solidFill>
                  <a:srgbClr val="000090"/>
                </a:solidFill>
              </a:rPr>
              <a:t>Item 7</a:t>
            </a:r>
            <a:r>
              <a:rPr lang="en-US" sz="2400" b="1" smtClean="0"/>
              <a:t>:  For all Level II and Level III incidents reported, follow-up was conducted and recommendations were implemented in accordance with </a:t>
            </a:r>
            <a:r>
              <a:rPr lang="en-US" sz="2000" smtClean="0">
                <a:solidFill>
                  <a:srgbClr val="092471"/>
                </a:solidFill>
              </a:rPr>
              <a:t>10A NCAC 27G .0603 - .0604.</a:t>
            </a:r>
            <a:br>
              <a:rPr lang="en-US" sz="2000" smtClean="0">
                <a:solidFill>
                  <a:srgbClr val="092471"/>
                </a:solidFill>
              </a:rPr>
            </a:br>
            <a:r>
              <a:rPr lang="en-US" sz="2000" smtClean="0">
                <a:solidFill>
                  <a:srgbClr val="092471"/>
                </a:solidFill>
              </a:rPr>
              <a:t> </a:t>
            </a:r>
            <a:r>
              <a:rPr lang="en-US" sz="2400" smtClean="0">
                <a:solidFill>
                  <a:schemeClr val="accent1"/>
                </a:solidFill>
              </a:rPr>
              <a:t>Agency Tool</a:t>
            </a:r>
            <a:r>
              <a:rPr lang="en-US" sz="2000" smtClean="0">
                <a:solidFill>
                  <a:srgbClr val="092471"/>
                </a:solidFill>
              </a:rPr>
              <a:t> </a:t>
            </a:r>
            <a:r>
              <a:rPr lang="en-US" sz="2400" smtClean="0">
                <a:solidFill>
                  <a:srgbClr val="000090"/>
                </a:solidFill>
              </a:rPr>
              <a:t/>
            </a:r>
            <a:br>
              <a:rPr lang="en-US" sz="2400" smtClean="0">
                <a:solidFill>
                  <a:srgbClr val="000090"/>
                </a:solidFill>
              </a:rPr>
            </a:br>
            <a:endParaRPr lang="en-US" sz="2400" smtClean="0">
              <a:solidFill>
                <a:srgbClr val="000090"/>
              </a:solidFill>
            </a:endParaRPr>
          </a:p>
        </p:txBody>
      </p:sp>
      <p:sp>
        <p:nvSpPr>
          <p:cNvPr id="3" name="Content Placeholder 2"/>
          <p:cNvSpPr>
            <a:spLocks noGrp="1"/>
          </p:cNvSpPr>
          <p:nvPr>
            <p:ph idx="1"/>
          </p:nvPr>
        </p:nvSpPr>
        <p:spPr>
          <a:xfrm>
            <a:off x="703263" y="1941513"/>
            <a:ext cx="7723187" cy="4386262"/>
          </a:xfrm>
          <a:ln w="28575">
            <a:solidFill>
              <a:srgbClr val="092471"/>
            </a:solidFill>
          </a:ln>
        </p:spPr>
        <p:txBody>
          <a:bodyPr rtlCol="0">
            <a:normAutofit fontScale="92500" lnSpcReduction="10000"/>
          </a:bodyPr>
          <a:lstStyle/>
          <a:p>
            <a:pPr eaLnBrk="1" fontAlgn="auto" hangingPunct="1">
              <a:spcAft>
                <a:spcPts val="0"/>
              </a:spcAft>
              <a:buFontTx/>
              <a:buNone/>
              <a:defRPr/>
            </a:pPr>
            <a:r>
              <a:rPr lang="en-US" dirty="0" smtClean="0">
                <a:solidFill>
                  <a:schemeClr val="accent5">
                    <a:lumMod val="50000"/>
                  </a:schemeClr>
                </a:solidFill>
              </a:rPr>
              <a:t>Sample is 10 Level II and III Reports</a:t>
            </a:r>
          </a:p>
          <a:p>
            <a:pPr eaLnBrk="1" fontAlgn="auto" hangingPunct="1">
              <a:spcAft>
                <a:spcPts val="0"/>
              </a:spcAft>
              <a:defRPr/>
            </a:pPr>
            <a:r>
              <a:rPr lang="en-US" dirty="0" smtClean="0">
                <a:solidFill>
                  <a:schemeClr val="accent5">
                    <a:lumMod val="50000"/>
                  </a:schemeClr>
                </a:solidFill>
              </a:rPr>
              <a:t>Pre-site:  Review incidents in IRIS to determine if follow-up completed and recommendations implemented.</a:t>
            </a:r>
          </a:p>
          <a:p>
            <a:pPr eaLnBrk="1" fontAlgn="auto" hangingPunct="1">
              <a:spcAft>
                <a:spcPts val="0"/>
              </a:spcAft>
              <a:defRPr/>
            </a:pPr>
            <a:r>
              <a:rPr lang="en-US" dirty="0" smtClean="0">
                <a:solidFill>
                  <a:schemeClr val="accent5">
                    <a:lumMod val="50000"/>
                  </a:schemeClr>
                </a:solidFill>
              </a:rPr>
              <a:t>On-site:  Review provider documentation for follow-up and implementation of recommendations for outstanding Level IIs and IIIs.</a:t>
            </a:r>
          </a:p>
          <a:p>
            <a:pPr eaLnBrk="1" fontAlgn="auto" hangingPunct="1">
              <a:spcAft>
                <a:spcPts val="0"/>
              </a:spcAft>
              <a:defRPr/>
            </a:pPr>
            <a:r>
              <a:rPr lang="en-US" dirty="0" smtClean="0">
                <a:solidFill>
                  <a:schemeClr val="accent5">
                    <a:lumMod val="50000"/>
                  </a:schemeClr>
                </a:solidFill>
              </a:rPr>
              <a:t>Review incident log or list against IRIS to determine if all incidents were submitted.</a:t>
            </a:r>
          </a:p>
          <a:p>
            <a:pPr eaLnBrk="1" fontAlgn="auto" hangingPunct="1">
              <a:spcAft>
                <a:spcPts val="0"/>
              </a:spcAft>
              <a:defRPr/>
            </a:pPr>
            <a:r>
              <a:rPr lang="en-US" dirty="0" smtClean="0">
                <a:solidFill>
                  <a:schemeClr val="accent5">
                    <a:lumMod val="50000"/>
                  </a:schemeClr>
                </a:solidFill>
              </a:rPr>
              <a:t>Each incident must have been reported, follow-up occurred and recommendation implemented to rate this item “Met.”</a:t>
            </a:r>
            <a:endParaRPr lang="en-US" dirty="0">
              <a:solidFill>
                <a:schemeClr val="accent5">
                  <a:lumMod val="50000"/>
                </a:schemeClr>
              </a:solidFill>
            </a:endParaRPr>
          </a:p>
        </p:txBody>
      </p:sp>
      <p:sp>
        <p:nvSpPr>
          <p:cNvPr id="113667" name="Slide Number Placeholder 3"/>
          <p:cNvSpPr>
            <a:spLocks noGrp="1"/>
          </p:cNvSpPr>
          <p:nvPr>
            <p:ph type="sldNum" sz="quarter" idx="12"/>
          </p:nvPr>
        </p:nvSpPr>
        <p:spPr bwMode="auto">
          <a:xfrm>
            <a:off x="7419975" y="5475288"/>
            <a:ext cx="1482725"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47</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50850" y="381000"/>
            <a:ext cx="8143875" cy="1131888"/>
          </a:xfrm>
        </p:spPr>
        <p:txBody>
          <a:bodyPr/>
          <a:lstStyle/>
          <a:p>
            <a:pPr eaLnBrk="1" hangingPunct="1"/>
            <a:r>
              <a:rPr lang="en-US" sz="2400" smtClean="0"/>
              <a:t/>
            </a:r>
            <a:br>
              <a:rPr lang="en-US" sz="2400" smtClean="0"/>
            </a:br>
            <a:r>
              <a:rPr lang="en-US" sz="2400" b="1" smtClean="0">
                <a:solidFill>
                  <a:srgbClr val="000090"/>
                </a:solidFill>
              </a:rPr>
              <a:t>Item 8</a:t>
            </a:r>
            <a:r>
              <a:rPr lang="en-US" sz="2400" b="1" smtClean="0"/>
              <a:t>:  The agency's practice of restrictive interventions is in accordance with their agency policy and administrative rule.  </a:t>
            </a:r>
            <a:r>
              <a:rPr lang="en-US" sz="2400" smtClean="0">
                <a:solidFill>
                  <a:srgbClr val="092471"/>
                </a:solidFill>
              </a:rPr>
              <a:t>10A NCAC 27E .0104.</a:t>
            </a:r>
            <a:br>
              <a:rPr lang="en-US" sz="2400" smtClean="0">
                <a:solidFill>
                  <a:srgbClr val="092471"/>
                </a:solidFill>
              </a:rPr>
            </a:br>
            <a:r>
              <a:rPr lang="en-US" sz="2400" smtClean="0">
                <a:solidFill>
                  <a:srgbClr val="092471"/>
                </a:solidFill>
              </a:rPr>
              <a:t> </a:t>
            </a:r>
            <a:r>
              <a:rPr lang="en-US" sz="2400" smtClean="0">
                <a:solidFill>
                  <a:schemeClr val="accent1"/>
                </a:solidFill>
              </a:rPr>
              <a:t>Agency Tool</a:t>
            </a:r>
          </a:p>
        </p:txBody>
      </p:sp>
      <p:sp>
        <p:nvSpPr>
          <p:cNvPr id="3" name="Content Placeholder 2"/>
          <p:cNvSpPr>
            <a:spLocks noGrp="1"/>
          </p:cNvSpPr>
          <p:nvPr>
            <p:ph idx="1"/>
          </p:nvPr>
        </p:nvSpPr>
        <p:spPr>
          <a:xfrm>
            <a:off x="914400" y="1908175"/>
            <a:ext cx="7313613" cy="4419600"/>
          </a:xfrm>
          <a:ln w="28575">
            <a:solidFill>
              <a:srgbClr val="092471"/>
            </a:solidFill>
          </a:ln>
        </p:spPr>
        <p:txBody>
          <a:bodyPr rtlCol="0">
            <a:normAutofit/>
          </a:bodyPr>
          <a:lstStyle/>
          <a:p>
            <a:pPr eaLnBrk="1" fontAlgn="auto" hangingPunct="1">
              <a:spcAft>
                <a:spcPts val="0"/>
              </a:spcAft>
              <a:buFontTx/>
              <a:buNone/>
              <a:defRPr/>
            </a:pPr>
            <a:r>
              <a:rPr lang="en-US" dirty="0" smtClean="0">
                <a:solidFill>
                  <a:schemeClr val="accent5">
                    <a:lumMod val="50000"/>
                  </a:schemeClr>
                </a:solidFill>
              </a:rPr>
              <a:t>Sample is 10 Incidents of Restrictive Intervention</a:t>
            </a:r>
          </a:p>
          <a:p>
            <a:pPr eaLnBrk="1" fontAlgn="auto" hangingPunct="1">
              <a:spcAft>
                <a:spcPts val="0"/>
              </a:spcAft>
              <a:buFontTx/>
              <a:buNone/>
              <a:defRPr/>
            </a:pPr>
            <a:r>
              <a:rPr lang="en-US" dirty="0" smtClean="0">
                <a:solidFill>
                  <a:schemeClr val="accent5">
                    <a:lumMod val="50000"/>
                  </a:schemeClr>
                </a:solidFill>
              </a:rPr>
              <a:t>Pre-site:</a:t>
            </a:r>
          </a:p>
          <a:p>
            <a:pPr eaLnBrk="1" fontAlgn="auto" hangingPunct="1">
              <a:spcAft>
                <a:spcPts val="0"/>
              </a:spcAft>
              <a:defRPr/>
            </a:pPr>
            <a:r>
              <a:rPr lang="en-US" dirty="0" smtClean="0">
                <a:solidFill>
                  <a:schemeClr val="accent5">
                    <a:lumMod val="50000"/>
                  </a:schemeClr>
                </a:solidFill>
              </a:rPr>
              <a:t>Review policy &amp; procedure on Restrictive Intervention and determine if all elements of rule are included.</a:t>
            </a:r>
          </a:p>
          <a:p>
            <a:pPr eaLnBrk="1" fontAlgn="auto" hangingPunct="1">
              <a:spcAft>
                <a:spcPts val="0"/>
              </a:spcAft>
              <a:defRPr/>
            </a:pPr>
            <a:r>
              <a:rPr lang="en-US" dirty="0" smtClean="0">
                <a:solidFill>
                  <a:schemeClr val="accent5">
                    <a:lumMod val="50000"/>
                  </a:schemeClr>
                </a:solidFill>
              </a:rPr>
              <a:t>Each RI sampled must be in the submitted corresponding Quarterly Summary and in IRIS</a:t>
            </a:r>
          </a:p>
          <a:p>
            <a:pPr eaLnBrk="1" fontAlgn="auto" hangingPunct="1">
              <a:spcAft>
                <a:spcPts val="0"/>
              </a:spcAft>
              <a:defRPr/>
            </a:pPr>
            <a:r>
              <a:rPr lang="en-US" dirty="0" smtClean="0">
                <a:solidFill>
                  <a:schemeClr val="accent5">
                    <a:lumMod val="50000"/>
                  </a:schemeClr>
                </a:solidFill>
              </a:rPr>
              <a:t>On-site: Review RI log to ensure compliance with rule</a:t>
            </a:r>
          </a:p>
          <a:p>
            <a:pPr eaLnBrk="1" fontAlgn="auto" hangingPunct="1">
              <a:spcAft>
                <a:spcPts val="0"/>
              </a:spcAft>
              <a:defRPr/>
            </a:pPr>
            <a:endParaRPr lang="en-US" dirty="0" smtClean="0">
              <a:solidFill>
                <a:schemeClr val="accent5">
                  <a:lumMod val="50000"/>
                </a:schemeClr>
              </a:solidFill>
            </a:endParaRPr>
          </a:p>
        </p:txBody>
      </p:sp>
      <p:sp>
        <p:nvSpPr>
          <p:cNvPr id="115715" name="Slide Number Placeholder 3"/>
          <p:cNvSpPr>
            <a:spLocks noGrp="1"/>
          </p:cNvSpPr>
          <p:nvPr>
            <p:ph type="sldNum" sz="quarter" idx="12"/>
          </p:nvPr>
        </p:nvSpPr>
        <p:spPr bwMode="auto">
          <a:xfrm>
            <a:off x="7485063" y="5476875"/>
            <a:ext cx="1485900"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48</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450850" y="381000"/>
            <a:ext cx="8143875" cy="1131888"/>
          </a:xfrm>
        </p:spPr>
        <p:txBody>
          <a:bodyPr/>
          <a:lstStyle/>
          <a:p>
            <a:pPr eaLnBrk="1" hangingPunct="1"/>
            <a:r>
              <a:rPr lang="en-US" sz="2400" smtClean="0"/>
              <a:t/>
            </a:r>
            <a:br>
              <a:rPr lang="en-US" sz="2400" smtClean="0"/>
            </a:br>
            <a:r>
              <a:rPr lang="en-US" sz="2400" b="1" smtClean="0">
                <a:solidFill>
                  <a:srgbClr val="000090"/>
                </a:solidFill>
              </a:rPr>
              <a:t>Item 8</a:t>
            </a:r>
            <a:r>
              <a:rPr lang="en-US" sz="2400" b="1" smtClean="0"/>
              <a:t>:  The agency's practice of restrictive interventions is in accordance with their agency policy and administrative rule.  </a:t>
            </a:r>
            <a:r>
              <a:rPr lang="en-US" sz="2400" smtClean="0">
                <a:solidFill>
                  <a:srgbClr val="092471"/>
                </a:solidFill>
              </a:rPr>
              <a:t>10A NCAC 27E .0104.  CONTINUED</a:t>
            </a:r>
            <a:br>
              <a:rPr lang="en-US" sz="2400" smtClean="0">
                <a:solidFill>
                  <a:srgbClr val="092471"/>
                </a:solidFill>
              </a:rPr>
            </a:br>
            <a:endParaRPr lang="en-US" sz="2400" smtClean="0">
              <a:solidFill>
                <a:srgbClr val="092471"/>
              </a:solidFill>
            </a:endParaRPr>
          </a:p>
        </p:txBody>
      </p:sp>
      <p:sp>
        <p:nvSpPr>
          <p:cNvPr id="117762" name="Content Placeholder 2"/>
          <p:cNvSpPr>
            <a:spLocks noGrp="1"/>
          </p:cNvSpPr>
          <p:nvPr>
            <p:ph idx="1"/>
          </p:nvPr>
        </p:nvSpPr>
        <p:spPr>
          <a:xfrm>
            <a:off x="914400" y="1927225"/>
            <a:ext cx="7313613" cy="3549650"/>
          </a:xfrm>
          <a:ln w="28575">
            <a:solidFill>
              <a:srgbClr val="000090"/>
            </a:solidFill>
          </a:ln>
        </p:spPr>
        <p:txBody>
          <a:bodyPr/>
          <a:lstStyle/>
          <a:p>
            <a:pPr eaLnBrk="1" hangingPunct="1">
              <a:lnSpc>
                <a:spcPct val="90000"/>
              </a:lnSpc>
              <a:buFontTx/>
              <a:buNone/>
            </a:pPr>
            <a:endParaRPr lang="en-US" sz="800" smtClean="0">
              <a:solidFill>
                <a:srgbClr val="413C29"/>
              </a:solidFill>
            </a:endParaRPr>
          </a:p>
          <a:p>
            <a:pPr eaLnBrk="1" hangingPunct="1">
              <a:lnSpc>
                <a:spcPct val="90000"/>
              </a:lnSpc>
            </a:pPr>
            <a:r>
              <a:rPr lang="en-US" smtClean="0">
                <a:solidFill>
                  <a:srgbClr val="413C29"/>
                </a:solidFill>
              </a:rPr>
              <a:t>Agency policy and procedure must meet requirements of rule; and  </a:t>
            </a:r>
          </a:p>
          <a:p>
            <a:pPr eaLnBrk="1" hangingPunct="1">
              <a:lnSpc>
                <a:spcPct val="90000"/>
              </a:lnSpc>
            </a:pPr>
            <a:r>
              <a:rPr lang="en-US" smtClean="0">
                <a:solidFill>
                  <a:srgbClr val="413C29"/>
                </a:solidFill>
              </a:rPr>
              <a:t>Each RI in sample must be conducted per policy and per elements in rule to rate this item “Met.”</a:t>
            </a:r>
          </a:p>
          <a:p>
            <a:pPr eaLnBrk="1" hangingPunct="1">
              <a:lnSpc>
                <a:spcPct val="90000"/>
              </a:lnSpc>
            </a:pPr>
            <a:r>
              <a:rPr lang="en-US" smtClean="0">
                <a:solidFill>
                  <a:srgbClr val="413C29"/>
                </a:solidFill>
              </a:rPr>
              <a:t>This item requires 100% compliance as part of the assessment for Health &amp; Safety</a:t>
            </a:r>
          </a:p>
          <a:p>
            <a:pPr eaLnBrk="1" hangingPunct="1">
              <a:lnSpc>
                <a:spcPct val="90000"/>
              </a:lnSpc>
            </a:pPr>
            <a:endParaRPr lang="en-US" smtClean="0">
              <a:solidFill>
                <a:srgbClr val="413C29"/>
              </a:solidFill>
            </a:endParaRPr>
          </a:p>
        </p:txBody>
      </p:sp>
      <p:sp>
        <p:nvSpPr>
          <p:cNvPr id="117763" name="Slide Number Placeholder 3"/>
          <p:cNvSpPr>
            <a:spLocks noGrp="1"/>
          </p:cNvSpPr>
          <p:nvPr>
            <p:ph type="sldNum" sz="quarter" idx="12"/>
          </p:nvPr>
        </p:nvSpPr>
        <p:spPr bwMode="auto">
          <a:xfrm>
            <a:off x="7485063" y="5476875"/>
            <a:ext cx="1485900"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49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5"/>
          <p:cNvSpPr>
            <a:spLocks noGrp="1"/>
          </p:cNvSpPr>
          <p:nvPr>
            <p:ph type="title" idx="4294967295"/>
          </p:nvPr>
        </p:nvSpPr>
        <p:spPr>
          <a:xfrm>
            <a:off x="914400" y="2870200"/>
            <a:ext cx="7313613" cy="2193925"/>
          </a:xfrm>
        </p:spPr>
        <p:txBody>
          <a:bodyPr/>
          <a:lstStyle/>
          <a:p>
            <a:pPr eaLnBrk="1" hangingPunct="1"/>
            <a:r>
              <a:rPr lang="en-US" sz="6900" b="1" smtClean="0"/>
              <a:t>Streamlining Provider Monitoring</a:t>
            </a:r>
            <a:r>
              <a:rPr lang="en-US" sz="6900" b="1" i="1" smtClean="0"/>
              <a:t/>
            </a:r>
            <a:br>
              <a:rPr lang="en-US" sz="6900" b="1" i="1" smtClean="0"/>
            </a:br>
            <a:endParaRPr lang="en-US" sz="6900" b="1" i="1" smtClean="0"/>
          </a:p>
        </p:txBody>
      </p:sp>
      <p:sp>
        <p:nvSpPr>
          <p:cNvPr id="4" name="Slide Number Placeholder 3"/>
          <p:cNvSpPr txBox="1">
            <a:spLocks noGrp="1"/>
          </p:cNvSpPr>
          <p:nvPr/>
        </p:nvSpPr>
        <p:spPr>
          <a:xfrm>
            <a:off x="9361488" y="4786313"/>
            <a:ext cx="1482725" cy="852487"/>
          </a:xfrm>
          <a:prstGeom prst="rect">
            <a:avLst/>
          </a:prstGeom>
          <a:noFill/>
        </p:spPr>
        <p:txBody>
          <a:bodyPr anchor="ctr"/>
          <a:lstStyle/>
          <a:p>
            <a:pPr algn="r" fontAlgn="auto">
              <a:spcBef>
                <a:spcPts val="0"/>
              </a:spcBef>
              <a:spcAft>
                <a:spcPts val="0"/>
              </a:spcAft>
              <a:defRPr/>
            </a:pPr>
            <a:endParaRPr lang="en-US" sz="8200" dirty="0">
              <a:gradFill>
                <a:gsLst>
                  <a:gs pos="0">
                    <a:schemeClr val="tx1">
                      <a:alpha val="10000"/>
                    </a:schemeClr>
                  </a:gs>
                  <a:gs pos="100000">
                    <a:schemeClr val="tx1">
                      <a:alpha val="10000"/>
                    </a:schemeClr>
                  </a:gs>
                </a:gsLst>
                <a:lin ang="5400000" scaled="0"/>
              </a:gradFill>
              <a:latin typeface="Impact" pitchFamily="34" charset="0"/>
            </a:endParaRPr>
          </a:p>
        </p:txBody>
      </p:sp>
      <p:pic>
        <p:nvPicPr>
          <p:cNvPr id="33795" name="Picture 8" descr="MC900059625[1]"/>
          <p:cNvPicPr>
            <a:picLocks noChangeAspect="1" noChangeArrowheads="1"/>
          </p:cNvPicPr>
          <p:nvPr/>
        </p:nvPicPr>
        <p:blipFill>
          <a:blip r:embed="rId3"/>
          <a:srcRect/>
          <a:stretch>
            <a:fillRect/>
          </a:stretch>
        </p:blipFill>
        <p:spPr bwMode="auto">
          <a:xfrm>
            <a:off x="6072188" y="314325"/>
            <a:ext cx="2625725" cy="1830388"/>
          </a:xfrm>
          <a:prstGeom prst="rect">
            <a:avLst/>
          </a:prstGeom>
          <a:noFill/>
          <a:ln w="9525">
            <a:noFill/>
            <a:miter lim="800000"/>
            <a:headEnd/>
            <a:tailEnd/>
          </a:ln>
        </p:spPr>
      </p:pic>
      <p:sp>
        <p:nvSpPr>
          <p:cNvPr id="3379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72524A-98CF-45FD-AE80-B99D91A102DC}" type="slidenum">
              <a:rPr lang="en-US" sz="2000" smtClean="0">
                <a:solidFill>
                  <a:srgbClr val="092471"/>
                </a:solidFill>
              </a:rPr>
              <a:pPr fontAlgn="base">
                <a:spcBef>
                  <a:spcPct val="0"/>
                </a:spcBef>
                <a:spcAft>
                  <a:spcPct val="0"/>
                </a:spcAft>
              </a:pPr>
              <a:t>5</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914400" y="801688"/>
            <a:ext cx="7313613" cy="868362"/>
          </a:xfrm>
        </p:spPr>
        <p:txBody>
          <a:bodyPr/>
          <a:lstStyle/>
          <a:p>
            <a:pPr eaLnBrk="1" hangingPunct="1"/>
            <a:r>
              <a:rPr lang="en-US" sz="2400" b="1" smtClean="0">
                <a:solidFill>
                  <a:srgbClr val="092471"/>
                </a:solidFill>
              </a:rPr>
              <a:t>Item 9</a:t>
            </a:r>
            <a:r>
              <a:rPr lang="en-US" sz="2400" b="1" smtClean="0"/>
              <a:t>:  The provider is responsive to complaints received per timelines in policy.  </a:t>
            </a:r>
            <a:br>
              <a:rPr lang="en-US" sz="2400" b="1" smtClean="0"/>
            </a:br>
            <a:r>
              <a:rPr lang="en-US" sz="2400" smtClean="0">
                <a:solidFill>
                  <a:srgbClr val="092471"/>
                </a:solidFill>
              </a:rPr>
              <a:t>10A NCAC 27G .0201</a:t>
            </a:r>
            <a:br>
              <a:rPr lang="en-US" sz="2400" smtClean="0">
                <a:solidFill>
                  <a:srgbClr val="092471"/>
                </a:solidFill>
              </a:rPr>
            </a:br>
            <a:r>
              <a:rPr lang="en-US" sz="2400" smtClean="0">
                <a:solidFill>
                  <a:srgbClr val="092471"/>
                </a:solidFill>
              </a:rPr>
              <a:t> </a:t>
            </a:r>
            <a:r>
              <a:rPr lang="en-US" sz="2400" smtClean="0">
                <a:solidFill>
                  <a:schemeClr val="accent1"/>
                </a:solidFill>
              </a:rPr>
              <a:t>Agency Tool</a:t>
            </a:r>
            <a:r>
              <a:rPr lang="en-US" sz="2400" smtClean="0">
                <a:solidFill>
                  <a:srgbClr val="092471"/>
                </a:solidFill>
              </a:rPr>
              <a:t> </a:t>
            </a:r>
            <a:br>
              <a:rPr lang="en-US" sz="2400" smtClean="0">
                <a:solidFill>
                  <a:srgbClr val="092471"/>
                </a:solidFill>
              </a:rPr>
            </a:br>
            <a:endParaRPr lang="en-US" sz="2400" smtClean="0">
              <a:solidFill>
                <a:srgbClr val="092471"/>
              </a:solidFill>
            </a:endParaRPr>
          </a:p>
        </p:txBody>
      </p:sp>
      <p:sp>
        <p:nvSpPr>
          <p:cNvPr id="3" name="Content Placeholder 2"/>
          <p:cNvSpPr>
            <a:spLocks noGrp="1"/>
          </p:cNvSpPr>
          <p:nvPr>
            <p:ph idx="1"/>
          </p:nvPr>
        </p:nvSpPr>
        <p:spPr>
          <a:xfrm>
            <a:off x="914400" y="1909763"/>
            <a:ext cx="7313613" cy="4370387"/>
          </a:xfrm>
          <a:ln w="28575">
            <a:solidFill>
              <a:srgbClr val="000090"/>
            </a:solidFill>
          </a:ln>
        </p:spPr>
        <p:txBody>
          <a:bodyPr rtlCol="0">
            <a:normAutofit lnSpcReduction="10000"/>
          </a:bodyPr>
          <a:lstStyle/>
          <a:p>
            <a:pPr eaLnBrk="1" fontAlgn="auto" hangingPunct="1">
              <a:spcAft>
                <a:spcPts val="0"/>
              </a:spcAft>
              <a:buFontTx/>
              <a:buNone/>
              <a:defRPr/>
            </a:pPr>
            <a:r>
              <a:rPr lang="en-US" dirty="0" smtClean="0">
                <a:solidFill>
                  <a:schemeClr val="accent5">
                    <a:lumMod val="50000"/>
                  </a:schemeClr>
                </a:solidFill>
              </a:rPr>
              <a:t>Sample is 10 Complaints</a:t>
            </a:r>
          </a:p>
          <a:p>
            <a:pPr eaLnBrk="1" fontAlgn="auto" hangingPunct="1">
              <a:spcAft>
                <a:spcPts val="0"/>
              </a:spcAft>
              <a:defRPr/>
            </a:pPr>
            <a:r>
              <a:rPr lang="en-US" dirty="0" smtClean="0">
                <a:solidFill>
                  <a:schemeClr val="accent5">
                    <a:lumMod val="50000"/>
                  </a:schemeClr>
                </a:solidFill>
              </a:rPr>
              <a:t>Pre-site:  Review provider Complaint Policy &amp; Procedure for addressing and resolving complaints/grievances (elements not in rule).  There must be a defined procedure.</a:t>
            </a:r>
          </a:p>
          <a:p>
            <a:pPr eaLnBrk="1" fontAlgn="auto" hangingPunct="1">
              <a:spcAft>
                <a:spcPts val="0"/>
              </a:spcAft>
              <a:defRPr/>
            </a:pPr>
            <a:r>
              <a:rPr lang="en-US" dirty="0" smtClean="0">
                <a:solidFill>
                  <a:schemeClr val="accent5">
                    <a:lumMod val="50000"/>
                  </a:schemeClr>
                </a:solidFill>
              </a:rPr>
              <a:t>On-site:  If there are not 10 reports, go back up to 1 year if needed.  If still not 10, review the number found.</a:t>
            </a:r>
          </a:p>
          <a:p>
            <a:pPr eaLnBrk="1" fontAlgn="auto" hangingPunct="1">
              <a:spcAft>
                <a:spcPts val="0"/>
              </a:spcAft>
              <a:defRPr/>
            </a:pPr>
            <a:r>
              <a:rPr lang="en-US" dirty="0" smtClean="0">
                <a:solidFill>
                  <a:schemeClr val="accent5">
                    <a:lumMod val="50000"/>
                  </a:schemeClr>
                </a:solidFill>
              </a:rPr>
              <a:t>Policy &amp; Procedure must be present and implemented in all complaints reviewed to rate this item “Met.”</a:t>
            </a:r>
          </a:p>
          <a:p>
            <a:pPr eaLnBrk="1" fontAlgn="auto" hangingPunct="1">
              <a:spcAft>
                <a:spcPts val="0"/>
              </a:spcAft>
              <a:defRPr/>
            </a:pPr>
            <a:endParaRPr lang="en-US" dirty="0">
              <a:solidFill>
                <a:schemeClr val="accent5">
                  <a:lumMod val="50000"/>
                </a:schemeClr>
              </a:solidFill>
            </a:endParaRPr>
          </a:p>
        </p:txBody>
      </p:sp>
      <p:sp>
        <p:nvSpPr>
          <p:cNvPr id="119811" name="Slide Number Placeholder 3"/>
          <p:cNvSpPr>
            <a:spLocks noGrp="1"/>
          </p:cNvSpPr>
          <p:nvPr>
            <p:ph type="sldNum" sz="quarter" idx="12"/>
          </p:nvPr>
        </p:nvSpPr>
        <p:spPr bwMode="auto">
          <a:xfrm>
            <a:off x="7486650" y="5429250"/>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50</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4"/>
          <p:cNvSpPr>
            <a:spLocks noGrp="1"/>
          </p:cNvSpPr>
          <p:nvPr>
            <p:ph type="title"/>
          </p:nvPr>
        </p:nvSpPr>
        <p:spPr>
          <a:xfrm>
            <a:off x="914400" y="1371600"/>
            <a:ext cx="7313613" cy="868363"/>
          </a:xfrm>
        </p:spPr>
        <p:txBody>
          <a:bodyPr/>
          <a:lstStyle/>
          <a:p>
            <a:r>
              <a:rPr lang="en-US" sz="4200" b="1" smtClean="0"/>
              <a:t>Coordination of Care / Service Availability</a:t>
            </a:r>
          </a:p>
        </p:txBody>
      </p:sp>
      <p:pic>
        <p:nvPicPr>
          <p:cNvPr id="121858" name="Picture 6" descr="MC900291860[1]"/>
          <p:cNvPicPr>
            <a:picLocks noChangeAspect="1" noChangeArrowheads="1"/>
          </p:cNvPicPr>
          <p:nvPr/>
        </p:nvPicPr>
        <p:blipFill>
          <a:blip r:embed="rId3"/>
          <a:srcRect/>
          <a:stretch>
            <a:fillRect/>
          </a:stretch>
        </p:blipFill>
        <p:spPr bwMode="auto">
          <a:xfrm>
            <a:off x="4238625" y="3065463"/>
            <a:ext cx="3105150" cy="3106737"/>
          </a:xfrm>
          <a:prstGeom prst="rect">
            <a:avLst/>
          </a:prstGeom>
          <a:noFill/>
          <a:ln w="9525">
            <a:noFill/>
            <a:miter lim="800000"/>
            <a:headEnd/>
            <a:tailEnd/>
          </a:ln>
        </p:spPr>
      </p:pic>
      <p:sp>
        <p:nvSpPr>
          <p:cNvPr id="12185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4B6848-C4A2-4EE6-92D7-19EA32B2DFD7}" type="slidenum">
              <a:rPr lang="en-US" sz="2000" smtClean="0">
                <a:solidFill>
                  <a:srgbClr val="092471"/>
                </a:solidFill>
              </a:rPr>
              <a:pPr fontAlgn="base">
                <a:spcBef>
                  <a:spcPct val="0"/>
                </a:spcBef>
                <a:spcAft>
                  <a:spcPct val="0"/>
                </a:spcAft>
              </a:pPr>
              <a:t>51</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177800" y="395288"/>
            <a:ext cx="8697913" cy="1543050"/>
          </a:xfrm>
        </p:spPr>
        <p:txBody>
          <a:bodyPr/>
          <a:lstStyle/>
          <a:p>
            <a:pPr eaLnBrk="1" hangingPunct="1"/>
            <a:r>
              <a:rPr lang="en-US" sz="2400" smtClean="0"/>
              <a:t/>
            </a:r>
            <a:br>
              <a:rPr lang="en-US" sz="2400" smtClean="0"/>
            </a:br>
            <a:r>
              <a:rPr lang="en-US" sz="2400" b="1" smtClean="0">
                <a:solidFill>
                  <a:srgbClr val="092471"/>
                </a:solidFill>
              </a:rPr>
              <a:t>Item 10</a:t>
            </a:r>
            <a:r>
              <a:rPr lang="en-US" sz="2400" b="1" smtClean="0"/>
              <a:t>:  There is documentation that coordination of care is occurring between providers involved with the individual.  </a:t>
            </a:r>
            <a:r>
              <a:rPr lang="en-US" sz="2400" smtClean="0">
                <a:solidFill>
                  <a:srgbClr val="092471"/>
                </a:solidFill>
              </a:rPr>
              <a:t>CCPs 8A through 8P</a:t>
            </a:r>
            <a:br>
              <a:rPr lang="en-US" sz="2400" smtClean="0">
                <a:solidFill>
                  <a:srgbClr val="092471"/>
                </a:solidFill>
              </a:rPr>
            </a:br>
            <a:r>
              <a:rPr lang="en-US" sz="2400" smtClean="0">
                <a:solidFill>
                  <a:srgbClr val="092471"/>
                </a:solidFill>
              </a:rPr>
              <a:t> </a:t>
            </a:r>
            <a:r>
              <a:rPr lang="en-US" sz="2400" smtClean="0">
                <a:solidFill>
                  <a:schemeClr val="accent1"/>
                </a:solidFill>
              </a:rPr>
              <a:t>Agency Tool</a:t>
            </a:r>
            <a:r>
              <a:rPr lang="en-US" sz="2400" smtClean="0">
                <a:solidFill>
                  <a:srgbClr val="092471"/>
                </a:solidFill>
              </a:rPr>
              <a:t> </a:t>
            </a:r>
            <a:br>
              <a:rPr lang="en-US" sz="2400" smtClean="0">
                <a:solidFill>
                  <a:srgbClr val="092471"/>
                </a:solidFill>
              </a:rPr>
            </a:br>
            <a:r>
              <a:rPr lang="en-US" sz="2400" smtClean="0">
                <a:solidFill>
                  <a:srgbClr val="092471"/>
                </a:solidFill>
              </a:rPr>
              <a:t/>
            </a:r>
            <a:br>
              <a:rPr lang="en-US" sz="2400" smtClean="0">
                <a:solidFill>
                  <a:srgbClr val="092471"/>
                </a:solidFill>
              </a:rPr>
            </a:br>
            <a:endParaRPr lang="en-US" sz="2400" smtClean="0">
              <a:solidFill>
                <a:srgbClr val="092471"/>
              </a:solidFill>
            </a:endParaRPr>
          </a:p>
        </p:txBody>
      </p:sp>
      <p:sp>
        <p:nvSpPr>
          <p:cNvPr id="123906" name="Content Placeholder 2"/>
          <p:cNvSpPr>
            <a:spLocks noGrp="1"/>
          </p:cNvSpPr>
          <p:nvPr>
            <p:ph idx="1"/>
          </p:nvPr>
        </p:nvSpPr>
        <p:spPr>
          <a:xfrm>
            <a:off x="628650" y="2862263"/>
            <a:ext cx="7920038" cy="1504950"/>
          </a:xfrm>
          <a:ln w="28575">
            <a:solidFill>
              <a:srgbClr val="000090"/>
            </a:solidFill>
          </a:ln>
        </p:spPr>
        <p:txBody>
          <a:bodyPr/>
          <a:lstStyle/>
          <a:p>
            <a:pPr eaLnBrk="1" hangingPunct="1">
              <a:lnSpc>
                <a:spcPct val="90000"/>
              </a:lnSpc>
              <a:buFontTx/>
              <a:buNone/>
            </a:pPr>
            <a:endParaRPr lang="en-US" sz="800" smtClean="0">
              <a:solidFill>
                <a:srgbClr val="413C29"/>
              </a:solidFill>
            </a:endParaRPr>
          </a:p>
          <a:p>
            <a:pPr algn="ctr" eaLnBrk="1" hangingPunct="1">
              <a:lnSpc>
                <a:spcPct val="90000"/>
              </a:lnSpc>
              <a:buFontTx/>
              <a:buNone/>
            </a:pPr>
            <a:r>
              <a:rPr lang="en-US" sz="3000" smtClean="0">
                <a:solidFill>
                  <a:srgbClr val="413C29"/>
                </a:solidFill>
              </a:rPr>
              <a:t>Same as Item #6 on the LIP Review Tool</a:t>
            </a:r>
          </a:p>
        </p:txBody>
      </p:sp>
      <p:sp>
        <p:nvSpPr>
          <p:cNvPr id="12390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D6DBC7-9AA5-4576-9A4C-9727CFE547C5}" type="slidenum">
              <a:rPr lang="en-US" sz="2000" smtClean="0">
                <a:solidFill>
                  <a:srgbClr val="092471"/>
                </a:solidFill>
              </a:rPr>
              <a:pPr fontAlgn="base">
                <a:spcBef>
                  <a:spcPct val="0"/>
                </a:spcBef>
                <a:spcAft>
                  <a:spcPct val="0"/>
                </a:spcAft>
              </a:pPr>
              <a:t>52</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352425" y="612775"/>
            <a:ext cx="8453438" cy="868363"/>
          </a:xfrm>
        </p:spPr>
        <p:txBody>
          <a:bodyPr/>
          <a:lstStyle/>
          <a:p>
            <a:pPr eaLnBrk="1" hangingPunct="1"/>
            <a:r>
              <a:rPr lang="en-US" sz="2400" b="1" smtClean="0">
                <a:solidFill>
                  <a:srgbClr val="000090"/>
                </a:solidFill>
              </a:rPr>
              <a:t>Item 11</a:t>
            </a:r>
            <a:r>
              <a:rPr lang="en-US" sz="2400" b="1" smtClean="0"/>
              <a:t>: Access to behavioral health crisis services is available 24/7/365 and provided directly by the agency or through written arrangements. – </a:t>
            </a:r>
            <a:r>
              <a:rPr lang="en-US" sz="2400" smtClean="0">
                <a:solidFill>
                  <a:srgbClr val="092471"/>
                </a:solidFill>
              </a:rPr>
              <a:t>CCP 8A</a:t>
            </a:r>
            <a:r>
              <a:rPr lang="en-US" sz="2400" smtClean="0"/>
              <a:t/>
            </a:r>
            <a:br>
              <a:rPr lang="en-US" sz="2400" smtClean="0"/>
            </a:br>
            <a:r>
              <a:rPr lang="en-US" sz="2400" smtClean="0"/>
              <a:t> </a:t>
            </a:r>
            <a:r>
              <a:rPr lang="en-US" sz="2400" smtClean="0">
                <a:solidFill>
                  <a:schemeClr val="accent1"/>
                </a:solidFill>
              </a:rPr>
              <a:t>Agency Tool</a:t>
            </a:r>
            <a:r>
              <a:rPr lang="en-US" sz="2400" smtClean="0">
                <a:solidFill>
                  <a:srgbClr val="092471"/>
                </a:solidFill>
              </a:rPr>
              <a:t> </a:t>
            </a:r>
          </a:p>
        </p:txBody>
      </p:sp>
      <p:sp>
        <p:nvSpPr>
          <p:cNvPr id="125954" name="Content Placeholder 2"/>
          <p:cNvSpPr>
            <a:spLocks noGrp="1"/>
          </p:cNvSpPr>
          <p:nvPr>
            <p:ph idx="1"/>
          </p:nvPr>
        </p:nvSpPr>
        <p:spPr>
          <a:xfrm>
            <a:off x="914400" y="2654300"/>
            <a:ext cx="7512050" cy="1368425"/>
          </a:xfrm>
          <a:ln w="28575">
            <a:solidFill>
              <a:srgbClr val="092471"/>
            </a:solidFill>
          </a:ln>
        </p:spPr>
        <p:txBody>
          <a:bodyPr/>
          <a:lstStyle/>
          <a:p>
            <a:pPr algn="ctr" eaLnBrk="1" hangingPunct="1">
              <a:spcBef>
                <a:spcPct val="0"/>
              </a:spcBef>
              <a:buSzTx/>
              <a:buFontTx/>
              <a:buNone/>
            </a:pPr>
            <a:endParaRPr lang="en-US" sz="800" smtClean="0">
              <a:solidFill>
                <a:srgbClr val="413C29"/>
              </a:solidFill>
            </a:endParaRPr>
          </a:p>
          <a:p>
            <a:pPr algn="ctr" eaLnBrk="1" hangingPunct="1">
              <a:spcBef>
                <a:spcPct val="0"/>
              </a:spcBef>
              <a:buSzTx/>
              <a:buFontTx/>
              <a:buNone/>
            </a:pPr>
            <a:r>
              <a:rPr lang="en-US" sz="3000" smtClean="0">
                <a:solidFill>
                  <a:srgbClr val="413C29"/>
                </a:solidFill>
              </a:rPr>
              <a:t>Same as Item #7 on the LIP Review Tool</a:t>
            </a:r>
          </a:p>
        </p:txBody>
      </p:sp>
      <p:sp>
        <p:nvSpPr>
          <p:cNvPr id="125955" name="Slide Number Placeholder 3"/>
          <p:cNvSpPr>
            <a:spLocks noGrp="1"/>
          </p:cNvSpPr>
          <p:nvPr>
            <p:ph type="sldNum" sz="quarter" idx="12"/>
          </p:nvPr>
        </p:nvSpPr>
        <p:spPr bwMode="auto">
          <a:xfrm>
            <a:off x="7323138" y="5475288"/>
            <a:ext cx="1482725"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52</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4"/>
          <p:cNvSpPr>
            <a:spLocks noGrp="1"/>
          </p:cNvSpPr>
          <p:nvPr>
            <p:ph type="title"/>
          </p:nvPr>
        </p:nvSpPr>
        <p:spPr>
          <a:xfrm>
            <a:off x="914400" y="1371600"/>
            <a:ext cx="7313613" cy="868363"/>
          </a:xfrm>
        </p:spPr>
        <p:txBody>
          <a:bodyPr/>
          <a:lstStyle/>
          <a:p>
            <a:r>
              <a:rPr lang="en-US" sz="4200" b="1" smtClean="0"/>
              <a:t>Protection of Property </a:t>
            </a:r>
            <a:br>
              <a:rPr lang="en-US" sz="4200" b="1" smtClean="0"/>
            </a:br>
            <a:r>
              <a:rPr lang="en-US" sz="4200" b="1" smtClean="0"/>
              <a:t>&amp; Management of Funds</a:t>
            </a:r>
          </a:p>
        </p:txBody>
      </p:sp>
      <p:pic>
        <p:nvPicPr>
          <p:cNvPr id="128002" name="Picture 6" descr="dglxasset[1]"/>
          <p:cNvPicPr>
            <a:picLocks noChangeAspect="1" noChangeArrowheads="1"/>
          </p:cNvPicPr>
          <p:nvPr/>
        </p:nvPicPr>
        <p:blipFill>
          <a:blip r:embed="rId3"/>
          <a:srcRect/>
          <a:stretch>
            <a:fillRect/>
          </a:stretch>
        </p:blipFill>
        <p:spPr bwMode="auto">
          <a:xfrm>
            <a:off x="5741988" y="3055938"/>
            <a:ext cx="1870075" cy="1644650"/>
          </a:xfrm>
          <a:prstGeom prst="rect">
            <a:avLst/>
          </a:prstGeom>
          <a:noFill/>
          <a:ln w="9525">
            <a:noFill/>
            <a:miter lim="800000"/>
            <a:headEnd/>
            <a:tailEnd/>
          </a:ln>
        </p:spPr>
      </p:pic>
      <p:sp>
        <p:nvSpPr>
          <p:cNvPr id="1280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ACDD15-88CB-433F-B132-2763CEE6B5EF}" type="slidenum">
              <a:rPr lang="en-US" sz="2000" smtClean="0">
                <a:solidFill>
                  <a:srgbClr val="092471"/>
                </a:solidFill>
              </a:rPr>
              <a:pPr fontAlgn="base">
                <a:spcBef>
                  <a:spcPct val="0"/>
                </a:spcBef>
                <a:spcAft>
                  <a:spcPct val="0"/>
                </a:spcAft>
              </a:pPr>
              <a:t>54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7DA44B-E4BA-4E18-9F9C-73088390E934}" type="slidenum">
              <a:rPr lang="en-US" sz="2000" smtClean="0">
                <a:solidFill>
                  <a:srgbClr val="092471"/>
                </a:solidFill>
              </a:rPr>
              <a:pPr fontAlgn="base">
                <a:spcBef>
                  <a:spcPct val="0"/>
                </a:spcBef>
                <a:spcAft>
                  <a:spcPct val="0"/>
                </a:spcAft>
              </a:pPr>
              <a:t>55</a:t>
            </a:fld>
            <a:endParaRPr lang="en-US" sz="2000" smtClean="0">
              <a:solidFill>
                <a:srgbClr val="092471"/>
              </a:solidFill>
            </a:endParaRPr>
          </a:p>
        </p:txBody>
      </p:sp>
      <p:sp>
        <p:nvSpPr>
          <p:cNvPr id="130050" name="Content Placeholder 2"/>
          <p:cNvSpPr>
            <a:spLocks noGrp="1"/>
          </p:cNvSpPr>
          <p:nvPr>
            <p:ph idx="4294967295"/>
          </p:nvPr>
        </p:nvSpPr>
        <p:spPr>
          <a:xfrm>
            <a:off x="465138" y="1125538"/>
            <a:ext cx="8088312" cy="4056062"/>
          </a:xfrm>
          <a:ln w="28575">
            <a:solidFill>
              <a:srgbClr val="092471"/>
            </a:solidFill>
          </a:ln>
        </p:spPr>
        <p:txBody>
          <a:bodyPr/>
          <a:lstStyle/>
          <a:p>
            <a:pPr algn="ctr">
              <a:buFontTx/>
              <a:buNone/>
            </a:pPr>
            <a:r>
              <a:rPr lang="en-US" sz="3200" b="1" i="1" smtClean="0">
                <a:solidFill>
                  <a:srgbClr val="000090"/>
                </a:solidFill>
              </a:rPr>
              <a:t>THE FOLLOWING ITEMS, #s 12 &amp; 13 ,</a:t>
            </a:r>
          </a:p>
          <a:p>
            <a:pPr algn="ctr">
              <a:buFontTx/>
              <a:buNone/>
            </a:pPr>
            <a:r>
              <a:rPr lang="en-US" sz="3200" b="1" i="1" smtClean="0"/>
              <a:t>APPLY ONLY TO 24 HOUR FACILITIES </a:t>
            </a:r>
          </a:p>
          <a:p>
            <a:pPr algn="ctr">
              <a:buFontTx/>
              <a:buNone/>
            </a:pPr>
            <a:r>
              <a:rPr lang="en-US" sz="3200" b="1" i="1" smtClean="0"/>
              <a:t>THAT SEE AN INDIVIDUAL </a:t>
            </a:r>
          </a:p>
          <a:p>
            <a:pPr algn="ctr">
              <a:buFontTx/>
              <a:buNone/>
            </a:pPr>
            <a:r>
              <a:rPr lang="en-US" sz="3200" b="1" i="1" smtClean="0"/>
              <a:t>FOR MORE THAN 30 DAYS, </a:t>
            </a:r>
          </a:p>
          <a:p>
            <a:pPr algn="ctr">
              <a:buFontTx/>
              <a:buNone/>
            </a:pPr>
            <a:r>
              <a:rPr lang="en-US" sz="3200" b="1" i="1" smtClean="0"/>
              <a:t>INCLUDING UNLICENSED AFLS.</a:t>
            </a:r>
          </a:p>
        </p:txBody>
      </p:sp>
      <p:sp>
        <p:nvSpPr>
          <p:cNvPr id="4" name="Slide Number Placeholder 3"/>
          <p:cNvSpPr txBox="1">
            <a:spLocks noGrp="1"/>
          </p:cNvSpPr>
          <p:nvPr/>
        </p:nvSpPr>
        <p:spPr>
          <a:xfrm>
            <a:off x="7521575" y="5476875"/>
            <a:ext cx="1482725" cy="850900"/>
          </a:xfrm>
          <a:prstGeom prst="rect">
            <a:avLst/>
          </a:prstGeom>
          <a:noFill/>
        </p:spPr>
        <p:txBody>
          <a:bodyPr anchor="ctr"/>
          <a:lstStyle/>
          <a:p>
            <a:pPr algn="r" fontAlgn="auto">
              <a:spcBef>
                <a:spcPts val="0"/>
              </a:spcBef>
              <a:spcAft>
                <a:spcPts val="0"/>
              </a:spcAft>
              <a:defRPr/>
            </a:pPr>
            <a:endParaRPr lang="en-US" sz="8200" dirty="0">
              <a:gradFill>
                <a:gsLst>
                  <a:gs pos="0">
                    <a:schemeClr val="tx1">
                      <a:alpha val="10000"/>
                    </a:schemeClr>
                  </a:gs>
                  <a:gs pos="100000">
                    <a:schemeClr val="tx1">
                      <a:alpha val="10000"/>
                    </a:schemeClr>
                  </a:gs>
                </a:gsLst>
                <a:lin ang="5400000" scaled="0"/>
              </a:gradFill>
              <a:latin typeface="Impact"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914400" y="723900"/>
            <a:ext cx="7313613" cy="1095375"/>
          </a:xfrm>
        </p:spPr>
        <p:txBody>
          <a:bodyPr/>
          <a:lstStyle/>
          <a:p>
            <a:pPr eaLnBrk="1" hangingPunct="1"/>
            <a:r>
              <a:rPr lang="en-US" sz="2400" b="1" smtClean="0">
                <a:solidFill>
                  <a:srgbClr val="000090"/>
                </a:solidFill>
              </a:rPr>
              <a:t>Item 12</a:t>
            </a:r>
            <a:r>
              <a:rPr lang="en-US" sz="2400" b="1" smtClean="0"/>
              <a:t>:  The agency has a current policy that outlines how the requirements for protecting </a:t>
            </a:r>
            <a:br>
              <a:rPr lang="en-US" sz="2400" b="1" smtClean="0"/>
            </a:br>
            <a:r>
              <a:rPr lang="en-US" sz="2400" b="1" smtClean="0"/>
              <a:t>an individual's property in accordance with </a:t>
            </a:r>
            <a:br>
              <a:rPr lang="en-US" sz="2400" b="1" smtClean="0"/>
            </a:br>
            <a:r>
              <a:rPr lang="en-US" sz="2400" smtClean="0">
                <a:solidFill>
                  <a:srgbClr val="092471"/>
                </a:solidFill>
              </a:rPr>
              <a:t>10A NCAC 27F .0104</a:t>
            </a:r>
            <a:r>
              <a:rPr lang="en-US" sz="2400" smtClean="0"/>
              <a:t> </a:t>
            </a:r>
            <a:r>
              <a:rPr lang="en-US" sz="2400" b="1" smtClean="0"/>
              <a:t>are met. </a:t>
            </a:r>
            <a:br>
              <a:rPr lang="en-US" sz="2400" b="1" smtClean="0"/>
            </a:br>
            <a:r>
              <a:rPr lang="en-US" sz="2400" b="1" smtClean="0"/>
              <a:t> </a:t>
            </a:r>
            <a:r>
              <a:rPr lang="en-US" sz="2400" smtClean="0">
                <a:solidFill>
                  <a:schemeClr val="accent1"/>
                </a:solidFill>
              </a:rPr>
              <a:t>Agency Tool</a:t>
            </a:r>
            <a:r>
              <a:rPr lang="en-US" sz="2400" smtClean="0">
                <a:solidFill>
                  <a:srgbClr val="092471"/>
                </a:solidFill>
              </a:rPr>
              <a:t> </a:t>
            </a:r>
          </a:p>
        </p:txBody>
      </p:sp>
      <p:sp>
        <p:nvSpPr>
          <p:cNvPr id="132098" name="Content Placeholder 2"/>
          <p:cNvSpPr>
            <a:spLocks noGrp="1"/>
          </p:cNvSpPr>
          <p:nvPr>
            <p:ph idx="1"/>
          </p:nvPr>
        </p:nvSpPr>
        <p:spPr>
          <a:xfrm>
            <a:off x="914400" y="2478088"/>
            <a:ext cx="7456488" cy="3278187"/>
          </a:xfrm>
          <a:ln w="28575">
            <a:solidFill>
              <a:srgbClr val="092471"/>
            </a:solidFill>
          </a:ln>
        </p:spPr>
        <p:txBody>
          <a:bodyPr/>
          <a:lstStyle/>
          <a:p>
            <a:pPr eaLnBrk="1" hangingPunct="1"/>
            <a:r>
              <a:rPr lang="en-US" smtClean="0">
                <a:solidFill>
                  <a:srgbClr val="413C29"/>
                </a:solidFill>
              </a:rPr>
              <a:t>Pre-Site Review:  Review policies and procedures to ensure that property is safe from theft, damage, destruction, loss and misplacement. To be completed at LME-MCO.</a:t>
            </a:r>
          </a:p>
          <a:p>
            <a:pPr eaLnBrk="1" hangingPunct="1"/>
            <a:r>
              <a:rPr lang="en-US" smtClean="0">
                <a:solidFill>
                  <a:srgbClr val="413C29"/>
                </a:solidFill>
              </a:rPr>
              <a:t>This is a policy review only, but all areas must be covered for this item to be rated as “Met.”</a:t>
            </a:r>
          </a:p>
          <a:p>
            <a:pPr eaLnBrk="1" hangingPunct="1">
              <a:buFontTx/>
              <a:buNone/>
            </a:pPr>
            <a:endParaRPr lang="en-US" smtClean="0">
              <a:solidFill>
                <a:srgbClr val="413C29"/>
              </a:solidFill>
            </a:endParaRPr>
          </a:p>
        </p:txBody>
      </p:sp>
      <p:sp>
        <p:nvSpPr>
          <p:cNvPr id="132099" name="Slide Number Placeholder 3"/>
          <p:cNvSpPr>
            <a:spLocks noGrp="1"/>
          </p:cNvSpPr>
          <p:nvPr>
            <p:ph type="sldNum" sz="quarter" idx="12"/>
          </p:nvPr>
        </p:nvSpPr>
        <p:spPr bwMode="auto">
          <a:xfrm>
            <a:off x="7486650" y="5559425"/>
            <a:ext cx="1482725" cy="852488"/>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56</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a:xfrm>
            <a:off x="368300" y="323850"/>
            <a:ext cx="8370888" cy="1858963"/>
          </a:xfrm>
        </p:spPr>
        <p:txBody>
          <a:bodyPr/>
          <a:lstStyle/>
          <a:p>
            <a:pPr eaLnBrk="1" hangingPunct="1"/>
            <a:r>
              <a:rPr lang="en-US" sz="2300" b="1" smtClean="0">
                <a:solidFill>
                  <a:srgbClr val="092471"/>
                </a:solidFill>
              </a:rPr>
              <a:t>Item 13</a:t>
            </a:r>
            <a:r>
              <a:rPr lang="en-US" sz="2300" b="1" smtClean="0"/>
              <a:t>:  Quarterly, the individual or LRP is provided with a  financial record containing an accurate accounting of deposits, withdrawals, fund status, interest earned, specific expenditures, type, amount and date of disbursements.   </a:t>
            </a:r>
            <a:r>
              <a:rPr lang="en-US" sz="2300" smtClean="0">
                <a:solidFill>
                  <a:srgbClr val="092471"/>
                </a:solidFill>
              </a:rPr>
              <a:t>10A NCAC 27F .0105. </a:t>
            </a:r>
          </a:p>
        </p:txBody>
      </p:sp>
      <p:sp>
        <p:nvSpPr>
          <p:cNvPr id="134146" name="Content Placeholder 2"/>
          <p:cNvSpPr>
            <a:spLocks noGrp="1"/>
          </p:cNvSpPr>
          <p:nvPr>
            <p:ph idx="1"/>
          </p:nvPr>
        </p:nvSpPr>
        <p:spPr>
          <a:xfrm>
            <a:off x="368300" y="2182813"/>
            <a:ext cx="8180388" cy="4144962"/>
          </a:xfrm>
          <a:ln w="28575">
            <a:solidFill>
              <a:srgbClr val="000090"/>
            </a:solidFill>
          </a:ln>
        </p:spPr>
        <p:txBody>
          <a:bodyPr/>
          <a:lstStyle/>
          <a:p>
            <a:pPr eaLnBrk="1" hangingPunct="1">
              <a:spcBef>
                <a:spcPct val="0"/>
              </a:spcBef>
              <a:buFontTx/>
              <a:buNone/>
            </a:pPr>
            <a:r>
              <a:rPr lang="en-US" sz="2300" smtClean="0">
                <a:solidFill>
                  <a:srgbClr val="413C29"/>
                </a:solidFill>
              </a:rPr>
              <a:t>Sample is 1-5 records of individuals whose funds are managed by the agency. If less than 5 individuals in home, review records for all. </a:t>
            </a:r>
          </a:p>
          <a:p>
            <a:pPr eaLnBrk="1" hangingPunct="1">
              <a:spcBef>
                <a:spcPct val="0"/>
              </a:spcBef>
            </a:pPr>
            <a:endParaRPr lang="en-US" sz="1400" smtClean="0">
              <a:solidFill>
                <a:srgbClr val="413C29"/>
              </a:solidFill>
            </a:endParaRPr>
          </a:p>
          <a:p>
            <a:pPr eaLnBrk="1" hangingPunct="1">
              <a:spcBef>
                <a:spcPct val="0"/>
              </a:spcBef>
            </a:pPr>
            <a:r>
              <a:rPr lang="en-US" sz="2300" smtClean="0">
                <a:solidFill>
                  <a:srgbClr val="413C29"/>
                </a:solidFill>
              </a:rPr>
              <a:t>Review most recent quarterly accounting statement for all records in the sample to ensure they reflect all transactions.  (Note - these records may not be kept in the clinical/service record as they contain financial information.) </a:t>
            </a:r>
          </a:p>
          <a:p>
            <a:pPr eaLnBrk="1" hangingPunct="1">
              <a:spcBef>
                <a:spcPct val="0"/>
              </a:spcBef>
            </a:pPr>
            <a:endParaRPr lang="en-US" sz="1400" smtClean="0">
              <a:solidFill>
                <a:srgbClr val="413C29"/>
              </a:solidFill>
            </a:endParaRPr>
          </a:p>
          <a:p>
            <a:pPr eaLnBrk="1" hangingPunct="1">
              <a:spcBef>
                <a:spcPct val="0"/>
              </a:spcBef>
            </a:pPr>
            <a:r>
              <a:rPr lang="en-US" sz="2300" smtClean="0">
                <a:solidFill>
                  <a:srgbClr val="413C29"/>
                </a:solidFill>
              </a:rPr>
              <a:t>Ensure that each person's money is managed separately from the agency's funds and accounts.  </a:t>
            </a:r>
          </a:p>
          <a:p>
            <a:pPr eaLnBrk="1" hangingPunct="1">
              <a:spcBef>
                <a:spcPct val="0"/>
              </a:spcBef>
            </a:pPr>
            <a:endParaRPr lang="en-US" sz="2300" smtClean="0">
              <a:solidFill>
                <a:srgbClr val="413C29"/>
              </a:solidFill>
            </a:endParaRPr>
          </a:p>
        </p:txBody>
      </p:sp>
      <p:sp>
        <p:nvSpPr>
          <p:cNvPr id="134147" name="Slide Number Placeholder 3"/>
          <p:cNvSpPr>
            <a:spLocks noGrp="1"/>
          </p:cNvSpPr>
          <p:nvPr>
            <p:ph type="sldNum" sz="quarter" idx="12"/>
          </p:nvPr>
        </p:nvSpPr>
        <p:spPr bwMode="auto">
          <a:xfrm>
            <a:off x="74739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57</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368300" y="503238"/>
            <a:ext cx="8370888" cy="1858962"/>
          </a:xfrm>
        </p:spPr>
        <p:txBody>
          <a:bodyPr/>
          <a:lstStyle/>
          <a:p>
            <a:pPr eaLnBrk="1" hangingPunct="1"/>
            <a:r>
              <a:rPr lang="en-US" sz="2300" b="1" smtClean="0">
                <a:solidFill>
                  <a:srgbClr val="092471"/>
                </a:solidFill>
              </a:rPr>
              <a:t>Item 13</a:t>
            </a:r>
            <a:r>
              <a:rPr lang="en-US" sz="2300" b="1" smtClean="0"/>
              <a:t>:  Quarterly, the individual or LRP is provided with a  financial record containing an accurate accounting of deposits, withdrawals, fund status, interest earned, specific expenditures, type, amount and date of disbursements.   </a:t>
            </a:r>
            <a:r>
              <a:rPr lang="en-US" sz="2300" smtClean="0">
                <a:solidFill>
                  <a:srgbClr val="092471"/>
                </a:solidFill>
              </a:rPr>
              <a:t>10A NCAC 27F .0105</a:t>
            </a:r>
            <a:br>
              <a:rPr lang="en-US" sz="2300" smtClean="0">
                <a:solidFill>
                  <a:srgbClr val="092471"/>
                </a:solidFill>
              </a:rPr>
            </a:br>
            <a:r>
              <a:rPr lang="en-US" sz="2300" smtClean="0">
                <a:solidFill>
                  <a:srgbClr val="092471"/>
                </a:solidFill>
              </a:rPr>
              <a:t>CONTINUED</a:t>
            </a:r>
          </a:p>
        </p:txBody>
      </p:sp>
      <p:sp>
        <p:nvSpPr>
          <p:cNvPr id="136194" name="Content Placeholder 2"/>
          <p:cNvSpPr>
            <a:spLocks noGrp="1"/>
          </p:cNvSpPr>
          <p:nvPr>
            <p:ph idx="1"/>
          </p:nvPr>
        </p:nvSpPr>
        <p:spPr>
          <a:xfrm>
            <a:off x="549275" y="2700338"/>
            <a:ext cx="8040688" cy="2992437"/>
          </a:xfrm>
          <a:ln w="28575">
            <a:solidFill>
              <a:srgbClr val="092471"/>
            </a:solidFill>
          </a:ln>
        </p:spPr>
        <p:txBody>
          <a:bodyPr/>
          <a:lstStyle/>
          <a:p>
            <a:pPr eaLnBrk="1" hangingPunct="1">
              <a:spcBef>
                <a:spcPct val="0"/>
              </a:spcBef>
            </a:pPr>
            <a:endParaRPr lang="en-US" sz="1200" smtClean="0">
              <a:solidFill>
                <a:srgbClr val="413C29"/>
              </a:solidFill>
            </a:endParaRPr>
          </a:p>
          <a:p>
            <a:pPr eaLnBrk="1" hangingPunct="1">
              <a:spcBef>
                <a:spcPct val="0"/>
              </a:spcBef>
            </a:pPr>
            <a:r>
              <a:rPr lang="en-US" sz="2300" smtClean="0">
                <a:solidFill>
                  <a:srgbClr val="413C29"/>
                </a:solidFill>
              </a:rPr>
              <a:t>There must be an accounting statement for each person which at a minimum summarizes the financial transactions to rate this item “Met.” </a:t>
            </a:r>
          </a:p>
          <a:p>
            <a:pPr eaLnBrk="1" hangingPunct="1">
              <a:spcBef>
                <a:spcPct val="0"/>
              </a:spcBef>
            </a:pPr>
            <a:endParaRPr lang="en-US" sz="1200" smtClean="0">
              <a:solidFill>
                <a:srgbClr val="413C29"/>
              </a:solidFill>
            </a:endParaRPr>
          </a:p>
          <a:p>
            <a:pPr eaLnBrk="1" hangingPunct="1">
              <a:spcBef>
                <a:spcPct val="0"/>
              </a:spcBef>
            </a:pPr>
            <a:r>
              <a:rPr lang="en-US" sz="2300" smtClean="0">
                <a:solidFill>
                  <a:srgbClr val="413C29"/>
                </a:solidFill>
              </a:rPr>
              <a:t>Additionally, 85% must be achieved across the sample  (4 of 5 records met) for this item to be scored as met.   </a:t>
            </a:r>
          </a:p>
          <a:p>
            <a:pPr eaLnBrk="1" hangingPunct="1">
              <a:spcBef>
                <a:spcPct val="0"/>
              </a:spcBef>
            </a:pPr>
            <a:endParaRPr lang="en-US" sz="1200" smtClean="0">
              <a:solidFill>
                <a:srgbClr val="413C29"/>
              </a:solidFill>
            </a:endParaRPr>
          </a:p>
        </p:txBody>
      </p:sp>
      <p:sp>
        <p:nvSpPr>
          <p:cNvPr id="136195" name="Slide Number Placeholder 3"/>
          <p:cNvSpPr>
            <a:spLocks noGrp="1"/>
          </p:cNvSpPr>
          <p:nvPr>
            <p:ph type="sldNum" sz="quarter" idx="12"/>
          </p:nvPr>
        </p:nvSpPr>
        <p:spPr bwMode="auto">
          <a:xfrm>
            <a:off x="7467600" y="5472113"/>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58</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4"/>
          <p:cNvSpPr>
            <a:spLocks noGrp="1"/>
          </p:cNvSpPr>
          <p:nvPr>
            <p:ph type="title"/>
          </p:nvPr>
        </p:nvSpPr>
        <p:spPr>
          <a:xfrm>
            <a:off x="914400" y="1371600"/>
            <a:ext cx="7313613" cy="868363"/>
          </a:xfrm>
        </p:spPr>
        <p:txBody>
          <a:bodyPr/>
          <a:lstStyle/>
          <a:p>
            <a:r>
              <a:rPr lang="en-US" sz="4800" b="1" smtClean="0"/>
              <a:t>Medication Review</a:t>
            </a:r>
          </a:p>
        </p:txBody>
      </p:sp>
      <p:pic>
        <p:nvPicPr>
          <p:cNvPr id="138242" name="Picture 5" descr="MC900383940[1]"/>
          <p:cNvPicPr>
            <a:picLocks noChangeAspect="1" noChangeArrowheads="1"/>
          </p:cNvPicPr>
          <p:nvPr/>
        </p:nvPicPr>
        <p:blipFill>
          <a:blip r:embed="rId3"/>
          <a:srcRect/>
          <a:stretch>
            <a:fillRect/>
          </a:stretch>
        </p:blipFill>
        <p:spPr bwMode="auto">
          <a:xfrm>
            <a:off x="5583238" y="2867025"/>
            <a:ext cx="1841500" cy="2112963"/>
          </a:xfrm>
          <a:prstGeom prst="rect">
            <a:avLst/>
          </a:prstGeom>
          <a:noFill/>
          <a:ln w="9525">
            <a:noFill/>
            <a:miter lim="800000"/>
            <a:headEnd/>
            <a:tailEnd/>
          </a:ln>
        </p:spPr>
      </p:pic>
      <p:sp>
        <p:nvSpPr>
          <p:cNvPr id="13824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C4EC21-2622-4D91-AB55-B0973C77DA15}" type="slidenum">
              <a:rPr lang="en-US" sz="2000" smtClean="0">
                <a:solidFill>
                  <a:srgbClr val="092471"/>
                </a:solidFill>
              </a:rPr>
              <a:pPr fontAlgn="base">
                <a:spcBef>
                  <a:spcPct val="0"/>
                </a:spcBef>
                <a:spcAft>
                  <a:spcPct val="0"/>
                </a:spcAft>
              </a:pPr>
              <a:t>59</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pPr eaLnBrk="1" hangingPunct="1"/>
            <a:r>
              <a:rPr lang="en-US" sz="3200" smtClean="0"/>
              <a:t>What happened to Gold Star, and what led to this new way of monitoring?</a:t>
            </a:r>
          </a:p>
        </p:txBody>
      </p:sp>
      <p:sp>
        <p:nvSpPr>
          <p:cNvPr id="35842" name="Rectangle 3"/>
          <p:cNvSpPr>
            <a:spLocks noGrp="1"/>
          </p:cNvSpPr>
          <p:nvPr>
            <p:ph type="body" idx="1"/>
          </p:nvPr>
        </p:nvSpPr>
        <p:spPr>
          <a:xfrm>
            <a:off x="914400" y="1700213"/>
            <a:ext cx="7313613" cy="4056062"/>
          </a:xfrm>
        </p:spPr>
        <p:txBody>
          <a:bodyPr/>
          <a:lstStyle/>
          <a:p>
            <a:pPr eaLnBrk="1" hangingPunct="1"/>
            <a:r>
              <a:rPr lang="en-US" sz="2800" smtClean="0"/>
              <a:t>Decision made to stop using Gold Star as the name of the NC provider monitoring process.</a:t>
            </a:r>
          </a:p>
          <a:p>
            <a:pPr eaLnBrk="1" hangingPunct="1"/>
            <a:r>
              <a:rPr lang="en-US" sz="2800" smtClean="0"/>
              <a:t>Confusion between Gold Star, the process, and Gold Star, the highest level to be achieved.</a:t>
            </a:r>
          </a:p>
          <a:p>
            <a:pPr eaLnBrk="1" hangingPunct="1"/>
            <a:r>
              <a:rPr lang="en-US" sz="2800" smtClean="0"/>
              <a:t>Gold Star as a term remains as the highest level achievable.</a:t>
            </a:r>
          </a:p>
        </p:txBody>
      </p:sp>
      <p:pic>
        <p:nvPicPr>
          <p:cNvPr id="35843" name="Picture 5" descr="MC900431611[1]"/>
          <p:cNvPicPr>
            <a:picLocks noChangeAspect="1" noChangeArrowheads="1"/>
          </p:cNvPicPr>
          <p:nvPr/>
        </p:nvPicPr>
        <p:blipFill>
          <a:blip r:embed="rId3"/>
          <a:srcRect/>
          <a:stretch>
            <a:fillRect/>
          </a:stretch>
        </p:blipFill>
        <p:spPr bwMode="auto">
          <a:xfrm>
            <a:off x="6997700" y="4600575"/>
            <a:ext cx="1828800" cy="1828800"/>
          </a:xfrm>
          <a:prstGeom prst="rect">
            <a:avLst/>
          </a:prstGeom>
          <a:noFill/>
          <a:ln w="9525">
            <a:noFill/>
            <a:miter lim="800000"/>
            <a:headEnd/>
            <a:tailEnd/>
          </a:ln>
        </p:spPr>
      </p:pic>
      <p:sp>
        <p:nvSpPr>
          <p:cNvPr id="3584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28189B-CE33-44E3-AA63-5334F201E0BF}" type="slidenum">
              <a:rPr lang="en-US" sz="2000" smtClean="0">
                <a:solidFill>
                  <a:srgbClr val="092471"/>
                </a:solidFill>
              </a:rPr>
              <a:pPr fontAlgn="base">
                <a:spcBef>
                  <a:spcPct val="0"/>
                </a:spcBef>
                <a:spcAft>
                  <a:spcPct val="0"/>
                </a:spcAft>
              </a:pPr>
              <a:t>6</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a:xfrm>
            <a:off x="382588" y="503238"/>
            <a:ext cx="8083550" cy="1544637"/>
          </a:xfrm>
        </p:spPr>
        <p:txBody>
          <a:bodyPr/>
          <a:lstStyle/>
          <a:p>
            <a:pPr eaLnBrk="1" hangingPunct="1"/>
            <a:r>
              <a:rPr lang="en-US" sz="2400" b="1" smtClean="0">
                <a:solidFill>
                  <a:srgbClr val="092471"/>
                </a:solidFill>
              </a:rPr>
              <a:t>Item 14</a:t>
            </a:r>
            <a:r>
              <a:rPr lang="en-US" sz="2400" b="1" smtClean="0"/>
              <a:t>:  Medications are stored appropriately, including separate storage for each service recipient, separately for each type of use, in refrigerator, behind secure lock, and secured for individuals self-administering</a:t>
            </a:r>
            <a:r>
              <a:rPr lang="en-US" sz="2400" smtClean="0"/>
              <a:t>.  </a:t>
            </a:r>
            <a:r>
              <a:rPr lang="en-US" sz="2400" smtClean="0">
                <a:solidFill>
                  <a:srgbClr val="092471"/>
                </a:solidFill>
              </a:rPr>
              <a:t>10A NCAC 27G .0209. </a:t>
            </a:r>
          </a:p>
        </p:txBody>
      </p:sp>
      <p:sp>
        <p:nvSpPr>
          <p:cNvPr id="140290" name="Content Placeholder 2"/>
          <p:cNvSpPr>
            <a:spLocks noGrp="1"/>
          </p:cNvSpPr>
          <p:nvPr>
            <p:ph idx="1"/>
          </p:nvPr>
        </p:nvSpPr>
        <p:spPr>
          <a:xfrm>
            <a:off x="382588" y="2362200"/>
            <a:ext cx="8412162" cy="3816350"/>
          </a:xfrm>
          <a:ln w="28575">
            <a:solidFill>
              <a:srgbClr val="092471"/>
            </a:solidFill>
          </a:ln>
        </p:spPr>
        <p:txBody>
          <a:bodyPr/>
          <a:lstStyle/>
          <a:p>
            <a:pPr eaLnBrk="1" hangingPunct="1">
              <a:lnSpc>
                <a:spcPct val="90000"/>
              </a:lnSpc>
              <a:spcBef>
                <a:spcPct val="0"/>
              </a:spcBef>
              <a:buFontTx/>
              <a:buNone/>
            </a:pPr>
            <a:r>
              <a:rPr lang="en-US" sz="2100" smtClean="0">
                <a:solidFill>
                  <a:srgbClr val="413C29"/>
                </a:solidFill>
              </a:rPr>
              <a:t>Sample is 5 records from individuals who receive medication from the agency.  </a:t>
            </a:r>
          </a:p>
          <a:p>
            <a:pPr eaLnBrk="1" hangingPunct="1">
              <a:lnSpc>
                <a:spcPct val="90000"/>
              </a:lnSpc>
              <a:spcBef>
                <a:spcPct val="0"/>
              </a:spcBef>
            </a:pPr>
            <a:endParaRPr lang="en-US" sz="1600" smtClean="0">
              <a:solidFill>
                <a:srgbClr val="413C29"/>
              </a:solidFill>
            </a:endParaRPr>
          </a:p>
          <a:p>
            <a:pPr eaLnBrk="1" hangingPunct="1">
              <a:lnSpc>
                <a:spcPct val="90000"/>
              </a:lnSpc>
              <a:spcBef>
                <a:spcPct val="0"/>
              </a:spcBef>
            </a:pPr>
            <a:r>
              <a:rPr lang="en-US" sz="2100" smtClean="0">
                <a:solidFill>
                  <a:srgbClr val="413C29"/>
                </a:solidFill>
              </a:rPr>
              <a:t>Inspect medication storage area to ensure that medications are stored appropriately, and consistent with the requirements in the rule.  Medication storage may include separate Ziploc bags, boxes, or other containers, as long as the labels with the person's name remain intact for each medication.  </a:t>
            </a:r>
          </a:p>
          <a:p>
            <a:pPr eaLnBrk="1" hangingPunct="1">
              <a:lnSpc>
                <a:spcPct val="90000"/>
              </a:lnSpc>
              <a:spcBef>
                <a:spcPct val="0"/>
              </a:spcBef>
            </a:pPr>
            <a:r>
              <a:rPr lang="en-US" sz="2000" smtClean="0"/>
              <a:t>Any medication samples received from the physician must be stored in the same way as other medications.</a:t>
            </a:r>
            <a:endParaRPr lang="en-US" sz="2100" smtClean="0">
              <a:solidFill>
                <a:srgbClr val="413C29"/>
              </a:solidFill>
            </a:endParaRPr>
          </a:p>
          <a:p>
            <a:pPr eaLnBrk="1" hangingPunct="1">
              <a:lnSpc>
                <a:spcPct val="90000"/>
              </a:lnSpc>
              <a:spcBef>
                <a:spcPct val="0"/>
              </a:spcBef>
            </a:pPr>
            <a:endParaRPr lang="en-US" sz="1600" smtClean="0">
              <a:solidFill>
                <a:srgbClr val="413C29"/>
              </a:solidFill>
            </a:endParaRPr>
          </a:p>
          <a:p>
            <a:pPr eaLnBrk="1" hangingPunct="1">
              <a:lnSpc>
                <a:spcPct val="90000"/>
              </a:lnSpc>
              <a:spcBef>
                <a:spcPct val="0"/>
              </a:spcBef>
            </a:pPr>
            <a:r>
              <a:rPr lang="en-US" sz="2100" smtClean="0">
                <a:solidFill>
                  <a:srgbClr val="413C29"/>
                </a:solidFill>
              </a:rPr>
              <a:t>100% must be achieved for each item for the record to be rated “Met”.  </a:t>
            </a:r>
          </a:p>
        </p:txBody>
      </p:sp>
      <p:sp>
        <p:nvSpPr>
          <p:cNvPr id="140291" name="Slide Number Placeholder 3"/>
          <p:cNvSpPr>
            <a:spLocks noGrp="1"/>
          </p:cNvSpPr>
          <p:nvPr>
            <p:ph type="sldNum" sz="quarter" idx="12"/>
          </p:nvPr>
        </p:nvSpPr>
        <p:spPr bwMode="auto">
          <a:xfrm>
            <a:off x="7723188" y="5692775"/>
            <a:ext cx="1484312" cy="852488"/>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60</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a:xfrm>
            <a:off x="219075" y="395288"/>
            <a:ext cx="8785225" cy="976312"/>
          </a:xfrm>
        </p:spPr>
        <p:txBody>
          <a:bodyPr/>
          <a:lstStyle/>
          <a:p>
            <a:pPr eaLnBrk="1" hangingPunct="1"/>
            <a:r>
              <a:rPr lang="en-US" sz="2300" b="1" smtClean="0">
                <a:solidFill>
                  <a:srgbClr val="092471"/>
                </a:solidFill>
              </a:rPr>
              <a:t>Item 15</a:t>
            </a:r>
            <a:r>
              <a:rPr lang="en-US" sz="2300" b="1" smtClean="0"/>
              <a:t>:  All orders for medication are signed or countersigned and dated by the prescribing physician/physician extender.</a:t>
            </a:r>
            <a:r>
              <a:rPr lang="en-US" sz="2300" smtClean="0"/>
              <a:t>  </a:t>
            </a:r>
            <a:r>
              <a:rPr lang="en-US" sz="2300" smtClean="0">
                <a:solidFill>
                  <a:srgbClr val="092471"/>
                </a:solidFill>
              </a:rPr>
              <a:t>10A NCAC 27G .0209. </a:t>
            </a:r>
          </a:p>
        </p:txBody>
      </p:sp>
      <p:sp>
        <p:nvSpPr>
          <p:cNvPr id="142338" name="Content Placeholder 2"/>
          <p:cNvSpPr>
            <a:spLocks noGrp="1"/>
          </p:cNvSpPr>
          <p:nvPr>
            <p:ph idx="1"/>
          </p:nvPr>
        </p:nvSpPr>
        <p:spPr>
          <a:xfrm>
            <a:off x="914400" y="1662113"/>
            <a:ext cx="7313613" cy="4521200"/>
          </a:xfrm>
          <a:ln w="28575">
            <a:solidFill>
              <a:srgbClr val="092471"/>
            </a:solidFill>
          </a:ln>
        </p:spPr>
        <p:txBody>
          <a:bodyPr/>
          <a:lstStyle/>
          <a:p>
            <a:pPr eaLnBrk="1" hangingPunct="1">
              <a:spcBef>
                <a:spcPct val="0"/>
              </a:spcBef>
              <a:buFontTx/>
              <a:buNone/>
            </a:pPr>
            <a:r>
              <a:rPr lang="en-US" smtClean="0">
                <a:solidFill>
                  <a:srgbClr val="413C29"/>
                </a:solidFill>
              </a:rPr>
              <a:t>Sample is same 5 records from item 14.</a:t>
            </a:r>
          </a:p>
          <a:p>
            <a:pPr eaLnBrk="1" hangingPunct="1">
              <a:spcBef>
                <a:spcPct val="0"/>
              </a:spcBef>
              <a:buFontTx/>
              <a:buNone/>
            </a:pPr>
            <a:endParaRPr lang="en-US" smtClean="0">
              <a:solidFill>
                <a:srgbClr val="413C29"/>
              </a:solidFill>
            </a:endParaRPr>
          </a:p>
          <a:p>
            <a:pPr eaLnBrk="1" hangingPunct="1">
              <a:spcBef>
                <a:spcPct val="0"/>
              </a:spcBef>
            </a:pPr>
            <a:r>
              <a:rPr lang="en-US" smtClean="0">
                <a:solidFill>
                  <a:srgbClr val="413C29"/>
                </a:solidFill>
              </a:rPr>
              <a:t>Review the record to ensure there is a written order that has been signed or countersigned and dated by the responsible physician/physician extender.  </a:t>
            </a:r>
          </a:p>
          <a:p>
            <a:pPr eaLnBrk="1" hangingPunct="1">
              <a:spcBef>
                <a:spcPct val="0"/>
              </a:spcBef>
            </a:pPr>
            <a:r>
              <a:rPr lang="en-US" smtClean="0">
                <a:solidFill>
                  <a:srgbClr val="413C29"/>
                </a:solidFill>
              </a:rPr>
              <a:t>Enter the number of medications for both prescribed and over the counter medications as the number of possible items on the Medication Review Sheet. </a:t>
            </a:r>
          </a:p>
          <a:p>
            <a:pPr eaLnBrk="1" hangingPunct="1">
              <a:spcBef>
                <a:spcPct val="0"/>
              </a:spcBef>
            </a:pPr>
            <a:endParaRPr lang="en-US" smtClean="0">
              <a:solidFill>
                <a:srgbClr val="413C29"/>
              </a:solidFill>
            </a:endParaRPr>
          </a:p>
          <a:p>
            <a:pPr eaLnBrk="1" hangingPunct="1">
              <a:spcBef>
                <a:spcPct val="0"/>
              </a:spcBef>
            </a:pPr>
            <a:endParaRPr lang="en-US" smtClean="0">
              <a:solidFill>
                <a:srgbClr val="413C29"/>
              </a:solidFill>
            </a:endParaRPr>
          </a:p>
          <a:p>
            <a:pPr eaLnBrk="1" hangingPunct="1">
              <a:spcBef>
                <a:spcPct val="0"/>
              </a:spcBef>
              <a:buFontTx/>
              <a:buNone/>
            </a:pPr>
            <a:endParaRPr lang="en-US" smtClean="0">
              <a:solidFill>
                <a:srgbClr val="413C29"/>
              </a:solidFill>
            </a:endParaRPr>
          </a:p>
          <a:p>
            <a:pPr eaLnBrk="1" hangingPunct="1">
              <a:spcBef>
                <a:spcPct val="0"/>
              </a:spcBef>
              <a:buFontTx/>
              <a:buNone/>
            </a:pPr>
            <a:endParaRPr lang="en-US" smtClean="0">
              <a:solidFill>
                <a:srgbClr val="413C29"/>
              </a:solidFill>
            </a:endParaRPr>
          </a:p>
          <a:p>
            <a:pPr eaLnBrk="1" hangingPunct="1">
              <a:spcBef>
                <a:spcPct val="0"/>
              </a:spcBef>
              <a:buFontTx/>
              <a:buNone/>
            </a:pPr>
            <a:endParaRPr lang="en-US" smtClean="0">
              <a:solidFill>
                <a:srgbClr val="413C29"/>
              </a:solidFill>
            </a:endParaRPr>
          </a:p>
        </p:txBody>
      </p:sp>
      <p:sp>
        <p:nvSpPr>
          <p:cNvPr id="142339" name="Slide Number Placeholder 3"/>
          <p:cNvSpPr>
            <a:spLocks noGrp="1"/>
          </p:cNvSpPr>
          <p:nvPr>
            <p:ph type="sldNum" sz="quarter" idx="12"/>
          </p:nvPr>
        </p:nvSpPr>
        <p:spPr bwMode="auto">
          <a:xfrm>
            <a:off x="7521575" y="5559425"/>
            <a:ext cx="1482725" cy="852488"/>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61</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p:cNvSpPr>
          <p:nvPr>
            <p:ph type="title"/>
          </p:nvPr>
        </p:nvSpPr>
        <p:spPr>
          <a:xfrm>
            <a:off x="457200" y="549275"/>
            <a:ext cx="8194675" cy="868363"/>
          </a:xfrm>
        </p:spPr>
        <p:txBody>
          <a:bodyPr/>
          <a:lstStyle/>
          <a:p>
            <a:r>
              <a:rPr lang="en-US" sz="2400" b="1" smtClean="0">
                <a:solidFill>
                  <a:srgbClr val="092471"/>
                </a:solidFill>
              </a:rPr>
              <a:t>Item 15</a:t>
            </a:r>
            <a:r>
              <a:rPr lang="en-US" sz="2400" b="1" smtClean="0"/>
              <a:t>:  All orders for medication are signed or countersigned and dated by the prescribing physician/physician extender.</a:t>
            </a:r>
            <a:r>
              <a:rPr lang="en-US" sz="2400" smtClean="0"/>
              <a:t>  </a:t>
            </a:r>
            <a:r>
              <a:rPr lang="en-US" sz="2400" smtClean="0">
                <a:solidFill>
                  <a:srgbClr val="092471"/>
                </a:solidFill>
              </a:rPr>
              <a:t>10A NCAC 27G .0209</a:t>
            </a:r>
            <a:br>
              <a:rPr lang="en-US" sz="2400" smtClean="0">
                <a:solidFill>
                  <a:srgbClr val="092471"/>
                </a:solidFill>
              </a:rPr>
            </a:br>
            <a:r>
              <a:rPr lang="en-US" sz="2000" smtClean="0">
                <a:solidFill>
                  <a:srgbClr val="092471"/>
                </a:solidFill>
              </a:rPr>
              <a:t>CONTINUED</a:t>
            </a:r>
          </a:p>
        </p:txBody>
      </p:sp>
      <p:sp>
        <p:nvSpPr>
          <p:cNvPr id="144386" name="Rectangle 3"/>
          <p:cNvSpPr>
            <a:spLocks noGrp="1"/>
          </p:cNvSpPr>
          <p:nvPr>
            <p:ph type="body" idx="1"/>
          </p:nvPr>
        </p:nvSpPr>
        <p:spPr>
          <a:xfrm>
            <a:off x="914400" y="2052638"/>
            <a:ext cx="7313613" cy="3328987"/>
          </a:xfrm>
          <a:ln w="28575">
            <a:solidFill>
              <a:srgbClr val="092471"/>
            </a:solidFill>
          </a:ln>
        </p:spPr>
        <p:txBody>
          <a:bodyPr/>
          <a:lstStyle/>
          <a:p>
            <a:pPr eaLnBrk="1" hangingPunct="1">
              <a:spcBef>
                <a:spcPct val="0"/>
              </a:spcBef>
            </a:pPr>
            <a:r>
              <a:rPr lang="en-US" smtClean="0">
                <a:solidFill>
                  <a:srgbClr val="413C29"/>
                </a:solidFill>
              </a:rPr>
              <a:t>If an individual receives psychotropic drugs, his/her drug regimen must be reviewed by a pharmacist or physician at least every 6 months.</a:t>
            </a:r>
          </a:p>
          <a:p>
            <a:pPr eaLnBrk="1" hangingPunct="1">
              <a:spcBef>
                <a:spcPct val="0"/>
              </a:spcBef>
              <a:buFontTx/>
              <a:buNone/>
            </a:pPr>
            <a:endParaRPr lang="en-US" smtClean="0">
              <a:solidFill>
                <a:srgbClr val="413C29"/>
              </a:solidFill>
            </a:endParaRPr>
          </a:p>
          <a:p>
            <a:pPr eaLnBrk="1" hangingPunct="1">
              <a:spcBef>
                <a:spcPct val="0"/>
              </a:spcBef>
            </a:pPr>
            <a:r>
              <a:rPr lang="en-US" smtClean="0">
                <a:solidFill>
                  <a:srgbClr val="413C29"/>
                </a:solidFill>
              </a:rPr>
              <a:t>100% compliance must be achieved for this item to be rated “Met” (per individual).</a:t>
            </a:r>
          </a:p>
        </p:txBody>
      </p:sp>
      <p:sp>
        <p:nvSpPr>
          <p:cNvPr id="144387" name="Slide Number Placeholder 3"/>
          <p:cNvSpPr txBox="1">
            <a:spLocks noGrp="1"/>
          </p:cNvSpPr>
          <p:nvPr/>
        </p:nvSpPr>
        <p:spPr bwMode="auto">
          <a:xfrm>
            <a:off x="7521575" y="5559425"/>
            <a:ext cx="1482725" cy="852488"/>
          </a:xfrm>
          <a:prstGeom prst="rect">
            <a:avLst/>
          </a:prstGeom>
          <a:noFill/>
          <a:ln w="9525">
            <a:noFill/>
            <a:miter lim="800000"/>
            <a:headEnd/>
            <a:tailEnd/>
          </a:ln>
        </p:spPr>
        <p:txBody>
          <a:bodyPr anchor="ctr"/>
          <a:lstStyle/>
          <a:p>
            <a:pPr algn="r"/>
            <a:r>
              <a:rPr lang="en-US" sz="2000">
                <a:solidFill>
                  <a:srgbClr val="092471"/>
                </a:solidFill>
                <a:latin typeface="Impact" pitchFamily="34" charset="0"/>
              </a:rPr>
              <a:t>62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a:xfrm>
            <a:off x="614363" y="630238"/>
            <a:ext cx="7613650" cy="879475"/>
          </a:xfrm>
        </p:spPr>
        <p:txBody>
          <a:bodyPr/>
          <a:lstStyle/>
          <a:p>
            <a:pPr eaLnBrk="1" hangingPunct="1"/>
            <a:r>
              <a:rPr lang="en-US" sz="2400" b="1" smtClean="0">
                <a:solidFill>
                  <a:srgbClr val="092471"/>
                </a:solidFill>
              </a:rPr>
              <a:t>Item 16</a:t>
            </a:r>
            <a:r>
              <a:rPr lang="en-US" sz="2400" b="1" smtClean="0"/>
              <a:t>:  The medication label matches the physician's order.</a:t>
            </a:r>
            <a:r>
              <a:rPr lang="en-US" sz="2400" smtClean="0"/>
              <a:t>  </a:t>
            </a:r>
            <a:r>
              <a:rPr lang="en-US" sz="2400" smtClean="0">
                <a:solidFill>
                  <a:srgbClr val="092471"/>
                </a:solidFill>
              </a:rPr>
              <a:t>10A 27G .0209.</a:t>
            </a:r>
            <a:br>
              <a:rPr lang="en-US" sz="2400" smtClean="0">
                <a:solidFill>
                  <a:srgbClr val="092471"/>
                </a:solidFill>
              </a:rPr>
            </a:br>
            <a:endParaRPr lang="en-US" sz="2400" smtClean="0">
              <a:solidFill>
                <a:srgbClr val="092471"/>
              </a:solidFill>
            </a:endParaRPr>
          </a:p>
        </p:txBody>
      </p:sp>
      <p:sp>
        <p:nvSpPr>
          <p:cNvPr id="145410" name="Content Placeholder 2"/>
          <p:cNvSpPr>
            <a:spLocks noGrp="1"/>
          </p:cNvSpPr>
          <p:nvPr>
            <p:ph idx="1"/>
          </p:nvPr>
        </p:nvSpPr>
        <p:spPr>
          <a:xfrm>
            <a:off x="914400" y="1509713"/>
            <a:ext cx="7313613" cy="4186237"/>
          </a:xfrm>
          <a:ln w="28575">
            <a:solidFill>
              <a:srgbClr val="092471"/>
            </a:solidFill>
          </a:ln>
        </p:spPr>
        <p:txBody>
          <a:bodyPr/>
          <a:lstStyle/>
          <a:p>
            <a:pPr eaLnBrk="1" hangingPunct="1">
              <a:spcBef>
                <a:spcPct val="0"/>
              </a:spcBef>
              <a:buFontTx/>
              <a:buNone/>
            </a:pPr>
            <a:r>
              <a:rPr lang="en-US" smtClean="0">
                <a:solidFill>
                  <a:srgbClr val="413C29"/>
                </a:solidFill>
              </a:rPr>
              <a:t>Sample is same 5 records from item 14.</a:t>
            </a:r>
          </a:p>
          <a:p>
            <a:pPr eaLnBrk="1" hangingPunct="1">
              <a:spcBef>
                <a:spcPct val="0"/>
              </a:spcBef>
              <a:buFontTx/>
              <a:buNone/>
            </a:pPr>
            <a:endParaRPr lang="en-US" sz="1400" smtClean="0">
              <a:solidFill>
                <a:srgbClr val="413C29"/>
              </a:solidFill>
            </a:endParaRPr>
          </a:p>
          <a:p>
            <a:pPr eaLnBrk="1" hangingPunct="1"/>
            <a:r>
              <a:rPr lang="en-US" smtClean="0">
                <a:solidFill>
                  <a:srgbClr val="413C29"/>
                </a:solidFill>
              </a:rPr>
              <a:t>Ensure label on bottles/packaging matches the physician's order.  </a:t>
            </a:r>
          </a:p>
          <a:p>
            <a:pPr eaLnBrk="1" hangingPunct="1"/>
            <a:r>
              <a:rPr lang="en-US" smtClean="0">
                <a:solidFill>
                  <a:srgbClr val="413C29"/>
                </a:solidFill>
              </a:rPr>
              <a:t>In some cases, the brand name of the drug will have been dispensed, in other generic per order.  </a:t>
            </a:r>
          </a:p>
          <a:p>
            <a:pPr eaLnBrk="1" hangingPunct="1"/>
            <a:r>
              <a:rPr lang="en-US" smtClean="0">
                <a:solidFill>
                  <a:srgbClr val="413C29"/>
                </a:solidFill>
              </a:rPr>
              <a:t>100% must be achieved for each item for the record to be rated as “Met.”</a:t>
            </a:r>
          </a:p>
          <a:p>
            <a:pPr eaLnBrk="1" hangingPunct="1">
              <a:buFontTx/>
              <a:buNone/>
            </a:pPr>
            <a:endParaRPr lang="en-US" smtClean="0">
              <a:solidFill>
                <a:srgbClr val="413C29"/>
              </a:solidFill>
            </a:endParaRPr>
          </a:p>
        </p:txBody>
      </p:sp>
      <p:sp>
        <p:nvSpPr>
          <p:cNvPr id="145411" name="Slide Number Placeholder 3"/>
          <p:cNvSpPr>
            <a:spLocks noGrp="1"/>
          </p:cNvSpPr>
          <p:nvPr>
            <p:ph type="sldNum" sz="quarter" idx="12"/>
          </p:nvPr>
        </p:nvSpPr>
        <p:spPr bwMode="auto">
          <a:xfrm>
            <a:off x="7486650" y="5529263"/>
            <a:ext cx="1482725"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63</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pPr eaLnBrk="1" hangingPunct="1"/>
            <a:r>
              <a:rPr lang="en-US" sz="2400" b="1" smtClean="0">
                <a:solidFill>
                  <a:srgbClr val="092471"/>
                </a:solidFill>
              </a:rPr>
              <a:t>Item 17</a:t>
            </a:r>
            <a:r>
              <a:rPr lang="en-US" sz="2400" b="1" smtClean="0"/>
              <a:t>:  The medication listed on the MAR matches the physician's order.</a:t>
            </a:r>
            <a:r>
              <a:rPr lang="en-US" sz="2400" smtClean="0"/>
              <a:t>  </a:t>
            </a:r>
            <a:r>
              <a:rPr lang="en-US" sz="2400" smtClean="0">
                <a:solidFill>
                  <a:srgbClr val="092471"/>
                </a:solidFill>
              </a:rPr>
              <a:t>10A 27G .0209. </a:t>
            </a:r>
          </a:p>
        </p:txBody>
      </p:sp>
      <p:sp>
        <p:nvSpPr>
          <p:cNvPr id="147458" name="Content Placeholder 2"/>
          <p:cNvSpPr>
            <a:spLocks noGrp="1"/>
          </p:cNvSpPr>
          <p:nvPr>
            <p:ph idx="1"/>
          </p:nvPr>
        </p:nvSpPr>
        <p:spPr>
          <a:xfrm>
            <a:off x="450850" y="1887538"/>
            <a:ext cx="7947025" cy="3951287"/>
          </a:xfrm>
          <a:ln w="28575">
            <a:solidFill>
              <a:srgbClr val="092471"/>
            </a:solidFill>
          </a:ln>
        </p:spPr>
        <p:txBody>
          <a:bodyPr/>
          <a:lstStyle/>
          <a:p>
            <a:pPr eaLnBrk="1" hangingPunct="1">
              <a:spcBef>
                <a:spcPct val="0"/>
              </a:spcBef>
              <a:buFontTx/>
              <a:buNone/>
            </a:pPr>
            <a:r>
              <a:rPr lang="en-US" smtClean="0">
                <a:solidFill>
                  <a:srgbClr val="413C29"/>
                </a:solidFill>
              </a:rPr>
              <a:t>Sample is same 5 records from item 14</a:t>
            </a:r>
            <a:r>
              <a:rPr lang="en-US" sz="2200" smtClean="0">
                <a:solidFill>
                  <a:srgbClr val="413C29"/>
                </a:solidFill>
              </a:rPr>
              <a:t>.    </a:t>
            </a:r>
          </a:p>
          <a:p>
            <a:pPr eaLnBrk="1" hangingPunct="1">
              <a:spcBef>
                <a:spcPct val="0"/>
              </a:spcBef>
            </a:pPr>
            <a:endParaRPr lang="en-US" sz="1700" smtClean="0">
              <a:solidFill>
                <a:srgbClr val="413C29"/>
              </a:solidFill>
            </a:endParaRPr>
          </a:p>
          <a:p>
            <a:pPr eaLnBrk="1" hangingPunct="1">
              <a:spcBef>
                <a:spcPct val="0"/>
              </a:spcBef>
            </a:pPr>
            <a:r>
              <a:rPr lang="en-US" sz="2200" smtClean="0">
                <a:solidFill>
                  <a:srgbClr val="413C29"/>
                </a:solidFill>
              </a:rPr>
              <a:t>Ensure that each physician's order is listed within the MAR.  </a:t>
            </a:r>
          </a:p>
          <a:p>
            <a:pPr eaLnBrk="1" hangingPunct="1">
              <a:spcBef>
                <a:spcPct val="0"/>
              </a:spcBef>
            </a:pPr>
            <a:r>
              <a:rPr lang="en-US" sz="2200" smtClean="0">
                <a:solidFill>
                  <a:srgbClr val="413C29"/>
                </a:solidFill>
              </a:rPr>
              <a:t>Any medication samples received from the physician are recorded in the same way on the MAR.</a:t>
            </a:r>
          </a:p>
          <a:p>
            <a:pPr eaLnBrk="1" hangingPunct="1">
              <a:spcBef>
                <a:spcPct val="0"/>
              </a:spcBef>
            </a:pPr>
            <a:r>
              <a:rPr lang="en-US" sz="2200" smtClean="0">
                <a:solidFill>
                  <a:srgbClr val="413C29"/>
                </a:solidFill>
              </a:rPr>
              <a:t>If an individual administers his/her own medication at an agency site, the medication must be listed on the MAR.</a:t>
            </a:r>
          </a:p>
          <a:p>
            <a:pPr eaLnBrk="1" hangingPunct="1">
              <a:spcBef>
                <a:spcPct val="0"/>
              </a:spcBef>
            </a:pPr>
            <a:r>
              <a:rPr lang="en-US" sz="2200" smtClean="0">
                <a:solidFill>
                  <a:srgbClr val="413C29"/>
                </a:solidFill>
              </a:rPr>
              <a:t>100% must be achieved for each item for the record to be rated “Met.”</a:t>
            </a:r>
          </a:p>
          <a:p>
            <a:pPr eaLnBrk="1" hangingPunct="1">
              <a:spcBef>
                <a:spcPct val="0"/>
              </a:spcBef>
            </a:pPr>
            <a:endParaRPr lang="en-US" sz="2200" smtClean="0">
              <a:solidFill>
                <a:srgbClr val="413C29"/>
              </a:solidFill>
            </a:endParaRPr>
          </a:p>
          <a:p>
            <a:pPr eaLnBrk="1" hangingPunct="1">
              <a:spcBef>
                <a:spcPct val="0"/>
              </a:spcBef>
              <a:buFontTx/>
              <a:buNone/>
            </a:pPr>
            <a:endParaRPr lang="en-US" sz="2200" smtClean="0">
              <a:solidFill>
                <a:srgbClr val="413C29"/>
              </a:solidFill>
            </a:endParaRPr>
          </a:p>
          <a:p>
            <a:pPr eaLnBrk="1" hangingPunct="1"/>
            <a:endParaRPr lang="en-US" sz="2200" smtClean="0"/>
          </a:p>
        </p:txBody>
      </p:sp>
      <p:sp>
        <p:nvSpPr>
          <p:cNvPr id="147459" name="Slide Number Placeholder 3"/>
          <p:cNvSpPr>
            <a:spLocks noGrp="1"/>
          </p:cNvSpPr>
          <p:nvPr>
            <p:ph type="sldNum" sz="quarter" idx="12"/>
          </p:nvPr>
        </p:nvSpPr>
        <p:spPr bwMode="auto">
          <a:xfrm>
            <a:off x="7486650" y="5365750"/>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64</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a:xfrm>
            <a:off x="409575" y="393700"/>
            <a:ext cx="8358188" cy="1492250"/>
          </a:xfrm>
        </p:spPr>
        <p:txBody>
          <a:bodyPr/>
          <a:lstStyle/>
          <a:p>
            <a:pPr eaLnBrk="1" hangingPunct="1"/>
            <a:r>
              <a:rPr lang="en-US" sz="2300" b="1" smtClean="0">
                <a:solidFill>
                  <a:srgbClr val="092471"/>
                </a:solidFill>
              </a:rPr>
              <a:t>Item 18</a:t>
            </a:r>
            <a:r>
              <a:rPr lang="en-US" sz="2300" b="1" smtClean="0"/>
              <a:t>:  For each service recipient receiving medication, the individual/LRP shall receive education regarding medication prescribed.  All instances of medication education are documented by staff.</a:t>
            </a:r>
            <a:r>
              <a:rPr lang="en-US" sz="2300" smtClean="0"/>
              <a:t>  </a:t>
            </a:r>
            <a:r>
              <a:rPr lang="en-US" sz="2300" smtClean="0">
                <a:solidFill>
                  <a:srgbClr val="092471"/>
                </a:solidFill>
              </a:rPr>
              <a:t>10A NCAC 27G .0209. </a:t>
            </a:r>
          </a:p>
        </p:txBody>
      </p:sp>
      <p:sp>
        <p:nvSpPr>
          <p:cNvPr id="149506" name="Content Placeholder 2"/>
          <p:cNvSpPr>
            <a:spLocks noGrp="1"/>
          </p:cNvSpPr>
          <p:nvPr>
            <p:ph idx="1"/>
          </p:nvPr>
        </p:nvSpPr>
        <p:spPr>
          <a:xfrm>
            <a:off x="914400" y="2178050"/>
            <a:ext cx="7313613" cy="3205163"/>
          </a:xfrm>
          <a:ln w="28575">
            <a:solidFill>
              <a:srgbClr val="092471"/>
            </a:solidFill>
          </a:ln>
        </p:spPr>
        <p:txBody>
          <a:bodyPr/>
          <a:lstStyle/>
          <a:p>
            <a:pPr eaLnBrk="1" hangingPunct="1">
              <a:spcBef>
                <a:spcPct val="0"/>
              </a:spcBef>
              <a:buSzTx/>
              <a:buFontTx/>
              <a:buNone/>
            </a:pPr>
            <a:r>
              <a:rPr lang="en-US" dirty="0" smtClean="0">
                <a:solidFill>
                  <a:srgbClr val="413C29"/>
                </a:solidFill>
              </a:rPr>
              <a:t>Sample is same 5 records from item 14</a:t>
            </a:r>
            <a:r>
              <a:rPr lang="en-US" sz="2200" dirty="0" smtClean="0">
                <a:solidFill>
                  <a:srgbClr val="413C29"/>
                </a:solidFill>
              </a:rPr>
              <a:t>.</a:t>
            </a:r>
          </a:p>
          <a:p>
            <a:pPr eaLnBrk="1" hangingPunct="1">
              <a:spcBef>
                <a:spcPct val="0"/>
              </a:spcBef>
              <a:buSzTx/>
              <a:buFontTx/>
              <a:buNone/>
            </a:pPr>
            <a:endParaRPr lang="en-US" dirty="0" smtClean="0">
              <a:solidFill>
                <a:srgbClr val="413C29"/>
              </a:solidFill>
            </a:endParaRPr>
          </a:p>
          <a:p>
            <a:pPr eaLnBrk="1" hangingPunct="1">
              <a:spcBef>
                <a:spcPct val="0"/>
              </a:spcBef>
            </a:pPr>
            <a:r>
              <a:rPr lang="en-US" dirty="0" smtClean="0">
                <a:solidFill>
                  <a:srgbClr val="413C29"/>
                </a:solidFill>
              </a:rPr>
              <a:t>Documentation of medication education provided to the individual/LRP should be reviewed for each prescribed or over-the-counter medication if ordered by the agency physician. </a:t>
            </a:r>
          </a:p>
          <a:p>
            <a:pPr eaLnBrk="1" hangingPunct="1"/>
            <a:endParaRPr lang="en-US" dirty="0" smtClean="0">
              <a:solidFill>
                <a:srgbClr val="413C29"/>
              </a:solidFill>
            </a:endParaRPr>
          </a:p>
        </p:txBody>
      </p:sp>
      <p:sp>
        <p:nvSpPr>
          <p:cNvPr id="149507" name="Slide Number Placeholder 3"/>
          <p:cNvSpPr>
            <a:spLocks noGrp="1"/>
          </p:cNvSpPr>
          <p:nvPr>
            <p:ph type="sldNum" sz="quarter" idx="12"/>
          </p:nvPr>
        </p:nvSpPr>
        <p:spPr bwMode="auto">
          <a:xfrm>
            <a:off x="7486650" y="5646738"/>
            <a:ext cx="1482725"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65</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a:xfrm>
            <a:off x="409575" y="393700"/>
            <a:ext cx="8083550" cy="1492250"/>
          </a:xfrm>
        </p:spPr>
        <p:txBody>
          <a:bodyPr/>
          <a:lstStyle/>
          <a:p>
            <a:pPr eaLnBrk="1" hangingPunct="1"/>
            <a:r>
              <a:rPr lang="en-US" sz="2400" b="1" smtClean="0">
                <a:solidFill>
                  <a:srgbClr val="092471"/>
                </a:solidFill>
              </a:rPr>
              <a:t>Item 18</a:t>
            </a:r>
            <a:r>
              <a:rPr lang="en-US" sz="2400" b="1" smtClean="0"/>
              <a:t>:  For each service recipient receiving medication, the individual/LRP shall receive education regarding medication prescribed.  All instances of medication education are documented by staff. </a:t>
            </a:r>
            <a:r>
              <a:rPr lang="en-US" sz="2400" smtClean="0">
                <a:solidFill>
                  <a:srgbClr val="092471"/>
                </a:solidFill>
              </a:rPr>
              <a:t>CONTINUED</a:t>
            </a:r>
          </a:p>
        </p:txBody>
      </p:sp>
      <p:sp>
        <p:nvSpPr>
          <p:cNvPr id="151554" name="Content Placeholder 2"/>
          <p:cNvSpPr>
            <a:spLocks noGrp="1"/>
          </p:cNvSpPr>
          <p:nvPr>
            <p:ph idx="1"/>
          </p:nvPr>
        </p:nvSpPr>
        <p:spPr>
          <a:xfrm>
            <a:off x="638175" y="2230438"/>
            <a:ext cx="7854950" cy="4022725"/>
          </a:xfrm>
          <a:ln w="28575">
            <a:solidFill>
              <a:srgbClr val="092471"/>
            </a:solidFill>
          </a:ln>
        </p:spPr>
        <p:txBody>
          <a:bodyPr/>
          <a:lstStyle/>
          <a:p>
            <a:pPr marL="0" indent="0" eaLnBrk="1" hangingPunct="1">
              <a:spcBef>
                <a:spcPct val="0"/>
              </a:spcBef>
              <a:buFontTx/>
              <a:buNone/>
            </a:pPr>
            <a:endParaRPr lang="en-US" sz="1400" dirty="0" smtClean="0"/>
          </a:p>
          <a:p>
            <a:pPr marL="0" indent="0" eaLnBrk="1" hangingPunct="1">
              <a:spcBef>
                <a:spcPct val="0"/>
              </a:spcBef>
            </a:pPr>
            <a:r>
              <a:rPr lang="en-US" sz="2300" dirty="0" smtClean="0">
                <a:solidFill>
                  <a:srgbClr val="413C29"/>
                </a:solidFill>
              </a:rPr>
              <a:t> Medication education may be given orally or in writing </a:t>
            </a:r>
          </a:p>
          <a:p>
            <a:pPr marL="742950" lvl="1" indent="-285750" eaLnBrk="1" hangingPunct="1">
              <a:spcBef>
                <a:spcPct val="0"/>
              </a:spcBef>
            </a:pPr>
            <a:r>
              <a:rPr lang="en-US" sz="2300" dirty="0" smtClean="0">
                <a:solidFill>
                  <a:srgbClr val="413C29"/>
                </a:solidFill>
              </a:rPr>
              <a:t>documentation may be in the prescribing physician's note </a:t>
            </a:r>
          </a:p>
          <a:p>
            <a:pPr marL="742950" lvl="1" indent="-285750" eaLnBrk="1" hangingPunct="1">
              <a:spcBef>
                <a:spcPct val="0"/>
              </a:spcBef>
            </a:pPr>
            <a:r>
              <a:rPr lang="en-US" sz="2300" dirty="0" smtClean="0">
                <a:solidFill>
                  <a:srgbClr val="413C29"/>
                </a:solidFill>
              </a:rPr>
              <a:t>may be documented in writing according to agency policy</a:t>
            </a:r>
          </a:p>
          <a:p>
            <a:pPr marL="0" indent="0" eaLnBrk="1" hangingPunct="1">
              <a:spcBef>
                <a:spcPct val="0"/>
              </a:spcBef>
              <a:buFontTx/>
              <a:buNone/>
            </a:pPr>
            <a:endParaRPr lang="en-US" sz="1200" dirty="0" smtClean="0">
              <a:solidFill>
                <a:srgbClr val="413C29"/>
              </a:solidFill>
            </a:endParaRPr>
          </a:p>
          <a:p>
            <a:pPr marL="0" indent="0" eaLnBrk="1" hangingPunct="1">
              <a:spcBef>
                <a:spcPct val="0"/>
              </a:spcBef>
            </a:pPr>
            <a:r>
              <a:rPr lang="en-US" sz="2300" dirty="0" smtClean="0">
                <a:solidFill>
                  <a:srgbClr val="413C29"/>
                </a:solidFill>
              </a:rPr>
              <a:t> Medication education is required for all medications prescribed  by the provider agency’s physician. </a:t>
            </a:r>
          </a:p>
          <a:p>
            <a:pPr marL="0" indent="0" eaLnBrk="1" hangingPunct="1">
              <a:spcBef>
                <a:spcPct val="0"/>
              </a:spcBef>
              <a:buFontTx/>
              <a:buNone/>
            </a:pPr>
            <a:endParaRPr lang="en-US" sz="1200" dirty="0" smtClean="0">
              <a:solidFill>
                <a:srgbClr val="413C29"/>
              </a:solidFill>
            </a:endParaRPr>
          </a:p>
          <a:p>
            <a:pPr marL="0" indent="0" eaLnBrk="1" hangingPunct="1">
              <a:spcBef>
                <a:spcPct val="0"/>
              </a:spcBef>
            </a:pPr>
            <a:r>
              <a:rPr lang="en-US" sz="2300" dirty="0" smtClean="0">
                <a:solidFill>
                  <a:srgbClr val="413C29"/>
                </a:solidFill>
              </a:rPr>
              <a:t>100% must be achieved for each item for record to be rated “Met”  </a:t>
            </a:r>
          </a:p>
          <a:p>
            <a:pPr marL="0" indent="0" eaLnBrk="1" hangingPunct="1">
              <a:spcBef>
                <a:spcPct val="0"/>
              </a:spcBef>
            </a:pPr>
            <a:endParaRPr lang="en-US" sz="1200" dirty="0" smtClean="0">
              <a:solidFill>
                <a:srgbClr val="413C29"/>
              </a:solidFill>
            </a:endParaRPr>
          </a:p>
          <a:p>
            <a:pPr marL="0" indent="0" eaLnBrk="1" hangingPunct="1">
              <a:spcBef>
                <a:spcPct val="0"/>
              </a:spcBef>
              <a:buFontTx/>
              <a:buNone/>
            </a:pPr>
            <a:endParaRPr lang="en-US" sz="2200" dirty="0" smtClean="0">
              <a:solidFill>
                <a:srgbClr val="413C29"/>
              </a:solidFill>
            </a:endParaRPr>
          </a:p>
          <a:p>
            <a:pPr marL="0" indent="0" eaLnBrk="1" hangingPunct="1"/>
            <a:endParaRPr lang="en-US" sz="2200" dirty="0" smtClean="0"/>
          </a:p>
        </p:txBody>
      </p:sp>
      <p:sp>
        <p:nvSpPr>
          <p:cNvPr id="151555" name="Slide Number Placeholder 3"/>
          <p:cNvSpPr>
            <a:spLocks noGrp="1"/>
          </p:cNvSpPr>
          <p:nvPr>
            <p:ph type="sldNum" sz="quarter" idx="12"/>
          </p:nvPr>
        </p:nvSpPr>
        <p:spPr bwMode="auto">
          <a:xfrm>
            <a:off x="7473950" y="5681663"/>
            <a:ext cx="1482725"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66</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4"/>
          <p:cNvSpPr>
            <a:spLocks noGrp="1"/>
          </p:cNvSpPr>
          <p:nvPr>
            <p:ph type="title"/>
          </p:nvPr>
        </p:nvSpPr>
        <p:spPr>
          <a:xfrm>
            <a:off x="914400" y="1663700"/>
            <a:ext cx="7313613" cy="868363"/>
          </a:xfrm>
        </p:spPr>
        <p:txBody>
          <a:bodyPr/>
          <a:lstStyle/>
          <a:p>
            <a:r>
              <a:rPr lang="en-US" sz="4200" b="1" smtClean="0"/>
              <a:t>Post-Payment Review Tools for LIPs and Agencies</a:t>
            </a:r>
          </a:p>
        </p:txBody>
      </p:sp>
      <p:pic>
        <p:nvPicPr>
          <p:cNvPr id="153602" name="Picture 5" descr="C:\Users\Sandee\AppData\Local\Microsoft\Windows\Temporary Internet Files\Content.IE5\AZU8RL0N\MC900370874[1].wmf"/>
          <p:cNvPicPr>
            <a:picLocks noChangeAspect="1" noChangeArrowheads="1"/>
          </p:cNvPicPr>
          <p:nvPr/>
        </p:nvPicPr>
        <p:blipFill>
          <a:blip r:embed="rId3"/>
          <a:srcRect/>
          <a:stretch>
            <a:fillRect/>
          </a:stretch>
        </p:blipFill>
        <p:spPr bwMode="auto">
          <a:xfrm>
            <a:off x="5240338" y="3130550"/>
            <a:ext cx="2593975" cy="2382838"/>
          </a:xfrm>
          <a:prstGeom prst="rect">
            <a:avLst/>
          </a:prstGeom>
          <a:noFill/>
          <a:ln w="9525">
            <a:noFill/>
            <a:miter lim="800000"/>
            <a:headEnd/>
            <a:tailEnd/>
          </a:ln>
        </p:spPr>
      </p:pic>
      <p:sp>
        <p:nvSpPr>
          <p:cNvPr id="1536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2EFCE7-D7F9-4A34-BF85-EF057F17241E}" type="slidenum">
              <a:rPr lang="en-US" sz="2000" smtClean="0">
                <a:solidFill>
                  <a:srgbClr val="092471"/>
                </a:solidFill>
              </a:rPr>
              <a:pPr fontAlgn="base">
                <a:spcBef>
                  <a:spcPct val="0"/>
                </a:spcBef>
                <a:spcAft>
                  <a:spcPct val="0"/>
                </a:spcAft>
              </a:pPr>
              <a:t>67</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p:cNvSpPr>
          <p:nvPr>
            <p:ph type="title"/>
          </p:nvPr>
        </p:nvSpPr>
        <p:spPr>
          <a:xfrm>
            <a:off x="914400" y="771525"/>
            <a:ext cx="7313613" cy="868363"/>
          </a:xfrm>
        </p:spPr>
        <p:txBody>
          <a:bodyPr/>
          <a:lstStyle/>
          <a:p>
            <a:r>
              <a:rPr lang="en-US" sz="4200" smtClean="0"/>
              <a:t>How to Navigate </a:t>
            </a:r>
            <a:br>
              <a:rPr lang="en-US" sz="4200" smtClean="0"/>
            </a:br>
            <a:r>
              <a:rPr lang="en-US" sz="4200" smtClean="0"/>
              <a:t>the Excel Workbook</a:t>
            </a:r>
          </a:p>
        </p:txBody>
      </p:sp>
      <p:pic>
        <p:nvPicPr>
          <p:cNvPr id="155650" name="Picture 3" descr="MC900292688[1]"/>
          <p:cNvPicPr>
            <a:picLocks noChangeAspect="1" noChangeArrowheads="1"/>
          </p:cNvPicPr>
          <p:nvPr/>
        </p:nvPicPr>
        <p:blipFill>
          <a:blip r:embed="rId2"/>
          <a:srcRect/>
          <a:stretch>
            <a:fillRect/>
          </a:stretch>
        </p:blipFill>
        <p:spPr bwMode="auto">
          <a:xfrm>
            <a:off x="2836863" y="2395538"/>
            <a:ext cx="4076700" cy="3827462"/>
          </a:xfrm>
          <a:prstGeom prst="rect">
            <a:avLst/>
          </a:prstGeom>
          <a:noFill/>
          <a:ln w="9525">
            <a:noFill/>
            <a:miter lim="800000"/>
            <a:headEnd/>
            <a:tailEnd/>
          </a:ln>
        </p:spPr>
      </p:pic>
      <p:sp>
        <p:nvSpPr>
          <p:cNvPr id="155651" name="Slide Number Placeholder 3"/>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4CDDB40D-BBBE-44B6-890F-4883FCA80F94}" type="slidenum">
              <a:rPr lang="en-US" sz="2000">
                <a:solidFill>
                  <a:srgbClr val="092471"/>
                </a:solidFill>
                <a:latin typeface="Impact" pitchFamily="34" charset="0"/>
              </a:rPr>
              <a:pPr algn="r"/>
              <a:t>68</a:t>
            </a:fld>
            <a:endParaRPr lang="en-US" sz="2000">
              <a:solidFill>
                <a:srgbClr val="092471"/>
              </a:solidFill>
              <a:latin typeface="Impact"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3"/>
          <p:cNvSpPr>
            <a:spLocks noGrp="1"/>
          </p:cNvSpPr>
          <p:nvPr>
            <p:ph type="title"/>
          </p:nvPr>
        </p:nvSpPr>
        <p:spPr>
          <a:xfrm>
            <a:off x="914400" y="290513"/>
            <a:ext cx="7313613" cy="868362"/>
          </a:xfrm>
        </p:spPr>
        <p:txBody>
          <a:bodyPr/>
          <a:lstStyle/>
          <a:p>
            <a:r>
              <a:rPr lang="en-US" smtClean="0"/>
              <a:t>Organization of PPR Tools</a:t>
            </a:r>
          </a:p>
        </p:txBody>
      </p:sp>
      <p:sp>
        <p:nvSpPr>
          <p:cNvPr id="156674" name="Content Placeholder 4"/>
          <p:cNvSpPr>
            <a:spLocks noGrp="1"/>
          </p:cNvSpPr>
          <p:nvPr>
            <p:ph idx="1"/>
          </p:nvPr>
        </p:nvSpPr>
        <p:spPr>
          <a:xfrm>
            <a:off x="914400" y="1420813"/>
            <a:ext cx="7313613" cy="4056062"/>
          </a:xfrm>
        </p:spPr>
        <p:txBody>
          <a:bodyPr/>
          <a:lstStyle/>
          <a:p>
            <a:pPr>
              <a:buFontTx/>
              <a:buNone/>
            </a:pPr>
            <a:r>
              <a:rPr lang="en-US" sz="3200" smtClean="0">
                <a:solidFill>
                  <a:srgbClr val="000000"/>
                </a:solidFill>
              </a:rPr>
              <a:t>The PPR Tool questions address these areas:</a:t>
            </a:r>
          </a:p>
          <a:p>
            <a:pPr lvl="1"/>
            <a:r>
              <a:rPr lang="en-US" sz="2800" smtClean="0"/>
              <a:t>Authorizations/Consents/Eligibility/ Service Orders/Plans</a:t>
            </a:r>
          </a:p>
          <a:p>
            <a:pPr lvl="1"/>
            <a:r>
              <a:rPr lang="en-US" sz="2800" smtClean="0"/>
              <a:t>Service Documentation</a:t>
            </a:r>
          </a:p>
          <a:p>
            <a:pPr lvl="1"/>
            <a:r>
              <a:rPr lang="en-US" sz="2800" smtClean="0"/>
              <a:t>Qualifications/Training of Service Providers/Record Checks/Supervision</a:t>
            </a:r>
          </a:p>
        </p:txBody>
      </p:sp>
      <p:sp>
        <p:nvSpPr>
          <p:cNvPr id="156675" name="Slide Number Placeholder 2"/>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69</a:t>
            </a:r>
          </a:p>
        </p:txBody>
      </p:sp>
      <p:pic>
        <p:nvPicPr>
          <p:cNvPr id="156676" name="Picture 3" descr="C:\Users\Sandee\AppData\Local\Microsoft\Windows\Temporary Internet Files\Content.IE5\AZU8RL0N\MC900441954[1].wmf"/>
          <p:cNvPicPr>
            <a:picLocks noChangeAspect="1" noChangeArrowheads="1"/>
          </p:cNvPicPr>
          <p:nvPr/>
        </p:nvPicPr>
        <p:blipFill>
          <a:blip r:embed="rId3"/>
          <a:srcRect/>
          <a:stretch>
            <a:fillRect/>
          </a:stretch>
        </p:blipFill>
        <p:spPr bwMode="auto">
          <a:xfrm>
            <a:off x="3273425" y="4905375"/>
            <a:ext cx="2636838" cy="177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z="3200" smtClean="0"/>
              <a:t>What happened to Gold Star, and what led to this new way of monitoring?</a:t>
            </a:r>
            <a:r>
              <a:rPr lang="en-US" sz="2900" smtClean="0"/>
              <a:t> </a:t>
            </a:r>
            <a:br>
              <a:rPr lang="en-US" sz="2900" smtClean="0"/>
            </a:br>
            <a:r>
              <a:rPr lang="en-US" sz="2000" smtClean="0">
                <a:solidFill>
                  <a:srgbClr val="092471"/>
                </a:solidFill>
              </a:rPr>
              <a:t>CONTINUED</a:t>
            </a:r>
            <a:endParaRPr lang="en-US" sz="2900" smtClean="0">
              <a:solidFill>
                <a:srgbClr val="092471"/>
              </a:solidFill>
            </a:endParaRPr>
          </a:p>
        </p:txBody>
      </p:sp>
      <p:sp>
        <p:nvSpPr>
          <p:cNvPr id="37890" name="Content Placeholder 2"/>
          <p:cNvSpPr>
            <a:spLocks noGrp="1"/>
          </p:cNvSpPr>
          <p:nvPr>
            <p:ph idx="1"/>
          </p:nvPr>
        </p:nvSpPr>
        <p:spPr>
          <a:xfrm>
            <a:off x="141288" y="1779588"/>
            <a:ext cx="8863012" cy="4056062"/>
          </a:xfrm>
        </p:spPr>
        <p:txBody>
          <a:bodyPr/>
          <a:lstStyle/>
          <a:p>
            <a:pPr eaLnBrk="1" hangingPunct="1">
              <a:lnSpc>
                <a:spcPct val="80000"/>
              </a:lnSpc>
            </a:pPr>
            <a:r>
              <a:rPr lang="en-US" sz="2800" dirty="0" smtClean="0">
                <a:solidFill>
                  <a:srgbClr val="413C29"/>
                </a:solidFill>
              </a:rPr>
              <a:t>A greatly streamlined, non-duplicative, standardized process needed for local monitoring.</a:t>
            </a:r>
          </a:p>
          <a:p>
            <a:pPr eaLnBrk="1" hangingPunct="1">
              <a:lnSpc>
                <a:spcPct val="80000"/>
              </a:lnSpc>
            </a:pPr>
            <a:r>
              <a:rPr lang="en-US" sz="2800" dirty="0" smtClean="0">
                <a:solidFill>
                  <a:srgbClr val="413C29"/>
                </a:solidFill>
              </a:rPr>
              <a:t>The Provider Monitoring Workgroup expanded to include representatives from:</a:t>
            </a:r>
          </a:p>
          <a:p>
            <a:pPr lvl="2" eaLnBrk="1" hangingPunct="1">
              <a:lnSpc>
                <a:spcPct val="80000"/>
              </a:lnSpc>
              <a:buFont typeface="Wingdings" pitchFamily="2" charset="2"/>
              <a:buChar char="Ø"/>
            </a:pPr>
            <a:r>
              <a:rPr lang="en-US" sz="2800" smtClean="0">
                <a:solidFill>
                  <a:srgbClr val="413C29"/>
                </a:solidFill>
              </a:rPr>
              <a:t>NC Council of Community Programs Business Practices Sub-Committee </a:t>
            </a:r>
          </a:p>
          <a:p>
            <a:pPr lvl="2" eaLnBrk="1" hangingPunct="1">
              <a:lnSpc>
                <a:spcPct val="80000"/>
              </a:lnSpc>
              <a:buFont typeface="Wingdings" pitchFamily="2" charset="2"/>
              <a:buChar char="Ø"/>
            </a:pPr>
            <a:r>
              <a:rPr lang="en-US" sz="2800" dirty="0" smtClean="0">
                <a:solidFill>
                  <a:srgbClr val="413C29"/>
                </a:solidFill>
              </a:rPr>
              <a:t>NC Providers Council </a:t>
            </a:r>
          </a:p>
          <a:p>
            <a:pPr lvl="2" eaLnBrk="1" hangingPunct="1">
              <a:lnSpc>
                <a:spcPct val="80000"/>
              </a:lnSpc>
              <a:buFont typeface="Wingdings" pitchFamily="2" charset="2"/>
              <a:buChar char="Ø"/>
            </a:pPr>
            <a:r>
              <a:rPr lang="en-US" sz="2800" dirty="0" smtClean="0">
                <a:solidFill>
                  <a:srgbClr val="413C29"/>
                </a:solidFill>
              </a:rPr>
              <a:t>Benchmarks</a:t>
            </a:r>
          </a:p>
          <a:p>
            <a:pPr lvl="2" eaLnBrk="1" hangingPunct="1">
              <a:lnSpc>
                <a:spcPct val="80000"/>
              </a:lnSpc>
              <a:buFont typeface="Wingdings" pitchFamily="2" charset="2"/>
              <a:buChar char="Ø"/>
            </a:pPr>
            <a:r>
              <a:rPr lang="en-US" sz="2800" dirty="0" smtClean="0">
                <a:solidFill>
                  <a:srgbClr val="413C29"/>
                </a:solidFill>
              </a:rPr>
              <a:t>Professional Association Council</a:t>
            </a:r>
          </a:p>
        </p:txBody>
      </p:sp>
      <p:sp>
        <p:nvSpPr>
          <p:cNvPr id="37891" name="Slide Number Placeholder 3"/>
          <p:cNvSpPr>
            <a:spLocks noGrp="1"/>
          </p:cNvSpPr>
          <p:nvPr>
            <p:ph type="sldNum" sz="quarter" idx="12"/>
          </p:nvPr>
        </p:nvSpPr>
        <p:spPr bwMode="auto">
          <a:xfrm>
            <a:off x="7521575" y="5661025"/>
            <a:ext cx="1482725" cy="852488"/>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7</a:t>
            </a:r>
          </a:p>
        </p:txBody>
      </p:sp>
      <p:pic>
        <p:nvPicPr>
          <p:cNvPr id="37892" name="Picture 5" descr="MC900230770[1]"/>
          <p:cNvPicPr>
            <a:picLocks noChangeAspect="1" noChangeArrowheads="1"/>
          </p:cNvPicPr>
          <p:nvPr/>
        </p:nvPicPr>
        <p:blipFill>
          <a:blip r:embed="rId3"/>
          <a:srcRect/>
          <a:stretch>
            <a:fillRect/>
          </a:stretch>
        </p:blipFill>
        <p:spPr bwMode="auto">
          <a:xfrm>
            <a:off x="6816725" y="4043363"/>
            <a:ext cx="1670050" cy="1792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a:xfrm>
            <a:off x="492125" y="693738"/>
            <a:ext cx="8001000" cy="868362"/>
          </a:xfrm>
        </p:spPr>
        <p:txBody>
          <a:bodyPr/>
          <a:lstStyle/>
          <a:p>
            <a:pPr eaLnBrk="1" hangingPunct="1"/>
            <a:r>
              <a:rPr lang="en-US" sz="2400" smtClean="0"/>
              <a:t/>
            </a:r>
            <a:br>
              <a:rPr lang="en-US" sz="2400" smtClean="0"/>
            </a:br>
            <a:r>
              <a:rPr lang="en-US" sz="2800" smtClean="0"/>
              <a:t>The Post-Payment Review Tools Available for Provider Agencies</a:t>
            </a:r>
            <a:r>
              <a:rPr lang="en-US" sz="2400" smtClean="0"/>
              <a:t/>
            </a:r>
            <a:br>
              <a:rPr lang="en-US" sz="2400" smtClean="0"/>
            </a:br>
            <a:endParaRPr lang="en-US" sz="2400" i="1" smtClean="0"/>
          </a:p>
        </p:txBody>
      </p:sp>
      <p:sp>
        <p:nvSpPr>
          <p:cNvPr id="158722" name="Content Placeholder 2"/>
          <p:cNvSpPr>
            <a:spLocks noGrp="1"/>
          </p:cNvSpPr>
          <p:nvPr>
            <p:ph idx="1"/>
          </p:nvPr>
        </p:nvSpPr>
        <p:spPr>
          <a:xfrm>
            <a:off x="914400" y="2117725"/>
            <a:ext cx="7313613" cy="3805238"/>
          </a:xfrm>
        </p:spPr>
        <p:txBody>
          <a:bodyPr/>
          <a:lstStyle/>
          <a:p>
            <a:pPr eaLnBrk="1" hangingPunct="1">
              <a:lnSpc>
                <a:spcPct val="80000"/>
              </a:lnSpc>
            </a:pPr>
            <a:r>
              <a:rPr lang="en-US" sz="2200" smtClean="0">
                <a:solidFill>
                  <a:srgbClr val="413C29"/>
                </a:solidFill>
              </a:rPr>
              <a:t>Child &amp; Adolescent Day Treatment</a:t>
            </a:r>
          </a:p>
          <a:p>
            <a:pPr eaLnBrk="1" hangingPunct="1">
              <a:lnSpc>
                <a:spcPct val="80000"/>
              </a:lnSpc>
            </a:pPr>
            <a:r>
              <a:rPr lang="en-US" sz="2200" smtClean="0">
                <a:solidFill>
                  <a:srgbClr val="413C29"/>
                </a:solidFill>
              </a:rPr>
              <a:t>Diagnostic Assessment</a:t>
            </a:r>
          </a:p>
          <a:p>
            <a:pPr eaLnBrk="1" hangingPunct="1">
              <a:lnSpc>
                <a:spcPct val="80000"/>
              </a:lnSpc>
            </a:pPr>
            <a:r>
              <a:rPr lang="en-US" sz="2200" smtClean="0">
                <a:solidFill>
                  <a:srgbClr val="413C29"/>
                </a:solidFill>
              </a:rPr>
              <a:t>Innovations Waiver</a:t>
            </a:r>
          </a:p>
          <a:p>
            <a:pPr eaLnBrk="1" hangingPunct="1">
              <a:lnSpc>
                <a:spcPct val="80000"/>
              </a:lnSpc>
            </a:pPr>
            <a:r>
              <a:rPr lang="en-US" sz="2200" smtClean="0">
                <a:solidFill>
                  <a:srgbClr val="413C29"/>
                </a:solidFill>
              </a:rPr>
              <a:t>Outpatient Opioid Treatment</a:t>
            </a:r>
          </a:p>
          <a:p>
            <a:pPr eaLnBrk="1" hangingPunct="1">
              <a:lnSpc>
                <a:spcPct val="80000"/>
              </a:lnSpc>
            </a:pPr>
            <a:r>
              <a:rPr lang="en-US" sz="2200" smtClean="0">
                <a:solidFill>
                  <a:srgbClr val="413C29"/>
                </a:solidFill>
              </a:rPr>
              <a:t>Psychiatric Residential Treatment Facility (PRTF)</a:t>
            </a:r>
          </a:p>
          <a:p>
            <a:pPr eaLnBrk="1" hangingPunct="1">
              <a:lnSpc>
                <a:spcPct val="80000"/>
              </a:lnSpc>
            </a:pPr>
            <a:r>
              <a:rPr lang="en-US" sz="2200" smtClean="0">
                <a:solidFill>
                  <a:srgbClr val="413C29"/>
                </a:solidFill>
              </a:rPr>
              <a:t>Residential Treatment</a:t>
            </a:r>
          </a:p>
          <a:p>
            <a:pPr eaLnBrk="1" hangingPunct="1">
              <a:lnSpc>
                <a:spcPct val="80000"/>
              </a:lnSpc>
            </a:pPr>
            <a:r>
              <a:rPr lang="en-US" sz="2200" smtClean="0">
                <a:solidFill>
                  <a:srgbClr val="413C29"/>
                </a:solidFill>
              </a:rPr>
              <a:t>Generic – used for all services other than those in     1 – 6 above.</a:t>
            </a:r>
          </a:p>
        </p:txBody>
      </p:sp>
      <p:sp>
        <p:nvSpPr>
          <p:cNvPr id="158723" name="Slide Number Placeholder 3"/>
          <p:cNvSpPr>
            <a:spLocks noGrp="1"/>
          </p:cNvSpPr>
          <p:nvPr>
            <p:ph type="sldNum" sz="quarter" idx="12"/>
          </p:nvPr>
        </p:nvSpPr>
        <p:spPr bwMode="auto">
          <a:xfrm>
            <a:off x="7486650" y="5497513"/>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70</a:t>
            </a:r>
          </a:p>
        </p:txBody>
      </p:sp>
      <p:pic>
        <p:nvPicPr>
          <p:cNvPr id="158724" name="Picture 3"/>
          <p:cNvPicPr>
            <a:picLocks noChangeAspect="1" noChangeArrowheads="1"/>
          </p:cNvPicPr>
          <p:nvPr/>
        </p:nvPicPr>
        <p:blipFill>
          <a:blip r:embed="rId3"/>
          <a:srcRect/>
          <a:stretch>
            <a:fillRect/>
          </a:stretch>
        </p:blipFill>
        <p:spPr bwMode="auto">
          <a:xfrm>
            <a:off x="6421438" y="1562100"/>
            <a:ext cx="1949450" cy="166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1231900"/>
          </a:xfrm>
          <a:solidFill>
            <a:schemeClr val="accent3">
              <a:lumMod val="40000"/>
              <a:lumOff val="60000"/>
            </a:schemeClr>
          </a:solidFill>
        </p:spPr>
        <p:txBody>
          <a:bodyPr/>
          <a:lstStyle/>
          <a:p>
            <a:pPr>
              <a:defRPr/>
            </a:pPr>
            <a:r>
              <a:rPr lang="en-US" sz="3800" dirty="0" smtClean="0"/>
              <a:t>Generic Agency and LIP </a:t>
            </a:r>
            <a:br>
              <a:rPr lang="en-US" sz="3800" dirty="0" smtClean="0"/>
            </a:br>
            <a:r>
              <a:rPr lang="en-US" sz="3800" dirty="0" smtClean="0"/>
              <a:t>PPR Tools</a:t>
            </a:r>
          </a:p>
        </p:txBody>
      </p:sp>
      <p:sp>
        <p:nvSpPr>
          <p:cNvPr id="160770" name="Content Placeholder 2"/>
          <p:cNvSpPr>
            <a:spLocks noGrp="1"/>
          </p:cNvSpPr>
          <p:nvPr>
            <p:ph idx="1"/>
          </p:nvPr>
        </p:nvSpPr>
        <p:spPr>
          <a:xfrm>
            <a:off x="914400" y="2159000"/>
            <a:ext cx="7313613" cy="3317875"/>
          </a:xfrm>
        </p:spPr>
        <p:txBody>
          <a:bodyPr/>
          <a:lstStyle/>
          <a:p>
            <a:r>
              <a:rPr lang="en-US" smtClean="0"/>
              <a:t>Training will focus on the Generic Tool and the LIP PPR Tool</a:t>
            </a:r>
          </a:p>
          <a:p>
            <a:r>
              <a:rPr lang="en-US" smtClean="0"/>
              <a:t>Most questions on the Generic Tool are found within most of the other 6 agency tools</a:t>
            </a:r>
          </a:p>
        </p:txBody>
      </p:sp>
      <p:sp>
        <p:nvSpPr>
          <p:cNvPr id="160771"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71</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0988"/>
            <a:ext cx="7496175" cy="1090612"/>
          </a:xfrm>
          <a:solidFill>
            <a:schemeClr val="accent3">
              <a:lumMod val="40000"/>
              <a:lumOff val="60000"/>
            </a:schemeClr>
          </a:solidFill>
        </p:spPr>
        <p:txBody>
          <a:bodyPr/>
          <a:lstStyle/>
          <a:p>
            <a:pPr marL="342900" indent="-342900">
              <a:defRPr/>
            </a:pP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Consents/Referrals/Authorizations/Eligibility/</a:t>
            </a:r>
            <a:br>
              <a:rPr lang="en-US" sz="2800" dirty="0" smtClean="0"/>
            </a:br>
            <a:r>
              <a:rPr lang="en-US" sz="2800" dirty="0" smtClean="0"/>
              <a:t>Service Orders/Service Plans </a:t>
            </a:r>
            <a:br>
              <a:rPr lang="en-US" sz="2800" dirty="0" smtClean="0"/>
            </a:br>
            <a:r>
              <a:rPr lang="en-US" dirty="0" smtClean="0"/>
              <a:t/>
            </a:r>
            <a:br>
              <a:rPr lang="en-US" dirty="0" smtClean="0"/>
            </a:br>
            <a:endParaRPr lang="en-US" dirty="0" smtClean="0"/>
          </a:p>
        </p:txBody>
      </p:sp>
      <p:sp>
        <p:nvSpPr>
          <p:cNvPr id="3" name="Content Placeholder 2"/>
          <p:cNvSpPr>
            <a:spLocks noGrp="1"/>
          </p:cNvSpPr>
          <p:nvPr>
            <p:ph idx="1"/>
          </p:nvPr>
        </p:nvSpPr>
        <p:spPr>
          <a:xfrm>
            <a:off x="914400" y="1735138"/>
            <a:ext cx="7313613" cy="4592637"/>
          </a:xfrm>
          <a:ln w="28575">
            <a:solidFill>
              <a:srgbClr val="092471"/>
            </a:solidFill>
          </a:ln>
        </p:spPr>
        <p:txBody>
          <a:bodyPr/>
          <a:lstStyle/>
          <a:p>
            <a:pPr>
              <a:defRPr/>
            </a:pPr>
            <a:r>
              <a:rPr lang="en-US" b="1" dirty="0" smtClean="0"/>
              <a:t>Is there a valid consent for treatment in the service record? </a:t>
            </a:r>
            <a:r>
              <a:rPr lang="en-US" dirty="0" smtClean="0">
                <a:solidFill>
                  <a:srgbClr val="092471"/>
                </a:solidFill>
              </a:rPr>
              <a:t>10A NCAC 27G.0205; CCP 8C</a:t>
            </a:r>
            <a:endParaRPr lang="en-US" dirty="0" smtClean="0"/>
          </a:p>
          <a:p>
            <a:pPr lvl="1">
              <a:buFont typeface="Wingdings" pitchFamily="2" charset="2"/>
              <a:buChar char="Ø"/>
              <a:defRPr/>
            </a:pPr>
            <a:r>
              <a:rPr lang="en-US" dirty="0" smtClean="0">
                <a:solidFill>
                  <a:srgbClr val="092471"/>
                </a:solidFill>
              </a:rPr>
              <a:t>Q1 on the Generic Agency Tool</a:t>
            </a:r>
          </a:p>
          <a:p>
            <a:pPr lvl="1">
              <a:buFont typeface="Wingdings" pitchFamily="2" charset="2"/>
              <a:buChar char="Ø"/>
              <a:defRPr/>
            </a:pPr>
            <a:r>
              <a:rPr lang="en-US" dirty="0" smtClean="0">
                <a:solidFill>
                  <a:srgbClr val="092471"/>
                </a:solidFill>
              </a:rPr>
              <a:t>Q3 on the LIP Tool</a:t>
            </a:r>
          </a:p>
          <a:p>
            <a:pPr>
              <a:defRPr/>
            </a:pPr>
            <a:r>
              <a:rPr lang="en-US" dirty="0" smtClean="0">
                <a:solidFill>
                  <a:schemeClr val="accent5">
                    <a:lumMod val="50000"/>
                  </a:schemeClr>
                </a:solidFill>
              </a:rPr>
              <a:t>Review for a consent for treatment signed by the individual or LRP on or prior to the date of service being reviewed.</a:t>
            </a:r>
          </a:p>
          <a:p>
            <a:pPr>
              <a:defRPr/>
            </a:pPr>
            <a:r>
              <a:rPr lang="en-US" dirty="0" smtClean="0">
                <a:solidFill>
                  <a:schemeClr val="accent5">
                    <a:lumMod val="50000"/>
                  </a:schemeClr>
                </a:solidFill>
              </a:rPr>
              <a:t>A separate consent for treatment form is not necessary if the individual/LRP has signed the PCP/service plan.</a:t>
            </a:r>
          </a:p>
          <a:p>
            <a:pPr>
              <a:buFontTx/>
              <a:buNone/>
              <a:defRPr/>
            </a:pPr>
            <a:endParaRPr lang="en-US" dirty="0" smtClean="0">
              <a:solidFill>
                <a:schemeClr val="accent5">
                  <a:lumMod val="50000"/>
                </a:schemeClr>
              </a:solidFill>
            </a:endParaRPr>
          </a:p>
          <a:p>
            <a:pPr>
              <a:defRPr/>
            </a:pPr>
            <a:endParaRPr lang="en-US" dirty="0" smtClean="0">
              <a:solidFill>
                <a:schemeClr val="accent5">
                  <a:lumMod val="50000"/>
                </a:schemeClr>
              </a:solidFill>
            </a:endParaRPr>
          </a:p>
          <a:p>
            <a:pPr>
              <a:defRPr/>
            </a:pPr>
            <a:endParaRPr lang="en-US" dirty="0" smtClean="0"/>
          </a:p>
          <a:p>
            <a:pPr>
              <a:defRPr/>
            </a:pPr>
            <a:endParaRPr lang="en-US" dirty="0"/>
          </a:p>
        </p:txBody>
      </p:sp>
      <p:sp>
        <p:nvSpPr>
          <p:cNvPr id="162819"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72</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57225" y="280988"/>
            <a:ext cx="7753350" cy="1090612"/>
          </a:xfrm>
          <a:solidFill>
            <a:schemeClr val="accent3">
              <a:lumMod val="40000"/>
              <a:lumOff val="60000"/>
            </a:schemeClr>
          </a:solidFill>
        </p:spPr>
        <p:txBody>
          <a:bodyPr/>
          <a:lstStyle/>
          <a:p>
            <a:pPr marL="342900" indent="-342900">
              <a:defRPr/>
            </a:pP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Consents/Referrals/Authorizations/Eligibility/</a:t>
            </a:r>
            <a:br>
              <a:rPr lang="en-US" sz="2800" dirty="0" smtClean="0"/>
            </a:br>
            <a:r>
              <a:rPr lang="en-US" sz="2800" dirty="0" smtClean="0"/>
              <a:t>Service Orders/Service Plans </a:t>
            </a:r>
            <a:br>
              <a:rPr lang="en-US" sz="2800" dirty="0" smtClean="0"/>
            </a:br>
            <a:r>
              <a:rPr lang="en-US" dirty="0" smtClean="0"/>
              <a:t/>
            </a:r>
            <a:br>
              <a:rPr lang="en-US" dirty="0" smtClean="0"/>
            </a:br>
            <a:endParaRPr lang="en-US" dirty="0" smtClean="0"/>
          </a:p>
        </p:txBody>
      </p:sp>
      <p:sp>
        <p:nvSpPr>
          <p:cNvPr id="164866" name="Content Placeholder 2"/>
          <p:cNvSpPr>
            <a:spLocks noGrp="1"/>
          </p:cNvSpPr>
          <p:nvPr>
            <p:ph idx="4294967295"/>
          </p:nvPr>
        </p:nvSpPr>
        <p:spPr>
          <a:xfrm>
            <a:off x="914400" y="1735138"/>
            <a:ext cx="7313613" cy="3741737"/>
          </a:xfrm>
          <a:ln w="28575">
            <a:solidFill>
              <a:srgbClr val="092471"/>
            </a:solidFill>
          </a:ln>
        </p:spPr>
        <p:txBody>
          <a:bodyPr/>
          <a:lstStyle/>
          <a:p>
            <a:r>
              <a:rPr lang="en-US" smtClean="0"/>
              <a:t>The individual/LRP signature on the treatment plan or PCP is sufficient to demonstrate consent.  </a:t>
            </a:r>
          </a:p>
          <a:p>
            <a:r>
              <a:rPr lang="en-US" smtClean="0"/>
              <a:t>If written consent is not obtained, the provider must produce a written statement as to why consent could not be obtained.</a:t>
            </a:r>
          </a:p>
          <a:p>
            <a:pPr>
              <a:buFontTx/>
              <a:buNone/>
            </a:pPr>
            <a:endParaRPr lang="en-US" smtClean="0">
              <a:solidFill>
                <a:srgbClr val="413C29"/>
              </a:solidFill>
            </a:endParaRPr>
          </a:p>
          <a:p>
            <a:endParaRPr lang="en-US" smtClean="0">
              <a:solidFill>
                <a:srgbClr val="413C29"/>
              </a:solidFill>
            </a:endParaRPr>
          </a:p>
          <a:p>
            <a:endParaRPr lang="en-US" smtClean="0"/>
          </a:p>
          <a:p>
            <a:endParaRPr lang="en-US" smtClean="0"/>
          </a:p>
        </p:txBody>
      </p:sp>
      <p:sp>
        <p:nvSpPr>
          <p:cNvPr id="164867" name="Slide Number Placeholder 3"/>
          <p:cNvSpPr txBox="1">
            <a:spLocks noGrp="1"/>
          </p:cNvSpPr>
          <p:nvPr/>
        </p:nvSpPr>
        <p:spPr bwMode="auto">
          <a:xfrm>
            <a:off x="7486650" y="5476875"/>
            <a:ext cx="1482725" cy="850900"/>
          </a:xfrm>
          <a:prstGeom prst="rect">
            <a:avLst/>
          </a:prstGeom>
          <a:noFill/>
          <a:ln w="9525">
            <a:noFill/>
            <a:miter lim="800000"/>
            <a:headEnd/>
            <a:tailEnd/>
          </a:ln>
        </p:spPr>
        <p:txBody>
          <a:bodyPr anchor="ctr"/>
          <a:lstStyle/>
          <a:p>
            <a:pPr algn="r"/>
            <a:r>
              <a:rPr lang="en-US" sz="2000">
                <a:solidFill>
                  <a:srgbClr val="092471"/>
                </a:solidFill>
                <a:latin typeface="Impact" pitchFamily="34" charset="0"/>
              </a:rPr>
              <a:t>73</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pPr>
              <a:defRPr/>
            </a:pPr>
            <a:r>
              <a:rPr lang="en-US" sz="2800" dirty="0" smtClean="0"/>
              <a:t>Consents/Referrals/Authorizations/Eligibility/ Service Orders/Service Plans</a:t>
            </a:r>
            <a:endParaRPr lang="en-US" sz="2800" dirty="0"/>
          </a:p>
        </p:txBody>
      </p:sp>
      <p:sp>
        <p:nvSpPr>
          <p:cNvPr id="166914" name="Content Placeholder 2"/>
          <p:cNvSpPr>
            <a:spLocks noGrp="1"/>
          </p:cNvSpPr>
          <p:nvPr>
            <p:ph idx="1"/>
          </p:nvPr>
        </p:nvSpPr>
        <p:spPr>
          <a:xfrm>
            <a:off x="914400" y="1735138"/>
            <a:ext cx="7313613" cy="4692650"/>
          </a:xfrm>
          <a:ln w="28575">
            <a:solidFill>
              <a:srgbClr val="092471"/>
            </a:solidFill>
          </a:ln>
        </p:spPr>
        <p:txBody>
          <a:bodyPr/>
          <a:lstStyle/>
          <a:p>
            <a:r>
              <a:rPr lang="en-US" b="1" smtClean="0"/>
              <a:t>Is there a referral from an approved source prior to the date of service, if applicable?  </a:t>
            </a:r>
            <a:r>
              <a:rPr lang="en-US" smtClean="0">
                <a:solidFill>
                  <a:srgbClr val="092471"/>
                </a:solidFill>
              </a:rPr>
              <a:t>CCP 8C </a:t>
            </a:r>
            <a:r>
              <a:rPr lang="en-US" smtClean="0">
                <a:solidFill>
                  <a:srgbClr val="000090"/>
                </a:solidFill>
              </a:rPr>
              <a:t>5.4.1, 5.4.2 and 7.3.6</a:t>
            </a:r>
            <a:r>
              <a:rPr lang="en-US" smtClean="0"/>
              <a:t> </a:t>
            </a:r>
            <a:endParaRPr lang="en-US" smtClean="0">
              <a:solidFill>
                <a:srgbClr val="092471"/>
              </a:solidFill>
            </a:endParaRPr>
          </a:p>
          <a:p>
            <a:pPr lvl="1">
              <a:buFont typeface="Wingdings" pitchFamily="2" charset="2"/>
              <a:buChar char="Ø"/>
            </a:pPr>
            <a:r>
              <a:rPr lang="en-US" smtClean="0">
                <a:solidFill>
                  <a:srgbClr val="092471"/>
                </a:solidFill>
              </a:rPr>
              <a:t>Q1 on the LIP Tool</a:t>
            </a:r>
          </a:p>
          <a:p>
            <a:r>
              <a:rPr lang="en-US" smtClean="0">
                <a:solidFill>
                  <a:srgbClr val="000000"/>
                </a:solidFill>
              </a:rPr>
              <a:t>Children under 21 need an individual verbal or written referral from a CCNC/CA (Carolina Access) primary care provider, the LME-MCO or a Medicaid-enrolled psychiatrist.</a:t>
            </a:r>
          </a:p>
          <a:p>
            <a:r>
              <a:rPr lang="en-US" smtClean="0">
                <a:solidFill>
                  <a:srgbClr val="000000"/>
                </a:solidFill>
              </a:rPr>
              <a:t>Referrals may be accepted from schools or DSS, but must still be supported by one of the referral sources above.</a:t>
            </a:r>
          </a:p>
        </p:txBody>
      </p:sp>
      <p:sp>
        <p:nvSpPr>
          <p:cNvPr id="166915" name="Slide Number Placeholder 3"/>
          <p:cNvSpPr>
            <a:spLocks noGrp="1"/>
          </p:cNvSpPr>
          <p:nvPr>
            <p:ph type="sldNum" sz="quarter" idx="12"/>
          </p:nvPr>
        </p:nvSpPr>
        <p:spPr bwMode="auto">
          <a:xfrm>
            <a:off x="7486650" y="5576888"/>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74</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7038"/>
            <a:ext cx="7313613" cy="1066800"/>
          </a:xfrm>
          <a:solidFill>
            <a:schemeClr val="accent3">
              <a:lumMod val="40000"/>
              <a:lumOff val="60000"/>
            </a:schemeClr>
          </a:solidFill>
        </p:spPr>
        <p:txBody>
          <a:bodyPr/>
          <a:lstStyle/>
          <a:p>
            <a:pPr>
              <a:defRPr/>
            </a:pPr>
            <a:r>
              <a:rPr lang="en-US" sz="2800" dirty="0" smtClean="0"/>
              <a:t>Consents/Referrals/Authorizations/Eligibility/ Service Orders/Service Plans</a:t>
            </a:r>
            <a:br>
              <a:rPr lang="en-US" sz="2800" dirty="0" smtClean="0"/>
            </a:br>
            <a:r>
              <a:rPr lang="en-US" sz="2000" dirty="0" smtClean="0">
                <a:solidFill>
                  <a:srgbClr val="092471"/>
                </a:solidFill>
              </a:rPr>
              <a:t>CONTINUED</a:t>
            </a:r>
            <a:endParaRPr lang="en-US" sz="2800" dirty="0" smtClean="0"/>
          </a:p>
        </p:txBody>
      </p:sp>
      <p:sp>
        <p:nvSpPr>
          <p:cNvPr id="168962" name="Content Placeholder 2"/>
          <p:cNvSpPr>
            <a:spLocks noGrp="1"/>
          </p:cNvSpPr>
          <p:nvPr>
            <p:ph idx="1"/>
          </p:nvPr>
        </p:nvSpPr>
        <p:spPr>
          <a:ln w="28575">
            <a:solidFill>
              <a:srgbClr val="092471"/>
            </a:solidFill>
          </a:ln>
        </p:spPr>
        <p:txBody>
          <a:bodyPr/>
          <a:lstStyle/>
          <a:p>
            <a:r>
              <a:rPr lang="en-US" smtClean="0">
                <a:solidFill>
                  <a:srgbClr val="000000"/>
                </a:solidFill>
              </a:rPr>
              <a:t>Documentation of the verbal or written referral includes the name and NPI # of the individual or agency making the referral</a:t>
            </a:r>
          </a:p>
          <a:p>
            <a:r>
              <a:rPr lang="en-US" smtClean="0">
                <a:solidFill>
                  <a:srgbClr val="000000"/>
                </a:solidFill>
              </a:rPr>
              <a:t>Services provided by a physician do not need a referral</a:t>
            </a:r>
          </a:p>
          <a:p>
            <a:r>
              <a:rPr lang="en-US" smtClean="0">
                <a:solidFill>
                  <a:srgbClr val="000000"/>
                </a:solidFill>
              </a:rPr>
              <a:t>Individuals 21 or over may be self-referred or referred by another source.  If not self-referred, referral must be documented.</a:t>
            </a:r>
          </a:p>
          <a:p>
            <a:endParaRPr lang="en-US" smtClean="0">
              <a:solidFill>
                <a:srgbClr val="000000"/>
              </a:solidFill>
            </a:endParaRPr>
          </a:p>
        </p:txBody>
      </p:sp>
      <p:sp>
        <p:nvSpPr>
          <p:cNvPr id="168963"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75</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pPr>
              <a:defRPr/>
            </a:pPr>
            <a:r>
              <a:rPr lang="en-US" sz="2800" dirty="0" smtClean="0"/>
              <a:t>Consents/Referrals/Authorizations/Eligibility/ Service Orders/Service Plans</a:t>
            </a:r>
            <a:endParaRPr lang="en-US" sz="2800" dirty="0"/>
          </a:p>
        </p:txBody>
      </p:sp>
      <p:sp>
        <p:nvSpPr>
          <p:cNvPr id="171010" name="Content Placeholder 2"/>
          <p:cNvSpPr>
            <a:spLocks noGrp="1"/>
          </p:cNvSpPr>
          <p:nvPr>
            <p:ph idx="1"/>
          </p:nvPr>
        </p:nvSpPr>
        <p:spPr>
          <a:xfrm>
            <a:off x="506413" y="1489075"/>
            <a:ext cx="8088312" cy="4745038"/>
          </a:xfrm>
          <a:ln w="28575">
            <a:solidFill>
              <a:srgbClr val="092471"/>
            </a:solidFill>
          </a:ln>
        </p:spPr>
        <p:txBody>
          <a:bodyPr/>
          <a:lstStyle/>
          <a:p>
            <a:r>
              <a:rPr lang="en-US" b="1" smtClean="0"/>
              <a:t>Is there a valid utilization management authorization for the service billed, if applicable?</a:t>
            </a:r>
          </a:p>
          <a:p>
            <a:pPr lvl="1">
              <a:buFont typeface="Wingdings" pitchFamily="2" charset="2"/>
              <a:buChar char="Ø"/>
            </a:pPr>
            <a:r>
              <a:rPr lang="en-US" smtClean="0">
                <a:solidFill>
                  <a:srgbClr val="092471"/>
                </a:solidFill>
              </a:rPr>
              <a:t>Q2 on the LIP Tool</a:t>
            </a:r>
          </a:p>
          <a:p>
            <a:r>
              <a:rPr lang="en-US" smtClean="0"/>
              <a:t>Prior approval needed after:</a:t>
            </a:r>
          </a:p>
          <a:p>
            <a:pPr lvl="1">
              <a:buFont typeface="Wingdings" pitchFamily="2" charset="2"/>
              <a:buChar char="Ø"/>
            </a:pPr>
            <a:r>
              <a:rPr lang="en-US" smtClean="0"/>
              <a:t>16 unmanaged visits/calendar year for children under 21</a:t>
            </a:r>
          </a:p>
          <a:p>
            <a:pPr lvl="1">
              <a:buFont typeface="Wingdings" pitchFamily="2" charset="2"/>
              <a:buChar char="Ø"/>
            </a:pPr>
            <a:r>
              <a:rPr lang="en-US" smtClean="0"/>
              <a:t>8 unmanaged visits/calendar year for adults 21 or over</a:t>
            </a:r>
          </a:p>
          <a:p>
            <a:pPr lvl="1">
              <a:buFont typeface="Wingdings" pitchFamily="2" charset="2"/>
              <a:buChar char="Ø"/>
            </a:pPr>
            <a:r>
              <a:rPr lang="en-US" smtClean="0"/>
              <a:t>If unmanaged visits were exceeded review for LME-MCO authorization that covers date of service</a:t>
            </a:r>
          </a:p>
          <a:p>
            <a:r>
              <a:rPr lang="en-US" smtClean="0"/>
              <a:t>E&amp;M codes for medication management do not require prior authorization.</a:t>
            </a:r>
          </a:p>
          <a:p>
            <a:pPr lvl="1">
              <a:buFont typeface="Wingdings" pitchFamily="2" charset="2"/>
              <a:buChar char="Ø"/>
            </a:pPr>
            <a:endParaRPr lang="en-US" smtClean="0"/>
          </a:p>
          <a:p>
            <a:pPr>
              <a:buFont typeface="Wingdings" pitchFamily="2" charset="2"/>
              <a:buChar char="Ø"/>
            </a:pPr>
            <a:endParaRPr lang="en-US" smtClean="0"/>
          </a:p>
        </p:txBody>
      </p:sp>
      <p:sp>
        <p:nvSpPr>
          <p:cNvPr id="171011" name="Slide Number Placeholder 3"/>
          <p:cNvSpPr>
            <a:spLocks noGrp="1"/>
          </p:cNvSpPr>
          <p:nvPr>
            <p:ph type="sldNum" sz="quarter" idx="12"/>
          </p:nvPr>
        </p:nvSpPr>
        <p:spPr bwMode="auto">
          <a:xfrm>
            <a:off x="7661275" y="5383213"/>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76</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pPr>
              <a:defRPr/>
            </a:pPr>
            <a:r>
              <a:rPr lang="en-US" sz="2800" dirty="0" smtClean="0"/>
              <a:t>Consents/Referrals/Authorizations/Eligibility/ Service Orders/Service Plans</a:t>
            </a:r>
            <a:endParaRPr lang="en-US" sz="2800" dirty="0"/>
          </a:p>
        </p:txBody>
      </p:sp>
      <p:sp>
        <p:nvSpPr>
          <p:cNvPr id="173058" name="Content Placeholder 2"/>
          <p:cNvSpPr>
            <a:spLocks noGrp="1"/>
          </p:cNvSpPr>
          <p:nvPr>
            <p:ph idx="1"/>
          </p:nvPr>
        </p:nvSpPr>
        <p:spPr>
          <a:xfrm>
            <a:off x="914400" y="2049463"/>
            <a:ext cx="7313613" cy="3427412"/>
          </a:xfrm>
          <a:ln w="28575">
            <a:solidFill>
              <a:srgbClr val="092471"/>
            </a:solidFill>
          </a:ln>
        </p:spPr>
        <p:txBody>
          <a:bodyPr/>
          <a:lstStyle/>
          <a:p>
            <a:r>
              <a:rPr lang="en-US" b="1" smtClean="0"/>
              <a:t>Does the recipient meet entrance criteria per the service definition?</a:t>
            </a:r>
            <a:r>
              <a:rPr lang="en-US" smtClean="0"/>
              <a:t> </a:t>
            </a:r>
            <a:r>
              <a:rPr lang="en-US" smtClean="0">
                <a:solidFill>
                  <a:srgbClr val="092471"/>
                </a:solidFill>
              </a:rPr>
              <a:t>CCP 8A</a:t>
            </a:r>
          </a:p>
          <a:p>
            <a:pPr lvl="1">
              <a:buFont typeface="Wingdings" pitchFamily="2" charset="2"/>
              <a:buChar char="Ø"/>
            </a:pPr>
            <a:r>
              <a:rPr lang="en-US" smtClean="0">
                <a:solidFill>
                  <a:srgbClr val="092471"/>
                </a:solidFill>
              </a:rPr>
              <a:t>Q3 on Generic Agency Tool</a:t>
            </a:r>
          </a:p>
          <a:p>
            <a:r>
              <a:rPr lang="en-US" b="1" smtClean="0">
                <a:solidFill>
                  <a:srgbClr val="000000"/>
                </a:solidFill>
              </a:rPr>
              <a:t>Do the results of the Comprehensive Clinical Assessment (CCA) support the level of care for the treatment service recommended? </a:t>
            </a:r>
            <a:r>
              <a:rPr lang="en-US" smtClean="0">
                <a:solidFill>
                  <a:srgbClr val="092471"/>
                </a:solidFill>
              </a:rPr>
              <a:t>CCP 8C</a:t>
            </a:r>
          </a:p>
          <a:p>
            <a:pPr lvl="1">
              <a:buFont typeface="Wingdings" pitchFamily="2" charset="2"/>
              <a:buChar char="Ø"/>
            </a:pPr>
            <a:r>
              <a:rPr lang="en-US" smtClean="0">
                <a:solidFill>
                  <a:srgbClr val="092471"/>
                </a:solidFill>
              </a:rPr>
              <a:t>Q14 on the LIP Tool</a:t>
            </a:r>
          </a:p>
        </p:txBody>
      </p:sp>
      <p:sp>
        <p:nvSpPr>
          <p:cNvPr id="173059"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77</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0838"/>
            <a:ext cx="7313613" cy="1203325"/>
          </a:xfrm>
          <a:solidFill>
            <a:schemeClr val="accent3">
              <a:lumMod val="40000"/>
              <a:lumOff val="60000"/>
            </a:schemeClr>
          </a:solidFill>
        </p:spPr>
        <p:txBody>
          <a:bodyPr/>
          <a:lstStyle/>
          <a:p>
            <a:pPr>
              <a:defRPr/>
            </a:pPr>
            <a:r>
              <a:rPr lang="en-US" sz="2800" dirty="0" smtClean="0"/>
              <a:t>Consents/Referrals/Authorizations/Eligibility/ Service Orders/Service Plans</a:t>
            </a:r>
            <a:br>
              <a:rPr lang="en-US" sz="2800" dirty="0" smtClean="0"/>
            </a:br>
            <a:r>
              <a:rPr lang="en-US" sz="2000" dirty="0" smtClean="0">
                <a:solidFill>
                  <a:srgbClr val="092471"/>
                </a:solidFill>
              </a:rPr>
              <a:t>CONTINUED</a:t>
            </a:r>
            <a:endParaRPr lang="en-US" sz="2800" dirty="0" smtClean="0"/>
          </a:p>
        </p:txBody>
      </p:sp>
      <p:sp>
        <p:nvSpPr>
          <p:cNvPr id="3" name="Content Placeholder 2"/>
          <p:cNvSpPr>
            <a:spLocks noGrp="1"/>
          </p:cNvSpPr>
          <p:nvPr>
            <p:ph idx="1"/>
          </p:nvPr>
        </p:nvSpPr>
        <p:spPr>
          <a:ln w="28575">
            <a:solidFill>
              <a:srgbClr val="092471"/>
            </a:solidFill>
          </a:ln>
        </p:spPr>
        <p:txBody>
          <a:bodyPr/>
          <a:lstStyle/>
          <a:p>
            <a:pPr eaLnBrk="1" fontAlgn="auto" hangingPunct="1">
              <a:spcAft>
                <a:spcPts val="0"/>
              </a:spcAft>
              <a:defRPr/>
            </a:pPr>
            <a:r>
              <a:rPr lang="en-US" dirty="0" smtClean="0">
                <a:solidFill>
                  <a:schemeClr val="accent5">
                    <a:lumMod val="50000"/>
                  </a:schemeClr>
                </a:solidFill>
              </a:rPr>
              <a:t>Review the Entrance Criteria listed in the service definition against the CCA.  The CCA must support the required criteria.</a:t>
            </a:r>
          </a:p>
          <a:p>
            <a:pPr eaLnBrk="1" fontAlgn="auto" hangingPunct="1">
              <a:spcAft>
                <a:spcPts val="0"/>
              </a:spcAft>
              <a:defRPr/>
            </a:pPr>
            <a:r>
              <a:rPr lang="en-US" dirty="0" smtClean="0">
                <a:solidFill>
                  <a:schemeClr val="accent5">
                    <a:lumMod val="50000"/>
                  </a:schemeClr>
                </a:solidFill>
              </a:rPr>
              <a:t>The CCA must support the level of care (CALOCUS, CASII, LOCUS, ASAM) for the treatment service recommended.</a:t>
            </a:r>
          </a:p>
          <a:p>
            <a:pPr>
              <a:defRPr/>
            </a:pPr>
            <a:endParaRPr lang="en-US" dirty="0">
              <a:solidFill>
                <a:srgbClr val="000000"/>
              </a:solidFill>
            </a:endParaRPr>
          </a:p>
        </p:txBody>
      </p:sp>
      <p:sp>
        <p:nvSpPr>
          <p:cNvPr id="175107" name="Slide Number Placeholder 3"/>
          <p:cNvSpPr>
            <a:spLocks noGrp="1"/>
          </p:cNvSpPr>
          <p:nvPr>
            <p:ph type="sldNum" sz="quarter" idx="12"/>
          </p:nvPr>
        </p:nvSpPr>
        <p:spPr bwMode="auto">
          <a:xfrm>
            <a:off x="7486650" y="5561013"/>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78</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7025"/>
            <a:ext cx="7313613" cy="868363"/>
          </a:xfrm>
          <a:solidFill>
            <a:schemeClr val="accent3">
              <a:lumMod val="40000"/>
              <a:lumOff val="60000"/>
            </a:schemeClr>
          </a:solidFill>
        </p:spPr>
        <p:txBody>
          <a:bodyPr/>
          <a:lstStyle/>
          <a:p>
            <a:pPr>
              <a:defRPr/>
            </a:pPr>
            <a:r>
              <a:rPr lang="en-US" sz="2800" dirty="0" smtClean="0"/>
              <a:t/>
            </a:r>
            <a:br>
              <a:rPr lang="en-US" sz="2800" dirty="0" smtClean="0"/>
            </a:br>
            <a:r>
              <a:rPr lang="en-US" sz="2800" dirty="0" smtClean="0"/>
              <a:t>Consents/Referrals/Authorizations/Eligibility/ Service Orders/Service Plans </a:t>
            </a:r>
            <a:br>
              <a:rPr lang="en-US" sz="2800" dirty="0" smtClean="0"/>
            </a:br>
            <a:endParaRPr lang="en-US" sz="2800" dirty="0"/>
          </a:p>
        </p:txBody>
      </p:sp>
      <p:sp>
        <p:nvSpPr>
          <p:cNvPr id="177154" name="Content Placeholder 2"/>
          <p:cNvSpPr>
            <a:spLocks noGrp="1"/>
          </p:cNvSpPr>
          <p:nvPr>
            <p:ph idx="1"/>
          </p:nvPr>
        </p:nvSpPr>
        <p:spPr>
          <a:xfrm>
            <a:off x="914400" y="1547813"/>
            <a:ext cx="7313613" cy="4552950"/>
          </a:xfrm>
          <a:ln w="28575">
            <a:solidFill>
              <a:srgbClr val="092471"/>
            </a:solidFill>
          </a:ln>
        </p:spPr>
        <p:txBody>
          <a:bodyPr/>
          <a:lstStyle/>
          <a:p>
            <a:r>
              <a:rPr lang="en-US" b="1" smtClean="0"/>
              <a:t>Is there a valid service order for the service billed, if applicable?  </a:t>
            </a:r>
            <a:r>
              <a:rPr lang="en-US" smtClean="0">
                <a:solidFill>
                  <a:srgbClr val="092471"/>
                </a:solidFill>
              </a:rPr>
              <a:t>CCP 8C</a:t>
            </a:r>
          </a:p>
          <a:p>
            <a:pPr lvl="1">
              <a:buFont typeface="Wingdings" pitchFamily="2" charset="2"/>
              <a:buChar char="Ø"/>
            </a:pPr>
            <a:r>
              <a:rPr lang="en-US" smtClean="0">
                <a:solidFill>
                  <a:srgbClr val="092471"/>
                </a:solidFill>
              </a:rPr>
              <a:t>Q5 on LIP Tool</a:t>
            </a:r>
          </a:p>
          <a:p>
            <a:r>
              <a:rPr lang="en-US" smtClean="0">
                <a:solidFill>
                  <a:srgbClr val="000000"/>
                </a:solidFill>
              </a:rPr>
              <a:t>The need for a service order matches the need for an authorization.</a:t>
            </a:r>
          </a:p>
          <a:p>
            <a:r>
              <a:rPr lang="en-US" smtClean="0">
                <a:solidFill>
                  <a:srgbClr val="000000"/>
                </a:solidFill>
              </a:rPr>
              <a:t>If needed, service must be ordered on or before date of service.</a:t>
            </a:r>
          </a:p>
          <a:p>
            <a:r>
              <a:rPr lang="en-US" smtClean="0">
                <a:solidFill>
                  <a:srgbClr val="000000"/>
                </a:solidFill>
              </a:rPr>
              <a:t>If a PCP is not required, a separate service order form can be used.  See Service Plan question for services ordered via PCPs.</a:t>
            </a:r>
          </a:p>
          <a:p>
            <a:endParaRPr lang="en-US" smtClean="0">
              <a:solidFill>
                <a:srgbClr val="000000"/>
              </a:solidFill>
            </a:endParaRPr>
          </a:p>
        </p:txBody>
      </p:sp>
      <p:sp>
        <p:nvSpPr>
          <p:cNvPr id="177155"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79</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Stakeholder Groups</a:t>
            </a:r>
          </a:p>
        </p:txBody>
      </p:sp>
      <p:sp>
        <p:nvSpPr>
          <p:cNvPr id="39938" name="Content Placeholder 2"/>
          <p:cNvSpPr>
            <a:spLocks noGrp="1"/>
          </p:cNvSpPr>
          <p:nvPr>
            <p:ph idx="1"/>
          </p:nvPr>
        </p:nvSpPr>
        <p:spPr/>
        <p:txBody>
          <a:bodyPr/>
          <a:lstStyle/>
          <a:p>
            <a:endParaRPr lang="en-US" smtClean="0"/>
          </a:p>
          <a:p>
            <a:r>
              <a:rPr lang="en-US" sz="3200" smtClean="0"/>
              <a:t>Benchmarks</a:t>
            </a:r>
          </a:p>
          <a:p>
            <a:r>
              <a:rPr lang="en-US" sz="3200" smtClean="0"/>
              <a:t>N C Council of Community Programs</a:t>
            </a:r>
          </a:p>
          <a:p>
            <a:r>
              <a:rPr lang="en-US" sz="3200" smtClean="0"/>
              <a:t>NC Providers Council</a:t>
            </a:r>
          </a:p>
          <a:p>
            <a:r>
              <a:rPr lang="en-US" sz="3200" smtClean="0"/>
              <a:t>Professional Association Council</a:t>
            </a:r>
          </a:p>
        </p:txBody>
      </p:sp>
      <p:sp>
        <p:nvSpPr>
          <p:cNvPr id="39939" name="Slide Number Placeholder 3"/>
          <p:cNvSpPr txBox="1">
            <a:spLocks noGrp="1"/>
          </p:cNvSpPr>
          <p:nvPr/>
        </p:nvSpPr>
        <p:spPr bwMode="auto">
          <a:xfrm>
            <a:off x="7521575" y="5661025"/>
            <a:ext cx="1482725" cy="852488"/>
          </a:xfrm>
          <a:prstGeom prst="rect">
            <a:avLst/>
          </a:prstGeom>
          <a:noFill/>
          <a:ln w="9525">
            <a:noFill/>
            <a:miter lim="800000"/>
            <a:headEnd/>
            <a:tailEnd/>
          </a:ln>
        </p:spPr>
        <p:txBody>
          <a:bodyPr anchor="ctr"/>
          <a:lstStyle/>
          <a:p>
            <a:pPr algn="r"/>
            <a:r>
              <a:rPr lang="en-US" sz="2000">
                <a:solidFill>
                  <a:srgbClr val="092471"/>
                </a:solidFill>
                <a:latin typeface="Impact" pitchFamily="34" charset="0"/>
              </a:rPr>
              <a:t>8</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0" y="280988"/>
            <a:ext cx="7708900" cy="1090612"/>
          </a:xfrm>
          <a:solidFill>
            <a:schemeClr val="accent3">
              <a:lumMod val="40000"/>
              <a:lumOff val="60000"/>
            </a:schemeClr>
          </a:solidFill>
        </p:spPr>
        <p:txBody>
          <a:bodyPr/>
          <a:lstStyle/>
          <a:p>
            <a:pPr marL="342900" indent="-342900">
              <a:defRPr/>
            </a:pP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Consents/Referrals/Authorizations/Eligibility/</a:t>
            </a:r>
            <a:br>
              <a:rPr lang="en-US" sz="2800" dirty="0" smtClean="0"/>
            </a:br>
            <a:r>
              <a:rPr lang="en-US" sz="2800" dirty="0" smtClean="0"/>
              <a:t>Service Orders/Service Plans </a:t>
            </a:r>
            <a:br>
              <a:rPr lang="en-US" sz="2800" dirty="0" smtClean="0"/>
            </a:br>
            <a:r>
              <a:rPr lang="en-US" dirty="0" smtClean="0"/>
              <a:t/>
            </a:r>
            <a:br>
              <a:rPr lang="en-US" dirty="0" smtClean="0"/>
            </a:br>
            <a:endParaRPr lang="en-US" dirty="0" smtClean="0"/>
          </a:p>
        </p:txBody>
      </p:sp>
      <p:sp>
        <p:nvSpPr>
          <p:cNvPr id="179202" name="Content Placeholder 2"/>
          <p:cNvSpPr>
            <a:spLocks noGrp="1"/>
          </p:cNvSpPr>
          <p:nvPr>
            <p:ph idx="1"/>
          </p:nvPr>
        </p:nvSpPr>
        <p:spPr>
          <a:xfrm>
            <a:off x="717550" y="1735138"/>
            <a:ext cx="7708900" cy="4592637"/>
          </a:xfrm>
          <a:ln w="28575">
            <a:solidFill>
              <a:srgbClr val="092471"/>
            </a:solidFill>
          </a:ln>
        </p:spPr>
        <p:txBody>
          <a:bodyPr/>
          <a:lstStyle/>
          <a:p>
            <a:r>
              <a:rPr lang="en-US" b="1" smtClean="0"/>
              <a:t>Is there a valid/appropriate service plan current for the date of service?  </a:t>
            </a:r>
            <a:r>
              <a:rPr lang="en-US" smtClean="0">
                <a:solidFill>
                  <a:srgbClr val="092471"/>
                </a:solidFill>
              </a:rPr>
              <a:t>CCP 8A, 8C.</a:t>
            </a:r>
          </a:p>
          <a:p>
            <a:pPr lvl="1">
              <a:buFont typeface="Wingdings" pitchFamily="2" charset="2"/>
              <a:buChar char="Ø"/>
            </a:pPr>
            <a:r>
              <a:rPr lang="en-US" smtClean="0">
                <a:solidFill>
                  <a:srgbClr val="092471"/>
                </a:solidFill>
              </a:rPr>
              <a:t>Q2 on Generic Agency Tool</a:t>
            </a:r>
          </a:p>
          <a:p>
            <a:pPr lvl="1">
              <a:buFont typeface="Wingdings" pitchFamily="2" charset="2"/>
              <a:buChar char="Ø"/>
            </a:pPr>
            <a:r>
              <a:rPr lang="en-US" smtClean="0">
                <a:solidFill>
                  <a:srgbClr val="092471"/>
                </a:solidFill>
              </a:rPr>
              <a:t>Q4 on LIP Tool</a:t>
            </a:r>
          </a:p>
          <a:p>
            <a:r>
              <a:rPr lang="en-US" smtClean="0">
                <a:solidFill>
                  <a:srgbClr val="413C29"/>
                </a:solidFill>
              </a:rPr>
              <a:t>The format required by service definition is used. </a:t>
            </a:r>
          </a:p>
          <a:p>
            <a:r>
              <a:rPr lang="en-US" smtClean="0">
                <a:solidFill>
                  <a:srgbClr val="413C29"/>
                </a:solidFill>
              </a:rPr>
              <a:t>Plan is rewritten annually and/or updated/ revised:</a:t>
            </a:r>
          </a:p>
          <a:p>
            <a:pPr lvl="1">
              <a:buFont typeface="Wingdings" pitchFamily="2" charset="2"/>
              <a:buChar char="Ø"/>
            </a:pPr>
            <a:r>
              <a:rPr lang="en-US" smtClean="0">
                <a:solidFill>
                  <a:srgbClr val="413C29"/>
                </a:solidFill>
              </a:rPr>
              <a:t>If the needs of the person have changed</a:t>
            </a:r>
          </a:p>
          <a:p>
            <a:pPr lvl="1">
              <a:buFont typeface="Wingdings" pitchFamily="2" charset="2"/>
              <a:buChar char="Ø"/>
            </a:pPr>
            <a:r>
              <a:rPr lang="en-US" sz="2400" smtClean="0">
                <a:solidFill>
                  <a:srgbClr val="413C29"/>
                </a:solidFill>
              </a:rPr>
              <a:t>On or before assigned target dates</a:t>
            </a:r>
          </a:p>
          <a:p>
            <a:pPr lvl="1">
              <a:buFont typeface="Wingdings" pitchFamily="2" charset="2"/>
              <a:buChar char="Ø"/>
            </a:pPr>
            <a:r>
              <a:rPr lang="en-US" smtClean="0">
                <a:solidFill>
                  <a:srgbClr val="000000"/>
                </a:solidFill>
              </a:rPr>
              <a:t>When a new service is added</a:t>
            </a:r>
          </a:p>
          <a:p>
            <a:pPr lvl="1">
              <a:buFont typeface="Wingdings" pitchFamily="2" charset="2"/>
              <a:buChar char="Ø"/>
            </a:pPr>
            <a:r>
              <a:rPr lang="en-US" smtClean="0">
                <a:solidFill>
                  <a:srgbClr val="000000"/>
                </a:solidFill>
              </a:rPr>
              <a:t>When a provider changes</a:t>
            </a:r>
          </a:p>
          <a:p>
            <a:pPr lvl="1">
              <a:buFontTx/>
              <a:buNone/>
            </a:pPr>
            <a:endParaRPr lang="en-US" smtClean="0">
              <a:solidFill>
                <a:srgbClr val="000000"/>
              </a:solidFill>
            </a:endParaRPr>
          </a:p>
          <a:p>
            <a:pPr lvl="1"/>
            <a:endParaRPr lang="en-US" smtClean="0">
              <a:solidFill>
                <a:srgbClr val="000000"/>
              </a:solidFill>
            </a:endParaRPr>
          </a:p>
          <a:p>
            <a:endParaRPr lang="en-US" smtClean="0"/>
          </a:p>
        </p:txBody>
      </p:sp>
      <p:sp>
        <p:nvSpPr>
          <p:cNvPr id="179203" name="Slide Number Placeholder 3"/>
          <p:cNvSpPr>
            <a:spLocks noGrp="1"/>
          </p:cNvSpPr>
          <p:nvPr>
            <p:ph type="sldNum" sz="quarter" idx="12"/>
          </p:nvPr>
        </p:nvSpPr>
        <p:spPr bwMode="auto">
          <a:xfrm>
            <a:off x="7439025"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80</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0838"/>
            <a:ext cx="7313613" cy="1143000"/>
          </a:xfrm>
          <a:solidFill>
            <a:schemeClr val="accent4">
              <a:lumMod val="60000"/>
              <a:lumOff val="40000"/>
            </a:schemeClr>
          </a:solidFill>
        </p:spPr>
        <p:txBody>
          <a:bodyPr/>
          <a:lstStyle/>
          <a:p>
            <a:pPr>
              <a:defRPr/>
            </a:pPr>
            <a:r>
              <a:rPr lang="en-US" sz="2800" dirty="0" smtClean="0"/>
              <a:t>Consents/Referrals/Authorizations/Eligibility/ Service Orders/Service Plans</a:t>
            </a:r>
            <a:br>
              <a:rPr lang="en-US" sz="2800" dirty="0" smtClean="0"/>
            </a:br>
            <a:r>
              <a:rPr lang="en-US" sz="2000" dirty="0" smtClean="0">
                <a:solidFill>
                  <a:srgbClr val="092471"/>
                </a:solidFill>
              </a:rPr>
              <a:t>CONTINUED</a:t>
            </a:r>
            <a:endParaRPr lang="en-US" sz="2800" dirty="0" smtClean="0"/>
          </a:p>
        </p:txBody>
      </p:sp>
      <p:sp>
        <p:nvSpPr>
          <p:cNvPr id="181250" name="Content Placeholder 2"/>
          <p:cNvSpPr>
            <a:spLocks noGrp="1"/>
          </p:cNvSpPr>
          <p:nvPr>
            <p:ph idx="1"/>
          </p:nvPr>
        </p:nvSpPr>
        <p:spPr>
          <a:xfrm>
            <a:off x="914400" y="1735138"/>
            <a:ext cx="7313613" cy="3344862"/>
          </a:xfrm>
          <a:ln w="28575">
            <a:solidFill>
              <a:srgbClr val="092471"/>
            </a:solidFill>
          </a:ln>
        </p:spPr>
        <p:txBody>
          <a:bodyPr/>
          <a:lstStyle/>
          <a:p>
            <a:r>
              <a:rPr lang="en-US" smtClean="0">
                <a:solidFill>
                  <a:srgbClr val="413C29"/>
                </a:solidFill>
              </a:rPr>
              <a:t>If the plan is a PCP, the service must be identified in the Action Plan to be ordered via appropriate signature on the PCP.</a:t>
            </a:r>
          </a:p>
          <a:p>
            <a:r>
              <a:rPr lang="en-US" smtClean="0">
                <a:solidFill>
                  <a:srgbClr val="413C29"/>
                </a:solidFill>
              </a:rPr>
              <a:t>If the service does not require a PCP, a separate service order form is acceptable.</a:t>
            </a:r>
            <a:endParaRPr lang="en-US" smtClean="0"/>
          </a:p>
        </p:txBody>
      </p:sp>
      <p:sp>
        <p:nvSpPr>
          <p:cNvPr id="1812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D22E89-ED82-4E79-95EF-618DEC08FC6B}" type="slidenum">
              <a:rPr lang="en-US" sz="2000" smtClean="0">
                <a:solidFill>
                  <a:srgbClr val="092471"/>
                </a:solidFill>
              </a:rPr>
              <a:pPr fontAlgn="base">
                <a:spcBef>
                  <a:spcPct val="0"/>
                </a:spcBef>
                <a:spcAft>
                  <a:spcPct val="0"/>
                </a:spcAft>
              </a:pPr>
              <a:t>81</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0" y="280988"/>
            <a:ext cx="7708900" cy="1217612"/>
          </a:xfrm>
          <a:solidFill>
            <a:schemeClr val="accent3">
              <a:lumMod val="40000"/>
              <a:lumOff val="60000"/>
            </a:schemeClr>
          </a:solidFill>
        </p:spPr>
        <p:txBody>
          <a:bodyPr/>
          <a:lstStyle/>
          <a:p>
            <a:pPr marL="342900" indent="-342900">
              <a:defRPr/>
            </a:pPr>
            <a:r>
              <a:rPr lang="en-US" sz="3200" smtClean="0"/>
              <a:t/>
            </a:r>
            <a:br>
              <a:rPr lang="en-US" sz="3200" smtClean="0"/>
            </a:br>
            <a:r>
              <a:rPr lang="en-US" sz="3200" smtClean="0"/>
              <a:t/>
            </a:r>
            <a:br>
              <a:rPr lang="en-US" sz="3200" smtClean="0"/>
            </a:br>
            <a:r>
              <a:rPr lang="en-US" sz="3200" smtClean="0"/>
              <a:t/>
            </a:r>
            <a:br>
              <a:rPr lang="en-US" sz="3200" smtClean="0"/>
            </a:br>
            <a:r>
              <a:rPr lang="en-US" sz="2800" smtClean="0"/>
              <a:t> Consents/Referrals/Authorizations/Eligibility/ Service Orders/Service Plans</a:t>
            </a:r>
            <a:br>
              <a:rPr lang="en-US" sz="2800" smtClean="0"/>
            </a:br>
            <a:r>
              <a:rPr lang="en-US" sz="2000" smtClean="0">
                <a:solidFill>
                  <a:srgbClr val="092471"/>
                </a:solidFill>
              </a:rPr>
              <a:t>CONTINUED</a:t>
            </a:r>
            <a:r>
              <a:rPr lang="en-US" sz="2800" smtClean="0"/>
              <a:t> </a:t>
            </a:r>
            <a:br>
              <a:rPr lang="en-US" sz="2800" smtClean="0"/>
            </a:br>
            <a:r>
              <a:rPr lang="en-US" smtClean="0"/>
              <a:t/>
            </a:r>
            <a:br>
              <a:rPr lang="en-US" smtClean="0"/>
            </a:br>
            <a:endParaRPr lang="en-US" smtClean="0"/>
          </a:p>
        </p:txBody>
      </p:sp>
      <p:sp>
        <p:nvSpPr>
          <p:cNvPr id="3" name="Content Placeholder 2"/>
          <p:cNvSpPr>
            <a:spLocks noGrp="1"/>
          </p:cNvSpPr>
          <p:nvPr>
            <p:ph idx="1"/>
          </p:nvPr>
        </p:nvSpPr>
        <p:spPr>
          <a:xfrm>
            <a:off x="717550" y="1735138"/>
            <a:ext cx="7708900" cy="4592637"/>
          </a:xfrm>
          <a:ln w="28575">
            <a:solidFill>
              <a:srgbClr val="092471"/>
            </a:solidFill>
          </a:ln>
        </p:spPr>
        <p:txBody>
          <a:bodyPr/>
          <a:lstStyle/>
          <a:p>
            <a:pPr>
              <a:buFontTx/>
              <a:buNone/>
              <a:defRPr/>
            </a:pPr>
            <a:r>
              <a:rPr lang="en-US" dirty="0" smtClean="0"/>
              <a:t>Dated Signatures</a:t>
            </a:r>
          </a:p>
          <a:p>
            <a:pPr eaLnBrk="1" fontAlgn="auto" hangingPunct="1">
              <a:spcBef>
                <a:spcPts val="0"/>
              </a:spcBef>
              <a:spcAft>
                <a:spcPts val="0"/>
              </a:spcAft>
              <a:defRPr/>
            </a:pPr>
            <a:r>
              <a:rPr lang="en-US" dirty="0" smtClean="0">
                <a:solidFill>
                  <a:schemeClr val="accent5">
                    <a:lumMod val="50000"/>
                  </a:schemeClr>
                </a:solidFill>
              </a:rPr>
              <a:t>Medicaid-funded services must be ordered by a licensed MD or DO, licensed psychologist, licensed nurse practitioner or licensed physician’s assistant unless otherwise noted in the Service Definition.</a:t>
            </a:r>
          </a:p>
          <a:p>
            <a:pPr eaLnBrk="1" fontAlgn="auto" hangingPunct="1">
              <a:spcBef>
                <a:spcPts val="0"/>
              </a:spcBef>
              <a:spcAft>
                <a:spcPts val="0"/>
              </a:spcAft>
              <a:defRPr/>
            </a:pPr>
            <a:endParaRPr lang="en-US" sz="800" dirty="0" smtClean="0">
              <a:solidFill>
                <a:schemeClr val="accent5">
                  <a:lumMod val="50000"/>
                </a:schemeClr>
              </a:solidFill>
            </a:endParaRPr>
          </a:p>
          <a:p>
            <a:pPr eaLnBrk="1" fontAlgn="auto" hangingPunct="1">
              <a:spcBef>
                <a:spcPts val="0"/>
              </a:spcBef>
              <a:spcAft>
                <a:spcPts val="0"/>
              </a:spcAft>
              <a:defRPr/>
            </a:pPr>
            <a:r>
              <a:rPr lang="en-US" dirty="0" smtClean="0">
                <a:solidFill>
                  <a:schemeClr val="accent5">
                    <a:lumMod val="50000"/>
                  </a:schemeClr>
                </a:solidFill>
              </a:rPr>
              <a:t>Each service order must be signed and dated by the authorizing professional.     </a:t>
            </a:r>
          </a:p>
          <a:p>
            <a:pPr eaLnBrk="1" fontAlgn="auto" hangingPunct="1">
              <a:spcBef>
                <a:spcPts val="0"/>
              </a:spcBef>
              <a:spcAft>
                <a:spcPts val="0"/>
              </a:spcAft>
              <a:defRPr/>
            </a:pPr>
            <a:r>
              <a:rPr lang="en-US" dirty="0" smtClean="0">
                <a:solidFill>
                  <a:schemeClr val="accent5">
                    <a:lumMod val="50000"/>
                  </a:schemeClr>
                </a:solidFill>
              </a:rPr>
              <a:t>Dates may not be entered by another person or typed in.                                            </a:t>
            </a:r>
          </a:p>
          <a:p>
            <a:pPr eaLnBrk="1" fontAlgn="auto" hangingPunct="1">
              <a:spcBef>
                <a:spcPts val="0"/>
              </a:spcBef>
              <a:spcAft>
                <a:spcPts val="0"/>
              </a:spcAft>
              <a:defRPr/>
            </a:pPr>
            <a:r>
              <a:rPr lang="en-US" dirty="0" smtClean="0">
                <a:solidFill>
                  <a:schemeClr val="accent5">
                    <a:lumMod val="50000"/>
                  </a:schemeClr>
                </a:solidFill>
              </a:rPr>
              <a:t>No stamped signatures unless there is a verified Americans with Disabilities Act [ADA] exception.</a:t>
            </a:r>
          </a:p>
          <a:p>
            <a:pPr lvl="1">
              <a:defRPr/>
            </a:pPr>
            <a:endParaRPr lang="en-US" dirty="0"/>
          </a:p>
        </p:txBody>
      </p:sp>
      <p:sp>
        <p:nvSpPr>
          <p:cNvPr id="183299" name="Slide Number Placeholder 3"/>
          <p:cNvSpPr>
            <a:spLocks noGrp="1"/>
          </p:cNvSpPr>
          <p:nvPr>
            <p:ph type="sldNum" sz="quarter" idx="12"/>
          </p:nvPr>
        </p:nvSpPr>
        <p:spPr bwMode="auto">
          <a:xfrm>
            <a:off x="7407275"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82</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5000"/>
              <a:lumOff val="75000"/>
            </a:schemeClr>
          </a:solidFill>
        </p:spPr>
        <p:txBody>
          <a:bodyPr/>
          <a:lstStyle/>
          <a:p>
            <a:pPr>
              <a:defRPr/>
            </a:pPr>
            <a:r>
              <a:rPr lang="en-US" sz="2800" dirty="0" smtClean="0"/>
              <a:t>Service Documentation</a:t>
            </a:r>
            <a:endParaRPr lang="en-US" sz="2800" dirty="0"/>
          </a:p>
        </p:txBody>
      </p:sp>
      <p:sp>
        <p:nvSpPr>
          <p:cNvPr id="185346" name="Content Placeholder 2"/>
          <p:cNvSpPr>
            <a:spLocks noGrp="1"/>
          </p:cNvSpPr>
          <p:nvPr>
            <p:ph idx="1"/>
          </p:nvPr>
        </p:nvSpPr>
        <p:spPr>
          <a:ln w="28575">
            <a:solidFill>
              <a:srgbClr val="092471"/>
            </a:solidFill>
          </a:ln>
        </p:spPr>
        <p:txBody>
          <a:bodyPr/>
          <a:lstStyle/>
          <a:p>
            <a:r>
              <a:rPr lang="en-US" b="1" smtClean="0"/>
              <a:t>Is the documentation signed by the person who delivered the service?   </a:t>
            </a:r>
            <a:r>
              <a:rPr lang="en-US" smtClean="0">
                <a:solidFill>
                  <a:srgbClr val="092471"/>
                </a:solidFill>
              </a:rPr>
              <a:t>CCP 8A, 8C – 7.3</a:t>
            </a:r>
          </a:p>
          <a:p>
            <a:pPr lvl="1">
              <a:buFont typeface="Wingdings" pitchFamily="2" charset="2"/>
              <a:buChar char="Ø"/>
            </a:pPr>
            <a:r>
              <a:rPr lang="en-US" smtClean="0">
                <a:solidFill>
                  <a:srgbClr val="092471"/>
                </a:solidFill>
              </a:rPr>
              <a:t>Q4 on the Generic Agency Tool</a:t>
            </a:r>
          </a:p>
          <a:p>
            <a:pPr lvl="1">
              <a:buFont typeface="Wingdings" pitchFamily="2" charset="2"/>
              <a:buChar char="Ø"/>
            </a:pPr>
            <a:r>
              <a:rPr lang="en-US" smtClean="0">
                <a:solidFill>
                  <a:srgbClr val="092471"/>
                </a:solidFill>
              </a:rPr>
              <a:t>Q7 on the LIP Tool</a:t>
            </a:r>
          </a:p>
          <a:p>
            <a:r>
              <a:rPr lang="en-US" smtClean="0">
                <a:solidFill>
                  <a:srgbClr val="413C29"/>
                </a:solidFill>
              </a:rPr>
              <a:t>Signature includes credentials, license, or degree for professionals; position name for paraprofessionals.  Credentials/job titles may be typed, stamped or handwritten.  Do not rate “Not Met” if credentials are missing.  If it is a systemic issue, require a Plan of Correction.</a:t>
            </a:r>
            <a:endParaRPr lang="en-US" smtClean="0">
              <a:solidFill>
                <a:srgbClr val="000000"/>
              </a:solidFill>
            </a:endParaRPr>
          </a:p>
        </p:txBody>
      </p:sp>
      <p:sp>
        <p:nvSpPr>
          <p:cNvPr id="185347" name="Slide Number Placeholder 3"/>
          <p:cNvSpPr>
            <a:spLocks noGrp="1"/>
          </p:cNvSpPr>
          <p:nvPr>
            <p:ph type="sldNum" sz="quarter" idx="12"/>
          </p:nvPr>
        </p:nvSpPr>
        <p:spPr bwMode="auto">
          <a:xfrm>
            <a:off x="7486650" y="5561013"/>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83</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5000"/>
              <a:lumOff val="75000"/>
            </a:schemeClr>
          </a:solidFill>
        </p:spPr>
        <p:txBody>
          <a:bodyPr/>
          <a:lstStyle/>
          <a:p>
            <a:pPr>
              <a:defRPr/>
            </a:pPr>
            <a:r>
              <a:rPr lang="en-US" sz="2800" smtClean="0"/>
              <a:t>Service Documentation</a:t>
            </a:r>
            <a:br>
              <a:rPr lang="en-US" sz="2800" smtClean="0"/>
            </a:br>
            <a:r>
              <a:rPr lang="en-US" sz="2000" smtClean="0">
                <a:solidFill>
                  <a:srgbClr val="092471"/>
                </a:solidFill>
              </a:rPr>
              <a:t>CONTINUED</a:t>
            </a:r>
            <a:endParaRPr lang="en-US" sz="2800" smtClean="0"/>
          </a:p>
        </p:txBody>
      </p:sp>
      <p:sp>
        <p:nvSpPr>
          <p:cNvPr id="187394" name="Content Placeholder 2"/>
          <p:cNvSpPr>
            <a:spLocks noGrp="1"/>
          </p:cNvSpPr>
          <p:nvPr>
            <p:ph idx="1"/>
          </p:nvPr>
        </p:nvSpPr>
        <p:spPr>
          <a:xfrm>
            <a:off x="914400" y="1997075"/>
            <a:ext cx="7313613" cy="3365500"/>
          </a:xfrm>
          <a:ln w="28575">
            <a:solidFill>
              <a:srgbClr val="092471"/>
            </a:solidFill>
          </a:ln>
        </p:spPr>
        <p:txBody>
          <a:bodyPr/>
          <a:lstStyle/>
          <a:p>
            <a:r>
              <a:rPr lang="en-US" smtClean="0">
                <a:solidFill>
                  <a:srgbClr val="413C29"/>
                </a:solidFill>
              </a:rPr>
              <a:t>The note is written and signed by the person who provided the service [full signature, no initials].  “Written” means “composed.”  If a signature is questionable, request the provider’s signature log to validate the signature.  </a:t>
            </a:r>
          </a:p>
          <a:p>
            <a:r>
              <a:rPr lang="en-US" smtClean="0">
                <a:solidFill>
                  <a:srgbClr val="413C29"/>
                </a:solidFill>
              </a:rPr>
              <a:t>Documentation is completed within 24 hours of the day the service is provided.</a:t>
            </a:r>
          </a:p>
          <a:p>
            <a:pPr>
              <a:buFontTx/>
              <a:buNone/>
            </a:pPr>
            <a:endParaRPr lang="en-US" smtClean="0">
              <a:solidFill>
                <a:srgbClr val="413C29"/>
              </a:solidFill>
            </a:endParaRPr>
          </a:p>
          <a:p>
            <a:endParaRPr lang="en-US" smtClean="0">
              <a:solidFill>
                <a:srgbClr val="000000"/>
              </a:solidFill>
            </a:endParaRPr>
          </a:p>
        </p:txBody>
      </p:sp>
      <p:sp>
        <p:nvSpPr>
          <p:cNvPr id="187395" name="Slide Number Placeholder 3"/>
          <p:cNvSpPr>
            <a:spLocks noGrp="1"/>
          </p:cNvSpPr>
          <p:nvPr>
            <p:ph type="sldNum" sz="quarter" idx="12"/>
          </p:nvPr>
        </p:nvSpPr>
        <p:spPr bwMode="auto">
          <a:xfrm>
            <a:off x="7486650" y="5686425"/>
            <a:ext cx="1482725" cy="6953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84</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5000"/>
              <a:lumOff val="75000"/>
            </a:schemeClr>
          </a:solidFill>
        </p:spPr>
        <p:txBody>
          <a:bodyPr/>
          <a:lstStyle/>
          <a:p>
            <a:pPr>
              <a:defRPr/>
            </a:pPr>
            <a:r>
              <a:rPr lang="en-US" sz="2800" smtClean="0"/>
              <a:t>Service Documentation</a:t>
            </a:r>
            <a:br>
              <a:rPr lang="en-US" sz="2800" smtClean="0"/>
            </a:br>
            <a:r>
              <a:rPr lang="en-US" sz="2000" smtClean="0">
                <a:solidFill>
                  <a:srgbClr val="092471"/>
                </a:solidFill>
              </a:rPr>
              <a:t>CONTINUED</a:t>
            </a:r>
            <a:endParaRPr lang="en-US" sz="2800" smtClean="0"/>
          </a:p>
        </p:txBody>
      </p:sp>
      <p:sp>
        <p:nvSpPr>
          <p:cNvPr id="189442" name="Content Placeholder 2"/>
          <p:cNvSpPr>
            <a:spLocks noGrp="1"/>
          </p:cNvSpPr>
          <p:nvPr>
            <p:ph idx="1"/>
          </p:nvPr>
        </p:nvSpPr>
        <p:spPr>
          <a:xfrm>
            <a:off x="914400" y="1384300"/>
            <a:ext cx="7313613" cy="4864100"/>
          </a:xfrm>
          <a:ln w="28575">
            <a:solidFill>
              <a:srgbClr val="092471"/>
            </a:solidFill>
          </a:ln>
        </p:spPr>
        <p:txBody>
          <a:bodyPr/>
          <a:lstStyle/>
          <a:p>
            <a:r>
              <a:rPr lang="en-US" smtClean="0">
                <a:solidFill>
                  <a:srgbClr val="413C29"/>
                </a:solidFill>
              </a:rPr>
              <a:t>In order for a service to be billable, the note must be written or dictated within 7 working days (for the staff who provided the service).  After the 24-hour time frame, the note shall be entered as a “late entry” and include a dated signature.  If an electronic note is used and late entries are tracked/stamped in the system, this will meet documentation requirements.</a:t>
            </a:r>
          </a:p>
          <a:p>
            <a:r>
              <a:rPr lang="en-US" smtClean="0">
                <a:solidFill>
                  <a:srgbClr val="413C29"/>
                </a:solidFill>
              </a:rPr>
              <a:t>If there is no note for the date being audited, then audit questions related the qualifications, training, supervision, record checks of the staff who provided the service are rated “N/A.”</a:t>
            </a:r>
          </a:p>
          <a:p>
            <a:endParaRPr lang="en-US" smtClean="0">
              <a:solidFill>
                <a:srgbClr val="000000"/>
              </a:solidFill>
            </a:endParaRPr>
          </a:p>
        </p:txBody>
      </p:sp>
      <p:sp>
        <p:nvSpPr>
          <p:cNvPr id="189443" name="Slide Number Placeholder 3"/>
          <p:cNvSpPr>
            <a:spLocks noGrp="1"/>
          </p:cNvSpPr>
          <p:nvPr>
            <p:ph type="sldNum" sz="quarter" idx="12"/>
          </p:nvPr>
        </p:nvSpPr>
        <p:spPr bwMode="auto">
          <a:xfrm>
            <a:off x="7486650" y="5607050"/>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85</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5000"/>
              <a:lumOff val="75000"/>
            </a:schemeClr>
          </a:solidFill>
        </p:spPr>
        <p:txBody>
          <a:bodyPr/>
          <a:lstStyle/>
          <a:p>
            <a:pPr>
              <a:defRPr/>
            </a:pPr>
            <a:r>
              <a:rPr lang="en-US" sz="2800" smtClean="0"/>
              <a:t>Service Documentation</a:t>
            </a:r>
            <a:br>
              <a:rPr lang="en-US" sz="2800" smtClean="0"/>
            </a:br>
            <a:r>
              <a:rPr lang="en-US" sz="2000" smtClean="0">
                <a:solidFill>
                  <a:srgbClr val="092471"/>
                </a:solidFill>
              </a:rPr>
              <a:t>CONTINUED</a:t>
            </a:r>
            <a:endParaRPr lang="en-US" sz="2800" smtClean="0"/>
          </a:p>
        </p:txBody>
      </p:sp>
      <p:sp>
        <p:nvSpPr>
          <p:cNvPr id="3" name="Content Placeholder 2"/>
          <p:cNvSpPr>
            <a:spLocks noGrp="1"/>
          </p:cNvSpPr>
          <p:nvPr>
            <p:ph idx="1"/>
          </p:nvPr>
        </p:nvSpPr>
        <p:spPr>
          <a:xfrm>
            <a:off x="914400" y="2065338"/>
            <a:ext cx="7313613" cy="3033712"/>
          </a:xfrm>
          <a:ln w="28575">
            <a:solidFill>
              <a:srgbClr val="092471"/>
            </a:solidFill>
          </a:ln>
        </p:spPr>
        <p:txBody>
          <a:bodyPr/>
          <a:lstStyle/>
          <a:p>
            <a:pPr>
              <a:defRPr/>
            </a:pPr>
            <a:r>
              <a:rPr lang="en-US" dirty="0" smtClean="0">
                <a:solidFill>
                  <a:schemeClr val="accent5">
                    <a:lumMod val="50000"/>
                  </a:schemeClr>
                </a:solidFill>
              </a:rPr>
              <a:t>If there is an unsigned note, review and rate other questions related to the note accordingly.  Questions related to the staff person remain rated as “N/A."  Do not assume based on handwriting that you can identify the service provider.</a:t>
            </a:r>
          </a:p>
          <a:p>
            <a:pPr>
              <a:defRPr/>
            </a:pPr>
            <a:endParaRPr lang="en-US" dirty="0">
              <a:solidFill>
                <a:srgbClr val="000000"/>
              </a:solidFill>
            </a:endParaRPr>
          </a:p>
        </p:txBody>
      </p:sp>
      <p:sp>
        <p:nvSpPr>
          <p:cNvPr id="191491" name="Slide Number Placeholder 3"/>
          <p:cNvSpPr>
            <a:spLocks noGrp="1"/>
          </p:cNvSpPr>
          <p:nvPr>
            <p:ph type="sldNum" sz="quarter" idx="12"/>
          </p:nvPr>
        </p:nvSpPr>
        <p:spPr bwMode="auto">
          <a:xfrm>
            <a:off x="7486650" y="5530850"/>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86</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accent2">
              <a:lumMod val="25000"/>
              <a:lumOff val="75000"/>
            </a:schemeClr>
          </a:solidFill>
        </p:spPr>
        <p:txBody>
          <a:bodyPr/>
          <a:lstStyle/>
          <a:p>
            <a:pPr>
              <a:defRPr/>
            </a:pPr>
            <a:r>
              <a:rPr lang="en-US" sz="2800" dirty="0" smtClean="0"/>
              <a:t>Service Documentation</a:t>
            </a:r>
            <a:endParaRPr lang="en-US" sz="2800" dirty="0"/>
          </a:p>
        </p:txBody>
      </p:sp>
      <p:sp>
        <p:nvSpPr>
          <p:cNvPr id="193538" name="Content Placeholder 2"/>
          <p:cNvSpPr>
            <a:spLocks noGrp="1"/>
          </p:cNvSpPr>
          <p:nvPr>
            <p:ph idx="4294967295"/>
          </p:nvPr>
        </p:nvSpPr>
        <p:spPr>
          <a:xfrm>
            <a:off x="914400" y="1735138"/>
            <a:ext cx="7313613" cy="4592637"/>
          </a:xfrm>
          <a:ln w="28575">
            <a:solidFill>
              <a:srgbClr val="092471"/>
            </a:solidFill>
          </a:ln>
        </p:spPr>
        <p:txBody>
          <a:bodyPr/>
          <a:lstStyle/>
          <a:p>
            <a:r>
              <a:rPr lang="en-US" b="1" smtClean="0"/>
              <a:t>Does the service note relate to goals listed in the service plan?  </a:t>
            </a:r>
            <a:r>
              <a:rPr lang="en-US" smtClean="0">
                <a:solidFill>
                  <a:srgbClr val="092471"/>
                </a:solidFill>
              </a:rPr>
              <a:t>CCP 8C</a:t>
            </a:r>
            <a:endParaRPr lang="en-US" smtClean="0"/>
          </a:p>
          <a:p>
            <a:pPr lvl="1">
              <a:buFont typeface="Wingdings" pitchFamily="2" charset="2"/>
              <a:buChar char="Ø"/>
            </a:pPr>
            <a:r>
              <a:rPr lang="en-US" smtClean="0">
                <a:solidFill>
                  <a:srgbClr val="092471"/>
                </a:solidFill>
              </a:rPr>
              <a:t>Q8 on the LIP Tool</a:t>
            </a:r>
          </a:p>
          <a:p>
            <a:r>
              <a:rPr lang="en-US" smtClean="0"/>
              <a:t>Note reflects purpose of the intervention</a:t>
            </a:r>
          </a:p>
          <a:p>
            <a:r>
              <a:rPr lang="en-US" smtClean="0"/>
              <a:t>Note states, summarizes and/or relates to a goal or references a goal # in the service plan.</a:t>
            </a:r>
          </a:p>
          <a:p>
            <a:r>
              <a:rPr lang="en-US" smtClean="0"/>
              <a:t>Goal is not expired or overdue for review</a:t>
            </a:r>
          </a:p>
          <a:p>
            <a:r>
              <a:rPr lang="en-US" smtClean="0"/>
              <a:t>If goal does not match the goal # indicated, review all goals to see if it relates to another goal</a:t>
            </a:r>
          </a:p>
          <a:p>
            <a:endParaRPr lang="en-US" smtClean="0"/>
          </a:p>
        </p:txBody>
      </p:sp>
      <p:sp>
        <p:nvSpPr>
          <p:cNvPr id="4" name="Slide Number Placeholder 3"/>
          <p:cNvSpPr txBox="1">
            <a:spLocks noGrp="1"/>
          </p:cNvSpPr>
          <p:nvPr/>
        </p:nvSpPr>
        <p:spPr>
          <a:xfrm>
            <a:off x="9674225" y="4625975"/>
            <a:ext cx="1482725" cy="850900"/>
          </a:xfrm>
          <a:prstGeom prst="rect">
            <a:avLst/>
          </a:prstGeom>
          <a:noFill/>
        </p:spPr>
        <p:txBody>
          <a:bodyPr anchor="ctr"/>
          <a:lstStyle/>
          <a:p>
            <a:pPr algn="r" fontAlgn="auto">
              <a:spcBef>
                <a:spcPts val="0"/>
              </a:spcBef>
              <a:spcAft>
                <a:spcPts val="0"/>
              </a:spcAft>
              <a:defRPr/>
            </a:pPr>
            <a:endParaRPr lang="en-US" sz="8200" dirty="0">
              <a:gradFill>
                <a:gsLst>
                  <a:gs pos="0">
                    <a:schemeClr val="tx1">
                      <a:alpha val="10000"/>
                    </a:schemeClr>
                  </a:gs>
                  <a:gs pos="100000">
                    <a:schemeClr val="tx1">
                      <a:alpha val="10000"/>
                    </a:schemeClr>
                  </a:gs>
                </a:gsLst>
                <a:lin ang="5400000" scaled="0"/>
              </a:gradFill>
              <a:latin typeface="Impact" pitchFamily="34" charset="0"/>
            </a:endParaRPr>
          </a:p>
        </p:txBody>
      </p:sp>
      <p:sp>
        <p:nvSpPr>
          <p:cNvPr id="193540"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E6881E-D021-4F19-976C-CE6FBD4F54BE}" type="slidenum">
              <a:rPr lang="en-US" sz="2000" b="1" smtClean="0">
                <a:solidFill>
                  <a:srgbClr val="092471"/>
                </a:solidFill>
              </a:rPr>
              <a:pPr fontAlgn="base">
                <a:spcBef>
                  <a:spcPct val="0"/>
                </a:spcBef>
                <a:spcAft>
                  <a:spcPct val="0"/>
                </a:spcAft>
              </a:pPr>
              <a:t>87</a:t>
            </a:fld>
            <a:endParaRPr lang="en-US" sz="2000" b="1" smtClean="0">
              <a:solidFill>
                <a:srgbClr val="092471"/>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9088"/>
            <a:ext cx="7313613" cy="868362"/>
          </a:xfrm>
          <a:solidFill>
            <a:schemeClr val="accent2">
              <a:lumMod val="25000"/>
              <a:lumOff val="75000"/>
            </a:schemeClr>
          </a:solidFill>
        </p:spPr>
        <p:txBody>
          <a:bodyPr/>
          <a:lstStyle/>
          <a:p>
            <a:pPr>
              <a:defRPr/>
            </a:pPr>
            <a:r>
              <a:rPr lang="en-US" sz="2800" dirty="0" smtClean="0"/>
              <a:t>Service Documentation</a:t>
            </a:r>
            <a:endParaRPr lang="en-US" sz="2800" dirty="0"/>
          </a:p>
        </p:txBody>
      </p:sp>
      <p:sp>
        <p:nvSpPr>
          <p:cNvPr id="195586" name="Content Placeholder 2"/>
          <p:cNvSpPr>
            <a:spLocks noGrp="1"/>
          </p:cNvSpPr>
          <p:nvPr>
            <p:ph idx="1"/>
          </p:nvPr>
        </p:nvSpPr>
        <p:spPr>
          <a:xfrm>
            <a:off x="914400" y="1444625"/>
            <a:ext cx="7313613" cy="5072063"/>
          </a:xfrm>
          <a:ln w="28575">
            <a:solidFill>
              <a:srgbClr val="092471"/>
            </a:solidFill>
          </a:ln>
        </p:spPr>
        <p:txBody>
          <a:bodyPr/>
          <a:lstStyle/>
          <a:p>
            <a:r>
              <a:rPr lang="en-US" b="1" smtClean="0"/>
              <a:t>Does the service documentation include an assessment of progress toward goals?     </a:t>
            </a:r>
            <a:r>
              <a:rPr lang="en-US" smtClean="0">
                <a:solidFill>
                  <a:srgbClr val="092471"/>
                </a:solidFill>
              </a:rPr>
              <a:t>CCP 8C</a:t>
            </a:r>
          </a:p>
          <a:p>
            <a:pPr lvl="1">
              <a:buFont typeface="Wingdings" pitchFamily="2" charset="2"/>
              <a:buChar char="Ø"/>
            </a:pPr>
            <a:r>
              <a:rPr lang="en-US" smtClean="0">
                <a:solidFill>
                  <a:srgbClr val="092471"/>
                </a:solidFill>
              </a:rPr>
              <a:t>Q9 on LIP Tool</a:t>
            </a:r>
          </a:p>
          <a:p>
            <a:pPr lvl="1">
              <a:buFont typeface="Wingdings" pitchFamily="2" charset="2"/>
              <a:buChar char="Ø"/>
            </a:pPr>
            <a:r>
              <a:rPr lang="en-US" smtClean="0">
                <a:solidFill>
                  <a:srgbClr val="092471"/>
                </a:solidFill>
              </a:rPr>
              <a:t>Optional – Q14 on Generic Agency Tool</a:t>
            </a:r>
          </a:p>
          <a:p>
            <a:r>
              <a:rPr lang="en-US" smtClean="0">
                <a:solidFill>
                  <a:srgbClr val="000000"/>
                </a:solidFill>
              </a:rPr>
              <a:t>Service note needs to indicate progress made toward the goal/effectiveness (how it turned out for the person; how did he/she respond to the intervention)</a:t>
            </a:r>
          </a:p>
          <a:p>
            <a:r>
              <a:rPr lang="en-US" smtClean="0">
                <a:solidFill>
                  <a:srgbClr val="000000"/>
                </a:solidFill>
              </a:rPr>
              <a:t>If the information is not in the traditional section of the note, read the entire narrative note to determine if it was addressed.</a:t>
            </a:r>
          </a:p>
          <a:p>
            <a:pPr>
              <a:buFontTx/>
              <a:buNone/>
            </a:pPr>
            <a:endParaRPr lang="en-US" smtClean="0">
              <a:solidFill>
                <a:srgbClr val="000000"/>
              </a:solidFill>
            </a:endParaRPr>
          </a:p>
        </p:txBody>
      </p:sp>
      <p:sp>
        <p:nvSpPr>
          <p:cNvPr id="195587"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88</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p:cNvSpPr>
          <p:nvPr>
            <p:ph type="title"/>
          </p:nvPr>
        </p:nvSpPr>
        <p:spPr>
          <a:solidFill>
            <a:srgbClr val="FF9999"/>
          </a:solidFill>
        </p:spPr>
        <p:txBody>
          <a:bodyPr/>
          <a:lstStyle/>
          <a:p>
            <a:r>
              <a:rPr lang="en-US" sz="3200" smtClean="0"/>
              <a:t>Service Documentation</a:t>
            </a:r>
          </a:p>
        </p:txBody>
      </p:sp>
      <p:sp>
        <p:nvSpPr>
          <p:cNvPr id="197634" name="Rectangle 3"/>
          <p:cNvSpPr>
            <a:spLocks noGrp="1"/>
          </p:cNvSpPr>
          <p:nvPr>
            <p:ph type="body" idx="1"/>
          </p:nvPr>
        </p:nvSpPr>
        <p:spPr>
          <a:ln w="28575">
            <a:solidFill>
              <a:srgbClr val="092471"/>
            </a:solidFill>
          </a:ln>
        </p:spPr>
        <p:txBody>
          <a:bodyPr/>
          <a:lstStyle/>
          <a:p>
            <a:r>
              <a:rPr lang="en-US" b="1" smtClean="0"/>
              <a:t>Does the documentation reflect the specific service billed?  </a:t>
            </a:r>
            <a:r>
              <a:rPr lang="en-US" smtClean="0">
                <a:solidFill>
                  <a:srgbClr val="092471"/>
                </a:solidFill>
              </a:rPr>
              <a:t>CCP 8C</a:t>
            </a:r>
          </a:p>
          <a:p>
            <a:pPr lvl="1">
              <a:buFont typeface="Wingdings" pitchFamily="2" charset="2"/>
              <a:buChar char="Ø"/>
            </a:pPr>
            <a:r>
              <a:rPr lang="en-US" smtClean="0">
                <a:solidFill>
                  <a:srgbClr val="092471"/>
                </a:solidFill>
              </a:rPr>
              <a:t>Q10 on LIP Tool</a:t>
            </a:r>
          </a:p>
          <a:p>
            <a:r>
              <a:rPr lang="en-US" smtClean="0">
                <a:solidFill>
                  <a:srgbClr val="000000"/>
                </a:solidFill>
              </a:rPr>
              <a:t>Service documented must match procedure code billed.</a:t>
            </a:r>
          </a:p>
          <a:p>
            <a:r>
              <a:rPr lang="en-US" smtClean="0">
                <a:solidFill>
                  <a:srgbClr val="000000"/>
                </a:solidFill>
              </a:rPr>
              <a:t>Intervention must match procedure code billed.</a:t>
            </a:r>
          </a:p>
          <a:p>
            <a:r>
              <a:rPr lang="en-US" smtClean="0">
                <a:solidFill>
                  <a:srgbClr val="000000"/>
                </a:solidFill>
              </a:rPr>
              <a:t>No provider may bill H codes.</a:t>
            </a:r>
          </a:p>
          <a:p>
            <a:endParaRPr lang="en-US" smtClean="0">
              <a:solidFill>
                <a:srgbClr val="092471"/>
              </a:solidFill>
            </a:endParaRPr>
          </a:p>
        </p:txBody>
      </p:sp>
      <p:sp>
        <p:nvSpPr>
          <p:cNvPr id="19763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013715-CBF7-43EB-ADC4-117C7286BF5B}" type="slidenum">
              <a:rPr lang="en-US" sz="2000" smtClean="0">
                <a:solidFill>
                  <a:srgbClr val="092471"/>
                </a:solidFill>
              </a:rPr>
              <a:pPr fontAlgn="base">
                <a:spcBef>
                  <a:spcPct val="0"/>
                </a:spcBef>
                <a:spcAft>
                  <a:spcPct val="0"/>
                </a:spcAft>
              </a:pPr>
              <a:t>89</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Professional Association Council</a:t>
            </a:r>
          </a:p>
        </p:txBody>
      </p:sp>
      <p:sp>
        <p:nvSpPr>
          <p:cNvPr id="40962" name="Content Placeholder 2"/>
          <p:cNvSpPr>
            <a:spLocks noGrp="1"/>
          </p:cNvSpPr>
          <p:nvPr>
            <p:ph sz="half" idx="1"/>
          </p:nvPr>
        </p:nvSpPr>
        <p:spPr>
          <a:xfrm>
            <a:off x="914400" y="1735138"/>
            <a:ext cx="3565525" cy="4351337"/>
          </a:xfrm>
        </p:spPr>
        <p:txBody>
          <a:bodyPr/>
          <a:lstStyle/>
          <a:p>
            <a:pPr>
              <a:defRPr/>
            </a:pPr>
            <a:r>
              <a:rPr lang="en-US" dirty="0"/>
              <a:t>Addiction Professionals of NC</a:t>
            </a:r>
          </a:p>
          <a:p>
            <a:pPr>
              <a:defRPr/>
            </a:pPr>
            <a:r>
              <a:rPr lang="en-US" dirty="0"/>
              <a:t>Licensed Professional Counselors Assoc. of NC</a:t>
            </a:r>
          </a:p>
          <a:p>
            <a:pPr>
              <a:defRPr/>
            </a:pPr>
            <a:r>
              <a:rPr lang="en-US" dirty="0"/>
              <a:t>National Association of Social Workers-NC Chapter</a:t>
            </a:r>
          </a:p>
          <a:p>
            <a:pPr>
              <a:defRPr/>
            </a:pPr>
            <a:r>
              <a:rPr lang="en-US" dirty="0"/>
              <a:t>NC Association for Marriage &amp; Family Therapy</a:t>
            </a:r>
          </a:p>
          <a:p>
            <a:pPr marL="0" indent="0">
              <a:buFontTx/>
              <a:buNone/>
              <a:defRPr/>
            </a:pPr>
            <a:endParaRPr lang="en-US" dirty="0" smtClean="0"/>
          </a:p>
        </p:txBody>
      </p:sp>
      <p:sp>
        <p:nvSpPr>
          <p:cNvPr id="40963" name="Content Placeholder 3"/>
          <p:cNvSpPr>
            <a:spLocks noGrp="1"/>
          </p:cNvSpPr>
          <p:nvPr>
            <p:ph sz="half" idx="2"/>
          </p:nvPr>
        </p:nvSpPr>
        <p:spPr>
          <a:xfrm>
            <a:off x="4648200" y="1735138"/>
            <a:ext cx="3565525" cy="4351337"/>
          </a:xfrm>
        </p:spPr>
        <p:txBody>
          <a:bodyPr/>
          <a:lstStyle/>
          <a:p>
            <a:r>
              <a:rPr lang="en-US" smtClean="0"/>
              <a:t>NC Counseling Association</a:t>
            </a:r>
          </a:p>
          <a:p>
            <a:r>
              <a:rPr lang="en-US" smtClean="0"/>
              <a:t>NC Nurses Association</a:t>
            </a:r>
          </a:p>
          <a:p>
            <a:r>
              <a:rPr lang="en-US" smtClean="0"/>
              <a:t>NC Psychiatric Association</a:t>
            </a:r>
          </a:p>
          <a:p>
            <a:r>
              <a:rPr lang="en-US" smtClean="0"/>
              <a:t>NC Psychological Association</a:t>
            </a:r>
          </a:p>
          <a:p>
            <a:r>
              <a:rPr lang="en-US" smtClean="0"/>
              <a:t>NC Society for Clinical Social Work</a:t>
            </a:r>
          </a:p>
          <a:p>
            <a:endParaRPr lang="en-US" smtClean="0"/>
          </a:p>
          <a:p>
            <a:endParaRPr lang="en-US" smtClean="0"/>
          </a:p>
        </p:txBody>
      </p:sp>
      <p:sp>
        <p:nvSpPr>
          <p:cNvPr id="40964" name="Slide Number Placeholder 3"/>
          <p:cNvSpPr txBox="1">
            <a:spLocks noGrp="1"/>
          </p:cNvSpPr>
          <p:nvPr/>
        </p:nvSpPr>
        <p:spPr bwMode="auto">
          <a:xfrm>
            <a:off x="7521575" y="5661025"/>
            <a:ext cx="1482725" cy="852488"/>
          </a:xfrm>
          <a:prstGeom prst="rect">
            <a:avLst/>
          </a:prstGeom>
          <a:noFill/>
          <a:ln w="9525">
            <a:noFill/>
            <a:miter lim="800000"/>
            <a:headEnd/>
            <a:tailEnd/>
          </a:ln>
        </p:spPr>
        <p:txBody>
          <a:bodyPr anchor="ctr"/>
          <a:lstStyle/>
          <a:p>
            <a:pPr algn="r"/>
            <a:r>
              <a:rPr lang="en-US" sz="2000">
                <a:solidFill>
                  <a:srgbClr val="092471"/>
                </a:solidFill>
                <a:latin typeface="Impact" pitchFamily="34" charset="0"/>
              </a:rPr>
              <a:t>9</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5000"/>
              <a:lumOff val="75000"/>
            </a:schemeClr>
          </a:solidFill>
        </p:spPr>
        <p:txBody>
          <a:bodyPr/>
          <a:lstStyle/>
          <a:p>
            <a:pPr>
              <a:defRPr/>
            </a:pPr>
            <a:r>
              <a:rPr lang="en-US" sz="2800" dirty="0" smtClean="0"/>
              <a:t>Service Documentation</a:t>
            </a:r>
            <a:endParaRPr lang="en-US" sz="2800" dirty="0"/>
          </a:p>
        </p:txBody>
      </p:sp>
      <p:sp>
        <p:nvSpPr>
          <p:cNvPr id="199682" name="Content Placeholder 2"/>
          <p:cNvSpPr>
            <a:spLocks noGrp="1"/>
          </p:cNvSpPr>
          <p:nvPr>
            <p:ph idx="1"/>
          </p:nvPr>
        </p:nvSpPr>
        <p:spPr>
          <a:xfrm>
            <a:off x="696913" y="1735138"/>
            <a:ext cx="7707312" cy="4592637"/>
          </a:xfrm>
          <a:ln w="28575">
            <a:solidFill>
              <a:srgbClr val="092471"/>
            </a:solidFill>
          </a:ln>
        </p:spPr>
        <p:txBody>
          <a:bodyPr/>
          <a:lstStyle/>
          <a:p>
            <a:r>
              <a:rPr lang="en-US" b="1" smtClean="0">
                <a:solidFill>
                  <a:srgbClr val="000000"/>
                </a:solidFill>
              </a:rPr>
              <a:t>Does the documentation reflect treatment for the duration of the service billed?  </a:t>
            </a:r>
            <a:r>
              <a:rPr lang="en-US" smtClean="0">
                <a:solidFill>
                  <a:srgbClr val="092471"/>
                </a:solidFill>
              </a:rPr>
              <a:t>CCP 8A, 8C</a:t>
            </a:r>
          </a:p>
          <a:p>
            <a:pPr lvl="1">
              <a:buFont typeface="Wingdings" pitchFamily="2" charset="2"/>
              <a:buChar char="Ø"/>
            </a:pPr>
            <a:r>
              <a:rPr lang="en-US" smtClean="0">
                <a:solidFill>
                  <a:srgbClr val="092471"/>
                </a:solidFill>
              </a:rPr>
              <a:t>Q5 on Generic Agency Tool</a:t>
            </a:r>
          </a:p>
          <a:p>
            <a:pPr lvl="1">
              <a:buFont typeface="Wingdings" pitchFamily="2" charset="2"/>
              <a:buChar char="Ø"/>
            </a:pPr>
            <a:r>
              <a:rPr lang="en-US" smtClean="0">
                <a:solidFill>
                  <a:srgbClr val="092471"/>
                </a:solidFill>
              </a:rPr>
              <a:t>Q12 on LIP Tool</a:t>
            </a:r>
          </a:p>
          <a:p>
            <a:r>
              <a:rPr lang="en-US" smtClean="0">
                <a:solidFill>
                  <a:srgbClr val="000000"/>
                </a:solidFill>
              </a:rPr>
              <a:t>Intervention relates to the stated purpose of goal</a:t>
            </a:r>
          </a:p>
          <a:p>
            <a:r>
              <a:rPr lang="en-US" smtClean="0">
                <a:solidFill>
                  <a:srgbClr val="000000"/>
                </a:solidFill>
              </a:rPr>
              <a:t>Intervention/Tx documented justifies amount of time billed – reasonably took place in the amount of time documented</a:t>
            </a:r>
          </a:p>
          <a:p>
            <a:r>
              <a:rPr lang="en-US" smtClean="0">
                <a:solidFill>
                  <a:srgbClr val="000000"/>
                </a:solidFill>
              </a:rPr>
              <a:t>There is actual treatment reflected in the intervention related to goals, symptoms, diagnoses</a:t>
            </a:r>
          </a:p>
          <a:p>
            <a:endParaRPr lang="en-US" smtClean="0">
              <a:solidFill>
                <a:srgbClr val="000000"/>
              </a:solidFill>
            </a:endParaRPr>
          </a:p>
        </p:txBody>
      </p:sp>
      <p:sp>
        <p:nvSpPr>
          <p:cNvPr id="199683"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90</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5000"/>
              <a:lumOff val="75000"/>
            </a:schemeClr>
          </a:solidFill>
        </p:spPr>
        <p:txBody>
          <a:bodyPr/>
          <a:lstStyle/>
          <a:p>
            <a:pPr>
              <a:defRPr/>
            </a:pPr>
            <a:r>
              <a:rPr lang="en-US" sz="2800" smtClean="0"/>
              <a:t>Service Documentation</a:t>
            </a:r>
            <a:br>
              <a:rPr lang="en-US" sz="2800" smtClean="0"/>
            </a:br>
            <a:r>
              <a:rPr lang="en-US" sz="2000" smtClean="0">
                <a:solidFill>
                  <a:srgbClr val="092471"/>
                </a:solidFill>
              </a:rPr>
              <a:t>CONTINUED</a:t>
            </a:r>
            <a:endParaRPr lang="en-US" sz="2800" smtClean="0"/>
          </a:p>
        </p:txBody>
      </p:sp>
      <p:sp>
        <p:nvSpPr>
          <p:cNvPr id="201730" name="Content Placeholder 2"/>
          <p:cNvSpPr>
            <a:spLocks noGrp="1"/>
          </p:cNvSpPr>
          <p:nvPr>
            <p:ph idx="1"/>
          </p:nvPr>
        </p:nvSpPr>
        <p:spPr>
          <a:xfrm>
            <a:off x="696913" y="2032000"/>
            <a:ext cx="7707312" cy="3127375"/>
          </a:xfrm>
          <a:ln w="28575">
            <a:solidFill>
              <a:srgbClr val="092471"/>
            </a:solidFill>
          </a:ln>
        </p:spPr>
        <p:txBody>
          <a:bodyPr/>
          <a:lstStyle/>
          <a:p>
            <a:r>
              <a:rPr lang="en-US" smtClean="0">
                <a:solidFill>
                  <a:srgbClr val="000000"/>
                </a:solidFill>
              </a:rPr>
              <a:t>The following are not billable:</a:t>
            </a:r>
          </a:p>
          <a:p>
            <a:pPr lvl="1">
              <a:buFont typeface="Wingdings" pitchFamily="2" charset="2"/>
              <a:buChar char="Ø"/>
            </a:pPr>
            <a:r>
              <a:rPr lang="en-US" smtClean="0">
                <a:solidFill>
                  <a:srgbClr val="000000"/>
                </a:solidFill>
              </a:rPr>
              <a:t>Verifying eligibility and obtaining prior approval</a:t>
            </a:r>
          </a:p>
          <a:p>
            <a:pPr lvl="1">
              <a:buFont typeface="Wingdings" pitchFamily="2" charset="2"/>
              <a:buChar char="Ø"/>
            </a:pPr>
            <a:r>
              <a:rPr lang="en-US" smtClean="0">
                <a:solidFill>
                  <a:srgbClr val="000000"/>
                </a:solidFill>
              </a:rPr>
              <a:t>Completing NCTOPPS</a:t>
            </a:r>
          </a:p>
          <a:p>
            <a:pPr lvl="1">
              <a:buFont typeface="Wingdings" pitchFamily="2" charset="2"/>
              <a:buChar char="Ø"/>
            </a:pPr>
            <a:r>
              <a:rPr lang="en-US" smtClean="0">
                <a:solidFill>
                  <a:srgbClr val="000000"/>
                </a:solidFill>
              </a:rPr>
              <a:t>Internal agency supervision</a:t>
            </a:r>
          </a:p>
        </p:txBody>
      </p:sp>
      <p:sp>
        <p:nvSpPr>
          <p:cNvPr id="201731"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91</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p:cNvSpPr>
          <p:nvPr>
            <p:ph type="title"/>
          </p:nvPr>
        </p:nvSpPr>
        <p:spPr>
          <a:solidFill>
            <a:srgbClr val="FF9999"/>
          </a:solidFill>
        </p:spPr>
        <p:txBody>
          <a:bodyPr/>
          <a:lstStyle/>
          <a:p>
            <a:r>
              <a:rPr lang="en-US" sz="3200" smtClean="0"/>
              <a:t>Service Documentation</a:t>
            </a:r>
          </a:p>
        </p:txBody>
      </p:sp>
      <p:sp>
        <p:nvSpPr>
          <p:cNvPr id="203778" name="Rectangle 3"/>
          <p:cNvSpPr>
            <a:spLocks noGrp="1"/>
          </p:cNvSpPr>
          <p:nvPr>
            <p:ph type="body" idx="1"/>
          </p:nvPr>
        </p:nvSpPr>
        <p:spPr>
          <a:ln w="28575">
            <a:solidFill>
              <a:srgbClr val="092471"/>
            </a:solidFill>
          </a:ln>
        </p:spPr>
        <p:txBody>
          <a:bodyPr/>
          <a:lstStyle/>
          <a:p>
            <a:r>
              <a:rPr lang="en-US" sz="2000" b="1" smtClean="0"/>
              <a:t>Is the service note individualized specific to the date of service?  </a:t>
            </a:r>
            <a:r>
              <a:rPr lang="en-US" sz="2000" smtClean="0">
                <a:solidFill>
                  <a:srgbClr val="000090"/>
                </a:solidFill>
              </a:rPr>
              <a:t>CCP 8A, 8C</a:t>
            </a:r>
          </a:p>
          <a:p>
            <a:pPr lvl="1">
              <a:buFont typeface="Wingdings" pitchFamily="2" charset="2"/>
              <a:buChar char="Ø"/>
            </a:pPr>
            <a:r>
              <a:rPr lang="en-US" sz="2000" smtClean="0">
                <a:solidFill>
                  <a:srgbClr val="000090"/>
                </a:solidFill>
              </a:rPr>
              <a:t>Q6 on Generic Agency Tool</a:t>
            </a:r>
          </a:p>
          <a:p>
            <a:pPr lvl="1">
              <a:buFont typeface="Wingdings" pitchFamily="2" charset="2"/>
              <a:buChar char="Ø"/>
            </a:pPr>
            <a:r>
              <a:rPr lang="en-US" sz="2000" smtClean="0">
                <a:solidFill>
                  <a:srgbClr val="000090"/>
                </a:solidFill>
              </a:rPr>
              <a:t>Q11 on LIP Tool</a:t>
            </a:r>
          </a:p>
          <a:p>
            <a:r>
              <a:rPr lang="en-US" sz="2000" smtClean="0">
                <a:solidFill>
                  <a:srgbClr val="000000"/>
                </a:solidFill>
              </a:rPr>
              <a:t>Review notes around the date of service.</a:t>
            </a:r>
          </a:p>
          <a:p>
            <a:r>
              <a:rPr lang="en-US" sz="2000" smtClean="0">
                <a:solidFill>
                  <a:srgbClr val="000000"/>
                </a:solidFill>
              </a:rPr>
              <a:t>Notes should vary from day to day and person to person</a:t>
            </a:r>
          </a:p>
          <a:p>
            <a:r>
              <a:rPr lang="en-US" sz="2000" smtClean="0">
                <a:solidFill>
                  <a:srgbClr val="000000"/>
                </a:solidFill>
              </a:rPr>
              <a:t>No xeroxed notes with dates or signatures changed</a:t>
            </a:r>
          </a:p>
          <a:p>
            <a:r>
              <a:rPr lang="en-US" sz="2000" smtClean="0">
                <a:solidFill>
                  <a:srgbClr val="000000"/>
                </a:solidFill>
              </a:rPr>
              <a:t>No handwritten notes copied throughout with different service dates</a:t>
            </a:r>
          </a:p>
          <a:p>
            <a:endParaRPr lang="en-US" sz="2000" smtClean="0">
              <a:solidFill>
                <a:srgbClr val="000090"/>
              </a:solidFill>
            </a:endParaRPr>
          </a:p>
        </p:txBody>
      </p:sp>
      <p:sp>
        <p:nvSpPr>
          <p:cNvPr id="20377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C79B95-0559-4036-BC32-A0FD609EAFC9}" type="slidenum">
              <a:rPr lang="en-US" sz="2000" smtClean="0">
                <a:solidFill>
                  <a:srgbClr val="092471"/>
                </a:solidFill>
              </a:rPr>
              <a:pPr fontAlgn="base">
                <a:spcBef>
                  <a:spcPct val="0"/>
                </a:spcBef>
                <a:spcAft>
                  <a:spcPct val="0"/>
                </a:spcAft>
              </a:pPr>
              <a:t>92</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p:cNvSpPr>
          <p:nvPr>
            <p:ph type="title"/>
          </p:nvPr>
        </p:nvSpPr>
        <p:spPr>
          <a:solidFill>
            <a:srgbClr val="FF9999"/>
          </a:solidFill>
        </p:spPr>
        <p:txBody>
          <a:bodyPr/>
          <a:lstStyle/>
          <a:p>
            <a:r>
              <a:rPr lang="en-US" sz="3200" smtClean="0"/>
              <a:t>Service Documentation</a:t>
            </a:r>
            <a:br>
              <a:rPr lang="en-US" sz="3200" smtClean="0"/>
            </a:br>
            <a:r>
              <a:rPr lang="en-US" sz="2000" smtClean="0">
                <a:solidFill>
                  <a:srgbClr val="092471"/>
                </a:solidFill>
              </a:rPr>
              <a:t>CONTINUED</a:t>
            </a:r>
            <a:endParaRPr lang="en-US" sz="3200" smtClean="0"/>
          </a:p>
        </p:txBody>
      </p:sp>
      <p:sp>
        <p:nvSpPr>
          <p:cNvPr id="205826" name="Rectangle 3"/>
          <p:cNvSpPr>
            <a:spLocks noGrp="1"/>
          </p:cNvSpPr>
          <p:nvPr>
            <p:ph type="body" idx="1"/>
          </p:nvPr>
        </p:nvSpPr>
        <p:spPr>
          <a:xfrm>
            <a:off x="914400" y="2084388"/>
            <a:ext cx="7313613" cy="3822700"/>
          </a:xfrm>
          <a:ln w="28575">
            <a:solidFill>
              <a:srgbClr val="092471"/>
            </a:solidFill>
          </a:ln>
        </p:spPr>
        <p:txBody>
          <a:bodyPr/>
          <a:lstStyle/>
          <a:p>
            <a:r>
              <a:rPr lang="en-US" sz="2800" smtClean="0">
                <a:solidFill>
                  <a:srgbClr val="000000"/>
                </a:solidFill>
              </a:rPr>
              <a:t>Look very closely if you see any of the following:</a:t>
            </a:r>
          </a:p>
          <a:p>
            <a:pPr lvl="1">
              <a:buFont typeface="Wingdings" pitchFamily="2" charset="2"/>
              <a:buChar char="Ø"/>
            </a:pPr>
            <a:r>
              <a:rPr lang="en-US" sz="2600" smtClean="0">
                <a:solidFill>
                  <a:srgbClr val="000000"/>
                </a:solidFill>
              </a:rPr>
              <a:t>Exact wording across 2 or more notes for one person or across records</a:t>
            </a:r>
          </a:p>
          <a:p>
            <a:pPr lvl="1">
              <a:buFont typeface="Wingdings" pitchFamily="2" charset="2"/>
              <a:buChar char="Ø"/>
            </a:pPr>
            <a:r>
              <a:rPr lang="en-US" sz="2600" smtClean="0">
                <a:solidFill>
                  <a:srgbClr val="000000"/>
                </a:solidFill>
              </a:rPr>
              <a:t>Conflicting pronouns (he/she, him/her)</a:t>
            </a:r>
          </a:p>
          <a:p>
            <a:pPr lvl="1">
              <a:buFont typeface="Wingdings" pitchFamily="2" charset="2"/>
              <a:buChar char="Ø"/>
            </a:pPr>
            <a:r>
              <a:rPr lang="en-US" sz="2600" smtClean="0">
                <a:solidFill>
                  <a:srgbClr val="000000"/>
                </a:solidFill>
              </a:rPr>
              <a:t>The name or identifying information of another individual is found within the service note.</a:t>
            </a:r>
          </a:p>
        </p:txBody>
      </p:sp>
      <p:sp>
        <p:nvSpPr>
          <p:cNvPr id="2058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C07153-9FE6-43E8-BE77-F2D1AA7B031E}" type="slidenum">
              <a:rPr lang="en-US" sz="2000" smtClean="0">
                <a:solidFill>
                  <a:srgbClr val="092471"/>
                </a:solidFill>
              </a:rPr>
              <a:pPr fontAlgn="base">
                <a:spcBef>
                  <a:spcPct val="0"/>
                </a:spcBef>
                <a:spcAft>
                  <a:spcPct val="0"/>
                </a:spcAft>
              </a:pPr>
              <a:t>93</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p:cNvSpPr>
          <p:nvPr>
            <p:ph type="title"/>
          </p:nvPr>
        </p:nvSpPr>
        <p:spPr>
          <a:solidFill>
            <a:srgbClr val="FF9999"/>
          </a:solidFill>
        </p:spPr>
        <p:txBody>
          <a:bodyPr/>
          <a:lstStyle/>
          <a:p>
            <a:r>
              <a:rPr lang="en-US" sz="3200" smtClean="0"/>
              <a:t>Service Documentation</a:t>
            </a:r>
          </a:p>
        </p:txBody>
      </p:sp>
      <p:sp>
        <p:nvSpPr>
          <p:cNvPr id="207874" name="Rectangle 3"/>
          <p:cNvSpPr>
            <a:spLocks noGrp="1"/>
          </p:cNvSpPr>
          <p:nvPr>
            <p:ph type="body" idx="1"/>
          </p:nvPr>
        </p:nvSpPr>
        <p:spPr>
          <a:xfrm>
            <a:off x="914400" y="1720850"/>
            <a:ext cx="7313613" cy="4056063"/>
          </a:xfrm>
          <a:ln w="28575">
            <a:solidFill>
              <a:srgbClr val="092471"/>
            </a:solidFill>
          </a:ln>
        </p:spPr>
        <p:txBody>
          <a:bodyPr/>
          <a:lstStyle/>
          <a:p>
            <a:pPr>
              <a:lnSpc>
                <a:spcPct val="90000"/>
              </a:lnSpc>
            </a:pPr>
            <a:r>
              <a:rPr lang="en-US" b="1" smtClean="0"/>
              <a:t>Do the units billed correspond to the duration documented on the service note?  </a:t>
            </a:r>
            <a:r>
              <a:rPr lang="en-US" smtClean="0">
                <a:solidFill>
                  <a:srgbClr val="092471"/>
                </a:solidFill>
              </a:rPr>
              <a:t>Provider Participation and Electronic Claims System agreements</a:t>
            </a:r>
          </a:p>
          <a:p>
            <a:pPr lvl="1">
              <a:lnSpc>
                <a:spcPct val="90000"/>
              </a:lnSpc>
              <a:buFont typeface="Wingdings" pitchFamily="2" charset="2"/>
              <a:buChar char="Ø"/>
            </a:pPr>
            <a:r>
              <a:rPr lang="en-US" smtClean="0">
                <a:solidFill>
                  <a:srgbClr val="092471"/>
                </a:solidFill>
              </a:rPr>
              <a:t>Q7 on Generic Agency Tool</a:t>
            </a:r>
          </a:p>
          <a:p>
            <a:pPr>
              <a:lnSpc>
                <a:spcPct val="90000"/>
              </a:lnSpc>
            </a:pPr>
            <a:r>
              <a:rPr lang="en-US" smtClean="0"/>
              <a:t>Duration of periodic services must be documented</a:t>
            </a:r>
          </a:p>
          <a:p>
            <a:pPr>
              <a:lnSpc>
                <a:spcPct val="90000"/>
              </a:lnSpc>
            </a:pPr>
            <a:r>
              <a:rPr lang="en-US" smtClean="0"/>
              <a:t>Billing and duration must be an exact match, however, if fewer units are billed than documented do not rate “Not Met”</a:t>
            </a:r>
          </a:p>
        </p:txBody>
      </p:sp>
      <p:sp>
        <p:nvSpPr>
          <p:cNvPr id="20787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513417-E3A2-4ED5-A631-5F01B2529646}" type="slidenum">
              <a:rPr lang="en-US" sz="2000" smtClean="0">
                <a:solidFill>
                  <a:srgbClr val="092471"/>
                </a:solidFill>
              </a:rPr>
              <a:pPr fontAlgn="base">
                <a:spcBef>
                  <a:spcPct val="0"/>
                </a:spcBef>
                <a:spcAft>
                  <a:spcPct val="0"/>
                </a:spcAft>
              </a:pPr>
              <a:t>94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p:cNvSpPr>
          <p:nvPr>
            <p:ph type="title"/>
          </p:nvPr>
        </p:nvSpPr>
        <p:spPr>
          <a:solidFill>
            <a:srgbClr val="FF9999"/>
          </a:solidFill>
        </p:spPr>
        <p:txBody>
          <a:bodyPr/>
          <a:lstStyle/>
          <a:p>
            <a:r>
              <a:rPr lang="en-US" sz="3200" smtClean="0"/>
              <a:t>Service Documentation</a:t>
            </a:r>
          </a:p>
        </p:txBody>
      </p:sp>
      <p:sp>
        <p:nvSpPr>
          <p:cNvPr id="209922" name="Rectangle 3"/>
          <p:cNvSpPr>
            <a:spLocks noGrp="1"/>
          </p:cNvSpPr>
          <p:nvPr>
            <p:ph type="body" idx="1"/>
          </p:nvPr>
        </p:nvSpPr>
        <p:spPr>
          <a:ln w="28575">
            <a:solidFill>
              <a:srgbClr val="092471"/>
            </a:solidFill>
          </a:ln>
        </p:spPr>
        <p:txBody>
          <a:bodyPr/>
          <a:lstStyle/>
          <a:p>
            <a:r>
              <a:rPr lang="en-US" b="1" smtClean="0"/>
              <a:t>Does the documentation indicate that the requirements of the service definition/rule were met?  </a:t>
            </a:r>
            <a:r>
              <a:rPr lang="en-US" smtClean="0">
                <a:solidFill>
                  <a:srgbClr val="000090"/>
                </a:solidFill>
              </a:rPr>
              <a:t>CCP 8A</a:t>
            </a:r>
          </a:p>
          <a:p>
            <a:pPr lvl="1">
              <a:buFont typeface="Wingdings" pitchFamily="2" charset="2"/>
              <a:buChar char="Ø"/>
            </a:pPr>
            <a:r>
              <a:rPr lang="en-US" smtClean="0">
                <a:solidFill>
                  <a:srgbClr val="092471"/>
                </a:solidFill>
              </a:rPr>
              <a:t>Optional – Q13 on Generic Agency Tool</a:t>
            </a:r>
          </a:p>
          <a:p>
            <a:r>
              <a:rPr lang="en-US" smtClean="0">
                <a:solidFill>
                  <a:srgbClr val="000000"/>
                </a:solidFill>
              </a:rPr>
              <a:t>Review  CCP 8A for service definition</a:t>
            </a:r>
          </a:p>
          <a:p>
            <a:r>
              <a:rPr lang="en-US" smtClean="0">
                <a:solidFill>
                  <a:srgbClr val="000000"/>
                </a:solidFill>
              </a:rPr>
              <a:t>Each service definition include allowable activities, team composition (if applicable) and other critical elements</a:t>
            </a:r>
          </a:p>
        </p:txBody>
      </p:sp>
      <p:sp>
        <p:nvSpPr>
          <p:cNvPr id="20992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68AE7D-FF90-4E4E-839A-C88EB4EE3A03}" type="slidenum">
              <a:rPr lang="en-US" sz="2000" smtClean="0">
                <a:solidFill>
                  <a:srgbClr val="092471"/>
                </a:solidFill>
              </a:rPr>
              <a:pPr fontAlgn="base">
                <a:spcBef>
                  <a:spcPct val="0"/>
                </a:spcBef>
                <a:spcAft>
                  <a:spcPct val="0"/>
                </a:spcAft>
              </a:pPr>
              <a:t>95</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p:cNvSpPr>
          <p:nvPr>
            <p:ph type="title"/>
          </p:nvPr>
        </p:nvSpPr>
        <p:spPr>
          <a:solidFill>
            <a:srgbClr val="FF9999"/>
          </a:solidFill>
        </p:spPr>
        <p:txBody>
          <a:bodyPr/>
          <a:lstStyle/>
          <a:p>
            <a:r>
              <a:rPr lang="en-US" sz="3200" smtClean="0"/>
              <a:t>Service Documentation</a:t>
            </a:r>
          </a:p>
        </p:txBody>
      </p:sp>
      <p:sp>
        <p:nvSpPr>
          <p:cNvPr id="211970" name="Rectangle 3"/>
          <p:cNvSpPr>
            <a:spLocks noGrp="1"/>
          </p:cNvSpPr>
          <p:nvPr>
            <p:ph type="body" idx="1"/>
          </p:nvPr>
        </p:nvSpPr>
        <p:spPr>
          <a:ln w="28575">
            <a:solidFill>
              <a:srgbClr val="092471"/>
            </a:solidFill>
          </a:ln>
        </p:spPr>
        <p:txBody>
          <a:bodyPr/>
          <a:lstStyle/>
          <a:p>
            <a:r>
              <a:rPr lang="en-US" sz="2000" b="1" smtClean="0"/>
              <a:t>Is there documentation that coordination of care is occurring with both medical and non-medical providers involved with the individual receiving services?  </a:t>
            </a:r>
            <a:r>
              <a:rPr lang="en-US" sz="2000" smtClean="0">
                <a:solidFill>
                  <a:srgbClr val="092471"/>
                </a:solidFill>
              </a:rPr>
              <a:t>CCP 8C</a:t>
            </a:r>
            <a:endParaRPr lang="en-US" sz="2000" b="1" smtClean="0">
              <a:solidFill>
                <a:srgbClr val="092471"/>
              </a:solidFill>
            </a:endParaRPr>
          </a:p>
          <a:p>
            <a:pPr lvl="1">
              <a:buFont typeface="Wingdings" pitchFamily="2" charset="2"/>
              <a:buChar char="Ø"/>
            </a:pPr>
            <a:r>
              <a:rPr lang="en-US" sz="2000" smtClean="0">
                <a:solidFill>
                  <a:srgbClr val="092471"/>
                </a:solidFill>
              </a:rPr>
              <a:t>Q15 on LIP Tool</a:t>
            </a:r>
          </a:p>
          <a:p>
            <a:r>
              <a:rPr lang="en-US" sz="2000" smtClean="0">
                <a:solidFill>
                  <a:srgbClr val="000000"/>
                </a:solidFill>
              </a:rPr>
              <a:t>May be found in service notes, summary reports, documentation of telephone calls, Tx planning notes</a:t>
            </a:r>
          </a:p>
          <a:p>
            <a:r>
              <a:rPr lang="en-US" sz="2000" smtClean="0">
                <a:solidFill>
                  <a:srgbClr val="000000"/>
                </a:solidFill>
              </a:rPr>
              <a:t>Coordination of Care expected as applicable for example with primary care, LME-MCO, other mh/dd/sa service providers</a:t>
            </a:r>
          </a:p>
          <a:p>
            <a:endParaRPr lang="en-US" sz="2000" smtClean="0">
              <a:solidFill>
                <a:srgbClr val="092471"/>
              </a:solidFill>
            </a:endParaRPr>
          </a:p>
        </p:txBody>
      </p:sp>
      <p:sp>
        <p:nvSpPr>
          <p:cNvPr id="21197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145E40-931A-4B41-95FC-8AAD677E5C59}" type="slidenum">
              <a:rPr lang="en-US" sz="2000" smtClean="0">
                <a:solidFill>
                  <a:srgbClr val="092471"/>
                </a:solidFill>
              </a:rPr>
              <a:pPr fontAlgn="base">
                <a:spcBef>
                  <a:spcPct val="0"/>
                </a:spcBef>
                <a:spcAft>
                  <a:spcPct val="0"/>
                </a:spcAft>
              </a:pPr>
              <a:t>96</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p:cNvSpPr>
          <p:nvPr>
            <p:ph type="title"/>
          </p:nvPr>
        </p:nvSpPr>
        <p:spPr>
          <a:solidFill>
            <a:srgbClr val="99CCFF"/>
          </a:solidFill>
        </p:spPr>
        <p:txBody>
          <a:bodyPr/>
          <a:lstStyle/>
          <a:p>
            <a:r>
              <a:rPr lang="en-US" sz="3000" smtClean="0"/>
              <a:t>Qualifications/Training of Service Providers/Record Checks/Supervision</a:t>
            </a:r>
          </a:p>
        </p:txBody>
      </p:sp>
      <p:sp>
        <p:nvSpPr>
          <p:cNvPr id="214018" name="Rectangle 3"/>
          <p:cNvSpPr>
            <a:spLocks noGrp="1"/>
          </p:cNvSpPr>
          <p:nvPr>
            <p:ph type="body" idx="1"/>
          </p:nvPr>
        </p:nvSpPr>
        <p:spPr>
          <a:ln w="28575">
            <a:solidFill>
              <a:srgbClr val="092471"/>
            </a:solidFill>
          </a:ln>
        </p:spPr>
        <p:txBody>
          <a:bodyPr/>
          <a:lstStyle/>
          <a:p>
            <a:pPr>
              <a:lnSpc>
                <a:spcPct val="90000"/>
              </a:lnSpc>
            </a:pPr>
            <a:r>
              <a:rPr lang="en-US" sz="2000" b="1" smtClean="0"/>
              <a:t>Is there documentation that the staff is qualified to provide the service billed?</a:t>
            </a:r>
          </a:p>
          <a:p>
            <a:pPr lvl="1">
              <a:lnSpc>
                <a:spcPct val="90000"/>
              </a:lnSpc>
              <a:buFont typeface="Wingdings" pitchFamily="2" charset="2"/>
              <a:buChar char="Ø"/>
            </a:pPr>
            <a:r>
              <a:rPr lang="en-US" sz="2000" smtClean="0">
                <a:solidFill>
                  <a:srgbClr val="092471"/>
                </a:solidFill>
              </a:rPr>
              <a:t>Q8 on Generic Agency Tool</a:t>
            </a:r>
          </a:p>
          <a:p>
            <a:pPr lvl="1">
              <a:lnSpc>
                <a:spcPct val="90000"/>
              </a:lnSpc>
              <a:buFont typeface="Wingdings" pitchFamily="2" charset="2"/>
              <a:buChar char="Ø"/>
            </a:pPr>
            <a:r>
              <a:rPr lang="en-US" sz="2000" smtClean="0">
                <a:solidFill>
                  <a:srgbClr val="092471"/>
                </a:solidFill>
              </a:rPr>
              <a:t>Q13 on LIP Tool</a:t>
            </a:r>
          </a:p>
          <a:p>
            <a:pPr>
              <a:lnSpc>
                <a:spcPct val="90000"/>
              </a:lnSpc>
            </a:pPr>
            <a:r>
              <a:rPr lang="en-US" sz="2000" smtClean="0"/>
              <a:t>Review personnel record for each person who provided a service</a:t>
            </a:r>
          </a:p>
          <a:p>
            <a:pPr>
              <a:lnSpc>
                <a:spcPct val="90000"/>
              </a:lnSpc>
            </a:pPr>
            <a:r>
              <a:rPr lang="en-US" sz="2000" smtClean="0"/>
              <a:t>Verify both required education and experience are evident </a:t>
            </a:r>
          </a:p>
          <a:p>
            <a:pPr>
              <a:lnSpc>
                <a:spcPct val="90000"/>
              </a:lnSpc>
            </a:pPr>
            <a:r>
              <a:rPr lang="en-US" sz="2000" smtClean="0"/>
              <a:t>Use Qualification Checklist (there is one for each PPR Tool) which lists education and training required for the service</a:t>
            </a:r>
          </a:p>
        </p:txBody>
      </p:sp>
      <p:sp>
        <p:nvSpPr>
          <p:cNvPr id="21401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908186-BFF8-40E2-9A20-8B6AC18E74AF}" type="slidenum">
              <a:rPr lang="en-US" sz="2000" smtClean="0">
                <a:solidFill>
                  <a:srgbClr val="092471"/>
                </a:solidFill>
              </a:rPr>
              <a:pPr fontAlgn="base">
                <a:spcBef>
                  <a:spcPct val="0"/>
                </a:spcBef>
                <a:spcAft>
                  <a:spcPct val="0"/>
                </a:spcAft>
              </a:pPr>
              <a:t>97</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p:cNvSpPr>
          <p:nvPr>
            <p:ph type="title"/>
          </p:nvPr>
        </p:nvSpPr>
        <p:spPr>
          <a:xfrm>
            <a:off x="914400" y="287338"/>
            <a:ext cx="7313613" cy="1211262"/>
          </a:xfrm>
          <a:solidFill>
            <a:srgbClr val="99CCFF"/>
          </a:solidFill>
        </p:spPr>
        <p:txBody>
          <a:bodyPr/>
          <a:lstStyle/>
          <a:p>
            <a:r>
              <a:rPr lang="en-US" sz="3000" smtClean="0"/>
              <a:t>Qualifications/Training of Service Providers/Record Checks/Supervision</a:t>
            </a:r>
            <a:br>
              <a:rPr lang="en-US" sz="3000" smtClean="0"/>
            </a:br>
            <a:r>
              <a:rPr lang="en-US" sz="2000" smtClean="0">
                <a:solidFill>
                  <a:srgbClr val="092471"/>
                </a:solidFill>
              </a:rPr>
              <a:t>CONTINUED</a:t>
            </a:r>
            <a:endParaRPr lang="en-US" sz="3000" smtClean="0"/>
          </a:p>
        </p:txBody>
      </p:sp>
      <p:sp>
        <p:nvSpPr>
          <p:cNvPr id="216066" name="Rectangle 3"/>
          <p:cNvSpPr>
            <a:spLocks noGrp="1"/>
          </p:cNvSpPr>
          <p:nvPr>
            <p:ph type="body" idx="1"/>
          </p:nvPr>
        </p:nvSpPr>
        <p:spPr>
          <a:ln w="28575">
            <a:solidFill>
              <a:srgbClr val="092471"/>
            </a:solidFill>
          </a:ln>
        </p:spPr>
        <p:txBody>
          <a:bodyPr/>
          <a:lstStyle/>
          <a:p>
            <a:r>
              <a:rPr lang="en-US" smtClean="0"/>
              <a:t>If service provider is unknown (note not signed or illegible or unverifiable my signature log), rate all staff related questions as “N/A.”</a:t>
            </a:r>
          </a:p>
          <a:p>
            <a:r>
              <a:rPr lang="en-US" smtClean="0"/>
              <a:t>Do not assume based on handwriting in a note that you can identify the provider of an unsigned note.</a:t>
            </a:r>
          </a:p>
          <a:p>
            <a:r>
              <a:rPr lang="en-US" smtClean="0"/>
              <a:t>If staff name is typed but not signed, review for qualifications but rate “Not Met” for the question about the note being signed.</a:t>
            </a:r>
          </a:p>
          <a:p>
            <a:pPr>
              <a:buFontTx/>
              <a:buNone/>
            </a:pPr>
            <a:endParaRPr lang="en-US" smtClean="0"/>
          </a:p>
        </p:txBody>
      </p:sp>
      <p:sp>
        <p:nvSpPr>
          <p:cNvPr id="21606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551B62-DE7B-4076-9242-90547D705E94}" type="slidenum">
              <a:rPr lang="en-US" sz="2000" smtClean="0">
                <a:solidFill>
                  <a:srgbClr val="092471"/>
                </a:solidFill>
              </a:rPr>
              <a:pPr fontAlgn="base">
                <a:spcBef>
                  <a:spcPct val="0"/>
                </a:spcBef>
                <a:spcAft>
                  <a:spcPct val="0"/>
                </a:spcAft>
              </a:pPr>
              <a:t>98</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p:cNvSpPr>
          <p:nvPr>
            <p:ph type="title"/>
          </p:nvPr>
        </p:nvSpPr>
        <p:spPr>
          <a:xfrm>
            <a:off x="914400" y="304800"/>
            <a:ext cx="7313613" cy="868363"/>
          </a:xfrm>
          <a:solidFill>
            <a:srgbClr val="99CCFF"/>
          </a:solidFill>
        </p:spPr>
        <p:txBody>
          <a:bodyPr/>
          <a:lstStyle/>
          <a:p>
            <a:r>
              <a:rPr lang="en-US" sz="3000" smtClean="0"/>
              <a:t>Qualifications/Training of Service Providers/Record Checks/Supervision</a:t>
            </a:r>
          </a:p>
        </p:txBody>
      </p:sp>
      <p:sp>
        <p:nvSpPr>
          <p:cNvPr id="218114" name="Rectangle 3"/>
          <p:cNvSpPr>
            <a:spLocks noGrp="1"/>
          </p:cNvSpPr>
          <p:nvPr>
            <p:ph type="body" idx="1"/>
          </p:nvPr>
        </p:nvSpPr>
        <p:spPr>
          <a:xfrm>
            <a:off x="914400" y="1524000"/>
            <a:ext cx="7313613" cy="4868863"/>
          </a:xfrm>
          <a:ln w="28575">
            <a:solidFill>
              <a:srgbClr val="092471"/>
            </a:solidFill>
          </a:ln>
        </p:spPr>
        <p:txBody>
          <a:bodyPr/>
          <a:lstStyle/>
          <a:p>
            <a:pPr>
              <a:lnSpc>
                <a:spcPct val="80000"/>
              </a:lnSpc>
            </a:pPr>
            <a:r>
              <a:rPr lang="en-US" sz="2000" b="1" smtClean="0"/>
              <a:t>Is the staff supervision plan implemented as written?  </a:t>
            </a:r>
            <a:r>
              <a:rPr lang="en-US" sz="2000" smtClean="0">
                <a:solidFill>
                  <a:srgbClr val="092471"/>
                </a:solidFill>
              </a:rPr>
              <a:t>10A NCAC 27G .0104, .0203</a:t>
            </a:r>
          </a:p>
          <a:p>
            <a:pPr lvl="1">
              <a:lnSpc>
                <a:spcPct val="80000"/>
              </a:lnSpc>
              <a:buFont typeface="Wingdings" pitchFamily="2" charset="2"/>
              <a:buChar char="Ø"/>
            </a:pPr>
            <a:r>
              <a:rPr lang="en-US" smtClean="0">
                <a:solidFill>
                  <a:srgbClr val="092471"/>
                </a:solidFill>
              </a:rPr>
              <a:t>Q9 on Generic Agency Tool</a:t>
            </a:r>
          </a:p>
          <a:p>
            <a:pPr>
              <a:lnSpc>
                <a:spcPct val="80000"/>
              </a:lnSpc>
            </a:pPr>
            <a:r>
              <a:rPr lang="en-US" sz="2000" smtClean="0"/>
              <a:t>Supervision plan must be in place for Associate Professional and Paraprofessional staff.  If staff is a QP or licensed, rate this item “N/A.”</a:t>
            </a:r>
          </a:p>
          <a:p>
            <a:pPr>
              <a:lnSpc>
                <a:spcPct val="80000"/>
              </a:lnSpc>
            </a:pPr>
            <a:r>
              <a:rPr lang="en-US" sz="2000" smtClean="0"/>
              <a:t>Evidence of implementation is based on requirements of the plan.  For example, most plans include the frequency/duration of required supervision.</a:t>
            </a:r>
          </a:p>
          <a:p>
            <a:pPr>
              <a:lnSpc>
                <a:spcPct val="80000"/>
              </a:lnSpc>
            </a:pPr>
            <a:r>
              <a:rPr lang="en-US" sz="2000" smtClean="0"/>
              <a:t>Determine if documentation of supervision matches with the supervision plan requirements.</a:t>
            </a:r>
          </a:p>
          <a:p>
            <a:pPr>
              <a:lnSpc>
                <a:spcPct val="80000"/>
              </a:lnSpc>
            </a:pPr>
            <a:r>
              <a:rPr lang="en-US" sz="2000" smtClean="0"/>
              <a:t>An agency policy on supervision, even if it includes frequency/duration of supervision is not acceptable as an individual supervision plan</a:t>
            </a:r>
          </a:p>
        </p:txBody>
      </p:sp>
      <p:sp>
        <p:nvSpPr>
          <p:cNvPr id="21811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8D2A52-030E-4DAD-81F9-D2E60F27AE5B}" type="slidenum">
              <a:rPr lang="en-US" sz="2000" smtClean="0">
                <a:solidFill>
                  <a:srgbClr val="092471"/>
                </a:solidFill>
              </a:rPr>
              <a:pPr fontAlgn="base">
                <a:spcBef>
                  <a:spcPct val="0"/>
                </a:spcBef>
                <a:spcAft>
                  <a:spcPct val="0"/>
                </a:spcAft>
              </a:pPr>
              <a:t>99</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4875</TotalTime>
  <Words>8000</Words>
  <Application>Microsoft Office PowerPoint</Application>
  <PresentationFormat>On-screen Show (4:3)</PresentationFormat>
  <Paragraphs>1093</Paragraphs>
  <Slides>147</Slides>
  <Notes>130</Notes>
  <HiddenSlides>0</HiddenSlides>
  <MMClips>0</MMClips>
  <ScaleCrop>false</ScaleCrop>
  <HeadingPairs>
    <vt:vector size="4" baseType="variant">
      <vt:variant>
        <vt:lpstr>Theme</vt:lpstr>
      </vt:variant>
      <vt:variant>
        <vt:i4>1</vt:i4>
      </vt:variant>
      <vt:variant>
        <vt:lpstr>Slide Titles</vt:lpstr>
      </vt:variant>
      <vt:variant>
        <vt:i4>147</vt:i4>
      </vt:variant>
    </vt:vector>
  </HeadingPairs>
  <TitlesOfParts>
    <vt:vector size="148" baseType="lpstr">
      <vt:lpstr>Inkwell</vt:lpstr>
      <vt:lpstr>An Introduction to Routine Monitoring  of MH/IDD/SA Providers  by LME-MCOs  through Collaboration and Transparency</vt:lpstr>
      <vt:lpstr>Focus of this Workshop</vt:lpstr>
      <vt:lpstr>What happened to Gold Star, and what led to this new way of monitoring?</vt:lpstr>
      <vt:lpstr>We heard you!!</vt:lpstr>
      <vt:lpstr>Streamlining Provider Monitoring </vt:lpstr>
      <vt:lpstr>What happened to Gold Star, and what led to this new way of monitoring?</vt:lpstr>
      <vt:lpstr>What happened to Gold Star, and what led to this new way of monitoring?  CONTINUED</vt:lpstr>
      <vt:lpstr>Stakeholder Groups</vt:lpstr>
      <vt:lpstr>Professional Association Council</vt:lpstr>
      <vt:lpstr>PowerPoint Presentation</vt:lpstr>
      <vt:lpstr>What’s Been Accomplished?</vt:lpstr>
      <vt:lpstr>Quality Providers  =  Quality Services  =  Best Possible Outcomes for Individuals and Families</vt:lpstr>
      <vt:lpstr>Routine Monitoring of Provider Agencies</vt:lpstr>
      <vt:lpstr>Remember…</vt:lpstr>
      <vt:lpstr>Routine Monitoring  of Provider Agencies</vt:lpstr>
      <vt:lpstr>No Monitoring by LME-MCOs</vt:lpstr>
      <vt:lpstr>Limited Monitoring  by LME-MCOs</vt:lpstr>
      <vt:lpstr>The Who-What &amp;When  of the Review Tools</vt:lpstr>
      <vt:lpstr>Historical Context</vt:lpstr>
      <vt:lpstr>Internal Quality Assurance</vt:lpstr>
      <vt:lpstr>Routine Monitoring  of Licensed Independent Practitioners (LIPs)</vt:lpstr>
      <vt:lpstr>Routine Monitoring  of Provider Agencies</vt:lpstr>
      <vt:lpstr>Routine Monitoring of LIPs and Provider Agencies</vt:lpstr>
      <vt:lpstr>Additional Element for LIPs</vt:lpstr>
      <vt:lpstr>Additional Elements  for Provider Agencies</vt:lpstr>
      <vt:lpstr>Specialized Tools for  LIPs</vt:lpstr>
      <vt:lpstr>Specialized Tools  for Provider Agencies</vt:lpstr>
      <vt:lpstr>Routine Review Tools </vt:lpstr>
      <vt:lpstr>How to Navigate  the Excel Workbook and Clinical Coverage Policies</vt:lpstr>
      <vt:lpstr>Both the Routine Tool for LIPs and the Routine Tool  for Agencies look at some of the same elements</vt:lpstr>
      <vt:lpstr>Rights Notification</vt:lpstr>
      <vt:lpstr> Item 1:  There is evidence that the individual or LRP has been informed of their rights.   10A NCAC 27D .0201.  LIP and Agency Tool</vt:lpstr>
      <vt:lpstr>Item 2:  The individual has been informed of the right to consent to or to refuse treatment.  42 CFR 438.100 (Enrollee Rights), G.S. 122C-57(d); 10A NCAC 27D .0303 (c)  LIP and Agency Tool</vt:lpstr>
      <vt:lpstr>Item 3:  The individual is informed of right to treatment, including access to medical care and habilitation, regardless of age or degree of disability.  G.S. 122C-51  LIP and Agency Tool</vt:lpstr>
      <vt:lpstr>Item 4:  The individual has been notified that release/ disclosure of information may only occur with a consent unless it is an emergency or for other exceptions.  G.S. § 122C-55 or in 45 CFR 164.512 of HIPAA.  10A NCAC 26B .0205   LIP and Agency Tool  </vt:lpstr>
      <vt:lpstr>Item 5:  Authorizations to release information are specific to include [the items below].  10A NCAC 26B .0202  LIP and Agency Tool</vt:lpstr>
      <vt:lpstr>Item 5:  Authorizations to release information are specific to include [the items below].  10A NCAC 26B .0202 CONTINUED</vt:lpstr>
      <vt:lpstr>Coordination of Care / Service Availability</vt:lpstr>
      <vt:lpstr> Item 6:  There is documentation that coordination of care is occurring between providers involved with the individual.  CCPs 8A through 8P (8C 7.2.2 for LIPs)  LIP Tool &amp; Item 10 on Agency Tool  </vt:lpstr>
      <vt:lpstr>Item 7:  Access to behavioral health crisis services is available 24/7/365 and provided directly by the agency or through written arrangements. – CCP 8A, 8C 7.4                 LIP Tool &amp; Item 11 on Agency Tool</vt:lpstr>
      <vt:lpstr>Storage of Records</vt:lpstr>
      <vt:lpstr>Item 8:  The LIP complies with HIPAA/Confidentiality requirements by ensuring privacy and secure storage of records. APSM 45-2 Chapter 2-7 through 2-9  LIP Tool</vt:lpstr>
      <vt:lpstr>End of the LIP Routine Monitoring Tool</vt:lpstr>
      <vt:lpstr>The following slides are additional items on the Agency Tool</vt:lpstr>
      <vt:lpstr>Incidents, Restrictive Intervention &amp; Complaints</vt:lpstr>
      <vt:lpstr>Item 6:  Level I incidents were classified appropriately and reported in accordance with 10A NCAC 27G .0602(3), 10A NCAC 27G .0103(b)(32) and 10A NCAC 27G .0604.    Agency Tool</vt:lpstr>
      <vt:lpstr>Item 7:  For all Level II and Level III incidents reported, follow-up was conducted and recommendations were implemented in accordance with 10A NCAC 27G .0603 - .0604.  Agency Tool  </vt:lpstr>
      <vt:lpstr> Item 8:  The agency's practice of restrictive interventions is in accordance with their agency policy and administrative rule.  10A NCAC 27E .0104.  Agency Tool</vt:lpstr>
      <vt:lpstr> Item 8:  The agency's practice of restrictive interventions is in accordance with their agency policy and administrative rule.  10A NCAC 27E .0104.  CONTINUED </vt:lpstr>
      <vt:lpstr>Item 9:  The provider is responsive to complaints received per timelines in policy.   10A NCAC 27G .0201  Agency Tool  </vt:lpstr>
      <vt:lpstr>Coordination of Care / Service Availability</vt:lpstr>
      <vt:lpstr> Item 10:  There is documentation that coordination of care is occurring between providers involved with the individual.  CCPs 8A through 8P  Agency Tool   </vt:lpstr>
      <vt:lpstr>Item 11: Access to behavioral health crisis services is available 24/7/365 and provided directly by the agency or through written arrangements. – CCP 8A  Agency Tool </vt:lpstr>
      <vt:lpstr>Protection of Property  &amp; Management of Funds</vt:lpstr>
      <vt:lpstr>PowerPoint Presentation</vt:lpstr>
      <vt:lpstr>Item 12:  The agency has a current policy that outlines how the requirements for protecting  an individual's property in accordance with  10A NCAC 27F .0104 are met.   Agency Tool </vt:lpstr>
      <vt:lpstr>Item 13:  Quarterly, the individual or LRP is provided with a  financial record containing an accurate accounting of deposits, withdrawals, fund status, interest earned, specific expenditures, type, amount and date of disbursements.   10A NCAC 27F .0105. </vt:lpstr>
      <vt:lpstr>Item 13:  Quarterly, the individual or LRP is provided with a  financial record containing an accurate accounting of deposits, withdrawals, fund status, interest earned, specific expenditures, type, amount and date of disbursements.   10A NCAC 27F .0105 CONTINUED</vt:lpstr>
      <vt:lpstr>Medication Review</vt:lpstr>
      <vt:lpstr>Item 14:  Medications are stored appropriately, including separate storage for each service recipient, separately for each type of use, in refrigerator, behind secure lock, and secured for individuals self-administering.  10A NCAC 27G .0209. </vt:lpstr>
      <vt:lpstr>Item 15:  All orders for medication are signed or countersigned and dated by the prescribing physician/physician extender.  10A NCAC 27G .0209. </vt:lpstr>
      <vt:lpstr>Item 15:  All orders for medication are signed or countersigned and dated by the prescribing physician/physician extender.  10A NCAC 27G .0209 CONTINUED</vt:lpstr>
      <vt:lpstr>Item 16:  The medication label matches the physician's order.  10A 27G .0209. </vt:lpstr>
      <vt:lpstr>Item 17:  The medication listed on the MAR matches the physician's order.  10A 27G .0209. </vt:lpstr>
      <vt:lpstr>Item 18:  For each service recipient receiving medication, the individual/LRP shall receive education regarding medication prescribed.  All instances of medication education are documented by staff.  10A NCAC 27G .0209. </vt:lpstr>
      <vt:lpstr>Item 18:  For each service recipient receiving medication, the individual/LRP shall receive education regarding medication prescribed.  All instances of medication education are documented by staff. CONTINUED</vt:lpstr>
      <vt:lpstr>Post-Payment Review Tools for LIPs and Agencies</vt:lpstr>
      <vt:lpstr>How to Navigate  the Excel Workbook</vt:lpstr>
      <vt:lpstr>Organization of PPR Tools</vt:lpstr>
      <vt:lpstr> The Post-Payment Review Tools Available for Provider Agencies </vt:lpstr>
      <vt:lpstr>Generic Agency and LIP  PPR Tools</vt:lpstr>
      <vt:lpstr>   Consents/Referrals/Authorizations/Eligibility/ Service Orders/Service Plans   </vt:lpstr>
      <vt:lpstr>   Consents/Referrals/Authorizations/Eligibility/ Service Orders/Service Plans   </vt:lpstr>
      <vt:lpstr>Consents/Referrals/Authorizations/Eligibility/ Service Orders/Service Plans</vt:lpstr>
      <vt:lpstr>Consents/Referrals/Authorizations/Eligibility/ Service Orders/Service Plans CONTINUED</vt:lpstr>
      <vt:lpstr>Consents/Referrals/Authorizations/Eligibility/ Service Orders/Service Plans</vt:lpstr>
      <vt:lpstr>Consents/Referrals/Authorizations/Eligibility/ Service Orders/Service Plans</vt:lpstr>
      <vt:lpstr>Consents/Referrals/Authorizations/Eligibility/ Service Orders/Service Plans CONTINUED</vt:lpstr>
      <vt:lpstr> Consents/Referrals/Authorizations/Eligibility/ Service Orders/Service Plans  </vt:lpstr>
      <vt:lpstr>   Consents/Referrals/Authorizations/Eligibility/ Service Orders/Service Plans   </vt:lpstr>
      <vt:lpstr>Consents/Referrals/Authorizations/Eligibility/ Service Orders/Service Plans CONTINUED</vt:lpstr>
      <vt:lpstr>    Consents/Referrals/Authorizations/Eligibility/ Service Orders/Service Plans CONTINUED   </vt:lpstr>
      <vt:lpstr>Service Documentation</vt:lpstr>
      <vt:lpstr>Service Documentation CONTINUED</vt:lpstr>
      <vt:lpstr>Service Documentation CONTINUED</vt:lpstr>
      <vt:lpstr>Service Documentation CONTINUED</vt:lpstr>
      <vt:lpstr>Service Documentation</vt:lpstr>
      <vt:lpstr>Service Documentation</vt:lpstr>
      <vt:lpstr>Service Documentation</vt:lpstr>
      <vt:lpstr>Service Documentation</vt:lpstr>
      <vt:lpstr>Service Documentation CONTINUED</vt:lpstr>
      <vt:lpstr>Service Documentation</vt:lpstr>
      <vt:lpstr>Service Documentation CONTINUED</vt:lpstr>
      <vt:lpstr>Service Documentation</vt:lpstr>
      <vt:lpstr>Service Documentation</vt:lpstr>
      <vt:lpstr>Service Documentation</vt:lpstr>
      <vt:lpstr>Qualifications/Training of Service Providers/Record Checks/Supervision</vt:lpstr>
      <vt:lpstr>Qualifications/Training of Service Providers/Record Checks/Supervision CONTINUED</vt:lpstr>
      <vt:lpstr>Qualifications/Training of Service Providers/Record Checks/Supervision</vt:lpstr>
      <vt:lpstr>Qualifications/Training of Service Providers/Record Checks/Supervision</vt:lpstr>
      <vt:lpstr>Qualifications/Training of Service Providers/Record Checks/Supervision</vt:lpstr>
      <vt:lpstr>Qualifications/Training of Service Providers/Record Checks/Supervision CONTINUED</vt:lpstr>
      <vt:lpstr>Qualifications/Training of Service Providers/Record Checks/Supervision</vt:lpstr>
      <vt:lpstr>Qualifications/Training of Service Providers/Record Checks/Supervision CONTINUED</vt:lpstr>
      <vt:lpstr>Specialized Tools</vt:lpstr>
      <vt:lpstr>Specialized Tools for LIPs</vt:lpstr>
      <vt:lpstr>Specialized Tools for  Provider Agencies</vt:lpstr>
      <vt:lpstr>Specialized Tools for  Provider Agencies</vt:lpstr>
      <vt:lpstr>Some Monitoring  Process Points</vt:lpstr>
      <vt:lpstr>Notification of Routine Monitoring</vt:lpstr>
      <vt:lpstr>During Monitoring</vt:lpstr>
      <vt:lpstr>Exit Interview</vt:lpstr>
      <vt:lpstr>Reports  and Plans of Correction</vt:lpstr>
      <vt:lpstr>Scoring &amp; Weighting</vt:lpstr>
      <vt:lpstr>Scoring</vt:lpstr>
      <vt:lpstr>Scoring</vt:lpstr>
      <vt:lpstr>Scoring</vt:lpstr>
      <vt:lpstr>Weighting</vt:lpstr>
      <vt:lpstr>Weighting</vt:lpstr>
      <vt:lpstr>Weighting</vt:lpstr>
      <vt:lpstr>What happens  if a provider agency  does not pass  the monitoring or review?</vt:lpstr>
      <vt:lpstr>LME-MCO Responses to Unsuccessful Monitoring</vt:lpstr>
      <vt:lpstr>Customer Service  One to Another </vt:lpstr>
      <vt:lpstr> Important Things to Remember: </vt:lpstr>
      <vt:lpstr>   Providers     </vt:lpstr>
      <vt:lpstr>Managed Care Organization (LME/MCO)  </vt:lpstr>
      <vt:lpstr>General Monitoring Courtesies</vt:lpstr>
      <vt:lpstr> Remember to: </vt:lpstr>
      <vt:lpstr>Remember to:</vt:lpstr>
      <vt:lpstr>Other Reminders:</vt:lpstr>
      <vt:lpstr>Other Reminders:</vt:lpstr>
      <vt:lpstr>Other Reminders:</vt:lpstr>
      <vt:lpstr> Asking and Answering Questions: </vt:lpstr>
      <vt:lpstr>Asking and Answering Questions:</vt:lpstr>
      <vt:lpstr>Seek Recourse When:</vt:lpstr>
      <vt:lpstr>Partners Making a Difference</vt:lpstr>
      <vt:lpstr>Parking Lot Issues</vt:lpstr>
      <vt:lpstr>More to Do…</vt:lpstr>
      <vt:lpstr>We want to hear from you!!</vt:lpstr>
      <vt:lpstr>Questions</vt:lpstr>
      <vt:lpstr>Additional Information &amp; Updates</vt:lpstr>
      <vt:lpstr>Continued Collaboration</vt:lpstr>
      <vt:lpstr>DHHS-LME/MCO-Provider  Collaboration Workgroup</vt:lpstr>
      <vt:lpstr>DHHS-LME/MCO-Provider  Collaboration Workgroup</vt:lpstr>
      <vt:lpstr>DHHS-LME/MCO-Provider  Collaboration Workgroup</vt:lpstr>
      <vt:lpstr>Helpful Information</vt:lpstr>
      <vt:lpstr>Transparency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Monitoring &amp; Review of Provider Agencies</dc:title>
  <dc:creator>Office 2004 Test Drive User</dc:creator>
  <cp:lastModifiedBy>Mary T. Tripp</cp:lastModifiedBy>
  <cp:revision>214</cp:revision>
  <cp:lastPrinted>2014-02-16T22:24:06Z</cp:lastPrinted>
  <dcterms:created xsi:type="dcterms:W3CDTF">2014-01-24T16:41:04Z</dcterms:created>
  <dcterms:modified xsi:type="dcterms:W3CDTF">2014-05-05T12:29:11Z</dcterms:modified>
</cp:coreProperties>
</file>