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70"/>
  </p:notesMasterIdLst>
  <p:sldIdLst>
    <p:sldId id="257" r:id="rId2"/>
    <p:sldId id="258" r:id="rId3"/>
    <p:sldId id="260" r:id="rId4"/>
    <p:sldId id="261" r:id="rId5"/>
    <p:sldId id="262" r:id="rId6"/>
    <p:sldId id="266" r:id="rId7"/>
    <p:sldId id="267" r:id="rId8"/>
    <p:sldId id="263" r:id="rId9"/>
    <p:sldId id="334" r:id="rId10"/>
    <p:sldId id="265" r:id="rId11"/>
    <p:sldId id="269" r:id="rId12"/>
    <p:sldId id="270" r:id="rId13"/>
    <p:sldId id="271" r:id="rId14"/>
    <p:sldId id="272" r:id="rId15"/>
    <p:sldId id="273" r:id="rId16"/>
    <p:sldId id="274" r:id="rId17"/>
    <p:sldId id="275" r:id="rId18"/>
    <p:sldId id="276" r:id="rId19"/>
    <p:sldId id="277" r:id="rId20"/>
    <p:sldId id="278" r:id="rId21"/>
    <p:sldId id="301" r:id="rId22"/>
    <p:sldId id="280" r:id="rId23"/>
    <p:sldId id="281" r:id="rId24"/>
    <p:sldId id="288" r:id="rId25"/>
    <p:sldId id="290" r:id="rId26"/>
    <p:sldId id="282" r:id="rId27"/>
    <p:sldId id="291" r:id="rId28"/>
    <p:sldId id="289" r:id="rId29"/>
    <p:sldId id="283" r:id="rId30"/>
    <p:sldId id="292" r:id="rId31"/>
    <p:sldId id="285" r:id="rId32"/>
    <p:sldId id="287" r:id="rId33"/>
    <p:sldId id="293" r:id="rId34"/>
    <p:sldId id="284" r:id="rId35"/>
    <p:sldId id="294" r:id="rId36"/>
    <p:sldId id="295" r:id="rId37"/>
    <p:sldId id="300" r:id="rId38"/>
    <p:sldId id="299" r:id="rId39"/>
    <p:sldId id="298" r:id="rId40"/>
    <p:sldId id="309" r:id="rId41"/>
    <p:sldId id="308" r:id="rId42"/>
    <p:sldId id="307" r:id="rId43"/>
    <p:sldId id="306" r:id="rId44"/>
    <p:sldId id="305" r:id="rId45"/>
    <p:sldId id="304" r:id="rId46"/>
    <p:sldId id="303" r:id="rId47"/>
    <p:sldId id="316" r:id="rId48"/>
    <p:sldId id="314" r:id="rId49"/>
    <p:sldId id="317" r:id="rId50"/>
    <p:sldId id="318" r:id="rId51"/>
    <p:sldId id="320" r:id="rId52"/>
    <p:sldId id="319" r:id="rId53"/>
    <p:sldId id="302" r:id="rId54"/>
    <p:sldId id="313" r:id="rId55"/>
    <p:sldId id="315" r:id="rId56"/>
    <p:sldId id="312" r:id="rId57"/>
    <p:sldId id="322" r:id="rId58"/>
    <p:sldId id="321" r:id="rId59"/>
    <p:sldId id="323" r:id="rId60"/>
    <p:sldId id="324" r:id="rId61"/>
    <p:sldId id="325" r:id="rId62"/>
    <p:sldId id="326" r:id="rId63"/>
    <p:sldId id="327" r:id="rId64"/>
    <p:sldId id="328" r:id="rId65"/>
    <p:sldId id="329" r:id="rId66"/>
    <p:sldId id="330" r:id="rId67"/>
    <p:sldId id="331" r:id="rId68"/>
    <p:sldId id="332" r:id="rId6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Cambria" pitchFamily="-32" charset="0"/>
        <a:ea typeface="ＭＳ Ｐゴシック" pitchFamily="-32" charset="-128"/>
        <a:cs typeface="+mn-cs"/>
      </a:defRPr>
    </a:lvl1pPr>
    <a:lvl2pPr marL="457200" algn="l" rtl="0" eaLnBrk="0" fontAlgn="base" hangingPunct="0">
      <a:spcBef>
        <a:spcPct val="0"/>
      </a:spcBef>
      <a:spcAft>
        <a:spcPct val="0"/>
      </a:spcAft>
      <a:defRPr sz="2400" kern="1200">
        <a:solidFill>
          <a:schemeClr val="tx1"/>
        </a:solidFill>
        <a:latin typeface="Cambria" pitchFamily="-32" charset="0"/>
        <a:ea typeface="ＭＳ Ｐゴシック" pitchFamily="-32" charset="-128"/>
        <a:cs typeface="+mn-cs"/>
      </a:defRPr>
    </a:lvl2pPr>
    <a:lvl3pPr marL="914400" algn="l" rtl="0" eaLnBrk="0" fontAlgn="base" hangingPunct="0">
      <a:spcBef>
        <a:spcPct val="0"/>
      </a:spcBef>
      <a:spcAft>
        <a:spcPct val="0"/>
      </a:spcAft>
      <a:defRPr sz="2400" kern="1200">
        <a:solidFill>
          <a:schemeClr val="tx1"/>
        </a:solidFill>
        <a:latin typeface="Cambria" pitchFamily="-32" charset="0"/>
        <a:ea typeface="ＭＳ Ｐゴシック" pitchFamily="-32" charset="-128"/>
        <a:cs typeface="+mn-cs"/>
      </a:defRPr>
    </a:lvl3pPr>
    <a:lvl4pPr marL="1371600" algn="l" rtl="0" eaLnBrk="0" fontAlgn="base" hangingPunct="0">
      <a:spcBef>
        <a:spcPct val="0"/>
      </a:spcBef>
      <a:spcAft>
        <a:spcPct val="0"/>
      </a:spcAft>
      <a:defRPr sz="2400" kern="1200">
        <a:solidFill>
          <a:schemeClr val="tx1"/>
        </a:solidFill>
        <a:latin typeface="Cambria" pitchFamily="-32" charset="0"/>
        <a:ea typeface="ＭＳ Ｐゴシック" pitchFamily="-32" charset="-128"/>
        <a:cs typeface="+mn-cs"/>
      </a:defRPr>
    </a:lvl4pPr>
    <a:lvl5pPr marL="1828800" algn="l" rtl="0" eaLnBrk="0" fontAlgn="base" hangingPunct="0">
      <a:spcBef>
        <a:spcPct val="0"/>
      </a:spcBef>
      <a:spcAft>
        <a:spcPct val="0"/>
      </a:spcAft>
      <a:defRPr sz="2400" kern="1200">
        <a:solidFill>
          <a:schemeClr val="tx1"/>
        </a:solidFill>
        <a:latin typeface="Cambria" pitchFamily="-32" charset="0"/>
        <a:ea typeface="ＭＳ Ｐゴシック" pitchFamily="-32" charset="-128"/>
        <a:cs typeface="+mn-cs"/>
      </a:defRPr>
    </a:lvl5pPr>
    <a:lvl6pPr marL="2286000" algn="l" defTabSz="914400" rtl="0" eaLnBrk="1" latinLnBrk="0" hangingPunct="1">
      <a:defRPr sz="2400" kern="1200">
        <a:solidFill>
          <a:schemeClr val="tx1"/>
        </a:solidFill>
        <a:latin typeface="Cambria" pitchFamily="-32" charset="0"/>
        <a:ea typeface="ＭＳ Ｐゴシック" pitchFamily="-32" charset="-128"/>
        <a:cs typeface="+mn-cs"/>
      </a:defRPr>
    </a:lvl6pPr>
    <a:lvl7pPr marL="2743200" algn="l" defTabSz="914400" rtl="0" eaLnBrk="1" latinLnBrk="0" hangingPunct="1">
      <a:defRPr sz="2400" kern="1200">
        <a:solidFill>
          <a:schemeClr val="tx1"/>
        </a:solidFill>
        <a:latin typeface="Cambria" pitchFamily="-32" charset="0"/>
        <a:ea typeface="ＭＳ Ｐゴシック" pitchFamily="-32" charset="-128"/>
        <a:cs typeface="+mn-cs"/>
      </a:defRPr>
    </a:lvl7pPr>
    <a:lvl8pPr marL="3200400" algn="l" defTabSz="914400" rtl="0" eaLnBrk="1" latinLnBrk="0" hangingPunct="1">
      <a:defRPr sz="2400" kern="1200">
        <a:solidFill>
          <a:schemeClr val="tx1"/>
        </a:solidFill>
        <a:latin typeface="Cambria" pitchFamily="-32" charset="0"/>
        <a:ea typeface="ＭＳ Ｐゴシック" pitchFamily="-32" charset="-128"/>
        <a:cs typeface="+mn-cs"/>
      </a:defRPr>
    </a:lvl8pPr>
    <a:lvl9pPr marL="3657600" algn="l" defTabSz="914400" rtl="0" eaLnBrk="1" latinLnBrk="0" hangingPunct="1">
      <a:defRPr sz="2400" kern="1200">
        <a:solidFill>
          <a:schemeClr val="tx1"/>
        </a:solidFill>
        <a:latin typeface="Cambria" pitchFamily="-32" charset="0"/>
        <a:ea typeface="ＭＳ Ｐゴシック" pitchFamily="-32"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2D419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72" d="100"/>
          <a:sy n="72" d="100"/>
        </p:scale>
        <p:origin x="-86" y="-1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1" d="100"/>
          <a:sy n="81" d="100"/>
        </p:scale>
        <p:origin x="-195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7ECD45-E2CC-4BB0-8C36-CB7EFA5B886E}" type="datetimeFigureOut">
              <a:rPr lang="en-US" smtClean="0"/>
              <a:t>6/4/2014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116E44-3D2D-42E1-85A6-972398F97EFE}" type="slidenum">
              <a:rPr lang="en-US" smtClean="0"/>
              <a:t>‹#›</a:t>
            </a:fld>
            <a:endParaRPr lang="en-US"/>
          </a:p>
        </p:txBody>
      </p:sp>
    </p:spTree>
    <p:extLst>
      <p:ext uri="{BB962C8B-B14F-4D97-AF65-F5344CB8AC3E}">
        <p14:creationId xmlns:p14="http://schemas.microsoft.com/office/powerpoint/2010/main" val="83449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116E44-3D2D-42E1-85A6-972398F97EFE}" type="slidenum">
              <a:rPr lang="en-US" smtClean="0"/>
              <a:t>2</a:t>
            </a:fld>
            <a:endParaRPr lang="en-US"/>
          </a:p>
        </p:txBody>
      </p:sp>
    </p:spTree>
    <p:extLst>
      <p:ext uri="{BB962C8B-B14F-4D97-AF65-F5344CB8AC3E}">
        <p14:creationId xmlns:p14="http://schemas.microsoft.com/office/powerpoint/2010/main" val="3305308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a:noFill/>
          <a:ln/>
        </p:spPr>
        <p:txBody>
          <a:bodyPr/>
          <a:lstStyle/>
          <a:p>
            <a:pPr eaLnBrk="1" hangingPunct="1">
              <a:spcBef>
                <a:spcPct val="0"/>
              </a:spcBef>
            </a:pPr>
            <a:endParaRPr lang="en-US" smtClean="0"/>
          </a:p>
        </p:txBody>
      </p:sp>
      <p:sp>
        <p:nvSpPr>
          <p:cNvPr id="43011" name="Slide Number Placeholder 3"/>
          <p:cNvSpPr>
            <a:spLocks noGrp="1"/>
          </p:cNvSpPr>
          <p:nvPr>
            <p:ph type="sldNum" sz="quarter" idx="5"/>
          </p:nvPr>
        </p:nvSpPr>
        <p:spPr>
          <a:noFill/>
        </p:spPr>
        <p:txBody>
          <a:bodyPr/>
          <a:lstStyle/>
          <a:p>
            <a:fld id="{8A8CDFCC-A510-43DD-95A9-54C0460FC10A}" type="slidenum">
              <a:rPr lang="en-US" smtClean="0"/>
              <a:pPr/>
              <a:t>9</a:t>
            </a:fld>
            <a:endParaRPr lang="en-US" smtClean="0"/>
          </a:p>
        </p:txBody>
      </p:sp>
    </p:spTree>
    <p:extLst>
      <p:ext uri="{BB962C8B-B14F-4D97-AF65-F5344CB8AC3E}">
        <p14:creationId xmlns:p14="http://schemas.microsoft.com/office/powerpoint/2010/main" val="2609127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16E44-3D2D-42E1-85A6-972398F97EFE}" type="slidenum">
              <a:rPr lang="en-US" smtClean="0"/>
              <a:t>24</a:t>
            </a:fld>
            <a:endParaRPr lang="en-US"/>
          </a:p>
        </p:txBody>
      </p:sp>
    </p:spTree>
    <p:extLst>
      <p:ext uri="{BB962C8B-B14F-4D97-AF65-F5344CB8AC3E}">
        <p14:creationId xmlns:p14="http://schemas.microsoft.com/office/powerpoint/2010/main" val="3042461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151" y="2297224"/>
            <a:ext cx="2245351" cy="133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2819400" y="1752600"/>
            <a:ext cx="5791200" cy="2362200"/>
          </a:xfrm>
        </p:spPr>
        <p:txBody>
          <a:bodyPr/>
          <a:lstStyle>
            <a:lvl1pPr algn="l">
              <a:defRPr baseline="0">
                <a:solidFill>
                  <a:srgbClr val="000066"/>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2819400" y="4267200"/>
            <a:ext cx="5791200" cy="1257300"/>
          </a:xfrm>
        </p:spPr>
        <p:txBody>
          <a:bodyPr/>
          <a:lstStyle>
            <a:lvl1pPr marL="0" indent="0" algn="l">
              <a:spcBef>
                <a:spcPts val="600"/>
              </a:spcBef>
              <a:buNone/>
              <a:defRPr sz="3200" baseline="0">
                <a:solidFill>
                  <a:srgbClr val="000066"/>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Presenter Name</a:t>
            </a:r>
          </a:p>
          <a:p>
            <a:r>
              <a:rPr lang="en-US" dirty="0" smtClean="0"/>
              <a:t>Presenter Title</a:t>
            </a:r>
          </a:p>
        </p:txBody>
      </p:sp>
      <p:sp>
        <p:nvSpPr>
          <p:cNvPr id="6" name="Rectangle 6"/>
          <p:cNvSpPr>
            <a:spLocks noGrp="1" noChangeArrowheads="1"/>
          </p:cNvSpPr>
          <p:nvPr>
            <p:ph type="sldNum" sz="quarter" idx="12"/>
          </p:nvPr>
        </p:nvSpPr>
        <p:spPr>
          <a:ln/>
        </p:spPr>
        <p:txBody>
          <a:bodyPr/>
          <a:lstStyle>
            <a:lvl1pPr>
              <a:defRPr>
                <a:solidFill>
                  <a:schemeClr val="bg1"/>
                </a:solidFill>
              </a:defRPr>
            </a:lvl1pPr>
          </a:lstStyle>
          <a:p>
            <a:pPr>
              <a:defRPr/>
            </a:pPr>
            <a:fld id="{BB7AF08F-30CC-48AB-B9AD-12D7ADD2A581}" type="slidenum">
              <a:rPr lang="en-US" altLang="en-US" smtClean="0"/>
              <a:pPr>
                <a:defRPr/>
              </a:pPr>
              <a:t>‹#›</a:t>
            </a:fld>
            <a:endParaRPr lang="en-US" altLang="en-US"/>
          </a:p>
        </p:txBody>
      </p:sp>
      <p:cxnSp>
        <p:nvCxnSpPr>
          <p:cNvPr id="13" name="Straight Connector 12"/>
          <p:cNvCxnSpPr/>
          <p:nvPr userDrawn="1"/>
        </p:nvCxnSpPr>
        <p:spPr bwMode="auto">
          <a:xfrm>
            <a:off x="-76200" y="1066800"/>
            <a:ext cx="9296400" cy="0"/>
          </a:xfrm>
          <a:prstGeom prst="line">
            <a:avLst/>
          </a:prstGeom>
          <a:solidFill>
            <a:schemeClr val="accent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userDrawn="1"/>
        </p:nvCxnSpPr>
        <p:spPr bwMode="auto">
          <a:xfrm>
            <a:off x="2818977" y="4267200"/>
            <a:ext cx="6553623" cy="0"/>
          </a:xfrm>
          <a:prstGeom prst="line">
            <a:avLst/>
          </a:prstGeom>
          <a:solidFill>
            <a:schemeClr val="accent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 Placeholder 11"/>
          <p:cNvSpPr>
            <a:spLocks noGrp="1"/>
          </p:cNvSpPr>
          <p:nvPr>
            <p:ph type="body" sz="quarter" idx="13" hasCustomPrompt="1"/>
          </p:nvPr>
        </p:nvSpPr>
        <p:spPr>
          <a:xfrm>
            <a:off x="2819400" y="5791200"/>
            <a:ext cx="5791200" cy="381000"/>
          </a:xfrm>
        </p:spPr>
        <p:txBody>
          <a:bodyPr/>
          <a:lstStyle>
            <a:lvl1pPr marL="0" indent="0">
              <a:buNone/>
              <a:defRPr sz="2400" b="0">
                <a:solidFill>
                  <a:srgbClr val="000066"/>
                </a:solidFill>
              </a:defRPr>
            </a:lvl1pPr>
            <a:lvl2pPr marL="457200" indent="0">
              <a:buNone/>
              <a:defRPr sz="2400" b="0">
                <a:solidFill>
                  <a:srgbClr val="000066"/>
                </a:solidFill>
              </a:defRPr>
            </a:lvl2pPr>
            <a:lvl3pPr marL="914400" indent="0">
              <a:buNone/>
              <a:defRPr sz="2400" b="0">
                <a:solidFill>
                  <a:srgbClr val="000066"/>
                </a:solidFill>
              </a:defRPr>
            </a:lvl3pPr>
            <a:lvl4pPr marL="1371600" indent="0">
              <a:buNone/>
              <a:defRPr sz="2400" b="0">
                <a:solidFill>
                  <a:srgbClr val="000066"/>
                </a:solidFill>
              </a:defRPr>
            </a:lvl4pPr>
            <a:lvl5pPr marL="1828800" indent="0">
              <a:buNone/>
              <a:defRPr sz="2400" b="0">
                <a:solidFill>
                  <a:srgbClr val="000066"/>
                </a:solidFill>
              </a:defRPr>
            </a:lvl5pPr>
          </a:lstStyle>
          <a:p>
            <a:pPr lvl="0"/>
            <a:r>
              <a:rPr lang="en-US" dirty="0" smtClean="0"/>
              <a:t>Date</a:t>
            </a:r>
          </a:p>
        </p:txBody>
      </p:sp>
      <p:sp>
        <p:nvSpPr>
          <p:cNvPr id="17" name="Text Placeholder 16"/>
          <p:cNvSpPr>
            <a:spLocks noGrp="1"/>
          </p:cNvSpPr>
          <p:nvPr>
            <p:ph type="body" sz="quarter" idx="14" hasCustomPrompt="1"/>
          </p:nvPr>
        </p:nvSpPr>
        <p:spPr>
          <a:xfrm>
            <a:off x="0" y="609600"/>
            <a:ext cx="9144000" cy="533400"/>
          </a:xfrm>
        </p:spPr>
        <p:txBody>
          <a:bodyPr/>
          <a:lstStyle>
            <a:lvl1pPr marL="0" indent="0" algn="ctr">
              <a:buNone/>
              <a:defRPr sz="3200" b="0" cap="all" baseline="0">
                <a:solidFill>
                  <a:srgbClr val="000066"/>
                </a:solidFill>
                <a:latin typeface="Franklin Gothic Demi Cond" panose="020B0706030402020204" pitchFamily="34" charset="0"/>
              </a:defRPr>
            </a:lvl1pPr>
          </a:lstStyle>
          <a:p>
            <a:pPr lvl="0"/>
            <a:r>
              <a:rPr lang="en-US" dirty="0" smtClean="0"/>
              <a:t>Click to add division name</a:t>
            </a:r>
          </a:p>
        </p:txBody>
      </p:sp>
    </p:spTree>
    <p:extLst>
      <p:ext uri="{BB962C8B-B14F-4D97-AF65-F5344CB8AC3E}">
        <p14:creationId xmlns:p14="http://schemas.microsoft.com/office/powerpoint/2010/main" val="31760587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Franklin Gothic Demi Cond" panose="020B0706030402020204" pitchFamily="34" charset="0"/>
              </a:defRPr>
            </a:lvl1p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lvl1pPr>
              <a:defRPr>
                <a:latin typeface="Franklin Gothic Medium Cond" panose="020B0606030402020204" pitchFamily="34" charset="0"/>
              </a:defRPr>
            </a:lvl1pPr>
            <a:lvl2pPr>
              <a:defRPr>
                <a:latin typeface="Franklin Gothic Medium Cond" panose="020B0606030402020204" pitchFamily="34" charset="0"/>
              </a:defRPr>
            </a:lvl2pPr>
            <a:lvl3pPr>
              <a:defRPr>
                <a:latin typeface="Franklin Gothic Medium Cond" panose="020B0606030402020204" pitchFamily="34" charset="0"/>
              </a:defRPr>
            </a:lvl3pPr>
            <a:lvl4pPr>
              <a:defRPr>
                <a:latin typeface="Franklin Gothic Medium Cond" panose="020B0606030402020204" pitchFamily="34" charset="0"/>
              </a:defRPr>
            </a:lvl4pPr>
            <a:lvl5pPr>
              <a:defRPr>
                <a:latin typeface="Franklin Gothic Medium Cond" panose="020B0606030402020204" pitchFamily="34" charset="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522466C-8989-4DB7-88D9-E3AFC3D9B8F7}" type="slidenum">
              <a:rPr lang="en-US" altLang="en-US"/>
              <a:pPr>
                <a:defRPr/>
              </a:pPr>
              <a:t>‹#›</a:t>
            </a:fld>
            <a:endParaRPr lang="en-US" altLang="en-US" dirty="0"/>
          </a:p>
        </p:txBody>
      </p:sp>
    </p:spTree>
    <p:extLst>
      <p:ext uri="{BB962C8B-B14F-4D97-AF65-F5344CB8AC3E}">
        <p14:creationId xmlns:p14="http://schemas.microsoft.com/office/powerpoint/2010/main" val="21434512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with 1 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3DDEB17-8DC4-4349-B87B-AD8F01547031}" type="slidenum">
              <a:rPr lang="en-US" altLang="en-US"/>
              <a:pPr>
                <a:defRPr/>
              </a:pPr>
              <a:t>‹#›</a:t>
            </a:fld>
            <a:endParaRPr lang="en-US" altLang="en-US"/>
          </a:p>
        </p:txBody>
      </p:sp>
      <p:sp>
        <p:nvSpPr>
          <p:cNvPr id="10" name="Content Placeholder 3"/>
          <p:cNvSpPr>
            <a:spLocks noGrp="1"/>
          </p:cNvSpPr>
          <p:nvPr>
            <p:ph sz="half" idx="13"/>
          </p:nvPr>
        </p:nvSpPr>
        <p:spPr>
          <a:xfrm>
            <a:off x="457200" y="2174875"/>
            <a:ext cx="4040188" cy="4073525"/>
          </a:xfrm>
        </p:spPr>
        <p:txBody>
          <a:bodyPr/>
          <a:lstStyle>
            <a:lvl1pPr marL="233363" indent="-233363">
              <a:defRPr sz="2400"/>
            </a:lvl1pPr>
            <a:lvl2pPr marL="690563" indent="-233363">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5"/>
          <p:cNvSpPr>
            <a:spLocks noGrp="1"/>
          </p:cNvSpPr>
          <p:nvPr>
            <p:ph sz="quarter" idx="4"/>
          </p:nvPr>
        </p:nvSpPr>
        <p:spPr>
          <a:xfrm>
            <a:off x="4645025" y="2174875"/>
            <a:ext cx="4041775" cy="4073525"/>
          </a:xfrm>
        </p:spPr>
        <p:txBody>
          <a:bodyPr/>
          <a:lstStyle>
            <a:lvl1pPr marL="233363" indent="-233363">
              <a:defRPr sz="2400"/>
            </a:lvl1pPr>
            <a:lvl2pPr marL="690563" indent="-233363">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65641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with 2 Hea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gradFill>
            <a:gsLst>
              <a:gs pos="17000">
                <a:schemeClr val="tx1">
                  <a:lumMod val="50000"/>
                </a:schemeClr>
              </a:gs>
              <a:gs pos="100000">
                <a:srgbClr val="2D4190"/>
              </a:gs>
            </a:gsLst>
            <a:lin ang="5400000" scaled="0"/>
          </a:gradFill>
        </p:spPr>
        <p:txBody>
          <a:bodyPr anchor="b"/>
          <a:lstStyle>
            <a:lvl1pPr marL="0" indent="0" algn="ctr">
              <a:buNone/>
              <a:defRPr sz="2400" b="0">
                <a:solidFill>
                  <a:schemeClr val="bg1"/>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4149725"/>
          </a:xfrm>
        </p:spPr>
        <p:txBody>
          <a:bodyPr/>
          <a:lstStyle>
            <a:lvl1pPr marL="233363" indent="-233363">
              <a:defRPr sz="2400"/>
            </a:lvl1pPr>
            <a:lvl2pPr marL="690563" indent="-233363">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a:gradFill>
            <a:gsLst>
              <a:gs pos="17000">
                <a:schemeClr val="tx1">
                  <a:lumMod val="50000"/>
                </a:schemeClr>
              </a:gs>
              <a:gs pos="100000">
                <a:srgbClr val="2D4190"/>
              </a:gs>
            </a:gsLst>
            <a:lin ang="5400000" scaled="0"/>
          </a:gradFill>
        </p:spPr>
        <p:txBody>
          <a:bodyPr anchor="b"/>
          <a:lstStyle>
            <a:lvl1pPr marL="0" indent="0" algn="ctr">
              <a:buNone/>
              <a:defRPr sz="2400" b="0">
                <a:solidFill>
                  <a:schemeClr val="bg1"/>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4149725"/>
          </a:xfrm>
        </p:spPr>
        <p:txBody>
          <a:bodyPr/>
          <a:lstStyle>
            <a:lvl1pPr marL="233363" indent="-233363">
              <a:defRPr sz="2400"/>
            </a:lvl1pPr>
            <a:lvl2pPr marL="690563" indent="-233363">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F09D589-CDFA-42AC-A453-87DFE67B445A}" type="slidenum">
              <a:rPr lang="en-US" altLang="en-US"/>
              <a:pPr>
                <a:defRPr/>
              </a:pPr>
              <a:t>‹#›</a:t>
            </a:fld>
            <a:endParaRPr lang="en-US" altLang="en-US"/>
          </a:p>
        </p:txBody>
      </p:sp>
    </p:spTree>
    <p:extLst>
      <p:ext uri="{BB962C8B-B14F-4D97-AF65-F5344CB8AC3E}">
        <p14:creationId xmlns:p14="http://schemas.microsoft.com/office/powerpoint/2010/main" val="1958744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486400"/>
            <a:ext cx="6705600" cy="566738"/>
          </a:xfrm>
        </p:spPr>
        <p:txBody>
          <a:bodyPr anchor="t"/>
          <a:lstStyle>
            <a:lvl1pPr algn="l">
              <a:defRPr sz="1600" b="0"/>
            </a:lvl1pPr>
          </a:lstStyle>
          <a:p>
            <a:r>
              <a:rPr lang="en-US" smtClean="0"/>
              <a:t>Click to edit Master title style</a:t>
            </a:r>
            <a:endParaRPr lang="en-US" dirty="0"/>
          </a:p>
        </p:txBody>
      </p:sp>
      <p:sp>
        <p:nvSpPr>
          <p:cNvPr id="3" name="Picture Placeholder 2"/>
          <p:cNvSpPr>
            <a:spLocks noGrp="1"/>
          </p:cNvSpPr>
          <p:nvPr>
            <p:ph type="pic" idx="1"/>
          </p:nvPr>
        </p:nvSpPr>
        <p:spPr>
          <a:xfrm>
            <a:off x="533400" y="1295400"/>
            <a:ext cx="8077200" cy="4190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7" name="Rectangle 6"/>
          <p:cNvSpPr>
            <a:spLocks noGrp="1" noChangeArrowheads="1"/>
          </p:cNvSpPr>
          <p:nvPr>
            <p:ph type="sldNum" sz="quarter" idx="12"/>
          </p:nvPr>
        </p:nvSpPr>
        <p:spPr>
          <a:ln/>
        </p:spPr>
        <p:txBody>
          <a:bodyPr/>
          <a:lstStyle>
            <a:lvl1pPr>
              <a:defRPr/>
            </a:lvl1pPr>
          </a:lstStyle>
          <a:p>
            <a:pPr>
              <a:defRPr/>
            </a:pPr>
            <a:fld id="{FC4823AA-3656-4855-A8A0-DE24AF333E03}" type="slidenum">
              <a:rPr lang="en-US" altLang="en-US"/>
              <a:pPr>
                <a:defRPr/>
              </a:pPr>
              <a:t>‹#›</a:t>
            </a:fld>
            <a:endParaRPr lang="en-US" altLang="en-US"/>
          </a:p>
        </p:txBody>
      </p:sp>
    </p:spTree>
    <p:extLst>
      <p:ext uri="{BB962C8B-B14F-4D97-AF65-F5344CB8AC3E}">
        <p14:creationId xmlns:p14="http://schemas.microsoft.com/office/powerpoint/2010/main" val="30685970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47800"/>
            <a:ext cx="3048000" cy="457200"/>
          </a:xfrm>
          <a:gradFill>
            <a:gsLst>
              <a:gs pos="17000">
                <a:schemeClr val="tx1">
                  <a:lumMod val="50000"/>
                </a:schemeClr>
              </a:gs>
              <a:gs pos="100000">
                <a:srgbClr val="2D4190"/>
              </a:gs>
            </a:gsLst>
            <a:lin ang="5400000" scaled="0"/>
          </a:gradFill>
        </p:spPr>
        <p:txBody>
          <a:bodyPr anchor="b"/>
          <a:lstStyle>
            <a:lvl1pPr algn="l">
              <a:defRPr sz="2400" b="1">
                <a:solidFill>
                  <a:schemeClr val="bg1"/>
                </a:solidFill>
                <a:latin typeface="Franklin Gothic Medium Cond" panose="020B0606030402020204" pitchFamily="34" charset="0"/>
              </a:defRPr>
            </a:lvl1pPr>
          </a:lstStyle>
          <a:p>
            <a:r>
              <a:rPr lang="en-US" dirty="0" smtClean="0"/>
              <a:t>Click to edit title</a:t>
            </a:r>
            <a:endParaRPr lang="en-US" dirty="0"/>
          </a:p>
        </p:txBody>
      </p:sp>
      <p:sp>
        <p:nvSpPr>
          <p:cNvPr id="3" name="Content Placeholder 2"/>
          <p:cNvSpPr>
            <a:spLocks noGrp="1"/>
          </p:cNvSpPr>
          <p:nvPr>
            <p:ph idx="1" hasCustomPrompt="1"/>
          </p:nvPr>
        </p:nvSpPr>
        <p:spPr>
          <a:xfrm>
            <a:off x="3575050" y="1447801"/>
            <a:ext cx="5111750" cy="4876800"/>
          </a:xfrm>
        </p:spPr>
        <p:txBody>
          <a:bodyPr/>
          <a:lstStyle>
            <a:lvl1pPr marL="0" indent="0">
              <a:buNone/>
              <a:defRPr sz="3200" baseline="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object</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7E99C79-ECA4-4A10-9521-8FE86CE8B1A5}" type="slidenum">
              <a:rPr lang="en-US" altLang="en-US"/>
              <a:pPr>
                <a:defRPr/>
              </a:pPr>
              <a:t>‹#›</a:t>
            </a:fld>
            <a:endParaRPr lang="en-US" altLang="en-US"/>
          </a:p>
        </p:txBody>
      </p:sp>
      <p:sp>
        <p:nvSpPr>
          <p:cNvPr id="12" name="Text Placeholder 11"/>
          <p:cNvSpPr>
            <a:spLocks noGrp="1"/>
          </p:cNvSpPr>
          <p:nvPr>
            <p:ph type="body" sz="quarter" idx="14"/>
          </p:nvPr>
        </p:nvSpPr>
        <p:spPr>
          <a:xfrm>
            <a:off x="457200" y="1981200"/>
            <a:ext cx="3048000" cy="4343400"/>
          </a:xfrm>
        </p:spPr>
        <p:txBody>
          <a:bodyPr/>
          <a:lstStyle>
            <a:lvl1pPr marL="233363" indent="-233363">
              <a:defRPr sz="2400"/>
            </a:lvl1pPr>
            <a:lvl2pPr marL="690563" indent="-233363">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222782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8D5736B-1796-4610-BA94-6ADFF61A56E0}" type="slidenum">
              <a:rPr lang="en-US" altLang="en-US"/>
              <a:pPr>
                <a:defRPr/>
              </a:pPr>
              <a:t>‹#›</a:t>
            </a:fld>
            <a:endParaRPr lang="en-US" altLang="en-US"/>
          </a:p>
        </p:txBody>
      </p:sp>
    </p:spTree>
    <p:extLst>
      <p:ext uri="{BB962C8B-B14F-4D97-AF65-F5344CB8AC3E}">
        <p14:creationId xmlns:p14="http://schemas.microsoft.com/office/powerpoint/2010/main" val="41527871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DHHS logo">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5EF93B9C-976C-491B-B4FC-F83374E2B2F1}" type="slidenum">
              <a:rPr lang="en-US" altLang="en-US"/>
              <a:pPr>
                <a:defRPr/>
              </a:pPr>
              <a:t>‹#›</a:t>
            </a:fld>
            <a:endParaRPr lang="en-US" altLang="en-US"/>
          </a:p>
        </p:txBody>
      </p:sp>
    </p:spTree>
    <p:extLst>
      <p:ext uri="{BB962C8B-B14F-4D97-AF65-F5344CB8AC3E}">
        <p14:creationId xmlns:p14="http://schemas.microsoft.com/office/powerpoint/2010/main" val="2946586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5_Blank with DHHS logo">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5EF93B9C-976C-491B-B4FC-F83374E2B2F1}" type="slidenum">
              <a:rPr lang="en-US" altLang="en-US"/>
              <a:pPr>
                <a:defRPr/>
              </a:pPr>
              <a:t>‹#›</a:t>
            </a:fld>
            <a:endParaRPr lang="en-US" altLang="en-US"/>
          </a:p>
        </p:txBody>
      </p:sp>
    </p:spTree>
    <p:extLst>
      <p:ext uri="{BB962C8B-B14F-4D97-AF65-F5344CB8AC3E}">
        <p14:creationId xmlns:p14="http://schemas.microsoft.com/office/powerpoint/2010/main" val="31084178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1219200"/>
            <a:ext cx="80772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1027" name="Rectangle 3"/>
          <p:cNvSpPr>
            <a:spLocks noGrp="1" noChangeArrowheads="1"/>
          </p:cNvSpPr>
          <p:nvPr>
            <p:ph type="body" idx="1"/>
          </p:nvPr>
        </p:nvSpPr>
        <p:spPr bwMode="auto">
          <a:xfrm>
            <a:off x="533400" y="2133600"/>
            <a:ext cx="8077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30" name="Rectangle 6"/>
          <p:cNvSpPr>
            <a:spLocks noGrp="1" noChangeArrowheads="1"/>
          </p:cNvSpPr>
          <p:nvPr>
            <p:ph type="sldNum" sz="quarter" idx="4"/>
          </p:nvPr>
        </p:nvSpPr>
        <p:spPr bwMode="auto">
          <a:xfrm>
            <a:off x="6858000" y="6489700"/>
            <a:ext cx="19050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000" smtClean="0">
                <a:solidFill>
                  <a:schemeClr val="tx2"/>
                </a:solidFill>
                <a:latin typeface="Franklin Gothic Demi Cond" panose="020B0706030402020204" pitchFamily="34" charset="0"/>
              </a:defRPr>
            </a:lvl1pPr>
          </a:lstStyle>
          <a:p>
            <a:pPr>
              <a:defRPr/>
            </a:pPr>
            <a:fld id="{31A878B0-84DD-4E68-BE5C-27B98ADDE35D}" type="slidenum">
              <a:rPr lang="en-US" altLang="en-US" smtClean="0"/>
              <a:pPr>
                <a:defRPr/>
              </a:pPr>
              <a:t>‹#›</a:t>
            </a:fld>
            <a:endParaRPr lang="en-US" altLang="en-US" dirty="0"/>
          </a:p>
        </p:txBody>
      </p:sp>
      <p:pic>
        <p:nvPicPr>
          <p:cNvPr id="7" name="Picture 5" descr="Content Slide (White)"/>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85509"/>
          <a:stretch/>
        </p:blipFill>
        <p:spPr bwMode="auto">
          <a:xfrm>
            <a:off x="484188" y="403225"/>
            <a:ext cx="125516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705744" y="712113"/>
            <a:ext cx="6904856" cy="430887"/>
          </a:xfrm>
          <a:prstGeom prst="rect">
            <a:avLst/>
          </a:prstGeom>
          <a:solidFill>
            <a:srgbClr val="2D4190"/>
          </a:solidFill>
        </p:spPr>
        <p:txBody>
          <a:bodyPr wrap="square" rtlCol="0">
            <a:spAutoFit/>
          </a:bodyPr>
          <a:lstStyle/>
          <a:p>
            <a:pPr algn="ctr"/>
            <a:r>
              <a:rPr lang="en-US" sz="2200" dirty="0" smtClean="0">
                <a:solidFill>
                  <a:schemeClr val="bg1"/>
                </a:solidFill>
                <a:latin typeface="Franklin Gothic Demi Cond" panose="020B0706030402020204" pitchFamily="34" charset="0"/>
              </a:rPr>
              <a:t>N.C. DEPARTMENT OF HEALTH AND HUMAN SERVICES</a:t>
            </a:r>
            <a:endParaRPr lang="en-US" sz="2200" dirty="0">
              <a:solidFill>
                <a:schemeClr val="bg1"/>
              </a:solidFill>
              <a:latin typeface="Franklin Gothic Demi Cond" panose="020B07060304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7" r:id="rId5"/>
    <p:sldLayoutId id="2147483656" r:id="rId6"/>
    <p:sldLayoutId id="2147483654" r:id="rId7"/>
    <p:sldLayoutId id="2147483655" r:id="rId8"/>
    <p:sldLayoutId id="2147483668" r:id="rId9"/>
  </p:sldLayoutIdLst>
  <p:timing>
    <p:tnLst>
      <p:par>
        <p:cTn id="1" dur="indefinite" restart="never" nodeType="tmRoot"/>
      </p:par>
    </p:tnLst>
  </p:timing>
  <p:hf hdr="0" ftr="0" dt="0"/>
  <p:txStyles>
    <p:titleStyle>
      <a:lvl1pPr algn="ctr" rtl="0" eaLnBrk="1" fontAlgn="base" hangingPunct="1">
        <a:spcBef>
          <a:spcPct val="0"/>
        </a:spcBef>
        <a:spcAft>
          <a:spcPct val="0"/>
        </a:spcAft>
        <a:defRPr sz="4000">
          <a:solidFill>
            <a:schemeClr val="tx2"/>
          </a:solidFill>
          <a:latin typeface="Franklin Gothic Demi Cond" panose="020B0706030402020204" pitchFamily="34" charset="0"/>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32" charset="-128"/>
        </a:defRPr>
      </a:lvl2pPr>
      <a:lvl3pPr algn="ctr" rtl="0" eaLnBrk="1" fontAlgn="base" hangingPunct="1">
        <a:spcBef>
          <a:spcPct val="0"/>
        </a:spcBef>
        <a:spcAft>
          <a:spcPct val="0"/>
        </a:spcAft>
        <a:defRPr sz="4400">
          <a:solidFill>
            <a:schemeClr val="tx2"/>
          </a:solidFill>
          <a:latin typeface="Arial" charset="0"/>
          <a:ea typeface="ＭＳ Ｐゴシック" pitchFamily="-32" charset="-128"/>
        </a:defRPr>
      </a:lvl3pPr>
      <a:lvl4pPr algn="ctr" rtl="0" eaLnBrk="1" fontAlgn="base" hangingPunct="1">
        <a:spcBef>
          <a:spcPct val="0"/>
        </a:spcBef>
        <a:spcAft>
          <a:spcPct val="0"/>
        </a:spcAft>
        <a:defRPr sz="4400">
          <a:solidFill>
            <a:schemeClr val="tx2"/>
          </a:solidFill>
          <a:latin typeface="Arial" charset="0"/>
          <a:ea typeface="ＭＳ Ｐゴシック" pitchFamily="-32" charset="-128"/>
        </a:defRPr>
      </a:lvl4pPr>
      <a:lvl5pPr algn="ctr" rtl="0" eaLnBrk="1" fontAlgn="base" hangingPunct="1">
        <a:spcBef>
          <a:spcPct val="0"/>
        </a:spcBef>
        <a:spcAft>
          <a:spcPct val="0"/>
        </a:spcAft>
        <a:defRPr sz="4400">
          <a:solidFill>
            <a:schemeClr val="tx2"/>
          </a:solidFill>
          <a:latin typeface="Arial" charset="0"/>
          <a:ea typeface="ＭＳ Ｐゴシック" pitchFamily="-32"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32"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32"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32"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32" charset="-128"/>
        </a:defRPr>
      </a:lvl9pPr>
    </p:titleStyle>
    <p:bodyStyle>
      <a:lvl1pPr marL="342900" indent="-342900" algn="l" rtl="0" eaLnBrk="1" fontAlgn="base" hangingPunct="1">
        <a:spcBef>
          <a:spcPct val="20000"/>
        </a:spcBef>
        <a:spcAft>
          <a:spcPct val="0"/>
        </a:spcAft>
        <a:buChar char="•"/>
        <a:defRPr sz="3200">
          <a:solidFill>
            <a:schemeClr val="tx1"/>
          </a:solidFill>
          <a:latin typeface="Franklin Gothic Medium Cond" panose="020B0606030402020204"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Franklin Gothic Medium Cond" panose="020B0606030402020204" pitchFamily="34" charset="0"/>
          <a:ea typeface="+mn-ea"/>
        </a:defRPr>
      </a:lvl2pPr>
      <a:lvl3pPr marL="1143000" indent="-228600" algn="l" rtl="0" eaLnBrk="1" fontAlgn="base" hangingPunct="1">
        <a:spcBef>
          <a:spcPct val="20000"/>
        </a:spcBef>
        <a:spcAft>
          <a:spcPct val="0"/>
        </a:spcAft>
        <a:buChar char="•"/>
        <a:defRPr sz="2400">
          <a:solidFill>
            <a:schemeClr val="tx1"/>
          </a:solidFill>
          <a:latin typeface="Franklin Gothic Medium Cond" panose="020B0606030402020204" pitchFamily="34" charset="0"/>
          <a:ea typeface="+mn-ea"/>
        </a:defRPr>
      </a:lvl3pPr>
      <a:lvl4pPr marL="1600200" indent="-228600" algn="l" rtl="0" eaLnBrk="1" fontAlgn="base" hangingPunct="1">
        <a:spcBef>
          <a:spcPct val="20000"/>
        </a:spcBef>
        <a:spcAft>
          <a:spcPct val="0"/>
        </a:spcAft>
        <a:buChar char="–"/>
        <a:defRPr sz="2000">
          <a:solidFill>
            <a:schemeClr val="tx1"/>
          </a:solidFill>
          <a:latin typeface="Franklin Gothic Medium Cond" panose="020B0606030402020204" pitchFamily="34" charset="0"/>
          <a:ea typeface="+mn-ea"/>
        </a:defRPr>
      </a:lvl4pPr>
      <a:lvl5pPr marL="2057400" indent="-228600" algn="l" rtl="0" eaLnBrk="1" fontAlgn="base" hangingPunct="1">
        <a:spcBef>
          <a:spcPct val="20000"/>
        </a:spcBef>
        <a:spcAft>
          <a:spcPct val="0"/>
        </a:spcAft>
        <a:buChar char="»"/>
        <a:defRPr sz="2000">
          <a:solidFill>
            <a:schemeClr val="tx1"/>
          </a:solidFill>
          <a:latin typeface="Franklin Gothic Medium Cond" panose="020B0606030402020204" pitchFamily="34" charset="0"/>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sa=i&amp;rct=j&amp;q=&amp;esrc=s&amp;source=images&amp;cd=&amp;cad=rja&amp;uact=8&amp;docid=U5YMovZQk5E79M&amp;tbnid=L_CuC8207L-h8M:&amp;ved=0CAUQjRw&amp;url=http://www.spotlight.com/news/archive/2012/02/07/how-to-choose-your-professional-name-for-spotlight-and-equity.aspx&amp;ei=L_aAU9WzFuPQsQSP8YCgDw&amp;bvm=bv.67720277,d.aWw&amp;psig=AFQjCNE79wcUWGFtJn_WugQxqRlnEL-g_Q&amp;ust=140104666780210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ncdhhs.gov/MHDDSAS/providers/providermonitoring/webinars.htm"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ncdhhs.gov/MHDDSAS/providers/providermonitoring/index.ht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ncdhhs.gov/MHDDSAS/providers/providermonitoring/webinars.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3.wmf"/></Relationships>
</file>

<file path=ppt/slides/_rels/slide6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ncdhhs.gov/mhddsas/Whatisnew/index.htm" TargetMode="External"/><Relationship Id="rId2" Type="http://schemas.openxmlformats.org/officeDocument/2006/relationships/hyperlink" Target="http://www.ncdhhs.gov/MHDDSAS/providers/providermonitoring/index.htm"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mailto:provider.monitoring@dhhs.nc.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ctrTitle"/>
          </p:nvPr>
        </p:nvSpPr>
        <p:spPr/>
        <p:txBody>
          <a:bodyPr/>
          <a:lstStyle/>
          <a:p>
            <a:pPr algn="ctr"/>
            <a:r>
              <a:rPr lang="en-US" altLang="en-US" dirty="0" smtClean="0"/>
              <a:t>An Update on Routine Provider Monitoring</a:t>
            </a:r>
            <a:br>
              <a:rPr lang="en-US" altLang="en-US" dirty="0" smtClean="0"/>
            </a:br>
            <a:r>
              <a:rPr lang="en-US" altLang="en-US" dirty="0" smtClean="0"/>
              <a:t/>
            </a:r>
            <a:br>
              <a:rPr lang="en-US" altLang="en-US" dirty="0" smtClean="0"/>
            </a:br>
            <a:r>
              <a:rPr lang="en-US" altLang="en-US" sz="2000" dirty="0" smtClean="0"/>
              <a:t>NC Health Information Management Association Behavioral Health Conference</a:t>
            </a:r>
          </a:p>
        </p:txBody>
      </p:sp>
      <p:sp>
        <p:nvSpPr>
          <p:cNvPr id="3075" name="Rectangle 4"/>
          <p:cNvSpPr>
            <a:spLocks noGrp="1" noChangeArrowheads="1"/>
          </p:cNvSpPr>
          <p:nvPr>
            <p:ph type="subTitle" idx="1"/>
          </p:nvPr>
        </p:nvSpPr>
        <p:spPr/>
        <p:txBody>
          <a:bodyPr/>
          <a:lstStyle/>
          <a:p>
            <a:r>
              <a:rPr lang="en-US" altLang="en-US" dirty="0" smtClean="0"/>
              <a:t>Mary T. Tripp, Policy Unit Leader</a:t>
            </a:r>
          </a:p>
          <a:p>
            <a:r>
              <a:rPr lang="en-US" altLang="en-US" dirty="0" smtClean="0"/>
              <a:t>Accountability Team</a:t>
            </a:r>
          </a:p>
          <a:p>
            <a:endParaRPr lang="en-US" altLang="en-US" dirty="0" smtClean="0"/>
          </a:p>
        </p:txBody>
      </p:sp>
      <p:sp>
        <p:nvSpPr>
          <p:cNvPr id="13" name="Text Placeholder 12"/>
          <p:cNvSpPr>
            <a:spLocks noGrp="1"/>
          </p:cNvSpPr>
          <p:nvPr>
            <p:ph type="body" sz="quarter" idx="13"/>
          </p:nvPr>
        </p:nvSpPr>
        <p:spPr/>
        <p:txBody>
          <a:bodyPr/>
          <a:lstStyle/>
          <a:p>
            <a:r>
              <a:rPr lang="en-US" dirty="0" smtClean="0"/>
              <a:t>June 11, 2014</a:t>
            </a:r>
            <a:endParaRPr lang="en-US" dirty="0"/>
          </a:p>
        </p:txBody>
      </p:sp>
      <p:sp>
        <p:nvSpPr>
          <p:cNvPr id="14" name="Text Placeholder 13"/>
          <p:cNvSpPr>
            <a:spLocks noGrp="1"/>
          </p:cNvSpPr>
          <p:nvPr>
            <p:ph type="body" sz="quarter" idx="14"/>
          </p:nvPr>
        </p:nvSpPr>
        <p:spPr/>
        <p:txBody>
          <a:bodyPr/>
          <a:lstStyle/>
          <a:p>
            <a:r>
              <a:rPr lang="en-US" dirty="0" smtClean="0"/>
              <a:t>Division of Mental Health, Developmental Disabilities and Substance Abuse Services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077200" cy="1066800"/>
          </a:xfrm>
        </p:spPr>
        <p:txBody>
          <a:bodyPr/>
          <a:lstStyle/>
          <a:p>
            <a:r>
              <a:rPr lang="en-US" dirty="0" smtClean="0"/>
              <a:t/>
            </a:r>
            <a:br>
              <a:rPr lang="en-US" dirty="0" smtClean="0"/>
            </a:br>
            <a:r>
              <a:rPr lang="en-US" dirty="0" smtClean="0"/>
              <a:t>Best </a:t>
            </a:r>
            <a:r>
              <a:rPr lang="en-US" dirty="0"/>
              <a:t>Possible Outcomes for Individuals and Families</a:t>
            </a:r>
            <a:br>
              <a:rPr lang="en-US" dirty="0"/>
            </a:b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dirty="0"/>
              <a:t>↑</a:t>
            </a:r>
            <a:endParaRPr lang="en-US" dirty="0" smtClean="0"/>
          </a:p>
          <a:p>
            <a:pPr marL="0" indent="0" algn="ctr">
              <a:buNone/>
            </a:pPr>
            <a:r>
              <a:rPr lang="en-US" dirty="0" smtClean="0"/>
              <a:t>Quality Providers → Quality Services </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10</a:t>
            </a:fld>
            <a:endParaRPr lang="en-US" altLang="en-US" dirty="0"/>
          </a:p>
        </p:txBody>
      </p:sp>
      <p:pic>
        <p:nvPicPr>
          <p:cNvPr id="5" name="Picture 4" descr="MP900438729[1]"/>
          <p:cNvPicPr/>
          <p:nvPr/>
        </p:nvPicPr>
        <p:blipFill>
          <a:blip r:embed="rId2"/>
          <a:srcRect/>
          <a:stretch>
            <a:fillRect/>
          </a:stretch>
        </p:blipFill>
        <p:spPr bwMode="auto">
          <a:xfrm>
            <a:off x="2057400" y="4444046"/>
            <a:ext cx="2667000" cy="1784350"/>
          </a:xfrm>
          <a:prstGeom prst="rect">
            <a:avLst/>
          </a:prstGeom>
          <a:noFill/>
          <a:ln w="9525">
            <a:noFill/>
            <a:miter lim="800000"/>
            <a:headEnd/>
            <a:tailEnd/>
          </a:ln>
        </p:spPr>
      </p:pic>
      <p:pic>
        <p:nvPicPr>
          <p:cNvPr id="6" name="Picture 5" descr="MP900448511[1]"/>
          <p:cNvPicPr/>
          <p:nvPr/>
        </p:nvPicPr>
        <p:blipFill>
          <a:blip r:embed="rId3"/>
          <a:srcRect/>
          <a:stretch>
            <a:fillRect/>
          </a:stretch>
        </p:blipFill>
        <p:spPr bwMode="auto">
          <a:xfrm>
            <a:off x="5791200" y="3942397"/>
            <a:ext cx="1509395" cy="2263775"/>
          </a:xfrm>
          <a:prstGeom prst="rect">
            <a:avLst/>
          </a:prstGeom>
          <a:noFill/>
          <a:ln w="9525">
            <a:noFill/>
            <a:miter lim="800000"/>
            <a:headEnd/>
            <a:tailEnd/>
          </a:ln>
        </p:spPr>
      </p:pic>
    </p:spTree>
    <p:extLst>
      <p:ext uri="{BB962C8B-B14F-4D97-AF65-F5344CB8AC3E}">
        <p14:creationId xmlns:p14="http://schemas.microsoft.com/office/powerpoint/2010/main" val="3447602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or Different?</a:t>
            </a:r>
            <a:endParaRPr lang="en-US" dirty="0"/>
          </a:p>
        </p:txBody>
      </p:sp>
      <p:sp>
        <p:nvSpPr>
          <p:cNvPr id="3" name="Content Placeholder 2"/>
          <p:cNvSpPr>
            <a:spLocks noGrp="1"/>
          </p:cNvSpPr>
          <p:nvPr>
            <p:ph idx="1"/>
          </p:nvPr>
        </p:nvSpPr>
        <p:spPr/>
        <p:txBody>
          <a:bodyPr/>
          <a:lstStyle/>
          <a:p>
            <a:pPr marL="0" indent="0">
              <a:buNone/>
            </a:pPr>
            <a:r>
              <a:rPr lang="en-US" dirty="0" smtClean="0"/>
              <a:t>NC Provider Monitoring Process</a:t>
            </a:r>
          </a:p>
          <a:p>
            <a:pPr marL="0" indent="0">
              <a:buNone/>
            </a:pPr>
            <a:endParaRPr lang="en-US" dirty="0"/>
          </a:p>
          <a:p>
            <a:pPr marL="0" indent="0">
              <a:buNone/>
            </a:pPr>
            <a:r>
              <a:rPr lang="en-US" dirty="0" smtClean="0"/>
              <a:t>                       </a:t>
            </a:r>
          </a:p>
          <a:p>
            <a:pPr marL="0" indent="0" algn="ctr">
              <a:buNone/>
            </a:pPr>
            <a:endParaRPr lang="en-US" dirty="0"/>
          </a:p>
          <a:p>
            <a:pPr marL="0" indent="0">
              <a:buNone/>
            </a:pPr>
            <a:endParaRPr lang="en-US" dirty="0" smtClean="0"/>
          </a:p>
          <a:p>
            <a:pPr marL="0" indent="0">
              <a:buNone/>
            </a:pPr>
            <a:endParaRPr lang="en-US" dirty="0"/>
          </a:p>
          <a:p>
            <a:pPr marL="0" indent="0">
              <a:buNone/>
            </a:pPr>
            <a:r>
              <a:rPr lang="en-US" dirty="0" smtClean="0"/>
              <a:t>Gold Star Provider Monitoring</a:t>
            </a: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11</a:t>
            </a:fld>
            <a:endParaRPr lang="en-US" altLang="en-US" dirty="0"/>
          </a:p>
        </p:txBody>
      </p:sp>
      <p:pic>
        <p:nvPicPr>
          <p:cNvPr id="5" name="Picture 4"/>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209800" y="3070860"/>
            <a:ext cx="1188085" cy="232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p:nvPr/>
        </p:nvPicPr>
        <p:blipFill>
          <a:blip r:embed="rId4">
            <a:extLst>
              <a:ext uri="{BEBA8EAE-BF5A-486C-A8C5-ECC9F3942E4B}">
                <a14:imgProps xmlns:a14="http://schemas.microsoft.com/office/drawing/2010/main">
                  <a14:imgLayer r:embed="rId5">
                    <a14:imgEffect>
                      <a14:backgroundRemoval t="889" b="98667" l="5778" r="93778">
                        <a14:foregroundMark x1="52889" y1="30667" x2="52889" y2="30667"/>
                        <a14:foregroundMark x1="54222" y1="25778" x2="54222" y2="25778"/>
                        <a14:foregroundMark x1="79556" y1="12444" x2="79556" y2="12444"/>
                        <a14:foregroundMark x1="76889" y1="19111" x2="76889" y2="19111"/>
                        <a14:foregroundMark x1="78222" y1="37333" x2="78222" y2="37333"/>
                        <a14:foregroundMark x1="70667" y1="36000" x2="70667" y2="36000"/>
                        <a14:foregroundMark x1="66667" y1="39111" x2="66667" y2="39111"/>
                        <a14:foregroundMark x1="65333" y1="36000" x2="65333" y2="36000"/>
                      </a14:backgroundRemoval>
                    </a14:imgEffect>
                  </a14:imgLayer>
                </a14:imgProps>
              </a:ext>
              <a:ext uri="{28A0092B-C50C-407E-A947-70E740481C1C}">
                <a14:useLocalDpi xmlns:a14="http://schemas.microsoft.com/office/drawing/2010/main" val="0"/>
              </a:ext>
            </a:extLst>
          </a:blip>
          <a:srcRect/>
          <a:stretch>
            <a:fillRect/>
          </a:stretch>
        </p:blipFill>
        <p:spPr bwMode="auto">
          <a:xfrm>
            <a:off x="6172200" y="23749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7674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or Different?</a:t>
            </a:r>
            <a:endParaRPr lang="en-US" dirty="0"/>
          </a:p>
        </p:txBody>
      </p:sp>
      <p:sp>
        <p:nvSpPr>
          <p:cNvPr id="3" name="Content Placeholder 2"/>
          <p:cNvSpPr>
            <a:spLocks noGrp="1"/>
          </p:cNvSpPr>
          <p:nvPr>
            <p:ph idx="1"/>
          </p:nvPr>
        </p:nvSpPr>
        <p:spPr/>
        <p:txBody>
          <a:bodyPr/>
          <a:lstStyle/>
          <a:p>
            <a:r>
              <a:rPr lang="en-US" dirty="0" smtClean="0"/>
              <a:t>Frequency of Routine Monitoring</a:t>
            </a:r>
          </a:p>
          <a:p>
            <a:endParaRPr lang="en-US" dirty="0"/>
          </a:p>
          <a:p>
            <a:pPr marL="0" indent="0">
              <a:buNone/>
            </a:pPr>
            <a:endParaRPr lang="en-US" dirty="0" smtClean="0"/>
          </a:p>
          <a:p>
            <a:pPr marL="0" indent="0" algn="ctr">
              <a:buNone/>
            </a:pPr>
            <a:endParaRPr lang="en-US" dirty="0"/>
          </a:p>
          <a:p>
            <a:endParaRPr lang="en-US" dirty="0" smtClean="0"/>
          </a:p>
          <a:p>
            <a:pPr lvl="1"/>
            <a:r>
              <a:rPr lang="en-US" dirty="0" smtClean="0"/>
              <a:t>Routine monitoring occurs on a 2-year cycle rather than annually.</a:t>
            </a: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12</a:t>
            </a:fld>
            <a:endParaRPr lang="en-US" altLang="en-US" dirty="0"/>
          </a:p>
        </p:txBody>
      </p:sp>
      <p:pic>
        <p:nvPicPr>
          <p:cNvPr id="6" name="Picture 5" descr="Ball Number 2 clip art"/>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10827"/>
            <a:ext cx="3733800" cy="2169795"/>
          </a:xfrm>
          <a:prstGeom prst="rect">
            <a:avLst/>
          </a:prstGeom>
          <a:noFill/>
          <a:ln>
            <a:noFill/>
          </a:ln>
        </p:spPr>
      </p:pic>
      <p:pic>
        <p:nvPicPr>
          <p:cNvPr id="7" name="Picture 6"/>
          <p:cNvPicPr/>
          <p:nvPr/>
        </p:nvPicPr>
        <p:blipFill>
          <a:blip r:embed="rId3">
            <a:extLst>
              <a:ext uri="{BEBA8EAE-BF5A-486C-A8C5-ECC9F3942E4B}">
                <a14:imgProps xmlns:a14="http://schemas.microsoft.com/office/drawing/2010/main">
                  <a14:imgLayer r:embed="rId4">
                    <a14:imgEffect>
                      <a14:backgroundRemoval t="0" b="100000" l="0" r="100000">
                        <a14:foregroundMark x1="93050" y1="20619" x2="93050" y2="20619"/>
                        <a14:foregroundMark x1="94595" y1="28351" x2="94595" y2="28351"/>
                        <a14:foregroundMark x1="88031" y1="30412" x2="88031" y2="30412"/>
                        <a14:foregroundMark x1="84556" y1="36082" x2="84556" y2="36082"/>
                        <a14:foregroundMark x1="86100" y1="18557" x2="86100" y2="18557"/>
                        <a14:foregroundMark x1="91120" y1="31959" x2="91120" y2="31959"/>
                      </a14:backgroundRemoval>
                    </a14:imgEffect>
                  </a14:imgLayer>
                </a14:imgProps>
              </a:ext>
              <a:ext uri="{28A0092B-C50C-407E-A947-70E740481C1C}">
                <a14:useLocalDpi xmlns:a14="http://schemas.microsoft.com/office/drawing/2010/main" val="0"/>
              </a:ext>
            </a:extLst>
          </a:blip>
          <a:srcRect/>
          <a:stretch>
            <a:fillRect/>
          </a:stretch>
        </p:blipFill>
        <p:spPr bwMode="auto">
          <a:xfrm>
            <a:off x="5370195" y="29718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0573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or Different?</a:t>
            </a:r>
            <a:endParaRPr lang="en-US" dirty="0"/>
          </a:p>
        </p:txBody>
      </p:sp>
      <p:sp>
        <p:nvSpPr>
          <p:cNvPr id="3" name="Content Placeholder 2"/>
          <p:cNvSpPr>
            <a:spLocks noGrp="1"/>
          </p:cNvSpPr>
          <p:nvPr>
            <p:ph idx="1"/>
          </p:nvPr>
        </p:nvSpPr>
        <p:spPr/>
        <p:txBody>
          <a:bodyPr/>
          <a:lstStyle/>
          <a:p>
            <a:r>
              <a:rPr lang="en-US" dirty="0" smtClean="0"/>
              <a:t>Scoring and Weighting</a:t>
            </a:r>
          </a:p>
          <a:p>
            <a:endParaRPr lang="en-US" dirty="0"/>
          </a:p>
          <a:p>
            <a:endParaRPr lang="en-US" dirty="0" smtClean="0"/>
          </a:p>
          <a:p>
            <a:endParaRPr lang="en-US" dirty="0"/>
          </a:p>
          <a:p>
            <a:endParaRPr lang="en-US" dirty="0" smtClean="0"/>
          </a:p>
          <a:p>
            <a:pPr lvl="1"/>
            <a:r>
              <a:rPr lang="en-US" dirty="0" smtClean="0"/>
              <a:t>There have been changes in the scoring and weighting of some of the items on the review tools.</a:t>
            </a: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13</a:t>
            </a:fld>
            <a:endParaRPr lang="en-US" altLang="en-US" dirty="0"/>
          </a:p>
        </p:txBody>
      </p:sp>
      <p:pic>
        <p:nvPicPr>
          <p:cNvPr id="5" name="Picture 4"/>
          <p:cNvPicPr/>
          <p:nvPr/>
        </p:nvPicPr>
        <p:blipFill>
          <a:blip r:embed="rId2">
            <a:extLst>
              <a:ext uri="{BEBA8EAE-BF5A-486C-A8C5-ECC9F3942E4B}">
                <a14:imgProps xmlns:a14="http://schemas.microsoft.com/office/drawing/2010/main">
                  <a14:imgLayer r:embed="rId3">
                    <a14:imgEffect>
                      <a14:backgroundRemoval t="0" b="100000" l="0" r="100000">
                        <a14:foregroundMark x1="4464" y1="45631" x2="4464" y2="45631"/>
                        <a14:foregroundMark x1="19643" y1="20388" x2="19643" y2="20388"/>
                        <a14:foregroundMark x1="39286" y1="88350" x2="39286" y2="88350"/>
                        <a14:foregroundMark x1="64286" y1="89320" x2="64286" y2="89320"/>
                        <a14:foregroundMark x1="77679" y1="88350" x2="77679" y2="88350"/>
                        <a14:foregroundMark x1="91964" y1="96117" x2="91964" y2="96117"/>
                        <a14:foregroundMark x1="31250" y1="93204" x2="31250" y2="93204"/>
                      </a14:backgroundRemoval>
                    </a14:imgEffect>
                  </a14:imgLayer>
                </a14:imgProps>
              </a:ext>
              <a:ext uri="{28A0092B-C50C-407E-A947-70E740481C1C}">
                <a14:useLocalDpi xmlns:a14="http://schemas.microsoft.com/office/drawing/2010/main" val="0"/>
              </a:ext>
            </a:extLst>
          </a:blip>
          <a:srcRect/>
          <a:stretch>
            <a:fillRect/>
          </a:stretch>
        </p:blipFill>
        <p:spPr bwMode="auto">
          <a:xfrm>
            <a:off x="3352800" y="2895600"/>
            <a:ext cx="2680335" cy="183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1291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or Different?</a:t>
            </a:r>
            <a:endParaRPr lang="en-US" dirty="0"/>
          </a:p>
        </p:txBody>
      </p:sp>
      <p:sp>
        <p:nvSpPr>
          <p:cNvPr id="3" name="Content Placeholder 2"/>
          <p:cNvSpPr>
            <a:spLocks noGrp="1"/>
          </p:cNvSpPr>
          <p:nvPr>
            <p:ph idx="1"/>
          </p:nvPr>
        </p:nvSpPr>
        <p:spPr/>
        <p:txBody>
          <a:bodyPr/>
          <a:lstStyle/>
          <a:p>
            <a:r>
              <a:rPr lang="en-US" dirty="0" smtClean="0"/>
              <a:t>Multiple Sample Sizes and Sample Selection Processes</a:t>
            </a:r>
          </a:p>
          <a:p>
            <a:pPr lvl="1"/>
            <a:r>
              <a:rPr lang="en-US" dirty="0" smtClean="0"/>
              <a:t>Incident Reporting</a:t>
            </a:r>
          </a:p>
          <a:p>
            <a:pPr lvl="1"/>
            <a:r>
              <a:rPr lang="en-US" dirty="0" smtClean="0"/>
              <a:t>Restrictive Interventions</a:t>
            </a:r>
          </a:p>
          <a:p>
            <a:pPr lvl="1"/>
            <a:r>
              <a:rPr lang="en-US" dirty="0" smtClean="0"/>
              <a:t>Complaints</a:t>
            </a:r>
          </a:p>
          <a:p>
            <a:pPr lvl="1"/>
            <a:r>
              <a:rPr lang="en-US" dirty="0" smtClean="0"/>
              <a:t>Funds Management</a:t>
            </a:r>
          </a:p>
          <a:p>
            <a:pPr lvl="1"/>
            <a:r>
              <a:rPr lang="en-US" dirty="0" smtClean="0"/>
              <a:t>Medication Management</a:t>
            </a: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14</a:t>
            </a:fld>
            <a:endParaRPr lang="en-US" altLang="en-US" dirty="0"/>
          </a:p>
        </p:txBody>
      </p:sp>
      <p:pic>
        <p:nvPicPr>
          <p:cNvPr id="5" name="Picture 4"/>
          <p:cNvPicPr/>
          <p:nvPr/>
        </p:nvPicPr>
        <p:blipFill>
          <a:blip r:embed="rId2">
            <a:extLst>
              <a:ext uri="{BEBA8EAE-BF5A-486C-A8C5-ECC9F3942E4B}">
                <a14:imgProps xmlns:a14="http://schemas.microsoft.com/office/drawing/2010/main">
                  <a14:imgLayer r:embed="rId3">
                    <a14:imgEffect>
                      <a14:backgroundRemoval t="0" b="100000" l="0" r="100000">
                        <a14:foregroundMark x1="88333" y1="78846" x2="88333" y2="78846"/>
                      </a14:backgroundRemoval>
                    </a14:imgEffect>
                  </a14:imgLayer>
                </a14:imgProps>
              </a:ext>
              <a:ext uri="{28A0092B-C50C-407E-A947-70E740481C1C}">
                <a14:useLocalDpi xmlns:a14="http://schemas.microsoft.com/office/drawing/2010/main" val="0"/>
              </a:ext>
            </a:extLst>
          </a:blip>
          <a:srcRect/>
          <a:stretch>
            <a:fillRect/>
          </a:stretch>
        </p:blipFill>
        <p:spPr bwMode="auto">
          <a:xfrm>
            <a:off x="5334000" y="3173730"/>
            <a:ext cx="22860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14660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or Different?</a:t>
            </a:r>
            <a:endParaRPr lang="en-US" dirty="0"/>
          </a:p>
        </p:txBody>
      </p:sp>
      <p:sp>
        <p:nvSpPr>
          <p:cNvPr id="3" name="Content Placeholder 2"/>
          <p:cNvSpPr>
            <a:spLocks noGrp="1"/>
          </p:cNvSpPr>
          <p:nvPr>
            <p:ph idx="1"/>
          </p:nvPr>
        </p:nvSpPr>
        <p:spPr/>
        <p:txBody>
          <a:bodyPr/>
          <a:lstStyle/>
          <a:p>
            <a:r>
              <a:rPr lang="en-US" dirty="0" smtClean="0"/>
              <a:t>Plans of Correction</a:t>
            </a:r>
          </a:p>
          <a:p>
            <a:endParaRPr lang="en-US" dirty="0"/>
          </a:p>
          <a:p>
            <a:endParaRPr lang="en-US" dirty="0" smtClean="0"/>
          </a:p>
          <a:p>
            <a:endParaRPr lang="en-US" dirty="0"/>
          </a:p>
          <a:p>
            <a:endParaRPr lang="en-US" dirty="0" smtClean="0"/>
          </a:p>
          <a:p>
            <a:pPr lvl="1"/>
            <a:r>
              <a:rPr lang="en-US" dirty="0" smtClean="0"/>
              <a:t>Plans of correction are designed to address systemic issues and trends rather than isolated non-compliance issues.</a:t>
            </a: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15</a:t>
            </a:fld>
            <a:endParaRPr lang="en-US" altLang="en-US" dirty="0"/>
          </a:p>
        </p:txBody>
      </p:sp>
      <p:pic>
        <p:nvPicPr>
          <p:cNvPr id="6" name="Picture 5"/>
          <p:cNvPicPr/>
          <p:nvPr/>
        </p:nvPicPr>
        <p:blipFill>
          <a:blip r:embed="rId2">
            <a:extLst>
              <a:ext uri="{BEBA8EAE-BF5A-486C-A8C5-ECC9F3942E4B}">
                <a14:imgProps xmlns:a14="http://schemas.microsoft.com/office/drawing/2010/main">
                  <a14:imgLayer r:embed="rId3">
                    <a14:imgEffect>
                      <a14:backgroundRemoval t="483" b="100000" l="0" r="100000">
                        <a14:foregroundMark x1="54589" y1="36232" x2="54589" y2="36232"/>
                        <a14:foregroundMark x1="48309" y1="34783" x2="48309" y2="34783"/>
                        <a14:foregroundMark x1="45411" y1="37198" x2="45411" y2="37198"/>
                        <a14:foregroundMark x1="50242" y1="45411" x2="50242" y2="45411"/>
                        <a14:foregroundMark x1="55556" y1="43961" x2="55556" y2="43961"/>
                        <a14:foregroundMark x1="31401" y1="81159" x2="31401" y2="81159"/>
                        <a14:foregroundMark x1="81159" y1="50725" x2="81159" y2="50725"/>
                        <a14:foregroundMark x1="85024" y1="29952" x2="85024" y2="29952"/>
                        <a14:foregroundMark x1="76329" y1="29469" x2="76329" y2="29469"/>
                        <a14:foregroundMark x1="48309" y1="55072" x2="48309" y2="55072"/>
                        <a14:foregroundMark x1="48309" y1="63285" x2="48309" y2="63285"/>
                        <a14:foregroundMark x1="93237" y1="61353" x2="93237" y2="61353"/>
                        <a14:foregroundMark x1="88889" y1="68116" x2="88889" y2="68116"/>
                        <a14:foregroundMark x1="53623" y1="55072" x2="53623" y2="55072"/>
                        <a14:foregroundMark x1="33816" y1="31401" x2="33816" y2="31401"/>
                        <a14:foregroundMark x1="87440" y1="63285" x2="87440" y2="63285"/>
                        <a14:foregroundMark x1="84058" y1="69565" x2="84058" y2="69565"/>
                      </a14:backgroundRemoval>
                    </a14:imgEffect>
                  </a14:imgLayer>
                </a14:imgProps>
              </a:ext>
            </a:extLst>
          </a:blip>
          <a:srcRect/>
          <a:stretch>
            <a:fillRect/>
          </a:stretch>
        </p:blipFill>
        <p:spPr bwMode="auto">
          <a:xfrm>
            <a:off x="3904615" y="3276600"/>
            <a:ext cx="1334770" cy="1334770"/>
          </a:xfrm>
          <a:prstGeom prst="rect">
            <a:avLst/>
          </a:prstGeom>
          <a:noFill/>
          <a:ln w="9525">
            <a:noFill/>
            <a:miter lim="800000"/>
            <a:headEnd/>
            <a:tailEnd/>
          </a:ln>
        </p:spPr>
      </p:pic>
    </p:spTree>
    <p:extLst>
      <p:ext uri="{BB962C8B-B14F-4D97-AF65-F5344CB8AC3E}">
        <p14:creationId xmlns:p14="http://schemas.microsoft.com/office/powerpoint/2010/main" val="2865552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or Different?</a:t>
            </a:r>
            <a:endParaRPr lang="en-US" dirty="0"/>
          </a:p>
        </p:txBody>
      </p:sp>
      <p:sp>
        <p:nvSpPr>
          <p:cNvPr id="3" name="Content Placeholder 2"/>
          <p:cNvSpPr>
            <a:spLocks noGrp="1"/>
          </p:cNvSpPr>
          <p:nvPr>
            <p:ph idx="1"/>
          </p:nvPr>
        </p:nvSpPr>
        <p:spPr/>
        <p:txBody>
          <a:bodyPr/>
          <a:lstStyle/>
          <a:p>
            <a:r>
              <a:rPr lang="en-US" dirty="0" smtClean="0"/>
              <a:t>Frequency of Unlicensed AFL Review</a:t>
            </a:r>
          </a:p>
          <a:p>
            <a:endParaRPr lang="en-US" dirty="0"/>
          </a:p>
          <a:p>
            <a:endParaRPr lang="en-US" dirty="0" smtClean="0"/>
          </a:p>
          <a:p>
            <a:endParaRPr lang="en-US" dirty="0"/>
          </a:p>
          <a:p>
            <a:pPr lvl="1"/>
            <a:r>
              <a:rPr lang="en-US" dirty="0" smtClean="0"/>
              <a:t>Annual reviews for Unlicensed AFLs under the Innovations Waiver</a:t>
            </a:r>
          </a:p>
          <a:p>
            <a:pPr lvl="1"/>
            <a:r>
              <a:rPr lang="en-US" dirty="0" smtClean="0"/>
              <a:t>Unlicensed AFLs that are not under the Innovations Waiver are reviewed every 2 years.</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16</a:t>
            </a:fld>
            <a:endParaRPr lang="en-US" altLang="en-US" dirty="0"/>
          </a:p>
        </p:txBody>
      </p:sp>
      <p:pic>
        <p:nvPicPr>
          <p:cNvPr id="6" name="Picture 5"/>
          <p:cNvPicPr/>
          <p:nvPr/>
        </p:nvPicPr>
        <p:blipFill>
          <a:blip r:embed="rId2">
            <a:extLst>
              <a:ext uri="{BEBA8EAE-BF5A-486C-A8C5-ECC9F3942E4B}">
                <a14:imgProps xmlns:a14="http://schemas.microsoft.com/office/drawing/2010/main">
                  <a14:imgLayer r:embed="rId3">
                    <a14:imgEffect>
                      <a14:backgroundRemoval t="0" b="100000" l="0" r="100000">
                        <a14:foregroundMark x1="43966" y1="12844" x2="43966" y2="12844"/>
                        <a14:foregroundMark x1="72845" y1="29358" x2="72845" y2="29358"/>
                        <a14:foregroundMark x1="72845" y1="38073" x2="72845" y2="38073"/>
                        <a14:foregroundMark x1="85776" y1="76147" x2="85776" y2="76147"/>
                        <a14:foregroundMark x1="94397" y1="64220" x2="94397" y2="64220"/>
                        <a14:foregroundMark x1="96983" y1="58257" x2="96983" y2="58257"/>
                      </a14:backgroundRemoval>
                    </a14:imgEffect>
                  </a14:imgLayer>
                </a14:imgProps>
              </a:ext>
              <a:ext uri="{28A0092B-C50C-407E-A947-70E740481C1C}">
                <a14:useLocalDpi xmlns:a14="http://schemas.microsoft.com/office/drawing/2010/main" val="0"/>
              </a:ext>
            </a:extLst>
          </a:blip>
          <a:srcRect/>
          <a:stretch>
            <a:fillRect/>
          </a:stretch>
        </p:blipFill>
        <p:spPr bwMode="auto">
          <a:xfrm>
            <a:off x="6248400" y="2405380"/>
            <a:ext cx="2209800"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504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or Different?</a:t>
            </a:r>
            <a:endParaRPr lang="en-US" dirty="0"/>
          </a:p>
        </p:txBody>
      </p:sp>
      <p:sp>
        <p:nvSpPr>
          <p:cNvPr id="3" name="Content Placeholder 2"/>
          <p:cNvSpPr>
            <a:spLocks noGrp="1"/>
          </p:cNvSpPr>
          <p:nvPr>
            <p:ph idx="1"/>
          </p:nvPr>
        </p:nvSpPr>
        <p:spPr/>
        <p:txBody>
          <a:bodyPr/>
          <a:lstStyle/>
          <a:p>
            <a:r>
              <a:rPr lang="en-US" dirty="0" smtClean="0"/>
              <a:t>Threshold for Passing the Routine Review</a:t>
            </a:r>
          </a:p>
          <a:p>
            <a:endParaRPr lang="en-US" dirty="0"/>
          </a:p>
          <a:p>
            <a:endParaRPr lang="en-US" dirty="0" smtClean="0"/>
          </a:p>
          <a:p>
            <a:endParaRPr lang="en-US" dirty="0"/>
          </a:p>
          <a:p>
            <a:pPr lvl="1"/>
            <a:r>
              <a:rPr lang="en-US" dirty="0" smtClean="0"/>
              <a:t>The overall passing score has been increased from 75% to 85%.</a:t>
            </a:r>
          </a:p>
          <a:p>
            <a:pPr lvl="1"/>
            <a:r>
              <a:rPr lang="en-US" dirty="0" smtClean="0"/>
              <a:t>Thresholds have been set for passing each section of the routine review for agencies.</a:t>
            </a:r>
          </a:p>
          <a:p>
            <a:pPr lvl="1"/>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17</a:t>
            </a:fld>
            <a:endParaRPr lang="en-US" altLang="en-US" dirty="0"/>
          </a:p>
        </p:txBody>
      </p:sp>
      <p:pic>
        <p:nvPicPr>
          <p:cNvPr id="5" name="Picture 4"/>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581400" y="3048000"/>
            <a:ext cx="2128837" cy="1385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1373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or Different?</a:t>
            </a:r>
            <a:endParaRPr lang="en-US" dirty="0"/>
          </a:p>
        </p:txBody>
      </p:sp>
      <p:sp>
        <p:nvSpPr>
          <p:cNvPr id="3" name="Content Placeholder 2"/>
          <p:cNvSpPr>
            <a:spLocks noGrp="1"/>
          </p:cNvSpPr>
          <p:nvPr>
            <p:ph idx="1"/>
          </p:nvPr>
        </p:nvSpPr>
        <p:spPr/>
        <p:txBody>
          <a:bodyPr/>
          <a:lstStyle/>
          <a:p>
            <a:r>
              <a:rPr lang="en-US" dirty="0" smtClean="0"/>
              <a:t>Health, Safety &amp; Compliance Review</a:t>
            </a:r>
          </a:p>
          <a:p>
            <a:endParaRPr lang="en-US" dirty="0"/>
          </a:p>
          <a:p>
            <a:endParaRPr lang="en-US" dirty="0" smtClean="0"/>
          </a:p>
          <a:p>
            <a:pPr lvl="1"/>
            <a:r>
              <a:rPr lang="en-US" dirty="0" smtClean="0"/>
              <a:t>This site review is done when the service is first initiated (at implementation) or when the program moves to a new location.</a:t>
            </a:r>
          </a:p>
          <a:p>
            <a:pPr lvl="1"/>
            <a:r>
              <a:rPr lang="en-US" dirty="0" smtClean="0"/>
              <a:t>This review is not required if the service is located at a site that is licensed by DHSR.</a:t>
            </a: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18</a:t>
            </a:fld>
            <a:endParaRPr lang="en-US" altLang="en-US" dirty="0"/>
          </a:p>
        </p:txBody>
      </p:sp>
      <p:pic>
        <p:nvPicPr>
          <p:cNvPr id="5" name="Picture 4"/>
          <p:cNvPicPr/>
          <p:nvPr/>
        </p:nvPicPr>
        <p:blipFill>
          <a:blip r:embed="rId2">
            <a:extLst>
              <a:ext uri="{BEBA8EAE-BF5A-486C-A8C5-ECC9F3942E4B}">
                <a14:imgProps xmlns:a14="http://schemas.microsoft.com/office/drawing/2010/main">
                  <a14:imgLayer r:embed="rId3">
                    <a14:imgEffect>
                      <a14:backgroundRemoval t="6667" b="94667" l="6667" r="94667">
                        <a14:foregroundMark x1="39111" y1="24444" x2="39111" y2="24444"/>
                        <a14:foregroundMark x1="42222" y1="18222" x2="42222" y2="18222"/>
                        <a14:foregroundMark x1="32000" y1="39111" x2="32000" y2="39111"/>
                        <a14:foregroundMark x1="21333" y1="25333" x2="21333" y2="25333"/>
                      </a14:backgroundRemoval>
                    </a14:imgEffect>
                  </a14:imgLayer>
                </a14:imgProps>
              </a:ext>
              <a:ext uri="{28A0092B-C50C-407E-A947-70E740481C1C}">
                <a14:useLocalDpi xmlns:a14="http://schemas.microsoft.com/office/drawing/2010/main" val="0"/>
              </a:ext>
            </a:extLst>
          </a:blip>
          <a:srcRect/>
          <a:stretch>
            <a:fillRect/>
          </a:stretch>
        </p:blipFill>
        <p:spPr bwMode="auto">
          <a:xfrm>
            <a:off x="6467475" y="1874838"/>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8520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or Different?</a:t>
            </a:r>
            <a:endParaRPr lang="en-US" dirty="0"/>
          </a:p>
        </p:txBody>
      </p:sp>
      <p:sp>
        <p:nvSpPr>
          <p:cNvPr id="3" name="Content Placeholder 2"/>
          <p:cNvSpPr>
            <a:spLocks noGrp="1"/>
          </p:cNvSpPr>
          <p:nvPr>
            <p:ph idx="1"/>
          </p:nvPr>
        </p:nvSpPr>
        <p:spPr/>
        <p:txBody>
          <a:bodyPr/>
          <a:lstStyle/>
          <a:p>
            <a:r>
              <a:rPr lang="en-US" dirty="0" smtClean="0"/>
              <a:t>Names of Tools Simplified</a:t>
            </a:r>
          </a:p>
          <a:p>
            <a:endParaRPr lang="en-US" dirty="0"/>
          </a:p>
          <a:p>
            <a:endParaRPr lang="en-US" dirty="0" smtClean="0"/>
          </a:p>
          <a:p>
            <a:pPr lvl="1"/>
            <a:r>
              <a:rPr lang="en-US" dirty="0" smtClean="0"/>
              <a:t>Health &amp; Safety Review Tool for Unlicensed AFLs  </a:t>
            </a:r>
          </a:p>
          <a:p>
            <a:pPr marL="457200" lvl="1" indent="0">
              <a:buNone/>
            </a:pPr>
            <a:r>
              <a:rPr lang="en-US" dirty="0"/>
              <a:t>	</a:t>
            </a:r>
            <a:r>
              <a:rPr lang="en-US" dirty="0" smtClean="0"/>
              <a:t>→  </a:t>
            </a:r>
            <a:r>
              <a:rPr lang="en-US" b="1" i="1" dirty="0" smtClean="0"/>
              <a:t>Unlicensed AFL Review Tool</a:t>
            </a:r>
          </a:p>
          <a:p>
            <a:pPr lvl="1"/>
            <a:r>
              <a:rPr lang="en-US" dirty="0" smtClean="0"/>
              <a:t>Health, Safety &amp; Compliance Review Tool </a:t>
            </a:r>
          </a:p>
          <a:p>
            <a:pPr marL="457200" lvl="1" indent="0">
              <a:buNone/>
            </a:pPr>
            <a:r>
              <a:rPr lang="en-US" dirty="0" smtClean="0"/>
              <a:t>	→ </a:t>
            </a:r>
            <a:r>
              <a:rPr lang="en-US" b="1" i="1" dirty="0" smtClean="0"/>
              <a:t>Health, Safety and Compliance Review Tool for Initial Reviews</a:t>
            </a:r>
          </a:p>
          <a:p>
            <a:pPr marL="457200" lvl="1" indent="0">
              <a:buNone/>
            </a:pPr>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19</a:t>
            </a:fld>
            <a:endParaRPr lang="en-US" altLang="en-US" dirty="0"/>
          </a:p>
        </p:txBody>
      </p:sp>
      <p:pic>
        <p:nvPicPr>
          <p:cNvPr id="7" name="Picture 6" descr="http://www.spotlight.com/news/images/www_spotlight_com/news/Windows-Live-Writer/08927967c45f_C8A5/name_badge_2.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044440" y="2057400"/>
            <a:ext cx="3752850" cy="1766887"/>
          </a:xfrm>
          <a:prstGeom prst="rect">
            <a:avLst/>
          </a:prstGeom>
          <a:noFill/>
          <a:ln>
            <a:noFill/>
          </a:ln>
        </p:spPr>
      </p:pic>
    </p:spTree>
    <p:extLst>
      <p:ext uri="{BB962C8B-B14F-4D97-AF65-F5344CB8AC3E}">
        <p14:creationId xmlns:p14="http://schemas.microsoft.com/office/powerpoint/2010/main" val="2535039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of this Workshop</a:t>
            </a:r>
            <a:endParaRPr lang="en-US" dirty="0"/>
          </a:p>
        </p:txBody>
      </p:sp>
      <p:sp>
        <p:nvSpPr>
          <p:cNvPr id="3" name="Content Placeholder 2"/>
          <p:cNvSpPr>
            <a:spLocks noGrp="1"/>
          </p:cNvSpPr>
          <p:nvPr>
            <p:ph idx="1"/>
          </p:nvPr>
        </p:nvSpPr>
        <p:spPr/>
        <p:txBody>
          <a:bodyPr/>
          <a:lstStyle/>
          <a:p>
            <a:r>
              <a:rPr lang="en-US" dirty="0" smtClean="0"/>
              <a:t>The Impetus for Streamlining Provider Monitoring</a:t>
            </a:r>
          </a:p>
          <a:p>
            <a:r>
              <a:rPr lang="en-US" dirty="0" smtClean="0"/>
              <a:t>What’s New or Different?</a:t>
            </a:r>
          </a:p>
          <a:p>
            <a:r>
              <a:rPr lang="en-US" dirty="0" smtClean="0"/>
              <a:t>Overview of the Process</a:t>
            </a:r>
          </a:p>
          <a:p>
            <a:r>
              <a:rPr lang="en-US" dirty="0" smtClean="0"/>
              <a:t>Internal Quality Assurance and the Records Professional </a:t>
            </a:r>
          </a:p>
          <a:p>
            <a:r>
              <a:rPr lang="en-US" dirty="0" smtClean="0"/>
              <a:t>Accomplishments </a:t>
            </a:r>
            <a:r>
              <a:rPr lang="en-US" dirty="0"/>
              <a:t>to Date</a:t>
            </a:r>
          </a:p>
          <a:p>
            <a:r>
              <a:rPr lang="en-US" dirty="0" smtClean="0"/>
              <a:t>Continued Collaboration</a:t>
            </a: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2</a:t>
            </a:fld>
            <a:endParaRPr lang="en-US" altLang="en-US" dirty="0"/>
          </a:p>
        </p:txBody>
      </p:sp>
      <p:pic>
        <p:nvPicPr>
          <p:cNvPr id="5" name="Picture 4" descr="C:\Users\Sandee\AppData\Local\Microsoft\Windows\Temporary Internet Files\Content.IE5\RIMKOYVU\dglxasset[1].jpg"/>
          <p:cNvPicPr/>
          <p:nvPr/>
        </p:nvPicPr>
        <p:blipFill>
          <a:blip r:embed="rId3">
            <a:extLst>
              <a:ext uri="{BEBA8EAE-BF5A-486C-A8C5-ECC9F3942E4B}">
                <a14:imgProps xmlns:a14="http://schemas.microsoft.com/office/drawing/2010/main">
                  <a14:imgLayer r:embed="rId4">
                    <a14:imgEffect>
                      <a14:backgroundRemoval t="0" b="100000" l="0" r="100000">
                        <a14:foregroundMark x1="76941" y1="16000" x2="76941" y2="16000"/>
                        <a14:foregroundMark x1="78353" y1="8235" x2="78353" y2="8235"/>
                        <a14:foregroundMark x1="69176" y1="8941" x2="69176" y2="8941"/>
                        <a14:foregroundMark x1="62118" y1="15059" x2="62118" y2="15059"/>
                        <a14:foregroundMark x1="55294" y1="12941" x2="55294" y2="12941"/>
                        <a14:foregroundMark x1="49176" y1="8941" x2="49176" y2="8941"/>
                        <a14:foregroundMark x1="11294" y1="10588" x2="11294" y2="10588"/>
                        <a14:foregroundMark x1="8000" y1="25176" x2="8000" y2="25176"/>
                        <a14:foregroundMark x1="12000" y1="40000" x2="12000" y2="40000"/>
                        <a14:foregroundMark x1="12706" y1="55294" x2="12706" y2="55294"/>
                        <a14:foregroundMark x1="12000" y1="62353" x2="12000" y2="62353"/>
                        <a14:foregroundMark x1="12000" y1="67765" x2="12000" y2="67765"/>
                        <a14:foregroundMark x1="12000" y1="73882" x2="12000" y2="73882"/>
                        <a14:foregroundMark x1="60706" y1="81647" x2="60706" y2="81647"/>
                        <a14:foregroundMark x1="87765" y1="78588" x2="87765" y2="78588"/>
                        <a14:foregroundMark x1="87765" y1="78588" x2="87765" y2="78588"/>
                        <a14:foregroundMark x1="74588" y1="64706" x2="74588" y2="64706"/>
                        <a14:foregroundMark x1="74588" y1="67059" x2="74588" y2="67059"/>
                        <a14:foregroundMark x1="73882" y1="77882" x2="73882" y2="77882"/>
                        <a14:foregroundMark x1="73882" y1="77882" x2="73882" y2="77882"/>
                        <a14:foregroundMark x1="70824" y1="84706" x2="70824" y2="84706"/>
                        <a14:foregroundMark x1="61412" y1="89412" x2="61412" y2="89412"/>
                        <a14:foregroundMark x1="35059" y1="90118" x2="35059" y2="90118"/>
                        <a14:foregroundMark x1="39765" y1="90118" x2="39765" y2="90118"/>
                        <a14:foregroundMark x1="45176" y1="90118" x2="45176" y2="90118"/>
                        <a14:foregroundMark x1="24235" y1="90118" x2="24235" y2="90118"/>
                        <a14:foregroundMark x1="86118" y1="59294" x2="86118" y2="59294"/>
                        <a14:foregroundMark x1="76235" y1="48471" x2="76235" y2="48471"/>
                        <a14:foregroundMark x1="80000" y1="39059" x2="80000" y2="39059"/>
                        <a14:foregroundMark x1="80000" y1="37647" x2="80000" y2="37647"/>
                        <a14:foregroundMark x1="72941" y1="35294" x2="72941" y2="35294"/>
                        <a14:foregroundMark x1="63059" y1="22824" x2="63059" y2="22824"/>
                        <a14:foregroundMark x1="63059" y1="22824" x2="63059" y2="22824"/>
                        <a14:foregroundMark x1="58353" y1="41412" x2="58353" y2="41412"/>
                        <a14:foregroundMark x1="36000" y1="4235" x2="36000" y2="4235"/>
                        <a14:foregroundMark x1="28235" y1="5176" x2="28235" y2="5176"/>
                        <a14:foregroundMark x1="27529" y1="5176" x2="27529" y2="5176"/>
                        <a14:foregroundMark x1="23529" y1="5882" x2="23529" y2="5882"/>
                        <a14:foregroundMark x1="17412" y1="6588" x2="17412" y2="6588"/>
                        <a14:foregroundMark x1="15765" y1="8235" x2="15765" y2="8235"/>
                        <a14:foregroundMark x1="15765" y1="8235" x2="15765" y2="8235"/>
                        <a14:foregroundMark x1="9647" y1="19059" x2="9647" y2="19059"/>
                        <a14:foregroundMark x1="8941" y1="24471" x2="8941" y2="24471"/>
                        <a14:foregroundMark x1="44471" y1="38353" x2="44471" y2="38353"/>
                        <a14:foregroundMark x1="56706" y1="31294" x2="56706" y2="31294"/>
                        <a14:foregroundMark x1="66824" y1="29176" x2="66824" y2="29176"/>
                        <a14:foregroundMark x1="71529" y1="28235" x2="71529" y2="28235"/>
                        <a14:foregroundMark x1="76941" y1="37647" x2="76941" y2="37647"/>
                        <a14:foregroundMark x1="80706" y1="38353" x2="80706" y2="38353"/>
                        <a14:foregroundMark x1="87765" y1="29176" x2="87765" y2="29176"/>
                        <a14:foregroundMark x1="91529" y1="25882" x2="91529" y2="25882"/>
                        <a14:foregroundMark x1="94588" y1="16706" x2="94588" y2="16706"/>
                        <a14:foregroundMark x1="94588" y1="13647" x2="94588" y2="13647"/>
                        <a14:foregroundMark x1="94588" y1="11294" x2="94588" y2="11294"/>
                        <a14:foregroundMark x1="87059" y1="6588" x2="87059" y2="6588"/>
                        <a14:foregroundMark x1="87059" y1="6588" x2="87059" y2="6588"/>
                      </a14:backgroundRemoval>
                    </a14:imgEffect>
                  </a14:imgLayer>
                </a14:imgProps>
              </a:ext>
            </a:extLst>
          </a:blip>
          <a:srcRect/>
          <a:stretch>
            <a:fillRect/>
          </a:stretch>
        </p:blipFill>
        <p:spPr bwMode="auto">
          <a:xfrm>
            <a:off x="6477000" y="4724400"/>
            <a:ext cx="1765300" cy="1765300"/>
          </a:xfrm>
          <a:prstGeom prst="rect">
            <a:avLst/>
          </a:prstGeom>
          <a:noFill/>
          <a:ln w="9525">
            <a:noFill/>
            <a:miter lim="800000"/>
            <a:headEnd/>
            <a:tailEnd/>
          </a:ln>
        </p:spPr>
      </p:pic>
    </p:spTree>
    <p:extLst>
      <p:ext uri="{BB962C8B-B14F-4D97-AF65-F5344CB8AC3E}">
        <p14:creationId xmlns:p14="http://schemas.microsoft.com/office/powerpoint/2010/main" val="579261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Routine Monitoring</a:t>
            </a:r>
            <a:endParaRPr lang="en-US" dirty="0"/>
          </a:p>
        </p:txBody>
      </p:sp>
      <p:sp>
        <p:nvSpPr>
          <p:cNvPr id="3" name="Content Placeholder 2"/>
          <p:cNvSpPr>
            <a:spLocks noGrp="1"/>
          </p:cNvSpPr>
          <p:nvPr>
            <p:ph idx="1"/>
          </p:nvPr>
        </p:nvSpPr>
        <p:spPr/>
        <p:txBody>
          <a:bodyPr/>
          <a:lstStyle/>
          <a:p>
            <a:r>
              <a:rPr lang="en-US" dirty="0" smtClean="0"/>
              <a:t>Includes:</a:t>
            </a:r>
          </a:p>
          <a:p>
            <a:endParaRPr lang="en-US" dirty="0"/>
          </a:p>
          <a:p>
            <a:pPr lvl="1"/>
            <a:r>
              <a:rPr lang="en-US" dirty="0" smtClean="0"/>
              <a:t>Routine Review</a:t>
            </a:r>
          </a:p>
          <a:p>
            <a:pPr lvl="1"/>
            <a:endParaRPr lang="en-US" dirty="0" smtClean="0"/>
          </a:p>
          <a:p>
            <a:pPr lvl="1"/>
            <a:r>
              <a:rPr lang="en-US" dirty="0" smtClean="0"/>
              <a:t>Post-payment Review</a:t>
            </a:r>
          </a:p>
          <a:p>
            <a:pPr lvl="1"/>
            <a:endParaRPr lang="en-US" dirty="0" smtClean="0"/>
          </a:p>
          <a:p>
            <a:pPr lvl="1"/>
            <a:r>
              <a:rPr lang="en-US" dirty="0" smtClean="0"/>
              <a:t>State-funded and Medicaid-funded services</a:t>
            </a: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20</a:t>
            </a:fld>
            <a:endParaRPr lang="en-US" altLang="en-US" dirty="0"/>
          </a:p>
        </p:txBody>
      </p:sp>
      <p:pic>
        <p:nvPicPr>
          <p:cNvPr id="5" name="Picture 4" descr="MC900441426[1]"/>
          <p:cNvPicPr/>
          <p:nvPr/>
        </p:nvPicPr>
        <p:blipFill>
          <a:blip r:embed="rId2"/>
          <a:srcRect/>
          <a:stretch>
            <a:fillRect/>
          </a:stretch>
        </p:blipFill>
        <p:spPr bwMode="auto">
          <a:xfrm>
            <a:off x="5867400" y="2438400"/>
            <a:ext cx="1609725" cy="1609725"/>
          </a:xfrm>
          <a:prstGeom prst="rect">
            <a:avLst/>
          </a:prstGeom>
          <a:noFill/>
          <a:ln w="9525">
            <a:noFill/>
            <a:miter lim="800000"/>
            <a:headEnd/>
            <a:tailEnd/>
          </a:ln>
        </p:spPr>
      </p:pic>
    </p:spTree>
    <p:extLst>
      <p:ext uri="{BB962C8B-B14F-4D97-AF65-F5344CB8AC3E}">
        <p14:creationId xmlns:p14="http://schemas.microsoft.com/office/powerpoint/2010/main" val="1258594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Routine Monitoring</a:t>
            </a:r>
            <a:endParaRPr lang="en-US" dirty="0"/>
          </a:p>
        </p:txBody>
      </p:sp>
      <p:sp>
        <p:nvSpPr>
          <p:cNvPr id="3" name="Content Placeholder 2"/>
          <p:cNvSpPr>
            <a:spLocks noGrp="1"/>
          </p:cNvSpPr>
          <p:nvPr>
            <p:ph idx="1"/>
          </p:nvPr>
        </p:nvSpPr>
        <p:spPr/>
        <p:txBody>
          <a:bodyPr/>
          <a:lstStyle/>
          <a:p>
            <a:r>
              <a:rPr lang="en-US" dirty="0" smtClean="0"/>
              <a:t>Sample Selection</a:t>
            </a:r>
          </a:p>
          <a:p>
            <a:endParaRPr lang="en-US" dirty="0"/>
          </a:p>
          <a:p>
            <a:endParaRPr lang="en-US" dirty="0" smtClean="0"/>
          </a:p>
          <a:p>
            <a:endParaRPr lang="en-US" dirty="0"/>
          </a:p>
          <a:p>
            <a:endParaRPr lang="en-US" dirty="0" smtClean="0"/>
          </a:p>
          <a:p>
            <a:endParaRPr lang="en-US" dirty="0"/>
          </a:p>
          <a:p>
            <a:pPr marL="0" indent="0" algn="ctr">
              <a:buNone/>
            </a:pPr>
            <a:r>
              <a:rPr lang="en-US" dirty="0" smtClean="0"/>
              <a:t>Random Sampling</a:t>
            </a:r>
          </a:p>
          <a:p>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21</a:t>
            </a:fld>
            <a:endParaRPr lang="en-US" alt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895600"/>
            <a:ext cx="6705600" cy="2667000"/>
          </a:xfrm>
          <a:prstGeom prst="rect">
            <a:avLst/>
          </a:prstGeom>
          <a:noFill/>
          <a:ln>
            <a:noFill/>
          </a:ln>
          <a:effectLst/>
          <a:extLst/>
        </p:spPr>
      </p:pic>
    </p:spTree>
    <p:extLst>
      <p:ext uri="{BB962C8B-B14F-4D97-AF65-F5344CB8AC3E}">
        <p14:creationId xmlns:p14="http://schemas.microsoft.com/office/powerpoint/2010/main" val="2188297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Routine Monitoring</a:t>
            </a:r>
            <a:endParaRPr lang="en-US" dirty="0"/>
          </a:p>
        </p:txBody>
      </p:sp>
      <p:sp>
        <p:nvSpPr>
          <p:cNvPr id="3" name="Content Placeholder 2"/>
          <p:cNvSpPr>
            <a:spLocks noGrp="1"/>
          </p:cNvSpPr>
          <p:nvPr>
            <p:ph idx="1"/>
          </p:nvPr>
        </p:nvSpPr>
        <p:spPr/>
        <p:txBody>
          <a:bodyPr/>
          <a:lstStyle/>
          <a:p>
            <a:r>
              <a:rPr lang="en-US" dirty="0" smtClean="0"/>
              <a:t>Versatility of the Review Tools</a:t>
            </a:r>
          </a:p>
          <a:p>
            <a:endParaRPr lang="en-US" dirty="0"/>
          </a:p>
          <a:p>
            <a:endParaRPr lang="en-US" dirty="0" smtClean="0"/>
          </a:p>
          <a:p>
            <a:endParaRPr lang="en-US" dirty="0"/>
          </a:p>
          <a:p>
            <a:pPr lvl="1"/>
            <a:r>
              <a:rPr lang="en-US" dirty="0" smtClean="0"/>
              <a:t>Any of the tools can be used in whole or in part to conduct program integrity activities or for targeted monitoring or investigations of incidents, complaints, or quality of care concerns.</a:t>
            </a:r>
          </a:p>
          <a:p>
            <a:endParaRPr lang="en-US" dirty="0"/>
          </a:p>
          <a:p>
            <a:endParaRPr lang="en-US" dirty="0" smtClean="0"/>
          </a:p>
          <a:p>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22</a:t>
            </a:fld>
            <a:endParaRPr lang="en-US" altLang="en-US" dirty="0"/>
          </a:p>
        </p:txBody>
      </p:sp>
      <p:pic>
        <p:nvPicPr>
          <p:cNvPr id="5" name="Picture 4" descr="MC900151699[1]"/>
          <p:cNvPicPr>
            <a:picLocks noChangeAspect="1" noChangeArrowheads="1"/>
          </p:cNvPicPr>
          <p:nvPr/>
        </p:nvPicPr>
        <p:blipFill>
          <a:blip r:embed="rId2"/>
          <a:srcRect/>
          <a:stretch>
            <a:fillRect/>
          </a:stretch>
        </p:blipFill>
        <p:spPr bwMode="auto">
          <a:xfrm>
            <a:off x="6096000" y="2495550"/>
            <a:ext cx="1824037" cy="1695450"/>
          </a:xfrm>
          <a:prstGeom prst="rect">
            <a:avLst/>
          </a:prstGeom>
          <a:noFill/>
          <a:ln w="9525">
            <a:noFill/>
            <a:miter lim="800000"/>
            <a:headEnd/>
            <a:tailEnd/>
          </a:ln>
        </p:spPr>
      </p:pic>
    </p:spTree>
    <p:extLst>
      <p:ext uri="{BB962C8B-B14F-4D97-AF65-F5344CB8AC3E}">
        <p14:creationId xmlns:p14="http://schemas.microsoft.com/office/powerpoint/2010/main" val="34074503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Routine Monitoring</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a:t>
            </a:r>
            <a:r>
              <a:rPr lang="en-US" dirty="0"/>
              <a:t>routine review tools are used with two provider types</a:t>
            </a:r>
            <a:r>
              <a:rPr lang="en-US" dirty="0" smtClean="0"/>
              <a:t>:</a:t>
            </a:r>
          </a:p>
          <a:p>
            <a:endParaRPr lang="en-US" dirty="0" smtClean="0"/>
          </a:p>
          <a:p>
            <a:pPr lvl="1"/>
            <a:r>
              <a:rPr lang="en-US" dirty="0" smtClean="0"/>
              <a:t>Licensed Independent Practitioners</a:t>
            </a:r>
          </a:p>
          <a:p>
            <a:pPr lvl="1"/>
            <a:endParaRPr lang="en-US" dirty="0" smtClean="0"/>
          </a:p>
          <a:p>
            <a:pPr lvl="1"/>
            <a:r>
              <a:rPr lang="en-US" dirty="0" smtClean="0"/>
              <a:t>Provider Agencies</a:t>
            </a:r>
            <a:endParaRPr lang="en-US" dirty="0"/>
          </a:p>
          <a:p>
            <a:endParaRPr lang="en-US" dirty="0" smtClean="0"/>
          </a:p>
          <a:p>
            <a:endParaRPr lang="en-US" dirty="0"/>
          </a:p>
          <a:p>
            <a:endParaRPr lang="en-US" dirty="0" smtClean="0"/>
          </a:p>
          <a:p>
            <a:pPr marL="45720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23</a:t>
            </a:fld>
            <a:endParaRPr lang="en-US" altLang="en-US" dirty="0"/>
          </a:p>
        </p:txBody>
      </p:sp>
    </p:spTree>
    <p:extLst>
      <p:ext uri="{BB962C8B-B14F-4D97-AF65-F5344CB8AC3E}">
        <p14:creationId xmlns:p14="http://schemas.microsoft.com/office/powerpoint/2010/main" val="11868111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Routine Monitoring</a:t>
            </a:r>
            <a:endParaRPr lang="en-US" dirty="0"/>
          </a:p>
        </p:txBody>
      </p:sp>
      <p:sp>
        <p:nvSpPr>
          <p:cNvPr id="3" name="Content Placeholder 2"/>
          <p:cNvSpPr>
            <a:spLocks noGrp="1"/>
          </p:cNvSpPr>
          <p:nvPr>
            <p:ph idx="1"/>
          </p:nvPr>
        </p:nvSpPr>
        <p:spPr/>
        <p:txBody>
          <a:bodyPr/>
          <a:lstStyle/>
          <a:p>
            <a:r>
              <a:rPr lang="en-US" dirty="0" smtClean="0"/>
              <a:t>Licensed Independent Practitioners</a:t>
            </a:r>
          </a:p>
          <a:p>
            <a:endParaRPr lang="en-US" dirty="0"/>
          </a:p>
          <a:p>
            <a:endParaRPr lang="en-US" dirty="0" smtClean="0"/>
          </a:p>
          <a:p>
            <a:pPr lvl="1"/>
            <a:r>
              <a:rPr lang="en-US" dirty="0" smtClean="0"/>
              <a:t>LIP Office Site Review Tool </a:t>
            </a:r>
          </a:p>
          <a:p>
            <a:pPr lvl="2"/>
            <a:r>
              <a:rPr lang="en-US" dirty="0" smtClean="0"/>
              <a:t>Service Plan Checklist</a:t>
            </a:r>
          </a:p>
          <a:p>
            <a:pPr lvl="1"/>
            <a:r>
              <a:rPr lang="en-US" dirty="0" smtClean="0"/>
              <a:t>LIP Routine Review Tool</a:t>
            </a:r>
          </a:p>
          <a:p>
            <a:pPr lvl="1"/>
            <a:r>
              <a:rPr lang="en-US" dirty="0" smtClean="0"/>
              <a:t>LIP Post-Payment Review Tool</a:t>
            </a:r>
          </a:p>
          <a:p>
            <a:pPr lvl="1"/>
            <a:endParaRPr lang="en-US" dirty="0" smtClean="0"/>
          </a:p>
          <a:p>
            <a:pPr lvl="1"/>
            <a:endParaRPr lang="en-US" dirty="0"/>
          </a:p>
          <a:p>
            <a:endParaRPr lang="en-US" dirty="0" smtClean="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24</a:t>
            </a:fld>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2895600"/>
            <a:ext cx="1981200" cy="2314575"/>
          </a:xfrm>
          <a:prstGeom prst="rect">
            <a:avLst/>
          </a:prstGeom>
        </p:spPr>
      </p:pic>
    </p:spTree>
    <p:extLst>
      <p:ext uri="{BB962C8B-B14F-4D97-AF65-F5344CB8AC3E}">
        <p14:creationId xmlns:p14="http://schemas.microsoft.com/office/powerpoint/2010/main" val="12640190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Routine Monitoring</a:t>
            </a:r>
            <a:endParaRPr lang="en-US" dirty="0"/>
          </a:p>
        </p:txBody>
      </p:sp>
      <p:sp>
        <p:nvSpPr>
          <p:cNvPr id="3" name="Content Placeholder 2"/>
          <p:cNvSpPr>
            <a:spLocks noGrp="1"/>
          </p:cNvSpPr>
          <p:nvPr>
            <p:ph idx="1"/>
          </p:nvPr>
        </p:nvSpPr>
        <p:spPr/>
        <p:txBody>
          <a:bodyPr/>
          <a:lstStyle/>
          <a:p>
            <a:r>
              <a:rPr lang="en-US" dirty="0" smtClean="0"/>
              <a:t>Licensed Independent Practitioners</a:t>
            </a:r>
          </a:p>
          <a:p>
            <a:pPr lvl="1"/>
            <a:endParaRPr lang="en-US" dirty="0" smtClean="0"/>
          </a:p>
          <a:p>
            <a:pPr lvl="1"/>
            <a:r>
              <a:rPr lang="en-US" dirty="0" smtClean="0"/>
              <a:t>LIP Office Site Review Tool </a:t>
            </a:r>
          </a:p>
          <a:p>
            <a:pPr lvl="2"/>
            <a:r>
              <a:rPr lang="en-US" dirty="0" smtClean="0"/>
              <a:t>Service Plan Checklist</a:t>
            </a:r>
          </a:p>
          <a:p>
            <a:pPr lvl="3"/>
            <a:r>
              <a:rPr lang="en-US" dirty="0" smtClean="0"/>
              <a:t>An on-site review is conducted before the LME-MCO contracts with the provider to assess compliance with  state and federal requirements (e.g., confidentiality HIPAA and ADA).</a:t>
            </a:r>
          </a:p>
          <a:p>
            <a:pPr lvl="3"/>
            <a:r>
              <a:rPr lang="en-US" dirty="0" smtClean="0"/>
              <a:t>A mock record review is conducted to determine the extent to which technical assistance is needed in order for the LIP to meet the records and documentation requirements for publicly-funded services.</a:t>
            </a:r>
          </a:p>
          <a:p>
            <a:pPr lvl="1"/>
            <a:endParaRPr lang="en-US" dirty="0" smtClean="0"/>
          </a:p>
          <a:p>
            <a:pPr lvl="1"/>
            <a:endParaRPr lang="en-US" dirty="0"/>
          </a:p>
          <a:p>
            <a:endParaRPr lang="en-US" dirty="0" smtClean="0"/>
          </a:p>
          <a:p>
            <a:r>
              <a:rPr lang="en-US" sz="800" dirty="0"/>
              <a:t> </a:t>
            </a:r>
            <a:r>
              <a:rPr lang="en-US" dirty="0" smtClean="0"/>
              <a:t>The </a:t>
            </a:r>
            <a:r>
              <a:rPr lang="en-US" dirty="0"/>
              <a:t>is used with Licensed Independent Practitioners (LIPs) in a solo practice or with LIPs in a group practice who bill under the same provider number.</a:t>
            </a:r>
          </a:p>
          <a:p>
            <a:r>
              <a:rPr lang="en-US" dirty="0"/>
              <a:t>2)</a:t>
            </a:r>
            <a:r>
              <a:rPr lang="en-US" sz="800" dirty="0"/>
              <a:t>      </a:t>
            </a:r>
            <a:r>
              <a:rPr lang="en-US" dirty="0"/>
              <a:t>The sample size for a LIP in a solo practice or for LIPs who share the same office space where each LIP has their own contract and provider number with the LME-MCO is ten (10) service events.</a:t>
            </a:r>
          </a:p>
          <a:p>
            <a:r>
              <a:rPr lang="en-US" dirty="0"/>
              <a:t>3)</a:t>
            </a:r>
            <a:r>
              <a:rPr lang="en-US" sz="800" dirty="0"/>
              <a:t>      </a:t>
            </a:r>
            <a:r>
              <a:rPr lang="en-US" dirty="0"/>
              <a:t>The sample size for LIPs in a group practice who bill under the same provider number is thirty (30) service events.</a:t>
            </a:r>
          </a:p>
          <a:p>
            <a:r>
              <a:rPr lang="en-US" dirty="0"/>
              <a:t>4)</a:t>
            </a:r>
            <a:r>
              <a:rPr lang="en-US" sz="800" dirty="0"/>
              <a:t>      </a:t>
            </a:r>
            <a:r>
              <a:rPr lang="en-US" dirty="0"/>
              <a:t>The Routine Agency Tool and the generic post-payment review tool are used to monitor LIPs who are employed by an agency that provides other services besides basic benefit/outpatient services (e.g., CABHAs).</a:t>
            </a:r>
          </a:p>
          <a:p>
            <a:r>
              <a:rPr lang="en-US" dirty="0"/>
              <a:t> </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25</a:t>
            </a:fld>
            <a:endParaRPr lang="en-US" altLang="en-US" dirty="0"/>
          </a:p>
        </p:txBody>
      </p:sp>
      <p:pic>
        <p:nvPicPr>
          <p:cNvPr id="6" name="Picture 5"/>
          <p:cNvPicPr/>
          <p:nvPr/>
        </p:nvPicPr>
        <p:blipFill>
          <a:blip r:embed="rId2">
            <a:extLst>
              <a:ext uri="{BEBA8EAE-BF5A-486C-A8C5-ECC9F3942E4B}">
                <a14:imgProps xmlns:a14="http://schemas.microsoft.com/office/drawing/2010/main">
                  <a14:imgLayer r:embed="rId3">
                    <a14:imgEffect>
                      <a14:backgroundRemoval t="6667" b="94667" l="6667" r="94667">
                        <a14:foregroundMark x1="39111" y1="24444" x2="39111" y2="24444"/>
                        <a14:foregroundMark x1="42222" y1="18222" x2="42222" y2="18222"/>
                        <a14:foregroundMark x1="32000" y1="39111" x2="32000" y2="39111"/>
                        <a14:foregroundMark x1="21333" y1="25333" x2="21333" y2="25333"/>
                      </a14:backgroundRemoval>
                    </a14:imgEffect>
                  </a14:imgLayer>
                </a14:imgProps>
              </a:ext>
              <a:ext uri="{28A0092B-C50C-407E-A947-70E740481C1C}">
                <a14:useLocalDpi xmlns:a14="http://schemas.microsoft.com/office/drawing/2010/main" val="0"/>
              </a:ext>
            </a:extLst>
          </a:blip>
          <a:srcRect/>
          <a:stretch>
            <a:fillRect/>
          </a:stretch>
        </p:blipFill>
        <p:spPr bwMode="auto">
          <a:xfrm>
            <a:off x="6463665" y="2168525"/>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97357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Routine Monitoring</a:t>
            </a:r>
            <a:endParaRPr lang="en-US" dirty="0"/>
          </a:p>
        </p:txBody>
      </p:sp>
      <p:sp>
        <p:nvSpPr>
          <p:cNvPr id="3" name="Content Placeholder 2"/>
          <p:cNvSpPr>
            <a:spLocks noGrp="1"/>
          </p:cNvSpPr>
          <p:nvPr>
            <p:ph idx="1"/>
          </p:nvPr>
        </p:nvSpPr>
        <p:spPr/>
        <p:txBody>
          <a:bodyPr/>
          <a:lstStyle/>
          <a:p>
            <a:r>
              <a:rPr lang="en-US" dirty="0" smtClean="0"/>
              <a:t>LIP Routine Review Tool</a:t>
            </a:r>
          </a:p>
          <a:p>
            <a:endParaRPr lang="en-US" dirty="0"/>
          </a:p>
          <a:p>
            <a:endParaRPr lang="en-US" dirty="0" smtClean="0"/>
          </a:p>
          <a:p>
            <a:pPr lvl="1"/>
            <a:r>
              <a:rPr lang="en-US" dirty="0" smtClean="0"/>
              <a:t>This </a:t>
            </a:r>
            <a:r>
              <a:rPr lang="en-US" dirty="0"/>
              <a:t>tool is used with </a:t>
            </a:r>
            <a:r>
              <a:rPr lang="en-US" dirty="0" smtClean="0"/>
              <a:t>LIPs who provide outpatient treatment services or basic benefit services only: </a:t>
            </a:r>
          </a:p>
          <a:p>
            <a:pPr lvl="2"/>
            <a:r>
              <a:rPr lang="en-US" dirty="0" smtClean="0"/>
              <a:t>in </a:t>
            </a:r>
            <a:r>
              <a:rPr lang="en-US" dirty="0"/>
              <a:t>a solo practice or </a:t>
            </a:r>
            <a:endParaRPr lang="en-US" dirty="0" smtClean="0"/>
          </a:p>
          <a:p>
            <a:pPr lvl="2"/>
            <a:r>
              <a:rPr lang="en-US" dirty="0" smtClean="0"/>
              <a:t>in </a:t>
            </a:r>
            <a:r>
              <a:rPr lang="en-US" dirty="0"/>
              <a:t>a group practice who bill under the same provider number</a:t>
            </a:r>
            <a:r>
              <a:rPr lang="en-US" dirty="0" smtClean="0"/>
              <a:t>.</a:t>
            </a:r>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26</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993900"/>
            <a:ext cx="2057400" cy="1783080"/>
          </a:xfrm>
          <a:prstGeom prst="rect">
            <a:avLst/>
          </a:prstGeom>
        </p:spPr>
      </p:pic>
    </p:spTree>
    <p:extLst>
      <p:ext uri="{BB962C8B-B14F-4D97-AF65-F5344CB8AC3E}">
        <p14:creationId xmlns:p14="http://schemas.microsoft.com/office/powerpoint/2010/main" val="19176451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Routine Monitoring</a:t>
            </a:r>
            <a:endParaRPr lang="en-US" dirty="0"/>
          </a:p>
        </p:txBody>
      </p:sp>
      <p:sp>
        <p:nvSpPr>
          <p:cNvPr id="3" name="Content Placeholder 2"/>
          <p:cNvSpPr>
            <a:spLocks noGrp="1"/>
          </p:cNvSpPr>
          <p:nvPr>
            <p:ph idx="1"/>
          </p:nvPr>
        </p:nvSpPr>
        <p:spPr/>
        <p:txBody>
          <a:bodyPr/>
          <a:lstStyle/>
          <a:p>
            <a:r>
              <a:rPr lang="en-US" dirty="0" smtClean="0"/>
              <a:t>LIP Routine Review Tool</a:t>
            </a:r>
          </a:p>
          <a:p>
            <a:endParaRPr lang="en-US" dirty="0"/>
          </a:p>
          <a:p>
            <a:pPr lvl="1"/>
            <a:r>
              <a:rPr lang="en-US" dirty="0" smtClean="0"/>
              <a:t>Areas Reviewed:</a:t>
            </a:r>
          </a:p>
          <a:p>
            <a:pPr lvl="2"/>
            <a:r>
              <a:rPr lang="en-US" dirty="0" smtClean="0"/>
              <a:t>Rights Notification</a:t>
            </a:r>
          </a:p>
          <a:p>
            <a:pPr lvl="2"/>
            <a:r>
              <a:rPr lang="en-US" dirty="0" smtClean="0"/>
              <a:t>Coordination of Care</a:t>
            </a:r>
          </a:p>
          <a:p>
            <a:pPr lvl="2"/>
            <a:r>
              <a:rPr lang="en-US" dirty="0"/>
              <a:t>Service </a:t>
            </a:r>
            <a:r>
              <a:rPr lang="en-US" dirty="0" smtClean="0"/>
              <a:t>Availability</a:t>
            </a:r>
          </a:p>
          <a:p>
            <a:pPr lvl="2"/>
            <a:r>
              <a:rPr lang="en-US" dirty="0" smtClean="0"/>
              <a:t>Storage of Records</a:t>
            </a:r>
            <a:endParaRPr lang="en-US" dirty="0"/>
          </a:p>
          <a:p>
            <a:pPr lvl="2"/>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27</a:t>
            </a:fld>
            <a:endParaRPr lang="en-US" altLang="en-US" dirty="0"/>
          </a:p>
        </p:txBody>
      </p:sp>
    </p:spTree>
    <p:extLst>
      <p:ext uri="{BB962C8B-B14F-4D97-AF65-F5344CB8AC3E}">
        <p14:creationId xmlns:p14="http://schemas.microsoft.com/office/powerpoint/2010/main" val="19971189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Routine Monitoring</a:t>
            </a:r>
            <a:endParaRPr lang="en-US" dirty="0"/>
          </a:p>
        </p:txBody>
      </p:sp>
      <p:sp>
        <p:nvSpPr>
          <p:cNvPr id="3" name="Content Placeholder 2"/>
          <p:cNvSpPr>
            <a:spLocks noGrp="1"/>
          </p:cNvSpPr>
          <p:nvPr>
            <p:ph idx="1"/>
          </p:nvPr>
        </p:nvSpPr>
        <p:spPr/>
        <p:txBody>
          <a:bodyPr/>
          <a:lstStyle/>
          <a:p>
            <a:r>
              <a:rPr lang="en-US" dirty="0" smtClean="0"/>
              <a:t>Licensed Independent Practitioners</a:t>
            </a:r>
          </a:p>
          <a:p>
            <a:pPr marL="0" indent="0" algn="ctr">
              <a:buNone/>
            </a:pPr>
            <a:endParaRPr lang="en-US" dirty="0"/>
          </a:p>
          <a:p>
            <a:pPr marL="0" indent="0" algn="ctr">
              <a:buNone/>
            </a:pPr>
            <a:endParaRPr lang="en-US" dirty="0" smtClean="0"/>
          </a:p>
          <a:p>
            <a:pPr lvl="1"/>
            <a:endParaRPr lang="en-US" dirty="0" smtClean="0"/>
          </a:p>
          <a:p>
            <a:pPr lvl="1"/>
            <a:r>
              <a:rPr lang="en-US" dirty="0" smtClean="0"/>
              <a:t>Routine Review Tool and Post-Payment Review Tool</a:t>
            </a:r>
          </a:p>
          <a:p>
            <a:pPr lvl="2"/>
            <a:r>
              <a:rPr lang="en-US" dirty="0" smtClean="0"/>
              <a:t>The sample for both the routine review tool and the post-payment tool for LIPs is based on paid claims (i.e., service events for which the LIP has billed and been reimbursed).</a:t>
            </a:r>
          </a:p>
          <a:p>
            <a:pPr lvl="2"/>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28</a:t>
            </a:fld>
            <a:endParaRPr lang="en-US" altLang="en-US" dirty="0"/>
          </a:p>
        </p:txBody>
      </p:sp>
      <p:pic>
        <p:nvPicPr>
          <p:cNvPr id="8" name="Picture 7" descr="http://ec.l.thumbs.canstockphoto.com/canstock18274224.jpg"/>
          <p:cNvPicPr/>
          <p:nvPr/>
        </p:nvPicPr>
        <p:blipFill>
          <a:blip r:embed="rId2">
            <a:extLst>
              <a:ext uri="{28A0092B-C50C-407E-A947-70E740481C1C}">
                <a14:useLocalDpi xmlns:a14="http://schemas.microsoft.com/office/drawing/2010/main" val="0"/>
              </a:ext>
            </a:extLst>
          </a:blip>
          <a:srcRect/>
          <a:stretch>
            <a:fillRect/>
          </a:stretch>
        </p:blipFill>
        <p:spPr bwMode="auto">
          <a:xfrm>
            <a:off x="3857625" y="2881312"/>
            <a:ext cx="1428750" cy="1095375"/>
          </a:xfrm>
          <a:prstGeom prst="rect">
            <a:avLst/>
          </a:prstGeom>
          <a:noFill/>
          <a:ln>
            <a:noFill/>
          </a:ln>
        </p:spPr>
      </p:pic>
    </p:spTree>
    <p:extLst>
      <p:ext uri="{BB962C8B-B14F-4D97-AF65-F5344CB8AC3E}">
        <p14:creationId xmlns:p14="http://schemas.microsoft.com/office/powerpoint/2010/main" val="4875067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Routine Monitoring</a:t>
            </a:r>
            <a:endParaRPr lang="en-US" dirty="0"/>
          </a:p>
        </p:txBody>
      </p:sp>
      <p:sp>
        <p:nvSpPr>
          <p:cNvPr id="3" name="Content Placeholder 2"/>
          <p:cNvSpPr>
            <a:spLocks noGrp="1"/>
          </p:cNvSpPr>
          <p:nvPr>
            <p:ph idx="1"/>
          </p:nvPr>
        </p:nvSpPr>
        <p:spPr/>
        <p:txBody>
          <a:bodyPr/>
          <a:lstStyle/>
          <a:p>
            <a:r>
              <a:rPr lang="en-US" dirty="0" smtClean="0"/>
              <a:t>Sample Size for LIP Review*</a:t>
            </a:r>
          </a:p>
          <a:p>
            <a:pPr lvl="1"/>
            <a:endParaRPr lang="en-US" dirty="0"/>
          </a:p>
          <a:p>
            <a:pPr lvl="1"/>
            <a:endParaRPr lang="en-US" dirty="0" smtClean="0"/>
          </a:p>
          <a:p>
            <a:pPr lvl="1"/>
            <a:r>
              <a:rPr lang="en-US" dirty="0" smtClean="0"/>
              <a:t>Solo practice:  N = 10 service events</a:t>
            </a:r>
          </a:p>
          <a:p>
            <a:pPr lvl="1"/>
            <a:r>
              <a:rPr lang="en-US" dirty="0" smtClean="0"/>
              <a:t>Group practice billing under the same provider </a:t>
            </a:r>
          </a:p>
          <a:p>
            <a:pPr marL="457200" lvl="1" indent="0">
              <a:buNone/>
            </a:pPr>
            <a:r>
              <a:rPr lang="en-US" dirty="0"/>
              <a:t>	</a:t>
            </a:r>
            <a:r>
              <a:rPr lang="en-US" dirty="0" smtClean="0"/>
              <a:t>number:   N = 30 service events</a:t>
            </a:r>
          </a:p>
          <a:p>
            <a:pPr marL="457200" lvl="1" indent="0">
              <a:buNone/>
            </a:pPr>
            <a:endParaRPr lang="en-US" sz="1100" dirty="0" smtClean="0"/>
          </a:p>
          <a:p>
            <a:pPr marL="457200" lvl="1" indent="0">
              <a:buNone/>
            </a:pPr>
            <a:r>
              <a:rPr lang="en-US" dirty="0" smtClean="0"/>
              <a:t>* </a:t>
            </a:r>
            <a:r>
              <a:rPr lang="en-US" sz="2000" i="1" dirty="0" smtClean="0"/>
              <a:t>Applies to the Routine Review and the Post-Payment Review</a:t>
            </a:r>
            <a:endParaRPr lang="en-US" sz="2000"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29</a:t>
            </a:fld>
            <a:endParaRPr lang="en-US" alt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160" y="2505710"/>
            <a:ext cx="124968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6248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Streamlining Provider Monitoring</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9750" y="2619375"/>
            <a:ext cx="5524500" cy="3143250"/>
          </a:xfrm>
        </p:spPr>
      </p:pic>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3</a:t>
            </a:fld>
            <a:endParaRPr lang="en-US" altLang="en-US" dirty="0"/>
          </a:p>
        </p:txBody>
      </p:sp>
    </p:spTree>
    <p:extLst>
      <p:ext uri="{BB962C8B-B14F-4D97-AF65-F5344CB8AC3E}">
        <p14:creationId xmlns:p14="http://schemas.microsoft.com/office/powerpoint/2010/main" val="29284126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Routine Monitoring</a:t>
            </a:r>
            <a:endParaRPr lang="en-US" dirty="0"/>
          </a:p>
        </p:txBody>
      </p:sp>
      <p:sp>
        <p:nvSpPr>
          <p:cNvPr id="3" name="Content Placeholder 2"/>
          <p:cNvSpPr>
            <a:spLocks noGrp="1"/>
          </p:cNvSpPr>
          <p:nvPr>
            <p:ph idx="1"/>
          </p:nvPr>
        </p:nvSpPr>
        <p:spPr/>
        <p:txBody>
          <a:bodyPr/>
          <a:lstStyle/>
          <a:p>
            <a:r>
              <a:rPr lang="en-US" dirty="0" smtClean="0"/>
              <a:t>Provider Agencies</a:t>
            </a:r>
          </a:p>
          <a:p>
            <a:endParaRPr lang="en-US" dirty="0"/>
          </a:p>
          <a:p>
            <a:endParaRPr lang="en-US" dirty="0" smtClean="0"/>
          </a:p>
          <a:p>
            <a:pPr lvl="1"/>
            <a:r>
              <a:rPr lang="en-US" dirty="0" smtClean="0"/>
              <a:t>Routine Review Tool</a:t>
            </a:r>
          </a:p>
          <a:p>
            <a:pPr lvl="1"/>
            <a:r>
              <a:rPr lang="en-US" dirty="0" smtClean="0"/>
              <a:t>Post-Payment Review Tools</a:t>
            </a:r>
          </a:p>
          <a:p>
            <a:pPr lvl="1"/>
            <a:r>
              <a:rPr lang="en-US" dirty="0" smtClean="0"/>
              <a:t>Unlicensed AFL Review Tool</a:t>
            </a:r>
          </a:p>
          <a:p>
            <a:pPr lvl="1"/>
            <a:r>
              <a:rPr lang="en-US" dirty="0" smtClean="0"/>
              <a:t>Health, Safety &amp; Compliance Review Tool</a:t>
            </a:r>
          </a:p>
          <a:p>
            <a:pPr lvl="1"/>
            <a:endParaRPr lang="en-US" dirty="0" smtClean="0"/>
          </a:p>
          <a:p>
            <a:pPr lvl="1"/>
            <a:endParaRPr lang="en-US" dirty="0"/>
          </a:p>
          <a:p>
            <a:endParaRPr lang="en-US" dirty="0" smtClean="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30</a:t>
            </a:fld>
            <a:endParaRPr lang="en-US" alt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2083043"/>
            <a:ext cx="2195689" cy="2565157"/>
          </a:xfrm>
          <a:prstGeom prst="rect">
            <a:avLst/>
          </a:prstGeom>
        </p:spPr>
      </p:pic>
    </p:spTree>
    <p:extLst>
      <p:ext uri="{BB962C8B-B14F-4D97-AF65-F5344CB8AC3E}">
        <p14:creationId xmlns:p14="http://schemas.microsoft.com/office/powerpoint/2010/main" val="23336925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Routine Monitoring</a:t>
            </a:r>
            <a:endParaRPr lang="en-US" dirty="0"/>
          </a:p>
        </p:txBody>
      </p:sp>
      <p:sp>
        <p:nvSpPr>
          <p:cNvPr id="3" name="Content Placeholder 2"/>
          <p:cNvSpPr>
            <a:spLocks noGrp="1"/>
          </p:cNvSpPr>
          <p:nvPr>
            <p:ph idx="1"/>
          </p:nvPr>
        </p:nvSpPr>
        <p:spPr/>
        <p:txBody>
          <a:bodyPr/>
          <a:lstStyle/>
          <a:p>
            <a:r>
              <a:rPr lang="en-US" dirty="0" smtClean="0"/>
              <a:t>Routine Review Tool for Agencies</a:t>
            </a:r>
          </a:p>
          <a:p>
            <a:endParaRPr lang="en-US" dirty="0"/>
          </a:p>
          <a:p>
            <a:pPr lvl="1"/>
            <a:r>
              <a:rPr lang="en-US" dirty="0" smtClean="0"/>
              <a:t>This tool is used to monitor unlicensed services  and services licensed under GS §122C that are not surveyed by DHSR-MHL on an annual basis.</a:t>
            </a:r>
          </a:p>
          <a:p>
            <a:pPr lvl="1"/>
            <a:r>
              <a:rPr lang="en-US" dirty="0" smtClean="0"/>
              <a:t>This tool is used to monitor LIPs who are employed by an agency that provides other services besides basic benefit/outpatient services (e.g., CABHAs).</a:t>
            </a:r>
          </a:p>
          <a:p>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31</a:t>
            </a:fld>
            <a:endParaRPr lang="en-US" altLang="en-US" dirty="0"/>
          </a:p>
        </p:txBody>
      </p:sp>
    </p:spTree>
    <p:extLst>
      <p:ext uri="{BB962C8B-B14F-4D97-AF65-F5344CB8AC3E}">
        <p14:creationId xmlns:p14="http://schemas.microsoft.com/office/powerpoint/2010/main" val="27249718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Routine Monitoring</a:t>
            </a:r>
            <a:endParaRPr lang="en-US" dirty="0"/>
          </a:p>
        </p:txBody>
      </p:sp>
      <p:sp>
        <p:nvSpPr>
          <p:cNvPr id="3" name="Content Placeholder 2"/>
          <p:cNvSpPr>
            <a:spLocks noGrp="1"/>
          </p:cNvSpPr>
          <p:nvPr>
            <p:ph idx="1"/>
          </p:nvPr>
        </p:nvSpPr>
        <p:spPr/>
        <p:txBody>
          <a:bodyPr/>
          <a:lstStyle/>
          <a:p>
            <a:r>
              <a:rPr lang="en-US" dirty="0" smtClean="0"/>
              <a:t>Provider Agency Review Tool</a:t>
            </a:r>
          </a:p>
          <a:p>
            <a:endParaRPr lang="en-US" sz="1000" dirty="0" smtClean="0"/>
          </a:p>
          <a:p>
            <a:pPr lvl="1"/>
            <a:r>
              <a:rPr lang="en-US" dirty="0" smtClean="0"/>
              <a:t>Basic Areas Reviewed:</a:t>
            </a:r>
          </a:p>
          <a:p>
            <a:pPr lvl="2"/>
            <a:r>
              <a:rPr lang="en-US" dirty="0" smtClean="0"/>
              <a:t>Rights Notification</a:t>
            </a:r>
          </a:p>
          <a:p>
            <a:pPr lvl="2"/>
            <a:r>
              <a:rPr lang="en-US" dirty="0" smtClean="0"/>
              <a:t>Incidents</a:t>
            </a:r>
          </a:p>
          <a:p>
            <a:pPr lvl="2"/>
            <a:r>
              <a:rPr lang="en-US" dirty="0" smtClean="0"/>
              <a:t>Restrictive Interventions</a:t>
            </a:r>
          </a:p>
          <a:p>
            <a:pPr lvl="2"/>
            <a:r>
              <a:rPr lang="en-US" dirty="0" smtClean="0"/>
              <a:t>Complaints</a:t>
            </a:r>
          </a:p>
          <a:p>
            <a:pPr lvl="2"/>
            <a:r>
              <a:rPr lang="en-US" dirty="0" smtClean="0"/>
              <a:t>Coordination of Care</a:t>
            </a:r>
          </a:p>
          <a:p>
            <a:pPr lvl="2"/>
            <a:r>
              <a:rPr lang="en-US" dirty="0" smtClean="0"/>
              <a:t>Service Availability</a:t>
            </a: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32</a:t>
            </a:fld>
            <a:endParaRPr lang="en-US" altLang="en-US" dirty="0"/>
          </a:p>
        </p:txBody>
      </p:sp>
    </p:spTree>
    <p:extLst>
      <p:ext uri="{BB962C8B-B14F-4D97-AF65-F5344CB8AC3E}">
        <p14:creationId xmlns:p14="http://schemas.microsoft.com/office/powerpoint/2010/main" val="6618400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Routine Monitoring</a:t>
            </a:r>
            <a:endParaRPr lang="en-US" dirty="0"/>
          </a:p>
        </p:txBody>
      </p:sp>
      <p:sp>
        <p:nvSpPr>
          <p:cNvPr id="3" name="Content Placeholder 2"/>
          <p:cNvSpPr>
            <a:spLocks noGrp="1"/>
          </p:cNvSpPr>
          <p:nvPr>
            <p:ph idx="1"/>
          </p:nvPr>
        </p:nvSpPr>
        <p:spPr/>
        <p:txBody>
          <a:bodyPr/>
          <a:lstStyle/>
          <a:p>
            <a:r>
              <a:rPr lang="en-US" dirty="0" smtClean="0"/>
              <a:t>Provider Agency Review Tool</a:t>
            </a:r>
          </a:p>
          <a:p>
            <a:endParaRPr lang="en-US" sz="1100" dirty="0" smtClean="0"/>
          </a:p>
          <a:p>
            <a:pPr lvl="1"/>
            <a:r>
              <a:rPr lang="en-US" dirty="0" smtClean="0"/>
              <a:t>The following areas are reviewed based when the agency provides either of the following services to the individuals in their program:</a:t>
            </a:r>
          </a:p>
          <a:p>
            <a:pPr lvl="2"/>
            <a:r>
              <a:rPr lang="en-US" dirty="0" smtClean="0"/>
              <a:t>Protection of Property</a:t>
            </a:r>
          </a:p>
          <a:p>
            <a:pPr lvl="2"/>
            <a:r>
              <a:rPr lang="en-US" dirty="0" smtClean="0"/>
              <a:t>Management of Funds</a:t>
            </a:r>
          </a:p>
          <a:p>
            <a:pPr lvl="2"/>
            <a:r>
              <a:rPr lang="en-US" dirty="0" smtClean="0"/>
              <a:t>Medication Administration</a:t>
            </a:r>
          </a:p>
          <a:p>
            <a:pPr lvl="2"/>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33</a:t>
            </a:fld>
            <a:endParaRPr lang="en-US" altLang="en-US" dirty="0"/>
          </a:p>
        </p:txBody>
      </p:sp>
    </p:spTree>
    <p:extLst>
      <p:ext uri="{BB962C8B-B14F-4D97-AF65-F5344CB8AC3E}">
        <p14:creationId xmlns:p14="http://schemas.microsoft.com/office/powerpoint/2010/main" val="1028012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Routine Monitoring</a:t>
            </a:r>
            <a:endParaRPr lang="en-US" dirty="0"/>
          </a:p>
        </p:txBody>
      </p:sp>
      <p:sp>
        <p:nvSpPr>
          <p:cNvPr id="3" name="Content Placeholder 2"/>
          <p:cNvSpPr>
            <a:spLocks noGrp="1"/>
          </p:cNvSpPr>
          <p:nvPr>
            <p:ph idx="1"/>
          </p:nvPr>
        </p:nvSpPr>
        <p:spPr/>
        <p:txBody>
          <a:bodyPr/>
          <a:lstStyle/>
          <a:p>
            <a:r>
              <a:rPr lang="en-US" dirty="0" smtClean="0"/>
              <a:t>Post-Payment Review Tools for Provider Agencies</a:t>
            </a:r>
          </a:p>
          <a:p>
            <a:pPr lvl="1"/>
            <a:r>
              <a:rPr lang="en-US" dirty="0" smtClean="0"/>
              <a:t>Innovations Waiver</a:t>
            </a:r>
          </a:p>
          <a:p>
            <a:pPr lvl="1"/>
            <a:r>
              <a:rPr lang="en-US" dirty="0" err="1" smtClean="0"/>
              <a:t>Opiod</a:t>
            </a:r>
            <a:r>
              <a:rPr lang="en-US" dirty="0" smtClean="0"/>
              <a:t> Treatment</a:t>
            </a:r>
          </a:p>
          <a:p>
            <a:pPr lvl="1"/>
            <a:r>
              <a:rPr lang="en-US" dirty="0" smtClean="0"/>
              <a:t>Diagnostic Assessment</a:t>
            </a:r>
          </a:p>
          <a:p>
            <a:pPr lvl="1"/>
            <a:r>
              <a:rPr lang="en-US" dirty="0" smtClean="0"/>
              <a:t>Residential Services</a:t>
            </a:r>
          </a:p>
          <a:p>
            <a:pPr lvl="1"/>
            <a:r>
              <a:rPr lang="en-US" dirty="0" smtClean="0"/>
              <a:t>Day Treatment</a:t>
            </a:r>
          </a:p>
          <a:p>
            <a:pPr lvl="1"/>
            <a:r>
              <a:rPr lang="en-US" dirty="0" smtClean="0"/>
              <a:t>Psychiatric Residential Treatment Facilities (PRTF)</a:t>
            </a:r>
          </a:p>
          <a:p>
            <a:pPr lvl="1"/>
            <a:r>
              <a:rPr lang="en-US" dirty="0" smtClean="0"/>
              <a:t>Generic PPR Tool</a:t>
            </a: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34</a:t>
            </a:fld>
            <a:endParaRPr lang="en-US" altLang="en-US" dirty="0"/>
          </a:p>
        </p:txBody>
      </p:sp>
      <p:pic>
        <p:nvPicPr>
          <p:cNvPr id="5" name="Picture 4" descr="http://ec.l.thumbs.canstockphoto.com/canstock18274224.jpg"/>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763963"/>
            <a:ext cx="1428750" cy="1095375"/>
          </a:xfrm>
          <a:prstGeom prst="rect">
            <a:avLst/>
          </a:prstGeom>
          <a:noFill/>
          <a:ln>
            <a:noFill/>
          </a:ln>
        </p:spPr>
      </p:pic>
    </p:spTree>
    <p:extLst>
      <p:ext uri="{BB962C8B-B14F-4D97-AF65-F5344CB8AC3E}">
        <p14:creationId xmlns:p14="http://schemas.microsoft.com/office/powerpoint/2010/main" val="19864411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Routine Monitoring</a:t>
            </a:r>
            <a:endParaRPr lang="en-US" dirty="0"/>
          </a:p>
        </p:txBody>
      </p:sp>
      <p:sp>
        <p:nvSpPr>
          <p:cNvPr id="3" name="Content Placeholder 2"/>
          <p:cNvSpPr>
            <a:spLocks noGrp="1"/>
          </p:cNvSpPr>
          <p:nvPr>
            <p:ph idx="1"/>
          </p:nvPr>
        </p:nvSpPr>
        <p:spPr/>
        <p:txBody>
          <a:bodyPr/>
          <a:lstStyle/>
          <a:p>
            <a:r>
              <a:rPr lang="en-US" dirty="0" smtClean="0"/>
              <a:t>Post-Payment Review Tools for Provider Agencies</a:t>
            </a:r>
          </a:p>
          <a:p>
            <a:endParaRPr lang="en-US" sz="1100" dirty="0" smtClean="0"/>
          </a:p>
          <a:p>
            <a:pPr lvl="1"/>
            <a:r>
              <a:rPr lang="en-US" dirty="0" smtClean="0"/>
              <a:t>The selection of the PPR tool is determined by the specific service(s) included in the review sample.</a:t>
            </a:r>
          </a:p>
          <a:p>
            <a:pPr lvl="1"/>
            <a:endParaRPr lang="en-US" sz="1200" dirty="0" smtClean="0"/>
          </a:p>
          <a:p>
            <a:pPr lvl="1"/>
            <a:r>
              <a:rPr lang="en-US" dirty="0" smtClean="0"/>
              <a:t>Staff qualifications worksheets are provided to assist the reviewer in determining whether the person who provided the services meets the training or educational requirements according to the service definition.</a:t>
            </a: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35</a:t>
            </a:fld>
            <a:endParaRPr lang="en-US" altLang="en-US" dirty="0"/>
          </a:p>
        </p:txBody>
      </p:sp>
    </p:spTree>
    <p:extLst>
      <p:ext uri="{BB962C8B-B14F-4D97-AF65-F5344CB8AC3E}">
        <p14:creationId xmlns:p14="http://schemas.microsoft.com/office/powerpoint/2010/main" val="23301237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Routine Monitoring</a:t>
            </a:r>
            <a:endParaRPr lang="en-US" dirty="0"/>
          </a:p>
        </p:txBody>
      </p:sp>
      <p:sp>
        <p:nvSpPr>
          <p:cNvPr id="3" name="Content Placeholder 2"/>
          <p:cNvSpPr>
            <a:spLocks noGrp="1"/>
          </p:cNvSpPr>
          <p:nvPr>
            <p:ph idx="1"/>
          </p:nvPr>
        </p:nvSpPr>
        <p:spPr/>
        <p:txBody>
          <a:bodyPr/>
          <a:lstStyle/>
          <a:p>
            <a:r>
              <a:rPr lang="en-US" dirty="0" smtClean="0"/>
              <a:t>Post-Payment Review Tools for Provider Agencies</a:t>
            </a:r>
          </a:p>
          <a:p>
            <a:pPr lvl="1"/>
            <a:endParaRPr lang="en-US" sz="1100" dirty="0" smtClean="0"/>
          </a:p>
          <a:p>
            <a:pPr lvl="1"/>
            <a:r>
              <a:rPr lang="en-US" dirty="0" smtClean="0"/>
              <a:t>The </a:t>
            </a:r>
            <a:r>
              <a:rPr lang="en-US" dirty="0"/>
              <a:t>generic post-payment review tool is used to monitor LIPs </a:t>
            </a:r>
            <a:r>
              <a:rPr lang="en-US" dirty="0" smtClean="0"/>
              <a:t>employed </a:t>
            </a:r>
            <a:r>
              <a:rPr lang="en-US" dirty="0"/>
              <a:t>by an agency that provides other services besides basic benefit/outpatient services (e.g., CABHAs</a:t>
            </a:r>
            <a:r>
              <a:rPr lang="en-US" dirty="0" smtClean="0"/>
              <a:t>).</a:t>
            </a:r>
          </a:p>
          <a:p>
            <a:pPr lvl="1"/>
            <a:r>
              <a:rPr lang="en-US" dirty="0" smtClean="0"/>
              <a:t>The qualifications of the LIP is determined on the basis of the LIP’s licensure unless the service provided by the LIP has specific training or educational requirements.</a:t>
            </a:r>
            <a:endParaRPr lang="en-US" dirty="0"/>
          </a:p>
          <a:p>
            <a:pPr lvl="1"/>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36</a:t>
            </a:fld>
            <a:endParaRPr lang="en-US" altLang="en-US" dirty="0"/>
          </a:p>
        </p:txBody>
      </p:sp>
    </p:spTree>
    <p:extLst>
      <p:ext uri="{BB962C8B-B14F-4D97-AF65-F5344CB8AC3E}">
        <p14:creationId xmlns:p14="http://schemas.microsoft.com/office/powerpoint/2010/main" val="3690807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Routine Monitoring</a:t>
            </a:r>
            <a:endParaRPr lang="en-US" dirty="0"/>
          </a:p>
        </p:txBody>
      </p:sp>
      <p:sp>
        <p:nvSpPr>
          <p:cNvPr id="3" name="Content Placeholder 2"/>
          <p:cNvSpPr>
            <a:spLocks noGrp="1"/>
          </p:cNvSpPr>
          <p:nvPr>
            <p:ph idx="1"/>
          </p:nvPr>
        </p:nvSpPr>
        <p:spPr/>
        <p:txBody>
          <a:bodyPr/>
          <a:lstStyle/>
          <a:p>
            <a:r>
              <a:rPr lang="en-US" dirty="0" smtClean="0"/>
              <a:t>Sample Selection for the Agency Review</a:t>
            </a:r>
          </a:p>
          <a:p>
            <a:endParaRPr lang="en-US" sz="1000" dirty="0" smtClean="0"/>
          </a:p>
          <a:p>
            <a:pPr lvl="1"/>
            <a:r>
              <a:rPr lang="en-US" dirty="0" smtClean="0"/>
              <a:t>The sample is randomly selected from:</a:t>
            </a:r>
          </a:p>
          <a:p>
            <a:pPr lvl="2"/>
            <a:r>
              <a:rPr lang="en-US" dirty="0" smtClean="0"/>
              <a:t>Paid claims</a:t>
            </a:r>
          </a:p>
          <a:p>
            <a:pPr lvl="2"/>
            <a:r>
              <a:rPr lang="en-US" dirty="0" smtClean="0"/>
              <a:t>Level I incidents</a:t>
            </a:r>
          </a:p>
          <a:p>
            <a:pPr lvl="2"/>
            <a:r>
              <a:rPr lang="en-US" dirty="0" smtClean="0"/>
              <a:t>Level II &amp; III incidents</a:t>
            </a:r>
          </a:p>
          <a:p>
            <a:pPr lvl="2"/>
            <a:r>
              <a:rPr lang="en-US" dirty="0" smtClean="0"/>
              <a:t>Restrictive Interventions</a:t>
            </a:r>
          </a:p>
          <a:p>
            <a:pPr lvl="2"/>
            <a:r>
              <a:rPr lang="en-US" dirty="0" smtClean="0"/>
              <a:t>Complaints</a:t>
            </a:r>
          </a:p>
          <a:p>
            <a:pPr lvl="2"/>
            <a:r>
              <a:rPr lang="en-US" dirty="0" smtClean="0"/>
              <a:t>Funds Management</a:t>
            </a:r>
          </a:p>
          <a:p>
            <a:pPr lvl="2"/>
            <a:r>
              <a:rPr lang="en-US" dirty="0" smtClean="0"/>
              <a:t>Medication Administration</a:t>
            </a:r>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37</a:t>
            </a:fld>
            <a:endParaRPr lang="en-US" alt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427220"/>
            <a:ext cx="1752600" cy="1941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333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Routine Monitoring</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Sample Size for the Routine Agency Review</a:t>
            </a:r>
          </a:p>
          <a:p>
            <a:pPr lvl="1"/>
            <a:r>
              <a:rPr lang="en-US" dirty="0" smtClean="0"/>
              <a:t>Rights Notification; Coordination of Care; Service Availability;  Post-Payment Review: N = 30</a:t>
            </a:r>
          </a:p>
          <a:p>
            <a:pPr lvl="1"/>
            <a:endParaRPr lang="en-US" dirty="0"/>
          </a:p>
          <a:p>
            <a:pPr lvl="1"/>
            <a:r>
              <a:rPr lang="en-US" dirty="0" smtClean="0"/>
              <a:t>Incidents; Restrictive Interventions; Complaints: N = 10</a:t>
            </a:r>
          </a:p>
          <a:p>
            <a:pPr lvl="1"/>
            <a:endParaRPr lang="en-US" dirty="0"/>
          </a:p>
          <a:p>
            <a:pPr lvl="1"/>
            <a:r>
              <a:rPr lang="en-US" dirty="0" smtClean="0"/>
              <a:t>Funds Management; Medication Administration:  N = 5</a:t>
            </a: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38</a:t>
            </a:fld>
            <a:endParaRPr lang="en-US" alt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191" y="2133600"/>
            <a:ext cx="101536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18088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Monitoring Process Points</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39</a:t>
            </a:fld>
            <a:endParaRPr lang="en-US" altLang="en-US" dirty="0"/>
          </a:p>
        </p:txBody>
      </p:sp>
      <p:pic>
        <p:nvPicPr>
          <p:cNvPr id="5" name="Picture 4" descr="MC910216962[1]"/>
          <p:cNvPicPr/>
          <p:nvPr/>
        </p:nvPicPr>
        <p:blipFill>
          <a:blip r:embed="rId2">
            <a:extLst>
              <a:ext uri="{BEBA8EAE-BF5A-486C-A8C5-ECC9F3942E4B}">
                <a14:imgProps xmlns:a14="http://schemas.microsoft.com/office/drawing/2010/main">
                  <a14:imgLayer r:embed="rId3">
                    <a14:imgEffect>
                      <a14:backgroundRemoval t="0" b="100000" l="0" r="100000">
                        <a14:foregroundMark x1="92667" y1="95556" x2="92667" y2="95556"/>
                        <a14:foregroundMark x1="60778" y1="70444" x2="60778" y2="70444"/>
                        <a14:foregroundMark x1="59111" y1="69333" x2="59111" y2="69333"/>
                      </a14:backgroundRemoval>
                    </a14:imgEffect>
                  </a14:imgLayer>
                </a14:imgProps>
              </a:ext>
            </a:extLst>
          </a:blip>
          <a:srcRect/>
          <a:stretch>
            <a:fillRect/>
          </a:stretch>
        </p:blipFill>
        <p:spPr bwMode="auto">
          <a:xfrm>
            <a:off x="2116137" y="2374900"/>
            <a:ext cx="4911725" cy="3705225"/>
          </a:xfrm>
          <a:prstGeom prst="rect">
            <a:avLst/>
          </a:prstGeom>
          <a:noFill/>
          <a:ln w="9525">
            <a:noFill/>
            <a:miter lim="800000"/>
            <a:headEnd/>
            <a:tailEnd/>
          </a:ln>
        </p:spPr>
      </p:pic>
    </p:spTree>
    <p:extLst>
      <p:ext uri="{BB962C8B-B14F-4D97-AF65-F5344CB8AC3E}">
        <p14:creationId xmlns:p14="http://schemas.microsoft.com/office/powerpoint/2010/main" val="1807109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Streamlining Provider Monitoring</a:t>
            </a:r>
            <a:endParaRPr lang="en-US" dirty="0"/>
          </a:p>
        </p:txBody>
      </p:sp>
      <p:sp>
        <p:nvSpPr>
          <p:cNvPr id="3" name="Content Placeholder 2"/>
          <p:cNvSpPr>
            <a:spLocks noGrp="1"/>
          </p:cNvSpPr>
          <p:nvPr>
            <p:ph idx="1"/>
          </p:nvPr>
        </p:nvSpPr>
        <p:spPr/>
        <p:txBody>
          <a:bodyPr/>
          <a:lstStyle/>
          <a:p>
            <a:endParaRPr lang="en-US" dirty="0" smtClean="0"/>
          </a:p>
          <a:p>
            <a:r>
              <a:rPr lang="en-US" dirty="0" smtClean="0"/>
              <a:t>What happened to Gold Star Monitoring?</a:t>
            </a:r>
          </a:p>
          <a:p>
            <a:pPr lvl="1"/>
            <a:r>
              <a:rPr lang="en-US" dirty="0" smtClean="0"/>
              <a:t>Waiver Expansion</a:t>
            </a:r>
          </a:p>
          <a:p>
            <a:pPr lvl="1"/>
            <a:r>
              <a:rPr lang="en-US" dirty="0" smtClean="0"/>
              <a:t>Continuous Quality Improvement</a:t>
            </a:r>
          </a:p>
          <a:p>
            <a:pPr lvl="1"/>
            <a:r>
              <a:rPr lang="en-US" dirty="0" smtClean="0"/>
              <a:t>Reduce Administrative Burden on Providers and LME-MCOs per SL 2009-451 (SB 202)</a:t>
            </a:r>
          </a:p>
          <a:p>
            <a:pPr lvl="1"/>
            <a:r>
              <a:rPr lang="en-US" dirty="0" smtClean="0"/>
              <a:t>Business Practices Subcommittee of the LME-MCO &amp; Provider Standardization Committee</a:t>
            </a: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4</a:t>
            </a:fld>
            <a:endParaRPr lang="en-US" altLang="en-US" dirty="0"/>
          </a:p>
        </p:txBody>
      </p:sp>
    </p:spTree>
    <p:extLst>
      <p:ext uri="{BB962C8B-B14F-4D97-AF65-F5344CB8AC3E}">
        <p14:creationId xmlns:p14="http://schemas.microsoft.com/office/powerpoint/2010/main" val="28612266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of the Review Period</a:t>
            </a:r>
            <a:endParaRPr lang="en-US" dirty="0"/>
          </a:p>
        </p:txBody>
      </p:sp>
      <p:sp>
        <p:nvSpPr>
          <p:cNvPr id="3" name="Content Placeholder 2"/>
          <p:cNvSpPr>
            <a:spLocks noGrp="1"/>
          </p:cNvSpPr>
          <p:nvPr>
            <p:ph idx="1"/>
          </p:nvPr>
        </p:nvSpPr>
        <p:spPr/>
        <p:txBody>
          <a:bodyPr/>
          <a:lstStyle/>
          <a:p>
            <a:endParaRPr lang="en-US" dirty="0" smtClean="0"/>
          </a:p>
          <a:p>
            <a:pPr marL="0" indent="0" algn="ctr">
              <a:buNone/>
            </a:pPr>
            <a:endParaRPr lang="en-US" dirty="0"/>
          </a:p>
          <a:p>
            <a:endParaRPr lang="en-US" dirty="0" smtClean="0"/>
          </a:p>
          <a:p>
            <a:endParaRPr lang="en-US" dirty="0"/>
          </a:p>
          <a:p>
            <a:endParaRPr lang="en-US" dirty="0" smtClean="0"/>
          </a:p>
          <a:p>
            <a:r>
              <a:rPr lang="en-US" dirty="0" smtClean="0"/>
              <a:t>How is the timeframe from which the sample is drawn determined?</a:t>
            </a: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40</a:t>
            </a:fld>
            <a:endParaRPr lang="en-US" alt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182620" y="1981517"/>
            <a:ext cx="2778760" cy="2894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67908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of the Review Period</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sz="1050" dirty="0" smtClean="0"/>
          </a:p>
          <a:p>
            <a:r>
              <a:rPr lang="en-US" dirty="0" smtClean="0"/>
              <a:t>When the service event is based on paid claims:</a:t>
            </a:r>
          </a:p>
          <a:p>
            <a:pPr lvl="1"/>
            <a:r>
              <a:rPr lang="en-US" dirty="0" smtClean="0"/>
              <a:t>Start 6 months before the scheduled on-site visit through the next 3 months (~ 90 days) to ensure claims have been fully adjudicated.</a:t>
            </a:r>
          </a:p>
          <a:p>
            <a:pPr lvl="1"/>
            <a:r>
              <a:rPr lang="en-US" dirty="0" smtClean="0"/>
              <a:t>Example:  The on-site is scheduled for May 1.  The sample is drawn from randomly selected claims paid between December 1 – February 28.</a:t>
            </a: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41</a:t>
            </a:fld>
            <a:endParaRPr lang="en-US" altLang="en-US" dirty="0"/>
          </a:p>
        </p:txBody>
      </p:sp>
      <p:pic>
        <p:nvPicPr>
          <p:cNvPr id="5" name="Picture 4"/>
          <p:cNvPicPr/>
          <p:nvPr/>
        </p:nvPicPr>
        <p:blipFill>
          <a:blip r:embed="rId2"/>
          <a:stretch>
            <a:fillRect/>
          </a:stretch>
        </p:blipFill>
        <p:spPr>
          <a:xfrm>
            <a:off x="7543800" y="1800225"/>
            <a:ext cx="1403350" cy="1312545"/>
          </a:xfrm>
          <a:prstGeom prst="rect">
            <a:avLst/>
          </a:prstGeom>
        </p:spPr>
      </p:pic>
    </p:spTree>
    <p:extLst>
      <p:ext uri="{BB962C8B-B14F-4D97-AF65-F5344CB8AC3E}">
        <p14:creationId xmlns:p14="http://schemas.microsoft.com/office/powerpoint/2010/main" val="8063177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of the Review Period</a:t>
            </a:r>
            <a:endParaRPr lang="en-US" dirty="0"/>
          </a:p>
        </p:txBody>
      </p:sp>
      <p:sp>
        <p:nvSpPr>
          <p:cNvPr id="3" name="Content Placeholder 2"/>
          <p:cNvSpPr>
            <a:spLocks noGrp="1"/>
          </p:cNvSpPr>
          <p:nvPr>
            <p:ph idx="1"/>
          </p:nvPr>
        </p:nvSpPr>
        <p:spPr/>
        <p:txBody>
          <a:bodyPr/>
          <a:lstStyle/>
          <a:p>
            <a:r>
              <a:rPr lang="en-US" dirty="0" smtClean="0"/>
              <a:t>The sample selected for the following items can go back up to 1 year in order to obtain an adequate sample:</a:t>
            </a:r>
          </a:p>
          <a:p>
            <a:pPr lvl="1"/>
            <a:r>
              <a:rPr lang="en-US" dirty="0" smtClean="0"/>
              <a:t>Incidents</a:t>
            </a:r>
          </a:p>
          <a:p>
            <a:pPr lvl="1"/>
            <a:r>
              <a:rPr lang="en-US" dirty="0" smtClean="0"/>
              <a:t>Restrictive Interventions</a:t>
            </a:r>
          </a:p>
          <a:p>
            <a:pPr lvl="1"/>
            <a:r>
              <a:rPr lang="en-US" dirty="0" smtClean="0"/>
              <a:t>Complaints</a:t>
            </a:r>
          </a:p>
          <a:p>
            <a:pPr lvl="1"/>
            <a:r>
              <a:rPr lang="en-US" dirty="0" smtClean="0"/>
              <a:t>Funds Management</a:t>
            </a:r>
          </a:p>
          <a:p>
            <a:pPr lvl="1"/>
            <a:r>
              <a:rPr lang="en-US" dirty="0" smtClean="0"/>
              <a:t>Medication Review</a:t>
            </a: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42</a:t>
            </a:fld>
            <a:endParaRPr lang="en-US" altLang="en-US" dirty="0"/>
          </a:p>
        </p:txBody>
      </p:sp>
      <p:pic>
        <p:nvPicPr>
          <p:cNvPr id="5" name="Picture 4" descr="http://cdn.singularityhub.com/wp-content/uploads/2010/01/one-year-old.jpg"/>
          <p:cNvPicPr/>
          <p:nvPr/>
        </p:nvPicPr>
        <p:blipFill>
          <a:blip r:embed="rId2">
            <a:extLst>
              <a:ext uri="{28A0092B-C50C-407E-A947-70E740481C1C}">
                <a14:useLocalDpi xmlns:a14="http://schemas.microsoft.com/office/drawing/2010/main" val="0"/>
              </a:ext>
            </a:extLst>
          </a:blip>
          <a:srcRect/>
          <a:stretch>
            <a:fillRect/>
          </a:stretch>
        </p:blipFill>
        <p:spPr bwMode="auto">
          <a:xfrm>
            <a:off x="5619750" y="4095750"/>
            <a:ext cx="2476500" cy="2152650"/>
          </a:xfrm>
          <a:prstGeom prst="rect">
            <a:avLst/>
          </a:prstGeom>
          <a:noFill/>
          <a:ln>
            <a:noFill/>
          </a:ln>
        </p:spPr>
      </p:pic>
    </p:spTree>
    <p:extLst>
      <p:ext uri="{BB962C8B-B14F-4D97-AF65-F5344CB8AC3E}">
        <p14:creationId xmlns:p14="http://schemas.microsoft.com/office/powerpoint/2010/main" val="6276203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Scheduling the On-Site Review</a:t>
            </a:r>
            <a:endParaRPr lang="en-US" dirty="0"/>
          </a:p>
        </p:txBody>
      </p:sp>
      <p:sp>
        <p:nvSpPr>
          <p:cNvPr id="3" name="Content Placeholder 2"/>
          <p:cNvSpPr>
            <a:spLocks noGrp="1"/>
          </p:cNvSpPr>
          <p:nvPr>
            <p:ph idx="1"/>
          </p:nvPr>
        </p:nvSpPr>
        <p:spPr/>
        <p:txBody>
          <a:bodyPr/>
          <a:lstStyle/>
          <a:p>
            <a:endParaRPr lang="en-US" dirty="0" smtClean="0"/>
          </a:p>
          <a:p>
            <a:endParaRPr lang="en-US" dirty="0"/>
          </a:p>
          <a:p>
            <a:pPr marL="0" indent="0">
              <a:buNone/>
            </a:pPr>
            <a:endParaRPr lang="en-US" dirty="0" smtClean="0"/>
          </a:p>
          <a:p>
            <a:endParaRPr lang="en-US" dirty="0"/>
          </a:p>
          <a:p>
            <a:endParaRPr lang="en-US" dirty="0" smtClean="0"/>
          </a:p>
          <a:p>
            <a:r>
              <a:rPr lang="en-US" dirty="0" smtClean="0"/>
              <a:t>Providers will be notified in writing 21-28 calendar days prior to the date of the review.</a:t>
            </a:r>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43</a:t>
            </a:fld>
            <a:endParaRPr lang="en-US" altLang="en-US" dirty="0"/>
          </a:p>
        </p:txBody>
      </p:sp>
      <p:pic>
        <p:nvPicPr>
          <p:cNvPr id="6" name="Picture 5" descr="MC900039003[1]"/>
          <p:cNvPicPr/>
          <p:nvPr/>
        </p:nvPicPr>
        <p:blipFill>
          <a:blip r:embed="rId2"/>
          <a:srcRect/>
          <a:stretch>
            <a:fillRect/>
          </a:stretch>
        </p:blipFill>
        <p:spPr bwMode="auto">
          <a:xfrm>
            <a:off x="1981200" y="2438400"/>
            <a:ext cx="1927225" cy="1884045"/>
          </a:xfrm>
          <a:prstGeom prst="rect">
            <a:avLst/>
          </a:prstGeom>
          <a:noFill/>
          <a:ln w="9525">
            <a:noFill/>
            <a:miter lim="800000"/>
            <a:headEnd/>
            <a:tailEnd/>
          </a:ln>
        </p:spPr>
      </p:pic>
      <p:pic>
        <p:nvPicPr>
          <p:cNvPr id="7" name="Picture 6" descr="MC900389514[1]"/>
          <p:cNvPicPr/>
          <p:nvPr/>
        </p:nvPicPr>
        <p:blipFill>
          <a:blip r:embed="rId3"/>
          <a:srcRect/>
          <a:stretch>
            <a:fillRect/>
          </a:stretch>
        </p:blipFill>
        <p:spPr bwMode="auto">
          <a:xfrm>
            <a:off x="5264150" y="2390140"/>
            <a:ext cx="1990725" cy="1585595"/>
          </a:xfrm>
          <a:prstGeom prst="rect">
            <a:avLst/>
          </a:prstGeom>
          <a:noFill/>
          <a:ln w="9525">
            <a:noFill/>
            <a:miter lim="800000"/>
            <a:headEnd/>
            <a:tailEnd/>
          </a:ln>
        </p:spPr>
      </p:pic>
    </p:spTree>
    <p:extLst>
      <p:ext uri="{BB962C8B-B14F-4D97-AF65-F5344CB8AC3E}">
        <p14:creationId xmlns:p14="http://schemas.microsoft.com/office/powerpoint/2010/main" val="13060413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Records Needed for the Review </a:t>
            </a:r>
            <a:endParaRPr lang="en-US" dirty="0"/>
          </a:p>
        </p:txBody>
      </p:sp>
      <p:sp>
        <p:nvSpPr>
          <p:cNvPr id="3" name="Content Placeholder 2"/>
          <p:cNvSpPr>
            <a:spLocks noGrp="1"/>
          </p:cNvSpPr>
          <p:nvPr>
            <p:ph idx="1"/>
          </p:nvPr>
        </p:nvSpPr>
        <p:spPr/>
        <p:txBody>
          <a:bodyPr/>
          <a:lstStyle/>
          <a:p>
            <a:endParaRPr lang="en-US" dirty="0" smtClean="0"/>
          </a:p>
          <a:p>
            <a:endParaRPr lang="en-US" dirty="0"/>
          </a:p>
          <a:p>
            <a:pPr marL="0" indent="0" algn="ctr">
              <a:buNone/>
            </a:pPr>
            <a:endParaRPr lang="en-US" dirty="0" smtClean="0"/>
          </a:p>
          <a:p>
            <a:pPr marL="0" indent="0" algn="ctr">
              <a:buNone/>
            </a:pPr>
            <a:endParaRPr lang="en-US" dirty="0" smtClean="0"/>
          </a:p>
          <a:p>
            <a:r>
              <a:rPr lang="en-US" dirty="0" smtClean="0"/>
              <a:t>No </a:t>
            </a:r>
            <a:r>
              <a:rPr lang="en-US" dirty="0"/>
              <a:t>less than 5 business days prior to the date of the review, providers will be notified of the specific service records needed during the  review.</a:t>
            </a:r>
          </a:p>
          <a:p>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44</a:t>
            </a:fld>
            <a:endParaRPr lang="en-US" altLang="en-US" dirty="0"/>
          </a:p>
        </p:txBody>
      </p:sp>
      <p:pic>
        <p:nvPicPr>
          <p:cNvPr id="7" name="Picture 8" descr="MC90015675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2667000"/>
            <a:ext cx="251460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96790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Quality Assurance</a:t>
            </a:r>
            <a:endParaRPr lang="en-US" dirty="0"/>
          </a:p>
        </p:txBody>
      </p:sp>
      <p:sp>
        <p:nvSpPr>
          <p:cNvPr id="3" name="Content Placeholder 2"/>
          <p:cNvSpPr>
            <a:spLocks noGrp="1"/>
          </p:cNvSpPr>
          <p:nvPr>
            <p:ph idx="1"/>
          </p:nvPr>
        </p:nvSpPr>
        <p:spPr/>
        <p:txBody>
          <a:bodyPr/>
          <a:lstStyle/>
          <a:p>
            <a:endParaRPr lang="en-US" dirty="0" smtClean="0"/>
          </a:p>
          <a:p>
            <a:endParaRPr lang="en-US" dirty="0"/>
          </a:p>
          <a:p>
            <a:pPr marL="0" indent="0" algn="ctr">
              <a:buNone/>
            </a:pPr>
            <a:endParaRPr lang="en-US" dirty="0" smtClean="0"/>
          </a:p>
          <a:p>
            <a:endParaRPr lang="en-US" dirty="0"/>
          </a:p>
          <a:p>
            <a:endParaRPr lang="en-US" sz="1200" dirty="0" smtClean="0"/>
          </a:p>
          <a:p>
            <a:r>
              <a:rPr lang="en-US" dirty="0" smtClean="0"/>
              <a:t>Make sure all the documentation that is needed to score the items on the tools are organized and easily accessible.</a:t>
            </a: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45</a:t>
            </a:fld>
            <a:endParaRPr lang="en-US" altLang="en-US" dirty="0"/>
          </a:p>
        </p:txBody>
      </p:sp>
      <p:pic>
        <p:nvPicPr>
          <p:cNvPr id="5" name="Content Placeholder 4" descr="MP900409031[1]"/>
          <p:cNvPicPr>
            <a:picLocks noGrp="1" noChangeAspect="1" noChangeArrowheads="1"/>
          </p:cNvPicPr>
          <p:nvPr/>
        </p:nvPicPr>
        <p:blipFill>
          <a:blip r:embed="rId2"/>
          <a:srcRect/>
          <a:stretch>
            <a:fillRect/>
          </a:stretch>
        </p:blipFill>
        <p:spPr bwMode="auto">
          <a:xfrm>
            <a:off x="4038599" y="2445193"/>
            <a:ext cx="1905001" cy="20495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6538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Quality Assurance</a:t>
            </a:r>
            <a:endParaRPr lang="en-US" dirty="0"/>
          </a:p>
        </p:txBody>
      </p:sp>
      <p:sp>
        <p:nvSpPr>
          <p:cNvPr id="3" name="Content Placeholder 2"/>
          <p:cNvSpPr>
            <a:spLocks noGrp="1"/>
          </p:cNvSpPr>
          <p:nvPr>
            <p:ph idx="1"/>
          </p:nvPr>
        </p:nvSpPr>
        <p:spPr>
          <a:xfrm>
            <a:off x="934085" y="2611120"/>
            <a:ext cx="8077200" cy="4114800"/>
          </a:xfrm>
        </p:spPr>
        <p:txBody>
          <a:bodyPr/>
          <a:lstStyle/>
          <a:p>
            <a:endParaRPr lang="en-US" dirty="0" smtClean="0"/>
          </a:p>
          <a:p>
            <a:pPr marL="0" indent="0" algn="ctr">
              <a:buNone/>
            </a:pPr>
            <a:endParaRPr lang="en-US" dirty="0"/>
          </a:p>
          <a:p>
            <a:pPr marL="0" indent="0" algn="ctr">
              <a:buNone/>
            </a:pPr>
            <a:endParaRPr lang="en-US" sz="1000" dirty="0" smtClean="0"/>
          </a:p>
          <a:p>
            <a:pPr lvl="1"/>
            <a:endParaRPr lang="en-US" dirty="0" smtClean="0"/>
          </a:p>
          <a:p>
            <a:pPr lvl="1"/>
            <a:r>
              <a:rPr lang="en-US" dirty="0" smtClean="0"/>
              <a:t>Implement a system for routinely monitoring staff knowledge of and compliance with the requirements for service provision and documentation.</a:t>
            </a:r>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46</a:t>
            </a:fld>
            <a:endParaRPr lang="en-US" altLang="en-US" dirty="0"/>
          </a:p>
        </p:txBody>
      </p:sp>
      <p:pic>
        <p:nvPicPr>
          <p:cNvPr id="1026" name="Picture 2" descr="http://nandovanberlo.com/nando/wp-content/uploads/2012/01/clipart-man-PN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103120"/>
            <a:ext cx="2032635" cy="2232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0921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Quality Assurance</a:t>
            </a:r>
            <a:endParaRPr lang="en-US" dirty="0"/>
          </a:p>
        </p:txBody>
      </p:sp>
      <p:sp>
        <p:nvSpPr>
          <p:cNvPr id="3" name="Content Placeholder 2"/>
          <p:cNvSpPr>
            <a:spLocks noGrp="1"/>
          </p:cNvSpPr>
          <p:nvPr>
            <p:ph idx="1"/>
          </p:nvPr>
        </p:nvSpPr>
        <p:spPr/>
        <p:txBody>
          <a:bodyPr/>
          <a:lstStyle/>
          <a:p>
            <a:endParaRPr lang="en-US" dirty="0" smtClean="0"/>
          </a:p>
          <a:p>
            <a:pPr lvl="1"/>
            <a:endParaRPr lang="en-US" dirty="0" smtClean="0"/>
          </a:p>
          <a:p>
            <a:pPr lvl="1"/>
            <a:endParaRPr lang="en-US" dirty="0"/>
          </a:p>
          <a:p>
            <a:pPr lvl="1"/>
            <a:endParaRPr lang="en-US" dirty="0" smtClean="0"/>
          </a:p>
          <a:p>
            <a:pPr lvl="1"/>
            <a:endParaRPr lang="en-US" dirty="0"/>
          </a:p>
          <a:p>
            <a:pPr lvl="1"/>
            <a:r>
              <a:rPr lang="en-US" dirty="0" smtClean="0"/>
              <a:t>The </a:t>
            </a:r>
            <a:r>
              <a:rPr lang="en-US" dirty="0"/>
              <a:t>tools can be used to conduct </a:t>
            </a:r>
            <a:r>
              <a:rPr lang="en-US" dirty="0" smtClean="0"/>
              <a:t>periodic self-assessments </a:t>
            </a:r>
            <a:r>
              <a:rPr lang="en-US" dirty="0"/>
              <a:t>to identify and remediate compliance issues .</a:t>
            </a:r>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47</a:t>
            </a:fld>
            <a:endParaRPr lang="en-US" altLang="en-US" dirty="0"/>
          </a:p>
        </p:txBody>
      </p:sp>
      <p:pic>
        <p:nvPicPr>
          <p:cNvPr id="6" name="Picture 5"/>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3352" l="13556" r="89556">
                        <a14:foregroundMark x1="56889" y1="39335" x2="56889" y2="39335"/>
                        <a14:foregroundMark x1="59111" y1="32964" x2="59111" y2="32964"/>
                        <a14:foregroundMark x1="56889" y1="27978" x2="56889" y2="27978"/>
                        <a14:foregroundMark x1="79333" y1="58726" x2="79333" y2="58726"/>
                        <a14:foregroundMark x1="74000" y1="49030" x2="74000" y2="49030"/>
                        <a14:foregroundMark x1="58000" y1="54571" x2="58000" y2="54571"/>
                        <a14:foregroundMark x1="42889" y1="57895" x2="42889" y2="57895"/>
                        <a14:foregroundMark x1="41333" y1="51524" x2="41333" y2="51524"/>
                        <a14:foregroundMark x1="50889" y1="58726" x2="50889" y2="58726"/>
                        <a14:foregroundMark x1="50889" y1="81163" x2="50889" y2="81163"/>
                        <a14:foregroundMark x1="62222" y1="89197" x2="62222" y2="89197"/>
                        <a14:foregroundMark x1="59556" y1="46537" x2="59556" y2="46537"/>
                        <a14:foregroundMark x1="50000" y1="36842" x2="50000" y2="36842"/>
                        <a14:foregroundMark x1="50000" y1="29640" x2="50000" y2="29640"/>
                        <a14:foregroundMark x1="68667" y1="58726" x2="68667" y2="58726"/>
                        <a14:foregroundMark x1="69111" y1="65928" x2="69111" y2="65928"/>
                        <a14:foregroundMark x1="64889" y1="68421" x2="64889" y2="68421"/>
                        <a14:foregroundMark x1="69111" y1="81163" x2="69111" y2="81163"/>
                        <a14:foregroundMark x1="52667" y1="89197" x2="52667" y2="89197"/>
                        <a14:foregroundMark x1="50889" y1="73961" x2="50889" y2="73961"/>
                        <a14:foregroundMark x1="52000" y1="67590" x2="52000" y2="67590"/>
                        <a14:foregroundMark x1="50444" y1="50693" x2="50444" y2="50693"/>
                        <a14:foregroundMark x1="34444" y1="67590" x2="34444" y2="67590"/>
                        <a14:foregroundMark x1="32667" y1="59557" x2="32667" y2="59557"/>
                        <a14:foregroundMark x1="33333" y1="51524" x2="33333" y2="51524"/>
                        <a14:foregroundMark x1="40222" y1="69252" x2="40222" y2="69252"/>
                        <a14:foregroundMark x1="85333" y1="55402" x2="85333" y2="55402"/>
                        <a14:foregroundMark x1="68667" y1="50693" x2="68667" y2="50693"/>
                        <a14:foregroundMark x1="64444" y1="46537" x2="64444" y2="46537"/>
                        <a14:foregroundMark x1="66444" y1="36011" x2="66444" y2="36011"/>
                        <a14:foregroundMark x1="59556" y1="80332" x2="59556" y2="80332"/>
                        <a14:foregroundMark x1="68222" y1="87812" x2="68222" y2="87812"/>
                        <a14:foregroundMark x1="68222" y1="76454" x2="68222" y2="76454"/>
                        <a14:foregroundMark x1="80000" y1="66759" x2="80000" y2="66759"/>
                        <a14:foregroundMark x1="84222" y1="46537" x2="84222" y2="46537"/>
                      </a14:backgroundRemoval>
                    </a14:imgEffect>
                  </a14:imgLayer>
                </a14:imgProps>
              </a:ext>
            </a:extLst>
          </a:blip>
          <a:srcRect l="13465" r="10962" b="6647"/>
          <a:stretch/>
        </p:blipFill>
        <p:spPr bwMode="auto">
          <a:xfrm>
            <a:off x="3581400" y="2743200"/>
            <a:ext cx="1979976" cy="1828800"/>
          </a:xfrm>
          <a:prstGeom prst="rect">
            <a:avLst/>
          </a:prstGeom>
          <a:noFill/>
          <a:ln w="9525">
            <a:noFill/>
            <a:miter lim="800000"/>
            <a:headEnd/>
            <a:tailEnd/>
          </a:ln>
        </p:spPr>
      </p:pic>
    </p:spTree>
    <p:extLst>
      <p:ext uri="{BB962C8B-B14F-4D97-AF65-F5344CB8AC3E}">
        <p14:creationId xmlns:p14="http://schemas.microsoft.com/office/powerpoint/2010/main" val="20949290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Quality Assurance</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sz="1100" dirty="0" smtClean="0"/>
          </a:p>
          <a:p>
            <a:r>
              <a:rPr lang="en-US" dirty="0" smtClean="0"/>
              <a:t>Make sure incidents are classified appropriately.</a:t>
            </a:r>
          </a:p>
          <a:p>
            <a:pPr marL="0" indent="0">
              <a:buNone/>
            </a:pPr>
            <a:endParaRPr lang="en-US" sz="1100" dirty="0" smtClean="0"/>
          </a:p>
          <a:p>
            <a:r>
              <a:rPr lang="en-US" dirty="0" smtClean="0"/>
              <a:t>Keep all documentation of administrative reviews and follow-up activities in response to incidents, complaints, and investigations are kept in the same file for easy retrieval during an audit.</a:t>
            </a: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48</a:t>
            </a:fld>
            <a:endParaRPr lang="en-US" altLang="en-US" dirty="0"/>
          </a:p>
        </p:txBody>
      </p:sp>
      <p:pic>
        <p:nvPicPr>
          <p:cNvPr id="6" name="Picture 2" descr="http://www.catholicsistas.com/wp-content/uploads/2014/02/Calendar-Clip-Art-Free-300x2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141220"/>
            <a:ext cx="1866900" cy="1344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5433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Quality Assurance</a:t>
            </a: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49</a:t>
            </a:fld>
            <a:endParaRPr lang="en-US" altLang="en-US" dirty="0"/>
          </a:p>
        </p:txBody>
      </p:sp>
      <p:sp>
        <p:nvSpPr>
          <p:cNvPr id="6" name="Content Placeholder 5"/>
          <p:cNvSpPr>
            <a:spLocks noGrp="1"/>
          </p:cNvSpPr>
          <p:nvPr>
            <p:ph idx="1"/>
          </p:nvPr>
        </p:nvSpPr>
        <p:spPr/>
        <p:txBody>
          <a:bodyPr/>
          <a:lstStyle/>
          <a:p>
            <a:endParaRPr lang="en-US" dirty="0" smtClean="0"/>
          </a:p>
          <a:p>
            <a:endParaRPr lang="en-US" dirty="0" smtClean="0"/>
          </a:p>
          <a:p>
            <a:pPr marL="0" indent="0" algn="ctr">
              <a:buNone/>
            </a:pPr>
            <a:endParaRPr lang="en-US" dirty="0"/>
          </a:p>
          <a:p>
            <a:endParaRPr lang="en-US" dirty="0" smtClean="0"/>
          </a:p>
          <a:p>
            <a:r>
              <a:rPr lang="en-US" dirty="0" smtClean="0"/>
              <a:t>When requirements change, make sure all staff are informed of the change.  </a:t>
            </a:r>
          </a:p>
          <a:p>
            <a:endParaRPr lang="en-US" dirty="0"/>
          </a:p>
          <a:p>
            <a:endParaRPr lang="en-US" dirty="0" smtClean="0"/>
          </a:p>
          <a:p>
            <a:endParaRPr lang="en-US" dirty="0"/>
          </a:p>
        </p:txBody>
      </p:sp>
      <p:pic>
        <p:nvPicPr>
          <p:cNvPr id="9" name="Picture 8" descr="http://www.iandstudyguru.com/wp-content/uploads/2013/04/Important-Change.jpg"/>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133600"/>
            <a:ext cx="3886200" cy="1752600"/>
          </a:xfrm>
          <a:prstGeom prst="rect">
            <a:avLst/>
          </a:prstGeom>
          <a:noFill/>
          <a:ln>
            <a:noFill/>
          </a:ln>
        </p:spPr>
      </p:pic>
    </p:spTree>
    <p:extLst>
      <p:ext uri="{BB962C8B-B14F-4D97-AF65-F5344CB8AC3E}">
        <p14:creationId xmlns:p14="http://schemas.microsoft.com/office/powerpoint/2010/main" val="720141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heard you!!</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5</a:t>
            </a:fld>
            <a:endParaRPr lang="en-US" altLang="en-US" dirty="0"/>
          </a:p>
        </p:txBody>
      </p:sp>
      <p:pic>
        <p:nvPicPr>
          <p:cNvPr id="5" name="Picture 4"/>
          <p:cNvPicPr/>
          <p:nvPr/>
        </p:nvPicPr>
        <p:blipFill>
          <a:blip r:embed="rId2"/>
          <a:srcRect/>
          <a:stretch>
            <a:fillRect/>
          </a:stretch>
        </p:blipFill>
        <p:spPr bwMode="auto">
          <a:xfrm>
            <a:off x="2967990" y="2514600"/>
            <a:ext cx="3208020" cy="3854450"/>
          </a:xfrm>
          <a:prstGeom prst="rect">
            <a:avLst/>
          </a:prstGeom>
          <a:noFill/>
          <a:ln w="9525">
            <a:noFill/>
            <a:miter lim="800000"/>
            <a:headEnd/>
            <a:tailEnd/>
          </a:ln>
        </p:spPr>
      </p:pic>
    </p:spTree>
    <p:extLst>
      <p:ext uri="{BB962C8B-B14F-4D97-AF65-F5344CB8AC3E}">
        <p14:creationId xmlns:p14="http://schemas.microsoft.com/office/powerpoint/2010/main" val="14191318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Quality Assurance</a:t>
            </a:r>
            <a:endParaRPr lang="en-US" dirty="0"/>
          </a:p>
        </p:txBody>
      </p:sp>
      <p:sp>
        <p:nvSpPr>
          <p:cNvPr id="3" name="Content Placeholder 2"/>
          <p:cNvSpPr>
            <a:spLocks noGrp="1"/>
          </p:cNvSpPr>
          <p:nvPr>
            <p:ph idx="1"/>
          </p:nvPr>
        </p:nvSpPr>
        <p:spPr>
          <a:xfrm>
            <a:off x="690880" y="2278063"/>
            <a:ext cx="8077200" cy="4114800"/>
          </a:xfrm>
        </p:spPr>
        <p:txBody>
          <a:bodyPr/>
          <a:lstStyle/>
          <a:p>
            <a:endParaRPr lang="en-US" dirty="0" smtClean="0"/>
          </a:p>
          <a:p>
            <a:endParaRPr lang="en-US" dirty="0"/>
          </a:p>
          <a:p>
            <a:pPr marL="0" indent="0" algn="ctr">
              <a:buNone/>
            </a:pPr>
            <a:endParaRPr lang="en-US" dirty="0" smtClean="0"/>
          </a:p>
          <a:p>
            <a:endParaRPr lang="en-US" dirty="0" smtClean="0"/>
          </a:p>
          <a:p>
            <a:r>
              <a:rPr lang="en-US" dirty="0"/>
              <a:t>Make sure new procedures  and requirements are being instituted promptly and </a:t>
            </a:r>
            <a:r>
              <a:rPr lang="en-US" dirty="0" smtClean="0"/>
              <a:t>consistently as of the effective date of the policy change.</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50</a:t>
            </a:fld>
            <a:endParaRPr lang="en-US" altLang="en-US" dirty="0"/>
          </a:p>
        </p:txBody>
      </p:sp>
      <p:sp>
        <p:nvSpPr>
          <p:cNvPr id="6" name="AutoShape 4" descr="data:image/jpeg;base64,/9j/4AAQSkZJRgABAQAAAQABAAD/2wCEAAkGBxQSEhUUExQWFhQWFhoYGRcYFxwfFxwYHR8eHBcYGhcYHCggGBolHBweITEhJikrLi4uHB8zODMsNygtLisBCgoKDg0OGhAQGywkICQyLCwsLCwtLCwsLywvLC8sLCwsLCwsLCwsLCwsLCwsLCwsLCwsLCwsLCwsLCwsLCwsLP/AABEIARMAtwMBEQACEQEDEQH/xAAcAAABBQEBAQAAAAAAAAAAAAAFAAMEBgcCCAH/xABNEAABAgMDBgkIBwYEBgMAAAABAgMABBEFEiEGBzFBUZETIlJhcYGhscEIFDJCcpKy0SMzU2JjosIVJEOCk9IWs+HwFzREc4OjVMPi/8QAGwEAAgMBAQEAAAAAAAAAAAAAAAECAwQFBgf/xAA9EQACAQMABQoFAwIGAgMAAAAAAQIDBBEFEiExURMUMkFhcYGRobEiUsHR8CNC4RUzBiRDYpKigvEWNHL/2gAMAwEAAhEDEQA/ANwhjFAAoAFAAoAFAAoAFAAoAFAAoAETABXMr8sGJBolSr7xSotso4y1kAmt1OIQNajgBCEDcj8mpd+VZmZhAmJiYbS6t9zFd5QvAIP8NKa0SE0pTbjAAcsSZKXXpVSisshC0qJqotOXrgUTpUkoUmukgAnEwAGYYxQAKABQAKABQAKABQAKABQAKABQAKABQAKABQAKABQANzDyUJUtRolKSpROgACpO6ADK5qdenxKulwp8+fUiWbIBQwwgKUp4oPFcfUEYFQITewGmqEXizbBk7OYcNEpSUkvPOGq17S4s4qrs0agIAM8yQtK0ZZ3zOUaQ6yoLdaZmFqS7LMEjg+GUAbt+pKUGqgNNIANDybstctwrs08lczMKC3COK2kJF1DbYJrcSNZ0kk64AJc9lLJs/WzTCPadQDuJhjK/PZ1rKa0zQX7CFq7QmkIRXp7PvIowbZmHOeiUp7VV7IAAjmftxaqMyFeYuknclEAAm189NqJp+7tMBXo321kmmmhUQDugA9BSr4cQhadC0hQ6CKiGMdgAUACgARMADLk22n0loHSoDvMAEKYyilG/TmpdPtPIHeqAAa/l/ZiNM9L/wArgV8NYQgZM52rKR/1N72W1nuTAAJms+Vmo9FMw57LaR8axABD/wCOLS/qZGZc2aP03oAGlZ3p1R+isd9X9SvY0YAHU5eW479TY5R/3QsfFcgAucuxNzdluIm0IamnmXUFKMEpKgpKB6StVK4mACgZNrXN2XLIlSkWjZTtSwsgE3SpK0EbFJJFdoIqNIADExl8qYShLdnTXngPFaeausNua3XHD6qRWhIHVpABBnskpx2zgJF9RmHpouvTPClsvJuqSpd5Glsr9BOi7dMAFfYzHzzuMzOtiuwuOHrvXYAC8tmAYH1k26fZQkd9YADshmTsxv00vOn77tOxsJgAsclkBZrVLkkxUa1ICj+esAB6Xkm2xRDaEDYlIA3AQxmP+UpIEsyjw0IW42f5wkj4DvhCL1mntHziyZRetLfBnbVslHaEg9cAFthjFAB5vyYYtm1nZhDVouI83UErvvuIreKwKJaFD6BrWmqEIs6czc859faqztA4RXapY7oAHxmEZOK5x5R23E+JMAEuXzDSA9N+aV0KbA/yye2AAxK5nLKRSrC1kcp1fcCBAAXl83dmI0STB9pN74qwAFZTJyUa+qlZdHsMoT3JhjCCGwNAA6BAB3AAoAItpMLcbUhDhaUoU4QAFSQdJTXC9sJqBsMIRQ7QzXySS25LzD0m+gULyHeOuuJLhUeMonSQRXXBkTklvY65k63dSqftV2YYBpwalobZWR6rnB4ugabpPTCckt7ISqwistrBc7JtJh9J4BaVoQbvF0DDADqgjJPcOnVhUWYvIMymyvZkVJQ4hxSlJvC4E0pWmJKhEZ1FEouLyFBpST2kG0suEtybU0hoqDqygJKgCCL2kgHkxF1cRTwV1L5RoqqlvHclcsBNNPuupS0lnE0VXi0JriBshwqZTbJW14qsJSaxgpdr5x5l1RDADSK4UF5w7Kk4DoAimVaT3HNq6SqyeKez3G7EyltDzhkOOOlCnUJUFIwoSAcSnDTBGcsoKNzc8pHWbxldRZc+EjwtkPkCpbU24OpYCj1JUT1RqO8A/JyniuReaP8ACfqOhaQe8GADWYYxQAYxmV4lq2s3+Ir8rqx+qEI2eGMYXOtjAuIB51D5wFio1Hui/JjqHARUEEbQajsgIOLTw95Csq2WZm/wK79wgKoCKE4jSMeqG4tbzRcWla3xyscZ3E+EZimy+XJdYmHWpdRWwWxcJxN9V31RhShix08NZe87s9CqlWp06lRYnnb3LPXxAsxl9PJSVeZhKRpUpDlB0nARNUovrN8NB2UpKPLZfBOJ9lbbtiZQFstoCFaFAJA2aVqgcacd7FUs9E28nGpJ5W9bfoi8SiHjKBLpIfLRCikit+hFQU4VrjhFEuvB5m85N1J8j0duO73MYnGJ+4XHRM3B6SllYGz1jGFqWMvJ5OcbnDlLWx25ItiWM7OOltoJK7pUbyqYAgHHrEJR1nhFdGjOtLViWnKGwXZSy0oeuXkzN4XCSKKSRjUDGtYtlBxht4m64oTpWurPqYSzNv4TKNhbVvvA9wiVB70W6Jlsku44zxs4yy+ZafhMFfqFpaPRfeBfrLE/7M32Ef8A7iv/AE/Ez9Ky7n+e5HyXClSloITWvBIXQbEqJV2QR3SI2uXSqRXAiZG2yiUmQ64i+m6U4UvJrTjJrrwp0EwoS1XkqtK8aNTWkjW7Lyvk5g3UOgKPqrBSa817A9UaY1Is71O7o1NiZLynkw9JzDR0LZcTvSYsNRiPk3Wjdmplgn6xpKx0tkjuWYQj0DDGKADF8354PKW0W+UHD+ZB/VCEaXly1ekJgbEXvdIPhE4dJHS0TLVvKb7ceewo+SOQrE3KpeW44lRKgQm7QEEgaRU4UMXTquMmkeg0lpqta3DpRimljfnh3n2yA7ZVoIllLvsvFI5iFm6ld31VBQoebqglipDW4Bc8lpOydwliUM+m1rPWsbglm0VcmZ5rYuu5ShEKu6LMmnVrW9Cp2fRM0KKjzJnub8cHPzzX3idy1U7FRbU2xiz02mfjsqFT83L7Fly4bvSEwPw67iD4RCDxJHJ0TLVvKb7SHmzXWz2uZSx+Ynxh1emzRp1YvZeHsWmIHHA2WTN+RmR+Eo7sfCIVF8LM90s0ZLsMxzWuUn0jlNrHYD4RnpdM4ujHit4F7zntXrPcPJW2r8wT4xdW6J1NIrNB+BlFiTEyhShKlwKUONwYJNBtoNGMZo56jhUJ1U3yWfAetlicupXNB67eokuE0vEagrQaCBqXWSrRr41qmcdoYye49lz6NaShzu/tiUehI02+JWtSPiP5pHqTi0nQtlW8KT4Vh0X8WB6Lf6rXYWG182TLhKmHFNEmt0i8joGIIHWYsdFdRrraMhJ5g8exnuUeT7sk4G3aG8KpUk4KHeDzRRKLi8M5NxbzoSxI17IK0VTEk2pw1ULyFE67poCeelKxqpSzE79lUdSinLeYDkHWQyhQ1oSmYcYNdaVXko/SYmaj0/DGKADE7HXweWD6eWlQ3spc8IQjYLZZvy7yDoU2tO9JENPDyaLaepWhLg0/UzrIDK2XlZVTb6iFcIVABJPFITrAppBjRVpylLKPUaZ0XcXNwp0lswk9qW3LGm312rabTraClpkoqo8lCivHUFKJpSB/BDD3sm4R0Zo+dOcsylnZ2tY2diCWTv0dtzSOWlZ6zcX4mIy200ZL39TRFKXDH1RokUnmDO7KPB28+nlpPahC4uf9pHp7j49DU5cH9Wi8W0xwku8jlNLG9JipPDyeftZ6leEuDXuVTNK9WTWnkuntCTFlbpHZ/wARwxdKXFL3Zd4qPPke0Gb7TiOUhSd4IhPaiE1mLRiGQbtyflzo45TvSR4xjp9JHm7J4uImu5aMX5GYT+GT1p4w7o1VFmLO/dx1qMl2GaZq37s8By21jdRXhGek/iONoyWK2OKLtnTZvSJPIcQrtu+MW1uidLSUc0GUnIBN9ufa5cqreKgfFFNPbldhzbDbGpHiiNm2fu2g194KTvST4QUn8SIaOliugkc4822paCG13VqAJTQ0BIFbpAO6JctIvlpKrCTi0mAbStGatJ4EpLiwKJQ2nBI8MdZMVuTmzJUqVbqe7PcbHkpY/mkq2yTVQqVHVeUamnMK06o1wjqxwehtqPJU1A8+51mvM7fLx9ErYmB0C7e/MhUSLj0uhYIBGgiohjOoAMQtdPBZYMq+0CDvZLfhCEbY6iqSNoIhkovDTMyzaWLLvB8PNJcW2sAXsaDHVo0iL6spbD1unbyvSdN0pNJrqNLlZVDSQhtKUJGgJAA3CKDylSpOpLWm232meZWrMnarM0QQ2sAKVTDWlY6QmhpF0Pig4np9HRV3o6duukty9V67C+C1WCjhOGbuUrevilOmsVYe485zWtr6mo88MMoWSq/PLXfmkD6NAwP8obRvAJi6eY01E9JpCPNNGQt5dJ/fWfk2jSFJqCNuEUHlE8PJn2ahd1U21yFg/Ek/DF1bqZ6b/ES1lRqcU/o/qaFFJ5kUAGPyGR06mcS4GaIQ/eCipIqkLrWla6OaMipyzuOBCzrKtrJbM59TWZ1oONrbqOMlSd4pGnKew7s4txaKPktm+clZht9T6TcrxUoONUlJF4nDTsimFFxabZzbfR7pVFNy3FrtWXZnG3JYrBrS8EqF4UIPViKQ1VpVG4Rkm1vwdSvaylS+NNJ9ZCsDI6XlFKW2XCVIKDeVUXSQTgANkTjTUTJQs6dF5j3EKRsqQl5pDTcuQ6MUrKiQDStQVKJ7Ixc5pRuFQ1Xnj1bjdS0RCFHnEUtnfnfgYtifZDy0eZtLUlVKlIJOutAmMVzpR06rpqnlr84HRo6Fo1aaqSa29iExlItmn7shCDqSko8KRT/WK0Ns6eF4o0x0PQaxTnt8PoWyz51LyAtGg7wdYPPHdt7iFempw3M49ehKjNwlvMK8pOVAmJRymKmlpJ9lQIH5ouKTXM3lo+cWbKOVqSylJ9pPEV2pgAsUMZiOcY8FlLZ7mgKDI676ge8QhG3QxlMyLsN+WmptS0XWnFG4ag1AWopNAcOKYsnJNJHd0pe0bi3oxi8yitvks+qLgp1INCQDsqIrwzg5RFteymplstPJvJOPODqIOow02nlGi2ualvU5Sm8P83mdOZKWWl3gzPca/d4O+i9erS7gNNcNEalyzjnV9Dr/APyupjGI58fbIcmMpbPslPm6LylJNVJbAUqp1rUSBXmr1QU7WrW+L3ODf6UdWpr1Xl9nUFLAyxl51KuAJ4VIJ4JdErNNmJBHOKxTc29WjFvGSq3r06rSzg6yftVpbi0BpLLlSaAAFXKrQCqgY49npJV5unJarXUdm9tKlOEZ67nH24eBYI6ZyysrtVxycLSF3WkYqIA0J9LEjDHCOHK8q1bx0oSxFb/Df9jsK1p07TlJxzJ7vHd9yBMTz866W2TdaGvECm1RGOOoRkqXFxf1XTovEV+bfsaadChZU1Oqsy8/L7jjmSDiRebeqscxTuUDhE5aFqwWtCpt8vXJGOl6cnicNnn6EvJq2lqWWH/TGgn0iRpSdp540aNv6kpuhX6S3fYo0hZQjDlqO57+Hehix+JaLydt7vCoqtPg0jUjxz9y26+OwhLhj7Ftj0Jwio24bloMq23O1RSY87evU0jTlxx74O7Z/HYVI8M+yYnuJaaTyqdqaeEOfwaUT4/YIfHo1rh9yw2yEFlzhKXbp07dVOesde8VN0Jcpuwcq1c1Wjqb8gXIMK4Jyui+KdNMfCOZoJS5KXDOw6OmtXlI434+pT/KLs6/INPAYsvCp+6sEH8wTHcOKP8Ak8z5cs1TZ/gvqSOhQC+8mADUIYzEM+R4O07Nd2FJ91xJ8YQjb4YzLc5uWzrbplZZdy6n6VafTvH1Uq9Wg0kY480dSytYyjyk13HOu7lp6kfEpjOSc88z5yGlqSReBKuOoabyQTeI742u5oxlqZMnIVZLXwF8gct3pd1tl5ZXLrUE8cklBOAKVE4JB0jRpim6tIzi5RWGvUttrmUZKMtwJy3QWrSmCMCHgsdJCVg7zFtt8VCPcV3Hw1XgK2LkBMTsuqaLqQpwqUhKgarNTUqV6tTWmnbFVS8hSnyeNxZC1lUjr53leyYnFS84wsYFLqQQdhN1YPUTGivFTpSXYUUZONRM2fKqzVIUJprBSSCqnNoV4Hmj59pS1lCSuqW9b/v9z3GjbmM482q7nu+32Jn7fCpRTwoFgXSnYs4Dqrj0Rp/qKlaOst62Y7fzaZ+YON0qT3b89n5sAsjLluSeePpu8UHXdJod5J7I5lGm6VjUrPfLZ4N4OjWqKpeQordHb44z6BnItgJl72taiT1YDujpaGpqNvrdbZz9LVHKvq8EvuHo6xzCm5YtcE80+nAnE9KaU3jDqjzWl4cjXhXhvfuj0GipcrRnRlu+jOlqu2mhQ0LAPvIp3iJN6uk4yW6WPVEUtbRzT6s+jLhHozglSy1F1xhezwIIjz2mVq1aU/zed3RD1qdSH5tTQxleFCZaWg0UpIoeepp3iKtLKSuYTg8NpY8yzReq7ecZ7k3nuwRLXs6aSkLfJcQDiL5IHSNXSIz3drdwjr1nrLvL7W5tZS1KK1X3YLhYbramUFoXUU9HYdYPPXXHo7KdKVCLpLC4HAvI1I1pKo8viAs61n8PZM2mlSlvhB0tkL7gY1GUzTya7So5Ny5OlKHUjnBKVd6d0AG7wxmF+UkbrsgvYHewtnxhCNzScIYzzflXXz2avaeHd3XjTspHpKGOTjjgjgVs8pLPE9E2epJabKKXChN2mi7QUpzUjzks6zyd2ONVYPO+VzKW52aSjBKXl05sa06jhHordt0ot8Dh1klUljiFM4yD52lR9JyXZWem7dPwxVZv9PHBssul8eexGt5vXgqzpUjU3d60kpPaI5N2sVpHTtnmlExLK1otTsyBgUvLUOs3h3x27d61KPccmstWo+89EMLDjaTpC0g8xBEecnFbYs7kJPY0UO2bK4KYDSSQ24pJGOippj0Yx468s+SuVST+GTXvj0PV2l1ytB1Wviinnyz6lttqSHmi20DBKMB7OPhHobyguaSpxW5bPA4VpWfOo1Jdb2+JDyJmQpgo1oUdxxB790Z9C1VKhqdaZo0vTca2txXsWGOwcoqWXzgo0nXVR7h/vojz2nprEI953dCxeZy7kM5RoLL0s6dSUg9KDj2GK9IRdCtRqvqSXkTsJKtSq011t+pckKBAIxBFQeaPSRaayjgNNPDKnl04CWmxiqpNOmgG890ef03JNwpredvQ0WlOb3HzLZFOAVrFR8J8INMxxyUuH8D0Q88pH86y1OthaClQqlQoegx3ZRVSDi9zOJGThJSW9FSybfMtMLl3NCjgdV7Uf5h4R5/R1R2txK3qde7v/lHdv4K5oRrw6vb+GWi05bhWXW+W2pO8ER6Q4B5lzLT3m9sNJVhwl9k9JFR+ZIHXCEeo4YzE/KXZ4kivYp5O8Nn9MIRsVlPX2Gl8ptCt6QYYzLc6uSjgeM2ygqbWmrt3EpUML1NN0inRQ7Y61jcLV5OT29RzLyg9bXXiALHzhTcswGUFtSUiiFKTVSRqANaEDVWNFSypzlrMohdzhHVOMj8mXrQfC1JJZ4S866dBxqpIOtStGGisO4rxowwt/Ugo0ZVZZe7rLRnQyamH5tC5dlTieBSklIFAQVYYnYYy2VeEKbU3jaaLujOU04rqLhm5kXWJFtp9BQtKl8U0rQqKhoPPGO8nGdVyi8rYaraLjTSZVMq83UxNTrzzamktuFJF4qveikK4oTtB1xroX0KdJRecozVbSc6ja3Gi2PLqbYabUQpSG0oJGglIAJG6ObOSlJyXWb4xcYpMr2WwuuML2E9hBjzumvhqUp/nUd7RHxQqQ/NzLYMR0x31tRw9zKTNsuSD5cbTVpWHNQ+qdhB0GPMVadXR1d1ILMH+Y+x6OlOnf0VTm/iX5n7hI5ZNXa3F3tmFN9fCNr05R1c6rzwMa0NV1saywQLKlHJx8PuijYxGw09FKdoriTGS1o1b245eqsRW76JfU1XNWnZ0ORpv4n+Nssts2YmYbuE0IxSdh8RHbvLSNzT1H4PtOPaXMreprLxXYVtlq0GBwaAVJGg8UinMTiBzGOJCGkqC5OO1LduZ15z0fXevJ4fXvRLsawXC7w8yaqBqE1qa6iaYADUBGiz0dVlV5e5e3qX57FF3f01T5G33db7PzrCeUFk+cJSL9y6Sa0rq6RG+/sudRUc4wY7G75vJvVzkmszKME8IgmgHpCp6qxsjhJLJnlTntlqvHcC8oG5VKkOTCritCTUitMfV2VjLcWdCrNTnvRsspXTjKFBZXXu6+8MsOhaQpJqlQBB2g6I2GCcXCTjLejytbTXmNvq1BudS50JKwvuMBA9WAwxmR+Ug1WRl1cmYpvQr5QhGg5Ev8JZ8orbLtfCIYwhaU8GUhRFammnmJ8Iw396rSmqklnbjYX29B1paucFYfel1KvGUYvbSlJPwiOM/8VVcYhD/ALP7GtaJp5y36E1NqvkAIbAGgAINOrVFT0vpCo/gp+jZYrO3jvfqdB6cOpXupHeIOV0zPcseEfqGpZrh5s+eazatJI6VjwMLm2l6nSljxX0DlbSO5en3F+wnVeksdZJg/od3U/u1fVsfPqUeivoGJBjgWwlShgTjoGPTHoLC1drQVJvOM7d29nPrVOWqa0UDbcclHQkOvoF01wWK4w7u2pXCSm9xrs43dJt0oN57GSHsoJZpDalO8VYNw0UahOB0CNClGKSKo2FzVnJRjtW/csZ72T5SZQ82laDeQsVGGkc4MS2SRmq050ZuEtjQBkZyXcmXGUywC2wolRSmhKSBhTbWM0bahrbILPcjp1qVzTt41ZVHiWNmX1gdrLp9zBqVBw0AqUR7qRFnKPqRuloOjT21KvsvdkmzsvBfuTDXB6ioEmh+8kio7Yaq8SqvoN6mtQlrdnHue4sltz3BSzrqTiGyUnnI4vaRFknhZORaUeUuIU5cdv1KRktlE8mYQJhxSkOigvaKk0SobOMCnr5ophJ52notI6PpSoSdGKTjt2d21eW0m5z28GFc6x3HwiVXqM/+H5bai7vqQbZyMQ1LF5DhVdAUQUihBpoI0EVrEZU8LJotdMSq3HJTjjOzYxu0H1v2a2tZKlNPFF46Skg06dIHVA3mBOhCFHSEoQ2KUc47S85MrvSjB/DT2CkXQ6KPOX8cXNRdrPPvlByHB2oHAMHmEK/mFUHsSN8Mxm+ZG2j5xISrx0rYbKvaugK/NWGMpvlBM3rLvcl9s76jxhCD+al+/ZEmdjV33SU+EAFofSkjjgUGOOgU1xGdOE1iaTXaTg5J/DvZTp3LZCV3JVnhPvUpX2UgVI3RUpRj0Ud6loaco61xPV7N/m28BjJm3HJkuJda4NSLppjiDXUoc0WQk3vMOkLKnb6rpz1k88OruAeWGUr7MwW2VhICATxQTU1OvmpEZzaeEdHRejqFahylVZbb68bC12JaImGUOj1hiNihgob4si8rJxLu3dvWlTfV7dRVcjZ5wzj7bji10CgApRIF1VMBqwiuDes0ztaUoU1a06kIpbty4oL5etXpNfMpB/MPnEqnRMOhpat3Htz7APJfJNh9hDqyuqr1QCAMCRsrqiEIJrJ0dIaVr0K7pwxhY9hZe2ahliXSgG6hSkipqcRXSeiCosJBoa4nWr1HPe0n5bDrIefUy6ZVw8VYC2zqqQFYcyhj0gw6bw8C0vQjWpq5hvWyXnj0fofLOVctlwcoqG9AX4QlsmFda+iYvhj3wc5CJ4OcmG9gUPdXh3wU+kyWmHr2lKfd6oKZf2WlbBeAF9uhrrKSaEHbpr1RKpHZkxaFuZQrck3sl7lfnbVKrKbSTjwvBn2UAqHZdEQcvgOpStVHSUpLhreL2fck5SWOUyEs4kcZpKbx1gKFSepffDlH4UU2F2pXtWDeyTePD+DnKee85kGHfWS5dXzKumu+leuCbzFMej6HNr2pT6msruyDLRfnVSyFOlRllXQml2hHq1u46teuIvWxt3GyhCzjcSVPHKLOd/jv2eRZ5xhpyyj5uk3AkKA0qvJUCuu01Bix4cNhyKU6tPSa5Z7d3ZhrZ4bgrkbXzNoKBBAUKEUOCjTA80Sp9ExaUxzubTzu9kZR5Ssif3N7V9I2exQ8Ykc4tOYK0eFsoIOll5bfUaLHx06oAJWfNq9Y755Kmj/7EjxgA+Zi3r1jsDkrdT/7FK8YADeX82W5QgYcIsIPQQSd4FOuIVHhHX0LSVS5y/2rP0+oshLNS3LJcoL7ovFWunqp6KQU1hC0xcyqXDh1R2Y7etlkiw5RntjSwnJ6aUr0Slaa7K8RJ90RRFa0meouqjtLOjGO/Kfltfqx7IOeUy85KO4Gpuj749MDmIxHRDpvD1WV6YoxrUo3VPx7nu8txxZf0dsOJ5RWN6b/AIQlsmSuP1NFRlwx6PBZ8rm70m/zIruIPhFk+izj6Mli7p9+PPYUjJ2zZt9o8C/wbaVFNL6hjgTgkc8VRUmtjPRX1zaUKn6sMyazuT7OvuC+VFnLas5CHF31odBKsTpKhpOOuJTTUdph0fcQq38pQWE1u7scO4YtGzy5IS0y3XhWUJqRpup1/wApFd8JrMU0WULhU72rbz6Mm/N/cgS1pB20Jd7Wu4Fgal3ShQ8euEnmSZpqWzpWNSjwzjuzlBGw1XLWeTyi4O5UOPTMt2tfRkJcNX7BLL210IYUyFAuOUBAOITWpJ2aKRKpLZgyaGtJzrKq18MfVlMfYVwcsx6zii5Q/iEIRXqTXrirGxI78Jx5SrW6o7P+Ky/csachHlfWTNeailfEqLOSfWzlPTlKPQpey9kVh5ZZS/LL030ke0g0r1pPdFe7KOxFKtKncQ4Pya+jL1k1LpmbNS0rEEKR0EKN09WEWwWYYPN39SVvpB1I9j9NoEySffaRMM3Fhd1SkG4SA4kEEVpQ1wp0c8RhlZR0dJQoVZ0q2VjKT2/tf2LNki9MKaUZkKC7+F5IBu0Goc9Ysg3jacfScLeNRc3axjbh52lVz+WdwtlKXTFl1Dg6MUHsXEjmlZ8mu0Rdm5fWCh0dfFV3J3wAX/O0zfsicGxsK91SVeEAFe8np+9Zik8mYX2hJgAtmX0oXJQkfw1BfUKg9hr1RCoso62hqqhdJP8Acsfb2Ocg7SS5LJbqL7XFI13fVPRTDpBgpvKwPTNvKncOfVLb49aDVrTPBsuL1pQojpANInJ4Rz7anylWMOLRm+TMjOlClypupUbqlVSKkdIJ1xnipdR62/r2ako3Cy1tS29Zza0hNSjjcw6UqWVVCgonjJAwUaDSMOgGBqUXlhbV7W6pyoU00sbsY2PhtfWSZ20202kiZqeDIQvAY0KLpw21whtrXyVUrapKwlQ/csr/ALZDs3lhLvpUwlLhLqSgEhITVQIFeNXsibqJ7Dm0tEV6LVaTXw4fXnZ4FbyXykVKtrQlrhCpV7ScMANABroiuE9VHW0ho6NzNSlLVwsBman5ielX0qYUkp4MoASqquNjioY4DVE23JPYYKdChZXNOSqJp62dq2bOwsWSkutMo2h1BSoBQKVbKnT1GJwXw7Tl6RqRldSnTeVs2ruKsvI19EzeaCOCS4lSarxugg0pTViIr5N52HZWmKE7fVqZ1mmns69xPtjI5x6ZcdS6lCVkEYEq9EA6KaxthyptvJltdL06NvGlKDbXdjfkes7IRlCrzqlOnYcE9Y0nfDVJdZCvpytNatNKPbvYVcycZVMCYN4rTduiouC6KJokDVpiWos5MUdIVo0HQWMPOeLzv2heJmEhPWSwtZWpltSzpUpAJw0aREdVF8bqvGOpGbS4JkpppKBRICRsAAG4QymUpSeZPLIc/bcswKvTDLY++4lPxGGRK9O50LKa0zaFewFL+EGEBS8u87dnTEnMSzYfcLrSkpUGwEBdOIVX1BVL1DgDogAomYq0wxaiQo0DrTjZ6gHB8EAHoHL5m/Zs6nWZZ2nTdNIYzPvJtX+5zI2Pg70D5QhGuuICgQRUEUIOgg6RDJJuLyikz+RDiHL8o7c2AqIKeYLSMR0xS6b6j0NHTVOcNS5hnuSee9M4GR007jMTP5lL76AQcnJ72S/q9rS2UaXol9y1WDZQlWQ0FXqEkqpSpPNFkY6qwcW8unc1XUax2D9pWe2+i46m8moOmmI0YiG0nvK6FxUoT16bwyCnJeUFPoUmmGNT3mI6kTQ9J3T/AHslS9jS7eKGGkkawhNd9Kw9VFM7y4nslOT8WTENgaAB0CGUOTe9nUMQoAGZiaQ2KrWlA2qUAN5MAFfn84Fms1vzjNRqSu8dyKwhACaz1WWj0XHXPZaUPjuwAV+fz/MD6mUcUfxFpSPy3oAKzP5+J5f1TMu2OcKUreVAdkAAlzOHbkweI49j6rTI7KIJ7YAGVWZb82SVJtBftlxKeoLIFOiAD7L5o7WcxMvdP33ED9RgAnM5kLTVpDCel3+1JgAKymYKaP1k0wk/dC1d4TAAcsnMUWVpc8+IWmtClraCDpXzwAazbrV+WfTymljekwxmR+TS99HOI1hbSt4UP0whG1QxigAUAHxRpicBAAGtDKyRY+tm2EHYXE13A1gABO51bOrdbcdeOxlhxXbdAPVCEcLzhOL/AOXsyfd2FTXBpPWs+EAENzKS3Xa8DZTTI2vPpJ3Ap7oAB03IZTvfx5Rgfcp33FntgAYVm6tl4UftdQ2hBcI7CmABtGYhCzemJ95xWshAr7y1KgAKSeY6zUemX3PacA+BIgAMymaiym/+lCvbWtXeqAAk1kFZqdEjLdbST8QMABWWseXbwbYaQPutpHcIYyalIGAwgA+wAKABQAKABQANTSaoWNqSOyADC/Jsdo/Oo2obPuqUP1QhG6uhXqkDnIJ7ARDGQ3ZJ5X/UKT7DaB8YVCENfsNJ9N6YXXa8tPY0UiACM/kbJOU4SXS7TRwpU5/mEwAS5PJ2UaFG5ZhA+60gdwhgEkIAFAABsEAz7AAoAFAAoAFAAoAFAAoAFAAoAFAAzKOXgeZahuUfCEIehjFAAoAERAB57zAr4O1Zls62lj3XEwhHoMwwGfOkhKSpSU3gCKkDviWq87CHKRSTbxk5NoNfaI94fODk5cGLl6fzLzOf2oz9q374+cPk58GLnFL5l5oabtZimLzek+uNp54bpT4MhG6opbZrzPptmX+2b94QcjU+Vhzuh868zk25L/bI3w+RqcGLntD50c/t+W+2RByFTgLn1v8AOjk5Ry32ye35Q+b1OAuf2/zo+f4llfthuV8oOb1eAv6hbfP7iRlEwdCyehC/7YHQnw9UNX1F9fo/sOJtto6A4f8AxOf2wuRl2eaJK7pvdn/i/sdi1EnQh3+krxELk3xXmS5zHqT8mOpna/w3Pdp3mI6naiSrZ/a/IcDx5Cvy/wB0LHaSU3wfp9zttddVMeaBoknk7hEiBZq+PMJ5Lo/M2hXeTCET4YxQAKABQAeec154LKSYRtXNI3KJ/TCEehoYwDMWOmabbvKKeDvJwA1G7r9mNEarpyeFvOdO1jcQjrPGMr6fQYTka1rWs+78olzyfBFa0TS4v0+w8nJCX++f5vkIXO6nYTWi6Hb5ilsmZfjVQTRRGK1aMCNB54JXNTiFPR1DblerJScnZYfwh1knvMQ5xU4lysLdftHk2LLj+Cj3Yjy1TiyatKC/YvI5l7NZqscE3gqnojkpOzngdSezaxQt6WWtVb+HYiSmRaGhtA/lHyiOvLiWqjTX7V5DqWkjQAOgRHLJqKW5HEp6A6Ict4qfRQ9CJjMyql32kjeaeMOJXN4x3oehFgoAGmFYr5leAMN9RCD2vv8AoOwiYJs9z97mkfdZc94KR/8AXCEFoYxQAKABQAed7H+iytI0VmXR77aj3mEI9EQxg+xlcVwcl90b1FQ7FCLKu9dy9jNbbpL/AHS98/UIRWaRQAMS54zg2KHwpiT3L86yqD+KXf8ARD8RLRQARZc/Suj2DvFP0xJ9FFMP7kl3fnoSoiXCgAYk/R61DcoxKW8rpdHz9x+IlhGtBVEV2KQfzJiUN/n7FVZ4jntXuiTES0UAEaXPHcHOk70j5RJ7kVQfxyXd7EmIloJYoJ53auXZPuLdB+IQhBaGMUACgAUAHnS3jwWViTtmmT1KSgeMIR6LhjBNlLCVzdcAHr3UW2yT2GLqiyod31ZjoNRlVzxz/wBUO/t2X+2RvhcjU4Eue0PnQv29L/bI3wchU4Bz2h86IsvbbAcdJdTQlJB28Wh7olKjPVWwqheUVOXxLq9iT+35b7VPb8ojyFTgW89ofMj4coJb7VPb8oOQqcBc+t/mRERbsuHlq4UXS2gVx0grqNGwiJuhPUSx1v6FKvKKqt62zC+pJ/xHLfap7flEeb1OBbz+3+ZHz/Ekt9qNx+UHN6nAOf2/zDMlb7ACgXB6ayMDoJJGrniUqE+BXSvaKTzLrfuSRbzGpZPQhXyiHIT4F3PKPH0f2GLTtZtTS6Xq0r9WumBB03cIlClJSWfdFde5pum8Z8n9icLRSfVc/pL/ALYr5N9nmi9XEeD/AOL+w4mbB9VfuK8RC1X+MkqqfU/JkeXd+ncFDihs6OdQiTXwLxK4S/Vl3L6hCKzSAJp67abCftJR/wDItn++EIPwxigAUACgA8551BweUbS9FVyqtxSP0whHoyGMDyoBmZps6FIbVvSUnui6WynCXeYoYdapB9aXqmhhOSMuOWf5vkInzqoVrRdBcfMdTktLcg+8r5xHnNTiSWjbfh6siy9hsecONluqQ2hQBJ0kqCtfMIm609RPPWymFnR5eUHHZhP3z9AkmwJYfwUf76Yq5epxNXMbf5EOJseXGhlv3B8oXK1PmZNWlBfsXkQ/M2hNBPBooWSaXRSoUMaU04xPXk6ec9f0KOSpq4UdVdHhwa+4TEm39mj3R8oq15cTXyUPlXkdiXQPVTuELWfEepHgQbKpefFBg8e1KT4xZU3R7ii3xrTXB/RMJRUaiFbQ/d3v+2vuMTpdOPejPdL9Gfc/YlMKqlJ2gHsiLWGXQeYpncIkQk/8yrnaT2KV84n+zxM6/vvuXuybEDQVHKRwotWy1alibaPW2hY7W4Qi3QxigAUACgA885+E3LYlnNXAtGvsuLr2UhCPQqDgOiGMBIXS01J5cqk9aVkdxjRjNvnt+hz1LF848YJ+oejOdAUAAkGk77THcr/WLv8AS8THnF13x+oWik2CgAFTZpNsc7bg+E+EXR/tS70Y6n/2YPsl9ArFJsFAAKsw0mJofebVvQB4RdU6EH3+5jobK9Vdqfp/AVik2Ee0U1acG1Cu4xKHSRVWWacl2M+WYqrLR/DT3CCp0n3hQeaUe5exJiJaQFmk0nnZV2KT84sX9t95mbxcJcYv0a+5Pis0lNzgKuP2W5yZ5KT0LQtPyhCLlDGKABQAKADAPKTbpMyitrSxuUPnCEbtZr19ltfKbSreAYYyv2o7ctNhXKl1p6aXlRrprNvJdpya8tS+g+MX9WNjLdP2R98fKJcyfEgtMR+X1Ohlsj7I++PlC5m+If1iPy+pDXlOkzCHriqJQpBFRU1NRjFitmoOOSl6Ri6yq43JonjLRr7Ne9PzirmcuJo/q9P5X6HYyya+zc3D5wuaS4ol/Vqfyv0+5Fmco21PMrCHAEXqggVNRqxxicbeSi1lbSqd/CVSE0nsyERlS39m97n+sVc2lxRp/qNP5ZeQ4nKRs/w3v6Zhc3lxXmT5/D5ZeTIMpa6RMvLuO0WhGHBm9VNRUp0gc8WSpN00srZnrM1O6iricsPal1POwKpttB9R7+kr5RTyL4rzNiu4Pql/xYnbUSpKhcdxB/hL2dECptPevNDlcRcWsPyY1Yc+PN2hdcJCAMG1EYCmBAxiVWD13u8yu1rLkY7HuXUwgJsclfuK+UVar/GaeVXB+TIMy6POmDQ4odGKT906xzRZFfpy8DPOX+Yg+yX0CwMUm0pOdnCVYc+znZZX5wPGEIu0MYoAFAAoAMI8pZH0kkfuOjtRCEa7kU/fs+TVtlmvgAhjBeVark9Ir2rKd5A/VG23WaNRHGv3q3VCXbj2X1LVwCeSncIx5Z1tSPA+8EnkjcIMserHgA7YSBNyhoMS4OwfONFLbSn4HPuVi5ovv9g9dGyMx0cI+0gGBrfVRyVP44HvAiL6O2M12GC8eJ0n/u90wzFBvFAAFThaB52B2Ki//Q8TAtl4/wD8/UNRQbz4oYGAT3ArJZVZZHNeG5REXXH9xmSweaEfH3C0UmwEWsqkxKn7yxvTF1PoT8DFcPFal3v2C8Um0o+epJ/Y8ypPpILKhzEOoxhCLpLuhaEqGhSQodYrDGOQAKABQAYr5SzX0UmrYt1O8JPhCEaBmtdvWTJnYyBuqPCABnL/AIq5RfJeHek+EbrPaprsOPpbZKlLhIuEYjsigABZQmj0orY6RvpGij0JrsOdebKtJ9odjOdEUAALK00QyrkzDZ740W2+S7Gc7SOyMHwkg7Gc6IoAAkwaT7f3mVDca+EaI7aL7znzeLyPbFhuM50BQABMkVfQqHJdcHbXxjRc9PwRg0c/0muDfuG4zm8BZRqo5Kn8YDfhGihtjPuOfevE6T/3B2M50Cr5z2b9kzo2MKV7vG8IQifkZNcLISjnKl2z+UQxhmABQAKADJPKRa/cZdWyZpvQs/phCD+Y969Y8v8AdU6n/wBiqdhEAEzOan93aVsdHalXyjfYdNrsONpvZRi+36Mm2pJzD3BOMOXUlpNRwik46a0AocDFdOdOGVNdfAuuKNerqzpSwscWiImzrQGh0e/XvTE+Ut31ehSqF+v3ev8ABBthubQG1PKBosXTUYK1aAMMIspOk8qCM9zG6iouq+vZ3+QWBtEamzu/0in/AC/abf8APrgdpmLQGlpo/wC/bhatvxf54DU75ftj+eJAyhmJpTP0zSEpCkm8k69WFTFlGNNS+Fme8qXDp/qRSSa2oKotOaoP3WuGpwRS6dL5/Q1q4ucf2vU6FqTOuUV1LTC5On8/oS5zX66T80DJ+0HPOpdamFpICgE1BKqjVjTCsXQhHk5JSRkrV584pzcGnt2bNvcGk2urXLPj+VJ7lRn5JfMjcrqXXTl5L7jibVGtp8f+M+FYXJdq8yauV8svIEZLTgSHgQv65RwQo6dtBgcNBi+4g3qvs4mKwqqKmmn0n1MPidT97rQod4jNqM6PKx7fJgLK58XWVA+i8kxotk8yXYc/SM01BrqkiygxlOogVlYxwklNI5TDg/KYBgHM5NcJY8oTpSlaPcWpI7AIQi5wxigAUAGa+UCzesqvJfbO+qfGEIb8nl+9Zak8iYcG9KFeMAFmzjIrJ12OJPePGNli/wBXwOVpmObbPBoKZLu3pRg/hpG4U8IpuFirLvNdjLWt4PsQUio1ley3QTLggEkLBw6DGm0fxnM0qm6OziH21VAO0AxmZ0ovKydQDAuWA/dV9Ke8Rfbf3EYNJL/Lvw9whZS7zLR2toPYIrqLE2u0028talF9i9iVEC4rmUxo/KK++RvKY1UNsJo5d9srUX2/YscZTqCgArWSivpZpP4pPaqNVx0YPsOVo9/qVV2/VlljKdUr2W4+gSdjie4xptOm+45mlF+kn2osCDgIzHSW4i2smrDo2trH5TAMz7yfZm9Zd3kPuDfRXjCEaZDGKABQAUPPezeseY+6W1blphCK95Nyv3KZGyYrvQn5QAaVlHZhmZdTQUElRSQTowIPhF1Cpyc1IzXtu7ii6aeM49yqsZMWgyAlqZASNAvKA3EERsdzQm8yicmOj72ksU6mzxH0tWuj1kOe54gGI5tHxXmTUdKQ60/L+BxNq2on0pVCuin6VmE6Vs90vzyJK50hHpU0/wA7xf4pnE+nIqPs3v7TBzak90xvSF1HpUX4Z+zHm8teXKvp6E17wIi7PhJE1pX5qcl4f+jp/K6ScTceCwDpCkK/TArWtF5j7hPSdpUWpUz4pk6RyjkroSh5CUgUANU0H8wEVzt62ctM0Ur60UUoySS8PcJNWkyr0XWz0LHzip05remalXpPdJeZHtOzUTPBm+RcVeBTQ10fKJU6jp52byqvbxr6rzu27AlFRqFAAFsey1tPvrUU3XCSKE19InHDYYvq1YyhFLqMFtbTpVpzeMS+4aig3gPLFlS5chKSo30mgFTuEaLVpVNpz9JQcqGEs7UF5Q1QiuBujuiiW9m2n0EduIqCDrBG+ETMi8nEkS022dKXx2pp+mEI1+GMUACgAqeddq9ZE4Pwq+6oHwhCMmzI5cSdntPtzThbK3EqSbilDRQ1uA0gA2CSy/s12lydYx1KXdO5dDDGGJe15dfoPtK6HEnuMAE2ABQAKABQAfFCumATSYw5ItK9JtB6Uj5RJTktzIOjTe+K8iI7k9Kq0sNe6B3RNV6i/cyl2Vu98F5EU5ISdahm6dqVrHcqJ86q8fYqejLbOdX1f3HE5OIT6DswnoeURuVWFy7e9LyJKygujKS/8mOJst0ejNvdaW1d6KwuUj1wXr9yXNqi3VZf9X9B9Eu+P4yT0tf2qER1ocPUmoVl+9eX2aO1B4aC2f5VD9RhfB2knyvZ6r6s6S47rQjqWe4oELEePp/I9ap1pef8DiXDrQd4+cLC4klJ8B0QiRjuY9XBz9rs7HgQPZcdSe8QgNihjFAAoAItqWeiYZcZdFW3ElCgCRVJwOIxEAGdTmY2zlegp9voWD8STCEDJnMDLkfRzbyT95KVDcLsAAWazAPj6ucaV7Tak9ylQAQk5qrbl68A+KDQGphaSeo0EAHaUZUy3/yFAc7bv9xMADzGce32TR2ULlNN+VWDvboIAJH/AB0m2jR+RQD0rQdygYACkln/AGD9bKOp23FpV2KuwAHpLPVZa6Xlutk6ltHDpKKiAA9J5xLMd9GdZHtqufHSAAzL21Lr9B9lXsuJPcYYyclQOIxHNAB9gAUACgAUACgAUAGMZvl8FlLaLXLDh/MlXjCEbPDGKABQAKABQAKABQAKABQAKADhxpKhRSQRzgHvgAETmSUi79ZKS6uctIrvArAAFnc1VlO6ZRKfYWtPYlVIQgLNZjbNV6KphHMHEkfmQT2wADJnMFLH6uaeT7SUK7gIAICsy081jLWlTZ9Y32oUqADpGS2U0uKNzgcA/GvV/rIrAB0LeyoY9OVS6B+GlVf6KwYAE1nTtlv6+yVHoZfR8V6ACW1n0SigmZB5s8xHcsJgALyWe6zF+kX2vbar/lqVAAflM5FluaJ1ke2Sn4wIAMwsa0mzlapTLiHGnipIWhQUk1YCsFJJB4wpABvUMYoAFAAoAFAAoAFAAoAFAAoAFAAoAFAAoAFAAoAFAAoAFABw4ylXpJB6QD3wACJzJGRdxck5ZR2llFfepWEIrNu5trMpXzRAw9VS0/CoQAZxY9jMy1ryfAoufTpHpKOBBr6RMAHoeGMUAH//2Q=="/>
          <p:cNvSpPr>
            <a:spLocks noChangeAspect="1" noChangeArrowheads="1"/>
          </p:cNvSpPr>
          <p:nvPr/>
        </p:nvSpPr>
        <p:spPr bwMode="auto">
          <a:xfrm>
            <a:off x="313055" y="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stretch>
            <a:fillRect/>
          </a:stretch>
        </p:blipFill>
        <p:spPr>
          <a:xfrm>
            <a:off x="3700462" y="2119312"/>
            <a:ext cx="1743075" cy="2619375"/>
          </a:xfrm>
          <a:prstGeom prst="rect">
            <a:avLst/>
          </a:prstGeom>
        </p:spPr>
      </p:pic>
    </p:spTree>
    <p:extLst>
      <p:ext uri="{BB962C8B-B14F-4D97-AF65-F5344CB8AC3E}">
        <p14:creationId xmlns:p14="http://schemas.microsoft.com/office/powerpoint/2010/main" val="29986523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Quality Assurance</a:t>
            </a:r>
            <a:endParaRPr lang="en-US" dirty="0"/>
          </a:p>
        </p:txBody>
      </p:sp>
      <p:sp>
        <p:nvSpPr>
          <p:cNvPr id="3" name="Content Placeholder 2"/>
          <p:cNvSpPr>
            <a:spLocks noGrp="1"/>
          </p:cNvSpPr>
          <p:nvPr>
            <p:ph idx="1"/>
          </p:nvPr>
        </p:nvSpPr>
        <p:spPr/>
        <p:txBody>
          <a:bodyPr/>
          <a:lstStyle/>
          <a:p>
            <a:endParaRPr lang="en-US" dirty="0" smtClean="0"/>
          </a:p>
          <a:p>
            <a:endParaRPr lang="en-US" dirty="0"/>
          </a:p>
          <a:p>
            <a:pPr marL="0" indent="0" algn="ctr">
              <a:buNone/>
            </a:pPr>
            <a:endParaRPr lang="en-US" dirty="0" smtClean="0"/>
          </a:p>
          <a:p>
            <a:endParaRPr lang="en-US" dirty="0"/>
          </a:p>
          <a:p>
            <a:endParaRPr lang="en-US" dirty="0" smtClean="0"/>
          </a:p>
          <a:p>
            <a:r>
              <a:rPr lang="en-US" dirty="0" smtClean="0"/>
              <a:t>Do you have the systems in place that assures audit-readiness at all times?</a:t>
            </a: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51</a:t>
            </a:fld>
            <a:endParaRPr lang="en-US" altLang="en-US" dirty="0"/>
          </a:p>
        </p:txBody>
      </p:sp>
      <p:pic>
        <p:nvPicPr>
          <p:cNvPr id="5" name="Picture 4"/>
          <p:cNvPicPr/>
          <p:nvPr/>
        </p:nvPicPr>
        <p:blipFill>
          <a:blip r:embed="rId2"/>
          <a:stretch>
            <a:fillRect/>
          </a:stretch>
        </p:blipFill>
        <p:spPr>
          <a:xfrm>
            <a:off x="2667000" y="2352675"/>
            <a:ext cx="3810000" cy="2152650"/>
          </a:xfrm>
          <a:prstGeom prst="rect">
            <a:avLst/>
          </a:prstGeom>
        </p:spPr>
      </p:pic>
    </p:spTree>
    <p:extLst>
      <p:ext uri="{BB962C8B-B14F-4D97-AF65-F5344CB8AC3E}">
        <p14:creationId xmlns:p14="http://schemas.microsoft.com/office/powerpoint/2010/main" val="2168575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Quality Assurance</a:t>
            </a:r>
            <a:endParaRPr lang="en-US" dirty="0"/>
          </a:p>
        </p:txBody>
      </p:sp>
      <p:sp>
        <p:nvSpPr>
          <p:cNvPr id="3" name="Content Placeholder 2"/>
          <p:cNvSpPr>
            <a:spLocks noGrp="1"/>
          </p:cNvSpPr>
          <p:nvPr>
            <p:ph idx="1"/>
          </p:nvPr>
        </p:nvSpPr>
        <p:spPr/>
        <p:txBody>
          <a:bodyPr/>
          <a:lstStyle/>
          <a:p>
            <a:endParaRPr lang="en-US" dirty="0" smtClean="0"/>
          </a:p>
          <a:p>
            <a:pPr marL="0" indent="0">
              <a:buNone/>
            </a:pPr>
            <a:endParaRPr lang="en-US" dirty="0"/>
          </a:p>
          <a:p>
            <a:pPr marL="0" indent="0" algn="ctr">
              <a:buNone/>
            </a:pPr>
            <a:endParaRPr lang="en-US" dirty="0" smtClean="0"/>
          </a:p>
          <a:p>
            <a:pPr marL="0" indent="0">
              <a:buNone/>
            </a:pPr>
            <a:endParaRPr lang="en-US" sz="2000" dirty="0" smtClean="0"/>
          </a:p>
          <a:p>
            <a:r>
              <a:rPr lang="en-US" dirty="0" smtClean="0"/>
              <a:t>See the webinar “Organizing and Preparing for the Review” for more tips on being audit-ready. </a:t>
            </a:r>
          </a:p>
          <a:p>
            <a:pPr marL="0" indent="0">
              <a:buNone/>
            </a:pPr>
            <a:endParaRPr lang="en-US" sz="1200" dirty="0" smtClean="0"/>
          </a:p>
          <a:p>
            <a:pPr marL="0" indent="0" algn="ctr">
              <a:buNone/>
            </a:pPr>
            <a:r>
              <a:rPr lang="en-US" sz="2000" dirty="0">
                <a:hlinkClick r:id="rId2"/>
              </a:rPr>
              <a:t>http://</a:t>
            </a:r>
            <a:r>
              <a:rPr lang="en-US" sz="2000" dirty="0" smtClean="0">
                <a:hlinkClick r:id="rId2"/>
              </a:rPr>
              <a:t>www.ncdhhs.gov/MHDDSAS/providers/providermonitoring/webinars.htm</a:t>
            </a:r>
            <a:r>
              <a:rPr lang="en-US" sz="2000" dirty="0" smtClean="0"/>
              <a:t> </a:t>
            </a:r>
            <a:endParaRPr lang="en-US" sz="2000"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52</a:t>
            </a:fld>
            <a:endParaRPr lang="en-US" altLang="en-US" dirty="0"/>
          </a:p>
        </p:txBody>
      </p:sp>
      <p:pic>
        <p:nvPicPr>
          <p:cNvPr id="5" name="Picture 4" descr="http://thumbs.dreamstime.com/x/you-ready-calendar-day-date-circled-asking-to-illustrate-being-prepared-state-readiness-important-34058168.jpg"/>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209800"/>
            <a:ext cx="3505200" cy="1676400"/>
          </a:xfrm>
          <a:prstGeom prst="rect">
            <a:avLst/>
          </a:prstGeom>
          <a:noFill/>
          <a:ln>
            <a:noFill/>
          </a:ln>
        </p:spPr>
      </p:pic>
    </p:spTree>
    <p:extLst>
      <p:ext uri="{BB962C8B-B14F-4D97-AF65-F5344CB8AC3E}">
        <p14:creationId xmlns:p14="http://schemas.microsoft.com/office/powerpoint/2010/main" val="6415657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Quality Assurance</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smtClean="0"/>
          </a:p>
          <a:p>
            <a:endParaRPr lang="en-US" dirty="0"/>
          </a:p>
          <a:p>
            <a:endParaRPr lang="en-US" dirty="0" smtClean="0"/>
          </a:p>
          <a:p>
            <a:endParaRPr lang="en-US" dirty="0"/>
          </a:p>
          <a:p>
            <a:endParaRPr lang="en-US" dirty="0" smtClean="0"/>
          </a:p>
          <a:p>
            <a:pPr marL="0" indent="0" algn="ctr">
              <a:buNone/>
            </a:pPr>
            <a:r>
              <a:rPr lang="en-US" dirty="0" smtClean="0"/>
              <a:t>A good offense is a good defense.</a:t>
            </a:r>
            <a:endParaRPr lang="en-US" dirty="0"/>
          </a:p>
          <a:p>
            <a:pPr marL="0" indent="0" algn="ctr">
              <a:buNone/>
            </a:pP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53</a:t>
            </a:fld>
            <a:endParaRPr lang="en-US" altLang="en-US" dirty="0"/>
          </a:p>
        </p:txBody>
      </p:sp>
      <p:pic>
        <p:nvPicPr>
          <p:cNvPr id="6" name="Picture 5" descr="http://basketballhq.com/wp-content/uploads/2013/02/Is-LeBrons-defense-the-difference-611MSGR5-x-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5" y="2133600"/>
            <a:ext cx="4314825" cy="317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6096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Quality Assurance</a:t>
            </a:r>
            <a:endParaRPr lang="en-US" dirty="0"/>
          </a:p>
        </p:txBody>
      </p:sp>
      <p:sp>
        <p:nvSpPr>
          <p:cNvPr id="3" name="Content Placeholder 2"/>
          <p:cNvSpPr>
            <a:spLocks noGrp="1"/>
          </p:cNvSpPr>
          <p:nvPr>
            <p:ph idx="1"/>
          </p:nvPr>
        </p:nvSpPr>
        <p:spPr/>
        <p:txBody>
          <a:bodyPr/>
          <a:lstStyle/>
          <a:p>
            <a:r>
              <a:rPr lang="en-US" dirty="0" smtClean="0"/>
              <a:t>This a transparent process.</a:t>
            </a:r>
            <a:endParaRPr lang="en-US" dirty="0"/>
          </a:p>
          <a:p>
            <a:endParaRPr lang="en-US" dirty="0" smtClean="0"/>
          </a:p>
          <a:p>
            <a:endParaRPr lang="en-US" dirty="0" smtClean="0"/>
          </a:p>
          <a:p>
            <a:endParaRPr lang="en-US" dirty="0"/>
          </a:p>
          <a:p>
            <a:endParaRPr lang="en-US" dirty="0" smtClean="0"/>
          </a:p>
          <a:p>
            <a:endParaRPr lang="en-US" dirty="0"/>
          </a:p>
          <a:p>
            <a:pPr marL="0" indent="0" algn="ctr">
              <a:buNone/>
            </a:pPr>
            <a:endParaRPr lang="en-US" sz="2000" dirty="0" smtClean="0"/>
          </a:p>
          <a:p>
            <a:pPr marL="0" indent="0" algn="ctr">
              <a:buNone/>
            </a:pPr>
            <a:r>
              <a:rPr lang="en-US" sz="2000" dirty="0" smtClean="0">
                <a:hlinkClick r:id="rId2"/>
              </a:rPr>
              <a:t>http</a:t>
            </a:r>
            <a:r>
              <a:rPr lang="en-US" sz="2000" dirty="0">
                <a:hlinkClick r:id="rId2"/>
              </a:rPr>
              <a:t>://</a:t>
            </a:r>
            <a:r>
              <a:rPr lang="en-US" sz="2000" dirty="0" smtClean="0">
                <a:hlinkClick r:id="rId2"/>
              </a:rPr>
              <a:t>www.ncdhhs.gov/MHDDSAS/providers/providermonitoring/index.htm</a:t>
            </a:r>
            <a:r>
              <a:rPr lang="en-US" sz="2000" dirty="0" smtClean="0"/>
              <a:t> </a:t>
            </a:r>
            <a:endParaRPr lang="en-US" sz="2000"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54</a:t>
            </a:fld>
            <a:endParaRPr lang="en-US" altLang="en-US" dirty="0"/>
          </a:p>
        </p:txBody>
      </p:sp>
      <p:pic>
        <p:nvPicPr>
          <p:cNvPr id="5" name="Picture 4"/>
          <p:cNvPicPr>
            <a:picLocks noChangeAspect="1"/>
          </p:cNvPicPr>
          <p:nvPr/>
        </p:nvPicPr>
        <p:blipFill>
          <a:blip r:embed="rId3"/>
          <a:stretch>
            <a:fillRect/>
          </a:stretch>
        </p:blipFill>
        <p:spPr>
          <a:xfrm>
            <a:off x="3632884" y="2971800"/>
            <a:ext cx="2767916" cy="2772317"/>
          </a:xfrm>
          <a:prstGeom prst="rect">
            <a:avLst/>
          </a:prstGeom>
        </p:spPr>
      </p:pic>
    </p:spTree>
    <p:extLst>
      <p:ext uri="{BB962C8B-B14F-4D97-AF65-F5344CB8AC3E}">
        <p14:creationId xmlns:p14="http://schemas.microsoft.com/office/powerpoint/2010/main" val="13259648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Quality Assurance</a:t>
            </a:r>
            <a:endParaRPr lang="en-US" dirty="0"/>
          </a:p>
        </p:txBody>
      </p:sp>
      <p:pic>
        <p:nvPicPr>
          <p:cNvPr id="5" name="Content Placeholder 4"/>
          <p:cNvPicPr>
            <a:picLocks noGrp="1" noChangeAspect="1"/>
          </p:cNvPicPr>
          <p:nvPr>
            <p:ph idx="1"/>
          </p:nvPr>
        </p:nvPicPr>
        <p:blipFill>
          <a:blip r:embed="rId2"/>
          <a:stretch>
            <a:fillRect/>
          </a:stretch>
        </p:blipFill>
        <p:spPr>
          <a:xfrm>
            <a:off x="2453456" y="2407765"/>
            <a:ext cx="4237087" cy="3566469"/>
          </a:xfrm>
          <a:prstGeom prst="rect">
            <a:avLst/>
          </a:prstGeom>
        </p:spPr>
      </p:pic>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55</a:t>
            </a:fld>
            <a:endParaRPr lang="en-US" altLang="en-US" dirty="0"/>
          </a:p>
        </p:txBody>
      </p:sp>
    </p:spTree>
    <p:extLst>
      <p:ext uri="{BB962C8B-B14F-4D97-AF65-F5344CB8AC3E}">
        <p14:creationId xmlns:p14="http://schemas.microsoft.com/office/powerpoint/2010/main" val="28430956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Accomplishments to Date</a:t>
            </a:r>
            <a:endParaRPr lang="en-US" dirty="0"/>
          </a:p>
        </p:txBody>
      </p:sp>
      <p:sp>
        <p:nvSpPr>
          <p:cNvPr id="3" name="Content Placeholder 2"/>
          <p:cNvSpPr>
            <a:spLocks noGrp="1"/>
          </p:cNvSpPr>
          <p:nvPr>
            <p:ph idx="1"/>
          </p:nvPr>
        </p:nvSpPr>
        <p:spPr/>
        <p:txBody>
          <a:bodyPr/>
          <a:lstStyle/>
          <a:p>
            <a:r>
              <a:rPr lang="en-US" dirty="0" smtClean="0"/>
              <a:t>Streamlining the Tools</a:t>
            </a:r>
          </a:p>
          <a:p>
            <a:pPr marL="457200" lvl="1" indent="0">
              <a:buNone/>
            </a:pPr>
            <a:endParaRPr lang="en-US" sz="1200" dirty="0" smtClean="0"/>
          </a:p>
          <a:p>
            <a:pPr lvl="1"/>
            <a:r>
              <a:rPr lang="en-US" dirty="0" smtClean="0"/>
              <a:t>88% reduction in the # of items on the tool used for the Routine Agency Review</a:t>
            </a:r>
          </a:p>
          <a:p>
            <a:pPr lvl="1"/>
            <a:endParaRPr lang="en-US" sz="1200" dirty="0" smtClean="0"/>
          </a:p>
          <a:p>
            <a:pPr lvl="1"/>
            <a:r>
              <a:rPr lang="en-US" dirty="0" smtClean="0"/>
              <a:t>22% reduction in the # of items on the LIP Review Tools (office site review, routine review, post-payment review)</a:t>
            </a:r>
          </a:p>
          <a:p>
            <a:pPr marL="457200" lvl="1" indent="0">
              <a:buNone/>
            </a:pPr>
            <a:endParaRPr lang="en-US" sz="1200" dirty="0" smtClean="0"/>
          </a:p>
          <a:p>
            <a:pPr lvl="1"/>
            <a:r>
              <a:rPr lang="en-US" dirty="0" smtClean="0"/>
              <a:t>25% reduction on the average # of items on the post-payment reviews for agencies</a:t>
            </a: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56</a:t>
            </a:fld>
            <a:endParaRPr lang="en-US" altLang="en-US" dirty="0"/>
          </a:p>
        </p:txBody>
      </p:sp>
    </p:spTree>
    <p:extLst>
      <p:ext uri="{BB962C8B-B14F-4D97-AF65-F5344CB8AC3E}">
        <p14:creationId xmlns:p14="http://schemas.microsoft.com/office/powerpoint/2010/main" val="27738959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Accomplishments to Date</a:t>
            </a:r>
            <a:endParaRPr lang="en-US" dirty="0"/>
          </a:p>
        </p:txBody>
      </p:sp>
      <p:sp>
        <p:nvSpPr>
          <p:cNvPr id="3" name="Content Placeholder 2"/>
          <p:cNvSpPr>
            <a:spLocks noGrp="1"/>
          </p:cNvSpPr>
          <p:nvPr>
            <p:ph idx="1"/>
          </p:nvPr>
        </p:nvSpPr>
        <p:spPr/>
        <p:txBody>
          <a:bodyPr/>
          <a:lstStyle/>
          <a:p>
            <a:r>
              <a:rPr lang="en-US" dirty="0" smtClean="0"/>
              <a:t>Streamlining the tools took into account the maturity of the provider network by reducing redundancy </a:t>
            </a:r>
          </a:p>
          <a:p>
            <a:pPr marL="0" indent="0">
              <a:buNone/>
            </a:pPr>
            <a:endParaRPr lang="en-US" sz="1200" dirty="0"/>
          </a:p>
          <a:p>
            <a:r>
              <a:rPr lang="en-US" dirty="0" smtClean="0"/>
              <a:t>Elimination </a:t>
            </a:r>
            <a:r>
              <a:rPr lang="en-US" dirty="0"/>
              <a:t>of duplication by using existing data such as review of IRIS reports, review of provider policies, submitted </a:t>
            </a:r>
            <a:r>
              <a:rPr lang="en-US" dirty="0" smtClean="0"/>
              <a:t>reports to profile provider performance across multiple areas of accountability</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57</a:t>
            </a:fld>
            <a:endParaRPr lang="en-US" altLang="en-US" dirty="0"/>
          </a:p>
        </p:txBody>
      </p:sp>
    </p:spTree>
    <p:extLst>
      <p:ext uri="{BB962C8B-B14F-4D97-AF65-F5344CB8AC3E}">
        <p14:creationId xmlns:p14="http://schemas.microsoft.com/office/powerpoint/2010/main" val="42691108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Accomplishments to Date</a:t>
            </a:r>
            <a:endParaRPr lang="en-US" dirty="0"/>
          </a:p>
        </p:txBody>
      </p:sp>
      <p:sp>
        <p:nvSpPr>
          <p:cNvPr id="3" name="Content Placeholder 2"/>
          <p:cNvSpPr>
            <a:spLocks noGrp="1"/>
          </p:cNvSpPr>
          <p:nvPr>
            <p:ph idx="1"/>
          </p:nvPr>
        </p:nvSpPr>
        <p:spPr/>
        <p:txBody>
          <a:bodyPr/>
          <a:lstStyle/>
          <a:p>
            <a:endParaRPr lang="en-US" dirty="0" smtClean="0"/>
          </a:p>
          <a:p>
            <a:r>
              <a:rPr lang="en-US" dirty="0" smtClean="0"/>
              <a:t>Focus on providing assurance that:</a:t>
            </a:r>
          </a:p>
          <a:p>
            <a:pPr marL="0" indent="0">
              <a:buNone/>
            </a:pPr>
            <a:endParaRPr lang="en-US" sz="1200" dirty="0" smtClean="0"/>
          </a:p>
          <a:p>
            <a:pPr lvl="1"/>
            <a:r>
              <a:rPr lang="en-US" dirty="0" smtClean="0"/>
              <a:t>individual’s rights are being protected; </a:t>
            </a:r>
          </a:p>
          <a:p>
            <a:pPr marL="457200" lvl="1" indent="0">
              <a:buNone/>
            </a:pPr>
            <a:endParaRPr lang="en-US" sz="1200" dirty="0" smtClean="0"/>
          </a:p>
          <a:p>
            <a:pPr lvl="1"/>
            <a:r>
              <a:rPr lang="en-US" dirty="0" smtClean="0"/>
              <a:t>some of the key elements of quality service provision are in place; and </a:t>
            </a:r>
          </a:p>
          <a:p>
            <a:pPr marL="457200" lvl="1" indent="0">
              <a:buNone/>
            </a:pPr>
            <a:endParaRPr lang="en-US" sz="1200" dirty="0" smtClean="0"/>
          </a:p>
          <a:p>
            <a:pPr lvl="1"/>
            <a:r>
              <a:rPr lang="en-US" dirty="0" smtClean="0"/>
              <a:t>documentation supports the integrity of billing and reimbursement</a:t>
            </a: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58</a:t>
            </a:fld>
            <a:endParaRPr lang="en-US" altLang="en-US" dirty="0"/>
          </a:p>
        </p:txBody>
      </p:sp>
    </p:spTree>
    <p:extLst>
      <p:ext uri="{BB962C8B-B14F-4D97-AF65-F5344CB8AC3E}">
        <p14:creationId xmlns:p14="http://schemas.microsoft.com/office/powerpoint/2010/main" val="5015936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Accomplishments to Date</a:t>
            </a:r>
            <a:endParaRPr lang="en-US" dirty="0"/>
          </a:p>
        </p:txBody>
      </p:sp>
      <p:sp>
        <p:nvSpPr>
          <p:cNvPr id="3" name="Content Placeholder 2"/>
          <p:cNvSpPr>
            <a:spLocks noGrp="1"/>
          </p:cNvSpPr>
          <p:nvPr>
            <p:ph idx="1"/>
          </p:nvPr>
        </p:nvSpPr>
        <p:spPr/>
        <p:txBody>
          <a:bodyPr/>
          <a:lstStyle/>
          <a:p>
            <a:r>
              <a:rPr lang="en-US" dirty="0" smtClean="0"/>
              <a:t>Webinars</a:t>
            </a:r>
          </a:p>
          <a:p>
            <a:pPr lvl="1"/>
            <a:r>
              <a:rPr lang="en-US" dirty="0" smtClean="0"/>
              <a:t>Webinars have been taped as a follow-up to the workshops introducing the new tools and process.</a:t>
            </a:r>
          </a:p>
          <a:p>
            <a:pPr lvl="1"/>
            <a:r>
              <a:rPr lang="en-US" dirty="0" smtClean="0"/>
              <a:t>These webinars, which cover a variety of topics, provide an opportunity to expound upon important nuances about the routine monitoring process.</a:t>
            </a:r>
          </a:p>
          <a:p>
            <a:pPr lvl="1"/>
            <a:r>
              <a:rPr lang="en-US" dirty="0" smtClean="0"/>
              <a:t>The webinars are presented in modules to facilitate independent study and in-service training.</a:t>
            </a:r>
          </a:p>
          <a:p>
            <a:pPr marL="0" indent="0" algn="ctr">
              <a:buNone/>
            </a:pPr>
            <a:r>
              <a:rPr lang="en-US" sz="2000" dirty="0">
                <a:hlinkClick r:id="rId2"/>
              </a:rPr>
              <a:t>http://</a:t>
            </a:r>
            <a:r>
              <a:rPr lang="en-US" sz="2000" dirty="0" smtClean="0">
                <a:hlinkClick r:id="rId2"/>
              </a:rPr>
              <a:t>www.ncdhhs.gov/MHDDSAS/providers/providermonitoring/webinars.htm</a:t>
            </a:r>
            <a:r>
              <a:rPr lang="en-US" sz="2000" dirty="0" smtClean="0"/>
              <a:t> </a:t>
            </a:r>
            <a:endParaRPr lang="en-US" sz="2000" dirty="0"/>
          </a:p>
          <a:p>
            <a:pPr marL="0" indent="0" algn="ctr">
              <a:buNone/>
            </a:pP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59</a:t>
            </a:fld>
            <a:endParaRPr lang="en-US" altLang="en-US" dirty="0"/>
          </a:p>
        </p:txBody>
      </p:sp>
      <p:pic>
        <p:nvPicPr>
          <p:cNvPr id="5" name="Picture 4" descr="http://thumbs.dreamstime.com/m/webinar-word-cloud-as-colored-word-sphere-new-top-trend-33646692.jpg"/>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562100"/>
            <a:ext cx="1143000" cy="1143000"/>
          </a:xfrm>
          <a:prstGeom prst="rect">
            <a:avLst/>
          </a:prstGeom>
          <a:noFill/>
          <a:ln>
            <a:noFill/>
          </a:ln>
        </p:spPr>
      </p:pic>
    </p:spTree>
    <p:extLst>
      <p:ext uri="{BB962C8B-B14F-4D97-AF65-F5344CB8AC3E}">
        <p14:creationId xmlns:p14="http://schemas.microsoft.com/office/powerpoint/2010/main" val="3111124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077200" cy="1676400"/>
          </a:xfrm>
        </p:spPr>
        <p:txBody>
          <a:bodyPr/>
          <a:lstStyle/>
          <a:p>
            <a:r>
              <a:rPr lang="en-US" dirty="0" smtClean="0"/>
              <a:t>DHHS-LME/MCO-Provider Collaboration Workgroup</a:t>
            </a:r>
            <a:endParaRPr lang="en-US" dirty="0"/>
          </a:p>
        </p:txBody>
      </p:sp>
      <p:sp>
        <p:nvSpPr>
          <p:cNvPr id="3" name="Content Placeholder 2"/>
          <p:cNvSpPr>
            <a:spLocks noGrp="1"/>
          </p:cNvSpPr>
          <p:nvPr>
            <p:ph idx="1"/>
          </p:nvPr>
        </p:nvSpPr>
        <p:spPr/>
        <p:txBody>
          <a:bodyPr/>
          <a:lstStyle/>
          <a:p>
            <a:endParaRPr lang="en-US" dirty="0" smtClean="0"/>
          </a:p>
          <a:p>
            <a:r>
              <a:rPr lang="en-US" dirty="0" smtClean="0"/>
              <a:t>DHHS</a:t>
            </a:r>
          </a:p>
          <a:p>
            <a:pPr lvl="1">
              <a:buFont typeface="Wingdings" panose="05000000000000000000" pitchFamily="2" charset="2"/>
              <a:buChar char="Ø"/>
            </a:pPr>
            <a:r>
              <a:rPr lang="en-US" dirty="0" smtClean="0"/>
              <a:t>Division of Health Service Regulation (DHSR)</a:t>
            </a:r>
          </a:p>
          <a:p>
            <a:pPr lvl="1">
              <a:buFont typeface="Wingdings" panose="05000000000000000000" pitchFamily="2" charset="2"/>
              <a:buChar char="Ø"/>
            </a:pPr>
            <a:endParaRPr lang="en-US" dirty="0" smtClean="0"/>
          </a:p>
          <a:p>
            <a:pPr lvl="1">
              <a:buFont typeface="Wingdings" panose="05000000000000000000" pitchFamily="2" charset="2"/>
              <a:buChar char="Ø"/>
            </a:pPr>
            <a:r>
              <a:rPr lang="en-US" dirty="0" smtClean="0"/>
              <a:t>Division of Medical Assistance (DMA)</a:t>
            </a:r>
          </a:p>
          <a:p>
            <a:pPr lvl="1">
              <a:buFont typeface="Wingdings" panose="05000000000000000000" pitchFamily="2" charset="2"/>
              <a:buChar char="Ø"/>
            </a:pPr>
            <a:endParaRPr lang="en-US" dirty="0" smtClean="0"/>
          </a:p>
          <a:p>
            <a:pPr lvl="1">
              <a:buFont typeface="Wingdings" panose="05000000000000000000" pitchFamily="2" charset="2"/>
              <a:buChar char="Ø"/>
            </a:pPr>
            <a:r>
              <a:rPr lang="en-US" dirty="0" smtClean="0"/>
              <a:t>Division of Mental Health, Developmental Disabilities and Substance Abuse Services (DMH/DD/SAS)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6</a:t>
            </a:fld>
            <a:endParaRPr lang="en-US" altLang="en-US" dirty="0"/>
          </a:p>
        </p:txBody>
      </p:sp>
    </p:spTree>
    <p:extLst>
      <p:ext uri="{BB962C8B-B14F-4D97-AF65-F5344CB8AC3E}">
        <p14:creationId xmlns:p14="http://schemas.microsoft.com/office/powerpoint/2010/main" val="2349220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Accomplishments to Date</a:t>
            </a:r>
            <a:endParaRPr lang="en-US" dirty="0"/>
          </a:p>
        </p:txBody>
      </p:sp>
      <p:sp>
        <p:nvSpPr>
          <p:cNvPr id="3" name="Content Placeholder 2"/>
          <p:cNvSpPr>
            <a:spLocks noGrp="1"/>
          </p:cNvSpPr>
          <p:nvPr>
            <p:ph idx="1"/>
          </p:nvPr>
        </p:nvSpPr>
        <p:spPr>
          <a:xfrm>
            <a:off x="987425" y="2390140"/>
            <a:ext cx="8077200" cy="4114800"/>
          </a:xfrm>
        </p:spPr>
        <p:txBody>
          <a:bodyPr/>
          <a:lstStyle/>
          <a:p>
            <a:r>
              <a:rPr lang="en-US" dirty="0" smtClean="0"/>
              <a:t>Frequently Asked Questions (FAQs)</a:t>
            </a:r>
          </a:p>
          <a:p>
            <a:pPr marL="457200" lvl="1" indent="0">
              <a:buNone/>
            </a:pPr>
            <a:endParaRPr lang="en-US" sz="1200" dirty="0" smtClean="0"/>
          </a:p>
          <a:p>
            <a:pPr lvl="1"/>
            <a:r>
              <a:rPr lang="en-US" dirty="0" smtClean="0"/>
              <a:t>Questions from participants at trainings or submissions to the provider monitoring mailbox are posted on the Provider Monitoring web page for  dissemination.</a:t>
            </a:r>
          </a:p>
          <a:p>
            <a:pPr marL="457200" lvl="1" indent="0">
              <a:buNone/>
            </a:pPr>
            <a:endParaRPr lang="en-US" sz="1200" dirty="0" smtClean="0"/>
          </a:p>
          <a:p>
            <a:pPr lvl="1"/>
            <a:r>
              <a:rPr lang="en-US" dirty="0" smtClean="0"/>
              <a:t>Subject matter experts are consulted for input in responding to some questions to ensure accuracy.</a:t>
            </a:r>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60</a:t>
            </a:fld>
            <a:endParaRPr lang="en-US" altLang="en-US" dirty="0"/>
          </a:p>
        </p:txBody>
      </p:sp>
      <p:pic>
        <p:nvPicPr>
          <p:cNvPr id="7" name="Picture 6" descr="http://cdn.vectorstock.com/i/composite/29,82/faq-vector-502982.jpg"/>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828800"/>
            <a:ext cx="1981200" cy="1371600"/>
          </a:xfrm>
          <a:prstGeom prst="rect">
            <a:avLst/>
          </a:prstGeom>
          <a:noFill/>
          <a:ln>
            <a:noFill/>
          </a:ln>
        </p:spPr>
      </p:pic>
    </p:spTree>
    <p:extLst>
      <p:ext uri="{BB962C8B-B14F-4D97-AF65-F5344CB8AC3E}">
        <p14:creationId xmlns:p14="http://schemas.microsoft.com/office/powerpoint/2010/main" val="7643374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Accomplishments to Date</a:t>
            </a:r>
            <a:endParaRPr lang="en-US" dirty="0"/>
          </a:p>
        </p:txBody>
      </p:sp>
      <p:sp>
        <p:nvSpPr>
          <p:cNvPr id="3" name="Content Placeholder 2"/>
          <p:cNvSpPr>
            <a:spLocks noGrp="1"/>
          </p:cNvSpPr>
          <p:nvPr>
            <p:ph idx="1"/>
          </p:nvPr>
        </p:nvSpPr>
        <p:spPr/>
        <p:txBody>
          <a:bodyPr/>
          <a:lstStyle/>
          <a:p>
            <a:r>
              <a:rPr lang="en-US" dirty="0" smtClean="0"/>
              <a:t>Provider Monitoring Survey</a:t>
            </a:r>
          </a:p>
          <a:p>
            <a:pPr marL="0" indent="0">
              <a:buNone/>
            </a:pPr>
            <a:endParaRPr lang="en-US" dirty="0" smtClean="0"/>
          </a:p>
          <a:p>
            <a:endParaRPr lang="en-US" dirty="0"/>
          </a:p>
          <a:p>
            <a:pPr lvl="1"/>
            <a:r>
              <a:rPr lang="en-US" dirty="0" smtClean="0"/>
              <a:t>A confidential survey tool has been developed to obtain feedback from providers about the monitoring experience.</a:t>
            </a:r>
          </a:p>
          <a:p>
            <a:pPr lvl="1"/>
            <a:r>
              <a:rPr lang="en-US" dirty="0" smtClean="0"/>
              <a:t>The survey is designed to be completed after the provider receives their monitoring report.</a:t>
            </a:r>
          </a:p>
          <a:p>
            <a:pPr marL="457200" lvl="1" indent="0">
              <a:buNone/>
            </a:pP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61</a:t>
            </a:fld>
            <a:endParaRPr lang="en-US" altLang="en-US" dirty="0"/>
          </a:p>
        </p:txBody>
      </p:sp>
      <p:pic>
        <p:nvPicPr>
          <p:cNvPr id="5" name="Picture 4" descr="https://encrypted-tbn0.gstatic.com/images?q=tbn:ANd9GcSZWmQHw0Tx0oyKghKOtMAb95uRwJy8WIbMg9ILzVqJbKudPwMm"/>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374900"/>
            <a:ext cx="1219200" cy="1285875"/>
          </a:xfrm>
          <a:prstGeom prst="rect">
            <a:avLst/>
          </a:prstGeom>
          <a:noFill/>
          <a:ln>
            <a:noFill/>
          </a:ln>
        </p:spPr>
      </p:pic>
    </p:spTree>
    <p:extLst>
      <p:ext uri="{BB962C8B-B14F-4D97-AF65-F5344CB8AC3E}">
        <p14:creationId xmlns:p14="http://schemas.microsoft.com/office/powerpoint/2010/main" val="17412993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Accomplishments to Date</a:t>
            </a:r>
            <a:endParaRPr lang="en-US" dirty="0"/>
          </a:p>
        </p:txBody>
      </p:sp>
      <p:sp>
        <p:nvSpPr>
          <p:cNvPr id="3" name="Content Placeholder 2"/>
          <p:cNvSpPr>
            <a:spLocks noGrp="1"/>
          </p:cNvSpPr>
          <p:nvPr>
            <p:ph idx="1"/>
          </p:nvPr>
        </p:nvSpPr>
        <p:spPr/>
        <p:txBody>
          <a:bodyPr/>
          <a:lstStyle/>
          <a:p>
            <a:r>
              <a:rPr lang="en-US" dirty="0" smtClean="0"/>
              <a:t>Provider Monitoring Survey</a:t>
            </a:r>
          </a:p>
          <a:p>
            <a:endParaRPr lang="en-US" dirty="0"/>
          </a:p>
          <a:p>
            <a:pPr lvl="1"/>
            <a:r>
              <a:rPr lang="en-US" dirty="0" smtClean="0"/>
              <a:t>LME-MCO Compliance with Notification Guidelines</a:t>
            </a:r>
          </a:p>
          <a:p>
            <a:pPr lvl="1"/>
            <a:endParaRPr lang="en-US" dirty="0"/>
          </a:p>
          <a:p>
            <a:pPr lvl="1"/>
            <a:r>
              <a:rPr lang="en-US" dirty="0" smtClean="0"/>
              <a:t>Professionalism of Review Team</a:t>
            </a:r>
          </a:p>
          <a:p>
            <a:pPr lvl="1"/>
            <a:endParaRPr lang="en-US" dirty="0"/>
          </a:p>
          <a:p>
            <a:pPr lvl="1"/>
            <a:r>
              <a:rPr lang="en-US" dirty="0" smtClean="0"/>
              <a:t>Results of the Review/Provider Performance</a:t>
            </a: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62</a:t>
            </a:fld>
            <a:endParaRPr lang="en-US" alt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038600"/>
            <a:ext cx="2052320" cy="126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33571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 Collaboration</a:t>
            </a:r>
            <a:endParaRPr lang="en-US" dirty="0"/>
          </a:p>
        </p:txBody>
      </p:sp>
      <p:sp>
        <p:nvSpPr>
          <p:cNvPr id="3" name="Content Placeholder 2"/>
          <p:cNvSpPr>
            <a:spLocks noGrp="1"/>
          </p:cNvSpPr>
          <p:nvPr>
            <p:ph idx="1"/>
          </p:nvPr>
        </p:nvSpPr>
        <p:spPr/>
        <p:txBody>
          <a:bodyPr/>
          <a:lstStyle/>
          <a:p>
            <a:r>
              <a:rPr lang="en-US" dirty="0" smtClean="0"/>
              <a:t>Parking Lot Issues</a:t>
            </a:r>
          </a:p>
          <a:p>
            <a:endParaRPr lang="en-US" dirty="0"/>
          </a:p>
          <a:p>
            <a:pPr marL="0" indent="0" algn="ctr">
              <a:buNone/>
            </a:pP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63</a:t>
            </a:fld>
            <a:endParaRPr lang="en-US" altLang="en-US" dirty="0"/>
          </a:p>
        </p:txBody>
      </p:sp>
      <p:pic>
        <p:nvPicPr>
          <p:cNvPr id="5" name="Picture 4"/>
          <p:cNvPicPr/>
          <p:nvPr/>
        </p:nvPicPr>
        <p:blipFill>
          <a:blip r:embed="rId2"/>
          <a:srcRect/>
          <a:stretch>
            <a:fillRect/>
          </a:stretch>
        </p:blipFill>
        <p:spPr bwMode="auto">
          <a:xfrm>
            <a:off x="2609850" y="2914015"/>
            <a:ext cx="4248150" cy="2795270"/>
          </a:xfrm>
          <a:prstGeom prst="rect">
            <a:avLst/>
          </a:prstGeom>
          <a:noFill/>
          <a:ln w="9525">
            <a:noFill/>
            <a:miter lim="800000"/>
            <a:headEnd/>
            <a:tailEnd/>
          </a:ln>
        </p:spPr>
      </p:pic>
    </p:spTree>
    <p:extLst>
      <p:ext uri="{BB962C8B-B14F-4D97-AF65-F5344CB8AC3E}">
        <p14:creationId xmlns:p14="http://schemas.microsoft.com/office/powerpoint/2010/main" val="16000012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 Collaboration</a:t>
            </a:r>
            <a:endParaRPr lang="en-US" dirty="0"/>
          </a:p>
        </p:txBody>
      </p:sp>
      <p:sp>
        <p:nvSpPr>
          <p:cNvPr id="3" name="Content Placeholder 2"/>
          <p:cNvSpPr>
            <a:spLocks noGrp="1"/>
          </p:cNvSpPr>
          <p:nvPr>
            <p:ph idx="1"/>
          </p:nvPr>
        </p:nvSpPr>
        <p:spPr/>
        <p:txBody>
          <a:bodyPr/>
          <a:lstStyle/>
          <a:p>
            <a:r>
              <a:rPr lang="en-US" dirty="0" smtClean="0"/>
              <a:t>“We’ve Only Just Begun”  --- There’s More to Do</a:t>
            </a:r>
          </a:p>
          <a:p>
            <a:pPr marL="457200" lvl="1" indent="0">
              <a:buNone/>
            </a:pPr>
            <a:endParaRPr lang="en-US" sz="1200" dirty="0" smtClean="0"/>
          </a:p>
          <a:p>
            <a:pPr lvl="1"/>
            <a:r>
              <a:rPr lang="en-US" dirty="0" smtClean="0"/>
              <a:t>Determine lead LME-MCO</a:t>
            </a:r>
          </a:p>
          <a:p>
            <a:pPr lvl="1"/>
            <a:r>
              <a:rPr lang="en-US" dirty="0" smtClean="0"/>
              <a:t>Increase consistency and inter-rater reliability among reviewers</a:t>
            </a:r>
          </a:p>
          <a:p>
            <a:pPr lvl="1"/>
            <a:r>
              <a:rPr lang="en-US" dirty="0" smtClean="0"/>
              <a:t>Develop tools for advanced levels of provider status</a:t>
            </a:r>
          </a:p>
          <a:p>
            <a:pPr lvl="1"/>
            <a:r>
              <a:rPr lang="en-US" dirty="0"/>
              <a:t>Determine the role of national </a:t>
            </a:r>
            <a:r>
              <a:rPr lang="en-US" dirty="0" smtClean="0"/>
              <a:t>accreditation</a:t>
            </a:r>
          </a:p>
          <a:p>
            <a:pPr lvl="1"/>
            <a:r>
              <a:rPr lang="en-US" dirty="0" smtClean="0"/>
              <a:t>Determine ability to do PPRs on TFC providers</a:t>
            </a:r>
          </a:p>
          <a:p>
            <a:pPr lvl="1"/>
            <a:endParaRPr lang="en-US" dirty="0"/>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64</a:t>
            </a:fld>
            <a:endParaRPr lang="en-US" altLang="en-US" dirty="0"/>
          </a:p>
        </p:txBody>
      </p:sp>
      <p:pic>
        <p:nvPicPr>
          <p:cNvPr id="5" name="Picture 4" descr="MC900312398[1]"/>
          <p:cNvPicPr/>
          <p:nvPr/>
        </p:nvPicPr>
        <p:blipFill>
          <a:blip r:embed="rId2"/>
          <a:srcRect/>
          <a:stretch>
            <a:fillRect/>
          </a:stretch>
        </p:blipFill>
        <p:spPr bwMode="auto">
          <a:xfrm>
            <a:off x="7490778" y="4970780"/>
            <a:ext cx="1236662" cy="1633220"/>
          </a:xfrm>
          <a:prstGeom prst="rect">
            <a:avLst/>
          </a:prstGeom>
          <a:noFill/>
          <a:ln w="9525">
            <a:noFill/>
            <a:miter lim="800000"/>
            <a:headEnd/>
            <a:tailEnd/>
          </a:ln>
        </p:spPr>
      </p:pic>
    </p:spTree>
    <p:extLst>
      <p:ext uri="{BB962C8B-B14F-4D97-AF65-F5344CB8AC3E}">
        <p14:creationId xmlns:p14="http://schemas.microsoft.com/office/powerpoint/2010/main" val="21866790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 Collaboration</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65</a:t>
            </a:fld>
            <a:endParaRPr lang="en-US" altLang="en-US" dirty="0"/>
          </a:p>
        </p:txBody>
      </p:sp>
      <p:pic>
        <p:nvPicPr>
          <p:cNvPr id="5" name="Picture 4"/>
          <p:cNvPicPr/>
          <p:nvPr/>
        </p:nvPicPr>
        <p:blipFill>
          <a:blip r:embed="rId2">
            <a:extLst>
              <a:ext uri="{BEBA8EAE-BF5A-486C-A8C5-ECC9F3942E4B}">
                <a14:imgProps xmlns:a14="http://schemas.microsoft.com/office/drawing/2010/main">
                  <a14:imgLayer r:embed="rId3">
                    <a14:imgEffect>
                      <a14:backgroundRemoval t="6452" b="94624" l="5584" r="95939"/>
                    </a14:imgEffect>
                  </a14:imgLayer>
                </a14:imgProps>
              </a:ext>
            </a:extLst>
          </a:blip>
          <a:srcRect/>
          <a:stretch>
            <a:fillRect/>
          </a:stretch>
        </p:blipFill>
        <p:spPr bwMode="auto">
          <a:xfrm>
            <a:off x="2307590" y="2438400"/>
            <a:ext cx="4662170" cy="3248025"/>
          </a:xfrm>
          <a:prstGeom prst="rect">
            <a:avLst/>
          </a:prstGeom>
          <a:noFill/>
          <a:ln w="28575">
            <a:solidFill>
              <a:srgbClr val="092471"/>
            </a:solidFill>
            <a:miter lim="800000"/>
            <a:headEnd/>
            <a:tailEnd/>
          </a:ln>
        </p:spPr>
      </p:pic>
      <p:pic>
        <p:nvPicPr>
          <p:cNvPr id="6" name="Picture 5" descr="MC900230931[1]"/>
          <p:cNvPicPr>
            <a:picLocks noChangeAspect="1" noChangeArrowheads="1"/>
          </p:cNvPicPr>
          <p:nvPr/>
        </p:nvPicPr>
        <p:blipFill>
          <a:blip r:embed="rId4"/>
          <a:srcRect/>
          <a:stretch>
            <a:fillRect/>
          </a:stretch>
        </p:blipFill>
        <p:spPr bwMode="auto">
          <a:xfrm>
            <a:off x="6969760" y="5061585"/>
            <a:ext cx="1619250" cy="1781175"/>
          </a:xfrm>
          <a:prstGeom prst="rect">
            <a:avLst/>
          </a:prstGeom>
          <a:noFill/>
          <a:ln w="9525">
            <a:noFill/>
            <a:miter lim="800000"/>
            <a:headEnd/>
            <a:tailEnd/>
          </a:ln>
        </p:spPr>
      </p:pic>
    </p:spTree>
    <p:extLst>
      <p:ext uri="{BB962C8B-B14F-4D97-AF65-F5344CB8AC3E}">
        <p14:creationId xmlns:p14="http://schemas.microsoft.com/office/powerpoint/2010/main" val="40046797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 Collaboration</a:t>
            </a:r>
            <a:endParaRPr lang="en-US" dirty="0"/>
          </a:p>
        </p:txBody>
      </p:sp>
      <p:sp>
        <p:nvSpPr>
          <p:cNvPr id="3" name="Content Placeholder 2"/>
          <p:cNvSpPr>
            <a:spLocks noGrp="1"/>
          </p:cNvSpPr>
          <p:nvPr>
            <p:ph idx="1"/>
          </p:nvPr>
        </p:nvSpPr>
        <p:spPr/>
        <p:txBody>
          <a:bodyPr/>
          <a:lstStyle/>
          <a:p>
            <a:pPr marL="0" indent="0" algn="ctr">
              <a:buNone/>
            </a:pPr>
            <a:r>
              <a:rPr lang="en-US" sz="4000" b="1" dirty="0" smtClean="0"/>
              <a:t>Transparency</a:t>
            </a:r>
          </a:p>
          <a:p>
            <a:pPr marL="0" indent="0">
              <a:buNone/>
            </a:pPr>
            <a:endParaRPr lang="en-US" dirty="0"/>
          </a:p>
          <a:p>
            <a:endParaRPr lang="en-US" dirty="0" smtClean="0"/>
          </a:p>
          <a:p>
            <a:pPr marL="0" indent="0">
              <a:buNone/>
            </a:pPr>
            <a:endParaRPr lang="en-US" dirty="0"/>
          </a:p>
          <a:p>
            <a:endParaRPr lang="en-US" dirty="0" smtClean="0"/>
          </a:p>
          <a:p>
            <a:endParaRPr lang="en-US" dirty="0"/>
          </a:p>
          <a:p>
            <a:pPr marL="0" indent="0" algn="ctr">
              <a:buNone/>
            </a:pPr>
            <a:r>
              <a:rPr lang="en-US" dirty="0" smtClean="0"/>
              <a:t>The Key to Positive Outcomes and Accountability</a:t>
            </a: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66</a:t>
            </a:fld>
            <a:endParaRPr lang="en-US" altLang="en-US" dirty="0"/>
          </a:p>
        </p:txBody>
      </p:sp>
      <p:pic>
        <p:nvPicPr>
          <p:cNvPr id="5" name="Picture 4" descr="http://www.alectia.com/files/8913/0579/1538/RiskManagement.jpg"/>
          <p:cNvPicPr/>
          <p:nvPr/>
        </p:nvPicPr>
        <p:blipFill>
          <a:blip r:embed="rId2"/>
          <a:srcRect/>
          <a:stretch>
            <a:fillRect/>
          </a:stretch>
        </p:blipFill>
        <p:spPr bwMode="auto">
          <a:xfrm>
            <a:off x="777875" y="2904490"/>
            <a:ext cx="3763645" cy="2573020"/>
          </a:xfrm>
          <a:prstGeom prst="rect">
            <a:avLst/>
          </a:prstGeom>
          <a:noFill/>
          <a:ln w="9525">
            <a:noFill/>
            <a:miter lim="800000"/>
            <a:headEnd/>
            <a:tailEnd/>
          </a:ln>
        </p:spPr>
      </p:pic>
      <p:pic>
        <p:nvPicPr>
          <p:cNvPr id="6" name="Picture 5" descr="http://www.bartonheyman.com/images/photo-financial-services.jpg"/>
          <p:cNvPicPr/>
          <p:nvPr/>
        </p:nvPicPr>
        <p:blipFill>
          <a:blip r:embed="rId3"/>
          <a:srcRect/>
          <a:stretch>
            <a:fillRect/>
          </a:stretch>
        </p:blipFill>
        <p:spPr bwMode="auto">
          <a:xfrm>
            <a:off x="4546600" y="2904490"/>
            <a:ext cx="3549650" cy="2573020"/>
          </a:xfrm>
          <a:prstGeom prst="rect">
            <a:avLst/>
          </a:prstGeom>
          <a:noFill/>
          <a:ln w="9525">
            <a:noFill/>
            <a:miter lim="800000"/>
            <a:headEnd/>
            <a:tailEnd/>
          </a:ln>
        </p:spPr>
      </p:pic>
    </p:spTree>
    <p:extLst>
      <p:ext uri="{BB962C8B-B14F-4D97-AF65-F5344CB8AC3E}">
        <p14:creationId xmlns:p14="http://schemas.microsoft.com/office/powerpoint/2010/main" val="7476605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 and Updates</a:t>
            </a:r>
            <a:endParaRPr lang="en-US" dirty="0"/>
          </a:p>
        </p:txBody>
      </p:sp>
      <p:sp>
        <p:nvSpPr>
          <p:cNvPr id="3" name="Content Placeholder 2"/>
          <p:cNvSpPr>
            <a:spLocks noGrp="1"/>
          </p:cNvSpPr>
          <p:nvPr>
            <p:ph idx="1"/>
          </p:nvPr>
        </p:nvSpPr>
        <p:spPr/>
        <p:txBody>
          <a:bodyPr/>
          <a:lstStyle/>
          <a:p>
            <a:r>
              <a:rPr lang="en-US" dirty="0" smtClean="0"/>
              <a:t>Tool revisions, updates, or new material are posted on the Provider Monitoring web page.</a:t>
            </a:r>
          </a:p>
          <a:p>
            <a:pPr marL="0" indent="0" algn="ctr">
              <a:buNone/>
            </a:pPr>
            <a:r>
              <a:rPr lang="en-US" sz="2000" dirty="0">
                <a:hlinkClick r:id="rId2"/>
              </a:rPr>
              <a:t>http://</a:t>
            </a:r>
            <a:r>
              <a:rPr lang="en-US" sz="2000" dirty="0" smtClean="0">
                <a:hlinkClick r:id="rId2"/>
              </a:rPr>
              <a:t>www.ncdhhs.gov/MHDDSAS/providers/providermonitoring/index.htm</a:t>
            </a:r>
            <a:r>
              <a:rPr lang="en-US" sz="2000" dirty="0" smtClean="0"/>
              <a:t> </a:t>
            </a:r>
          </a:p>
          <a:p>
            <a:r>
              <a:rPr lang="en-US" dirty="0" smtClean="0"/>
              <a:t>Check the Announcements page of the DMH/DD/SAS website for a brief description of what’s new on the Provider Monitoring web page and the most important revisions/updates made for each posting.</a:t>
            </a:r>
          </a:p>
          <a:p>
            <a:pPr marL="0" indent="0" algn="ctr">
              <a:buNone/>
            </a:pPr>
            <a:r>
              <a:rPr lang="en-US" sz="2000" dirty="0">
                <a:hlinkClick r:id="rId3"/>
              </a:rPr>
              <a:t>http://</a:t>
            </a:r>
            <a:r>
              <a:rPr lang="en-US" sz="2000" dirty="0" smtClean="0">
                <a:hlinkClick r:id="rId3"/>
              </a:rPr>
              <a:t>www.ncdhhs.gov/mhddsas/Whatisnew/index.htm</a:t>
            </a:r>
            <a:r>
              <a:rPr lang="en-US" sz="2000" dirty="0" smtClean="0"/>
              <a:t> </a:t>
            </a:r>
            <a:endParaRPr lang="en-US" sz="2000"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67</a:t>
            </a:fld>
            <a:endParaRPr lang="en-US" altLang="en-US" dirty="0"/>
          </a:p>
        </p:txBody>
      </p:sp>
    </p:spTree>
    <p:extLst>
      <p:ext uri="{BB962C8B-B14F-4D97-AF65-F5344CB8AC3E}">
        <p14:creationId xmlns:p14="http://schemas.microsoft.com/office/powerpoint/2010/main" val="9442093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Questions/Feedback</a:t>
            </a:r>
            <a:endParaRPr lang="en-US" dirty="0"/>
          </a:p>
        </p:txBody>
      </p:sp>
      <p:sp>
        <p:nvSpPr>
          <p:cNvPr id="3" name="Content Placeholder 2"/>
          <p:cNvSpPr>
            <a:spLocks noGrp="1"/>
          </p:cNvSpPr>
          <p:nvPr>
            <p:ph idx="1"/>
          </p:nvPr>
        </p:nvSpPr>
        <p:spPr/>
        <p:txBody>
          <a:bodyPr/>
          <a:lstStyle/>
          <a:p>
            <a:r>
              <a:rPr lang="en-US" dirty="0" smtClean="0"/>
              <a:t>Please send any questions or concerns about the Provider Monitoring Tools or process to the following mailbox:</a:t>
            </a:r>
          </a:p>
          <a:p>
            <a:pPr marL="0" indent="0">
              <a:buNone/>
            </a:pPr>
            <a:endParaRPr lang="en-US" sz="2000" dirty="0" smtClean="0"/>
          </a:p>
          <a:p>
            <a:pPr marL="0" indent="0" algn="ctr">
              <a:buNone/>
            </a:pPr>
            <a:r>
              <a:rPr lang="en-US" u="sng" dirty="0">
                <a:hlinkClick r:id="rId2"/>
              </a:rPr>
              <a:t>provider.monitoring@dhhs.nc.gov</a:t>
            </a:r>
            <a:r>
              <a:rPr lang="en-US" u="sng" dirty="0"/>
              <a:t> </a:t>
            </a:r>
          </a:p>
          <a:p>
            <a:pPr marL="0" indent="0" algn="ctr">
              <a:buNone/>
            </a:pPr>
            <a:endParaRPr lang="en-US" sz="2000" dirty="0" smtClean="0"/>
          </a:p>
          <a:p>
            <a:r>
              <a:rPr lang="en-US" dirty="0" smtClean="0"/>
              <a:t>Identifying the nature of your question or feedback in the subject line facilitates the processing of your e-mail.</a:t>
            </a:r>
          </a:p>
          <a:p>
            <a:pPr marL="0" indent="0" algn="ctr">
              <a:buNone/>
            </a:pPr>
            <a:endParaRPr lang="en-US" sz="2000" u="sng" dirty="0" smtClean="0">
              <a:hlinkClick r:id="rId2"/>
            </a:endParaRPr>
          </a:p>
          <a:p>
            <a:pPr marL="0" indent="0" algn="ctr">
              <a:buNone/>
            </a:pPr>
            <a:endParaRPr lang="en-US" sz="2000" dirty="0" smtClean="0"/>
          </a:p>
          <a:p>
            <a:pPr marL="0" indent="0" algn="ctr">
              <a:buNone/>
            </a:pPr>
            <a:endParaRPr lang="en-US" sz="2000"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68</a:t>
            </a:fld>
            <a:endParaRPr lang="en-US" altLang="en-US" dirty="0"/>
          </a:p>
        </p:txBody>
      </p:sp>
    </p:spTree>
    <p:extLst>
      <p:ext uri="{BB962C8B-B14F-4D97-AF65-F5344CB8AC3E}">
        <p14:creationId xmlns:p14="http://schemas.microsoft.com/office/powerpoint/2010/main" val="3724674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077200" cy="1295400"/>
          </a:xfrm>
        </p:spPr>
        <p:txBody>
          <a:bodyPr/>
          <a:lstStyle/>
          <a:p>
            <a:r>
              <a:rPr lang="en-US" dirty="0" smtClean="0"/>
              <a:t>DHHS-LME/MCO-Provider Collaboration Workgroup</a:t>
            </a:r>
            <a:endParaRPr lang="en-US" dirty="0"/>
          </a:p>
        </p:txBody>
      </p:sp>
      <p:sp>
        <p:nvSpPr>
          <p:cNvPr id="3" name="Content Placeholder 2"/>
          <p:cNvSpPr>
            <a:spLocks noGrp="1"/>
          </p:cNvSpPr>
          <p:nvPr>
            <p:ph idx="1"/>
          </p:nvPr>
        </p:nvSpPr>
        <p:spPr/>
        <p:txBody>
          <a:bodyPr/>
          <a:lstStyle/>
          <a:p>
            <a:endParaRPr lang="en-US" sz="2000" dirty="0" smtClean="0"/>
          </a:p>
          <a:p>
            <a:r>
              <a:rPr lang="en-US" dirty="0" smtClean="0"/>
              <a:t>Stakeholder Groups</a:t>
            </a:r>
          </a:p>
          <a:p>
            <a:pPr lvl="1">
              <a:buFont typeface="Wingdings" panose="05000000000000000000" pitchFamily="2" charset="2"/>
              <a:buChar char="Ø"/>
            </a:pPr>
            <a:r>
              <a:rPr lang="en-US" dirty="0" smtClean="0"/>
              <a:t>NC Council of Community Programs</a:t>
            </a:r>
          </a:p>
          <a:p>
            <a:pPr lvl="2">
              <a:buFontTx/>
              <a:buChar char="-"/>
            </a:pPr>
            <a:r>
              <a:rPr lang="en-US" dirty="0" smtClean="0"/>
              <a:t>LME/MCOs</a:t>
            </a:r>
          </a:p>
          <a:p>
            <a:pPr lvl="2">
              <a:buFontTx/>
              <a:buChar char="-"/>
            </a:pPr>
            <a:r>
              <a:rPr lang="en-US" dirty="0" smtClean="0"/>
              <a:t>Business Practices Subcommittee of the LME-MCO &amp; Provider Standardization Committee</a:t>
            </a:r>
          </a:p>
          <a:p>
            <a:pPr lvl="1">
              <a:buFont typeface="Wingdings" panose="05000000000000000000" pitchFamily="2" charset="2"/>
              <a:buChar char="Ø"/>
            </a:pPr>
            <a:r>
              <a:rPr lang="en-US" dirty="0" smtClean="0"/>
              <a:t>Benchmarks</a:t>
            </a:r>
          </a:p>
          <a:p>
            <a:pPr lvl="1">
              <a:buFont typeface="Wingdings" panose="05000000000000000000" pitchFamily="2" charset="2"/>
              <a:buChar char="Ø"/>
            </a:pPr>
            <a:r>
              <a:rPr lang="en-US" dirty="0" smtClean="0"/>
              <a:t>NC Providers Council (NCPC)</a:t>
            </a:r>
          </a:p>
          <a:p>
            <a:pPr lvl="1">
              <a:buFont typeface="Wingdings" panose="05000000000000000000" pitchFamily="2" charset="2"/>
              <a:buChar char="Ø"/>
            </a:pPr>
            <a:r>
              <a:rPr lang="en-US" dirty="0" smtClean="0"/>
              <a:t>Professional Association Council (PAC)</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7</a:t>
            </a:fld>
            <a:endParaRPr lang="en-US" altLang="en-US" dirty="0"/>
          </a:p>
        </p:txBody>
      </p:sp>
    </p:spTree>
    <p:extLst>
      <p:ext uri="{BB962C8B-B14F-4D97-AF65-F5344CB8AC3E}">
        <p14:creationId xmlns:p14="http://schemas.microsoft.com/office/powerpoint/2010/main" val="1277769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DHHS-LME/MCO-Provider Collaboration Workgroup</a:t>
            </a:r>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8</a:t>
            </a:fld>
            <a:endParaRPr lang="en-US" altLang="en-US" dirty="0"/>
          </a:p>
        </p:txBody>
      </p:sp>
      <p:sp>
        <p:nvSpPr>
          <p:cNvPr id="7" name="Content Placeholder 6"/>
          <p:cNvSpPr>
            <a:spLocks noGrp="1"/>
          </p:cNvSpPr>
          <p:nvPr>
            <p:ph idx="1"/>
          </p:nvPr>
        </p:nvSpPr>
        <p:spPr/>
        <p:txBody>
          <a:bodyPr/>
          <a:lstStyle/>
          <a:p>
            <a:pPr marL="0" indent="0">
              <a:buNone/>
            </a:pPr>
            <a:endParaRPr lang="en-US" dirty="0" smtClean="0"/>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711583031"/>
              </p:ext>
            </p:extLst>
          </p:nvPr>
        </p:nvGraphicFramePr>
        <p:xfrm>
          <a:off x="1219200" y="2362200"/>
          <a:ext cx="6781800" cy="4304455"/>
        </p:xfrm>
        <a:graphic>
          <a:graphicData uri="http://schemas.openxmlformats.org/drawingml/2006/table">
            <a:tbl>
              <a:tblPr firstRow="1" bandRow="1">
                <a:tableStyleId>{5C22544A-7EE6-4342-B048-85BDC9FD1C3A}</a:tableStyleId>
              </a:tblPr>
              <a:tblGrid>
                <a:gridCol w="3390900"/>
                <a:gridCol w="3390900"/>
              </a:tblGrid>
              <a:tr h="663787">
                <a:tc>
                  <a:txBody>
                    <a:bodyPr/>
                    <a:lstStyle/>
                    <a:p>
                      <a:pPr algn="ctr"/>
                      <a:r>
                        <a:rPr lang="en-US" sz="2000" dirty="0" smtClean="0"/>
                        <a:t>Professional Association Council</a:t>
                      </a:r>
                      <a:endParaRPr lang="en-US" sz="2000" dirty="0"/>
                    </a:p>
                  </a:txBody>
                  <a:tcPr/>
                </a:tc>
                <a:tc>
                  <a:txBody>
                    <a:bodyPr/>
                    <a:lstStyle/>
                    <a:p>
                      <a:pPr algn="ctr"/>
                      <a:r>
                        <a:rPr lang="en-US" sz="2000" dirty="0" smtClean="0"/>
                        <a:t>(PAC)</a:t>
                      </a:r>
                      <a:endParaRPr lang="en-US" sz="2000" dirty="0"/>
                    </a:p>
                  </a:txBody>
                  <a:tcPr/>
                </a:tc>
              </a:tr>
              <a:tr h="663787">
                <a:tc>
                  <a:txBody>
                    <a:bodyPr/>
                    <a:lstStyle/>
                    <a:p>
                      <a:pPr marL="285750" indent="-285750">
                        <a:buFont typeface="Arial" panose="020B0604020202020204" pitchFamily="34" charset="0"/>
                        <a:buChar char="•"/>
                      </a:pPr>
                      <a:r>
                        <a:rPr lang="en-US" sz="1600" dirty="0" smtClean="0"/>
                        <a:t>Addiction Professionals of NC</a:t>
                      </a:r>
                      <a:endParaRPr lang="en-US" sz="1600" dirty="0"/>
                    </a:p>
                  </a:txBody>
                  <a:tcPr/>
                </a:tc>
                <a:tc>
                  <a:txBody>
                    <a:bodyPr/>
                    <a:lstStyle/>
                    <a:p>
                      <a:pPr marL="285750" indent="-285750">
                        <a:buFont typeface="Arial" panose="020B0604020202020204" pitchFamily="34" charset="0"/>
                        <a:buChar char="•"/>
                      </a:pPr>
                      <a:r>
                        <a:rPr lang="en-US" sz="1600" dirty="0" smtClean="0"/>
                        <a:t>NC Counseling</a:t>
                      </a:r>
                      <a:r>
                        <a:rPr lang="en-US" sz="1600" baseline="0" dirty="0" smtClean="0"/>
                        <a:t> Association</a:t>
                      </a:r>
                      <a:endParaRPr lang="en-US" sz="1600" dirty="0"/>
                    </a:p>
                  </a:txBody>
                  <a:tcPr/>
                </a:tc>
              </a:tr>
              <a:tr h="663787">
                <a:tc>
                  <a:txBody>
                    <a:bodyPr/>
                    <a:lstStyle/>
                    <a:p>
                      <a:pPr marL="285750" indent="-285750">
                        <a:buFont typeface="Arial" panose="020B0604020202020204" pitchFamily="34" charset="0"/>
                        <a:buChar char="•"/>
                      </a:pPr>
                      <a:r>
                        <a:rPr lang="en-US" sz="1600" dirty="0" smtClean="0"/>
                        <a:t>Licensed Professional Counselors</a:t>
                      </a:r>
                      <a:r>
                        <a:rPr lang="en-US" sz="1600" baseline="0" dirty="0" smtClean="0"/>
                        <a:t> of NC</a:t>
                      </a:r>
                      <a:endParaRPr lang="en-US" sz="1600" dirty="0"/>
                    </a:p>
                  </a:txBody>
                  <a:tcPr/>
                </a:tc>
                <a:tc>
                  <a:txBody>
                    <a:bodyPr/>
                    <a:lstStyle/>
                    <a:p>
                      <a:pPr marL="285750" indent="-285750">
                        <a:buFont typeface="Arial" panose="020B0604020202020204" pitchFamily="34" charset="0"/>
                        <a:buChar char="•"/>
                      </a:pPr>
                      <a:r>
                        <a:rPr lang="en-US" sz="1600" dirty="0" smtClean="0"/>
                        <a:t>NC Nurses Association</a:t>
                      </a:r>
                      <a:endParaRPr lang="en-US" sz="1600" dirty="0"/>
                    </a:p>
                  </a:txBody>
                  <a:tcPr/>
                </a:tc>
              </a:tr>
              <a:tr h="948267">
                <a:tc>
                  <a:txBody>
                    <a:bodyPr/>
                    <a:lstStyle/>
                    <a:p>
                      <a:pPr marL="285750" indent="-285750">
                        <a:buFont typeface="Arial" panose="020B0604020202020204" pitchFamily="34" charset="0"/>
                        <a:buChar char="•"/>
                      </a:pPr>
                      <a:r>
                        <a:rPr lang="en-US" sz="1600" dirty="0" smtClean="0"/>
                        <a:t>National Association of Social Workers – NC</a:t>
                      </a:r>
                      <a:r>
                        <a:rPr lang="en-US" sz="1600" baseline="0" dirty="0" smtClean="0"/>
                        <a:t> Chapter</a:t>
                      </a:r>
                      <a:endParaRPr lang="en-US" sz="1600" dirty="0"/>
                    </a:p>
                  </a:txBody>
                  <a:tcPr/>
                </a:tc>
                <a:tc>
                  <a:txBody>
                    <a:bodyPr/>
                    <a:lstStyle/>
                    <a:p>
                      <a:pPr marL="285750" indent="-285750">
                        <a:buFont typeface="Arial" panose="020B0604020202020204" pitchFamily="34" charset="0"/>
                        <a:buChar char="•"/>
                      </a:pPr>
                      <a:r>
                        <a:rPr lang="en-US" sz="1600" dirty="0" smtClean="0"/>
                        <a:t>NC Psychiatric</a:t>
                      </a:r>
                      <a:r>
                        <a:rPr lang="en-US" sz="1600" baseline="0" dirty="0" smtClean="0"/>
                        <a:t> Association</a:t>
                      </a:r>
                      <a:endParaRPr lang="en-US" sz="1600" dirty="0"/>
                    </a:p>
                  </a:txBody>
                  <a:tcPr/>
                </a:tc>
              </a:tr>
              <a:tr h="663787">
                <a:tc>
                  <a:txBody>
                    <a:bodyPr/>
                    <a:lstStyle/>
                    <a:p>
                      <a:pPr marL="285750" indent="-285750">
                        <a:buFont typeface="Arial" panose="020B0604020202020204" pitchFamily="34" charset="0"/>
                        <a:buChar char="•"/>
                      </a:pPr>
                      <a:r>
                        <a:rPr lang="en-US" sz="1600" dirty="0" smtClean="0"/>
                        <a:t>NC Association</a:t>
                      </a:r>
                      <a:r>
                        <a:rPr lang="en-US" sz="1600" baseline="0" dirty="0" smtClean="0"/>
                        <a:t> for Marriage and Family Therapy</a:t>
                      </a:r>
                      <a:endParaRPr lang="en-US" sz="1600" dirty="0"/>
                    </a:p>
                  </a:txBody>
                  <a:tcPr/>
                </a:tc>
                <a:tc>
                  <a:txBody>
                    <a:bodyPr/>
                    <a:lstStyle/>
                    <a:p>
                      <a:pPr marL="285750" indent="-285750">
                        <a:buFont typeface="Arial" panose="020B0604020202020204" pitchFamily="34" charset="0"/>
                        <a:buChar char="•"/>
                      </a:pPr>
                      <a:r>
                        <a:rPr lang="en-US" sz="1600" dirty="0" smtClean="0"/>
                        <a:t>NC Psychological</a:t>
                      </a:r>
                      <a:r>
                        <a:rPr lang="en-US" sz="1600" baseline="0" dirty="0" smtClean="0"/>
                        <a:t> Association</a:t>
                      </a:r>
                      <a:endParaRPr lang="en-US" sz="1600" dirty="0"/>
                    </a:p>
                  </a:txBody>
                  <a:tcPr/>
                </a:tc>
              </a:tr>
              <a:tr h="663787">
                <a:tc>
                  <a:txBody>
                    <a:bodyPr/>
                    <a:lstStyle/>
                    <a:p>
                      <a:endParaRPr lang="en-US" sz="1600"/>
                    </a:p>
                  </a:txBody>
                  <a:tcPr/>
                </a:tc>
                <a:tc>
                  <a:txBody>
                    <a:bodyPr/>
                    <a:lstStyle/>
                    <a:p>
                      <a:pPr marL="285750" indent="-285750">
                        <a:buFont typeface="Arial" panose="020B0604020202020204" pitchFamily="34" charset="0"/>
                        <a:buChar char="•"/>
                      </a:pPr>
                      <a:r>
                        <a:rPr lang="en-US" sz="1600" dirty="0" smtClean="0"/>
                        <a:t>NC Society for Clinical Social Work</a:t>
                      </a:r>
                      <a:endParaRPr lang="en-US" sz="1600" dirty="0"/>
                    </a:p>
                  </a:txBody>
                  <a:tcPr/>
                </a:tc>
              </a:tr>
            </a:tbl>
          </a:graphicData>
        </a:graphic>
      </p:graphicFrame>
    </p:spTree>
    <p:extLst>
      <p:ext uri="{BB962C8B-B14F-4D97-AF65-F5344CB8AC3E}">
        <p14:creationId xmlns:p14="http://schemas.microsoft.com/office/powerpoint/2010/main" val="806367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descr="http://stockfresh.com/files/l/lordalea/m/56/1784082_stock-photo-paper-people-in-circle-holding-hands.jpg"/>
          <p:cNvPicPr>
            <a:picLocks noChangeAspect="1" noChangeArrowheads="1"/>
          </p:cNvPicPr>
          <p:nvPr/>
        </p:nvPicPr>
        <p:blipFill>
          <a:blip r:embed="rId3"/>
          <a:srcRect/>
          <a:stretch>
            <a:fillRect/>
          </a:stretch>
        </p:blipFill>
        <p:spPr bwMode="auto">
          <a:xfrm>
            <a:off x="1993453" y="1512007"/>
            <a:ext cx="5791200" cy="5287472"/>
          </a:xfrm>
          <a:prstGeom prst="rect">
            <a:avLst/>
          </a:prstGeom>
          <a:noFill/>
          <a:ln w="9525">
            <a:noFill/>
            <a:miter lim="800000"/>
            <a:headEnd/>
            <a:tailEnd/>
          </a:ln>
        </p:spPr>
      </p:pic>
      <p:sp>
        <p:nvSpPr>
          <p:cNvPr id="41986" name="TextBox 3"/>
          <p:cNvSpPr txBox="1">
            <a:spLocks noChangeArrowheads="1"/>
          </p:cNvSpPr>
          <p:nvPr/>
        </p:nvSpPr>
        <p:spPr bwMode="auto">
          <a:xfrm>
            <a:off x="4405841" y="5591454"/>
            <a:ext cx="2071066" cy="338554"/>
          </a:xfrm>
          <a:prstGeom prst="rect">
            <a:avLst/>
          </a:prstGeom>
          <a:noFill/>
          <a:ln w="9525">
            <a:noFill/>
            <a:miter lim="800000"/>
            <a:headEnd/>
            <a:tailEnd/>
          </a:ln>
        </p:spPr>
        <p:txBody>
          <a:bodyPr wrap="square">
            <a:spAutoFit/>
          </a:bodyPr>
          <a:lstStyle/>
          <a:p>
            <a:r>
              <a:rPr lang="en-US" sz="1600" b="1" dirty="0">
                <a:latin typeface="Goudy Old Style"/>
              </a:rPr>
              <a:t>LME-MCOs</a:t>
            </a:r>
          </a:p>
        </p:txBody>
      </p:sp>
      <p:sp>
        <p:nvSpPr>
          <p:cNvPr id="41987" name="TextBox 4"/>
          <p:cNvSpPr txBox="1">
            <a:spLocks noChangeArrowheads="1"/>
          </p:cNvSpPr>
          <p:nvPr/>
        </p:nvSpPr>
        <p:spPr bwMode="auto">
          <a:xfrm flipV="1">
            <a:off x="4038600" y="2303579"/>
            <a:ext cx="1402774" cy="338554"/>
          </a:xfrm>
          <a:prstGeom prst="rect">
            <a:avLst/>
          </a:prstGeom>
          <a:noFill/>
          <a:ln w="9525">
            <a:noFill/>
            <a:miter lim="800000"/>
            <a:headEnd/>
            <a:tailEnd/>
          </a:ln>
        </p:spPr>
        <p:txBody>
          <a:bodyPr wrap="square">
            <a:spAutoFit/>
          </a:bodyPr>
          <a:lstStyle/>
          <a:p>
            <a:r>
              <a:rPr lang="en-US" sz="1600" b="1" dirty="0">
                <a:latin typeface="Goudy Old Style"/>
              </a:rPr>
              <a:t>NC Council</a:t>
            </a:r>
          </a:p>
        </p:txBody>
      </p:sp>
      <p:sp>
        <p:nvSpPr>
          <p:cNvPr id="41988" name="TextBox 5"/>
          <p:cNvSpPr txBox="1">
            <a:spLocks noChangeArrowheads="1"/>
          </p:cNvSpPr>
          <p:nvPr/>
        </p:nvSpPr>
        <p:spPr bwMode="auto">
          <a:xfrm rot="-5400000" flipV="1">
            <a:off x="5792828" y="3870116"/>
            <a:ext cx="1674814" cy="338554"/>
          </a:xfrm>
          <a:prstGeom prst="rect">
            <a:avLst/>
          </a:prstGeom>
          <a:noFill/>
          <a:ln w="9525">
            <a:noFill/>
            <a:miter lim="800000"/>
            <a:headEnd/>
            <a:tailEnd/>
          </a:ln>
        </p:spPr>
        <p:txBody>
          <a:bodyPr wrap="square">
            <a:spAutoFit/>
          </a:bodyPr>
          <a:lstStyle/>
          <a:p>
            <a:r>
              <a:rPr lang="en-US" sz="1600" b="1" dirty="0">
                <a:latin typeface="Goudy Old Style"/>
              </a:rPr>
              <a:t>DMH/DD/SAS</a:t>
            </a:r>
          </a:p>
        </p:txBody>
      </p:sp>
      <p:sp>
        <p:nvSpPr>
          <p:cNvPr id="41989" name="TextBox 6"/>
          <p:cNvSpPr txBox="1">
            <a:spLocks noChangeArrowheads="1"/>
          </p:cNvSpPr>
          <p:nvPr/>
        </p:nvSpPr>
        <p:spPr bwMode="auto">
          <a:xfrm rot="5400000" flipV="1">
            <a:off x="2759607" y="3880640"/>
            <a:ext cx="816272" cy="338554"/>
          </a:xfrm>
          <a:prstGeom prst="rect">
            <a:avLst/>
          </a:prstGeom>
          <a:noFill/>
          <a:ln w="9525">
            <a:noFill/>
            <a:miter lim="800000"/>
            <a:headEnd/>
            <a:tailEnd/>
          </a:ln>
        </p:spPr>
        <p:txBody>
          <a:bodyPr wrap="square">
            <a:spAutoFit/>
          </a:bodyPr>
          <a:lstStyle/>
          <a:p>
            <a:r>
              <a:rPr lang="en-US" sz="1600" b="1" dirty="0">
                <a:solidFill>
                  <a:schemeClr val="bg1"/>
                </a:solidFill>
                <a:latin typeface="Goudy Old Style"/>
              </a:rPr>
              <a:t>DMA</a:t>
            </a:r>
          </a:p>
        </p:txBody>
      </p:sp>
      <p:sp>
        <p:nvSpPr>
          <p:cNvPr id="41990" name="TextBox 7"/>
          <p:cNvSpPr txBox="1">
            <a:spLocks noChangeArrowheads="1"/>
          </p:cNvSpPr>
          <p:nvPr/>
        </p:nvSpPr>
        <p:spPr bwMode="auto">
          <a:xfrm rot="2842173">
            <a:off x="3246935" y="5195681"/>
            <a:ext cx="1152770" cy="338554"/>
          </a:xfrm>
          <a:prstGeom prst="rect">
            <a:avLst/>
          </a:prstGeom>
          <a:noFill/>
          <a:ln w="9525">
            <a:noFill/>
            <a:miter lim="800000"/>
            <a:headEnd/>
            <a:tailEnd/>
          </a:ln>
        </p:spPr>
        <p:txBody>
          <a:bodyPr wrap="square">
            <a:spAutoFit/>
          </a:bodyPr>
          <a:lstStyle/>
          <a:p>
            <a:r>
              <a:rPr lang="en-US" sz="1600" b="1" dirty="0">
                <a:solidFill>
                  <a:schemeClr val="bg1"/>
                </a:solidFill>
                <a:latin typeface="Goudy Old Style"/>
              </a:rPr>
              <a:t>DHSR</a:t>
            </a:r>
          </a:p>
        </p:txBody>
      </p:sp>
      <p:sp>
        <p:nvSpPr>
          <p:cNvPr id="41991" name="TextBox 4"/>
          <p:cNvSpPr txBox="1">
            <a:spLocks noChangeArrowheads="1"/>
          </p:cNvSpPr>
          <p:nvPr/>
        </p:nvSpPr>
        <p:spPr bwMode="auto">
          <a:xfrm rot="2602441" flipV="1">
            <a:off x="5454092" y="2619531"/>
            <a:ext cx="1356930" cy="338554"/>
          </a:xfrm>
          <a:prstGeom prst="rect">
            <a:avLst/>
          </a:prstGeom>
          <a:noFill/>
          <a:ln w="9525">
            <a:noFill/>
            <a:miter lim="800000"/>
            <a:headEnd/>
            <a:tailEnd/>
          </a:ln>
        </p:spPr>
        <p:txBody>
          <a:bodyPr wrap="square">
            <a:spAutoFit/>
          </a:bodyPr>
          <a:lstStyle/>
          <a:p>
            <a:r>
              <a:rPr lang="en-US" sz="1600" b="1" dirty="0">
                <a:latin typeface="Goudy Old Style"/>
              </a:rPr>
              <a:t>Benchmarks</a:t>
            </a:r>
          </a:p>
        </p:txBody>
      </p:sp>
      <p:sp>
        <p:nvSpPr>
          <p:cNvPr id="41992" name="TextBox 4"/>
          <p:cNvSpPr txBox="1">
            <a:spLocks noChangeArrowheads="1"/>
          </p:cNvSpPr>
          <p:nvPr/>
        </p:nvSpPr>
        <p:spPr bwMode="auto">
          <a:xfrm rot="-2274666">
            <a:off x="5575026" y="4942482"/>
            <a:ext cx="1682533" cy="307777"/>
          </a:xfrm>
          <a:prstGeom prst="rect">
            <a:avLst/>
          </a:prstGeom>
          <a:noFill/>
          <a:ln w="9525">
            <a:noFill/>
            <a:miter lim="800000"/>
            <a:headEnd/>
            <a:tailEnd/>
          </a:ln>
        </p:spPr>
        <p:txBody>
          <a:bodyPr wrap="square">
            <a:spAutoFit/>
          </a:bodyPr>
          <a:lstStyle/>
          <a:p>
            <a:r>
              <a:rPr lang="en-US" sz="1400" b="1" dirty="0">
                <a:latin typeface="Goudy Old Style"/>
              </a:rPr>
              <a:t>NC Prov. Council</a:t>
            </a:r>
          </a:p>
        </p:txBody>
      </p:sp>
      <p:sp>
        <p:nvSpPr>
          <p:cNvPr id="41993" name="TextBox 4"/>
          <p:cNvSpPr txBox="1">
            <a:spLocks noChangeArrowheads="1"/>
          </p:cNvSpPr>
          <p:nvPr/>
        </p:nvSpPr>
        <p:spPr bwMode="auto">
          <a:xfrm rot="-3019929" flipV="1">
            <a:off x="2639758" y="3069799"/>
            <a:ext cx="1305639" cy="338554"/>
          </a:xfrm>
          <a:prstGeom prst="rect">
            <a:avLst/>
          </a:prstGeom>
          <a:noFill/>
          <a:ln w="9525">
            <a:noFill/>
            <a:miter lim="800000"/>
            <a:headEnd/>
            <a:tailEnd/>
          </a:ln>
        </p:spPr>
        <p:txBody>
          <a:bodyPr wrap="square">
            <a:spAutoFit/>
          </a:bodyPr>
          <a:lstStyle/>
          <a:p>
            <a:r>
              <a:rPr lang="en-US" sz="1600" b="1" dirty="0">
                <a:latin typeface="Goudy Old Style"/>
              </a:rPr>
              <a:t>PAC</a:t>
            </a:r>
          </a:p>
        </p:txBody>
      </p:sp>
      <p:sp>
        <p:nvSpPr>
          <p:cNvPr id="41994" name="Text Box 12"/>
          <p:cNvSpPr txBox="1">
            <a:spLocks noChangeArrowheads="1"/>
          </p:cNvSpPr>
          <p:nvPr/>
        </p:nvSpPr>
        <p:spPr bwMode="auto">
          <a:xfrm>
            <a:off x="4399251" y="2883264"/>
            <a:ext cx="1617663" cy="366713"/>
          </a:xfrm>
          <a:prstGeom prst="rect">
            <a:avLst/>
          </a:prstGeom>
          <a:noFill/>
          <a:ln w="9525">
            <a:noFill/>
            <a:miter lim="800000"/>
            <a:headEnd/>
            <a:tailEnd/>
          </a:ln>
        </p:spPr>
        <p:txBody>
          <a:bodyPr>
            <a:spAutoFit/>
          </a:bodyPr>
          <a:lstStyle/>
          <a:p>
            <a:endParaRPr lang="en-US"/>
          </a:p>
        </p:txBody>
      </p:sp>
      <p:sp>
        <p:nvSpPr>
          <p:cNvPr id="41995" name="Text Box 13"/>
          <p:cNvSpPr txBox="1">
            <a:spLocks noChangeArrowheads="1"/>
          </p:cNvSpPr>
          <p:nvPr/>
        </p:nvSpPr>
        <p:spPr bwMode="auto">
          <a:xfrm>
            <a:off x="3657600" y="3641780"/>
            <a:ext cx="2474957" cy="1200329"/>
          </a:xfrm>
          <a:prstGeom prst="rect">
            <a:avLst/>
          </a:prstGeom>
          <a:noFill/>
          <a:ln w="9525">
            <a:noFill/>
            <a:miter lim="800000"/>
            <a:headEnd/>
            <a:tailEnd/>
          </a:ln>
        </p:spPr>
        <p:txBody>
          <a:bodyPr wrap="square">
            <a:spAutoFit/>
          </a:bodyPr>
          <a:lstStyle/>
          <a:p>
            <a:pPr algn="ctr"/>
            <a:r>
              <a:rPr lang="en-US" sz="2400" b="1" dirty="0">
                <a:solidFill>
                  <a:srgbClr val="000000"/>
                </a:solidFill>
              </a:rPr>
              <a:t>Individuals </a:t>
            </a:r>
          </a:p>
          <a:p>
            <a:pPr algn="ctr"/>
            <a:r>
              <a:rPr lang="en-US" sz="2400" b="1" dirty="0">
                <a:solidFill>
                  <a:srgbClr val="000000"/>
                </a:solidFill>
              </a:rPr>
              <a:t>&amp;</a:t>
            </a:r>
          </a:p>
          <a:p>
            <a:pPr algn="ctr"/>
            <a:r>
              <a:rPr lang="en-US" sz="2400" b="1" dirty="0">
                <a:solidFill>
                  <a:srgbClr val="000000"/>
                </a:solidFill>
              </a:rPr>
              <a:t>Families</a:t>
            </a:r>
          </a:p>
        </p:txBody>
      </p:sp>
      <p:sp>
        <p:nvSpPr>
          <p:cNvPr id="41996" name="Slide Number Placeholder 1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DD5CEC-5B80-48EF-B2E0-1BDF56F05804}" type="slidenum">
              <a:rPr lang="en-US" sz="2000" smtClean="0">
                <a:solidFill>
                  <a:srgbClr val="092471"/>
                </a:solidFill>
              </a:rPr>
              <a:pPr fontAlgn="base">
                <a:spcBef>
                  <a:spcPct val="0"/>
                </a:spcBef>
                <a:spcAft>
                  <a:spcPct val="0"/>
                </a:spcAft>
              </a:pPr>
              <a:t>9</a:t>
            </a:fld>
            <a:endParaRPr lang="en-US" sz="2000" smtClean="0">
              <a:solidFill>
                <a:srgbClr val="092471"/>
              </a:solidFill>
            </a:endParaRPr>
          </a:p>
        </p:txBody>
      </p:sp>
    </p:spTree>
    <p:extLst>
      <p:ext uri="{BB962C8B-B14F-4D97-AF65-F5344CB8AC3E}">
        <p14:creationId xmlns:p14="http://schemas.microsoft.com/office/powerpoint/2010/main" val="2873308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DHHS JLOC Presentation Template">
  <a:themeElements>
    <a:clrScheme name="Blank Presentation 13">
      <a:dk1>
        <a:srgbClr val="2D4190"/>
      </a:dk1>
      <a:lt1>
        <a:srgbClr val="FFFFFF"/>
      </a:lt1>
      <a:dk2>
        <a:srgbClr val="000000"/>
      </a:dk2>
      <a:lt2>
        <a:srgbClr val="656565"/>
      </a:lt2>
      <a:accent1>
        <a:srgbClr val="2D4190"/>
      </a:accent1>
      <a:accent2>
        <a:srgbClr val="C31F39"/>
      </a:accent2>
      <a:accent3>
        <a:srgbClr val="FFFFFF"/>
      </a:accent3>
      <a:accent4>
        <a:srgbClr val="25367A"/>
      </a:accent4>
      <a:accent5>
        <a:srgbClr val="ADB0C6"/>
      </a:accent5>
      <a:accent6>
        <a:srgbClr val="B01B33"/>
      </a:accent6>
      <a:hlink>
        <a:srgbClr val="C31F39"/>
      </a:hlink>
      <a:folHlink>
        <a:srgbClr val="656565"/>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Cambria" pitchFamily="-32" charset="0"/>
            <a:ea typeface="ＭＳ Ｐゴシック"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Cambria" pitchFamily="-32" charset="0"/>
            <a:ea typeface="ＭＳ Ｐゴシック" pitchFamily="-3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2D4190"/>
        </a:dk1>
        <a:lt1>
          <a:srgbClr val="FFFFFF"/>
        </a:lt1>
        <a:dk2>
          <a:srgbClr val="000000"/>
        </a:dk2>
        <a:lt2>
          <a:srgbClr val="656565"/>
        </a:lt2>
        <a:accent1>
          <a:srgbClr val="2D4190"/>
        </a:accent1>
        <a:accent2>
          <a:srgbClr val="C31F39"/>
        </a:accent2>
        <a:accent3>
          <a:srgbClr val="FFFFFF"/>
        </a:accent3>
        <a:accent4>
          <a:srgbClr val="25367A"/>
        </a:accent4>
        <a:accent5>
          <a:srgbClr val="ADB0C6"/>
        </a:accent5>
        <a:accent6>
          <a:srgbClr val="B01B33"/>
        </a:accent6>
        <a:hlink>
          <a:srgbClr val="C31F39"/>
        </a:hlink>
        <a:folHlink>
          <a:srgbClr val="656565"/>
        </a:folHlink>
      </a:clrScheme>
      <a:clrMap bg1="lt1" tx1="dk1" bg2="lt2" tx2="dk2" accent1="accent1" accent2="accent2" accent3="accent3" accent4="accent4" accent5="accent5" accent6="accent6" hlink="hlink" folHlink="folHlink"/>
    </a:extraClrScheme>
    <a:extraClrScheme>
      <a:clrScheme name="Blank Presentation 14">
        <a:dk1>
          <a:srgbClr val="B2B2B2"/>
        </a:dk1>
        <a:lt1>
          <a:srgbClr val="FFFFFF"/>
        </a:lt1>
        <a:dk2>
          <a:srgbClr val="2D4190"/>
        </a:dk2>
        <a:lt2>
          <a:srgbClr val="FFFFFF"/>
        </a:lt2>
        <a:accent1>
          <a:srgbClr val="FFFFFF"/>
        </a:accent1>
        <a:accent2>
          <a:srgbClr val="FFFFFF"/>
        </a:accent2>
        <a:accent3>
          <a:srgbClr val="ADB0C6"/>
        </a:accent3>
        <a:accent4>
          <a:srgbClr val="DADADA"/>
        </a:accent4>
        <a:accent5>
          <a:srgbClr val="FFFFFF"/>
        </a:accent5>
        <a:accent6>
          <a:srgbClr val="E7E7E7"/>
        </a:accent6>
        <a:hlink>
          <a:srgbClr val="FFFFFF"/>
        </a:hlink>
        <a:folHlink>
          <a:srgbClr val="B4B4B4"/>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DHHS JLOC Presentation Template</Template>
  <TotalTime>3095</TotalTime>
  <Words>2133</Words>
  <Application>Microsoft Office PowerPoint</Application>
  <PresentationFormat>On-screen Show (4:3)</PresentationFormat>
  <Paragraphs>552</Paragraphs>
  <Slides>68</Slides>
  <Notes>3</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DHHS JLOC Presentation Template</vt:lpstr>
      <vt:lpstr>An Update on Routine Provider Monitoring  NC Health Information Management Association Behavioral Health Conference</vt:lpstr>
      <vt:lpstr>Focus of this Workshop</vt:lpstr>
      <vt:lpstr>Streamlining Provider Monitoring</vt:lpstr>
      <vt:lpstr>Streamlining Provider Monitoring</vt:lpstr>
      <vt:lpstr>We heard you!!</vt:lpstr>
      <vt:lpstr>DHHS-LME/MCO-Provider Collaboration Workgroup</vt:lpstr>
      <vt:lpstr>DHHS-LME/MCO-Provider Collaboration Workgroup</vt:lpstr>
      <vt:lpstr>DHHS-LME/MCO-Provider Collaboration Workgroup</vt:lpstr>
      <vt:lpstr>PowerPoint Presentation</vt:lpstr>
      <vt:lpstr> Best Possible Outcomes for Individuals and Families </vt:lpstr>
      <vt:lpstr>What’s New or Different?</vt:lpstr>
      <vt:lpstr>What’s New or Different?</vt:lpstr>
      <vt:lpstr>What’s New or Different?</vt:lpstr>
      <vt:lpstr>What’s New or Different?</vt:lpstr>
      <vt:lpstr>What’s New or Different?</vt:lpstr>
      <vt:lpstr>What’s New or Different?</vt:lpstr>
      <vt:lpstr>What’s New or Different?</vt:lpstr>
      <vt:lpstr>What’s New or Different?</vt:lpstr>
      <vt:lpstr>What’s New or Different?</vt:lpstr>
      <vt:lpstr>Overview of Routine Monitoring</vt:lpstr>
      <vt:lpstr>Overview of Routine Monitoring</vt:lpstr>
      <vt:lpstr>Overview of Routine Monitoring</vt:lpstr>
      <vt:lpstr>Overview of Routine Monitoring</vt:lpstr>
      <vt:lpstr>Overview of Routine Monitoring</vt:lpstr>
      <vt:lpstr>Overview of Routine Monitoring</vt:lpstr>
      <vt:lpstr>Overview of Routine Monitoring</vt:lpstr>
      <vt:lpstr>Overview of Routine Monitoring</vt:lpstr>
      <vt:lpstr>Overview of Routine Monitoring</vt:lpstr>
      <vt:lpstr>Overview of Routine Monitoring</vt:lpstr>
      <vt:lpstr>Overview of Routine Monitoring</vt:lpstr>
      <vt:lpstr>Overview of Routine Monitoring</vt:lpstr>
      <vt:lpstr>Overview of Routine Monitoring</vt:lpstr>
      <vt:lpstr>Overview of Routine Monitoring</vt:lpstr>
      <vt:lpstr>Overview of Routine Monitoring</vt:lpstr>
      <vt:lpstr>Overview of Routine Monitoring</vt:lpstr>
      <vt:lpstr>Overview of Routine Monitoring</vt:lpstr>
      <vt:lpstr>Overview of Routine Monitoring</vt:lpstr>
      <vt:lpstr>Overview of Routine Monitoring</vt:lpstr>
      <vt:lpstr>Some Monitoring Process Points</vt:lpstr>
      <vt:lpstr>Selection of the Review Period</vt:lpstr>
      <vt:lpstr>Selection of the Review Period</vt:lpstr>
      <vt:lpstr>Selection of the Review Period</vt:lpstr>
      <vt:lpstr>Scheduling the On-Site Review</vt:lpstr>
      <vt:lpstr>The Records Needed for the Review </vt:lpstr>
      <vt:lpstr>Internal Quality Assurance</vt:lpstr>
      <vt:lpstr>Internal Quality Assurance</vt:lpstr>
      <vt:lpstr>Internal Quality Assurance</vt:lpstr>
      <vt:lpstr>Internal Quality Assurance</vt:lpstr>
      <vt:lpstr>Internal Quality Assurance</vt:lpstr>
      <vt:lpstr>Internal Quality Assurance</vt:lpstr>
      <vt:lpstr>Internal Quality Assurance</vt:lpstr>
      <vt:lpstr>Internal Quality Assurance</vt:lpstr>
      <vt:lpstr>Internal Quality Assurance</vt:lpstr>
      <vt:lpstr>Internal Quality Assurance</vt:lpstr>
      <vt:lpstr>Internal Quality Assurance</vt:lpstr>
      <vt:lpstr>Accomplishments to Date</vt:lpstr>
      <vt:lpstr>Accomplishments to Date</vt:lpstr>
      <vt:lpstr>Accomplishments to Date</vt:lpstr>
      <vt:lpstr>Accomplishments to Date</vt:lpstr>
      <vt:lpstr>Accomplishments to Date</vt:lpstr>
      <vt:lpstr>Accomplishments to Date</vt:lpstr>
      <vt:lpstr>Accomplishments to Date</vt:lpstr>
      <vt:lpstr>Continued Collaboration</vt:lpstr>
      <vt:lpstr>Continued Collaboration</vt:lpstr>
      <vt:lpstr>Continued Collaboration</vt:lpstr>
      <vt:lpstr>Continued Collaboration</vt:lpstr>
      <vt:lpstr>Additional Information and Updates</vt:lpstr>
      <vt:lpstr>Questions/Feedback</vt:lpstr>
    </vt:vector>
  </TitlesOfParts>
  <Company>NC DHHS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Julia Schoenberger</dc:creator>
  <cp:lastModifiedBy>Mary T. Tripp</cp:lastModifiedBy>
  <cp:revision>91</cp:revision>
  <cp:lastPrinted>2013-03-11T14:11:18Z</cp:lastPrinted>
  <dcterms:created xsi:type="dcterms:W3CDTF">2014-03-25T17:06:56Z</dcterms:created>
  <dcterms:modified xsi:type="dcterms:W3CDTF">2014-06-04T18:34:01Z</dcterms:modified>
</cp:coreProperties>
</file>