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1"/>
  </p:notesMasterIdLst>
  <p:sldIdLst>
    <p:sldId id="256" r:id="rId2"/>
    <p:sldId id="321" r:id="rId3"/>
    <p:sldId id="283" r:id="rId4"/>
    <p:sldId id="286" r:id="rId5"/>
    <p:sldId id="258" r:id="rId6"/>
    <p:sldId id="317" r:id="rId7"/>
    <p:sldId id="288" r:id="rId8"/>
    <p:sldId id="323" r:id="rId9"/>
    <p:sldId id="287" r:id="rId10"/>
    <p:sldId id="259" r:id="rId11"/>
    <p:sldId id="263" r:id="rId12"/>
    <p:sldId id="260" r:id="rId13"/>
    <p:sldId id="264" r:id="rId14"/>
    <p:sldId id="257" r:id="rId15"/>
    <p:sldId id="262" r:id="rId16"/>
    <p:sldId id="322" r:id="rId17"/>
    <p:sldId id="318" r:id="rId18"/>
    <p:sldId id="269" r:id="rId19"/>
    <p:sldId id="271" r:id="rId20"/>
    <p:sldId id="272" r:id="rId21"/>
    <p:sldId id="284" r:id="rId22"/>
    <p:sldId id="285" r:id="rId23"/>
    <p:sldId id="303" r:id="rId24"/>
    <p:sldId id="304" r:id="rId25"/>
    <p:sldId id="305" r:id="rId26"/>
    <p:sldId id="306" r:id="rId27"/>
    <p:sldId id="307" r:id="rId28"/>
    <p:sldId id="274" r:id="rId29"/>
    <p:sldId id="278" r:id="rId30"/>
    <p:sldId id="299" r:id="rId31"/>
    <p:sldId id="300" r:id="rId32"/>
    <p:sldId id="301" r:id="rId33"/>
    <p:sldId id="298" r:id="rId34"/>
    <p:sldId id="273" r:id="rId35"/>
    <p:sldId id="277" r:id="rId36"/>
    <p:sldId id="310" r:id="rId37"/>
    <p:sldId id="311" r:id="rId38"/>
    <p:sldId id="312" r:id="rId39"/>
    <p:sldId id="308" r:id="rId40"/>
    <p:sldId id="309" r:id="rId41"/>
    <p:sldId id="313" r:id="rId42"/>
    <p:sldId id="316" r:id="rId43"/>
    <p:sldId id="314" r:id="rId44"/>
    <p:sldId id="294" r:id="rId45"/>
    <p:sldId id="296" r:id="rId46"/>
    <p:sldId id="295" r:id="rId47"/>
    <p:sldId id="319" r:id="rId48"/>
    <p:sldId id="297" r:id="rId49"/>
    <p:sldId id="268" r:id="rId50"/>
    <p:sldId id="276" r:id="rId51"/>
    <p:sldId id="293" r:id="rId52"/>
    <p:sldId id="279" r:id="rId53"/>
    <p:sldId id="280" r:id="rId54"/>
    <p:sldId id="281" r:id="rId55"/>
    <p:sldId id="282" r:id="rId56"/>
    <p:sldId id="289" r:id="rId57"/>
    <p:sldId id="290" r:id="rId58"/>
    <p:sldId id="291" r:id="rId59"/>
    <p:sldId id="292" r:id="rId6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0297" autoAdjust="0"/>
  </p:normalViewPr>
  <p:slideViewPr>
    <p:cSldViewPr snapToGrid="0">
      <p:cViewPr varScale="1">
        <p:scale>
          <a:sx n="91" d="100"/>
          <a:sy n="91" d="100"/>
        </p:scale>
        <p:origin x="2142" y="9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2E417BC7-0CB9-45AC-AEF4-CEF056D7E61B}" type="datetimeFigureOut">
              <a:rPr lang="en-US" smtClean="0"/>
              <a:t>1/11/2023</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A43B544A-1FEF-4D5D-A34E-58629B7D3377}" type="slidenum">
              <a:rPr lang="en-US" smtClean="0"/>
              <a:t>‹#›</a:t>
            </a:fld>
            <a:endParaRPr lang="en-US"/>
          </a:p>
        </p:txBody>
      </p:sp>
    </p:spTree>
    <p:extLst>
      <p:ext uri="{BB962C8B-B14F-4D97-AF65-F5344CB8AC3E}">
        <p14:creationId xmlns:p14="http://schemas.microsoft.com/office/powerpoint/2010/main" val="85058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olicies.ncdhhs.gov/divisional/social-services/forms/dss-6234-elt-learner-initial-assessment-form/@@display-file/form_file/DSS-6234.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B544A-1FEF-4D5D-A34E-58629B7D3377}" type="slidenum">
              <a:rPr lang="en-US" smtClean="0"/>
              <a:t>1</a:t>
            </a:fld>
            <a:endParaRPr lang="en-US"/>
          </a:p>
        </p:txBody>
      </p:sp>
    </p:spTree>
    <p:extLst>
      <p:ext uri="{BB962C8B-B14F-4D97-AF65-F5344CB8AC3E}">
        <p14:creationId xmlns:p14="http://schemas.microsoft.com/office/powerpoint/2010/main" val="13708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 the DSS-6236 Informed Consent for Release of Information – on the left is the previous and the right is the new version. Some details of changes included on the next slide. The Informed Consent for Release of Information is important to detail to the client who you are asking permission to discuss the case with. It should be filled out properly, with either “No,” N/A, or strikethrough on any Agency Lines you are not filling out at the time of signatures with the client. As is always the case, be sure to have the interpreter also sign and date or if no interpreter is being used, please ensure you are putting N/A. </a:t>
            </a:r>
          </a:p>
        </p:txBody>
      </p:sp>
      <p:sp>
        <p:nvSpPr>
          <p:cNvPr id="4" name="Slide Number Placeholder 3"/>
          <p:cNvSpPr>
            <a:spLocks noGrp="1"/>
          </p:cNvSpPr>
          <p:nvPr>
            <p:ph type="sldNum" sz="quarter" idx="5"/>
          </p:nvPr>
        </p:nvSpPr>
        <p:spPr/>
        <p:txBody>
          <a:bodyPr/>
          <a:lstStyle/>
          <a:p>
            <a:fld id="{A43B544A-1FEF-4D5D-A34E-58629B7D3377}" type="slidenum">
              <a:rPr lang="en-US" smtClean="0"/>
              <a:t>10</a:t>
            </a:fld>
            <a:endParaRPr lang="en-US"/>
          </a:p>
        </p:txBody>
      </p:sp>
    </p:spTree>
    <p:extLst>
      <p:ext uri="{BB962C8B-B14F-4D97-AF65-F5344CB8AC3E}">
        <p14:creationId xmlns:p14="http://schemas.microsoft.com/office/powerpoint/2010/main" val="398635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 changes as detailed on this slide. </a:t>
            </a:r>
          </a:p>
        </p:txBody>
      </p:sp>
      <p:sp>
        <p:nvSpPr>
          <p:cNvPr id="4" name="Slide Number Placeholder 3"/>
          <p:cNvSpPr>
            <a:spLocks noGrp="1"/>
          </p:cNvSpPr>
          <p:nvPr>
            <p:ph type="sldNum" sz="quarter" idx="5"/>
          </p:nvPr>
        </p:nvSpPr>
        <p:spPr/>
        <p:txBody>
          <a:bodyPr/>
          <a:lstStyle/>
          <a:p>
            <a:fld id="{A43B544A-1FEF-4D5D-A34E-58629B7D3377}" type="slidenum">
              <a:rPr lang="en-US" smtClean="0"/>
              <a:t>11</a:t>
            </a:fld>
            <a:endParaRPr lang="en-US"/>
          </a:p>
        </p:txBody>
      </p:sp>
    </p:spTree>
    <p:extLst>
      <p:ext uri="{BB962C8B-B14F-4D97-AF65-F5344CB8AC3E}">
        <p14:creationId xmlns:p14="http://schemas.microsoft.com/office/powerpoint/2010/main" val="301522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 changes to the DSS-6237 Client Rights Form. As with the Informed Consent, after reviewing the form with the client be sure to put N/A if necessary for any lines that are not applicable like Interpreter or Area Manager. </a:t>
            </a:r>
          </a:p>
        </p:txBody>
      </p:sp>
      <p:sp>
        <p:nvSpPr>
          <p:cNvPr id="4" name="Slide Number Placeholder 3"/>
          <p:cNvSpPr>
            <a:spLocks noGrp="1"/>
          </p:cNvSpPr>
          <p:nvPr>
            <p:ph type="sldNum" sz="quarter" idx="5"/>
          </p:nvPr>
        </p:nvSpPr>
        <p:spPr/>
        <p:txBody>
          <a:bodyPr/>
          <a:lstStyle/>
          <a:p>
            <a:fld id="{A43B544A-1FEF-4D5D-A34E-58629B7D3377}" type="slidenum">
              <a:rPr lang="en-US" smtClean="0"/>
              <a:t>12</a:t>
            </a:fld>
            <a:endParaRPr lang="en-US"/>
          </a:p>
        </p:txBody>
      </p:sp>
    </p:spTree>
    <p:extLst>
      <p:ext uri="{BB962C8B-B14F-4D97-AF65-F5344CB8AC3E}">
        <p14:creationId xmlns:p14="http://schemas.microsoft.com/office/powerpoint/2010/main" val="55586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B544A-1FEF-4D5D-A34E-58629B7D3377}" type="slidenum">
              <a:rPr lang="en-US" smtClean="0"/>
              <a:t>13</a:t>
            </a:fld>
            <a:endParaRPr lang="en-US"/>
          </a:p>
        </p:txBody>
      </p:sp>
    </p:spTree>
    <p:extLst>
      <p:ext uri="{BB962C8B-B14F-4D97-AF65-F5344CB8AC3E}">
        <p14:creationId xmlns:p14="http://schemas.microsoft.com/office/powerpoint/2010/main" val="49405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up is the former QRF. This form has some of the biggest changes. The DSS-6235 (Formerly: Quarterly Review Form) Now: Case Review Form. Many updates here that will be outlined on the next slide</a:t>
            </a:r>
          </a:p>
        </p:txBody>
      </p:sp>
      <p:sp>
        <p:nvSpPr>
          <p:cNvPr id="4" name="Slide Number Placeholder 3"/>
          <p:cNvSpPr>
            <a:spLocks noGrp="1"/>
          </p:cNvSpPr>
          <p:nvPr>
            <p:ph type="sldNum" sz="quarter" idx="5"/>
          </p:nvPr>
        </p:nvSpPr>
        <p:spPr/>
        <p:txBody>
          <a:bodyPr/>
          <a:lstStyle/>
          <a:p>
            <a:fld id="{A43B544A-1FEF-4D5D-A34E-58629B7D3377}" type="slidenum">
              <a:rPr lang="en-US" smtClean="0"/>
              <a:t>14</a:t>
            </a:fld>
            <a:endParaRPr lang="en-US"/>
          </a:p>
        </p:txBody>
      </p:sp>
    </p:spTree>
    <p:extLst>
      <p:ext uri="{BB962C8B-B14F-4D97-AF65-F5344CB8AC3E}">
        <p14:creationId xmlns:p14="http://schemas.microsoft.com/office/powerpoint/2010/main" val="2945201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biggest changes: Frequency changes – complete first roughly 90 days after enrollment, then at 180 days, then every 180 days after while actively receiving services. To be actively receiving services means the client has gotten documented services in RIS in the last 90 days. </a:t>
            </a:r>
          </a:p>
        </p:txBody>
      </p:sp>
      <p:sp>
        <p:nvSpPr>
          <p:cNvPr id="4" name="Slide Number Placeholder 3"/>
          <p:cNvSpPr>
            <a:spLocks noGrp="1"/>
          </p:cNvSpPr>
          <p:nvPr>
            <p:ph type="sldNum" sz="quarter" idx="5"/>
          </p:nvPr>
        </p:nvSpPr>
        <p:spPr/>
        <p:txBody>
          <a:bodyPr/>
          <a:lstStyle/>
          <a:p>
            <a:fld id="{A43B544A-1FEF-4D5D-A34E-58629B7D3377}" type="slidenum">
              <a:rPr lang="en-US" smtClean="0"/>
              <a:t>15</a:t>
            </a:fld>
            <a:endParaRPr lang="en-US"/>
          </a:p>
        </p:txBody>
      </p:sp>
    </p:spTree>
    <p:extLst>
      <p:ext uri="{BB962C8B-B14F-4D97-AF65-F5344CB8AC3E}">
        <p14:creationId xmlns:p14="http://schemas.microsoft.com/office/powerpoint/2010/main" val="1980977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slightly closer look at the form here – along with the link. While filling out this form you will always fill out the Summary of Case Progress section, along with sections relevant to the services your agency is providing to the client. So if you have enrolled the client in School Impact, perhaps both the Education and Transportation sections may be relevant in addition to summary. The 6235 will also now be a tool in completing the new ORR requirement, with the FSSP Goals section under Employment on the 12-month FSSP Goals and aligns with the drop-down menu in RIS. </a:t>
            </a:r>
          </a:p>
        </p:txBody>
      </p:sp>
      <p:sp>
        <p:nvSpPr>
          <p:cNvPr id="4" name="Slide Number Placeholder 3"/>
          <p:cNvSpPr>
            <a:spLocks noGrp="1"/>
          </p:cNvSpPr>
          <p:nvPr>
            <p:ph type="sldNum" sz="quarter" idx="5"/>
          </p:nvPr>
        </p:nvSpPr>
        <p:spPr/>
        <p:txBody>
          <a:bodyPr/>
          <a:lstStyle/>
          <a:p>
            <a:fld id="{A43B544A-1FEF-4D5D-A34E-58629B7D3377}" type="slidenum">
              <a:rPr lang="en-US" smtClean="0"/>
              <a:t>16</a:t>
            </a:fld>
            <a:endParaRPr lang="en-US"/>
          </a:p>
        </p:txBody>
      </p:sp>
    </p:spTree>
    <p:extLst>
      <p:ext uri="{BB962C8B-B14F-4D97-AF65-F5344CB8AC3E}">
        <p14:creationId xmlns:p14="http://schemas.microsoft.com/office/powerpoint/2010/main" val="215498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from these three required forms, we move into the forms that are used dependent on the program or services being offered/ provided. </a:t>
            </a:r>
          </a:p>
          <a:p>
            <a:r>
              <a:rPr lang="en-US" dirty="0"/>
              <a:t>Employment Forms encompass all of the various services, including all of the ones seen here on this screen. The Employment Forms are sort of like an umbrella that covers everything. If you are going to offer employability services to a client immediately or in the near-future, these forms are best to use, since they encompass everything else. Vocational services require either the Employment Forms, or the Vocational Forms. ELT Services require an ELT Assessment alongside either the Employment or Vocational Forms, or the ELT Forms. Solely legal services can use the new Legal Form (not required, but available). Any other services not specifically mentioned here can use the Service Plan. This will become a little clearer as we move on with specific examples. </a:t>
            </a:r>
          </a:p>
        </p:txBody>
      </p:sp>
      <p:sp>
        <p:nvSpPr>
          <p:cNvPr id="4" name="Slide Number Placeholder 3"/>
          <p:cNvSpPr>
            <a:spLocks noGrp="1"/>
          </p:cNvSpPr>
          <p:nvPr>
            <p:ph type="sldNum" sz="quarter" idx="5"/>
          </p:nvPr>
        </p:nvSpPr>
        <p:spPr/>
        <p:txBody>
          <a:bodyPr/>
          <a:lstStyle/>
          <a:p>
            <a:fld id="{A43B544A-1FEF-4D5D-A34E-58629B7D3377}" type="slidenum">
              <a:rPr lang="en-US" smtClean="0"/>
              <a:t>17</a:t>
            </a:fld>
            <a:endParaRPr lang="en-US"/>
          </a:p>
        </p:txBody>
      </p:sp>
    </p:spTree>
    <p:extLst>
      <p:ext uri="{BB962C8B-B14F-4D97-AF65-F5344CB8AC3E}">
        <p14:creationId xmlns:p14="http://schemas.microsoft.com/office/powerpoint/2010/main" val="399679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B544A-1FEF-4D5D-A34E-58629B7D3377}" type="slidenum">
              <a:rPr lang="en-US" smtClean="0"/>
              <a:t>18</a:t>
            </a:fld>
            <a:endParaRPr lang="en-US"/>
          </a:p>
        </p:txBody>
      </p:sp>
    </p:spTree>
    <p:extLst>
      <p:ext uri="{BB962C8B-B14F-4D97-AF65-F5344CB8AC3E}">
        <p14:creationId xmlns:p14="http://schemas.microsoft.com/office/powerpoint/2010/main" val="110921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providing a client solely legal services, you may choose to use the brand-new form, the DSS-6250 Legal Service Plan. Legal services examples are on the screen. Now, it bears repeating that all of the upcoming forms are </a:t>
            </a:r>
            <a:r>
              <a:rPr lang="en-US" i="1" dirty="0"/>
              <a:t>in addition to </a:t>
            </a:r>
            <a:r>
              <a:rPr lang="en-US" i="0" dirty="0"/>
              <a:t>the three required forms we have already looked at (DSS-6235, DSS-6236, and DSS-6237). </a:t>
            </a:r>
            <a:endParaRPr lang="en-US" dirty="0"/>
          </a:p>
        </p:txBody>
      </p:sp>
      <p:sp>
        <p:nvSpPr>
          <p:cNvPr id="4" name="Slide Number Placeholder 3"/>
          <p:cNvSpPr>
            <a:spLocks noGrp="1"/>
          </p:cNvSpPr>
          <p:nvPr>
            <p:ph type="sldNum" sz="quarter" idx="5"/>
          </p:nvPr>
        </p:nvSpPr>
        <p:spPr/>
        <p:txBody>
          <a:bodyPr/>
          <a:lstStyle/>
          <a:p>
            <a:fld id="{A43B544A-1FEF-4D5D-A34E-58629B7D3377}" type="slidenum">
              <a:rPr lang="en-US" smtClean="0"/>
              <a:t>19</a:t>
            </a:fld>
            <a:endParaRPr lang="en-US"/>
          </a:p>
        </p:txBody>
      </p:sp>
    </p:spTree>
    <p:extLst>
      <p:ext uri="{BB962C8B-B14F-4D97-AF65-F5344CB8AC3E}">
        <p14:creationId xmlns:p14="http://schemas.microsoft.com/office/powerpoint/2010/main" val="369113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B544A-1FEF-4D5D-A34E-58629B7D3377}" type="slidenum">
              <a:rPr lang="en-US" smtClean="0"/>
              <a:t>2</a:t>
            </a:fld>
            <a:endParaRPr lang="en-US"/>
          </a:p>
        </p:txBody>
      </p:sp>
    </p:spTree>
    <p:extLst>
      <p:ext uri="{BB962C8B-B14F-4D97-AF65-F5344CB8AC3E}">
        <p14:creationId xmlns:p14="http://schemas.microsoft.com/office/powerpoint/2010/main" val="3460594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new Legal Service Plan. While the screenshot is a little hard to see, the link to view the larger version is on the screen here. I listened to your input and feedback, so the form is quite short and has been designed to capture legal services-relevant information from the client and cover only what services you will or will not be providing for the client. The Services Needed Section should be fully marked, with Yes or No for each service, the reason why if No, Service Begin Date, referral comments if any, and Client Initials. All information should be filled out as completely as possible, or put strikethrough/ N/A, including the line for the interpreter. </a:t>
            </a:r>
          </a:p>
        </p:txBody>
      </p:sp>
      <p:sp>
        <p:nvSpPr>
          <p:cNvPr id="4" name="Slide Number Placeholder 3"/>
          <p:cNvSpPr>
            <a:spLocks noGrp="1"/>
          </p:cNvSpPr>
          <p:nvPr>
            <p:ph type="sldNum" sz="quarter" idx="5"/>
          </p:nvPr>
        </p:nvSpPr>
        <p:spPr/>
        <p:txBody>
          <a:bodyPr/>
          <a:lstStyle/>
          <a:p>
            <a:fld id="{A43B544A-1FEF-4D5D-A34E-58629B7D3377}" type="slidenum">
              <a:rPr lang="en-US" smtClean="0"/>
              <a:t>20</a:t>
            </a:fld>
            <a:endParaRPr lang="en-US"/>
          </a:p>
        </p:txBody>
      </p:sp>
    </p:spTree>
    <p:extLst>
      <p:ext uri="{BB962C8B-B14F-4D97-AF65-F5344CB8AC3E}">
        <p14:creationId xmlns:p14="http://schemas.microsoft.com/office/powerpoint/2010/main" val="1529854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the ESL Specific Services</a:t>
            </a:r>
          </a:p>
        </p:txBody>
      </p:sp>
      <p:sp>
        <p:nvSpPr>
          <p:cNvPr id="4" name="Slide Number Placeholder 3"/>
          <p:cNvSpPr>
            <a:spLocks noGrp="1"/>
          </p:cNvSpPr>
          <p:nvPr>
            <p:ph type="sldNum" sz="quarter" idx="5"/>
          </p:nvPr>
        </p:nvSpPr>
        <p:spPr/>
        <p:txBody>
          <a:bodyPr/>
          <a:lstStyle/>
          <a:p>
            <a:fld id="{A43B544A-1FEF-4D5D-A34E-58629B7D3377}" type="slidenum">
              <a:rPr lang="en-US" smtClean="0"/>
              <a:t>21</a:t>
            </a:fld>
            <a:endParaRPr lang="en-US"/>
          </a:p>
        </p:txBody>
      </p:sp>
    </p:spTree>
    <p:extLst>
      <p:ext uri="{BB962C8B-B14F-4D97-AF65-F5344CB8AC3E}">
        <p14:creationId xmlns:p14="http://schemas.microsoft.com/office/powerpoint/2010/main" val="2840247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providing direct ESL services, such as the ones seen on the screen, use form 6233 ELT Service Plan and 6234 ELT Assessment Form*  </a:t>
            </a:r>
            <a:br>
              <a:rPr lang="en-US" dirty="0"/>
            </a:br>
            <a:br>
              <a:rPr lang="en-US" dirty="0"/>
            </a:br>
            <a:r>
              <a:rPr lang="en-US" dirty="0"/>
              <a:t>*Unless substituting approved accredited assessment such as CASAS or BEST </a:t>
            </a:r>
          </a:p>
        </p:txBody>
      </p:sp>
      <p:sp>
        <p:nvSpPr>
          <p:cNvPr id="4" name="Slide Number Placeholder 3"/>
          <p:cNvSpPr>
            <a:spLocks noGrp="1"/>
          </p:cNvSpPr>
          <p:nvPr>
            <p:ph type="sldNum" sz="quarter" idx="5"/>
          </p:nvPr>
        </p:nvSpPr>
        <p:spPr/>
        <p:txBody>
          <a:bodyPr/>
          <a:lstStyle/>
          <a:p>
            <a:fld id="{A43B544A-1FEF-4D5D-A34E-58629B7D3377}" type="slidenum">
              <a:rPr lang="en-US" smtClean="0"/>
              <a:t>22</a:t>
            </a:fld>
            <a:endParaRPr lang="en-US"/>
          </a:p>
        </p:txBody>
      </p:sp>
    </p:spTree>
    <p:extLst>
      <p:ext uri="{BB962C8B-B14F-4D97-AF65-F5344CB8AC3E}">
        <p14:creationId xmlns:p14="http://schemas.microsoft.com/office/powerpoint/2010/main" val="3642912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changes made to these two forms? Changes include a more consistent, polished format for the ELT service Plan (6233) and a space for the CASAS/BEST Information. The Assessment (6234) has been majorly rehauled to be more culturally sensitive. We will take a look at these two forms on the next slides. </a:t>
            </a:r>
          </a:p>
        </p:txBody>
      </p:sp>
      <p:sp>
        <p:nvSpPr>
          <p:cNvPr id="4" name="Slide Number Placeholder 3"/>
          <p:cNvSpPr>
            <a:spLocks noGrp="1"/>
          </p:cNvSpPr>
          <p:nvPr>
            <p:ph type="sldNum" sz="quarter" idx="5"/>
          </p:nvPr>
        </p:nvSpPr>
        <p:spPr/>
        <p:txBody>
          <a:bodyPr/>
          <a:lstStyle/>
          <a:p>
            <a:fld id="{A43B544A-1FEF-4D5D-A34E-58629B7D3377}" type="slidenum">
              <a:rPr lang="en-US" smtClean="0"/>
              <a:t>23</a:t>
            </a:fld>
            <a:endParaRPr lang="en-US"/>
          </a:p>
        </p:txBody>
      </p:sp>
    </p:spTree>
    <p:extLst>
      <p:ext uri="{BB962C8B-B14F-4D97-AF65-F5344CB8AC3E}">
        <p14:creationId xmlns:p14="http://schemas.microsoft.com/office/powerpoint/2010/main" val="1371112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previous ELT Plan </a:t>
            </a:r>
          </a:p>
        </p:txBody>
      </p:sp>
      <p:sp>
        <p:nvSpPr>
          <p:cNvPr id="4" name="Slide Number Placeholder 3"/>
          <p:cNvSpPr>
            <a:spLocks noGrp="1"/>
          </p:cNvSpPr>
          <p:nvPr>
            <p:ph type="sldNum" sz="quarter" idx="5"/>
          </p:nvPr>
        </p:nvSpPr>
        <p:spPr/>
        <p:txBody>
          <a:bodyPr/>
          <a:lstStyle/>
          <a:p>
            <a:fld id="{A43B544A-1FEF-4D5D-A34E-58629B7D3377}" type="slidenum">
              <a:rPr lang="en-US" smtClean="0"/>
              <a:t>24</a:t>
            </a:fld>
            <a:endParaRPr lang="en-US"/>
          </a:p>
        </p:txBody>
      </p:sp>
    </p:spTree>
    <p:extLst>
      <p:ext uri="{BB962C8B-B14F-4D97-AF65-F5344CB8AC3E}">
        <p14:creationId xmlns:p14="http://schemas.microsoft.com/office/powerpoint/2010/main" val="2148230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the updated version. The formatting now matches that of all other plans, and it has been shortened onto one page. It has been designed to capture relevant information from the client, as well as to explain to the client what services are/are not being offered to them by your agency. The Services Needed Section should be fully marked, with Yes or No for each service, the reason why if No, Service Begin Date, referral comments if any, and Client Initials. All information should be filled out as completely as possible, or put strikethrough/ N/A, including the line for the interpreter. </a:t>
            </a:r>
          </a:p>
        </p:txBody>
      </p:sp>
      <p:sp>
        <p:nvSpPr>
          <p:cNvPr id="4" name="Slide Number Placeholder 3"/>
          <p:cNvSpPr>
            <a:spLocks noGrp="1"/>
          </p:cNvSpPr>
          <p:nvPr>
            <p:ph type="sldNum" sz="quarter" idx="5"/>
          </p:nvPr>
        </p:nvSpPr>
        <p:spPr/>
        <p:txBody>
          <a:bodyPr/>
          <a:lstStyle/>
          <a:p>
            <a:fld id="{A43B544A-1FEF-4D5D-A34E-58629B7D3377}" type="slidenum">
              <a:rPr lang="en-US" smtClean="0"/>
              <a:t>25</a:t>
            </a:fld>
            <a:endParaRPr lang="en-US"/>
          </a:p>
        </p:txBody>
      </p:sp>
    </p:spTree>
    <p:extLst>
      <p:ext uri="{BB962C8B-B14F-4D97-AF65-F5344CB8AC3E}">
        <p14:creationId xmlns:p14="http://schemas.microsoft.com/office/powerpoint/2010/main" val="2714527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previous version of the assessment. Some of the culturally insensitive questions, such as multiple family history questions, have been removed. Link here to new version: Link to New Form: </a:t>
            </a:r>
            <a:r>
              <a:rPr lang="en-US" dirty="0">
                <a:hlinkClick r:id="rId3"/>
              </a:rPr>
              <a:t>https://policies.ncdhhs.gov/divisional/social-services/forms/dss-6234-elt-learner-initial-assessment-form/@@display-file/form_file/DSS-6234.pdf</a:t>
            </a:r>
            <a:endParaRPr lang="en-US" dirty="0"/>
          </a:p>
          <a:p>
            <a:endParaRPr lang="en-US" dirty="0"/>
          </a:p>
        </p:txBody>
      </p:sp>
      <p:sp>
        <p:nvSpPr>
          <p:cNvPr id="4" name="Slide Number Placeholder 3"/>
          <p:cNvSpPr>
            <a:spLocks noGrp="1"/>
          </p:cNvSpPr>
          <p:nvPr>
            <p:ph type="sldNum" sz="quarter" idx="5"/>
          </p:nvPr>
        </p:nvSpPr>
        <p:spPr/>
        <p:txBody>
          <a:bodyPr/>
          <a:lstStyle/>
          <a:p>
            <a:fld id="{A43B544A-1FEF-4D5D-A34E-58629B7D3377}" type="slidenum">
              <a:rPr lang="en-US" smtClean="0"/>
              <a:t>26</a:t>
            </a:fld>
            <a:endParaRPr lang="en-US"/>
          </a:p>
        </p:txBody>
      </p:sp>
    </p:spTree>
    <p:extLst>
      <p:ext uri="{BB962C8B-B14F-4D97-AF65-F5344CB8AC3E}">
        <p14:creationId xmlns:p14="http://schemas.microsoft.com/office/powerpoint/2010/main" val="1470935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pages of the new assessment here, but the link on the screen prior shows you the full version. </a:t>
            </a:r>
          </a:p>
        </p:txBody>
      </p:sp>
      <p:sp>
        <p:nvSpPr>
          <p:cNvPr id="4" name="Slide Number Placeholder 3"/>
          <p:cNvSpPr>
            <a:spLocks noGrp="1"/>
          </p:cNvSpPr>
          <p:nvPr>
            <p:ph type="sldNum" sz="quarter" idx="5"/>
          </p:nvPr>
        </p:nvSpPr>
        <p:spPr/>
        <p:txBody>
          <a:bodyPr/>
          <a:lstStyle/>
          <a:p>
            <a:fld id="{A43B544A-1FEF-4D5D-A34E-58629B7D3377}" type="slidenum">
              <a:rPr lang="en-US" smtClean="0"/>
              <a:t>27</a:t>
            </a:fld>
            <a:endParaRPr lang="en-US"/>
          </a:p>
        </p:txBody>
      </p:sp>
    </p:spTree>
    <p:extLst>
      <p:ext uri="{BB962C8B-B14F-4D97-AF65-F5344CB8AC3E}">
        <p14:creationId xmlns:p14="http://schemas.microsoft.com/office/powerpoint/2010/main" val="882697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the Vocational Training forms</a:t>
            </a:r>
          </a:p>
        </p:txBody>
      </p:sp>
      <p:sp>
        <p:nvSpPr>
          <p:cNvPr id="4" name="Slide Number Placeholder 3"/>
          <p:cNvSpPr>
            <a:spLocks noGrp="1"/>
          </p:cNvSpPr>
          <p:nvPr>
            <p:ph type="sldNum" sz="quarter" idx="5"/>
          </p:nvPr>
        </p:nvSpPr>
        <p:spPr/>
        <p:txBody>
          <a:bodyPr/>
          <a:lstStyle/>
          <a:p>
            <a:fld id="{A43B544A-1FEF-4D5D-A34E-58629B7D3377}" type="slidenum">
              <a:rPr lang="en-US" smtClean="0"/>
              <a:t>28</a:t>
            </a:fld>
            <a:endParaRPr lang="en-US"/>
          </a:p>
        </p:txBody>
      </p:sp>
    </p:spTree>
    <p:extLst>
      <p:ext uri="{BB962C8B-B14F-4D97-AF65-F5344CB8AC3E}">
        <p14:creationId xmlns:p14="http://schemas.microsoft.com/office/powerpoint/2010/main" val="3572976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providing vocational services, such as the ones seen on the screen, you should use the forms DSS-6228 Vocational Plan and DSS-6229 Vocational Mutual Responsibility Agreement Plan of Action (MRA POA), along with the DSS-6230A and B Family Self-Sufficiency Plan (FSSP). </a:t>
            </a:r>
          </a:p>
        </p:txBody>
      </p:sp>
      <p:sp>
        <p:nvSpPr>
          <p:cNvPr id="4" name="Slide Number Placeholder 3"/>
          <p:cNvSpPr>
            <a:spLocks noGrp="1"/>
          </p:cNvSpPr>
          <p:nvPr>
            <p:ph type="sldNum" sz="quarter" idx="5"/>
          </p:nvPr>
        </p:nvSpPr>
        <p:spPr/>
        <p:txBody>
          <a:bodyPr/>
          <a:lstStyle/>
          <a:p>
            <a:fld id="{A43B544A-1FEF-4D5D-A34E-58629B7D3377}" type="slidenum">
              <a:rPr lang="en-US" smtClean="0"/>
              <a:t>29</a:t>
            </a:fld>
            <a:endParaRPr lang="en-US"/>
          </a:p>
        </p:txBody>
      </p:sp>
    </p:spTree>
    <p:extLst>
      <p:ext uri="{BB962C8B-B14F-4D97-AF65-F5344CB8AC3E}">
        <p14:creationId xmlns:p14="http://schemas.microsoft.com/office/powerpoint/2010/main" val="16114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a brief overview look at the various State Refugee Office (SRO) programming: We have 3 categories. First is Refugee Public Assistance, which is RCA and RMA. Then we have Refugee Support Services (RSS – formerly RAP but RSS since 2018), which encompasses a wide variety of services that support integration, adjustment, and self-sufficiency. These services include employment, vocational training, ESL, case management, legal services, and more. Finally we have what are called set-aside programs. These include Refugee Youth Mentoring (YM), Refugee Health Promotion (HP), Refugee School Impact (RSI), and Services to Older Refugees (SOR). </a:t>
            </a:r>
          </a:p>
        </p:txBody>
      </p:sp>
      <p:sp>
        <p:nvSpPr>
          <p:cNvPr id="4" name="Slide Number Placeholder 3"/>
          <p:cNvSpPr>
            <a:spLocks noGrp="1"/>
          </p:cNvSpPr>
          <p:nvPr>
            <p:ph type="sldNum" sz="quarter" idx="5"/>
          </p:nvPr>
        </p:nvSpPr>
        <p:spPr/>
        <p:txBody>
          <a:bodyPr/>
          <a:lstStyle/>
          <a:p>
            <a:fld id="{A43B544A-1FEF-4D5D-A34E-58629B7D3377}" type="slidenum">
              <a:rPr lang="en-US" smtClean="0"/>
              <a:t>3</a:t>
            </a:fld>
            <a:endParaRPr lang="en-US"/>
          </a:p>
        </p:txBody>
      </p:sp>
    </p:spTree>
    <p:extLst>
      <p:ext uri="{BB962C8B-B14F-4D97-AF65-F5344CB8AC3E}">
        <p14:creationId xmlns:p14="http://schemas.microsoft.com/office/powerpoint/2010/main" val="2570036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previous 6228</a:t>
            </a:r>
          </a:p>
        </p:txBody>
      </p:sp>
      <p:sp>
        <p:nvSpPr>
          <p:cNvPr id="4" name="Slide Number Placeholder 3"/>
          <p:cNvSpPr>
            <a:spLocks noGrp="1"/>
          </p:cNvSpPr>
          <p:nvPr>
            <p:ph type="sldNum" sz="quarter" idx="5"/>
          </p:nvPr>
        </p:nvSpPr>
        <p:spPr/>
        <p:txBody>
          <a:bodyPr/>
          <a:lstStyle/>
          <a:p>
            <a:fld id="{A43B544A-1FEF-4D5D-A34E-58629B7D3377}" type="slidenum">
              <a:rPr lang="en-US" smtClean="0"/>
              <a:t>30</a:t>
            </a:fld>
            <a:endParaRPr lang="en-US"/>
          </a:p>
        </p:txBody>
      </p:sp>
    </p:spTree>
    <p:extLst>
      <p:ext uri="{BB962C8B-B14F-4D97-AF65-F5344CB8AC3E}">
        <p14:creationId xmlns:p14="http://schemas.microsoft.com/office/powerpoint/2010/main" val="2386326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FSSP (6230A and B) will be covered a little later. First, we will take a look at the DSS-6228 and 6229. Some of the changes include more consistent formatting for the plan, and slight wording changes. </a:t>
            </a:r>
          </a:p>
        </p:txBody>
      </p:sp>
      <p:sp>
        <p:nvSpPr>
          <p:cNvPr id="4" name="Slide Number Placeholder 3"/>
          <p:cNvSpPr>
            <a:spLocks noGrp="1"/>
          </p:cNvSpPr>
          <p:nvPr>
            <p:ph type="sldNum" sz="quarter" idx="5"/>
          </p:nvPr>
        </p:nvSpPr>
        <p:spPr/>
        <p:txBody>
          <a:bodyPr/>
          <a:lstStyle/>
          <a:p>
            <a:fld id="{A43B544A-1FEF-4D5D-A34E-58629B7D3377}" type="slidenum">
              <a:rPr lang="en-US" smtClean="0"/>
              <a:t>31</a:t>
            </a:fld>
            <a:endParaRPr lang="en-US"/>
          </a:p>
        </p:txBody>
      </p:sp>
    </p:spTree>
    <p:extLst>
      <p:ext uri="{BB962C8B-B14F-4D97-AF65-F5344CB8AC3E}">
        <p14:creationId xmlns:p14="http://schemas.microsoft.com/office/powerpoint/2010/main" val="2136803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updated 6228 – The form now matches the same formatting as other plans. The form has been designed to capture relevant information from the client, as well as to formulate a vocational training or skills recertification plan, and explain to the client what services are/are not being offered to them by your agency. The Services Needed Section should be fully marked, with Yes or No for each service, the reason why if No, Service Begin Date, referral comments if any, and Client Initials. All information should be filled out as completely as possible, or put strikethrough/ N/A, including the line for the interpreter. </a:t>
            </a:r>
          </a:p>
        </p:txBody>
      </p:sp>
      <p:sp>
        <p:nvSpPr>
          <p:cNvPr id="4" name="Slide Number Placeholder 3"/>
          <p:cNvSpPr>
            <a:spLocks noGrp="1"/>
          </p:cNvSpPr>
          <p:nvPr>
            <p:ph type="sldNum" sz="quarter" idx="5"/>
          </p:nvPr>
        </p:nvSpPr>
        <p:spPr/>
        <p:txBody>
          <a:bodyPr/>
          <a:lstStyle/>
          <a:p>
            <a:fld id="{A43B544A-1FEF-4D5D-A34E-58629B7D3377}" type="slidenum">
              <a:rPr lang="en-US" smtClean="0"/>
              <a:t>32</a:t>
            </a:fld>
            <a:endParaRPr lang="en-US"/>
          </a:p>
        </p:txBody>
      </p:sp>
    </p:spTree>
    <p:extLst>
      <p:ext uri="{BB962C8B-B14F-4D97-AF65-F5344CB8AC3E}">
        <p14:creationId xmlns:p14="http://schemas.microsoft.com/office/powerpoint/2010/main" val="4109226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Mutual Responsibility Agreement Plan of Action (MRA POA) for Vocational Services only has slight changes but has been updated for better consistency. This form, unlike the POA for employment, is filled out at the time of enrollment to detail what activities the agency or the client will be doing with a target date for completion of each. </a:t>
            </a:r>
          </a:p>
        </p:txBody>
      </p:sp>
      <p:sp>
        <p:nvSpPr>
          <p:cNvPr id="4" name="Slide Number Placeholder 3"/>
          <p:cNvSpPr>
            <a:spLocks noGrp="1"/>
          </p:cNvSpPr>
          <p:nvPr>
            <p:ph type="sldNum" sz="quarter" idx="5"/>
          </p:nvPr>
        </p:nvSpPr>
        <p:spPr/>
        <p:txBody>
          <a:bodyPr/>
          <a:lstStyle/>
          <a:p>
            <a:fld id="{A43B544A-1FEF-4D5D-A34E-58629B7D3377}" type="slidenum">
              <a:rPr lang="en-US" smtClean="0"/>
              <a:t>33</a:t>
            </a:fld>
            <a:endParaRPr lang="en-US"/>
          </a:p>
        </p:txBody>
      </p:sp>
    </p:spTree>
    <p:extLst>
      <p:ext uri="{BB962C8B-B14F-4D97-AF65-F5344CB8AC3E}">
        <p14:creationId xmlns:p14="http://schemas.microsoft.com/office/powerpoint/2010/main" val="1168593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cover employment. Like mentioned at the beginning, all services are covered under the employment forms paperwork including vocational. </a:t>
            </a:r>
          </a:p>
        </p:txBody>
      </p:sp>
      <p:sp>
        <p:nvSpPr>
          <p:cNvPr id="4" name="Slide Number Placeholder 3"/>
          <p:cNvSpPr>
            <a:spLocks noGrp="1"/>
          </p:cNvSpPr>
          <p:nvPr>
            <p:ph type="sldNum" sz="quarter" idx="5"/>
          </p:nvPr>
        </p:nvSpPr>
        <p:spPr/>
        <p:txBody>
          <a:bodyPr/>
          <a:lstStyle/>
          <a:p>
            <a:fld id="{A43B544A-1FEF-4D5D-A34E-58629B7D3377}" type="slidenum">
              <a:rPr lang="en-US" smtClean="0"/>
              <a:t>34</a:t>
            </a:fld>
            <a:endParaRPr lang="en-US"/>
          </a:p>
        </p:txBody>
      </p:sp>
    </p:spTree>
    <p:extLst>
      <p:ext uri="{BB962C8B-B14F-4D97-AF65-F5344CB8AC3E}">
        <p14:creationId xmlns:p14="http://schemas.microsoft.com/office/powerpoint/2010/main" val="1653491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employment services, such as those listed on the screen, require employment forms to be completed with the client. These are the 6232 Employability Plan, 6239 A and B MRA and POA, and the 6230A and B FSSP. If you are providing both vocational services (such as 935) AND employability services, you should fill out the Employability Plan and associated forms instead of the DSS-6228 and DSS-6229. </a:t>
            </a:r>
          </a:p>
        </p:txBody>
      </p:sp>
      <p:sp>
        <p:nvSpPr>
          <p:cNvPr id="4" name="Slide Number Placeholder 3"/>
          <p:cNvSpPr>
            <a:spLocks noGrp="1"/>
          </p:cNvSpPr>
          <p:nvPr>
            <p:ph type="sldNum" sz="quarter" idx="5"/>
          </p:nvPr>
        </p:nvSpPr>
        <p:spPr/>
        <p:txBody>
          <a:bodyPr/>
          <a:lstStyle/>
          <a:p>
            <a:fld id="{A43B544A-1FEF-4D5D-A34E-58629B7D3377}" type="slidenum">
              <a:rPr lang="en-US" smtClean="0"/>
              <a:t>35</a:t>
            </a:fld>
            <a:endParaRPr lang="en-US"/>
          </a:p>
        </p:txBody>
      </p:sp>
    </p:spTree>
    <p:extLst>
      <p:ext uri="{BB962C8B-B14F-4D97-AF65-F5344CB8AC3E}">
        <p14:creationId xmlns:p14="http://schemas.microsoft.com/office/powerpoint/2010/main" val="1032051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up is the employability plan. Previous version of employability plan is here. </a:t>
            </a:r>
          </a:p>
        </p:txBody>
      </p:sp>
      <p:sp>
        <p:nvSpPr>
          <p:cNvPr id="4" name="Slide Number Placeholder 3"/>
          <p:cNvSpPr>
            <a:spLocks noGrp="1"/>
          </p:cNvSpPr>
          <p:nvPr>
            <p:ph type="sldNum" sz="quarter" idx="5"/>
          </p:nvPr>
        </p:nvSpPr>
        <p:spPr/>
        <p:txBody>
          <a:bodyPr/>
          <a:lstStyle/>
          <a:p>
            <a:fld id="{A43B544A-1FEF-4D5D-A34E-58629B7D3377}" type="slidenum">
              <a:rPr lang="en-US" smtClean="0"/>
              <a:t>36</a:t>
            </a:fld>
            <a:endParaRPr lang="en-US"/>
          </a:p>
        </p:txBody>
      </p:sp>
    </p:spTree>
    <p:extLst>
      <p:ext uri="{BB962C8B-B14F-4D97-AF65-F5344CB8AC3E}">
        <p14:creationId xmlns:p14="http://schemas.microsoft.com/office/powerpoint/2010/main" val="2668112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include: shorter plan, from 6 down to 4 pages. Formatting has been made more consistent and wording now matches RIS for ease and clarity. Services section now includes all current services. </a:t>
            </a:r>
          </a:p>
        </p:txBody>
      </p:sp>
      <p:sp>
        <p:nvSpPr>
          <p:cNvPr id="4" name="Slide Number Placeholder 3"/>
          <p:cNvSpPr>
            <a:spLocks noGrp="1"/>
          </p:cNvSpPr>
          <p:nvPr>
            <p:ph type="sldNum" sz="quarter" idx="5"/>
          </p:nvPr>
        </p:nvSpPr>
        <p:spPr/>
        <p:txBody>
          <a:bodyPr/>
          <a:lstStyle/>
          <a:p>
            <a:fld id="{A43B544A-1FEF-4D5D-A34E-58629B7D3377}" type="slidenum">
              <a:rPr lang="en-US" smtClean="0"/>
              <a:t>38</a:t>
            </a:fld>
            <a:endParaRPr lang="en-US"/>
          </a:p>
        </p:txBody>
      </p:sp>
    </p:spTree>
    <p:extLst>
      <p:ext uri="{BB962C8B-B14F-4D97-AF65-F5344CB8AC3E}">
        <p14:creationId xmlns:p14="http://schemas.microsoft.com/office/powerpoint/2010/main" val="3991827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updated Employability Plan has been designed to capture relevant information from the client, as well as to formulate an employment and vocational training plan, and explain to the client what services are/are not being offered to them by your agency. </a:t>
            </a:r>
          </a:p>
        </p:txBody>
      </p:sp>
      <p:sp>
        <p:nvSpPr>
          <p:cNvPr id="4" name="Slide Number Placeholder 3"/>
          <p:cNvSpPr>
            <a:spLocks noGrp="1"/>
          </p:cNvSpPr>
          <p:nvPr>
            <p:ph type="sldNum" sz="quarter" idx="5"/>
          </p:nvPr>
        </p:nvSpPr>
        <p:spPr/>
        <p:txBody>
          <a:bodyPr/>
          <a:lstStyle/>
          <a:p>
            <a:fld id="{A43B544A-1FEF-4D5D-A34E-58629B7D3377}" type="slidenum">
              <a:rPr lang="en-US" smtClean="0"/>
              <a:t>39</a:t>
            </a:fld>
            <a:endParaRPr lang="en-US"/>
          </a:p>
        </p:txBody>
      </p:sp>
    </p:spTree>
    <p:extLst>
      <p:ext uri="{BB962C8B-B14F-4D97-AF65-F5344CB8AC3E}">
        <p14:creationId xmlns:p14="http://schemas.microsoft.com/office/powerpoint/2010/main" val="858625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Services Needed Section should be fully marked, with Yes or No for each service, the reason why if No, Service Begin Date, referral comments if any, and Client Initials. The services have been updated to include all current services. All information should be filled out as completely as possible, or put strikethrough/ N/A, including the line for the interpreter. </a:t>
            </a:r>
          </a:p>
          <a:p>
            <a:endParaRPr lang="en-US" dirty="0"/>
          </a:p>
        </p:txBody>
      </p:sp>
      <p:sp>
        <p:nvSpPr>
          <p:cNvPr id="4" name="Slide Number Placeholder 3"/>
          <p:cNvSpPr>
            <a:spLocks noGrp="1"/>
          </p:cNvSpPr>
          <p:nvPr>
            <p:ph type="sldNum" sz="quarter" idx="5"/>
          </p:nvPr>
        </p:nvSpPr>
        <p:spPr/>
        <p:txBody>
          <a:bodyPr/>
          <a:lstStyle/>
          <a:p>
            <a:fld id="{A43B544A-1FEF-4D5D-A34E-58629B7D3377}" type="slidenum">
              <a:rPr lang="en-US" smtClean="0"/>
              <a:t>40</a:t>
            </a:fld>
            <a:endParaRPr lang="en-US"/>
          </a:p>
        </p:txBody>
      </p:sp>
    </p:spTree>
    <p:extLst>
      <p:ext uri="{BB962C8B-B14F-4D97-AF65-F5344CB8AC3E}">
        <p14:creationId xmlns:p14="http://schemas.microsoft.com/office/powerpoint/2010/main" val="97623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Refugee Support Services along with the various Set-Aside Programs together comprise our State Refugee Office REFUGEE SERVICES PROGRAMS or RSPs. The various DSS forms we are going to be looking at today are used for all RSPs. </a:t>
            </a:r>
          </a:p>
        </p:txBody>
      </p:sp>
      <p:sp>
        <p:nvSpPr>
          <p:cNvPr id="4" name="Slide Number Placeholder 3"/>
          <p:cNvSpPr>
            <a:spLocks noGrp="1"/>
          </p:cNvSpPr>
          <p:nvPr>
            <p:ph type="sldNum" sz="quarter" idx="5"/>
          </p:nvPr>
        </p:nvSpPr>
        <p:spPr/>
        <p:txBody>
          <a:bodyPr/>
          <a:lstStyle/>
          <a:p>
            <a:fld id="{A43B544A-1FEF-4D5D-A34E-58629B7D3377}" type="slidenum">
              <a:rPr lang="en-US" smtClean="0"/>
              <a:t>4</a:t>
            </a:fld>
            <a:endParaRPr lang="en-US"/>
          </a:p>
        </p:txBody>
      </p:sp>
    </p:spTree>
    <p:extLst>
      <p:ext uri="{BB962C8B-B14F-4D97-AF65-F5344CB8AC3E}">
        <p14:creationId xmlns:p14="http://schemas.microsoft.com/office/powerpoint/2010/main" val="2534742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B544A-1FEF-4D5D-A34E-58629B7D3377}" type="slidenum">
              <a:rPr lang="en-US" smtClean="0"/>
              <a:t>41</a:t>
            </a:fld>
            <a:endParaRPr lang="en-US"/>
          </a:p>
        </p:txBody>
      </p:sp>
    </p:spTree>
    <p:extLst>
      <p:ext uri="{BB962C8B-B14F-4D97-AF65-F5344CB8AC3E}">
        <p14:creationId xmlns:p14="http://schemas.microsoft.com/office/powerpoint/2010/main" val="3392311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have only slight revisions, such as those on the screen. </a:t>
            </a:r>
          </a:p>
        </p:txBody>
      </p:sp>
      <p:sp>
        <p:nvSpPr>
          <p:cNvPr id="4" name="Slide Number Placeholder 3"/>
          <p:cNvSpPr>
            <a:spLocks noGrp="1"/>
          </p:cNvSpPr>
          <p:nvPr>
            <p:ph type="sldNum" sz="quarter" idx="5"/>
          </p:nvPr>
        </p:nvSpPr>
        <p:spPr/>
        <p:txBody>
          <a:bodyPr/>
          <a:lstStyle/>
          <a:p>
            <a:fld id="{A43B544A-1FEF-4D5D-A34E-58629B7D3377}" type="slidenum">
              <a:rPr lang="en-US" smtClean="0"/>
              <a:t>42</a:t>
            </a:fld>
            <a:endParaRPr lang="en-US"/>
          </a:p>
        </p:txBody>
      </p:sp>
    </p:spTree>
    <p:extLst>
      <p:ext uri="{BB962C8B-B14F-4D97-AF65-F5344CB8AC3E}">
        <p14:creationId xmlns:p14="http://schemas.microsoft.com/office/powerpoint/2010/main" val="2166623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DSS-6230 FSSP. This is used for both Employment Plans and Vocational Plans.</a:t>
            </a:r>
          </a:p>
        </p:txBody>
      </p:sp>
      <p:sp>
        <p:nvSpPr>
          <p:cNvPr id="4" name="Slide Number Placeholder 3"/>
          <p:cNvSpPr>
            <a:spLocks noGrp="1"/>
          </p:cNvSpPr>
          <p:nvPr>
            <p:ph type="sldNum" sz="quarter" idx="5"/>
          </p:nvPr>
        </p:nvSpPr>
        <p:spPr/>
        <p:txBody>
          <a:bodyPr/>
          <a:lstStyle/>
          <a:p>
            <a:fld id="{A43B544A-1FEF-4D5D-A34E-58629B7D3377}" type="slidenum">
              <a:rPr lang="en-US" smtClean="0"/>
              <a:t>44</a:t>
            </a:fld>
            <a:endParaRPr lang="en-US"/>
          </a:p>
        </p:txBody>
      </p:sp>
    </p:spTree>
    <p:extLst>
      <p:ext uri="{BB962C8B-B14F-4D97-AF65-F5344CB8AC3E}">
        <p14:creationId xmlns:p14="http://schemas.microsoft.com/office/powerpoint/2010/main" val="562057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underwent some big changes. Some of these include: being split into two parts (A and B) and an improved budget. </a:t>
            </a:r>
          </a:p>
        </p:txBody>
      </p:sp>
      <p:sp>
        <p:nvSpPr>
          <p:cNvPr id="4" name="Slide Number Placeholder 3"/>
          <p:cNvSpPr>
            <a:spLocks noGrp="1"/>
          </p:cNvSpPr>
          <p:nvPr>
            <p:ph type="sldNum" sz="quarter" idx="5"/>
          </p:nvPr>
        </p:nvSpPr>
        <p:spPr/>
        <p:txBody>
          <a:bodyPr/>
          <a:lstStyle/>
          <a:p>
            <a:fld id="{A43B544A-1FEF-4D5D-A34E-58629B7D3377}" type="slidenum">
              <a:rPr lang="en-US" smtClean="0"/>
              <a:t>45</a:t>
            </a:fld>
            <a:endParaRPr lang="en-US"/>
          </a:p>
        </p:txBody>
      </p:sp>
    </p:spTree>
    <p:extLst>
      <p:ext uri="{BB962C8B-B14F-4D97-AF65-F5344CB8AC3E}">
        <p14:creationId xmlns:p14="http://schemas.microsoft.com/office/powerpoint/2010/main" val="780373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needs to be completed for any client who is getting vocational or employment services, AS WELL AS all members of the client’s case. This is an ORR requirement. The information then needs to be entered in the RIS database for each member of the case. The members of the case ALSO need to be linked via their DOS ID/ Case IDs. </a:t>
            </a:r>
          </a:p>
        </p:txBody>
      </p:sp>
      <p:sp>
        <p:nvSpPr>
          <p:cNvPr id="4" name="Slide Number Placeholder 3"/>
          <p:cNvSpPr>
            <a:spLocks noGrp="1"/>
          </p:cNvSpPr>
          <p:nvPr>
            <p:ph type="sldNum" sz="quarter" idx="5"/>
          </p:nvPr>
        </p:nvSpPr>
        <p:spPr/>
        <p:txBody>
          <a:bodyPr/>
          <a:lstStyle/>
          <a:p>
            <a:fld id="{A43B544A-1FEF-4D5D-A34E-58629B7D3377}" type="slidenum">
              <a:rPr lang="en-US" smtClean="0"/>
              <a:t>46</a:t>
            </a:fld>
            <a:endParaRPr lang="en-US"/>
          </a:p>
        </p:txBody>
      </p:sp>
    </p:spTree>
    <p:extLst>
      <p:ext uri="{BB962C8B-B14F-4D97-AF65-F5344CB8AC3E}">
        <p14:creationId xmlns:p14="http://schemas.microsoft.com/office/powerpoint/2010/main" val="3021861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DOS-ID needs to be entered for all clients. In the event that there is no DOS or Case ID, this is the procedure to create one. This MUST be entered for all clients to properly count the FSSP Data. </a:t>
            </a:r>
          </a:p>
        </p:txBody>
      </p:sp>
      <p:sp>
        <p:nvSpPr>
          <p:cNvPr id="4" name="Slide Number Placeholder 3"/>
          <p:cNvSpPr>
            <a:spLocks noGrp="1"/>
          </p:cNvSpPr>
          <p:nvPr>
            <p:ph type="sldNum" sz="quarter" idx="5"/>
          </p:nvPr>
        </p:nvSpPr>
        <p:spPr/>
        <p:txBody>
          <a:bodyPr/>
          <a:lstStyle/>
          <a:p>
            <a:fld id="{A43B544A-1FEF-4D5D-A34E-58629B7D3377}" type="slidenum">
              <a:rPr lang="en-US" smtClean="0"/>
              <a:t>47</a:t>
            </a:fld>
            <a:endParaRPr lang="en-US"/>
          </a:p>
        </p:txBody>
      </p:sp>
    </p:spTree>
    <p:extLst>
      <p:ext uri="{BB962C8B-B14F-4D97-AF65-F5344CB8AC3E}">
        <p14:creationId xmlns:p14="http://schemas.microsoft.com/office/powerpoint/2010/main" val="1713421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half of the FSSP is the BUDGET. This version of the budget has been improved for clarity and ease of use. The 6230B should be completed at the time of enrollment into RSS when the client is going to be getting vocational or employability services. The budget should be updated with the client if there are any significant changes in the client’s case that would impact the budget, such as a new family member, significant wage change, or a move to a more expensive home. </a:t>
            </a:r>
          </a:p>
        </p:txBody>
      </p:sp>
      <p:sp>
        <p:nvSpPr>
          <p:cNvPr id="4" name="Slide Number Placeholder 3"/>
          <p:cNvSpPr>
            <a:spLocks noGrp="1"/>
          </p:cNvSpPr>
          <p:nvPr>
            <p:ph type="sldNum" sz="quarter" idx="5"/>
          </p:nvPr>
        </p:nvSpPr>
        <p:spPr/>
        <p:txBody>
          <a:bodyPr/>
          <a:lstStyle/>
          <a:p>
            <a:fld id="{A43B544A-1FEF-4D5D-A34E-58629B7D3377}" type="slidenum">
              <a:rPr lang="en-US" smtClean="0"/>
              <a:t>48</a:t>
            </a:fld>
            <a:endParaRPr lang="en-US"/>
          </a:p>
        </p:txBody>
      </p:sp>
    </p:spTree>
    <p:extLst>
      <p:ext uri="{BB962C8B-B14F-4D97-AF65-F5344CB8AC3E}">
        <p14:creationId xmlns:p14="http://schemas.microsoft.com/office/powerpoint/2010/main" val="579967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will look at the paperwork to use if you are doing any other services starting with RSS exclusive of vocational, employability, and ELT</a:t>
            </a:r>
          </a:p>
        </p:txBody>
      </p:sp>
      <p:sp>
        <p:nvSpPr>
          <p:cNvPr id="4" name="Slide Number Placeholder 3"/>
          <p:cNvSpPr>
            <a:spLocks noGrp="1"/>
          </p:cNvSpPr>
          <p:nvPr>
            <p:ph type="sldNum" sz="quarter" idx="5"/>
          </p:nvPr>
        </p:nvSpPr>
        <p:spPr/>
        <p:txBody>
          <a:bodyPr/>
          <a:lstStyle/>
          <a:p>
            <a:fld id="{A43B544A-1FEF-4D5D-A34E-58629B7D3377}" type="slidenum">
              <a:rPr lang="en-US" smtClean="0"/>
              <a:t>49</a:t>
            </a:fld>
            <a:endParaRPr lang="en-US"/>
          </a:p>
        </p:txBody>
      </p:sp>
    </p:spTree>
    <p:extLst>
      <p:ext uri="{BB962C8B-B14F-4D97-AF65-F5344CB8AC3E}">
        <p14:creationId xmlns:p14="http://schemas.microsoft.com/office/powerpoint/2010/main" val="14034133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Services could include the ones here </a:t>
            </a:r>
          </a:p>
        </p:txBody>
      </p:sp>
      <p:sp>
        <p:nvSpPr>
          <p:cNvPr id="4" name="Slide Number Placeholder 3"/>
          <p:cNvSpPr>
            <a:spLocks noGrp="1"/>
          </p:cNvSpPr>
          <p:nvPr>
            <p:ph type="sldNum" sz="quarter" idx="5"/>
          </p:nvPr>
        </p:nvSpPr>
        <p:spPr/>
        <p:txBody>
          <a:bodyPr/>
          <a:lstStyle/>
          <a:p>
            <a:fld id="{A43B544A-1FEF-4D5D-A34E-58629B7D3377}" type="slidenum">
              <a:rPr lang="en-US" smtClean="0"/>
              <a:t>50</a:t>
            </a:fld>
            <a:endParaRPr lang="en-US"/>
          </a:p>
        </p:txBody>
      </p:sp>
    </p:spTree>
    <p:extLst>
      <p:ext uri="{BB962C8B-B14F-4D97-AF65-F5344CB8AC3E}">
        <p14:creationId xmlns:p14="http://schemas.microsoft.com/office/powerpoint/2010/main" val="2558564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the set-aside programs </a:t>
            </a:r>
          </a:p>
        </p:txBody>
      </p:sp>
      <p:sp>
        <p:nvSpPr>
          <p:cNvPr id="4" name="Slide Number Placeholder 3"/>
          <p:cNvSpPr>
            <a:spLocks noGrp="1"/>
          </p:cNvSpPr>
          <p:nvPr>
            <p:ph type="sldNum" sz="quarter" idx="5"/>
          </p:nvPr>
        </p:nvSpPr>
        <p:spPr/>
        <p:txBody>
          <a:bodyPr/>
          <a:lstStyle/>
          <a:p>
            <a:fld id="{A43B544A-1FEF-4D5D-A34E-58629B7D3377}" type="slidenum">
              <a:rPr lang="en-US" smtClean="0"/>
              <a:t>51</a:t>
            </a:fld>
            <a:endParaRPr lang="en-US"/>
          </a:p>
        </p:txBody>
      </p:sp>
    </p:spTree>
    <p:extLst>
      <p:ext uri="{BB962C8B-B14F-4D97-AF65-F5344CB8AC3E}">
        <p14:creationId xmlns:p14="http://schemas.microsoft.com/office/powerpoint/2010/main" val="279877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DSS Forms can be found online at the link you see on the screen. Bookmarking that page is useful as it will always show you the most recent version of the forms. Be sure to check the Effective Date (green arrow). Some forms have been only slightly revised, but many have undergone significant changes. It is important you ensure that you are using the newest forms because while some may look very different with a quick glance, some may not. Check revision date at the bottom of each form to be sure it is the most up-to-date.</a:t>
            </a:r>
          </a:p>
        </p:txBody>
      </p:sp>
      <p:sp>
        <p:nvSpPr>
          <p:cNvPr id="4" name="Slide Number Placeholder 3"/>
          <p:cNvSpPr>
            <a:spLocks noGrp="1"/>
          </p:cNvSpPr>
          <p:nvPr>
            <p:ph type="sldNum" sz="quarter" idx="5"/>
          </p:nvPr>
        </p:nvSpPr>
        <p:spPr/>
        <p:txBody>
          <a:bodyPr/>
          <a:lstStyle/>
          <a:p>
            <a:fld id="{A43B544A-1FEF-4D5D-A34E-58629B7D3377}" type="slidenum">
              <a:rPr lang="en-US" smtClean="0"/>
              <a:t>5</a:t>
            </a:fld>
            <a:endParaRPr lang="en-US"/>
          </a:p>
        </p:txBody>
      </p:sp>
    </p:spTree>
    <p:extLst>
      <p:ext uri="{BB962C8B-B14F-4D97-AF65-F5344CB8AC3E}">
        <p14:creationId xmlns:p14="http://schemas.microsoft.com/office/powerpoint/2010/main" val="37304038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 </a:t>
            </a:r>
          </a:p>
        </p:txBody>
      </p:sp>
      <p:sp>
        <p:nvSpPr>
          <p:cNvPr id="4" name="Slide Number Placeholder 3"/>
          <p:cNvSpPr>
            <a:spLocks noGrp="1"/>
          </p:cNvSpPr>
          <p:nvPr>
            <p:ph type="sldNum" sz="quarter" idx="5"/>
          </p:nvPr>
        </p:nvSpPr>
        <p:spPr/>
        <p:txBody>
          <a:bodyPr/>
          <a:lstStyle/>
          <a:p>
            <a:fld id="{A43B544A-1FEF-4D5D-A34E-58629B7D3377}" type="slidenum">
              <a:rPr lang="en-US" smtClean="0"/>
              <a:t>52</a:t>
            </a:fld>
            <a:endParaRPr lang="en-US"/>
          </a:p>
        </p:txBody>
      </p:sp>
    </p:spTree>
    <p:extLst>
      <p:ext uri="{BB962C8B-B14F-4D97-AF65-F5344CB8AC3E}">
        <p14:creationId xmlns:p14="http://schemas.microsoft.com/office/powerpoint/2010/main" val="4116212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a:t>
            </a:r>
          </a:p>
        </p:txBody>
      </p:sp>
      <p:sp>
        <p:nvSpPr>
          <p:cNvPr id="4" name="Slide Number Placeholder 3"/>
          <p:cNvSpPr>
            <a:spLocks noGrp="1"/>
          </p:cNvSpPr>
          <p:nvPr>
            <p:ph type="sldNum" sz="quarter" idx="5"/>
          </p:nvPr>
        </p:nvSpPr>
        <p:spPr/>
        <p:txBody>
          <a:bodyPr/>
          <a:lstStyle/>
          <a:p>
            <a:fld id="{A43B544A-1FEF-4D5D-A34E-58629B7D3377}" type="slidenum">
              <a:rPr lang="en-US" smtClean="0"/>
              <a:t>53</a:t>
            </a:fld>
            <a:endParaRPr lang="en-US"/>
          </a:p>
        </p:txBody>
      </p:sp>
    </p:spTree>
    <p:extLst>
      <p:ext uri="{BB962C8B-B14F-4D97-AF65-F5344CB8AC3E}">
        <p14:creationId xmlns:p14="http://schemas.microsoft.com/office/powerpoint/2010/main" val="4276606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RSI</a:t>
            </a:r>
          </a:p>
        </p:txBody>
      </p:sp>
      <p:sp>
        <p:nvSpPr>
          <p:cNvPr id="4" name="Slide Number Placeholder 3"/>
          <p:cNvSpPr>
            <a:spLocks noGrp="1"/>
          </p:cNvSpPr>
          <p:nvPr>
            <p:ph type="sldNum" sz="quarter" idx="5"/>
          </p:nvPr>
        </p:nvSpPr>
        <p:spPr/>
        <p:txBody>
          <a:bodyPr/>
          <a:lstStyle/>
          <a:p>
            <a:fld id="{A43B544A-1FEF-4D5D-A34E-58629B7D3377}" type="slidenum">
              <a:rPr lang="en-US" smtClean="0"/>
              <a:t>54</a:t>
            </a:fld>
            <a:endParaRPr lang="en-US"/>
          </a:p>
        </p:txBody>
      </p:sp>
    </p:spTree>
    <p:extLst>
      <p:ext uri="{BB962C8B-B14F-4D97-AF65-F5344CB8AC3E}">
        <p14:creationId xmlns:p14="http://schemas.microsoft.com/office/powerpoint/2010/main" val="2777306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YM</a:t>
            </a:r>
          </a:p>
        </p:txBody>
      </p:sp>
      <p:sp>
        <p:nvSpPr>
          <p:cNvPr id="4" name="Slide Number Placeholder 3"/>
          <p:cNvSpPr>
            <a:spLocks noGrp="1"/>
          </p:cNvSpPr>
          <p:nvPr>
            <p:ph type="sldNum" sz="quarter" idx="5"/>
          </p:nvPr>
        </p:nvSpPr>
        <p:spPr/>
        <p:txBody>
          <a:bodyPr/>
          <a:lstStyle/>
          <a:p>
            <a:fld id="{A43B544A-1FEF-4D5D-A34E-58629B7D3377}" type="slidenum">
              <a:rPr lang="en-US" smtClean="0"/>
              <a:t>55</a:t>
            </a:fld>
            <a:endParaRPr lang="en-US"/>
          </a:p>
        </p:txBody>
      </p:sp>
    </p:spTree>
    <p:extLst>
      <p:ext uri="{BB962C8B-B14F-4D97-AF65-F5344CB8AC3E}">
        <p14:creationId xmlns:p14="http://schemas.microsoft.com/office/powerpoint/2010/main" val="34898259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of these you should use the Service Plan (6231). This is the old version of the form. </a:t>
            </a:r>
          </a:p>
        </p:txBody>
      </p:sp>
      <p:sp>
        <p:nvSpPr>
          <p:cNvPr id="4" name="Slide Number Placeholder 3"/>
          <p:cNvSpPr>
            <a:spLocks noGrp="1"/>
          </p:cNvSpPr>
          <p:nvPr>
            <p:ph type="sldNum" sz="quarter" idx="5"/>
          </p:nvPr>
        </p:nvSpPr>
        <p:spPr/>
        <p:txBody>
          <a:bodyPr/>
          <a:lstStyle/>
          <a:p>
            <a:fld id="{A43B544A-1FEF-4D5D-A34E-58629B7D3377}" type="slidenum">
              <a:rPr lang="en-US" smtClean="0"/>
              <a:t>56</a:t>
            </a:fld>
            <a:endParaRPr lang="en-US"/>
          </a:p>
        </p:txBody>
      </p:sp>
    </p:spTree>
    <p:extLst>
      <p:ext uri="{BB962C8B-B14F-4D97-AF65-F5344CB8AC3E}">
        <p14:creationId xmlns:p14="http://schemas.microsoft.com/office/powerpoint/2010/main" val="1733342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to the service plan include the bullets above. </a:t>
            </a:r>
          </a:p>
        </p:txBody>
      </p:sp>
      <p:sp>
        <p:nvSpPr>
          <p:cNvPr id="4" name="Slide Number Placeholder 3"/>
          <p:cNvSpPr>
            <a:spLocks noGrp="1"/>
          </p:cNvSpPr>
          <p:nvPr>
            <p:ph type="sldNum" sz="quarter" idx="5"/>
          </p:nvPr>
        </p:nvSpPr>
        <p:spPr/>
        <p:txBody>
          <a:bodyPr/>
          <a:lstStyle/>
          <a:p>
            <a:fld id="{A43B544A-1FEF-4D5D-A34E-58629B7D3377}" type="slidenum">
              <a:rPr lang="en-US" smtClean="0"/>
              <a:t>57</a:t>
            </a:fld>
            <a:endParaRPr lang="en-US"/>
          </a:p>
        </p:txBody>
      </p:sp>
    </p:spTree>
    <p:extLst>
      <p:ext uri="{BB962C8B-B14F-4D97-AF65-F5344CB8AC3E}">
        <p14:creationId xmlns:p14="http://schemas.microsoft.com/office/powerpoint/2010/main" val="1811283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updated 6231 Service Plan is here. The form has been designed to capture relevant information from the client, as well as to formulate a service plan, and explain to the client what services are/are not being offered to them by your agency. The Services Needed Section should be fully marked, with Yes or No for each service, the reason why if No, Service Begin Date, referral comments if any, and Client Initials. All information should be filled out as completely as possible. </a:t>
            </a:r>
          </a:p>
          <a:p>
            <a:endParaRPr lang="en-US" dirty="0"/>
          </a:p>
        </p:txBody>
      </p:sp>
      <p:sp>
        <p:nvSpPr>
          <p:cNvPr id="4" name="Slide Number Placeholder 3"/>
          <p:cNvSpPr>
            <a:spLocks noGrp="1"/>
          </p:cNvSpPr>
          <p:nvPr>
            <p:ph type="sldNum" sz="quarter" idx="5"/>
          </p:nvPr>
        </p:nvSpPr>
        <p:spPr/>
        <p:txBody>
          <a:bodyPr/>
          <a:lstStyle/>
          <a:p>
            <a:fld id="{A43B544A-1FEF-4D5D-A34E-58629B7D3377}" type="slidenum">
              <a:rPr lang="en-US" smtClean="0"/>
              <a:t>58</a:t>
            </a:fld>
            <a:endParaRPr lang="en-US"/>
          </a:p>
        </p:txBody>
      </p:sp>
    </p:spTree>
    <p:extLst>
      <p:ext uri="{BB962C8B-B14F-4D97-AF65-F5344CB8AC3E}">
        <p14:creationId xmlns:p14="http://schemas.microsoft.com/office/powerpoint/2010/main" val="157681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Translations of the forms will be available in a variety of languages. These are in process, and you will be informed when they become available. </a:t>
            </a:r>
          </a:p>
        </p:txBody>
      </p:sp>
      <p:sp>
        <p:nvSpPr>
          <p:cNvPr id="4" name="Slide Number Placeholder 3"/>
          <p:cNvSpPr>
            <a:spLocks noGrp="1"/>
          </p:cNvSpPr>
          <p:nvPr>
            <p:ph type="sldNum" sz="quarter" idx="5"/>
          </p:nvPr>
        </p:nvSpPr>
        <p:spPr/>
        <p:txBody>
          <a:bodyPr/>
          <a:lstStyle/>
          <a:p>
            <a:fld id="{A43B544A-1FEF-4D5D-A34E-58629B7D3377}" type="slidenum">
              <a:rPr lang="en-US" smtClean="0"/>
              <a:t>6</a:t>
            </a:fld>
            <a:endParaRPr lang="en-US"/>
          </a:p>
        </p:txBody>
      </p:sp>
    </p:spTree>
    <p:extLst>
      <p:ext uri="{BB962C8B-B14F-4D97-AF65-F5344CB8AC3E}">
        <p14:creationId xmlns:p14="http://schemas.microsoft.com/office/powerpoint/2010/main" val="75383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updated checklists and other materials from today’s session will be sent out after the trainings. </a:t>
            </a:r>
          </a:p>
        </p:txBody>
      </p:sp>
      <p:sp>
        <p:nvSpPr>
          <p:cNvPr id="4" name="Slide Number Placeholder 3"/>
          <p:cNvSpPr>
            <a:spLocks noGrp="1"/>
          </p:cNvSpPr>
          <p:nvPr>
            <p:ph type="sldNum" sz="quarter" idx="5"/>
          </p:nvPr>
        </p:nvSpPr>
        <p:spPr/>
        <p:txBody>
          <a:bodyPr/>
          <a:lstStyle/>
          <a:p>
            <a:fld id="{A43B544A-1FEF-4D5D-A34E-58629B7D3377}" type="slidenum">
              <a:rPr lang="en-US" smtClean="0"/>
              <a:t>7</a:t>
            </a:fld>
            <a:endParaRPr lang="en-US"/>
          </a:p>
        </p:txBody>
      </p:sp>
    </p:spTree>
    <p:extLst>
      <p:ext uri="{BB962C8B-B14F-4D97-AF65-F5344CB8AC3E}">
        <p14:creationId xmlns:p14="http://schemas.microsoft.com/office/powerpoint/2010/main" val="206755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B544A-1FEF-4D5D-A34E-58629B7D3377}" type="slidenum">
              <a:rPr lang="en-US" smtClean="0"/>
              <a:t>8</a:t>
            </a:fld>
            <a:endParaRPr lang="en-US"/>
          </a:p>
        </p:txBody>
      </p:sp>
    </p:spTree>
    <p:extLst>
      <p:ext uri="{BB962C8B-B14F-4D97-AF65-F5344CB8AC3E}">
        <p14:creationId xmlns:p14="http://schemas.microsoft.com/office/powerpoint/2010/main" val="426100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these three forms, which are required no matter what services are being provided to clients. </a:t>
            </a:r>
          </a:p>
        </p:txBody>
      </p:sp>
      <p:sp>
        <p:nvSpPr>
          <p:cNvPr id="4" name="Slide Number Placeholder 3"/>
          <p:cNvSpPr>
            <a:spLocks noGrp="1"/>
          </p:cNvSpPr>
          <p:nvPr>
            <p:ph type="sldNum" sz="quarter" idx="5"/>
          </p:nvPr>
        </p:nvSpPr>
        <p:spPr/>
        <p:txBody>
          <a:bodyPr/>
          <a:lstStyle/>
          <a:p>
            <a:fld id="{A43B544A-1FEF-4D5D-A34E-58629B7D3377}" type="slidenum">
              <a:rPr lang="en-US" smtClean="0"/>
              <a:t>9</a:t>
            </a:fld>
            <a:endParaRPr lang="en-US"/>
          </a:p>
        </p:txBody>
      </p:sp>
    </p:spTree>
    <p:extLst>
      <p:ext uri="{BB962C8B-B14F-4D97-AF65-F5344CB8AC3E}">
        <p14:creationId xmlns:p14="http://schemas.microsoft.com/office/powerpoint/2010/main" val="130144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 Col-Chart/Table">
    <p:spTree>
      <p:nvGrpSpPr>
        <p:cNvPr id="1" name=""/>
        <p:cNvGrpSpPr/>
        <p:nvPr/>
      </p:nvGrpSpPr>
      <p:grpSpPr>
        <a:xfrm>
          <a:off x="0" y="0"/>
          <a:ext cx="0" cy="0"/>
          <a:chOff x="0" y="0"/>
          <a:chExt cx="0" cy="0"/>
        </a:xfrm>
      </p:grpSpPr>
      <p:cxnSp>
        <p:nvCxnSpPr>
          <p:cNvPr id="2" name="Straight Connector 1"/>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Black Seal">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
        <p:nvSpPr>
          <p:cNvPr id="5" name="Text Placeholder 13"/>
          <p:cNvSpPr txBox="1">
            <a:spLocks/>
          </p:cNvSpPr>
          <p:nvPr/>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olicies.ncdhhs.gov/divisional/social-services/forms/dss-6235-quarterly-review-form/@@display-file/form_file/DSS-6235.pdf"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policies.ncdhhs.gov/divisional/social-services/forms/dss-6250-legal-service-plan"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policies.ncdhhs.gov/divisional/social-services/forms/dss-6234-elt-learner-initial-assessment-form/@@display-file/form_file/DSS-6234.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olicies.ncdhhs.gov/divisional/social-services/forms?b_start:int=30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020B82-9435-4F77-9F6C-D75A26C89492}"/>
              </a:ext>
            </a:extLst>
          </p:cNvPr>
          <p:cNvSpPr>
            <a:spLocks noGrp="1"/>
          </p:cNvSpPr>
          <p:nvPr>
            <p:ph type="body" sz="quarter" idx="10"/>
          </p:nvPr>
        </p:nvSpPr>
        <p:spPr/>
        <p:txBody>
          <a:bodyPr/>
          <a:lstStyle/>
          <a:p>
            <a:r>
              <a:rPr lang="en-US" dirty="0"/>
              <a:t>DSS Form Revision Training </a:t>
            </a:r>
          </a:p>
        </p:txBody>
      </p:sp>
      <p:sp>
        <p:nvSpPr>
          <p:cNvPr id="3" name="Text Placeholder 2">
            <a:extLst>
              <a:ext uri="{FF2B5EF4-FFF2-40B4-BE49-F238E27FC236}">
                <a16:creationId xmlns:a16="http://schemas.microsoft.com/office/drawing/2014/main" id="{8FCEC2BA-82C9-43A1-BE68-FA24DBE74C48}"/>
              </a:ext>
            </a:extLst>
          </p:cNvPr>
          <p:cNvSpPr>
            <a:spLocks noGrp="1"/>
          </p:cNvSpPr>
          <p:nvPr>
            <p:ph type="body" sz="quarter" idx="11"/>
          </p:nvPr>
        </p:nvSpPr>
        <p:spPr/>
        <p:txBody>
          <a:bodyPr/>
          <a:lstStyle/>
          <a:p>
            <a:endParaRPr lang="en-US" dirty="0"/>
          </a:p>
          <a:p>
            <a:r>
              <a:rPr lang="en-US" sz="2200" dirty="0"/>
              <a:t>Rachael Borowy	</a:t>
            </a:r>
          </a:p>
          <a:p>
            <a:r>
              <a:rPr lang="en-US" sz="2200" dirty="0"/>
              <a:t>Program Consultant </a:t>
            </a:r>
          </a:p>
          <a:p>
            <a:r>
              <a:rPr lang="en-US" sz="2200" dirty="0"/>
              <a:t>State Refugee Office </a:t>
            </a:r>
          </a:p>
        </p:txBody>
      </p:sp>
      <p:sp>
        <p:nvSpPr>
          <p:cNvPr id="4" name="Text Placeholder 3">
            <a:extLst>
              <a:ext uri="{FF2B5EF4-FFF2-40B4-BE49-F238E27FC236}">
                <a16:creationId xmlns:a16="http://schemas.microsoft.com/office/drawing/2014/main" id="{F8BAA60D-CD00-4E5B-B987-7C0B1C80AAAF}"/>
              </a:ext>
            </a:extLst>
          </p:cNvPr>
          <p:cNvSpPr>
            <a:spLocks noGrp="1"/>
          </p:cNvSpPr>
          <p:nvPr>
            <p:ph type="body" sz="quarter" idx="12"/>
          </p:nvPr>
        </p:nvSpPr>
        <p:spPr/>
        <p:txBody>
          <a:bodyPr>
            <a:normAutofit/>
          </a:bodyPr>
          <a:lstStyle/>
          <a:p>
            <a:r>
              <a:rPr lang="en-US" sz="2200" dirty="0"/>
              <a:t>January 2023</a:t>
            </a:r>
          </a:p>
        </p:txBody>
      </p:sp>
    </p:spTree>
    <p:extLst>
      <p:ext uri="{BB962C8B-B14F-4D97-AF65-F5344CB8AC3E}">
        <p14:creationId xmlns:p14="http://schemas.microsoft.com/office/powerpoint/2010/main" val="107443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B3A80-CF03-4D77-80C4-A213DCC309C4}"/>
              </a:ext>
            </a:extLst>
          </p:cNvPr>
          <p:cNvSpPr>
            <a:spLocks noGrp="1"/>
          </p:cNvSpPr>
          <p:nvPr>
            <p:ph type="title"/>
          </p:nvPr>
        </p:nvSpPr>
        <p:spPr/>
        <p:txBody>
          <a:bodyPr/>
          <a:lstStyle/>
          <a:p>
            <a:r>
              <a:rPr lang="en-US" dirty="0"/>
              <a:t>Form Changes: DSS-6236</a:t>
            </a:r>
          </a:p>
        </p:txBody>
      </p:sp>
      <p:sp>
        <p:nvSpPr>
          <p:cNvPr id="5" name="Text Placeholder 4">
            <a:extLst>
              <a:ext uri="{FF2B5EF4-FFF2-40B4-BE49-F238E27FC236}">
                <a16:creationId xmlns:a16="http://schemas.microsoft.com/office/drawing/2014/main" id="{2C442422-403F-46E9-AFC9-69C057CF0FD6}"/>
              </a:ext>
            </a:extLst>
          </p:cNvPr>
          <p:cNvSpPr>
            <a:spLocks noGrp="1"/>
          </p:cNvSpPr>
          <p:nvPr>
            <p:ph type="body" sz="quarter" idx="16"/>
          </p:nvPr>
        </p:nvSpPr>
        <p:spPr>
          <a:xfrm>
            <a:off x="0" y="1028432"/>
            <a:ext cx="3840480" cy="500063"/>
          </a:xfrm>
        </p:spPr>
        <p:txBody>
          <a:bodyPr/>
          <a:lstStyle/>
          <a:p>
            <a:r>
              <a:rPr lang="en-US" dirty="0"/>
              <a:t>Previous Version</a:t>
            </a:r>
          </a:p>
        </p:txBody>
      </p:sp>
      <p:sp>
        <p:nvSpPr>
          <p:cNvPr id="6" name="Text Placeholder 5">
            <a:extLst>
              <a:ext uri="{FF2B5EF4-FFF2-40B4-BE49-F238E27FC236}">
                <a16:creationId xmlns:a16="http://schemas.microsoft.com/office/drawing/2014/main" id="{B4631FD4-E5CE-4C6A-A28B-636C825C7E24}"/>
              </a:ext>
            </a:extLst>
          </p:cNvPr>
          <p:cNvSpPr>
            <a:spLocks noGrp="1"/>
          </p:cNvSpPr>
          <p:nvPr>
            <p:ph type="body" sz="quarter" idx="17"/>
          </p:nvPr>
        </p:nvSpPr>
        <p:spPr>
          <a:xfrm>
            <a:off x="5351525" y="1006563"/>
            <a:ext cx="3840480" cy="500063"/>
          </a:xfrm>
        </p:spPr>
        <p:txBody>
          <a:bodyPr/>
          <a:lstStyle/>
          <a:p>
            <a:r>
              <a:rPr lang="en-US" dirty="0"/>
              <a:t>New Version</a:t>
            </a:r>
          </a:p>
        </p:txBody>
      </p:sp>
      <p:pic>
        <p:nvPicPr>
          <p:cNvPr id="10" name="Picture 9">
            <a:extLst>
              <a:ext uri="{FF2B5EF4-FFF2-40B4-BE49-F238E27FC236}">
                <a16:creationId xmlns:a16="http://schemas.microsoft.com/office/drawing/2014/main" id="{3E38DE21-7D4C-4E14-8FB7-DAD56653347B}"/>
              </a:ext>
            </a:extLst>
          </p:cNvPr>
          <p:cNvPicPr>
            <a:picLocks noChangeAspect="1"/>
          </p:cNvPicPr>
          <p:nvPr/>
        </p:nvPicPr>
        <p:blipFill>
          <a:blip r:embed="rId3"/>
          <a:stretch>
            <a:fillRect/>
          </a:stretch>
        </p:blipFill>
        <p:spPr>
          <a:xfrm>
            <a:off x="500439" y="1528495"/>
            <a:ext cx="3207584" cy="4973703"/>
          </a:xfrm>
          <a:prstGeom prst="rect">
            <a:avLst/>
          </a:prstGeom>
        </p:spPr>
      </p:pic>
      <p:pic>
        <p:nvPicPr>
          <p:cNvPr id="4" name="Picture 3">
            <a:extLst>
              <a:ext uri="{FF2B5EF4-FFF2-40B4-BE49-F238E27FC236}">
                <a16:creationId xmlns:a16="http://schemas.microsoft.com/office/drawing/2014/main" id="{611A8389-9BDB-48F5-8509-6CC6BE52EDA8}"/>
              </a:ext>
            </a:extLst>
          </p:cNvPr>
          <p:cNvPicPr>
            <a:picLocks noChangeAspect="1"/>
          </p:cNvPicPr>
          <p:nvPr/>
        </p:nvPicPr>
        <p:blipFill>
          <a:blip r:embed="rId4"/>
          <a:stretch>
            <a:fillRect/>
          </a:stretch>
        </p:blipFill>
        <p:spPr>
          <a:xfrm>
            <a:off x="4971279" y="1528494"/>
            <a:ext cx="3546357" cy="49737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8620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73C-F436-4DCE-99CD-45BC81863678}"/>
              </a:ext>
            </a:extLst>
          </p:cNvPr>
          <p:cNvSpPr>
            <a:spLocks noGrp="1"/>
          </p:cNvSpPr>
          <p:nvPr>
            <p:ph type="title"/>
          </p:nvPr>
        </p:nvSpPr>
        <p:spPr/>
        <p:txBody>
          <a:bodyPr/>
          <a:lstStyle/>
          <a:p>
            <a:r>
              <a:rPr lang="en-US" dirty="0"/>
              <a:t>DSS-6236 Changes </a:t>
            </a:r>
          </a:p>
        </p:txBody>
      </p:sp>
      <p:sp>
        <p:nvSpPr>
          <p:cNvPr id="4" name="Content Placeholder 3">
            <a:extLst>
              <a:ext uri="{FF2B5EF4-FFF2-40B4-BE49-F238E27FC236}">
                <a16:creationId xmlns:a16="http://schemas.microsoft.com/office/drawing/2014/main" id="{51ACA133-4795-4614-A051-3BC8E7CC228A}"/>
              </a:ext>
            </a:extLst>
          </p:cNvPr>
          <p:cNvSpPr>
            <a:spLocks noGrp="1"/>
          </p:cNvSpPr>
          <p:nvPr>
            <p:ph sz="quarter" idx="14"/>
          </p:nvPr>
        </p:nvSpPr>
        <p:spPr>
          <a:xfrm>
            <a:off x="648683" y="1259631"/>
            <a:ext cx="7894638" cy="4902890"/>
          </a:xfrm>
        </p:spPr>
        <p:txBody>
          <a:bodyPr/>
          <a:lstStyle/>
          <a:p>
            <a:pPr marL="342900" indent="-342900">
              <a:lnSpc>
                <a:spcPct val="150000"/>
              </a:lnSpc>
              <a:buFont typeface="Arial" panose="020B0604020202020204" pitchFamily="34" charset="0"/>
              <a:buChar char="•"/>
            </a:pPr>
            <a:r>
              <a:rPr lang="en-US" dirty="0"/>
              <a:t>The DSS-6236 Informed Consent for Release of Information</a:t>
            </a:r>
          </a:p>
          <a:p>
            <a:pPr marL="342900" indent="-342900" algn="l">
              <a:lnSpc>
                <a:spcPct val="150000"/>
              </a:lnSpc>
              <a:buFont typeface="Arial" panose="020B0604020202020204" pitchFamily="34" charset="0"/>
              <a:buChar char="•"/>
            </a:pPr>
            <a:r>
              <a:rPr lang="en-US" dirty="0"/>
              <a:t>Changes include: </a:t>
            </a:r>
          </a:p>
          <a:p>
            <a:pPr marL="857250" lvl="1" indent="-342900">
              <a:lnSpc>
                <a:spcPct val="150000"/>
              </a:lnSpc>
            </a:pPr>
            <a:r>
              <a:rPr lang="en-US" dirty="0"/>
              <a:t>Added an additional space for referrals</a:t>
            </a:r>
          </a:p>
          <a:p>
            <a:pPr marL="857250" lvl="1" indent="-342900">
              <a:lnSpc>
                <a:spcPct val="150000"/>
              </a:lnSpc>
            </a:pPr>
            <a:r>
              <a:rPr lang="en-US" dirty="0"/>
              <a:t>Did away with categorization of spaces; only “purpose” </a:t>
            </a:r>
          </a:p>
          <a:p>
            <a:pPr marL="857250" lvl="1" indent="-342900">
              <a:lnSpc>
                <a:spcPct val="150000"/>
              </a:lnSpc>
            </a:pPr>
            <a:r>
              <a:rPr lang="en-US" dirty="0"/>
              <a:t>Updated language in bullet points (for the purpose of “coordinating service delivery for me and members of my case”)</a:t>
            </a:r>
          </a:p>
          <a:p>
            <a:pPr marL="857250" lvl="1" indent="-342900">
              <a:lnSpc>
                <a:spcPct val="150000"/>
              </a:lnSpc>
            </a:pPr>
            <a:endParaRPr lang="en-US" dirty="0"/>
          </a:p>
        </p:txBody>
      </p:sp>
    </p:spTree>
    <p:extLst>
      <p:ext uri="{BB962C8B-B14F-4D97-AF65-F5344CB8AC3E}">
        <p14:creationId xmlns:p14="http://schemas.microsoft.com/office/powerpoint/2010/main" val="337528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B3A80-CF03-4D77-80C4-A213DCC309C4}"/>
              </a:ext>
            </a:extLst>
          </p:cNvPr>
          <p:cNvSpPr>
            <a:spLocks noGrp="1"/>
          </p:cNvSpPr>
          <p:nvPr>
            <p:ph type="title"/>
          </p:nvPr>
        </p:nvSpPr>
        <p:spPr/>
        <p:txBody>
          <a:bodyPr/>
          <a:lstStyle/>
          <a:p>
            <a:r>
              <a:rPr lang="en-US" dirty="0"/>
              <a:t>Form Changes: DSS-6237</a:t>
            </a:r>
          </a:p>
        </p:txBody>
      </p:sp>
      <p:sp>
        <p:nvSpPr>
          <p:cNvPr id="5" name="Text Placeholder 4">
            <a:extLst>
              <a:ext uri="{FF2B5EF4-FFF2-40B4-BE49-F238E27FC236}">
                <a16:creationId xmlns:a16="http://schemas.microsoft.com/office/drawing/2014/main" id="{2C442422-403F-46E9-AFC9-69C057CF0FD6}"/>
              </a:ext>
            </a:extLst>
          </p:cNvPr>
          <p:cNvSpPr>
            <a:spLocks noGrp="1"/>
          </p:cNvSpPr>
          <p:nvPr>
            <p:ph type="body" sz="quarter" idx="16"/>
          </p:nvPr>
        </p:nvSpPr>
        <p:spPr>
          <a:xfrm>
            <a:off x="-92075" y="1156964"/>
            <a:ext cx="3840480" cy="500063"/>
          </a:xfrm>
        </p:spPr>
        <p:txBody>
          <a:bodyPr/>
          <a:lstStyle/>
          <a:p>
            <a:r>
              <a:rPr lang="en-US" dirty="0"/>
              <a:t>Previous Version</a:t>
            </a:r>
          </a:p>
        </p:txBody>
      </p:sp>
      <p:sp>
        <p:nvSpPr>
          <p:cNvPr id="6" name="Text Placeholder 5">
            <a:extLst>
              <a:ext uri="{FF2B5EF4-FFF2-40B4-BE49-F238E27FC236}">
                <a16:creationId xmlns:a16="http://schemas.microsoft.com/office/drawing/2014/main" id="{B4631FD4-E5CE-4C6A-A28B-636C825C7E24}"/>
              </a:ext>
            </a:extLst>
          </p:cNvPr>
          <p:cNvSpPr>
            <a:spLocks noGrp="1"/>
          </p:cNvSpPr>
          <p:nvPr>
            <p:ph type="body" sz="quarter" idx="17"/>
          </p:nvPr>
        </p:nvSpPr>
        <p:spPr>
          <a:xfrm>
            <a:off x="4665131" y="1156963"/>
            <a:ext cx="3840480" cy="500063"/>
          </a:xfrm>
        </p:spPr>
        <p:txBody>
          <a:bodyPr/>
          <a:lstStyle/>
          <a:p>
            <a:r>
              <a:rPr lang="en-US" dirty="0"/>
              <a:t>New Version</a:t>
            </a:r>
          </a:p>
        </p:txBody>
      </p:sp>
      <p:pic>
        <p:nvPicPr>
          <p:cNvPr id="10" name="Picture 9">
            <a:extLst>
              <a:ext uri="{FF2B5EF4-FFF2-40B4-BE49-F238E27FC236}">
                <a16:creationId xmlns:a16="http://schemas.microsoft.com/office/drawing/2014/main" id="{2FF366C5-D214-40C4-8AE7-37CBD5E1403E}"/>
              </a:ext>
            </a:extLst>
          </p:cNvPr>
          <p:cNvPicPr>
            <a:picLocks noChangeAspect="1"/>
          </p:cNvPicPr>
          <p:nvPr/>
        </p:nvPicPr>
        <p:blipFill>
          <a:blip r:embed="rId3"/>
          <a:stretch>
            <a:fillRect/>
          </a:stretch>
        </p:blipFill>
        <p:spPr>
          <a:xfrm>
            <a:off x="457200" y="1700038"/>
            <a:ext cx="3419242" cy="4716637"/>
          </a:xfrm>
          <a:prstGeom prst="rect">
            <a:avLst/>
          </a:prstGeom>
        </p:spPr>
      </p:pic>
      <p:pic>
        <p:nvPicPr>
          <p:cNvPr id="4" name="Picture 3">
            <a:extLst>
              <a:ext uri="{FF2B5EF4-FFF2-40B4-BE49-F238E27FC236}">
                <a16:creationId xmlns:a16="http://schemas.microsoft.com/office/drawing/2014/main" id="{BC91265F-F72D-4BC8-882B-A5761C950741}"/>
              </a:ext>
            </a:extLst>
          </p:cNvPr>
          <p:cNvPicPr>
            <a:picLocks noChangeAspect="1"/>
          </p:cNvPicPr>
          <p:nvPr/>
        </p:nvPicPr>
        <p:blipFill>
          <a:blip r:embed="rId4"/>
          <a:stretch>
            <a:fillRect/>
          </a:stretch>
        </p:blipFill>
        <p:spPr>
          <a:xfrm>
            <a:off x="4747563" y="1700038"/>
            <a:ext cx="3675617" cy="4876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12506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73C-F436-4DCE-99CD-45BC81863678}"/>
              </a:ext>
            </a:extLst>
          </p:cNvPr>
          <p:cNvSpPr>
            <a:spLocks noGrp="1"/>
          </p:cNvSpPr>
          <p:nvPr>
            <p:ph type="title"/>
          </p:nvPr>
        </p:nvSpPr>
        <p:spPr/>
        <p:txBody>
          <a:bodyPr/>
          <a:lstStyle/>
          <a:p>
            <a:r>
              <a:rPr lang="en-US" dirty="0"/>
              <a:t>DSS-6237 Changes </a:t>
            </a:r>
          </a:p>
        </p:txBody>
      </p:sp>
      <p:sp>
        <p:nvSpPr>
          <p:cNvPr id="4" name="Content Placeholder 3">
            <a:extLst>
              <a:ext uri="{FF2B5EF4-FFF2-40B4-BE49-F238E27FC236}">
                <a16:creationId xmlns:a16="http://schemas.microsoft.com/office/drawing/2014/main" id="{51ACA133-4795-4614-A051-3BC8E7CC228A}"/>
              </a:ext>
            </a:extLst>
          </p:cNvPr>
          <p:cNvSpPr>
            <a:spLocks noGrp="1"/>
          </p:cNvSpPr>
          <p:nvPr>
            <p:ph sz="quarter" idx="14"/>
          </p:nvPr>
        </p:nvSpPr>
        <p:spPr>
          <a:xfrm>
            <a:off x="648683" y="1259631"/>
            <a:ext cx="7894638" cy="4902890"/>
          </a:xfrm>
        </p:spPr>
        <p:txBody>
          <a:bodyPr/>
          <a:lstStyle/>
          <a:p>
            <a:pPr marL="342900" indent="-342900">
              <a:lnSpc>
                <a:spcPct val="150000"/>
              </a:lnSpc>
              <a:buFont typeface="Arial" panose="020B0604020202020204" pitchFamily="34" charset="0"/>
              <a:buChar char="•"/>
            </a:pPr>
            <a:r>
              <a:rPr lang="en-US" dirty="0"/>
              <a:t>The DSS-6237 Client Rights Form</a:t>
            </a:r>
          </a:p>
          <a:p>
            <a:pPr marL="342900" indent="-342900" algn="l">
              <a:lnSpc>
                <a:spcPct val="150000"/>
              </a:lnSpc>
              <a:buFont typeface="Arial" panose="020B0604020202020204" pitchFamily="34" charset="0"/>
              <a:buChar char="•"/>
            </a:pPr>
            <a:r>
              <a:rPr lang="en-US" dirty="0"/>
              <a:t>Minor changes include: </a:t>
            </a:r>
          </a:p>
          <a:p>
            <a:pPr marL="857250" lvl="1" indent="-342900">
              <a:lnSpc>
                <a:spcPct val="150000"/>
              </a:lnSpc>
            </a:pPr>
            <a:r>
              <a:rPr lang="en-US" dirty="0"/>
              <a:t>Slight changes in wording including change in wording of first bullet (to incorporate language access) </a:t>
            </a:r>
          </a:p>
          <a:p>
            <a:pPr marL="857250" lvl="1" indent="-342900">
              <a:lnSpc>
                <a:spcPct val="150000"/>
              </a:lnSpc>
            </a:pPr>
            <a:r>
              <a:rPr lang="en-US" dirty="0"/>
              <a:t>Change from “Case Manager” and “Case Manager Supervisor” to “Caseworker/Agency Staff” and “Staff Supervisor” </a:t>
            </a:r>
          </a:p>
          <a:p>
            <a:pPr marL="857250" lvl="1" indent="-342900">
              <a:lnSpc>
                <a:spcPct val="150000"/>
              </a:lnSpc>
            </a:pPr>
            <a:endParaRPr lang="en-US" dirty="0"/>
          </a:p>
        </p:txBody>
      </p:sp>
    </p:spTree>
    <p:extLst>
      <p:ext uri="{BB962C8B-B14F-4D97-AF65-F5344CB8AC3E}">
        <p14:creationId xmlns:p14="http://schemas.microsoft.com/office/powerpoint/2010/main" val="186501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B3A80-CF03-4D77-80C4-A213DCC309C4}"/>
              </a:ext>
            </a:extLst>
          </p:cNvPr>
          <p:cNvSpPr>
            <a:spLocks noGrp="1"/>
          </p:cNvSpPr>
          <p:nvPr>
            <p:ph type="title"/>
          </p:nvPr>
        </p:nvSpPr>
        <p:spPr/>
        <p:txBody>
          <a:bodyPr/>
          <a:lstStyle/>
          <a:p>
            <a:r>
              <a:rPr lang="en-US" dirty="0"/>
              <a:t>Form Changes: DSS-6235</a:t>
            </a:r>
          </a:p>
        </p:txBody>
      </p:sp>
      <p:sp>
        <p:nvSpPr>
          <p:cNvPr id="4" name="Text Placeholder 3">
            <a:extLst>
              <a:ext uri="{FF2B5EF4-FFF2-40B4-BE49-F238E27FC236}">
                <a16:creationId xmlns:a16="http://schemas.microsoft.com/office/drawing/2014/main" id="{C9A867FC-ECCF-46ED-8C27-78F5363458AF}"/>
              </a:ext>
            </a:extLst>
          </p:cNvPr>
          <p:cNvSpPr>
            <a:spLocks noGrp="1"/>
          </p:cNvSpPr>
          <p:nvPr>
            <p:ph type="body" sz="quarter" idx="11"/>
          </p:nvPr>
        </p:nvSpPr>
        <p:spPr/>
        <p:txBody>
          <a:bodyPr/>
          <a:lstStyle/>
          <a:p>
            <a:endParaRPr lang="en-US" dirty="0"/>
          </a:p>
        </p:txBody>
      </p:sp>
      <p:sp>
        <p:nvSpPr>
          <p:cNvPr id="5" name="Text Placeholder 4">
            <a:extLst>
              <a:ext uri="{FF2B5EF4-FFF2-40B4-BE49-F238E27FC236}">
                <a16:creationId xmlns:a16="http://schemas.microsoft.com/office/drawing/2014/main" id="{2C442422-403F-46E9-AFC9-69C057CF0FD6}"/>
              </a:ext>
            </a:extLst>
          </p:cNvPr>
          <p:cNvSpPr>
            <a:spLocks noGrp="1"/>
          </p:cNvSpPr>
          <p:nvPr>
            <p:ph type="body" sz="quarter" idx="16"/>
          </p:nvPr>
        </p:nvSpPr>
        <p:spPr>
          <a:xfrm>
            <a:off x="0" y="1049863"/>
            <a:ext cx="3840480" cy="500063"/>
          </a:xfrm>
        </p:spPr>
        <p:txBody>
          <a:bodyPr/>
          <a:lstStyle/>
          <a:p>
            <a:r>
              <a:rPr lang="en-US" dirty="0"/>
              <a:t>Previous Version</a:t>
            </a:r>
          </a:p>
        </p:txBody>
      </p:sp>
      <p:sp>
        <p:nvSpPr>
          <p:cNvPr id="6" name="Text Placeholder 5">
            <a:extLst>
              <a:ext uri="{FF2B5EF4-FFF2-40B4-BE49-F238E27FC236}">
                <a16:creationId xmlns:a16="http://schemas.microsoft.com/office/drawing/2014/main" id="{B4631FD4-E5CE-4C6A-A28B-636C825C7E24}"/>
              </a:ext>
            </a:extLst>
          </p:cNvPr>
          <p:cNvSpPr>
            <a:spLocks noGrp="1"/>
          </p:cNvSpPr>
          <p:nvPr>
            <p:ph type="body" sz="quarter" idx="17"/>
          </p:nvPr>
        </p:nvSpPr>
        <p:spPr>
          <a:xfrm>
            <a:off x="4676458" y="1049864"/>
            <a:ext cx="3840480" cy="500063"/>
          </a:xfrm>
        </p:spPr>
        <p:txBody>
          <a:bodyPr/>
          <a:lstStyle/>
          <a:p>
            <a:r>
              <a:rPr lang="en-US" dirty="0"/>
              <a:t>New Version</a:t>
            </a:r>
          </a:p>
        </p:txBody>
      </p:sp>
      <p:pic>
        <p:nvPicPr>
          <p:cNvPr id="9" name="Picture 8">
            <a:extLst>
              <a:ext uri="{FF2B5EF4-FFF2-40B4-BE49-F238E27FC236}">
                <a16:creationId xmlns:a16="http://schemas.microsoft.com/office/drawing/2014/main" id="{7FAAE7DE-626A-45F5-98FB-9D0D43C0E332}"/>
              </a:ext>
            </a:extLst>
          </p:cNvPr>
          <p:cNvPicPr>
            <a:picLocks noChangeAspect="1"/>
          </p:cNvPicPr>
          <p:nvPr/>
        </p:nvPicPr>
        <p:blipFill>
          <a:blip r:embed="rId3"/>
          <a:stretch>
            <a:fillRect/>
          </a:stretch>
        </p:blipFill>
        <p:spPr>
          <a:xfrm>
            <a:off x="281618" y="1778527"/>
            <a:ext cx="3768095" cy="4716660"/>
          </a:xfrm>
          <a:prstGeom prst="rect">
            <a:avLst/>
          </a:prstGeom>
        </p:spPr>
      </p:pic>
      <p:pic>
        <p:nvPicPr>
          <p:cNvPr id="8" name="Picture 7">
            <a:extLst>
              <a:ext uri="{FF2B5EF4-FFF2-40B4-BE49-F238E27FC236}">
                <a16:creationId xmlns:a16="http://schemas.microsoft.com/office/drawing/2014/main" id="{CF720B75-26F3-4168-B5FE-07E67267C668}"/>
              </a:ext>
            </a:extLst>
          </p:cNvPr>
          <p:cNvPicPr>
            <a:picLocks noChangeAspect="1"/>
          </p:cNvPicPr>
          <p:nvPr/>
        </p:nvPicPr>
        <p:blipFill>
          <a:blip r:embed="rId4"/>
          <a:stretch>
            <a:fillRect/>
          </a:stretch>
        </p:blipFill>
        <p:spPr>
          <a:xfrm>
            <a:off x="4676458" y="1586169"/>
            <a:ext cx="3633529" cy="49090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5546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73C-F436-4DCE-99CD-45BC81863678}"/>
              </a:ext>
            </a:extLst>
          </p:cNvPr>
          <p:cNvSpPr>
            <a:spLocks noGrp="1"/>
          </p:cNvSpPr>
          <p:nvPr>
            <p:ph type="title"/>
          </p:nvPr>
        </p:nvSpPr>
        <p:spPr/>
        <p:txBody>
          <a:bodyPr/>
          <a:lstStyle/>
          <a:p>
            <a:r>
              <a:rPr lang="en-US" dirty="0"/>
              <a:t>DSS-6235 Changes </a:t>
            </a:r>
          </a:p>
        </p:txBody>
      </p:sp>
      <p:sp>
        <p:nvSpPr>
          <p:cNvPr id="4" name="Content Placeholder 3">
            <a:extLst>
              <a:ext uri="{FF2B5EF4-FFF2-40B4-BE49-F238E27FC236}">
                <a16:creationId xmlns:a16="http://schemas.microsoft.com/office/drawing/2014/main" id="{51ACA133-4795-4614-A051-3BC8E7CC228A}"/>
              </a:ext>
            </a:extLst>
          </p:cNvPr>
          <p:cNvSpPr>
            <a:spLocks noGrp="1"/>
          </p:cNvSpPr>
          <p:nvPr>
            <p:ph sz="quarter" idx="14"/>
          </p:nvPr>
        </p:nvSpPr>
        <p:spPr>
          <a:xfrm>
            <a:off x="648683" y="1259631"/>
            <a:ext cx="7894638" cy="4902890"/>
          </a:xfrm>
        </p:spPr>
        <p:txBody>
          <a:bodyPr/>
          <a:lstStyle/>
          <a:p>
            <a:pPr marL="342900" indent="-342900">
              <a:lnSpc>
                <a:spcPct val="150000"/>
              </a:lnSpc>
              <a:buFont typeface="Arial" panose="020B0604020202020204" pitchFamily="34" charset="0"/>
              <a:buChar char="•"/>
            </a:pPr>
            <a:r>
              <a:rPr lang="en-US" dirty="0"/>
              <a:t>The DSS-6235 Quarterly Review Form has become the DSS-6235 Case Review Form</a:t>
            </a:r>
          </a:p>
          <a:p>
            <a:pPr marL="342900" indent="-342900" algn="l">
              <a:lnSpc>
                <a:spcPct val="150000"/>
              </a:lnSpc>
              <a:buFont typeface="Arial" panose="020B0604020202020204" pitchFamily="34" charset="0"/>
              <a:buChar char="•"/>
            </a:pPr>
            <a:r>
              <a:rPr lang="en-US" dirty="0"/>
              <a:t>Significant changes include: </a:t>
            </a:r>
          </a:p>
          <a:p>
            <a:pPr marL="857250" lvl="1" indent="-342900">
              <a:lnSpc>
                <a:spcPct val="150000"/>
              </a:lnSpc>
            </a:pPr>
            <a:r>
              <a:rPr lang="en-US" dirty="0"/>
              <a:t>Change in frequency </a:t>
            </a:r>
          </a:p>
          <a:p>
            <a:pPr marL="1200150" lvl="2" indent="-342900">
              <a:lnSpc>
                <a:spcPct val="150000"/>
              </a:lnSpc>
            </a:pPr>
            <a:r>
              <a:rPr lang="en-US" dirty="0"/>
              <a:t>First at 90 days, then at every 180 days (while active)</a:t>
            </a:r>
          </a:p>
          <a:p>
            <a:pPr marL="857250" lvl="1" indent="-342900">
              <a:lnSpc>
                <a:spcPct val="150000"/>
              </a:lnSpc>
            </a:pPr>
            <a:r>
              <a:rPr lang="en-US" dirty="0"/>
              <a:t>Change in instructions (complete only relevant sections) </a:t>
            </a:r>
          </a:p>
          <a:p>
            <a:pPr marL="857250" lvl="1" indent="-342900">
              <a:lnSpc>
                <a:spcPct val="150000"/>
              </a:lnSpc>
            </a:pPr>
            <a:r>
              <a:rPr lang="en-US" dirty="0"/>
              <a:t>Can be used to Close or Re-Open Cases</a:t>
            </a:r>
          </a:p>
          <a:p>
            <a:pPr marL="857250" lvl="1" indent="-342900">
              <a:lnSpc>
                <a:spcPct val="150000"/>
              </a:lnSpc>
            </a:pPr>
            <a:r>
              <a:rPr lang="en-US" dirty="0"/>
              <a:t>Minor changes in formatting and questions </a:t>
            </a:r>
          </a:p>
          <a:p>
            <a:pPr marL="1200150" lvl="2" indent="-342900">
              <a:lnSpc>
                <a:spcPct val="150000"/>
              </a:lnSpc>
            </a:pPr>
            <a:r>
              <a:rPr lang="en-US" dirty="0"/>
              <a:t>FSSP Completion </a:t>
            </a:r>
          </a:p>
          <a:p>
            <a:pPr marL="1200150" lvl="2" indent="-342900">
              <a:lnSpc>
                <a:spcPct val="150000"/>
              </a:lnSpc>
            </a:pPr>
            <a:r>
              <a:rPr lang="en-US" dirty="0"/>
              <a:t>ELT -&gt; Education Update</a:t>
            </a:r>
          </a:p>
        </p:txBody>
      </p:sp>
    </p:spTree>
    <p:extLst>
      <p:ext uri="{BB962C8B-B14F-4D97-AF65-F5344CB8AC3E}">
        <p14:creationId xmlns:p14="http://schemas.microsoft.com/office/powerpoint/2010/main" val="214506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8A20-2F61-439E-8769-32A1CD692471}"/>
              </a:ext>
            </a:extLst>
          </p:cNvPr>
          <p:cNvSpPr>
            <a:spLocks noGrp="1"/>
          </p:cNvSpPr>
          <p:nvPr>
            <p:ph type="title"/>
          </p:nvPr>
        </p:nvSpPr>
        <p:spPr>
          <a:xfrm>
            <a:off x="401237" y="1706216"/>
            <a:ext cx="2704935" cy="3445565"/>
          </a:xfrm>
        </p:spPr>
        <p:txBody>
          <a:bodyPr/>
          <a:lstStyle/>
          <a:p>
            <a:r>
              <a:rPr lang="en-US" dirty="0"/>
              <a:t>DSS-6235</a:t>
            </a:r>
            <a:br>
              <a:rPr lang="en-US" dirty="0"/>
            </a:br>
            <a:r>
              <a:rPr lang="en-US" dirty="0"/>
              <a:t>Case Review</a:t>
            </a:r>
            <a:br>
              <a:rPr lang="en-US" dirty="0"/>
            </a:br>
            <a:r>
              <a:rPr lang="en-US" dirty="0"/>
              <a:t>Form: </a:t>
            </a:r>
            <a:br>
              <a:rPr lang="en-US" dirty="0"/>
            </a:br>
            <a:r>
              <a:rPr lang="en-US" sz="2400" dirty="0">
                <a:hlinkClick r:id="rId3"/>
              </a:rPr>
              <a:t>Case Review Form Link</a:t>
            </a:r>
            <a:endParaRPr lang="en-US" dirty="0"/>
          </a:p>
        </p:txBody>
      </p:sp>
      <p:pic>
        <p:nvPicPr>
          <p:cNvPr id="3" name="Picture 2">
            <a:extLst>
              <a:ext uri="{FF2B5EF4-FFF2-40B4-BE49-F238E27FC236}">
                <a16:creationId xmlns:a16="http://schemas.microsoft.com/office/drawing/2014/main" id="{78552806-369F-4677-9ECA-43B8324D71A8}"/>
              </a:ext>
            </a:extLst>
          </p:cNvPr>
          <p:cNvPicPr>
            <a:picLocks noChangeAspect="1"/>
          </p:cNvPicPr>
          <p:nvPr/>
        </p:nvPicPr>
        <p:blipFill>
          <a:blip r:embed="rId4"/>
          <a:stretch>
            <a:fillRect/>
          </a:stretch>
        </p:blipFill>
        <p:spPr>
          <a:xfrm>
            <a:off x="3499772" y="0"/>
            <a:ext cx="5076116"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2380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llout: Quad Arrow 4">
            <a:extLst>
              <a:ext uri="{FF2B5EF4-FFF2-40B4-BE49-F238E27FC236}">
                <a16:creationId xmlns:a16="http://schemas.microsoft.com/office/drawing/2014/main" id="{4E0B4CF1-D72E-4C9D-ACE4-7041C2816993}"/>
              </a:ext>
            </a:extLst>
          </p:cNvPr>
          <p:cNvSpPr/>
          <p:nvPr/>
        </p:nvSpPr>
        <p:spPr>
          <a:xfrm>
            <a:off x="1523419" y="1986093"/>
            <a:ext cx="2994870" cy="2885813"/>
          </a:xfrm>
          <a:prstGeom prst="quadArrowCallout">
            <a:avLst/>
          </a:prstGeom>
          <a:solidFill>
            <a:schemeClr val="bg1">
              <a:lumMod val="65000"/>
            </a:schemeClr>
          </a:solidFill>
          <a:ln>
            <a:solidFill>
              <a:schemeClr val="tx1">
                <a:lumMod val="95000"/>
                <a:lumOff val="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solidFill>
                  <a:schemeClr val="tx1"/>
                </a:solidFill>
              </a:rPr>
              <a:t>SPECIFIC</a:t>
            </a:r>
            <a:r>
              <a:rPr lang="en-US" dirty="0">
                <a:solidFill>
                  <a:schemeClr val="tx1"/>
                </a:solidFill>
              </a:rPr>
              <a:t> PLANS</a:t>
            </a:r>
          </a:p>
        </p:txBody>
      </p:sp>
      <p:sp>
        <p:nvSpPr>
          <p:cNvPr id="6" name="Rectangle: Rounded Corners 5">
            <a:extLst>
              <a:ext uri="{FF2B5EF4-FFF2-40B4-BE49-F238E27FC236}">
                <a16:creationId xmlns:a16="http://schemas.microsoft.com/office/drawing/2014/main" id="{15958462-C080-4096-9C25-3574E259C339}"/>
              </a:ext>
            </a:extLst>
          </p:cNvPr>
          <p:cNvSpPr/>
          <p:nvPr/>
        </p:nvSpPr>
        <p:spPr>
          <a:xfrm>
            <a:off x="340980" y="3202495"/>
            <a:ext cx="1031846" cy="45300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ELT</a:t>
            </a:r>
          </a:p>
        </p:txBody>
      </p:sp>
      <p:sp>
        <p:nvSpPr>
          <p:cNvPr id="7" name="Rectangle: Rounded Corners 6">
            <a:extLst>
              <a:ext uri="{FF2B5EF4-FFF2-40B4-BE49-F238E27FC236}">
                <a16:creationId xmlns:a16="http://schemas.microsoft.com/office/drawing/2014/main" id="{2AAD0821-8DAE-4718-B61A-4557702B5492}"/>
              </a:ext>
            </a:extLst>
          </p:cNvPr>
          <p:cNvSpPr/>
          <p:nvPr/>
        </p:nvSpPr>
        <p:spPr>
          <a:xfrm>
            <a:off x="2504930" y="5004763"/>
            <a:ext cx="1092512" cy="44671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LEGAL*</a:t>
            </a:r>
          </a:p>
        </p:txBody>
      </p:sp>
      <p:sp>
        <p:nvSpPr>
          <p:cNvPr id="8" name="Rectangle: Rounded Corners 7">
            <a:extLst>
              <a:ext uri="{FF2B5EF4-FFF2-40B4-BE49-F238E27FC236}">
                <a16:creationId xmlns:a16="http://schemas.microsoft.com/office/drawing/2014/main" id="{893F9A50-0FEC-49D4-A2DE-CA4B75C097FD}"/>
              </a:ext>
            </a:extLst>
          </p:cNvPr>
          <p:cNvSpPr/>
          <p:nvPr/>
        </p:nvSpPr>
        <p:spPr>
          <a:xfrm>
            <a:off x="2060315" y="1430123"/>
            <a:ext cx="1921077" cy="45300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EMPLOYMENT</a:t>
            </a:r>
          </a:p>
        </p:txBody>
      </p:sp>
      <p:sp>
        <p:nvSpPr>
          <p:cNvPr id="9" name="Rectangle: Rounded Corners 8">
            <a:extLst>
              <a:ext uri="{FF2B5EF4-FFF2-40B4-BE49-F238E27FC236}">
                <a16:creationId xmlns:a16="http://schemas.microsoft.com/office/drawing/2014/main" id="{936A91D9-4B76-4F08-884D-B35733D11B44}"/>
              </a:ext>
            </a:extLst>
          </p:cNvPr>
          <p:cNvSpPr/>
          <p:nvPr/>
        </p:nvSpPr>
        <p:spPr>
          <a:xfrm>
            <a:off x="4572000" y="3202496"/>
            <a:ext cx="1787673" cy="45300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VOCATIONAL</a:t>
            </a:r>
          </a:p>
        </p:txBody>
      </p:sp>
      <p:sp>
        <p:nvSpPr>
          <p:cNvPr id="10" name="Rectangle: Rounded Corners 9">
            <a:extLst>
              <a:ext uri="{FF2B5EF4-FFF2-40B4-BE49-F238E27FC236}">
                <a16:creationId xmlns:a16="http://schemas.microsoft.com/office/drawing/2014/main" id="{97932C75-4584-4E1B-A594-D6980B48AE75}"/>
              </a:ext>
            </a:extLst>
          </p:cNvPr>
          <p:cNvSpPr/>
          <p:nvPr/>
        </p:nvSpPr>
        <p:spPr>
          <a:xfrm>
            <a:off x="6881942" y="1986090"/>
            <a:ext cx="1921078" cy="288581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ANYTHING ELSE?</a:t>
            </a:r>
          </a:p>
          <a:p>
            <a:pPr algn="ctr"/>
            <a:endParaRPr lang="en-US" dirty="0">
              <a:solidFill>
                <a:schemeClr val="tx1">
                  <a:lumMod val="95000"/>
                  <a:lumOff val="5000"/>
                </a:schemeClr>
              </a:solidFill>
            </a:endParaRPr>
          </a:p>
          <a:p>
            <a:pPr algn="ctr"/>
            <a:r>
              <a:rPr lang="en-US" dirty="0">
                <a:solidFill>
                  <a:schemeClr val="tx1">
                    <a:lumMod val="95000"/>
                    <a:lumOff val="5000"/>
                  </a:schemeClr>
                </a:solidFill>
              </a:rPr>
              <a:t>SERVICE PLAN </a:t>
            </a:r>
          </a:p>
          <a:p>
            <a:pPr algn="ctr"/>
            <a:r>
              <a:rPr lang="en-US" dirty="0">
                <a:solidFill>
                  <a:schemeClr val="tx1">
                    <a:lumMod val="95000"/>
                    <a:lumOff val="5000"/>
                  </a:schemeClr>
                </a:solidFill>
              </a:rPr>
              <a:t>DSS-6231</a:t>
            </a:r>
          </a:p>
        </p:txBody>
      </p:sp>
      <p:sp>
        <p:nvSpPr>
          <p:cNvPr id="12" name="Rectangle 11">
            <a:extLst>
              <a:ext uri="{FF2B5EF4-FFF2-40B4-BE49-F238E27FC236}">
                <a16:creationId xmlns:a16="http://schemas.microsoft.com/office/drawing/2014/main" id="{F47DC2CC-9048-4CA3-82C0-B98E2D822690}"/>
              </a:ext>
            </a:extLst>
          </p:cNvPr>
          <p:cNvSpPr/>
          <p:nvPr/>
        </p:nvSpPr>
        <p:spPr>
          <a:xfrm>
            <a:off x="2296828" y="397536"/>
            <a:ext cx="4550348"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chemeClr val="accent3"/>
                </a:solidFill>
              </a:rPr>
              <a:t>Choose Your Plan</a:t>
            </a:r>
            <a:endParaRPr lang="en-US" sz="4000" b="1" cap="none" spc="0" dirty="0">
              <a:ln w="12700" cmpd="sng">
                <a:solidFill>
                  <a:schemeClr val="accent4"/>
                </a:solidFill>
                <a:prstDash val="solid"/>
              </a:ln>
              <a:solidFill>
                <a:schemeClr val="accent3"/>
              </a:solidFill>
              <a:effectLst/>
            </a:endParaRPr>
          </a:p>
        </p:txBody>
      </p:sp>
    </p:spTree>
    <p:extLst>
      <p:ext uri="{BB962C8B-B14F-4D97-AF65-F5344CB8AC3E}">
        <p14:creationId xmlns:p14="http://schemas.microsoft.com/office/powerpoint/2010/main" val="384419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0E5021-8600-46D7-A054-E55408E4D9FD}"/>
              </a:ext>
            </a:extLst>
          </p:cNvPr>
          <p:cNvSpPr>
            <a:spLocks noGrp="1"/>
          </p:cNvSpPr>
          <p:nvPr>
            <p:ph type="body" sz="quarter" idx="10"/>
          </p:nvPr>
        </p:nvSpPr>
        <p:spPr/>
        <p:txBody>
          <a:bodyPr/>
          <a:lstStyle/>
          <a:p>
            <a:r>
              <a:rPr lang="en-US" dirty="0"/>
              <a:t>Refugee Support Services </a:t>
            </a:r>
            <a:r>
              <a:rPr lang="en-US" sz="2400" dirty="0"/>
              <a:t>Legal Services Only</a:t>
            </a:r>
            <a:endParaRPr lang="en-US" dirty="0"/>
          </a:p>
        </p:txBody>
      </p:sp>
    </p:spTree>
    <p:extLst>
      <p:ext uri="{BB962C8B-B14F-4D97-AF65-F5344CB8AC3E}">
        <p14:creationId xmlns:p14="http://schemas.microsoft.com/office/powerpoint/2010/main" val="267203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8AF6-C91D-434D-8F9A-2762E760F900}"/>
              </a:ext>
            </a:extLst>
          </p:cNvPr>
          <p:cNvSpPr>
            <a:spLocks noGrp="1"/>
          </p:cNvSpPr>
          <p:nvPr>
            <p:ph type="title"/>
          </p:nvPr>
        </p:nvSpPr>
        <p:spPr/>
        <p:txBody>
          <a:bodyPr/>
          <a:lstStyle/>
          <a:p>
            <a:r>
              <a:rPr lang="en-US" dirty="0"/>
              <a:t>NEW FORM: DSS-6250</a:t>
            </a:r>
          </a:p>
        </p:txBody>
      </p:sp>
      <p:sp>
        <p:nvSpPr>
          <p:cNvPr id="3" name="Text Placeholder 2">
            <a:extLst>
              <a:ext uri="{FF2B5EF4-FFF2-40B4-BE49-F238E27FC236}">
                <a16:creationId xmlns:a16="http://schemas.microsoft.com/office/drawing/2014/main" id="{5F9468F9-CC43-4243-A3B4-AF0177A1A5E0}"/>
              </a:ext>
            </a:extLst>
          </p:cNvPr>
          <p:cNvSpPr>
            <a:spLocks noGrp="1"/>
          </p:cNvSpPr>
          <p:nvPr>
            <p:ph type="body" sz="quarter" idx="10"/>
          </p:nvPr>
        </p:nvSpPr>
        <p:spPr/>
        <p:txBody>
          <a:bodyPr/>
          <a:lstStyle/>
          <a:p>
            <a:r>
              <a:rPr lang="en-US" dirty="0"/>
              <a:t>If you are providing solely legal services, you may use form DSS-6250 - Legal Service Plan </a:t>
            </a:r>
          </a:p>
          <a:p>
            <a:r>
              <a:rPr lang="en-US" dirty="0"/>
              <a:t>Legal Services include: </a:t>
            </a:r>
          </a:p>
          <a:p>
            <a:endParaRPr lang="en-US" dirty="0"/>
          </a:p>
          <a:p>
            <a:endParaRPr lang="en-US" dirty="0"/>
          </a:p>
          <a:p>
            <a:pPr marL="0" indent="0">
              <a:buNone/>
            </a:pPr>
            <a:endParaRPr lang="en-US" dirty="0"/>
          </a:p>
          <a:p>
            <a:pPr marL="0" indent="0">
              <a:buNone/>
            </a:pPr>
            <a:endParaRPr lang="en-US" sz="1800" i="1" dirty="0"/>
          </a:p>
          <a:p>
            <a:pPr marL="0" indent="0">
              <a:buNone/>
            </a:pPr>
            <a:r>
              <a:rPr lang="en-US" sz="1800" i="1" dirty="0"/>
              <a:t>In addition to DSS-6235 (Case Review), DSS-6236 (Informed Consent), and DSS-6237 (Client Rights) </a:t>
            </a:r>
            <a:endParaRPr lang="en-US" sz="2400" i="1" dirty="0"/>
          </a:p>
        </p:txBody>
      </p:sp>
      <p:graphicFrame>
        <p:nvGraphicFramePr>
          <p:cNvPr id="6" name="Table 5">
            <a:extLst>
              <a:ext uri="{FF2B5EF4-FFF2-40B4-BE49-F238E27FC236}">
                <a16:creationId xmlns:a16="http://schemas.microsoft.com/office/drawing/2014/main" id="{1047C833-E75B-41A4-A369-D02762291FD4}"/>
              </a:ext>
            </a:extLst>
          </p:cNvPr>
          <p:cNvGraphicFramePr>
            <a:graphicFrameLocks noGrp="1"/>
          </p:cNvGraphicFramePr>
          <p:nvPr/>
        </p:nvGraphicFramePr>
        <p:xfrm>
          <a:off x="982663" y="3668457"/>
          <a:ext cx="6032500" cy="1405170"/>
        </p:xfrm>
        <a:graphic>
          <a:graphicData uri="http://schemas.openxmlformats.org/drawingml/2006/table">
            <a:tbl>
              <a:tblPr>
                <a:tableStyleId>{5C22544A-7EE6-4342-B048-85BDC9FD1C3A}</a:tableStyleId>
              </a:tblPr>
              <a:tblGrid>
                <a:gridCol w="1160096">
                  <a:extLst>
                    <a:ext uri="{9D8B030D-6E8A-4147-A177-3AD203B41FA5}">
                      <a16:colId xmlns:a16="http://schemas.microsoft.com/office/drawing/2014/main" val="3921912458"/>
                    </a:ext>
                  </a:extLst>
                </a:gridCol>
                <a:gridCol w="4872404">
                  <a:extLst>
                    <a:ext uri="{9D8B030D-6E8A-4147-A177-3AD203B41FA5}">
                      <a16:colId xmlns:a16="http://schemas.microsoft.com/office/drawing/2014/main" val="518053090"/>
                    </a:ext>
                  </a:extLst>
                </a:gridCol>
              </a:tblGrid>
              <a:tr h="279414">
                <a:tc>
                  <a:txBody>
                    <a:bodyPr/>
                    <a:lstStyle/>
                    <a:p>
                      <a:pPr marL="0" marR="0" algn="ctr">
                        <a:lnSpc>
                          <a:spcPct val="107000"/>
                        </a:lnSpc>
                        <a:spcBef>
                          <a:spcPts val="0"/>
                        </a:spcBef>
                        <a:spcAft>
                          <a:spcPts val="0"/>
                        </a:spcAft>
                      </a:pPr>
                      <a:r>
                        <a:rPr lang="en-US" sz="1800">
                          <a:effectLst/>
                        </a:rPr>
                        <a:t>960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Citizenship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5363562"/>
                  </a:ext>
                </a:extLst>
              </a:tr>
              <a:tr h="481212">
                <a:tc>
                  <a:txBody>
                    <a:bodyPr/>
                    <a:lstStyle/>
                    <a:p>
                      <a:pPr marL="0" marR="0" algn="ctr">
                        <a:lnSpc>
                          <a:spcPct val="107000"/>
                        </a:lnSpc>
                        <a:spcBef>
                          <a:spcPts val="0"/>
                        </a:spcBef>
                        <a:spcAft>
                          <a:spcPts val="0"/>
                        </a:spcAft>
                      </a:pPr>
                      <a:r>
                        <a:rPr lang="en-US" sz="1800" dirty="0">
                          <a:effectLst/>
                        </a:rPr>
                        <a:t>961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US Civics Instruction &amp; English </a:t>
                      </a:r>
                    </a:p>
                    <a:p>
                      <a:pPr marL="0" marR="0">
                        <a:lnSpc>
                          <a:spcPct val="107000"/>
                        </a:lnSpc>
                        <a:spcBef>
                          <a:spcPts val="0"/>
                        </a:spcBef>
                        <a:spcAft>
                          <a:spcPts val="0"/>
                        </a:spcAft>
                      </a:pPr>
                      <a:r>
                        <a:rPr lang="en-US" sz="1800" dirty="0">
                          <a:effectLst/>
                        </a:rPr>
                        <a:t>Language Civics Instruction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4653269"/>
                  </a:ext>
                </a:extLst>
              </a:tr>
              <a:tr h="279414">
                <a:tc>
                  <a:txBody>
                    <a:bodyPr/>
                    <a:lstStyle/>
                    <a:p>
                      <a:pPr marL="0" marR="0" algn="ctr">
                        <a:lnSpc>
                          <a:spcPct val="107000"/>
                        </a:lnSpc>
                        <a:spcBef>
                          <a:spcPts val="0"/>
                        </a:spcBef>
                        <a:spcAft>
                          <a:spcPts val="0"/>
                        </a:spcAft>
                      </a:pPr>
                      <a:r>
                        <a:rPr lang="en-US" sz="1800">
                          <a:effectLst/>
                        </a:rPr>
                        <a:t>962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Employment Authorization Assistance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6801497"/>
                  </a:ext>
                </a:extLst>
              </a:tr>
              <a:tr h="279414">
                <a:tc>
                  <a:txBody>
                    <a:bodyPr/>
                    <a:lstStyle/>
                    <a:p>
                      <a:pPr marL="0" marR="0" algn="ctr">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9431334"/>
                  </a:ext>
                </a:extLst>
              </a:tr>
            </a:tbl>
          </a:graphicData>
        </a:graphic>
      </p:graphicFrame>
      <p:graphicFrame>
        <p:nvGraphicFramePr>
          <p:cNvPr id="7" name="Table 6">
            <a:extLst>
              <a:ext uri="{FF2B5EF4-FFF2-40B4-BE49-F238E27FC236}">
                <a16:creationId xmlns:a16="http://schemas.microsoft.com/office/drawing/2014/main" id="{8BC7F3D6-0C60-4B3F-BD30-1B112B5AC564}"/>
              </a:ext>
            </a:extLst>
          </p:cNvPr>
          <p:cNvGraphicFramePr>
            <a:graphicFrameLocks noGrp="1"/>
          </p:cNvGraphicFramePr>
          <p:nvPr/>
        </p:nvGraphicFramePr>
        <p:xfrm>
          <a:off x="982663" y="4794214"/>
          <a:ext cx="6032500" cy="279414"/>
        </p:xfrm>
        <a:graphic>
          <a:graphicData uri="http://schemas.openxmlformats.org/drawingml/2006/table">
            <a:tbl>
              <a:tblPr>
                <a:tableStyleId>{5C22544A-7EE6-4342-B048-85BDC9FD1C3A}</a:tableStyleId>
              </a:tblPr>
              <a:tblGrid>
                <a:gridCol w="1160096">
                  <a:extLst>
                    <a:ext uri="{9D8B030D-6E8A-4147-A177-3AD203B41FA5}">
                      <a16:colId xmlns:a16="http://schemas.microsoft.com/office/drawing/2014/main" val="1731846278"/>
                    </a:ext>
                  </a:extLst>
                </a:gridCol>
                <a:gridCol w="4872404">
                  <a:extLst>
                    <a:ext uri="{9D8B030D-6E8A-4147-A177-3AD203B41FA5}">
                      <a16:colId xmlns:a16="http://schemas.microsoft.com/office/drawing/2014/main" val="2110652917"/>
                    </a:ext>
                  </a:extLst>
                </a:gridCol>
              </a:tblGrid>
              <a:tr h="279414">
                <a:tc>
                  <a:txBody>
                    <a:bodyPr/>
                    <a:lstStyle/>
                    <a:p>
                      <a:pPr marL="0" marR="0" algn="ctr">
                        <a:lnSpc>
                          <a:spcPct val="107000"/>
                        </a:lnSpc>
                        <a:spcBef>
                          <a:spcPts val="0"/>
                        </a:spcBef>
                        <a:spcAft>
                          <a:spcPts val="0"/>
                        </a:spcAft>
                      </a:pPr>
                      <a:r>
                        <a:rPr lang="en-US" sz="1800" dirty="0">
                          <a:effectLst/>
                        </a:rPr>
                        <a:t>983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ASA Immigration-Related Legal Assistance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0232692"/>
                  </a:ext>
                </a:extLst>
              </a:tr>
            </a:tbl>
          </a:graphicData>
        </a:graphic>
      </p:graphicFrame>
    </p:spTree>
    <p:extLst>
      <p:ext uri="{BB962C8B-B14F-4D97-AF65-F5344CB8AC3E}">
        <p14:creationId xmlns:p14="http://schemas.microsoft.com/office/powerpoint/2010/main" val="53506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0FEEB-3E68-46A7-8587-FCE4591193C1}"/>
              </a:ext>
            </a:extLst>
          </p:cNvPr>
          <p:cNvSpPr>
            <a:spLocks noGrp="1"/>
          </p:cNvSpPr>
          <p:nvPr>
            <p:ph type="title"/>
          </p:nvPr>
        </p:nvSpPr>
        <p:spPr/>
        <p:txBody>
          <a:bodyPr/>
          <a:lstStyle/>
          <a:p>
            <a:r>
              <a:rPr lang="en-US" dirty="0"/>
              <a:t>Training Outline	</a:t>
            </a:r>
          </a:p>
        </p:txBody>
      </p:sp>
      <p:sp>
        <p:nvSpPr>
          <p:cNvPr id="3" name="Text Placeholder 2">
            <a:extLst>
              <a:ext uri="{FF2B5EF4-FFF2-40B4-BE49-F238E27FC236}">
                <a16:creationId xmlns:a16="http://schemas.microsoft.com/office/drawing/2014/main" id="{C26F2068-6D92-4E19-AE26-972C1108FD12}"/>
              </a:ext>
            </a:extLst>
          </p:cNvPr>
          <p:cNvSpPr>
            <a:spLocks noGrp="1"/>
          </p:cNvSpPr>
          <p:nvPr>
            <p:ph type="body" sz="quarter" idx="10"/>
          </p:nvPr>
        </p:nvSpPr>
        <p:spPr/>
        <p:txBody>
          <a:bodyPr/>
          <a:lstStyle/>
          <a:p>
            <a:r>
              <a:rPr lang="en-US" dirty="0"/>
              <a:t>Brief Overview of Various Refugee Services  Programs</a:t>
            </a:r>
          </a:p>
          <a:p>
            <a:r>
              <a:rPr lang="en-US" dirty="0"/>
              <a:t>DSS Forms History </a:t>
            </a:r>
          </a:p>
          <a:p>
            <a:r>
              <a:rPr lang="en-US" dirty="0"/>
              <a:t>Explanation of Forms Changes for Forms required for All Programs</a:t>
            </a:r>
          </a:p>
          <a:p>
            <a:r>
              <a:rPr lang="en-US" dirty="0"/>
              <a:t>Explanation of Forms Changes for Forms in Various Programs</a:t>
            </a:r>
          </a:p>
          <a:p>
            <a:r>
              <a:rPr lang="en-US" dirty="0"/>
              <a:t>Questions </a:t>
            </a:r>
          </a:p>
          <a:p>
            <a:endParaRPr lang="en-US" dirty="0"/>
          </a:p>
        </p:txBody>
      </p:sp>
    </p:spTree>
    <p:extLst>
      <p:ext uri="{BB962C8B-B14F-4D97-AF65-F5344CB8AC3E}">
        <p14:creationId xmlns:p14="http://schemas.microsoft.com/office/powerpoint/2010/main" val="1612035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AB9E-0D45-4AB8-B53A-1457CD764672}"/>
              </a:ext>
            </a:extLst>
          </p:cNvPr>
          <p:cNvSpPr>
            <a:spLocks noGrp="1"/>
          </p:cNvSpPr>
          <p:nvPr>
            <p:ph type="title"/>
          </p:nvPr>
        </p:nvSpPr>
        <p:spPr/>
        <p:txBody>
          <a:bodyPr/>
          <a:lstStyle/>
          <a:p>
            <a:r>
              <a:rPr lang="en-US" dirty="0"/>
              <a:t>DSS-6250 Legal Service Plan</a:t>
            </a:r>
          </a:p>
        </p:txBody>
      </p:sp>
      <p:pic>
        <p:nvPicPr>
          <p:cNvPr id="6" name="Content Placeholder 5">
            <a:extLst>
              <a:ext uri="{FF2B5EF4-FFF2-40B4-BE49-F238E27FC236}">
                <a16:creationId xmlns:a16="http://schemas.microsoft.com/office/drawing/2014/main" id="{68D82CC8-9890-4302-86A9-375E4060395C}"/>
              </a:ext>
            </a:extLst>
          </p:cNvPr>
          <p:cNvPicPr>
            <a:picLocks noGrp="1" noChangeAspect="1"/>
          </p:cNvPicPr>
          <p:nvPr>
            <p:ph sz="quarter" idx="14"/>
          </p:nvPr>
        </p:nvPicPr>
        <p:blipFill>
          <a:blip r:embed="rId3"/>
          <a:stretch>
            <a:fillRect/>
          </a:stretch>
        </p:blipFill>
        <p:spPr>
          <a:xfrm>
            <a:off x="543640" y="1345671"/>
            <a:ext cx="3977295" cy="4903787"/>
          </a:xfrm>
        </p:spPr>
      </p:pic>
      <p:pic>
        <p:nvPicPr>
          <p:cNvPr id="8" name="Picture 7">
            <a:extLst>
              <a:ext uri="{FF2B5EF4-FFF2-40B4-BE49-F238E27FC236}">
                <a16:creationId xmlns:a16="http://schemas.microsoft.com/office/drawing/2014/main" id="{A7C0CA7D-9CC6-4E00-BE7E-DA40FAD4926C}"/>
              </a:ext>
            </a:extLst>
          </p:cNvPr>
          <p:cNvPicPr>
            <a:picLocks noChangeAspect="1"/>
          </p:cNvPicPr>
          <p:nvPr/>
        </p:nvPicPr>
        <p:blipFill>
          <a:blip r:embed="rId4"/>
          <a:stretch>
            <a:fillRect/>
          </a:stretch>
        </p:blipFill>
        <p:spPr>
          <a:xfrm>
            <a:off x="4739573" y="1287726"/>
            <a:ext cx="3860787" cy="5019675"/>
          </a:xfrm>
          <a:prstGeom prst="rect">
            <a:avLst/>
          </a:prstGeom>
        </p:spPr>
      </p:pic>
      <p:sp>
        <p:nvSpPr>
          <p:cNvPr id="3" name="TextBox 2">
            <a:extLst>
              <a:ext uri="{FF2B5EF4-FFF2-40B4-BE49-F238E27FC236}">
                <a16:creationId xmlns:a16="http://schemas.microsoft.com/office/drawing/2014/main" id="{A6A342A7-68CE-46FA-A7DB-A50827EDD5A1}"/>
              </a:ext>
            </a:extLst>
          </p:cNvPr>
          <p:cNvSpPr txBox="1"/>
          <p:nvPr/>
        </p:nvSpPr>
        <p:spPr>
          <a:xfrm>
            <a:off x="3191435" y="6225479"/>
            <a:ext cx="5660524" cy="307777"/>
          </a:xfrm>
          <a:prstGeom prst="rect">
            <a:avLst/>
          </a:prstGeom>
          <a:noFill/>
        </p:spPr>
        <p:txBody>
          <a:bodyPr wrap="none" rtlCol="0">
            <a:spAutoFit/>
          </a:bodyPr>
          <a:lstStyle/>
          <a:p>
            <a:r>
              <a:rPr lang="en-US" sz="1400" dirty="0">
                <a:hlinkClick r:id="rId5"/>
              </a:rPr>
              <a:t>DSS-6250: Legal Service Plan — Policies and Manuals (ncdhhs.gov)</a:t>
            </a:r>
            <a:endParaRPr lang="en-US" sz="1400" dirty="0"/>
          </a:p>
        </p:txBody>
      </p:sp>
    </p:spTree>
    <p:extLst>
      <p:ext uri="{BB962C8B-B14F-4D97-AF65-F5344CB8AC3E}">
        <p14:creationId xmlns:p14="http://schemas.microsoft.com/office/powerpoint/2010/main" val="3402222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0E5021-8600-46D7-A054-E55408E4D9FD}"/>
              </a:ext>
            </a:extLst>
          </p:cNvPr>
          <p:cNvSpPr>
            <a:spLocks noGrp="1"/>
          </p:cNvSpPr>
          <p:nvPr>
            <p:ph type="body" sz="quarter" idx="10"/>
          </p:nvPr>
        </p:nvSpPr>
        <p:spPr/>
        <p:txBody>
          <a:bodyPr/>
          <a:lstStyle/>
          <a:p>
            <a:r>
              <a:rPr lang="en-US" dirty="0"/>
              <a:t>Refugee Support Services</a:t>
            </a:r>
          </a:p>
          <a:p>
            <a:r>
              <a:rPr lang="en-US" sz="2400" dirty="0"/>
              <a:t>(ESL, exclusive of vocational training and/or employment)</a:t>
            </a:r>
          </a:p>
        </p:txBody>
      </p:sp>
    </p:spTree>
    <p:extLst>
      <p:ext uri="{BB962C8B-B14F-4D97-AF65-F5344CB8AC3E}">
        <p14:creationId xmlns:p14="http://schemas.microsoft.com/office/powerpoint/2010/main" val="217361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436C-7F59-404E-B0A1-55425571A6B2}"/>
              </a:ext>
            </a:extLst>
          </p:cNvPr>
          <p:cNvSpPr>
            <a:spLocks noGrp="1"/>
          </p:cNvSpPr>
          <p:nvPr>
            <p:ph type="title"/>
          </p:nvPr>
        </p:nvSpPr>
        <p:spPr/>
        <p:txBody>
          <a:bodyPr/>
          <a:lstStyle/>
          <a:p>
            <a:r>
              <a:rPr lang="en-US" dirty="0"/>
              <a:t>Refugee Support Services</a:t>
            </a:r>
          </a:p>
        </p:txBody>
      </p:sp>
      <p:sp>
        <p:nvSpPr>
          <p:cNvPr id="3" name="Text Placeholder 2">
            <a:extLst>
              <a:ext uri="{FF2B5EF4-FFF2-40B4-BE49-F238E27FC236}">
                <a16:creationId xmlns:a16="http://schemas.microsoft.com/office/drawing/2014/main" id="{7914CF64-07CE-420B-9F79-14E3FFD41D2F}"/>
              </a:ext>
            </a:extLst>
          </p:cNvPr>
          <p:cNvSpPr>
            <a:spLocks noGrp="1"/>
          </p:cNvSpPr>
          <p:nvPr>
            <p:ph type="body" sz="quarter" idx="10"/>
          </p:nvPr>
        </p:nvSpPr>
        <p:spPr/>
        <p:txBody>
          <a:bodyPr/>
          <a:lstStyle/>
          <a:p>
            <a:r>
              <a:rPr lang="en-US" sz="2400" dirty="0"/>
              <a:t>ESL Services: use forms DSS-6233 ELT Service Plan and DSS-6234 ELT Assessment Form</a:t>
            </a:r>
          </a:p>
          <a:p>
            <a:r>
              <a:rPr lang="en-US" sz="2400" dirty="0"/>
              <a:t>Services include: </a:t>
            </a:r>
          </a:p>
          <a:p>
            <a:endParaRPr lang="en-US" dirty="0"/>
          </a:p>
          <a:p>
            <a:endParaRPr lang="en-US" dirty="0"/>
          </a:p>
          <a:p>
            <a:pPr marL="0" indent="0">
              <a:buNone/>
            </a:pPr>
            <a:endParaRPr lang="en-US" dirty="0"/>
          </a:p>
          <a:p>
            <a:pPr marL="0" indent="0">
              <a:buNone/>
            </a:pPr>
            <a:endParaRPr lang="en-US" dirty="0"/>
          </a:p>
          <a:p>
            <a:pPr marL="0" indent="0">
              <a:buNone/>
            </a:pPr>
            <a:endParaRPr lang="en-US" sz="1800" dirty="0"/>
          </a:p>
          <a:p>
            <a:pPr marL="0" indent="0">
              <a:buNone/>
            </a:pPr>
            <a:r>
              <a:rPr lang="en-US" sz="1800" i="1" dirty="0"/>
              <a:t>In addition to DSS-6235 (Case Review), DSS-6236 (Informed Consent), and DSS-6237 (Client Rights) </a:t>
            </a:r>
            <a:endParaRPr lang="en-US" sz="2400" i="1" dirty="0"/>
          </a:p>
          <a:p>
            <a:endParaRPr lang="en-US" dirty="0"/>
          </a:p>
        </p:txBody>
      </p:sp>
      <p:graphicFrame>
        <p:nvGraphicFramePr>
          <p:cNvPr id="5" name="Table 5">
            <a:extLst>
              <a:ext uri="{FF2B5EF4-FFF2-40B4-BE49-F238E27FC236}">
                <a16:creationId xmlns:a16="http://schemas.microsoft.com/office/drawing/2014/main" id="{EA1E27C3-A1CD-4CB9-A5CE-AB51B7190948}"/>
              </a:ext>
            </a:extLst>
          </p:cNvPr>
          <p:cNvGraphicFramePr>
            <a:graphicFrameLocks noGrp="1"/>
          </p:cNvGraphicFramePr>
          <p:nvPr>
            <p:extLst>
              <p:ext uri="{D42A27DB-BD31-4B8C-83A1-F6EECF244321}">
                <p14:modId xmlns:p14="http://schemas.microsoft.com/office/powerpoint/2010/main" val="1209223130"/>
              </p:ext>
            </p:extLst>
          </p:nvPr>
        </p:nvGraphicFramePr>
        <p:xfrm>
          <a:off x="1524000" y="3210664"/>
          <a:ext cx="6096000" cy="1862668"/>
        </p:xfrm>
        <a:graphic>
          <a:graphicData uri="http://schemas.openxmlformats.org/drawingml/2006/table">
            <a:tbl>
              <a:tblPr firstRow="1" bandRow="1">
                <a:tableStyleId>{0505E3EF-67EA-436B-97B2-0124C06EBD24}</a:tableStyleId>
              </a:tblPr>
              <a:tblGrid>
                <a:gridCol w="1190625">
                  <a:extLst>
                    <a:ext uri="{9D8B030D-6E8A-4147-A177-3AD203B41FA5}">
                      <a16:colId xmlns:a16="http://schemas.microsoft.com/office/drawing/2014/main" val="2232099767"/>
                    </a:ext>
                  </a:extLst>
                </a:gridCol>
                <a:gridCol w="4905375">
                  <a:extLst>
                    <a:ext uri="{9D8B030D-6E8A-4147-A177-3AD203B41FA5}">
                      <a16:colId xmlns:a16="http://schemas.microsoft.com/office/drawing/2014/main" val="1834757762"/>
                    </a:ext>
                  </a:extLst>
                </a:gridCol>
              </a:tblGrid>
              <a:tr h="465667">
                <a:tc>
                  <a:txBody>
                    <a:bodyPr/>
                    <a:lstStyle/>
                    <a:p>
                      <a:pPr algn="l"/>
                      <a:r>
                        <a:rPr lang="en-US" sz="1800" b="0" dirty="0"/>
                        <a:t>927</a:t>
                      </a:r>
                    </a:p>
                  </a:txBody>
                  <a:tcPr/>
                </a:tc>
                <a:tc>
                  <a:txBody>
                    <a:bodyPr/>
                    <a:lstStyle/>
                    <a:p>
                      <a:pPr algn="l"/>
                      <a:r>
                        <a:rPr lang="en-US" sz="1800" b="0" dirty="0"/>
                        <a:t>English Language Training Advanced</a:t>
                      </a:r>
                    </a:p>
                  </a:txBody>
                  <a:tcPr/>
                </a:tc>
                <a:extLst>
                  <a:ext uri="{0D108BD9-81ED-4DB2-BD59-A6C34878D82A}">
                    <a16:rowId xmlns:a16="http://schemas.microsoft.com/office/drawing/2014/main" val="2656299537"/>
                  </a:ext>
                </a:extLst>
              </a:tr>
              <a:tr h="465667">
                <a:tc>
                  <a:txBody>
                    <a:bodyPr/>
                    <a:lstStyle/>
                    <a:p>
                      <a:pPr algn="l"/>
                      <a:r>
                        <a:rPr lang="en-US" sz="1800" b="0" dirty="0"/>
                        <a:t>928</a:t>
                      </a:r>
                    </a:p>
                  </a:txBody>
                  <a:tcPr/>
                </a:tc>
                <a:tc>
                  <a:txBody>
                    <a:bodyPr/>
                    <a:lstStyle/>
                    <a:p>
                      <a:pPr algn="l"/>
                      <a:r>
                        <a:rPr lang="en-US" sz="1800" b="0" dirty="0"/>
                        <a:t>English Language Training Beginner</a:t>
                      </a:r>
                    </a:p>
                  </a:txBody>
                  <a:tcPr/>
                </a:tc>
                <a:extLst>
                  <a:ext uri="{0D108BD9-81ED-4DB2-BD59-A6C34878D82A}">
                    <a16:rowId xmlns:a16="http://schemas.microsoft.com/office/drawing/2014/main" val="2731566940"/>
                  </a:ext>
                </a:extLst>
              </a:tr>
              <a:tr h="465667">
                <a:tc>
                  <a:txBody>
                    <a:bodyPr/>
                    <a:lstStyle/>
                    <a:p>
                      <a:pPr algn="l"/>
                      <a:r>
                        <a:rPr lang="en-US" sz="1800" b="0" dirty="0"/>
                        <a:t>929</a:t>
                      </a:r>
                    </a:p>
                  </a:txBody>
                  <a:tcPr/>
                </a:tc>
                <a:tc>
                  <a:txBody>
                    <a:bodyPr/>
                    <a:lstStyle/>
                    <a:p>
                      <a:pPr algn="l"/>
                      <a:r>
                        <a:rPr lang="en-US" sz="1800" b="0" dirty="0"/>
                        <a:t>English Language Training Intermediate</a:t>
                      </a:r>
                    </a:p>
                  </a:txBody>
                  <a:tcPr/>
                </a:tc>
                <a:extLst>
                  <a:ext uri="{0D108BD9-81ED-4DB2-BD59-A6C34878D82A}">
                    <a16:rowId xmlns:a16="http://schemas.microsoft.com/office/drawing/2014/main" val="1141534254"/>
                  </a:ext>
                </a:extLst>
              </a:tr>
              <a:tr h="465667">
                <a:tc>
                  <a:txBody>
                    <a:bodyPr/>
                    <a:lstStyle/>
                    <a:p>
                      <a:pPr algn="l"/>
                      <a:r>
                        <a:rPr lang="en-US" sz="1800" b="0" dirty="0"/>
                        <a:t>930</a:t>
                      </a:r>
                    </a:p>
                  </a:txBody>
                  <a:tcPr/>
                </a:tc>
                <a:tc>
                  <a:txBody>
                    <a:bodyPr/>
                    <a:lstStyle/>
                    <a:p>
                      <a:pPr algn="l"/>
                      <a:r>
                        <a:rPr lang="en-US" sz="1800" b="0" dirty="0"/>
                        <a:t>English Language Training (ELT)</a:t>
                      </a:r>
                    </a:p>
                  </a:txBody>
                  <a:tcPr/>
                </a:tc>
                <a:extLst>
                  <a:ext uri="{0D108BD9-81ED-4DB2-BD59-A6C34878D82A}">
                    <a16:rowId xmlns:a16="http://schemas.microsoft.com/office/drawing/2014/main" val="2120213182"/>
                  </a:ext>
                </a:extLst>
              </a:tr>
            </a:tbl>
          </a:graphicData>
        </a:graphic>
      </p:graphicFrame>
    </p:spTree>
    <p:extLst>
      <p:ext uri="{BB962C8B-B14F-4D97-AF65-F5344CB8AC3E}">
        <p14:creationId xmlns:p14="http://schemas.microsoft.com/office/powerpoint/2010/main" val="874696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73C-F436-4DCE-99CD-45BC81863678}"/>
              </a:ext>
            </a:extLst>
          </p:cNvPr>
          <p:cNvSpPr>
            <a:spLocks noGrp="1"/>
          </p:cNvSpPr>
          <p:nvPr>
            <p:ph type="title"/>
          </p:nvPr>
        </p:nvSpPr>
        <p:spPr/>
        <p:txBody>
          <a:bodyPr/>
          <a:lstStyle/>
          <a:p>
            <a:r>
              <a:rPr lang="en-US" dirty="0"/>
              <a:t>DSS-6233 and DSS-6234 Changes </a:t>
            </a:r>
          </a:p>
        </p:txBody>
      </p:sp>
      <p:sp>
        <p:nvSpPr>
          <p:cNvPr id="4" name="Content Placeholder 3">
            <a:extLst>
              <a:ext uri="{FF2B5EF4-FFF2-40B4-BE49-F238E27FC236}">
                <a16:creationId xmlns:a16="http://schemas.microsoft.com/office/drawing/2014/main" id="{51ACA133-4795-4614-A051-3BC8E7CC228A}"/>
              </a:ext>
            </a:extLst>
          </p:cNvPr>
          <p:cNvSpPr>
            <a:spLocks noGrp="1"/>
          </p:cNvSpPr>
          <p:nvPr>
            <p:ph sz="quarter" idx="14"/>
          </p:nvPr>
        </p:nvSpPr>
        <p:spPr>
          <a:xfrm>
            <a:off x="648683" y="1259631"/>
            <a:ext cx="7894638" cy="4902890"/>
          </a:xfrm>
        </p:spPr>
        <p:txBody>
          <a:bodyPr/>
          <a:lstStyle/>
          <a:p>
            <a:pPr marL="342900" indent="-342900">
              <a:lnSpc>
                <a:spcPct val="150000"/>
              </a:lnSpc>
              <a:buFont typeface="Arial" panose="020B0604020202020204" pitchFamily="34" charset="0"/>
              <a:buChar char="•"/>
            </a:pPr>
            <a:r>
              <a:rPr lang="en-US" dirty="0"/>
              <a:t>DSS-6233 ELT Service Plan and DSS-6234 ELT Assessment </a:t>
            </a:r>
          </a:p>
          <a:p>
            <a:pPr marL="342900" indent="-342900" algn="l">
              <a:lnSpc>
                <a:spcPct val="150000"/>
              </a:lnSpc>
              <a:buFont typeface="Arial" panose="020B0604020202020204" pitchFamily="34" charset="0"/>
              <a:buChar char="•"/>
            </a:pPr>
            <a:r>
              <a:rPr lang="en-US" dirty="0"/>
              <a:t>Changes include: </a:t>
            </a:r>
          </a:p>
          <a:p>
            <a:pPr marL="857250" lvl="1" indent="-342900">
              <a:lnSpc>
                <a:spcPct val="150000"/>
              </a:lnSpc>
            </a:pPr>
            <a:r>
              <a:rPr lang="en-US" dirty="0"/>
              <a:t>More consistent formatting for ELT Service Plan</a:t>
            </a:r>
          </a:p>
          <a:p>
            <a:pPr marL="857250" lvl="1" indent="-342900">
              <a:lnSpc>
                <a:spcPct val="150000"/>
              </a:lnSpc>
            </a:pPr>
            <a:r>
              <a:rPr lang="en-US" dirty="0"/>
              <a:t>ELT Service Plan includes section to enter CASAS/ BEST information </a:t>
            </a:r>
          </a:p>
          <a:p>
            <a:pPr marL="857250" lvl="1" indent="-342900">
              <a:lnSpc>
                <a:spcPct val="150000"/>
              </a:lnSpc>
            </a:pPr>
            <a:r>
              <a:rPr lang="en-US" dirty="0"/>
              <a:t>Better/ more culturally sensitive assessment questions</a:t>
            </a:r>
          </a:p>
          <a:p>
            <a:pPr marL="1200150" lvl="2" indent="-342900">
              <a:lnSpc>
                <a:spcPct val="150000"/>
              </a:lnSpc>
            </a:pPr>
            <a:r>
              <a:rPr lang="en-US" dirty="0"/>
              <a:t>Fewer questions about family </a:t>
            </a:r>
          </a:p>
          <a:p>
            <a:pPr marL="857250" lvl="1" indent="-342900">
              <a:lnSpc>
                <a:spcPct val="150000"/>
              </a:lnSpc>
            </a:pPr>
            <a:endParaRPr lang="en-US" dirty="0"/>
          </a:p>
        </p:txBody>
      </p:sp>
    </p:spTree>
    <p:extLst>
      <p:ext uri="{BB962C8B-B14F-4D97-AF65-F5344CB8AC3E}">
        <p14:creationId xmlns:p14="http://schemas.microsoft.com/office/powerpoint/2010/main" val="96499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4D3E-2D48-465F-9BDE-27E8596CC40F}"/>
              </a:ext>
            </a:extLst>
          </p:cNvPr>
          <p:cNvSpPr>
            <a:spLocks noGrp="1"/>
          </p:cNvSpPr>
          <p:nvPr>
            <p:ph type="title"/>
          </p:nvPr>
        </p:nvSpPr>
        <p:spPr/>
        <p:txBody>
          <a:bodyPr/>
          <a:lstStyle/>
          <a:p>
            <a:r>
              <a:rPr lang="en-US" dirty="0"/>
              <a:t>DSS-6233 (Previous Version)</a:t>
            </a:r>
          </a:p>
        </p:txBody>
      </p:sp>
      <p:pic>
        <p:nvPicPr>
          <p:cNvPr id="8" name="Picture 7">
            <a:extLst>
              <a:ext uri="{FF2B5EF4-FFF2-40B4-BE49-F238E27FC236}">
                <a16:creationId xmlns:a16="http://schemas.microsoft.com/office/drawing/2014/main" id="{6F4A89EF-6A8E-4EA7-A9C9-F3B5B60BAAC0}"/>
              </a:ext>
            </a:extLst>
          </p:cNvPr>
          <p:cNvPicPr>
            <a:picLocks noChangeAspect="1"/>
          </p:cNvPicPr>
          <p:nvPr/>
        </p:nvPicPr>
        <p:blipFill>
          <a:blip r:embed="rId3"/>
          <a:stretch>
            <a:fillRect/>
          </a:stretch>
        </p:blipFill>
        <p:spPr>
          <a:xfrm>
            <a:off x="297146" y="1538287"/>
            <a:ext cx="4389154" cy="3781425"/>
          </a:xfrm>
          <a:prstGeom prst="rect">
            <a:avLst/>
          </a:prstGeom>
        </p:spPr>
      </p:pic>
      <p:pic>
        <p:nvPicPr>
          <p:cNvPr id="10" name="Picture 9">
            <a:extLst>
              <a:ext uri="{FF2B5EF4-FFF2-40B4-BE49-F238E27FC236}">
                <a16:creationId xmlns:a16="http://schemas.microsoft.com/office/drawing/2014/main" id="{1DA8352B-0A0F-4589-BF95-1EA419FDE783}"/>
              </a:ext>
            </a:extLst>
          </p:cNvPr>
          <p:cNvPicPr>
            <a:picLocks noChangeAspect="1"/>
          </p:cNvPicPr>
          <p:nvPr/>
        </p:nvPicPr>
        <p:blipFill>
          <a:blip r:embed="rId4"/>
          <a:stretch>
            <a:fillRect/>
          </a:stretch>
        </p:blipFill>
        <p:spPr>
          <a:xfrm>
            <a:off x="4596002" y="2096090"/>
            <a:ext cx="4068648" cy="3223621"/>
          </a:xfrm>
          <a:prstGeom prst="rect">
            <a:avLst/>
          </a:prstGeom>
        </p:spPr>
      </p:pic>
    </p:spTree>
    <p:extLst>
      <p:ext uri="{BB962C8B-B14F-4D97-AF65-F5344CB8AC3E}">
        <p14:creationId xmlns:p14="http://schemas.microsoft.com/office/powerpoint/2010/main" val="3458527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BDAC-896E-4AE9-87F7-DB8CE49DEF17}"/>
              </a:ext>
            </a:extLst>
          </p:cNvPr>
          <p:cNvSpPr>
            <a:spLocks noGrp="1"/>
          </p:cNvSpPr>
          <p:nvPr>
            <p:ph type="title"/>
          </p:nvPr>
        </p:nvSpPr>
        <p:spPr/>
        <p:txBody>
          <a:bodyPr/>
          <a:lstStyle/>
          <a:p>
            <a:r>
              <a:rPr lang="en-US" dirty="0"/>
              <a:t>Updated DSS-6233</a:t>
            </a:r>
          </a:p>
        </p:txBody>
      </p:sp>
      <p:pic>
        <p:nvPicPr>
          <p:cNvPr id="4" name="Picture 3">
            <a:extLst>
              <a:ext uri="{FF2B5EF4-FFF2-40B4-BE49-F238E27FC236}">
                <a16:creationId xmlns:a16="http://schemas.microsoft.com/office/drawing/2014/main" id="{9745A419-87F8-4EC2-9138-E9FC7ECAFCAC}"/>
              </a:ext>
            </a:extLst>
          </p:cNvPr>
          <p:cNvPicPr>
            <a:picLocks noChangeAspect="1"/>
          </p:cNvPicPr>
          <p:nvPr/>
        </p:nvPicPr>
        <p:blipFill>
          <a:blip r:embed="rId3"/>
          <a:stretch>
            <a:fillRect/>
          </a:stretch>
        </p:blipFill>
        <p:spPr>
          <a:xfrm>
            <a:off x="2272508" y="1057447"/>
            <a:ext cx="4646987" cy="58005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68682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4D3E-2D48-465F-9BDE-27E8596CC40F}"/>
              </a:ext>
            </a:extLst>
          </p:cNvPr>
          <p:cNvSpPr>
            <a:spLocks noGrp="1"/>
          </p:cNvSpPr>
          <p:nvPr>
            <p:ph type="title"/>
          </p:nvPr>
        </p:nvSpPr>
        <p:spPr/>
        <p:txBody>
          <a:bodyPr/>
          <a:lstStyle/>
          <a:p>
            <a:r>
              <a:rPr lang="en-US" dirty="0"/>
              <a:t>DSS-6234 (Previous Version)</a:t>
            </a:r>
          </a:p>
        </p:txBody>
      </p:sp>
      <p:sp>
        <p:nvSpPr>
          <p:cNvPr id="4" name="Text Placeholder 3">
            <a:extLst>
              <a:ext uri="{FF2B5EF4-FFF2-40B4-BE49-F238E27FC236}">
                <a16:creationId xmlns:a16="http://schemas.microsoft.com/office/drawing/2014/main" id="{30EE9F95-FEA7-45A3-86CB-B45364CC5BB2}"/>
              </a:ext>
            </a:extLst>
          </p:cNvPr>
          <p:cNvSpPr>
            <a:spLocks noGrp="1"/>
          </p:cNvSpPr>
          <p:nvPr>
            <p:ph type="body" sz="quarter" idx="11"/>
          </p:nvPr>
        </p:nvSpPr>
        <p:spPr>
          <a:xfrm>
            <a:off x="522287" y="6086475"/>
            <a:ext cx="7992005" cy="486833"/>
          </a:xfrm>
        </p:spPr>
        <p:txBody>
          <a:bodyPr/>
          <a:lstStyle/>
          <a:p>
            <a:r>
              <a:rPr lang="en-US" dirty="0"/>
              <a:t>Link to New Form: </a:t>
            </a:r>
            <a:r>
              <a:rPr lang="en-US" dirty="0">
                <a:hlinkClick r:id="rId3"/>
              </a:rPr>
              <a:t>https://policies.ncdhhs.gov/divisional/social-services/forms/dss-6234-elt-learner-initial-assessment-form/@@display-file/form_file/DSS-6234.pdf</a:t>
            </a:r>
            <a:endParaRPr lang="en-US" dirty="0"/>
          </a:p>
          <a:p>
            <a:endParaRPr lang="en-US" dirty="0"/>
          </a:p>
        </p:txBody>
      </p:sp>
      <p:pic>
        <p:nvPicPr>
          <p:cNvPr id="5" name="Picture 4">
            <a:extLst>
              <a:ext uri="{FF2B5EF4-FFF2-40B4-BE49-F238E27FC236}">
                <a16:creationId xmlns:a16="http://schemas.microsoft.com/office/drawing/2014/main" id="{E8FA52B5-2085-4FC1-AF01-5AB94BD86C89}"/>
              </a:ext>
            </a:extLst>
          </p:cNvPr>
          <p:cNvPicPr>
            <a:picLocks noChangeAspect="1"/>
          </p:cNvPicPr>
          <p:nvPr/>
        </p:nvPicPr>
        <p:blipFill>
          <a:blip r:embed="rId4"/>
          <a:stretch>
            <a:fillRect/>
          </a:stretch>
        </p:blipFill>
        <p:spPr>
          <a:xfrm>
            <a:off x="0" y="1715619"/>
            <a:ext cx="9144000" cy="3757968"/>
          </a:xfrm>
          <a:prstGeom prst="rect">
            <a:avLst/>
          </a:prstGeom>
        </p:spPr>
      </p:pic>
    </p:spTree>
    <p:extLst>
      <p:ext uri="{BB962C8B-B14F-4D97-AF65-F5344CB8AC3E}">
        <p14:creationId xmlns:p14="http://schemas.microsoft.com/office/powerpoint/2010/main" val="62436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BDAC-896E-4AE9-87F7-DB8CE49DEF17}"/>
              </a:ext>
            </a:extLst>
          </p:cNvPr>
          <p:cNvSpPr>
            <a:spLocks noGrp="1"/>
          </p:cNvSpPr>
          <p:nvPr>
            <p:ph type="title"/>
          </p:nvPr>
        </p:nvSpPr>
        <p:spPr/>
        <p:txBody>
          <a:bodyPr/>
          <a:lstStyle/>
          <a:p>
            <a:r>
              <a:rPr lang="en-US" dirty="0"/>
              <a:t>Updated DSS-6234</a:t>
            </a:r>
          </a:p>
        </p:txBody>
      </p:sp>
      <p:pic>
        <p:nvPicPr>
          <p:cNvPr id="4" name="Picture 3">
            <a:extLst>
              <a:ext uri="{FF2B5EF4-FFF2-40B4-BE49-F238E27FC236}">
                <a16:creationId xmlns:a16="http://schemas.microsoft.com/office/drawing/2014/main" id="{AEF93E5A-DF62-4E18-96D2-60A108D5F0B1}"/>
              </a:ext>
            </a:extLst>
          </p:cNvPr>
          <p:cNvPicPr>
            <a:picLocks noChangeAspect="1"/>
          </p:cNvPicPr>
          <p:nvPr/>
        </p:nvPicPr>
        <p:blipFill>
          <a:blip r:embed="rId3"/>
          <a:stretch>
            <a:fillRect/>
          </a:stretch>
        </p:blipFill>
        <p:spPr>
          <a:xfrm>
            <a:off x="0" y="1064442"/>
            <a:ext cx="3942113" cy="4845988"/>
          </a:xfrm>
          <a:prstGeom prst="rect">
            <a:avLst/>
          </a:prstGeom>
        </p:spPr>
      </p:pic>
      <p:pic>
        <p:nvPicPr>
          <p:cNvPr id="9" name="Picture 8">
            <a:extLst>
              <a:ext uri="{FF2B5EF4-FFF2-40B4-BE49-F238E27FC236}">
                <a16:creationId xmlns:a16="http://schemas.microsoft.com/office/drawing/2014/main" id="{15835AE8-832D-4DD1-86CF-C244BC125153}"/>
              </a:ext>
            </a:extLst>
          </p:cNvPr>
          <p:cNvPicPr>
            <a:picLocks noChangeAspect="1"/>
          </p:cNvPicPr>
          <p:nvPr/>
        </p:nvPicPr>
        <p:blipFill>
          <a:blip r:embed="rId4"/>
          <a:stretch>
            <a:fillRect/>
          </a:stretch>
        </p:blipFill>
        <p:spPr>
          <a:xfrm>
            <a:off x="4446318" y="481179"/>
            <a:ext cx="3567112" cy="4239287"/>
          </a:xfrm>
          <a:prstGeom prst="rect">
            <a:avLst/>
          </a:prstGeom>
        </p:spPr>
      </p:pic>
      <p:pic>
        <p:nvPicPr>
          <p:cNvPr id="11" name="Picture 10">
            <a:extLst>
              <a:ext uri="{FF2B5EF4-FFF2-40B4-BE49-F238E27FC236}">
                <a16:creationId xmlns:a16="http://schemas.microsoft.com/office/drawing/2014/main" id="{7E24DA81-D51D-4451-B13C-3B597AF0806B}"/>
              </a:ext>
            </a:extLst>
          </p:cNvPr>
          <p:cNvPicPr>
            <a:picLocks noChangeAspect="1"/>
          </p:cNvPicPr>
          <p:nvPr/>
        </p:nvPicPr>
        <p:blipFill>
          <a:blip r:embed="rId5"/>
          <a:stretch>
            <a:fillRect/>
          </a:stretch>
        </p:blipFill>
        <p:spPr>
          <a:xfrm>
            <a:off x="3724799" y="5031934"/>
            <a:ext cx="5010150" cy="1371600"/>
          </a:xfrm>
          <a:prstGeom prst="rect">
            <a:avLst/>
          </a:prstGeom>
        </p:spPr>
      </p:pic>
    </p:spTree>
    <p:extLst>
      <p:ext uri="{BB962C8B-B14F-4D97-AF65-F5344CB8AC3E}">
        <p14:creationId xmlns:p14="http://schemas.microsoft.com/office/powerpoint/2010/main" val="360479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0E5021-8600-46D7-A054-E55408E4D9FD}"/>
              </a:ext>
            </a:extLst>
          </p:cNvPr>
          <p:cNvSpPr>
            <a:spLocks noGrp="1"/>
          </p:cNvSpPr>
          <p:nvPr>
            <p:ph type="body" sz="quarter" idx="10"/>
          </p:nvPr>
        </p:nvSpPr>
        <p:spPr/>
        <p:txBody>
          <a:bodyPr/>
          <a:lstStyle/>
          <a:p>
            <a:r>
              <a:rPr lang="en-US" dirty="0"/>
              <a:t>Refugee Support Services</a:t>
            </a:r>
          </a:p>
          <a:p>
            <a:r>
              <a:rPr lang="en-US" sz="2400" dirty="0"/>
              <a:t>(with vocational training services)</a:t>
            </a:r>
          </a:p>
        </p:txBody>
      </p:sp>
    </p:spTree>
    <p:extLst>
      <p:ext uri="{BB962C8B-B14F-4D97-AF65-F5344CB8AC3E}">
        <p14:creationId xmlns:p14="http://schemas.microsoft.com/office/powerpoint/2010/main" val="2339587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436C-7F59-404E-B0A1-55425571A6B2}"/>
              </a:ext>
            </a:extLst>
          </p:cNvPr>
          <p:cNvSpPr>
            <a:spLocks noGrp="1"/>
          </p:cNvSpPr>
          <p:nvPr>
            <p:ph type="title"/>
          </p:nvPr>
        </p:nvSpPr>
        <p:spPr/>
        <p:txBody>
          <a:bodyPr/>
          <a:lstStyle/>
          <a:p>
            <a:r>
              <a:rPr lang="en-US" dirty="0"/>
              <a:t>Refugee Support Services</a:t>
            </a:r>
          </a:p>
        </p:txBody>
      </p:sp>
      <p:sp>
        <p:nvSpPr>
          <p:cNvPr id="3" name="Text Placeholder 2">
            <a:extLst>
              <a:ext uri="{FF2B5EF4-FFF2-40B4-BE49-F238E27FC236}">
                <a16:creationId xmlns:a16="http://schemas.microsoft.com/office/drawing/2014/main" id="{7914CF64-07CE-420B-9F79-14E3FFD41D2F}"/>
              </a:ext>
            </a:extLst>
          </p:cNvPr>
          <p:cNvSpPr>
            <a:spLocks noGrp="1"/>
          </p:cNvSpPr>
          <p:nvPr>
            <p:ph type="body" sz="quarter" idx="10"/>
          </p:nvPr>
        </p:nvSpPr>
        <p:spPr/>
        <p:txBody>
          <a:bodyPr/>
          <a:lstStyle/>
          <a:p>
            <a:r>
              <a:rPr lang="en-US" sz="2400" dirty="0"/>
              <a:t>Support Services inclusive of vocation: use forms DSS-6228 Vocational Training and Skills Recert Plan, DSS-6229 MRA POA, DSS-6230A and B FSSP</a:t>
            </a:r>
          </a:p>
          <a:p>
            <a:r>
              <a:rPr lang="en-US" sz="2400" dirty="0"/>
              <a:t>Services include: </a:t>
            </a:r>
          </a:p>
          <a:p>
            <a:endParaRPr lang="en-US" dirty="0"/>
          </a:p>
          <a:p>
            <a:endParaRPr lang="en-US" dirty="0"/>
          </a:p>
          <a:p>
            <a:pPr marL="0" indent="0">
              <a:buNone/>
            </a:pPr>
            <a:endParaRPr lang="en-US" dirty="0"/>
          </a:p>
          <a:p>
            <a:pPr marL="0" indent="0">
              <a:buNone/>
            </a:pPr>
            <a:endParaRPr lang="en-US" sz="1800" dirty="0"/>
          </a:p>
          <a:p>
            <a:pPr marL="0" indent="0">
              <a:buNone/>
            </a:pPr>
            <a:r>
              <a:rPr lang="en-US" sz="1800" i="1" dirty="0"/>
              <a:t>In addition to DSS-6235 (Case Review), DSS-6236 (Informed Consent), and DSS-6237 (Client Rights) </a:t>
            </a:r>
            <a:endParaRPr lang="en-US" sz="2400" i="1" dirty="0"/>
          </a:p>
          <a:p>
            <a:endParaRPr lang="en-US" dirty="0"/>
          </a:p>
        </p:txBody>
      </p:sp>
      <p:graphicFrame>
        <p:nvGraphicFramePr>
          <p:cNvPr id="5" name="Table 5">
            <a:extLst>
              <a:ext uri="{FF2B5EF4-FFF2-40B4-BE49-F238E27FC236}">
                <a16:creationId xmlns:a16="http://schemas.microsoft.com/office/drawing/2014/main" id="{EA1E27C3-A1CD-4CB9-A5CE-AB51B7190948}"/>
              </a:ext>
            </a:extLst>
          </p:cNvPr>
          <p:cNvGraphicFramePr>
            <a:graphicFrameLocks noGrp="1"/>
          </p:cNvGraphicFramePr>
          <p:nvPr>
            <p:extLst>
              <p:ext uri="{D42A27DB-BD31-4B8C-83A1-F6EECF244321}">
                <p14:modId xmlns:p14="http://schemas.microsoft.com/office/powerpoint/2010/main" val="2165801503"/>
              </p:ext>
            </p:extLst>
          </p:nvPr>
        </p:nvGraphicFramePr>
        <p:xfrm>
          <a:off x="1333500" y="3429000"/>
          <a:ext cx="6096000" cy="1745827"/>
        </p:xfrm>
        <a:graphic>
          <a:graphicData uri="http://schemas.openxmlformats.org/drawingml/2006/table">
            <a:tbl>
              <a:tblPr firstRow="1" bandRow="1">
                <a:tableStyleId>{0505E3EF-67EA-436B-97B2-0124C06EBD24}</a:tableStyleId>
              </a:tblPr>
              <a:tblGrid>
                <a:gridCol w="1190625">
                  <a:extLst>
                    <a:ext uri="{9D8B030D-6E8A-4147-A177-3AD203B41FA5}">
                      <a16:colId xmlns:a16="http://schemas.microsoft.com/office/drawing/2014/main" val="2232099767"/>
                    </a:ext>
                  </a:extLst>
                </a:gridCol>
                <a:gridCol w="4905375">
                  <a:extLst>
                    <a:ext uri="{9D8B030D-6E8A-4147-A177-3AD203B41FA5}">
                      <a16:colId xmlns:a16="http://schemas.microsoft.com/office/drawing/2014/main" val="1834757762"/>
                    </a:ext>
                  </a:extLst>
                </a:gridCol>
              </a:tblGrid>
              <a:tr h="465667">
                <a:tc>
                  <a:txBody>
                    <a:bodyPr/>
                    <a:lstStyle/>
                    <a:p>
                      <a:pPr algn="l"/>
                      <a:r>
                        <a:rPr lang="en-US" sz="1800" b="0" dirty="0"/>
                        <a:t>932</a:t>
                      </a:r>
                    </a:p>
                  </a:txBody>
                  <a:tcPr/>
                </a:tc>
                <a:tc>
                  <a:txBody>
                    <a:bodyPr/>
                    <a:lstStyle/>
                    <a:p>
                      <a:pPr algn="l"/>
                      <a:r>
                        <a:rPr lang="en-US" sz="1800" b="0" dirty="0"/>
                        <a:t>Vocational Skills Training (VST) and On-the-Job (OJT) Completion</a:t>
                      </a:r>
                    </a:p>
                  </a:txBody>
                  <a:tcPr/>
                </a:tc>
                <a:extLst>
                  <a:ext uri="{0D108BD9-81ED-4DB2-BD59-A6C34878D82A}">
                    <a16:rowId xmlns:a16="http://schemas.microsoft.com/office/drawing/2014/main" val="2656299537"/>
                  </a:ext>
                </a:extLst>
              </a:tr>
              <a:tr h="465667">
                <a:tc>
                  <a:txBody>
                    <a:bodyPr/>
                    <a:lstStyle/>
                    <a:p>
                      <a:pPr algn="l"/>
                      <a:r>
                        <a:rPr lang="en-US" sz="1800" b="0" dirty="0"/>
                        <a:t>935</a:t>
                      </a:r>
                    </a:p>
                  </a:txBody>
                  <a:tcPr/>
                </a:tc>
                <a:tc>
                  <a:txBody>
                    <a:bodyPr/>
                    <a:lstStyle/>
                    <a:p>
                      <a:pPr algn="l"/>
                      <a:r>
                        <a:rPr lang="en-US" sz="1800" b="0" dirty="0"/>
                        <a:t>Vocational Skills Training (VST) and Vocational Education</a:t>
                      </a:r>
                    </a:p>
                  </a:txBody>
                  <a:tcPr/>
                </a:tc>
                <a:extLst>
                  <a:ext uri="{0D108BD9-81ED-4DB2-BD59-A6C34878D82A}">
                    <a16:rowId xmlns:a16="http://schemas.microsoft.com/office/drawing/2014/main" val="2731566940"/>
                  </a:ext>
                </a:extLst>
              </a:tr>
              <a:tr h="465667">
                <a:tc>
                  <a:txBody>
                    <a:bodyPr/>
                    <a:lstStyle/>
                    <a:p>
                      <a:pPr algn="l"/>
                      <a:r>
                        <a:rPr lang="en-US" sz="1800" b="0" dirty="0"/>
                        <a:t>940</a:t>
                      </a:r>
                    </a:p>
                  </a:txBody>
                  <a:tcPr/>
                </a:tc>
                <a:tc>
                  <a:txBody>
                    <a:bodyPr/>
                    <a:lstStyle/>
                    <a:p>
                      <a:pPr algn="l"/>
                      <a:r>
                        <a:rPr lang="en-US" sz="1800" b="0" dirty="0"/>
                        <a:t>Skills Recertification</a:t>
                      </a:r>
                    </a:p>
                  </a:txBody>
                  <a:tcPr/>
                </a:tc>
                <a:extLst>
                  <a:ext uri="{0D108BD9-81ED-4DB2-BD59-A6C34878D82A}">
                    <a16:rowId xmlns:a16="http://schemas.microsoft.com/office/drawing/2014/main" val="1141534254"/>
                  </a:ext>
                </a:extLst>
              </a:tr>
            </a:tbl>
          </a:graphicData>
        </a:graphic>
      </p:graphicFrame>
    </p:spTree>
    <p:extLst>
      <p:ext uri="{BB962C8B-B14F-4D97-AF65-F5344CB8AC3E}">
        <p14:creationId xmlns:p14="http://schemas.microsoft.com/office/powerpoint/2010/main" val="211511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8E5A9E-5454-403E-B5B6-F8A323807B43}"/>
              </a:ext>
            </a:extLst>
          </p:cNvPr>
          <p:cNvPicPr>
            <a:picLocks noChangeAspect="1"/>
          </p:cNvPicPr>
          <p:nvPr/>
        </p:nvPicPr>
        <p:blipFill>
          <a:blip r:embed="rId3"/>
          <a:stretch>
            <a:fillRect/>
          </a:stretch>
        </p:blipFill>
        <p:spPr>
          <a:xfrm>
            <a:off x="773642" y="485775"/>
            <a:ext cx="7410450" cy="5762625"/>
          </a:xfrm>
          <a:prstGeom prst="rect">
            <a:avLst/>
          </a:prstGeom>
        </p:spPr>
      </p:pic>
    </p:spTree>
    <p:extLst>
      <p:ext uri="{BB962C8B-B14F-4D97-AF65-F5344CB8AC3E}">
        <p14:creationId xmlns:p14="http://schemas.microsoft.com/office/powerpoint/2010/main" val="293233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4D3E-2D48-465F-9BDE-27E8596CC40F}"/>
              </a:ext>
            </a:extLst>
          </p:cNvPr>
          <p:cNvSpPr>
            <a:spLocks noGrp="1"/>
          </p:cNvSpPr>
          <p:nvPr>
            <p:ph type="title"/>
          </p:nvPr>
        </p:nvSpPr>
        <p:spPr/>
        <p:txBody>
          <a:bodyPr/>
          <a:lstStyle/>
          <a:p>
            <a:r>
              <a:rPr lang="en-US" dirty="0"/>
              <a:t>DSS-6228 (Previous Version)</a:t>
            </a:r>
          </a:p>
        </p:txBody>
      </p:sp>
      <p:sp>
        <p:nvSpPr>
          <p:cNvPr id="4" name="Text Placeholder 3">
            <a:extLst>
              <a:ext uri="{FF2B5EF4-FFF2-40B4-BE49-F238E27FC236}">
                <a16:creationId xmlns:a16="http://schemas.microsoft.com/office/drawing/2014/main" id="{30EE9F95-FEA7-45A3-86CB-B45364CC5BB2}"/>
              </a:ext>
            </a:extLst>
          </p:cNvPr>
          <p:cNvSpPr>
            <a:spLocks noGrp="1"/>
          </p:cNvSpPr>
          <p:nvPr>
            <p:ph type="body" sz="quarter" idx="11"/>
          </p:nvPr>
        </p:nvSpPr>
        <p:spPr/>
        <p:txBody>
          <a:bodyPr/>
          <a:lstStyle/>
          <a:p>
            <a:endParaRPr lang="en-US"/>
          </a:p>
        </p:txBody>
      </p:sp>
      <p:pic>
        <p:nvPicPr>
          <p:cNvPr id="7" name="Picture 6">
            <a:extLst>
              <a:ext uri="{FF2B5EF4-FFF2-40B4-BE49-F238E27FC236}">
                <a16:creationId xmlns:a16="http://schemas.microsoft.com/office/drawing/2014/main" id="{9F5F7AC9-1F17-4076-BC22-7284825CBE2D}"/>
              </a:ext>
            </a:extLst>
          </p:cNvPr>
          <p:cNvPicPr>
            <a:picLocks noChangeAspect="1"/>
          </p:cNvPicPr>
          <p:nvPr/>
        </p:nvPicPr>
        <p:blipFill>
          <a:blip r:embed="rId3"/>
          <a:stretch>
            <a:fillRect/>
          </a:stretch>
        </p:blipFill>
        <p:spPr>
          <a:xfrm>
            <a:off x="24002" y="1172694"/>
            <a:ext cx="9144000" cy="5308169"/>
          </a:xfrm>
          <a:prstGeom prst="rect">
            <a:avLst/>
          </a:prstGeom>
        </p:spPr>
      </p:pic>
    </p:spTree>
    <p:extLst>
      <p:ext uri="{BB962C8B-B14F-4D97-AF65-F5344CB8AC3E}">
        <p14:creationId xmlns:p14="http://schemas.microsoft.com/office/powerpoint/2010/main" val="1409160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73C-F436-4DCE-99CD-45BC81863678}"/>
              </a:ext>
            </a:extLst>
          </p:cNvPr>
          <p:cNvSpPr>
            <a:spLocks noGrp="1"/>
          </p:cNvSpPr>
          <p:nvPr>
            <p:ph type="title"/>
          </p:nvPr>
        </p:nvSpPr>
        <p:spPr/>
        <p:txBody>
          <a:bodyPr/>
          <a:lstStyle/>
          <a:p>
            <a:r>
              <a:rPr lang="en-US" dirty="0"/>
              <a:t>DSS-6228 and DSS-6229 Changes </a:t>
            </a:r>
          </a:p>
        </p:txBody>
      </p:sp>
      <p:sp>
        <p:nvSpPr>
          <p:cNvPr id="4" name="Content Placeholder 3">
            <a:extLst>
              <a:ext uri="{FF2B5EF4-FFF2-40B4-BE49-F238E27FC236}">
                <a16:creationId xmlns:a16="http://schemas.microsoft.com/office/drawing/2014/main" id="{51ACA133-4795-4614-A051-3BC8E7CC228A}"/>
              </a:ext>
            </a:extLst>
          </p:cNvPr>
          <p:cNvSpPr>
            <a:spLocks noGrp="1"/>
          </p:cNvSpPr>
          <p:nvPr>
            <p:ph sz="quarter" idx="14"/>
          </p:nvPr>
        </p:nvSpPr>
        <p:spPr>
          <a:xfrm>
            <a:off x="648683" y="1259631"/>
            <a:ext cx="7894638" cy="4902890"/>
          </a:xfrm>
        </p:spPr>
        <p:txBody>
          <a:bodyPr/>
          <a:lstStyle/>
          <a:p>
            <a:pPr marL="342900" indent="-342900">
              <a:lnSpc>
                <a:spcPct val="150000"/>
              </a:lnSpc>
              <a:buFont typeface="Arial" panose="020B0604020202020204" pitchFamily="34" charset="0"/>
              <a:buChar char="•"/>
            </a:pPr>
            <a:r>
              <a:rPr lang="en-US" dirty="0"/>
              <a:t>DSS-6228: NC Vocational Skills Training and Skills Recertification Plan and DSS-6229: NC Vocational Skills Training And Skills Recertification Agreement Plan of Action Requirements</a:t>
            </a:r>
          </a:p>
          <a:p>
            <a:pPr marL="342900" indent="-342900" algn="l">
              <a:lnSpc>
                <a:spcPct val="150000"/>
              </a:lnSpc>
              <a:buFont typeface="Arial" panose="020B0604020202020204" pitchFamily="34" charset="0"/>
              <a:buChar char="•"/>
            </a:pPr>
            <a:r>
              <a:rPr lang="en-US" dirty="0"/>
              <a:t>Changes include: </a:t>
            </a:r>
          </a:p>
          <a:p>
            <a:pPr marL="857250" lvl="1" indent="-342900">
              <a:lnSpc>
                <a:spcPct val="150000"/>
              </a:lnSpc>
            </a:pPr>
            <a:r>
              <a:rPr lang="en-US" dirty="0"/>
              <a:t>More consistent formatting </a:t>
            </a:r>
          </a:p>
          <a:p>
            <a:pPr marL="1200150" lvl="2" indent="-342900">
              <a:lnSpc>
                <a:spcPct val="150000"/>
              </a:lnSpc>
            </a:pPr>
            <a:r>
              <a:rPr lang="en-US" sz="1600" dirty="0"/>
              <a:t>Services Section in DSS-6228</a:t>
            </a:r>
          </a:p>
          <a:p>
            <a:pPr marL="1200150" lvl="2" indent="-342900">
              <a:lnSpc>
                <a:spcPct val="150000"/>
              </a:lnSpc>
            </a:pPr>
            <a:r>
              <a:rPr lang="en-US" dirty="0"/>
              <a:t>Slight wording changes such as “RAP Staff” to “Agency Staff” on DSS-6229</a:t>
            </a:r>
          </a:p>
          <a:p>
            <a:pPr marL="857250" lvl="1" indent="-342900">
              <a:lnSpc>
                <a:spcPct val="150000"/>
              </a:lnSpc>
            </a:pPr>
            <a:endParaRPr lang="en-US" dirty="0"/>
          </a:p>
        </p:txBody>
      </p:sp>
    </p:spTree>
    <p:extLst>
      <p:ext uri="{BB962C8B-B14F-4D97-AF65-F5344CB8AC3E}">
        <p14:creationId xmlns:p14="http://schemas.microsoft.com/office/powerpoint/2010/main" val="2256938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BDAC-896E-4AE9-87F7-DB8CE49DEF17}"/>
              </a:ext>
            </a:extLst>
          </p:cNvPr>
          <p:cNvSpPr>
            <a:spLocks noGrp="1"/>
          </p:cNvSpPr>
          <p:nvPr>
            <p:ph type="title"/>
          </p:nvPr>
        </p:nvSpPr>
        <p:spPr/>
        <p:txBody>
          <a:bodyPr/>
          <a:lstStyle/>
          <a:p>
            <a:r>
              <a:rPr lang="en-US" dirty="0"/>
              <a:t>Updated DSS-6228</a:t>
            </a:r>
          </a:p>
        </p:txBody>
      </p:sp>
      <p:pic>
        <p:nvPicPr>
          <p:cNvPr id="6" name="Picture 5">
            <a:extLst>
              <a:ext uri="{FF2B5EF4-FFF2-40B4-BE49-F238E27FC236}">
                <a16:creationId xmlns:a16="http://schemas.microsoft.com/office/drawing/2014/main" id="{B0CEBDA3-0044-4375-B3A8-E4D18F614A87}"/>
              </a:ext>
            </a:extLst>
          </p:cNvPr>
          <p:cNvPicPr>
            <a:picLocks noChangeAspect="1"/>
          </p:cNvPicPr>
          <p:nvPr/>
        </p:nvPicPr>
        <p:blipFill>
          <a:blip r:embed="rId3"/>
          <a:stretch>
            <a:fillRect/>
          </a:stretch>
        </p:blipFill>
        <p:spPr>
          <a:xfrm>
            <a:off x="10767" y="1230601"/>
            <a:ext cx="3942292" cy="4954599"/>
          </a:xfrm>
          <a:prstGeom prst="rect">
            <a:avLst/>
          </a:prstGeom>
        </p:spPr>
      </p:pic>
      <p:pic>
        <p:nvPicPr>
          <p:cNvPr id="8" name="Picture 7">
            <a:extLst>
              <a:ext uri="{FF2B5EF4-FFF2-40B4-BE49-F238E27FC236}">
                <a16:creationId xmlns:a16="http://schemas.microsoft.com/office/drawing/2014/main" id="{410F12E3-09FB-4A48-AA7A-C184598EC71D}"/>
              </a:ext>
            </a:extLst>
          </p:cNvPr>
          <p:cNvPicPr>
            <a:picLocks noChangeAspect="1"/>
          </p:cNvPicPr>
          <p:nvPr/>
        </p:nvPicPr>
        <p:blipFill>
          <a:blip r:embed="rId4"/>
          <a:stretch>
            <a:fillRect/>
          </a:stretch>
        </p:blipFill>
        <p:spPr>
          <a:xfrm>
            <a:off x="4596002" y="0"/>
            <a:ext cx="3879968" cy="5136666"/>
          </a:xfrm>
          <a:prstGeom prst="rect">
            <a:avLst/>
          </a:prstGeom>
        </p:spPr>
      </p:pic>
      <p:pic>
        <p:nvPicPr>
          <p:cNvPr id="10" name="Picture 9">
            <a:extLst>
              <a:ext uri="{FF2B5EF4-FFF2-40B4-BE49-F238E27FC236}">
                <a16:creationId xmlns:a16="http://schemas.microsoft.com/office/drawing/2014/main" id="{80083221-F07D-4E4D-8448-34D418F95DEB}"/>
              </a:ext>
            </a:extLst>
          </p:cNvPr>
          <p:cNvPicPr>
            <a:picLocks noChangeAspect="1"/>
          </p:cNvPicPr>
          <p:nvPr/>
        </p:nvPicPr>
        <p:blipFill>
          <a:blip r:embed="rId5"/>
          <a:stretch>
            <a:fillRect/>
          </a:stretch>
        </p:blipFill>
        <p:spPr>
          <a:xfrm>
            <a:off x="4572000" y="5136666"/>
            <a:ext cx="3879968" cy="2829286"/>
          </a:xfrm>
          <a:prstGeom prst="rect">
            <a:avLst/>
          </a:prstGeom>
        </p:spPr>
      </p:pic>
    </p:spTree>
    <p:extLst>
      <p:ext uri="{BB962C8B-B14F-4D97-AF65-F5344CB8AC3E}">
        <p14:creationId xmlns:p14="http://schemas.microsoft.com/office/powerpoint/2010/main" val="208698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4D3E-2D48-465F-9BDE-27E8596CC40F}"/>
              </a:ext>
            </a:extLst>
          </p:cNvPr>
          <p:cNvSpPr>
            <a:spLocks noGrp="1"/>
          </p:cNvSpPr>
          <p:nvPr>
            <p:ph type="title"/>
          </p:nvPr>
        </p:nvSpPr>
        <p:spPr>
          <a:xfrm>
            <a:off x="426719" y="547854"/>
            <a:ext cx="7843267" cy="548640"/>
          </a:xfrm>
        </p:spPr>
        <p:txBody>
          <a:bodyPr/>
          <a:lstStyle/>
          <a:p>
            <a:r>
              <a:rPr lang="en-US" sz="2800" dirty="0"/>
              <a:t>DSS-6229 </a:t>
            </a:r>
            <a:br>
              <a:rPr lang="en-US" sz="2800" dirty="0"/>
            </a:br>
            <a:r>
              <a:rPr lang="en-US" sz="2800" dirty="0"/>
              <a:t>Previous Version			Updated Version</a:t>
            </a:r>
          </a:p>
        </p:txBody>
      </p:sp>
      <p:pic>
        <p:nvPicPr>
          <p:cNvPr id="7" name="Picture 6">
            <a:extLst>
              <a:ext uri="{FF2B5EF4-FFF2-40B4-BE49-F238E27FC236}">
                <a16:creationId xmlns:a16="http://schemas.microsoft.com/office/drawing/2014/main" id="{E45FB100-CF54-4F4B-9546-89E9DC5B2716}"/>
              </a:ext>
            </a:extLst>
          </p:cNvPr>
          <p:cNvPicPr>
            <a:picLocks noChangeAspect="1"/>
          </p:cNvPicPr>
          <p:nvPr/>
        </p:nvPicPr>
        <p:blipFill>
          <a:blip r:embed="rId3"/>
          <a:stretch>
            <a:fillRect/>
          </a:stretch>
        </p:blipFill>
        <p:spPr>
          <a:xfrm>
            <a:off x="161057" y="1581149"/>
            <a:ext cx="4145281" cy="5189762"/>
          </a:xfrm>
          <a:prstGeom prst="rect">
            <a:avLst/>
          </a:prstGeom>
        </p:spPr>
      </p:pic>
      <p:pic>
        <p:nvPicPr>
          <p:cNvPr id="8" name="Picture 7">
            <a:extLst>
              <a:ext uri="{FF2B5EF4-FFF2-40B4-BE49-F238E27FC236}">
                <a16:creationId xmlns:a16="http://schemas.microsoft.com/office/drawing/2014/main" id="{E1408298-2194-44E4-BBA4-E57330B34C75}"/>
              </a:ext>
            </a:extLst>
          </p:cNvPr>
          <p:cNvPicPr>
            <a:picLocks noChangeAspect="1"/>
          </p:cNvPicPr>
          <p:nvPr/>
        </p:nvPicPr>
        <p:blipFill>
          <a:blip r:embed="rId4"/>
          <a:stretch>
            <a:fillRect/>
          </a:stretch>
        </p:blipFill>
        <p:spPr>
          <a:xfrm>
            <a:off x="4654882" y="1466849"/>
            <a:ext cx="4410942" cy="53911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1630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0E5021-8600-46D7-A054-E55408E4D9FD}"/>
              </a:ext>
            </a:extLst>
          </p:cNvPr>
          <p:cNvSpPr>
            <a:spLocks noGrp="1"/>
          </p:cNvSpPr>
          <p:nvPr>
            <p:ph type="body" sz="quarter" idx="10"/>
          </p:nvPr>
        </p:nvSpPr>
        <p:spPr/>
        <p:txBody>
          <a:bodyPr/>
          <a:lstStyle/>
          <a:p>
            <a:r>
              <a:rPr lang="en-US" dirty="0"/>
              <a:t>Refugee Support Services</a:t>
            </a:r>
          </a:p>
          <a:p>
            <a:r>
              <a:rPr lang="en-US" sz="2400" dirty="0"/>
              <a:t>(with employment services)</a:t>
            </a:r>
          </a:p>
        </p:txBody>
      </p:sp>
    </p:spTree>
    <p:extLst>
      <p:ext uri="{BB962C8B-B14F-4D97-AF65-F5344CB8AC3E}">
        <p14:creationId xmlns:p14="http://schemas.microsoft.com/office/powerpoint/2010/main" val="2043504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436C-7F59-404E-B0A1-55425571A6B2}"/>
              </a:ext>
            </a:extLst>
          </p:cNvPr>
          <p:cNvSpPr>
            <a:spLocks noGrp="1"/>
          </p:cNvSpPr>
          <p:nvPr>
            <p:ph type="title"/>
          </p:nvPr>
        </p:nvSpPr>
        <p:spPr/>
        <p:txBody>
          <a:bodyPr/>
          <a:lstStyle/>
          <a:p>
            <a:r>
              <a:rPr lang="en-US" dirty="0"/>
              <a:t>Refugee Support Services</a:t>
            </a:r>
          </a:p>
        </p:txBody>
      </p:sp>
      <p:sp>
        <p:nvSpPr>
          <p:cNvPr id="3" name="Text Placeholder 2">
            <a:extLst>
              <a:ext uri="{FF2B5EF4-FFF2-40B4-BE49-F238E27FC236}">
                <a16:creationId xmlns:a16="http://schemas.microsoft.com/office/drawing/2014/main" id="{7914CF64-07CE-420B-9F79-14E3FFD41D2F}"/>
              </a:ext>
            </a:extLst>
          </p:cNvPr>
          <p:cNvSpPr>
            <a:spLocks noGrp="1"/>
          </p:cNvSpPr>
          <p:nvPr>
            <p:ph type="body" sz="quarter" idx="10"/>
          </p:nvPr>
        </p:nvSpPr>
        <p:spPr/>
        <p:txBody>
          <a:bodyPr/>
          <a:lstStyle/>
          <a:p>
            <a:r>
              <a:rPr lang="en-US" sz="2400" dirty="0"/>
              <a:t>Support Services inclusive of employment: use form DSS-6232 Employability Plan, DSS-6230A &amp; B FSSP, and DSS-6239A &amp; B MRA </a:t>
            </a:r>
          </a:p>
          <a:p>
            <a:r>
              <a:rPr lang="en-US" sz="2400" dirty="0"/>
              <a:t>Services include: </a:t>
            </a:r>
          </a:p>
          <a:p>
            <a:pPr marL="0" indent="0">
              <a:buNone/>
            </a:pPr>
            <a:endParaRPr lang="en-US" dirty="0"/>
          </a:p>
          <a:p>
            <a:endParaRPr lang="en-US" dirty="0"/>
          </a:p>
          <a:p>
            <a:pPr marL="0" indent="0">
              <a:buNone/>
            </a:pPr>
            <a:endParaRPr lang="en-US" dirty="0"/>
          </a:p>
          <a:p>
            <a:endParaRPr lang="en-US" sz="1800" dirty="0"/>
          </a:p>
          <a:p>
            <a:pPr marL="0" indent="0">
              <a:buNone/>
            </a:pPr>
            <a:r>
              <a:rPr lang="en-US" sz="1800" i="1" dirty="0"/>
              <a:t>In addition to DSS-6235 (Case Review), DSS-6236 (Informed Consent), and DSS-6237 (Client Rights) </a:t>
            </a:r>
            <a:endParaRPr lang="en-US" sz="2400" i="1" dirty="0"/>
          </a:p>
          <a:p>
            <a:endParaRPr lang="en-US" dirty="0"/>
          </a:p>
        </p:txBody>
      </p:sp>
      <p:graphicFrame>
        <p:nvGraphicFramePr>
          <p:cNvPr id="5" name="Table 5">
            <a:extLst>
              <a:ext uri="{FF2B5EF4-FFF2-40B4-BE49-F238E27FC236}">
                <a16:creationId xmlns:a16="http://schemas.microsoft.com/office/drawing/2014/main" id="{EA1E27C3-A1CD-4CB9-A5CE-AB51B7190948}"/>
              </a:ext>
            </a:extLst>
          </p:cNvPr>
          <p:cNvGraphicFramePr>
            <a:graphicFrameLocks noGrp="1"/>
          </p:cNvGraphicFramePr>
          <p:nvPr>
            <p:extLst>
              <p:ext uri="{D42A27DB-BD31-4B8C-83A1-F6EECF244321}">
                <p14:modId xmlns:p14="http://schemas.microsoft.com/office/powerpoint/2010/main" val="1000755813"/>
              </p:ext>
            </p:extLst>
          </p:nvPr>
        </p:nvGraphicFramePr>
        <p:xfrm>
          <a:off x="1352550" y="3308350"/>
          <a:ext cx="6096000" cy="1862668"/>
        </p:xfrm>
        <a:graphic>
          <a:graphicData uri="http://schemas.openxmlformats.org/drawingml/2006/table">
            <a:tbl>
              <a:tblPr firstRow="1" bandRow="1">
                <a:tableStyleId>{0505E3EF-67EA-436B-97B2-0124C06EBD24}</a:tableStyleId>
              </a:tblPr>
              <a:tblGrid>
                <a:gridCol w="1190625">
                  <a:extLst>
                    <a:ext uri="{9D8B030D-6E8A-4147-A177-3AD203B41FA5}">
                      <a16:colId xmlns:a16="http://schemas.microsoft.com/office/drawing/2014/main" val="2232099767"/>
                    </a:ext>
                  </a:extLst>
                </a:gridCol>
                <a:gridCol w="4905375">
                  <a:extLst>
                    <a:ext uri="{9D8B030D-6E8A-4147-A177-3AD203B41FA5}">
                      <a16:colId xmlns:a16="http://schemas.microsoft.com/office/drawing/2014/main" val="1834757762"/>
                    </a:ext>
                  </a:extLst>
                </a:gridCol>
              </a:tblGrid>
              <a:tr h="465667">
                <a:tc>
                  <a:txBody>
                    <a:bodyPr/>
                    <a:lstStyle/>
                    <a:p>
                      <a:pPr algn="l"/>
                      <a:r>
                        <a:rPr lang="en-US" sz="1800" b="0" dirty="0"/>
                        <a:t>915</a:t>
                      </a:r>
                    </a:p>
                  </a:txBody>
                  <a:tcPr/>
                </a:tc>
                <a:tc>
                  <a:txBody>
                    <a:bodyPr/>
                    <a:lstStyle/>
                    <a:p>
                      <a:pPr algn="l"/>
                      <a:r>
                        <a:rPr lang="en-US" sz="1800" b="0" dirty="0"/>
                        <a:t>Employability Assessment Services</a:t>
                      </a:r>
                    </a:p>
                  </a:txBody>
                  <a:tcPr/>
                </a:tc>
                <a:extLst>
                  <a:ext uri="{0D108BD9-81ED-4DB2-BD59-A6C34878D82A}">
                    <a16:rowId xmlns:a16="http://schemas.microsoft.com/office/drawing/2014/main" val="2656299537"/>
                  </a:ext>
                </a:extLst>
              </a:tr>
              <a:tr h="465667">
                <a:tc>
                  <a:txBody>
                    <a:bodyPr/>
                    <a:lstStyle/>
                    <a:p>
                      <a:pPr algn="l"/>
                      <a:r>
                        <a:rPr lang="en-US" sz="1800" b="0" dirty="0"/>
                        <a:t>920 </a:t>
                      </a:r>
                    </a:p>
                  </a:txBody>
                  <a:tcPr/>
                </a:tc>
                <a:tc>
                  <a:txBody>
                    <a:bodyPr/>
                    <a:lstStyle/>
                    <a:p>
                      <a:pPr algn="l"/>
                      <a:r>
                        <a:rPr lang="en-US" sz="1800" b="0" dirty="0"/>
                        <a:t>Pre-Employment</a:t>
                      </a:r>
                    </a:p>
                  </a:txBody>
                  <a:tcPr/>
                </a:tc>
                <a:extLst>
                  <a:ext uri="{0D108BD9-81ED-4DB2-BD59-A6C34878D82A}">
                    <a16:rowId xmlns:a16="http://schemas.microsoft.com/office/drawing/2014/main" val="2437501501"/>
                  </a:ext>
                </a:extLst>
              </a:tr>
              <a:tr h="465667">
                <a:tc>
                  <a:txBody>
                    <a:bodyPr/>
                    <a:lstStyle/>
                    <a:p>
                      <a:pPr algn="l"/>
                      <a:r>
                        <a:rPr lang="en-US" sz="1800" b="0" dirty="0"/>
                        <a:t>922</a:t>
                      </a:r>
                    </a:p>
                  </a:txBody>
                  <a:tcPr/>
                </a:tc>
                <a:tc>
                  <a:txBody>
                    <a:bodyPr/>
                    <a:lstStyle/>
                    <a:p>
                      <a:pPr algn="l"/>
                      <a:r>
                        <a:rPr lang="en-US" sz="1800" b="0" dirty="0"/>
                        <a:t>Employment Follow-Up</a:t>
                      </a:r>
                    </a:p>
                  </a:txBody>
                  <a:tcPr/>
                </a:tc>
                <a:extLst>
                  <a:ext uri="{0D108BD9-81ED-4DB2-BD59-A6C34878D82A}">
                    <a16:rowId xmlns:a16="http://schemas.microsoft.com/office/drawing/2014/main" val="3987905719"/>
                  </a:ext>
                </a:extLst>
              </a:tr>
              <a:tr h="465667">
                <a:tc>
                  <a:txBody>
                    <a:bodyPr/>
                    <a:lstStyle/>
                    <a:p>
                      <a:pPr algn="l"/>
                      <a:r>
                        <a:rPr lang="en-US" sz="1800" b="0" dirty="0"/>
                        <a:t>925</a:t>
                      </a:r>
                    </a:p>
                  </a:txBody>
                  <a:tcPr/>
                </a:tc>
                <a:tc>
                  <a:txBody>
                    <a:bodyPr/>
                    <a:lstStyle/>
                    <a:p>
                      <a:pPr algn="l"/>
                      <a:r>
                        <a:rPr lang="en-US" sz="1800" b="0" dirty="0"/>
                        <a:t>Current Job Placement</a:t>
                      </a:r>
                    </a:p>
                  </a:txBody>
                  <a:tcPr/>
                </a:tc>
                <a:extLst>
                  <a:ext uri="{0D108BD9-81ED-4DB2-BD59-A6C34878D82A}">
                    <a16:rowId xmlns:a16="http://schemas.microsoft.com/office/drawing/2014/main" val="2731566940"/>
                  </a:ext>
                </a:extLst>
              </a:tr>
            </a:tbl>
          </a:graphicData>
        </a:graphic>
      </p:graphicFrame>
    </p:spTree>
    <p:extLst>
      <p:ext uri="{BB962C8B-B14F-4D97-AF65-F5344CB8AC3E}">
        <p14:creationId xmlns:p14="http://schemas.microsoft.com/office/powerpoint/2010/main" val="660318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42FA-E737-4765-A01A-5E6BAA8DBBBA}"/>
              </a:ext>
            </a:extLst>
          </p:cNvPr>
          <p:cNvSpPr>
            <a:spLocks noGrp="1"/>
          </p:cNvSpPr>
          <p:nvPr>
            <p:ph type="title"/>
          </p:nvPr>
        </p:nvSpPr>
        <p:spPr/>
        <p:txBody>
          <a:bodyPr/>
          <a:lstStyle/>
          <a:p>
            <a:r>
              <a:rPr lang="en-US" dirty="0"/>
              <a:t>DSS-6232	(Previous Version)</a:t>
            </a:r>
          </a:p>
        </p:txBody>
      </p:sp>
      <p:sp>
        <p:nvSpPr>
          <p:cNvPr id="4" name="Text Placeholder 3">
            <a:extLst>
              <a:ext uri="{FF2B5EF4-FFF2-40B4-BE49-F238E27FC236}">
                <a16:creationId xmlns:a16="http://schemas.microsoft.com/office/drawing/2014/main" id="{1CAFE3B8-43B4-47FE-B5A5-9A2CDB9DE7D0}"/>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74595EA9-3012-47B4-9C82-1519D9767A03}"/>
              </a:ext>
            </a:extLst>
          </p:cNvPr>
          <p:cNvPicPr>
            <a:picLocks noChangeAspect="1"/>
          </p:cNvPicPr>
          <p:nvPr/>
        </p:nvPicPr>
        <p:blipFill>
          <a:blip r:embed="rId3"/>
          <a:stretch>
            <a:fillRect/>
          </a:stretch>
        </p:blipFill>
        <p:spPr>
          <a:xfrm>
            <a:off x="0" y="1819026"/>
            <a:ext cx="9144000" cy="3777749"/>
          </a:xfrm>
          <a:prstGeom prst="rect">
            <a:avLst/>
          </a:prstGeom>
        </p:spPr>
      </p:pic>
    </p:spTree>
    <p:extLst>
      <p:ext uri="{BB962C8B-B14F-4D97-AF65-F5344CB8AC3E}">
        <p14:creationId xmlns:p14="http://schemas.microsoft.com/office/powerpoint/2010/main" val="576854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42FA-E737-4765-A01A-5E6BAA8DBBBA}"/>
              </a:ext>
            </a:extLst>
          </p:cNvPr>
          <p:cNvSpPr>
            <a:spLocks noGrp="1"/>
          </p:cNvSpPr>
          <p:nvPr>
            <p:ph type="title"/>
          </p:nvPr>
        </p:nvSpPr>
        <p:spPr/>
        <p:txBody>
          <a:bodyPr/>
          <a:lstStyle/>
          <a:p>
            <a:r>
              <a:rPr lang="en-US" dirty="0"/>
              <a:t>DSS-6232	(Previous Version)</a:t>
            </a:r>
          </a:p>
        </p:txBody>
      </p:sp>
      <p:sp>
        <p:nvSpPr>
          <p:cNvPr id="4" name="Text Placeholder 3">
            <a:extLst>
              <a:ext uri="{FF2B5EF4-FFF2-40B4-BE49-F238E27FC236}">
                <a16:creationId xmlns:a16="http://schemas.microsoft.com/office/drawing/2014/main" id="{1CAFE3B8-43B4-47FE-B5A5-9A2CDB9DE7D0}"/>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C53E7482-8203-4A5B-97B9-9CC9BF159AA2}"/>
              </a:ext>
            </a:extLst>
          </p:cNvPr>
          <p:cNvPicPr>
            <a:picLocks noChangeAspect="1"/>
          </p:cNvPicPr>
          <p:nvPr/>
        </p:nvPicPr>
        <p:blipFill>
          <a:blip r:embed="rId2"/>
          <a:stretch>
            <a:fillRect/>
          </a:stretch>
        </p:blipFill>
        <p:spPr>
          <a:xfrm>
            <a:off x="0" y="1460099"/>
            <a:ext cx="9144000" cy="3937801"/>
          </a:xfrm>
          <a:prstGeom prst="rect">
            <a:avLst/>
          </a:prstGeom>
        </p:spPr>
      </p:pic>
    </p:spTree>
    <p:extLst>
      <p:ext uri="{BB962C8B-B14F-4D97-AF65-F5344CB8AC3E}">
        <p14:creationId xmlns:p14="http://schemas.microsoft.com/office/powerpoint/2010/main" val="1406222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73C-F436-4DCE-99CD-45BC81863678}"/>
              </a:ext>
            </a:extLst>
          </p:cNvPr>
          <p:cNvSpPr>
            <a:spLocks noGrp="1"/>
          </p:cNvSpPr>
          <p:nvPr>
            <p:ph type="title"/>
          </p:nvPr>
        </p:nvSpPr>
        <p:spPr/>
        <p:txBody>
          <a:bodyPr/>
          <a:lstStyle/>
          <a:p>
            <a:r>
              <a:rPr lang="en-US" dirty="0"/>
              <a:t>DSS-6232 Changes </a:t>
            </a:r>
          </a:p>
        </p:txBody>
      </p:sp>
      <p:sp>
        <p:nvSpPr>
          <p:cNvPr id="4" name="Content Placeholder 3">
            <a:extLst>
              <a:ext uri="{FF2B5EF4-FFF2-40B4-BE49-F238E27FC236}">
                <a16:creationId xmlns:a16="http://schemas.microsoft.com/office/drawing/2014/main" id="{51ACA133-4795-4614-A051-3BC8E7CC228A}"/>
              </a:ext>
            </a:extLst>
          </p:cNvPr>
          <p:cNvSpPr>
            <a:spLocks noGrp="1"/>
          </p:cNvSpPr>
          <p:nvPr>
            <p:ph sz="quarter" idx="14"/>
          </p:nvPr>
        </p:nvSpPr>
        <p:spPr>
          <a:xfrm>
            <a:off x="648683" y="1259631"/>
            <a:ext cx="7894638" cy="4902890"/>
          </a:xfrm>
        </p:spPr>
        <p:txBody>
          <a:bodyPr/>
          <a:lstStyle/>
          <a:p>
            <a:pPr marL="342900" indent="-342900">
              <a:lnSpc>
                <a:spcPct val="150000"/>
              </a:lnSpc>
              <a:buFont typeface="Arial" panose="020B0604020202020204" pitchFamily="34" charset="0"/>
              <a:buChar char="•"/>
            </a:pPr>
            <a:r>
              <a:rPr lang="en-US" dirty="0"/>
              <a:t>DSS-6232 Employability Plan</a:t>
            </a:r>
          </a:p>
          <a:p>
            <a:pPr marL="342900" indent="-342900" algn="l">
              <a:lnSpc>
                <a:spcPct val="150000"/>
              </a:lnSpc>
              <a:buFont typeface="Arial" panose="020B0604020202020204" pitchFamily="34" charset="0"/>
              <a:buChar char="•"/>
            </a:pPr>
            <a:r>
              <a:rPr lang="en-US" dirty="0"/>
              <a:t>Changes include: </a:t>
            </a:r>
          </a:p>
          <a:p>
            <a:pPr marL="857250" lvl="1" indent="-342900">
              <a:lnSpc>
                <a:spcPct val="150000"/>
              </a:lnSpc>
            </a:pPr>
            <a:r>
              <a:rPr lang="en-US" dirty="0"/>
              <a:t>Slightly Condensed (6 pages to 4) </a:t>
            </a:r>
          </a:p>
          <a:p>
            <a:pPr marL="857250" lvl="1" indent="-342900">
              <a:lnSpc>
                <a:spcPct val="150000"/>
              </a:lnSpc>
            </a:pPr>
            <a:r>
              <a:rPr lang="en-US" dirty="0"/>
              <a:t>More consistent formatting </a:t>
            </a:r>
          </a:p>
          <a:p>
            <a:pPr marL="857250" lvl="1" indent="-342900">
              <a:lnSpc>
                <a:spcPct val="150000"/>
              </a:lnSpc>
            </a:pPr>
            <a:r>
              <a:rPr lang="en-US" dirty="0"/>
              <a:t>Matching language to RIS (education, English level, etc.)</a:t>
            </a:r>
          </a:p>
          <a:p>
            <a:pPr marL="857250" lvl="1" indent="-342900">
              <a:lnSpc>
                <a:spcPct val="150000"/>
              </a:lnSpc>
            </a:pPr>
            <a:r>
              <a:rPr lang="en-US" dirty="0"/>
              <a:t>Services Section</a:t>
            </a:r>
          </a:p>
          <a:p>
            <a:pPr marL="1200150" lvl="2" indent="-342900">
              <a:lnSpc>
                <a:spcPct val="150000"/>
              </a:lnSpc>
            </a:pPr>
            <a:r>
              <a:rPr lang="en-US" dirty="0"/>
              <a:t>Expanded to include more services</a:t>
            </a:r>
          </a:p>
          <a:p>
            <a:pPr lvl="1" indent="0">
              <a:lnSpc>
                <a:spcPct val="150000"/>
              </a:lnSpc>
              <a:buNone/>
            </a:pPr>
            <a:endParaRPr lang="en-US" dirty="0"/>
          </a:p>
          <a:p>
            <a:pPr marL="857250" lvl="1" indent="-342900">
              <a:lnSpc>
                <a:spcPct val="150000"/>
              </a:lnSpc>
            </a:pPr>
            <a:endParaRPr lang="en-US" dirty="0"/>
          </a:p>
        </p:txBody>
      </p:sp>
    </p:spTree>
    <p:extLst>
      <p:ext uri="{BB962C8B-B14F-4D97-AF65-F5344CB8AC3E}">
        <p14:creationId xmlns:p14="http://schemas.microsoft.com/office/powerpoint/2010/main" val="3204182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0C0266-9ACD-4944-83E5-FE3B5AB6D398}"/>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EA9085F8-34E0-495D-B956-D0A71CEDC8F4}"/>
              </a:ext>
            </a:extLst>
          </p:cNvPr>
          <p:cNvPicPr>
            <a:picLocks noChangeAspect="1"/>
          </p:cNvPicPr>
          <p:nvPr/>
        </p:nvPicPr>
        <p:blipFill>
          <a:blip r:embed="rId3"/>
          <a:stretch>
            <a:fillRect/>
          </a:stretch>
        </p:blipFill>
        <p:spPr>
          <a:xfrm>
            <a:off x="0" y="602508"/>
            <a:ext cx="4591050" cy="5875550"/>
          </a:xfrm>
          <a:prstGeom prst="rect">
            <a:avLst/>
          </a:prstGeom>
        </p:spPr>
      </p:pic>
      <p:pic>
        <p:nvPicPr>
          <p:cNvPr id="8" name="Picture 7">
            <a:extLst>
              <a:ext uri="{FF2B5EF4-FFF2-40B4-BE49-F238E27FC236}">
                <a16:creationId xmlns:a16="http://schemas.microsoft.com/office/drawing/2014/main" id="{64DD64E8-6C14-4D71-98FA-20BBF3B5DA50}"/>
              </a:ext>
            </a:extLst>
          </p:cNvPr>
          <p:cNvPicPr>
            <a:picLocks noChangeAspect="1"/>
          </p:cNvPicPr>
          <p:nvPr/>
        </p:nvPicPr>
        <p:blipFill>
          <a:blip r:embed="rId4"/>
          <a:stretch>
            <a:fillRect/>
          </a:stretch>
        </p:blipFill>
        <p:spPr>
          <a:xfrm>
            <a:off x="4518289" y="602508"/>
            <a:ext cx="4557120" cy="6001278"/>
          </a:xfrm>
          <a:prstGeom prst="rect">
            <a:avLst/>
          </a:prstGeom>
        </p:spPr>
      </p:pic>
      <p:sp>
        <p:nvSpPr>
          <p:cNvPr id="10" name="TextBox 9">
            <a:extLst>
              <a:ext uri="{FF2B5EF4-FFF2-40B4-BE49-F238E27FC236}">
                <a16:creationId xmlns:a16="http://schemas.microsoft.com/office/drawing/2014/main" id="{5D661E3A-69F7-4E0C-9078-D85AF729CACE}"/>
              </a:ext>
            </a:extLst>
          </p:cNvPr>
          <p:cNvSpPr txBox="1"/>
          <p:nvPr/>
        </p:nvSpPr>
        <p:spPr>
          <a:xfrm>
            <a:off x="126206" y="100026"/>
            <a:ext cx="4576762" cy="369332"/>
          </a:xfrm>
          <a:prstGeom prst="rect">
            <a:avLst/>
          </a:prstGeom>
          <a:noFill/>
        </p:spPr>
        <p:txBody>
          <a:bodyPr wrap="square">
            <a:spAutoFit/>
          </a:bodyPr>
          <a:lstStyle/>
          <a:p>
            <a:r>
              <a:rPr lang="en-US" b="1" dirty="0"/>
              <a:t>DSS-6232 (Updated Version)</a:t>
            </a:r>
          </a:p>
        </p:txBody>
      </p:sp>
    </p:spTree>
    <p:extLst>
      <p:ext uri="{BB962C8B-B14F-4D97-AF65-F5344CB8AC3E}">
        <p14:creationId xmlns:p14="http://schemas.microsoft.com/office/powerpoint/2010/main" val="172898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AB54-B163-4251-893F-0272A2B783F6}"/>
              </a:ext>
            </a:extLst>
          </p:cNvPr>
          <p:cNvSpPr>
            <a:spLocks noGrp="1"/>
          </p:cNvSpPr>
          <p:nvPr>
            <p:ph type="title"/>
          </p:nvPr>
        </p:nvSpPr>
        <p:spPr/>
        <p:txBody>
          <a:bodyPr/>
          <a:lstStyle/>
          <a:p>
            <a:r>
              <a:rPr lang="en-US" sz="2000" dirty="0"/>
              <a:t>State Refugee Office </a:t>
            </a:r>
            <a:br>
              <a:rPr lang="en-US" sz="2400" dirty="0"/>
            </a:br>
            <a:r>
              <a:rPr lang="en-US" sz="2400" dirty="0"/>
              <a:t>Refugee Services Programs (RSPs)</a:t>
            </a:r>
          </a:p>
        </p:txBody>
      </p:sp>
      <p:pic>
        <p:nvPicPr>
          <p:cNvPr id="9" name="Picture 8">
            <a:extLst>
              <a:ext uri="{FF2B5EF4-FFF2-40B4-BE49-F238E27FC236}">
                <a16:creationId xmlns:a16="http://schemas.microsoft.com/office/drawing/2014/main" id="{51C5BFBC-8994-4F2E-AFC9-0BD7F0511331}"/>
              </a:ext>
            </a:extLst>
          </p:cNvPr>
          <p:cNvPicPr>
            <a:picLocks noChangeAspect="1"/>
          </p:cNvPicPr>
          <p:nvPr/>
        </p:nvPicPr>
        <p:blipFill>
          <a:blip r:embed="rId3"/>
          <a:stretch>
            <a:fillRect/>
          </a:stretch>
        </p:blipFill>
        <p:spPr>
          <a:xfrm>
            <a:off x="1748027" y="1330349"/>
            <a:ext cx="5695950" cy="5086350"/>
          </a:xfrm>
          <a:prstGeom prst="rect">
            <a:avLst/>
          </a:prstGeom>
        </p:spPr>
      </p:pic>
    </p:spTree>
    <p:extLst>
      <p:ext uri="{BB962C8B-B14F-4D97-AF65-F5344CB8AC3E}">
        <p14:creationId xmlns:p14="http://schemas.microsoft.com/office/powerpoint/2010/main" val="195722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0C0266-9ACD-4944-83E5-FE3B5AB6D398}"/>
              </a:ext>
            </a:extLst>
          </p:cNvPr>
          <p:cNvSpPr>
            <a:spLocks noGrp="1"/>
          </p:cNvSpPr>
          <p:nvPr>
            <p:ph type="body" sz="quarter" idx="11"/>
          </p:nvPr>
        </p:nvSpPr>
        <p:spPr/>
        <p:txBody>
          <a:bodyPr/>
          <a:lstStyle/>
          <a:p>
            <a:endParaRPr lang="en-US"/>
          </a:p>
        </p:txBody>
      </p:sp>
      <p:pic>
        <p:nvPicPr>
          <p:cNvPr id="3" name="Picture 2">
            <a:extLst>
              <a:ext uri="{FF2B5EF4-FFF2-40B4-BE49-F238E27FC236}">
                <a16:creationId xmlns:a16="http://schemas.microsoft.com/office/drawing/2014/main" id="{51E2C278-2CAF-42A2-BB1A-FDD4CB5AC769}"/>
              </a:ext>
            </a:extLst>
          </p:cNvPr>
          <p:cNvPicPr>
            <a:picLocks noChangeAspect="1"/>
          </p:cNvPicPr>
          <p:nvPr/>
        </p:nvPicPr>
        <p:blipFill>
          <a:blip r:embed="rId3"/>
          <a:stretch>
            <a:fillRect/>
          </a:stretch>
        </p:blipFill>
        <p:spPr>
          <a:xfrm>
            <a:off x="0" y="686594"/>
            <a:ext cx="4696234" cy="5886714"/>
          </a:xfrm>
          <a:prstGeom prst="rect">
            <a:avLst/>
          </a:prstGeom>
        </p:spPr>
      </p:pic>
      <p:pic>
        <p:nvPicPr>
          <p:cNvPr id="7" name="Picture 6">
            <a:extLst>
              <a:ext uri="{FF2B5EF4-FFF2-40B4-BE49-F238E27FC236}">
                <a16:creationId xmlns:a16="http://schemas.microsoft.com/office/drawing/2014/main" id="{4D7030B3-C52F-4563-A3F4-21FB582204B9}"/>
              </a:ext>
            </a:extLst>
          </p:cNvPr>
          <p:cNvPicPr>
            <a:picLocks noChangeAspect="1"/>
          </p:cNvPicPr>
          <p:nvPr/>
        </p:nvPicPr>
        <p:blipFill>
          <a:blip r:embed="rId4"/>
          <a:stretch>
            <a:fillRect/>
          </a:stretch>
        </p:blipFill>
        <p:spPr>
          <a:xfrm>
            <a:off x="4696234" y="840714"/>
            <a:ext cx="4970722" cy="5248275"/>
          </a:xfrm>
          <a:prstGeom prst="rect">
            <a:avLst/>
          </a:prstGeom>
        </p:spPr>
      </p:pic>
    </p:spTree>
    <p:extLst>
      <p:ext uri="{BB962C8B-B14F-4D97-AF65-F5344CB8AC3E}">
        <p14:creationId xmlns:p14="http://schemas.microsoft.com/office/powerpoint/2010/main" val="4146825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3B13-DDA0-4F3F-9128-31ECE30424E7}"/>
              </a:ext>
            </a:extLst>
          </p:cNvPr>
          <p:cNvSpPr>
            <a:spLocks noGrp="1"/>
          </p:cNvSpPr>
          <p:nvPr>
            <p:ph type="title"/>
          </p:nvPr>
        </p:nvSpPr>
        <p:spPr/>
        <p:txBody>
          <a:bodyPr/>
          <a:lstStyle/>
          <a:p>
            <a:r>
              <a:rPr lang="en-US" sz="1800" dirty="0"/>
              <a:t>DSS-6239A and B Mutual Responsibility Agreement and Plan of Action</a:t>
            </a:r>
            <a:br>
              <a:rPr lang="en-US" sz="1800" dirty="0"/>
            </a:br>
            <a:br>
              <a:rPr lang="en-US" dirty="0"/>
            </a:br>
            <a:r>
              <a:rPr lang="en-US" dirty="0"/>
              <a:t>	</a:t>
            </a:r>
            <a:r>
              <a:rPr lang="en-US" sz="1800" dirty="0"/>
              <a:t>Previous Versions</a:t>
            </a:r>
            <a:br>
              <a:rPr lang="en-US" sz="1100" dirty="0"/>
            </a:br>
            <a:r>
              <a:rPr lang="en-US" sz="1800" dirty="0"/>
              <a:t> </a:t>
            </a:r>
          </a:p>
        </p:txBody>
      </p:sp>
      <p:sp>
        <p:nvSpPr>
          <p:cNvPr id="4" name="Text Placeholder 3">
            <a:extLst>
              <a:ext uri="{FF2B5EF4-FFF2-40B4-BE49-F238E27FC236}">
                <a16:creationId xmlns:a16="http://schemas.microsoft.com/office/drawing/2014/main" id="{0FABCB10-5B82-4AA3-98ED-54C2EC92517A}"/>
              </a:ext>
            </a:extLst>
          </p:cNvPr>
          <p:cNvSpPr>
            <a:spLocks noGrp="1"/>
          </p:cNvSpPr>
          <p:nvPr>
            <p:ph type="body" sz="quarter" idx="11"/>
          </p:nvPr>
        </p:nvSpPr>
        <p:spPr/>
        <p:txBody>
          <a:bodyPr/>
          <a:lstStyle/>
          <a:p>
            <a:endParaRPr lang="en-US"/>
          </a:p>
        </p:txBody>
      </p:sp>
      <p:pic>
        <p:nvPicPr>
          <p:cNvPr id="8" name="Picture 7">
            <a:extLst>
              <a:ext uri="{FF2B5EF4-FFF2-40B4-BE49-F238E27FC236}">
                <a16:creationId xmlns:a16="http://schemas.microsoft.com/office/drawing/2014/main" id="{158DF43A-79F8-4ACD-9674-D525998DB302}"/>
              </a:ext>
            </a:extLst>
          </p:cNvPr>
          <p:cNvPicPr>
            <a:picLocks noChangeAspect="1"/>
          </p:cNvPicPr>
          <p:nvPr/>
        </p:nvPicPr>
        <p:blipFill>
          <a:blip r:embed="rId3"/>
          <a:stretch>
            <a:fillRect/>
          </a:stretch>
        </p:blipFill>
        <p:spPr>
          <a:xfrm>
            <a:off x="47391" y="1918855"/>
            <a:ext cx="6306760" cy="3210947"/>
          </a:xfrm>
          <a:prstGeom prst="rect">
            <a:avLst/>
          </a:prstGeom>
        </p:spPr>
      </p:pic>
      <p:pic>
        <p:nvPicPr>
          <p:cNvPr id="10" name="Picture 9">
            <a:extLst>
              <a:ext uri="{FF2B5EF4-FFF2-40B4-BE49-F238E27FC236}">
                <a16:creationId xmlns:a16="http://schemas.microsoft.com/office/drawing/2014/main" id="{F76D5D66-CC34-417F-90CE-30AE1DD9AC8F}"/>
              </a:ext>
            </a:extLst>
          </p:cNvPr>
          <p:cNvPicPr>
            <a:picLocks noChangeAspect="1"/>
          </p:cNvPicPr>
          <p:nvPr/>
        </p:nvPicPr>
        <p:blipFill>
          <a:blip r:embed="rId4"/>
          <a:stretch>
            <a:fillRect/>
          </a:stretch>
        </p:blipFill>
        <p:spPr>
          <a:xfrm>
            <a:off x="6411534" y="1750219"/>
            <a:ext cx="2685075" cy="3357562"/>
          </a:xfrm>
          <a:prstGeom prst="rect">
            <a:avLst/>
          </a:prstGeom>
        </p:spPr>
      </p:pic>
    </p:spTree>
    <p:extLst>
      <p:ext uri="{BB962C8B-B14F-4D97-AF65-F5344CB8AC3E}">
        <p14:creationId xmlns:p14="http://schemas.microsoft.com/office/powerpoint/2010/main" val="203224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73C-F436-4DCE-99CD-45BC81863678}"/>
              </a:ext>
            </a:extLst>
          </p:cNvPr>
          <p:cNvSpPr>
            <a:spLocks noGrp="1"/>
          </p:cNvSpPr>
          <p:nvPr>
            <p:ph type="title"/>
          </p:nvPr>
        </p:nvSpPr>
        <p:spPr/>
        <p:txBody>
          <a:bodyPr/>
          <a:lstStyle/>
          <a:p>
            <a:r>
              <a:rPr lang="en-US" dirty="0"/>
              <a:t>DSS-6239A and B Changes </a:t>
            </a:r>
          </a:p>
        </p:txBody>
      </p:sp>
      <p:sp>
        <p:nvSpPr>
          <p:cNvPr id="4" name="Content Placeholder 3">
            <a:extLst>
              <a:ext uri="{FF2B5EF4-FFF2-40B4-BE49-F238E27FC236}">
                <a16:creationId xmlns:a16="http://schemas.microsoft.com/office/drawing/2014/main" id="{51ACA133-4795-4614-A051-3BC8E7CC228A}"/>
              </a:ext>
            </a:extLst>
          </p:cNvPr>
          <p:cNvSpPr>
            <a:spLocks noGrp="1"/>
          </p:cNvSpPr>
          <p:nvPr>
            <p:ph sz="quarter" idx="14"/>
          </p:nvPr>
        </p:nvSpPr>
        <p:spPr>
          <a:xfrm>
            <a:off x="155196" y="1251242"/>
            <a:ext cx="8833607" cy="4902890"/>
          </a:xfrm>
        </p:spPr>
        <p:txBody>
          <a:bodyPr/>
          <a:lstStyle/>
          <a:p>
            <a:pPr marL="342900" indent="-342900">
              <a:lnSpc>
                <a:spcPct val="150000"/>
              </a:lnSpc>
              <a:buFont typeface="Arial" panose="020B0604020202020204" pitchFamily="34" charset="0"/>
              <a:buChar char="•"/>
            </a:pPr>
            <a:r>
              <a:rPr lang="en-US" sz="1800" dirty="0"/>
              <a:t>DSS-6239A Mutual Responsibility Agreement and DSS-6239B Plan of Action </a:t>
            </a:r>
          </a:p>
          <a:p>
            <a:pPr algn="l">
              <a:lnSpc>
                <a:spcPct val="150000"/>
              </a:lnSpc>
            </a:pPr>
            <a:r>
              <a:rPr lang="en-US" dirty="0"/>
              <a:t>Changes include: </a:t>
            </a:r>
          </a:p>
          <a:p>
            <a:pPr marL="857250" lvl="1" indent="-342900">
              <a:lnSpc>
                <a:spcPct val="150000"/>
              </a:lnSpc>
            </a:pPr>
            <a:r>
              <a:rPr lang="en-US" dirty="0"/>
              <a:t>Addition of Client/Agency (C/A) on POA </a:t>
            </a:r>
          </a:p>
          <a:p>
            <a:pPr marL="857250" lvl="1" indent="-342900">
              <a:lnSpc>
                <a:spcPct val="150000"/>
              </a:lnSpc>
            </a:pPr>
            <a:r>
              <a:rPr lang="en-US" dirty="0"/>
              <a:t>Slight wording changes such as RAP Manual - &gt; Refugee Service Programs Manual</a:t>
            </a:r>
          </a:p>
          <a:p>
            <a:pPr marL="857250" lvl="1" indent="-342900">
              <a:lnSpc>
                <a:spcPct val="150000"/>
              </a:lnSpc>
            </a:pPr>
            <a:endParaRPr lang="en-US" dirty="0"/>
          </a:p>
        </p:txBody>
      </p:sp>
    </p:spTree>
    <p:extLst>
      <p:ext uri="{BB962C8B-B14F-4D97-AF65-F5344CB8AC3E}">
        <p14:creationId xmlns:p14="http://schemas.microsoft.com/office/powerpoint/2010/main" val="3395164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FFBF-79E3-4A40-A278-8328A6651FC2}"/>
              </a:ext>
            </a:extLst>
          </p:cNvPr>
          <p:cNvSpPr>
            <a:spLocks noGrp="1"/>
          </p:cNvSpPr>
          <p:nvPr>
            <p:ph type="title"/>
          </p:nvPr>
        </p:nvSpPr>
        <p:spPr/>
        <p:txBody>
          <a:bodyPr/>
          <a:lstStyle/>
          <a:p>
            <a:r>
              <a:rPr lang="en-US" sz="2400" dirty="0"/>
              <a:t>MRA and POA (updated) </a:t>
            </a:r>
          </a:p>
        </p:txBody>
      </p:sp>
      <p:sp>
        <p:nvSpPr>
          <p:cNvPr id="4" name="Text Placeholder 3">
            <a:extLst>
              <a:ext uri="{FF2B5EF4-FFF2-40B4-BE49-F238E27FC236}">
                <a16:creationId xmlns:a16="http://schemas.microsoft.com/office/drawing/2014/main" id="{1727EF0A-E771-44EA-8A63-ADCEF632C5ED}"/>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7B56F24D-C373-4156-97AD-73CA0F29F74A}"/>
              </a:ext>
            </a:extLst>
          </p:cNvPr>
          <p:cNvPicPr>
            <a:picLocks noChangeAspect="1"/>
          </p:cNvPicPr>
          <p:nvPr/>
        </p:nvPicPr>
        <p:blipFill>
          <a:blip r:embed="rId2"/>
          <a:stretch>
            <a:fillRect/>
          </a:stretch>
        </p:blipFill>
        <p:spPr>
          <a:xfrm>
            <a:off x="1362" y="1039566"/>
            <a:ext cx="3316084" cy="3833813"/>
          </a:xfrm>
          <a:prstGeom prst="rect">
            <a:avLst/>
          </a:prstGeom>
        </p:spPr>
      </p:pic>
      <p:pic>
        <p:nvPicPr>
          <p:cNvPr id="8" name="Picture 7">
            <a:extLst>
              <a:ext uri="{FF2B5EF4-FFF2-40B4-BE49-F238E27FC236}">
                <a16:creationId xmlns:a16="http://schemas.microsoft.com/office/drawing/2014/main" id="{56DF8E82-2DE5-4786-9361-0BDD9CB12A17}"/>
              </a:ext>
            </a:extLst>
          </p:cNvPr>
          <p:cNvPicPr>
            <a:picLocks noChangeAspect="1"/>
          </p:cNvPicPr>
          <p:nvPr/>
        </p:nvPicPr>
        <p:blipFill>
          <a:blip r:embed="rId3"/>
          <a:stretch>
            <a:fillRect/>
          </a:stretch>
        </p:blipFill>
        <p:spPr>
          <a:xfrm>
            <a:off x="1345771" y="3106779"/>
            <a:ext cx="3531721" cy="3136329"/>
          </a:xfrm>
          <a:prstGeom prst="rect">
            <a:avLst/>
          </a:prstGeom>
        </p:spPr>
      </p:pic>
      <p:pic>
        <p:nvPicPr>
          <p:cNvPr id="10" name="Picture 9">
            <a:extLst>
              <a:ext uri="{FF2B5EF4-FFF2-40B4-BE49-F238E27FC236}">
                <a16:creationId xmlns:a16="http://schemas.microsoft.com/office/drawing/2014/main" id="{F240E48B-C04B-4CB8-8A94-63DAC6E3BE43}"/>
              </a:ext>
            </a:extLst>
          </p:cNvPr>
          <p:cNvPicPr>
            <a:picLocks noChangeAspect="1"/>
          </p:cNvPicPr>
          <p:nvPr/>
        </p:nvPicPr>
        <p:blipFill>
          <a:blip r:embed="rId4"/>
          <a:stretch>
            <a:fillRect/>
          </a:stretch>
        </p:blipFill>
        <p:spPr>
          <a:xfrm>
            <a:off x="4850993" y="614892"/>
            <a:ext cx="3987651" cy="4567673"/>
          </a:xfrm>
          <a:prstGeom prst="rect">
            <a:avLst/>
          </a:prstGeom>
        </p:spPr>
      </p:pic>
    </p:spTree>
    <p:extLst>
      <p:ext uri="{BB962C8B-B14F-4D97-AF65-F5344CB8AC3E}">
        <p14:creationId xmlns:p14="http://schemas.microsoft.com/office/powerpoint/2010/main" val="2555643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4D3E-2D48-465F-9BDE-27E8596CC40F}"/>
              </a:ext>
            </a:extLst>
          </p:cNvPr>
          <p:cNvSpPr>
            <a:spLocks noGrp="1"/>
          </p:cNvSpPr>
          <p:nvPr>
            <p:ph type="title"/>
          </p:nvPr>
        </p:nvSpPr>
        <p:spPr/>
        <p:txBody>
          <a:bodyPr/>
          <a:lstStyle/>
          <a:p>
            <a:r>
              <a:rPr lang="en-US" dirty="0"/>
              <a:t>DSS-6230 (Previous Version)</a:t>
            </a:r>
          </a:p>
        </p:txBody>
      </p:sp>
      <p:sp>
        <p:nvSpPr>
          <p:cNvPr id="3" name="Text Placeholder 2">
            <a:extLst>
              <a:ext uri="{FF2B5EF4-FFF2-40B4-BE49-F238E27FC236}">
                <a16:creationId xmlns:a16="http://schemas.microsoft.com/office/drawing/2014/main" id="{790C8088-7720-47F1-AD69-113769801C56}"/>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30EE9F95-FEA7-45A3-86CB-B45364CC5BB2}"/>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CFDBCDA2-3D9C-4DD1-912B-4FF6A85B9B6F}"/>
              </a:ext>
            </a:extLst>
          </p:cNvPr>
          <p:cNvPicPr>
            <a:picLocks noChangeAspect="1"/>
          </p:cNvPicPr>
          <p:nvPr/>
        </p:nvPicPr>
        <p:blipFill>
          <a:blip r:embed="rId3"/>
          <a:stretch>
            <a:fillRect/>
          </a:stretch>
        </p:blipFill>
        <p:spPr>
          <a:xfrm>
            <a:off x="128587" y="1180167"/>
            <a:ext cx="8886825" cy="5330572"/>
          </a:xfrm>
          <a:prstGeom prst="rect">
            <a:avLst/>
          </a:prstGeom>
        </p:spPr>
      </p:pic>
    </p:spTree>
    <p:extLst>
      <p:ext uri="{BB962C8B-B14F-4D97-AF65-F5344CB8AC3E}">
        <p14:creationId xmlns:p14="http://schemas.microsoft.com/office/powerpoint/2010/main" val="447472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73C-F436-4DCE-99CD-45BC81863678}"/>
              </a:ext>
            </a:extLst>
          </p:cNvPr>
          <p:cNvSpPr>
            <a:spLocks noGrp="1"/>
          </p:cNvSpPr>
          <p:nvPr>
            <p:ph type="title"/>
          </p:nvPr>
        </p:nvSpPr>
        <p:spPr/>
        <p:txBody>
          <a:bodyPr/>
          <a:lstStyle/>
          <a:p>
            <a:r>
              <a:rPr lang="en-US" dirty="0"/>
              <a:t>DSS-6230 Changes </a:t>
            </a:r>
          </a:p>
        </p:txBody>
      </p:sp>
      <p:sp>
        <p:nvSpPr>
          <p:cNvPr id="4" name="Content Placeholder 3">
            <a:extLst>
              <a:ext uri="{FF2B5EF4-FFF2-40B4-BE49-F238E27FC236}">
                <a16:creationId xmlns:a16="http://schemas.microsoft.com/office/drawing/2014/main" id="{51ACA133-4795-4614-A051-3BC8E7CC228A}"/>
              </a:ext>
            </a:extLst>
          </p:cNvPr>
          <p:cNvSpPr>
            <a:spLocks noGrp="1"/>
          </p:cNvSpPr>
          <p:nvPr>
            <p:ph sz="quarter" idx="14"/>
          </p:nvPr>
        </p:nvSpPr>
        <p:spPr>
          <a:xfrm>
            <a:off x="648683" y="1259631"/>
            <a:ext cx="7894638" cy="3345925"/>
          </a:xfrm>
        </p:spPr>
        <p:txBody>
          <a:bodyPr lIns="91440"/>
          <a:lstStyle/>
          <a:p>
            <a:pPr marL="342900" indent="-342900">
              <a:lnSpc>
                <a:spcPct val="150000"/>
              </a:lnSpc>
              <a:buFont typeface="Arial" panose="020B0604020202020204" pitchFamily="34" charset="0"/>
              <a:buChar char="•"/>
            </a:pPr>
            <a:r>
              <a:rPr lang="en-US" dirty="0"/>
              <a:t>The DSS-6230 Family Self-Sufficiency Plan</a:t>
            </a:r>
          </a:p>
          <a:p>
            <a:pPr marL="342900" indent="-342900" algn="l">
              <a:lnSpc>
                <a:spcPct val="150000"/>
              </a:lnSpc>
              <a:buFont typeface="Arial" panose="020B0604020202020204" pitchFamily="34" charset="0"/>
              <a:buChar char="•"/>
            </a:pPr>
            <a:r>
              <a:rPr lang="en-US" dirty="0"/>
              <a:t>Changes include: </a:t>
            </a:r>
          </a:p>
          <a:p>
            <a:pPr marL="857250" lvl="1" indent="-342900">
              <a:lnSpc>
                <a:spcPct val="150000"/>
              </a:lnSpc>
            </a:pPr>
            <a:r>
              <a:rPr lang="en-US" dirty="0"/>
              <a:t>Split into parts A and B </a:t>
            </a:r>
          </a:p>
          <a:p>
            <a:pPr marL="1200150" lvl="2" indent="-342900">
              <a:lnSpc>
                <a:spcPct val="150000"/>
              </a:lnSpc>
            </a:pPr>
            <a:r>
              <a:rPr lang="en-US" sz="1600" dirty="0"/>
              <a:t>Part A helps fulfill ORR Requirements for FSSP </a:t>
            </a:r>
          </a:p>
          <a:p>
            <a:pPr marL="1543050" lvl="3" indent="-342900">
              <a:lnSpc>
                <a:spcPct val="150000"/>
              </a:lnSpc>
            </a:pPr>
            <a:r>
              <a:rPr lang="en-US" sz="1400" dirty="0"/>
              <a:t>Matches information needed for RIS Entries in FSSP Tab </a:t>
            </a:r>
          </a:p>
          <a:p>
            <a:pPr marL="1200150" lvl="2" indent="-342900">
              <a:lnSpc>
                <a:spcPct val="150000"/>
              </a:lnSpc>
            </a:pPr>
            <a:r>
              <a:rPr lang="en-US" sz="1600" dirty="0"/>
              <a:t>Can use A as a version of a case information sheet </a:t>
            </a:r>
          </a:p>
          <a:p>
            <a:pPr marL="857250" lvl="1" indent="-342900">
              <a:lnSpc>
                <a:spcPct val="150000"/>
              </a:lnSpc>
            </a:pPr>
            <a:r>
              <a:rPr lang="en-US" dirty="0"/>
              <a:t>Improved Budget for part B  </a:t>
            </a:r>
          </a:p>
          <a:p>
            <a:pPr lvl="1" indent="0">
              <a:lnSpc>
                <a:spcPct val="150000"/>
              </a:lnSpc>
              <a:buNone/>
            </a:pPr>
            <a:endParaRPr lang="en-US" dirty="0"/>
          </a:p>
        </p:txBody>
      </p:sp>
      <p:sp>
        <p:nvSpPr>
          <p:cNvPr id="3" name="TextBox 2">
            <a:extLst>
              <a:ext uri="{FF2B5EF4-FFF2-40B4-BE49-F238E27FC236}">
                <a16:creationId xmlns:a16="http://schemas.microsoft.com/office/drawing/2014/main" id="{90ECB0C4-936D-48A3-9658-6F87DBD9CE59}"/>
              </a:ext>
            </a:extLst>
          </p:cNvPr>
          <p:cNvSpPr txBox="1"/>
          <p:nvPr/>
        </p:nvSpPr>
        <p:spPr>
          <a:xfrm>
            <a:off x="251670" y="5159506"/>
            <a:ext cx="8690994" cy="1107996"/>
          </a:xfrm>
          <a:prstGeom prst="rect">
            <a:avLst/>
          </a:prstGeom>
          <a:noFill/>
        </p:spPr>
        <p:txBody>
          <a:bodyPr wrap="square" rtlCol="0">
            <a:spAutoFit/>
          </a:bodyPr>
          <a:lstStyle/>
          <a:p>
            <a:r>
              <a:rPr lang="en-US" sz="1600" i="1" dirty="0">
                <a:latin typeface="Goudy Stout" panose="0202090407030B020401" pitchFamily="18" charset="0"/>
              </a:rPr>
              <a:t>REMINDER</a:t>
            </a:r>
            <a:r>
              <a:rPr lang="en-US" sz="1600" dirty="0"/>
              <a:t>: </a:t>
            </a:r>
          </a:p>
          <a:p>
            <a:pPr algn="ctr"/>
            <a:r>
              <a:rPr lang="en-US" sz="1600" dirty="0"/>
              <a:t>If you are providing ANY Employment or Vocational Services to a client, </a:t>
            </a:r>
          </a:p>
          <a:p>
            <a:pPr algn="ctr"/>
            <a:r>
              <a:rPr lang="en-US" sz="1600" dirty="0"/>
              <a:t>an FSSP must be done for that client and must include all members of the case </a:t>
            </a:r>
          </a:p>
          <a:p>
            <a:endParaRPr lang="en-US" dirty="0"/>
          </a:p>
        </p:txBody>
      </p:sp>
    </p:spTree>
    <p:extLst>
      <p:ext uri="{BB962C8B-B14F-4D97-AF65-F5344CB8AC3E}">
        <p14:creationId xmlns:p14="http://schemas.microsoft.com/office/powerpoint/2010/main" val="1208044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4D3E-2D48-465F-9BDE-27E8596CC40F}"/>
              </a:ext>
            </a:extLst>
          </p:cNvPr>
          <p:cNvSpPr>
            <a:spLocks noGrp="1"/>
          </p:cNvSpPr>
          <p:nvPr>
            <p:ph type="title"/>
          </p:nvPr>
        </p:nvSpPr>
        <p:spPr/>
        <p:txBody>
          <a:bodyPr/>
          <a:lstStyle/>
          <a:p>
            <a:r>
              <a:rPr lang="en-US" dirty="0"/>
              <a:t>DSS-6230A (Updated Version)</a:t>
            </a:r>
          </a:p>
        </p:txBody>
      </p:sp>
      <p:pic>
        <p:nvPicPr>
          <p:cNvPr id="7" name="Picture 6">
            <a:extLst>
              <a:ext uri="{FF2B5EF4-FFF2-40B4-BE49-F238E27FC236}">
                <a16:creationId xmlns:a16="http://schemas.microsoft.com/office/drawing/2014/main" id="{959EC938-8B74-4600-A974-1041260703C8}"/>
              </a:ext>
            </a:extLst>
          </p:cNvPr>
          <p:cNvPicPr>
            <a:picLocks noChangeAspect="1"/>
          </p:cNvPicPr>
          <p:nvPr/>
        </p:nvPicPr>
        <p:blipFill>
          <a:blip r:embed="rId3"/>
          <a:stretch>
            <a:fillRect/>
          </a:stretch>
        </p:blipFill>
        <p:spPr>
          <a:xfrm>
            <a:off x="1085044" y="1287147"/>
            <a:ext cx="7021916" cy="5286161"/>
          </a:xfrm>
          <a:prstGeom prst="rect">
            <a:avLst/>
          </a:prstGeom>
        </p:spPr>
      </p:pic>
    </p:spTree>
    <p:extLst>
      <p:ext uri="{BB962C8B-B14F-4D97-AF65-F5344CB8AC3E}">
        <p14:creationId xmlns:p14="http://schemas.microsoft.com/office/powerpoint/2010/main" val="3888613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3326-98CF-401E-83B5-F07FF830BFF3}"/>
              </a:ext>
            </a:extLst>
          </p:cNvPr>
          <p:cNvSpPr>
            <a:spLocks noGrp="1"/>
          </p:cNvSpPr>
          <p:nvPr>
            <p:ph type="title"/>
          </p:nvPr>
        </p:nvSpPr>
        <p:spPr/>
        <p:txBody>
          <a:bodyPr/>
          <a:lstStyle/>
          <a:p>
            <a:r>
              <a:rPr lang="en-US" dirty="0"/>
              <a:t>DOS ID / Case ID Creation	</a:t>
            </a:r>
          </a:p>
        </p:txBody>
      </p:sp>
      <p:sp>
        <p:nvSpPr>
          <p:cNvPr id="3" name="Text Placeholder 2">
            <a:extLst>
              <a:ext uri="{FF2B5EF4-FFF2-40B4-BE49-F238E27FC236}">
                <a16:creationId xmlns:a16="http://schemas.microsoft.com/office/drawing/2014/main" id="{C27C62AB-0CF2-4846-B29B-6DCBD6A9BCDD}"/>
              </a:ext>
            </a:extLst>
          </p:cNvPr>
          <p:cNvSpPr>
            <a:spLocks noGrp="1"/>
          </p:cNvSpPr>
          <p:nvPr>
            <p:ph type="body" sz="quarter" idx="10"/>
          </p:nvPr>
        </p:nvSpPr>
        <p:spPr/>
        <p:txBody>
          <a:bodyPr/>
          <a:lstStyle/>
          <a:p>
            <a:r>
              <a:rPr lang="en-US" dirty="0"/>
              <a:t>DOS ID as assigned in R+P </a:t>
            </a:r>
          </a:p>
          <a:p>
            <a:pPr marL="0" indent="0">
              <a:buNone/>
            </a:pPr>
            <a:r>
              <a:rPr lang="en-US" dirty="0"/>
              <a:t>Without DOS ID </a:t>
            </a:r>
            <a:r>
              <a:rPr lang="en-US" sz="2400" dirty="0"/>
              <a:t>(for Asylees/ Parolees/ Victims of Trafficking etc.)</a:t>
            </a:r>
            <a:r>
              <a:rPr lang="en-US" dirty="0"/>
              <a:t>:</a:t>
            </a:r>
          </a:p>
          <a:p>
            <a:pPr lvl="1"/>
            <a:r>
              <a:rPr lang="en-US" dirty="0"/>
              <a:t>ASY/ PAR/ VOT + alien number of Principle Applicant (PA) for whole case </a:t>
            </a:r>
          </a:p>
          <a:p>
            <a:pPr marL="0" indent="-4763">
              <a:buNone/>
            </a:pPr>
            <a:r>
              <a:rPr lang="en-US" u="sng" dirty="0"/>
              <a:t>Example</a:t>
            </a:r>
            <a:r>
              <a:rPr lang="en-US" dirty="0"/>
              <a:t>: </a:t>
            </a:r>
            <a:r>
              <a:rPr lang="en-US" sz="2600" dirty="0"/>
              <a:t>PA, Spouse, and Child are Cuban Parolees; PA’s alien number is 12345678 </a:t>
            </a:r>
          </a:p>
          <a:p>
            <a:pPr lvl="1"/>
            <a:r>
              <a:rPr lang="en-US" dirty="0"/>
              <a:t>“DOS-ID/ Case ID” for all 3 in case is: PAR-12345678</a:t>
            </a:r>
          </a:p>
          <a:p>
            <a:pPr lvl="1"/>
            <a:endParaRPr lang="en-US" dirty="0"/>
          </a:p>
        </p:txBody>
      </p:sp>
      <p:sp>
        <p:nvSpPr>
          <p:cNvPr id="4" name="Text Placeholder 3">
            <a:extLst>
              <a:ext uri="{FF2B5EF4-FFF2-40B4-BE49-F238E27FC236}">
                <a16:creationId xmlns:a16="http://schemas.microsoft.com/office/drawing/2014/main" id="{22FF1F51-1B87-40CF-B2AF-FA0E1889EAB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6485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4D3E-2D48-465F-9BDE-27E8596CC40F}"/>
              </a:ext>
            </a:extLst>
          </p:cNvPr>
          <p:cNvSpPr>
            <a:spLocks noGrp="1"/>
          </p:cNvSpPr>
          <p:nvPr>
            <p:ph type="title"/>
          </p:nvPr>
        </p:nvSpPr>
        <p:spPr/>
        <p:txBody>
          <a:bodyPr/>
          <a:lstStyle/>
          <a:p>
            <a:r>
              <a:rPr lang="en-US" dirty="0"/>
              <a:t>DSS-6230B (Updated Version)</a:t>
            </a:r>
          </a:p>
        </p:txBody>
      </p:sp>
      <p:pic>
        <p:nvPicPr>
          <p:cNvPr id="5" name="Picture 4">
            <a:extLst>
              <a:ext uri="{FF2B5EF4-FFF2-40B4-BE49-F238E27FC236}">
                <a16:creationId xmlns:a16="http://schemas.microsoft.com/office/drawing/2014/main" id="{16AAFE56-46DF-493C-B649-9D367B632701}"/>
              </a:ext>
            </a:extLst>
          </p:cNvPr>
          <p:cNvPicPr>
            <a:picLocks noChangeAspect="1"/>
          </p:cNvPicPr>
          <p:nvPr/>
        </p:nvPicPr>
        <p:blipFill>
          <a:blip r:embed="rId3"/>
          <a:stretch>
            <a:fillRect/>
          </a:stretch>
        </p:blipFill>
        <p:spPr>
          <a:xfrm>
            <a:off x="2437189" y="1172694"/>
            <a:ext cx="4317626" cy="5646126"/>
          </a:xfrm>
          <a:prstGeom prst="rect">
            <a:avLst/>
          </a:prstGeom>
        </p:spPr>
      </p:pic>
    </p:spTree>
    <p:extLst>
      <p:ext uri="{BB962C8B-B14F-4D97-AF65-F5344CB8AC3E}">
        <p14:creationId xmlns:p14="http://schemas.microsoft.com/office/powerpoint/2010/main" val="243258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0E5021-8600-46D7-A054-E55408E4D9FD}"/>
              </a:ext>
            </a:extLst>
          </p:cNvPr>
          <p:cNvSpPr>
            <a:spLocks noGrp="1"/>
          </p:cNvSpPr>
          <p:nvPr>
            <p:ph type="body" sz="quarter" idx="10"/>
          </p:nvPr>
        </p:nvSpPr>
        <p:spPr/>
        <p:txBody>
          <a:bodyPr/>
          <a:lstStyle/>
          <a:p>
            <a:r>
              <a:rPr lang="en-US" dirty="0"/>
              <a:t>Refugee Support Services</a:t>
            </a:r>
          </a:p>
          <a:p>
            <a:r>
              <a:rPr lang="en-US" sz="2400" dirty="0"/>
              <a:t>(exclusive of vocational training and/or employment)</a:t>
            </a:r>
          </a:p>
        </p:txBody>
      </p:sp>
    </p:spTree>
    <p:extLst>
      <p:ext uri="{BB962C8B-B14F-4D97-AF65-F5344CB8AC3E}">
        <p14:creationId xmlns:p14="http://schemas.microsoft.com/office/powerpoint/2010/main" val="29903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2102-F8E3-4610-A9CA-1155E394B8CD}"/>
              </a:ext>
            </a:extLst>
          </p:cNvPr>
          <p:cNvSpPr>
            <a:spLocks noGrp="1"/>
          </p:cNvSpPr>
          <p:nvPr>
            <p:ph type="title"/>
          </p:nvPr>
        </p:nvSpPr>
        <p:spPr/>
        <p:txBody>
          <a:bodyPr/>
          <a:lstStyle/>
          <a:p>
            <a:r>
              <a:rPr lang="en-US" dirty="0"/>
              <a:t>DSS Forms	</a:t>
            </a:r>
          </a:p>
        </p:txBody>
      </p:sp>
      <p:sp>
        <p:nvSpPr>
          <p:cNvPr id="3" name="Text Placeholder 2">
            <a:extLst>
              <a:ext uri="{FF2B5EF4-FFF2-40B4-BE49-F238E27FC236}">
                <a16:creationId xmlns:a16="http://schemas.microsoft.com/office/drawing/2014/main" id="{2B4728C3-7F76-49F2-8114-B888FC9D9917}"/>
              </a:ext>
            </a:extLst>
          </p:cNvPr>
          <p:cNvSpPr>
            <a:spLocks noGrp="1"/>
          </p:cNvSpPr>
          <p:nvPr>
            <p:ph type="body" sz="quarter" idx="10"/>
          </p:nvPr>
        </p:nvSpPr>
        <p:spPr>
          <a:xfrm>
            <a:off x="4177364" y="682427"/>
            <a:ext cx="4604461" cy="1212895"/>
          </a:xfrm>
        </p:spPr>
        <p:txBody>
          <a:bodyPr/>
          <a:lstStyle/>
          <a:p>
            <a:r>
              <a:rPr lang="en-US" dirty="0"/>
              <a:t>Most recent versions of forms are found online at NC DHHS Website</a:t>
            </a:r>
          </a:p>
        </p:txBody>
      </p:sp>
      <p:sp>
        <p:nvSpPr>
          <p:cNvPr id="4" name="Text Placeholder 3">
            <a:extLst>
              <a:ext uri="{FF2B5EF4-FFF2-40B4-BE49-F238E27FC236}">
                <a16:creationId xmlns:a16="http://schemas.microsoft.com/office/drawing/2014/main" id="{8F815D3D-63DD-453E-9517-F52E8829EA90}"/>
              </a:ext>
            </a:extLst>
          </p:cNvPr>
          <p:cNvSpPr>
            <a:spLocks noGrp="1"/>
          </p:cNvSpPr>
          <p:nvPr>
            <p:ph type="body" sz="quarter" idx="11"/>
          </p:nvPr>
        </p:nvSpPr>
        <p:spPr/>
        <p:txBody>
          <a:bodyPr/>
          <a:lstStyle/>
          <a:p>
            <a:r>
              <a:rPr lang="en-US" u="sng" dirty="0">
                <a:highlight>
                  <a:srgbClr val="FFFF00"/>
                </a:highlight>
              </a:rPr>
              <a:t>LINK</a:t>
            </a:r>
            <a:r>
              <a:rPr lang="en-US" dirty="0"/>
              <a:t>: </a:t>
            </a:r>
            <a:r>
              <a:rPr lang="en-US" dirty="0">
                <a:hlinkClick r:id="rId3"/>
              </a:rPr>
              <a:t>https://policies.ncdhhs.gov/divisional/social-services/forms?b_start:int=300</a:t>
            </a:r>
            <a:endParaRPr lang="en-US" dirty="0"/>
          </a:p>
        </p:txBody>
      </p:sp>
      <p:pic>
        <p:nvPicPr>
          <p:cNvPr id="9" name="Content Placeholder 8">
            <a:extLst>
              <a:ext uri="{FF2B5EF4-FFF2-40B4-BE49-F238E27FC236}">
                <a16:creationId xmlns:a16="http://schemas.microsoft.com/office/drawing/2014/main" id="{B6622054-E469-4886-A2BF-D50AE23EDF11}"/>
              </a:ext>
            </a:extLst>
          </p:cNvPr>
          <p:cNvPicPr>
            <a:picLocks noGrp="1" noChangeAspect="1"/>
          </p:cNvPicPr>
          <p:nvPr>
            <p:ph sz="quarter" idx="14"/>
          </p:nvPr>
        </p:nvPicPr>
        <p:blipFill>
          <a:blip r:embed="rId4"/>
          <a:stretch>
            <a:fillRect/>
          </a:stretch>
        </p:blipFill>
        <p:spPr>
          <a:xfrm>
            <a:off x="3898788" y="2253844"/>
            <a:ext cx="5035201" cy="3827262"/>
          </a:xfrm>
        </p:spPr>
      </p:pic>
      <p:pic>
        <p:nvPicPr>
          <p:cNvPr id="11" name="Picture 10">
            <a:extLst>
              <a:ext uri="{FF2B5EF4-FFF2-40B4-BE49-F238E27FC236}">
                <a16:creationId xmlns:a16="http://schemas.microsoft.com/office/drawing/2014/main" id="{A2C6B58E-8658-44D7-A328-BB7FE87160C4}"/>
              </a:ext>
            </a:extLst>
          </p:cNvPr>
          <p:cNvPicPr>
            <a:picLocks noChangeAspect="1"/>
          </p:cNvPicPr>
          <p:nvPr/>
        </p:nvPicPr>
        <p:blipFill>
          <a:blip r:embed="rId5"/>
          <a:stretch>
            <a:fillRect/>
          </a:stretch>
        </p:blipFill>
        <p:spPr>
          <a:xfrm>
            <a:off x="387080" y="1295465"/>
            <a:ext cx="3439988" cy="4833337"/>
          </a:xfrm>
          <a:prstGeom prst="rect">
            <a:avLst/>
          </a:prstGeom>
        </p:spPr>
      </p:pic>
      <p:sp>
        <p:nvSpPr>
          <p:cNvPr id="12" name="Arrow: Up 11">
            <a:extLst>
              <a:ext uri="{FF2B5EF4-FFF2-40B4-BE49-F238E27FC236}">
                <a16:creationId xmlns:a16="http://schemas.microsoft.com/office/drawing/2014/main" id="{3B8381C2-2323-437B-87E7-AA569E9F9BFE}"/>
              </a:ext>
            </a:extLst>
          </p:cNvPr>
          <p:cNvSpPr/>
          <p:nvPr/>
        </p:nvSpPr>
        <p:spPr>
          <a:xfrm rot="11868710">
            <a:off x="3313650" y="2894201"/>
            <a:ext cx="176169" cy="2768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510574A9-077D-4B4A-B9D1-556BD52B3477}"/>
              </a:ext>
            </a:extLst>
          </p:cNvPr>
          <p:cNvSpPr/>
          <p:nvPr/>
        </p:nvSpPr>
        <p:spPr>
          <a:xfrm rot="10800000">
            <a:off x="8227378" y="1643816"/>
            <a:ext cx="529542" cy="5486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1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436C-7F59-404E-B0A1-55425571A6B2}"/>
              </a:ext>
            </a:extLst>
          </p:cNvPr>
          <p:cNvSpPr>
            <a:spLocks noGrp="1"/>
          </p:cNvSpPr>
          <p:nvPr>
            <p:ph type="title"/>
          </p:nvPr>
        </p:nvSpPr>
        <p:spPr/>
        <p:txBody>
          <a:bodyPr/>
          <a:lstStyle/>
          <a:p>
            <a:r>
              <a:rPr lang="en-US" dirty="0"/>
              <a:t>Refugee Support Services</a:t>
            </a:r>
          </a:p>
        </p:txBody>
      </p:sp>
      <p:sp>
        <p:nvSpPr>
          <p:cNvPr id="3" name="Text Placeholder 2">
            <a:extLst>
              <a:ext uri="{FF2B5EF4-FFF2-40B4-BE49-F238E27FC236}">
                <a16:creationId xmlns:a16="http://schemas.microsoft.com/office/drawing/2014/main" id="{7914CF64-07CE-420B-9F79-14E3FFD41D2F}"/>
              </a:ext>
            </a:extLst>
          </p:cNvPr>
          <p:cNvSpPr>
            <a:spLocks noGrp="1"/>
          </p:cNvSpPr>
          <p:nvPr>
            <p:ph type="body" sz="quarter" idx="10"/>
          </p:nvPr>
        </p:nvSpPr>
        <p:spPr/>
        <p:txBody>
          <a:bodyPr/>
          <a:lstStyle/>
          <a:p>
            <a:r>
              <a:rPr lang="en-US" dirty="0"/>
              <a:t>Support Services exclusive of vocation or employment: use form DSS-6231 Service Plan </a:t>
            </a:r>
          </a:p>
          <a:p>
            <a:r>
              <a:rPr lang="en-US" dirty="0"/>
              <a:t>Services include: </a:t>
            </a:r>
          </a:p>
          <a:p>
            <a:pPr marL="0" indent="0">
              <a:buNone/>
            </a:pPr>
            <a:endParaRPr lang="en-US" dirty="0"/>
          </a:p>
          <a:p>
            <a:endParaRPr lang="en-US" dirty="0"/>
          </a:p>
          <a:p>
            <a:pPr marL="0" indent="0">
              <a:buNone/>
            </a:pPr>
            <a:endParaRPr lang="en-US" dirty="0"/>
          </a:p>
          <a:p>
            <a:endParaRPr lang="en-US" sz="1800" dirty="0"/>
          </a:p>
          <a:p>
            <a:pPr marL="0" indent="0">
              <a:buNone/>
            </a:pPr>
            <a:r>
              <a:rPr lang="en-US" sz="1800" i="1" dirty="0"/>
              <a:t>In addition to DSS-6235 (Case Review), DSS-6236 (Informed Consent), and DSS-6237 (Client Rights) </a:t>
            </a:r>
            <a:endParaRPr lang="en-US" sz="2400" i="1" dirty="0"/>
          </a:p>
          <a:p>
            <a:endParaRPr lang="en-US" dirty="0"/>
          </a:p>
        </p:txBody>
      </p:sp>
      <p:graphicFrame>
        <p:nvGraphicFramePr>
          <p:cNvPr id="5" name="Table 5">
            <a:extLst>
              <a:ext uri="{FF2B5EF4-FFF2-40B4-BE49-F238E27FC236}">
                <a16:creationId xmlns:a16="http://schemas.microsoft.com/office/drawing/2014/main" id="{EA1E27C3-A1CD-4CB9-A5CE-AB51B7190948}"/>
              </a:ext>
            </a:extLst>
          </p:cNvPr>
          <p:cNvGraphicFramePr>
            <a:graphicFrameLocks noGrp="1"/>
          </p:cNvGraphicFramePr>
          <p:nvPr/>
        </p:nvGraphicFramePr>
        <p:xfrm>
          <a:off x="1333500" y="3594100"/>
          <a:ext cx="6096000" cy="1397001"/>
        </p:xfrm>
        <a:graphic>
          <a:graphicData uri="http://schemas.openxmlformats.org/drawingml/2006/table">
            <a:tbl>
              <a:tblPr firstRow="1" bandRow="1">
                <a:tableStyleId>{0505E3EF-67EA-436B-97B2-0124C06EBD24}</a:tableStyleId>
              </a:tblPr>
              <a:tblGrid>
                <a:gridCol w="1190625">
                  <a:extLst>
                    <a:ext uri="{9D8B030D-6E8A-4147-A177-3AD203B41FA5}">
                      <a16:colId xmlns:a16="http://schemas.microsoft.com/office/drawing/2014/main" val="2232099767"/>
                    </a:ext>
                  </a:extLst>
                </a:gridCol>
                <a:gridCol w="4905375">
                  <a:extLst>
                    <a:ext uri="{9D8B030D-6E8A-4147-A177-3AD203B41FA5}">
                      <a16:colId xmlns:a16="http://schemas.microsoft.com/office/drawing/2014/main" val="1834757762"/>
                    </a:ext>
                  </a:extLst>
                </a:gridCol>
              </a:tblGrid>
              <a:tr h="465667">
                <a:tc>
                  <a:txBody>
                    <a:bodyPr/>
                    <a:lstStyle/>
                    <a:p>
                      <a:pPr algn="l"/>
                      <a:r>
                        <a:rPr lang="en-US" sz="1800" b="0" dirty="0"/>
                        <a:t>380</a:t>
                      </a:r>
                    </a:p>
                  </a:txBody>
                  <a:tcPr/>
                </a:tc>
                <a:tc>
                  <a:txBody>
                    <a:bodyPr/>
                    <a:lstStyle/>
                    <a:p>
                      <a:pPr algn="l"/>
                      <a:r>
                        <a:rPr lang="en-US" sz="1800" b="0" dirty="0"/>
                        <a:t>Case Management </a:t>
                      </a:r>
                    </a:p>
                  </a:txBody>
                  <a:tcPr/>
                </a:tc>
                <a:extLst>
                  <a:ext uri="{0D108BD9-81ED-4DB2-BD59-A6C34878D82A}">
                    <a16:rowId xmlns:a16="http://schemas.microsoft.com/office/drawing/2014/main" val="2656299537"/>
                  </a:ext>
                </a:extLst>
              </a:tr>
              <a:tr h="465667">
                <a:tc>
                  <a:txBody>
                    <a:bodyPr/>
                    <a:lstStyle/>
                    <a:p>
                      <a:pPr algn="l"/>
                      <a:r>
                        <a:rPr lang="en-US" sz="1800" b="0" dirty="0"/>
                        <a:t>945</a:t>
                      </a:r>
                    </a:p>
                  </a:txBody>
                  <a:tcPr/>
                </a:tc>
                <a:tc>
                  <a:txBody>
                    <a:bodyPr/>
                    <a:lstStyle/>
                    <a:p>
                      <a:pPr algn="l"/>
                      <a:r>
                        <a:rPr lang="en-US" sz="1800" b="0" dirty="0"/>
                        <a:t>Day Care/ Child Care</a:t>
                      </a:r>
                    </a:p>
                  </a:txBody>
                  <a:tcPr/>
                </a:tc>
                <a:extLst>
                  <a:ext uri="{0D108BD9-81ED-4DB2-BD59-A6C34878D82A}">
                    <a16:rowId xmlns:a16="http://schemas.microsoft.com/office/drawing/2014/main" val="2731566940"/>
                  </a:ext>
                </a:extLst>
              </a:tr>
              <a:tr h="465667">
                <a:tc>
                  <a:txBody>
                    <a:bodyPr/>
                    <a:lstStyle/>
                    <a:p>
                      <a:pPr algn="l"/>
                      <a:r>
                        <a:rPr lang="en-US" sz="1800" b="0" dirty="0"/>
                        <a:t>955</a:t>
                      </a:r>
                    </a:p>
                  </a:txBody>
                  <a:tcPr/>
                </a:tc>
                <a:tc>
                  <a:txBody>
                    <a:bodyPr/>
                    <a:lstStyle/>
                    <a:p>
                      <a:pPr algn="l"/>
                      <a:r>
                        <a:rPr lang="en-US" sz="1800" b="0" dirty="0"/>
                        <a:t>Information and Referral</a:t>
                      </a:r>
                    </a:p>
                  </a:txBody>
                  <a:tcPr/>
                </a:tc>
                <a:extLst>
                  <a:ext uri="{0D108BD9-81ED-4DB2-BD59-A6C34878D82A}">
                    <a16:rowId xmlns:a16="http://schemas.microsoft.com/office/drawing/2014/main" val="1141534254"/>
                  </a:ext>
                </a:extLst>
              </a:tr>
            </a:tbl>
          </a:graphicData>
        </a:graphic>
      </p:graphicFrame>
    </p:spTree>
    <p:extLst>
      <p:ext uri="{BB962C8B-B14F-4D97-AF65-F5344CB8AC3E}">
        <p14:creationId xmlns:p14="http://schemas.microsoft.com/office/powerpoint/2010/main" val="3368993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0E5021-8600-46D7-A054-E55408E4D9FD}"/>
              </a:ext>
            </a:extLst>
          </p:cNvPr>
          <p:cNvSpPr>
            <a:spLocks noGrp="1"/>
          </p:cNvSpPr>
          <p:nvPr>
            <p:ph type="body" sz="quarter" idx="10"/>
          </p:nvPr>
        </p:nvSpPr>
        <p:spPr>
          <a:xfrm>
            <a:off x="2768596" y="2051009"/>
            <a:ext cx="5918204" cy="2020824"/>
          </a:xfrm>
        </p:spPr>
        <p:txBody>
          <a:bodyPr/>
          <a:lstStyle/>
          <a:p>
            <a:r>
              <a:rPr lang="en-US" dirty="0"/>
              <a:t>Refugee Set-Aside Programs</a:t>
            </a:r>
          </a:p>
          <a:p>
            <a:r>
              <a:rPr lang="en-US" sz="2000" dirty="0"/>
              <a:t>Services to Older Refugees, Refugee Health Promotion, Refugee School Impact, Refugee Youth Mentoring</a:t>
            </a:r>
          </a:p>
        </p:txBody>
      </p:sp>
    </p:spTree>
    <p:extLst>
      <p:ext uri="{BB962C8B-B14F-4D97-AF65-F5344CB8AC3E}">
        <p14:creationId xmlns:p14="http://schemas.microsoft.com/office/powerpoint/2010/main" val="2119177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436C-7F59-404E-B0A1-55425571A6B2}"/>
              </a:ext>
            </a:extLst>
          </p:cNvPr>
          <p:cNvSpPr>
            <a:spLocks noGrp="1"/>
          </p:cNvSpPr>
          <p:nvPr>
            <p:ph type="title"/>
          </p:nvPr>
        </p:nvSpPr>
        <p:spPr/>
        <p:txBody>
          <a:bodyPr/>
          <a:lstStyle/>
          <a:p>
            <a:r>
              <a:rPr lang="en-US" dirty="0"/>
              <a:t>Services for Older Refugees (SOR)</a:t>
            </a:r>
          </a:p>
        </p:txBody>
      </p:sp>
      <p:sp>
        <p:nvSpPr>
          <p:cNvPr id="3" name="Text Placeholder 2">
            <a:extLst>
              <a:ext uri="{FF2B5EF4-FFF2-40B4-BE49-F238E27FC236}">
                <a16:creationId xmlns:a16="http://schemas.microsoft.com/office/drawing/2014/main" id="{7914CF64-07CE-420B-9F79-14E3FFD41D2F}"/>
              </a:ext>
            </a:extLst>
          </p:cNvPr>
          <p:cNvSpPr>
            <a:spLocks noGrp="1"/>
          </p:cNvSpPr>
          <p:nvPr>
            <p:ph type="body" sz="quarter" idx="10"/>
          </p:nvPr>
        </p:nvSpPr>
        <p:spPr/>
        <p:txBody>
          <a:bodyPr/>
          <a:lstStyle/>
          <a:p>
            <a:r>
              <a:rPr lang="en-US" dirty="0"/>
              <a:t>SOR Services exclusive of vocation or employment: use form DSS-6231 Service Plan </a:t>
            </a:r>
          </a:p>
          <a:p>
            <a:r>
              <a:rPr lang="en-US" dirty="0"/>
              <a:t>Services include: </a:t>
            </a:r>
          </a:p>
          <a:p>
            <a:pPr marL="0" indent="0">
              <a:buNone/>
            </a:pPr>
            <a:endParaRPr lang="en-US" dirty="0"/>
          </a:p>
          <a:p>
            <a:pPr marL="0" indent="0">
              <a:buNone/>
            </a:pPr>
            <a:endParaRPr lang="en-US" dirty="0"/>
          </a:p>
          <a:p>
            <a:pPr marL="0" indent="0">
              <a:buNone/>
            </a:pPr>
            <a:endParaRPr lang="en-US" dirty="0"/>
          </a:p>
          <a:p>
            <a:pPr marL="0" indent="0">
              <a:buNone/>
            </a:pPr>
            <a:endParaRPr lang="en-US" sz="1800" dirty="0"/>
          </a:p>
          <a:p>
            <a:pPr marL="0" indent="0">
              <a:buNone/>
            </a:pPr>
            <a:r>
              <a:rPr lang="en-US" sz="1800" i="1" dirty="0"/>
              <a:t>In addition to DSS-6235 (Case Review), DSS-6236 (Informed Consent), and DSS-6237 (Client Rights) </a:t>
            </a:r>
            <a:endParaRPr lang="en-US" sz="2400" i="1" dirty="0"/>
          </a:p>
          <a:p>
            <a:endParaRPr lang="en-US" dirty="0"/>
          </a:p>
        </p:txBody>
      </p:sp>
      <p:graphicFrame>
        <p:nvGraphicFramePr>
          <p:cNvPr id="5" name="Table 5">
            <a:extLst>
              <a:ext uri="{FF2B5EF4-FFF2-40B4-BE49-F238E27FC236}">
                <a16:creationId xmlns:a16="http://schemas.microsoft.com/office/drawing/2014/main" id="{EA1E27C3-A1CD-4CB9-A5CE-AB51B7190948}"/>
              </a:ext>
            </a:extLst>
          </p:cNvPr>
          <p:cNvGraphicFramePr>
            <a:graphicFrameLocks noGrp="1"/>
          </p:cNvGraphicFramePr>
          <p:nvPr>
            <p:extLst>
              <p:ext uri="{D42A27DB-BD31-4B8C-83A1-F6EECF244321}">
                <p14:modId xmlns:p14="http://schemas.microsoft.com/office/powerpoint/2010/main" val="2058996453"/>
              </p:ext>
            </p:extLst>
          </p:nvPr>
        </p:nvGraphicFramePr>
        <p:xfrm>
          <a:off x="1524000" y="3429000"/>
          <a:ext cx="6096000" cy="1397001"/>
        </p:xfrm>
        <a:graphic>
          <a:graphicData uri="http://schemas.openxmlformats.org/drawingml/2006/table">
            <a:tbl>
              <a:tblPr firstRow="1" bandRow="1">
                <a:tableStyleId>{0505E3EF-67EA-436B-97B2-0124C06EBD24}</a:tableStyleId>
              </a:tblPr>
              <a:tblGrid>
                <a:gridCol w="1190625">
                  <a:extLst>
                    <a:ext uri="{9D8B030D-6E8A-4147-A177-3AD203B41FA5}">
                      <a16:colId xmlns:a16="http://schemas.microsoft.com/office/drawing/2014/main" val="2232099767"/>
                    </a:ext>
                  </a:extLst>
                </a:gridCol>
                <a:gridCol w="4905375">
                  <a:extLst>
                    <a:ext uri="{9D8B030D-6E8A-4147-A177-3AD203B41FA5}">
                      <a16:colId xmlns:a16="http://schemas.microsoft.com/office/drawing/2014/main" val="1834757762"/>
                    </a:ext>
                  </a:extLst>
                </a:gridCol>
              </a:tblGrid>
              <a:tr h="465667">
                <a:tc>
                  <a:txBody>
                    <a:bodyPr/>
                    <a:lstStyle/>
                    <a:p>
                      <a:pPr algn="l"/>
                      <a:r>
                        <a:rPr lang="en-US" sz="1800" b="0" dirty="0"/>
                        <a:t>380</a:t>
                      </a:r>
                    </a:p>
                  </a:txBody>
                  <a:tcPr/>
                </a:tc>
                <a:tc>
                  <a:txBody>
                    <a:bodyPr/>
                    <a:lstStyle/>
                    <a:p>
                      <a:pPr algn="l"/>
                      <a:r>
                        <a:rPr lang="en-US" sz="1800" b="0" dirty="0"/>
                        <a:t>Case Management </a:t>
                      </a:r>
                    </a:p>
                  </a:txBody>
                  <a:tcPr/>
                </a:tc>
                <a:extLst>
                  <a:ext uri="{0D108BD9-81ED-4DB2-BD59-A6C34878D82A}">
                    <a16:rowId xmlns:a16="http://schemas.microsoft.com/office/drawing/2014/main" val="2656299537"/>
                  </a:ext>
                </a:extLst>
              </a:tr>
              <a:tr h="465667">
                <a:tc>
                  <a:txBody>
                    <a:bodyPr/>
                    <a:lstStyle/>
                    <a:p>
                      <a:pPr algn="l"/>
                      <a:r>
                        <a:rPr lang="en-US" sz="1800" b="0" dirty="0"/>
                        <a:t>955</a:t>
                      </a:r>
                    </a:p>
                  </a:txBody>
                  <a:tcPr/>
                </a:tc>
                <a:tc>
                  <a:txBody>
                    <a:bodyPr/>
                    <a:lstStyle/>
                    <a:p>
                      <a:pPr algn="l"/>
                      <a:r>
                        <a:rPr lang="en-US" sz="1800" b="0" dirty="0"/>
                        <a:t>Information and Referral</a:t>
                      </a:r>
                    </a:p>
                  </a:txBody>
                  <a:tcPr/>
                </a:tc>
                <a:extLst>
                  <a:ext uri="{0D108BD9-81ED-4DB2-BD59-A6C34878D82A}">
                    <a16:rowId xmlns:a16="http://schemas.microsoft.com/office/drawing/2014/main" val="1141534254"/>
                  </a:ext>
                </a:extLst>
              </a:tr>
              <a:tr h="465667">
                <a:tc>
                  <a:txBody>
                    <a:bodyPr/>
                    <a:lstStyle/>
                    <a:p>
                      <a:pPr algn="l"/>
                      <a:r>
                        <a:rPr lang="en-US" sz="1800" b="0" dirty="0"/>
                        <a:t>965</a:t>
                      </a:r>
                    </a:p>
                  </a:txBody>
                  <a:tcPr/>
                </a:tc>
                <a:tc>
                  <a:txBody>
                    <a:bodyPr/>
                    <a:lstStyle/>
                    <a:p>
                      <a:pPr algn="l"/>
                      <a:r>
                        <a:rPr lang="en-US" sz="1800" b="0" dirty="0"/>
                        <a:t>Translation and Interpretation</a:t>
                      </a:r>
                    </a:p>
                  </a:txBody>
                  <a:tcPr/>
                </a:tc>
                <a:extLst>
                  <a:ext uri="{0D108BD9-81ED-4DB2-BD59-A6C34878D82A}">
                    <a16:rowId xmlns:a16="http://schemas.microsoft.com/office/drawing/2014/main" val="230206554"/>
                  </a:ext>
                </a:extLst>
              </a:tr>
            </a:tbl>
          </a:graphicData>
        </a:graphic>
      </p:graphicFrame>
    </p:spTree>
    <p:extLst>
      <p:ext uri="{BB962C8B-B14F-4D97-AF65-F5344CB8AC3E}">
        <p14:creationId xmlns:p14="http://schemas.microsoft.com/office/powerpoint/2010/main" val="1660237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436C-7F59-404E-B0A1-55425571A6B2}"/>
              </a:ext>
            </a:extLst>
          </p:cNvPr>
          <p:cNvSpPr>
            <a:spLocks noGrp="1"/>
          </p:cNvSpPr>
          <p:nvPr>
            <p:ph type="title"/>
          </p:nvPr>
        </p:nvSpPr>
        <p:spPr/>
        <p:txBody>
          <a:bodyPr/>
          <a:lstStyle/>
          <a:p>
            <a:r>
              <a:rPr lang="en-US" dirty="0"/>
              <a:t>Refugee Health Promotion (HP)</a:t>
            </a:r>
          </a:p>
        </p:txBody>
      </p:sp>
      <p:sp>
        <p:nvSpPr>
          <p:cNvPr id="3" name="Text Placeholder 2">
            <a:extLst>
              <a:ext uri="{FF2B5EF4-FFF2-40B4-BE49-F238E27FC236}">
                <a16:creationId xmlns:a16="http://schemas.microsoft.com/office/drawing/2014/main" id="{7914CF64-07CE-420B-9F79-14E3FFD41D2F}"/>
              </a:ext>
            </a:extLst>
          </p:cNvPr>
          <p:cNvSpPr>
            <a:spLocks noGrp="1"/>
          </p:cNvSpPr>
          <p:nvPr>
            <p:ph type="body" sz="quarter" idx="10"/>
          </p:nvPr>
        </p:nvSpPr>
        <p:spPr/>
        <p:txBody>
          <a:bodyPr/>
          <a:lstStyle/>
          <a:p>
            <a:r>
              <a:rPr lang="en-US" dirty="0"/>
              <a:t>HP Services exclusive of vocation or employment: use form DSS-6231 Service Plan </a:t>
            </a:r>
          </a:p>
          <a:p>
            <a:r>
              <a:rPr lang="en-US" dirty="0"/>
              <a:t>Services include: </a:t>
            </a:r>
          </a:p>
          <a:p>
            <a:pPr marL="0" indent="0">
              <a:buNone/>
            </a:pPr>
            <a:endParaRPr lang="en-US" dirty="0"/>
          </a:p>
          <a:p>
            <a:endParaRPr lang="en-US" dirty="0"/>
          </a:p>
          <a:p>
            <a:pPr marL="0" indent="0">
              <a:buNone/>
            </a:pPr>
            <a:endParaRPr lang="en-US" dirty="0"/>
          </a:p>
          <a:p>
            <a:endParaRPr lang="en-US" sz="1800" dirty="0"/>
          </a:p>
          <a:p>
            <a:pPr marL="0" indent="0">
              <a:buNone/>
            </a:pPr>
            <a:r>
              <a:rPr lang="en-US" sz="1800" i="1" dirty="0"/>
              <a:t>In addition to DSS-6235 (Case Review), DSS-6236 (Informed Consent), and DSS-6237 (Client Rights) </a:t>
            </a:r>
            <a:endParaRPr lang="en-US" sz="2400" i="1" dirty="0"/>
          </a:p>
          <a:p>
            <a:endParaRPr lang="en-US" dirty="0"/>
          </a:p>
        </p:txBody>
      </p:sp>
      <p:graphicFrame>
        <p:nvGraphicFramePr>
          <p:cNvPr id="5" name="Table 5">
            <a:extLst>
              <a:ext uri="{FF2B5EF4-FFF2-40B4-BE49-F238E27FC236}">
                <a16:creationId xmlns:a16="http://schemas.microsoft.com/office/drawing/2014/main" id="{EA1E27C3-A1CD-4CB9-A5CE-AB51B7190948}"/>
              </a:ext>
            </a:extLst>
          </p:cNvPr>
          <p:cNvGraphicFramePr>
            <a:graphicFrameLocks noGrp="1"/>
          </p:cNvGraphicFramePr>
          <p:nvPr>
            <p:extLst>
              <p:ext uri="{D42A27DB-BD31-4B8C-83A1-F6EECF244321}">
                <p14:modId xmlns:p14="http://schemas.microsoft.com/office/powerpoint/2010/main" val="424792667"/>
              </p:ext>
            </p:extLst>
          </p:nvPr>
        </p:nvGraphicFramePr>
        <p:xfrm>
          <a:off x="1333500" y="3594100"/>
          <a:ext cx="6096000" cy="1397001"/>
        </p:xfrm>
        <a:graphic>
          <a:graphicData uri="http://schemas.openxmlformats.org/drawingml/2006/table">
            <a:tbl>
              <a:tblPr firstRow="1" bandRow="1">
                <a:tableStyleId>{0505E3EF-67EA-436B-97B2-0124C06EBD24}</a:tableStyleId>
              </a:tblPr>
              <a:tblGrid>
                <a:gridCol w="1190625">
                  <a:extLst>
                    <a:ext uri="{9D8B030D-6E8A-4147-A177-3AD203B41FA5}">
                      <a16:colId xmlns:a16="http://schemas.microsoft.com/office/drawing/2014/main" val="2232099767"/>
                    </a:ext>
                  </a:extLst>
                </a:gridCol>
                <a:gridCol w="4905375">
                  <a:extLst>
                    <a:ext uri="{9D8B030D-6E8A-4147-A177-3AD203B41FA5}">
                      <a16:colId xmlns:a16="http://schemas.microsoft.com/office/drawing/2014/main" val="1834757762"/>
                    </a:ext>
                  </a:extLst>
                </a:gridCol>
              </a:tblGrid>
              <a:tr h="465667">
                <a:tc>
                  <a:txBody>
                    <a:bodyPr/>
                    <a:lstStyle/>
                    <a:p>
                      <a:pPr algn="l"/>
                      <a:r>
                        <a:rPr lang="en-US" sz="1800" b="0" dirty="0"/>
                        <a:t>380</a:t>
                      </a:r>
                    </a:p>
                  </a:txBody>
                  <a:tcPr/>
                </a:tc>
                <a:tc>
                  <a:txBody>
                    <a:bodyPr/>
                    <a:lstStyle/>
                    <a:p>
                      <a:pPr algn="l"/>
                      <a:r>
                        <a:rPr lang="en-US" sz="1800" b="0" dirty="0"/>
                        <a:t>Case Management </a:t>
                      </a:r>
                    </a:p>
                  </a:txBody>
                  <a:tcPr/>
                </a:tc>
                <a:extLst>
                  <a:ext uri="{0D108BD9-81ED-4DB2-BD59-A6C34878D82A}">
                    <a16:rowId xmlns:a16="http://schemas.microsoft.com/office/drawing/2014/main" val="2656299537"/>
                  </a:ext>
                </a:extLst>
              </a:tr>
              <a:tr h="465667">
                <a:tc>
                  <a:txBody>
                    <a:bodyPr/>
                    <a:lstStyle/>
                    <a:p>
                      <a:pPr algn="l"/>
                      <a:r>
                        <a:rPr lang="en-US" sz="1800" b="0" dirty="0"/>
                        <a:t>955</a:t>
                      </a:r>
                    </a:p>
                  </a:txBody>
                  <a:tcPr/>
                </a:tc>
                <a:tc>
                  <a:txBody>
                    <a:bodyPr/>
                    <a:lstStyle/>
                    <a:p>
                      <a:pPr algn="l"/>
                      <a:r>
                        <a:rPr lang="en-US" sz="1800" b="0" dirty="0"/>
                        <a:t>Information and Referral</a:t>
                      </a:r>
                    </a:p>
                  </a:txBody>
                  <a:tcPr/>
                </a:tc>
                <a:extLst>
                  <a:ext uri="{0D108BD9-81ED-4DB2-BD59-A6C34878D82A}">
                    <a16:rowId xmlns:a16="http://schemas.microsoft.com/office/drawing/2014/main" val="2731566940"/>
                  </a:ext>
                </a:extLst>
              </a:tr>
              <a:tr h="465667">
                <a:tc>
                  <a:txBody>
                    <a:bodyPr/>
                    <a:lstStyle/>
                    <a:p>
                      <a:pPr algn="l"/>
                      <a:r>
                        <a:rPr lang="en-US" sz="1800" b="0" dirty="0"/>
                        <a:t>957</a:t>
                      </a:r>
                    </a:p>
                  </a:txBody>
                  <a:tcPr/>
                </a:tc>
                <a:tc>
                  <a:txBody>
                    <a:bodyPr/>
                    <a:lstStyle/>
                    <a:p>
                      <a:pPr algn="l"/>
                      <a:r>
                        <a:rPr lang="en-US" sz="1800" b="0" dirty="0"/>
                        <a:t>Social Adjustment</a:t>
                      </a:r>
                    </a:p>
                  </a:txBody>
                  <a:tcPr/>
                </a:tc>
                <a:extLst>
                  <a:ext uri="{0D108BD9-81ED-4DB2-BD59-A6C34878D82A}">
                    <a16:rowId xmlns:a16="http://schemas.microsoft.com/office/drawing/2014/main" val="1141534254"/>
                  </a:ext>
                </a:extLst>
              </a:tr>
            </a:tbl>
          </a:graphicData>
        </a:graphic>
      </p:graphicFrame>
    </p:spTree>
    <p:extLst>
      <p:ext uri="{BB962C8B-B14F-4D97-AF65-F5344CB8AC3E}">
        <p14:creationId xmlns:p14="http://schemas.microsoft.com/office/powerpoint/2010/main" val="2771477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436C-7F59-404E-B0A1-55425571A6B2}"/>
              </a:ext>
            </a:extLst>
          </p:cNvPr>
          <p:cNvSpPr>
            <a:spLocks noGrp="1"/>
          </p:cNvSpPr>
          <p:nvPr>
            <p:ph type="title"/>
          </p:nvPr>
        </p:nvSpPr>
        <p:spPr/>
        <p:txBody>
          <a:bodyPr/>
          <a:lstStyle/>
          <a:p>
            <a:r>
              <a:rPr lang="en-US" dirty="0"/>
              <a:t>Refugee School Impact (RSI)</a:t>
            </a:r>
          </a:p>
        </p:txBody>
      </p:sp>
      <p:sp>
        <p:nvSpPr>
          <p:cNvPr id="3" name="Text Placeholder 2">
            <a:extLst>
              <a:ext uri="{FF2B5EF4-FFF2-40B4-BE49-F238E27FC236}">
                <a16:creationId xmlns:a16="http://schemas.microsoft.com/office/drawing/2014/main" id="{7914CF64-07CE-420B-9F79-14E3FFD41D2F}"/>
              </a:ext>
            </a:extLst>
          </p:cNvPr>
          <p:cNvSpPr>
            <a:spLocks noGrp="1"/>
          </p:cNvSpPr>
          <p:nvPr>
            <p:ph type="body" sz="quarter" idx="10"/>
          </p:nvPr>
        </p:nvSpPr>
        <p:spPr/>
        <p:txBody>
          <a:bodyPr/>
          <a:lstStyle/>
          <a:p>
            <a:r>
              <a:rPr lang="en-US" dirty="0"/>
              <a:t>RSI Services exclusive of vocation or employment: use form DSS-6231 Service Plan </a:t>
            </a:r>
          </a:p>
          <a:p>
            <a:r>
              <a:rPr lang="en-US" dirty="0"/>
              <a:t>Services include: </a:t>
            </a:r>
          </a:p>
          <a:p>
            <a:pPr marL="0" indent="0">
              <a:buNone/>
            </a:pPr>
            <a:endParaRPr lang="en-US" dirty="0"/>
          </a:p>
          <a:p>
            <a:endParaRPr lang="en-US" dirty="0"/>
          </a:p>
          <a:p>
            <a:pPr marL="0" indent="0">
              <a:buNone/>
            </a:pPr>
            <a:endParaRPr lang="en-US" dirty="0"/>
          </a:p>
          <a:p>
            <a:endParaRPr lang="en-US" sz="1800" dirty="0"/>
          </a:p>
          <a:p>
            <a:pPr marL="0" indent="0">
              <a:buNone/>
            </a:pPr>
            <a:r>
              <a:rPr lang="en-US" sz="1800" i="1" dirty="0"/>
              <a:t>In addition to DSS-6235 (Case Review), DSS-6236 (Informed Consent), and DSS-6237 (Client Rights) </a:t>
            </a:r>
            <a:endParaRPr lang="en-US" sz="2400" i="1" dirty="0"/>
          </a:p>
          <a:p>
            <a:endParaRPr lang="en-US" dirty="0"/>
          </a:p>
        </p:txBody>
      </p:sp>
      <p:graphicFrame>
        <p:nvGraphicFramePr>
          <p:cNvPr id="5" name="Table 5">
            <a:extLst>
              <a:ext uri="{FF2B5EF4-FFF2-40B4-BE49-F238E27FC236}">
                <a16:creationId xmlns:a16="http://schemas.microsoft.com/office/drawing/2014/main" id="{EA1E27C3-A1CD-4CB9-A5CE-AB51B7190948}"/>
              </a:ext>
            </a:extLst>
          </p:cNvPr>
          <p:cNvGraphicFramePr>
            <a:graphicFrameLocks noGrp="1"/>
          </p:cNvGraphicFramePr>
          <p:nvPr>
            <p:extLst>
              <p:ext uri="{D42A27DB-BD31-4B8C-83A1-F6EECF244321}">
                <p14:modId xmlns:p14="http://schemas.microsoft.com/office/powerpoint/2010/main" val="3070462376"/>
              </p:ext>
            </p:extLst>
          </p:nvPr>
        </p:nvGraphicFramePr>
        <p:xfrm>
          <a:off x="1333500" y="3594100"/>
          <a:ext cx="6096000" cy="1397001"/>
        </p:xfrm>
        <a:graphic>
          <a:graphicData uri="http://schemas.openxmlformats.org/drawingml/2006/table">
            <a:tbl>
              <a:tblPr firstRow="1" bandRow="1">
                <a:tableStyleId>{0505E3EF-67EA-436B-97B2-0124C06EBD24}</a:tableStyleId>
              </a:tblPr>
              <a:tblGrid>
                <a:gridCol w="1190625">
                  <a:extLst>
                    <a:ext uri="{9D8B030D-6E8A-4147-A177-3AD203B41FA5}">
                      <a16:colId xmlns:a16="http://schemas.microsoft.com/office/drawing/2014/main" val="2232099767"/>
                    </a:ext>
                  </a:extLst>
                </a:gridCol>
                <a:gridCol w="4905375">
                  <a:extLst>
                    <a:ext uri="{9D8B030D-6E8A-4147-A177-3AD203B41FA5}">
                      <a16:colId xmlns:a16="http://schemas.microsoft.com/office/drawing/2014/main" val="1834757762"/>
                    </a:ext>
                  </a:extLst>
                </a:gridCol>
              </a:tblGrid>
              <a:tr h="465667">
                <a:tc>
                  <a:txBody>
                    <a:bodyPr/>
                    <a:lstStyle/>
                    <a:p>
                      <a:pPr algn="l"/>
                      <a:r>
                        <a:rPr lang="en-US" sz="1800" b="0" dirty="0"/>
                        <a:t>980</a:t>
                      </a:r>
                    </a:p>
                  </a:txBody>
                  <a:tcPr/>
                </a:tc>
                <a:tc>
                  <a:txBody>
                    <a:bodyPr/>
                    <a:lstStyle/>
                    <a:p>
                      <a:pPr algn="l"/>
                      <a:r>
                        <a:rPr lang="en-US" sz="1800" b="0" dirty="0"/>
                        <a:t>Parent Focused Assistance </a:t>
                      </a:r>
                    </a:p>
                  </a:txBody>
                  <a:tcPr/>
                </a:tc>
                <a:extLst>
                  <a:ext uri="{0D108BD9-81ED-4DB2-BD59-A6C34878D82A}">
                    <a16:rowId xmlns:a16="http://schemas.microsoft.com/office/drawing/2014/main" val="2656299537"/>
                  </a:ext>
                </a:extLst>
              </a:tr>
              <a:tr h="465667">
                <a:tc>
                  <a:txBody>
                    <a:bodyPr/>
                    <a:lstStyle/>
                    <a:p>
                      <a:pPr algn="l"/>
                      <a:r>
                        <a:rPr lang="en-US" sz="1800" b="0" dirty="0"/>
                        <a:t>981</a:t>
                      </a:r>
                    </a:p>
                  </a:txBody>
                  <a:tcPr/>
                </a:tc>
                <a:tc>
                  <a:txBody>
                    <a:bodyPr/>
                    <a:lstStyle/>
                    <a:p>
                      <a:pPr algn="l"/>
                      <a:r>
                        <a:rPr lang="en-US" sz="1800" b="0" dirty="0"/>
                        <a:t>After-School Activities </a:t>
                      </a:r>
                    </a:p>
                  </a:txBody>
                  <a:tcPr/>
                </a:tc>
                <a:extLst>
                  <a:ext uri="{0D108BD9-81ED-4DB2-BD59-A6C34878D82A}">
                    <a16:rowId xmlns:a16="http://schemas.microsoft.com/office/drawing/2014/main" val="2731566940"/>
                  </a:ext>
                </a:extLst>
              </a:tr>
              <a:tr h="465667">
                <a:tc>
                  <a:txBody>
                    <a:bodyPr/>
                    <a:lstStyle/>
                    <a:p>
                      <a:pPr algn="l"/>
                      <a:r>
                        <a:rPr lang="en-US" sz="1800" b="0" dirty="0"/>
                        <a:t>982</a:t>
                      </a:r>
                    </a:p>
                  </a:txBody>
                  <a:tcPr/>
                </a:tc>
                <a:tc>
                  <a:txBody>
                    <a:bodyPr/>
                    <a:lstStyle/>
                    <a:p>
                      <a:pPr algn="l"/>
                      <a:r>
                        <a:rPr lang="en-US" sz="1800" b="0" dirty="0"/>
                        <a:t>In-School Services </a:t>
                      </a:r>
                    </a:p>
                  </a:txBody>
                  <a:tcPr/>
                </a:tc>
                <a:extLst>
                  <a:ext uri="{0D108BD9-81ED-4DB2-BD59-A6C34878D82A}">
                    <a16:rowId xmlns:a16="http://schemas.microsoft.com/office/drawing/2014/main" val="1141534254"/>
                  </a:ext>
                </a:extLst>
              </a:tr>
            </a:tbl>
          </a:graphicData>
        </a:graphic>
      </p:graphicFrame>
    </p:spTree>
    <p:extLst>
      <p:ext uri="{BB962C8B-B14F-4D97-AF65-F5344CB8AC3E}">
        <p14:creationId xmlns:p14="http://schemas.microsoft.com/office/powerpoint/2010/main" val="616513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436C-7F59-404E-B0A1-55425571A6B2}"/>
              </a:ext>
            </a:extLst>
          </p:cNvPr>
          <p:cNvSpPr>
            <a:spLocks noGrp="1"/>
          </p:cNvSpPr>
          <p:nvPr>
            <p:ph type="title"/>
          </p:nvPr>
        </p:nvSpPr>
        <p:spPr/>
        <p:txBody>
          <a:bodyPr/>
          <a:lstStyle/>
          <a:p>
            <a:r>
              <a:rPr lang="en-US" dirty="0"/>
              <a:t>Refugee Youth Mentoring (YM)</a:t>
            </a:r>
          </a:p>
        </p:txBody>
      </p:sp>
      <p:sp>
        <p:nvSpPr>
          <p:cNvPr id="3" name="Text Placeholder 2">
            <a:extLst>
              <a:ext uri="{FF2B5EF4-FFF2-40B4-BE49-F238E27FC236}">
                <a16:creationId xmlns:a16="http://schemas.microsoft.com/office/drawing/2014/main" id="{7914CF64-07CE-420B-9F79-14E3FFD41D2F}"/>
              </a:ext>
            </a:extLst>
          </p:cNvPr>
          <p:cNvSpPr>
            <a:spLocks noGrp="1"/>
          </p:cNvSpPr>
          <p:nvPr>
            <p:ph type="body" sz="quarter" idx="10"/>
          </p:nvPr>
        </p:nvSpPr>
        <p:spPr/>
        <p:txBody>
          <a:bodyPr/>
          <a:lstStyle/>
          <a:p>
            <a:r>
              <a:rPr lang="en-US" dirty="0"/>
              <a:t>YM Services exclusive of vocation or employment: use form DSS-6231 Service Plan </a:t>
            </a:r>
          </a:p>
          <a:p>
            <a:r>
              <a:rPr lang="en-US" dirty="0"/>
              <a:t>Services include: </a:t>
            </a:r>
          </a:p>
          <a:p>
            <a:pPr marL="0" indent="0">
              <a:buNone/>
            </a:pPr>
            <a:endParaRPr lang="en-US" dirty="0"/>
          </a:p>
          <a:p>
            <a:endParaRPr lang="en-US" dirty="0"/>
          </a:p>
          <a:p>
            <a:pPr marL="0" indent="0">
              <a:buNone/>
            </a:pPr>
            <a:endParaRPr lang="en-US" dirty="0"/>
          </a:p>
          <a:p>
            <a:endParaRPr lang="en-US" sz="1800" dirty="0"/>
          </a:p>
          <a:p>
            <a:pPr marL="0" indent="0">
              <a:buNone/>
            </a:pPr>
            <a:r>
              <a:rPr lang="en-US" sz="1800" i="1" dirty="0"/>
              <a:t>In addition to DSS-6235 (Case Review), DSS-6236 (Informed Consent), and DSS-6237 (Client Rights) </a:t>
            </a:r>
            <a:endParaRPr lang="en-US" sz="2400" i="1" dirty="0"/>
          </a:p>
          <a:p>
            <a:endParaRPr lang="en-US" dirty="0"/>
          </a:p>
        </p:txBody>
      </p:sp>
      <p:graphicFrame>
        <p:nvGraphicFramePr>
          <p:cNvPr id="5" name="Table 5">
            <a:extLst>
              <a:ext uri="{FF2B5EF4-FFF2-40B4-BE49-F238E27FC236}">
                <a16:creationId xmlns:a16="http://schemas.microsoft.com/office/drawing/2014/main" id="{EA1E27C3-A1CD-4CB9-A5CE-AB51B7190948}"/>
              </a:ext>
            </a:extLst>
          </p:cNvPr>
          <p:cNvGraphicFramePr>
            <a:graphicFrameLocks noGrp="1"/>
          </p:cNvGraphicFramePr>
          <p:nvPr>
            <p:extLst>
              <p:ext uri="{D42A27DB-BD31-4B8C-83A1-F6EECF244321}">
                <p14:modId xmlns:p14="http://schemas.microsoft.com/office/powerpoint/2010/main" val="699288313"/>
              </p:ext>
            </p:extLst>
          </p:nvPr>
        </p:nvGraphicFramePr>
        <p:xfrm>
          <a:off x="1381125" y="3736975"/>
          <a:ext cx="6096000" cy="1397001"/>
        </p:xfrm>
        <a:graphic>
          <a:graphicData uri="http://schemas.openxmlformats.org/drawingml/2006/table">
            <a:tbl>
              <a:tblPr firstRow="1" bandRow="1">
                <a:tableStyleId>{0505E3EF-67EA-436B-97B2-0124C06EBD24}</a:tableStyleId>
              </a:tblPr>
              <a:tblGrid>
                <a:gridCol w="1190625">
                  <a:extLst>
                    <a:ext uri="{9D8B030D-6E8A-4147-A177-3AD203B41FA5}">
                      <a16:colId xmlns:a16="http://schemas.microsoft.com/office/drawing/2014/main" val="2232099767"/>
                    </a:ext>
                  </a:extLst>
                </a:gridCol>
                <a:gridCol w="4905375">
                  <a:extLst>
                    <a:ext uri="{9D8B030D-6E8A-4147-A177-3AD203B41FA5}">
                      <a16:colId xmlns:a16="http://schemas.microsoft.com/office/drawing/2014/main" val="1834757762"/>
                    </a:ext>
                  </a:extLst>
                </a:gridCol>
              </a:tblGrid>
              <a:tr h="465667">
                <a:tc>
                  <a:txBody>
                    <a:bodyPr/>
                    <a:lstStyle/>
                    <a:p>
                      <a:pPr algn="l"/>
                      <a:r>
                        <a:rPr lang="en-US" sz="1800" b="0" dirty="0"/>
                        <a:t>958</a:t>
                      </a:r>
                    </a:p>
                  </a:txBody>
                  <a:tcPr/>
                </a:tc>
                <a:tc>
                  <a:txBody>
                    <a:bodyPr/>
                    <a:lstStyle/>
                    <a:p>
                      <a:pPr algn="l"/>
                      <a:r>
                        <a:rPr lang="en-US" sz="1800" b="0" dirty="0"/>
                        <a:t>Civic and Social Engagement </a:t>
                      </a:r>
                    </a:p>
                  </a:txBody>
                  <a:tcPr/>
                </a:tc>
                <a:extLst>
                  <a:ext uri="{0D108BD9-81ED-4DB2-BD59-A6C34878D82A}">
                    <a16:rowId xmlns:a16="http://schemas.microsoft.com/office/drawing/2014/main" val="2731566940"/>
                  </a:ext>
                </a:extLst>
              </a:tr>
              <a:tr h="465667">
                <a:tc>
                  <a:txBody>
                    <a:bodyPr/>
                    <a:lstStyle/>
                    <a:p>
                      <a:pPr algn="l"/>
                      <a:r>
                        <a:rPr lang="en-US" sz="1800" b="0" dirty="0"/>
                        <a:t>959</a:t>
                      </a:r>
                    </a:p>
                  </a:txBody>
                  <a:tcPr/>
                </a:tc>
                <a:tc>
                  <a:txBody>
                    <a:bodyPr/>
                    <a:lstStyle/>
                    <a:p>
                      <a:pPr algn="l"/>
                      <a:r>
                        <a:rPr lang="en-US" sz="1800" b="0" dirty="0"/>
                        <a:t>Educational and Vocational Advancement </a:t>
                      </a:r>
                    </a:p>
                  </a:txBody>
                  <a:tcPr/>
                </a:tc>
                <a:extLst>
                  <a:ext uri="{0D108BD9-81ED-4DB2-BD59-A6C34878D82A}">
                    <a16:rowId xmlns:a16="http://schemas.microsoft.com/office/drawing/2014/main" val="1141534254"/>
                  </a:ext>
                </a:extLst>
              </a:tr>
              <a:tr h="465667">
                <a:tc>
                  <a:txBody>
                    <a:bodyPr/>
                    <a:lstStyle/>
                    <a:p>
                      <a:pPr algn="l"/>
                      <a:r>
                        <a:rPr lang="en-US" sz="1800" b="0" dirty="0"/>
                        <a:t>965</a:t>
                      </a:r>
                    </a:p>
                  </a:txBody>
                  <a:tcPr/>
                </a:tc>
                <a:tc>
                  <a:txBody>
                    <a:bodyPr/>
                    <a:lstStyle/>
                    <a:p>
                      <a:pPr algn="l"/>
                      <a:r>
                        <a:rPr lang="en-US" sz="1800" b="0" dirty="0"/>
                        <a:t>Translation and Interpretation</a:t>
                      </a:r>
                    </a:p>
                  </a:txBody>
                  <a:tcPr/>
                </a:tc>
                <a:extLst>
                  <a:ext uri="{0D108BD9-81ED-4DB2-BD59-A6C34878D82A}">
                    <a16:rowId xmlns:a16="http://schemas.microsoft.com/office/drawing/2014/main" val="765191610"/>
                  </a:ext>
                </a:extLst>
              </a:tr>
            </a:tbl>
          </a:graphicData>
        </a:graphic>
      </p:graphicFrame>
    </p:spTree>
    <p:extLst>
      <p:ext uri="{BB962C8B-B14F-4D97-AF65-F5344CB8AC3E}">
        <p14:creationId xmlns:p14="http://schemas.microsoft.com/office/powerpoint/2010/main" val="3899064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B3A80-CF03-4D77-80C4-A213DCC309C4}"/>
              </a:ext>
            </a:extLst>
          </p:cNvPr>
          <p:cNvSpPr>
            <a:spLocks noGrp="1"/>
          </p:cNvSpPr>
          <p:nvPr>
            <p:ph type="title"/>
          </p:nvPr>
        </p:nvSpPr>
        <p:spPr/>
        <p:txBody>
          <a:bodyPr/>
          <a:lstStyle/>
          <a:p>
            <a:r>
              <a:rPr lang="en-US" dirty="0"/>
              <a:t>Form Changes: DSS-6231</a:t>
            </a:r>
          </a:p>
        </p:txBody>
      </p:sp>
      <p:sp>
        <p:nvSpPr>
          <p:cNvPr id="6" name="Text Placeholder 5">
            <a:extLst>
              <a:ext uri="{FF2B5EF4-FFF2-40B4-BE49-F238E27FC236}">
                <a16:creationId xmlns:a16="http://schemas.microsoft.com/office/drawing/2014/main" id="{B4631FD4-E5CE-4C6A-A28B-636C825C7E24}"/>
              </a:ext>
            </a:extLst>
          </p:cNvPr>
          <p:cNvSpPr>
            <a:spLocks noGrp="1"/>
          </p:cNvSpPr>
          <p:nvPr>
            <p:ph type="body" sz="quarter" idx="17"/>
          </p:nvPr>
        </p:nvSpPr>
        <p:spPr>
          <a:xfrm>
            <a:off x="2651760" y="1361173"/>
            <a:ext cx="3840480" cy="500063"/>
          </a:xfrm>
        </p:spPr>
        <p:txBody>
          <a:bodyPr/>
          <a:lstStyle/>
          <a:p>
            <a:r>
              <a:rPr lang="en-US" dirty="0"/>
              <a:t>Old Version</a:t>
            </a:r>
          </a:p>
        </p:txBody>
      </p:sp>
      <p:pic>
        <p:nvPicPr>
          <p:cNvPr id="10" name="Picture 9">
            <a:extLst>
              <a:ext uri="{FF2B5EF4-FFF2-40B4-BE49-F238E27FC236}">
                <a16:creationId xmlns:a16="http://schemas.microsoft.com/office/drawing/2014/main" id="{0B79FFEC-66DA-4708-9B76-8D0340C75018}"/>
              </a:ext>
            </a:extLst>
          </p:cNvPr>
          <p:cNvPicPr>
            <a:picLocks noChangeAspect="1"/>
          </p:cNvPicPr>
          <p:nvPr/>
        </p:nvPicPr>
        <p:blipFill>
          <a:blip r:embed="rId3"/>
          <a:stretch>
            <a:fillRect/>
          </a:stretch>
        </p:blipFill>
        <p:spPr>
          <a:xfrm>
            <a:off x="0" y="2031202"/>
            <a:ext cx="9144000" cy="3798366"/>
          </a:xfrm>
          <a:prstGeom prst="rect">
            <a:avLst/>
          </a:prstGeom>
        </p:spPr>
      </p:pic>
    </p:spTree>
    <p:extLst>
      <p:ext uri="{BB962C8B-B14F-4D97-AF65-F5344CB8AC3E}">
        <p14:creationId xmlns:p14="http://schemas.microsoft.com/office/powerpoint/2010/main" val="1199686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73C-F436-4DCE-99CD-45BC81863678}"/>
              </a:ext>
            </a:extLst>
          </p:cNvPr>
          <p:cNvSpPr>
            <a:spLocks noGrp="1"/>
          </p:cNvSpPr>
          <p:nvPr>
            <p:ph type="title"/>
          </p:nvPr>
        </p:nvSpPr>
        <p:spPr/>
        <p:txBody>
          <a:bodyPr/>
          <a:lstStyle/>
          <a:p>
            <a:r>
              <a:rPr lang="en-US" dirty="0"/>
              <a:t>DSS-6231 Changes </a:t>
            </a:r>
          </a:p>
        </p:txBody>
      </p:sp>
      <p:sp>
        <p:nvSpPr>
          <p:cNvPr id="4" name="Content Placeholder 3">
            <a:extLst>
              <a:ext uri="{FF2B5EF4-FFF2-40B4-BE49-F238E27FC236}">
                <a16:creationId xmlns:a16="http://schemas.microsoft.com/office/drawing/2014/main" id="{51ACA133-4795-4614-A051-3BC8E7CC228A}"/>
              </a:ext>
            </a:extLst>
          </p:cNvPr>
          <p:cNvSpPr>
            <a:spLocks noGrp="1"/>
          </p:cNvSpPr>
          <p:nvPr>
            <p:ph sz="quarter" idx="14"/>
          </p:nvPr>
        </p:nvSpPr>
        <p:spPr>
          <a:xfrm>
            <a:off x="648683" y="1259631"/>
            <a:ext cx="7894638" cy="4902890"/>
          </a:xfrm>
        </p:spPr>
        <p:txBody>
          <a:bodyPr/>
          <a:lstStyle/>
          <a:p>
            <a:pPr marL="342900" indent="-342900">
              <a:lnSpc>
                <a:spcPct val="150000"/>
              </a:lnSpc>
              <a:buFont typeface="Arial" panose="020B0604020202020204" pitchFamily="34" charset="0"/>
              <a:buChar char="•"/>
            </a:pPr>
            <a:r>
              <a:rPr lang="en-US" dirty="0"/>
              <a:t>The DSS-6231 Service Plan</a:t>
            </a:r>
          </a:p>
          <a:p>
            <a:pPr marL="342900" indent="-342900" algn="l">
              <a:lnSpc>
                <a:spcPct val="150000"/>
              </a:lnSpc>
              <a:buFont typeface="Arial" panose="020B0604020202020204" pitchFamily="34" charset="0"/>
              <a:buChar char="•"/>
            </a:pPr>
            <a:r>
              <a:rPr lang="en-US" dirty="0"/>
              <a:t>Changes include: </a:t>
            </a:r>
            <a:endParaRPr lang="en-US" sz="1800" dirty="0"/>
          </a:p>
          <a:p>
            <a:pPr marL="857250" lvl="1" indent="-342900">
              <a:lnSpc>
                <a:spcPct val="150000"/>
              </a:lnSpc>
            </a:pPr>
            <a:r>
              <a:rPr lang="en-US" sz="1700" dirty="0"/>
              <a:t>Shortened from 3 pages to 2 pages!</a:t>
            </a:r>
          </a:p>
          <a:p>
            <a:pPr marL="857250" lvl="1" indent="-342900">
              <a:lnSpc>
                <a:spcPct val="150000"/>
              </a:lnSpc>
            </a:pPr>
            <a:r>
              <a:rPr lang="en-US" sz="1700" dirty="0"/>
              <a:t>More consistent formatting, Matching language to RIS (education, English level, </a:t>
            </a:r>
            <a:r>
              <a:rPr lang="en-US" sz="1700" dirty="0" err="1"/>
              <a:t>etc</a:t>
            </a:r>
            <a:r>
              <a:rPr lang="en-US" sz="1700" dirty="0"/>
              <a:t>), streamlined Benefits section</a:t>
            </a:r>
          </a:p>
          <a:p>
            <a:pPr marL="857250" lvl="1" indent="-342900">
              <a:lnSpc>
                <a:spcPct val="150000"/>
              </a:lnSpc>
            </a:pPr>
            <a:r>
              <a:rPr lang="en-US" sz="1700" dirty="0"/>
              <a:t>Case Information Section</a:t>
            </a:r>
          </a:p>
          <a:p>
            <a:pPr marL="1200150" lvl="2" indent="-342900">
              <a:lnSpc>
                <a:spcPct val="150000"/>
              </a:lnSpc>
            </a:pPr>
            <a:r>
              <a:rPr lang="en-US" dirty="0"/>
              <a:t>Can use DSS-6230A </a:t>
            </a:r>
            <a:r>
              <a:rPr lang="en-US" i="1" dirty="0"/>
              <a:t>or</a:t>
            </a:r>
            <a:r>
              <a:rPr lang="en-US" dirty="0"/>
              <a:t> case information sheet </a:t>
            </a:r>
            <a:r>
              <a:rPr lang="en-US" i="1" dirty="0"/>
              <a:t>or</a:t>
            </a:r>
            <a:r>
              <a:rPr lang="en-US" dirty="0"/>
              <a:t> lines provided  </a:t>
            </a:r>
          </a:p>
          <a:p>
            <a:pPr marL="857250" lvl="1" indent="-342900">
              <a:lnSpc>
                <a:spcPct val="150000"/>
              </a:lnSpc>
            </a:pPr>
            <a:r>
              <a:rPr lang="en-US" sz="1700" dirty="0"/>
              <a:t>Services Section</a:t>
            </a:r>
          </a:p>
          <a:p>
            <a:pPr marL="1200150" lvl="2" indent="-342900">
              <a:lnSpc>
                <a:spcPct val="150000"/>
              </a:lnSpc>
            </a:pPr>
            <a:r>
              <a:rPr lang="en-US" dirty="0"/>
              <a:t>Expanded to include more services, including YM, RSI, etc. </a:t>
            </a:r>
          </a:p>
          <a:p>
            <a:pPr marL="857250" lvl="1" indent="-342900">
              <a:lnSpc>
                <a:spcPct val="150000"/>
              </a:lnSpc>
            </a:pPr>
            <a:r>
              <a:rPr lang="en-US" sz="1700" dirty="0"/>
              <a:t>Parent/Guardian Signature Line</a:t>
            </a:r>
          </a:p>
          <a:p>
            <a:pPr marL="1200150" lvl="2" indent="-342900">
              <a:lnSpc>
                <a:spcPct val="150000"/>
              </a:lnSpc>
            </a:pPr>
            <a:r>
              <a:rPr lang="en-US" dirty="0"/>
              <a:t>For clients under 18</a:t>
            </a:r>
          </a:p>
          <a:p>
            <a:pPr marL="857250" lvl="1" indent="-342900">
              <a:lnSpc>
                <a:spcPct val="150000"/>
              </a:lnSpc>
            </a:pPr>
            <a:endParaRPr lang="en-US" dirty="0"/>
          </a:p>
        </p:txBody>
      </p:sp>
    </p:spTree>
    <p:extLst>
      <p:ext uri="{BB962C8B-B14F-4D97-AF65-F5344CB8AC3E}">
        <p14:creationId xmlns:p14="http://schemas.microsoft.com/office/powerpoint/2010/main" val="3901439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B3A80-CF03-4D77-80C4-A213DCC309C4}"/>
              </a:ext>
            </a:extLst>
          </p:cNvPr>
          <p:cNvSpPr>
            <a:spLocks noGrp="1"/>
          </p:cNvSpPr>
          <p:nvPr>
            <p:ph type="title"/>
          </p:nvPr>
        </p:nvSpPr>
        <p:spPr/>
        <p:txBody>
          <a:bodyPr/>
          <a:lstStyle/>
          <a:p>
            <a:r>
              <a:rPr lang="en-US" dirty="0"/>
              <a:t>Form Changes: DSS-6231</a:t>
            </a:r>
          </a:p>
        </p:txBody>
      </p:sp>
      <p:sp>
        <p:nvSpPr>
          <p:cNvPr id="6" name="Text Placeholder 5">
            <a:extLst>
              <a:ext uri="{FF2B5EF4-FFF2-40B4-BE49-F238E27FC236}">
                <a16:creationId xmlns:a16="http://schemas.microsoft.com/office/drawing/2014/main" id="{B4631FD4-E5CE-4C6A-A28B-636C825C7E24}"/>
              </a:ext>
            </a:extLst>
          </p:cNvPr>
          <p:cNvSpPr>
            <a:spLocks noGrp="1"/>
          </p:cNvSpPr>
          <p:nvPr>
            <p:ph type="body" sz="quarter" idx="17"/>
          </p:nvPr>
        </p:nvSpPr>
        <p:spPr>
          <a:xfrm>
            <a:off x="2651760" y="951187"/>
            <a:ext cx="3840480" cy="500063"/>
          </a:xfrm>
        </p:spPr>
        <p:txBody>
          <a:bodyPr/>
          <a:lstStyle/>
          <a:p>
            <a:r>
              <a:rPr lang="en-US" dirty="0"/>
              <a:t>New Version</a:t>
            </a:r>
          </a:p>
        </p:txBody>
      </p:sp>
      <p:pic>
        <p:nvPicPr>
          <p:cNvPr id="4" name="Picture 3">
            <a:extLst>
              <a:ext uri="{FF2B5EF4-FFF2-40B4-BE49-F238E27FC236}">
                <a16:creationId xmlns:a16="http://schemas.microsoft.com/office/drawing/2014/main" id="{2CE2DA3E-8286-4B27-A40D-756F7346C040}"/>
              </a:ext>
            </a:extLst>
          </p:cNvPr>
          <p:cNvPicPr>
            <a:picLocks noChangeAspect="1"/>
          </p:cNvPicPr>
          <p:nvPr/>
        </p:nvPicPr>
        <p:blipFill>
          <a:blip r:embed="rId3"/>
          <a:stretch>
            <a:fillRect/>
          </a:stretch>
        </p:blipFill>
        <p:spPr>
          <a:xfrm>
            <a:off x="166158" y="1499827"/>
            <a:ext cx="3827103" cy="5179486"/>
          </a:xfrm>
          <a:prstGeom prst="rect">
            <a:avLst/>
          </a:prstGeom>
        </p:spPr>
      </p:pic>
      <p:pic>
        <p:nvPicPr>
          <p:cNvPr id="5" name="Picture 4">
            <a:extLst>
              <a:ext uri="{FF2B5EF4-FFF2-40B4-BE49-F238E27FC236}">
                <a16:creationId xmlns:a16="http://schemas.microsoft.com/office/drawing/2014/main" id="{0F8F27FC-83F2-4F9C-8AAC-7F8B22032F2D}"/>
              </a:ext>
            </a:extLst>
          </p:cNvPr>
          <p:cNvPicPr>
            <a:picLocks noChangeAspect="1"/>
          </p:cNvPicPr>
          <p:nvPr/>
        </p:nvPicPr>
        <p:blipFill>
          <a:blip r:embed="rId4"/>
          <a:stretch>
            <a:fillRect/>
          </a:stretch>
        </p:blipFill>
        <p:spPr>
          <a:xfrm>
            <a:off x="4251462" y="1392720"/>
            <a:ext cx="4218169" cy="5465280"/>
          </a:xfrm>
          <a:prstGeom prst="rect">
            <a:avLst/>
          </a:prstGeom>
        </p:spPr>
      </p:pic>
    </p:spTree>
    <p:extLst>
      <p:ext uri="{BB962C8B-B14F-4D97-AF65-F5344CB8AC3E}">
        <p14:creationId xmlns:p14="http://schemas.microsoft.com/office/powerpoint/2010/main" val="1981437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E1DE20-66EB-4FEB-8BEC-9C23C83389EC}"/>
              </a:ext>
            </a:extLst>
          </p:cNvPr>
          <p:cNvSpPr>
            <a:spLocks noGrp="1"/>
          </p:cNvSpPr>
          <p:nvPr>
            <p:ph type="body" sz="quarter" idx="10"/>
          </p:nvPr>
        </p:nvSpPr>
        <p:spPr/>
        <p:txBody>
          <a:bodyPr/>
          <a:lstStyle/>
          <a:p>
            <a:r>
              <a:rPr lang="en-US" sz="4400" dirty="0">
                <a:latin typeface="+mn-lt"/>
                <a:ea typeface="Verdana" panose="020B0604030504040204" pitchFamily="34" charset="0"/>
              </a:rPr>
              <a:t>Questions?</a:t>
            </a:r>
          </a:p>
        </p:txBody>
      </p:sp>
    </p:spTree>
    <p:extLst>
      <p:ext uri="{BB962C8B-B14F-4D97-AF65-F5344CB8AC3E}">
        <p14:creationId xmlns:p14="http://schemas.microsoft.com/office/powerpoint/2010/main" val="286478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0F4A2-D1BC-48BB-8441-16D3683526F6}"/>
              </a:ext>
            </a:extLst>
          </p:cNvPr>
          <p:cNvSpPr>
            <a:spLocks noGrp="1"/>
          </p:cNvSpPr>
          <p:nvPr>
            <p:ph type="body" sz="quarter" idx="10"/>
          </p:nvPr>
        </p:nvSpPr>
        <p:spPr>
          <a:xfrm>
            <a:off x="2768595" y="1373706"/>
            <a:ext cx="5774267" cy="2020824"/>
          </a:xfrm>
        </p:spPr>
        <p:txBody>
          <a:bodyPr/>
          <a:lstStyle/>
          <a:p>
            <a:r>
              <a:rPr lang="en-US" dirty="0"/>
              <a:t>Translations </a:t>
            </a:r>
          </a:p>
        </p:txBody>
      </p:sp>
      <p:sp>
        <p:nvSpPr>
          <p:cNvPr id="3" name="Text Placeholder 2">
            <a:extLst>
              <a:ext uri="{FF2B5EF4-FFF2-40B4-BE49-F238E27FC236}">
                <a16:creationId xmlns:a16="http://schemas.microsoft.com/office/drawing/2014/main" id="{B450B467-3D79-4C77-89BD-780A8CDC578C}"/>
              </a:ext>
            </a:extLst>
          </p:cNvPr>
          <p:cNvSpPr>
            <a:spLocks noGrp="1"/>
          </p:cNvSpPr>
          <p:nvPr>
            <p:ph type="body" sz="quarter" idx="11"/>
          </p:nvPr>
        </p:nvSpPr>
        <p:spPr>
          <a:xfrm>
            <a:off x="2768595" y="2703555"/>
            <a:ext cx="5774267" cy="642833"/>
          </a:xfrm>
        </p:spPr>
        <p:txBody>
          <a:bodyPr/>
          <a:lstStyle/>
          <a:p>
            <a:r>
              <a:rPr lang="en-US" sz="1800" dirty="0"/>
              <a:t>Translations of the Forms will be available in a number languages, including:</a:t>
            </a:r>
          </a:p>
        </p:txBody>
      </p:sp>
      <p:sp>
        <p:nvSpPr>
          <p:cNvPr id="4" name="Text Placeholder 3">
            <a:extLst>
              <a:ext uri="{FF2B5EF4-FFF2-40B4-BE49-F238E27FC236}">
                <a16:creationId xmlns:a16="http://schemas.microsoft.com/office/drawing/2014/main" id="{7A625FAB-78F0-44D6-AAE8-624210C26715}"/>
              </a:ext>
            </a:extLst>
          </p:cNvPr>
          <p:cNvSpPr>
            <a:spLocks noGrp="1"/>
          </p:cNvSpPr>
          <p:nvPr>
            <p:ph type="body" sz="quarter" idx="12"/>
          </p:nvPr>
        </p:nvSpPr>
        <p:spPr>
          <a:xfrm>
            <a:off x="2768595" y="4489202"/>
            <a:ext cx="5774267" cy="488226"/>
          </a:xfrm>
        </p:spPr>
        <p:txBody>
          <a:bodyPr>
            <a:normAutofit/>
          </a:bodyPr>
          <a:lstStyle/>
          <a:p>
            <a:r>
              <a:rPr lang="en-US" sz="2000" i="1" dirty="0"/>
              <a:t>Available: TBD</a:t>
            </a:r>
          </a:p>
        </p:txBody>
      </p:sp>
      <p:sp>
        <p:nvSpPr>
          <p:cNvPr id="6" name="TextBox 5">
            <a:extLst>
              <a:ext uri="{FF2B5EF4-FFF2-40B4-BE49-F238E27FC236}">
                <a16:creationId xmlns:a16="http://schemas.microsoft.com/office/drawing/2014/main" id="{5EDF0B4C-5237-447F-B5C8-B413A6C8666C}"/>
              </a:ext>
            </a:extLst>
          </p:cNvPr>
          <p:cNvSpPr txBox="1"/>
          <p:nvPr/>
        </p:nvSpPr>
        <p:spPr>
          <a:xfrm>
            <a:off x="3242345" y="3572534"/>
            <a:ext cx="4572000" cy="738664"/>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•Spanish •Arabic •Dari •Pashto •Swahili </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•French •Hindi •Ukrainian •Karen </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•Kinyarwanda •Burmese •Amharic</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Arrow: Chevron 6">
            <a:extLst>
              <a:ext uri="{FF2B5EF4-FFF2-40B4-BE49-F238E27FC236}">
                <a16:creationId xmlns:a16="http://schemas.microsoft.com/office/drawing/2014/main" id="{09706E12-27FB-4BAB-8FAF-56EA27700E6A}"/>
              </a:ext>
            </a:extLst>
          </p:cNvPr>
          <p:cNvSpPr/>
          <p:nvPr/>
        </p:nvSpPr>
        <p:spPr>
          <a:xfrm>
            <a:off x="3242345" y="3700389"/>
            <a:ext cx="553453" cy="488226"/>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BCAB157F-6893-49B9-A002-1EA24D545399}"/>
              </a:ext>
            </a:extLst>
          </p:cNvPr>
          <p:cNvSpPr/>
          <p:nvPr/>
        </p:nvSpPr>
        <p:spPr>
          <a:xfrm rot="10800000">
            <a:off x="7260892" y="3692438"/>
            <a:ext cx="553453" cy="488226"/>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43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5D94-A53A-4126-AF2F-48743079B9FD}"/>
              </a:ext>
            </a:extLst>
          </p:cNvPr>
          <p:cNvSpPr>
            <a:spLocks noGrp="1"/>
          </p:cNvSpPr>
          <p:nvPr>
            <p:ph type="title"/>
          </p:nvPr>
        </p:nvSpPr>
        <p:spPr>
          <a:xfrm>
            <a:off x="674369" y="624054"/>
            <a:ext cx="7843267" cy="995196"/>
          </a:xfrm>
        </p:spPr>
        <p:txBody>
          <a:bodyPr/>
          <a:lstStyle/>
          <a:p>
            <a:r>
              <a:rPr lang="en-US" dirty="0"/>
              <a:t>Checklist Handouts </a:t>
            </a:r>
            <a:br>
              <a:rPr lang="en-US" sz="1800" dirty="0"/>
            </a:br>
            <a:r>
              <a:rPr lang="en-US" sz="1800" dirty="0"/>
              <a:t>				will be sent out after the training sessions</a:t>
            </a:r>
            <a:endParaRPr lang="en-US" dirty="0"/>
          </a:p>
        </p:txBody>
      </p:sp>
      <p:pic>
        <p:nvPicPr>
          <p:cNvPr id="6" name="Picture 5">
            <a:extLst>
              <a:ext uri="{FF2B5EF4-FFF2-40B4-BE49-F238E27FC236}">
                <a16:creationId xmlns:a16="http://schemas.microsoft.com/office/drawing/2014/main" id="{1D80B3F0-744F-4087-AFA7-0D9982CC1DC5}"/>
              </a:ext>
            </a:extLst>
          </p:cNvPr>
          <p:cNvPicPr>
            <a:picLocks noChangeAspect="1"/>
          </p:cNvPicPr>
          <p:nvPr/>
        </p:nvPicPr>
        <p:blipFill>
          <a:blip r:embed="rId3"/>
          <a:stretch>
            <a:fillRect/>
          </a:stretch>
        </p:blipFill>
        <p:spPr>
          <a:xfrm>
            <a:off x="0" y="1933692"/>
            <a:ext cx="9144000" cy="3548418"/>
          </a:xfrm>
          <a:prstGeom prst="rect">
            <a:avLst/>
          </a:prstGeom>
        </p:spPr>
      </p:pic>
    </p:spTree>
    <p:extLst>
      <p:ext uri="{BB962C8B-B14F-4D97-AF65-F5344CB8AC3E}">
        <p14:creationId xmlns:p14="http://schemas.microsoft.com/office/powerpoint/2010/main" val="107273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AF99-CDB9-49C9-B958-960F478B1236}"/>
              </a:ext>
            </a:extLst>
          </p:cNvPr>
          <p:cNvSpPr>
            <a:spLocks noGrp="1"/>
          </p:cNvSpPr>
          <p:nvPr>
            <p:ph type="title"/>
          </p:nvPr>
        </p:nvSpPr>
        <p:spPr/>
        <p:txBody>
          <a:bodyPr/>
          <a:lstStyle/>
          <a:p>
            <a:r>
              <a:rPr lang="en-US" dirty="0"/>
              <a:t>Some General Tips on Forms	</a:t>
            </a:r>
          </a:p>
        </p:txBody>
      </p:sp>
      <p:sp>
        <p:nvSpPr>
          <p:cNvPr id="3" name="Text Placeholder 2">
            <a:extLst>
              <a:ext uri="{FF2B5EF4-FFF2-40B4-BE49-F238E27FC236}">
                <a16:creationId xmlns:a16="http://schemas.microsoft.com/office/drawing/2014/main" id="{EBA947F6-D0B6-4BFE-B1F7-D4348903B79C}"/>
              </a:ext>
            </a:extLst>
          </p:cNvPr>
          <p:cNvSpPr>
            <a:spLocks noGrp="1"/>
          </p:cNvSpPr>
          <p:nvPr>
            <p:ph type="body" sz="quarter" idx="10"/>
          </p:nvPr>
        </p:nvSpPr>
        <p:spPr/>
        <p:txBody>
          <a:bodyPr/>
          <a:lstStyle/>
          <a:p>
            <a:r>
              <a:rPr lang="en-US" sz="2600" dirty="0"/>
              <a:t>Each form we are looking at today comes with instructions </a:t>
            </a:r>
          </a:p>
          <a:p>
            <a:pPr lvl="1"/>
            <a:r>
              <a:rPr lang="en-US" sz="2200" dirty="0"/>
              <a:t>If you are unclear on how to fill out a form after today’s training, look through those instructions</a:t>
            </a:r>
          </a:p>
          <a:p>
            <a:r>
              <a:rPr lang="en-US" sz="2600" dirty="0"/>
              <a:t>Completing Forms </a:t>
            </a:r>
          </a:p>
          <a:p>
            <a:pPr lvl="1"/>
            <a:r>
              <a:rPr lang="en-US" sz="2200" dirty="0"/>
              <a:t>All sections of forms should be filled out; copies of completed forms may also need to be given to the client</a:t>
            </a:r>
          </a:p>
          <a:p>
            <a:r>
              <a:rPr lang="en-US" sz="2600" dirty="0"/>
              <a:t>Interpreter’s signature (or N/A)</a:t>
            </a:r>
          </a:p>
          <a:p>
            <a:pPr lvl="1"/>
            <a:r>
              <a:rPr lang="en-US" sz="2200" dirty="0"/>
              <a:t>It is important to ensure the interpreter has included their signature on all forms, or if an interpreter was not needed, please remember to put N/A </a:t>
            </a:r>
          </a:p>
        </p:txBody>
      </p:sp>
    </p:spTree>
    <p:extLst>
      <p:ext uri="{BB962C8B-B14F-4D97-AF65-F5344CB8AC3E}">
        <p14:creationId xmlns:p14="http://schemas.microsoft.com/office/powerpoint/2010/main" val="252736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0E5021-8600-46D7-A054-E55408E4D9FD}"/>
              </a:ext>
            </a:extLst>
          </p:cNvPr>
          <p:cNvSpPr>
            <a:spLocks noGrp="1"/>
          </p:cNvSpPr>
          <p:nvPr>
            <p:ph type="body" sz="quarter" idx="10"/>
          </p:nvPr>
        </p:nvSpPr>
        <p:spPr/>
        <p:txBody>
          <a:bodyPr/>
          <a:lstStyle/>
          <a:p>
            <a:r>
              <a:rPr lang="en-US" sz="3600" dirty="0"/>
              <a:t>Required Forms </a:t>
            </a:r>
          </a:p>
          <a:p>
            <a:r>
              <a:rPr lang="en-US" sz="3600" dirty="0"/>
              <a:t>for All Programs</a:t>
            </a:r>
          </a:p>
          <a:p>
            <a:r>
              <a:rPr lang="en-US" sz="2400" dirty="0"/>
              <a:t>DSS-6235, DSS-6236, and DSS-6237</a:t>
            </a:r>
          </a:p>
        </p:txBody>
      </p:sp>
    </p:spTree>
    <p:extLst>
      <p:ext uri="{BB962C8B-B14F-4D97-AF65-F5344CB8AC3E}">
        <p14:creationId xmlns:p14="http://schemas.microsoft.com/office/powerpoint/2010/main" val="3214010575"/>
      </p:ext>
    </p:extLst>
  </p:cSld>
  <p:clrMapOvr>
    <a:masterClrMapping/>
  </p:clrMapOvr>
</p:sld>
</file>

<file path=ppt/theme/theme1.xml><?xml version="1.0" encoding="utf-8"?>
<a:theme xmlns:a="http://schemas.openxmlformats.org/drawingml/2006/main" name="DHHS Templat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HS Template" id="{6C09686B-CEEE-446C-BF27-754C805504C9}" vid="{F3B23302-C734-4BE0-9560-AE6F934508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DHHS Template</Template>
  <TotalTime>26835</TotalTime>
  <Words>4088</Words>
  <Application>Microsoft Office PowerPoint</Application>
  <PresentationFormat>On-screen Show (4:3)</PresentationFormat>
  <Paragraphs>403</Paragraphs>
  <Slides>59</Slides>
  <Notes>56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Franklin Gothic Demi Cond</vt:lpstr>
      <vt:lpstr>Franklin Gothic Medium</vt:lpstr>
      <vt:lpstr>Franklin Gothic Medium Cond</vt:lpstr>
      <vt:lpstr>Gotham Bold</vt:lpstr>
      <vt:lpstr>Goudy Stout</vt:lpstr>
      <vt:lpstr>Helvetica</vt:lpstr>
      <vt:lpstr>Times New Roman</vt:lpstr>
      <vt:lpstr>DHHS Template</vt:lpstr>
      <vt:lpstr>PowerPoint Presentation</vt:lpstr>
      <vt:lpstr>Training Outline </vt:lpstr>
      <vt:lpstr>PowerPoint Presentation</vt:lpstr>
      <vt:lpstr>State Refugee Office  Refugee Services Programs (RSPs)</vt:lpstr>
      <vt:lpstr>DSS Forms </vt:lpstr>
      <vt:lpstr>PowerPoint Presentation</vt:lpstr>
      <vt:lpstr>Checklist Handouts      will be sent out after the training sessions</vt:lpstr>
      <vt:lpstr>Some General Tips on Forms </vt:lpstr>
      <vt:lpstr>PowerPoint Presentation</vt:lpstr>
      <vt:lpstr>Form Changes: DSS-6236</vt:lpstr>
      <vt:lpstr>DSS-6236 Changes </vt:lpstr>
      <vt:lpstr>Form Changes: DSS-6237</vt:lpstr>
      <vt:lpstr>DSS-6237 Changes </vt:lpstr>
      <vt:lpstr>Form Changes: DSS-6235</vt:lpstr>
      <vt:lpstr>DSS-6235 Changes </vt:lpstr>
      <vt:lpstr>DSS-6235 Case Review Form:  Case Review Form Link</vt:lpstr>
      <vt:lpstr>PowerPoint Presentation</vt:lpstr>
      <vt:lpstr>PowerPoint Presentation</vt:lpstr>
      <vt:lpstr>NEW FORM: DSS-6250</vt:lpstr>
      <vt:lpstr>DSS-6250 Legal Service Plan</vt:lpstr>
      <vt:lpstr>PowerPoint Presentation</vt:lpstr>
      <vt:lpstr>Refugee Support Services</vt:lpstr>
      <vt:lpstr>DSS-6233 and DSS-6234 Changes </vt:lpstr>
      <vt:lpstr>DSS-6233 (Previous Version)</vt:lpstr>
      <vt:lpstr>Updated DSS-6233</vt:lpstr>
      <vt:lpstr>DSS-6234 (Previous Version)</vt:lpstr>
      <vt:lpstr>Updated DSS-6234</vt:lpstr>
      <vt:lpstr>PowerPoint Presentation</vt:lpstr>
      <vt:lpstr>Refugee Support Services</vt:lpstr>
      <vt:lpstr>DSS-6228 (Previous Version)</vt:lpstr>
      <vt:lpstr>DSS-6228 and DSS-6229 Changes </vt:lpstr>
      <vt:lpstr>Updated DSS-6228</vt:lpstr>
      <vt:lpstr>DSS-6229  Previous Version   Updated Version</vt:lpstr>
      <vt:lpstr>PowerPoint Presentation</vt:lpstr>
      <vt:lpstr>Refugee Support Services</vt:lpstr>
      <vt:lpstr>DSS-6232 (Previous Version)</vt:lpstr>
      <vt:lpstr>DSS-6232 (Previous Version)</vt:lpstr>
      <vt:lpstr>DSS-6232 Changes </vt:lpstr>
      <vt:lpstr>PowerPoint Presentation</vt:lpstr>
      <vt:lpstr>PowerPoint Presentation</vt:lpstr>
      <vt:lpstr>DSS-6239A and B Mutual Responsibility Agreement and Plan of Action   Previous Versions  </vt:lpstr>
      <vt:lpstr>DSS-6239A and B Changes </vt:lpstr>
      <vt:lpstr>MRA and POA (updated) </vt:lpstr>
      <vt:lpstr>DSS-6230 (Previous Version)</vt:lpstr>
      <vt:lpstr>DSS-6230 Changes </vt:lpstr>
      <vt:lpstr>DSS-6230A (Updated Version)</vt:lpstr>
      <vt:lpstr>DOS ID / Case ID Creation </vt:lpstr>
      <vt:lpstr>DSS-6230B (Updated Version)</vt:lpstr>
      <vt:lpstr>PowerPoint Presentation</vt:lpstr>
      <vt:lpstr>Refugee Support Services</vt:lpstr>
      <vt:lpstr>PowerPoint Presentation</vt:lpstr>
      <vt:lpstr>Services for Older Refugees (SOR)</vt:lpstr>
      <vt:lpstr>Refugee Health Promotion (HP)</vt:lpstr>
      <vt:lpstr>Refugee School Impact (RSI)</vt:lpstr>
      <vt:lpstr>Refugee Youth Mentoring (YM)</vt:lpstr>
      <vt:lpstr>Form Changes: DSS-6231</vt:lpstr>
      <vt:lpstr>DSS-6231 Changes </vt:lpstr>
      <vt:lpstr>Form Changes: DSS-6231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Borowy, Rachael K</dc:creator>
  <cp:lastModifiedBy>Cyran, Kathleen</cp:lastModifiedBy>
  <cp:revision>135</cp:revision>
  <dcterms:created xsi:type="dcterms:W3CDTF">2022-11-16T16:03:16Z</dcterms:created>
  <dcterms:modified xsi:type="dcterms:W3CDTF">2023-01-11T15:33:09Z</dcterms:modified>
</cp:coreProperties>
</file>