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435" r:id="rId3"/>
    <p:sldId id="416" r:id="rId4"/>
    <p:sldId id="298" r:id="rId5"/>
    <p:sldId id="302" r:id="rId6"/>
    <p:sldId id="303" r:id="rId7"/>
    <p:sldId id="304" r:id="rId8"/>
    <p:sldId id="417" r:id="rId9"/>
    <p:sldId id="307" r:id="rId10"/>
    <p:sldId id="436" r:id="rId11"/>
    <p:sldId id="439" r:id="rId12"/>
    <p:sldId id="437" r:id="rId13"/>
    <p:sldId id="440" r:id="rId14"/>
    <p:sldId id="438" r:id="rId15"/>
    <p:sldId id="441" r:id="rId16"/>
    <p:sldId id="451" r:id="rId17"/>
    <p:sldId id="421" r:id="rId18"/>
    <p:sldId id="315" r:id="rId19"/>
    <p:sldId id="319" r:id="rId20"/>
    <p:sldId id="320" r:id="rId21"/>
    <p:sldId id="321" r:id="rId22"/>
    <p:sldId id="446" r:id="rId23"/>
    <p:sldId id="448" r:id="rId24"/>
    <p:sldId id="422" r:id="rId25"/>
    <p:sldId id="454" r:id="rId26"/>
    <p:sldId id="449" r:id="rId27"/>
    <p:sldId id="452" r:id="rId28"/>
    <p:sldId id="453" r:id="rId29"/>
    <p:sldId id="275" r:id="rId30"/>
    <p:sldId id="257" r:id="rId3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FFCC"/>
    <a:srgbClr val="996633"/>
    <a:srgbClr val="CCFF99"/>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13" autoAdjust="0"/>
    <p:restoredTop sz="95394" autoAdjust="0"/>
  </p:normalViewPr>
  <p:slideViewPr>
    <p:cSldViewPr snapToGrid="0">
      <p:cViewPr varScale="1">
        <p:scale>
          <a:sx n="90" d="100"/>
          <a:sy n="90" d="100"/>
        </p:scale>
        <p:origin x="390" y="78"/>
      </p:cViewPr>
      <p:guideLst/>
    </p:cSldViewPr>
  </p:slideViewPr>
  <p:notesTextViewPr>
    <p:cViewPr>
      <p:scale>
        <a:sx n="3" d="2"/>
        <a:sy n="3" d="2"/>
      </p:scale>
      <p:origin x="0" y="0"/>
    </p:cViewPr>
  </p:notesText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883E4CA-577A-4DD5-B509-EFA523CB2A6A}" type="datetimeFigureOut">
              <a:rPr lang="en-US" smtClean="0"/>
              <a:t>6/14/2021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3BA0AD8-8243-478F-8EAE-03CF99C8B940}" type="slidenum">
              <a:rPr lang="en-US" smtClean="0"/>
              <a:t>‹#›</a:t>
            </a:fld>
            <a:endParaRPr lang="en-US"/>
          </a:p>
        </p:txBody>
      </p:sp>
    </p:spTree>
    <p:extLst>
      <p:ext uri="{BB962C8B-B14F-4D97-AF65-F5344CB8AC3E}">
        <p14:creationId xmlns:p14="http://schemas.microsoft.com/office/powerpoint/2010/main" val="2141519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29</a:t>
            </a:fld>
            <a:endParaRPr lang="en-US" dirty="0"/>
          </a:p>
        </p:txBody>
      </p:sp>
    </p:spTree>
    <p:extLst>
      <p:ext uri="{BB962C8B-B14F-4D97-AF65-F5344CB8AC3E}">
        <p14:creationId xmlns:p14="http://schemas.microsoft.com/office/powerpoint/2010/main" val="2635262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89DB146-CBD7-4B41-8AA5-6447D70D8890}" type="slidenum">
              <a:rPr lang="en-US" smtClean="0"/>
              <a:t>30</a:t>
            </a:fld>
            <a:endParaRPr lang="en-US" dirty="0"/>
          </a:p>
        </p:txBody>
      </p:sp>
    </p:spTree>
    <p:extLst>
      <p:ext uri="{BB962C8B-B14F-4D97-AF65-F5344CB8AC3E}">
        <p14:creationId xmlns:p14="http://schemas.microsoft.com/office/powerpoint/2010/main" val="19156874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D45B2-1660-474D-A6E3-EB47F133A8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0E5DB9-25D8-42B3-A419-AF2A118980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E34AFE-4512-4127-A697-3025C86B8E0B}"/>
              </a:ext>
            </a:extLst>
          </p:cNvPr>
          <p:cNvSpPr>
            <a:spLocks noGrp="1"/>
          </p:cNvSpPr>
          <p:nvPr>
            <p:ph type="dt" sz="half" idx="10"/>
          </p:nvPr>
        </p:nvSpPr>
        <p:spPr/>
        <p:txBody>
          <a:bodyPr/>
          <a:lstStyle/>
          <a:p>
            <a:fld id="{2619FE57-F3E1-4A37-B757-035388054313}" type="datetimeFigureOut">
              <a:rPr lang="en-US" smtClean="0"/>
              <a:t>6/14/2021</a:t>
            </a:fld>
            <a:endParaRPr lang="en-US"/>
          </a:p>
        </p:txBody>
      </p:sp>
      <p:sp>
        <p:nvSpPr>
          <p:cNvPr id="5" name="Footer Placeholder 4">
            <a:extLst>
              <a:ext uri="{FF2B5EF4-FFF2-40B4-BE49-F238E27FC236}">
                <a16:creationId xmlns:a16="http://schemas.microsoft.com/office/drawing/2014/main" id="{196A2198-9837-4545-BD5C-C4652724F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A43E69-54C6-4490-BB57-F7C903B5D427}"/>
              </a:ext>
            </a:extLst>
          </p:cNvPr>
          <p:cNvSpPr>
            <a:spLocks noGrp="1"/>
          </p:cNvSpPr>
          <p:nvPr>
            <p:ph type="sldNum" sz="quarter" idx="12"/>
          </p:nvPr>
        </p:nvSpPr>
        <p:spPr/>
        <p:txBody>
          <a:bodyPr/>
          <a:lstStyle/>
          <a:p>
            <a:fld id="{56A5DB51-775C-4772-95DF-718FEFB2DF87}" type="slidenum">
              <a:rPr lang="en-US" smtClean="0"/>
              <a:t>‹#›</a:t>
            </a:fld>
            <a:endParaRPr lang="en-US"/>
          </a:p>
        </p:txBody>
      </p:sp>
    </p:spTree>
    <p:extLst>
      <p:ext uri="{BB962C8B-B14F-4D97-AF65-F5344CB8AC3E}">
        <p14:creationId xmlns:p14="http://schemas.microsoft.com/office/powerpoint/2010/main" val="11082268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2BD01-DF19-4494-A181-15BE0834CA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B8A607-A477-467B-8896-D2E680319E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25CAAD-9A34-40BD-97F2-185BCF1069F9}"/>
              </a:ext>
            </a:extLst>
          </p:cNvPr>
          <p:cNvSpPr>
            <a:spLocks noGrp="1"/>
          </p:cNvSpPr>
          <p:nvPr>
            <p:ph type="dt" sz="half" idx="10"/>
          </p:nvPr>
        </p:nvSpPr>
        <p:spPr/>
        <p:txBody>
          <a:bodyPr/>
          <a:lstStyle/>
          <a:p>
            <a:fld id="{2619FE57-F3E1-4A37-B757-035388054313}" type="datetimeFigureOut">
              <a:rPr lang="en-US" smtClean="0"/>
              <a:t>6/14/2021</a:t>
            </a:fld>
            <a:endParaRPr lang="en-US"/>
          </a:p>
        </p:txBody>
      </p:sp>
      <p:sp>
        <p:nvSpPr>
          <p:cNvPr id="5" name="Footer Placeholder 4">
            <a:extLst>
              <a:ext uri="{FF2B5EF4-FFF2-40B4-BE49-F238E27FC236}">
                <a16:creationId xmlns:a16="http://schemas.microsoft.com/office/drawing/2014/main" id="{640EC32C-F52E-40E9-A174-BB4108A57E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65811-8AFF-4AD5-99E9-E294CAAA26B4}"/>
              </a:ext>
            </a:extLst>
          </p:cNvPr>
          <p:cNvSpPr>
            <a:spLocks noGrp="1"/>
          </p:cNvSpPr>
          <p:nvPr>
            <p:ph type="sldNum" sz="quarter" idx="12"/>
          </p:nvPr>
        </p:nvSpPr>
        <p:spPr/>
        <p:txBody>
          <a:bodyPr/>
          <a:lstStyle/>
          <a:p>
            <a:fld id="{56A5DB51-775C-4772-95DF-718FEFB2DF87}" type="slidenum">
              <a:rPr lang="en-US" smtClean="0"/>
              <a:t>‹#›</a:t>
            </a:fld>
            <a:endParaRPr lang="en-US"/>
          </a:p>
        </p:txBody>
      </p:sp>
    </p:spTree>
    <p:extLst>
      <p:ext uri="{BB962C8B-B14F-4D97-AF65-F5344CB8AC3E}">
        <p14:creationId xmlns:p14="http://schemas.microsoft.com/office/powerpoint/2010/main" val="1262425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C913E85-FDEA-4F49-BADA-E8D355E9D49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61B615-09F5-48AF-9E2C-4DF90DB3FC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B7A561-3385-41F6-9469-64B8B3C87249}"/>
              </a:ext>
            </a:extLst>
          </p:cNvPr>
          <p:cNvSpPr>
            <a:spLocks noGrp="1"/>
          </p:cNvSpPr>
          <p:nvPr>
            <p:ph type="dt" sz="half" idx="10"/>
          </p:nvPr>
        </p:nvSpPr>
        <p:spPr/>
        <p:txBody>
          <a:bodyPr/>
          <a:lstStyle/>
          <a:p>
            <a:fld id="{2619FE57-F3E1-4A37-B757-035388054313}" type="datetimeFigureOut">
              <a:rPr lang="en-US" smtClean="0"/>
              <a:t>6/14/2021</a:t>
            </a:fld>
            <a:endParaRPr lang="en-US"/>
          </a:p>
        </p:txBody>
      </p:sp>
      <p:sp>
        <p:nvSpPr>
          <p:cNvPr id="5" name="Footer Placeholder 4">
            <a:extLst>
              <a:ext uri="{FF2B5EF4-FFF2-40B4-BE49-F238E27FC236}">
                <a16:creationId xmlns:a16="http://schemas.microsoft.com/office/drawing/2014/main" id="{EBF805CA-B1C1-4509-821C-3E04148952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319FC5-736B-43E4-BD85-C44D38F08536}"/>
              </a:ext>
            </a:extLst>
          </p:cNvPr>
          <p:cNvSpPr>
            <a:spLocks noGrp="1"/>
          </p:cNvSpPr>
          <p:nvPr>
            <p:ph type="sldNum" sz="quarter" idx="12"/>
          </p:nvPr>
        </p:nvSpPr>
        <p:spPr/>
        <p:txBody>
          <a:bodyPr/>
          <a:lstStyle/>
          <a:p>
            <a:fld id="{56A5DB51-775C-4772-95DF-718FEFB2DF87}" type="slidenum">
              <a:rPr lang="en-US" smtClean="0"/>
              <a:t>‹#›</a:t>
            </a:fld>
            <a:endParaRPr lang="en-US"/>
          </a:p>
        </p:txBody>
      </p:sp>
    </p:spTree>
    <p:extLst>
      <p:ext uri="{BB962C8B-B14F-4D97-AF65-F5344CB8AC3E}">
        <p14:creationId xmlns:p14="http://schemas.microsoft.com/office/powerpoint/2010/main" val="341146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AC2A9-E5E4-4F08-9890-A718F4D98F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A1FACE9-C8A5-4334-8741-54147BBA6E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8BF59D-DBEE-461D-AB15-9F632C9B53CA}"/>
              </a:ext>
            </a:extLst>
          </p:cNvPr>
          <p:cNvSpPr>
            <a:spLocks noGrp="1"/>
          </p:cNvSpPr>
          <p:nvPr>
            <p:ph type="dt" sz="half" idx="10"/>
          </p:nvPr>
        </p:nvSpPr>
        <p:spPr/>
        <p:txBody>
          <a:bodyPr/>
          <a:lstStyle/>
          <a:p>
            <a:fld id="{2619FE57-F3E1-4A37-B757-035388054313}" type="datetimeFigureOut">
              <a:rPr lang="en-US" smtClean="0"/>
              <a:t>6/14/2021</a:t>
            </a:fld>
            <a:endParaRPr lang="en-US"/>
          </a:p>
        </p:txBody>
      </p:sp>
      <p:sp>
        <p:nvSpPr>
          <p:cNvPr id="5" name="Footer Placeholder 4">
            <a:extLst>
              <a:ext uri="{FF2B5EF4-FFF2-40B4-BE49-F238E27FC236}">
                <a16:creationId xmlns:a16="http://schemas.microsoft.com/office/drawing/2014/main" id="{388A5D60-E8B2-4D29-BABC-377736427C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5C3E68-7634-44FA-9723-67D8C3275BD2}"/>
              </a:ext>
            </a:extLst>
          </p:cNvPr>
          <p:cNvSpPr>
            <a:spLocks noGrp="1"/>
          </p:cNvSpPr>
          <p:nvPr>
            <p:ph type="sldNum" sz="quarter" idx="12"/>
          </p:nvPr>
        </p:nvSpPr>
        <p:spPr/>
        <p:txBody>
          <a:bodyPr/>
          <a:lstStyle/>
          <a:p>
            <a:fld id="{56A5DB51-775C-4772-95DF-718FEFB2DF87}" type="slidenum">
              <a:rPr lang="en-US" smtClean="0"/>
              <a:t>‹#›</a:t>
            </a:fld>
            <a:endParaRPr lang="en-US"/>
          </a:p>
        </p:txBody>
      </p:sp>
    </p:spTree>
    <p:extLst>
      <p:ext uri="{BB962C8B-B14F-4D97-AF65-F5344CB8AC3E}">
        <p14:creationId xmlns:p14="http://schemas.microsoft.com/office/powerpoint/2010/main" val="3944416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29550-FC7E-4AA8-9506-FE62F71F12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1E6CCB-5F60-4997-886C-BA1A98C58F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9F2CEA-385F-4ED3-8027-C7E840BF1E82}"/>
              </a:ext>
            </a:extLst>
          </p:cNvPr>
          <p:cNvSpPr>
            <a:spLocks noGrp="1"/>
          </p:cNvSpPr>
          <p:nvPr>
            <p:ph type="dt" sz="half" idx="10"/>
          </p:nvPr>
        </p:nvSpPr>
        <p:spPr/>
        <p:txBody>
          <a:bodyPr/>
          <a:lstStyle/>
          <a:p>
            <a:fld id="{2619FE57-F3E1-4A37-B757-035388054313}" type="datetimeFigureOut">
              <a:rPr lang="en-US" smtClean="0"/>
              <a:t>6/14/2021</a:t>
            </a:fld>
            <a:endParaRPr lang="en-US"/>
          </a:p>
        </p:txBody>
      </p:sp>
      <p:sp>
        <p:nvSpPr>
          <p:cNvPr id="5" name="Footer Placeholder 4">
            <a:extLst>
              <a:ext uri="{FF2B5EF4-FFF2-40B4-BE49-F238E27FC236}">
                <a16:creationId xmlns:a16="http://schemas.microsoft.com/office/drawing/2014/main" id="{0A9E9A36-BA65-444A-97F8-E0DB19C586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D2A6A3-F009-4910-98B4-36E6AE8D1E29}"/>
              </a:ext>
            </a:extLst>
          </p:cNvPr>
          <p:cNvSpPr>
            <a:spLocks noGrp="1"/>
          </p:cNvSpPr>
          <p:nvPr>
            <p:ph type="sldNum" sz="quarter" idx="12"/>
          </p:nvPr>
        </p:nvSpPr>
        <p:spPr/>
        <p:txBody>
          <a:bodyPr/>
          <a:lstStyle/>
          <a:p>
            <a:fld id="{56A5DB51-775C-4772-95DF-718FEFB2DF87}" type="slidenum">
              <a:rPr lang="en-US" smtClean="0"/>
              <a:t>‹#›</a:t>
            </a:fld>
            <a:endParaRPr lang="en-US"/>
          </a:p>
        </p:txBody>
      </p:sp>
    </p:spTree>
    <p:extLst>
      <p:ext uri="{BB962C8B-B14F-4D97-AF65-F5344CB8AC3E}">
        <p14:creationId xmlns:p14="http://schemas.microsoft.com/office/powerpoint/2010/main" val="3035649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CF3A0-7238-464D-BDCA-EF23EC570C4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0D92DE-8500-4564-B63B-DFB2D775B4F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80C84B-395E-4958-A68F-C0771E35FB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EA3C72-6E0E-4E99-8A22-08B316ED7F1A}"/>
              </a:ext>
            </a:extLst>
          </p:cNvPr>
          <p:cNvSpPr>
            <a:spLocks noGrp="1"/>
          </p:cNvSpPr>
          <p:nvPr>
            <p:ph type="dt" sz="half" idx="10"/>
          </p:nvPr>
        </p:nvSpPr>
        <p:spPr/>
        <p:txBody>
          <a:bodyPr/>
          <a:lstStyle/>
          <a:p>
            <a:fld id="{2619FE57-F3E1-4A37-B757-035388054313}" type="datetimeFigureOut">
              <a:rPr lang="en-US" smtClean="0"/>
              <a:t>6/14/2021</a:t>
            </a:fld>
            <a:endParaRPr lang="en-US"/>
          </a:p>
        </p:txBody>
      </p:sp>
      <p:sp>
        <p:nvSpPr>
          <p:cNvPr id="6" name="Footer Placeholder 5">
            <a:extLst>
              <a:ext uri="{FF2B5EF4-FFF2-40B4-BE49-F238E27FC236}">
                <a16:creationId xmlns:a16="http://schemas.microsoft.com/office/drawing/2014/main" id="{DA2527C6-9E4C-4990-A57D-C33C6D82CA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8BB69F-F0BA-4357-8518-CB5D0795FB64}"/>
              </a:ext>
            </a:extLst>
          </p:cNvPr>
          <p:cNvSpPr>
            <a:spLocks noGrp="1"/>
          </p:cNvSpPr>
          <p:nvPr>
            <p:ph type="sldNum" sz="quarter" idx="12"/>
          </p:nvPr>
        </p:nvSpPr>
        <p:spPr/>
        <p:txBody>
          <a:bodyPr/>
          <a:lstStyle/>
          <a:p>
            <a:fld id="{56A5DB51-775C-4772-95DF-718FEFB2DF87}" type="slidenum">
              <a:rPr lang="en-US" smtClean="0"/>
              <a:t>‹#›</a:t>
            </a:fld>
            <a:endParaRPr lang="en-US"/>
          </a:p>
        </p:txBody>
      </p:sp>
    </p:spTree>
    <p:extLst>
      <p:ext uri="{BB962C8B-B14F-4D97-AF65-F5344CB8AC3E}">
        <p14:creationId xmlns:p14="http://schemas.microsoft.com/office/powerpoint/2010/main" val="3874527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D792E-810C-4F6B-B28F-4D09F52D94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8198C4-2336-4D03-8CC5-2A3A5192AE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696F0C2-91AB-4A98-932F-B918D5540BB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13FF0D-E3E7-440C-93E5-9DCBD3633E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A9AAEB-9A0D-4B61-BDEA-287A9AFF5F9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0C9C3AC-C8AA-4572-8F52-0AAAE451BF49}"/>
              </a:ext>
            </a:extLst>
          </p:cNvPr>
          <p:cNvSpPr>
            <a:spLocks noGrp="1"/>
          </p:cNvSpPr>
          <p:nvPr>
            <p:ph type="dt" sz="half" idx="10"/>
          </p:nvPr>
        </p:nvSpPr>
        <p:spPr/>
        <p:txBody>
          <a:bodyPr/>
          <a:lstStyle/>
          <a:p>
            <a:fld id="{2619FE57-F3E1-4A37-B757-035388054313}" type="datetimeFigureOut">
              <a:rPr lang="en-US" smtClean="0"/>
              <a:t>6/14/2021</a:t>
            </a:fld>
            <a:endParaRPr lang="en-US"/>
          </a:p>
        </p:txBody>
      </p:sp>
      <p:sp>
        <p:nvSpPr>
          <p:cNvPr id="8" name="Footer Placeholder 7">
            <a:extLst>
              <a:ext uri="{FF2B5EF4-FFF2-40B4-BE49-F238E27FC236}">
                <a16:creationId xmlns:a16="http://schemas.microsoft.com/office/drawing/2014/main" id="{94ADCD15-5CE9-4E6D-8148-5702924953D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FF972EA-55BB-464B-8DBA-795D2AEA39EE}"/>
              </a:ext>
            </a:extLst>
          </p:cNvPr>
          <p:cNvSpPr>
            <a:spLocks noGrp="1"/>
          </p:cNvSpPr>
          <p:nvPr>
            <p:ph type="sldNum" sz="quarter" idx="12"/>
          </p:nvPr>
        </p:nvSpPr>
        <p:spPr/>
        <p:txBody>
          <a:bodyPr/>
          <a:lstStyle/>
          <a:p>
            <a:fld id="{56A5DB51-775C-4772-95DF-718FEFB2DF87}" type="slidenum">
              <a:rPr lang="en-US" smtClean="0"/>
              <a:t>‹#›</a:t>
            </a:fld>
            <a:endParaRPr lang="en-US"/>
          </a:p>
        </p:txBody>
      </p:sp>
    </p:spTree>
    <p:extLst>
      <p:ext uri="{BB962C8B-B14F-4D97-AF65-F5344CB8AC3E}">
        <p14:creationId xmlns:p14="http://schemas.microsoft.com/office/powerpoint/2010/main" val="3517392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98CBB-16DA-4FAF-B37F-3B2C4E29BA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BCA203-DA6D-4EBF-ACE9-DFFA997AB482}"/>
              </a:ext>
            </a:extLst>
          </p:cNvPr>
          <p:cNvSpPr>
            <a:spLocks noGrp="1"/>
          </p:cNvSpPr>
          <p:nvPr>
            <p:ph type="dt" sz="half" idx="10"/>
          </p:nvPr>
        </p:nvSpPr>
        <p:spPr/>
        <p:txBody>
          <a:bodyPr/>
          <a:lstStyle/>
          <a:p>
            <a:fld id="{2619FE57-F3E1-4A37-B757-035388054313}" type="datetimeFigureOut">
              <a:rPr lang="en-US" smtClean="0"/>
              <a:t>6/14/2021</a:t>
            </a:fld>
            <a:endParaRPr lang="en-US"/>
          </a:p>
        </p:txBody>
      </p:sp>
      <p:sp>
        <p:nvSpPr>
          <p:cNvPr id="4" name="Footer Placeholder 3">
            <a:extLst>
              <a:ext uri="{FF2B5EF4-FFF2-40B4-BE49-F238E27FC236}">
                <a16:creationId xmlns:a16="http://schemas.microsoft.com/office/drawing/2014/main" id="{F2E31B21-2B1F-4AAF-A105-7D9AAE7D5AE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529EA22-BDDD-406E-A090-19413EBC755C}"/>
              </a:ext>
            </a:extLst>
          </p:cNvPr>
          <p:cNvSpPr>
            <a:spLocks noGrp="1"/>
          </p:cNvSpPr>
          <p:nvPr>
            <p:ph type="sldNum" sz="quarter" idx="12"/>
          </p:nvPr>
        </p:nvSpPr>
        <p:spPr/>
        <p:txBody>
          <a:bodyPr/>
          <a:lstStyle/>
          <a:p>
            <a:fld id="{56A5DB51-775C-4772-95DF-718FEFB2DF87}" type="slidenum">
              <a:rPr lang="en-US" smtClean="0"/>
              <a:t>‹#›</a:t>
            </a:fld>
            <a:endParaRPr lang="en-US"/>
          </a:p>
        </p:txBody>
      </p:sp>
    </p:spTree>
    <p:extLst>
      <p:ext uri="{BB962C8B-B14F-4D97-AF65-F5344CB8AC3E}">
        <p14:creationId xmlns:p14="http://schemas.microsoft.com/office/powerpoint/2010/main" val="280539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E0A47A-CCDF-4027-824A-749D9AC09BE6}"/>
              </a:ext>
            </a:extLst>
          </p:cNvPr>
          <p:cNvSpPr>
            <a:spLocks noGrp="1"/>
          </p:cNvSpPr>
          <p:nvPr>
            <p:ph type="dt" sz="half" idx="10"/>
          </p:nvPr>
        </p:nvSpPr>
        <p:spPr/>
        <p:txBody>
          <a:bodyPr/>
          <a:lstStyle/>
          <a:p>
            <a:fld id="{2619FE57-F3E1-4A37-B757-035388054313}" type="datetimeFigureOut">
              <a:rPr lang="en-US" smtClean="0"/>
              <a:t>6/14/2021</a:t>
            </a:fld>
            <a:endParaRPr lang="en-US"/>
          </a:p>
        </p:txBody>
      </p:sp>
      <p:sp>
        <p:nvSpPr>
          <p:cNvPr id="3" name="Footer Placeholder 2">
            <a:extLst>
              <a:ext uri="{FF2B5EF4-FFF2-40B4-BE49-F238E27FC236}">
                <a16:creationId xmlns:a16="http://schemas.microsoft.com/office/drawing/2014/main" id="{80BE2D2C-0E37-4DA1-81AD-D78167E849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E072206-CE35-428D-BED1-3E29274BFEA1}"/>
              </a:ext>
            </a:extLst>
          </p:cNvPr>
          <p:cNvSpPr>
            <a:spLocks noGrp="1"/>
          </p:cNvSpPr>
          <p:nvPr>
            <p:ph type="sldNum" sz="quarter" idx="12"/>
          </p:nvPr>
        </p:nvSpPr>
        <p:spPr/>
        <p:txBody>
          <a:bodyPr/>
          <a:lstStyle/>
          <a:p>
            <a:fld id="{56A5DB51-775C-4772-95DF-718FEFB2DF87}" type="slidenum">
              <a:rPr lang="en-US" smtClean="0"/>
              <a:t>‹#›</a:t>
            </a:fld>
            <a:endParaRPr lang="en-US"/>
          </a:p>
        </p:txBody>
      </p:sp>
    </p:spTree>
    <p:extLst>
      <p:ext uri="{BB962C8B-B14F-4D97-AF65-F5344CB8AC3E}">
        <p14:creationId xmlns:p14="http://schemas.microsoft.com/office/powerpoint/2010/main" val="105796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000B-B270-48CF-8386-3518441A40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729A9D-C1C1-485C-BAFD-7570EFA497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73ED32-E882-4F00-ADF5-F2B7CF2F60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A9C7CF-999B-4310-B413-F426F5C6CE61}"/>
              </a:ext>
            </a:extLst>
          </p:cNvPr>
          <p:cNvSpPr>
            <a:spLocks noGrp="1"/>
          </p:cNvSpPr>
          <p:nvPr>
            <p:ph type="dt" sz="half" idx="10"/>
          </p:nvPr>
        </p:nvSpPr>
        <p:spPr/>
        <p:txBody>
          <a:bodyPr/>
          <a:lstStyle/>
          <a:p>
            <a:fld id="{2619FE57-F3E1-4A37-B757-035388054313}" type="datetimeFigureOut">
              <a:rPr lang="en-US" smtClean="0"/>
              <a:t>6/14/2021</a:t>
            </a:fld>
            <a:endParaRPr lang="en-US"/>
          </a:p>
        </p:txBody>
      </p:sp>
      <p:sp>
        <p:nvSpPr>
          <p:cNvPr id="6" name="Footer Placeholder 5">
            <a:extLst>
              <a:ext uri="{FF2B5EF4-FFF2-40B4-BE49-F238E27FC236}">
                <a16:creationId xmlns:a16="http://schemas.microsoft.com/office/drawing/2014/main" id="{30B69773-9920-4F7E-A08A-A01D9D8DDA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3D5673-A333-46C8-BD61-112DF9505839}"/>
              </a:ext>
            </a:extLst>
          </p:cNvPr>
          <p:cNvSpPr>
            <a:spLocks noGrp="1"/>
          </p:cNvSpPr>
          <p:nvPr>
            <p:ph type="sldNum" sz="quarter" idx="12"/>
          </p:nvPr>
        </p:nvSpPr>
        <p:spPr/>
        <p:txBody>
          <a:bodyPr/>
          <a:lstStyle/>
          <a:p>
            <a:fld id="{56A5DB51-775C-4772-95DF-718FEFB2DF87}" type="slidenum">
              <a:rPr lang="en-US" smtClean="0"/>
              <a:t>‹#›</a:t>
            </a:fld>
            <a:endParaRPr lang="en-US"/>
          </a:p>
        </p:txBody>
      </p:sp>
    </p:spTree>
    <p:extLst>
      <p:ext uri="{BB962C8B-B14F-4D97-AF65-F5344CB8AC3E}">
        <p14:creationId xmlns:p14="http://schemas.microsoft.com/office/powerpoint/2010/main" val="805747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F422E-C15B-421B-B452-A83ECE3CB0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461CF7-2946-4D53-8B16-F673D50D11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3791193-E0DA-4F28-96AD-C99D236E7D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7F7DD7-7210-402C-8989-4D8AC25C5A65}"/>
              </a:ext>
            </a:extLst>
          </p:cNvPr>
          <p:cNvSpPr>
            <a:spLocks noGrp="1"/>
          </p:cNvSpPr>
          <p:nvPr>
            <p:ph type="dt" sz="half" idx="10"/>
          </p:nvPr>
        </p:nvSpPr>
        <p:spPr/>
        <p:txBody>
          <a:bodyPr/>
          <a:lstStyle/>
          <a:p>
            <a:fld id="{2619FE57-F3E1-4A37-B757-035388054313}" type="datetimeFigureOut">
              <a:rPr lang="en-US" smtClean="0"/>
              <a:t>6/14/2021</a:t>
            </a:fld>
            <a:endParaRPr lang="en-US"/>
          </a:p>
        </p:txBody>
      </p:sp>
      <p:sp>
        <p:nvSpPr>
          <p:cNvPr id="6" name="Footer Placeholder 5">
            <a:extLst>
              <a:ext uri="{FF2B5EF4-FFF2-40B4-BE49-F238E27FC236}">
                <a16:creationId xmlns:a16="http://schemas.microsoft.com/office/drawing/2014/main" id="{BF646FAB-0D4D-4949-9FAA-0981A449C7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E153E1-D6D9-4989-8695-5777875C5B72}"/>
              </a:ext>
            </a:extLst>
          </p:cNvPr>
          <p:cNvSpPr>
            <a:spLocks noGrp="1"/>
          </p:cNvSpPr>
          <p:nvPr>
            <p:ph type="sldNum" sz="quarter" idx="12"/>
          </p:nvPr>
        </p:nvSpPr>
        <p:spPr/>
        <p:txBody>
          <a:bodyPr/>
          <a:lstStyle/>
          <a:p>
            <a:fld id="{56A5DB51-775C-4772-95DF-718FEFB2DF87}" type="slidenum">
              <a:rPr lang="en-US" smtClean="0"/>
              <a:t>‹#›</a:t>
            </a:fld>
            <a:endParaRPr lang="en-US"/>
          </a:p>
        </p:txBody>
      </p:sp>
    </p:spTree>
    <p:extLst>
      <p:ext uri="{BB962C8B-B14F-4D97-AF65-F5344CB8AC3E}">
        <p14:creationId xmlns:p14="http://schemas.microsoft.com/office/powerpoint/2010/main" val="2140745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EA520B-C46E-47BC-9321-E01349ABB0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827495-F60B-426F-B604-10F60208F7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5D2B3D-8150-4E98-9C3A-458C477B8F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19FE57-F3E1-4A37-B757-035388054313}" type="datetimeFigureOut">
              <a:rPr lang="en-US" smtClean="0"/>
              <a:t>6/14/2021</a:t>
            </a:fld>
            <a:endParaRPr lang="en-US"/>
          </a:p>
        </p:txBody>
      </p:sp>
      <p:sp>
        <p:nvSpPr>
          <p:cNvPr id="5" name="Footer Placeholder 4">
            <a:extLst>
              <a:ext uri="{FF2B5EF4-FFF2-40B4-BE49-F238E27FC236}">
                <a16:creationId xmlns:a16="http://schemas.microsoft.com/office/drawing/2014/main" id="{3CBB9DA2-B3B4-43FF-BB35-62D11473C2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F873525-EC33-442E-B998-8AF3F1DDA8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A5DB51-775C-4772-95DF-718FEFB2DF87}" type="slidenum">
              <a:rPr lang="en-US" smtClean="0"/>
              <a:t>‹#›</a:t>
            </a:fld>
            <a:endParaRPr lang="en-US"/>
          </a:p>
        </p:txBody>
      </p:sp>
    </p:spTree>
    <p:extLst>
      <p:ext uri="{BB962C8B-B14F-4D97-AF65-F5344CB8AC3E}">
        <p14:creationId xmlns:p14="http://schemas.microsoft.com/office/powerpoint/2010/main" val="26166092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mailto:Joyce.Blackburn@dhhs.nc.gov" TargetMode="External"/><Relationship Id="rId3" Type="http://schemas.openxmlformats.org/officeDocument/2006/relationships/hyperlink" Target="mailto:Regina.French@dhhs.nc.gov" TargetMode="External"/><Relationship Id="rId7" Type="http://schemas.openxmlformats.org/officeDocument/2006/relationships/hyperlink" Target="mailto:Pamela.Bell@dhhs.nc.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hyperlink" Target="mailto:Caroline.Hedrick@dhhs.nc.gov" TargetMode="External"/><Relationship Id="rId5" Type="http://schemas.openxmlformats.org/officeDocument/2006/relationships/hyperlink" Target="mailto:Margaret.Faircloth@dhhs.nc.gov" TargetMode="External"/><Relationship Id="rId10" Type="http://schemas.openxmlformats.org/officeDocument/2006/relationships/hyperlink" Target="mailto:Pamela.Graham@dhhs.nc.gov" TargetMode="External"/><Relationship Id="rId4" Type="http://schemas.openxmlformats.org/officeDocument/2006/relationships/hyperlink" Target="mailto:Charles.Robertson@dhhs.nc.gov" TargetMode="External"/><Relationship Id="rId9" Type="http://schemas.openxmlformats.org/officeDocument/2006/relationships/hyperlink" Target="mailto:Jennifer.Gonzales@dhhs.nc.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1"/>
            <a:ext cx="11272742" cy="39181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C8FC9DA7-1659-4232-AE8D-930C74A64E24}"/>
              </a:ext>
            </a:extLst>
          </p:cNvPr>
          <p:cNvSpPr>
            <a:spLocks noGrp="1"/>
          </p:cNvSpPr>
          <p:nvPr>
            <p:ph type="ctrTitle"/>
          </p:nvPr>
        </p:nvSpPr>
        <p:spPr>
          <a:xfrm>
            <a:off x="1100669" y="1097340"/>
            <a:ext cx="10011831" cy="2432670"/>
          </a:xfrm>
        </p:spPr>
        <p:txBody>
          <a:bodyPr anchor="ctr">
            <a:normAutofit/>
          </a:bodyPr>
          <a:lstStyle/>
          <a:p>
            <a:r>
              <a:rPr lang="en-US" sz="6600" dirty="0">
                <a:solidFill>
                  <a:srgbClr val="FFFFFF"/>
                </a:solidFill>
              </a:rPr>
              <a:t>Review of the XS-325 Report &amp; Cost Allocation Process</a:t>
            </a:r>
          </a:p>
        </p:txBody>
      </p:sp>
      <p:sp>
        <p:nvSpPr>
          <p:cNvPr id="10" name="Rectangle 9">
            <a:extLst>
              <a:ext uri="{FF2B5EF4-FFF2-40B4-BE49-F238E27FC236}">
                <a16:creationId xmlns:a16="http://schemas.microsoft.com/office/drawing/2014/main" id="{DAE8F46F-D590-45CD-AF41-A04DC11D1B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17136"/>
            <a:ext cx="2112264" cy="1892808"/>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33989" y="4521269"/>
            <a:ext cx="6720830" cy="1877811"/>
          </a:xfrm>
          <a:prstGeom prst="rect">
            <a:avLst/>
          </a:prstGeom>
          <a:solidFill>
            <a:srgbClr val="7F7F7F">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Subtitle 2">
            <a:extLst>
              <a:ext uri="{FF2B5EF4-FFF2-40B4-BE49-F238E27FC236}">
                <a16:creationId xmlns:a16="http://schemas.microsoft.com/office/drawing/2014/main" id="{C201B561-3F03-4D4D-B822-F6DC661F68F0}"/>
              </a:ext>
            </a:extLst>
          </p:cNvPr>
          <p:cNvSpPr>
            <a:spLocks noGrp="1"/>
          </p:cNvSpPr>
          <p:nvPr>
            <p:ph type="subTitle" idx="1"/>
          </p:nvPr>
        </p:nvSpPr>
        <p:spPr>
          <a:xfrm>
            <a:off x="2838894" y="4843002"/>
            <a:ext cx="6539022" cy="1234345"/>
          </a:xfrm>
        </p:spPr>
        <p:txBody>
          <a:bodyPr anchor="ctr">
            <a:normAutofit/>
          </a:bodyPr>
          <a:lstStyle/>
          <a:p>
            <a:r>
              <a:rPr lang="en-US" sz="2600" dirty="0">
                <a:solidFill>
                  <a:schemeClr val="tx1">
                    <a:lumMod val="95000"/>
                    <a:lumOff val="5000"/>
                  </a:schemeClr>
                </a:solidFill>
              </a:rPr>
              <a:t>June 17, 2021</a:t>
            </a:r>
          </a:p>
        </p:txBody>
      </p:sp>
      <p:sp>
        <p:nvSpPr>
          <p:cNvPr id="14" name="Rectangle 13">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19345" y="4521270"/>
            <a:ext cx="2115455" cy="1890204"/>
          </a:xfrm>
          <a:prstGeom prst="rect">
            <a:avLst/>
          </a:prstGeom>
          <a:solidFill>
            <a:srgbClr val="A5A5A5"/>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 name="TextBox 3">
            <a:extLst>
              <a:ext uri="{FF2B5EF4-FFF2-40B4-BE49-F238E27FC236}">
                <a16:creationId xmlns:a16="http://schemas.microsoft.com/office/drawing/2014/main" id="{83BA27A5-2419-4871-B450-D37DE58945B2}"/>
              </a:ext>
            </a:extLst>
          </p:cNvPr>
          <p:cNvSpPr txBox="1"/>
          <p:nvPr/>
        </p:nvSpPr>
        <p:spPr>
          <a:xfrm>
            <a:off x="2657086" y="3802680"/>
            <a:ext cx="6720830" cy="371815"/>
          </a:xfrm>
          <a:prstGeom prst="rect">
            <a:avLst/>
          </a:prstGeom>
          <a:noFill/>
        </p:spPr>
        <p:txBody>
          <a:bodyPr wrap="square" rtlCol="0">
            <a:spAutoFit/>
          </a:bodyPr>
          <a:lstStyle/>
          <a:p>
            <a:pPr algn="ctr"/>
            <a:r>
              <a:rPr lang="en-US" dirty="0">
                <a:solidFill>
                  <a:schemeClr val="bg1"/>
                </a:solidFill>
              </a:rPr>
              <a:t>Presented by:  Joyce Blackburn &amp; Pam Graham</a:t>
            </a:r>
          </a:p>
        </p:txBody>
      </p:sp>
    </p:spTree>
    <p:extLst>
      <p:ext uri="{BB962C8B-B14F-4D97-AF65-F5344CB8AC3E}">
        <p14:creationId xmlns:p14="http://schemas.microsoft.com/office/powerpoint/2010/main" val="3645257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A3046-FE45-4C06-BFD3-30A4C9CA2748}"/>
              </a:ext>
            </a:extLst>
          </p:cNvPr>
          <p:cNvSpPr>
            <a:spLocks noGrp="1"/>
          </p:cNvSpPr>
          <p:nvPr>
            <p:ph type="title"/>
          </p:nvPr>
        </p:nvSpPr>
        <p:spPr>
          <a:xfrm>
            <a:off x="838200" y="163107"/>
            <a:ext cx="10515600" cy="1325563"/>
          </a:xfrm>
        </p:spPr>
        <p:txBody>
          <a:bodyPr>
            <a:normAutofit/>
          </a:bodyPr>
          <a:lstStyle/>
          <a:p>
            <a:r>
              <a:rPr lang="en-US" sz="4000" dirty="0">
                <a:solidFill>
                  <a:prstClr val="black"/>
                </a:solidFill>
              </a:rPr>
              <a:t>325 – 2</a:t>
            </a:r>
            <a:r>
              <a:rPr lang="en-US" sz="4000" baseline="30000" dirty="0">
                <a:solidFill>
                  <a:prstClr val="black"/>
                </a:solidFill>
              </a:rPr>
              <a:t>nd</a:t>
            </a:r>
            <a:r>
              <a:rPr lang="en-US" sz="4000" dirty="0">
                <a:solidFill>
                  <a:prstClr val="black"/>
                </a:solidFill>
              </a:rPr>
              <a:t> VERSION/PASS</a:t>
            </a:r>
            <a:br>
              <a:rPr lang="en-US" sz="4000" dirty="0">
                <a:solidFill>
                  <a:prstClr val="black"/>
                </a:solidFill>
              </a:rPr>
            </a:br>
            <a:r>
              <a:rPr lang="en-US" sz="4000" dirty="0">
                <a:solidFill>
                  <a:prstClr val="black"/>
                </a:solidFill>
              </a:rPr>
              <a:t>DISTRIBUTION OF SUPPORT</a:t>
            </a:r>
            <a:endParaRPr lang="en-US" sz="4000" dirty="0"/>
          </a:p>
        </p:txBody>
      </p:sp>
      <p:sp>
        <p:nvSpPr>
          <p:cNvPr id="6" name="Content Placeholder 5">
            <a:extLst>
              <a:ext uri="{FF2B5EF4-FFF2-40B4-BE49-F238E27FC236}">
                <a16:creationId xmlns:a16="http://schemas.microsoft.com/office/drawing/2014/main" id="{EC9BCFC9-1BF8-4C4B-BA05-AAA387B942AB}"/>
              </a:ext>
            </a:extLst>
          </p:cNvPr>
          <p:cNvSpPr>
            <a:spLocks noGrp="1"/>
          </p:cNvSpPr>
          <p:nvPr>
            <p:ph idx="1"/>
          </p:nvPr>
        </p:nvSpPr>
        <p:spPr>
          <a:xfrm>
            <a:off x="838200" y="1270703"/>
            <a:ext cx="10515600" cy="5321483"/>
          </a:xfrm>
        </p:spPr>
        <p:txBody>
          <a:bodyPr/>
          <a:lstStyle/>
          <a:p>
            <a:pPr marL="0" indent="0">
              <a:buNone/>
            </a:pPr>
            <a:endParaRPr lang="en-US" dirty="0"/>
          </a:p>
          <a:p>
            <a:pPr marL="0" indent="0">
              <a:buNone/>
            </a:pPr>
            <a:endParaRPr lang="en-US" dirty="0"/>
          </a:p>
          <a:p>
            <a:pPr marL="0" indent="0">
              <a:buNone/>
            </a:pPr>
            <a:endParaRPr lang="en-US" dirty="0"/>
          </a:p>
        </p:txBody>
      </p:sp>
      <p:graphicFrame>
        <p:nvGraphicFramePr>
          <p:cNvPr id="13" name="Table 12">
            <a:extLst>
              <a:ext uri="{FF2B5EF4-FFF2-40B4-BE49-F238E27FC236}">
                <a16:creationId xmlns:a16="http://schemas.microsoft.com/office/drawing/2014/main" id="{FCDBE3CE-6FA6-483D-BFFE-6AB3B3171531}"/>
              </a:ext>
            </a:extLst>
          </p:cNvPr>
          <p:cNvGraphicFramePr>
            <a:graphicFrameLocks noGrp="1"/>
          </p:cNvGraphicFramePr>
          <p:nvPr>
            <p:extLst>
              <p:ext uri="{D42A27DB-BD31-4B8C-83A1-F6EECF244321}">
                <p14:modId xmlns:p14="http://schemas.microsoft.com/office/powerpoint/2010/main" val="897937017"/>
              </p:ext>
            </p:extLst>
          </p:nvPr>
        </p:nvGraphicFramePr>
        <p:xfrm>
          <a:off x="620232" y="3978418"/>
          <a:ext cx="10515600" cy="2005965"/>
        </p:xfrm>
        <a:graphic>
          <a:graphicData uri="http://schemas.openxmlformats.org/drawingml/2006/table">
            <a:tbl>
              <a:tblPr/>
              <a:tblGrid>
                <a:gridCol w="635384">
                  <a:extLst>
                    <a:ext uri="{9D8B030D-6E8A-4147-A177-3AD203B41FA5}">
                      <a16:colId xmlns:a16="http://schemas.microsoft.com/office/drawing/2014/main" val="2998596416"/>
                    </a:ext>
                  </a:extLst>
                </a:gridCol>
                <a:gridCol w="2245021">
                  <a:extLst>
                    <a:ext uri="{9D8B030D-6E8A-4147-A177-3AD203B41FA5}">
                      <a16:colId xmlns:a16="http://schemas.microsoft.com/office/drawing/2014/main" val="1177834191"/>
                    </a:ext>
                  </a:extLst>
                </a:gridCol>
                <a:gridCol w="1080152">
                  <a:extLst>
                    <a:ext uri="{9D8B030D-6E8A-4147-A177-3AD203B41FA5}">
                      <a16:colId xmlns:a16="http://schemas.microsoft.com/office/drawing/2014/main" val="2343171"/>
                    </a:ext>
                  </a:extLst>
                </a:gridCol>
                <a:gridCol w="1127806">
                  <a:extLst>
                    <a:ext uri="{9D8B030D-6E8A-4147-A177-3AD203B41FA5}">
                      <a16:colId xmlns:a16="http://schemas.microsoft.com/office/drawing/2014/main" val="1085975376"/>
                    </a:ext>
                  </a:extLst>
                </a:gridCol>
                <a:gridCol w="1334306">
                  <a:extLst>
                    <a:ext uri="{9D8B030D-6E8A-4147-A177-3AD203B41FA5}">
                      <a16:colId xmlns:a16="http://schemas.microsoft.com/office/drawing/2014/main" val="618698450"/>
                    </a:ext>
                  </a:extLst>
                </a:gridCol>
                <a:gridCol w="1673177">
                  <a:extLst>
                    <a:ext uri="{9D8B030D-6E8A-4147-A177-3AD203B41FA5}">
                      <a16:colId xmlns:a16="http://schemas.microsoft.com/office/drawing/2014/main" val="3019482211"/>
                    </a:ext>
                  </a:extLst>
                </a:gridCol>
                <a:gridCol w="1291948">
                  <a:extLst>
                    <a:ext uri="{9D8B030D-6E8A-4147-A177-3AD203B41FA5}">
                      <a16:colId xmlns:a16="http://schemas.microsoft.com/office/drawing/2014/main" val="4081057774"/>
                    </a:ext>
                  </a:extLst>
                </a:gridCol>
                <a:gridCol w="1127806">
                  <a:extLst>
                    <a:ext uri="{9D8B030D-6E8A-4147-A177-3AD203B41FA5}">
                      <a16:colId xmlns:a16="http://schemas.microsoft.com/office/drawing/2014/main" val="1318662146"/>
                    </a:ext>
                  </a:extLst>
                </a:gridCol>
              </a:tblGrid>
              <a:tr h="147177">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400" b="1" i="0" u="none" strike="noStrike" dirty="0">
                          <a:solidFill>
                            <a:srgbClr val="000000"/>
                          </a:solidFill>
                          <a:effectLst/>
                          <a:highlight>
                            <a:srgbClr val="FFFF00"/>
                          </a:highlight>
                          <a:latin typeface="Calibri" panose="020F0502020204030204" pitchFamily="34" charset="0"/>
                        </a:rPr>
                        <a:t>INCOME MAINT</a:t>
                      </a: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919174536"/>
                  </a:ext>
                </a:extLst>
              </a:tr>
              <a:tr h="147177">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873366118"/>
                  </a:ext>
                </a:extLst>
              </a:tr>
              <a:tr h="147177">
                <a:tc>
                  <a:txBody>
                    <a:bodyPr/>
                    <a:lstStyle/>
                    <a:p>
                      <a:pPr algn="ctr" fontAlgn="b"/>
                      <a:r>
                        <a:rPr lang="en-US" sz="1400" b="0" i="0" u="none" strike="noStrike" dirty="0">
                          <a:solidFill>
                            <a:srgbClr val="000000"/>
                          </a:solidFill>
                          <a:effectLst/>
                          <a:latin typeface="Calibri" panose="020F0502020204030204" pitchFamily="34" charset="0"/>
                        </a:rPr>
                        <a:t>412</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50% MED ASST</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0.02</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58.83</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22.22</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22.59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103.64</a:t>
                      </a:r>
                    </a:p>
                  </a:txBody>
                  <a:tcPr marL="9525" marR="9525" marT="9525" marB="0" anchor="b">
                    <a:lnL>
                      <a:noFill/>
                    </a:lnL>
                    <a:lnR>
                      <a:noFill/>
                    </a:lnR>
                    <a:lnT>
                      <a:noFill/>
                    </a:lnT>
                    <a:lnB>
                      <a:noFill/>
                    </a:lnB>
                  </a:tcPr>
                </a:tc>
                <a:extLst>
                  <a:ext uri="{0D108BD9-81ED-4DB2-BD59-A6C34878D82A}">
                    <a16:rowId xmlns:a16="http://schemas.microsoft.com/office/drawing/2014/main" val="1046050982"/>
                  </a:ext>
                </a:extLst>
              </a:tr>
              <a:tr h="147177">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664354237"/>
                  </a:ext>
                </a:extLst>
              </a:tr>
              <a:tr h="147177">
                <a:tc>
                  <a:txBody>
                    <a:bodyPr/>
                    <a:lstStyle/>
                    <a:p>
                      <a:pPr algn="ctr" fontAlgn="b"/>
                      <a:r>
                        <a:rPr lang="en-US" sz="1400" b="0" i="0" u="none" strike="noStrike" dirty="0">
                          <a:solidFill>
                            <a:srgbClr val="000000"/>
                          </a:solidFill>
                          <a:effectLst/>
                          <a:latin typeface="Calibri" panose="020F0502020204030204" pitchFamily="34" charset="0"/>
                        </a:rPr>
                        <a:t>417</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NON-PA FOOD ST</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5.68</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14,025.65</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4,776.91</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5,388.99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24,191.55</a:t>
                      </a:r>
                    </a:p>
                  </a:txBody>
                  <a:tcPr marL="9525" marR="9525" marT="9525" marB="0" anchor="b">
                    <a:lnL>
                      <a:noFill/>
                    </a:lnL>
                    <a:lnR>
                      <a:noFill/>
                    </a:lnR>
                    <a:lnT>
                      <a:noFill/>
                    </a:lnT>
                    <a:lnB>
                      <a:noFill/>
                    </a:lnB>
                  </a:tcPr>
                </a:tc>
                <a:extLst>
                  <a:ext uri="{0D108BD9-81ED-4DB2-BD59-A6C34878D82A}">
                    <a16:rowId xmlns:a16="http://schemas.microsoft.com/office/drawing/2014/main" val="2514718090"/>
                  </a:ext>
                </a:extLst>
              </a:tr>
              <a:tr h="147177">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993072984"/>
                  </a:ext>
                </a:extLst>
              </a:tr>
              <a:tr h="147177">
                <a:tc>
                  <a:txBody>
                    <a:bodyPr/>
                    <a:lstStyle/>
                    <a:p>
                      <a:pPr algn="ctr" fontAlgn="b"/>
                      <a:r>
                        <a:rPr lang="en-US" sz="1400" b="0" i="0" u="none" strike="noStrike" dirty="0">
                          <a:solidFill>
                            <a:srgbClr val="000000"/>
                          </a:solidFill>
                          <a:effectLst/>
                          <a:latin typeface="Calibri" panose="020F0502020204030204" pitchFamily="34" charset="0"/>
                        </a:rPr>
                        <a:t>421</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75% MED ADM</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12.70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30,006.11</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11,986.11</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12,043.32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54,035.54</a:t>
                      </a:r>
                    </a:p>
                  </a:txBody>
                  <a:tcPr marL="9525" marR="9525" marT="9525" marB="0" anchor="b">
                    <a:lnL>
                      <a:noFill/>
                    </a:lnL>
                    <a:lnR>
                      <a:noFill/>
                    </a:lnR>
                    <a:lnT>
                      <a:noFill/>
                    </a:lnT>
                    <a:lnB>
                      <a:noFill/>
                    </a:lnB>
                  </a:tcPr>
                </a:tc>
                <a:extLst>
                  <a:ext uri="{0D108BD9-81ED-4DB2-BD59-A6C34878D82A}">
                    <a16:rowId xmlns:a16="http://schemas.microsoft.com/office/drawing/2014/main" val="650572200"/>
                  </a:ext>
                </a:extLst>
              </a:tr>
              <a:tr h="147177">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322324287"/>
                  </a:ext>
                </a:extLst>
              </a:tr>
              <a:tr h="147177">
                <a:tc>
                  <a:txBody>
                    <a:bodyPr/>
                    <a:lstStyle/>
                    <a:p>
                      <a:pPr algn="ctr" fontAlgn="b"/>
                      <a:r>
                        <a:rPr lang="en-US" sz="1400" b="0" i="0" u="none" strike="noStrike">
                          <a:solidFill>
                            <a:srgbClr val="000000"/>
                          </a:solidFill>
                          <a:effectLst/>
                          <a:latin typeface="Calibri" panose="020F0502020204030204" pitchFamily="34" charset="0"/>
                        </a:rPr>
                        <a:t>404</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F.S. NON-FRAUD</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1.12</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2,704.95</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1,021.52</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1,061.99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4,788.46</a:t>
                      </a:r>
                    </a:p>
                  </a:txBody>
                  <a:tcPr marL="9525" marR="9525" marT="9525" marB="0" anchor="b">
                    <a:lnL>
                      <a:noFill/>
                    </a:lnL>
                    <a:lnR>
                      <a:noFill/>
                    </a:lnR>
                    <a:lnT>
                      <a:noFill/>
                    </a:lnT>
                    <a:lnB>
                      <a:noFill/>
                    </a:lnB>
                  </a:tcPr>
                </a:tc>
                <a:extLst>
                  <a:ext uri="{0D108BD9-81ED-4DB2-BD59-A6C34878D82A}">
                    <a16:rowId xmlns:a16="http://schemas.microsoft.com/office/drawing/2014/main" val="2223059819"/>
                  </a:ext>
                </a:extLst>
              </a:tr>
            </a:tbl>
          </a:graphicData>
        </a:graphic>
      </p:graphicFrame>
      <p:pic>
        <p:nvPicPr>
          <p:cNvPr id="3" name="Picture 2">
            <a:extLst>
              <a:ext uri="{FF2B5EF4-FFF2-40B4-BE49-F238E27FC236}">
                <a16:creationId xmlns:a16="http://schemas.microsoft.com/office/drawing/2014/main" id="{33E68894-42BA-4F0D-B7A4-4008F089DD81}"/>
              </a:ext>
            </a:extLst>
          </p:cNvPr>
          <p:cNvPicPr>
            <a:picLocks noChangeAspect="1"/>
          </p:cNvPicPr>
          <p:nvPr/>
        </p:nvPicPr>
        <p:blipFill>
          <a:blip r:embed="rId2"/>
          <a:stretch>
            <a:fillRect/>
          </a:stretch>
        </p:blipFill>
        <p:spPr>
          <a:xfrm>
            <a:off x="715482" y="1742944"/>
            <a:ext cx="10420350" cy="1981200"/>
          </a:xfrm>
          <a:prstGeom prst="rect">
            <a:avLst/>
          </a:prstGeom>
        </p:spPr>
      </p:pic>
    </p:spTree>
    <p:extLst>
      <p:ext uri="{BB962C8B-B14F-4D97-AF65-F5344CB8AC3E}">
        <p14:creationId xmlns:p14="http://schemas.microsoft.com/office/powerpoint/2010/main" val="782567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3F839-2172-4CB7-A710-441B1EE699FE}"/>
              </a:ext>
            </a:extLst>
          </p:cNvPr>
          <p:cNvSpPr>
            <a:spLocks noGrp="1"/>
          </p:cNvSpPr>
          <p:nvPr>
            <p:ph type="title"/>
          </p:nvPr>
        </p:nvSpPr>
        <p:spPr>
          <a:xfrm>
            <a:off x="131443" y="148559"/>
            <a:ext cx="11889867" cy="924337"/>
          </a:xfrm>
        </p:spPr>
        <p:txBody>
          <a:bodyPr>
            <a:normAutofit fontScale="90000"/>
          </a:bodyPr>
          <a:lstStyle/>
          <a:p>
            <a:r>
              <a:rPr lang="en-US" dirty="0"/>
              <a:t>325 – Comparison Version/Pass 1 &amp; 2</a:t>
            </a:r>
            <a:br>
              <a:rPr lang="en-US" dirty="0"/>
            </a:br>
            <a:r>
              <a:rPr lang="en-US" dirty="0"/>
              <a:t>   </a:t>
            </a:r>
            <a:r>
              <a:rPr lang="en-US" dirty="0">
                <a:solidFill>
                  <a:prstClr val="black"/>
                </a:solidFill>
              </a:rPr>
              <a:t>DISTRIBUTION OF SUPPORT</a:t>
            </a:r>
            <a:endParaRPr lang="en-US" dirty="0"/>
          </a:p>
        </p:txBody>
      </p:sp>
      <p:pic>
        <p:nvPicPr>
          <p:cNvPr id="4" name="Picture 3">
            <a:extLst>
              <a:ext uri="{FF2B5EF4-FFF2-40B4-BE49-F238E27FC236}">
                <a16:creationId xmlns:a16="http://schemas.microsoft.com/office/drawing/2014/main" id="{8A65A2B4-910A-47EF-9E41-EED0979130D6}"/>
              </a:ext>
            </a:extLst>
          </p:cNvPr>
          <p:cNvPicPr>
            <a:picLocks noChangeAspect="1"/>
          </p:cNvPicPr>
          <p:nvPr/>
        </p:nvPicPr>
        <p:blipFill>
          <a:blip r:embed="rId2"/>
          <a:stretch>
            <a:fillRect/>
          </a:stretch>
        </p:blipFill>
        <p:spPr>
          <a:xfrm>
            <a:off x="340111" y="1463316"/>
            <a:ext cx="11153684" cy="4714200"/>
          </a:xfrm>
          <a:prstGeom prst="rect">
            <a:avLst/>
          </a:prstGeom>
        </p:spPr>
      </p:pic>
    </p:spTree>
    <p:extLst>
      <p:ext uri="{BB962C8B-B14F-4D97-AF65-F5344CB8AC3E}">
        <p14:creationId xmlns:p14="http://schemas.microsoft.com/office/powerpoint/2010/main" val="1842609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40D41-E169-4523-89F5-AD045D23BB82}"/>
              </a:ext>
            </a:extLst>
          </p:cNvPr>
          <p:cNvSpPr>
            <a:spLocks noGrp="1"/>
          </p:cNvSpPr>
          <p:nvPr>
            <p:ph type="title"/>
          </p:nvPr>
        </p:nvSpPr>
        <p:spPr/>
        <p:txBody>
          <a:bodyPr/>
          <a:lstStyle/>
          <a:p>
            <a:r>
              <a:rPr lang="en-US" dirty="0">
                <a:solidFill>
                  <a:prstClr val="black"/>
                </a:solidFill>
              </a:rPr>
              <a:t>325 – 2</a:t>
            </a:r>
            <a:r>
              <a:rPr lang="en-US" baseline="30000" dirty="0">
                <a:solidFill>
                  <a:prstClr val="black"/>
                </a:solidFill>
              </a:rPr>
              <a:t>nd</a:t>
            </a:r>
            <a:r>
              <a:rPr lang="en-US" dirty="0">
                <a:solidFill>
                  <a:prstClr val="black"/>
                </a:solidFill>
              </a:rPr>
              <a:t> VERSION/PASS</a:t>
            </a:r>
            <a:br>
              <a:rPr lang="en-US" dirty="0">
                <a:solidFill>
                  <a:prstClr val="black"/>
                </a:solidFill>
              </a:rPr>
            </a:br>
            <a:r>
              <a:rPr lang="en-US" dirty="0">
                <a:solidFill>
                  <a:prstClr val="black"/>
                </a:solidFill>
              </a:rPr>
              <a:t>DISTRIBUTION OF SUPPORT</a:t>
            </a:r>
            <a:endParaRPr lang="en-US" dirty="0"/>
          </a:p>
        </p:txBody>
      </p:sp>
      <p:graphicFrame>
        <p:nvGraphicFramePr>
          <p:cNvPr id="5" name="Table 4">
            <a:extLst>
              <a:ext uri="{FF2B5EF4-FFF2-40B4-BE49-F238E27FC236}">
                <a16:creationId xmlns:a16="http://schemas.microsoft.com/office/drawing/2014/main" id="{1192C58F-B4BC-45D3-8348-B442C0046F42}"/>
              </a:ext>
            </a:extLst>
          </p:cNvPr>
          <p:cNvGraphicFramePr>
            <a:graphicFrameLocks noGrp="1"/>
          </p:cNvGraphicFramePr>
          <p:nvPr>
            <p:extLst>
              <p:ext uri="{D42A27DB-BD31-4B8C-83A1-F6EECF244321}">
                <p14:modId xmlns:p14="http://schemas.microsoft.com/office/powerpoint/2010/main" val="1128632722"/>
              </p:ext>
            </p:extLst>
          </p:nvPr>
        </p:nvGraphicFramePr>
        <p:xfrm>
          <a:off x="702632" y="3226985"/>
          <a:ext cx="10515602" cy="2897505"/>
        </p:xfrm>
        <a:graphic>
          <a:graphicData uri="http://schemas.openxmlformats.org/drawingml/2006/table">
            <a:tbl>
              <a:tblPr/>
              <a:tblGrid>
                <a:gridCol w="635384">
                  <a:extLst>
                    <a:ext uri="{9D8B030D-6E8A-4147-A177-3AD203B41FA5}">
                      <a16:colId xmlns:a16="http://schemas.microsoft.com/office/drawing/2014/main" val="1883671796"/>
                    </a:ext>
                  </a:extLst>
                </a:gridCol>
                <a:gridCol w="2245022">
                  <a:extLst>
                    <a:ext uri="{9D8B030D-6E8A-4147-A177-3AD203B41FA5}">
                      <a16:colId xmlns:a16="http://schemas.microsoft.com/office/drawing/2014/main" val="2714923789"/>
                    </a:ext>
                  </a:extLst>
                </a:gridCol>
                <a:gridCol w="1080152">
                  <a:extLst>
                    <a:ext uri="{9D8B030D-6E8A-4147-A177-3AD203B41FA5}">
                      <a16:colId xmlns:a16="http://schemas.microsoft.com/office/drawing/2014/main" val="2582201164"/>
                    </a:ext>
                  </a:extLst>
                </a:gridCol>
                <a:gridCol w="1127806">
                  <a:extLst>
                    <a:ext uri="{9D8B030D-6E8A-4147-A177-3AD203B41FA5}">
                      <a16:colId xmlns:a16="http://schemas.microsoft.com/office/drawing/2014/main" val="71995788"/>
                    </a:ext>
                  </a:extLst>
                </a:gridCol>
                <a:gridCol w="1334306">
                  <a:extLst>
                    <a:ext uri="{9D8B030D-6E8A-4147-A177-3AD203B41FA5}">
                      <a16:colId xmlns:a16="http://schemas.microsoft.com/office/drawing/2014/main" val="1312259524"/>
                    </a:ext>
                  </a:extLst>
                </a:gridCol>
                <a:gridCol w="1673178">
                  <a:extLst>
                    <a:ext uri="{9D8B030D-6E8A-4147-A177-3AD203B41FA5}">
                      <a16:colId xmlns:a16="http://schemas.microsoft.com/office/drawing/2014/main" val="3767276291"/>
                    </a:ext>
                  </a:extLst>
                </a:gridCol>
                <a:gridCol w="1291948">
                  <a:extLst>
                    <a:ext uri="{9D8B030D-6E8A-4147-A177-3AD203B41FA5}">
                      <a16:colId xmlns:a16="http://schemas.microsoft.com/office/drawing/2014/main" val="332064309"/>
                    </a:ext>
                  </a:extLst>
                </a:gridCol>
                <a:gridCol w="1127806">
                  <a:extLst>
                    <a:ext uri="{9D8B030D-6E8A-4147-A177-3AD203B41FA5}">
                      <a16:colId xmlns:a16="http://schemas.microsoft.com/office/drawing/2014/main" val="3621933253"/>
                    </a:ext>
                  </a:extLst>
                </a:gridCol>
              </a:tblGrid>
              <a:tr h="190500">
                <a:tc>
                  <a:txBody>
                    <a:bodyPr/>
                    <a:lstStyle/>
                    <a:p>
                      <a:pPr algn="l" fontAlgn="b"/>
                      <a:endParaRPr lang="en-US" sz="1400" b="1" i="0" u="none" strike="noStrike" dirty="0">
                        <a:solidFill>
                          <a:srgbClr val="000000"/>
                        </a:solidFill>
                        <a:effectLst/>
                        <a:highlight>
                          <a:srgbClr val="FFFF00"/>
                        </a:highligh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rgbClr val="000000"/>
                        </a:solidFill>
                        <a:effectLst/>
                        <a:highlight>
                          <a:srgbClr val="FFFF00"/>
                        </a:highligh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5752556"/>
                  </a:ext>
                </a:extLst>
              </a:tr>
              <a:tr h="190500">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400" b="1" i="0" u="none" strike="noStrike" dirty="0">
                          <a:solidFill>
                            <a:srgbClr val="000000"/>
                          </a:solidFill>
                          <a:effectLst/>
                          <a:highlight>
                            <a:srgbClr val="FFFF00"/>
                          </a:highlight>
                          <a:latin typeface="Calibri" panose="020F0502020204030204" pitchFamily="34" charset="0"/>
                        </a:rPr>
                        <a:t>IV-D</a:t>
                      </a: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756684296"/>
                  </a:ext>
                </a:extLst>
              </a:tr>
              <a:tr h="190500">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284987403"/>
                  </a:ext>
                </a:extLst>
              </a:tr>
              <a:tr h="190500">
                <a:tc>
                  <a:txBody>
                    <a:bodyPr/>
                    <a:lstStyle/>
                    <a:p>
                      <a:pPr algn="ctr" fontAlgn="b"/>
                      <a:r>
                        <a:rPr lang="en-US" sz="1400" b="0" i="0" u="none" strike="noStrike" dirty="0">
                          <a:solidFill>
                            <a:srgbClr val="000000"/>
                          </a:solidFill>
                          <a:effectLst/>
                          <a:latin typeface="Calibri" panose="020F0502020204030204" pitchFamily="34" charset="0"/>
                        </a:rPr>
                        <a:t>123</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4D NONREIM INC</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699.00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699.00</a:t>
                      </a:r>
                    </a:p>
                  </a:txBody>
                  <a:tcPr marL="9525" marR="9525" marT="9525" marB="0" anchor="b">
                    <a:lnL>
                      <a:noFill/>
                    </a:lnL>
                    <a:lnR>
                      <a:noFill/>
                    </a:lnR>
                    <a:lnT>
                      <a:noFill/>
                    </a:lnT>
                    <a:lnB>
                      <a:noFill/>
                    </a:lnB>
                  </a:tcPr>
                </a:tc>
                <a:extLst>
                  <a:ext uri="{0D108BD9-81ED-4DB2-BD59-A6C34878D82A}">
                    <a16:rowId xmlns:a16="http://schemas.microsoft.com/office/drawing/2014/main" val="2225874881"/>
                  </a:ext>
                </a:extLst>
              </a:tr>
              <a:tr h="190500">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133425956"/>
                  </a:ext>
                </a:extLst>
              </a:tr>
              <a:tr h="190500">
                <a:tc>
                  <a:txBody>
                    <a:bodyPr/>
                    <a:lstStyle/>
                    <a:p>
                      <a:pPr algn="ctr" fontAlgn="b"/>
                      <a:r>
                        <a:rPr lang="en-US" sz="1400" b="0" i="0" u="none" strike="noStrike" dirty="0">
                          <a:solidFill>
                            <a:srgbClr val="000000"/>
                          </a:solidFill>
                          <a:effectLst/>
                          <a:latin typeface="Calibri" panose="020F0502020204030204" pitchFamily="34" charset="0"/>
                        </a:rPr>
                        <a:t>423</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4D GOV SRV CONTR</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797.50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797.50</a:t>
                      </a:r>
                    </a:p>
                  </a:txBody>
                  <a:tcPr marL="9525" marR="9525" marT="9525" marB="0" anchor="b">
                    <a:lnL>
                      <a:noFill/>
                    </a:lnL>
                    <a:lnR>
                      <a:noFill/>
                    </a:lnR>
                    <a:lnT>
                      <a:noFill/>
                    </a:lnT>
                    <a:lnB>
                      <a:noFill/>
                    </a:lnB>
                  </a:tcPr>
                </a:tc>
                <a:extLst>
                  <a:ext uri="{0D108BD9-81ED-4DB2-BD59-A6C34878D82A}">
                    <a16:rowId xmlns:a16="http://schemas.microsoft.com/office/drawing/2014/main" val="583041122"/>
                  </a:ext>
                </a:extLst>
              </a:tr>
              <a:tr h="190500">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863233766"/>
                  </a:ext>
                </a:extLst>
              </a:tr>
              <a:tr h="190500">
                <a:tc>
                  <a:txBody>
                    <a:bodyPr/>
                    <a:lstStyle/>
                    <a:p>
                      <a:pPr algn="ctr" fontAlgn="b"/>
                      <a:r>
                        <a:rPr lang="en-US" sz="1400" b="0" i="0" u="none" strike="noStrike" dirty="0">
                          <a:solidFill>
                            <a:srgbClr val="000000"/>
                          </a:solidFill>
                          <a:effectLst/>
                          <a:latin typeface="Calibri" panose="020F0502020204030204" pitchFamily="34" charset="0"/>
                        </a:rPr>
                        <a:t>449</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4D PVT SRV CONTR</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501.00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501.00</a:t>
                      </a:r>
                    </a:p>
                  </a:txBody>
                  <a:tcPr marL="9525" marR="9525" marT="9525" marB="0" anchor="b">
                    <a:lnL>
                      <a:noFill/>
                    </a:lnL>
                    <a:lnR>
                      <a:noFill/>
                    </a:lnR>
                    <a:lnT>
                      <a:noFill/>
                    </a:lnT>
                    <a:lnB>
                      <a:noFill/>
                    </a:lnB>
                  </a:tcPr>
                </a:tc>
                <a:extLst>
                  <a:ext uri="{0D108BD9-81ED-4DB2-BD59-A6C34878D82A}">
                    <a16:rowId xmlns:a16="http://schemas.microsoft.com/office/drawing/2014/main" val="1698896095"/>
                  </a:ext>
                </a:extLst>
              </a:tr>
              <a:tr h="190500">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535485079"/>
                  </a:ext>
                </a:extLst>
              </a:tr>
              <a:tr h="190500">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346591375"/>
                  </a:ext>
                </a:extLst>
              </a:tr>
              <a:tr h="190500">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516455210"/>
                  </a:ext>
                </a:extLst>
              </a:tr>
              <a:tr h="190500">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53166737"/>
                  </a:ext>
                </a:extLst>
              </a:tr>
              <a:tr h="190500">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834946233"/>
                  </a:ext>
                </a:extLst>
              </a:tr>
            </a:tbl>
          </a:graphicData>
        </a:graphic>
      </p:graphicFrame>
      <p:pic>
        <p:nvPicPr>
          <p:cNvPr id="3" name="Picture 2">
            <a:extLst>
              <a:ext uri="{FF2B5EF4-FFF2-40B4-BE49-F238E27FC236}">
                <a16:creationId xmlns:a16="http://schemas.microsoft.com/office/drawing/2014/main" id="{44EBACD4-F032-4DF0-8CA4-5462CD04D0E8}"/>
              </a:ext>
            </a:extLst>
          </p:cNvPr>
          <p:cNvPicPr>
            <a:picLocks noChangeAspect="1"/>
          </p:cNvPicPr>
          <p:nvPr/>
        </p:nvPicPr>
        <p:blipFill>
          <a:blip r:embed="rId2"/>
          <a:stretch>
            <a:fillRect/>
          </a:stretch>
        </p:blipFill>
        <p:spPr>
          <a:xfrm>
            <a:off x="876300" y="1935735"/>
            <a:ext cx="10439400" cy="1152525"/>
          </a:xfrm>
          <a:prstGeom prst="rect">
            <a:avLst/>
          </a:prstGeom>
        </p:spPr>
      </p:pic>
    </p:spTree>
    <p:extLst>
      <p:ext uri="{BB962C8B-B14F-4D97-AF65-F5344CB8AC3E}">
        <p14:creationId xmlns:p14="http://schemas.microsoft.com/office/powerpoint/2010/main" val="2991806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3F839-2172-4CB7-A710-441B1EE699FE}"/>
              </a:ext>
            </a:extLst>
          </p:cNvPr>
          <p:cNvSpPr>
            <a:spLocks noGrp="1"/>
          </p:cNvSpPr>
          <p:nvPr>
            <p:ph type="title"/>
          </p:nvPr>
        </p:nvSpPr>
        <p:spPr>
          <a:xfrm>
            <a:off x="131443" y="127293"/>
            <a:ext cx="11889867" cy="924337"/>
          </a:xfrm>
        </p:spPr>
        <p:txBody>
          <a:bodyPr>
            <a:normAutofit fontScale="90000"/>
          </a:bodyPr>
          <a:lstStyle/>
          <a:p>
            <a:r>
              <a:rPr lang="en-US" dirty="0"/>
              <a:t>325 – Comparison Version/Pass 1 &amp; 2 </a:t>
            </a:r>
            <a:br>
              <a:rPr lang="en-US" dirty="0"/>
            </a:br>
            <a:r>
              <a:rPr lang="en-US" dirty="0"/>
              <a:t>   </a:t>
            </a:r>
            <a:r>
              <a:rPr lang="en-US" dirty="0">
                <a:solidFill>
                  <a:prstClr val="black"/>
                </a:solidFill>
              </a:rPr>
              <a:t>DISTRIBUTION OF SUPPORT</a:t>
            </a:r>
            <a:endParaRPr lang="en-US" dirty="0"/>
          </a:p>
        </p:txBody>
      </p:sp>
      <p:pic>
        <p:nvPicPr>
          <p:cNvPr id="3" name="Picture 2">
            <a:extLst>
              <a:ext uri="{FF2B5EF4-FFF2-40B4-BE49-F238E27FC236}">
                <a16:creationId xmlns:a16="http://schemas.microsoft.com/office/drawing/2014/main" id="{343EFBAA-389C-4D14-B6FE-2F0A48FC87A3}"/>
              </a:ext>
            </a:extLst>
          </p:cNvPr>
          <p:cNvPicPr>
            <a:picLocks noChangeAspect="1"/>
          </p:cNvPicPr>
          <p:nvPr/>
        </p:nvPicPr>
        <p:blipFill>
          <a:blip r:embed="rId2"/>
          <a:stretch>
            <a:fillRect/>
          </a:stretch>
        </p:blipFill>
        <p:spPr>
          <a:xfrm>
            <a:off x="233362" y="1327524"/>
            <a:ext cx="11725275" cy="4819650"/>
          </a:xfrm>
          <a:prstGeom prst="rect">
            <a:avLst/>
          </a:prstGeom>
        </p:spPr>
      </p:pic>
    </p:spTree>
    <p:extLst>
      <p:ext uri="{BB962C8B-B14F-4D97-AF65-F5344CB8AC3E}">
        <p14:creationId xmlns:p14="http://schemas.microsoft.com/office/powerpoint/2010/main" val="3529100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53B03-94D2-4A75-AE28-C0011196A123}"/>
              </a:ext>
            </a:extLst>
          </p:cNvPr>
          <p:cNvSpPr>
            <a:spLocks noGrp="1"/>
          </p:cNvSpPr>
          <p:nvPr>
            <p:ph type="title"/>
          </p:nvPr>
        </p:nvSpPr>
        <p:spPr/>
        <p:txBody>
          <a:bodyPr/>
          <a:lstStyle/>
          <a:p>
            <a:r>
              <a:rPr lang="en-US" dirty="0">
                <a:solidFill>
                  <a:prstClr val="black"/>
                </a:solidFill>
              </a:rPr>
              <a:t>325 – 2</a:t>
            </a:r>
            <a:r>
              <a:rPr lang="en-US" baseline="30000" dirty="0">
                <a:solidFill>
                  <a:prstClr val="black"/>
                </a:solidFill>
              </a:rPr>
              <a:t>nd</a:t>
            </a:r>
            <a:r>
              <a:rPr lang="en-US" dirty="0">
                <a:solidFill>
                  <a:prstClr val="black"/>
                </a:solidFill>
              </a:rPr>
              <a:t> VERSION/PASS</a:t>
            </a:r>
            <a:br>
              <a:rPr lang="en-US" dirty="0">
                <a:solidFill>
                  <a:prstClr val="black"/>
                </a:solidFill>
              </a:rPr>
            </a:br>
            <a:r>
              <a:rPr lang="en-US" dirty="0">
                <a:solidFill>
                  <a:prstClr val="black"/>
                </a:solidFill>
              </a:rPr>
              <a:t>DISTRIBUTION OF SUPPORT</a:t>
            </a:r>
            <a:endParaRPr lang="en-US" dirty="0"/>
          </a:p>
        </p:txBody>
      </p:sp>
      <p:graphicFrame>
        <p:nvGraphicFramePr>
          <p:cNvPr id="4" name="Table 3">
            <a:extLst>
              <a:ext uri="{FF2B5EF4-FFF2-40B4-BE49-F238E27FC236}">
                <a16:creationId xmlns:a16="http://schemas.microsoft.com/office/drawing/2014/main" id="{47B8755A-58BE-46A8-AE3B-6888A27F507F}"/>
              </a:ext>
            </a:extLst>
          </p:cNvPr>
          <p:cNvGraphicFramePr>
            <a:graphicFrameLocks noGrp="1"/>
          </p:cNvGraphicFramePr>
          <p:nvPr>
            <p:extLst>
              <p:ext uri="{D42A27DB-BD31-4B8C-83A1-F6EECF244321}">
                <p14:modId xmlns:p14="http://schemas.microsoft.com/office/powerpoint/2010/main" val="102056521"/>
              </p:ext>
            </p:extLst>
          </p:nvPr>
        </p:nvGraphicFramePr>
        <p:xfrm>
          <a:off x="721242" y="3880719"/>
          <a:ext cx="10515602" cy="2005965"/>
        </p:xfrm>
        <a:graphic>
          <a:graphicData uri="http://schemas.openxmlformats.org/drawingml/2006/table">
            <a:tbl>
              <a:tblPr/>
              <a:tblGrid>
                <a:gridCol w="635384">
                  <a:extLst>
                    <a:ext uri="{9D8B030D-6E8A-4147-A177-3AD203B41FA5}">
                      <a16:colId xmlns:a16="http://schemas.microsoft.com/office/drawing/2014/main" val="2319476695"/>
                    </a:ext>
                  </a:extLst>
                </a:gridCol>
                <a:gridCol w="2245022">
                  <a:extLst>
                    <a:ext uri="{9D8B030D-6E8A-4147-A177-3AD203B41FA5}">
                      <a16:colId xmlns:a16="http://schemas.microsoft.com/office/drawing/2014/main" val="2486816627"/>
                    </a:ext>
                  </a:extLst>
                </a:gridCol>
                <a:gridCol w="1080152">
                  <a:extLst>
                    <a:ext uri="{9D8B030D-6E8A-4147-A177-3AD203B41FA5}">
                      <a16:colId xmlns:a16="http://schemas.microsoft.com/office/drawing/2014/main" val="4042712716"/>
                    </a:ext>
                  </a:extLst>
                </a:gridCol>
                <a:gridCol w="1127806">
                  <a:extLst>
                    <a:ext uri="{9D8B030D-6E8A-4147-A177-3AD203B41FA5}">
                      <a16:colId xmlns:a16="http://schemas.microsoft.com/office/drawing/2014/main" val="387248938"/>
                    </a:ext>
                  </a:extLst>
                </a:gridCol>
                <a:gridCol w="1334306">
                  <a:extLst>
                    <a:ext uri="{9D8B030D-6E8A-4147-A177-3AD203B41FA5}">
                      <a16:colId xmlns:a16="http://schemas.microsoft.com/office/drawing/2014/main" val="4205990354"/>
                    </a:ext>
                  </a:extLst>
                </a:gridCol>
                <a:gridCol w="1673178">
                  <a:extLst>
                    <a:ext uri="{9D8B030D-6E8A-4147-A177-3AD203B41FA5}">
                      <a16:colId xmlns:a16="http://schemas.microsoft.com/office/drawing/2014/main" val="2860248949"/>
                    </a:ext>
                  </a:extLst>
                </a:gridCol>
                <a:gridCol w="1291948">
                  <a:extLst>
                    <a:ext uri="{9D8B030D-6E8A-4147-A177-3AD203B41FA5}">
                      <a16:colId xmlns:a16="http://schemas.microsoft.com/office/drawing/2014/main" val="1296982036"/>
                    </a:ext>
                  </a:extLst>
                </a:gridCol>
                <a:gridCol w="1127806">
                  <a:extLst>
                    <a:ext uri="{9D8B030D-6E8A-4147-A177-3AD203B41FA5}">
                      <a16:colId xmlns:a16="http://schemas.microsoft.com/office/drawing/2014/main" val="2426923495"/>
                    </a:ext>
                  </a:extLst>
                </a:gridCol>
              </a:tblGrid>
              <a:tr h="190500">
                <a:tc>
                  <a:txBody>
                    <a:bodyPr/>
                    <a:lstStyle/>
                    <a:p>
                      <a:pPr algn="ctr" fontAlgn="b"/>
                      <a:endParaRPr lang="en-US" sz="1400" b="1" i="0" u="none" strike="noStrike" dirty="0">
                        <a:solidFill>
                          <a:srgbClr val="000000"/>
                        </a:solidFill>
                        <a:effectLst/>
                        <a:highlight>
                          <a:srgbClr val="FFFF00"/>
                        </a:highligh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400" b="1" i="0" u="none" strike="noStrike" dirty="0">
                          <a:solidFill>
                            <a:srgbClr val="000000"/>
                          </a:solidFill>
                          <a:effectLst/>
                          <a:highlight>
                            <a:srgbClr val="FFFF00"/>
                          </a:highlight>
                          <a:latin typeface="Calibri" panose="020F0502020204030204" pitchFamily="34" charset="0"/>
                        </a:rPr>
                        <a:t>OTHER</a:t>
                      </a: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163854188"/>
                  </a:ext>
                </a:extLst>
              </a:tr>
              <a:tr h="190500">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74496793"/>
                  </a:ext>
                </a:extLst>
              </a:tr>
              <a:tr h="190500">
                <a:tc>
                  <a:txBody>
                    <a:bodyPr/>
                    <a:lstStyle/>
                    <a:p>
                      <a:pPr algn="ctr" fontAlgn="b"/>
                      <a:r>
                        <a:rPr lang="en-US" sz="1400" b="0" i="0" u="none" strike="noStrike" dirty="0">
                          <a:solidFill>
                            <a:srgbClr val="000000"/>
                          </a:solidFill>
                          <a:effectLst/>
                          <a:latin typeface="Calibri" panose="020F0502020204030204" pitchFamily="34" charset="0"/>
                        </a:rPr>
                        <a:t>311</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IND ADMIN</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12,137.57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12,137.57</a:t>
                      </a:r>
                    </a:p>
                  </a:txBody>
                  <a:tcPr marL="9525" marR="9525" marT="9525" marB="0" anchor="b">
                    <a:lnL>
                      <a:noFill/>
                    </a:lnL>
                    <a:lnR>
                      <a:noFill/>
                    </a:lnR>
                    <a:lnT>
                      <a:noFill/>
                    </a:lnT>
                    <a:lnB>
                      <a:noFill/>
                    </a:lnB>
                  </a:tcPr>
                </a:tc>
                <a:extLst>
                  <a:ext uri="{0D108BD9-81ED-4DB2-BD59-A6C34878D82A}">
                    <a16:rowId xmlns:a16="http://schemas.microsoft.com/office/drawing/2014/main" val="3100729385"/>
                  </a:ext>
                </a:extLst>
              </a:tr>
              <a:tr h="190500">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48207257"/>
                  </a:ext>
                </a:extLst>
              </a:tr>
              <a:tr h="190500">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REGULAR</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6.59</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18,476.16</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7,221.83</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6,254.88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31,952.87</a:t>
                      </a:r>
                    </a:p>
                  </a:txBody>
                  <a:tcPr marL="9525" marR="9525" marT="9525" marB="0" anchor="b">
                    <a:lnL>
                      <a:noFill/>
                    </a:lnL>
                    <a:lnR>
                      <a:noFill/>
                    </a:lnR>
                    <a:lnT>
                      <a:noFill/>
                    </a:lnT>
                    <a:lnB>
                      <a:noFill/>
                    </a:lnB>
                  </a:tcPr>
                </a:tc>
                <a:extLst>
                  <a:ext uri="{0D108BD9-81ED-4DB2-BD59-A6C34878D82A}">
                    <a16:rowId xmlns:a16="http://schemas.microsoft.com/office/drawing/2014/main" val="1835973607"/>
                  </a:ext>
                </a:extLst>
              </a:tr>
              <a:tr h="190500">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408561467"/>
                  </a:ext>
                </a:extLst>
              </a:tr>
              <a:tr h="190500">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SUB-TOTAL</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6.59</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18,476.16</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7,221.83</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18,392.45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44,090.44</a:t>
                      </a:r>
                    </a:p>
                  </a:txBody>
                  <a:tcPr marL="9525" marR="9525" marT="9525" marB="0" anchor="b">
                    <a:lnL>
                      <a:noFill/>
                    </a:lnL>
                    <a:lnR>
                      <a:noFill/>
                    </a:lnR>
                    <a:lnT>
                      <a:noFill/>
                    </a:lnT>
                    <a:lnB>
                      <a:noFill/>
                    </a:lnB>
                  </a:tcPr>
                </a:tc>
                <a:extLst>
                  <a:ext uri="{0D108BD9-81ED-4DB2-BD59-A6C34878D82A}">
                    <a16:rowId xmlns:a16="http://schemas.microsoft.com/office/drawing/2014/main" val="1749082033"/>
                  </a:ext>
                </a:extLst>
              </a:tr>
              <a:tr h="190500">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66157291"/>
                  </a:ext>
                </a:extLst>
              </a:tr>
              <a:tr h="190500">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TOTAL</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70C0"/>
                          </a:solidFill>
                          <a:effectLst/>
                          <a:latin typeface="Calibri" panose="020F0502020204030204" pitchFamily="34" charset="0"/>
                        </a:rPr>
                        <a:t>49.65</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70C0"/>
                          </a:solidFill>
                          <a:effectLst/>
                          <a:latin typeface="Calibri" panose="020F0502020204030204" pitchFamily="34" charset="0"/>
                        </a:rPr>
                        <a:t>138,481.48</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70C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70C0"/>
                          </a:solidFill>
                          <a:effectLst/>
                          <a:latin typeface="Calibri" panose="020F0502020204030204" pitchFamily="34" charset="0"/>
                        </a:rPr>
                        <a:t>48,361.57</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70C0"/>
                          </a:solidFill>
                          <a:effectLst/>
                          <a:latin typeface="Calibri" panose="020F0502020204030204" pitchFamily="34" charset="0"/>
                        </a:rPr>
                        <a:t>         69,539.53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70C0"/>
                          </a:solidFill>
                          <a:effectLst/>
                          <a:latin typeface="Calibri" panose="020F0502020204030204" pitchFamily="34" charset="0"/>
                        </a:rPr>
                        <a:t>256,382.58</a:t>
                      </a:r>
                    </a:p>
                  </a:txBody>
                  <a:tcPr marL="9525" marR="9525" marT="9525" marB="0" anchor="b">
                    <a:lnL>
                      <a:noFill/>
                    </a:lnL>
                    <a:lnR>
                      <a:noFill/>
                    </a:lnR>
                    <a:lnT>
                      <a:noFill/>
                    </a:lnT>
                    <a:lnB>
                      <a:noFill/>
                    </a:lnB>
                  </a:tcPr>
                </a:tc>
                <a:extLst>
                  <a:ext uri="{0D108BD9-81ED-4DB2-BD59-A6C34878D82A}">
                    <a16:rowId xmlns:a16="http://schemas.microsoft.com/office/drawing/2014/main" val="1259385765"/>
                  </a:ext>
                </a:extLst>
              </a:tr>
            </a:tbl>
          </a:graphicData>
        </a:graphic>
      </p:graphicFrame>
      <p:pic>
        <p:nvPicPr>
          <p:cNvPr id="5" name="Picture 4">
            <a:extLst>
              <a:ext uri="{FF2B5EF4-FFF2-40B4-BE49-F238E27FC236}">
                <a16:creationId xmlns:a16="http://schemas.microsoft.com/office/drawing/2014/main" id="{4706CFE8-4AC3-4892-9FF4-3BF9C21ABD37}"/>
              </a:ext>
            </a:extLst>
          </p:cNvPr>
          <p:cNvPicPr>
            <a:picLocks noChangeAspect="1"/>
          </p:cNvPicPr>
          <p:nvPr/>
        </p:nvPicPr>
        <p:blipFill>
          <a:blip r:embed="rId2"/>
          <a:stretch>
            <a:fillRect/>
          </a:stretch>
        </p:blipFill>
        <p:spPr>
          <a:xfrm>
            <a:off x="925033" y="2482839"/>
            <a:ext cx="10311811" cy="988883"/>
          </a:xfrm>
          <a:prstGeom prst="rect">
            <a:avLst/>
          </a:prstGeom>
        </p:spPr>
      </p:pic>
      <p:pic>
        <p:nvPicPr>
          <p:cNvPr id="6" name="Picture 5">
            <a:extLst>
              <a:ext uri="{FF2B5EF4-FFF2-40B4-BE49-F238E27FC236}">
                <a16:creationId xmlns:a16="http://schemas.microsoft.com/office/drawing/2014/main" id="{3FBB383B-5871-45E4-95C0-95DA7FBFD348}"/>
              </a:ext>
            </a:extLst>
          </p:cNvPr>
          <p:cNvPicPr>
            <a:picLocks noChangeAspect="1"/>
          </p:cNvPicPr>
          <p:nvPr/>
        </p:nvPicPr>
        <p:blipFill>
          <a:blip r:embed="rId3"/>
          <a:stretch>
            <a:fillRect/>
          </a:stretch>
        </p:blipFill>
        <p:spPr>
          <a:xfrm>
            <a:off x="838199" y="2073843"/>
            <a:ext cx="10398644" cy="333086"/>
          </a:xfrm>
          <a:prstGeom prst="rect">
            <a:avLst/>
          </a:prstGeom>
        </p:spPr>
      </p:pic>
    </p:spTree>
    <p:extLst>
      <p:ext uri="{BB962C8B-B14F-4D97-AF65-F5344CB8AC3E}">
        <p14:creationId xmlns:p14="http://schemas.microsoft.com/office/powerpoint/2010/main" val="4153641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3F839-2172-4CB7-A710-441B1EE699FE}"/>
              </a:ext>
            </a:extLst>
          </p:cNvPr>
          <p:cNvSpPr>
            <a:spLocks noGrp="1"/>
          </p:cNvSpPr>
          <p:nvPr>
            <p:ph type="title"/>
          </p:nvPr>
        </p:nvSpPr>
        <p:spPr>
          <a:xfrm>
            <a:off x="131443" y="148559"/>
            <a:ext cx="11889867" cy="924337"/>
          </a:xfrm>
        </p:spPr>
        <p:txBody>
          <a:bodyPr>
            <a:normAutofit fontScale="90000"/>
          </a:bodyPr>
          <a:lstStyle/>
          <a:p>
            <a:r>
              <a:rPr lang="en-US" dirty="0"/>
              <a:t>325 - Comparison Version/Pass 1 &amp; 2 </a:t>
            </a:r>
            <a:br>
              <a:rPr lang="en-US" dirty="0"/>
            </a:br>
            <a:r>
              <a:rPr lang="en-US" dirty="0"/>
              <a:t>   </a:t>
            </a:r>
            <a:r>
              <a:rPr lang="en-US" dirty="0">
                <a:solidFill>
                  <a:prstClr val="black"/>
                </a:solidFill>
              </a:rPr>
              <a:t>DISTRIBUTION OF SUPPORT</a:t>
            </a:r>
            <a:endParaRPr lang="en-US" dirty="0"/>
          </a:p>
        </p:txBody>
      </p:sp>
      <p:pic>
        <p:nvPicPr>
          <p:cNvPr id="4" name="Picture 3">
            <a:extLst>
              <a:ext uri="{FF2B5EF4-FFF2-40B4-BE49-F238E27FC236}">
                <a16:creationId xmlns:a16="http://schemas.microsoft.com/office/drawing/2014/main" id="{8473EE13-845D-48EC-8D7C-0C9DE34473C2}"/>
              </a:ext>
            </a:extLst>
          </p:cNvPr>
          <p:cNvPicPr>
            <a:picLocks noChangeAspect="1"/>
          </p:cNvPicPr>
          <p:nvPr/>
        </p:nvPicPr>
        <p:blipFill>
          <a:blip r:embed="rId2"/>
          <a:stretch>
            <a:fillRect/>
          </a:stretch>
        </p:blipFill>
        <p:spPr>
          <a:xfrm>
            <a:off x="285750" y="1466842"/>
            <a:ext cx="11620500" cy="4838700"/>
          </a:xfrm>
          <a:prstGeom prst="rect">
            <a:avLst/>
          </a:prstGeom>
        </p:spPr>
      </p:pic>
    </p:spTree>
    <p:extLst>
      <p:ext uri="{BB962C8B-B14F-4D97-AF65-F5344CB8AC3E}">
        <p14:creationId xmlns:p14="http://schemas.microsoft.com/office/powerpoint/2010/main" val="855687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3F839-2172-4CB7-A710-441B1EE699FE}"/>
              </a:ext>
            </a:extLst>
          </p:cNvPr>
          <p:cNvSpPr>
            <a:spLocks noGrp="1"/>
          </p:cNvSpPr>
          <p:nvPr>
            <p:ph type="title"/>
          </p:nvPr>
        </p:nvSpPr>
        <p:spPr>
          <a:xfrm>
            <a:off x="131443" y="148559"/>
            <a:ext cx="11889867" cy="924337"/>
          </a:xfrm>
        </p:spPr>
        <p:txBody>
          <a:bodyPr>
            <a:normAutofit/>
          </a:bodyPr>
          <a:lstStyle/>
          <a:p>
            <a:r>
              <a:rPr lang="en-US" dirty="0"/>
              <a:t>325 – Comparison Version/Pass 1 &amp; 2 </a:t>
            </a:r>
          </a:p>
        </p:txBody>
      </p:sp>
      <p:pic>
        <p:nvPicPr>
          <p:cNvPr id="3" name="Picture 2">
            <a:extLst>
              <a:ext uri="{FF2B5EF4-FFF2-40B4-BE49-F238E27FC236}">
                <a16:creationId xmlns:a16="http://schemas.microsoft.com/office/drawing/2014/main" id="{A5F31DCD-15BA-4DCE-993C-3B8486C32233}"/>
              </a:ext>
            </a:extLst>
          </p:cNvPr>
          <p:cNvPicPr>
            <a:picLocks noChangeAspect="1"/>
          </p:cNvPicPr>
          <p:nvPr/>
        </p:nvPicPr>
        <p:blipFill>
          <a:blip r:embed="rId2"/>
          <a:stretch>
            <a:fillRect/>
          </a:stretch>
        </p:blipFill>
        <p:spPr>
          <a:xfrm>
            <a:off x="804862" y="1446030"/>
            <a:ext cx="10582275" cy="2339162"/>
          </a:xfrm>
          <a:prstGeom prst="rect">
            <a:avLst/>
          </a:prstGeom>
        </p:spPr>
      </p:pic>
    </p:spTree>
    <p:extLst>
      <p:ext uri="{BB962C8B-B14F-4D97-AF65-F5344CB8AC3E}">
        <p14:creationId xmlns:p14="http://schemas.microsoft.com/office/powerpoint/2010/main" val="15287834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CE18E-06BB-4801-BA55-D4C6CA3762AC}"/>
              </a:ext>
            </a:extLst>
          </p:cNvPr>
          <p:cNvSpPr>
            <a:spLocks noGrp="1"/>
          </p:cNvSpPr>
          <p:nvPr>
            <p:ph type="title"/>
          </p:nvPr>
        </p:nvSpPr>
        <p:spPr>
          <a:xfrm>
            <a:off x="212651" y="402956"/>
            <a:ext cx="11759609" cy="1255363"/>
          </a:xfrm>
        </p:spPr>
        <p:txBody>
          <a:bodyPr>
            <a:normAutofit fontScale="90000"/>
          </a:bodyPr>
          <a:lstStyle/>
          <a:p>
            <a:r>
              <a:rPr lang="en-US" dirty="0"/>
              <a:t>325 – 3</a:t>
            </a:r>
            <a:r>
              <a:rPr lang="en-US" baseline="30000" dirty="0"/>
              <a:t>rd</a:t>
            </a:r>
            <a:r>
              <a:rPr lang="en-US" dirty="0"/>
              <a:t> Version/Pass</a:t>
            </a:r>
            <a:br>
              <a:rPr lang="en-US" dirty="0"/>
            </a:br>
            <a:r>
              <a:rPr lang="en-US" dirty="0"/>
              <a:t>   Distribution of Other Admin</a:t>
            </a:r>
          </a:p>
        </p:txBody>
      </p:sp>
      <p:sp>
        <p:nvSpPr>
          <p:cNvPr id="3" name="Content Placeholder 2">
            <a:extLst>
              <a:ext uri="{FF2B5EF4-FFF2-40B4-BE49-F238E27FC236}">
                <a16:creationId xmlns:a16="http://schemas.microsoft.com/office/drawing/2014/main" id="{D5DA2047-55E5-43EA-86F3-63469F5F90F8}"/>
              </a:ext>
            </a:extLst>
          </p:cNvPr>
          <p:cNvSpPr>
            <a:spLocks noGrp="1"/>
          </p:cNvSpPr>
          <p:nvPr>
            <p:ph idx="1"/>
          </p:nvPr>
        </p:nvSpPr>
        <p:spPr>
          <a:xfrm>
            <a:off x="834655" y="1915495"/>
            <a:ext cx="10515600" cy="4348163"/>
          </a:xfrm>
        </p:spPr>
        <p:txBody>
          <a:bodyPr/>
          <a:lstStyle/>
          <a:p>
            <a:pPr lvl="0"/>
            <a:r>
              <a:rPr lang="en-US" dirty="0">
                <a:solidFill>
                  <a:prstClr val="black"/>
                </a:solidFill>
              </a:rPr>
              <a:t>On the 3rd version/pass of the report, header changed to distribution of other admin.</a:t>
            </a:r>
          </a:p>
          <a:p>
            <a:r>
              <a:rPr lang="en-US" dirty="0"/>
              <a:t>The 3</a:t>
            </a:r>
            <a:r>
              <a:rPr lang="en-US" baseline="30000" dirty="0"/>
              <a:t>rd</a:t>
            </a:r>
            <a:r>
              <a:rPr lang="en-US" dirty="0"/>
              <a:t> pass distributes the administrative cost of 310 and 311 shown on the DSS-1571 Part II into services, income maintenance, and child support sections.</a:t>
            </a:r>
            <a:endParaRPr lang="en-US" dirty="0">
              <a:solidFill>
                <a:prstClr val="black"/>
              </a:solidFill>
            </a:endParaRPr>
          </a:p>
          <a:p>
            <a:pPr lvl="0"/>
            <a:r>
              <a:rPr lang="en-US" dirty="0">
                <a:solidFill>
                  <a:prstClr val="black"/>
                </a:solidFill>
              </a:rPr>
              <a:t>It also distributes the positions that support entire agency. Examples of these positions are the Director, front desk, financial, clerical and IT type positions. This cost is also distributed into the different areas of the agency (services, income maintenance, child support).</a:t>
            </a:r>
          </a:p>
          <a:p>
            <a:pPr marL="0" indent="0">
              <a:buNone/>
            </a:pPr>
            <a:endParaRPr lang="en-US" dirty="0"/>
          </a:p>
        </p:txBody>
      </p:sp>
      <p:pic>
        <p:nvPicPr>
          <p:cNvPr id="5" name="Picture 4">
            <a:extLst>
              <a:ext uri="{FF2B5EF4-FFF2-40B4-BE49-F238E27FC236}">
                <a16:creationId xmlns:a16="http://schemas.microsoft.com/office/drawing/2014/main" id="{190969BE-3C4F-456F-A448-03C50598D3AC}"/>
              </a:ext>
            </a:extLst>
          </p:cNvPr>
          <p:cNvPicPr>
            <a:picLocks noChangeAspect="1"/>
          </p:cNvPicPr>
          <p:nvPr/>
        </p:nvPicPr>
        <p:blipFill>
          <a:blip r:embed="rId2"/>
          <a:stretch>
            <a:fillRect/>
          </a:stretch>
        </p:blipFill>
        <p:spPr>
          <a:xfrm>
            <a:off x="0" y="-11624"/>
            <a:ext cx="12192000" cy="414580"/>
          </a:xfrm>
          <a:prstGeom prst="rect">
            <a:avLst/>
          </a:prstGeom>
        </p:spPr>
      </p:pic>
    </p:spTree>
    <p:extLst>
      <p:ext uri="{BB962C8B-B14F-4D97-AF65-F5344CB8AC3E}">
        <p14:creationId xmlns:p14="http://schemas.microsoft.com/office/powerpoint/2010/main" val="3035131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26E8D-4683-4843-9B48-D2DDE7EA0842}"/>
              </a:ext>
            </a:extLst>
          </p:cNvPr>
          <p:cNvSpPr>
            <a:spLocks noGrp="1"/>
          </p:cNvSpPr>
          <p:nvPr>
            <p:ph type="title"/>
          </p:nvPr>
        </p:nvSpPr>
        <p:spPr>
          <a:xfrm>
            <a:off x="264042" y="226902"/>
            <a:ext cx="11663916" cy="1325563"/>
          </a:xfrm>
        </p:spPr>
        <p:txBody>
          <a:bodyPr/>
          <a:lstStyle/>
          <a:p>
            <a:r>
              <a:rPr lang="en-US" dirty="0">
                <a:solidFill>
                  <a:prstClr val="black"/>
                </a:solidFill>
              </a:rPr>
              <a:t>325 – 3</a:t>
            </a:r>
            <a:r>
              <a:rPr lang="en-US" baseline="30000" dirty="0">
                <a:solidFill>
                  <a:prstClr val="black"/>
                </a:solidFill>
              </a:rPr>
              <a:t>rd</a:t>
            </a:r>
            <a:r>
              <a:rPr lang="en-US" dirty="0">
                <a:solidFill>
                  <a:prstClr val="black"/>
                </a:solidFill>
              </a:rPr>
              <a:t> VERSION/PASS</a:t>
            </a:r>
            <a:br>
              <a:rPr lang="en-US" dirty="0">
                <a:solidFill>
                  <a:prstClr val="black"/>
                </a:solidFill>
              </a:rPr>
            </a:br>
            <a:r>
              <a:rPr lang="en-US" dirty="0">
                <a:solidFill>
                  <a:prstClr val="black"/>
                </a:solidFill>
              </a:rPr>
              <a:t>DISTRIBUTION OF OTHER ADMIN</a:t>
            </a:r>
            <a:endParaRPr lang="en-US" dirty="0"/>
          </a:p>
        </p:txBody>
      </p:sp>
      <p:graphicFrame>
        <p:nvGraphicFramePr>
          <p:cNvPr id="4" name="Content Placeholder 3">
            <a:extLst>
              <a:ext uri="{FF2B5EF4-FFF2-40B4-BE49-F238E27FC236}">
                <a16:creationId xmlns:a16="http://schemas.microsoft.com/office/drawing/2014/main" id="{F1F781E0-CF6A-4843-8BC2-FD32A58C5DB1}"/>
              </a:ext>
            </a:extLst>
          </p:cNvPr>
          <p:cNvGraphicFramePr>
            <a:graphicFrameLocks noGrp="1"/>
          </p:cNvGraphicFramePr>
          <p:nvPr>
            <p:ph idx="1"/>
            <p:extLst>
              <p:ext uri="{D42A27DB-BD31-4B8C-83A1-F6EECF244321}">
                <p14:modId xmlns:p14="http://schemas.microsoft.com/office/powerpoint/2010/main" val="3717913104"/>
              </p:ext>
            </p:extLst>
          </p:nvPr>
        </p:nvGraphicFramePr>
        <p:xfrm>
          <a:off x="838200" y="1828641"/>
          <a:ext cx="10515600" cy="4903470"/>
        </p:xfrm>
        <a:graphic>
          <a:graphicData uri="http://schemas.openxmlformats.org/drawingml/2006/table">
            <a:tbl>
              <a:tblPr/>
              <a:tblGrid>
                <a:gridCol w="636024">
                  <a:extLst>
                    <a:ext uri="{9D8B030D-6E8A-4147-A177-3AD203B41FA5}">
                      <a16:colId xmlns:a16="http://schemas.microsoft.com/office/drawing/2014/main" val="3907774895"/>
                    </a:ext>
                  </a:extLst>
                </a:gridCol>
                <a:gridCol w="2247286">
                  <a:extLst>
                    <a:ext uri="{9D8B030D-6E8A-4147-A177-3AD203B41FA5}">
                      <a16:colId xmlns:a16="http://schemas.microsoft.com/office/drawing/2014/main" val="3003816836"/>
                    </a:ext>
                  </a:extLst>
                </a:gridCol>
                <a:gridCol w="1081242">
                  <a:extLst>
                    <a:ext uri="{9D8B030D-6E8A-4147-A177-3AD203B41FA5}">
                      <a16:colId xmlns:a16="http://schemas.microsoft.com/office/drawing/2014/main" val="871957198"/>
                    </a:ext>
                  </a:extLst>
                </a:gridCol>
                <a:gridCol w="1128943">
                  <a:extLst>
                    <a:ext uri="{9D8B030D-6E8A-4147-A177-3AD203B41FA5}">
                      <a16:colId xmlns:a16="http://schemas.microsoft.com/office/drawing/2014/main" val="732482693"/>
                    </a:ext>
                  </a:extLst>
                </a:gridCol>
                <a:gridCol w="1335650">
                  <a:extLst>
                    <a:ext uri="{9D8B030D-6E8A-4147-A177-3AD203B41FA5}">
                      <a16:colId xmlns:a16="http://schemas.microsoft.com/office/drawing/2014/main" val="2844122198"/>
                    </a:ext>
                  </a:extLst>
                </a:gridCol>
                <a:gridCol w="1669563">
                  <a:extLst>
                    <a:ext uri="{9D8B030D-6E8A-4147-A177-3AD203B41FA5}">
                      <a16:colId xmlns:a16="http://schemas.microsoft.com/office/drawing/2014/main" val="2652911187"/>
                    </a:ext>
                  </a:extLst>
                </a:gridCol>
                <a:gridCol w="1287949">
                  <a:extLst>
                    <a:ext uri="{9D8B030D-6E8A-4147-A177-3AD203B41FA5}">
                      <a16:colId xmlns:a16="http://schemas.microsoft.com/office/drawing/2014/main" val="1351969253"/>
                    </a:ext>
                  </a:extLst>
                </a:gridCol>
                <a:gridCol w="1128943">
                  <a:extLst>
                    <a:ext uri="{9D8B030D-6E8A-4147-A177-3AD203B41FA5}">
                      <a16:colId xmlns:a16="http://schemas.microsoft.com/office/drawing/2014/main" val="2613821128"/>
                    </a:ext>
                  </a:extLst>
                </a:gridCol>
              </a:tblGrid>
              <a:tr h="190500">
                <a:tc>
                  <a:txBody>
                    <a:bodyPr/>
                    <a:lstStyle/>
                    <a:p>
                      <a:pPr algn="l" fontAlgn="b"/>
                      <a:endParaRPr sz="1400" dirty="0"/>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5">
                  <a:txBody>
                    <a:bodyPr/>
                    <a:lstStyle/>
                    <a:p>
                      <a:pPr algn="l" fontAlgn="b"/>
                      <a:r>
                        <a:rPr lang="en-US" sz="1400" b="0" i="0" u="none" strike="noStrike" dirty="0">
                          <a:solidFill>
                            <a:srgbClr val="000000"/>
                          </a:solidFill>
                          <a:effectLst/>
                          <a:latin typeface="Calibri" panose="020F0502020204030204" pitchFamily="34" charset="0"/>
                        </a:rPr>
                        <a:t>NORTH CAROLINA DEPARTMENT OF HEALTH AND HUMAN SERVICES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051683060"/>
                  </a:ext>
                </a:extLst>
              </a:tr>
              <a:tr h="190500">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XS325</a:t>
                      </a:r>
                    </a:p>
                  </a:txBody>
                  <a:tcPr marL="9525" marR="9525" marT="9525" marB="0" anchor="b">
                    <a:lnL>
                      <a:noFill/>
                    </a:lnL>
                    <a:lnR>
                      <a:noFill/>
                    </a:lnR>
                    <a:lnT>
                      <a:noFill/>
                    </a:lnT>
                    <a:lnB>
                      <a:noFill/>
                    </a:lnB>
                  </a:tcPr>
                </a:tc>
                <a:tc gridSpan="4">
                  <a:txBody>
                    <a:bodyPr/>
                    <a:lstStyle/>
                    <a:p>
                      <a:pPr algn="ctr" fontAlgn="b"/>
                      <a:r>
                        <a:rPr lang="en-US" sz="1400" b="0" i="0" u="none" strike="noStrike" dirty="0">
                          <a:solidFill>
                            <a:srgbClr val="FF0000"/>
                          </a:solidFill>
                          <a:effectLst/>
                          <a:latin typeface="Calibri" panose="020F0502020204030204" pitchFamily="34" charset="0"/>
                        </a:rPr>
                        <a:t>DISTRIBUTION OF OTHER ADMIN</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400" b="0" i="0" u="none" strike="noStrike">
                          <a:solidFill>
                            <a:srgbClr val="000000"/>
                          </a:solidFill>
                          <a:effectLst/>
                          <a:latin typeface="Calibri" panose="020F0502020204030204" pitchFamily="34" charset="0"/>
                        </a:rPr>
                        <a:t> RUN DATE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7/10/2020</a:t>
                      </a:r>
                    </a:p>
                  </a:txBody>
                  <a:tcPr marL="9525" marR="9525" marT="9525" marB="0" anchor="b">
                    <a:lnL>
                      <a:noFill/>
                    </a:lnL>
                    <a:lnR>
                      <a:noFill/>
                    </a:lnR>
                    <a:lnT>
                      <a:noFill/>
                    </a:lnT>
                    <a:lnB>
                      <a:noFill/>
                    </a:lnB>
                  </a:tcPr>
                </a:tc>
                <a:extLst>
                  <a:ext uri="{0D108BD9-81ED-4DB2-BD59-A6C34878D82A}">
                    <a16:rowId xmlns:a16="http://schemas.microsoft.com/office/drawing/2014/main" val="439301364"/>
                  </a:ext>
                </a:extLst>
              </a:tr>
              <a:tr h="190500">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478693023"/>
                  </a:ext>
                </a:extLst>
              </a:tr>
              <a:tr h="190500">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xxxxxx COUNTY</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a:t>
                      </a: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2">
                  <a:txBody>
                    <a:bodyPr/>
                    <a:lstStyle/>
                    <a:p>
                      <a:pPr algn="l" fontAlgn="b"/>
                      <a:r>
                        <a:rPr lang="en-US" sz="1400" b="0" i="0" u="none" strike="noStrike" dirty="0">
                          <a:solidFill>
                            <a:srgbClr val="000000"/>
                          </a:solidFill>
                          <a:effectLst/>
                          <a:latin typeface="Calibri" panose="020F0502020204030204" pitchFamily="34" charset="0"/>
                        </a:rPr>
                        <a:t>     FILE DATE 05-20</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r>
                        <a:rPr lang="en-US" sz="1400" b="0" i="0" u="none" strike="noStrike">
                          <a:solidFill>
                            <a:srgbClr val="000000"/>
                          </a:solidFill>
                          <a:effectLst/>
                          <a:latin typeface="Calibri" panose="020F0502020204030204" pitchFamily="34" charset="0"/>
                        </a:rPr>
                        <a:t> PAGE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6</a:t>
                      </a:r>
                    </a:p>
                  </a:txBody>
                  <a:tcPr marL="9525" marR="9525" marT="9525" marB="0" anchor="b">
                    <a:lnL>
                      <a:noFill/>
                    </a:lnL>
                    <a:lnR>
                      <a:noFill/>
                    </a:lnR>
                    <a:lnT>
                      <a:noFill/>
                    </a:lnT>
                    <a:lnB>
                      <a:noFill/>
                    </a:lnB>
                  </a:tcPr>
                </a:tc>
                <a:extLst>
                  <a:ext uri="{0D108BD9-81ED-4DB2-BD59-A6C34878D82A}">
                    <a16:rowId xmlns:a16="http://schemas.microsoft.com/office/drawing/2014/main" val="3448752850"/>
                  </a:ext>
                </a:extLst>
              </a:tr>
              <a:tr h="190500">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224352024"/>
                  </a:ext>
                </a:extLst>
              </a:tr>
              <a:tr h="190500">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NO OF</a:t>
                      </a: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 OTHER </a:t>
                      </a: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120690467"/>
                  </a:ext>
                </a:extLst>
              </a:tr>
              <a:tr h="190500">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PEOPLE</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SALARY</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TRAVEL</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BENEFITS</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 ADMIN </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TOTAL</a:t>
                      </a:r>
                    </a:p>
                  </a:txBody>
                  <a:tcPr marL="9525" marR="9525" marT="9525" marB="0" anchor="b">
                    <a:lnL>
                      <a:noFill/>
                    </a:lnL>
                    <a:lnR>
                      <a:noFill/>
                    </a:lnR>
                    <a:lnT>
                      <a:noFill/>
                    </a:lnT>
                    <a:lnB>
                      <a:noFill/>
                    </a:lnB>
                  </a:tcPr>
                </a:tc>
                <a:extLst>
                  <a:ext uri="{0D108BD9-81ED-4DB2-BD59-A6C34878D82A}">
                    <a16:rowId xmlns:a16="http://schemas.microsoft.com/office/drawing/2014/main" val="1444976082"/>
                  </a:ext>
                </a:extLst>
              </a:tr>
              <a:tr h="190500">
                <a:tc>
                  <a:txBody>
                    <a:bodyPr/>
                    <a:lstStyle/>
                    <a:p>
                      <a:pPr algn="ctr" fontAlgn="b"/>
                      <a:r>
                        <a:rPr lang="en-US" sz="1400" b="0" i="0" u="none" strike="noStrike" dirty="0">
                          <a:solidFill>
                            <a:srgbClr val="FF0000"/>
                          </a:solidFill>
                          <a:effectLst/>
                          <a:latin typeface="Calibri" panose="020F0502020204030204" pitchFamily="34" charset="0"/>
                        </a:rPr>
                        <a:t>APP</a:t>
                      </a: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FF0000"/>
                          </a:solidFill>
                          <a:effectLst/>
                          <a:latin typeface="Calibri" panose="020F0502020204030204" pitchFamily="34" charset="0"/>
                        </a:rPr>
                        <a:t># FTE's</a:t>
                      </a:r>
                    </a:p>
                  </a:txBody>
                  <a:tcPr marL="9525" marR="9525" marT="9525" marB="0" anchor="b">
                    <a:lnL>
                      <a:noFill/>
                    </a:lnL>
                    <a:lnR>
                      <a:noFill/>
                    </a:lnR>
                    <a:lnT>
                      <a:noFill/>
                    </a:lnT>
                    <a:lnB>
                      <a:noFill/>
                    </a:lnB>
                  </a:tcPr>
                </a:tc>
                <a:tc>
                  <a:txBody>
                    <a:bodyPr/>
                    <a:lstStyle/>
                    <a:p>
                      <a:pPr algn="ctr" fontAlgn="b"/>
                      <a:r>
                        <a:rPr lang="en-US" sz="1400" b="0" i="0" u="none" strike="noStrike">
                          <a:solidFill>
                            <a:srgbClr val="FF0000"/>
                          </a:solidFill>
                          <a:effectLst/>
                          <a:latin typeface="Calibri" panose="020F0502020204030204" pitchFamily="34" charset="0"/>
                        </a:rPr>
                        <a:t>Part I</a:t>
                      </a: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            Part I</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 Part II </a:t>
                      </a: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055178488"/>
                  </a:ext>
                </a:extLst>
              </a:tr>
              <a:tr h="190500">
                <a:tc>
                  <a:txBody>
                    <a:bodyPr/>
                    <a:lstStyle/>
                    <a:p>
                      <a:pPr algn="ctr" fontAlgn="b"/>
                      <a:r>
                        <a:rPr lang="en-US" sz="1400" b="0" i="0" u="none" strike="noStrike" dirty="0">
                          <a:solidFill>
                            <a:srgbClr val="FF0000"/>
                          </a:solidFill>
                          <a:effectLst/>
                          <a:latin typeface="Calibri" panose="020F0502020204030204" pitchFamily="34" charset="0"/>
                        </a:rPr>
                        <a:t>CODE</a:t>
                      </a: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a:solidFill>
                          <a:srgbClr val="FF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a:solidFill>
                          <a:srgbClr val="FF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977159988"/>
                  </a:ext>
                </a:extLst>
              </a:tr>
              <a:tr h="190500">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400" b="1" i="0" u="none" strike="noStrike" dirty="0">
                          <a:solidFill>
                            <a:srgbClr val="000000"/>
                          </a:solidFill>
                          <a:effectLst/>
                          <a:highlight>
                            <a:srgbClr val="FFFF00"/>
                          </a:highlight>
                          <a:latin typeface="Calibri" panose="020F0502020204030204" pitchFamily="34" charset="0"/>
                        </a:rPr>
                        <a:t>SERVICES</a:t>
                      </a: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208861803"/>
                  </a:ext>
                </a:extLst>
              </a:tr>
              <a:tr h="190500">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521828371"/>
                  </a:ext>
                </a:extLst>
              </a:tr>
              <a:tr h="190500">
                <a:tc>
                  <a:txBody>
                    <a:bodyPr/>
                    <a:lstStyle/>
                    <a:p>
                      <a:pPr algn="ctr" fontAlgn="b"/>
                      <a:r>
                        <a:rPr lang="en-US" sz="1400" b="0" i="0" u="none" strike="noStrike" dirty="0">
                          <a:solidFill>
                            <a:srgbClr val="000000"/>
                          </a:solidFill>
                          <a:effectLst/>
                          <a:latin typeface="Calibri" panose="020F0502020204030204" pitchFamily="34" charset="0"/>
                        </a:rPr>
                        <a:t>304</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IVE OPT ADM ADP</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0.12</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530.74</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177.37</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165.39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873.50</a:t>
                      </a:r>
                    </a:p>
                  </a:txBody>
                  <a:tcPr marL="9525" marR="9525" marT="9525" marB="0" anchor="b">
                    <a:lnL>
                      <a:noFill/>
                    </a:lnL>
                    <a:lnR>
                      <a:noFill/>
                    </a:lnR>
                    <a:lnT>
                      <a:noFill/>
                    </a:lnT>
                    <a:lnB>
                      <a:noFill/>
                    </a:lnB>
                  </a:tcPr>
                </a:tc>
                <a:extLst>
                  <a:ext uri="{0D108BD9-81ED-4DB2-BD59-A6C34878D82A}">
                    <a16:rowId xmlns:a16="http://schemas.microsoft.com/office/drawing/2014/main" val="4146286998"/>
                  </a:ext>
                </a:extLst>
              </a:tr>
              <a:tr h="190500">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181669289"/>
                  </a:ext>
                </a:extLst>
              </a:tr>
              <a:tr h="190500">
                <a:tc>
                  <a:txBody>
                    <a:bodyPr/>
                    <a:lstStyle/>
                    <a:p>
                      <a:pPr algn="ctr" fontAlgn="b"/>
                      <a:r>
                        <a:rPr lang="en-US" sz="1400" b="0" i="0" u="none" strike="noStrike" dirty="0">
                          <a:solidFill>
                            <a:srgbClr val="000000"/>
                          </a:solidFill>
                          <a:effectLst/>
                          <a:latin typeface="Calibri" panose="020F0502020204030204" pitchFamily="34" charset="0"/>
                        </a:rPr>
                        <a:t>115</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CPS STATE</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2.17</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7,102.16</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2,347.77</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2,941.48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12,391.41</a:t>
                      </a:r>
                    </a:p>
                  </a:txBody>
                  <a:tcPr marL="9525" marR="9525" marT="9525" marB="0" anchor="b">
                    <a:lnL>
                      <a:noFill/>
                    </a:lnL>
                    <a:lnR>
                      <a:noFill/>
                    </a:lnR>
                    <a:lnT>
                      <a:noFill/>
                    </a:lnT>
                    <a:lnB>
                      <a:noFill/>
                    </a:lnB>
                  </a:tcPr>
                </a:tc>
                <a:extLst>
                  <a:ext uri="{0D108BD9-81ED-4DB2-BD59-A6C34878D82A}">
                    <a16:rowId xmlns:a16="http://schemas.microsoft.com/office/drawing/2014/main" val="4290857910"/>
                  </a:ext>
                </a:extLst>
              </a:tr>
              <a:tr h="190500">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919951947"/>
                  </a:ext>
                </a:extLst>
              </a:tr>
              <a:tr h="190500">
                <a:tc>
                  <a:txBody>
                    <a:bodyPr/>
                    <a:lstStyle/>
                    <a:p>
                      <a:pPr algn="ctr" fontAlgn="b"/>
                      <a:r>
                        <a:rPr lang="en-US" sz="1400" b="0" i="0" u="none" strike="noStrike" dirty="0">
                          <a:solidFill>
                            <a:srgbClr val="000000"/>
                          </a:solidFill>
                          <a:effectLst/>
                          <a:latin typeface="Calibri" panose="020F0502020204030204" pitchFamily="34" charset="0"/>
                        </a:rPr>
                        <a:t>397</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SSBG FED-CM&amp;CNCL</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3.12</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9,552.78</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3,079.51</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4,228.42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16,860.71</a:t>
                      </a:r>
                    </a:p>
                  </a:txBody>
                  <a:tcPr marL="9525" marR="9525" marT="9525" marB="0" anchor="b">
                    <a:lnL>
                      <a:noFill/>
                    </a:lnL>
                    <a:lnR>
                      <a:noFill/>
                    </a:lnR>
                    <a:lnT>
                      <a:noFill/>
                    </a:lnT>
                    <a:lnB>
                      <a:noFill/>
                    </a:lnB>
                  </a:tcPr>
                </a:tc>
                <a:extLst>
                  <a:ext uri="{0D108BD9-81ED-4DB2-BD59-A6C34878D82A}">
                    <a16:rowId xmlns:a16="http://schemas.microsoft.com/office/drawing/2014/main" val="2176175469"/>
                  </a:ext>
                </a:extLst>
              </a:tr>
              <a:tr h="190500">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140972952"/>
                  </a:ext>
                </a:extLst>
              </a:tr>
              <a:tr h="190500">
                <a:tc>
                  <a:txBody>
                    <a:bodyPr/>
                    <a:lstStyle/>
                    <a:p>
                      <a:pPr algn="ctr" fontAlgn="b"/>
                      <a:r>
                        <a:rPr lang="en-US" sz="1400" b="0" i="0" u="none" strike="noStrike" dirty="0">
                          <a:solidFill>
                            <a:srgbClr val="000000"/>
                          </a:solidFill>
                          <a:effectLst/>
                          <a:latin typeface="Calibri" panose="020F0502020204030204" pitchFamily="34" charset="0"/>
                        </a:rPr>
                        <a:t>507</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N-ELIGIBLE-FC</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0.01</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69.85</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21.57</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18.41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109.83</a:t>
                      </a:r>
                    </a:p>
                  </a:txBody>
                  <a:tcPr marL="9525" marR="9525" marT="9525" marB="0" anchor="b">
                    <a:lnL>
                      <a:noFill/>
                    </a:lnL>
                    <a:lnR>
                      <a:noFill/>
                    </a:lnR>
                    <a:lnT>
                      <a:noFill/>
                    </a:lnT>
                    <a:lnB>
                      <a:noFill/>
                    </a:lnB>
                  </a:tcPr>
                </a:tc>
                <a:extLst>
                  <a:ext uri="{0D108BD9-81ED-4DB2-BD59-A6C34878D82A}">
                    <a16:rowId xmlns:a16="http://schemas.microsoft.com/office/drawing/2014/main" val="2847561015"/>
                  </a:ext>
                </a:extLst>
              </a:tr>
              <a:tr h="190500">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312754030"/>
                  </a:ext>
                </a:extLst>
              </a:tr>
              <a:tr h="190500">
                <a:tc>
                  <a:txBody>
                    <a:bodyPr/>
                    <a:lstStyle/>
                    <a:p>
                      <a:pPr algn="ctr" fontAlgn="b"/>
                      <a:r>
                        <a:rPr lang="en-US" sz="1400" b="0" i="0" u="none" strike="noStrike">
                          <a:solidFill>
                            <a:srgbClr val="000000"/>
                          </a:solidFill>
                          <a:effectLst/>
                          <a:latin typeface="Calibri" panose="020F0502020204030204" pitchFamily="34" charset="0"/>
                        </a:rPr>
                        <a:t>509</a:t>
                      </a:r>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N-ELIG FAM SUP</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0.08</a:t>
                      </a:r>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212.54</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0.00</a:t>
                      </a:r>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82.26</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               110.29 </a:t>
                      </a:r>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405.09</a:t>
                      </a:r>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51570697"/>
                  </a:ext>
                </a:extLst>
              </a:tr>
              <a:tr h="190500">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690809707"/>
                  </a:ext>
                </a:extLst>
              </a:tr>
              <a:tr h="146268">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242229037"/>
                  </a:ext>
                </a:extLst>
              </a:tr>
            </a:tbl>
          </a:graphicData>
        </a:graphic>
      </p:graphicFrame>
    </p:spTree>
    <p:extLst>
      <p:ext uri="{BB962C8B-B14F-4D97-AF65-F5344CB8AC3E}">
        <p14:creationId xmlns:p14="http://schemas.microsoft.com/office/powerpoint/2010/main" val="672917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6CD95-FD4A-4BC2-A47F-38B24EB5D1AF}"/>
              </a:ext>
            </a:extLst>
          </p:cNvPr>
          <p:cNvSpPr>
            <a:spLocks noGrp="1"/>
          </p:cNvSpPr>
          <p:nvPr>
            <p:ph type="title"/>
          </p:nvPr>
        </p:nvSpPr>
        <p:spPr>
          <a:xfrm>
            <a:off x="318977" y="365125"/>
            <a:ext cx="11536325" cy="1325563"/>
          </a:xfrm>
        </p:spPr>
        <p:txBody>
          <a:bodyPr/>
          <a:lstStyle/>
          <a:p>
            <a:r>
              <a:rPr lang="en-US" dirty="0">
                <a:solidFill>
                  <a:prstClr val="black"/>
                </a:solidFill>
              </a:rPr>
              <a:t>325 – 3</a:t>
            </a:r>
            <a:r>
              <a:rPr lang="en-US" baseline="30000" dirty="0">
                <a:solidFill>
                  <a:prstClr val="black"/>
                </a:solidFill>
              </a:rPr>
              <a:t>rd</a:t>
            </a:r>
            <a:r>
              <a:rPr lang="en-US" dirty="0">
                <a:solidFill>
                  <a:prstClr val="black"/>
                </a:solidFill>
              </a:rPr>
              <a:t> VERSION/PASS</a:t>
            </a:r>
            <a:br>
              <a:rPr lang="en-US" dirty="0">
                <a:solidFill>
                  <a:prstClr val="black"/>
                </a:solidFill>
              </a:rPr>
            </a:br>
            <a:r>
              <a:rPr lang="en-US" dirty="0">
                <a:solidFill>
                  <a:prstClr val="black"/>
                </a:solidFill>
              </a:rPr>
              <a:t>DISTRIBUTION OF OTHER ADMIN</a:t>
            </a:r>
            <a:endParaRPr lang="en-US" dirty="0"/>
          </a:p>
        </p:txBody>
      </p:sp>
      <p:graphicFrame>
        <p:nvGraphicFramePr>
          <p:cNvPr id="4" name="Content Placeholder 3">
            <a:extLst>
              <a:ext uri="{FF2B5EF4-FFF2-40B4-BE49-F238E27FC236}">
                <a16:creationId xmlns:a16="http://schemas.microsoft.com/office/drawing/2014/main" id="{73438732-E4E5-400B-B7D3-10349A783AD8}"/>
              </a:ext>
            </a:extLst>
          </p:cNvPr>
          <p:cNvGraphicFramePr>
            <a:graphicFrameLocks noGrp="1"/>
          </p:cNvGraphicFramePr>
          <p:nvPr>
            <p:ph idx="1"/>
            <p:extLst>
              <p:ext uri="{D42A27DB-BD31-4B8C-83A1-F6EECF244321}">
                <p14:modId xmlns:p14="http://schemas.microsoft.com/office/powerpoint/2010/main" val="2364305178"/>
              </p:ext>
            </p:extLst>
          </p:nvPr>
        </p:nvGraphicFramePr>
        <p:xfrm>
          <a:off x="753137" y="1297283"/>
          <a:ext cx="10515602" cy="4680585"/>
        </p:xfrm>
        <a:graphic>
          <a:graphicData uri="http://schemas.openxmlformats.org/drawingml/2006/table">
            <a:tbl>
              <a:tblPr/>
              <a:tblGrid>
                <a:gridCol w="635384">
                  <a:extLst>
                    <a:ext uri="{9D8B030D-6E8A-4147-A177-3AD203B41FA5}">
                      <a16:colId xmlns:a16="http://schemas.microsoft.com/office/drawing/2014/main" val="1513162704"/>
                    </a:ext>
                  </a:extLst>
                </a:gridCol>
                <a:gridCol w="2245022">
                  <a:extLst>
                    <a:ext uri="{9D8B030D-6E8A-4147-A177-3AD203B41FA5}">
                      <a16:colId xmlns:a16="http://schemas.microsoft.com/office/drawing/2014/main" val="837311043"/>
                    </a:ext>
                  </a:extLst>
                </a:gridCol>
                <a:gridCol w="1080152">
                  <a:extLst>
                    <a:ext uri="{9D8B030D-6E8A-4147-A177-3AD203B41FA5}">
                      <a16:colId xmlns:a16="http://schemas.microsoft.com/office/drawing/2014/main" val="2437922190"/>
                    </a:ext>
                  </a:extLst>
                </a:gridCol>
                <a:gridCol w="1127806">
                  <a:extLst>
                    <a:ext uri="{9D8B030D-6E8A-4147-A177-3AD203B41FA5}">
                      <a16:colId xmlns:a16="http://schemas.microsoft.com/office/drawing/2014/main" val="1448921483"/>
                    </a:ext>
                  </a:extLst>
                </a:gridCol>
                <a:gridCol w="1334306">
                  <a:extLst>
                    <a:ext uri="{9D8B030D-6E8A-4147-A177-3AD203B41FA5}">
                      <a16:colId xmlns:a16="http://schemas.microsoft.com/office/drawing/2014/main" val="3057302517"/>
                    </a:ext>
                  </a:extLst>
                </a:gridCol>
                <a:gridCol w="1673178">
                  <a:extLst>
                    <a:ext uri="{9D8B030D-6E8A-4147-A177-3AD203B41FA5}">
                      <a16:colId xmlns:a16="http://schemas.microsoft.com/office/drawing/2014/main" val="3497117490"/>
                    </a:ext>
                  </a:extLst>
                </a:gridCol>
                <a:gridCol w="1291948">
                  <a:extLst>
                    <a:ext uri="{9D8B030D-6E8A-4147-A177-3AD203B41FA5}">
                      <a16:colId xmlns:a16="http://schemas.microsoft.com/office/drawing/2014/main" val="3538433984"/>
                    </a:ext>
                  </a:extLst>
                </a:gridCol>
                <a:gridCol w="1127806">
                  <a:extLst>
                    <a:ext uri="{9D8B030D-6E8A-4147-A177-3AD203B41FA5}">
                      <a16:colId xmlns:a16="http://schemas.microsoft.com/office/drawing/2014/main" val="2831255516"/>
                    </a:ext>
                  </a:extLst>
                </a:gridCol>
              </a:tblGrid>
              <a:tr h="196891">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735736159"/>
                  </a:ext>
                </a:extLst>
              </a:tr>
              <a:tr h="196891">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338905506"/>
                  </a:ext>
                </a:extLst>
              </a:tr>
              <a:tr h="196891">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885122519"/>
                  </a:ext>
                </a:extLst>
              </a:tr>
              <a:tr h="196891">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538694902"/>
                  </a:ext>
                </a:extLst>
              </a:tr>
              <a:tr h="196891">
                <a:tc>
                  <a:txBody>
                    <a:bodyPr/>
                    <a:lstStyle/>
                    <a:p>
                      <a:pPr algn="ctr" fontAlgn="b"/>
                      <a:r>
                        <a:rPr lang="en-US" sz="1400" b="0" i="0" u="none" strike="noStrike" dirty="0">
                          <a:solidFill>
                            <a:srgbClr val="000000"/>
                          </a:solidFill>
                          <a:effectLst/>
                          <a:latin typeface="Calibri" panose="020F0502020204030204" pitchFamily="34" charset="0"/>
                        </a:rPr>
                        <a:t>101</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SSBG HM &amp; CM SVC</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0.20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693.82</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191.06</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275.77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1,160.65</a:t>
                      </a:r>
                    </a:p>
                  </a:txBody>
                  <a:tcPr marL="9525" marR="9525" marT="9525" marB="0" anchor="b">
                    <a:lnL>
                      <a:noFill/>
                    </a:lnL>
                    <a:lnR>
                      <a:noFill/>
                    </a:lnR>
                    <a:lnT>
                      <a:noFill/>
                    </a:lnT>
                    <a:lnB>
                      <a:noFill/>
                    </a:lnB>
                  </a:tcPr>
                </a:tc>
                <a:extLst>
                  <a:ext uri="{0D108BD9-81ED-4DB2-BD59-A6C34878D82A}">
                    <a16:rowId xmlns:a16="http://schemas.microsoft.com/office/drawing/2014/main" val="1709015071"/>
                  </a:ext>
                </a:extLst>
              </a:tr>
              <a:tr h="196891">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261950180"/>
                  </a:ext>
                </a:extLst>
              </a:tr>
              <a:tr h="196891">
                <a:tc>
                  <a:txBody>
                    <a:bodyPr/>
                    <a:lstStyle/>
                    <a:p>
                      <a:pPr algn="ctr" fontAlgn="b"/>
                      <a:r>
                        <a:rPr lang="en-US" sz="1400" b="0" i="0" u="none" strike="noStrike" dirty="0">
                          <a:solidFill>
                            <a:srgbClr val="000000"/>
                          </a:solidFill>
                          <a:effectLst/>
                          <a:latin typeface="Calibri" panose="020F0502020204030204" pitchFamily="34" charset="0"/>
                        </a:rPr>
                        <a:t>781</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OTHR NON-DSS RE</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0.21</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836.09</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256.74</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294.14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1,386.97</a:t>
                      </a:r>
                    </a:p>
                  </a:txBody>
                  <a:tcPr marL="9525" marR="9525" marT="9525" marB="0" anchor="b">
                    <a:lnL>
                      <a:noFill/>
                    </a:lnL>
                    <a:lnR>
                      <a:noFill/>
                    </a:lnR>
                    <a:lnT>
                      <a:noFill/>
                    </a:lnT>
                    <a:lnB>
                      <a:noFill/>
                    </a:lnB>
                  </a:tcPr>
                </a:tc>
                <a:extLst>
                  <a:ext uri="{0D108BD9-81ED-4DB2-BD59-A6C34878D82A}">
                    <a16:rowId xmlns:a16="http://schemas.microsoft.com/office/drawing/2014/main" val="2823514920"/>
                  </a:ext>
                </a:extLst>
              </a:tr>
              <a:tr h="196891">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147822384"/>
                  </a:ext>
                </a:extLst>
              </a:tr>
              <a:tr h="196891">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SUB-TOTAL</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25.07</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77,293.11</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25,087.96</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33,985.99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136,367.06</a:t>
                      </a:r>
                    </a:p>
                  </a:txBody>
                  <a:tcPr marL="9525" marR="9525" marT="9525" marB="0" anchor="b">
                    <a:lnL>
                      <a:noFill/>
                    </a:lnL>
                    <a:lnR>
                      <a:noFill/>
                    </a:lnR>
                    <a:lnT>
                      <a:noFill/>
                    </a:lnT>
                    <a:lnB>
                      <a:noFill/>
                    </a:lnB>
                  </a:tcPr>
                </a:tc>
                <a:extLst>
                  <a:ext uri="{0D108BD9-81ED-4DB2-BD59-A6C34878D82A}">
                    <a16:rowId xmlns:a16="http://schemas.microsoft.com/office/drawing/2014/main" val="1917014160"/>
                  </a:ext>
                </a:extLst>
              </a:tr>
              <a:tr h="196891">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223599405"/>
                  </a:ext>
                </a:extLst>
              </a:tr>
              <a:tr h="196891">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400" b="1" i="0" u="none" strike="noStrike" dirty="0">
                          <a:solidFill>
                            <a:srgbClr val="000000"/>
                          </a:solidFill>
                          <a:effectLst/>
                          <a:highlight>
                            <a:srgbClr val="FFFF00"/>
                          </a:highlight>
                          <a:latin typeface="Calibri" panose="020F0502020204030204" pitchFamily="34" charset="0"/>
                        </a:rPr>
                        <a:t>INCOME MAINT</a:t>
                      </a: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735360305"/>
                  </a:ext>
                </a:extLst>
              </a:tr>
              <a:tr h="196891">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67521161"/>
                  </a:ext>
                </a:extLst>
              </a:tr>
              <a:tr h="196891">
                <a:tc>
                  <a:txBody>
                    <a:bodyPr/>
                    <a:lstStyle/>
                    <a:p>
                      <a:pPr algn="ctr" fontAlgn="b"/>
                      <a:r>
                        <a:rPr lang="en-US" sz="1400" b="0" i="0" u="none" strike="noStrike" dirty="0">
                          <a:solidFill>
                            <a:srgbClr val="000000"/>
                          </a:solidFill>
                          <a:effectLst/>
                          <a:latin typeface="Calibri" panose="020F0502020204030204" pitchFamily="34" charset="0"/>
                        </a:rPr>
                        <a:t>412</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50% MED ASST</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0.02</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69.10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26.24</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32.82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128.16</a:t>
                      </a:r>
                    </a:p>
                  </a:txBody>
                  <a:tcPr marL="9525" marR="9525" marT="9525" marB="0" anchor="b">
                    <a:lnL>
                      <a:noFill/>
                    </a:lnL>
                    <a:lnR>
                      <a:noFill/>
                    </a:lnR>
                    <a:lnT>
                      <a:noFill/>
                    </a:lnT>
                    <a:lnB>
                      <a:noFill/>
                    </a:lnB>
                  </a:tcPr>
                </a:tc>
                <a:extLst>
                  <a:ext uri="{0D108BD9-81ED-4DB2-BD59-A6C34878D82A}">
                    <a16:rowId xmlns:a16="http://schemas.microsoft.com/office/drawing/2014/main" val="1294451082"/>
                  </a:ext>
                </a:extLst>
              </a:tr>
              <a:tr h="196891">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888659940"/>
                  </a:ext>
                </a:extLst>
              </a:tr>
              <a:tr h="196891">
                <a:tc>
                  <a:txBody>
                    <a:bodyPr/>
                    <a:lstStyle/>
                    <a:p>
                      <a:pPr algn="ctr" fontAlgn="b"/>
                      <a:r>
                        <a:rPr lang="en-US" sz="1400" b="0" i="0" u="none" strike="noStrike" dirty="0">
                          <a:solidFill>
                            <a:srgbClr val="000000"/>
                          </a:solidFill>
                          <a:effectLst/>
                          <a:latin typeface="Calibri" panose="020F0502020204030204" pitchFamily="34" charset="0"/>
                        </a:rPr>
                        <a:t>417</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NON-PA FOOD ST</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6.56</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16,480.13</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5,736.30</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7,832.35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30,048.78</a:t>
                      </a:r>
                    </a:p>
                  </a:txBody>
                  <a:tcPr marL="9525" marR="9525" marT="9525" marB="0" anchor="b">
                    <a:lnL>
                      <a:noFill/>
                    </a:lnL>
                    <a:lnR>
                      <a:noFill/>
                    </a:lnR>
                    <a:lnT>
                      <a:noFill/>
                    </a:lnT>
                    <a:lnB>
                      <a:noFill/>
                    </a:lnB>
                  </a:tcPr>
                </a:tc>
                <a:extLst>
                  <a:ext uri="{0D108BD9-81ED-4DB2-BD59-A6C34878D82A}">
                    <a16:rowId xmlns:a16="http://schemas.microsoft.com/office/drawing/2014/main" val="319769012"/>
                  </a:ext>
                </a:extLst>
              </a:tr>
              <a:tr h="196891">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43473172"/>
                  </a:ext>
                </a:extLst>
              </a:tr>
              <a:tr h="196891">
                <a:tc>
                  <a:txBody>
                    <a:bodyPr/>
                    <a:lstStyle/>
                    <a:p>
                      <a:pPr algn="ctr" fontAlgn="b"/>
                      <a:r>
                        <a:rPr lang="en-US" sz="1400" b="0" i="0" u="none" strike="noStrike" dirty="0">
                          <a:solidFill>
                            <a:srgbClr val="000000"/>
                          </a:solidFill>
                          <a:effectLst/>
                          <a:latin typeface="Calibri" panose="020F0502020204030204" pitchFamily="34" charset="0"/>
                        </a:rPr>
                        <a:t>421</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75% MED ADM</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14.66</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35,491.40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14,130.16</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17,503.76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67,125.32</a:t>
                      </a:r>
                    </a:p>
                  </a:txBody>
                  <a:tcPr marL="9525" marR="9525" marT="9525" marB="0" anchor="b">
                    <a:lnL>
                      <a:noFill/>
                    </a:lnL>
                    <a:lnR>
                      <a:noFill/>
                    </a:lnR>
                    <a:lnT>
                      <a:noFill/>
                    </a:lnT>
                    <a:lnB>
                      <a:noFill/>
                    </a:lnB>
                  </a:tcPr>
                </a:tc>
                <a:extLst>
                  <a:ext uri="{0D108BD9-81ED-4DB2-BD59-A6C34878D82A}">
                    <a16:rowId xmlns:a16="http://schemas.microsoft.com/office/drawing/2014/main" val="3902489944"/>
                  </a:ext>
                </a:extLst>
              </a:tr>
              <a:tr h="196891">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498499676"/>
                  </a:ext>
                </a:extLst>
              </a:tr>
              <a:tr h="196891">
                <a:tc>
                  <a:txBody>
                    <a:bodyPr/>
                    <a:lstStyle/>
                    <a:p>
                      <a:pPr algn="ctr" fontAlgn="b"/>
                      <a:r>
                        <a:rPr lang="en-US" sz="1400" b="0" i="0" u="none" strike="noStrike" dirty="0">
                          <a:solidFill>
                            <a:srgbClr val="000000"/>
                          </a:solidFill>
                          <a:effectLst/>
                          <a:latin typeface="Calibri" panose="020F0502020204030204" pitchFamily="34" charset="0"/>
                        </a:rPr>
                        <a:t>404</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F.S. NON-FRAUD</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1.29</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3,188.64</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1,210.58</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1,543.49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5,942.71</a:t>
                      </a:r>
                    </a:p>
                  </a:txBody>
                  <a:tcPr marL="9525" marR="9525" marT="9525" marB="0" anchor="b">
                    <a:lnL>
                      <a:noFill/>
                    </a:lnL>
                    <a:lnR>
                      <a:noFill/>
                    </a:lnR>
                    <a:lnT>
                      <a:noFill/>
                    </a:lnT>
                    <a:lnB>
                      <a:noFill/>
                    </a:lnB>
                  </a:tcPr>
                </a:tc>
                <a:extLst>
                  <a:ext uri="{0D108BD9-81ED-4DB2-BD59-A6C34878D82A}">
                    <a16:rowId xmlns:a16="http://schemas.microsoft.com/office/drawing/2014/main" val="3525905735"/>
                  </a:ext>
                </a:extLst>
              </a:tr>
              <a:tr h="196891">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930054107"/>
                  </a:ext>
                </a:extLst>
              </a:tr>
              <a:tr h="196891">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159220323"/>
                  </a:ext>
                </a:extLst>
              </a:tr>
            </a:tbl>
          </a:graphicData>
        </a:graphic>
      </p:graphicFrame>
    </p:spTree>
    <p:extLst>
      <p:ext uri="{BB962C8B-B14F-4D97-AF65-F5344CB8AC3E}">
        <p14:creationId xmlns:p14="http://schemas.microsoft.com/office/powerpoint/2010/main" val="1326964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2F92B-0066-437A-B935-3C8BD74137F6}"/>
              </a:ext>
            </a:extLst>
          </p:cNvPr>
          <p:cNvSpPr>
            <a:spLocks noGrp="1"/>
          </p:cNvSpPr>
          <p:nvPr>
            <p:ph type="title"/>
          </p:nvPr>
        </p:nvSpPr>
        <p:spPr>
          <a:xfrm>
            <a:off x="244549" y="159489"/>
            <a:ext cx="11738343" cy="1531200"/>
          </a:xfrm>
        </p:spPr>
        <p:txBody>
          <a:bodyPr>
            <a:normAutofit fontScale="90000"/>
          </a:bodyPr>
          <a:lstStyle/>
          <a:p>
            <a:br>
              <a:rPr lang="en-US" dirty="0"/>
            </a:br>
            <a:br>
              <a:rPr lang="en-US" dirty="0"/>
            </a:br>
            <a:br>
              <a:rPr lang="en-US" dirty="0"/>
            </a:br>
            <a:r>
              <a:rPr lang="en-US" dirty="0"/>
              <a:t>XS-325 Report </a:t>
            </a:r>
            <a:br>
              <a:rPr lang="en-US" dirty="0"/>
            </a:br>
            <a:r>
              <a:rPr lang="en-US" dirty="0"/>
              <a:t>   General Information</a:t>
            </a:r>
            <a:br>
              <a:rPr lang="en-US" dirty="0"/>
            </a:br>
            <a:br>
              <a:rPr lang="en-US" dirty="0"/>
            </a:br>
            <a:br>
              <a:rPr lang="en-US" dirty="0"/>
            </a:br>
            <a:endParaRPr lang="en-US" dirty="0"/>
          </a:p>
        </p:txBody>
      </p:sp>
      <p:sp>
        <p:nvSpPr>
          <p:cNvPr id="8" name="Rectangle 7">
            <a:extLst>
              <a:ext uri="{FF2B5EF4-FFF2-40B4-BE49-F238E27FC236}">
                <a16:creationId xmlns:a16="http://schemas.microsoft.com/office/drawing/2014/main" id="{7CABAFF2-175D-4D67-8BD3-19C3184978B3}"/>
              </a:ext>
            </a:extLst>
          </p:cNvPr>
          <p:cNvSpPr/>
          <p:nvPr/>
        </p:nvSpPr>
        <p:spPr>
          <a:xfrm>
            <a:off x="774404" y="1690689"/>
            <a:ext cx="10432312" cy="4893647"/>
          </a:xfrm>
          <a:prstGeom prst="rect">
            <a:avLst/>
          </a:prstGeom>
        </p:spPr>
        <p:txBody>
          <a:bodyPr wrap="square">
            <a:spAutoFit/>
          </a:bodyPr>
          <a:lstStyle/>
          <a:p>
            <a:pPr marL="457200" indent="-457200">
              <a:buFont typeface="Arial" panose="020B0604020202020204" pitchFamily="34" charset="0"/>
              <a:buChar char="•"/>
            </a:pPr>
            <a:r>
              <a:rPr lang="en-US" sz="2600" dirty="0"/>
              <a:t>Report titled:  DHRWCA WCA335 XS325 Sum &amp; Dist.</a:t>
            </a:r>
          </a:p>
          <a:p>
            <a:pPr marL="457200" indent="-457200">
              <a:buFont typeface="Arial" panose="020B0604020202020204" pitchFamily="34" charset="0"/>
              <a:buChar char="•"/>
            </a:pPr>
            <a:r>
              <a:rPr lang="en-US" sz="2600" dirty="0"/>
              <a:t>Report is in app code order.</a:t>
            </a:r>
          </a:p>
          <a:p>
            <a:pPr marL="457200" indent="-457200">
              <a:buFont typeface="Arial" panose="020B0604020202020204" pitchFamily="34" charset="0"/>
              <a:buChar char="•"/>
            </a:pPr>
            <a:r>
              <a:rPr lang="en-US" sz="2600" dirty="0"/>
              <a:t>Broken down into different areas of DSS (Services, Income Maintenance, IV-D, Other).</a:t>
            </a:r>
          </a:p>
          <a:p>
            <a:pPr marL="457200" indent="-457200">
              <a:buFont typeface="Arial" panose="020B0604020202020204" pitchFamily="34" charset="0"/>
              <a:buChar char="•"/>
            </a:pPr>
            <a:r>
              <a:rPr lang="en-US" sz="2600" dirty="0"/>
              <a:t>Part IV amounts do not show on the 325 Report.</a:t>
            </a:r>
          </a:p>
          <a:p>
            <a:pPr marL="457200" indent="-457200">
              <a:buFont typeface="Arial" panose="020B0604020202020204" pitchFamily="34" charset="0"/>
              <a:buChar char="•"/>
            </a:pPr>
            <a:r>
              <a:rPr lang="en-US" sz="2600" dirty="0"/>
              <a:t>You can use this report to figure a percentage of overhead for your agency.</a:t>
            </a:r>
          </a:p>
          <a:p>
            <a:pPr marL="457200" indent="-457200">
              <a:buFont typeface="Arial" panose="020B0604020202020204" pitchFamily="34" charset="0"/>
              <a:buChar char="•"/>
            </a:pPr>
            <a:r>
              <a:rPr lang="en-US" sz="2600" dirty="0"/>
              <a:t>Report has 4 Versions/Passes:</a:t>
            </a:r>
          </a:p>
          <a:p>
            <a:pPr marL="1428750" lvl="2" indent="-514350">
              <a:buAutoNum type="arabicPeriod"/>
            </a:pPr>
            <a:r>
              <a:rPr lang="en-US" sz="2600" dirty="0"/>
              <a:t>Summary of Administrative Expenditures</a:t>
            </a:r>
          </a:p>
          <a:p>
            <a:pPr marL="1428750" lvl="2" indent="-514350">
              <a:buAutoNum type="arabicPeriod"/>
            </a:pPr>
            <a:r>
              <a:rPr lang="en-US" sz="2600" dirty="0"/>
              <a:t>Distribution of Support</a:t>
            </a:r>
          </a:p>
          <a:p>
            <a:pPr marL="1428750" lvl="2" indent="-514350">
              <a:buAutoNum type="arabicPeriod"/>
            </a:pPr>
            <a:r>
              <a:rPr lang="en-US" sz="2600" dirty="0"/>
              <a:t>Distribution of Other Admin</a:t>
            </a:r>
          </a:p>
          <a:p>
            <a:pPr marL="1428750" lvl="2" indent="-514350">
              <a:buAutoNum type="arabicPeriod"/>
            </a:pPr>
            <a:r>
              <a:rPr lang="en-US" sz="2600" dirty="0"/>
              <a:t>Final Distribution </a:t>
            </a:r>
          </a:p>
        </p:txBody>
      </p:sp>
    </p:spTree>
    <p:extLst>
      <p:ext uri="{BB962C8B-B14F-4D97-AF65-F5344CB8AC3E}">
        <p14:creationId xmlns:p14="http://schemas.microsoft.com/office/powerpoint/2010/main" val="34500441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D0A51-3773-4AE0-B74E-106F522FECA7}"/>
              </a:ext>
            </a:extLst>
          </p:cNvPr>
          <p:cNvSpPr>
            <a:spLocks noGrp="1"/>
          </p:cNvSpPr>
          <p:nvPr>
            <p:ph type="title"/>
          </p:nvPr>
        </p:nvSpPr>
        <p:spPr>
          <a:xfrm>
            <a:off x="276447" y="365125"/>
            <a:ext cx="11632018" cy="1325563"/>
          </a:xfrm>
        </p:spPr>
        <p:txBody>
          <a:bodyPr/>
          <a:lstStyle/>
          <a:p>
            <a:r>
              <a:rPr lang="en-US" dirty="0">
                <a:solidFill>
                  <a:prstClr val="black"/>
                </a:solidFill>
              </a:rPr>
              <a:t>325 – 3</a:t>
            </a:r>
            <a:r>
              <a:rPr lang="en-US" baseline="30000" dirty="0">
                <a:solidFill>
                  <a:prstClr val="black"/>
                </a:solidFill>
              </a:rPr>
              <a:t>rd</a:t>
            </a:r>
            <a:r>
              <a:rPr lang="en-US" dirty="0">
                <a:solidFill>
                  <a:prstClr val="black"/>
                </a:solidFill>
              </a:rPr>
              <a:t> VERSION/PASS</a:t>
            </a:r>
            <a:br>
              <a:rPr lang="en-US" dirty="0">
                <a:solidFill>
                  <a:prstClr val="black"/>
                </a:solidFill>
              </a:rPr>
            </a:br>
            <a:r>
              <a:rPr lang="en-US" dirty="0">
                <a:solidFill>
                  <a:prstClr val="black"/>
                </a:solidFill>
              </a:rPr>
              <a:t>DISTRIBUTION OF OTHER ADMIN</a:t>
            </a:r>
            <a:endParaRPr lang="en-US" dirty="0"/>
          </a:p>
        </p:txBody>
      </p:sp>
      <p:graphicFrame>
        <p:nvGraphicFramePr>
          <p:cNvPr id="4" name="Content Placeholder 3">
            <a:extLst>
              <a:ext uri="{FF2B5EF4-FFF2-40B4-BE49-F238E27FC236}">
                <a16:creationId xmlns:a16="http://schemas.microsoft.com/office/drawing/2014/main" id="{1765B777-E75B-49D2-BC8F-6DFD3200A9C7}"/>
              </a:ext>
            </a:extLst>
          </p:cNvPr>
          <p:cNvGraphicFramePr>
            <a:graphicFrameLocks noGrp="1"/>
          </p:cNvGraphicFramePr>
          <p:nvPr>
            <p:ph idx="1"/>
            <p:extLst>
              <p:ext uri="{D42A27DB-BD31-4B8C-83A1-F6EECF244321}">
                <p14:modId xmlns:p14="http://schemas.microsoft.com/office/powerpoint/2010/main" val="4275683944"/>
              </p:ext>
            </p:extLst>
          </p:nvPr>
        </p:nvGraphicFramePr>
        <p:xfrm>
          <a:off x="612789" y="1176569"/>
          <a:ext cx="10515602" cy="3930704"/>
        </p:xfrm>
        <a:graphic>
          <a:graphicData uri="http://schemas.openxmlformats.org/drawingml/2006/table">
            <a:tbl>
              <a:tblPr/>
              <a:tblGrid>
                <a:gridCol w="635384">
                  <a:extLst>
                    <a:ext uri="{9D8B030D-6E8A-4147-A177-3AD203B41FA5}">
                      <a16:colId xmlns:a16="http://schemas.microsoft.com/office/drawing/2014/main" val="191563097"/>
                    </a:ext>
                  </a:extLst>
                </a:gridCol>
                <a:gridCol w="2245022">
                  <a:extLst>
                    <a:ext uri="{9D8B030D-6E8A-4147-A177-3AD203B41FA5}">
                      <a16:colId xmlns:a16="http://schemas.microsoft.com/office/drawing/2014/main" val="980948123"/>
                    </a:ext>
                  </a:extLst>
                </a:gridCol>
                <a:gridCol w="1080152">
                  <a:extLst>
                    <a:ext uri="{9D8B030D-6E8A-4147-A177-3AD203B41FA5}">
                      <a16:colId xmlns:a16="http://schemas.microsoft.com/office/drawing/2014/main" val="1946514117"/>
                    </a:ext>
                  </a:extLst>
                </a:gridCol>
                <a:gridCol w="1127806">
                  <a:extLst>
                    <a:ext uri="{9D8B030D-6E8A-4147-A177-3AD203B41FA5}">
                      <a16:colId xmlns:a16="http://schemas.microsoft.com/office/drawing/2014/main" val="4056280201"/>
                    </a:ext>
                  </a:extLst>
                </a:gridCol>
                <a:gridCol w="1334306">
                  <a:extLst>
                    <a:ext uri="{9D8B030D-6E8A-4147-A177-3AD203B41FA5}">
                      <a16:colId xmlns:a16="http://schemas.microsoft.com/office/drawing/2014/main" val="3379952375"/>
                    </a:ext>
                  </a:extLst>
                </a:gridCol>
                <a:gridCol w="1673178">
                  <a:extLst>
                    <a:ext uri="{9D8B030D-6E8A-4147-A177-3AD203B41FA5}">
                      <a16:colId xmlns:a16="http://schemas.microsoft.com/office/drawing/2014/main" val="2869133636"/>
                    </a:ext>
                  </a:extLst>
                </a:gridCol>
                <a:gridCol w="1291948">
                  <a:extLst>
                    <a:ext uri="{9D8B030D-6E8A-4147-A177-3AD203B41FA5}">
                      <a16:colId xmlns:a16="http://schemas.microsoft.com/office/drawing/2014/main" val="3733907517"/>
                    </a:ext>
                  </a:extLst>
                </a:gridCol>
                <a:gridCol w="1127806">
                  <a:extLst>
                    <a:ext uri="{9D8B030D-6E8A-4147-A177-3AD203B41FA5}">
                      <a16:colId xmlns:a16="http://schemas.microsoft.com/office/drawing/2014/main" val="3899003215"/>
                    </a:ext>
                  </a:extLst>
                </a:gridCol>
              </a:tblGrid>
              <a:tr h="266810">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451117240"/>
                  </a:ext>
                </a:extLst>
              </a:tr>
              <a:tr h="0">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50038569"/>
                  </a:ext>
                </a:extLst>
              </a:tr>
              <a:tr h="72898">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299523696"/>
                  </a:ext>
                </a:extLst>
              </a:tr>
              <a:tr h="266810">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275400726"/>
                  </a:ext>
                </a:extLst>
              </a:tr>
              <a:tr h="266810">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684029071"/>
                  </a:ext>
                </a:extLst>
              </a:tr>
              <a:tr h="266810">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250309632"/>
                  </a:ext>
                </a:extLst>
              </a:tr>
              <a:tr h="283214">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rgbClr val="000000"/>
                        </a:solidFill>
                        <a:effectLst/>
                        <a:highlight>
                          <a:srgbClr val="FFFF00"/>
                        </a:highligh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107164157"/>
                  </a:ext>
                </a:extLst>
              </a:tr>
              <a:tr h="266810">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823611592"/>
                  </a:ext>
                </a:extLst>
              </a:tr>
              <a:tr h="266810">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400" b="1" i="0" u="none" strike="noStrike" dirty="0">
                          <a:solidFill>
                            <a:srgbClr val="000000"/>
                          </a:solidFill>
                          <a:effectLst/>
                          <a:highlight>
                            <a:srgbClr val="FFFF00"/>
                          </a:highlight>
                          <a:latin typeface="Calibri" panose="020F0502020204030204" pitchFamily="34" charset="0"/>
                        </a:rPr>
                        <a:t>IV-D</a:t>
                      </a: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044711792"/>
                  </a:ext>
                </a:extLst>
              </a:tr>
              <a:tr h="266810">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324505201"/>
                  </a:ext>
                </a:extLst>
              </a:tr>
              <a:tr h="266810">
                <a:tc>
                  <a:txBody>
                    <a:bodyPr/>
                    <a:lstStyle/>
                    <a:p>
                      <a:pPr algn="ctr" fontAlgn="b"/>
                      <a:r>
                        <a:rPr lang="en-US" sz="1400" b="0" i="0" u="none" strike="noStrike" dirty="0">
                          <a:solidFill>
                            <a:srgbClr val="000000"/>
                          </a:solidFill>
                          <a:effectLst/>
                          <a:latin typeface="Calibri" panose="020F0502020204030204" pitchFamily="34" charset="0"/>
                        </a:rPr>
                        <a:t>123</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4D NONREIM INC</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699.00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699.00</a:t>
                      </a:r>
                    </a:p>
                  </a:txBody>
                  <a:tcPr marL="9525" marR="9525" marT="9525" marB="0" anchor="b">
                    <a:lnL>
                      <a:noFill/>
                    </a:lnL>
                    <a:lnR>
                      <a:noFill/>
                    </a:lnR>
                    <a:lnT>
                      <a:noFill/>
                    </a:lnT>
                    <a:lnB>
                      <a:noFill/>
                    </a:lnB>
                  </a:tcPr>
                </a:tc>
                <a:extLst>
                  <a:ext uri="{0D108BD9-81ED-4DB2-BD59-A6C34878D82A}">
                    <a16:rowId xmlns:a16="http://schemas.microsoft.com/office/drawing/2014/main" val="577984359"/>
                  </a:ext>
                </a:extLst>
              </a:tr>
              <a:tr h="266810">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683749250"/>
                  </a:ext>
                </a:extLst>
              </a:tr>
              <a:tr h="266810">
                <a:tc>
                  <a:txBody>
                    <a:bodyPr/>
                    <a:lstStyle/>
                    <a:p>
                      <a:pPr algn="ctr" fontAlgn="b"/>
                      <a:r>
                        <a:rPr lang="en-US" sz="1400" b="0" i="0" u="none" strike="noStrike" dirty="0">
                          <a:solidFill>
                            <a:srgbClr val="000000"/>
                          </a:solidFill>
                          <a:effectLst/>
                          <a:latin typeface="Calibri" panose="020F0502020204030204" pitchFamily="34" charset="0"/>
                        </a:rPr>
                        <a:t>423</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4D GOV SRV CONTR</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797.50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797.50</a:t>
                      </a:r>
                    </a:p>
                  </a:txBody>
                  <a:tcPr marL="9525" marR="9525" marT="9525" marB="0" anchor="b">
                    <a:lnL>
                      <a:noFill/>
                    </a:lnL>
                    <a:lnR>
                      <a:noFill/>
                    </a:lnR>
                    <a:lnT>
                      <a:noFill/>
                    </a:lnT>
                    <a:lnB>
                      <a:noFill/>
                    </a:lnB>
                  </a:tcPr>
                </a:tc>
                <a:extLst>
                  <a:ext uri="{0D108BD9-81ED-4DB2-BD59-A6C34878D82A}">
                    <a16:rowId xmlns:a16="http://schemas.microsoft.com/office/drawing/2014/main" val="573650250"/>
                  </a:ext>
                </a:extLst>
              </a:tr>
              <a:tr h="266810">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101221181"/>
                  </a:ext>
                </a:extLst>
              </a:tr>
              <a:tr h="266810">
                <a:tc>
                  <a:txBody>
                    <a:bodyPr/>
                    <a:lstStyle/>
                    <a:p>
                      <a:pPr algn="ctr" fontAlgn="b"/>
                      <a:r>
                        <a:rPr lang="en-US" sz="1400" b="0" i="0" u="none" strike="noStrike" dirty="0">
                          <a:solidFill>
                            <a:srgbClr val="000000"/>
                          </a:solidFill>
                          <a:effectLst/>
                          <a:latin typeface="Calibri" panose="020F0502020204030204" pitchFamily="34" charset="0"/>
                        </a:rPr>
                        <a:t>449</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4D PVT SRV CONTR</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501.00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501.00</a:t>
                      </a:r>
                    </a:p>
                  </a:txBody>
                  <a:tcPr marL="9525" marR="9525" marT="9525" marB="0" anchor="b">
                    <a:lnL>
                      <a:noFill/>
                    </a:lnL>
                    <a:lnR>
                      <a:noFill/>
                    </a:lnR>
                    <a:lnT>
                      <a:noFill/>
                    </a:lnT>
                    <a:lnB>
                      <a:noFill/>
                    </a:lnB>
                  </a:tcPr>
                </a:tc>
                <a:extLst>
                  <a:ext uri="{0D108BD9-81ED-4DB2-BD59-A6C34878D82A}">
                    <a16:rowId xmlns:a16="http://schemas.microsoft.com/office/drawing/2014/main" val="1593396399"/>
                  </a:ext>
                </a:extLst>
              </a:tr>
            </a:tbl>
          </a:graphicData>
        </a:graphic>
      </p:graphicFrame>
      <p:pic>
        <p:nvPicPr>
          <p:cNvPr id="3" name="Picture 2">
            <a:extLst>
              <a:ext uri="{FF2B5EF4-FFF2-40B4-BE49-F238E27FC236}">
                <a16:creationId xmlns:a16="http://schemas.microsoft.com/office/drawing/2014/main" id="{7B2DC8D9-5149-4907-8069-ED53EDD8446D}"/>
              </a:ext>
            </a:extLst>
          </p:cNvPr>
          <p:cNvPicPr>
            <a:picLocks noChangeAspect="1"/>
          </p:cNvPicPr>
          <p:nvPr/>
        </p:nvPicPr>
        <p:blipFill>
          <a:blip r:embed="rId2"/>
          <a:stretch>
            <a:fillRect/>
          </a:stretch>
        </p:blipFill>
        <p:spPr>
          <a:xfrm>
            <a:off x="691116" y="2169042"/>
            <a:ext cx="10515602" cy="972879"/>
          </a:xfrm>
          <a:prstGeom prst="rect">
            <a:avLst/>
          </a:prstGeom>
        </p:spPr>
      </p:pic>
    </p:spTree>
    <p:extLst>
      <p:ext uri="{BB962C8B-B14F-4D97-AF65-F5344CB8AC3E}">
        <p14:creationId xmlns:p14="http://schemas.microsoft.com/office/powerpoint/2010/main" val="3195203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C4046-5BCD-4834-8451-C4462750248E}"/>
              </a:ext>
            </a:extLst>
          </p:cNvPr>
          <p:cNvSpPr>
            <a:spLocks noGrp="1"/>
          </p:cNvSpPr>
          <p:nvPr>
            <p:ph type="title"/>
          </p:nvPr>
        </p:nvSpPr>
        <p:spPr/>
        <p:txBody>
          <a:bodyPr/>
          <a:lstStyle/>
          <a:p>
            <a:r>
              <a:rPr lang="en-US" dirty="0">
                <a:solidFill>
                  <a:prstClr val="black"/>
                </a:solidFill>
              </a:rPr>
              <a:t>325 – 3</a:t>
            </a:r>
            <a:r>
              <a:rPr lang="en-US" baseline="30000" dirty="0">
                <a:solidFill>
                  <a:prstClr val="black"/>
                </a:solidFill>
              </a:rPr>
              <a:t>rd</a:t>
            </a:r>
            <a:r>
              <a:rPr lang="en-US" dirty="0">
                <a:solidFill>
                  <a:prstClr val="black"/>
                </a:solidFill>
              </a:rPr>
              <a:t> VERSION/PASS</a:t>
            </a:r>
            <a:br>
              <a:rPr lang="en-US" dirty="0">
                <a:solidFill>
                  <a:prstClr val="black"/>
                </a:solidFill>
              </a:rPr>
            </a:br>
            <a:r>
              <a:rPr lang="en-US" dirty="0">
                <a:solidFill>
                  <a:prstClr val="black"/>
                </a:solidFill>
              </a:rPr>
              <a:t>DISTRIBUTION OF OTHER ADMIN</a:t>
            </a:r>
            <a:endParaRPr lang="en-US" dirty="0"/>
          </a:p>
        </p:txBody>
      </p:sp>
      <p:graphicFrame>
        <p:nvGraphicFramePr>
          <p:cNvPr id="4" name="Content Placeholder 3">
            <a:extLst>
              <a:ext uri="{FF2B5EF4-FFF2-40B4-BE49-F238E27FC236}">
                <a16:creationId xmlns:a16="http://schemas.microsoft.com/office/drawing/2014/main" id="{54ABF463-2EF4-42B5-8F02-97DF8B5D8355}"/>
              </a:ext>
            </a:extLst>
          </p:cNvPr>
          <p:cNvGraphicFramePr>
            <a:graphicFrameLocks noGrp="1"/>
          </p:cNvGraphicFramePr>
          <p:nvPr>
            <p:ph idx="1"/>
            <p:extLst>
              <p:ext uri="{D42A27DB-BD31-4B8C-83A1-F6EECF244321}">
                <p14:modId xmlns:p14="http://schemas.microsoft.com/office/powerpoint/2010/main" val="2122639789"/>
              </p:ext>
            </p:extLst>
          </p:nvPr>
        </p:nvGraphicFramePr>
        <p:xfrm>
          <a:off x="689344" y="1807625"/>
          <a:ext cx="10515600" cy="5033491"/>
        </p:xfrm>
        <a:graphic>
          <a:graphicData uri="http://schemas.openxmlformats.org/drawingml/2006/table">
            <a:tbl>
              <a:tblPr/>
              <a:tblGrid>
                <a:gridCol w="636024">
                  <a:extLst>
                    <a:ext uri="{9D8B030D-6E8A-4147-A177-3AD203B41FA5}">
                      <a16:colId xmlns:a16="http://schemas.microsoft.com/office/drawing/2014/main" val="3908318855"/>
                    </a:ext>
                  </a:extLst>
                </a:gridCol>
                <a:gridCol w="2247286">
                  <a:extLst>
                    <a:ext uri="{9D8B030D-6E8A-4147-A177-3AD203B41FA5}">
                      <a16:colId xmlns:a16="http://schemas.microsoft.com/office/drawing/2014/main" val="1476074543"/>
                    </a:ext>
                  </a:extLst>
                </a:gridCol>
                <a:gridCol w="1081242">
                  <a:extLst>
                    <a:ext uri="{9D8B030D-6E8A-4147-A177-3AD203B41FA5}">
                      <a16:colId xmlns:a16="http://schemas.microsoft.com/office/drawing/2014/main" val="935014226"/>
                    </a:ext>
                  </a:extLst>
                </a:gridCol>
                <a:gridCol w="1128943">
                  <a:extLst>
                    <a:ext uri="{9D8B030D-6E8A-4147-A177-3AD203B41FA5}">
                      <a16:colId xmlns:a16="http://schemas.microsoft.com/office/drawing/2014/main" val="595671854"/>
                    </a:ext>
                  </a:extLst>
                </a:gridCol>
                <a:gridCol w="1335650">
                  <a:extLst>
                    <a:ext uri="{9D8B030D-6E8A-4147-A177-3AD203B41FA5}">
                      <a16:colId xmlns:a16="http://schemas.microsoft.com/office/drawing/2014/main" val="1211892172"/>
                    </a:ext>
                  </a:extLst>
                </a:gridCol>
                <a:gridCol w="1669563">
                  <a:extLst>
                    <a:ext uri="{9D8B030D-6E8A-4147-A177-3AD203B41FA5}">
                      <a16:colId xmlns:a16="http://schemas.microsoft.com/office/drawing/2014/main" val="161136212"/>
                    </a:ext>
                  </a:extLst>
                </a:gridCol>
                <a:gridCol w="1227818">
                  <a:extLst>
                    <a:ext uri="{9D8B030D-6E8A-4147-A177-3AD203B41FA5}">
                      <a16:colId xmlns:a16="http://schemas.microsoft.com/office/drawing/2014/main" val="4136269940"/>
                    </a:ext>
                  </a:extLst>
                </a:gridCol>
                <a:gridCol w="1189074">
                  <a:extLst>
                    <a:ext uri="{9D8B030D-6E8A-4147-A177-3AD203B41FA5}">
                      <a16:colId xmlns:a16="http://schemas.microsoft.com/office/drawing/2014/main" val="1039691945"/>
                    </a:ext>
                  </a:extLst>
                </a:gridCol>
              </a:tblGrid>
              <a:tr h="370526">
                <a:tc>
                  <a:txBody>
                    <a:bodyPr/>
                    <a:lstStyle/>
                    <a:p>
                      <a:pPr algn="l" fontAlgn="b"/>
                      <a:endParaRPr sz="1400" dirty="0"/>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5">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192485923"/>
                  </a:ext>
                </a:extLst>
              </a:tr>
              <a:tr h="204711">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4">
                  <a:txBody>
                    <a:bodyPr/>
                    <a:lstStyle/>
                    <a:p>
                      <a:pPr algn="ctr" fontAlgn="b"/>
                      <a:endParaRPr lang="en-US" sz="1400" b="0" i="0" u="none" strike="noStrike" dirty="0">
                        <a:solidFill>
                          <a:schemeClr val="tx1"/>
                        </a:solidFill>
                        <a:effectLst/>
                        <a:latin typeface="Calibri" panose="020F0502020204030204" pitchFamily="34" charset="0"/>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260210659"/>
                  </a:ext>
                </a:extLst>
              </a:tr>
              <a:tr h="204711">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247906853"/>
                  </a:ext>
                </a:extLst>
              </a:tr>
              <a:tr h="204711">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gridSpan="2">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325608513"/>
                  </a:ext>
                </a:extLst>
              </a:tr>
              <a:tr h="204711">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912899110"/>
                  </a:ext>
                </a:extLst>
              </a:tr>
              <a:tr h="204711">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588522539"/>
                  </a:ext>
                </a:extLst>
              </a:tr>
              <a:tr h="204711">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276780548"/>
                  </a:ext>
                </a:extLst>
              </a:tr>
              <a:tr h="204711">
                <a:tc>
                  <a:txBody>
                    <a:bodyPr/>
                    <a:lstStyle/>
                    <a:p>
                      <a:pPr algn="ctr" fontAlgn="b"/>
                      <a:endParaRPr lang="en-US" sz="1400" b="0" i="0" u="none" strike="noStrike" dirty="0">
                        <a:solidFill>
                          <a:srgbClr val="FF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400" b="0" i="0" u="none" strike="noStrike" dirty="0">
                          <a:solidFill>
                            <a:srgbClr val="FF0000"/>
                          </a:solidFill>
                          <a:effectLst/>
                          <a:latin typeface="Calibri" panose="020F0502020204030204" pitchFamily="34" charset="0"/>
                        </a:rPr>
                        <a:t>TOTAL</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49.65</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       138,481.48</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                         0.00          </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                       48,361.57</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                        </a:t>
                      </a:r>
                    </a:p>
                    <a:p>
                      <a:pPr algn="ctr" fontAlgn="b"/>
                      <a:r>
                        <a:rPr lang="en-US" sz="1400" b="0" i="0" u="none" strike="noStrike" dirty="0">
                          <a:solidFill>
                            <a:srgbClr val="FF0000"/>
                          </a:solidFill>
                          <a:effectLst/>
                          <a:latin typeface="Calibri" panose="020F0502020204030204" pitchFamily="34" charset="0"/>
                        </a:rPr>
                        <a:t>            69,539.53</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FF0000"/>
                          </a:solidFill>
                          <a:effectLst/>
                          <a:latin typeface="Calibri" panose="020F0502020204030204" pitchFamily="34" charset="0"/>
                        </a:rPr>
                        <a:t>         256,382.58</a:t>
                      </a:r>
                    </a:p>
                  </a:txBody>
                  <a:tcPr marL="9525" marR="9525" marT="9525" marB="0" anchor="b">
                    <a:lnL>
                      <a:noFill/>
                    </a:lnL>
                    <a:lnR>
                      <a:noFill/>
                    </a:lnR>
                    <a:lnT>
                      <a:noFill/>
                    </a:lnT>
                    <a:lnB>
                      <a:noFill/>
                    </a:lnB>
                  </a:tcPr>
                </a:tc>
                <a:extLst>
                  <a:ext uri="{0D108BD9-81ED-4DB2-BD59-A6C34878D82A}">
                    <a16:rowId xmlns:a16="http://schemas.microsoft.com/office/drawing/2014/main" val="4260127719"/>
                  </a:ext>
                </a:extLst>
              </a:tr>
              <a:tr h="204711">
                <a:tc>
                  <a:txBody>
                    <a:bodyPr/>
                    <a:lstStyle/>
                    <a:p>
                      <a:pPr algn="ctr" fontAlgn="b"/>
                      <a:endParaRPr lang="en-US" sz="1400" b="0" i="0" u="none" strike="noStrike" dirty="0">
                        <a:solidFill>
                          <a:srgbClr val="FF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a:solidFill>
                          <a:srgbClr val="FF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a:solidFill>
                          <a:srgbClr val="FF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a:solidFill>
                          <a:srgbClr val="FF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355269714"/>
                  </a:ext>
                </a:extLst>
              </a:tr>
              <a:tr h="224315">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400" b="1" i="0" u="none" strike="noStrike" dirty="0">
                          <a:solidFill>
                            <a:srgbClr val="000000"/>
                          </a:solidFill>
                          <a:effectLst/>
                          <a:highlight>
                            <a:srgbClr val="FFFF00"/>
                          </a:highlight>
                          <a:latin typeface="Calibri" panose="020F0502020204030204" pitchFamily="34" charset="0"/>
                        </a:rPr>
                        <a:t>OTHER</a:t>
                      </a: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421517108"/>
                  </a:ext>
                </a:extLst>
              </a:tr>
              <a:tr h="204711">
                <a:tc>
                  <a:txBody>
                    <a:bodyPr/>
                    <a:lstStyle/>
                    <a:p>
                      <a:pPr algn="ctr" fontAlgn="b"/>
                      <a:endParaRPr lang="en-US" sz="1400" b="0" i="0" u="none" strike="noStrike" dirty="0">
                        <a:solidFill>
                          <a:srgbClr val="FF0000"/>
                        </a:solidFill>
                        <a:effectLst/>
                        <a:latin typeface="Calibri" panose="020F0502020204030204" pitchFamily="34" charset="0"/>
                      </a:endParaRPr>
                    </a:p>
                    <a:p>
                      <a:pPr algn="ctr" fontAlgn="b"/>
                      <a:r>
                        <a:rPr lang="en-US" sz="1400" b="0" i="0" u="none" strike="noStrike" dirty="0">
                          <a:solidFill>
                            <a:srgbClr val="FF0000"/>
                          </a:solidFill>
                          <a:effectLst/>
                          <a:latin typeface="Calibri" panose="020F0502020204030204" pitchFamily="34" charset="0"/>
                        </a:rPr>
                        <a:t>311</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FF0000"/>
                          </a:solidFill>
                          <a:effectLst/>
                          <a:latin typeface="Calibri" panose="020F0502020204030204" pitchFamily="34" charset="0"/>
                        </a:rPr>
                        <a:t>IND ADMIN</a:t>
                      </a: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427736174"/>
                  </a:ext>
                </a:extLst>
              </a:tr>
              <a:tr h="204711">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376012186"/>
                  </a:ext>
                </a:extLst>
              </a:tr>
              <a:tr h="204711">
                <a:tc>
                  <a:txBody>
                    <a:bodyPr/>
                    <a:lstStyle/>
                    <a:p>
                      <a:pPr algn="ctr" fontAlgn="b"/>
                      <a:endParaRPr lang="en-US" sz="1400" b="0" i="0" u="none" strike="noStrike" dirty="0">
                        <a:solidFill>
                          <a:srgbClr val="00B0F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400" b="0" i="0" u="none" strike="noStrike" dirty="0">
                          <a:solidFill>
                            <a:srgbClr val="FF0000"/>
                          </a:solidFill>
                          <a:effectLst/>
                          <a:latin typeface="Calibri" panose="020F0502020204030204" pitchFamily="34" charset="0"/>
                        </a:rPr>
                        <a:t>REGULAR – 98’S &amp; 310               </a:t>
                      </a: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87644423"/>
                  </a:ext>
                </a:extLst>
              </a:tr>
              <a:tr h="0">
                <a:tc>
                  <a:txBody>
                    <a:bodyPr/>
                    <a:lstStyle/>
                    <a:p>
                      <a:pPr algn="ctr" fontAlgn="b"/>
                      <a:endParaRPr lang="en-US" sz="1400" b="0" i="0" u="none" strike="noStrike" dirty="0">
                        <a:solidFill>
                          <a:srgbClr val="00B0F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B0F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891728176"/>
                  </a:ext>
                </a:extLst>
              </a:tr>
              <a:tr h="204711">
                <a:tc>
                  <a:txBody>
                    <a:bodyPr/>
                    <a:lstStyle/>
                    <a:p>
                      <a:pPr algn="ctr" fontAlgn="b"/>
                      <a:endParaRPr lang="en-US" sz="1400" b="0" i="0" u="none" strike="noStrike" dirty="0">
                        <a:solidFill>
                          <a:srgbClr val="00B0F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400" b="0" i="0" u="none" strike="noStrike" dirty="0">
                          <a:solidFill>
                            <a:srgbClr val="FF0000"/>
                          </a:solidFill>
                          <a:effectLst/>
                          <a:latin typeface="Calibri" panose="020F0502020204030204" pitchFamily="34" charset="0"/>
                        </a:rPr>
                        <a:t>TOTAL</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FF0000"/>
                          </a:solidFill>
                          <a:effectLst/>
                          <a:latin typeface="Calibri" panose="020F0502020204030204" pitchFamily="34" charset="0"/>
                        </a:rPr>
                        <a:t>        49.65</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FF0000"/>
                          </a:solidFill>
                          <a:effectLst/>
                          <a:latin typeface="Calibri" panose="020F0502020204030204" pitchFamily="34" charset="0"/>
                        </a:rPr>
                        <a:t>       138,481.48</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FF0000"/>
                          </a:solidFill>
                          <a:effectLst/>
                          <a:latin typeface="Calibri" panose="020F0502020204030204" pitchFamily="34" charset="0"/>
                        </a:rPr>
                        <a:t>                       0.00</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FF0000"/>
                          </a:solidFill>
                          <a:effectLst/>
                          <a:latin typeface="Calibri" panose="020F0502020204030204" pitchFamily="34" charset="0"/>
                        </a:rPr>
                        <a:t>                       48,361.57</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FF0000"/>
                          </a:solidFill>
                          <a:effectLst/>
                          <a:latin typeface="Calibri" panose="020F0502020204030204" pitchFamily="34" charset="0"/>
                        </a:rPr>
                        <a:t>           69,539.53         </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FF0000"/>
                          </a:solidFill>
                          <a:effectLst/>
                          <a:latin typeface="Calibri" panose="020F0502020204030204" pitchFamily="34" charset="0"/>
                        </a:rPr>
                        <a:t>         256,382.58</a:t>
                      </a:r>
                    </a:p>
                  </a:txBody>
                  <a:tcPr marL="9525" marR="9525" marT="9525" marB="0" anchor="b">
                    <a:lnL>
                      <a:noFill/>
                    </a:lnL>
                    <a:lnR>
                      <a:noFill/>
                    </a:lnR>
                    <a:lnT>
                      <a:noFill/>
                    </a:lnT>
                    <a:lnB>
                      <a:noFill/>
                    </a:lnB>
                  </a:tcPr>
                </a:tc>
                <a:extLst>
                  <a:ext uri="{0D108BD9-81ED-4DB2-BD59-A6C34878D82A}">
                    <a16:rowId xmlns:a16="http://schemas.microsoft.com/office/drawing/2014/main" val="2098144699"/>
                  </a:ext>
                </a:extLst>
              </a:tr>
              <a:tr h="204711">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666346992"/>
                  </a:ext>
                </a:extLst>
              </a:tr>
              <a:tr h="204711">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194628071"/>
                  </a:ext>
                </a:extLst>
              </a:tr>
              <a:tr h="204711">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865893156"/>
                  </a:ext>
                </a:extLst>
              </a:tr>
              <a:tr h="204711">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077339923"/>
                  </a:ext>
                </a:extLst>
              </a:tr>
              <a:tr h="204711">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FF33CC"/>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FF33CC"/>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FF33CC"/>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FF33CC"/>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FF33CC"/>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FF33CC"/>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180944345"/>
                  </a:ext>
                </a:extLst>
              </a:tr>
            </a:tbl>
          </a:graphicData>
        </a:graphic>
      </p:graphicFrame>
      <p:pic>
        <p:nvPicPr>
          <p:cNvPr id="3" name="Picture 2">
            <a:extLst>
              <a:ext uri="{FF2B5EF4-FFF2-40B4-BE49-F238E27FC236}">
                <a16:creationId xmlns:a16="http://schemas.microsoft.com/office/drawing/2014/main" id="{BF642BF3-7E8D-422E-A490-C566B158EF7C}"/>
              </a:ext>
            </a:extLst>
          </p:cNvPr>
          <p:cNvPicPr>
            <a:picLocks noChangeAspect="1"/>
          </p:cNvPicPr>
          <p:nvPr/>
        </p:nvPicPr>
        <p:blipFill>
          <a:blip r:embed="rId2"/>
          <a:stretch>
            <a:fillRect/>
          </a:stretch>
        </p:blipFill>
        <p:spPr>
          <a:xfrm>
            <a:off x="838200" y="2765998"/>
            <a:ext cx="10515600" cy="796352"/>
          </a:xfrm>
          <a:prstGeom prst="rect">
            <a:avLst/>
          </a:prstGeom>
        </p:spPr>
      </p:pic>
      <p:pic>
        <p:nvPicPr>
          <p:cNvPr id="5" name="Picture 4">
            <a:extLst>
              <a:ext uri="{FF2B5EF4-FFF2-40B4-BE49-F238E27FC236}">
                <a16:creationId xmlns:a16="http://schemas.microsoft.com/office/drawing/2014/main" id="{2F0219F8-C5B1-4D5F-852D-6808ACC81529}"/>
              </a:ext>
            </a:extLst>
          </p:cNvPr>
          <p:cNvPicPr>
            <a:picLocks noChangeAspect="1"/>
          </p:cNvPicPr>
          <p:nvPr/>
        </p:nvPicPr>
        <p:blipFill>
          <a:blip r:embed="rId3"/>
          <a:stretch>
            <a:fillRect/>
          </a:stretch>
        </p:blipFill>
        <p:spPr>
          <a:xfrm>
            <a:off x="838200" y="2328530"/>
            <a:ext cx="10515600" cy="311780"/>
          </a:xfrm>
          <a:prstGeom prst="rect">
            <a:avLst/>
          </a:prstGeom>
        </p:spPr>
      </p:pic>
    </p:spTree>
    <p:extLst>
      <p:ext uri="{BB962C8B-B14F-4D97-AF65-F5344CB8AC3E}">
        <p14:creationId xmlns:p14="http://schemas.microsoft.com/office/powerpoint/2010/main" val="30213806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3F839-2172-4CB7-A710-441B1EE699FE}"/>
              </a:ext>
            </a:extLst>
          </p:cNvPr>
          <p:cNvSpPr>
            <a:spLocks noGrp="1"/>
          </p:cNvSpPr>
          <p:nvPr>
            <p:ph type="title"/>
          </p:nvPr>
        </p:nvSpPr>
        <p:spPr>
          <a:xfrm>
            <a:off x="131443" y="148559"/>
            <a:ext cx="11889867" cy="924337"/>
          </a:xfrm>
        </p:spPr>
        <p:txBody>
          <a:bodyPr>
            <a:normAutofit fontScale="90000"/>
          </a:bodyPr>
          <a:lstStyle/>
          <a:p>
            <a:r>
              <a:rPr lang="en-US" dirty="0"/>
              <a:t>325 – Comparison Version/Pass 2 &amp; 3</a:t>
            </a:r>
            <a:br>
              <a:rPr lang="en-US" dirty="0"/>
            </a:br>
            <a:r>
              <a:rPr lang="en-US" dirty="0"/>
              <a:t>   </a:t>
            </a:r>
            <a:r>
              <a:rPr lang="en-US" dirty="0">
                <a:solidFill>
                  <a:prstClr val="black"/>
                </a:solidFill>
              </a:rPr>
              <a:t>DISTRIBUTION OF OTHER ADMIN</a:t>
            </a:r>
            <a:endParaRPr lang="en-US" dirty="0"/>
          </a:p>
        </p:txBody>
      </p:sp>
      <p:pic>
        <p:nvPicPr>
          <p:cNvPr id="4" name="Picture 3">
            <a:extLst>
              <a:ext uri="{FF2B5EF4-FFF2-40B4-BE49-F238E27FC236}">
                <a16:creationId xmlns:a16="http://schemas.microsoft.com/office/drawing/2014/main" id="{C021CF3E-54FF-4E1F-908C-F9514939E730}"/>
              </a:ext>
            </a:extLst>
          </p:cNvPr>
          <p:cNvPicPr>
            <a:picLocks noChangeAspect="1"/>
          </p:cNvPicPr>
          <p:nvPr/>
        </p:nvPicPr>
        <p:blipFill>
          <a:blip r:embed="rId2"/>
          <a:stretch>
            <a:fillRect/>
          </a:stretch>
        </p:blipFill>
        <p:spPr>
          <a:xfrm>
            <a:off x="406584" y="1637414"/>
            <a:ext cx="11229975" cy="3017985"/>
          </a:xfrm>
          <a:prstGeom prst="rect">
            <a:avLst/>
          </a:prstGeom>
        </p:spPr>
      </p:pic>
    </p:spTree>
    <p:extLst>
      <p:ext uri="{BB962C8B-B14F-4D97-AF65-F5344CB8AC3E}">
        <p14:creationId xmlns:p14="http://schemas.microsoft.com/office/powerpoint/2010/main" val="36777027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3F839-2172-4CB7-A710-441B1EE699FE}"/>
              </a:ext>
            </a:extLst>
          </p:cNvPr>
          <p:cNvSpPr>
            <a:spLocks noGrp="1"/>
          </p:cNvSpPr>
          <p:nvPr>
            <p:ph type="title"/>
          </p:nvPr>
        </p:nvSpPr>
        <p:spPr>
          <a:xfrm>
            <a:off x="131443" y="148559"/>
            <a:ext cx="11889867" cy="924337"/>
          </a:xfrm>
        </p:spPr>
        <p:txBody>
          <a:bodyPr>
            <a:normAutofit/>
          </a:bodyPr>
          <a:lstStyle/>
          <a:p>
            <a:r>
              <a:rPr lang="en-US" dirty="0"/>
              <a:t>325 – Comparison Version/Pass 1, 2 &amp; 3</a:t>
            </a:r>
          </a:p>
        </p:txBody>
      </p:sp>
      <p:pic>
        <p:nvPicPr>
          <p:cNvPr id="3" name="Picture 2">
            <a:extLst>
              <a:ext uri="{FF2B5EF4-FFF2-40B4-BE49-F238E27FC236}">
                <a16:creationId xmlns:a16="http://schemas.microsoft.com/office/drawing/2014/main" id="{6F2AB71D-12DD-4D81-970B-D64778FA8724}"/>
              </a:ext>
            </a:extLst>
          </p:cNvPr>
          <p:cNvPicPr>
            <a:picLocks noChangeAspect="1"/>
          </p:cNvPicPr>
          <p:nvPr/>
        </p:nvPicPr>
        <p:blipFill>
          <a:blip r:embed="rId2"/>
          <a:stretch>
            <a:fillRect/>
          </a:stretch>
        </p:blipFill>
        <p:spPr>
          <a:xfrm>
            <a:off x="636292" y="1371599"/>
            <a:ext cx="11101254" cy="3370521"/>
          </a:xfrm>
          <a:prstGeom prst="rect">
            <a:avLst/>
          </a:prstGeom>
        </p:spPr>
      </p:pic>
    </p:spTree>
    <p:extLst>
      <p:ext uri="{BB962C8B-B14F-4D97-AF65-F5344CB8AC3E}">
        <p14:creationId xmlns:p14="http://schemas.microsoft.com/office/powerpoint/2010/main" val="1274519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CE18E-06BB-4801-BA55-D4C6CA3762AC}"/>
              </a:ext>
            </a:extLst>
          </p:cNvPr>
          <p:cNvSpPr>
            <a:spLocks noGrp="1"/>
          </p:cNvSpPr>
          <p:nvPr>
            <p:ph type="title"/>
          </p:nvPr>
        </p:nvSpPr>
        <p:spPr>
          <a:xfrm>
            <a:off x="318977" y="402956"/>
            <a:ext cx="11600121" cy="1255363"/>
          </a:xfrm>
        </p:spPr>
        <p:txBody>
          <a:bodyPr>
            <a:normAutofit fontScale="90000"/>
          </a:bodyPr>
          <a:lstStyle/>
          <a:p>
            <a:r>
              <a:rPr lang="en-US" dirty="0"/>
              <a:t>325 – 4</a:t>
            </a:r>
            <a:r>
              <a:rPr lang="en-US" baseline="30000" dirty="0"/>
              <a:t>th</a:t>
            </a:r>
            <a:r>
              <a:rPr lang="en-US" dirty="0"/>
              <a:t> Version/Pass</a:t>
            </a:r>
            <a:br>
              <a:rPr lang="en-US" dirty="0"/>
            </a:br>
            <a:r>
              <a:rPr lang="en-US" dirty="0"/>
              <a:t>   Final Distribution</a:t>
            </a:r>
          </a:p>
        </p:txBody>
      </p:sp>
      <p:sp>
        <p:nvSpPr>
          <p:cNvPr id="3" name="Content Placeholder 2">
            <a:extLst>
              <a:ext uri="{FF2B5EF4-FFF2-40B4-BE49-F238E27FC236}">
                <a16:creationId xmlns:a16="http://schemas.microsoft.com/office/drawing/2014/main" id="{D5DA2047-55E5-43EA-86F3-63469F5F90F8}"/>
              </a:ext>
            </a:extLst>
          </p:cNvPr>
          <p:cNvSpPr>
            <a:spLocks noGrp="1"/>
          </p:cNvSpPr>
          <p:nvPr>
            <p:ph idx="1"/>
          </p:nvPr>
        </p:nvSpPr>
        <p:spPr>
          <a:xfrm>
            <a:off x="838200" y="1903228"/>
            <a:ext cx="10515600" cy="4348163"/>
          </a:xfrm>
        </p:spPr>
        <p:txBody>
          <a:bodyPr/>
          <a:lstStyle/>
          <a:p>
            <a:r>
              <a:rPr lang="en-US" dirty="0"/>
              <a:t>The header of this report changed to say Final Distribution of Expenditures</a:t>
            </a:r>
          </a:p>
          <a:p>
            <a:pPr lvl="0"/>
            <a:r>
              <a:rPr lang="en-US" dirty="0">
                <a:solidFill>
                  <a:prstClr val="black"/>
                </a:solidFill>
              </a:rPr>
              <a:t>There are no other changes between the 3</a:t>
            </a:r>
            <a:r>
              <a:rPr lang="en-US" baseline="30000" dirty="0">
                <a:solidFill>
                  <a:prstClr val="black"/>
                </a:solidFill>
              </a:rPr>
              <a:t>rd</a:t>
            </a:r>
            <a:r>
              <a:rPr lang="en-US" dirty="0">
                <a:solidFill>
                  <a:prstClr val="black"/>
                </a:solidFill>
              </a:rPr>
              <a:t> and 4</a:t>
            </a:r>
            <a:r>
              <a:rPr lang="en-US" baseline="30000" dirty="0">
                <a:solidFill>
                  <a:prstClr val="black"/>
                </a:solidFill>
              </a:rPr>
              <a:t>th</a:t>
            </a:r>
            <a:r>
              <a:rPr lang="en-US" dirty="0">
                <a:solidFill>
                  <a:prstClr val="black"/>
                </a:solidFill>
              </a:rPr>
              <a:t> version/pass.</a:t>
            </a:r>
          </a:p>
          <a:p>
            <a:pPr lvl="0"/>
            <a:r>
              <a:rPr lang="en-US" dirty="0">
                <a:solidFill>
                  <a:prstClr val="black"/>
                </a:solidFill>
              </a:rPr>
              <a:t>If you take the final total, you should be able to match up to your Part I and Part II of the 1571.</a:t>
            </a:r>
          </a:p>
          <a:p>
            <a:pPr marL="0" indent="0">
              <a:buNone/>
            </a:pPr>
            <a:endParaRPr lang="en-US" dirty="0"/>
          </a:p>
        </p:txBody>
      </p:sp>
      <p:pic>
        <p:nvPicPr>
          <p:cNvPr id="5" name="Picture 4">
            <a:extLst>
              <a:ext uri="{FF2B5EF4-FFF2-40B4-BE49-F238E27FC236}">
                <a16:creationId xmlns:a16="http://schemas.microsoft.com/office/drawing/2014/main" id="{190969BE-3C4F-456F-A448-03C50598D3AC}"/>
              </a:ext>
            </a:extLst>
          </p:cNvPr>
          <p:cNvPicPr>
            <a:picLocks noChangeAspect="1"/>
          </p:cNvPicPr>
          <p:nvPr/>
        </p:nvPicPr>
        <p:blipFill>
          <a:blip r:embed="rId2"/>
          <a:stretch>
            <a:fillRect/>
          </a:stretch>
        </p:blipFill>
        <p:spPr>
          <a:xfrm>
            <a:off x="0" y="-11624"/>
            <a:ext cx="12192000" cy="414580"/>
          </a:xfrm>
          <a:prstGeom prst="rect">
            <a:avLst/>
          </a:prstGeom>
        </p:spPr>
      </p:pic>
    </p:spTree>
    <p:extLst>
      <p:ext uri="{BB962C8B-B14F-4D97-AF65-F5344CB8AC3E}">
        <p14:creationId xmlns:p14="http://schemas.microsoft.com/office/powerpoint/2010/main" val="558050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3F839-2172-4CB7-A710-441B1EE699FE}"/>
              </a:ext>
            </a:extLst>
          </p:cNvPr>
          <p:cNvSpPr>
            <a:spLocks noGrp="1"/>
          </p:cNvSpPr>
          <p:nvPr>
            <p:ph type="title"/>
          </p:nvPr>
        </p:nvSpPr>
        <p:spPr>
          <a:xfrm>
            <a:off x="131443" y="148559"/>
            <a:ext cx="11889867" cy="924337"/>
          </a:xfrm>
        </p:spPr>
        <p:txBody>
          <a:bodyPr>
            <a:normAutofit/>
          </a:bodyPr>
          <a:lstStyle/>
          <a:p>
            <a:r>
              <a:rPr lang="en-US" dirty="0"/>
              <a:t>325 – Comparison Version/Pass 1, 2 &amp; 3, 4</a:t>
            </a:r>
          </a:p>
        </p:txBody>
      </p:sp>
      <p:pic>
        <p:nvPicPr>
          <p:cNvPr id="4" name="Picture 3">
            <a:extLst>
              <a:ext uri="{FF2B5EF4-FFF2-40B4-BE49-F238E27FC236}">
                <a16:creationId xmlns:a16="http://schemas.microsoft.com/office/drawing/2014/main" id="{E9E12BAB-78D8-4884-BCCB-940639D3E5C8}"/>
              </a:ext>
            </a:extLst>
          </p:cNvPr>
          <p:cNvPicPr>
            <a:picLocks noChangeAspect="1"/>
          </p:cNvPicPr>
          <p:nvPr/>
        </p:nvPicPr>
        <p:blipFill>
          <a:blip r:embed="rId2"/>
          <a:stretch>
            <a:fillRect/>
          </a:stretch>
        </p:blipFill>
        <p:spPr>
          <a:xfrm>
            <a:off x="480788" y="1431100"/>
            <a:ext cx="11183128" cy="4416807"/>
          </a:xfrm>
          <a:prstGeom prst="rect">
            <a:avLst/>
          </a:prstGeom>
        </p:spPr>
      </p:pic>
    </p:spTree>
    <p:extLst>
      <p:ext uri="{BB962C8B-B14F-4D97-AF65-F5344CB8AC3E}">
        <p14:creationId xmlns:p14="http://schemas.microsoft.com/office/powerpoint/2010/main" val="7533916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04DAE-805D-426A-91B4-4402257CD6FD}"/>
              </a:ext>
            </a:extLst>
          </p:cNvPr>
          <p:cNvSpPr>
            <a:spLocks noGrp="1"/>
          </p:cNvSpPr>
          <p:nvPr>
            <p:ph type="title"/>
          </p:nvPr>
        </p:nvSpPr>
        <p:spPr>
          <a:xfrm>
            <a:off x="393405" y="152474"/>
            <a:ext cx="10960395" cy="1325563"/>
          </a:xfrm>
        </p:spPr>
        <p:txBody>
          <a:bodyPr/>
          <a:lstStyle/>
          <a:p>
            <a:r>
              <a:rPr lang="en-US" dirty="0"/>
              <a:t>325 – Amount/Percentage of Overhead</a:t>
            </a:r>
          </a:p>
        </p:txBody>
      </p:sp>
      <p:pic>
        <p:nvPicPr>
          <p:cNvPr id="8" name="Picture 7">
            <a:extLst>
              <a:ext uri="{FF2B5EF4-FFF2-40B4-BE49-F238E27FC236}">
                <a16:creationId xmlns:a16="http://schemas.microsoft.com/office/drawing/2014/main" id="{58E4C1DE-8809-4B5E-9C2E-5D4507E5FCA4}"/>
              </a:ext>
            </a:extLst>
          </p:cNvPr>
          <p:cNvPicPr>
            <a:picLocks noChangeAspect="1"/>
          </p:cNvPicPr>
          <p:nvPr/>
        </p:nvPicPr>
        <p:blipFill>
          <a:blip r:embed="rId2"/>
          <a:stretch>
            <a:fillRect/>
          </a:stretch>
        </p:blipFill>
        <p:spPr>
          <a:xfrm>
            <a:off x="397170" y="1867455"/>
            <a:ext cx="11106150" cy="471930"/>
          </a:xfrm>
          <a:prstGeom prst="rect">
            <a:avLst/>
          </a:prstGeom>
        </p:spPr>
      </p:pic>
      <p:sp>
        <p:nvSpPr>
          <p:cNvPr id="9" name="Rectangle 8">
            <a:extLst>
              <a:ext uri="{FF2B5EF4-FFF2-40B4-BE49-F238E27FC236}">
                <a16:creationId xmlns:a16="http://schemas.microsoft.com/office/drawing/2014/main" id="{A8B869F7-B159-4D76-8B28-808DDF5BA2CE}"/>
              </a:ext>
            </a:extLst>
          </p:cNvPr>
          <p:cNvSpPr/>
          <p:nvPr/>
        </p:nvSpPr>
        <p:spPr>
          <a:xfrm>
            <a:off x="10578203" y="1471817"/>
            <a:ext cx="775597" cy="375552"/>
          </a:xfrm>
          <a:prstGeom prst="rect">
            <a:avLst/>
          </a:prstGeom>
        </p:spPr>
        <p:txBody>
          <a:bodyPr wrap="non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TOTAL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84DBB3FC-1350-4594-8A45-AEE6A5F20023}"/>
              </a:ext>
            </a:extLst>
          </p:cNvPr>
          <p:cNvPicPr>
            <a:picLocks noChangeAspect="1"/>
          </p:cNvPicPr>
          <p:nvPr/>
        </p:nvPicPr>
        <p:blipFill>
          <a:blip r:embed="rId3"/>
          <a:stretch>
            <a:fillRect/>
          </a:stretch>
        </p:blipFill>
        <p:spPr>
          <a:xfrm>
            <a:off x="538162" y="3281362"/>
            <a:ext cx="11115675" cy="532473"/>
          </a:xfrm>
          <a:prstGeom prst="rect">
            <a:avLst/>
          </a:prstGeom>
        </p:spPr>
      </p:pic>
      <p:sp>
        <p:nvSpPr>
          <p:cNvPr id="12" name="Rectangle 11">
            <a:extLst>
              <a:ext uri="{FF2B5EF4-FFF2-40B4-BE49-F238E27FC236}">
                <a16:creationId xmlns:a16="http://schemas.microsoft.com/office/drawing/2014/main" id="{DF55534F-8E98-4767-91C4-73342DAD415D}"/>
              </a:ext>
            </a:extLst>
          </p:cNvPr>
          <p:cNvSpPr/>
          <p:nvPr/>
        </p:nvSpPr>
        <p:spPr>
          <a:xfrm>
            <a:off x="393405" y="2891944"/>
            <a:ext cx="4027769" cy="369332"/>
          </a:xfrm>
          <a:prstGeom prst="rect">
            <a:avLst/>
          </a:prstGeom>
        </p:spPr>
        <p:txBody>
          <a:bodyPr wrap="none">
            <a:spAutoFit/>
          </a:bodyPr>
          <a:lstStyle/>
          <a:p>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VERSION/PASS 4</a:t>
            </a:r>
            <a:r>
              <a:rPr lang="en-US" b="1" dirty="0">
                <a:latin typeface="Calibri" panose="020F0502020204030204" pitchFamily="34" charset="0"/>
                <a:ea typeface="Calibri" panose="020F0502020204030204" pitchFamily="34" charset="0"/>
                <a:cs typeface="Times New Roman" panose="02020603050405020304" pitchFamily="18" charset="0"/>
              </a:rPr>
              <a:t>     FINAL DISTRIBUTION</a:t>
            </a:r>
            <a:endParaRPr lang="en-US" dirty="0"/>
          </a:p>
        </p:txBody>
      </p:sp>
      <p:sp>
        <p:nvSpPr>
          <p:cNvPr id="13" name="Rectangle 12">
            <a:extLst>
              <a:ext uri="{FF2B5EF4-FFF2-40B4-BE49-F238E27FC236}">
                <a16:creationId xmlns:a16="http://schemas.microsoft.com/office/drawing/2014/main" id="{1C1EB015-A665-4E50-B26B-BE93B9440F72}"/>
              </a:ext>
            </a:extLst>
          </p:cNvPr>
          <p:cNvSpPr/>
          <p:nvPr/>
        </p:nvSpPr>
        <p:spPr>
          <a:xfrm>
            <a:off x="304799" y="1509884"/>
            <a:ext cx="6680791" cy="369332"/>
          </a:xfrm>
          <a:prstGeom prst="rect">
            <a:avLst/>
          </a:prstGeom>
        </p:spPr>
        <p:txBody>
          <a:bodyPr wrap="square">
            <a:spAutoFit/>
          </a:bodyPr>
          <a:lstStyle/>
          <a:p>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VERSION/PASS 1</a:t>
            </a:r>
            <a:r>
              <a:rPr lang="en-US" b="1" dirty="0">
                <a:latin typeface="Calibri" panose="020F0502020204030204" pitchFamily="34" charset="0"/>
                <a:ea typeface="Calibri" panose="020F0502020204030204" pitchFamily="34" charset="0"/>
                <a:cs typeface="Times New Roman" panose="02020603050405020304" pitchFamily="18" charset="0"/>
              </a:rPr>
              <a:t>     SUMMARY OF ADMINISTRATIVE EXPENDITURES</a:t>
            </a:r>
            <a:endParaRPr lang="en-US" dirty="0"/>
          </a:p>
        </p:txBody>
      </p:sp>
      <p:sp>
        <p:nvSpPr>
          <p:cNvPr id="14" name="TextBox 13">
            <a:extLst>
              <a:ext uri="{FF2B5EF4-FFF2-40B4-BE49-F238E27FC236}">
                <a16:creationId xmlns:a16="http://schemas.microsoft.com/office/drawing/2014/main" id="{311B0927-4AA1-4463-94FE-7FD2105CE101}"/>
              </a:ext>
            </a:extLst>
          </p:cNvPr>
          <p:cNvSpPr txBox="1"/>
          <p:nvPr/>
        </p:nvSpPr>
        <p:spPr>
          <a:xfrm>
            <a:off x="1360967" y="4051005"/>
            <a:ext cx="9505507" cy="1200329"/>
          </a:xfrm>
          <a:prstGeom prst="rect">
            <a:avLst/>
          </a:prstGeom>
          <a:noFill/>
        </p:spPr>
        <p:txBody>
          <a:bodyPr wrap="square" rtlCol="0">
            <a:spAutoFit/>
          </a:bodyPr>
          <a:lstStyle/>
          <a:p>
            <a:r>
              <a:rPr lang="en-US" sz="2000" b="1" dirty="0"/>
              <a:t>           </a:t>
            </a:r>
            <a:r>
              <a:rPr lang="en-US" sz="2400" b="1" dirty="0"/>
              <a:t>Overhead:</a:t>
            </a:r>
          </a:p>
          <a:p>
            <a:pPr algn="ctr"/>
            <a:r>
              <a:rPr lang="en-US" sz="2400" dirty="0"/>
              <a:t>Subtract 1</a:t>
            </a:r>
            <a:r>
              <a:rPr lang="en-US" sz="2400" baseline="30000" dirty="0"/>
              <a:t>st</a:t>
            </a:r>
            <a:r>
              <a:rPr lang="en-US" sz="2400" dirty="0"/>
              <a:t> pass from 4</a:t>
            </a:r>
            <a:r>
              <a:rPr lang="en-US" sz="2400" baseline="30000" dirty="0"/>
              <a:t>th</a:t>
            </a:r>
            <a:r>
              <a:rPr lang="en-US" sz="2400" dirty="0"/>
              <a:t> pass: 16,860.71 - 8,826.07 = </a:t>
            </a:r>
            <a:r>
              <a:rPr lang="en-US" sz="2400" dirty="0">
                <a:solidFill>
                  <a:srgbClr val="FF0000"/>
                </a:solidFill>
              </a:rPr>
              <a:t>$8,034.64</a:t>
            </a:r>
            <a:br>
              <a:rPr lang="en-US" sz="2400" dirty="0">
                <a:solidFill>
                  <a:srgbClr val="FF0000"/>
                </a:solidFill>
              </a:rPr>
            </a:br>
            <a:r>
              <a:rPr lang="en-US" sz="2400" dirty="0">
                <a:solidFill>
                  <a:srgbClr val="FF0000"/>
                </a:solidFill>
              </a:rPr>
              <a:t>Percentage = 8,034.64/16,860.71 = .4765%</a:t>
            </a:r>
          </a:p>
        </p:txBody>
      </p:sp>
    </p:spTree>
    <p:extLst>
      <p:ext uri="{BB962C8B-B14F-4D97-AF65-F5344CB8AC3E}">
        <p14:creationId xmlns:p14="http://schemas.microsoft.com/office/powerpoint/2010/main" val="3797685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04DAE-805D-426A-91B4-4402257CD6FD}"/>
              </a:ext>
            </a:extLst>
          </p:cNvPr>
          <p:cNvSpPr>
            <a:spLocks noGrp="1"/>
          </p:cNvSpPr>
          <p:nvPr>
            <p:ph type="title"/>
          </p:nvPr>
        </p:nvSpPr>
        <p:spPr>
          <a:xfrm>
            <a:off x="393405" y="152474"/>
            <a:ext cx="10960395" cy="1325563"/>
          </a:xfrm>
        </p:spPr>
        <p:txBody>
          <a:bodyPr/>
          <a:lstStyle/>
          <a:p>
            <a:r>
              <a:rPr lang="en-US" dirty="0"/>
              <a:t>325- Percentage of Agency Cost</a:t>
            </a:r>
          </a:p>
        </p:txBody>
      </p:sp>
      <p:pic>
        <p:nvPicPr>
          <p:cNvPr id="8" name="Picture 7">
            <a:extLst>
              <a:ext uri="{FF2B5EF4-FFF2-40B4-BE49-F238E27FC236}">
                <a16:creationId xmlns:a16="http://schemas.microsoft.com/office/drawing/2014/main" id="{58E4C1DE-8809-4B5E-9C2E-5D4507E5FCA4}"/>
              </a:ext>
            </a:extLst>
          </p:cNvPr>
          <p:cNvPicPr>
            <a:picLocks noChangeAspect="1"/>
          </p:cNvPicPr>
          <p:nvPr/>
        </p:nvPicPr>
        <p:blipFill>
          <a:blip r:embed="rId2"/>
          <a:stretch>
            <a:fillRect/>
          </a:stretch>
        </p:blipFill>
        <p:spPr>
          <a:xfrm>
            <a:off x="397170" y="1867455"/>
            <a:ext cx="11106150" cy="471930"/>
          </a:xfrm>
          <a:prstGeom prst="rect">
            <a:avLst/>
          </a:prstGeom>
        </p:spPr>
      </p:pic>
      <p:sp>
        <p:nvSpPr>
          <p:cNvPr id="9" name="Rectangle 8">
            <a:extLst>
              <a:ext uri="{FF2B5EF4-FFF2-40B4-BE49-F238E27FC236}">
                <a16:creationId xmlns:a16="http://schemas.microsoft.com/office/drawing/2014/main" id="{A8B869F7-B159-4D76-8B28-808DDF5BA2CE}"/>
              </a:ext>
            </a:extLst>
          </p:cNvPr>
          <p:cNvSpPr/>
          <p:nvPr/>
        </p:nvSpPr>
        <p:spPr>
          <a:xfrm>
            <a:off x="10578203" y="1471817"/>
            <a:ext cx="775597" cy="375552"/>
          </a:xfrm>
          <a:prstGeom prst="rect">
            <a:avLst/>
          </a:prstGeom>
        </p:spPr>
        <p:txBody>
          <a:bodyPr wrap="none">
            <a:spAutoFit/>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TOTAL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84DBB3FC-1350-4594-8A45-AEE6A5F20023}"/>
              </a:ext>
            </a:extLst>
          </p:cNvPr>
          <p:cNvPicPr>
            <a:picLocks noChangeAspect="1"/>
          </p:cNvPicPr>
          <p:nvPr/>
        </p:nvPicPr>
        <p:blipFill>
          <a:blip r:embed="rId3"/>
          <a:stretch>
            <a:fillRect/>
          </a:stretch>
        </p:blipFill>
        <p:spPr>
          <a:xfrm>
            <a:off x="538162" y="3281363"/>
            <a:ext cx="11115675" cy="450665"/>
          </a:xfrm>
          <a:prstGeom prst="rect">
            <a:avLst/>
          </a:prstGeom>
        </p:spPr>
      </p:pic>
      <p:sp>
        <p:nvSpPr>
          <p:cNvPr id="12" name="Rectangle 11">
            <a:extLst>
              <a:ext uri="{FF2B5EF4-FFF2-40B4-BE49-F238E27FC236}">
                <a16:creationId xmlns:a16="http://schemas.microsoft.com/office/drawing/2014/main" id="{DF55534F-8E98-4767-91C4-73342DAD415D}"/>
              </a:ext>
            </a:extLst>
          </p:cNvPr>
          <p:cNvSpPr/>
          <p:nvPr/>
        </p:nvSpPr>
        <p:spPr>
          <a:xfrm>
            <a:off x="393405" y="2891944"/>
            <a:ext cx="4027769" cy="369332"/>
          </a:xfrm>
          <a:prstGeom prst="rect">
            <a:avLst/>
          </a:prstGeom>
        </p:spPr>
        <p:txBody>
          <a:bodyPr wrap="none">
            <a:spAutoFit/>
          </a:bodyPr>
          <a:lstStyle/>
          <a:p>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VERSION/PASS 4</a:t>
            </a:r>
            <a:r>
              <a:rPr lang="en-US" b="1" dirty="0">
                <a:latin typeface="Calibri" panose="020F0502020204030204" pitchFamily="34" charset="0"/>
                <a:ea typeface="Calibri" panose="020F0502020204030204" pitchFamily="34" charset="0"/>
                <a:cs typeface="Times New Roman" panose="02020603050405020304" pitchFamily="18" charset="0"/>
              </a:rPr>
              <a:t>     FINAL DISTRIBUTION</a:t>
            </a:r>
            <a:endParaRPr lang="en-US" dirty="0"/>
          </a:p>
        </p:txBody>
      </p:sp>
      <p:sp>
        <p:nvSpPr>
          <p:cNvPr id="13" name="Rectangle 12">
            <a:extLst>
              <a:ext uri="{FF2B5EF4-FFF2-40B4-BE49-F238E27FC236}">
                <a16:creationId xmlns:a16="http://schemas.microsoft.com/office/drawing/2014/main" id="{1C1EB015-A665-4E50-B26B-BE93B9440F72}"/>
              </a:ext>
            </a:extLst>
          </p:cNvPr>
          <p:cNvSpPr/>
          <p:nvPr/>
        </p:nvSpPr>
        <p:spPr>
          <a:xfrm>
            <a:off x="304799" y="1509884"/>
            <a:ext cx="6680791" cy="369332"/>
          </a:xfrm>
          <a:prstGeom prst="rect">
            <a:avLst/>
          </a:prstGeom>
        </p:spPr>
        <p:txBody>
          <a:bodyPr wrap="square">
            <a:spAutoFit/>
          </a:bodyPr>
          <a:lstStyle/>
          <a:p>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VERSION/PASS 1</a:t>
            </a:r>
            <a:r>
              <a:rPr lang="en-US" b="1" dirty="0">
                <a:latin typeface="Calibri" panose="020F0502020204030204" pitchFamily="34" charset="0"/>
                <a:ea typeface="Calibri" panose="020F0502020204030204" pitchFamily="34" charset="0"/>
                <a:cs typeface="Times New Roman" panose="02020603050405020304" pitchFamily="18" charset="0"/>
              </a:rPr>
              <a:t>     SUMMARY OF ADMINISTRATIVE EXPENDITURES</a:t>
            </a:r>
            <a:endParaRPr lang="en-US" dirty="0"/>
          </a:p>
        </p:txBody>
      </p:sp>
      <p:sp>
        <p:nvSpPr>
          <p:cNvPr id="14" name="TextBox 13">
            <a:extLst>
              <a:ext uri="{FF2B5EF4-FFF2-40B4-BE49-F238E27FC236}">
                <a16:creationId xmlns:a16="http://schemas.microsoft.com/office/drawing/2014/main" id="{311B0927-4AA1-4463-94FE-7FD2105CE101}"/>
              </a:ext>
            </a:extLst>
          </p:cNvPr>
          <p:cNvSpPr txBox="1"/>
          <p:nvPr/>
        </p:nvSpPr>
        <p:spPr>
          <a:xfrm>
            <a:off x="1360967" y="4051005"/>
            <a:ext cx="9505507" cy="1200329"/>
          </a:xfrm>
          <a:prstGeom prst="rect">
            <a:avLst/>
          </a:prstGeom>
          <a:noFill/>
        </p:spPr>
        <p:txBody>
          <a:bodyPr wrap="square" rtlCol="0">
            <a:spAutoFit/>
          </a:bodyPr>
          <a:lstStyle/>
          <a:p>
            <a:r>
              <a:rPr lang="en-US" sz="2000" b="1" dirty="0"/>
              <a:t>          </a:t>
            </a:r>
            <a:r>
              <a:rPr lang="en-US" sz="2400" b="1" dirty="0"/>
              <a:t>Cost:</a:t>
            </a:r>
            <a:br>
              <a:rPr lang="en-US" sz="2400" b="1" dirty="0"/>
            </a:br>
            <a:r>
              <a:rPr lang="en-US" sz="2400" b="1" dirty="0"/>
              <a:t>        </a:t>
            </a:r>
            <a:r>
              <a:rPr lang="en-US" sz="2400" dirty="0"/>
              <a:t>Divide 1</a:t>
            </a:r>
            <a:r>
              <a:rPr lang="en-US" sz="2400" baseline="30000" dirty="0"/>
              <a:t>st</a:t>
            </a:r>
            <a:r>
              <a:rPr lang="en-US" sz="2400" dirty="0"/>
              <a:t> pass from 4</a:t>
            </a:r>
            <a:r>
              <a:rPr lang="en-US" sz="2400" baseline="30000" dirty="0"/>
              <a:t>th</a:t>
            </a:r>
            <a:r>
              <a:rPr lang="en-US" sz="2400" dirty="0"/>
              <a:t> pass: 8,826.07/16,860.71 = </a:t>
            </a:r>
            <a:r>
              <a:rPr lang="en-US" sz="2400" dirty="0">
                <a:solidFill>
                  <a:srgbClr val="FF0000"/>
                </a:solidFill>
              </a:rPr>
              <a:t>.5235% </a:t>
            </a:r>
            <a:br>
              <a:rPr lang="en-US" sz="2400" dirty="0">
                <a:solidFill>
                  <a:srgbClr val="FF0000"/>
                </a:solidFill>
              </a:rPr>
            </a:br>
            <a:endParaRPr lang="en-US" sz="2400" dirty="0">
              <a:solidFill>
                <a:srgbClr val="FF0000"/>
              </a:solidFill>
            </a:endParaRPr>
          </a:p>
        </p:txBody>
      </p:sp>
    </p:spTree>
    <p:extLst>
      <p:ext uri="{BB962C8B-B14F-4D97-AF65-F5344CB8AC3E}">
        <p14:creationId xmlns:p14="http://schemas.microsoft.com/office/powerpoint/2010/main" val="3941069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9">
            <a:extLst>
              <a:ext uri="{FF2B5EF4-FFF2-40B4-BE49-F238E27FC236}">
                <a16:creationId xmlns:a16="http://schemas.microsoft.com/office/drawing/2014/main" id="{BE0C1D5B-DAD5-442B-92B7-5C2B73978D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6124" cy="6858000"/>
          </a:xfrm>
          <a:prstGeom prst="rect">
            <a:avLst/>
          </a:prstGeom>
          <a:solidFill>
            <a:srgbClr val="4472C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Title 7">
            <a:extLst>
              <a:ext uri="{FF2B5EF4-FFF2-40B4-BE49-F238E27FC236}">
                <a16:creationId xmlns:a16="http://schemas.microsoft.com/office/drawing/2014/main" id="{34E994C5-A86B-4467-B90C-E69CDCBDB98D}"/>
              </a:ext>
            </a:extLst>
          </p:cNvPr>
          <p:cNvSpPr>
            <a:spLocks noGrp="1"/>
          </p:cNvSpPr>
          <p:nvPr>
            <p:ph type="title"/>
          </p:nvPr>
        </p:nvSpPr>
        <p:spPr>
          <a:xfrm>
            <a:off x="340242" y="106327"/>
            <a:ext cx="11589488" cy="1275906"/>
          </a:xfrm>
        </p:spPr>
        <p:txBody>
          <a:bodyPr/>
          <a:lstStyle/>
          <a:p>
            <a:r>
              <a:rPr lang="en-US" dirty="0"/>
              <a:t>325 – It All Comes Together</a:t>
            </a:r>
          </a:p>
        </p:txBody>
      </p:sp>
      <p:sp>
        <p:nvSpPr>
          <p:cNvPr id="11" name="Cylinder 10">
            <a:extLst>
              <a:ext uri="{FF2B5EF4-FFF2-40B4-BE49-F238E27FC236}">
                <a16:creationId xmlns:a16="http://schemas.microsoft.com/office/drawing/2014/main" id="{5E53E15B-E5A3-4B58-82FE-036BA46CE935}"/>
              </a:ext>
            </a:extLst>
          </p:cNvPr>
          <p:cNvSpPr/>
          <p:nvPr/>
        </p:nvSpPr>
        <p:spPr>
          <a:xfrm>
            <a:off x="1597533" y="4023987"/>
            <a:ext cx="3519377" cy="1325563"/>
          </a:xfrm>
          <a:prstGeom prst="can">
            <a:avLst/>
          </a:prstGeom>
          <a:solidFill>
            <a:schemeClr val="bg2">
              <a:lumMod val="2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bg1"/>
                </a:solidFill>
              </a:rPr>
              <a:t>Services</a:t>
            </a:r>
          </a:p>
        </p:txBody>
      </p:sp>
      <p:sp>
        <p:nvSpPr>
          <p:cNvPr id="13" name="Cloud 12">
            <a:extLst>
              <a:ext uri="{FF2B5EF4-FFF2-40B4-BE49-F238E27FC236}">
                <a16:creationId xmlns:a16="http://schemas.microsoft.com/office/drawing/2014/main" id="{5B4AFB08-9F43-462C-9836-619867A552C4}"/>
              </a:ext>
            </a:extLst>
          </p:cNvPr>
          <p:cNvSpPr/>
          <p:nvPr/>
        </p:nvSpPr>
        <p:spPr>
          <a:xfrm>
            <a:off x="1376906" y="3923232"/>
            <a:ext cx="3960637" cy="570979"/>
          </a:xfrm>
          <a:prstGeom prst="cloud">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Cylinder 13">
            <a:extLst>
              <a:ext uri="{FF2B5EF4-FFF2-40B4-BE49-F238E27FC236}">
                <a16:creationId xmlns:a16="http://schemas.microsoft.com/office/drawing/2014/main" id="{21F563EF-CCA2-4558-87AD-218255B17883}"/>
              </a:ext>
            </a:extLst>
          </p:cNvPr>
          <p:cNvSpPr/>
          <p:nvPr/>
        </p:nvSpPr>
        <p:spPr>
          <a:xfrm>
            <a:off x="1736650" y="3133944"/>
            <a:ext cx="3168503" cy="1102168"/>
          </a:xfrm>
          <a:prstGeom prst="can">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Income Maintenance</a:t>
            </a:r>
          </a:p>
        </p:txBody>
      </p:sp>
      <p:sp>
        <p:nvSpPr>
          <p:cNvPr id="15" name="Cloud 14">
            <a:extLst>
              <a:ext uri="{FF2B5EF4-FFF2-40B4-BE49-F238E27FC236}">
                <a16:creationId xmlns:a16="http://schemas.microsoft.com/office/drawing/2014/main" id="{29DEEE7D-E0B9-48A8-A28A-3A72947B7DA4}"/>
              </a:ext>
            </a:extLst>
          </p:cNvPr>
          <p:cNvSpPr/>
          <p:nvPr/>
        </p:nvSpPr>
        <p:spPr>
          <a:xfrm>
            <a:off x="1456659" y="3009806"/>
            <a:ext cx="3660251" cy="491527"/>
          </a:xfrm>
          <a:prstGeom prst="cloud">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ylinder 15">
            <a:extLst>
              <a:ext uri="{FF2B5EF4-FFF2-40B4-BE49-F238E27FC236}">
                <a16:creationId xmlns:a16="http://schemas.microsoft.com/office/drawing/2014/main" id="{26A20CE3-D4D9-424A-AD23-77F84B62613A}"/>
              </a:ext>
            </a:extLst>
          </p:cNvPr>
          <p:cNvSpPr/>
          <p:nvPr/>
        </p:nvSpPr>
        <p:spPr>
          <a:xfrm>
            <a:off x="1896574" y="2224518"/>
            <a:ext cx="2777759" cy="1007564"/>
          </a:xfrm>
          <a:prstGeom prst="ca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IV-D</a:t>
            </a:r>
          </a:p>
        </p:txBody>
      </p:sp>
      <p:sp>
        <p:nvSpPr>
          <p:cNvPr id="17" name="Cloud 16">
            <a:extLst>
              <a:ext uri="{FF2B5EF4-FFF2-40B4-BE49-F238E27FC236}">
                <a16:creationId xmlns:a16="http://schemas.microsoft.com/office/drawing/2014/main" id="{639E3B76-FB09-461A-B767-E38D841F6E53}"/>
              </a:ext>
            </a:extLst>
          </p:cNvPr>
          <p:cNvSpPr/>
          <p:nvPr/>
        </p:nvSpPr>
        <p:spPr>
          <a:xfrm>
            <a:off x="1772972" y="2072656"/>
            <a:ext cx="3024964" cy="492491"/>
          </a:xfrm>
          <a:prstGeom prst="cloud">
            <a:avLst/>
          </a:prstGeom>
          <a:solidFill>
            <a:srgbClr val="FFFFCC"/>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ED0AC86-5B5E-499F-8572-EA1CA12422D3}"/>
              </a:ext>
            </a:extLst>
          </p:cNvPr>
          <p:cNvSpPr/>
          <p:nvPr/>
        </p:nvSpPr>
        <p:spPr>
          <a:xfrm>
            <a:off x="2495985" y="1729188"/>
            <a:ext cx="1722474" cy="721736"/>
          </a:xfrm>
          <a:prstGeom prst="rect">
            <a:avLst/>
          </a:prstGeom>
        </p:spPr>
        <p:txBody>
          <a:bodyPr wrap="square">
            <a:spAutoFit/>
          </a:bodyPr>
          <a:lstStyle/>
          <a:p>
            <a:pPr algn="ctr">
              <a:lnSpc>
                <a:spcPct val="107000"/>
              </a:lnSpc>
              <a:spcAft>
                <a:spcPts val="800"/>
              </a:spcAft>
            </a:pPr>
            <a:r>
              <a:rPr lang="en-US" sz="4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sz="4000" b="1" dirty="0">
                <a:latin typeface="Calibri" panose="020F0502020204030204" pitchFamily="34" charset="0"/>
                <a:ea typeface="Calibri" panose="020F0502020204030204" pitchFamily="34" charset="0"/>
                <a:cs typeface="Times New Roman" panose="02020603050405020304" pitchFamily="18" charset="0"/>
              </a:rPr>
              <a:t> </a:t>
            </a:r>
            <a:r>
              <a:rPr lang="en-US" sz="4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en-US" sz="4000" b="1" dirty="0">
                <a:latin typeface="Calibri" panose="020F0502020204030204" pitchFamily="34" charset="0"/>
                <a:ea typeface="Calibri" panose="020F0502020204030204" pitchFamily="34" charset="0"/>
                <a:cs typeface="Times New Roman" panose="02020603050405020304" pitchFamily="18" charset="0"/>
              </a:rPr>
              <a:t> </a:t>
            </a:r>
            <a:r>
              <a:rPr lang="en-US" sz="4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a:t>
            </a:r>
            <a:r>
              <a:rPr lang="en-US" sz="4000" b="1" dirty="0">
                <a:latin typeface="Calibri" panose="020F0502020204030204" pitchFamily="34" charset="0"/>
                <a:ea typeface="Calibri" panose="020F0502020204030204" pitchFamily="34" charset="0"/>
                <a:cs typeface="Times New Roman" panose="02020603050405020304" pitchFamily="18" charset="0"/>
              </a:rPr>
              <a:t> </a:t>
            </a:r>
            <a:r>
              <a:rPr lang="en-US" sz="4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Cylinder 18">
            <a:extLst>
              <a:ext uri="{FF2B5EF4-FFF2-40B4-BE49-F238E27FC236}">
                <a16:creationId xmlns:a16="http://schemas.microsoft.com/office/drawing/2014/main" id="{5004D877-0132-4B35-AF8D-DF5F9C57338C}"/>
              </a:ext>
            </a:extLst>
          </p:cNvPr>
          <p:cNvSpPr/>
          <p:nvPr/>
        </p:nvSpPr>
        <p:spPr>
          <a:xfrm>
            <a:off x="7075090" y="3999100"/>
            <a:ext cx="3519377" cy="1325563"/>
          </a:xfrm>
          <a:prstGeom prst="can">
            <a:avLst/>
          </a:prstGeom>
          <a:solidFill>
            <a:srgbClr val="FFFFCC"/>
          </a:solidFill>
          <a:ln>
            <a:solidFill>
              <a:srgbClr val="00006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2" name="Cloud 1">
            <a:extLst>
              <a:ext uri="{FF2B5EF4-FFF2-40B4-BE49-F238E27FC236}">
                <a16:creationId xmlns:a16="http://schemas.microsoft.com/office/drawing/2014/main" id="{5A14E8A2-7EC2-4957-9FFC-77E8901DFA3F}"/>
              </a:ext>
            </a:extLst>
          </p:cNvPr>
          <p:cNvSpPr/>
          <p:nvPr/>
        </p:nvSpPr>
        <p:spPr>
          <a:xfrm>
            <a:off x="6854458" y="3741870"/>
            <a:ext cx="3817089" cy="756723"/>
          </a:xfrm>
          <a:prstGeom prst="cloud">
            <a:avLst/>
          </a:prstGeom>
          <a:solidFill>
            <a:srgbClr val="FFFFCC"/>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ylinder 20">
            <a:extLst>
              <a:ext uri="{FF2B5EF4-FFF2-40B4-BE49-F238E27FC236}">
                <a16:creationId xmlns:a16="http://schemas.microsoft.com/office/drawing/2014/main" id="{308D7A07-2CD2-43DA-AA3A-4761EA211F8F}"/>
              </a:ext>
            </a:extLst>
          </p:cNvPr>
          <p:cNvSpPr/>
          <p:nvPr/>
        </p:nvSpPr>
        <p:spPr>
          <a:xfrm>
            <a:off x="7280648" y="3164885"/>
            <a:ext cx="3027632" cy="1007564"/>
          </a:xfrm>
          <a:prstGeom prst="can">
            <a:avLst/>
          </a:prstGeom>
          <a:solidFill>
            <a:srgbClr val="FFFFCC"/>
          </a:solidFill>
          <a:ln>
            <a:solidFill>
              <a:srgbClr val="00006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22" name="Cloud 21">
            <a:extLst>
              <a:ext uri="{FF2B5EF4-FFF2-40B4-BE49-F238E27FC236}">
                <a16:creationId xmlns:a16="http://schemas.microsoft.com/office/drawing/2014/main" id="{2B37E9AE-5566-4895-A4F1-D7F6B4724D44}"/>
              </a:ext>
            </a:extLst>
          </p:cNvPr>
          <p:cNvSpPr/>
          <p:nvPr/>
        </p:nvSpPr>
        <p:spPr>
          <a:xfrm>
            <a:off x="7072424" y="2959945"/>
            <a:ext cx="3382926" cy="677163"/>
          </a:xfrm>
          <a:prstGeom prst="cloud">
            <a:avLst/>
          </a:prstGeom>
          <a:solidFill>
            <a:srgbClr val="FFFFCC"/>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ylinder 22">
            <a:extLst>
              <a:ext uri="{FF2B5EF4-FFF2-40B4-BE49-F238E27FC236}">
                <a16:creationId xmlns:a16="http://schemas.microsoft.com/office/drawing/2014/main" id="{5905ED95-325A-4023-998C-A8D9CBFF697F}"/>
              </a:ext>
            </a:extLst>
          </p:cNvPr>
          <p:cNvSpPr/>
          <p:nvPr/>
        </p:nvSpPr>
        <p:spPr>
          <a:xfrm>
            <a:off x="7447669" y="2531373"/>
            <a:ext cx="2632436" cy="847847"/>
          </a:xfrm>
          <a:prstGeom prst="can">
            <a:avLst/>
          </a:prstGeom>
          <a:solidFill>
            <a:srgbClr val="FFFFCC"/>
          </a:solidFill>
          <a:ln>
            <a:solidFill>
              <a:srgbClr val="00006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chemeClr val="bg1"/>
              </a:solidFill>
            </a:endParaRPr>
          </a:p>
        </p:txBody>
      </p:sp>
      <p:sp>
        <p:nvSpPr>
          <p:cNvPr id="24" name="Cloud 23">
            <a:extLst>
              <a:ext uri="{FF2B5EF4-FFF2-40B4-BE49-F238E27FC236}">
                <a16:creationId xmlns:a16="http://schemas.microsoft.com/office/drawing/2014/main" id="{95E16D16-3C26-4EC5-BB38-48A97D374775}"/>
              </a:ext>
            </a:extLst>
          </p:cNvPr>
          <p:cNvSpPr/>
          <p:nvPr/>
        </p:nvSpPr>
        <p:spPr>
          <a:xfrm>
            <a:off x="7318295" y="2229834"/>
            <a:ext cx="2834911" cy="677163"/>
          </a:xfrm>
          <a:prstGeom prst="cloud">
            <a:avLst/>
          </a:prstGeom>
          <a:solidFill>
            <a:srgbClr val="FFFFCC"/>
          </a:solidFill>
          <a:ln>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A6BA6BD-2502-4C3F-81ED-8BAE0FEFF4AE}"/>
              </a:ext>
            </a:extLst>
          </p:cNvPr>
          <p:cNvSpPr/>
          <p:nvPr/>
        </p:nvSpPr>
        <p:spPr>
          <a:xfrm>
            <a:off x="7908111" y="1888098"/>
            <a:ext cx="1655277" cy="721736"/>
          </a:xfrm>
          <a:prstGeom prst="rect">
            <a:avLst/>
          </a:prstGeom>
        </p:spPr>
        <p:txBody>
          <a:bodyPr wrap="square">
            <a:spAutoFit/>
          </a:bodyPr>
          <a:lstStyle/>
          <a:p>
            <a:pPr algn="ctr">
              <a:lnSpc>
                <a:spcPct val="107000"/>
              </a:lnSpc>
              <a:spcAft>
                <a:spcPts val="800"/>
              </a:spcAft>
            </a:pPr>
            <a:r>
              <a:rPr lang="en-US" sz="4000" b="1" dirty="0">
                <a:solidFill>
                  <a:srgbClr val="002060"/>
                </a:solidFill>
                <a:latin typeface="Calibri" panose="020F0502020204030204" pitchFamily="34" charset="0"/>
                <a:ea typeface="Calibri" panose="020F0502020204030204" pitchFamily="34" charset="0"/>
                <a:cs typeface="Times New Roman" panose="02020603050405020304" pitchFamily="18" charset="0"/>
              </a:rPr>
              <a:t>$</a:t>
            </a:r>
            <a:r>
              <a:rPr lang="en-US" sz="4000" b="1" dirty="0">
                <a:latin typeface="Calibri" panose="020F0502020204030204" pitchFamily="34" charset="0"/>
                <a:ea typeface="Calibri" panose="020F0502020204030204" pitchFamily="34" charset="0"/>
                <a:cs typeface="Times New Roman" panose="02020603050405020304" pitchFamily="18" charset="0"/>
              </a:rPr>
              <a:t> </a:t>
            </a:r>
            <a:r>
              <a:rPr lang="en-US" sz="4000" b="1" dirty="0">
                <a:solidFill>
                  <a:srgbClr val="0070C0"/>
                </a:solidFill>
                <a:latin typeface="Calibri" panose="020F0502020204030204" pitchFamily="34" charset="0"/>
                <a:ea typeface="Calibri" panose="020F0502020204030204" pitchFamily="34" charset="0"/>
                <a:cs typeface="Times New Roman" panose="02020603050405020304" pitchFamily="18" charset="0"/>
              </a:rPr>
              <a:t>$</a:t>
            </a:r>
            <a:r>
              <a:rPr lang="en-US" sz="4000" b="1" dirty="0">
                <a:latin typeface="Calibri" panose="020F0502020204030204" pitchFamily="34" charset="0"/>
                <a:ea typeface="Calibri" panose="020F0502020204030204" pitchFamily="34" charset="0"/>
                <a:cs typeface="Times New Roman" panose="02020603050405020304" pitchFamily="18" charset="0"/>
              </a:rPr>
              <a:t> </a:t>
            </a:r>
            <a:r>
              <a:rPr lang="en-US" sz="4000" b="1" dirty="0">
                <a:solidFill>
                  <a:srgbClr val="00B050"/>
                </a:solidFill>
                <a:latin typeface="Calibri" panose="020F0502020204030204" pitchFamily="34" charset="0"/>
                <a:ea typeface="Calibri" panose="020F0502020204030204" pitchFamily="34" charset="0"/>
                <a:cs typeface="Times New Roman" panose="02020603050405020304" pitchFamily="18" charset="0"/>
              </a:rPr>
              <a:t>$</a:t>
            </a:r>
            <a:r>
              <a:rPr lang="en-US" sz="4000" b="1" dirty="0">
                <a:latin typeface="Calibri" panose="020F0502020204030204" pitchFamily="34" charset="0"/>
                <a:ea typeface="Calibri" panose="020F0502020204030204" pitchFamily="34" charset="0"/>
                <a:cs typeface="Times New Roman" panose="02020603050405020304" pitchFamily="18" charset="0"/>
              </a:rPr>
              <a:t> </a:t>
            </a:r>
            <a:r>
              <a:rPr lang="en-US" sz="40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lang="en-US" sz="4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9C914A4F-1DC4-44B6-83AA-BFF18F928D4F}"/>
              </a:ext>
            </a:extLst>
          </p:cNvPr>
          <p:cNvSpPr txBox="1"/>
          <p:nvPr/>
        </p:nvSpPr>
        <p:spPr>
          <a:xfrm>
            <a:off x="7908111" y="5397227"/>
            <a:ext cx="2086494" cy="369332"/>
          </a:xfrm>
          <a:prstGeom prst="rect">
            <a:avLst/>
          </a:prstGeom>
          <a:noFill/>
        </p:spPr>
        <p:txBody>
          <a:bodyPr wrap="square" rtlCol="0">
            <a:spAutoFit/>
          </a:bodyPr>
          <a:lstStyle/>
          <a:p>
            <a:pPr algn="ctr"/>
            <a:r>
              <a:rPr lang="en-US" dirty="0"/>
              <a:t>Other</a:t>
            </a:r>
          </a:p>
        </p:txBody>
      </p:sp>
    </p:spTree>
    <p:extLst>
      <p:ext uri="{BB962C8B-B14F-4D97-AF65-F5344CB8AC3E}">
        <p14:creationId xmlns:p14="http://schemas.microsoft.com/office/powerpoint/2010/main" val="188398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additive="base">
                                        <p:cTn id="49" dur="500" fill="hold"/>
                                        <p:tgtEl>
                                          <p:spTgt spid="4"/>
                                        </p:tgtEl>
                                        <p:attrNameLst>
                                          <p:attrName>ppt_x</p:attrName>
                                        </p:attrNameLst>
                                      </p:cBhvr>
                                      <p:tavLst>
                                        <p:tav tm="0">
                                          <p:val>
                                            <p:strVal val="#ppt_x"/>
                                          </p:val>
                                        </p:tav>
                                        <p:tav tm="100000">
                                          <p:val>
                                            <p:strVal val="#ppt_x"/>
                                          </p:val>
                                        </p:tav>
                                      </p:tavLst>
                                    </p:anim>
                                    <p:anim calcmode="lin" valueType="num">
                                      <p:cBhvr additive="base">
                                        <p:cTn id="50" dur="500" fill="hold"/>
                                        <p:tgtEl>
                                          <p:spTgt spid="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ppt_x"/>
                                          </p:val>
                                        </p:tav>
                                        <p:tav tm="100000">
                                          <p:val>
                                            <p:strVal val="#ppt_x"/>
                                          </p:val>
                                        </p:tav>
                                      </p:tavLst>
                                    </p:anim>
                                    <p:anim calcmode="lin" valueType="num">
                                      <p:cBhvr additive="base">
                                        <p:cTn id="58" dur="500" fill="hold"/>
                                        <p:tgtEl>
                                          <p:spTgt spid="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additive="base">
                                        <p:cTn id="69" dur="500" fill="hold"/>
                                        <p:tgtEl>
                                          <p:spTgt spid="23"/>
                                        </p:tgtEl>
                                        <p:attrNameLst>
                                          <p:attrName>ppt_x</p:attrName>
                                        </p:attrNameLst>
                                      </p:cBhvr>
                                      <p:tavLst>
                                        <p:tav tm="0">
                                          <p:val>
                                            <p:strVal val="#ppt_x"/>
                                          </p:val>
                                        </p:tav>
                                        <p:tav tm="100000">
                                          <p:val>
                                            <p:strVal val="#ppt_x"/>
                                          </p:val>
                                        </p:tav>
                                      </p:tavLst>
                                    </p:anim>
                                    <p:anim calcmode="lin" valueType="num">
                                      <p:cBhvr additive="base">
                                        <p:cTn id="70" dur="500" fill="hold"/>
                                        <p:tgtEl>
                                          <p:spTgt spid="23"/>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additive="base">
                                        <p:cTn id="77" dur="500" fill="hold"/>
                                        <p:tgtEl>
                                          <p:spTgt spid="3"/>
                                        </p:tgtEl>
                                        <p:attrNameLst>
                                          <p:attrName>ppt_x</p:attrName>
                                        </p:attrNameLst>
                                      </p:cBhvr>
                                      <p:tavLst>
                                        <p:tav tm="0">
                                          <p:val>
                                            <p:strVal val="#ppt_x"/>
                                          </p:val>
                                        </p:tav>
                                        <p:tav tm="100000">
                                          <p:val>
                                            <p:strVal val="#ppt_x"/>
                                          </p:val>
                                        </p:tav>
                                      </p:tavLst>
                                    </p:anim>
                                    <p:anim calcmode="lin" valueType="num">
                                      <p:cBhvr additive="base">
                                        <p:cTn id="7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17" grpId="0" animBg="1"/>
      <p:bldP spid="18" grpId="0"/>
      <p:bldP spid="19" grpId="0" animBg="1"/>
      <p:bldP spid="2" grpId="0" animBg="1"/>
      <p:bldP spid="21" grpId="0" animBg="1"/>
      <p:bldP spid="22" grpId="0" animBg="1"/>
      <p:bldP spid="23" grpId="0" animBg="1"/>
      <p:bldP spid="24" grpId="0" animBg="1"/>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7EE2F5-2D1E-42E5-924E-6C67647A08A8}"/>
              </a:ext>
            </a:extLst>
          </p:cNvPr>
          <p:cNvSpPr/>
          <p:nvPr/>
        </p:nvSpPr>
        <p:spPr>
          <a:xfrm>
            <a:off x="6096000" y="0"/>
            <a:ext cx="6096000" cy="685800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85000"/>
                </a:schemeClr>
              </a:solidFill>
            </a:endParaRPr>
          </a:p>
        </p:txBody>
      </p:sp>
      <p:sp>
        <p:nvSpPr>
          <p:cNvPr id="6" name="Rectangle 5">
            <a:extLst>
              <a:ext uri="{FF2B5EF4-FFF2-40B4-BE49-F238E27FC236}">
                <a16:creationId xmlns:a16="http://schemas.microsoft.com/office/drawing/2014/main" id="{271B12D5-EDD7-42FE-AF3F-071AE1D74A1B}"/>
              </a:ext>
            </a:extLst>
          </p:cNvPr>
          <p:cNvSpPr/>
          <p:nvPr/>
        </p:nvSpPr>
        <p:spPr>
          <a:xfrm>
            <a:off x="0" y="0"/>
            <a:ext cx="6096000" cy="6858000"/>
          </a:xfrm>
          <a:prstGeom prst="rect">
            <a:avLst/>
          </a:prstGeom>
          <a:solidFill>
            <a:schemeClr val="bg2">
              <a:lumMod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lowchart: Connector 4">
            <a:extLst>
              <a:ext uri="{FF2B5EF4-FFF2-40B4-BE49-F238E27FC236}">
                <a16:creationId xmlns:a16="http://schemas.microsoft.com/office/drawing/2014/main" id="{E9634B35-E244-4C1E-8AC4-DAD8AF054245}"/>
              </a:ext>
            </a:extLst>
          </p:cNvPr>
          <p:cNvSpPr/>
          <p:nvPr/>
        </p:nvSpPr>
        <p:spPr>
          <a:xfrm>
            <a:off x="3835805" y="1041991"/>
            <a:ext cx="4680873" cy="4560983"/>
          </a:xfrm>
          <a:prstGeom prst="flowChartConnector">
            <a:avLst/>
          </a:prstGeom>
          <a:solidFill>
            <a:schemeClr val="bg1">
              <a:lumMod val="95000"/>
            </a:schemeClr>
          </a:solidFill>
          <a:ln w="139700" cmpd="thickThi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DE388E-787B-437C-AC42-FD32DA7BF870}"/>
              </a:ext>
            </a:extLst>
          </p:cNvPr>
          <p:cNvSpPr>
            <a:spLocks noGrp="1"/>
          </p:cNvSpPr>
          <p:nvPr>
            <p:ph type="title"/>
          </p:nvPr>
        </p:nvSpPr>
        <p:spPr>
          <a:xfrm>
            <a:off x="4267695" y="1727598"/>
            <a:ext cx="3817089" cy="1201479"/>
          </a:xfrm>
          <a:noFill/>
          <a:ln>
            <a:noFill/>
          </a:ln>
        </p:spPr>
        <p:txBody>
          <a:bodyPr vert="horz">
            <a:normAutofit/>
          </a:bodyPr>
          <a:lstStyle/>
          <a:p>
            <a:pPr algn="ctr"/>
            <a:r>
              <a:rPr lang="en-US" sz="4800" b="1" dirty="0">
                <a:solidFill>
                  <a:srgbClr val="023F5C"/>
                </a:solidFill>
              </a:rPr>
              <a:t>Questions</a:t>
            </a:r>
          </a:p>
        </p:txBody>
      </p:sp>
      <p:sp>
        <p:nvSpPr>
          <p:cNvPr id="8" name="TextBox 7">
            <a:extLst>
              <a:ext uri="{FF2B5EF4-FFF2-40B4-BE49-F238E27FC236}">
                <a16:creationId xmlns:a16="http://schemas.microsoft.com/office/drawing/2014/main" id="{9598C696-D26C-429A-BC15-A3A163333AC9}"/>
              </a:ext>
            </a:extLst>
          </p:cNvPr>
          <p:cNvSpPr txBox="1"/>
          <p:nvPr/>
        </p:nvSpPr>
        <p:spPr>
          <a:xfrm>
            <a:off x="5465135" y="2193073"/>
            <a:ext cx="1318438" cy="3154710"/>
          </a:xfrm>
          <a:prstGeom prst="rect">
            <a:avLst/>
          </a:prstGeom>
          <a:noFill/>
        </p:spPr>
        <p:txBody>
          <a:bodyPr wrap="square" rtlCol="0">
            <a:spAutoFit/>
          </a:bodyPr>
          <a:lstStyle/>
          <a:p>
            <a:r>
              <a:rPr lang="en-US" sz="19900" b="1" dirty="0">
                <a:solidFill>
                  <a:srgbClr val="023F5C"/>
                </a:solidFill>
              </a:rPr>
              <a:t>?</a:t>
            </a:r>
            <a:endParaRPr lang="en-US" sz="3200" dirty="0"/>
          </a:p>
        </p:txBody>
      </p:sp>
    </p:spTree>
    <p:extLst>
      <p:ext uri="{BB962C8B-B14F-4D97-AF65-F5344CB8AC3E}">
        <p14:creationId xmlns:p14="http://schemas.microsoft.com/office/powerpoint/2010/main" val="562838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CE18E-06BB-4801-BA55-D4C6CA3762AC}"/>
              </a:ext>
            </a:extLst>
          </p:cNvPr>
          <p:cNvSpPr>
            <a:spLocks noGrp="1"/>
          </p:cNvSpPr>
          <p:nvPr>
            <p:ph type="title"/>
          </p:nvPr>
        </p:nvSpPr>
        <p:spPr>
          <a:xfrm>
            <a:off x="159488" y="545427"/>
            <a:ext cx="11834038" cy="1255363"/>
          </a:xfrm>
        </p:spPr>
        <p:txBody>
          <a:bodyPr>
            <a:normAutofit fontScale="90000"/>
          </a:bodyPr>
          <a:lstStyle/>
          <a:p>
            <a:r>
              <a:rPr lang="en-US" dirty="0"/>
              <a:t>325-1st Version/Pass</a:t>
            </a:r>
            <a:br>
              <a:rPr lang="en-US" dirty="0"/>
            </a:br>
            <a:r>
              <a:rPr lang="en-US" dirty="0"/>
              <a:t>   Summary Of Administrative Expenditures</a:t>
            </a:r>
          </a:p>
        </p:txBody>
      </p:sp>
      <p:sp>
        <p:nvSpPr>
          <p:cNvPr id="3" name="Content Placeholder 2">
            <a:extLst>
              <a:ext uri="{FF2B5EF4-FFF2-40B4-BE49-F238E27FC236}">
                <a16:creationId xmlns:a16="http://schemas.microsoft.com/office/drawing/2014/main" id="{D5DA2047-55E5-43EA-86F3-63469F5F90F8}"/>
              </a:ext>
            </a:extLst>
          </p:cNvPr>
          <p:cNvSpPr>
            <a:spLocks noGrp="1"/>
          </p:cNvSpPr>
          <p:nvPr>
            <p:ph idx="1"/>
          </p:nvPr>
        </p:nvSpPr>
        <p:spPr>
          <a:xfrm>
            <a:off x="818707" y="2081368"/>
            <a:ext cx="10515600" cy="4348163"/>
          </a:xfrm>
        </p:spPr>
        <p:txBody>
          <a:bodyPr>
            <a:normAutofit/>
          </a:bodyPr>
          <a:lstStyle/>
          <a:p>
            <a:r>
              <a:rPr lang="en-US" dirty="0"/>
              <a:t>Shows the details of what was submitted on the 1571 by App Code. </a:t>
            </a:r>
          </a:p>
          <a:p>
            <a:r>
              <a:rPr lang="en-US" dirty="0"/>
              <a:t>The column titled number of people is your actual FTE count on your  Part I for the month.</a:t>
            </a:r>
          </a:p>
          <a:p>
            <a:r>
              <a:rPr lang="en-US" dirty="0"/>
              <a:t>The salary and benefits columns together match the Part I total.</a:t>
            </a:r>
          </a:p>
          <a:p>
            <a:r>
              <a:rPr lang="en-US" dirty="0"/>
              <a:t>Part II expense entries for the month are shown in the Other Admin column.</a:t>
            </a:r>
          </a:p>
          <a:p>
            <a:r>
              <a:rPr lang="en-US" dirty="0"/>
              <a:t>The total at the bottom of these columns added together should balance with the total amount submitted for Part I and Part II.</a:t>
            </a:r>
          </a:p>
          <a:p>
            <a:endParaRPr lang="en-US" dirty="0"/>
          </a:p>
        </p:txBody>
      </p:sp>
      <p:pic>
        <p:nvPicPr>
          <p:cNvPr id="5" name="Picture 4">
            <a:extLst>
              <a:ext uri="{FF2B5EF4-FFF2-40B4-BE49-F238E27FC236}">
                <a16:creationId xmlns:a16="http://schemas.microsoft.com/office/drawing/2014/main" id="{190969BE-3C4F-456F-A448-03C50598D3AC}"/>
              </a:ext>
            </a:extLst>
          </p:cNvPr>
          <p:cNvPicPr>
            <a:picLocks noChangeAspect="1"/>
          </p:cNvPicPr>
          <p:nvPr/>
        </p:nvPicPr>
        <p:blipFill>
          <a:blip r:embed="rId2"/>
          <a:stretch>
            <a:fillRect/>
          </a:stretch>
        </p:blipFill>
        <p:spPr>
          <a:xfrm>
            <a:off x="0" y="-11624"/>
            <a:ext cx="12192000" cy="414580"/>
          </a:xfrm>
          <a:prstGeom prst="rect">
            <a:avLst/>
          </a:prstGeom>
        </p:spPr>
      </p:pic>
    </p:spTree>
    <p:extLst>
      <p:ext uri="{BB962C8B-B14F-4D97-AF65-F5344CB8AC3E}">
        <p14:creationId xmlns:p14="http://schemas.microsoft.com/office/powerpoint/2010/main" val="17053888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40A1F8-E0C6-4D3F-8A9F-F8F292576EC7}"/>
              </a:ext>
            </a:extLst>
          </p:cNvPr>
          <p:cNvSpPr txBox="1"/>
          <p:nvPr/>
        </p:nvSpPr>
        <p:spPr>
          <a:xfrm>
            <a:off x="6344553" y="917769"/>
            <a:ext cx="5248275" cy="4022833"/>
          </a:xfrm>
          <a:prstGeom prst="rect">
            <a:avLst/>
          </a:prstGeom>
          <a:solidFill>
            <a:schemeClr val="bg1"/>
          </a:solidFill>
        </p:spPr>
        <p:txBody>
          <a:bodyPr wrap="square" rtlCol="0">
            <a:spAutoFit/>
          </a:bodyPr>
          <a:lstStyle/>
          <a:p>
            <a:pPr lvl="0">
              <a:spcAft>
                <a:spcPts val="1200"/>
              </a:spcAft>
              <a:buClr>
                <a:srgbClr val="FFB023"/>
              </a:buClr>
              <a:buSzPct val="80000"/>
              <a:tabLst>
                <a:tab pos="347663" algn="l"/>
              </a:tabLst>
              <a:defRPr/>
            </a:pPr>
            <a:r>
              <a:rPr lang="en-US" sz="2200" b="1" i="1" dirty="0">
                <a:solidFill>
                  <a:srgbClr val="023F5C"/>
                </a:solidFill>
                <a:latin typeface="Century Gothic" panose="020B0502020202020204"/>
              </a:rPr>
              <a:t>Fiscal Monitors</a:t>
            </a:r>
          </a:p>
          <a:p>
            <a:pPr marL="342900" lvl="0" indent="-342900">
              <a:buClr>
                <a:srgbClr val="01C8CD"/>
              </a:buClr>
              <a:buSzPct val="80000"/>
              <a:buFont typeface="Wingdings" panose="05000000000000000000" pitchFamily="2" charset="2"/>
              <a:buChar char="Ø"/>
              <a:defRPr/>
            </a:pPr>
            <a:r>
              <a:rPr lang="en-US" sz="2200" dirty="0">
                <a:solidFill>
                  <a:srgbClr val="023F5C"/>
                </a:solidFill>
                <a:latin typeface="Century Gothic" panose="020B0502020202020204"/>
              </a:rPr>
              <a:t>Regina French</a:t>
            </a:r>
          </a:p>
          <a:p>
            <a:pPr marL="342900" lvl="0">
              <a:lnSpc>
                <a:spcPct val="110000"/>
              </a:lnSpc>
              <a:spcAft>
                <a:spcPts val="1200"/>
              </a:spcAft>
              <a:buClr>
                <a:srgbClr val="01C8CD"/>
              </a:buClr>
              <a:buSzPct val="80000"/>
              <a:defRPr/>
            </a:pPr>
            <a:r>
              <a:rPr lang="en-US" sz="2200" dirty="0">
                <a:solidFill>
                  <a:srgbClr val="023F5C"/>
                </a:solidFill>
                <a:latin typeface="Century Gothic" panose="020B0502020202020204"/>
                <a:hlinkClick r:id="rId3">
                  <a:extLst>
                    <a:ext uri="{A12FA001-AC4F-418D-AE19-62706E023703}">
                      <ahyp:hlinkClr xmlns:ahyp="http://schemas.microsoft.com/office/drawing/2018/hyperlinkcolor" val="tx"/>
                    </a:ext>
                  </a:extLst>
                </a:hlinkClick>
              </a:rPr>
              <a:t>Regina.French@dhhs.nc.gov</a:t>
            </a:r>
            <a:endParaRPr lang="en-US" sz="2200" dirty="0">
              <a:solidFill>
                <a:srgbClr val="023F5C"/>
              </a:solidFill>
              <a:latin typeface="Century Gothic" panose="020B0502020202020204"/>
            </a:endParaRPr>
          </a:p>
          <a:p>
            <a:pPr marL="342900" lvl="0" indent="-342900">
              <a:buClr>
                <a:srgbClr val="01C8CD"/>
              </a:buClr>
              <a:buSzPct val="80000"/>
              <a:buFont typeface="Wingdings" panose="05000000000000000000" pitchFamily="2" charset="2"/>
              <a:buChar char="Ø"/>
              <a:defRPr/>
            </a:pPr>
            <a:r>
              <a:rPr lang="en-US" sz="2200" dirty="0">
                <a:solidFill>
                  <a:srgbClr val="023F5C"/>
                </a:solidFill>
                <a:latin typeface="Century Gothic" panose="020B0502020202020204"/>
              </a:rPr>
              <a:t>Charles Robertson</a:t>
            </a:r>
          </a:p>
          <a:p>
            <a:pPr lvl="0">
              <a:lnSpc>
                <a:spcPct val="110000"/>
              </a:lnSpc>
              <a:spcAft>
                <a:spcPts val="1200"/>
              </a:spcAft>
              <a:buClr>
                <a:srgbClr val="01C8CD"/>
              </a:buClr>
              <a:buSzPct val="80000"/>
              <a:tabLst>
                <a:tab pos="344488" algn="l"/>
              </a:tabLst>
              <a:defRPr/>
            </a:pPr>
            <a:r>
              <a:rPr lang="en-US" sz="2200" dirty="0">
                <a:solidFill>
                  <a:srgbClr val="023F5C"/>
                </a:solidFill>
                <a:latin typeface="Century Gothic" panose="020B0502020202020204"/>
              </a:rPr>
              <a:t>	</a:t>
            </a:r>
            <a:r>
              <a:rPr lang="en-US" sz="2200" dirty="0">
                <a:solidFill>
                  <a:srgbClr val="023F5C"/>
                </a:solidFill>
                <a:latin typeface="Century Gothic" panose="020B0502020202020204"/>
                <a:hlinkClick r:id="rId4">
                  <a:extLst>
                    <a:ext uri="{A12FA001-AC4F-418D-AE19-62706E023703}">
                      <ahyp:hlinkClr xmlns:ahyp="http://schemas.microsoft.com/office/drawing/2018/hyperlinkcolor" val="tx"/>
                    </a:ext>
                  </a:extLst>
                </a:hlinkClick>
              </a:rPr>
              <a:t>Charles.Robertson@dhhs.nc.gov</a:t>
            </a:r>
            <a:endParaRPr lang="en-US" sz="2200" dirty="0">
              <a:solidFill>
                <a:srgbClr val="023F5C"/>
              </a:solidFill>
              <a:latin typeface="Century Gothic" panose="020B0502020202020204"/>
            </a:endParaRPr>
          </a:p>
          <a:p>
            <a:pPr>
              <a:lnSpc>
                <a:spcPct val="120000"/>
              </a:lnSpc>
              <a:spcBef>
                <a:spcPts val="1200"/>
              </a:spcBef>
              <a:spcAft>
                <a:spcPts val="1200"/>
              </a:spcAft>
              <a:buClr>
                <a:srgbClr val="01C8CD"/>
              </a:buClr>
              <a:buSzPct val="80000"/>
              <a:defRPr/>
            </a:pPr>
            <a:r>
              <a:rPr lang="en-US" sz="2200" b="1" i="1" dirty="0">
                <a:solidFill>
                  <a:srgbClr val="023F5C"/>
                </a:solidFill>
                <a:latin typeface="Century Gothic" panose="020B0502020202020204"/>
              </a:rPr>
              <a:t>Lead Fiscal Compliance Monitor/LBL</a:t>
            </a:r>
          </a:p>
          <a:p>
            <a:pPr>
              <a:buClr>
                <a:srgbClr val="01C8CD"/>
              </a:buClr>
              <a:buSzPct val="80000"/>
              <a:defRPr/>
            </a:pPr>
            <a:r>
              <a:rPr lang="en-US" sz="2200" dirty="0">
                <a:solidFill>
                  <a:srgbClr val="023F5C"/>
                </a:solidFill>
                <a:latin typeface="Century Gothic" panose="020B0502020202020204"/>
              </a:rPr>
              <a:t>Margaret Faircloth </a:t>
            </a:r>
            <a:r>
              <a:rPr lang="en-US" sz="2200" dirty="0">
                <a:solidFill>
                  <a:srgbClr val="023F5C"/>
                </a:solidFill>
                <a:latin typeface="Century Gothic" panose="020B0502020202020204"/>
                <a:hlinkClick r:id="rId5">
                  <a:extLst>
                    <a:ext uri="{A12FA001-AC4F-418D-AE19-62706E023703}">
                      <ahyp:hlinkClr xmlns:ahyp="http://schemas.microsoft.com/office/drawing/2018/hyperlinkcolor" val="tx"/>
                    </a:ext>
                  </a:extLst>
                </a:hlinkClick>
              </a:rPr>
              <a:t>Margaret.Faircloth@dhhs.nc.gov</a:t>
            </a:r>
            <a:r>
              <a:rPr lang="en-US" sz="2200" dirty="0">
                <a:solidFill>
                  <a:srgbClr val="023F5C"/>
                </a:solidFill>
                <a:latin typeface="Century Gothic" panose="020B0502020202020204"/>
              </a:rPr>
              <a:t>  </a:t>
            </a:r>
          </a:p>
          <a:p>
            <a:pPr lvl="0">
              <a:lnSpc>
                <a:spcPct val="120000"/>
              </a:lnSpc>
              <a:buClr>
                <a:srgbClr val="01C8CD"/>
              </a:buClr>
              <a:buSzPct val="80000"/>
              <a:defRPr/>
            </a:pPr>
            <a:endParaRPr lang="en-US" sz="1900" dirty="0">
              <a:solidFill>
                <a:srgbClr val="023F5C"/>
              </a:solidFill>
              <a:latin typeface="Century Gothic" panose="020B0502020202020204"/>
            </a:endParaRPr>
          </a:p>
        </p:txBody>
      </p:sp>
      <p:pic>
        <p:nvPicPr>
          <p:cNvPr id="5" name="Content Placeholder 4">
            <a:extLst>
              <a:ext uri="{FF2B5EF4-FFF2-40B4-BE49-F238E27FC236}">
                <a16:creationId xmlns:a16="http://schemas.microsoft.com/office/drawing/2014/main" id="{DDC924A6-DDE3-43CF-804B-B54071EC4570}"/>
              </a:ext>
            </a:extLst>
          </p:cNvPr>
          <p:cNvPicPr>
            <a:picLocks noGrp="1" noChangeAspect="1"/>
          </p:cNvPicPr>
          <p:nvPr>
            <p:ph idx="1"/>
          </p:nvPr>
        </p:nvPicPr>
        <p:blipFill>
          <a:blip r:embed="rId6"/>
          <a:stretch>
            <a:fillRect/>
          </a:stretch>
        </p:blipFill>
        <p:spPr>
          <a:xfrm>
            <a:off x="7861724" y="4718119"/>
            <a:ext cx="2121725" cy="747570"/>
          </a:xfrm>
        </p:spPr>
      </p:pic>
      <p:sp>
        <p:nvSpPr>
          <p:cNvPr id="4" name="Content Placeholder 2">
            <a:extLst>
              <a:ext uri="{FF2B5EF4-FFF2-40B4-BE49-F238E27FC236}">
                <a16:creationId xmlns:a16="http://schemas.microsoft.com/office/drawing/2014/main" id="{3B070949-E828-4C0F-BA2A-A3F97DA8F75E}"/>
              </a:ext>
            </a:extLst>
          </p:cNvPr>
          <p:cNvSpPr txBox="1">
            <a:spLocks/>
          </p:cNvSpPr>
          <p:nvPr/>
        </p:nvSpPr>
        <p:spPr>
          <a:xfrm>
            <a:off x="839219" y="1234605"/>
            <a:ext cx="5099801" cy="4810335"/>
          </a:xfrm>
          <a:prstGeom prst="rect">
            <a:avLst/>
          </a:prstGeom>
        </p:spPr>
        <p:txBody>
          <a:bodyPr vert="horz" lIns="91440" tIns="45720" rIns="91440" bIns="45720" rtlCol="0" anchor="ctr">
            <a:normAutofit fontScale="925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1200"/>
              </a:spcAft>
              <a:buClr>
                <a:srgbClr val="B31166"/>
              </a:buClr>
              <a:buSzPct val="80000"/>
              <a:buFont typeface="Wingdings 3" charset="2"/>
              <a:buNone/>
              <a:tabLst/>
              <a:defRPr/>
            </a:pPr>
            <a:r>
              <a:rPr kumimoji="0" lang="en-US" sz="2400" b="1" i="1" u="none" strike="noStrike" kern="1200" cap="none" spc="0" normalizeH="0" baseline="0" noProof="0" dirty="0">
                <a:ln>
                  <a:noFill/>
                </a:ln>
                <a:solidFill>
                  <a:srgbClr val="023F5C"/>
                </a:solidFill>
                <a:effectLst/>
                <a:uLnTx/>
                <a:uFillTx/>
                <a:latin typeface="Century Gothic" panose="020B0502020202020204"/>
                <a:ea typeface="+mn-ea"/>
                <a:cs typeface="+mn-cs"/>
              </a:rPr>
              <a:t>Local Business Liaisons</a:t>
            </a:r>
          </a:p>
          <a:p>
            <a:pPr marR="0" lvl="0" algn="l" defTabSz="457200" rtl="0" eaLnBrk="1" fontAlgn="auto" latinLnBrk="0" hangingPunct="1">
              <a:lnSpc>
                <a:spcPct val="120000"/>
              </a:lnSpc>
              <a:spcBef>
                <a:spcPts val="0"/>
              </a:spcBef>
              <a:buClr>
                <a:srgbClr val="01C8CD"/>
              </a:buClr>
              <a:buSzPct val="80000"/>
              <a:buFont typeface="Wingdings" panose="05000000000000000000" pitchFamily="2" charset="2"/>
              <a:buChar char="Ø"/>
              <a:tabLst/>
              <a:defRPr/>
            </a:pPr>
            <a:r>
              <a:rPr kumimoji="0" lang="en-US" sz="2400" b="0" i="0" u="none" strike="noStrike" kern="1200" cap="none" spc="0" normalizeH="0" baseline="0" noProof="0" dirty="0">
                <a:ln>
                  <a:noFill/>
                </a:ln>
                <a:solidFill>
                  <a:srgbClr val="023F5C"/>
                </a:solidFill>
                <a:effectLst/>
                <a:uLnTx/>
                <a:uFillTx/>
                <a:latin typeface="Century Gothic" panose="020B0502020202020204"/>
                <a:ea typeface="+mn-ea"/>
                <a:cs typeface="+mn-cs"/>
              </a:rPr>
              <a:t>Pamela Bell</a:t>
            </a:r>
          </a:p>
          <a:p>
            <a:pPr marL="0" marR="0" lvl="0" indent="0" algn="l" defTabSz="457200" rtl="0" eaLnBrk="1" fontAlgn="auto" latinLnBrk="0" hangingPunct="1">
              <a:lnSpc>
                <a:spcPct val="120000"/>
              </a:lnSpc>
              <a:spcBef>
                <a:spcPts val="0"/>
              </a:spcBef>
              <a:spcAft>
                <a:spcPts val="1200"/>
              </a:spcAft>
              <a:buClr>
                <a:srgbClr val="01C8CD"/>
              </a:buClr>
              <a:buSzPct val="80000"/>
              <a:buNone/>
              <a:tabLst>
                <a:tab pos="344488" algn="l"/>
              </a:tabLst>
              <a:defRPr/>
            </a:pPr>
            <a:r>
              <a:rPr lang="en-US" sz="2400" dirty="0">
                <a:solidFill>
                  <a:srgbClr val="023F5C"/>
                </a:solidFill>
                <a:latin typeface="Century Gothic" panose="020B0502020202020204"/>
              </a:rPr>
              <a:t>	</a:t>
            </a:r>
            <a:r>
              <a:rPr lang="en-US" sz="2400" dirty="0">
                <a:solidFill>
                  <a:srgbClr val="023F5C"/>
                </a:solidFill>
                <a:latin typeface="Century Gothic" panose="020B0502020202020204"/>
                <a:hlinkClick r:id="rId7">
                  <a:extLst>
                    <a:ext uri="{A12FA001-AC4F-418D-AE19-62706E023703}">
                      <ahyp:hlinkClr xmlns:ahyp="http://schemas.microsoft.com/office/drawing/2018/hyperlinkcolor" val="tx"/>
                    </a:ext>
                  </a:extLst>
                </a:hlinkClick>
              </a:rPr>
              <a:t>Pamela.Bell@dhhs.nc.gov</a:t>
            </a:r>
            <a:endParaRPr lang="en-US" sz="2400" dirty="0">
              <a:solidFill>
                <a:srgbClr val="023F5C"/>
              </a:solidFill>
              <a:latin typeface="Century Gothic" panose="020B0502020202020204"/>
            </a:endParaRPr>
          </a:p>
          <a:p>
            <a:pPr marR="0" lvl="0" algn="l" defTabSz="457200" rtl="0" eaLnBrk="1" fontAlgn="auto" latinLnBrk="0" hangingPunct="1">
              <a:lnSpc>
                <a:spcPct val="120000"/>
              </a:lnSpc>
              <a:spcBef>
                <a:spcPts val="0"/>
              </a:spcBef>
              <a:buClr>
                <a:srgbClr val="01C8CD"/>
              </a:buClr>
              <a:buSzPct val="80000"/>
              <a:buFont typeface="Wingdings" panose="05000000000000000000" pitchFamily="2" charset="2"/>
              <a:buChar char="Ø"/>
              <a:tabLst/>
              <a:defRPr/>
            </a:pPr>
            <a:r>
              <a:rPr kumimoji="0" lang="en-US" sz="2400" b="0" i="0" u="none" strike="noStrike" kern="1200" cap="none" spc="0" normalizeH="0" baseline="0" noProof="0" dirty="0">
                <a:ln>
                  <a:noFill/>
                </a:ln>
                <a:solidFill>
                  <a:srgbClr val="023F5C"/>
                </a:solidFill>
                <a:effectLst/>
                <a:uLnTx/>
                <a:uFillTx/>
                <a:latin typeface="Century Gothic" panose="020B0502020202020204"/>
                <a:ea typeface="+mn-ea"/>
                <a:cs typeface="+mn-cs"/>
              </a:rPr>
              <a:t>Joyce Blackburn</a:t>
            </a:r>
          </a:p>
          <a:p>
            <a:pPr marL="344488" marR="0" lvl="0" indent="0" algn="l" defTabSz="457200" rtl="0" eaLnBrk="1" fontAlgn="auto" latinLnBrk="0" hangingPunct="1">
              <a:lnSpc>
                <a:spcPct val="120000"/>
              </a:lnSpc>
              <a:spcBef>
                <a:spcPts val="0"/>
              </a:spcBef>
              <a:spcAft>
                <a:spcPts val="1200"/>
              </a:spcAft>
              <a:buClr>
                <a:srgbClr val="01C8CD"/>
              </a:buClr>
              <a:buSzPct val="80000"/>
              <a:buNone/>
              <a:tabLst/>
              <a:defRPr/>
            </a:pPr>
            <a:r>
              <a:rPr kumimoji="0" lang="en-US" sz="2400" b="0" i="0" u="none" strike="noStrike" kern="1200" cap="none" spc="0" normalizeH="0" baseline="0" noProof="0" dirty="0">
                <a:ln>
                  <a:noFill/>
                </a:ln>
                <a:solidFill>
                  <a:srgbClr val="023F5C"/>
                </a:solidFill>
                <a:effectLst/>
                <a:uLnTx/>
                <a:uFillTx/>
                <a:latin typeface="Century Gothic" panose="020B0502020202020204"/>
                <a:ea typeface="+mn-ea"/>
                <a:cs typeface="+mn-cs"/>
                <a:hlinkClick r:id="rId8">
                  <a:extLst>
                    <a:ext uri="{A12FA001-AC4F-418D-AE19-62706E023703}">
                      <ahyp:hlinkClr xmlns:ahyp="http://schemas.microsoft.com/office/drawing/2018/hyperlinkcolor" val="tx"/>
                    </a:ext>
                  </a:extLst>
                </a:hlinkClick>
              </a:rPr>
              <a:t>Joyce.Blackburn@dhhs.nc.gov</a:t>
            </a:r>
            <a:endParaRPr kumimoji="0" lang="en-US" sz="2400" b="0" i="0" u="none" strike="noStrike" kern="1200" cap="none" spc="0" normalizeH="0" baseline="0" noProof="0" dirty="0">
              <a:ln>
                <a:noFill/>
              </a:ln>
              <a:solidFill>
                <a:srgbClr val="023F5C"/>
              </a:solidFill>
              <a:effectLst/>
              <a:uLnTx/>
              <a:uFillTx/>
              <a:latin typeface="Century Gothic" panose="020B0502020202020204"/>
              <a:ea typeface="+mn-ea"/>
              <a:cs typeface="+mn-cs"/>
            </a:endParaRPr>
          </a:p>
          <a:p>
            <a:pPr marR="0" lvl="0" algn="l" defTabSz="457200" rtl="0" eaLnBrk="1" fontAlgn="auto" latinLnBrk="0" hangingPunct="1">
              <a:lnSpc>
                <a:spcPct val="120000"/>
              </a:lnSpc>
              <a:spcBef>
                <a:spcPts val="0"/>
              </a:spcBef>
              <a:spcAft>
                <a:spcPts val="1200"/>
              </a:spcAft>
              <a:buClr>
                <a:srgbClr val="01C8CD"/>
              </a:buClr>
              <a:buSzPct val="80000"/>
              <a:buFont typeface="Wingdings" panose="05000000000000000000" pitchFamily="2" charset="2"/>
              <a:buChar char="Ø"/>
              <a:tabLst/>
              <a:defRPr/>
            </a:pPr>
            <a:r>
              <a:rPr kumimoji="0" lang="en-US" sz="2400" b="0" i="0" u="none" strike="noStrike" kern="1200" cap="none" spc="0" normalizeH="0" baseline="0" noProof="0" dirty="0">
                <a:ln>
                  <a:noFill/>
                </a:ln>
                <a:solidFill>
                  <a:srgbClr val="023F5C"/>
                </a:solidFill>
                <a:effectLst/>
                <a:uLnTx/>
                <a:uFillTx/>
                <a:latin typeface="Century Gothic" panose="020B0502020202020204"/>
                <a:ea typeface="+mn-ea"/>
                <a:cs typeface="+mn-cs"/>
              </a:rPr>
              <a:t>Jennifer Gonzales </a:t>
            </a:r>
            <a:r>
              <a:rPr kumimoji="0" lang="en-US" sz="2400" b="0" i="0" u="none" strike="noStrike" kern="1200" cap="none" spc="0" normalizeH="0" baseline="0" noProof="0" dirty="0">
                <a:ln>
                  <a:noFill/>
                </a:ln>
                <a:solidFill>
                  <a:srgbClr val="023F5C"/>
                </a:solidFill>
                <a:effectLst/>
                <a:uLnTx/>
                <a:uFillTx/>
                <a:latin typeface="Century Gothic" panose="020B0502020202020204"/>
                <a:ea typeface="+mn-ea"/>
                <a:cs typeface="+mn-cs"/>
                <a:hlinkClick r:id="rId9">
                  <a:extLst>
                    <a:ext uri="{A12FA001-AC4F-418D-AE19-62706E023703}">
                      <ahyp:hlinkClr xmlns:ahyp="http://schemas.microsoft.com/office/drawing/2018/hyperlinkcolor" val="tx"/>
                    </a:ext>
                  </a:extLst>
                </a:hlinkClick>
              </a:rPr>
              <a:t>Jennifer.Gonzales@dhhs.nc.gov</a:t>
            </a:r>
            <a:r>
              <a:rPr kumimoji="0" lang="en-US" sz="2400" b="0" i="0" u="none" strike="noStrike" kern="1200" cap="none" spc="0" normalizeH="0" baseline="0" noProof="0" dirty="0">
                <a:ln>
                  <a:noFill/>
                </a:ln>
                <a:solidFill>
                  <a:srgbClr val="023F5C"/>
                </a:solidFill>
                <a:effectLst/>
                <a:uLnTx/>
                <a:uFillTx/>
                <a:latin typeface="Century Gothic" panose="020B0502020202020204"/>
                <a:ea typeface="+mn-ea"/>
                <a:cs typeface="+mn-cs"/>
              </a:rPr>
              <a:t> </a:t>
            </a:r>
          </a:p>
          <a:p>
            <a:pPr marR="0" lvl="0" algn="l" defTabSz="457200" rtl="0" eaLnBrk="1" fontAlgn="auto" latinLnBrk="0" hangingPunct="1">
              <a:lnSpc>
                <a:spcPct val="120000"/>
              </a:lnSpc>
              <a:spcBef>
                <a:spcPts val="0"/>
              </a:spcBef>
              <a:buClr>
                <a:srgbClr val="01C8CD"/>
              </a:buClr>
              <a:buSzPct val="80000"/>
              <a:buFont typeface="Wingdings" panose="05000000000000000000" pitchFamily="2" charset="2"/>
              <a:buChar char="Ø"/>
              <a:tabLst/>
              <a:defRPr/>
            </a:pPr>
            <a:r>
              <a:rPr kumimoji="0" lang="en-US" sz="2400" b="0" i="0" u="none" strike="noStrike" kern="1200" cap="none" spc="0" normalizeH="0" baseline="0" noProof="0" dirty="0">
                <a:ln>
                  <a:noFill/>
                </a:ln>
                <a:solidFill>
                  <a:srgbClr val="023F5C"/>
                </a:solidFill>
                <a:effectLst/>
                <a:uLnTx/>
                <a:uFillTx/>
                <a:latin typeface="Century Gothic" panose="020B0502020202020204"/>
                <a:ea typeface="+mn-ea"/>
                <a:cs typeface="+mn-cs"/>
              </a:rPr>
              <a:t>Pam Graham</a:t>
            </a:r>
          </a:p>
          <a:p>
            <a:pPr marL="344488" marR="0" lvl="0" indent="0" algn="l" defTabSz="457200" rtl="0" eaLnBrk="1" fontAlgn="auto" latinLnBrk="0" hangingPunct="1">
              <a:lnSpc>
                <a:spcPct val="120000"/>
              </a:lnSpc>
              <a:spcBef>
                <a:spcPts val="0"/>
              </a:spcBef>
              <a:spcAft>
                <a:spcPts val="1200"/>
              </a:spcAft>
              <a:buClr>
                <a:srgbClr val="01C8CD"/>
              </a:buClr>
              <a:buSzPct val="80000"/>
              <a:buNone/>
              <a:tabLst/>
              <a:defRPr/>
            </a:pPr>
            <a:r>
              <a:rPr kumimoji="0" lang="en-US" sz="2400" b="0" i="0" u="none" strike="noStrike" kern="1200" cap="none" spc="0" normalizeH="0" baseline="0" noProof="0" dirty="0">
                <a:ln>
                  <a:noFill/>
                </a:ln>
                <a:solidFill>
                  <a:srgbClr val="023F5C"/>
                </a:solidFill>
                <a:effectLst/>
                <a:uLnTx/>
                <a:uFillTx/>
                <a:latin typeface="Century Gothic" panose="020B0502020202020204"/>
                <a:ea typeface="+mn-ea"/>
                <a:cs typeface="+mn-cs"/>
                <a:hlinkClick r:id="rId10">
                  <a:extLst>
                    <a:ext uri="{A12FA001-AC4F-418D-AE19-62706E023703}">
                      <ahyp:hlinkClr xmlns:ahyp="http://schemas.microsoft.com/office/drawing/2018/hyperlinkcolor" val="tx"/>
                    </a:ext>
                  </a:extLst>
                </a:hlinkClick>
              </a:rPr>
              <a:t>Pamela.Graham@dhhs.nc.gov</a:t>
            </a:r>
            <a:r>
              <a:rPr kumimoji="0" lang="en-US" sz="2400" b="0" i="0" u="none" strike="noStrike" kern="1200" cap="none" spc="0" normalizeH="0" baseline="0" noProof="0" dirty="0">
                <a:ln>
                  <a:noFill/>
                </a:ln>
                <a:solidFill>
                  <a:srgbClr val="023F5C"/>
                </a:solidFill>
                <a:effectLst/>
                <a:uLnTx/>
                <a:uFillTx/>
                <a:latin typeface="Century Gothic" panose="020B0502020202020204"/>
                <a:ea typeface="+mn-ea"/>
                <a:cs typeface="+mn-cs"/>
              </a:rPr>
              <a:t> </a:t>
            </a:r>
          </a:p>
          <a:p>
            <a:pPr marR="0" lvl="0" algn="l" defTabSz="457200" rtl="0" eaLnBrk="1" fontAlgn="auto" latinLnBrk="0" hangingPunct="1">
              <a:lnSpc>
                <a:spcPct val="120000"/>
              </a:lnSpc>
              <a:spcBef>
                <a:spcPts val="0"/>
              </a:spcBef>
              <a:spcAft>
                <a:spcPts val="1200"/>
              </a:spcAft>
              <a:buClr>
                <a:srgbClr val="01C8CD"/>
              </a:buClr>
              <a:buSzPct val="80000"/>
              <a:buFont typeface="Wingdings" panose="05000000000000000000" pitchFamily="2" charset="2"/>
              <a:buChar char="Ø"/>
              <a:tabLst/>
              <a:defRPr/>
            </a:pPr>
            <a:r>
              <a:rPr kumimoji="0" lang="en-US" sz="2400" b="0" i="0" u="none" strike="noStrike" kern="1200" cap="none" spc="0" normalizeH="0" baseline="0" noProof="0" dirty="0">
                <a:ln>
                  <a:noFill/>
                </a:ln>
                <a:solidFill>
                  <a:srgbClr val="023F5C"/>
                </a:solidFill>
                <a:effectLst/>
                <a:uLnTx/>
                <a:uFillTx/>
                <a:latin typeface="Century Gothic" panose="020B0502020202020204"/>
                <a:ea typeface="+mn-ea"/>
                <a:cs typeface="+mn-cs"/>
              </a:rPr>
              <a:t>Caroline Hedrick </a:t>
            </a:r>
            <a:r>
              <a:rPr kumimoji="0" lang="en-US" sz="2400" b="0" i="0" u="none" strike="noStrike" kern="1200" cap="none" spc="0" normalizeH="0" baseline="0" noProof="0" dirty="0">
                <a:ln>
                  <a:noFill/>
                </a:ln>
                <a:solidFill>
                  <a:srgbClr val="023F5C"/>
                </a:solidFill>
                <a:effectLst/>
                <a:uLnTx/>
                <a:uFillTx/>
                <a:latin typeface="Century Gothic" panose="020B0502020202020204"/>
                <a:ea typeface="+mn-ea"/>
                <a:cs typeface="+mn-cs"/>
                <a:hlinkClick r:id="rId11">
                  <a:extLst>
                    <a:ext uri="{A12FA001-AC4F-418D-AE19-62706E023703}">
                      <ahyp:hlinkClr xmlns:ahyp="http://schemas.microsoft.com/office/drawing/2018/hyperlinkcolor" val="tx"/>
                    </a:ext>
                  </a:extLst>
                </a:hlinkClick>
              </a:rPr>
              <a:t>Caroline.Hedrick@dhhs.nc.gov</a:t>
            </a:r>
            <a:r>
              <a:rPr kumimoji="0" lang="en-US" sz="2400" b="0" i="0" u="none" strike="noStrike" kern="1200" cap="none" spc="0" normalizeH="0" baseline="0" noProof="0" dirty="0">
                <a:ln>
                  <a:noFill/>
                </a:ln>
                <a:solidFill>
                  <a:srgbClr val="023F5C"/>
                </a:solidFill>
                <a:effectLst/>
                <a:uLnTx/>
                <a:uFillTx/>
                <a:latin typeface="Century Gothic" panose="020B0502020202020204"/>
                <a:ea typeface="+mn-ea"/>
                <a:cs typeface="+mn-cs"/>
              </a:rPr>
              <a:t> </a:t>
            </a:r>
          </a:p>
          <a:p>
            <a:pPr marR="0" lvl="0" algn="l" defTabSz="457200" rtl="0" eaLnBrk="1" fontAlgn="auto" latinLnBrk="0" hangingPunct="1">
              <a:lnSpc>
                <a:spcPct val="120000"/>
              </a:lnSpc>
              <a:spcBef>
                <a:spcPts val="0"/>
              </a:spcBef>
              <a:spcAft>
                <a:spcPts val="0"/>
              </a:spcAft>
              <a:buClr>
                <a:srgbClr val="FFB023"/>
              </a:buClr>
              <a:buSzPct val="80000"/>
              <a:buFont typeface="Wingdings" panose="05000000000000000000" pitchFamily="2" charset="2"/>
              <a:buChar char="Ø"/>
              <a:tabLst>
                <a:tab pos="347663" algn="l"/>
              </a:tabLst>
              <a:defRPr/>
            </a:pPr>
            <a:endParaRPr kumimoji="0" lang="en-US" sz="2200" b="0" i="0" u="none" strike="noStrike" kern="1200" cap="none" spc="0" normalizeH="0" baseline="0" noProof="0" dirty="0">
              <a:ln>
                <a:noFill/>
              </a:ln>
              <a:solidFill>
                <a:srgbClr val="023F5C"/>
              </a:solidFill>
              <a:effectLst/>
              <a:uLnTx/>
              <a:uFillTx/>
              <a:latin typeface="Century Gothic" panose="020B0502020202020204"/>
              <a:ea typeface="+mn-ea"/>
              <a:cs typeface="+mn-cs"/>
            </a:endParaRPr>
          </a:p>
          <a:p>
            <a:pPr marL="339725" marR="0" lvl="0" indent="-339725" algn="l" defTabSz="457200" rtl="0" eaLnBrk="1" fontAlgn="auto" latinLnBrk="0" hangingPunct="1">
              <a:lnSpc>
                <a:spcPct val="100000"/>
              </a:lnSpc>
              <a:spcBef>
                <a:spcPts val="1000"/>
              </a:spcBef>
              <a:spcAft>
                <a:spcPts val="0"/>
              </a:spcAft>
              <a:buClr>
                <a:srgbClr val="B31166"/>
              </a:buClr>
              <a:buSzPct val="80000"/>
              <a:buFont typeface="Wingdings 3" charset="2"/>
              <a:buNone/>
              <a:tabLst/>
              <a:defRPr/>
            </a:pPr>
            <a:endParaRPr kumimoji="0" lang="en-US" sz="2100" b="0" i="0" u="none" strike="noStrike" kern="1200" cap="none" spc="0" normalizeH="0" baseline="0" noProof="0" dirty="0">
              <a:ln>
                <a:noFill/>
              </a:ln>
              <a:solidFill>
                <a:sysClr val="windowText" lastClr="000000">
                  <a:lumMod val="75000"/>
                  <a:lumOff val="25000"/>
                </a:sysClr>
              </a:solidFill>
              <a:effectLst/>
              <a:uLnTx/>
              <a:uFillTx/>
              <a:latin typeface="Century Gothic" panose="020B0502020202020204"/>
              <a:ea typeface="+mn-ea"/>
              <a:cs typeface="+mn-cs"/>
            </a:endParaRPr>
          </a:p>
        </p:txBody>
      </p:sp>
      <p:sp>
        <p:nvSpPr>
          <p:cNvPr id="11" name="Rectangle 10">
            <a:extLst>
              <a:ext uri="{FF2B5EF4-FFF2-40B4-BE49-F238E27FC236}">
                <a16:creationId xmlns:a16="http://schemas.microsoft.com/office/drawing/2014/main" id="{AFC07C93-1170-4663-9B9A-3DD7C7A1A693}"/>
              </a:ext>
            </a:extLst>
          </p:cNvPr>
          <p:cNvSpPr/>
          <p:nvPr/>
        </p:nvSpPr>
        <p:spPr>
          <a:xfrm>
            <a:off x="340242" y="5721774"/>
            <a:ext cx="11440631" cy="646331"/>
          </a:xfrm>
          <a:prstGeom prst="rect">
            <a:avLst/>
          </a:prstGeom>
        </p:spPr>
        <p:txBody>
          <a:bodyPr wrap="square">
            <a:spAutoFit/>
          </a:bodyPr>
          <a:lstStyle/>
          <a:p>
            <a:pPr algn="ctr"/>
            <a:r>
              <a:rPr lang="en-US" spc="300" dirty="0">
                <a:solidFill>
                  <a:srgbClr val="023F5C"/>
                </a:solidFill>
                <a:latin typeface="Arial Black" panose="020B0A04020102020204" pitchFamily="34" charset="0"/>
              </a:rPr>
              <a:t>LOCAL BUSINESS LIAISON</a:t>
            </a:r>
            <a:br>
              <a:rPr lang="en-US" spc="300" dirty="0">
                <a:solidFill>
                  <a:srgbClr val="023F5C"/>
                </a:solidFill>
                <a:latin typeface="Arial Black" panose="020B0A04020102020204" pitchFamily="34" charset="0"/>
              </a:rPr>
            </a:br>
            <a:r>
              <a:rPr lang="en-US" spc="300" dirty="0">
                <a:solidFill>
                  <a:srgbClr val="023F5C"/>
                </a:solidFill>
                <a:latin typeface="Arial Black" panose="020B0A04020102020204" pitchFamily="34" charset="0"/>
              </a:rPr>
              <a:t>&amp; FISCAL MONITOR TEAM</a:t>
            </a:r>
            <a:endParaRPr lang="en-US" dirty="0"/>
          </a:p>
        </p:txBody>
      </p:sp>
    </p:spTree>
    <p:extLst>
      <p:ext uri="{BB962C8B-B14F-4D97-AF65-F5344CB8AC3E}">
        <p14:creationId xmlns:p14="http://schemas.microsoft.com/office/powerpoint/2010/main" val="470649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4D64-5878-427A-BC87-BE560DF0CAAF}"/>
              </a:ext>
            </a:extLst>
          </p:cNvPr>
          <p:cNvSpPr>
            <a:spLocks noGrp="1"/>
          </p:cNvSpPr>
          <p:nvPr>
            <p:ph type="title"/>
          </p:nvPr>
        </p:nvSpPr>
        <p:spPr>
          <a:xfrm>
            <a:off x="838200" y="224091"/>
            <a:ext cx="10515600" cy="1325563"/>
          </a:xfrm>
        </p:spPr>
        <p:txBody>
          <a:bodyPr>
            <a:normAutofit/>
          </a:bodyPr>
          <a:lstStyle/>
          <a:p>
            <a:r>
              <a:rPr lang="en-US" sz="4000" dirty="0"/>
              <a:t>325 –  1</a:t>
            </a:r>
            <a:r>
              <a:rPr lang="en-US" sz="4000" baseline="30000" dirty="0"/>
              <a:t>ST</a:t>
            </a:r>
            <a:r>
              <a:rPr lang="en-US" sz="4000" dirty="0"/>
              <a:t> VERSION/PASS                                                    SUMMARY OF ADMINISTRATIVE EXPENDITURES</a:t>
            </a:r>
          </a:p>
        </p:txBody>
      </p:sp>
      <p:graphicFrame>
        <p:nvGraphicFramePr>
          <p:cNvPr id="5" name="Content Placeholder 4">
            <a:extLst>
              <a:ext uri="{FF2B5EF4-FFF2-40B4-BE49-F238E27FC236}">
                <a16:creationId xmlns:a16="http://schemas.microsoft.com/office/drawing/2014/main" id="{FF898DF7-255B-4F2E-8580-C6176C494991}"/>
              </a:ext>
            </a:extLst>
          </p:cNvPr>
          <p:cNvGraphicFramePr>
            <a:graphicFrameLocks noGrp="1"/>
          </p:cNvGraphicFramePr>
          <p:nvPr>
            <p:ph idx="1"/>
            <p:extLst>
              <p:ext uri="{D42A27DB-BD31-4B8C-83A1-F6EECF244321}">
                <p14:modId xmlns:p14="http://schemas.microsoft.com/office/powerpoint/2010/main" val="2918686737"/>
              </p:ext>
            </p:extLst>
          </p:nvPr>
        </p:nvGraphicFramePr>
        <p:xfrm>
          <a:off x="510364" y="1318437"/>
          <a:ext cx="11142920" cy="5167420"/>
        </p:xfrm>
        <a:graphic>
          <a:graphicData uri="http://schemas.openxmlformats.org/drawingml/2006/table">
            <a:tbl>
              <a:tblPr/>
              <a:tblGrid>
                <a:gridCol w="673967">
                  <a:extLst>
                    <a:ext uri="{9D8B030D-6E8A-4147-A177-3AD203B41FA5}">
                      <a16:colId xmlns:a16="http://schemas.microsoft.com/office/drawing/2014/main" val="3196678373"/>
                    </a:ext>
                  </a:extLst>
                </a:gridCol>
                <a:gridCol w="2381351">
                  <a:extLst>
                    <a:ext uri="{9D8B030D-6E8A-4147-A177-3AD203B41FA5}">
                      <a16:colId xmlns:a16="http://schemas.microsoft.com/office/drawing/2014/main" val="2576923225"/>
                    </a:ext>
                  </a:extLst>
                </a:gridCol>
                <a:gridCol w="1145743">
                  <a:extLst>
                    <a:ext uri="{9D8B030D-6E8A-4147-A177-3AD203B41FA5}">
                      <a16:colId xmlns:a16="http://schemas.microsoft.com/office/drawing/2014/main" val="1447070387"/>
                    </a:ext>
                  </a:extLst>
                </a:gridCol>
                <a:gridCol w="1196291">
                  <a:extLst>
                    <a:ext uri="{9D8B030D-6E8A-4147-A177-3AD203B41FA5}">
                      <a16:colId xmlns:a16="http://schemas.microsoft.com/office/drawing/2014/main" val="1319431528"/>
                    </a:ext>
                  </a:extLst>
                </a:gridCol>
                <a:gridCol w="1415331">
                  <a:extLst>
                    <a:ext uri="{9D8B030D-6E8A-4147-A177-3AD203B41FA5}">
                      <a16:colId xmlns:a16="http://schemas.microsoft.com/office/drawing/2014/main" val="4146786739"/>
                    </a:ext>
                  </a:extLst>
                </a:gridCol>
                <a:gridCol w="1769164">
                  <a:extLst>
                    <a:ext uri="{9D8B030D-6E8A-4147-A177-3AD203B41FA5}">
                      <a16:colId xmlns:a16="http://schemas.microsoft.com/office/drawing/2014/main" val="710521316"/>
                    </a:ext>
                  </a:extLst>
                </a:gridCol>
                <a:gridCol w="1364782">
                  <a:extLst>
                    <a:ext uri="{9D8B030D-6E8A-4147-A177-3AD203B41FA5}">
                      <a16:colId xmlns:a16="http://schemas.microsoft.com/office/drawing/2014/main" val="3210979015"/>
                    </a:ext>
                  </a:extLst>
                </a:gridCol>
                <a:gridCol w="1196291">
                  <a:extLst>
                    <a:ext uri="{9D8B030D-6E8A-4147-A177-3AD203B41FA5}">
                      <a16:colId xmlns:a16="http://schemas.microsoft.com/office/drawing/2014/main" val="1572907723"/>
                    </a:ext>
                  </a:extLst>
                </a:gridCol>
              </a:tblGrid>
              <a:tr h="425457">
                <a:tc>
                  <a:txBody>
                    <a:bodyPr/>
                    <a:lstStyle/>
                    <a:p>
                      <a:pPr algn="l" fontAlgn="b"/>
                      <a:endParaRPr sz="1400" dirty="0">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gridSpan="5">
                  <a:txBody>
                    <a:bodyPr/>
                    <a:lstStyle/>
                    <a:p>
                      <a:pPr algn="l" fontAlgn="b"/>
                      <a:r>
                        <a:rPr lang="en-US" sz="1400" b="0" i="0" u="none" strike="noStrike" dirty="0">
                          <a:solidFill>
                            <a:srgbClr val="000000"/>
                          </a:solidFill>
                          <a:effectLst/>
                          <a:latin typeface="+mn-lt"/>
                        </a:rPr>
                        <a:t>NORTH CAROLINA DEPARTMENT OF HEALTH AND HUMAN SERVICES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1150467943"/>
                  </a:ext>
                </a:extLst>
              </a:tr>
              <a:tr h="249577">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mn-lt"/>
                        </a:rPr>
                        <a:t>XS325</a:t>
                      </a:r>
                    </a:p>
                  </a:txBody>
                  <a:tcPr marL="9525" marR="9525" marT="9525" marB="0" anchor="b">
                    <a:lnL>
                      <a:noFill/>
                    </a:lnL>
                    <a:lnR>
                      <a:noFill/>
                    </a:lnR>
                    <a:lnT>
                      <a:noFill/>
                    </a:lnT>
                    <a:lnB>
                      <a:noFill/>
                    </a:lnB>
                  </a:tcPr>
                </a:tc>
                <a:tc gridSpan="4">
                  <a:txBody>
                    <a:bodyPr/>
                    <a:lstStyle/>
                    <a:p>
                      <a:pPr algn="ctr" fontAlgn="b"/>
                      <a:r>
                        <a:rPr lang="en-US" sz="1400" b="0" i="0" u="none" strike="noStrike" dirty="0">
                          <a:solidFill>
                            <a:srgbClr val="FF0000"/>
                          </a:solidFill>
                          <a:effectLst/>
                          <a:latin typeface="+mn-lt"/>
                        </a:rPr>
                        <a:t>SUMMARY OF ADMINISTRATIVE EXPENDITURES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400" b="0" i="0" u="none" strike="noStrike">
                          <a:solidFill>
                            <a:srgbClr val="000000"/>
                          </a:solidFill>
                          <a:effectLst/>
                          <a:latin typeface="+mn-lt"/>
                        </a:rPr>
                        <a:t> RUN DATE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mn-lt"/>
                        </a:rPr>
                        <a:t>7/10/2020</a:t>
                      </a:r>
                    </a:p>
                  </a:txBody>
                  <a:tcPr marL="9525" marR="9525" marT="9525" marB="0" anchor="b">
                    <a:lnL>
                      <a:noFill/>
                    </a:lnL>
                    <a:lnR>
                      <a:noFill/>
                    </a:lnR>
                    <a:lnT>
                      <a:noFill/>
                    </a:lnT>
                    <a:lnB>
                      <a:noFill/>
                    </a:lnB>
                  </a:tcPr>
                </a:tc>
                <a:extLst>
                  <a:ext uri="{0D108BD9-81ED-4DB2-BD59-A6C34878D82A}">
                    <a16:rowId xmlns:a16="http://schemas.microsoft.com/office/drawing/2014/main" val="899633711"/>
                  </a:ext>
                </a:extLst>
              </a:tr>
              <a:tr h="249577">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3980916686"/>
                  </a:ext>
                </a:extLst>
              </a:tr>
              <a:tr h="249577">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mn-lt"/>
                        </a:rPr>
                        <a:t>xxxxxx COUNTY</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mn-lt"/>
                        </a:rPr>
                        <a:t>0</a:t>
                      </a: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gridSpan="2">
                  <a:txBody>
                    <a:bodyPr/>
                    <a:lstStyle/>
                    <a:p>
                      <a:pPr algn="l" fontAlgn="b"/>
                      <a:r>
                        <a:rPr lang="en-US" sz="1400" b="0" i="0" u="none" strike="noStrike" dirty="0">
                          <a:solidFill>
                            <a:srgbClr val="000000"/>
                          </a:solidFill>
                          <a:effectLst/>
                          <a:latin typeface="+mn-lt"/>
                        </a:rPr>
                        <a:t>     FILE DATE 05-20</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r>
                        <a:rPr lang="en-US" sz="1400" b="0" i="0" u="none" strike="noStrike">
                          <a:solidFill>
                            <a:srgbClr val="000000"/>
                          </a:solidFill>
                          <a:effectLst/>
                          <a:latin typeface="+mn-lt"/>
                        </a:rPr>
                        <a:t> PAGE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mn-lt"/>
                        </a:rPr>
                        <a:t>1</a:t>
                      </a:r>
                    </a:p>
                  </a:txBody>
                  <a:tcPr marL="9525" marR="9525" marT="9525" marB="0" anchor="b">
                    <a:lnL>
                      <a:noFill/>
                    </a:lnL>
                    <a:lnR>
                      <a:noFill/>
                    </a:lnR>
                    <a:lnT>
                      <a:noFill/>
                    </a:lnT>
                    <a:lnB>
                      <a:noFill/>
                    </a:lnB>
                  </a:tcPr>
                </a:tc>
                <a:extLst>
                  <a:ext uri="{0D108BD9-81ED-4DB2-BD59-A6C34878D82A}">
                    <a16:rowId xmlns:a16="http://schemas.microsoft.com/office/drawing/2014/main" val="263365548"/>
                  </a:ext>
                </a:extLst>
              </a:tr>
              <a:tr h="249577">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2760906972"/>
                  </a:ext>
                </a:extLst>
              </a:tr>
              <a:tr h="249577">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mn-lt"/>
                        </a:rPr>
                        <a:t>NO OF</a:t>
                      </a: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mn-lt"/>
                        </a:rPr>
                        <a:t> OTHER </a:t>
                      </a: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1628017587"/>
                  </a:ext>
                </a:extLst>
              </a:tr>
              <a:tr h="249577">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mn-lt"/>
                        </a:rPr>
                        <a:t>PEOPLE</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mn-lt"/>
                        </a:rPr>
                        <a:t>SALARY</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mn-lt"/>
                        </a:rPr>
                        <a:t>TRAVEL</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mn-lt"/>
                        </a:rPr>
                        <a:t>         BENEFITS</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mn-lt"/>
                        </a:rPr>
                        <a:t> ADMIN </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mn-lt"/>
                        </a:rPr>
                        <a:t>TOTAL</a:t>
                      </a:r>
                    </a:p>
                  </a:txBody>
                  <a:tcPr marL="9525" marR="9525" marT="9525" marB="0" anchor="b">
                    <a:lnL>
                      <a:noFill/>
                    </a:lnL>
                    <a:lnR>
                      <a:noFill/>
                    </a:lnR>
                    <a:lnT>
                      <a:noFill/>
                    </a:lnT>
                    <a:lnB>
                      <a:noFill/>
                    </a:lnB>
                  </a:tcPr>
                </a:tc>
                <a:extLst>
                  <a:ext uri="{0D108BD9-81ED-4DB2-BD59-A6C34878D82A}">
                    <a16:rowId xmlns:a16="http://schemas.microsoft.com/office/drawing/2014/main" val="3384328295"/>
                  </a:ext>
                </a:extLst>
              </a:tr>
              <a:tr h="249577">
                <a:tc>
                  <a:txBody>
                    <a:bodyPr/>
                    <a:lstStyle/>
                    <a:p>
                      <a:pPr algn="ctr" fontAlgn="b"/>
                      <a:r>
                        <a:rPr lang="en-US" sz="1400" b="0" i="0" u="none" strike="noStrike" dirty="0">
                          <a:solidFill>
                            <a:srgbClr val="FF0000"/>
                          </a:solidFill>
                          <a:effectLst/>
                          <a:latin typeface="+mn-lt"/>
                        </a:rPr>
                        <a:t>APP</a:t>
                      </a: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1837444276"/>
                  </a:ext>
                </a:extLst>
              </a:tr>
              <a:tr h="249577">
                <a:tc>
                  <a:txBody>
                    <a:bodyPr/>
                    <a:lstStyle/>
                    <a:p>
                      <a:pPr algn="ctr" fontAlgn="b"/>
                      <a:r>
                        <a:rPr lang="en-US" sz="1400" b="0" i="0" u="none" strike="noStrike" dirty="0">
                          <a:solidFill>
                            <a:srgbClr val="FF0000"/>
                          </a:solidFill>
                          <a:effectLst/>
                          <a:latin typeface="+mn-lt"/>
                        </a:rPr>
                        <a:t>CODE</a:t>
                      </a: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r>
                        <a:rPr lang="en-US" sz="1400" b="0" i="0" u="none" strike="noStrike" dirty="0">
                          <a:solidFill>
                            <a:srgbClr val="FF0000"/>
                          </a:solidFill>
                          <a:effectLst/>
                          <a:latin typeface="+mn-lt"/>
                        </a:rPr>
                        <a:t># FTE's</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FF0000"/>
                          </a:solidFill>
                          <a:effectLst/>
                          <a:latin typeface="+mn-lt"/>
                        </a:rPr>
                        <a:t>Part I</a:t>
                      </a:r>
                    </a:p>
                  </a:txBody>
                  <a:tcPr marL="9525" marR="9525" marT="9525" marB="0" anchor="b">
                    <a:lnL>
                      <a:noFill/>
                    </a:lnL>
                    <a:lnR>
                      <a:noFill/>
                    </a:lnR>
                    <a:lnT>
                      <a:noFill/>
                    </a:lnT>
                    <a:lnB>
                      <a:noFill/>
                    </a:lnB>
                  </a:tcPr>
                </a:tc>
                <a:tc>
                  <a:txBody>
                    <a:bodyPr/>
                    <a:lstStyle/>
                    <a:p>
                      <a:pPr algn="ctr" fontAlgn="b"/>
                      <a:endParaRPr lang="en-US" sz="1400" b="0" i="0" u="none" strike="noStrike">
                        <a:solidFill>
                          <a:srgbClr val="FF0000"/>
                        </a:solidFill>
                        <a:effectLst/>
                        <a:latin typeface="+mn-lt"/>
                      </a:endParaRPr>
                    </a:p>
                  </a:txBody>
                  <a:tcPr marL="9525" marR="9525" marT="9525" marB="0" anchor="b">
                    <a:lnL>
                      <a:noFill/>
                    </a:lnL>
                    <a:lnR>
                      <a:noFill/>
                    </a:lnR>
                    <a:lnT>
                      <a:noFill/>
                    </a:lnT>
                    <a:lnB>
                      <a:noFill/>
                    </a:lnB>
                  </a:tcPr>
                </a:tc>
                <a:tc>
                  <a:txBody>
                    <a:bodyPr/>
                    <a:lstStyle/>
                    <a:p>
                      <a:pPr algn="ctr" fontAlgn="b"/>
                      <a:r>
                        <a:rPr lang="en-US" sz="1400" b="0" i="0" u="none" strike="noStrike" dirty="0">
                          <a:solidFill>
                            <a:srgbClr val="FF0000"/>
                          </a:solidFill>
                          <a:effectLst/>
                          <a:latin typeface="+mn-lt"/>
                        </a:rPr>
                        <a:t>     Part I</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FF0000"/>
                          </a:solidFill>
                          <a:effectLst/>
                          <a:latin typeface="+mn-lt"/>
                        </a:rPr>
                        <a:t> Part II </a:t>
                      </a: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3833873437"/>
                  </a:ext>
                </a:extLst>
              </a:tr>
              <a:tr h="249577">
                <a:tc>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r>
                        <a:rPr lang="en-US" sz="1400" b="1" i="0" u="none" strike="noStrike" dirty="0">
                          <a:solidFill>
                            <a:srgbClr val="000000"/>
                          </a:solidFill>
                          <a:effectLst/>
                          <a:highlight>
                            <a:srgbClr val="FFFF00"/>
                          </a:highlight>
                          <a:latin typeface="+mn-lt"/>
                        </a:rPr>
                        <a:t>SERVICES</a:t>
                      </a: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3860882584"/>
                  </a:ext>
                </a:extLst>
              </a:tr>
              <a:tr h="249577">
                <a:tc>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1216147243"/>
                  </a:ext>
                </a:extLst>
              </a:tr>
              <a:tr h="249577">
                <a:tc>
                  <a:txBody>
                    <a:bodyPr/>
                    <a:lstStyle/>
                    <a:p>
                      <a:pPr algn="ctr" fontAlgn="b"/>
                      <a:r>
                        <a:rPr lang="en-US" sz="1400" b="0" i="0" u="none" strike="noStrike" dirty="0">
                          <a:solidFill>
                            <a:srgbClr val="000000"/>
                          </a:solidFill>
                          <a:effectLst/>
                          <a:latin typeface="+mn-lt"/>
                        </a:rPr>
                        <a:t>304</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mn-lt"/>
                        </a:rPr>
                        <a:t>IVE OPT ADM ADP</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mn-lt"/>
                        </a:rPr>
                        <a:t>0.09</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mn-lt"/>
                        </a:rPr>
                        <a:t>419.14</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mn-lt"/>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mn-lt"/>
                        </a:rPr>
                        <a:t>140.04</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mn-lt"/>
                        </a:rPr>
                        <a:t>                  -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mn-lt"/>
                        </a:rPr>
                        <a:t>559.18</a:t>
                      </a:r>
                    </a:p>
                  </a:txBody>
                  <a:tcPr marL="9525" marR="9525" marT="9525" marB="0" anchor="b">
                    <a:lnL>
                      <a:noFill/>
                    </a:lnL>
                    <a:lnR>
                      <a:noFill/>
                    </a:lnR>
                    <a:lnT>
                      <a:noFill/>
                    </a:lnT>
                    <a:lnB>
                      <a:noFill/>
                    </a:lnB>
                  </a:tcPr>
                </a:tc>
                <a:extLst>
                  <a:ext uri="{0D108BD9-81ED-4DB2-BD59-A6C34878D82A}">
                    <a16:rowId xmlns:a16="http://schemas.microsoft.com/office/drawing/2014/main" val="1332999370"/>
                  </a:ext>
                </a:extLst>
              </a:tr>
              <a:tr h="249577">
                <a:tc>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3193663754"/>
                  </a:ext>
                </a:extLst>
              </a:tr>
              <a:tr h="249577">
                <a:tc>
                  <a:txBody>
                    <a:bodyPr/>
                    <a:lstStyle/>
                    <a:p>
                      <a:pPr algn="ctr" fontAlgn="b"/>
                      <a:r>
                        <a:rPr lang="en-US" sz="1400" b="0" i="0" u="none" strike="noStrike" dirty="0">
                          <a:solidFill>
                            <a:srgbClr val="000000"/>
                          </a:solidFill>
                          <a:effectLst/>
                          <a:latin typeface="+mn-lt"/>
                        </a:rPr>
                        <a:t>115</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mn-lt"/>
                        </a:rPr>
                        <a:t>CPS STATE</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mn-lt"/>
                        </a:rPr>
                        <a:t>1.60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mn-lt"/>
                        </a:rPr>
                        <a:t>5,117.89</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mn-lt"/>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mn-lt"/>
                        </a:rPr>
                        <a:t>1,684.27</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mn-lt"/>
                        </a:rPr>
                        <a:t>                  -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mn-lt"/>
                        </a:rPr>
                        <a:t>6,802.16</a:t>
                      </a:r>
                    </a:p>
                  </a:txBody>
                  <a:tcPr marL="9525" marR="9525" marT="9525" marB="0" anchor="b">
                    <a:lnL>
                      <a:noFill/>
                    </a:lnL>
                    <a:lnR>
                      <a:noFill/>
                    </a:lnR>
                    <a:lnT>
                      <a:noFill/>
                    </a:lnT>
                    <a:lnB>
                      <a:noFill/>
                    </a:lnB>
                  </a:tcPr>
                </a:tc>
                <a:extLst>
                  <a:ext uri="{0D108BD9-81ED-4DB2-BD59-A6C34878D82A}">
                    <a16:rowId xmlns:a16="http://schemas.microsoft.com/office/drawing/2014/main" val="2269012784"/>
                  </a:ext>
                </a:extLst>
              </a:tr>
              <a:tr h="249577">
                <a:tc>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2843646160"/>
                  </a:ext>
                </a:extLst>
              </a:tr>
              <a:tr h="249577">
                <a:tc>
                  <a:txBody>
                    <a:bodyPr/>
                    <a:lstStyle/>
                    <a:p>
                      <a:pPr algn="ctr" fontAlgn="b"/>
                      <a:r>
                        <a:rPr lang="en-US" sz="1400" b="0" i="0" u="none" strike="noStrike" dirty="0">
                          <a:solidFill>
                            <a:srgbClr val="000000"/>
                          </a:solidFill>
                          <a:effectLst/>
                          <a:latin typeface="+mn-lt"/>
                        </a:rPr>
                        <a:t>397</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mn-lt"/>
                        </a:rPr>
                        <a:t>SSBG FED-CM&amp;CNCL</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mn-lt"/>
                        </a:rPr>
                        <a:t>2.30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mn-lt"/>
                        </a:rPr>
                        <a:t>6,700.35</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mn-lt"/>
                        </a:rPr>
                        <a:t>0.00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mn-lt"/>
                        </a:rPr>
                        <a:t>2,125.72</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mn-lt"/>
                        </a:rPr>
                        <a:t>                  -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mn-lt"/>
                        </a:rPr>
                        <a:t>8,826.07</a:t>
                      </a:r>
                    </a:p>
                  </a:txBody>
                  <a:tcPr marL="9525" marR="9525" marT="9525" marB="0" anchor="b">
                    <a:lnL>
                      <a:noFill/>
                    </a:lnL>
                    <a:lnR>
                      <a:noFill/>
                    </a:lnR>
                    <a:lnT>
                      <a:noFill/>
                    </a:lnT>
                    <a:lnB>
                      <a:noFill/>
                    </a:lnB>
                  </a:tcPr>
                </a:tc>
                <a:extLst>
                  <a:ext uri="{0D108BD9-81ED-4DB2-BD59-A6C34878D82A}">
                    <a16:rowId xmlns:a16="http://schemas.microsoft.com/office/drawing/2014/main" val="3176385513"/>
                  </a:ext>
                </a:extLst>
              </a:tr>
              <a:tr h="249577">
                <a:tc>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1691745206"/>
                  </a:ext>
                </a:extLst>
              </a:tr>
              <a:tr h="249577">
                <a:tc>
                  <a:txBody>
                    <a:bodyPr/>
                    <a:lstStyle/>
                    <a:p>
                      <a:pPr algn="ctr" fontAlgn="b"/>
                      <a:r>
                        <a:rPr lang="en-US" sz="1400" b="0" i="0" u="none" strike="noStrike" dirty="0">
                          <a:solidFill>
                            <a:srgbClr val="000000"/>
                          </a:solidFill>
                          <a:effectLst/>
                          <a:latin typeface="+mn-lt"/>
                        </a:rPr>
                        <a:t>507</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mn-lt"/>
                        </a:rPr>
                        <a:t>N-ELIGIBLE-FC</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mn-lt"/>
                        </a:rPr>
                        <a:t>0.01</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mn-lt"/>
                        </a:rPr>
                        <a:t>57.43</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mn-lt"/>
                        </a:rPr>
                        <a:t>0.00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mn-lt"/>
                        </a:rPr>
                        <a:t>17.42</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mn-lt"/>
                        </a:rPr>
                        <a:t>                  -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mn-lt"/>
                        </a:rPr>
                        <a:t>74.85</a:t>
                      </a:r>
                    </a:p>
                  </a:txBody>
                  <a:tcPr marL="9525" marR="9525" marT="9525" marB="0" anchor="b">
                    <a:lnL>
                      <a:noFill/>
                    </a:lnL>
                    <a:lnR>
                      <a:noFill/>
                    </a:lnR>
                    <a:lnT>
                      <a:noFill/>
                    </a:lnT>
                    <a:lnB>
                      <a:noFill/>
                    </a:lnB>
                  </a:tcPr>
                </a:tc>
                <a:extLst>
                  <a:ext uri="{0D108BD9-81ED-4DB2-BD59-A6C34878D82A}">
                    <a16:rowId xmlns:a16="http://schemas.microsoft.com/office/drawing/2014/main" val="1551089066"/>
                  </a:ext>
                </a:extLst>
              </a:tr>
              <a:tr h="249577">
                <a:tc>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2574184220"/>
                  </a:ext>
                </a:extLst>
              </a:tr>
              <a:tr h="249577">
                <a:tc>
                  <a:txBody>
                    <a:bodyPr/>
                    <a:lstStyle/>
                    <a:p>
                      <a:pPr algn="ctr" fontAlgn="b"/>
                      <a:r>
                        <a:rPr lang="en-US" sz="1400" b="0" i="0" u="none" strike="noStrike" dirty="0">
                          <a:solidFill>
                            <a:srgbClr val="000000"/>
                          </a:solidFill>
                          <a:effectLst/>
                          <a:latin typeface="+mn-lt"/>
                        </a:rPr>
                        <a:t>509</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mn-lt"/>
                        </a:rPr>
                        <a:t>N-ELIG FAM SUP</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mn-lt"/>
                        </a:rPr>
                        <a:t>0.06</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mn-lt"/>
                        </a:rPr>
                        <a:t>138.14</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mn-lt"/>
                        </a:rPr>
                        <a:t>0.00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mn-lt"/>
                        </a:rPr>
                        <a:t>57.38</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mn-lt"/>
                        </a:rPr>
                        <a:t>                  -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mn-lt"/>
                        </a:rPr>
                        <a:t>195.52</a:t>
                      </a:r>
                    </a:p>
                  </a:txBody>
                  <a:tcPr marL="9525" marR="9525" marT="9525" marB="0" anchor="b">
                    <a:lnL>
                      <a:noFill/>
                    </a:lnL>
                    <a:lnR>
                      <a:noFill/>
                    </a:lnR>
                    <a:lnT>
                      <a:noFill/>
                    </a:lnT>
                    <a:lnB>
                      <a:noFill/>
                    </a:lnB>
                  </a:tcPr>
                </a:tc>
                <a:extLst>
                  <a:ext uri="{0D108BD9-81ED-4DB2-BD59-A6C34878D82A}">
                    <a16:rowId xmlns:a16="http://schemas.microsoft.com/office/drawing/2014/main" val="2918741317"/>
                  </a:ext>
                </a:extLst>
              </a:tr>
            </a:tbl>
          </a:graphicData>
        </a:graphic>
      </p:graphicFrame>
    </p:spTree>
    <p:extLst>
      <p:ext uri="{BB962C8B-B14F-4D97-AF65-F5344CB8AC3E}">
        <p14:creationId xmlns:p14="http://schemas.microsoft.com/office/powerpoint/2010/main" val="819712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AFE9D-7DED-47E6-BFFF-73DF83A967A2}"/>
              </a:ext>
            </a:extLst>
          </p:cNvPr>
          <p:cNvSpPr>
            <a:spLocks noGrp="1"/>
          </p:cNvSpPr>
          <p:nvPr>
            <p:ph type="title"/>
          </p:nvPr>
        </p:nvSpPr>
        <p:spPr>
          <a:xfrm>
            <a:off x="838200" y="237534"/>
            <a:ext cx="10515600" cy="1325563"/>
          </a:xfrm>
        </p:spPr>
        <p:txBody>
          <a:bodyPr>
            <a:normAutofit/>
          </a:bodyPr>
          <a:lstStyle/>
          <a:p>
            <a:r>
              <a:rPr lang="en-US" sz="4000" dirty="0">
                <a:solidFill>
                  <a:prstClr val="black"/>
                </a:solidFill>
              </a:rPr>
              <a:t>325 –  1</a:t>
            </a:r>
            <a:r>
              <a:rPr lang="en-US" sz="4000" baseline="30000" dirty="0">
                <a:solidFill>
                  <a:prstClr val="black"/>
                </a:solidFill>
              </a:rPr>
              <a:t>ST</a:t>
            </a:r>
            <a:r>
              <a:rPr lang="en-US" sz="4000" dirty="0">
                <a:solidFill>
                  <a:prstClr val="black"/>
                </a:solidFill>
              </a:rPr>
              <a:t> VERSION/PASS                                         SUMMARY OF ADMINISTRATIVE EXPENDITURES</a:t>
            </a:r>
            <a:endParaRPr lang="en-US" dirty="0"/>
          </a:p>
        </p:txBody>
      </p:sp>
      <p:graphicFrame>
        <p:nvGraphicFramePr>
          <p:cNvPr id="4" name="Content Placeholder 3">
            <a:extLst>
              <a:ext uri="{FF2B5EF4-FFF2-40B4-BE49-F238E27FC236}">
                <a16:creationId xmlns:a16="http://schemas.microsoft.com/office/drawing/2014/main" id="{C5D0716F-2681-4845-B8F1-16936A01C3B0}"/>
              </a:ext>
            </a:extLst>
          </p:cNvPr>
          <p:cNvGraphicFramePr>
            <a:graphicFrameLocks noGrp="1"/>
          </p:cNvGraphicFramePr>
          <p:nvPr>
            <p:ph idx="1"/>
            <p:extLst>
              <p:ext uri="{D42A27DB-BD31-4B8C-83A1-F6EECF244321}">
                <p14:modId xmlns:p14="http://schemas.microsoft.com/office/powerpoint/2010/main" val="4158036820"/>
              </p:ext>
            </p:extLst>
          </p:nvPr>
        </p:nvGraphicFramePr>
        <p:xfrm>
          <a:off x="717549" y="1859812"/>
          <a:ext cx="10756902" cy="5311140"/>
        </p:xfrm>
        <a:graphic>
          <a:graphicData uri="http://schemas.openxmlformats.org/drawingml/2006/table">
            <a:tbl>
              <a:tblPr/>
              <a:tblGrid>
                <a:gridCol w="649964">
                  <a:extLst>
                    <a:ext uri="{9D8B030D-6E8A-4147-A177-3AD203B41FA5}">
                      <a16:colId xmlns:a16="http://schemas.microsoft.com/office/drawing/2014/main" val="2379072430"/>
                    </a:ext>
                  </a:extLst>
                </a:gridCol>
                <a:gridCol w="2296538">
                  <a:extLst>
                    <a:ext uri="{9D8B030D-6E8A-4147-A177-3AD203B41FA5}">
                      <a16:colId xmlns:a16="http://schemas.microsoft.com/office/drawing/2014/main" val="1631220062"/>
                    </a:ext>
                  </a:extLst>
                </a:gridCol>
                <a:gridCol w="1104938">
                  <a:extLst>
                    <a:ext uri="{9D8B030D-6E8A-4147-A177-3AD203B41FA5}">
                      <a16:colId xmlns:a16="http://schemas.microsoft.com/office/drawing/2014/main" val="2966599885"/>
                    </a:ext>
                  </a:extLst>
                </a:gridCol>
                <a:gridCol w="1153686">
                  <a:extLst>
                    <a:ext uri="{9D8B030D-6E8A-4147-A177-3AD203B41FA5}">
                      <a16:colId xmlns:a16="http://schemas.microsoft.com/office/drawing/2014/main" val="1664649781"/>
                    </a:ext>
                  </a:extLst>
                </a:gridCol>
                <a:gridCol w="1364924">
                  <a:extLst>
                    <a:ext uri="{9D8B030D-6E8A-4147-A177-3AD203B41FA5}">
                      <a16:colId xmlns:a16="http://schemas.microsoft.com/office/drawing/2014/main" val="3712633380"/>
                    </a:ext>
                  </a:extLst>
                </a:gridCol>
                <a:gridCol w="1711572">
                  <a:extLst>
                    <a:ext uri="{9D8B030D-6E8A-4147-A177-3AD203B41FA5}">
                      <a16:colId xmlns:a16="http://schemas.microsoft.com/office/drawing/2014/main" val="855704065"/>
                    </a:ext>
                  </a:extLst>
                </a:gridCol>
                <a:gridCol w="1321594">
                  <a:extLst>
                    <a:ext uri="{9D8B030D-6E8A-4147-A177-3AD203B41FA5}">
                      <a16:colId xmlns:a16="http://schemas.microsoft.com/office/drawing/2014/main" val="2676032503"/>
                    </a:ext>
                  </a:extLst>
                </a:gridCol>
                <a:gridCol w="1153686">
                  <a:extLst>
                    <a:ext uri="{9D8B030D-6E8A-4147-A177-3AD203B41FA5}">
                      <a16:colId xmlns:a16="http://schemas.microsoft.com/office/drawing/2014/main" val="1462420128"/>
                    </a:ext>
                  </a:extLst>
                </a:gridCol>
              </a:tblGrid>
              <a:tr h="538883">
                <a:tc>
                  <a:txBody>
                    <a:bodyPr/>
                    <a:lstStyle/>
                    <a:p>
                      <a:pPr algn="ctr" fontAlgn="b"/>
                      <a:endParaRPr lang="en-US" sz="1400" b="0" i="0" u="none" strike="noStrike" dirty="0">
                        <a:solidFill>
                          <a:srgbClr val="FF0000"/>
                        </a:solidFill>
                        <a:effectLst/>
                        <a:latin typeface="Calibri" panose="020F0502020204030204" pitchFamily="34" charset="0"/>
                      </a:endParaRPr>
                    </a:p>
                    <a:p>
                      <a:pPr algn="ctr" fontAlgn="b"/>
                      <a:endParaRPr lang="en-US" sz="1400" b="0" i="0" u="none" strike="noStrike" dirty="0">
                        <a:solidFill>
                          <a:srgbClr val="FF0000"/>
                        </a:solidFill>
                        <a:effectLst/>
                        <a:latin typeface="Calibri" panose="020F0502020204030204" pitchFamily="34" charset="0"/>
                      </a:endParaRPr>
                    </a:p>
                    <a:p>
                      <a:pPr algn="ctr" fontAlgn="b"/>
                      <a:endParaRPr lang="en-US" sz="1400" b="0" i="0" u="none" strike="noStrike" dirty="0">
                        <a:solidFill>
                          <a:srgbClr val="FF0000"/>
                        </a:solidFill>
                        <a:effectLst/>
                        <a:latin typeface="Calibri" panose="020F0502020204030204" pitchFamily="34" charset="0"/>
                      </a:endParaRPr>
                    </a:p>
                    <a:p>
                      <a:pPr algn="ctr" fontAlgn="b"/>
                      <a:endParaRPr lang="en-US" sz="1400" b="0" i="0" u="none" strike="noStrike" dirty="0">
                        <a:solidFill>
                          <a:srgbClr val="FF0000"/>
                        </a:solidFill>
                        <a:effectLst/>
                        <a:latin typeface="Calibri" panose="020F0502020204030204" pitchFamily="34" charset="0"/>
                      </a:endParaRPr>
                    </a:p>
                    <a:p>
                      <a:pPr algn="ctr" fontAlgn="b"/>
                      <a:r>
                        <a:rPr lang="en-US" sz="1400" b="0" i="0" u="none" strike="noStrike" dirty="0">
                          <a:solidFill>
                            <a:srgbClr val="FF0000"/>
                          </a:solidFill>
                          <a:effectLst/>
                          <a:latin typeface="Calibri" panose="020F0502020204030204" pitchFamily="34" charset="0"/>
                        </a:rPr>
                        <a:t>SUP</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P-A SUPER 84</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3.30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13,500.29</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3,983.52</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17,483.81</a:t>
                      </a:r>
                    </a:p>
                  </a:txBody>
                  <a:tcPr marL="9525" marR="9525" marT="9525" marB="0" anchor="b">
                    <a:lnL>
                      <a:noFill/>
                    </a:lnL>
                    <a:lnR>
                      <a:noFill/>
                    </a:lnR>
                    <a:lnT>
                      <a:noFill/>
                    </a:lnT>
                    <a:lnB>
                      <a:noFill/>
                    </a:lnB>
                  </a:tcPr>
                </a:tc>
                <a:extLst>
                  <a:ext uri="{0D108BD9-81ED-4DB2-BD59-A6C34878D82A}">
                    <a16:rowId xmlns:a16="http://schemas.microsoft.com/office/drawing/2014/main" val="2573540597"/>
                  </a:ext>
                </a:extLst>
              </a:tr>
              <a:tr h="184895">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158405663"/>
                  </a:ext>
                </a:extLst>
              </a:tr>
              <a:tr h="184895">
                <a:tc>
                  <a:txBody>
                    <a:bodyPr/>
                    <a:lstStyle/>
                    <a:p>
                      <a:pPr algn="ctr" fontAlgn="b"/>
                      <a:r>
                        <a:rPr lang="en-US" sz="1400" b="0" i="0" u="none" strike="noStrike" dirty="0">
                          <a:solidFill>
                            <a:srgbClr val="FF0000"/>
                          </a:solidFill>
                          <a:effectLst/>
                          <a:latin typeface="Calibri" panose="020F0502020204030204" pitchFamily="34" charset="0"/>
                        </a:rPr>
                        <a:t>SUP</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P-A OVRHEAD</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3,963.00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3,963.00</a:t>
                      </a:r>
                    </a:p>
                  </a:txBody>
                  <a:tcPr marL="9525" marR="9525" marT="9525" marB="0" anchor="b">
                    <a:lnL>
                      <a:noFill/>
                    </a:lnL>
                    <a:lnR>
                      <a:noFill/>
                    </a:lnR>
                    <a:lnT>
                      <a:noFill/>
                    </a:lnT>
                    <a:lnB>
                      <a:noFill/>
                    </a:lnB>
                  </a:tcPr>
                </a:tc>
                <a:extLst>
                  <a:ext uri="{0D108BD9-81ED-4DB2-BD59-A6C34878D82A}">
                    <a16:rowId xmlns:a16="http://schemas.microsoft.com/office/drawing/2014/main" val="1148217158"/>
                  </a:ext>
                </a:extLst>
              </a:tr>
              <a:tr h="184895">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941117985"/>
                  </a:ext>
                </a:extLst>
              </a:tr>
              <a:tr h="184895">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400" b="0" i="0" u="none" strike="noStrike" dirty="0">
                          <a:solidFill>
                            <a:srgbClr val="FF0000"/>
                          </a:solidFill>
                          <a:effectLst/>
                          <a:latin typeface="Calibri" panose="020F0502020204030204" pitchFamily="34" charset="0"/>
                        </a:rPr>
                        <a:t>SUB-TOTAL</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21.76</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FF0000"/>
                          </a:solidFill>
                          <a:effectLst/>
                          <a:latin typeface="Calibri" panose="020F0502020204030204" pitchFamily="34" charset="0"/>
                        </a:rPr>
                        <a:t>68,011.70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FF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FF0000"/>
                          </a:solidFill>
                          <a:effectLst/>
                          <a:latin typeface="Calibri" panose="020F0502020204030204" pitchFamily="34" charset="0"/>
                        </a:rPr>
                        <a:t>21,460.11</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FF0000"/>
                          </a:solidFill>
                          <a:effectLst/>
                          <a:latin typeface="Calibri" panose="020F0502020204030204" pitchFamily="34" charset="0"/>
                        </a:rPr>
                        <a:t>           4,123.00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FF0000"/>
                          </a:solidFill>
                          <a:effectLst/>
                          <a:latin typeface="Calibri" panose="020F0502020204030204" pitchFamily="34" charset="0"/>
                        </a:rPr>
                        <a:t>93,594.81</a:t>
                      </a:r>
                    </a:p>
                  </a:txBody>
                  <a:tcPr marL="9525" marR="9525" marT="9525" marB="0" anchor="b">
                    <a:lnL>
                      <a:noFill/>
                    </a:lnL>
                    <a:lnR>
                      <a:noFill/>
                    </a:lnR>
                    <a:lnT>
                      <a:noFill/>
                    </a:lnT>
                    <a:lnB>
                      <a:noFill/>
                    </a:lnB>
                  </a:tcPr>
                </a:tc>
                <a:extLst>
                  <a:ext uri="{0D108BD9-81ED-4DB2-BD59-A6C34878D82A}">
                    <a16:rowId xmlns:a16="http://schemas.microsoft.com/office/drawing/2014/main" val="1461874056"/>
                  </a:ext>
                </a:extLst>
              </a:tr>
              <a:tr h="184895">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188352331"/>
                  </a:ext>
                </a:extLst>
              </a:tr>
              <a:tr h="184895">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400" b="1" i="0" u="none" strike="noStrike" dirty="0">
                          <a:solidFill>
                            <a:srgbClr val="000000"/>
                          </a:solidFill>
                          <a:effectLst/>
                          <a:highlight>
                            <a:srgbClr val="FFFF00"/>
                          </a:highlight>
                          <a:latin typeface="Calibri" panose="020F0502020204030204" pitchFamily="34" charset="0"/>
                        </a:rPr>
                        <a:t>INCOME MAINT</a:t>
                      </a: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865626415"/>
                  </a:ext>
                </a:extLst>
              </a:tr>
              <a:tr h="184895">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656164885"/>
                  </a:ext>
                </a:extLst>
              </a:tr>
              <a:tr h="184895">
                <a:tc>
                  <a:txBody>
                    <a:bodyPr/>
                    <a:lstStyle/>
                    <a:p>
                      <a:pPr algn="ctr" fontAlgn="b"/>
                      <a:r>
                        <a:rPr lang="en-US" sz="1400" b="0" i="0" u="none" strike="noStrike" dirty="0">
                          <a:solidFill>
                            <a:srgbClr val="000000"/>
                          </a:solidFill>
                          <a:effectLst/>
                          <a:latin typeface="Calibri" panose="020F0502020204030204" pitchFamily="34" charset="0"/>
                        </a:rPr>
                        <a:t>412</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50% MED ASST</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0.02</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47.35</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18.32</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65.67</a:t>
                      </a:r>
                    </a:p>
                  </a:txBody>
                  <a:tcPr marL="9525" marR="9525" marT="9525" marB="0" anchor="b">
                    <a:lnL>
                      <a:noFill/>
                    </a:lnL>
                    <a:lnR>
                      <a:noFill/>
                    </a:lnR>
                    <a:lnT>
                      <a:noFill/>
                    </a:lnT>
                    <a:lnB>
                      <a:noFill/>
                    </a:lnB>
                  </a:tcPr>
                </a:tc>
                <a:extLst>
                  <a:ext uri="{0D108BD9-81ED-4DB2-BD59-A6C34878D82A}">
                    <a16:rowId xmlns:a16="http://schemas.microsoft.com/office/drawing/2014/main" val="1623976412"/>
                  </a:ext>
                </a:extLst>
              </a:tr>
              <a:tr h="184895">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953251366"/>
                  </a:ext>
                </a:extLst>
              </a:tr>
              <a:tr h="184895">
                <a:tc>
                  <a:txBody>
                    <a:bodyPr/>
                    <a:lstStyle/>
                    <a:p>
                      <a:pPr algn="ctr" fontAlgn="b"/>
                      <a:r>
                        <a:rPr lang="en-US" sz="1400" b="0" i="0" u="none" strike="noStrike" dirty="0">
                          <a:solidFill>
                            <a:srgbClr val="000000"/>
                          </a:solidFill>
                          <a:effectLst/>
                          <a:latin typeface="Calibri" panose="020F0502020204030204" pitchFamily="34" charset="0"/>
                        </a:rPr>
                        <a:t>417</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NON-PA FOOD ST</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4.77</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11,288.67</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3,845.24</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15,133.91</a:t>
                      </a:r>
                    </a:p>
                  </a:txBody>
                  <a:tcPr marL="9525" marR="9525" marT="9525" marB="0" anchor="b">
                    <a:lnL>
                      <a:noFill/>
                    </a:lnL>
                    <a:lnR>
                      <a:noFill/>
                    </a:lnR>
                    <a:lnT>
                      <a:noFill/>
                    </a:lnT>
                    <a:lnB>
                      <a:noFill/>
                    </a:lnB>
                  </a:tcPr>
                </a:tc>
                <a:extLst>
                  <a:ext uri="{0D108BD9-81ED-4DB2-BD59-A6C34878D82A}">
                    <a16:rowId xmlns:a16="http://schemas.microsoft.com/office/drawing/2014/main" val="82187297"/>
                  </a:ext>
                </a:extLst>
              </a:tr>
              <a:tr h="184895">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098671736"/>
                  </a:ext>
                </a:extLst>
              </a:tr>
              <a:tr h="184895">
                <a:tc>
                  <a:txBody>
                    <a:bodyPr/>
                    <a:lstStyle/>
                    <a:p>
                      <a:pPr algn="ctr" fontAlgn="b"/>
                      <a:r>
                        <a:rPr lang="en-US" sz="1400" b="0" i="0" u="none" strike="noStrike" dirty="0">
                          <a:solidFill>
                            <a:srgbClr val="000000"/>
                          </a:solidFill>
                          <a:effectLst/>
                          <a:latin typeface="Calibri" panose="020F0502020204030204" pitchFamily="34" charset="0"/>
                        </a:rPr>
                        <a:t>421</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75% MED ADM</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10.66</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23,889.51</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9,904.02</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33,793.53</a:t>
                      </a:r>
                    </a:p>
                  </a:txBody>
                  <a:tcPr marL="9525" marR="9525" marT="9525" marB="0" anchor="b">
                    <a:lnL>
                      <a:noFill/>
                    </a:lnL>
                    <a:lnR>
                      <a:noFill/>
                    </a:lnR>
                    <a:lnT>
                      <a:noFill/>
                    </a:lnT>
                    <a:lnB>
                      <a:noFill/>
                    </a:lnB>
                  </a:tcPr>
                </a:tc>
                <a:extLst>
                  <a:ext uri="{0D108BD9-81ED-4DB2-BD59-A6C34878D82A}">
                    <a16:rowId xmlns:a16="http://schemas.microsoft.com/office/drawing/2014/main" val="1714508753"/>
                  </a:ext>
                </a:extLst>
              </a:tr>
              <a:tr h="184895">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711793676"/>
                  </a:ext>
                </a:extLst>
              </a:tr>
              <a:tr h="184895">
                <a:tc>
                  <a:txBody>
                    <a:bodyPr/>
                    <a:lstStyle/>
                    <a:p>
                      <a:pPr algn="ctr" fontAlgn="b"/>
                      <a:r>
                        <a:rPr lang="en-US" sz="1400" b="0" i="0" u="none" strike="noStrike">
                          <a:solidFill>
                            <a:srgbClr val="000000"/>
                          </a:solidFill>
                          <a:effectLst/>
                          <a:latin typeface="Calibri" panose="020F0502020204030204" pitchFamily="34" charset="0"/>
                        </a:rPr>
                        <a:t>404</a:t>
                      </a:r>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F.S. NON-FRAUD</a:t>
                      </a:r>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0.94</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2,165.58</a:t>
                      </a:r>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837.92</a:t>
                      </a:r>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3,003.50</a:t>
                      </a:r>
                    </a:p>
                  </a:txBody>
                  <a:tcPr marL="9525" marR="9525" marT="9525" marB="0" anchor="b">
                    <a:lnL>
                      <a:noFill/>
                    </a:lnL>
                    <a:lnR>
                      <a:noFill/>
                    </a:lnR>
                    <a:lnT>
                      <a:noFill/>
                    </a:lnT>
                    <a:lnB>
                      <a:noFill/>
                    </a:lnB>
                  </a:tcPr>
                </a:tc>
                <a:extLst>
                  <a:ext uri="{0D108BD9-81ED-4DB2-BD59-A6C34878D82A}">
                    <a16:rowId xmlns:a16="http://schemas.microsoft.com/office/drawing/2014/main" val="1400859179"/>
                  </a:ext>
                </a:extLst>
              </a:tr>
              <a:tr h="184895">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43639932"/>
                  </a:ext>
                </a:extLst>
              </a:tr>
              <a:tr h="184895">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892827073"/>
                  </a:ext>
                </a:extLst>
              </a:tr>
              <a:tr h="184895">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945607016"/>
                  </a:ext>
                </a:extLst>
              </a:tr>
              <a:tr h="184895">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488866068"/>
                  </a:ext>
                </a:extLst>
              </a:tr>
              <a:tr h="184895">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165954000"/>
                  </a:ext>
                </a:extLst>
              </a:tr>
            </a:tbl>
          </a:graphicData>
        </a:graphic>
      </p:graphicFrame>
      <p:pic>
        <p:nvPicPr>
          <p:cNvPr id="5" name="Picture 4">
            <a:extLst>
              <a:ext uri="{FF2B5EF4-FFF2-40B4-BE49-F238E27FC236}">
                <a16:creationId xmlns:a16="http://schemas.microsoft.com/office/drawing/2014/main" id="{19780A2E-BD75-418C-951B-E546B694907D}"/>
              </a:ext>
            </a:extLst>
          </p:cNvPr>
          <p:cNvPicPr>
            <a:picLocks noChangeAspect="1"/>
          </p:cNvPicPr>
          <p:nvPr/>
        </p:nvPicPr>
        <p:blipFill>
          <a:blip r:embed="rId2"/>
          <a:stretch>
            <a:fillRect/>
          </a:stretch>
        </p:blipFill>
        <p:spPr>
          <a:xfrm>
            <a:off x="882651" y="1778296"/>
            <a:ext cx="10591800" cy="685800"/>
          </a:xfrm>
          <a:prstGeom prst="rect">
            <a:avLst/>
          </a:prstGeom>
        </p:spPr>
      </p:pic>
    </p:spTree>
    <p:extLst>
      <p:ext uri="{BB962C8B-B14F-4D97-AF65-F5344CB8AC3E}">
        <p14:creationId xmlns:p14="http://schemas.microsoft.com/office/powerpoint/2010/main" val="21529670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FE630-A88A-4964-B5AF-0A0F55D11E09}"/>
              </a:ext>
            </a:extLst>
          </p:cNvPr>
          <p:cNvSpPr>
            <a:spLocks noGrp="1"/>
          </p:cNvSpPr>
          <p:nvPr>
            <p:ph type="title"/>
          </p:nvPr>
        </p:nvSpPr>
        <p:spPr>
          <a:xfrm>
            <a:off x="838198" y="284094"/>
            <a:ext cx="10515600" cy="1325563"/>
          </a:xfrm>
        </p:spPr>
        <p:txBody>
          <a:bodyPr>
            <a:normAutofit/>
          </a:bodyPr>
          <a:lstStyle/>
          <a:p>
            <a:r>
              <a:rPr lang="en-US" sz="4000" dirty="0">
                <a:solidFill>
                  <a:prstClr val="black"/>
                </a:solidFill>
              </a:rPr>
              <a:t>325 –  1</a:t>
            </a:r>
            <a:r>
              <a:rPr lang="en-US" sz="4000" baseline="30000" dirty="0">
                <a:solidFill>
                  <a:prstClr val="black"/>
                </a:solidFill>
              </a:rPr>
              <a:t>ST</a:t>
            </a:r>
            <a:r>
              <a:rPr lang="en-US" sz="4000" dirty="0">
                <a:solidFill>
                  <a:prstClr val="black"/>
                </a:solidFill>
              </a:rPr>
              <a:t> VERSION/PASS                                         SUMMARY OF ADMINISTRATIVE EXPENDITURES</a:t>
            </a:r>
            <a:endParaRPr lang="en-US" dirty="0"/>
          </a:p>
        </p:txBody>
      </p:sp>
      <p:graphicFrame>
        <p:nvGraphicFramePr>
          <p:cNvPr id="4" name="Content Placeholder 3">
            <a:extLst>
              <a:ext uri="{FF2B5EF4-FFF2-40B4-BE49-F238E27FC236}">
                <a16:creationId xmlns:a16="http://schemas.microsoft.com/office/drawing/2014/main" id="{119F50B7-7A61-46A3-BD09-30252C50B7B4}"/>
              </a:ext>
            </a:extLst>
          </p:cNvPr>
          <p:cNvGraphicFramePr>
            <a:graphicFrameLocks noGrp="1"/>
          </p:cNvGraphicFramePr>
          <p:nvPr>
            <p:ph idx="1"/>
            <p:extLst>
              <p:ext uri="{D42A27DB-BD31-4B8C-83A1-F6EECF244321}">
                <p14:modId xmlns:p14="http://schemas.microsoft.com/office/powerpoint/2010/main" val="51640017"/>
              </p:ext>
            </p:extLst>
          </p:nvPr>
        </p:nvGraphicFramePr>
        <p:xfrm>
          <a:off x="838198" y="1912371"/>
          <a:ext cx="10515602" cy="4661535"/>
        </p:xfrm>
        <a:graphic>
          <a:graphicData uri="http://schemas.openxmlformats.org/drawingml/2006/table">
            <a:tbl>
              <a:tblPr/>
              <a:tblGrid>
                <a:gridCol w="635384">
                  <a:extLst>
                    <a:ext uri="{9D8B030D-6E8A-4147-A177-3AD203B41FA5}">
                      <a16:colId xmlns:a16="http://schemas.microsoft.com/office/drawing/2014/main" val="2645925163"/>
                    </a:ext>
                  </a:extLst>
                </a:gridCol>
                <a:gridCol w="2245022">
                  <a:extLst>
                    <a:ext uri="{9D8B030D-6E8A-4147-A177-3AD203B41FA5}">
                      <a16:colId xmlns:a16="http://schemas.microsoft.com/office/drawing/2014/main" val="3878410338"/>
                    </a:ext>
                  </a:extLst>
                </a:gridCol>
                <a:gridCol w="1080152">
                  <a:extLst>
                    <a:ext uri="{9D8B030D-6E8A-4147-A177-3AD203B41FA5}">
                      <a16:colId xmlns:a16="http://schemas.microsoft.com/office/drawing/2014/main" val="3316898002"/>
                    </a:ext>
                  </a:extLst>
                </a:gridCol>
                <a:gridCol w="1127806">
                  <a:extLst>
                    <a:ext uri="{9D8B030D-6E8A-4147-A177-3AD203B41FA5}">
                      <a16:colId xmlns:a16="http://schemas.microsoft.com/office/drawing/2014/main" val="3896812263"/>
                    </a:ext>
                  </a:extLst>
                </a:gridCol>
                <a:gridCol w="1334306">
                  <a:extLst>
                    <a:ext uri="{9D8B030D-6E8A-4147-A177-3AD203B41FA5}">
                      <a16:colId xmlns:a16="http://schemas.microsoft.com/office/drawing/2014/main" val="2251945005"/>
                    </a:ext>
                  </a:extLst>
                </a:gridCol>
                <a:gridCol w="1673178">
                  <a:extLst>
                    <a:ext uri="{9D8B030D-6E8A-4147-A177-3AD203B41FA5}">
                      <a16:colId xmlns:a16="http://schemas.microsoft.com/office/drawing/2014/main" val="1099621571"/>
                    </a:ext>
                  </a:extLst>
                </a:gridCol>
                <a:gridCol w="1291948">
                  <a:extLst>
                    <a:ext uri="{9D8B030D-6E8A-4147-A177-3AD203B41FA5}">
                      <a16:colId xmlns:a16="http://schemas.microsoft.com/office/drawing/2014/main" val="2973699646"/>
                    </a:ext>
                  </a:extLst>
                </a:gridCol>
                <a:gridCol w="1127806">
                  <a:extLst>
                    <a:ext uri="{9D8B030D-6E8A-4147-A177-3AD203B41FA5}">
                      <a16:colId xmlns:a16="http://schemas.microsoft.com/office/drawing/2014/main" val="1669014775"/>
                    </a:ext>
                  </a:extLst>
                </a:gridCol>
              </a:tblGrid>
              <a:tr h="201189">
                <a:tc>
                  <a:txBody>
                    <a:bodyPr/>
                    <a:lstStyle/>
                    <a:p>
                      <a:pPr algn="ctr" fontAlgn="b"/>
                      <a:r>
                        <a:rPr lang="en-US" sz="1400" b="0" i="0" u="none" strike="noStrike" dirty="0">
                          <a:solidFill>
                            <a:srgbClr val="000000"/>
                          </a:solidFill>
                          <a:effectLst/>
                          <a:latin typeface="Calibri" panose="020F0502020204030204" pitchFamily="34" charset="0"/>
                        </a:rPr>
                        <a:t>434</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75% SP ASST</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0.38</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1,272.57</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469.86</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1,742.43</a:t>
                      </a:r>
                    </a:p>
                  </a:txBody>
                  <a:tcPr marL="9525" marR="9525" marT="9525" marB="0" anchor="b">
                    <a:lnL>
                      <a:noFill/>
                    </a:lnL>
                    <a:lnR>
                      <a:noFill/>
                    </a:lnR>
                    <a:lnT>
                      <a:noFill/>
                    </a:lnT>
                    <a:lnB>
                      <a:noFill/>
                    </a:lnB>
                  </a:tcPr>
                </a:tc>
                <a:extLst>
                  <a:ext uri="{0D108BD9-81ED-4DB2-BD59-A6C34878D82A}">
                    <a16:rowId xmlns:a16="http://schemas.microsoft.com/office/drawing/2014/main" val="927467997"/>
                  </a:ext>
                </a:extLst>
              </a:tr>
              <a:tr h="201189">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650641522"/>
                  </a:ext>
                </a:extLst>
              </a:tr>
              <a:tr h="201189">
                <a:tc>
                  <a:txBody>
                    <a:bodyPr/>
                    <a:lstStyle/>
                    <a:p>
                      <a:pPr algn="ctr" fontAlgn="b"/>
                      <a:r>
                        <a:rPr lang="en-US" sz="1400" b="0" i="0" u="none" strike="noStrike" dirty="0">
                          <a:solidFill>
                            <a:srgbClr val="FF0000"/>
                          </a:solidFill>
                          <a:effectLst/>
                          <a:latin typeface="Calibri" panose="020F0502020204030204" pitchFamily="34" charset="0"/>
                        </a:rPr>
                        <a:t>SUP</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SUPPORT - B</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3.27</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9,771.65</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3,326.26</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13,097.91</a:t>
                      </a:r>
                    </a:p>
                  </a:txBody>
                  <a:tcPr marL="9525" marR="9525" marT="9525" marB="0" anchor="b">
                    <a:lnL>
                      <a:noFill/>
                    </a:lnL>
                    <a:lnR>
                      <a:noFill/>
                    </a:lnR>
                    <a:lnT>
                      <a:noFill/>
                    </a:lnT>
                    <a:lnB>
                      <a:noFill/>
                    </a:lnB>
                  </a:tcPr>
                </a:tc>
                <a:extLst>
                  <a:ext uri="{0D108BD9-81ED-4DB2-BD59-A6C34878D82A}">
                    <a16:rowId xmlns:a16="http://schemas.microsoft.com/office/drawing/2014/main" val="725031974"/>
                  </a:ext>
                </a:extLst>
              </a:tr>
              <a:tr h="201189">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588213444"/>
                  </a:ext>
                </a:extLst>
              </a:tr>
              <a:tr h="201189">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US" sz="1400" b="0" i="0" u="none" strike="noStrike" dirty="0">
                          <a:solidFill>
                            <a:srgbClr val="FF0000"/>
                          </a:solidFill>
                          <a:effectLst/>
                          <a:latin typeface="Calibri" panose="020F0502020204030204" pitchFamily="34" charset="0"/>
                        </a:rPr>
                        <a:t>SUB-TOTAL</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FF0000"/>
                          </a:solidFill>
                          <a:effectLst/>
                          <a:latin typeface="Calibri" panose="020F0502020204030204" pitchFamily="34" charset="0"/>
                        </a:rPr>
                        <a:t>20.30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FF0000"/>
                          </a:solidFill>
                          <a:effectLst/>
                          <a:latin typeface="Calibri" panose="020F0502020204030204" pitchFamily="34" charset="0"/>
                        </a:rPr>
                        <a:t>49,080.78</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FF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FF0000"/>
                          </a:solidFill>
                          <a:effectLst/>
                          <a:latin typeface="Calibri" panose="020F0502020204030204" pitchFamily="34" charset="0"/>
                        </a:rPr>
                        <a:t>18,670.17</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FF0000"/>
                          </a:solidFill>
                          <a:effectLst/>
                          <a:latin typeface="Calibri" panose="020F0502020204030204" pitchFamily="34" charset="0"/>
                        </a:rPr>
                        <a:t>             4,247.00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FF0000"/>
                          </a:solidFill>
                          <a:effectLst/>
                          <a:latin typeface="Calibri" panose="020F0502020204030204" pitchFamily="34" charset="0"/>
                        </a:rPr>
                        <a:t>71,997.95</a:t>
                      </a:r>
                    </a:p>
                  </a:txBody>
                  <a:tcPr marL="9525" marR="9525" marT="9525" marB="0" anchor="b">
                    <a:lnL>
                      <a:noFill/>
                    </a:lnL>
                    <a:lnR>
                      <a:noFill/>
                    </a:lnR>
                    <a:lnT>
                      <a:noFill/>
                    </a:lnT>
                    <a:lnB>
                      <a:noFill/>
                    </a:lnB>
                  </a:tcPr>
                </a:tc>
                <a:extLst>
                  <a:ext uri="{0D108BD9-81ED-4DB2-BD59-A6C34878D82A}">
                    <a16:rowId xmlns:a16="http://schemas.microsoft.com/office/drawing/2014/main" val="3123498886"/>
                  </a:ext>
                </a:extLst>
              </a:tr>
              <a:tr h="201189">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1" i="0" u="none" strike="noStrike" dirty="0">
                        <a:solidFill>
                          <a:srgbClr val="000000"/>
                        </a:solidFill>
                        <a:effectLst/>
                        <a:highlight>
                          <a:srgbClr val="FFFF00"/>
                        </a:highlight>
                        <a:latin typeface="Calibri" panose="020F0502020204030204" pitchFamily="34" charset="0"/>
                      </a:endParaRPr>
                    </a:p>
                    <a:p>
                      <a:pPr algn="l" fontAlgn="b"/>
                      <a:endParaRPr lang="en-US" sz="1400" b="1" i="0" u="none" strike="noStrike" dirty="0">
                        <a:solidFill>
                          <a:srgbClr val="000000"/>
                        </a:solidFill>
                        <a:effectLst/>
                        <a:highlight>
                          <a:srgbClr val="FFFF00"/>
                        </a:highligh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36239828"/>
                  </a:ext>
                </a:extLst>
              </a:tr>
              <a:tr h="201189">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400" b="1" i="0" u="none" strike="noStrike" dirty="0">
                          <a:solidFill>
                            <a:srgbClr val="000000"/>
                          </a:solidFill>
                          <a:effectLst/>
                          <a:highlight>
                            <a:srgbClr val="FFFF00"/>
                          </a:highlight>
                          <a:latin typeface="Calibri" panose="020F0502020204030204" pitchFamily="34" charset="0"/>
                        </a:rPr>
                        <a:t>IV-D</a:t>
                      </a:r>
                    </a:p>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943242947"/>
                  </a:ext>
                </a:extLst>
              </a:tr>
              <a:tr h="150579">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102455516"/>
                  </a:ext>
                </a:extLst>
              </a:tr>
              <a:tr h="201189">
                <a:tc>
                  <a:txBody>
                    <a:bodyPr/>
                    <a:lstStyle/>
                    <a:p>
                      <a:pPr algn="ctr" fontAlgn="b"/>
                      <a:r>
                        <a:rPr lang="en-US" sz="1400" b="0" i="0" u="none" strike="noStrike" dirty="0">
                          <a:solidFill>
                            <a:srgbClr val="000000"/>
                          </a:solidFill>
                          <a:effectLst/>
                          <a:latin typeface="Calibri" panose="020F0502020204030204" pitchFamily="34" charset="0"/>
                        </a:rPr>
                        <a:t>123</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4D NONREIM INC</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699.00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699.00</a:t>
                      </a:r>
                    </a:p>
                  </a:txBody>
                  <a:tcPr marL="9525" marR="9525" marT="9525" marB="0" anchor="b">
                    <a:lnL>
                      <a:noFill/>
                    </a:lnL>
                    <a:lnR>
                      <a:noFill/>
                    </a:lnR>
                    <a:lnT>
                      <a:noFill/>
                    </a:lnT>
                    <a:lnB>
                      <a:noFill/>
                    </a:lnB>
                  </a:tcPr>
                </a:tc>
                <a:extLst>
                  <a:ext uri="{0D108BD9-81ED-4DB2-BD59-A6C34878D82A}">
                    <a16:rowId xmlns:a16="http://schemas.microsoft.com/office/drawing/2014/main" val="2602374270"/>
                  </a:ext>
                </a:extLst>
              </a:tr>
              <a:tr h="201189">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751442412"/>
                  </a:ext>
                </a:extLst>
              </a:tr>
              <a:tr h="201189">
                <a:tc>
                  <a:txBody>
                    <a:bodyPr/>
                    <a:lstStyle/>
                    <a:p>
                      <a:pPr algn="ctr" fontAlgn="b"/>
                      <a:r>
                        <a:rPr lang="en-US" sz="1400" b="0" i="0" u="none" strike="noStrike" dirty="0">
                          <a:solidFill>
                            <a:srgbClr val="000000"/>
                          </a:solidFill>
                          <a:effectLst/>
                          <a:latin typeface="Calibri" panose="020F0502020204030204" pitchFamily="34" charset="0"/>
                        </a:rPr>
                        <a:t>423</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4D GOV SRV CONTR</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797.50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797.50</a:t>
                      </a:r>
                    </a:p>
                  </a:txBody>
                  <a:tcPr marL="9525" marR="9525" marT="9525" marB="0" anchor="b">
                    <a:lnL>
                      <a:noFill/>
                    </a:lnL>
                    <a:lnR>
                      <a:noFill/>
                    </a:lnR>
                    <a:lnT>
                      <a:noFill/>
                    </a:lnT>
                    <a:lnB>
                      <a:noFill/>
                    </a:lnB>
                  </a:tcPr>
                </a:tc>
                <a:extLst>
                  <a:ext uri="{0D108BD9-81ED-4DB2-BD59-A6C34878D82A}">
                    <a16:rowId xmlns:a16="http://schemas.microsoft.com/office/drawing/2014/main" val="3554847340"/>
                  </a:ext>
                </a:extLst>
              </a:tr>
              <a:tr h="201189">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4281892450"/>
                  </a:ext>
                </a:extLst>
              </a:tr>
              <a:tr h="201189">
                <a:tc>
                  <a:txBody>
                    <a:bodyPr/>
                    <a:lstStyle/>
                    <a:p>
                      <a:pPr algn="ctr" fontAlgn="b"/>
                      <a:r>
                        <a:rPr lang="en-US" sz="1400" b="0" i="0" u="none" strike="noStrike" dirty="0">
                          <a:solidFill>
                            <a:srgbClr val="000000"/>
                          </a:solidFill>
                          <a:effectLst/>
                          <a:latin typeface="Calibri" panose="020F0502020204030204" pitchFamily="34" charset="0"/>
                        </a:rPr>
                        <a:t>449</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Calibri" panose="020F0502020204030204" pitchFamily="34" charset="0"/>
                        </a:rPr>
                        <a:t>4D PVT SRV CONTR</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0.00</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Calibri" panose="020F0502020204030204" pitchFamily="34" charset="0"/>
                        </a:rPr>
                        <a:t>                501.00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Calibri" panose="020F0502020204030204" pitchFamily="34" charset="0"/>
                        </a:rPr>
                        <a:t>501.00</a:t>
                      </a:r>
                    </a:p>
                  </a:txBody>
                  <a:tcPr marL="9525" marR="9525" marT="9525" marB="0" anchor="b">
                    <a:lnL>
                      <a:noFill/>
                    </a:lnL>
                    <a:lnR>
                      <a:noFill/>
                    </a:lnR>
                    <a:lnT>
                      <a:noFill/>
                    </a:lnT>
                    <a:lnB>
                      <a:noFill/>
                    </a:lnB>
                  </a:tcPr>
                </a:tc>
                <a:extLst>
                  <a:ext uri="{0D108BD9-81ED-4DB2-BD59-A6C34878D82A}">
                    <a16:rowId xmlns:a16="http://schemas.microsoft.com/office/drawing/2014/main" val="3066731891"/>
                  </a:ext>
                </a:extLst>
              </a:tr>
              <a:tr h="201189">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624292625"/>
                  </a:ext>
                </a:extLst>
              </a:tr>
              <a:tr h="201189">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468714145"/>
                  </a:ext>
                </a:extLst>
              </a:tr>
              <a:tr h="201189">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2037136582"/>
                  </a:ext>
                </a:extLst>
              </a:tr>
              <a:tr h="201189">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FF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FF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929129644"/>
                  </a:ext>
                </a:extLst>
              </a:tr>
              <a:tr h="201189">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794287484"/>
                  </a:ext>
                </a:extLst>
              </a:tr>
              <a:tr h="201189">
                <a:tc>
                  <a:txBody>
                    <a:bodyPr/>
                    <a:lstStyle/>
                    <a:p>
                      <a:pPr algn="ctr"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24310351"/>
                  </a:ext>
                </a:extLst>
              </a:tr>
            </a:tbl>
          </a:graphicData>
        </a:graphic>
      </p:graphicFrame>
    </p:spTree>
    <p:extLst>
      <p:ext uri="{BB962C8B-B14F-4D97-AF65-F5344CB8AC3E}">
        <p14:creationId xmlns:p14="http://schemas.microsoft.com/office/powerpoint/2010/main" val="2992387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BC32A-3D34-4F82-9666-57ED735779ED}"/>
              </a:ext>
            </a:extLst>
          </p:cNvPr>
          <p:cNvSpPr>
            <a:spLocks noGrp="1"/>
          </p:cNvSpPr>
          <p:nvPr>
            <p:ph type="title"/>
          </p:nvPr>
        </p:nvSpPr>
        <p:spPr/>
        <p:txBody>
          <a:bodyPr>
            <a:normAutofit/>
          </a:bodyPr>
          <a:lstStyle/>
          <a:p>
            <a:r>
              <a:rPr lang="en-US" sz="4000" dirty="0">
                <a:solidFill>
                  <a:prstClr val="black"/>
                </a:solidFill>
              </a:rPr>
              <a:t>325 –  1</a:t>
            </a:r>
            <a:r>
              <a:rPr lang="en-US" sz="4000" baseline="30000" dirty="0">
                <a:solidFill>
                  <a:prstClr val="black"/>
                </a:solidFill>
              </a:rPr>
              <a:t>ST</a:t>
            </a:r>
            <a:r>
              <a:rPr lang="en-US" sz="4000" dirty="0">
                <a:solidFill>
                  <a:prstClr val="black"/>
                </a:solidFill>
              </a:rPr>
              <a:t> VERSION/PASS                                         SUMMARY OF ADMINISTRATIVE EXPENDITURES</a:t>
            </a:r>
            <a:endParaRPr lang="en-US" dirty="0"/>
          </a:p>
        </p:txBody>
      </p:sp>
      <p:graphicFrame>
        <p:nvGraphicFramePr>
          <p:cNvPr id="4" name="Content Placeholder 3">
            <a:extLst>
              <a:ext uri="{FF2B5EF4-FFF2-40B4-BE49-F238E27FC236}">
                <a16:creationId xmlns:a16="http://schemas.microsoft.com/office/drawing/2014/main" id="{836B9E5E-4E5F-43D7-B274-A4850BCFF682}"/>
              </a:ext>
            </a:extLst>
          </p:cNvPr>
          <p:cNvGraphicFramePr>
            <a:graphicFrameLocks noGrp="1"/>
          </p:cNvGraphicFramePr>
          <p:nvPr>
            <p:ph idx="1"/>
            <p:extLst>
              <p:ext uri="{D42A27DB-BD31-4B8C-83A1-F6EECF244321}">
                <p14:modId xmlns:p14="http://schemas.microsoft.com/office/powerpoint/2010/main" val="1677614268"/>
              </p:ext>
            </p:extLst>
          </p:nvPr>
        </p:nvGraphicFramePr>
        <p:xfrm>
          <a:off x="838200" y="2403063"/>
          <a:ext cx="10515600" cy="3789045"/>
        </p:xfrm>
        <a:graphic>
          <a:graphicData uri="http://schemas.openxmlformats.org/drawingml/2006/table">
            <a:tbl>
              <a:tblPr/>
              <a:tblGrid>
                <a:gridCol w="636024">
                  <a:extLst>
                    <a:ext uri="{9D8B030D-6E8A-4147-A177-3AD203B41FA5}">
                      <a16:colId xmlns:a16="http://schemas.microsoft.com/office/drawing/2014/main" val="3295646707"/>
                    </a:ext>
                  </a:extLst>
                </a:gridCol>
                <a:gridCol w="2194009">
                  <a:extLst>
                    <a:ext uri="{9D8B030D-6E8A-4147-A177-3AD203B41FA5}">
                      <a16:colId xmlns:a16="http://schemas.microsoft.com/office/drawing/2014/main" val="1984035847"/>
                    </a:ext>
                  </a:extLst>
                </a:gridCol>
                <a:gridCol w="1134519">
                  <a:extLst>
                    <a:ext uri="{9D8B030D-6E8A-4147-A177-3AD203B41FA5}">
                      <a16:colId xmlns:a16="http://schemas.microsoft.com/office/drawing/2014/main" val="1579951393"/>
                    </a:ext>
                  </a:extLst>
                </a:gridCol>
                <a:gridCol w="1128943">
                  <a:extLst>
                    <a:ext uri="{9D8B030D-6E8A-4147-A177-3AD203B41FA5}">
                      <a16:colId xmlns:a16="http://schemas.microsoft.com/office/drawing/2014/main" val="1692242711"/>
                    </a:ext>
                  </a:extLst>
                </a:gridCol>
                <a:gridCol w="1335650">
                  <a:extLst>
                    <a:ext uri="{9D8B030D-6E8A-4147-A177-3AD203B41FA5}">
                      <a16:colId xmlns:a16="http://schemas.microsoft.com/office/drawing/2014/main" val="644163269"/>
                    </a:ext>
                  </a:extLst>
                </a:gridCol>
                <a:gridCol w="1669563">
                  <a:extLst>
                    <a:ext uri="{9D8B030D-6E8A-4147-A177-3AD203B41FA5}">
                      <a16:colId xmlns:a16="http://schemas.microsoft.com/office/drawing/2014/main" val="4275229812"/>
                    </a:ext>
                  </a:extLst>
                </a:gridCol>
                <a:gridCol w="1287949">
                  <a:extLst>
                    <a:ext uri="{9D8B030D-6E8A-4147-A177-3AD203B41FA5}">
                      <a16:colId xmlns:a16="http://schemas.microsoft.com/office/drawing/2014/main" val="4051698026"/>
                    </a:ext>
                  </a:extLst>
                </a:gridCol>
                <a:gridCol w="1128943">
                  <a:extLst>
                    <a:ext uri="{9D8B030D-6E8A-4147-A177-3AD203B41FA5}">
                      <a16:colId xmlns:a16="http://schemas.microsoft.com/office/drawing/2014/main" val="82155638"/>
                    </a:ext>
                  </a:extLst>
                </a:gridCol>
              </a:tblGrid>
              <a:tr h="112505">
                <a:tc>
                  <a:txBody>
                    <a:bodyPr/>
                    <a:lstStyle/>
                    <a:p>
                      <a:pPr algn="l" fontAlgn="b"/>
                      <a:endParaRPr sz="1400" dirty="0">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gridSpan="5">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3519349255"/>
                  </a:ext>
                </a:extLst>
              </a:tr>
              <a:tr h="154460">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gridSpan="4">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1906731471"/>
                  </a:ext>
                </a:extLst>
              </a:tr>
              <a:tr h="154460">
                <a:tc>
                  <a:txBody>
                    <a:bodyPr/>
                    <a:lstStyle/>
                    <a:p>
                      <a:pPr algn="l" fontAlgn="b"/>
                      <a:r>
                        <a:rPr lang="en-US" sz="1400" b="0" i="0" u="none" strike="noStrike" dirty="0">
                          <a:solidFill>
                            <a:srgbClr val="000000"/>
                          </a:solidFill>
                          <a:effectLst/>
                          <a:latin typeface="+mn-lt"/>
                        </a:rPr>
                        <a:t>    </a:t>
                      </a:r>
                      <a:r>
                        <a:rPr lang="en-US" sz="1400" b="0" i="0" u="none" strike="noStrike" dirty="0">
                          <a:solidFill>
                            <a:srgbClr val="FF0000"/>
                          </a:solidFill>
                          <a:effectLst/>
                          <a:latin typeface="+mn-lt"/>
                        </a:rPr>
                        <a:t>SUP</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mn-lt"/>
                        </a:rPr>
                        <a:t>SUPPORT – C  </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mn-lt"/>
                        </a:rPr>
                        <a:t>         0.25</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mn-lt"/>
                        </a:rPr>
                        <a:t>            2,363.14</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mn-lt"/>
                        </a:rPr>
                        <a:t>                         0.00</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mn-lt"/>
                        </a:rPr>
                        <a:t>                            625.28</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mn-lt"/>
                        </a:rPr>
                        <a:t>                 -</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mn-lt"/>
                        </a:rPr>
                        <a:t>            2,988.42</a:t>
                      </a:r>
                    </a:p>
                  </a:txBody>
                  <a:tcPr marL="9525" marR="9525" marT="9525" marB="0" anchor="b">
                    <a:lnL>
                      <a:noFill/>
                    </a:lnL>
                    <a:lnR>
                      <a:noFill/>
                    </a:lnR>
                    <a:lnT>
                      <a:noFill/>
                    </a:lnT>
                    <a:lnB>
                      <a:noFill/>
                    </a:lnB>
                  </a:tcPr>
                </a:tc>
                <a:extLst>
                  <a:ext uri="{0D108BD9-81ED-4DB2-BD59-A6C34878D82A}">
                    <a16:rowId xmlns:a16="http://schemas.microsoft.com/office/drawing/2014/main" val="3639994950"/>
                  </a:ext>
                </a:extLst>
              </a:tr>
              <a:tr h="209113">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gridSpan="2">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4017689500"/>
                  </a:ext>
                </a:extLst>
              </a:tr>
              <a:tr h="154460">
                <a:tc>
                  <a:txBody>
                    <a:bodyPr/>
                    <a:lstStyle/>
                    <a:p>
                      <a:pPr algn="l" fontAlgn="b"/>
                      <a:r>
                        <a:rPr lang="en-US" sz="1400" b="0" i="0" u="none" strike="noStrike" dirty="0">
                          <a:solidFill>
                            <a:srgbClr val="000000"/>
                          </a:solidFill>
                          <a:effectLst/>
                          <a:latin typeface="+mn-lt"/>
                        </a:rPr>
                        <a:t>   </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FF0000"/>
                          </a:solidFill>
                          <a:effectLst/>
                          <a:latin typeface="+mn-lt"/>
                        </a:rPr>
                        <a:t>SUB-TOTAL </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FF0000"/>
                          </a:solidFill>
                          <a:effectLst/>
                          <a:latin typeface="+mn-lt"/>
                        </a:rPr>
                        <a:t>         1.00                       </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FF0000"/>
                          </a:solidFill>
                          <a:effectLst/>
                          <a:latin typeface="+mn-lt"/>
                        </a:rPr>
                        <a:t>            2,912.84</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FF0000"/>
                          </a:solidFill>
                          <a:effectLst/>
                          <a:latin typeface="+mn-lt"/>
                        </a:rPr>
                        <a:t>                         0.00                            </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FF0000"/>
                          </a:solidFill>
                          <a:effectLst/>
                          <a:latin typeface="+mn-lt"/>
                        </a:rPr>
                        <a:t>                         1,009.46</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FF0000"/>
                          </a:solidFill>
                          <a:effectLst/>
                          <a:latin typeface="+mn-lt"/>
                        </a:rPr>
                        <a:t>          1,967.50</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FF0000"/>
                          </a:solidFill>
                          <a:effectLst/>
                          <a:latin typeface="+mn-lt"/>
                        </a:rPr>
                        <a:t>            5,889.80</a:t>
                      </a:r>
                    </a:p>
                  </a:txBody>
                  <a:tcPr marL="9525" marR="9525" marT="9525" marB="0" anchor="b">
                    <a:lnL>
                      <a:noFill/>
                    </a:lnL>
                    <a:lnR>
                      <a:noFill/>
                    </a:lnR>
                    <a:lnT>
                      <a:noFill/>
                    </a:lnT>
                    <a:lnB>
                      <a:noFill/>
                    </a:lnB>
                  </a:tcPr>
                </a:tc>
                <a:extLst>
                  <a:ext uri="{0D108BD9-81ED-4DB2-BD59-A6C34878D82A}">
                    <a16:rowId xmlns:a16="http://schemas.microsoft.com/office/drawing/2014/main" val="2771508297"/>
                  </a:ext>
                </a:extLst>
              </a:tr>
              <a:tr h="154460">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133590459"/>
                  </a:ext>
                </a:extLst>
              </a:tr>
              <a:tr h="154460">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459196598"/>
                  </a:ext>
                </a:extLst>
              </a:tr>
              <a:tr h="154460">
                <a:tc>
                  <a:txBody>
                    <a:bodyPr/>
                    <a:lstStyle/>
                    <a:p>
                      <a:pPr algn="ctr" fontAlgn="b"/>
                      <a:endParaRPr lang="en-US" sz="1400" b="0" i="0" u="none" strike="noStrike" dirty="0">
                        <a:solidFill>
                          <a:srgbClr val="FF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a:solidFill>
                          <a:srgbClr val="FF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567907089"/>
                  </a:ext>
                </a:extLst>
              </a:tr>
              <a:tr h="154460">
                <a:tc>
                  <a:txBody>
                    <a:bodyPr/>
                    <a:lstStyle/>
                    <a:p>
                      <a:pPr algn="ctr" fontAlgn="b"/>
                      <a:endParaRPr lang="en-US" sz="1400" b="0" i="0" u="none" strike="noStrike" dirty="0">
                        <a:solidFill>
                          <a:srgbClr val="FF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a:solidFill>
                          <a:srgbClr val="FF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FF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1981754698"/>
                  </a:ext>
                </a:extLst>
              </a:tr>
              <a:tr h="154460">
                <a:tc>
                  <a:txBody>
                    <a:bodyPr/>
                    <a:lstStyle/>
                    <a:p>
                      <a:pPr algn="ctr" fontAlgn="b"/>
                      <a:r>
                        <a:rPr lang="en-US" sz="1400" b="0" i="0" u="none" strike="noStrike" dirty="0">
                          <a:solidFill>
                            <a:srgbClr val="000000"/>
                          </a:solidFill>
                          <a:effectLst/>
                          <a:latin typeface="+mn-lt"/>
                        </a:rPr>
                        <a:t>311</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mn-lt"/>
                        </a:rPr>
                        <a:t>IND ADMIN</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mn-lt"/>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mn-lt"/>
                        </a:rPr>
                        <a:t>0.00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mn-lt"/>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mn-lt"/>
                        </a:rPr>
                        <a:t>0.00</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mn-lt"/>
                        </a:rPr>
                        <a:t>        12,137.57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mn-lt"/>
                        </a:rPr>
                        <a:t>12,137.57</a:t>
                      </a:r>
                    </a:p>
                  </a:txBody>
                  <a:tcPr marL="9525" marR="9525" marT="9525" marB="0" anchor="b">
                    <a:lnL>
                      <a:noFill/>
                    </a:lnL>
                    <a:lnR>
                      <a:noFill/>
                    </a:lnR>
                    <a:lnT>
                      <a:noFill/>
                    </a:lnT>
                    <a:lnB>
                      <a:noFill/>
                    </a:lnB>
                  </a:tcPr>
                </a:tc>
                <a:extLst>
                  <a:ext uri="{0D108BD9-81ED-4DB2-BD59-A6C34878D82A}">
                    <a16:rowId xmlns:a16="http://schemas.microsoft.com/office/drawing/2014/main" val="1506672528"/>
                  </a:ext>
                </a:extLst>
              </a:tr>
              <a:tr h="154460">
                <a:tc>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146299092"/>
                  </a:ext>
                </a:extLst>
              </a:tr>
              <a:tr h="154460">
                <a:tc>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mn-lt"/>
                        </a:rPr>
                        <a:t>REGULAR</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mn-lt"/>
                        </a:rPr>
                        <a:t>6.59</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mn-lt"/>
                        </a:rPr>
                        <a:t>18,476.16</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mn-lt"/>
                        </a:rPr>
                        <a:t>0.00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mn-lt"/>
                        </a:rPr>
                        <a:t>7,221.83</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mn-lt"/>
                        </a:rPr>
                        <a:t>        47,064.46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mn-lt"/>
                        </a:rPr>
                        <a:t>72,762.45</a:t>
                      </a:r>
                    </a:p>
                  </a:txBody>
                  <a:tcPr marL="9525" marR="9525" marT="9525" marB="0" anchor="b">
                    <a:lnL>
                      <a:noFill/>
                    </a:lnL>
                    <a:lnR>
                      <a:noFill/>
                    </a:lnR>
                    <a:lnT>
                      <a:noFill/>
                    </a:lnT>
                    <a:lnB>
                      <a:noFill/>
                    </a:lnB>
                  </a:tcPr>
                </a:tc>
                <a:extLst>
                  <a:ext uri="{0D108BD9-81ED-4DB2-BD59-A6C34878D82A}">
                    <a16:rowId xmlns:a16="http://schemas.microsoft.com/office/drawing/2014/main" val="456817416"/>
                  </a:ext>
                </a:extLst>
              </a:tr>
              <a:tr h="154460">
                <a:tc>
                  <a:txBody>
                    <a:bodyPr/>
                    <a:lstStyle/>
                    <a:p>
                      <a:pPr algn="ctr"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188313929"/>
                  </a:ext>
                </a:extLst>
              </a:tr>
              <a:tr h="0">
                <a:tc>
                  <a:txBody>
                    <a:bodyPr/>
                    <a:lstStyle/>
                    <a:p>
                      <a:pPr algn="ctr"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r>
                        <a:rPr lang="en-US" sz="1400" b="0" i="0" u="none" strike="noStrike" dirty="0">
                          <a:solidFill>
                            <a:srgbClr val="FF0000"/>
                          </a:solidFill>
                          <a:effectLst/>
                          <a:latin typeface="+mn-lt"/>
                        </a:rPr>
                        <a:t>SUB-TOTAL</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FF0000"/>
                          </a:solidFill>
                          <a:effectLst/>
                          <a:latin typeface="+mn-lt"/>
                        </a:rPr>
                        <a:t>6.59</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FF0000"/>
                          </a:solidFill>
                          <a:effectLst/>
                          <a:latin typeface="+mn-lt"/>
                        </a:rPr>
                        <a:t>18,476.16</a:t>
                      </a:r>
                    </a:p>
                  </a:txBody>
                  <a:tcPr marL="9525" marR="9525" marT="9525" marB="0" anchor="b">
                    <a:lnL>
                      <a:noFill/>
                    </a:lnL>
                    <a:lnR>
                      <a:noFill/>
                    </a:lnR>
                    <a:lnT>
                      <a:noFill/>
                    </a:lnT>
                    <a:lnB>
                      <a:noFill/>
                    </a:lnB>
                  </a:tcPr>
                </a:tc>
                <a:tc>
                  <a:txBody>
                    <a:bodyPr/>
                    <a:lstStyle/>
                    <a:p>
                      <a:pPr algn="r" fontAlgn="b"/>
                      <a:r>
                        <a:rPr lang="en-US" sz="1400" b="0" i="0" u="none" strike="noStrike">
                          <a:solidFill>
                            <a:srgbClr val="FF0000"/>
                          </a:solidFill>
                          <a:effectLst/>
                          <a:latin typeface="+mn-lt"/>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FF0000"/>
                          </a:solidFill>
                          <a:effectLst/>
                          <a:latin typeface="+mn-lt"/>
                        </a:rPr>
                        <a:t>7,221.83</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FF0000"/>
                          </a:solidFill>
                          <a:effectLst/>
                          <a:latin typeface="+mn-lt"/>
                        </a:rPr>
                        <a:t>        59,202.03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FF0000"/>
                          </a:solidFill>
                          <a:effectLst/>
                          <a:latin typeface="+mn-lt"/>
                        </a:rPr>
                        <a:t>84,900.02</a:t>
                      </a:r>
                    </a:p>
                  </a:txBody>
                  <a:tcPr marL="9525" marR="9525" marT="9525" marB="0" anchor="b">
                    <a:lnL>
                      <a:noFill/>
                    </a:lnL>
                    <a:lnR>
                      <a:noFill/>
                    </a:lnR>
                    <a:lnT>
                      <a:noFill/>
                    </a:lnT>
                    <a:lnB>
                      <a:noFill/>
                    </a:lnB>
                  </a:tcPr>
                </a:tc>
                <a:extLst>
                  <a:ext uri="{0D108BD9-81ED-4DB2-BD59-A6C34878D82A}">
                    <a16:rowId xmlns:a16="http://schemas.microsoft.com/office/drawing/2014/main" val="404681038"/>
                  </a:ext>
                </a:extLst>
              </a:tr>
              <a:tr h="154460">
                <a:tc>
                  <a:txBody>
                    <a:bodyPr/>
                    <a:lstStyle/>
                    <a:p>
                      <a:pPr algn="ctr"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3594322164"/>
                  </a:ext>
                </a:extLst>
              </a:tr>
              <a:tr h="154460">
                <a:tc>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2084162736"/>
                  </a:ext>
                </a:extLst>
              </a:tr>
              <a:tr h="144682">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r>
                        <a:rPr lang="en-US" sz="1400" b="0" i="0" u="none" strike="noStrike" dirty="0">
                          <a:solidFill>
                            <a:schemeClr val="tx1"/>
                          </a:solidFill>
                          <a:effectLst/>
                          <a:latin typeface="+mn-lt"/>
                        </a:rPr>
                        <a:t>TOTAL</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70C0"/>
                          </a:solidFill>
                          <a:effectLst/>
                          <a:latin typeface="+mn-lt"/>
                        </a:rPr>
                        <a:t>49.65</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70C0"/>
                          </a:solidFill>
                          <a:effectLst/>
                          <a:latin typeface="+mn-lt"/>
                        </a:rPr>
                        <a:t>138,481.48</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70C0"/>
                          </a:solidFill>
                          <a:effectLst/>
                          <a:latin typeface="+mn-lt"/>
                        </a:rPr>
                        <a:t>0.00</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70C0"/>
                          </a:solidFill>
                          <a:effectLst/>
                          <a:latin typeface="+mn-lt"/>
                        </a:rPr>
                        <a:t>48,361.57</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70C0"/>
                          </a:solidFill>
                          <a:effectLst/>
                          <a:latin typeface="+mn-lt"/>
                        </a:rPr>
                        <a:t>        69,539.53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70C0"/>
                          </a:solidFill>
                          <a:effectLst/>
                          <a:latin typeface="+mn-lt"/>
                        </a:rPr>
                        <a:t>256,382.58</a:t>
                      </a:r>
                    </a:p>
                  </a:txBody>
                  <a:tcPr marL="9525" marR="9525" marT="9525" marB="0" anchor="b">
                    <a:lnL>
                      <a:noFill/>
                    </a:lnL>
                    <a:lnR>
                      <a:noFill/>
                    </a:lnR>
                    <a:lnT>
                      <a:noFill/>
                    </a:lnT>
                    <a:lnB>
                      <a:noFill/>
                    </a:lnB>
                  </a:tcPr>
                </a:tc>
                <a:extLst>
                  <a:ext uri="{0D108BD9-81ED-4DB2-BD59-A6C34878D82A}">
                    <a16:rowId xmlns:a16="http://schemas.microsoft.com/office/drawing/2014/main" val="3152084841"/>
                  </a:ext>
                </a:extLst>
              </a:tr>
            </a:tbl>
          </a:graphicData>
        </a:graphic>
      </p:graphicFrame>
      <p:pic>
        <p:nvPicPr>
          <p:cNvPr id="5" name="Picture 4">
            <a:extLst>
              <a:ext uri="{FF2B5EF4-FFF2-40B4-BE49-F238E27FC236}">
                <a16:creationId xmlns:a16="http://schemas.microsoft.com/office/drawing/2014/main" id="{F31986C6-A5F6-4613-A83A-52A35FE991A1}"/>
              </a:ext>
            </a:extLst>
          </p:cNvPr>
          <p:cNvPicPr>
            <a:picLocks noChangeAspect="1"/>
          </p:cNvPicPr>
          <p:nvPr/>
        </p:nvPicPr>
        <p:blipFill>
          <a:blip r:embed="rId2"/>
          <a:stretch>
            <a:fillRect/>
          </a:stretch>
        </p:blipFill>
        <p:spPr>
          <a:xfrm>
            <a:off x="1422326" y="4083071"/>
            <a:ext cx="628650" cy="257175"/>
          </a:xfrm>
          <a:prstGeom prst="rect">
            <a:avLst/>
          </a:prstGeom>
        </p:spPr>
      </p:pic>
      <p:pic>
        <p:nvPicPr>
          <p:cNvPr id="8" name="Picture 7">
            <a:extLst>
              <a:ext uri="{FF2B5EF4-FFF2-40B4-BE49-F238E27FC236}">
                <a16:creationId xmlns:a16="http://schemas.microsoft.com/office/drawing/2014/main" id="{1D10D517-6D80-4C70-964E-62A1C38B5A18}"/>
              </a:ext>
            </a:extLst>
          </p:cNvPr>
          <p:cNvPicPr>
            <a:picLocks noChangeAspect="1"/>
          </p:cNvPicPr>
          <p:nvPr/>
        </p:nvPicPr>
        <p:blipFill>
          <a:blip r:embed="rId3"/>
          <a:stretch>
            <a:fillRect/>
          </a:stretch>
        </p:blipFill>
        <p:spPr>
          <a:xfrm>
            <a:off x="838200" y="2041451"/>
            <a:ext cx="10515600" cy="707170"/>
          </a:xfrm>
          <a:prstGeom prst="rect">
            <a:avLst/>
          </a:prstGeom>
        </p:spPr>
      </p:pic>
    </p:spTree>
    <p:extLst>
      <p:ext uri="{BB962C8B-B14F-4D97-AF65-F5344CB8AC3E}">
        <p14:creationId xmlns:p14="http://schemas.microsoft.com/office/powerpoint/2010/main" val="1249761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CE18E-06BB-4801-BA55-D4C6CA3762AC}"/>
              </a:ext>
            </a:extLst>
          </p:cNvPr>
          <p:cNvSpPr>
            <a:spLocks noGrp="1"/>
          </p:cNvSpPr>
          <p:nvPr>
            <p:ph type="title"/>
          </p:nvPr>
        </p:nvSpPr>
        <p:spPr>
          <a:xfrm>
            <a:off x="159488" y="402956"/>
            <a:ext cx="11802140" cy="1255363"/>
          </a:xfrm>
        </p:spPr>
        <p:txBody>
          <a:bodyPr>
            <a:normAutofit fontScale="90000"/>
          </a:bodyPr>
          <a:lstStyle/>
          <a:p>
            <a:r>
              <a:rPr lang="en-US" dirty="0"/>
              <a:t>325 – 2</a:t>
            </a:r>
            <a:r>
              <a:rPr lang="en-US" baseline="30000" dirty="0"/>
              <a:t>nd</a:t>
            </a:r>
            <a:r>
              <a:rPr lang="en-US" dirty="0"/>
              <a:t> Version/Pass</a:t>
            </a:r>
            <a:br>
              <a:rPr lang="en-US" dirty="0"/>
            </a:br>
            <a:r>
              <a:rPr lang="en-US" dirty="0"/>
              <a:t>   Distribution of Support</a:t>
            </a:r>
          </a:p>
        </p:txBody>
      </p:sp>
      <p:sp>
        <p:nvSpPr>
          <p:cNvPr id="3" name="Content Placeholder 2">
            <a:extLst>
              <a:ext uri="{FF2B5EF4-FFF2-40B4-BE49-F238E27FC236}">
                <a16:creationId xmlns:a16="http://schemas.microsoft.com/office/drawing/2014/main" id="{D5DA2047-55E5-43EA-86F3-63469F5F90F8}"/>
              </a:ext>
            </a:extLst>
          </p:cNvPr>
          <p:cNvSpPr>
            <a:spLocks noGrp="1"/>
          </p:cNvSpPr>
          <p:nvPr>
            <p:ph idx="1"/>
          </p:nvPr>
        </p:nvSpPr>
        <p:spPr>
          <a:xfrm>
            <a:off x="838200" y="1945308"/>
            <a:ext cx="10515600" cy="4348163"/>
          </a:xfrm>
        </p:spPr>
        <p:txBody>
          <a:bodyPr/>
          <a:lstStyle/>
          <a:p>
            <a:r>
              <a:rPr lang="en-US" dirty="0"/>
              <a:t>On the 2</a:t>
            </a:r>
            <a:r>
              <a:rPr lang="en-US" baseline="30000" dirty="0"/>
              <a:t>nd</a:t>
            </a:r>
            <a:r>
              <a:rPr lang="en-US" dirty="0"/>
              <a:t> version/pass of the report, header changed to distribution of support.</a:t>
            </a:r>
          </a:p>
          <a:p>
            <a:r>
              <a:rPr lang="en-US" dirty="0"/>
              <a:t>The support of the agency gets rolled into the cost of the programs.</a:t>
            </a:r>
          </a:p>
          <a:p>
            <a:r>
              <a:rPr lang="en-US" dirty="0"/>
              <a:t>Support cost are the supervisors and clerical positions along with any expenses that pertain to the specific areas of the agency Services (349),  Income Maint, (359),  IV-D (361). </a:t>
            </a:r>
          </a:p>
          <a:p>
            <a:pPr marL="0" indent="0">
              <a:buNone/>
            </a:pPr>
            <a:endParaRPr lang="en-US" dirty="0"/>
          </a:p>
        </p:txBody>
      </p:sp>
      <p:pic>
        <p:nvPicPr>
          <p:cNvPr id="5" name="Picture 4">
            <a:extLst>
              <a:ext uri="{FF2B5EF4-FFF2-40B4-BE49-F238E27FC236}">
                <a16:creationId xmlns:a16="http://schemas.microsoft.com/office/drawing/2014/main" id="{190969BE-3C4F-456F-A448-03C50598D3AC}"/>
              </a:ext>
            </a:extLst>
          </p:cNvPr>
          <p:cNvPicPr>
            <a:picLocks noChangeAspect="1"/>
          </p:cNvPicPr>
          <p:nvPr/>
        </p:nvPicPr>
        <p:blipFill>
          <a:blip r:embed="rId2"/>
          <a:stretch>
            <a:fillRect/>
          </a:stretch>
        </p:blipFill>
        <p:spPr>
          <a:xfrm>
            <a:off x="0" y="-11624"/>
            <a:ext cx="12192000" cy="414580"/>
          </a:xfrm>
          <a:prstGeom prst="rect">
            <a:avLst/>
          </a:prstGeom>
        </p:spPr>
      </p:pic>
    </p:spTree>
    <p:extLst>
      <p:ext uri="{BB962C8B-B14F-4D97-AF65-F5344CB8AC3E}">
        <p14:creationId xmlns:p14="http://schemas.microsoft.com/office/powerpoint/2010/main" val="3705916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F497A3-C0A4-45A8-A9E5-DADB4C51CB2F}"/>
              </a:ext>
            </a:extLst>
          </p:cNvPr>
          <p:cNvSpPr>
            <a:spLocks noGrp="1"/>
          </p:cNvSpPr>
          <p:nvPr>
            <p:ph type="title"/>
          </p:nvPr>
        </p:nvSpPr>
        <p:spPr/>
        <p:txBody>
          <a:bodyPr/>
          <a:lstStyle/>
          <a:p>
            <a:r>
              <a:rPr lang="en-US" dirty="0">
                <a:solidFill>
                  <a:prstClr val="black"/>
                </a:solidFill>
              </a:rPr>
              <a:t>325 – 2</a:t>
            </a:r>
            <a:r>
              <a:rPr lang="en-US" baseline="30000" dirty="0">
                <a:solidFill>
                  <a:prstClr val="black"/>
                </a:solidFill>
              </a:rPr>
              <a:t>nd</a:t>
            </a:r>
            <a:r>
              <a:rPr lang="en-US" dirty="0">
                <a:solidFill>
                  <a:prstClr val="black"/>
                </a:solidFill>
              </a:rPr>
              <a:t> VERSION/PASS</a:t>
            </a:r>
            <a:br>
              <a:rPr lang="en-US" dirty="0">
                <a:solidFill>
                  <a:prstClr val="black"/>
                </a:solidFill>
              </a:rPr>
            </a:br>
            <a:r>
              <a:rPr lang="en-US" dirty="0">
                <a:solidFill>
                  <a:prstClr val="black"/>
                </a:solidFill>
              </a:rPr>
              <a:t>DISTRIBUTION OF SUPPORT</a:t>
            </a:r>
            <a:endParaRPr lang="en-US" dirty="0"/>
          </a:p>
        </p:txBody>
      </p:sp>
      <p:graphicFrame>
        <p:nvGraphicFramePr>
          <p:cNvPr id="4" name="Content Placeholder 3">
            <a:extLst>
              <a:ext uri="{FF2B5EF4-FFF2-40B4-BE49-F238E27FC236}">
                <a16:creationId xmlns:a16="http://schemas.microsoft.com/office/drawing/2014/main" id="{7A540DEC-0046-4EE6-99B4-55A5BC8C9DB8}"/>
              </a:ext>
            </a:extLst>
          </p:cNvPr>
          <p:cNvGraphicFramePr>
            <a:graphicFrameLocks noGrp="1"/>
          </p:cNvGraphicFramePr>
          <p:nvPr>
            <p:ph idx="1"/>
            <p:extLst>
              <p:ext uri="{D42A27DB-BD31-4B8C-83A1-F6EECF244321}">
                <p14:modId xmlns:p14="http://schemas.microsoft.com/office/powerpoint/2010/main" val="1551569655"/>
              </p:ext>
            </p:extLst>
          </p:nvPr>
        </p:nvGraphicFramePr>
        <p:xfrm>
          <a:off x="838200" y="1923891"/>
          <a:ext cx="10515600" cy="4680585"/>
        </p:xfrm>
        <a:graphic>
          <a:graphicData uri="http://schemas.openxmlformats.org/drawingml/2006/table">
            <a:tbl>
              <a:tblPr/>
              <a:tblGrid>
                <a:gridCol w="636024">
                  <a:extLst>
                    <a:ext uri="{9D8B030D-6E8A-4147-A177-3AD203B41FA5}">
                      <a16:colId xmlns:a16="http://schemas.microsoft.com/office/drawing/2014/main" val="3730861416"/>
                    </a:ext>
                  </a:extLst>
                </a:gridCol>
                <a:gridCol w="2247286">
                  <a:extLst>
                    <a:ext uri="{9D8B030D-6E8A-4147-A177-3AD203B41FA5}">
                      <a16:colId xmlns:a16="http://schemas.microsoft.com/office/drawing/2014/main" val="3408540768"/>
                    </a:ext>
                  </a:extLst>
                </a:gridCol>
                <a:gridCol w="1081242">
                  <a:extLst>
                    <a:ext uri="{9D8B030D-6E8A-4147-A177-3AD203B41FA5}">
                      <a16:colId xmlns:a16="http://schemas.microsoft.com/office/drawing/2014/main" val="4091265468"/>
                    </a:ext>
                  </a:extLst>
                </a:gridCol>
                <a:gridCol w="1128943">
                  <a:extLst>
                    <a:ext uri="{9D8B030D-6E8A-4147-A177-3AD203B41FA5}">
                      <a16:colId xmlns:a16="http://schemas.microsoft.com/office/drawing/2014/main" val="1766460406"/>
                    </a:ext>
                  </a:extLst>
                </a:gridCol>
                <a:gridCol w="1335650">
                  <a:extLst>
                    <a:ext uri="{9D8B030D-6E8A-4147-A177-3AD203B41FA5}">
                      <a16:colId xmlns:a16="http://schemas.microsoft.com/office/drawing/2014/main" val="2211874281"/>
                    </a:ext>
                  </a:extLst>
                </a:gridCol>
                <a:gridCol w="1669563">
                  <a:extLst>
                    <a:ext uri="{9D8B030D-6E8A-4147-A177-3AD203B41FA5}">
                      <a16:colId xmlns:a16="http://schemas.microsoft.com/office/drawing/2014/main" val="82647196"/>
                    </a:ext>
                  </a:extLst>
                </a:gridCol>
                <a:gridCol w="1287949">
                  <a:extLst>
                    <a:ext uri="{9D8B030D-6E8A-4147-A177-3AD203B41FA5}">
                      <a16:colId xmlns:a16="http://schemas.microsoft.com/office/drawing/2014/main" val="3097460434"/>
                    </a:ext>
                  </a:extLst>
                </a:gridCol>
                <a:gridCol w="1128943">
                  <a:extLst>
                    <a:ext uri="{9D8B030D-6E8A-4147-A177-3AD203B41FA5}">
                      <a16:colId xmlns:a16="http://schemas.microsoft.com/office/drawing/2014/main" val="2283114947"/>
                    </a:ext>
                  </a:extLst>
                </a:gridCol>
              </a:tblGrid>
              <a:tr h="190500">
                <a:tc>
                  <a:txBody>
                    <a:bodyPr/>
                    <a:lstStyle/>
                    <a:p>
                      <a:pPr algn="l" fontAlgn="b"/>
                      <a:endParaRPr sz="1400">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gridSpan="5">
                  <a:txBody>
                    <a:bodyPr/>
                    <a:lstStyle/>
                    <a:p>
                      <a:pPr algn="l" fontAlgn="b"/>
                      <a:r>
                        <a:rPr lang="en-US" sz="1400" b="0" i="0" u="none" strike="noStrike">
                          <a:solidFill>
                            <a:srgbClr val="000000"/>
                          </a:solidFill>
                          <a:effectLst/>
                          <a:latin typeface="+mn-lt"/>
                        </a:rPr>
                        <a:t>NORTH CAROLINA DEPARTMENT OF HEALTH AND HUMAN SERVICES</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1986453769"/>
                  </a:ext>
                </a:extLst>
              </a:tr>
              <a:tr h="190500">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mn-lt"/>
                        </a:rPr>
                        <a:t>XS325</a:t>
                      </a:r>
                    </a:p>
                  </a:txBody>
                  <a:tcPr marL="9525" marR="9525" marT="9525" marB="0" anchor="b">
                    <a:lnL>
                      <a:noFill/>
                    </a:lnL>
                    <a:lnR>
                      <a:noFill/>
                    </a:lnR>
                    <a:lnT>
                      <a:noFill/>
                    </a:lnT>
                    <a:lnB>
                      <a:noFill/>
                    </a:lnB>
                  </a:tcPr>
                </a:tc>
                <a:tc gridSpan="4">
                  <a:txBody>
                    <a:bodyPr/>
                    <a:lstStyle/>
                    <a:p>
                      <a:pPr algn="ctr" fontAlgn="b"/>
                      <a:r>
                        <a:rPr lang="en-US" sz="1400" b="0" i="0" u="none" strike="noStrike">
                          <a:solidFill>
                            <a:srgbClr val="FF0000"/>
                          </a:solidFill>
                          <a:effectLst/>
                          <a:latin typeface="+mn-lt"/>
                        </a:rPr>
                        <a:t>DISTRIBUTION OF SUPPORT</a:t>
                      </a:r>
                    </a:p>
                  </a:txBody>
                  <a:tcPr marL="9525" marR="9525" marT="952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en-US" sz="1400" b="0" i="0" u="none" strike="noStrike">
                          <a:solidFill>
                            <a:srgbClr val="000000"/>
                          </a:solidFill>
                          <a:effectLst/>
                          <a:latin typeface="+mn-lt"/>
                        </a:rPr>
                        <a:t> RUN DATE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mn-lt"/>
                        </a:rPr>
                        <a:t>7/10/2020</a:t>
                      </a:r>
                    </a:p>
                  </a:txBody>
                  <a:tcPr marL="9525" marR="9525" marT="9525" marB="0" anchor="b">
                    <a:lnL>
                      <a:noFill/>
                    </a:lnL>
                    <a:lnR>
                      <a:noFill/>
                    </a:lnR>
                    <a:lnT>
                      <a:noFill/>
                    </a:lnT>
                    <a:lnB>
                      <a:noFill/>
                    </a:lnB>
                  </a:tcPr>
                </a:tc>
                <a:extLst>
                  <a:ext uri="{0D108BD9-81ED-4DB2-BD59-A6C34878D82A}">
                    <a16:rowId xmlns:a16="http://schemas.microsoft.com/office/drawing/2014/main" val="326993678"/>
                  </a:ext>
                </a:extLst>
              </a:tr>
              <a:tr h="190500">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3706297590"/>
                  </a:ext>
                </a:extLst>
              </a:tr>
              <a:tr h="190500">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mn-lt"/>
                        </a:rPr>
                        <a:t>xxxxxx COUNTY</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mn-lt"/>
                        </a:rPr>
                        <a:t>0</a:t>
                      </a: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gridSpan="2">
                  <a:txBody>
                    <a:bodyPr/>
                    <a:lstStyle/>
                    <a:p>
                      <a:pPr algn="l" fontAlgn="b"/>
                      <a:r>
                        <a:rPr lang="en-US" sz="1400" b="0" i="0" u="none" strike="noStrike">
                          <a:solidFill>
                            <a:srgbClr val="000000"/>
                          </a:solidFill>
                          <a:effectLst/>
                          <a:latin typeface="+mn-lt"/>
                        </a:rPr>
                        <a:t>     FILE DATE 05-20</a:t>
                      </a:r>
                    </a:p>
                  </a:txBody>
                  <a:tcPr marL="9525" marR="9525" marT="9525" marB="0" anchor="b">
                    <a:lnL>
                      <a:noFill/>
                    </a:lnL>
                    <a:lnR>
                      <a:noFill/>
                    </a:lnR>
                    <a:lnT>
                      <a:noFill/>
                    </a:lnT>
                    <a:lnB>
                      <a:noFill/>
                    </a:lnB>
                  </a:tcPr>
                </a:tc>
                <a:tc hMerge="1">
                  <a:txBody>
                    <a:bodyPr/>
                    <a:lstStyle/>
                    <a:p>
                      <a:endParaRPr lang="en-US"/>
                    </a:p>
                  </a:txBody>
                  <a:tcPr/>
                </a:tc>
                <a:tc>
                  <a:txBody>
                    <a:bodyPr/>
                    <a:lstStyle/>
                    <a:p>
                      <a:pPr algn="l" fontAlgn="b"/>
                      <a:r>
                        <a:rPr lang="en-US" sz="1400" b="0" i="0" u="none" strike="noStrike">
                          <a:solidFill>
                            <a:srgbClr val="000000"/>
                          </a:solidFill>
                          <a:effectLst/>
                          <a:latin typeface="+mn-lt"/>
                        </a:rPr>
                        <a:t> PAGE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mn-lt"/>
                        </a:rPr>
                        <a:t>4</a:t>
                      </a:r>
                    </a:p>
                  </a:txBody>
                  <a:tcPr marL="9525" marR="9525" marT="9525" marB="0" anchor="b">
                    <a:lnL>
                      <a:noFill/>
                    </a:lnL>
                    <a:lnR>
                      <a:noFill/>
                    </a:lnR>
                    <a:lnT>
                      <a:noFill/>
                    </a:lnT>
                    <a:lnB>
                      <a:noFill/>
                    </a:lnB>
                  </a:tcPr>
                </a:tc>
                <a:extLst>
                  <a:ext uri="{0D108BD9-81ED-4DB2-BD59-A6C34878D82A}">
                    <a16:rowId xmlns:a16="http://schemas.microsoft.com/office/drawing/2014/main" val="1137496099"/>
                  </a:ext>
                </a:extLst>
              </a:tr>
              <a:tr h="190500">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3264100365"/>
                  </a:ext>
                </a:extLst>
              </a:tr>
              <a:tr h="190500">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mn-lt"/>
                        </a:rPr>
                        <a:t>NO OF</a:t>
                      </a: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mn-lt"/>
                        </a:rPr>
                        <a:t>    OTHER </a:t>
                      </a: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1255103238"/>
                  </a:ext>
                </a:extLst>
              </a:tr>
              <a:tr h="190500">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mn-lt"/>
                        </a:rPr>
                        <a:t>PEOPLE</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mn-lt"/>
                        </a:rPr>
                        <a:t>SALARY</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mn-lt"/>
                        </a:rPr>
                        <a:t>TRAVEL</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mn-lt"/>
                        </a:rPr>
                        <a:t>      BENEFITS</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mn-lt"/>
                        </a:rPr>
                        <a:t>    ADMIN </a:t>
                      </a:r>
                    </a:p>
                  </a:txBody>
                  <a:tcPr marL="9525" marR="9525" marT="9525" marB="0" anchor="b">
                    <a:lnL>
                      <a:noFill/>
                    </a:lnL>
                    <a:lnR>
                      <a:noFill/>
                    </a:lnR>
                    <a:lnT>
                      <a:noFill/>
                    </a:lnT>
                    <a:lnB>
                      <a:noFill/>
                    </a:lnB>
                  </a:tcPr>
                </a:tc>
                <a:tc>
                  <a:txBody>
                    <a:bodyPr/>
                    <a:lstStyle/>
                    <a:p>
                      <a:pPr algn="ctr" fontAlgn="b"/>
                      <a:r>
                        <a:rPr lang="en-US" sz="1400" b="0" i="0" u="none" strike="noStrike">
                          <a:solidFill>
                            <a:srgbClr val="000000"/>
                          </a:solidFill>
                          <a:effectLst/>
                          <a:latin typeface="+mn-lt"/>
                        </a:rPr>
                        <a:t>TOTAL</a:t>
                      </a:r>
                    </a:p>
                  </a:txBody>
                  <a:tcPr marL="9525" marR="9525" marT="9525" marB="0" anchor="b">
                    <a:lnL>
                      <a:noFill/>
                    </a:lnL>
                    <a:lnR>
                      <a:noFill/>
                    </a:lnR>
                    <a:lnT>
                      <a:noFill/>
                    </a:lnT>
                    <a:lnB>
                      <a:noFill/>
                    </a:lnB>
                  </a:tcPr>
                </a:tc>
                <a:extLst>
                  <a:ext uri="{0D108BD9-81ED-4DB2-BD59-A6C34878D82A}">
                    <a16:rowId xmlns:a16="http://schemas.microsoft.com/office/drawing/2014/main" val="3562356853"/>
                  </a:ext>
                </a:extLst>
              </a:tr>
              <a:tr h="190500">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FF0000"/>
                          </a:solidFill>
                          <a:effectLst/>
                          <a:latin typeface="+mn-lt"/>
                        </a:rPr>
                        <a:t># FTE's</a:t>
                      </a:r>
                    </a:p>
                  </a:txBody>
                  <a:tcPr marL="9525" marR="9525" marT="9525" marB="0" anchor="b">
                    <a:lnL>
                      <a:noFill/>
                    </a:lnL>
                    <a:lnR>
                      <a:noFill/>
                    </a:lnR>
                    <a:lnT>
                      <a:noFill/>
                    </a:lnT>
                    <a:lnB>
                      <a:noFill/>
                    </a:lnB>
                  </a:tcPr>
                </a:tc>
                <a:tc>
                  <a:txBody>
                    <a:bodyPr/>
                    <a:lstStyle/>
                    <a:p>
                      <a:pPr algn="ctr" fontAlgn="b"/>
                      <a:r>
                        <a:rPr lang="en-US" sz="1400" b="0" i="0" u="none" strike="noStrike">
                          <a:solidFill>
                            <a:srgbClr val="FF0000"/>
                          </a:solidFill>
                          <a:effectLst/>
                          <a:latin typeface="+mn-lt"/>
                        </a:rPr>
                        <a:t>Part I</a:t>
                      </a:r>
                    </a:p>
                  </a:txBody>
                  <a:tcPr marL="9525" marR="9525" marT="9525" marB="0" anchor="b">
                    <a:lnL>
                      <a:noFill/>
                    </a:lnL>
                    <a:lnR>
                      <a:noFill/>
                    </a:lnR>
                    <a:lnT>
                      <a:noFill/>
                    </a:lnT>
                    <a:lnB>
                      <a:noFill/>
                    </a:lnB>
                  </a:tcPr>
                </a:tc>
                <a:tc>
                  <a:txBody>
                    <a:bodyPr/>
                    <a:lstStyle/>
                    <a:p>
                      <a:pPr algn="ctr" fontAlgn="b"/>
                      <a:endParaRPr lang="en-US" sz="1400" b="0" i="0" u="none" strike="noStrike">
                        <a:solidFill>
                          <a:srgbClr val="FF0000"/>
                        </a:solidFill>
                        <a:effectLst/>
                        <a:latin typeface="+mn-lt"/>
                      </a:endParaRPr>
                    </a:p>
                  </a:txBody>
                  <a:tcPr marL="9525" marR="9525" marT="9525" marB="0" anchor="b">
                    <a:lnL>
                      <a:noFill/>
                    </a:lnL>
                    <a:lnR>
                      <a:noFill/>
                    </a:lnR>
                    <a:lnT>
                      <a:noFill/>
                    </a:lnT>
                    <a:lnB>
                      <a:noFill/>
                    </a:lnB>
                  </a:tcPr>
                </a:tc>
                <a:tc>
                  <a:txBody>
                    <a:bodyPr/>
                    <a:lstStyle/>
                    <a:p>
                      <a:pPr algn="ctr" fontAlgn="b"/>
                      <a:r>
                        <a:rPr lang="en-US" sz="1400" b="0" i="0" u="none" strike="noStrike">
                          <a:solidFill>
                            <a:srgbClr val="FF0000"/>
                          </a:solidFill>
                          <a:effectLst/>
                          <a:latin typeface="+mn-lt"/>
                        </a:rPr>
                        <a:t>Part I</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FF0000"/>
                          </a:solidFill>
                          <a:effectLst/>
                          <a:latin typeface="+mn-lt"/>
                        </a:rPr>
                        <a:t>   Part II </a:t>
                      </a: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3559887709"/>
                  </a:ext>
                </a:extLst>
              </a:tr>
              <a:tr h="190500">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r>
                        <a:rPr lang="en-US" sz="1400" b="1" i="0" u="none" strike="noStrike" dirty="0">
                          <a:solidFill>
                            <a:srgbClr val="000000"/>
                          </a:solidFill>
                          <a:effectLst/>
                          <a:highlight>
                            <a:srgbClr val="FFFF00"/>
                          </a:highlight>
                          <a:latin typeface="+mn-lt"/>
                        </a:rPr>
                        <a:t>SERVICES</a:t>
                      </a: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1253595839"/>
                  </a:ext>
                </a:extLst>
              </a:tr>
              <a:tr h="190500">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1524523780"/>
                  </a:ext>
                </a:extLst>
              </a:tr>
              <a:tr h="190500">
                <a:tc>
                  <a:txBody>
                    <a:bodyPr/>
                    <a:lstStyle/>
                    <a:p>
                      <a:pPr algn="ctr" fontAlgn="b"/>
                      <a:r>
                        <a:rPr lang="en-US" sz="1400" b="0" i="0" u="none" strike="noStrike" dirty="0">
                          <a:solidFill>
                            <a:srgbClr val="000000"/>
                          </a:solidFill>
                          <a:effectLst/>
                          <a:latin typeface="+mn-lt"/>
                        </a:rPr>
                        <a:t>304</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mn-lt"/>
                        </a:rPr>
                        <a:t>IVE OPT ADM ADP</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mn-lt"/>
                        </a:rPr>
                        <a:t>0.10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mn-lt"/>
                        </a:rPr>
                        <a:t>484.97</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mn-lt"/>
                        </a:rPr>
                        <a:t>0.00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mn-lt"/>
                        </a:rPr>
                        <a:t>159.48</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mn-lt"/>
                        </a:rPr>
                        <a:t>            119.83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mn-lt"/>
                        </a:rPr>
                        <a:t>764.28</a:t>
                      </a:r>
                    </a:p>
                  </a:txBody>
                  <a:tcPr marL="9525" marR="9525" marT="9525" marB="0" anchor="b">
                    <a:lnL>
                      <a:noFill/>
                    </a:lnL>
                    <a:lnR>
                      <a:noFill/>
                    </a:lnR>
                    <a:lnT>
                      <a:noFill/>
                    </a:lnT>
                    <a:lnB>
                      <a:noFill/>
                    </a:lnB>
                  </a:tcPr>
                </a:tc>
                <a:extLst>
                  <a:ext uri="{0D108BD9-81ED-4DB2-BD59-A6C34878D82A}">
                    <a16:rowId xmlns:a16="http://schemas.microsoft.com/office/drawing/2014/main" val="1537407495"/>
                  </a:ext>
                </a:extLst>
              </a:tr>
              <a:tr h="190500">
                <a:tc>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32035142"/>
                  </a:ext>
                </a:extLst>
              </a:tr>
              <a:tr h="190500">
                <a:tc>
                  <a:txBody>
                    <a:bodyPr/>
                    <a:lstStyle/>
                    <a:p>
                      <a:pPr algn="ctr" fontAlgn="b"/>
                      <a:r>
                        <a:rPr lang="en-US" sz="1400" b="0" i="0" u="none" strike="noStrike" dirty="0">
                          <a:solidFill>
                            <a:srgbClr val="000000"/>
                          </a:solidFill>
                          <a:effectLst/>
                          <a:latin typeface="+mn-lt"/>
                        </a:rPr>
                        <a:t>115</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mn-lt"/>
                        </a:rPr>
                        <a:t>CPS STATE</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mn-lt"/>
                        </a:rPr>
                        <a:t>1.88</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mn-lt"/>
                        </a:rPr>
                        <a:t>6,288.01</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mn-lt"/>
                        </a:rPr>
                        <a:t>0.00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mn-lt"/>
                        </a:rPr>
                        <a:t>2,029.54</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mn-lt"/>
                        </a:rPr>
                        <a:t>         2,131.02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mn-lt"/>
                        </a:rPr>
                        <a:t>10,448.57</a:t>
                      </a:r>
                    </a:p>
                  </a:txBody>
                  <a:tcPr marL="9525" marR="9525" marT="9525" marB="0" anchor="b">
                    <a:lnL>
                      <a:noFill/>
                    </a:lnL>
                    <a:lnR>
                      <a:noFill/>
                    </a:lnR>
                    <a:lnT>
                      <a:noFill/>
                    </a:lnT>
                    <a:lnB>
                      <a:noFill/>
                    </a:lnB>
                  </a:tcPr>
                </a:tc>
                <a:extLst>
                  <a:ext uri="{0D108BD9-81ED-4DB2-BD59-A6C34878D82A}">
                    <a16:rowId xmlns:a16="http://schemas.microsoft.com/office/drawing/2014/main" val="2182006547"/>
                  </a:ext>
                </a:extLst>
              </a:tr>
              <a:tr h="190500">
                <a:tc>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2668588743"/>
                  </a:ext>
                </a:extLst>
              </a:tr>
              <a:tr h="190500">
                <a:tc>
                  <a:txBody>
                    <a:bodyPr/>
                    <a:lstStyle/>
                    <a:p>
                      <a:pPr algn="ctr" fontAlgn="b"/>
                      <a:r>
                        <a:rPr lang="en-US" sz="1400" b="0" i="0" u="none" strike="noStrike" dirty="0">
                          <a:solidFill>
                            <a:srgbClr val="000000"/>
                          </a:solidFill>
                          <a:effectLst/>
                          <a:latin typeface="+mn-lt"/>
                        </a:rPr>
                        <a:t>397</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mn-lt"/>
                        </a:rPr>
                        <a:t>SSBG FED-CM&amp;CNCL</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mn-lt"/>
                        </a:rPr>
                        <a:t>2.71</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mn-lt"/>
                        </a:rPr>
                        <a:t>8,382.41</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mn-lt"/>
                        </a:rPr>
                        <a:t>0.00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mn-lt"/>
                        </a:rPr>
                        <a:t>2,622.04</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mn-lt"/>
                        </a:rPr>
                        <a:t>         3,063.35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mn-lt"/>
                        </a:rPr>
                        <a:t>14,067.80</a:t>
                      </a:r>
                    </a:p>
                  </a:txBody>
                  <a:tcPr marL="9525" marR="9525" marT="9525" marB="0" anchor="b">
                    <a:lnL>
                      <a:noFill/>
                    </a:lnL>
                    <a:lnR>
                      <a:noFill/>
                    </a:lnR>
                    <a:lnT>
                      <a:noFill/>
                    </a:lnT>
                    <a:lnB>
                      <a:noFill/>
                    </a:lnB>
                  </a:tcPr>
                </a:tc>
                <a:extLst>
                  <a:ext uri="{0D108BD9-81ED-4DB2-BD59-A6C34878D82A}">
                    <a16:rowId xmlns:a16="http://schemas.microsoft.com/office/drawing/2014/main" val="1389371134"/>
                  </a:ext>
                </a:extLst>
              </a:tr>
              <a:tr h="190500">
                <a:tc>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497273980"/>
                  </a:ext>
                </a:extLst>
              </a:tr>
              <a:tr h="190500">
                <a:tc>
                  <a:txBody>
                    <a:bodyPr/>
                    <a:lstStyle/>
                    <a:p>
                      <a:pPr algn="ctr" fontAlgn="b"/>
                      <a:r>
                        <a:rPr lang="en-US" sz="1400" b="0" i="0" u="none" strike="noStrike" dirty="0">
                          <a:solidFill>
                            <a:srgbClr val="000000"/>
                          </a:solidFill>
                          <a:effectLst/>
                          <a:latin typeface="+mn-lt"/>
                        </a:rPr>
                        <a:t>507</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mn-lt"/>
                        </a:rPr>
                        <a:t>N-ELIGIBLE-FC</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mn-lt"/>
                        </a:rPr>
                        <a:t>0.01</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mn-lt"/>
                        </a:rPr>
                        <a:t>64.75</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mn-lt"/>
                        </a:rPr>
                        <a:t>0.00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mn-lt"/>
                        </a:rPr>
                        <a:t>19.58</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mn-lt"/>
                        </a:rPr>
                        <a:t>               13.33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mn-lt"/>
                        </a:rPr>
                        <a:t>97.66</a:t>
                      </a:r>
                    </a:p>
                  </a:txBody>
                  <a:tcPr marL="9525" marR="9525" marT="9525" marB="0" anchor="b">
                    <a:lnL>
                      <a:noFill/>
                    </a:lnL>
                    <a:lnR>
                      <a:noFill/>
                    </a:lnR>
                    <a:lnT>
                      <a:noFill/>
                    </a:lnT>
                    <a:lnB>
                      <a:noFill/>
                    </a:lnB>
                  </a:tcPr>
                </a:tc>
                <a:extLst>
                  <a:ext uri="{0D108BD9-81ED-4DB2-BD59-A6C34878D82A}">
                    <a16:rowId xmlns:a16="http://schemas.microsoft.com/office/drawing/2014/main" val="3262424163"/>
                  </a:ext>
                </a:extLst>
              </a:tr>
              <a:tr h="190500">
                <a:tc>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575128725"/>
                  </a:ext>
                </a:extLst>
              </a:tr>
              <a:tr h="190500">
                <a:tc>
                  <a:txBody>
                    <a:bodyPr/>
                    <a:lstStyle/>
                    <a:p>
                      <a:pPr algn="ctr" fontAlgn="b"/>
                      <a:r>
                        <a:rPr lang="en-US" sz="1400" b="0" i="0" u="none" strike="noStrike" dirty="0">
                          <a:solidFill>
                            <a:srgbClr val="000000"/>
                          </a:solidFill>
                          <a:effectLst/>
                          <a:latin typeface="+mn-lt"/>
                        </a:rPr>
                        <a:t>509</a:t>
                      </a:r>
                    </a:p>
                  </a:txBody>
                  <a:tcPr marL="9525" marR="9525" marT="9525" marB="0" anchor="b">
                    <a:lnL>
                      <a:noFill/>
                    </a:lnL>
                    <a:lnR>
                      <a:noFill/>
                    </a:lnR>
                    <a:lnT>
                      <a:noFill/>
                    </a:lnT>
                    <a:lnB>
                      <a:noFill/>
                    </a:lnB>
                  </a:tcPr>
                </a:tc>
                <a:tc>
                  <a:txBody>
                    <a:bodyPr/>
                    <a:lstStyle/>
                    <a:p>
                      <a:pPr algn="l" fontAlgn="b"/>
                      <a:r>
                        <a:rPr lang="en-US" sz="1400" b="0" i="0" u="none" strike="noStrike">
                          <a:solidFill>
                            <a:srgbClr val="000000"/>
                          </a:solidFill>
                          <a:effectLst/>
                          <a:latin typeface="+mn-lt"/>
                        </a:rPr>
                        <a:t>N-ELIG FAM SUP</a:t>
                      </a:r>
                    </a:p>
                  </a:txBody>
                  <a:tcPr marL="9525" marR="9525" marT="9525" marB="0" anchor="b">
                    <a:lnL>
                      <a:noFill/>
                    </a:lnL>
                    <a:lnR>
                      <a:noFill/>
                    </a:lnR>
                    <a:lnT>
                      <a:noFill/>
                    </a:lnT>
                    <a:lnB>
                      <a:noFill/>
                    </a:lnB>
                  </a:tcPr>
                </a:tc>
                <a:tc>
                  <a:txBody>
                    <a:bodyPr/>
                    <a:lstStyle/>
                    <a:p>
                      <a:pPr algn="ctr" fontAlgn="b"/>
                      <a:r>
                        <a:rPr lang="en-US" sz="1400" b="0" i="0" u="none" strike="noStrike" dirty="0">
                          <a:solidFill>
                            <a:srgbClr val="000000"/>
                          </a:solidFill>
                          <a:effectLst/>
                          <a:latin typeface="+mn-lt"/>
                        </a:rPr>
                        <a:t>0.07</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mn-lt"/>
                        </a:rPr>
                        <a:t>182.02</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mn-lt"/>
                        </a:rPr>
                        <a:t>0.00</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mn-lt"/>
                        </a:rPr>
                        <a:t>70.33</a:t>
                      </a:r>
                    </a:p>
                  </a:txBody>
                  <a:tcPr marL="9525" marR="9525" marT="9525" marB="0" anchor="b">
                    <a:lnL>
                      <a:noFill/>
                    </a:lnL>
                    <a:lnR>
                      <a:noFill/>
                    </a:lnR>
                    <a:lnT>
                      <a:noFill/>
                    </a:lnT>
                    <a:lnB>
                      <a:noFill/>
                    </a:lnB>
                  </a:tcPr>
                </a:tc>
                <a:tc>
                  <a:txBody>
                    <a:bodyPr/>
                    <a:lstStyle/>
                    <a:p>
                      <a:pPr algn="l" fontAlgn="b"/>
                      <a:r>
                        <a:rPr lang="en-US" sz="1400" b="0" i="0" u="none" strike="noStrike" dirty="0">
                          <a:solidFill>
                            <a:srgbClr val="000000"/>
                          </a:solidFill>
                          <a:effectLst/>
                          <a:latin typeface="+mn-lt"/>
                        </a:rPr>
                        <a:t>               79.91 </a:t>
                      </a:r>
                    </a:p>
                  </a:txBody>
                  <a:tcPr marL="9525" marR="9525" marT="9525" marB="0" anchor="b">
                    <a:lnL>
                      <a:noFill/>
                    </a:lnL>
                    <a:lnR>
                      <a:noFill/>
                    </a:lnR>
                    <a:lnT>
                      <a:noFill/>
                    </a:lnT>
                    <a:lnB>
                      <a:noFill/>
                    </a:lnB>
                  </a:tcPr>
                </a:tc>
                <a:tc>
                  <a:txBody>
                    <a:bodyPr/>
                    <a:lstStyle/>
                    <a:p>
                      <a:pPr algn="r" fontAlgn="b"/>
                      <a:r>
                        <a:rPr lang="en-US" sz="1400" b="0" i="0" u="none" strike="noStrike">
                          <a:solidFill>
                            <a:srgbClr val="000000"/>
                          </a:solidFill>
                          <a:effectLst/>
                          <a:latin typeface="+mn-lt"/>
                        </a:rPr>
                        <a:t>332.26</a:t>
                      </a:r>
                    </a:p>
                  </a:txBody>
                  <a:tcPr marL="9525" marR="9525" marT="9525" marB="0" anchor="b">
                    <a:lnL>
                      <a:noFill/>
                    </a:lnL>
                    <a:lnR>
                      <a:noFill/>
                    </a:lnR>
                    <a:lnT>
                      <a:noFill/>
                    </a:lnT>
                    <a:lnB>
                      <a:noFill/>
                    </a:lnB>
                  </a:tcPr>
                </a:tc>
                <a:extLst>
                  <a:ext uri="{0D108BD9-81ED-4DB2-BD59-A6C34878D82A}">
                    <a16:rowId xmlns:a16="http://schemas.microsoft.com/office/drawing/2014/main" val="1080304657"/>
                  </a:ext>
                </a:extLst>
              </a:tr>
              <a:tr h="190500">
                <a:tc>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646555514"/>
                  </a:ext>
                </a:extLst>
              </a:tr>
              <a:tr h="190500">
                <a:tc>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ct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l"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tc>
                  <a:txBody>
                    <a:bodyPr/>
                    <a:lstStyle/>
                    <a:p>
                      <a:pPr algn="r" fontAlgn="b"/>
                      <a:endParaRPr lang="en-US" sz="1400" b="0" i="0" u="none" strike="noStrike" dirty="0">
                        <a:solidFill>
                          <a:srgbClr val="000000"/>
                        </a:solidFill>
                        <a:effectLst/>
                        <a:latin typeface="+mn-lt"/>
                      </a:endParaRPr>
                    </a:p>
                  </a:txBody>
                  <a:tcPr marL="9525" marR="9525" marT="9525" marB="0" anchor="b">
                    <a:lnL>
                      <a:noFill/>
                    </a:lnL>
                    <a:lnR>
                      <a:noFill/>
                    </a:lnR>
                    <a:lnT>
                      <a:noFill/>
                    </a:lnT>
                    <a:lnB>
                      <a:noFill/>
                    </a:lnB>
                  </a:tcPr>
                </a:tc>
                <a:extLst>
                  <a:ext uri="{0D108BD9-81ED-4DB2-BD59-A6C34878D82A}">
                    <a16:rowId xmlns:a16="http://schemas.microsoft.com/office/drawing/2014/main" val="3776101016"/>
                  </a:ext>
                </a:extLst>
              </a:tr>
            </a:tbl>
          </a:graphicData>
        </a:graphic>
      </p:graphicFrame>
    </p:spTree>
    <p:extLst>
      <p:ext uri="{BB962C8B-B14F-4D97-AF65-F5344CB8AC3E}">
        <p14:creationId xmlns:p14="http://schemas.microsoft.com/office/powerpoint/2010/main" val="38733804"/>
      </p:ext>
    </p:extLst>
  </p:cSld>
  <p:clrMapOvr>
    <a:masterClrMapping/>
  </p:clrMapOvr>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7395</TotalTime>
  <Words>1682</Words>
  <Application>Microsoft Office PowerPoint</Application>
  <PresentationFormat>Widescreen</PresentationFormat>
  <Paragraphs>626</Paragraphs>
  <Slides>30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Black</vt:lpstr>
      <vt:lpstr>Calibri</vt:lpstr>
      <vt:lpstr>Calibri Light</vt:lpstr>
      <vt:lpstr>Century Gothic</vt:lpstr>
      <vt:lpstr>Wingdings</vt:lpstr>
      <vt:lpstr>Wingdings 3</vt:lpstr>
      <vt:lpstr>Office Theme</vt:lpstr>
      <vt:lpstr>Review of the XS-325 Report &amp; Cost Allocation Process</vt:lpstr>
      <vt:lpstr>   XS-325 Report     General Information   </vt:lpstr>
      <vt:lpstr>325-1st Version/Pass    Summary Of Administrative Expenditures</vt:lpstr>
      <vt:lpstr>325 –  1ST VERSION/PASS                                                    SUMMARY OF ADMINISTRATIVE EXPENDITURES</vt:lpstr>
      <vt:lpstr>325 –  1ST VERSION/PASS                                         SUMMARY OF ADMINISTRATIVE EXPENDITURES</vt:lpstr>
      <vt:lpstr>325 –  1ST VERSION/PASS                                         SUMMARY OF ADMINISTRATIVE EXPENDITURES</vt:lpstr>
      <vt:lpstr>325 –  1ST VERSION/PASS                                         SUMMARY OF ADMINISTRATIVE EXPENDITURES</vt:lpstr>
      <vt:lpstr>325 – 2nd Version/Pass    Distribution of Support</vt:lpstr>
      <vt:lpstr>325 – 2nd VERSION/PASS DISTRIBUTION OF SUPPORT</vt:lpstr>
      <vt:lpstr>325 – 2nd VERSION/PASS DISTRIBUTION OF SUPPORT</vt:lpstr>
      <vt:lpstr>325 – Comparison Version/Pass 1 &amp; 2    DISTRIBUTION OF SUPPORT</vt:lpstr>
      <vt:lpstr>325 – 2nd VERSION/PASS DISTRIBUTION OF SUPPORT</vt:lpstr>
      <vt:lpstr>325 – Comparison Version/Pass 1 &amp; 2     DISTRIBUTION OF SUPPORT</vt:lpstr>
      <vt:lpstr>325 – 2nd VERSION/PASS DISTRIBUTION OF SUPPORT</vt:lpstr>
      <vt:lpstr>325 - Comparison Version/Pass 1 &amp; 2     DISTRIBUTION OF SUPPORT</vt:lpstr>
      <vt:lpstr>325 – Comparison Version/Pass 1 &amp; 2 </vt:lpstr>
      <vt:lpstr>325 – 3rd Version/Pass    Distribution of Other Admin</vt:lpstr>
      <vt:lpstr>325 – 3rd VERSION/PASS DISTRIBUTION OF OTHER ADMIN</vt:lpstr>
      <vt:lpstr>325 – 3rd VERSION/PASS DISTRIBUTION OF OTHER ADMIN</vt:lpstr>
      <vt:lpstr>325 – 3rd VERSION/PASS DISTRIBUTION OF OTHER ADMIN</vt:lpstr>
      <vt:lpstr>325 – 3rd VERSION/PASS DISTRIBUTION OF OTHER ADMIN</vt:lpstr>
      <vt:lpstr>325 – Comparison Version/Pass 2 &amp; 3    DISTRIBUTION OF OTHER ADMIN</vt:lpstr>
      <vt:lpstr>325 – Comparison Version/Pass 1, 2 &amp; 3</vt:lpstr>
      <vt:lpstr>325 – 4th Version/Pass    Final Distribution</vt:lpstr>
      <vt:lpstr>325 – Comparison Version/Pass 1, 2 &amp; 3, 4</vt:lpstr>
      <vt:lpstr>325 – Amount/Percentage of Overhead</vt:lpstr>
      <vt:lpstr>325- Percentage of Agency Cost</vt:lpstr>
      <vt:lpstr>325 – It All Comes Together</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the XS325 Report &amp; Cost Allocation Process</dc:title>
  <dc:creator>Blackburn, Joyce</dc:creator>
  <cp:lastModifiedBy>Blackburn, Joyce</cp:lastModifiedBy>
  <cp:revision>337</cp:revision>
  <cp:lastPrinted>2021-06-07T22:22:19Z</cp:lastPrinted>
  <dcterms:created xsi:type="dcterms:W3CDTF">2021-05-26T18:52:36Z</dcterms:created>
  <dcterms:modified xsi:type="dcterms:W3CDTF">2021-06-14T18:32:13Z</dcterms:modified>
</cp:coreProperties>
</file>