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01" r:id="rId5"/>
    <p:sldMasterId id="2147483712" r:id="rId6"/>
  </p:sldMasterIdLst>
  <p:notesMasterIdLst>
    <p:notesMasterId r:id="rId33"/>
  </p:notesMasterIdLst>
  <p:handoutMasterIdLst>
    <p:handoutMasterId r:id="rId34"/>
  </p:handoutMasterIdLst>
  <p:sldIdLst>
    <p:sldId id="458" r:id="rId7"/>
    <p:sldId id="500" r:id="rId8"/>
    <p:sldId id="264" r:id="rId9"/>
    <p:sldId id="491" r:id="rId10"/>
    <p:sldId id="501" r:id="rId11"/>
    <p:sldId id="503" r:id="rId12"/>
    <p:sldId id="497" r:id="rId13"/>
    <p:sldId id="498" r:id="rId14"/>
    <p:sldId id="499" r:id="rId15"/>
    <p:sldId id="502" r:id="rId16"/>
    <p:sldId id="488" r:id="rId17"/>
    <p:sldId id="494" r:id="rId18"/>
    <p:sldId id="495" r:id="rId19"/>
    <p:sldId id="504" r:id="rId20"/>
    <p:sldId id="468" r:id="rId21"/>
    <p:sldId id="508" r:id="rId22"/>
    <p:sldId id="509" r:id="rId23"/>
    <p:sldId id="510" r:id="rId24"/>
    <p:sldId id="511" r:id="rId25"/>
    <p:sldId id="512" r:id="rId26"/>
    <p:sldId id="477" r:id="rId27"/>
    <p:sldId id="513" r:id="rId28"/>
    <p:sldId id="514" r:id="rId29"/>
    <p:sldId id="516" r:id="rId30"/>
    <p:sldId id="486" r:id="rId31"/>
    <p:sldId id="462"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CE813-0715-8AA4-C2F6-9E68D4130D28}" v="305" dt="2021-04-07T14:22:32.753"/>
    <p1510:client id="{6044E176-05D9-4EEB-A530-354E7BB5E0DF}" v="292" dt="2021-04-06T21:55:00.093"/>
    <p1510:client id="{85A9BB9F-70C1-B000-A250-60AD575C49E4}" v="2" dt="2021-04-06T18:22:59.579"/>
    <p1510:client id="{8C72B961-FE4E-4295-A233-C380B83623B2}" v="4" dt="2021-04-07T01:58:21.202"/>
    <p1510:client id="{BA6C8FA8-CEFB-A7D9-E710-28E0B6F5662F}" v="406" dt="2021-04-06T20:23:25.825"/>
    <p1510:client id="{D5A6BB9F-800D-B000-A250-6925B4122257}" v="844" dt="2021-04-06T18:20:53.654"/>
    <p1510:client id="{D7E7BB9F-703E-C000-058C-4D4CE24ECA1D}" v="329" dt="2021-04-07T12:55:30.188"/>
    <p1510:client id="{E8C3C529-20CC-6281-9242-B3AB5BDAC105}" v="556" dt="2021-04-07T14:37:10.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49" autoAdjust="0"/>
  </p:normalViewPr>
  <p:slideViewPr>
    <p:cSldViewPr snapToGrid="0">
      <p:cViewPr varScale="1">
        <p:scale>
          <a:sx n="84" d="100"/>
          <a:sy n="84" d="100"/>
        </p:scale>
        <p:origin x="8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2" Type="http://schemas.openxmlformats.org/officeDocument/2006/relationships/hyperlink" Target="https://www.ncdhhs.gov/about/grant-opportunities/rural-health-grant-opportunities/rural-health-centers-program-medical-0" TargetMode="External"/><Relationship Id="rId1" Type="http://schemas.openxmlformats.org/officeDocument/2006/relationships/hyperlink" Target="https://ncruralhealth.az1.qualtrics.com/jfe/form/SV_5ngAqyHY7Y7Sd2B"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ncdhhs.gov/about/grant-opportunities/rural-health-grant-opportunities/community-health-grant-fy-2022-rfa"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ncruralhealth.az1.qualtrics.com/jfe/form/SV_5ngAqyHY7Y7Sd2B" TargetMode="External"/><Relationship Id="rId1" Type="http://schemas.openxmlformats.org/officeDocument/2006/relationships/hyperlink" Target="https://www.ncdhhs.gov/about/grant-opportunities/rural-health-grant-opportunities/rural-health-centers-program-medical-0"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ncdhhs.gov/about/grant-opportunities/rural-health-grant-opportunities/community-health-grant-fy-2022-rfa"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E3F56-45F2-4B9B-A4AA-2A8DD157232C}"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US"/>
        </a:p>
      </dgm:t>
    </dgm:pt>
    <dgm:pt modelId="{815E652A-CF56-42A5-A500-0BB324B72F60}">
      <dgm:prSet phldrT="[Text]" custT="1"/>
      <dgm:spPr>
        <a:solidFill>
          <a:srgbClr val="0070C0"/>
        </a:solidFill>
      </dgm:spPr>
      <dgm:t>
        <a:bodyPr/>
        <a:lstStyle/>
        <a:p>
          <a:r>
            <a:rPr lang="en-US" sz="3200"/>
            <a:t>Purpose</a:t>
          </a:r>
          <a:endParaRPr lang="en-US" sz="2400"/>
        </a:p>
      </dgm:t>
    </dgm:pt>
    <dgm:pt modelId="{69D830E8-BA56-4B43-84EE-6CAA2B48DDD3}" type="parTrans" cxnId="{C6F48FFC-59D1-4785-AA03-5F713BB341F4}">
      <dgm:prSet/>
      <dgm:spPr/>
      <dgm:t>
        <a:bodyPr/>
        <a:lstStyle/>
        <a:p>
          <a:endParaRPr lang="en-US"/>
        </a:p>
      </dgm:t>
    </dgm:pt>
    <dgm:pt modelId="{CC29467B-4149-4146-908F-12213FE20600}" type="sibTrans" cxnId="{C6F48FFC-59D1-4785-AA03-5F713BB341F4}">
      <dgm:prSet/>
      <dgm:spPr/>
      <dgm:t>
        <a:bodyPr/>
        <a:lstStyle/>
        <a:p>
          <a:endParaRPr lang="en-US"/>
        </a:p>
      </dgm:t>
    </dgm:pt>
    <dgm:pt modelId="{719CA171-8E6B-4210-A87E-7B0880462C4A}">
      <dgm:prSet phldrT="[Text]" custT="1"/>
      <dgm:spPr/>
      <dgm:t>
        <a:bodyPr/>
        <a:lstStyle/>
        <a:p>
          <a:pPr indent="0" algn="l">
            <a:buNone/>
          </a:pPr>
          <a:r>
            <a:rPr lang="en-US" sz="2000"/>
            <a:t>The purpose of the state designation is to support health care access in primary care sites that do not fit the CMS_RHC or FQHC designation to provide services to low income, uninsured and underserved rural populations. </a:t>
          </a:r>
        </a:p>
      </dgm:t>
    </dgm:pt>
    <dgm:pt modelId="{E270EDF7-26B2-4B1F-B50A-776700CA16DA}" type="parTrans" cxnId="{672021C0-7398-4383-91C2-B6E8396825BC}">
      <dgm:prSet/>
      <dgm:spPr/>
      <dgm:t>
        <a:bodyPr/>
        <a:lstStyle/>
        <a:p>
          <a:endParaRPr lang="en-US"/>
        </a:p>
      </dgm:t>
    </dgm:pt>
    <dgm:pt modelId="{743CF714-04A7-468C-B541-07F891264786}" type="sibTrans" cxnId="{672021C0-7398-4383-91C2-B6E8396825BC}">
      <dgm:prSet/>
      <dgm:spPr/>
      <dgm:t>
        <a:bodyPr/>
        <a:lstStyle/>
        <a:p>
          <a:endParaRPr lang="en-US"/>
        </a:p>
      </dgm:t>
    </dgm:pt>
    <dgm:pt modelId="{0BC521D6-DE2F-4E40-9780-8C4EB22346EC}" type="pres">
      <dgm:prSet presAssocID="{4FFE3F56-45F2-4B9B-A4AA-2A8DD157232C}" presName="Name0" presStyleCnt="0">
        <dgm:presLayoutVars>
          <dgm:dir/>
          <dgm:animLvl val="lvl"/>
          <dgm:resizeHandles val="exact"/>
        </dgm:presLayoutVars>
      </dgm:prSet>
      <dgm:spPr/>
    </dgm:pt>
    <dgm:pt modelId="{85D3A84F-CBC6-4567-A611-3DB925F2EF86}" type="pres">
      <dgm:prSet presAssocID="{815E652A-CF56-42A5-A500-0BB324B72F60}" presName="linNode" presStyleCnt="0"/>
      <dgm:spPr/>
    </dgm:pt>
    <dgm:pt modelId="{74D7A23F-874E-4B72-B7A7-46E875DE8F34}" type="pres">
      <dgm:prSet presAssocID="{815E652A-CF56-42A5-A500-0BB324B72F60}" presName="parentText" presStyleLbl="node1" presStyleIdx="0" presStyleCnt="1" custScaleX="92184" custScaleY="82162">
        <dgm:presLayoutVars>
          <dgm:chMax val="1"/>
          <dgm:bulletEnabled val="1"/>
        </dgm:presLayoutVars>
      </dgm:prSet>
      <dgm:spPr/>
    </dgm:pt>
    <dgm:pt modelId="{61896717-852F-4CF5-B805-FDCA92BD5DBD}" type="pres">
      <dgm:prSet presAssocID="{815E652A-CF56-42A5-A500-0BB324B72F60}" presName="descendantText" presStyleLbl="alignAccFollowNode1" presStyleIdx="0" presStyleCnt="1" custLinFactNeighborX="-1038" custLinFactNeighborY="2205">
        <dgm:presLayoutVars>
          <dgm:bulletEnabled val="1"/>
        </dgm:presLayoutVars>
      </dgm:prSet>
      <dgm:spPr/>
    </dgm:pt>
  </dgm:ptLst>
  <dgm:cxnLst>
    <dgm:cxn modelId="{DC1C4C19-ED25-468F-A18C-8EFE89E291C7}" type="presOf" srcId="{4FFE3F56-45F2-4B9B-A4AA-2A8DD157232C}" destId="{0BC521D6-DE2F-4E40-9780-8C4EB22346EC}" srcOrd="0" destOrd="0" presId="urn:microsoft.com/office/officeart/2005/8/layout/vList5"/>
    <dgm:cxn modelId="{D067731C-019B-463A-8001-4421C5137532}" type="presOf" srcId="{719CA171-8E6B-4210-A87E-7B0880462C4A}" destId="{61896717-852F-4CF5-B805-FDCA92BD5DBD}" srcOrd="0" destOrd="0" presId="urn:microsoft.com/office/officeart/2005/8/layout/vList5"/>
    <dgm:cxn modelId="{D80EA6B5-455E-4743-A0E1-8F61DEC856DB}" type="presOf" srcId="{815E652A-CF56-42A5-A500-0BB324B72F60}" destId="{74D7A23F-874E-4B72-B7A7-46E875DE8F34}" srcOrd="0" destOrd="0" presId="urn:microsoft.com/office/officeart/2005/8/layout/vList5"/>
    <dgm:cxn modelId="{672021C0-7398-4383-91C2-B6E8396825BC}" srcId="{815E652A-CF56-42A5-A500-0BB324B72F60}" destId="{719CA171-8E6B-4210-A87E-7B0880462C4A}" srcOrd="0" destOrd="0" parTransId="{E270EDF7-26B2-4B1F-B50A-776700CA16DA}" sibTransId="{743CF714-04A7-468C-B541-07F891264786}"/>
    <dgm:cxn modelId="{C6F48FFC-59D1-4785-AA03-5F713BB341F4}" srcId="{4FFE3F56-45F2-4B9B-A4AA-2A8DD157232C}" destId="{815E652A-CF56-42A5-A500-0BB324B72F60}" srcOrd="0" destOrd="0" parTransId="{69D830E8-BA56-4B43-84EE-6CAA2B48DDD3}" sibTransId="{CC29467B-4149-4146-908F-12213FE20600}"/>
    <dgm:cxn modelId="{46DACF7D-C8F2-410C-AEDC-15C2A036BA42}" type="presParOf" srcId="{0BC521D6-DE2F-4E40-9780-8C4EB22346EC}" destId="{85D3A84F-CBC6-4567-A611-3DB925F2EF86}" srcOrd="0" destOrd="0" presId="urn:microsoft.com/office/officeart/2005/8/layout/vList5"/>
    <dgm:cxn modelId="{98B2188E-9FD5-4BF2-8323-773EF31190F1}" type="presParOf" srcId="{85D3A84F-CBC6-4567-A611-3DB925F2EF86}" destId="{74D7A23F-874E-4B72-B7A7-46E875DE8F34}" srcOrd="0" destOrd="0" presId="urn:microsoft.com/office/officeart/2005/8/layout/vList5"/>
    <dgm:cxn modelId="{C06E0442-E2AC-4BD3-892A-43188C8FAF79}" type="presParOf" srcId="{85D3A84F-CBC6-4567-A611-3DB925F2EF86}" destId="{61896717-852F-4CF5-B805-FDCA92BD5DBD}"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700ED-2A30-4AE3-A3D4-25A4B80135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08BD7B-DA6D-43C9-82B1-D518487B64D4}">
      <dgm:prSet phldrT="[Text]" phldr="0"/>
      <dgm:spPr/>
      <dgm:t>
        <a:bodyPr/>
        <a:lstStyle/>
        <a:p>
          <a:pPr rtl="0"/>
          <a:r>
            <a:rPr lang="en-US">
              <a:latin typeface="Times New Roman"/>
            </a:rPr>
            <a:t>Continuing Rural Health Centers</a:t>
          </a:r>
          <a:endParaRPr lang="en-US"/>
        </a:p>
      </dgm:t>
    </dgm:pt>
    <dgm:pt modelId="{567A4DCB-6EF8-466D-A262-7F4C8E8327AD}" type="parTrans" cxnId="{1AB01B19-B972-46F0-999E-D8968D4C4EE4}">
      <dgm:prSet/>
      <dgm:spPr/>
      <dgm:t>
        <a:bodyPr/>
        <a:lstStyle/>
        <a:p>
          <a:endParaRPr lang="en-US"/>
        </a:p>
      </dgm:t>
    </dgm:pt>
    <dgm:pt modelId="{1936520A-774D-45D4-8C8C-9AE95931C763}" type="sibTrans" cxnId="{1AB01B19-B972-46F0-999E-D8968D4C4EE4}">
      <dgm:prSet/>
      <dgm:spPr/>
      <dgm:t>
        <a:bodyPr/>
        <a:lstStyle/>
        <a:p>
          <a:endParaRPr lang="en-US"/>
        </a:p>
      </dgm:t>
    </dgm:pt>
    <dgm:pt modelId="{259D8AFB-AA2F-4349-A681-968056713086}">
      <dgm:prSet phldrT="[Text]" phldr="0"/>
      <dgm:spPr/>
      <dgm:t>
        <a:bodyPr/>
        <a:lstStyle/>
        <a:p>
          <a:pPr rtl="0"/>
          <a:r>
            <a:rPr lang="en-US">
              <a:latin typeface="Times New Roman"/>
            </a:rPr>
            <a:t>New Rural Health Centers</a:t>
          </a:r>
          <a:endParaRPr lang="en-US"/>
        </a:p>
      </dgm:t>
    </dgm:pt>
    <dgm:pt modelId="{F9C7CAA7-67CF-4B88-AAB0-07FF023E1C53}" type="parTrans" cxnId="{02421DA9-637F-4AA7-ACA8-F3FD92C36E7C}">
      <dgm:prSet/>
      <dgm:spPr/>
      <dgm:t>
        <a:bodyPr/>
        <a:lstStyle/>
        <a:p>
          <a:endParaRPr lang="en-US"/>
        </a:p>
      </dgm:t>
    </dgm:pt>
    <dgm:pt modelId="{AFB05505-EE5F-4B0D-8C91-D2623928FA9B}" type="sibTrans" cxnId="{02421DA9-637F-4AA7-ACA8-F3FD92C36E7C}">
      <dgm:prSet/>
      <dgm:spPr/>
      <dgm:t>
        <a:bodyPr/>
        <a:lstStyle/>
        <a:p>
          <a:endParaRPr lang="en-US"/>
        </a:p>
      </dgm:t>
    </dgm:pt>
    <dgm:pt modelId="{CB14D5D3-CF0E-48D7-A8CC-528CCE419E82}">
      <dgm:prSet phldr="0"/>
      <dgm:spPr/>
      <dgm:t>
        <a:bodyPr/>
        <a:lstStyle/>
        <a:p>
          <a:pPr rtl="0"/>
          <a:r>
            <a:rPr lang="en-US">
              <a:solidFill>
                <a:schemeClr val="dk1"/>
              </a:solidFill>
              <a:latin typeface="Arial"/>
              <a:cs typeface="Arial"/>
            </a:rPr>
            <a:t>A current State Designated Rural Health Center (SDRHC) that has received funds from the NC ORH and seeks to continue serving its current service area and target population. </a:t>
          </a:r>
          <a:endParaRPr lang="en-US">
            <a:latin typeface="Times New Roman"/>
          </a:endParaRPr>
        </a:p>
      </dgm:t>
    </dgm:pt>
    <dgm:pt modelId="{3187490A-5D32-4E0D-898B-9E1C0584F015}" type="parTrans" cxnId="{E9815E17-B650-4DC7-A139-B47FA04C4398}">
      <dgm:prSet/>
      <dgm:spPr/>
    </dgm:pt>
    <dgm:pt modelId="{55795931-42C4-4EFF-9C9E-888E3106E6CC}" type="sibTrans" cxnId="{E9815E17-B650-4DC7-A139-B47FA04C4398}">
      <dgm:prSet/>
      <dgm:spPr/>
    </dgm:pt>
    <dgm:pt modelId="{E19B5A9C-3C34-4B9D-A30C-11CB7A1A7617}">
      <dgm:prSet phldr="0"/>
      <dgm:spPr/>
      <dgm:t>
        <a:bodyPr/>
        <a:lstStyle/>
        <a:p>
          <a:pPr rtl="0"/>
          <a:r>
            <a:rPr lang="en-US">
              <a:solidFill>
                <a:schemeClr val="dk1"/>
              </a:solidFill>
              <a:latin typeface="Arial"/>
              <a:cs typeface="Arial"/>
            </a:rPr>
            <a:t>An organization that is not currently funded through the NC ORH State Designated Rural Health Center grant and seeks to serve an underserved area and uninsured target population with one or more permanent service delivery site(s). </a:t>
          </a:r>
          <a:endParaRPr lang="en-US">
            <a:latin typeface="Arial"/>
            <a:cs typeface="Arial"/>
          </a:endParaRPr>
        </a:p>
      </dgm:t>
    </dgm:pt>
    <dgm:pt modelId="{DAB0DCEC-F6F8-47F5-BCEB-D111CE53969A}" type="parTrans" cxnId="{06265FA7-724C-4D9A-86D5-3EAE4ED61FD2}">
      <dgm:prSet/>
      <dgm:spPr/>
    </dgm:pt>
    <dgm:pt modelId="{4442F2F2-B140-42D5-934F-2F892055E77F}" type="sibTrans" cxnId="{06265FA7-724C-4D9A-86D5-3EAE4ED61FD2}">
      <dgm:prSet/>
      <dgm:spPr/>
    </dgm:pt>
    <dgm:pt modelId="{8BA380C6-FB9C-428F-851A-32401B3CD874}">
      <dgm:prSet phldr="0"/>
      <dgm:spPr/>
      <dgm:t>
        <a:bodyPr/>
        <a:lstStyle/>
        <a:p>
          <a:pPr rtl="0"/>
          <a:r>
            <a:rPr lang="en-US">
              <a:solidFill>
                <a:schemeClr val="dk1"/>
              </a:solidFill>
              <a:latin typeface="Arial"/>
              <a:cs typeface="Arial"/>
            </a:rPr>
            <a:t>An organization not selected to be a SDRHC but will have an opportunity to receive capacity funding need towards building a management system and/or programs. The funds can help an organization improve their community coordination, collaboration, and strengthen the organization’s SDRHC application in the future.   </a:t>
          </a:r>
          <a:endParaRPr lang="en-US">
            <a:latin typeface="Arial"/>
            <a:cs typeface="Arial"/>
          </a:endParaRPr>
        </a:p>
      </dgm:t>
    </dgm:pt>
    <dgm:pt modelId="{66D7BB3E-1009-4858-88DE-11F06033F7D8}" type="parTrans" cxnId="{D6308D05-A37D-490F-901E-278F530EFB75}">
      <dgm:prSet/>
      <dgm:spPr/>
    </dgm:pt>
    <dgm:pt modelId="{4606A354-1926-4C7A-BCFD-2F3A3D3A0DF3}" type="sibTrans" cxnId="{D6308D05-A37D-490F-901E-278F530EFB75}">
      <dgm:prSet/>
      <dgm:spPr/>
    </dgm:pt>
    <dgm:pt modelId="{D673484D-141F-483B-9102-9617217FE6C9}">
      <dgm:prSet phldr="0"/>
      <dgm:spPr/>
      <dgm:t>
        <a:bodyPr/>
        <a:lstStyle/>
        <a:p>
          <a:r>
            <a:rPr lang="en-US">
              <a:latin typeface="Times New Roman"/>
            </a:rPr>
            <a:t>Capacity Organizations</a:t>
          </a:r>
          <a:endParaRPr lang="en-US"/>
        </a:p>
      </dgm:t>
    </dgm:pt>
    <dgm:pt modelId="{1F956FED-9084-453F-A7C2-076E61A93C09}" type="parTrans" cxnId="{5595F491-9641-45BC-93BA-C8C69BD26591}">
      <dgm:prSet/>
      <dgm:spPr/>
    </dgm:pt>
    <dgm:pt modelId="{67F81D63-1741-40A0-AEF1-C99F2BF55777}" type="sibTrans" cxnId="{5595F491-9641-45BC-93BA-C8C69BD26591}">
      <dgm:prSet/>
      <dgm:spPr/>
    </dgm:pt>
    <dgm:pt modelId="{94C5E0CB-6306-4F10-9E89-63CBECF3626A}" type="pres">
      <dgm:prSet presAssocID="{0BB700ED-2A30-4AE3-A3D4-25A4B80135F2}" presName="linear" presStyleCnt="0">
        <dgm:presLayoutVars>
          <dgm:dir/>
          <dgm:animLvl val="lvl"/>
          <dgm:resizeHandles val="exact"/>
        </dgm:presLayoutVars>
      </dgm:prSet>
      <dgm:spPr/>
    </dgm:pt>
    <dgm:pt modelId="{6E773F91-7A88-4773-80B2-49C408A3E21E}" type="pres">
      <dgm:prSet presAssocID="{C708BD7B-DA6D-43C9-82B1-D518487B64D4}" presName="parentLin" presStyleCnt="0"/>
      <dgm:spPr/>
    </dgm:pt>
    <dgm:pt modelId="{19807162-176A-4C12-972B-1FAE010D289F}" type="pres">
      <dgm:prSet presAssocID="{C708BD7B-DA6D-43C9-82B1-D518487B64D4}" presName="parentLeftMargin" presStyleLbl="node1" presStyleIdx="0" presStyleCnt="3"/>
      <dgm:spPr/>
    </dgm:pt>
    <dgm:pt modelId="{F62D36E9-1715-4EB6-A8A1-CCCCF4F7348E}" type="pres">
      <dgm:prSet presAssocID="{C708BD7B-DA6D-43C9-82B1-D518487B64D4}" presName="parentText" presStyleLbl="node1" presStyleIdx="0" presStyleCnt="3">
        <dgm:presLayoutVars>
          <dgm:chMax val="0"/>
          <dgm:bulletEnabled val="1"/>
        </dgm:presLayoutVars>
      </dgm:prSet>
      <dgm:spPr/>
    </dgm:pt>
    <dgm:pt modelId="{3F43D9FB-1F6D-433D-B8E1-F55B30B0DD47}" type="pres">
      <dgm:prSet presAssocID="{C708BD7B-DA6D-43C9-82B1-D518487B64D4}" presName="negativeSpace" presStyleCnt="0"/>
      <dgm:spPr/>
    </dgm:pt>
    <dgm:pt modelId="{FD22C222-66EB-4CBA-9200-19EDFD1ED34D}" type="pres">
      <dgm:prSet presAssocID="{C708BD7B-DA6D-43C9-82B1-D518487B64D4}" presName="childText" presStyleLbl="conFgAcc1" presStyleIdx="0" presStyleCnt="3">
        <dgm:presLayoutVars>
          <dgm:bulletEnabled val="1"/>
        </dgm:presLayoutVars>
      </dgm:prSet>
      <dgm:spPr/>
    </dgm:pt>
    <dgm:pt modelId="{699EF895-578B-4CBC-B4F5-3C2B3267B2B7}" type="pres">
      <dgm:prSet presAssocID="{1936520A-774D-45D4-8C8C-9AE95931C763}" presName="spaceBetweenRectangles" presStyleCnt="0"/>
      <dgm:spPr/>
    </dgm:pt>
    <dgm:pt modelId="{A8682B45-3CCA-4AEB-ADA8-E1FE69A234A0}" type="pres">
      <dgm:prSet presAssocID="{259D8AFB-AA2F-4349-A681-968056713086}" presName="parentLin" presStyleCnt="0"/>
      <dgm:spPr/>
    </dgm:pt>
    <dgm:pt modelId="{C6637A33-834F-4607-BEF7-45146508F3EF}" type="pres">
      <dgm:prSet presAssocID="{259D8AFB-AA2F-4349-A681-968056713086}" presName="parentLeftMargin" presStyleLbl="node1" presStyleIdx="0" presStyleCnt="3"/>
      <dgm:spPr/>
    </dgm:pt>
    <dgm:pt modelId="{D1D7F0D8-093E-49A0-816C-9B7CEB4443B7}" type="pres">
      <dgm:prSet presAssocID="{259D8AFB-AA2F-4349-A681-968056713086}" presName="parentText" presStyleLbl="node1" presStyleIdx="1" presStyleCnt="3">
        <dgm:presLayoutVars>
          <dgm:chMax val="0"/>
          <dgm:bulletEnabled val="1"/>
        </dgm:presLayoutVars>
      </dgm:prSet>
      <dgm:spPr/>
    </dgm:pt>
    <dgm:pt modelId="{3ED3CDFF-5473-4706-8F8D-BFF4C20ED8D6}" type="pres">
      <dgm:prSet presAssocID="{259D8AFB-AA2F-4349-A681-968056713086}" presName="negativeSpace" presStyleCnt="0"/>
      <dgm:spPr/>
    </dgm:pt>
    <dgm:pt modelId="{40B46163-1069-442F-A0F3-4370F32C4B99}" type="pres">
      <dgm:prSet presAssocID="{259D8AFB-AA2F-4349-A681-968056713086}" presName="childText" presStyleLbl="conFgAcc1" presStyleIdx="1" presStyleCnt="3">
        <dgm:presLayoutVars>
          <dgm:bulletEnabled val="1"/>
        </dgm:presLayoutVars>
      </dgm:prSet>
      <dgm:spPr/>
    </dgm:pt>
    <dgm:pt modelId="{4F59940D-7B13-4C04-863B-3A7DA298C077}" type="pres">
      <dgm:prSet presAssocID="{AFB05505-EE5F-4B0D-8C91-D2623928FA9B}" presName="spaceBetweenRectangles" presStyleCnt="0"/>
      <dgm:spPr/>
    </dgm:pt>
    <dgm:pt modelId="{A36BC199-B7EB-4A27-A4AA-2BD0418D6586}" type="pres">
      <dgm:prSet presAssocID="{D673484D-141F-483B-9102-9617217FE6C9}" presName="parentLin" presStyleCnt="0"/>
      <dgm:spPr/>
    </dgm:pt>
    <dgm:pt modelId="{98455B64-1C97-4F96-9F92-9E493BBF9832}" type="pres">
      <dgm:prSet presAssocID="{D673484D-141F-483B-9102-9617217FE6C9}" presName="parentLeftMargin" presStyleLbl="node1" presStyleIdx="1" presStyleCnt="3"/>
      <dgm:spPr/>
    </dgm:pt>
    <dgm:pt modelId="{DCC95F8C-7120-422B-A122-4F47FA52C52B}" type="pres">
      <dgm:prSet presAssocID="{D673484D-141F-483B-9102-9617217FE6C9}" presName="parentText" presStyleLbl="node1" presStyleIdx="2" presStyleCnt="3">
        <dgm:presLayoutVars>
          <dgm:chMax val="0"/>
          <dgm:bulletEnabled val="1"/>
        </dgm:presLayoutVars>
      </dgm:prSet>
      <dgm:spPr/>
    </dgm:pt>
    <dgm:pt modelId="{9C70EAD1-F772-4919-8F2A-6DD96BDEFB88}" type="pres">
      <dgm:prSet presAssocID="{D673484D-141F-483B-9102-9617217FE6C9}" presName="negativeSpace" presStyleCnt="0"/>
      <dgm:spPr/>
    </dgm:pt>
    <dgm:pt modelId="{1F8720AE-E8A6-4710-A43B-30866AE88494}" type="pres">
      <dgm:prSet presAssocID="{D673484D-141F-483B-9102-9617217FE6C9}" presName="childText" presStyleLbl="conFgAcc1" presStyleIdx="2" presStyleCnt="3">
        <dgm:presLayoutVars>
          <dgm:bulletEnabled val="1"/>
        </dgm:presLayoutVars>
      </dgm:prSet>
      <dgm:spPr/>
    </dgm:pt>
  </dgm:ptLst>
  <dgm:cxnLst>
    <dgm:cxn modelId="{93108301-D4A2-43AC-ADB3-A419C7956C25}" type="presOf" srcId="{C708BD7B-DA6D-43C9-82B1-D518487B64D4}" destId="{F62D36E9-1715-4EB6-A8A1-CCCCF4F7348E}" srcOrd="1" destOrd="0" presId="urn:microsoft.com/office/officeart/2005/8/layout/list1"/>
    <dgm:cxn modelId="{D6308D05-A37D-490F-901E-278F530EFB75}" srcId="{D673484D-141F-483B-9102-9617217FE6C9}" destId="{8BA380C6-FB9C-428F-851A-32401B3CD874}" srcOrd="0" destOrd="0" parTransId="{66D7BB3E-1009-4858-88DE-11F06033F7D8}" sibTransId="{4606A354-1926-4C7A-BCFD-2F3A3D3A0DF3}"/>
    <dgm:cxn modelId="{E9815E17-B650-4DC7-A139-B47FA04C4398}" srcId="{C708BD7B-DA6D-43C9-82B1-D518487B64D4}" destId="{CB14D5D3-CF0E-48D7-A8CC-528CCE419E82}" srcOrd="0" destOrd="0" parTransId="{3187490A-5D32-4E0D-898B-9E1C0584F015}" sibTransId="{55795931-42C4-4EFF-9C9E-888E3106E6CC}"/>
    <dgm:cxn modelId="{1AB01B19-B972-46F0-999E-D8968D4C4EE4}" srcId="{0BB700ED-2A30-4AE3-A3D4-25A4B80135F2}" destId="{C708BD7B-DA6D-43C9-82B1-D518487B64D4}" srcOrd="0" destOrd="0" parTransId="{567A4DCB-6EF8-466D-A262-7F4C8E8327AD}" sibTransId="{1936520A-774D-45D4-8C8C-9AE95931C763}"/>
    <dgm:cxn modelId="{ACBA4923-812B-43AB-A6B5-DF667073ABC1}" type="presOf" srcId="{E19B5A9C-3C34-4B9D-A30C-11CB7A1A7617}" destId="{40B46163-1069-442F-A0F3-4370F32C4B99}" srcOrd="0" destOrd="0" presId="urn:microsoft.com/office/officeart/2005/8/layout/list1"/>
    <dgm:cxn modelId="{582AA23E-AD1A-4F39-A819-8DD6E5A979CA}" type="presOf" srcId="{0BB700ED-2A30-4AE3-A3D4-25A4B80135F2}" destId="{94C5E0CB-6306-4F10-9E89-63CBECF3626A}" srcOrd="0" destOrd="0" presId="urn:microsoft.com/office/officeart/2005/8/layout/list1"/>
    <dgm:cxn modelId="{DE77AA60-BB07-4B93-A2BC-7A77D28E19D1}" type="presOf" srcId="{8BA380C6-FB9C-428F-851A-32401B3CD874}" destId="{1F8720AE-E8A6-4710-A43B-30866AE88494}" srcOrd="0" destOrd="0" presId="urn:microsoft.com/office/officeart/2005/8/layout/list1"/>
    <dgm:cxn modelId="{27B8245A-FAFD-49AF-A28E-D00A47472589}" type="presOf" srcId="{D673484D-141F-483B-9102-9617217FE6C9}" destId="{DCC95F8C-7120-422B-A122-4F47FA52C52B}" srcOrd="1" destOrd="0" presId="urn:microsoft.com/office/officeart/2005/8/layout/list1"/>
    <dgm:cxn modelId="{3C04C77C-F01B-403D-9BEE-C81D392A0F71}" type="presOf" srcId="{C708BD7B-DA6D-43C9-82B1-D518487B64D4}" destId="{19807162-176A-4C12-972B-1FAE010D289F}" srcOrd="0" destOrd="0" presId="urn:microsoft.com/office/officeart/2005/8/layout/list1"/>
    <dgm:cxn modelId="{822AA57D-1D4B-416D-B4D8-968ABAFB0F2A}" type="presOf" srcId="{D673484D-141F-483B-9102-9617217FE6C9}" destId="{98455B64-1C97-4F96-9F92-9E493BBF9832}" srcOrd="0" destOrd="0" presId="urn:microsoft.com/office/officeart/2005/8/layout/list1"/>
    <dgm:cxn modelId="{CCE84F85-A8FA-41A2-BE5A-90C8559324BF}" type="presOf" srcId="{CB14D5D3-CF0E-48D7-A8CC-528CCE419E82}" destId="{FD22C222-66EB-4CBA-9200-19EDFD1ED34D}" srcOrd="0" destOrd="0" presId="urn:microsoft.com/office/officeart/2005/8/layout/list1"/>
    <dgm:cxn modelId="{5595F491-9641-45BC-93BA-C8C69BD26591}" srcId="{0BB700ED-2A30-4AE3-A3D4-25A4B80135F2}" destId="{D673484D-141F-483B-9102-9617217FE6C9}" srcOrd="2" destOrd="0" parTransId="{1F956FED-9084-453F-A7C2-076E61A93C09}" sibTransId="{67F81D63-1741-40A0-AEF1-C99F2BF55777}"/>
    <dgm:cxn modelId="{06265FA7-724C-4D9A-86D5-3EAE4ED61FD2}" srcId="{259D8AFB-AA2F-4349-A681-968056713086}" destId="{E19B5A9C-3C34-4B9D-A30C-11CB7A1A7617}" srcOrd="0" destOrd="0" parTransId="{DAB0DCEC-F6F8-47F5-BCEB-D111CE53969A}" sibTransId="{4442F2F2-B140-42D5-934F-2F892055E77F}"/>
    <dgm:cxn modelId="{02421DA9-637F-4AA7-ACA8-F3FD92C36E7C}" srcId="{0BB700ED-2A30-4AE3-A3D4-25A4B80135F2}" destId="{259D8AFB-AA2F-4349-A681-968056713086}" srcOrd="1" destOrd="0" parTransId="{F9C7CAA7-67CF-4B88-AAB0-07FF023E1C53}" sibTransId="{AFB05505-EE5F-4B0D-8C91-D2623928FA9B}"/>
    <dgm:cxn modelId="{3C373CB2-0D88-4FD3-BC38-38C4B29D5F02}" type="presOf" srcId="{259D8AFB-AA2F-4349-A681-968056713086}" destId="{D1D7F0D8-093E-49A0-816C-9B7CEB4443B7}" srcOrd="1" destOrd="0" presId="urn:microsoft.com/office/officeart/2005/8/layout/list1"/>
    <dgm:cxn modelId="{C6BD8CEF-46B0-4364-8075-CE5DEFC718CC}" type="presOf" srcId="{259D8AFB-AA2F-4349-A681-968056713086}" destId="{C6637A33-834F-4607-BEF7-45146508F3EF}" srcOrd="0" destOrd="0" presId="urn:microsoft.com/office/officeart/2005/8/layout/list1"/>
    <dgm:cxn modelId="{7A6E0FA5-A6C3-4DE9-AB51-4CC930E22173}" type="presParOf" srcId="{94C5E0CB-6306-4F10-9E89-63CBECF3626A}" destId="{6E773F91-7A88-4773-80B2-49C408A3E21E}" srcOrd="0" destOrd="0" presId="urn:microsoft.com/office/officeart/2005/8/layout/list1"/>
    <dgm:cxn modelId="{7D86BC61-140E-469A-8999-3A8122B0213F}" type="presParOf" srcId="{6E773F91-7A88-4773-80B2-49C408A3E21E}" destId="{19807162-176A-4C12-972B-1FAE010D289F}" srcOrd="0" destOrd="0" presId="urn:microsoft.com/office/officeart/2005/8/layout/list1"/>
    <dgm:cxn modelId="{BCDB914B-AA1A-462B-8691-A9014B8F314B}" type="presParOf" srcId="{6E773F91-7A88-4773-80B2-49C408A3E21E}" destId="{F62D36E9-1715-4EB6-A8A1-CCCCF4F7348E}" srcOrd="1" destOrd="0" presId="urn:microsoft.com/office/officeart/2005/8/layout/list1"/>
    <dgm:cxn modelId="{641D4583-C7D3-4D69-AC3B-25C9106771E1}" type="presParOf" srcId="{94C5E0CB-6306-4F10-9E89-63CBECF3626A}" destId="{3F43D9FB-1F6D-433D-B8E1-F55B30B0DD47}" srcOrd="1" destOrd="0" presId="urn:microsoft.com/office/officeart/2005/8/layout/list1"/>
    <dgm:cxn modelId="{3FD1B24D-4A70-42CF-8318-06AA90E771CD}" type="presParOf" srcId="{94C5E0CB-6306-4F10-9E89-63CBECF3626A}" destId="{FD22C222-66EB-4CBA-9200-19EDFD1ED34D}" srcOrd="2" destOrd="0" presId="urn:microsoft.com/office/officeart/2005/8/layout/list1"/>
    <dgm:cxn modelId="{35A5AA40-1690-4F06-97B0-BEFE41EECCA7}" type="presParOf" srcId="{94C5E0CB-6306-4F10-9E89-63CBECF3626A}" destId="{699EF895-578B-4CBC-B4F5-3C2B3267B2B7}" srcOrd="3" destOrd="0" presId="urn:microsoft.com/office/officeart/2005/8/layout/list1"/>
    <dgm:cxn modelId="{CE9EEBA8-C52A-4BC1-B66D-0B7BE8AE3F6A}" type="presParOf" srcId="{94C5E0CB-6306-4F10-9E89-63CBECF3626A}" destId="{A8682B45-3CCA-4AEB-ADA8-E1FE69A234A0}" srcOrd="4" destOrd="0" presId="urn:microsoft.com/office/officeart/2005/8/layout/list1"/>
    <dgm:cxn modelId="{A15B9E5D-E106-47E3-B4EB-B82D91C08453}" type="presParOf" srcId="{A8682B45-3CCA-4AEB-ADA8-E1FE69A234A0}" destId="{C6637A33-834F-4607-BEF7-45146508F3EF}" srcOrd="0" destOrd="0" presId="urn:microsoft.com/office/officeart/2005/8/layout/list1"/>
    <dgm:cxn modelId="{11102A08-07A6-40AC-8779-C59474FB6EA7}" type="presParOf" srcId="{A8682B45-3CCA-4AEB-ADA8-E1FE69A234A0}" destId="{D1D7F0D8-093E-49A0-816C-9B7CEB4443B7}" srcOrd="1" destOrd="0" presId="urn:microsoft.com/office/officeart/2005/8/layout/list1"/>
    <dgm:cxn modelId="{76CBC936-1225-405A-975E-BEA931A40784}" type="presParOf" srcId="{94C5E0CB-6306-4F10-9E89-63CBECF3626A}" destId="{3ED3CDFF-5473-4706-8F8D-BFF4C20ED8D6}" srcOrd="5" destOrd="0" presId="urn:microsoft.com/office/officeart/2005/8/layout/list1"/>
    <dgm:cxn modelId="{75CB0469-6AD1-49AE-9B38-CB9D93CDD7B4}" type="presParOf" srcId="{94C5E0CB-6306-4F10-9E89-63CBECF3626A}" destId="{40B46163-1069-442F-A0F3-4370F32C4B99}" srcOrd="6" destOrd="0" presId="urn:microsoft.com/office/officeart/2005/8/layout/list1"/>
    <dgm:cxn modelId="{5C0A6671-256B-4A08-BDBB-989331A06CE1}" type="presParOf" srcId="{94C5E0CB-6306-4F10-9E89-63CBECF3626A}" destId="{4F59940D-7B13-4C04-863B-3A7DA298C077}" srcOrd="7" destOrd="0" presId="urn:microsoft.com/office/officeart/2005/8/layout/list1"/>
    <dgm:cxn modelId="{1EC76AB1-4003-4299-8DC0-BB3D2090CB04}" type="presParOf" srcId="{94C5E0CB-6306-4F10-9E89-63CBECF3626A}" destId="{A36BC199-B7EB-4A27-A4AA-2BD0418D6586}" srcOrd="8" destOrd="0" presId="urn:microsoft.com/office/officeart/2005/8/layout/list1"/>
    <dgm:cxn modelId="{241EDA54-A80F-443B-B795-E69E517CD621}" type="presParOf" srcId="{A36BC199-B7EB-4A27-A4AA-2BD0418D6586}" destId="{98455B64-1C97-4F96-9F92-9E493BBF9832}" srcOrd="0" destOrd="0" presId="urn:microsoft.com/office/officeart/2005/8/layout/list1"/>
    <dgm:cxn modelId="{7E7F1E63-5F0C-464C-B55C-D1995A9E01D1}" type="presParOf" srcId="{A36BC199-B7EB-4A27-A4AA-2BD0418D6586}" destId="{DCC95F8C-7120-422B-A122-4F47FA52C52B}" srcOrd="1" destOrd="0" presId="urn:microsoft.com/office/officeart/2005/8/layout/list1"/>
    <dgm:cxn modelId="{B359FB9A-9697-4F6D-90B2-F69140A2E44B}" type="presParOf" srcId="{94C5E0CB-6306-4F10-9E89-63CBECF3626A}" destId="{9C70EAD1-F772-4919-8F2A-6DD96BDEFB88}" srcOrd="9" destOrd="0" presId="urn:microsoft.com/office/officeart/2005/8/layout/list1"/>
    <dgm:cxn modelId="{D607D6A5-53E7-440B-8E74-A36BCE3EEC7E}" type="presParOf" srcId="{94C5E0CB-6306-4F10-9E89-63CBECF3626A}" destId="{1F8720AE-E8A6-4710-A43B-30866AE8849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8C5F7-474B-4151-8F03-9E56B2A9D4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7629F5-E250-4132-9BFF-B22130F4BD6B}">
      <dgm:prSet phldrT="[Text]" phldr="0"/>
      <dgm:spPr/>
      <dgm:t>
        <a:bodyPr/>
        <a:lstStyle/>
        <a:p>
          <a:pPr rtl="0"/>
          <a:r>
            <a:rPr lang="en-US">
              <a:latin typeface="Times New Roman"/>
            </a:rPr>
            <a:t>Medical Access Plan (MAP)</a:t>
          </a:r>
          <a:endParaRPr lang="en-US"/>
        </a:p>
      </dgm:t>
    </dgm:pt>
    <dgm:pt modelId="{FF30CF87-0C9A-4721-8C0D-F649CE94A875}" type="parTrans" cxnId="{085D9806-6D81-4483-8FD9-7BD3E75C9902}">
      <dgm:prSet/>
      <dgm:spPr/>
      <dgm:t>
        <a:bodyPr/>
        <a:lstStyle/>
        <a:p>
          <a:endParaRPr lang="en-US"/>
        </a:p>
      </dgm:t>
    </dgm:pt>
    <dgm:pt modelId="{9990ED12-F512-4F44-8034-006AA79CD4FA}" type="sibTrans" cxnId="{085D9806-6D81-4483-8FD9-7BD3E75C9902}">
      <dgm:prSet/>
      <dgm:spPr/>
      <dgm:t>
        <a:bodyPr/>
        <a:lstStyle/>
        <a:p>
          <a:endParaRPr lang="en-US"/>
        </a:p>
      </dgm:t>
    </dgm:pt>
    <dgm:pt modelId="{83C15541-1484-42A1-AFF5-0AF294584B0B}">
      <dgm:prSet phldrT="[Text]" phldr="0"/>
      <dgm:spPr/>
      <dgm:t>
        <a:bodyPr/>
        <a:lstStyle/>
        <a:p>
          <a:pPr rtl="0"/>
          <a:r>
            <a:rPr lang="en-US">
              <a:latin typeface="Times New Roman"/>
            </a:rPr>
            <a:t>Funds available for primary health care coverage</a:t>
          </a:r>
          <a:endParaRPr lang="en-US"/>
        </a:p>
      </dgm:t>
    </dgm:pt>
    <dgm:pt modelId="{BB8D4A13-B990-478A-AC5A-172AA7B94017}" type="parTrans" cxnId="{537A9BD6-9040-46E9-8917-5FD92FEC6577}">
      <dgm:prSet/>
      <dgm:spPr/>
      <dgm:t>
        <a:bodyPr/>
        <a:lstStyle/>
        <a:p>
          <a:endParaRPr lang="en-US"/>
        </a:p>
      </dgm:t>
    </dgm:pt>
    <dgm:pt modelId="{E6BB1209-E376-45B4-AB63-76B6AE3B71BA}" type="sibTrans" cxnId="{537A9BD6-9040-46E9-8917-5FD92FEC6577}">
      <dgm:prSet/>
      <dgm:spPr/>
      <dgm:t>
        <a:bodyPr/>
        <a:lstStyle/>
        <a:p>
          <a:endParaRPr lang="en-US"/>
        </a:p>
      </dgm:t>
    </dgm:pt>
    <dgm:pt modelId="{B0650F1A-1C61-42E4-8409-BFF655F1C60C}">
      <dgm:prSet phldrT="[Text]" phldr="0"/>
      <dgm:spPr/>
      <dgm:t>
        <a:bodyPr/>
        <a:lstStyle/>
        <a:p>
          <a:pPr rtl="0"/>
          <a:r>
            <a:rPr lang="en-US">
              <a:latin typeface="Times New Roman"/>
            </a:rPr>
            <a:t>Visits are reimbursable at a rate of $100 per encounter based on medically necessary face-to-face encounters</a:t>
          </a:r>
          <a:endParaRPr lang="en-US"/>
        </a:p>
      </dgm:t>
    </dgm:pt>
    <dgm:pt modelId="{66B9AC04-DF55-46A2-9579-ABA25B51D88E}" type="parTrans" cxnId="{F8D43DC0-F000-4736-B672-74EEC62DAAF4}">
      <dgm:prSet/>
      <dgm:spPr/>
      <dgm:t>
        <a:bodyPr/>
        <a:lstStyle/>
        <a:p>
          <a:endParaRPr lang="en-US"/>
        </a:p>
      </dgm:t>
    </dgm:pt>
    <dgm:pt modelId="{E089D330-2688-4158-B633-8FB32284D5B5}" type="sibTrans" cxnId="{F8D43DC0-F000-4736-B672-74EEC62DAAF4}">
      <dgm:prSet/>
      <dgm:spPr/>
      <dgm:t>
        <a:bodyPr/>
        <a:lstStyle/>
        <a:p>
          <a:endParaRPr lang="en-US"/>
        </a:p>
      </dgm:t>
    </dgm:pt>
    <dgm:pt modelId="{FA4F9A8E-C7B9-4E9D-96FB-6BF8882F87E5}">
      <dgm:prSet phldrT="[Text]" phldr="0"/>
      <dgm:spPr/>
      <dgm:t>
        <a:bodyPr/>
        <a:lstStyle/>
        <a:p>
          <a:pPr rtl="0"/>
          <a:r>
            <a:rPr lang="en-US">
              <a:latin typeface="Times New Roman"/>
              <a:cs typeface="Arial"/>
            </a:rPr>
            <a:t>Behavioral Health</a:t>
          </a:r>
        </a:p>
      </dgm:t>
    </dgm:pt>
    <dgm:pt modelId="{DEE88CD1-1CD9-40B9-9C8E-DA99C7A11011}" type="parTrans" cxnId="{F3E1A2BF-C1DC-40A0-B3AB-ADD53819B8F1}">
      <dgm:prSet/>
      <dgm:spPr/>
      <dgm:t>
        <a:bodyPr/>
        <a:lstStyle/>
        <a:p>
          <a:endParaRPr lang="en-US"/>
        </a:p>
      </dgm:t>
    </dgm:pt>
    <dgm:pt modelId="{9A5FC940-BC6F-4594-AD42-932D28D9DE9E}" type="sibTrans" cxnId="{F3E1A2BF-C1DC-40A0-B3AB-ADD53819B8F1}">
      <dgm:prSet/>
      <dgm:spPr/>
      <dgm:t>
        <a:bodyPr/>
        <a:lstStyle/>
        <a:p>
          <a:endParaRPr lang="en-US"/>
        </a:p>
      </dgm:t>
    </dgm:pt>
    <dgm:pt modelId="{E9234F6E-2B6E-4E2E-A43C-2DC6D916AD5E}">
      <dgm:prSet phldrT="[Text]" phldr="0"/>
      <dgm:spPr/>
      <dgm:t>
        <a:bodyPr/>
        <a:lstStyle/>
        <a:p>
          <a:pPr rtl="0"/>
          <a:r>
            <a:rPr lang="en-US">
              <a:latin typeface="Times New Roman"/>
              <a:cs typeface="Arial"/>
            </a:rPr>
            <a:t>Funds available for behavioral and mental health counseling services</a:t>
          </a:r>
        </a:p>
      </dgm:t>
    </dgm:pt>
    <dgm:pt modelId="{02E0E0D3-F505-483D-A8A6-0F01078B3F67}" type="parTrans" cxnId="{D2F2B05B-9FC3-44D9-A338-65DA921B2F71}">
      <dgm:prSet/>
      <dgm:spPr/>
      <dgm:t>
        <a:bodyPr/>
        <a:lstStyle/>
        <a:p>
          <a:endParaRPr lang="en-US"/>
        </a:p>
      </dgm:t>
    </dgm:pt>
    <dgm:pt modelId="{B521DA29-8E2A-45C7-A281-DEE76E2DB5FA}" type="sibTrans" cxnId="{D2F2B05B-9FC3-44D9-A338-65DA921B2F71}">
      <dgm:prSet/>
      <dgm:spPr/>
      <dgm:t>
        <a:bodyPr/>
        <a:lstStyle/>
        <a:p>
          <a:endParaRPr lang="en-US"/>
        </a:p>
      </dgm:t>
    </dgm:pt>
    <dgm:pt modelId="{6E3A2996-99A1-4E89-8C42-B960ED737D7E}">
      <dgm:prSet phldrT="[Text]" phldr="0"/>
      <dgm:spPr/>
      <dgm:t>
        <a:bodyPr/>
        <a:lstStyle/>
        <a:p>
          <a:pPr rtl="0"/>
          <a:r>
            <a:rPr lang="en-US">
              <a:latin typeface="Times New Roman"/>
              <a:cs typeface="Arial"/>
            </a:rPr>
            <a:t>Visits are reimbursable at a rate of $75 per encounter based on face-to-face behavioral health provider encounters</a:t>
          </a:r>
        </a:p>
      </dgm:t>
    </dgm:pt>
    <dgm:pt modelId="{AAB918E0-ED6C-406A-8B56-EB15924FDF8C}" type="parTrans" cxnId="{7898CEE9-5659-46E5-B98C-39C37FEE35B1}">
      <dgm:prSet/>
      <dgm:spPr/>
      <dgm:t>
        <a:bodyPr/>
        <a:lstStyle/>
        <a:p>
          <a:endParaRPr lang="en-US"/>
        </a:p>
      </dgm:t>
    </dgm:pt>
    <dgm:pt modelId="{3079189C-BFD6-499C-A79E-E51D75742FE3}" type="sibTrans" cxnId="{7898CEE9-5659-46E5-B98C-39C37FEE35B1}">
      <dgm:prSet/>
      <dgm:spPr/>
      <dgm:t>
        <a:bodyPr/>
        <a:lstStyle/>
        <a:p>
          <a:endParaRPr lang="en-US"/>
        </a:p>
      </dgm:t>
    </dgm:pt>
    <dgm:pt modelId="{3896C41F-C1D2-4BAC-9F43-848EF4DA6EB6}">
      <dgm:prSet phldrT="[Text]" phldr="0"/>
      <dgm:spPr/>
      <dgm:t>
        <a:bodyPr/>
        <a:lstStyle/>
        <a:p>
          <a:pPr rtl="0"/>
          <a:r>
            <a:rPr lang="en-US">
              <a:latin typeface="Times New Roman"/>
              <a:cs typeface="Arial"/>
            </a:rPr>
            <a:t>Operating/Infrastructure Funds</a:t>
          </a:r>
        </a:p>
      </dgm:t>
    </dgm:pt>
    <dgm:pt modelId="{3C586BEE-73BB-49EA-B7A6-DAD60C8D6D18}" type="parTrans" cxnId="{D2957005-EDB0-499D-B79D-6461FD4BEC72}">
      <dgm:prSet/>
      <dgm:spPr/>
      <dgm:t>
        <a:bodyPr/>
        <a:lstStyle/>
        <a:p>
          <a:endParaRPr lang="en-US"/>
        </a:p>
      </dgm:t>
    </dgm:pt>
    <dgm:pt modelId="{C22B0401-5D9C-4D2F-A4D9-A001CD7B4742}" type="sibTrans" cxnId="{D2957005-EDB0-499D-B79D-6461FD4BEC72}">
      <dgm:prSet/>
      <dgm:spPr/>
      <dgm:t>
        <a:bodyPr/>
        <a:lstStyle/>
        <a:p>
          <a:endParaRPr lang="en-US"/>
        </a:p>
      </dgm:t>
    </dgm:pt>
    <dgm:pt modelId="{CF94C7EE-1CF1-459A-BBED-6DC32DF06DD3}">
      <dgm:prSet phldrT="[Text]" phldr="0"/>
      <dgm:spPr/>
      <dgm:t>
        <a:bodyPr/>
        <a:lstStyle/>
        <a:p>
          <a:pPr rtl="0"/>
          <a:r>
            <a:rPr lang="en-US">
              <a:latin typeface="Times New Roman"/>
              <a:cs typeface="Arial"/>
            </a:rPr>
            <a:t>Funds available to assist in accomplishing one of the following goals: </a:t>
          </a:r>
        </a:p>
      </dgm:t>
    </dgm:pt>
    <dgm:pt modelId="{A578B4B7-2D86-4F48-8773-5F1678D92157}" type="parTrans" cxnId="{9D52BA2B-58E1-46CA-888D-327344DA34E0}">
      <dgm:prSet/>
      <dgm:spPr/>
      <dgm:t>
        <a:bodyPr/>
        <a:lstStyle/>
        <a:p>
          <a:endParaRPr lang="en-US"/>
        </a:p>
      </dgm:t>
    </dgm:pt>
    <dgm:pt modelId="{D504D1B5-BF1E-4493-82C5-AF7789EA071D}" type="sibTrans" cxnId="{9D52BA2B-58E1-46CA-888D-327344DA34E0}">
      <dgm:prSet/>
      <dgm:spPr/>
      <dgm:t>
        <a:bodyPr/>
        <a:lstStyle/>
        <a:p>
          <a:endParaRPr lang="en-US"/>
        </a:p>
      </dgm:t>
    </dgm:pt>
    <dgm:pt modelId="{399445D7-033A-4010-A712-399576186423}">
      <dgm:prSet phldrT="[Text]" phldr="0"/>
      <dgm:spPr/>
      <dgm:t>
        <a:bodyPr/>
        <a:lstStyle/>
        <a:p>
          <a:pPr rtl="0"/>
          <a:r>
            <a:rPr lang="en-US">
              <a:latin typeface="Times New Roman"/>
              <a:cs typeface="Arial"/>
            </a:rPr>
            <a:t>Organization must demonstrate ability to create systems and processes that promote sustainability</a:t>
          </a:r>
        </a:p>
      </dgm:t>
    </dgm:pt>
    <dgm:pt modelId="{477EE552-4C37-4F10-BEDB-99BADDBA1CB5}" type="parTrans" cxnId="{424734A7-EF33-43C4-BA7C-2B73459E5707}">
      <dgm:prSet/>
      <dgm:spPr/>
      <dgm:t>
        <a:bodyPr/>
        <a:lstStyle/>
        <a:p>
          <a:endParaRPr lang="en-US"/>
        </a:p>
      </dgm:t>
    </dgm:pt>
    <dgm:pt modelId="{CF5EB4B3-7E87-415D-B3EE-5908E8384B21}" type="sibTrans" cxnId="{424734A7-EF33-43C4-BA7C-2B73459E5707}">
      <dgm:prSet/>
      <dgm:spPr/>
      <dgm:t>
        <a:bodyPr/>
        <a:lstStyle/>
        <a:p>
          <a:endParaRPr lang="en-US"/>
        </a:p>
      </dgm:t>
    </dgm:pt>
    <dgm:pt modelId="{81A0A3AE-AE91-4536-9F50-920B32EBEF8B}">
      <dgm:prSet phldr="0"/>
      <dgm:spPr/>
      <dgm:t>
        <a:bodyPr/>
        <a:lstStyle/>
        <a:p>
          <a:pPr rtl="0"/>
          <a:r>
            <a:rPr lang="en-US">
              <a:latin typeface="Times New Roman"/>
            </a:rPr>
            <a:t>On-site x-rays</a:t>
          </a:r>
        </a:p>
      </dgm:t>
    </dgm:pt>
    <dgm:pt modelId="{C57496B7-C068-45D6-8716-0A44484DAB7D}" type="parTrans" cxnId="{F85D2E31-92EF-4591-A25B-FC0ED8E310E8}">
      <dgm:prSet/>
      <dgm:spPr/>
    </dgm:pt>
    <dgm:pt modelId="{6D2031DE-FFF5-4447-9AB9-95D8DBD58F08}" type="sibTrans" cxnId="{F85D2E31-92EF-4591-A25B-FC0ED8E310E8}">
      <dgm:prSet/>
      <dgm:spPr/>
    </dgm:pt>
    <dgm:pt modelId="{3BB42CB7-CE56-42BE-83F4-074E9E62EB84}">
      <dgm:prSet phldr="0"/>
      <dgm:spPr/>
      <dgm:t>
        <a:bodyPr/>
        <a:lstStyle/>
        <a:p>
          <a:pPr rtl="0"/>
          <a:r>
            <a:rPr lang="en-US">
              <a:latin typeface="Times New Roman"/>
            </a:rPr>
            <a:t>In-house labs</a:t>
          </a:r>
        </a:p>
      </dgm:t>
    </dgm:pt>
    <dgm:pt modelId="{CC3FA1D8-CEA3-41BC-907A-F8C584E9092F}" type="parTrans" cxnId="{371581D3-EF4A-4B8C-8470-D3B205092F4F}">
      <dgm:prSet/>
      <dgm:spPr/>
    </dgm:pt>
    <dgm:pt modelId="{ADE8810B-398B-43D8-865F-36D4294A4C0F}" type="sibTrans" cxnId="{371581D3-EF4A-4B8C-8470-D3B205092F4F}">
      <dgm:prSet/>
      <dgm:spPr/>
    </dgm:pt>
    <dgm:pt modelId="{8EED906A-E284-4733-9C25-D47B8F94F3B4}">
      <dgm:prSet phldr="0"/>
      <dgm:spPr/>
      <dgm:t>
        <a:bodyPr/>
        <a:lstStyle/>
        <a:p>
          <a:pPr rtl="0"/>
          <a:r>
            <a:rPr lang="en-US">
              <a:latin typeface="Times New Roman"/>
            </a:rPr>
            <a:t>Surgical procedures</a:t>
          </a:r>
        </a:p>
      </dgm:t>
    </dgm:pt>
    <dgm:pt modelId="{9AFC9BA9-1353-456A-8C94-ACAD70403276}" type="parTrans" cxnId="{B3AF5339-1425-4BD2-B11F-1EC548E25B4F}">
      <dgm:prSet/>
      <dgm:spPr/>
    </dgm:pt>
    <dgm:pt modelId="{B205CDA8-C8C0-4C04-856C-FA292F3D4C20}" type="sibTrans" cxnId="{B3AF5339-1425-4BD2-B11F-1EC548E25B4F}">
      <dgm:prSet/>
      <dgm:spPr/>
    </dgm:pt>
    <dgm:pt modelId="{27409C01-25CE-46D7-A1DF-9BB592E4CAD9}">
      <dgm:prSet phldr="0"/>
      <dgm:spPr/>
      <dgm:t>
        <a:bodyPr/>
        <a:lstStyle/>
        <a:p>
          <a:pPr rtl="0"/>
          <a:r>
            <a:rPr lang="en-US">
              <a:latin typeface="Times New Roman"/>
            </a:rPr>
            <a:t>Services provided by practice providers</a:t>
          </a:r>
        </a:p>
      </dgm:t>
    </dgm:pt>
    <dgm:pt modelId="{D60B3874-D8E9-46F2-A7B9-BDC25130EE7C}" type="parTrans" cxnId="{C08FA7F3-294E-4AAB-ABD9-DB500168C303}">
      <dgm:prSet/>
      <dgm:spPr/>
    </dgm:pt>
    <dgm:pt modelId="{7CAADBDA-51BF-4D7E-8519-315F8FF8E535}" type="sibTrans" cxnId="{C08FA7F3-294E-4AAB-ABD9-DB500168C303}">
      <dgm:prSet/>
      <dgm:spPr/>
    </dgm:pt>
    <dgm:pt modelId="{EC2A90C7-86C2-4E0A-BDBE-365C8E33C309}">
      <dgm:prSet phldr="0"/>
      <dgm:spPr/>
      <dgm:t>
        <a:bodyPr/>
        <a:lstStyle/>
        <a:p>
          <a:r>
            <a:rPr lang="en-US">
              <a:latin typeface="Times New Roman"/>
            </a:rPr>
            <a:t>Prophylaxis</a:t>
          </a:r>
          <a:endParaRPr lang="en-US"/>
        </a:p>
      </dgm:t>
    </dgm:pt>
    <dgm:pt modelId="{C48264A7-00E0-4A4D-8BAD-577B3431AD30}" type="parTrans" cxnId="{9E01E4EB-420E-4DAA-8768-3E8C415D61CD}">
      <dgm:prSet/>
      <dgm:spPr/>
    </dgm:pt>
    <dgm:pt modelId="{8DA2B8BD-7EC8-417A-BC9C-E341FAC52FB5}" type="sibTrans" cxnId="{9E01E4EB-420E-4DAA-8768-3E8C415D61CD}">
      <dgm:prSet/>
      <dgm:spPr/>
    </dgm:pt>
    <dgm:pt modelId="{2846CF8E-CC44-43E3-842A-7D2D2AA6FD62}">
      <dgm:prSet phldr="0"/>
      <dgm:spPr/>
      <dgm:t>
        <a:bodyPr/>
        <a:lstStyle/>
        <a:p>
          <a:pPr rtl="0"/>
          <a:r>
            <a:rPr lang="en-US">
              <a:latin typeface="Times New Roman"/>
            </a:rPr>
            <a:t>Telemedicine visits</a:t>
          </a:r>
        </a:p>
      </dgm:t>
    </dgm:pt>
    <dgm:pt modelId="{72F18D5F-2FAF-488A-9838-A36DAB513684}" type="parTrans" cxnId="{6F613534-5877-4A29-877F-6C3E8B19C755}">
      <dgm:prSet/>
      <dgm:spPr/>
    </dgm:pt>
    <dgm:pt modelId="{4E7A6CF2-D2F1-4E65-9402-AF3740F9DA70}" type="sibTrans" cxnId="{6F613534-5877-4A29-877F-6C3E8B19C755}">
      <dgm:prSet/>
      <dgm:spPr/>
    </dgm:pt>
    <dgm:pt modelId="{FD765F74-7AB5-4EB5-97CD-217F0783BAD2}">
      <dgm:prSet phldr="0"/>
      <dgm:spPr/>
      <dgm:t>
        <a:bodyPr/>
        <a:lstStyle/>
        <a:p>
          <a:pPr rtl="0"/>
          <a:r>
            <a:rPr lang="en-US">
              <a:latin typeface="Times New Roman"/>
              <a:cs typeface="Arial"/>
            </a:rPr>
            <a:t>Eligible providers: </a:t>
          </a:r>
        </a:p>
      </dgm:t>
    </dgm:pt>
    <dgm:pt modelId="{B3B48E54-0561-4A01-BFBF-531951B6F6CF}" type="parTrans" cxnId="{A74787A6-BD92-42B4-8FBD-716FE094680E}">
      <dgm:prSet/>
      <dgm:spPr/>
    </dgm:pt>
    <dgm:pt modelId="{C533BF90-9065-4063-B472-65DD3C7D40E8}" type="sibTrans" cxnId="{A74787A6-BD92-42B4-8FBD-716FE094680E}">
      <dgm:prSet/>
      <dgm:spPr/>
    </dgm:pt>
    <dgm:pt modelId="{9AF3AB85-304B-49C0-82EE-4D16A354195B}">
      <dgm:prSet phldr="0"/>
      <dgm:spPr/>
      <dgm:t>
        <a:bodyPr/>
        <a:lstStyle/>
        <a:p>
          <a:r>
            <a:rPr lang="en-US">
              <a:latin typeface="Times New Roman"/>
              <a:cs typeface="Arial"/>
            </a:rPr>
            <a:t>LCSWs</a:t>
          </a:r>
        </a:p>
      </dgm:t>
    </dgm:pt>
    <dgm:pt modelId="{13ED1F2A-5BA0-4FCF-BBDA-890E2FDC2BE5}" type="parTrans" cxnId="{D7F2BA5B-4395-4308-9DA6-3FC7325B65F6}">
      <dgm:prSet/>
      <dgm:spPr/>
    </dgm:pt>
    <dgm:pt modelId="{172D2735-8535-4F9C-9552-E716A5B45B74}" type="sibTrans" cxnId="{D7F2BA5B-4395-4308-9DA6-3FC7325B65F6}">
      <dgm:prSet/>
      <dgm:spPr/>
    </dgm:pt>
    <dgm:pt modelId="{2018E7C5-FF6F-45E1-8904-7882119FE9B7}">
      <dgm:prSet phldr="0"/>
      <dgm:spPr/>
      <dgm:t>
        <a:bodyPr/>
        <a:lstStyle/>
        <a:p>
          <a:pPr rtl="0"/>
          <a:r>
            <a:rPr lang="en-US">
              <a:latin typeface="Times New Roman"/>
              <a:cs typeface="Arial"/>
            </a:rPr>
            <a:t>Advanced Practice RNs</a:t>
          </a:r>
        </a:p>
      </dgm:t>
    </dgm:pt>
    <dgm:pt modelId="{1C66C681-2055-4A34-AAE3-BFE0CF72718F}" type="parTrans" cxnId="{FC71035D-44DE-46CD-B51F-3D9D5689BD4F}">
      <dgm:prSet/>
      <dgm:spPr/>
    </dgm:pt>
    <dgm:pt modelId="{D1F7DA01-A761-4744-A98C-2DBF48D5E062}" type="sibTrans" cxnId="{FC71035D-44DE-46CD-B51F-3D9D5689BD4F}">
      <dgm:prSet/>
      <dgm:spPr/>
    </dgm:pt>
    <dgm:pt modelId="{105F171A-900C-41F4-93C2-C44DE8E28555}">
      <dgm:prSet phldr="0"/>
      <dgm:spPr/>
      <dgm:t>
        <a:bodyPr/>
        <a:lstStyle/>
        <a:p>
          <a:r>
            <a:rPr lang="en-US">
              <a:latin typeface="Times New Roman"/>
              <a:cs typeface="Arial"/>
            </a:rPr>
            <a:t>Psychologists</a:t>
          </a:r>
        </a:p>
      </dgm:t>
    </dgm:pt>
    <dgm:pt modelId="{4B043E76-9804-4DC4-B06F-9FEDA43866EF}" type="parTrans" cxnId="{E4B79E7B-83ED-44D1-984F-E5EF0922482D}">
      <dgm:prSet/>
      <dgm:spPr/>
    </dgm:pt>
    <dgm:pt modelId="{FCCCFBA1-558D-4A6D-992D-913A4CC261E8}" type="sibTrans" cxnId="{E4B79E7B-83ED-44D1-984F-E5EF0922482D}">
      <dgm:prSet/>
      <dgm:spPr/>
    </dgm:pt>
    <dgm:pt modelId="{C02D5237-5E28-44C5-BBEE-4302299E736A}">
      <dgm:prSet phldr="0"/>
      <dgm:spPr/>
      <dgm:t>
        <a:bodyPr/>
        <a:lstStyle/>
        <a:p>
          <a:pPr rtl="0"/>
          <a:r>
            <a:rPr lang="en-US">
              <a:latin typeface="Times New Roman"/>
              <a:cs typeface="Arial"/>
            </a:rPr>
            <a:t>Psychiatrists </a:t>
          </a:r>
        </a:p>
      </dgm:t>
    </dgm:pt>
    <dgm:pt modelId="{8FA5D735-91AA-4B25-961E-8B152E8B6FE2}" type="parTrans" cxnId="{54D5DEB0-ADAC-4ACC-8661-5ED013B5E7CD}">
      <dgm:prSet/>
      <dgm:spPr/>
    </dgm:pt>
    <dgm:pt modelId="{A1655E1D-4CEE-41C6-BCD6-EB79F7CDD94F}" type="sibTrans" cxnId="{54D5DEB0-ADAC-4ACC-8661-5ED013B5E7CD}">
      <dgm:prSet/>
      <dgm:spPr/>
    </dgm:pt>
    <dgm:pt modelId="{F11EDE1F-DDBD-467D-B212-C2756FE9A4A4}">
      <dgm:prSet phldr="0"/>
      <dgm:spPr/>
      <dgm:t>
        <a:bodyPr/>
        <a:lstStyle/>
        <a:p>
          <a:pPr rtl="0"/>
          <a:r>
            <a:rPr lang="en-US">
              <a:latin typeface="Times New Roman"/>
              <a:cs typeface="Arial"/>
            </a:rPr>
            <a:t>Advanced Medical Home</a:t>
          </a:r>
        </a:p>
      </dgm:t>
    </dgm:pt>
    <dgm:pt modelId="{D032D604-3037-4D3C-BC3C-04A64B05527D}" type="parTrans" cxnId="{DAED9C5B-DD7A-496E-83F6-9B37BCD85EA4}">
      <dgm:prSet/>
      <dgm:spPr/>
    </dgm:pt>
    <dgm:pt modelId="{51D183D1-FFA0-47EA-AECB-2AC38F1D7B51}" type="sibTrans" cxnId="{DAED9C5B-DD7A-496E-83F6-9B37BCD85EA4}">
      <dgm:prSet/>
      <dgm:spPr/>
    </dgm:pt>
    <dgm:pt modelId="{BB7AA4BA-AE0E-4748-8426-6FAD2AC97F98}">
      <dgm:prSet phldr="0"/>
      <dgm:spPr/>
      <dgm:t>
        <a:bodyPr/>
        <a:lstStyle/>
        <a:p>
          <a:pPr rtl="0"/>
          <a:r>
            <a:rPr lang="en-US">
              <a:latin typeface="Times New Roman"/>
              <a:cs typeface="Arial"/>
            </a:rPr>
            <a:t>Sustainable technological infrastructure</a:t>
          </a:r>
        </a:p>
      </dgm:t>
    </dgm:pt>
    <dgm:pt modelId="{D7A5F20F-49FD-488D-8DFD-C7FC0687CD13}" type="parTrans" cxnId="{368E102C-B555-46CB-B4CC-1B321F8F5BC2}">
      <dgm:prSet/>
      <dgm:spPr/>
    </dgm:pt>
    <dgm:pt modelId="{1B33431A-D67B-4C3B-91D9-494DAF9A5DA2}" type="sibTrans" cxnId="{368E102C-B555-46CB-B4CC-1B321F8F5BC2}">
      <dgm:prSet/>
      <dgm:spPr/>
    </dgm:pt>
    <dgm:pt modelId="{8A855CB6-9554-4C6F-B121-1B8E240142B0}">
      <dgm:prSet phldr="0"/>
      <dgm:spPr/>
      <dgm:t>
        <a:bodyPr/>
        <a:lstStyle/>
        <a:p>
          <a:pPr rtl="0"/>
          <a:r>
            <a:rPr lang="en-US">
              <a:latin typeface="Times New Roman"/>
              <a:cs typeface="Arial"/>
            </a:rPr>
            <a:t>Activities that increase or improve efficiencies, effectiveness, transformation, sustainability, quality, or access to care</a:t>
          </a:r>
        </a:p>
      </dgm:t>
    </dgm:pt>
    <dgm:pt modelId="{36703A6C-B51C-42B7-9A49-DFC4294C4EE5}" type="parTrans" cxnId="{80FB1A6D-2486-4D66-81D7-1E1B59065F91}">
      <dgm:prSet/>
      <dgm:spPr/>
    </dgm:pt>
    <dgm:pt modelId="{BD969B0D-F7D0-4FD5-94B1-781A20DCB212}" type="sibTrans" cxnId="{80FB1A6D-2486-4D66-81D7-1E1B59065F91}">
      <dgm:prSet/>
      <dgm:spPr/>
    </dgm:pt>
    <dgm:pt modelId="{FBEE9173-7D6E-42B6-B66A-FBB91DF1B85B}">
      <dgm:prSet phldr="0"/>
      <dgm:spPr/>
      <dgm:t>
        <a:bodyPr/>
        <a:lstStyle/>
        <a:p>
          <a:pPr rtl="0"/>
          <a:r>
            <a:rPr lang="en-US">
              <a:latin typeface="Times New Roman"/>
              <a:cs typeface="Arial"/>
            </a:rPr>
            <a:t>Support innovative strategies </a:t>
          </a:r>
        </a:p>
      </dgm:t>
    </dgm:pt>
    <dgm:pt modelId="{3DEFBE8D-6D1D-44CA-B6D1-06CB2AAA2C08}" type="parTrans" cxnId="{FD51F87B-E7CC-44C1-974F-5F4258633388}">
      <dgm:prSet/>
      <dgm:spPr/>
    </dgm:pt>
    <dgm:pt modelId="{84B5E481-FA84-4369-B350-6FDE2F94DACB}" type="sibTrans" cxnId="{FD51F87B-E7CC-44C1-974F-5F4258633388}">
      <dgm:prSet/>
      <dgm:spPr/>
    </dgm:pt>
    <dgm:pt modelId="{83427487-7432-49BE-8277-FD4607926035}" type="pres">
      <dgm:prSet presAssocID="{CB38C5F7-474B-4151-8F03-9E56B2A9D454}" presName="Name0" presStyleCnt="0">
        <dgm:presLayoutVars>
          <dgm:dir/>
          <dgm:animLvl val="lvl"/>
          <dgm:resizeHandles val="exact"/>
        </dgm:presLayoutVars>
      </dgm:prSet>
      <dgm:spPr/>
    </dgm:pt>
    <dgm:pt modelId="{A88CDD06-27EE-443D-BD0F-AD03098B64E4}" type="pres">
      <dgm:prSet presAssocID="{A77629F5-E250-4132-9BFF-B22130F4BD6B}" presName="composite" presStyleCnt="0"/>
      <dgm:spPr/>
    </dgm:pt>
    <dgm:pt modelId="{6489F83A-5938-47C1-AF3D-CC78DE2D0BC1}" type="pres">
      <dgm:prSet presAssocID="{A77629F5-E250-4132-9BFF-B22130F4BD6B}" presName="parTx" presStyleLbl="alignNode1" presStyleIdx="0" presStyleCnt="3">
        <dgm:presLayoutVars>
          <dgm:chMax val="0"/>
          <dgm:chPref val="0"/>
          <dgm:bulletEnabled val="1"/>
        </dgm:presLayoutVars>
      </dgm:prSet>
      <dgm:spPr/>
    </dgm:pt>
    <dgm:pt modelId="{0BA08B53-02D4-49F3-B932-6EDB8AC8CD0F}" type="pres">
      <dgm:prSet presAssocID="{A77629F5-E250-4132-9BFF-B22130F4BD6B}" presName="desTx" presStyleLbl="alignAccFollowNode1" presStyleIdx="0" presStyleCnt="3">
        <dgm:presLayoutVars>
          <dgm:bulletEnabled val="1"/>
        </dgm:presLayoutVars>
      </dgm:prSet>
      <dgm:spPr/>
    </dgm:pt>
    <dgm:pt modelId="{83BEF258-64B6-4C15-A4DE-130472AF4BD5}" type="pres">
      <dgm:prSet presAssocID="{9990ED12-F512-4F44-8034-006AA79CD4FA}" presName="space" presStyleCnt="0"/>
      <dgm:spPr/>
    </dgm:pt>
    <dgm:pt modelId="{68EC2036-7B59-4B57-A6A7-3E5797B0A141}" type="pres">
      <dgm:prSet presAssocID="{FA4F9A8E-C7B9-4E9D-96FB-6BF8882F87E5}" presName="composite" presStyleCnt="0"/>
      <dgm:spPr/>
    </dgm:pt>
    <dgm:pt modelId="{044E77A5-EC63-4593-84E3-FD1240FC151D}" type="pres">
      <dgm:prSet presAssocID="{FA4F9A8E-C7B9-4E9D-96FB-6BF8882F87E5}" presName="parTx" presStyleLbl="alignNode1" presStyleIdx="1" presStyleCnt="3">
        <dgm:presLayoutVars>
          <dgm:chMax val="0"/>
          <dgm:chPref val="0"/>
          <dgm:bulletEnabled val="1"/>
        </dgm:presLayoutVars>
      </dgm:prSet>
      <dgm:spPr/>
    </dgm:pt>
    <dgm:pt modelId="{D9297B3D-62D7-4BBB-93A0-8FC131D0A9DF}" type="pres">
      <dgm:prSet presAssocID="{FA4F9A8E-C7B9-4E9D-96FB-6BF8882F87E5}" presName="desTx" presStyleLbl="alignAccFollowNode1" presStyleIdx="1" presStyleCnt="3">
        <dgm:presLayoutVars>
          <dgm:bulletEnabled val="1"/>
        </dgm:presLayoutVars>
      </dgm:prSet>
      <dgm:spPr/>
    </dgm:pt>
    <dgm:pt modelId="{88E0F000-04DE-4819-BCED-304737678BB8}" type="pres">
      <dgm:prSet presAssocID="{9A5FC940-BC6F-4594-AD42-932D28D9DE9E}" presName="space" presStyleCnt="0"/>
      <dgm:spPr/>
    </dgm:pt>
    <dgm:pt modelId="{13DE15FD-E8A2-4C07-85D5-2B6BE753D60F}" type="pres">
      <dgm:prSet presAssocID="{3896C41F-C1D2-4BAC-9F43-848EF4DA6EB6}" presName="composite" presStyleCnt="0"/>
      <dgm:spPr/>
    </dgm:pt>
    <dgm:pt modelId="{E0CDE69A-DB13-4E79-8EB9-5AECF8F803FF}" type="pres">
      <dgm:prSet presAssocID="{3896C41F-C1D2-4BAC-9F43-848EF4DA6EB6}" presName="parTx" presStyleLbl="alignNode1" presStyleIdx="2" presStyleCnt="3">
        <dgm:presLayoutVars>
          <dgm:chMax val="0"/>
          <dgm:chPref val="0"/>
          <dgm:bulletEnabled val="1"/>
        </dgm:presLayoutVars>
      </dgm:prSet>
      <dgm:spPr/>
    </dgm:pt>
    <dgm:pt modelId="{4DFF667D-6FB5-483A-A8BD-F6C5A89E13DB}" type="pres">
      <dgm:prSet presAssocID="{3896C41F-C1D2-4BAC-9F43-848EF4DA6EB6}" presName="desTx" presStyleLbl="alignAccFollowNode1" presStyleIdx="2" presStyleCnt="3">
        <dgm:presLayoutVars>
          <dgm:bulletEnabled val="1"/>
        </dgm:presLayoutVars>
      </dgm:prSet>
      <dgm:spPr/>
    </dgm:pt>
  </dgm:ptLst>
  <dgm:cxnLst>
    <dgm:cxn modelId="{D2957005-EDB0-499D-B79D-6461FD4BEC72}" srcId="{CB38C5F7-474B-4151-8F03-9E56B2A9D454}" destId="{3896C41F-C1D2-4BAC-9F43-848EF4DA6EB6}" srcOrd="2" destOrd="0" parTransId="{3C586BEE-73BB-49EA-B7A6-DAD60C8D6D18}" sibTransId="{C22B0401-5D9C-4D2F-A4D9-A001CD7B4742}"/>
    <dgm:cxn modelId="{085D9806-6D81-4483-8FD9-7BD3E75C9902}" srcId="{CB38C5F7-474B-4151-8F03-9E56B2A9D454}" destId="{A77629F5-E250-4132-9BFF-B22130F4BD6B}" srcOrd="0" destOrd="0" parTransId="{FF30CF87-0C9A-4721-8C0D-F649CE94A875}" sibTransId="{9990ED12-F512-4F44-8034-006AA79CD4FA}"/>
    <dgm:cxn modelId="{D93DED0C-8ED1-496D-8523-E592AC08338C}" type="presOf" srcId="{FD765F74-7AB5-4EB5-97CD-217F0783BAD2}" destId="{D9297B3D-62D7-4BBB-93A0-8FC131D0A9DF}" srcOrd="0" destOrd="2" presId="urn:microsoft.com/office/officeart/2005/8/layout/hList1"/>
    <dgm:cxn modelId="{5261EF10-39F6-45ED-9A0D-4DACFD6DE3CC}" type="presOf" srcId="{FBEE9173-7D6E-42B6-B66A-FBB91DF1B85B}" destId="{4DFF667D-6FB5-483A-A8BD-F6C5A89E13DB}" srcOrd="0" destOrd="4" presId="urn:microsoft.com/office/officeart/2005/8/layout/hList1"/>
    <dgm:cxn modelId="{F1F87D11-6B1D-41A7-8524-2917E797C690}" type="presOf" srcId="{8EED906A-E284-4733-9C25-D47B8F94F3B4}" destId="{0BA08B53-02D4-49F3-B932-6EDB8AC8CD0F}" srcOrd="0" destOrd="4" presId="urn:microsoft.com/office/officeart/2005/8/layout/hList1"/>
    <dgm:cxn modelId="{89B7BF17-5717-4E2D-93B1-2575B0436B9F}" type="presOf" srcId="{E9234F6E-2B6E-4E2E-A43C-2DC6D916AD5E}" destId="{D9297B3D-62D7-4BBB-93A0-8FC131D0A9DF}" srcOrd="0" destOrd="0" presId="urn:microsoft.com/office/officeart/2005/8/layout/hList1"/>
    <dgm:cxn modelId="{9D52BA2B-58E1-46CA-888D-327344DA34E0}" srcId="{3896C41F-C1D2-4BAC-9F43-848EF4DA6EB6}" destId="{CF94C7EE-1CF1-459A-BBED-6DC32DF06DD3}" srcOrd="0" destOrd="0" parTransId="{A578B4B7-2D86-4F48-8773-5F1678D92157}" sibTransId="{D504D1B5-BF1E-4493-82C5-AF7789EA071D}"/>
    <dgm:cxn modelId="{368E102C-B555-46CB-B4CC-1B321F8F5BC2}" srcId="{CF94C7EE-1CF1-459A-BBED-6DC32DF06DD3}" destId="{BB7AA4BA-AE0E-4748-8426-6FAD2AC97F98}" srcOrd="1" destOrd="0" parTransId="{D7A5F20F-49FD-488D-8DFD-C7FC0687CD13}" sibTransId="{1B33431A-D67B-4C3B-91D9-494DAF9A5DA2}"/>
    <dgm:cxn modelId="{8428472F-6923-4647-B36D-AE13B8D5C901}" type="presOf" srcId="{EC2A90C7-86C2-4E0A-BDBE-365C8E33C309}" destId="{0BA08B53-02D4-49F3-B932-6EDB8AC8CD0F}" srcOrd="0" destOrd="6" presId="urn:microsoft.com/office/officeart/2005/8/layout/hList1"/>
    <dgm:cxn modelId="{F85D2E31-92EF-4591-A25B-FC0ED8E310E8}" srcId="{B0650F1A-1C61-42E4-8409-BFF655F1C60C}" destId="{81A0A3AE-AE91-4536-9F50-920B32EBEF8B}" srcOrd="0" destOrd="0" parTransId="{C57496B7-C068-45D6-8716-0A44484DAB7D}" sibTransId="{6D2031DE-FFF5-4447-9AB9-95D8DBD58F08}"/>
    <dgm:cxn modelId="{6F613534-5877-4A29-877F-6C3E8B19C755}" srcId="{B0650F1A-1C61-42E4-8409-BFF655F1C60C}" destId="{2846CF8E-CC44-43E3-842A-7D2D2AA6FD62}" srcOrd="5" destOrd="0" parTransId="{72F18D5F-2FAF-488A-9838-A36DAB513684}" sibTransId="{4E7A6CF2-D2F1-4E65-9402-AF3740F9DA70}"/>
    <dgm:cxn modelId="{B3AF5339-1425-4BD2-B11F-1EC548E25B4F}" srcId="{B0650F1A-1C61-42E4-8409-BFF655F1C60C}" destId="{8EED906A-E284-4733-9C25-D47B8F94F3B4}" srcOrd="2" destOrd="0" parTransId="{9AFC9BA9-1353-456A-8C94-ACAD70403276}" sibTransId="{B205CDA8-C8C0-4C04-856C-FA292F3D4C20}"/>
    <dgm:cxn modelId="{DAED9C5B-DD7A-496E-83F6-9B37BCD85EA4}" srcId="{CF94C7EE-1CF1-459A-BBED-6DC32DF06DD3}" destId="{F11EDE1F-DDBD-467D-B212-C2756FE9A4A4}" srcOrd="0" destOrd="0" parTransId="{D032D604-3037-4D3C-BC3C-04A64B05527D}" sibTransId="{51D183D1-FFA0-47EA-AECB-2AC38F1D7B51}"/>
    <dgm:cxn modelId="{D2F2B05B-9FC3-44D9-A338-65DA921B2F71}" srcId="{FA4F9A8E-C7B9-4E9D-96FB-6BF8882F87E5}" destId="{E9234F6E-2B6E-4E2E-A43C-2DC6D916AD5E}" srcOrd="0" destOrd="0" parTransId="{02E0E0D3-F505-483D-A8A6-0F01078B3F67}" sibTransId="{B521DA29-8E2A-45C7-A281-DEE76E2DB5FA}"/>
    <dgm:cxn modelId="{D7F2BA5B-4395-4308-9DA6-3FC7325B65F6}" srcId="{FD765F74-7AB5-4EB5-97CD-217F0783BAD2}" destId="{9AF3AB85-304B-49C0-82EE-4D16A354195B}" srcOrd="0" destOrd="0" parTransId="{13ED1F2A-5BA0-4FCF-BBDA-890E2FDC2BE5}" sibTransId="{172D2735-8535-4F9C-9552-E716A5B45B74}"/>
    <dgm:cxn modelId="{FC71035D-44DE-46CD-B51F-3D9D5689BD4F}" srcId="{FD765F74-7AB5-4EB5-97CD-217F0783BAD2}" destId="{2018E7C5-FF6F-45E1-8904-7882119FE9B7}" srcOrd="1" destOrd="0" parTransId="{1C66C681-2055-4A34-AAE3-BFE0CF72718F}" sibTransId="{D1F7DA01-A761-4744-A98C-2DBF48D5E062}"/>
    <dgm:cxn modelId="{E1F55D6B-DC8C-4E0E-AAB8-C25774BD67EF}" type="presOf" srcId="{CF94C7EE-1CF1-459A-BBED-6DC32DF06DD3}" destId="{4DFF667D-6FB5-483A-A8BD-F6C5A89E13DB}" srcOrd="0" destOrd="0" presId="urn:microsoft.com/office/officeart/2005/8/layout/hList1"/>
    <dgm:cxn modelId="{8811406C-7D40-4ED6-B88D-0E0A5CEEA884}" type="presOf" srcId="{81A0A3AE-AE91-4536-9F50-920B32EBEF8B}" destId="{0BA08B53-02D4-49F3-B932-6EDB8AC8CD0F}" srcOrd="0" destOrd="2" presId="urn:microsoft.com/office/officeart/2005/8/layout/hList1"/>
    <dgm:cxn modelId="{80FB1A6D-2486-4D66-81D7-1E1B59065F91}" srcId="{CF94C7EE-1CF1-459A-BBED-6DC32DF06DD3}" destId="{8A855CB6-9554-4C6F-B121-1B8E240142B0}" srcOrd="2" destOrd="0" parTransId="{36703A6C-B51C-42B7-9A49-DFC4294C4EE5}" sibTransId="{BD969B0D-F7D0-4FD5-94B1-781A20DCB212}"/>
    <dgm:cxn modelId="{CAE02C54-0CC4-4200-B384-7D8974F3BC33}" type="presOf" srcId="{F11EDE1F-DDBD-467D-B212-C2756FE9A4A4}" destId="{4DFF667D-6FB5-483A-A8BD-F6C5A89E13DB}" srcOrd="0" destOrd="1" presId="urn:microsoft.com/office/officeart/2005/8/layout/hList1"/>
    <dgm:cxn modelId="{725AEA55-5454-4B68-8C49-BE50002333A0}" type="presOf" srcId="{BB7AA4BA-AE0E-4748-8426-6FAD2AC97F98}" destId="{4DFF667D-6FB5-483A-A8BD-F6C5A89E13DB}" srcOrd="0" destOrd="2" presId="urn:microsoft.com/office/officeart/2005/8/layout/hList1"/>
    <dgm:cxn modelId="{61899159-63AF-4F04-AB36-C7B7BF6ACD71}" type="presOf" srcId="{399445D7-033A-4010-A712-399576186423}" destId="{4DFF667D-6FB5-483A-A8BD-F6C5A89E13DB}" srcOrd="0" destOrd="5" presId="urn:microsoft.com/office/officeart/2005/8/layout/hList1"/>
    <dgm:cxn modelId="{E4B79E7B-83ED-44D1-984F-E5EF0922482D}" srcId="{FD765F74-7AB5-4EB5-97CD-217F0783BAD2}" destId="{105F171A-900C-41F4-93C2-C44DE8E28555}" srcOrd="2" destOrd="0" parTransId="{4B043E76-9804-4DC4-B06F-9FEDA43866EF}" sibTransId="{FCCCFBA1-558D-4A6D-992D-913A4CC261E8}"/>
    <dgm:cxn modelId="{FD51F87B-E7CC-44C1-974F-5F4258633388}" srcId="{CF94C7EE-1CF1-459A-BBED-6DC32DF06DD3}" destId="{FBEE9173-7D6E-42B6-B66A-FBB91DF1B85B}" srcOrd="3" destOrd="0" parTransId="{3DEFBE8D-6D1D-44CA-B6D1-06CB2AAA2C08}" sibTransId="{84B5E481-FA84-4369-B350-6FDE2F94DACB}"/>
    <dgm:cxn modelId="{34C84092-7A34-4350-8B37-563132A764B1}" type="presOf" srcId="{B0650F1A-1C61-42E4-8409-BFF655F1C60C}" destId="{0BA08B53-02D4-49F3-B932-6EDB8AC8CD0F}" srcOrd="0" destOrd="1" presId="urn:microsoft.com/office/officeart/2005/8/layout/hList1"/>
    <dgm:cxn modelId="{8FC33798-F734-49DC-BF45-C439BEA1EDAB}" type="presOf" srcId="{9AF3AB85-304B-49C0-82EE-4D16A354195B}" destId="{D9297B3D-62D7-4BBB-93A0-8FC131D0A9DF}" srcOrd="0" destOrd="3" presId="urn:microsoft.com/office/officeart/2005/8/layout/hList1"/>
    <dgm:cxn modelId="{6E0B0299-492F-4CD0-ABC4-B0D7D539E397}" type="presOf" srcId="{2018E7C5-FF6F-45E1-8904-7882119FE9B7}" destId="{D9297B3D-62D7-4BBB-93A0-8FC131D0A9DF}" srcOrd="0" destOrd="4" presId="urn:microsoft.com/office/officeart/2005/8/layout/hList1"/>
    <dgm:cxn modelId="{6CAA14A0-5218-4B2F-BB1C-B1164619A5D6}" type="presOf" srcId="{FA4F9A8E-C7B9-4E9D-96FB-6BF8882F87E5}" destId="{044E77A5-EC63-4593-84E3-FD1240FC151D}" srcOrd="0" destOrd="0" presId="urn:microsoft.com/office/officeart/2005/8/layout/hList1"/>
    <dgm:cxn modelId="{859E69A2-482C-41FF-AEAA-984DD50E5CC0}" type="presOf" srcId="{2846CF8E-CC44-43E3-842A-7D2D2AA6FD62}" destId="{0BA08B53-02D4-49F3-B932-6EDB8AC8CD0F}" srcOrd="0" destOrd="7" presId="urn:microsoft.com/office/officeart/2005/8/layout/hList1"/>
    <dgm:cxn modelId="{A74787A6-BD92-42B4-8FBD-716FE094680E}" srcId="{FA4F9A8E-C7B9-4E9D-96FB-6BF8882F87E5}" destId="{FD765F74-7AB5-4EB5-97CD-217F0783BAD2}" srcOrd="2" destOrd="0" parTransId="{B3B48E54-0561-4A01-BFBF-531951B6F6CF}" sibTransId="{C533BF90-9065-4063-B472-65DD3C7D40E8}"/>
    <dgm:cxn modelId="{424734A7-EF33-43C4-BA7C-2B73459E5707}" srcId="{3896C41F-C1D2-4BAC-9F43-848EF4DA6EB6}" destId="{399445D7-033A-4010-A712-399576186423}" srcOrd="1" destOrd="0" parTransId="{477EE552-4C37-4F10-BEDB-99BADDBA1CB5}" sibTransId="{CF5EB4B3-7E87-415D-B3EE-5908E8384B21}"/>
    <dgm:cxn modelId="{435373A7-93DE-4E62-80BC-4A985132EF10}" type="presOf" srcId="{3BB42CB7-CE56-42BE-83F4-074E9E62EB84}" destId="{0BA08B53-02D4-49F3-B932-6EDB8AC8CD0F}" srcOrd="0" destOrd="3" presId="urn:microsoft.com/office/officeart/2005/8/layout/hList1"/>
    <dgm:cxn modelId="{54D5DEB0-ADAC-4ACC-8661-5ED013B5E7CD}" srcId="{FD765F74-7AB5-4EB5-97CD-217F0783BAD2}" destId="{C02D5237-5E28-44C5-BBEE-4302299E736A}" srcOrd="3" destOrd="0" parTransId="{8FA5D735-91AA-4B25-961E-8B152E8B6FE2}" sibTransId="{A1655E1D-4CEE-41C6-BCD6-EB79F7CDD94F}"/>
    <dgm:cxn modelId="{5E30ECB8-D939-4CC7-87B3-D4EA39656667}" type="presOf" srcId="{27409C01-25CE-46D7-A1DF-9BB592E4CAD9}" destId="{0BA08B53-02D4-49F3-B932-6EDB8AC8CD0F}" srcOrd="0" destOrd="5" presId="urn:microsoft.com/office/officeart/2005/8/layout/hList1"/>
    <dgm:cxn modelId="{AEA1C2B9-9818-4C0C-B44E-DCDE6281DB64}" type="presOf" srcId="{CB38C5F7-474B-4151-8F03-9E56B2A9D454}" destId="{83427487-7432-49BE-8277-FD4607926035}" srcOrd="0" destOrd="0" presId="urn:microsoft.com/office/officeart/2005/8/layout/hList1"/>
    <dgm:cxn modelId="{748BE1BA-4584-4F36-AC33-D3A8D7C297EF}" type="presOf" srcId="{8A855CB6-9554-4C6F-B121-1B8E240142B0}" destId="{4DFF667D-6FB5-483A-A8BD-F6C5A89E13DB}" srcOrd="0" destOrd="3" presId="urn:microsoft.com/office/officeart/2005/8/layout/hList1"/>
    <dgm:cxn modelId="{F3E1A2BF-C1DC-40A0-B3AB-ADD53819B8F1}" srcId="{CB38C5F7-474B-4151-8F03-9E56B2A9D454}" destId="{FA4F9A8E-C7B9-4E9D-96FB-6BF8882F87E5}" srcOrd="1" destOrd="0" parTransId="{DEE88CD1-1CD9-40B9-9C8E-DA99C7A11011}" sibTransId="{9A5FC940-BC6F-4594-AD42-932D28D9DE9E}"/>
    <dgm:cxn modelId="{F8D43DC0-F000-4736-B672-74EEC62DAAF4}" srcId="{A77629F5-E250-4132-9BFF-B22130F4BD6B}" destId="{B0650F1A-1C61-42E4-8409-BFF655F1C60C}" srcOrd="1" destOrd="0" parTransId="{66B9AC04-DF55-46A2-9579-ABA25B51D88E}" sibTransId="{E089D330-2688-4158-B633-8FB32284D5B5}"/>
    <dgm:cxn modelId="{AC5766D0-BC84-42B5-8B16-8642453056D5}" type="presOf" srcId="{105F171A-900C-41F4-93C2-C44DE8E28555}" destId="{D9297B3D-62D7-4BBB-93A0-8FC131D0A9DF}" srcOrd="0" destOrd="5" presId="urn:microsoft.com/office/officeart/2005/8/layout/hList1"/>
    <dgm:cxn modelId="{371581D3-EF4A-4B8C-8470-D3B205092F4F}" srcId="{B0650F1A-1C61-42E4-8409-BFF655F1C60C}" destId="{3BB42CB7-CE56-42BE-83F4-074E9E62EB84}" srcOrd="1" destOrd="0" parTransId="{CC3FA1D8-CEA3-41BC-907A-F8C584E9092F}" sibTransId="{ADE8810B-398B-43D8-865F-36D4294A4C0F}"/>
    <dgm:cxn modelId="{537A9BD6-9040-46E9-8917-5FD92FEC6577}" srcId="{A77629F5-E250-4132-9BFF-B22130F4BD6B}" destId="{83C15541-1484-42A1-AFF5-0AF294584B0B}" srcOrd="0" destOrd="0" parTransId="{BB8D4A13-B990-478A-AC5A-172AA7B94017}" sibTransId="{E6BB1209-E376-45B4-AB63-76B6AE3B71BA}"/>
    <dgm:cxn modelId="{47113FE5-53ED-49F1-9711-9A28C2CB6B86}" type="presOf" srcId="{83C15541-1484-42A1-AFF5-0AF294584B0B}" destId="{0BA08B53-02D4-49F3-B932-6EDB8AC8CD0F}" srcOrd="0" destOrd="0" presId="urn:microsoft.com/office/officeart/2005/8/layout/hList1"/>
    <dgm:cxn modelId="{7898CEE9-5659-46E5-B98C-39C37FEE35B1}" srcId="{FA4F9A8E-C7B9-4E9D-96FB-6BF8882F87E5}" destId="{6E3A2996-99A1-4E89-8C42-B960ED737D7E}" srcOrd="1" destOrd="0" parTransId="{AAB918E0-ED6C-406A-8B56-EB15924FDF8C}" sibTransId="{3079189C-BFD6-499C-A79E-E51D75742FE3}"/>
    <dgm:cxn modelId="{9E01E4EB-420E-4DAA-8768-3E8C415D61CD}" srcId="{B0650F1A-1C61-42E4-8409-BFF655F1C60C}" destId="{EC2A90C7-86C2-4E0A-BDBE-365C8E33C309}" srcOrd="4" destOrd="0" parTransId="{C48264A7-00E0-4A4D-8BAD-577B3431AD30}" sibTransId="{8DA2B8BD-7EC8-417A-BC9C-E341FAC52FB5}"/>
    <dgm:cxn modelId="{D37E1BEE-DFAB-40A2-9375-5833DD1C0B63}" type="presOf" srcId="{A77629F5-E250-4132-9BFF-B22130F4BD6B}" destId="{6489F83A-5938-47C1-AF3D-CC78DE2D0BC1}" srcOrd="0" destOrd="0" presId="urn:microsoft.com/office/officeart/2005/8/layout/hList1"/>
    <dgm:cxn modelId="{C08FA7F3-294E-4AAB-ABD9-DB500168C303}" srcId="{B0650F1A-1C61-42E4-8409-BFF655F1C60C}" destId="{27409C01-25CE-46D7-A1DF-9BB592E4CAD9}" srcOrd="3" destOrd="0" parTransId="{D60B3874-D8E9-46F2-A7B9-BDC25130EE7C}" sibTransId="{7CAADBDA-51BF-4D7E-8519-315F8FF8E535}"/>
    <dgm:cxn modelId="{F704BFF7-8810-4283-94CC-7188EF1560B9}" type="presOf" srcId="{3896C41F-C1D2-4BAC-9F43-848EF4DA6EB6}" destId="{E0CDE69A-DB13-4E79-8EB9-5AECF8F803FF}" srcOrd="0" destOrd="0" presId="urn:microsoft.com/office/officeart/2005/8/layout/hList1"/>
    <dgm:cxn modelId="{93B177F8-E438-4DD1-80C6-4153D6F5B3EC}" type="presOf" srcId="{C02D5237-5E28-44C5-BBEE-4302299E736A}" destId="{D9297B3D-62D7-4BBB-93A0-8FC131D0A9DF}" srcOrd="0" destOrd="6" presId="urn:microsoft.com/office/officeart/2005/8/layout/hList1"/>
    <dgm:cxn modelId="{672DE4F9-B477-4C94-BBC6-98F2FF2BAEB1}" type="presOf" srcId="{6E3A2996-99A1-4E89-8C42-B960ED737D7E}" destId="{D9297B3D-62D7-4BBB-93A0-8FC131D0A9DF}" srcOrd="0" destOrd="1" presId="urn:microsoft.com/office/officeart/2005/8/layout/hList1"/>
    <dgm:cxn modelId="{0682646D-4DC2-4CA0-B819-67A000C99E9C}" type="presParOf" srcId="{83427487-7432-49BE-8277-FD4607926035}" destId="{A88CDD06-27EE-443D-BD0F-AD03098B64E4}" srcOrd="0" destOrd="0" presId="urn:microsoft.com/office/officeart/2005/8/layout/hList1"/>
    <dgm:cxn modelId="{C295D5AE-295D-45FC-879F-2408236A4D94}" type="presParOf" srcId="{A88CDD06-27EE-443D-BD0F-AD03098B64E4}" destId="{6489F83A-5938-47C1-AF3D-CC78DE2D0BC1}" srcOrd="0" destOrd="0" presId="urn:microsoft.com/office/officeart/2005/8/layout/hList1"/>
    <dgm:cxn modelId="{90C5C58C-6357-4B78-828B-2FB50F181C76}" type="presParOf" srcId="{A88CDD06-27EE-443D-BD0F-AD03098B64E4}" destId="{0BA08B53-02D4-49F3-B932-6EDB8AC8CD0F}" srcOrd="1" destOrd="0" presId="urn:microsoft.com/office/officeart/2005/8/layout/hList1"/>
    <dgm:cxn modelId="{CF25C293-2770-424B-83C6-78261BD551AC}" type="presParOf" srcId="{83427487-7432-49BE-8277-FD4607926035}" destId="{83BEF258-64B6-4C15-A4DE-130472AF4BD5}" srcOrd="1" destOrd="0" presId="urn:microsoft.com/office/officeart/2005/8/layout/hList1"/>
    <dgm:cxn modelId="{349E7EC3-BF7A-49DA-91BF-B382FFA86838}" type="presParOf" srcId="{83427487-7432-49BE-8277-FD4607926035}" destId="{68EC2036-7B59-4B57-A6A7-3E5797B0A141}" srcOrd="2" destOrd="0" presId="urn:microsoft.com/office/officeart/2005/8/layout/hList1"/>
    <dgm:cxn modelId="{7D8BFA48-2236-49A6-B37D-EFC5B0248596}" type="presParOf" srcId="{68EC2036-7B59-4B57-A6A7-3E5797B0A141}" destId="{044E77A5-EC63-4593-84E3-FD1240FC151D}" srcOrd="0" destOrd="0" presId="urn:microsoft.com/office/officeart/2005/8/layout/hList1"/>
    <dgm:cxn modelId="{F946D883-1F2A-441C-AF69-C2D3FE7008C5}" type="presParOf" srcId="{68EC2036-7B59-4B57-A6A7-3E5797B0A141}" destId="{D9297B3D-62D7-4BBB-93A0-8FC131D0A9DF}" srcOrd="1" destOrd="0" presId="urn:microsoft.com/office/officeart/2005/8/layout/hList1"/>
    <dgm:cxn modelId="{18572E87-D446-46FB-8826-3F61CCC4042D}" type="presParOf" srcId="{83427487-7432-49BE-8277-FD4607926035}" destId="{88E0F000-04DE-4819-BCED-304737678BB8}" srcOrd="3" destOrd="0" presId="urn:microsoft.com/office/officeart/2005/8/layout/hList1"/>
    <dgm:cxn modelId="{C116FB82-F718-4F45-BE65-5E0989B2EFA7}" type="presParOf" srcId="{83427487-7432-49BE-8277-FD4607926035}" destId="{13DE15FD-E8A2-4C07-85D5-2B6BE753D60F}" srcOrd="4" destOrd="0" presId="urn:microsoft.com/office/officeart/2005/8/layout/hList1"/>
    <dgm:cxn modelId="{6B39D1D6-33E4-40D8-9814-33B2730E8DBE}" type="presParOf" srcId="{13DE15FD-E8A2-4C07-85D5-2B6BE753D60F}" destId="{E0CDE69A-DB13-4E79-8EB9-5AECF8F803FF}" srcOrd="0" destOrd="0" presId="urn:microsoft.com/office/officeart/2005/8/layout/hList1"/>
    <dgm:cxn modelId="{2EE9C9A3-A2D6-4C11-91C5-42F01C25D2A6}" type="presParOf" srcId="{13DE15FD-E8A2-4C07-85D5-2B6BE753D60F}" destId="{4DFF667D-6FB5-483A-A8BD-F6C5A89E13D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5E92E509-4752-4B54-991A-7A38C6BE779D}">
      <dgm:prSet phldrT="[Text]"/>
      <dgm:spPr/>
      <dgm:t>
        <a:bodyPr/>
        <a:lstStyle/>
        <a:p>
          <a:r>
            <a:rPr lang="en-US"/>
            <a:t>Instructions and Budget Template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3F8FBB54-61E3-4B40-B4B1-27C0664E23AF}">
      <dgm:prSet phldrT="[Text]" custT="1"/>
      <dgm:spPr/>
      <dgm:t>
        <a:bodyPr/>
        <a:lstStyle/>
        <a:p>
          <a:pPr indent="0">
            <a:spcBef>
              <a:spcPct val="0"/>
            </a:spcBef>
            <a:spcAft>
              <a:spcPct val="15000"/>
            </a:spcAft>
            <a:buNone/>
          </a:pPr>
          <a:endParaRPr lang="en-US" sz="1200" b="1"/>
        </a:p>
      </dgm:t>
    </dgm:pt>
    <dgm:pt modelId="{132A03F1-4972-430C-8C9A-CCA07B39F416}" type="parTrans" cxnId="{7064ADFE-EF47-4F18-AE13-EDF26C59335C}">
      <dgm:prSet/>
      <dgm:spPr/>
      <dgm:t>
        <a:bodyPr/>
        <a:lstStyle/>
        <a:p>
          <a:endParaRPr lang="en-US"/>
        </a:p>
      </dgm:t>
    </dgm:pt>
    <dgm:pt modelId="{35A7FDF1-221C-4072-8401-2AE2DE98DF57}" type="sibTrans" cxnId="{7064ADFE-EF47-4F18-AE13-EDF26C59335C}">
      <dgm:prSet/>
      <dgm:spPr/>
      <dgm:t>
        <a:bodyPr/>
        <a:lstStyle/>
        <a:p>
          <a:endParaRPr lang="en-US"/>
        </a:p>
      </dgm:t>
    </dgm:pt>
    <dgm:pt modelId="{C6E7D516-1C71-462F-80B7-B0AE13AE2E97}">
      <dgm:prSet phldrT="[Text]"/>
      <dgm:spPr/>
      <dgm:t>
        <a:bodyPr/>
        <a:lstStyle/>
        <a:p>
          <a:r>
            <a:rPr lang="en-US"/>
            <a:t>Request Unique Application Link</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24BCBD45-46FE-48AC-B5DE-367199CCB0D0}">
      <dgm:prSet phldrT="[Text]" custT="1"/>
      <dgm:spPr/>
      <dgm:t>
        <a:bodyPr/>
        <a:lstStyle/>
        <a:p>
          <a:pPr>
            <a:buNone/>
          </a:pPr>
          <a:r>
            <a:rPr lang="en-US" sz="1800"/>
            <a:t>Contract Period</a:t>
          </a:r>
        </a:p>
      </dgm:t>
    </dgm:pt>
    <dgm:pt modelId="{274D4DE0-5317-4FCF-9570-60CA87B07ED1}" type="parTrans" cxnId="{59D25D6B-26AE-46B5-96E0-2BBA5BC2710D}">
      <dgm:prSet/>
      <dgm:spPr/>
      <dgm:t>
        <a:bodyPr/>
        <a:lstStyle/>
        <a:p>
          <a:endParaRPr lang="en-US"/>
        </a:p>
      </dgm:t>
    </dgm:pt>
    <dgm:pt modelId="{EBB998DA-CEFC-4005-8DAA-5C4A232DF39E}" type="sibTrans" cxnId="{59D25D6B-26AE-46B5-96E0-2BBA5BC2710D}">
      <dgm:prSet/>
      <dgm:spPr/>
      <dgm:t>
        <a:bodyPr/>
        <a:lstStyle/>
        <a:p>
          <a:endParaRPr lang="en-US"/>
        </a:p>
      </dgm:t>
    </dgm:pt>
    <dgm:pt modelId="{2D730DE2-FD46-42BA-B529-B4B235D0FA3D}">
      <dgm:prSet phldrT="[Text]" custT="1"/>
      <dgm:spPr/>
      <dgm:t>
        <a:bodyPr/>
        <a:lstStyle/>
        <a:p>
          <a:pPr>
            <a:buNone/>
          </a:pPr>
          <a:r>
            <a:rPr lang="en-US" sz="1800"/>
            <a:t>July 1, 2021 -  </a:t>
          </a:r>
        </a:p>
      </dgm:t>
    </dgm:pt>
    <dgm:pt modelId="{FA34B09B-C5ED-4ECE-9AD3-2BAC48BD5CAB}" type="parTrans" cxnId="{39C24D0B-BD29-4EF1-B96D-7827552719D4}">
      <dgm:prSet/>
      <dgm:spPr/>
      <dgm:t>
        <a:bodyPr/>
        <a:lstStyle/>
        <a:p>
          <a:endParaRPr lang="en-US"/>
        </a:p>
      </dgm:t>
    </dgm:pt>
    <dgm:pt modelId="{1941E88C-2AEF-472E-9BD6-DBF23303EC56}" type="sibTrans" cxnId="{39C24D0B-BD29-4EF1-B96D-7827552719D4}">
      <dgm:prSet/>
      <dgm:spPr/>
      <dgm:t>
        <a:bodyPr/>
        <a:lstStyle/>
        <a:p>
          <a:endParaRPr lang="en-US"/>
        </a:p>
      </dgm:t>
    </dgm:pt>
    <dgm:pt modelId="{F9A8F26B-7573-46E9-A49C-7774A086A7F8}">
      <dgm:prSet phldrT="[Text]" custT="1"/>
      <dgm:spPr/>
      <dgm:t>
        <a:bodyPr/>
        <a:lstStyle/>
        <a:p>
          <a:pPr>
            <a:buNone/>
          </a:pPr>
          <a:r>
            <a:rPr lang="en-US" sz="1800"/>
            <a:t>June 30, 2022</a:t>
          </a:r>
        </a:p>
      </dgm:t>
    </dgm:pt>
    <dgm:pt modelId="{AD13981D-C730-476B-B708-D3DD883485FD}" type="parTrans" cxnId="{F7F66A37-4183-4E26-92D9-6BCA3BB17272}">
      <dgm:prSet/>
      <dgm:spPr/>
      <dgm:t>
        <a:bodyPr/>
        <a:lstStyle/>
        <a:p>
          <a:endParaRPr lang="en-US"/>
        </a:p>
      </dgm:t>
    </dgm:pt>
    <dgm:pt modelId="{1F854534-D09F-4582-AED3-73C937BB4118}" type="sibTrans" cxnId="{F7F66A37-4183-4E26-92D9-6BCA3BB17272}">
      <dgm:prSet/>
      <dgm:spPr/>
      <dgm:t>
        <a:bodyPr/>
        <a:lstStyle/>
        <a:p>
          <a:endParaRPr lang="en-US"/>
        </a:p>
      </dgm:t>
    </dgm:pt>
    <dgm:pt modelId="{7B2648A9-8C04-4BF4-BABD-68D68930FE80}">
      <dgm:prSet phldrT="[Text]" custT="1"/>
      <dgm:spPr/>
      <dgm:t>
        <a:bodyPr/>
        <a:lstStyle/>
        <a:p>
          <a:pPr indent="0">
            <a:spcAft>
              <a:spcPts val="1200"/>
            </a:spcAft>
            <a:buFont typeface="Arial" panose="020B0604020202020204" pitchFamily="34" charset="0"/>
            <a:buNone/>
          </a:pPr>
          <a:r>
            <a:rPr lang="en-US" sz="1500">
              <a:hlinkClick xmlns:r="http://schemas.openxmlformats.org/officeDocument/2006/relationships" r:id="rId1"/>
            </a:rPr>
            <a:t>https://ncruralhealth.az1.qualtrics.com/jfe/form/SV_5ngAqyHY7Y7Sd2B</a:t>
          </a:r>
          <a:r>
            <a:rPr lang="en-US" sz="1500"/>
            <a:t> </a:t>
          </a:r>
        </a:p>
      </dgm:t>
    </dgm:pt>
    <dgm:pt modelId="{E509F336-1D94-4F9F-9BBD-7BBB4859A556}" type="parTrans" cxnId="{C26549CA-E5CE-48EB-B335-F2238BE74A73}">
      <dgm:prSet/>
      <dgm:spPr/>
      <dgm:t>
        <a:bodyPr/>
        <a:lstStyle/>
        <a:p>
          <a:endParaRPr lang="en-US"/>
        </a:p>
      </dgm:t>
    </dgm:pt>
    <dgm:pt modelId="{38D5D848-786F-4F6F-AFB0-F056009E40B4}" type="sibTrans" cxnId="{C26549CA-E5CE-48EB-B335-F2238BE74A73}">
      <dgm:prSet/>
      <dgm:spPr/>
      <dgm:t>
        <a:bodyPr/>
        <a:lstStyle/>
        <a:p>
          <a:endParaRPr lang="en-US"/>
        </a:p>
      </dgm:t>
    </dgm:pt>
    <dgm:pt modelId="{7320660B-37E1-4A5E-A89F-51A97B42D9D0}">
      <dgm:prSet custT="1"/>
      <dgm:spPr/>
      <dgm:t>
        <a:bodyPr/>
        <a:lstStyle/>
        <a:p>
          <a:pPr indent="0">
            <a:spcBef>
              <a:spcPct val="0"/>
            </a:spcBef>
            <a:spcAft>
              <a:spcPct val="15000"/>
            </a:spcAft>
            <a:buNone/>
          </a:pPr>
          <a:r>
            <a:rPr lang="en-US" sz="1200" b="0">
              <a:hlinkClick xmlns:r="http://schemas.openxmlformats.org/officeDocument/2006/relationships" r:id="rId2"/>
            </a:rPr>
            <a:t>https://www.ncdhhs.gov/about/grant-opportunities/rural-health-grant-opportunities/rural-health-centers-program-medical-0</a:t>
          </a:r>
          <a:r>
            <a:rPr lang="en-US" sz="1200" b="0"/>
            <a:t> </a:t>
          </a:r>
        </a:p>
      </dgm:t>
    </dgm:pt>
    <dgm:pt modelId="{A6F55F6A-3923-4AEA-846D-10274A8E6108}" type="parTrans" cxnId="{DF0F8313-0071-47A0-AF39-2A0D66ADFEFC}">
      <dgm:prSet/>
      <dgm:spPr/>
      <dgm:t>
        <a:bodyPr/>
        <a:lstStyle/>
        <a:p>
          <a:endParaRPr lang="en-US"/>
        </a:p>
      </dgm:t>
    </dgm:pt>
    <dgm:pt modelId="{9F4DC0DB-6266-472D-8B40-68200CB262C6}" type="sibTrans" cxnId="{DF0F8313-0071-47A0-AF39-2A0D66ADFEFC}">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8262E971-7705-4286-AFB0-EC0381D01A57}" type="pres">
      <dgm:prSet presAssocID="{5E92E509-4752-4B54-991A-7A38C6BE779D}" presName="descendantText" presStyleLbl="alignAccFollowNode1" presStyleIdx="0" presStyleCnt="3" custScaleY="112616" custLinFactNeighborY="0">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Y="0">
        <dgm:presLayoutVars>
          <dgm:bulletEnabled val="1"/>
        </dgm:presLayoutVars>
      </dgm:prSet>
      <dgm:spPr/>
    </dgm:pt>
    <dgm:pt modelId="{F4C32EE8-44C8-4328-AE4B-835D200D7D88}" type="pres">
      <dgm:prSet presAssocID="{C983A0C0-8C1A-4FD2-8EBE-4F207FEB9BE7}" presName="sp" presStyleCnt="0"/>
      <dgm:spPr/>
    </dgm:pt>
    <dgm:pt modelId="{300738C9-DD85-4061-A32C-4CD60E48D6D9}" type="pres">
      <dgm:prSet presAssocID="{24BCBD45-46FE-48AC-B5DE-367199CCB0D0}" presName="linNode" presStyleCnt="0"/>
      <dgm:spPr/>
    </dgm:pt>
    <dgm:pt modelId="{92249127-FA0F-405B-92F2-EC8BF9188D77}" type="pres">
      <dgm:prSet presAssocID="{24BCBD45-46FE-48AC-B5DE-367199CCB0D0}" presName="parentText" presStyleLbl="node1" presStyleIdx="2" presStyleCnt="3">
        <dgm:presLayoutVars>
          <dgm:chMax val="1"/>
          <dgm:bulletEnabled val="1"/>
        </dgm:presLayoutVars>
      </dgm:prSet>
      <dgm:spPr/>
    </dgm:pt>
    <dgm:pt modelId="{39677C91-5466-4E80-9F8C-EF86FD71D8FA}" type="pres">
      <dgm:prSet presAssocID="{24BCBD45-46FE-48AC-B5DE-367199CCB0D0}" presName="descendantText" presStyleLbl="alignAccFollowNode1" presStyleIdx="2" presStyleCnt="3">
        <dgm:presLayoutVars>
          <dgm:bulletEnabled val="1"/>
        </dgm:presLayoutVars>
      </dgm:prSet>
      <dgm:spPr/>
    </dgm:pt>
  </dgm:ptLst>
  <dgm:cxnLst>
    <dgm:cxn modelId="{39C24D0B-BD29-4EF1-B96D-7827552719D4}" srcId="{24BCBD45-46FE-48AC-B5DE-367199CCB0D0}" destId="{2D730DE2-FD46-42BA-B529-B4B235D0FA3D}" srcOrd="0" destOrd="0" parTransId="{FA34B09B-C5ED-4ECE-9AD3-2BAC48BD5CAB}" sibTransId="{1941E88C-2AEF-472E-9BD6-DBF23303EC56}"/>
    <dgm:cxn modelId="{DF0F8313-0071-47A0-AF39-2A0D66ADFEFC}" srcId="{5E92E509-4752-4B54-991A-7A38C6BE779D}" destId="{7320660B-37E1-4A5E-A89F-51A97B42D9D0}" srcOrd="1" destOrd="0" parTransId="{A6F55F6A-3923-4AEA-846D-10274A8E6108}" sibTransId="{9F4DC0DB-6266-472D-8B40-68200CB262C6}"/>
    <dgm:cxn modelId="{1797A919-F156-4135-A3BA-EA56880657D1}" type="presOf" srcId="{24BCBD45-46FE-48AC-B5DE-367199CCB0D0}" destId="{92249127-FA0F-405B-92F2-EC8BF9188D77}" srcOrd="0" destOrd="0" presId="urn:microsoft.com/office/officeart/2005/8/layout/vList5"/>
    <dgm:cxn modelId="{F7F66A37-4183-4E26-92D9-6BCA3BB17272}" srcId="{24BCBD45-46FE-48AC-B5DE-367199CCB0D0}" destId="{F9A8F26B-7573-46E9-A49C-7774A086A7F8}" srcOrd="1" destOrd="0" parTransId="{AD13981D-C730-476B-B708-D3DD883485FD}" sibTransId="{1F854534-D09F-4582-AED3-73C937BB4118}"/>
    <dgm:cxn modelId="{755C8042-83B7-447F-B91C-E7514ADC491D}" type="presOf" srcId="{26764C2A-1869-4DDF-8EE5-728DBD4FE7C6}" destId="{6BD8567B-63DB-438A-8D6D-4214660B3EE2}" srcOrd="0" destOrd="0" presId="urn:microsoft.com/office/officeart/2005/8/layout/vList5"/>
    <dgm:cxn modelId="{8F6CFA47-8BE6-411B-A1C4-3E6D13A82F33}" type="presOf" srcId="{3F8FBB54-61E3-4B40-B4B1-27C0664E23AF}" destId="{8262E971-7705-4286-AFB0-EC0381D01A57}" srcOrd="0" destOrd="0" presId="urn:microsoft.com/office/officeart/2005/8/layout/vList5"/>
    <dgm:cxn modelId="{59D25D6B-26AE-46B5-96E0-2BBA5BC2710D}" srcId="{26764C2A-1869-4DDF-8EE5-728DBD4FE7C6}" destId="{24BCBD45-46FE-48AC-B5DE-367199CCB0D0}" srcOrd="2" destOrd="0" parTransId="{274D4DE0-5317-4FCF-9570-60CA87B07ED1}" sibTransId="{EBB998DA-CEFC-4005-8DAA-5C4A232DF39E}"/>
    <dgm:cxn modelId="{F2F1FF4D-02E7-4716-8F75-E8D6429F19B4}" type="presOf" srcId="{C6E7D516-1C71-462F-80B7-B0AE13AE2E97}" destId="{1F7142C9-1E63-48B2-9A5A-08D1BE1838E5}"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F6AB197C-0C61-49FA-93CE-FDA71E8010F2}" type="presOf" srcId="{F9A8F26B-7573-46E9-A49C-7774A086A7F8}" destId="{39677C91-5466-4E80-9F8C-EF86FD71D8FA}" srcOrd="0" destOrd="1" presId="urn:microsoft.com/office/officeart/2005/8/layout/vList5"/>
    <dgm:cxn modelId="{A1494795-72A4-486A-99B8-BC5E201B2C28}" type="presOf" srcId="{7B2648A9-8C04-4BF4-BABD-68D68930FE80}" destId="{20981BA5-A916-440E-95FC-B7245778F783}" srcOrd="0" destOrd="0" presId="urn:microsoft.com/office/officeart/2005/8/layout/vList5"/>
    <dgm:cxn modelId="{BD05389A-082A-43ED-8793-321699BB743A}" type="presOf" srcId="{7320660B-37E1-4A5E-A89F-51A97B42D9D0}" destId="{8262E971-7705-4286-AFB0-EC0381D01A57}" srcOrd="0" destOrd="1" presId="urn:microsoft.com/office/officeart/2005/8/layout/vList5"/>
    <dgm:cxn modelId="{4F5DFB9F-7219-4D7E-82F4-EC257E200691}" type="presOf" srcId="{5E92E509-4752-4B54-991A-7A38C6BE779D}" destId="{6079DFB4-6B68-4C6E-B812-F8197626CD95}" srcOrd="0" destOrd="0" presId="urn:microsoft.com/office/officeart/2005/8/layout/vList5"/>
    <dgm:cxn modelId="{033C55C0-8E5F-49D8-87E9-C2C7B07246D0}" type="presOf" srcId="{2D730DE2-FD46-42BA-B529-B4B235D0FA3D}" destId="{39677C91-5466-4E80-9F8C-EF86FD71D8FA}" srcOrd="0" destOrd="0" presId="urn:microsoft.com/office/officeart/2005/8/layout/vList5"/>
    <dgm:cxn modelId="{C26549CA-E5CE-48EB-B335-F2238BE74A73}" srcId="{C6E7D516-1C71-462F-80B7-B0AE13AE2E97}" destId="{7B2648A9-8C04-4BF4-BABD-68D68930FE80}" srcOrd="0" destOrd="0" parTransId="{E509F336-1D94-4F9F-9BBD-7BBB4859A556}" sibTransId="{38D5D848-786F-4F6F-AFB0-F056009E40B4}"/>
    <dgm:cxn modelId="{BAE1DCCB-53F1-42E2-89BC-AA51DD661EAD}" srcId="{26764C2A-1869-4DDF-8EE5-728DBD4FE7C6}" destId="{5E92E509-4752-4B54-991A-7A38C6BE779D}" srcOrd="0" destOrd="0" parTransId="{D1A4D555-3929-44A4-B9BB-C24521F3FB3B}" sibTransId="{BADA5767-BE3D-4E5A-BC38-209CCAA38095}"/>
    <dgm:cxn modelId="{7064ADFE-EF47-4F18-AE13-EDF26C59335C}" srcId="{5E92E509-4752-4B54-991A-7A38C6BE779D}" destId="{3F8FBB54-61E3-4B40-B4B1-27C0664E23AF}" srcOrd="0" destOrd="0" parTransId="{132A03F1-4972-430C-8C9A-CCA07B39F416}" sibTransId="{35A7FDF1-221C-4072-8401-2AE2DE98DF57}"/>
    <dgm:cxn modelId="{AE4AB19E-4923-48BA-9206-35060FA2DA62}" type="presParOf" srcId="{6BD8567B-63DB-438A-8D6D-4214660B3EE2}" destId="{F079A820-D45A-4A20-A3E8-149E3BE5D60D}" srcOrd="0" destOrd="0" presId="urn:microsoft.com/office/officeart/2005/8/layout/vList5"/>
    <dgm:cxn modelId="{C6FBB3B9-A290-4184-B8DE-2E4E350CA709}" type="presParOf" srcId="{F079A820-D45A-4A20-A3E8-149E3BE5D60D}" destId="{6079DFB4-6B68-4C6E-B812-F8197626CD95}" srcOrd="0" destOrd="0" presId="urn:microsoft.com/office/officeart/2005/8/layout/vList5"/>
    <dgm:cxn modelId="{EDD2BE69-C82C-43C4-BFF5-3F60C6B72B8B}" type="presParOf" srcId="{F079A820-D45A-4A20-A3E8-149E3BE5D60D}" destId="{8262E971-7705-4286-AFB0-EC0381D01A57}" srcOrd="1" destOrd="0" presId="urn:microsoft.com/office/officeart/2005/8/layout/vList5"/>
    <dgm:cxn modelId="{C698D17E-1E69-496B-8C03-9A21897A3DC6}" type="presParOf" srcId="{6BD8567B-63DB-438A-8D6D-4214660B3EE2}" destId="{528F733B-3177-4E7D-88DE-A961FCF7714C}" srcOrd="1" destOrd="0" presId="urn:microsoft.com/office/officeart/2005/8/layout/vList5"/>
    <dgm:cxn modelId="{2DD7A6AA-23DD-4DD8-A503-F56FE23A1D6E}" type="presParOf" srcId="{6BD8567B-63DB-438A-8D6D-4214660B3EE2}" destId="{D04EECB3-B7C2-4868-AF3A-FDC947FF7A84}" srcOrd="2" destOrd="0" presId="urn:microsoft.com/office/officeart/2005/8/layout/vList5"/>
    <dgm:cxn modelId="{EAC03FDF-5EAB-4885-9A12-51ED23CA16CE}" type="presParOf" srcId="{D04EECB3-B7C2-4868-AF3A-FDC947FF7A84}" destId="{1F7142C9-1E63-48B2-9A5A-08D1BE1838E5}" srcOrd="0" destOrd="0" presId="urn:microsoft.com/office/officeart/2005/8/layout/vList5"/>
    <dgm:cxn modelId="{4B0B17D6-2307-4818-9D60-DC38794B3E12}" type="presParOf" srcId="{D04EECB3-B7C2-4868-AF3A-FDC947FF7A84}" destId="{20981BA5-A916-440E-95FC-B7245778F783}" srcOrd="1" destOrd="0" presId="urn:microsoft.com/office/officeart/2005/8/layout/vList5"/>
    <dgm:cxn modelId="{F15201C3-3F41-4A95-BC98-D0A54535E3C2}" type="presParOf" srcId="{6BD8567B-63DB-438A-8D6D-4214660B3EE2}" destId="{F4C32EE8-44C8-4328-AE4B-835D200D7D88}" srcOrd="3" destOrd="0" presId="urn:microsoft.com/office/officeart/2005/8/layout/vList5"/>
    <dgm:cxn modelId="{7467A542-6955-4334-BF2F-4E6C1F240E30}" type="presParOf" srcId="{6BD8567B-63DB-438A-8D6D-4214660B3EE2}" destId="{300738C9-DD85-4061-A32C-4CD60E48D6D9}" srcOrd="4" destOrd="0" presId="urn:microsoft.com/office/officeart/2005/8/layout/vList5"/>
    <dgm:cxn modelId="{E5EB9C16-5424-4E53-8443-2563803A1B96}" type="presParOf" srcId="{300738C9-DD85-4061-A32C-4CD60E48D6D9}" destId="{92249127-FA0F-405B-92F2-EC8BF9188D77}" srcOrd="0" destOrd="0" presId="urn:microsoft.com/office/officeart/2005/8/layout/vList5"/>
    <dgm:cxn modelId="{B9F83E91-0FC1-40BF-866B-BC49E027D473}" type="presParOf" srcId="{300738C9-DD85-4061-A32C-4CD60E48D6D9}" destId="{39677C91-5466-4E80-9F8C-EF86FD71D8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64C2A-1869-4DDF-8EE5-728DBD4FE7C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92E509-4752-4B54-991A-7A38C6BE779D}">
      <dgm:prSet phldrT="[Text]"/>
      <dgm:spPr/>
      <dgm:t>
        <a:bodyPr/>
        <a:lstStyle/>
        <a:p>
          <a:r>
            <a:rPr lang="en-US"/>
            <a:t>Application Deadline</a:t>
          </a:r>
        </a:p>
      </dgm:t>
    </dgm:pt>
    <dgm:pt modelId="{D1A4D555-3929-44A4-B9BB-C24521F3FB3B}" type="parTrans" cxnId="{BAE1DCCB-53F1-42E2-89BC-AA51DD661EAD}">
      <dgm:prSet/>
      <dgm:spPr/>
      <dgm:t>
        <a:bodyPr/>
        <a:lstStyle/>
        <a:p>
          <a:endParaRPr lang="en-US"/>
        </a:p>
      </dgm:t>
    </dgm:pt>
    <dgm:pt modelId="{BADA5767-BE3D-4E5A-BC38-209CCAA38095}" type="sibTrans" cxnId="{BAE1DCCB-53F1-42E2-89BC-AA51DD661EAD}">
      <dgm:prSet/>
      <dgm:spPr/>
      <dgm:t>
        <a:bodyPr/>
        <a:lstStyle/>
        <a:p>
          <a:endParaRPr lang="en-US"/>
        </a:p>
      </dgm:t>
    </dgm:pt>
    <dgm:pt modelId="{3F8FBB54-61E3-4B40-B4B1-27C0664E23AF}">
      <dgm:prSet phldrT="[Text]" custT="1"/>
      <dgm:spPr/>
      <dgm:t>
        <a:bodyPr/>
        <a:lstStyle/>
        <a:p>
          <a:pPr>
            <a:buNone/>
          </a:pPr>
          <a:r>
            <a:rPr lang="en-US" sz="1800" b="1">
              <a:solidFill>
                <a:srgbClr val="FF0000"/>
              </a:solidFill>
            </a:rPr>
            <a:t>April 23, 2021</a:t>
          </a:r>
        </a:p>
      </dgm:t>
    </dgm:pt>
    <dgm:pt modelId="{132A03F1-4972-430C-8C9A-CCA07B39F416}" type="parTrans" cxnId="{7064ADFE-EF47-4F18-AE13-EDF26C59335C}">
      <dgm:prSet/>
      <dgm:spPr/>
      <dgm:t>
        <a:bodyPr/>
        <a:lstStyle/>
        <a:p>
          <a:endParaRPr lang="en-US"/>
        </a:p>
      </dgm:t>
    </dgm:pt>
    <dgm:pt modelId="{35A7FDF1-221C-4072-8401-2AE2DE98DF57}" type="sibTrans" cxnId="{7064ADFE-EF47-4F18-AE13-EDF26C59335C}">
      <dgm:prSet/>
      <dgm:spPr/>
      <dgm:t>
        <a:bodyPr/>
        <a:lstStyle/>
        <a:p>
          <a:endParaRPr lang="en-US"/>
        </a:p>
      </dgm:t>
    </dgm:pt>
    <dgm:pt modelId="{C6E7D516-1C71-462F-80B7-B0AE13AE2E97}">
      <dgm:prSet phldrT="[Text]"/>
      <dgm:spPr/>
      <dgm:t>
        <a:bodyPr/>
        <a:lstStyle/>
        <a:p>
          <a:r>
            <a:rPr lang="en-US"/>
            <a:t>Anticipated Notice of Awards</a:t>
          </a:r>
        </a:p>
      </dgm:t>
    </dgm:pt>
    <dgm:pt modelId="{3EC4849D-606E-4B00-81C3-5B870A30B296}" type="parTrans" cxnId="{3E62814F-D3F0-4719-AF80-BAE3AE1C98BF}">
      <dgm:prSet/>
      <dgm:spPr/>
      <dgm:t>
        <a:bodyPr/>
        <a:lstStyle/>
        <a:p>
          <a:endParaRPr lang="en-US"/>
        </a:p>
      </dgm:t>
    </dgm:pt>
    <dgm:pt modelId="{C983A0C0-8C1A-4FD2-8EBE-4F207FEB9BE7}" type="sibTrans" cxnId="{3E62814F-D3F0-4719-AF80-BAE3AE1C98BF}">
      <dgm:prSet/>
      <dgm:spPr/>
      <dgm:t>
        <a:bodyPr/>
        <a:lstStyle/>
        <a:p>
          <a:endParaRPr lang="en-US"/>
        </a:p>
      </dgm:t>
    </dgm:pt>
    <dgm:pt modelId="{D2CE1672-3311-41D9-80BB-B6F3DC3C3315}">
      <dgm:prSet phldrT="[Text]" custT="1"/>
      <dgm:spPr/>
      <dgm:t>
        <a:bodyPr/>
        <a:lstStyle/>
        <a:p>
          <a:pPr>
            <a:buNone/>
          </a:pPr>
          <a:r>
            <a:rPr lang="en-US" sz="1800"/>
            <a:t>May 2021</a:t>
          </a:r>
        </a:p>
      </dgm:t>
    </dgm:pt>
    <dgm:pt modelId="{9C7A89DD-F295-433B-A28C-E35F5E8BE5E6}" type="parTrans" cxnId="{E6BE7142-F6B7-485B-B49B-5602DEE5233D}">
      <dgm:prSet/>
      <dgm:spPr/>
      <dgm:t>
        <a:bodyPr/>
        <a:lstStyle/>
        <a:p>
          <a:endParaRPr lang="en-US"/>
        </a:p>
      </dgm:t>
    </dgm:pt>
    <dgm:pt modelId="{8624D3DC-00B9-4114-A0C8-0C61678F4D28}" type="sibTrans" cxnId="{E6BE7142-F6B7-485B-B49B-5602DEE5233D}">
      <dgm:prSet/>
      <dgm:spPr/>
      <dgm:t>
        <a:bodyPr/>
        <a:lstStyle/>
        <a:p>
          <a:endParaRPr lang="en-US"/>
        </a:p>
      </dgm:t>
    </dgm:pt>
    <dgm:pt modelId="{49040C5A-0090-494B-A3D8-0FC739E4B6A2}">
      <dgm:prSet phldrT="[Text]" custT="1"/>
      <dgm:spPr/>
      <dgm:t>
        <a:bodyPr/>
        <a:lstStyle/>
        <a:p>
          <a:pPr>
            <a:buNone/>
          </a:pPr>
          <a:r>
            <a:rPr lang="en-US" sz="1800"/>
            <a:t>Maximum Award</a:t>
          </a:r>
        </a:p>
      </dgm:t>
    </dgm:pt>
    <dgm:pt modelId="{4A7965FE-4642-45FE-AFFD-8D28DB7ED343}" type="parTrans" cxnId="{9B271FA6-9B27-46D5-A44E-7E76A0A4997A}">
      <dgm:prSet/>
      <dgm:spPr/>
      <dgm:t>
        <a:bodyPr/>
        <a:lstStyle/>
        <a:p>
          <a:endParaRPr lang="en-US"/>
        </a:p>
      </dgm:t>
    </dgm:pt>
    <dgm:pt modelId="{C994A2EC-5E8D-4E23-9045-223D22CF112F}" type="sibTrans" cxnId="{9B271FA6-9B27-46D5-A44E-7E76A0A4997A}">
      <dgm:prSet/>
      <dgm:spPr/>
      <dgm:t>
        <a:bodyPr/>
        <a:lstStyle/>
        <a:p>
          <a:endParaRPr lang="en-US"/>
        </a:p>
      </dgm:t>
    </dgm:pt>
    <dgm:pt modelId="{5D756EF9-92F7-442E-9AFB-A05EA8D8ABE6}">
      <dgm:prSet phldrT="[Text]" custT="1"/>
      <dgm:spPr/>
      <dgm:t>
        <a:bodyPr/>
        <a:lstStyle/>
        <a:p>
          <a:pPr>
            <a:buNone/>
          </a:pPr>
          <a:r>
            <a:rPr lang="en-US" sz="1800"/>
            <a:t>Availability of funds/Applications</a:t>
          </a:r>
        </a:p>
      </dgm:t>
    </dgm:pt>
    <dgm:pt modelId="{48A1FFC9-3E48-406E-81DA-3AB6471BA845}" type="parTrans" cxnId="{1855822E-E72F-40E2-9A4C-2C13BB0C6294}">
      <dgm:prSet/>
      <dgm:spPr/>
      <dgm:t>
        <a:bodyPr/>
        <a:lstStyle/>
        <a:p>
          <a:endParaRPr lang="en-US"/>
        </a:p>
      </dgm:t>
    </dgm:pt>
    <dgm:pt modelId="{C8BA838D-FA05-4D97-B5B4-55D0A9E65D6B}" type="sibTrans" cxnId="{1855822E-E72F-40E2-9A4C-2C13BB0C6294}">
      <dgm:prSet/>
      <dgm:spPr/>
      <dgm:t>
        <a:bodyPr/>
        <a:lstStyle/>
        <a:p>
          <a:endParaRPr lang="en-US"/>
        </a:p>
      </dgm:t>
    </dgm:pt>
    <dgm:pt modelId="{6BD8567B-63DB-438A-8D6D-4214660B3EE2}" type="pres">
      <dgm:prSet presAssocID="{26764C2A-1869-4DDF-8EE5-728DBD4FE7C6}" presName="Name0" presStyleCnt="0">
        <dgm:presLayoutVars>
          <dgm:dir/>
          <dgm:animLvl val="lvl"/>
          <dgm:resizeHandles val="exact"/>
        </dgm:presLayoutVars>
      </dgm:prSet>
      <dgm:spPr/>
    </dgm:pt>
    <dgm:pt modelId="{F079A820-D45A-4A20-A3E8-149E3BE5D60D}" type="pres">
      <dgm:prSet presAssocID="{5E92E509-4752-4B54-991A-7A38C6BE779D}" presName="linNode" presStyleCnt="0"/>
      <dgm:spPr/>
    </dgm:pt>
    <dgm:pt modelId="{6079DFB4-6B68-4C6E-B812-F8197626CD95}" type="pres">
      <dgm:prSet presAssocID="{5E92E509-4752-4B54-991A-7A38C6BE779D}" presName="parentText" presStyleLbl="node1" presStyleIdx="0" presStyleCnt="3">
        <dgm:presLayoutVars>
          <dgm:chMax val="1"/>
          <dgm:bulletEnabled val="1"/>
        </dgm:presLayoutVars>
      </dgm:prSet>
      <dgm:spPr/>
    </dgm:pt>
    <dgm:pt modelId="{8262E971-7705-4286-AFB0-EC0381D01A57}" type="pres">
      <dgm:prSet presAssocID="{5E92E509-4752-4B54-991A-7A38C6BE779D}" presName="descendantText" presStyleLbl="alignAccFollowNode1" presStyleIdx="0" presStyleCnt="3" custLinFactNeighborY="0">
        <dgm:presLayoutVars>
          <dgm:bulletEnabled val="1"/>
        </dgm:presLayoutVars>
      </dgm:prSet>
      <dgm:spPr/>
    </dgm:pt>
    <dgm:pt modelId="{528F733B-3177-4E7D-88DE-A961FCF7714C}" type="pres">
      <dgm:prSet presAssocID="{BADA5767-BE3D-4E5A-BC38-209CCAA38095}" presName="sp" presStyleCnt="0"/>
      <dgm:spPr/>
    </dgm:pt>
    <dgm:pt modelId="{D04EECB3-B7C2-4868-AF3A-FDC947FF7A84}" type="pres">
      <dgm:prSet presAssocID="{C6E7D516-1C71-462F-80B7-B0AE13AE2E97}" presName="linNode" presStyleCnt="0"/>
      <dgm:spPr/>
    </dgm:pt>
    <dgm:pt modelId="{1F7142C9-1E63-48B2-9A5A-08D1BE1838E5}" type="pres">
      <dgm:prSet presAssocID="{C6E7D516-1C71-462F-80B7-B0AE13AE2E97}" presName="parentText" presStyleLbl="node1" presStyleIdx="1" presStyleCnt="3">
        <dgm:presLayoutVars>
          <dgm:chMax val="1"/>
          <dgm:bulletEnabled val="1"/>
        </dgm:presLayoutVars>
      </dgm:prSet>
      <dgm:spPr/>
    </dgm:pt>
    <dgm:pt modelId="{20981BA5-A916-440E-95FC-B7245778F783}" type="pres">
      <dgm:prSet presAssocID="{C6E7D516-1C71-462F-80B7-B0AE13AE2E97}" presName="descendantText" presStyleLbl="alignAccFollowNode1" presStyleIdx="1" presStyleCnt="3" custLinFactNeighborY="0">
        <dgm:presLayoutVars>
          <dgm:bulletEnabled val="1"/>
        </dgm:presLayoutVars>
      </dgm:prSet>
      <dgm:spPr/>
    </dgm:pt>
    <dgm:pt modelId="{D28608BC-8400-4C46-9134-6C6604D0782D}" type="pres">
      <dgm:prSet presAssocID="{C983A0C0-8C1A-4FD2-8EBE-4F207FEB9BE7}" presName="sp" presStyleCnt="0"/>
      <dgm:spPr/>
    </dgm:pt>
    <dgm:pt modelId="{767292B3-336E-4171-AE94-79AE85E58A52}" type="pres">
      <dgm:prSet presAssocID="{49040C5A-0090-494B-A3D8-0FC739E4B6A2}" presName="linNode" presStyleCnt="0"/>
      <dgm:spPr/>
    </dgm:pt>
    <dgm:pt modelId="{303A2331-F39B-408B-98C7-8920B4FC5E8A}" type="pres">
      <dgm:prSet presAssocID="{49040C5A-0090-494B-A3D8-0FC739E4B6A2}" presName="parentText" presStyleLbl="node1" presStyleIdx="2" presStyleCnt="3">
        <dgm:presLayoutVars>
          <dgm:chMax val="1"/>
          <dgm:bulletEnabled val="1"/>
        </dgm:presLayoutVars>
      </dgm:prSet>
      <dgm:spPr/>
    </dgm:pt>
    <dgm:pt modelId="{0B851AC1-B0B2-4E51-9014-E48DACE4CB1C}" type="pres">
      <dgm:prSet presAssocID="{49040C5A-0090-494B-A3D8-0FC739E4B6A2}" presName="descendantText" presStyleLbl="alignAccFollowNode1" presStyleIdx="2" presStyleCnt="3">
        <dgm:presLayoutVars>
          <dgm:bulletEnabled val="1"/>
        </dgm:presLayoutVars>
      </dgm:prSet>
      <dgm:spPr/>
    </dgm:pt>
  </dgm:ptLst>
  <dgm:cxnLst>
    <dgm:cxn modelId="{FA911017-69E8-42F3-A657-B7A6923280B2}" type="presOf" srcId="{5D756EF9-92F7-442E-9AFB-A05EA8D8ABE6}" destId="{0B851AC1-B0B2-4E51-9014-E48DACE4CB1C}" srcOrd="0" destOrd="0" presId="urn:microsoft.com/office/officeart/2005/8/layout/vList5"/>
    <dgm:cxn modelId="{1855822E-E72F-40E2-9A4C-2C13BB0C6294}" srcId="{49040C5A-0090-494B-A3D8-0FC739E4B6A2}" destId="{5D756EF9-92F7-442E-9AFB-A05EA8D8ABE6}" srcOrd="0" destOrd="0" parTransId="{48A1FFC9-3E48-406E-81DA-3AB6471BA845}" sibTransId="{C8BA838D-FA05-4D97-B5B4-55D0A9E65D6B}"/>
    <dgm:cxn modelId="{E6BE7142-F6B7-485B-B49B-5602DEE5233D}" srcId="{C6E7D516-1C71-462F-80B7-B0AE13AE2E97}" destId="{D2CE1672-3311-41D9-80BB-B6F3DC3C3315}" srcOrd="0" destOrd="0" parTransId="{9C7A89DD-F295-433B-A28C-E35F5E8BE5E6}" sibTransId="{8624D3DC-00B9-4114-A0C8-0C61678F4D28}"/>
    <dgm:cxn modelId="{755C8042-83B7-447F-B91C-E7514ADC491D}" type="presOf" srcId="{26764C2A-1869-4DDF-8EE5-728DBD4FE7C6}" destId="{6BD8567B-63DB-438A-8D6D-4214660B3EE2}" srcOrd="0" destOrd="0" presId="urn:microsoft.com/office/officeart/2005/8/layout/vList5"/>
    <dgm:cxn modelId="{8F6CFA47-8BE6-411B-A1C4-3E6D13A82F33}" type="presOf" srcId="{3F8FBB54-61E3-4B40-B4B1-27C0664E23AF}" destId="{8262E971-7705-4286-AFB0-EC0381D01A57}" srcOrd="0" destOrd="0" presId="urn:microsoft.com/office/officeart/2005/8/layout/vList5"/>
    <dgm:cxn modelId="{FF17B968-CA30-4ADA-99DC-C5BAB3990F95}" type="presOf" srcId="{49040C5A-0090-494B-A3D8-0FC739E4B6A2}" destId="{303A2331-F39B-408B-98C7-8920B4FC5E8A}" srcOrd="0" destOrd="0" presId="urn:microsoft.com/office/officeart/2005/8/layout/vList5"/>
    <dgm:cxn modelId="{F2F1FF4D-02E7-4716-8F75-E8D6429F19B4}" type="presOf" srcId="{C6E7D516-1C71-462F-80B7-B0AE13AE2E97}" destId="{1F7142C9-1E63-48B2-9A5A-08D1BE1838E5}" srcOrd="0" destOrd="0" presId="urn:microsoft.com/office/officeart/2005/8/layout/vList5"/>
    <dgm:cxn modelId="{3E62814F-D3F0-4719-AF80-BAE3AE1C98BF}" srcId="{26764C2A-1869-4DDF-8EE5-728DBD4FE7C6}" destId="{C6E7D516-1C71-462F-80B7-B0AE13AE2E97}" srcOrd="1" destOrd="0" parTransId="{3EC4849D-606E-4B00-81C3-5B870A30B296}" sibTransId="{C983A0C0-8C1A-4FD2-8EBE-4F207FEB9BE7}"/>
    <dgm:cxn modelId="{AA5EC87B-AE3A-4F4B-B374-971940422F83}" type="presOf" srcId="{D2CE1672-3311-41D9-80BB-B6F3DC3C3315}" destId="{20981BA5-A916-440E-95FC-B7245778F783}" srcOrd="0" destOrd="0" presId="urn:microsoft.com/office/officeart/2005/8/layout/vList5"/>
    <dgm:cxn modelId="{4F5DFB9F-7219-4D7E-82F4-EC257E200691}" type="presOf" srcId="{5E92E509-4752-4B54-991A-7A38C6BE779D}" destId="{6079DFB4-6B68-4C6E-B812-F8197626CD95}" srcOrd="0" destOrd="0" presId="urn:microsoft.com/office/officeart/2005/8/layout/vList5"/>
    <dgm:cxn modelId="{9B271FA6-9B27-46D5-A44E-7E76A0A4997A}" srcId="{26764C2A-1869-4DDF-8EE5-728DBD4FE7C6}" destId="{49040C5A-0090-494B-A3D8-0FC739E4B6A2}" srcOrd="2" destOrd="0" parTransId="{4A7965FE-4642-45FE-AFFD-8D28DB7ED343}" sibTransId="{C994A2EC-5E8D-4E23-9045-223D22CF112F}"/>
    <dgm:cxn modelId="{BAE1DCCB-53F1-42E2-89BC-AA51DD661EAD}" srcId="{26764C2A-1869-4DDF-8EE5-728DBD4FE7C6}" destId="{5E92E509-4752-4B54-991A-7A38C6BE779D}" srcOrd="0" destOrd="0" parTransId="{D1A4D555-3929-44A4-B9BB-C24521F3FB3B}" sibTransId="{BADA5767-BE3D-4E5A-BC38-209CCAA38095}"/>
    <dgm:cxn modelId="{7064ADFE-EF47-4F18-AE13-EDF26C59335C}" srcId="{5E92E509-4752-4B54-991A-7A38C6BE779D}" destId="{3F8FBB54-61E3-4B40-B4B1-27C0664E23AF}" srcOrd="0" destOrd="0" parTransId="{132A03F1-4972-430C-8C9A-CCA07B39F416}" sibTransId="{35A7FDF1-221C-4072-8401-2AE2DE98DF57}"/>
    <dgm:cxn modelId="{AE4AB19E-4923-48BA-9206-35060FA2DA62}" type="presParOf" srcId="{6BD8567B-63DB-438A-8D6D-4214660B3EE2}" destId="{F079A820-D45A-4A20-A3E8-149E3BE5D60D}" srcOrd="0" destOrd="0" presId="urn:microsoft.com/office/officeart/2005/8/layout/vList5"/>
    <dgm:cxn modelId="{C6FBB3B9-A290-4184-B8DE-2E4E350CA709}" type="presParOf" srcId="{F079A820-D45A-4A20-A3E8-149E3BE5D60D}" destId="{6079DFB4-6B68-4C6E-B812-F8197626CD95}" srcOrd="0" destOrd="0" presId="urn:microsoft.com/office/officeart/2005/8/layout/vList5"/>
    <dgm:cxn modelId="{EDD2BE69-C82C-43C4-BFF5-3F60C6B72B8B}" type="presParOf" srcId="{F079A820-D45A-4A20-A3E8-149E3BE5D60D}" destId="{8262E971-7705-4286-AFB0-EC0381D01A57}" srcOrd="1" destOrd="0" presId="urn:microsoft.com/office/officeart/2005/8/layout/vList5"/>
    <dgm:cxn modelId="{C698D17E-1E69-496B-8C03-9A21897A3DC6}" type="presParOf" srcId="{6BD8567B-63DB-438A-8D6D-4214660B3EE2}" destId="{528F733B-3177-4E7D-88DE-A961FCF7714C}" srcOrd="1" destOrd="0" presId="urn:microsoft.com/office/officeart/2005/8/layout/vList5"/>
    <dgm:cxn modelId="{2DD7A6AA-23DD-4DD8-A503-F56FE23A1D6E}" type="presParOf" srcId="{6BD8567B-63DB-438A-8D6D-4214660B3EE2}" destId="{D04EECB3-B7C2-4868-AF3A-FDC947FF7A84}" srcOrd="2" destOrd="0" presId="urn:microsoft.com/office/officeart/2005/8/layout/vList5"/>
    <dgm:cxn modelId="{EAC03FDF-5EAB-4885-9A12-51ED23CA16CE}" type="presParOf" srcId="{D04EECB3-B7C2-4868-AF3A-FDC947FF7A84}" destId="{1F7142C9-1E63-48B2-9A5A-08D1BE1838E5}" srcOrd="0" destOrd="0" presId="urn:microsoft.com/office/officeart/2005/8/layout/vList5"/>
    <dgm:cxn modelId="{4B0B17D6-2307-4818-9D60-DC38794B3E12}" type="presParOf" srcId="{D04EECB3-B7C2-4868-AF3A-FDC947FF7A84}" destId="{20981BA5-A916-440E-95FC-B7245778F783}" srcOrd="1" destOrd="0" presId="urn:microsoft.com/office/officeart/2005/8/layout/vList5"/>
    <dgm:cxn modelId="{3539965C-F225-4D39-86B2-82D7081C879A}" type="presParOf" srcId="{6BD8567B-63DB-438A-8D6D-4214660B3EE2}" destId="{D28608BC-8400-4C46-9134-6C6604D0782D}" srcOrd="3" destOrd="0" presId="urn:microsoft.com/office/officeart/2005/8/layout/vList5"/>
    <dgm:cxn modelId="{F6F55CB5-5D7C-4B68-B920-E10EA53076CF}" type="presParOf" srcId="{6BD8567B-63DB-438A-8D6D-4214660B3EE2}" destId="{767292B3-336E-4171-AE94-79AE85E58A52}" srcOrd="4" destOrd="0" presId="urn:microsoft.com/office/officeart/2005/8/layout/vList5"/>
    <dgm:cxn modelId="{A3D0A6E0-D691-407E-A6D5-22490A694561}" type="presParOf" srcId="{767292B3-336E-4171-AE94-79AE85E58A52}" destId="{303A2331-F39B-408B-98C7-8920B4FC5E8A}" srcOrd="0" destOrd="0" presId="urn:microsoft.com/office/officeart/2005/8/layout/vList5"/>
    <dgm:cxn modelId="{9C21F396-1CBB-4FB2-851C-1A0519454B1D}" type="presParOf" srcId="{767292B3-336E-4171-AE94-79AE85E58A52}" destId="{0B851AC1-B0B2-4E51-9014-E48DACE4CB1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05C9D5-D2E9-4AA4-96E9-E6EEF5B723E9}"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286445D2-ABBB-4B69-841F-8313B638FD49}">
      <dgm:prSet phldrT="[Text]"/>
      <dgm:spPr/>
      <dgm:t>
        <a:bodyPr/>
        <a:lstStyle/>
        <a:p>
          <a:r>
            <a:rPr lang="en-US"/>
            <a:t>Request Unique Application Link</a:t>
          </a:r>
        </a:p>
      </dgm:t>
    </dgm:pt>
    <dgm:pt modelId="{3482C236-E50B-49AB-B865-82E6F466AE4D}" type="parTrans" cxnId="{C2F54D86-5437-4994-A421-C2E5DCFA391F}">
      <dgm:prSet/>
      <dgm:spPr/>
      <dgm:t>
        <a:bodyPr/>
        <a:lstStyle/>
        <a:p>
          <a:endParaRPr lang="en-US"/>
        </a:p>
      </dgm:t>
    </dgm:pt>
    <dgm:pt modelId="{D92F7B95-2D08-4F3A-8C6D-298A3DE4363E}" type="sibTrans" cxnId="{C2F54D86-5437-4994-A421-C2E5DCFA391F}">
      <dgm:prSet/>
      <dgm:spPr/>
      <dgm:t>
        <a:bodyPr/>
        <a:lstStyle/>
        <a:p>
          <a:endParaRPr lang="en-US"/>
        </a:p>
      </dgm:t>
    </dgm:pt>
    <dgm:pt modelId="{149834D6-CF19-466B-BDBD-43D5F39B0249}">
      <dgm:prSet phldrT="[Text]"/>
      <dgm:spPr/>
      <dgm:t>
        <a:bodyPr/>
        <a:lstStyle/>
        <a:p>
          <a:r>
            <a:rPr lang="en-US"/>
            <a:t>Submit your organization name and contact information</a:t>
          </a:r>
        </a:p>
      </dgm:t>
    </dgm:pt>
    <dgm:pt modelId="{415EECAB-92FF-49BA-BD79-93E23D455AC5}" type="parTrans" cxnId="{F194D85C-AEF9-4C66-AB7E-0E233F6D7D86}">
      <dgm:prSet/>
      <dgm:spPr/>
      <dgm:t>
        <a:bodyPr/>
        <a:lstStyle/>
        <a:p>
          <a:endParaRPr lang="en-US"/>
        </a:p>
      </dgm:t>
    </dgm:pt>
    <dgm:pt modelId="{14C074EF-86FA-485C-BBDF-73A77F62F692}" type="sibTrans" cxnId="{F194D85C-AEF9-4C66-AB7E-0E233F6D7D86}">
      <dgm:prSet/>
      <dgm:spPr/>
      <dgm:t>
        <a:bodyPr/>
        <a:lstStyle/>
        <a:p>
          <a:endParaRPr lang="en-US"/>
        </a:p>
      </dgm:t>
    </dgm:pt>
    <dgm:pt modelId="{02669A00-C00E-4B7D-BB62-BF70E70B6A2B}">
      <dgm:prSet phldrT="[Text]"/>
      <dgm:spPr/>
      <dgm:t>
        <a:bodyPr/>
        <a:lstStyle/>
        <a:p>
          <a:r>
            <a:rPr lang="en-US">
              <a:hlinkClick xmlns:r="http://schemas.openxmlformats.org/officeDocument/2006/relationships" r:id="rId1"/>
            </a:rPr>
            <a:t>https://www.ncdhhs.gov/about/grant-opportunities/rural-health-grant-opportunities/community-health-grant-fy-2022-rfa</a:t>
          </a:r>
          <a:endParaRPr lang="en-US"/>
        </a:p>
      </dgm:t>
    </dgm:pt>
    <dgm:pt modelId="{15E22C94-5D97-478F-BF5E-205EE30397ED}" type="parTrans" cxnId="{D27AB475-C0AB-4A91-AE74-E5A5D5E8D9A5}">
      <dgm:prSet/>
      <dgm:spPr/>
      <dgm:t>
        <a:bodyPr/>
        <a:lstStyle/>
        <a:p>
          <a:endParaRPr lang="en-US"/>
        </a:p>
      </dgm:t>
    </dgm:pt>
    <dgm:pt modelId="{1994FBAE-D43E-48CD-83F1-2BC60496F833}" type="sibTrans" cxnId="{D27AB475-C0AB-4A91-AE74-E5A5D5E8D9A5}">
      <dgm:prSet/>
      <dgm:spPr/>
      <dgm:t>
        <a:bodyPr/>
        <a:lstStyle/>
        <a:p>
          <a:endParaRPr lang="en-US"/>
        </a:p>
      </dgm:t>
    </dgm:pt>
    <dgm:pt modelId="{256BC081-15ED-4591-8272-4689B98B6EB8}">
      <dgm:prSet phldrT="[Text]"/>
      <dgm:spPr/>
      <dgm:t>
        <a:bodyPr/>
        <a:lstStyle/>
        <a:p>
          <a:r>
            <a:rPr lang="en-US"/>
            <a:t>Application Deadline</a:t>
          </a:r>
        </a:p>
      </dgm:t>
    </dgm:pt>
    <dgm:pt modelId="{66418C8D-51A4-4B91-B00A-2914823014CE}" type="parTrans" cxnId="{3572D1B7-6ACF-47AD-899C-AF989504A205}">
      <dgm:prSet/>
      <dgm:spPr/>
      <dgm:t>
        <a:bodyPr/>
        <a:lstStyle/>
        <a:p>
          <a:endParaRPr lang="en-US"/>
        </a:p>
      </dgm:t>
    </dgm:pt>
    <dgm:pt modelId="{1827B2C7-B36F-487C-95F1-875F773A1F97}" type="sibTrans" cxnId="{3572D1B7-6ACF-47AD-899C-AF989504A205}">
      <dgm:prSet/>
      <dgm:spPr/>
      <dgm:t>
        <a:bodyPr/>
        <a:lstStyle/>
        <a:p>
          <a:endParaRPr lang="en-US"/>
        </a:p>
      </dgm:t>
    </dgm:pt>
    <dgm:pt modelId="{EFBB5F63-5131-4B34-A990-234ABD5F61D6}">
      <dgm:prSet phldrT="[Text]"/>
      <dgm:spPr/>
      <dgm:t>
        <a:bodyPr/>
        <a:lstStyle/>
        <a:p>
          <a:pPr rtl="0"/>
          <a:r>
            <a:rPr lang="en-US"/>
            <a:t>Submit application electronically using the link unique to your email address and organization </a:t>
          </a:r>
          <a:r>
            <a:rPr lang="en-US" b="1">
              <a:solidFill>
                <a:srgbClr val="FF0000"/>
              </a:solidFill>
            </a:rPr>
            <a:t>by close of business </a:t>
          </a:r>
          <a:r>
            <a:rPr lang="en-US" b="1">
              <a:solidFill>
                <a:srgbClr val="FF0000"/>
              </a:solidFill>
              <a:latin typeface="Times New Roman"/>
            </a:rPr>
            <a:t>April 23</a:t>
          </a:r>
          <a:r>
            <a:rPr lang="en-US" b="1">
              <a:solidFill>
                <a:srgbClr val="FF0000"/>
              </a:solidFill>
            </a:rPr>
            <a:t>, 2021</a:t>
          </a:r>
          <a:r>
            <a:rPr lang="en-US"/>
            <a:t>.</a:t>
          </a:r>
        </a:p>
      </dgm:t>
    </dgm:pt>
    <dgm:pt modelId="{EA9761D3-48EC-46A2-AAE1-BBE714695DAA}" type="parTrans" cxnId="{77D163EA-D83F-4E69-A12A-E514C0709B4E}">
      <dgm:prSet/>
      <dgm:spPr/>
      <dgm:t>
        <a:bodyPr/>
        <a:lstStyle/>
        <a:p>
          <a:endParaRPr lang="en-US"/>
        </a:p>
      </dgm:t>
    </dgm:pt>
    <dgm:pt modelId="{8B8E3970-01C7-4F95-A99A-A8BBB9C39000}" type="sibTrans" cxnId="{77D163EA-D83F-4E69-A12A-E514C0709B4E}">
      <dgm:prSet/>
      <dgm:spPr/>
      <dgm:t>
        <a:bodyPr/>
        <a:lstStyle/>
        <a:p>
          <a:endParaRPr lang="en-US"/>
        </a:p>
      </dgm:t>
    </dgm:pt>
    <dgm:pt modelId="{78E50720-318B-43E6-A426-71A365C6D1D6}" type="pres">
      <dgm:prSet presAssocID="{C405C9D5-D2E9-4AA4-96E9-E6EEF5B723E9}" presName="linearFlow" presStyleCnt="0">
        <dgm:presLayoutVars>
          <dgm:dir/>
          <dgm:animLvl val="lvl"/>
          <dgm:resizeHandles val="exact"/>
        </dgm:presLayoutVars>
      </dgm:prSet>
      <dgm:spPr/>
    </dgm:pt>
    <dgm:pt modelId="{FA5E13A4-A612-4094-A0E5-429C95A9C5E9}" type="pres">
      <dgm:prSet presAssocID="{286445D2-ABBB-4B69-841F-8313B638FD49}" presName="composite" presStyleCnt="0"/>
      <dgm:spPr/>
    </dgm:pt>
    <dgm:pt modelId="{3637BC63-1967-4D6B-8871-5E2EDE48BE16}" type="pres">
      <dgm:prSet presAssocID="{286445D2-ABBB-4B69-841F-8313B638FD49}" presName="parentText" presStyleLbl="alignNode1" presStyleIdx="0" presStyleCnt="2">
        <dgm:presLayoutVars>
          <dgm:chMax val="1"/>
          <dgm:bulletEnabled val="1"/>
        </dgm:presLayoutVars>
      </dgm:prSet>
      <dgm:spPr/>
    </dgm:pt>
    <dgm:pt modelId="{ACA2E761-00FB-44AB-82BC-8C83232713D1}" type="pres">
      <dgm:prSet presAssocID="{286445D2-ABBB-4B69-841F-8313B638FD49}" presName="descendantText" presStyleLbl="alignAcc1" presStyleIdx="0" presStyleCnt="2">
        <dgm:presLayoutVars>
          <dgm:bulletEnabled val="1"/>
        </dgm:presLayoutVars>
      </dgm:prSet>
      <dgm:spPr/>
    </dgm:pt>
    <dgm:pt modelId="{A6163D6A-00C6-48C6-86A9-CF8996F0E689}" type="pres">
      <dgm:prSet presAssocID="{D92F7B95-2D08-4F3A-8C6D-298A3DE4363E}" presName="sp" presStyleCnt="0"/>
      <dgm:spPr/>
    </dgm:pt>
    <dgm:pt modelId="{0D0ACBC5-35FE-44B3-A937-D67A62B7B173}" type="pres">
      <dgm:prSet presAssocID="{256BC081-15ED-4591-8272-4689B98B6EB8}" presName="composite" presStyleCnt="0"/>
      <dgm:spPr/>
    </dgm:pt>
    <dgm:pt modelId="{4772FBB6-F0A8-4ACE-874C-FE4F86A94604}" type="pres">
      <dgm:prSet presAssocID="{256BC081-15ED-4591-8272-4689B98B6EB8}" presName="parentText" presStyleLbl="alignNode1" presStyleIdx="1" presStyleCnt="2">
        <dgm:presLayoutVars>
          <dgm:chMax val="1"/>
          <dgm:bulletEnabled val="1"/>
        </dgm:presLayoutVars>
      </dgm:prSet>
      <dgm:spPr/>
    </dgm:pt>
    <dgm:pt modelId="{1EAD44D0-97AC-4C01-A477-7616F2F28D2D}" type="pres">
      <dgm:prSet presAssocID="{256BC081-15ED-4591-8272-4689B98B6EB8}" presName="descendantText" presStyleLbl="alignAcc1" presStyleIdx="1" presStyleCnt="2">
        <dgm:presLayoutVars>
          <dgm:bulletEnabled val="1"/>
        </dgm:presLayoutVars>
      </dgm:prSet>
      <dgm:spPr/>
    </dgm:pt>
  </dgm:ptLst>
  <dgm:cxnLst>
    <dgm:cxn modelId="{0373D50E-ED58-440B-AA71-4099131420CD}" type="presOf" srcId="{C405C9D5-D2E9-4AA4-96E9-E6EEF5B723E9}" destId="{78E50720-318B-43E6-A426-71A365C6D1D6}" srcOrd="0" destOrd="0" presId="urn:microsoft.com/office/officeart/2005/8/layout/chevron2"/>
    <dgm:cxn modelId="{F194D85C-AEF9-4C66-AB7E-0E233F6D7D86}" srcId="{286445D2-ABBB-4B69-841F-8313B638FD49}" destId="{149834D6-CF19-466B-BDBD-43D5F39B0249}" srcOrd="0" destOrd="0" parTransId="{415EECAB-92FF-49BA-BD79-93E23D455AC5}" sibTransId="{14C074EF-86FA-485C-BBDF-73A77F62F692}"/>
    <dgm:cxn modelId="{F6E8D169-EA1F-4826-9D81-544C9754096A}" type="presOf" srcId="{286445D2-ABBB-4B69-841F-8313B638FD49}" destId="{3637BC63-1967-4D6B-8871-5E2EDE48BE16}" srcOrd="0" destOrd="0" presId="urn:microsoft.com/office/officeart/2005/8/layout/chevron2"/>
    <dgm:cxn modelId="{6EF7EF50-E2CA-41DE-B6A5-5E33C0C50E2E}" type="presOf" srcId="{EFBB5F63-5131-4B34-A990-234ABD5F61D6}" destId="{1EAD44D0-97AC-4C01-A477-7616F2F28D2D}" srcOrd="0" destOrd="0" presId="urn:microsoft.com/office/officeart/2005/8/layout/chevron2"/>
    <dgm:cxn modelId="{D27AB475-C0AB-4A91-AE74-E5A5D5E8D9A5}" srcId="{286445D2-ABBB-4B69-841F-8313B638FD49}" destId="{02669A00-C00E-4B7D-BB62-BF70E70B6A2B}" srcOrd="1" destOrd="0" parTransId="{15E22C94-5D97-478F-BF5E-205EE30397ED}" sibTransId="{1994FBAE-D43E-48CD-83F1-2BC60496F833}"/>
    <dgm:cxn modelId="{9351B485-7214-434F-AC1C-BBB088201FA5}" type="presOf" srcId="{256BC081-15ED-4591-8272-4689B98B6EB8}" destId="{4772FBB6-F0A8-4ACE-874C-FE4F86A94604}" srcOrd="0" destOrd="0" presId="urn:microsoft.com/office/officeart/2005/8/layout/chevron2"/>
    <dgm:cxn modelId="{C2F54D86-5437-4994-A421-C2E5DCFA391F}" srcId="{C405C9D5-D2E9-4AA4-96E9-E6EEF5B723E9}" destId="{286445D2-ABBB-4B69-841F-8313B638FD49}" srcOrd="0" destOrd="0" parTransId="{3482C236-E50B-49AB-B865-82E6F466AE4D}" sibTransId="{D92F7B95-2D08-4F3A-8C6D-298A3DE4363E}"/>
    <dgm:cxn modelId="{3572D1B7-6ACF-47AD-899C-AF989504A205}" srcId="{C405C9D5-D2E9-4AA4-96E9-E6EEF5B723E9}" destId="{256BC081-15ED-4591-8272-4689B98B6EB8}" srcOrd="1" destOrd="0" parTransId="{66418C8D-51A4-4B91-B00A-2914823014CE}" sibTransId="{1827B2C7-B36F-487C-95F1-875F773A1F97}"/>
    <dgm:cxn modelId="{D3F8B3BD-8668-4E5B-BDF5-E4367FC94D60}" type="presOf" srcId="{149834D6-CF19-466B-BDBD-43D5F39B0249}" destId="{ACA2E761-00FB-44AB-82BC-8C83232713D1}" srcOrd="0" destOrd="0" presId="urn:microsoft.com/office/officeart/2005/8/layout/chevron2"/>
    <dgm:cxn modelId="{E41BC2CF-72A8-4E7F-8705-6F23757A79DF}" type="presOf" srcId="{02669A00-C00E-4B7D-BB62-BF70E70B6A2B}" destId="{ACA2E761-00FB-44AB-82BC-8C83232713D1}" srcOrd="0" destOrd="1" presId="urn:microsoft.com/office/officeart/2005/8/layout/chevron2"/>
    <dgm:cxn modelId="{77D163EA-D83F-4E69-A12A-E514C0709B4E}" srcId="{256BC081-15ED-4591-8272-4689B98B6EB8}" destId="{EFBB5F63-5131-4B34-A990-234ABD5F61D6}" srcOrd="0" destOrd="0" parTransId="{EA9761D3-48EC-46A2-AAE1-BBE714695DAA}" sibTransId="{8B8E3970-01C7-4F95-A99A-A8BBB9C39000}"/>
    <dgm:cxn modelId="{BF422499-65B9-4AED-A8B0-928D3F9768D6}" type="presParOf" srcId="{78E50720-318B-43E6-A426-71A365C6D1D6}" destId="{FA5E13A4-A612-4094-A0E5-429C95A9C5E9}" srcOrd="0" destOrd="0" presId="urn:microsoft.com/office/officeart/2005/8/layout/chevron2"/>
    <dgm:cxn modelId="{1F5D140A-E95B-40FA-8BEE-BB04BE4F62EF}" type="presParOf" srcId="{FA5E13A4-A612-4094-A0E5-429C95A9C5E9}" destId="{3637BC63-1967-4D6B-8871-5E2EDE48BE16}" srcOrd="0" destOrd="0" presId="urn:microsoft.com/office/officeart/2005/8/layout/chevron2"/>
    <dgm:cxn modelId="{83925C49-B33F-4777-A5F3-D5E6207D79B2}" type="presParOf" srcId="{FA5E13A4-A612-4094-A0E5-429C95A9C5E9}" destId="{ACA2E761-00FB-44AB-82BC-8C83232713D1}" srcOrd="1" destOrd="0" presId="urn:microsoft.com/office/officeart/2005/8/layout/chevron2"/>
    <dgm:cxn modelId="{B102F552-4EEF-41BE-B294-EA22CFBD8CC3}" type="presParOf" srcId="{78E50720-318B-43E6-A426-71A365C6D1D6}" destId="{A6163D6A-00C6-48C6-86A9-CF8996F0E689}" srcOrd="1" destOrd="0" presId="urn:microsoft.com/office/officeart/2005/8/layout/chevron2"/>
    <dgm:cxn modelId="{05AC5AA8-21D4-4695-93A1-A39242E85AF3}" type="presParOf" srcId="{78E50720-318B-43E6-A426-71A365C6D1D6}" destId="{0D0ACBC5-35FE-44B3-A937-D67A62B7B173}" srcOrd="2" destOrd="0" presId="urn:microsoft.com/office/officeart/2005/8/layout/chevron2"/>
    <dgm:cxn modelId="{CA3B35CC-5F85-4EB2-A66D-FD8BE364C68E}" type="presParOf" srcId="{0D0ACBC5-35FE-44B3-A937-D67A62B7B173}" destId="{4772FBB6-F0A8-4ACE-874C-FE4F86A94604}" srcOrd="0" destOrd="0" presId="urn:microsoft.com/office/officeart/2005/8/layout/chevron2"/>
    <dgm:cxn modelId="{CBD9A596-8AEF-4198-8EF8-2DD4942C9E69}" type="presParOf" srcId="{0D0ACBC5-35FE-44B3-A937-D67A62B7B173}" destId="{1EAD44D0-97AC-4C01-A477-7616F2F28D2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6717-852F-4CF5-B805-FDCA92BD5DBD}">
      <dsp:nvSpPr>
        <dsp:cNvPr id="0" name=""/>
        <dsp:cNvSpPr/>
      </dsp:nvSpPr>
      <dsp:spPr>
        <a:xfrm rot="5400000">
          <a:off x="4679015" y="-1483621"/>
          <a:ext cx="1914773" cy="5447489"/>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None/>
          </a:pPr>
          <a:r>
            <a:rPr lang="en-US" sz="2000" kern="1200"/>
            <a:t>The purpose of the state designation is to support health care access in primary care sites that do not fit the CMS_RHC or FQHC designation to provide services to low income, uninsured and underserved rural populations. </a:t>
          </a:r>
        </a:p>
      </dsp:txBody>
      <dsp:txXfrm rot="-5400000">
        <a:off x="2912657" y="376209"/>
        <a:ext cx="5354017" cy="1727829"/>
      </dsp:txXfrm>
    </dsp:sp>
    <dsp:sp modelId="{74D7A23F-874E-4B72-B7A7-46E875DE8F34}">
      <dsp:nvSpPr>
        <dsp:cNvPr id="0" name=""/>
        <dsp:cNvSpPr/>
      </dsp:nvSpPr>
      <dsp:spPr>
        <a:xfrm>
          <a:off x="119749" y="214643"/>
          <a:ext cx="2824714" cy="1966519"/>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Purpose</a:t>
          </a:r>
          <a:endParaRPr lang="en-US" sz="2400" kern="1200"/>
        </a:p>
      </dsp:txBody>
      <dsp:txXfrm>
        <a:off x="215747" y="310641"/>
        <a:ext cx="2632718" cy="1774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2C222-66EB-4CBA-9200-19EDFD1ED34D}">
      <dsp:nvSpPr>
        <dsp:cNvPr id="0" name=""/>
        <dsp:cNvSpPr/>
      </dsp:nvSpPr>
      <dsp:spPr>
        <a:xfrm>
          <a:off x="0" y="371217"/>
          <a:ext cx="7693850"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128" tIns="333248" rIns="59712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solidFill>
                <a:schemeClr val="dk1"/>
              </a:solidFill>
              <a:latin typeface="Arial"/>
              <a:cs typeface="Arial"/>
            </a:rPr>
            <a:t>A current State Designated Rural Health Center (SDRHC) that has received funds from the NC ORH and seeks to continue serving its current service area and target population. </a:t>
          </a:r>
          <a:endParaRPr lang="en-US" sz="1600" kern="1200">
            <a:latin typeface="Times New Roman"/>
          </a:endParaRPr>
        </a:p>
      </dsp:txBody>
      <dsp:txXfrm>
        <a:off x="0" y="371217"/>
        <a:ext cx="7693850" cy="1083600"/>
      </dsp:txXfrm>
    </dsp:sp>
    <dsp:sp modelId="{F62D36E9-1715-4EB6-A8A1-CCCCF4F7348E}">
      <dsp:nvSpPr>
        <dsp:cNvPr id="0" name=""/>
        <dsp:cNvSpPr/>
      </dsp:nvSpPr>
      <dsp:spPr>
        <a:xfrm>
          <a:off x="384692" y="135057"/>
          <a:ext cx="538569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566" tIns="0" rIns="203566"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Times New Roman"/>
            </a:rPr>
            <a:t>Continuing Rural Health Centers</a:t>
          </a:r>
          <a:endParaRPr lang="en-US" sz="1600" kern="1200"/>
        </a:p>
      </dsp:txBody>
      <dsp:txXfrm>
        <a:off x="407749" y="158114"/>
        <a:ext cx="5339581" cy="426206"/>
      </dsp:txXfrm>
    </dsp:sp>
    <dsp:sp modelId="{40B46163-1069-442F-A0F3-4370F32C4B99}">
      <dsp:nvSpPr>
        <dsp:cNvPr id="0" name=""/>
        <dsp:cNvSpPr/>
      </dsp:nvSpPr>
      <dsp:spPr>
        <a:xfrm>
          <a:off x="0" y="1777378"/>
          <a:ext cx="7693850" cy="131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128" tIns="333248" rIns="59712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solidFill>
                <a:schemeClr val="dk1"/>
              </a:solidFill>
              <a:latin typeface="Arial"/>
              <a:cs typeface="Arial"/>
            </a:rPr>
            <a:t>An organization that is not currently funded through the NC ORH State Designated Rural Health Center grant and seeks to serve an underserved area and uninsured target population with one or more permanent service delivery site(s). </a:t>
          </a:r>
          <a:endParaRPr lang="en-US" sz="1600" kern="1200">
            <a:latin typeface="Arial"/>
            <a:cs typeface="Arial"/>
          </a:endParaRPr>
        </a:p>
      </dsp:txBody>
      <dsp:txXfrm>
        <a:off x="0" y="1777378"/>
        <a:ext cx="7693850" cy="1310400"/>
      </dsp:txXfrm>
    </dsp:sp>
    <dsp:sp modelId="{D1D7F0D8-093E-49A0-816C-9B7CEB4443B7}">
      <dsp:nvSpPr>
        <dsp:cNvPr id="0" name=""/>
        <dsp:cNvSpPr/>
      </dsp:nvSpPr>
      <dsp:spPr>
        <a:xfrm>
          <a:off x="384692" y="1541217"/>
          <a:ext cx="538569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566" tIns="0" rIns="203566"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Times New Roman"/>
            </a:rPr>
            <a:t>New Rural Health Centers</a:t>
          </a:r>
          <a:endParaRPr lang="en-US" sz="1600" kern="1200"/>
        </a:p>
      </dsp:txBody>
      <dsp:txXfrm>
        <a:off x="407749" y="1564274"/>
        <a:ext cx="5339581" cy="426206"/>
      </dsp:txXfrm>
    </dsp:sp>
    <dsp:sp modelId="{1F8720AE-E8A6-4710-A43B-30866AE88494}">
      <dsp:nvSpPr>
        <dsp:cNvPr id="0" name=""/>
        <dsp:cNvSpPr/>
      </dsp:nvSpPr>
      <dsp:spPr>
        <a:xfrm>
          <a:off x="0" y="3410338"/>
          <a:ext cx="7693850" cy="151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7128" tIns="333248" rIns="59712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solidFill>
                <a:schemeClr val="dk1"/>
              </a:solidFill>
              <a:latin typeface="Arial"/>
              <a:cs typeface="Arial"/>
            </a:rPr>
            <a:t>An organization not selected to be a SDRHC but will have an opportunity to receive capacity funding need towards building a management system and/or programs. The funds can help an organization improve their community coordination, collaboration, and strengthen the organization’s SDRHC application in the future.   </a:t>
          </a:r>
          <a:endParaRPr lang="en-US" sz="1600" kern="1200">
            <a:latin typeface="Arial"/>
            <a:cs typeface="Arial"/>
          </a:endParaRPr>
        </a:p>
      </dsp:txBody>
      <dsp:txXfrm>
        <a:off x="0" y="3410338"/>
        <a:ext cx="7693850" cy="1512000"/>
      </dsp:txXfrm>
    </dsp:sp>
    <dsp:sp modelId="{DCC95F8C-7120-422B-A122-4F47FA52C52B}">
      <dsp:nvSpPr>
        <dsp:cNvPr id="0" name=""/>
        <dsp:cNvSpPr/>
      </dsp:nvSpPr>
      <dsp:spPr>
        <a:xfrm>
          <a:off x="384692" y="3174178"/>
          <a:ext cx="538569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566" tIns="0" rIns="203566" bIns="0" numCol="1" spcCol="1270" anchor="ctr" anchorCtr="0">
          <a:noAutofit/>
        </a:bodyPr>
        <a:lstStyle/>
        <a:p>
          <a:pPr marL="0" lvl="0" indent="0" algn="l" defTabSz="711200">
            <a:lnSpc>
              <a:spcPct val="90000"/>
            </a:lnSpc>
            <a:spcBef>
              <a:spcPct val="0"/>
            </a:spcBef>
            <a:spcAft>
              <a:spcPct val="35000"/>
            </a:spcAft>
            <a:buNone/>
          </a:pPr>
          <a:r>
            <a:rPr lang="en-US" sz="1600" kern="1200">
              <a:latin typeface="Times New Roman"/>
            </a:rPr>
            <a:t>Capacity Organizations</a:t>
          </a:r>
          <a:endParaRPr lang="en-US" sz="1600" kern="1200"/>
        </a:p>
      </dsp:txBody>
      <dsp:txXfrm>
        <a:off x="407749" y="3197235"/>
        <a:ext cx="5339581"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F83A-5938-47C1-AF3D-CC78DE2D0BC1}">
      <dsp:nvSpPr>
        <dsp:cNvPr id="0" name=""/>
        <dsp:cNvSpPr/>
      </dsp:nvSpPr>
      <dsp:spPr>
        <a:xfrm>
          <a:off x="2464" y="95035"/>
          <a:ext cx="2402518" cy="531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Times New Roman"/>
            </a:rPr>
            <a:t>Medical Access Plan (MAP)</a:t>
          </a:r>
          <a:endParaRPr lang="en-US" sz="1500" kern="1200"/>
        </a:p>
      </dsp:txBody>
      <dsp:txXfrm>
        <a:off x="2464" y="95035"/>
        <a:ext cx="2402518" cy="531188"/>
      </dsp:txXfrm>
    </dsp:sp>
    <dsp:sp modelId="{0BA08B53-02D4-49F3-B932-6EDB8AC8CD0F}">
      <dsp:nvSpPr>
        <dsp:cNvPr id="0" name=""/>
        <dsp:cNvSpPr/>
      </dsp:nvSpPr>
      <dsp:spPr>
        <a:xfrm>
          <a:off x="2464" y="626224"/>
          <a:ext cx="2402518" cy="4215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Times New Roman"/>
            </a:rPr>
            <a:t>Funds available for primary health care coverage</a:t>
          </a:r>
          <a:endParaRPr lang="en-US" sz="1500" kern="1200"/>
        </a:p>
        <a:p>
          <a:pPr marL="114300" lvl="1" indent="-114300" algn="l" defTabSz="666750" rtl="0">
            <a:lnSpc>
              <a:spcPct val="90000"/>
            </a:lnSpc>
            <a:spcBef>
              <a:spcPct val="0"/>
            </a:spcBef>
            <a:spcAft>
              <a:spcPct val="15000"/>
            </a:spcAft>
            <a:buChar char="•"/>
          </a:pPr>
          <a:r>
            <a:rPr lang="en-US" sz="1500" kern="1200">
              <a:latin typeface="Times New Roman"/>
            </a:rPr>
            <a:t>Visits are reimbursable at a rate of $100 per encounter based on medically necessary face-to-face encounters</a:t>
          </a:r>
          <a:endParaRPr lang="en-US" sz="1500" kern="1200"/>
        </a:p>
        <a:p>
          <a:pPr marL="228600" lvl="2" indent="-114300" algn="l" defTabSz="666750" rtl="0">
            <a:lnSpc>
              <a:spcPct val="90000"/>
            </a:lnSpc>
            <a:spcBef>
              <a:spcPct val="0"/>
            </a:spcBef>
            <a:spcAft>
              <a:spcPct val="15000"/>
            </a:spcAft>
            <a:buChar char="•"/>
          </a:pPr>
          <a:r>
            <a:rPr lang="en-US" sz="1500" kern="1200">
              <a:latin typeface="Times New Roman"/>
            </a:rPr>
            <a:t>On-site x-rays</a:t>
          </a:r>
        </a:p>
        <a:p>
          <a:pPr marL="228600" lvl="2" indent="-114300" algn="l" defTabSz="666750" rtl="0">
            <a:lnSpc>
              <a:spcPct val="90000"/>
            </a:lnSpc>
            <a:spcBef>
              <a:spcPct val="0"/>
            </a:spcBef>
            <a:spcAft>
              <a:spcPct val="15000"/>
            </a:spcAft>
            <a:buChar char="•"/>
          </a:pPr>
          <a:r>
            <a:rPr lang="en-US" sz="1500" kern="1200">
              <a:latin typeface="Times New Roman"/>
            </a:rPr>
            <a:t>In-house labs</a:t>
          </a:r>
        </a:p>
        <a:p>
          <a:pPr marL="228600" lvl="2" indent="-114300" algn="l" defTabSz="666750" rtl="0">
            <a:lnSpc>
              <a:spcPct val="90000"/>
            </a:lnSpc>
            <a:spcBef>
              <a:spcPct val="0"/>
            </a:spcBef>
            <a:spcAft>
              <a:spcPct val="15000"/>
            </a:spcAft>
            <a:buChar char="•"/>
          </a:pPr>
          <a:r>
            <a:rPr lang="en-US" sz="1500" kern="1200">
              <a:latin typeface="Times New Roman"/>
            </a:rPr>
            <a:t>Surgical procedures</a:t>
          </a:r>
        </a:p>
        <a:p>
          <a:pPr marL="228600" lvl="2" indent="-114300" algn="l" defTabSz="666750" rtl="0">
            <a:lnSpc>
              <a:spcPct val="90000"/>
            </a:lnSpc>
            <a:spcBef>
              <a:spcPct val="0"/>
            </a:spcBef>
            <a:spcAft>
              <a:spcPct val="15000"/>
            </a:spcAft>
            <a:buChar char="•"/>
          </a:pPr>
          <a:r>
            <a:rPr lang="en-US" sz="1500" kern="1200">
              <a:latin typeface="Times New Roman"/>
            </a:rPr>
            <a:t>Services provided by practice providers</a:t>
          </a:r>
        </a:p>
        <a:p>
          <a:pPr marL="228600" lvl="2" indent="-114300" algn="l" defTabSz="666750">
            <a:lnSpc>
              <a:spcPct val="90000"/>
            </a:lnSpc>
            <a:spcBef>
              <a:spcPct val="0"/>
            </a:spcBef>
            <a:spcAft>
              <a:spcPct val="15000"/>
            </a:spcAft>
            <a:buChar char="•"/>
          </a:pPr>
          <a:r>
            <a:rPr lang="en-US" sz="1500" kern="1200">
              <a:latin typeface="Times New Roman"/>
            </a:rPr>
            <a:t>Prophylaxis</a:t>
          </a:r>
          <a:endParaRPr lang="en-US" sz="1500" kern="1200"/>
        </a:p>
        <a:p>
          <a:pPr marL="228600" lvl="2" indent="-114300" algn="l" defTabSz="666750" rtl="0">
            <a:lnSpc>
              <a:spcPct val="90000"/>
            </a:lnSpc>
            <a:spcBef>
              <a:spcPct val="0"/>
            </a:spcBef>
            <a:spcAft>
              <a:spcPct val="15000"/>
            </a:spcAft>
            <a:buChar char="•"/>
          </a:pPr>
          <a:r>
            <a:rPr lang="en-US" sz="1500" kern="1200">
              <a:latin typeface="Times New Roman"/>
            </a:rPr>
            <a:t>Telemedicine visits</a:t>
          </a:r>
        </a:p>
      </dsp:txBody>
      <dsp:txXfrm>
        <a:off x="2464" y="626224"/>
        <a:ext cx="2402518" cy="4215290"/>
      </dsp:txXfrm>
    </dsp:sp>
    <dsp:sp modelId="{044E77A5-EC63-4593-84E3-FD1240FC151D}">
      <dsp:nvSpPr>
        <dsp:cNvPr id="0" name=""/>
        <dsp:cNvSpPr/>
      </dsp:nvSpPr>
      <dsp:spPr>
        <a:xfrm>
          <a:off x="2741334" y="95035"/>
          <a:ext cx="2402518" cy="531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Times New Roman"/>
              <a:cs typeface="Arial"/>
            </a:rPr>
            <a:t>Behavioral Health</a:t>
          </a:r>
        </a:p>
      </dsp:txBody>
      <dsp:txXfrm>
        <a:off x="2741334" y="95035"/>
        <a:ext cx="2402518" cy="531188"/>
      </dsp:txXfrm>
    </dsp:sp>
    <dsp:sp modelId="{D9297B3D-62D7-4BBB-93A0-8FC131D0A9DF}">
      <dsp:nvSpPr>
        <dsp:cNvPr id="0" name=""/>
        <dsp:cNvSpPr/>
      </dsp:nvSpPr>
      <dsp:spPr>
        <a:xfrm>
          <a:off x="2741334" y="626224"/>
          <a:ext cx="2402518" cy="4215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Times New Roman"/>
              <a:cs typeface="Arial"/>
            </a:rPr>
            <a:t>Funds available for behavioral and mental health counseling services</a:t>
          </a:r>
        </a:p>
        <a:p>
          <a:pPr marL="114300" lvl="1" indent="-114300" algn="l" defTabSz="666750" rtl="0">
            <a:lnSpc>
              <a:spcPct val="90000"/>
            </a:lnSpc>
            <a:spcBef>
              <a:spcPct val="0"/>
            </a:spcBef>
            <a:spcAft>
              <a:spcPct val="15000"/>
            </a:spcAft>
            <a:buChar char="•"/>
          </a:pPr>
          <a:r>
            <a:rPr lang="en-US" sz="1500" kern="1200">
              <a:latin typeface="Times New Roman"/>
              <a:cs typeface="Arial"/>
            </a:rPr>
            <a:t>Visits are reimbursable at a rate of $75 per encounter based on face-to-face behavioral health provider encounters</a:t>
          </a:r>
        </a:p>
        <a:p>
          <a:pPr marL="114300" lvl="1" indent="-114300" algn="l" defTabSz="666750" rtl="0">
            <a:lnSpc>
              <a:spcPct val="90000"/>
            </a:lnSpc>
            <a:spcBef>
              <a:spcPct val="0"/>
            </a:spcBef>
            <a:spcAft>
              <a:spcPct val="15000"/>
            </a:spcAft>
            <a:buChar char="•"/>
          </a:pPr>
          <a:r>
            <a:rPr lang="en-US" sz="1500" kern="1200">
              <a:latin typeface="Times New Roman"/>
              <a:cs typeface="Arial"/>
            </a:rPr>
            <a:t>Eligible providers: </a:t>
          </a:r>
        </a:p>
        <a:p>
          <a:pPr marL="228600" lvl="2" indent="-114300" algn="l" defTabSz="666750">
            <a:lnSpc>
              <a:spcPct val="90000"/>
            </a:lnSpc>
            <a:spcBef>
              <a:spcPct val="0"/>
            </a:spcBef>
            <a:spcAft>
              <a:spcPct val="15000"/>
            </a:spcAft>
            <a:buChar char="•"/>
          </a:pPr>
          <a:r>
            <a:rPr lang="en-US" sz="1500" kern="1200">
              <a:latin typeface="Times New Roman"/>
              <a:cs typeface="Arial"/>
            </a:rPr>
            <a:t>LCSWs</a:t>
          </a:r>
        </a:p>
        <a:p>
          <a:pPr marL="228600" lvl="2" indent="-114300" algn="l" defTabSz="666750" rtl="0">
            <a:lnSpc>
              <a:spcPct val="90000"/>
            </a:lnSpc>
            <a:spcBef>
              <a:spcPct val="0"/>
            </a:spcBef>
            <a:spcAft>
              <a:spcPct val="15000"/>
            </a:spcAft>
            <a:buChar char="•"/>
          </a:pPr>
          <a:r>
            <a:rPr lang="en-US" sz="1500" kern="1200">
              <a:latin typeface="Times New Roman"/>
              <a:cs typeface="Arial"/>
            </a:rPr>
            <a:t>Advanced Practice RNs</a:t>
          </a:r>
        </a:p>
        <a:p>
          <a:pPr marL="228600" lvl="2" indent="-114300" algn="l" defTabSz="666750">
            <a:lnSpc>
              <a:spcPct val="90000"/>
            </a:lnSpc>
            <a:spcBef>
              <a:spcPct val="0"/>
            </a:spcBef>
            <a:spcAft>
              <a:spcPct val="15000"/>
            </a:spcAft>
            <a:buChar char="•"/>
          </a:pPr>
          <a:r>
            <a:rPr lang="en-US" sz="1500" kern="1200">
              <a:latin typeface="Times New Roman"/>
              <a:cs typeface="Arial"/>
            </a:rPr>
            <a:t>Psychologists</a:t>
          </a:r>
        </a:p>
        <a:p>
          <a:pPr marL="228600" lvl="2" indent="-114300" algn="l" defTabSz="666750" rtl="0">
            <a:lnSpc>
              <a:spcPct val="90000"/>
            </a:lnSpc>
            <a:spcBef>
              <a:spcPct val="0"/>
            </a:spcBef>
            <a:spcAft>
              <a:spcPct val="15000"/>
            </a:spcAft>
            <a:buChar char="•"/>
          </a:pPr>
          <a:r>
            <a:rPr lang="en-US" sz="1500" kern="1200">
              <a:latin typeface="Times New Roman"/>
              <a:cs typeface="Arial"/>
            </a:rPr>
            <a:t>Psychiatrists </a:t>
          </a:r>
        </a:p>
      </dsp:txBody>
      <dsp:txXfrm>
        <a:off x="2741334" y="626224"/>
        <a:ext cx="2402518" cy="4215290"/>
      </dsp:txXfrm>
    </dsp:sp>
    <dsp:sp modelId="{E0CDE69A-DB13-4E79-8EB9-5AECF8F803FF}">
      <dsp:nvSpPr>
        <dsp:cNvPr id="0" name=""/>
        <dsp:cNvSpPr/>
      </dsp:nvSpPr>
      <dsp:spPr>
        <a:xfrm>
          <a:off x="5480205" y="95035"/>
          <a:ext cx="2402518" cy="531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Times New Roman"/>
              <a:cs typeface="Arial"/>
            </a:rPr>
            <a:t>Operating/Infrastructure Funds</a:t>
          </a:r>
        </a:p>
      </dsp:txBody>
      <dsp:txXfrm>
        <a:off x="5480205" y="95035"/>
        <a:ext cx="2402518" cy="531188"/>
      </dsp:txXfrm>
    </dsp:sp>
    <dsp:sp modelId="{4DFF667D-6FB5-483A-A8BD-F6C5A89E13DB}">
      <dsp:nvSpPr>
        <dsp:cNvPr id="0" name=""/>
        <dsp:cNvSpPr/>
      </dsp:nvSpPr>
      <dsp:spPr>
        <a:xfrm>
          <a:off x="5480205" y="626224"/>
          <a:ext cx="2402518" cy="42152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Times New Roman"/>
              <a:cs typeface="Arial"/>
            </a:rPr>
            <a:t>Funds available to assist in accomplishing one of the following goals: </a:t>
          </a:r>
        </a:p>
        <a:p>
          <a:pPr marL="228600" lvl="2" indent="-114300" algn="l" defTabSz="666750" rtl="0">
            <a:lnSpc>
              <a:spcPct val="90000"/>
            </a:lnSpc>
            <a:spcBef>
              <a:spcPct val="0"/>
            </a:spcBef>
            <a:spcAft>
              <a:spcPct val="15000"/>
            </a:spcAft>
            <a:buChar char="•"/>
          </a:pPr>
          <a:r>
            <a:rPr lang="en-US" sz="1500" kern="1200">
              <a:latin typeface="Times New Roman"/>
              <a:cs typeface="Arial"/>
            </a:rPr>
            <a:t>Advanced Medical Home</a:t>
          </a:r>
        </a:p>
        <a:p>
          <a:pPr marL="228600" lvl="2" indent="-114300" algn="l" defTabSz="666750" rtl="0">
            <a:lnSpc>
              <a:spcPct val="90000"/>
            </a:lnSpc>
            <a:spcBef>
              <a:spcPct val="0"/>
            </a:spcBef>
            <a:spcAft>
              <a:spcPct val="15000"/>
            </a:spcAft>
            <a:buChar char="•"/>
          </a:pPr>
          <a:r>
            <a:rPr lang="en-US" sz="1500" kern="1200">
              <a:latin typeface="Times New Roman"/>
              <a:cs typeface="Arial"/>
            </a:rPr>
            <a:t>Sustainable technological infrastructure</a:t>
          </a:r>
        </a:p>
        <a:p>
          <a:pPr marL="228600" lvl="2" indent="-114300" algn="l" defTabSz="666750" rtl="0">
            <a:lnSpc>
              <a:spcPct val="90000"/>
            </a:lnSpc>
            <a:spcBef>
              <a:spcPct val="0"/>
            </a:spcBef>
            <a:spcAft>
              <a:spcPct val="15000"/>
            </a:spcAft>
            <a:buChar char="•"/>
          </a:pPr>
          <a:r>
            <a:rPr lang="en-US" sz="1500" kern="1200">
              <a:latin typeface="Times New Roman"/>
              <a:cs typeface="Arial"/>
            </a:rPr>
            <a:t>Activities that increase or improve efficiencies, effectiveness, transformation, sustainability, quality, or access to care</a:t>
          </a:r>
        </a:p>
        <a:p>
          <a:pPr marL="228600" lvl="2" indent="-114300" algn="l" defTabSz="666750" rtl="0">
            <a:lnSpc>
              <a:spcPct val="90000"/>
            </a:lnSpc>
            <a:spcBef>
              <a:spcPct val="0"/>
            </a:spcBef>
            <a:spcAft>
              <a:spcPct val="15000"/>
            </a:spcAft>
            <a:buChar char="•"/>
          </a:pPr>
          <a:r>
            <a:rPr lang="en-US" sz="1500" kern="1200">
              <a:latin typeface="Times New Roman"/>
              <a:cs typeface="Arial"/>
            </a:rPr>
            <a:t>Support innovative strategies </a:t>
          </a:r>
        </a:p>
        <a:p>
          <a:pPr marL="114300" lvl="1" indent="-114300" algn="l" defTabSz="666750" rtl="0">
            <a:lnSpc>
              <a:spcPct val="90000"/>
            </a:lnSpc>
            <a:spcBef>
              <a:spcPct val="0"/>
            </a:spcBef>
            <a:spcAft>
              <a:spcPct val="15000"/>
            </a:spcAft>
            <a:buChar char="•"/>
          </a:pPr>
          <a:r>
            <a:rPr lang="en-US" sz="1500" kern="1200">
              <a:latin typeface="Times New Roman"/>
              <a:cs typeface="Arial"/>
            </a:rPr>
            <a:t>Organization must demonstrate ability to create systems and processes that promote sustainability</a:t>
          </a:r>
        </a:p>
      </dsp:txBody>
      <dsp:txXfrm>
        <a:off x="5480205" y="626224"/>
        <a:ext cx="2402518" cy="4215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E971-7705-4286-AFB0-EC0381D01A57}">
      <dsp:nvSpPr>
        <dsp:cNvPr id="0" name=""/>
        <dsp:cNvSpPr/>
      </dsp:nvSpPr>
      <dsp:spPr>
        <a:xfrm rot="5400000">
          <a:off x="2253682" y="-691841"/>
          <a:ext cx="1147318" cy="266102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533400">
            <a:lnSpc>
              <a:spcPct val="90000"/>
            </a:lnSpc>
            <a:spcBef>
              <a:spcPct val="0"/>
            </a:spcBef>
            <a:spcAft>
              <a:spcPct val="15000"/>
            </a:spcAft>
            <a:buNone/>
          </a:pPr>
          <a:endParaRPr lang="en-US" sz="1200" b="1" kern="1200"/>
        </a:p>
        <a:p>
          <a:pPr marL="114300" lvl="1" indent="0" algn="l" defTabSz="533400">
            <a:lnSpc>
              <a:spcPct val="90000"/>
            </a:lnSpc>
            <a:spcBef>
              <a:spcPct val="0"/>
            </a:spcBef>
            <a:spcAft>
              <a:spcPct val="15000"/>
            </a:spcAft>
            <a:buNone/>
          </a:pPr>
          <a:r>
            <a:rPr lang="en-US" sz="1200" b="0" kern="1200">
              <a:hlinkClick xmlns:r="http://schemas.openxmlformats.org/officeDocument/2006/relationships" r:id="rId1"/>
            </a:rPr>
            <a:t>https://www.ncdhhs.gov/about/grant-opportunities/rural-health-grant-opportunities/rural-health-centers-program-medical-0</a:t>
          </a:r>
          <a:r>
            <a:rPr lang="en-US" sz="1200" b="0" kern="1200"/>
            <a:t> </a:t>
          </a:r>
        </a:p>
      </dsp:txBody>
      <dsp:txXfrm rot="-5400000">
        <a:off x="1496828" y="121020"/>
        <a:ext cx="2605020" cy="1035304"/>
      </dsp:txXfrm>
    </dsp:sp>
    <dsp:sp modelId="{6079DFB4-6B68-4C6E-B812-F8197626CD95}">
      <dsp:nvSpPr>
        <dsp:cNvPr id="0" name=""/>
        <dsp:cNvSpPr/>
      </dsp:nvSpPr>
      <dsp:spPr>
        <a:xfrm>
          <a:off x="0" y="1929"/>
          <a:ext cx="1496827" cy="12734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Instructions and Budget Template</a:t>
          </a:r>
        </a:p>
      </dsp:txBody>
      <dsp:txXfrm>
        <a:off x="62166" y="64095"/>
        <a:ext cx="1372495" cy="1149152"/>
      </dsp:txXfrm>
    </dsp:sp>
    <dsp:sp modelId="{20981BA5-A916-440E-95FC-B7245778F783}">
      <dsp:nvSpPr>
        <dsp:cNvPr id="0" name=""/>
        <dsp:cNvSpPr/>
      </dsp:nvSpPr>
      <dsp:spPr>
        <a:xfrm rot="5400000">
          <a:off x="2317947" y="645317"/>
          <a:ext cx="1018787" cy="2661027"/>
        </a:xfrm>
        <a:prstGeom prst="round2SameRect">
          <a:avLst/>
        </a:prstGeom>
        <a:solidFill>
          <a:schemeClr val="accent3">
            <a:tint val="40000"/>
            <a:alpha val="90000"/>
            <a:hueOff val="-1393607"/>
            <a:satOff val="11946"/>
            <a:lumOff val="2829"/>
            <a:alphaOff val="0"/>
          </a:schemeClr>
        </a:solidFill>
        <a:ln w="12700" cap="flat" cmpd="sng" algn="ctr">
          <a:solidFill>
            <a:schemeClr val="accent3">
              <a:tint val="40000"/>
              <a:alpha val="90000"/>
              <a:hueOff val="-1393607"/>
              <a:satOff val="11946"/>
              <a:lumOff val="28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66750">
            <a:lnSpc>
              <a:spcPct val="90000"/>
            </a:lnSpc>
            <a:spcBef>
              <a:spcPct val="0"/>
            </a:spcBef>
            <a:spcAft>
              <a:spcPts val="1200"/>
            </a:spcAft>
            <a:buFont typeface="Arial" panose="020B0604020202020204" pitchFamily="34" charset="0"/>
            <a:buNone/>
          </a:pPr>
          <a:r>
            <a:rPr lang="en-US" sz="1500" kern="1200">
              <a:hlinkClick xmlns:r="http://schemas.openxmlformats.org/officeDocument/2006/relationships" r:id="rId2"/>
            </a:rPr>
            <a:t>https://ncruralhealth.az1.qualtrics.com/jfe/form/SV_5ngAqyHY7Y7Sd2B</a:t>
          </a:r>
          <a:r>
            <a:rPr lang="en-US" sz="1500" kern="1200"/>
            <a:t> </a:t>
          </a:r>
        </a:p>
      </dsp:txBody>
      <dsp:txXfrm rot="-5400000">
        <a:off x="1496828" y="1516170"/>
        <a:ext cx="2611294" cy="919321"/>
      </dsp:txXfrm>
    </dsp:sp>
    <dsp:sp modelId="{1F7142C9-1E63-48B2-9A5A-08D1BE1838E5}">
      <dsp:nvSpPr>
        <dsp:cNvPr id="0" name=""/>
        <dsp:cNvSpPr/>
      </dsp:nvSpPr>
      <dsp:spPr>
        <a:xfrm>
          <a:off x="0" y="1339088"/>
          <a:ext cx="1496827" cy="1273484"/>
        </a:xfrm>
        <a:prstGeom prst="roundRect">
          <a:avLst/>
        </a:prstGeom>
        <a:solidFill>
          <a:schemeClr val="accent3">
            <a:hueOff val="-1077499"/>
            <a:satOff val="-7681"/>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Request Unique Application Link</a:t>
          </a:r>
        </a:p>
      </dsp:txBody>
      <dsp:txXfrm>
        <a:off x="62166" y="1401254"/>
        <a:ext cx="1372495" cy="1149152"/>
      </dsp:txXfrm>
    </dsp:sp>
    <dsp:sp modelId="{39677C91-5466-4E80-9F8C-EF86FD71D8FA}">
      <dsp:nvSpPr>
        <dsp:cNvPr id="0" name=""/>
        <dsp:cNvSpPr/>
      </dsp:nvSpPr>
      <dsp:spPr>
        <a:xfrm rot="5400000">
          <a:off x="2317947" y="1982476"/>
          <a:ext cx="1018787" cy="2661027"/>
        </a:xfrm>
        <a:prstGeom prst="round2SameRect">
          <a:avLst/>
        </a:prstGeom>
        <a:solidFill>
          <a:schemeClr val="accent3">
            <a:tint val="40000"/>
            <a:alpha val="90000"/>
            <a:hueOff val="-2787215"/>
            <a:satOff val="23892"/>
            <a:lumOff val="5658"/>
            <a:alphaOff val="0"/>
          </a:schemeClr>
        </a:solidFill>
        <a:ln w="12700" cap="flat" cmpd="sng" algn="ctr">
          <a:solidFill>
            <a:schemeClr val="accent3">
              <a:tint val="40000"/>
              <a:alpha val="90000"/>
              <a:hueOff val="-2787215"/>
              <a:satOff val="23892"/>
              <a:lumOff val="56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t>July 1, 2021 -  </a:t>
          </a:r>
        </a:p>
        <a:p>
          <a:pPr marL="171450" lvl="1" indent="-171450" algn="l" defTabSz="800100">
            <a:lnSpc>
              <a:spcPct val="90000"/>
            </a:lnSpc>
            <a:spcBef>
              <a:spcPct val="0"/>
            </a:spcBef>
            <a:spcAft>
              <a:spcPct val="15000"/>
            </a:spcAft>
            <a:buNone/>
          </a:pPr>
          <a:r>
            <a:rPr lang="en-US" sz="1800" kern="1200"/>
            <a:t>June 30, 2022</a:t>
          </a:r>
        </a:p>
      </dsp:txBody>
      <dsp:txXfrm rot="-5400000">
        <a:off x="1496828" y="2853329"/>
        <a:ext cx="2611294" cy="919321"/>
      </dsp:txXfrm>
    </dsp:sp>
    <dsp:sp modelId="{92249127-FA0F-405B-92F2-EC8BF9188D77}">
      <dsp:nvSpPr>
        <dsp:cNvPr id="0" name=""/>
        <dsp:cNvSpPr/>
      </dsp:nvSpPr>
      <dsp:spPr>
        <a:xfrm>
          <a:off x="0" y="2676247"/>
          <a:ext cx="1496827" cy="1273484"/>
        </a:xfrm>
        <a:prstGeom prst="roundRect">
          <a:avLst/>
        </a:prstGeom>
        <a:solidFill>
          <a:schemeClr val="accent3">
            <a:hueOff val="-2154998"/>
            <a:satOff val="-15361"/>
            <a:lumOff val="3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Contract Period</a:t>
          </a:r>
        </a:p>
      </dsp:txBody>
      <dsp:txXfrm>
        <a:off x="62166" y="2738413"/>
        <a:ext cx="1372495" cy="1149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E971-7705-4286-AFB0-EC0381D01A57}">
      <dsp:nvSpPr>
        <dsp:cNvPr id="0" name=""/>
        <dsp:cNvSpPr/>
      </dsp:nvSpPr>
      <dsp:spPr>
        <a:xfrm rot="5400000">
          <a:off x="2245184" y="-657600"/>
          <a:ext cx="1018787" cy="25925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a:solidFill>
                <a:srgbClr val="FF0000"/>
              </a:solidFill>
            </a:rPr>
            <a:t>April 23, 2021</a:t>
          </a:r>
        </a:p>
      </dsp:txBody>
      <dsp:txXfrm rot="-5400000">
        <a:off x="1458306" y="179011"/>
        <a:ext cx="2542811" cy="919321"/>
      </dsp:txXfrm>
    </dsp:sp>
    <dsp:sp modelId="{6079DFB4-6B68-4C6E-B812-F8197626CD95}">
      <dsp:nvSpPr>
        <dsp:cNvPr id="0" name=""/>
        <dsp:cNvSpPr/>
      </dsp:nvSpPr>
      <dsp:spPr>
        <a:xfrm>
          <a:off x="0" y="1929"/>
          <a:ext cx="1458306" cy="12734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Application Deadline</a:t>
          </a:r>
        </a:p>
      </dsp:txBody>
      <dsp:txXfrm>
        <a:off x="62166" y="64095"/>
        <a:ext cx="1333974" cy="1149152"/>
      </dsp:txXfrm>
    </dsp:sp>
    <dsp:sp modelId="{20981BA5-A916-440E-95FC-B7245778F783}">
      <dsp:nvSpPr>
        <dsp:cNvPr id="0" name=""/>
        <dsp:cNvSpPr/>
      </dsp:nvSpPr>
      <dsp:spPr>
        <a:xfrm rot="5400000">
          <a:off x="2245184" y="679558"/>
          <a:ext cx="1018787" cy="2592544"/>
        </a:xfrm>
        <a:prstGeom prst="round2SameRect">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t>May 2021</a:t>
          </a:r>
        </a:p>
      </dsp:txBody>
      <dsp:txXfrm rot="-5400000">
        <a:off x="1458306" y="1516170"/>
        <a:ext cx="2542811" cy="919321"/>
      </dsp:txXfrm>
    </dsp:sp>
    <dsp:sp modelId="{1F7142C9-1E63-48B2-9A5A-08D1BE1838E5}">
      <dsp:nvSpPr>
        <dsp:cNvPr id="0" name=""/>
        <dsp:cNvSpPr/>
      </dsp:nvSpPr>
      <dsp:spPr>
        <a:xfrm>
          <a:off x="0" y="1339088"/>
          <a:ext cx="1458306" cy="1273484"/>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Anticipated Notice of Awards</a:t>
          </a:r>
        </a:p>
      </dsp:txBody>
      <dsp:txXfrm>
        <a:off x="62166" y="1401254"/>
        <a:ext cx="1333974" cy="1149152"/>
      </dsp:txXfrm>
    </dsp:sp>
    <dsp:sp modelId="{0B851AC1-B0B2-4E51-9014-E48DACE4CB1C}">
      <dsp:nvSpPr>
        <dsp:cNvPr id="0" name=""/>
        <dsp:cNvSpPr/>
      </dsp:nvSpPr>
      <dsp:spPr>
        <a:xfrm rot="5400000">
          <a:off x="2245184" y="2016717"/>
          <a:ext cx="1018787" cy="2592544"/>
        </a:xfrm>
        <a:prstGeom prst="round2SameRect">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US" sz="1800" kern="1200"/>
            <a:t>Availability of funds/Applications</a:t>
          </a:r>
        </a:p>
      </dsp:txBody>
      <dsp:txXfrm rot="-5400000">
        <a:off x="1458306" y="2853329"/>
        <a:ext cx="2542811" cy="919321"/>
      </dsp:txXfrm>
    </dsp:sp>
    <dsp:sp modelId="{303A2331-F39B-408B-98C7-8920B4FC5E8A}">
      <dsp:nvSpPr>
        <dsp:cNvPr id="0" name=""/>
        <dsp:cNvSpPr/>
      </dsp:nvSpPr>
      <dsp:spPr>
        <a:xfrm>
          <a:off x="0" y="2676247"/>
          <a:ext cx="1458306" cy="1273484"/>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Maximum Award</a:t>
          </a:r>
        </a:p>
      </dsp:txBody>
      <dsp:txXfrm>
        <a:off x="62166" y="2738413"/>
        <a:ext cx="1333974" cy="1149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7BC63-1967-4D6B-8871-5E2EDE48BE16}">
      <dsp:nvSpPr>
        <dsp:cNvPr id="0" name=""/>
        <dsp:cNvSpPr/>
      </dsp:nvSpPr>
      <dsp:spPr>
        <a:xfrm rot="5400000">
          <a:off x="-356579" y="359034"/>
          <a:ext cx="2377196" cy="1664037"/>
        </a:xfrm>
        <a:prstGeom prst="chevron">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Request Unique Application Link</a:t>
          </a:r>
        </a:p>
      </dsp:txBody>
      <dsp:txXfrm rot="-5400000">
        <a:off x="1" y="834474"/>
        <a:ext cx="1664037" cy="713159"/>
      </dsp:txXfrm>
    </dsp:sp>
    <dsp:sp modelId="{ACA2E761-00FB-44AB-82BC-8C83232713D1}">
      <dsp:nvSpPr>
        <dsp:cNvPr id="0" name=""/>
        <dsp:cNvSpPr/>
      </dsp:nvSpPr>
      <dsp:spPr>
        <a:xfrm rot="5400000">
          <a:off x="4247186" y="-2580694"/>
          <a:ext cx="1545177" cy="6711476"/>
        </a:xfrm>
        <a:prstGeom prst="round2Same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Submit your organization name and contact information</a:t>
          </a:r>
        </a:p>
        <a:p>
          <a:pPr marL="228600" lvl="1" indent="-228600" algn="l" defTabSz="889000">
            <a:lnSpc>
              <a:spcPct val="90000"/>
            </a:lnSpc>
            <a:spcBef>
              <a:spcPct val="0"/>
            </a:spcBef>
            <a:spcAft>
              <a:spcPct val="15000"/>
            </a:spcAft>
            <a:buChar char="•"/>
          </a:pPr>
          <a:r>
            <a:rPr lang="en-US" sz="2000" kern="1200">
              <a:hlinkClick xmlns:r="http://schemas.openxmlformats.org/officeDocument/2006/relationships" r:id="rId1"/>
            </a:rPr>
            <a:t>https://www.ncdhhs.gov/about/grant-opportunities/rural-health-grant-opportunities/community-health-grant-fy-2022-rfa</a:t>
          </a:r>
          <a:endParaRPr lang="en-US" sz="2000" kern="1200"/>
        </a:p>
      </dsp:txBody>
      <dsp:txXfrm rot="-5400000">
        <a:off x="1664037" y="77884"/>
        <a:ext cx="6636047" cy="1394319"/>
      </dsp:txXfrm>
    </dsp:sp>
    <dsp:sp modelId="{4772FBB6-F0A8-4ACE-874C-FE4F86A94604}">
      <dsp:nvSpPr>
        <dsp:cNvPr id="0" name=""/>
        <dsp:cNvSpPr/>
      </dsp:nvSpPr>
      <dsp:spPr>
        <a:xfrm rot="5400000">
          <a:off x="-356579" y="2451650"/>
          <a:ext cx="2377196" cy="1664037"/>
        </a:xfrm>
        <a:prstGeom prst="chevron">
          <a:avLst/>
        </a:prstGeom>
        <a:solidFill>
          <a:schemeClr val="accent3">
            <a:shade val="80000"/>
            <a:hueOff val="534448"/>
            <a:satOff val="-46617"/>
            <a:lumOff val="37074"/>
            <a:alphaOff val="0"/>
          </a:schemeClr>
        </a:solidFill>
        <a:ln w="12700" cap="flat" cmpd="sng" algn="ctr">
          <a:solidFill>
            <a:schemeClr val="accent3">
              <a:shade val="80000"/>
              <a:hueOff val="534448"/>
              <a:satOff val="-46617"/>
              <a:lumOff val="370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Application Deadline</a:t>
          </a:r>
        </a:p>
      </dsp:txBody>
      <dsp:txXfrm rot="-5400000">
        <a:off x="1" y="2927090"/>
        <a:ext cx="1664037" cy="713159"/>
      </dsp:txXfrm>
    </dsp:sp>
    <dsp:sp modelId="{1EAD44D0-97AC-4C01-A477-7616F2F28D2D}">
      <dsp:nvSpPr>
        <dsp:cNvPr id="0" name=""/>
        <dsp:cNvSpPr/>
      </dsp:nvSpPr>
      <dsp:spPr>
        <a:xfrm rot="5400000">
          <a:off x="4247186" y="-488078"/>
          <a:ext cx="1545177" cy="6711476"/>
        </a:xfrm>
        <a:prstGeom prst="round2SameRect">
          <a:avLst/>
        </a:prstGeom>
        <a:solidFill>
          <a:schemeClr val="lt1">
            <a:alpha val="90000"/>
            <a:hueOff val="0"/>
            <a:satOff val="0"/>
            <a:lumOff val="0"/>
            <a:alphaOff val="0"/>
          </a:schemeClr>
        </a:solidFill>
        <a:ln w="12700" cap="flat" cmpd="sng" algn="ctr">
          <a:solidFill>
            <a:schemeClr val="accent3">
              <a:shade val="80000"/>
              <a:hueOff val="534448"/>
              <a:satOff val="-46617"/>
              <a:lumOff val="370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t>Submit application electronically using the link unique to your email address and organization </a:t>
          </a:r>
          <a:r>
            <a:rPr lang="en-US" sz="2000" b="1" kern="1200">
              <a:solidFill>
                <a:srgbClr val="FF0000"/>
              </a:solidFill>
            </a:rPr>
            <a:t>by close of business </a:t>
          </a:r>
          <a:r>
            <a:rPr lang="en-US" sz="2000" b="1" kern="1200">
              <a:solidFill>
                <a:srgbClr val="FF0000"/>
              </a:solidFill>
              <a:latin typeface="Times New Roman"/>
            </a:rPr>
            <a:t>April 23</a:t>
          </a:r>
          <a:r>
            <a:rPr lang="en-US" sz="2000" b="1" kern="1200">
              <a:solidFill>
                <a:srgbClr val="FF0000"/>
              </a:solidFill>
            </a:rPr>
            <a:t>, 2021</a:t>
          </a:r>
          <a:r>
            <a:rPr lang="en-US" sz="2000" kern="1200"/>
            <a:t>.</a:t>
          </a:r>
        </a:p>
      </dsp:txBody>
      <dsp:txXfrm rot="-5400000">
        <a:off x="1664037" y="2170500"/>
        <a:ext cx="6636047" cy="13943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4/7/2021</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4/7/2021</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iom.org/healthy-north-carolina-2030/#:~:text=The%20Goal,of%20health%20in%20the%20stat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health.gov/healthypeopl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350225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53679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05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40186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236919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40585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236271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139561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Dorothea Performance</a:t>
            </a:r>
            <a:r>
              <a:rPr lang="en-US" sz="1200" b="1" i="0" u="none" strike="noStrike" kern="1200" dirty="0">
                <a:solidFill>
                  <a:schemeClr val="tx1"/>
                </a:solidFill>
                <a:effectLst/>
                <a:latin typeface="+mn-lt"/>
                <a:ea typeface="+mn-ea"/>
                <a:cs typeface="+mn-cs"/>
              </a:rPr>
              <a:t> Measures Narrative</a:t>
            </a:r>
            <a:r>
              <a:rPr lang="en-US" sz="1200" b="0" i="0" u="none" strike="noStrike" kern="1200" dirty="0">
                <a:solidFill>
                  <a:schemeClr val="tx1"/>
                </a:solidFill>
                <a:effectLst/>
                <a:latin typeface="+mn-lt"/>
                <a:ea typeface="+mn-ea"/>
                <a:cs typeface="+mn-cs"/>
              </a:rPr>
              <a:t>: Describe how and what your organization will identify as appropriate benchmarks or use for tracking your workplan goals and reporting data on examples such as practices’ clinical processes, outcomes, patient satisfaction, cost saving, and quality improvement. Examples: </a:t>
            </a:r>
            <a:r>
              <a:rPr lang="en-US" sz="1200" b="0" i="0" u="sng" strike="noStrike" kern="1200" dirty="0">
                <a:solidFill>
                  <a:schemeClr val="tx1"/>
                </a:solidFill>
                <a:effectLst/>
                <a:latin typeface="+mn-lt"/>
                <a:ea typeface="+mn-ea"/>
                <a:cs typeface="+mn-cs"/>
                <a:hlinkClick r:id="rId3"/>
              </a:rPr>
              <a:t>Healthy North Carolina 2030</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4"/>
              </a:rPr>
              <a:t>U.S Department of Health and Human Services Healthy People 2030  </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391930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Dorothea – even though this is not scored this is a required component. Quarterly reporting on clinical performance measures are completed. It would be helpful to include in your workplan how you plan to move the needle on one or more of the clinical measures. Remember your AHEC and ORH partners are here to assist you.</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1494811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NC Medicaid Provider Services Team has partnered with NC AHEC to host virtual Health Plan Meet and Greet Sessions. NC Medicaid consultants and health plan representatives are available to address concerns about Medicaid Managed Care. Ncahec.net </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240641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D21C0-2341-4935-92CD-4C7F98363D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79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297820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317191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06240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308623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49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61820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271902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343700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47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Master subtitle style (date)</a:t>
            </a:r>
          </a:p>
        </p:txBody>
      </p:sp>
    </p:spTree>
    <p:extLst>
      <p:ext uri="{BB962C8B-B14F-4D97-AF65-F5344CB8AC3E}">
        <p14:creationId xmlns:p14="http://schemas.microsoft.com/office/powerpoint/2010/main" val="307181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DEB7B96C-DE62-40B4-A349-88F45C736EF0}" type="slidenum">
              <a:rPr lang="en-US" smtClean="0"/>
              <a:t>‹#›</a:t>
            </a:fld>
            <a:endParaRPr lang="en-US"/>
          </a:p>
        </p:txBody>
      </p:sp>
    </p:spTree>
    <p:extLst>
      <p:ext uri="{BB962C8B-B14F-4D97-AF65-F5344CB8AC3E}">
        <p14:creationId xmlns:p14="http://schemas.microsoft.com/office/powerpoint/2010/main" val="2056987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Franklin Gothic Medium" panose="020B0603020102020204" pitchFamily="34" charset="0"/>
              </a:defRPr>
            </a:lvl1pPr>
            <a:lvl2pPr marL="432197" indent="-175022">
              <a:lnSpc>
                <a:spcPct val="100000"/>
              </a:lnSpc>
              <a:buFont typeface="Franklin Gothic Medium" panose="020B0603020102020204" pitchFamily="34" charset="0"/>
              <a:buChar char="−"/>
              <a:defRPr sz="1800">
                <a:latin typeface="Franklin Gothic Medium" panose="020B0603020102020204" pitchFamily="34" charset="0"/>
              </a:defRPr>
            </a:lvl2pPr>
            <a:lvl3pPr marL="729854" indent="-171450">
              <a:lnSpc>
                <a:spcPct val="100000"/>
              </a:lnSpc>
              <a:defRPr sz="15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8" y="6243108"/>
            <a:ext cx="7992005" cy="330200"/>
          </a:xfrm>
        </p:spPr>
        <p:txBody>
          <a:bodyPr anchor="b">
            <a:noAutofit/>
          </a:bodyPr>
          <a:lstStyle>
            <a:lvl1pPr marL="0" indent="0">
              <a:lnSpc>
                <a:spcPct val="100000"/>
              </a:lnSpc>
              <a:spcBef>
                <a:spcPts val="0"/>
              </a:spcBef>
              <a:buNone/>
              <a:defRPr sz="9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9"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endParaRPr lang="en-US"/>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70"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8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D316A4B-314F-4CC5-99D0-506DE081FF0F}"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91088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16A4B-314F-4CC5-99D0-506DE081FF0F}"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690523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16A4B-314F-4CC5-99D0-506DE081FF0F}"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43735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316A4B-314F-4CC5-99D0-506DE081FF0F}"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787618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316A4B-314F-4CC5-99D0-506DE081FF0F}"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52070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16A4B-314F-4CC5-99D0-506DE081FF0F}"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29096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16A4B-314F-4CC5-99D0-506DE081FF0F}"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403655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316A4B-314F-4CC5-99D0-506DE081FF0F}"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40452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316A4B-314F-4CC5-99D0-506DE081FF0F}"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987501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16A4B-314F-4CC5-99D0-506DE081FF0F}"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2785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16A4B-314F-4CC5-99D0-506DE081FF0F}"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4E9-CB1C-4A6B-A0FA-F706C36FA04C}" type="slidenum">
              <a:rPr lang="en-US" smtClean="0"/>
              <a:t>‹#›</a:t>
            </a:fld>
            <a:endParaRPr lang="en-US"/>
          </a:p>
        </p:txBody>
      </p:sp>
    </p:spTree>
    <p:extLst>
      <p:ext uri="{BB962C8B-B14F-4D97-AF65-F5344CB8AC3E}">
        <p14:creationId xmlns:p14="http://schemas.microsoft.com/office/powerpoint/2010/main" val="3282999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69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699" r:id="rId11"/>
    <p:sldLayoutId id="2147483700"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316A4B-314F-4CC5-99D0-506DE081FF0F}" type="datetimeFigureOut">
              <a:rPr lang="en-US" smtClean="0"/>
              <a:t>4/7/2021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9924E9-CB1C-4A6B-A0FA-F706C36FA04C}" type="slidenum">
              <a:rPr lang="en-US" smtClean="0"/>
              <a:t>‹#›</a:t>
            </a:fld>
            <a:endParaRPr lang="en-US"/>
          </a:p>
        </p:txBody>
      </p:sp>
    </p:spTree>
    <p:extLst>
      <p:ext uri="{BB962C8B-B14F-4D97-AF65-F5344CB8AC3E}">
        <p14:creationId xmlns:p14="http://schemas.microsoft.com/office/powerpoint/2010/main" val="34675263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44.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acebook.com/ncorh" TargetMode="External"/><Relationship Id="rId3" Type="http://schemas.openxmlformats.org/officeDocument/2006/relationships/hyperlink" Target="mailto:Dorothea.Brock@dhhs.nc.gov" TargetMode="External"/><Relationship Id="rId7" Type="http://schemas.openxmlformats.org/officeDocument/2006/relationships/hyperlink" Target="https://www.youtube.com/user/ncdhhs/featured" TargetMode="External"/><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hyperlink" Target="https://twitter.com/ncdhhs" TargetMode="External"/><Relationship Id="rId11" Type="http://schemas.openxmlformats.org/officeDocument/2006/relationships/hyperlink" Target="https://www.ncdhhs.gov/divisions/orh" TargetMode="External"/><Relationship Id="rId5" Type="http://schemas.openxmlformats.org/officeDocument/2006/relationships/hyperlink" Target="mailto:Caroline.Collier@dhhs.nc.gov" TargetMode="External"/><Relationship Id="rId10" Type="http://schemas.openxmlformats.org/officeDocument/2006/relationships/hyperlink" Target="https://www.linkedin.com/company/nc-state-government/" TargetMode="External"/><Relationship Id="rId4" Type="http://schemas.openxmlformats.org/officeDocument/2006/relationships/hyperlink" Target="mailto:Monifa.Charles@dhhs.nc.gov" TargetMode="External"/><Relationship Id="rId9" Type="http://schemas.openxmlformats.org/officeDocument/2006/relationships/hyperlink" Target="https://www.ncdhhs.gov/rss.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svg"/><Relationship Id="rId11" Type="http://schemas.openxmlformats.org/officeDocument/2006/relationships/diagramQuickStyle" Target="../diagrams/quickStyle1.xml"/><Relationship Id="rId5" Type="http://schemas.openxmlformats.org/officeDocument/2006/relationships/image" Target="../media/image14.png"/><Relationship Id="rId10" Type="http://schemas.openxmlformats.org/officeDocument/2006/relationships/diagramLayout" Target="../diagrams/layout1.xml"/><Relationship Id="rId4" Type="http://schemas.openxmlformats.org/officeDocument/2006/relationships/image" Target="../media/image13.svg"/><Relationship Id="rId9"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lIns="91440" tIns="45720" rIns="91440" bIns="45720" anchor="ctr">
            <a:noAutofit/>
          </a:bodyPr>
          <a:lstStyle/>
          <a:p>
            <a:r>
              <a:rPr lang="en-US" sz="1800">
                <a:latin typeface="Gotham Light"/>
                <a:cs typeface="Arial"/>
              </a:rPr>
              <a:t>Office of Rural Health</a:t>
            </a:r>
          </a:p>
          <a:p>
            <a:r>
              <a:rPr lang="en-US" sz="1800">
                <a:latin typeface="Gotham Light"/>
                <a:cs typeface="Arial"/>
              </a:rPr>
              <a:t>NC Department of Health and Human Services </a:t>
            </a:r>
            <a:endParaRPr lang="en-US"/>
          </a:p>
          <a:p>
            <a:r>
              <a:rPr lang="en-US" sz="2400">
                <a:latin typeface="Arial"/>
                <a:cs typeface="Arial"/>
              </a:rPr>
              <a:t>Rural Health Centers Support Grant Request for Application Information Session</a:t>
            </a:r>
            <a:endParaRPr lang="en-US" sz="2400"/>
          </a:p>
        </p:txBody>
      </p:sp>
      <p:sp>
        <p:nvSpPr>
          <p:cNvPr id="10" name="Text Placeholder 9"/>
          <p:cNvSpPr>
            <a:spLocks noGrp="1"/>
          </p:cNvSpPr>
          <p:nvPr>
            <p:ph type="body" sz="quarter" idx="12"/>
          </p:nvPr>
        </p:nvSpPr>
        <p:spPr>
          <a:xfrm>
            <a:off x="2768596" y="5383461"/>
            <a:ext cx="5774267" cy="488226"/>
          </a:xfrm>
        </p:spPr>
        <p:txBody>
          <a:bodyPr>
            <a:normAutofit/>
          </a:bodyPr>
          <a:lstStyle/>
          <a:p>
            <a:endParaRPr lang="en-US"/>
          </a:p>
          <a:p>
            <a:endParaRPr lang="en-US" sz="2000"/>
          </a:p>
        </p:txBody>
      </p:sp>
      <p:sp>
        <p:nvSpPr>
          <p:cNvPr id="5" name="Text Placeholder 9">
            <a:extLst>
              <a:ext uri="{FF2B5EF4-FFF2-40B4-BE49-F238E27FC236}">
                <a16:creationId xmlns:a16="http://schemas.microsoft.com/office/drawing/2014/main" id="{79382183-2984-476E-B0DB-97CF9A43F13D}"/>
              </a:ext>
            </a:extLst>
          </p:cNvPr>
          <p:cNvSpPr>
            <a:spLocks noGrp="1"/>
          </p:cNvSpPr>
          <p:nvPr/>
        </p:nvSpPr>
        <p:spPr>
          <a:xfrm>
            <a:off x="2194545" y="4883301"/>
            <a:ext cx="5794592" cy="547533"/>
          </a:xfrm>
          <a:prstGeom prst="rect">
            <a:avLst/>
          </a:prstGeom>
        </p:spPr>
        <p:txBody>
          <a:bodyPr lIns="91440" tIns="45720" rIns="91440" bIns="45720" anchor="b">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24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a:latin typeface="Arial"/>
                <a:cs typeface="Arial"/>
              </a:rPr>
              <a:t>April 7, 2021 </a:t>
            </a:r>
            <a:endParaRPr lang="en-US" sz="2000"/>
          </a:p>
          <a:p>
            <a:pPr algn="ctr"/>
            <a:r>
              <a:rPr lang="en-US" sz="2000">
                <a:latin typeface="Arial"/>
                <a:cs typeface="Arial"/>
              </a:rPr>
              <a:t>12:00PM-1:30PM</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9F3E-7894-49E1-9AE4-ECA0ED064068}"/>
              </a:ext>
            </a:extLst>
          </p:cNvPr>
          <p:cNvSpPr>
            <a:spLocks noGrp="1"/>
          </p:cNvSpPr>
          <p:nvPr>
            <p:ph type="title"/>
          </p:nvPr>
        </p:nvSpPr>
        <p:spPr/>
        <p:txBody>
          <a:bodyPr lIns="91440" tIns="45720" rIns="91440" bIns="45720" anchor="t">
            <a:noAutofit/>
          </a:bodyPr>
          <a:lstStyle/>
          <a:p>
            <a:r>
              <a:rPr lang="en-US">
                <a:latin typeface="Arial"/>
                <a:cs typeface="Arial"/>
              </a:rPr>
              <a:t>Applicant Requirements </a:t>
            </a:r>
            <a:endParaRPr lang="en-US"/>
          </a:p>
        </p:txBody>
      </p:sp>
      <p:sp>
        <p:nvSpPr>
          <p:cNvPr id="4" name="Content Placeholder 3">
            <a:extLst>
              <a:ext uri="{FF2B5EF4-FFF2-40B4-BE49-F238E27FC236}">
                <a16:creationId xmlns:a16="http://schemas.microsoft.com/office/drawing/2014/main" id="{FE4FE6DD-A0CC-4D0D-8A8C-BDA564108B17}"/>
              </a:ext>
            </a:extLst>
          </p:cNvPr>
          <p:cNvSpPr>
            <a:spLocks noGrp="1"/>
          </p:cNvSpPr>
          <p:nvPr>
            <p:ph sz="quarter" idx="14"/>
          </p:nvPr>
        </p:nvSpPr>
        <p:spPr/>
        <p:txBody>
          <a:bodyPr lIns="91440" tIns="45720" rIns="91440" bIns="45720" anchor="t"/>
          <a:lstStyle/>
          <a:p>
            <a:pPr marL="285750" indent="-285750" algn="l">
              <a:buFont typeface="Wingdings" panose="05000000000000000000" pitchFamily="2" charset="2"/>
              <a:buChar char="q"/>
            </a:pPr>
            <a:r>
              <a:rPr lang="en-US" sz="1800">
                <a:latin typeface="Arial"/>
                <a:cs typeface="Arial"/>
              </a:rPr>
              <a:t>Applicant awardees will be awarded for 1-year period and must participate in a site visit or desk review within 1 to 3 months of the awarded start date.  </a:t>
            </a:r>
            <a:endParaRPr lang="en-US" sz="1800"/>
          </a:p>
          <a:p>
            <a:pPr marL="285750" indent="-285750" algn="l">
              <a:buFont typeface="Wingdings" panose="05000000000000000000" pitchFamily="2" charset="2"/>
              <a:buChar char="q"/>
            </a:pPr>
            <a:r>
              <a:rPr lang="en-US" sz="1800">
                <a:latin typeface="Arial"/>
                <a:cs typeface="Arial"/>
              </a:rPr>
              <a:t>New grantees are required to complete the Readiness Assessment Tool with the Rural Health Operational team member.</a:t>
            </a:r>
          </a:p>
          <a:p>
            <a:pPr marL="285750" indent="-285750" algn="l">
              <a:buFont typeface="Wingdings" panose="05000000000000000000" pitchFamily="2" charset="2"/>
              <a:buChar char="q"/>
            </a:pPr>
            <a:r>
              <a:rPr lang="en-US" sz="1800">
                <a:latin typeface="Arial"/>
                <a:cs typeface="Arial"/>
              </a:rPr>
              <a:t>Continuing Applicants are required to complete an attestation statement.  </a:t>
            </a:r>
          </a:p>
          <a:p>
            <a:pPr marL="285750" indent="-285750" algn="l">
              <a:buFont typeface="Wingdings" panose="05000000000000000000" pitchFamily="2" charset="2"/>
              <a:buChar char="q"/>
            </a:pPr>
            <a:r>
              <a:rPr lang="en-US" sz="1600" u="sng">
                <a:latin typeface="Arial"/>
                <a:cs typeface="Arial"/>
              </a:rPr>
              <a:t>Applicants are required to provide the following supporting documentation:  </a:t>
            </a:r>
            <a:endParaRPr lang="en-US" sz="1600"/>
          </a:p>
          <a:p>
            <a:pPr marL="800100" lvl="1" indent="-285750"/>
            <a:r>
              <a:rPr lang="en-US" sz="1500">
                <a:latin typeface="Helvetica"/>
                <a:cs typeface="Helvetica"/>
              </a:rPr>
              <a:t>3 Letters of support from community partners or stakeholders  </a:t>
            </a:r>
          </a:p>
          <a:p>
            <a:pPr marL="800100" lvl="1" indent="-285750"/>
            <a:r>
              <a:rPr lang="en-US" sz="1500">
                <a:latin typeface="Helvetica"/>
                <a:cs typeface="Helvetica"/>
              </a:rPr>
              <a:t>Copy of Board Member list and Bylaws  </a:t>
            </a:r>
            <a:endParaRPr lang="en-US" sz="1500"/>
          </a:p>
          <a:p>
            <a:pPr marL="800100" lvl="1" indent="-285750"/>
            <a:r>
              <a:rPr lang="en-US" sz="1500">
                <a:latin typeface="Helvetica"/>
                <a:cs typeface="Helvetica"/>
              </a:rPr>
              <a:t>Copy of the most recent county or regional community health needs assessment (CHNA)   </a:t>
            </a:r>
            <a:endParaRPr lang="en-US" sz="1500"/>
          </a:p>
          <a:p>
            <a:pPr marL="800100" lvl="1" indent="-285750"/>
            <a:r>
              <a:rPr lang="en-US" sz="1500">
                <a:latin typeface="Helvetica"/>
                <a:cs typeface="Helvetica"/>
              </a:rPr>
              <a:t>Attach a PDF format referencing the summary of your location and data resources using the Rural Health Information Hub "Am I Rural" tool.    </a:t>
            </a:r>
            <a:endParaRPr lang="en-US" sz="1500"/>
          </a:p>
          <a:p>
            <a:pPr marL="800100" lvl="1" indent="-285750"/>
            <a:r>
              <a:rPr lang="en-US" sz="1500">
                <a:latin typeface="Helvetica"/>
                <a:cs typeface="Helvetica"/>
              </a:rPr>
              <a:t>Organizational Chart </a:t>
            </a:r>
            <a:endParaRPr lang="en-US" sz="1500"/>
          </a:p>
          <a:p>
            <a:pPr marL="800100" lvl="1" indent="-285750"/>
            <a:r>
              <a:rPr lang="en-US" sz="1500">
                <a:latin typeface="Helvetica"/>
                <a:cs typeface="Helvetica"/>
              </a:rPr>
              <a:t>Budget Template with two-year projection (Note: this will be a separate attachment)</a:t>
            </a:r>
          </a:p>
        </p:txBody>
      </p:sp>
    </p:spTree>
    <p:extLst>
      <p:ext uri="{BB962C8B-B14F-4D97-AF65-F5344CB8AC3E}">
        <p14:creationId xmlns:p14="http://schemas.microsoft.com/office/powerpoint/2010/main" val="98237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84AE-90B3-41C8-A1B1-EA375FB814BB}"/>
              </a:ext>
            </a:extLst>
          </p:cNvPr>
          <p:cNvSpPr>
            <a:spLocks noGrp="1"/>
          </p:cNvSpPr>
          <p:nvPr>
            <p:ph type="title"/>
          </p:nvPr>
        </p:nvSpPr>
        <p:spPr/>
        <p:txBody>
          <a:bodyPr lIns="91440" tIns="45720" rIns="91440" bIns="45720" anchor="t">
            <a:noAutofit/>
          </a:bodyPr>
          <a:lstStyle/>
          <a:p>
            <a:r>
              <a:rPr lang="en-US">
                <a:latin typeface="Arial"/>
                <a:cs typeface="Arial"/>
              </a:rPr>
              <a:t>Applicant Requirements cont'd.</a:t>
            </a:r>
            <a:endParaRPr lang="en-US"/>
          </a:p>
        </p:txBody>
      </p:sp>
      <p:sp>
        <p:nvSpPr>
          <p:cNvPr id="4" name="Content Placeholder 3">
            <a:extLst>
              <a:ext uri="{FF2B5EF4-FFF2-40B4-BE49-F238E27FC236}">
                <a16:creationId xmlns:a16="http://schemas.microsoft.com/office/drawing/2014/main" id="{97347717-4214-4B9C-8067-0128002A4AAA}"/>
              </a:ext>
            </a:extLst>
          </p:cNvPr>
          <p:cNvSpPr>
            <a:spLocks noGrp="1"/>
          </p:cNvSpPr>
          <p:nvPr>
            <p:ph sz="quarter" idx="14"/>
          </p:nvPr>
        </p:nvSpPr>
        <p:spPr/>
        <p:txBody>
          <a:bodyPr lIns="91440" tIns="45720" rIns="91440" bIns="45720" anchor="t"/>
          <a:lstStyle/>
          <a:p>
            <a:pPr marL="342900" indent="-342900" algn="l">
              <a:buFont typeface="Wingdings" panose="05000000000000000000" pitchFamily="2" charset="2"/>
              <a:buChar char="q"/>
            </a:pPr>
            <a:r>
              <a:rPr lang="en-US" sz="1800">
                <a:solidFill>
                  <a:srgbClr val="FF0000"/>
                </a:solidFill>
                <a:latin typeface="Arial"/>
                <a:cs typeface="Arial"/>
              </a:rPr>
              <a:t>New requirement:</a:t>
            </a:r>
            <a:r>
              <a:rPr lang="en-US" sz="1800">
                <a:latin typeface="Arial"/>
                <a:cs typeface="Arial"/>
              </a:rPr>
              <a:t> All grantees must participate in a new practice assessment – workplan with NC Area Health Education Center coordinated and funded by NC ORH.</a:t>
            </a:r>
          </a:p>
          <a:p>
            <a:pPr marL="342900" indent="-342900" algn="l">
              <a:buFont typeface="Wingdings" panose="05000000000000000000" pitchFamily="2" charset="2"/>
              <a:buChar char="q"/>
            </a:pPr>
            <a:r>
              <a:rPr lang="en-US" sz="1800"/>
              <a:t>Your application must document an understanding of the need for primary health care services in the service area and propose a comprehensive plan that demonstrates alignment to the NC ORH mission and vision. </a:t>
            </a:r>
          </a:p>
          <a:p>
            <a:pPr marL="342900" indent="-342900" algn="l">
              <a:buFont typeface="Wingdings" panose="05000000000000000000" pitchFamily="2" charset="2"/>
              <a:buChar char="q"/>
            </a:pPr>
            <a:r>
              <a:rPr lang="en-US" sz="1800"/>
              <a:t>The plan within the application must ensure the availability and accessibility of primary health care services to all individuals in the service area and target population with collaborative and coordinated delivery systems for the provision of health care to the underserved.   </a:t>
            </a:r>
          </a:p>
          <a:p>
            <a:pPr marL="342900" indent="-342900" algn="l">
              <a:buFont typeface="Wingdings" panose="05000000000000000000" pitchFamily="2" charset="2"/>
              <a:buChar char="q"/>
            </a:pPr>
            <a:r>
              <a:rPr lang="en-US" sz="1800">
                <a:latin typeface="Arial"/>
                <a:cs typeface="Arial"/>
              </a:rPr>
              <a:t>Provide baseline and target metrics for clinical performance measures.</a:t>
            </a:r>
            <a:endParaRPr lang="en-US" sz="1800"/>
          </a:p>
          <a:p>
            <a:pPr marL="342900" indent="-342900" algn="l">
              <a:buFont typeface="Wingdings" panose="05000000000000000000" pitchFamily="2" charset="2"/>
              <a:buChar char="q"/>
            </a:pPr>
            <a:r>
              <a:rPr lang="en-US" sz="1800"/>
              <a:t>SDRHC agrees to comply with the standards of the NC Division of Controllers Office, NC Office of Management and Budget standards, and ORH Operations Program.</a:t>
            </a:r>
          </a:p>
        </p:txBody>
      </p:sp>
    </p:spTree>
    <p:extLst>
      <p:ext uri="{BB962C8B-B14F-4D97-AF65-F5344CB8AC3E}">
        <p14:creationId xmlns:p14="http://schemas.microsoft.com/office/powerpoint/2010/main" val="282143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BC77759-11C5-467D-86AB-40A2EE429503}"/>
              </a:ext>
            </a:extLst>
          </p:cNvPr>
          <p:cNvGraphicFramePr/>
          <p:nvPr>
            <p:extLst>
              <p:ext uri="{D42A27DB-BD31-4B8C-83A1-F6EECF244321}">
                <p14:modId xmlns:p14="http://schemas.microsoft.com/office/powerpoint/2010/main" val="696455805"/>
              </p:ext>
            </p:extLst>
          </p:nvPr>
        </p:nvGraphicFramePr>
        <p:xfrm>
          <a:off x="4611630" y="1246151"/>
          <a:ext cx="4157855" cy="395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2A9D9C95-F750-48A2-9F4D-4609BB68897D}"/>
              </a:ext>
            </a:extLst>
          </p:cNvPr>
          <p:cNvGraphicFramePr/>
          <p:nvPr>
            <p:extLst>
              <p:ext uri="{D42A27DB-BD31-4B8C-83A1-F6EECF244321}">
                <p14:modId xmlns:p14="http://schemas.microsoft.com/office/powerpoint/2010/main" val="3670394396"/>
              </p:ext>
            </p:extLst>
          </p:nvPr>
        </p:nvGraphicFramePr>
        <p:xfrm>
          <a:off x="374515" y="1246151"/>
          <a:ext cx="4050851" cy="3951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a:extLst>
              <a:ext uri="{FF2B5EF4-FFF2-40B4-BE49-F238E27FC236}">
                <a16:creationId xmlns:a16="http://schemas.microsoft.com/office/drawing/2014/main" id="{45239E23-4395-4F28-8237-AEDE2AE35E41}"/>
              </a:ext>
            </a:extLst>
          </p:cNvPr>
          <p:cNvSpPr txBox="1"/>
          <p:nvPr/>
        </p:nvSpPr>
        <p:spPr>
          <a:xfrm>
            <a:off x="481519" y="5321906"/>
            <a:ext cx="8180961" cy="1169551"/>
          </a:xfrm>
          <a:prstGeom prst="rect">
            <a:avLst/>
          </a:prstGeom>
          <a:noFill/>
        </p:spPr>
        <p:txBody>
          <a:bodyPr wrap="square" lIns="91440" tIns="45720" rIns="91440" bIns="45720" rtlCol="0" anchor="t">
            <a:spAutoFit/>
          </a:bodyPr>
          <a:lstStyle/>
          <a:p>
            <a:r>
              <a:rPr lang="en-US" sz="1400"/>
              <a:t>Primary care is defined as that care provided by physicians specifically trained for and skilled in comprehensive first contact and continuing care for persons with any undiagnosed sign, symptom, or health concern. There are providers of health care other than physicians who render some primary care services. Such providers may include nurse practitioners, physician assistants and some other health care providers. *American Association of Family Practice: http:www.aafp.org </a:t>
            </a:r>
            <a:endParaRPr lang="en-US" sz="1400">
              <a:cs typeface="Arial"/>
            </a:endParaRPr>
          </a:p>
        </p:txBody>
      </p:sp>
      <p:sp>
        <p:nvSpPr>
          <p:cNvPr id="15" name="TextBox 14">
            <a:extLst>
              <a:ext uri="{FF2B5EF4-FFF2-40B4-BE49-F238E27FC236}">
                <a16:creationId xmlns:a16="http://schemas.microsoft.com/office/drawing/2014/main" id="{69437206-776C-44F2-A08D-9300D6327A52}"/>
              </a:ext>
            </a:extLst>
          </p:cNvPr>
          <p:cNvSpPr txBox="1"/>
          <p:nvPr/>
        </p:nvSpPr>
        <p:spPr>
          <a:xfrm flipH="1">
            <a:off x="413785" y="515521"/>
            <a:ext cx="8582453" cy="523220"/>
          </a:xfrm>
          <a:prstGeom prst="rect">
            <a:avLst/>
          </a:prstGeom>
          <a:noFill/>
        </p:spPr>
        <p:txBody>
          <a:bodyPr wrap="square" rtlCol="0">
            <a:spAutoFit/>
          </a:bodyPr>
          <a:lstStyle/>
          <a:p>
            <a:r>
              <a:rPr lang="en-US" altLang="en-US" sz="1400"/>
              <a:t>One grant application per organization will be reviewed. Under session law, grantees must provide direct primary and preventive care and serve as a medical home. </a:t>
            </a:r>
            <a:endParaRPr lang="en-US" sz="1400"/>
          </a:p>
        </p:txBody>
      </p:sp>
    </p:spTree>
    <p:extLst>
      <p:ext uri="{BB962C8B-B14F-4D97-AF65-F5344CB8AC3E}">
        <p14:creationId xmlns:p14="http://schemas.microsoft.com/office/powerpoint/2010/main" val="163382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5A00-DB3B-4499-AF78-18682058C816}"/>
              </a:ext>
            </a:extLst>
          </p:cNvPr>
          <p:cNvSpPr>
            <a:spLocks noGrp="1"/>
          </p:cNvSpPr>
          <p:nvPr>
            <p:ph type="title"/>
          </p:nvPr>
        </p:nvSpPr>
        <p:spPr>
          <a:xfrm>
            <a:off x="214009" y="624055"/>
            <a:ext cx="8832714" cy="523810"/>
          </a:xfrm>
        </p:spPr>
        <p:txBody>
          <a:bodyPr/>
          <a:lstStyle/>
          <a:p>
            <a:r>
              <a:rPr lang="en-US"/>
              <a:t>Two-Step Application Process</a:t>
            </a:r>
            <a:br>
              <a:rPr lang="en-US"/>
            </a:br>
            <a:br>
              <a:rPr lang="en-US"/>
            </a:br>
            <a:br>
              <a:rPr lang="en-US" sz="1600"/>
            </a:br>
            <a:endParaRPr lang="en-US" sz="1600" b="0"/>
          </a:p>
        </p:txBody>
      </p:sp>
      <p:graphicFrame>
        <p:nvGraphicFramePr>
          <p:cNvPr id="6" name="Diagram 5">
            <a:extLst>
              <a:ext uri="{FF2B5EF4-FFF2-40B4-BE49-F238E27FC236}">
                <a16:creationId xmlns:a16="http://schemas.microsoft.com/office/drawing/2014/main" id="{ADA4D09E-80CF-4B84-9BC8-AAF4CD0D2BF2}"/>
              </a:ext>
            </a:extLst>
          </p:cNvPr>
          <p:cNvGraphicFramePr/>
          <p:nvPr/>
        </p:nvGraphicFramePr>
        <p:xfrm>
          <a:off x="340469" y="1634248"/>
          <a:ext cx="8375514" cy="4474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45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0F0B-002C-47B0-99A9-73A9ED05C627}"/>
              </a:ext>
            </a:extLst>
          </p:cNvPr>
          <p:cNvSpPr>
            <a:spLocks noGrp="1"/>
          </p:cNvSpPr>
          <p:nvPr>
            <p:ph type="title"/>
          </p:nvPr>
        </p:nvSpPr>
        <p:spPr/>
        <p:txBody>
          <a:bodyPr/>
          <a:lstStyle/>
          <a:p>
            <a:pPr algn="ctr"/>
            <a:r>
              <a:rPr lang="en-US"/>
              <a:t>Scoring Criteria </a:t>
            </a:r>
          </a:p>
        </p:txBody>
      </p:sp>
      <p:pic>
        <p:nvPicPr>
          <p:cNvPr id="3" name="Picture 2">
            <a:extLst>
              <a:ext uri="{FF2B5EF4-FFF2-40B4-BE49-F238E27FC236}">
                <a16:creationId xmlns:a16="http://schemas.microsoft.com/office/drawing/2014/main" id="{6EF1B319-A5C9-47D4-BA41-F28D89F72F46}"/>
              </a:ext>
            </a:extLst>
          </p:cNvPr>
          <p:cNvPicPr>
            <a:picLocks noChangeAspect="1"/>
          </p:cNvPicPr>
          <p:nvPr/>
        </p:nvPicPr>
        <p:blipFill>
          <a:blip r:embed="rId3"/>
          <a:stretch>
            <a:fillRect/>
          </a:stretch>
        </p:blipFill>
        <p:spPr>
          <a:xfrm>
            <a:off x="200024" y="1406146"/>
            <a:ext cx="8943975" cy="4138257"/>
          </a:xfrm>
          <a:prstGeom prst="rect">
            <a:avLst/>
          </a:prstGeom>
        </p:spPr>
      </p:pic>
      <p:pic>
        <p:nvPicPr>
          <p:cNvPr id="4" name="Picture 4">
            <a:extLst>
              <a:ext uri="{FF2B5EF4-FFF2-40B4-BE49-F238E27FC236}">
                <a16:creationId xmlns:a16="http://schemas.microsoft.com/office/drawing/2014/main" id="{72A5F303-0016-43CD-9402-89CB051DCF2F}"/>
              </a:ext>
            </a:extLst>
          </p:cNvPr>
          <p:cNvPicPr>
            <a:picLocks noChangeAspect="1"/>
          </p:cNvPicPr>
          <p:nvPr/>
        </p:nvPicPr>
        <p:blipFill>
          <a:blip r:embed="rId4"/>
          <a:stretch>
            <a:fillRect/>
          </a:stretch>
        </p:blipFill>
        <p:spPr>
          <a:xfrm>
            <a:off x="412273" y="440851"/>
            <a:ext cx="2003224" cy="915385"/>
          </a:xfrm>
          <a:prstGeom prst="rect">
            <a:avLst/>
          </a:prstGeom>
        </p:spPr>
      </p:pic>
      <p:sp>
        <p:nvSpPr>
          <p:cNvPr id="5" name="TextBox 4">
            <a:extLst>
              <a:ext uri="{FF2B5EF4-FFF2-40B4-BE49-F238E27FC236}">
                <a16:creationId xmlns:a16="http://schemas.microsoft.com/office/drawing/2014/main" id="{EDC8B506-6651-4B55-8F95-3941EFC82848}"/>
              </a:ext>
            </a:extLst>
          </p:cNvPr>
          <p:cNvSpPr txBox="1"/>
          <p:nvPr/>
        </p:nvSpPr>
        <p:spPr>
          <a:xfrm>
            <a:off x="359416" y="5380688"/>
            <a:ext cx="78173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lt"/>
                <a:cs typeface="Arial"/>
              </a:rPr>
              <a:t>Failure to fully describe all sections will impact the funded amount. Applications will be reviewed and scored according to the following criteria regardless of the funding category.</a:t>
            </a:r>
            <a:endParaRPr kumimoji="0" lang="en-US" sz="1600" b="0" i="0" u="none" strike="noStrike" kern="1200" cap="none" spc="0" normalizeH="0" baseline="0" noProof="0">
              <a:ln>
                <a:noFill/>
              </a:ln>
              <a:solidFill>
                <a:prstClr val="black"/>
              </a:solidFill>
              <a:effectLst/>
              <a:uLnTx/>
              <a:uFillTx/>
              <a:latin typeface="Arial"/>
              <a:ea typeface="+mn-lt"/>
              <a:cs typeface="Arial"/>
            </a:endParaRPr>
          </a:p>
        </p:txBody>
      </p:sp>
    </p:spTree>
    <p:extLst>
      <p:ext uri="{BB962C8B-B14F-4D97-AF65-F5344CB8AC3E}">
        <p14:creationId xmlns:p14="http://schemas.microsoft.com/office/powerpoint/2010/main" val="26233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Overview of Organization</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10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These are set questions regarding hours your clinic is open, patients, capacity, etc.</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descr="Board Room">
            <a:extLst>
              <a:ext uri="{FF2B5EF4-FFF2-40B4-BE49-F238E27FC236}">
                <a16:creationId xmlns:a16="http://schemas.microsoft.com/office/drawing/2014/main" id="{E807F281-E8F8-445B-832D-C9ACFA7983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3249" y="2746712"/>
            <a:ext cx="1364575" cy="1364575"/>
          </a:xfrm>
          <a:prstGeom prst="rect">
            <a:avLst/>
          </a:prstGeom>
        </p:spPr>
      </p:pic>
      <p:sp>
        <p:nvSpPr>
          <p:cNvPr id="3" name="TextBox 2">
            <a:extLst>
              <a:ext uri="{FF2B5EF4-FFF2-40B4-BE49-F238E27FC236}">
                <a16:creationId xmlns:a16="http://schemas.microsoft.com/office/drawing/2014/main" id="{96BEBA27-5532-4490-84FF-FC03604A5214}"/>
              </a:ext>
            </a:extLst>
          </p:cNvPr>
          <p:cNvSpPr txBox="1"/>
          <p:nvPr/>
        </p:nvSpPr>
        <p:spPr>
          <a:xfrm>
            <a:off x="462844" y="4521269"/>
            <a:ext cx="8338256" cy="1077218"/>
          </a:xfrm>
          <a:prstGeom prst="rect">
            <a:avLst/>
          </a:prstGeom>
          <a:noFill/>
        </p:spPr>
        <p:txBody>
          <a:bodyPr wrap="square" rtlCol="0">
            <a:spAutoFit/>
          </a:bodyPr>
          <a:lstStyle/>
          <a:p>
            <a:r>
              <a:rPr lang="en-US" sz="1600"/>
              <a:t>Includes location and where the grant will be utilized; organization history, unique services, and description of your organization’s primary care services or experience in primary care; patient insurance status in your organization; roles and responsibilities of staff members; data collection of social risk factors. ​</a:t>
            </a:r>
          </a:p>
        </p:txBody>
      </p:sp>
    </p:spTree>
    <p:extLst>
      <p:ext uri="{BB962C8B-B14F-4D97-AF65-F5344CB8AC3E}">
        <p14:creationId xmlns:p14="http://schemas.microsoft.com/office/powerpoint/2010/main" val="96098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Community Need</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20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Why are the grant funds needed?</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4CB516A-9FE5-4528-A807-331066EC16F6}"/>
              </a:ext>
            </a:extLst>
          </p:cNvPr>
          <p:cNvSpPr/>
          <p:nvPr/>
        </p:nvSpPr>
        <p:spPr>
          <a:xfrm>
            <a:off x="399538" y="4583198"/>
            <a:ext cx="8344924" cy="1815882"/>
          </a:xfrm>
          <a:prstGeom prst="rect">
            <a:avLst/>
          </a:prstGeom>
        </p:spPr>
        <p:txBody>
          <a:bodyPr wrap="square">
            <a:spAutoFit/>
          </a:bodyPr>
          <a:lstStyle/>
          <a:p>
            <a:r>
              <a:rPr lang="en-US" sz="1600"/>
              <a:t>Include the population’s healthcare needs, service area needs, information on the incidence of poverty in the targeted community, and other pertinent demographic data that support the necessity for grant funding and how these funds will directly meet the needs of the community.  </a:t>
            </a:r>
            <a:br>
              <a:rPr lang="en-US" sz="1600"/>
            </a:br>
            <a:r>
              <a:rPr lang="en-US" sz="1600"/>
              <a:t>	</a:t>
            </a:r>
            <a:br>
              <a:rPr lang="en-US" sz="1600"/>
            </a:br>
            <a:r>
              <a:rPr lang="en-US" sz="1600"/>
              <a:t>Will this grant align with the Community Needs Assessment? Provide citations/reference sources for all community demographics and health-status data.</a:t>
            </a:r>
          </a:p>
        </p:txBody>
      </p:sp>
      <p:pic>
        <p:nvPicPr>
          <p:cNvPr id="7" name="Graphic 6" descr="Users">
            <a:extLst>
              <a:ext uri="{FF2B5EF4-FFF2-40B4-BE49-F238E27FC236}">
                <a16:creationId xmlns:a16="http://schemas.microsoft.com/office/drawing/2014/main" id="{3D1AF8C0-476E-4467-BC49-88631A7171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8326" y="2601799"/>
            <a:ext cx="1366136" cy="1366136"/>
          </a:xfrm>
          <a:prstGeom prst="rect">
            <a:avLst/>
          </a:prstGeom>
        </p:spPr>
      </p:pic>
    </p:spTree>
    <p:extLst>
      <p:ext uri="{BB962C8B-B14F-4D97-AF65-F5344CB8AC3E}">
        <p14:creationId xmlns:p14="http://schemas.microsoft.com/office/powerpoint/2010/main" val="153797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Improved Access to Care</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r>
              <a:rPr lang="en-US" sz="2300">
                <a:solidFill>
                  <a:srgbClr val="FFFFFF"/>
                </a:solidFill>
                <a:latin typeface="+mj-lt"/>
                <a:ea typeface="+mj-ea"/>
                <a:cs typeface="+mj-cs"/>
              </a:rPr>
              <a:t>15</a:t>
            </a:r>
            <a:r>
              <a:rPr lang="en-US" sz="2300" kern="1200">
                <a:solidFill>
                  <a:srgbClr val="FFFFFF"/>
                </a:solidFill>
                <a:latin typeface="+mj-lt"/>
                <a:ea typeface="+mj-ea"/>
                <a:cs typeface="+mj-cs"/>
              </a:rPr>
              <a:t>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Will your organization make a difference in the community?</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543278" y="4717618"/>
            <a:ext cx="7765343" cy="1200329"/>
          </a:xfrm>
          <a:prstGeom prst="rect">
            <a:avLst/>
          </a:prstGeom>
          <a:noFill/>
        </p:spPr>
        <p:txBody>
          <a:bodyPr wrap="square" lIns="91440" tIns="45720" rIns="91440" bIns="45720" rtlCol="0" anchor="t">
            <a:spAutoFit/>
          </a:bodyPr>
          <a:lstStyle/>
          <a:p>
            <a:r>
              <a:rPr lang="en-US"/>
              <a:t>How will your organization intentionally fill the gap and educate the target population; provide or support the continuity of care with community partners; if applicable telehealth/telemedicine plans or current services in use. ​</a:t>
            </a:r>
          </a:p>
        </p:txBody>
      </p:sp>
      <p:pic>
        <p:nvPicPr>
          <p:cNvPr id="5" name="Graphic 4" descr="Hospital">
            <a:extLst>
              <a:ext uri="{FF2B5EF4-FFF2-40B4-BE49-F238E27FC236}">
                <a16:creationId xmlns:a16="http://schemas.microsoft.com/office/drawing/2014/main" id="{D2081A9B-D5D8-4251-AD45-6D50A2C11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242" y="2550271"/>
            <a:ext cx="1409215" cy="1409215"/>
          </a:xfrm>
          <a:prstGeom prst="rect">
            <a:avLst/>
          </a:prstGeom>
        </p:spPr>
      </p:pic>
    </p:spTree>
    <p:extLst>
      <p:ext uri="{BB962C8B-B14F-4D97-AF65-F5344CB8AC3E}">
        <p14:creationId xmlns:p14="http://schemas.microsoft.com/office/powerpoint/2010/main" val="328851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Community Collaboration</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r>
              <a:rPr lang="en-US" sz="2300">
                <a:solidFill>
                  <a:srgbClr val="FFFFFF"/>
                </a:solidFill>
                <a:latin typeface="+mj-lt"/>
                <a:ea typeface="+mj-ea"/>
                <a:cs typeface="+mj-cs"/>
              </a:rPr>
              <a:t>15</a:t>
            </a:r>
            <a:r>
              <a:rPr lang="en-US" sz="2300" kern="1200">
                <a:solidFill>
                  <a:srgbClr val="FFFFFF"/>
                </a:solidFill>
                <a:latin typeface="+mj-lt"/>
                <a:ea typeface="+mj-ea"/>
                <a:cs typeface="+mj-cs"/>
              </a:rPr>
              <a:t>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Is your organization </a:t>
            </a:r>
            <a:r>
              <a:rPr lang="en-US" sz="2300" b="0">
                <a:solidFill>
                  <a:srgbClr val="FFFFFF"/>
                </a:solidFill>
                <a:latin typeface="+mj-lt"/>
                <a:ea typeface="+mj-ea"/>
                <a:cs typeface="+mj-cs"/>
              </a:rPr>
              <a:t>partnering with others in the </a:t>
            </a:r>
            <a:r>
              <a:rPr lang="en-US" sz="2300" b="0" kern="1200">
                <a:solidFill>
                  <a:srgbClr val="FFFFFF"/>
                </a:solidFill>
                <a:latin typeface="+mj-lt"/>
                <a:ea typeface="+mj-ea"/>
                <a:cs typeface="+mj-cs"/>
              </a:rPr>
              <a:t>community?</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399016" y="4728715"/>
            <a:ext cx="8320196" cy="1477328"/>
          </a:xfrm>
          <a:prstGeom prst="rect">
            <a:avLst/>
          </a:prstGeom>
          <a:noFill/>
        </p:spPr>
        <p:txBody>
          <a:bodyPr wrap="square" rtlCol="0">
            <a:spAutoFit/>
          </a:bodyPr>
          <a:lstStyle/>
          <a:p>
            <a:r>
              <a:rPr lang="en-US"/>
              <a:t>Describe your role or participation in services that align with the North Carolina Department of Health and Human Services Strategic plan 2019-2021. ​</a:t>
            </a:r>
          </a:p>
          <a:p>
            <a:r>
              <a:rPr lang="en-US"/>
              <a:t>Describe how your organization has built or anticipate proposed collaborative partnerships with other organizations in your community. Include traditional and non-traditional organizations. ​</a:t>
            </a:r>
          </a:p>
        </p:txBody>
      </p:sp>
      <p:pic>
        <p:nvPicPr>
          <p:cNvPr id="7" name="Graphic 6" descr="Connections">
            <a:extLst>
              <a:ext uri="{FF2B5EF4-FFF2-40B4-BE49-F238E27FC236}">
                <a16:creationId xmlns:a16="http://schemas.microsoft.com/office/drawing/2014/main" id="{5041B563-9E0A-4FB6-8745-5F6871197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1329" y="2709499"/>
            <a:ext cx="1432949" cy="1432949"/>
          </a:xfrm>
          <a:prstGeom prst="rect">
            <a:avLst/>
          </a:prstGeom>
        </p:spPr>
      </p:pic>
    </p:spTree>
    <p:extLst>
      <p:ext uri="{BB962C8B-B14F-4D97-AF65-F5344CB8AC3E}">
        <p14:creationId xmlns:p14="http://schemas.microsoft.com/office/powerpoint/2010/main" val="157747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936472" y="755979"/>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Work Plan</a:t>
            </a:r>
            <a:br>
              <a:rPr lang="en-US" sz="2300" kern="1200">
                <a:latin typeface="+mj-lt"/>
                <a:ea typeface="+mj-ea"/>
                <a:cs typeface="+mj-cs"/>
              </a:rPr>
            </a:br>
            <a:r>
              <a:rPr lang="en-US" sz="2300" kern="1200">
                <a:solidFill>
                  <a:srgbClr val="FFFFFF"/>
                </a:solidFill>
                <a:latin typeface="+mj-lt"/>
                <a:ea typeface="+mj-ea"/>
                <a:cs typeface="+mj-cs"/>
              </a:rPr>
              <a:t>			</a:t>
            </a:r>
            <a:r>
              <a:rPr lang="en-US" sz="2300">
                <a:solidFill>
                  <a:srgbClr val="FFFFFF"/>
                </a:solidFill>
                <a:latin typeface="+mj-lt"/>
                <a:ea typeface="+mj-ea"/>
                <a:cs typeface="+mj-cs"/>
              </a:rPr>
              <a:t>15</a:t>
            </a:r>
            <a:r>
              <a:rPr lang="en-US" sz="2300" kern="1200">
                <a:solidFill>
                  <a:srgbClr val="FFFFFF"/>
                </a:solidFill>
                <a:latin typeface="+mj-lt"/>
                <a:ea typeface="+mj-ea"/>
                <a:cs typeface="+mj-cs"/>
              </a:rPr>
              <a:t> Points</a:t>
            </a:r>
            <a:br>
              <a:rPr lang="en-US" sz="2300" kern="1200">
                <a:solidFill>
                  <a:srgbClr val="FFFFFF"/>
                </a:solidFill>
                <a:latin typeface="+mj-lt"/>
                <a:ea typeface="+mj-ea"/>
                <a:cs typeface="Times New Roman"/>
              </a:rPr>
            </a:br>
            <a:br>
              <a:rPr lang="en-US" sz="2300">
                <a:latin typeface="+mj-lt"/>
                <a:ea typeface="+mj-ea"/>
                <a:cs typeface="Times New Roman"/>
              </a:rPr>
            </a:br>
            <a:r>
              <a:rPr lang="en-US" sz="2300" b="0">
                <a:solidFill>
                  <a:srgbClr val="FFFFFF"/>
                </a:solidFill>
                <a:latin typeface="+mj-lt"/>
                <a:ea typeface="+mj-ea"/>
                <a:cs typeface="Times New Roman"/>
              </a:rPr>
              <a:t>Bringing it all together...</a:t>
            </a:r>
            <a:br>
              <a:rPr lang="en-US" sz="2300" b="0" kern="1200">
                <a:latin typeface="+mj-lt"/>
                <a:ea typeface="+mj-ea"/>
                <a:cs typeface="+mj-cs"/>
              </a:rPr>
            </a:br>
            <a:br>
              <a:rPr lang="en-US" sz="2300" kern="1200">
                <a:latin typeface="+mj-lt"/>
                <a:ea typeface="+mj-ea"/>
                <a:cs typeface="+mj-cs"/>
              </a:rPr>
            </a:br>
            <a:br>
              <a:rPr lang="en-US" sz="2300">
                <a:latin typeface="+mj-lt"/>
                <a:ea typeface="+mj-ea"/>
                <a:cs typeface="+mj-cs"/>
              </a:rPr>
            </a:br>
            <a:endParaRPr lang="en-US" sz="2300" b="0" kern="1200">
              <a:solidFill>
                <a:srgbClr val="FFFFFF"/>
              </a:solidFill>
              <a:latin typeface="+mj-lt"/>
              <a:ea typeface="+mj-ea"/>
              <a:cs typeface="+mj-cs"/>
            </a:endParaRP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94BFAF4E-84BF-45D3-9423-4AE54D808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652717"/>
            <a:ext cx="6748272" cy="373710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Puzzle pieces">
            <a:extLst>
              <a:ext uri="{FF2B5EF4-FFF2-40B4-BE49-F238E27FC236}">
                <a16:creationId xmlns:a16="http://schemas.microsoft.com/office/drawing/2014/main" id="{0451E5BA-E1E9-4C25-8719-A9BFBF630E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8570" y="2493350"/>
            <a:ext cx="1458887" cy="1458887"/>
          </a:xfrm>
          <a:prstGeom prst="rect">
            <a:avLst/>
          </a:prstGeom>
        </p:spPr>
      </p:pic>
    </p:spTree>
    <p:extLst>
      <p:ext uri="{BB962C8B-B14F-4D97-AF65-F5344CB8AC3E}">
        <p14:creationId xmlns:p14="http://schemas.microsoft.com/office/powerpoint/2010/main" val="203964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2">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3522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C64C56-DA23-4D1D-ACC2-5854F8DEA8C0}"/>
              </a:ext>
            </a:extLst>
          </p:cNvPr>
          <p:cNvSpPr>
            <a:spLocks noGrp="1"/>
          </p:cNvSpPr>
          <p:nvPr>
            <p:ph type="title"/>
          </p:nvPr>
        </p:nvSpPr>
        <p:spPr>
          <a:xfrm>
            <a:off x="526008" y="710273"/>
            <a:ext cx="3264236" cy="2813320"/>
          </a:xfrm>
        </p:spPr>
        <p:txBody>
          <a:bodyPr vert="horz" lIns="91440" tIns="45720" rIns="91440" bIns="45720" rtlCol="0" anchor="ctr">
            <a:normAutofit/>
          </a:bodyPr>
          <a:lstStyle/>
          <a:p>
            <a:pPr defTabSz="914400"/>
            <a:r>
              <a:rPr lang="en-US" sz="4400" b="1" kern="1200">
                <a:solidFill>
                  <a:schemeClr val="tx1"/>
                </a:solidFill>
                <a:latin typeface="+mj-lt"/>
                <a:ea typeface="+mj-ea"/>
                <a:cs typeface="+mj-cs"/>
              </a:rPr>
              <a:t>Welcome</a:t>
            </a:r>
          </a:p>
        </p:txBody>
      </p:sp>
      <p:sp>
        <p:nvSpPr>
          <p:cNvPr id="73"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7363"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48">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6639" y="73152"/>
            <a:ext cx="884223" cy="232963"/>
            <a:chOff x="7763256" y="73152"/>
            <a:chExt cx="1178966" cy="232963"/>
          </a:xfrm>
        </p:grpSpPr>
        <p:sp>
          <p:nvSpPr>
            <p:cNvPr id="50"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4855353-CC82-4CBD-9FD8-F256FA300546}"/>
              </a:ext>
            </a:extLst>
          </p:cNvPr>
          <p:cNvPicPr>
            <a:picLocks noChangeAspect="1"/>
          </p:cNvPicPr>
          <p:nvPr/>
        </p:nvPicPr>
        <p:blipFill rotWithShape="1">
          <a:blip r:embed="rId3"/>
          <a:srcRect l="12043" r="12505" b="5"/>
          <a:stretch/>
        </p:blipFill>
        <p:spPr>
          <a:xfrm>
            <a:off x="5376067" y="202918"/>
            <a:ext cx="2645129" cy="3521185"/>
          </a:xfrm>
          <a:prstGeom prst="rect">
            <a:avLst/>
          </a:prstGeom>
        </p:spPr>
      </p:pic>
      <p:sp>
        <p:nvSpPr>
          <p:cNvPr id="2" name="Text Placeholder 1">
            <a:extLst>
              <a:ext uri="{FF2B5EF4-FFF2-40B4-BE49-F238E27FC236}">
                <a16:creationId xmlns:a16="http://schemas.microsoft.com/office/drawing/2014/main" id="{C665BEC9-CCA1-4BC5-A9B1-3F2F4A0421C6}"/>
              </a:ext>
            </a:extLst>
          </p:cNvPr>
          <p:cNvSpPr>
            <a:spLocks noGrp="1"/>
          </p:cNvSpPr>
          <p:nvPr>
            <p:ph type="body" sz="quarter" idx="10"/>
          </p:nvPr>
        </p:nvSpPr>
        <p:spPr>
          <a:xfrm>
            <a:off x="548639" y="4099034"/>
            <a:ext cx="8088893" cy="2196771"/>
          </a:xfrm>
        </p:spPr>
        <p:txBody>
          <a:bodyPr vert="horz" lIns="91440" tIns="45720" rIns="91440" bIns="45720" rtlCol="0" anchor="ctr">
            <a:normAutofit/>
          </a:bodyPr>
          <a:lstStyle/>
          <a:p>
            <a:pPr indent="-228600" defTabSz="914400">
              <a:lnSpc>
                <a:spcPct val="90000"/>
              </a:lnSpc>
            </a:pPr>
            <a:r>
              <a:rPr lang="en-US" sz="1700">
                <a:latin typeface="+mn-lt"/>
                <a:ea typeface="+mn-ea"/>
                <a:cs typeface="+mn-cs"/>
              </a:rPr>
              <a:t>Please keep your lines muted when not speaking</a:t>
            </a:r>
          </a:p>
          <a:p>
            <a:pPr indent="-228600" defTabSz="914400">
              <a:lnSpc>
                <a:spcPct val="90000"/>
              </a:lnSpc>
            </a:pPr>
            <a:r>
              <a:rPr lang="en-US" sz="1700">
                <a:latin typeface="+mn-lt"/>
                <a:ea typeface="+mn-ea"/>
                <a:cs typeface="+mn-cs"/>
              </a:rPr>
              <a:t>Submit questions in the chat box or use the raise hand feature during designated Q&amp;A sections (click 3 dots on lower panel)</a:t>
            </a:r>
          </a:p>
          <a:p>
            <a:pPr indent="-228600" defTabSz="914400">
              <a:lnSpc>
                <a:spcPct val="90000"/>
              </a:lnSpc>
            </a:pPr>
            <a:r>
              <a:rPr lang="en-US" sz="1700">
                <a:latin typeface="+mn-lt"/>
                <a:ea typeface="+mn-ea"/>
                <a:cs typeface="+mn-cs"/>
              </a:rPr>
              <a:t>Use the call-in feature to improve sound quality </a:t>
            </a:r>
          </a:p>
          <a:p>
            <a:pPr indent="-228600" defTabSz="914400">
              <a:lnSpc>
                <a:spcPct val="90000"/>
              </a:lnSpc>
            </a:pPr>
            <a:r>
              <a:rPr lang="en-US" sz="1700">
                <a:latin typeface="+mn-lt"/>
                <a:ea typeface="+mn-ea"/>
                <a:cs typeface="+mn-cs"/>
              </a:rPr>
              <a:t>Use the active speaker view for best view </a:t>
            </a:r>
          </a:p>
          <a:p>
            <a:pPr indent="-228600" defTabSz="914400">
              <a:lnSpc>
                <a:spcPct val="90000"/>
              </a:lnSpc>
            </a:pPr>
            <a:r>
              <a:rPr lang="en-US" sz="1700">
                <a:latin typeface="+mn-lt"/>
                <a:ea typeface="+mn-ea"/>
                <a:cs typeface="+mn-cs"/>
              </a:rPr>
              <a:t>Presentation session will be recorded</a:t>
            </a:r>
          </a:p>
        </p:txBody>
      </p:sp>
      <p:sp>
        <p:nvSpPr>
          <p:cNvPr id="71" name="Rectangle 7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9143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96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Performance Measures</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r>
              <a:rPr lang="en-US" sz="2300">
                <a:solidFill>
                  <a:srgbClr val="FFFFFF"/>
                </a:solidFill>
                <a:latin typeface="+mj-lt"/>
                <a:ea typeface="+mj-ea"/>
                <a:cs typeface="+mj-cs"/>
              </a:rPr>
              <a:t>10</a:t>
            </a:r>
            <a:r>
              <a:rPr lang="en-US" sz="2300" kern="1200">
                <a:solidFill>
                  <a:srgbClr val="FFFFFF"/>
                </a:solidFill>
                <a:latin typeface="+mj-lt"/>
                <a:ea typeface="+mj-ea"/>
                <a:cs typeface="+mj-cs"/>
              </a:rPr>
              <a:t>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Medical Access Plan Targets and Performance Measure Narrative</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509987" y="4584453"/>
            <a:ext cx="8187032" cy="1754326"/>
          </a:xfrm>
          <a:prstGeom prst="rect">
            <a:avLst/>
          </a:prstGeom>
          <a:noFill/>
        </p:spPr>
        <p:txBody>
          <a:bodyPr wrap="square" lIns="91440" tIns="45720" rIns="91440" bIns="45720" rtlCol="0" anchor="t">
            <a:spAutoFit/>
          </a:bodyPr>
          <a:lstStyle/>
          <a:p>
            <a:r>
              <a:rPr lang="en-US"/>
              <a:t>Describe how many MAP patients and total patients your organization seek to serve. </a:t>
            </a:r>
          </a:p>
          <a:p>
            <a:r>
              <a:rPr lang="en-US"/>
              <a:t>Use the county or regional community health needs assessment data for the uninsured/underinsured population identified for your area.</a:t>
            </a:r>
          </a:p>
          <a:p>
            <a:r>
              <a:rPr lang="en-US"/>
              <a:t>Applicants should include how you plan to collect quarterly survey data and make improvements over time.</a:t>
            </a:r>
          </a:p>
        </p:txBody>
      </p:sp>
      <p:pic>
        <p:nvPicPr>
          <p:cNvPr id="5" name="Graphic 4" descr="Bullseye">
            <a:extLst>
              <a:ext uri="{FF2B5EF4-FFF2-40B4-BE49-F238E27FC236}">
                <a16:creationId xmlns:a16="http://schemas.microsoft.com/office/drawing/2014/main" id="{98DC07F1-E71D-4553-9D20-EAFF044A8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791" y="2493350"/>
            <a:ext cx="1393666" cy="1393666"/>
          </a:xfrm>
          <a:prstGeom prst="rect">
            <a:avLst/>
          </a:prstGeom>
        </p:spPr>
      </p:pic>
    </p:spTree>
    <p:extLst>
      <p:ext uri="{BB962C8B-B14F-4D97-AF65-F5344CB8AC3E}">
        <p14:creationId xmlns:p14="http://schemas.microsoft.com/office/powerpoint/2010/main" val="156962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Laptop Secure">
            <a:extLst>
              <a:ext uri="{FF2B5EF4-FFF2-40B4-BE49-F238E27FC236}">
                <a16:creationId xmlns:a16="http://schemas.microsoft.com/office/drawing/2014/main" id="{711E26FD-94DE-4DD3-B747-F1D2C7AE99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256" y="1914983"/>
            <a:ext cx="3024466" cy="3024466"/>
          </a:xfrm>
          <a:prstGeom prst="rect">
            <a:avLst/>
          </a:prstGeom>
        </p:spPr>
      </p:pic>
      <p:sp>
        <p:nvSpPr>
          <p:cNvPr id="45" name="Right Triangle 4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741" y="623275"/>
            <a:ext cx="493637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BA86D-BE9F-4CDA-AD7B-304E1CEED0EB}"/>
              </a:ext>
            </a:extLst>
          </p:cNvPr>
          <p:cNvSpPr>
            <a:spLocks noGrp="1"/>
          </p:cNvSpPr>
          <p:nvPr>
            <p:ph type="title"/>
          </p:nvPr>
        </p:nvSpPr>
        <p:spPr>
          <a:xfrm>
            <a:off x="3965588" y="1189806"/>
            <a:ext cx="4349961" cy="4870436"/>
          </a:xfrm>
        </p:spPr>
        <p:txBody>
          <a:bodyPr vert="horz" lIns="91440" tIns="45720" rIns="91440" bIns="45720" rtlCol="0" anchor="b">
            <a:normAutofit fontScale="90000"/>
          </a:bodyPr>
          <a:lstStyle/>
          <a:p>
            <a:pPr defTabSz="914400"/>
            <a:r>
              <a:rPr lang="en-US" sz="2300" kern="1200">
                <a:solidFill>
                  <a:schemeClr val="tx1"/>
                </a:solidFill>
                <a:latin typeface="+mj-lt"/>
                <a:ea typeface="+mj-ea"/>
                <a:cs typeface="+mj-cs"/>
              </a:rPr>
              <a:t>Performance Measures</a:t>
            </a:r>
            <a:br>
              <a:rPr lang="en-US" sz="2300" kern="1200">
                <a:latin typeface="+mj-lt"/>
                <a:ea typeface="+mj-ea"/>
                <a:cs typeface="+mj-cs"/>
              </a:rPr>
            </a:br>
            <a:r>
              <a:rPr lang="en-US" sz="2300" kern="1200">
                <a:solidFill>
                  <a:schemeClr val="tx1"/>
                </a:solidFill>
                <a:latin typeface="+mj-lt"/>
                <a:ea typeface="+mj-ea"/>
                <a:cs typeface="+mj-cs"/>
              </a:rPr>
              <a:t>Note:</a:t>
            </a:r>
            <a:br>
              <a:rPr lang="en-US" sz="2300" kern="1200">
                <a:latin typeface="+mj-lt"/>
                <a:ea typeface="+mj-ea"/>
                <a:cs typeface="+mj-cs"/>
              </a:rPr>
            </a:br>
            <a:r>
              <a:rPr lang="en-US" sz="2300" b="0" kern="1200">
                <a:solidFill>
                  <a:schemeClr val="tx1"/>
                </a:solidFill>
                <a:latin typeface="+mj-lt"/>
                <a:ea typeface="+mj-ea"/>
                <a:cs typeface="+mj-cs"/>
              </a:rPr>
              <a:t>Our performance measures are based off the measures in the Uniform Data System, a standardized reporting system that federally qualified health centers use to submit data. </a:t>
            </a:r>
            <a:br>
              <a:rPr lang="en-US" sz="2300" b="0" kern="1200">
                <a:solidFill>
                  <a:schemeClr val="tx1"/>
                </a:solidFill>
                <a:latin typeface="+mj-lt"/>
                <a:ea typeface="+mj-ea"/>
                <a:cs typeface="Times New Roman"/>
              </a:rPr>
            </a:br>
            <a:br>
              <a:rPr lang="en-US" sz="2300" b="0">
                <a:latin typeface="+mj-lt"/>
                <a:ea typeface="+mj-ea"/>
                <a:cs typeface="Times New Roman"/>
              </a:rPr>
            </a:br>
            <a:r>
              <a:rPr lang="en-US" sz="2300" b="0">
                <a:solidFill>
                  <a:schemeClr val="tx1"/>
                </a:solidFill>
                <a:latin typeface="+mj-lt"/>
                <a:ea typeface="+mj-ea"/>
                <a:cs typeface="Times New Roman"/>
              </a:rPr>
              <a:t>- BMI</a:t>
            </a:r>
            <a:br>
              <a:rPr lang="en-US" sz="2300" b="0">
                <a:solidFill>
                  <a:schemeClr val="tx1"/>
                </a:solidFill>
                <a:latin typeface="+mj-lt"/>
                <a:ea typeface="+mj-ea"/>
                <a:cs typeface="Times New Roman"/>
              </a:rPr>
            </a:br>
            <a:r>
              <a:rPr lang="en-US" sz="2300" b="0">
                <a:solidFill>
                  <a:schemeClr val="tx1"/>
                </a:solidFill>
                <a:latin typeface="+mj-lt"/>
                <a:ea typeface="+mj-ea"/>
                <a:cs typeface="Times New Roman"/>
              </a:rPr>
              <a:t>- High Blood Pressure</a:t>
            </a:r>
            <a:br>
              <a:rPr lang="en-US" sz="2300" b="0">
                <a:solidFill>
                  <a:schemeClr val="tx1"/>
                </a:solidFill>
                <a:latin typeface="+mj-lt"/>
                <a:ea typeface="+mj-ea"/>
                <a:cs typeface="Times New Roman"/>
              </a:rPr>
            </a:br>
            <a:r>
              <a:rPr lang="en-US" sz="2300" b="0">
                <a:solidFill>
                  <a:schemeClr val="tx1"/>
                </a:solidFill>
                <a:latin typeface="+mj-lt"/>
                <a:ea typeface="+mj-ea"/>
                <a:cs typeface="Times New Roman"/>
              </a:rPr>
              <a:t>- Diabetes – HbA1c</a:t>
            </a:r>
            <a:br>
              <a:rPr lang="en-US" sz="2300" b="0">
                <a:solidFill>
                  <a:schemeClr val="tx1"/>
                </a:solidFill>
                <a:latin typeface="+mj-lt"/>
                <a:ea typeface="+mj-ea"/>
                <a:cs typeface="Times New Roman"/>
              </a:rPr>
            </a:br>
            <a:r>
              <a:rPr lang="en-US" sz="2300" b="0">
                <a:solidFill>
                  <a:schemeClr val="tx1"/>
                </a:solidFill>
                <a:latin typeface="+mj-lt"/>
                <a:ea typeface="+mj-ea"/>
                <a:cs typeface="Times New Roman"/>
              </a:rPr>
              <a:t>- Tobacco Use</a:t>
            </a:r>
            <a:br>
              <a:rPr lang="en-US" sz="2300" b="0">
                <a:latin typeface="+mj-lt"/>
                <a:ea typeface="+mj-ea"/>
                <a:cs typeface="Times New Roman"/>
              </a:rPr>
            </a:br>
            <a:br>
              <a:rPr lang="en-US" sz="2300" b="0">
                <a:latin typeface="+mj-lt"/>
                <a:ea typeface="+mj-ea"/>
                <a:cs typeface="Times New Roman"/>
              </a:rPr>
            </a:br>
            <a:r>
              <a:rPr lang="en-US" sz="2300">
                <a:solidFill>
                  <a:srgbClr val="FFFFFF"/>
                </a:solidFill>
                <a:latin typeface="+mj-lt"/>
                <a:ea typeface="+mj-ea"/>
                <a:cs typeface="Times New Roman"/>
              </a:rPr>
              <a:t>Diabetes: Hemoglobin A1c</a:t>
            </a:r>
            <a:br>
              <a:rPr lang="en-US" sz="2300" b="0">
                <a:latin typeface="+mj-lt"/>
                <a:ea typeface="+mj-ea"/>
                <a:cs typeface="Times New Roman"/>
              </a:rPr>
            </a:br>
            <a:r>
              <a:rPr lang="en-US" sz="2300">
                <a:solidFill>
                  <a:srgbClr val="FFFFFF"/>
                </a:solidFill>
                <a:latin typeface="+mj-lt"/>
                <a:ea typeface="+mj-ea"/>
                <a:cs typeface="Times New Roman"/>
              </a:rPr>
              <a:t>Diabetes: Hemoglobin A1c</a:t>
            </a:r>
            <a:br>
              <a:rPr lang="en-US" sz="2300" b="0">
                <a:latin typeface="+mj-lt"/>
                <a:ea typeface="+mj-ea"/>
                <a:cs typeface="Times New Roman"/>
              </a:rPr>
            </a:br>
            <a:br>
              <a:rPr lang="en-US" sz="2300" b="0">
                <a:latin typeface="+mj-lt"/>
                <a:ea typeface="+mj-ea"/>
                <a:cs typeface="Times New Roman"/>
              </a:rPr>
            </a:br>
            <a:endParaRPr lang="en-US" sz="2300" b="0" kern="1200">
              <a:solidFill>
                <a:schemeClr val="tx1"/>
              </a:solidFill>
              <a:latin typeface="+mj-lt"/>
              <a:ea typeface="+mj-ea"/>
              <a:cs typeface="Times New Roman"/>
            </a:endParaRPr>
          </a:p>
        </p:txBody>
      </p:sp>
    </p:spTree>
    <p:extLst>
      <p:ext uri="{BB962C8B-B14F-4D97-AF65-F5344CB8AC3E}">
        <p14:creationId xmlns:p14="http://schemas.microsoft.com/office/powerpoint/2010/main" val="252295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Sustainability Model</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5 Points</a:t>
            </a:r>
            <a:br>
              <a:rPr lang="en-US" sz="2300" kern="1200">
                <a:solidFill>
                  <a:srgbClr val="FFFFFF"/>
                </a:solidFill>
                <a:latin typeface="+mj-lt"/>
                <a:ea typeface="+mj-ea"/>
                <a:cs typeface="+mj-cs"/>
              </a:rPr>
            </a:br>
            <a:br>
              <a:rPr lang="en-US" sz="2300" kern="1200">
                <a:solidFill>
                  <a:srgbClr val="FFFFFF"/>
                </a:solidFill>
                <a:latin typeface="+mj-lt"/>
                <a:ea typeface="+mj-ea"/>
                <a:cs typeface="+mj-cs"/>
              </a:rPr>
            </a:br>
            <a:br>
              <a:rPr lang="en-US" sz="2300" kern="1200">
                <a:solidFill>
                  <a:srgbClr val="FFFFFF"/>
                </a:solidFill>
                <a:latin typeface="+mj-lt"/>
                <a:ea typeface="+mj-ea"/>
                <a:cs typeface="+mj-cs"/>
              </a:rPr>
            </a:br>
            <a:r>
              <a:rPr lang="en-US" sz="2300" b="0" kern="1200">
                <a:solidFill>
                  <a:srgbClr val="FFFFFF"/>
                </a:solidFill>
                <a:latin typeface="+mj-lt"/>
                <a:ea typeface="+mj-ea"/>
                <a:cs typeface="+mj-cs"/>
              </a:rPr>
              <a:t>What is your next step?</a:t>
            </a: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410113" y="4717618"/>
            <a:ext cx="8386779" cy="1600438"/>
          </a:xfrm>
          <a:prstGeom prst="rect">
            <a:avLst/>
          </a:prstGeom>
          <a:noFill/>
        </p:spPr>
        <p:txBody>
          <a:bodyPr wrap="square" lIns="91440" tIns="45720" rIns="91440" bIns="45720" rtlCol="0" anchor="t">
            <a:spAutoFit/>
          </a:bodyPr>
          <a:lstStyle/>
          <a:p>
            <a:r>
              <a:rPr lang="en-US" sz="1400"/>
              <a:t>Describe how your organization is planning for sustainability should funds not be available? Please include financial, programmatic, and leadership aspects that provide a specific blueprint for raising the money to continue operating your programs, serving your patients and community beyond the current funding. </a:t>
            </a:r>
            <a:endParaRPr lang="en-US"/>
          </a:p>
          <a:p>
            <a:r>
              <a:rPr lang="en-US" sz="1400"/>
              <a:t>Describe the ways your organization plans to use these funds to expand capacity with an accountable care organization or a clinically integrated network (CIN), or any other integrated care models/solutions.  (Stating “we would not be able to provide care” is not sufficient)</a:t>
            </a:r>
            <a:endParaRPr lang="en-US"/>
          </a:p>
        </p:txBody>
      </p:sp>
      <p:pic>
        <p:nvPicPr>
          <p:cNvPr id="5" name="Graphic 4" descr="Presentation with bar chart">
            <a:extLst>
              <a:ext uri="{FF2B5EF4-FFF2-40B4-BE49-F238E27FC236}">
                <a16:creationId xmlns:a16="http://schemas.microsoft.com/office/drawing/2014/main" id="{D1EC20AB-E1BB-4053-8681-D35EEE54C4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4585" y="2493350"/>
            <a:ext cx="1246853" cy="1246853"/>
          </a:xfrm>
          <a:prstGeom prst="rect">
            <a:avLst/>
          </a:prstGeom>
        </p:spPr>
      </p:pic>
      <p:pic>
        <p:nvPicPr>
          <p:cNvPr id="4" name="Picture 5">
            <a:extLst>
              <a:ext uri="{FF2B5EF4-FFF2-40B4-BE49-F238E27FC236}">
                <a16:creationId xmlns:a16="http://schemas.microsoft.com/office/drawing/2014/main" id="{FAD7BBAF-C013-4240-A2D4-DDE9E00DF1F2}"/>
              </a:ext>
            </a:extLst>
          </p:cNvPr>
          <p:cNvPicPr>
            <a:picLocks noChangeAspect="1"/>
          </p:cNvPicPr>
          <p:nvPr/>
        </p:nvPicPr>
        <p:blipFill>
          <a:blip r:embed="rId5"/>
          <a:stretch>
            <a:fillRect/>
          </a:stretch>
        </p:blipFill>
        <p:spPr>
          <a:xfrm>
            <a:off x="137604" y="288996"/>
            <a:ext cx="2743200" cy="2706746"/>
          </a:xfrm>
          <a:prstGeom prst="rect">
            <a:avLst/>
          </a:prstGeom>
        </p:spPr>
      </p:pic>
    </p:spTree>
    <p:extLst>
      <p:ext uri="{BB962C8B-B14F-4D97-AF65-F5344CB8AC3E}">
        <p14:creationId xmlns:p14="http://schemas.microsoft.com/office/powerpoint/2010/main" val="22168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kern="1200">
                <a:solidFill>
                  <a:srgbClr val="FFFFFF"/>
                </a:solidFill>
                <a:latin typeface="+mj-lt"/>
                <a:ea typeface="+mj-ea"/>
                <a:cs typeface="+mj-cs"/>
              </a:rPr>
              <a:t>Budget</a:t>
            </a:r>
            <a:br>
              <a:rPr lang="en-US" sz="2300" kern="1200">
                <a:latin typeface="+mj-lt"/>
                <a:ea typeface="+mj-ea"/>
                <a:cs typeface="+mj-cs"/>
              </a:rPr>
            </a:br>
            <a:r>
              <a:rPr lang="en-US" sz="2300" kern="1200">
                <a:solidFill>
                  <a:srgbClr val="FFFFFF"/>
                </a:solidFill>
                <a:latin typeface="+mj-lt"/>
                <a:ea typeface="+mj-ea"/>
                <a:cs typeface="+mj-cs"/>
              </a:rPr>
              <a:t>			</a:t>
            </a:r>
            <a:r>
              <a:rPr lang="en-US" sz="2300">
                <a:solidFill>
                  <a:srgbClr val="FFFFFF"/>
                </a:solidFill>
                <a:latin typeface="+mj-lt"/>
                <a:ea typeface="+mj-ea"/>
                <a:cs typeface="+mj-cs"/>
              </a:rPr>
              <a:t>10</a:t>
            </a:r>
            <a:r>
              <a:rPr lang="en-US" sz="2300" kern="1200">
                <a:solidFill>
                  <a:srgbClr val="FFFFFF"/>
                </a:solidFill>
                <a:latin typeface="+mj-lt"/>
                <a:ea typeface="+mj-ea"/>
                <a:cs typeface="+mj-cs"/>
              </a:rPr>
              <a:t> Points</a:t>
            </a:r>
            <a:br>
              <a:rPr lang="en-US" sz="2300" kern="1200">
                <a:latin typeface="+mj-lt"/>
                <a:ea typeface="+mj-ea"/>
                <a:cs typeface="+mj-cs"/>
              </a:rPr>
            </a:br>
            <a:br>
              <a:rPr lang="en-US" sz="2300" kern="1200">
                <a:latin typeface="+mj-lt"/>
                <a:ea typeface="+mj-ea"/>
                <a:cs typeface="+mj-cs"/>
              </a:rPr>
            </a:br>
            <a:br>
              <a:rPr lang="en-US" sz="2300" kern="1200">
                <a:latin typeface="+mj-lt"/>
                <a:ea typeface="+mj-ea"/>
                <a:cs typeface="+mj-cs"/>
              </a:rPr>
            </a:br>
            <a:r>
              <a:rPr lang="en-US" sz="2300" b="0" kern="1200">
                <a:solidFill>
                  <a:srgbClr val="FFFFFF"/>
                </a:solidFill>
                <a:latin typeface="+mj-lt"/>
                <a:ea typeface="+mj-ea"/>
                <a:cs typeface="+mj-cs"/>
              </a:rPr>
              <a:t>Complete the excel template</a:t>
            </a:r>
            <a:r>
              <a:rPr lang="en-US" sz="2300" b="0">
                <a:solidFill>
                  <a:srgbClr val="FFFFFF"/>
                </a:solidFill>
                <a:latin typeface="+mj-lt"/>
                <a:ea typeface="+mj-ea"/>
                <a:cs typeface="+mj-cs"/>
              </a:rPr>
              <a:t> &amp; budget narrative</a:t>
            </a:r>
            <a:endParaRPr lang="en-US" sz="2300" b="0" kern="1200">
              <a:solidFill>
                <a:srgbClr val="FFFFFF"/>
              </a:solidFill>
              <a:latin typeface="+mj-lt"/>
              <a:ea typeface="+mj-ea"/>
              <a:cs typeface="+mj-cs"/>
            </a:endParaRP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50C034-9E29-42A1-910B-61C42D03563B}"/>
              </a:ext>
            </a:extLst>
          </p:cNvPr>
          <p:cNvSpPr txBox="1"/>
          <p:nvPr/>
        </p:nvSpPr>
        <p:spPr>
          <a:xfrm>
            <a:off x="543278" y="4717618"/>
            <a:ext cx="7765343" cy="1600438"/>
          </a:xfrm>
          <a:prstGeom prst="rect">
            <a:avLst/>
          </a:prstGeom>
          <a:noFill/>
        </p:spPr>
        <p:txBody>
          <a:bodyPr wrap="square" rtlCol="0">
            <a:spAutoFit/>
          </a:bodyPr>
          <a:lstStyle/>
          <a:p>
            <a:r>
              <a:rPr lang="en-US" sz="1400"/>
              <a:t>“Number of encounters x $100 per encounter = $ [MAP]” </a:t>
            </a:r>
            <a:br>
              <a:rPr lang="en-US" sz="1400"/>
            </a:br>
            <a:br>
              <a:rPr lang="en-US" sz="1400"/>
            </a:br>
            <a:r>
              <a:rPr lang="en-US" sz="1400"/>
              <a:t>REMINDER - Per the Free Clinics Federal Tort Claims Act (FTCA) Program Policy Guide, grant funding that applies to reimbursement, payment, or compensation for the delivery of health services to patients falls within the statutory prohibition, while grant funding that is not intended for or applied to this purpose does not. Free clinics who are FTCA recipients that choose a “per encounter’ reimbursement methodology may void their FTCA liability protection.</a:t>
            </a:r>
          </a:p>
        </p:txBody>
      </p:sp>
      <p:pic>
        <p:nvPicPr>
          <p:cNvPr id="5" name="Graphic 4" descr="Head with gears">
            <a:extLst>
              <a:ext uri="{FF2B5EF4-FFF2-40B4-BE49-F238E27FC236}">
                <a16:creationId xmlns:a16="http://schemas.microsoft.com/office/drawing/2014/main" id="{D271604D-5606-43EC-8E50-A16D85918D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243" y="2536774"/>
            <a:ext cx="1223684" cy="1223684"/>
          </a:xfrm>
          <a:prstGeom prst="rect">
            <a:avLst/>
          </a:prstGeom>
        </p:spPr>
      </p:pic>
    </p:spTree>
    <p:extLst>
      <p:ext uri="{BB962C8B-B14F-4D97-AF65-F5344CB8AC3E}">
        <p14:creationId xmlns:p14="http://schemas.microsoft.com/office/powerpoint/2010/main" val="336001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827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0A199-0DC6-4CA8-B024-E45912EEFF7F}"/>
              </a:ext>
            </a:extLst>
          </p:cNvPr>
          <p:cNvSpPr>
            <a:spLocks noGrp="1"/>
          </p:cNvSpPr>
          <p:nvPr>
            <p:ph type="title"/>
          </p:nvPr>
        </p:nvSpPr>
        <p:spPr>
          <a:xfrm>
            <a:off x="825501" y="1111086"/>
            <a:ext cx="5767578" cy="2623885"/>
          </a:xfrm>
        </p:spPr>
        <p:txBody>
          <a:bodyPr vert="horz" lIns="91440" tIns="45720" rIns="91440" bIns="45720" rtlCol="0" anchor="ctr">
            <a:normAutofit/>
          </a:bodyPr>
          <a:lstStyle/>
          <a:p>
            <a:pPr algn="r" defTabSz="914400"/>
            <a:r>
              <a:rPr lang="en-US" sz="2300">
                <a:solidFill>
                  <a:srgbClr val="FFFFFF"/>
                </a:solidFill>
                <a:latin typeface="+mj-lt"/>
                <a:ea typeface="+mj-ea"/>
                <a:cs typeface="+mj-cs"/>
              </a:rPr>
              <a:t>Budget</a:t>
            </a:r>
            <a:br>
              <a:rPr lang="en-US" sz="2300" kern="1200">
                <a:latin typeface="+mj-lt"/>
                <a:ea typeface="+mj-ea"/>
                <a:cs typeface="+mj-cs"/>
              </a:rPr>
            </a:br>
            <a:r>
              <a:rPr lang="en-US" sz="2300">
                <a:solidFill>
                  <a:srgbClr val="FFFFFF"/>
                </a:solidFill>
                <a:latin typeface="+mj-lt"/>
                <a:ea typeface="+mj-ea"/>
                <a:cs typeface="+mj-cs"/>
              </a:rPr>
              <a:t>10 Points</a:t>
            </a:r>
            <a:br>
              <a:rPr lang="en-US" sz="2300" kern="1200">
                <a:latin typeface="+mj-lt"/>
                <a:ea typeface="+mj-ea"/>
                <a:cs typeface="+mj-cs"/>
              </a:rPr>
            </a:br>
            <a:br>
              <a:rPr lang="en-US" sz="2300" kern="1200">
                <a:latin typeface="+mj-lt"/>
                <a:ea typeface="+mj-ea"/>
                <a:cs typeface="+mj-cs"/>
              </a:rPr>
            </a:br>
            <a:br>
              <a:rPr lang="en-US" sz="2300" kern="1200">
                <a:latin typeface="+mj-lt"/>
                <a:ea typeface="+mj-ea"/>
                <a:cs typeface="+mj-cs"/>
              </a:rPr>
            </a:br>
            <a:endParaRPr lang="en-US" sz="2300" b="0" kern="1200">
              <a:solidFill>
                <a:srgbClr val="FFFFFF"/>
              </a:solidFill>
              <a:latin typeface="+mj-lt"/>
              <a:ea typeface="+mj-ea"/>
              <a:cs typeface="+mj-cs"/>
            </a:endParaRPr>
          </a:p>
        </p:txBody>
      </p:sp>
      <p:sp>
        <p:nvSpPr>
          <p:cNvPr id="18" name="Rectangle 17">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21269"/>
            <a:ext cx="84582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Graphic 3" descr="Head with gears">
            <a:extLst>
              <a:ext uri="{FF2B5EF4-FFF2-40B4-BE49-F238E27FC236}">
                <a16:creationId xmlns:a16="http://schemas.microsoft.com/office/drawing/2014/main" id="{A3A785B7-EB7A-4730-8A8B-B0ECFF8C52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243" y="2536774"/>
            <a:ext cx="1223684" cy="1223684"/>
          </a:xfrm>
          <a:prstGeom prst="rect">
            <a:avLst/>
          </a:prstGeom>
        </p:spPr>
      </p:pic>
      <p:pic>
        <p:nvPicPr>
          <p:cNvPr id="7" name="Picture 8">
            <a:extLst>
              <a:ext uri="{FF2B5EF4-FFF2-40B4-BE49-F238E27FC236}">
                <a16:creationId xmlns:a16="http://schemas.microsoft.com/office/drawing/2014/main" id="{75D563A1-58E5-4F9B-A31A-1B4B41A9BC59}"/>
              </a:ext>
            </a:extLst>
          </p:cNvPr>
          <p:cNvPicPr>
            <a:picLocks noChangeAspect="1"/>
          </p:cNvPicPr>
          <p:nvPr/>
        </p:nvPicPr>
        <p:blipFill>
          <a:blip r:embed="rId5"/>
          <a:stretch>
            <a:fillRect/>
          </a:stretch>
        </p:blipFill>
        <p:spPr>
          <a:xfrm>
            <a:off x="345486" y="2329126"/>
            <a:ext cx="6735942" cy="4154744"/>
          </a:xfrm>
          <a:prstGeom prst="rect">
            <a:avLst/>
          </a:prstGeom>
        </p:spPr>
      </p:pic>
      <p:sp>
        <p:nvSpPr>
          <p:cNvPr id="9" name="TextBox 8">
            <a:extLst>
              <a:ext uri="{FF2B5EF4-FFF2-40B4-BE49-F238E27FC236}">
                <a16:creationId xmlns:a16="http://schemas.microsoft.com/office/drawing/2014/main" id="{C3AE3CC5-1F77-439C-84A9-09D01BDFA667}"/>
              </a:ext>
            </a:extLst>
          </p:cNvPr>
          <p:cNvSpPr txBox="1"/>
          <p:nvPr/>
        </p:nvSpPr>
        <p:spPr>
          <a:xfrm>
            <a:off x="7037983" y="4514075"/>
            <a:ext cx="1843283"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50"/>
              <a:t>Applicants requesting capacity or operating &amp; infrastructure funds must also complete the expenses line items</a:t>
            </a:r>
            <a:endParaRPr lang="en-US" sz="1250">
              <a:cs typeface="Arial"/>
            </a:endParaRPr>
          </a:p>
          <a:p>
            <a:endParaRPr lang="en-US" sz="900">
              <a:cs typeface="Arial"/>
            </a:endParaRPr>
          </a:p>
          <a:p>
            <a:r>
              <a:rPr lang="en-US" sz="1250">
                <a:cs typeface="Arial"/>
              </a:rPr>
              <a:t>Note: only year 1 funds will be awarded this cycle</a:t>
            </a:r>
          </a:p>
        </p:txBody>
      </p:sp>
    </p:spTree>
    <p:extLst>
      <p:ext uri="{BB962C8B-B14F-4D97-AF65-F5344CB8AC3E}">
        <p14:creationId xmlns:p14="http://schemas.microsoft.com/office/powerpoint/2010/main" val="1907602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82A8-CB3D-434F-8088-494D1DE61CDB}"/>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pPr defTabSz="914400"/>
            <a:r>
              <a:rPr lang="en-US" sz="3800">
                <a:solidFill>
                  <a:schemeClr val="tx1"/>
                </a:solidFill>
                <a:latin typeface="+mj-lt"/>
                <a:ea typeface="+mj-ea"/>
                <a:cs typeface="+mj-cs"/>
              </a:rPr>
              <a:t>Questions?</a:t>
            </a:r>
            <a:br>
              <a:rPr lang="en-US" sz="3800">
                <a:solidFill>
                  <a:schemeClr val="tx1"/>
                </a:solidFill>
                <a:latin typeface="+mj-lt"/>
                <a:ea typeface="+mj-ea"/>
                <a:cs typeface="+mj-cs"/>
              </a:rPr>
            </a:br>
            <a:br>
              <a:rPr lang="en-US" sz="3800">
                <a:solidFill>
                  <a:schemeClr val="tx1"/>
                </a:solidFill>
                <a:latin typeface="+mj-lt"/>
                <a:ea typeface="+mj-ea"/>
                <a:cs typeface="+mj-cs"/>
              </a:rPr>
            </a:br>
            <a:br>
              <a:rPr lang="en-US" sz="3800">
                <a:solidFill>
                  <a:schemeClr val="tx1"/>
                </a:solidFill>
                <a:latin typeface="+mj-lt"/>
                <a:ea typeface="+mj-ea"/>
                <a:cs typeface="+mj-cs"/>
              </a:rPr>
            </a:br>
            <a:endParaRPr lang="en-US" sz="38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D21E61D4-AA98-491F-B8AA-88FA3FA7DF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5" r="16376"/>
          <a:stretch/>
        </p:blipFill>
        <p:spPr>
          <a:xfrm>
            <a:off x="20" y="10"/>
            <a:ext cx="5650972" cy="6857990"/>
          </a:xfrm>
          <a:prstGeom prst="rect">
            <a:avLst/>
          </a:prstGeom>
        </p:spPr>
      </p:pic>
      <p:sp>
        <p:nvSpPr>
          <p:cNvPr id="5" name="TextBox 4">
            <a:extLst>
              <a:ext uri="{FF2B5EF4-FFF2-40B4-BE49-F238E27FC236}">
                <a16:creationId xmlns:a16="http://schemas.microsoft.com/office/drawing/2014/main" id="{380301B5-2A31-467B-8829-8D55585F6312}"/>
              </a:ext>
            </a:extLst>
          </p:cNvPr>
          <p:cNvSpPr txBox="1"/>
          <p:nvPr/>
        </p:nvSpPr>
        <p:spPr>
          <a:xfrm>
            <a:off x="3085867"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mrscienceshow.com/2010/06/bring-us-your-burning-science-question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2210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03399-E890-4387-8D5C-C867E3918D08}"/>
              </a:ext>
            </a:extLst>
          </p:cNvPr>
          <p:cNvPicPr>
            <a:picLocks noChangeAspect="1"/>
          </p:cNvPicPr>
          <p:nvPr/>
        </p:nvPicPr>
        <p:blipFill>
          <a:blip r:embed="rId2"/>
          <a:stretch>
            <a:fillRect/>
          </a:stretch>
        </p:blipFill>
        <p:spPr>
          <a:xfrm>
            <a:off x="5407738" y="3726626"/>
            <a:ext cx="3003203" cy="2291198"/>
          </a:xfrm>
          <a:prstGeom prst="rect">
            <a:avLst/>
          </a:prstGeom>
        </p:spPr>
      </p:pic>
      <p:sp>
        <p:nvSpPr>
          <p:cNvPr id="17" name="Title 1"/>
          <p:cNvSpPr txBox="1">
            <a:spLocks/>
          </p:cNvSpPr>
          <p:nvPr/>
        </p:nvSpPr>
        <p:spPr>
          <a:xfrm>
            <a:off x="0" y="1767168"/>
            <a:ext cx="8192453" cy="682112"/>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6" name="Title 1"/>
          <p:cNvSpPr txBox="1">
            <a:spLocks/>
          </p:cNvSpPr>
          <p:nvPr/>
        </p:nvSpPr>
        <p:spPr>
          <a:xfrm>
            <a:off x="628650" y="931071"/>
            <a:ext cx="7886700" cy="795934"/>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a:p>
        </p:txBody>
      </p:sp>
      <p:sp>
        <p:nvSpPr>
          <p:cNvPr id="5" name="Content Placeholder 2"/>
          <p:cNvSpPr>
            <a:spLocks noGrp="1"/>
          </p:cNvSpPr>
          <p:nvPr>
            <p:ph idx="4294967295"/>
          </p:nvPr>
        </p:nvSpPr>
        <p:spPr>
          <a:xfrm>
            <a:off x="661941" y="1206276"/>
            <a:ext cx="7244434" cy="3046039"/>
          </a:xfrm>
        </p:spPr>
        <p:txBody>
          <a:bodyPr>
            <a:normAutofit fontScale="47500" lnSpcReduction="20000"/>
          </a:bodyPr>
          <a:lstStyle/>
          <a:p>
            <a:pPr marL="0" indent="0">
              <a:buNone/>
            </a:pPr>
            <a:r>
              <a:rPr lang="en-US" sz="3000">
                <a:solidFill>
                  <a:srgbClr val="000000"/>
                </a:solidFill>
                <a:ea typeface="Calibri" panose="020F0502020204030204" pitchFamily="34" charset="0"/>
              </a:rPr>
              <a:t>Dorothea Brock, Program Manager</a:t>
            </a:r>
          </a:p>
          <a:p>
            <a:pPr marL="0" indent="0">
              <a:buNone/>
            </a:pPr>
            <a:r>
              <a:rPr lang="en-US" sz="3000" u="sng">
                <a:solidFill>
                  <a:srgbClr val="000000"/>
                </a:solidFill>
                <a:ea typeface="Calibri" panose="020F0502020204030204" pitchFamily="34" charset="0"/>
                <a:hlinkClick r:id="rId3"/>
              </a:rPr>
              <a:t>Dorothea.Brock@dhhs.nc.gov</a:t>
            </a:r>
            <a:endParaRPr lang="en-US" sz="3000">
              <a:solidFill>
                <a:srgbClr val="000000"/>
              </a:solidFill>
              <a:ea typeface="Calibri" panose="020F0502020204030204" pitchFamily="34" charset="0"/>
            </a:endParaRPr>
          </a:p>
          <a:p>
            <a:pPr marL="0" indent="0">
              <a:buNone/>
            </a:pPr>
            <a:r>
              <a:rPr lang="en-US" sz="3000">
                <a:solidFill>
                  <a:srgbClr val="000000"/>
                </a:solidFill>
                <a:ea typeface="Calibri" panose="020F0502020204030204" pitchFamily="34" charset="0"/>
              </a:rPr>
              <a:t> </a:t>
            </a:r>
          </a:p>
          <a:p>
            <a:pPr marL="0" indent="0">
              <a:buNone/>
            </a:pPr>
            <a:r>
              <a:rPr lang="en-US" sz="3000">
                <a:solidFill>
                  <a:srgbClr val="000000"/>
                </a:solidFill>
                <a:ea typeface="Calibri" panose="020F0502020204030204" pitchFamily="34" charset="0"/>
              </a:rPr>
              <a:t>Rural Health Operations Specialist - Regions 4 &amp; 6  </a:t>
            </a:r>
          </a:p>
          <a:p>
            <a:pPr marL="0" indent="0">
              <a:buNone/>
            </a:pPr>
            <a:r>
              <a:rPr lang="en-US" sz="3000">
                <a:solidFill>
                  <a:srgbClr val="000000"/>
                </a:solidFill>
                <a:ea typeface="Calibri" panose="020F0502020204030204" pitchFamily="34" charset="0"/>
              </a:rPr>
              <a:t>TBA</a:t>
            </a:r>
          </a:p>
          <a:p>
            <a:pPr marL="0" indent="0">
              <a:buNone/>
            </a:pPr>
            <a:r>
              <a:rPr lang="en-US" sz="3000">
                <a:solidFill>
                  <a:srgbClr val="000000"/>
                </a:solidFill>
                <a:ea typeface="Calibri" panose="020F0502020204030204" pitchFamily="34" charset="0"/>
              </a:rPr>
              <a:t> </a:t>
            </a:r>
          </a:p>
          <a:p>
            <a:pPr marL="0" indent="0">
              <a:buNone/>
            </a:pPr>
            <a:r>
              <a:rPr lang="en-US" sz="3000">
                <a:solidFill>
                  <a:srgbClr val="000000"/>
                </a:solidFill>
                <a:ea typeface="Calibri" panose="020F0502020204030204" pitchFamily="34" charset="0"/>
              </a:rPr>
              <a:t>Monifa Charles, Rural Health Operations Specialist - Regions 3 &amp; 5  </a:t>
            </a:r>
          </a:p>
          <a:p>
            <a:pPr marL="0" indent="0">
              <a:buNone/>
            </a:pPr>
            <a:r>
              <a:rPr lang="en-US" sz="3000" u="sng">
                <a:solidFill>
                  <a:srgbClr val="000000"/>
                </a:solidFill>
                <a:ea typeface="Calibri" panose="020F0502020204030204" pitchFamily="34" charset="0"/>
                <a:hlinkClick r:id="rId4"/>
              </a:rPr>
              <a:t>Monifa.Charles@dhhs.nc.gov</a:t>
            </a:r>
            <a:r>
              <a:rPr lang="en-US" sz="3000">
                <a:solidFill>
                  <a:srgbClr val="000000"/>
                </a:solidFill>
                <a:ea typeface="Calibri" panose="020F0502020204030204" pitchFamily="34" charset="0"/>
              </a:rPr>
              <a:t> </a:t>
            </a:r>
          </a:p>
          <a:p>
            <a:pPr marL="0" indent="0">
              <a:buNone/>
            </a:pPr>
            <a:r>
              <a:rPr lang="en-US" sz="3000">
                <a:solidFill>
                  <a:srgbClr val="000000"/>
                </a:solidFill>
                <a:ea typeface="Calibri" panose="020F0502020204030204" pitchFamily="34" charset="0"/>
              </a:rPr>
              <a:t> </a:t>
            </a:r>
          </a:p>
          <a:p>
            <a:pPr marL="0" indent="0">
              <a:buNone/>
            </a:pPr>
            <a:r>
              <a:rPr lang="en-US" sz="3000">
                <a:solidFill>
                  <a:srgbClr val="000000"/>
                </a:solidFill>
                <a:ea typeface="Calibri" panose="020F0502020204030204" pitchFamily="34" charset="0"/>
              </a:rPr>
              <a:t>Caroline Collier, Rural Health Operations Specialist - Regions 1 &amp; 2</a:t>
            </a:r>
          </a:p>
          <a:p>
            <a:pPr marL="0" indent="0">
              <a:buNone/>
            </a:pPr>
            <a:r>
              <a:rPr lang="en-US" sz="3000" u="sng">
                <a:solidFill>
                  <a:srgbClr val="000000"/>
                </a:solidFill>
                <a:ea typeface="Calibri" panose="020F0502020204030204" pitchFamily="34" charset="0"/>
                <a:hlinkClick r:id="rId5"/>
              </a:rPr>
              <a:t>Caroline.Collier@dhhs.nc.gov</a:t>
            </a:r>
            <a:r>
              <a:rPr lang="en-US" sz="3000">
                <a:solidFill>
                  <a:srgbClr val="000000"/>
                </a:solidFill>
                <a:ea typeface="Calibri" panose="020F0502020204030204" pitchFamily="34" charset="0"/>
              </a:rPr>
              <a:t>  </a:t>
            </a:r>
            <a:endParaRPr lang="en-US" sz="3000"/>
          </a:p>
          <a:p>
            <a:pPr marL="257175" lvl="1" indent="0">
              <a:buNone/>
            </a:pPr>
            <a:endParaRPr lang="en-US" sz="2700"/>
          </a:p>
          <a:p>
            <a:pPr marL="257175" lvl="1" indent="0">
              <a:buNone/>
            </a:pPr>
            <a:endParaRPr lang="en-US"/>
          </a:p>
        </p:txBody>
      </p:sp>
      <p:sp>
        <p:nvSpPr>
          <p:cNvPr id="4" name="Rectangle 3">
            <a:hlinkClick r:id="rId6"/>
            <a:extLst>
              <a:ext uri="{FF2B5EF4-FFF2-40B4-BE49-F238E27FC236}">
                <a16:creationId xmlns:a16="http://schemas.microsoft.com/office/drawing/2014/main" id="{385AE128-EAA3-4C0C-95D0-D09B6C7D94B8}"/>
              </a:ext>
            </a:extLst>
          </p:cNvPr>
          <p:cNvSpPr/>
          <p:nvPr/>
        </p:nvSpPr>
        <p:spPr>
          <a:xfrm>
            <a:off x="5554608" y="4372239"/>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hlinkClick r:id="rId7"/>
            <a:extLst>
              <a:ext uri="{FF2B5EF4-FFF2-40B4-BE49-F238E27FC236}">
                <a16:creationId xmlns:a16="http://schemas.microsoft.com/office/drawing/2014/main" id="{ABF3D1F4-0992-4FF6-993E-506B87DA635F}"/>
              </a:ext>
            </a:extLst>
          </p:cNvPr>
          <p:cNvSpPr/>
          <p:nvPr/>
        </p:nvSpPr>
        <p:spPr>
          <a:xfrm>
            <a:off x="5557695" y="491468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hlinkClick r:id="rId8"/>
            <a:extLst>
              <a:ext uri="{FF2B5EF4-FFF2-40B4-BE49-F238E27FC236}">
                <a16:creationId xmlns:a16="http://schemas.microsoft.com/office/drawing/2014/main" id="{C4FB754C-927A-4FC6-9D91-9F420B9C8B84}"/>
              </a:ext>
            </a:extLst>
          </p:cNvPr>
          <p:cNvSpPr/>
          <p:nvPr/>
        </p:nvSpPr>
        <p:spPr>
          <a:xfrm>
            <a:off x="5557695" y="5398542"/>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hlinkClick r:id="rId9"/>
            <a:extLst>
              <a:ext uri="{FF2B5EF4-FFF2-40B4-BE49-F238E27FC236}">
                <a16:creationId xmlns:a16="http://schemas.microsoft.com/office/drawing/2014/main" id="{FF62CF3E-E39F-4B88-AAD3-BE0BBD6D1A03}"/>
              </a:ext>
            </a:extLst>
          </p:cNvPr>
          <p:cNvSpPr/>
          <p:nvPr/>
        </p:nvSpPr>
        <p:spPr>
          <a:xfrm>
            <a:off x="7063072" y="4373496"/>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hlinkClick r:id="rId10"/>
            <a:extLst>
              <a:ext uri="{FF2B5EF4-FFF2-40B4-BE49-F238E27FC236}">
                <a16:creationId xmlns:a16="http://schemas.microsoft.com/office/drawing/2014/main" id="{C73F7F51-747C-4F87-8FE2-A191FC6CE53A}"/>
              </a:ext>
            </a:extLst>
          </p:cNvPr>
          <p:cNvSpPr/>
          <p:nvPr/>
        </p:nvSpPr>
        <p:spPr>
          <a:xfrm>
            <a:off x="7079085" y="4864110"/>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79F01366-397A-495D-8EE0-6DA75004F9A7}"/>
              </a:ext>
            </a:extLst>
          </p:cNvPr>
          <p:cNvSpPr txBox="1"/>
          <p:nvPr/>
        </p:nvSpPr>
        <p:spPr>
          <a:xfrm>
            <a:off x="747944" y="4620827"/>
            <a:ext cx="40193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11"/>
              </a:rPr>
              <a:t>https://www.ncdhhs.gov/divisions/orh</a:t>
            </a:r>
            <a:r>
              <a:rPr lang="en-US">
                <a:ea typeface="+mn-lt"/>
                <a:cs typeface="+mn-lt"/>
              </a:rPr>
              <a:t> </a:t>
            </a:r>
            <a:endParaRPr lang="en-US"/>
          </a:p>
        </p:txBody>
      </p:sp>
    </p:spTree>
    <p:extLst>
      <p:ext uri="{BB962C8B-B14F-4D97-AF65-F5344CB8AC3E}">
        <p14:creationId xmlns:p14="http://schemas.microsoft.com/office/powerpoint/2010/main" val="288302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20C8-C939-4B58-B3C6-64BD90F49FE7}"/>
              </a:ext>
            </a:extLst>
          </p:cNvPr>
          <p:cNvSpPr>
            <a:spLocks noGrp="1"/>
          </p:cNvSpPr>
          <p:nvPr>
            <p:ph type="title"/>
          </p:nvPr>
        </p:nvSpPr>
        <p:spPr/>
        <p:txBody>
          <a:bodyPr/>
          <a:lstStyle/>
          <a:p>
            <a:r>
              <a:rPr lang="en-US" sz="2700"/>
              <a:t>About the Office of Rural Health (ORH) and Our Mission</a:t>
            </a:r>
            <a:r>
              <a:rPr lang="en-US" sz="3000"/>
              <a:t>​</a:t>
            </a:r>
          </a:p>
        </p:txBody>
      </p:sp>
      <p:sp>
        <p:nvSpPr>
          <p:cNvPr id="3" name="Content Placeholder 2">
            <a:extLst>
              <a:ext uri="{FF2B5EF4-FFF2-40B4-BE49-F238E27FC236}">
                <a16:creationId xmlns:a16="http://schemas.microsoft.com/office/drawing/2014/main" id="{51A1D432-2A9B-4E41-9DB0-11BC90C87334}"/>
              </a:ext>
            </a:extLst>
          </p:cNvPr>
          <p:cNvSpPr>
            <a:spLocks noGrp="1"/>
          </p:cNvSpPr>
          <p:nvPr>
            <p:ph idx="4294967295"/>
          </p:nvPr>
        </p:nvSpPr>
        <p:spPr>
          <a:xfrm>
            <a:off x="655247" y="1718936"/>
            <a:ext cx="5234590" cy="4515010"/>
          </a:xfrm>
        </p:spPr>
        <p:txBody>
          <a:bodyPr>
            <a:noAutofit/>
          </a:bodyPr>
          <a:lstStyle/>
          <a:p>
            <a:pPr marL="0" indent="0" fontAlgn="base">
              <a:buNone/>
            </a:pPr>
            <a:r>
              <a:rPr lang="en-US" sz="1200">
                <a:solidFill>
                  <a:srgbClr val="000000"/>
                </a:solidFill>
                <a:latin typeface="Arial" panose="020B0604020202020204" pitchFamily="34" charset="0"/>
                <a:cs typeface="Arial" panose="020B0604020202020204" pitchFamily="34" charset="0"/>
              </a:rPr>
              <a:t>First state office (1973) in the nation created to focus on the needs of rural and underserved communities​</a:t>
            </a:r>
          </a:p>
          <a:p>
            <a:pPr marL="0" indent="0" fontAlgn="base">
              <a:buNone/>
            </a:pPr>
            <a:r>
              <a:rPr lang="en-US" sz="1200">
                <a:solidFill>
                  <a:srgbClr val="000000"/>
                </a:solidFill>
                <a:latin typeface="Arial" panose="020B0604020202020204" pitchFamily="34" charset="0"/>
                <a:cs typeface="Arial" panose="020B0604020202020204" pitchFamily="34" charset="0"/>
              </a:rPr>
              <a:t>ORH Mission Statement: The North Carolina Office of Rural Health (ORH) supports equitable access to health in rural and underserved communities.​</a:t>
            </a:r>
          </a:p>
          <a:p>
            <a:pPr fontAlgn="base"/>
            <a:r>
              <a:rPr lang="en-US" sz="1200">
                <a:solidFill>
                  <a:srgbClr val="000000"/>
                </a:solidFill>
                <a:latin typeface="Arial" panose="020B0604020202020204" pitchFamily="34" charset="0"/>
                <a:cs typeface="Arial" panose="020B0604020202020204" pitchFamily="34" charset="0"/>
              </a:rPr>
              <a:t>To achieve its mission, ORH works collaboratively to provide:​</a:t>
            </a:r>
          </a:p>
          <a:p>
            <a:pPr fontAlgn="base"/>
            <a:r>
              <a:rPr lang="en-US" sz="1200">
                <a:solidFill>
                  <a:srgbClr val="000000"/>
                </a:solidFill>
                <a:latin typeface="Arial" panose="020B0604020202020204" pitchFamily="34" charset="0"/>
                <a:cs typeface="Arial" panose="020B0604020202020204" pitchFamily="34" charset="0"/>
              </a:rPr>
              <a:t>Funding​</a:t>
            </a:r>
          </a:p>
          <a:p>
            <a:pPr fontAlgn="base"/>
            <a:r>
              <a:rPr lang="en-US" sz="1200">
                <a:solidFill>
                  <a:srgbClr val="000000"/>
                </a:solidFill>
                <a:latin typeface="Arial" panose="020B0604020202020204" pitchFamily="34" charset="0"/>
                <a:cs typeface="Arial" panose="020B0604020202020204" pitchFamily="34" charset="0"/>
              </a:rPr>
              <a:t>Training​</a:t>
            </a:r>
          </a:p>
          <a:p>
            <a:pPr fontAlgn="base"/>
            <a:r>
              <a:rPr lang="en-US" sz="1200">
                <a:solidFill>
                  <a:srgbClr val="000000"/>
                </a:solidFill>
                <a:latin typeface="Arial" panose="020B0604020202020204" pitchFamily="34" charset="0"/>
                <a:cs typeface="Arial" panose="020B0604020202020204" pitchFamily="34" charset="0"/>
              </a:rPr>
              <a:t>Technical assistance​</a:t>
            </a:r>
          </a:p>
          <a:p>
            <a:pPr marL="0" indent="0" fontAlgn="base">
              <a:buNone/>
            </a:pPr>
            <a:r>
              <a:rPr lang="en-US" sz="1200">
                <a:solidFill>
                  <a:srgbClr val="000000"/>
                </a:solidFill>
                <a:latin typeface="Arial" panose="020B0604020202020204" pitchFamily="34" charset="0"/>
                <a:cs typeface="Arial" panose="020B0604020202020204" pitchFamily="34" charset="0"/>
              </a:rPr>
              <a:t>For high quality, innovative, accessible, cost effective services that support the maintenance and growth of the State’s safety net and rural communities.​</a:t>
            </a:r>
          </a:p>
          <a:p>
            <a:pPr marL="0" indent="0" fontAlgn="base">
              <a:buNone/>
            </a:pPr>
            <a:r>
              <a:rPr lang="en-US" sz="1200">
                <a:solidFill>
                  <a:srgbClr val="000000"/>
                </a:solidFill>
                <a:latin typeface="Arial" panose="020B0604020202020204" pitchFamily="34" charset="0"/>
                <a:cs typeface="Arial" panose="020B0604020202020204" pitchFamily="34" charset="0"/>
              </a:rPr>
              <a:t>​</a:t>
            </a:r>
          </a:p>
          <a:p>
            <a:pPr marL="0" indent="0" fontAlgn="base">
              <a:buNone/>
            </a:pPr>
            <a:r>
              <a:rPr lang="en-US" sz="1200" u="sng">
                <a:solidFill>
                  <a:srgbClr val="000000"/>
                </a:solidFill>
                <a:latin typeface="Arial" panose="020B0604020202020204" pitchFamily="34" charset="0"/>
                <a:cs typeface="Arial" panose="020B0604020202020204" pitchFamily="34" charset="0"/>
              </a:rPr>
              <a:t>State Fiscal Year 2019 Office Facts:</a:t>
            </a:r>
            <a:r>
              <a:rPr lang="en-US" sz="1200">
                <a:solidFill>
                  <a:srgbClr val="000000"/>
                </a:solidFill>
                <a:latin typeface="Arial" panose="020B0604020202020204" pitchFamily="34" charset="0"/>
                <a:cs typeface="Arial" panose="020B0604020202020204" pitchFamily="34" charset="0"/>
              </a:rPr>
              <a:t>​</a:t>
            </a:r>
          </a:p>
          <a:p>
            <a:pPr fontAlgn="base"/>
            <a:r>
              <a:rPr lang="en-US" sz="1200">
                <a:solidFill>
                  <a:srgbClr val="000000"/>
                </a:solidFill>
                <a:latin typeface="Arial" panose="020B0604020202020204" pitchFamily="34" charset="0"/>
                <a:cs typeface="Arial" panose="020B0604020202020204" pitchFamily="34" charset="0"/>
              </a:rPr>
              <a:t>Administered over 300 contracts ​</a:t>
            </a:r>
          </a:p>
          <a:p>
            <a:pPr fontAlgn="base"/>
            <a:r>
              <a:rPr lang="en-US" sz="1200">
                <a:solidFill>
                  <a:srgbClr val="000000"/>
                </a:solidFill>
                <a:latin typeface="Arial" panose="020B0604020202020204" pitchFamily="34" charset="0"/>
                <a:cs typeface="Arial" panose="020B0604020202020204" pitchFamily="34" charset="0"/>
              </a:rPr>
              <a:t>Spent $26.3 million from state, federal, and philanthropic sources​</a:t>
            </a:r>
          </a:p>
          <a:p>
            <a:pPr fontAlgn="base"/>
            <a:r>
              <a:rPr lang="en-US" sz="1200">
                <a:solidFill>
                  <a:srgbClr val="000000"/>
                </a:solidFill>
                <a:latin typeface="Arial" panose="020B0604020202020204" pitchFamily="34" charset="0"/>
                <a:cs typeface="Arial" panose="020B0604020202020204" pitchFamily="34" charset="0"/>
              </a:rPr>
              <a:t>Returned over 88% of its budget directly to NC communities​</a:t>
            </a:r>
          </a:p>
          <a:p>
            <a:pPr fontAlgn="base"/>
            <a:r>
              <a:rPr lang="en-US" sz="1200">
                <a:solidFill>
                  <a:srgbClr val="000000"/>
                </a:solidFill>
                <a:latin typeface="Arial" panose="020B0604020202020204" pitchFamily="34" charset="0"/>
                <a:cs typeface="Arial" panose="020B0604020202020204" pitchFamily="34" charset="0"/>
              </a:rPr>
              <a:t>Provided 2,133 technical assistance activities​</a:t>
            </a:r>
          </a:p>
          <a:p>
            <a:pPr marL="0" indent="0">
              <a:buNone/>
            </a:pPr>
            <a:r>
              <a:rPr lang="en-US" sz="1200">
                <a:latin typeface="Arial" panose="020B0604020202020204" pitchFamily="34" charset="0"/>
                <a:cs typeface="Arial" panose="020B0604020202020204" pitchFamily="34" charset="0"/>
              </a:rPr>
              <a:t>While we do not provide direct care, our programs support numerous health care safety net organizations throughout North Carolina.</a:t>
            </a:r>
          </a:p>
        </p:txBody>
      </p:sp>
      <p:pic>
        <p:nvPicPr>
          <p:cNvPr id="1028" name="Picture 4">
            <a:extLst>
              <a:ext uri="{FF2B5EF4-FFF2-40B4-BE49-F238E27FC236}">
                <a16:creationId xmlns:a16="http://schemas.microsoft.com/office/drawing/2014/main" id="{DFE79DF2-2EA5-4242-AA4D-0948AB267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702" y="2125266"/>
            <a:ext cx="2384093" cy="96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7E3B14-41E9-4D98-9EAC-3365466FF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514" y="3319418"/>
            <a:ext cx="3264374" cy="233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4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urved Down 2">
            <a:extLst>
              <a:ext uri="{FF2B5EF4-FFF2-40B4-BE49-F238E27FC236}">
                <a16:creationId xmlns:a16="http://schemas.microsoft.com/office/drawing/2014/main" id="{5FDC26D0-C142-4DFE-B10D-FB695F61C779}"/>
              </a:ext>
            </a:extLst>
          </p:cNvPr>
          <p:cNvSpPr/>
          <p:nvPr/>
        </p:nvSpPr>
        <p:spPr>
          <a:xfrm>
            <a:off x="1820114" y="1456755"/>
            <a:ext cx="2367987" cy="655962"/>
          </a:xfrm>
          <a:prstGeom prst="curved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a:extLst>
              <a:ext uri="{FF2B5EF4-FFF2-40B4-BE49-F238E27FC236}">
                <a16:creationId xmlns:a16="http://schemas.microsoft.com/office/drawing/2014/main" id="{97A05DC5-C89D-470D-A30A-18F33E2EACE1}"/>
              </a:ext>
            </a:extLst>
          </p:cNvPr>
          <p:cNvGrpSpPr/>
          <p:nvPr/>
        </p:nvGrpSpPr>
        <p:grpSpPr>
          <a:xfrm>
            <a:off x="499364" y="1973346"/>
            <a:ext cx="1692441" cy="1492791"/>
            <a:chOff x="594572" y="749213"/>
            <a:chExt cx="2755118" cy="3827985"/>
          </a:xfrm>
          <a:solidFill>
            <a:schemeClr val="accent4"/>
          </a:solidFill>
        </p:grpSpPr>
        <p:pic>
          <p:nvPicPr>
            <p:cNvPr id="5" name="Graphic 4" descr="Bank">
              <a:extLst>
                <a:ext uri="{FF2B5EF4-FFF2-40B4-BE49-F238E27FC236}">
                  <a16:creationId xmlns:a16="http://schemas.microsoft.com/office/drawing/2014/main" id="{D9D80636-FFC7-4A15-9DC8-104C705CBA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903" y="749213"/>
              <a:ext cx="2679787" cy="2679787"/>
            </a:xfrm>
            <a:prstGeom prst="rect">
              <a:avLst/>
            </a:prstGeom>
          </p:spPr>
        </p:pic>
        <p:sp>
          <p:nvSpPr>
            <p:cNvPr id="6" name="TextBox 5">
              <a:extLst>
                <a:ext uri="{FF2B5EF4-FFF2-40B4-BE49-F238E27FC236}">
                  <a16:creationId xmlns:a16="http://schemas.microsoft.com/office/drawing/2014/main" id="{1CE86D13-A67B-4165-81C8-CEC2792732F1}"/>
                </a:ext>
              </a:extLst>
            </p:cNvPr>
            <p:cNvSpPr txBox="1"/>
            <p:nvPr/>
          </p:nvSpPr>
          <p:spPr>
            <a:xfrm>
              <a:off x="594572" y="3077651"/>
              <a:ext cx="2755118" cy="1499547"/>
            </a:xfrm>
            <a:prstGeom prst="rect">
              <a:avLst/>
            </a:prstGeom>
            <a:grpFill/>
          </p:spPr>
          <p:txBody>
            <a:bodyPr wrap="square" lIns="91440" tIns="45720" rIns="91440" bIns="45720" rtlCol="0" anchor="t">
              <a:spAutoFit/>
            </a:bodyPr>
            <a:lstStyle/>
            <a:p>
              <a:pPr algn="ctr"/>
              <a:r>
                <a:rPr lang="en-US" sz="1600"/>
                <a:t>NC General Assembly</a:t>
              </a:r>
              <a:endParaRPr lang="en-US" sz="1600">
                <a:cs typeface="Arial"/>
              </a:endParaRPr>
            </a:p>
          </p:txBody>
        </p:sp>
      </p:grpSp>
      <p:sp>
        <p:nvSpPr>
          <p:cNvPr id="7" name="Arrow: Curved Down 6">
            <a:extLst>
              <a:ext uri="{FF2B5EF4-FFF2-40B4-BE49-F238E27FC236}">
                <a16:creationId xmlns:a16="http://schemas.microsoft.com/office/drawing/2014/main" id="{9EEE6F6C-875F-4815-B582-EC82EA27C652}"/>
              </a:ext>
            </a:extLst>
          </p:cNvPr>
          <p:cNvSpPr/>
          <p:nvPr/>
        </p:nvSpPr>
        <p:spPr>
          <a:xfrm>
            <a:off x="4748106" y="1394818"/>
            <a:ext cx="2629626" cy="655962"/>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36201649-AA9D-4EA4-A2EE-D34A9F61ED1B}"/>
              </a:ext>
            </a:extLst>
          </p:cNvPr>
          <p:cNvGrpSpPr/>
          <p:nvPr/>
        </p:nvGrpSpPr>
        <p:grpSpPr>
          <a:xfrm>
            <a:off x="1437829" y="2076931"/>
            <a:ext cx="5692428" cy="1353739"/>
            <a:chOff x="1873883" y="2203931"/>
            <a:chExt cx="7000323" cy="1503921"/>
          </a:xfrm>
        </p:grpSpPr>
        <p:pic>
          <p:nvPicPr>
            <p:cNvPr id="9" name="Graphic 8" descr="Coins">
              <a:extLst>
                <a:ext uri="{FF2B5EF4-FFF2-40B4-BE49-F238E27FC236}">
                  <a16:creationId xmlns:a16="http://schemas.microsoft.com/office/drawing/2014/main" id="{2A284F72-54F0-4C84-9B7B-A0DCE3929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6795" y="2203931"/>
              <a:ext cx="914400" cy="914400"/>
            </a:xfrm>
            <a:prstGeom prst="rect">
              <a:avLst/>
            </a:prstGeom>
          </p:spPr>
        </p:pic>
        <p:sp>
          <p:nvSpPr>
            <p:cNvPr id="10" name="TextBox 9">
              <a:extLst>
                <a:ext uri="{FF2B5EF4-FFF2-40B4-BE49-F238E27FC236}">
                  <a16:creationId xmlns:a16="http://schemas.microsoft.com/office/drawing/2014/main" id="{966E3671-0EAE-48D0-B689-462B13A7144B}"/>
                </a:ext>
              </a:extLst>
            </p:cNvPr>
            <p:cNvSpPr txBox="1"/>
            <p:nvPr/>
          </p:nvSpPr>
          <p:spPr>
            <a:xfrm>
              <a:off x="1873883" y="3024010"/>
              <a:ext cx="7000323" cy="683842"/>
            </a:xfrm>
            <a:prstGeom prst="rect">
              <a:avLst/>
            </a:prstGeom>
            <a:noFill/>
          </p:spPr>
          <p:txBody>
            <a:bodyPr wrap="square" lIns="91440" tIns="45720" rIns="91440" bIns="45720" rtlCol="0" anchor="t">
              <a:spAutoFit/>
            </a:bodyPr>
            <a:lstStyle/>
            <a:p>
              <a:pPr algn="ctr"/>
              <a:r>
                <a:rPr lang="en-US" sz="1600"/>
                <a:t>Office of Rural Health</a:t>
              </a:r>
              <a:endParaRPr lang="en-US" sz="1600">
                <a:cs typeface="Arial"/>
              </a:endParaRPr>
            </a:p>
            <a:p>
              <a:pPr algn="ctr"/>
              <a:r>
                <a:rPr lang="en-US" sz="1600"/>
                <a:t> State Designated Ru</a:t>
              </a:r>
              <a:r>
                <a:rPr lang="en-US"/>
                <a:t>ral Health Centers </a:t>
              </a:r>
              <a:endParaRPr lang="en-US">
                <a:cs typeface="Arial"/>
              </a:endParaRPr>
            </a:p>
          </p:txBody>
        </p:sp>
      </p:grpSp>
      <p:grpSp>
        <p:nvGrpSpPr>
          <p:cNvPr id="11" name="Group 10">
            <a:extLst>
              <a:ext uri="{FF2B5EF4-FFF2-40B4-BE49-F238E27FC236}">
                <a16:creationId xmlns:a16="http://schemas.microsoft.com/office/drawing/2014/main" id="{A32E2509-3AC2-40FC-BF60-E3203773CD36}"/>
              </a:ext>
            </a:extLst>
          </p:cNvPr>
          <p:cNvGrpSpPr/>
          <p:nvPr/>
        </p:nvGrpSpPr>
        <p:grpSpPr>
          <a:xfrm>
            <a:off x="6196284" y="2055784"/>
            <a:ext cx="2132434" cy="1376203"/>
            <a:chOff x="7236174" y="2180438"/>
            <a:chExt cx="2137998" cy="1528878"/>
          </a:xfrm>
          <a:solidFill>
            <a:schemeClr val="accent5">
              <a:lumMod val="60000"/>
              <a:lumOff val="40000"/>
            </a:schemeClr>
          </a:solidFill>
        </p:grpSpPr>
        <p:pic>
          <p:nvPicPr>
            <p:cNvPr id="12" name="Graphic 11" descr="Doctor">
              <a:extLst>
                <a:ext uri="{FF2B5EF4-FFF2-40B4-BE49-F238E27FC236}">
                  <a16:creationId xmlns:a16="http://schemas.microsoft.com/office/drawing/2014/main" id="{5556355D-1EC9-4CAB-A481-993A96980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7640" y="2180438"/>
              <a:ext cx="1015066" cy="960027"/>
            </a:xfrm>
            <a:prstGeom prst="rect">
              <a:avLst/>
            </a:prstGeom>
          </p:spPr>
        </p:pic>
        <p:sp>
          <p:nvSpPr>
            <p:cNvPr id="13" name="TextBox 12">
              <a:extLst>
                <a:ext uri="{FF2B5EF4-FFF2-40B4-BE49-F238E27FC236}">
                  <a16:creationId xmlns:a16="http://schemas.microsoft.com/office/drawing/2014/main" id="{2B7663F3-D9BB-47EA-9873-BB021B3D1349}"/>
                </a:ext>
              </a:extLst>
            </p:cNvPr>
            <p:cNvSpPr txBox="1"/>
            <p:nvPr/>
          </p:nvSpPr>
          <p:spPr>
            <a:xfrm>
              <a:off x="7236174" y="3059667"/>
              <a:ext cx="2137998" cy="649649"/>
            </a:xfrm>
            <a:prstGeom prst="rect">
              <a:avLst/>
            </a:prstGeom>
            <a:grpFill/>
          </p:spPr>
          <p:txBody>
            <a:bodyPr wrap="square" lIns="91440" tIns="45720" rIns="91440" bIns="45720" rtlCol="0" anchor="t">
              <a:spAutoFit/>
            </a:bodyPr>
            <a:lstStyle/>
            <a:p>
              <a:pPr algn="ctr"/>
              <a:r>
                <a:rPr lang="en-US" sz="1600"/>
                <a:t>Primary and Preventative Care</a:t>
              </a:r>
              <a:endParaRPr lang="en-US" sz="1600">
                <a:cs typeface="Arial"/>
              </a:endParaRPr>
            </a:p>
          </p:txBody>
        </p:sp>
      </p:grpSp>
      <p:sp>
        <p:nvSpPr>
          <p:cNvPr id="15" name="Title 1">
            <a:extLst>
              <a:ext uri="{FF2B5EF4-FFF2-40B4-BE49-F238E27FC236}">
                <a16:creationId xmlns:a16="http://schemas.microsoft.com/office/drawing/2014/main" id="{8650D293-1C97-4EB7-BBE1-82DC427BB599}"/>
              </a:ext>
            </a:extLst>
          </p:cNvPr>
          <p:cNvSpPr txBox="1">
            <a:spLocks/>
          </p:cNvSpPr>
          <p:nvPr/>
        </p:nvSpPr>
        <p:spPr>
          <a:xfrm>
            <a:off x="261479" y="417799"/>
            <a:ext cx="7843267" cy="91439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800" b="1">
                <a:solidFill>
                  <a:schemeClr val="accent1">
                    <a:lumMod val="50000"/>
                  </a:schemeClr>
                </a:solidFill>
                <a:latin typeface="Arial"/>
                <a:cs typeface="Arial"/>
              </a:rPr>
              <a:t>Rural Health Centers Program: Medical Access Plan and Project Grant RFA</a:t>
            </a:r>
            <a:endParaRPr lang="en-US">
              <a:solidFill>
                <a:schemeClr val="accent1">
                  <a:lumMod val="50000"/>
                </a:schemeClr>
              </a:solidFill>
            </a:endParaRPr>
          </a:p>
        </p:txBody>
      </p:sp>
      <p:graphicFrame>
        <p:nvGraphicFramePr>
          <p:cNvPr id="2" name="Diagram 1">
            <a:extLst>
              <a:ext uri="{FF2B5EF4-FFF2-40B4-BE49-F238E27FC236}">
                <a16:creationId xmlns:a16="http://schemas.microsoft.com/office/drawing/2014/main" id="{8B2976AF-2E71-4758-8D1E-A5D5379D450C}"/>
              </a:ext>
            </a:extLst>
          </p:cNvPr>
          <p:cNvGraphicFramePr/>
          <p:nvPr>
            <p:extLst>
              <p:ext uri="{D42A27DB-BD31-4B8C-83A1-F6EECF244321}">
                <p14:modId xmlns:p14="http://schemas.microsoft.com/office/powerpoint/2010/main" val="2245825999"/>
              </p:ext>
            </p:extLst>
          </p:nvPr>
        </p:nvGraphicFramePr>
        <p:xfrm>
          <a:off x="330740" y="3839624"/>
          <a:ext cx="8511703" cy="23958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1512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8AFD-B480-4294-A91F-47D0998318CE}"/>
              </a:ext>
            </a:extLst>
          </p:cNvPr>
          <p:cNvSpPr>
            <a:spLocks noGrp="1"/>
          </p:cNvSpPr>
          <p:nvPr>
            <p:ph type="title"/>
          </p:nvPr>
        </p:nvSpPr>
        <p:spPr>
          <a:xfrm>
            <a:off x="720075" y="978102"/>
            <a:ext cx="7941325" cy="1062644"/>
          </a:xfrm>
        </p:spPr>
        <p:txBody>
          <a:bodyPr vert="horz" lIns="91440" tIns="45720" rIns="91440" bIns="45720" rtlCol="0" anchor="b">
            <a:normAutofit/>
          </a:bodyPr>
          <a:lstStyle/>
          <a:p>
            <a:pPr defTabSz="914400"/>
            <a:r>
              <a:rPr lang="en-US">
                <a:solidFill>
                  <a:schemeClr val="tx2"/>
                </a:solidFill>
                <a:latin typeface="+mn-lt"/>
                <a:ea typeface="+mj-ea"/>
                <a:cs typeface="+mj-cs"/>
              </a:rPr>
              <a:t>State Designated</a:t>
            </a:r>
            <a:r>
              <a:rPr lang="en-US" kern="1200">
                <a:solidFill>
                  <a:schemeClr val="tx2"/>
                </a:solidFill>
                <a:latin typeface="+mn-lt"/>
                <a:ea typeface="+mj-ea"/>
                <a:cs typeface="+mj-cs"/>
              </a:rPr>
              <a:t> Rural Health Center (SDRHCs)</a:t>
            </a:r>
            <a:r>
              <a:rPr lang="en-US">
                <a:solidFill>
                  <a:schemeClr val="tx2"/>
                </a:solidFill>
                <a:latin typeface="+mn-lt"/>
                <a:ea typeface="+mj-ea"/>
                <a:cs typeface="+mj-cs"/>
              </a:rPr>
              <a:t>  </a:t>
            </a:r>
            <a:endParaRPr lang="en-US" kern="1200">
              <a:solidFill>
                <a:schemeClr val="tx2"/>
              </a:solidFill>
              <a:latin typeface="+mn-lt"/>
              <a:ea typeface="+mj-ea"/>
              <a:cs typeface="+mj-cs"/>
            </a:endParaRPr>
          </a:p>
        </p:txBody>
      </p:sp>
      <p:pic>
        <p:nvPicPr>
          <p:cNvPr id="10" name="Graphic 9" descr="Warehouse with solid fill">
            <a:extLst>
              <a:ext uri="{FF2B5EF4-FFF2-40B4-BE49-F238E27FC236}">
                <a16:creationId xmlns:a16="http://schemas.microsoft.com/office/drawing/2014/main" id="{7D177A26-87D2-4C4B-8F8D-5E7F5D84F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735" y="2489329"/>
            <a:ext cx="2359299" cy="2359299"/>
          </a:xfrm>
          <a:prstGeom prst="rect">
            <a:avLst/>
          </a:prstGeom>
        </p:spPr>
      </p:pic>
      <p:sp>
        <p:nvSpPr>
          <p:cNvPr id="3" name="Text Placeholder 2">
            <a:extLst>
              <a:ext uri="{FF2B5EF4-FFF2-40B4-BE49-F238E27FC236}">
                <a16:creationId xmlns:a16="http://schemas.microsoft.com/office/drawing/2014/main" id="{A2F9335E-5213-4B01-9E66-4A7088CA4451}"/>
              </a:ext>
            </a:extLst>
          </p:cNvPr>
          <p:cNvSpPr>
            <a:spLocks noGrp="1"/>
          </p:cNvSpPr>
          <p:nvPr>
            <p:ph type="body" sz="quarter" idx="10"/>
          </p:nvPr>
        </p:nvSpPr>
        <p:spPr>
          <a:xfrm>
            <a:off x="2859933" y="2682433"/>
            <a:ext cx="6011694" cy="3601632"/>
          </a:xfrm>
        </p:spPr>
        <p:txBody>
          <a:bodyPr vert="horz" lIns="91440" tIns="45720" rIns="91440" bIns="45720" rtlCol="0" anchor="t">
            <a:normAutofit/>
          </a:bodyPr>
          <a:lstStyle/>
          <a:p>
            <a:pPr marL="0" indent="0" defTabSz="914400">
              <a:lnSpc>
                <a:spcPct val="90000"/>
              </a:lnSpc>
              <a:buNone/>
            </a:pPr>
            <a:r>
              <a:rPr lang="en-US" sz="1500">
                <a:latin typeface="+mn-lt"/>
                <a:ea typeface="+mn-ea"/>
                <a:cs typeface="+mn-cs"/>
              </a:rPr>
              <a:t>ORH definition: </a:t>
            </a:r>
          </a:p>
          <a:p>
            <a:pPr defTabSz="914400">
              <a:lnSpc>
                <a:spcPct val="90000"/>
              </a:lnSpc>
            </a:pPr>
            <a:r>
              <a:rPr lang="en-US" sz="1500">
                <a:latin typeface="+mn-lt"/>
                <a:ea typeface="+mn-ea"/>
                <a:cs typeface="+mn-cs"/>
              </a:rPr>
              <a:t>SDRHC is a health care safety net organization that is a 501(c)3 non-profit, community-owned organization with an active board that has as its primary mission to provide primary health care services to those residing in its community.  </a:t>
            </a:r>
          </a:p>
          <a:p>
            <a:pPr defTabSz="914400">
              <a:lnSpc>
                <a:spcPct val="90000"/>
              </a:lnSpc>
            </a:pPr>
            <a:r>
              <a:rPr lang="en-US" sz="1500">
                <a:latin typeface="+mn-lt"/>
                <a:ea typeface="+mn-ea"/>
                <a:cs typeface="+mn-cs"/>
              </a:rPr>
              <a:t>SDRHCs must be located within communities that are both rural and underserved and must currently be delivering primary health care services or can serve patients within six months in its proposed service area. </a:t>
            </a:r>
          </a:p>
          <a:p>
            <a:pPr defTabSz="914400">
              <a:lnSpc>
                <a:spcPct val="90000"/>
              </a:lnSpc>
            </a:pPr>
            <a:endParaRPr lang="en-US" sz="1500">
              <a:latin typeface="+mn-lt"/>
              <a:ea typeface="+mn-ea"/>
              <a:cs typeface="+mn-cs"/>
            </a:endParaRPr>
          </a:p>
        </p:txBody>
      </p:sp>
    </p:spTree>
    <p:extLst>
      <p:ext uri="{BB962C8B-B14F-4D97-AF65-F5344CB8AC3E}">
        <p14:creationId xmlns:p14="http://schemas.microsoft.com/office/powerpoint/2010/main" val="173502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50E8E-5082-4E21-8CF0-36809421CD85}"/>
              </a:ext>
            </a:extLst>
          </p:cNvPr>
          <p:cNvSpPr>
            <a:spLocks noGrp="1"/>
          </p:cNvSpPr>
          <p:nvPr>
            <p:ph type="title"/>
          </p:nvPr>
        </p:nvSpPr>
        <p:spPr>
          <a:xfrm>
            <a:off x="473202" y="640080"/>
            <a:ext cx="3614166" cy="1481328"/>
          </a:xfrm>
        </p:spPr>
        <p:txBody>
          <a:bodyPr vert="horz" lIns="91440" tIns="45720" rIns="91440" bIns="45720" rtlCol="0" anchor="b">
            <a:normAutofit/>
          </a:bodyPr>
          <a:lstStyle/>
          <a:p>
            <a:pPr defTabSz="914400"/>
            <a:r>
              <a:rPr lang="en-US" kern="1200">
                <a:solidFill>
                  <a:schemeClr val="tx1"/>
                </a:solidFill>
                <a:latin typeface="+mn-lt"/>
                <a:ea typeface="+mj-ea"/>
                <a:cs typeface="+mj-cs"/>
              </a:rPr>
              <a:t>Eligibility</a:t>
            </a:r>
            <a:r>
              <a:rPr lang="en-US" sz="4700" kern="1200">
                <a:solidFill>
                  <a:schemeClr val="tx1"/>
                </a:solidFill>
                <a:latin typeface="+mn-lt"/>
                <a:ea typeface="+mj-ea"/>
                <a:cs typeface="+mj-cs"/>
              </a:rPr>
              <a:t>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91C845C-A6EF-4D60-8569-1EAD00A4B31F}"/>
              </a:ext>
            </a:extLst>
          </p:cNvPr>
          <p:cNvSpPr>
            <a:spLocks noGrp="1"/>
          </p:cNvSpPr>
          <p:nvPr>
            <p:ph sz="quarter" idx="14"/>
          </p:nvPr>
        </p:nvSpPr>
        <p:spPr>
          <a:xfrm>
            <a:off x="473202" y="2660904"/>
            <a:ext cx="3614166" cy="3547872"/>
          </a:xfrm>
        </p:spPr>
        <p:txBody>
          <a:bodyPr vert="horz" lIns="91440" tIns="45720" rIns="91440" bIns="45720" rtlCol="0" anchor="t">
            <a:normAutofit/>
          </a:bodyPr>
          <a:lstStyle/>
          <a:p>
            <a:pPr algn="l" defTabSz="914400"/>
            <a:r>
              <a:rPr lang="en-US" sz="1200">
                <a:latin typeface="+mn-lt"/>
                <a:ea typeface="+mn-ea"/>
                <a:cs typeface="+mn-cs"/>
              </a:rPr>
              <a:t>The purpose of the SDRHC program is to increase access to primary care for rural uninsured and underinsured residents. To determine eligibility to become an SDRHC, the applicant organization must first assess if the proposed location can meet important criteria. </a:t>
            </a:r>
          </a:p>
          <a:p>
            <a:pPr indent="-228600" algn="l" defTabSz="914400">
              <a:buFont typeface="Arial" panose="020B0604020202020204" pitchFamily="34" charset="0"/>
              <a:buChar char="•"/>
            </a:pPr>
            <a:endParaRPr lang="en-US" sz="1200">
              <a:latin typeface="+mn-lt"/>
              <a:ea typeface="+mn-ea"/>
              <a:cs typeface="+mn-cs"/>
            </a:endParaRPr>
          </a:p>
          <a:p>
            <a:pPr algn="l" defTabSz="914400"/>
            <a:r>
              <a:rPr lang="en-US" sz="1200">
                <a:latin typeface="+mn-lt"/>
                <a:ea typeface="+mn-ea"/>
                <a:cs typeface="+mn-cs"/>
              </a:rPr>
              <a:t>The following factors are considered:</a:t>
            </a:r>
          </a:p>
          <a:p>
            <a:pPr indent="-228600" algn="l" defTabSz="914400">
              <a:buFont typeface="Arial" panose="020B0604020202020204" pitchFamily="34" charset="0"/>
              <a:buChar char="•"/>
            </a:pPr>
            <a:endParaRPr lang="en-US" sz="1200">
              <a:latin typeface="+mn-lt"/>
              <a:ea typeface="+mn-ea"/>
              <a:cs typeface="+mn-cs"/>
            </a:endParaRPr>
          </a:p>
          <a:p>
            <a:pPr marL="342900" lvl="0" indent="-228600" algn="l" defTabSz="914400">
              <a:buFont typeface="Arial" panose="020B0604020202020204" pitchFamily="34" charset="0"/>
              <a:buChar char="•"/>
            </a:pPr>
            <a:r>
              <a:rPr lang="en-US" sz="1200">
                <a:latin typeface="+mn-lt"/>
                <a:ea typeface="+mn-ea"/>
                <a:cs typeface="+mn-cs"/>
              </a:rPr>
              <a:t>Rural determination</a:t>
            </a:r>
          </a:p>
          <a:p>
            <a:pPr marL="342900" lvl="0" indent="-228600" algn="l" defTabSz="914400">
              <a:buFont typeface="Arial" panose="020B0604020202020204" pitchFamily="34" charset="0"/>
              <a:buChar char="•"/>
            </a:pPr>
            <a:r>
              <a:rPr lang="en-US" sz="1200">
                <a:latin typeface="+mn-lt"/>
                <a:ea typeface="+mn-ea"/>
                <a:cs typeface="+mn-cs"/>
              </a:rPr>
              <a:t>Health Professional Shortage Area determination</a:t>
            </a:r>
          </a:p>
          <a:p>
            <a:pPr marL="342900" lvl="0" indent="-228600" algn="l" defTabSz="914400">
              <a:buFont typeface="Arial" panose="020B0604020202020204" pitchFamily="34" charset="0"/>
              <a:buChar char="•"/>
            </a:pPr>
            <a:r>
              <a:rPr lang="en-US" sz="1200">
                <a:latin typeface="+mn-lt"/>
                <a:ea typeface="+mn-ea"/>
                <a:cs typeface="+mn-cs"/>
              </a:rPr>
              <a:t>Availability of primary care services in neighboring communities</a:t>
            </a:r>
          </a:p>
          <a:p>
            <a:pPr marL="342900" lvl="0" indent="-228600" algn="l" defTabSz="914400">
              <a:buFont typeface="Arial" panose="020B0604020202020204" pitchFamily="34" charset="0"/>
              <a:buChar char="•"/>
            </a:pPr>
            <a:r>
              <a:rPr lang="en-US" sz="1200">
                <a:latin typeface="+mn-lt"/>
                <a:ea typeface="+mn-ea"/>
                <a:cs typeface="+mn-cs"/>
              </a:rPr>
              <a:t>County Distress Ranking – Tier 1 or 2</a:t>
            </a:r>
          </a:p>
          <a:p>
            <a:pPr marL="342900" lvl="0" indent="-228600" algn="l" defTabSz="914400">
              <a:buFont typeface="Arial" panose="020B0604020202020204" pitchFamily="34" charset="0"/>
              <a:buChar char="•"/>
            </a:pPr>
            <a:r>
              <a:rPr lang="en-US" sz="1200">
                <a:latin typeface="+mn-lt"/>
                <a:ea typeface="+mn-ea"/>
                <a:cs typeface="+mn-cs"/>
              </a:rPr>
              <a:t>501c3 Organization</a:t>
            </a:r>
          </a:p>
          <a:p>
            <a:pPr indent="-228600" algn="l" defTabSz="914400">
              <a:buFont typeface="Arial" panose="020B0604020202020204" pitchFamily="34" charset="0"/>
              <a:buChar char="•"/>
            </a:pPr>
            <a:endParaRPr lang="en-US" sz="1200">
              <a:latin typeface="+mn-lt"/>
              <a:ea typeface="+mn-ea"/>
              <a:cs typeface="+mn-cs"/>
            </a:endParaRPr>
          </a:p>
        </p:txBody>
      </p:sp>
      <p:pic>
        <p:nvPicPr>
          <p:cNvPr id="3" name="Picture 2">
            <a:extLst>
              <a:ext uri="{FF2B5EF4-FFF2-40B4-BE49-F238E27FC236}">
                <a16:creationId xmlns:a16="http://schemas.microsoft.com/office/drawing/2014/main" id="{21E565F1-856A-47C9-BCA5-5075ED105080}"/>
              </a:ext>
            </a:extLst>
          </p:cNvPr>
          <p:cNvPicPr>
            <a:picLocks noChangeAspect="1"/>
          </p:cNvPicPr>
          <p:nvPr/>
        </p:nvPicPr>
        <p:blipFill>
          <a:blip r:embed="rId3"/>
          <a:stretch>
            <a:fillRect/>
          </a:stretch>
        </p:blipFill>
        <p:spPr>
          <a:xfrm>
            <a:off x="4574286" y="726541"/>
            <a:ext cx="4094226" cy="5404918"/>
          </a:xfrm>
          <a:prstGeom prst="rect">
            <a:avLst/>
          </a:prstGeom>
        </p:spPr>
      </p:pic>
    </p:spTree>
    <p:extLst>
      <p:ext uri="{BB962C8B-B14F-4D97-AF65-F5344CB8AC3E}">
        <p14:creationId xmlns:p14="http://schemas.microsoft.com/office/powerpoint/2010/main" val="7897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C22B-23C4-4122-993A-1A0927CB9581}"/>
              </a:ext>
            </a:extLst>
          </p:cNvPr>
          <p:cNvSpPr>
            <a:spLocks noGrp="1"/>
          </p:cNvSpPr>
          <p:nvPr>
            <p:ph type="title"/>
          </p:nvPr>
        </p:nvSpPr>
        <p:spPr/>
        <p:txBody>
          <a:bodyPr lIns="91440" tIns="45720" rIns="91440" bIns="45720" anchor="t">
            <a:noAutofit/>
          </a:bodyPr>
          <a:lstStyle/>
          <a:p>
            <a:r>
              <a:rPr lang="en-US">
                <a:latin typeface="Arial"/>
                <a:cs typeface="Arial"/>
              </a:rPr>
              <a:t>Applicant Frameworks</a:t>
            </a:r>
            <a:endParaRPr lang="en-US"/>
          </a:p>
        </p:txBody>
      </p:sp>
      <p:graphicFrame>
        <p:nvGraphicFramePr>
          <p:cNvPr id="3" name="Diagram 3">
            <a:extLst>
              <a:ext uri="{FF2B5EF4-FFF2-40B4-BE49-F238E27FC236}">
                <a16:creationId xmlns:a16="http://schemas.microsoft.com/office/drawing/2014/main" id="{9E094DE9-C9DC-4133-BE81-8F279F7AAC1D}"/>
              </a:ext>
            </a:extLst>
          </p:cNvPr>
          <p:cNvGraphicFramePr/>
          <p:nvPr>
            <p:extLst>
              <p:ext uri="{D42A27DB-BD31-4B8C-83A1-F6EECF244321}">
                <p14:modId xmlns:p14="http://schemas.microsoft.com/office/powerpoint/2010/main" val="139813850"/>
              </p:ext>
            </p:extLst>
          </p:nvPr>
        </p:nvGraphicFramePr>
        <p:xfrm>
          <a:off x="725075" y="1267875"/>
          <a:ext cx="7693850" cy="505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2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2551-7C73-473A-B584-DB4B9B690083}"/>
              </a:ext>
            </a:extLst>
          </p:cNvPr>
          <p:cNvSpPr>
            <a:spLocks noGrp="1"/>
          </p:cNvSpPr>
          <p:nvPr>
            <p:ph type="title"/>
          </p:nvPr>
        </p:nvSpPr>
        <p:spPr/>
        <p:txBody>
          <a:bodyPr lIns="91440" tIns="45720" rIns="91440" bIns="45720" anchor="t">
            <a:noAutofit/>
          </a:bodyPr>
          <a:lstStyle/>
          <a:p>
            <a:r>
              <a:rPr lang="en-US">
                <a:latin typeface="Arial"/>
                <a:cs typeface="Arial"/>
              </a:rPr>
              <a:t>Funding for Continuing &amp; New SDRHCs</a:t>
            </a:r>
            <a:endParaRPr lang="en-US"/>
          </a:p>
        </p:txBody>
      </p:sp>
      <p:graphicFrame>
        <p:nvGraphicFramePr>
          <p:cNvPr id="3" name="Diagram 3">
            <a:extLst>
              <a:ext uri="{FF2B5EF4-FFF2-40B4-BE49-F238E27FC236}">
                <a16:creationId xmlns:a16="http://schemas.microsoft.com/office/drawing/2014/main" id="{EB19627F-7245-47D6-9CFB-D8623B8C34EB}"/>
              </a:ext>
            </a:extLst>
          </p:cNvPr>
          <p:cNvGraphicFramePr/>
          <p:nvPr>
            <p:extLst>
              <p:ext uri="{D42A27DB-BD31-4B8C-83A1-F6EECF244321}">
                <p14:modId xmlns:p14="http://schemas.microsoft.com/office/powerpoint/2010/main" val="2286236289"/>
              </p:ext>
            </p:extLst>
          </p:nvPr>
        </p:nvGraphicFramePr>
        <p:xfrm>
          <a:off x="715005" y="1167170"/>
          <a:ext cx="7885188" cy="493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39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B7CA-E29D-48BE-87F7-59DE29286286}"/>
              </a:ext>
            </a:extLst>
          </p:cNvPr>
          <p:cNvSpPr>
            <a:spLocks noGrp="1"/>
          </p:cNvSpPr>
          <p:nvPr>
            <p:ph type="title"/>
          </p:nvPr>
        </p:nvSpPr>
        <p:spPr/>
        <p:txBody>
          <a:bodyPr lIns="91440" tIns="45720" rIns="91440" bIns="45720" anchor="t">
            <a:noAutofit/>
          </a:bodyPr>
          <a:lstStyle/>
          <a:p>
            <a:r>
              <a:rPr lang="en-US">
                <a:latin typeface="Arial"/>
                <a:cs typeface="Arial"/>
              </a:rPr>
              <a:t>Capacity Funding</a:t>
            </a:r>
            <a:endParaRPr lang="en-US"/>
          </a:p>
        </p:txBody>
      </p:sp>
      <p:sp>
        <p:nvSpPr>
          <p:cNvPr id="3" name="Text Placeholder 2">
            <a:extLst>
              <a:ext uri="{FF2B5EF4-FFF2-40B4-BE49-F238E27FC236}">
                <a16:creationId xmlns:a16="http://schemas.microsoft.com/office/drawing/2014/main" id="{C7272EB6-42E9-406A-A0CD-1C914FFEDE48}"/>
              </a:ext>
            </a:extLst>
          </p:cNvPr>
          <p:cNvSpPr>
            <a:spLocks noGrp="1"/>
          </p:cNvSpPr>
          <p:nvPr>
            <p:ph type="body" sz="quarter" idx="10"/>
          </p:nvPr>
        </p:nvSpPr>
        <p:spPr/>
        <p:txBody>
          <a:bodyPr lIns="91440" tIns="45720" rIns="91440" bIns="45720" anchor="t">
            <a:noAutofit/>
          </a:bodyPr>
          <a:lstStyle/>
          <a:p>
            <a:r>
              <a:rPr lang="en-US" sz="2400" b="0">
                <a:latin typeface="Arial"/>
                <a:cs typeface="Arial"/>
              </a:rPr>
              <a:t>Eligible organizations may seek funding for capacity building when the assessment or application indicates further development is warranted. Organizations may apply for capacity funds directly or may be selected for capacity funds if not selected as a SDRHC</a:t>
            </a:r>
          </a:p>
          <a:p>
            <a:r>
              <a:rPr lang="en-US" sz="2400" b="0">
                <a:solidFill>
                  <a:schemeClr val="dk1"/>
                </a:solidFill>
                <a:latin typeface="Arial"/>
                <a:cs typeface="Arial"/>
              </a:rPr>
              <a:t>Capacity funds can help an organization improve their community coordination, collaboration, and will ultimately strengthen the organization’s future SDRHC application.   </a:t>
            </a:r>
          </a:p>
          <a:p>
            <a:pPr marL="633095" lvl="1" indent="-233045">
              <a:buFont typeface="Wingdings,Sans-Serif" panose="020B0604020202020204" pitchFamily="34" charset="0"/>
              <a:buChar char="q"/>
            </a:pPr>
            <a:r>
              <a:rPr lang="en-US" sz="1800">
                <a:solidFill>
                  <a:schemeClr val="dk1"/>
                </a:solidFill>
                <a:latin typeface="Arial"/>
                <a:cs typeface="Arial"/>
              </a:rPr>
              <a:t>Types of Capacity</a:t>
            </a:r>
            <a:r>
              <a:rPr lang="en-US" sz="1800" b="0">
                <a:solidFill>
                  <a:schemeClr val="dk1"/>
                </a:solidFill>
                <a:latin typeface="Arial"/>
                <a:cs typeface="Arial"/>
              </a:rPr>
              <a:t> – staffing, organizational, communication, and collaboration, structural (procedures), and material (equipment)</a:t>
            </a:r>
          </a:p>
          <a:p>
            <a:pPr marL="633095" lvl="1" indent="-233045">
              <a:buFont typeface="Wingdings,Sans-Serif" panose="020B0604020202020204" pitchFamily="34" charset="0"/>
              <a:buChar char="q"/>
            </a:pPr>
            <a:r>
              <a:rPr lang="en-US" sz="1800">
                <a:solidFill>
                  <a:schemeClr val="dk1"/>
                </a:solidFill>
                <a:latin typeface="Arial"/>
                <a:cs typeface="Arial"/>
              </a:rPr>
              <a:t>Levels of Capacity</a:t>
            </a:r>
            <a:r>
              <a:rPr lang="en-US" sz="1800" b="0">
                <a:solidFill>
                  <a:schemeClr val="dk1"/>
                </a:solidFill>
                <a:latin typeface="Arial"/>
                <a:cs typeface="Arial"/>
              </a:rPr>
              <a:t> – information, skills, structures, and processes</a:t>
            </a:r>
          </a:p>
          <a:p>
            <a:pPr marL="633095" lvl="1" indent="-233045">
              <a:buFont typeface="Wingdings,Sans-Serif" panose="020B0604020202020204" pitchFamily="34" charset="0"/>
              <a:buChar char="q"/>
            </a:pPr>
            <a:r>
              <a:rPr lang="en-US" sz="1800">
                <a:solidFill>
                  <a:schemeClr val="dk1"/>
                </a:solidFill>
                <a:latin typeface="Arial"/>
                <a:cs typeface="Arial"/>
              </a:rPr>
              <a:t>Stages of Capacity-building</a:t>
            </a:r>
            <a:r>
              <a:rPr lang="en-US" sz="1800" b="0">
                <a:solidFill>
                  <a:schemeClr val="dk1"/>
                </a:solidFill>
                <a:latin typeface="Arial"/>
                <a:cs typeface="Arial"/>
              </a:rPr>
              <a:t> – exploration, emerging implementation, full implementation, and sustainability</a:t>
            </a:r>
            <a:endParaRPr lang="en-US" sz="1800">
              <a:solidFill>
                <a:schemeClr val="dk1"/>
              </a:solidFill>
              <a:latin typeface="Arial"/>
              <a:cs typeface="Arial"/>
            </a:endParaRPr>
          </a:p>
        </p:txBody>
      </p:sp>
    </p:spTree>
    <p:extLst>
      <p:ext uri="{BB962C8B-B14F-4D97-AF65-F5344CB8AC3E}">
        <p14:creationId xmlns:p14="http://schemas.microsoft.com/office/powerpoint/2010/main" val="4153909042"/>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5AB001148CA34EBF6625D25B90ABB0" ma:contentTypeVersion="14" ma:contentTypeDescription="Create a new document." ma:contentTypeScope="" ma:versionID="f676bed7164d4fb9f9a5307c298640e4">
  <xsd:schema xmlns:xsd="http://www.w3.org/2001/XMLSchema" xmlns:xs="http://www.w3.org/2001/XMLSchema" xmlns:p="http://schemas.microsoft.com/office/2006/metadata/properties" xmlns:ns1="http://schemas.microsoft.com/sharepoint/v3" xmlns:ns2="0fcd0b01-5c9e-44e6-a004-d5b6ff663c2b" xmlns:ns3="51b972f8-6d59-4bf9-9386-0befb64be1e2" targetNamespace="http://schemas.microsoft.com/office/2006/metadata/properties" ma:root="true" ma:fieldsID="84e6c8d14884e28f75aeb285223972ca" ns1:_="" ns2:_="" ns3:_="">
    <xsd:import namespace="http://schemas.microsoft.com/sharepoint/v3"/>
    <xsd:import namespace="0fcd0b01-5c9e-44e6-a004-d5b6ff663c2b"/>
    <xsd:import namespace="51b972f8-6d59-4bf9-9386-0befb64be1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cd0b01-5c9e-44e6-a004-d5b6ff663c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972f8-6d59-4bf9-9386-0befb64be1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0D9FB6-35F1-4888-9A9E-BA42B9B75831}">
  <ds:schemaRefs>
    <ds:schemaRef ds:uri="http://schemas.microsoft.com/sharepoint/v3/contenttype/forms"/>
  </ds:schemaRefs>
</ds:datastoreItem>
</file>

<file path=customXml/itemProps2.xml><?xml version="1.0" encoding="utf-8"?>
<ds:datastoreItem xmlns:ds="http://schemas.openxmlformats.org/officeDocument/2006/customXml" ds:itemID="{F54E0C11-FDD3-4ED1-9F1C-F9A9F695BEDB}">
  <ds:schemaRefs>
    <ds:schemaRef ds:uri="a0ca7b0e-870d-4d13-8f54-25f8ee200a9d"/>
    <ds:schemaRef ds:uri="e6067449-8796-49e4-8d61-964a215ef5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AC4409-CCE7-4689-AD59-2ECBB13C193E}">
  <ds:schemaRefs>
    <ds:schemaRef ds:uri="0fcd0b01-5c9e-44e6-a004-d5b6ff663c2b"/>
    <ds:schemaRef ds:uri="51b972f8-6d59-4bf9-9386-0befb64be1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2432</Words>
  <Application>Microsoft Office PowerPoint</Application>
  <PresentationFormat>On-screen Show (4:3)</PresentationFormat>
  <Paragraphs>187</Paragraphs>
  <Slides>26</Slides>
  <Notes>21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Arial</vt:lpstr>
      <vt:lpstr>Calibri</vt:lpstr>
      <vt:lpstr>Calibri Light</vt:lpstr>
      <vt:lpstr>Franklin Gothic Demi Cond</vt:lpstr>
      <vt:lpstr>Franklin Gothic Medium</vt:lpstr>
      <vt:lpstr>Franklin Gothic Medium Cond</vt:lpstr>
      <vt:lpstr>Gotham Bold</vt:lpstr>
      <vt:lpstr>Gotham Light</vt:lpstr>
      <vt:lpstr>Helvetica</vt:lpstr>
      <vt:lpstr>Times New Roman</vt:lpstr>
      <vt:lpstr>Wingdings</vt:lpstr>
      <vt:lpstr>Wingdings,Sans-Serif</vt:lpstr>
      <vt:lpstr>3_Office Theme</vt:lpstr>
      <vt:lpstr>3_Office Theme</vt:lpstr>
      <vt:lpstr>Office Theme</vt:lpstr>
      <vt:lpstr>PowerPoint Presentation</vt:lpstr>
      <vt:lpstr>Welcome</vt:lpstr>
      <vt:lpstr>About the Office of Rural Health (ORH) and Our Mission​</vt:lpstr>
      <vt:lpstr>PowerPoint Presentation</vt:lpstr>
      <vt:lpstr>State Designated Rural Health Center (SDRHCs)  </vt:lpstr>
      <vt:lpstr>Eligibility  </vt:lpstr>
      <vt:lpstr>Applicant Frameworks</vt:lpstr>
      <vt:lpstr>Funding for Continuing &amp; New SDRHCs</vt:lpstr>
      <vt:lpstr>Capacity Funding</vt:lpstr>
      <vt:lpstr>Applicant Requirements </vt:lpstr>
      <vt:lpstr>Applicant Requirements cont'd.</vt:lpstr>
      <vt:lpstr>PowerPoint Presentation</vt:lpstr>
      <vt:lpstr>Two-Step Application Process   </vt:lpstr>
      <vt:lpstr>Scoring Criteria </vt:lpstr>
      <vt:lpstr>Overview of Organization     10 Points   These are set questions regarding hours your clinic is open, patients, capacity, etc.</vt:lpstr>
      <vt:lpstr>Community Need    20 Points   Why are the grant funds needed?</vt:lpstr>
      <vt:lpstr>Improved Access to Care    15 Points   Will your organization make a difference in the community?</vt:lpstr>
      <vt:lpstr>Community Collaboration    15 Points   Is your organization partnering with others in the community?</vt:lpstr>
      <vt:lpstr>Work Plan    15 Points  Bringing it all together...   </vt:lpstr>
      <vt:lpstr>Performance Measures    10 Points   Medical Access Plan Targets and Performance Measure Narrative</vt:lpstr>
      <vt:lpstr>Performance Measures Note: Our performance measures are based off the measures in the Uniform Data System, a standardized reporting system that federally qualified health centers use to submit data.   - BMI - High Blood Pressure - Diabetes – HbA1c - Tobacco Use  Diabetes: Hemoglobin A1c Diabetes: Hemoglobin A1c  </vt:lpstr>
      <vt:lpstr>Sustainability Model    5 Points   What is your next step?</vt:lpstr>
      <vt:lpstr>Budget    10 Points   Complete the excel template &amp; budget narrative</vt:lpstr>
      <vt:lpstr>Budget 10 Points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Ingram, Ginny</dc:creator>
  <cp:lastModifiedBy>Brock, Dorothea</cp:lastModifiedBy>
  <cp:revision>23</cp:revision>
  <dcterms:created xsi:type="dcterms:W3CDTF">2020-10-29T19:22:19Z</dcterms:created>
  <dcterms:modified xsi:type="dcterms:W3CDTF">2021-04-07T19:25:25Z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0x010100735AB001148CA34EBF6625D25B90ABB0</vt:lpwstr>
  </property>
</Properties>
</file>