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8"/>
  </p:notesMasterIdLst>
  <p:handoutMasterIdLst>
    <p:handoutMasterId r:id="rId49"/>
  </p:handoutMasterIdLst>
  <p:sldIdLst>
    <p:sldId id="458" r:id="rId2"/>
    <p:sldId id="449" r:id="rId3"/>
    <p:sldId id="512" r:id="rId4"/>
    <p:sldId id="461" r:id="rId5"/>
    <p:sldId id="513" r:id="rId6"/>
    <p:sldId id="516" r:id="rId7"/>
    <p:sldId id="514" r:id="rId8"/>
    <p:sldId id="515" r:id="rId9"/>
    <p:sldId id="462" r:id="rId10"/>
    <p:sldId id="463" r:id="rId11"/>
    <p:sldId id="464" r:id="rId12"/>
    <p:sldId id="466" r:id="rId13"/>
    <p:sldId id="490" r:id="rId14"/>
    <p:sldId id="465" r:id="rId15"/>
    <p:sldId id="467" r:id="rId16"/>
    <p:sldId id="468" r:id="rId17"/>
    <p:sldId id="469" r:id="rId18"/>
    <p:sldId id="470" r:id="rId19"/>
    <p:sldId id="471" r:id="rId20"/>
    <p:sldId id="473" r:id="rId21"/>
    <p:sldId id="472" r:id="rId22"/>
    <p:sldId id="474" r:id="rId23"/>
    <p:sldId id="475" r:id="rId24"/>
    <p:sldId id="476" r:id="rId25"/>
    <p:sldId id="484" r:id="rId26"/>
    <p:sldId id="477" r:id="rId27"/>
    <p:sldId id="485" r:id="rId28"/>
    <p:sldId id="478" r:id="rId29"/>
    <p:sldId id="486" r:id="rId30"/>
    <p:sldId id="479" r:id="rId31"/>
    <p:sldId id="487" r:id="rId32"/>
    <p:sldId id="488" r:id="rId33"/>
    <p:sldId id="489" r:id="rId34"/>
    <p:sldId id="517" r:id="rId35"/>
    <p:sldId id="494" r:id="rId36"/>
    <p:sldId id="497" r:id="rId37"/>
    <p:sldId id="498" r:id="rId38"/>
    <p:sldId id="509" r:id="rId39"/>
    <p:sldId id="508" r:id="rId40"/>
    <p:sldId id="507" r:id="rId41"/>
    <p:sldId id="481" r:id="rId42"/>
    <p:sldId id="510" r:id="rId43"/>
    <p:sldId id="492" r:id="rId44"/>
    <p:sldId id="482" r:id="rId45"/>
    <p:sldId id="511" r:id="rId46"/>
    <p:sldId id="483" r:id="rId4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 id="2" name="Saunders, Kimberly R" initials="SKR" lastIdx="1" clrIdx="1">
    <p:extLst>
      <p:ext uri="{19B8F6BF-5375-455C-9EA6-DF929625EA0E}">
        <p15:presenceInfo xmlns:p15="http://schemas.microsoft.com/office/powerpoint/2012/main" userId="S::Kimberly.Saunders@dhhs.nc.gov::5a5a3f82-b1ee-4813-9e35-e4df6f05f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27" autoAdjust="0"/>
    <p:restoredTop sz="86418" autoAdjust="0"/>
  </p:normalViewPr>
  <p:slideViewPr>
    <p:cSldViewPr snapToGrid="0">
      <p:cViewPr varScale="1">
        <p:scale>
          <a:sx n="95" d="100"/>
          <a:sy n="95" d="100"/>
        </p:scale>
        <p:origin x="1620" y="96"/>
      </p:cViewPr>
      <p:guideLst>
        <p:guide orient="horz" pos="2160"/>
        <p:guide pos="2880"/>
      </p:guideLst>
    </p:cSldViewPr>
  </p:slideViewPr>
  <p:outlineViewPr>
    <p:cViewPr>
      <p:scale>
        <a:sx n="33" d="100"/>
        <a:sy n="33" d="100"/>
      </p:scale>
      <p:origin x="0" y="64"/>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274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2/19/2025</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2/19/2025</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the North Carolina Department of Health and Human Services Refugee Information System Reports Training. My name is Kimberly Saunders, and I am a Refugee Program Consultant with the North Carolina State Refugee Office and I will be conducting this training today.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153952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When hovering over the Performance Report you will see a list of three reports: 1. Performance Report Schedule B, 2. Performance Report Schedule C Services, and 3. Performance Report Schedule C Employability Services. </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147669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requires you to search by date range and provider name. </a:t>
            </a:r>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36823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Performance Report Schedule B displays the number of health screenings completed and the percentage that were completed within 90 days of DOA. It also displays the number of new arrivals. It can only be </a:t>
            </a:r>
            <a:r>
              <a:rPr lang="en-US" b="0" dirty="0">
                <a:solidFill>
                  <a:schemeClr val="accent3">
                    <a:lumMod val="75000"/>
                  </a:schemeClr>
                </a:solidFill>
              </a:rPr>
              <a:t>exported to a pdf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3414115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allows you to search within a date range by provider </a:t>
            </a: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and funding source. It will show you completed services for the time frame you chose</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2823489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Schedule C Services report is required to accompany some reports you will submit to the State Refugee Office. This report is a great tool to track how many clients you have served in the contract year, and it also can be exported to a Microsoft Excel spreadsheet or saved as a pdf file.</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8277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Schedule C Employability allows you to search by date range referencing to provider and funding source</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dirty="0"/>
              <a:t>It will show you completed Employability related services for the time frame you choose.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152168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3">
                    <a:lumMod val="75000"/>
                  </a:schemeClr>
                </a:solidFill>
              </a:rPr>
              <a:t>This Report will show those clients who are receiving employability services that have been entered into Client Services portion of RIS for the time period selected. These services include Employment, On the Job Training, English Language Services, and Vocational Training Services.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3">
                    <a:lumMod val="75000"/>
                  </a:schemeClr>
                </a:solidFill>
              </a:rPr>
              <a:t>Any actual Employment Information entered in RIS like health benefits information, wages and full time and part time employments placed during the selected time period along with any cash assistance information entered in RIS.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21</a:t>
            </a:fld>
            <a:endParaRPr lang="en-US" dirty="0"/>
          </a:p>
        </p:txBody>
      </p:sp>
    </p:spTree>
    <p:extLst>
      <p:ext uri="{BB962C8B-B14F-4D97-AF65-F5344CB8AC3E}">
        <p14:creationId xmlns:p14="http://schemas.microsoft.com/office/powerpoint/2010/main" val="2758594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does not export to Microsoft Excel only to PDF</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22</a:t>
            </a:fld>
            <a:endParaRPr lang="en-US" dirty="0"/>
          </a:p>
        </p:txBody>
      </p:sp>
    </p:spTree>
    <p:extLst>
      <p:ext uri="{BB962C8B-B14F-4D97-AF65-F5344CB8AC3E}">
        <p14:creationId xmlns:p14="http://schemas.microsoft.com/office/powerpoint/2010/main" val="4114880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Annual Service report shows what services the agency has provided by year to date. This report is sorted by Service Type, Funding Source, and the service provided within the scope of five years</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2844733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Remember: The Refugee list helps you search for refugees and the more information that</a:t>
            </a:r>
            <a:r>
              <a:rPr lang="en-US" sz="1800" kern="12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t>
            </a: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s provided in the fields your pool search will be smaller. This report can be exported to an Excel spreadsheet.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324011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RIS Reports training we will review all of the reports listed on this slide. </a:t>
            </a:r>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54671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3">
                    <a:lumMod val="75000"/>
                  </a:schemeClr>
                </a:solidFill>
              </a:rPr>
              <a:t>This report shows new arrivals your agency has entered for a specific time period.</a:t>
            </a:r>
          </a:p>
          <a:p>
            <a:r>
              <a:rPr lang="en-US" dirty="0"/>
              <a:t>You will see results displayed for the time period you selected and details such as A#, Case ID, SSN, Name, SIS ID, EIS ID, DOA and DOB. </a:t>
            </a:r>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969158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accent3">
                    <a:lumMod val="75000"/>
                  </a:schemeClr>
                </a:solidFill>
              </a:rPr>
              <a:t>This report provides data on those entering Employment and those with Health Screening Data entered in RIS. Currently the buttons Export Entering Employment data to excel and Export health screening data to excel are not working. You can only view this report in a pdf form.  </a:t>
            </a:r>
          </a:p>
          <a:p>
            <a:endParaRPr lang="en-US" b="1" dirty="0"/>
          </a:p>
        </p:txBody>
      </p:sp>
      <p:sp>
        <p:nvSpPr>
          <p:cNvPr id="4" name="Slide Number Placeholder 3"/>
          <p:cNvSpPr>
            <a:spLocks noGrp="1"/>
          </p:cNvSpPr>
          <p:nvPr>
            <p:ph type="sldNum" sz="quarter" idx="5"/>
          </p:nvPr>
        </p:nvSpPr>
        <p:spPr/>
        <p:txBody>
          <a:bodyPr/>
          <a:lstStyle/>
          <a:p>
            <a:fld id="{DBCC7D24-0DC9-4E9C-89C0-35D79A09D337}" type="slidenum">
              <a:rPr lang="en-US" smtClean="0"/>
              <a:t>26</a:t>
            </a:fld>
            <a:endParaRPr lang="en-US" dirty="0"/>
          </a:p>
        </p:txBody>
      </p:sp>
    </p:spTree>
    <p:extLst>
      <p:ext uri="{BB962C8B-B14F-4D97-AF65-F5344CB8AC3E}">
        <p14:creationId xmlns:p14="http://schemas.microsoft.com/office/powerpoint/2010/main" val="223525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t>As you can see </a:t>
            </a:r>
            <a:r>
              <a:rPr lang="en-US" sz="1800" dirty="0">
                <a:effectLst/>
                <a:highlight>
                  <a:srgbClr val="FFFF00"/>
                </a:highlight>
                <a:latin typeface="Aptos" panose="020B0004020202020204" pitchFamily="34" charset="0"/>
                <a:ea typeface="Times New Roman" panose="02020603050405020304" pitchFamily="18" charset="0"/>
              </a:rPr>
              <a:t>DOA Tracking breaks down information in several ways including the number of refugees entering employment as well as those who received health screenings. All reports discussed on this </a:t>
            </a:r>
            <a:r>
              <a:rPr lang="en-US" sz="1800" dirty="0" err="1">
                <a:effectLst/>
                <a:highlight>
                  <a:srgbClr val="FFFF00"/>
                </a:highlight>
                <a:latin typeface="Aptos" panose="020B0004020202020204" pitchFamily="34" charset="0"/>
                <a:ea typeface="Times New Roman" panose="02020603050405020304" pitchFamily="18" charset="0"/>
              </a:rPr>
              <a:t>powerpoint</a:t>
            </a:r>
            <a:r>
              <a:rPr lang="en-US" sz="1800" dirty="0">
                <a:effectLst/>
                <a:highlight>
                  <a:srgbClr val="FFFF00"/>
                </a:highlight>
                <a:latin typeface="Aptos" panose="020B0004020202020204" pitchFamily="34" charset="0"/>
                <a:ea typeface="Times New Roman" panose="02020603050405020304" pitchFamily="18" charset="0"/>
              </a:rPr>
              <a:t> can be a great tool to use in collecting and tracking data in many ways, such as a reference tool, to keep track of, and improve client services.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27</a:t>
            </a:fld>
            <a:endParaRPr lang="en-US" dirty="0"/>
          </a:p>
        </p:txBody>
      </p:sp>
    </p:spTree>
    <p:extLst>
      <p:ext uri="{BB962C8B-B14F-4D97-AF65-F5344CB8AC3E}">
        <p14:creationId xmlns:p14="http://schemas.microsoft.com/office/powerpoint/2010/main" val="2993618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3">
                    <a:lumMod val="75000"/>
                  </a:schemeClr>
                </a:solidFill>
              </a:rPr>
              <a:t>This report shows those missing health screenings for 60 days or greater and less than 90 days.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28</a:t>
            </a:fld>
            <a:endParaRPr lang="en-US" dirty="0"/>
          </a:p>
        </p:txBody>
      </p:sp>
    </p:spTree>
    <p:extLst>
      <p:ext uri="{BB962C8B-B14F-4D97-AF65-F5344CB8AC3E}">
        <p14:creationId xmlns:p14="http://schemas.microsoft.com/office/powerpoint/2010/main" val="1794670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this report displays client name, country of origin, alien number, gender, and DOA for those with missing health screenings during the time period selected. </a:t>
            </a:r>
          </a:p>
        </p:txBody>
      </p:sp>
      <p:sp>
        <p:nvSpPr>
          <p:cNvPr id="4" name="Slide Number Placeholder 3"/>
          <p:cNvSpPr>
            <a:spLocks noGrp="1"/>
          </p:cNvSpPr>
          <p:nvPr>
            <p:ph type="sldNum" sz="quarter" idx="5"/>
          </p:nvPr>
        </p:nvSpPr>
        <p:spPr/>
        <p:txBody>
          <a:bodyPr/>
          <a:lstStyle/>
          <a:p>
            <a:fld id="{DBCC7D24-0DC9-4E9C-89C0-35D79A09D337}" type="slidenum">
              <a:rPr lang="en-US" smtClean="0"/>
              <a:t>29</a:t>
            </a:fld>
            <a:endParaRPr lang="en-US" dirty="0"/>
          </a:p>
        </p:txBody>
      </p:sp>
    </p:spTree>
    <p:extLst>
      <p:ext uri="{BB962C8B-B14F-4D97-AF65-F5344CB8AC3E}">
        <p14:creationId xmlns:p14="http://schemas.microsoft.com/office/powerpoint/2010/main" val="368765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reports, for the most part, provide information on actual employment.  They do not display Employment service data. The Schedule C Services Report will show employment service data, and if your agency provides employment services but not actual job placement you may not see any data in these reports. In the next few slides, I will review what each of the three reports look like. </a:t>
            </a:r>
          </a:p>
        </p:txBody>
      </p:sp>
      <p:sp>
        <p:nvSpPr>
          <p:cNvPr id="4" name="Slide Number Placeholder 3"/>
          <p:cNvSpPr>
            <a:spLocks noGrp="1"/>
          </p:cNvSpPr>
          <p:nvPr>
            <p:ph type="sldNum" sz="quarter" idx="5"/>
          </p:nvPr>
        </p:nvSpPr>
        <p:spPr/>
        <p:txBody>
          <a:bodyPr/>
          <a:lstStyle/>
          <a:p>
            <a:fld id="{DBCC7D24-0DC9-4E9C-89C0-35D79A09D337}" type="slidenum">
              <a:rPr lang="en-US" smtClean="0"/>
              <a:t>30</a:t>
            </a:fld>
            <a:endParaRPr lang="en-US" dirty="0"/>
          </a:p>
        </p:txBody>
      </p:sp>
    </p:spTree>
    <p:extLst>
      <p:ext uri="{BB962C8B-B14F-4D97-AF65-F5344CB8AC3E}">
        <p14:creationId xmlns:p14="http://schemas.microsoft.com/office/powerpoint/2010/main" val="35895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allows users to search for employable clients. The search is based around a Date of Arrival, Provider, and Funding Source. Information in this report is grouped by Funding Source which includes the following listing: Name, Country of Origin, Alien Number, Gender, Date of Arrival (DOA), Employment Services Date, Employment Assistance Type, Immigration Status, Services Completed, DOA to services received, Employment Begin Date, DOA to Employment, Job Type, Benefits Offered, Wage, End Date and Date of Birth. Of note: Employable clients are defined as clients who are between 18 and 65 upon arrival in the U.S., and who do not possess an Employment Exempt reason listed in the “Refugee Detail” Screen. </a:t>
            </a:r>
          </a:p>
        </p:txBody>
      </p:sp>
      <p:sp>
        <p:nvSpPr>
          <p:cNvPr id="4" name="Slide Number Placeholder 3"/>
          <p:cNvSpPr>
            <a:spLocks noGrp="1"/>
          </p:cNvSpPr>
          <p:nvPr>
            <p:ph type="sldNum" sz="quarter" idx="5"/>
          </p:nvPr>
        </p:nvSpPr>
        <p:spPr/>
        <p:txBody>
          <a:bodyPr/>
          <a:lstStyle/>
          <a:p>
            <a:fld id="{DBCC7D24-0DC9-4E9C-89C0-35D79A09D337}" type="slidenum">
              <a:rPr lang="en-US" smtClean="0"/>
              <a:t>31</a:t>
            </a:fld>
            <a:endParaRPr lang="en-US" dirty="0"/>
          </a:p>
        </p:txBody>
      </p:sp>
    </p:spTree>
    <p:extLst>
      <p:ext uri="{BB962C8B-B14F-4D97-AF65-F5344CB8AC3E}">
        <p14:creationId xmlns:p14="http://schemas.microsoft.com/office/powerpoint/2010/main" val="3394047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shows a combination of employment services provided as well as job placement by a specific time period. The user may view all job placements made during the specified time period (including multiple job placements for the same individual). Employment data is grouped by Funding Source. </a:t>
            </a:r>
          </a:p>
          <a:p>
            <a:r>
              <a:rPr lang="en-US" dirty="0"/>
              <a:t>I will review what each heading means next. </a:t>
            </a:r>
          </a:p>
          <a:p>
            <a:endParaRPr lang="en-US" dirty="0"/>
          </a:p>
          <a:p>
            <a:r>
              <a:rPr lang="en-US" dirty="0"/>
              <a:t>Demographic Information (Client Name, Alien Number, Country of Origin, Sex/Gender, Date of Arrival) </a:t>
            </a:r>
          </a:p>
          <a:p>
            <a:r>
              <a:rPr lang="en-US" dirty="0"/>
              <a:t>Next is Exempt: Are they exempt from employment? </a:t>
            </a:r>
          </a:p>
          <a:p>
            <a:endParaRPr lang="en-US" dirty="0"/>
          </a:p>
          <a:p>
            <a:r>
              <a:rPr lang="en-US" dirty="0"/>
              <a:t>Employment Service Enrollment Information:</a:t>
            </a:r>
          </a:p>
          <a:p>
            <a:r>
              <a:rPr lang="en-US" dirty="0"/>
              <a:t>Emp SRV: Date employment Service started</a:t>
            </a:r>
          </a:p>
          <a:p>
            <a:r>
              <a:rPr lang="en-US" dirty="0"/>
              <a:t>To SVC: Days from DOA to Employment Services start date.  </a:t>
            </a:r>
          </a:p>
          <a:p>
            <a:endParaRPr lang="en-US" dirty="0"/>
          </a:p>
          <a:p>
            <a:r>
              <a:rPr lang="en-US" dirty="0"/>
              <a:t>Job Placement Information: </a:t>
            </a:r>
          </a:p>
          <a:p>
            <a:r>
              <a:rPr lang="en-US" dirty="0"/>
              <a:t>Start Date: Job start date</a:t>
            </a:r>
          </a:p>
          <a:p>
            <a:r>
              <a:rPr lang="en-US" dirty="0"/>
              <a:t>To </a:t>
            </a:r>
            <a:r>
              <a:rPr lang="en-US" dirty="0" err="1"/>
              <a:t>Strt</a:t>
            </a:r>
            <a:r>
              <a:rPr lang="en-US" dirty="0"/>
              <a:t>: Total days From DOA to Job start date</a:t>
            </a:r>
          </a:p>
          <a:p>
            <a:r>
              <a:rPr lang="en-US" dirty="0"/>
              <a:t>Job Type</a:t>
            </a:r>
          </a:p>
          <a:p>
            <a:r>
              <a:rPr lang="en-US" dirty="0"/>
              <a:t>Benefits available </a:t>
            </a:r>
          </a:p>
          <a:p>
            <a:r>
              <a:rPr lang="en-US" dirty="0"/>
              <a:t>Wage</a:t>
            </a:r>
          </a:p>
          <a:p>
            <a:r>
              <a:rPr lang="en-US" dirty="0"/>
              <a:t>End Date of Employment if it exists</a:t>
            </a:r>
          </a:p>
          <a:p>
            <a:r>
              <a:rPr lang="en-US" dirty="0"/>
              <a:t>Federal Assistance Type being received at time of Job Placement</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32</a:t>
            </a:fld>
            <a:endParaRPr lang="en-US" dirty="0"/>
          </a:p>
        </p:txBody>
      </p:sp>
    </p:spTree>
    <p:extLst>
      <p:ext uri="{BB962C8B-B14F-4D97-AF65-F5344CB8AC3E}">
        <p14:creationId xmlns:p14="http://schemas.microsoft.com/office/powerpoint/2010/main" val="349233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employment summary report by Provider within the report’s specified time range. It contains a chart that lists the number of individuals that a Provider has placed in jobs, according to Funding Source. It also displays the number of actual jobs found by the Provider within the same time period, according to a specific Funding Source</a:t>
            </a:r>
          </a:p>
        </p:txBody>
      </p:sp>
      <p:sp>
        <p:nvSpPr>
          <p:cNvPr id="4" name="Slide Number Placeholder 3"/>
          <p:cNvSpPr>
            <a:spLocks noGrp="1"/>
          </p:cNvSpPr>
          <p:nvPr>
            <p:ph type="sldNum" sz="quarter" idx="5"/>
          </p:nvPr>
        </p:nvSpPr>
        <p:spPr/>
        <p:txBody>
          <a:bodyPr/>
          <a:lstStyle/>
          <a:p>
            <a:fld id="{DBCC7D24-0DC9-4E9C-89C0-35D79A09D337}" type="slidenum">
              <a:rPr lang="en-US" smtClean="0"/>
              <a:t>33</a:t>
            </a:fld>
            <a:endParaRPr lang="en-US" dirty="0"/>
          </a:p>
        </p:txBody>
      </p:sp>
    </p:spTree>
    <p:extLst>
      <p:ext uri="{BB962C8B-B14F-4D97-AF65-F5344CB8AC3E}">
        <p14:creationId xmlns:p14="http://schemas.microsoft.com/office/powerpoint/2010/main" val="1186305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arrivals report </a:t>
            </a:r>
            <a:r>
              <a:rPr lang="en-US" sz="1200" b="0" dirty="0">
                <a:solidFill>
                  <a:schemeClr val="accent3">
                    <a:lumMod val="75000"/>
                  </a:schemeClr>
                </a:solidFill>
              </a:rPr>
              <a:t>is a listing of clients who arrive in the US within a specified timeframe, by provider. This data can be sorted in two ways and therefore, has two sub-reports. </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35</a:t>
            </a:fld>
            <a:endParaRPr lang="en-US" dirty="0"/>
          </a:p>
        </p:txBody>
      </p:sp>
    </p:spTree>
    <p:extLst>
      <p:ext uri="{BB962C8B-B14F-4D97-AF65-F5344CB8AC3E}">
        <p14:creationId xmlns:p14="http://schemas.microsoft.com/office/powerpoint/2010/main" val="3748963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where to find reports in RIS. Once you log-in, you will go to the Main Menu and hover over the Reports button to see the complete list of reports. If you hover over a report name, further report dropdowns will appear. You will see more details on this in slides going forward. </a:t>
            </a:r>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2648550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report allows you to search by Local Affiliate and Provider Name. It allows you to View Report, which I will show in the next screen. You may click export self-sufficiency Data to Excel. This will produce an excel file with service dates, </a:t>
            </a:r>
            <a:r>
              <a:rPr lang="en-US" dirty="0" err="1"/>
              <a:t>volag</a:t>
            </a:r>
            <a:r>
              <a:rPr lang="en-US" dirty="0"/>
              <a:t> agencies, case id, dos id, a # Name, gender, </a:t>
            </a:r>
            <a:r>
              <a:rPr lang="en-US" dirty="0" err="1"/>
              <a:t>doa</a:t>
            </a:r>
            <a:r>
              <a:rPr lang="en-US" dirty="0"/>
              <a:t>, dob, immigration status, employment exemption reason, if one exists, types of assistance they are/were on.</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36</a:t>
            </a:fld>
            <a:endParaRPr lang="en-US" dirty="0"/>
          </a:p>
        </p:txBody>
      </p:sp>
    </p:spTree>
    <p:extLst>
      <p:ext uri="{BB962C8B-B14F-4D97-AF65-F5344CB8AC3E}">
        <p14:creationId xmlns:p14="http://schemas.microsoft.com/office/powerpoint/2010/main" val="1296959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arrivals Case ID report if exported into PDF looks like this report. It will display A #, Case ID, DOS ID, Name, DOA, Ethnicity, Sex, Country of Origin, Local Affiliate and gives a total of new arrivals and total number of Case Ids.  </a:t>
            </a:r>
          </a:p>
        </p:txBody>
      </p:sp>
      <p:sp>
        <p:nvSpPr>
          <p:cNvPr id="4" name="Slide Number Placeholder 3"/>
          <p:cNvSpPr>
            <a:spLocks noGrp="1"/>
          </p:cNvSpPr>
          <p:nvPr>
            <p:ph type="sldNum" sz="quarter" idx="5"/>
          </p:nvPr>
        </p:nvSpPr>
        <p:spPr/>
        <p:txBody>
          <a:bodyPr/>
          <a:lstStyle/>
          <a:p>
            <a:fld id="{DBCC7D24-0DC9-4E9C-89C0-35D79A09D337}" type="slidenum">
              <a:rPr lang="en-US" smtClean="0"/>
              <a:t>37</a:t>
            </a:fld>
            <a:endParaRPr lang="en-US" dirty="0"/>
          </a:p>
        </p:txBody>
      </p:sp>
    </p:spTree>
    <p:extLst>
      <p:ext uri="{BB962C8B-B14F-4D97-AF65-F5344CB8AC3E}">
        <p14:creationId xmlns:p14="http://schemas.microsoft.com/office/powerpoint/2010/main" val="2610267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Arrivals Report by Immigration Status will show us reports broken down by date of arrival and immigration status through a summary and a detail report.  You can choose a specific immigration status or leave it blank and the report will show all immigration status’ of the new arrivals during the time frame selected.  Of note: the export function does not work on this screen. </a:t>
            </a:r>
          </a:p>
        </p:txBody>
      </p:sp>
      <p:sp>
        <p:nvSpPr>
          <p:cNvPr id="4" name="Slide Number Placeholder 3"/>
          <p:cNvSpPr>
            <a:spLocks noGrp="1"/>
          </p:cNvSpPr>
          <p:nvPr>
            <p:ph type="sldNum" sz="quarter" idx="5"/>
          </p:nvPr>
        </p:nvSpPr>
        <p:spPr/>
        <p:txBody>
          <a:bodyPr/>
          <a:lstStyle/>
          <a:p>
            <a:fld id="{DBCC7D24-0DC9-4E9C-89C0-35D79A09D337}" type="slidenum">
              <a:rPr lang="en-US" smtClean="0"/>
              <a:t>38</a:t>
            </a:fld>
            <a:endParaRPr lang="en-US" dirty="0"/>
          </a:p>
        </p:txBody>
      </p:sp>
    </p:spTree>
    <p:extLst>
      <p:ext uri="{BB962C8B-B14F-4D97-AF65-F5344CB8AC3E}">
        <p14:creationId xmlns:p14="http://schemas.microsoft.com/office/powerpoint/2010/main" val="503339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detail report will show you the names and immigration statuses of clients based on the date of arrival you chose.  It will also give you a count of each status. </a:t>
            </a:r>
          </a:p>
        </p:txBody>
      </p:sp>
      <p:sp>
        <p:nvSpPr>
          <p:cNvPr id="4" name="Slide Number Placeholder 3"/>
          <p:cNvSpPr>
            <a:spLocks noGrp="1"/>
          </p:cNvSpPr>
          <p:nvPr>
            <p:ph type="sldNum" sz="quarter" idx="5"/>
          </p:nvPr>
        </p:nvSpPr>
        <p:spPr/>
        <p:txBody>
          <a:bodyPr/>
          <a:lstStyle/>
          <a:p>
            <a:fld id="{DBCC7D24-0DC9-4E9C-89C0-35D79A09D337}" type="slidenum">
              <a:rPr lang="en-US" smtClean="0"/>
              <a:t>39</a:t>
            </a:fld>
            <a:endParaRPr lang="en-US" dirty="0"/>
          </a:p>
        </p:txBody>
      </p:sp>
    </p:spTree>
    <p:extLst>
      <p:ext uri="{BB962C8B-B14F-4D97-AF65-F5344CB8AC3E}">
        <p14:creationId xmlns:p14="http://schemas.microsoft.com/office/powerpoint/2010/main" val="116596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will give you a count of new arrivals by immigration status. This is the final New Arrivals report. </a:t>
            </a:r>
          </a:p>
        </p:txBody>
      </p:sp>
      <p:sp>
        <p:nvSpPr>
          <p:cNvPr id="4" name="Slide Number Placeholder 3"/>
          <p:cNvSpPr>
            <a:spLocks noGrp="1"/>
          </p:cNvSpPr>
          <p:nvPr>
            <p:ph type="sldNum" sz="quarter" idx="5"/>
          </p:nvPr>
        </p:nvSpPr>
        <p:spPr/>
        <p:txBody>
          <a:bodyPr/>
          <a:lstStyle/>
          <a:p>
            <a:fld id="{DBCC7D24-0DC9-4E9C-89C0-35D79A09D337}" type="slidenum">
              <a:rPr lang="en-US" smtClean="0"/>
              <a:t>40</a:t>
            </a:fld>
            <a:endParaRPr lang="en-US" dirty="0"/>
          </a:p>
        </p:txBody>
      </p:sp>
    </p:spTree>
    <p:extLst>
      <p:ext uri="{BB962C8B-B14F-4D97-AF65-F5344CB8AC3E}">
        <p14:creationId xmlns:p14="http://schemas.microsoft.com/office/powerpoint/2010/main" val="48532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Aptos Display" panose="020B0004020202020204" pitchFamily="34" charset="0"/>
                <a:ea typeface="Aptos" panose="020B0004020202020204" pitchFamily="34" charset="0"/>
                <a:cs typeface="Times New Roman" panose="02020603050405020304" pitchFamily="18" charset="0"/>
              </a:rPr>
              <a:t>The Name &amp; Address by County/City report will show the names and addresses entered in RIS by County/City.</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41</a:t>
            </a:fld>
            <a:endParaRPr lang="en-US" dirty="0"/>
          </a:p>
        </p:txBody>
      </p:sp>
    </p:spTree>
    <p:extLst>
      <p:ext uri="{BB962C8B-B14F-4D97-AF65-F5344CB8AC3E}">
        <p14:creationId xmlns:p14="http://schemas.microsoft.com/office/powerpoint/2010/main" val="2731646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t>This report will display all names and addresses of clients during a certain </a:t>
            </a:r>
            <a:r>
              <a:rPr lang="en-US" sz="1800" dirty="0">
                <a:effectLst/>
                <a:highlight>
                  <a:srgbClr val="FFFF00"/>
                </a:highlight>
                <a:latin typeface="Aptos Display" panose="020B0004020202020204" pitchFamily="34" charset="0"/>
                <a:ea typeface="Times New Roman" panose="02020603050405020304" pitchFamily="18" charset="0"/>
              </a:rPr>
              <a:t>time frame as they were entered into RIS by the provider.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42</a:t>
            </a:fld>
            <a:endParaRPr lang="en-US" dirty="0"/>
          </a:p>
        </p:txBody>
      </p:sp>
    </p:spTree>
    <p:extLst>
      <p:ext uri="{BB962C8B-B14F-4D97-AF65-F5344CB8AC3E}">
        <p14:creationId xmlns:p14="http://schemas.microsoft.com/office/powerpoint/2010/main" val="2253730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Aptos Display" panose="020B0004020202020204" pitchFamily="34" charset="0"/>
                <a:ea typeface="Aptos" panose="020B0004020202020204" pitchFamily="34" charset="0"/>
                <a:cs typeface="Times New Roman" panose="02020603050405020304" pitchFamily="18" charset="0"/>
              </a:rPr>
              <a:t>On the Annual Performance Goal/Actual report, the Funding source is not necessary to enter however you will need to enter the Provider Name.</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43</a:t>
            </a:fld>
            <a:endParaRPr lang="en-US" dirty="0"/>
          </a:p>
        </p:txBody>
      </p:sp>
    </p:spTree>
    <p:extLst>
      <p:ext uri="{BB962C8B-B14F-4D97-AF65-F5344CB8AC3E}">
        <p14:creationId xmlns:p14="http://schemas.microsoft.com/office/powerpoint/2010/main" val="2145377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Aptos Display" panose="020B0004020202020204" pitchFamily="34" charset="0"/>
                <a:ea typeface="Aptos" panose="020B0004020202020204" pitchFamily="34" charset="0"/>
                <a:cs typeface="Times New Roman" panose="02020603050405020304" pitchFamily="18" charset="0"/>
              </a:rPr>
              <a:t>This Annual Outcome Goal Plan will show your progress and will be updated in the immediate future to reflect changes in the reporting content and if data is not available in RIS the reports will not be accurate. Remember, this report is based only on the information your Agency has entered in RIS.</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44</a:t>
            </a:fld>
            <a:endParaRPr lang="en-US" dirty="0"/>
          </a:p>
        </p:txBody>
      </p:sp>
    </p:spTree>
    <p:extLst>
      <p:ext uri="{BB962C8B-B14F-4D97-AF65-F5344CB8AC3E}">
        <p14:creationId xmlns:p14="http://schemas.microsoft.com/office/powerpoint/2010/main" val="2967078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things to keep in mind as we wrap up this training on RIS Reports. </a:t>
            </a:r>
          </a:p>
          <a:p>
            <a:pPr marL="228600" indent="-228600">
              <a:buAutoNum type="arabicPeriod"/>
            </a:pPr>
            <a:r>
              <a:rPr lang="en-US" dirty="0"/>
              <a:t>The reports are only as good as the data that gets entered by providers. </a:t>
            </a:r>
          </a:p>
          <a:p>
            <a:pPr marL="228600" indent="-228600">
              <a:buAutoNum type="arabicPeriod"/>
            </a:pPr>
            <a:r>
              <a:rPr lang="en-US" sz="1800" dirty="0">
                <a:effectLst/>
                <a:highlight>
                  <a:srgbClr val="FFFF00"/>
                </a:highlight>
                <a:latin typeface="Aptos Display" panose="020B0004020202020204" pitchFamily="34" charset="0"/>
                <a:ea typeface="Times New Roman" panose="02020603050405020304" pitchFamily="18" charset="0"/>
              </a:rPr>
              <a:t>Due to the State reporting requirements, some RIS reports are required to be run either monthly or semi-annually.</a:t>
            </a:r>
          </a:p>
          <a:p>
            <a:pPr marL="228600" indent="-228600">
              <a:buAutoNum type="arabicPeriod"/>
            </a:pPr>
            <a:r>
              <a:rPr lang="en-US" sz="1800" dirty="0">
                <a:effectLst/>
                <a:highlight>
                  <a:srgbClr val="FFFF00"/>
                </a:highlight>
                <a:latin typeface="Aptos Display" panose="020B0004020202020204" pitchFamily="34" charset="0"/>
                <a:ea typeface="Times New Roman" panose="02020603050405020304" pitchFamily="18" charset="0"/>
              </a:rPr>
              <a:t>RIS Reports can give you an insight into the services provided, new arrivals, as well as employment data. </a:t>
            </a:r>
            <a:r>
              <a:rPr lang="en-US" sz="1800" b="1" dirty="0">
                <a:effectLst/>
                <a:highlight>
                  <a:srgbClr val="FFFF00"/>
                </a:highlight>
                <a:latin typeface="Aptos Display" panose="020B0004020202020204" pitchFamily="34" charset="0"/>
                <a:ea typeface="Times New Roman" panose="02020603050405020304" pitchFamily="18" charset="0"/>
              </a:rPr>
              <a:t>Remember,</a:t>
            </a:r>
            <a:r>
              <a:rPr lang="en-US" sz="1800" dirty="0">
                <a:effectLst/>
                <a:highlight>
                  <a:srgbClr val="FFFF00"/>
                </a:highlight>
                <a:latin typeface="Aptos Display" panose="020B0004020202020204" pitchFamily="34" charset="0"/>
                <a:ea typeface="Times New Roman" panose="02020603050405020304" pitchFamily="18" charset="0"/>
              </a:rPr>
              <a:t> take advantage of having the ability to run these reports as they can give you an insight into the clients you are serving.</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45</a:t>
            </a:fld>
            <a:endParaRPr lang="en-US" dirty="0"/>
          </a:p>
        </p:txBody>
      </p:sp>
    </p:spTree>
    <p:extLst>
      <p:ext uri="{BB962C8B-B14F-4D97-AF65-F5344CB8AC3E}">
        <p14:creationId xmlns:p14="http://schemas.microsoft.com/office/powerpoint/2010/main" val="1509729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report we will look at is the Refugee State of Origin Report. Within this report there are three options; Detail Report: Lists new arrivals by date and is sorted by State of Origin. Detail Report (No State); New Arrivals with No state-of-origin and no local affiliate and finally; a Summary Report. This provides a New Arrivals count per state-of-origin.   </a:t>
            </a:r>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3154959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Aptos Display" panose="020B0004020202020204" pitchFamily="34" charset="0"/>
                <a:ea typeface="Aptos" panose="020B0004020202020204" pitchFamily="34" charset="0"/>
                <a:cs typeface="Times New Roman" panose="02020603050405020304" pitchFamily="18" charset="0"/>
              </a:rPr>
              <a:t>Thank you for your participation, have an Awesome Day!</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46</a:t>
            </a:fld>
            <a:endParaRPr lang="en-US" dirty="0"/>
          </a:p>
        </p:txBody>
      </p:sp>
    </p:spTree>
    <p:extLst>
      <p:ext uri="{BB962C8B-B14F-4D97-AF65-F5344CB8AC3E}">
        <p14:creationId xmlns:p14="http://schemas.microsoft.com/office/powerpoint/2010/main" val="174066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report is  the Monthly Service Delivery Report. This report contains two options when you hover over it. The two options are the Detail Report and the Summary Report. </a:t>
            </a:r>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1075197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detail report requires providers to search by service dates, provider, and funding sources. Once criteria is entered, click View Report. </a:t>
            </a:r>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2120950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highlight>
                  <a:srgbClr val="FFFF00"/>
                </a:highlight>
                <a:latin typeface="Aptos" panose="020B0004020202020204" pitchFamily="34" charset="0"/>
                <a:ea typeface="Times New Roman" panose="02020603050405020304" pitchFamily="18" charset="0"/>
                <a:cs typeface="Segoe UI" panose="020B0502040204020203" pitchFamily="34" charset="0"/>
              </a:rPr>
              <a:t>The Monthly Service Delivery Detail report will display client information, and the services provided during the time selected. This report can be exported to an Excel spreadsheet or a pdf file.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227836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summary report requires providers to search by service dates, provider, and funding sources</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once criteria </a:t>
            </a: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are</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entered click View Report. </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73985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monthly service delivery summary report can also be exported to excel and pdf. This report will be a summary of service units provided by service codes </a:t>
            </a: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and</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as you can </a:t>
            </a: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see,</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they are</a:t>
            </a:r>
            <a:r>
              <a:rPr lang="en-US" sz="1800" kern="12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sorted by gender.</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2579497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Presentation Title | Presentation Date</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40.jpg"/><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42.jp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8.png"/><Relationship Id="rId5" Type="http://schemas.openxmlformats.org/officeDocument/2006/relationships/image" Target="../media/image43.jp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8.png"/><Relationship Id="rId5" Type="http://schemas.openxmlformats.org/officeDocument/2006/relationships/image" Target="../media/image45.jp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8.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t>RIS Reports Training</a:t>
            </a:r>
          </a:p>
        </p:txBody>
      </p:sp>
      <p:sp>
        <p:nvSpPr>
          <p:cNvPr id="9" name="Text Placeholder 8"/>
          <p:cNvSpPr>
            <a:spLocks noGrp="1"/>
          </p:cNvSpPr>
          <p:nvPr>
            <p:ph type="body" sz="quarter" idx="11"/>
          </p:nvPr>
        </p:nvSpPr>
        <p:spPr/>
        <p:txBody>
          <a:bodyPr/>
          <a:lstStyle/>
          <a:p>
            <a:r>
              <a:rPr lang="en-US" dirty="0"/>
              <a:t>Kimberly Saunders </a:t>
            </a:r>
          </a:p>
          <a:p>
            <a:r>
              <a:rPr lang="en-US" sz="2400" dirty="0"/>
              <a:t>Refugee Program Consultant</a:t>
            </a:r>
          </a:p>
        </p:txBody>
      </p:sp>
      <p:sp>
        <p:nvSpPr>
          <p:cNvPr id="10" name="Text Placeholder 9"/>
          <p:cNvSpPr>
            <a:spLocks noGrp="1"/>
          </p:cNvSpPr>
          <p:nvPr>
            <p:ph type="body" sz="quarter" idx="12"/>
          </p:nvPr>
        </p:nvSpPr>
        <p:spPr/>
        <p:txBody>
          <a:bodyPr>
            <a:normAutofit/>
          </a:bodyPr>
          <a:lstStyle/>
          <a:p>
            <a:r>
              <a:rPr lang="en-US" sz="2000" dirty="0"/>
              <a:t>Winter 2025</a:t>
            </a:r>
          </a:p>
        </p:txBody>
      </p:sp>
      <p:pic>
        <p:nvPicPr>
          <p:cNvPr id="2" name="Audio 1">
            <a:hlinkClick r:id="" action="ppaction://media"/>
            <a:extLst>
              <a:ext uri="{FF2B5EF4-FFF2-40B4-BE49-F238E27FC236}">
                <a16:creationId xmlns:a16="http://schemas.microsoft.com/office/drawing/2014/main" id="{96B97C25-077E-4121-A661-D69DA52194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5022584"/>
      </p:ext>
    </p:extLst>
  </p:cSld>
  <p:clrMapOvr>
    <a:masterClrMapping/>
  </p:clrMapOvr>
  <mc:AlternateContent xmlns:mc="http://schemas.openxmlformats.org/markup-compatibility/2006" xmlns:p14="http://schemas.microsoft.com/office/powerpoint/2010/main">
    <mc:Choice Requires="p14">
      <p:transition spd="slow" p14:dur="2000" advTm="18339"/>
    </mc:Choice>
    <mc:Fallback xmlns="">
      <p:transition spd="slow" advTm="1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72DC2-3E06-4519-9BB9-97ED108C7961}"/>
              </a:ext>
            </a:extLst>
          </p:cNvPr>
          <p:cNvSpPr>
            <a:spLocks noGrp="1"/>
          </p:cNvSpPr>
          <p:nvPr>
            <p:ph type="title"/>
          </p:nvPr>
        </p:nvSpPr>
        <p:spPr/>
        <p:txBody>
          <a:bodyPr/>
          <a:lstStyle/>
          <a:p>
            <a:r>
              <a:rPr lang="en-US" dirty="0"/>
              <a:t>RIS Report: Monthly Service Delivery </a:t>
            </a:r>
          </a:p>
        </p:txBody>
      </p:sp>
      <p:sp>
        <p:nvSpPr>
          <p:cNvPr id="3" name="Text Placeholder 2">
            <a:extLst>
              <a:ext uri="{FF2B5EF4-FFF2-40B4-BE49-F238E27FC236}">
                <a16:creationId xmlns:a16="http://schemas.microsoft.com/office/drawing/2014/main" id="{C0186F8E-87BE-4019-ADB4-308915887212}"/>
              </a:ext>
            </a:extLst>
          </p:cNvPr>
          <p:cNvSpPr>
            <a:spLocks noGrp="1"/>
          </p:cNvSpPr>
          <p:nvPr>
            <p:ph type="body" sz="quarter" idx="10"/>
          </p:nvPr>
        </p:nvSpPr>
        <p:spPr>
          <a:xfrm>
            <a:off x="627856" y="1310247"/>
            <a:ext cx="7888288" cy="4795307"/>
          </a:xfrm>
        </p:spPr>
        <p:txBody>
          <a:bodyPr/>
          <a:lstStyle/>
          <a:p>
            <a:r>
              <a:rPr lang="en-US" sz="2400" b="0" dirty="0">
                <a:solidFill>
                  <a:schemeClr val="accent3">
                    <a:lumMod val="75000"/>
                  </a:schemeClr>
                </a:solidFill>
              </a:rPr>
              <a:t>This report contains two options</a:t>
            </a:r>
          </a:p>
          <a:p>
            <a:pPr lvl="1"/>
            <a:r>
              <a:rPr lang="en-US" sz="1800" b="0" dirty="0">
                <a:solidFill>
                  <a:schemeClr val="accent3">
                    <a:lumMod val="75000"/>
                  </a:schemeClr>
                </a:solidFill>
              </a:rPr>
              <a:t>Detail</a:t>
            </a:r>
          </a:p>
          <a:p>
            <a:pPr lvl="1"/>
            <a:r>
              <a:rPr lang="en-US" sz="1800" b="0" dirty="0">
                <a:solidFill>
                  <a:schemeClr val="accent3">
                    <a:lumMod val="75000"/>
                  </a:schemeClr>
                </a:solidFill>
              </a:rPr>
              <a:t>Summary </a:t>
            </a:r>
          </a:p>
        </p:txBody>
      </p:sp>
      <p:sp>
        <p:nvSpPr>
          <p:cNvPr id="4" name="Text Placeholder 3">
            <a:extLst>
              <a:ext uri="{FF2B5EF4-FFF2-40B4-BE49-F238E27FC236}">
                <a16:creationId xmlns:a16="http://schemas.microsoft.com/office/drawing/2014/main" id="{4C4ACA13-C166-4378-9215-43A39DD68F98}"/>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A9211C11-C60A-4C69-B215-EBAAFF6F86B8}"/>
              </a:ext>
            </a:extLst>
          </p:cNvPr>
          <p:cNvPicPr>
            <a:picLocks noChangeAspect="1"/>
          </p:cNvPicPr>
          <p:nvPr/>
        </p:nvPicPr>
        <p:blipFill>
          <a:blip r:embed="rId5"/>
          <a:stretch>
            <a:fillRect/>
          </a:stretch>
        </p:blipFill>
        <p:spPr>
          <a:xfrm>
            <a:off x="856652" y="2401658"/>
            <a:ext cx="7181692" cy="3291840"/>
          </a:xfrm>
          <a:prstGeom prst="rect">
            <a:avLst/>
          </a:prstGeom>
        </p:spPr>
      </p:pic>
      <p:pic>
        <p:nvPicPr>
          <p:cNvPr id="5" name="Audio 4">
            <a:hlinkClick r:id="" action="ppaction://media"/>
            <a:extLst>
              <a:ext uri="{FF2B5EF4-FFF2-40B4-BE49-F238E27FC236}">
                <a16:creationId xmlns:a16="http://schemas.microsoft.com/office/drawing/2014/main" id="{168EDF4B-13CE-41E6-B802-BE4F85F691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32223048"/>
      </p:ext>
    </p:extLst>
  </p:cSld>
  <p:clrMapOvr>
    <a:masterClrMapping/>
  </p:clrMapOvr>
  <mc:AlternateContent xmlns:mc="http://schemas.openxmlformats.org/markup-compatibility/2006" xmlns:p14="http://schemas.microsoft.com/office/powerpoint/2010/main">
    <mc:Choice Requires="p14">
      <p:transition spd="slow" p14:dur="2000" advTm="13754"/>
    </mc:Choice>
    <mc:Fallback xmlns="">
      <p:transition spd="slow" advTm="1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7B074-FAA5-4B95-8E80-C63DA4BFD4CB}"/>
              </a:ext>
            </a:extLst>
          </p:cNvPr>
          <p:cNvSpPr>
            <a:spLocks noGrp="1"/>
          </p:cNvSpPr>
          <p:nvPr>
            <p:ph type="title"/>
          </p:nvPr>
        </p:nvSpPr>
        <p:spPr/>
        <p:txBody>
          <a:bodyPr/>
          <a:lstStyle/>
          <a:p>
            <a:r>
              <a:rPr lang="en-US" dirty="0"/>
              <a:t>RIS Report: Monthly Service Delivery </a:t>
            </a:r>
          </a:p>
        </p:txBody>
      </p:sp>
      <p:sp>
        <p:nvSpPr>
          <p:cNvPr id="3" name="Text Placeholder 2">
            <a:extLst>
              <a:ext uri="{FF2B5EF4-FFF2-40B4-BE49-F238E27FC236}">
                <a16:creationId xmlns:a16="http://schemas.microsoft.com/office/drawing/2014/main" id="{A07CF7DD-7668-4E33-9D74-DD3A34471EB5}"/>
              </a:ext>
            </a:extLst>
          </p:cNvPr>
          <p:cNvSpPr>
            <a:spLocks noGrp="1"/>
          </p:cNvSpPr>
          <p:nvPr>
            <p:ph type="body" sz="quarter" idx="10"/>
          </p:nvPr>
        </p:nvSpPr>
        <p:spPr/>
        <p:txBody>
          <a:bodyPr/>
          <a:lstStyle/>
          <a:p>
            <a:r>
              <a:rPr lang="en-US" sz="2400" b="0" dirty="0">
                <a:solidFill>
                  <a:schemeClr val="accent3">
                    <a:lumMod val="75000"/>
                  </a:schemeClr>
                </a:solidFill>
              </a:rPr>
              <a:t>Detail Report</a:t>
            </a:r>
          </a:p>
          <a:p>
            <a:pPr lvl="1"/>
            <a:r>
              <a:rPr lang="en-US" sz="2000" b="0" dirty="0">
                <a:solidFill>
                  <a:schemeClr val="accent3">
                    <a:lumMod val="75000"/>
                  </a:schemeClr>
                </a:solidFill>
              </a:rPr>
              <a:t>Search Services by date, provider and funding source</a:t>
            </a:r>
          </a:p>
        </p:txBody>
      </p:sp>
      <p:sp>
        <p:nvSpPr>
          <p:cNvPr id="4" name="Text Placeholder 3">
            <a:extLst>
              <a:ext uri="{FF2B5EF4-FFF2-40B4-BE49-F238E27FC236}">
                <a16:creationId xmlns:a16="http://schemas.microsoft.com/office/drawing/2014/main" id="{5EC0B062-FAFB-4472-9A41-A775089B202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7BE2FF52-D0D4-42BB-A681-FE3414C30852}"/>
              </a:ext>
            </a:extLst>
          </p:cNvPr>
          <p:cNvPicPr>
            <a:picLocks noChangeAspect="1"/>
          </p:cNvPicPr>
          <p:nvPr/>
        </p:nvPicPr>
        <p:blipFill>
          <a:blip r:embed="rId5"/>
          <a:stretch>
            <a:fillRect/>
          </a:stretch>
        </p:blipFill>
        <p:spPr>
          <a:xfrm>
            <a:off x="430941" y="2849880"/>
            <a:ext cx="8282117" cy="2560320"/>
          </a:xfrm>
          <a:prstGeom prst="rect">
            <a:avLst/>
          </a:prstGeom>
        </p:spPr>
      </p:pic>
      <p:pic>
        <p:nvPicPr>
          <p:cNvPr id="5" name="Audio 4">
            <a:hlinkClick r:id="" action="ppaction://media"/>
            <a:extLst>
              <a:ext uri="{FF2B5EF4-FFF2-40B4-BE49-F238E27FC236}">
                <a16:creationId xmlns:a16="http://schemas.microsoft.com/office/drawing/2014/main" id="{01AAF0CF-3168-4132-966C-CB22BA219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83821180"/>
      </p:ext>
    </p:extLst>
  </p:cSld>
  <p:clrMapOvr>
    <a:masterClrMapping/>
  </p:clrMapOvr>
  <mc:AlternateContent xmlns:mc="http://schemas.openxmlformats.org/markup-compatibility/2006" xmlns:p14="http://schemas.microsoft.com/office/powerpoint/2010/main">
    <mc:Choice Requires="p14">
      <p:transition spd="slow" p14:dur="2000" advTm="11830"/>
    </mc:Choice>
    <mc:Fallback xmlns="">
      <p:transition spd="slow" advTm="1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A166-8313-4AEE-9B00-EECD85958782}"/>
              </a:ext>
            </a:extLst>
          </p:cNvPr>
          <p:cNvSpPr>
            <a:spLocks noGrp="1"/>
          </p:cNvSpPr>
          <p:nvPr>
            <p:ph type="title"/>
          </p:nvPr>
        </p:nvSpPr>
        <p:spPr>
          <a:xfrm>
            <a:off x="134754" y="624054"/>
            <a:ext cx="8845617" cy="548640"/>
          </a:xfrm>
        </p:spPr>
        <p:txBody>
          <a:bodyPr/>
          <a:lstStyle/>
          <a:p>
            <a:r>
              <a:rPr lang="en-US" dirty="0"/>
              <a:t>RIS Report: Monthly Service Delivery Detail </a:t>
            </a:r>
          </a:p>
        </p:txBody>
      </p:sp>
      <p:sp>
        <p:nvSpPr>
          <p:cNvPr id="3" name="Text Placeholder 2">
            <a:extLst>
              <a:ext uri="{FF2B5EF4-FFF2-40B4-BE49-F238E27FC236}">
                <a16:creationId xmlns:a16="http://schemas.microsoft.com/office/drawing/2014/main" id="{A3C78D83-EEA9-4FD5-A9BA-220FA6E3C729}"/>
              </a:ext>
            </a:extLst>
          </p:cNvPr>
          <p:cNvSpPr>
            <a:spLocks noGrp="1"/>
          </p:cNvSpPr>
          <p:nvPr>
            <p:ph type="body" sz="quarter" idx="10"/>
          </p:nvPr>
        </p:nvSpPr>
        <p:spPr>
          <a:xfrm>
            <a:off x="627855" y="1255294"/>
            <a:ext cx="7888288" cy="4795307"/>
          </a:xfrm>
        </p:spPr>
        <p:txBody>
          <a:bodyPr/>
          <a:lstStyle/>
          <a:p>
            <a:r>
              <a:rPr lang="en-US" sz="2400" b="0" dirty="0">
                <a:solidFill>
                  <a:schemeClr val="accent3">
                    <a:lumMod val="75000"/>
                  </a:schemeClr>
                </a:solidFill>
              </a:rPr>
              <a:t>Can be exported to Microsoft Excel or PDF</a:t>
            </a:r>
          </a:p>
          <a:p>
            <a:r>
              <a:rPr lang="en-US" sz="2400" b="0" dirty="0">
                <a:solidFill>
                  <a:schemeClr val="accent3">
                    <a:lumMod val="75000"/>
                  </a:schemeClr>
                </a:solidFill>
              </a:rPr>
              <a:t>Displays client information and services provided during period selected </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F649C3A9-6D4D-47B7-BC99-F55395E49100}"/>
              </a:ext>
            </a:extLst>
          </p:cNvPr>
          <p:cNvSpPr>
            <a:spLocks noGrp="1"/>
          </p:cNvSpPr>
          <p:nvPr>
            <p:ph type="body" sz="quarter" idx="11"/>
          </p:nvPr>
        </p:nvSpPr>
        <p:spPr/>
        <p:txBody>
          <a:bodyPr/>
          <a:lstStyle/>
          <a:p>
            <a:endParaRPr lang="en-US"/>
          </a:p>
        </p:txBody>
      </p:sp>
      <p:pic>
        <p:nvPicPr>
          <p:cNvPr id="12" name="Picture 11">
            <a:extLst>
              <a:ext uri="{FF2B5EF4-FFF2-40B4-BE49-F238E27FC236}">
                <a16:creationId xmlns:a16="http://schemas.microsoft.com/office/drawing/2014/main" id="{CDA45A90-2A83-4A31-91C3-758B28C823B4}"/>
              </a:ext>
            </a:extLst>
          </p:cNvPr>
          <p:cNvPicPr>
            <a:picLocks noChangeAspect="1"/>
          </p:cNvPicPr>
          <p:nvPr/>
        </p:nvPicPr>
        <p:blipFill>
          <a:blip r:embed="rId5"/>
          <a:stretch>
            <a:fillRect/>
          </a:stretch>
        </p:blipFill>
        <p:spPr>
          <a:xfrm>
            <a:off x="142829" y="2662981"/>
            <a:ext cx="8858339" cy="3108960"/>
          </a:xfrm>
          <a:prstGeom prst="rect">
            <a:avLst/>
          </a:prstGeom>
        </p:spPr>
      </p:pic>
      <p:pic>
        <p:nvPicPr>
          <p:cNvPr id="5" name="Audio 4">
            <a:hlinkClick r:id="" action="ppaction://media"/>
            <a:extLst>
              <a:ext uri="{FF2B5EF4-FFF2-40B4-BE49-F238E27FC236}">
                <a16:creationId xmlns:a16="http://schemas.microsoft.com/office/drawing/2014/main" id="{738CAEA0-973F-4176-9204-DC45554CFB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19430516"/>
      </p:ext>
    </p:extLst>
  </p:cSld>
  <p:clrMapOvr>
    <a:masterClrMapping/>
  </p:clrMapOvr>
  <mc:AlternateContent xmlns:mc="http://schemas.openxmlformats.org/markup-compatibility/2006" xmlns:p14="http://schemas.microsoft.com/office/powerpoint/2010/main">
    <mc:Choice Requires="p14">
      <p:transition spd="slow" p14:dur="2000" advTm="10403"/>
    </mc:Choice>
    <mc:Fallback xmlns="">
      <p:transition spd="slow" advTm="1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1FB4-0F95-458C-8C7D-79B01621EC0D}"/>
              </a:ext>
            </a:extLst>
          </p:cNvPr>
          <p:cNvSpPr>
            <a:spLocks noGrp="1"/>
          </p:cNvSpPr>
          <p:nvPr>
            <p:ph type="title"/>
          </p:nvPr>
        </p:nvSpPr>
        <p:spPr/>
        <p:txBody>
          <a:bodyPr/>
          <a:lstStyle/>
          <a:p>
            <a:r>
              <a:rPr lang="en-US" dirty="0"/>
              <a:t>RIS Report: Monthly Service Delivery </a:t>
            </a:r>
          </a:p>
        </p:txBody>
      </p:sp>
      <p:sp>
        <p:nvSpPr>
          <p:cNvPr id="3" name="Text Placeholder 2">
            <a:extLst>
              <a:ext uri="{FF2B5EF4-FFF2-40B4-BE49-F238E27FC236}">
                <a16:creationId xmlns:a16="http://schemas.microsoft.com/office/drawing/2014/main" id="{06D323D7-BD5D-4C72-B9DE-A1A3E4A47F3B}"/>
              </a:ext>
            </a:extLst>
          </p:cNvPr>
          <p:cNvSpPr>
            <a:spLocks noGrp="1"/>
          </p:cNvSpPr>
          <p:nvPr>
            <p:ph type="body" sz="quarter" idx="10"/>
          </p:nvPr>
        </p:nvSpPr>
        <p:spPr/>
        <p:txBody>
          <a:bodyPr/>
          <a:lstStyle/>
          <a:p>
            <a:r>
              <a:rPr lang="en-US" sz="2400" b="0" dirty="0">
                <a:solidFill>
                  <a:schemeClr val="accent3">
                    <a:lumMod val="75000"/>
                  </a:schemeClr>
                </a:solidFill>
              </a:rPr>
              <a:t>Summary Report</a:t>
            </a:r>
          </a:p>
          <a:p>
            <a:pPr lvl="1"/>
            <a:r>
              <a:rPr lang="en-US" sz="2000" b="0" dirty="0">
                <a:solidFill>
                  <a:schemeClr val="accent3">
                    <a:lumMod val="75000"/>
                  </a:schemeClr>
                </a:solidFill>
              </a:rPr>
              <a:t>Search Services by date, provider and funding source</a:t>
            </a:r>
          </a:p>
          <a:p>
            <a:endParaRPr lang="en-US" dirty="0"/>
          </a:p>
        </p:txBody>
      </p:sp>
      <p:sp>
        <p:nvSpPr>
          <p:cNvPr id="4" name="Text Placeholder 3">
            <a:extLst>
              <a:ext uri="{FF2B5EF4-FFF2-40B4-BE49-F238E27FC236}">
                <a16:creationId xmlns:a16="http://schemas.microsoft.com/office/drawing/2014/main" id="{BF7D650C-0C25-4307-B0F8-C9FC0DDCDE42}"/>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6704F47D-E5C3-4CC2-8045-ED7AE663C029}"/>
              </a:ext>
            </a:extLst>
          </p:cNvPr>
          <p:cNvPicPr>
            <a:picLocks noChangeAspect="1"/>
          </p:cNvPicPr>
          <p:nvPr/>
        </p:nvPicPr>
        <p:blipFill>
          <a:blip r:embed="rId5"/>
          <a:stretch>
            <a:fillRect/>
          </a:stretch>
        </p:blipFill>
        <p:spPr>
          <a:xfrm>
            <a:off x="558394" y="2618612"/>
            <a:ext cx="8027212" cy="1828800"/>
          </a:xfrm>
          <a:prstGeom prst="rect">
            <a:avLst/>
          </a:prstGeom>
        </p:spPr>
      </p:pic>
      <p:pic>
        <p:nvPicPr>
          <p:cNvPr id="5" name="Audio 4">
            <a:hlinkClick r:id="" action="ppaction://media"/>
            <a:extLst>
              <a:ext uri="{FF2B5EF4-FFF2-40B4-BE49-F238E27FC236}">
                <a16:creationId xmlns:a16="http://schemas.microsoft.com/office/drawing/2014/main" id="{59A68FD4-B562-4164-84F1-50EC7890ED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19705893"/>
      </p:ext>
    </p:extLst>
  </p:cSld>
  <p:clrMapOvr>
    <a:masterClrMapping/>
  </p:clrMapOvr>
  <mc:AlternateContent xmlns:mc="http://schemas.openxmlformats.org/markup-compatibility/2006" xmlns:p14="http://schemas.microsoft.com/office/powerpoint/2010/main">
    <mc:Choice Requires="p14">
      <p:transition spd="slow" p14:dur="2000" advTm="13367"/>
    </mc:Choice>
    <mc:Fallback xmlns="">
      <p:transition spd="slow" advTm="1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0361-2396-43B3-9457-2D566E603339}"/>
              </a:ext>
            </a:extLst>
          </p:cNvPr>
          <p:cNvSpPr>
            <a:spLocks noGrp="1"/>
          </p:cNvSpPr>
          <p:nvPr>
            <p:ph type="title"/>
          </p:nvPr>
        </p:nvSpPr>
        <p:spPr>
          <a:xfrm>
            <a:off x="423512" y="624054"/>
            <a:ext cx="8393229" cy="548640"/>
          </a:xfrm>
        </p:spPr>
        <p:txBody>
          <a:bodyPr/>
          <a:lstStyle/>
          <a:p>
            <a:r>
              <a:rPr lang="en-US" sz="2800" dirty="0"/>
              <a:t>RIS Report: Monthly Service Delivery Summary </a:t>
            </a:r>
          </a:p>
        </p:txBody>
      </p:sp>
      <p:sp>
        <p:nvSpPr>
          <p:cNvPr id="3" name="Text Placeholder 2">
            <a:extLst>
              <a:ext uri="{FF2B5EF4-FFF2-40B4-BE49-F238E27FC236}">
                <a16:creationId xmlns:a16="http://schemas.microsoft.com/office/drawing/2014/main" id="{3710300B-0104-4929-B9B5-D9A05481CEEA}"/>
              </a:ext>
            </a:extLst>
          </p:cNvPr>
          <p:cNvSpPr>
            <a:spLocks noGrp="1"/>
          </p:cNvSpPr>
          <p:nvPr>
            <p:ph type="body" sz="quarter" idx="10"/>
          </p:nvPr>
        </p:nvSpPr>
        <p:spPr>
          <a:xfrm>
            <a:off x="675982" y="1186233"/>
            <a:ext cx="7888288" cy="4795307"/>
          </a:xfrm>
        </p:spPr>
        <p:txBody>
          <a:bodyPr/>
          <a:lstStyle/>
          <a:p>
            <a:r>
              <a:rPr lang="en-US" sz="2400" b="0" dirty="0">
                <a:solidFill>
                  <a:schemeClr val="accent3">
                    <a:lumMod val="75000"/>
                  </a:schemeClr>
                </a:solidFill>
              </a:rPr>
              <a:t>Can be exported to Microsoft Excel or saved as PDF</a:t>
            </a:r>
          </a:p>
          <a:p>
            <a:r>
              <a:rPr lang="en-US" sz="2400" b="0" dirty="0">
                <a:solidFill>
                  <a:schemeClr val="accent3">
                    <a:lumMod val="75000"/>
                  </a:schemeClr>
                </a:solidFill>
              </a:rPr>
              <a:t>Displays service units per service code by gender</a:t>
            </a:r>
          </a:p>
        </p:txBody>
      </p:sp>
      <p:sp>
        <p:nvSpPr>
          <p:cNvPr id="4" name="Text Placeholder 3">
            <a:extLst>
              <a:ext uri="{FF2B5EF4-FFF2-40B4-BE49-F238E27FC236}">
                <a16:creationId xmlns:a16="http://schemas.microsoft.com/office/drawing/2014/main" id="{E40AE99F-EEB2-44A2-8AE0-54AF02540A6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D86A2FB-C3C5-4212-813E-3FDAFE2067A3}"/>
              </a:ext>
            </a:extLst>
          </p:cNvPr>
          <p:cNvPicPr>
            <a:picLocks noChangeAspect="1"/>
          </p:cNvPicPr>
          <p:nvPr/>
        </p:nvPicPr>
        <p:blipFill rotWithShape="1">
          <a:blip r:embed="rId5"/>
          <a:srcRect l="714" r="714"/>
          <a:stretch/>
        </p:blipFill>
        <p:spPr>
          <a:xfrm>
            <a:off x="772546" y="2385190"/>
            <a:ext cx="7287668" cy="3566160"/>
          </a:xfrm>
          <a:prstGeom prst="rect">
            <a:avLst/>
          </a:prstGeom>
        </p:spPr>
      </p:pic>
      <p:pic>
        <p:nvPicPr>
          <p:cNvPr id="5" name="Audio 4">
            <a:hlinkClick r:id="" action="ppaction://media"/>
            <a:extLst>
              <a:ext uri="{FF2B5EF4-FFF2-40B4-BE49-F238E27FC236}">
                <a16:creationId xmlns:a16="http://schemas.microsoft.com/office/drawing/2014/main" id="{A12CF9D4-5F31-4A7B-B531-0549627E41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42729809"/>
      </p:ext>
    </p:extLst>
  </p:cSld>
  <p:clrMapOvr>
    <a:masterClrMapping/>
  </p:clrMapOvr>
  <mc:AlternateContent xmlns:mc="http://schemas.openxmlformats.org/markup-compatibility/2006" xmlns:p14="http://schemas.microsoft.com/office/powerpoint/2010/main">
    <mc:Choice Requires="p14">
      <p:transition spd="slow" p14:dur="2000" advTm="16453"/>
    </mc:Choice>
    <mc:Fallback xmlns="">
      <p:transition spd="slow" advTm="16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05613-91C7-449D-B037-F676CC28165A}"/>
              </a:ext>
            </a:extLst>
          </p:cNvPr>
          <p:cNvSpPr>
            <a:spLocks noGrp="1"/>
          </p:cNvSpPr>
          <p:nvPr>
            <p:ph type="title"/>
          </p:nvPr>
        </p:nvSpPr>
        <p:spPr/>
        <p:txBody>
          <a:bodyPr/>
          <a:lstStyle/>
          <a:p>
            <a:r>
              <a:rPr lang="en-US" dirty="0"/>
              <a:t>RIS Report: Performance Report</a:t>
            </a:r>
          </a:p>
        </p:txBody>
      </p:sp>
      <p:sp>
        <p:nvSpPr>
          <p:cNvPr id="3" name="Text Placeholder 2">
            <a:extLst>
              <a:ext uri="{FF2B5EF4-FFF2-40B4-BE49-F238E27FC236}">
                <a16:creationId xmlns:a16="http://schemas.microsoft.com/office/drawing/2014/main" id="{2CD1ED62-7D99-4F5B-B410-A9C5DDB57742}"/>
              </a:ext>
            </a:extLst>
          </p:cNvPr>
          <p:cNvSpPr>
            <a:spLocks noGrp="1"/>
          </p:cNvSpPr>
          <p:nvPr>
            <p:ph type="body" sz="quarter" idx="10"/>
          </p:nvPr>
        </p:nvSpPr>
        <p:spPr>
          <a:xfrm>
            <a:off x="627856" y="1183530"/>
            <a:ext cx="7888288" cy="4795307"/>
          </a:xfrm>
        </p:spPr>
        <p:txBody>
          <a:bodyPr/>
          <a:lstStyle/>
          <a:p>
            <a:r>
              <a:rPr lang="en-US" sz="2200" b="0" dirty="0">
                <a:solidFill>
                  <a:schemeClr val="accent3">
                    <a:lumMod val="75000"/>
                  </a:schemeClr>
                </a:solidFill>
              </a:rPr>
              <a:t>Schedule B </a:t>
            </a:r>
          </a:p>
          <a:p>
            <a:r>
              <a:rPr lang="en-US" sz="2200" b="0" dirty="0">
                <a:solidFill>
                  <a:schemeClr val="accent3">
                    <a:lumMod val="75000"/>
                  </a:schemeClr>
                </a:solidFill>
              </a:rPr>
              <a:t>Schedule C Services</a:t>
            </a:r>
          </a:p>
          <a:p>
            <a:r>
              <a:rPr lang="en-US" sz="2200" b="0" dirty="0">
                <a:solidFill>
                  <a:schemeClr val="accent3">
                    <a:lumMod val="75000"/>
                  </a:schemeClr>
                </a:solidFill>
              </a:rPr>
              <a:t>Schedule C Employability Services</a:t>
            </a:r>
          </a:p>
        </p:txBody>
      </p:sp>
      <p:sp>
        <p:nvSpPr>
          <p:cNvPr id="4" name="Text Placeholder 3">
            <a:extLst>
              <a:ext uri="{FF2B5EF4-FFF2-40B4-BE49-F238E27FC236}">
                <a16:creationId xmlns:a16="http://schemas.microsoft.com/office/drawing/2014/main" id="{263A2275-8814-44C8-8032-EAEDD2EDBA16}"/>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B41F086-9598-4BB2-A656-8417826559F3}"/>
              </a:ext>
            </a:extLst>
          </p:cNvPr>
          <p:cNvPicPr>
            <a:picLocks noChangeAspect="1"/>
          </p:cNvPicPr>
          <p:nvPr/>
        </p:nvPicPr>
        <p:blipFill>
          <a:blip r:embed="rId5"/>
          <a:stretch>
            <a:fillRect/>
          </a:stretch>
        </p:blipFill>
        <p:spPr>
          <a:xfrm>
            <a:off x="946000" y="2590158"/>
            <a:ext cx="7144577" cy="3017520"/>
          </a:xfrm>
          <a:prstGeom prst="rect">
            <a:avLst/>
          </a:prstGeom>
        </p:spPr>
      </p:pic>
      <p:pic>
        <p:nvPicPr>
          <p:cNvPr id="5" name="Audio 4">
            <a:hlinkClick r:id="" action="ppaction://media"/>
            <a:extLst>
              <a:ext uri="{FF2B5EF4-FFF2-40B4-BE49-F238E27FC236}">
                <a16:creationId xmlns:a16="http://schemas.microsoft.com/office/drawing/2014/main" id="{4D9285CA-75B9-4171-94C8-DC05DD41A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0605454"/>
      </p:ext>
    </p:extLst>
  </p:cSld>
  <p:clrMapOvr>
    <a:masterClrMapping/>
  </p:clrMapOvr>
  <mc:AlternateContent xmlns:mc="http://schemas.openxmlformats.org/markup-compatibility/2006" xmlns:p14="http://schemas.microsoft.com/office/powerpoint/2010/main">
    <mc:Choice Requires="p14">
      <p:transition spd="slow" p14:dur="2000" advTm="19404"/>
    </mc:Choice>
    <mc:Fallback xmlns="">
      <p:transition spd="slow" advTm="19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E6111-4FAE-4C2A-9A8E-64ABA8B3DF6E}"/>
              </a:ext>
            </a:extLst>
          </p:cNvPr>
          <p:cNvSpPr>
            <a:spLocks noGrp="1"/>
          </p:cNvSpPr>
          <p:nvPr>
            <p:ph type="title"/>
          </p:nvPr>
        </p:nvSpPr>
        <p:spPr/>
        <p:txBody>
          <a:bodyPr/>
          <a:lstStyle/>
          <a:p>
            <a:r>
              <a:rPr lang="en-US" dirty="0"/>
              <a:t>RIS Report: Performance Schedule B</a:t>
            </a:r>
          </a:p>
        </p:txBody>
      </p:sp>
      <p:sp>
        <p:nvSpPr>
          <p:cNvPr id="3" name="Text Placeholder 2">
            <a:extLst>
              <a:ext uri="{FF2B5EF4-FFF2-40B4-BE49-F238E27FC236}">
                <a16:creationId xmlns:a16="http://schemas.microsoft.com/office/drawing/2014/main" id="{D937DBA0-1038-4B25-80C1-3A8C349ACA08}"/>
              </a:ext>
            </a:extLst>
          </p:cNvPr>
          <p:cNvSpPr>
            <a:spLocks noGrp="1"/>
          </p:cNvSpPr>
          <p:nvPr>
            <p:ph type="body" sz="quarter" idx="10"/>
          </p:nvPr>
        </p:nvSpPr>
        <p:spPr>
          <a:xfrm>
            <a:off x="627855" y="1612901"/>
            <a:ext cx="7888288" cy="4795307"/>
          </a:xfrm>
        </p:spPr>
        <p:txBody>
          <a:bodyPr/>
          <a:lstStyle/>
          <a:p>
            <a:r>
              <a:rPr lang="en-US" sz="2400" b="0" dirty="0">
                <a:solidFill>
                  <a:schemeClr val="accent3">
                    <a:lumMod val="75000"/>
                  </a:schemeClr>
                </a:solidFill>
              </a:rPr>
              <a:t>Schedule B</a:t>
            </a:r>
          </a:p>
          <a:p>
            <a:pPr lvl="1"/>
            <a:r>
              <a:rPr lang="en-US" sz="2000" b="0" dirty="0">
                <a:solidFill>
                  <a:schemeClr val="accent3">
                    <a:lumMod val="75000"/>
                  </a:schemeClr>
                </a:solidFill>
              </a:rPr>
              <a:t>Search by date range and provider name</a:t>
            </a:r>
          </a:p>
        </p:txBody>
      </p:sp>
      <p:sp>
        <p:nvSpPr>
          <p:cNvPr id="4" name="Text Placeholder 3">
            <a:extLst>
              <a:ext uri="{FF2B5EF4-FFF2-40B4-BE49-F238E27FC236}">
                <a16:creationId xmlns:a16="http://schemas.microsoft.com/office/drawing/2014/main" id="{14F8A0F6-CE80-40DE-B07D-25432F68DDEA}"/>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AB837F3-F9C5-45DC-B9C3-A8821173ECA9}"/>
              </a:ext>
            </a:extLst>
          </p:cNvPr>
          <p:cNvPicPr>
            <a:picLocks noChangeAspect="1"/>
          </p:cNvPicPr>
          <p:nvPr/>
        </p:nvPicPr>
        <p:blipFill>
          <a:blip r:embed="rId5"/>
          <a:stretch>
            <a:fillRect/>
          </a:stretch>
        </p:blipFill>
        <p:spPr>
          <a:xfrm>
            <a:off x="180368" y="3233419"/>
            <a:ext cx="8783261" cy="2011680"/>
          </a:xfrm>
          <a:prstGeom prst="rect">
            <a:avLst/>
          </a:prstGeom>
        </p:spPr>
      </p:pic>
      <p:pic>
        <p:nvPicPr>
          <p:cNvPr id="5" name="Audio 4">
            <a:hlinkClick r:id="" action="ppaction://media"/>
            <a:extLst>
              <a:ext uri="{FF2B5EF4-FFF2-40B4-BE49-F238E27FC236}">
                <a16:creationId xmlns:a16="http://schemas.microsoft.com/office/drawing/2014/main" id="{B7470963-387C-4224-B64E-B5043E62B1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23934707"/>
      </p:ext>
    </p:extLst>
  </p:cSld>
  <p:clrMapOvr>
    <a:masterClrMapping/>
  </p:clrMapOvr>
  <mc:AlternateContent xmlns:mc="http://schemas.openxmlformats.org/markup-compatibility/2006" xmlns:p14="http://schemas.microsoft.com/office/powerpoint/2010/main">
    <mc:Choice Requires="p14">
      <p:transition spd="slow" p14:dur="2000" advTm="8403"/>
    </mc:Choice>
    <mc:Fallback xmlns="">
      <p:transition spd="slow" advTm="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75ABD-CB37-43F7-ABD7-4B945561CCC7}"/>
              </a:ext>
            </a:extLst>
          </p:cNvPr>
          <p:cNvSpPr>
            <a:spLocks noGrp="1"/>
          </p:cNvSpPr>
          <p:nvPr>
            <p:ph type="title"/>
          </p:nvPr>
        </p:nvSpPr>
        <p:spPr/>
        <p:txBody>
          <a:bodyPr/>
          <a:lstStyle/>
          <a:p>
            <a:r>
              <a:rPr lang="en-US" dirty="0"/>
              <a:t>RIS Report: Performance Schedule B</a:t>
            </a:r>
          </a:p>
        </p:txBody>
      </p:sp>
      <p:sp>
        <p:nvSpPr>
          <p:cNvPr id="3" name="Text Placeholder 2">
            <a:extLst>
              <a:ext uri="{FF2B5EF4-FFF2-40B4-BE49-F238E27FC236}">
                <a16:creationId xmlns:a16="http://schemas.microsoft.com/office/drawing/2014/main" id="{8CDB7797-65A5-4022-85D5-994F648A6A7B}"/>
              </a:ext>
            </a:extLst>
          </p:cNvPr>
          <p:cNvSpPr>
            <a:spLocks noGrp="1"/>
          </p:cNvSpPr>
          <p:nvPr>
            <p:ph type="body" sz="quarter" idx="10"/>
          </p:nvPr>
        </p:nvSpPr>
        <p:spPr/>
        <p:txBody>
          <a:bodyPr/>
          <a:lstStyle/>
          <a:p>
            <a:r>
              <a:rPr lang="en-US" b="0" dirty="0">
                <a:solidFill>
                  <a:schemeClr val="accent3">
                    <a:lumMod val="75000"/>
                  </a:schemeClr>
                </a:solidFill>
              </a:rPr>
              <a:t>Health Screenings/Arrivals</a:t>
            </a:r>
          </a:p>
          <a:p>
            <a:pPr lvl="1"/>
            <a:r>
              <a:rPr lang="en-US" b="0" dirty="0">
                <a:solidFill>
                  <a:schemeClr val="accent3">
                    <a:lumMod val="75000"/>
                  </a:schemeClr>
                </a:solidFill>
              </a:rPr>
              <a:t>The number of preventative health screenings completed and new arrivals by provider</a:t>
            </a:r>
          </a:p>
        </p:txBody>
      </p:sp>
      <p:sp>
        <p:nvSpPr>
          <p:cNvPr id="4" name="Text Placeholder 3">
            <a:extLst>
              <a:ext uri="{FF2B5EF4-FFF2-40B4-BE49-F238E27FC236}">
                <a16:creationId xmlns:a16="http://schemas.microsoft.com/office/drawing/2014/main" id="{65AAC766-6A46-4820-9E3F-980F9BCF05AD}"/>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861F8AC2-DAC1-4DE3-8AA5-9B9E161DE36D}"/>
              </a:ext>
            </a:extLst>
          </p:cNvPr>
          <p:cNvPicPr>
            <a:picLocks noChangeAspect="1"/>
          </p:cNvPicPr>
          <p:nvPr/>
        </p:nvPicPr>
        <p:blipFill>
          <a:blip r:embed="rId5"/>
          <a:stretch>
            <a:fillRect/>
          </a:stretch>
        </p:blipFill>
        <p:spPr>
          <a:xfrm>
            <a:off x="674369" y="2878548"/>
            <a:ext cx="7531262" cy="3017520"/>
          </a:xfrm>
          <a:prstGeom prst="rect">
            <a:avLst/>
          </a:prstGeom>
        </p:spPr>
      </p:pic>
      <p:pic>
        <p:nvPicPr>
          <p:cNvPr id="5" name="Audio 4">
            <a:hlinkClick r:id="" action="ppaction://media"/>
            <a:extLst>
              <a:ext uri="{FF2B5EF4-FFF2-40B4-BE49-F238E27FC236}">
                <a16:creationId xmlns:a16="http://schemas.microsoft.com/office/drawing/2014/main" id="{9DDE92DE-304D-4211-88AF-2703B4413D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7860148"/>
      </p:ext>
    </p:extLst>
  </p:cSld>
  <p:clrMapOvr>
    <a:masterClrMapping/>
  </p:clrMapOvr>
  <mc:AlternateContent xmlns:mc="http://schemas.openxmlformats.org/markup-compatibility/2006" xmlns:p14="http://schemas.microsoft.com/office/powerpoint/2010/main">
    <mc:Choice Requires="p14">
      <p:transition spd="slow" p14:dur="2000" advTm="16301"/>
    </mc:Choice>
    <mc:Fallback xmlns="">
      <p:transition spd="slow" advTm="16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B793-7CC3-4C67-A216-6DDFFEA060C7}"/>
              </a:ext>
            </a:extLst>
          </p:cNvPr>
          <p:cNvSpPr>
            <a:spLocks noGrp="1"/>
          </p:cNvSpPr>
          <p:nvPr>
            <p:ph type="title"/>
          </p:nvPr>
        </p:nvSpPr>
        <p:spPr/>
        <p:txBody>
          <a:bodyPr/>
          <a:lstStyle/>
          <a:p>
            <a:r>
              <a:rPr lang="en-US" dirty="0"/>
              <a:t>RIS Report: Schedule C Services	</a:t>
            </a:r>
          </a:p>
        </p:txBody>
      </p:sp>
      <p:sp>
        <p:nvSpPr>
          <p:cNvPr id="3" name="Text Placeholder 2">
            <a:extLst>
              <a:ext uri="{FF2B5EF4-FFF2-40B4-BE49-F238E27FC236}">
                <a16:creationId xmlns:a16="http://schemas.microsoft.com/office/drawing/2014/main" id="{F58B3AD2-84FE-4CB5-B580-DFCE3CFE3915}"/>
              </a:ext>
            </a:extLst>
          </p:cNvPr>
          <p:cNvSpPr>
            <a:spLocks noGrp="1"/>
          </p:cNvSpPr>
          <p:nvPr>
            <p:ph type="body" sz="quarter" idx="10"/>
          </p:nvPr>
        </p:nvSpPr>
        <p:spPr>
          <a:xfrm>
            <a:off x="733425" y="1612901"/>
            <a:ext cx="7888288" cy="4795307"/>
          </a:xfrm>
        </p:spPr>
        <p:txBody>
          <a:bodyPr/>
          <a:lstStyle/>
          <a:p>
            <a:r>
              <a:rPr lang="en-US" b="0" dirty="0">
                <a:solidFill>
                  <a:schemeClr val="accent3">
                    <a:lumMod val="75000"/>
                  </a:schemeClr>
                </a:solidFill>
              </a:rPr>
              <a:t>Schedule C Services Report</a:t>
            </a:r>
          </a:p>
          <a:p>
            <a:pPr lvl="1"/>
            <a:r>
              <a:rPr lang="en-US" b="0" dirty="0">
                <a:solidFill>
                  <a:schemeClr val="accent3">
                    <a:lumMod val="75000"/>
                  </a:schemeClr>
                </a:solidFill>
              </a:rPr>
              <a:t>Search by date range, provider, and funding source </a:t>
            </a:r>
          </a:p>
        </p:txBody>
      </p:sp>
      <p:sp>
        <p:nvSpPr>
          <p:cNvPr id="4" name="Text Placeholder 3">
            <a:extLst>
              <a:ext uri="{FF2B5EF4-FFF2-40B4-BE49-F238E27FC236}">
                <a16:creationId xmlns:a16="http://schemas.microsoft.com/office/drawing/2014/main" id="{EAF0173E-9BD8-48BA-8771-3E2ACDE17D24}"/>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6D96B0D8-5205-41AE-BE1F-669E6BF30919}"/>
              </a:ext>
            </a:extLst>
          </p:cNvPr>
          <p:cNvPicPr>
            <a:picLocks noChangeAspect="1"/>
          </p:cNvPicPr>
          <p:nvPr/>
        </p:nvPicPr>
        <p:blipFill>
          <a:blip r:embed="rId5"/>
          <a:stretch>
            <a:fillRect/>
          </a:stretch>
        </p:blipFill>
        <p:spPr>
          <a:xfrm>
            <a:off x="320262" y="3204186"/>
            <a:ext cx="8823738" cy="1920240"/>
          </a:xfrm>
          <a:prstGeom prst="rect">
            <a:avLst/>
          </a:prstGeom>
        </p:spPr>
      </p:pic>
      <p:pic>
        <p:nvPicPr>
          <p:cNvPr id="5" name="Audio 4">
            <a:hlinkClick r:id="" action="ppaction://media"/>
            <a:extLst>
              <a:ext uri="{FF2B5EF4-FFF2-40B4-BE49-F238E27FC236}">
                <a16:creationId xmlns:a16="http://schemas.microsoft.com/office/drawing/2014/main" id="{C13E3539-AFEA-42E2-9DE5-380EC7C4A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2781654"/>
      </p:ext>
    </p:extLst>
  </p:cSld>
  <p:clrMapOvr>
    <a:masterClrMapping/>
  </p:clrMapOvr>
  <mc:AlternateContent xmlns:mc="http://schemas.openxmlformats.org/markup-compatibility/2006" xmlns:p14="http://schemas.microsoft.com/office/powerpoint/2010/main">
    <mc:Choice Requires="p14">
      <p:transition spd="slow" p14:dur="2000" advTm="13191"/>
    </mc:Choice>
    <mc:Fallback xmlns="">
      <p:transition spd="slow" advTm="1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1C43-A83F-47F8-A3A4-C6D032A16999}"/>
              </a:ext>
            </a:extLst>
          </p:cNvPr>
          <p:cNvSpPr>
            <a:spLocks noGrp="1"/>
          </p:cNvSpPr>
          <p:nvPr>
            <p:ph type="title"/>
          </p:nvPr>
        </p:nvSpPr>
        <p:spPr/>
        <p:txBody>
          <a:bodyPr/>
          <a:lstStyle/>
          <a:p>
            <a:r>
              <a:rPr lang="en-US" dirty="0"/>
              <a:t>RIS Report: Schedule C Services</a:t>
            </a:r>
          </a:p>
        </p:txBody>
      </p:sp>
      <p:sp>
        <p:nvSpPr>
          <p:cNvPr id="3" name="Text Placeholder 2">
            <a:extLst>
              <a:ext uri="{FF2B5EF4-FFF2-40B4-BE49-F238E27FC236}">
                <a16:creationId xmlns:a16="http://schemas.microsoft.com/office/drawing/2014/main" id="{F85D7DE1-054A-495F-B795-5B080600A056}"/>
              </a:ext>
            </a:extLst>
          </p:cNvPr>
          <p:cNvSpPr>
            <a:spLocks noGrp="1"/>
          </p:cNvSpPr>
          <p:nvPr>
            <p:ph type="body" sz="quarter" idx="10"/>
          </p:nvPr>
        </p:nvSpPr>
        <p:spPr>
          <a:xfrm>
            <a:off x="626004" y="1267287"/>
            <a:ext cx="7888288" cy="4795307"/>
          </a:xfrm>
        </p:spPr>
        <p:txBody>
          <a:bodyPr/>
          <a:lstStyle/>
          <a:p>
            <a:r>
              <a:rPr lang="en-US" sz="2400" b="0" dirty="0">
                <a:solidFill>
                  <a:schemeClr val="accent3">
                    <a:lumMod val="75000"/>
                  </a:schemeClr>
                </a:solidFill>
              </a:rPr>
              <a:t>Displays services by provider &amp; funding source for any date range</a:t>
            </a:r>
          </a:p>
          <a:p>
            <a:r>
              <a:rPr lang="en-US" sz="2400" b="0" dirty="0">
                <a:solidFill>
                  <a:schemeClr val="accent3">
                    <a:lumMod val="75000"/>
                  </a:schemeClr>
                </a:solidFill>
              </a:rPr>
              <a:t>Breaks down service codes by age and gender</a:t>
            </a:r>
          </a:p>
        </p:txBody>
      </p:sp>
      <p:sp>
        <p:nvSpPr>
          <p:cNvPr id="4" name="Text Placeholder 3">
            <a:extLst>
              <a:ext uri="{FF2B5EF4-FFF2-40B4-BE49-F238E27FC236}">
                <a16:creationId xmlns:a16="http://schemas.microsoft.com/office/drawing/2014/main" id="{FA908E9F-865E-4F5E-BE71-851E4C7FF03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4D2EBA20-7130-43CD-BA26-E8153C0F6777}"/>
              </a:ext>
            </a:extLst>
          </p:cNvPr>
          <p:cNvPicPr>
            <a:picLocks noChangeAspect="1"/>
          </p:cNvPicPr>
          <p:nvPr/>
        </p:nvPicPr>
        <p:blipFill>
          <a:blip r:embed="rId5"/>
          <a:stretch>
            <a:fillRect/>
          </a:stretch>
        </p:blipFill>
        <p:spPr>
          <a:xfrm>
            <a:off x="413671" y="2657788"/>
            <a:ext cx="8123249" cy="3840480"/>
          </a:xfrm>
          <a:prstGeom prst="rect">
            <a:avLst/>
          </a:prstGeom>
        </p:spPr>
      </p:pic>
      <p:pic>
        <p:nvPicPr>
          <p:cNvPr id="5" name="Audio 4">
            <a:hlinkClick r:id="" action="ppaction://media"/>
            <a:extLst>
              <a:ext uri="{FF2B5EF4-FFF2-40B4-BE49-F238E27FC236}">
                <a16:creationId xmlns:a16="http://schemas.microsoft.com/office/drawing/2014/main" id="{E42684DE-1ABD-466E-B5B4-373E00CF70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02022512"/>
      </p:ext>
    </p:extLst>
  </p:cSld>
  <p:clrMapOvr>
    <a:masterClrMapping/>
  </p:clrMapOvr>
  <mc:AlternateContent xmlns:mc="http://schemas.openxmlformats.org/markup-compatibility/2006" xmlns:p14="http://schemas.microsoft.com/office/powerpoint/2010/main">
    <mc:Choice Requires="p14">
      <p:transition spd="slow" p14:dur="2000" advTm="18688"/>
    </mc:Choice>
    <mc:Fallback xmlns="">
      <p:transition spd="slow" advTm="18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7994" y="624054"/>
            <a:ext cx="7843267" cy="548640"/>
          </a:xfrm>
        </p:spPr>
        <p:txBody>
          <a:bodyPr/>
          <a:lstStyle/>
          <a:p>
            <a:pPr algn="ctr"/>
            <a:r>
              <a:rPr lang="en-US" dirty="0"/>
              <a:t>RIS Reports  </a:t>
            </a:r>
          </a:p>
        </p:txBody>
      </p:sp>
      <p:sp>
        <p:nvSpPr>
          <p:cNvPr id="6" name="Text Placeholder 5"/>
          <p:cNvSpPr>
            <a:spLocks noGrp="1"/>
          </p:cNvSpPr>
          <p:nvPr>
            <p:ph type="body" sz="quarter" idx="10"/>
          </p:nvPr>
        </p:nvSpPr>
        <p:spPr/>
        <p:txBody>
          <a:bodyPr/>
          <a:lstStyle/>
          <a:p>
            <a:pPr marL="342900" lvl="1" indent="0" algn="ctr">
              <a:buNone/>
            </a:pPr>
            <a:r>
              <a:rPr lang="en-US" b="0" dirty="0">
                <a:solidFill>
                  <a:schemeClr val="accent3">
                    <a:lumMod val="75000"/>
                  </a:schemeClr>
                </a:solidFill>
              </a:rPr>
              <a:t>Family Self Sufficiency Plan</a:t>
            </a:r>
          </a:p>
          <a:p>
            <a:pPr marL="342900" lvl="1" indent="0" algn="ctr">
              <a:buNone/>
            </a:pPr>
            <a:r>
              <a:rPr lang="en-US" b="0" dirty="0">
                <a:solidFill>
                  <a:schemeClr val="accent3">
                    <a:lumMod val="75000"/>
                  </a:schemeClr>
                </a:solidFill>
              </a:rPr>
              <a:t>Service Analysis (ORR-5)</a:t>
            </a:r>
          </a:p>
          <a:p>
            <a:pPr marL="342900" lvl="1" indent="0" algn="ctr">
              <a:buNone/>
            </a:pPr>
            <a:r>
              <a:rPr lang="en-US" b="0" dirty="0">
                <a:solidFill>
                  <a:schemeClr val="accent3">
                    <a:lumMod val="75000"/>
                  </a:schemeClr>
                </a:solidFill>
              </a:rPr>
              <a:t>Refugee State-Of-Origin Report</a:t>
            </a:r>
          </a:p>
          <a:p>
            <a:pPr marL="342900" lvl="1" indent="0" algn="ctr">
              <a:buNone/>
            </a:pPr>
            <a:r>
              <a:rPr lang="en-US" b="0" dirty="0">
                <a:solidFill>
                  <a:schemeClr val="accent3">
                    <a:lumMod val="75000"/>
                  </a:schemeClr>
                </a:solidFill>
              </a:rPr>
              <a:t>Monthly Service Delivery Reports</a:t>
            </a:r>
          </a:p>
          <a:p>
            <a:pPr marL="342900" lvl="1" indent="0" algn="ctr">
              <a:buNone/>
            </a:pPr>
            <a:r>
              <a:rPr lang="en-US" b="0" dirty="0">
                <a:solidFill>
                  <a:schemeClr val="accent3">
                    <a:lumMod val="75000"/>
                  </a:schemeClr>
                </a:solidFill>
              </a:rPr>
              <a:t>Performance Report</a:t>
            </a:r>
          </a:p>
          <a:p>
            <a:pPr marL="342900" lvl="1" indent="0" algn="ctr">
              <a:buNone/>
            </a:pPr>
            <a:r>
              <a:rPr lang="en-US" b="0" dirty="0">
                <a:solidFill>
                  <a:schemeClr val="accent3">
                    <a:lumMod val="75000"/>
                  </a:schemeClr>
                </a:solidFill>
              </a:rPr>
              <a:t>Annual Service Plan</a:t>
            </a:r>
          </a:p>
          <a:p>
            <a:pPr marL="342900" lvl="1" indent="0" algn="ctr">
              <a:buNone/>
            </a:pPr>
            <a:r>
              <a:rPr lang="en-US" b="0" dirty="0">
                <a:solidFill>
                  <a:schemeClr val="accent3">
                    <a:lumMod val="75000"/>
                  </a:schemeClr>
                </a:solidFill>
              </a:rPr>
              <a:t>Refugee List</a:t>
            </a:r>
          </a:p>
          <a:p>
            <a:pPr lvl="1"/>
            <a:endParaRPr lang="en-US" b="0"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2"/>
            <a:r>
              <a:rPr lang="en-US" dirty="0"/>
              <a:t>Bullet 3</a:t>
            </a:r>
          </a:p>
        </p:txBody>
      </p:sp>
      <p:sp>
        <p:nvSpPr>
          <p:cNvPr id="7" name="Text Placeholder 6"/>
          <p:cNvSpPr>
            <a:spLocks noGrp="1"/>
          </p:cNvSpPr>
          <p:nvPr>
            <p:ph type="body" sz="quarter" idx="11"/>
          </p:nvPr>
        </p:nvSpPr>
        <p:spPr/>
        <p:txBody>
          <a:bodyPr/>
          <a:lstStyle/>
          <a:p>
            <a:r>
              <a:rPr lang="en-US" dirty="0"/>
              <a:t>SOURCE:</a:t>
            </a:r>
          </a:p>
        </p:txBody>
      </p:sp>
      <p:pic>
        <p:nvPicPr>
          <p:cNvPr id="2" name="Audio 1">
            <a:hlinkClick r:id="" action="ppaction://media"/>
            <a:extLst>
              <a:ext uri="{FF2B5EF4-FFF2-40B4-BE49-F238E27FC236}">
                <a16:creationId xmlns:a16="http://schemas.microsoft.com/office/drawing/2014/main" id="{09F50CEE-752D-41AC-9E09-EA5F94254D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53865078"/>
      </p:ext>
    </p:extLst>
  </p:cSld>
  <p:clrMapOvr>
    <a:masterClrMapping/>
  </p:clrMapOvr>
  <mc:AlternateContent xmlns:mc="http://schemas.openxmlformats.org/markup-compatibility/2006" xmlns:p14="http://schemas.microsoft.com/office/powerpoint/2010/main">
    <mc:Choice Requires="p14">
      <p:transition spd="slow" p14:dur="2000" advTm="9462"/>
    </mc:Choice>
    <mc:Fallback xmlns="">
      <p:transition spd="slow" advTm="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1E07-A439-4155-8E3A-E5D3CB4DDD53}"/>
              </a:ext>
            </a:extLst>
          </p:cNvPr>
          <p:cNvSpPr>
            <a:spLocks noGrp="1"/>
          </p:cNvSpPr>
          <p:nvPr>
            <p:ph type="title"/>
          </p:nvPr>
        </p:nvSpPr>
        <p:spPr/>
        <p:txBody>
          <a:bodyPr/>
          <a:lstStyle/>
          <a:p>
            <a:r>
              <a:rPr lang="en-US" dirty="0"/>
              <a:t>RIS Report: Schedule C Employability</a:t>
            </a:r>
          </a:p>
        </p:txBody>
      </p:sp>
      <p:sp>
        <p:nvSpPr>
          <p:cNvPr id="3" name="Text Placeholder 2">
            <a:extLst>
              <a:ext uri="{FF2B5EF4-FFF2-40B4-BE49-F238E27FC236}">
                <a16:creationId xmlns:a16="http://schemas.microsoft.com/office/drawing/2014/main" id="{EA886C08-D5A5-46D8-BE9A-D180EBFF2856}"/>
              </a:ext>
            </a:extLst>
          </p:cNvPr>
          <p:cNvSpPr>
            <a:spLocks noGrp="1"/>
          </p:cNvSpPr>
          <p:nvPr>
            <p:ph type="body" sz="quarter" idx="10"/>
          </p:nvPr>
        </p:nvSpPr>
        <p:spPr>
          <a:xfrm>
            <a:off x="522287" y="1447801"/>
            <a:ext cx="7888288" cy="4795307"/>
          </a:xfrm>
        </p:spPr>
        <p:txBody>
          <a:bodyPr/>
          <a:lstStyle/>
          <a:p>
            <a:r>
              <a:rPr lang="en-US" b="0" dirty="0">
                <a:solidFill>
                  <a:schemeClr val="accent3">
                    <a:lumMod val="75000"/>
                  </a:schemeClr>
                </a:solidFill>
              </a:rPr>
              <a:t>Schedule C Employability Report</a:t>
            </a:r>
          </a:p>
          <a:p>
            <a:pPr lvl="1"/>
            <a:r>
              <a:rPr lang="en-US" b="0" dirty="0">
                <a:solidFill>
                  <a:schemeClr val="accent3">
                    <a:lumMod val="75000"/>
                  </a:schemeClr>
                </a:solidFill>
              </a:rPr>
              <a:t>Search by date range, provider, and funding source </a:t>
            </a:r>
          </a:p>
          <a:p>
            <a:pPr lvl="1"/>
            <a:endParaRPr lang="en-US" dirty="0"/>
          </a:p>
        </p:txBody>
      </p:sp>
      <p:sp>
        <p:nvSpPr>
          <p:cNvPr id="4" name="Text Placeholder 3">
            <a:extLst>
              <a:ext uri="{FF2B5EF4-FFF2-40B4-BE49-F238E27FC236}">
                <a16:creationId xmlns:a16="http://schemas.microsoft.com/office/drawing/2014/main" id="{EB5DF451-D360-4246-8349-B6EBF2951EF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5F787BE7-7525-430B-B364-B77592D9A9C3}"/>
              </a:ext>
            </a:extLst>
          </p:cNvPr>
          <p:cNvPicPr>
            <a:picLocks noChangeAspect="1"/>
          </p:cNvPicPr>
          <p:nvPr/>
        </p:nvPicPr>
        <p:blipFill>
          <a:blip r:embed="rId5"/>
          <a:stretch>
            <a:fillRect/>
          </a:stretch>
        </p:blipFill>
        <p:spPr>
          <a:xfrm>
            <a:off x="142752" y="3429000"/>
            <a:ext cx="8796680" cy="2194560"/>
          </a:xfrm>
          <a:prstGeom prst="rect">
            <a:avLst/>
          </a:prstGeom>
        </p:spPr>
      </p:pic>
      <p:pic>
        <p:nvPicPr>
          <p:cNvPr id="5" name="Audio 4">
            <a:hlinkClick r:id="" action="ppaction://media"/>
            <a:extLst>
              <a:ext uri="{FF2B5EF4-FFF2-40B4-BE49-F238E27FC236}">
                <a16:creationId xmlns:a16="http://schemas.microsoft.com/office/drawing/2014/main" id="{6D96C966-DBD9-4F09-A0FC-057A680438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18235544"/>
      </p:ext>
    </p:extLst>
  </p:cSld>
  <p:clrMapOvr>
    <a:masterClrMapping/>
  </p:clrMapOvr>
  <mc:AlternateContent xmlns:mc="http://schemas.openxmlformats.org/markup-compatibility/2006" xmlns:p14="http://schemas.microsoft.com/office/powerpoint/2010/main">
    <mc:Choice Requires="p14">
      <p:transition spd="slow" p14:dur="2000" advTm="13343"/>
    </mc:Choice>
    <mc:Fallback xmlns="">
      <p:transition spd="slow" advTm="13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A1D2-AB6E-4EB9-8C74-3689D0B23B52}"/>
              </a:ext>
            </a:extLst>
          </p:cNvPr>
          <p:cNvSpPr>
            <a:spLocks noGrp="1"/>
          </p:cNvSpPr>
          <p:nvPr>
            <p:ph type="title"/>
          </p:nvPr>
        </p:nvSpPr>
        <p:spPr/>
        <p:txBody>
          <a:bodyPr/>
          <a:lstStyle/>
          <a:p>
            <a:r>
              <a:rPr lang="en-US" dirty="0"/>
              <a:t>RIS Report: Schedule C Employability</a:t>
            </a:r>
          </a:p>
        </p:txBody>
      </p:sp>
      <p:sp>
        <p:nvSpPr>
          <p:cNvPr id="4" name="Text Placeholder 3">
            <a:extLst>
              <a:ext uri="{FF2B5EF4-FFF2-40B4-BE49-F238E27FC236}">
                <a16:creationId xmlns:a16="http://schemas.microsoft.com/office/drawing/2014/main" id="{A63C6B7D-2F33-4D32-BAB9-D5FB43BBE28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1797921E-1A77-45BA-A763-A4C9C53F8A08}"/>
              </a:ext>
            </a:extLst>
          </p:cNvPr>
          <p:cNvPicPr>
            <a:picLocks noChangeAspect="1"/>
          </p:cNvPicPr>
          <p:nvPr/>
        </p:nvPicPr>
        <p:blipFill>
          <a:blip r:embed="rId5"/>
          <a:stretch>
            <a:fillRect/>
          </a:stretch>
        </p:blipFill>
        <p:spPr>
          <a:xfrm>
            <a:off x="1027624" y="1229100"/>
            <a:ext cx="6981330" cy="5486400"/>
          </a:xfrm>
          <a:prstGeom prst="rect">
            <a:avLst/>
          </a:prstGeom>
        </p:spPr>
      </p:pic>
      <p:pic>
        <p:nvPicPr>
          <p:cNvPr id="3" name="Audio 2">
            <a:hlinkClick r:id="" action="ppaction://media"/>
            <a:extLst>
              <a:ext uri="{FF2B5EF4-FFF2-40B4-BE49-F238E27FC236}">
                <a16:creationId xmlns:a16="http://schemas.microsoft.com/office/drawing/2014/main" id="{570F4E94-40FF-4A4E-87F1-A01009835B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5133531"/>
      </p:ext>
    </p:extLst>
  </p:cSld>
  <p:clrMapOvr>
    <a:masterClrMapping/>
  </p:clrMapOvr>
  <mc:AlternateContent xmlns:mc="http://schemas.openxmlformats.org/markup-compatibility/2006" xmlns:p14="http://schemas.microsoft.com/office/powerpoint/2010/main">
    <mc:Choice Requires="p14">
      <p:transition spd="slow" p14:dur="2000" advTm="35088"/>
    </mc:Choice>
    <mc:Fallback xmlns="">
      <p:transition spd="slow" advTm="35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96C9-5D13-4FC2-B7F5-39562559E47A}"/>
              </a:ext>
            </a:extLst>
          </p:cNvPr>
          <p:cNvSpPr>
            <a:spLocks noGrp="1"/>
          </p:cNvSpPr>
          <p:nvPr>
            <p:ph type="title"/>
          </p:nvPr>
        </p:nvSpPr>
        <p:spPr/>
        <p:txBody>
          <a:bodyPr/>
          <a:lstStyle/>
          <a:p>
            <a:r>
              <a:rPr lang="en-US" dirty="0"/>
              <a:t>RIS Report: Annual Service Plan</a:t>
            </a:r>
          </a:p>
        </p:txBody>
      </p:sp>
      <p:sp>
        <p:nvSpPr>
          <p:cNvPr id="3" name="Text Placeholder 2">
            <a:extLst>
              <a:ext uri="{FF2B5EF4-FFF2-40B4-BE49-F238E27FC236}">
                <a16:creationId xmlns:a16="http://schemas.microsoft.com/office/drawing/2014/main" id="{821BDC84-502E-4264-9970-58A69B0FD39D}"/>
              </a:ext>
            </a:extLst>
          </p:cNvPr>
          <p:cNvSpPr>
            <a:spLocks noGrp="1"/>
          </p:cNvSpPr>
          <p:nvPr>
            <p:ph type="body" sz="quarter" idx="10"/>
          </p:nvPr>
        </p:nvSpPr>
        <p:spPr/>
        <p:txBody>
          <a:bodyPr/>
          <a:lstStyle/>
          <a:p>
            <a:r>
              <a:rPr lang="en-US" b="0" dirty="0">
                <a:solidFill>
                  <a:schemeClr val="accent3">
                    <a:lumMod val="75000"/>
                  </a:schemeClr>
                </a:solidFill>
              </a:rPr>
              <a:t>Annual Service Plan Report</a:t>
            </a:r>
          </a:p>
          <a:p>
            <a:pPr lvl="1"/>
            <a:r>
              <a:rPr lang="en-US" b="0" dirty="0">
                <a:solidFill>
                  <a:schemeClr val="accent3">
                    <a:lumMod val="75000"/>
                  </a:schemeClr>
                </a:solidFill>
              </a:rPr>
              <a:t>Search by date range, and provider</a:t>
            </a:r>
          </a:p>
          <a:p>
            <a:endParaRPr lang="en-US" dirty="0"/>
          </a:p>
        </p:txBody>
      </p:sp>
      <p:sp>
        <p:nvSpPr>
          <p:cNvPr id="4" name="Text Placeholder 3">
            <a:extLst>
              <a:ext uri="{FF2B5EF4-FFF2-40B4-BE49-F238E27FC236}">
                <a16:creationId xmlns:a16="http://schemas.microsoft.com/office/drawing/2014/main" id="{54F39319-ACD6-4D1A-82E0-6DB3FE88499E}"/>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66B9CBE7-9C89-48BA-8481-922F971A15AF}"/>
              </a:ext>
            </a:extLst>
          </p:cNvPr>
          <p:cNvPicPr>
            <a:picLocks noChangeAspect="1"/>
          </p:cNvPicPr>
          <p:nvPr/>
        </p:nvPicPr>
        <p:blipFill>
          <a:blip r:embed="rId5"/>
          <a:stretch>
            <a:fillRect/>
          </a:stretch>
        </p:blipFill>
        <p:spPr>
          <a:xfrm>
            <a:off x="393546" y="3489960"/>
            <a:ext cx="8404911" cy="1920240"/>
          </a:xfrm>
          <a:prstGeom prst="rect">
            <a:avLst/>
          </a:prstGeom>
        </p:spPr>
      </p:pic>
      <p:pic>
        <p:nvPicPr>
          <p:cNvPr id="7" name="Audio 6">
            <a:hlinkClick r:id="" action="ppaction://media"/>
            <a:extLst>
              <a:ext uri="{FF2B5EF4-FFF2-40B4-BE49-F238E27FC236}">
                <a16:creationId xmlns:a16="http://schemas.microsoft.com/office/drawing/2014/main" id="{558BAA49-327A-413F-8B44-4CCC5FD01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21099423"/>
      </p:ext>
    </p:extLst>
  </p:cSld>
  <p:clrMapOvr>
    <a:masterClrMapping/>
  </p:clrMapOvr>
  <mc:AlternateContent xmlns:mc="http://schemas.openxmlformats.org/markup-compatibility/2006" xmlns:p14="http://schemas.microsoft.com/office/powerpoint/2010/main">
    <mc:Choice Requires="p14">
      <p:transition spd="slow" p14:dur="2000" advTm="14742"/>
    </mc:Choice>
    <mc:Fallback xmlns="">
      <p:transition spd="slow" advTm="14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B4871-EFCB-4438-B5D4-6A0BCE912593}"/>
              </a:ext>
            </a:extLst>
          </p:cNvPr>
          <p:cNvSpPr>
            <a:spLocks noGrp="1"/>
          </p:cNvSpPr>
          <p:nvPr>
            <p:ph type="title"/>
          </p:nvPr>
        </p:nvSpPr>
        <p:spPr/>
        <p:txBody>
          <a:bodyPr/>
          <a:lstStyle/>
          <a:p>
            <a:r>
              <a:rPr lang="en-US" dirty="0"/>
              <a:t>RIS Report: Annual Service Plan</a:t>
            </a:r>
          </a:p>
        </p:txBody>
      </p:sp>
      <p:sp>
        <p:nvSpPr>
          <p:cNvPr id="4" name="Text Placeholder 3">
            <a:extLst>
              <a:ext uri="{FF2B5EF4-FFF2-40B4-BE49-F238E27FC236}">
                <a16:creationId xmlns:a16="http://schemas.microsoft.com/office/drawing/2014/main" id="{D039EC3C-B9CD-4639-913F-2363F1D9C994}"/>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AF28FC7B-7007-485A-A8E2-770A08CB602C}"/>
              </a:ext>
            </a:extLst>
          </p:cNvPr>
          <p:cNvPicPr>
            <a:picLocks noChangeAspect="1"/>
          </p:cNvPicPr>
          <p:nvPr/>
        </p:nvPicPr>
        <p:blipFill>
          <a:blip r:embed="rId5"/>
          <a:stretch>
            <a:fillRect/>
          </a:stretch>
        </p:blipFill>
        <p:spPr>
          <a:xfrm>
            <a:off x="522287" y="1513341"/>
            <a:ext cx="7098073" cy="4389120"/>
          </a:xfrm>
          <a:prstGeom prst="rect">
            <a:avLst/>
          </a:prstGeom>
        </p:spPr>
      </p:pic>
      <p:pic>
        <p:nvPicPr>
          <p:cNvPr id="5" name="Audio 4">
            <a:hlinkClick r:id="" action="ppaction://media"/>
            <a:extLst>
              <a:ext uri="{FF2B5EF4-FFF2-40B4-BE49-F238E27FC236}">
                <a16:creationId xmlns:a16="http://schemas.microsoft.com/office/drawing/2014/main" id="{9EF36781-94A3-48E3-85E6-A85BFC13E6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61889487"/>
      </p:ext>
    </p:extLst>
  </p:cSld>
  <p:clrMapOvr>
    <a:masterClrMapping/>
  </p:clrMapOvr>
  <mc:AlternateContent xmlns:mc="http://schemas.openxmlformats.org/markup-compatibility/2006" xmlns:p14="http://schemas.microsoft.com/office/powerpoint/2010/main">
    <mc:Choice Requires="p14">
      <p:transition spd="slow" p14:dur="2000" advTm="15867"/>
    </mc:Choice>
    <mc:Fallback xmlns="">
      <p:transition spd="slow" advTm="15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AF83-A4BC-4314-9DD9-DB59A4F3A2F6}"/>
              </a:ext>
            </a:extLst>
          </p:cNvPr>
          <p:cNvSpPr>
            <a:spLocks noGrp="1"/>
          </p:cNvSpPr>
          <p:nvPr>
            <p:ph type="title"/>
          </p:nvPr>
        </p:nvSpPr>
        <p:spPr/>
        <p:txBody>
          <a:bodyPr/>
          <a:lstStyle/>
          <a:p>
            <a:pPr algn="ctr"/>
            <a:r>
              <a:rPr lang="en-US" dirty="0">
                <a:solidFill>
                  <a:schemeClr val="accent3">
                    <a:lumMod val="75000"/>
                  </a:schemeClr>
                </a:solidFill>
              </a:rPr>
              <a:t>RIS Report: Refugee List</a:t>
            </a:r>
            <a:br>
              <a:rPr lang="en-US" dirty="0">
                <a:solidFill>
                  <a:schemeClr val="accent3"/>
                </a:solidFill>
              </a:rPr>
            </a:br>
            <a:endParaRPr lang="en-US" dirty="0"/>
          </a:p>
        </p:txBody>
      </p:sp>
      <p:sp>
        <p:nvSpPr>
          <p:cNvPr id="3" name="Text Placeholder 2">
            <a:extLst>
              <a:ext uri="{FF2B5EF4-FFF2-40B4-BE49-F238E27FC236}">
                <a16:creationId xmlns:a16="http://schemas.microsoft.com/office/drawing/2014/main" id="{220EFAEE-6462-47F7-B7A1-8AC00BB67D1A}"/>
              </a:ext>
            </a:extLst>
          </p:cNvPr>
          <p:cNvSpPr>
            <a:spLocks noGrp="1"/>
          </p:cNvSpPr>
          <p:nvPr>
            <p:ph type="body" sz="quarter" idx="10"/>
          </p:nvPr>
        </p:nvSpPr>
        <p:spPr/>
        <p:txBody>
          <a:bodyPr/>
          <a:lstStyle/>
          <a:p>
            <a:r>
              <a:rPr lang="en-US" b="0" dirty="0">
                <a:solidFill>
                  <a:schemeClr val="accent3">
                    <a:lumMod val="75000"/>
                  </a:schemeClr>
                </a:solidFill>
              </a:rPr>
              <a:t>Refugee List Report</a:t>
            </a:r>
          </a:p>
          <a:p>
            <a:pPr lvl="1"/>
            <a:r>
              <a:rPr lang="en-US" b="0" dirty="0">
                <a:solidFill>
                  <a:schemeClr val="accent3">
                    <a:lumMod val="75000"/>
                  </a:schemeClr>
                </a:solidFill>
              </a:rPr>
              <a:t>Search by one or more of the fields below</a:t>
            </a:r>
          </a:p>
          <a:p>
            <a:pPr lvl="1"/>
            <a:endParaRPr lang="en-US" dirty="0">
              <a:solidFill>
                <a:schemeClr val="accent3">
                  <a:lumMod val="75000"/>
                </a:schemeClr>
              </a:solidFill>
            </a:endParaRPr>
          </a:p>
        </p:txBody>
      </p:sp>
      <p:sp>
        <p:nvSpPr>
          <p:cNvPr id="4" name="Text Placeholder 3">
            <a:extLst>
              <a:ext uri="{FF2B5EF4-FFF2-40B4-BE49-F238E27FC236}">
                <a16:creationId xmlns:a16="http://schemas.microsoft.com/office/drawing/2014/main" id="{8D3C9334-2D61-4D5A-9C86-9C829E102B37}"/>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D3500C68-4FE6-49CD-9BD2-F85041F1B20F}"/>
              </a:ext>
            </a:extLst>
          </p:cNvPr>
          <p:cNvPicPr>
            <a:picLocks noChangeAspect="1"/>
          </p:cNvPicPr>
          <p:nvPr/>
        </p:nvPicPr>
        <p:blipFill>
          <a:blip r:embed="rId5"/>
          <a:stretch>
            <a:fillRect/>
          </a:stretch>
        </p:blipFill>
        <p:spPr>
          <a:xfrm>
            <a:off x="404260" y="2888628"/>
            <a:ext cx="8308835" cy="2468880"/>
          </a:xfrm>
          <a:prstGeom prst="rect">
            <a:avLst/>
          </a:prstGeom>
        </p:spPr>
      </p:pic>
      <p:pic>
        <p:nvPicPr>
          <p:cNvPr id="5" name="Audio 4">
            <a:hlinkClick r:id="" action="ppaction://media"/>
            <a:extLst>
              <a:ext uri="{FF2B5EF4-FFF2-40B4-BE49-F238E27FC236}">
                <a16:creationId xmlns:a16="http://schemas.microsoft.com/office/drawing/2014/main" id="{D4B3CDB6-ADC7-4E8D-B108-8A53618230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02556228"/>
      </p:ext>
    </p:extLst>
  </p:cSld>
  <p:clrMapOvr>
    <a:masterClrMapping/>
  </p:clrMapOvr>
  <mc:AlternateContent xmlns:mc="http://schemas.openxmlformats.org/markup-compatibility/2006" xmlns:p14="http://schemas.microsoft.com/office/powerpoint/2010/main">
    <mc:Choice Requires="p14">
      <p:transition spd="slow" p14:dur="2000" advTm="11997"/>
    </mc:Choice>
    <mc:Fallback xmlns="">
      <p:transition spd="slow" advTm="1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BB3A-5F9F-4708-82B6-A3F09FCDC721}"/>
              </a:ext>
            </a:extLst>
          </p:cNvPr>
          <p:cNvSpPr>
            <a:spLocks noGrp="1"/>
          </p:cNvSpPr>
          <p:nvPr>
            <p:ph type="title"/>
          </p:nvPr>
        </p:nvSpPr>
        <p:spPr/>
        <p:txBody>
          <a:bodyPr/>
          <a:lstStyle/>
          <a:p>
            <a:pPr algn="ctr"/>
            <a:r>
              <a:rPr lang="en-US" dirty="0">
                <a:solidFill>
                  <a:schemeClr val="accent3"/>
                </a:solidFill>
              </a:rPr>
              <a:t>RIS Report: Refugee List</a:t>
            </a:r>
            <a:endParaRPr lang="en-US" dirty="0"/>
          </a:p>
        </p:txBody>
      </p:sp>
      <p:sp>
        <p:nvSpPr>
          <p:cNvPr id="4" name="Text Placeholder 3">
            <a:extLst>
              <a:ext uri="{FF2B5EF4-FFF2-40B4-BE49-F238E27FC236}">
                <a16:creationId xmlns:a16="http://schemas.microsoft.com/office/drawing/2014/main" id="{1F132DDD-FCD6-460B-A5C1-E07F0FF29552}"/>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E3CCF760-B20B-4150-B837-CE0A04BFC1AC}"/>
              </a:ext>
            </a:extLst>
          </p:cNvPr>
          <p:cNvPicPr>
            <a:picLocks noChangeAspect="1"/>
          </p:cNvPicPr>
          <p:nvPr/>
        </p:nvPicPr>
        <p:blipFill>
          <a:blip r:embed="rId5"/>
          <a:stretch>
            <a:fillRect/>
          </a:stretch>
        </p:blipFill>
        <p:spPr>
          <a:xfrm>
            <a:off x="627062" y="2045137"/>
            <a:ext cx="7796447" cy="3749040"/>
          </a:xfrm>
          <a:prstGeom prst="rect">
            <a:avLst/>
          </a:prstGeom>
        </p:spPr>
      </p:pic>
      <p:pic>
        <p:nvPicPr>
          <p:cNvPr id="3" name="Audio 2">
            <a:hlinkClick r:id="" action="ppaction://media"/>
            <a:extLst>
              <a:ext uri="{FF2B5EF4-FFF2-40B4-BE49-F238E27FC236}">
                <a16:creationId xmlns:a16="http://schemas.microsoft.com/office/drawing/2014/main" id="{07F5449C-F187-48C1-983D-C0523B3D3E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28771544"/>
      </p:ext>
    </p:extLst>
  </p:cSld>
  <p:clrMapOvr>
    <a:masterClrMapping/>
  </p:clrMapOvr>
  <mc:AlternateContent xmlns:mc="http://schemas.openxmlformats.org/markup-compatibility/2006" xmlns:p14="http://schemas.microsoft.com/office/powerpoint/2010/main">
    <mc:Choice Requires="p14">
      <p:transition spd="slow" p14:dur="2000" advTm="22793"/>
    </mc:Choice>
    <mc:Fallback xmlns="">
      <p:transition spd="slow" advTm="2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7C10-FF8B-46F5-AAA9-0965BB868EFC}"/>
              </a:ext>
            </a:extLst>
          </p:cNvPr>
          <p:cNvSpPr>
            <a:spLocks noGrp="1"/>
          </p:cNvSpPr>
          <p:nvPr>
            <p:ph type="title"/>
          </p:nvPr>
        </p:nvSpPr>
        <p:spPr/>
        <p:txBody>
          <a:bodyPr/>
          <a:lstStyle/>
          <a:p>
            <a:pPr algn="ctr"/>
            <a:r>
              <a:rPr lang="en-US" dirty="0"/>
              <a:t>RIS Report: DOA Tracking</a:t>
            </a:r>
          </a:p>
        </p:txBody>
      </p:sp>
      <p:sp>
        <p:nvSpPr>
          <p:cNvPr id="3" name="Text Placeholder 2">
            <a:extLst>
              <a:ext uri="{FF2B5EF4-FFF2-40B4-BE49-F238E27FC236}">
                <a16:creationId xmlns:a16="http://schemas.microsoft.com/office/drawing/2014/main" id="{09387D66-6B59-4FF4-8721-E0E8C5A269F4}"/>
              </a:ext>
            </a:extLst>
          </p:cNvPr>
          <p:cNvSpPr>
            <a:spLocks noGrp="1"/>
          </p:cNvSpPr>
          <p:nvPr>
            <p:ph type="body" sz="quarter" idx="10"/>
          </p:nvPr>
        </p:nvSpPr>
        <p:spPr>
          <a:xfrm>
            <a:off x="668209" y="1222867"/>
            <a:ext cx="7888288" cy="1981200"/>
          </a:xfrm>
        </p:spPr>
        <p:txBody>
          <a:bodyPr/>
          <a:lstStyle/>
          <a:p>
            <a:pPr marL="342900" lvl="1" indent="0">
              <a:buNone/>
            </a:pPr>
            <a:r>
              <a:rPr lang="en-US" dirty="0">
                <a:solidFill>
                  <a:schemeClr val="accent3"/>
                </a:solidFill>
              </a:rPr>
              <a:t> </a:t>
            </a:r>
          </a:p>
          <a:p>
            <a:endParaRPr lang="en-US" dirty="0"/>
          </a:p>
        </p:txBody>
      </p:sp>
      <p:sp>
        <p:nvSpPr>
          <p:cNvPr id="4" name="Text Placeholder 3">
            <a:extLst>
              <a:ext uri="{FF2B5EF4-FFF2-40B4-BE49-F238E27FC236}">
                <a16:creationId xmlns:a16="http://schemas.microsoft.com/office/drawing/2014/main" id="{5B2C371E-B556-4D41-8075-5DEE769F1F1A}"/>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D098AE50-0FF2-4249-890B-1624899CDD3E}"/>
              </a:ext>
            </a:extLst>
          </p:cNvPr>
          <p:cNvPicPr>
            <a:picLocks noChangeAspect="1"/>
          </p:cNvPicPr>
          <p:nvPr/>
        </p:nvPicPr>
        <p:blipFill>
          <a:blip r:embed="rId5"/>
          <a:stretch>
            <a:fillRect/>
          </a:stretch>
        </p:blipFill>
        <p:spPr>
          <a:xfrm>
            <a:off x="291" y="2937643"/>
            <a:ext cx="9144000" cy="1532132"/>
          </a:xfrm>
          <a:prstGeom prst="rect">
            <a:avLst/>
          </a:prstGeom>
        </p:spPr>
      </p:pic>
      <p:sp>
        <p:nvSpPr>
          <p:cNvPr id="8" name="Text Placeholder 2">
            <a:extLst>
              <a:ext uri="{FF2B5EF4-FFF2-40B4-BE49-F238E27FC236}">
                <a16:creationId xmlns:a16="http://schemas.microsoft.com/office/drawing/2014/main" id="{D97429B5-B4F2-4E3D-8B03-2650EF0C014C}"/>
              </a:ext>
            </a:extLst>
          </p:cNvPr>
          <p:cNvSpPr txBox="1">
            <a:spLocks/>
          </p:cNvSpPr>
          <p:nvPr/>
        </p:nvSpPr>
        <p:spPr>
          <a:xfrm>
            <a:off x="628650" y="1447800"/>
            <a:ext cx="7888288" cy="1756267"/>
          </a:xfrm>
          <a:prstGeom prst="rect">
            <a:avLst/>
          </a:prstGeom>
        </p:spPr>
        <p:txBody>
          <a:bodyPr>
            <a:noAutofit/>
          </a:bodyPr>
          <a:lstStyle>
            <a:lvl1pPr marL="228600" indent="-228600" algn="l" defTabSz="685800" rtl="0" eaLnBrk="1" latinLnBrk="0" hangingPunct="1">
              <a:lnSpc>
                <a:spcPct val="100000"/>
              </a:lnSpc>
              <a:spcBef>
                <a:spcPts val="1200"/>
              </a:spcBef>
              <a:buFont typeface="Arial" panose="020B0604020202020204" pitchFamily="34" charset="0"/>
              <a:buChar char="•"/>
              <a:defRPr sz="2800" b="1"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576263" indent="-233363" algn="l" defTabSz="685800" rtl="0" eaLnBrk="1" latinLnBrk="0" hangingPunct="1">
              <a:lnSpc>
                <a:spcPct val="100000"/>
              </a:lnSpc>
              <a:spcBef>
                <a:spcPts val="375"/>
              </a:spcBef>
              <a:buFont typeface="Franklin Gothic Medium" panose="020B0603020102020204" pitchFamily="34" charset="0"/>
              <a:buChar char="−"/>
              <a:defRPr sz="2400" b="1"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73138" indent="-228600" algn="l" defTabSz="685800" rtl="0" eaLnBrk="1" latinLnBrk="0" hangingPunct="1">
              <a:lnSpc>
                <a:spcPct val="100000"/>
              </a:lnSpc>
              <a:spcBef>
                <a:spcPts val="375"/>
              </a:spcBef>
              <a:buFont typeface="Arial" panose="020B0604020202020204" pitchFamily="34" charset="0"/>
              <a:buChar char="•"/>
              <a:defRPr sz="2000" b="1"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Franklin Gothic Medium" panose="020B06030201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chemeClr val="accent3">
                    <a:lumMod val="75000"/>
                  </a:schemeClr>
                </a:solidFill>
              </a:rPr>
              <a:t>DOA Tracking Report</a:t>
            </a:r>
          </a:p>
          <a:p>
            <a:pPr lvl="1"/>
            <a:r>
              <a:rPr lang="en-US" b="0" dirty="0">
                <a:solidFill>
                  <a:schemeClr val="accent3">
                    <a:lumMod val="75000"/>
                  </a:schemeClr>
                </a:solidFill>
              </a:rPr>
              <a:t>Search by date range, and provider</a:t>
            </a:r>
          </a:p>
          <a:p>
            <a:pPr marL="342900" lvl="1" indent="0">
              <a:buNone/>
            </a:pPr>
            <a:endParaRPr lang="en-US" dirty="0">
              <a:solidFill>
                <a:schemeClr val="accent3">
                  <a:lumMod val="75000"/>
                </a:schemeClr>
              </a:solidFill>
            </a:endParaRPr>
          </a:p>
        </p:txBody>
      </p:sp>
      <p:pic>
        <p:nvPicPr>
          <p:cNvPr id="5" name="Audio 4">
            <a:hlinkClick r:id="" action="ppaction://media"/>
            <a:extLst>
              <a:ext uri="{FF2B5EF4-FFF2-40B4-BE49-F238E27FC236}">
                <a16:creationId xmlns:a16="http://schemas.microsoft.com/office/drawing/2014/main" id="{2D8862A5-AEA6-466A-8BAC-09DF682526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44996442"/>
      </p:ext>
    </p:extLst>
  </p:cSld>
  <p:clrMapOvr>
    <a:masterClrMapping/>
  </p:clrMapOvr>
  <mc:AlternateContent xmlns:mc="http://schemas.openxmlformats.org/markup-compatibility/2006" xmlns:p14="http://schemas.microsoft.com/office/powerpoint/2010/main">
    <mc:Choice Requires="p14">
      <p:transition spd="slow" p14:dur="2000" advTm="22906"/>
    </mc:Choice>
    <mc:Fallback xmlns="">
      <p:transition spd="slow" advTm="2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BAD5-E7E6-4206-9FC3-9782C72FDA28}"/>
              </a:ext>
            </a:extLst>
          </p:cNvPr>
          <p:cNvSpPr>
            <a:spLocks noGrp="1"/>
          </p:cNvSpPr>
          <p:nvPr>
            <p:ph type="title"/>
          </p:nvPr>
        </p:nvSpPr>
        <p:spPr/>
        <p:txBody>
          <a:bodyPr/>
          <a:lstStyle/>
          <a:p>
            <a:pPr algn="ctr"/>
            <a:r>
              <a:rPr lang="en-US" dirty="0"/>
              <a:t>RIS Report: DOA Tracking</a:t>
            </a:r>
          </a:p>
        </p:txBody>
      </p:sp>
      <p:sp>
        <p:nvSpPr>
          <p:cNvPr id="4" name="Text Placeholder 3">
            <a:extLst>
              <a:ext uri="{FF2B5EF4-FFF2-40B4-BE49-F238E27FC236}">
                <a16:creationId xmlns:a16="http://schemas.microsoft.com/office/drawing/2014/main" id="{F6BE87EF-A04B-49AC-955C-C82AB17E27AF}"/>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368E101-0B5E-4CDC-8748-18B99E311A7B}"/>
              </a:ext>
            </a:extLst>
          </p:cNvPr>
          <p:cNvPicPr>
            <a:picLocks noChangeAspect="1"/>
          </p:cNvPicPr>
          <p:nvPr/>
        </p:nvPicPr>
        <p:blipFill>
          <a:blip r:embed="rId5"/>
          <a:stretch>
            <a:fillRect/>
          </a:stretch>
        </p:blipFill>
        <p:spPr>
          <a:xfrm>
            <a:off x="587744" y="1696221"/>
            <a:ext cx="7980060" cy="4206240"/>
          </a:xfrm>
          <a:prstGeom prst="rect">
            <a:avLst/>
          </a:prstGeom>
        </p:spPr>
      </p:pic>
      <p:pic>
        <p:nvPicPr>
          <p:cNvPr id="3" name="Audio 2">
            <a:hlinkClick r:id="" action="ppaction://media"/>
            <a:extLst>
              <a:ext uri="{FF2B5EF4-FFF2-40B4-BE49-F238E27FC236}">
                <a16:creationId xmlns:a16="http://schemas.microsoft.com/office/drawing/2014/main" id="{656CB9FA-FE57-444C-8647-13961B645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9547915"/>
      </p:ext>
    </p:extLst>
  </p:cSld>
  <p:clrMapOvr>
    <a:masterClrMapping/>
  </p:clrMapOvr>
  <mc:AlternateContent xmlns:mc="http://schemas.openxmlformats.org/markup-compatibility/2006" xmlns:p14="http://schemas.microsoft.com/office/powerpoint/2010/main">
    <mc:Choice Requires="p14">
      <p:transition spd="slow" p14:dur="2000" advTm="19730"/>
    </mc:Choice>
    <mc:Fallback xmlns="">
      <p:transition spd="slow" advTm="1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1D17-D7B1-4B83-85C4-A5034A1B05FB}"/>
              </a:ext>
            </a:extLst>
          </p:cNvPr>
          <p:cNvSpPr>
            <a:spLocks noGrp="1"/>
          </p:cNvSpPr>
          <p:nvPr>
            <p:ph type="title"/>
          </p:nvPr>
        </p:nvSpPr>
        <p:spPr/>
        <p:txBody>
          <a:bodyPr/>
          <a:lstStyle/>
          <a:p>
            <a:r>
              <a:rPr lang="en-US" dirty="0"/>
              <a:t>RIS Report: Missing Health Screening</a:t>
            </a:r>
          </a:p>
        </p:txBody>
      </p:sp>
      <p:sp>
        <p:nvSpPr>
          <p:cNvPr id="3" name="Text Placeholder 2">
            <a:extLst>
              <a:ext uri="{FF2B5EF4-FFF2-40B4-BE49-F238E27FC236}">
                <a16:creationId xmlns:a16="http://schemas.microsoft.com/office/drawing/2014/main" id="{6784FDEC-648F-40C4-AD10-EA42253728CA}"/>
              </a:ext>
            </a:extLst>
          </p:cNvPr>
          <p:cNvSpPr>
            <a:spLocks noGrp="1"/>
          </p:cNvSpPr>
          <p:nvPr>
            <p:ph type="body" sz="quarter" idx="10"/>
          </p:nvPr>
        </p:nvSpPr>
        <p:spPr/>
        <p:txBody>
          <a:bodyPr/>
          <a:lstStyle/>
          <a:p>
            <a:r>
              <a:rPr lang="en-US" b="0" dirty="0">
                <a:solidFill>
                  <a:schemeClr val="accent3">
                    <a:lumMod val="75000"/>
                  </a:schemeClr>
                </a:solidFill>
              </a:rPr>
              <a:t>Missing Health Screening Report</a:t>
            </a:r>
          </a:p>
          <a:p>
            <a:pPr lvl="1"/>
            <a:r>
              <a:rPr lang="en-US" b="0" dirty="0">
                <a:solidFill>
                  <a:schemeClr val="accent3">
                    <a:lumMod val="75000"/>
                  </a:schemeClr>
                </a:solidFill>
              </a:rPr>
              <a:t>Search by minimum number of days and provider</a:t>
            </a:r>
          </a:p>
          <a:p>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0A6F4689-93A5-49DA-B4C7-A199589489EC}"/>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54C31C7B-B865-4177-9A58-3265A5486CFD}"/>
              </a:ext>
            </a:extLst>
          </p:cNvPr>
          <p:cNvPicPr>
            <a:picLocks noChangeAspect="1"/>
          </p:cNvPicPr>
          <p:nvPr/>
        </p:nvPicPr>
        <p:blipFill>
          <a:blip r:embed="rId5"/>
          <a:stretch>
            <a:fillRect/>
          </a:stretch>
        </p:blipFill>
        <p:spPr>
          <a:xfrm>
            <a:off x="0" y="3402531"/>
            <a:ext cx="9144000" cy="1923028"/>
          </a:xfrm>
          <a:prstGeom prst="rect">
            <a:avLst/>
          </a:prstGeom>
        </p:spPr>
      </p:pic>
      <p:pic>
        <p:nvPicPr>
          <p:cNvPr id="5" name="Audio 4">
            <a:hlinkClick r:id="" action="ppaction://media"/>
            <a:extLst>
              <a:ext uri="{FF2B5EF4-FFF2-40B4-BE49-F238E27FC236}">
                <a16:creationId xmlns:a16="http://schemas.microsoft.com/office/drawing/2014/main" id="{9784CA32-4B26-4111-A07E-4B22A554E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4072299"/>
      </p:ext>
    </p:extLst>
  </p:cSld>
  <p:clrMapOvr>
    <a:masterClrMapping/>
  </p:clrMapOvr>
  <mc:AlternateContent xmlns:mc="http://schemas.openxmlformats.org/markup-compatibility/2006" xmlns:p14="http://schemas.microsoft.com/office/powerpoint/2010/main">
    <mc:Choice Requires="p14">
      <p:transition spd="slow" p14:dur="2000" advTm="11303"/>
    </mc:Choice>
    <mc:Fallback xmlns="">
      <p:transition spd="slow" advTm="1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79D0-2B82-48D8-A4C9-C68BE0CF7FCD}"/>
              </a:ext>
            </a:extLst>
          </p:cNvPr>
          <p:cNvSpPr>
            <a:spLocks noGrp="1"/>
          </p:cNvSpPr>
          <p:nvPr>
            <p:ph type="title"/>
          </p:nvPr>
        </p:nvSpPr>
        <p:spPr/>
        <p:txBody>
          <a:bodyPr/>
          <a:lstStyle/>
          <a:p>
            <a:pPr algn="ctr"/>
            <a:r>
              <a:rPr lang="en-US" dirty="0"/>
              <a:t>RIS Report: Missing Health Screening</a:t>
            </a:r>
          </a:p>
        </p:txBody>
      </p:sp>
      <p:sp>
        <p:nvSpPr>
          <p:cNvPr id="4" name="Text Placeholder 3">
            <a:extLst>
              <a:ext uri="{FF2B5EF4-FFF2-40B4-BE49-F238E27FC236}">
                <a16:creationId xmlns:a16="http://schemas.microsoft.com/office/drawing/2014/main" id="{9ABE1B2D-202B-4B6F-8DF0-3219AB874FC1}"/>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0D81F0EB-0BA2-4080-997F-666086E3DD8B}"/>
              </a:ext>
            </a:extLst>
          </p:cNvPr>
          <p:cNvPicPr>
            <a:picLocks noChangeAspect="1"/>
          </p:cNvPicPr>
          <p:nvPr/>
        </p:nvPicPr>
        <p:blipFill>
          <a:blip r:embed="rId5"/>
          <a:stretch>
            <a:fillRect/>
          </a:stretch>
        </p:blipFill>
        <p:spPr>
          <a:xfrm>
            <a:off x="0" y="2094863"/>
            <a:ext cx="9144000" cy="2668274"/>
          </a:xfrm>
          <a:prstGeom prst="rect">
            <a:avLst/>
          </a:prstGeom>
        </p:spPr>
      </p:pic>
      <p:pic>
        <p:nvPicPr>
          <p:cNvPr id="3" name="Audio 2">
            <a:hlinkClick r:id="" action="ppaction://media"/>
            <a:extLst>
              <a:ext uri="{FF2B5EF4-FFF2-40B4-BE49-F238E27FC236}">
                <a16:creationId xmlns:a16="http://schemas.microsoft.com/office/drawing/2014/main" id="{C43A9BAF-9056-4AB6-9D8B-01D4A6FBF6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59679148"/>
      </p:ext>
    </p:extLst>
  </p:cSld>
  <p:clrMapOvr>
    <a:masterClrMapping/>
  </p:clrMapOvr>
  <mc:AlternateContent xmlns:mc="http://schemas.openxmlformats.org/markup-compatibility/2006" xmlns:p14="http://schemas.microsoft.com/office/powerpoint/2010/main">
    <mc:Choice Requires="p14">
      <p:transition spd="slow" p14:dur="2000" advTm="15074"/>
    </mc:Choice>
    <mc:Fallback xmlns="">
      <p:transition spd="slow" advTm="1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8583-0889-90B9-4572-E206C45F6012}"/>
              </a:ext>
            </a:extLst>
          </p:cNvPr>
          <p:cNvSpPr>
            <a:spLocks noGrp="1"/>
          </p:cNvSpPr>
          <p:nvPr>
            <p:ph type="title"/>
          </p:nvPr>
        </p:nvSpPr>
        <p:spPr/>
        <p:txBody>
          <a:bodyPr/>
          <a:lstStyle/>
          <a:p>
            <a:pPr algn="ctr"/>
            <a:r>
              <a:rPr lang="en-US" dirty="0"/>
              <a:t>RIS Reports </a:t>
            </a:r>
          </a:p>
        </p:txBody>
      </p:sp>
      <p:sp>
        <p:nvSpPr>
          <p:cNvPr id="3" name="Text Placeholder 2">
            <a:extLst>
              <a:ext uri="{FF2B5EF4-FFF2-40B4-BE49-F238E27FC236}">
                <a16:creationId xmlns:a16="http://schemas.microsoft.com/office/drawing/2014/main" id="{AC66719D-FC18-6F70-D8E1-00A06EEF62E7}"/>
              </a:ext>
            </a:extLst>
          </p:cNvPr>
          <p:cNvSpPr>
            <a:spLocks noGrp="1"/>
          </p:cNvSpPr>
          <p:nvPr>
            <p:ph type="body" sz="quarter" idx="10"/>
          </p:nvPr>
        </p:nvSpPr>
        <p:spPr/>
        <p:txBody>
          <a:bodyPr/>
          <a:lstStyle/>
          <a:p>
            <a:pPr marL="342900" lvl="1" indent="0" algn="ctr">
              <a:buNone/>
            </a:pPr>
            <a:r>
              <a:rPr lang="en-US" b="0" dirty="0">
                <a:solidFill>
                  <a:schemeClr val="accent3">
                    <a:lumMod val="75000"/>
                  </a:schemeClr>
                </a:solidFill>
              </a:rPr>
              <a:t>DOA Tracking</a:t>
            </a:r>
          </a:p>
          <a:p>
            <a:pPr marL="342900" lvl="1" indent="0" algn="ctr">
              <a:buNone/>
            </a:pPr>
            <a:r>
              <a:rPr lang="en-US" b="0" dirty="0">
                <a:solidFill>
                  <a:schemeClr val="accent3">
                    <a:lumMod val="75000"/>
                  </a:schemeClr>
                </a:solidFill>
              </a:rPr>
              <a:t>Missing Health Screening</a:t>
            </a:r>
          </a:p>
          <a:p>
            <a:pPr marL="342900" lvl="1" indent="0" algn="ctr">
              <a:buNone/>
            </a:pPr>
            <a:r>
              <a:rPr lang="en-US" b="0" dirty="0">
                <a:solidFill>
                  <a:schemeClr val="accent3">
                    <a:lumMod val="75000"/>
                  </a:schemeClr>
                </a:solidFill>
              </a:rPr>
              <a:t>New Arrivals Health Screening Enhanced</a:t>
            </a:r>
          </a:p>
          <a:p>
            <a:pPr marL="342900" lvl="1" indent="0" algn="ctr">
              <a:buNone/>
            </a:pPr>
            <a:r>
              <a:rPr lang="en-US" b="0" dirty="0">
                <a:solidFill>
                  <a:schemeClr val="accent3">
                    <a:lumMod val="75000"/>
                  </a:schemeClr>
                </a:solidFill>
              </a:rPr>
              <a:t>Employment Report </a:t>
            </a:r>
          </a:p>
          <a:p>
            <a:pPr marL="342900" lvl="1" indent="0" algn="ctr">
              <a:buNone/>
            </a:pPr>
            <a:r>
              <a:rPr lang="en-US" b="0" dirty="0">
                <a:solidFill>
                  <a:schemeClr val="accent3">
                    <a:lumMod val="75000"/>
                  </a:schemeClr>
                </a:solidFill>
              </a:rPr>
              <a:t>New Arrivals Reports</a:t>
            </a:r>
          </a:p>
          <a:p>
            <a:pPr marL="342900" lvl="1" indent="0" algn="ctr">
              <a:buNone/>
            </a:pPr>
            <a:r>
              <a:rPr lang="en-US" b="0" dirty="0">
                <a:solidFill>
                  <a:schemeClr val="accent3">
                    <a:lumMod val="75000"/>
                  </a:schemeClr>
                </a:solidFill>
              </a:rPr>
              <a:t>Name &amp; Addresses by County/City</a:t>
            </a:r>
          </a:p>
          <a:p>
            <a:pPr marL="342900" lvl="1" indent="0" algn="ctr">
              <a:buNone/>
            </a:pPr>
            <a:r>
              <a:rPr lang="en-US" b="0" dirty="0">
                <a:solidFill>
                  <a:schemeClr val="accent3">
                    <a:lumMod val="75000"/>
                  </a:schemeClr>
                </a:solidFill>
              </a:rPr>
              <a:t>Annual Performance Goals and Actuals</a:t>
            </a:r>
          </a:p>
          <a:p>
            <a:endParaRPr lang="en-US" dirty="0"/>
          </a:p>
        </p:txBody>
      </p:sp>
      <p:sp>
        <p:nvSpPr>
          <p:cNvPr id="4" name="Text Placeholder 3">
            <a:extLst>
              <a:ext uri="{FF2B5EF4-FFF2-40B4-BE49-F238E27FC236}">
                <a16:creationId xmlns:a16="http://schemas.microsoft.com/office/drawing/2014/main" id="{12D81FF7-E4DA-DB62-6919-6F7397539D4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15590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B2B1B-1133-48AB-8382-11F94EC23AED}"/>
              </a:ext>
            </a:extLst>
          </p:cNvPr>
          <p:cNvSpPr>
            <a:spLocks noGrp="1"/>
          </p:cNvSpPr>
          <p:nvPr>
            <p:ph type="title"/>
          </p:nvPr>
        </p:nvSpPr>
        <p:spPr/>
        <p:txBody>
          <a:bodyPr/>
          <a:lstStyle/>
          <a:p>
            <a:pPr algn="ctr"/>
            <a:r>
              <a:rPr lang="en-US" dirty="0"/>
              <a:t>RIS Report: Employment Report</a:t>
            </a:r>
          </a:p>
        </p:txBody>
      </p:sp>
      <p:sp>
        <p:nvSpPr>
          <p:cNvPr id="3" name="Text Placeholder 2">
            <a:extLst>
              <a:ext uri="{FF2B5EF4-FFF2-40B4-BE49-F238E27FC236}">
                <a16:creationId xmlns:a16="http://schemas.microsoft.com/office/drawing/2014/main" id="{81FC2721-A150-4E2E-AF9B-E1F25CC42DDB}"/>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Employment Report</a:t>
            </a:r>
          </a:p>
          <a:p>
            <a:pPr marL="628650" lvl="2" indent="-231775"/>
            <a:r>
              <a:rPr lang="en-US" sz="2400" b="0" dirty="0">
                <a:solidFill>
                  <a:schemeClr val="accent3">
                    <a:lumMod val="75000"/>
                  </a:schemeClr>
                </a:solidFill>
              </a:rPr>
              <a:t>Displays employment data entered in the Employment tab </a:t>
            </a:r>
          </a:p>
          <a:p>
            <a:r>
              <a:rPr lang="en-US" b="0" dirty="0">
                <a:solidFill>
                  <a:schemeClr val="accent3">
                    <a:lumMod val="75000"/>
                  </a:schemeClr>
                </a:solidFill>
              </a:rPr>
              <a:t>Three reports can be run from this screen </a:t>
            </a:r>
          </a:p>
          <a:p>
            <a:pPr lvl="1"/>
            <a:r>
              <a:rPr lang="en-US" b="0" dirty="0">
                <a:solidFill>
                  <a:schemeClr val="accent3">
                    <a:lumMod val="75000"/>
                  </a:schemeClr>
                </a:solidFill>
              </a:rPr>
              <a:t>Employment 1</a:t>
            </a:r>
          </a:p>
          <a:p>
            <a:pPr lvl="1"/>
            <a:r>
              <a:rPr lang="en-US" b="0" dirty="0">
                <a:solidFill>
                  <a:schemeClr val="accent3">
                    <a:lumMod val="75000"/>
                  </a:schemeClr>
                </a:solidFill>
              </a:rPr>
              <a:t>Employment 2</a:t>
            </a:r>
          </a:p>
          <a:p>
            <a:pPr lvl="1"/>
            <a:r>
              <a:rPr lang="en-US" b="0" dirty="0">
                <a:solidFill>
                  <a:schemeClr val="accent3">
                    <a:lumMod val="75000"/>
                  </a:schemeClr>
                </a:solidFill>
              </a:rPr>
              <a:t>Job Placement Summary</a:t>
            </a:r>
          </a:p>
        </p:txBody>
      </p:sp>
      <p:sp>
        <p:nvSpPr>
          <p:cNvPr id="4" name="Text Placeholder 3">
            <a:extLst>
              <a:ext uri="{FF2B5EF4-FFF2-40B4-BE49-F238E27FC236}">
                <a16:creationId xmlns:a16="http://schemas.microsoft.com/office/drawing/2014/main" id="{13DE5A5C-0549-4CC0-976F-F7E004624C47}"/>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CE27FCB6-66BD-4296-99FC-F94F4DA9D153}"/>
              </a:ext>
            </a:extLst>
          </p:cNvPr>
          <p:cNvPicPr>
            <a:picLocks noChangeAspect="1"/>
          </p:cNvPicPr>
          <p:nvPr/>
        </p:nvPicPr>
        <p:blipFill>
          <a:blip r:embed="rId5"/>
          <a:stretch>
            <a:fillRect/>
          </a:stretch>
        </p:blipFill>
        <p:spPr>
          <a:xfrm>
            <a:off x="24002" y="4690715"/>
            <a:ext cx="9144000" cy="1268924"/>
          </a:xfrm>
          <a:prstGeom prst="rect">
            <a:avLst/>
          </a:prstGeom>
        </p:spPr>
      </p:pic>
      <p:pic>
        <p:nvPicPr>
          <p:cNvPr id="5" name="Audio 4">
            <a:hlinkClick r:id="" action="ppaction://media"/>
            <a:extLst>
              <a:ext uri="{FF2B5EF4-FFF2-40B4-BE49-F238E27FC236}">
                <a16:creationId xmlns:a16="http://schemas.microsoft.com/office/drawing/2014/main" id="{A9D00582-0356-4EE3-BCB7-9D5184E46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05788878"/>
      </p:ext>
    </p:extLst>
  </p:cSld>
  <p:clrMapOvr>
    <a:masterClrMapping/>
  </p:clrMapOvr>
  <mc:AlternateContent xmlns:mc="http://schemas.openxmlformats.org/markup-compatibility/2006" xmlns:p14="http://schemas.microsoft.com/office/powerpoint/2010/main">
    <mc:Choice Requires="p14">
      <p:transition spd="slow" p14:dur="2000" advTm="26592"/>
    </mc:Choice>
    <mc:Fallback xmlns="">
      <p:transition spd="slow" advTm="26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0D38B-7079-49F1-87FE-42BD9A27B465}"/>
              </a:ext>
            </a:extLst>
          </p:cNvPr>
          <p:cNvSpPr>
            <a:spLocks noGrp="1"/>
          </p:cNvSpPr>
          <p:nvPr>
            <p:ph type="title"/>
          </p:nvPr>
        </p:nvSpPr>
        <p:spPr/>
        <p:txBody>
          <a:bodyPr/>
          <a:lstStyle/>
          <a:p>
            <a:pPr algn="ctr"/>
            <a:r>
              <a:rPr lang="en-US" dirty="0"/>
              <a:t>RIS Report: Employment Report</a:t>
            </a:r>
          </a:p>
        </p:txBody>
      </p:sp>
      <p:sp>
        <p:nvSpPr>
          <p:cNvPr id="3" name="Text Placeholder 2">
            <a:extLst>
              <a:ext uri="{FF2B5EF4-FFF2-40B4-BE49-F238E27FC236}">
                <a16:creationId xmlns:a16="http://schemas.microsoft.com/office/drawing/2014/main" id="{07A6037C-DFA0-4265-8EA5-829B1EA3AA31}"/>
              </a:ext>
            </a:extLst>
          </p:cNvPr>
          <p:cNvSpPr>
            <a:spLocks noGrp="1"/>
          </p:cNvSpPr>
          <p:nvPr>
            <p:ph type="body" sz="quarter" idx="10"/>
          </p:nvPr>
        </p:nvSpPr>
        <p:spPr/>
        <p:txBody>
          <a:bodyPr/>
          <a:lstStyle/>
          <a:p>
            <a:r>
              <a:rPr lang="en-US" b="0" dirty="0">
                <a:solidFill>
                  <a:schemeClr val="accent3">
                    <a:lumMod val="75000"/>
                  </a:schemeClr>
                </a:solidFill>
              </a:rPr>
              <a:t>Employment 1 Report</a:t>
            </a:r>
          </a:p>
          <a:p>
            <a:endParaRPr lang="en-US" dirty="0"/>
          </a:p>
          <a:p>
            <a:endParaRPr lang="en-US" dirty="0"/>
          </a:p>
        </p:txBody>
      </p:sp>
      <p:sp>
        <p:nvSpPr>
          <p:cNvPr id="4" name="Text Placeholder 3">
            <a:extLst>
              <a:ext uri="{FF2B5EF4-FFF2-40B4-BE49-F238E27FC236}">
                <a16:creationId xmlns:a16="http://schemas.microsoft.com/office/drawing/2014/main" id="{F2CBBE71-90F2-46C2-97AD-0F24BAC4704C}"/>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0B4EF30D-BB7B-4A2D-94D3-91B95DF10C50}"/>
              </a:ext>
            </a:extLst>
          </p:cNvPr>
          <p:cNvPicPr>
            <a:picLocks noChangeAspect="1"/>
          </p:cNvPicPr>
          <p:nvPr/>
        </p:nvPicPr>
        <p:blipFill>
          <a:blip r:embed="rId5"/>
          <a:stretch>
            <a:fillRect/>
          </a:stretch>
        </p:blipFill>
        <p:spPr>
          <a:xfrm>
            <a:off x="132246" y="2062373"/>
            <a:ext cx="8772086" cy="3566160"/>
          </a:xfrm>
          <a:prstGeom prst="rect">
            <a:avLst/>
          </a:prstGeom>
        </p:spPr>
      </p:pic>
      <p:pic>
        <p:nvPicPr>
          <p:cNvPr id="5" name="Audio 4">
            <a:hlinkClick r:id="" action="ppaction://media"/>
            <a:extLst>
              <a:ext uri="{FF2B5EF4-FFF2-40B4-BE49-F238E27FC236}">
                <a16:creationId xmlns:a16="http://schemas.microsoft.com/office/drawing/2014/main" id="{C7131C5F-AB74-498F-9A2D-62F385DACC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2647940"/>
      </p:ext>
    </p:extLst>
  </p:cSld>
  <p:clrMapOvr>
    <a:masterClrMapping/>
  </p:clrMapOvr>
  <mc:AlternateContent xmlns:mc="http://schemas.openxmlformats.org/markup-compatibility/2006" xmlns:p14="http://schemas.microsoft.com/office/powerpoint/2010/main">
    <mc:Choice Requires="p14">
      <p:transition spd="slow" p14:dur="2000" advTm="57459"/>
    </mc:Choice>
    <mc:Fallback xmlns="">
      <p:transition spd="slow" advTm="5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72EBA-C9C7-4D5D-813B-5EF3625930BD}"/>
              </a:ext>
            </a:extLst>
          </p:cNvPr>
          <p:cNvSpPr>
            <a:spLocks noGrp="1"/>
          </p:cNvSpPr>
          <p:nvPr>
            <p:ph type="title"/>
          </p:nvPr>
        </p:nvSpPr>
        <p:spPr/>
        <p:txBody>
          <a:bodyPr/>
          <a:lstStyle/>
          <a:p>
            <a:r>
              <a:rPr lang="en-US" dirty="0"/>
              <a:t>RIS Report: Employment Report</a:t>
            </a:r>
          </a:p>
        </p:txBody>
      </p:sp>
      <p:sp>
        <p:nvSpPr>
          <p:cNvPr id="3" name="Text Placeholder 2">
            <a:extLst>
              <a:ext uri="{FF2B5EF4-FFF2-40B4-BE49-F238E27FC236}">
                <a16:creationId xmlns:a16="http://schemas.microsoft.com/office/drawing/2014/main" id="{51C37B69-FDF1-4B21-B6C5-10E7A2DD9312}"/>
              </a:ext>
            </a:extLst>
          </p:cNvPr>
          <p:cNvSpPr>
            <a:spLocks noGrp="1"/>
          </p:cNvSpPr>
          <p:nvPr>
            <p:ph type="body" sz="quarter" idx="10"/>
          </p:nvPr>
        </p:nvSpPr>
        <p:spPr/>
        <p:txBody>
          <a:bodyPr/>
          <a:lstStyle/>
          <a:p>
            <a:r>
              <a:rPr lang="en-US" b="0" dirty="0">
                <a:solidFill>
                  <a:schemeClr val="accent3">
                    <a:lumMod val="75000"/>
                  </a:schemeClr>
                </a:solidFill>
              </a:rPr>
              <a:t>Employment Report 2</a:t>
            </a:r>
          </a:p>
        </p:txBody>
      </p:sp>
      <p:sp>
        <p:nvSpPr>
          <p:cNvPr id="4" name="Text Placeholder 3">
            <a:extLst>
              <a:ext uri="{FF2B5EF4-FFF2-40B4-BE49-F238E27FC236}">
                <a16:creationId xmlns:a16="http://schemas.microsoft.com/office/drawing/2014/main" id="{9B4EB181-A510-4F05-AC50-3B6A53A2F6C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9350EBCE-8CE4-497D-B0CE-778622E00AE8}"/>
              </a:ext>
            </a:extLst>
          </p:cNvPr>
          <p:cNvPicPr>
            <a:picLocks noChangeAspect="1"/>
          </p:cNvPicPr>
          <p:nvPr/>
        </p:nvPicPr>
        <p:blipFill>
          <a:blip r:embed="rId5"/>
          <a:stretch>
            <a:fillRect/>
          </a:stretch>
        </p:blipFill>
        <p:spPr>
          <a:xfrm>
            <a:off x="38500" y="2367272"/>
            <a:ext cx="9056434" cy="2103120"/>
          </a:xfrm>
          <a:prstGeom prst="rect">
            <a:avLst/>
          </a:prstGeom>
        </p:spPr>
      </p:pic>
      <p:pic>
        <p:nvPicPr>
          <p:cNvPr id="7" name="Audio 6">
            <a:hlinkClick r:id="" action="ppaction://media"/>
            <a:extLst>
              <a:ext uri="{FF2B5EF4-FFF2-40B4-BE49-F238E27FC236}">
                <a16:creationId xmlns:a16="http://schemas.microsoft.com/office/drawing/2014/main" id="{EAD0A726-7C3A-4752-A5D3-44A94564F6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41240591"/>
      </p:ext>
    </p:extLst>
  </p:cSld>
  <p:clrMapOvr>
    <a:masterClrMapping/>
  </p:clrMapOvr>
  <mc:AlternateContent xmlns:mc="http://schemas.openxmlformats.org/markup-compatibility/2006" xmlns:p14="http://schemas.microsoft.com/office/powerpoint/2010/main">
    <mc:Choice Requires="p14">
      <p:transition spd="slow" p14:dur="2000" advTm="80197"/>
    </mc:Choice>
    <mc:Fallback xmlns="">
      <p:transition spd="slow" advTm="80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F3A9C-872F-457A-88D1-C155FD535261}"/>
              </a:ext>
            </a:extLst>
          </p:cNvPr>
          <p:cNvSpPr>
            <a:spLocks noGrp="1"/>
          </p:cNvSpPr>
          <p:nvPr>
            <p:ph type="title"/>
          </p:nvPr>
        </p:nvSpPr>
        <p:spPr/>
        <p:txBody>
          <a:bodyPr/>
          <a:lstStyle/>
          <a:p>
            <a:r>
              <a:rPr lang="en-US" dirty="0"/>
              <a:t>RIS Report: Employment Report</a:t>
            </a:r>
          </a:p>
        </p:txBody>
      </p:sp>
      <p:sp>
        <p:nvSpPr>
          <p:cNvPr id="3" name="Text Placeholder 2">
            <a:extLst>
              <a:ext uri="{FF2B5EF4-FFF2-40B4-BE49-F238E27FC236}">
                <a16:creationId xmlns:a16="http://schemas.microsoft.com/office/drawing/2014/main" id="{45BEA883-4F3F-4ECA-BEE2-D0CFD5CC8867}"/>
              </a:ext>
            </a:extLst>
          </p:cNvPr>
          <p:cNvSpPr>
            <a:spLocks noGrp="1"/>
          </p:cNvSpPr>
          <p:nvPr>
            <p:ph type="body" sz="quarter" idx="10"/>
          </p:nvPr>
        </p:nvSpPr>
        <p:spPr/>
        <p:txBody>
          <a:bodyPr/>
          <a:lstStyle/>
          <a:p>
            <a:r>
              <a:rPr lang="en-US" b="0" dirty="0">
                <a:solidFill>
                  <a:schemeClr val="accent3">
                    <a:lumMod val="75000"/>
                  </a:schemeClr>
                </a:solidFill>
              </a:rPr>
              <a:t>Job Placement Summary Report</a:t>
            </a:r>
          </a:p>
        </p:txBody>
      </p:sp>
      <p:sp>
        <p:nvSpPr>
          <p:cNvPr id="4" name="Text Placeholder 3">
            <a:extLst>
              <a:ext uri="{FF2B5EF4-FFF2-40B4-BE49-F238E27FC236}">
                <a16:creationId xmlns:a16="http://schemas.microsoft.com/office/drawing/2014/main" id="{252D21EB-C7A9-411B-A2C6-DFD0A489FDC3}"/>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984A65BF-A84F-4929-9BF1-C35FBA305FDA}"/>
              </a:ext>
            </a:extLst>
          </p:cNvPr>
          <p:cNvPicPr>
            <a:picLocks noChangeAspect="1"/>
          </p:cNvPicPr>
          <p:nvPr/>
        </p:nvPicPr>
        <p:blipFill>
          <a:blip r:embed="rId5"/>
          <a:stretch>
            <a:fillRect/>
          </a:stretch>
        </p:blipFill>
        <p:spPr>
          <a:xfrm>
            <a:off x="0" y="2737523"/>
            <a:ext cx="9144000" cy="1382953"/>
          </a:xfrm>
          <a:prstGeom prst="rect">
            <a:avLst/>
          </a:prstGeom>
        </p:spPr>
      </p:pic>
      <p:pic>
        <p:nvPicPr>
          <p:cNvPr id="5" name="Audio 4">
            <a:hlinkClick r:id="" action="ppaction://media"/>
            <a:extLst>
              <a:ext uri="{FF2B5EF4-FFF2-40B4-BE49-F238E27FC236}">
                <a16:creationId xmlns:a16="http://schemas.microsoft.com/office/drawing/2014/main" id="{A1AD69D6-18DF-41E5-9498-387C09B27A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21182861"/>
      </p:ext>
    </p:extLst>
  </p:cSld>
  <p:clrMapOvr>
    <a:masterClrMapping/>
  </p:clrMapOvr>
  <mc:AlternateContent xmlns:mc="http://schemas.openxmlformats.org/markup-compatibility/2006" xmlns:p14="http://schemas.microsoft.com/office/powerpoint/2010/main">
    <mc:Choice Requires="p14">
      <p:transition spd="slow" p14:dur="2000" advTm="23349"/>
    </mc:Choice>
    <mc:Fallback xmlns="">
      <p:transition spd="slow" advTm="23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B7A3-A2F5-EEF5-CF36-D8A13E65E7AE}"/>
              </a:ext>
            </a:extLst>
          </p:cNvPr>
          <p:cNvSpPr>
            <a:spLocks noGrp="1"/>
          </p:cNvSpPr>
          <p:nvPr>
            <p:ph type="title"/>
          </p:nvPr>
        </p:nvSpPr>
        <p:spPr/>
        <p:txBody>
          <a:bodyPr/>
          <a:lstStyle/>
          <a:p>
            <a:r>
              <a:rPr lang="en-US" b="0" dirty="0"/>
              <a:t>New Arrivals Health Screening Enhanced</a:t>
            </a:r>
          </a:p>
        </p:txBody>
      </p:sp>
      <p:sp>
        <p:nvSpPr>
          <p:cNvPr id="3" name="Text Placeholder 2">
            <a:extLst>
              <a:ext uri="{FF2B5EF4-FFF2-40B4-BE49-F238E27FC236}">
                <a16:creationId xmlns:a16="http://schemas.microsoft.com/office/drawing/2014/main" id="{6B1CCECA-029D-AD1E-F924-AF518B6691E9}"/>
              </a:ext>
            </a:extLst>
          </p:cNvPr>
          <p:cNvSpPr>
            <a:spLocks noGrp="1"/>
          </p:cNvSpPr>
          <p:nvPr>
            <p:ph type="body" sz="quarter" idx="10"/>
          </p:nvPr>
        </p:nvSpPr>
        <p:spPr/>
        <p:txBody>
          <a:bodyPr/>
          <a:lstStyle/>
          <a:p>
            <a:endParaRPr lang="en-US" dirty="0"/>
          </a:p>
          <a:p>
            <a:endParaRPr lang="en-US" dirty="0"/>
          </a:p>
          <a:p>
            <a:endParaRPr lang="en-US" dirty="0"/>
          </a:p>
          <a:p>
            <a:endParaRPr lang="en-US" dirty="0"/>
          </a:p>
          <a:p>
            <a:pPr marL="0" indent="0" algn="ctr">
              <a:buNone/>
            </a:pPr>
            <a:r>
              <a:rPr lang="en-US" b="0" dirty="0">
                <a:solidFill>
                  <a:schemeClr val="tx2">
                    <a:lumMod val="75000"/>
                  </a:schemeClr>
                </a:solidFill>
              </a:rPr>
              <a:t>This report contains refugee demographic information and health screening dates</a:t>
            </a:r>
          </a:p>
        </p:txBody>
      </p:sp>
      <p:sp>
        <p:nvSpPr>
          <p:cNvPr id="4" name="Text Placeholder 3">
            <a:extLst>
              <a:ext uri="{FF2B5EF4-FFF2-40B4-BE49-F238E27FC236}">
                <a16:creationId xmlns:a16="http://schemas.microsoft.com/office/drawing/2014/main" id="{FBFCCACD-A343-D772-921A-2097E92A979C}"/>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0300516-855D-C456-F8B7-8AD383873107}"/>
              </a:ext>
            </a:extLst>
          </p:cNvPr>
          <p:cNvPicPr>
            <a:picLocks noChangeAspect="1"/>
          </p:cNvPicPr>
          <p:nvPr/>
        </p:nvPicPr>
        <p:blipFill>
          <a:blip r:embed="rId2"/>
          <a:stretch>
            <a:fillRect/>
          </a:stretch>
        </p:blipFill>
        <p:spPr>
          <a:xfrm>
            <a:off x="442336" y="1349907"/>
            <a:ext cx="8259328" cy="1867161"/>
          </a:xfrm>
          <a:prstGeom prst="rect">
            <a:avLst/>
          </a:prstGeom>
        </p:spPr>
      </p:pic>
    </p:spTree>
    <p:extLst>
      <p:ext uri="{BB962C8B-B14F-4D97-AF65-F5344CB8AC3E}">
        <p14:creationId xmlns:p14="http://schemas.microsoft.com/office/powerpoint/2010/main" val="463195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5190-A98D-4785-BA3B-4ABCD50A6318}"/>
              </a:ext>
            </a:extLst>
          </p:cNvPr>
          <p:cNvSpPr>
            <a:spLocks noGrp="1"/>
          </p:cNvSpPr>
          <p:nvPr>
            <p:ph type="title"/>
          </p:nvPr>
        </p:nvSpPr>
        <p:spPr/>
        <p:txBody>
          <a:bodyPr/>
          <a:lstStyle/>
          <a:p>
            <a:r>
              <a:rPr lang="en-US" dirty="0"/>
              <a:t>RIS Report: New Arrivals Report</a:t>
            </a:r>
          </a:p>
        </p:txBody>
      </p:sp>
      <p:sp>
        <p:nvSpPr>
          <p:cNvPr id="3" name="Text Placeholder 2">
            <a:extLst>
              <a:ext uri="{FF2B5EF4-FFF2-40B4-BE49-F238E27FC236}">
                <a16:creationId xmlns:a16="http://schemas.microsoft.com/office/drawing/2014/main" id="{16DC6A73-E247-41AA-9F0C-0461A78E16D9}"/>
              </a:ext>
            </a:extLst>
          </p:cNvPr>
          <p:cNvSpPr>
            <a:spLocks noGrp="1"/>
          </p:cNvSpPr>
          <p:nvPr>
            <p:ph type="body" sz="quarter" idx="10"/>
          </p:nvPr>
        </p:nvSpPr>
        <p:spPr/>
        <p:txBody>
          <a:bodyPr/>
          <a:lstStyle/>
          <a:p>
            <a:r>
              <a:rPr lang="en-US" b="0" dirty="0">
                <a:solidFill>
                  <a:schemeClr val="accent3">
                    <a:lumMod val="75000"/>
                  </a:schemeClr>
                </a:solidFill>
              </a:rPr>
              <a:t>New Arrivals Report </a:t>
            </a:r>
          </a:p>
          <a:p>
            <a:pPr lvl="1"/>
            <a:r>
              <a:rPr lang="en-US" sz="2000" b="0" dirty="0">
                <a:solidFill>
                  <a:schemeClr val="accent3">
                    <a:lumMod val="75000"/>
                  </a:schemeClr>
                </a:solidFill>
              </a:rPr>
              <a:t>A list of clients who arrive in the US within a specified timeframe, by provider. This data can be sorted in two ways and therefore, has two sub-reports. </a:t>
            </a:r>
          </a:p>
          <a:p>
            <a:endParaRPr lang="en-US" dirty="0"/>
          </a:p>
        </p:txBody>
      </p:sp>
      <p:sp>
        <p:nvSpPr>
          <p:cNvPr id="4" name="Text Placeholder 3">
            <a:extLst>
              <a:ext uri="{FF2B5EF4-FFF2-40B4-BE49-F238E27FC236}">
                <a16:creationId xmlns:a16="http://schemas.microsoft.com/office/drawing/2014/main" id="{9E5091D7-3A28-44D1-BC83-923A3434BC81}"/>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9A5CE3E3-D1C4-4492-BAD5-2C073B70F7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pic>
        <p:nvPicPr>
          <p:cNvPr id="8" name="Picture 7">
            <a:extLst>
              <a:ext uri="{FF2B5EF4-FFF2-40B4-BE49-F238E27FC236}">
                <a16:creationId xmlns:a16="http://schemas.microsoft.com/office/drawing/2014/main" id="{E7A44519-1E8C-FB34-2AEC-9299FB4382C1}"/>
              </a:ext>
            </a:extLst>
          </p:cNvPr>
          <p:cNvPicPr>
            <a:picLocks noChangeAspect="1"/>
          </p:cNvPicPr>
          <p:nvPr/>
        </p:nvPicPr>
        <p:blipFill>
          <a:blip r:embed="rId6"/>
          <a:stretch>
            <a:fillRect/>
          </a:stretch>
        </p:blipFill>
        <p:spPr>
          <a:xfrm>
            <a:off x="1933924" y="3033546"/>
            <a:ext cx="4411601" cy="3200400"/>
          </a:xfrm>
          <a:prstGeom prst="rect">
            <a:avLst/>
          </a:prstGeom>
        </p:spPr>
      </p:pic>
    </p:spTree>
    <p:extLst>
      <p:ext uri="{BB962C8B-B14F-4D97-AF65-F5344CB8AC3E}">
        <p14:creationId xmlns:p14="http://schemas.microsoft.com/office/powerpoint/2010/main" val="300964224"/>
      </p:ext>
    </p:extLst>
  </p:cSld>
  <p:clrMapOvr>
    <a:masterClrMapping/>
  </p:clrMapOvr>
  <mc:AlternateContent xmlns:mc="http://schemas.openxmlformats.org/markup-compatibility/2006" xmlns:p14="http://schemas.microsoft.com/office/powerpoint/2010/main">
    <mc:Choice Requires="p14">
      <p:transition spd="slow" p14:dur="2000" advTm="19136"/>
    </mc:Choice>
    <mc:Fallback xmlns="">
      <p:transition spd="slow" advTm="1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12E9-9DDA-41A9-969E-3003E42C7692}"/>
              </a:ext>
            </a:extLst>
          </p:cNvPr>
          <p:cNvSpPr>
            <a:spLocks noGrp="1"/>
          </p:cNvSpPr>
          <p:nvPr>
            <p:ph type="title"/>
          </p:nvPr>
        </p:nvSpPr>
        <p:spPr/>
        <p:txBody>
          <a:bodyPr/>
          <a:lstStyle/>
          <a:p>
            <a:r>
              <a:rPr lang="en-US" dirty="0"/>
              <a:t>RIS Report: New Arrivals-Case ID</a:t>
            </a:r>
          </a:p>
        </p:txBody>
      </p:sp>
      <p:sp>
        <p:nvSpPr>
          <p:cNvPr id="3" name="Text Placeholder 2">
            <a:extLst>
              <a:ext uri="{FF2B5EF4-FFF2-40B4-BE49-F238E27FC236}">
                <a16:creationId xmlns:a16="http://schemas.microsoft.com/office/drawing/2014/main" id="{BD9D2B57-EB19-431E-89B1-5144C96AA604}"/>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by Case ID Report</a:t>
            </a:r>
          </a:p>
          <a:p>
            <a:pPr marL="628650" lvl="2" indent="-231775"/>
            <a:r>
              <a:rPr lang="en-US" sz="2400" b="0" dirty="0">
                <a:solidFill>
                  <a:schemeClr val="accent3">
                    <a:lumMod val="75000"/>
                  </a:schemeClr>
                </a:solidFill>
              </a:rPr>
              <a:t>Search by Date of Arrival, Local Affiliate and/or Provider Name</a:t>
            </a:r>
            <a:endParaRPr lang="en-US" dirty="0"/>
          </a:p>
          <a:p>
            <a:endParaRPr lang="en-US" dirty="0"/>
          </a:p>
        </p:txBody>
      </p:sp>
      <p:sp>
        <p:nvSpPr>
          <p:cNvPr id="4" name="Text Placeholder 3">
            <a:extLst>
              <a:ext uri="{FF2B5EF4-FFF2-40B4-BE49-F238E27FC236}">
                <a16:creationId xmlns:a16="http://schemas.microsoft.com/office/drawing/2014/main" id="{A3899000-A585-4151-B1DF-66A172E3D502}"/>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220EC29-2015-4044-96CA-B8BAC362D559}"/>
              </a:ext>
            </a:extLst>
          </p:cNvPr>
          <p:cNvPicPr>
            <a:picLocks noChangeAspect="1"/>
          </p:cNvPicPr>
          <p:nvPr/>
        </p:nvPicPr>
        <p:blipFill>
          <a:blip r:embed="rId5"/>
          <a:stretch>
            <a:fillRect/>
          </a:stretch>
        </p:blipFill>
        <p:spPr>
          <a:xfrm>
            <a:off x="24002" y="3429000"/>
            <a:ext cx="9144000" cy="1177093"/>
          </a:xfrm>
          <a:prstGeom prst="rect">
            <a:avLst/>
          </a:prstGeom>
        </p:spPr>
      </p:pic>
      <p:pic>
        <p:nvPicPr>
          <p:cNvPr id="5" name="Audio 4">
            <a:hlinkClick r:id="" action="ppaction://media"/>
            <a:extLst>
              <a:ext uri="{FF2B5EF4-FFF2-40B4-BE49-F238E27FC236}">
                <a16:creationId xmlns:a16="http://schemas.microsoft.com/office/drawing/2014/main" id="{01C6AAF7-7022-4DFA-BEDA-AF5AE8992A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94937607"/>
      </p:ext>
    </p:extLst>
  </p:cSld>
  <p:clrMapOvr>
    <a:masterClrMapping/>
  </p:clrMapOvr>
  <mc:AlternateContent xmlns:mc="http://schemas.openxmlformats.org/markup-compatibility/2006" xmlns:p14="http://schemas.microsoft.com/office/powerpoint/2010/main">
    <mc:Choice Requires="p14">
      <p:transition spd="slow" p14:dur="2000" advTm="36687"/>
    </mc:Choice>
    <mc:Fallback xmlns="">
      <p:transition spd="slow" advTm="3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8F1F-6949-4010-B75D-B6810456144F}"/>
              </a:ext>
            </a:extLst>
          </p:cNvPr>
          <p:cNvSpPr>
            <a:spLocks noGrp="1"/>
          </p:cNvSpPr>
          <p:nvPr>
            <p:ph type="title"/>
          </p:nvPr>
        </p:nvSpPr>
        <p:spPr/>
        <p:txBody>
          <a:bodyPr/>
          <a:lstStyle/>
          <a:p>
            <a:r>
              <a:rPr lang="en-US" dirty="0"/>
              <a:t>RIS Report: New Arrivals-Case ID</a:t>
            </a:r>
          </a:p>
        </p:txBody>
      </p:sp>
      <p:sp>
        <p:nvSpPr>
          <p:cNvPr id="3" name="Text Placeholder 2">
            <a:extLst>
              <a:ext uri="{FF2B5EF4-FFF2-40B4-BE49-F238E27FC236}">
                <a16:creationId xmlns:a16="http://schemas.microsoft.com/office/drawing/2014/main" id="{63EBE1A6-41D7-45CD-9F8D-5C54393A3033}"/>
              </a:ext>
            </a:extLst>
          </p:cNvPr>
          <p:cNvSpPr>
            <a:spLocks noGrp="1"/>
          </p:cNvSpPr>
          <p:nvPr>
            <p:ph type="body" sz="quarter" idx="10"/>
          </p:nvPr>
        </p:nvSpPr>
        <p:spPr/>
        <p:txBody>
          <a:bodyPr/>
          <a:lstStyle/>
          <a:p>
            <a:endParaRPr lang="en-US" dirty="0"/>
          </a:p>
        </p:txBody>
      </p:sp>
      <p:sp>
        <p:nvSpPr>
          <p:cNvPr id="4" name="Text Placeholder 3">
            <a:extLst>
              <a:ext uri="{FF2B5EF4-FFF2-40B4-BE49-F238E27FC236}">
                <a16:creationId xmlns:a16="http://schemas.microsoft.com/office/drawing/2014/main" id="{22C01EE2-9C6C-4E6D-A17D-0279B9778E20}"/>
              </a:ext>
            </a:extLst>
          </p:cNvPr>
          <p:cNvSpPr>
            <a:spLocks noGrp="1"/>
          </p:cNvSpPr>
          <p:nvPr>
            <p:ph type="body" sz="quarter" idx="11"/>
          </p:nvPr>
        </p:nvSpPr>
        <p:spPr/>
        <p:txBody>
          <a:bodyPr/>
          <a:lstStyle/>
          <a:p>
            <a:endParaRPr lang="en-US"/>
          </a:p>
        </p:txBody>
      </p:sp>
      <p:pic>
        <p:nvPicPr>
          <p:cNvPr id="8" name="Picture 7" descr="Text&#10;&#10;Description automatically generated">
            <a:extLst>
              <a:ext uri="{FF2B5EF4-FFF2-40B4-BE49-F238E27FC236}">
                <a16:creationId xmlns:a16="http://schemas.microsoft.com/office/drawing/2014/main" id="{852FBC0C-B840-4810-BCCA-9C0A2BFFE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67" y="2951390"/>
            <a:ext cx="8165054" cy="3017520"/>
          </a:xfrm>
          <a:prstGeom prst="rect">
            <a:avLst/>
          </a:prstGeom>
        </p:spPr>
      </p:pic>
      <p:pic>
        <p:nvPicPr>
          <p:cNvPr id="5" name="Audio 4">
            <a:hlinkClick r:id="" action="ppaction://media"/>
            <a:extLst>
              <a:ext uri="{FF2B5EF4-FFF2-40B4-BE49-F238E27FC236}">
                <a16:creationId xmlns:a16="http://schemas.microsoft.com/office/drawing/2014/main" id="{F6E497A3-021F-4BEF-9D5F-746988DB9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28509476"/>
      </p:ext>
    </p:extLst>
  </p:cSld>
  <p:clrMapOvr>
    <a:masterClrMapping/>
  </p:clrMapOvr>
  <mc:AlternateContent xmlns:mc="http://schemas.openxmlformats.org/markup-compatibility/2006" xmlns:p14="http://schemas.microsoft.com/office/powerpoint/2010/main">
    <mc:Choice Requires="p14">
      <p:transition spd="slow" p14:dur="2000" advTm="25795"/>
    </mc:Choice>
    <mc:Fallback xmlns="">
      <p:transition spd="slow" advTm="2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5AA4-F7D6-4663-ADDA-735542272E65}"/>
              </a:ext>
            </a:extLst>
          </p:cNvPr>
          <p:cNvSpPr>
            <a:spLocks noGrp="1"/>
          </p:cNvSpPr>
          <p:nvPr>
            <p:ph type="title"/>
          </p:nvPr>
        </p:nvSpPr>
        <p:spPr>
          <a:xfrm>
            <a:off x="522287" y="624054"/>
            <a:ext cx="8222320" cy="548640"/>
          </a:xfrm>
        </p:spPr>
        <p:txBody>
          <a:bodyPr/>
          <a:lstStyle/>
          <a:p>
            <a:r>
              <a:rPr lang="en-US" sz="2800" dirty="0"/>
              <a:t>RIS Report: New Arrivals by Immigration Status</a:t>
            </a:r>
          </a:p>
        </p:txBody>
      </p:sp>
      <p:sp>
        <p:nvSpPr>
          <p:cNvPr id="3" name="Text Placeholder 2">
            <a:extLst>
              <a:ext uri="{FF2B5EF4-FFF2-40B4-BE49-F238E27FC236}">
                <a16:creationId xmlns:a16="http://schemas.microsoft.com/office/drawing/2014/main" id="{D534BC6A-FAB1-45AC-A647-7F7B838C0DF9}"/>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New Arrivals by Immigration Status Report</a:t>
            </a:r>
          </a:p>
          <a:p>
            <a:pPr marL="628650" lvl="2" indent="-231775"/>
            <a:r>
              <a:rPr lang="en-US" sz="2400" b="0" dirty="0">
                <a:solidFill>
                  <a:schemeClr val="accent3">
                    <a:lumMod val="75000"/>
                  </a:schemeClr>
                </a:solidFill>
              </a:rPr>
              <a:t>Search by Date of Arrival, Immigration Status, Local Affiliate and/or Provider Name</a:t>
            </a:r>
            <a:endParaRPr lang="en-US" dirty="0"/>
          </a:p>
          <a:p>
            <a:endParaRPr lang="en-US" dirty="0"/>
          </a:p>
        </p:txBody>
      </p:sp>
      <p:sp>
        <p:nvSpPr>
          <p:cNvPr id="4" name="Text Placeholder 3">
            <a:extLst>
              <a:ext uri="{FF2B5EF4-FFF2-40B4-BE49-F238E27FC236}">
                <a16:creationId xmlns:a16="http://schemas.microsoft.com/office/drawing/2014/main" id="{6FAFBC9A-26A4-4095-99AC-3DC3F862DB1F}"/>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2CB89547-3F91-4A04-B28F-52C8AE66ACAE}"/>
              </a:ext>
            </a:extLst>
          </p:cNvPr>
          <p:cNvPicPr>
            <a:picLocks noChangeAspect="1"/>
          </p:cNvPicPr>
          <p:nvPr/>
        </p:nvPicPr>
        <p:blipFill>
          <a:blip r:embed="rId5"/>
          <a:stretch>
            <a:fillRect/>
          </a:stretch>
        </p:blipFill>
        <p:spPr>
          <a:xfrm>
            <a:off x="61447" y="2917737"/>
            <a:ext cx="9144000" cy="1580327"/>
          </a:xfrm>
          <a:prstGeom prst="rect">
            <a:avLst/>
          </a:prstGeom>
        </p:spPr>
      </p:pic>
      <p:sp>
        <p:nvSpPr>
          <p:cNvPr id="6" name="&quot;Not Allowed&quot; Symbol 5">
            <a:extLst>
              <a:ext uri="{FF2B5EF4-FFF2-40B4-BE49-F238E27FC236}">
                <a16:creationId xmlns:a16="http://schemas.microsoft.com/office/drawing/2014/main" id="{02749AEA-4EA1-49A7-9B57-0E98E301B44B}"/>
              </a:ext>
            </a:extLst>
          </p:cNvPr>
          <p:cNvSpPr/>
          <p:nvPr/>
        </p:nvSpPr>
        <p:spPr>
          <a:xfrm>
            <a:off x="3121572" y="4086585"/>
            <a:ext cx="274320" cy="27432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Audio 6">
            <a:hlinkClick r:id="" action="ppaction://media"/>
            <a:extLst>
              <a:ext uri="{FF2B5EF4-FFF2-40B4-BE49-F238E27FC236}">
                <a16:creationId xmlns:a16="http://schemas.microsoft.com/office/drawing/2014/main" id="{0EB90C2F-F246-4AD1-B115-5810B5B6F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8299874"/>
      </p:ext>
    </p:extLst>
  </p:cSld>
  <p:clrMapOvr>
    <a:masterClrMapping/>
  </p:clrMapOvr>
  <mc:AlternateContent xmlns:mc="http://schemas.openxmlformats.org/markup-compatibility/2006" xmlns:p14="http://schemas.microsoft.com/office/powerpoint/2010/main">
    <mc:Choice Requires="p14">
      <p:transition spd="slow" p14:dur="2000" advTm="25071"/>
    </mc:Choice>
    <mc:Fallback xmlns="">
      <p:transition spd="slow" advTm="2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7149A-63CE-4105-B302-138A3CF4C175}"/>
              </a:ext>
            </a:extLst>
          </p:cNvPr>
          <p:cNvSpPr>
            <a:spLocks noGrp="1"/>
          </p:cNvSpPr>
          <p:nvPr>
            <p:ph type="title"/>
          </p:nvPr>
        </p:nvSpPr>
        <p:spPr>
          <a:xfrm>
            <a:off x="522287" y="624054"/>
            <a:ext cx="8222320" cy="548640"/>
          </a:xfrm>
        </p:spPr>
        <p:txBody>
          <a:bodyPr/>
          <a:lstStyle/>
          <a:p>
            <a:r>
              <a:rPr lang="en-US" sz="2800" dirty="0"/>
              <a:t>RIS Report: New Arrivals by Immigration Status</a:t>
            </a:r>
          </a:p>
        </p:txBody>
      </p:sp>
      <p:sp>
        <p:nvSpPr>
          <p:cNvPr id="3" name="Text Placeholder 2">
            <a:extLst>
              <a:ext uri="{FF2B5EF4-FFF2-40B4-BE49-F238E27FC236}">
                <a16:creationId xmlns:a16="http://schemas.microsoft.com/office/drawing/2014/main" id="{8BE5BD1C-D292-4491-AB03-9499C9CDEF79}"/>
              </a:ext>
            </a:extLst>
          </p:cNvPr>
          <p:cNvSpPr>
            <a:spLocks noGrp="1"/>
          </p:cNvSpPr>
          <p:nvPr>
            <p:ph type="body" sz="quarter" idx="10"/>
          </p:nvPr>
        </p:nvSpPr>
        <p:spPr/>
        <p:txBody>
          <a:bodyPr/>
          <a:lstStyle/>
          <a:p>
            <a:r>
              <a:rPr lang="en-US" b="0" dirty="0">
                <a:solidFill>
                  <a:schemeClr val="accent3">
                    <a:lumMod val="75000"/>
                  </a:schemeClr>
                </a:solidFill>
              </a:rPr>
              <a:t>Detail Report </a:t>
            </a:r>
          </a:p>
        </p:txBody>
      </p:sp>
      <p:sp>
        <p:nvSpPr>
          <p:cNvPr id="4" name="Text Placeholder 3">
            <a:extLst>
              <a:ext uri="{FF2B5EF4-FFF2-40B4-BE49-F238E27FC236}">
                <a16:creationId xmlns:a16="http://schemas.microsoft.com/office/drawing/2014/main" id="{CEA2715F-5DBC-494C-A35C-A5652A2A8008}"/>
              </a:ext>
            </a:extLst>
          </p:cNvPr>
          <p:cNvSpPr>
            <a:spLocks noGrp="1"/>
          </p:cNvSpPr>
          <p:nvPr>
            <p:ph type="body" sz="quarter" idx="11"/>
          </p:nvPr>
        </p:nvSpPr>
        <p:spPr/>
        <p:txBody>
          <a:bodyPr/>
          <a:lstStyle/>
          <a:p>
            <a:endParaRPr lang="en-US"/>
          </a:p>
        </p:txBody>
      </p:sp>
      <p:pic>
        <p:nvPicPr>
          <p:cNvPr id="6" name="Picture 5" descr="Text&#10;&#10;Description automatically generated">
            <a:extLst>
              <a:ext uri="{FF2B5EF4-FFF2-40B4-BE49-F238E27FC236}">
                <a16:creationId xmlns:a16="http://schemas.microsoft.com/office/drawing/2014/main" id="{905865FF-ED18-4B50-BC6C-9A8D629B9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967" y="2239871"/>
            <a:ext cx="7005998" cy="3566160"/>
          </a:xfrm>
          <a:prstGeom prst="rect">
            <a:avLst/>
          </a:prstGeom>
        </p:spPr>
      </p:pic>
      <p:pic>
        <p:nvPicPr>
          <p:cNvPr id="8" name="Audio 7">
            <a:hlinkClick r:id="" action="ppaction://media"/>
            <a:extLst>
              <a:ext uri="{FF2B5EF4-FFF2-40B4-BE49-F238E27FC236}">
                <a16:creationId xmlns:a16="http://schemas.microsoft.com/office/drawing/2014/main" id="{4CBA6A52-33A2-45AD-831C-D26B487EF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04070985"/>
      </p:ext>
    </p:extLst>
  </p:cSld>
  <p:clrMapOvr>
    <a:masterClrMapping/>
  </p:clrMapOvr>
  <mc:AlternateContent xmlns:mc="http://schemas.openxmlformats.org/markup-compatibility/2006" xmlns:p14="http://schemas.microsoft.com/office/powerpoint/2010/main">
    <mc:Choice Requires="p14">
      <p:transition spd="slow" p14:dur="2000" advTm="13867"/>
    </mc:Choice>
    <mc:Fallback xmlns="">
      <p:transition spd="slow" advTm="1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BBB7-D0A1-405F-826E-729A9DE3E8CF}"/>
              </a:ext>
            </a:extLst>
          </p:cNvPr>
          <p:cNvSpPr>
            <a:spLocks noGrp="1"/>
          </p:cNvSpPr>
          <p:nvPr>
            <p:ph type="title"/>
          </p:nvPr>
        </p:nvSpPr>
        <p:spPr/>
        <p:txBody>
          <a:bodyPr/>
          <a:lstStyle/>
          <a:p>
            <a:pPr algn="ctr"/>
            <a:r>
              <a:rPr lang="en-US" dirty="0"/>
              <a:t>RIS Reports </a:t>
            </a:r>
          </a:p>
        </p:txBody>
      </p:sp>
      <p:sp>
        <p:nvSpPr>
          <p:cNvPr id="3" name="Text Placeholder 2">
            <a:extLst>
              <a:ext uri="{FF2B5EF4-FFF2-40B4-BE49-F238E27FC236}">
                <a16:creationId xmlns:a16="http://schemas.microsoft.com/office/drawing/2014/main" id="{9CF348A5-F8C9-4782-BF0E-8F4CE7B88C16}"/>
              </a:ext>
            </a:extLst>
          </p:cNvPr>
          <p:cNvSpPr>
            <a:spLocks noGrp="1"/>
          </p:cNvSpPr>
          <p:nvPr>
            <p:ph type="body" sz="quarter" idx="10"/>
          </p:nvPr>
        </p:nvSpPr>
        <p:spPr/>
        <p:txBody>
          <a:bodyPr/>
          <a:lstStyle/>
          <a:p>
            <a:pPr marL="0" indent="0">
              <a:buNone/>
            </a:pPr>
            <a:r>
              <a:rPr lang="en-US" b="0" dirty="0">
                <a:solidFill>
                  <a:schemeClr val="accent3"/>
                </a:solidFill>
              </a:rPr>
              <a:t>Where to find Reports in RIS:</a:t>
            </a:r>
          </a:p>
        </p:txBody>
      </p:sp>
      <p:sp>
        <p:nvSpPr>
          <p:cNvPr id="4" name="Text Placeholder 3">
            <a:extLst>
              <a:ext uri="{FF2B5EF4-FFF2-40B4-BE49-F238E27FC236}">
                <a16:creationId xmlns:a16="http://schemas.microsoft.com/office/drawing/2014/main" id="{989C9825-0CFE-4BB0-925C-57DEF039D181}"/>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3B5C649A-4323-450E-841A-E01716A813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pic>
        <p:nvPicPr>
          <p:cNvPr id="10" name="Picture 9">
            <a:extLst>
              <a:ext uri="{FF2B5EF4-FFF2-40B4-BE49-F238E27FC236}">
                <a16:creationId xmlns:a16="http://schemas.microsoft.com/office/drawing/2014/main" id="{954DE01E-6FD6-4D9F-055D-8FD23AC52B24}"/>
              </a:ext>
            </a:extLst>
          </p:cNvPr>
          <p:cNvPicPr>
            <a:picLocks noChangeAspect="1"/>
          </p:cNvPicPr>
          <p:nvPr/>
        </p:nvPicPr>
        <p:blipFill>
          <a:blip r:embed="rId6"/>
          <a:stretch>
            <a:fillRect/>
          </a:stretch>
        </p:blipFill>
        <p:spPr>
          <a:xfrm>
            <a:off x="885385" y="2029414"/>
            <a:ext cx="4249323" cy="3866781"/>
          </a:xfrm>
          <a:prstGeom prst="rect">
            <a:avLst/>
          </a:prstGeom>
        </p:spPr>
      </p:pic>
    </p:spTree>
    <p:extLst>
      <p:ext uri="{BB962C8B-B14F-4D97-AF65-F5344CB8AC3E}">
        <p14:creationId xmlns:p14="http://schemas.microsoft.com/office/powerpoint/2010/main" val="4253392852"/>
      </p:ext>
    </p:extLst>
  </p:cSld>
  <p:clrMapOvr>
    <a:masterClrMapping/>
  </p:clrMapOvr>
  <mc:AlternateContent xmlns:mc="http://schemas.openxmlformats.org/markup-compatibility/2006" xmlns:p14="http://schemas.microsoft.com/office/powerpoint/2010/main">
    <mc:Choice Requires="p14">
      <p:transition spd="slow" p14:dur="2000" advTm="20705"/>
    </mc:Choice>
    <mc:Fallback xmlns="">
      <p:transition spd="slow" advTm="20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ADDB-0CB1-4711-A067-CC1EF6B14113}"/>
              </a:ext>
            </a:extLst>
          </p:cNvPr>
          <p:cNvSpPr>
            <a:spLocks noGrp="1"/>
          </p:cNvSpPr>
          <p:nvPr>
            <p:ph type="title"/>
          </p:nvPr>
        </p:nvSpPr>
        <p:spPr>
          <a:xfrm>
            <a:off x="378373" y="624054"/>
            <a:ext cx="8288002" cy="548640"/>
          </a:xfrm>
        </p:spPr>
        <p:txBody>
          <a:bodyPr/>
          <a:lstStyle/>
          <a:p>
            <a:r>
              <a:rPr lang="en-US" sz="2800" dirty="0"/>
              <a:t>RIS Report: New Arrivals by Immigration Status</a:t>
            </a:r>
            <a:endParaRPr lang="en-US" sz="2800" b="0" dirty="0"/>
          </a:p>
        </p:txBody>
      </p:sp>
      <p:sp>
        <p:nvSpPr>
          <p:cNvPr id="3" name="Text Placeholder 2">
            <a:extLst>
              <a:ext uri="{FF2B5EF4-FFF2-40B4-BE49-F238E27FC236}">
                <a16:creationId xmlns:a16="http://schemas.microsoft.com/office/drawing/2014/main" id="{DC384E44-B670-4432-9E56-1B254C1F712C}"/>
              </a:ext>
            </a:extLst>
          </p:cNvPr>
          <p:cNvSpPr>
            <a:spLocks noGrp="1"/>
          </p:cNvSpPr>
          <p:nvPr>
            <p:ph type="body" sz="quarter" idx="10"/>
          </p:nvPr>
        </p:nvSpPr>
        <p:spPr/>
        <p:txBody>
          <a:bodyPr/>
          <a:lstStyle/>
          <a:p>
            <a:r>
              <a:rPr lang="en-US" b="0" dirty="0">
                <a:solidFill>
                  <a:schemeClr val="accent3">
                    <a:lumMod val="75000"/>
                  </a:schemeClr>
                </a:solidFill>
              </a:rPr>
              <a:t>Summary Report</a:t>
            </a:r>
          </a:p>
        </p:txBody>
      </p:sp>
      <p:sp>
        <p:nvSpPr>
          <p:cNvPr id="4" name="Text Placeholder 3">
            <a:extLst>
              <a:ext uri="{FF2B5EF4-FFF2-40B4-BE49-F238E27FC236}">
                <a16:creationId xmlns:a16="http://schemas.microsoft.com/office/drawing/2014/main" id="{9A6F9912-1606-4BF8-9AF4-5DA7D0452909}"/>
              </a:ext>
            </a:extLst>
          </p:cNvPr>
          <p:cNvSpPr>
            <a:spLocks noGrp="1"/>
          </p:cNvSpPr>
          <p:nvPr>
            <p:ph type="body" sz="quarter" idx="11"/>
          </p:nvPr>
        </p:nvSpPr>
        <p:spPr/>
        <p:txBody>
          <a:bodyPr/>
          <a:lstStyle/>
          <a:p>
            <a:endParaRPr lang="en-US"/>
          </a:p>
        </p:txBody>
      </p:sp>
      <p:pic>
        <p:nvPicPr>
          <p:cNvPr id="8" name="Picture 7" descr="Graphical user interface, text, application, letter, email&#10;&#10;Description automatically generated">
            <a:extLst>
              <a:ext uri="{FF2B5EF4-FFF2-40B4-BE49-F238E27FC236}">
                <a16:creationId xmlns:a16="http://schemas.microsoft.com/office/drawing/2014/main" id="{DA8C3A3A-8624-4752-9E1E-B383187C2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76" y="2331720"/>
            <a:ext cx="7059911" cy="2377440"/>
          </a:xfrm>
          <a:prstGeom prst="rect">
            <a:avLst/>
          </a:prstGeom>
        </p:spPr>
      </p:pic>
      <p:pic>
        <p:nvPicPr>
          <p:cNvPr id="10" name="Audio 9">
            <a:hlinkClick r:id="" action="ppaction://media"/>
            <a:extLst>
              <a:ext uri="{FF2B5EF4-FFF2-40B4-BE49-F238E27FC236}">
                <a16:creationId xmlns:a16="http://schemas.microsoft.com/office/drawing/2014/main" id="{5D055815-F1E0-4FE7-8A71-321D26C94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00965057"/>
      </p:ext>
    </p:extLst>
  </p:cSld>
  <p:clrMapOvr>
    <a:masterClrMapping/>
  </p:clrMapOvr>
  <mc:AlternateContent xmlns:mc="http://schemas.openxmlformats.org/markup-compatibility/2006" xmlns:p14="http://schemas.microsoft.com/office/powerpoint/2010/main">
    <mc:Choice Requires="p14">
      <p:transition spd="slow" p14:dur="2000" advTm="9851"/>
    </mc:Choice>
    <mc:Fallback xmlns="">
      <p:transition spd="slow" advTm="9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78BD-AFF6-4ED6-BFD9-31CD57FCA56B}"/>
              </a:ext>
            </a:extLst>
          </p:cNvPr>
          <p:cNvSpPr>
            <a:spLocks noGrp="1"/>
          </p:cNvSpPr>
          <p:nvPr>
            <p:ph type="title"/>
          </p:nvPr>
        </p:nvSpPr>
        <p:spPr>
          <a:xfrm>
            <a:off x="57750" y="624053"/>
            <a:ext cx="9057373" cy="823745"/>
          </a:xfrm>
        </p:spPr>
        <p:txBody>
          <a:bodyPr/>
          <a:lstStyle/>
          <a:p>
            <a:pPr algn="ctr"/>
            <a:r>
              <a:rPr lang="en-US" sz="2800" dirty="0"/>
              <a:t>RIS Report: </a:t>
            </a:r>
            <a:r>
              <a:rPr lang="en-US" sz="2800" dirty="0">
                <a:solidFill>
                  <a:schemeClr val="accent3">
                    <a:lumMod val="75000"/>
                  </a:schemeClr>
                </a:solidFill>
              </a:rPr>
              <a:t>Name &amp; Address by County/City</a:t>
            </a:r>
            <a:br>
              <a:rPr lang="en-US" sz="2800" dirty="0">
                <a:solidFill>
                  <a:schemeClr val="accent3"/>
                </a:solidFill>
              </a:rPr>
            </a:br>
            <a:r>
              <a:rPr lang="en-US" sz="2800" dirty="0"/>
              <a:t> </a:t>
            </a:r>
          </a:p>
        </p:txBody>
      </p:sp>
      <p:sp>
        <p:nvSpPr>
          <p:cNvPr id="3" name="Text Placeholder 2">
            <a:extLst>
              <a:ext uri="{FF2B5EF4-FFF2-40B4-BE49-F238E27FC236}">
                <a16:creationId xmlns:a16="http://schemas.microsoft.com/office/drawing/2014/main" id="{00C30C34-F497-4279-BA13-3F45D00B59C2}"/>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Name &amp; Address by County/City </a:t>
            </a:r>
          </a:p>
          <a:p>
            <a:pPr marL="628650" lvl="2" indent="-231775"/>
            <a:r>
              <a:rPr lang="en-US" b="0" dirty="0">
                <a:solidFill>
                  <a:schemeClr val="accent3">
                    <a:lumMod val="75000"/>
                  </a:schemeClr>
                </a:solidFill>
              </a:rPr>
              <a:t>Search by Date of Arrival, and Provider Name</a:t>
            </a:r>
            <a:endParaRPr lang="en-US" dirty="0"/>
          </a:p>
          <a:p>
            <a:endParaRPr lang="en-US" sz="2000" dirty="0"/>
          </a:p>
        </p:txBody>
      </p:sp>
      <p:sp>
        <p:nvSpPr>
          <p:cNvPr id="4" name="Text Placeholder 3">
            <a:extLst>
              <a:ext uri="{FF2B5EF4-FFF2-40B4-BE49-F238E27FC236}">
                <a16:creationId xmlns:a16="http://schemas.microsoft.com/office/drawing/2014/main" id="{C5804C78-605E-4E5F-9DED-47D99BB1462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C93E4DF6-4B79-4AB8-934C-1F62ADDCA050}"/>
              </a:ext>
            </a:extLst>
          </p:cNvPr>
          <p:cNvPicPr>
            <a:picLocks noChangeAspect="1"/>
          </p:cNvPicPr>
          <p:nvPr/>
        </p:nvPicPr>
        <p:blipFill rotWithShape="1">
          <a:blip r:embed="rId5"/>
          <a:srcRect r="2988"/>
          <a:stretch/>
        </p:blipFill>
        <p:spPr>
          <a:xfrm>
            <a:off x="151070" y="3323941"/>
            <a:ext cx="8870731" cy="1043024"/>
          </a:xfrm>
          <a:prstGeom prst="rect">
            <a:avLst/>
          </a:prstGeom>
        </p:spPr>
      </p:pic>
      <p:pic>
        <p:nvPicPr>
          <p:cNvPr id="8" name="Audio 7">
            <a:hlinkClick r:id="" action="ppaction://media"/>
            <a:extLst>
              <a:ext uri="{FF2B5EF4-FFF2-40B4-BE49-F238E27FC236}">
                <a16:creationId xmlns:a16="http://schemas.microsoft.com/office/drawing/2014/main" id="{5B65E2EA-7E9F-496C-AC2F-8C6CB1EF1E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79709470"/>
      </p:ext>
    </p:extLst>
  </p:cSld>
  <p:clrMapOvr>
    <a:masterClrMapping/>
  </p:clrMapOvr>
  <mc:AlternateContent xmlns:mc="http://schemas.openxmlformats.org/markup-compatibility/2006" xmlns:p14="http://schemas.microsoft.com/office/powerpoint/2010/main">
    <mc:Choice Requires="p14">
      <p:transition spd="slow" p14:dur="2000" advTm="10443"/>
    </mc:Choice>
    <mc:Fallback xmlns="">
      <p:transition spd="slow" advTm="1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E3362-CE76-4252-9CDD-9E3057194921}"/>
              </a:ext>
            </a:extLst>
          </p:cNvPr>
          <p:cNvSpPr>
            <a:spLocks noGrp="1"/>
          </p:cNvSpPr>
          <p:nvPr>
            <p:ph type="title"/>
          </p:nvPr>
        </p:nvSpPr>
        <p:spPr>
          <a:xfrm>
            <a:off x="674369" y="624054"/>
            <a:ext cx="7992005" cy="548640"/>
          </a:xfrm>
        </p:spPr>
        <p:txBody>
          <a:bodyPr/>
          <a:lstStyle/>
          <a:p>
            <a:r>
              <a:rPr lang="en-US" sz="2800" dirty="0"/>
              <a:t>RIS Report: </a:t>
            </a:r>
            <a:r>
              <a:rPr lang="en-US" sz="2800" dirty="0">
                <a:solidFill>
                  <a:schemeClr val="accent3">
                    <a:lumMod val="75000"/>
                  </a:schemeClr>
                </a:solidFill>
              </a:rPr>
              <a:t>Name &amp; Address by County/City</a:t>
            </a:r>
            <a:endParaRPr lang="en-US" sz="2800" dirty="0"/>
          </a:p>
        </p:txBody>
      </p:sp>
      <p:sp>
        <p:nvSpPr>
          <p:cNvPr id="3" name="Text Placeholder 2">
            <a:extLst>
              <a:ext uri="{FF2B5EF4-FFF2-40B4-BE49-F238E27FC236}">
                <a16:creationId xmlns:a16="http://schemas.microsoft.com/office/drawing/2014/main" id="{D30B5338-040F-4C0C-9644-86CE329988C6}"/>
              </a:ext>
            </a:extLst>
          </p:cNvPr>
          <p:cNvSpPr>
            <a:spLocks noGrp="1"/>
          </p:cNvSpPr>
          <p:nvPr>
            <p:ph type="body" sz="quarter" idx="10"/>
          </p:nvPr>
        </p:nvSpPr>
        <p:spPr/>
        <p:txBody>
          <a:bodyPr/>
          <a:lstStyle/>
          <a:p>
            <a:r>
              <a:rPr lang="en-US" b="0" dirty="0">
                <a:solidFill>
                  <a:schemeClr val="accent3">
                    <a:lumMod val="75000"/>
                  </a:schemeClr>
                </a:solidFill>
              </a:rPr>
              <a:t>Detail Report</a:t>
            </a:r>
          </a:p>
        </p:txBody>
      </p:sp>
      <p:sp>
        <p:nvSpPr>
          <p:cNvPr id="4" name="Text Placeholder 3">
            <a:extLst>
              <a:ext uri="{FF2B5EF4-FFF2-40B4-BE49-F238E27FC236}">
                <a16:creationId xmlns:a16="http://schemas.microsoft.com/office/drawing/2014/main" id="{CC36A089-3A6C-4F59-B097-232FC128B755}"/>
              </a:ext>
            </a:extLst>
          </p:cNvPr>
          <p:cNvSpPr>
            <a:spLocks noGrp="1"/>
          </p:cNvSpPr>
          <p:nvPr>
            <p:ph type="body" sz="quarter" idx="11"/>
          </p:nvPr>
        </p:nvSpPr>
        <p:spPr/>
        <p:txBody>
          <a:bodyPr/>
          <a:lstStyle/>
          <a:p>
            <a:endParaRPr lang="en-US"/>
          </a:p>
        </p:txBody>
      </p:sp>
      <p:pic>
        <p:nvPicPr>
          <p:cNvPr id="8" name="Picture 7" descr="Graphical user interface, text&#10;&#10;Description automatically generated">
            <a:extLst>
              <a:ext uri="{FF2B5EF4-FFF2-40B4-BE49-F238E27FC236}">
                <a16:creationId xmlns:a16="http://schemas.microsoft.com/office/drawing/2014/main" id="{5DAC9FEC-16FA-458B-9CA9-BD7F89DD7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649" y="2027706"/>
            <a:ext cx="6065015" cy="4206240"/>
          </a:xfrm>
          <a:prstGeom prst="rect">
            <a:avLst/>
          </a:prstGeom>
        </p:spPr>
      </p:pic>
      <p:pic>
        <p:nvPicPr>
          <p:cNvPr id="9" name="Audio 8">
            <a:hlinkClick r:id="" action="ppaction://media"/>
            <a:extLst>
              <a:ext uri="{FF2B5EF4-FFF2-40B4-BE49-F238E27FC236}">
                <a16:creationId xmlns:a16="http://schemas.microsoft.com/office/drawing/2014/main" id="{A52CE844-F230-4767-B069-C26002F0F5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95688140"/>
      </p:ext>
    </p:extLst>
  </p:cSld>
  <p:clrMapOvr>
    <a:masterClrMapping/>
  </p:clrMapOvr>
  <mc:AlternateContent xmlns:mc="http://schemas.openxmlformats.org/markup-compatibility/2006" xmlns:p14="http://schemas.microsoft.com/office/powerpoint/2010/main">
    <mc:Choice Requires="p14">
      <p:transition spd="slow" p14:dur="2000" advTm="13128"/>
    </mc:Choice>
    <mc:Fallback xmlns="">
      <p:transition spd="slow" advTm="1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69FC-B1A6-41C5-8493-9CC5DCA47C83}"/>
              </a:ext>
            </a:extLst>
          </p:cNvPr>
          <p:cNvSpPr>
            <a:spLocks noGrp="1"/>
          </p:cNvSpPr>
          <p:nvPr>
            <p:ph type="title"/>
          </p:nvPr>
        </p:nvSpPr>
        <p:spPr>
          <a:xfrm>
            <a:off x="115614" y="624054"/>
            <a:ext cx="8891751" cy="548640"/>
          </a:xfrm>
        </p:spPr>
        <p:txBody>
          <a:bodyPr/>
          <a:lstStyle/>
          <a:p>
            <a:r>
              <a:rPr lang="en-US" dirty="0">
                <a:solidFill>
                  <a:schemeClr val="accent3">
                    <a:lumMod val="75000"/>
                  </a:schemeClr>
                </a:solidFill>
              </a:rPr>
              <a:t>RIS Report: Annual Performance Goal/Actual</a:t>
            </a:r>
            <a:endParaRPr lang="en-US" dirty="0"/>
          </a:p>
        </p:txBody>
      </p:sp>
      <p:sp>
        <p:nvSpPr>
          <p:cNvPr id="3" name="Text Placeholder 2">
            <a:extLst>
              <a:ext uri="{FF2B5EF4-FFF2-40B4-BE49-F238E27FC236}">
                <a16:creationId xmlns:a16="http://schemas.microsoft.com/office/drawing/2014/main" id="{5CEF7659-CD92-4AF1-8C15-C28F3F54839D}"/>
              </a:ext>
            </a:extLst>
          </p:cNvPr>
          <p:cNvSpPr>
            <a:spLocks noGrp="1"/>
          </p:cNvSpPr>
          <p:nvPr>
            <p:ph type="body" sz="quarter" idx="10"/>
          </p:nvPr>
        </p:nvSpPr>
        <p:spPr/>
        <p:txBody>
          <a:bodyPr/>
          <a:lstStyle/>
          <a:p>
            <a:pPr marL="231775" lvl="1" indent="-231775">
              <a:buFont typeface="Arial" panose="020B0604020202020204" pitchFamily="34" charset="0"/>
              <a:buChar char="•"/>
            </a:pPr>
            <a:r>
              <a:rPr lang="en-US" sz="2800" b="0" dirty="0">
                <a:solidFill>
                  <a:schemeClr val="accent3">
                    <a:lumMod val="75000"/>
                  </a:schemeClr>
                </a:solidFill>
              </a:rPr>
              <a:t>Annual Performance Goal/Actual Report</a:t>
            </a:r>
          </a:p>
          <a:p>
            <a:pPr marL="628650" lvl="2" indent="-231775"/>
            <a:r>
              <a:rPr lang="en-US" sz="2400" b="0" dirty="0">
                <a:solidFill>
                  <a:schemeClr val="accent3">
                    <a:lumMod val="75000"/>
                  </a:schemeClr>
                </a:solidFill>
              </a:rPr>
              <a:t>Search by Date Range, Provider Name, and funding source</a:t>
            </a:r>
            <a:endParaRPr lang="en-US" dirty="0"/>
          </a:p>
          <a:p>
            <a:endParaRPr lang="en-US" dirty="0"/>
          </a:p>
        </p:txBody>
      </p:sp>
      <p:sp>
        <p:nvSpPr>
          <p:cNvPr id="4" name="Text Placeholder 3">
            <a:extLst>
              <a:ext uri="{FF2B5EF4-FFF2-40B4-BE49-F238E27FC236}">
                <a16:creationId xmlns:a16="http://schemas.microsoft.com/office/drawing/2014/main" id="{07B26179-447F-4AF9-B896-F24601344297}"/>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C80E4852-3FAC-4CE3-B6BD-4721ECB4C5D9}"/>
              </a:ext>
            </a:extLst>
          </p:cNvPr>
          <p:cNvPicPr>
            <a:picLocks noChangeAspect="1"/>
          </p:cNvPicPr>
          <p:nvPr/>
        </p:nvPicPr>
        <p:blipFill>
          <a:blip r:embed="rId5"/>
          <a:stretch>
            <a:fillRect/>
          </a:stretch>
        </p:blipFill>
        <p:spPr>
          <a:xfrm>
            <a:off x="115614" y="3429000"/>
            <a:ext cx="9144000" cy="1140019"/>
          </a:xfrm>
          <a:prstGeom prst="rect">
            <a:avLst/>
          </a:prstGeom>
        </p:spPr>
      </p:pic>
      <p:pic>
        <p:nvPicPr>
          <p:cNvPr id="7" name="Audio 6">
            <a:hlinkClick r:id="" action="ppaction://media"/>
            <a:extLst>
              <a:ext uri="{FF2B5EF4-FFF2-40B4-BE49-F238E27FC236}">
                <a16:creationId xmlns:a16="http://schemas.microsoft.com/office/drawing/2014/main" id="{A3E64525-E75B-42D3-BF76-6876D19BDE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91673388"/>
      </p:ext>
    </p:extLst>
  </p:cSld>
  <p:clrMapOvr>
    <a:masterClrMapping/>
  </p:clrMapOvr>
  <mc:AlternateContent xmlns:mc="http://schemas.openxmlformats.org/markup-compatibility/2006" xmlns:p14="http://schemas.microsoft.com/office/powerpoint/2010/main">
    <mc:Choice Requires="p14">
      <p:transition spd="slow" p14:dur="2000" advTm="19675"/>
    </mc:Choice>
    <mc:Fallback xmlns="">
      <p:transition spd="slow" advTm="19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2A31A-E9FA-4EE0-9AA3-55F46AFA36B6}"/>
              </a:ext>
            </a:extLst>
          </p:cNvPr>
          <p:cNvSpPr>
            <a:spLocks noGrp="1"/>
          </p:cNvSpPr>
          <p:nvPr>
            <p:ph type="title"/>
          </p:nvPr>
        </p:nvSpPr>
        <p:spPr>
          <a:xfrm>
            <a:off x="47354" y="624840"/>
            <a:ext cx="9096646" cy="548640"/>
          </a:xfrm>
        </p:spPr>
        <p:txBody>
          <a:bodyPr/>
          <a:lstStyle/>
          <a:p>
            <a:r>
              <a:rPr lang="en-US" dirty="0">
                <a:solidFill>
                  <a:schemeClr val="accent3">
                    <a:lumMod val="75000"/>
                  </a:schemeClr>
                </a:solidFill>
              </a:rPr>
              <a:t>RIS Report: Annual Performance Goal/Actual</a:t>
            </a:r>
            <a:br>
              <a:rPr lang="en-US" dirty="0">
                <a:solidFill>
                  <a:schemeClr val="accent3"/>
                </a:solidFill>
              </a:rPr>
            </a:br>
            <a:endParaRPr lang="en-US" dirty="0"/>
          </a:p>
        </p:txBody>
      </p:sp>
      <p:sp>
        <p:nvSpPr>
          <p:cNvPr id="3" name="Text Placeholder 2">
            <a:extLst>
              <a:ext uri="{FF2B5EF4-FFF2-40B4-BE49-F238E27FC236}">
                <a16:creationId xmlns:a16="http://schemas.microsoft.com/office/drawing/2014/main" id="{926F1C4A-30D7-40BF-93E8-F88DAB5BBB2F}"/>
              </a:ext>
            </a:extLst>
          </p:cNvPr>
          <p:cNvSpPr>
            <a:spLocks noGrp="1"/>
          </p:cNvSpPr>
          <p:nvPr>
            <p:ph type="body" sz="quarter" idx="10"/>
          </p:nvPr>
        </p:nvSpPr>
        <p:spPr/>
        <p:txBody>
          <a:bodyPr/>
          <a:lstStyle/>
          <a:p>
            <a:r>
              <a:rPr lang="en-US" b="0" dirty="0">
                <a:solidFill>
                  <a:schemeClr val="accent3">
                    <a:lumMod val="75000"/>
                  </a:schemeClr>
                </a:solidFill>
              </a:rPr>
              <a:t>Annual Outcome Goal Plan</a:t>
            </a:r>
          </a:p>
        </p:txBody>
      </p:sp>
      <p:sp>
        <p:nvSpPr>
          <p:cNvPr id="4" name="Text Placeholder 3">
            <a:extLst>
              <a:ext uri="{FF2B5EF4-FFF2-40B4-BE49-F238E27FC236}">
                <a16:creationId xmlns:a16="http://schemas.microsoft.com/office/drawing/2014/main" id="{7F2A536C-3FF0-44FF-B2D2-BE2D7A82832B}"/>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B88D130A-A11E-4D86-B5BC-21D661022840}"/>
              </a:ext>
            </a:extLst>
          </p:cNvPr>
          <p:cNvPicPr>
            <a:picLocks noChangeAspect="1"/>
          </p:cNvPicPr>
          <p:nvPr/>
        </p:nvPicPr>
        <p:blipFill>
          <a:blip r:embed="rId5"/>
          <a:stretch>
            <a:fillRect/>
          </a:stretch>
        </p:blipFill>
        <p:spPr>
          <a:xfrm>
            <a:off x="1521034" y="2311188"/>
            <a:ext cx="5417818" cy="3931920"/>
          </a:xfrm>
          <a:prstGeom prst="rect">
            <a:avLst/>
          </a:prstGeom>
        </p:spPr>
      </p:pic>
      <p:pic>
        <p:nvPicPr>
          <p:cNvPr id="7" name="Audio 6">
            <a:hlinkClick r:id="" action="ppaction://media"/>
            <a:extLst>
              <a:ext uri="{FF2B5EF4-FFF2-40B4-BE49-F238E27FC236}">
                <a16:creationId xmlns:a16="http://schemas.microsoft.com/office/drawing/2014/main" id="{E33B984C-95D1-457C-818F-09C8455BA3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8954346"/>
      </p:ext>
    </p:extLst>
  </p:cSld>
  <p:clrMapOvr>
    <a:masterClrMapping/>
  </p:clrMapOvr>
  <mc:AlternateContent xmlns:mc="http://schemas.openxmlformats.org/markup-compatibility/2006" xmlns:p14="http://schemas.microsoft.com/office/powerpoint/2010/main">
    <mc:Choice Requires="p14">
      <p:transition spd="slow" p14:dur="2000" advTm="23078"/>
    </mc:Choice>
    <mc:Fallback xmlns="">
      <p:transition spd="slow" advTm="23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2867-DBF3-4FE4-8DC4-DC6E103BA54B}"/>
              </a:ext>
            </a:extLst>
          </p:cNvPr>
          <p:cNvSpPr>
            <a:spLocks noGrp="1"/>
          </p:cNvSpPr>
          <p:nvPr>
            <p:ph type="title"/>
          </p:nvPr>
        </p:nvSpPr>
        <p:spPr>
          <a:xfrm>
            <a:off x="1080769" y="630265"/>
            <a:ext cx="7910831" cy="548640"/>
          </a:xfrm>
        </p:spPr>
        <p:txBody>
          <a:bodyPr/>
          <a:lstStyle/>
          <a:p>
            <a:pPr algn="ctr"/>
            <a:r>
              <a:rPr lang="en-US" dirty="0"/>
              <a:t>RIS Reports Summary		</a:t>
            </a:r>
          </a:p>
        </p:txBody>
      </p:sp>
      <p:sp>
        <p:nvSpPr>
          <p:cNvPr id="3" name="Text Placeholder 2">
            <a:extLst>
              <a:ext uri="{FF2B5EF4-FFF2-40B4-BE49-F238E27FC236}">
                <a16:creationId xmlns:a16="http://schemas.microsoft.com/office/drawing/2014/main" id="{8AF0C8AE-52C6-4238-BF69-3411E9E9AE14}"/>
              </a:ext>
            </a:extLst>
          </p:cNvPr>
          <p:cNvSpPr>
            <a:spLocks noGrp="1"/>
          </p:cNvSpPr>
          <p:nvPr>
            <p:ph type="body" sz="quarter" idx="10"/>
          </p:nvPr>
        </p:nvSpPr>
        <p:spPr>
          <a:xfrm>
            <a:off x="651858" y="1310247"/>
            <a:ext cx="7888288" cy="4795307"/>
          </a:xfrm>
        </p:spPr>
        <p:txBody>
          <a:bodyPr/>
          <a:lstStyle/>
          <a:p>
            <a:pPr marL="514350" indent="-514350" algn="ctr">
              <a:buAutoNum type="arabicPeriod"/>
            </a:pPr>
            <a:r>
              <a:rPr lang="en-US" b="0" dirty="0">
                <a:solidFill>
                  <a:schemeClr val="accent3">
                    <a:lumMod val="75000"/>
                  </a:schemeClr>
                </a:solidFill>
              </a:rPr>
              <a:t>RIS reports are only as good as the data entered by providers. </a:t>
            </a:r>
          </a:p>
          <a:p>
            <a:pPr marL="228600" indent="-228600" algn="ctr">
              <a:buAutoNum type="arabicPeriod"/>
            </a:pPr>
            <a:endParaRPr lang="en-US" sz="2000" dirty="0"/>
          </a:p>
          <a:p>
            <a:pPr marL="228600" indent="-228600" algn="ctr">
              <a:buAutoNum type="arabicPeriod"/>
            </a:pPr>
            <a:r>
              <a:rPr lang="en-US" b="0" dirty="0">
                <a:solidFill>
                  <a:schemeClr val="accent3">
                    <a:lumMod val="75000"/>
                  </a:schemeClr>
                </a:solidFill>
              </a:rPr>
              <a:t>Some reports are required to be run either monthly or semi-annually, due to state reporting requirements.</a:t>
            </a:r>
            <a:endParaRPr lang="en-US" dirty="0"/>
          </a:p>
          <a:p>
            <a:pPr marL="514350" indent="-514350" algn="ctr">
              <a:buAutoNum type="arabicPeriod"/>
            </a:pPr>
            <a:endParaRPr lang="en-US" sz="2000" b="0" dirty="0">
              <a:solidFill>
                <a:schemeClr val="accent3">
                  <a:lumMod val="75000"/>
                </a:schemeClr>
              </a:solidFill>
            </a:endParaRPr>
          </a:p>
          <a:p>
            <a:pPr marL="514350" indent="-514350" algn="ctr">
              <a:buAutoNum type="arabicPeriod"/>
            </a:pPr>
            <a:r>
              <a:rPr lang="en-US" b="0" dirty="0">
                <a:solidFill>
                  <a:schemeClr val="accent3">
                    <a:lumMod val="75000"/>
                  </a:schemeClr>
                </a:solidFill>
              </a:rPr>
              <a:t>RIS reports can give you a snapshot of services provided, new arrivals, as well as employment. </a:t>
            </a:r>
          </a:p>
          <a:p>
            <a:endParaRPr lang="en-US" b="0" dirty="0"/>
          </a:p>
        </p:txBody>
      </p:sp>
      <p:sp>
        <p:nvSpPr>
          <p:cNvPr id="4" name="Text Placeholder 3">
            <a:extLst>
              <a:ext uri="{FF2B5EF4-FFF2-40B4-BE49-F238E27FC236}">
                <a16:creationId xmlns:a16="http://schemas.microsoft.com/office/drawing/2014/main" id="{17162C56-9EA4-4E6B-B687-DAE940AC12BE}"/>
              </a:ext>
            </a:extLst>
          </p:cNvPr>
          <p:cNvSpPr>
            <a:spLocks noGrp="1"/>
          </p:cNvSpPr>
          <p:nvPr>
            <p:ph type="body" sz="quarter" idx="11"/>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6F0C22A4-9EAA-413D-B50E-D8259E90E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91357713"/>
      </p:ext>
    </p:extLst>
  </p:cSld>
  <p:clrMapOvr>
    <a:masterClrMapping/>
  </p:clrMapOvr>
  <mc:AlternateContent xmlns:mc="http://schemas.openxmlformats.org/markup-compatibility/2006" xmlns:p14="http://schemas.microsoft.com/office/powerpoint/2010/main">
    <mc:Choice Requires="p14">
      <p:transition spd="slow" p14:dur="2000" advTm="42072"/>
    </mc:Choice>
    <mc:Fallback xmlns="">
      <p:transition spd="slow" advTm="42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D393-F0F7-4D69-A878-9B330B766FF5}"/>
              </a:ext>
            </a:extLst>
          </p:cNvPr>
          <p:cNvSpPr>
            <a:spLocks noGrp="1"/>
          </p:cNvSpPr>
          <p:nvPr>
            <p:ph type="title"/>
          </p:nvPr>
        </p:nvSpPr>
        <p:spPr/>
        <p:txBody>
          <a:bodyPr/>
          <a:lstStyle/>
          <a:p>
            <a:pPr algn="ctr"/>
            <a:r>
              <a:rPr lang="en-US" dirty="0"/>
              <a:t>RIS Next Steps</a:t>
            </a:r>
          </a:p>
        </p:txBody>
      </p:sp>
      <p:sp>
        <p:nvSpPr>
          <p:cNvPr id="3" name="Text Placeholder 2">
            <a:extLst>
              <a:ext uri="{FF2B5EF4-FFF2-40B4-BE49-F238E27FC236}">
                <a16:creationId xmlns:a16="http://schemas.microsoft.com/office/drawing/2014/main" id="{F9F2404A-DF4C-4119-808C-FAD6F48D0236}"/>
              </a:ext>
            </a:extLst>
          </p:cNvPr>
          <p:cNvSpPr>
            <a:spLocks noGrp="1"/>
          </p:cNvSpPr>
          <p:nvPr>
            <p:ph type="body" sz="quarter" idx="10"/>
          </p:nvPr>
        </p:nvSpPr>
        <p:spPr/>
        <p:txBody>
          <a:bodyPr/>
          <a:lstStyle/>
          <a:p>
            <a:pPr marL="0" indent="0" algn="ctr">
              <a:buNone/>
            </a:pPr>
            <a:r>
              <a:rPr lang="en-US" b="0" dirty="0">
                <a:solidFill>
                  <a:schemeClr val="accent3">
                    <a:lumMod val="75000"/>
                  </a:schemeClr>
                </a:solidFill>
              </a:rPr>
              <a:t>Additional Trainings Available</a:t>
            </a:r>
          </a:p>
          <a:p>
            <a:pPr marL="0" indent="0">
              <a:buNone/>
            </a:pPr>
            <a:endParaRPr lang="en-US" b="0" dirty="0">
              <a:solidFill>
                <a:schemeClr val="tx2"/>
              </a:solidFill>
            </a:endParaRPr>
          </a:p>
          <a:p>
            <a:pPr marL="514350" indent="-514350" algn="ctr">
              <a:buAutoNum type="arabicPeriod"/>
            </a:pPr>
            <a:r>
              <a:rPr lang="en-US" sz="2800" b="0" dirty="0">
                <a:solidFill>
                  <a:schemeClr val="accent3">
                    <a:lumMod val="75000"/>
                  </a:schemeClr>
                </a:solidFill>
              </a:rPr>
              <a:t>RIS Overview Training</a:t>
            </a:r>
          </a:p>
          <a:p>
            <a:pPr marL="514350" indent="-514350" algn="ctr">
              <a:buAutoNum type="arabicPeriod"/>
            </a:pPr>
            <a:r>
              <a:rPr lang="en-US" sz="2800" b="0" dirty="0">
                <a:solidFill>
                  <a:schemeClr val="accent3">
                    <a:lumMod val="75000"/>
                  </a:schemeClr>
                </a:solidFill>
              </a:rPr>
              <a:t>RIS New Client Entry Training</a:t>
            </a:r>
          </a:p>
          <a:p>
            <a:pPr marL="514350" indent="-514350" algn="ctr">
              <a:buAutoNum type="arabicPeriod"/>
            </a:pPr>
            <a:r>
              <a:rPr lang="en-US" sz="2800" b="0" dirty="0">
                <a:solidFill>
                  <a:schemeClr val="accent3">
                    <a:lumMod val="75000"/>
                  </a:schemeClr>
                </a:solidFill>
              </a:rPr>
              <a:t>RIS Provider Entry Training</a:t>
            </a:r>
          </a:p>
          <a:p>
            <a:pPr marL="514350" indent="-514350" algn="ctr">
              <a:buAutoNum type="arabicPeriod"/>
            </a:pPr>
            <a:r>
              <a:rPr lang="en-US" sz="2800" b="0" i="1" dirty="0">
                <a:solidFill>
                  <a:schemeClr val="accent3">
                    <a:lumMod val="75000"/>
                  </a:schemeClr>
                </a:solidFill>
              </a:rPr>
              <a:t>RIS Reports Training</a:t>
            </a:r>
          </a:p>
          <a:p>
            <a:endParaRPr lang="en-US" dirty="0"/>
          </a:p>
        </p:txBody>
      </p:sp>
      <p:sp>
        <p:nvSpPr>
          <p:cNvPr id="4" name="Text Placeholder 3">
            <a:extLst>
              <a:ext uri="{FF2B5EF4-FFF2-40B4-BE49-F238E27FC236}">
                <a16:creationId xmlns:a16="http://schemas.microsoft.com/office/drawing/2014/main" id="{8C640B5E-132F-49FA-917A-212F03E4DFD0}"/>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882238D6-B87D-484B-9950-389BFDC32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1109603"/>
      </p:ext>
    </p:extLst>
  </p:cSld>
  <p:clrMapOvr>
    <a:masterClrMapping/>
  </p:clrMapOvr>
  <mc:AlternateContent xmlns:mc="http://schemas.openxmlformats.org/markup-compatibility/2006" xmlns:p14="http://schemas.microsoft.com/office/powerpoint/2010/main">
    <mc:Choice Requires="p14">
      <p:transition spd="slow" p14:dur="2000" advTm="20585"/>
    </mc:Choice>
    <mc:Fallback xmlns="">
      <p:transition spd="slow" advTm="2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75C6-D414-6F69-068D-8C84BB85D6A1}"/>
              </a:ext>
            </a:extLst>
          </p:cNvPr>
          <p:cNvSpPr>
            <a:spLocks noGrp="1"/>
          </p:cNvSpPr>
          <p:nvPr>
            <p:ph type="title"/>
          </p:nvPr>
        </p:nvSpPr>
        <p:spPr/>
        <p:txBody>
          <a:bodyPr/>
          <a:lstStyle/>
          <a:p>
            <a:r>
              <a:rPr lang="en-US" dirty="0"/>
              <a:t>RIS Report: </a:t>
            </a:r>
            <a:r>
              <a:rPr lang="en-US" b="0" dirty="0">
                <a:solidFill>
                  <a:schemeClr val="accent3">
                    <a:lumMod val="75000"/>
                  </a:schemeClr>
                </a:solidFill>
              </a:rPr>
              <a:t>Family Self Sufficiency Plan</a:t>
            </a:r>
            <a:br>
              <a:rPr lang="en-US" b="0" dirty="0">
                <a:solidFill>
                  <a:schemeClr val="accent3">
                    <a:lumMod val="75000"/>
                  </a:schemeClr>
                </a:solidFill>
              </a:rPr>
            </a:br>
            <a:endParaRPr lang="en-US" dirty="0"/>
          </a:p>
        </p:txBody>
      </p:sp>
      <p:sp>
        <p:nvSpPr>
          <p:cNvPr id="3" name="Text Placeholder 2">
            <a:extLst>
              <a:ext uri="{FF2B5EF4-FFF2-40B4-BE49-F238E27FC236}">
                <a16:creationId xmlns:a16="http://schemas.microsoft.com/office/drawing/2014/main" id="{FD20A46B-56BE-05ED-68B5-45A65F057488}"/>
              </a:ext>
            </a:extLst>
          </p:cNvPr>
          <p:cNvSpPr>
            <a:spLocks noGrp="1"/>
          </p:cNvSpPr>
          <p:nvPr>
            <p:ph type="body" sz="quarter" idx="10"/>
          </p:nvPr>
        </p:nvSpPr>
        <p:spPr/>
        <p:txBody>
          <a:bodyPr/>
          <a:lstStyle/>
          <a:p>
            <a:endParaRPr lang="en-US" dirty="0"/>
          </a:p>
          <a:p>
            <a:endParaRPr lang="en-US" dirty="0"/>
          </a:p>
          <a:p>
            <a:endParaRPr lang="en-US" dirty="0"/>
          </a:p>
          <a:p>
            <a:pPr marL="0" indent="0" algn="ctr">
              <a:buNone/>
            </a:pPr>
            <a:endParaRPr lang="en-US" sz="1000" b="0" dirty="0">
              <a:solidFill>
                <a:schemeClr val="tx2">
                  <a:lumMod val="75000"/>
                </a:schemeClr>
              </a:solidFill>
            </a:endParaRPr>
          </a:p>
          <a:p>
            <a:pPr marL="0" indent="0" algn="ctr">
              <a:buNone/>
            </a:pPr>
            <a:r>
              <a:rPr lang="en-US" b="0" dirty="0">
                <a:solidFill>
                  <a:schemeClr val="tx2">
                    <a:lumMod val="75000"/>
                  </a:schemeClr>
                </a:solidFill>
              </a:rPr>
              <a:t>Run this report to keep track of what clients have had an FSSP filled out by your agency </a:t>
            </a:r>
          </a:p>
          <a:p>
            <a:pPr marL="0" indent="0" algn="ctr">
              <a:buNone/>
            </a:pPr>
            <a:endParaRPr lang="en-US" sz="1200" b="0" dirty="0">
              <a:solidFill>
                <a:schemeClr val="tx2">
                  <a:lumMod val="75000"/>
                </a:schemeClr>
              </a:solidFill>
            </a:endParaRPr>
          </a:p>
          <a:p>
            <a:pPr marL="0" indent="0" algn="ctr">
              <a:buNone/>
            </a:pPr>
            <a:r>
              <a:rPr lang="en-US" b="0" dirty="0">
                <a:solidFill>
                  <a:schemeClr val="tx2">
                    <a:lumMod val="75000"/>
                  </a:schemeClr>
                </a:solidFill>
              </a:rPr>
              <a:t>Can be exported to Excel</a:t>
            </a:r>
          </a:p>
          <a:p>
            <a:endParaRPr lang="en-US" dirty="0"/>
          </a:p>
        </p:txBody>
      </p:sp>
      <p:sp>
        <p:nvSpPr>
          <p:cNvPr id="4" name="Text Placeholder 3">
            <a:extLst>
              <a:ext uri="{FF2B5EF4-FFF2-40B4-BE49-F238E27FC236}">
                <a16:creationId xmlns:a16="http://schemas.microsoft.com/office/drawing/2014/main" id="{6D2EAA37-9331-C56A-EE90-52C573C536B9}"/>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45A3694A-5619-E308-FB4D-53DC87B79CD3}"/>
              </a:ext>
            </a:extLst>
          </p:cNvPr>
          <p:cNvPicPr>
            <a:picLocks noChangeAspect="1"/>
          </p:cNvPicPr>
          <p:nvPr/>
        </p:nvPicPr>
        <p:blipFill>
          <a:blip r:embed="rId2"/>
          <a:stretch>
            <a:fillRect/>
          </a:stretch>
        </p:blipFill>
        <p:spPr>
          <a:xfrm>
            <a:off x="627062" y="1447799"/>
            <a:ext cx="7878274" cy="1800476"/>
          </a:xfrm>
          <a:prstGeom prst="rect">
            <a:avLst/>
          </a:prstGeom>
        </p:spPr>
      </p:pic>
    </p:spTree>
    <p:extLst>
      <p:ext uri="{BB962C8B-B14F-4D97-AF65-F5344CB8AC3E}">
        <p14:creationId xmlns:p14="http://schemas.microsoft.com/office/powerpoint/2010/main" val="378546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9BE1-0F2A-ACE5-A99F-044F1D15EDDD}"/>
              </a:ext>
            </a:extLst>
          </p:cNvPr>
          <p:cNvSpPr>
            <a:spLocks noGrp="1"/>
          </p:cNvSpPr>
          <p:nvPr>
            <p:ph type="title"/>
          </p:nvPr>
        </p:nvSpPr>
        <p:spPr/>
        <p:txBody>
          <a:bodyPr/>
          <a:lstStyle/>
          <a:p>
            <a:pPr algn="ctr"/>
            <a:r>
              <a:rPr lang="en-US" dirty="0"/>
              <a:t>RIS Report: </a:t>
            </a:r>
            <a:r>
              <a:rPr lang="en-US" b="0" dirty="0"/>
              <a:t>Service Analysis (ORR-5)</a:t>
            </a:r>
            <a:endParaRPr lang="en-US" dirty="0"/>
          </a:p>
        </p:txBody>
      </p:sp>
      <p:sp>
        <p:nvSpPr>
          <p:cNvPr id="3" name="Text Placeholder 2">
            <a:extLst>
              <a:ext uri="{FF2B5EF4-FFF2-40B4-BE49-F238E27FC236}">
                <a16:creationId xmlns:a16="http://schemas.microsoft.com/office/drawing/2014/main" id="{A83FE84E-F9AD-0D75-ABDA-D0E8CD801720}"/>
              </a:ext>
            </a:extLst>
          </p:cNvPr>
          <p:cNvSpPr>
            <a:spLocks noGrp="1"/>
          </p:cNvSpPr>
          <p:nvPr>
            <p:ph type="body" sz="quarter" idx="10"/>
          </p:nvPr>
        </p:nvSpPr>
        <p:spPr/>
        <p:txBody>
          <a:bodyPr/>
          <a:lstStyle/>
          <a:p>
            <a:endParaRPr lang="en-US" dirty="0"/>
          </a:p>
          <a:p>
            <a:endParaRPr lang="en-US" dirty="0"/>
          </a:p>
          <a:p>
            <a:endParaRPr lang="en-US" dirty="0"/>
          </a:p>
          <a:p>
            <a:pPr marL="0" indent="0" algn="ctr">
              <a:buNone/>
            </a:pPr>
            <a:r>
              <a:rPr lang="en-US" b="0" dirty="0">
                <a:solidFill>
                  <a:schemeClr val="tx2">
                    <a:lumMod val="75000"/>
                  </a:schemeClr>
                </a:solidFill>
              </a:rPr>
              <a:t>This report has two sub-reports Section ORR5 I&amp;II and Section ORR5 III </a:t>
            </a:r>
          </a:p>
          <a:p>
            <a:pPr marL="0" indent="0" algn="ctr">
              <a:buNone/>
            </a:pPr>
            <a:endParaRPr lang="en-US" b="0" dirty="0">
              <a:solidFill>
                <a:schemeClr val="tx2">
                  <a:lumMod val="75000"/>
                </a:schemeClr>
              </a:solidFill>
            </a:endParaRPr>
          </a:p>
          <a:p>
            <a:pPr marL="0" indent="0" algn="ctr">
              <a:buNone/>
            </a:pPr>
            <a:r>
              <a:rPr lang="en-US" b="0" dirty="0">
                <a:solidFill>
                  <a:schemeClr val="tx2">
                    <a:lumMod val="75000"/>
                  </a:schemeClr>
                </a:solidFill>
              </a:rPr>
              <a:t>Both can be exported to Excel</a:t>
            </a:r>
          </a:p>
        </p:txBody>
      </p:sp>
      <p:sp>
        <p:nvSpPr>
          <p:cNvPr id="4" name="Text Placeholder 3">
            <a:extLst>
              <a:ext uri="{FF2B5EF4-FFF2-40B4-BE49-F238E27FC236}">
                <a16:creationId xmlns:a16="http://schemas.microsoft.com/office/drawing/2014/main" id="{0BD0A03A-F567-4A0A-79CC-DA3DA27CF35A}"/>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5E60B06-AD5C-83FD-0511-369F3040B971}"/>
              </a:ext>
            </a:extLst>
          </p:cNvPr>
          <p:cNvPicPr>
            <a:picLocks noChangeAspect="1"/>
          </p:cNvPicPr>
          <p:nvPr/>
        </p:nvPicPr>
        <p:blipFill>
          <a:blip r:embed="rId2"/>
          <a:stretch>
            <a:fillRect/>
          </a:stretch>
        </p:blipFill>
        <p:spPr>
          <a:xfrm>
            <a:off x="522287" y="1264822"/>
            <a:ext cx="7935432" cy="1695687"/>
          </a:xfrm>
          <a:prstGeom prst="rect">
            <a:avLst/>
          </a:prstGeom>
        </p:spPr>
      </p:pic>
    </p:spTree>
    <p:extLst>
      <p:ext uri="{BB962C8B-B14F-4D97-AF65-F5344CB8AC3E}">
        <p14:creationId xmlns:p14="http://schemas.microsoft.com/office/powerpoint/2010/main" val="289913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71CD-B318-FE98-7AFA-EFD9D0F5D555}"/>
              </a:ext>
            </a:extLst>
          </p:cNvPr>
          <p:cNvSpPr>
            <a:spLocks noGrp="1"/>
          </p:cNvSpPr>
          <p:nvPr>
            <p:ph type="title"/>
          </p:nvPr>
        </p:nvSpPr>
        <p:spPr/>
        <p:txBody>
          <a:bodyPr/>
          <a:lstStyle/>
          <a:p>
            <a:pPr algn="ctr"/>
            <a:r>
              <a:rPr lang="en-US" dirty="0"/>
              <a:t>RIS Report: </a:t>
            </a:r>
            <a:r>
              <a:rPr lang="en-US" b="0" dirty="0"/>
              <a:t>Service Analysis (ORR-5)</a:t>
            </a:r>
          </a:p>
        </p:txBody>
      </p:sp>
      <p:sp>
        <p:nvSpPr>
          <p:cNvPr id="3" name="Text Placeholder 2">
            <a:extLst>
              <a:ext uri="{FF2B5EF4-FFF2-40B4-BE49-F238E27FC236}">
                <a16:creationId xmlns:a16="http://schemas.microsoft.com/office/drawing/2014/main" id="{07CF2E1E-42D0-88BD-8858-4E73A2CA4448}"/>
              </a:ext>
            </a:extLst>
          </p:cNvPr>
          <p:cNvSpPr>
            <a:spLocks noGrp="1"/>
          </p:cNvSpPr>
          <p:nvPr>
            <p:ph type="body" sz="quarter" idx="10"/>
          </p:nvPr>
        </p:nvSpPr>
        <p:spPr>
          <a:xfrm>
            <a:off x="626004" y="1583593"/>
            <a:ext cx="7888288" cy="4795307"/>
          </a:xfrm>
        </p:spPr>
        <p:txBody>
          <a:bodyPr/>
          <a:lstStyle/>
          <a:p>
            <a:pPr marL="0" indent="0" algn="ctr">
              <a:buNone/>
            </a:pPr>
            <a:r>
              <a:rPr lang="en-US" dirty="0">
                <a:solidFill>
                  <a:schemeClr val="tx2">
                    <a:lumMod val="75000"/>
                  </a:schemeClr>
                </a:solidFill>
              </a:rPr>
              <a:t>Section ORR5 I&amp;II</a:t>
            </a:r>
          </a:p>
          <a:p>
            <a:pPr marL="0" indent="0" algn="ctr">
              <a:buNone/>
            </a:pPr>
            <a:endParaRPr lang="en-US" dirty="0">
              <a:solidFill>
                <a:schemeClr val="tx2">
                  <a:lumMod val="75000"/>
                </a:schemeClr>
              </a:solidFill>
            </a:endParaRPr>
          </a:p>
          <a:p>
            <a:pPr marL="0" indent="0" algn="ctr">
              <a:buNone/>
            </a:pPr>
            <a:r>
              <a:rPr lang="en-US" b="0" dirty="0">
                <a:solidFill>
                  <a:schemeClr val="tx2">
                    <a:lumMod val="75000"/>
                  </a:schemeClr>
                </a:solidFill>
              </a:rPr>
              <a:t>This report shows all required information that should be in RIS for all clients</a:t>
            </a:r>
            <a:endParaRPr lang="en-US" b="0" dirty="0"/>
          </a:p>
        </p:txBody>
      </p:sp>
      <p:sp>
        <p:nvSpPr>
          <p:cNvPr id="4" name="Text Placeholder 3">
            <a:extLst>
              <a:ext uri="{FF2B5EF4-FFF2-40B4-BE49-F238E27FC236}">
                <a16:creationId xmlns:a16="http://schemas.microsoft.com/office/drawing/2014/main" id="{42CA3917-D5DC-9C3D-5D9C-9F960E4EB9E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7721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2E70-B7A2-5730-16B7-B3E91601FB95}"/>
              </a:ext>
            </a:extLst>
          </p:cNvPr>
          <p:cNvSpPr>
            <a:spLocks noGrp="1"/>
          </p:cNvSpPr>
          <p:nvPr>
            <p:ph type="title"/>
          </p:nvPr>
        </p:nvSpPr>
        <p:spPr/>
        <p:txBody>
          <a:bodyPr/>
          <a:lstStyle/>
          <a:p>
            <a:r>
              <a:rPr lang="en-US" dirty="0"/>
              <a:t>RIS Report: </a:t>
            </a:r>
            <a:r>
              <a:rPr lang="en-US" b="0" dirty="0"/>
              <a:t>Service Analysis (ORR-5)</a:t>
            </a:r>
            <a:endParaRPr lang="en-US" dirty="0"/>
          </a:p>
        </p:txBody>
      </p:sp>
      <p:sp>
        <p:nvSpPr>
          <p:cNvPr id="3" name="Text Placeholder 2">
            <a:extLst>
              <a:ext uri="{FF2B5EF4-FFF2-40B4-BE49-F238E27FC236}">
                <a16:creationId xmlns:a16="http://schemas.microsoft.com/office/drawing/2014/main" id="{A8DC5857-A5A6-2201-F274-A9D3FA2BEE3D}"/>
              </a:ext>
            </a:extLst>
          </p:cNvPr>
          <p:cNvSpPr>
            <a:spLocks noGrp="1"/>
          </p:cNvSpPr>
          <p:nvPr>
            <p:ph type="body" sz="quarter" idx="10"/>
          </p:nvPr>
        </p:nvSpPr>
        <p:spPr/>
        <p:txBody>
          <a:bodyPr/>
          <a:lstStyle/>
          <a:p>
            <a:pPr marL="0" indent="0" algn="ctr">
              <a:buNone/>
            </a:pPr>
            <a:r>
              <a:rPr lang="en-US" dirty="0">
                <a:solidFill>
                  <a:schemeClr val="tx2">
                    <a:lumMod val="75000"/>
                  </a:schemeClr>
                </a:solidFill>
              </a:rPr>
              <a:t>Section ORR5 III</a:t>
            </a:r>
          </a:p>
          <a:p>
            <a:pPr marL="0" indent="0" algn="ctr">
              <a:buNone/>
            </a:pPr>
            <a:endParaRPr lang="en-US" dirty="0">
              <a:solidFill>
                <a:schemeClr val="tx2">
                  <a:lumMod val="75000"/>
                </a:schemeClr>
              </a:solidFill>
            </a:endParaRPr>
          </a:p>
          <a:p>
            <a:pPr marL="0" indent="0" algn="ctr">
              <a:buNone/>
            </a:pPr>
            <a:r>
              <a:rPr lang="en-US" b="0" dirty="0">
                <a:solidFill>
                  <a:schemeClr val="tx2">
                    <a:lumMod val="75000"/>
                  </a:schemeClr>
                </a:solidFill>
              </a:rPr>
              <a:t>This report shows whether follow up FSSP data has been completed for each client</a:t>
            </a:r>
            <a:endParaRPr lang="en-US" b="0" dirty="0"/>
          </a:p>
          <a:p>
            <a:endParaRPr lang="en-US" dirty="0"/>
          </a:p>
        </p:txBody>
      </p:sp>
      <p:sp>
        <p:nvSpPr>
          <p:cNvPr id="4" name="Text Placeholder 3">
            <a:extLst>
              <a:ext uri="{FF2B5EF4-FFF2-40B4-BE49-F238E27FC236}">
                <a16:creationId xmlns:a16="http://schemas.microsoft.com/office/drawing/2014/main" id="{7062C403-6F95-A052-D142-1E241D06AA9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0582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33AB-D4F4-49B1-9F5F-12543E0B71D8}"/>
              </a:ext>
            </a:extLst>
          </p:cNvPr>
          <p:cNvSpPr>
            <a:spLocks noGrp="1"/>
          </p:cNvSpPr>
          <p:nvPr>
            <p:ph type="title"/>
          </p:nvPr>
        </p:nvSpPr>
        <p:spPr/>
        <p:txBody>
          <a:bodyPr/>
          <a:lstStyle/>
          <a:p>
            <a:r>
              <a:rPr lang="en-US" dirty="0"/>
              <a:t>RIS Report: Refugee State of Origin </a:t>
            </a:r>
          </a:p>
        </p:txBody>
      </p:sp>
      <p:sp>
        <p:nvSpPr>
          <p:cNvPr id="3" name="Text Placeholder 2">
            <a:extLst>
              <a:ext uri="{FF2B5EF4-FFF2-40B4-BE49-F238E27FC236}">
                <a16:creationId xmlns:a16="http://schemas.microsoft.com/office/drawing/2014/main" id="{ED709876-E245-483A-B2B3-62F68CD81473}"/>
              </a:ext>
            </a:extLst>
          </p:cNvPr>
          <p:cNvSpPr>
            <a:spLocks noGrp="1"/>
          </p:cNvSpPr>
          <p:nvPr>
            <p:ph type="body" sz="quarter" idx="10"/>
          </p:nvPr>
        </p:nvSpPr>
        <p:spPr>
          <a:xfrm>
            <a:off x="627855" y="1172694"/>
            <a:ext cx="7888288" cy="4795307"/>
          </a:xfrm>
        </p:spPr>
        <p:txBody>
          <a:bodyPr/>
          <a:lstStyle/>
          <a:p>
            <a:r>
              <a:rPr lang="en-US" sz="2200" b="0" dirty="0">
                <a:solidFill>
                  <a:schemeClr val="accent3">
                    <a:lumMod val="75000"/>
                  </a:schemeClr>
                </a:solidFill>
              </a:rPr>
              <a:t>View Detail Report</a:t>
            </a:r>
          </a:p>
          <a:p>
            <a:pPr lvl="1"/>
            <a:r>
              <a:rPr lang="en-US" sz="2000" b="0" dirty="0">
                <a:solidFill>
                  <a:schemeClr val="accent3">
                    <a:lumMod val="75000"/>
                  </a:schemeClr>
                </a:solidFill>
              </a:rPr>
              <a:t>New arrivals by date &amp; sorted by State of Origin</a:t>
            </a:r>
          </a:p>
          <a:p>
            <a:r>
              <a:rPr lang="en-US" sz="2200" b="0" dirty="0">
                <a:solidFill>
                  <a:schemeClr val="accent3">
                    <a:lumMod val="75000"/>
                  </a:schemeClr>
                </a:solidFill>
              </a:rPr>
              <a:t>View Detail Report </a:t>
            </a:r>
            <a:r>
              <a:rPr lang="en-US" sz="2000" b="0" dirty="0">
                <a:solidFill>
                  <a:schemeClr val="accent3">
                    <a:lumMod val="75000"/>
                  </a:schemeClr>
                </a:solidFill>
              </a:rPr>
              <a:t>(No State)</a:t>
            </a:r>
          </a:p>
          <a:p>
            <a:pPr lvl="1"/>
            <a:r>
              <a:rPr lang="en-US" sz="2000" b="0" dirty="0">
                <a:solidFill>
                  <a:schemeClr val="accent3">
                    <a:lumMod val="75000"/>
                  </a:schemeClr>
                </a:solidFill>
              </a:rPr>
              <a:t>New arrivals with No State-of-Origin &amp; No Local Affiliate </a:t>
            </a:r>
            <a:endParaRPr lang="en-US" sz="2800" b="0" dirty="0">
              <a:solidFill>
                <a:schemeClr val="accent3">
                  <a:lumMod val="75000"/>
                </a:schemeClr>
              </a:solidFill>
            </a:endParaRPr>
          </a:p>
          <a:p>
            <a:r>
              <a:rPr lang="en-US" sz="2200" b="0" dirty="0">
                <a:solidFill>
                  <a:schemeClr val="accent3">
                    <a:lumMod val="75000"/>
                  </a:schemeClr>
                </a:solidFill>
              </a:rPr>
              <a:t>View Summary Report </a:t>
            </a:r>
          </a:p>
          <a:p>
            <a:pPr lvl="1"/>
            <a:r>
              <a:rPr lang="en-US" b="0" dirty="0">
                <a:solidFill>
                  <a:schemeClr val="accent3">
                    <a:lumMod val="75000"/>
                  </a:schemeClr>
                </a:solidFill>
              </a:rPr>
              <a:t> </a:t>
            </a:r>
            <a:r>
              <a:rPr lang="en-US" sz="1800" b="0" dirty="0">
                <a:solidFill>
                  <a:schemeClr val="accent3">
                    <a:lumMod val="75000"/>
                  </a:schemeClr>
                </a:solidFill>
              </a:rPr>
              <a:t>New Arrivals count per State-of-Origin</a:t>
            </a:r>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8FCC78A0-FDF2-4270-8458-83F483A6139A}"/>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7E6C3B08-7AE4-4B2A-8F8E-A0E5D378F37D}"/>
              </a:ext>
            </a:extLst>
          </p:cNvPr>
          <p:cNvPicPr>
            <a:picLocks noChangeAspect="1"/>
          </p:cNvPicPr>
          <p:nvPr/>
        </p:nvPicPr>
        <p:blipFill>
          <a:blip r:embed="rId5"/>
          <a:stretch>
            <a:fillRect/>
          </a:stretch>
        </p:blipFill>
        <p:spPr>
          <a:xfrm>
            <a:off x="552156" y="3690787"/>
            <a:ext cx="8039687" cy="1920240"/>
          </a:xfrm>
          <a:prstGeom prst="rect">
            <a:avLst/>
          </a:prstGeom>
        </p:spPr>
      </p:pic>
      <p:pic>
        <p:nvPicPr>
          <p:cNvPr id="5" name="Audio 4">
            <a:hlinkClick r:id="" action="ppaction://media"/>
            <a:extLst>
              <a:ext uri="{FF2B5EF4-FFF2-40B4-BE49-F238E27FC236}">
                <a16:creationId xmlns:a16="http://schemas.microsoft.com/office/drawing/2014/main" id="{341FB685-8B85-4CE9-A256-14B0A9F05F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64916110"/>
      </p:ext>
    </p:extLst>
  </p:cSld>
  <p:clrMapOvr>
    <a:masterClrMapping/>
  </p:clrMapOvr>
  <mc:AlternateContent xmlns:mc="http://schemas.openxmlformats.org/markup-compatibility/2006" xmlns:p14="http://schemas.microsoft.com/office/powerpoint/2010/main">
    <mc:Choice Requires="p14">
      <p:transition spd="slow" p14:dur="2000" advTm="28644"/>
    </mc:Choice>
    <mc:Fallback xmlns="">
      <p:transition spd="slow" advTm="28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7690</TotalTime>
  <Words>2863</Words>
  <Application>Microsoft Office PowerPoint</Application>
  <PresentationFormat>On-screen Show (4:3)</PresentationFormat>
  <Paragraphs>275</Paragraphs>
  <Slides>46</Slides>
  <Notes>40</Notes>
  <HiddenSlides>0</HiddenSlides>
  <MMClips>40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Aptos Display</vt:lpstr>
      <vt:lpstr>Arial</vt:lpstr>
      <vt:lpstr>Calibri</vt:lpstr>
      <vt:lpstr>Franklin Gothic Demi Cond</vt:lpstr>
      <vt:lpstr>Franklin Gothic Medium</vt:lpstr>
      <vt:lpstr>Franklin Gothic Medium Cond</vt:lpstr>
      <vt:lpstr>Gotham Bold</vt:lpstr>
      <vt:lpstr>Gotham Light</vt:lpstr>
      <vt:lpstr>Helvetica</vt:lpstr>
      <vt:lpstr>Times New Roman</vt:lpstr>
      <vt:lpstr>3_Office Theme</vt:lpstr>
      <vt:lpstr>PowerPoint Presentation</vt:lpstr>
      <vt:lpstr>RIS Reports  </vt:lpstr>
      <vt:lpstr>RIS Reports </vt:lpstr>
      <vt:lpstr>RIS Reports </vt:lpstr>
      <vt:lpstr>RIS Report: Family Self Sufficiency Plan </vt:lpstr>
      <vt:lpstr>RIS Report: Service Analysis (ORR-5)</vt:lpstr>
      <vt:lpstr>RIS Report: Service Analysis (ORR-5)</vt:lpstr>
      <vt:lpstr>RIS Report: Service Analysis (ORR-5)</vt:lpstr>
      <vt:lpstr>RIS Report: Refugee State of Origin </vt:lpstr>
      <vt:lpstr>RIS Report: Monthly Service Delivery </vt:lpstr>
      <vt:lpstr>RIS Report: Monthly Service Delivery </vt:lpstr>
      <vt:lpstr>RIS Report: Monthly Service Delivery Detail </vt:lpstr>
      <vt:lpstr>RIS Report: Monthly Service Delivery </vt:lpstr>
      <vt:lpstr>RIS Report: Monthly Service Delivery Summary </vt:lpstr>
      <vt:lpstr>RIS Report: Performance Report</vt:lpstr>
      <vt:lpstr>RIS Report: Performance Schedule B</vt:lpstr>
      <vt:lpstr>RIS Report: Performance Schedule B</vt:lpstr>
      <vt:lpstr>RIS Report: Schedule C Services </vt:lpstr>
      <vt:lpstr>RIS Report: Schedule C Services</vt:lpstr>
      <vt:lpstr>RIS Report: Schedule C Employability</vt:lpstr>
      <vt:lpstr>RIS Report: Schedule C Employability</vt:lpstr>
      <vt:lpstr>RIS Report: Annual Service Plan</vt:lpstr>
      <vt:lpstr>RIS Report: Annual Service Plan</vt:lpstr>
      <vt:lpstr>RIS Report: Refugee List </vt:lpstr>
      <vt:lpstr>RIS Report: Refugee List</vt:lpstr>
      <vt:lpstr>RIS Report: DOA Tracking</vt:lpstr>
      <vt:lpstr>RIS Report: DOA Tracking</vt:lpstr>
      <vt:lpstr>RIS Report: Missing Health Screening</vt:lpstr>
      <vt:lpstr>RIS Report: Missing Health Screening</vt:lpstr>
      <vt:lpstr>RIS Report: Employment Report</vt:lpstr>
      <vt:lpstr>RIS Report: Employment Report</vt:lpstr>
      <vt:lpstr>RIS Report: Employment Report</vt:lpstr>
      <vt:lpstr>RIS Report: Employment Report</vt:lpstr>
      <vt:lpstr>New Arrivals Health Screening Enhanced</vt:lpstr>
      <vt:lpstr>RIS Report: New Arrivals Report</vt:lpstr>
      <vt:lpstr>RIS Report: New Arrivals-Case ID</vt:lpstr>
      <vt:lpstr>RIS Report: New Arrivals-Case ID</vt:lpstr>
      <vt:lpstr>RIS Report: New Arrivals by Immigration Status</vt:lpstr>
      <vt:lpstr>RIS Report: New Arrivals by Immigration Status</vt:lpstr>
      <vt:lpstr>RIS Report: New Arrivals by Immigration Status</vt:lpstr>
      <vt:lpstr>RIS Report: Name &amp; Address by County/City  </vt:lpstr>
      <vt:lpstr>RIS Report: Name &amp; Address by County/City</vt:lpstr>
      <vt:lpstr>RIS Report: Annual Performance Goal/Actual</vt:lpstr>
      <vt:lpstr>RIS Report: Annual Performance Goal/Actual </vt:lpstr>
      <vt:lpstr>RIS Reports Summary  </vt:lpstr>
      <vt:lpstr>RIS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Saunders, Kimberly R</cp:lastModifiedBy>
  <cp:revision>556</cp:revision>
  <cp:lastPrinted>2018-03-22T13:26:44Z</cp:lastPrinted>
  <dcterms:created xsi:type="dcterms:W3CDTF">2015-07-07T20:02:11Z</dcterms:created>
  <dcterms:modified xsi:type="dcterms:W3CDTF">2025-02-19T21:19:12Z</dcterms:modified>
</cp:coreProperties>
</file>