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77"/>
  </p:notesMasterIdLst>
  <p:handoutMasterIdLst>
    <p:handoutMasterId r:id="rId78"/>
  </p:handoutMasterIdLst>
  <p:sldIdLst>
    <p:sldId id="458" r:id="rId5"/>
    <p:sldId id="525" r:id="rId6"/>
    <p:sldId id="527" r:id="rId7"/>
    <p:sldId id="467" r:id="rId8"/>
    <p:sldId id="466" r:id="rId9"/>
    <p:sldId id="464" r:id="rId10"/>
    <p:sldId id="465" r:id="rId11"/>
    <p:sldId id="468" r:id="rId12"/>
    <p:sldId id="473" r:id="rId13"/>
    <p:sldId id="474" r:id="rId14"/>
    <p:sldId id="475" r:id="rId15"/>
    <p:sldId id="476" r:id="rId16"/>
    <p:sldId id="477" r:id="rId17"/>
    <p:sldId id="478" r:id="rId18"/>
    <p:sldId id="479" r:id="rId19"/>
    <p:sldId id="480" r:id="rId20"/>
    <p:sldId id="481" r:id="rId21"/>
    <p:sldId id="482" r:id="rId22"/>
    <p:sldId id="484" r:id="rId23"/>
    <p:sldId id="485" r:id="rId24"/>
    <p:sldId id="499" r:id="rId25"/>
    <p:sldId id="518" r:id="rId26"/>
    <p:sldId id="486" r:id="rId27"/>
    <p:sldId id="526" r:id="rId28"/>
    <p:sldId id="489" r:id="rId29"/>
    <p:sldId id="496" r:id="rId30"/>
    <p:sldId id="497" r:id="rId31"/>
    <p:sldId id="498" r:id="rId32"/>
    <p:sldId id="500" r:id="rId33"/>
    <p:sldId id="487" r:id="rId34"/>
    <p:sldId id="491" r:id="rId35"/>
    <p:sldId id="488" r:id="rId36"/>
    <p:sldId id="501" r:id="rId37"/>
    <p:sldId id="502" r:id="rId38"/>
    <p:sldId id="503" r:id="rId39"/>
    <p:sldId id="504" r:id="rId40"/>
    <p:sldId id="505" r:id="rId41"/>
    <p:sldId id="506" r:id="rId42"/>
    <p:sldId id="517" r:id="rId43"/>
    <p:sldId id="507" r:id="rId44"/>
    <p:sldId id="515" r:id="rId45"/>
    <p:sldId id="509" r:id="rId46"/>
    <p:sldId id="510" r:id="rId47"/>
    <p:sldId id="511" r:id="rId48"/>
    <p:sldId id="512" r:id="rId49"/>
    <p:sldId id="513" r:id="rId50"/>
    <p:sldId id="514" r:id="rId51"/>
    <p:sldId id="508" r:id="rId52"/>
    <p:sldId id="516" r:id="rId53"/>
    <p:sldId id="494" r:id="rId54"/>
    <p:sldId id="521" r:id="rId55"/>
    <p:sldId id="472" r:id="rId56"/>
    <p:sldId id="471" r:id="rId57"/>
    <p:sldId id="469" r:id="rId58"/>
    <p:sldId id="470" r:id="rId59"/>
    <p:sldId id="266" r:id="rId60"/>
    <p:sldId id="272" r:id="rId61"/>
    <p:sldId id="283" r:id="rId62"/>
    <p:sldId id="288" r:id="rId63"/>
    <p:sldId id="339" r:id="rId64"/>
    <p:sldId id="340" r:id="rId65"/>
    <p:sldId id="341" r:id="rId66"/>
    <p:sldId id="342" r:id="rId67"/>
    <p:sldId id="343" r:id="rId68"/>
    <p:sldId id="493" r:id="rId69"/>
    <p:sldId id="520" r:id="rId70"/>
    <p:sldId id="519" r:id="rId71"/>
    <p:sldId id="522" r:id="rId72"/>
    <p:sldId id="495" r:id="rId73"/>
    <p:sldId id="523" r:id="rId74"/>
    <p:sldId id="460" r:id="rId75"/>
    <p:sldId id="462" r:id="rId7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63" autoAdjust="0"/>
    <p:restoredTop sz="86418" autoAdjust="0"/>
  </p:normalViewPr>
  <p:slideViewPr>
    <p:cSldViewPr snapToGrid="0">
      <p:cViewPr varScale="1">
        <p:scale>
          <a:sx n="71" d="100"/>
          <a:sy n="71" d="100"/>
        </p:scale>
        <p:origin x="1963" y="48"/>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6/10/2021</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3T20:03:09.22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7142 288,'-314'14,"-17"1,287-17,-1-2,1-2,0-2,1-1,-26-11,45 12,-9-2,0 0,-24-2,-5-1,38 8,-1 0,1 2,-15 0,-517 4,524 0,0 3,1 0,-8 4,-36 5,-3-1,40-5,0-2,-37 0,-1589-6,1661 1,-1-1,0 1,1 0,-1 0,0 1,1-1,-1 1,0 0,1 0,-1 0,1 0,0 1,-1-1,1 1,0 0,0 0,0 0,0 0,0 0,0 1,1 0,-1-1,1 1,0 0,0 0,0 0,0 0,0 1,0 0,-5 9,0 0,-1-1,-1 0,0 0,0-1,-9 7,14-14,0 0,0-1,-1 0,1 0,-1 0,0-1,0 0,0 0,0 0,0 0,-1-1,1 0,0 0,-1 0,1 0,0-1,-1 0,1-1,-5 0,-62-10,27 3,0 2,-28 1,-52 6,44 1,-34-5,34-11,59 9,1 1,-1 1,-8 0,3 3,0-2,0 0,0-2,0-1,1-1,0-2,-9-4,9 4,0 1,0 1,-1 2,-2 0,-22-4,-155-21,141 21,0 2,-1 4,-59 5,7-1,83 0,-1 1,-29 7,27-3,-1-2,-9-1,-208-3,67-1,-92 15,261-13,2 1,-1-1,0-2,-19 0,34-1,-1 1,1-1,0 0,-1 0,1 0,0 0,0-1,0 1,0-1,0-1,0 1,0 0,1-1,-1 0,1 0,-1 0,1 0,0 0,0-1,3 4,-1-1,1 0,-1 0,1 1,-1-1,1 0,-1 0,1 0,0 0,-1 0,1 0,0 1,0-1,0 0,0 0,0 0,0 0,0 0,0 0,0 0,0 0,0 0,0 0,1 0,-1 0,0 1,1-1,-1 0,1 0,-1 0,1 1,-1-1,1 0,0 0,-1 1,1-1,0 1,0-1,-1 0,1 1,0-1,0 1,0 0,0-1,-1 1,1 0,0-1,0 1,0 0,0 0,1 0,52-8,98 7,0 8,41 10,-117-10,-45-2,1 1,-1 1,7 4,-9-2,1-2,0-1,22 2,74-3,109-11,-148-3,-1-4,24-9,-31 5,2 4,61-1,-37 14,-65 1,-1-1,1-2,39-7,7-10,0-4,42-18,-103 31,1 1,-1 1,2 1,-1 1,1 1,0 2,0 1,0 0,0 3,18 1,299 62,-294-53,-1-5,-40-6,-1 1,1 0,-1 0,0 1,0-1,0 2,0-1,0 1,0 1,0-1,-1 1,0 1,0-1,1 1,-7-4,0 0,0 0,0 0,-1-1,1 1,0 0,0 0,-1 0,1 0,0 0,-1 0,1 0,-1 1,0-1,1 0,-1 0,0 0,1 0,-1 1,0-1,0 1,0-1,-1 0,1-1,-1 1,1 0,0 0,-1-1,0 1,1 0,-1-1,1 1,-1 0,0-1,1 1,-1-1,0 1,0-1,1 1,-1-1,0 0,0 1,0-1,0 0,-2 1,0 0,-1 0,1-1,-1 1,1-1,-1 0,1 0,0 0,-1 0,1-1,-1 0,1 1,0-1,-3-1,-26-15,0-2,-27-22,-42-24,38 28,42 23,-1 1,-1 1,-14-5,34 16,0 0,1 0,-1 0,0 0,0 0,0 1,0 0,0-1,0 1,0 0,0 0,0 1,0-1,1 1,-1-1,0 1,0 0,0 0,1 0,-1 0,0 1,1-1,-1 2,-4 2,1 1,0 1,0-1,1 1,0 0,0 0,0 2,2-4,0 1,0-1,-1 0,1 0,-1 0,0 0,-1 0,1-1,-1 0,0 0,0 0,0-1,-1 0,1 0,-1 0,-4 2,-84 8,73-11,0 0,0 2,0 0,1 1,0 1,-12 6,32-12,0 0,0 0,0 0,0 0,0 0,0 0,1 0,-1 0,0 0,0 0,0 0,0 0,0 0,0 0,0 0,1 0,-1 0,0 0,0 0,0 0,0 0,0 0,0 0,0 0,0 1,0-1,0 0,1 0,-1 0,0 0,0 0,0 0,0 0,0 0,0 0,0 1,0-1,0 0,0 0,0 0,0 0,0 0,0 0,0 0,0 1,0-1,0 0,0 0,0 0,0 0,0 0,0 0,0 0,0 1,0-1,0 0,0 0,0 0,0 0,-1 0,1 0,0 0,0 0,0 0,0 0,19 4,22 0,108-7,24-10,128-2,-238 15,22 1,0-3,0-4,1-4,13-5,85-17,-125 21,1 3,1 2,12 2,186 6,-84 2,-144-3,1 1,-1 2,0 2,0 0,7 4,55 20,0 4,-89-33,54 18,2-4,0-1,50 3,43 9,-64-13,-1-4,1-4,0-4,30-6,48 2,-140 3,-1-2,0 0,1-2,23-6,-13 3,1 1,13 1,44-7,130-18,-155 23,-1 3,1 3,18 4,-3 0,67-8,-114-1,0-1,-1-2,0-1,23-6,73-15,8 4,-94 20,1 2,1 3,-1 1,39 6,-57 0,0 1,-1 1,0 2,15 7,-18-6,0-1,0-1,1-2,0 0,25 1,431-5,-233-5,-191 9,-57-5,1 0,0-1,-1 1,1 1,0-1,-1 0,1 0,-1 1,0 0,1-1,-1 1,0 0,0 0,0 0,0 0,0 1,-1-1,1 0,-1 1,0-2,-1 0,0 0,1 0,-1 0,0 0,0-1,0 1,0 0,0 0,0 0,0 0,0 0,0 0,-1 0,1 0,0 0,0 0,-1 0,1-1,-1 1,1 0,-1 0,1 0,-1-1,1 1,-1 0,0-1,1 1,-1 0,0-1,0 1,0-1,1 1,-1-1,0 0,0 1,-37 13,33-12,-36 9,-2-3,1 0,-1-3,-23-1,-180-5,115-1,102 0,1-1,-1-1,-4-2,2 0,1 1,-24 0,-66-2,-18-8,77 8,-28-7,-81-25,126 28,11 2,0 1,-9 1,17 2,0 0,-21-8,0 0,44 12,0 0,-1 1,1-1,0 1,-1 0,1 0,-1 0,1 0,-1 0,1 0,0 1,-1-1,1 1,0-1,-1 1,1 0,-10 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3T20:03:19.91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3T20:03:39.5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3T20:03:41.1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6/10/2021</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t98HJPuPI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nonprofitexpert.com/foundation-master-file/north-carolina-foundations-on-the-web/"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eb.narhc.org/narhc/RHC_Rules__Guidelines.asp#II"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ms.gov/Medicare/Provider-Enrollment-and-Certification/SurveyCertificationGenInfo/Policy-and-Memos-to-States-and-Regions-Items/Survey-and-Cert-Letter-15-0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guess how many RHC there are nationwide? Over 4,500.   </a:t>
            </a:r>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242588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116517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procedure and policies in manual Appendix D. </a:t>
            </a:r>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4214079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37707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1059283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D has a sample  </a:t>
            </a:r>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2063275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 as support </a:t>
            </a:r>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1253722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does is cost, </a:t>
            </a:r>
          </a:p>
          <a:p>
            <a:r>
              <a:rPr lang="en-US" dirty="0"/>
              <a:t>Vendors/ maintain </a:t>
            </a:r>
          </a:p>
          <a:p>
            <a:r>
              <a:rPr lang="en-US" dirty="0"/>
              <a:t>Social Media/ Facebook, etc. </a:t>
            </a:r>
          </a:p>
          <a:p>
            <a:r>
              <a:rPr lang="en-US" dirty="0"/>
              <a:t>Brand </a:t>
            </a:r>
          </a:p>
          <a:p>
            <a:r>
              <a:rPr lang="en-US" dirty="0"/>
              <a:t>Boost your services   </a:t>
            </a:r>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170354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what a competitive salary would be for a given health occupation the region </a:t>
            </a:r>
          </a:p>
          <a:p>
            <a:r>
              <a:rPr lang="en-US" dirty="0"/>
              <a:t>What are options available for benefits and incentives you can include to make a compensation packages desirable to potential employees. https://www.ruralhealthinfo.org/topics/rural-health-recruitment-retention#salary</a:t>
            </a:r>
          </a:p>
          <a:p>
            <a:r>
              <a:rPr lang="en-US" dirty="0"/>
              <a:t>Occupation Employment statistics listing occupation profiles https://www.bls.gov/oes/current/oes_stru.htm</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1510791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Accountant or business consultant to review practice revenues. </a:t>
            </a:r>
          </a:p>
          <a:p>
            <a:r>
              <a:rPr lang="en-US" dirty="0"/>
              <a:t>Estimation of patients encounters- Face-to-face / telehealth   </a:t>
            </a:r>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270260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RHC Application packet  </a:t>
            </a:r>
          </a:p>
          <a:p>
            <a:r>
              <a:rPr lang="en-US" dirty="0"/>
              <a:t>Any of the forms are subject to change </a:t>
            </a:r>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dirty="0"/>
          </a:p>
        </p:txBody>
      </p:sp>
    </p:spTree>
    <p:extLst>
      <p:ext uri="{BB962C8B-B14F-4D97-AF65-F5344CB8AC3E}">
        <p14:creationId xmlns:p14="http://schemas.microsoft.com/office/powerpoint/2010/main" val="384888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236898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State agency does have the option, under certain circumstances, of giving clinics a 48-</a:t>
            </a:r>
          </a:p>
          <a:p>
            <a:r>
              <a:rPr lang="en-US" sz="1200" b="0" i="0" u="none" strike="noStrike" kern="1200" baseline="0" dirty="0">
                <a:solidFill>
                  <a:schemeClr val="tx1"/>
                </a:solidFill>
                <a:latin typeface="+mn-lt"/>
                <a:ea typeface="+mn-ea"/>
                <a:cs typeface="+mn-cs"/>
              </a:rPr>
              <a:t>hour notice of the scheduled survey. Some States, however, will not exercise this option</a:t>
            </a:r>
          </a:p>
          <a:p>
            <a:r>
              <a:rPr lang="en-US" sz="1200" b="0" i="0" u="none" strike="noStrike" kern="1200" baseline="0" dirty="0">
                <a:solidFill>
                  <a:schemeClr val="tx1"/>
                </a:solidFill>
                <a:latin typeface="+mn-lt"/>
                <a:ea typeface="+mn-ea"/>
                <a:cs typeface="+mn-cs"/>
              </a:rPr>
              <a:t>and the survey will be unannounced.</a:t>
            </a:r>
          </a:p>
          <a:p>
            <a:r>
              <a:rPr lang="en-US" sz="1200" b="0" i="0" u="none" strike="noStrike" kern="1200" baseline="0" dirty="0">
                <a:solidFill>
                  <a:schemeClr val="tx1"/>
                </a:solidFill>
                <a:latin typeface="+mn-lt"/>
                <a:ea typeface="+mn-ea"/>
                <a:cs typeface="+mn-cs"/>
              </a:rPr>
              <a:t>Clinics are encouraged to begin collecting the information needed for completing the cost</a:t>
            </a:r>
          </a:p>
          <a:p>
            <a:r>
              <a:rPr lang="en-US" sz="1200" b="0" i="0" u="none" strike="noStrike" kern="1200" baseline="0" dirty="0">
                <a:solidFill>
                  <a:schemeClr val="tx1"/>
                </a:solidFill>
                <a:latin typeface="+mn-lt"/>
                <a:ea typeface="+mn-ea"/>
                <a:cs typeface="+mn-cs"/>
              </a:rPr>
              <a:t>report. Although this report will not be filed until after the clinic is certified, you can use</a:t>
            </a:r>
          </a:p>
          <a:p>
            <a:r>
              <a:rPr lang="en-US" sz="1200" b="0" i="0" u="none" strike="noStrike" kern="1200" baseline="0" dirty="0">
                <a:solidFill>
                  <a:schemeClr val="tx1"/>
                </a:solidFill>
                <a:latin typeface="+mn-lt"/>
                <a:ea typeface="+mn-ea"/>
                <a:cs typeface="+mn-cs"/>
              </a:rPr>
              <a:t>this time to make preliminary preparations so as to expedite the filing once certification is</a:t>
            </a:r>
          </a:p>
          <a:p>
            <a:r>
              <a:rPr lang="en-US" sz="1200" b="0" i="0" u="none" strike="noStrike" kern="1200" baseline="0" dirty="0">
                <a:solidFill>
                  <a:schemeClr val="tx1"/>
                </a:solidFill>
                <a:latin typeface="+mn-lt"/>
                <a:ea typeface="+mn-ea"/>
                <a:cs typeface="+mn-cs"/>
              </a:rPr>
              <a:t>granted.</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2560214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RHC site visit,</a:t>
            </a:r>
          </a:p>
          <a:p>
            <a:r>
              <a:rPr lang="en-US" sz="1200" b="0" i="0" u="none" strike="noStrike" kern="1200" baseline="0" dirty="0">
                <a:solidFill>
                  <a:schemeClr val="tx1"/>
                </a:solidFill>
                <a:latin typeface="+mn-lt"/>
                <a:ea typeface="+mn-ea"/>
                <a:cs typeface="+mn-cs"/>
              </a:rPr>
              <a:t>may request additional information such as: Clinic contact name and position, clinic phone</a:t>
            </a:r>
          </a:p>
          <a:p>
            <a:r>
              <a:rPr lang="en-US" sz="1200" b="0" i="0" u="none" strike="noStrike" kern="1200" baseline="0" dirty="0">
                <a:solidFill>
                  <a:schemeClr val="tx1"/>
                </a:solidFill>
                <a:latin typeface="+mn-lt"/>
                <a:ea typeface="+mn-ea"/>
                <a:cs typeface="+mn-cs"/>
              </a:rPr>
              <a:t>and fax numbers, travel directions to the clinic from the State agency, clinic floor plan,</a:t>
            </a:r>
          </a:p>
          <a:p>
            <a:r>
              <a:rPr lang="en-US" sz="1200" b="0" i="0" u="none" strike="noStrike" kern="1200" baseline="0" dirty="0">
                <a:solidFill>
                  <a:schemeClr val="tx1"/>
                </a:solidFill>
                <a:latin typeface="+mn-lt"/>
                <a:ea typeface="+mn-ea"/>
                <a:cs typeface="+mn-cs"/>
              </a:rPr>
              <a:t>hours of operation, clinic organizational chart, practitioner (physician, PA, NP or CNM)</a:t>
            </a:r>
          </a:p>
          <a:p>
            <a:r>
              <a:rPr lang="en-US" sz="1200" b="0" i="0" u="none" strike="noStrike" kern="1200" baseline="0" dirty="0">
                <a:solidFill>
                  <a:schemeClr val="tx1"/>
                </a:solidFill>
                <a:latin typeface="+mn-lt"/>
                <a:ea typeface="+mn-ea"/>
                <a:cs typeface="+mn-cs"/>
              </a:rPr>
              <a:t>resumes and work schedules, and copies of the Advisory Meeting Minutes. If your state</a:t>
            </a:r>
          </a:p>
          <a:p>
            <a:r>
              <a:rPr lang="en-US" sz="1200" b="0" i="0" u="none" strike="noStrike" kern="1200" baseline="0" dirty="0">
                <a:solidFill>
                  <a:schemeClr val="tx1"/>
                </a:solidFill>
                <a:latin typeface="+mn-lt"/>
                <a:ea typeface="+mn-ea"/>
                <a:cs typeface="+mn-cs"/>
              </a:rPr>
              <a:t>requires that you be licensed, you must obtain this license prior to being approved as a</a:t>
            </a:r>
          </a:p>
          <a:p>
            <a:r>
              <a:rPr lang="en-US" sz="1200" b="0" i="0" u="none" strike="noStrike" kern="1200" baseline="0" dirty="0">
                <a:solidFill>
                  <a:schemeClr val="tx1"/>
                </a:solidFill>
                <a:latin typeface="+mn-lt"/>
                <a:ea typeface="+mn-ea"/>
                <a:cs typeface="+mn-cs"/>
              </a:rPr>
              <a:t>Medicare provider.</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31</a:t>
            </a:fld>
            <a:endParaRPr lang="en-US" dirty="0"/>
          </a:p>
        </p:txBody>
      </p:sp>
    </p:spTree>
    <p:extLst>
      <p:ext uri="{BB962C8B-B14F-4D97-AF65-F5344CB8AC3E}">
        <p14:creationId xmlns:p14="http://schemas.microsoft.com/office/powerpoint/2010/main" val="274614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developing your Administrative section, the best place to start is with the Code</a:t>
            </a:r>
          </a:p>
          <a:p>
            <a:r>
              <a:rPr lang="en-US" sz="1200" b="0" i="0" u="none" strike="noStrike" kern="1200" baseline="0" dirty="0">
                <a:solidFill>
                  <a:schemeClr val="tx1"/>
                </a:solidFill>
                <a:latin typeface="+mn-lt"/>
                <a:ea typeface="+mn-ea"/>
                <a:cs typeface="+mn-cs"/>
              </a:rPr>
              <a:t>of Federal Regulations (CFR). An example of an Administrative policy would be</a:t>
            </a:r>
          </a:p>
          <a:p>
            <a:r>
              <a:rPr lang="en-US" sz="1200" b="0" i="0" u="none" strike="noStrike" kern="1200" baseline="0" dirty="0">
                <a:solidFill>
                  <a:schemeClr val="tx1"/>
                </a:solidFill>
                <a:latin typeface="+mn-lt"/>
                <a:ea typeface="+mn-ea"/>
                <a:cs typeface="+mn-cs"/>
              </a:rPr>
              <a:t>Preventive Maintenance. CFR Section 491.6(b) States, “The clinic has a preventive</a:t>
            </a:r>
          </a:p>
          <a:p>
            <a:r>
              <a:rPr lang="en-US" sz="1200" b="0" i="0" u="none" strike="noStrike" kern="1200" baseline="0" dirty="0">
                <a:solidFill>
                  <a:schemeClr val="tx1"/>
                </a:solidFill>
                <a:latin typeface="+mn-lt"/>
                <a:ea typeface="+mn-ea"/>
                <a:cs typeface="+mn-cs"/>
              </a:rPr>
              <a:t>maintenance program to ensure that: (1) All essential mechanical, electrical and patientcare</a:t>
            </a:r>
          </a:p>
          <a:p>
            <a:r>
              <a:rPr lang="en-US" sz="1200" b="0" i="0" u="none" strike="noStrike" kern="1200" baseline="0" dirty="0">
                <a:solidFill>
                  <a:schemeClr val="tx1"/>
                </a:solidFill>
                <a:latin typeface="+mn-lt"/>
                <a:ea typeface="+mn-ea"/>
                <a:cs typeface="+mn-cs"/>
              </a:rPr>
              <a:t>equipment is maintained in safe operating condition.” The RHC Interpretive Guideline</a:t>
            </a:r>
          </a:p>
          <a:p>
            <a:r>
              <a:rPr lang="en-US" sz="1200" b="0" i="0" u="none" strike="noStrike" kern="1200" baseline="0" dirty="0">
                <a:solidFill>
                  <a:schemeClr val="tx1"/>
                </a:solidFill>
                <a:latin typeface="+mn-lt"/>
                <a:ea typeface="+mn-ea"/>
                <a:cs typeface="+mn-cs"/>
              </a:rPr>
              <a:t>for this regulation defines the requirement further, “A program of preventive maintenance</a:t>
            </a:r>
          </a:p>
          <a:p>
            <a:r>
              <a:rPr lang="en-US" sz="1200" b="0" i="0" u="none" strike="noStrike" kern="1200" baseline="0" dirty="0">
                <a:solidFill>
                  <a:schemeClr val="tx1"/>
                </a:solidFill>
                <a:latin typeface="+mn-lt"/>
                <a:ea typeface="+mn-ea"/>
                <a:cs typeface="+mn-cs"/>
              </a:rPr>
              <a:t>should be followed by the clinic. This includes inspection of all clinic equipment at least</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32</a:t>
            </a:fld>
            <a:endParaRPr lang="en-US" dirty="0"/>
          </a:p>
        </p:txBody>
      </p:sp>
    </p:spTree>
    <p:extLst>
      <p:ext uri="{BB962C8B-B14F-4D97-AF65-F5344CB8AC3E}">
        <p14:creationId xmlns:p14="http://schemas.microsoft.com/office/powerpoint/2010/main" val="618135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RHC</a:t>
            </a:r>
          </a:p>
          <a:p>
            <a:r>
              <a:rPr lang="en-US" sz="1200" b="0" i="0" u="none" strike="noStrike" kern="1200" baseline="0" dirty="0">
                <a:solidFill>
                  <a:schemeClr val="tx1"/>
                </a:solidFill>
                <a:latin typeface="+mn-lt"/>
                <a:ea typeface="+mn-ea"/>
                <a:cs typeface="+mn-cs"/>
              </a:rPr>
              <a:t>Regulations and Interpretive Guidelines, manufacturer recommendations, professional</a:t>
            </a:r>
          </a:p>
          <a:p>
            <a:r>
              <a:rPr lang="en-US" sz="1200" b="0" i="0" u="none" strike="noStrike" kern="1200" baseline="0" dirty="0">
                <a:solidFill>
                  <a:schemeClr val="tx1"/>
                </a:solidFill>
                <a:latin typeface="+mn-lt"/>
                <a:ea typeface="+mn-ea"/>
                <a:cs typeface="+mn-cs"/>
              </a:rPr>
              <a:t>practice standards, pharmacy regulations and administrative rules, American Heart</a:t>
            </a:r>
          </a:p>
          <a:p>
            <a:r>
              <a:rPr lang="en-US" sz="1200" b="0" i="0" u="none" strike="noStrike" kern="1200" baseline="0" dirty="0">
                <a:solidFill>
                  <a:schemeClr val="tx1"/>
                </a:solidFill>
                <a:latin typeface="+mn-lt"/>
                <a:ea typeface="+mn-ea"/>
                <a:cs typeface="+mn-cs"/>
              </a:rPr>
              <a:t>Association, Federal and State OSHA standards, CLIA regulations, CDC, State Public</a:t>
            </a:r>
          </a:p>
          <a:p>
            <a:r>
              <a:rPr lang="en-US" sz="1200" b="0" i="0" u="none" strike="noStrike" kern="1200" baseline="0" dirty="0">
                <a:solidFill>
                  <a:schemeClr val="tx1"/>
                </a:solidFill>
                <a:latin typeface="+mn-lt"/>
                <a:ea typeface="+mn-ea"/>
                <a:cs typeface="+mn-cs"/>
              </a:rPr>
              <a:t>Health Code, American Academy of Pediatrics, and PHS Standards for Pediatric</a:t>
            </a:r>
          </a:p>
          <a:p>
            <a:r>
              <a:rPr lang="en-US" sz="1200" b="0" i="0" u="none" strike="noStrike" kern="1200" baseline="0" dirty="0">
                <a:solidFill>
                  <a:schemeClr val="tx1"/>
                </a:solidFill>
                <a:latin typeface="+mn-lt"/>
                <a:ea typeface="+mn-ea"/>
                <a:cs typeface="+mn-cs"/>
              </a:rPr>
              <a:t>Immunization Practices.</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33</a:t>
            </a:fld>
            <a:endParaRPr lang="en-US" dirty="0"/>
          </a:p>
        </p:txBody>
      </p:sp>
    </p:spTree>
    <p:extLst>
      <p:ext uri="{BB962C8B-B14F-4D97-AF65-F5344CB8AC3E}">
        <p14:creationId xmlns:p14="http://schemas.microsoft.com/office/powerpoint/2010/main" val="341752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Code of Federal Regulations.</a:t>
            </a:r>
          </a:p>
          <a:p>
            <a:r>
              <a:rPr lang="en-US" sz="1200" b="0" i="0" u="none" strike="noStrike" kern="1200" baseline="0" dirty="0">
                <a:solidFill>
                  <a:schemeClr val="tx1"/>
                </a:solidFill>
                <a:latin typeface="+mn-lt"/>
                <a:ea typeface="+mn-ea"/>
                <a:cs typeface="+mn-cs"/>
              </a:rPr>
              <a:t>The clinic has written policies and procedures of how it will maintain</a:t>
            </a:r>
          </a:p>
          <a:p>
            <a:r>
              <a:rPr lang="en-US" sz="1200" b="0" i="0" u="none" strike="noStrike" kern="1200" baseline="0" dirty="0">
                <a:solidFill>
                  <a:schemeClr val="tx1"/>
                </a:solidFill>
                <a:latin typeface="+mn-lt"/>
                <a:ea typeface="+mn-ea"/>
                <a:cs typeface="+mn-cs"/>
              </a:rPr>
              <a:t>confidentiality of patient health records and provide a safeguard against: loss, destruction,</a:t>
            </a:r>
          </a:p>
          <a:p>
            <a:r>
              <a:rPr lang="en-US" sz="1200" b="0" i="0" u="none" strike="noStrike" kern="1200" baseline="0" dirty="0">
                <a:solidFill>
                  <a:schemeClr val="tx1"/>
                </a:solidFill>
                <a:latin typeface="+mn-lt"/>
                <a:ea typeface="+mn-ea"/>
                <a:cs typeface="+mn-cs"/>
              </a:rPr>
              <a:t>or unauthorized use of patients’ health record. CFR Section 491.10 </a:t>
            </a:r>
            <a:r>
              <a:rPr lang="en-US" sz="1200" b="0" i="1" u="none" strike="noStrike" kern="1200" baseline="0" dirty="0">
                <a:solidFill>
                  <a:schemeClr val="tx1"/>
                </a:solidFill>
                <a:latin typeface="+mn-lt"/>
                <a:ea typeface="+mn-ea"/>
                <a:cs typeface="+mn-cs"/>
              </a:rPr>
              <a:t>Patient health records</a:t>
            </a:r>
          </a:p>
          <a:p>
            <a:r>
              <a:rPr lang="en-US" sz="1200" b="0" i="0" u="none" strike="noStrike" kern="1200" baseline="0" dirty="0">
                <a:solidFill>
                  <a:schemeClr val="tx1"/>
                </a:solidFill>
                <a:latin typeface="+mn-lt"/>
                <a:ea typeface="+mn-ea"/>
                <a:cs typeface="+mn-cs"/>
              </a:rPr>
              <a:t>of the Code, outlines expectations for medical record confidentiality, maintenance,</a:t>
            </a:r>
          </a:p>
          <a:p>
            <a:r>
              <a:rPr lang="en-US" sz="1200" b="0" i="0" u="none" strike="noStrike" kern="1200" baseline="0" dirty="0">
                <a:solidFill>
                  <a:schemeClr val="tx1"/>
                </a:solidFill>
                <a:latin typeface="+mn-lt"/>
                <a:ea typeface="+mn-ea"/>
                <a:cs typeface="+mn-cs"/>
              </a:rPr>
              <a:t>organization, content, protection, release and retention.</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34</a:t>
            </a:fld>
            <a:endParaRPr lang="en-US" dirty="0"/>
          </a:p>
        </p:txBody>
      </p:sp>
    </p:spTree>
    <p:extLst>
      <p:ext uri="{BB962C8B-B14F-4D97-AF65-F5344CB8AC3E}">
        <p14:creationId xmlns:p14="http://schemas.microsoft.com/office/powerpoint/2010/main" val="626165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of the regulations,</a:t>
            </a:r>
          </a:p>
          <a:p>
            <a:r>
              <a:rPr lang="en-US" sz="1200" b="0" i="0" u="none" strike="noStrike" kern="1200" baseline="0" dirty="0">
                <a:solidFill>
                  <a:schemeClr val="tx1"/>
                </a:solidFill>
                <a:latin typeface="+mn-lt"/>
                <a:ea typeface="+mn-ea"/>
                <a:cs typeface="+mn-cs"/>
              </a:rPr>
              <a:t>laws, rules, and standards that impact the facility are: RHC Code of Federal Regulations,</a:t>
            </a:r>
          </a:p>
          <a:p>
            <a:r>
              <a:rPr lang="en-US" sz="1200" b="0" i="0" u="none" strike="noStrike" kern="1200" baseline="0" dirty="0">
                <a:solidFill>
                  <a:schemeClr val="tx1"/>
                </a:solidFill>
                <a:latin typeface="+mn-lt"/>
                <a:ea typeface="+mn-ea"/>
                <a:cs typeface="+mn-cs"/>
              </a:rPr>
              <a:t>Clean Indoor Air Act, OSHA Hazardous Communication Standard, local building, zoning</a:t>
            </a:r>
          </a:p>
          <a:p>
            <a:r>
              <a:rPr lang="en-US" sz="1200" b="0" i="0" u="none" strike="noStrike" kern="1200" baseline="0" dirty="0">
                <a:solidFill>
                  <a:schemeClr val="tx1"/>
                </a:solidFill>
                <a:latin typeface="+mn-lt"/>
                <a:ea typeface="+mn-ea"/>
                <a:cs typeface="+mn-cs"/>
              </a:rPr>
              <a:t>and, fire ordinances, and State laws for storage and disposal of medical waste.</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35</a:t>
            </a:fld>
            <a:endParaRPr lang="en-US" dirty="0"/>
          </a:p>
        </p:txBody>
      </p:sp>
    </p:spTree>
    <p:extLst>
      <p:ext uri="{BB962C8B-B14F-4D97-AF65-F5344CB8AC3E}">
        <p14:creationId xmlns:p14="http://schemas.microsoft.com/office/powerpoint/2010/main" val="29176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36</a:t>
            </a:fld>
            <a:endParaRPr lang="en-US" dirty="0"/>
          </a:p>
        </p:txBody>
      </p:sp>
    </p:spTree>
    <p:extLst>
      <p:ext uri="{BB962C8B-B14F-4D97-AF65-F5344CB8AC3E}">
        <p14:creationId xmlns:p14="http://schemas.microsoft.com/office/powerpoint/2010/main" val="159442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these documents ready and prepared for the surveyor </a:t>
            </a:r>
          </a:p>
        </p:txBody>
      </p:sp>
      <p:sp>
        <p:nvSpPr>
          <p:cNvPr id="4" name="Slide Number Placeholder 3"/>
          <p:cNvSpPr>
            <a:spLocks noGrp="1"/>
          </p:cNvSpPr>
          <p:nvPr>
            <p:ph type="sldNum" sz="quarter" idx="5"/>
          </p:nvPr>
        </p:nvSpPr>
        <p:spPr/>
        <p:txBody>
          <a:bodyPr/>
          <a:lstStyle/>
          <a:p>
            <a:fld id="{DBCC7D24-0DC9-4E9C-89C0-35D79A09D337}" type="slidenum">
              <a:rPr lang="en-US" smtClean="0"/>
              <a:t>37</a:t>
            </a:fld>
            <a:endParaRPr lang="en-US" dirty="0"/>
          </a:p>
        </p:txBody>
      </p:sp>
    </p:spTree>
    <p:extLst>
      <p:ext uri="{BB962C8B-B14F-4D97-AF65-F5344CB8AC3E}">
        <p14:creationId xmlns:p14="http://schemas.microsoft.com/office/powerpoint/2010/main" val="3576531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38</a:t>
            </a:fld>
            <a:endParaRPr lang="en-US" dirty="0"/>
          </a:p>
        </p:txBody>
      </p:sp>
    </p:spTree>
    <p:extLst>
      <p:ext uri="{BB962C8B-B14F-4D97-AF65-F5344CB8AC3E}">
        <p14:creationId xmlns:p14="http://schemas.microsoft.com/office/powerpoint/2010/main" val="2259822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Binder with all the forms information    </a:t>
            </a:r>
          </a:p>
          <a:p>
            <a:r>
              <a:rPr lang="en-US" dirty="0"/>
              <a:t>Compliance with Medicare Conditions of Certification (Cfc)  </a:t>
            </a:r>
          </a:p>
          <a:p>
            <a:r>
              <a:rPr lang="en-US" dirty="0"/>
              <a:t>Reference Guidance for survey steps pdf.  </a:t>
            </a:r>
          </a:p>
        </p:txBody>
      </p:sp>
      <p:sp>
        <p:nvSpPr>
          <p:cNvPr id="4" name="Slide Number Placeholder 3"/>
          <p:cNvSpPr>
            <a:spLocks noGrp="1"/>
          </p:cNvSpPr>
          <p:nvPr>
            <p:ph type="sldNum" sz="quarter" idx="5"/>
          </p:nvPr>
        </p:nvSpPr>
        <p:spPr/>
        <p:txBody>
          <a:bodyPr/>
          <a:lstStyle/>
          <a:p>
            <a:fld id="{DBCC7D24-0DC9-4E9C-89C0-35D79A09D337}" type="slidenum">
              <a:rPr lang="en-US" smtClean="0"/>
              <a:t>39</a:t>
            </a:fld>
            <a:endParaRPr lang="en-US" dirty="0"/>
          </a:p>
        </p:txBody>
      </p:sp>
    </p:spTree>
    <p:extLst>
      <p:ext uri="{BB962C8B-B14F-4D97-AF65-F5344CB8AC3E}">
        <p14:creationId xmlns:p14="http://schemas.microsoft.com/office/powerpoint/2010/main" val="321984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difference between a provider-based RHC and an independent RHC?</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Provider-based RHCs</a:t>
            </a:r>
            <a:r>
              <a:rPr lang="en-US" sz="1200" kern="1200" dirty="0">
                <a:solidFill>
                  <a:schemeClr val="tx1"/>
                </a:solidFill>
                <a:effectLst/>
                <a:latin typeface="+mn-lt"/>
                <a:ea typeface="+mn-ea"/>
                <a:cs typeface="+mn-cs"/>
              </a:rPr>
              <a:t> are owned and operated as an essential part of a hospital, nursing home, or home health agency participating in the Medicare program. RHCs operate under the licensure, governance, and professional supervision of that organization. Most provider-based RHCs are hospital-owned.</a:t>
            </a:r>
          </a:p>
          <a:p>
            <a:pPr lvl="0"/>
            <a:r>
              <a:rPr lang="en-US" sz="1200" b="1" kern="1200" dirty="0">
                <a:solidFill>
                  <a:schemeClr val="tx1"/>
                </a:solidFill>
                <a:effectLst/>
                <a:latin typeface="+mn-lt"/>
                <a:ea typeface="+mn-ea"/>
                <a:cs typeface="+mn-cs"/>
              </a:rPr>
              <a:t>Independent RHCs</a:t>
            </a:r>
            <a:r>
              <a:rPr lang="en-US" sz="1200" kern="1200" dirty="0">
                <a:solidFill>
                  <a:schemeClr val="tx1"/>
                </a:solidFill>
                <a:effectLst/>
                <a:latin typeface="+mn-lt"/>
                <a:ea typeface="+mn-ea"/>
                <a:cs typeface="+mn-cs"/>
              </a:rPr>
              <a:t> are free-standing clinics owned by a provider or a provider entity. They may be owned and/or operated by a larger healthcare system, but do not qualify for, or have not sought, provider-based status. More than half of independent RHCs are owned by clinicians.</a:t>
            </a:r>
          </a:p>
          <a:p>
            <a:pPr lvl="0"/>
            <a:r>
              <a:rPr lang="en-US" sz="1200" kern="1200" dirty="0">
                <a:solidFill>
                  <a:schemeClr val="tx1"/>
                </a:solidFill>
                <a:effectLst/>
                <a:latin typeface="+mn-lt"/>
                <a:ea typeface="+mn-ea"/>
                <a:cs typeface="+mn-cs"/>
              </a:rPr>
              <a:t>Mobile facility that moves from one community to another community.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3944574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month period covered by the cost report </a:t>
            </a:r>
          </a:p>
          <a:p>
            <a:r>
              <a:rPr lang="en-US" dirty="0"/>
              <a:t>Due 5 months from the date of the end of the fiscal year of RHC.  </a:t>
            </a:r>
          </a:p>
          <a:p>
            <a:r>
              <a:rPr lang="en-US" sz="1200" b="0" i="0" u="none" strike="noStrike" kern="1200" baseline="0" dirty="0">
                <a:solidFill>
                  <a:schemeClr val="tx1"/>
                </a:solidFill>
                <a:latin typeface="+mn-lt"/>
                <a:ea typeface="+mn-ea"/>
                <a:cs typeface="+mn-cs"/>
              </a:rPr>
              <a:t>The maximum time period that can be covered by a filed cost report is thirteen (13)</a:t>
            </a:r>
          </a:p>
          <a:p>
            <a:r>
              <a:rPr lang="en-US" sz="1200" b="0" i="0" u="none" strike="noStrike" kern="1200" baseline="0" dirty="0">
                <a:solidFill>
                  <a:schemeClr val="tx1"/>
                </a:solidFill>
                <a:latin typeface="+mn-lt"/>
                <a:ea typeface="+mn-ea"/>
                <a:cs typeface="+mn-cs"/>
              </a:rPr>
              <a:t>months. There are no extensions to file cost reports except under special circumstances,</a:t>
            </a:r>
          </a:p>
          <a:p>
            <a:r>
              <a:rPr lang="en-US" sz="1200" b="0" i="0" u="none" strike="noStrike" kern="1200" baseline="0" dirty="0">
                <a:solidFill>
                  <a:schemeClr val="tx1"/>
                </a:solidFill>
                <a:latin typeface="+mn-lt"/>
                <a:ea typeface="+mn-ea"/>
                <a:cs typeface="+mn-cs"/>
              </a:rPr>
              <a:t>such as a natural disaster (i.e. flood, earthquake, fire, etc.). The Fiscal Intermediary</a:t>
            </a:r>
          </a:p>
          <a:p>
            <a:r>
              <a:rPr lang="en-US" sz="1200" b="0" i="0" u="none" strike="noStrike" kern="1200" baseline="0" dirty="0">
                <a:solidFill>
                  <a:schemeClr val="tx1"/>
                </a:solidFill>
                <a:latin typeface="+mn-lt"/>
                <a:ea typeface="+mn-ea"/>
                <a:cs typeface="+mn-cs"/>
              </a:rPr>
              <a:t>generally will grant this type of extension. You can find a listing of the Fiscal</a:t>
            </a:r>
          </a:p>
          <a:p>
            <a:r>
              <a:rPr lang="en-US" sz="1200" b="0" i="0" u="none" strike="noStrike" kern="1200" baseline="0" dirty="0">
                <a:solidFill>
                  <a:schemeClr val="tx1"/>
                </a:solidFill>
                <a:latin typeface="+mn-lt"/>
                <a:ea typeface="+mn-ea"/>
                <a:cs typeface="+mn-cs"/>
              </a:rPr>
              <a:t>Intermediaries for the independent RHC community in Appendix F.</a:t>
            </a:r>
          </a:p>
          <a:p>
            <a:r>
              <a:rPr lang="en-US" sz="1200" b="0" i="0" u="none" strike="noStrike" kern="1200" baseline="0" dirty="0">
                <a:solidFill>
                  <a:schemeClr val="tx1"/>
                </a:solidFill>
                <a:latin typeface="+mn-lt"/>
                <a:ea typeface="+mn-ea"/>
                <a:cs typeface="+mn-cs"/>
              </a:rPr>
              <a:t>Cost report is different for an independent RHC and Provider-based RHC.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40</a:t>
            </a:fld>
            <a:endParaRPr lang="en-US" dirty="0"/>
          </a:p>
        </p:txBody>
      </p:sp>
    </p:spTree>
    <p:extLst>
      <p:ext uri="{BB962C8B-B14F-4D97-AF65-F5344CB8AC3E}">
        <p14:creationId xmlns:p14="http://schemas.microsoft.com/office/powerpoint/2010/main" val="1962896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RHC Manual Chapter 6 Completing the RHC Cost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41</a:t>
            </a:fld>
            <a:endParaRPr lang="en-US" dirty="0"/>
          </a:p>
        </p:txBody>
      </p:sp>
    </p:spTree>
    <p:extLst>
      <p:ext uri="{BB962C8B-B14F-4D97-AF65-F5344CB8AC3E}">
        <p14:creationId xmlns:p14="http://schemas.microsoft.com/office/powerpoint/2010/main" val="3863752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link to access the word document downable guidance with all the regulations.    </a:t>
            </a:r>
          </a:p>
        </p:txBody>
      </p:sp>
      <p:sp>
        <p:nvSpPr>
          <p:cNvPr id="4" name="Slide Number Placeholder 3"/>
          <p:cNvSpPr>
            <a:spLocks noGrp="1"/>
          </p:cNvSpPr>
          <p:nvPr>
            <p:ph type="sldNum" sz="quarter" idx="5"/>
          </p:nvPr>
        </p:nvSpPr>
        <p:spPr/>
        <p:txBody>
          <a:bodyPr/>
          <a:lstStyle/>
          <a:p>
            <a:fld id="{DBCC7D24-0DC9-4E9C-89C0-35D79A09D337}" type="slidenum">
              <a:rPr lang="en-US" smtClean="0"/>
              <a:t>42</a:t>
            </a:fld>
            <a:endParaRPr lang="en-US" dirty="0"/>
          </a:p>
        </p:txBody>
      </p:sp>
    </p:spTree>
    <p:extLst>
      <p:ext uri="{BB962C8B-B14F-4D97-AF65-F5344CB8AC3E}">
        <p14:creationId xmlns:p14="http://schemas.microsoft.com/office/powerpoint/2010/main" val="1143883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44</a:t>
            </a:fld>
            <a:endParaRPr lang="en-US" dirty="0"/>
          </a:p>
        </p:txBody>
      </p:sp>
    </p:spTree>
    <p:extLst>
      <p:ext uri="{BB962C8B-B14F-4D97-AF65-F5344CB8AC3E}">
        <p14:creationId xmlns:p14="http://schemas.microsoft.com/office/powerpoint/2010/main" val="3036385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45</a:t>
            </a:fld>
            <a:endParaRPr lang="en-US" dirty="0"/>
          </a:p>
        </p:txBody>
      </p:sp>
    </p:spTree>
    <p:extLst>
      <p:ext uri="{BB962C8B-B14F-4D97-AF65-F5344CB8AC3E}">
        <p14:creationId xmlns:p14="http://schemas.microsoft.com/office/powerpoint/2010/main" val="2216409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for better understanding   </a:t>
            </a:r>
          </a:p>
        </p:txBody>
      </p:sp>
      <p:sp>
        <p:nvSpPr>
          <p:cNvPr id="4" name="Slide Number Placeholder 3"/>
          <p:cNvSpPr>
            <a:spLocks noGrp="1"/>
          </p:cNvSpPr>
          <p:nvPr>
            <p:ph type="sldNum" sz="quarter" idx="5"/>
          </p:nvPr>
        </p:nvSpPr>
        <p:spPr/>
        <p:txBody>
          <a:bodyPr/>
          <a:lstStyle/>
          <a:p>
            <a:fld id="{DBCC7D24-0DC9-4E9C-89C0-35D79A09D337}" type="slidenum">
              <a:rPr lang="en-US" smtClean="0"/>
              <a:t>48</a:t>
            </a:fld>
            <a:endParaRPr lang="en-US" dirty="0"/>
          </a:p>
        </p:txBody>
      </p:sp>
    </p:spTree>
    <p:extLst>
      <p:ext uri="{BB962C8B-B14F-4D97-AF65-F5344CB8AC3E}">
        <p14:creationId xmlns:p14="http://schemas.microsoft.com/office/powerpoint/2010/main" val="1051969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8/4/20 President signed an executive order to expand telehealth, broadband , increase rate for Medicare.   </a:t>
            </a:r>
          </a:p>
          <a:p>
            <a:r>
              <a:rPr lang="en-US" dirty="0"/>
              <a:t>Utilization rate </a:t>
            </a:r>
          </a:p>
          <a:p>
            <a:r>
              <a:rPr lang="en-US" dirty="0"/>
              <a:t>Patient engagement   </a:t>
            </a:r>
          </a:p>
          <a:p>
            <a:r>
              <a:rPr lang="en-US" dirty="0"/>
              <a:t>Resources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New Guidance on Telehealth Billing for RHCs including payment for Telephone Only Visits-May 1, 2020</a:t>
            </a:r>
          </a:p>
          <a:p>
            <a:r>
              <a:rPr lang="en-US" dirty="0"/>
              <a:t> </a:t>
            </a:r>
          </a:p>
          <a:p>
            <a:r>
              <a:rPr lang="en-US" dirty="0"/>
              <a:t>Link: </a:t>
            </a:r>
            <a:r>
              <a:rPr lang="en-US" dirty="0">
                <a:hlinkClick r:id="rId3"/>
              </a:rPr>
              <a:t>https://www.youtube.com/watch?v=-t98HJPuPIs</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49</a:t>
            </a:fld>
            <a:endParaRPr lang="en-US" dirty="0"/>
          </a:p>
        </p:txBody>
      </p:sp>
    </p:spTree>
    <p:extLst>
      <p:ext uri="{BB962C8B-B14F-4D97-AF65-F5344CB8AC3E}">
        <p14:creationId xmlns:p14="http://schemas.microsoft.com/office/powerpoint/2010/main" val="3893190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Submitting your cost report-Medicaid</a:t>
            </a:r>
            <a:r>
              <a:rPr lang="en-US" baseline="0" dirty="0"/>
              <a:t> CMS form 222-17 </a:t>
            </a: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50</a:t>
            </a:fld>
            <a:endParaRPr lang="en-US" dirty="0"/>
          </a:p>
        </p:txBody>
      </p:sp>
    </p:spTree>
    <p:extLst>
      <p:ext uri="{BB962C8B-B14F-4D97-AF65-F5344CB8AC3E}">
        <p14:creationId xmlns:p14="http://schemas.microsoft.com/office/powerpoint/2010/main" val="1385118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51</a:t>
            </a:fld>
            <a:endParaRPr lang="en-US" dirty="0"/>
          </a:p>
        </p:txBody>
      </p:sp>
    </p:spTree>
    <p:extLst>
      <p:ext uri="{BB962C8B-B14F-4D97-AF65-F5344CB8AC3E}">
        <p14:creationId xmlns:p14="http://schemas.microsoft.com/office/powerpoint/2010/main" val="428735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52</a:t>
            </a:fld>
            <a:endParaRPr lang="en-US" dirty="0"/>
          </a:p>
        </p:txBody>
      </p:sp>
    </p:spTree>
    <p:extLst>
      <p:ext uri="{BB962C8B-B14F-4D97-AF65-F5344CB8AC3E}">
        <p14:creationId xmlns:p14="http://schemas.microsoft.com/office/powerpoint/2010/main" val="226502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1373675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53</a:t>
            </a:fld>
            <a:endParaRPr lang="en-US" dirty="0"/>
          </a:p>
        </p:txBody>
      </p:sp>
    </p:spTree>
    <p:extLst>
      <p:ext uri="{BB962C8B-B14F-4D97-AF65-F5344CB8AC3E}">
        <p14:creationId xmlns:p14="http://schemas.microsoft.com/office/powerpoint/2010/main" val="2603681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54</a:t>
            </a:fld>
            <a:endParaRPr lang="en-US" dirty="0"/>
          </a:p>
        </p:txBody>
      </p:sp>
    </p:spTree>
    <p:extLst>
      <p:ext uri="{BB962C8B-B14F-4D97-AF65-F5344CB8AC3E}">
        <p14:creationId xmlns:p14="http://schemas.microsoft.com/office/powerpoint/2010/main" val="1577099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SOAP ( Subjective, Objective, Assessment Plan ) Note an acronym that is most common method of documentation used by providers to input notes into patient’s medical records.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56</a:t>
            </a:fld>
            <a:endParaRPr lang="en-US" dirty="0"/>
          </a:p>
        </p:txBody>
      </p:sp>
    </p:spTree>
    <p:extLst>
      <p:ext uri="{BB962C8B-B14F-4D97-AF65-F5344CB8AC3E}">
        <p14:creationId xmlns:p14="http://schemas.microsoft.com/office/powerpoint/2010/main" val="16679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codes helpful  </a:t>
            </a:r>
          </a:p>
          <a:p>
            <a:r>
              <a:rPr lang="en-US" dirty="0"/>
              <a:t>Reduce no shows and save time with automated patient reminders </a:t>
            </a:r>
          </a:p>
        </p:txBody>
      </p:sp>
      <p:sp>
        <p:nvSpPr>
          <p:cNvPr id="4" name="Slide Number Placeholder 3"/>
          <p:cNvSpPr>
            <a:spLocks noGrp="1"/>
          </p:cNvSpPr>
          <p:nvPr>
            <p:ph type="sldNum" sz="quarter" idx="5"/>
          </p:nvPr>
        </p:nvSpPr>
        <p:spPr/>
        <p:txBody>
          <a:bodyPr/>
          <a:lstStyle/>
          <a:p>
            <a:fld id="{DBCC7D24-0DC9-4E9C-89C0-35D79A09D337}" type="slidenum">
              <a:rPr lang="en-US" smtClean="0"/>
              <a:t>57</a:t>
            </a:fld>
            <a:endParaRPr lang="en-US" dirty="0"/>
          </a:p>
        </p:txBody>
      </p:sp>
    </p:spTree>
    <p:extLst>
      <p:ext uri="{BB962C8B-B14F-4D97-AF65-F5344CB8AC3E}">
        <p14:creationId xmlns:p14="http://schemas.microsoft.com/office/powerpoint/2010/main" val="1571960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 patient data quickly and accurately  with any system.  </a:t>
            </a:r>
          </a:p>
        </p:txBody>
      </p:sp>
      <p:sp>
        <p:nvSpPr>
          <p:cNvPr id="4" name="Slide Number Placeholder 3"/>
          <p:cNvSpPr>
            <a:spLocks noGrp="1"/>
          </p:cNvSpPr>
          <p:nvPr>
            <p:ph type="sldNum" sz="quarter" idx="5"/>
          </p:nvPr>
        </p:nvSpPr>
        <p:spPr/>
        <p:txBody>
          <a:bodyPr/>
          <a:lstStyle/>
          <a:p>
            <a:fld id="{DBCC7D24-0DC9-4E9C-89C0-35D79A09D337}" type="slidenum">
              <a:rPr lang="en-US" smtClean="0"/>
              <a:t>58</a:t>
            </a:fld>
            <a:endParaRPr lang="en-US" dirty="0"/>
          </a:p>
        </p:txBody>
      </p:sp>
    </p:spTree>
    <p:extLst>
      <p:ext uri="{BB962C8B-B14F-4D97-AF65-F5344CB8AC3E}">
        <p14:creationId xmlns:p14="http://schemas.microsoft.com/office/powerpoint/2010/main" val="3387085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patient charts in seconds.  </a:t>
            </a:r>
          </a:p>
        </p:txBody>
      </p:sp>
      <p:sp>
        <p:nvSpPr>
          <p:cNvPr id="4" name="Slide Number Placeholder 3"/>
          <p:cNvSpPr>
            <a:spLocks noGrp="1"/>
          </p:cNvSpPr>
          <p:nvPr>
            <p:ph type="sldNum" sz="quarter" idx="5"/>
          </p:nvPr>
        </p:nvSpPr>
        <p:spPr/>
        <p:txBody>
          <a:bodyPr/>
          <a:lstStyle/>
          <a:p>
            <a:fld id="{DBCC7D24-0DC9-4E9C-89C0-35D79A09D337}" type="slidenum">
              <a:rPr lang="en-US" smtClean="0"/>
              <a:t>59</a:t>
            </a:fld>
            <a:endParaRPr lang="en-US" dirty="0"/>
          </a:p>
        </p:txBody>
      </p:sp>
    </p:spTree>
    <p:extLst>
      <p:ext uri="{BB962C8B-B14F-4D97-AF65-F5344CB8AC3E}">
        <p14:creationId xmlns:p14="http://schemas.microsoft.com/office/powerpoint/2010/main" val="2957322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60</a:t>
            </a:fld>
            <a:endParaRPr lang="en-US" dirty="0"/>
          </a:p>
        </p:txBody>
      </p:sp>
    </p:spTree>
    <p:extLst>
      <p:ext uri="{BB962C8B-B14F-4D97-AF65-F5344CB8AC3E}">
        <p14:creationId xmlns:p14="http://schemas.microsoft.com/office/powerpoint/2010/main" val="1385658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61</a:t>
            </a:fld>
            <a:endParaRPr lang="en-US" dirty="0"/>
          </a:p>
        </p:txBody>
      </p:sp>
    </p:spTree>
    <p:extLst>
      <p:ext uri="{BB962C8B-B14F-4D97-AF65-F5344CB8AC3E}">
        <p14:creationId xmlns:p14="http://schemas.microsoft.com/office/powerpoint/2010/main" val="3741698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64</a:t>
            </a:fld>
            <a:endParaRPr lang="en-US" dirty="0"/>
          </a:p>
        </p:txBody>
      </p:sp>
    </p:spTree>
    <p:extLst>
      <p:ext uri="{BB962C8B-B14F-4D97-AF65-F5344CB8AC3E}">
        <p14:creationId xmlns:p14="http://schemas.microsoft.com/office/powerpoint/2010/main" val="404016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Health Grant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65</a:t>
            </a:fld>
            <a:endParaRPr lang="en-US" dirty="0"/>
          </a:p>
        </p:txBody>
      </p:sp>
    </p:spTree>
    <p:extLst>
      <p:ext uri="{BB962C8B-B14F-4D97-AF65-F5344CB8AC3E}">
        <p14:creationId xmlns:p14="http://schemas.microsoft.com/office/powerpoint/2010/main" val="2545598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reports, pdf format, provide additional information and resources (Tools for Success) </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1339787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Small Business Administration (SBA) Loans: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involves funding from a government administration devoted to assisting small businesses to succeed. SBA’s help small businesses get capital and ensures that a certain percentage of contracts are awarded to the small businesses.</a:t>
            </a:r>
          </a:p>
          <a:p>
            <a:pPr fontAlgn="base"/>
            <a:r>
              <a:rPr lang="en-US" sz="1200" b="0" i="0" kern="1200" dirty="0">
                <a:solidFill>
                  <a:schemeClr val="tx1"/>
                </a:solidFill>
                <a:effectLst/>
                <a:latin typeface="+mn-lt"/>
                <a:ea typeface="+mn-ea"/>
                <a:cs typeface="+mn-cs"/>
              </a:rPr>
              <a:t>CARES Act</a:t>
            </a:r>
            <a:r>
              <a:rPr lang="en-US" sz="1200" b="0" i="0" kern="1200" baseline="0" dirty="0">
                <a:solidFill>
                  <a:schemeClr val="tx1"/>
                </a:solidFill>
                <a:effectLst/>
                <a:latin typeface="+mn-lt"/>
                <a:ea typeface="+mn-ea"/>
                <a:cs typeface="+mn-cs"/>
              </a:rPr>
              <a:t> </a:t>
            </a:r>
          </a:p>
          <a:p>
            <a:pPr fontAlgn="base"/>
            <a:r>
              <a:rPr lang="en-US" sz="1200" b="0" i="0" kern="1200" baseline="0" dirty="0">
                <a:solidFill>
                  <a:schemeClr val="tx1"/>
                </a:solidFill>
                <a:effectLst/>
                <a:latin typeface="+mn-lt"/>
                <a:ea typeface="+mn-ea"/>
                <a:cs typeface="+mn-cs"/>
              </a:rPr>
              <a:t>Corporate responsibility  </a:t>
            </a:r>
          </a:p>
          <a:p>
            <a:pPr fontAlgn="base"/>
            <a:r>
              <a:rPr lang="en-US" sz="1200" kern="1200" dirty="0">
                <a:solidFill>
                  <a:schemeClr val="tx1"/>
                </a:solidFill>
                <a:effectLst/>
                <a:latin typeface="+mn-lt"/>
                <a:ea typeface="+mn-ea"/>
                <a:cs typeface="+mn-cs"/>
              </a:rPr>
              <a:t>Philanthropic Organizations </a:t>
            </a:r>
          </a:p>
          <a:p>
            <a:pPr fontAlgn="base"/>
            <a:r>
              <a:rPr lang="en-US" sz="1200" b="0" i="0" kern="1200" baseline="0" dirty="0">
                <a:solidFill>
                  <a:schemeClr val="tx1"/>
                </a:solidFill>
                <a:effectLst/>
                <a:latin typeface="+mn-lt"/>
                <a:ea typeface="+mn-ea"/>
                <a:cs typeface="+mn-cs"/>
              </a:rPr>
              <a:t>Community impact </a:t>
            </a:r>
          </a:p>
          <a:p>
            <a:pPr fontAlgn="base"/>
            <a:r>
              <a:rPr lang="en-US" sz="1200" b="0" i="0" kern="1200" baseline="0" dirty="0">
                <a:solidFill>
                  <a:schemeClr val="tx1"/>
                </a:solidFill>
                <a:effectLst/>
                <a:latin typeface="+mn-lt"/>
                <a:ea typeface="+mn-ea"/>
                <a:cs typeface="+mn-cs"/>
              </a:rPr>
              <a:t>Grant Writer  </a:t>
            </a:r>
          </a:p>
          <a:p>
            <a:pPr fontAlgn="base"/>
            <a:r>
              <a:rPr lang="en-US" dirty="0">
                <a:hlinkClick r:id="rId3"/>
              </a:rPr>
              <a:t>https://www.nonprofitexpert.com/foundation-master-file/north-carolina-foundations-on-the-web/</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66</a:t>
            </a:fld>
            <a:endParaRPr lang="en-US" dirty="0"/>
          </a:p>
        </p:txBody>
      </p:sp>
    </p:spTree>
    <p:extLst>
      <p:ext uri="{BB962C8B-B14F-4D97-AF65-F5344CB8AC3E}">
        <p14:creationId xmlns:p14="http://schemas.microsoft.com/office/powerpoint/2010/main" val="39163253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67</a:t>
            </a:fld>
            <a:endParaRPr lang="en-US" dirty="0"/>
          </a:p>
        </p:txBody>
      </p:sp>
    </p:spTree>
    <p:extLst>
      <p:ext uri="{BB962C8B-B14F-4D97-AF65-F5344CB8AC3E}">
        <p14:creationId xmlns:p14="http://schemas.microsoft.com/office/powerpoint/2010/main" val="3906301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Screening,</a:t>
            </a:r>
            <a:r>
              <a:rPr lang="en-US" baseline="0" dirty="0"/>
              <a:t> </a:t>
            </a:r>
            <a:r>
              <a:rPr lang="en-US" baseline="0" dirty="0" err="1"/>
              <a:t>SoDH</a:t>
            </a:r>
            <a:r>
              <a:rPr lang="en-US" baseline="0" dirty="0"/>
              <a:t> ,Value-based care model   </a:t>
            </a: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69</a:t>
            </a:fld>
            <a:endParaRPr lang="en-US" dirty="0"/>
          </a:p>
        </p:txBody>
      </p:sp>
    </p:spTree>
    <p:extLst>
      <p:ext uri="{BB962C8B-B14F-4D97-AF65-F5344CB8AC3E}">
        <p14:creationId xmlns:p14="http://schemas.microsoft.com/office/powerpoint/2010/main" val="1353964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2CFBF-A418-43F9-A439-B1ECABAAD781}" type="slidenum">
              <a:rPr lang="en-US" smtClean="0"/>
              <a:t>71</a:t>
            </a:fld>
            <a:endParaRPr lang="en-US" dirty="0"/>
          </a:p>
        </p:txBody>
      </p:sp>
    </p:spTree>
    <p:extLst>
      <p:ext uri="{BB962C8B-B14F-4D97-AF65-F5344CB8AC3E}">
        <p14:creationId xmlns:p14="http://schemas.microsoft.com/office/powerpoint/2010/main" val="294503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If a location loses its non-urbanized area and/or shortage designation, is it possible to remain a Rural Health Clinic?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An RHC previously certified as being in a non-urbanized and/or designated shortage area that loses either or both of these designations cannot be decertified by CMS. See </a:t>
            </a:r>
            <a:r>
              <a:rPr lang="en-US" sz="1200" kern="1200" dirty="0">
                <a:solidFill>
                  <a:schemeClr val="tx1"/>
                </a:solidFill>
                <a:effectLst/>
                <a:latin typeface="+mn-lt"/>
                <a:ea typeface="+mn-ea"/>
                <a:cs typeface="+mn-cs"/>
                <a:hlinkClick r:id="rId3"/>
              </a:rPr>
              <a:t>RHC Rules and Guidelines Condition of Coverage: Location of Clinic</a:t>
            </a:r>
            <a:r>
              <a:rPr lang="en-US" sz="1200" kern="1200" dirty="0">
                <a:solidFill>
                  <a:schemeClr val="tx1"/>
                </a:solidFill>
                <a:effectLst/>
                <a:latin typeface="+mn-lt"/>
                <a:ea typeface="+mn-ea"/>
                <a:cs typeface="+mn-cs"/>
              </a:rPr>
              <a:t> for additional information.</a:t>
            </a:r>
          </a:p>
          <a:p>
            <a:r>
              <a:rPr lang="en-US" sz="1200" kern="1200" dirty="0">
                <a:solidFill>
                  <a:schemeClr val="tx1"/>
                </a:solidFill>
                <a:effectLst/>
                <a:latin typeface="+mn-lt"/>
                <a:ea typeface="+mn-ea"/>
                <a:cs typeface="+mn-cs"/>
              </a:rPr>
              <a:t>Additional rules apply to RHCs that choose to relocate. Any RHC that no longer meets one or both of the location requirements and chooses to relocate to another non-qualifying area will be terminated from the program. An RHC may maintain RHC status if the new location meets current location requirements. See </a:t>
            </a:r>
            <a:r>
              <a:rPr lang="en-US" sz="1200" kern="1200" dirty="0">
                <a:solidFill>
                  <a:schemeClr val="tx1"/>
                </a:solidFill>
                <a:effectLst/>
                <a:latin typeface="+mn-lt"/>
                <a:ea typeface="+mn-ea"/>
                <a:cs typeface="+mn-cs"/>
                <a:hlinkClick r:id="rId4"/>
              </a:rPr>
              <a:t>Rural Health Clinic (RHC) Location Determination Guidance Updated</a:t>
            </a:r>
            <a:r>
              <a:rPr lang="en-US" sz="1200" kern="1200" dirty="0">
                <a:solidFill>
                  <a:schemeClr val="tx1"/>
                </a:solidFill>
                <a:effectLst/>
                <a:latin typeface="+mn-lt"/>
                <a:ea typeface="+mn-ea"/>
                <a:cs typeface="+mn-cs"/>
              </a:rPr>
              <a:t> for detailed information.</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420345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4039716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46403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4005501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1" y="3235766"/>
            <a:ext cx="4398886" cy="713497"/>
          </a:xfrm>
        </p:spPr>
        <p:txBody>
          <a:bodyPr anchor="ctr">
            <a:normAutofit/>
          </a:bodyPr>
          <a:lstStyle>
            <a:lvl1pPr algn="r">
              <a:defRPr sz="195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257870" y="2928377"/>
            <a:ext cx="3366857" cy="614779"/>
          </a:xfrm>
        </p:spPr>
        <p:txBody>
          <a:bodyPr anchor="ctr">
            <a:normAutofit/>
          </a:bodyPr>
          <a:lstStyle>
            <a:lvl1pPr marL="0" indent="0" algn="r">
              <a:buNone/>
              <a:defRPr sz="1350">
                <a:solidFill>
                  <a:schemeClr val="tx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subtitle style (date)</a:t>
            </a:r>
          </a:p>
        </p:txBody>
      </p:sp>
    </p:spTree>
    <p:extLst>
      <p:ext uri="{BB962C8B-B14F-4D97-AF65-F5344CB8AC3E}">
        <p14:creationId xmlns:p14="http://schemas.microsoft.com/office/powerpoint/2010/main" val="307181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29"/>
            <a:ext cx="7886700" cy="1061245"/>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228730"/>
            <a:ext cx="7886700" cy="5019673"/>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DEB7B96C-DE62-40B4-A349-88F45C736EF0}" type="slidenum">
              <a:rPr lang="en-US" smtClean="0"/>
              <a:t>‹#›</a:t>
            </a:fld>
            <a:endParaRPr lang="en-US" dirty="0"/>
          </a:p>
        </p:txBody>
      </p:sp>
    </p:spTree>
    <p:extLst>
      <p:ext uri="{BB962C8B-B14F-4D97-AF65-F5344CB8AC3E}">
        <p14:creationId xmlns:p14="http://schemas.microsoft.com/office/powerpoint/2010/main" val="2056987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6E9F92-D15C-4AF2-BB2C-46024B8E95BE}"/>
              </a:ext>
            </a:extLst>
          </p:cNvPr>
          <p:cNvSpPr>
            <a:spLocks noGrp="1"/>
          </p:cNvSpPr>
          <p:nvPr>
            <p:ph type="dt" sz="half" idx="10"/>
          </p:nvPr>
        </p:nvSpPr>
        <p:spPr/>
        <p:txBody>
          <a:bodyPr/>
          <a:lstStyle/>
          <a:p>
            <a:fld id="{3CCFFDDE-364D-45D0-A093-5B1E5052F837}" type="datetimeFigureOut">
              <a:rPr lang="en-US" smtClean="0"/>
              <a:t>6/10/2021</a:t>
            </a:fld>
            <a:endParaRPr lang="en-US"/>
          </a:p>
        </p:txBody>
      </p:sp>
      <p:sp>
        <p:nvSpPr>
          <p:cNvPr id="3" name="Footer Placeholder 2">
            <a:extLst>
              <a:ext uri="{FF2B5EF4-FFF2-40B4-BE49-F238E27FC236}">
                <a16:creationId xmlns:a16="http://schemas.microsoft.com/office/drawing/2014/main" id="{692F7EA0-77E1-4209-B557-B06C8260EA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36E5B9-F8E1-4CA3-AEFC-099084EACF4B}"/>
              </a:ext>
            </a:extLst>
          </p:cNvPr>
          <p:cNvSpPr>
            <a:spLocks noGrp="1"/>
          </p:cNvSpPr>
          <p:nvPr>
            <p:ph type="sldNum" sz="quarter" idx="12"/>
          </p:nvPr>
        </p:nvSpPr>
        <p:spPr/>
        <p:txBody>
          <a:bodyPr/>
          <a:lstStyle/>
          <a:p>
            <a:fld id="{548ECE2B-FD45-4273-B97E-AE88ADB2C1B8}" type="slidenum">
              <a:rPr lang="en-US" smtClean="0"/>
              <a:t>‹#›</a:t>
            </a:fld>
            <a:endParaRPr lang="en-US"/>
          </a:p>
        </p:txBody>
      </p:sp>
    </p:spTree>
    <p:extLst>
      <p:ext uri="{BB962C8B-B14F-4D97-AF65-F5344CB8AC3E}">
        <p14:creationId xmlns:p14="http://schemas.microsoft.com/office/powerpoint/2010/main" val="66284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Office of Rural Health</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 id="2147483698" r:id="rId11"/>
    <p:sldLayoutId id="2147483699" r:id="rId12"/>
    <p:sldLayoutId id="2147483700" r:id="rId13"/>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hyperlink" Target="https://www.uscis.gov/working-united-states/students-and-exchange-visitors/conrad-30-waiver-program" TargetMode="External"/><Relationship Id="rId3" Type="http://schemas.openxmlformats.org/officeDocument/2006/relationships/hyperlink" Target="https://www.ruralhealthinfo.org/funding/2302" TargetMode="External"/><Relationship Id="rId7" Type="http://schemas.openxmlformats.org/officeDocument/2006/relationships/hyperlink" Target="https://www.ruralhealthinfo.org/topics/j-1-visa-waiver"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ruralhealthinfo.org/funding/312" TargetMode="External"/><Relationship Id="rId5" Type="http://schemas.openxmlformats.org/officeDocument/2006/relationships/hyperlink" Target="https://www.ruralhealthinfo.org/funding/311" TargetMode="External"/><Relationship Id="rId4" Type="http://schemas.openxmlformats.org/officeDocument/2006/relationships/hyperlink" Target="https://nhsc.hrsa.go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hyperlink" Target="https://www.cms.gov/Regulations-and-Guidance/Guidance/Manuals/Paper-Based-Manuals-Items/CMS021929"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cms.gov/Regulations-and-Guidance/Guidance/Transmittals/Downloads/R3P240f.pdf" TargetMode="External"/><Relationship Id="rId2" Type="http://schemas.openxmlformats.org/officeDocument/2006/relationships/hyperlink" Target="https://www.cms.gov/Regulations-and-Guidance/Guidance/Transmittals/2018Downloads/R1P246.pdf"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GenInfo/index"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www.cms.gov/Medicare/Compliance-and-Audits/Part-A-Cost-Report-Audit-and-Reimbursement/Downloads/MCReF-FAQ.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oFL0HpIs0LE&amp;feature=youtu.be"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narhc.org/narhc/COVID-191.asp"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www.cms.gov/files/document/se20016.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medicaid.ncdhhs.gov/providers/cost-reports"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www.nctracks.nc.gov/content/public/"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info.ncdhhs.gov/dhsr/"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260.png"/><Relationship Id="rId5" Type="http://schemas.openxmlformats.org/officeDocument/2006/relationships/customXml" Target="../ink/ink2.xml"/><Relationship Id="rId10" Type="http://schemas.openxmlformats.org/officeDocument/2006/relationships/image" Target="../media/image48.png"/><Relationship Id="rId4" Type="http://schemas.openxmlformats.org/officeDocument/2006/relationships/image" Target="../media/image250.png"/><Relationship Id="rId9" Type="http://schemas.openxmlformats.org/officeDocument/2006/relationships/customXml" Target="../ink/ink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bhw.hrsa.gov/"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www.ncdhhs.gov/about/grant-opportunitie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s://nccare360.org/join/"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ruralhealthinfo.org/am-i-rura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s://www.ncdhhs.gov/medication-assistance-program" TargetMode="External"/><Relationship Id="rId18"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hyperlink" Target="https://www.ncdhhs.gov/community-health-program" TargetMode="External"/><Relationship Id="rId12" Type="http://schemas.openxmlformats.org/officeDocument/2006/relationships/image" Target="../media/image65.png"/><Relationship Id="rId17" Type="http://schemas.openxmlformats.org/officeDocument/2006/relationships/hyperlink" Target="https://www.ncdhhs.gov/north-carolina-farmworker-health-program" TargetMode="External"/><Relationship Id="rId2" Type="http://schemas.openxmlformats.org/officeDocument/2006/relationships/notesSlide" Target="../notesSlides/notesSlide53.xml"/><Relationship Id="rId16"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hyperlink" Target="https://www.ncdhhs.gov/rural-health-centers" TargetMode="External"/><Relationship Id="rId11" Type="http://schemas.openxmlformats.org/officeDocument/2006/relationships/hyperlink" Target="https://www.ncdhhs.gov/north-carolina-rural-hospital-program" TargetMode="External"/><Relationship Id="rId5" Type="http://schemas.openxmlformats.org/officeDocument/2006/relationships/image" Target="../media/image61.png"/><Relationship Id="rId15" Type="http://schemas.openxmlformats.org/officeDocument/2006/relationships/image" Target="../media/image67.png"/><Relationship Id="rId10" Type="http://schemas.openxmlformats.org/officeDocument/2006/relationships/image" Target="../media/image64.png"/><Relationship Id="rId19" Type="http://schemas.openxmlformats.org/officeDocument/2006/relationships/hyperlink" Target="https://www.ncdhhs.gov/divisions/office-rural-health/office-rural-health-programs/analytics-and-innovations-program" TargetMode="External"/><Relationship Id="rId4" Type="http://schemas.openxmlformats.org/officeDocument/2006/relationships/hyperlink" Target="https://www.ncdhhs.gov/provider-recruitment-and-placement" TargetMode="External"/><Relationship Id="rId9" Type="http://schemas.openxmlformats.org/officeDocument/2006/relationships/image" Target="../media/image63.png"/><Relationship Id="rId14" Type="http://schemas.openxmlformats.org/officeDocument/2006/relationships/image" Target="../media/image66.png"/></Relationships>
</file>

<file path=ppt/slides/_rels/slide72.xml.rels><?xml version="1.0" encoding="UTF-8" standalone="yes"?>
<Relationships xmlns="http://schemas.openxmlformats.org/package/2006/relationships"><Relationship Id="rId8" Type="http://schemas.openxmlformats.org/officeDocument/2006/relationships/hyperlink" Target="https://www.ncdhhs.gov/" TargetMode="External"/><Relationship Id="rId3" Type="http://schemas.openxmlformats.org/officeDocument/2006/relationships/hyperlink" Target="https://twitter.com/ncdhhs" TargetMode="External"/><Relationship Id="rId7" Type="http://schemas.openxmlformats.org/officeDocument/2006/relationships/hyperlink" Target="https://www.linkedin.com/company/nc-state-government/" TargetMode="External"/><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hyperlink" Target="https://www.ncdhhs.gov/rss.xml" TargetMode="External"/><Relationship Id="rId5" Type="http://schemas.openxmlformats.org/officeDocument/2006/relationships/hyperlink" Target="https://www.facebook.com/ncorh" TargetMode="External"/><Relationship Id="rId4" Type="http://schemas.openxmlformats.org/officeDocument/2006/relationships/hyperlink" Target="https://www.youtube.com/user/ncdhhs/featured" TargetMode="External"/><Relationship Id="rId9" Type="http://schemas.openxmlformats.org/officeDocument/2006/relationships/hyperlink" Target="https://www.ncdhhs.gov/divisions/orh"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latin typeface="Arial"/>
                <a:cs typeface="Arial"/>
              </a:rPr>
              <a:t>Rural Health Clinics</a:t>
            </a:r>
          </a:p>
          <a:p>
            <a:r>
              <a:rPr lang="en-US" dirty="0">
                <a:latin typeface="Arial"/>
                <a:cs typeface="Arial"/>
              </a:rPr>
              <a:t>   </a:t>
            </a:r>
            <a:endParaRPr lang="en-US" dirty="0"/>
          </a:p>
        </p:txBody>
      </p:sp>
      <p:sp>
        <p:nvSpPr>
          <p:cNvPr id="9" name="Text Placeholder 8"/>
          <p:cNvSpPr>
            <a:spLocks noGrp="1"/>
          </p:cNvSpPr>
          <p:nvPr>
            <p:ph type="body" sz="quarter" idx="11"/>
          </p:nvPr>
        </p:nvSpPr>
        <p:spPr/>
        <p:txBody>
          <a:bodyPr/>
          <a:lstStyle/>
          <a:p>
            <a:r>
              <a:rPr lang="en-US" dirty="0">
                <a:latin typeface="Arial"/>
                <a:cs typeface="Arial"/>
              </a:rPr>
              <a:t>New Site Process and Resources</a:t>
            </a:r>
          </a:p>
          <a:p>
            <a:endParaRPr lang="en-US" dirty="0"/>
          </a:p>
          <a:p>
            <a:endParaRPr lang="en-US" dirty="0"/>
          </a:p>
        </p:txBody>
      </p:sp>
      <p:pic>
        <p:nvPicPr>
          <p:cNvPr id="2" name="Picture 1">
            <a:extLst>
              <a:ext uri="{FF2B5EF4-FFF2-40B4-BE49-F238E27FC236}">
                <a16:creationId xmlns:a16="http://schemas.microsoft.com/office/drawing/2014/main" id="{877D49FC-BCD6-4E25-9731-D95EB8FEEFCB}"/>
              </a:ext>
            </a:extLst>
          </p:cNvPr>
          <p:cNvPicPr>
            <a:picLocks noChangeAspect="1"/>
          </p:cNvPicPr>
          <p:nvPr/>
        </p:nvPicPr>
        <p:blipFill>
          <a:blip r:embed="rId3"/>
          <a:stretch>
            <a:fillRect/>
          </a:stretch>
        </p:blipFill>
        <p:spPr>
          <a:xfrm>
            <a:off x="285135" y="4442030"/>
            <a:ext cx="3657600" cy="1847850"/>
          </a:xfrm>
          <a:prstGeom prst="rect">
            <a:avLst/>
          </a:prstGeom>
        </p:spPr>
      </p:pic>
      <p:pic>
        <p:nvPicPr>
          <p:cNvPr id="3" name="Picture 2">
            <a:extLst>
              <a:ext uri="{FF2B5EF4-FFF2-40B4-BE49-F238E27FC236}">
                <a16:creationId xmlns:a16="http://schemas.microsoft.com/office/drawing/2014/main" id="{659DD42A-353F-4C26-BDDF-3D4DEB363927}"/>
              </a:ext>
            </a:extLst>
          </p:cNvPr>
          <p:cNvPicPr>
            <a:picLocks noChangeAspect="1"/>
          </p:cNvPicPr>
          <p:nvPr/>
        </p:nvPicPr>
        <p:blipFill>
          <a:blip r:embed="rId4"/>
          <a:stretch>
            <a:fillRect/>
          </a:stretch>
        </p:blipFill>
        <p:spPr>
          <a:xfrm>
            <a:off x="6082788" y="4071833"/>
            <a:ext cx="2943225" cy="2514600"/>
          </a:xfrm>
          <a:prstGeom prst="rect">
            <a:avLst/>
          </a:prstGeom>
        </p:spPr>
      </p:pic>
    </p:spTree>
    <p:extLst>
      <p:ext uri="{BB962C8B-B14F-4D97-AF65-F5344CB8AC3E}">
        <p14:creationId xmlns:p14="http://schemas.microsoft.com/office/powerpoint/2010/main" val="69502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C001-4533-4A80-BFCB-8030031253B2}"/>
              </a:ext>
            </a:extLst>
          </p:cNvPr>
          <p:cNvSpPr>
            <a:spLocks noGrp="1"/>
          </p:cNvSpPr>
          <p:nvPr>
            <p:ph type="title"/>
          </p:nvPr>
        </p:nvSpPr>
        <p:spPr/>
        <p:txBody>
          <a:bodyPr/>
          <a:lstStyle/>
          <a:p>
            <a:r>
              <a:rPr lang="en-US" dirty="0"/>
              <a:t>Staffing cont’d. </a:t>
            </a:r>
          </a:p>
        </p:txBody>
      </p:sp>
      <p:sp>
        <p:nvSpPr>
          <p:cNvPr id="4" name="Content Placeholder 3">
            <a:extLst>
              <a:ext uri="{FF2B5EF4-FFF2-40B4-BE49-F238E27FC236}">
                <a16:creationId xmlns:a16="http://schemas.microsoft.com/office/drawing/2014/main" id="{25C84CC0-B0DA-4719-91B5-C3124E5F6AD5}"/>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There is no specific FTE percentage or employed/contracted agreement required for physicians in an RHC. </a:t>
            </a:r>
          </a:p>
          <a:p>
            <a:pPr algn="l"/>
            <a:endParaRPr lang="en-US" dirty="0"/>
          </a:p>
          <a:p>
            <a:pPr marL="342900" indent="-342900" algn="l">
              <a:buFont typeface="Wingdings" panose="05000000000000000000" pitchFamily="2" charset="2"/>
              <a:buChar char="q"/>
            </a:pPr>
            <a:r>
              <a:rPr lang="en-US" dirty="0"/>
              <a:t>The physicians do not have to be employed by the RHC; they can provide services under contract. </a:t>
            </a:r>
          </a:p>
          <a:p>
            <a:pPr algn="l"/>
            <a:endParaRPr lang="en-US" dirty="0"/>
          </a:p>
          <a:p>
            <a:pPr marL="342900" indent="-342900" algn="l">
              <a:buFont typeface="Wingdings" panose="05000000000000000000" pitchFamily="2" charset="2"/>
              <a:buChar char="q"/>
            </a:pPr>
            <a:r>
              <a:rPr lang="en-US" dirty="0"/>
              <a:t>The arrangement must comply with state scope of practice laws, and the physician must be on-site for sufficient periods depending on the needs of the facility and its patients. </a:t>
            </a:r>
          </a:p>
          <a:p>
            <a:pPr algn="l"/>
            <a:endParaRPr lang="en-US" dirty="0"/>
          </a:p>
          <a:p>
            <a:pPr marL="342900" indent="-342900" algn="l">
              <a:buFont typeface="Wingdings" panose="05000000000000000000" pitchFamily="2" charset="2"/>
              <a:buChar char="q"/>
            </a:pPr>
            <a:r>
              <a:rPr lang="en-US" dirty="0"/>
              <a:t>Records review may be conducted via an electronic health record (EHR).</a:t>
            </a:r>
          </a:p>
          <a:p>
            <a:pPr algn="l"/>
            <a:endParaRPr lang="en-US" dirty="0"/>
          </a:p>
        </p:txBody>
      </p:sp>
    </p:spTree>
    <p:extLst>
      <p:ext uri="{BB962C8B-B14F-4D97-AF65-F5344CB8AC3E}">
        <p14:creationId xmlns:p14="http://schemas.microsoft.com/office/powerpoint/2010/main" val="239545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979153D-5B35-411A-B9E5-CD29AE478EDF}"/>
              </a:ext>
            </a:extLst>
          </p:cNvPr>
          <p:cNvSpPr>
            <a:spLocks noGrp="1"/>
          </p:cNvSpPr>
          <p:nvPr>
            <p:ph type="title"/>
          </p:nvPr>
        </p:nvSpPr>
        <p:spPr>
          <a:xfrm>
            <a:off x="884682" y="822960"/>
            <a:ext cx="7372350" cy="1325880"/>
          </a:xfrm>
        </p:spPr>
        <p:txBody>
          <a:bodyPr vert="horz" lIns="91440" tIns="45720" rIns="91440" bIns="45720" rtlCol="0" anchor="ctr">
            <a:normAutofit/>
          </a:bodyPr>
          <a:lstStyle/>
          <a:p>
            <a:pPr algn="ctr" defTabSz="914400"/>
            <a:r>
              <a:rPr lang="en-US" sz="3500" kern="1200">
                <a:solidFill>
                  <a:srgbClr val="FFFFFF"/>
                </a:solidFill>
                <a:latin typeface="+mj-lt"/>
                <a:ea typeface="+mj-ea"/>
                <a:cs typeface="+mj-cs"/>
              </a:rPr>
              <a:t>Staffing Physician Responsibilities </a:t>
            </a:r>
          </a:p>
        </p:txBody>
      </p:sp>
      <p:sp>
        <p:nvSpPr>
          <p:cNvPr id="4" name="Content Placeholder 3">
            <a:extLst>
              <a:ext uri="{FF2B5EF4-FFF2-40B4-BE49-F238E27FC236}">
                <a16:creationId xmlns:a16="http://schemas.microsoft.com/office/drawing/2014/main" id="{950BCF91-91AC-433F-8BE1-7CFA1E162928}"/>
              </a:ext>
            </a:extLst>
          </p:cNvPr>
          <p:cNvSpPr>
            <a:spLocks noGrp="1"/>
          </p:cNvSpPr>
          <p:nvPr>
            <p:ph sz="quarter" idx="14"/>
          </p:nvPr>
        </p:nvSpPr>
        <p:spPr>
          <a:xfrm>
            <a:off x="294578" y="2680708"/>
            <a:ext cx="4430951" cy="3531340"/>
          </a:xfrm>
        </p:spPr>
        <p:txBody>
          <a:bodyPr vert="horz" lIns="91440" tIns="45720" rIns="91440" bIns="45720" rtlCol="0" anchor="ctr">
            <a:noAutofit/>
          </a:bodyPr>
          <a:lstStyle/>
          <a:p>
            <a:pPr marL="400050" indent="-285750" algn="l" defTabSz="914400">
              <a:buFont typeface="Wingdings" panose="05000000000000000000" pitchFamily="2" charset="2"/>
              <a:buChar char="q"/>
            </a:pPr>
            <a:r>
              <a:rPr lang="en-US" sz="1800" dirty="0">
                <a:solidFill>
                  <a:srgbClr val="000000"/>
                </a:solidFill>
                <a:latin typeface="+mn-lt"/>
                <a:ea typeface="+mn-ea"/>
                <a:cs typeface="+mn-cs"/>
              </a:rPr>
              <a:t>Medical direction, consultation and medical supervision of health care staff </a:t>
            </a:r>
          </a:p>
          <a:p>
            <a:pPr marL="400050" indent="-285750" algn="l" defTabSz="914400">
              <a:buFont typeface="Wingdings" panose="05000000000000000000" pitchFamily="2" charset="2"/>
              <a:buChar char="q"/>
            </a:pPr>
            <a:r>
              <a:rPr lang="en-US" sz="1800" dirty="0">
                <a:solidFill>
                  <a:srgbClr val="000000"/>
                </a:solidFill>
                <a:latin typeface="+mn-lt"/>
                <a:ea typeface="+mn-ea"/>
                <a:cs typeface="+mn-cs"/>
              </a:rPr>
              <a:t>Helps develop, execute, and periodically review written policies </a:t>
            </a:r>
          </a:p>
          <a:p>
            <a:pPr marL="400050" indent="-285750" algn="l" defTabSz="914400">
              <a:buFont typeface="Wingdings" panose="05000000000000000000" pitchFamily="2" charset="2"/>
              <a:buChar char="q"/>
            </a:pPr>
            <a:r>
              <a:rPr lang="en-US" sz="1800" dirty="0">
                <a:solidFill>
                  <a:srgbClr val="000000"/>
                </a:solidFill>
                <a:latin typeface="+mn-lt"/>
                <a:ea typeface="+mn-ea"/>
                <a:cs typeface="+mn-cs"/>
              </a:rPr>
              <a:t>Reviews patient records, provides medical orders, and provides services to patients </a:t>
            </a:r>
          </a:p>
          <a:p>
            <a:pPr marL="400050" indent="-285750" algn="l" defTabSz="914400">
              <a:buFont typeface="Wingdings" panose="05000000000000000000" pitchFamily="2" charset="2"/>
              <a:buChar char="q"/>
            </a:pPr>
            <a:r>
              <a:rPr lang="en-US" sz="1800" dirty="0">
                <a:solidFill>
                  <a:srgbClr val="000000"/>
                </a:solidFill>
                <a:latin typeface="+mn-lt"/>
                <a:ea typeface="+mn-ea"/>
                <a:cs typeface="+mn-cs"/>
              </a:rPr>
              <a:t>Provides medical direction at least once very 2 weeks, and is available for consultation, assistance with medical emergencies, or patient referral.  </a:t>
            </a:r>
          </a:p>
        </p:txBody>
      </p:sp>
      <p:pic>
        <p:nvPicPr>
          <p:cNvPr id="6" name="Picture 5">
            <a:extLst>
              <a:ext uri="{FF2B5EF4-FFF2-40B4-BE49-F238E27FC236}">
                <a16:creationId xmlns:a16="http://schemas.microsoft.com/office/drawing/2014/main" id="{2D67BE73-791F-42F9-A2C8-C9F3890F45ED}"/>
              </a:ext>
            </a:extLst>
          </p:cNvPr>
          <p:cNvPicPr>
            <a:picLocks noChangeAspect="1"/>
          </p:cNvPicPr>
          <p:nvPr/>
        </p:nvPicPr>
        <p:blipFill>
          <a:blip r:embed="rId4"/>
          <a:stretch>
            <a:fillRect/>
          </a:stretch>
        </p:blipFill>
        <p:spPr>
          <a:xfrm>
            <a:off x="4822033" y="3285122"/>
            <a:ext cx="3716020" cy="2322512"/>
          </a:xfrm>
          <a:prstGeom prst="rect">
            <a:avLst/>
          </a:prstGeom>
        </p:spPr>
      </p:pic>
    </p:spTree>
    <p:extLst>
      <p:ext uri="{BB962C8B-B14F-4D97-AF65-F5344CB8AC3E}">
        <p14:creationId xmlns:p14="http://schemas.microsoft.com/office/powerpoint/2010/main" val="52050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291C-5122-4D85-A591-F061881A7CC5}"/>
              </a:ext>
            </a:extLst>
          </p:cNvPr>
          <p:cNvSpPr>
            <a:spLocks noGrp="1"/>
          </p:cNvSpPr>
          <p:nvPr>
            <p:ph type="title"/>
          </p:nvPr>
        </p:nvSpPr>
        <p:spPr/>
        <p:txBody>
          <a:bodyPr/>
          <a:lstStyle/>
          <a:p>
            <a:r>
              <a:rPr lang="en-US" dirty="0"/>
              <a:t>Staffing Mid-Level Practitioners</a:t>
            </a:r>
          </a:p>
        </p:txBody>
      </p:sp>
      <p:sp>
        <p:nvSpPr>
          <p:cNvPr id="4" name="Content Placeholder 3">
            <a:extLst>
              <a:ext uri="{FF2B5EF4-FFF2-40B4-BE49-F238E27FC236}">
                <a16:creationId xmlns:a16="http://schemas.microsoft.com/office/drawing/2014/main" id="{D0D4568B-500A-4DBE-8E3D-BA4EC595B5A2}"/>
              </a:ext>
            </a:extLst>
          </p:cNvPr>
          <p:cNvSpPr>
            <a:spLocks noGrp="1"/>
          </p:cNvSpPr>
          <p:nvPr>
            <p:ph sz="quarter" idx="14"/>
          </p:nvPr>
        </p:nvSpPr>
        <p:spPr>
          <a:xfrm>
            <a:off x="622998" y="1172694"/>
            <a:ext cx="7894638" cy="4902890"/>
          </a:xfrm>
        </p:spPr>
        <p:txBody>
          <a:bodyPr/>
          <a:lstStyle/>
          <a:p>
            <a:pPr marL="342900" indent="-342900" algn="l">
              <a:buFont typeface="Wingdings" panose="05000000000000000000" pitchFamily="2" charset="2"/>
              <a:buChar char="q"/>
            </a:pPr>
            <a:r>
              <a:rPr lang="en-US" dirty="0"/>
              <a:t>Helps develop, execute, and review written policies.</a:t>
            </a:r>
          </a:p>
          <a:p>
            <a:pPr algn="l"/>
            <a:endParaRPr lang="en-US" dirty="0"/>
          </a:p>
          <a:p>
            <a:pPr marL="342900" indent="-342900" algn="l">
              <a:buFont typeface="Wingdings" panose="05000000000000000000" pitchFamily="2" charset="2"/>
              <a:buChar char="q"/>
            </a:pPr>
            <a:r>
              <a:rPr lang="en-US" dirty="0"/>
              <a:t>Assists with physician’s periodic review of patients’ records. </a:t>
            </a:r>
          </a:p>
          <a:p>
            <a:pPr algn="l"/>
            <a:endParaRPr lang="en-US" dirty="0"/>
          </a:p>
          <a:p>
            <a:pPr marL="342900" indent="-342900" algn="l">
              <a:buFont typeface="Wingdings" panose="05000000000000000000" pitchFamily="2" charset="2"/>
              <a:buChar char="q"/>
            </a:pPr>
            <a:r>
              <a:rPr lang="en-US" dirty="0"/>
              <a:t>Providers patient care services (not performed by a physician).</a:t>
            </a:r>
          </a:p>
          <a:p>
            <a:pPr marL="342900" indent="-342900" algn="l">
              <a:buFont typeface="Wingdings" panose="05000000000000000000" pitchFamily="2" charset="2"/>
              <a:buChar char="q"/>
            </a:pPr>
            <a:r>
              <a:rPr lang="en-US" dirty="0"/>
              <a:t>Provides services in accordance with the clinic’s policies.</a:t>
            </a:r>
          </a:p>
          <a:p>
            <a:pPr algn="l"/>
            <a:r>
              <a:rPr lang="en-US" dirty="0"/>
              <a:t> </a:t>
            </a:r>
          </a:p>
          <a:p>
            <a:pPr marL="342900" indent="-342900" algn="l">
              <a:buFont typeface="Wingdings" panose="05000000000000000000" pitchFamily="2" charset="2"/>
              <a:buChar char="q"/>
            </a:pPr>
            <a:r>
              <a:rPr lang="en-US" dirty="0"/>
              <a:t>Arranges for, or refers patients to, needed services that cannot be provided at the clinic; and </a:t>
            </a:r>
          </a:p>
          <a:p>
            <a:pPr algn="l"/>
            <a:endParaRPr lang="en-US" dirty="0"/>
          </a:p>
          <a:p>
            <a:pPr marL="342900" indent="-342900" algn="l">
              <a:buFont typeface="Wingdings" panose="05000000000000000000" pitchFamily="2" charset="2"/>
              <a:buChar char="q"/>
            </a:pPr>
            <a:r>
              <a:rPr lang="en-US" dirty="0"/>
              <a:t>Assures that adequate patient health records are maintained and transferred as required when patients are referred.  </a:t>
            </a:r>
          </a:p>
        </p:txBody>
      </p:sp>
    </p:spTree>
    <p:extLst>
      <p:ext uri="{BB962C8B-B14F-4D97-AF65-F5344CB8AC3E}">
        <p14:creationId xmlns:p14="http://schemas.microsoft.com/office/powerpoint/2010/main" val="646070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0E1-E666-44F6-8A40-381AE0C9AD3D}"/>
              </a:ext>
            </a:extLst>
          </p:cNvPr>
          <p:cNvSpPr>
            <a:spLocks noGrp="1"/>
          </p:cNvSpPr>
          <p:nvPr>
            <p:ph type="title"/>
          </p:nvPr>
        </p:nvSpPr>
        <p:spPr/>
        <p:txBody>
          <a:bodyPr/>
          <a:lstStyle/>
          <a:p>
            <a:r>
              <a:rPr lang="en-US" dirty="0"/>
              <a:t>Staffing –Temporary Staffing Waiver  </a:t>
            </a:r>
          </a:p>
        </p:txBody>
      </p:sp>
      <p:sp>
        <p:nvSpPr>
          <p:cNvPr id="4" name="Content Placeholder 3">
            <a:extLst>
              <a:ext uri="{FF2B5EF4-FFF2-40B4-BE49-F238E27FC236}">
                <a16:creationId xmlns:a16="http://schemas.microsoft.com/office/drawing/2014/main" id="{2FDCC23B-1C3F-48BC-AC55-20F5E56933E0}"/>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If the RHC has been unable to hire mid-level practitioner to be onsite 50% of RHC hours, despite reasonable efforts in the previous 90-day period.</a:t>
            </a:r>
          </a:p>
          <a:p>
            <a:pPr algn="l"/>
            <a:r>
              <a:rPr lang="en-US" dirty="0"/>
              <a:t> </a:t>
            </a:r>
          </a:p>
          <a:p>
            <a:pPr marL="342900" indent="-342900" algn="l">
              <a:buFont typeface="Wingdings" panose="05000000000000000000" pitchFamily="2" charset="2"/>
              <a:buChar char="q"/>
            </a:pPr>
            <a:r>
              <a:rPr lang="en-US" dirty="0"/>
              <a:t>Waiver is good for 1 year, then CMS will terminate RHC from Medicare program.</a:t>
            </a:r>
          </a:p>
          <a:p>
            <a:pPr algn="l"/>
            <a:endParaRPr lang="en-US" dirty="0"/>
          </a:p>
          <a:p>
            <a:pPr marL="342900" indent="-342900" algn="l">
              <a:buFont typeface="Wingdings" panose="05000000000000000000" pitchFamily="2" charset="2"/>
              <a:buChar char="q"/>
            </a:pPr>
            <a:r>
              <a:rPr lang="en-US" dirty="0"/>
              <a:t>Can re-apply for waiver, but no earlier than 6 months after the expiration of the previous waiver. </a:t>
            </a:r>
          </a:p>
          <a:p>
            <a:pPr algn="l"/>
            <a:endParaRPr lang="en-US" dirty="0"/>
          </a:p>
          <a:p>
            <a:pPr marL="342900" indent="-342900" algn="l">
              <a:buFont typeface="Wingdings" panose="05000000000000000000" pitchFamily="2" charset="2"/>
              <a:buChar char="q"/>
            </a:pPr>
            <a:r>
              <a:rPr lang="en-US" dirty="0"/>
              <a:t>How to file for a waiver? </a:t>
            </a:r>
          </a:p>
          <a:p>
            <a:pPr algn="l"/>
            <a:r>
              <a:rPr lang="en-US" dirty="0"/>
              <a:t>         Submit information to the CMS NC Office requesting a  </a:t>
            </a:r>
          </a:p>
          <a:p>
            <a:pPr algn="l"/>
            <a:r>
              <a:rPr lang="en-US" dirty="0"/>
              <a:t>         waiver.  </a:t>
            </a:r>
          </a:p>
        </p:txBody>
      </p:sp>
    </p:spTree>
    <p:extLst>
      <p:ext uri="{BB962C8B-B14F-4D97-AF65-F5344CB8AC3E}">
        <p14:creationId xmlns:p14="http://schemas.microsoft.com/office/powerpoint/2010/main" val="412317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A15E-E25F-4392-82B2-251537E7E964}"/>
              </a:ext>
            </a:extLst>
          </p:cNvPr>
          <p:cNvSpPr>
            <a:spLocks noGrp="1"/>
          </p:cNvSpPr>
          <p:nvPr>
            <p:ph type="title"/>
          </p:nvPr>
        </p:nvSpPr>
        <p:spPr/>
        <p:txBody>
          <a:bodyPr/>
          <a:lstStyle/>
          <a:p>
            <a:r>
              <a:rPr lang="en-US" dirty="0"/>
              <a:t>Provision of Services  </a:t>
            </a:r>
          </a:p>
        </p:txBody>
      </p:sp>
      <p:sp>
        <p:nvSpPr>
          <p:cNvPr id="4" name="Content Placeholder 3">
            <a:extLst>
              <a:ext uri="{FF2B5EF4-FFF2-40B4-BE49-F238E27FC236}">
                <a16:creationId xmlns:a16="http://schemas.microsoft.com/office/drawing/2014/main" id="{473EC2F2-8FAA-4BA7-AA8C-384CA8D2ED0D}"/>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RHC must be capable of delivering out-patient primary care services, although clinics are not limited to primary care services. </a:t>
            </a:r>
          </a:p>
          <a:p>
            <a:pPr marL="342900" indent="-342900" algn="l">
              <a:buFont typeface="Wingdings" panose="05000000000000000000" pitchFamily="2" charset="2"/>
              <a:buChar char="q"/>
            </a:pPr>
            <a:r>
              <a:rPr lang="en-US" dirty="0"/>
              <a:t>Must maintain written patient care policies that: </a:t>
            </a:r>
          </a:p>
          <a:p>
            <a:pPr marL="857250" lvl="1" indent="-342900">
              <a:buFont typeface="Wingdings" panose="05000000000000000000" pitchFamily="2" charset="2"/>
              <a:buChar char="q"/>
            </a:pPr>
            <a:r>
              <a:rPr lang="en-US" dirty="0"/>
              <a:t>Are developed by a physician, physician assistant or nurse practitioner, and one health practitioner who is not a member of the clinic staff. </a:t>
            </a:r>
          </a:p>
          <a:p>
            <a:pPr lvl="1" indent="0">
              <a:buNone/>
            </a:pPr>
            <a:endParaRPr lang="en-US" dirty="0"/>
          </a:p>
          <a:p>
            <a:pPr marL="857250" lvl="1" indent="-342900">
              <a:buFont typeface="Wingdings" panose="05000000000000000000" pitchFamily="2" charset="2"/>
              <a:buChar char="q"/>
            </a:pPr>
            <a:r>
              <a:rPr lang="en-US" dirty="0"/>
              <a:t>Describe the services provided directly by the clinic’s staff or through arrangement. </a:t>
            </a:r>
          </a:p>
          <a:p>
            <a:pPr lvl="1" indent="0">
              <a:buNone/>
            </a:pPr>
            <a:endParaRPr lang="en-US" dirty="0"/>
          </a:p>
          <a:p>
            <a:pPr marL="857250" lvl="1" indent="-342900">
              <a:buFont typeface="Wingdings" panose="05000000000000000000" pitchFamily="2" charset="2"/>
              <a:buChar char="q"/>
            </a:pPr>
            <a:r>
              <a:rPr lang="en-US" dirty="0"/>
              <a:t>Provide guidelines for medical management of health problems. </a:t>
            </a:r>
          </a:p>
          <a:p>
            <a:pPr lvl="1" indent="0">
              <a:buNone/>
            </a:pPr>
            <a:endParaRPr lang="en-US" dirty="0"/>
          </a:p>
          <a:p>
            <a:pPr marL="857250" lvl="1" indent="-342900">
              <a:buFont typeface="Wingdings" panose="05000000000000000000" pitchFamily="2" charset="2"/>
              <a:buChar char="q"/>
            </a:pPr>
            <a:r>
              <a:rPr lang="en-US" dirty="0"/>
              <a:t>Provide for annual review of the policies.  </a:t>
            </a:r>
          </a:p>
        </p:txBody>
      </p:sp>
    </p:spTree>
    <p:extLst>
      <p:ext uri="{BB962C8B-B14F-4D97-AF65-F5344CB8AC3E}">
        <p14:creationId xmlns:p14="http://schemas.microsoft.com/office/powerpoint/2010/main" val="291539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0CB6B-CBA7-4B91-A747-DF71CDAE8B9C}"/>
              </a:ext>
            </a:extLst>
          </p:cNvPr>
          <p:cNvSpPr>
            <a:spLocks noGrp="1"/>
          </p:cNvSpPr>
          <p:nvPr>
            <p:ph type="title"/>
          </p:nvPr>
        </p:nvSpPr>
        <p:spPr/>
        <p:txBody>
          <a:bodyPr/>
          <a:lstStyle/>
          <a:p>
            <a:r>
              <a:rPr lang="en-US" dirty="0"/>
              <a:t>Direct Services </a:t>
            </a:r>
          </a:p>
        </p:txBody>
      </p:sp>
      <p:sp>
        <p:nvSpPr>
          <p:cNvPr id="4" name="Content Placeholder 3">
            <a:extLst>
              <a:ext uri="{FF2B5EF4-FFF2-40B4-BE49-F238E27FC236}">
                <a16:creationId xmlns:a16="http://schemas.microsoft.com/office/drawing/2014/main" id="{E76F4D67-EDAC-4AD1-998F-CCE38D8CCADA}"/>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Clinic staff must provide diagnostic and therapeutic services </a:t>
            </a:r>
          </a:p>
          <a:p>
            <a:pPr marL="342900" indent="-342900" algn="l">
              <a:buFont typeface="Wingdings" panose="05000000000000000000" pitchFamily="2" charset="2"/>
              <a:buChar char="q"/>
            </a:pPr>
            <a:r>
              <a:rPr lang="en-US" dirty="0"/>
              <a:t>Must be able to provide the following six laboratory tests: </a:t>
            </a:r>
          </a:p>
          <a:p>
            <a:pPr lvl="1"/>
            <a:r>
              <a:rPr lang="en-US" dirty="0"/>
              <a:t>Chemical examinations of urine </a:t>
            </a:r>
          </a:p>
          <a:p>
            <a:pPr lvl="1"/>
            <a:r>
              <a:rPr lang="en-US" dirty="0"/>
              <a:t>Hemoglobin or Hematocrit </a:t>
            </a:r>
          </a:p>
          <a:p>
            <a:pPr lvl="1"/>
            <a:r>
              <a:rPr lang="en-US" dirty="0"/>
              <a:t>Blood sugar </a:t>
            </a:r>
          </a:p>
          <a:p>
            <a:pPr lvl="1"/>
            <a:r>
              <a:rPr lang="en-US" dirty="0"/>
              <a:t>Examination of stool specimens for occult blood</a:t>
            </a:r>
          </a:p>
          <a:p>
            <a:pPr lvl="1"/>
            <a:r>
              <a:rPr lang="en-US" dirty="0"/>
              <a:t>Pregnancy test </a:t>
            </a:r>
          </a:p>
          <a:p>
            <a:pPr lvl="1"/>
            <a:r>
              <a:rPr lang="en-US" dirty="0"/>
              <a:t>Primary culturing for transmittal to a certified laboratory.  </a:t>
            </a:r>
          </a:p>
          <a:p>
            <a:pPr lvl="1"/>
            <a:endParaRPr lang="en-US" dirty="0"/>
          </a:p>
          <a:p>
            <a:pPr marL="342900" lvl="1" indent="0">
              <a:buNone/>
            </a:pPr>
            <a:endParaRPr lang="en-US" dirty="0"/>
          </a:p>
        </p:txBody>
      </p:sp>
      <p:pic>
        <p:nvPicPr>
          <p:cNvPr id="5" name="Picture 4">
            <a:extLst>
              <a:ext uri="{FF2B5EF4-FFF2-40B4-BE49-F238E27FC236}">
                <a16:creationId xmlns:a16="http://schemas.microsoft.com/office/drawing/2014/main" id="{6A589979-6D86-4951-8AA4-DA46A3EA01CE}"/>
              </a:ext>
            </a:extLst>
          </p:cNvPr>
          <p:cNvPicPr>
            <a:picLocks noChangeAspect="1"/>
          </p:cNvPicPr>
          <p:nvPr/>
        </p:nvPicPr>
        <p:blipFill>
          <a:blip r:embed="rId2"/>
          <a:stretch>
            <a:fillRect/>
          </a:stretch>
        </p:blipFill>
        <p:spPr>
          <a:xfrm>
            <a:off x="2317859" y="4267742"/>
            <a:ext cx="4171950" cy="2133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290995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C172AB0-B45F-4FC3-B267-33BA43E34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4927" y="1"/>
            <a:ext cx="494907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C8FCD-67C7-4E41-AB51-C54FD55102B8}"/>
              </a:ext>
            </a:extLst>
          </p:cNvPr>
          <p:cNvSpPr>
            <a:spLocks noGrp="1"/>
          </p:cNvSpPr>
          <p:nvPr>
            <p:ph type="title"/>
          </p:nvPr>
        </p:nvSpPr>
        <p:spPr>
          <a:xfrm>
            <a:off x="4848606" y="679927"/>
            <a:ext cx="3798352" cy="2270664"/>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Emergency Services  </a:t>
            </a:r>
          </a:p>
        </p:txBody>
      </p:sp>
      <p:pic>
        <p:nvPicPr>
          <p:cNvPr id="5" name="Picture 4">
            <a:extLst>
              <a:ext uri="{FF2B5EF4-FFF2-40B4-BE49-F238E27FC236}">
                <a16:creationId xmlns:a16="http://schemas.microsoft.com/office/drawing/2014/main" id="{5A704CB9-450B-49DD-ADC7-1889BD5BCFCB}"/>
              </a:ext>
            </a:extLst>
          </p:cNvPr>
          <p:cNvPicPr>
            <a:picLocks noChangeAspect="1"/>
          </p:cNvPicPr>
          <p:nvPr/>
        </p:nvPicPr>
        <p:blipFill rotWithShape="1">
          <a:blip r:embed="rId3"/>
          <a:srcRect t="11347" r="-3" b="-3"/>
          <a:stretch/>
        </p:blipFill>
        <p:spPr>
          <a:xfrm>
            <a:off x="451014" y="5"/>
            <a:ext cx="4019707" cy="3233983"/>
          </a:xfrm>
          <a:prstGeom prst="rect">
            <a:avLst/>
          </a:prstGeom>
        </p:spPr>
      </p:pic>
      <p:sp>
        <p:nvSpPr>
          <p:cNvPr id="15" name="Rectangle 14">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5CAB369-7257-46BC-8584-93761AFC70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48599" y="73152"/>
            <a:ext cx="884223" cy="232963"/>
            <a:chOff x="7763256" y="73152"/>
            <a:chExt cx="1178966" cy="232963"/>
          </a:xfrm>
        </p:grpSpPr>
        <p:sp>
          <p:nvSpPr>
            <p:cNvPr id="18" name="Rectangle 64">
              <a:extLst>
                <a:ext uri="{FF2B5EF4-FFF2-40B4-BE49-F238E27FC236}">
                  <a16:creationId xmlns:a16="http://schemas.microsoft.com/office/drawing/2014/main" id="{8AC7F1A6-6C12-4561-8CBF-F65821025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C3B15CB2-CB5C-4ACC-81D9-DB486F365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FFDE1B1-1AAA-47FA-BFD3-66E887A6E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D95835F8-3051-4A7A-B67E-A72426024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FA1C50D-87DB-47A6-A9B2-23FB95C21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250D2EF-88D4-47F3-9A6A-07B444664C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7958091F-4216-452D-99EA-8F1B9AB70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208CA198-12B3-483B-81F7-310E925CD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7FDA7D68-00E5-474E-97D0-DE8417295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80B1E90-C676-41AC-A21B-F74430677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0026C50-4139-4CAA-855D-BBDB008278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ABF52A00-7452-4050-9FAF-C068DC857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C94EA2CF-B642-48DC-B622-2348F5095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B16A4D6-1BE8-467F-B457-BC2A1C99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9AF27CC4-FB26-4CA8-8FCD-59CBC6E16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E6B3093B-11C4-4860-A952-EC45AF2D3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E85EBA6D-47E5-446B-959F-B91A49577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605E2699-E760-4B00-9A13-9FDA279E4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B6FF324-AEFD-43C6-93DD-4489058EE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0EF9AB37-1293-49AE-8F68-D6F03F58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548348-BA8E-4B0C-96AC-41347D65E106}"/>
              </a:ext>
            </a:extLst>
          </p:cNvPr>
          <p:cNvPicPr>
            <a:picLocks noChangeAspect="1"/>
          </p:cNvPicPr>
          <p:nvPr/>
        </p:nvPicPr>
        <p:blipFill rotWithShape="1">
          <a:blip r:embed="rId4"/>
          <a:srcRect l="27916" r="18117" b="1"/>
          <a:stretch/>
        </p:blipFill>
        <p:spPr>
          <a:xfrm>
            <a:off x="451014" y="3245554"/>
            <a:ext cx="4019707" cy="3612442"/>
          </a:xfrm>
          <a:prstGeom prst="rect">
            <a:avLst/>
          </a:prstGeom>
        </p:spPr>
      </p:pic>
      <p:sp>
        <p:nvSpPr>
          <p:cNvPr id="4" name="Content Placeholder 3">
            <a:extLst>
              <a:ext uri="{FF2B5EF4-FFF2-40B4-BE49-F238E27FC236}">
                <a16:creationId xmlns:a16="http://schemas.microsoft.com/office/drawing/2014/main" id="{0496644C-1E5A-4C46-B55E-3CE88D4E6BCE}"/>
              </a:ext>
            </a:extLst>
          </p:cNvPr>
          <p:cNvSpPr>
            <a:spLocks noGrp="1"/>
          </p:cNvSpPr>
          <p:nvPr>
            <p:ph sz="quarter" idx="14"/>
          </p:nvPr>
        </p:nvSpPr>
        <p:spPr>
          <a:xfrm>
            <a:off x="4848606" y="3540334"/>
            <a:ext cx="3882208" cy="3026004"/>
          </a:xfrm>
        </p:spPr>
        <p:txBody>
          <a:bodyPr vert="horz" lIns="91440" tIns="45720" rIns="91440" bIns="45720" rtlCol="0" anchor="ctr">
            <a:normAutofit/>
          </a:bodyPr>
          <a:lstStyle/>
          <a:p>
            <a:pPr marL="57150" indent="-285750" algn="l" defTabSz="914400">
              <a:buFont typeface="Wingdings" panose="05000000000000000000" pitchFamily="2" charset="2"/>
              <a:buChar char="q"/>
            </a:pPr>
            <a:r>
              <a:rPr lang="en-US" sz="1600" dirty="0">
                <a:latin typeface="+mn-lt"/>
                <a:ea typeface="+mn-ea"/>
                <a:cs typeface="+mn-cs"/>
              </a:rPr>
              <a:t>Rural Health Clinics must be able to provide “first response” services to common life-threatening injuries and acute illnesses. </a:t>
            </a:r>
          </a:p>
          <a:p>
            <a:pPr algn="l" defTabSz="914400"/>
            <a:endParaRPr lang="en-US" sz="1600" dirty="0">
              <a:latin typeface="+mn-lt"/>
              <a:ea typeface="+mn-ea"/>
              <a:cs typeface="+mn-cs"/>
            </a:endParaRPr>
          </a:p>
          <a:p>
            <a:pPr marL="57150" indent="-285750" algn="l" defTabSz="914400">
              <a:buFont typeface="Wingdings" panose="05000000000000000000" pitchFamily="2" charset="2"/>
              <a:buChar char="q"/>
            </a:pPr>
            <a:r>
              <a:rPr lang="en-US" sz="1600" dirty="0">
                <a:latin typeface="+mn-lt"/>
                <a:ea typeface="+mn-ea"/>
                <a:cs typeface="+mn-cs"/>
              </a:rPr>
              <a:t>The Clinic must have access to those drugs used commonly in life-saving procedures. </a:t>
            </a:r>
          </a:p>
        </p:txBody>
      </p:sp>
    </p:spTree>
    <p:extLst>
      <p:ext uri="{BB962C8B-B14F-4D97-AF65-F5344CB8AC3E}">
        <p14:creationId xmlns:p14="http://schemas.microsoft.com/office/powerpoint/2010/main" val="289950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87C549-66DE-4718-9D45-816599251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4617"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FEBA3-1AF7-416E-9B3D-E8C10F388578}"/>
              </a:ext>
            </a:extLst>
          </p:cNvPr>
          <p:cNvSpPr>
            <a:spLocks noGrp="1"/>
          </p:cNvSpPr>
          <p:nvPr>
            <p:ph type="title"/>
          </p:nvPr>
        </p:nvSpPr>
        <p:spPr>
          <a:xfrm>
            <a:off x="874986" y="655591"/>
            <a:ext cx="3697014" cy="2315616"/>
          </a:xfrm>
        </p:spPr>
        <p:txBody>
          <a:bodyPr vert="horz" lIns="91440" tIns="45720" rIns="91440" bIns="45720" rtlCol="0" anchor="ctr">
            <a:normAutofit/>
          </a:bodyPr>
          <a:lstStyle/>
          <a:p>
            <a:pPr defTabSz="914400"/>
            <a:r>
              <a:rPr lang="en-US" sz="4000">
                <a:solidFill>
                  <a:schemeClr val="tx1"/>
                </a:solidFill>
                <a:latin typeface="+mj-lt"/>
                <a:ea typeface="+mj-ea"/>
                <a:cs typeface="+mj-cs"/>
              </a:rPr>
              <a:t>Agreements and Arrangements </a:t>
            </a:r>
          </a:p>
        </p:txBody>
      </p:sp>
      <p:sp>
        <p:nvSpPr>
          <p:cNvPr id="14" name="Rectangle 13">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9"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AB21C4D-C8DB-45E4-8B45-1A73A1886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7" name="Rectangle 64">
              <a:extLst>
                <a:ext uri="{FF2B5EF4-FFF2-40B4-BE49-F238E27FC236}">
                  <a16:creationId xmlns:a16="http://schemas.microsoft.com/office/drawing/2014/main" id="{408C67FF-5706-4C08-9DF4-D3E2EF7F6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0AE6FAF-1DDD-40E6-8128-2B5DD1464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3E186F0A-23FB-4FB4-8C95-4C6A6F483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D183081B-2F31-48CC-A297-BA0C06A74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C6A5254-D4C3-478C-B4E0-73D3642DB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1974FE2-7080-4C99-A4E6-3E15D4B28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7C843590-9C15-4DFA-9178-8A943EF62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3506696A-3D1F-450D-96A0-B59B7BBE3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6D2546D9-69E1-4D75-8E64-8862078132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65383D5-D060-4DBD-82E9-14902BD8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70242239-3409-460D-BA74-ADF2AFD4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F02255D-DBCA-4E02-8376-8A374688D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43BABB3-0280-4F53-A4A9-54ED96AB2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2824031E-D05D-4B6C-A900-28D70C737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96B0A62E-B7B0-475C-B1FF-989CDB45E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62DF221-DFF7-4614-8983-8B7C47034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E544155-BC32-4013-9135-149E30150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DD4153E-E8EE-4D47-8FF6-926EBB23F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6834F1B0-119E-4A62-A22F-79C5AEEE3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04C90783-5CC9-4855-A633-D3D3B900D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3B5BA11-185D-4281-A5C5-5775CB53A9D6}"/>
              </a:ext>
            </a:extLst>
          </p:cNvPr>
          <p:cNvSpPr>
            <a:spLocks noGrp="1"/>
          </p:cNvSpPr>
          <p:nvPr>
            <p:ph sz="quarter" idx="14"/>
          </p:nvPr>
        </p:nvSpPr>
        <p:spPr>
          <a:xfrm>
            <a:off x="5376825" y="521207"/>
            <a:ext cx="3372320" cy="6336792"/>
          </a:xfrm>
        </p:spPr>
        <p:txBody>
          <a:bodyPr vert="horz" lIns="91440" tIns="45720" rIns="91440" bIns="45720" rtlCol="0" anchor="ctr">
            <a:normAutofit fontScale="92500" lnSpcReduction="20000"/>
          </a:bodyPr>
          <a:lstStyle/>
          <a:p>
            <a:pPr marL="400050" indent="-285750" algn="l" defTabSz="914400">
              <a:buFont typeface="Wingdings" panose="05000000000000000000" pitchFamily="2" charset="2"/>
              <a:buChar char="q"/>
            </a:pPr>
            <a:r>
              <a:rPr lang="en-US" sz="1800" dirty="0">
                <a:latin typeface="+mn-lt"/>
                <a:ea typeface="+mn-ea"/>
                <a:cs typeface="+mn-cs"/>
              </a:rPr>
              <a:t>RHC has agreements or arrangements to provide: </a:t>
            </a:r>
          </a:p>
          <a:p>
            <a:pPr marL="400050" indent="-285750" algn="l" defTabSz="914400">
              <a:buFont typeface="Wingdings" panose="05000000000000000000" pitchFamily="2" charset="2"/>
              <a:buChar char="q"/>
            </a:pPr>
            <a:r>
              <a:rPr lang="en-US" sz="1800" dirty="0">
                <a:latin typeface="+mn-lt"/>
                <a:ea typeface="+mn-ea"/>
                <a:cs typeface="+mn-cs"/>
              </a:rPr>
              <a:t>Inpatient hospital care </a:t>
            </a:r>
          </a:p>
          <a:p>
            <a:pPr marL="400050" indent="-285750" algn="l" defTabSz="914400">
              <a:buFont typeface="Wingdings" panose="05000000000000000000" pitchFamily="2" charset="2"/>
              <a:buChar char="q"/>
            </a:pPr>
            <a:r>
              <a:rPr lang="en-US" sz="1800" dirty="0">
                <a:latin typeface="+mn-lt"/>
                <a:ea typeface="+mn-ea"/>
                <a:cs typeface="+mn-cs"/>
              </a:rPr>
              <a:t>Physician services (regardless where furnished); and </a:t>
            </a:r>
          </a:p>
          <a:p>
            <a:pPr marL="400050" indent="-285750" algn="l" defTabSz="914400">
              <a:buFont typeface="Wingdings" panose="05000000000000000000" pitchFamily="2" charset="2"/>
              <a:buChar char="q"/>
            </a:pPr>
            <a:r>
              <a:rPr lang="en-US" sz="1800" dirty="0">
                <a:latin typeface="+mn-lt"/>
                <a:ea typeface="+mn-ea"/>
                <a:cs typeface="+mn-cs"/>
              </a:rPr>
              <a:t>Specialized physician services </a:t>
            </a:r>
          </a:p>
          <a:p>
            <a:pPr marL="400050" indent="-285750" algn="l" defTabSz="914400">
              <a:buFont typeface="Wingdings" panose="05000000000000000000" pitchFamily="2" charset="2"/>
              <a:buChar char="q"/>
            </a:pPr>
            <a:r>
              <a:rPr lang="en-US" sz="1800" dirty="0">
                <a:latin typeface="+mn-lt"/>
                <a:ea typeface="+mn-ea"/>
                <a:cs typeface="+mn-cs"/>
              </a:rPr>
              <a:t>Specialized diagnostic/lab</a:t>
            </a:r>
          </a:p>
          <a:p>
            <a:pPr marL="400050" indent="-285750" algn="l" defTabSz="914400">
              <a:buFont typeface="Wingdings" panose="05000000000000000000" pitchFamily="2" charset="2"/>
              <a:buChar char="q"/>
            </a:pPr>
            <a:r>
              <a:rPr lang="en-US" sz="1800" dirty="0">
                <a:latin typeface="+mn-lt"/>
                <a:ea typeface="+mn-ea"/>
                <a:cs typeface="+mn-cs"/>
              </a:rPr>
              <a:t>Interpreter for foreign languages </a:t>
            </a:r>
          </a:p>
          <a:p>
            <a:pPr marL="400050" indent="-285750" algn="l" defTabSz="914400">
              <a:buFont typeface="Wingdings" panose="05000000000000000000" pitchFamily="2" charset="2"/>
              <a:buChar char="q"/>
            </a:pPr>
            <a:r>
              <a:rPr lang="en-US" sz="1800" dirty="0">
                <a:latin typeface="+mn-lt"/>
                <a:ea typeface="+mn-ea"/>
                <a:cs typeface="+mn-cs"/>
              </a:rPr>
              <a:t>Interpreter for hearing impaired/ devices to assist communication with blind patients</a:t>
            </a:r>
          </a:p>
          <a:p>
            <a:pPr marL="400050" indent="-285750" algn="l" defTabSz="914400">
              <a:buFont typeface="Wingdings" panose="05000000000000000000" pitchFamily="2" charset="2"/>
              <a:buChar char="q"/>
            </a:pPr>
            <a:r>
              <a:rPr lang="en-US" sz="1800" dirty="0">
                <a:latin typeface="+mn-lt"/>
                <a:ea typeface="+mn-ea"/>
                <a:cs typeface="+mn-cs"/>
              </a:rPr>
              <a:t>Diagnostic and laboratory services not available at the RHC </a:t>
            </a:r>
          </a:p>
          <a:p>
            <a:pPr marL="400050" indent="-285750" algn="l" defTabSz="914400">
              <a:buFont typeface="Wingdings" panose="05000000000000000000" pitchFamily="2" charset="2"/>
              <a:buChar char="q"/>
            </a:pPr>
            <a:r>
              <a:rPr lang="en-US" sz="1800" dirty="0">
                <a:latin typeface="+mn-lt"/>
                <a:ea typeface="+mn-ea"/>
                <a:cs typeface="+mn-cs"/>
              </a:rPr>
              <a:t>If the agreements are not in writing there is evidence that patients referred by the clinic or center are not being accepted and treated.</a:t>
            </a:r>
          </a:p>
          <a:p>
            <a:pPr marL="400050" indent="-285750" algn="l" defTabSz="914400">
              <a:buFont typeface="Wingdings" panose="05000000000000000000" pitchFamily="2" charset="2"/>
              <a:buChar char="q"/>
            </a:pPr>
            <a:r>
              <a:rPr lang="en-US" sz="1800" dirty="0">
                <a:latin typeface="+mn-lt"/>
                <a:ea typeface="+mn-ea"/>
                <a:cs typeface="+mn-cs"/>
              </a:rPr>
              <a:t>Ambulance Services </a:t>
            </a:r>
          </a:p>
          <a:p>
            <a:pPr marL="400050" indent="-285750" algn="l" defTabSz="914400">
              <a:buFont typeface="Wingdings" panose="05000000000000000000" pitchFamily="2" charset="2"/>
              <a:buChar char="q"/>
            </a:pPr>
            <a:r>
              <a:rPr lang="en-US" sz="1800" dirty="0">
                <a:latin typeface="+mn-lt"/>
                <a:ea typeface="+mn-ea"/>
                <a:cs typeface="+mn-cs"/>
              </a:rPr>
              <a:t>Community partnership and regional partnership </a:t>
            </a:r>
          </a:p>
          <a:p>
            <a:pPr marL="57150" indent="-285750" algn="l" defTabSz="914400">
              <a:buFont typeface="Wingdings" panose="05000000000000000000" pitchFamily="2" charset="2"/>
              <a:buChar char="q"/>
            </a:pPr>
            <a:endParaRPr lang="en-US" sz="1800" dirty="0">
              <a:latin typeface="+mn-lt"/>
              <a:ea typeface="+mn-ea"/>
              <a:cs typeface="+mn-cs"/>
            </a:endParaRPr>
          </a:p>
          <a:p>
            <a:pPr algn="l" defTabSz="914400"/>
            <a:endParaRPr lang="en-US" sz="1800" dirty="0">
              <a:latin typeface="+mn-lt"/>
              <a:ea typeface="+mn-ea"/>
              <a:cs typeface="+mn-cs"/>
            </a:endParaRPr>
          </a:p>
        </p:txBody>
      </p:sp>
      <p:pic>
        <p:nvPicPr>
          <p:cNvPr id="6" name="Picture 5">
            <a:extLst>
              <a:ext uri="{FF2B5EF4-FFF2-40B4-BE49-F238E27FC236}">
                <a16:creationId xmlns:a16="http://schemas.microsoft.com/office/drawing/2014/main" id="{50134DE6-5EE4-4FA2-9026-02B926BBA17C}"/>
              </a:ext>
            </a:extLst>
          </p:cNvPr>
          <p:cNvPicPr>
            <a:picLocks noChangeAspect="1"/>
          </p:cNvPicPr>
          <p:nvPr/>
        </p:nvPicPr>
        <p:blipFill>
          <a:blip r:embed="rId3"/>
          <a:stretch>
            <a:fillRect/>
          </a:stretch>
        </p:blipFill>
        <p:spPr>
          <a:xfrm>
            <a:off x="455228" y="4422470"/>
            <a:ext cx="5137633" cy="2435529"/>
          </a:xfrm>
          <a:prstGeom prst="rect">
            <a:avLst/>
          </a:prstGeom>
        </p:spPr>
      </p:pic>
    </p:spTree>
    <p:extLst>
      <p:ext uri="{BB962C8B-B14F-4D97-AF65-F5344CB8AC3E}">
        <p14:creationId xmlns:p14="http://schemas.microsoft.com/office/powerpoint/2010/main" val="216929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1D47-F28C-4916-8935-90E38C8D857B}"/>
              </a:ext>
            </a:extLst>
          </p:cNvPr>
          <p:cNvSpPr>
            <a:spLocks noGrp="1"/>
          </p:cNvSpPr>
          <p:nvPr>
            <p:ph type="title"/>
          </p:nvPr>
        </p:nvSpPr>
        <p:spPr/>
        <p:txBody>
          <a:bodyPr/>
          <a:lstStyle/>
          <a:p>
            <a:r>
              <a:rPr lang="en-US" dirty="0"/>
              <a:t>Patient Health Records </a:t>
            </a:r>
          </a:p>
        </p:txBody>
      </p:sp>
      <p:sp>
        <p:nvSpPr>
          <p:cNvPr id="4" name="Content Placeholder 3">
            <a:extLst>
              <a:ext uri="{FF2B5EF4-FFF2-40B4-BE49-F238E27FC236}">
                <a16:creationId xmlns:a16="http://schemas.microsoft.com/office/drawing/2014/main" id="{4F06C085-66AB-4D92-BD80-88B198DFA607}"/>
              </a:ext>
            </a:extLst>
          </p:cNvPr>
          <p:cNvSpPr>
            <a:spLocks noGrp="1"/>
          </p:cNvSpPr>
          <p:nvPr>
            <p:ph sz="quarter" idx="14"/>
          </p:nvPr>
        </p:nvSpPr>
        <p:spPr>
          <a:xfrm>
            <a:off x="622998" y="1172694"/>
            <a:ext cx="7894638" cy="4902890"/>
          </a:xfrm>
        </p:spPr>
        <p:txBody>
          <a:bodyPr/>
          <a:lstStyle/>
          <a:p>
            <a:pPr marL="342900" indent="-342900" algn="l">
              <a:buFont typeface="Wingdings" panose="05000000000000000000" pitchFamily="2" charset="2"/>
              <a:buChar char="q"/>
            </a:pPr>
            <a:r>
              <a:rPr lang="en-US" dirty="0"/>
              <a:t>Clinic must maintain an accurate and up-to-date record keeping system that ensures patient confidentiality. </a:t>
            </a:r>
          </a:p>
          <a:p>
            <a:pPr marL="342900" indent="-342900" algn="l">
              <a:buFont typeface="Wingdings" panose="05000000000000000000" pitchFamily="2" charset="2"/>
              <a:buChar char="q"/>
            </a:pPr>
            <a:r>
              <a:rPr lang="en-US" dirty="0"/>
              <a:t>A description of the Clinic’s system must be included in the policy and procedures manual </a:t>
            </a:r>
          </a:p>
          <a:p>
            <a:pPr marL="342900" indent="-342900" algn="l">
              <a:buFont typeface="Wingdings" panose="05000000000000000000" pitchFamily="2" charset="2"/>
              <a:buChar char="q"/>
            </a:pPr>
            <a:r>
              <a:rPr lang="en-US" dirty="0"/>
              <a:t>Clinic staff must be involved in the development of this record keeping system.  </a:t>
            </a:r>
          </a:p>
          <a:p>
            <a:pPr algn="l"/>
            <a:r>
              <a:rPr lang="en-US" sz="1800" dirty="0"/>
              <a:t>Records must include the following information:</a:t>
            </a:r>
            <a:r>
              <a:rPr lang="en-US" dirty="0"/>
              <a:t> </a:t>
            </a:r>
          </a:p>
          <a:p>
            <a:pPr marL="342900" indent="-342900" algn="l">
              <a:buFont typeface="Wingdings" panose="05000000000000000000" pitchFamily="2" charset="2"/>
              <a:buChar char="q"/>
            </a:pPr>
            <a:r>
              <a:rPr lang="en-US" sz="1400" dirty="0"/>
              <a:t>Identification data                          </a:t>
            </a:r>
          </a:p>
          <a:p>
            <a:pPr marL="342900" indent="-342900" algn="l">
              <a:buFont typeface="Wingdings" panose="05000000000000000000" pitchFamily="2" charset="2"/>
              <a:buChar char="q"/>
            </a:pPr>
            <a:r>
              <a:rPr lang="en-US" sz="1400" dirty="0"/>
              <a:t>Physicians orders </a:t>
            </a:r>
          </a:p>
          <a:p>
            <a:pPr marL="342900" indent="-342900" algn="l">
              <a:buFont typeface="Wingdings" panose="05000000000000000000" pitchFamily="2" charset="2"/>
              <a:buChar char="q"/>
            </a:pPr>
            <a:r>
              <a:rPr lang="en-US" sz="1400" dirty="0"/>
              <a:t>Physical exam findings                 </a:t>
            </a:r>
          </a:p>
          <a:p>
            <a:pPr marL="342900" indent="-342900" algn="l">
              <a:buFont typeface="Wingdings" panose="05000000000000000000" pitchFamily="2" charset="2"/>
              <a:buChar char="q"/>
            </a:pPr>
            <a:r>
              <a:rPr lang="en-US" sz="1400" dirty="0"/>
              <a:t>Consultative findings</a:t>
            </a:r>
          </a:p>
          <a:p>
            <a:pPr marL="342900" indent="-342900" algn="l">
              <a:buFont typeface="Wingdings" panose="05000000000000000000" pitchFamily="2" charset="2"/>
              <a:buChar char="q"/>
            </a:pPr>
            <a:r>
              <a:rPr lang="en-US" sz="1400" dirty="0"/>
              <a:t>Social data                                     </a:t>
            </a:r>
          </a:p>
          <a:p>
            <a:pPr marL="342900" indent="-342900" algn="l">
              <a:buFont typeface="Wingdings" panose="05000000000000000000" pitchFamily="2" charset="2"/>
              <a:buChar char="q"/>
            </a:pPr>
            <a:r>
              <a:rPr lang="en-US" sz="1400" dirty="0"/>
              <a:t> Diagnostic and lab reports</a:t>
            </a:r>
          </a:p>
          <a:p>
            <a:pPr marL="342900" indent="-342900" algn="l">
              <a:buFont typeface="Wingdings" panose="05000000000000000000" pitchFamily="2" charset="2"/>
              <a:buChar char="q"/>
            </a:pPr>
            <a:r>
              <a:rPr lang="en-US" sz="1400" dirty="0"/>
              <a:t>Consent forms                               </a:t>
            </a:r>
          </a:p>
          <a:p>
            <a:pPr marL="342900" indent="-342900" algn="l">
              <a:buFont typeface="Wingdings" panose="05000000000000000000" pitchFamily="2" charset="2"/>
              <a:buChar char="q"/>
            </a:pPr>
            <a:r>
              <a:rPr lang="en-US" sz="1400" dirty="0"/>
              <a:t> Medical history </a:t>
            </a:r>
          </a:p>
          <a:p>
            <a:pPr marL="342900" indent="-342900" algn="l">
              <a:buFont typeface="Wingdings" panose="05000000000000000000" pitchFamily="2" charset="2"/>
              <a:buChar char="q"/>
            </a:pPr>
            <a:r>
              <a:rPr lang="en-US" sz="1400" dirty="0"/>
              <a:t>Health Status assessment  </a:t>
            </a:r>
          </a:p>
          <a:p>
            <a:pPr marL="342900" indent="-342900" algn="l">
              <a:buFont typeface="Wingdings" panose="05000000000000000000" pitchFamily="2" charset="2"/>
              <a:buChar char="q"/>
            </a:pPr>
            <a:r>
              <a:rPr lang="en-US" sz="1400" dirty="0"/>
              <a:t>Signatures of the physician or other health care professionals         </a:t>
            </a:r>
          </a:p>
        </p:txBody>
      </p:sp>
    </p:spTree>
    <p:extLst>
      <p:ext uri="{BB962C8B-B14F-4D97-AF65-F5344CB8AC3E}">
        <p14:creationId xmlns:p14="http://schemas.microsoft.com/office/powerpoint/2010/main" val="3118862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6B9C-F8DC-490A-94D3-9FEF41446B5A}"/>
              </a:ext>
            </a:extLst>
          </p:cNvPr>
          <p:cNvSpPr>
            <a:spLocks noGrp="1"/>
          </p:cNvSpPr>
          <p:nvPr>
            <p:ph type="title"/>
          </p:nvPr>
        </p:nvSpPr>
        <p:spPr/>
        <p:txBody>
          <a:bodyPr/>
          <a:lstStyle/>
          <a:p>
            <a:pPr algn="ctr"/>
            <a:r>
              <a:rPr lang="en-US" dirty="0"/>
              <a:t>Protection of Record Information Policies</a:t>
            </a:r>
          </a:p>
        </p:txBody>
      </p:sp>
      <p:sp>
        <p:nvSpPr>
          <p:cNvPr id="4" name="Content Placeholder 3">
            <a:extLst>
              <a:ext uri="{FF2B5EF4-FFF2-40B4-BE49-F238E27FC236}">
                <a16:creationId xmlns:a16="http://schemas.microsoft.com/office/drawing/2014/main" id="{AEBF7FDC-B4F5-4F14-8F0C-849A4561B4AE}"/>
              </a:ext>
            </a:extLst>
          </p:cNvPr>
          <p:cNvSpPr>
            <a:spLocks noGrp="1"/>
          </p:cNvSpPr>
          <p:nvPr>
            <p:ph sz="quarter" idx="14"/>
          </p:nvPr>
        </p:nvSpPr>
        <p:spPr>
          <a:xfrm>
            <a:off x="648683" y="1545780"/>
            <a:ext cx="7894638" cy="4902890"/>
          </a:xfrm>
        </p:spPr>
        <p:txBody>
          <a:bodyPr/>
          <a:lstStyle/>
          <a:p>
            <a:pPr marL="342900" indent="-342900" algn="l">
              <a:buFont typeface="Wingdings" panose="05000000000000000000" pitchFamily="2" charset="2"/>
              <a:buChar char="q"/>
            </a:pPr>
            <a:r>
              <a:rPr lang="en-US" dirty="0"/>
              <a:t>Maintaining the confidentiality of patient information.</a:t>
            </a:r>
          </a:p>
          <a:p>
            <a:pPr algn="l"/>
            <a:r>
              <a:rPr lang="en-US" dirty="0"/>
              <a:t> </a:t>
            </a:r>
          </a:p>
          <a:p>
            <a:pPr marL="342900" indent="-342900" algn="l">
              <a:buFont typeface="Wingdings" panose="05000000000000000000" pitchFamily="2" charset="2"/>
              <a:buChar char="q"/>
            </a:pPr>
            <a:r>
              <a:rPr lang="en-US" dirty="0"/>
              <a:t>Must have written policies and procedures that govern the use, removal and release of information. </a:t>
            </a:r>
          </a:p>
          <a:p>
            <a:pPr algn="l"/>
            <a:endParaRPr lang="en-US" dirty="0"/>
          </a:p>
          <a:p>
            <a:pPr marL="342900" indent="-342900" algn="l">
              <a:buFont typeface="Wingdings" panose="05000000000000000000" pitchFamily="2" charset="2"/>
              <a:buChar char="q"/>
            </a:pPr>
            <a:r>
              <a:rPr lang="en-US" dirty="0"/>
              <a:t>The policy and procedures manual must also document the mechanism through which a patient can provide consent for the release of his or her medical records. </a:t>
            </a:r>
          </a:p>
          <a:p>
            <a:pPr algn="l"/>
            <a:endParaRPr lang="en-US" dirty="0"/>
          </a:p>
          <a:p>
            <a:pPr marL="342900" indent="-342900" algn="l">
              <a:buFont typeface="Wingdings" panose="05000000000000000000" pitchFamily="2" charset="2"/>
              <a:buChar char="q"/>
            </a:pPr>
            <a:r>
              <a:rPr lang="en-US" dirty="0"/>
              <a:t>RHCs like all other Medicare providers, must also be compliant with the HIPAA privacy standards.  </a:t>
            </a:r>
          </a:p>
        </p:txBody>
      </p:sp>
    </p:spTree>
    <p:extLst>
      <p:ext uri="{BB962C8B-B14F-4D97-AF65-F5344CB8AC3E}">
        <p14:creationId xmlns:p14="http://schemas.microsoft.com/office/powerpoint/2010/main" val="3614717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pPr>
              <a:buFont typeface="Wingdings" panose="05000000000000000000" pitchFamily="2" charset="2"/>
              <a:buChar char="q"/>
            </a:pPr>
            <a:r>
              <a:rPr lang="en-US" dirty="0"/>
              <a:t>Background Rural Health    </a:t>
            </a:r>
          </a:p>
          <a:p>
            <a:pPr marL="0" indent="0">
              <a:buNone/>
            </a:pPr>
            <a:r>
              <a:rPr lang="en-US" dirty="0"/>
              <a:t>   Clinic </a:t>
            </a:r>
          </a:p>
          <a:p>
            <a:pPr>
              <a:buFont typeface="Wingdings" panose="05000000000000000000" pitchFamily="2" charset="2"/>
              <a:buChar char="q"/>
            </a:pPr>
            <a:r>
              <a:rPr lang="en-US" dirty="0"/>
              <a:t>Types of Rural Health </a:t>
            </a:r>
          </a:p>
          <a:p>
            <a:pPr marL="0" indent="0">
              <a:buNone/>
            </a:pPr>
            <a:r>
              <a:rPr lang="en-US" dirty="0"/>
              <a:t>   Clinics </a:t>
            </a:r>
          </a:p>
          <a:p>
            <a:pPr>
              <a:buFont typeface="Wingdings" panose="05000000000000000000" pitchFamily="2" charset="2"/>
              <a:buChar char="q"/>
            </a:pPr>
            <a:r>
              <a:rPr lang="en-US" dirty="0"/>
              <a:t> Requirements </a:t>
            </a:r>
          </a:p>
          <a:p>
            <a:pPr>
              <a:buFont typeface="Wingdings" panose="05000000000000000000" pitchFamily="2" charset="2"/>
              <a:buChar char="q"/>
            </a:pPr>
            <a:r>
              <a:rPr lang="en-US" dirty="0"/>
              <a:t> Staffing your rural health </a:t>
            </a:r>
          </a:p>
          <a:p>
            <a:pPr marL="0" indent="0">
              <a:buNone/>
            </a:pPr>
            <a:r>
              <a:rPr lang="en-US" dirty="0"/>
              <a:t>    clinic  </a:t>
            </a:r>
          </a:p>
          <a:p>
            <a:pPr>
              <a:buFont typeface="Wingdings" panose="05000000000000000000" pitchFamily="2" charset="2"/>
              <a:buChar char="q"/>
            </a:pPr>
            <a:r>
              <a:rPr lang="en-US" dirty="0"/>
              <a:t> Community Partnership </a:t>
            </a:r>
          </a:p>
          <a:p>
            <a:pPr>
              <a:buFont typeface="Wingdings" panose="05000000000000000000" pitchFamily="2" charset="2"/>
              <a:buChar char="q"/>
            </a:pPr>
            <a:r>
              <a:rPr lang="en-US" dirty="0"/>
              <a:t> Marketing </a:t>
            </a:r>
          </a:p>
          <a:p>
            <a:pPr>
              <a:buFont typeface="Wingdings" panose="05000000000000000000" pitchFamily="2" charset="2"/>
              <a:buChar char="q"/>
            </a:pPr>
            <a:r>
              <a:rPr lang="en-US" dirty="0"/>
              <a:t> Resources Primary Care Workforce  </a:t>
            </a:r>
            <a:br>
              <a:rPr lang="en-US" dirty="0"/>
            </a:b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pPr algn="ctr"/>
            <a:r>
              <a:rPr lang="en-US" dirty="0"/>
              <a:t>Objectives  </a:t>
            </a:r>
          </a:p>
        </p:txBody>
      </p:sp>
      <p:sp>
        <p:nvSpPr>
          <p:cNvPr id="5" name="Text Placeholder 4"/>
          <p:cNvSpPr>
            <a:spLocks noGrp="1"/>
          </p:cNvSpPr>
          <p:nvPr>
            <p:ph type="body" sz="quarter" idx="16"/>
          </p:nvPr>
        </p:nvSpPr>
        <p:spPr/>
        <p:txBody>
          <a:bodyPr/>
          <a:lstStyle/>
          <a:p>
            <a:r>
              <a:rPr lang="en-US" dirty="0"/>
              <a:t>PART 1 </a:t>
            </a:r>
          </a:p>
        </p:txBody>
      </p:sp>
      <p:sp>
        <p:nvSpPr>
          <p:cNvPr id="6" name="Text Placeholder 5"/>
          <p:cNvSpPr>
            <a:spLocks noGrp="1"/>
          </p:cNvSpPr>
          <p:nvPr>
            <p:ph type="body" sz="quarter" idx="17"/>
          </p:nvPr>
        </p:nvSpPr>
        <p:spPr/>
        <p:txBody>
          <a:bodyPr/>
          <a:lstStyle/>
          <a:p>
            <a:r>
              <a:rPr lang="en-US" dirty="0"/>
              <a:t>PART 2 </a:t>
            </a:r>
          </a:p>
        </p:txBody>
      </p:sp>
      <p:sp>
        <p:nvSpPr>
          <p:cNvPr id="7" name="Text Placeholder 6"/>
          <p:cNvSpPr>
            <a:spLocks noGrp="1"/>
          </p:cNvSpPr>
          <p:nvPr>
            <p:ph type="body" sz="quarter" idx="19"/>
          </p:nvPr>
        </p:nvSpPr>
        <p:spPr/>
        <p:txBody>
          <a:bodyPr/>
          <a:lstStyle/>
          <a:p>
            <a:pPr>
              <a:buFont typeface="Wingdings" panose="05000000000000000000" pitchFamily="2" charset="2"/>
              <a:buChar char="q"/>
            </a:pPr>
            <a:r>
              <a:rPr lang="en-US" dirty="0"/>
              <a:t>Financial Feasibility </a:t>
            </a:r>
          </a:p>
          <a:p>
            <a:pPr>
              <a:buFont typeface="Wingdings" panose="05000000000000000000" pitchFamily="2" charset="2"/>
              <a:buChar char="q"/>
            </a:pPr>
            <a:r>
              <a:rPr lang="en-US" dirty="0"/>
              <a:t>Filing RHC Application </a:t>
            </a:r>
          </a:p>
          <a:p>
            <a:pPr>
              <a:buFont typeface="Wingdings" panose="05000000000000000000" pitchFamily="2" charset="2"/>
              <a:buChar char="q"/>
            </a:pPr>
            <a:r>
              <a:rPr lang="en-US" dirty="0"/>
              <a:t>Guidance RHC Survey Steps </a:t>
            </a:r>
          </a:p>
          <a:p>
            <a:pPr>
              <a:buFont typeface="Wingdings" panose="05000000000000000000" pitchFamily="2" charset="2"/>
              <a:buChar char="q"/>
            </a:pPr>
            <a:r>
              <a:rPr lang="en-US" dirty="0"/>
              <a:t>Billing Coding </a:t>
            </a:r>
          </a:p>
          <a:p>
            <a:pPr>
              <a:buFont typeface="Wingdings" panose="05000000000000000000" pitchFamily="2" charset="2"/>
              <a:buChar char="q"/>
            </a:pPr>
            <a:r>
              <a:rPr lang="en-US" dirty="0"/>
              <a:t>Sample Electronic Health </a:t>
            </a:r>
          </a:p>
          <a:p>
            <a:pPr marL="0" indent="0">
              <a:buNone/>
            </a:pPr>
            <a:r>
              <a:rPr lang="en-US" dirty="0"/>
              <a:t>   System  </a:t>
            </a:r>
          </a:p>
          <a:p>
            <a:pPr>
              <a:buFont typeface="Wingdings" panose="05000000000000000000" pitchFamily="2" charset="2"/>
              <a:buChar char="q"/>
            </a:pPr>
            <a:r>
              <a:rPr lang="en-US" dirty="0"/>
              <a:t>Funding Opportunities  </a:t>
            </a:r>
          </a:p>
          <a:p>
            <a:pPr>
              <a:buFont typeface="Wingdings" panose="05000000000000000000" pitchFamily="2" charset="2"/>
              <a:buChar char="q"/>
            </a:pPr>
            <a:r>
              <a:rPr lang="en-US" dirty="0"/>
              <a:t>Rural Health Clinics Models</a:t>
            </a:r>
          </a:p>
          <a:p>
            <a:pPr marL="0" indent="0">
              <a:buNone/>
            </a:pPr>
            <a:endParaRPr lang="en-US" dirty="0"/>
          </a:p>
        </p:txBody>
      </p:sp>
    </p:spTree>
    <p:extLst>
      <p:ext uri="{BB962C8B-B14F-4D97-AF65-F5344CB8AC3E}">
        <p14:creationId xmlns:p14="http://schemas.microsoft.com/office/powerpoint/2010/main" val="317954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B7B9-451B-4E8D-A7F6-8BB1FD348E8E}"/>
              </a:ext>
            </a:extLst>
          </p:cNvPr>
          <p:cNvSpPr>
            <a:spLocks noGrp="1"/>
          </p:cNvSpPr>
          <p:nvPr>
            <p:ph type="title"/>
          </p:nvPr>
        </p:nvSpPr>
        <p:spPr/>
        <p:txBody>
          <a:bodyPr/>
          <a:lstStyle/>
          <a:p>
            <a:r>
              <a:rPr lang="en-US" dirty="0"/>
              <a:t>Quality Assessment and Performance Improvement (QAPI)  Program </a:t>
            </a:r>
          </a:p>
        </p:txBody>
      </p:sp>
      <p:sp>
        <p:nvSpPr>
          <p:cNvPr id="4" name="Content Placeholder 3">
            <a:extLst>
              <a:ext uri="{FF2B5EF4-FFF2-40B4-BE49-F238E27FC236}">
                <a16:creationId xmlns:a16="http://schemas.microsoft.com/office/drawing/2014/main" id="{87227987-4393-4591-820B-540F8BD03B21}"/>
              </a:ext>
            </a:extLst>
          </p:cNvPr>
          <p:cNvSpPr>
            <a:spLocks noGrp="1"/>
          </p:cNvSpPr>
          <p:nvPr>
            <p:ph sz="quarter" idx="14"/>
          </p:nvPr>
        </p:nvSpPr>
        <p:spPr>
          <a:xfrm>
            <a:off x="627062" y="1676768"/>
            <a:ext cx="7894638" cy="4902890"/>
          </a:xfrm>
        </p:spPr>
        <p:txBody>
          <a:bodyPr/>
          <a:lstStyle/>
          <a:p>
            <a:pPr marL="342900" indent="-342900" algn="l">
              <a:buFont typeface="Wingdings" panose="05000000000000000000" pitchFamily="2" charset="2"/>
              <a:buChar char="q"/>
            </a:pPr>
            <a:r>
              <a:rPr lang="en-US" dirty="0"/>
              <a:t>Must develop, implement, evaluate and maintain an effective, ongoing, data-driven QAPI program </a:t>
            </a:r>
          </a:p>
          <a:p>
            <a:pPr marL="342900" indent="-342900" algn="l">
              <a:buFont typeface="Wingdings" panose="05000000000000000000" pitchFamily="2" charset="2"/>
              <a:buChar char="q"/>
            </a:pPr>
            <a:r>
              <a:rPr lang="en-US" dirty="0"/>
              <a:t>Must be appropriate for the complexity of the RHC’s business, and focus on maximizing outcomes by improving patient safety, quality of care, and patient satisfaction.  </a:t>
            </a:r>
          </a:p>
          <a:p>
            <a:pPr algn="l"/>
            <a:r>
              <a:rPr lang="en-US" dirty="0"/>
              <a:t>Examples</a:t>
            </a:r>
          </a:p>
          <a:p>
            <a:pPr marL="342900" indent="-342900" algn="l">
              <a:buFont typeface="Arial" panose="020B0604020202020204" pitchFamily="34" charset="0"/>
              <a:buChar char="•"/>
            </a:pPr>
            <a:r>
              <a:rPr lang="en-US" sz="2000" dirty="0"/>
              <a:t>Plan, Study, Do, Act </a:t>
            </a:r>
          </a:p>
          <a:p>
            <a:pPr marL="342900" indent="-342900" algn="l">
              <a:buFont typeface="Arial" panose="020B0604020202020204" pitchFamily="34" charset="0"/>
              <a:buChar char="•"/>
            </a:pPr>
            <a:r>
              <a:rPr lang="en-US" sz="2000" dirty="0"/>
              <a:t>Joint Commission process model  </a:t>
            </a:r>
          </a:p>
          <a:p>
            <a:pPr marL="342900" indent="-342900" algn="l">
              <a:buFont typeface="Arial" panose="020B0604020202020204" pitchFamily="34" charset="0"/>
              <a:buChar char="•"/>
            </a:pPr>
            <a:r>
              <a:rPr lang="en-US" sz="2000" dirty="0"/>
              <a:t>Lean Model </a:t>
            </a:r>
          </a:p>
          <a:p>
            <a:pPr marL="342900" indent="-342900" algn="l">
              <a:buFont typeface="Arial" panose="020B0604020202020204" pitchFamily="34" charset="0"/>
              <a:buChar char="•"/>
            </a:pPr>
            <a:r>
              <a:rPr lang="en-US" sz="2000" dirty="0"/>
              <a:t>Six Sigma </a:t>
            </a:r>
          </a:p>
          <a:p>
            <a:pPr marL="342900" indent="-342900" algn="l">
              <a:buFont typeface="Arial" panose="020B0604020202020204" pitchFamily="34" charset="0"/>
              <a:buChar char="•"/>
            </a:pPr>
            <a:r>
              <a:rPr lang="en-US" sz="2000" dirty="0"/>
              <a:t>Chronic Care Model  </a:t>
            </a:r>
          </a:p>
          <a:p>
            <a:pPr marL="342900" indent="-342900" algn="l">
              <a:buFont typeface="Arial" panose="020B0604020202020204" pitchFamily="34" charset="0"/>
              <a:buChar char="•"/>
            </a:pPr>
            <a:r>
              <a:rPr lang="en-US" sz="2000" dirty="0"/>
              <a:t>The Four Habits Model </a:t>
            </a:r>
          </a:p>
          <a:p>
            <a:pPr marL="342900" indent="-342900" algn="l">
              <a:buFont typeface="Arial" panose="020B0604020202020204" pitchFamily="34" charset="0"/>
              <a:buChar char="•"/>
            </a:pPr>
            <a:r>
              <a:rPr lang="en-US" sz="2000" dirty="0"/>
              <a:t>PCMH </a:t>
            </a:r>
          </a:p>
        </p:txBody>
      </p:sp>
    </p:spTree>
    <p:extLst>
      <p:ext uri="{BB962C8B-B14F-4D97-AF65-F5344CB8AC3E}">
        <p14:creationId xmlns:p14="http://schemas.microsoft.com/office/powerpoint/2010/main" val="393732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FDE9-B20C-40CD-88F7-E960B637E49B}"/>
              </a:ext>
            </a:extLst>
          </p:cNvPr>
          <p:cNvSpPr>
            <a:spLocks noGrp="1"/>
          </p:cNvSpPr>
          <p:nvPr>
            <p:ph type="title"/>
          </p:nvPr>
        </p:nvSpPr>
        <p:spPr/>
        <p:txBody>
          <a:bodyPr/>
          <a:lstStyle/>
          <a:p>
            <a:pPr algn="ctr"/>
            <a:r>
              <a:rPr lang="en-US" dirty="0"/>
              <a:t>Role Clinical Team and Board Members  </a:t>
            </a:r>
          </a:p>
        </p:txBody>
      </p:sp>
      <p:sp>
        <p:nvSpPr>
          <p:cNvPr id="4" name="Content Placeholder 3">
            <a:extLst>
              <a:ext uri="{FF2B5EF4-FFF2-40B4-BE49-F238E27FC236}">
                <a16:creationId xmlns:a16="http://schemas.microsoft.com/office/drawing/2014/main" id="{A21A6016-2AFE-4E55-ACE7-6FE06D9432E6}"/>
              </a:ext>
            </a:extLst>
          </p:cNvPr>
          <p:cNvSpPr>
            <a:spLocks noGrp="1"/>
          </p:cNvSpPr>
          <p:nvPr>
            <p:ph sz="quarter" idx="14"/>
          </p:nvPr>
        </p:nvSpPr>
        <p:spPr>
          <a:xfrm>
            <a:off x="622998" y="1172694"/>
            <a:ext cx="7894638" cy="4902890"/>
          </a:xfrm>
        </p:spPr>
        <p:txBody>
          <a:bodyPr/>
          <a:lstStyle/>
          <a:p>
            <a:pPr marL="342900" indent="-342900" algn="l">
              <a:buFont typeface="Wingdings" panose="05000000000000000000" pitchFamily="2" charset="2"/>
              <a:buChar char="q"/>
            </a:pPr>
            <a:r>
              <a:rPr lang="en-US" dirty="0"/>
              <a:t>Board Development  </a:t>
            </a:r>
          </a:p>
          <a:p>
            <a:pPr marL="342900" indent="-342900" algn="l">
              <a:buFont typeface="Wingdings" panose="05000000000000000000" pitchFamily="2" charset="2"/>
              <a:buChar char="q"/>
            </a:pPr>
            <a:r>
              <a:rPr lang="en-US" dirty="0"/>
              <a:t>Recruitment strategy ( candidates would be good fit)</a:t>
            </a:r>
          </a:p>
          <a:p>
            <a:pPr marL="342900" indent="-342900" algn="l">
              <a:buFont typeface="Wingdings" panose="05000000000000000000" pitchFamily="2" charset="2"/>
              <a:buChar char="q"/>
            </a:pPr>
            <a:r>
              <a:rPr lang="en-US" dirty="0"/>
              <a:t>Organization’s long term goals </a:t>
            </a:r>
          </a:p>
          <a:p>
            <a:pPr marL="342900" indent="-342900" algn="l">
              <a:buFont typeface="Wingdings" panose="05000000000000000000" pitchFamily="2" charset="2"/>
              <a:buChar char="q"/>
            </a:pPr>
            <a:r>
              <a:rPr lang="en-US" dirty="0"/>
              <a:t>Skills or resources needed to achieve those goals- strategic plan </a:t>
            </a:r>
          </a:p>
          <a:p>
            <a:pPr marL="342900" indent="-342900" algn="l">
              <a:buFont typeface="Wingdings" panose="05000000000000000000" pitchFamily="2" charset="2"/>
              <a:buChar char="q"/>
            </a:pPr>
            <a:r>
              <a:rPr lang="en-US" dirty="0"/>
              <a:t>Ensure structure – set up clear terms of engagement, term limits (2 years), minimum contribution ( Board contribution policy) </a:t>
            </a:r>
          </a:p>
          <a:p>
            <a:pPr marL="342900" indent="-342900" algn="l">
              <a:buFont typeface="Wingdings" panose="05000000000000000000" pitchFamily="2" charset="2"/>
              <a:buChar char="q"/>
            </a:pPr>
            <a:r>
              <a:rPr lang="en-US" dirty="0"/>
              <a:t>Clearly identify the skills your board members have </a:t>
            </a:r>
          </a:p>
          <a:p>
            <a:pPr marL="342900" indent="-342900" algn="l">
              <a:buFont typeface="Wingdings" panose="05000000000000000000" pitchFamily="2" charset="2"/>
              <a:buChar char="q"/>
            </a:pPr>
            <a:r>
              <a:rPr lang="en-US" dirty="0"/>
              <a:t>Orientation process ( rules, job description, responsibilities)</a:t>
            </a:r>
          </a:p>
          <a:p>
            <a:pPr marL="342900" indent="-342900" algn="l">
              <a:buFont typeface="Wingdings" panose="05000000000000000000" pitchFamily="2" charset="2"/>
              <a:buChar char="q"/>
            </a:pPr>
            <a:r>
              <a:rPr lang="en-US" dirty="0"/>
              <a:t>Peer learning roundtables  </a:t>
            </a:r>
          </a:p>
          <a:p>
            <a:pPr marL="342900" indent="-342900" algn="l">
              <a:buFont typeface="Wingdings" panose="05000000000000000000" pitchFamily="2" charset="2"/>
              <a:buChar char="q"/>
            </a:pPr>
            <a:r>
              <a:rPr lang="en-US" dirty="0"/>
              <a:t>Performance evaluation </a:t>
            </a:r>
          </a:p>
          <a:p>
            <a:pPr marL="342900" indent="-342900" algn="l">
              <a:buFont typeface="Wingdings" panose="05000000000000000000" pitchFamily="2" charset="2"/>
              <a:buChar char="q"/>
            </a:pPr>
            <a:r>
              <a:rPr lang="en-US" dirty="0"/>
              <a:t>Patient Satisfaction survey   </a:t>
            </a:r>
          </a:p>
          <a:p>
            <a:pPr marL="342900" indent="-342900" algn="l">
              <a:buFont typeface="Wingdings" panose="05000000000000000000" pitchFamily="2" charset="2"/>
              <a:buChar char="q"/>
            </a:pPr>
            <a:r>
              <a:rPr lang="en-US" dirty="0"/>
              <a:t>Community engagement  </a:t>
            </a:r>
          </a:p>
          <a:p>
            <a:pPr algn="l"/>
            <a:endParaRPr lang="en-US" dirty="0"/>
          </a:p>
          <a:p>
            <a:pPr algn="l"/>
            <a:endParaRPr lang="en-US" dirty="0"/>
          </a:p>
        </p:txBody>
      </p:sp>
    </p:spTree>
    <p:extLst>
      <p:ext uri="{BB962C8B-B14F-4D97-AF65-F5344CB8AC3E}">
        <p14:creationId xmlns:p14="http://schemas.microsoft.com/office/powerpoint/2010/main" val="398991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DD5C-CF18-4ABC-8D4B-1CDFCFED8B4C}"/>
              </a:ext>
            </a:extLst>
          </p:cNvPr>
          <p:cNvSpPr>
            <a:spLocks noGrp="1"/>
          </p:cNvSpPr>
          <p:nvPr>
            <p:ph type="title"/>
          </p:nvPr>
        </p:nvSpPr>
        <p:spPr>
          <a:xfrm>
            <a:off x="628650" y="5534025"/>
            <a:ext cx="7886700" cy="822326"/>
          </a:xfrm>
        </p:spPr>
        <p:txBody>
          <a:bodyPr vert="horz" lIns="91440" tIns="45720" rIns="91440" bIns="45720" rtlCol="0" anchor="ctr">
            <a:normAutofit/>
          </a:bodyPr>
          <a:lstStyle/>
          <a:p>
            <a:pPr algn="ctr" defTabSz="914400"/>
            <a:r>
              <a:rPr lang="en-US" sz="4400" dirty="0">
                <a:solidFill>
                  <a:schemeClr val="tx1"/>
                </a:solidFill>
                <a:latin typeface="+mj-lt"/>
                <a:ea typeface="+mj-ea"/>
                <a:cs typeface="+mj-cs"/>
              </a:rPr>
              <a:t>Steps to Designing the Process </a:t>
            </a:r>
          </a:p>
        </p:txBody>
      </p:sp>
      <p:pic>
        <p:nvPicPr>
          <p:cNvPr id="3" name="Picture 2">
            <a:extLst>
              <a:ext uri="{FF2B5EF4-FFF2-40B4-BE49-F238E27FC236}">
                <a16:creationId xmlns:a16="http://schemas.microsoft.com/office/drawing/2014/main" id="{81F97889-9672-44AE-8C64-328B92D430E4}"/>
              </a:ext>
            </a:extLst>
          </p:cNvPr>
          <p:cNvPicPr>
            <a:picLocks noChangeAspect="1"/>
          </p:cNvPicPr>
          <p:nvPr/>
        </p:nvPicPr>
        <p:blipFill rotWithShape="1">
          <a:blip r:embed="rId3"/>
          <a:srcRect b="5960"/>
          <a:stretch/>
        </p:blipFill>
        <p:spPr>
          <a:xfrm>
            <a:off x="20" y="10"/>
            <a:ext cx="9143980" cy="5395902"/>
          </a:xfrm>
          <a:prstGeom prst="rect">
            <a:avLst/>
          </a:prstGeom>
        </p:spPr>
      </p:pic>
    </p:spTree>
    <p:extLst>
      <p:ext uri="{BB962C8B-B14F-4D97-AF65-F5344CB8AC3E}">
        <p14:creationId xmlns:p14="http://schemas.microsoft.com/office/powerpoint/2010/main" val="46147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C731F-7E3D-4F82-85D5-23A76F3FA56B}"/>
              </a:ext>
            </a:extLst>
          </p:cNvPr>
          <p:cNvSpPr>
            <a:spLocks noGrp="1"/>
          </p:cNvSpPr>
          <p:nvPr>
            <p:ph type="title"/>
          </p:nvPr>
        </p:nvSpPr>
        <p:spPr/>
        <p:txBody>
          <a:bodyPr/>
          <a:lstStyle/>
          <a:p>
            <a:r>
              <a:rPr lang="en-US" dirty="0"/>
              <a:t>Resources Primary Care Workforce </a:t>
            </a:r>
          </a:p>
        </p:txBody>
      </p:sp>
      <p:sp>
        <p:nvSpPr>
          <p:cNvPr id="4" name="Content Placeholder 3">
            <a:extLst>
              <a:ext uri="{FF2B5EF4-FFF2-40B4-BE49-F238E27FC236}">
                <a16:creationId xmlns:a16="http://schemas.microsoft.com/office/drawing/2014/main" id="{8F6D3F89-9BF4-4F80-B54A-E377BDDF7812}"/>
              </a:ext>
            </a:extLst>
          </p:cNvPr>
          <p:cNvSpPr>
            <a:spLocks noGrp="1"/>
          </p:cNvSpPr>
          <p:nvPr>
            <p:ph sz="quarter" idx="14"/>
          </p:nvPr>
        </p:nvSpPr>
        <p:spPr/>
        <p:txBody>
          <a:bodyPr/>
          <a:lstStyle/>
          <a:p>
            <a:pPr marL="342900" lvl="0" indent="-342900" algn="l">
              <a:buFont typeface="Wingdings" panose="05000000000000000000" pitchFamily="2" charset="2"/>
              <a:buChar char="q"/>
            </a:pPr>
            <a:r>
              <a:rPr lang="en-US" u="sng" dirty="0">
                <a:hlinkClick r:id="rId3"/>
              </a:rPr>
              <a:t>3RNet (Rural Recruitment and Retention Network)</a:t>
            </a:r>
            <a:r>
              <a:rPr lang="en-US" dirty="0"/>
              <a:t> helps rural healthcare organizations attract healthcare providers by posting job opportunities online by state. Candidates who are interested in working in rural areas may register with 3RNet to search for job opportunities.</a:t>
            </a:r>
          </a:p>
          <a:p>
            <a:pPr marL="342900" lvl="0" indent="-342900" algn="l">
              <a:buFont typeface="Wingdings" panose="05000000000000000000" pitchFamily="2" charset="2"/>
              <a:buChar char="q"/>
            </a:pPr>
            <a:r>
              <a:rPr lang="en-US" dirty="0"/>
              <a:t>The </a:t>
            </a:r>
            <a:r>
              <a:rPr lang="en-US" u="sng" dirty="0">
                <a:hlinkClick r:id="rId4"/>
              </a:rPr>
              <a:t>National Health Service Corps</a:t>
            </a:r>
            <a:r>
              <a:rPr lang="en-US" dirty="0"/>
              <a:t> (NHSC) provides </a:t>
            </a:r>
            <a:r>
              <a:rPr lang="en-US" u="sng" dirty="0">
                <a:hlinkClick r:id="rId5"/>
              </a:rPr>
              <a:t>scholarships</a:t>
            </a:r>
            <a:r>
              <a:rPr lang="en-US" dirty="0"/>
              <a:t> and </a:t>
            </a:r>
            <a:r>
              <a:rPr lang="en-US" u="sng" dirty="0">
                <a:hlinkClick r:id="rId6"/>
              </a:rPr>
              <a:t>loan repayment programs</a:t>
            </a:r>
            <a:r>
              <a:rPr lang="en-US" dirty="0"/>
              <a:t> for primary care providers willing to work in areas that are federally designated as a Health Professional Shortage Area (HPSA).</a:t>
            </a:r>
          </a:p>
          <a:p>
            <a:pPr marL="342900" lvl="0" indent="-342900" algn="l">
              <a:buFont typeface="Wingdings" panose="05000000000000000000" pitchFamily="2" charset="2"/>
              <a:buChar char="q"/>
            </a:pPr>
            <a:r>
              <a:rPr lang="en-US" dirty="0"/>
              <a:t>The </a:t>
            </a:r>
            <a:r>
              <a:rPr lang="en-US" u="sng" dirty="0">
                <a:hlinkClick r:id="rId7"/>
              </a:rPr>
              <a:t>J-I Visa Waiver</a:t>
            </a:r>
            <a:r>
              <a:rPr lang="en-US" dirty="0"/>
              <a:t> allows international medical graduates who have pursued residency training in the U.S. to stay in the country and practice in a federally designated Health Professional Shortage Area (HPSA) or Medically Underserved Area (MUA) if recommended by an interested federal government agency or by a state under the </a:t>
            </a:r>
            <a:r>
              <a:rPr lang="en-US" u="sng" dirty="0">
                <a:hlinkClick r:id="rId8"/>
              </a:rPr>
              <a:t>Conrad 30</a:t>
            </a:r>
            <a:r>
              <a:rPr lang="en-US" dirty="0"/>
              <a:t> program.</a:t>
            </a:r>
          </a:p>
          <a:p>
            <a:pPr algn="l"/>
            <a:endParaRPr lang="en-US" dirty="0"/>
          </a:p>
        </p:txBody>
      </p:sp>
    </p:spTree>
    <p:extLst>
      <p:ext uri="{BB962C8B-B14F-4D97-AF65-F5344CB8AC3E}">
        <p14:creationId xmlns:p14="http://schemas.microsoft.com/office/powerpoint/2010/main" val="351948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 2 </a:t>
            </a:r>
          </a:p>
        </p:txBody>
      </p:sp>
      <p:pic>
        <p:nvPicPr>
          <p:cNvPr id="3" name="Picture 2"/>
          <p:cNvPicPr>
            <a:picLocks noChangeAspect="1"/>
          </p:cNvPicPr>
          <p:nvPr/>
        </p:nvPicPr>
        <p:blipFill>
          <a:blip r:embed="rId2"/>
          <a:stretch>
            <a:fillRect/>
          </a:stretch>
        </p:blipFill>
        <p:spPr>
          <a:xfrm>
            <a:off x="1452562" y="2076450"/>
            <a:ext cx="6238875" cy="2705100"/>
          </a:xfrm>
          <a:prstGeom prst="rect">
            <a:avLst/>
          </a:prstGeom>
        </p:spPr>
      </p:pic>
    </p:spTree>
    <p:extLst>
      <p:ext uri="{BB962C8B-B14F-4D97-AF65-F5344CB8AC3E}">
        <p14:creationId xmlns:p14="http://schemas.microsoft.com/office/powerpoint/2010/main" val="217679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4976-4C86-4ADA-A267-62BFE45CB7B2}"/>
              </a:ext>
            </a:extLst>
          </p:cNvPr>
          <p:cNvSpPr>
            <a:spLocks noGrp="1"/>
          </p:cNvSpPr>
          <p:nvPr>
            <p:ph type="title"/>
          </p:nvPr>
        </p:nvSpPr>
        <p:spPr/>
        <p:txBody>
          <a:bodyPr/>
          <a:lstStyle/>
          <a:p>
            <a:pPr algn="ctr"/>
            <a:r>
              <a:rPr lang="en-US" dirty="0"/>
              <a:t>Financial Feasibility Analysis   </a:t>
            </a:r>
          </a:p>
        </p:txBody>
      </p:sp>
      <p:sp>
        <p:nvSpPr>
          <p:cNvPr id="4" name="Content Placeholder 3">
            <a:extLst>
              <a:ext uri="{FF2B5EF4-FFF2-40B4-BE49-F238E27FC236}">
                <a16:creationId xmlns:a16="http://schemas.microsoft.com/office/drawing/2014/main" id="{D509D642-B870-4800-BBF4-01B54BDD1E1D}"/>
              </a:ext>
            </a:extLst>
          </p:cNvPr>
          <p:cNvSpPr>
            <a:spLocks noGrp="1"/>
          </p:cNvSpPr>
          <p:nvPr>
            <p:ph sz="quarter" idx="14"/>
          </p:nvPr>
        </p:nvSpPr>
        <p:spPr>
          <a:xfrm>
            <a:off x="640918" y="1497158"/>
            <a:ext cx="7894638" cy="4902890"/>
          </a:xfrm>
        </p:spPr>
        <p:txBody>
          <a:bodyPr/>
          <a:lstStyle/>
          <a:p>
            <a:pPr marL="342900" indent="-342900" algn="l">
              <a:buFont typeface="Wingdings" panose="05000000000000000000" pitchFamily="2" charset="2"/>
              <a:buChar char="q"/>
            </a:pPr>
            <a:r>
              <a:rPr lang="en-US" dirty="0"/>
              <a:t>Financial impact or benefits are significant enough to outweigh the cost incurred in establishing a RHC.</a:t>
            </a:r>
          </a:p>
          <a:p>
            <a:pPr marL="342900" indent="-342900" algn="l">
              <a:buFont typeface="Wingdings" panose="05000000000000000000" pitchFamily="2" charset="2"/>
              <a:buChar char="q"/>
            </a:pPr>
            <a:r>
              <a:rPr lang="en-US" dirty="0"/>
              <a:t>Financial Feasibility Analysis can be created by estimating the </a:t>
            </a:r>
            <a:r>
              <a:rPr lang="en-US" dirty="0">
                <a:solidFill>
                  <a:srgbClr val="FF0000"/>
                </a:solidFill>
              </a:rPr>
              <a:t>volume and payments </a:t>
            </a:r>
            <a:r>
              <a:rPr lang="en-US" dirty="0"/>
              <a:t>from Medicare, Medicaid, and other payers. Ex. Payor mix </a:t>
            </a:r>
          </a:p>
          <a:p>
            <a:pPr marL="342900" indent="-342900" algn="l">
              <a:buFont typeface="Wingdings" panose="05000000000000000000" pitchFamily="2" charset="2"/>
              <a:buChar char="q"/>
            </a:pPr>
            <a:r>
              <a:rPr lang="en-US" dirty="0"/>
              <a:t>Example RHC -25%-75% increased revenue in overall annual revenues. Based on minimum 50% of the total visits are Medicare and Medicaid combined. </a:t>
            </a:r>
          </a:p>
          <a:p>
            <a:pPr marL="342900" indent="-342900" algn="l">
              <a:buFont typeface="Wingdings" panose="05000000000000000000" pitchFamily="2" charset="2"/>
              <a:buChar char="q"/>
            </a:pPr>
            <a:r>
              <a:rPr lang="en-US" dirty="0"/>
              <a:t>When the percentage of Medicare &amp; Medicaid patient volume drops below 50% as a combined number the financial impact is usually much less. </a:t>
            </a:r>
          </a:p>
          <a:p>
            <a:pPr marL="342900" indent="-342900" algn="l">
              <a:buFont typeface="Wingdings" panose="05000000000000000000" pitchFamily="2" charset="2"/>
              <a:buChar char="q"/>
            </a:pPr>
            <a:r>
              <a:rPr lang="en-US" dirty="0"/>
              <a:t>Factor improve patient flow via utilization of PAs and NPs. </a:t>
            </a:r>
          </a:p>
          <a:p>
            <a:pPr marL="342900" indent="-342900" algn="l">
              <a:buFont typeface="Wingdings" panose="05000000000000000000" pitchFamily="2" charset="2"/>
              <a:buChar char="q"/>
            </a:pPr>
            <a:r>
              <a:rPr lang="en-US" dirty="0"/>
              <a:t>Reimbursement – cost-based report methodology. </a:t>
            </a:r>
          </a:p>
        </p:txBody>
      </p:sp>
    </p:spTree>
    <p:extLst>
      <p:ext uri="{BB962C8B-B14F-4D97-AF65-F5344CB8AC3E}">
        <p14:creationId xmlns:p14="http://schemas.microsoft.com/office/powerpoint/2010/main" val="1172658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B753A8-8F9F-4183-8C6A-6F16892408FB}"/>
              </a:ext>
            </a:extLst>
          </p:cNvPr>
          <p:cNvPicPr>
            <a:picLocks noChangeAspect="1"/>
          </p:cNvPicPr>
          <p:nvPr/>
        </p:nvPicPr>
        <p:blipFill>
          <a:blip r:embed="rId2"/>
          <a:stretch>
            <a:fillRect/>
          </a:stretch>
        </p:blipFill>
        <p:spPr>
          <a:xfrm>
            <a:off x="1411963" y="0"/>
            <a:ext cx="6488240" cy="6858000"/>
          </a:xfrm>
          <a:prstGeom prst="rect">
            <a:avLst/>
          </a:prstGeom>
        </p:spPr>
      </p:pic>
    </p:spTree>
    <p:extLst>
      <p:ext uri="{BB962C8B-B14F-4D97-AF65-F5344CB8AC3E}">
        <p14:creationId xmlns:p14="http://schemas.microsoft.com/office/powerpoint/2010/main" val="213668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B3AB5-8822-4177-B2C0-2335A297477E}"/>
              </a:ext>
            </a:extLst>
          </p:cNvPr>
          <p:cNvPicPr>
            <a:picLocks noChangeAspect="1"/>
          </p:cNvPicPr>
          <p:nvPr/>
        </p:nvPicPr>
        <p:blipFill>
          <a:blip r:embed="rId2"/>
          <a:stretch>
            <a:fillRect/>
          </a:stretch>
        </p:blipFill>
        <p:spPr>
          <a:xfrm>
            <a:off x="1438256" y="0"/>
            <a:ext cx="6267487" cy="6858000"/>
          </a:xfrm>
          <a:prstGeom prst="rect">
            <a:avLst/>
          </a:prstGeom>
        </p:spPr>
      </p:pic>
    </p:spTree>
    <p:extLst>
      <p:ext uri="{BB962C8B-B14F-4D97-AF65-F5344CB8AC3E}">
        <p14:creationId xmlns:p14="http://schemas.microsoft.com/office/powerpoint/2010/main" val="62361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213D5C-791F-42EF-B3C8-9831EC7599DC}"/>
              </a:ext>
            </a:extLst>
          </p:cNvPr>
          <p:cNvPicPr>
            <a:picLocks noChangeAspect="1"/>
          </p:cNvPicPr>
          <p:nvPr/>
        </p:nvPicPr>
        <p:blipFill>
          <a:blip r:embed="rId2"/>
          <a:stretch>
            <a:fillRect/>
          </a:stretch>
        </p:blipFill>
        <p:spPr>
          <a:xfrm>
            <a:off x="1407934" y="0"/>
            <a:ext cx="6328132" cy="6858000"/>
          </a:xfrm>
          <a:prstGeom prst="rect">
            <a:avLst/>
          </a:prstGeom>
        </p:spPr>
      </p:pic>
    </p:spTree>
    <p:extLst>
      <p:ext uri="{BB962C8B-B14F-4D97-AF65-F5344CB8AC3E}">
        <p14:creationId xmlns:p14="http://schemas.microsoft.com/office/powerpoint/2010/main" val="884042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7677-7C33-4581-826E-CD560F6FD9C7}"/>
              </a:ext>
            </a:extLst>
          </p:cNvPr>
          <p:cNvSpPr>
            <a:spLocks noGrp="1"/>
          </p:cNvSpPr>
          <p:nvPr>
            <p:ph type="title"/>
          </p:nvPr>
        </p:nvSpPr>
        <p:spPr/>
        <p:txBody>
          <a:bodyPr/>
          <a:lstStyle/>
          <a:p>
            <a:pPr algn="ctr"/>
            <a:r>
              <a:rPr lang="en-US" dirty="0"/>
              <a:t>Filing the RHC Application </a:t>
            </a:r>
          </a:p>
        </p:txBody>
      </p:sp>
      <p:sp>
        <p:nvSpPr>
          <p:cNvPr id="4" name="Content Placeholder 3">
            <a:extLst>
              <a:ext uri="{FF2B5EF4-FFF2-40B4-BE49-F238E27FC236}">
                <a16:creationId xmlns:a16="http://schemas.microsoft.com/office/drawing/2014/main" id="{4DAE305A-E92D-45F0-92DC-D00A4828031A}"/>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RHC Application </a:t>
            </a:r>
          </a:p>
          <a:p>
            <a:pPr marL="342900" indent="-342900" algn="l">
              <a:buFont typeface="Wingdings" panose="05000000000000000000" pitchFamily="2" charset="2"/>
              <a:buChar char="q"/>
            </a:pPr>
            <a:r>
              <a:rPr lang="en-US" dirty="0"/>
              <a:t>CMS 855 A Medicare Provider/Supplier Enrollment application </a:t>
            </a:r>
          </a:p>
          <a:p>
            <a:pPr algn="l"/>
            <a:endParaRPr lang="en-US" dirty="0"/>
          </a:p>
          <a:p>
            <a:pPr algn="l"/>
            <a:r>
              <a:rPr lang="en-US" dirty="0"/>
              <a:t>CMS forms required to ensure proper compliance: </a:t>
            </a:r>
          </a:p>
          <a:p>
            <a:pPr marL="857250" lvl="1" indent="-342900">
              <a:buFont typeface="Wingdings" panose="05000000000000000000" pitchFamily="2" charset="2"/>
              <a:buChar char="q"/>
            </a:pPr>
            <a:r>
              <a:rPr lang="en-US" dirty="0"/>
              <a:t>CMS-29 </a:t>
            </a:r>
            <a:r>
              <a:rPr lang="en-US" b="0" i="1" dirty="0"/>
              <a:t>Request to Establish Eligibility to Participate in the Health Insurance for the Aged and Disabled Program to Provide Rural Health Clinic Services</a:t>
            </a:r>
          </a:p>
          <a:p>
            <a:pPr marL="857250" lvl="1" indent="-342900">
              <a:buFont typeface="Wingdings" panose="05000000000000000000" pitchFamily="2" charset="2"/>
              <a:buChar char="q"/>
            </a:pPr>
            <a:r>
              <a:rPr lang="en-US" dirty="0"/>
              <a:t>CMS-1561A</a:t>
            </a:r>
            <a:r>
              <a:rPr lang="en-US" b="0" i="1" dirty="0"/>
              <a:t> Health Insurance Benefits Agreement </a:t>
            </a:r>
          </a:p>
          <a:p>
            <a:pPr marL="857250" lvl="1" indent="-342900">
              <a:buFont typeface="Wingdings" panose="05000000000000000000" pitchFamily="2" charset="2"/>
              <a:buChar char="q"/>
            </a:pPr>
            <a:r>
              <a:rPr lang="en-US" dirty="0"/>
              <a:t>HHS-690</a:t>
            </a:r>
            <a:r>
              <a:rPr lang="en-US" i="1" dirty="0"/>
              <a:t> </a:t>
            </a:r>
            <a:r>
              <a:rPr lang="en-US" b="0" i="1" dirty="0"/>
              <a:t>Assurance of Compliance ( if participating as a Medicaid RHC) </a:t>
            </a:r>
          </a:p>
          <a:p>
            <a:pPr marL="857250" lvl="1" indent="-342900">
              <a:buFont typeface="Wingdings" panose="05000000000000000000" pitchFamily="2" charset="2"/>
              <a:buChar char="q"/>
            </a:pPr>
            <a:r>
              <a:rPr lang="en-US" dirty="0"/>
              <a:t>CMS-2572</a:t>
            </a:r>
            <a:r>
              <a:rPr lang="en-US" b="0" i="1" dirty="0"/>
              <a:t> Statement of Financial Solvency, and Expression of Intermediary Preference</a:t>
            </a:r>
          </a:p>
          <a:p>
            <a:endParaRPr lang="en-US" dirty="0"/>
          </a:p>
        </p:txBody>
      </p:sp>
    </p:spTree>
    <p:extLst>
      <p:ext uri="{BB962C8B-B14F-4D97-AF65-F5344CB8AC3E}">
        <p14:creationId xmlns:p14="http://schemas.microsoft.com/office/powerpoint/2010/main" val="400247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 1 </a:t>
            </a:r>
          </a:p>
        </p:txBody>
      </p:sp>
      <p:pic>
        <p:nvPicPr>
          <p:cNvPr id="3" name="Picture 2"/>
          <p:cNvPicPr>
            <a:picLocks noChangeAspect="1"/>
          </p:cNvPicPr>
          <p:nvPr/>
        </p:nvPicPr>
        <p:blipFill>
          <a:blip r:embed="rId2"/>
          <a:stretch>
            <a:fillRect/>
          </a:stretch>
        </p:blipFill>
        <p:spPr>
          <a:xfrm>
            <a:off x="1228725" y="1719262"/>
            <a:ext cx="6686550" cy="3419475"/>
          </a:xfrm>
          <a:prstGeom prst="rect">
            <a:avLst/>
          </a:prstGeom>
        </p:spPr>
      </p:pic>
    </p:spTree>
    <p:extLst>
      <p:ext uri="{BB962C8B-B14F-4D97-AF65-F5344CB8AC3E}">
        <p14:creationId xmlns:p14="http://schemas.microsoft.com/office/powerpoint/2010/main" val="2348478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8831-A906-4900-AFB1-C7555C0C6103}"/>
              </a:ext>
            </a:extLst>
          </p:cNvPr>
          <p:cNvSpPr>
            <a:spLocks noGrp="1"/>
          </p:cNvSpPr>
          <p:nvPr>
            <p:ph type="title"/>
          </p:nvPr>
        </p:nvSpPr>
        <p:spPr/>
        <p:txBody>
          <a:bodyPr/>
          <a:lstStyle/>
          <a:p>
            <a:r>
              <a:rPr lang="en-US" dirty="0"/>
              <a:t>After you submit your application/form</a:t>
            </a:r>
          </a:p>
        </p:txBody>
      </p:sp>
      <p:sp>
        <p:nvSpPr>
          <p:cNvPr id="4" name="Content Placeholder 3">
            <a:extLst>
              <a:ext uri="{FF2B5EF4-FFF2-40B4-BE49-F238E27FC236}">
                <a16:creationId xmlns:a16="http://schemas.microsoft.com/office/drawing/2014/main" id="{9695B98C-9472-415C-BEE3-ACEE17594245}"/>
              </a:ext>
            </a:extLst>
          </p:cNvPr>
          <p:cNvSpPr>
            <a:spLocks noGrp="1"/>
          </p:cNvSpPr>
          <p:nvPr>
            <p:ph sz="quarter" idx="14"/>
          </p:nvPr>
        </p:nvSpPr>
        <p:spPr/>
        <p:txBody>
          <a:bodyPr/>
          <a:lstStyle/>
          <a:p>
            <a:pPr marL="342900" indent="-342900" algn="l">
              <a:buFont typeface="Wingdings" panose="05000000000000000000" pitchFamily="2" charset="2"/>
              <a:buChar char="q"/>
            </a:pPr>
            <a:r>
              <a:rPr lang="en-US" sz="1800" dirty="0"/>
              <a:t>Submit information to CMS Office NC DR  </a:t>
            </a:r>
          </a:p>
          <a:p>
            <a:pPr marL="342900" indent="-342900" algn="l">
              <a:buFont typeface="Wingdings" panose="05000000000000000000" pitchFamily="2" charset="2"/>
              <a:buChar char="q"/>
            </a:pPr>
            <a:r>
              <a:rPr lang="en-US" sz="1800" dirty="0"/>
              <a:t>Packet is reviewed by appropriate staff </a:t>
            </a:r>
          </a:p>
          <a:p>
            <a:pPr marL="342900" indent="-342900" algn="l">
              <a:buFont typeface="Wingdings" panose="05000000000000000000" pitchFamily="2" charset="2"/>
              <a:buChar char="q"/>
            </a:pPr>
            <a:r>
              <a:rPr lang="en-US" sz="1800" dirty="0"/>
              <a:t>Staff then approves the CMS 855A </a:t>
            </a:r>
          </a:p>
          <a:p>
            <a:pPr marL="342900" indent="-342900" algn="l">
              <a:buFont typeface="Wingdings" panose="05000000000000000000" pitchFamily="2" charset="2"/>
              <a:buChar char="q"/>
            </a:pPr>
            <a:r>
              <a:rPr lang="en-US" sz="1800" dirty="0"/>
              <a:t>A letter will be sent to the provider and State agency informing them of the recommendation of approval. </a:t>
            </a:r>
          </a:p>
          <a:p>
            <a:pPr marL="342900" indent="-342900" algn="l">
              <a:buFont typeface="Wingdings" panose="05000000000000000000" pitchFamily="2" charset="2"/>
              <a:buChar char="q"/>
            </a:pPr>
            <a:r>
              <a:rPr lang="en-US" sz="1800" dirty="0"/>
              <a:t>The provider will be informed in their letter that the State agency will be contacting them regarding their date of readiness for the RHC Survey. </a:t>
            </a:r>
          </a:p>
          <a:p>
            <a:pPr marL="342900" indent="-342900" algn="l">
              <a:buFont typeface="Wingdings" panose="05000000000000000000" pitchFamily="2" charset="2"/>
              <a:buChar char="q"/>
            </a:pPr>
            <a:r>
              <a:rPr lang="en-US" sz="1800" dirty="0"/>
              <a:t>When you respond with our dates of readiness, you are indicating to the State agency, that as of that date, you believe you are, to the best of your ability, in compliance with RHC program regulations. </a:t>
            </a:r>
          </a:p>
          <a:p>
            <a:pPr marL="342900" indent="-342900" algn="l">
              <a:buFont typeface="Wingdings" panose="05000000000000000000" pitchFamily="2" charset="2"/>
              <a:buChar char="q"/>
            </a:pPr>
            <a:r>
              <a:rPr lang="en-US" sz="1800" dirty="0"/>
              <a:t>You must be in operation and providing services to patients when surveyed. </a:t>
            </a:r>
          </a:p>
          <a:p>
            <a:pPr marL="342900" indent="-342900" algn="l">
              <a:buFont typeface="Wingdings" panose="05000000000000000000" pitchFamily="2" charset="2"/>
              <a:buChar char="q"/>
            </a:pPr>
            <a:r>
              <a:rPr lang="en-US" sz="1800" dirty="0"/>
              <a:t>Schedule initial surveys within 90 days of receiving notification that 855 process is complete the provider is open and operating. </a:t>
            </a:r>
          </a:p>
        </p:txBody>
      </p:sp>
    </p:spTree>
    <p:extLst>
      <p:ext uri="{BB962C8B-B14F-4D97-AF65-F5344CB8AC3E}">
        <p14:creationId xmlns:p14="http://schemas.microsoft.com/office/powerpoint/2010/main" val="2751978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166E-AD9C-41A8-9CC9-4CD75CBF8738}"/>
              </a:ext>
            </a:extLst>
          </p:cNvPr>
          <p:cNvSpPr>
            <a:spLocks noGrp="1"/>
          </p:cNvSpPr>
          <p:nvPr>
            <p:ph type="title"/>
          </p:nvPr>
        </p:nvSpPr>
        <p:spPr/>
        <p:txBody>
          <a:bodyPr/>
          <a:lstStyle/>
          <a:p>
            <a:pPr algn="ctr"/>
            <a:r>
              <a:rPr lang="en-US" dirty="0"/>
              <a:t>Preparing for the RHC Certification Inspection   </a:t>
            </a:r>
          </a:p>
        </p:txBody>
      </p:sp>
      <p:sp>
        <p:nvSpPr>
          <p:cNvPr id="4" name="Content Placeholder 3">
            <a:extLst>
              <a:ext uri="{FF2B5EF4-FFF2-40B4-BE49-F238E27FC236}">
                <a16:creationId xmlns:a16="http://schemas.microsoft.com/office/drawing/2014/main" id="{DF06C7CE-C5FB-442C-BC9D-2F4B24BE8B7B}"/>
              </a:ext>
            </a:extLst>
          </p:cNvPr>
          <p:cNvSpPr>
            <a:spLocks noGrp="1"/>
          </p:cNvSpPr>
          <p:nvPr>
            <p:ph sz="quarter" idx="14"/>
          </p:nvPr>
        </p:nvSpPr>
        <p:spPr>
          <a:xfrm>
            <a:off x="503487" y="1618593"/>
            <a:ext cx="7928359" cy="4851097"/>
          </a:xfrm>
        </p:spPr>
        <p:txBody>
          <a:bodyPr/>
          <a:lstStyle/>
          <a:p>
            <a:pPr marL="457200" indent="-457200" algn="l">
              <a:buAutoNum type="arabicParenBoth"/>
            </a:pPr>
            <a:r>
              <a:rPr lang="en-US" dirty="0"/>
              <a:t>RHC Policy and Procedure Manual: </a:t>
            </a:r>
            <a:r>
              <a:rPr lang="en-US" sz="1600" b="0" dirty="0"/>
              <a:t>cover key human resource policies, administrative policies, clinical procedures and protocols, and medical guidelines per RHC Code of Federal Regulations (CFR) §491.7(a)(2).</a:t>
            </a:r>
          </a:p>
          <a:p>
            <a:pPr algn="l"/>
            <a:r>
              <a:rPr lang="en-US" sz="1600" b="0" dirty="0"/>
              <a:t>Developing human resource policies, there are several laws, administrative</a:t>
            </a:r>
          </a:p>
          <a:p>
            <a:pPr algn="l"/>
            <a:r>
              <a:rPr lang="en-US" sz="1600" b="0" dirty="0"/>
              <a:t>rules, acts, and regulations that must be considered: RHC Code of Federal Regulations, RHC Interpretative Guidelines, State and Federal Laws, State Public Health Code, and Professional Practice Standards.</a:t>
            </a:r>
          </a:p>
          <a:p>
            <a:pPr algn="l"/>
            <a:r>
              <a:rPr lang="en-US" sz="1600" b="0" dirty="0"/>
              <a:t>The Human Resource policies should include:</a:t>
            </a:r>
          </a:p>
          <a:p>
            <a:pPr marL="285750" indent="-285750" algn="l">
              <a:buFont typeface="Wingdings" panose="05000000000000000000" pitchFamily="2" charset="2"/>
              <a:buChar char="q"/>
            </a:pPr>
            <a:r>
              <a:rPr lang="en-US" sz="1600" b="0" dirty="0"/>
              <a:t> job descriptions</a:t>
            </a:r>
          </a:p>
          <a:p>
            <a:pPr marL="285750" indent="-285750" algn="l">
              <a:buFont typeface="Wingdings" panose="05000000000000000000" pitchFamily="2" charset="2"/>
              <a:buChar char="q"/>
            </a:pPr>
            <a:r>
              <a:rPr lang="en-US" sz="1600" b="0" dirty="0"/>
              <a:t> benefits, compensation and pay practice</a:t>
            </a:r>
          </a:p>
          <a:p>
            <a:pPr marL="285750" indent="-285750" algn="l">
              <a:buFont typeface="Wingdings" panose="05000000000000000000" pitchFamily="2" charset="2"/>
              <a:buChar char="q"/>
            </a:pPr>
            <a:r>
              <a:rPr lang="en-US" sz="1600" b="0" dirty="0"/>
              <a:t>employment criteria and conditions of employment</a:t>
            </a:r>
          </a:p>
          <a:p>
            <a:pPr marL="285750" indent="-285750" algn="l">
              <a:buFont typeface="Wingdings" panose="05000000000000000000" pitchFamily="2" charset="2"/>
              <a:buChar char="q"/>
            </a:pPr>
            <a:r>
              <a:rPr lang="en-US" sz="1600" b="0" dirty="0"/>
              <a:t>smoking, drug use/possession and distribution</a:t>
            </a:r>
          </a:p>
          <a:p>
            <a:pPr marL="285750" indent="-285750" algn="l">
              <a:buFont typeface="Wingdings" panose="05000000000000000000" pitchFamily="2" charset="2"/>
              <a:buChar char="q"/>
            </a:pPr>
            <a:r>
              <a:rPr lang="en-US" sz="1600" b="0" dirty="0"/>
              <a:t>appointment of providers/credentialing</a:t>
            </a:r>
          </a:p>
          <a:p>
            <a:pPr marL="285750" indent="-285750" algn="l">
              <a:buFont typeface="Wingdings" panose="05000000000000000000" pitchFamily="2" charset="2"/>
              <a:buChar char="q"/>
            </a:pPr>
            <a:r>
              <a:rPr lang="en-US" sz="1600" b="0" dirty="0"/>
              <a:t>confidentiality</a:t>
            </a:r>
          </a:p>
          <a:p>
            <a:pPr marL="285750" indent="-285750" algn="l">
              <a:buFont typeface="Wingdings" panose="05000000000000000000" pitchFamily="2" charset="2"/>
              <a:buChar char="q"/>
            </a:pPr>
            <a:r>
              <a:rPr lang="en-US" sz="1600" b="0" dirty="0"/>
              <a:t>personnel files (organization, management, and access)</a:t>
            </a:r>
          </a:p>
          <a:p>
            <a:pPr marL="285750" indent="-285750" algn="l">
              <a:buFont typeface="Wingdings" panose="05000000000000000000" pitchFamily="2" charset="2"/>
              <a:buChar char="q"/>
            </a:pPr>
            <a:r>
              <a:rPr lang="en-US" sz="1600" b="0" dirty="0"/>
              <a:t>harassment, and employee privacy</a:t>
            </a:r>
            <a:endParaRPr lang="en-US" sz="1600" dirty="0"/>
          </a:p>
        </p:txBody>
      </p:sp>
    </p:spTree>
    <p:extLst>
      <p:ext uri="{BB962C8B-B14F-4D97-AF65-F5344CB8AC3E}">
        <p14:creationId xmlns:p14="http://schemas.microsoft.com/office/powerpoint/2010/main" val="116741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8925-E527-42C2-A30D-C4DBD67F5CC4}"/>
              </a:ext>
            </a:extLst>
          </p:cNvPr>
          <p:cNvSpPr>
            <a:spLocks noGrp="1"/>
          </p:cNvSpPr>
          <p:nvPr>
            <p:ph type="title"/>
          </p:nvPr>
        </p:nvSpPr>
        <p:spPr/>
        <p:txBody>
          <a:bodyPr/>
          <a:lstStyle/>
          <a:p>
            <a:r>
              <a:rPr lang="en-US" dirty="0"/>
              <a:t>Preparing for the RHC Inspection </a:t>
            </a:r>
          </a:p>
        </p:txBody>
      </p:sp>
      <p:sp>
        <p:nvSpPr>
          <p:cNvPr id="4" name="Content Placeholder 3">
            <a:extLst>
              <a:ext uri="{FF2B5EF4-FFF2-40B4-BE49-F238E27FC236}">
                <a16:creationId xmlns:a16="http://schemas.microsoft.com/office/drawing/2014/main" id="{C27E22F6-0C5E-4334-9BF3-F6617319B30D}"/>
              </a:ext>
            </a:extLst>
          </p:cNvPr>
          <p:cNvSpPr>
            <a:spLocks noGrp="1"/>
          </p:cNvSpPr>
          <p:nvPr>
            <p:ph sz="quarter" idx="14"/>
          </p:nvPr>
        </p:nvSpPr>
        <p:spPr/>
        <p:txBody>
          <a:bodyPr/>
          <a:lstStyle/>
          <a:p>
            <a:pPr algn="l"/>
            <a:r>
              <a:rPr lang="en-US" dirty="0"/>
              <a:t>Administrative policies should include:  </a:t>
            </a:r>
          </a:p>
          <a:p>
            <a:pPr algn="l"/>
            <a:endParaRPr lang="en-US" dirty="0"/>
          </a:p>
        </p:txBody>
      </p:sp>
      <p:pic>
        <p:nvPicPr>
          <p:cNvPr id="5" name="Picture 4">
            <a:extLst>
              <a:ext uri="{FF2B5EF4-FFF2-40B4-BE49-F238E27FC236}">
                <a16:creationId xmlns:a16="http://schemas.microsoft.com/office/drawing/2014/main" id="{66B582A3-52CA-40B8-8D55-2AC5EB060F9D}"/>
              </a:ext>
            </a:extLst>
          </p:cNvPr>
          <p:cNvPicPr>
            <a:picLocks noChangeAspect="1"/>
          </p:cNvPicPr>
          <p:nvPr/>
        </p:nvPicPr>
        <p:blipFill>
          <a:blip r:embed="rId3"/>
          <a:stretch>
            <a:fillRect/>
          </a:stretch>
        </p:blipFill>
        <p:spPr>
          <a:xfrm>
            <a:off x="274118" y="2226955"/>
            <a:ext cx="8493633" cy="3749234"/>
          </a:xfrm>
          <a:prstGeom prst="rect">
            <a:avLst/>
          </a:prstGeom>
        </p:spPr>
      </p:pic>
    </p:spTree>
    <p:extLst>
      <p:ext uri="{BB962C8B-B14F-4D97-AF65-F5344CB8AC3E}">
        <p14:creationId xmlns:p14="http://schemas.microsoft.com/office/powerpoint/2010/main" val="2908716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80AD-A7FC-405C-AA6F-D3AB79FCC305}"/>
              </a:ext>
            </a:extLst>
          </p:cNvPr>
          <p:cNvSpPr>
            <a:spLocks noGrp="1"/>
          </p:cNvSpPr>
          <p:nvPr>
            <p:ph type="title"/>
          </p:nvPr>
        </p:nvSpPr>
        <p:spPr/>
        <p:txBody>
          <a:bodyPr/>
          <a:lstStyle/>
          <a:p>
            <a:r>
              <a:rPr lang="en-US" dirty="0"/>
              <a:t>Preparing for the RHC Inspection </a:t>
            </a:r>
          </a:p>
        </p:txBody>
      </p:sp>
      <p:sp>
        <p:nvSpPr>
          <p:cNvPr id="4" name="Content Placeholder 3">
            <a:extLst>
              <a:ext uri="{FF2B5EF4-FFF2-40B4-BE49-F238E27FC236}">
                <a16:creationId xmlns:a16="http://schemas.microsoft.com/office/drawing/2014/main" id="{B273AF5D-9F1F-4EC0-8A5E-2563F92EC839}"/>
              </a:ext>
            </a:extLst>
          </p:cNvPr>
          <p:cNvSpPr>
            <a:spLocks noGrp="1"/>
          </p:cNvSpPr>
          <p:nvPr>
            <p:ph sz="quarter" idx="14"/>
          </p:nvPr>
        </p:nvSpPr>
        <p:spPr/>
        <p:txBody>
          <a:bodyPr/>
          <a:lstStyle/>
          <a:p>
            <a:pPr algn="l"/>
            <a:r>
              <a:rPr lang="en-US" dirty="0"/>
              <a:t>Clinical Policies should include:</a:t>
            </a:r>
          </a:p>
          <a:p>
            <a:pPr algn="l"/>
            <a:r>
              <a:rPr lang="en-US" dirty="0"/>
              <a:t> </a:t>
            </a:r>
          </a:p>
          <a:p>
            <a:pPr algn="l"/>
            <a:endParaRPr lang="en-US" dirty="0"/>
          </a:p>
        </p:txBody>
      </p:sp>
      <p:pic>
        <p:nvPicPr>
          <p:cNvPr id="7" name="Picture 6">
            <a:extLst>
              <a:ext uri="{FF2B5EF4-FFF2-40B4-BE49-F238E27FC236}">
                <a16:creationId xmlns:a16="http://schemas.microsoft.com/office/drawing/2014/main" id="{42A11653-5B4C-4412-BAE7-4D04A7FF02EB}"/>
              </a:ext>
            </a:extLst>
          </p:cNvPr>
          <p:cNvPicPr>
            <a:picLocks noChangeAspect="1"/>
          </p:cNvPicPr>
          <p:nvPr/>
        </p:nvPicPr>
        <p:blipFill>
          <a:blip r:embed="rId3"/>
          <a:stretch>
            <a:fillRect/>
          </a:stretch>
        </p:blipFill>
        <p:spPr>
          <a:xfrm>
            <a:off x="313941" y="1952613"/>
            <a:ext cx="7894638" cy="3433000"/>
          </a:xfrm>
          <a:prstGeom prst="rect">
            <a:avLst/>
          </a:prstGeom>
        </p:spPr>
      </p:pic>
    </p:spTree>
    <p:extLst>
      <p:ext uri="{BB962C8B-B14F-4D97-AF65-F5344CB8AC3E}">
        <p14:creationId xmlns:p14="http://schemas.microsoft.com/office/powerpoint/2010/main" val="2157607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4088B-9F86-4C64-85CE-FF2EB4EB7A62}"/>
              </a:ext>
            </a:extLst>
          </p:cNvPr>
          <p:cNvSpPr>
            <a:spLocks noGrp="1"/>
          </p:cNvSpPr>
          <p:nvPr>
            <p:ph type="title"/>
          </p:nvPr>
        </p:nvSpPr>
        <p:spPr>
          <a:xfrm>
            <a:off x="559250" y="619537"/>
            <a:ext cx="7843267" cy="548640"/>
          </a:xfrm>
        </p:spPr>
        <p:txBody>
          <a:bodyPr/>
          <a:lstStyle/>
          <a:p>
            <a:r>
              <a:rPr lang="en-US" dirty="0"/>
              <a:t>Preparing for the RHC Inspection </a:t>
            </a:r>
          </a:p>
        </p:txBody>
      </p:sp>
      <p:sp>
        <p:nvSpPr>
          <p:cNvPr id="4" name="Content Placeholder 3">
            <a:extLst>
              <a:ext uri="{FF2B5EF4-FFF2-40B4-BE49-F238E27FC236}">
                <a16:creationId xmlns:a16="http://schemas.microsoft.com/office/drawing/2014/main" id="{AC88B858-4658-4701-8091-DF600DF148AA}"/>
              </a:ext>
            </a:extLst>
          </p:cNvPr>
          <p:cNvSpPr>
            <a:spLocks noGrp="1"/>
          </p:cNvSpPr>
          <p:nvPr>
            <p:ph sz="quarter" idx="14"/>
          </p:nvPr>
        </p:nvSpPr>
        <p:spPr/>
        <p:txBody>
          <a:bodyPr/>
          <a:lstStyle/>
          <a:p>
            <a:pPr algn="l"/>
            <a:r>
              <a:rPr lang="en-US" dirty="0"/>
              <a:t>Medical Records </a:t>
            </a:r>
          </a:p>
        </p:txBody>
      </p:sp>
      <p:pic>
        <p:nvPicPr>
          <p:cNvPr id="5" name="Picture 4">
            <a:extLst>
              <a:ext uri="{FF2B5EF4-FFF2-40B4-BE49-F238E27FC236}">
                <a16:creationId xmlns:a16="http://schemas.microsoft.com/office/drawing/2014/main" id="{5E6AAA23-BFD9-4C87-8367-9EC711BA8932}"/>
              </a:ext>
            </a:extLst>
          </p:cNvPr>
          <p:cNvPicPr>
            <a:picLocks noChangeAspect="1"/>
          </p:cNvPicPr>
          <p:nvPr/>
        </p:nvPicPr>
        <p:blipFill>
          <a:blip r:embed="rId3"/>
          <a:stretch>
            <a:fillRect/>
          </a:stretch>
        </p:blipFill>
        <p:spPr>
          <a:xfrm>
            <a:off x="674369" y="2018446"/>
            <a:ext cx="8063307" cy="3503981"/>
          </a:xfrm>
          <a:prstGeom prst="rect">
            <a:avLst/>
          </a:prstGeom>
        </p:spPr>
      </p:pic>
    </p:spTree>
    <p:extLst>
      <p:ext uri="{BB962C8B-B14F-4D97-AF65-F5344CB8AC3E}">
        <p14:creationId xmlns:p14="http://schemas.microsoft.com/office/powerpoint/2010/main" val="40268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0D27-6F5B-4FBE-8AE1-0F8AEC12AA58}"/>
              </a:ext>
            </a:extLst>
          </p:cNvPr>
          <p:cNvSpPr>
            <a:spLocks noGrp="1"/>
          </p:cNvSpPr>
          <p:nvPr>
            <p:ph type="title"/>
          </p:nvPr>
        </p:nvSpPr>
        <p:spPr/>
        <p:txBody>
          <a:bodyPr/>
          <a:lstStyle/>
          <a:p>
            <a:r>
              <a:rPr lang="en-US" dirty="0"/>
              <a:t>Preparing for the RHC Inspection </a:t>
            </a:r>
          </a:p>
        </p:txBody>
      </p:sp>
      <p:sp>
        <p:nvSpPr>
          <p:cNvPr id="4" name="Content Placeholder 3">
            <a:extLst>
              <a:ext uri="{FF2B5EF4-FFF2-40B4-BE49-F238E27FC236}">
                <a16:creationId xmlns:a16="http://schemas.microsoft.com/office/drawing/2014/main" id="{C0D4EA5F-F53C-4BA0-8BA5-33872AE3F293}"/>
              </a:ext>
            </a:extLst>
          </p:cNvPr>
          <p:cNvSpPr>
            <a:spLocks noGrp="1"/>
          </p:cNvSpPr>
          <p:nvPr>
            <p:ph sz="quarter" idx="14"/>
          </p:nvPr>
        </p:nvSpPr>
        <p:spPr/>
        <p:txBody>
          <a:bodyPr/>
          <a:lstStyle/>
          <a:p>
            <a:pPr algn="l"/>
            <a:r>
              <a:rPr lang="en-US" dirty="0"/>
              <a:t>Facility  </a:t>
            </a:r>
          </a:p>
          <a:p>
            <a:pPr marL="342900" indent="-342900" algn="l">
              <a:buFont typeface="Wingdings" panose="05000000000000000000" pitchFamily="2" charset="2"/>
              <a:buChar char="q"/>
            </a:pPr>
            <a:r>
              <a:rPr lang="en-US" sz="1800" dirty="0"/>
              <a:t>To insure the safety of patients, personnel, and the public, the physical site should be maintained consistent with appropriate State and local building, fire, and safety codes. </a:t>
            </a:r>
          </a:p>
          <a:p>
            <a:pPr marL="342900" indent="-342900" algn="l">
              <a:buFont typeface="Wingdings" panose="05000000000000000000" pitchFamily="2" charset="2"/>
              <a:buChar char="q"/>
            </a:pPr>
            <a:r>
              <a:rPr lang="en-US" sz="1800" dirty="0"/>
              <a:t>Free from hazards that may affect the safety of patients, personnel, and the public. </a:t>
            </a:r>
          </a:p>
          <a:p>
            <a:pPr marL="342900" indent="-342900" algn="l">
              <a:buFont typeface="Wingdings" panose="05000000000000000000" pitchFamily="2" charset="2"/>
              <a:buChar char="q"/>
            </a:pPr>
            <a:r>
              <a:rPr lang="en-US" sz="1800" dirty="0"/>
              <a:t>Provide adequate space for the provision of direct services </a:t>
            </a:r>
          </a:p>
          <a:p>
            <a:pPr marL="342900" indent="-342900" algn="l">
              <a:buFont typeface="Wingdings" panose="05000000000000000000" pitchFamily="2" charset="2"/>
              <a:buChar char="q"/>
            </a:pPr>
            <a:r>
              <a:rPr lang="en-US" sz="1800" dirty="0"/>
              <a:t>Provide laboratory services directly to its patients </a:t>
            </a:r>
          </a:p>
          <a:p>
            <a:pPr marL="342900" indent="-342900" algn="l">
              <a:buFont typeface="Wingdings" panose="05000000000000000000" pitchFamily="2" charset="2"/>
              <a:buChar char="q"/>
            </a:pPr>
            <a:r>
              <a:rPr lang="en-US" sz="1800" dirty="0"/>
              <a:t>Clinical Laboratory Improvement Amendments (CLIA) certificate of waiver. ( perform simple laboratory examinations and procedures)</a:t>
            </a:r>
          </a:p>
          <a:p>
            <a:pPr marL="342900" indent="-342900" algn="l">
              <a:buFont typeface="Wingdings" panose="05000000000000000000" pitchFamily="2" charset="2"/>
              <a:buChar char="q"/>
            </a:pPr>
            <a:r>
              <a:rPr lang="en-US" sz="1800" dirty="0"/>
              <a:t>Preventive maintenance program to ensure that all essential mechanical, electrical, and patient-care equipment is maintained in safe operating condition.  </a:t>
            </a:r>
          </a:p>
          <a:p>
            <a:pPr marL="342900" indent="-342900" algn="l">
              <a:buFont typeface="Wingdings" panose="05000000000000000000" pitchFamily="2" charset="2"/>
              <a:buChar char="q"/>
            </a:pPr>
            <a:r>
              <a:rPr lang="en-US" sz="1800" dirty="0"/>
              <a:t>Assuring the safety of patients in case of non-medical emergencies that include, placing exit signs in appropriate locations and taking other appropriate measures.   </a:t>
            </a:r>
          </a:p>
          <a:p>
            <a:pPr marL="342900" indent="-342900" algn="l">
              <a:buFont typeface="Wingdings" panose="05000000000000000000" pitchFamily="2" charset="2"/>
              <a:buChar char="q"/>
            </a:pPr>
            <a:endParaRPr lang="en-US" sz="1800" dirty="0"/>
          </a:p>
          <a:p>
            <a:pPr algn="l"/>
            <a:endParaRPr lang="en-US" dirty="0"/>
          </a:p>
        </p:txBody>
      </p:sp>
    </p:spTree>
    <p:extLst>
      <p:ext uri="{BB962C8B-B14F-4D97-AF65-F5344CB8AC3E}">
        <p14:creationId xmlns:p14="http://schemas.microsoft.com/office/powerpoint/2010/main" val="696898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30F5B-DE28-4762-B01D-018682CFA0F3}"/>
              </a:ext>
            </a:extLst>
          </p:cNvPr>
          <p:cNvSpPr>
            <a:spLocks noGrp="1"/>
          </p:cNvSpPr>
          <p:nvPr>
            <p:ph type="title"/>
          </p:nvPr>
        </p:nvSpPr>
        <p:spPr/>
        <p:txBody>
          <a:bodyPr/>
          <a:lstStyle/>
          <a:p>
            <a:r>
              <a:rPr lang="en-US" dirty="0"/>
              <a:t>Preparing for the RHC Inspection </a:t>
            </a:r>
          </a:p>
        </p:txBody>
      </p:sp>
      <p:sp>
        <p:nvSpPr>
          <p:cNvPr id="4" name="Content Placeholder 3">
            <a:extLst>
              <a:ext uri="{FF2B5EF4-FFF2-40B4-BE49-F238E27FC236}">
                <a16:creationId xmlns:a16="http://schemas.microsoft.com/office/drawing/2014/main" id="{F064F602-81F1-4BB0-B589-30EB7A41D600}"/>
              </a:ext>
            </a:extLst>
          </p:cNvPr>
          <p:cNvSpPr>
            <a:spLocks noGrp="1"/>
          </p:cNvSpPr>
          <p:nvPr>
            <p:ph sz="quarter" idx="14"/>
          </p:nvPr>
        </p:nvSpPr>
        <p:spPr>
          <a:xfrm>
            <a:off x="622998" y="1172694"/>
            <a:ext cx="7894638" cy="4902890"/>
          </a:xfrm>
        </p:spPr>
        <p:txBody>
          <a:bodyPr/>
          <a:lstStyle/>
          <a:p>
            <a:pPr algn="l"/>
            <a:r>
              <a:rPr lang="en-US" dirty="0"/>
              <a:t>Program Evaluation: </a:t>
            </a:r>
          </a:p>
          <a:p>
            <a:pPr marL="285750" indent="-285750" algn="l">
              <a:buFont typeface="Wingdings" panose="05000000000000000000" pitchFamily="2" charset="2"/>
              <a:buChar char="q"/>
            </a:pPr>
            <a:r>
              <a:rPr lang="en-US" sz="1800" b="0" dirty="0"/>
              <a:t>An evaluation of the clinic’s total operation including the overall organization, administration, policies and procedures covering personnel, fiscal and patient care areas must be done at least annually. </a:t>
            </a:r>
          </a:p>
          <a:p>
            <a:pPr marL="285750" indent="-285750" algn="l">
              <a:buFont typeface="Wingdings" panose="05000000000000000000" pitchFamily="2" charset="2"/>
              <a:buChar char="q"/>
            </a:pPr>
            <a:r>
              <a:rPr lang="en-US" sz="1800" b="0" dirty="0"/>
              <a:t>This evaluation may be done by the clinic; an outside group of professional personnel that includes one or more physicians and one or more physician assistants or nurse practitioners and at least one individual who is not part of the clinic staff; or through arrangement with other appropriate professionals. </a:t>
            </a:r>
          </a:p>
          <a:p>
            <a:pPr marL="285750" indent="-285750" algn="l">
              <a:buFont typeface="Wingdings" panose="05000000000000000000" pitchFamily="2" charset="2"/>
              <a:buChar char="q"/>
            </a:pPr>
            <a:r>
              <a:rPr lang="en-US" sz="1800" b="0" dirty="0"/>
              <a:t>The State survey does not constitute any part of this program evaluation.</a:t>
            </a:r>
          </a:p>
          <a:p>
            <a:pPr algn="l"/>
            <a:endParaRPr lang="en-US" sz="1800" dirty="0"/>
          </a:p>
        </p:txBody>
      </p:sp>
      <p:pic>
        <p:nvPicPr>
          <p:cNvPr id="5" name="Picture 4">
            <a:extLst>
              <a:ext uri="{FF2B5EF4-FFF2-40B4-BE49-F238E27FC236}">
                <a16:creationId xmlns:a16="http://schemas.microsoft.com/office/drawing/2014/main" id="{411F3C73-D64B-43E9-90BE-1F2FE1B8EE05}"/>
              </a:ext>
            </a:extLst>
          </p:cNvPr>
          <p:cNvPicPr>
            <a:picLocks noChangeAspect="1"/>
          </p:cNvPicPr>
          <p:nvPr/>
        </p:nvPicPr>
        <p:blipFill>
          <a:blip r:embed="rId3"/>
          <a:stretch>
            <a:fillRect/>
          </a:stretch>
        </p:blipFill>
        <p:spPr>
          <a:xfrm>
            <a:off x="449540" y="4139380"/>
            <a:ext cx="8241553" cy="2357313"/>
          </a:xfrm>
          <a:prstGeom prst="rect">
            <a:avLst/>
          </a:prstGeom>
        </p:spPr>
      </p:pic>
    </p:spTree>
    <p:extLst>
      <p:ext uri="{BB962C8B-B14F-4D97-AF65-F5344CB8AC3E}">
        <p14:creationId xmlns:p14="http://schemas.microsoft.com/office/powerpoint/2010/main" val="2249650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A6BE-4388-4294-8F31-493AB043A32E}"/>
              </a:ext>
            </a:extLst>
          </p:cNvPr>
          <p:cNvSpPr>
            <a:spLocks noGrp="1"/>
          </p:cNvSpPr>
          <p:nvPr>
            <p:ph type="title"/>
          </p:nvPr>
        </p:nvSpPr>
        <p:spPr/>
        <p:txBody>
          <a:bodyPr/>
          <a:lstStyle/>
          <a:p>
            <a:r>
              <a:rPr lang="en-US" dirty="0"/>
              <a:t>Successful Survey…Plan and Prepare</a:t>
            </a:r>
          </a:p>
        </p:txBody>
      </p:sp>
      <p:pic>
        <p:nvPicPr>
          <p:cNvPr id="5" name="Content Placeholder 4">
            <a:extLst>
              <a:ext uri="{FF2B5EF4-FFF2-40B4-BE49-F238E27FC236}">
                <a16:creationId xmlns:a16="http://schemas.microsoft.com/office/drawing/2014/main" id="{BF9BD0AC-01B8-46B7-B1C5-6E5AADDFB253}"/>
              </a:ext>
            </a:extLst>
          </p:cNvPr>
          <p:cNvPicPr>
            <a:picLocks noGrp="1" noChangeAspect="1"/>
          </p:cNvPicPr>
          <p:nvPr>
            <p:ph sz="quarter" idx="14"/>
          </p:nvPr>
        </p:nvPicPr>
        <p:blipFill>
          <a:blip r:embed="rId3"/>
          <a:stretch>
            <a:fillRect/>
          </a:stretch>
        </p:blipFill>
        <p:spPr>
          <a:xfrm>
            <a:off x="674369" y="3611093"/>
            <a:ext cx="7894638" cy="2802596"/>
          </a:xfrm>
          <a:prstGeom prst="rect">
            <a:avLst/>
          </a:prstGeom>
        </p:spPr>
      </p:pic>
      <p:sp>
        <p:nvSpPr>
          <p:cNvPr id="6" name="TextBox 5">
            <a:extLst>
              <a:ext uri="{FF2B5EF4-FFF2-40B4-BE49-F238E27FC236}">
                <a16:creationId xmlns:a16="http://schemas.microsoft.com/office/drawing/2014/main" id="{13C81DF9-F4B0-4FBD-91FA-B1584F889901}"/>
              </a:ext>
            </a:extLst>
          </p:cNvPr>
          <p:cNvSpPr txBox="1"/>
          <p:nvPr/>
        </p:nvSpPr>
        <p:spPr>
          <a:xfrm>
            <a:off x="317507" y="1172694"/>
            <a:ext cx="8152124" cy="2585323"/>
          </a:xfrm>
          <a:prstGeom prst="rect">
            <a:avLst/>
          </a:prstGeom>
          <a:noFill/>
        </p:spPr>
        <p:txBody>
          <a:bodyPr wrap="square" rtlCol="0">
            <a:spAutoFit/>
          </a:bodyPr>
          <a:lstStyle/>
          <a:p>
            <a:r>
              <a:rPr lang="en-US" dirty="0"/>
              <a:t>Certification Survey results in </a:t>
            </a:r>
            <a:r>
              <a:rPr lang="en-US" b="1" dirty="0">
                <a:solidFill>
                  <a:srgbClr val="FF0000"/>
                </a:solidFill>
              </a:rPr>
              <a:t>no deficiencies</a:t>
            </a:r>
          </a:p>
          <a:p>
            <a:pPr marL="285750" indent="-285750">
              <a:buFont typeface="Wingdings" panose="05000000000000000000" pitchFamily="2" charset="2"/>
              <a:buChar char="q"/>
            </a:pPr>
            <a:r>
              <a:rPr lang="en-US" dirty="0"/>
              <a:t>The State agency has ten(10) calendar days to prepare the Survey Packet for the CMS Regional Office (RO) with a recommendation of approval. </a:t>
            </a:r>
          </a:p>
          <a:p>
            <a:pPr marL="285750" indent="-285750">
              <a:buFont typeface="Wingdings" panose="05000000000000000000" pitchFamily="2" charset="2"/>
              <a:buChar char="q"/>
            </a:pPr>
            <a:r>
              <a:rPr lang="en-US" dirty="0"/>
              <a:t>The RO has 60 days to review and approve the survey packet and issue the Medicare Provider Letter to the clinic. </a:t>
            </a:r>
          </a:p>
          <a:p>
            <a:pPr marL="285750" indent="-285750">
              <a:buFont typeface="Wingdings" panose="05000000000000000000" pitchFamily="2" charset="2"/>
              <a:buChar char="q"/>
            </a:pPr>
            <a:r>
              <a:rPr lang="en-US" dirty="0"/>
              <a:t>RHC Provider-based entity, the provider-based request- submit to RO with the survey packet. The RO will make the PB determination and will notify the appropriate Fiscal Intermediary via the Medicare Tie-In Notice.   </a:t>
            </a:r>
          </a:p>
          <a:p>
            <a:r>
              <a:rPr lang="en-US" dirty="0"/>
              <a:t> </a:t>
            </a:r>
          </a:p>
        </p:txBody>
      </p:sp>
    </p:spTree>
    <p:extLst>
      <p:ext uri="{BB962C8B-B14F-4D97-AF65-F5344CB8AC3E}">
        <p14:creationId xmlns:p14="http://schemas.microsoft.com/office/powerpoint/2010/main" val="168620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1D61-5B5B-43E7-A187-B8525D8FC5ED}"/>
              </a:ext>
            </a:extLst>
          </p:cNvPr>
          <p:cNvSpPr>
            <a:spLocks noGrp="1"/>
          </p:cNvSpPr>
          <p:nvPr>
            <p:ph type="title"/>
          </p:nvPr>
        </p:nvSpPr>
        <p:spPr/>
        <p:txBody>
          <a:bodyPr/>
          <a:lstStyle/>
          <a:p>
            <a:r>
              <a:rPr lang="en-US" dirty="0"/>
              <a:t>Unsuccessful Survey   </a:t>
            </a:r>
          </a:p>
        </p:txBody>
      </p:sp>
      <p:sp>
        <p:nvSpPr>
          <p:cNvPr id="4" name="Content Placeholder 3">
            <a:extLst>
              <a:ext uri="{FF2B5EF4-FFF2-40B4-BE49-F238E27FC236}">
                <a16:creationId xmlns:a16="http://schemas.microsoft.com/office/drawing/2014/main" id="{498D6184-9ABF-429A-B9E6-DDED8ABEFBDD}"/>
              </a:ext>
            </a:extLst>
          </p:cNvPr>
          <p:cNvSpPr>
            <a:spLocks noGrp="1"/>
          </p:cNvSpPr>
          <p:nvPr>
            <p:ph sz="quarter" idx="14"/>
          </p:nvPr>
        </p:nvSpPr>
        <p:spPr>
          <a:xfrm>
            <a:off x="622998" y="1172694"/>
            <a:ext cx="7894638" cy="4902890"/>
          </a:xfrm>
        </p:spPr>
        <p:txBody>
          <a:bodyPr/>
          <a:lstStyle/>
          <a:p>
            <a:pPr algn="l"/>
            <a:r>
              <a:rPr lang="en-US" dirty="0"/>
              <a:t>Result in deficiencies or citations: </a:t>
            </a:r>
          </a:p>
          <a:p>
            <a:pPr marL="342900" indent="-342900" algn="l">
              <a:buFont typeface="Wingdings" panose="05000000000000000000" pitchFamily="2" charset="2"/>
              <a:buChar char="q"/>
            </a:pPr>
            <a:r>
              <a:rPr lang="en-US" sz="2000" dirty="0"/>
              <a:t>A Statement of Deficiencies will be sent to the clinic by the State agency within ten (10) days of the survey. </a:t>
            </a:r>
          </a:p>
          <a:p>
            <a:pPr marL="342900" indent="-342900" algn="l">
              <a:buFont typeface="Wingdings" panose="05000000000000000000" pitchFamily="2" charset="2"/>
              <a:buChar char="q"/>
            </a:pPr>
            <a:r>
              <a:rPr lang="en-US" sz="2000" dirty="0"/>
              <a:t>The clinic will have 10 days to develop a Plan of Correction (POC) and submit the POC back to the State agency. </a:t>
            </a:r>
          </a:p>
          <a:p>
            <a:pPr marL="342900" indent="-342900" algn="l">
              <a:buFont typeface="Wingdings" panose="05000000000000000000" pitchFamily="2" charset="2"/>
              <a:buChar char="q"/>
            </a:pPr>
            <a:r>
              <a:rPr lang="en-US" sz="2000" dirty="0"/>
              <a:t>An initial submission to the Medicare program cannot be certified or approved unless in compliance with the Conditions of Coverage. </a:t>
            </a:r>
          </a:p>
          <a:p>
            <a:pPr marL="342900" indent="-342900" algn="l">
              <a:buFont typeface="Wingdings" panose="05000000000000000000" pitchFamily="2" charset="2"/>
              <a:buChar char="q"/>
            </a:pPr>
            <a:r>
              <a:rPr lang="en-US" sz="2000" dirty="0"/>
              <a:t>Judgement of the surveyor, if the deficiencies are still non-compliance at the condition level, then cannot be approved; need a follow-up survey. </a:t>
            </a:r>
          </a:p>
          <a:p>
            <a:pPr marL="342900" indent="-342900" algn="l">
              <a:buFont typeface="Wingdings" panose="05000000000000000000" pitchFamily="2" charset="2"/>
              <a:buChar char="q"/>
            </a:pPr>
            <a:r>
              <a:rPr lang="en-US" sz="2000" dirty="0"/>
              <a:t>Until deficiencies are in compliance. The State will review the POC for completeness. </a:t>
            </a:r>
          </a:p>
          <a:p>
            <a:pPr marL="342900" indent="-342900" algn="l">
              <a:buFont typeface="Wingdings" panose="05000000000000000000" pitchFamily="2" charset="2"/>
              <a:buChar char="q"/>
            </a:pPr>
            <a:r>
              <a:rPr lang="en-US" sz="2000" dirty="0"/>
              <a:t>POC include: doable or realistic, it must have completion dates, specifically address the citation, if appropriate, document proof of compliance.  </a:t>
            </a:r>
          </a:p>
        </p:txBody>
      </p:sp>
    </p:spTree>
    <p:extLst>
      <p:ext uri="{BB962C8B-B14F-4D97-AF65-F5344CB8AC3E}">
        <p14:creationId xmlns:p14="http://schemas.microsoft.com/office/powerpoint/2010/main" val="1735764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ABFC-1588-48AB-AF2D-F0E1B37A3583}"/>
              </a:ext>
            </a:extLst>
          </p:cNvPr>
          <p:cNvSpPr>
            <a:spLocks noGrp="1"/>
          </p:cNvSpPr>
          <p:nvPr>
            <p:ph type="title"/>
          </p:nvPr>
        </p:nvSpPr>
        <p:spPr/>
        <p:txBody>
          <a:bodyPr/>
          <a:lstStyle/>
          <a:p>
            <a:r>
              <a:rPr lang="en-US" dirty="0"/>
              <a:t>Guidance for Survey Steps </a:t>
            </a:r>
          </a:p>
        </p:txBody>
      </p:sp>
      <p:sp>
        <p:nvSpPr>
          <p:cNvPr id="4" name="Content Placeholder 3">
            <a:extLst>
              <a:ext uri="{FF2B5EF4-FFF2-40B4-BE49-F238E27FC236}">
                <a16:creationId xmlns:a16="http://schemas.microsoft.com/office/drawing/2014/main" id="{282EFF03-5111-43EF-8EA0-AF47F9DFCCAE}"/>
              </a:ext>
            </a:extLst>
          </p:cNvPr>
          <p:cNvSpPr>
            <a:spLocks noGrp="1"/>
          </p:cNvSpPr>
          <p:nvPr>
            <p:ph sz="quarter" idx="14"/>
          </p:nvPr>
        </p:nvSpPr>
        <p:spPr/>
        <p:txBody>
          <a:bodyPr/>
          <a:lstStyle/>
          <a:p>
            <a:pPr algn="l"/>
            <a:r>
              <a:rPr lang="en-US" dirty="0"/>
              <a:t>Tasks in the Survey Protocol </a:t>
            </a:r>
          </a:p>
          <a:p>
            <a:pPr algn="l"/>
            <a:r>
              <a:rPr lang="en-US" dirty="0"/>
              <a:t> State Operations Manual Appendix G </a:t>
            </a:r>
          </a:p>
          <a:p>
            <a:pPr algn="l"/>
            <a:endParaRPr lang="en-US" dirty="0"/>
          </a:p>
          <a:p>
            <a:pPr algn="l"/>
            <a:r>
              <a:rPr lang="en-US" dirty="0"/>
              <a:t>Task 1: Off-site Survey Preparation </a:t>
            </a:r>
          </a:p>
          <a:p>
            <a:pPr algn="l"/>
            <a:r>
              <a:rPr lang="en-US" dirty="0"/>
              <a:t>Task 2: Entrance Activities </a:t>
            </a:r>
          </a:p>
          <a:p>
            <a:pPr algn="l"/>
            <a:r>
              <a:rPr lang="en-US" dirty="0"/>
              <a:t>Task 3: Information Gathering/Investigation </a:t>
            </a:r>
          </a:p>
          <a:p>
            <a:pPr algn="l"/>
            <a:r>
              <a:rPr lang="en-US" dirty="0"/>
              <a:t>Task 4: Preliminary Decision-Making and Analysis of   </a:t>
            </a:r>
          </a:p>
          <a:p>
            <a:pPr algn="l"/>
            <a:r>
              <a:rPr lang="en-US" dirty="0"/>
              <a:t>             Findings </a:t>
            </a:r>
          </a:p>
          <a:p>
            <a:pPr algn="l"/>
            <a:r>
              <a:rPr lang="en-US" dirty="0"/>
              <a:t>Task 5: Exit Conference </a:t>
            </a:r>
          </a:p>
          <a:p>
            <a:pPr algn="l"/>
            <a:r>
              <a:rPr lang="en-US" dirty="0"/>
              <a:t>Task 6: Post-Survey Activities     </a:t>
            </a:r>
          </a:p>
        </p:txBody>
      </p:sp>
    </p:spTree>
    <p:extLst>
      <p:ext uri="{BB962C8B-B14F-4D97-AF65-F5344CB8AC3E}">
        <p14:creationId xmlns:p14="http://schemas.microsoft.com/office/powerpoint/2010/main" val="191452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62FF-A944-4CA4-B730-CEFD2E35A24D}"/>
              </a:ext>
            </a:extLst>
          </p:cNvPr>
          <p:cNvSpPr>
            <a:spLocks noGrp="1"/>
          </p:cNvSpPr>
          <p:nvPr>
            <p:ph type="title"/>
          </p:nvPr>
        </p:nvSpPr>
        <p:spPr/>
        <p:txBody>
          <a:bodyPr/>
          <a:lstStyle/>
          <a:p>
            <a:r>
              <a:rPr lang="en-US" dirty="0"/>
              <a:t>Background </a:t>
            </a:r>
          </a:p>
        </p:txBody>
      </p:sp>
      <p:sp>
        <p:nvSpPr>
          <p:cNvPr id="4" name="Content Placeholder 3">
            <a:extLst>
              <a:ext uri="{FF2B5EF4-FFF2-40B4-BE49-F238E27FC236}">
                <a16:creationId xmlns:a16="http://schemas.microsoft.com/office/drawing/2014/main" id="{D6093217-FC67-403D-BC79-7C7BC755FB06}"/>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1977- Congress Passed Rural Health Clinic Services Act.</a:t>
            </a:r>
          </a:p>
          <a:p>
            <a:pPr algn="l"/>
            <a:endParaRPr lang="en-US" dirty="0"/>
          </a:p>
          <a:p>
            <a:pPr marL="342900" indent="-342900" algn="l">
              <a:buFont typeface="Wingdings" panose="05000000000000000000" pitchFamily="2" charset="2"/>
              <a:buChar char="q"/>
            </a:pPr>
            <a:r>
              <a:rPr lang="en-US" dirty="0"/>
              <a:t> Mission:  Rural Health Clinics (RHCs) program is intended to increase access to primary care services for patients in rural communities. Promote a collaborative model of health care delivery using physicians, nurse practitioners and physician assistants.  Congress added- nurse midwives, mental health practitioners psychologist and clinical social workers. </a:t>
            </a:r>
          </a:p>
          <a:p>
            <a:pPr algn="l"/>
            <a:endParaRPr lang="en-US" dirty="0"/>
          </a:p>
          <a:p>
            <a:pPr marL="342900" indent="-342900" algn="l">
              <a:buFont typeface="Wingdings" panose="05000000000000000000" pitchFamily="2" charset="2"/>
              <a:buChar char="q"/>
            </a:pPr>
            <a:r>
              <a:rPr lang="en-US" dirty="0"/>
              <a:t>RHCs can be public, nonprofit, or for-profit healthcare facilities. </a:t>
            </a:r>
          </a:p>
          <a:p>
            <a:pPr algn="l"/>
            <a:endParaRPr lang="en-US" dirty="0"/>
          </a:p>
          <a:p>
            <a:pPr marL="342900" indent="-342900" algn="l">
              <a:buFont typeface="Wingdings" panose="05000000000000000000" pitchFamily="2" charset="2"/>
              <a:buChar char="q"/>
            </a:pPr>
            <a:r>
              <a:rPr lang="en-US" dirty="0"/>
              <a:t>To receive certification, (Federally- certified Rural Health Clinic)  must be located in rural and underserved areas.   </a:t>
            </a:r>
          </a:p>
          <a:p>
            <a:pPr algn="l"/>
            <a:endParaRPr lang="en-US" dirty="0"/>
          </a:p>
        </p:txBody>
      </p:sp>
      <p:pic>
        <p:nvPicPr>
          <p:cNvPr id="5" name="Picture 4">
            <a:extLst>
              <a:ext uri="{FF2B5EF4-FFF2-40B4-BE49-F238E27FC236}">
                <a16:creationId xmlns:a16="http://schemas.microsoft.com/office/drawing/2014/main" id="{13F18142-DDFD-4B67-BAF2-CFB188A10394}"/>
              </a:ext>
            </a:extLst>
          </p:cNvPr>
          <p:cNvPicPr>
            <a:picLocks noChangeAspect="1"/>
          </p:cNvPicPr>
          <p:nvPr/>
        </p:nvPicPr>
        <p:blipFill>
          <a:blip r:embed="rId3"/>
          <a:stretch>
            <a:fillRect/>
          </a:stretch>
        </p:blipFill>
        <p:spPr>
          <a:xfrm>
            <a:off x="8158672" y="1839817"/>
            <a:ext cx="716532" cy="1021872"/>
          </a:xfrm>
          <a:prstGeom prst="rect">
            <a:avLst/>
          </a:prstGeom>
        </p:spPr>
      </p:pic>
      <p:pic>
        <p:nvPicPr>
          <p:cNvPr id="7" name="Picture 6">
            <a:extLst>
              <a:ext uri="{FF2B5EF4-FFF2-40B4-BE49-F238E27FC236}">
                <a16:creationId xmlns:a16="http://schemas.microsoft.com/office/drawing/2014/main" id="{E4250E91-F23A-4A44-8640-CA51909DE282}"/>
              </a:ext>
            </a:extLst>
          </p:cNvPr>
          <p:cNvPicPr>
            <a:picLocks noChangeAspect="1"/>
          </p:cNvPicPr>
          <p:nvPr/>
        </p:nvPicPr>
        <p:blipFill>
          <a:blip r:embed="rId4"/>
          <a:stretch>
            <a:fillRect/>
          </a:stretch>
        </p:blipFill>
        <p:spPr>
          <a:xfrm>
            <a:off x="8358098" y="5791200"/>
            <a:ext cx="785902" cy="736266"/>
          </a:xfrm>
          <a:prstGeom prst="rect">
            <a:avLst/>
          </a:prstGeom>
        </p:spPr>
      </p:pic>
    </p:spTree>
    <p:extLst>
      <p:ext uri="{BB962C8B-B14F-4D97-AF65-F5344CB8AC3E}">
        <p14:creationId xmlns:p14="http://schemas.microsoft.com/office/powerpoint/2010/main" val="4080146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2FD9-C72E-432E-9D90-76EB5AF768B2}"/>
              </a:ext>
            </a:extLst>
          </p:cNvPr>
          <p:cNvSpPr>
            <a:spLocks noGrp="1"/>
          </p:cNvSpPr>
          <p:nvPr>
            <p:ph type="title"/>
          </p:nvPr>
        </p:nvSpPr>
        <p:spPr/>
        <p:txBody>
          <a:bodyPr/>
          <a:lstStyle/>
          <a:p>
            <a:r>
              <a:rPr lang="en-US" dirty="0"/>
              <a:t>Completing the RHC Cost Report </a:t>
            </a:r>
          </a:p>
        </p:txBody>
      </p:sp>
      <p:sp>
        <p:nvSpPr>
          <p:cNvPr id="4" name="Content Placeholder 3">
            <a:extLst>
              <a:ext uri="{FF2B5EF4-FFF2-40B4-BE49-F238E27FC236}">
                <a16:creationId xmlns:a16="http://schemas.microsoft.com/office/drawing/2014/main" id="{C8FA16E2-F0E0-426A-A671-2BD111AC8CAF}"/>
              </a:ext>
            </a:extLst>
          </p:cNvPr>
          <p:cNvSpPr>
            <a:spLocks noGrp="1"/>
          </p:cNvSpPr>
          <p:nvPr>
            <p:ph sz="quarter" idx="14"/>
          </p:nvPr>
        </p:nvSpPr>
        <p:spPr/>
        <p:txBody>
          <a:bodyPr/>
          <a:lstStyle/>
          <a:p>
            <a:pPr algn="l"/>
            <a:r>
              <a:rPr lang="en-US" dirty="0"/>
              <a:t>CMS- Form 222 – Independent RHC </a:t>
            </a:r>
          </a:p>
          <a:p>
            <a:pPr algn="l"/>
            <a:r>
              <a:rPr lang="en-US" dirty="0"/>
              <a:t>Schedule M Form ( hospital, nursing home, or home health)  Medicare Cost Report : Submission is electronic    </a:t>
            </a:r>
          </a:p>
          <a:p>
            <a:pPr algn="l"/>
            <a:endParaRPr lang="en-US" dirty="0"/>
          </a:p>
        </p:txBody>
      </p:sp>
      <p:pic>
        <p:nvPicPr>
          <p:cNvPr id="5" name="Picture 4">
            <a:extLst>
              <a:ext uri="{FF2B5EF4-FFF2-40B4-BE49-F238E27FC236}">
                <a16:creationId xmlns:a16="http://schemas.microsoft.com/office/drawing/2014/main" id="{8BD837A1-B03D-458B-9E33-253E9644E49B}"/>
              </a:ext>
            </a:extLst>
          </p:cNvPr>
          <p:cNvPicPr>
            <a:picLocks noChangeAspect="1"/>
          </p:cNvPicPr>
          <p:nvPr/>
        </p:nvPicPr>
        <p:blipFill>
          <a:blip r:embed="rId3"/>
          <a:stretch>
            <a:fillRect/>
          </a:stretch>
        </p:blipFill>
        <p:spPr>
          <a:xfrm>
            <a:off x="24002" y="2865553"/>
            <a:ext cx="9119998" cy="3662723"/>
          </a:xfrm>
          <a:prstGeom prst="rect">
            <a:avLst/>
          </a:prstGeom>
        </p:spPr>
      </p:pic>
    </p:spTree>
    <p:extLst>
      <p:ext uri="{BB962C8B-B14F-4D97-AF65-F5344CB8AC3E}">
        <p14:creationId xmlns:p14="http://schemas.microsoft.com/office/powerpoint/2010/main" val="610554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E7DE1-71AB-4532-8366-A7330E8D4EA7}"/>
              </a:ext>
            </a:extLst>
          </p:cNvPr>
          <p:cNvPicPr>
            <a:picLocks noChangeAspect="1"/>
          </p:cNvPicPr>
          <p:nvPr/>
        </p:nvPicPr>
        <p:blipFill>
          <a:blip r:embed="rId3"/>
          <a:stretch>
            <a:fillRect/>
          </a:stretch>
        </p:blipFill>
        <p:spPr>
          <a:xfrm>
            <a:off x="2228123" y="0"/>
            <a:ext cx="5519025" cy="6858000"/>
          </a:xfrm>
          <a:prstGeom prst="rect">
            <a:avLst/>
          </a:prstGeom>
        </p:spPr>
      </p:pic>
      <p:sp>
        <p:nvSpPr>
          <p:cNvPr id="3" name="TextBox 2">
            <a:extLst>
              <a:ext uri="{FF2B5EF4-FFF2-40B4-BE49-F238E27FC236}">
                <a16:creationId xmlns:a16="http://schemas.microsoft.com/office/drawing/2014/main" id="{1E769114-2D03-4DD3-8C02-94A9ED532ACB}"/>
              </a:ext>
            </a:extLst>
          </p:cNvPr>
          <p:cNvSpPr txBox="1"/>
          <p:nvPr/>
        </p:nvSpPr>
        <p:spPr>
          <a:xfrm>
            <a:off x="415636" y="228599"/>
            <a:ext cx="1518364" cy="646331"/>
          </a:xfrm>
          <a:prstGeom prst="rect">
            <a:avLst/>
          </a:prstGeom>
          <a:noFill/>
        </p:spPr>
        <p:txBody>
          <a:bodyPr wrap="none" rtlCol="0">
            <a:spAutoFit/>
          </a:bodyPr>
          <a:lstStyle/>
          <a:p>
            <a:r>
              <a:rPr lang="en-US" b="1" dirty="0">
                <a:highlight>
                  <a:srgbClr val="FFFF00"/>
                </a:highlight>
              </a:rPr>
              <a:t>Worksheet </a:t>
            </a:r>
          </a:p>
          <a:p>
            <a:r>
              <a:rPr lang="en-US" b="1" dirty="0">
                <a:highlight>
                  <a:srgbClr val="FFFF00"/>
                </a:highlight>
              </a:rPr>
              <a:t>Description </a:t>
            </a:r>
          </a:p>
        </p:txBody>
      </p:sp>
    </p:spTree>
    <p:extLst>
      <p:ext uri="{BB962C8B-B14F-4D97-AF65-F5344CB8AC3E}">
        <p14:creationId xmlns:p14="http://schemas.microsoft.com/office/powerpoint/2010/main" val="564866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39563-90AA-44ED-B660-60C79476C56F}"/>
              </a:ext>
            </a:extLst>
          </p:cNvPr>
          <p:cNvPicPr>
            <a:picLocks noChangeAspect="1"/>
          </p:cNvPicPr>
          <p:nvPr/>
        </p:nvPicPr>
        <p:blipFill rotWithShape="1">
          <a:blip r:embed="rId3"/>
          <a:srcRect r="1" b="25376"/>
          <a:stretch/>
        </p:blipFill>
        <p:spPr>
          <a:xfrm>
            <a:off x="20" y="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FA9E29-F2CB-45F2-BCC2-FAF0D63F7429}"/>
              </a:ext>
            </a:extLst>
          </p:cNvPr>
          <p:cNvSpPr>
            <a:spLocks noGrp="1"/>
          </p:cNvSpPr>
          <p:nvPr>
            <p:ph type="title"/>
          </p:nvPr>
        </p:nvSpPr>
        <p:spPr>
          <a:xfrm>
            <a:off x="517597" y="5229863"/>
            <a:ext cx="8408194" cy="744836"/>
          </a:xfrm>
        </p:spPr>
        <p:txBody>
          <a:bodyPr vert="horz" lIns="91440" tIns="45720" rIns="91440" bIns="45720" rtlCol="0" anchor="ctr">
            <a:normAutofit/>
          </a:bodyPr>
          <a:lstStyle/>
          <a:p>
            <a:pPr algn="ctr" defTabSz="914400"/>
            <a:r>
              <a:rPr lang="en-US" sz="2600" dirty="0">
                <a:solidFill>
                  <a:schemeClr val="tx1">
                    <a:lumMod val="85000"/>
                    <a:lumOff val="15000"/>
                  </a:schemeClr>
                </a:solidFill>
                <a:latin typeface="+mj-lt"/>
                <a:ea typeface="+mj-ea"/>
                <a:cs typeface="+mj-cs"/>
              </a:rPr>
              <a:t>Medicare RHC Cost Report Reimbursement Regulations  </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5BB3B75-46BE-4C54-898C-A7A2A3179C28}"/>
              </a:ext>
            </a:extLst>
          </p:cNvPr>
          <p:cNvSpPr/>
          <p:nvPr/>
        </p:nvSpPr>
        <p:spPr>
          <a:xfrm>
            <a:off x="4353791" y="3817909"/>
            <a:ext cx="4572000" cy="1200329"/>
          </a:xfrm>
          <a:prstGeom prst="rect">
            <a:avLst/>
          </a:prstGeom>
        </p:spPr>
        <p:txBody>
          <a:bodyPr>
            <a:spAutoFit/>
          </a:bodyPr>
          <a:lstStyle/>
          <a:p>
            <a:r>
              <a:rPr lang="en-US" dirty="0">
                <a:hlinkClick r:id="rId4"/>
              </a:rPr>
              <a:t>https://www.cms.gov/Regulations-and-Guidance/Guidance/Manuals/Paper-Based-Manuals-Items/CMS021929</a:t>
            </a:r>
            <a:endParaRPr lang="en-US" dirty="0"/>
          </a:p>
          <a:p>
            <a:endParaRPr lang="en-US" dirty="0"/>
          </a:p>
        </p:txBody>
      </p:sp>
    </p:spTree>
    <p:extLst>
      <p:ext uri="{BB962C8B-B14F-4D97-AF65-F5344CB8AC3E}">
        <p14:creationId xmlns:p14="http://schemas.microsoft.com/office/powerpoint/2010/main" val="977162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1F47-71B3-4F68-B491-4C223C44EE17}"/>
              </a:ext>
            </a:extLst>
          </p:cNvPr>
          <p:cNvSpPr>
            <a:spLocks noGrp="1"/>
          </p:cNvSpPr>
          <p:nvPr>
            <p:ph type="title"/>
          </p:nvPr>
        </p:nvSpPr>
        <p:spPr/>
        <p:txBody>
          <a:bodyPr/>
          <a:lstStyle/>
          <a:p>
            <a:r>
              <a:rPr lang="en-US" dirty="0"/>
              <a:t>Cost Reporting Forms </a:t>
            </a:r>
          </a:p>
        </p:txBody>
      </p:sp>
      <p:sp>
        <p:nvSpPr>
          <p:cNvPr id="4" name="Content Placeholder 3">
            <a:extLst>
              <a:ext uri="{FF2B5EF4-FFF2-40B4-BE49-F238E27FC236}">
                <a16:creationId xmlns:a16="http://schemas.microsoft.com/office/drawing/2014/main" id="{D90E565F-EE89-429A-8278-4D585CE300D8}"/>
              </a:ext>
            </a:extLst>
          </p:cNvPr>
          <p:cNvSpPr>
            <a:spLocks noGrp="1"/>
          </p:cNvSpPr>
          <p:nvPr>
            <p:ph sz="quarter" idx="14"/>
          </p:nvPr>
        </p:nvSpPr>
        <p:spPr/>
        <p:txBody>
          <a:bodyPr/>
          <a:lstStyle/>
          <a:p>
            <a:pPr algn="l"/>
            <a:r>
              <a:rPr lang="en-US" dirty="0"/>
              <a:t>Independent RHCs </a:t>
            </a:r>
          </a:p>
          <a:p>
            <a:pPr algn="l"/>
            <a:r>
              <a:rPr lang="en-US" b="0" dirty="0"/>
              <a:t>CMS-222-17	</a:t>
            </a:r>
          </a:p>
          <a:p>
            <a:r>
              <a:rPr lang="en-US" b="0" dirty="0"/>
              <a:t>Link to PDF of Forms	</a:t>
            </a:r>
            <a:r>
              <a:rPr lang="en-US" dirty="0">
                <a:hlinkClick r:id="rId2"/>
              </a:rPr>
              <a:t>https://www.cms.gov/Regulations-and-Guidance/Guidance/Transmittals/2018Downloads/R1P246.pdf</a:t>
            </a:r>
            <a:endParaRPr lang="en-US" dirty="0"/>
          </a:p>
          <a:p>
            <a:r>
              <a:rPr lang="en-US" b="0" dirty="0"/>
              <a:t>	</a:t>
            </a:r>
          </a:p>
          <a:p>
            <a:pPr algn="l"/>
            <a:r>
              <a:rPr lang="en-US" dirty="0"/>
              <a:t> Provider-based RHCs </a:t>
            </a:r>
            <a:endParaRPr lang="en-US" b="0" dirty="0"/>
          </a:p>
          <a:p>
            <a:pPr algn="l"/>
            <a:r>
              <a:rPr lang="en-US" b="0" dirty="0"/>
              <a:t>CMS-2552-10	</a:t>
            </a:r>
          </a:p>
          <a:p>
            <a:pPr algn="l"/>
            <a:r>
              <a:rPr lang="en-US" dirty="0">
                <a:hlinkClick r:id="rId3"/>
              </a:rPr>
              <a:t>https://www.cms.gov/Regulations-and-Guidance/Guidance/Transmittals/Downloads/R3P240f.pdf</a:t>
            </a:r>
            <a:endParaRPr lang="en-US" dirty="0"/>
          </a:p>
          <a:p>
            <a:pPr algn="l"/>
            <a:endParaRPr lang="en-US" dirty="0"/>
          </a:p>
        </p:txBody>
      </p:sp>
    </p:spTree>
    <p:extLst>
      <p:ext uri="{BB962C8B-B14F-4D97-AF65-F5344CB8AC3E}">
        <p14:creationId xmlns:p14="http://schemas.microsoft.com/office/powerpoint/2010/main" val="3938482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2C430-CD37-4EB7-AB53-73E24FF1D134}"/>
              </a:ext>
            </a:extLst>
          </p:cNvPr>
          <p:cNvSpPr>
            <a:spLocks noGrp="1"/>
          </p:cNvSpPr>
          <p:nvPr>
            <p:ph type="title"/>
          </p:nvPr>
        </p:nvSpPr>
        <p:spPr>
          <a:xfrm>
            <a:off x="486696" y="629266"/>
            <a:ext cx="2629122" cy="1622321"/>
          </a:xfrm>
        </p:spPr>
        <p:txBody>
          <a:bodyPr vert="horz" lIns="91440" tIns="45720" rIns="91440" bIns="45720" rtlCol="0" anchor="ctr">
            <a:normAutofit/>
          </a:bodyPr>
          <a:lstStyle/>
          <a:p>
            <a:pPr defTabSz="914400"/>
            <a:r>
              <a:rPr lang="en-US" sz="2800" kern="1200">
                <a:solidFill>
                  <a:schemeClr val="tx1"/>
                </a:solidFill>
                <a:latin typeface="+mj-lt"/>
                <a:ea typeface="+mj-ea"/>
                <a:cs typeface="+mj-cs"/>
              </a:rPr>
              <a:t>Medicare Cost Report E-Filing (MCRef)</a:t>
            </a:r>
          </a:p>
        </p:txBody>
      </p:sp>
      <p:sp>
        <p:nvSpPr>
          <p:cNvPr id="3" name="Text Placeholder 2">
            <a:extLst>
              <a:ext uri="{FF2B5EF4-FFF2-40B4-BE49-F238E27FC236}">
                <a16:creationId xmlns:a16="http://schemas.microsoft.com/office/drawing/2014/main" id="{15AC5910-B816-4085-B196-A8C2F1209E71}"/>
              </a:ext>
            </a:extLst>
          </p:cNvPr>
          <p:cNvSpPr>
            <a:spLocks noGrp="1"/>
          </p:cNvSpPr>
          <p:nvPr>
            <p:ph type="body" sz="quarter" idx="11"/>
          </p:nvPr>
        </p:nvSpPr>
        <p:spPr>
          <a:xfrm>
            <a:off x="486698" y="2438400"/>
            <a:ext cx="2629120" cy="3785419"/>
          </a:xfr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a:latin typeface="+mn-lt"/>
                <a:ea typeface="+mn-ea"/>
                <a:cs typeface="+mn-cs"/>
                <a:hlinkClick r:id="rId3"/>
              </a:rPr>
              <a:t>https://www.cms.gov/Outreach-and-Education/Medicare-Learning-Network-MLN/MLNGenInfo/index</a:t>
            </a:r>
            <a:endParaRPr lang="en-US" sz="1700">
              <a:latin typeface="+mn-lt"/>
              <a:ea typeface="+mn-ea"/>
              <a:cs typeface="+mn-cs"/>
            </a:endParaRPr>
          </a:p>
          <a:p>
            <a:pPr indent="-228600" defTabSz="914400">
              <a:lnSpc>
                <a:spcPct val="90000"/>
              </a:lnSpc>
              <a:spcAft>
                <a:spcPts val="600"/>
              </a:spcAft>
              <a:buFont typeface="Arial" panose="020B0604020202020204" pitchFamily="34" charset="0"/>
              <a:buChar char="•"/>
            </a:pPr>
            <a:endParaRPr lang="en-US" sz="1700">
              <a:latin typeface="+mn-lt"/>
              <a:ea typeface="+mn-ea"/>
              <a:cs typeface="+mn-cs"/>
            </a:endParaRP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A44F927-DDAC-4984-9C31-BC7BC10679D4}"/>
              </a:ext>
            </a:extLst>
          </p:cNvPr>
          <p:cNvPicPr>
            <a:picLocks noGrp="1" noChangeAspect="1"/>
          </p:cNvPicPr>
          <p:nvPr>
            <p:ph sz="quarter" idx="14"/>
          </p:nvPr>
        </p:nvPicPr>
        <p:blipFill>
          <a:blip r:embed="rId4"/>
          <a:stretch>
            <a:fillRect/>
          </a:stretch>
        </p:blipFill>
        <p:spPr>
          <a:xfrm>
            <a:off x="3601362" y="276662"/>
            <a:ext cx="5542638" cy="6301430"/>
          </a:xfrm>
          <a:prstGeom prst="rect">
            <a:avLst/>
          </a:prstGeom>
          <a:effectLst/>
        </p:spPr>
      </p:pic>
    </p:spTree>
    <p:extLst>
      <p:ext uri="{BB962C8B-B14F-4D97-AF65-F5344CB8AC3E}">
        <p14:creationId xmlns:p14="http://schemas.microsoft.com/office/powerpoint/2010/main" val="1065922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C9A8-6A59-43B1-A9B7-6E3843CE8DA5}"/>
              </a:ext>
            </a:extLst>
          </p:cNvPr>
          <p:cNvSpPr>
            <a:spLocks noGrp="1"/>
          </p:cNvSpPr>
          <p:nvPr>
            <p:ph type="title"/>
          </p:nvPr>
        </p:nvSpPr>
        <p:spPr/>
        <p:txBody>
          <a:bodyPr/>
          <a:lstStyle/>
          <a:p>
            <a:r>
              <a:rPr lang="en-US" dirty="0" err="1"/>
              <a:t>MCReF</a:t>
            </a:r>
            <a:r>
              <a:rPr lang="en-US" dirty="0"/>
              <a:t> (FAQs)</a:t>
            </a:r>
          </a:p>
        </p:txBody>
      </p:sp>
      <p:sp>
        <p:nvSpPr>
          <p:cNvPr id="3" name="Text Placeholder 2">
            <a:extLst>
              <a:ext uri="{FF2B5EF4-FFF2-40B4-BE49-F238E27FC236}">
                <a16:creationId xmlns:a16="http://schemas.microsoft.com/office/drawing/2014/main" id="{FEC4EA08-7D15-4DD6-950D-9C0E3B755C3B}"/>
              </a:ext>
            </a:extLst>
          </p:cNvPr>
          <p:cNvSpPr>
            <a:spLocks noGrp="1"/>
          </p:cNvSpPr>
          <p:nvPr>
            <p:ph type="body" sz="quarter" idx="11"/>
          </p:nvPr>
        </p:nvSpPr>
        <p:spPr/>
        <p:txBody>
          <a:bodyPr/>
          <a:lstStyle/>
          <a:p>
            <a:r>
              <a:rPr lang="en-US" dirty="0">
                <a:hlinkClick r:id="rId3"/>
              </a:rPr>
              <a:t>https://www.cms.gov/Medicare/Compliance-and-Audits/Part-A-Cost-Report-Audit-and-Reimbursement/Downloads/MCReF-FAQ.pdf</a:t>
            </a:r>
            <a:endParaRPr lang="en-US" dirty="0"/>
          </a:p>
          <a:p>
            <a:endParaRPr lang="en-US" dirty="0"/>
          </a:p>
        </p:txBody>
      </p:sp>
      <p:pic>
        <p:nvPicPr>
          <p:cNvPr id="5" name="Content Placeholder 4">
            <a:extLst>
              <a:ext uri="{FF2B5EF4-FFF2-40B4-BE49-F238E27FC236}">
                <a16:creationId xmlns:a16="http://schemas.microsoft.com/office/drawing/2014/main" id="{883F9A00-C037-49B4-B985-7A76F61C27A2}"/>
              </a:ext>
            </a:extLst>
          </p:cNvPr>
          <p:cNvPicPr>
            <a:picLocks noGrp="1" noChangeAspect="1"/>
          </p:cNvPicPr>
          <p:nvPr>
            <p:ph sz="quarter" idx="14"/>
          </p:nvPr>
        </p:nvPicPr>
        <p:blipFill>
          <a:blip r:embed="rId4"/>
          <a:stretch>
            <a:fillRect/>
          </a:stretch>
        </p:blipFill>
        <p:spPr>
          <a:xfrm>
            <a:off x="3686608" y="624054"/>
            <a:ext cx="5153457" cy="4903787"/>
          </a:xfrm>
          <a:prstGeom prst="rect">
            <a:avLst/>
          </a:prstGeom>
        </p:spPr>
      </p:pic>
    </p:spTree>
    <p:extLst>
      <p:ext uri="{BB962C8B-B14F-4D97-AF65-F5344CB8AC3E}">
        <p14:creationId xmlns:p14="http://schemas.microsoft.com/office/powerpoint/2010/main" val="2292955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1097-2C36-46ED-BA37-C6E325DE8B41}"/>
              </a:ext>
            </a:extLst>
          </p:cNvPr>
          <p:cNvSpPr>
            <a:spLocks noGrp="1"/>
          </p:cNvSpPr>
          <p:nvPr>
            <p:ph type="title"/>
          </p:nvPr>
        </p:nvSpPr>
        <p:spPr/>
        <p:txBody>
          <a:bodyPr/>
          <a:lstStyle/>
          <a:p>
            <a:r>
              <a:rPr lang="en-US" dirty="0"/>
              <a:t>Mandated Cost Reporting Timeframes </a:t>
            </a:r>
          </a:p>
        </p:txBody>
      </p:sp>
      <p:sp>
        <p:nvSpPr>
          <p:cNvPr id="3" name="Text Placeholder 2">
            <a:extLst>
              <a:ext uri="{FF2B5EF4-FFF2-40B4-BE49-F238E27FC236}">
                <a16:creationId xmlns:a16="http://schemas.microsoft.com/office/drawing/2014/main" id="{89B94194-455A-4DE2-9533-0D75D82F1A3A}"/>
              </a:ext>
            </a:extLst>
          </p:cNvPr>
          <p:cNvSpPr>
            <a:spLocks noGrp="1"/>
          </p:cNvSpPr>
          <p:nvPr>
            <p:ph type="body" sz="quarter" idx="11"/>
          </p:nvPr>
        </p:nvSpPr>
        <p:spPr/>
        <p:txBody>
          <a:bodyPr/>
          <a:lstStyle/>
          <a:p>
            <a:r>
              <a:rPr lang="en-US" dirty="0"/>
              <a:t>https://www.cms.gov/Regulations-and-Guidance/Guidance/Manuals/downloads/fin106c08.pdf</a:t>
            </a:r>
          </a:p>
        </p:txBody>
      </p:sp>
      <p:graphicFrame>
        <p:nvGraphicFramePr>
          <p:cNvPr id="5" name="Content Placeholder 4">
            <a:extLst>
              <a:ext uri="{FF2B5EF4-FFF2-40B4-BE49-F238E27FC236}">
                <a16:creationId xmlns:a16="http://schemas.microsoft.com/office/drawing/2014/main" id="{1E82FCF8-E0A2-446B-9E27-784026A71554}"/>
              </a:ext>
            </a:extLst>
          </p:cNvPr>
          <p:cNvGraphicFramePr>
            <a:graphicFrameLocks noGrp="1"/>
          </p:cNvGraphicFramePr>
          <p:nvPr>
            <p:ph sz="quarter" idx="14"/>
            <p:extLst>
              <p:ext uri="{D42A27DB-BD31-4B8C-83A1-F6EECF244321}">
                <p14:modId xmlns:p14="http://schemas.microsoft.com/office/powerpoint/2010/main" val="1599148561"/>
              </p:ext>
            </p:extLst>
          </p:nvPr>
        </p:nvGraphicFramePr>
        <p:xfrm>
          <a:off x="573616" y="1892300"/>
          <a:ext cx="7894638" cy="3073400"/>
        </p:xfrm>
        <a:graphic>
          <a:graphicData uri="http://schemas.openxmlformats.org/drawingml/2006/table">
            <a:tbl>
              <a:tblPr firstRow="1" bandRow="1">
                <a:tableStyleId>{5C22544A-7EE6-4342-B048-85BDC9FD1C3A}</a:tableStyleId>
              </a:tblPr>
              <a:tblGrid>
                <a:gridCol w="3947319">
                  <a:extLst>
                    <a:ext uri="{9D8B030D-6E8A-4147-A177-3AD203B41FA5}">
                      <a16:colId xmlns:a16="http://schemas.microsoft.com/office/drawing/2014/main" val="4289268709"/>
                    </a:ext>
                  </a:extLst>
                </a:gridCol>
                <a:gridCol w="3947319">
                  <a:extLst>
                    <a:ext uri="{9D8B030D-6E8A-4147-A177-3AD203B41FA5}">
                      <a16:colId xmlns:a16="http://schemas.microsoft.com/office/drawing/2014/main" val="912200167"/>
                    </a:ext>
                  </a:extLst>
                </a:gridCol>
              </a:tblGrid>
              <a:tr h="370840">
                <a:tc>
                  <a:txBody>
                    <a:bodyPr/>
                    <a:lstStyle/>
                    <a:p>
                      <a:r>
                        <a:rPr lang="en-US" dirty="0"/>
                        <a:t>Description </a:t>
                      </a:r>
                    </a:p>
                  </a:txBody>
                  <a:tcPr/>
                </a:tc>
                <a:tc>
                  <a:txBody>
                    <a:bodyPr/>
                    <a:lstStyle/>
                    <a:p>
                      <a:r>
                        <a:rPr lang="en-US" dirty="0"/>
                        <a:t> Timeframe </a:t>
                      </a:r>
                    </a:p>
                  </a:txBody>
                  <a:tcPr/>
                </a:tc>
                <a:extLst>
                  <a:ext uri="{0D108BD9-81ED-4DB2-BD59-A6C34878D82A}">
                    <a16:rowId xmlns:a16="http://schemas.microsoft.com/office/drawing/2014/main" val="651533691"/>
                  </a:ext>
                </a:extLst>
              </a:tr>
              <a:tr h="370840">
                <a:tc>
                  <a:txBody>
                    <a:bodyPr/>
                    <a:lstStyle/>
                    <a:p>
                      <a:endParaRPr lang="en-US" sz="1350" b="0" i="0" u="none" strike="noStrike" kern="1200" baseline="0" dirty="0">
                        <a:solidFill>
                          <a:schemeClr val="dk1"/>
                        </a:solidFill>
                        <a:latin typeface="+mn-lt"/>
                        <a:ea typeface="+mn-ea"/>
                        <a:cs typeface="+mn-cs"/>
                      </a:endParaRPr>
                    </a:p>
                    <a:p>
                      <a:r>
                        <a:rPr lang="en-US" sz="1350" b="0" i="0" u="none" strike="noStrike" kern="1200" baseline="0" dirty="0">
                          <a:solidFill>
                            <a:schemeClr val="dk1"/>
                          </a:solidFill>
                          <a:latin typeface="+mn-lt"/>
                          <a:ea typeface="+mn-ea"/>
                          <a:cs typeface="+mn-cs"/>
                        </a:rPr>
                        <a:t>Cost Report prepared by the clinic and due to Medicare	</a:t>
                      </a:r>
                    </a:p>
                    <a:p>
                      <a:endParaRPr lang="en-US" dirty="0"/>
                    </a:p>
                  </a:txBody>
                  <a:tcPr/>
                </a:tc>
                <a:tc>
                  <a:txBody>
                    <a:bodyPr/>
                    <a:lstStyle/>
                    <a:p>
                      <a:endParaRPr lang="en-US" dirty="0"/>
                    </a:p>
                    <a:p>
                      <a:r>
                        <a:rPr lang="en-US" dirty="0"/>
                        <a:t>5 months year-end  </a:t>
                      </a:r>
                    </a:p>
                  </a:txBody>
                  <a:tcPr/>
                </a:tc>
                <a:extLst>
                  <a:ext uri="{0D108BD9-81ED-4DB2-BD59-A6C34878D82A}">
                    <a16:rowId xmlns:a16="http://schemas.microsoft.com/office/drawing/2014/main" val="3538141704"/>
                  </a:ext>
                </a:extLst>
              </a:tr>
              <a:tr h="370840">
                <a:tc>
                  <a:txBody>
                    <a:bodyPr/>
                    <a:lstStyle/>
                    <a:p>
                      <a:endParaRPr lang="en-US" sz="1350" b="0" i="0" u="none" strike="noStrike" kern="1200" baseline="0" dirty="0">
                        <a:solidFill>
                          <a:schemeClr val="dk1"/>
                        </a:solidFill>
                        <a:latin typeface="+mn-lt"/>
                        <a:ea typeface="+mn-ea"/>
                        <a:cs typeface="+mn-cs"/>
                      </a:endParaRPr>
                    </a:p>
                    <a:p>
                      <a:r>
                        <a:rPr lang="en-US" sz="1350" b="0" i="0" u="none" strike="noStrike" kern="1200" baseline="0" dirty="0">
                          <a:solidFill>
                            <a:schemeClr val="dk1"/>
                          </a:solidFill>
                          <a:latin typeface="+mn-lt"/>
                          <a:ea typeface="+mn-ea"/>
                          <a:cs typeface="+mn-cs"/>
                        </a:rPr>
                        <a:t>Number of days the MAC has to accept the cost report	</a:t>
                      </a:r>
                    </a:p>
                    <a:p>
                      <a:endParaRPr lang="en-US" dirty="0"/>
                    </a:p>
                  </a:txBody>
                  <a:tcPr/>
                </a:tc>
                <a:tc>
                  <a:txBody>
                    <a:bodyPr/>
                    <a:lstStyle/>
                    <a:p>
                      <a:endParaRPr lang="en-US" dirty="0"/>
                    </a:p>
                    <a:p>
                      <a:r>
                        <a:rPr lang="en-US" dirty="0"/>
                        <a:t>30 days   </a:t>
                      </a:r>
                    </a:p>
                  </a:txBody>
                  <a:tcPr/>
                </a:tc>
                <a:extLst>
                  <a:ext uri="{0D108BD9-81ED-4DB2-BD59-A6C34878D82A}">
                    <a16:rowId xmlns:a16="http://schemas.microsoft.com/office/drawing/2014/main" val="2228095918"/>
                  </a:ext>
                </a:extLst>
              </a:tr>
              <a:tr h="370840">
                <a:tc>
                  <a:txBody>
                    <a:bodyPr/>
                    <a:lstStyle/>
                    <a:p>
                      <a:r>
                        <a:rPr lang="en-US" dirty="0"/>
                        <a:t>Number of days the MAC has to pay a tentative settlement   </a:t>
                      </a:r>
                    </a:p>
                  </a:txBody>
                  <a:tcPr/>
                </a:tc>
                <a:tc>
                  <a:txBody>
                    <a:bodyPr/>
                    <a:lstStyle/>
                    <a:p>
                      <a:r>
                        <a:rPr lang="en-US" dirty="0"/>
                        <a:t>60 days </a:t>
                      </a:r>
                    </a:p>
                  </a:txBody>
                  <a:tcPr/>
                </a:tc>
                <a:extLst>
                  <a:ext uri="{0D108BD9-81ED-4DB2-BD59-A6C34878D82A}">
                    <a16:rowId xmlns:a16="http://schemas.microsoft.com/office/drawing/2014/main" val="3744901733"/>
                  </a:ext>
                </a:extLst>
              </a:tr>
              <a:tr h="370840">
                <a:tc>
                  <a:txBody>
                    <a:bodyPr/>
                    <a:lstStyle/>
                    <a:p>
                      <a:r>
                        <a:rPr lang="en-US" dirty="0"/>
                        <a:t>Time to final settle cost report </a:t>
                      </a:r>
                    </a:p>
                  </a:txBody>
                  <a:tcPr/>
                </a:tc>
                <a:tc>
                  <a:txBody>
                    <a:bodyPr/>
                    <a:lstStyle/>
                    <a:p>
                      <a:r>
                        <a:rPr lang="en-US" dirty="0"/>
                        <a:t> 1 year from acceptance   </a:t>
                      </a:r>
                    </a:p>
                  </a:txBody>
                  <a:tcPr/>
                </a:tc>
                <a:extLst>
                  <a:ext uri="{0D108BD9-81ED-4DB2-BD59-A6C34878D82A}">
                    <a16:rowId xmlns:a16="http://schemas.microsoft.com/office/drawing/2014/main" val="2722109196"/>
                  </a:ext>
                </a:extLst>
              </a:tr>
            </a:tbl>
          </a:graphicData>
        </a:graphic>
      </p:graphicFrame>
    </p:spTree>
    <p:extLst>
      <p:ext uri="{BB962C8B-B14F-4D97-AF65-F5344CB8AC3E}">
        <p14:creationId xmlns:p14="http://schemas.microsoft.com/office/powerpoint/2010/main" val="2367658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6F0B-38E0-45CE-B7EC-BC22BF34450B}"/>
              </a:ext>
            </a:extLst>
          </p:cNvPr>
          <p:cNvSpPr>
            <a:spLocks noGrp="1"/>
          </p:cNvSpPr>
          <p:nvPr>
            <p:ph type="title"/>
          </p:nvPr>
        </p:nvSpPr>
        <p:spPr/>
        <p:txBody>
          <a:bodyPr/>
          <a:lstStyle/>
          <a:p>
            <a:r>
              <a:rPr lang="en-US" dirty="0"/>
              <a:t>Cost Reporting  Additional Resources   </a:t>
            </a:r>
          </a:p>
        </p:txBody>
      </p:sp>
      <p:sp>
        <p:nvSpPr>
          <p:cNvPr id="4" name="Content Placeholder 3">
            <a:extLst>
              <a:ext uri="{FF2B5EF4-FFF2-40B4-BE49-F238E27FC236}">
                <a16:creationId xmlns:a16="http://schemas.microsoft.com/office/drawing/2014/main" id="{FF4873DC-CC7E-4D2F-8541-17A06BBC737D}"/>
              </a:ext>
            </a:extLst>
          </p:cNvPr>
          <p:cNvSpPr>
            <a:spLocks noGrp="1"/>
          </p:cNvSpPr>
          <p:nvPr>
            <p:ph sz="quarter" idx="14"/>
          </p:nvPr>
        </p:nvSpPr>
        <p:spPr>
          <a:xfrm>
            <a:off x="574993" y="1172694"/>
            <a:ext cx="7894638" cy="4902890"/>
          </a:xfrm>
        </p:spPr>
        <p:txBody>
          <a:bodyPr/>
          <a:lstStyle/>
          <a:p>
            <a:pPr algn="l"/>
            <a:r>
              <a:rPr lang="en-US" b="0" dirty="0"/>
              <a:t>Cost Reporting for Rural Health Clinics - What is needed to file an accurate and timely cost report. In this webinar we go over the rural health clinic cost reporting process, the information needed to file the cost report, timeframes for filing, Medicare Bad Debts, Influenza, and Pneumococcal reimbursement, P S &amp; R reports, and Electronic Filing of the Cost Report. </a:t>
            </a:r>
          </a:p>
          <a:p>
            <a:pPr algn="l"/>
            <a:endParaRPr lang="en-US" b="0" dirty="0"/>
          </a:p>
          <a:p>
            <a:pPr algn="l"/>
            <a:r>
              <a:rPr lang="en-US" dirty="0">
                <a:hlinkClick r:id="rId2"/>
              </a:rPr>
              <a:t>https://www.youtube.com/watch?v=oFL0HpIs0LE&amp;feature=youtu.be</a:t>
            </a:r>
            <a:endParaRPr lang="en-US" dirty="0"/>
          </a:p>
          <a:p>
            <a:pPr algn="l"/>
            <a:endParaRPr lang="en-US" b="0" dirty="0"/>
          </a:p>
        </p:txBody>
      </p:sp>
      <p:pic>
        <p:nvPicPr>
          <p:cNvPr id="7" name="Picture 6">
            <a:extLst>
              <a:ext uri="{FF2B5EF4-FFF2-40B4-BE49-F238E27FC236}">
                <a16:creationId xmlns:a16="http://schemas.microsoft.com/office/drawing/2014/main" id="{6609C523-F935-4767-B3EF-DDB88B656676}"/>
              </a:ext>
            </a:extLst>
          </p:cNvPr>
          <p:cNvPicPr>
            <a:picLocks noChangeAspect="1"/>
          </p:cNvPicPr>
          <p:nvPr/>
        </p:nvPicPr>
        <p:blipFill>
          <a:blip r:embed="rId3"/>
          <a:stretch>
            <a:fillRect/>
          </a:stretch>
        </p:blipFill>
        <p:spPr>
          <a:xfrm>
            <a:off x="2425268" y="4031673"/>
            <a:ext cx="4115808" cy="2363951"/>
          </a:xfrm>
          <a:prstGeom prst="rect">
            <a:avLst/>
          </a:prstGeom>
        </p:spPr>
      </p:pic>
    </p:spTree>
    <p:extLst>
      <p:ext uri="{BB962C8B-B14F-4D97-AF65-F5344CB8AC3E}">
        <p14:creationId xmlns:p14="http://schemas.microsoft.com/office/powerpoint/2010/main" val="3113004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5242-F511-4E3E-8F16-DF41CA4700D7}"/>
              </a:ext>
            </a:extLst>
          </p:cNvPr>
          <p:cNvSpPr>
            <a:spLocks noGrp="1"/>
          </p:cNvSpPr>
          <p:nvPr>
            <p:ph type="title"/>
          </p:nvPr>
        </p:nvSpPr>
        <p:spPr/>
        <p:txBody>
          <a:bodyPr/>
          <a:lstStyle/>
          <a:p>
            <a:r>
              <a:rPr lang="en-US" dirty="0"/>
              <a:t>RHC Coding and Billing   </a:t>
            </a:r>
          </a:p>
        </p:txBody>
      </p:sp>
      <p:sp>
        <p:nvSpPr>
          <p:cNvPr id="4" name="Content Placeholder 3">
            <a:extLst>
              <a:ext uri="{FF2B5EF4-FFF2-40B4-BE49-F238E27FC236}">
                <a16:creationId xmlns:a16="http://schemas.microsoft.com/office/drawing/2014/main" id="{3BAF8713-3C44-48FC-80E4-6B8616E3B854}"/>
              </a:ext>
            </a:extLst>
          </p:cNvPr>
          <p:cNvSpPr>
            <a:spLocks noGrp="1"/>
          </p:cNvSpPr>
          <p:nvPr>
            <p:ph sz="quarter" idx="14"/>
          </p:nvPr>
        </p:nvSpPr>
        <p:spPr/>
        <p:txBody>
          <a:bodyPr/>
          <a:lstStyle/>
          <a:p>
            <a:pPr algn="l"/>
            <a:r>
              <a:rPr lang="en-US" dirty="0"/>
              <a:t>Cost-per-visit basis </a:t>
            </a:r>
          </a:p>
          <a:p>
            <a:pPr algn="l"/>
            <a:r>
              <a:rPr lang="en-US" dirty="0"/>
              <a:t>Rural Health Clinics submit claims to Medicare Administrative Contractors (MACs) for services to Medicare beneficiaries. </a:t>
            </a:r>
          </a:p>
          <a:p>
            <a:pPr algn="l"/>
            <a:r>
              <a:rPr lang="en-US" dirty="0"/>
              <a:t>Medicare Part B payment  all inclusive rate (AIR)</a:t>
            </a:r>
          </a:p>
          <a:p>
            <a:pPr algn="l"/>
            <a:r>
              <a:rPr lang="en-US" dirty="0"/>
              <a:t>RHC Payment CY 2020 is $86.31 </a:t>
            </a:r>
          </a:p>
          <a:p>
            <a:pPr algn="l"/>
            <a:r>
              <a:rPr lang="en-US" dirty="0"/>
              <a:t>Terms: </a:t>
            </a:r>
          </a:p>
          <a:p>
            <a:pPr algn="l"/>
            <a:r>
              <a:rPr lang="en-US" dirty="0"/>
              <a:t>UPIN- Unique provider identification number- issued after application to Medicare Part B is received </a:t>
            </a:r>
          </a:p>
          <a:p>
            <a:pPr algn="l"/>
            <a:r>
              <a:rPr lang="en-US" dirty="0"/>
              <a:t>Provider Identification Number- unique number that is issued by payers to each provider to identify that provider as a credentialed and approved provider. </a:t>
            </a:r>
          </a:p>
          <a:p>
            <a:pPr algn="l"/>
            <a:endParaRPr lang="en-US" dirty="0"/>
          </a:p>
        </p:txBody>
      </p:sp>
    </p:spTree>
    <p:extLst>
      <p:ext uri="{BB962C8B-B14F-4D97-AF65-F5344CB8AC3E}">
        <p14:creationId xmlns:p14="http://schemas.microsoft.com/office/powerpoint/2010/main" val="1539196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14DE-7D96-4E51-A076-643CB8B3CC7D}"/>
              </a:ext>
            </a:extLst>
          </p:cNvPr>
          <p:cNvSpPr>
            <a:spLocks noGrp="1"/>
          </p:cNvSpPr>
          <p:nvPr>
            <p:ph type="title"/>
          </p:nvPr>
        </p:nvSpPr>
        <p:spPr/>
        <p:txBody>
          <a:bodyPr/>
          <a:lstStyle/>
          <a:p>
            <a:r>
              <a:rPr lang="en-US" dirty="0"/>
              <a:t>Telehealth During COVID-19  </a:t>
            </a:r>
          </a:p>
        </p:txBody>
      </p:sp>
      <p:sp>
        <p:nvSpPr>
          <p:cNvPr id="3" name="Text Placeholder 2">
            <a:extLst>
              <a:ext uri="{FF2B5EF4-FFF2-40B4-BE49-F238E27FC236}">
                <a16:creationId xmlns:a16="http://schemas.microsoft.com/office/drawing/2014/main" id="{2D953B4E-94B1-4D64-8C42-D3D0E05630AE}"/>
              </a:ext>
            </a:extLst>
          </p:cNvPr>
          <p:cNvSpPr>
            <a:spLocks noGrp="1"/>
          </p:cNvSpPr>
          <p:nvPr>
            <p:ph type="body" sz="quarter" idx="11"/>
          </p:nvPr>
        </p:nvSpPr>
        <p:spPr/>
        <p:txBody>
          <a:bodyPr/>
          <a:lstStyle/>
          <a:p>
            <a:r>
              <a:rPr lang="en-US" dirty="0">
                <a:hlinkClick r:id="rId3"/>
              </a:rPr>
              <a:t>https://www.narhc.org/narhc/COVID-191.asp</a:t>
            </a:r>
            <a:r>
              <a:rPr lang="en-US" dirty="0"/>
              <a:t>                       </a:t>
            </a:r>
            <a:r>
              <a:rPr lang="en-US" dirty="0">
                <a:hlinkClick r:id="rId4"/>
              </a:rPr>
              <a:t>https://www.cms.gov/files/document/se20016.pdf</a:t>
            </a:r>
            <a:r>
              <a:rPr lang="en-US" dirty="0"/>
              <a:t> </a:t>
            </a:r>
          </a:p>
        </p:txBody>
      </p:sp>
      <p:pic>
        <p:nvPicPr>
          <p:cNvPr id="5" name="Content Placeholder 4">
            <a:extLst>
              <a:ext uri="{FF2B5EF4-FFF2-40B4-BE49-F238E27FC236}">
                <a16:creationId xmlns:a16="http://schemas.microsoft.com/office/drawing/2014/main" id="{608CB03D-AC44-4651-A7D3-4D2F7BA22866}"/>
              </a:ext>
            </a:extLst>
          </p:cNvPr>
          <p:cNvPicPr>
            <a:picLocks noGrp="1" noChangeAspect="1"/>
          </p:cNvPicPr>
          <p:nvPr>
            <p:ph sz="quarter" idx="14"/>
          </p:nvPr>
        </p:nvPicPr>
        <p:blipFill>
          <a:blip r:embed="rId5"/>
          <a:stretch>
            <a:fillRect/>
          </a:stretch>
        </p:blipFill>
        <p:spPr>
          <a:xfrm>
            <a:off x="383074" y="1543086"/>
            <a:ext cx="8377851" cy="3964096"/>
          </a:xfrm>
          <a:prstGeom prst="rect">
            <a:avLst/>
          </a:prstGeom>
        </p:spPr>
      </p:pic>
    </p:spTree>
    <p:extLst>
      <p:ext uri="{BB962C8B-B14F-4D97-AF65-F5344CB8AC3E}">
        <p14:creationId xmlns:p14="http://schemas.microsoft.com/office/powerpoint/2010/main" val="2114122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845C-AB1F-4C4B-936E-1DBD049554FF}"/>
              </a:ext>
            </a:extLst>
          </p:cNvPr>
          <p:cNvSpPr>
            <a:spLocks noGrp="1"/>
          </p:cNvSpPr>
          <p:nvPr>
            <p:ph type="title"/>
          </p:nvPr>
        </p:nvSpPr>
        <p:spPr/>
        <p:txBody>
          <a:bodyPr/>
          <a:lstStyle/>
          <a:p>
            <a:r>
              <a:rPr lang="en-US" dirty="0"/>
              <a:t>Different Types of Rural Health Clinics   </a:t>
            </a:r>
          </a:p>
        </p:txBody>
      </p:sp>
      <p:sp>
        <p:nvSpPr>
          <p:cNvPr id="3" name="Text Placeholder 2">
            <a:extLst>
              <a:ext uri="{FF2B5EF4-FFF2-40B4-BE49-F238E27FC236}">
                <a16:creationId xmlns:a16="http://schemas.microsoft.com/office/drawing/2014/main" id="{CCE3C4D9-8DA5-4DD4-AB9A-2CF3F24D0E8A}"/>
              </a:ext>
            </a:extLst>
          </p:cNvPr>
          <p:cNvSpPr>
            <a:spLocks noGrp="1"/>
          </p:cNvSpPr>
          <p:nvPr>
            <p:ph type="body" sz="quarter" idx="10"/>
          </p:nvPr>
        </p:nvSpPr>
        <p:spPr/>
        <p:txBody>
          <a:bodyPr/>
          <a:lstStyle/>
          <a:p>
            <a:pPr marL="342900" indent="-342900">
              <a:buFont typeface="Wingdings" panose="05000000000000000000" pitchFamily="2" charset="2"/>
              <a:buChar char="q"/>
            </a:pPr>
            <a:r>
              <a:rPr lang="en-US" dirty="0"/>
              <a:t>RHC can be Provider-based or Independent RHCs</a:t>
            </a:r>
          </a:p>
          <a:p>
            <a:pPr marL="0" indent="0">
              <a:buNone/>
            </a:pPr>
            <a:endParaRPr lang="en-US" dirty="0"/>
          </a:p>
          <a:p>
            <a:pPr marL="857250" lvl="1" indent="-342900">
              <a:buFont typeface="Wingdings" panose="05000000000000000000" pitchFamily="2" charset="2"/>
              <a:buChar char="q"/>
            </a:pPr>
            <a:r>
              <a:rPr lang="en-US" dirty="0"/>
              <a:t>Provider-based RHCs owned and operated by hospital, nursing home, or home health agency  </a:t>
            </a:r>
          </a:p>
          <a:p>
            <a:pPr lvl="1" indent="0">
              <a:buNone/>
            </a:pPr>
            <a:endParaRPr lang="en-US" dirty="0"/>
          </a:p>
          <a:p>
            <a:pPr marL="857250" lvl="1" indent="-342900">
              <a:buFont typeface="Wingdings" panose="05000000000000000000" pitchFamily="2" charset="2"/>
              <a:buChar char="q"/>
            </a:pPr>
            <a:r>
              <a:rPr lang="en-US" dirty="0"/>
              <a:t>Independent RHCs- freestanding owned by a provider or a provider entity.  </a:t>
            </a:r>
          </a:p>
          <a:p>
            <a:endParaRPr lang="en-US" dirty="0"/>
          </a:p>
        </p:txBody>
      </p:sp>
      <p:pic>
        <p:nvPicPr>
          <p:cNvPr id="6" name="Picture 5">
            <a:extLst>
              <a:ext uri="{FF2B5EF4-FFF2-40B4-BE49-F238E27FC236}">
                <a16:creationId xmlns:a16="http://schemas.microsoft.com/office/drawing/2014/main" id="{2A15E621-13CB-43A5-94BD-1175C7C21D06}"/>
              </a:ext>
            </a:extLst>
          </p:cNvPr>
          <p:cNvPicPr>
            <a:picLocks noChangeAspect="1"/>
          </p:cNvPicPr>
          <p:nvPr/>
        </p:nvPicPr>
        <p:blipFill>
          <a:blip r:embed="rId3"/>
          <a:stretch>
            <a:fillRect/>
          </a:stretch>
        </p:blipFill>
        <p:spPr>
          <a:xfrm>
            <a:off x="3406161" y="1907615"/>
            <a:ext cx="2331678" cy="1031424"/>
          </a:xfrm>
          <a:prstGeom prst="rect">
            <a:avLst/>
          </a:prstGeom>
        </p:spPr>
      </p:pic>
      <p:pic>
        <p:nvPicPr>
          <p:cNvPr id="7" name="Picture 6">
            <a:extLst>
              <a:ext uri="{FF2B5EF4-FFF2-40B4-BE49-F238E27FC236}">
                <a16:creationId xmlns:a16="http://schemas.microsoft.com/office/drawing/2014/main" id="{83F02A0F-0838-45A9-8455-651F0AC01824}"/>
              </a:ext>
            </a:extLst>
          </p:cNvPr>
          <p:cNvPicPr>
            <a:picLocks noChangeAspect="1"/>
          </p:cNvPicPr>
          <p:nvPr/>
        </p:nvPicPr>
        <p:blipFill>
          <a:blip r:embed="rId4"/>
          <a:stretch>
            <a:fillRect/>
          </a:stretch>
        </p:blipFill>
        <p:spPr>
          <a:xfrm>
            <a:off x="6003683" y="4973500"/>
            <a:ext cx="2605202" cy="1356876"/>
          </a:xfrm>
          <a:prstGeom prst="rect">
            <a:avLst/>
          </a:prstGeom>
        </p:spPr>
      </p:pic>
    </p:spTree>
    <p:extLst>
      <p:ext uri="{BB962C8B-B14F-4D97-AF65-F5344CB8AC3E}">
        <p14:creationId xmlns:p14="http://schemas.microsoft.com/office/powerpoint/2010/main" val="3866896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07FC-8BA5-47DD-A95A-34C16C3D1212}"/>
              </a:ext>
            </a:extLst>
          </p:cNvPr>
          <p:cNvSpPr>
            <a:spLocks noGrp="1"/>
          </p:cNvSpPr>
          <p:nvPr>
            <p:ph type="title"/>
          </p:nvPr>
        </p:nvSpPr>
        <p:spPr>
          <a:xfrm>
            <a:off x="599301" y="419700"/>
            <a:ext cx="7843267" cy="548640"/>
          </a:xfrm>
        </p:spPr>
        <p:txBody>
          <a:bodyPr/>
          <a:lstStyle/>
          <a:p>
            <a:pPr algn="ctr"/>
            <a:r>
              <a:rPr lang="en-US" dirty="0"/>
              <a:t>NC Medicaid Division of Health Benefits </a:t>
            </a:r>
          </a:p>
        </p:txBody>
      </p:sp>
      <p:sp>
        <p:nvSpPr>
          <p:cNvPr id="3" name="Text Placeholder 2">
            <a:extLst>
              <a:ext uri="{FF2B5EF4-FFF2-40B4-BE49-F238E27FC236}">
                <a16:creationId xmlns:a16="http://schemas.microsoft.com/office/drawing/2014/main" id="{A919D7A6-1F2E-4FC7-AA6F-90F442F0A30B}"/>
              </a:ext>
            </a:extLst>
          </p:cNvPr>
          <p:cNvSpPr>
            <a:spLocks noGrp="1"/>
          </p:cNvSpPr>
          <p:nvPr>
            <p:ph type="body" sz="quarter" idx="11"/>
          </p:nvPr>
        </p:nvSpPr>
        <p:spPr/>
        <p:txBody>
          <a:bodyPr/>
          <a:lstStyle/>
          <a:p>
            <a:r>
              <a:rPr lang="en-US" dirty="0">
                <a:hlinkClick r:id="rId3"/>
              </a:rPr>
              <a:t>https://medicaid.ncdhhs.gov/providers/cost-reports</a:t>
            </a:r>
            <a:endParaRPr lang="en-US" dirty="0"/>
          </a:p>
        </p:txBody>
      </p:sp>
      <p:pic>
        <p:nvPicPr>
          <p:cNvPr id="5" name="Content Placeholder 4"/>
          <p:cNvPicPr>
            <a:picLocks noGrp="1" noChangeAspect="1"/>
          </p:cNvPicPr>
          <p:nvPr>
            <p:ph sz="quarter" idx="14"/>
          </p:nvPr>
        </p:nvPicPr>
        <p:blipFill>
          <a:blip r:embed="rId4"/>
          <a:stretch>
            <a:fillRect/>
          </a:stretch>
        </p:blipFill>
        <p:spPr>
          <a:xfrm>
            <a:off x="847725" y="1346200"/>
            <a:ext cx="6553200" cy="4959350"/>
          </a:xfrm>
          <a:prstGeom prst="rect">
            <a:avLst/>
          </a:prstGeom>
        </p:spPr>
      </p:pic>
    </p:spTree>
    <p:extLst>
      <p:ext uri="{BB962C8B-B14F-4D97-AF65-F5344CB8AC3E}">
        <p14:creationId xmlns:p14="http://schemas.microsoft.com/office/powerpoint/2010/main" val="3099867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470647"/>
            <a:ext cx="9144000" cy="5916706"/>
          </a:xfrm>
          <a:prstGeom prst="rect">
            <a:avLst/>
          </a:prstGeom>
        </p:spPr>
      </p:pic>
      <p:sp>
        <p:nvSpPr>
          <p:cNvPr id="4" name="Text Placeholder 3"/>
          <p:cNvSpPr>
            <a:spLocks noGrp="1"/>
          </p:cNvSpPr>
          <p:nvPr>
            <p:ph type="body" sz="quarter" idx="11"/>
          </p:nvPr>
        </p:nvSpPr>
        <p:spPr/>
        <p:txBody>
          <a:bodyPr/>
          <a:lstStyle/>
          <a:p>
            <a:r>
              <a:rPr lang="en-US" dirty="0">
                <a:hlinkClick r:id="rId4"/>
              </a:rPr>
              <a:t>https://www.nctracks.nc.gov/content/public/</a:t>
            </a:r>
            <a:endParaRPr lang="en-US" dirty="0"/>
          </a:p>
        </p:txBody>
      </p:sp>
    </p:spTree>
    <p:extLst>
      <p:ext uri="{BB962C8B-B14F-4D97-AF65-F5344CB8AC3E}">
        <p14:creationId xmlns:p14="http://schemas.microsoft.com/office/powerpoint/2010/main" val="670630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1FD7-3A51-4621-BAA1-FC4C61F63B46}"/>
              </a:ext>
            </a:extLst>
          </p:cNvPr>
          <p:cNvSpPr>
            <a:spLocks noGrp="1"/>
          </p:cNvSpPr>
          <p:nvPr>
            <p:ph type="title"/>
          </p:nvPr>
        </p:nvSpPr>
        <p:spPr/>
        <p:txBody>
          <a:bodyPr/>
          <a:lstStyle/>
          <a:p>
            <a:pPr algn="ctr"/>
            <a:r>
              <a:rPr lang="en-US" dirty="0"/>
              <a:t>National Association of Rural Health Clinics  </a:t>
            </a:r>
          </a:p>
        </p:txBody>
      </p:sp>
      <p:pic>
        <p:nvPicPr>
          <p:cNvPr id="5" name="Content Placeholder 4">
            <a:extLst>
              <a:ext uri="{FF2B5EF4-FFF2-40B4-BE49-F238E27FC236}">
                <a16:creationId xmlns:a16="http://schemas.microsoft.com/office/drawing/2014/main" id="{DB5E5A8A-2143-44CB-8F32-CB464D02A5D2}"/>
              </a:ext>
            </a:extLst>
          </p:cNvPr>
          <p:cNvPicPr>
            <a:picLocks noGrp="1" noChangeAspect="1"/>
          </p:cNvPicPr>
          <p:nvPr>
            <p:ph sz="quarter" idx="14"/>
          </p:nvPr>
        </p:nvPicPr>
        <p:blipFill>
          <a:blip r:embed="rId3"/>
          <a:stretch>
            <a:fillRect/>
          </a:stretch>
        </p:blipFill>
        <p:spPr>
          <a:xfrm>
            <a:off x="5891369" y="1415597"/>
            <a:ext cx="3148722" cy="3358055"/>
          </a:xfrm>
          <a:prstGeom prst="rect">
            <a:avLst/>
          </a:prstGeom>
        </p:spPr>
      </p:pic>
      <p:sp>
        <p:nvSpPr>
          <p:cNvPr id="4" name="TextBox 3">
            <a:extLst>
              <a:ext uri="{FF2B5EF4-FFF2-40B4-BE49-F238E27FC236}">
                <a16:creationId xmlns:a16="http://schemas.microsoft.com/office/drawing/2014/main" id="{8FFD3CCF-3AF4-4170-A852-1F649743C0F3}"/>
              </a:ext>
            </a:extLst>
          </p:cNvPr>
          <p:cNvSpPr txBox="1"/>
          <p:nvPr/>
        </p:nvSpPr>
        <p:spPr>
          <a:xfrm>
            <a:off x="0" y="3094625"/>
            <a:ext cx="8000973" cy="3416320"/>
          </a:xfrm>
          <a:prstGeom prst="rect">
            <a:avLst/>
          </a:prstGeom>
          <a:noFill/>
        </p:spPr>
        <p:txBody>
          <a:bodyPr wrap="none" rtlCol="0">
            <a:spAutoFit/>
          </a:bodyPr>
          <a:lstStyle/>
          <a:p>
            <a:r>
              <a:rPr lang="en-US" dirty="0">
                <a:solidFill>
                  <a:srgbClr val="00B050"/>
                </a:solidFill>
              </a:rPr>
              <a:t>Why NARHC is important? </a:t>
            </a:r>
          </a:p>
          <a:p>
            <a:pPr marL="285750" indent="-285750">
              <a:buFont typeface="Wingdings" panose="05000000000000000000" pitchFamily="2" charset="2"/>
              <a:buChar char="q"/>
            </a:pPr>
            <a:r>
              <a:rPr lang="en-US" dirty="0"/>
              <a:t>NARHC advocate on your behalf RHC policies, certification</a:t>
            </a:r>
          </a:p>
          <a:p>
            <a:r>
              <a:rPr lang="en-US" dirty="0"/>
              <a:t> guidelines, and resources. </a:t>
            </a:r>
          </a:p>
          <a:p>
            <a:pPr marL="285750" indent="-285750">
              <a:buFont typeface="Wingdings" panose="05000000000000000000" pitchFamily="2" charset="2"/>
              <a:buChar char="q"/>
            </a:pPr>
            <a:r>
              <a:rPr lang="en-US" dirty="0"/>
              <a:t>Rural Health Research </a:t>
            </a:r>
          </a:p>
          <a:p>
            <a:pPr marL="285750" indent="-285750">
              <a:buFont typeface="Wingdings" panose="05000000000000000000" pitchFamily="2" charset="2"/>
              <a:buChar char="q"/>
            </a:pPr>
            <a:r>
              <a:rPr lang="en-US" dirty="0"/>
              <a:t>Resources: </a:t>
            </a:r>
          </a:p>
          <a:p>
            <a:pPr marL="742950" lvl="1" indent="-285750">
              <a:buFont typeface="Wingdings" panose="05000000000000000000" pitchFamily="2" charset="2"/>
              <a:buChar char="q"/>
            </a:pPr>
            <a:r>
              <a:rPr lang="en-US" dirty="0"/>
              <a:t>Conferences </a:t>
            </a:r>
          </a:p>
          <a:p>
            <a:pPr marL="742950" lvl="1" indent="-285750">
              <a:buFont typeface="Wingdings" panose="05000000000000000000" pitchFamily="2" charset="2"/>
              <a:buChar char="q"/>
            </a:pPr>
            <a:r>
              <a:rPr lang="en-US" dirty="0"/>
              <a:t>Discussion Forums  </a:t>
            </a:r>
          </a:p>
          <a:p>
            <a:pPr marL="742950" lvl="1" indent="-285750">
              <a:buFont typeface="Wingdings" panose="05000000000000000000" pitchFamily="2" charset="2"/>
              <a:buChar char="q"/>
            </a:pPr>
            <a:r>
              <a:rPr lang="en-US" dirty="0"/>
              <a:t>Webinars </a:t>
            </a:r>
          </a:p>
          <a:p>
            <a:pPr marL="742950" lvl="1" indent="-285750">
              <a:buFont typeface="Wingdings" panose="05000000000000000000" pitchFamily="2" charset="2"/>
              <a:buChar char="q"/>
            </a:pPr>
            <a:r>
              <a:rPr lang="en-US" dirty="0"/>
              <a:t>Technical Assistance   </a:t>
            </a:r>
          </a:p>
          <a:p>
            <a:pPr marL="742950" lvl="1" indent="-285750">
              <a:buFont typeface="Wingdings" panose="05000000000000000000" pitchFamily="2" charset="2"/>
              <a:buChar char="q"/>
            </a:pPr>
            <a:r>
              <a:rPr lang="en-US" dirty="0"/>
              <a:t>Listing of vendors and consultants </a:t>
            </a:r>
          </a:p>
          <a:p>
            <a:pPr marL="742950" lvl="1" indent="-285750">
              <a:buFont typeface="Wingdings" panose="05000000000000000000" pitchFamily="2" charset="2"/>
              <a:buChar char="q"/>
            </a:pPr>
            <a:r>
              <a:rPr lang="en-US" dirty="0"/>
              <a:t>NARHC Academy – Certified Rural Health Clinic Professional Course</a:t>
            </a:r>
          </a:p>
          <a:p>
            <a:pPr marL="742950" lvl="1" indent="-285750">
              <a:buFont typeface="Wingdings" panose="05000000000000000000" pitchFamily="2" charset="2"/>
              <a:buChar char="q"/>
            </a:pPr>
            <a:r>
              <a:rPr lang="en-US" dirty="0"/>
              <a:t>Membership  </a:t>
            </a:r>
          </a:p>
        </p:txBody>
      </p:sp>
    </p:spTree>
    <p:extLst>
      <p:ext uri="{BB962C8B-B14F-4D97-AF65-F5344CB8AC3E}">
        <p14:creationId xmlns:p14="http://schemas.microsoft.com/office/powerpoint/2010/main" val="1802630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FB2C-0D35-46EE-87EF-04C0ACA61D6D}"/>
              </a:ext>
            </a:extLst>
          </p:cNvPr>
          <p:cNvSpPr>
            <a:spLocks noGrp="1"/>
          </p:cNvSpPr>
          <p:nvPr>
            <p:ph type="title"/>
          </p:nvPr>
        </p:nvSpPr>
        <p:spPr/>
        <p:txBody>
          <a:bodyPr/>
          <a:lstStyle/>
          <a:p>
            <a:r>
              <a:rPr lang="en-US" dirty="0"/>
              <a:t> Overview Organizational Services      </a:t>
            </a:r>
          </a:p>
        </p:txBody>
      </p:sp>
      <p:sp>
        <p:nvSpPr>
          <p:cNvPr id="4" name="Content Placeholder 3">
            <a:extLst>
              <a:ext uri="{FF2B5EF4-FFF2-40B4-BE49-F238E27FC236}">
                <a16:creationId xmlns:a16="http://schemas.microsoft.com/office/drawing/2014/main" id="{FF8BB281-83B9-442C-853C-FFC155C2C695}"/>
              </a:ext>
            </a:extLst>
          </p:cNvPr>
          <p:cNvSpPr>
            <a:spLocks noGrp="1"/>
          </p:cNvSpPr>
          <p:nvPr>
            <p:ph sz="quarter" idx="14"/>
          </p:nvPr>
        </p:nvSpPr>
        <p:spPr/>
        <p:txBody>
          <a:bodyPr/>
          <a:lstStyle/>
          <a:p>
            <a:pPr algn="l"/>
            <a:r>
              <a:rPr lang="en-US" dirty="0"/>
              <a:t>Ms. Lana Dennis </a:t>
            </a:r>
          </a:p>
          <a:p>
            <a:pPr algn="l"/>
            <a:r>
              <a:rPr lang="en-US" dirty="0"/>
              <a:t>Centers for Medicare &amp; Medicaid Services </a:t>
            </a:r>
          </a:p>
          <a:p>
            <a:pPr algn="l"/>
            <a:r>
              <a:rPr lang="en-US" dirty="0"/>
              <a:t>Office of Program Operations &amp; Local Engagement &amp; Administration </a:t>
            </a:r>
          </a:p>
          <a:p>
            <a:pPr algn="l"/>
            <a:r>
              <a:rPr lang="en-US" dirty="0"/>
              <a:t>Atlanta, GA </a:t>
            </a:r>
          </a:p>
          <a:p>
            <a:pPr marL="457200" indent="-457200" algn="l">
              <a:buFont typeface="Wingdings" panose="05000000000000000000" pitchFamily="2" charset="2"/>
              <a:buChar char="q"/>
            </a:pPr>
            <a:r>
              <a:rPr lang="en-US" dirty="0"/>
              <a:t>CMS Rural Health web page </a:t>
            </a:r>
          </a:p>
          <a:p>
            <a:pPr marL="457200" indent="-457200" algn="l">
              <a:buFont typeface="Wingdings" panose="05000000000000000000" pitchFamily="2" charset="2"/>
              <a:buChar char="q"/>
            </a:pPr>
            <a:r>
              <a:rPr lang="en-US" dirty="0"/>
              <a:t>CMS updates </a:t>
            </a:r>
          </a:p>
          <a:p>
            <a:pPr marL="457200" indent="-457200" algn="l">
              <a:buFont typeface="Wingdings" panose="05000000000000000000" pitchFamily="2" charset="2"/>
              <a:buChar char="q"/>
            </a:pPr>
            <a:r>
              <a:rPr lang="en-US" dirty="0"/>
              <a:t>Survey and certification policies to states </a:t>
            </a:r>
          </a:p>
          <a:p>
            <a:pPr marL="457200" indent="-457200" algn="l">
              <a:buFont typeface="Wingdings" panose="05000000000000000000" pitchFamily="2" charset="2"/>
              <a:buChar char="q"/>
            </a:pPr>
            <a:r>
              <a:rPr lang="en-US" dirty="0"/>
              <a:t>Open Door Forums  </a:t>
            </a:r>
          </a:p>
          <a:p>
            <a:pPr marL="457200" indent="-457200" algn="l">
              <a:buFont typeface="Wingdings" panose="05000000000000000000" pitchFamily="2" charset="2"/>
              <a:buChar char="q"/>
            </a:pPr>
            <a:r>
              <a:rPr lang="en-US" dirty="0"/>
              <a:t>CMS seek public opinions </a:t>
            </a:r>
          </a:p>
        </p:txBody>
      </p:sp>
      <p:sp>
        <p:nvSpPr>
          <p:cNvPr id="5" name="Content Placeholder 4">
            <a:extLst>
              <a:ext uri="{FF2B5EF4-FFF2-40B4-BE49-F238E27FC236}">
                <a16:creationId xmlns:a16="http://schemas.microsoft.com/office/drawing/2014/main" id="{A87AC9F1-2DEA-48DE-86A8-F83ADA3A7E32}"/>
              </a:ext>
            </a:extLst>
          </p:cNvPr>
          <p:cNvSpPr>
            <a:spLocks noGrp="1"/>
          </p:cNvSpPr>
          <p:nvPr>
            <p:ph sz="quarter" idx="15"/>
          </p:nvPr>
        </p:nvSpPr>
        <p:spPr/>
        <p:txBody>
          <a:bodyPr/>
          <a:lstStyle/>
          <a:p>
            <a:pPr marL="342900" indent="-342900" algn="l">
              <a:buFont typeface="Wingdings" panose="05000000000000000000" pitchFamily="2" charset="2"/>
              <a:buChar char="q"/>
            </a:pPr>
            <a:r>
              <a:rPr lang="en-US" dirty="0"/>
              <a:t>CMS Application  </a:t>
            </a:r>
          </a:p>
          <a:p>
            <a:pPr marL="342900" indent="-342900" algn="l">
              <a:buFont typeface="Wingdings" panose="05000000000000000000" pitchFamily="2" charset="2"/>
              <a:buChar char="q"/>
            </a:pPr>
            <a:r>
              <a:rPr lang="en-US" dirty="0"/>
              <a:t>Waivers  </a:t>
            </a:r>
          </a:p>
          <a:p>
            <a:pPr marL="342900" indent="-342900" algn="l">
              <a:buFont typeface="Wingdings" panose="05000000000000000000" pitchFamily="2" charset="2"/>
              <a:buChar char="q"/>
            </a:pPr>
            <a:r>
              <a:rPr lang="en-US" dirty="0"/>
              <a:t>Certification </a:t>
            </a:r>
          </a:p>
          <a:p>
            <a:pPr marL="342900" indent="-342900" algn="l">
              <a:buFont typeface="Wingdings" panose="05000000000000000000" pitchFamily="2" charset="2"/>
              <a:buChar char="q"/>
            </a:pPr>
            <a:r>
              <a:rPr lang="en-US" dirty="0"/>
              <a:t>Assign CMS number  </a:t>
            </a:r>
          </a:p>
          <a:p>
            <a:pPr marL="342900" indent="-342900" algn="l">
              <a:buFont typeface="Wingdings" panose="05000000000000000000" pitchFamily="2" charset="2"/>
              <a:buChar char="q"/>
            </a:pPr>
            <a:r>
              <a:rPr lang="en-US" dirty="0"/>
              <a:t>Site Visits </a:t>
            </a:r>
          </a:p>
          <a:p>
            <a:pPr marL="342900" indent="-342900" algn="l">
              <a:buFont typeface="Wingdings" panose="05000000000000000000" pitchFamily="2" charset="2"/>
              <a:buChar char="q"/>
            </a:pPr>
            <a:r>
              <a:rPr lang="en-US" dirty="0"/>
              <a:t>Compliance check  </a:t>
            </a:r>
          </a:p>
        </p:txBody>
      </p:sp>
      <p:sp>
        <p:nvSpPr>
          <p:cNvPr id="6" name="Text Placeholder 5">
            <a:extLst>
              <a:ext uri="{FF2B5EF4-FFF2-40B4-BE49-F238E27FC236}">
                <a16:creationId xmlns:a16="http://schemas.microsoft.com/office/drawing/2014/main" id="{4CB4B8B1-94AA-4F3D-ABA7-E267884588E9}"/>
              </a:ext>
            </a:extLst>
          </p:cNvPr>
          <p:cNvSpPr>
            <a:spLocks noGrp="1"/>
          </p:cNvSpPr>
          <p:nvPr>
            <p:ph type="body" sz="quarter" idx="16"/>
          </p:nvPr>
        </p:nvSpPr>
        <p:spPr/>
        <p:txBody>
          <a:bodyPr/>
          <a:lstStyle/>
          <a:p>
            <a:r>
              <a:rPr lang="en-US" dirty="0"/>
              <a:t>Regional Office  </a:t>
            </a:r>
          </a:p>
        </p:txBody>
      </p:sp>
      <p:sp>
        <p:nvSpPr>
          <p:cNvPr id="7" name="Text Placeholder 6">
            <a:extLst>
              <a:ext uri="{FF2B5EF4-FFF2-40B4-BE49-F238E27FC236}">
                <a16:creationId xmlns:a16="http://schemas.microsoft.com/office/drawing/2014/main" id="{1F48C9BE-BF65-4B46-93B5-0DECE30E14C1}"/>
              </a:ext>
            </a:extLst>
          </p:cNvPr>
          <p:cNvSpPr>
            <a:spLocks noGrp="1"/>
          </p:cNvSpPr>
          <p:nvPr>
            <p:ph type="body" sz="quarter" idx="17"/>
          </p:nvPr>
        </p:nvSpPr>
        <p:spPr/>
        <p:txBody>
          <a:bodyPr/>
          <a:lstStyle/>
          <a:p>
            <a:r>
              <a:rPr lang="en-US" dirty="0"/>
              <a:t>NC State Office DHSR   </a:t>
            </a:r>
          </a:p>
        </p:txBody>
      </p:sp>
    </p:spTree>
    <p:extLst>
      <p:ext uri="{BB962C8B-B14F-4D97-AF65-F5344CB8AC3E}">
        <p14:creationId xmlns:p14="http://schemas.microsoft.com/office/powerpoint/2010/main" val="710888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7FF1-4FE7-4C47-B666-BD27C7F51935}"/>
              </a:ext>
            </a:extLst>
          </p:cNvPr>
          <p:cNvSpPr>
            <a:spLocks noGrp="1"/>
          </p:cNvSpPr>
          <p:nvPr>
            <p:ph type="title"/>
          </p:nvPr>
        </p:nvSpPr>
        <p:spPr/>
        <p:txBody>
          <a:bodyPr/>
          <a:lstStyle/>
          <a:p>
            <a:r>
              <a:rPr lang="en-US" dirty="0"/>
              <a:t> Division of Health Service Regulation</a:t>
            </a:r>
          </a:p>
        </p:txBody>
      </p:sp>
      <p:sp>
        <p:nvSpPr>
          <p:cNvPr id="3" name="Text Placeholder 2">
            <a:extLst>
              <a:ext uri="{FF2B5EF4-FFF2-40B4-BE49-F238E27FC236}">
                <a16:creationId xmlns:a16="http://schemas.microsoft.com/office/drawing/2014/main" id="{FD3B6345-E69E-40FC-86B6-6C7FA31ACC04}"/>
              </a:ext>
            </a:extLst>
          </p:cNvPr>
          <p:cNvSpPr>
            <a:spLocks noGrp="1"/>
          </p:cNvSpPr>
          <p:nvPr>
            <p:ph type="body" sz="quarter" idx="10"/>
          </p:nvPr>
        </p:nvSpPr>
        <p:spPr>
          <a:xfrm>
            <a:off x="626004" y="1172694"/>
            <a:ext cx="7888288" cy="1212895"/>
          </a:xfrm>
        </p:spPr>
        <p:txBody>
          <a:bodyPr/>
          <a:lstStyle/>
          <a:p>
            <a:pPr marL="0" indent="0">
              <a:buNone/>
            </a:pPr>
            <a:r>
              <a:rPr lang="en-US" dirty="0"/>
              <a:t>Division of Health Service Regulation</a:t>
            </a:r>
          </a:p>
          <a:p>
            <a:pPr marL="0" indent="0">
              <a:buNone/>
            </a:pPr>
            <a:r>
              <a:rPr lang="en-US" dirty="0"/>
              <a:t>Acute &amp; Home Care Licensure &amp; Certification Section</a:t>
            </a:r>
          </a:p>
          <a:p>
            <a:pPr marL="0" indent="0">
              <a:buNone/>
            </a:pPr>
            <a:r>
              <a:rPr lang="en-US" dirty="0"/>
              <a:t>North Carolina Department of Health </a:t>
            </a:r>
          </a:p>
          <a:p>
            <a:endParaRPr lang="en-US" dirty="0"/>
          </a:p>
        </p:txBody>
      </p:sp>
      <p:sp>
        <p:nvSpPr>
          <p:cNvPr id="4" name="Text Placeholder 3">
            <a:extLst>
              <a:ext uri="{FF2B5EF4-FFF2-40B4-BE49-F238E27FC236}">
                <a16:creationId xmlns:a16="http://schemas.microsoft.com/office/drawing/2014/main" id="{7732079C-B288-4C98-ADB7-CCD1FA7BBFBA}"/>
              </a:ext>
            </a:extLst>
          </p:cNvPr>
          <p:cNvSpPr>
            <a:spLocks noGrp="1"/>
          </p:cNvSpPr>
          <p:nvPr>
            <p:ph type="body" sz="quarter" idx="11"/>
          </p:nvPr>
        </p:nvSpPr>
        <p:spPr/>
        <p:txBody>
          <a:bodyPr/>
          <a:lstStyle/>
          <a:p>
            <a:r>
              <a:rPr lang="en-US" dirty="0">
                <a:hlinkClick r:id="rId3"/>
              </a:rPr>
              <a:t>https://info.ncdhhs.gov/dhsr/</a:t>
            </a:r>
            <a:r>
              <a:rPr lang="en-US" dirty="0"/>
              <a:t>             </a:t>
            </a:r>
          </a:p>
        </p:txBody>
      </p:sp>
      <p:pic>
        <p:nvPicPr>
          <p:cNvPr id="6" name="Content Placeholder 5">
            <a:extLst>
              <a:ext uri="{FF2B5EF4-FFF2-40B4-BE49-F238E27FC236}">
                <a16:creationId xmlns:a16="http://schemas.microsoft.com/office/drawing/2014/main" id="{316F53B7-3F89-43D5-B3EE-5A4632AC91DB}"/>
              </a:ext>
            </a:extLst>
          </p:cNvPr>
          <p:cNvPicPr>
            <a:picLocks noGrp="1" noChangeAspect="1"/>
          </p:cNvPicPr>
          <p:nvPr>
            <p:ph sz="quarter" idx="14"/>
          </p:nvPr>
        </p:nvPicPr>
        <p:blipFill>
          <a:blip r:embed="rId4"/>
          <a:stretch>
            <a:fillRect/>
          </a:stretch>
        </p:blipFill>
        <p:spPr>
          <a:xfrm>
            <a:off x="1439214" y="2297166"/>
            <a:ext cx="6313576" cy="4021084"/>
          </a:xfrm>
          <a:prstGeom prst="rect">
            <a:avLst/>
          </a:prstGeom>
        </p:spPr>
      </p:pic>
    </p:spTree>
    <p:extLst>
      <p:ext uri="{BB962C8B-B14F-4D97-AF65-F5344CB8AC3E}">
        <p14:creationId xmlns:p14="http://schemas.microsoft.com/office/powerpoint/2010/main" val="2007337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3533D-44E7-4F7E-9705-D0E9B0725748}"/>
              </a:ext>
            </a:extLst>
          </p:cNvPr>
          <p:cNvPicPr>
            <a:picLocks noChangeAspect="1"/>
          </p:cNvPicPr>
          <p:nvPr/>
        </p:nvPicPr>
        <p:blipFill>
          <a:blip r:embed="rId2"/>
          <a:stretch>
            <a:fillRect/>
          </a:stretch>
        </p:blipFill>
        <p:spPr>
          <a:xfrm>
            <a:off x="2585544" y="788275"/>
            <a:ext cx="6358759" cy="559675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9406E0-4FF4-4AF2-AE9A-CE42D412E723}"/>
                  </a:ext>
                </a:extLst>
              </p14:cNvPr>
              <p14:cNvContentPartPr/>
              <p14:nvPr/>
            </p14:nvContentPartPr>
            <p14:xfrm>
              <a:off x="3321066" y="5026274"/>
              <a:ext cx="3262320" cy="156960"/>
            </p14:xfrm>
          </p:contentPart>
        </mc:Choice>
        <mc:Fallback xmlns="">
          <p:pic>
            <p:nvPicPr>
              <p:cNvPr id="4" name="Ink 3">
                <a:extLst>
                  <a:ext uri="{FF2B5EF4-FFF2-40B4-BE49-F238E27FC236}">
                    <a16:creationId xmlns:a16="http://schemas.microsoft.com/office/drawing/2014/main" id="{EA9406E0-4FF4-4AF2-AE9A-CE42D412E723}"/>
                  </a:ext>
                </a:extLst>
              </p:cNvPr>
              <p:cNvPicPr/>
              <p:nvPr/>
            </p:nvPicPr>
            <p:blipFill>
              <a:blip r:embed="rId4"/>
              <a:stretch>
                <a:fillRect/>
              </a:stretch>
            </p:blipFill>
            <p:spPr>
              <a:xfrm>
                <a:off x="3303426" y="4990274"/>
                <a:ext cx="329796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8BA6BDE-06D9-41D6-93F4-9E37227F3021}"/>
                  </a:ext>
                </a:extLst>
              </p14:cNvPr>
              <p14:cNvContentPartPr/>
              <p14:nvPr/>
            </p14:nvContentPartPr>
            <p14:xfrm>
              <a:off x="3321066" y="-52606"/>
              <a:ext cx="360" cy="360"/>
            </p14:xfrm>
          </p:contentPart>
        </mc:Choice>
        <mc:Fallback xmlns="">
          <p:pic>
            <p:nvPicPr>
              <p:cNvPr id="5" name="Ink 4">
                <a:extLst>
                  <a:ext uri="{FF2B5EF4-FFF2-40B4-BE49-F238E27FC236}">
                    <a16:creationId xmlns:a16="http://schemas.microsoft.com/office/drawing/2014/main" id="{28BA6BDE-06D9-41D6-93F4-9E37227F3021}"/>
                  </a:ext>
                </a:extLst>
              </p:cNvPr>
              <p:cNvPicPr/>
              <p:nvPr/>
            </p:nvPicPr>
            <p:blipFill>
              <a:blip r:embed="rId6"/>
              <a:stretch>
                <a:fillRect/>
              </a:stretch>
            </p:blipFill>
            <p:spPr>
              <a:xfrm>
                <a:off x="3303066" y="-88606"/>
                <a:ext cx="36000" cy="7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Ink 5">
                <a:extLst>
                  <a:ext uri="{FF2B5EF4-FFF2-40B4-BE49-F238E27FC236}">
                    <a16:creationId xmlns:a16="http://schemas.microsoft.com/office/drawing/2014/main" id="{3DF68BFF-06E8-439F-9696-A5B79AE6A7B0}"/>
                  </a:ext>
                </a:extLst>
              </p14:cNvPr>
              <p14:cNvContentPartPr/>
              <p14:nvPr/>
            </p14:nvContentPartPr>
            <p14:xfrm>
              <a:off x="5202426" y="1639183"/>
              <a:ext cx="360" cy="360"/>
            </p14:xfrm>
          </p:contentPart>
        </mc:Choice>
        <mc:Fallback xmlns="">
          <p:pic>
            <p:nvPicPr>
              <p:cNvPr id="6" name="Ink 5">
                <a:extLst>
                  <a:ext uri="{FF2B5EF4-FFF2-40B4-BE49-F238E27FC236}">
                    <a16:creationId xmlns:p14="http://schemas.microsoft.com/office/powerpoint/2010/main" xmlns:aink="http://schemas.microsoft.com/office/drawing/2016/ink" xmlns="" xmlns:a16="http://schemas.microsoft.com/office/drawing/2014/main" id="{3DF68BFF-06E8-439F-9696-A5B79AE6A7B0}"/>
                  </a:ext>
                </a:extLst>
              </p:cNvPr>
              <p:cNvPicPr/>
              <p:nvPr/>
            </p:nvPicPr>
            <p:blipFill>
              <a:blip r:embed="rId8"/>
              <a:stretch>
                <a:fillRect/>
              </a:stretch>
            </p:blipFill>
            <p:spPr>
              <a:xfrm>
                <a:off x="5184426" y="1531543"/>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 name="Ink 6">
                <a:extLst>
                  <a:ext uri="{FF2B5EF4-FFF2-40B4-BE49-F238E27FC236}">
                    <a16:creationId xmlns:a16="http://schemas.microsoft.com/office/drawing/2014/main" id="{3D3AD5E6-FC57-4D72-A44B-A1C22C1B2F5D}"/>
                  </a:ext>
                </a:extLst>
              </p14:cNvPr>
              <p14:cNvContentPartPr/>
              <p14:nvPr/>
            </p14:nvContentPartPr>
            <p14:xfrm>
              <a:off x="9784866" y="472783"/>
              <a:ext cx="360" cy="360"/>
            </p14:xfrm>
          </p:contentPart>
        </mc:Choice>
        <mc:Fallback xmlns="">
          <p:pic>
            <p:nvPicPr>
              <p:cNvPr id="7" name="Ink 6">
                <a:extLst>
                  <a:ext uri="{FF2B5EF4-FFF2-40B4-BE49-F238E27FC236}">
                    <a16:creationId xmlns:p14="http://schemas.microsoft.com/office/powerpoint/2010/main" xmlns:aink="http://schemas.microsoft.com/office/drawing/2016/ink" xmlns="" xmlns:a16="http://schemas.microsoft.com/office/drawing/2014/main" id="{3D3AD5E6-FC57-4D72-A44B-A1C22C1B2F5D}"/>
                  </a:ext>
                </a:extLst>
              </p:cNvPr>
              <p:cNvPicPr/>
              <p:nvPr/>
            </p:nvPicPr>
            <p:blipFill>
              <a:blip r:embed="rId10"/>
              <a:stretch>
                <a:fillRect/>
              </a:stretch>
            </p:blipFill>
            <p:spPr>
              <a:xfrm>
                <a:off x="9767226" y="364783"/>
                <a:ext cx="36000" cy="216000"/>
              </a:xfrm>
              <a:prstGeom prst="rect">
                <a:avLst/>
              </a:prstGeom>
            </p:spPr>
          </p:pic>
        </mc:Fallback>
      </mc:AlternateContent>
      <p:sp>
        <p:nvSpPr>
          <p:cNvPr id="8" name="TextBox 7">
            <a:extLst>
              <a:ext uri="{FF2B5EF4-FFF2-40B4-BE49-F238E27FC236}">
                <a16:creationId xmlns:a16="http://schemas.microsoft.com/office/drawing/2014/main" id="{B3E8819D-308F-40CE-823B-2AD045208003}"/>
              </a:ext>
            </a:extLst>
          </p:cNvPr>
          <p:cNvSpPr txBox="1"/>
          <p:nvPr/>
        </p:nvSpPr>
        <p:spPr>
          <a:xfrm>
            <a:off x="283779" y="438854"/>
            <a:ext cx="2582823" cy="1200329"/>
          </a:xfrm>
          <a:prstGeom prst="rect">
            <a:avLst/>
          </a:prstGeom>
          <a:noFill/>
        </p:spPr>
        <p:txBody>
          <a:bodyPr wrap="none" rtlCol="0">
            <a:spAutoFit/>
          </a:bodyPr>
          <a:lstStyle/>
          <a:p>
            <a:r>
              <a:rPr lang="en-US" dirty="0"/>
              <a:t>Steps for form </a:t>
            </a:r>
          </a:p>
          <a:p>
            <a:r>
              <a:rPr lang="en-US" dirty="0"/>
              <a:t>Homepage </a:t>
            </a:r>
          </a:p>
          <a:p>
            <a:r>
              <a:rPr lang="en-US" dirty="0"/>
              <a:t>Click on </a:t>
            </a:r>
          </a:p>
          <a:p>
            <a:r>
              <a:rPr lang="en-US" dirty="0"/>
              <a:t>Forms and Applications</a:t>
            </a:r>
          </a:p>
        </p:txBody>
      </p:sp>
    </p:spTree>
    <p:extLst>
      <p:ext uri="{BB962C8B-B14F-4D97-AF65-F5344CB8AC3E}">
        <p14:creationId xmlns:p14="http://schemas.microsoft.com/office/powerpoint/2010/main" val="3472310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08C26-3664-435F-B67E-B5374A5BDD75}"/>
              </a:ext>
            </a:extLst>
          </p:cNvPr>
          <p:cNvPicPr>
            <a:picLocks noChangeAspect="1"/>
          </p:cNvPicPr>
          <p:nvPr/>
        </p:nvPicPr>
        <p:blipFill rotWithShape="1">
          <a:blip r:embed="rId3"/>
          <a:srcRect b="4661"/>
          <a:stretch/>
        </p:blipFill>
        <p:spPr>
          <a:xfrm>
            <a:off x="15" y="857257"/>
            <a:ext cx="9143985" cy="5143493"/>
          </a:xfrm>
          <a:prstGeom prst="rect">
            <a:avLst/>
          </a:prstGeom>
        </p:spPr>
      </p:pic>
      <p:sp>
        <p:nvSpPr>
          <p:cNvPr id="3" name="TextBox 2">
            <a:extLst>
              <a:ext uri="{FF2B5EF4-FFF2-40B4-BE49-F238E27FC236}">
                <a16:creationId xmlns:a16="http://schemas.microsoft.com/office/drawing/2014/main" id="{0A863676-CE86-4970-957C-F4AA860FE872}"/>
              </a:ext>
            </a:extLst>
          </p:cNvPr>
          <p:cNvSpPr txBox="1"/>
          <p:nvPr/>
        </p:nvSpPr>
        <p:spPr>
          <a:xfrm>
            <a:off x="384464" y="135081"/>
            <a:ext cx="3942105" cy="369332"/>
          </a:xfrm>
          <a:prstGeom prst="rect">
            <a:avLst/>
          </a:prstGeom>
          <a:noFill/>
        </p:spPr>
        <p:txBody>
          <a:bodyPr wrap="none" rtlCol="0">
            <a:spAutoFit/>
          </a:bodyPr>
          <a:lstStyle/>
          <a:p>
            <a:r>
              <a:rPr lang="en-US" b="1" dirty="0"/>
              <a:t>Electronic Health Record System  </a:t>
            </a:r>
          </a:p>
        </p:txBody>
      </p:sp>
    </p:spTree>
    <p:extLst>
      <p:ext uri="{BB962C8B-B14F-4D97-AF65-F5344CB8AC3E}">
        <p14:creationId xmlns:p14="http://schemas.microsoft.com/office/powerpoint/2010/main" val="3938769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7D0D0-E356-4EB4-8981-98527D2D9782}"/>
              </a:ext>
            </a:extLst>
          </p:cNvPr>
          <p:cNvPicPr>
            <a:picLocks noChangeAspect="1"/>
          </p:cNvPicPr>
          <p:nvPr/>
        </p:nvPicPr>
        <p:blipFill rotWithShape="1">
          <a:blip r:embed="rId3"/>
          <a:srcRect r="4890" b="1"/>
          <a:stretch/>
        </p:blipFill>
        <p:spPr>
          <a:xfrm>
            <a:off x="15" y="857257"/>
            <a:ext cx="9143985" cy="5143493"/>
          </a:xfrm>
          <a:prstGeom prst="rect">
            <a:avLst/>
          </a:prstGeom>
        </p:spPr>
      </p:pic>
      <p:sp>
        <p:nvSpPr>
          <p:cNvPr id="3" name="TextBox 2">
            <a:extLst>
              <a:ext uri="{FF2B5EF4-FFF2-40B4-BE49-F238E27FC236}">
                <a16:creationId xmlns:a16="http://schemas.microsoft.com/office/drawing/2014/main" id="{1A54C3B9-56FA-4AD1-BBB1-AADAB13A1D7C}"/>
              </a:ext>
            </a:extLst>
          </p:cNvPr>
          <p:cNvSpPr txBox="1"/>
          <p:nvPr/>
        </p:nvSpPr>
        <p:spPr>
          <a:xfrm>
            <a:off x="550718" y="197428"/>
            <a:ext cx="3390672" cy="369332"/>
          </a:xfrm>
          <a:prstGeom prst="rect">
            <a:avLst/>
          </a:prstGeom>
          <a:noFill/>
        </p:spPr>
        <p:txBody>
          <a:bodyPr wrap="none" rtlCol="0">
            <a:spAutoFit/>
          </a:bodyPr>
          <a:lstStyle/>
          <a:p>
            <a:r>
              <a:rPr lang="en-US" dirty="0"/>
              <a:t>Scheduling Providers/ Patients </a:t>
            </a:r>
          </a:p>
        </p:txBody>
      </p:sp>
    </p:spTree>
    <p:extLst>
      <p:ext uri="{BB962C8B-B14F-4D97-AF65-F5344CB8AC3E}">
        <p14:creationId xmlns:p14="http://schemas.microsoft.com/office/powerpoint/2010/main" val="2533361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2632A8-8087-423A-968B-441F4D2E8E07}"/>
              </a:ext>
            </a:extLst>
          </p:cNvPr>
          <p:cNvPicPr>
            <a:picLocks noChangeAspect="1"/>
          </p:cNvPicPr>
          <p:nvPr/>
        </p:nvPicPr>
        <p:blipFill>
          <a:blip r:embed="rId3"/>
          <a:stretch>
            <a:fillRect/>
          </a:stretch>
        </p:blipFill>
        <p:spPr>
          <a:xfrm>
            <a:off x="0" y="1248633"/>
            <a:ext cx="9144000" cy="4360735"/>
          </a:xfrm>
          <a:prstGeom prst="rect">
            <a:avLst/>
          </a:prstGeom>
        </p:spPr>
      </p:pic>
    </p:spTree>
    <p:extLst>
      <p:ext uri="{BB962C8B-B14F-4D97-AF65-F5344CB8AC3E}">
        <p14:creationId xmlns:p14="http://schemas.microsoft.com/office/powerpoint/2010/main" val="1536895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06E81-05B1-4E4B-A04A-CB9A50086F75}"/>
              </a:ext>
            </a:extLst>
          </p:cNvPr>
          <p:cNvPicPr>
            <a:picLocks noChangeAspect="1"/>
          </p:cNvPicPr>
          <p:nvPr/>
        </p:nvPicPr>
        <p:blipFill rotWithShape="1">
          <a:blip r:embed="rId3"/>
          <a:srcRect t="560" b="322"/>
          <a:stretch/>
        </p:blipFill>
        <p:spPr>
          <a:xfrm>
            <a:off x="15" y="857257"/>
            <a:ext cx="9143985" cy="5143493"/>
          </a:xfrm>
          <a:prstGeom prst="rect">
            <a:avLst/>
          </a:prstGeom>
        </p:spPr>
      </p:pic>
    </p:spTree>
    <p:extLst>
      <p:ext uri="{BB962C8B-B14F-4D97-AF65-F5344CB8AC3E}">
        <p14:creationId xmlns:p14="http://schemas.microsoft.com/office/powerpoint/2010/main" val="418390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F602DC7-D5D6-4023-BD13-AF7C4589B11F}"/>
              </a:ext>
            </a:extLst>
          </p:cNvPr>
          <p:cNvPicPr>
            <a:picLocks noChangeAspect="1"/>
          </p:cNvPicPr>
          <p:nvPr/>
        </p:nvPicPr>
        <p:blipFill rotWithShape="1">
          <a:blip r:embed="rId3"/>
          <a:srcRect t="18580" r="1" b="1"/>
          <a:stretch/>
        </p:blipFill>
        <p:spPr>
          <a:xfrm>
            <a:off x="20" y="10"/>
            <a:ext cx="9171076" cy="4666928"/>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E0B748AA-F85F-4666-A032-2C670CF28F14}"/>
              </a:ext>
            </a:extLst>
          </p:cNvPr>
          <p:cNvSpPr>
            <a:spLocks noGrp="1"/>
          </p:cNvSpPr>
          <p:nvPr>
            <p:ph type="title"/>
          </p:nvPr>
        </p:nvSpPr>
        <p:spPr>
          <a:xfrm>
            <a:off x="120028" y="4066514"/>
            <a:ext cx="3766336" cy="1509931"/>
          </a:xfrm>
        </p:spPr>
        <p:txBody>
          <a:bodyPr vert="horz" lIns="91440" tIns="45720" rIns="91440" bIns="45720" rtlCol="0" anchor="ctr">
            <a:normAutofit/>
          </a:bodyPr>
          <a:lstStyle/>
          <a:p>
            <a:pPr defTabSz="914400"/>
            <a:r>
              <a:rPr lang="en-US" sz="3100" dirty="0">
                <a:solidFill>
                  <a:schemeClr val="tx2"/>
                </a:solidFill>
                <a:latin typeface="+mj-lt"/>
                <a:ea typeface="+mj-ea"/>
                <a:cs typeface="+mj-cs"/>
              </a:rPr>
              <a:t> </a:t>
            </a:r>
            <a:r>
              <a:rPr lang="en-US" sz="3100" dirty="0">
                <a:solidFill>
                  <a:schemeClr val="tx1"/>
                </a:solidFill>
                <a:latin typeface="+mj-lt"/>
                <a:ea typeface="+mj-ea"/>
                <a:cs typeface="+mj-cs"/>
              </a:rPr>
              <a:t>Rural Health Clinics (RHC)  </a:t>
            </a:r>
            <a:br>
              <a:rPr lang="en-US" sz="3100" dirty="0">
                <a:solidFill>
                  <a:schemeClr val="tx1"/>
                </a:solidFill>
                <a:latin typeface="+mj-lt"/>
                <a:ea typeface="+mj-ea"/>
                <a:cs typeface="+mj-cs"/>
              </a:rPr>
            </a:br>
            <a:r>
              <a:rPr lang="en-US" sz="3100" dirty="0">
                <a:solidFill>
                  <a:schemeClr val="tx1"/>
                </a:solidFill>
                <a:latin typeface="+mj-lt"/>
                <a:ea typeface="+mj-ea"/>
                <a:cs typeface="+mj-cs"/>
              </a:rPr>
              <a:t>Must be located:   </a:t>
            </a:r>
          </a:p>
        </p:txBody>
      </p:sp>
      <p:sp>
        <p:nvSpPr>
          <p:cNvPr id="4" name="Content Placeholder 3">
            <a:extLst>
              <a:ext uri="{FF2B5EF4-FFF2-40B4-BE49-F238E27FC236}">
                <a16:creationId xmlns:a16="http://schemas.microsoft.com/office/drawing/2014/main" id="{B214DDBD-1305-4457-AFAA-99A1DC053861}"/>
              </a:ext>
            </a:extLst>
          </p:cNvPr>
          <p:cNvSpPr>
            <a:spLocks noGrp="1"/>
          </p:cNvSpPr>
          <p:nvPr>
            <p:ph sz="quarter" idx="14"/>
          </p:nvPr>
        </p:nvSpPr>
        <p:spPr>
          <a:xfrm>
            <a:off x="4677103" y="3941379"/>
            <a:ext cx="4256689" cy="2916611"/>
          </a:xfrm>
        </p:spPr>
        <p:txBody>
          <a:bodyPr vert="horz" lIns="91440" tIns="45720" rIns="91440" bIns="45720" rtlCol="0" anchor="ctr">
            <a:normAutofit/>
          </a:bodyPr>
          <a:lstStyle/>
          <a:p>
            <a:pPr marL="285750" indent="-285750" algn="l" defTabSz="914400">
              <a:buFont typeface="Wingdings" panose="05000000000000000000" pitchFamily="2" charset="2"/>
              <a:buChar char="q"/>
            </a:pPr>
            <a:r>
              <a:rPr lang="en-US" sz="1600" dirty="0">
                <a:solidFill>
                  <a:schemeClr val="tx2"/>
                </a:solidFill>
                <a:latin typeface="+mn-lt"/>
                <a:ea typeface="+mn-ea"/>
                <a:cs typeface="+mn-cs"/>
              </a:rPr>
              <a:t>Rural Area- Census Bureau designations as “non-urbanized” </a:t>
            </a:r>
          </a:p>
          <a:p>
            <a:pPr marL="285750" indent="-285750" algn="l" defTabSz="914400">
              <a:buFont typeface="Wingdings" panose="05000000000000000000" pitchFamily="2" charset="2"/>
              <a:buChar char="q"/>
            </a:pPr>
            <a:r>
              <a:rPr lang="en-US" sz="1600" dirty="0">
                <a:solidFill>
                  <a:schemeClr val="tx2"/>
                </a:solidFill>
                <a:latin typeface="+mn-lt"/>
                <a:ea typeface="+mn-ea"/>
                <a:cs typeface="+mn-cs"/>
              </a:rPr>
              <a:t>Shortage Area-</a:t>
            </a:r>
          </a:p>
          <a:p>
            <a:pPr marL="800100" lvl="1" indent="-285750" defTabSz="914400">
              <a:buFont typeface="Wingdings" panose="05000000000000000000" pitchFamily="2" charset="2"/>
              <a:buChar char="q"/>
            </a:pPr>
            <a:r>
              <a:rPr lang="en-US" sz="1300" dirty="0">
                <a:solidFill>
                  <a:schemeClr val="tx2"/>
                </a:solidFill>
                <a:latin typeface="+mn-lt"/>
                <a:ea typeface="+mn-ea"/>
                <a:cs typeface="+mn-cs"/>
              </a:rPr>
              <a:t> A Federally-designated Medically Underserved Area (MUA)</a:t>
            </a:r>
          </a:p>
          <a:p>
            <a:pPr lvl="1" indent="0" defTabSz="914400">
              <a:buNone/>
            </a:pPr>
            <a:endParaRPr lang="en-US" sz="1300" dirty="0">
              <a:solidFill>
                <a:schemeClr val="tx2"/>
              </a:solidFill>
              <a:latin typeface="+mn-lt"/>
              <a:ea typeface="+mn-ea"/>
              <a:cs typeface="+mn-cs"/>
            </a:endParaRPr>
          </a:p>
          <a:p>
            <a:pPr marL="800100" lvl="1" indent="-285750" defTabSz="914400">
              <a:buFont typeface="Wingdings" panose="05000000000000000000" pitchFamily="2" charset="2"/>
              <a:buChar char="q"/>
            </a:pPr>
            <a:r>
              <a:rPr lang="en-US" sz="1300" dirty="0">
                <a:solidFill>
                  <a:schemeClr val="tx2"/>
                </a:solidFill>
                <a:latin typeface="+mn-lt"/>
                <a:ea typeface="+mn-ea"/>
                <a:cs typeface="+mn-cs"/>
              </a:rPr>
              <a:t> Health Professional Shortage Area (HPSA) :  </a:t>
            </a:r>
            <a:r>
              <a:rPr lang="en-US" sz="1300" dirty="0">
                <a:solidFill>
                  <a:schemeClr val="tx2"/>
                </a:solidFill>
                <a:latin typeface="+mn-lt"/>
                <a:ea typeface="+mn-ea"/>
                <a:cs typeface="+mn-cs"/>
                <a:hlinkClick r:id="rId4"/>
              </a:rPr>
              <a:t>https://bhw.hrsa.gov/</a:t>
            </a:r>
            <a:endParaRPr lang="en-US" sz="1300" dirty="0">
              <a:solidFill>
                <a:schemeClr val="tx2"/>
              </a:solidFill>
              <a:latin typeface="+mn-lt"/>
              <a:ea typeface="+mn-ea"/>
              <a:cs typeface="+mn-cs"/>
            </a:endParaRPr>
          </a:p>
          <a:p>
            <a:pPr lvl="1" indent="0" defTabSz="914400">
              <a:buNone/>
            </a:pPr>
            <a:endParaRPr lang="en-US" sz="1300" dirty="0">
              <a:solidFill>
                <a:schemeClr val="tx2"/>
              </a:solidFill>
              <a:latin typeface="+mn-lt"/>
              <a:ea typeface="+mn-ea"/>
              <a:cs typeface="+mn-cs"/>
            </a:endParaRPr>
          </a:p>
          <a:p>
            <a:pPr marL="800100" lvl="1" indent="-285750" defTabSz="914400">
              <a:buFont typeface="Wingdings" panose="05000000000000000000" pitchFamily="2" charset="2"/>
              <a:buChar char="q"/>
            </a:pPr>
            <a:r>
              <a:rPr lang="en-US" sz="1300" dirty="0">
                <a:solidFill>
                  <a:schemeClr val="tx2"/>
                </a:solidFill>
                <a:latin typeface="+mn-lt"/>
                <a:ea typeface="+mn-ea"/>
                <a:cs typeface="+mn-cs"/>
              </a:rPr>
              <a:t>Area designated by the State’s Governor as underserved. </a:t>
            </a:r>
          </a:p>
          <a:p>
            <a:pPr indent="-228600" algn="l" defTabSz="914400">
              <a:buFont typeface="Arial" panose="020B0604020202020204" pitchFamily="34" charset="0"/>
              <a:buChar char="•"/>
            </a:pPr>
            <a:endParaRPr lang="en-US" sz="1600" dirty="0">
              <a:solidFill>
                <a:schemeClr val="tx2"/>
              </a:solidFill>
              <a:latin typeface="+mn-lt"/>
              <a:ea typeface="+mn-ea"/>
              <a:cs typeface="+mn-cs"/>
            </a:endParaRPr>
          </a:p>
        </p:txBody>
      </p:sp>
    </p:spTree>
    <p:extLst>
      <p:ext uri="{BB962C8B-B14F-4D97-AF65-F5344CB8AC3E}">
        <p14:creationId xmlns:p14="http://schemas.microsoft.com/office/powerpoint/2010/main" val="1996882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868F-4196-4BBA-8992-977B43D32927}"/>
              </a:ext>
            </a:extLst>
          </p:cNvPr>
          <p:cNvSpPr>
            <a:spLocks noGrp="1"/>
          </p:cNvSpPr>
          <p:nvPr>
            <p:ph type="title"/>
          </p:nvPr>
        </p:nvSpPr>
        <p:spPr/>
        <p:txBody>
          <a:bodyPr>
            <a:normAutofit fontScale="90000"/>
          </a:bodyPr>
          <a:lstStyle/>
          <a:p>
            <a:br>
              <a:rPr lang="en-US" sz="3600" dirty="0">
                <a:latin typeface="+mn-lt"/>
              </a:rPr>
            </a:br>
            <a:r>
              <a:rPr lang="en-US" sz="3600" dirty="0">
                <a:latin typeface="+mn-lt"/>
              </a:rPr>
              <a:t>Financial Reporting   </a:t>
            </a:r>
          </a:p>
        </p:txBody>
      </p:sp>
      <p:sp>
        <p:nvSpPr>
          <p:cNvPr id="3" name="Content Placeholder 2">
            <a:extLst>
              <a:ext uri="{FF2B5EF4-FFF2-40B4-BE49-F238E27FC236}">
                <a16:creationId xmlns:a16="http://schemas.microsoft.com/office/drawing/2014/main" id="{04EA2604-F8A4-47E3-A357-4A6F7D6D13BF}"/>
              </a:ext>
            </a:extLst>
          </p:cNvPr>
          <p:cNvSpPr>
            <a:spLocks noGrp="1"/>
          </p:cNvSpPr>
          <p:nvPr>
            <p:ph idx="1"/>
          </p:nvPr>
        </p:nvSpPr>
        <p:spPr/>
        <p:txBody>
          <a:bodyPr>
            <a:normAutofit/>
          </a:bodyPr>
          <a:lstStyle/>
          <a:p>
            <a:r>
              <a:rPr lang="en-US" sz="2000" dirty="0">
                <a:solidFill>
                  <a:schemeClr val="tx1"/>
                </a:solidFill>
              </a:rPr>
              <a:t>Financial summary (charges, payments, adjustments) </a:t>
            </a:r>
          </a:p>
          <a:p>
            <a:r>
              <a:rPr lang="en-US" sz="2000" dirty="0">
                <a:solidFill>
                  <a:schemeClr val="tx1"/>
                </a:solidFill>
              </a:rPr>
              <a:t>Custom dashboards   </a:t>
            </a:r>
          </a:p>
          <a:p>
            <a:r>
              <a:rPr lang="en-US" sz="2000" dirty="0">
                <a:solidFill>
                  <a:schemeClr val="tx1"/>
                </a:solidFill>
              </a:rPr>
              <a:t>KPIs – Key performance indicators   </a:t>
            </a:r>
          </a:p>
          <a:p>
            <a:r>
              <a:rPr lang="en-US" sz="2000" dirty="0">
                <a:solidFill>
                  <a:schemeClr val="tx1"/>
                </a:solidFill>
              </a:rPr>
              <a:t>Current trends, top carriers, encounters </a:t>
            </a:r>
          </a:p>
          <a:p>
            <a:r>
              <a:rPr lang="en-US" sz="2000" dirty="0">
                <a:solidFill>
                  <a:schemeClr val="tx1"/>
                </a:solidFill>
              </a:rPr>
              <a:t>RVU-  Relative value units</a:t>
            </a:r>
          </a:p>
          <a:p>
            <a:r>
              <a:rPr lang="en-US" sz="2000" dirty="0">
                <a:solidFill>
                  <a:schemeClr val="tx1"/>
                </a:solidFill>
              </a:rPr>
              <a:t>Relative value units (</a:t>
            </a:r>
            <a:r>
              <a:rPr lang="en-US" sz="2000" b="1" dirty="0">
                <a:solidFill>
                  <a:schemeClr val="tx1"/>
                </a:solidFill>
              </a:rPr>
              <a:t>RVUs</a:t>
            </a:r>
            <a:r>
              <a:rPr lang="en-US" sz="2000" dirty="0">
                <a:solidFill>
                  <a:schemeClr val="tx1"/>
                </a:solidFill>
              </a:rPr>
              <a:t>) are a measure of value used in the United States Medicare reimbursement formula for physician services. </a:t>
            </a:r>
            <a:r>
              <a:rPr lang="en-US" sz="2000" b="1" dirty="0">
                <a:solidFill>
                  <a:schemeClr val="tx1"/>
                </a:solidFill>
              </a:rPr>
              <a:t>RVUs</a:t>
            </a:r>
            <a:r>
              <a:rPr lang="en-US" sz="2000" dirty="0">
                <a:solidFill>
                  <a:schemeClr val="tx1"/>
                </a:solidFill>
              </a:rPr>
              <a:t> are a part of the resource-based relative value scale (RBRVS).</a:t>
            </a:r>
          </a:p>
          <a:p>
            <a:r>
              <a:rPr lang="en-US" sz="2000" dirty="0">
                <a:solidFill>
                  <a:schemeClr val="tx1"/>
                </a:solidFill>
              </a:rPr>
              <a:t>EOB An explanation of benefits (commonly referred to as an </a:t>
            </a:r>
            <a:r>
              <a:rPr lang="en-US" sz="2000" b="1" dirty="0">
                <a:solidFill>
                  <a:schemeClr val="tx1"/>
                </a:solidFill>
              </a:rPr>
              <a:t>EOB</a:t>
            </a:r>
            <a:r>
              <a:rPr lang="en-US" sz="2000" dirty="0">
                <a:solidFill>
                  <a:schemeClr val="tx1"/>
                </a:solidFill>
              </a:rPr>
              <a:t> form) is a statement sent by a health insurance company to covered individuals explaining what </a:t>
            </a:r>
            <a:r>
              <a:rPr lang="en-US" sz="2000" b="1" dirty="0">
                <a:solidFill>
                  <a:schemeClr val="tx1"/>
                </a:solidFill>
              </a:rPr>
              <a:t>medical</a:t>
            </a:r>
            <a:r>
              <a:rPr lang="en-US" sz="2000" dirty="0">
                <a:solidFill>
                  <a:schemeClr val="tx1"/>
                </a:solidFill>
              </a:rPr>
              <a:t> treatments and/or services were paid for on their behalf.</a:t>
            </a:r>
          </a:p>
          <a:p>
            <a:endParaRPr lang="en-US" dirty="0"/>
          </a:p>
        </p:txBody>
      </p:sp>
    </p:spTree>
    <p:extLst>
      <p:ext uri="{BB962C8B-B14F-4D97-AF65-F5344CB8AC3E}">
        <p14:creationId xmlns:p14="http://schemas.microsoft.com/office/powerpoint/2010/main" val="239997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FB3FA-4D84-4455-91BD-9FB9E55C9223}"/>
              </a:ext>
            </a:extLst>
          </p:cNvPr>
          <p:cNvPicPr>
            <a:picLocks noChangeAspect="1"/>
          </p:cNvPicPr>
          <p:nvPr/>
        </p:nvPicPr>
        <p:blipFill rotWithShape="1">
          <a:blip r:embed="rId3"/>
          <a:srcRect b="2598"/>
          <a:stretch/>
        </p:blipFill>
        <p:spPr>
          <a:xfrm>
            <a:off x="15" y="857257"/>
            <a:ext cx="9143985" cy="5143493"/>
          </a:xfrm>
          <a:prstGeom prst="rect">
            <a:avLst/>
          </a:prstGeom>
        </p:spPr>
      </p:pic>
    </p:spTree>
    <p:extLst>
      <p:ext uri="{BB962C8B-B14F-4D97-AF65-F5344CB8AC3E}">
        <p14:creationId xmlns:p14="http://schemas.microsoft.com/office/powerpoint/2010/main" val="612612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4314E-7A66-41D8-A3ED-FB339AEF8DB0}"/>
              </a:ext>
            </a:extLst>
          </p:cNvPr>
          <p:cNvPicPr>
            <a:picLocks noChangeAspect="1"/>
          </p:cNvPicPr>
          <p:nvPr/>
        </p:nvPicPr>
        <p:blipFill rotWithShape="1">
          <a:blip r:embed="rId2"/>
          <a:srcRect t="2238" r="-1" b="15604"/>
          <a:stretch/>
        </p:blipFill>
        <p:spPr>
          <a:xfrm>
            <a:off x="241300" y="1098550"/>
            <a:ext cx="8661401" cy="4660901"/>
          </a:xfrm>
          <a:prstGeom prst="rect">
            <a:avLst/>
          </a:prstGeom>
        </p:spPr>
      </p:pic>
    </p:spTree>
    <p:extLst>
      <p:ext uri="{BB962C8B-B14F-4D97-AF65-F5344CB8AC3E}">
        <p14:creationId xmlns:p14="http://schemas.microsoft.com/office/powerpoint/2010/main" val="479001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17FA0-8791-473F-9E93-FD493502BD95}"/>
              </a:ext>
            </a:extLst>
          </p:cNvPr>
          <p:cNvPicPr>
            <a:picLocks noChangeAspect="1"/>
          </p:cNvPicPr>
          <p:nvPr/>
        </p:nvPicPr>
        <p:blipFill rotWithShape="1">
          <a:blip r:embed="rId2"/>
          <a:srcRect r="-1" b="24473"/>
          <a:stretch/>
        </p:blipFill>
        <p:spPr>
          <a:xfrm>
            <a:off x="241300" y="1098550"/>
            <a:ext cx="8661401" cy="4660901"/>
          </a:xfrm>
          <a:prstGeom prst="rect">
            <a:avLst/>
          </a:prstGeom>
        </p:spPr>
      </p:pic>
    </p:spTree>
    <p:extLst>
      <p:ext uri="{BB962C8B-B14F-4D97-AF65-F5344CB8AC3E}">
        <p14:creationId xmlns:p14="http://schemas.microsoft.com/office/powerpoint/2010/main" val="2990357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D7347-1D84-4912-B89A-6C26016211B3}"/>
              </a:ext>
            </a:extLst>
          </p:cNvPr>
          <p:cNvPicPr>
            <a:picLocks noChangeAspect="1"/>
          </p:cNvPicPr>
          <p:nvPr/>
        </p:nvPicPr>
        <p:blipFill rotWithShape="1">
          <a:blip r:embed="rId3"/>
          <a:srcRect t="2238" b="15944"/>
          <a:stretch/>
        </p:blipFill>
        <p:spPr>
          <a:xfrm>
            <a:off x="15" y="857257"/>
            <a:ext cx="9143985" cy="5143493"/>
          </a:xfrm>
          <a:prstGeom prst="rect">
            <a:avLst/>
          </a:prstGeom>
        </p:spPr>
      </p:pic>
    </p:spTree>
    <p:extLst>
      <p:ext uri="{BB962C8B-B14F-4D97-AF65-F5344CB8AC3E}">
        <p14:creationId xmlns:p14="http://schemas.microsoft.com/office/powerpoint/2010/main" val="3547938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BC5C-307B-4621-98DD-7193743B33B6}"/>
              </a:ext>
            </a:extLst>
          </p:cNvPr>
          <p:cNvSpPr>
            <a:spLocks noGrp="1"/>
          </p:cNvSpPr>
          <p:nvPr>
            <p:ph type="title"/>
          </p:nvPr>
        </p:nvSpPr>
        <p:spPr>
          <a:xfrm>
            <a:off x="674369" y="496634"/>
            <a:ext cx="7843267" cy="548640"/>
          </a:xfrm>
        </p:spPr>
        <p:txBody>
          <a:bodyPr/>
          <a:lstStyle/>
          <a:p>
            <a:r>
              <a:rPr lang="en-US" dirty="0"/>
              <a:t>Funding Opportunities   </a:t>
            </a:r>
          </a:p>
        </p:txBody>
      </p:sp>
      <p:pic>
        <p:nvPicPr>
          <p:cNvPr id="3" name="Content Placeholder 2"/>
          <p:cNvPicPr>
            <a:picLocks noGrp="1" noChangeAspect="1"/>
          </p:cNvPicPr>
          <p:nvPr>
            <p:ph sz="quarter" idx="14"/>
          </p:nvPr>
        </p:nvPicPr>
        <p:blipFill>
          <a:blip r:embed="rId3"/>
          <a:stretch>
            <a:fillRect/>
          </a:stretch>
        </p:blipFill>
        <p:spPr>
          <a:xfrm>
            <a:off x="674369" y="1067919"/>
            <a:ext cx="7646498" cy="4903787"/>
          </a:xfrm>
          <a:prstGeom prst="rect">
            <a:avLst/>
          </a:prstGeom>
        </p:spPr>
      </p:pic>
      <p:sp>
        <p:nvSpPr>
          <p:cNvPr id="5" name="Rectangle 4"/>
          <p:cNvSpPr/>
          <p:nvPr/>
        </p:nvSpPr>
        <p:spPr>
          <a:xfrm>
            <a:off x="1257300" y="5896660"/>
            <a:ext cx="4572000" cy="646331"/>
          </a:xfrm>
          <a:prstGeom prst="rect">
            <a:avLst/>
          </a:prstGeom>
        </p:spPr>
        <p:txBody>
          <a:bodyPr>
            <a:spAutoFit/>
          </a:bodyPr>
          <a:lstStyle/>
          <a:p>
            <a:r>
              <a:rPr lang="en-US" dirty="0">
                <a:hlinkClick r:id="rId4"/>
              </a:rPr>
              <a:t>https://www.ncdhhs.gov/about/grant-opportunities</a:t>
            </a:r>
            <a:endParaRPr lang="en-US" dirty="0"/>
          </a:p>
        </p:txBody>
      </p:sp>
    </p:spTree>
    <p:extLst>
      <p:ext uri="{BB962C8B-B14F-4D97-AF65-F5344CB8AC3E}">
        <p14:creationId xmlns:p14="http://schemas.microsoft.com/office/powerpoint/2010/main" val="3666143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Funding Opportunities   </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3518721479"/>
              </p:ext>
            </p:extLst>
          </p:nvPr>
        </p:nvGraphicFramePr>
        <p:xfrm>
          <a:off x="320864" y="1544638"/>
          <a:ext cx="8550275" cy="4091940"/>
        </p:xfrm>
        <a:graphic>
          <a:graphicData uri="http://schemas.openxmlformats.org/drawingml/2006/table">
            <a:tbl>
              <a:tblPr firstRow="1" bandRow="1">
                <a:tableStyleId>{5C22544A-7EE6-4342-B048-85BDC9FD1C3A}</a:tableStyleId>
              </a:tblPr>
              <a:tblGrid>
                <a:gridCol w="1710055">
                  <a:extLst>
                    <a:ext uri="{9D8B030D-6E8A-4147-A177-3AD203B41FA5}">
                      <a16:colId xmlns:a16="http://schemas.microsoft.com/office/drawing/2014/main" val="20000"/>
                    </a:ext>
                  </a:extLst>
                </a:gridCol>
                <a:gridCol w="1388556">
                  <a:extLst>
                    <a:ext uri="{9D8B030D-6E8A-4147-A177-3AD203B41FA5}">
                      <a16:colId xmlns:a16="http://schemas.microsoft.com/office/drawing/2014/main" val="20001"/>
                    </a:ext>
                  </a:extLst>
                </a:gridCol>
                <a:gridCol w="2031554">
                  <a:extLst>
                    <a:ext uri="{9D8B030D-6E8A-4147-A177-3AD203B41FA5}">
                      <a16:colId xmlns:a16="http://schemas.microsoft.com/office/drawing/2014/main" val="20002"/>
                    </a:ext>
                  </a:extLst>
                </a:gridCol>
                <a:gridCol w="1521271">
                  <a:extLst>
                    <a:ext uri="{9D8B030D-6E8A-4147-A177-3AD203B41FA5}">
                      <a16:colId xmlns:a16="http://schemas.microsoft.com/office/drawing/2014/main" val="20003"/>
                    </a:ext>
                  </a:extLst>
                </a:gridCol>
                <a:gridCol w="1898839">
                  <a:extLst>
                    <a:ext uri="{9D8B030D-6E8A-4147-A177-3AD203B41FA5}">
                      <a16:colId xmlns:a16="http://schemas.microsoft.com/office/drawing/2014/main" val="20004"/>
                    </a:ext>
                  </a:extLst>
                </a:gridCol>
              </a:tblGrid>
              <a:tr h="370840">
                <a:tc>
                  <a:txBody>
                    <a:bodyPr/>
                    <a:lstStyle/>
                    <a:p>
                      <a:r>
                        <a:rPr lang="en-US" dirty="0"/>
                        <a:t>Special Funding Initiatives</a:t>
                      </a:r>
                      <a:r>
                        <a:rPr lang="en-US" baseline="0" dirty="0"/>
                        <a:t>   </a:t>
                      </a:r>
                      <a:endParaRPr lang="en-US" dirty="0"/>
                    </a:p>
                  </a:txBody>
                  <a:tcPr/>
                </a:tc>
                <a:tc>
                  <a:txBody>
                    <a:bodyPr/>
                    <a:lstStyle/>
                    <a:p>
                      <a:r>
                        <a:rPr lang="en-US" dirty="0"/>
                        <a:t>Federal Grants  </a:t>
                      </a:r>
                    </a:p>
                  </a:txBody>
                  <a:tcPr/>
                </a:tc>
                <a:tc>
                  <a:txBody>
                    <a:bodyPr/>
                    <a:lstStyle/>
                    <a:p>
                      <a:r>
                        <a:rPr lang="en-US" dirty="0"/>
                        <a:t>Private</a:t>
                      </a:r>
                      <a:r>
                        <a:rPr lang="en-US" baseline="0" dirty="0"/>
                        <a:t> / Loans </a:t>
                      </a:r>
                      <a:endParaRPr lang="en-US" dirty="0"/>
                    </a:p>
                  </a:txBody>
                  <a:tcPr/>
                </a:tc>
                <a:tc>
                  <a:txBody>
                    <a:bodyPr/>
                    <a:lstStyle/>
                    <a:p>
                      <a:r>
                        <a:rPr lang="en-US" dirty="0"/>
                        <a:t>Corporations</a:t>
                      </a:r>
                      <a:r>
                        <a:rPr lang="en-US" baseline="0" dirty="0"/>
                        <a:t> </a:t>
                      </a:r>
                      <a:endParaRPr lang="en-US" dirty="0"/>
                    </a:p>
                  </a:txBody>
                  <a:tcPr/>
                </a:tc>
                <a:tc>
                  <a:txBody>
                    <a:bodyPr/>
                    <a:lstStyle/>
                    <a:p>
                      <a:r>
                        <a:rPr lang="en-US" dirty="0"/>
                        <a:t>Others  </a:t>
                      </a:r>
                    </a:p>
                  </a:txBody>
                  <a:tcPr/>
                </a:tc>
                <a:extLst>
                  <a:ext uri="{0D108BD9-81ED-4DB2-BD59-A6C34878D82A}">
                    <a16:rowId xmlns:a16="http://schemas.microsoft.com/office/drawing/2014/main" val="10000"/>
                  </a:ext>
                </a:extLst>
              </a:tr>
              <a:tr h="370840">
                <a:tc>
                  <a:txBody>
                    <a:bodyPr/>
                    <a:lstStyle/>
                    <a:p>
                      <a:pPr marL="285750" indent="-285750">
                        <a:buFont typeface="Wingdings" panose="05000000000000000000" pitchFamily="2" charset="2"/>
                        <a:buChar char="q"/>
                      </a:pPr>
                      <a:r>
                        <a:rPr lang="en-US" dirty="0"/>
                        <a:t>Robert Wood Johnston Foundation</a:t>
                      </a:r>
                      <a:r>
                        <a:rPr lang="en-US" baseline="0" dirty="0"/>
                        <a:t> </a:t>
                      </a:r>
                    </a:p>
                    <a:p>
                      <a:pPr marL="285750" indent="-285750">
                        <a:buFont typeface="Wingdings" panose="05000000000000000000" pitchFamily="2" charset="2"/>
                        <a:buChar char="q"/>
                      </a:pPr>
                      <a:r>
                        <a:rPr lang="en-US" baseline="0" dirty="0"/>
                        <a:t>AARP Foundation </a:t>
                      </a:r>
                      <a:endParaRPr lang="en-US" dirty="0"/>
                    </a:p>
                  </a:txBody>
                  <a:tcPr/>
                </a:tc>
                <a:tc>
                  <a:txBody>
                    <a:bodyPr/>
                    <a:lstStyle/>
                    <a:p>
                      <a:r>
                        <a:rPr lang="en-US" dirty="0"/>
                        <a:t>Grants.gov </a:t>
                      </a:r>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pPr marL="285750" indent="-285750">
                        <a:buFont typeface="Wingdings" panose="05000000000000000000" pitchFamily="2" charset="2"/>
                        <a:buChar char="q"/>
                      </a:pPr>
                      <a:r>
                        <a:rPr lang="en-US" dirty="0"/>
                        <a:t>Small Business Administration (SBA)</a:t>
                      </a:r>
                      <a:r>
                        <a:rPr lang="en-US" baseline="0" dirty="0"/>
                        <a:t> Loans  </a:t>
                      </a:r>
                    </a:p>
                    <a:p>
                      <a:pPr marL="285750" indent="-285750">
                        <a:buFont typeface="Wingdings" panose="05000000000000000000" pitchFamily="2" charset="2"/>
                        <a:buChar char="q"/>
                      </a:pPr>
                      <a:r>
                        <a:rPr lang="en-US" baseline="0" dirty="0"/>
                        <a:t>County Chamber of Commerce   </a:t>
                      </a:r>
                    </a:p>
                    <a:p>
                      <a:pPr marL="285750" indent="-285750">
                        <a:buFont typeface="Wingdings" panose="05000000000000000000" pitchFamily="2" charset="2"/>
                        <a:buChar char="q"/>
                      </a:pPr>
                      <a:r>
                        <a:rPr lang="en-US" baseline="0" dirty="0"/>
                        <a:t>Personal Loans </a:t>
                      </a:r>
                    </a:p>
                    <a:p>
                      <a:pPr marL="285750" indent="-285750">
                        <a:buFont typeface="Wingdings" panose="05000000000000000000" pitchFamily="2" charset="2"/>
                        <a:buChar char="q"/>
                      </a:pPr>
                      <a:r>
                        <a:rPr lang="en-US" baseline="0" dirty="0"/>
                        <a:t>Credit Unions </a:t>
                      </a:r>
                      <a:endParaRPr lang="en-US" dirty="0"/>
                    </a:p>
                  </a:txBody>
                  <a:tcPr/>
                </a:tc>
                <a:tc>
                  <a:txBody>
                    <a:bodyPr/>
                    <a:lstStyle/>
                    <a:p>
                      <a:pPr marL="285750" indent="-285750">
                        <a:buFont typeface="Wingdings" panose="05000000000000000000" pitchFamily="2" charset="2"/>
                        <a:buChar char="q"/>
                      </a:pPr>
                      <a:r>
                        <a:rPr lang="en-US" dirty="0"/>
                        <a:t>Target </a:t>
                      </a:r>
                    </a:p>
                    <a:p>
                      <a:pPr marL="285750" indent="-285750">
                        <a:buFont typeface="Wingdings" panose="05000000000000000000" pitchFamily="2" charset="2"/>
                        <a:buChar char="q"/>
                      </a:pPr>
                      <a:r>
                        <a:rPr lang="en-US" dirty="0"/>
                        <a:t>Wal-Mart</a:t>
                      </a:r>
                      <a:r>
                        <a:rPr lang="en-US" baseline="0" dirty="0"/>
                        <a:t>  </a:t>
                      </a:r>
                    </a:p>
                    <a:p>
                      <a:pPr marL="285750" indent="-285750">
                        <a:buFont typeface="Wingdings" panose="05000000000000000000" pitchFamily="2" charset="2"/>
                        <a:buChar char="q"/>
                      </a:pPr>
                      <a:r>
                        <a:rPr lang="en-US" dirty="0"/>
                        <a:t>Amazon</a:t>
                      </a:r>
                      <a:r>
                        <a:rPr lang="en-US" baseline="0" dirty="0"/>
                        <a:t> </a:t>
                      </a:r>
                    </a:p>
                    <a:p>
                      <a:pPr marL="285750" indent="-285750">
                        <a:buFont typeface="Wingdings" panose="05000000000000000000" pitchFamily="2" charset="2"/>
                        <a:buChar char="q"/>
                      </a:pPr>
                      <a:r>
                        <a:rPr lang="en-US" baseline="0" dirty="0"/>
                        <a:t>Humana Foundation </a:t>
                      </a:r>
                    </a:p>
                    <a:p>
                      <a:pPr marL="285750" indent="-285750">
                        <a:buFont typeface="Wingdings" panose="05000000000000000000" pitchFamily="2" charset="2"/>
                        <a:buChar char="q"/>
                      </a:pPr>
                      <a:r>
                        <a:rPr lang="en-US" baseline="0" dirty="0"/>
                        <a:t>Citigroup Foundation  </a:t>
                      </a:r>
                    </a:p>
                    <a:p>
                      <a:pPr marL="285750" indent="-285750">
                        <a:buFont typeface="Wingdings" panose="05000000000000000000" pitchFamily="2" charset="2"/>
                        <a:buChar char="q"/>
                      </a:pPr>
                      <a:r>
                        <a:rPr lang="en-US" baseline="0" dirty="0"/>
                        <a:t>Robert Wood Johnson Foundation </a:t>
                      </a:r>
                    </a:p>
                    <a:p>
                      <a:pPr marL="285750" indent="-285750">
                        <a:buFont typeface="Wingdings" panose="05000000000000000000" pitchFamily="2" charset="2"/>
                        <a:buChar char="q"/>
                      </a:pPr>
                      <a:r>
                        <a:rPr lang="en-US" baseline="0" dirty="0"/>
                        <a:t>W.K Kellogg Foundation </a:t>
                      </a:r>
                    </a:p>
                    <a:p>
                      <a:pPr marL="285750" indent="-285750">
                        <a:buFont typeface="Wingdings" panose="05000000000000000000" pitchFamily="2" charset="2"/>
                        <a:buChar char="q"/>
                      </a:pPr>
                      <a:r>
                        <a:rPr lang="en-US" baseline="0" dirty="0"/>
                        <a:t>Nationwide </a:t>
                      </a:r>
                    </a:p>
                    <a:p>
                      <a:pPr marL="285750" indent="-285750">
                        <a:buFont typeface="Wingdings" panose="05000000000000000000" pitchFamily="2" charset="2"/>
                        <a:buChar char="q"/>
                      </a:pPr>
                      <a:r>
                        <a:rPr lang="en-US" baseline="0" dirty="0"/>
                        <a:t>State Farm Insurance </a:t>
                      </a:r>
                    </a:p>
                    <a:p>
                      <a:pPr marL="285750" indent="-285750">
                        <a:buFont typeface="Wingdings" panose="05000000000000000000" pitchFamily="2" charset="2"/>
                        <a:buChar char="q"/>
                      </a:pPr>
                      <a:r>
                        <a:rPr lang="en-US" baseline="0" dirty="0"/>
                        <a:t>Spectrum </a:t>
                      </a:r>
                    </a:p>
                    <a:p>
                      <a:pPr marL="0" indent="0">
                        <a:buFont typeface="Wingdings" panose="05000000000000000000" pitchFamily="2" charset="2"/>
                        <a:buNone/>
                      </a:pPr>
                      <a:endParaRPr lang="en-US" baseline="0" dirty="0"/>
                    </a:p>
                  </a:txBody>
                  <a:tcPr/>
                </a:tc>
                <a:tc>
                  <a:txBody>
                    <a:bodyPr/>
                    <a:lstStyle/>
                    <a:p>
                      <a:pPr marL="285750" indent="-285750">
                        <a:buFont typeface="Wingdings" panose="05000000000000000000" pitchFamily="2" charset="2"/>
                        <a:buChar char="q"/>
                      </a:pPr>
                      <a:r>
                        <a:rPr lang="en-US" dirty="0"/>
                        <a:t>Community Partners</a:t>
                      </a:r>
                      <a:r>
                        <a:rPr lang="en-US" baseline="0" dirty="0"/>
                        <a:t> ( In-Kind) </a:t>
                      </a:r>
                    </a:p>
                    <a:p>
                      <a:pPr marL="285750" indent="-285750">
                        <a:buFont typeface="Wingdings" panose="05000000000000000000" pitchFamily="2" charset="2"/>
                        <a:buChar char="q"/>
                      </a:pPr>
                      <a:r>
                        <a:rPr lang="en-US" baseline="0" dirty="0"/>
                        <a:t>Fundraisers </a:t>
                      </a:r>
                    </a:p>
                    <a:p>
                      <a:pPr marL="285750" indent="-285750">
                        <a:buFont typeface="Wingdings" panose="05000000000000000000" pitchFamily="2" charset="2"/>
                        <a:buChar char="q"/>
                      </a:pPr>
                      <a:r>
                        <a:rPr lang="en-US" baseline="0" dirty="0"/>
                        <a:t>Grantwatch.com  </a:t>
                      </a:r>
                    </a:p>
                    <a:p>
                      <a:pPr marL="285750" indent="-285750">
                        <a:buFont typeface="Wingdings" panose="05000000000000000000" pitchFamily="2" charset="2"/>
                        <a:buChar char="q"/>
                      </a:pPr>
                      <a:r>
                        <a:rPr lang="en-US" baseline="0" dirty="0"/>
                        <a:t>Duke Endowment</a:t>
                      </a:r>
                    </a:p>
                    <a:p>
                      <a:pPr marL="285750" indent="-285750">
                        <a:buFont typeface="Wingdings" panose="05000000000000000000" pitchFamily="2" charset="2"/>
                        <a:buChar char="q"/>
                      </a:pPr>
                      <a:r>
                        <a:rPr lang="en-US" baseline="0" dirty="0"/>
                        <a:t>NC BCBS  </a:t>
                      </a:r>
                    </a:p>
                    <a:p>
                      <a:pPr marL="285750" indent="-285750">
                        <a:buFont typeface="Wingdings" panose="05000000000000000000" pitchFamily="2" charset="2"/>
                        <a:buChar char="q"/>
                      </a:pPr>
                      <a:r>
                        <a:rPr lang="en-US" baseline="0" dirty="0"/>
                        <a:t>Private donations- venture capital </a:t>
                      </a:r>
                    </a:p>
                    <a:p>
                      <a:pPr marL="285750" indent="-285750">
                        <a:buFont typeface="Wingdings" panose="05000000000000000000" pitchFamily="2" charset="2"/>
                        <a:buChar char="q"/>
                      </a:pPr>
                      <a:r>
                        <a:rPr lang="en-US" baseline="0" dirty="0"/>
                        <a:t>KBR Charitable Trust Funds </a:t>
                      </a:r>
                    </a:p>
                    <a:p>
                      <a:pPr marL="285750" indent="-285750">
                        <a:buFont typeface="Wingdings" panose="05000000000000000000" pitchFamily="2" charset="2"/>
                        <a:buChar char="q"/>
                      </a:pPr>
                      <a:r>
                        <a:rPr lang="en-US" sz="1350" kern="1200" dirty="0">
                          <a:solidFill>
                            <a:schemeClr val="dk1"/>
                          </a:solidFill>
                          <a:effectLst/>
                          <a:latin typeface="+mn-lt"/>
                          <a:ea typeface="+mn-ea"/>
                          <a:cs typeface="+mn-cs"/>
                        </a:rPr>
                        <a:t>NC Department of Commerce  </a:t>
                      </a:r>
                    </a:p>
                    <a:p>
                      <a:r>
                        <a:rPr lang="en-US" sz="1350" kern="1200" dirty="0">
                          <a:solidFill>
                            <a:schemeClr val="dk1"/>
                          </a:solidFill>
                          <a:effectLst/>
                          <a:latin typeface="+mn-lt"/>
                          <a:ea typeface="+mn-ea"/>
                          <a:cs typeface="+mn-cs"/>
                        </a:rPr>
                        <a:t>       Grants &amp;    </a:t>
                      </a:r>
                      <a:r>
                        <a:rPr lang="en-US" sz="1350" kern="1200" baseline="0" dirty="0">
                          <a:solidFill>
                            <a:schemeClr val="dk1"/>
                          </a:solidFill>
                          <a:effectLst/>
                          <a:latin typeface="+mn-lt"/>
                          <a:ea typeface="+mn-ea"/>
                          <a:cs typeface="+mn-cs"/>
                        </a:rPr>
                        <a:t>  </a:t>
                      </a:r>
                    </a:p>
                    <a:p>
                      <a:r>
                        <a:rPr lang="en-US" sz="1350" kern="1200" baseline="0" dirty="0">
                          <a:solidFill>
                            <a:schemeClr val="dk1"/>
                          </a:solidFill>
                          <a:effectLst/>
                          <a:latin typeface="+mn-lt"/>
                          <a:ea typeface="+mn-ea"/>
                          <a:cs typeface="+mn-cs"/>
                        </a:rPr>
                        <a:t>        </a:t>
                      </a:r>
                      <a:r>
                        <a:rPr lang="en-US" sz="1350" kern="1200" dirty="0">
                          <a:solidFill>
                            <a:schemeClr val="dk1"/>
                          </a:solidFill>
                          <a:effectLst/>
                          <a:latin typeface="+mn-lt"/>
                          <a:ea typeface="+mn-ea"/>
                          <a:cs typeface="+mn-cs"/>
                        </a:rPr>
                        <a:t>Incentives  </a:t>
                      </a:r>
                    </a:p>
                    <a:p>
                      <a:pPr marL="285750" indent="-285750">
                        <a:buFont typeface="Wingdings" panose="05000000000000000000" pitchFamily="2" charset="2"/>
                        <a:buChar char="q"/>
                      </a:pPr>
                      <a:endParaRPr lang="en-US" baseline="0" dirty="0"/>
                    </a:p>
                    <a:p>
                      <a:pPr marL="0" indent="0">
                        <a:buFont typeface="Wingdings" panose="05000000000000000000" pitchFamily="2" charset="2"/>
                        <a:buNone/>
                      </a:pPr>
                      <a:endParaRPr lang="en-US" baseline="0" dirty="0"/>
                    </a:p>
                    <a:p>
                      <a:pPr marL="0" indent="0">
                        <a:buFont typeface="Wingdings" panose="05000000000000000000" pitchFamily="2" charset="2"/>
                        <a:buNone/>
                      </a:pP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002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NCCARE 360 </a:t>
            </a:r>
          </a:p>
        </p:txBody>
      </p:sp>
      <p:sp>
        <p:nvSpPr>
          <p:cNvPr id="3" name="Text Placeholder 2"/>
          <p:cNvSpPr>
            <a:spLocks noGrp="1"/>
          </p:cNvSpPr>
          <p:nvPr>
            <p:ph type="body" sz="quarter" idx="11"/>
          </p:nvPr>
        </p:nvSpPr>
        <p:spPr/>
        <p:txBody>
          <a:bodyPr/>
          <a:lstStyle/>
          <a:p>
            <a:r>
              <a:rPr lang="en-US" dirty="0">
                <a:hlinkClick r:id="rId3"/>
              </a:rPr>
              <a:t>https://nccare360.org/join/</a:t>
            </a:r>
            <a:endParaRPr lang="en-US" dirty="0"/>
          </a:p>
        </p:txBody>
      </p:sp>
      <p:pic>
        <p:nvPicPr>
          <p:cNvPr id="5" name="Content Placeholder 4"/>
          <p:cNvPicPr>
            <a:picLocks noGrp="1" noChangeAspect="1"/>
          </p:cNvPicPr>
          <p:nvPr>
            <p:ph sz="quarter" idx="14"/>
          </p:nvPr>
        </p:nvPicPr>
        <p:blipFill>
          <a:blip r:embed="rId4"/>
          <a:stretch>
            <a:fillRect/>
          </a:stretch>
        </p:blipFill>
        <p:spPr>
          <a:xfrm>
            <a:off x="1338619" y="1335088"/>
            <a:ext cx="6461999" cy="4903787"/>
          </a:xfrm>
          <a:prstGeom prst="rect">
            <a:avLst/>
          </a:prstGeom>
        </p:spPr>
      </p:pic>
    </p:spTree>
    <p:extLst>
      <p:ext uri="{BB962C8B-B14F-4D97-AF65-F5344CB8AC3E}">
        <p14:creationId xmlns:p14="http://schemas.microsoft.com/office/powerpoint/2010/main" val="690642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Tool </a:t>
            </a:r>
          </a:p>
        </p:txBody>
      </p:sp>
      <p:sp>
        <p:nvSpPr>
          <p:cNvPr id="3" name="Text Placeholder 2"/>
          <p:cNvSpPr>
            <a:spLocks noGrp="1"/>
          </p:cNvSpPr>
          <p:nvPr>
            <p:ph type="body" sz="quarter" idx="10"/>
          </p:nvPr>
        </p:nvSpPr>
        <p:spPr/>
        <p:txBody>
          <a:bodyPr/>
          <a:lstStyle/>
          <a:p>
            <a:r>
              <a:rPr lang="en-US" sz="1800" dirty="0"/>
              <a:t>Social Determinants of Health. </a:t>
            </a:r>
          </a:p>
          <a:p>
            <a:pPr>
              <a:buFont typeface="Wingdings" panose="05000000000000000000" pitchFamily="2" charset="2"/>
              <a:buChar char="q"/>
            </a:pPr>
            <a:r>
              <a:rPr lang="en-US" sz="1800" dirty="0"/>
              <a:t>A variety of non-medical factors influence how patients interact with the health care system and how well they are able to manage their health. </a:t>
            </a:r>
          </a:p>
          <a:p>
            <a:pPr marL="0" indent="0">
              <a:buNone/>
            </a:pPr>
            <a:endParaRPr lang="en-US" sz="1800" dirty="0"/>
          </a:p>
          <a:p>
            <a:pPr>
              <a:buFont typeface="Wingdings" panose="05000000000000000000" pitchFamily="2" charset="2"/>
              <a:buChar char="q"/>
            </a:pPr>
            <a:r>
              <a:rPr lang="en-US" sz="1800" dirty="0"/>
              <a:t>These include education level, income, employment, housing quality and stability, the strength or weakness of social relationships, access to transportation, and availability of nutritious and affordable food. Problems in any of these areas can contribute to increased chronic conditions, substance abuse disorders, and shorter life expectancy in rural areas.</a:t>
            </a:r>
          </a:p>
          <a:p>
            <a:pPr marL="0" indent="0">
              <a:buNone/>
            </a:pPr>
            <a:endParaRPr lang="en-US" sz="1800" dirty="0"/>
          </a:p>
          <a:p>
            <a:pPr>
              <a:buFont typeface="Wingdings" panose="05000000000000000000" pitchFamily="2" charset="2"/>
              <a:buChar char="q"/>
            </a:pPr>
            <a:r>
              <a:rPr lang="en-US" sz="1800" dirty="0"/>
              <a:t> Working with other community-based organizations allows health care providers to address the </a:t>
            </a:r>
            <a:r>
              <a:rPr lang="en-US" sz="1600" dirty="0"/>
              <a:t>social determinants of health.</a:t>
            </a:r>
          </a:p>
        </p:txBody>
      </p:sp>
    </p:spTree>
    <p:extLst>
      <p:ext uri="{BB962C8B-B14F-4D97-AF65-F5344CB8AC3E}">
        <p14:creationId xmlns:p14="http://schemas.microsoft.com/office/powerpoint/2010/main" val="42583285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F2C7-D711-41A9-AF25-C1141BAB3772}"/>
              </a:ext>
            </a:extLst>
          </p:cNvPr>
          <p:cNvSpPr>
            <a:spLocks noGrp="1"/>
          </p:cNvSpPr>
          <p:nvPr>
            <p:ph type="title"/>
          </p:nvPr>
        </p:nvSpPr>
        <p:spPr/>
        <p:txBody>
          <a:bodyPr/>
          <a:lstStyle/>
          <a:p>
            <a:r>
              <a:rPr lang="en-US" dirty="0"/>
              <a:t>Rural Health Clinic Models  </a:t>
            </a:r>
          </a:p>
        </p:txBody>
      </p:sp>
      <p:sp>
        <p:nvSpPr>
          <p:cNvPr id="4" name="Content Placeholder 3">
            <a:extLst>
              <a:ext uri="{FF2B5EF4-FFF2-40B4-BE49-F238E27FC236}">
                <a16:creationId xmlns:a16="http://schemas.microsoft.com/office/drawing/2014/main" id="{01CD1DCF-36B1-4EA3-B589-C6FE1998535F}"/>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Identifying and knowing the types of patient population </a:t>
            </a:r>
          </a:p>
          <a:p>
            <a:pPr marL="342900" indent="-342900" algn="l">
              <a:buFont typeface="Wingdings" panose="05000000000000000000" pitchFamily="2" charset="2"/>
              <a:buChar char="q"/>
            </a:pPr>
            <a:r>
              <a:rPr lang="en-US" dirty="0"/>
              <a:t>Services centered around making accessible health care  </a:t>
            </a:r>
          </a:p>
          <a:p>
            <a:pPr marL="342900" indent="-342900" algn="l">
              <a:buFont typeface="Wingdings" panose="05000000000000000000" pitchFamily="2" charset="2"/>
              <a:buChar char="q"/>
            </a:pPr>
            <a:r>
              <a:rPr lang="en-US" dirty="0"/>
              <a:t>List of Patient Services </a:t>
            </a:r>
          </a:p>
          <a:p>
            <a:pPr marL="857250" lvl="1" indent="-342900">
              <a:buFont typeface="Wingdings" panose="05000000000000000000" pitchFamily="2" charset="2"/>
              <a:buChar char="q"/>
            </a:pPr>
            <a:r>
              <a:rPr lang="en-US" dirty="0"/>
              <a:t>Dental Care</a:t>
            </a:r>
          </a:p>
          <a:p>
            <a:pPr marL="857250" lvl="1" indent="-342900">
              <a:buFont typeface="Wingdings" panose="05000000000000000000" pitchFamily="2" charset="2"/>
              <a:buChar char="q"/>
            </a:pPr>
            <a:r>
              <a:rPr lang="en-US" dirty="0"/>
              <a:t>Substance Abuse Treatment / Behavioral Health </a:t>
            </a:r>
          </a:p>
          <a:p>
            <a:pPr marL="857250" lvl="1" indent="-342900">
              <a:buFont typeface="Wingdings" panose="05000000000000000000" pitchFamily="2" charset="2"/>
              <a:buChar char="q"/>
            </a:pPr>
            <a:r>
              <a:rPr lang="en-US" dirty="0"/>
              <a:t>Pharmacy </a:t>
            </a:r>
          </a:p>
          <a:p>
            <a:pPr marL="857250" lvl="1" indent="-342900">
              <a:buFont typeface="Wingdings" panose="05000000000000000000" pitchFamily="2" charset="2"/>
              <a:buChar char="q"/>
            </a:pPr>
            <a:r>
              <a:rPr lang="en-US" dirty="0"/>
              <a:t>Nutritional Support </a:t>
            </a:r>
          </a:p>
          <a:p>
            <a:pPr marL="857250" lvl="1" indent="-342900">
              <a:buFont typeface="Wingdings" panose="05000000000000000000" pitchFamily="2" charset="2"/>
              <a:buChar char="q"/>
            </a:pPr>
            <a:r>
              <a:rPr lang="en-US" dirty="0"/>
              <a:t>Preventative Care ( Diabetes Management, smoking cessation) </a:t>
            </a:r>
          </a:p>
          <a:p>
            <a:pPr marL="857250" lvl="1" indent="-342900">
              <a:buFont typeface="Wingdings" panose="05000000000000000000" pitchFamily="2" charset="2"/>
              <a:buChar char="q"/>
            </a:pPr>
            <a:r>
              <a:rPr lang="en-US" dirty="0"/>
              <a:t>Physical &amp; Occupational Therapy ( school physicals)  </a:t>
            </a:r>
          </a:p>
          <a:p>
            <a:pPr marL="857250" lvl="1" indent="-342900">
              <a:buFont typeface="Wingdings" panose="05000000000000000000" pitchFamily="2" charset="2"/>
              <a:buChar char="q"/>
            </a:pPr>
            <a:r>
              <a:rPr lang="en-US" dirty="0"/>
              <a:t>Saturday Clinic (Urgent Clinic) </a:t>
            </a:r>
          </a:p>
          <a:p>
            <a:pPr marL="857250" lvl="1" indent="-342900">
              <a:buFont typeface="Wingdings" panose="05000000000000000000" pitchFamily="2" charset="2"/>
              <a:buChar char="q"/>
            </a:pPr>
            <a:r>
              <a:rPr lang="en-US" dirty="0"/>
              <a:t>Telehealth </a:t>
            </a:r>
          </a:p>
          <a:p>
            <a:pPr marL="857250" lvl="1" indent="-342900">
              <a:buFont typeface="Wingdings" panose="05000000000000000000" pitchFamily="2" charset="2"/>
              <a:buChar char="q"/>
            </a:pPr>
            <a:r>
              <a:rPr lang="en-US" dirty="0"/>
              <a:t>Imaging/radiology ( Mammogram test) </a:t>
            </a:r>
          </a:p>
          <a:p>
            <a:pPr lvl="1" indent="0">
              <a:buNone/>
            </a:pPr>
            <a:endParaRPr lang="en-US" dirty="0"/>
          </a:p>
          <a:p>
            <a:pPr marL="342900" indent="-342900" algn="l">
              <a:buFont typeface="Wingdings" panose="05000000000000000000" pitchFamily="2" charset="2"/>
              <a:buChar char="q"/>
            </a:pPr>
            <a:r>
              <a:rPr lang="en-US" dirty="0"/>
              <a:t>Collaborative Team: Health Educator, Patient Navigator, Community Health Worker, Community Paramedicine  </a:t>
            </a:r>
          </a:p>
        </p:txBody>
      </p:sp>
      <p:pic>
        <p:nvPicPr>
          <p:cNvPr id="5" name="Picture 4"/>
          <p:cNvPicPr>
            <a:picLocks noChangeAspect="1"/>
          </p:cNvPicPr>
          <p:nvPr/>
        </p:nvPicPr>
        <p:blipFill>
          <a:blip r:embed="rId3"/>
          <a:stretch>
            <a:fillRect/>
          </a:stretch>
        </p:blipFill>
        <p:spPr>
          <a:xfrm>
            <a:off x="7264411" y="397275"/>
            <a:ext cx="1770051" cy="1002198"/>
          </a:xfrm>
          <a:prstGeom prst="rect">
            <a:avLst/>
          </a:prstGeom>
        </p:spPr>
      </p:pic>
    </p:spTree>
    <p:extLst>
      <p:ext uri="{BB962C8B-B14F-4D97-AF65-F5344CB8AC3E}">
        <p14:creationId xmlns:p14="http://schemas.microsoft.com/office/powerpoint/2010/main" val="3515381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246F-38AF-4F42-AEEF-675EADE729CD}"/>
              </a:ext>
            </a:extLst>
          </p:cNvPr>
          <p:cNvSpPr>
            <a:spLocks noGrp="1"/>
          </p:cNvSpPr>
          <p:nvPr>
            <p:ph type="title"/>
          </p:nvPr>
        </p:nvSpPr>
        <p:spPr/>
        <p:txBody>
          <a:bodyPr/>
          <a:lstStyle/>
          <a:p>
            <a:r>
              <a:rPr lang="en-US" dirty="0"/>
              <a:t>Am I Rural?  </a:t>
            </a:r>
          </a:p>
        </p:txBody>
      </p:sp>
      <p:sp>
        <p:nvSpPr>
          <p:cNvPr id="3" name="Text Placeholder 2">
            <a:extLst>
              <a:ext uri="{FF2B5EF4-FFF2-40B4-BE49-F238E27FC236}">
                <a16:creationId xmlns:a16="http://schemas.microsoft.com/office/drawing/2014/main" id="{0BA5F61D-6EB3-412C-BFF7-F9113E708056}"/>
              </a:ext>
            </a:extLst>
          </p:cNvPr>
          <p:cNvSpPr>
            <a:spLocks noGrp="1"/>
          </p:cNvSpPr>
          <p:nvPr>
            <p:ph type="body" sz="quarter" idx="11"/>
          </p:nvPr>
        </p:nvSpPr>
        <p:spPr/>
        <p:txBody>
          <a:bodyPr/>
          <a:lstStyle/>
          <a:p>
            <a:r>
              <a:rPr lang="en-US" dirty="0">
                <a:hlinkClick r:id="rId3"/>
              </a:rPr>
              <a:t>https://www.ruralhealthinfo.org/am-i-rural</a:t>
            </a:r>
            <a:endParaRPr lang="en-US" dirty="0"/>
          </a:p>
        </p:txBody>
      </p:sp>
      <p:pic>
        <p:nvPicPr>
          <p:cNvPr id="5" name="Content Placeholder 4">
            <a:extLst>
              <a:ext uri="{FF2B5EF4-FFF2-40B4-BE49-F238E27FC236}">
                <a16:creationId xmlns:a16="http://schemas.microsoft.com/office/drawing/2014/main" id="{283D6672-4018-47A6-BF63-9F4AA3A877DA}"/>
              </a:ext>
            </a:extLst>
          </p:cNvPr>
          <p:cNvPicPr>
            <a:picLocks noGrp="1" noChangeAspect="1"/>
          </p:cNvPicPr>
          <p:nvPr>
            <p:ph sz="quarter" idx="14"/>
          </p:nvPr>
        </p:nvPicPr>
        <p:blipFill>
          <a:blip r:embed="rId4"/>
          <a:stretch>
            <a:fillRect/>
          </a:stretch>
        </p:blipFill>
        <p:spPr>
          <a:xfrm>
            <a:off x="524933" y="1172694"/>
            <a:ext cx="7894638" cy="4651299"/>
          </a:xfrm>
          <a:prstGeom prst="rect">
            <a:avLst/>
          </a:prstGeom>
        </p:spPr>
      </p:pic>
    </p:spTree>
    <p:extLst>
      <p:ext uri="{BB962C8B-B14F-4D97-AF65-F5344CB8AC3E}">
        <p14:creationId xmlns:p14="http://schemas.microsoft.com/office/powerpoint/2010/main" val="793732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Models </a:t>
            </a:r>
          </a:p>
        </p:txBody>
      </p:sp>
      <p:sp>
        <p:nvSpPr>
          <p:cNvPr id="4" name="Content Placeholder 3"/>
          <p:cNvSpPr>
            <a:spLocks noGrp="1"/>
          </p:cNvSpPr>
          <p:nvPr>
            <p:ph sz="quarter" idx="14"/>
          </p:nvPr>
        </p:nvSpPr>
        <p:spPr/>
        <p:txBody>
          <a:bodyPr/>
          <a:lstStyle/>
          <a:p>
            <a:r>
              <a:rPr lang="en-US" dirty="0"/>
              <a:t>Value-based Health Care Models </a:t>
            </a:r>
          </a:p>
          <a:p>
            <a:pPr marL="285750" indent="-285750" algn="l">
              <a:buFont typeface="Wingdings" panose="05000000000000000000" pitchFamily="2" charset="2"/>
              <a:buChar char="q"/>
            </a:pPr>
            <a:r>
              <a:rPr lang="en-US" sz="1600" dirty="0"/>
              <a:t>Value-based health care models recognize that meeting the needs of complex patient populations requires support from multiple systems of care (health, behavioral health, social services, public health, and other enabling services). </a:t>
            </a:r>
          </a:p>
          <a:p>
            <a:pPr algn="l"/>
            <a:r>
              <a:rPr lang="en-US" sz="1600" dirty="0"/>
              <a:t>The following models provide opportunities for rural health organizations to work collaboratively with others. </a:t>
            </a:r>
          </a:p>
          <a:p>
            <a:pPr marL="285750" indent="-285750" algn="l">
              <a:buFont typeface="Wingdings" panose="05000000000000000000" pitchFamily="2" charset="2"/>
              <a:buChar char="q"/>
            </a:pPr>
            <a:r>
              <a:rPr lang="en-US" sz="1600" dirty="0"/>
              <a:t>Patient- Centered Medical Homes (PCMHs). This health care service delivery model has been widely implemented to transform the delivery of primary care. The model aims to deliver whole-person care that is coordinated and tracked by the patient’s primary care provider or “medical home.”</a:t>
            </a:r>
          </a:p>
          <a:p>
            <a:pPr marL="285750" indent="-285750" algn="l">
              <a:buFont typeface="Wingdings" panose="05000000000000000000" pitchFamily="2" charset="2"/>
              <a:buChar char="q"/>
            </a:pPr>
            <a:r>
              <a:rPr lang="en-US" sz="1600" dirty="0"/>
              <a:t>Accountable Care Organizations (ACOs). An ACO is a value-based arrangement that generally includes a network of physicians and hospitals that voluntarily share financial and clinical responsibility for a defined patient population and are held accountable to third-party payers. These clinical networks are formalized by an agreement between the payer and providers involved; the agreement stipulates how care will be provided and how financial incentives will be disbursed.</a:t>
            </a:r>
          </a:p>
          <a:p>
            <a:pPr algn="l"/>
            <a:endParaRPr lang="en-US" sz="1600" dirty="0"/>
          </a:p>
        </p:txBody>
      </p:sp>
    </p:spTree>
    <p:extLst>
      <p:ext uri="{BB962C8B-B14F-4D97-AF65-F5344CB8AC3E}">
        <p14:creationId xmlns:p14="http://schemas.microsoft.com/office/powerpoint/2010/main" val="2330240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Programs at ORH</a:t>
            </a:r>
          </a:p>
        </p:txBody>
      </p:sp>
      <p:sp>
        <p:nvSpPr>
          <p:cNvPr id="31" name="AutoShape 35">
            <a:extLst>
              <a:ext uri="{FF2B5EF4-FFF2-40B4-BE49-F238E27FC236}">
                <a16:creationId xmlns:a16="http://schemas.microsoft.com/office/drawing/2014/main" id="{AD3A3EC3-4D59-44E4-AAAD-1E84D7555B0C}"/>
              </a:ext>
            </a:extLst>
          </p:cNvPr>
          <p:cNvSpPr>
            <a:spLocks noChangeArrowheads="1"/>
          </p:cNvSpPr>
          <p:nvPr/>
        </p:nvSpPr>
        <p:spPr bwMode="auto">
          <a:xfrm>
            <a:off x="1871674" y="1882876"/>
            <a:ext cx="1731700" cy="1825800"/>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24" name="AutoShape 36">
            <a:extLst>
              <a:ext uri="{FF2B5EF4-FFF2-40B4-BE49-F238E27FC236}">
                <a16:creationId xmlns:a16="http://schemas.microsoft.com/office/drawing/2014/main" id="{040F2380-3F75-44BD-9433-FEEB8F38FBAE}"/>
              </a:ext>
            </a:extLst>
          </p:cNvPr>
          <p:cNvSpPr>
            <a:spLocks noChangeArrowheads="1"/>
          </p:cNvSpPr>
          <p:nvPr/>
        </p:nvSpPr>
        <p:spPr bwMode="auto">
          <a:xfrm>
            <a:off x="45660" y="1882877"/>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61" name="Picture 37" descr="placement services">
            <a:extLst>
              <a:ext uri="{FF2B5EF4-FFF2-40B4-BE49-F238E27FC236}">
                <a16:creationId xmlns:a16="http://schemas.microsoft.com/office/drawing/2014/main" id="{33759C89-19A8-4854-BF89-03EE66DD92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808" y="1982251"/>
            <a:ext cx="915126" cy="9151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5" name="Text Box 38">
            <a:extLst>
              <a:ext uri="{FF2B5EF4-FFF2-40B4-BE49-F238E27FC236}">
                <a16:creationId xmlns:a16="http://schemas.microsoft.com/office/drawing/2014/main" id="{719D0FF8-AEE0-4B66-8E1F-520E59FEF64F}"/>
              </a:ext>
            </a:extLst>
          </p:cNvPr>
          <p:cNvSpPr txBox="1">
            <a:spLocks noChangeArrowheads="1"/>
          </p:cNvSpPr>
          <p:nvPr/>
        </p:nvSpPr>
        <p:spPr bwMode="auto">
          <a:xfrm>
            <a:off x="52289" y="2973956"/>
            <a:ext cx="1715610" cy="2559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4"/>
              </a:rPr>
              <a:t>Placement and HPSA Services</a:t>
            </a:r>
            <a:endParaRPr lang="en-US" altLang="en-US" sz="2400" dirty="0">
              <a:latin typeface="Arial" panose="020B0604020202020204" pitchFamily="34" charset="0"/>
            </a:endParaRPr>
          </a:p>
        </p:txBody>
      </p:sp>
      <p:sp>
        <p:nvSpPr>
          <p:cNvPr id="1026" name="Text Box 39">
            <a:extLst>
              <a:ext uri="{FF2B5EF4-FFF2-40B4-BE49-F238E27FC236}">
                <a16:creationId xmlns:a16="http://schemas.microsoft.com/office/drawing/2014/main" id="{C0C27838-E0EB-4D07-BF4B-F5DE3BE49B51}"/>
              </a:ext>
            </a:extLst>
          </p:cNvPr>
          <p:cNvSpPr txBox="1">
            <a:spLocks noChangeArrowheads="1"/>
          </p:cNvSpPr>
          <p:nvPr/>
        </p:nvSpPr>
        <p:spPr bwMode="auto">
          <a:xfrm>
            <a:off x="33754" y="3235065"/>
            <a:ext cx="1749803" cy="6034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latin typeface="Calibri" panose="020F0502020204030204" pitchFamily="34" charset="0"/>
              </a:rPr>
              <a:t>Recruit providers and designates health professional shortage areas</a:t>
            </a:r>
            <a:endParaRPr lang="en-US" altLang="en-US" sz="2400" dirty="0">
              <a:latin typeface="Arial" panose="020B0604020202020204" pitchFamily="34" charset="0"/>
            </a:endParaRPr>
          </a:p>
        </p:txBody>
      </p:sp>
      <p:pic>
        <p:nvPicPr>
          <p:cNvPr id="1065" name="Picture 41" descr="rural health clinics">
            <a:extLst>
              <a:ext uri="{FF2B5EF4-FFF2-40B4-BE49-F238E27FC236}">
                <a16:creationId xmlns:a16="http://schemas.microsoft.com/office/drawing/2014/main" id="{D86562EC-22ED-45C9-A195-A0EA321A55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919" y="1958371"/>
            <a:ext cx="951329" cy="951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9" name="Text Box 42">
            <a:extLst>
              <a:ext uri="{FF2B5EF4-FFF2-40B4-BE49-F238E27FC236}">
                <a16:creationId xmlns:a16="http://schemas.microsoft.com/office/drawing/2014/main" id="{C3F852D5-FB6E-4C46-BB4E-9C0F98E13656}"/>
              </a:ext>
            </a:extLst>
          </p:cNvPr>
          <p:cNvSpPr txBox="1">
            <a:spLocks noChangeArrowheads="1"/>
          </p:cNvSpPr>
          <p:nvPr/>
        </p:nvSpPr>
        <p:spPr bwMode="auto">
          <a:xfrm>
            <a:off x="1876855" y="2909667"/>
            <a:ext cx="1715612" cy="2624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6"/>
              </a:rPr>
              <a:t>NC Rural Health Centers</a:t>
            </a:r>
            <a:endParaRPr lang="en-US" altLang="en-US" sz="2400" dirty="0">
              <a:latin typeface="Arial" panose="020B0604020202020204" pitchFamily="34" charset="0"/>
            </a:endParaRPr>
          </a:p>
        </p:txBody>
      </p:sp>
      <p:sp>
        <p:nvSpPr>
          <p:cNvPr id="1030" name="Text Box 43">
            <a:extLst>
              <a:ext uri="{FF2B5EF4-FFF2-40B4-BE49-F238E27FC236}">
                <a16:creationId xmlns:a16="http://schemas.microsoft.com/office/drawing/2014/main" id="{7850A563-AC63-4E60-8121-36DEACE65BAC}"/>
              </a:ext>
            </a:extLst>
          </p:cNvPr>
          <p:cNvSpPr txBox="1">
            <a:spLocks noChangeArrowheads="1"/>
          </p:cNvSpPr>
          <p:nvPr/>
        </p:nvSpPr>
        <p:spPr bwMode="auto">
          <a:xfrm>
            <a:off x="1883580" y="3132581"/>
            <a:ext cx="1647227" cy="527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latin typeface="Calibri" panose="020F0502020204030204" pitchFamily="34" charset="0"/>
              </a:rPr>
              <a:t>Supports state designated rural health centers that serve the entire community </a:t>
            </a:r>
            <a:endParaRPr lang="en-US" altLang="en-US" sz="2400" dirty="0">
              <a:latin typeface="Arial" panose="020B0604020202020204" pitchFamily="34" charset="0"/>
            </a:endParaRPr>
          </a:p>
        </p:txBody>
      </p:sp>
      <p:sp>
        <p:nvSpPr>
          <p:cNvPr id="1031" name="AutoShape 44">
            <a:extLst>
              <a:ext uri="{FF2B5EF4-FFF2-40B4-BE49-F238E27FC236}">
                <a16:creationId xmlns:a16="http://schemas.microsoft.com/office/drawing/2014/main" id="{04B845F7-E447-4237-97D4-33DD915A9783}"/>
              </a:ext>
            </a:extLst>
          </p:cNvPr>
          <p:cNvSpPr>
            <a:spLocks noChangeArrowheads="1"/>
          </p:cNvSpPr>
          <p:nvPr/>
        </p:nvSpPr>
        <p:spPr bwMode="auto">
          <a:xfrm>
            <a:off x="3703397" y="1881207"/>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33" name="Text Box 45">
            <a:extLst>
              <a:ext uri="{FF2B5EF4-FFF2-40B4-BE49-F238E27FC236}">
                <a16:creationId xmlns:a16="http://schemas.microsoft.com/office/drawing/2014/main" id="{3C1838FF-FF90-465C-92F7-4AF88B667A5E}"/>
              </a:ext>
            </a:extLst>
          </p:cNvPr>
          <p:cNvSpPr txBox="1">
            <a:spLocks noChangeArrowheads="1"/>
          </p:cNvSpPr>
          <p:nvPr/>
        </p:nvSpPr>
        <p:spPr bwMode="auto">
          <a:xfrm>
            <a:off x="3708673" y="2902917"/>
            <a:ext cx="1717622" cy="2576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7"/>
              </a:rPr>
              <a:t>NC Community Health Grants</a:t>
            </a:r>
            <a:endParaRPr lang="en-US" altLang="en-US" sz="2400" dirty="0">
              <a:latin typeface="Arial" panose="020B0604020202020204" pitchFamily="34" charset="0"/>
            </a:endParaRPr>
          </a:p>
        </p:txBody>
      </p:sp>
      <p:pic>
        <p:nvPicPr>
          <p:cNvPr id="1070" name="Picture 46" descr="CHG">
            <a:extLst>
              <a:ext uri="{FF2B5EF4-FFF2-40B4-BE49-F238E27FC236}">
                <a16:creationId xmlns:a16="http://schemas.microsoft.com/office/drawing/2014/main" id="{8C2EB2E6-9565-424A-9D46-7AE604FBB9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4142" y="1959645"/>
            <a:ext cx="989543" cy="9895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4" name="Text Box 47">
            <a:extLst>
              <a:ext uri="{FF2B5EF4-FFF2-40B4-BE49-F238E27FC236}">
                <a16:creationId xmlns:a16="http://schemas.microsoft.com/office/drawing/2014/main" id="{E507D8CD-C887-4C0E-87D5-B186FD07BC8A}"/>
              </a:ext>
            </a:extLst>
          </p:cNvPr>
          <p:cNvSpPr txBox="1">
            <a:spLocks noChangeArrowheads="1"/>
          </p:cNvSpPr>
          <p:nvPr/>
        </p:nvSpPr>
        <p:spPr bwMode="auto">
          <a:xfrm>
            <a:off x="3737924" y="3112078"/>
            <a:ext cx="1675386" cy="6654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latin typeface="Calibri" panose="020F0502020204030204" pitchFamily="34" charset="0"/>
              </a:rPr>
              <a:t>Supports the primary care safety net system with increasing access to health care for vulnerable      populations </a:t>
            </a:r>
            <a:endParaRPr lang="en-US" altLang="en-US" sz="2400" dirty="0">
              <a:latin typeface="Arial" panose="020B0604020202020204" pitchFamily="34" charset="0"/>
            </a:endParaRPr>
          </a:p>
        </p:txBody>
      </p:sp>
      <p:sp>
        <p:nvSpPr>
          <p:cNvPr id="1035" name="AutoShape 48">
            <a:extLst>
              <a:ext uri="{FF2B5EF4-FFF2-40B4-BE49-F238E27FC236}">
                <a16:creationId xmlns:a16="http://schemas.microsoft.com/office/drawing/2014/main" id="{C1A54B34-6E12-4EA6-AF52-6ED34623C7AD}"/>
              </a:ext>
            </a:extLst>
          </p:cNvPr>
          <p:cNvSpPr>
            <a:spLocks noChangeArrowheads="1"/>
          </p:cNvSpPr>
          <p:nvPr/>
        </p:nvSpPr>
        <p:spPr bwMode="auto">
          <a:xfrm>
            <a:off x="5509842" y="1890475"/>
            <a:ext cx="1733712" cy="1825800"/>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73" name="Picture 49" descr="farmworker health">
            <a:extLst>
              <a:ext uri="{FF2B5EF4-FFF2-40B4-BE49-F238E27FC236}">
                <a16:creationId xmlns:a16="http://schemas.microsoft.com/office/drawing/2014/main" id="{D68D4A70-7BED-41A5-B7F0-C66D54B2CB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8080" y="1914181"/>
            <a:ext cx="880935" cy="8809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8" name="Text Box 51">
            <a:extLst>
              <a:ext uri="{FF2B5EF4-FFF2-40B4-BE49-F238E27FC236}">
                <a16:creationId xmlns:a16="http://schemas.microsoft.com/office/drawing/2014/main" id="{EE3FA452-7B0E-4970-95C1-E8559FD40DC0}"/>
              </a:ext>
            </a:extLst>
          </p:cNvPr>
          <p:cNvSpPr txBox="1">
            <a:spLocks noChangeArrowheads="1"/>
          </p:cNvSpPr>
          <p:nvPr/>
        </p:nvSpPr>
        <p:spPr bwMode="auto">
          <a:xfrm>
            <a:off x="5546752" y="3123093"/>
            <a:ext cx="1661306" cy="6495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latin typeface="Calibri" panose="020F0502020204030204" pitchFamily="34" charset="0"/>
              </a:rPr>
              <a:t>Supports medical, dental and educational services for members of the North Carolina agricultural labor force and their families </a:t>
            </a:r>
            <a:endParaRPr lang="en-US" altLang="en-US" sz="2400" dirty="0">
              <a:latin typeface="Arial" panose="020B0604020202020204" pitchFamily="34" charset="0"/>
            </a:endParaRPr>
          </a:p>
        </p:txBody>
      </p:sp>
      <p:sp>
        <p:nvSpPr>
          <p:cNvPr id="1042" name="AutoShape 55">
            <a:extLst>
              <a:ext uri="{FF2B5EF4-FFF2-40B4-BE49-F238E27FC236}">
                <a16:creationId xmlns:a16="http://schemas.microsoft.com/office/drawing/2014/main" id="{66C9AC51-6FCB-43F1-993B-66C2C261BD8D}"/>
              </a:ext>
            </a:extLst>
          </p:cNvPr>
          <p:cNvSpPr>
            <a:spLocks noChangeArrowheads="1"/>
          </p:cNvSpPr>
          <p:nvPr/>
        </p:nvSpPr>
        <p:spPr bwMode="auto">
          <a:xfrm>
            <a:off x="981692" y="3876775"/>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80" name="Picture 56" descr="hospital">
            <a:extLst>
              <a:ext uri="{FF2B5EF4-FFF2-40B4-BE49-F238E27FC236}">
                <a16:creationId xmlns:a16="http://schemas.microsoft.com/office/drawing/2014/main" id="{D53D229D-0C4C-4301-BF1D-6FC0E8B210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8323" y="3923377"/>
            <a:ext cx="830653" cy="8306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43" name="Text Box 57">
            <a:extLst>
              <a:ext uri="{FF2B5EF4-FFF2-40B4-BE49-F238E27FC236}">
                <a16:creationId xmlns:a16="http://schemas.microsoft.com/office/drawing/2014/main" id="{57B910A4-0ECB-4A02-AD36-3210ACFF8C4D}"/>
              </a:ext>
            </a:extLst>
          </p:cNvPr>
          <p:cNvSpPr txBox="1">
            <a:spLocks noChangeArrowheads="1"/>
          </p:cNvSpPr>
          <p:nvPr/>
        </p:nvSpPr>
        <p:spPr bwMode="auto">
          <a:xfrm>
            <a:off x="1000484" y="4830320"/>
            <a:ext cx="1715610" cy="2186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11"/>
              </a:rPr>
              <a:t>NC Rural Hospital Program</a:t>
            </a:r>
            <a:endParaRPr lang="en-US" altLang="en-US" sz="2400" dirty="0">
              <a:latin typeface="Arial" panose="020B0604020202020204" pitchFamily="34" charset="0"/>
            </a:endParaRPr>
          </a:p>
        </p:txBody>
      </p:sp>
      <p:sp>
        <p:nvSpPr>
          <p:cNvPr id="1045" name="Text Box 58">
            <a:extLst>
              <a:ext uri="{FF2B5EF4-FFF2-40B4-BE49-F238E27FC236}">
                <a16:creationId xmlns:a16="http://schemas.microsoft.com/office/drawing/2014/main" id="{99A9FDD8-844C-4494-9180-A2F3DC6B5DFA}"/>
              </a:ext>
            </a:extLst>
          </p:cNvPr>
          <p:cNvSpPr txBox="1">
            <a:spLocks noChangeArrowheads="1"/>
          </p:cNvSpPr>
          <p:nvPr/>
        </p:nvSpPr>
        <p:spPr bwMode="auto">
          <a:xfrm>
            <a:off x="991217" y="5053275"/>
            <a:ext cx="1715610" cy="719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solidFill>
                  <a:srgbClr val="000000"/>
                </a:solidFill>
                <a:latin typeface="Calibri" panose="020F0502020204030204" pitchFamily="34" charset="0"/>
              </a:rPr>
              <a:t>Funds operational improvement projects for the benefit of all critical access hospitals and eligible small rural hospitals</a:t>
            </a:r>
          </a:p>
          <a:p>
            <a:pPr algn="ctr" defTabSz="685800" eaLnBrk="0" fontAlgn="base" hangingPunct="0">
              <a:spcBef>
                <a:spcPct val="0"/>
              </a:spcBef>
              <a:spcAft>
                <a:spcPct val="0"/>
              </a:spcAft>
            </a:pPr>
            <a:endParaRPr lang="en-US" altLang="en-US" sz="900" dirty="0">
              <a:solidFill>
                <a:srgbClr val="000000"/>
              </a:solidFill>
              <a:latin typeface="Calibri" panose="020F0502020204030204" pitchFamily="34" charset="0"/>
            </a:endParaRPr>
          </a:p>
          <a:p>
            <a:pPr defTabSz="685800" eaLnBrk="0" fontAlgn="base" hangingPunct="0">
              <a:spcBef>
                <a:spcPct val="0"/>
              </a:spcBef>
              <a:spcAft>
                <a:spcPct val="0"/>
              </a:spcAft>
            </a:pPr>
            <a:endParaRPr lang="en-US" altLang="en-US" sz="2400" dirty="0">
              <a:latin typeface="Arial" panose="020B0604020202020204" pitchFamily="34" charset="0"/>
            </a:endParaRPr>
          </a:p>
        </p:txBody>
      </p:sp>
      <p:sp>
        <p:nvSpPr>
          <p:cNvPr id="1046" name="AutoShape 59">
            <a:extLst>
              <a:ext uri="{FF2B5EF4-FFF2-40B4-BE49-F238E27FC236}">
                <a16:creationId xmlns:a16="http://schemas.microsoft.com/office/drawing/2014/main" id="{73D8B774-2A08-47B0-909C-725A1063CA2A}"/>
              </a:ext>
            </a:extLst>
          </p:cNvPr>
          <p:cNvSpPr>
            <a:spLocks noChangeArrowheads="1"/>
          </p:cNvSpPr>
          <p:nvPr/>
        </p:nvSpPr>
        <p:spPr bwMode="auto">
          <a:xfrm>
            <a:off x="2783994" y="3883825"/>
            <a:ext cx="1733712"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84" name="Picture 60" descr="Medication assistance">
            <a:extLst>
              <a:ext uri="{FF2B5EF4-FFF2-40B4-BE49-F238E27FC236}">
                <a16:creationId xmlns:a16="http://schemas.microsoft.com/office/drawing/2014/main" id="{7A07FB32-5FA9-418C-BBBB-DB1F0EFDD6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83240" y="3944830"/>
            <a:ext cx="909092" cy="7401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48" name="Text Box 61">
            <a:extLst>
              <a:ext uri="{FF2B5EF4-FFF2-40B4-BE49-F238E27FC236}">
                <a16:creationId xmlns:a16="http://schemas.microsoft.com/office/drawing/2014/main" id="{00C6E0B8-21D6-4BF1-A787-342AEB457EBB}"/>
              </a:ext>
            </a:extLst>
          </p:cNvPr>
          <p:cNvSpPr txBox="1">
            <a:spLocks noChangeArrowheads="1"/>
          </p:cNvSpPr>
          <p:nvPr/>
        </p:nvSpPr>
        <p:spPr bwMode="auto">
          <a:xfrm>
            <a:off x="2775660" y="4719968"/>
            <a:ext cx="1846343" cy="3241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13"/>
              </a:rPr>
              <a:t>NC Medication Assistance Program</a:t>
            </a:r>
            <a:endParaRPr lang="en-US" altLang="en-US" sz="2400" dirty="0">
              <a:latin typeface="Arial" panose="020B0604020202020204" pitchFamily="34" charset="0"/>
            </a:endParaRPr>
          </a:p>
        </p:txBody>
      </p:sp>
      <p:sp>
        <p:nvSpPr>
          <p:cNvPr id="1049" name="Text Box 62">
            <a:extLst>
              <a:ext uri="{FF2B5EF4-FFF2-40B4-BE49-F238E27FC236}">
                <a16:creationId xmlns:a16="http://schemas.microsoft.com/office/drawing/2014/main" id="{B9988E76-10EB-461F-93AC-C6FCB6A07A72}"/>
              </a:ext>
            </a:extLst>
          </p:cNvPr>
          <p:cNvSpPr txBox="1">
            <a:spLocks noChangeArrowheads="1"/>
          </p:cNvSpPr>
          <p:nvPr/>
        </p:nvSpPr>
        <p:spPr bwMode="auto">
          <a:xfrm>
            <a:off x="2785441" y="5038278"/>
            <a:ext cx="1749803" cy="6948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latin typeface="Calibri" panose="020F0502020204030204" pitchFamily="34" charset="0"/>
              </a:rPr>
              <a:t>Provides free and low-cost medications donated by pharmaceutical manufacturers to patients who cannot afford them </a:t>
            </a:r>
            <a:endParaRPr lang="en-US" altLang="en-US" sz="2400" dirty="0">
              <a:latin typeface="Arial" panose="020B0604020202020204" pitchFamily="34" charset="0"/>
            </a:endParaRPr>
          </a:p>
        </p:txBody>
      </p:sp>
      <p:sp>
        <p:nvSpPr>
          <p:cNvPr id="1050" name="AutoShape 63">
            <a:extLst>
              <a:ext uri="{FF2B5EF4-FFF2-40B4-BE49-F238E27FC236}">
                <a16:creationId xmlns:a16="http://schemas.microsoft.com/office/drawing/2014/main" id="{722B3C0B-FD84-4A8D-9EC6-8DF274F17D62}"/>
              </a:ext>
            </a:extLst>
          </p:cNvPr>
          <p:cNvSpPr>
            <a:spLocks noChangeArrowheads="1"/>
          </p:cNvSpPr>
          <p:nvPr/>
        </p:nvSpPr>
        <p:spPr bwMode="auto">
          <a:xfrm>
            <a:off x="4605906" y="3876774"/>
            <a:ext cx="1733712" cy="1825800"/>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1088" name="Picture 64" descr="telepsych">
            <a:extLst>
              <a:ext uri="{FF2B5EF4-FFF2-40B4-BE49-F238E27FC236}">
                <a16:creationId xmlns:a16="http://schemas.microsoft.com/office/drawing/2014/main" id="{6ED1DDAA-0266-4BF2-94CA-71E6E34142E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38234" y="3870458"/>
            <a:ext cx="828642" cy="8286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52" name="Text Box 65">
            <a:extLst>
              <a:ext uri="{FF2B5EF4-FFF2-40B4-BE49-F238E27FC236}">
                <a16:creationId xmlns:a16="http://schemas.microsoft.com/office/drawing/2014/main" id="{97753271-D6DE-488B-86D5-8DA2F5DD3E4D}"/>
              </a:ext>
            </a:extLst>
          </p:cNvPr>
          <p:cNvSpPr txBox="1">
            <a:spLocks noChangeArrowheads="1"/>
          </p:cNvSpPr>
          <p:nvPr/>
        </p:nvSpPr>
        <p:spPr bwMode="auto">
          <a:xfrm>
            <a:off x="4587630" y="4715018"/>
            <a:ext cx="1810033" cy="3801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 action="ppaction://noaction"/>
              </a:rPr>
              <a:t>NC Statewide Telepsychiatry </a:t>
            </a:r>
          </a:p>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 action="ppaction://noaction"/>
              </a:rPr>
              <a:t>Program</a:t>
            </a:r>
            <a:endParaRPr lang="en-US" altLang="en-US" sz="2400" dirty="0">
              <a:latin typeface="Arial" panose="020B0604020202020204" pitchFamily="34" charset="0"/>
            </a:endParaRPr>
          </a:p>
        </p:txBody>
      </p:sp>
      <p:sp>
        <p:nvSpPr>
          <p:cNvPr id="1054" name="Text Box 67">
            <a:extLst>
              <a:ext uri="{FF2B5EF4-FFF2-40B4-BE49-F238E27FC236}">
                <a16:creationId xmlns:a16="http://schemas.microsoft.com/office/drawing/2014/main" id="{A3E5514D-646C-4176-8195-279057553E37}"/>
              </a:ext>
            </a:extLst>
          </p:cNvPr>
          <p:cNvSpPr txBox="1">
            <a:spLocks noChangeArrowheads="1"/>
          </p:cNvSpPr>
          <p:nvPr/>
        </p:nvSpPr>
        <p:spPr bwMode="auto">
          <a:xfrm>
            <a:off x="4603076" y="5088812"/>
            <a:ext cx="1749803" cy="7620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latin typeface="Calibri" panose="020F0502020204030204" pitchFamily="34" charset="0"/>
              </a:rPr>
              <a:t>Supports psychiatric evaluation of patients through videoconferencing  technology in emergency departments </a:t>
            </a:r>
            <a:endParaRPr lang="en-US" altLang="en-US" sz="2400" dirty="0">
              <a:latin typeface="Arial" panose="020B0604020202020204" pitchFamily="34" charset="0"/>
            </a:endParaRPr>
          </a:p>
        </p:txBody>
      </p:sp>
      <p:sp>
        <p:nvSpPr>
          <p:cNvPr id="83" name="AutoShape 52">
            <a:extLst>
              <a:ext uri="{FF2B5EF4-FFF2-40B4-BE49-F238E27FC236}">
                <a16:creationId xmlns:a16="http://schemas.microsoft.com/office/drawing/2014/main" id="{57522069-125C-4B7A-AB67-C61EAAE4DB08}"/>
              </a:ext>
            </a:extLst>
          </p:cNvPr>
          <p:cNvSpPr>
            <a:spLocks noChangeArrowheads="1"/>
          </p:cNvSpPr>
          <p:nvPr/>
        </p:nvSpPr>
        <p:spPr bwMode="auto">
          <a:xfrm>
            <a:off x="7329118" y="1903647"/>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85" name="Text Box 54">
            <a:extLst>
              <a:ext uri="{FF2B5EF4-FFF2-40B4-BE49-F238E27FC236}">
                <a16:creationId xmlns:a16="http://schemas.microsoft.com/office/drawing/2014/main" id="{E5DE7088-EBE8-421B-B952-88877FE7A699}"/>
              </a:ext>
            </a:extLst>
          </p:cNvPr>
          <p:cNvSpPr txBox="1">
            <a:spLocks noChangeArrowheads="1"/>
          </p:cNvSpPr>
          <p:nvPr/>
        </p:nvSpPr>
        <p:spPr bwMode="auto">
          <a:xfrm>
            <a:off x="7351826" y="2708748"/>
            <a:ext cx="1720529" cy="272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u="sng" dirty="0">
                <a:solidFill>
                  <a:srgbClr val="6A93A7"/>
                </a:solidFill>
                <a:latin typeface="Calibri" panose="020F0502020204030204" pitchFamily="34" charset="0"/>
              </a:rPr>
              <a:t>Rural Health Information Technology Program</a:t>
            </a:r>
            <a:endParaRPr lang="en-US" altLang="en-US" sz="2400" u="sng" dirty="0">
              <a:solidFill>
                <a:srgbClr val="6A93A7"/>
              </a:solidFill>
              <a:latin typeface="Arial" panose="020B0604020202020204" pitchFamily="34" charset="0"/>
            </a:endParaRPr>
          </a:p>
        </p:txBody>
      </p:sp>
      <p:sp>
        <p:nvSpPr>
          <p:cNvPr id="86" name="Text Box 66">
            <a:extLst>
              <a:ext uri="{FF2B5EF4-FFF2-40B4-BE49-F238E27FC236}">
                <a16:creationId xmlns:a16="http://schemas.microsoft.com/office/drawing/2014/main" id="{A0274C18-FE78-4F35-91D2-068BEB901CEC}"/>
              </a:ext>
            </a:extLst>
          </p:cNvPr>
          <p:cNvSpPr txBox="1">
            <a:spLocks noChangeArrowheads="1"/>
          </p:cNvSpPr>
          <p:nvPr/>
        </p:nvSpPr>
        <p:spPr bwMode="auto">
          <a:xfrm>
            <a:off x="7320107" y="3030217"/>
            <a:ext cx="1751813" cy="626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lvl="0" algn="ctr" eaLnBrk="0" fontAlgn="base" hangingPunct="0">
              <a:spcBef>
                <a:spcPct val="0"/>
              </a:spcBef>
              <a:spcAft>
                <a:spcPct val="0"/>
              </a:spcAft>
            </a:pPr>
            <a:r>
              <a:rPr lang="en-US" sz="900" dirty="0">
                <a:latin typeface="Calibri" panose="020F0502020204030204" pitchFamily="34" charset="0"/>
              </a:rPr>
              <a:t>Provides technical assistance to improve the use of Electronic Health Record (EHR) Systems and the use of health information exchange</a:t>
            </a:r>
            <a:endParaRPr lang="en-US" altLang="en-US" sz="900" dirty="0">
              <a:latin typeface="Calibri" panose="020F0502020204030204" pitchFamily="34" charset="0"/>
            </a:endParaRPr>
          </a:p>
        </p:txBody>
      </p:sp>
      <p:pic>
        <p:nvPicPr>
          <p:cNvPr id="72" name="Picture 71">
            <a:extLst>
              <a:ext uri="{FF2B5EF4-FFF2-40B4-BE49-F238E27FC236}">
                <a16:creationId xmlns:a16="http://schemas.microsoft.com/office/drawing/2014/main" id="{4B38D676-EF3D-440B-B2E9-2E60D417763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67754" y="1883525"/>
            <a:ext cx="896636" cy="896636"/>
          </a:xfrm>
          <a:prstGeom prst="rect">
            <a:avLst/>
          </a:prstGeom>
        </p:spPr>
      </p:pic>
      <p:pic>
        <p:nvPicPr>
          <p:cNvPr id="74" name="Picture 73">
            <a:extLst>
              <a:ext uri="{FF2B5EF4-FFF2-40B4-BE49-F238E27FC236}">
                <a16:creationId xmlns:a16="http://schemas.microsoft.com/office/drawing/2014/main" id="{A5F4A02D-21B7-4A9A-891B-36AB5F9AE6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42831" y="1872991"/>
            <a:ext cx="896636" cy="896636"/>
          </a:xfrm>
          <a:prstGeom prst="rect">
            <a:avLst/>
          </a:prstGeom>
        </p:spPr>
      </p:pic>
      <p:sp>
        <p:nvSpPr>
          <p:cNvPr id="40" name="Text Box 50">
            <a:extLst>
              <a:ext uri="{FF2B5EF4-FFF2-40B4-BE49-F238E27FC236}">
                <a16:creationId xmlns:a16="http://schemas.microsoft.com/office/drawing/2014/main" id="{E592DC27-4B3B-4708-BABA-9320D6502B74}"/>
              </a:ext>
            </a:extLst>
          </p:cNvPr>
          <p:cNvSpPr txBox="1">
            <a:spLocks noChangeArrowheads="1"/>
          </p:cNvSpPr>
          <p:nvPr/>
        </p:nvSpPr>
        <p:spPr bwMode="auto">
          <a:xfrm>
            <a:off x="5518177" y="2793032"/>
            <a:ext cx="1715610" cy="3930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17"/>
              </a:rPr>
              <a:t>NC Farmworker Health Program</a:t>
            </a:r>
            <a:endParaRPr lang="en-US" altLang="en-US" sz="2400" dirty="0">
              <a:latin typeface="Arial" panose="020B0604020202020204" pitchFamily="34" charset="0"/>
            </a:endParaRPr>
          </a:p>
        </p:txBody>
      </p:sp>
      <p:sp>
        <p:nvSpPr>
          <p:cNvPr id="44" name="AutoShape 52">
            <a:extLst>
              <a:ext uri="{FF2B5EF4-FFF2-40B4-BE49-F238E27FC236}">
                <a16:creationId xmlns:a16="http://schemas.microsoft.com/office/drawing/2014/main" id="{347E999B-A53D-40C6-94F5-5FA4D41EFE19}"/>
              </a:ext>
            </a:extLst>
          </p:cNvPr>
          <p:cNvSpPr>
            <a:spLocks noChangeArrowheads="1"/>
          </p:cNvSpPr>
          <p:nvPr/>
        </p:nvSpPr>
        <p:spPr bwMode="auto">
          <a:xfrm>
            <a:off x="6436349" y="3883825"/>
            <a:ext cx="1731700" cy="1825799"/>
          </a:xfrm>
          <a:prstGeom prst="roundRect">
            <a:avLst>
              <a:gd name="adj" fmla="val 16667"/>
            </a:avLst>
          </a:prstGeom>
          <a:solidFill>
            <a:srgbClr val="D9D9D9"/>
          </a:solidFill>
          <a:ln w="25400" algn="ctr">
            <a:solidFill>
              <a:srgbClr val="BED7E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45" name="Picture 53" descr="Integrated health">
            <a:extLst>
              <a:ext uri="{FF2B5EF4-FFF2-40B4-BE49-F238E27FC236}">
                <a16:creationId xmlns:a16="http://schemas.microsoft.com/office/drawing/2014/main" id="{7F28EC35-ABDA-4411-8051-AB6AE0ECF04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66968" y="3918647"/>
            <a:ext cx="893003" cy="8909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6" name="Text Box 54">
            <a:extLst>
              <a:ext uri="{FF2B5EF4-FFF2-40B4-BE49-F238E27FC236}">
                <a16:creationId xmlns:a16="http://schemas.microsoft.com/office/drawing/2014/main" id="{7B607B36-B9F7-4F7B-89C7-5453B8DF693E}"/>
              </a:ext>
            </a:extLst>
          </p:cNvPr>
          <p:cNvSpPr txBox="1">
            <a:spLocks noChangeArrowheads="1"/>
          </p:cNvSpPr>
          <p:nvPr/>
        </p:nvSpPr>
        <p:spPr bwMode="auto">
          <a:xfrm>
            <a:off x="6459057" y="4836181"/>
            <a:ext cx="1720529" cy="272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1050" b="1" dirty="0">
                <a:solidFill>
                  <a:srgbClr val="000000"/>
                </a:solidFill>
                <a:latin typeface="Calibri" panose="020F0502020204030204" pitchFamily="34" charset="0"/>
                <a:hlinkClick r:id="rId19"/>
              </a:rPr>
              <a:t>NC Analytics &amp; Innovations</a:t>
            </a:r>
            <a:endParaRPr lang="en-US" altLang="en-US" sz="2400" dirty="0">
              <a:latin typeface="Arial" panose="020B0604020202020204" pitchFamily="34" charset="0"/>
            </a:endParaRPr>
          </a:p>
        </p:txBody>
      </p:sp>
      <p:sp>
        <p:nvSpPr>
          <p:cNvPr id="47" name="Text Box 66">
            <a:extLst>
              <a:ext uri="{FF2B5EF4-FFF2-40B4-BE49-F238E27FC236}">
                <a16:creationId xmlns:a16="http://schemas.microsoft.com/office/drawing/2014/main" id="{902E43D4-6E98-4BC3-ACF0-E6479448BD21}"/>
              </a:ext>
            </a:extLst>
          </p:cNvPr>
          <p:cNvSpPr txBox="1">
            <a:spLocks noChangeArrowheads="1"/>
          </p:cNvSpPr>
          <p:nvPr/>
        </p:nvSpPr>
        <p:spPr bwMode="auto">
          <a:xfrm>
            <a:off x="6438736" y="5094436"/>
            <a:ext cx="1761338" cy="5241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800" eaLnBrk="0" fontAlgn="base" hangingPunct="0">
              <a:spcBef>
                <a:spcPct val="0"/>
              </a:spcBef>
              <a:spcAft>
                <a:spcPct val="0"/>
              </a:spcAft>
            </a:pPr>
            <a:r>
              <a:rPr lang="en-US" altLang="en-US" sz="900" dirty="0">
                <a:solidFill>
                  <a:srgbClr val="000000"/>
                </a:solidFill>
                <a:latin typeface="Calibri" panose="020F0502020204030204" pitchFamily="34" charset="0"/>
              </a:rPr>
              <a:t>Support data analytics, shortage designations, and pioneering </a:t>
            </a:r>
          </a:p>
          <a:p>
            <a:pPr algn="ctr" defTabSz="685800" eaLnBrk="0" fontAlgn="base" hangingPunct="0">
              <a:spcBef>
                <a:spcPct val="0"/>
              </a:spcBef>
              <a:spcAft>
                <a:spcPct val="0"/>
              </a:spcAft>
            </a:pPr>
            <a:r>
              <a:rPr lang="en-US" altLang="en-US" sz="900" dirty="0">
                <a:solidFill>
                  <a:srgbClr val="000000"/>
                </a:solidFill>
                <a:latin typeface="Calibri" panose="020F0502020204030204" pitchFamily="34" charset="0"/>
              </a:rPr>
              <a:t>efforts to improve health</a:t>
            </a:r>
          </a:p>
        </p:txBody>
      </p:sp>
    </p:spTree>
    <p:extLst>
      <p:ext uri="{BB962C8B-B14F-4D97-AF65-F5344CB8AC3E}">
        <p14:creationId xmlns:p14="http://schemas.microsoft.com/office/powerpoint/2010/main" val="116273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03399-E890-4387-8D5C-C867E3918D08}"/>
              </a:ext>
            </a:extLst>
          </p:cNvPr>
          <p:cNvPicPr>
            <a:picLocks noChangeAspect="1"/>
          </p:cNvPicPr>
          <p:nvPr/>
        </p:nvPicPr>
        <p:blipFill>
          <a:blip r:embed="rId2"/>
          <a:stretch>
            <a:fillRect/>
          </a:stretch>
        </p:blipFill>
        <p:spPr>
          <a:xfrm>
            <a:off x="4397903" y="3193966"/>
            <a:ext cx="3003203" cy="2291198"/>
          </a:xfrm>
          <a:prstGeom prst="rect">
            <a:avLst/>
          </a:prstGeom>
        </p:spPr>
      </p:pic>
      <p:sp>
        <p:nvSpPr>
          <p:cNvPr id="17" name="Title 1"/>
          <p:cNvSpPr txBox="1">
            <a:spLocks/>
          </p:cNvSpPr>
          <p:nvPr/>
        </p:nvSpPr>
        <p:spPr>
          <a:xfrm>
            <a:off x="444223" y="1863584"/>
            <a:ext cx="8192453" cy="682112"/>
          </a:xfrm>
          <a:prstGeom prst="rect">
            <a:avLst/>
          </a:prstGeom>
        </p:spPr>
        <p:txBody>
          <a:bodyPr vert="horz" lIns="68580" tIns="34290" rIns="68580" bIns="34290" rtlCol="0" anchor="ctr">
            <a:normAutofit/>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endParaRPr lang="en-US" sz="2100" dirty="0"/>
          </a:p>
        </p:txBody>
      </p:sp>
      <p:sp>
        <p:nvSpPr>
          <p:cNvPr id="6" name="Title 1"/>
          <p:cNvSpPr txBox="1">
            <a:spLocks/>
          </p:cNvSpPr>
          <p:nvPr/>
        </p:nvSpPr>
        <p:spPr>
          <a:xfrm>
            <a:off x="628650" y="931071"/>
            <a:ext cx="7886700" cy="795934"/>
          </a:xfrm>
          <a:prstGeom prst="rect">
            <a:avLst/>
          </a:prstGeom>
        </p:spPr>
        <p:txBody>
          <a:bodyPr vert="horz" lIns="68580" tIns="34290" rIns="68580" bIns="34290" rtlCol="0" anchor="ctr">
            <a:normAutofit/>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r>
              <a:rPr lang="en-US" sz="2100" dirty="0">
                <a:solidFill>
                  <a:srgbClr val="0070C0"/>
                </a:solidFill>
              </a:rPr>
              <a:t>Questions </a:t>
            </a:r>
            <a:r>
              <a:rPr lang="en-US" sz="2100" dirty="0"/>
              <a:t>  </a:t>
            </a:r>
          </a:p>
        </p:txBody>
      </p:sp>
      <p:sp>
        <p:nvSpPr>
          <p:cNvPr id="5" name="Content Placeholder 2"/>
          <p:cNvSpPr>
            <a:spLocks noGrp="1"/>
          </p:cNvSpPr>
          <p:nvPr>
            <p:ph idx="4294967295"/>
          </p:nvPr>
        </p:nvSpPr>
        <p:spPr>
          <a:xfrm>
            <a:off x="301336" y="1872087"/>
            <a:ext cx="7192963" cy="1101725"/>
          </a:xfrm>
        </p:spPr>
        <p:txBody>
          <a:bodyPr>
            <a:normAutofit/>
          </a:bodyPr>
          <a:lstStyle/>
          <a:p>
            <a:pPr marL="257175" lvl="1" indent="0">
              <a:buNone/>
            </a:pPr>
            <a:r>
              <a:rPr lang="en-US" sz="2700" dirty="0"/>
              <a:t>Dorothea Brock  </a:t>
            </a:r>
          </a:p>
          <a:p>
            <a:pPr marL="257175" lvl="1" indent="0">
              <a:buNone/>
            </a:pPr>
            <a:r>
              <a:rPr lang="en-US" sz="2700" u="sng" dirty="0">
                <a:solidFill>
                  <a:schemeClr val="accent3">
                    <a:lumMod val="60000"/>
                    <a:lumOff val="40000"/>
                  </a:schemeClr>
                </a:solidFill>
              </a:rPr>
              <a:t>Dorothea.Brock@dhhs.nc.gov</a:t>
            </a:r>
          </a:p>
          <a:p>
            <a:pPr marL="257175" lvl="1" indent="0">
              <a:buNone/>
            </a:pPr>
            <a:endParaRPr lang="en-US" sz="2700" dirty="0"/>
          </a:p>
          <a:p>
            <a:pPr marL="257175" lvl="1" indent="0">
              <a:buNone/>
            </a:pPr>
            <a:endParaRPr lang="en-US" sz="2700" dirty="0"/>
          </a:p>
          <a:p>
            <a:pPr marL="257175" lvl="1" indent="0">
              <a:buNone/>
            </a:pPr>
            <a:endParaRPr lang="en-US" dirty="0"/>
          </a:p>
        </p:txBody>
      </p:sp>
      <p:sp>
        <p:nvSpPr>
          <p:cNvPr id="4" name="Rectangle 3">
            <a:hlinkClick r:id="rId3"/>
            <a:extLst>
              <a:ext uri="{FF2B5EF4-FFF2-40B4-BE49-F238E27FC236}">
                <a16:creationId xmlns:a16="http://schemas.microsoft.com/office/drawing/2014/main" id="{385AE128-EAA3-4C0C-95D0-D09B6C7D94B8}"/>
              </a:ext>
            </a:extLst>
          </p:cNvPr>
          <p:cNvSpPr/>
          <p:nvPr/>
        </p:nvSpPr>
        <p:spPr>
          <a:xfrm>
            <a:off x="4522579" y="3850676"/>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hlinkClick r:id="rId4"/>
            <a:extLst>
              <a:ext uri="{FF2B5EF4-FFF2-40B4-BE49-F238E27FC236}">
                <a16:creationId xmlns:a16="http://schemas.microsoft.com/office/drawing/2014/main" id="{ABF3D1F4-0992-4FF6-993E-506B87DA635F}"/>
              </a:ext>
            </a:extLst>
          </p:cNvPr>
          <p:cNvSpPr/>
          <p:nvPr/>
        </p:nvSpPr>
        <p:spPr>
          <a:xfrm>
            <a:off x="4525666" y="4382020"/>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hlinkClick r:id="rId5"/>
            <a:extLst>
              <a:ext uri="{FF2B5EF4-FFF2-40B4-BE49-F238E27FC236}">
                <a16:creationId xmlns:a16="http://schemas.microsoft.com/office/drawing/2014/main" id="{C4FB754C-927A-4FC6-9D91-9F420B9C8B84}"/>
              </a:ext>
            </a:extLst>
          </p:cNvPr>
          <p:cNvSpPr/>
          <p:nvPr/>
        </p:nvSpPr>
        <p:spPr>
          <a:xfrm>
            <a:off x="4525666" y="4910270"/>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hlinkClick r:id="rId6"/>
            <a:extLst>
              <a:ext uri="{FF2B5EF4-FFF2-40B4-BE49-F238E27FC236}">
                <a16:creationId xmlns:a16="http://schemas.microsoft.com/office/drawing/2014/main" id="{FF62CF3E-E39F-4B88-AAD3-BE0BBD6D1A03}"/>
              </a:ext>
            </a:extLst>
          </p:cNvPr>
          <p:cNvSpPr/>
          <p:nvPr/>
        </p:nvSpPr>
        <p:spPr>
          <a:xfrm>
            <a:off x="6175305" y="3863030"/>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hlinkClick r:id="rId7"/>
            <a:extLst>
              <a:ext uri="{FF2B5EF4-FFF2-40B4-BE49-F238E27FC236}">
                <a16:creationId xmlns:a16="http://schemas.microsoft.com/office/drawing/2014/main" id="{C73F7F51-747C-4F87-8FE2-A191FC6CE53A}"/>
              </a:ext>
            </a:extLst>
          </p:cNvPr>
          <p:cNvSpPr/>
          <p:nvPr/>
        </p:nvSpPr>
        <p:spPr>
          <a:xfrm>
            <a:off x="6169124" y="4375838"/>
            <a:ext cx="1158446" cy="491181"/>
          </a:xfrm>
          <a:prstGeom prst="rect">
            <a:avLst/>
          </a:prstGeom>
          <a:noFill/>
          <a:ln>
            <a:solidFill>
              <a:srgbClr val="839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2">
            <a:hlinkClick r:id="rId8"/>
            <a:extLst>
              <a:ext uri="{FF2B5EF4-FFF2-40B4-BE49-F238E27FC236}">
                <a16:creationId xmlns:a16="http://schemas.microsoft.com/office/drawing/2014/main" id="{8D0B5BEA-A992-41C6-A954-E3D05DA6E215}"/>
              </a:ext>
            </a:extLst>
          </p:cNvPr>
          <p:cNvSpPr txBox="1">
            <a:spLocks/>
          </p:cNvSpPr>
          <p:nvPr/>
        </p:nvSpPr>
        <p:spPr>
          <a:xfrm>
            <a:off x="628650" y="3401929"/>
            <a:ext cx="2679872" cy="865790"/>
          </a:xfrm>
          <a:prstGeom prst="rect">
            <a:avLst/>
          </a:prstGeom>
        </p:spPr>
        <p:txBody>
          <a:bodyPr vert="horz" lIns="68580" tIns="34290" rIns="68580" bIns="3429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indent="0" algn="ctr">
              <a:buNone/>
            </a:pPr>
            <a:r>
              <a:rPr lang="en-US" sz="1500" dirty="0"/>
              <a:t>North Carolina Department of Health and Human Service </a:t>
            </a:r>
          </a:p>
          <a:p>
            <a:pPr marL="257175" lvl="1" indent="0" algn="ctr">
              <a:buNone/>
            </a:pPr>
            <a:r>
              <a:rPr lang="en-US" sz="1500" dirty="0"/>
              <a:t>www.ncdhhs.gov</a:t>
            </a:r>
          </a:p>
          <a:p>
            <a:pPr marL="257175" lvl="1" indent="0">
              <a:buNone/>
            </a:pPr>
            <a:endParaRPr lang="en-US" sz="2700" dirty="0"/>
          </a:p>
          <a:p>
            <a:pPr marL="257175" lvl="1" indent="0">
              <a:buNone/>
            </a:pPr>
            <a:endParaRPr lang="en-US" sz="2700" dirty="0"/>
          </a:p>
          <a:p>
            <a:pPr marL="257175" lvl="1" indent="0">
              <a:buNone/>
            </a:pPr>
            <a:endParaRPr lang="en-US" sz="1200" dirty="0"/>
          </a:p>
        </p:txBody>
      </p:sp>
      <p:sp>
        <p:nvSpPr>
          <p:cNvPr id="14" name="Content Placeholder 2">
            <a:hlinkClick r:id="rId9"/>
            <a:extLst>
              <a:ext uri="{FF2B5EF4-FFF2-40B4-BE49-F238E27FC236}">
                <a16:creationId xmlns:a16="http://schemas.microsoft.com/office/drawing/2014/main" id="{4860E35E-5894-472B-B09A-E68283A5C1D9}"/>
              </a:ext>
            </a:extLst>
          </p:cNvPr>
          <p:cNvSpPr txBox="1">
            <a:spLocks/>
          </p:cNvSpPr>
          <p:nvPr/>
        </p:nvSpPr>
        <p:spPr>
          <a:xfrm>
            <a:off x="631737" y="4554201"/>
            <a:ext cx="2679872" cy="865790"/>
          </a:xfrm>
          <a:prstGeom prst="rect">
            <a:avLst/>
          </a:prstGeom>
        </p:spPr>
        <p:txBody>
          <a:bodyPr vert="horz" lIns="68580" tIns="34290" rIns="68580" bIns="3429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indent="0" algn="ctr">
              <a:buNone/>
            </a:pPr>
            <a:r>
              <a:rPr lang="en-US" sz="1500" dirty="0"/>
              <a:t>North Carolina Office of Rural Health  </a:t>
            </a:r>
          </a:p>
          <a:p>
            <a:pPr marL="257175" lvl="1" indent="0" algn="ctr">
              <a:buNone/>
            </a:pPr>
            <a:r>
              <a:rPr lang="en-US" sz="1400" dirty="0">
                <a:hlinkClick r:id="rId9"/>
              </a:rPr>
              <a:t>https://www.ncdhhs.gov/divisions/orh</a:t>
            </a:r>
            <a:endParaRPr lang="en-US" sz="1500" dirty="0"/>
          </a:p>
          <a:p>
            <a:pPr marL="257175" lvl="1" indent="0">
              <a:buNone/>
            </a:pPr>
            <a:endParaRPr lang="en-US" sz="2700" dirty="0"/>
          </a:p>
          <a:p>
            <a:pPr marL="257175" lvl="1" indent="0">
              <a:buNone/>
            </a:pPr>
            <a:endParaRPr lang="en-US" sz="2700" dirty="0"/>
          </a:p>
          <a:p>
            <a:pPr marL="257175" lvl="1" indent="0">
              <a:buNone/>
            </a:pPr>
            <a:endParaRPr lang="en-US" sz="1200" dirty="0"/>
          </a:p>
        </p:txBody>
      </p:sp>
    </p:spTree>
    <p:extLst>
      <p:ext uri="{BB962C8B-B14F-4D97-AF65-F5344CB8AC3E}">
        <p14:creationId xmlns:p14="http://schemas.microsoft.com/office/powerpoint/2010/main" val="288302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78EE-ED69-4345-AB58-B33F3B127597}"/>
              </a:ext>
            </a:extLst>
          </p:cNvPr>
          <p:cNvSpPr>
            <a:spLocks noGrp="1"/>
          </p:cNvSpPr>
          <p:nvPr>
            <p:ph type="title"/>
          </p:nvPr>
        </p:nvSpPr>
        <p:spPr/>
        <p:txBody>
          <a:bodyPr/>
          <a:lstStyle/>
          <a:p>
            <a:r>
              <a:rPr lang="en-US" dirty="0"/>
              <a:t>What is you lose your shortage area?</a:t>
            </a:r>
          </a:p>
        </p:txBody>
      </p:sp>
      <p:sp>
        <p:nvSpPr>
          <p:cNvPr id="4" name="Content Placeholder 3">
            <a:extLst>
              <a:ext uri="{FF2B5EF4-FFF2-40B4-BE49-F238E27FC236}">
                <a16:creationId xmlns:a16="http://schemas.microsoft.com/office/drawing/2014/main" id="{02354DC2-AD08-43E1-AA10-EE754A93974E}"/>
              </a:ext>
            </a:extLst>
          </p:cNvPr>
          <p:cNvSpPr>
            <a:spLocks noGrp="1"/>
          </p:cNvSpPr>
          <p:nvPr>
            <p:ph sz="quarter" idx="14"/>
          </p:nvPr>
        </p:nvSpPr>
        <p:spPr/>
        <p:txBody>
          <a:bodyPr/>
          <a:lstStyle/>
          <a:p>
            <a:pPr algn="l"/>
            <a:r>
              <a:rPr lang="en-US" dirty="0"/>
              <a:t>Can I remain a Rural Health Clinic? Yes </a:t>
            </a:r>
          </a:p>
          <a:p>
            <a:pPr marL="342900" indent="-342900" algn="l">
              <a:buFont typeface="Wingdings" panose="05000000000000000000" pitchFamily="2" charset="2"/>
              <a:buChar char="q"/>
            </a:pPr>
            <a:r>
              <a:rPr lang="en-US" dirty="0"/>
              <a:t>Centers for Medicare &amp; Medicaid Services (CMS) notifies provider – previously certified and cannot be decertified by CMS. </a:t>
            </a:r>
          </a:p>
          <a:p>
            <a:pPr marL="342900" indent="-342900" algn="l">
              <a:buFont typeface="Wingdings" panose="05000000000000000000" pitchFamily="2" charset="2"/>
              <a:buChar char="q"/>
            </a:pPr>
            <a:r>
              <a:rPr lang="en-US" dirty="0"/>
              <a:t>Relocation of Rural Health Clinic</a:t>
            </a:r>
          </a:p>
          <a:p>
            <a:pPr marL="342900" indent="-342900" algn="l">
              <a:buFont typeface="Wingdings" panose="05000000000000000000" pitchFamily="2" charset="2"/>
              <a:buChar char="q"/>
            </a:pPr>
            <a:r>
              <a:rPr lang="en-US" dirty="0"/>
              <a:t>Submit an application to update medically underserved designation within 120 days. </a:t>
            </a:r>
          </a:p>
          <a:p>
            <a:pPr marL="342900" indent="-342900" algn="l">
              <a:buFont typeface="Wingdings" panose="05000000000000000000" pitchFamily="2" charset="2"/>
              <a:buChar char="q"/>
            </a:pPr>
            <a:r>
              <a:rPr lang="en-US" dirty="0"/>
              <a:t>Can continue as a RHC for 120 days </a:t>
            </a:r>
          </a:p>
          <a:p>
            <a:pPr marL="342900" indent="-342900" algn="l">
              <a:buFont typeface="Wingdings" panose="05000000000000000000" pitchFamily="2" charset="2"/>
              <a:buChar char="q"/>
            </a:pPr>
            <a:r>
              <a:rPr lang="en-US" dirty="0"/>
              <a:t>HRSA reviews application and status. </a:t>
            </a:r>
          </a:p>
        </p:txBody>
      </p:sp>
    </p:spTree>
    <p:extLst>
      <p:ext uri="{BB962C8B-B14F-4D97-AF65-F5344CB8AC3E}">
        <p14:creationId xmlns:p14="http://schemas.microsoft.com/office/powerpoint/2010/main" val="408662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E39F-7D55-4D10-9AD8-52373BED7481}"/>
              </a:ext>
            </a:extLst>
          </p:cNvPr>
          <p:cNvSpPr>
            <a:spLocks noGrp="1"/>
          </p:cNvSpPr>
          <p:nvPr>
            <p:ph type="title"/>
          </p:nvPr>
        </p:nvSpPr>
        <p:spPr/>
        <p:txBody>
          <a:bodyPr/>
          <a:lstStyle/>
          <a:p>
            <a:r>
              <a:rPr lang="en-US" dirty="0"/>
              <a:t>Rural Health Clinics Requirements  </a:t>
            </a:r>
          </a:p>
        </p:txBody>
      </p:sp>
      <p:sp>
        <p:nvSpPr>
          <p:cNvPr id="3" name="Text Placeholder 2">
            <a:extLst>
              <a:ext uri="{FF2B5EF4-FFF2-40B4-BE49-F238E27FC236}">
                <a16:creationId xmlns:a16="http://schemas.microsoft.com/office/drawing/2014/main" id="{B9E38BCC-71C2-464F-8EC3-22DB7BFFEC9B}"/>
              </a:ext>
            </a:extLst>
          </p:cNvPr>
          <p:cNvSpPr>
            <a:spLocks noGrp="1"/>
          </p:cNvSpPr>
          <p:nvPr>
            <p:ph type="body" sz="quarter" idx="10"/>
          </p:nvPr>
        </p:nvSpPr>
        <p:spPr/>
        <p:txBody>
          <a:bodyPr/>
          <a:lstStyle/>
          <a:p>
            <a:r>
              <a:rPr lang="en-US" dirty="0"/>
              <a:t>Staffing  </a:t>
            </a:r>
          </a:p>
        </p:txBody>
      </p:sp>
      <p:sp>
        <p:nvSpPr>
          <p:cNvPr id="5" name="Content Placeholder 4">
            <a:extLst>
              <a:ext uri="{FF2B5EF4-FFF2-40B4-BE49-F238E27FC236}">
                <a16:creationId xmlns:a16="http://schemas.microsoft.com/office/drawing/2014/main" id="{CCFB47BA-2379-4B40-B61B-2B512B989285}"/>
              </a:ext>
            </a:extLst>
          </p:cNvPr>
          <p:cNvSpPr>
            <a:spLocks noGrp="1"/>
          </p:cNvSpPr>
          <p:nvPr>
            <p:ph sz="quarter" idx="14"/>
          </p:nvPr>
        </p:nvSpPr>
        <p:spPr/>
        <p:txBody>
          <a:bodyPr/>
          <a:lstStyle/>
          <a:p>
            <a:pPr marL="342900" indent="-342900" algn="l">
              <a:buFont typeface="Wingdings" panose="05000000000000000000" pitchFamily="2" charset="2"/>
              <a:buChar char="q"/>
            </a:pPr>
            <a:r>
              <a:rPr lang="en-US" dirty="0"/>
              <a:t>One or more physicians; and </a:t>
            </a:r>
          </a:p>
          <a:p>
            <a:pPr marL="342900" indent="-342900" algn="l">
              <a:buFont typeface="Wingdings" panose="05000000000000000000" pitchFamily="2" charset="2"/>
              <a:buChar char="q"/>
            </a:pPr>
            <a:r>
              <a:rPr lang="en-US" dirty="0"/>
              <a:t>One or more physician assistant (PA’s), nurse practitioner (NPs), or certified nurse midwife (CNMs); and </a:t>
            </a:r>
          </a:p>
          <a:p>
            <a:pPr marL="342900" indent="-342900" algn="l">
              <a:buFont typeface="Wingdings" panose="05000000000000000000" pitchFamily="2" charset="2"/>
              <a:buChar char="q"/>
            </a:pPr>
            <a:r>
              <a:rPr lang="en-US" dirty="0"/>
              <a:t>The PA, NP or CNM must be on-site and available to see patients 50 percent of the time the clinic is open for patients.</a:t>
            </a:r>
          </a:p>
          <a:p>
            <a:pPr marL="342900" indent="-342900" algn="l">
              <a:buFont typeface="Wingdings" panose="05000000000000000000" pitchFamily="2" charset="2"/>
              <a:buChar char="q"/>
            </a:pPr>
            <a:r>
              <a:rPr lang="en-US" dirty="0"/>
              <a:t>A physician (MD or DO) must supervise each NP, PA, or CNM consistent with state and federal law.   </a:t>
            </a:r>
          </a:p>
          <a:p>
            <a:pPr marL="342900" indent="-342900" algn="l">
              <a:buFont typeface="Wingdings" panose="05000000000000000000" pitchFamily="2" charset="2"/>
              <a:buChar char="q"/>
            </a:pPr>
            <a:r>
              <a:rPr lang="en-US" dirty="0"/>
              <a:t>Contract staff </a:t>
            </a:r>
          </a:p>
          <a:p>
            <a:pPr marL="342900" indent="-342900" algn="l">
              <a:buFont typeface="Wingdings" panose="05000000000000000000" pitchFamily="2" charset="2"/>
              <a:buChar char="q"/>
            </a:pPr>
            <a:endParaRPr lang="en-US" dirty="0"/>
          </a:p>
          <a:p>
            <a:pPr marL="342900" indent="-342900" algn="l">
              <a:buFont typeface="Wingdings" panose="05000000000000000000" pitchFamily="2" charset="2"/>
              <a:buChar char="q"/>
            </a:pPr>
            <a:endParaRPr lang="en-US" dirty="0"/>
          </a:p>
        </p:txBody>
      </p:sp>
      <p:pic>
        <p:nvPicPr>
          <p:cNvPr id="6" name="Picture 5">
            <a:extLst>
              <a:ext uri="{FF2B5EF4-FFF2-40B4-BE49-F238E27FC236}">
                <a16:creationId xmlns:a16="http://schemas.microsoft.com/office/drawing/2014/main" id="{E41A31C0-D66E-4EDA-8E8D-7131A9D2DBB4}"/>
              </a:ext>
            </a:extLst>
          </p:cNvPr>
          <p:cNvPicPr>
            <a:picLocks noChangeAspect="1"/>
          </p:cNvPicPr>
          <p:nvPr/>
        </p:nvPicPr>
        <p:blipFill>
          <a:blip r:embed="rId3"/>
          <a:stretch>
            <a:fillRect/>
          </a:stretch>
        </p:blipFill>
        <p:spPr>
          <a:xfrm>
            <a:off x="2691633" y="1098581"/>
            <a:ext cx="3067050" cy="1441008"/>
          </a:xfrm>
          <a:prstGeom prst="rect">
            <a:avLst/>
          </a:prstGeom>
        </p:spPr>
      </p:pic>
    </p:spTree>
    <p:extLst>
      <p:ext uri="{BB962C8B-B14F-4D97-AF65-F5344CB8AC3E}">
        <p14:creationId xmlns:p14="http://schemas.microsoft.com/office/powerpoint/2010/main" val="1156020041"/>
      </p:ext>
    </p:extLst>
  </p:cSld>
  <p:clrMapOvr>
    <a:masterClrMapping/>
  </p:clrMapOvr>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5AB001148CA34EBF6625D25B90ABB0" ma:contentTypeVersion="6" ma:contentTypeDescription="Create a new document." ma:contentTypeScope="" ma:versionID="74dfe2be7388a1ab0bc355f274e3b94e">
  <xsd:schema xmlns:xsd="http://www.w3.org/2001/XMLSchema" xmlns:xs="http://www.w3.org/2001/XMLSchema" xmlns:p="http://schemas.microsoft.com/office/2006/metadata/properties" xmlns:ns2="0fcd0b01-5c9e-44e6-a004-d5b6ff663c2b" xmlns:ns3="51b972f8-6d59-4bf9-9386-0befb64be1e2" targetNamespace="http://schemas.microsoft.com/office/2006/metadata/properties" ma:root="true" ma:fieldsID="0d89cd6bac4da45c079dfb6665e845c9" ns2:_="" ns3:_="">
    <xsd:import namespace="0fcd0b01-5c9e-44e6-a004-d5b6ff663c2b"/>
    <xsd:import namespace="51b972f8-6d59-4bf9-9386-0befb64be1e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cd0b01-5c9e-44e6-a004-d5b6ff663c2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b972f8-6d59-4bf9-9386-0befb64be1e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0D9FB6-35F1-4888-9A9E-BA42B9B75831}">
  <ds:schemaRefs>
    <ds:schemaRef ds:uri="http://schemas.microsoft.com/sharepoint/v3/contenttype/forms"/>
  </ds:schemaRefs>
</ds:datastoreItem>
</file>

<file path=customXml/itemProps2.xml><?xml version="1.0" encoding="utf-8"?>
<ds:datastoreItem xmlns:ds="http://schemas.openxmlformats.org/officeDocument/2006/customXml" ds:itemID="{4F6C8302-1C18-4CDE-9BF6-C8E51A8D1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cd0b01-5c9e-44e6-a004-d5b6ff663c2b"/>
    <ds:schemaRef ds:uri="51b972f8-6d59-4bf9-9386-0befb64be1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4E0C11-FDD3-4ED1-9F1C-F9A9F695BEDB}">
  <ds:schemaRefs>
    <ds:schemaRef ds:uri="51b972f8-6d59-4bf9-9386-0befb64be1e2"/>
    <ds:schemaRef ds:uri="http://schemas.microsoft.com/office/2006/documentManagement/types"/>
    <ds:schemaRef ds:uri="http://purl.org/dc/terms/"/>
    <ds:schemaRef ds:uri="0fcd0b01-5c9e-44e6-a004-d5b6ff663c2b"/>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704</TotalTime>
  <Words>5282</Words>
  <Application>Microsoft Office PowerPoint</Application>
  <PresentationFormat>On-screen Show (4:3)</PresentationFormat>
  <Paragraphs>625</Paragraphs>
  <Slides>72</Slides>
  <Notes>53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Franklin Gothic Demi Cond</vt:lpstr>
      <vt:lpstr>Franklin Gothic Medium</vt:lpstr>
      <vt:lpstr>Franklin Gothic Medium Cond</vt:lpstr>
      <vt:lpstr>Gotham Bold</vt:lpstr>
      <vt:lpstr>Gotham Light</vt:lpstr>
      <vt:lpstr>Helvetica</vt:lpstr>
      <vt:lpstr>Times New Roman</vt:lpstr>
      <vt:lpstr>Wingdings</vt:lpstr>
      <vt:lpstr>3_Office Theme</vt:lpstr>
      <vt:lpstr>PowerPoint Presentation</vt:lpstr>
      <vt:lpstr>Objectives  </vt:lpstr>
      <vt:lpstr>Part 1 </vt:lpstr>
      <vt:lpstr>Background </vt:lpstr>
      <vt:lpstr>Different Types of Rural Health Clinics   </vt:lpstr>
      <vt:lpstr> Rural Health Clinics (RHC)   Must be located:   </vt:lpstr>
      <vt:lpstr>Am I Rural?  </vt:lpstr>
      <vt:lpstr>What is you lose your shortage area?</vt:lpstr>
      <vt:lpstr>Rural Health Clinics Requirements  </vt:lpstr>
      <vt:lpstr>Staffing cont’d. </vt:lpstr>
      <vt:lpstr>Staffing Physician Responsibilities </vt:lpstr>
      <vt:lpstr>Staffing Mid-Level Practitioners</vt:lpstr>
      <vt:lpstr>Staffing –Temporary Staffing Waiver  </vt:lpstr>
      <vt:lpstr>Provision of Services  </vt:lpstr>
      <vt:lpstr>Direct Services </vt:lpstr>
      <vt:lpstr>Emergency Services  </vt:lpstr>
      <vt:lpstr>Agreements and Arrangements </vt:lpstr>
      <vt:lpstr>Patient Health Records </vt:lpstr>
      <vt:lpstr>Protection of Record Information Policies</vt:lpstr>
      <vt:lpstr>Quality Assessment and Performance Improvement (QAPI)  Program </vt:lpstr>
      <vt:lpstr>Role Clinical Team and Board Members  </vt:lpstr>
      <vt:lpstr>Steps to Designing the Process </vt:lpstr>
      <vt:lpstr>Resources Primary Care Workforce </vt:lpstr>
      <vt:lpstr>Part 2 </vt:lpstr>
      <vt:lpstr>Financial Feasibility Analysis   </vt:lpstr>
      <vt:lpstr>PowerPoint Presentation</vt:lpstr>
      <vt:lpstr>PowerPoint Presentation</vt:lpstr>
      <vt:lpstr>PowerPoint Presentation</vt:lpstr>
      <vt:lpstr>Filing the RHC Application </vt:lpstr>
      <vt:lpstr>After you submit your application/form</vt:lpstr>
      <vt:lpstr>Preparing for the RHC Certification Inspection   </vt:lpstr>
      <vt:lpstr>Preparing for the RHC Inspection </vt:lpstr>
      <vt:lpstr>Preparing for the RHC Inspection </vt:lpstr>
      <vt:lpstr>Preparing for the RHC Inspection </vt:lpstr>
      <vt:lpstr>Preparing for the RHC Inspection </vt:lpstr>
      <vt:lpstr>Preparing for the RHC Inspection </vt:lpstr>
      <vt:lpstr>Successful Survey…Plan and Prepare</vt:lpstr>
      <vt:lpstr>Unsuccessful Survey   </vt:lpstr>
      <vt:lpstr>Guidance for Survey Steps </vt:lpstr>
      <vt:lpstr>Completing the RHC Cost Report </vt:lpstr>
      <vt:lpstr>PowerPoint Presentation</vt:lpstr>
      <vt:lpstr>Medicare RHC Cost Report Reimbursement Regulations  </vt:lpstr>
      <vt:lpstr>Cost Reporting Forms </vt:lpstr>
      <vt:lpstr>Medicare Cost Report E-Filing (MCRef)</vt:lpstr>
      <vt:lpstr>MCReF (FAQs)</vt:lpstr>
      <vt:lpstr>Mandated Cost Reporting Timeframes </vt:lpstr>
      <vt:lpstr>Cost Reporting  Additional Resources   </vt:lpstr>
      <vt:lpstr>RHC Coding and Billing   </vt:lpstr>
      <vt:lpstr>Telehealth During COVID-19  </vt:lpstr>
      <vt:lpstr>NC Medicaid Division of Health Benefits </vt:lpstr>
      <vt:lpstr>PowerPoint Presentation</vt:lpstr>
      <vt:lpstr>National Association of Rural Health Clinics  </vt:lpstr>
      <vt:lpstr> Overview Organizational Services      </vt:lpstr>
      <vt:lpstr> Division of Health Service Regulation</vt:lpstr>
      <vt:lpstr>PowerPoint Presentation</vt:lpstr>
      <vt:lpstr>PowerPoint Presentation</vt:lpstr>
      <vt:lpstr>PowerPoint Presentation</vt:lpstr>
      <vt:lpstr>PowerPoint Presentation</vt:lpstr>
      <vt:lpstr>PowerPoint Presentation</vt:lpstr>
      <vt:lpstr> Financial Reporting   </vt:lpstr>
      <vt:lpstr>PowerPoint Presentation</vt:lpstr>
      <vt:lpstr>PowerPoint Presentation</vt:lpstr>
      <vt:lpstr>PowerPoint Presentation</vt:lpstr>
      <vt:lpstr>PowerPoint Presentation</vt:lpstr>
      <vt:lpstr>Funding Opportunities   </vt:lpstr>
      <vt:lpstr>Funding Opportunities   </vt:lpstr>
      <vt:lpstr>NCCARE 360 </vt:lpstr>
      <vt:lpstr>Screening Tool </vt:lpstr>
      <vt:lpstr>Rural Health Clinic Models  </vt:lpstr>
      <vt:lpstr>Example Models </vt:lpstr>
      <vt:lpstr>Programs at ORH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Monifa</dc:creator>
  <cp:lastModifiedBy>Mizzelle, Lawanda</cp:lastModifiedBy>
  <cp:revision>44</cp:revision>
  <dcterms:created xsi:type="dcterms:W3CDTF">2020-08-04T21:52:43Z</dcterms:created>
  <dcterms:modified xsi:type="dcterms:W3CDTF">2021-06-10T19:54:03Z</dcterms:modified>
</cp:coreProperties>
</file>