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4"/>
  </p:sldMasterIdLst>
  <p:notesMasterIdLst>
    <p:notesMasterId r:id="rId38"/>
  </p:notesMasterIdLst>
  <p:sldIdLst>
    <p:sldId id="256" r:id="rId5"/>
    <p:sldId id="2147478896" r:id="rId6"/>
    <p:sldId id="2147478897" r:id="rId7"/>
    <p:sldId id="2147478898" r:id="rId8"/>
    <p:sldId id="2147478912" r:id="rId9"/>
    <p:sldId id="2147478916" r:id="rId10"/>
    <p:sldId id="2147478918" r:id="rId11"/>
    <p:sldId id="2147478919" r:id="rId12"/>
    <p:sldId id="2147478899" r:id="rId13"/>
    <p:sldId id="2147478917" r:id="rId14"/>
    <p:sldId id="2147478920" r:id="rId15"/>
    <p:sldId id="2147478922" r:id="rId16"/>
    <p:sldId id="2147478923" r:id="rId17"/>
    <p:sldId id="2147478900" r:id="rId18"/>
    <p:sldId id="2147478911" r:id="rId19"/>
    <p:sldId id="2147478910" r:id="rId20"/>
    <p:sldId id="2147478909" r:id="rId21"/>
    <p:sldId id="2147478901" r:id="rId22"/>
    <p:sldId id="2147478907" r:id="rId23"/>
    <p:sldId id="2147478906" r:id="rId24"/>
    <p:sldId id="2147478905" r:id="rId25"/>
    <p:sldId id="2147478913" r:id="rId26"/>
    <p:sldId id="2147478914" r:id="rId27"/>
    <p:sldId id="2147478915" r:id="rId28"/>
    <p:sldId id="2147478802" r:id="rId29"/>
    <p:sldId id="2147478902" r:id="rId30"/>
    <p:sldId id="2147478874" r:id="rId31"/>
    <p:sldId id="2147309875" r:id="rId32"/>
    <p:sldId id="2147309870" r:id="rId33"/>
    <p:sldId id="2147478876" r:id="rId34"/>
    <p:sldId id="2147478903" r:id="rId35"/>
    <p:sldId id="2147478894" r:id="rId36"/>
    <p:sldId id="2147478904"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9D00D78-E757-5AAC-5746-6BCE00850C68}" name="Webb, Ann Marie" initials="WM" userId="S::annmarie.webb@dhhs.nc.gov::be9f0fb0-0491-4c5e-bc8f-93e6e2a4a2a6" providerId="AD"/>
  <p188:author id="{54D1A6E7-EDCC-4E7A-9788-50EFD570FB22}" name="Lyons, Jessica" initials="LJ" userId="S::jlyons@manatt.com::de0fae2d-424a-4e32-a7aa-4d4e854bb728" providerId="AD"/>
  <p188:author id="{145E46E9-ACD9-3485-6276-09C43741653F}" name="Burns, Victoria" initials="BV" userId="S::victoria.burns@dhhs.nc.gov::e12873be-dae0-4238-99f2-b206d8eaf83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8/10/relationships/authors" Targe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3356A4-6291-4E34-8A85-5C6EB9048661}"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7B2C418D-52E8-46E8-8524-DDEFDC708FF9}">
      <dgm:prSet phldrT="[Text]" custT="1"/>
      <dgm:spPr/>
      <dgm:t>
        <a:bodyPr/>
        <a:lstStyle/>
        <a:p>
          <a:r>
            <a:rPr lang="en-US" sz="2000" b="1"/>
            <a:t>Waitlist Report</a:t>
          </a:r>
        </a:p>
      </dgm:t>
    </dgm:pt>
    <dgm:pt modelId="{C1458DA1-6E9E-4C27-88FF-405B60255E0C}" type="parTrans" cxnId="{9876F16B-9BCD-4CA4-823D-BEC8A35174BC}">
      <dgm:prSet/>
      <dgm:spPr/>
      <dgm:t>
        <a:bodyPr/>
        <a:lstStyle/>
        <a:p>
          <a:endParaRPr lang="en-US" sz="3600" b="1"/>
        </a:p>
      </dgm:t>
    </dgm:pt>
    <dgm:pt modelId="{DD405F52-A67C-497A-B8B6-391092B4FE0C}" type="sibTrans" cxnId="{9876F16B-9BCD-4CA4-823D-BEC8A35174BC}">
      <dgm:prSet custT="1"/>
      <dgm:spPr/>
      <dgm:t>
        <a:bodyPr/>
        <a:lstStyle/>
        <a:p>
          <a:endParaRPr lang="en-US" sz="1400" b="1"/>
        </a:p>
      </dgm:t>
    </dgm:pt>
    <dgm:pt modelId="{F6F1EDCA-E798-486E-947D-5EC5B490B7EC}">
      <dgm:prSet phldrT="[Text]" custT="1"/>
      <dgm:spPr/>
      <dgm:t>
        <a:bodyPr/>
        <a:lstStyle/>
        <a:p>
          <a:r>
            <a:rPr lang="en-US" sz="2000" b="1"/>
            <a:t>Utilization Report*</a:t>
          </a:r>
        </a:p>
      </dgm:t>
    </dgm:pt>
    <dgm:pt modelId="{53486081-EF7A-4461-A112-ACE952CFDD4C}" type="parTrans" cxnId="{BCDC0B7E-E562-42F5-9F5E-A978225A2497}">
      <dgm:prSet/>
      <dgm:spPr/>
      <dgm:t>
        <a:bodyPr/>
        <a:lstStyle/>
        <a:p>
          <a:endParaRPr lang="en-US" sz="3600" b="1"/>
        </a:p>
      </dgm:t>
    </dgm:pt>
    <dgm:pt modelId="{4967EFFA-7F06-487E-8DC9-E0B9A0E49E5D}" type="sibTrans" cxnId="{BCDC0B7E-E562-42F5-9F5E-A978225A2497}">
      <dgm:prSet custT="1"/>
      <dgm:spPr/>
      <dgm:t>
        <a:bodyPr/>
        <a:lstStyle/>
        <a:p>
          <a:endParaRPr lang="en-US" sz="1400" b="1"/>
        </a:p>
      </dgm:t>
    </dgm:pt>
    <dgm:pt modelId="{38C0B957-FF1B-4EA8-881B-3CF180824B7C}">
      <dgm:prSet phldrT="[Text]" custT="1"/>
      <dgm:spPr/>
      <dgm:t>
        <a:bodyPr/>
        <a:lstStyle/>
        <a:p>
          <a:r>
            <a:rPr lang="en-US" sz="2000" b="1"/>
            <a:t>Stakeholder Experience</a:t>
          </a:r>
        </a:p>
      </dgm:t>
    </dgm:pt>
    <dgm:pt modelId="{10062723-EAF2-48D4-9EF1-107A64F93CAD}" type="parTrans" cxnId="{9CBE7C02-06A0-4D41-89CE-4F1EA0B31C97}">
      <dgm:prSet/>
      <dgm:spPr/>
      <dgm:t>
        <a:bodyPr/>
        <a:lstStyle/>
        <a:p>
          <a:endParaRPr lang="en-US" sz="3600"/>
        </a:p>
      </dgm:t>
    </dgm:pt>
    <dgm:pt modelId="{09917DBE-6902-4F5F-A589-F028ACF5D4BB}" type="sibTrans" cxnId="{9CBE7C02-06A0-4D41-89CE-4F1EA0B31C97}">
      <dgm:prSet/>
      <dgm:spPr/>
      <dgm:t>
        <a:bodyPr/>
        <a:lstStyle/>
        <a:p>
          <a:endParaRPr lang="en-US" sz="3600"/>
        </a:p>
      </dgm:t>
    </dgm:pt>
    <dgm:pt modelId="{467FBFB7-E5CE-42DF-83AF-F33A981C6BF9}">
      <dgm:prSet phldrT="[Text]" custT="1"/>
      <dgm:spPr/>
      <dgm:t>
        <a:bodyPr/>
        <a:lstStyle/>
        <a:p>
          <a:r>
            <a:rPr lang="en-US" sz="2000" b="1"/>
            <a:t>1915(i) Report*</a:t>
          </a:r>
        </a:p>
      </dgm:t>
    </dgm:pt>
    <dgm:pt modelId="{CDD83968-22C6-48C2-81B4-8786D7C17B53}" type="parTrans" cxnId="{1020D917-AF12-4B08-8D7D-C786B336B97F}">
      <dgm:prSet/>
      <dgm:spPr/>
      <dgm:t>
        <a:bodyPr/>
        <a:lstStyle/>
        <a:p>
          <a:endParaRPr lang="en-US"/>
        </a:p>
      </dgm:t>
    </dgm:pt>
    <dgm:pt modelId="{57D7FF8D-4839-4497-977A-7A1C359189D4}" type="sibTrans" cxnId="{1020D917-AF12-4B08-8D7D-C786B336B97F}">
      <dgm:prSet/>
      <dgm:spPr/>
      <dgm:t>
        <a:bodyPr/>
        <a:lstStyle/>
        <a:p>
          <a:endParaRPr lang="en-US"/>
        </a:p>
      </dgm:t>
    </dgm:pt>
    <dgm:pt modelId="{11F3C7F4-7C68-4444-B16E-40B0A58B05BD}" type="pres">
      <dgm:prSet presAssocID="{103356A4-6291-4E34-8A85-5C6EB9048661}" presName="Name0" presStyleCnt="0">
        <dgm:presLayoutVars>
          <dgm:dir/>
          <dgm:animLvl val="lvl"/>
          <dgm:resizeHandles/>
        </dgm:presLayoutVars>
      </dgm:prSet>
      <dgm:spPr/>
    </dgm:pt>
    <dgm:pt modelId="{932ED5D1-1B8E-47E2-BF7F-7B992C49D8E8}" type="pres">
      <dgm:prSet presAssocID="{38C0B957-FF1B-4EA8-881B-3CF180824B7C}" presName="linNode" presStyleCnt="0"/>
      <dgm:spPr/>
    </dgm:pt>
    <dgm:pt modelId="{D87CA64E-A136-4F97-99EF-83CF6780E81E}" type="pres">
      <dgm:prSet presAssocID="{38C0B957-FF1B-4EA8-881B-3CF180824B7C}" presName="parentShp" presStyleLbl="node1" presStyleIdx="0" presStyleCnt="4">
        <dgm:presLayoutVars>
          <dgm:bulletEnabled val="1"/>
        </dgm:presLayoutVars>
      </dgm:prSet>
      <dgm:spPr/>
    </dgm:pt>
    <dgm:pt modelId="{CC0ACABB-4E08-43D2-848B-B26649E75578}" type="pres">
      <dgm:prSet presAssocID="{38C0B957-FF1B-4EA8-881B-3CF180824B7C}" presName="childShp" presStyleLbl="bgAccFollowNode1" presStyleIdx="0" presStyleCnt="4">
        <dgm:presLayoutVars>
          <dgm:bulletEnabled val="1"/>
        </dgm:presLayoutVars>
      </dgm:prSet>
      <dgm:spPr/>
    </dgm:pt>
    <dgm:pt modelId="{515E748C-46A1-47EE-8000-47405C5EA9B1}" type="pres">
      <dgm:prSet presAssocID="{09917DBE-6902-4F5F-A589-F028ACF5D4BB}" presName="spacing" presStyleCnt="0"/>
      <dgm:spPr/>
    </dgm:pt>
    <dgm:pt modelId="{B4BAF605-3E2B-41D1-AAF1-A6A2EF26516F}" type="pres">
      <dgm:prSet presAssocID="{7B2C418D-52E8-46E8-8524-DDEFDC708FF9}" presName="linNode" presStyleCnt="0"/>
      <dgm:spPr/>
    </dgm:pt>
    <dgm:pt modelId="{A6428510-C8B8-41F7-AED4-9D0C66BB5AE2}" type="pres">
      <dgm:prSet presAssocID="{7B2C418D-52E8-46E8-8524-DDEFDC708FF9}" presName="parentShp" presStyleLbl="node1" presStyleIdx="1" presStyleCnt="4">
        <dgm:presLayoutVars>
          <dgm:bulletEnabled val="1"/>
        </dgm:presLayoutVars>
      </dgm:prSet>
      <dgm:spPr/>
    </dgm:pt>
    <dgm:pt modelId="{2B1C9811-7DE4-4EB0-8BB9-81D55EBDCE2A}" type="pres">
      <dgm:prSet presAssocID="{7B2C418D-52E8-46E8-8524-DDEFDC708FF9}" presName="childShp" presStyleLbl="bgAccFollowNode1" presStyleIdx="1" presStyleCnt="4">
        <dgm:presLayoutVars>
          <dgm:bulletEnabled val="1"/>
        </dgm:presLayoutVars>
      </dgm:prSet>
      <dgm:spPr/>
    </dgm:pt>
    <dgm:pt modelId="{259E670D-F951-4F79-978A-DEFEC901B781}" type="pres">
      <dgm:prSet presAssocID="{DD405F52-A67C-497A-B8B6-391092B4FE0C}" presName="spacing" presStyleCnt="0"/>
      <dgm:spPr/>
    </dgm:pt>
    <dgm:pt modelId="{55D99B8F-0766-453E-A9AB-F2A6F99922DA}" type="pres">
      <dgm:prSet presAssocID="{467FBFB7-E5CE-42DF-83AF-F33A981C6BF9}" presName="linNode" presStyleCnt="0"/>
      <dgm:spPr/>
    </dgm:pt>
    <dgm:pt modelId="{F3416DFB-039A-4D32-B7B8-C0CBBE4B262A}" type="pres">
      <dgm:prSet presAssocID="{467FBFB7-E5CE-42DF-83AF-F33A981C6BF9}" presName="parentShp" presStyleLbl="node1" presStyleIdx="2" presStyleCnt="4">
        <dgm:presLayoutVars>
          <dgm:bulletEnabled val="1"/>
        </dgm:presLayoutVars>
      </dgm:prSet>
      <dgm:spPr/>
    </dgm:pt>
    <dgm:pt modelId="{4CF17F04-B932-4374-BD9F-B2A6FF1267D9}" type="pres">
      <dgm:prSet presAssocID="{467FBFB7-E5CE-42DF-83AF-F33A981C6BF9}" presName="childShp" presStyleLbl="bgAccFollowNode1" presStyleIdx="2" presStyleCnt="4">
        <dgm:presLayoutVars>
          <dgm:bulletEnabled val="1"/>
        </dgm:presLayoutVars>
      </dgm:prSet>
      <dgm:spPr/>
    </dgm:pt>
    <dgm:pt modelId="{CDE70266-3C49-4741-BEF8-A4908619F554}" type="pres">
      <dgm:prSet presAssocID="{57D7FF8D-4839-4497-977A-7A1C359189D4}" presName="spacing" presStyleCnt="0"/>
      <dgm:spPr/>
    </dgm:pt>
    <dgm:pt modelId="{F96E74F7-AE03-4751-82DA-3DDC7F2D873A}" type="pres">
      <dgm:prSet presAssocID="{F6F1EDCA-E798-486E-947D-5EC5B490B7EC}" presName="linNode" presStyleCnt="0"/>
      <dgm:spPr/>
    </dgm:pt>
    <dgm:pt modelId="{ABDCE3F9-8794-4A9C-ADA1-15BB08231078}" type="pres">
      <dgm:prSet presAssocID="{F6F1EDCA-E798-486E-947D-5EC5B490B7EC}" presName="parentShp" presStyleLbl="node1" presStyleIdx="3" presStyleCnt="4">
        <dgm:presLayoutVars>
          <dgm:bulletEnabled val="1"/>
        </dgm:presLayoutVars>
      </dgm:prSet>
      <dgm:spPr/>
    </dgm:pt>
    <dgm:pt modelId="{5BF6FB5B-B295-48BE-BCBD-7083072B4B84}" type="pres">
      <dgm:prSet presAssocID="{F6F1EDCA-E798-486E-947D-5EC5B490B7EC}" presName="childShp" presStyleLbl="bgAccFollowNode1" presStyleIdx="3" presStyleCnt="4">
        <dgm:presLayoutVars>
          <dgm:bulletEnabled val="1"/>
        </dgm:presLayoutVars>
      </dgm:prSet>
      <dgm:spPr/>
    </dgm:pt>
  </dgm:ptLst>
  <dgm:cxnLst>
    <dgm:cxn modelId="{9CBE7C02-06A0-4D41-89CE-4F1EA0B31C97}" srcId="{103356A4-6291-4E34-8A85-5C6EB9048661}" destId="{38C0B957-FF1B-4EA8-881B-3CF180824B7C}" srcOrd="0" destOrd="0" parTransId="{10062723-EAF2-48D4-9EF1-107A64F93CAD}" sibTransId="{09917DBE-6902-4F5F-A589-F028ACF5D4BB}"/>
    <dgm:cxn modelId="{0014960A-36C4-4518-9ABB-C6498AF40BDE}" type="presOf" srcId="{103356A4-6291-4E34-8A85-5C6EB9048661}" destId="{11F3C7F4-7C68-4444-B16E-40B0A58B05BD}" srcOrd="0" destOrd="0" presId="urn:microsoft.com/office/officeart/2005/8/layout/vList6"/>
    <dgm:cxn modelId="{1020D917-AF12-4B08-8D7D-C786B336B97F}" srcId="{103356A4-6291-4E34-8A85-5C6EB9048661}" destId="{467FBFB7-E5CE-42DF-83AF-F33A981C6BF9}" srcOrd="2" destOrd="0" parTransId="{CDD83968-22C6-48C2-81B4-8786D7C17B53}" sibTransId="{57D7FF8D-4839-4497-977A-7A1C359189D4}"/>
    <dgm:cxn modelId="{9876F16B-9BCD-4CA4-823D-BEC8A35174BC}" srcId="{103356A4-6291-4E34-8A85-5C6EB9048661}" destId="{7B2C418D-52E8-46E8-8524-DDEFDC708FF9}" srcOrd="1" destOrd="0" parTransId="{C1458DA1-6E9E-4C27-88FF-405B60255E0C}" sibTransId="{DD405F52-A67C-497A-B8B6-391092B4FE0C}"/>
    <dgm:cxn modelId="{BCDC0B7E-E562-42F5-9F5E-A978225A2497}" srcId="{103356A4-6291-4E34-8A85-5C6EB9048661}" destId="{F6F1EDCA-E798-486E-947D-5EC5B490B7EC}" srcOrd="3" destOrd="0" parTransId="{53486081-EF7A-4461-A112-ACE952CFDD4C}" sibTransId="{4967EFFA-7F06-487E-8DC9-E0B9A0E49E5D}"/>
    <dgm:cxn modelId="{3B27B981-25B4-48A6-BEE3-6CD4B126CAD6}" type="presOf" srcId="{F6F1EDCA-E798-486E-947D-5EC5B490B7EC}" destId="{ABDCE3F9-8794-4A9C-ADA1-15BB08231078}" srcOrd="0" destOrd="0" presId="urn:microsoft.com/office/officeart/2005/8/layout/vList6"/>
    <dgm:cxn modelId="{F5502DAA-446D-434D-9C8A-0F054B4173B6}" type="presOf" srcId="{467FBFB7-E5CE-42DF-83AF-F33A981C6BF9}" destId="{F3416DFB-039A-4D32-B7B8-C0CBBE4B262A}" srcOrd="0" destOrd="0" presId="urn:microsoft.com/office/officeart/2005/8/layout/vList6"/>
    <dgm:cxn modelId="{90B9C6C1-D0A7-4827-807D-0C8C1961AC66}" type="presOf" srcId="{38C0B957-FF1B-4EA8-881B-3CF180824B7C}" destId="{D87CA64E-A136-4F97-99EF-83CF6780E81E}" srcOrd="0" destOrd="0" presId="urn:microsoft.com/office/officeart/2005/8/layout/vList6"/>
    <dgm:cxn modelId="{8CEB49E2-60B3-4678-9E20-E52E1EE6D0C7}" type="presOf" srcId="{7B2C418D-52E8-46E8-8524-DDEFDC708FF9}" destId="{A6428510-C8B8-41F7-AED4-9D0C66BB5AE2}" srcOrd="0" destOrd="0" presId="urn:microsoft.com/office/officeart/2005/8/layout/vList6"/>
    <dgm:cxn modelId="{E935539C-96AA-428C-A334-C47A2B92C3D1}" type="presParOf" srcId="{11F3C7F4-7C68-4444-B16E-40B0A58B05BD}" destId="{932ED5D1-1B8E-47E2-BF7F-7B992C49D8E8}" srcOrd="0" destOrd="0" presId="urn:microsoft.com/office/officeart/2005/8/layout/vList6"/>
    <dgm:cxn modelId="{DB137D2D-2A83-4337-B37D-2556A85F3201}" type="presParOf" srcId="{932ED5D1-1B8E-47E2-BF7F-7B992C49D8E8}" destId="{D87CA64E-A136-4F97-99EF-83CF6780E81E}" srcOrd="0" destOrd="0" presId="urn:microsoft.com/office/officeart/2005/8/layout/vList6"/>
    <dgm:cxn modelId="{3D7BEAD4-15BF-4954-854B-194BC1895D4F}" type="presParOf" srcId="{932ED5D1-1B8E-47E2-BF7F-7B992C49D8E8}" destId="{CC0ACABB-4E08-43D2-848B-B26649E75578}" srcOrd="1" destOrd="0" presId="urn:microsoft.com/office/officeart/2005/8/layout/vList6"/>
    <dgm:cxn modelId="{BF39A1C6-CDA4-4500-B29D-AD9DE7F26340}" type="presParOf" srcId="{11F3C7F4-7C68-4444-B16E-40B0A58B05BD}" destId="{515E748C-46A1-47EE-8000-47405C5EA9B1}" srcOrd="1" destOrd="0" presId="urn:microsoft.com/office/officeart/2005/8/layout/vList6"/>
    <dgm:cxn modelId="{570DE18F-BF96-4A19-8E8D-E09158CA75AA}" type="presParOf" srcId="{11F3C7F4-7C68-4444-B16E-40B0A58B05BD}" destId="{B4BAF605-3E2B-41D1-AAF1-A6A2EF26516F}" srcOrd="2" destOrd="0" presId="urn:microsoft.com/office/officeart/2005/8/layout/vList6"/>
    <dgm:cxn modelId="{B2787D73-A286-4567-9A05-20A0DE4143B5}" type="presParOf" srcId="{B4BAF605-3E2B-41D1-AAF1-A6A2EF26516F}" destId="{A6428510-C8B8-41F7-AED4-9D0C66BB5AE2}" srcOrd="0" destOrd="0" presId="urn:microsoft.com/office/officeart/2005/8/layout/vList6"/>
    <dgm:cxn modelId="{920846F0-4EBC-400F-BEA9-E42CE3EE2431}" type="presParOf" srcId="{B4BAF605-3E2B-41D1-AAF1-A6A2EF26516F}" destId="{2B1C9811-7DE4-4EB0-8BB9-81D55EBDCE2A}" srcOrd="1" destOrd="0" presId="urn:microsoft.com/office/officeart/2005/8/layout/vList6"/>
    <dgm:cxn modelId="{B26A86B6-902C-4839-A532-9CFB017F6BD3}" type="presParOf" srcId="{11F3C7F4-7C68-4444-B16E-40B0A58B05BD}" destId="{259E670D-F951-4F79-978A-DEFEC901B781}" srcOrd="3" destOrd="0" presId="urn:microsoft.com/office/officeart/2005/8/layout/vList6"/>
    <dgm:cxn modelId="{9FE21AAA-4EB7-4AC8-B409-9C96B3068B03}" type="presParOf" srcId="{11F3C7F4-7C68-4444-B16E-40B0A58B05BD}" destId="{55D99B8F-0766-453E-A9AB-F2A6F99922DA}" srcOrd="4" destOrd="0" presId="urn:microsoft.com/office/officeart/2005/8/layout/vList6"/>
    <dgm:cxn modelId="{BBB92B32-0FDA-4524-9008-D935A4E30C52}" type="presParOf" srcId="{55D99B8F-0766-453E-A9AB-F2A6F99922DA}" destId="{F3416DFB-039A-4D32-B7B8-C0CBBE4B262A}" srcOrd="0" destOrd="0" presId="urn:microsoft.com/office/officeart/2005/8/layout/vList6"/>
    <dgm:cxn modelId="{E5D16FB8-9CFD-4BAF-84E0-2B07C6CBF4F7}" type="presParOf" srcId="{55D99B8F-0766-453E-A9AB-F2A6F99922DA}" destId="{4CF17F04-B932-4374-BD9F-B2A6FF1267D9}" srcOrd="1" destOrd="0" presId="urn:microsoft.com/office/officeart/2005/8/layout/vList6"/>
    <dgm:cxn modelId="{E357CBA7-AE1E-4D10-9243-105BC7F214D6}" type="presParOf" srcId="{11F3C7F4-7C68-4444-B16E-40B0A58B05BD}" destId="{CDE70266-3C49-4741-BEF8-A4908619F554}" srcOrd="5" destOrd="0" presId="urn:microsoft.com/office/officeart/2005/8/layout/vList6"/>
    <dgm:cxn modelId="{F4611EEA-0938-4F2B-A6D0-9999BCC44ABC}" type="presParOf" srcId="{11F3C7F4-7C68-4444-B16E-40B0A58B05BD}" destId="{F96E74F7-AE03-4751-82DA-3DDC7F2D873A}" srcOrd="6" destOrd="0" presId="urn:microsoft.com/office/officeart/2005/8/layout/vList6"/>
    <dgm:cxn modelId="{7A7E461D-6A76-44E5-A88A-96691327219A}" type="presParOf" srcId="{F96E74F7-AE03-4751-82DA-3DDC7F2D873A}" destId="{ABDCE3F9-8794-4A9C-ADA1-15BB08231078}" srcOrd="0" destOrd="0" presId="urn:microsoft.com/office/officeart/2005/8/layout/vList6"/>
    <dgm:cxn modelId="{62C07694-1650-401E-95AF-8C6BBADA1DF4}" type="presParOf" srcId="{F96E74F7-AE03-4751-82DA-3DDC7F2D873A}" destId="{5BF6FB5B-B295-48BE-BCBD-7083072B4B84}"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0ACABB-4E08-43D2-848B-B26649E75578}">
      <dsp:nvSpPr>
        <dsp:cNvPr id="0" name=""/>
        <dsp:cNvSpPr/>
      </dsp:nvSpPr>
      <dsp:spPr>
        <a:xfrm>
          <a:off x="2151017" y="1538"/>
          <a:ext cx="3226525" cy="1220186"/>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87CA64E-A136-4F97-99EF-83CF6780E81E}">
      <dsp:nvSpPr>
        <dsp:cNvPr id="0" name=""/>
        <dsp:cNvSpPr/>
      </dsp:nvSpPr>
      <dsp:spPr>
        <a:xfrm>
          <a:off x="0" y="1538"/>
          <a:ext cx="2151017" cy="122018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b="1" kern="1200"/>
            <a:t>Stakeholder Experience</a:t>
          </a:r>
        </a:p>
      </dsp:txBody>
      <dsp:txXfrm>
        <a:off x="59565" y="61103"/>
        <a:ext cx="2031887" cy="1101056"/>
      </dsp:txXfrm>
    </dsp:sp>
    <dsp:sp modelId="{2B1C9811-7DE4-4EB0-8BB9-81D55EBDCE2A}">
      <dsp:nvSpPr>
        <dsp:cNvPr id="0" name=""/>
        <dsp:cNvSpPr/>
      </dsp:nvSpPr>
      <dsp:spPr>
        <a:xfrm>
          <a:off x="2151017" y="1343743"/>
          <a:ext cx="3226525" cy="1220186"/>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6428510-C8B8-41F7-AED4-9D0C66BB5AE2}">
      <dsp:nvSpPr>
        <dsp:cNvPr id="0" name=""/>
        <dsp:cNvSpPr/>
      </dsp:nvSpPr>
      <dsp:spPr>
        <a:xfrm>
          <a:off x="0" y="1343743"/>
          <a:ext cx="2151017" cy="122018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b="1" kern="1200"/>
            <a:t>Waitlist Report</a:t>
          </a:r>
        </a:p>
      </dsp:txBody>
      <dsp:txXfrm>
        <a:off x="59565" y="1403308"/>
        <a:ext cx="2031887" cy="1101056"/>
      </dsp:txXfrm>
    </dsp:sp>
    <dsp:sp modelId="{4CF17F04-B932-4374-BD9F-B2A6FF1267D9}">
      <dsp:nvSpPr>
        <dsp:cNvPr id="0" name=""/>
        <dsp:cNvSpPr/>
      </dsp:nvSpPr>
      <dsp:spPr>
        <a:xfrm>
          <a:off x="2151017" y="2685948"/>
          <a:ext cx="3226525" cy="1220186"/>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3416DFB-039A-4D32-B7B8-C0CBBE4B262A}">
      <dsp:nvSpPr>
        <dsp:cNvPr id="0" name=""/>
        <dsp:cNvSpPr/>
      </dsp:nvSpPr>
      <dsp:spPr>
        <a:xfrm>
          <a:off x="0" y="2685948"/>
          <a:ext cx="2151017" cy="122018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b="1" kern="1200"/>
            <a:t>1915(i) Report*</a:t>
          </a:r>
        </a:p>
      </dsp:txBody>
      <dsp:txXfrm>
        <a:off x="59565" y="2745513"/>
        <a:ext cx="2031887" cy="1101056"/>
      </dsp:txXfrm>
    </dsp:sp>
    <dsp:sp modelId="{5BF6FB5B-B295-48BE-BCBD-7083072B4B84}">
      <dsp:nvSpPr>
        <dsp:cNvPr id="0" name=""/>
        <dsp:cNvSpPr/>
      </dsp:nvSpPr>
      <dsp:spPr>
        <a:xfrm>
          <a:off x="2151017" y="4028153"/>
          <a:ext cx="3226525" cy="1220186"/>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BDCE3F9-8794-4A9C-ADA1-15BB08231078}">
      <dsp:nvSpPr>
        <dsp:cNvPr id="0" name=""/>
        <dsp:cNvSpPr/>
      </dsp:nvSpPr>
      <dsp:spPr>
        <a:xfrm>
          <a:off x="0" y="4028153"/>
          <a:ext cx="2151017" cy="122018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b="1" kern="1200"/>
            <a:t>Utilization Report*</a:t>
          </a:r>
        </a:p>
      </dsp:txBody>
      <dsp:txXfrm>
        <a:off x="59565" y="4087718"/>
        <a:ext cx="2031887" cy="1101056"/>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3563C7-B58B-495B-A532-B8CF8CC6034F}" type="datetimeFigureOut">
              <a:t>3/11/2024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1D9DCB-058F-4E1A-B531-D9D66C8DCEED}" type="slidenum">
              <a:t>‹#›</a:t>
            </a:fld>
            <a:endParaRPr lang="en-US"/>
          </a:p>
        </p:txBody>
      </p:sp>
    </p:spTree>
    <p:extLst>
      <p:ext uri="{BB962C8B-B14F-4D97-AF65-F5344CB8AC3E}">
        <p14:creationId xmlns:p14="http://schemas.microsoft.com/office/powerpoint/2010/main" val="414635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6600" y="1154113"/>
            <a:ext cx="5537200" cy="31162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CC7D24-0DC9-4E9C-89C0-35D79A09D337}" type="slidenum">
              <a:rPr lang="en-US" smtClean="0"/>
              <a:t>6</a:t>
            </a:fld>
            <a:endParaRPr lang="en-US"/>
          </a:p>
        </p:txBody>
      </p:sp>
    </p:spTree>
    <p:extLst>
      <p:ext uri="{BB962C8B-B14F-4D97-AF65-F5344CB8AC3E}">
        <p14:creationId xmlns:p14="http://schemas.microsoft.com/office/powerpoint/2010/main" val="552718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6600" y="1154113"/>
            <a:ext cx="5537200" cy="31162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CC7D24-0DC9-4E9C-89C0-35D79A09D337}" type="slidenum">
              <a:rPr lang="en-US" smtClean="0"/>
              <a:t>16</a:t>
            </a:fld>
            <a:endParaRPr lang="en-US"/>
          </a:p>
        </p:txBody>
      </p:sp>
    </p:spTree>
    <p:extLst>
      <p:ext uri="{BB962C8B-B14F-4D97-AF65-F5344CB8AC3E}">
        <p14:creationId xmlns:p14="http://schemas.microsoft.com/office/powerpoint/2010/main" val="4192152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6600" y="1154113"/>
            <a:ext cx="5537200" cy="3116262"/>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Sharing this slide as a reminder as to what our waitlist reporting consists of.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We have started receiving the waitlist data. This data started coming in November, December 2023. During that time, we discovered some inconsistencies in the reports received. We started conversations with the MCOs to understand their reporting methodology and how we can support better reporting. so we are working with MCOs to correct, re-train if need be, and clean up the reporting. </a:t>
            </a:r>
          </a:p>
          <a:p>
            <a:endParaRPr lang="en-US"/>
          </a:p>
        </p:txBody>
      </p:sp>
      <p:sp>
        <p:nvSpPr>
          <p:cNvPr id="4" name="Slide Number Placeholder 3"/>
          <p:cNvSpPr>
            <a:spLocks noGrp="1"/>
          </p:cNvSpPr>
          <p:nvPr>
            <p:ph type="sldNum" sz="quarter" idx="5"/>
          </p:nvPr>
        </p:nvSpPr>
        <p:spPr/>
        <p:txBody>
          <a:bodyPr/>
          <a:lstStyle/>
          <a:p>
            <a:fld id="{DBCC7D24-0DC9-4E9C-89C0-35D79A09D337}" type="slidenum">
              <a:rPr lang="en-US" smtClean="0"/>
              <a:t>19</a:t>
            </a:fld>
            <a:endParaRPr lang="en-US"/>
          </a:p>
        </p:txBody>
      </p:sp>
    </p:spTree>
    <p:extLst>
      <p:ext uri="{BB962C8B-B14F-4D97-AF65-F5344CB8AC3E}">
        <p14:creationId xmlns:p14="http://schemas.microsoft.com/office/powerpoint/2010/main" val="14884780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6600" y="1154113"/>
            <a:ext cx="5537200" cy="3116262"/>
          </a:xfrm>
        </p:spPr>
      </p:sp>
      <p:sp>
        <p:nvSpPr>
          <p:cNvPr id="3" name="Notes Placeholder 2"/>
          <p:cNvSpPr>
            <a:spLocks noGrp="1"/>
          </p:cNvSpPr>
          <p:nvPr>
            <p:ph type="body" idx="1"/>
          </p:nvPr>
        </p:nvSpPr>
        <p:spPr/>
        <p:txBody>
          <a:bodyPr/>
          <a:lstStyle/>
          <a:p>
            <a:r>
              <a:rPr lang="en-US"/>
              <a:t>Again, we will also be using our future reports that will launch with the start of the Tailored Plans. We will work with the TPs to ensure this reporting is consistent and clean. </a:t>
            </a:r>
          </a:p>
          <a:p>
            <a:endParaRPr lang="en-US"/>
          </a:p>
          <a:p>
            <a:r>
              <a:rPr lang="en-US"/>
              <a:t>The service utilization report helps us monitor access to services not just from whether people are billing, but also from the lens of if people are getting the services they are authorized to receive. Which is also directly linked to the DSP Workforce initiatives. An authorization does little good if there is no staff to fill the hours. </a:t>
            </a:r>
          </a:p>
          <a:p>
            <a:endParaRPr lang="en-US"/>
          </a:p>
          <a:p>
            <a:r>
              <a:rPr lang="en-US"/>
              <a:t>So our work right now is planning the launch and use of this reporting for data informed efforts. I am a big believer in using data to guide our efforts to support more individuals on the waitlist to accessing the services they need. </a:t>
            </a:r>
          </a:p>
        </p:txBody>
      </p:sp>
      <p:sp>
        <p:nvSpPr>
          <p:cNvPr id="4" name="Slide Number Placeholder 3"/>
          <p:cNvSpPr>
            <a:spLocks noGrp="1"/>
          </p:cNvSpPr>
          <p:nvPr>
            <p:ph type="sldNum" sz="quarter" idx="5"/>
          </p:nvPr>
        </p:nvSpPr>
        <p:spPr/>
        <p:txBody>
          <a:bodyPr/>
          <a:lstStyle/>
          <a:p>
            <a:fld id="{DBCC7D24-0DC9-4E9C-89C0-35D79A09D337}" type="slidenum">
              <a:rPr lang="en-US" smtClean="0"/>
              <a:t>20</a:t>
            </a:fld>
            <a:endParaRPr lang="en-US"/>
          </a:p>
        </p:txBody>
      </p:sp>
    </p:spTree>
    <p:extLst>
      <p:ext uri="{BB962C8B-B14F-4D97-AF65-F5344CB8AC3E}">
        <p14:creationId xmlns:p14="http://schemas.microsoft.com/office/powerpoint/2010/main" val="2959741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6600" y="1154113"/>
            <a:ext cx="5537200" cy="3116262"/>
          </a:xfrm>
        </p:spPr>
      </p:sp>
      <p:sp>
        <p:nvSpPr>
          <p:cNvPr id="3" name="Notes Placeholder 2"/>
          <p:cNvSpPr>
            <a:spLocks noGrp="1"/>
          </p:cNvSpPr>
          <p:nvPr>
            <p:ph type="body" idx="1"/>
          </p:nvPr>
        </p:nvSpPr>
        <p:spPr/>
        <p:txBody>
          <a:bodyPr/>
          <a:lstStyle/>
          <a:p>
            <a:r>
              <a:rPr lang="en-US"/>
              <a:t>Finally, an update on the Access to Services Workgroup. We plan to launch the Access to Services Workgroup in late spring to be fully functional by Tailored Plan Launch. So we will be sending out information about how to get involved in the coming weeks – if all goes according to plan, it will launch in May. We want this to be a place where we use the data and work together to break down barriers and increase access to Medicaid-based services and State Funded Services.  </a:t>
            </a:r>
          </a:p>
          <a:p>
            <a:endParaRPr lang="en-US"/>
          </a:p>
          <a:p>
            <a:r>
              <a:rPr lang="en-US"/>
              <a:t>We need representation to include people with lived experience, MCO/TP partners, and from our providers. </a:t>
            </a:r>
          </a:p>
        </p:txBody>
      </p:sp>
      <p:sp>
        <p:nvSpPr>
          <p:cNvPr id="4" name="Slide Number Placeholder 3"/>
          <p:cNvSpPr>
            <a:spLocks noGrp="1"/>
          </p:cNvSpPr>
          <p:nvPr>
            <p:ph type="sldNum" sz="quarter" idx="5"/>
          </p:nvPr>
        </p:nvSpPr>
        <p:spPr/>
        <p:txBody>
          <a:bodyPr/>
          <a:lstStyle/>
          <a:p>
            <a:fld id="{DBCC7D24-0DC9-4E9C-89C0-35D79A09D337}" type="slidenum">
              <a:rPr lang="en-US" smtClean="0"/>
              <a:t>21</a:t>
            </a:fld>
            <a:endParaRPr lang="en-US"/>
          </a:p>
        </p:txBody>
      </p:sp>
    </p:spTree>
    <p:extLst>
      <p:ext uri="{BB962C8B-B14F-4D97-AF65-F5344CB8AC3E}">
        <p14:creationId xmlns:p14="http://schemas.microsoft.com/office/powerpoint/2010/main" val="30576257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6600" y="1154113"/>
            <a:ext cx="5537200" cy="3116262"/>
          </a:xfrm>
        </p:spPr>
      </p:sp>
      <p:sp>
        <p:nvSpPr>
          <p:cNvPr id="3" name="Notes Placeholder 2"/>
          <p:cNvSpPr>
            <a:spLocks noGrp="1"/>
          </p:cNvSpPr>
          <p:nvPr>
            <p:ph type="body" idx="1"/>
          </p:nvPr>
        </p:nvSpPr>
        <p:spPr/>
        <p:txBody>
          <a:bodyPr/>
          <a:lstStyle/>
          <a:p>
            <a:r>
              <a:rPr lang="en-US"/>
              <a:t>We chose to narrow the scope of allied health. This is a broad category and can include everything from PT to phlebotomists. So we chose to narrow it to PT, OT, and Speech as those are three of the most common Allied Health professionals that we see in regular therapy. If there is a specific allied health that you would like us to consider outside of that, we are happy to do so – just need to know what one. </a:t>
            </a:r>
          </a:p>
          <a:p>
            <a:endParaRPr lang="en-US"/>
          </a:p>
          <a:p>
            <a:r>
              <a:rPr lang="en-US"/>
              <a:t>We should have utilization data related to Innovations Waiver Members and those on the waitlist. </a:t>
            </a:r>
          </a:p>
          <a:p>
            <a:endParaRPr lang="en-US"/>
          </a:p>
          <a:p>
            <a:r>
              <a:rPr lang="en-US"/>
              <a:t>In the spirit of full transparency, we are challenged by how to gather data around those who might need the service, but have never accessed it. We are exploring with QM to determine if we can leverage other data sources outside of claims data, but so far we have not found a way. And as we talked about the waitlist report earlier, I think we could potentially leverage that in the future. </a:t>
            </a:r>
          </a:p>
        </p:txBody>
      </p:sp>
      <p:sp>
        <p:nvSpPr>
          <p:cNvPr id="4" name="Slide Number Placeholder 3"/>
          <p:cNvSpPr>
            <a:spLocks noGrp="1"/>
          </p:cNvSpPr>
          <p:nvPr>
            <p:ph type="sldNum" sz="quarter" idx="5"/>
          </p:nvPr>
        </p:nvSpPr>
        <p:spPr/>
        <p:txBody>
          <a:bodyPr/>
          <a:lstStyle/>
          <a:p>
            <a:fld id="{DBCC7D24-0DC9-4E9C-89C0-35D79A09D337}" type="slidenum">
              <a:rPr lang="en-US" smtClean="0"/>
              <a:t>24</a:t>
            </a:fld>
            <a:endParaRPr lang="en-US"/>
          </a:p>
        </p:txBody>
      </p:sp>
    </p:spTree>
    <p:extLst>
      <p:ext uri="{BB962C8B-B14F-4D97-AF65-F5344CB8AC3E}">
        <p14:creationId xmlns:p14="http://schemas.microsoft.com/office/powerpoint/2010/main" val="31923057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261D9DCB-058F-4E1A-B531-D9D66C8DCEED}" type="slidenum">
              <a:rPr lang="en-US"/>
              <a:t>31</a:t>
            </a:fld>
            <a:endParaRPr lang="en-US"/>
          </a:p>
        </p:txBody>
      </p:sp>
    </p:spTree>
    <p:extLst>
      <p:ext uri="{BB962C8B-B14F-4D97-AF65-F5344CB8AC3E}">
        <p14:creationId xmlns:p14="http://schemas.microsoft.com/office/powerpoint/2010/main" val="3234206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10C9606-5DE2-4E55-BEFD-11E220352A4C}" type="datetimeFigureOut">
              <a:rPr lang="en-US" smtClean="0"/>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49D8B-DEF1-4DA9-8856-3E9EA15AEA20}" type="slidenum">
              <a:rPr lang="en-US" smtClean="0"/>
              <a:t>‹#›</a:t>
            </a:fld>
            <a:endParaRPr lang="en-US"/>
          </a:p>
        </p:txBody>
      </p:sp>
    </p:spTree>
    <p:extLst>
      <p:ext uri="{BB962C8B-B14F-4D97-AF65-F5344CB8AC3E}">
        <p14:creationId xmlns:p14="http://schemas.microsoft.com/office/powerpoint/2010/main" val="2528824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0C9606-5DE2-4E55-BEFD-11E220352A4C}" type="datetimeFigureOut">
              <a:rPr lang="en-US" smtClean="0"/>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49D8B-DEF1-4DA9-8856-3E9EA15AEA20}" type="slidenum">
              <a:rPr lang="en-US" smtClean="0"/>
              <a:t>‹#›</a:t>
            </a:fld>
            <a:endParaRPr lang="en-US"/>
          </a:p>
        </p:txBody>
      </p:sp>
    </p:spTree>
    <p:extLst>
      <p:ext uri="{BB962C8B-B14F-4D97-AF65-F5344CB8AC3E}">
        <p14:creationId xmlns:p14="http://schemas.microsoft.com/office/powerpoint/2010/main" val="746622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0C9606-5DE2-4E55-BEFD-11E220352A4C}" type="datetimeFigureOut">
              <a:rPr lang="en-US" smtClean="0"/>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49D8B-DEF1-4DA9-8856-3E9EA15AEA20}" type="slidenum">
              <a:rPr lang="en-US" smtClean="0"/>
              <a:t>‹#›</a:t>
            </a:fld>
            <a:endParaRPr lang="en-US"/>
          </a:p>
        </p:txBody>
      </p:sp>
    </p:spTree>
    <p:extLst>
      <p:ext uri="{BB962C8B-B14F-4D97-AF65-F5344CB8AC3E}">
        <p14:creationId xmlns:p14="http://schemas.microsoft.com/office/powerpoint/2010/main" val="25262478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able Chart Image">
    <p:spTree>
      <p:nvGrpSpPr>
        <p:cNvPr id="1" name=""/>
        <p:cNvGrpSpPr/>
        <p:nvPr/>
      </p:nvGrpSpPr>
      <p:grpSpPr>
        <a:xfrm>
          <a:off x="0" y="0"/>
          <a:ext cx="0" cy="0"/>
          <a:chOff x="0" y="0"/>
          <a:chExt cx="0" cy="0"/>
        </a:xfrm>
      </p:grpSpPr>
      <p:sp>
        <p:nvSpPr>
          <p:cNvPr id="7" name="Rectangle 6"/>
          <p:cNvSpPr/>
          <p:nvPr userDrawn="1"/>
        </p:nvSpPr>
        <p:spPr>
          <a:xfrm>
            <a:off x="0" y="6590654"/>
            <a:ext cx="12192000" cy="276225"/>
          </a:xfrm>
          <a:prstGeom prst="rect">
            <a:avLst/>
          </a:prstGeom>
          <a:solidFill>
            <a:schemeClr val="tx2">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endParaRPr lang="en-US" sz="800" b="1" i="0">
              <a:latin typeface="Arial" panose="020B0604020202020204" pitchFamily="34" charset="0"/>
              <a:ea typeface="Gotham Bold" charset="0"/>
              <a:cs typeface="Arial" panose="020B0604020202020204" pitchFamily="34" charset="0"/>
            </a:endParaRPr>
          </a:p>
        </p:txBody>
      </p:sp>
      <p:sp>
        <p:nvSpPr>
          <p:cNvPr id="2" name="Title 1"/>
          <p:cNvSpPr>
            <a:spLocks noGrp="1"/>
          </p:cNvSpPr>
          <p:nvPr>
            <p:ph type="title" hasCustomPrompt="1"/>
          </p:nvPr>
        </p:nvSpPr>
        <p:spPr>
          <a:xfrm>
            <a:off x="731520" y="457200"/>
            <a:ext cx="10624397" cy="548640"/>
          </a:xfr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12192000" cy="274320"/>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a:solidFill>
                <a:schemeClr val="accent3">
                  <a:lumMod val="75000"/>
                </a:schemeClr>
              </a:solidFill>
              <a:latin typeface="Arial" panose="020B0604020202020204" pitchFamily="34" charset="0"/>
              <a:ea typeface="Gotham Bold" charset="0"/>
              <a:cs typeface="Arial" panose="020B0604020202020204" pitchFamily="34" charset="0"/>
            </a:endParaRPr>
          </a:p>
        </p:txBody>
      </p:sp>
      <p:sp>
        <p:nvSpPr>
          <p:cNvPr id="12" name="Content Placeholder 11"/>
          <p:cNvSpPr>
            <a:spLocks noGrp="1"/>
          </p:cNvSpPr>
          <p:nvPr>
            <p:ph sz="quarter" idx="14" hasCustomPrompt="1"/>
          </p:nvPr>
        </p:nvSpPr>
        <p:spPr>
          <a:xfrm>
            <a:off x="853440" y="1097280"/>
            <a:ext cx="10526184" cy="4902890"/>
          </a:xfrm>
        </p:spPr>
        <p:txBody>
          <a:bodyPr>
            <a:noAutofit/>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icon below to add table or chart</a:t>
            </a:r>
          </a:p>
        </p:txBody>
      </p:sp>
      <p:sp>
        <p:nvSpPr>
          <p:cNvPr id="9" name="Slide Number Placeholder 21"/>
          <p:cNvSpPr>
            <a:spLocks noGrp="1"/>
          </p:cNvSpPr>
          <p:nvPr>
            <p:ph type="sldNum" sz="quarter" idx="15"/>
          </p:nvPr>
        </p:nvSpPr>
        <p:spPr>
          <a:xfrm>
            <a:off x="11074400" y="6603788"/>
            <a:ext cx="752131" cy="284692"/>
          </a:xfrm>
          <a:prstGeom prst="rect">
            <a:avLst/>
          </a:prstGeom>
        </p:spPr>
        <p:txBody>
          <a:bodyPr/>
          <a:lstStyle>
            <a:lvl1pPr>
              <a:defRPr sz="900" b="1" i="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a:p>
        </p:txBody>
      </p:sp>
    </p:spTree>
    <p:extLst>
      <p:ext uri="{BB962C8B-B14F-4D97-AF65-F5344CB8AC3E}">
        <p14:creationId xmlns:p14="http://schemas.microsoft.com/office/powerpoint/2010/main" val="23046559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838200" y="1447801"/>
            <a:ext cx="10517717"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bullets</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696383" y="6243108"/>
            <a:ext cx="10656007"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footnote, reference or source</a:t>
            </a:r>
          </a:p>
        </p:txBody>
      </p:sp>
      <p:cxnSp>
        <p:nvCxnSpPr>
          <p:cNvPr id="18" name="Straight Connector 17"/>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71444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838200" y="1335573"/>
            <a:ext cx="10517717"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696383" y="6251575"/>
            <a:ext cx="10656007"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footnote, reference or source</a:t>
            </a:r>
          </a:p>
        </p:txBody>
      </p:sp>
      <p:sp>
        <p:nvSpPr>
          <p:cNvPr id="12" name="Content Placeholder 11"/>
          <p:cNvSpPr>
            <a:spLocks noGrp="1"/>
          </p:cNvSpPr>
          <p:nvPr>
            <p:ph sz="quarter" idx="14" hasCustomPrompt="1"/>
          </p:nvPr>
        </p:nvSpPr>
        <p:spPr>
          <a:xfrm>
            <a:off x="829733" y="2548467"/>
            <a:ext cx="10526184"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icon below to add table or chart</a:t>
            </a:r>
          </a:p>
        </p:txBody>
      </p:sp>
      <p:cxnSp>
        <p:nvCxnSpPr>
          <p:cNvPr id="7" name="Straight Connector 6"/>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3532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838200" y="1447801"/>
            <a:ext cx="10517717"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bullets</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696383" y="6243108"/>
            <a:ext cx="10656007"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footnote, reference or source</a:t>
            </a:r>
          </a:p>
        </p:txBody>
      </p:sp>
      <p:cxnSp>
        <p:nvCxnSpPr>
          <p:cNvPr id="18" name="Straight Connector 17"/>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67882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699911" y="6249458"/>
            <a:ext cx="10656007"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footnote, reference or source</a:t>
            </a:r>
          </a:p>
        </p:txBody>
      </p:sp>
      <p:sp>
        <p:nvSpPr>
          <p:cNvPr id="12" name="Content Placeholder 11"/>
          <p:cNvSpPr>
            <a:spLocks noGrp="1"/>
          </p:cNvSpPr>
          <p:nvPr>
            <p:ph sz="quarter" idx="14" hasCustomPrompt="1"/>
          </p:nvPr>
        </p:nvSpPr>
        <p:spPr>
          <a:xfrm>
            <a:off x="829733" y="1335573"/>
            <a:ext cx="10526184"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icon below to add table or chart</a:t>
            </a:r>
          </a:p>
        </p:txBody>
      </p:sp>
      <p:cxnSp>
        <p:nvCxnSpPr>
          <p:cNvPr id="6" name="Straight Connector 5"/>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3109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0C9606-5DE2-4E55-BEFD-11E220352A4C}" type="datetimeFigureOut">
              <a:rPr lang="en-US" smtClean="0"/>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49D8B-DEF1-4DA9-8856-3E9EA15AEA20}" type="slidenum">
              <a:rPr lang="en-US" smtClean="0"/>
              <a:t>‹#›</a:t>
            </a:fld>
            <a:endParaRPr lang="en-US"/>
          </a:p>
        </p:txBody>
      </p:sp>
    </p:spTree>
    <p:extLst>
      <p:ext uri="{BB962C8B-B14F-4D97-AF65-F5344CB8AC3E}">
        <p14:creationId xmlns:p14="http://schemas.microsoft.com/office/powerpoint/2010/main" val="1694864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0C9606-5DE2-4E55-BEFD-11E220352A4C}" type="datetimeFigureOut">
              <a:rPr lang="en-US" smtClean="0"/>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49D8B-DEF1-4DA9-8856-3E9EA15AEA20}" type="slidenum">
              <a:rPr lang="en-US" smtClean="0"/>
              <a:t>‹#›</a:t>
            </a:fld>
            <a:endParaRPr lang="en-US"/>
          </a:p>
        </p:txBody>
      </p:sp>
    </p:spTree>
    <p:extLst>
      <p:ext uri="{BB962C8B-B14F-4D97-AF65-F5344CB8AC3E}">
        <p14:creationId xmlns:p14="http://schemas.microsoft.com/office/powerpoint/2010/main" val="886319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10C9606-5DE2-4E55-BEFD-11E220352A4C}" type="datetimeFigureOut">
              <a:rPr lang="en-US" smtClean="0"/>
              <a:t>3/11/2024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449D8B-DEF1-4DA9-8856-3E9EA15AEA20}" type="slidenum">
              <a:rPr lang="en-US" smtClean="0"/>
              <a:t>‹#›</a:t>
            </a:fld>
            <a:endParaRPr lang="en-US"/>
          </a:p>
        </p:txBody>
      </p:sp>
    </p:spTree>
    <p:extLst>
      <p:ext uri="{BB962C8B-B14F-4D97-AF65-F5344CB8AC3E}">
        <p14:creationId xmlns:p14="http://schemas.microsoft.com/office/powerpoint/2010/main" val="2330630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10C9606-5DE2-4E55-BEFD-11E220352A4C}" type="datetimeFigureOut">
              <a:rPr lang="en-US" smtClean="0"/>
              <a:t>3/11/2024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449D8B-DEF1-4DA9-8856-3E9EA15AEA20}" type="slidenum">
              <a:rPr lang="en-US" smtClean="0"/>
              <a:t>‹#›</a:t>
            </a:fld>
            <a:endParaRPr lang="en-US"/>
          </a:p>
        </p:txBody>
      </p:sp>
    </p:spTree>
    <p:extLst>
      <p:ext uri="{BB962C8B-B14F-4D97-AF65-F5344CB8AC3E}">
        <p14:creationId xmlns:p14="http://schemas.microsoft.com/office/powerpoint/2010/main" val="2134010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10C9606-5DE2-4E55-BEFD-11E220352A4C}" type="datetimeFigureOut">
              <a:rPr lang="en-US" smtClean="0"/>
              <a:t>3/11/2024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449D8B-DEF1-4DA9-8856-3E9EA15AEA20}" type="slidenum">
              <a:rPr lang="en-US" smtClean="0"/>
              <a:t>‹#›</a:t>
            </a:fld>
            <a:endParaRPr lang="en-US"/>
          </a:p>
        </p:txBody>
      </p:sp>
    </p:spTree>
    <p:extLst>
      <p:ext uri="{BB962C8B-B14F-4D97-AF65-F5344CB8AC3E}">
        <p14:creationId xmlns:p14="http://schemas.microsoft.com/office/powerpoint/2010/main" val="3798430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0C9606-5DE2-4E55-BEFD-11E220352A4C}" type="datetimeFigureOut">
              <a:rPr lang="en-US" smtClean="0"/>
              <a:t>3/11/2024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449D8B-DEF1-4DA9-8856-3E9EA15AEA20}" type="slidenum">
              <a:rPr lang="en-US" smtClean="0"/>
              <a:t>‹#›</a:t>
            </a:fld>
            <a:endParaRPr lang="en-US"/>
          </a:p>
        </p:txBody>
      </p:sp>
    </p:spTree>
    <p:extLst>
      <p:ext uri="{BB962C8B-B14F-4D97-AF65-F5344CB8AC3E}">
        <p14:creationId xmlns:p14="http://schemas.microsoft.com/office/powerpoint/2010/main" val="212384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10C9606-5DE2-4E55-BEFD-11E220352A4C}" type="datetimeFigureOut">
              <a:rPr lang="en-US" smtClean="0"/>
              <a:t>3/11/2024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449D8B-DEF1-4DA9-8856-3E9EA15AEA20}" type="slidenum">
              <a:rPr lang="en-US" smtClean="0"/>
              <a:t>‹#›</a:t>
            </a:fld>
            <a:endParaRPr lang="en-US"/>
          </a:p>
        </p:txBody>
      </p:sp>
    </p:spTree>
    <p:extLst>
      <p:ext uri="{BB962C8B-B14F-4D97-AF65-F5344CB8AC3E}">
        <p14:creationId xmlns:p14="http://schemas.microsoft.com/office/powerpoint/2010/main" val="1350125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10C9606-5DE2-4E55-BEFD-11E220352A4C}" type="datetimeFigureOut">
              <a:rPr lang="en-US" smtClean="0"/>
              <a:t>3/11/2024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449D8B-DEF1-4DA9-8856-3E9EA15AEA20}" type="slidenum">
              <a:rPr lang="en-US" smtClean="0"/>
              <a:t>‹#›</a:t>
            </a:fld>
            <a:endParaRPr lang="en-US"/>
          </a:p>
        </p:txBody>
      </p:sp>
    </p:spTree>
    <p:extLst>
      <p:ext uri="{BB962C8B-B14F-4D97-AF65-F5344CB8AC3E}">
        <p14:creationId xmlns:p14="http://schemas.microsoft.com/office/powerpoint/2010/main" val="4153727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0C9606-5DE2-4E55-BEFD-11E220352A4C}" type="datetimeFigureOut">
              <a:rPr lang="en-US" smtClean="0"/>
              <a:t>3/11/2024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449D8B-DEF1-4DA9-8856-3E9EA15AEA20}" type="slidenum">
              <a:rPr lang="en-US" smtClean="0"/>
              <a:t>‹#›</a:t>
            </a:fld>
            <a:endParaRPr lang="en-US"/>
          </a:p>
        </p:txBody>
      </p:sp>
    </p:spTree>
    <p:extLst>
      <p:ext uri="{BB962C8B-B14F-4D97-AF65-F5344CB8AC3E}">
        <p14:creationId xmlns:p14="http://schemas.microsoft.com/office/powerpoint/2010/main" val="528706471"/>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 id="2147483678" r:id="rId15"/>
    <p:sldLayoutId id="2147483679"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hyperlink" Target="https://us02web.zoom.us/j/87154953425?from=addon" TargetMode="Externa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BAD76F3E-3A97-486B-B402-44400A8B9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5DF5D3-47FF-7291-0D97-B56706F5AF76}"/>
              </a:ext>
            </a:extLst>
          </p:cNvPr>
          <p:cNvSpPr>
            <a:spLocks noGrp="1"/>
          </p:cNvSpPr>
          <p:nvPr>
            <p:ph type="ctrTitle"/>
          </p:nvPr>
        </p:nvSpPr>
        <p:spPr>
          <a:xfrm>
            <a:off x="838199" y="1093788"/>
            <a:ext cx="10506455" cy="2967208"/>
          </a:xfrm>
        </p:spPr>
        <p:txBody>
          <a:bodyPr>
            <a:normAutofit/>
          </a:bodyPr>
          <a:lstStyle/>
          <a:p>
            <a:r>
              <a:rPr lang="en-US" sz="6800" dirty="0"/>
              <a:t>State CFAC – Annual Report Update</a:t>
            </a:r>
            <a:br>
              <a:rPr lang="en-US" sz="6800" dirty="0"/>
            </a:br>
            <a:r>
              <a:rPr lang="en-US" sz="6800" dirty="0"/>
              <a:t>March 13, 2024</a:t>
            </a:r>
          </a:p>
        </p:txBody>
      </p:sp>
      <p:sp>
        <p:nvSpPr>
          <p:cNvPr id="26" name="Rectangle 25">
            <a:extLst>
              <a:ext uri="{FF2B5EF4-FFF2-40B4-BE49-F238E27FC236}">
                <a16:creationId xmlns:a16="http://schemas.microsoft.com/office/drawing/2014/main" id="{391F6B52-91F4-4AEB-B6DB-29FEBCF28C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4331166"/>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2CD6F061-7C53-44F4-9794-953DB70A4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346882" y="2348839"/>
            <a:ext cx="54864" cy="39467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00803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Freeform: Shape 8">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999C6BC-1181-C6D6-CFA4-EA06D01407C7}"/>
              </a:ext>
            </a:extLst>
          </p:cNvPr>
          <p:cNvSpPr>
            <a:spLocks noGrp="1"/>
          </p:cNvSpPr>
          <p:nvPr>
            <p:ph type="title"/>
          </p:nvPr>
        </p:nvSpPr>
        <p:spPr>
          <a:xfrm>
            <a:off x="1524003" y="1999615"/>
            <a:ext cx="9144000" cy="2764028"/>
          </a:xfrm>
        </p:spPr>
        <p:txBody>
          <a:bodyPr vert="horz" lIns="91440" tIns="45720" rIns="91440" bIns="45720" rtlCol="0" anchor="ctr">
            <a:normAutofit/>
          </a:bodyPr>
          <a:lstStyle/>
          <a:p>
            <a:pPr algn="ctr"/>
            <a:r>
              <a:rPr lang="en-US" sz="2800" dirty="0">
                <a:cs typeface="Calibri Light"/>
              </a:rPr>
              <a:t>SCFAC Ask: Implementation of communication strategy to include Spanish language translation </a:t>
            </a:r>
            <a:br>
              <a:rPr lang="en-US" sz="2800" dirty="0">
                <a:cs typeface="Calibri Light"/>
              </a:rPr>
            </a:br>
            <a:br>
              <a:rPr lang="en-US" sz="2800" dirty="0">
                <a:cs typeface="Calibri Light"/>
              </a:rPr>
            </a:br>
            <a:br>
              <a:rPr lang="en-US" sz="2800" dirty="0">
                <a:cs typeface="Calibri Light"/>
              </a:rPr>
            </a:br>
            <a:r>
              <a:rPr lang="en-US" sz="2800" dirty="0">
                <a:cs typeface="Calibri Light"/>
              </a:rPr>
              <a:t>DMH/DD/SUS Response: Develop a plan for providing and implementing an accessible Communication Plan</a:t>
            </a:r>
            <a:endParaRPr lang="en-US" sz="2800" kern="1200" dirty="0">
              <a:solidFill>
                <a:schemeClr val="tx1"/>
              </a:solidFill>
              <a:latin typeface="+mj-lt"/>
              <a:cs typeface="Calibri Light"/>
            </a:endParaRPr>
          </a:p>
        </p:txBody>
      </p:sp>
      <p:sp>
        <p:nvSpPr>
          <p:cNvPr id="13" name="Rectangle 12">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4" name="Straight Arrow Connector 3">
            <a:extLst>
              <a:ext uri="{FF2B5EF4-FFF2-40B4-BE49-F238E27FC236}">
                <a16:creationId xmlns:a16="http://schemas.microsoft.com/office/drawing/2014/main" id="{A54A6649-3A3D-7D50-3783-BD582CB3D443}"/>
              </a:ext>
            </a:extLst>
          </p:cNvPr>
          <p:cNvCxnSpPr/>
          <p:nvPr/>
        </p:nvCxnSpPr>
        <p:spPr>
          <a:xfrm flipV="1">
            <a:off x="1982643" y="2557895"/>
            <a:ext cx="1556384" cy="9525"/>
          </a:xfrm>
          <a:prstGeom prst="straightConnector1">
            <a:avLst/>
          </a:prstGeom>
          <a:ln/>
        </p:spPr>
        <p:style>
          <a:lnRef idx="3">
            <a:schemeClr val="accent1"/>
          </a:lnRef>
          <a:fillRef idx="0">
            <a:schemeClr val="accent1"/>
          </a:fillRef>
          <a:effectRef idx="2">
            <a:schemeClr val="accent1"/>
          </a:effectRef>
          <a:fontRef idx="minor">
            <a:schemeClr val="tx1"/>
          </a:fontRef>
        </p:style>
      </p:cxnSp>
      <p:cxnSp>
        <p:nvCxnSpPr>
          <p:cNvPr id="6" name="Straight Arrow Connector 5">
            <a:extLst>
              <a:ext uri="{FF2B5EF4-FFF2-40B4-BE49-F238E27FC236}">
                <a16:creationId xmlns:a16="http://schemas.microsoft.com/office/drawing/2014/main" id="{D9466FFB-5209-A535-56F4-53FB3957EBA3}"/>
              </a:ext>
            </a:extLst>
          </p:cNvPr>
          <p:cNvCxnSpPr/>
          <p:nvPr/>
        </p:nvCxnSpPr>
        <p:spPr>
          <a:xfrm flipV="1">
            <a:off x="1982643" y="4139623"/>
            <a:ext cx="3392111" cy="9525"/>
          </a:xfrm>
          <a:prstGeom prst="straightConnector1">
            <a:avLst/>
          </a:prstGeom>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14824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8A9A3-4143-B1C2-6E1C-AF25D03854C3}"/>
              </a:ext>
            </a:extLst>
          </p:cNvPr>
          <p:cNvSpPr>
            <a:spLocks noGrp="1"/>
          </p:cNvSpPr>
          <p:nvPr>
            <p:ph type="title"/>
          </p:nvPr>
        </p:nvSpPr>
        <p:spPr>
          <a:xfrm>
            <a:off x="194310" y="624054"/>
            <a:ext cx="11162539" cy="548640"/>
          </a:xfrm>
        </p:spPr>
        <p:txBody>
          <a:bodyPr/>
          <a:lstStyle/>
          <a:p>
            <a:r>
              <a:rPr lang="en-US" dirty="0">
                <a:latin typeface="+mn-lt"/>
              </a:rPr>
              <a:t>Accessible Communications Campaign</a:t>
            </a:r>
          </a:p>
        </p:txBody>
      </p:sp>
      <p:sp>
        <p:nvSpPr>
          <p:cNvPr id="3" name="Text Placeholder 2">
            <a:extLst>
              <a:ext uri="{FF2B5EF4-FFF2-40B4-BE49-F238E27FC236}">
                <a16:creationId xmlns:a16="http://schemas.microsoft.com/office/drawing/2014/main" id="{E9615971-9EFB-CEA1-DFFC-73E86189F181}"/>
              </a:ext>
            </a:extLst>
          </p:cNvPr>
          <p:cNvSpPr>
            <a:spLocks noGrp="1"/>
          </p:cNvSpPr>
          <p:nvPr>
            <p:ph type="body" sz="quarter" idx="10"/>
          </p:nvPr>
        </p:nvSpPr>
        <p:spPr>
          <a:xfrm>
            <a:off x="728058" y="1163533"/>
            <a:ext cx="10660063" cy="5429772"/>
          </a:xfrm>
        </p:spPr>
        <p:txBody>
          <a:bodyPr vert="horz" lIns="91440" tIns="45720" rIns="91440" bIns="45720" rtlCol="0" anchor="t">
            <a:noAutofit/>
          </a:bodyPr>
          <a:lstStyle/>
          <a:p>
            <a:endParaRPr lang="en-US" b="0" dirty="0">
              <a:latin typeface="Arial"/>
              <a:cs typeface="Arial"/>
            </a:endParaRPr>
          </a:p>
          <a:p>
            <a:r>
              <a:rPr lang="en-US" b="0" dirty="0">
                <a:latin typeface="+mn-lt"/>
                <a:cs typeface="Arial"/>
              </a:rPr>
              <a:t>Engagement begins January 2024 and concludes April 2025</a:t>
            </a:r>
            <a:endParaRPr lang="en-US" dirty="0">
              <a:latin typeface="+mn-lt"/>
            </a:endParaRPr>
          </a:p>
          <a:p>
            <a:endParaRPr lang="en-US" b="0" dirty="0">
              <a:latin typeface="+mn-lt"/>
              <a:cs typeface="Arial"/>
            </a:endParaRPr>
          </a:p>
          <a:p>
            <a:r>
              <a:rPr lang="en-US" b="0" dirty="0">
                <a:latin typeface="+mn-lt"/>
                <a:cs typeface="Arial"/>
              </a:rPr>
              <a:t>Priority programs/topics:</a:t>
            </a:r>
          </a:p>
          <a:p>
            <a:pPr marL="575945" lvl="1" indent="-233045"/>
            <a:r>
              <a:rPr lang="en-US" b="0" dirty="0">
                <a:latin typeface="+mn-lt"/>
                <a:cs typeface="Arial"/>
              </a:rPr>
              <a:t>Tailored Plans</a:t>
            </a:r>
          </a:p>
          <a:p>
            <a:pPr marL="575945" lvl="1" indent="-233045"/>
            <a:r>
              <a:rPr lang="en-US" b="0" dirty="0">
                <a:latin typeface="+mn-lt"/>
                <a:cs typeface="Arial"/>
              </a:rPr>
              <a:t>Tailored Care Management</a:t>
            </a:r>
          </a:p>
          <a:p>
            <a:pPr marL="575945" lvl="1" indent="-233045"/>
            <a:r>
              <a:rPr lang="en-US" b="0" dirty="0">
                <a:latin typeface="+mn-lt"/>
                <a:cs typeface="Arial"/>
              </a:rPr>
              <a:t>1915(</a:t>
            </a:r>
            <a:r>
              <a:rPr lang="en-US" b="0" dirty="0" err="1">
                <a:latin typeface="+mn-lt"/>
                <a:cs typeface="Arial"/>
              </a:rPr>
              <a:t>i</a:t>
            </a:r>
            <a:r>
              <a:rPr lang="en-US" b="0" dirty="0">
                <a:latin typeface="+mn-lt"/>
                <a:cs typeface="Arial"/>
              </a:rPr>
              <a:t>) Medicaid Plan Options</a:t>
            </a:r>
          </a:p>
          <a:p>
            <a:pPr marL="575945" lvl="1" indent="-233045"/>
            <a:r>
              <a:rPr lang="en-US" b="0" dirty="0">
                <a:latin typeface="+mn-lt"/>
                <a:cs typeface="Arial"/>
              </a:rPr>
              <a:t>Innovations Waiver</a:t>
            </a:r>
          </a:p>
          <a:p>
            <a:endParaRPr lang="en-US" b="0" dirty="0"/>
          </a:p>
        </p:txBody>
      </p:sp>
    </p:spTree>
    <p:extLst>
      <p:ext uri="{BB962C8B-B14F-4D97-AF65-F5344CB8AC3E}">
        <p14:creationId xmlns:p14="http://schemas.microsoft.com/office/powerpoint/2010/main" val="601166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BD640-B4FE-8A1F-AEAB-0F25805D4242}"/>
              </a:ext>
            </a:extLst>
          </p:cNvPr>
          <p:cNvSpPr>
            <a:spLocks noGrp="1"/>
          </p:cNvSpPr>
          <p:nvPr>
            <p:ph type="title"/>
          </p:nvPr>
        </p:nvSpPr>
        <p:spPr>
          <a:xfrm>
            <a:off x="145016" y="614892"/>
            <a:ext cx="10457689" cy="548640"/>
          </a:xfrm>
        </p:spPr>
        <p:txBody>
          <a:bodyPr/>
          <a:lstStyle/>
          <a:p>
            <a:r>
              <a:rPr lang="en-US" dirty="0">
                <a:latin typeface="+mn-lt"/>
                <a:cs typeface="Arial"/>
              </a:rPr>
              <a:t>Accessible Communications Campaign</a:t>
            </a:r>
            <a:endParaRPr lang="en-US" b="0" dirty="0">
              <a:solidFill>
                <a:srgbClr val="000000"/>
              </a:solidFill>
              <a:latin typeface="+mn-lt"/>
              <a:cs typeface="Arial"/>
            </a:endParaRPr>
          </a:p>
          <a:p>
            <a:endParaRPr lang="en-US" sz="4400" dirty="0"/>
          </a:p>
        </p:txBody>
      </p:sp>
      <p:sp>
        <p:nvSpPr>
          <p:cNvPr id="3" name="Text Placeholder 2">
            <a:extLst>
              <a:ext uri="{FF2B5EF4-FFF2-40B4-BE49-F238E27FC236}">
                <a16:creationId xmlns:a16="http://schemas.microsoft.com/office/drawing/2014/main" id="{F770D90A-10E4-1D5F-BAF5-2FCA3BDEB6B8}"/>
              </a:ext>
            </a:extLst>
          </p:cNvPr>
          <p:cNvSpPr>
            <a:spLocks noGrp="1"/>
          </p:cNvSpPr>
          <p:nvPr>
            <p:ph type="body" sz="quarter" idx="10"/>
          </p:nvPr>
        </p:nvSpPr>
        <p:spPr>
          <a:xfrm>
            <a:off x="574250" y="1447801"/>
            <a:ext cx="10517717" cy="4795307"/>
          </a:xfrm>
        </p:spPr>
        <p:txBody>
          <a:bodyPr vert="horz" lIns="91440" tIns="45720" rIns="91440" bIns="45720" rtlCol="0" anchor="t">
            <a:noAutofit/>
          </a:bodyPr>
          <a:lstStyle/>
          <a:p>
            <a:pPr marL="342900" lvl="1" indent="0">
              <a:buNone/>
            </a:pPr>
            <a:r>
              <a:rPr lang="en-US" sz="1800" dirty="0">
                <a:latin typeface="+mn-lt"/>
                <a:cs typeface="Arial"/>
              </a:rPr>
              <a:t>Activities:</a:t>
            </a:r>
            <a:endParaRPr lang="en-US" sz="1800" dirty="0">
              <a:latin typeface="+mn-lt"/>
            </a:endParaRPr>
          </a:p>
          <a:p>
            <a:pPr marL="972820" lvl="2" indent="-285750">
              <a:buFont typeface="Arial" panose="020B0603020102020204" pitchFamily="34" charset="0"/>
              <a:buChar char="•"/>
            </a:pPr>
            <a:r>
              <a:rPr lang="en-US" sz="1800" b="0" dirty="0">
                <a:latin typeface="+mn-lt"/>
                <a:cs typeface="Arial"/>
              </a:rPr>
              <a:t>17 interviews with 18 sources: SCFAC/CFAC members I/DD, TBI, SMI, SUD advocates and  NC DHHS program and policy subject matter experts</a:t>
            </a:r>
          </a:p>
          <a:p>
            <a:pPr marL="972820" lvl="2" indent="-285750">
              <a:buFont typeface="Arial" panose="020B0603020102020204" pitchFamily="34" charset="0"/>
              <a:buChar char="•"/>
            </a:pPr>
            <a:r>
              <a:rPr lang="en-US" sz="1800" b="0" dirty="0">
                <a:latin typeface="+mn-lt"/>
                <a:cs typeface="Arial"/>
              </a:rPr>
              <a:t>Online Focus Group: 12 participants-individuals with lived experience with I/DD, TBI, SMI, SUD and/or a family member or caregiver of someone with I/DD, TBI, SMI or SUD</a:t>
            </a:r>
          </a:p>
          <a:p>
            <a:pPr marL="972820" lvl="2" indent="-285750">
              <a:buFont typeface="Arial" panose="020B0603020102020204" pitchFamily="34" charset="0"/>
              <a:buChar char="•"/>
            </a:pPr>
            <a:r>
              <a:rPr lang="en-US" sz="1800" b="0" dirty="0">
                <a:latin typeface="+mn-lt"/>
                <a:cs typeface="Arial"/>
              </a:rPr>
              <a:t>Accessible Communications Research Findings Report</a:t>
            </a:r>
          </a:p>
          <a:p>
            <a:pPr marL="972820" lvl="2" indent="-285750">
              <a:buFont typeface="Arial" panose="020B0603020102020204" pitchFamily="34" charset="0"/>
              <a:buChar char="•"/>
            </a:pPr>
            <a:r>
              <a:rPr lang="en-US" sz="1800" b="0" dirty="0">
                <a:latin typeface="+mn-lt"/>
                <a:cs typeface="Arial"/>
              </a:rPr>
              <a:t>Deliverables development:</a:t>
            </a:r>
          </a:p>
          <a:p>
            <a:pPr lvl="3">
              <a:buFont typeface="Arial" panose="020B0603020102020204" pitchFamily="34" charset="0"/>
              <a:buChar char="•"/>
            </a:pPr>
            <a:r>
              <a:rPr lang="en-US" dirty="0">
                <a:latin typeface="+mn-lt"/>
                <a:cs typeface="Arial"/>
              </a:rPr>
              <a:t>TP Essentials Presentation</a:t>
            </a:r>
          </a:p>
          <a:p>
            <a:pPr lvl="3">
              <a:buFont typeface="Arial" panose="020B0603020102020204" pitchFamily="34" charset="0"/>
              <a:buChar char="•"/>
            </a:pPr>
            <a:r>
              <a:rPr lang="en-US" dirty="0">
                <a:latin typeface="+mn-lt"/>
                <a:cs typeface="Arial"/>
              </a:rPr>
              <a:t>TP Flyer</a:t>
            </a:r>
            <a:endParaRPr lang="en-US" b="0" dirty="0">
              <a:latin typeface="+mn-lt"/>
              <a:cs typeface="Arial"/>
            </a:endParaRPr>
          </a:p>
          <a:p>
            <a:pPr marL="1371600" lvl="3" indent="0">
              <a:buNone/>
            </a:pPr>
            <a:endParaRPr lang="en-US" dirty="0">
              <a:latin typeface="+mn-lt"/>
              <a:cs typeface="Arial"/>
            </a:endParaRPr>
          </a:p>
          <a:p>
            <a:pPr marL="342900" lvl="1" indent="0">
              <a:buNone/>
            </a:pPr>
            <a:r>
              <a:rPr lang="en-US" sz="1800" dirty="0">
                <a:latin typeface="+mn-lt"/>
                <a:cs typeface="Arial"/>
              </a:rPr>
              <a:t>Next Steps:</a:t>
            </a:r>
          </a:p>
          <a:p>
            <a:pPr marL="1025525" lvl="2" indent="-285750">
              <a:buFont typeface="Arial" panose="020B0603020102020204" pitchFamily="34" charset="0"/>
              <a:buChar char="•"/>
            </a:pPr>
            <a:r>
              <a:rPr lang="en-US" sz="1800" b="0" dirty="0">
                <a:latin typeface="+mn-lt"/>
                <a:cs typeface="Arial"/>
              </a:rPr>
              <a:t>TP Essentials Presentation Feedback Session – SCFAC &amp; CFAC's</a:t>
            </a:r>
          </a:p>
          <a:p>
            <a:pPr marL="1025525" lvl="2" indent="-285750">
              <a:buFont typeface="Arial" panose="020B0603020102020204" pitchFamily="34" charset="0"/>
              <a:buChar char="•"/>
            </a:pPr>
            <a:r>
              <a:rPr lang="en-US" sz="1800" b="0" dirty="0">
                <a:latin typeface="+mn-lt"/>
                <a:cs typeface="Arial"/>
              </a:rPr>
              <a:t>Distribution of Essentials Presentation and Flyer </a:t>
            </a:r>
          </a:p>
        </p:txBody>
      </p:sp>
    </p:spTree>
    <p:extLst>
      <p:ext uri="{BB962C8B-B14F-4D97-AF65-F5344CB8AC3E}">
        <p14:creationId xmlns:p14="http://schemas.microsoft.com/office/powerpoint/2010/main" val="385601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AA63B-5EC9-D1F9-2DB4-00CD28356AD7}"/>
              </a:ext>
            </a:extLst>
          </p:cNvPr>
          <p:cNvSpPr>
            <a:spLocks noGrp="1"/>
          </p:cNvSpPr>
          <p:nvPr>
            <p:ph type="title"/>
          </p:nvPr>
        </p:nvSpPr>
        <p:spPr>
          <a:xfrm>
            <a:off x="173296" y="614892"/>
            <a:ext cx="10457689" cy="572885"/>
          </a:xfrm>
        </p:spPr>
        <p:txBody>
          <a:bodyPr/>
          <a:lstStyle/>
          <a:p>
            <a:r>
              <a:rPr lang="en-US" sz="2800" dirty="0">
                <a:solidFill>
                  <a:srgbClr val="242852"/>
                </a:solidFill>
                <a:latin typeface="+mn-lt"/>
                <a:cs typeface="Arial"/>
              </a:rPr>
              <a:t>Tailored Plans Essentials Presentation Feedback Session</a:t>
            </a:r>
            <a:endParaRPr lang="en-US" sz="2800" dirty="0">
              <a:latin typeface="+mn-lt"/>
              <a:cs typeface="Arial"/>
            </a:endParaRPr>
          </a:p>
        </p:txBody>
      </p:sp>
      <p:sp>
        <p:nvSpPr>
          <p:cNvPr id="3" name="Text Placeholder 2">
            <a:extLst>
              <a:ext uri="{FF2B5EF4-FFF2-40B4-BE49-F238E27FC236}">
                <a16:creationId xmlns:a16="http://schemas.microsoft.com/office/drawing/2014/main" id="{249359BF-F97A-1B15-842D-9A7ABA9A21A6}"/>
              </a:ext>
            </a:extLst>
          </p:cNvPr>
          <p:cNvSpPr>
            <a:spLocks noGrp="1"/>
          </p:cNvSpPr>
          <p:nvPr>
            <p:ph type="body" sz="quarter" idx="10"/>
          </p:nvPr>
        </p:nvSpPr>
        <p:spPr>
          <a:xfrm>
            <a:off x="565608" y="1187777"/>
            <a:ext cx="10790309" cy="5055332"/>
          </a:xfrm>
        </p:spPr>
        <p:txBody>
          <a:bodyPr vert="horz" lIns="91440" tIns="45720" rIns="91440" bIns="45720" rtlCol="0" anchor="t">
            <a:noAutofit/>
          </a:bodyPr>
          <a:lstStyle/>
          <a:p>
            <a:r>
              <a:rPr lang="en-US" sz="1800" u="sng" dirty="0">
                <a:latin typeface="+mn-lt"/>
                <a:cs typeface="Arial"/>
              </a:rPr>
              <a:t>Date</a:t>
            </a:r>
            <a:r>
              <a:rPr lang="en-US" sz="1800" dirty="0">
                <a:latin typeface="+mn-lt"/>
                <a:cs typeface="Arial"/>
              </a:rPr>
              <a:t>: </a:t>
            </a:r>
            <a:r>
              <a:rPr lang="en-US" sz="1800" b="0" dirty="0">
                <a:latin typeface="+mn-lt"/>
                <a:cs typeface="Arial"/>
              </a:rPr>
              <a:t>Friday, March 15</a:t>
            </a:r>
            <a:r>
              <a:rPr lang="en-US" sz="1800" b="0" baseline="30000" dirty="0">
                <a:latin typeface="+mn-lt"/>
                <a:cs typeface="Arial"/>
              </a:rPr>
              <a:t>th</a:t>
            </a:r>
            <a:r>
              <a:rPr lang="en-US" sz="1800" b="0" dirty="0">
                <a:latin typeface="+mn-lt"/>
                <a:cs typeface="Arial"/>
              </a:rPr>
              <a:t> 1:00pm EST</a:t>
            </a:r>
            <a:endParaRPr lang="en-US" dirty="0">
              <a:latin typeface="+mn-lt"/>
              <a:cs typeface="Arial"/>
            </a:endParaRPr>
          </a:p>
          <a:p>
            <a:r>
              <a:rPr lang="en-US" sz="1800" b="0" dirty="0">
                <a:latin typeface="+mn-lt"/>
                <a:cs typeface="Arial"/>
              </a:rPr>
              <a:t>We invite you to participate in a feedback session to gather your reactions to a presentation about Tailored Plans.  </a:t>
            </a:r>
            <a:endParaRPr lang="en-US" dirty="0">
              <a:latin typeface="+mn-lt"/>
            </a:endParaRPr>
          </a:p>
          <a:p>
            <a:r>
              <a:rPr lang="en-US" sz="1800" b="0" dirty="0">
                <a:latin typeface="+mn-lt"/>
                <a:cs typeface="Calibri"/>
              </a:rPr>
              <a:t>-</a:t>
            </a:r>
            <a:r>
              <a:rPr lang="en-US" sz="1800" b="0" dirty="0">
                <a:latin typeface="+mn-lt"/>
                <a:cs typeface="Arial"/>
              </a:rPr>
              <a:t>As part of the Accessible Communications Campaign, a presentation detailing information that people need to know about Tailored Plans has been created. </a:t>
            </a:r>
            <a:endParaRPr lang="en-US" dirty="0">
              <a:latin typeface="+mn-lt"/>
            </a:endParaRPr>
          </a:p>
          <a:p>
            <a:r>
              <a:rPr lang="en-US" sz="1800" b="0" dirty="0">
                <a:latin typeface="+mn-lt"/>
                <a:cs typeface="Calibri"/>
              </a:rPr>
              <a:t>-</a:t>
            </a:r>
            <a:r>
              <a:rPr lang="en-US" sz="1800" b="0" dirty="0">
                <a:latin typeface="+mn-lt"/>
                <a:cs typeface="Arial"/>
              </a:rPr>
              <a:t>This presentation is designed to be used by stakeholders and community members to explain Tailored Plans to audiences of various abilities. </a:t>
            </a:r>
            <a:endParaRPr lang="en-US" dirty="0">
              <a:latin typeface="+mn-lt"/>
            </a:endParaRPr>
          </a:p>
          <a:p>
            <a:r>
              <a:rPr lang="en-US" sz="1800" b="0" dirty="0">
                <a:latin typeface="+mn-lt"/>
                <a:cs typeface="Calibri"/>
              </a:rPr>
              <a:t>-</a:t>
            </a:r>
            <a:r>
              <a:rPr lang="en-US" sz="1800" b="0" dirty="0">
                <a:latin typeface="+mn-lt"/>
                <a:cs typeface="Arial"/>
              </a:rPr>
              <a:t>Using simple language and visuals Tailored Plan program elements and action steps for beneficiaries and caregivers is explained. </a:t>
            </a:r>
            <a:endParaRPr lang="en-US" dirty="0">
              <a:latin typeface="+mn-lt"/>
            </a:endParaRPr>
          </a:p>
          <a:p>
            <a:r>
              <a:rPr lang="en-US" sz="1800" b="0" dirty="0">
                <a:latin typeface="+mn-lt"/>
                <a:cs typeface="Calibri"/>
              </a:rPr>
              <a:t>-</a:t>
            </a:r>
            <a:r>
              <a:rPr lang="en-US" sz="1800" b="0" dirty="0">
                <a:latin typeface="+mn-lt"/>
                <a:cs typeface="Arial"/>
              </a:rPr>
              <a:t>Presenters can decide to use all or some of the slides in the presentation and tailor the content for their audience and specific use.  </a:t>
            </a:r>
            <a:endParaRPr lang="en-US" dirty="0">
              <a:latin typeface="+mn-lt"/>
            </a:endParaRPr>
          </a:p>
          <a:p>
            <a:r>
              <a:rPr lang="en-US" sz="1800" u="sng" dirty="0">
                <a:latin typeface="+mn-lt"/>
                <a:cs typeface="Arial"/>
              </a:rPr>
              <a:t>Zoom Invitation</a:t>
            </a:r>
            <a:r>
              <a:rPr lang="en-US" sz="1800" dirty="0">
                <a:latin typeface="+mn-lt"/>
                <a:cs typeface="Arial"/>
              </a:rPr>
              <a:t>: </a:t>
            </a:r>
            <a:r>
              <a:rPr lang="en-US" sz="1800" b="0" dirty="0">
                <a:latin typeface="+mn-lt"/>
                <a:cs typeface="Arial"/>
              </a:rPr>
              <a:t>Click: </a:t>
            </a:r>
            <a:r>
              <a:rPr lang="en-US" sz="1800" b="0" dirty="0">
                <a:latin typeface="+mn-lt"/>
                <a:cs typeface="Arial"/>
                <a:hlinkClick r:id="rId2">
                  <a:extLst>
                    <a:ext uri="{A12FA001-AC4F-418D-AE19-62706E023703}">
                      <ahyp:hlinkClr xmlns:ahyp="http://schemas.microsoft.com/office/drawing/2018/hyperlinkcolor" val="tx"/>
                    </a:ext>
                  </a:extLst>
                </a:hlinkClick>
              </a:rPr>
              <a:t>https://us02web.zoom.us/j/87154953425?from=addon</a:t>
            </a:r>
            <a:r>
              <a:rPr lang="en-US" sz="1800" b="0" dirty="0">
                <a:latin typeface="+mn-lt"/>
                <a:cs typeface="Arial"/>
              </a:rPr>
              <a:t> </a:t>
            </a:r>
            <a:r>
              <a:rPr lang="en-US" sz="1800" b="0" u="sng" dirty="0">
                <a:latin typeface="+mn-lt"/>
                <a:cs typeface="Arial"/>
              </a:rPr>
              <a:t>Meeting ID</a:t>
            </a:r>
            <a:r>
              <a:rPr lang="en-US" sz="1800" b="0" dirty="0">
                <a:latin typeface="+mn-lt"/>
                <a:cs typeface="Arial"/>
              </a:rPr>
              <a:t>: 871 5495 3425</a:t>
            </a:r>
            <a:endParaRPr lang="en-US" dirty="0">
              <a:latin typeface="+mn-lt"/>
              <a:cs typeface="Arial"/>
            </a:endParaRPr>
          </a:p>
          <a:p>
            <a:pPr marL="0" indent="0" algn="ctr">
              <a:buNone/>
            </a:pPr>
            <a:r>
              <a:rPr lang="en-US" sz="1800" b="0" dirty="0">
                <a:latin typeface="+mn-lt"/>
              </a:rPr>
              <a:t>Thanks for considering participating!</a:t>
            </a:r>
            <a:endParaRPr lang="en-US" dirty="0">
              <a:latin typeface="+mn-lt"/>
            </a:endParaRPr>
          </a:p>
          <a:p>
            <a:endParaRPr lang="en-US" dirty="0"/>
          </a:p>
        </p:txBody>
      </p:sp>
    </p:spTree>
    <p:extLst>
      <p:ext uri="{BB962C8B-B14F-4D97-AF65-F5344CB8AC3E}">
        <p14:creationId xmlns:p14="http://schemas.microsoft.com/office/powerpoint/2010/main" val="11750560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Freeform: Shape 8">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D4031E6-68CF-B41E-EE7F-D776DAB967AD}"/>
              </a:ext>
            </a:extLst>
          </p:cNvPr>
          <p:cNvSpPr>
            <a:spLocks noGrp="1"/>
          </p:cNvSpPr>
          <p:nvPr>
            <p:ph type="title"/>
          </p:nvPr>
        </p:nvSpPr>
        <p:spPr>
          <a:xfrm>
            <a:off x="1524003" y="1999615"/>
            <a:ext cx="9144000" cy="2764028"/>
          </a:xfrm>
        </p:spPr>
        <p:txBody>
          <a:bodyPr vert="horz" lIns="91440" tIns="45720" rIns="91440" bIns="45720" rtlCol="0" anchor="ctr">
            <a:normAutofit/>
          </a:bodyPr>
          <a:lstStyle/>
          <a:p>
            <a:pPr algn="ctr"/>
            <a:r>
              <a:rPr lang="en-US" sz="7200"/>
              <a:t>Comprehensive</a:t>
            </a:r>
            <a:br>
              <a:rPr lang="en-US" sz="7200"/>
            </a:br>
            <a:r>
              <a:rPr lang="en-US" sz="7200"/>
              <a:t>Reporting</a:t>
            </a:r>
            <a:endParaRPr lang="en-US" sz="7200" kern="1200">
              <a:solidFill>
                <a:schemeClr val="tx1"/>
              </a:solidFill>
              <a:latin typeface="+mj-lt"/>
              <a:ea typeface="+mj-ea"/>
              <a:cs typeface="+mj-cs"/>
            </a:endParaRPr>
          </a:p>
        </p:txBody>
      </p:sp>
      <p:sp>
        <p:nvSpPr>
          <p:cNvPr id="13" name="Rectangle 12">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110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Freeform: Shape 8">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D4031E6-68CF-B41E-EE7F-D776DAB967AD}"/>
              </a:ext>
            </a:extLst>
          </p:cNvPr>
          <p:cNvSpPr>
            <a:spLocks noGrp="1"/>
          </p:cNvSpPr>
          <p:nvPr>
            <p:ph type="title"/>
          </p:nvPr>
        </p:nvSpPr>
        <p:spPr>
          <a:xfrm>
            <a:off x="1524003" y="1713865"/>
            <a:ext cx="9144000" cy="3440303"/>
          </a:xfrm>
        </p:spPr>
        <p:txBody>
          <a:bodyPr vert="horz" lIns="91440" tIns="45720" rIns="91440" bIns="45720" rtlCol="0" anchor="ctr">
            <a:normAutofit/>
          </a:bodyPr>
          <a:lstStyle/>
          <a:p>
            <a:pPr algn="ctr"/>
            <a:r>
              <a:rPr lang="en-US" sz="2800">
                <a:cs typeface="Calibri Light"/>
              </a:rPr>
              <a:t>SCFAC Ask: Provide an annual statewide gaps and needs report</a:t>
            </a:r>
            <a:br>
              <a:rPr lang="en-US" sz="2800">
                <a:cs typeface="Calibri Light"/>
              </a:rPr>
            </a:br>
            <a:br>
              <a:rPr lang="en-US" sz="2800">
                <a:cs typeface="Calibri Light"/>
              </a:rPr>
            </a:br>
            <a:br>
              <a:rPr lang="en-US" sz="2800">
                <a:cs typeface="Calibri Light"/>
              </a:rPr>
            </a:br>
            <a:r>
              <a:rPr lang="en-US" sz="2800">
                <a:cs typeface="Calibri Light"/>
              </a:rPr>
              <a:t>DMH/DD/SUS Response: Develop and Share plan for providing data prior to Tailored Plan launch </a:t>
            </a:r>
            <a:endParaRPr lang="en-US" sz="2800" kern="1200">
              <a:solidFill>
                <a:schemeClr val="tx1"/>
              </a:solidFill>
              <a:latin typeface="+mj-lt"/>
              <a:cs typeface="Calibri Light"/>
            </a:endParaRPr>
          </a:p>
        </p:txBody>
      </p:sp>
      <p:sp>
        <p:nvSpPr>
          <p:cNvPr id="13" name="Rectangle 12">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4" name="Straight Arrow Connector 3">
            <a:extLst>
              <a:ext uri="{FF2B5EF4-FFF2-40B4-BE49-F238E27FC236}">
                <a16:creationId xmlns:a16="http://schemas.microsoft.com/office/drawing/2014/main" id="{17715C1C-DCF1-5EF2-8E83-3B788998D811}"/>
              </a:ext>
            </a:extLst>
          </p:cNvPr>
          <p:cNvCxnSpPr/>
          <p:nvPr/>
        </p:nvCxnSpPr>
        <p:spPr>
          <a:xfrm flipV="1">
            <a:off x="1647825" y="2800350"/>
            <a:ext cx="1556384" cy="9525"/>
          </a:xfrm>
          <a:prstGeom prst="straightConnector1">
            <a:avLst/>
          </a:prstGeom>
          <a:ln/>
        </p:spPr>
        <p:style>
          <a:lnRef idx="3">
            <a:schemeClr val="accent1"/>
          </a:lnRef>
          <a:fillRef idx="0">
            <a:schemeClr val="accent1"/>
          </a:fillRef>
          <a:effectRef idx="2">
            <a:schemeClr val="accent1"/>
          </a:effectRef>
          <a:fontRef idx="minor">
            <a:schemeClr val="tx1"/>
          </a:fontRef>
        </p:style>
      </p:cxnSp>
      <p:cxnSp>
        <p:nvCxnSpPr>
          <p:cNvPr id="6" name="Straight Arrow Connector 5">
            <a:extLst>
              <a:ext uri="{FF2B5EF4-FFF2-40B4-BE49-F238E27FC236}">
                <a16:creationId xmlns:a16="http://schemas.microsoft.com/office/drawing/2014/main" id="{213A1466-8072-7027-BC11-202603E9159F}"/>
              </a:ext>
            </a:extLst>
          </p:cNvPr>
          <p:cNvCxnSpPr/>
          <p:nvPr/>
        </p:nvCxnSpPr>
        <p:spPr>
          <a:xfrm flipV="1">
            <a:off x="1733550" y="4010025"/>
            <a:ext cx="3356609" cy="9525"/>
          </a:xfrm>
          <a:prstGeom prst="straightConnector1">
            <a:avLst/>
          </a:prstGeom>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663212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9322" y="594747"/>
            <a:ext cx="11881867" cy="548640"/>
          </a:xfrm>
        </p:spPr>
        <p:txBody>
          <a:bodyPr/>
          <a:lstStyle/>
          <a:p>
            <a:r>
              <a:rPr lang="en-US" sz="2800" dirty="0">
                <a:latin typeface="+mn-lt"/>
              </a:rPr>
              <a:t>Provide</a:t>
            </a:r>
            <a:r>
              <a:rPr lang="en-US" sz="2800" spc="-175" dirty="0">
                <a:latin typeface="+mn-lt"/>
              </a:rPr>
              <a:t> </a:t>
            </a:r>
            <a:r>
              <a:rPr lang="en-US" sz="2800" dirty="0">
                <a:latin typeface="+mn-lt"/>
              </a:rPr>
              <a:t>Annual</a:t>
            </a:r>
            <a:r>
              <a:rPr lang="en-US" sz="2800" spc="-180" dirty="0">
                <a:latin typeface="+mn-lt"/>
              </a:rPr>
              <a:t> </a:t>
            </a:r>
            <a:r>
              <a:rPr lang="en-US" sz="2800" spc="-20" dirty="0">
                <a:latin typeface="+mn-lt"/>
              </a:rPr>
              <a:t>Statewide</a:t>
            </a:r>
            <a:r>
              <a:rPr lang="en-US" sz="2800" spc="-200" dirty="0">
                <a:latin typeface="+mn-lt"/>
              </a:rPr>
              <a:t> </a:t>
            </a:r>
            <a:r>
              <a:rPr lang="en-US" sz="2800" spc="-10" dirty="0">
                <a:latin typeface="+mn-lt"/>
              </a:rPr>
              <a:t>Comprehensive</a:t>
            </a:r>
            <a:r>
              <a:rPr lang="en-US" sz="2800" spc="-160" dirty="0">
                <a:latin typeface="+mn-lt"/>
              </a:rPr>
              <a:t> </a:t>
            </a:r>
            <a:r>
              <a:rPr lang="en-US" sz="2800" spc="-20" dirty="0">
                <a:latin typeface="+mn-lt"/>
              </a:rPr>
              <a:t>Gaps </a:t>
            </a:r>
            <a:r>
              <a:rPr lang="en-US" sz="2800" dirty="0">
                <a:latin typeface="+mn-lt"/>
              </a:rPr>
              <a:t>and</a:t>
            </a:r>
            <a:r>
              <a:rPr lang="en-US" sz="2800" spc="-105" dirty="0">
                <a:latin typeface="+mn-lt"/>
              </a:rPr>
              <a:t> </a:t>
            </a:r>
            <a:r>
              <a:rPr lang="en-US" sz="2800" dirty="0">
                <a:latin typeface="+mn-lt"/>
              </a:rPr>
              <a:t>Needs</a:t>
            </a:r>
            <a:r>
              <a:rPr lang="en-US" sz="2800" spc="-100" dirty="0">
                <a:latin typeface="+mn-lt"/>
              </a:rPr>
              <a:t> </a:t>
            </a:r>
            <a:r>
              <a:rPr lang="en-US" sz="2800" spc="-10" dirty="0">
                <a:latin typeface="+mn-lt"/>
              </a:rPr>
              <a:t>Report</a:t>
            </a:r>
            <a:endParaRPr lang="en-US" sz="2800" dirty="0">
              <a:latin typeface="+mn-lt"/>
            </a:endParaRPr>
          </a:p>
        </p:txBody>
      </p:sp>
      <p:sp>
        <p:nvSpPr>
          <p:cNvPr id="6" name="Text Placeholder 5"/>
          <p:cNvSpPr>
            <a:spLocks noGrp="1"/>
          </p:cNvSpPr>
          <p:nvPr>
            <p:ph type="body" sz="quarter" idx="10"/>
          </p:nvPr>
        </p:nvSpPr>
        <p:spPr>
          <a:xfrm>
            <a:off x="352425" y="1219201"/>
            <a:ext cx="10191017" cy="5176307"/>
          </a:xfrm>
        </p:spPr>
        <p:txBody>
          <a:bodyPr lIns="91440" tIns="45720" rIns="91440" bIns="45720" anchor="t">
            <a:noAutofit/>
          </a:bodyPr>
          <a:lstStyle/>
          <a:p>
            <a:pPr marL="241300" marR="5080" algn="just">
              <a:lnSpc>
                <a:spcPts val="2300"/>
              </a:lnSpc>
              <a:spcBef>
                <a:spcPts val="660"/>
              </a:spcBef>
              <a:buFont typeface="Arial"/>
              <a:buChar char="•"/>
              <a:tabLst>
                <a:tab pos="241300" algn="l"/>
              </a:tabLst>
            </a:pPr>
            <a:r>
              <a:rPr lang="en-US" sz="2400" b="0" dirty="0">
                <a:latin typeface="Calibri"/>
                <a:cs typeface="Calibri"/>
              </a:rPr>
              <a:t>Network</a:t>
            </a:r>
            <a:r>
              <a:rPr lang="en-US" sz="2400" b="0" spc="-60" dirty="0">
                <a:latin typeface="Calibri"/>
                <a:cs typeface="Calibri"/>
              </a:rPr>
              <a:t> </a:t>
            </a:r>
            <a:r>
              <a:rPr lang="en-US" sz="2400" b="0" dirty="0">
                <a:latin typeface="Calibri"/>
                <a:cs typeface="Calibri"/>
              </a:rPr>
              <a:t>analysis</a:t>
            </a:r>
            <a:r>
              <a:rPr lang="en-US" sz="2400" b="0" spc="-40" dirty="0">
                <a:latin typeface="Calibri"/>
                <a:cs typeface="Calibri"/>
              </a:rPr>
              <a:t> </a:t>
            </a:r>
            <a:r>
              <a:rPr lang="en-US" sz="2400" b="0" dirty="0">
                <a:latin typeface="Calibri"/>
                <a:cs typeface="Calibri"/>
              </a:rPr>
              <a:t>will be submitted to the State post</a:t>
            </a:r>
            <a:r>
              <a:rPr lang="en-US" sz="2400" b="0" spc="-45" dirty="0">
                <a:latin typeface="Calibri"/>
                <a:cs typeface="Calibri"/>
              </a:rPr>
              <a:t> </a:t>
            </a:r>
            <a:r>
              <a:rPr lang="en-US" sz="2400" b="0" spc="-20" dirty="0">
                <a:latin typeface="Calibri"/>
                <a:cs typeface="Calibri"/>
              </a:rPr>
              <a:t>Tailored</a:t>
            </a:r>
            <a:r>
              <a:rPr lang="en-US" sz="2400" b="0" spc="-30" dirty="0">
                <a:latin typeface="Calibri"/>
                <a:cs typeface="Calibri"/>
              </a:rPr>
              <a:t> </a:t>
            </a:r>
            <a:r>
              <a:rPr lang="en-US" sz="2400" b="0" dirty="0">
                <a:latin typeface="Calibri"/>
                <a:cs typeface="Calibri"/>
              </a:rPr>
              <a:t>Plan</a:t>
            </a:r>
            <a:r>
              <a:rPr lang="en-US" sz="2400" b="0" spc="-40" dirty="0">
                <a:latin typeface="Calibri"/>
                <a:cs typeface="Calibri"/>
              </a:rPr>
              <a:t> </a:t>
            </a:r>
            <a:r>
              <a:rPr lang="en-US" sz="2400" b="0" spc="-25" dirty="0">
                <a:latin typeface="Calibri"/>
                <a:cs typeface="Calibri"/>
              </a:rPr>
              <a:t>Go </a:t>
            </a:r>
            <a:r>
              <a:rPr lang="en-US" sz="2400" b="0" spc="-10" dirty="0">
                <a:latin typeface="Calibri"/>
                <a:cs typeface="Calibri"/>
              </a:rPr>
              <a:t>Live. Leading up to </a:t>
            </a:r>
            <a:r>
              <a:rPr lang="en-US" sz="2400" b="0" spc="-20" dirty="0">
                <a:latin typeface="Calibri"/>
                <a:cs typeface="Calibri"/>
              </a:rPr>
              <a:t>Tailored</a:t>
            </a:r>
            <a:r>
              <a:rPr lang="en-US" sz="2400" b="0" spc="-30" dirty="0">
                <a:latin typeface="Calibri"/>
                <a:cs typeface="Calibri"/>
              </a:rPr>
              <a:t> </a:t>
            </a:r>
            <a:r>
              <a:rPr lang="en-US" sz="2400" b="0" dirty="0">
                <a:latin typeface="Calibri"/>
                <a:cs typeface="Calibri"/>
              </a:rPr>
              <a:t>Plan</a:t>
            </a:r>
            <a:r>
              <a:rPr lang="en-US" sz="2400" b="0" spc="-40" dirty="0">
                <a:latin typeface="Calibri"/>
                <a:cs typeface="Calibri"/>
              </a:rPr>
              <a:t> </a:t>
            </a:r>
            <a:r>
              <a:rPr lang="en-US" sz="2400" b="0" spc="-25" dirty="0">
                <a:latin typeface="Calibri"/>
                <a:cs typeface="Calibri"/>
              </a:rPr>
              <a:t>Go </a:t>
            </a:r>
            <a:r>
              <a:rPr lang="en-US" sz="2400" b="0" spc="-10" dirty="0">
                <a:latin typeface="Calibri"/>
                <a:cs typeface="Calibri"/>
              </a:rPr>
              <a:t>Live the DMH/DHB network team is meeting regularly with the plans and monitoring Core service contracting and network changes as consolidation efforts occur.</a:t>
            </a:r>
            <a:endParaRPr lang="en-US" dirty="0"/>
          </a:p>
          <a:p>
            <a:pPr marL="12700" marR="5080" indent="0" algn="just">
              <a:lnSpc>
                <a:spcPts val="2300"/>
              </a:lnSpc>
              <a:spcBef>
                <a:spcPts val="660"/>
              </a:spcBef>
              <a:buNone/>
              <a:tabLst>
                <a:tab pos="241300" algn="l"/>
              </a:tabLst>
            </a:pPr>
            <a:endParaRPr lang="en-US" sz="2400" b="0" spc="-10" dirty="0">
              <a:latin typeface="Calibri"/>
              <a:cs typeface="Calibri"/>
            </a:endParaRPr>
          </a:p>
          <a:p>
            <a:pPr marL="241300" marR="158115" algn="just">
              <a:lnSpc>
                <a:spcPts val="2310"/>
              </a:lnSpc>
              <a:spcBef>
                <a:spcPts val="1010"/>
              </a:spcBef>
              <a:buFont typeface="Arial"/>
              <a:buChar char="•"/>
              <a:tabLst>
                <a:tab pos="241300" algn="l"/>
              </a:tabLst>
            </a:pPr>
            <a:r>
              <a:rPr lang="en-US" sz="2400" b="0" dirty="0">
                <a:latin typeface="Calibri"/>
                <a:cs typeface="Calibri"/>
              </a:rPr>
              <a:t>In</a:t>
            </a:r>
            <a:r>
              <a:rPr lang="en-US" sz="2400" b="0" spc="-45" dirty="0">
                <a:latin typeface="Calibri"/>
                <a:cs typeface="Calibri"/>
              </a:rPr>
              <a:t> </a:t>
            </a:r>
            <a:r>
              <a:rPr lang="en-US" sz="2400" b="0" dirty="0">
                <a:latin typeface="Calibri"/>
                <a:cs typeface="Calibri"/>
              </a:rPr>
              <a:t>an</a:t>
            </a:r>
            <a:r>
              <a:rPr lang="en-US" sz="2400" b="0" spc="-25" dirty="0">
                <a:latin typeface="Calibri"/>
                <a:cs typeface="Calibri"/>
              </a:rPr>
              <a:t> </a:t>
            </a:r>
            <a:r>
              <a:rPr lang="en-US" sz="2400" b="0" dirty="0">
                <a:latin typeface="Calibri"/>
                <a:cs typeface="Calibri"/>
              </a:rPr>
              <a:t>effort</a:t>
            </a:r>
            <a:r>
              <a:rPr lang="en-US" sz="2400" b="0" spc="-30" dirty="0">
                <a:latin typeface="Calibri"/>
                <a:cs typeface="Calibri"/>
              </a:rPr>
              <a:t> </a:t>
            </a:r>
            <a:r>
              <a:rPr lang="en-US" sz="2400" b="0" dirty="0">
                <a:latin typeface="Calibri"/>
                <a:cs typeface="Calibri"/>
              </a:rPr>
              <a:t>to</a:t>
            </a:r>
            <a:r>
              <a:rPr lang="en-US" sz="2400" b="0" spc="-35" dirty="0">
                <a:latin typeface="Calibri"/>
                <a:cs typeface="Calibri"/>
              </a:rPr>
              <a:t> </a:t>
            </a:r>
            <a:r>
              <a:rPr lang="en-US" sz="2400" b="0" dirty="0">
                <a:latin typeface="Calibri"/>
                <a:cs typeface="Calibri"/>
              </a:rPr>
              <a:t>bring</a:t>
            </a:r>
            <a:r>
              <a:rPr lang="en-US" sz="2400" b="0" spc="-30" dirty="0">
                <a:latin typeface="Calibri"/>
                <a:cs typeface="Calibri"/>
              </a:rPr>
              <a:t> </a:t>
            </a:r>
            <a:r>
              <a:rPr lang="en-US" sz="2400" b="0" spc="-10" dirty="0">
                <a:latin typeface="Calibri"/>
                <a:cs typeface="Calibri"/>
              </a:rPr>
              <a:t>information</a:t>
            </a:r>
            <a:r>
              <a:rPr lang="en-US" sz="2400" b="0" spc="-40" dirty="0">
                <a:latin typeface="Calibri"/>
                <a:cs typeface="Calibri"/>
              </a:rPr>
              <a:t> </a:t>
            </a:r>
            <a:r>
              <a:rPr lang="en-US" sz="2400" b="0" dirty="0">
                <a:latin typeface="Calibri"/>
                <a:cs typeface="Calibri"/>
              </a:rPr>
              <a:t>to</a:t>
            </a:r>
            <a:r>
              <a:rPr lang="en-US" sz="2400" b="0" spc="-40" dirty="0">
                <a:latin typeface="Calibri"/>
                <a:cs typeface="Calibri"/>
              </a:rPr>
              <a:t> </a:t>
            </a:r>
            <a:r>
              <a:rPr lang="en-US" sz="2400" b="0" spc="-20" dirty="0">
                <a:latin typeface="Calibri"/>
                <a:cs typeface="Calibri"/>
              </a:rPr>
              <a:t>SCFAC</a:t>
            </a:r>
            <a:r>
              <a:rPr lang="en-US" sz="2400" b="0" spc="-60" dirty="0">
                <a:latin typeface="Calibri"/>
                <a:cs typeface="Calibri"/>
              </a:rPr>
              <a:t> </a:t>
            </a:r>
            <a:r>
              <a:rPr lang="en-US" sz="2400" b="0" dirty="0">
                <a:latin typeface="Calibri"/>
                <a:cs typeface="Calibri"/>
              </a:rPr>
              <a:t>about</a:t>
            </a:r>
            <a:r>
              <a:rPr lang="en-US" sz="2400" b="0" spc="-20" dirty="0">
                <a:latin typeface="Calibri"/>
                <a:cs typeface="Calibri"/>
              </a:rPr>
              <a:t> </a:t>
            </a:r>
            <a:r>
              <a:rPr lang="en-US" sz="2400" b="0" dirty="0">
                <a:latin typeface="Calibri"/>
                <a:cs typeface="Calibri"/>
              </a:rPr>
              <a:t>service</a:t>
            </a:r>
            <a:r>
              <a:rPr lang="en-US" sz="2400" b="0" spc="-35" dirty="0">
                <a:latin typeface="Calibri"/>
                <a:cs typeface="Calibri"/>
              </a:rPr>
              <a:t> </a:t>
            </a:r>
            <a:r>
              <a:rPr lang="en-US" sz="2400" b="0" dirty="0">
                <a:latin typeface="Calibri"/>
                <a:cs typeface="Calibri"/>
              </a:rPr>
              <a:t>access</a:t>
            </a:r>
            <a:r>
              <a:rPr lang="en-US" sz="2400" b="0" spc="-40" dirty="0">
                <a:latin typeface="Calibri"/>
                <a:cs typeface="Calibri"/>
              </a:rPr>
              <a:t> </a:t>
            </a:r>
            <a:r>
              <a:rPr lang="en-US" sz="2400" b="0" dirty="0">
                <a:latin typeface="Calibri"/>
                <a:cs typeface="Calibri"/>
              </a:rPr>
              <a:t>&amp;</a:t>
            </a:r>
            <a:r>
              <a:rPr lang="en-US" sz="2400" b="0" spc="-15" dirty="0">
                <a:latin typeface="Calibri"/>
                <a:cs typeface="Calibri"/>
              </a:rPr>
              <a:t> </a:t>
            </a:r>
            <a:r>
              <a:rPr lang="en-US" sz="2400" b="0" spc="-10" dirty="0">
                <a:latin typeface="Calibri"/>
                <a:cs typeface="Calibri"/>
              </a:rPr>
              <a:t>consumer </a:t>
            </a:r>
            <a:r>
              <a:rPr lang="en-US" sz="2400" b="0" dirty="0">
                <a:latin typeface="Calibri"/>
                <a:cs typeface="Calibri"/>
              </a:rPr>
              <a:t>perceptions</a:t>
            </a:r>
            <a:r>
              <a:rPr lang="en-US" sz="2400" b="0" spc="-30" dirty="0">
                <a:latin typeface="Calibri"/>
                <a:cs typeface="Calibri"/>
              </a:rPr>
              <a:t> </a:t>
            </a:r>
            <a:r>
              <a:rPr lang="en-US" sz="2400" b="0" dirty="0">
                <a:latin typeface="Calibri"/>
                <a:cs typeface="Calibri"/>
              </a:rPr>
              <a:t>of</a:t>
            </a:r>
            <a:r>
              <a:rPr lang="en-US" sz="2400" b="0" spc="-25" dirty="0">
                <a:latin typeface="Calibri"/>
                <a:cs typeface="Calibri"/>
              </a:rPr>
              <a:t> </a:t>
            </a:r>
            <a:r>
              <a:rPr lang="en-US" sz="2400" b="0" dirty="0">
                <a:latin typeface="Calibri"/>
                <a:cs typeface="Calibri"/>
              </a:rPr>
              <a:t>service</a:t>
            </a:r>
            <a:r>
              <a:rPr lang="en-US" sz="2400" b="0" spc="-15" dirty="0">
                <a:latin typeface="Calibri"/>
                <a:cs typeface="Calibri"/>
              </a:rPr>
              <a:t> </a:t>
            </a:r>
            <a:r>
              <a:rPr lang="en-US" sz="2400" b="0" dirty="0">
                <a:latin typeface="Calibri"/>
                <a:cs typeface="Calibri"/>
              </a:rPr>
              <a:t>access</a:t>
            </a:r>
            <a:r>
              <a:rPr lang="en-US" sz="2400" b="0" spc="-45" dirty="0">
                <a:latin typeface="Calibri"/>
                <a:cs typeface="Calibri"/>
              </a:rPr>
              <a:t> </a:t>
            </a:r>
            <a:r>
              <a:rPr lang="en-US" sz="2400" b="0" u="sng" dirty="0">
                <a:uFill>
                  <a:solidFill>
                    <a:srgbClr val="000000"/>
                  </a:solidFill>
                </a:uFill>
                <a:latin typeface="Calibri"/>
                <a:cs typeface="Calibri"/>
              </a:rPr>
              <a:t>prior</a:t>
            </a:r>
            <a:r>
              <a:rPr lang="en-US" sz="2400" b="0" spc="-25" dirty="0">
                <a:latin typeface="Calibri"/>
                <a:cs typeface="Calibri"/>
              </a:rPr>
              <a:t> </a:t>
            </a:r>
            <a:r>
              <a:rPr lang="en-US" sz="2400" b="0" dirty="0">
                <a:latin typeface="Calibri"/>
                <a:cs typeface="Calibri"/>
              </a:rPr>
              <a:t>to</a:t>
            </a:r>
            <a:r>
              <a:rPr lang="en-US" sz="2400" b="0" spc="-45" dirty="0">
                <a:latin typeface="Calibri"/>
                <a:cs typeface="Calibri"/>
              </a:rPr>
              <a:t> </a:t>
            </a:r>
            <a:r>
              <a:rPr lang="en-US" sz="2400" b="0" dirty="0">
                <a:latin typeface="Calibri"/>
                <a:cs typeface="Calibri"/>
              </a:rPr>
              <a:t>the</a:t>
            </a:r>
            <a:r>
              <a:rPr lang="en-US" sz="2400" b="0" spc="-15" dirty="0">
                <a:latin typeface="Calibri"/>
                <a:cs typeface="Calibri"/>
              </a:rPr>
              <a:t> </a:t>
            </a:r>
            <a:r>
              <a:rPr lang="en-US" sz="2400" b="0" dirty="0">
                <a:latin typeface="Calibri"/>
                <a:cs typeface="Calibri"/>
              </a:rPr>
              <a:t>network</a:t>
            </a:r>
            <a:r>
              <a:rPr lang="en-US" sz="2400" b="0" spc="-40" dirty="0">
                <a:latin typeface="Calibri"/>
                <a:cs typeface="Calibri"/>
              </a:rPr>
              <a:t> </a:t>
            </a:r>
            <a:r>
              <a:rPr lang="en-US" sz="2400" b="0" dirty="0">
                <a:latin typeface="Calibri"/>
                <a:cs typeface="Calibri"/>
              </a:rPr>
              <a:t>analysis</a:t>
            </a:r>
            <a:r>
              <a:rPr lang="en-US" sz="2400" b="0" spc="-20" dirty="0">
                <a:latin typeface="Calibri"/>
                <a:cs typeface="Calibri"/>
              </a:rPr>
              <a:t> </a:t>
            </a:r>
            <a:r>
              <a:rPr lang="en-US" sz="2400" b="0" dirty="0">
                <a:latin typeface="Calibri"/>
                <a:cs typeface="Calibri"/>
              </a:rPr>
              <a:t>being</a:t>
            </a:r>
            <a:r>
              <a:rPr lang="en-US" sz="2400" b="0" spc="-40" dirty="0">
                <a:latin typeface="Calibri"/>
                <a:cs typeface="Calibri"/>
              </a:rPr>
              <a:t> </a:t>
            </a:r>
            <a:r>
              <a:rPr lang="en-US" sz="2400" b="0" dirty="0">
                <a:latin typeface="Calibri"/>
                <a:cs typeface="Calibri"/>
              </a:rPr>
              <a:t>available.</a:t>
            </a:r>
            <a:r>
              <a:rPr lang="en-US" sz="2400" b="0" spc="-20" dirty="0">
                <a:latin typeface="Calibri"/>
                <a:cs typeface="Calibri"/>
              </a:rPr>
              <a:t> </a:t>
            </a:r>
            <a:r>
              <a:rPr lang="en-US" sz="2400" b="0" spc="-25" dirty="0">
                <a:latin typeface="Calibri"/>
                <a:cs typeface="Calibri"/>
              </a:rPr>
              <a:t>The </a:t>
            </a:r>
            <a:r>
              <a:rPr lang="en-US" sz="2400" b="0" dirty="0">
                <a:latin typeface="Calibri"/>
                <a:cs typeface="Calibri"/>
              </a:rPr>
              <a:t>DMH</a:t>
            </a:r>
            <a:r>
              <a:rPr lang="en-US" sz="2400" b="0" spc="-35" dirty="0">
                <a:latin typeface="Calibri"/>
                <a:cs typeface="Calibri"/>
              </a:rPr>
              <a:t> </a:t>
            </a:r>
            <a:r>
              <a:rPr lang="en-US" sz="2400" b="0" dirty="0">
                <a:latin typeface="Calibri"/>
                <a:cs typeface="Calibri"/>
              </a:rPr>
              <a:t>Quality</a:t>
            </a:r>
            <a:r>
              <a:rPr lang="en-US" sz="2400" b="0" spc="-60" dirty="0">
                <a:latin typeface="Calibri"/>
                <a:cs typeface="Calibri"/>
              </a:rPr>
              <a:t> </a:t>
            </a:r>
            <a:r>
              <a:rPr lang="en-US" sz="2400" b="0" spc="-30" dirty="0">
                <a:latin typeface="Calibri"/>
                <a:cs typeface="Calibri"/>
              </a:rPr>
              <a:t>Team</a:t>
            </a:r>
            <a:r>
              <a:rPr lang="en-US" sz="2400" b="0" spc="-40" dirty="0">
                <a:latin typeface="Calibri"/>
                <a:cs typeface="Calibri"/>
              </a:rPr>
              <a:t> has</a:t>
            </a:r>
            <a:r>
              <a:rPr lang="en-US" sz="2400" b="0" spc="-50" dirty="0">
                <a:latin typeface="Calibri"/>
                <a:cs typeface="Calibri"/>
              </a:rPr>
              <a:t> </a:t>
            </a:r>
            <a:r>
              <a:rPr lang="en-US" sz="2400" b="0" dirty="0">
                <a:latin typeface="Calibri"/>
                <a:cs typeface="Calibri"/>
              </a:rPr>
              <a:t>information available </a:t>
            </a:r>
            <a:r>
              <a:rPr lang="en-US" sz="2400" b="0" spc="-25" dirty="0">
                <a:latin typeface="Calibri"/>
                <a:cs typeface="Calibri"/>
              </a:rPr>
              <a:t>on:</a:t>
            </a:r>
            <a:endParaRPr lang="en-US" sz="2400" b="0" dirty="0">
              <a:latin typeface="Calibri"/>
              <a:cs typeface="Calibri"/>
            </a:endParaRPr>
          </a:p>
          <a:p>
            <a:pPr marL="698500" lvl="1" indent="-228600" algn="just">
              <a:lnSpc>
                <a:spcPts val="2305"/>
              </a:lnSpc>
              <a:buSzPct val="41666"/>
              <a:buFont typeface="Courier New"/>
              <a:buChar char="o"/>
              <a:tabLst>
                <a:tab pos="698500" algn="l"/>
              </a:tabLst>
            </a:pPr>
            <a:r>
              <a:rPr lang="en-US" b="0" dirty="0">
                <a:latin typeface="Calibri"/>
                <a:cs typeface="Calibri"/>
              </a:rPr>
              <a:t>NC</a:t>
            </a:r>
            <a:r>
              <a:rPr lang="en-US" b="0" spc="-90" dirty="0">
                <a:latin typeface="Calibri"/>
                <a:cs typeface="Calibri"/>
              </a:rPr>
              <a:t> </a:t>
            </a:r>
            <a:r>
              <a:rPr lang="en-US" b="0" dirty="0">
                <a:latin typeface="Calibri"/>
                <a:cs typeface="Calibri"/>
              </a:rPr>
              <a:t>treatment</a:t>
            </a:r>
            <a:r>
              <a:rPr lang="en-US" b="0" spc="-75" dirty="0">
                <a:latin typeface="Calibri"/>
                <a:cs typeface="Calibri"/>
              </a:rPr>
              <a:t> </a:t>
            </a:r>
            <a:r>
              <a:rPr lang="en-US" b="0" dirty="0">
                <a:latin typeface="Calibri"/>
                <a:cs typeface="Calibri"/>
              </a:rPr>
              <a:t>Outcomes</a:t>
            </a:r>
            <a:r>
              <a:rPr lang="en-US" b="0" spc="-75" dirty="0">
                <a:latin typeface="Calibri"/>
                <a:cs typeface="Calibri"/>
              </a:rPr>
              <a:t> </a:t>
            </a:r>
            <a:r>
              <a:rPr lang="en-US" b="0" dirty="0">
                <a:latin typeface="Calibri"/>
                <a:cs typeface="Calibri"/>
              </a:rPr>
              <a:t>&amp;</a:t>
            </a:r>
            <a:r>
              <a:rPr lang="en-US" b="0" spc="-65" dirty="0">
                <a:latin typeface="Calibri"/>
                <a:cs typeface="Calibri"/>
              </a:rPr>
              <a:t> </a:t>
            </a:r>
            <a:r>
              <a:rPr lang="en-US" b="0" dirty="0">
                <a:latin typeface="Calibri"/>
                <a:cs typeface="Calibri"/>
              </a:rPr>
              <a:t>Program</a:t>
            </a:r>
            <a:r>
              <a:rPr lang="en-US" b="0" spc="-85" dirty="0">
                <a:latin typeface="Calibri"/>
                <a:cs typeface="Calibri"/>
              </a:rPr>
              <a:t> </a:t>
            </a:r>
            <a:r>
              <a:rPr lang="en-US" b="0" dirty="0">
                <a:latin typeface="Calibri"/>
                <a:cs typeface="Calibri"/>
              </a:rPr>
              <a:t>Performance</a:t>
            </a:r>
            <a:r>
              <a:rPr lang="en-US" b="0" spc="-65" dirty="0">
                <a:latin typeface="Calibri"/>
                <a:cs typeface="Calibri"/>
              </a:rPr>
              <a:t> </a:t>
            </a:r>
            <a:r>
              <a:rPr lang="en-US" b="0" spc="-20" dirty="0">
                <a:latin typeface="Calibri"/>
                <a:cs typeface="Calibri"/>
              </a:rPr>
              <a:t>Data</a:t>
            </a:r>
            <a:endParaRPr lang="en-US" b="0" dirty="0">
              <a:latin typeface="Calibri"/>
              <a:cs typeface="Calibri"/>
            </a:endParaRPr>
          </a:p>
          <a:p>
            <a:pPr marL="698500" lvl="1" indent="-228600" algn="just">
              <a:lnSpc>
                <a:spcPts val="2305"/>
              </a:lnSpc>
              <a:buSzPct val="41666"/>
              <a:buFont typeface="Courier New"/>
              <a:buChar char="o"/>
              <a:tabLst>
                <a:tab pos="698500" algn="l"/>
              </a:tabLst>
            </a:pPr>
            <a:r>
              <a:rPr lang="en-US" b="0" dirty="0">
                <a:latin typeface="Calibri"/>
                <a:cs typeface="Calibri"/>
              </a:rPr>
              <a:t>Prevalence</a:t>
            </a:r>
            <a:r>
              <a:rPr lang="en-US" b="0" spc="-40" dirty="0">
                <a:latin typeface="Calibri"/>
                <a:cs typeface="Calibri"/>
              </a:rPr>
              <a:t> </a:t>
            </a:r>
            <a:r>
              <a:rPr lang="en-US" b="0" dirty="0">
                <a:latin typeface="Calibri"/>
                <a:cs typeface="Calibri"/>
              </a:rPr>
              <a:t>&amp;</a:t>
            </a:r>
            <a:r>
              <a:rPr lang="en-US" b="0" spc="-55" dirty="0">
                <a:latin typeface="Calibri"/>
                <a:cs typeface="Calibri"/>
              </a:rPr>
              <a:t> </a:t>
            </a:r>
            <a:r>
              <a:rPr lang="en-US" b="0" spc="-10" dirty="0">
                <a:latin typeface="Calibri"/>
                <a:cs typeface="Calibri"/>
              </a:rPr>
              <a:t>Penetration</a:t>
            </a:r>
            <a:endParaRPr lang="en-US" b="0" dirty="0">
              <a:latin typeface="Calibri"/>
              <a:cs typeface="Calibri"/>
            </a:endParaRPr>
          </a:p>
          <a:p>
            <a:pPr marL="698500" lvl="1" indent="-228600" algn="just">
              <a:lnSpc>
                <a:spcPts val="2590"/>
              </a:lnSpc>
              <a:buSzPct val="41666"/>
              <a:buFont typeface="Courier New"/>
              <a:buChar char="o"/>
              <a:tabLst>
                <a:tab pos="698500" algn="l"/>
              </a:tabLst>
            </a:pPr>
            <a:r>
              <a:rPr lang="en-US" b="0" dirty="0">
                <a:latin typeface="Calibri"/>
                <a:cs typeface="Calibri"/>
              </a:rPr>
              <a:t>DMH Service</a:t>
            </a:r>
            <a:r>
              <a:rPr lang="en-US" b="0" spc="-40" dirty="0">
                <a:latin typeface="Calibri"/>
                <a:cs typeface="Calibri"/>
              </a:rPr>
              <a:t> </a:t>
            </a:r>
            <a:r>
              <a:rPr lang="en-US" b="0" dirty="0">
                <a:latin typeface="Calibri"/>
                <a:cs typeface="Calibri"/>
              </a:rPr>
              <a:t>trends</a:t>
            </a:r>
            <a:r>
              <a:rPr lang="en-US" b="0" spc="-30" dirty="0">
                <a:latin typeface="Calibri"/>
                <a:cs typeface="Calibri"/>
              </a:rPr>
              <a:t> </a:t>
            </a:r>
            <a:r>
              <a:rPr lang="en-US" b="0" dirty="0">
                <a:latin typeface="Calibri"/>
                <a:cs typeface="Calibri"/>
              </a:rPr>
              <a:t>by</a:t>
            </a:r>
            <a:r>
              <a:rPr lang="en-US" b="0" spc="-30" dirty="0">
                <a:latin typeface="Calibri"/>
                <a:cs typeface="Calibri"/>
              </a:rPr>
              <a:t> </a:t>
            </a:r>
            <a:r>
              <a:rPr lang="en-US" b="0" dirty="0">
                <a:latin typeface="Calibri"/>
                <a:cs typeface="Calibri"/>
              </a:rPr>
              <a:t>LME/MCO</a:t>
            </a:r>
          </a:p>
          <a:p>
            <a:pPr marL="698500" lvl="1" indent="-228600" algn="just">
              <a:lnSpc>
                <a:spcPts val="2590"/>
              </a:lnSpc>
              <a:buSzPct val="41666"/>
              <a:buFont typeface="Courier New"/>
              <a:buChar char="o"/>
              <a:tabLst>
                <a:tab pos="698500" algn="l"/>
              </a:tabLst>
            </a:pPr>
            <a:r>
              <a:rPr lang="en-US" b="0" dirty="0">
                <a:latin typeface="Calibri"/>
                <a:cs typeface="Calibri"/>
              </a:rPr>
              <a:t>LME/MCO</a:t>
            </a:r>
            <a:r>
              <a:rPr lang="en-US" b="0" spc="-55" dirty="0">
                <a:latin typeface="Calibri"/>
                <a:cs typeface="Calibri"/>
              </a:rPr>
              <a:t> </a:t>
            </a:r>
            <a:r>
              <a:rPr lang="en-US" b="0" dirty="0">
                <a:latin typeface="Calibri"/>
                <a:cs typeface="Calibri"/>
              </a:rPr>
              <a:t>performance</a:t>
            </a:r>
            <a:r>
              <a:rPr lang="en-US" b="0" spc="-60" dirty="0">
                <a:latin typeface="Calibri"/>
                <a:cs typeface="Calibri"/>
              </a:rPr>
              <a:t> </a:t>
            </a:r>
            <a:r>
              <a:rPr lang="en-US" b="0" dirty="0">
                <a:latin typeface="Calibri"/>
                <a:cs typeface="Calibri"/>
              </a:rPr>
              <a:t>measures</a:t>
            </a:r>
            <a:r>
              <a:rPr lang="en-US" b="0" spc="-45" dirty="0">
                <a:latin typeface="Calibri"/>
                <a:cs typeface="Calibri"/>
              </a:rPr>
              <a:t> </a:t>
            </a:r>
            <a:r>
              <a:rPr lang="en-US" b="0" dirty="0">
                <a:latin typeface="Calibri"/>
                <a:cs typeface="Calibri"/>
              </a:rPr>
              <a:t>related</a:t>
            </a:r>
            <a:r>
              <a:rPr lang="en-US" b="0" spc="-45" dirty="0">
                <a:latin typeface="Calibri"/>
                <a:cs typeface="Calibri"/>
              </a:rPr>
              <a:t> </a:t>
            </a:r>
            <a:r>
              <a:rPr lang="en-US" b="0" dirty="0">
                <a:latin typeface="Calibri"/>
                <a:cs typeface="Calibri"/>
              </a:rPr>
              <a:t>to</a:t>
            </a:r>
            <a:r>
              <a:rPr lang="en-US" b="0" spc="-65" dirty="0">
                <a:latin typeface="Calibri"/>
                <a:cs typeface="Calibri"/>
              </a:rPr>
              <a:t> </a:t>
            </a:r>
            <a:r>
              <a:rPr lang="en-US" b="0" dirty="0">
                <a:latin typeface="Calibri"/>
                <a:cs typeface="Calibri"/>
              </a:rPr>
              <a:t>service</a:t>
            </a:r>
            <a:r>
              <a:rPr lang="en-US" b="0" spc="-35" dirty="0">
                <a:latin typeface="Calibri"/>
                <a:cs typeface="Calibri"/>
              </a:rPr>
              <a:t> </a:t>
            </a:r>
            <a:r>
              <a:rPr lang="en-US" b="0" spc="-10" dirty="0">
                <a:latin typeface="Calibri"/>
                <a:cs typeface="Calibri"/>
              </a:rPr>
              <a:t>access</a:t>
            </a:r>
            <a:endParaRPr lang="en-US" b="0" dirty="0">
              <a:latin typeface="Calibri"/>
              <a:cs typeface="Calibri"/>
            </a:endParaRPr>
          </a:p>
          <a:p>
            <a:pPr marL="698500" lvl="1" indent="-228600" algn="just">
              <a:lnSpc>
                <a:spcPts val="2025"/>
              </a:lnSpc>
              <a:buSzPct val="41666"/>
              <a:buFont typeface="Courier New"/>
              <a:buChar char="o"/>
              <a:tabLst>
                <a:tab pos="698500" algn="l"/>
              </a:tabLst>
            </a:pPr>
            <a:r>
              <a:rPr lang="en-US" b="0" dirty="0">
                <a:latin typeface="Calibri"/>
                <a:cs typeface="Calibri"/>
              </a:rPr>
              <a:t>Consumer</a:t>
            </a:r>
            <a:r>
              <a:rPr lang="en-US" b="0" spc="-10" dirty="0">
                <a:latin typeface="Calibri"/>
                <a:cs typeface="Calibri"/>
              </a:rPr>
              <a:t> surveys</a:t>
            </a:r>
            <a:endParaRPr lang="en-US" b="0" dirty="0">
              <a:latin typeface="Calibri"/>
              <a:cs typeface="Calibri"/>
            </a:endParaRPr>
          </a:p>
          <a:p>
            <a:pPr marL="698500" lvl="1" indent="-228600" algn="just">
              <a:lnSpc>
                <a:spcPts val="2305"/>
              </a:lnSpc>
              <a:buSzPct val="41666"/>
              <a:buFont typeface="Courier New"/>
              <a:buChar char="o"/>
              <a:tabLst>
                <a:tab pos="698500" algn="l"/>
              </a:tabLst>
            </a:pPr>
            <a:r>
              <a:rPr lang="en-US" b="0" spc="-20" dirty="0">
                <a:latin typeface="Calibri"/>
                <a:cs typeface="Calibri"/>
              </a:rPr>
              <a:t>Telehealth</a:t>
            </a:r>
            <a:r>
              <a:rPr lang="en-US" b="0" spc="-10" dirty="0">
                <a:latin typeface="Calibri"/>
                <a:cs typeface="Calibri"/>
              </a:rPr>
              <a:t> </a:t>
            </a:r>
            <a:r>
              <a:rPr lang="en-US" b="0" dirty="0">
                <a:latin typeface="Calibri"/>
                <a:cs typeface="Calibri"/>
              </a:rPr>
              <a:t>service</a:t>
            </a:r>
            <a:r>
              <a:rPr lang="en-US" b="0" spc="-5" dirty="0">
                <a:latin typeface="Calibri"/>
                <a:cs typeface="Calibri"/>
              </a:rPr>
              <a:t> </a:t>
            </a:r>
            <a:r>
              <a:rPr lang="en-US" b="0" spc="-10" dirty="0">
                <a:latin typeface="Calibri"/>
                <a:cs typeface="Calibri"/>
              </a:rPr>
              <a:t>utilization</a:t>
            </a:r>
            <a:endParaRPr lang="en-US" b="0" dirty="0">
              <a:latin typeface="Calibri"/>
              <a:cs typeface="Calibri"/>
            </a:endParaRPr>
          </a:p>
          <a:p>
            <a:pPr marL="698500" lvl="1" indent="-228600">
              <a:lnSpc>
                <a:spcPts val="2590"/>
              </a:lnSpc>
              <a:buSzPct val="41666"/>
              <a:buFont typeface="Courier New"/>
              <a:buChar char="o"/>
              <a:tabLst>
                <a:tab pos="698500" algn="l"/>
              </a:tabLst>
            </a:pPr>
            <a:endParaRPr lang="en-US" b="0" dirty="0">
              <a:latin typeface="Calibri"/>
              <a:cs typeface="Calibri"/>
            </a:endParaRPr>
          </a:p>
        </p:txBody>
      </p:sp>
    </p:spTree>
    <p:extLst>
      <p:ext uri="{BB962C8B-B14F-4D97-AF65-F5344CB8AC3E}">
        <p14:creationId xmlns:p14="http://schemas.microsoft.com/office/powerpoint/2010/main" val="42523148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Freeform: Shape 8">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27BDAF1-265A-794B-6E3D-FE91D87CAFE5}"/>
              </a:ext>
            </a:extLst>
          </p:cNvPr>
          <p:cNvSpPr>
            <a:spLocks noGrp="1"/>
          </p:cNvSpPr>
          <p:nvPr>
            <p:ph type="title"/>
          </p:nvPr>
        </p:nvSpPr>
        <p:spPr>
          <a:xfrm>
            <a:off x="1524003" y="1999615"/>
            <a:ext cx="9144000" cy="2764028"/>
          </a:xfrm>
        </p:spPr>
        <p:txBody>
          <a:bodyPr vert="horz" lIns="91440" tIns="45720" rIns="91440" bIns="45720" rtlCol="0" anchor="ctr">
            <a:normAutofit/>
          </a:bodyPr>
          <a:lstStyle/>
          <a:p>
            <a:pPr algn="ctr"/>
            <a:r>
              <a:rPr lang="en-US" sz="7200" kern="1200">
                <a:latin typeface="+mj-lt"/>
                <a:ea typeface="+mj-ea"/>
                <a:cs typeface="+mj-cs"/>
              </a:rPr>
              <a:t>IDD</a:t>
            </a:r>
            <a:endParaRPr lang="en-US" sz="7200" kern="1200"/>
          </a:p>
        </p:txBody>
      </p:sp>
      <p:sp>
        <p:nvSpPr>
          <p:cNvPr id="13" name="Rectangle 12">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29840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Freeform: Shape 8">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27BDAF1-265A-794B-6E3D-FE91D87CAFE5}"/>
              </a:ext>
            </a:extLst>
          </p:cNvPr>
          <p:cNvSpPr>
            <a:spLocks noGrp="1"/>
          </p:cNvSpPr>
          <p:nvPr>
            <p:ph type="title"/>
          </p:nvPr>
        </p:nvSpPr>
        <p:spPr>
          <a:xfrm>
            <a:off x="1524003" y="1266190"/>
            <a:ext cx="9144000" cy="4154678"/>
          </a:xfrm>
        </p:spPr>
        <p:txBody>
          <a:bodyPr vert="horz" lIns="91440" tIns="45720" rIns="91440" bIns="45720" rtlCol="0" anchor="ctr">
            <a:normAutofit/>
          </a:bodyPr>
          <a:lstStyle/>
          <a:p>
            <a:pPr algn="ctr"/>
            <a:r>
              <a:rPr lang="en-US" sz="2800" dirty="0"/>
              <a:t>SCFAC Ask: Advocate for additional Innovations slots. Develop a comprehensive plan to address needs in annual report. </a:t>
            </a:r>
            <a:br>
              <a:rPr lang="en-US" sz="2800" dirty="0">
                <a:cs typeface="Calibri Light"/>
              </a:rPr>
            </a:br>
            <a:br>
              <a:rPr lang="en-US" sz="7200" dirty="0"/>
            </a:br>
            <a:r>
              <a:rPr lang="en-US" sz="2800" dirty="0">
                <a:cs typeface="Calibri Light"/>
              </a:rPr>
              <a:t>DMH/DD/SUS Goals: Develop and share a comprehensive plan to meet the needs of individuals on the registry of unmet needs</a:t>
            </a:r>
            <a:endParaRPr lang="en-US" sz="7200" kern="1200" dirty="0">
              <a:latin typeface="+mj-lt"/>
              <a:cs typeface="Calibri Light"/>
            </a:endParaRPr>
          </a:p>
        </p:txBody>
      </p:sp>
      <p:sp>
        <p:nvSpPr>
          <p:cNvPr id="13" name="Rectangle 12">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5" name="Straight Arrow Connector 4">
            <a:extLst>
              <a:ext uri="{FF2B5EF4-FFF2-40B4-BE49-F238E27FC236}">
                <a16:creationId xmlns:a16="http://schemas.microsoft.com/office/drawing/2014/main" id="{33A38DB3-CD34-8F37-971C-AFBB33BFBFF8}"/>
              </a:ext>
            </a:extLst>
          </p:cNvPr>
          <p:cNvCxnSpPr/>
          <p:nvPr/>
        </p:nvCxnSpPr>
        <p:spPr>
          <a:xfrm flipV="1">
            <a:off x="1657350" y="2238375"/>
            <a:ext cx="1556384" cy="9525"/>
          </a:xfrm>
          <a:prstGeom prst="straightConnector1">
            <a:avLst/>
          </a:prstGeom>
          <a:ln/>
        </p:spPr>
        <p:style>
          <a:lnRef idx="3">
            <a:schemeClr val="accent1"/>
          </a:lnRef>
          <a:fillRef idx="0">
            <a:schemeClr val="accent1"/>
          </a:fillRef>
          <a:effectRef idx="2">
            <a:schemeClr val="accent1"/>
          </a:effectRef>
          <a:fontRef idx="minor">
            <a:schemeClr val="tx1"/>
          </a:fontRef>
        </p:style>
      </p:cxnSp>
      <p:cxnSp>
        <p:nvCxnSpPr>
          <p:cNvPr id="6" name="Straight Arrow Connector 5">
            <a:extLst>
              <a:ext uri="{FF2B5EF4-FFF2-40B4-BE49-F238E27FC236}">
                <a16:creationId xmlns:a16="http://schemas.microsoft.com/office/drawing/2014/main" id="{B5AF462F-7266-BF8A-8FEB-E9B8F5C6D70C}"/>
              </a:ext>
            </a:extLst>
          </p:cNvPr>
          <p:cNvCxnSpPr>
            <a:cxnSpLocks/>
          </p:cNvCxnSpPr>
          <p:nvPr/>
        </p:nvCxnSpPr>
        <p:spPr>
          <a:xfrm flipV="1">
            <a:off x="1781175" y="4019549"/>
            <a:ext cx="2699384" cy="19050"/>
          </a:xfrm>
          <a:prstGeom prst="straightConnector1">
            <a:avLst/>
          </a:prstGeom>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291958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84785" y="633579"/>
            <a:ext cx="10457689" cy="548640"/>
          </a:xfrm>
        </p:spPr>
        <p:txBody>
          <a:bodyPr/>
          <a:lstStyle/>
          <a:p>
            <a:r>
              <a:rPr lang="en-US" dirty="0">
                <a:latin typeface="+mn-lt"/>
              </a:rPr>
              <a:t>Needs of Individuals on the Waitlist</a:t>
            </a:r>
          </a:p>
        </p:txBody>
      </p:sp>
      <p:sp>
        <p:nvSpPr>
          <p:cNvPr id="8" name="Text Placeholder 7"/>
          <p:cNvSpPr>
            <a:spLocks noGrp="1"/>
          </p:cNvSpPr>
          <p:nvPr>
            <p:ph type="body" sz="quarter" idx="10"/>
          </p:nvPr>
        </p:nvSpPr>
        <p:spPr>
          <a:xfrm>
            <a:off x="577850" y="1297473"/>
            <a:ext cx="9996488" cy="4753943"/>
          </a:xfrm>
        </p:spPr>
        <p:txBody>
          <a:bodyPr vert="horz" lIns="91440" tIns="45720" rIns="91440" bIns="45720" rtlCol="0" anchor="t">
            <a:noAutofit/>
          </a:bodyPr>
          <a:lstStyle/>
          <a:p>
            <a:r>
              <a:rPr lang="en-US" b="0" dirty="0">
                <a:latin typeface="+mn-lt"/>
              </a:rPr>
              <a:t>Updated Waitlist Reporting </a:t>
            </a:r>
          </a:p>
          <a:p>
            <a:pPr marL="575945" lvl="1" indent="-233045"/>
            <a:r>
              <a:rPr lang="en-US" b="0" dirty="0">
                <a:latin typeface="+mn-lt"/>
              </a:rPr>
              <a:t>Standardized format</a:t>
            </a:r>
          </a:p>
          <a:p>
            <a:pPr marL="575945" lvl="1" indent="-233045"/>
            <a:r>
              <a:rPr lang="en-US" b="0" dirty="0">
                <a:latin typeface="+mn-lt"/>
              </a:rPr>
              <a:t>Richer data and understanding of individual experiences </a:t>
            </a:r>
          </a:p>
          <a:p>
            <a:pPr marL="575945" lvl="1" indent="-233045"/>
            <a:r>
              <a:rPr lang="en-US" b="0" dirty="0">
                <a:latin typeface="+mn-lt"/>
                <a:cs typeface="Arial"/>
              </a:rPr>
              <a:t>Ability to digest, analyze, and use the data to understand the needs of individuals waiting for Innovations</a:t>
            </a:r>
            <a:endParaRPr lang="en-US" b="0" dirty="0">
              <a:latin typeface="+mn-lt"/>
            </a:endParaRPr>
          </a:p>
          <a:p>
            <a:pPr marL="342900" lvl="1" indent="0">
              <a:buNone/>
            </a:pPr>
            <a:endParaRPr lang="en-US" b="0" dirty="0">
              <a:latin typeface="+mn-lt"/>
              <a:cs typeface="Arial"/>
            </a:endParaRPr>
          </a:p>
          <a:p>
            <a:r>
              <a:rPr lang="en-US" b="0" dirty="0">
                <a:latin typeface="+mn-lt"/>
              </a:rPr>
              <a:t>Report includes data on services being provided including state-funded, B3, and 1915i. </a:t>
            </a:r>
          </a:p>
          <a:p>
            <a:pPr marL="0" indent="0">
              <a:buNone/>
            </a:pPr>
            <a:endParaRPr lang="en-US" b="0" dirty="0">
              <a:latin typeface="+mn-lt"/>
              <a:cs typeface="Arial"/>
            </a:endParaRPr>
          </a:p>
          <a:p>
            <a:r>
              <a:rPr lang="en-US" b="0" dirty="0">
                <a:latin typeface="+mn-lt"/>
              </a:rPr>
              <a:t>Additional Categories include:</a:t>
            </a:r>
          </a:p>
          <a:p>
            <a:pPr marL="575945" lvl="1" indent="-233045"/>
            <a:r>
              <a:rPr lang="en-US" b="0" dirty="0">
                <a:latin typeface="+mn-lt"/>
              </a:rPr>
              <a:t>Living arrangement</a:t>
            </a:r>
          </a:p>
          <a:p>
            <a:pPr marL="575945" lvl="1" indent="-233045"/>
            <a:r>
              <a:rPr lang="en-US" b="0" dirty="0">
                <a:latin typeface="+mn-lt"/>
              </a:rPr>
              <a:t>Guardianship status</a:t>
            </a:r>
          </a:p>
          <a:p>
            <a:pPr marL="575945" lvl="1" indent="-233045"/>
            <a:r>
              <a:rPr lang="en-US" b="0" dirty="0">
                <a:latin typeface="+mn-lt"/>
              </a:rPr>
              <a:t>Co-occurring diagnoses </a:t>
            </a:r>
          </a:p>
          <a:p>
            <a:pPr marL="575945" lvl="1" indent="-233045"/>
            <a:r>
              <a:rPr lang="en-US" b="0" dirty="0">
                <a:latin typeface="+mn-lt"/>
              </a:rPr>
              <a:t>Risks for hospitalization, homelessness, medical emergencies, etc. </a:t>
            </a:r>
          </a:p>
          <a:p>
            <a:endParaRPr lang="en-US" dirty="0"/>
          </a:p>
        </p:txBody>
      </p:sp>
      <p:sp>
        <p:nvSpPr>
          <p:cNvPr id="9" name="Text Placeholder 8"/>
          <p:cNvSpPr>
            <a:spLocks noGrp="1"/>
          </p:cNvSpPr>
          <p:nvPr>
            <p:ph type="body" sz="quarter" idx="11"/>
          </p:nvPr>
        </p:nvSpPr>
        <p:spPr/>
        <p:txBody>
          <a:bodyPr/>
          <a:lstStyle/>
          <a:p>
            <a:r>
              <a:rPr lang="en-US"/>
              <a:t>SOURCE: MEM016-MD Template</a:t>
            </a:r>
          </a:p>
        </p:txBody>
      </p:sp>
    </p:spTree>
    <p:extLst>
      <p:ext uri="{BB962C8B-B14F-4D97-AF65-F5344CB8AC3E}">
        <p14:creationId xmlns:p14="http://schemas.microsoft.com/office/powerpoint/2010/main" val="1072437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0286476B-77E6-7704-315E-D77F363E2E10}"/>
              </a:ext>
            </a:extLst>
          </p:cNvPr>
          <p:cNvGraphicFramePr>
            <a:graphicFrameLocks noGrp="1"/>
          </p:cNvGraphicFramePr>
          <p:nvPr>
            <p:ph idx="1"/>
            <p:extLst>
              <p:ext uri="{D42A27DB-BD31-4B8C-83A1-F6EECF244321}">
                <p14:modId xmlns:p14="http://schemas.microsoft.com/office/powerpoint/2010/main" val="227187822"/>
              </p:ext>
            </p:extLst>
          </p:nvPr>
        </p:nvGraphicFramePr>
        <p:xfrm>
          <a:off x="3244272" y="44532"/>
          <a:ext cx="8740296" cy="6710228"/>
        </p:xfrm>
        <a:graphic>
          <a:graphicData uri="http://schemas.openxmlformats.org/drawingml/2006/table">
            <a:tbl>
              <a:tblPr firstRow="1" bandRow="1">
                <a:tableStyleId>{5C22544A-7EE6-4342-B048-85BDC9FD1C3A}</a:tableStyleId>
              </a:tblPr>
              <a:tblGrid>
                <a:gridCol w="2185074">
                  <a:extLst>
                    <a:ext uri="{9D8B030D-6E8A-4147-A177-3AD203B41FA5}">
                      <a16:colId xmlns:a16="http://schemas.microsoft.com/office/drawing/2014/main" val="1102418351"/>
                    </a:ext>
                  </a:extLst>
                </a:gridCol>
                <a:gridCol w="2185074">
                  <a:extLst>
                    <a:ext uri="{9D8B030D-6E8A-4147-A177-3AD203B41FA5}">
                      <a16:colId xmlns:a16="http://schemas.microsoft.com/office/drawing/2014/main" val="3486784856"/>
                    </a:ext>
                  </a:extLst>
                </a:gridCol>
                <a:gridCol w="2185074">
                  <a:extLst>
                    <a:ext uri="{9D8B030D-6E8A-4147-A177-3AD203B41FA5}">
                      <a16:colId xmlns:a16="http://schemas.microsoft.com/office/drawing/2014/main" val="201578659"/>
                    </a:ext>
                  </a:extLst>
                </a:gridCol>
                <a:gridCol w="2185074">
                  <a:extLst>
                    <a:ext uri="{9D8B030D-6E8A-4147-A177-3AD203B41FA5}">
                      <a16:colId xmlns:a16="http://schemas.microsoft.com/office/drawing/2014/main" val="1162299044"/>
                    </a:ext>
                  </a:extLst>
                </a:gridCol>
              </a:tblGrid>
              <a:tr h="405316">
                <a:tc>
                  <a:txBody>
                    <a:bodyPr/>
                    <a:lstStyle/>
                    <a:p>
                      <a:pPr algn="ctr"/>
                      <a:r>
                        <a:rPr lang="en-US" sz="1400"/>
                        <a:t>Area</a:t>
                      </a:r>
                    </a:p>
                  </a:txBody>
                  <a:tcPr/>
                </a:tc>
                <a:tc>
                  <a:txBody>
                    <a:bodyPr/>
                    <a:lstStyle/>
                    <a:p>
                      <a:pPr algn="ctr"/>
                      <a:r>
                        <a:rPr lang="en-US" sz="1400"/>
                        <a:t>Deliverable</a:t>
                      </a:r>
                    </a:p>
                  </a:txBody>
                  <a:tcPr/>
                </a:tc>
                <a:tc>
                  <a:txBody>
                    <a:bodyPr/>
                    <a:lstStyle/>
                    <a:p>
                      <a:pPr algn="ctr"/>
                      <a:r>
                        <a:rPr lang="en-US" sz="1400"/>
                        <a:t>SCFAC Due Date </a:t>
                      </a:r>
                    </a:p>
                  </a:txBody>
                  <a:tcPr/>
                </a:tc>
                <a:tc>
                  <a:txBody>
                    <a:bodyPr/>
                    <a:lstStyle/>
                    <a:p>
                      <a:pPr lvl="0" algn="ctr">
                        <a:buNone/>
                      </a:pPr>
                      <a:r>
                        <a:rPr lang="en-US" sz="1400"/>
                        <a:t>Progress</a:t>
                      </a:r>
                    </a:p>
                  </a:txBody>
                  <a:tcPr/>
                </a:tc>
                <a:extLst>
                  <a:ext uri="{0D108BD9-81ED-4DB2-BD59-A6C34878D82A}">
                    <a16:rowId xmlns:a16="http://schemas.microsoft.com/office/drawing/2014/main" val="215957915"/>
                  </a:ext>
                </a:extLst>
              </a:tr>
              <a:tr h="645503">
                <a:tc>
                  <a:txBody>
                    <a:bodyPr/>
                    <a:lstStyle/>
                    <a:p>
                      <a:pPr algn="ctr"/>
                      <a:r>
                        <a:rPr lang="en-US" sz="1400" b="0"/>
                        <a:t>Veterans</a:t>
                      </a:r>
                    </a:p>
                  </a:txBody>
                  <a:tcPr/>
                </a:tc>
                <a:tc>
                  <a:txBody>
                    <a:bodyPr/>
                    <a:lstStyle/>
                    <a:p>
                      <a:pPr algn="ctr"/>
                      <a:r>
                        <a:rPr lang="en-US" sz="1400" b="0"/>
                        <a:t>Continue to participate in Governor’s Working Group</a:t>
                      </a:r>
                    </a:p>
                  </a:txBody>
                  <a:tcPr/>
                </a:tc>
                <a:tc>
                  <a:txBody>
                    <a:bodyPr/>
                    <a:lstStyle/>
                    <a:p>
                      <a:pPr algn="ctr"/>
                      <a:r>
                        <a:rPr lang="en-US" sz="1400" b="0"/>
                        <a:t>December 31, 2023</a:t>
                      </a:r>
                    </a:p>
                  </a:txBody>
                  <a:tcPr/>
                </a:tc>
                <a:tc>
                  <a:txBody>
                    <a:bodyPr/>
                    <a:lstStyle/>
                    <a:p>
                      <a:pPr lvl="0" algn="ctr">
                        <a:buNone/>
                      </a:pPr>
                      <a:r>
                        <a:rPr lang="en-US" sz="1400" b="0"/>
                        <a:t>In-Progress</a:t>
                      </a:r>
                    </a:p>
                  </a:txBody>
                  <a:tcPr/>
                </a:tc>
                <a:extLst>
                  <a:ext uri="{0D108BD9-81ED-4DB2-BD59-A6C34878D82A}">
                    <a16:rowId xmlns:a16="http://schemas.microsoft.com/office/drawing/2014/main" val="1635200313"/>
                  </a:ext>
                </a:extLst>
              </a:tr>
              <a:tr h="780609">
                <a:tc>
                  <a:txBody>
                    <a:bodyPr/>
                    <a:lstStyle/>
                    <a:p>
                      <a:pPr algn="ctr"/>
                      <a:r>
                        <a:rPr lang="en-US" sz="1400" b="0"/>
                        <a:t>Veterans</a:t>
                      </a:r>
                    </a:p>
                  </a:txBody>
                  <a:tcPr/>
                </a:tc>
                <a:tc>
                  <a:txBody>
                    <a:bodyPr/>
                    <a:lstStyle/>
                    <a:p>
                      <a:pPr algn="ctr"/>
                      <a:r>
                        <a:rPr lang="en-US" sz="1400" b="0"/>
                        <a:t>Plan of Action developed for “Ask the Question” campaign</a:t>
                      </a:r>
                    </a:p>
                  </a:txBody>
                  <a:tcPr/>
                </a:tc>
                <a:tc>
                  <a:txBody>
                    <a:bodyPr/>
                    <a:lstStyle/>
                    <a:p>
                      <a:pPr algn="ctr"/>
                      <a:r>
                        <a:rPr lang="en-US" sz="1400" b="0"/>
                        <a:t>October 1, 2023</a:t>
                      </a:r>
                    </a:p>
                  </a:txBody>
                  <a:tcPr/>
                </a:tc>
                <a:tc>
                  <a:txBody>
                    <a:bodyPr/>
                    <a:lstStyle/>
                    <a:p>
                      <a:pPr lvl="0" algn="ctr">
                        <a:buNone/>
                      </a:pPr>
                      <a:r>
                        <a:rPr lang="en-US" sz="1400" b="0"/>
                        <a:t>In-Progress</a:t>
                      </a:r>
                    </a:p>
                  </a:txBody>
                  <a:tcPr/>
                </a:tc>
                <a:extLst>
                  <a:ext uri="{0D108BD9-81ED-4DB2-BD59-A6C34878D82A}">
                    <a16:rowId xmlns:a16="http://schemas.microsoft.com/office/drawing/2014/main" val="1156191552"/>
                  </a:ext>
                </a:extLst>
              </a:tr>
              <a:tr h="2431891">
                <a:tc>
                  <a:txBody>
                    <a:bodyPr/>
                    <a:lstStyle/>
                    <a:p>
                      <a:pPr algn="ctr"/>
                      <a:r>
                        <a:rPr lang="en-US" sz="1400" b="0"/>
                        <a:t>Veterans</a:t>
                      </a:r>
                    </a:p>
                  </a:txBody>
                  <a:tcPr/>
                </a:tc>
                <a:tc>
                  <a:txBody>
                    <a:bodyPr/>
                    <a:lstStyle/>
                    <a:p>
                      <a:pPr algn="ctr"/>
                      <a:r>
                        <a:rPr lang="en-US" sz="1400" b="0" i="0" kern="1200" dirty="0">
                          <a:solidFill>
                            <a:schemeClr val="dk1"/>
                          </a:solidFill>
                          <a:effectLst/>
                          <a:latin typeface="+mn-lt"/>
                          <a:ea typeface="+mn-ea"/>
                          <a:cs typeface="+mn-cs"/>
                        </a:rPr>
                        <a:t>Continued elevation of NC Serves. </a:t>
                      </a:r>
                    </a:p>
                    <a:p>
                      <a:pPr algn="ctr"/>
                      <a:r>
                        <a:rPr lang="en-US" sz="1400" b="0" i="0" kern="1200" dirty="0">
                          <a:solidFill>
                            <a:schemeClr val="dk1"/>
                          </a:solidFill>
                          <a:effectLst/>
                          <a:latin typeface="+mn-lt"/>
                          <a:ea typeface="+mn-ea"/>
                          <a:cs typeface="+mn-cs"/>
                        </a:rPr>
                        <a:t>Continued conversation about </a:t>
                      </a:r>
                    </a:p>
                    <a:p>
                      <a:pPr algn="ctr"/>
                      <a:r>
                        <a:rPr lang="en-US" sz="1400" b="0" i="0" kern="1200" dirty="0">
                          <a:solidFill>
                            <a:schemeClr val="dk1"/>
                          </a:solidFill>
                          <a:effectLst/>
                          <a:latin typeface="+mn-lt"/>
                          <a:ea typeface="+mn-ea"/>
                          <a:cs typeface="+mn-cs"/>
                        </a:rPr>
                        <a:t>needs of veterans/military/families and promote innovative and specialized treatment and resources that </a:t>
                      </a:r>
                    </a:p>
                    <a:p>
                      <a:pPr algn="ctr"/>
                      <a:r>
                        <a:rPr lang="en-US" sz="1400" b="0" i="0" kern="1200" dirty="0">
                          <a:solidFill>
                            <a:schemeClr val="dk1"/>
                          </a:solidFill>
                          <a:effectLst/>
                          <a:latin typeface="+mn-lt"/>
                          <a:ea typeface="+mn-ea"/>
                          <a:cs typeface="+mn-cs"/>
                        </a:rPr>
                        <a:t>support the population.</a:t>
                      </a:r>
                      <a:endParaRPr lang="en-US" sz="1400" b="0" dirty="0"/>
                    </a:p>
                  </a:txBody>
                  <a:tcPr/>
                </a:tc>
                <a:tc>
                  <a:txBody>
                    <a:bodyPr/>
                    <a:lstStyle/>
                    <a:p>
                      <a:pPr algn="ctr"/>
                      <a:r>
                        <a:rPr lang="en-US" sz="1400" b="0"/>
                        <a:t>December 31, 2023</a:t>
                      </a:r>
                    </a:p>
                  </a:txBody>
                  <a:tcPr/>
                </a:tc>
                <a:tc>
                  <a:txBody>
                    <a:bodyPr/>
                    <a:lstStyle/>
                    <a:p>
                      <a:pPr lvl="0" algn="ctr">
                        <a:buNone/>
                      </a:pPr>
                      <a:r>
                        <a:rPr lang="en-US" sz="1400" b="0"/>
                        <a:t>In-Progress</a:t>
                      </a:r>
                    </a:p>
                  </a:txBody>
                  <a:tcPr/>
                </a:tc>
                <a:extLst>
                  <a:ext uri="{0D108BD9-81ED-4DB2-BD59-A6C34878D82A}">
                    <a16:rowId xmlns:a16="http://schemas.microsoft.com/office/drawing/2014/main" val="920232350"/>
                  </a:ext>
                </a:extLst>
              </a:tr>
              <a:tr h="645503">
                <a:tc>
                  <a:txBody>
                    <a:bodyPr/>
                    <a:lstStyle/>
                    <a:p>
                      <a:pPr algn="ctr"/>
                      <a:r>
                        <a:rPr lang="en-US" sz="1400" b="0"/>
                        <a:t>Communications</a:t>
                      </a:r>
                    </a:p>
                  </a:txBody>
                  <a:tcPr/>
                </a:tc>
                <a:tc>
                  <a:txBody>
                    <a:bodyPr/>
                    <a:lstStyle/>
                    <a:p>
                      <a:pPr algn="ctr"/>
                      <a:r>
                        <a:rPr lang="en-US" sz="1400" b="0"/>
                        <a:t>Present Accessible Communications Plan</a:t>
                      </a:r>
                    </a:p>
                  </a:txBody>
                  <a:tcPr/>
                </a:tc>
                <a:tc>
                  <a:txBody>
                    <a:bodyPr/>
                    <a:lstStyle/>
                    <a:p>
                      <a:pPr algn="ctr"/>
                      <a:r>
                        <a:rPr lang="en-US" sz="1400" b="0"/>
                        <a:t>December 31, 2023</a:t>
                      </a:r>
                    </a:p>
                  </a:txBody>
                  <a:tcPr/>
                </a:tc>
                <a:tc>
                  <a:txBody>
                    <a:bodyPr/>
                    <a:lstStyle/>
                    <a:p>
                      <a:pPr lvl="0" algn="ctr">
                        <a:buNone/>
                      </a:pPr>
                      <a:r>
                        <a:rPr lang="en-US" sz="1400" b="0"/>
                        <a:t>In-Progress</a:t>
                      </a:r>
                    </a:p>
                  </a:txBody>
                  <a:tcPr/>
                </a:tc>
                <a:extLst>
                  <a:ext uri="{0D108BD9-81ED-4DB2-BD59-A6C34878D82A}">
                    <a16:rowId xmlns:a16="http://schemas.microsoft.com/office/drawing/2014/main" val="2606459396"/>
                  </a:ext>
                </a:extLst>
              </a:tr>
              <a:tr h="780609">
                <a:tc>
                  <a:txBody>
                    <a:bodyPr/>
                    <a:lstStyle/>
                    <a:p>
                      <a:pPr algn="ctr"/>
                      <a:r>
                        <a:rPr lang="en-US" sz="1400" b="0"/>
                        <a:t>Reporting</a:t>
                      </a:r>
                    </a:p>
                  </a:txBody>
                  <a:tcPr/>
                </a:tc>
                <a:tc>
                  <a:txBody>
                    <a:bodyPr/>
                    <a:lstStyle/>
                    <a:p>
                      <a:pPr algn="ctr"/>
                      <a:r>
                        <a:rPr lang="en-US" sz="1400" b="0"/>
                        <a:t>Provide data to SCFAC on an annual basis after the start of Tailored Plan</a:t>
                      </a:r>
                    </a:p>
                  </a:txBody>
                  <a:tcPr/>
                </a:tc>
                <a:tc>
                  <a:txBody>
                    <a:bodyPr/>
                    <a:lstStyle/>
                    <a:p>
                      <a:pPr algn="ctr"/>
                      <a:r>
                        <a:rPr lang="en-US" sz="1400" b="0"/>
                        <a:t>TBD</a:t>
                      </a:r>
                    </a:p>
                  </a:txBody>
                  <a:tcPr/>
                </a:tc>
                <a:tc>
                  <a:txBody>
                    <a:bodyPr/>
                    <a:lstStyle/>
                    <a:p>
                      <a:pPr lvl="0" algn="ctr">
                        <a:buNone/>
                      </a:pPr>
                      <a:r>
                        <a:rPr lang="en-US" sz="1400" b="0"/>
                        <a:t>In-Progress</a:t>
                      </a:r>
                    </a:p>
                  </a:txBody>
                  <a:tcPr/>
                </a:tc>
                <a:extLst>
                  <a:ext uri="{0D108BD9-81ED-4DB2-BD59-A6C34878D82A}">
                    <a16:rowId xmlns:a16="http://schemas.microsoft.com/office/drawing/2014/main" val="3981714198"/>
                  </a:ext>
                </a:extLst>
              </a:tr>
              <a:tr h="1020797">
                <a:tc>
                  <a:txBody>
                    <a:bodyPr/>
                    <a:lstStyle/>
                    <a:p>
                      <a:pPr algn="ctr"/>
                      <a:r>
                        <a:rPr lang="en-US" sz="1400" b="0"/>
                        <a:t>Reporting</a:t>
                      </a:r>
                    </a:p>
                  </a:txBody>
                  <a:tcPr/>
                </a:tc>
                <a:tc>
                  <a:txBody>
                    <a:bodyPr/>
                    <a:lstStyle/>
                    <a:p>
                      <a:pPr algn="ctr"/>
                      <a:r>
                        <a:rPr lang="en-US" sz="1400" b="0"/>
                        <a:t>Develop and share plan for providing data to SCFAC prior to Tailored Plan launch</a:t>
                      </a:r>
                    </a:p>
                  </a:txBody>
                  <a:tcPr/>
                </a:tc>
                <a:tc>
                  <a:txBody>
                    <a:bodyPr/>
                    <a:lstStyle/>
                    <a:p>
                      <a:pPr algn="ctr"/>
                      <a:r>
                        <a:rPr lang="en-US" sz="1400" b="0"/>
                        <a:t>September 1, 2023</a:t>
                      </a:r>
                    </a:p>
                  </a:txBody>
                  <a:tcPr/>
                </a:tc>
                <a:tc>
                  <a:txBody>
                    <a:bodyPr/>
                    <a:lstStyle/>
                    <a:p>
                      <a:pPr lvl="0" algn="ctr">
                        <a:buNone/>
                      </a:pPr>
                      <a:r>
                        <a:rPr lang="en-US" sz="1400" b="0" dirty="0"/>
                        <a:t>In-Progress</a:t>
                      </a:r>
                    </a:p>
                  </a:txBody>
                  <a:tcPr/>
                </a:tc>
                <a:extLst>
                  <a:ext uri="{0D108BD9-81ED-4DB2-BD59-A6C34878D82A}">
                    <a16:rowId xmlns:a16="http://schemas.microsoft.com/office/drawing/2014/main" val="3315316019"/>
                  </a:ext>
                </a:extLst>
              </a:tr>
            </a:tbl>
          </a:graphicData>
        </a:graphic>
      </p:graphicFrame>
      <p:sp>
        <p:nvSpPr>
          <p:cNvPr id="16" name="Rectangle 15">
            <a:extLst>
              <a:ext uri="{FF2B5EF4-FFF2-40B4-BE49-F238E27FC236}">
                <a16:creationId xmlns:a16="http://schemas.microsoft.com/office/drawing/2014/main" id="{1461D226-B1BF-0FCA-6B58-BAAD8004292B}"/>
              </a:ext>
            </a:extLst>
          </p:cNvPr>
          <p:cNvSpPr/>
          <p:nvPr/>
        </p:nvSpPr>
        <p:spPr>
          <a:xfrm>
            <a:off x="0" y="1"/>
            <a:ext cx="1837678" cy="6858000"/>
          </a:xfrm>
          <a:prstGeom prst="rect">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430DC273-56CC-DE3C-DEA6-695DBBD1BCB1}"/>
              </a:ext>
            </a:extLst>
          </p:cNvPr>
          <p:cNvPicPr>
            <a:picLocks noChangeAspect="1"/>
          </p:cNvPicPr>
          <p:nvPr/>
        </p:nvPicPr>
        <p:blipFill>
          <a:blip r:embed="rId2"/>
          <a:stretch>
            <a:fillRect/>
          </a:stretch>
        </p:blipFill>
        <p:spPr>
          <a:xfrm>
            <a:off x="371463" y="1984123"/>
            <a:ext cx="2932430" cy="2889754"/>
          </a:xfrm>
          <a:prstGeom prst="rect">
            <a:avLst/>
          </a:prstGeom>
        </p:spPr>
      </p:pic>
    </p:spTree>
    <p:extLst>
      <p:ext uri="{BB962C8B-B14F-4D97-AF65-F5344CB8AC3E}">
        <p14:creationId xmlns:p14="http://schemas.microsoft.com/office/powerpoint/2010/main" val="3012928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a:t>Future of Reporting </a:t>
            </a:r>
          </a:p>
        </p:txBody>
      </p:sp>
      <p:graphicFrame>
        <p:nvGraphicFramePr>
          <p:cNvPr id="14" name="Table Placeholder 13"/>
          <p:cNvGraphicFramePr>
            <a:graphicFrameLocks noGrp="1"/>
          </p:cNvGraphicFramePr>
          <p:nvPr>
            <p:ph sz="quarter" idx="14"/>
            <p:extLst>
              <p:ext uri="{D42A27DB-BD31-4B8C-83A1-F6EECF244321}">
                <p14:modId xmlns:p14="http://schemas.microsoft.com/office/powerpoint/2010/main" val="1702525587"/>
              </p:ext>
            </p:extLst>
          </p:nvPr>
        </p:nvGraphicFramePr>
        <p:xfrm>
          <a:off x="2146299" y="1267690"/>
          <a:ext cx="7843268" cy="5049484"/>
        </p:xfrm>
        <a:graphic>
          <a:graphicData uri="http://schemas.openxmlformats.org/drawingml/2006/table">
            <a:tbl>
              <a:tblPr firstRow="1" bandRow="1">
                <a:tableStyleId>{5C22544A-7EE6-4342-B048-85BDC9FD1C3A}</a:tableStyleId>
              </a:tblPr>
              <a:tblGrid>
                <a:gridCol w="3921634">
                  <a:extLst>
                    <a:ext uri="{9D8B030D-6E8A-4147-A177-3AD203B41FA5}">
                      <a16:colId xmlns:a16="http://schemas.microsoft.com/office/drawing/2014/main" val="1758672257"/>
                    </a:ext>
                  </a:extLst>
                </a:gridCol>
                <a:gridCol w="3921634">
                  <a:extLst>
                    <a:ext uri="{9D8B030D-6E8A-4147-A177-3AD203B41FA5}">
                      <a16:colId xmlns:a16="http://schemas.microsoft.com/office/drawing/2014/main" val="2136243616"/>
                    </a:ext>
                  </a:extLst>
                </a:gridCol>
              </a:tblGrid>
              <a:tr h="391601">
                <a:tc>
                  <a:txBody>
                    <a:bodyPr/>
                    <a:lstStyle/>
                    <a:p>
                      <a:pPr algn="ctr"/>
                      <a:r>
                        <a:rPr lang="en-US" sz="2400"/>
                        <a:t>Report</a:t>
                      </a:r>
                    </a:p>
                  </a:txBody>
                  <a:tcPr/>
                </a:tc>
                <a:tc>
                  <a:txBody>
                    <a:bodyPr/>
                    <a:lstStyle/>
                    <a:p>
                      <a:pPr algn="ctr"/>
                      <a:r>
                        <a:rPr lang="en-US" sz="2400"/>
                        <a:t>Use </a:t>
                      </a:r>
                    </a:p>
                  </a:txBody>
                  <a:tcPr/>
                </a:tc>
                <a:extLst>
                  <a:ext uri="{0D108BD9-81ED-4DB2-BD59-A6C34878D82A}">
                    <a16:rowId xmlns:a16="http://schemas.microsoft.com/office/drawing/2014/main" val="1491984763"/>
                  </a:ext>
                </a:extLst>
              </a:tr>
              <a:tr h="2296142">
                <a:tc>
                  <a:txBody>
                    <a:bodyPr/>
                    <a:lstStyle/>
                    <a:p>
                      <a:r>
                        <a:rPr lang="en-US" sz="1800"/>
                        <a:t>1915(i) Report</a:t>
                      </a:r>
                    </a:p>
                  </a:txBody>
                  <a:tcPr/>
                </a:tc>
                <a:tc>
                  <a:txBody>
                    <a:bodyPr/>
                    <a:lstStyle/>
                    <a:p>
                      <a:pPr marL="285750" indent="-285750">
                        <a:buFont typeface="Arial" panose="020B0604020202020204" pitchFamily="34" charset="0"/>
                        <a:buChar char="•"/>
                      </a:pPr>
                      <a:r>
                        <a:rPr lang="en-US" sz="1800"/>
                        <a:t>Monitoring access and use of 1915(i) services</a:t>
                      </a:r>
                    </a:p>
                    <a:p>
                      <a:pPr marL="285750" indent="-285750">
                        <a:buFont typeface="Arial" panose="020B0604020202020204" pitchFamily="34" charset="0"/>
                        <a:buChar char="•"/>
                      </a:pPr>
                      <a:endParaRPr lang="en-US" sz="1800"/>
                    </a:p>
                    <a:p>
                      <a:pPr marL="285750" indent="-285750">
                        <a:buFont typeface="Arial" panose="020B0604020202020204" pitchFamily="34" charset="0"/>
                        <a:buChar char="•"/>
                      </a:pPr>
                      <a:r>
                        <a:rPr lang="en-US" sz="1800"/>
                        <a:t>Measuring the impact of 1915(i) services on individual on the waitlist in combination with waitlist data</a:t>
                      </a:r>
                    </a:p>
                  </a:txBody>
                  <a:tcPr/>
                </a:tc>
                <a:extLst>
                  <a:ext uri="{0D108BD9-81ED-4DB2-BD59-A6C34878D82A}">
                    <a16:rowId xmlns:a16="http://schemas.microsoft.com/office/drawing/2014/main" val="4016451143"/>
                  </a:ext>
                </a:extLst>
              </a:tr>
              <a:tr h="2296142">
                <a:tc>
                  <a:txBody>
                    <a:bodyPr/>
                    <a:lstStyle/>
                    <a:p>
                      <a:r>
                        <a:rPr lang="en-US" sz="1800"/>
                        <a:t>Service Utilization Report</a:t>
                      </a:r>
                    </a:p>
                  </a:txBody>
                  <a:tcPr/>
                </a:tc>
                <a:tc>
                  <a:txBody>
                    <a:bodyPr/>
                    <a:lstStyle/>
                    <a:p>
                      <a:pPr marL="285750" indent="-285750">
                        <a:buFont typeface="Arial" panose="020B0604020202020204" pitchFamily="34" charset="0"/>
                        <a:buChar char="•"/>
                      </a:pPr>
                      <a:r>
                        <a:rPr lang="en-US" sz="1800"/>
                        <a:t>Monitoring access to services </a:t>
                      </a:r>
                    </a:p>
                    <a:p>
                      <a:pPr marL="285750" indent="-285750">
                        <a:buFont typeface="Arial" panose="020B0604020202020204" pitchFamily="34" charset="0"/>
                        <a:buChar char="•"/>
                      </a:pPr>
                      <a:endParaRPr lang="en-US" sz="1800"/>
                    </a:p>
                    <a:p>
                      <a:pPr marL="285750" indent="-285750">
                        <a:buFont typeface="Arial" panose="020B0604020202020204" pitchFamily="34" charset="0"/>
                        <a:buChar char="•"/>
                      </a:pPr>
                      <a:r>
                        <a:rPr lang="en-US" sz="1800"/>
                        <a:t>Monitoring impact of DSP wage increase on the workforce crisis</a:t>
                      </a:r>
                    </a:p>
                    <a:p>
                      <a:pPr marL="285750" indent="-285750">
                        <a:buFont typeface="Arial" panose="020B0604020202020204" pitchFamily="34" charset="0"/>
                        <a:buChar char="•"/>
                      </a:pPr>
                      <a:endParaRPr lang="en-US" sz="1800"/>
                    </a:p>
                    <a:p>
                      <a:pPr marL="285750" indent="-285750">
                        <a:buFont typeface="Arial" panose="020B0604020202020204" pitchFamily="34" charset="0"/>
                        <a:buChar char="•"/>
                      </a:pPr>
                      <a:r>
                        <a:rPr lang="en-US" sz="1800"/>
                        <a:t>Monitoring impact of Workforce Efforts</a:t>
                      </a:r>
                    </a:p>
                  </a:txBody>
                  <a:tcPr/>
                </a:tc>
                <a:extLst>
                  <a:ext uri="{0D108BD9-81ED-4DB2-BD59-A6C34878D82A}">
                    <a16:rowId xmlns:a16="http://schemas.microsoft.com/office/drawing/2014/main" val="515895075"/>
                  </a:ext>
                </a:extLst>
              </a:tr>
            </a:tbl>
          </a:graphicData>
        </a:graphic>
      </p:graphicFrame>
    </p:spTree>
    <p:extLst>
      <p:ext uri="{BB962C8B-B14F-4D97-AF65-F5344CB8AC3E}">
        <p14:creationId xmlns:p14="http://schemas.microsoft.com/office/powerpoint/2010/main" val="40964130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A5856-1E36-6B7C-5EB3-24CB3FDC8098}"/>
              </a:ext>
            </a:extLst>
          </p:cNvPr>
          <p:cNvSpPr>
            <a:spLocks noGrp="1"/>
          </p:cNvSpPr>
          <p:nvPr>
            <p:ph type="title"/>
          </p:nvPr>
        </p:nvSpPr>
        <p:spPr/>
        <p:txBody>
          <a:bodyPr/>
          <a:lstStyle/>
          <a:p>
            <a:r>
              <a:rPr lang="en-US"/>
              <a:t>Access to Services Workgroup</a:t>
            </a:r>
          </a:p>
        </p:txBody>
      </p:sp>
      <p:graphicFrame>
        <p:nvGraphicFramePr>
          <p:cNvPr id="6" name="Content Placeholder 5">
            <a:extLst>
              <a:ext uri="{FF2B5EF4-FFF2-40B4-BE49-F238E27FC236}">
                <a16:creationId xmlns:a16="http://schemas.microsoft.com/office/drawing/2014/main" id="{987F93EE-6DF4-FC17-8990-B9C1F16F8BEB}"/>
              </a:ext>
            </a:extLst>
          </p:cNvPr>
          <p:cNvGraphicFramePr>
            <a:graphicFrameLocks noGrp="1"/>
          </p:cNvGraphicFramePr>
          <p:nvPr>
            <p:ph sz="quarter" idx="14"/>
            <p:extLst>
              <p:ext uri="{D42A27DB-BD31-4B8C-83A1-F6EECF244321}">
                <p14:modId xmlns:p14="http://schemas.microsoft.com/office/powerpoint/2010/main" val="3783408018"/>
              </p:ext>
            </p:extLst>
          </p:nvPr>
        </p:nvGraphicFramePr>
        <p:xfrm>
          <a:off x="1698172" y="1274747"/>
          <a:ext cx="5377543" cy="52498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ectangle: Rounded Corners 7">
            <a:extLst>
              <a:ext uri="{FF2B5EF4-FFF2-40B4-BE49-F238E27FC236}">
                <a16:creationId xmlns:a16="http://schemas.microsoft.com/office/drawing/2014/main" id="{B045BBCB-F8AA-59FF-8597-09D5297454DD}"/>
              </a:ext>
            </a:extLst>
          </p:cNvPr>
          <p:cNvSpPr/>
          <p:nvPr/>
        </p:nvSpPr>
        <p:spPr>
          <a:xfrm>
            <a:off x="7206343" y="1274747"/>
            <a:ext cx="3287486" cy="5043049"/>
          </a:xfrm>
          <a:prstGeom prst="roundRect">
            <a:avLst/>
          </a:prstGeom>
          <a:solidFill>
            <a:schemeClr val="accent1">
              <a:lumMod val="75000"/>
            </a:schemeClr>
          </a:solidFill>
          <a:ln>
            <a:solidFill>
              <a:schemeClr val="accent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9FCD0995-9051-B1DE-9301-20C03430C782}"/>
              </a:ext>
            </a:extLst>
          </p:cNvPr>
          <p:cNvSpPr txBox="1"/>
          <p:nvPr/>
        </p:nvSpPr>
        <p:spPr>
          <a:xfrm>
            <a:off x="7206343" y="2777661"/>
            <a:ext cx="3287486" cy="2246769"/>
          </a:xfrm>
          <a:prstGeom prst="rect">
            <a:avLst/>
          </a:prstGeom>
          <a:noFill/>
        </p:spPr>
        <p:txBody>
          <a:bodyPr wrap="square" rtlCol="0" anchor="ctr">
            <a:spAutoFit/>
          </a:bodyPr>
          <a:lstStyle/>
          <a:p>
            <a:pPr algn="ctr"/>
            <a:r>
              <a:rPr lang="en-US" sz="2800" b="1">
                <a:solidFill>
                  <a:schemeClr val="bg1"/>
                </a:solidFill>
              </a:rPr>
              <a:t>Enhance access to services</a:t>
            </a:r>
          </a:p>
          <a:p>
            <a:pPr algn="ctr"/>
            <a:r>
              <a:rPr lang="en-US" sz="2800" b="1">
                <a:solidFill>
                  <a:schemeClr val="bg1"/>
                </a:solidFill>
              </a:rPr>
              <a:t>&amp;</a:t>
            </a:r>
          </a:p>
          <a:p>
            <a:pPr algn="ctr"/>
            <a:r>
              <a:rPr lang="en-US" sz="2800" b="1">
                <a:solidFill>
                  <a:schemeClr val="bg1"/>
                </a:solidFill>
              </a:rPr>
              <a:t>Improve transparency</a:t>
            </a:r>
          </a:p>
        </p:txBody>
      </p:sp>
    </p:spTree>
    <p:extLst>
      <p:ext uri="{BB962C8B-B14F-4D97-AF65-F5344CB8AC3E}">
        <p14:creationId xmlns:p14="http://schemas.microsoft.com/office/powerpoint/2010/main" val="19605581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5" name="Freeform: Shape 24">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7" name="Freeform: Shape 26">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B3E0D7-220C-4B3D-81CD-1CBB76EDECBC}"/>
              </a:ext>
            </a:extLst>
          </p:cNvPr>
          <p:cNvSpPr>
            <a:spLocks noGrp="1"/>
          </p:cNvSpPr>
          <p:nvPr>
            <p:ph type="title"/>
          </p:nvPr>
        </p:nvSpPr>
        <p:spPr>
          <a:xfrm>
            <a:off x="1524003" y="1999615"/>
            <a:ext cx="9144000" cy="2764028"/>
          </a:xfrm>
        </p:spPr>
        <p:txBody>
          <a:bodyPr vert="horz" lIns="91440" tIns="45720" rIns="91440" bIns="45720" rtlCol="0" anchor="ctr">
            <a:normAutofit/>
          </a:bodyPr>
          <a:lstStyle/>
          <a:p>
            <a:pPr algn="ctr"/>
            <a:r>
              <a:rPr lang="en-US" sz="6100" b="0">
                <a:solidFill>
                  <a:schemeClr val="tx1"/>
                </a:solidFill>
                <a:latin typeface="+mj-lt"/>
                <a:ea typeface="+mj-ea"/>
                <a:cs typeface="+mj-cs"/>
              </a:rPr>
              <a:t>IDD &amp; TBI</a:t>
            </a:r>
            <a:endParaRPr lang="en-US" sz="6100" b="0" kern="1200">
              <a:solidFill>
                <a:schemeClr val="tx1"/>
              </a:solidFill>
              <a:latin typeface="+mj-lt"/>
              <a:ea typeface="+mj-ea"/>
              <a:cs typeface="+mj-cs"/>
            </a:endParaRPr>
          </a:p>
        </p:txBody>
      </p:sp>
      <p:sp>
        <p:nvSpPr>
          <p:cNvPr id="29" name="Rectangle 28">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74374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5" name="Freeform: Shape 24">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7" name="Freeform: Shape 26">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B3E0D7-220C-4B3D-81CD-1CBB76EDECBC}"/>
              </a:ext>
            </a:extLst>
          </p:cNvPr>
          <p:cNvSpPr>
            <a:spLocks noGrp="1"/>
          </p:cNvSpPr>
          <p:nvPr>
            <p:ph type="title"/>
          </p:nvPr>
        </p:nvSpPr>
        <p:spPr>
          <a:xfrm>
            <a:off x="1524003" y="1999615"/>
            <a:ext cx="9144000" cy="2764028"/>
          </a:xfrm>
        </p:spPr>
        <p:txBody>
          <a:bodyPr vert="horz" lIns="91440" tIns="45720" rIns="91440" bIns="45720" rtlCol="0" anchor="ctr">
            <a:normAutofit/>
          </a:bodyPr>
          <a:lstStyle/>
          <a:p>
            <a:pPr algn="ctr"/>
            <a:r>
              <a:rPr lang="en-US" sz="2800" b="0">
                <a:solidFill>
                  <a:schemeClr val="tx1"/>
                </a:solidFill>
                <a:latin typeface="+mj-lt"/>
                <a:ea typeface="+mj-ea"/>
                <a:cs typeface="Calibri Light"/>
              </a:rPr>
              <a:t>SCFAC Ask: Add extended State Plan Allied Health Services to the Innovation Waiver</a:t>
            </a:r>
            <a:br>
              <a:rPr lang="en-US" sz="2800" b="0">
                <a:solidFill>
                  <a:schemeClr val="tx1"/>
                </a:solidFill>
                <a:latin typeface="+mj-lt"/>
                <a:ea typeface="+mj-ea"/>
                <a:cs typeface="Calibri Light"/>
              </a:rPr>
            </a:br>
            <a:br>
              <a:rPr lang="en-US" sz="2800" b="0">
                <a:latin typeface="+mj-lt"/>
                <a:ea typeface="+mj-ea"/>
                <a:cs typeface="Calibri Light"/>
              </a:rPr>
            </a:br>
            <a:r>
              <a:rPr lang="en-US" sz="2800" b="0">
                <a:solidFill>
                  <a:schemeClr val="tx1"/>
                </a:solidFill>
                <a:latin typeface="+mj-lt"/>
                <a:ea typeface="+mj-ea"/>
                <a:cs typeface="Calibri Light"/>
              </a:rPr>
              <a:t>DMH/DD/SUS Response: Complete a comprehensive analysis of individuals on Innovations and the Waitlist receiving allied health services </a:t>
            </a:r>
            <a:endParaRPr lang="en-US" sz="2800" b="0" kern="1200">
              <a:solidFill>
                <a:schemeClr val="tx1"/>
              </a:solidFill>
              <a:latin typeface="+mj-lt"/>
              <a:ea typeface="+mj-ea"/>
              <a:cs typeface="Calibri Light"/>
            </a:endParaRPr>
          </a:p>
        </p:txBody>
      </p:sp>
      <p:sp>
        <p:nvSpPr>
          <p:cNvPr id="29" name="Rectangle 28">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4" name="Straight Arrow Connector 3">
            <a:extLst>
              <a:ext uri="{FF2B5EF4-FFF2-40B4-BE49-F238E27FC236}">
                <a16:creationId xmlns:a16="http://schemas.microsoft.com/office/drawing/2014/main" id="{AAB8B332-00DE-FC83-9F11-85F421B6F7C4}"/>
              </a:ext>
            </a:extLst>
          </p:cNvPr>
          <p:cNvCxnSpPr/>
          <p:nvPr/>
        </p:nvCxnSpPr>
        <p:spPr>
          <a:xfrm flipV="1">
            <a:off x="1733550" y="2609850"/>
            <a:ext cx="1556384" cy="9525"/>
          </a:xfrm>
          <a:prstGeom prst="straightConnector1">
            <a:avLst/>
          </a:prstGeom>
          <a:ln/>
        </p:spPr>
        <p:style>
          <a:lnRef idx="3">
            <a:schemeClr val="accent1"/>
          </a:lnRef>
          <a:fillRef idx="0">
            <a:schemeClr val="accent1"/>
          </a:fillRef>
          <a:effectRef idx="2">
            <a:schemeClr val="accent1"/>
          </a:effectRef>
          <a:fontRef idx="minor">
            <a:schemeClr val="tx1"/>
          </a:fontRef>
        </p:style>
      </p:cxnSp>
      <p:cxnSp>
        <p:nvCxnSpPr>
          <p:cNvPr id="6" name="Straight Arrow Connector 5">
            <a:extLst>
              <a:ext uri="{FF2B5EF4-FFF2-40B4-BE49-F238E27FC236}">
                <a16:creationId xmlns:a16="http://schemas.microsoft.com/office/drawing/2014/main" id="{1FE19052-0E7C-5651-7A84-A0A3C4E49AD2}"/>
              </a:ext>
            </a:extLst>
          </p:cNvPr>
          <p:cNvCxnSpPr/>
          <p:nvPr/>
        </p:nvCxnSpPr>
        <p:spPr>
          <a:xfrm flipV="1">
            <a:off x="1800225" y="3800475"/>
            <a:ext cx="3404234" cy="0"/>
          </a:xfrm>
          <a:prstGeom prst="straightConnector1">
            <a:avLst/>
          </a:prstGeom>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108335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60985" y="624054"/>
            <a:ext cx="11095864" cy="548640"/>
          </a:xfrm>
        </p:spPr>
        <p:txBody>
          <a:bodyPr/>
          <a:lstStyle/>
          <a:p>
            <a:r>
              <a:rPr lang="en-US" dirty="0">
                <a:latin typeface="+mn-lt"/>
              </a:rPr>
              <a:t>Analysis Status Update</a:t>
            </a:r>
          </a:p>
        </p:txBody>
      </p:sp>
      <p:sp>
        <p:nvSpPr>
          <p:cNvPr id="8" name="Text Placeholder 7"/>
          <p:cNvSpPr>
            <a:spLocks noGrp="1"/>
          </p:cNvSpPr>
          <p:nvPr>
            <p:ph type="body" sz="quarter" idx="10"/>
          </p:nvPr>
        </p:nvSpPr>
        <p:spPr>
          <a:xfrm>
            <a:off x="533400" y="1487973"/>
            <a:ext cx="9336088" cy="4753943"/>
          </a:xfrm>
        </p:spPr>
        <p:txBody>
          <a:bodyPr vert="horz" lIns="91440" tIns="45720" rIns="91440" bIns="45720" rtlCol="0" anchor="t">
            <a:noAutofit/>
          </a:bodyPr>
          <a:lstStyle/>
          <a:p>
            <a:endParaRPr lang="en-US" sz="2400" b="0" dirty="0">
              <a:latin typeface="+mn-lt"/>
              <a:cs typeface="Arial"/>
            </a:endParaRPr>
          </a:p>
          <a:p>
            <a:r>
              <a:rPr lang="en-US" sz="2400" b="0" dirty="0">
                <a:latin typeface="+mn-lt"/>
                <a:cs typeface="Arial"/>
              </a:rPr>
              <a:t>DMHDDSUS and DHB have partnered with Quality Management to define parameters and pull data. </a:t>
            </a:r>
            <a:endParaRPr lang="en-US" sz="2400" b="0" dirty="0">
              <a:latin typeface="+mn-lt"/>
            </a:endParaRPr>
          </a:p>
          <a:p>
            <a:endParaRPr lang="en-US" sz="2400" b="0" dirty="0">
              <a:latin typeface="+mn-lt"/>
            </a:endParaRPr>
          </a:p>
          <a:p>
            <a:r>
              <a:rPr lang="en-US" sz="2400" b="0" dirty="0">
                <a:latin typeface="+mn-lt"/>
                <a:cs typeface="Arial"/>
              </a:rPr>
              <a:t>Defined “allied health” as </a:t>
            </a:r>
            <a:endParaRPr lang="en-US" sz="2400" b="0" dirty="0">
              <a:latin typeface="+mn-lt"/>
            </a:endParaRPr>
          </a:p>
          <a:p>
            <a:pPr marL="575945" lvl="1" indent="-233045"/>
            <a:r>
              <a:rPr lang="en-US" sz="2400" b="0" dirty="0">
                <a:latin typeface="+mn-lt"/>
                <a:cs typeface="Arial"/>
              </a:rPr>
              <a:t>Physical Therapy</a:t>
            </a:r>
          </a:p>
          <a:p>
            <a:pPr marL="575945" lvl="1" indent="-233045"/>
            <a:r>
              <a:rPr lang="en-US" sz="2400" b="0" dirty="0">
                <a:latin typeface="+mn-lt"/>
                <a:cs typeface="Arial"/>
              </a:rPr>
              <a:t>Occupational Therapy</a:t>
            </a:r>
          </a:p>
          <a:p>
            <a:pPr marL="575945" lvl="1" indent="-233045"/>
            <a:r>
              <a:rPr lang="en-US" sz="2400" b="0" dirty="0">
                <a:latin typeface="+mn-lt"/>
                <a:cs typeface="Arial"/>
              </a:rPr>
              <a:t>Speech Therapy</a:t>
            </a:r>
          </a:p>
          <a:p>
            <a:endParaRPr lang="en-US" sz="2400" b="0" dirty="0">
              <a:latin typeface="+mn-lt"/>
            </a:endParaRPr>
          </a:p>
          <a:p>
            <a:r>
              <a:rPr lang="en-US" sz="2400" b="0" dirty="0">
                <a:latin typeface="+mn-lt"/>
                <a:cs typeface="Arial"/>
              </a:rPr>
              <a:t>Expect to have utilization data available to share in May</a:t>
            </a:r>
          </a:p>
          <a:p>
            <a:pPr marL="575945" lvl="1" indent="-233045"/>
            <a:r>
              <a:rPr lang="en-US" sz="2400" b="0" dirty="0">
                <a:latin typeface="+mn-lt"/>
                <a:cs typeface="Arial"/>
              </a:rPr>
              <a:t>Innovations Waiver Members</a:t>
            </a:r>
          </a:p>
          <a:p>
            <a:pPr marL="575945" lvl="1" indent="-233045"/>
            <a:r>
              <a:rPr lang="en-US" sz="2400" b="0" dirty="0">
                <a:latin typeface="+mn-lt"/>
                <a:cs typeface="Arial"/>
              </a:rPr>
              <a:t>Waitlist Members and Recipients</a:t>
            </a:r>
          </a:p>
          <a:p>
            <a:pPr marL="575945" lvl="1" indent="-233045"/>
            <a:endParaRPr lang="en-US" dirty="0"/>
          </a:p>
          <a:p>
            <a:endParaRPr lang="en-US" dirty="0"/>
          </a:p>
        </p:txBody>
      </p:sp>
    </p:spTree>
    <p:extLst>
      <p:ext uri="{BB962C8B-B14F-4D97-AF65-F5344CB8AC3E}">
        <p14:creationId xmlns:p14="http://schemas.microsoft.com/office/powerpoint/2010/main" val="11201506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5" name="Freeform: Shape 24">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7" name="Freeform: Shape 26">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B3E0D7-220C-4B3D-81CD-1CBB76EDECBC}"/>
              </a:ext>
            </a:extLst>
          </p:cNvPr>
          <p:cNvSpPr>
            <a:spLocks noGrp="1"/>
          </p:cNvSpPr>
          <p:nvPr>
            <p:ph type="title"/>
          </p:nvPr>
        </p:nvSpPr>
        <p:spPr>
          <a:xfrm>
            <a:off x="1524003" y="1999615"/>
            <a:ext cx="9144000" cy="2764028"/>
          </a:xfrm>
        </p:spPr>
        <p:txBody>
          <a:bodyPr vert="horz" lIns="91440" tIns="45720" rIns="91440" bIns="45720" rtlCol="0" anchor="ctr">
            <a:normAutofit/>
          </a:bodyPr>
          <a:lstStyle/>
          <a:p>
            <a:pPr algn="ctr"/>
            <a:r>
              <a:rPr lang="en-US" sz="6100" b="0" i="0" u="none" strike="noStrike" kern="1200">
                <a:solidFill>
                  <a:schemeClr val="tx1"/>
                </a:solidFill>
                <a:effectLst/>
                <a:latin typeface="+mj-lt"/>
                <a:ea typeface="+mj-ea"/>
                <a:cs typeface="+mj-cs"/>
              </a:rPr>
              <a:t>Peer Support Services</a:t>
            </a:r>
            <a:endParaRPr lang="en-US" sz="6100" b="0" kern="1200">
              <a:solidFill>
                <a:schemeClr val="tx1"/>
              </a:solidFill>
              <a:latin typeface="+mj-lt"/>
              <a:ea typeface="+mj-ea"/>
              <a:cs typeface="+mj-cs"/>
            </a:endParaRPr>
          </a:p>
        </p:txBody>
      </p:sp>
      <p:sp>
        <p:nvSpPr>
          <p:cNvPr id="29" name="Rectangle 28">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40806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95A3B32-19C3-4701-38CD-1E168C8500F7}"/>
              </a:ext>
            </a:extLst>
          </p:cNvPr>
          <p:cNvSpPr>
            <a:spLocks noGrp="1"/>
          </p:cNvSpPr>
          <p:nvPr>
            <p:ph type="ctrTitle"/>
          </p:nvPr>
        </p:nvSpPr>
        <p:spPr>
          <a:xfrm>
            <a:off x="1524003" y="1999615"/>
            <a:ext cx="9144000" cy="2764028"/>
          </a:xfrm>
        </p:spPr>
        <p:txBody>
          <a:bodyPr anchor="ctr">
            <a:normAutofit/>
          </a:bodyPr>
          <a:lstStyle/>
          <a:p>
            <a:r>
              <a:rPr lang="en-US" sz="2800">
                <a:cs typeface="Calibri Light"/>
              </a:rPr>
              <a:t>SCFAC Ask: Increase capacity in community-based peer support services </a:t>
            </a:r>
            <a:br>
              <a:rPr lang="en-US" sz="2800">
                <a:cs typeface="Calibri Light"/>
              </a:rPr>
            </a:br>
            <a:br>
              <a:rPr lang="en-US" sz="2800">
                <a:cs typeface="Calibri Light"/>
              </a:rPr>
            </a:br>
            <a:r>
              <a:rPr lang="en-US" sz="2800">
                <a:cs typeface="Calibri Light"/>
              </a:rPr>
              <a:t>DMH/DD/SUS Response: Contract with Manatt to conduct a comprehensive review of NC Peer Support Services </a:t>
            </a:r>
          </a:p>
        </p:txBody>
      </p:sp>
      <p:sp>
        <p:nvSpPr>
          <p:cNvPr id="14" name="Rectangle 1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4" name="Straight Arrow Connector 3">
            <a:extLst>
              <a:ext uri="{FF2B5EF4-FFF2-40B4-BE49-F238E27FC236}">
                <a16:creationId xmlns:a16="http://schemas.microsoft.com/office/drawing/2014/main" id="{41032CF4-408D-79DC-A631-4AFB9FA0BDDA}"/>
              </a:ext>
            </a:extLst>
          </p:cNvPr>
          <p:cNvCxnSpPr/>
          <p:nvPr/>
        </p:nvCxnSpPr>
        <p:spPr>
          <a:xfrm flipV="1">
            <a:off x="2155825" y="2754168"/>
            <a:ext cx="1556384" cy="9525"/>
          </a:xfrm>
          <a:prstGeom prst="straightConnector1">
            <a:avLst/>
          </a:prstGeom>
          <a:ln/>
        </p:spPr>
        <p:style>
          <a:lnRef idx="3">
            <a:schemeClr val="accent1"/>
          </a:lnRef>
          <a:fillRef idx="0">
            <a:schemeClr val="accent1"/>
          </a:fillRef>
          <a:effectRef idx="2">
            <a:schemeClr val="accent1"/>
          </a:effectRef>
          <a:fontRef idx="minor">
            <a:schemeClr val="tx1"/>
          </a:fontRef>
        </p:style>
      </p:cxnSp>
      <p:cxnSp>
        <p:nvCxnSpPr>
          <p:cNvPr id="6" name="Straight Arrow Connector 5">
            <a:extLst>
              <a:ext uri="{FF2B5EF4-FFF2-40B4-BE49-F238E27FC236}">
                <a16:creationId xmlns:a16="http://schemas.microsoft.com/office/drawing/2014/main" id="{9F68DDA3-A0EF-4000-1B59-2926F3B5918F}"/>
              </a:ext>
            </a:extLst>
          </p:cNvPr>
          <p:cNvCxnSpPr/>
          <p:nvPr/>
        </p:nvCxnSpPr>
        <p:spPr>
          <a:xfrm>
            <a:off x="1901826" y="3926320"/>
            <a:ext cx="3392110" cy="13565"/>
          </a:xfrm>
          <a:prstGeom prst="straightConnector1">
            <a:avLst/>
          </a:prstGeom>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568091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2">
            <a:extLst>
              <a:ext uri="{FF2B5EF4-FFF2-40B4-BE49-F238E27FC236}">
                <a16:creationId xmlns:a16="http://schemas.microsoft.com/office/drawing/2014/main" id="{2676A20F-0122-C34B-6484-CF893E31E90E}"/>
              </a:ext>
            </a:extLst>
          </p:cNvPr>
          <p:cNvSpPr txBox="1">
            <a:spLocks/>
          </p:cNvSpPr>
          <p:nvPr/>
        </p:nvSpPr>
        <p:spPr>
          <a:xfrm>
            <a:off x="207432" y="439812"/>
            <a:ext cx="11777133" cy="548640"/>
          </a:xfrm>
          <a:prstGeom prst="rect">
            <a:avLst/>
          </a:prstGeom>
        </p:spPr>
        <p:txBody>
          <a:bodyPr anchor="ctr"/>
          <a:lstStyle>
            <a:lvl1pPr marL="0" indent="0" algn="l" defTabSz="514350" rtl="0" eaLnBrk="1" latinLnBrk="0" hangingPunct="1">
              <a:lnSpc>
                <a:spcPct val="100000"/>
              </a:lnSpc>
              <a:spcBef>
                <a:spcPts val="563"/>
              </a:spcBef>
              <a:buFont typeface="Arial" panose="020B0604020202020204" pitchFamily="34" charset="0"/>
              <a:buNone/>
              <a:defRPr sz="2400" b="0" i="0" kern="1200">
                <a:solidFill>
                  <a:schemeClr val="tx2">
                    <a:lumMod val="75000"/>
                  </a:schemeClr>
                </a:solidFill>
                <a:latin typeface="Franklin Gothic Demi Cond" panose="020B0706030402020204" pitchFamily="34" charset="0"/>
                <a:ea typeface="Helvetica" charset="0"/>
                <a:cs typeface="Helvetica" charset="0"/>
              </a:defRPr>
            </a:lvl1pPr>
            <a:lvl2pPr marL="385763" indent="-128588" algn="l" defTabSz="514350" rtl="0" eaLnBrk="1" latinLnBrk="0" hangingPunct="1">
              <a:lnSpc>
                <a:spcPct val="90000"/>
              </a:lnSpc>
              <a:spcBef>
                <a:spcPts val="281"/>
              </a:spcBef>
              <a:buFont typeface="Arial" panose="020B0604020202020204" pitchFamily="34" charset="0"/>
              <a:buChar char="•"/>
              <a:defRPr sz="1350" b="1" i="0" kern="1200">
                <a:solidFill>
                  <a:schemeClr val="tx1"/>
                </a:solidFill>
                <a:latin typeface="Helvetica" charset="0"/>
                <a:ea typeface="Helvetica" charset="0"/>
                <a:cs typeface="Helvetica" charset="0"/>
              </a:defRPr>
            </a:lvl2pPr>
            <a:lvl3pPr marL="642938" indent="-128588" algn="l" defTabSz="514350" rtl="0" eaLnBrk="1" latinLnBrk="0" hangingPunct="1">
              <a:lnSpc>
                <a:spcPct val="90000"/>
              </a:lnSpc>
              <a:spcBef>
                <a:spcPts val="281"/>
              </a:spcBef>
              <a:buFont typeface="Arial" panose="020B0604020202020204" pitchFamily="34" charset="0"/>
              <a:buChar char="•"/>
              <a:defRPr sz="1125" b="1" i="0" kern="1200">
                <a:solidFill>
                  <a:schemeClr val="tx1"/>
                </a:solidFill>
                <a:latin typeface="Helvetica" charset="0"/>
                <a:ea typeface="Helvetica" charset="0"/>
                <a:cs typeface="Helvetica" charset="0"/>
              </a:defRPr>
            </a:lvl3pPr>
            <a:lvl4pPr marL="900113" indent="-128588" algn="l" defTabSz="514350" rtl="0" eaLnBrk="1" latinLnBrk="0" hangingPunct="1">
              <a:lnSpc>
                <a:spcPct val="90000"/>
              </a:lnSpc>
              <a:spcBef>
                <a:spcPts val="281"/>
              </a:spcBef>
              <a:buFont typeface="Arial" panose="020B0604020202020204" pitchFamily="34" charset="0"/>
              <a:buChar char="•"/>
              <a:defRPr sz="1013" b="1" i="0" kern="1200">
                <a:solidFill>
                  <a:schemeClr val="tx1"/>
                </a:solidFill>
                <a:latin typeface="Helvetica" charset="0"/>
                <a:ea typeface="Helvetica" charset="0"/>
                <a:cs typeface="Helvetica" charset="0"/>
              </a:defRPr>
            </a:lvl4pPr>
            <a:lvl5pPr marL="1157288" indent="-128588" algn="l" defTabSz="514350" rtl="0" eaLnBrk="1" latinLnBrk="0" hangingPunct="1">
              <a:lnSpc>
                <a:spcPct val="90000"/>
              </a:lnSpc>
              <a:spcBef>
                <a:spcPts val="281"/>
              </a:spcBef>
              <a:buFont typeface="Arial" panose="020B0604020202020204" pitchFamily="34" charset="0"/>
              <a:buChar char="•"/>
              <a:defRPr sz="1013" b="1" i="0" kern="1200">
                <a:solidFill>
                  <a:schemeClr val="tx1"/>
                </a:solidFill>
                <a:latin typeface="Helvetica" charset="0"/>
                <a:ea typeface="Helvetica" charset="0"/>
                <a:cs typeface="Helvetica"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0" marR="0" lvl="0" indent="0" algn="l" defTabSz="514350" rtl="0" eaLnBrk="1" fontAlgn="auto" latinLnBrk="0" hangingPunct="1">
              <a:lnSpc>
                <a:spcPct val="100000"/>
              </a:lnSpc>
              <a:spcBef>
                <a:spcPts val="563"/>
              </a:spcBef>
              <a:spcAft>
                <a:spcPts val="0"/>
              </a:spcAft>
              <a:buClrTx/>
              <a:buSzTx/>
              <a:buFont typeface="Arial" panose="020B0604020202020204" pitchFamily="34" charset="0"/>
              <a:buNone/>
              <a:tabLst/>
              <a:defRPr/>
            </a:pPr>
            <a:r>
              <a:rPr kumimoji="0" lang="en-US" sz="2800" b="1" i="0" u="none" strike="noStrike" kern="1200" cap="none" spc="0" normalizeH="0" baseline="0" noProof="0">
                <a:ln>
                  <a:noFill/>
                </a:ln>
                <a:solidFill>
                  <a:srgbClr val="242852">
                    <a:lumMod val="75000"/>
                  </a:srgbClr>
                </a:solidFill>
                <a:effectLst/>
                <a:uLnTx/>
                <a:uFillTx/>
                <a:latin typeface="Calibri" panose="020F0502020204030204" pitchFamily="34" charset="0"/>
                <a:ea typeface="Calibri" panose="020F0502020204030204" pitchFamily="34" charset="0"/>
                <a:cs typeface="Calibri" panose="020F0502020204030204" pitchFamily="34" charset="0"/>
              </a:rPr>
              <a:t>Current State of Peer Supports in NC</a:t>
            </a:r>
          </a:p>
        </p:txBody>
      </p:sp>
      <p:sp>
        <p:nvSpPr>
          <p:cNvPr id="11" name="Rectangle 10">
            <a:extLst>
              <a:ext uri="{FF2B5EF4-FFF2-40B4-BE49-F238E27FC236}">
                <a16:creationId xmlns:a16="http://schemas.microsoft.com/office/drawing/2014/main" id="{7CB6F2BF-E8AB-8C0D-2E59-F39692344288}"/>
              </a:ext>
            </a:extLst>
          </p:cNvPr>
          <p:cNvSpPr/>
          <p:nvPr/>
        </p:nvSpPr>
        <p:spPr>
          <a:xfrm>
            <a:off x="0" y="988452"/>
            <a:ext cx="12192000" cy="1032985"/>
          </a:xfrm>
          <a:prstGeom prst="rect">
            <a:avLst/>
          </a:prstGeom>
          <a:solidFill>
            <a:schemeClr val="accent3">
              <a:lumMod val="50000"/>
            </a:schemeClr>
          </a:solidFill>
          <a:ln w="12700" cap="flat" cmpd="sng" algn="ctr">
            <a:solidFill>
              <a:srgbClr val="7F9E3F">
                <a:shade val="50000"/>
              </a:srgbClr>
            </a:solidFill>
            <a:prstDash val="solid"/>
            <a:miter lim="800000"/>
          </a:ln>
          <a:effectLst/>
        </p:spPr>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panose="020F0502020204030204"/>
                <a:ea typeface="+mn-ea"/>
                <a:cs typeface="+mn-cs"/>
              </a:rPr>
              <a:t>In the past decade, North Carolina has seen a significant growth in utilization of peer supports across the state; more than 4,500 people are </a:t>
            </a:r>
            <a:r>
              <a:rPr kumimoji="0" lang="en-US" sz="2000" b="1" i="0" u="none" strike="noStrike" kern="1200" cap="none" spc="0" normalizeH="0" baseline="0" noProof="0" dirty="0">
                <a:ln>
                  <a:noFill/>
                </a:ln>
                <a:solidFill>
                  <a:srgbClr val="FFFFFF"/>
                </a:solidFill>
                <a:effectLst/>
                <a:uLnTx/>
                <a:uFillTx/>
                <a:latin typeface="Calibri" panose="020F0502020204030204"/>
                <a:ea typeface="+mn-ea"/>
                <a:cs typeface="+mn-cs"/>
              </a:rPr>
              <a:t>Certified Peer Support Specialists </a:t>
            </a:r>
            <a:r>
              <a:rPr kumimoji="0" lang="en-US" sz="2000" b="0" i="0" u="none" strike="noStrike" kern="1200" cap="none" spc="0" normalizeH="0" baseline="0" noProof="0" dirty="0">
                <a:ln>
                  <a:noFill/>
                </a:ln>
                <a:solidFill>
                  <a:srgbClr val="FFFFFF"/>
                </a:solidFill>
                <a:effectLst/>
                <a:uLnTx/>
                <a:uFillTx/>
                <a:latin typeface="Calibri" panose="020F0502020204030204"/>
                <a:ea typeface="+mn-ea"/>
                <a:cs typeface="+mn-cs"/>
              </a:rPr>
              <a:t>and many more offer peer supports to individuals and families with behavioral health and I/DD needs as uncertified peers or National Family </a:t>
            </a:r>
            <a:r>
              <a:rPr lang="en-US" sz="2000" dirty="0">
                <a:solidFill>
                  <a:srgbClr val="FFFFFF"/>
                </a:solidFill>
                <a:latin typeface="Calibri" panose="020F0502020204030204"/>
              </a:rPr>
              <a:t>Partners</a:t>
            </a:r>
            <a:r>
              <a:rPr kumimoji="0" lang="en-US" sz="2000" b="0" i="0" u="none" strike="noStrike" kern="1200" cap="none" spc="0" normalizeH="0" baseline="0" noProof="0" dirty="0">
                <a:ln>
                  <a:noFill/>
                </a:ln>
                <a:solidFill>
                  <a:srgbClr val="FFFFFF"/>
                </a:solidFill>
                <a:effectLst/>
                <a:uLnTx/>
                <a:uFillTx/>
                <a:latin typeface="Calibri" panose="020F0502020204030204"/>
                <a:ea typeface="+mn-ea"/>
                <a:cs typeface="+mn-cs"/>
              </a:rPr>
              <a:t>.</a:t>
            </a:r>
            <a:endParaRPr kumimoji="0" lang="en-US" sz="2000" b="0" i="0" u="none" strike="noStrike" kern="0" cap="none" spc="0" normalizeH="0" baseline="0" noProof="0" dirty="0">
              <a:ln>
                <a:noFill/>
              </a:ln>
              <a:solidFill>
                <a:srgbClr val="FFFFFF"/>
              </a:solidFill>
              <a:effectLst/>
              <a:uLnTx/>
              <a:uFillTx/>
              <a:latin typeface="Calibri" panose="020F0502020204030204"/>
              <a:ea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23B362FB-E257-A5C6-8ACD-74F81E1FEBCD}"/>
              </a:ext>
            </a:extLst>
          </p:cNvPr>
          <p:cNvSpPr/>
          <p:nvPr/>
        </p:nvSpPr>
        <p:spPr>
          <a:xfrm>
            <a:off x="1054954" y="2072299"/>
            <a:ext cx="10377220" cy="4496141"/>
          </a:xfrm>
          <a:prstGeom prst="rect">
            <a:avLst/>
          </a:prstGeom>
          <a:solidFill>
            <a:schemeClr val="accent3">
              <a:lumMod val="20000"/>
              <a:lumOff val="80000"/>
            </a:schemeClr>
          </a:solidFill>
          <a:ln w="12700" cap="flat" cmpd="sng" algn="ctr">
            <a:solidFill>
              <a:srgbClr val="522358"/>
            </a:solidFill>
            <a:prstDash val="solid"/>
            <a:miter lim="800000"/>
          </a:ln>
          <a:effectLst/>
        </p:spPr>
        <p:txBody>
          <a:bodyPr lIns="91440" tIns="45720" rIns="91440" bIns="45720" rtlCol="0" anchor="ctr"/>
          <a:lstStyle/>
          <a:p>
            <a:pPr defTabSz="914400">
              <a:spcAft>
                <a:spcPts val="600"/>
              </a:spcAft>
              <a:defRPr/>
            </a:pPr>
            <a:r>
              <a:rPr lang="en-US" sz="2000" b="1" kern="0" dirty="0">
                <a:solidFill>
                  <a:prstClr val="black"/>
                </a:solidFill>
                <a:latin typeface="Calibri"/>
                <a:ea typeface="Calibri" panose="020F0502020204030204" pitchFamily="34" charset="0"/>
                <a:cs typeface="Calibri"/>
              </a:rPr>
              <a:t>Challenges</a:t>
            </a:r>
            <a:r>
              <a:rPr kumimoji="0" lang="en-US" sz="2000" b="1" i="0" u="none" strike="noStrike" kern="0" cap="none" spc="0" normalizeH="0" baseline="0" noProof="0" dirty="0">
                <a:ln>
                  <a:noFill/>
                </a:ln>
                <a:solidFill>
                  <a:prstClr val="black"/>
                </a:solidFill>
                <a:effectLst/>
                <a:uLnTx/>
                <a:uFillTx/>
                <a:latin typeface="Calibri"/>
                <a:ea typeface="Calibri" panose="020F0502020204030204" pitchFamily="34" charset="0"/>
                <a:cs typeface="Calibri"/>
              </a:rPr>
              <a:t> and barriers to a system of high-quality peer supports remain, such as:</a:t>
            </a:r>
            <a:r>
              <a:rPr lang="en-US" sz="2000" b="1" kern="0" dirty="0">
                <a:solidFill>
                  <a:prstClr val="black"/>
                </a:solidFill>
                <a:latin typeface="Calibri"/>
                <a:ea typeface="Calibri" panose="020F0502020204030204" pitchFamily="34" charset="0"/>
                <a:cs typeface="Calibri"/>
              </a:rPr>
              <a:t> </a:t>
            </a:r>
            <a:endParaRPr kumimoji="0" lang="en-US" sz="2000" b="1" i="0" u="none" strike="noStrike" kern="0" cap="none" spc="0" normalizeH="0" baseline="0" noProof="0" dirty="0">
              <a:ln>
                <a:noFill/>
              </a:ln>
              <a:solidFill>
                <a:prstClr val="black"/>
              </a:solidFill>
              <a:effectLst/>
              <a:uLnTx/>
              <a:uFillTx/>
              <a:latin typeface="Calibri"/>
              <a:ea typeface="Calibri" panose="020F0502020204030204" pitchFamily="34" charset="0"/>
              <a:cs typeface="Calibri" panose="020F0502020204030204" pitchFamily="34" charset="0"/>
            </a:endParaRPr>
          </a:p>
          <a:p>
            <a:pPr marL="285750" indent="-285750" defTabSz="914400">
              <a:spcAft>
                <a:spcPts val="600"/>
              </a:spcAft>
              <a:buFont typeface="Arial" panose="020B0604020202020204" pitchFamily="34" charset="0"/>
              <a:buChar char="•"/>
              <a:defRPr/>
            </a:pPr>
            <a:r>
              <a:rPr kumimoji="0" lang="en-US" sz="2000" b="0"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rPr>
              <a:t>The </a:t>
            </a:r>
            <a:r>
              <a:rPr kumimoji="0" lang="en-US" sz="2000" b="1"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rPr>
              <a:t>certification process is too expensive</a:t>
            </a:r>
            <a:r>
              <a:rPr kumimoji="0" lang="en-US" sz="2000" b="0"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rPr>
              <a:t>, and </a:t>
            </a:r>
            <a:r>
              <a:rPr kumimoji="0" lang="en-US" sz="2000" b="1"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rPr>
              <a:t>peers are inconsistently prepared </a:t>
            </a:r>
            <a:r>
              <a:rPr lang="en-US" sz="2000" dirty="0">
                <a:solidFill>
                  <a:prstClr val="black"/>
                </a:solidFill>
                <a:latin typeface="Calibri"/>
                <a:ea typeface="Calibri" panose="020F0502020204030204" pitchFamily="34" charset="0"/>
                <a:cs typeface="Calibri"/>
              </a:rPr>
              <a:t>for</a:t>
            </a:r>
            <a:r>
              <a:rPr kumimoji="0" lang="en-US" sz="2000" b="0"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rPr>
              <a:t> the workforce</a:t>
            </a:r>
            <a:endParaRPr lang="en-US" sz="2000" b="0"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endParaRP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Less than half of CPSS are employed in peer supports</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despite provider agencies claiming they struggle to find peers to fill open positions </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Many peers </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do not feel valued or respected by clinical partners</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Some communities have strong peer support services available while others have few peer supports</a:t>
            </a:r>
          </a:p>
          <a:p>
            <a:pPr marL="285750" indent="-285750" defTabSz="914400">
              <a:spcAft>
                <a:spcPts val="600"/>
              </a:spcAft>
              <a:buFont typeface="Arial" panose="020B0604020202020204" pitchFamily="34" charset="0"/>
              <a:buChar char="•"/>
              <a:defRPr/>
            </a:pPr>
            <a:r>
              <a:rPr kumimoji="0" lang="en-US" sz="2000" b="1"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rPr>
              <a:t>Many peers are not paid a living wage</a:t>
            </a:r>
            <a:r>
              <a:rPr kumimoji="0" lang="en-US" sz="2000" b="0"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rPr>
              <a:t>, and </a:t>
            </a:r>
            <a:r>
              <a:rPr kumimoji="0" lang="en-US" sz="2000" b="1"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rPr>
              <a:t>Medicaid reimbursement remains burdensome</a:t>
            </a:r>
            <a:r>
              <a:rPr lang="en-US" sz="2000" b="1" dirty="0">
                <a:solidFill>
                  <a:prstClr val="black"/>
                </a:solidFill>
                <a:latin typeface="Calibri"/>
                <a:ea typeface="Calibri" panose="020F0502020204030204" pitchFamily="34" charset="0"/>
                <a:cs typeface="Calibri"/>
              </a:rPr>
              <a:t> </a:t>
            </a:r>
            <a:endParaRPr lang="en-US" sz="2000" i="0" u="none" strike="noStrike" kern="1200" cap="none" spc="0" normalizeH="0" baseline="0" noProof="0" dirty="0">
              <a:ln>
                <a:noFill/>
              </a:ln>
              <a:solidFill>
                <a:prstClr val="black"/>
              </a:solidFill>
              <a:effectLst/>
              <a:uLnTx/>
              <a:uFillTx/>
              <a:latin typeface="Calibri"/>
              <a:ea typeface="Calibri" panose="020F0502020204030204" pitchFamily="34" charset="0"/>
              <a:cs typeface="Calibri"/>
            </a:endParaRP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The </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definition of peer supports is too restrictive </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and is often not inclusive of populations such as children/youth, people with I/DD or TBI, and families </a:t>
            </a:r>
          </a:p>
        </p:txBody>
      </p:sp>
    </p:spTree>
    <p:extLst>
      <p:ext uri="{BB962C8B-B14F-4D97-AF65-F5344CB8AC3E}">
        <p14:creationId xmlns:p14="http://schemas.microsoft.com/office/powerpoint/2010/main" val="40630744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B2EFA-2D94-98E9-69E7-765BDB2D722F}"/>
              </a:ext>
            </a:extLst>
          </p:cNvPr>
          <p:cNvSpPr>
            <a:spLocks noGrp="1"/>
          </p:cNvSpPr>
          <p:nvPr>
            <p:ph type="title"/>
          </p:nvPr>
        </p:nvSpPr>
        <p:spPr>
          <a:xfrm>
            <a:off x="239402" y="567042"/>
            <a:ext cx="10457689" cy="548640"/>
          </a:xfrm>
        </p:spPr>
        <p:txBody>
          <a:bodyPr/>
          <a:lstStyle/>
          <a:p>
            <a:r>
              <a:rPr lang="en-US" sz="2800">
                <a:latin typeface="+mn-lt"/>
              </a:rPr>
              <a:t>CPSS Employment Data</a:t>
            </a:r>
          </a:p>
        </p:txBody>
      </p:sp>
      <p:sp>
        <p:nvSpPr>
          <p:cNvPr id="4" name="Slide Number Placeholder 3">
            <a:extLst>
              <a:ext uri="{FF2B5EF4-FFF2-40B4-BE49-F238E27FC236}">
                <a16:creationId xmlns:a16="http://schemas.microsoft.com/office/drawing/2014/main" id="{80DBEEE4-8AED-5C6D-FD25-8B968F620022}"/>
              </a:ext>
            </a:extLst>
          </p:cNvPr>
          <p:cNvSpPr>
            <a:spLocks noGrp="1"/>
          </p:cNvSpPr>
          <p:nvPr>
            <p:ph type="sldNum" sz="quarter" idx="1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F27F3A-B3E9-41ED-AF8F-A365F10BB65F}" type="slidenum">
              <a:rPr kumimoji="0" lang="en-US" sz="10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000" b="0" i="0" u="none" strike="noStrike" kern="1200" cap="none" spc="0" normalizeH="0" baseline="0" noProof="0">
              <a:ln>
                <a:noFill/>
              </a:ln>
              <a:solidFill>
                <a:prstClr val="black"/>
              </a:solidFill>
              <a:effectLst/>
              <a:uLnTx/>
              <a:uFillTx/>
              <a:latin typeface="Calibri"/>
              <a:ea typeface="+mn-ea"/>
              <a:cs typeface="+mn-cs"/>
            </a:endParaRPr>
          </a:p>
        </p:txBody>
      </p:sp>
      <p:pic>
        <p:nvPicPr>
          <p:cNvPr id="3074" name="Picture 2">
            <a:extLst>
              <a:ext uri="{FF2B5EF4-FFF2-40B4-BE49-F238E27FC236}">
                <a16:creationId xmlns:a16="http://schemas.microsoft.com/office/drawing/2014/main" id="{6990094F-4287-2744-6578-3279E52B0E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43208" y="1729364"/>
            <a:ext cx="6933597" cy="4287274"/>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Rounded Corners 4">
            <a:extLst>
              <a:ext uri="{FF2B5EF4-FFF2-40B4-BE49-F238E27FC236}">
                <a16:creationId xmlns:a16="http://schemas.microsoft.com/office/drawing/2014/main" id="{EC684C39-9EDC-F828-3D9E-B0529255B1D1}"/>
              </a:ext>
            </a:extLst>
          </p:cNvPr>
          <p:cNvSpPr/>
          <p:nvPr/>
        </p:nvSpPr>
        <p:spPr>
          <a:xfrm>
            <a:off x="515195" y="1320517"/>
            <a:ext cx="4097438" cy="5104968"/>
          </a:xfrm>
          <a:prstGeom prst="roundRect">
            <a:avLst/>
          </a:prstGeom>
          <a:solidFill>
            <a:schemeClr val="tx2">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prstClr val="black"/>
                </a:solidFill>
                <a:effectLst/>
                <a:uLnTx/>
                <a:uFillTx/>
                <a:latin typeface="Calibri"/>
                <a:ea typeface="+mn-ea"/>
                <a:cs typeface="+mn-cs"/>
              </a:rPr>
              <a:t>Only ~40% of CPSS are employed or volunteering in a peer support role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prstClr val="black"/>
                </a:solidFill>
                <a:effectLst/>
                <a:uLnTx/>
                <a:uFillTx/>
                <a:latin typeface="Calibri"/>
                <a:ea typeface="+mn-ea"/>
                <a:cs typeface="+mn-cs"/>
              </a:rPr>
              <a:t>A significant portion of CPSS are seeking employment</a:t>
            </a:r>
          </a:p>
          <a:p>
            <a:pPr marL="742950" lvl="1" indent="-285750">
              <a:buFont typeface="Arial" panose="020B0604020202020204" pitchFamily="34" charset="0"/>
              <a:buChar char="•"/>
            </a:pPr>
            <a:r>
              <a:rPr kumimoji="0" lang="en-US" b="0" i="0" u="none" strike="noStrike" kern="1200" cap="none" spc="0" normalizeH="0" baseline="0" noProof="0">
                <a:ln>
                  <a:noFill/>
                </a:ln>
                <a:solidFill>
                  <a:prstClr val="black"/>
                </a:solidFill>
                <a:effectLst/>
                <a:uLnTx/>
                <a:uFillTx/>
                <a:latin typeface="Calibri"/>
                <a:ea typeface="+mn-ea"/>
                <a:cs typeface="+mn-cs"/>
              </a:rPr>
              <a:t>This may indicate CPSS are unprepared to enter the workforce after certification, there are not enough jobs to match their skills, or the pay isn’t high enough to keep them in the field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prstClr val="black"/>
                </a:solidFill>
                <a:effectLst/>
                <a:uLnTx/>
                <a:uFillTx/>
                <a:latin typeface="Calibri"/>
                <a:ea typeface="+mn-ea"/>
                <a:cs typeface="+mn-cs"/>
              </a:rPr>
              <a:t>Approximately 12% of CPSS are employed in a related field, indicating there may be other behavioral health professionals taking the CPSS training</a:t>
            </a:r>
          </a:p>
        </p:txBody>
      </p:sp>
    </p:spTree>
    <p:extLst>
      <p:ext uri="{BB962C8B-B14F-4D97-AF65-F5344CB8AC3E}">
        <p14:creationId xmlns:p14="http://schemas.microsoft.com/office/powerpoint/2010/main" val="36236146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5359D-8F97-89E1-4EA1-8AC45A540C84}"/>
              </a:ext>
            </a:extLst>
          </p:cNvPr>
          <p:cNvSpPr>
            <a:spLocks noGrp="1"/>
          </p:cNvSpPr>
          <p:nvPr>
            <p:ph type="title"/>
          </p:nvPr>
        </p:nvSpPr>
        <p:spPr>
          <a:xfrm>
            <a:off x="150882" y="618394"/>
            <a:ext cx="10457689" cy="548640"/>
          </a:xfrm>
        </p:spPr>
        <p:txBody>
          <a:bodyPr/>
          <a:lstStyle/>
          <a:p>
            <a:r>
              <a:rPr lang="en-US" sz="2800"/>
              <a:t>Certified Peer Support Specialists Across the State</a:t>
            </a:r>
          </a:p>
        </p:txBody>
      </p:sp>
      <p:sp>
        <p:nvSpPr>
          <p:cNvPr id="4" name="Slide Number Placeholder 3">
            <a:extLst>
              <a:ext uri="{FF2B5EF4-FFF2-40B4-BE49-F238E27FC236}">
                <a16:creationId xmlns:a16="http://schemas.microsoft.com/office/drawing/2014/main" id="{2669544D-002E-16FA-7364-1F589EAF4251}"/>
              </a:ext>
            </a:extLst>
          </p:cNvPr>
          <p:cNvSpPr>
            <a:spLocks noGrp="1"/>
          </p:cNvSpPr>
          <p:nvPr>
            <p:ph type="sldNum" sz="quarter" idx="1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F27F3A-B3E9-41ED-AF8F-A365F10BB65F}" type="slidenum">
              <a:rPr kumimoji="0" lang="en-US" sz="10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000" b="0" i="0" u="none" strike="noStrike" kern="1200" cap="none" spc="0" normalizeH="0" baseline="0" noProof="0">
              <a:ln>
                <a:noFill/>
              </a:ln>
              <a:solidFill>
                <a:prstClr val="black"/>
              </a:solidFill>
              <a:effectLst/>
              <a:uLnTx/>
              <a:uFillTx/>
              <a:latin typeface="Calibri"/>
              <a:ea typeface="+mn-ea"/>
              <a:cs typeface="+mn-cs"/>
            </a:endParaRPr>
          </a:p>
        </p:txBody>
      </p:sp>
      <p:pic>
        <p:nvPicPr>
          <p:cNvPr id="6" name="Picture 5">
            <a:extLst>
              <a:ext uri="{FF2B5EF4-FFF2-40B4-BE49-F238E27FC236}">
                <a16:creationId xmlns:a16="http://schemas.microsoft.com/office/drawing/2014/main" id="{C23AE175-40FE-D74E-E1B5-1F152BC45438}"/>
              </a:ext>
            </a:extLst>
          </p:cNvPr>
          <p:cNvPicPr>
            <a:picLocks noChangeAspect="1"/>
          </p:cNvPicPr>
          <p:nvPr/>
        </p:nvPicPr>
        <p:blipFill>
          <a:blip r:embed="rId2"/>
          <a:stretch>
            <a:fillRect/>
          </a:stretch>
        </p:blipFill>
        <p:spPr>
          <a:xfrm>
            <a:off x="569313" y="1272313"/>
            <a:ext cx="10621857" cy="5201376"/>
          </a:xfrm>
          <a:prstGeom prst="rect">
            <a:avLst/>
          </a:prstGeom>
        </p:spPr>
      </p:pic>
      <p:sp>
        <p:nvSpPr>
          <p:cNvPr id="3" name="Rectangle: Rounded Corners 2">
            <a:extLst>
              <a:ext uri="{FF2B5EF4-FFF2-40B4-BE49-F238E27FC236}">
                <a16:creationId xmlns:a16="http://schemas.microsoft.com/office/drawing/2014/main" id="{7F525592-449B-71DC-1D9A-BA670813C45B}"/>
              </a:ext>
            </a:extLst>
          </p:cNvPr>
          <p:cNvSpPr/>
          <p:nvPr/>
        </p:nvSpPr>
        <p:spPr>
          <a:xfrm>
            <a:off x="328526" y="4760637"/>
            <a:ext cx="5551715" cy="12809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There are over 4,500 Certified Peer Support Specialists in North Carolina, representing nearly every county </a:t>
            </a:r>
          </a:p>
        </p:txBody>
      </p:sp>
    </p:spTree>
    <p:extLst>
      <p:ext uri="{BB962C8B-B14F-4D97-AF65-F5344CB8AC3E}">
        <p14:creationId xmlns:p14="http://schemas.microsoft.com/office/powerpoint/2010/main" val="3226101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84C4F9B-2481-44AD-345E-25286BF94BFE}"/>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kern="1200">
                <a:solidFill>
                  <a:srgbClr val="FFFFFF"/>
                </a:solidFill>
                <a:latin typeface="+mj-lt"/>
                <a:ea typeface="+mj-ea"/>
                <a:cs typeface="+mj-cs"/>
              </a:rPr>
              <a:t>SCFAC Deliverables </a:t>
            </a:r>
          </a:p>
        </p:txBody>
      </p:sp>
      <p:graphicFrame>
        <p:nvGraphicFramePr>
          <p:cNvPr id="4" name="Table 4">
            <a:extLst>
              <a:ext uri="{FF2B5EF4-FFF2-40B4-BE49-F238E27FC236}">
                <a16:creationId xmlns:a16="http://schemas.microsoft.com/office/drawing/2014/main" id="{F6FD3C8B-45D7-34DF-4DC0-1CA6EC6DFABA}"/>
              </a:ext>
            </a:extLst>
          </p:cNvPr>
          <p:cNvGraphicFramePr>
            <a:graphicFrameLocks noGrp="1"/>
          </p:cNvGraphicFramePr>
          <p:nvPr>
            <p:extLst>
              <p:ext uri="{D42A27DB-BD31-4B8C-83A1-F6EECF244321}">
                <p14:modId xmlns:p14="http://schemas.microsoft.com/office/powerpoint/2010/main" val="4204416276"/>
              </p:ext>
            </p:extLst>
          </p:nvPr>
        </p:nvGraphicFramePr>
        <p:xfrm>
          <a:off x="3510642" y="571499"/>
          <a:ext cx="8445953" cy="5862009"/>
        </p:xfrm>
        <a:graphic>
          <a:graphicData uri="http://schemas.openxmlformats.org/drawingml/2006/table">
            <a:tbl>
              <a:tblPr firstRow="1" bandRow="1">
                <a:tableStyleId>{5C22544A-7EE6-4342-B048-85BDC9FD1C3A}</a:tableStyleId>
              </a:tblPr>
              <a:tblGrid>
                <a:gridCol w="1299377">
                  <a:extLst>
                    <a:ext uri="{9D8B030D-6E8A-4147-A177-3AD203B41FA5}">
                      <a16:colId xmlns:a16="http://schemas.microsoft.com/office/drawing/2014/main" val="2241671978"/>
                    </a:ext>
                  </a:extLst>
                </a:gridCol>
                <a:gridCol w="2958368">
                  <a:extLst>
                    <a:ext uri="{9D8B030D-6E8A-4147-A177-3AD203B41FA5}">
                      <a16:colId xmlns:a16="http://schemas.microsoft.com/office/drawing/2014/main" val="3274916722"/>
                    </a:ext>
                  </a:extLst>
                </a:gridCol>
                <a:gridCol w="2094104">
                  <a:extLst>
                    <a:ext uri="{9D8B030D-6E8A-4147-A177-3AD203B41FA5}">
                      <a16:colId xmlns:a16="http://schemas.microsoft.com/office/drawing/2014/main" val="2828418677"/>
                    </a:ext>
                  </a:extLst>
                </a:gridCol>
                <a:gridCol w="2094104">
                  <a:extLst>
                    <a:ext uri="{9D8B030D-6E8A-4147-A177-3AD203B41FA5}">
                      <a16:colId xmlns:a16="http://schemas.microsoft.com/office/drawing/2014/main" val="4082905790"/>
                    </a:ext>
                  </a:extLst>
                </a:gridCol>
              </a:tblGrid>
              <a:tr h="397820">
                <a:tc>
                  <a:txBody>
                    <a:bodyPr/>
                    <a:lstStyle/>
                    <a:p>
                      <a:pPr algn="ctr"/>
                      <a:r>
                        <a:rPr lang="en-US" sz="1600" dirty="0"/>
                        <a:t>Area</a:t>
                      </a:r>
                    </a:p>
                  </a:txBody>
                  <a:tcPr marL="80943" marR="80943" marT="40472" marB="40472"/>
                </a:tc>
                <a:tc>
                  <a:txBody>
                    <a:bodyPr/>
                    <a:lstStyle/>
                    <a:p>
                      <a:pPr algn="ctr"/>
                      <a:r>
                        <a:rPr lang="en-US" sz="1600" dirty="0"/>
                        <a:t>Deliverable</a:t>
                      </a:r>
                    </a:p>
                  </a:txBody>
                  <a:tcPr marL="80943" marR="80943" marT="40472" marB="40472"/>
                </a:tc>
                <a:tc>
                  <a:txBody>
                    <a:bodyPr/>
                    <a:lstStyle/>
                    <a:p>
                      <a:pPr algn="ctr"/>
                      <a:r>
                        <a:rPr lang="en-US" sz="1600" dirty="0"/>
                        <a:t>SCFAC  Due Date</a:t>
                      </a:r>
                    </a:p>
                  </a:txBody>
                  <a:tcPr marL="80943" marR="80943" marT="40472" marB="40472"/>
                </a:tc>
                <a:tc>
                  <a:txBody>
                    <a:bodyPr/>
                    <a:lstStyle/>
                    <a:p>
                      <a:pPr lvl="0" algn="ctr">
                        <a:buNone/>
                      </a:pPr>
                      <a:r>
                        <a:rPr lang="en-US" sz="1600" dirty="0"/>
                        <a:t>Progress</a:t>
                      </a:r>
                    </a:p>
                  </a:txBody>
                  <a:tcPr marL="80943" marR="80943" marT="40472" marB="40472"/>
                </a:tc>
                <a:extLst>
                  <a:ext uri="{0D108BD9-81ED-4DB2-BD59-A6C34878D82A}">
                    <a16:rowId xmlns:a16="http://schemas.microsoft.com/office/drawing/2014/main" val="3803171758"/>
                  </a:ext>
                </a:extLst>
              </a:tr>
              <a:tr h="666935">
                <a:tc>
                  <a:txBody>
                    <a:bodyPr/>
                    <a:lstStyle/>
                    <a:p>
                      <a:pPr algn="ctr"/>
                      <a:r>
                        <a:rPr lang="en-US" sz="1400" dirty="0"/>
                        <a:t>IDD</a:t>
                      </a:r>
                    </a:p>
                  </a:txBody>
                  <a:tcPr marL="80943" marR="80943" marT="40472" marB="40472"/>
                </a:tc>
                <a:tc>
                  <a:txBody>
                    <a:bodyPr/>
                    <a:lstStyle/>
                    <a:p>
                      <a:pPr algn="ctr"/>
                      <a:r>
                        <a:rPr lang="en-US" sz="1400" dirty="0"/>
                        <a:t>Advocate for additional Innovations slots</a:t>
                      </a:r>
                    </a:p>
                  </a:txBody>
                  <a:tcPr marL="80943" marR="80943" marT="40472" marB="40472"/>
                </a:tc>
                <a:tc>
                  <a:txBody>
                    <a:bodyPr/>
                    <a:lstStyle/>
                    <a:p>
                      <a:pPr algn="ctr"/>
                      <a:r>
                        <a:rPr lang="en-US" sz="1400" dirty="0"/>
                        <a:t>Ongoing</a:t>
                      </a:r>
                    </a:p>
                  </a:txBody>
                  <a:tcPr marL="80943" marR="80943" marT="40472" marB="40472"/>
                </a:tc>
                <a:tc>
                  <a:txBody>
                    <a:bodyPr/>
                    <a:lstStyle/>
                    <a:p>
                      <a:pPr lvl="0" algn="ctr">
                        <a:buNone/>
                      </a:pPr>
                      <a:r>
                        <a:rPr lang="en-US" sz="1400" dirty="0"/>
                        <a:t>In-Progress</a:t>
                      </a:r>
                    </a:p>
                  </a:txBody>
                  <a:tcPr marL="80943" marR="80943" marT="40472" marB="40472"/>
                </a:tc>
                <a:extLst>
                  <a:ext uri="{0D108BD9-81ED-4DB2-BD59-A6C34878D82A}">
                    <a16:rowId xmlns:a16="http://schemas.microsoft.com/office/drawing/2014/main" val="3936612906"/>
                  </a:ext>
                </a:extLst>
              </a:tr>
              <a:tr h="1111559">
                <a:tc>
                  <a:txBody>
                    <a:bodyPr/>
                    <a:lstStyle/>
                    <a:p>
                      <a:pPr algn="ctr"/>
                      <a:r>
                        <a:rPr lang="en-US" sz="1400" dirty="0"/>
                        <a:t>IDD</a:t>
                      </a:r>
                    </a:p>
                  </a:txBody>
                  <a:tcPr marL="80943" marR="80943" marT="40472" marB="40472"/>
                </a:tc>
                <a:tc>
                  <a:txBody>
                    <a:bodyPr/>
                    <a:lstStyle/>
                    <a:p>
                      <a:pPr algn="ctr"/>
                      <a:r>
                        <a:rPr lang="en-US" sz="1400" dirty="0"/>
                        <a:t>Develop and share comprehensive plan to address issues identified by Annual Report</a:t>
                      </a:r>
                    </a:p>
                  </a:txBody>
                  <a:tcPr marL="80943" marR="80943" marT="40472" marB="40472"/>
                </a:tc>
                <a:tc>
                  <a:txBody>
                    <a:bodyPr/>
                    <a:lstStyle/>
                    <a:p>
                      <a:pPr algn="ctr"/>
                      <a:r>
                        <a:rPr lang="en-US" sz="1400" dirty="0"/>
                        <a:t>November 29, 2023</a:t>
                      </a:r>
                    </a:p>
                  </a:txBody>
                  <a:tcPr marL="80943" marR="80943" marT="40472" marB="40472"/>
                </a:tc>
                <a:tc>
                  <a:txBody>
                    <a:bodyPr/>
                    <a:lstStyle/>
                    <a:p>
                      <a:pPr lvl="0" algn="ctr">
                        <a:buNone/>
                      </a:pPr>
                      <a:r>
                        <a:rPr lang="en-US" sz="1400" dirty="0"/>
                        <a:t>In-Progress</a:t>
                      </a:r>
                    </a:p>
                  </a:txBody>
                  <a:tcPr marL="80943" marR="80943" marT="40472" marB="40472"/>
                </a:tc>
                <a:extLst>
                  <a:ext uri="{0D108BD9-81ED-4DB2-BD59-A6C34878D82A}">
                    <a16:rowId xmlns:a16="http://schemas.microsoft.com/office/drawing/2014/main" val="2502869325"/>
                  </a:ext>
                </a:extLst>
              </a:tr>
              <a:tr h="947751">
                <a:tc>
                  <a:txBody>
                    <a:bodyPr/>
                    <a:lstStyle/>
                    <a:p>
                      <a:pPr algn="ctr"/>
                      <a:r>
                        <a:rPr lang="en-US" sz="1400" dirty="0"/>
                        <a:t>Peer Support</a:t>
                      </a:r>
                    </a:p>
                  </a:txBody>
                  <a:tcPr marL="80943" marR="80943" marT="40472" marB="40472"/>
                </a:tc>
                <a:tc>
                  <a:txBody>
                    <a:bodyPr/>
                    <a:lstStyle/>
                    <a:p>
                      <a:pPr algn="ctr"/>
                      <a:r>
                        <a:rPr lang="en-US" sz="1400" dirty="0"/>
                        <a:t>Contract with Manatt to conduct a comprehensive review of NC CPSS Program</a:t>
                      </a:r>
                    </a:p>
                  </a:txBody>
                  <a:tcPr marL="80943" marR="80943" marT="40472" marB="40472"/>
                </a:tc>
                <a:tc>
                  <a:txBody>
                    <a:bodyPr/>
                    <a:lstStyle/>
                    <a:p>
                      <a:pPr algn="ctr"/>
                      <a:r>
                        <a:rPr lang="en-US" sz="1400" dirty="0"/>
                        <a:t>July through December 2023</a:t>
                      </a:r>
                    </a:p>
                  </a:txBody>
                  <a:tcPr marL="80943" marR="80943" marT="40472" marB="40472"/>
                </a:tc>
                <a:tc>
                  <a:txBody>
                    <a:bodyPr/>
                    <a:lstStyle/>
                    <a:p>
                      <a:pPr lvl="0" algn="ctr">
                        <a:buNone/>
                      </a:pPr>
                      <a:r>
                        <a:rPr lang="en-US" sz="1400" dirty="0"/>
                        <a:t>In-Progress</a:t>
                      </a:r>
                    </a:p>
                  </a:txBody>
                  <a:tcPr marL="80943" marR="80943" marT="40472" marB="40472"/>
                </a:tc>
                <a:extLst>
                  <a:ext uri="{0D108BD9-81ED-4DB2-BD59-A6C34878D82A}">
                    <a16:rowId xmlns:a16="http://schemas.microsoft.com/office/drawing/2014/main" val="3301517677"/>
                  </a:ext>
                </a:extLst>
              </a:tr>
              <a:tr h="1216864">
                <a:tc>
                  <a:txBody>
                    <a:bodyPr/>
                    <a:lstStyle/>
                    <a:p>
                      <a:pPr algn="ctr"/>
                      <a:r>
                        <a:rPr lang="en-US" sz="1400" dirty="0"/>
                        <a:t>Peer Support</a:t>
                      </a:r>
                    </a:p>
                  </a:txBody>
                  <a:tcPr marL="80943" marR="80943" marT="40472" marB="40472"/>
                </a:tc>
                <a:tc>
                  <a:txBody>
                    <a:bodyPr/>
                    <a:lstStyle/>
                    <a:p>
                      <a:pPr algn="ctr"/>
                      <a:r>
                        <a:rPr lang="en-US" sz="1400" dirty="0"/>
                        <a:t>Develop funding plan for FY 23 and FY 24 Peer Support initiatives that either maintains or exceeds current funding levels</a:t>
                      </a:r>
                    </a:p>
                  </a:txBody>
                  <a:tcPr marL="80943" marR="80943" marT="40472" marB="40472"/>
                </a:tc>
                <a:tc>
                  <a:txBody>
                    <a:bodyPr/>
                    <a:lstStyle/>
                    <a:p>
                      <a:pPr algn="ctr"/>
                      <a:r>
                        <a:rPr lang="en-US" sz="1400" dirty="0"/>
                        <a:t>September 1, 2023</a:t>
                      </a:r>
                    </a:p>
                  </a:txBody>
                  <a:tcPr marL="80943" marR="80943" marT="40472" marB="40472"/>
                </a:tc>
                <a:tc>
                  <a:txBody>
                    <a:bodyPr/>
                    <a:lstStyle/>
                    <a:p>
                      <a:pPr lvl="0" algn="ctr">
                        <a:buNone/>
                      </a:pPr>
                      <a:r>
                        <a:rPr lang="en-US" sz="1400" dirty="0"/>
                        <a:t>In-Progress</a:t>
                      </a:r>
                    </a:p>
                  </a:txBody>
                  <a:tcPr marL="80943" marR="80943" marT="40472" marB="40472"/>
                </a:tc>
                <a:extLst>
                  <a:ext uri="{0D108BD9-81ED-4DB2-BD59-A6C34878D82A}">
                    <a16:rowId xmlns:a16="http://schemas.microsoft.com/office/drawing/2014/main" val="412130029"/>
                  </a:ext>
                </a:extLst>
              </a:tr>
              <a:tr h="854145">
                <a:tc>
                  <a:txBody>
                    <a:bodyPr/>
                    <a:lstStyle/>
                    <a:p>
                      <a:pPr algn="ctr"/>
                      <a:r>
                        <a:rPr lang="en-US" sz="1400" dirty="0"/>
                        <a:t>Peer Support</a:t>
                      </a:r>
                    </a:p>
                  </a:txBody>
                  <a:tcPr marL="80943" marR="80943" marT="40472" marB="40472"/>
                </a:tc>
                <a:tc>
                  <a:txBody>
                    <a:bodyPr/>
                    <a:lstStyle/>
                    <a:p>
                      <a:pPr algn="ctr"/>
                      <a:r>
                        <a:rPr lang="en-US" sz="1400" dirty="0"/>
                        <a:t>Increase funding for Peer Support Services in successive years</a:t>
                      </a:r>
                    </a:p>
                  </a:txBody>
                  <a:tcPr marL="80943" marR="80943" marT="40472" marB="40472"/>
                </a:tc>
                <a:tc>
                  <a:txBody>
                    <a:bodyPr/>
                    <a:lstStyle/>
                    <a:p>
                      <a:pPr algn="ctr"/>
                      <a:r>
                        <a:rPr lang="en-US" sz="1400" dirty="0"/>
                        <a:t>FY24 and FY25</a:t>
                      </a:r>
                    </a:p>
                  </a:txBody>
                  <a:tcPr marL="80943" marR="80943" marT="40472" marB="40472"/>
                </a:tc>
                <a:tc>
                  <a:txBody>
                    <a:bodyPr/>
                    <a:lstStyle/>
                    <a:p>
                      <a:pPr lvl="0" algn="ctr">
                        <a:buNone/>
                      </a:pPr>
                      <a:r>
                        <a:rPr lang="en-US" sz="1400" dirty="0"/>
                        <a:t>In-Progress</a:t>
                      </a:r>
                    </a:p>
                  </a:txBody>
                  <a:tcPr marL="80943" marR="80943" marT="40472" marB="40472"/>
                </a:tc>
                <a:extLst>
                  <a:ext uri="{0D108BD9-81ED-4DB2-BD59-A6C34878D82A}">
                    <a16:rowId xmlns:a16="http://schemas.microsoft.com/office/drawing/2014/main" val="3349151608"/>
                  </a:ext>
                </a:extLst>
              </a:tr>
              <a:tr h="666935">
                <a:tc>
                  <a:txBody>
                    <a:bodyPr/>
                    <a:lstStyle/>
                    <a:p>
                      <a:pPr algn="ctr"/>
                      <a:r>
                        <a:rPr lang="en-US" sz="1400" dirty="0"/>
                        <a:t>Peer Support</a:t>
                      </a:r>
                    </a:p>
                  </a:txBody>
                  <a:tcPr marL="80943" marR="80943" marT="40472" marB="40472"/>
                </a:tc>
                <a:tc>
                  <a:txBody>
                    <a:bodyPr/>
                    <a:lstStyle/>
                    <a:p>
                      <a:pPr algn="ctr"/>
                      <a:r>
                        <a:rPr lang="en-US" sz="1400"/>
                        <a:t>Re-open yearly application status for certification course</a:t>
                      </a:r>
                    </a:p>
                  </a:txBody>
                  <a:tcPr marL="80943" marR="80943" marT="40472" marB="40472"/>
                </a:tc>
                <a:tc>
                  <a:txBody>
                    <a:bodyPr/>
                    <a:lstStyle/>
                    <a:p>
                      <a:pPr algn="ctr"/>
                      <a:r>
                        <a:rPr lang="en-US" sz="1400" dirty="0"/>
                        <a:t>August 1, 2023</a:t>
                      </a:r>
                    </a:p>
                    <a:p>
                      <a:pPr algn="ctr"/>
                      <a:endParaRPr lang="en-US" sz="1400"/>
                    </a:p>
                  </a:txBody>
                  <a:tcPr marL="80943" marR="80943" marT="40472" marB="40472"/>
                </a:tc>
                <a:tc>
                  <a:txBody>
                    <a:bodyPr/>
                    <a:lstStyle/>
                    <a:p>
                      <a:pPr lvl="0" algn="ctr">
                        <a:buNone/>
                      </a:pPr>
                      <a:r>
                        <a:rPr lang="en-US" sz="1400" dirty="0"/>
                        <a:t>Completed</a:t>
                      </a:r>
                    </a:p>
                  </a:txBody>
                  <a:tcPr marL="80943" marR="80943" marT="40472" marB="40472"/>
                </a:tc>
                <a:extLst>
                  <a:ext uri="{0D108BD9-81ED-4DB2-BD59-A6C34878D82A}">
                    <a16:rowId xmlns:a16="http://schemas.microsoft.com/office/drawing/2014/main" val="4272278389"/>
                  </a:ext>
                </a:extLst>
              </a:tr>
            </a:tbl>
          </a:graphicData>
        </a:graphic>
      </p:graphicFrame>
    </p:spTree>
    <p:extLst>
      <p:ext uri="{BB962C8B-B14F-4D97-AF65-F5344CB8AC3E}">
        <p14:creationId xmlns:p14="http://schemas.microsoft.com/office/powerpoint/2010/main" val="33483513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D1CC3-CC74-6D38-5A3B-9C0541F45D99}"/>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AFD1202C-D78D-2B66-D90B-0CAA4DB75DA5}"/>
              </a:ext>
            </a:extLst>
          </p:cNvPr>
          <p:cNvSpPr/>
          <p:nvPr/>
        </p:nvSpPr>
        <p:spPr>
          <a:xfrm>
            <a:off x="386701" y="1356874"/>
            <a:ext cx="11561954" cy="5158226"/>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285750" marR="0" lvl="0" indent="-285750" algn="l" defTabSz="1219170" rtl="0" eaLnBrk="1" fontAlgn="auto" latinLnBrk="0" hangingPunct="1">
              <a:lnSpc>
                <a:spcPct val="100000"/>
              </a:lnSpc>
              <a:spcBef>
                <a:spcPts val="0"/>
              </a:spcBef>
              <a:spcAft>
                <a:spcPts val="800"/>
              </a:spcAft>
              <a:buClrTx/>
              <a:buSzTx/>
              <a:buFont typeface="Arial" panose="020B0604020202020204" pitchFamily="34" charset="0"/>
              <a:buChar char="•"/>
              <a:tabLst/>
              <a:defRPr/>
            </a:pPr>
            <a:r>
              <a:rPr kumimoji="0" lang="en-US" sz="2400" b="0" i="0" u="none" strike="noStrike" kern="1200" cap="none" spc="0" normalizeH="0" baseline="0" noProof="0">
                <a:ln>
                  <a:noFill/>
                </a:ln>
                <a:solidFill>
                  <a:prstClr val="black"/>
                </a:solidFill>
                <a:effectLst/>
                <a:uLnTx/>
                <a:uFillTx/>
                <a:latin typeface="Calibri"/>
                <a:ea typeface="Calibri" panose="020F0502020204030204" pitchFamily="34" charset="0"/>
                <a:cs typeface="Calibri"/>
              </a:rPr>
              <a:t>A peer should be able to get certified for </a:t>
            </a:r>
            <a:r>
              <a:rPr kumimoji="0" lang="en-US" sz="2400" b="1" i="0" u="sng" strike="noStrike" kern="1200" cap="none" spc="0" normalizeH="0" baseline="0" noProof="0">
                <a:ln>
                  <a:noFill/>
                </a:ln>
                <a:solidFill>
                  <a:prstClr val="black"/>
                </a:solidFill>
                <a:effectLst/>
                <a:uLnTx/>
                <a:uFillTx/>
                <a:latin typeface="Calibri"/>
                <a:ea typeface="Calibri" panose="020F0502020204030204" pitchFamily="34" charset="0"/>
                <a:cs typeface="Calibri"/>
              </a:rPr>
              <a:t>free or at a low cost</a:t>
            </a:r>
          </a:p>
          <a:p>
            <a:pPr marL="285750" marR="0" lvl="0" indent="-285750" algn="l" defTabSz="1219170" rtl="0" eaLnBrk="1" fontAlgn="auto" latinLnBrk="0" hangingPunct="1">
              <a:lnSpc>
                <a:spcPct val="100000"/>
              </a:lnSpc>
              <a:spcBef>
                <a:spcPts val="0"/>
              </a:spcBef>
              <a:spcAft>
                <a:spcPts val="800"/>
              </a:spcAft>
              <a:buClrTx/>
              <a:buSzTx/>
              <a:buFont typeface="Arial,Sans-Serif" panose="020B0604020202020204" pitchFamily="34" charset="0"/>
              <a:buChar char="•"/>
              <a:tabLst/>
              <a:defRPr/>
            </a:pPr>
            <a:r>
              <a:rPr kumimoji="0" lang="en-US" sz="2400" b="0" i="0" u="none" strike="noStrike" kern="1200" cap="none" spc="0" normalizeH="0" baseline="0" noProof="0">
                <a:ln>
                  <a:noFill/>
                </a:ln>
                <a:solidFill>
                  <a:prstClr val="black"/>
                </a:solidFill>
                <a:effectLst/>
                <a:uLnTx/>
                <a:uFillTx/>
                <a:latin typeface="Calibri"/>
                <a:ea typeface="Calibri" panose="020F0502020204030204" pitchFamily="34" charset="0"/>
                <a:cs typeface="Calibri"/>
              </a:rPr>
              <a:t>Peers should receive consistent, high-quality </a:t>
            </a:r>
            <a:r>
              <a:rPr kumimoji="0" lang="en-US" sz="2400" b="1" i="0" u="sng" strike="noStrike" kern="1200" cap="none" spc="0" normalizeH="0" baseline="0" noProof="0">
                <a:ln>
                  <a:noFill/>
                </a:ln>
                <a:solidFill>
                  <a:prstClr val="black"/>
                </a:solidFill>
                <a:effectLst/>
                <a:uLnTx/>
                <a:uFillTx/>
                <a:latin typeface="Calibri"/>
                <a:ea typeface="Calibri" panose="020F0502020204030204" pitchFamily="34" charset="0"/>
                <a:cs typeface="Calibri"/>
              </a:rPr>
              <a:t>education and skills-building</a:t>
            </a:r>
          </a:p>
          <a:p>
            <a:pPr marL="285750" marR="0" lvl="0" indent="-285750" algn="l" defTabSz="1219170" rtl="0" eaLnBrk="1" fontAlgn="auto" latinLnBrk="0" hangingPunct="1">
              <a:lnSpc>
                <a:spcPct val="100000"/>
              </a:lnSpc>
              <a:spcBef>
                <a:spcPts val="0"/>
              </a:spcBef>
              <a:spcAft>
                <a:spcPts val="800"/>
              </a:spcAft>
              <a:buClrTx/>
              <a:buSzTx/>
              <a:buFont typeface="Arial" panose="020B0604020202020204" pitchFamily="34" charset="0"/>
              <a:buChar char="•"/>
              <a:tabLst/>
              <a:defRPr/>
            </a:pPr>
            <a:r>
              <a:rPr kumimoji="0" lang="en-US" sz="2400" b="0" i="0" u="none" strike="noStrike" kern="1200" cap="none" spc="0" normalizeH="0" baseline="0" noProof="0">
                <a:ln>
                  <a:noFill/>
                </a:ln>
                <a:solidFill>
                  <a:prstClr val="black"/>
                </a:solidFill>
                <a:effectLst/>
                <a:uLnTx/>
                <a:uFillTx/>
                <a:latin typeface="Calibri"/>
                <a:ea typeface="Calibri" panose="020F0502020204030204" pitchFamily="34" charset="0"/>
                <a:cs typeface="Calibri"/>
              </a:rPr>
              <a:t>Peers should be able to </a:t>
            </a:r>
            <a:r>
              <a:rPr kumimoji="0" lang="en-US" sz="2400" b="1" i="0" u="sng" strike="noStrike" kern="1200" cap="none" spc="0" normalizeH="0" baseline="0" noProof="0">
                <a:ln>
                  <a:noFill/>
                </a:ln>
                <a:solidFill>
                  <a:prstClr val="black"/>
                </a:solidFill>
                <a:effectLst/>
                <a:uLnTx/>
                <a:uFillTx/>
                <a:latin typeface="Calibri"/>
                <a:ea typeface="Calibri" panose="020F0502020204030204" pitchFamily="34" charset="0"/>
                <a:cs typeface="Calibri"/>
              </a:rPr>
              <a:t>grow</a:t>
            </a:r>
            <a:r>
              <a:rPr kumimoji="0" lang="en-US" sz="2400" b="0" i="0" u="none" strike="noStrike" kern="1200" cap="none" spc="0" normalizeH="0" baseline="0" noProof="0">
                <a:ln>
                  <a:noFill/>
                </a:ln>
                <a:solidFill>
                  <a:prstClr val="black"/>
                </a:solidFill>
                <a:effectLst/>
                <a:uLnTx/>
                <a:uFillTx/>
                <a:latin typeface="Calibri"/>
                <a:ea typeface="Calibri" panose="020F0502020204030204" pitchFamily="34" charset="0"/>
                <a:cs typeface="Calibri"/>
              </a:rPr>
              <a:t> in their career</a:t>
            </a:r>
          </a:p>
          <a:p>
            <a:pPr marL="285750" marR="0" lvl="0" indent="-285750" algn="l" defTabSz="1219170" rtl="0" eaLnBrk="1" fontAlgn="auto" latinLnBrk="0" hangingPunct="1">
              <a:lnSpc>
                <a:spcPct val="100000"/>
              </a:lnSpc>
              <a:spcBef>
                <a:spcPts val="0"/>
              </a:spcBef>
              <a:spcAft>
                <a:spcPts val="800"/>
              </a:spcAft>
              <a:buClrTx/>
              <a:buSzTx/>
              <a:buFont typeface="Arial,Sans-Serif" panose="020B0604020202020204" pitchFamily="34" charset="0"/>
              <a:buChar char="•"/>
              <a:tabLst/>
              <a:defRPr/>
            </a:pPr>
            <a:r>
              <a:rPr kumimoji="0" lang="en-US" sz="2400" b="0" i="0" u="none" strike="noStrike" kern="1200" cap="none" spc="0" normalizeH="0" baseline="0" noProof="0">
                <a:ln>
                  <a:noFill/>
                </a:ln>
                <a:solidFill>
                  <a:prstClr val="black"/>
                </a:solidFill>
                <a:effectLst/>
                <a:uLnTx/>
                <a:uFillTx/>
                <a:latin typeface="Calibri"/>
                <a:ea typeface="Calibri" panose="020F0502020204030204" pitchFamily="34" charset="0"/>
                <a:cs typeface="Calibri"/>
              </a:rPr>
              <a:t>The role of peers should be clearly </a:t>
            </a:r>
            <a:r>
              <a:rPr kumimoji="0" lang="en-US" sz="2400" b="1" i="0" u="sng" strike="noStrike" kern="1200" cap="none" spc="0" normalizeH="0" baseline="0" noProof="0">
                <a:ln>
                  <a:noFill/>
                </a:ln>
                <a:solidFill>
                  <a:prstClr val="black"/>
                </a:solidFill>
                <a:effectLst/>
                <a:uLnTx/>
                <a:uFillTx/>
                <a:latin typeface="Calibri"/>
                <a:ea typeface="Calibri" panose="020F0502020204030204" pitchFamily="34" charset="0"/>
                <a:cs typeface="Calibri"/>
              </a:rPr>
              <a:t>defined</a:t>
            </a:r>
            <a:r>
              <a:rPr kumimoji="0" lang="en-US" sz="2400" b="0" i="0" u="none" strike="noStrike" kern="1200" cap="none" spc="0" normalizeH="0" baseline="0" noProof="0">
                <a:ln>
                  <a:noFill/>
                </a:ln>
                <a:solidFill>
                  <a:prstClr val="black"/>
                </a:solidFill>
                <a:effectLst/>
                <a:uLnTx/>
                <a:uFillTx/>
                <a:latin typeface="Calibri"/>
                <a:ea typeface="Calibri" panose="020F0502020204030204" pitchFamily="34" charset="0"/>
                <a:cs typeface="Calibri"/>
              </a:rPr>
              <a:t> and held to </a:t>
            </a:r>
            <a:r>
              <a:rPr kumimoji="0" lang="en-US" sz="2400" b="1" i="0" u="sng" strike="noStrike" kern="1200" cap="none" spc="0" normalizeH="0" baseline="0" noProof="0">
                <a:ln>
                  <a:noFill/>
                </a:ln>
                <a:solidFill>
                  <a:prstClr val="black"/>
                </a:solidFill>
                <a:effectLst/>
                <a:uLnTx/>
                <a:uFillTx/>
                <a:latin typeface="Calibri"/>
                <a:ea typeface="Calibri" panose="020F0502020204030204" pitchFamily="34" charset="0"/>
                <a:cs typeface="Calibri"/>
              </a:rPr>
              <a:t>consistent standards </a:t>
            </a:r>
          </a:p>
          <a:p>
            <a:pPr marL="285750" marR="0" lvl="0" indent="-285750" algn="l" defTabSz="1219170" rtl="0" eaLnBrk="1" fontAlgn="auto" latinLnBrk="0" hangingPunct="1">
              <a:lnSpc>
                <a:spcPct val="100000"/>
              </a:lnSpc>
              <a:spcBef>
                <a:spcPts val="0"/>
              </a:spcBef>
              <a:spcAft>
                <a:spcPts val="800"/>
              </a:spcAft>
              <a:buClrTx/>
              <a:buSzTx/>
              <a:buFont typeface="Arial,Sans-Serif" panose="020B0604020202020204" pitchFamily="34" charset="0"/>
              <a:buChar char="•"/>
              <a:tabLst/>
              <a:defRPr/>
            </a:pPr>
            <a:r>
              <a:rPr kumimoji="0" lang="en-US" sz="2400" b="0" i="0" u="none" strike="noStrike" kern="1200" cap="none" spc="0" normalizeH="0" baseline="0" noProof="0">
                <a:ln>
                  <a:noFill/>
                </a:ln>
                <a:solidFill>
                  <a:prstClr val="black"/>
                </a:solidFill>
                <a:effectLst/>
                <a:uLnTx/>
                <a:uFillTx/>
                <a:latin typeface="Calibri"/>
                <a:ea typeface="Calibri" panose="020F0502020204030204" pitchFamily="34" charset="0"/>
                <a:cs typeface="Calibri"/>
              </a:rPr>
              <a:t>Employers, supervisors, and teammates should </a:t>
            </a:r>
            <a:r>
              <a:rPr kumimoji="0" lang="en-US" sz="2400" b="1" i="0" u="sng" strike="noStrike" kern="1200" cap="none" spc="0" normalizeH="0" baseline="0" noProof="0">
                <a:ln>
                  <a:noFill/>
                </a:ln>
                <a:solidFill>
                  <a:prstClr val="black"/>
                </a:solidFill>
                <a:effectLst/>
                <a:uLnTx/>
                <a:uFillTx/>
                <a:latin typeface="Calibri"/>
                <a:ea typeface="Calibri" panose="020F0502020204030204" pitchFamily="34" charset="0"/>
                <a:cs typeface="Calibri"/>
              </a:rPr>
              <a:t>value the expertise </a:t>
            </a:r>
            <a:r>
              <a:rPr kumimoji="0" lang="en-US" sz="2400" b="0" i="0" u="none" strike="noStrike" kern="1200" cap="none" spc="0" normalizeH="0" baseline="0" noProof="0">
                <a:ln>
                  <a:noFill/>
                </a:ln>
                <a:solidFill>
                  <a:prstClr val="black"/>
                </a:solidFill>
                <a:effectLst/>
                <a:uLnTx/>
                <a:uFillTx/>
                <a:latin typeface="Calibri"/>
                <a:ea typeface="Calibri" panose="020F0502020204030204" pitchFamily="34" charset="0"/>
                <a:cs typeface="Calibri"/>
              </a:rPr>
              <a:t>of the peers in their organizations </a:t>
            </a:r>
          </a:p>
          <a:p>
            <a:pPr marL="285750" marR="0" lvl="0" indent="-285750" algn="l" defTabSz="1219170" rtl="0" eaLnBrk="1" fontAlgn="auto" latinLnBrk="0" hangingPunct="1">
              <a:lnSpc>
                <a:spcPct val="100000"/>
              </a:lnSpc>
              <a:spcBef>
                <a:spcPts val="0"/>
              </a:spcBef>
              <a:spcAft>
                <a:spcPts val="800"/>
              </a:spcAft>
              <a:buClrTx/>
              <a:buSzTx/>
              <a:buFont typeface="Arial,Sans-Serif" panose="020B0604020202020204" pitchFamily="34" charset="0"/>
              <a:buChar char="•"/>
              <a:tabLst/>
              <a:defRPr/>
            </a:pPr>
            <a:r>
              <a:rPr kumimoji="0" lang="en-US" sz="2400" b="0" i="0" u="none" strike="noStrike" kern="1200" cap="none" spc="0" normalizeH="0" baseline="0" noProof="0">
                <a:ln>
                  <a:noFill/>
                </a:ln>
                <a:solidFill>
                  <a:prstClr val="black"/>
                </a:solidFill>
                <a:effectLst/>
                <a:uLnTx/>
                <a:uFillTx/>
                <a:latin typeface="Calibri"/>
                <a:ea typeface="Calibri" panose="020F0502020204030204" pitchFamily="34" charset="0"/>
                <a:cs typeface="Calibri"/>
              </a:rPr>
              <a:t>Peers should be paid a </a:t>
            </a:r>
            <a:r>
              <a:rPr kumimoji="0" lang="en-US" sz="2400" b="1" i="0" u="sng" strike="noStrike" kern="1200" cap="none" spc="0" normalizeH="0" baseline="0" noProof="0">
                <a:ln>
                  <a:noFill/>
                </a:ln>
                <a:solidFill>
                  <a:prstClr val="black"/>
                </a:solidFill>
                <a:effectLst/>
                <a:uLnTx/>
                <a:uFillTx/>
                <a:latin typeface="Calibri"/>
                <a:ea typeface="Calibri" panose="020F0502020204030204" pitchFamily="34" charset="0"/>
                <a:cs typeface="Calibri"/>
              </a:rPr>
              <a:t>living wage</a:t>
            </a:r>
            <a:r>
              <a:rPr kumimoji="0" lang="en-US" sz="2400" b="0" i="0" u="none" strike="noStrike" kern="1200" cap="none" spc="0" normalizeH="0" baseline="0" noProof="0">
                <a:ln>
                  <a:noFill/>
                </a:ln>
                <a:solidFill>
                  <a:prstClr val="black"/>
                </a:solidFill>
                <a:effectLst/>
                <a:uLnTx/>
                <a:uFillTx/>
                <a:latin typeface="Calibri"/>
                <a:ea typeface="Calibri" panose="020F0502020204030204" pitchFamily="34" charset="0"/>
                <a:cs typeface="Calibri"/>
              </a:rPr>
              <a:t>, and providers should be </a:t>
            </a:r>
            <a:r>
              <a:rPr kumimoji="0" lang="en-US" sz="2400" b="1" i="0" u="sng" strike="noStrike" kern="1200" cap="none" spc="0" normalizeH="0" baseline="0" noProof="0">
                <a:ln>
                  <a:noFill/>
                </a:ln>
                <a:solidFill>
                  <a:prstClr val="black"/>
                </a:solidFill>
                <a:effectLst/>
                <a:uLnTx/>
                <a:uFillTx/>
                <a:latin typeface="Calibri"/>
                <a:ea typeface="Calibri" panose="020F0502020204030204" pitchFamily="34" charset="0"/>
                <a:cs typeface="Calibri"/>
              </a:rPr>
              <a:t>appropriately funded</a:t>
            </a:r>
            <a:r>
              <a:rPr kumimoji="0" lang="en-US" sz="2400" b="0" i="0" u="none" strike="noStrike" kern="1200" cap="none" spc="0" normalizeH="0" baseline="0" noProof="0">
                <a:ln>
                  <a:noFill/>
                </a:ln>
                <a:solidFill>
                  <a:prstClr val="black"/>
                </a:solidFill>
                <a:effectLst/>
                <a:uLnTx/>
                <a:uFillTx/>
                <a:latin typeface="Calibri"/>
                <a:ea typeface="Calibri" panose="020F0502020204030204" pitchFamily="34" charset="0"/>
                <a:cs typeface="Calibri"/>
              </a:rPr>
              <a:t> for peer support services </a:t>
            </a:r>
          </a:p>
          <a:p>
            <a:pPr marL="285750" marR="0" lvl="0" indent="-285750" algn="l" defTabSz="1219170" rtl="0" eaLnBrk="1" fontAlgn="auto" latinLnBrk="0" hangingPunct="1">
              <a:lnSpc>
                <a:spcPct val="100000"/>
              </a:lnSpc>
              <a:spcBef>
                <a:spcPts val="0"/>
              </a:spcBef>
              <a:spcAft>
                <a:spcPts val="800"/>
              </a:spcAft>
              <a:buClrTx/>
              <a:buSzTx/>
              <a:buFont typeface="Arial" panose="020B0604020202020204" pitchFamily="34" charset="0"/>
              <a:buChar char="•"/>
              <a:tabLst/>
              <a:defRPr/>
            </a:pPr>
            <a:r>
              <a:rPr kumimoji="0" lang="en-US" sz="2400" b="0" i="0" u="none" strike="noStrike" kern="1200" cap="none" spc="0" normalizeH="0" baseline="0" noProof="0">
                <a:ln>
                  <a:noFill/>
                </a:ln>
                <a:solidFill>
                  <a:prstClr val="black"/>
                </a:solidFill>
                <a:effectLst/>
                <a:uLnTx/>
                <a:uFillTx/>
                <a:latin typeface="Calibri"/>
                <a:ea typeface="Calibri" panose="020F0502020204030204" pitchFamily="34" charset="0"/>
                <a:cs typeface="Calibri"/>
              </a:rPr>
              <a:t>Peer supports should be </a:t>
            </a:r>
            <a:r>
              <a:rPr kumimoji="0" lang="en-US" sz="2400" b="1" i="0" u="sng" strike="noStrike" kern="1200" cap="none" spc="0" normalizeH="0" baseline="0" noProof="0">
                <a:ln>
                  <a:noFill/>
                </a:ln>
                <a:solidFill>
                  <a:prstClr val="black"/>
                </a:solidFill>
                <a:effectLst/>
                <a:uLnTx/>
                <a:uFillTx/>
                <a:latin typeface="Calibri"/>
                <a:ea typeface="Calibri" panose="020F0502020204030204" pitchFamily="34" charset="0"/>
                <a:cs typeface="Calibri"/>
              </a:rPr>
              <a:t>accessible</a:t>
            </a:r>
            <a:r>
              <a:rPr kumimoji="0" lang="en-US" sz="2400" b="0" i="0" u="none" strike="noStrike" kern="1200" cap="none" spc="0" normalizeH="0" baseline="0" noProof="0">
                <a:ln>
                  <a:noFill/>
                </a:ln>
                <a:solidFill>
                  <a:prstClr val="black"/>
                </a:solidFill>
                <a:effectLst/>
                <a:uLnTx/>
                <a:uFillTx/>
                <a:latin typeface="Calibri"/>
                <a:ea typeface="Calibri" panose="020F0502020204030204" pitchFamily="34" charset="0"/>
                <a:cs typeface="Calibri"/>
              </a:rPr>
              <a:t> in all NC communities, in a range of settings </a:t>
            </a:r>
          </a:p>
          <a:p>
            <a:pPr marL="285750" marR="0" lvl="0" indent="-285750" algn="l" defTabSz="1219170" rtl="0" eaLnBrk="1" fontAlgn="auto" latinLnBrk="0" hangingPunct="1">
              <a:lnSpc>
                <a:spcPct val="100000"/>
              </a:lnSpc>
              <a:spcBef>
                <a:spcPts val="0"/>
              </a:spcBef>
              <a:spcAft>
                <a:spcPts val="800"/>
              </a:spcAft>
              <a:buClrTx/>
              <a:buSzTx/>
              <a:buFont typeface="Arial" panose="020B0604020202020204" pitchFamily="34" charset="0"/>
              <a:buChar char="•"/>
              <a:tabLst/>
              <a:defRPr/>
            </a:pPr>
            <a:r>
              <a:rPr kumimoji="0" lang="en-US" sz="2400" b="0" i="0" u="none" strike="noStrike" kern="1200" cap="none" spc="0" normalizeH="0" baseline="0" noProof="0">
                <a:ln>
                  <a:noFill/>
                </a:ln>
                <a:solidFill>
                  <a:prstClr val="black"/>
                </a:solidFill>
                <a:effectLst/>
                <a:uLnTx/>
                <a:uFillTx/>
                <a:latin typeface="Calibri"/>
                <a:ea typeface="Calibri" panose="020F0502020204030204" pitchFamily="34" charset="0"/>
                <a:cs typeface="Calibri"/>
              </a:rPr>
              <a:t>Peers should represent the </a:t>
            </a:r>
            <a:r>
              <a:rPr kumimoji="0" lang="en-US" sz="2400" b="1" i="0" u="sng" strike="noStrike" kern="1200" cap="none" spc="0" normalizeH="0" baseline="0" noProof="0">
                <a:ln>
                  <a:noFill/>
                </a:ln>
                <a:solidFill>
                  <a:prstClr val="black"/>
                </a:solidFill>
                <a:effectLst/>
                <a:uLnTx/>
                <a:uFillTx/>
                <a:latin typeface="Calibri"/>
                <a:ea typeface="Calibri" panose="020F0502020204030204" pitchFamily="34" charset="0"/>
                <a:cs typeface="Calibri"/>
              </a:rPr>
              <a:t>diversity</a:t>
            </a:r>
            <a:r>
              <a:rPr kumimoji="0" lang="en-US" sz="2400" b="0" i="0" u="none" strike="noStrike" kern="1200" cap="none" spc="0" normalizeH="0" baseline="0" noProof="0">
                <a:ln>
                  <a:noFill/>
                </a:ln>
                <a:solidFill>
                  <a:prstClr val="black"/>
                </a:solidFill>
                <a:effectLst/>
                <a:uLnTx/>
                <a:uFillTx/>
                <a:latin typeface="Calibri"/>
                <a:ea typeface="Calibri" panose="020F0502020204030204" pitchFamily="34" charset="0"/>
                <a:cs typeface="Calibri"/>
              </a:rPr>
              <a:t> of all NC communities </a:t>
            </a:r>
          </a:p>
        </p:txBody>
      </p:sp>
      <p:sp>
        <p:nvSpPr>
          <p:cNvPr id="4" name="Title 1">
            <a:extLst>
              <a:ext uri="{FF2B5EF4-FFF2-40B4-BE49-F238E27FC236}">
                <a16:creationId xmlns:a16="http://schemas.microsoft.com/office/drawing/2014/main" id="{7EF21AF8-ADBF-57D2-F435-AE0ECBFB0311}"/>
              </a:ext>
            </a:extLst>
          </p:cNvPr>
          <p:cNvSpPr>
            <a:spLocks noGrp="1"/>
          </p:cNvSpPr>
          <p:nvPr>
            <p:ph type="title"/>
          </p:nvPr>
        </p:nvSpPr>
        <p:spPr>
          <a:xfrm>
            <a:off x="385590" y="471791"/>
            <a:ext cx="11403979" cy="548640"/>
          </a:xfrm>
        </p:spPr>
        <p:txBody>
          <a:bodyPr lIns="91440" tIns="45720" rIns="91440" bIns="45720" anchor="t">
            <a:noAutofit/>
          </a:bodyPr>
          <a:lstStyle/>
          <a:p>
            <a:r>
              <a:rPr lang="en-US" sz="2800">
                <a:latin typeface="Calibri"/>
                <a:cs typeface="Calibri"/>
              </a:rPr>
              <a:t>Future State: Goals for Expanding Peer Supports in North Carolina</a:t>
            </a:r>
            <a:br>
              <a:rPr lang="en-US" sz="2800">
                <a:latin typeface="Calibri" panose="020F0502020204030204" pitchFamily="34" charset="0"/>
                <a:cs typeface="Calibri" panose="020F0502020204030204" pitchFamily="34" charset="0"/>
              </a:rPr>
            </a:br>
            <a:endParaRPr lang="en-US" sz="1800"/>
          </a:p>
        </p:txBody>
      </p:sp>
      <p:sp>
        <p:nvSpPr>
          <p:cNvPr id="9" name="Arrow: Pentagon 8">
            <a:extLst>
              <a:ext uri="{FF2B5EF4-FFF2-40B4-BE49-F238E27FC236}">
                <a16:creationId xmlns:a16="http://schemas.microsoft.com/office/drawing/2014/main" id="{3D74459D-FCF6-C2F6-D7FA-549DF42150EB}"/>
              </a:ext>
            </a:extLst>
          </p:cNvPr>
          <p:cNvSpPr/>
          <p:nvPr/>
        </p:nvSpPr>
        <p:spPr>
          <a:xfrm>
            <a:off x="386701" y="1057154"/>
            <a:ext cx="3842399" cy="682746"/>
          </a:xfrm>
          <a:prstGeom prst="homePlate">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white"/>
                </a:solidFill>
                <a:effectLst/>
                <a:uLnTx/>
                <a:uFillTx/>
                <a:latin typeface="Calibri" panose="020F0502020204030204"/>
                <a:ea typeface="+mn-ea"/>
                <a:cs typeface="+mn-cs"/>
              </a:rPr>
              <a:t>DMH/DD/SUS Goals for the Future of Peer Supports:</a:t>
            </a:r>
          </a:p>
        </p:txBody>
      </p:sp>
    </p:spTree>
    <p:extLst>
      <p:ext uri="{BB962C8B-B14F-4D97-AF65-F5344CB8AC3E}">
        <p14:creationId xmlns:p14="http://schemas.microsoft.com/office/powerpoint/2010/main" val="22077254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Freeform: Shape 8">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95A3B32-19C3-4701-38CD-1E168C8500F7}"/>
              </a:ext>
            </a:extLst>
          </p:cNvPr>
          <p:cNvSpPr>
            <a:spLocks noGrp="1"/>
          </p:cNvSpPr>
          <p:nvPr>
            <p:ph type="ctrTitle"/>
          </p:nvPr>
        </p:nvSpPr>
        <p:spPr>
          <a:xfrm>
            <a:off x="1524003" y="1999615"/>
            <a:ext cx="9144000" cy="2764028"/>
          </a:xfrm>
        </p:spPr>
        <p:txBody>
          <a:bodyPr anchor="ctr">
            <a:normAutofit/>
          </a:bodyPr>
          <a:lstStyle/>
          <a:p>
            <a:r>
              <a:rPr lang="en-US" sz="2800">
                <a:cs typeface="Calibri Light"/>
              </a:rPr>
              <a:t>SCFAC Ask: Increase funding for Peer Support Services to expand access to services across the state</a:t>
            </a:r>
            <a:br>
              <a:rPr lang="en-US" sz="2800">
                <a:cs typeface="Calibri Light"/>
              </a:rPr>
            </a:br>
            <a:br>
              <a:rPr lang="en-US" sz="2800">
                <a:cs typeface="Calibri Light"/>
              </a:rPr>
            </a:br>
            <a:br>
              <a:rPr lang="en-US" sz="2800">
                <a:cs typeface="Calibri Light"/>
              </a:rPr>
            </a:br>
            <a:r>
              <a:rPr lang="en-US" sz="2800">
                <a:cs typeface="Calibri Light"/>
              </a:rPr>
              <a:t>DMH/DD/SUS Response: Develop funding plan for FY24/FY25 PS Initiatives that maintains or exceeds current funding levels </a:t>
            </a:r>
          </a:p>
        </p:txBody>
      </p:sp>
      <p:sp>
        <p:nvSpPr>
          <p:cNvPr id="13" name="Rectangle 12">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4" name="Straight Arrow Connector 3">
            <a:extLst>
              <a:ext uri="{FF2B5EF4-FFF2-40B4-BE49-F238E27FC236}">
                <a16:creationId xmlns:a16="http://schemas.microsoft.com/office/drawing/2014/main" id="{0B5AEC77-17B3-2A9B-67B1-E1186A3365FD}"/>
              </a:ext>
            </a:extLst>
          </p:cNvPr>
          <p:cNvCxnSpPr/>
          <p:nvPr/>
        </p:nvCxnSpPr>
        <p:spPr>
          <a:xfrm flipV="1">
            <a:off x="2045390" y="2535307"/>
            <a:ext cx="1556384" cy="9525"/>
          </a:xfrm>
          <a:prstGeom prst="straightConnector1">
            <a:avLst/>
          </a:prstGeom>
          <a:ln/>
        </p:spPr>
        <p:style>
          <a:lnRef idx="3">
            <a:schemeClr val="accent1"/>
          </a:lnRef>
          <a:fillRef idx="0">
            <a:schemeClr val="accent1"/>
          </a:fillRef>
          <a:effectRef idx="2">
            <a:schemeClr val="accent1"/>
          </a:effectRef>
          <a:fontRef idx="minor">
            <a:schemeClr val="tx1"/>
          </a:fontRef>
        </p:style>
      </p:cxnSp>
      <p:cxnSp>
        <p:nvCxnSpPr>
          <p:cNvPr id="6" name="Straight Arrow Connector 5">
            <a:extLst>
              <a:ext uri="{FF2B5EF4-FFF2-40B4-BE49-F238E27FC236}">
                <a16:creationId xmlns:a16="http://schemas.microsoft.com/office/drawing/2014/main" id="{94969A7E-E498-D958-E429-56E52A82FB85}"/>
              </a:ext>
            </a:extLst>
          </p:cNvPr>
          <p:cNvCxnSpPr/>
          <p:nvPr/>
        </p:nvCxnSpPr>
        <p:spPr>
          <a:xfrm>
            <a:off x="1747216" y="4157179"/>
            <a:ext cx="3488992" cy="1518"/>
          </a:xfrm>
          <a:prstGeom prst="straightConnector1">
            <a:avLst/>
          </a:prstGeom>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517995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9B1F7-BC45-6507-C7BA-53632D4FA943}"/>
              </a:ext>
            </a:extLst>
          </p:cNvPr>
          <p:cNvSpPr>
            <a:spLocks noGrp="1"/>
          </p:cNvSpPr>
          <p:nvPr>
            <p:ph type="title"/>
          </p:nvPr>
        </p:nvSpPr>
        <p:spPr>
          <a:xfrm>
            <a:off x="91440" y="491973"/>
            <a:ext cx="12100560" cy="813043"/>
          </a:xfrm>
        </p:spPr>
        <p:txBody>
          <a:bodyPr/>
          <a:lstStyle/>
          <a:p>
            <a:r>
              <a:rPr lang="en-US" sz="2800">
                <a:latin typeface="+mn-lt"/>
              </a:rPr>
              <a:t>Opportunity to Strengthen the Workforce &amp; Expand High-Quality Peer Supports through Funding Streams  </a:t>
            </a:r>
          </a:p>
        </p:txBody>
      </p:sp>
      <p:graphicFrame>
        <p:nvGraphicFramePr>
          <p:cNvPr id="12" name="Table 5">
            <a:extLst>
              <a:ext uri="{FF2B5EF4-FFF2-40B4-BE49-F238E27FC236}">
                <a16:creationId xmlns:a16="http://schemas.microsoft.com/office/drawing/2014/main" id="{22298EAE-AF82-CA5C-F7A6-7CBE88F94770}"/>
              </a:ext>
            </a:extLst>
          </p:cNvPr>
          <p:cNvGraphicFramePr>
            <a:graphicFrameLocks/>
          </p:cNvGraphicFramePr>
          <p:nvPr>
            <p:extLst>
              <p:ext uri="{D42A27DB-BD31-4B8C-83A1-F6EECF244321}">
                <p14:modId xmlns:p14="http://schemas.microsoft.com/office/powerpoint/2010/main" val="2158160585"/>
              </p:ext>
            </p:extLst>
          </p:nvPr>
        </p:nvGraphicFramePr>
        <p:xfrm>
          <a:off x="890666" y="2907656"/>
          <a:ext cx="10639637" cy="3377281"/>
        </p:xfrm>
        <a:graphic>
          <a:graphicData uri="http://schemas.openxmlformats.org/drawingml/2006/table">
            <a:tbl>
              <a:tblPr firstRow="1" bandRow="1">
                <a:tableStyleId>{69012ECD-51FC-41F1-AA8D-1B2483CD663E}</a:tableStyleId>
              </a:tblPr>
              <a:tblGrid>
                <a:gridCol w="6595593">
                  <a:extLst>
                    <a:ext uri="{9D8B030D-6E8A-4147-A177-3AD203B41FA5}">
                      <a16:colId xmlns:a16="http://schemas.microsoft.com/office/drawing/2014/main" val="1100488000"/>
                    </a:ext>
                  </a:extLst>
                </a:gridCol>
                <a:gridCol w="2022022">
                  <a:extLst>
                    <a:ext uri="{9D8B030D-6E8A-4147-A177-3AD203B41FA5}">
                      <a16:colId xmlns:a16="http://schemas.microsoft.com/office/drawing/2014/main" val="71100542"/>
                    </a:ext>
                  </a:extLst>
                </a:gridCol>
                <a:gridCol w="2022022">
                  <a:extLst>
                    <a:ext uri="{9D8B030D-6E8A-4147-A177-3AD203B41FA5}">
                      <a16:colId xmlns:a16="http://schemas.microsoft.com/office/drawing/2014/main" val="1343332900"/>
                    </a:ext>
                  </a:extLst>
                </a:gridCol>
              </a:tblGrid>
              <a:tr h="483432">
                <a:tc>
                  <a:txBody>
                    <a:bodyPr/>
                    <a:lstStyle/>
                    <a:p>
                      <a:pPr algn="ctr"/>
                      <a:r>
                        <a:rPr lang="en-US" sz="2000" b="1" cap="none" spc="0">
                          <a:solidFill>
                            <a:schemeClr val="bg1"/>
                          </a:solidFill>
                        </a:rPr>
                        <a:t>Provision</a:t>
                      </a:r>
                      <a:endParaRPr lang="en-US" sz="2000" b="1" cap="none" spc="0">
                        <a:solidFill>
                          <a:schemeClr val="bg1"/>
                        </a:solidFill>
                        <a:latin typeface="Calibri" panose="020F0502020204030204" pitchFamily="34" charset="0"/>
                        <a:cs typeface="Calibri" panose="020F0502020204030204" pitchFamily="34" charset="0"/>
                      </a:endParaRPr>
                    </a:p>
                  </a:txBody>
                  <a:tcPr marL="75428" marR="51037" marT="58022" marB="5802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a:txBody>
                    <a:bodyPr/>
                    <a:lstStyle/>
                    <a:p>
                      <a:pPr algn="ctr"/>
                      <a:r>
                        <a:rPr lang="en-US" sz="2000" b="1" cap="none" spc="0">
                          <a:solidFill>
                            <a:schemeClr val="bg1"/>
                          </a:solidFill>
                        </a:rPr>
                        <a:t>FY24</a:t>
                      </a:r>
                      <a:endParaRPr lang="en-US" sz="2000" b="1" cap="none" spc="0">
                        <a:solidFill>
                          <a:schemeClr val="bg1"/>
                        </a:solidFill>
                        <a:latin typeface="Calibri" panose="020F0502020204030204" pitchFamily="34" charset="0"/>
                        <a:cs typeface="Calibri" panose="020F0502020204030204" pitchFamily="34" charset="0"/>
                      </a:endParaRPr>
                    </a:p>
                  </a:txBody>
                  <a:tcPr marL="75428" marR="51037" marT="58022" marB="58022" anchor="ctr">
                    <a:lnL w="12700" cap="flat" cmpd="sng" algn="ctr">
                      <a:solidFill>
                        <a:schemeClr val="tx1"/>
                      </a:solidFill>
                      <a:prstDash val="solid"/>
                      <a:round/>
                      <a:headEnd type="none" w="med" len="med"/>
                      <a:tailEnd type="none" w="med" len="med"/>
                    </a:lnL>
                    <a:solidFill>
                      <a:schemeClr val="accent3">
                        <a:lumMod val="50000"/>
                      </a:schemeClr>
                    </a:solidFill>
                  </a:tcPr>
                </a:tc>
                <a:tc>
                  <a:txBody>
                    <a:bodyPr/>
                    <a:lstStyle/>
                    <a:p>
                      <a:pPr algn="ctr"/>
                      <a:r>
                        <a:rPr lang="en-US" sz="1800" b="1" cap="none" spc="0">
                          <a:solidFill>
                            <a:schemeClr val="bg1"/>
                          </a:solidFill>
                        </a:rPr>
                        <a:t>FY25</a:t>
                      </a:r>
                      <a:endParaRPr lang="en-US" sz="1800" b="1" cap="none" spc="0">
                        <a:solidFill>
                          <a:schemeClr val="bg1"/>
                        </a:solidFill>
                        <a:latin typeface="Calibri" panose="020F0502020204030204" pitchFamily="34" charset="0"/>
                        <a:cs typeface="Calibri" panose="020F0502020204030204" pitchFamily="34" charset="0"/>
                      </a:endParaRPr>
                    </a:p>
                  </a:txBody>
                  <a:tcPr marL="75428" marR="51037" marT="58022" marB="58022" anchor="ctr">
                    <a:solidFill>
                      <a:schemeClr val="accent3">
                        <a:lumMod val="50000"/>
                      </a:schemeClr>
                    </a:solidFill>
                  </a:tcPr>
                </a:tc>
                <a:extLst>
                  <a:ext uri="{0D108BD9-81ED-4DB2-BD59-A6C34878D82A}">
                    <a16:rowId xmlns:a16="http://schemas.microsoft.com/office/drawing/2014/main" val="1175832510"/>
                  </a:ext>
                </a:extLst>
              </a:tr>
              <a:tr h="413407">
                <a:tc>
                  <a:txBody>
                    <a:bodyPr/>
                    <a:lstStyle/>
                    <a:p>
                      <a:pPr algn="l"/>
                      <a:r>
                        <a:rPr lang="en-US" sz="1600" cap="none" spc="0">
                          <a:solidFill>
                            <a:schemeClr val="tx1"/>
                          </a:solidFill>
                        </a:rPr>
                        <a:t>Behavioral Health Workforce Training</a:t>
                      </a:r>
                      <a:endParaRPr lang="en-US" sz="1600" cap="none" spc="0">
                        <a:solidFill>
                          <a:schemeClr val="tx1"/>
                        </a:solidFill>
                        <a:latin typeface="Calibri"/>
                        <a:cs typeface="Calibri"/>
                      </a:endParaRPr>
                    </a:p>
                  </a:txBody>
                  <a:tcPr marL="75428" marR="51037" marT="58022" marB="58022" anchor="ctr">
                    <a:lnT w="12700" cap="flat" cmpd="sng" algn="ctr">
                      <a:solidFill>
                        <a:schemeClr val="tx1"/>
                      </a:solidFill>
                      <a:prstDash val="solid"/>
                      <a:round/>
                      <a:headEnd type="none" w="med" len="med"/>
                      <a:tailEnd type="none" w="med" len="med"/>
                    </a:lnT>
                  </a:tcPr>
                </a:tc>
                <a:tc>
                  <a:txBody>
                    <a:bodyPr/>
                    <a:lstStyle/>
                    <a:p>
                      <a:pPr algn="r"/>
                      <a:r>
                        <a:rPr lang="en-US" sz="1600" cap="none" spc="0">
                          <a:solidFill>
                            <a:schemeClr val="tx1"/>
                          </a:solidFill>
                        </a:rPr>
                        <a:t>~$8M</a:t>
                      </a:r>
                      <a:endParaRPr lang="en-US" sz="1600" cap="none" spc="0">
                        <a:solidFill>
                          <a:schemeClr val="tx1"/>
                        </a:solidFill>
                        <a:latin typeface="Calibri"/>
                        <a:cs typeface="Calibri"/>
                      </a:endParaRPr>
                    </a:p>
                  </a:txBody>
                  <a:tcPr marL="75428" marR="51037" marT="58022" marB="58022" anchor="ctr"/>
                </a:tc>
                <a:tc>
                  <a:txBody>
                    <a:bodyPr/>
                    <a:lstStyle/>
                    <a:p>
                      <a:pPr algn="r"/>
                      <a:r>
                        <a:rPr lang="en-US" sz="1600" cap="none" spc="0">
                          <a:solidFill>
                            <a:schemeClr val="tx1"/>
                          </a:solidFill>
                        </a:rPr>
                        <a:t>$10M</a:t>
                      </a:r>
                      <a:endParaRPr lang="en-US" sz="1600" cap="none" spc="0">
                        <a:solidFill>
                          <a:schemeClr val="tx1"/>
                        </a:solidFill>
                        <a:latin typeface="Calibri"/>
                        <a:cs typeface="Calibri"/>
                      </a:endParaRPr>
                    </a:p>
                  </a:txBody>
                  <a:tcPr marL="75428" marR="51037" marT="58022" marB="58022" anchor="ctr"/>
                </a:tc>
                <a:extLst>
                  <a:ext uri="{0D108BD9-81ED-4DB2-BD59-A6C34878D82A}">
                    <a16:rowId xmlns:a16="http://schemas.microsoft.com/office/drawing/2014/main" val="301584165"/>
                  </a:ext>
                </a:extLst>
              </a:tr>
              <a:tr h="413407">
                <a:tc>
                  <a:txBody>
                    <a:bodyPr/>
                    <a:lstStyle/>
                    <a:p>
                      <a:pPr algn="l"/>
                      <a:r>
                        <a:rPr lang="en-US" sz="1600" cap="none" spc="0">
                          <a:solidFill>
                            <a:schemeClr val="tx1"/>
                          </a:solidFill>
                        </a:rPr>
                        <a:t>NC Psychiatry Access Line (NC PAL)</a:t>
                      </a:r>
                      <a:endParaRPr lang="en-US" sz="1600" cap="none" spc="0">
                        <a:solidFill>
                          <a:schemeClr val="tx1"/>
                        </a:solidFill>
                        <a:latin typeface="Calibri" panose="020F0502020204030204" pitchFamily="34" charset="0"/>
                        <a:cs typeface="Calibri" panose="020F0502020204030204" pitchFamily="34" charset="0"/>
                      </a:endParaRPr>
                    </a:p>
                  </a:txBody>
                  <a:tcPr marL="75428" marR="51037" marT="58022" marB="58022" anchor="ctr"/>
                </a:tc>
                <a:tc>
                  <a:txBody>
                    <a:bodyPr/>
                    <a:lstStyle/>
                    <a:p>
                      <a:pPr algn="r"/>
                      <a:r>
                        <a:rPr lang="en-US" sz="1600" cap="none" spc="0">
                          <a:solidFill>
                            <a:schemeClr val="tx1"/>
                          </a:solidFill>
                        </a:rPr>
                        <a:t>~$4M</a:t>
                      </a:r>
                      <a:endParaRPr lang="en-US" sz="1600" cap="none" spc="0">
                        <a:solidFill>
                          <a:schemeClr val="tx1"/>
                        </a:solidFill>
                        <a:latin typeface="Calibri"/>
                        <a:cs typeface="Calibri"/>
                      </a:endParaRPr>
                    </a:p>
                  </a:txBody>
                  <a:tcPr marL="75428" marR="51037" marT="58022" marB="58022"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cap="none" spc="0">
                          <a:solidFill>
                            <a:schemeClr val="tx1"/>
                          </a:solidFill>
                        </a:rPr>
                        <a:t>~$4M</a:t>
                      </a:r>
                      <a:endParaRPr lang="en-US" sz="1600" cap="none" spc="0">
                        <a:solidFill>
                          <a:schemeClr val="tx1"/>
                        </a:solidFill>
                        <a:latin typeface="Calibri"/>
                        <a:cs typeface="Calibri"/>
                      </a:endParaRPr>
                    </a:p>
                  </a:txBody>
                  <a:tcPr marL="75428" marR="51037" marT="58022" marB="58022" anchor="ctr"/>
                </a:tc>
                <a:extLst>
                  <a:ext uri="{0D108BD9-81ED-4DB2-BD59-A6C34878D82A}">
                    <a16:rowId xmlns:a16="http://schemas.microsoft.com/office/drawing/2014/main" val="3649632006"/>
                  </a:ext>
                </a:extLst>
              </a:tr>
              <a:tr h="413407">
                <a:tc>
                  <a:txBody>
                    <a:bodyPr/>
                    <a:lstStyle/>
                    <a:p>
                      <a:pPr algn="l"/>
                      <a:r>
                        <a:rPr lang="en-US" sz="1600" cap="none" spc="0">
                          <a:solidFill>
                            <a:schemeClr val="tx1"/>
                          </a:solidFill>
                        </a:rPr>
                        <a:t>Behavioral Health Rate Increases</a:t>
                      </a:r>
                      <a:endParaRPr lang="en-US" sz="1600" cap="none" spc="0">
                        <a:solidFill>
                          <a:schemeClr val="tx1"/>
                        </a:solidFill>
                        <a:latin typeface="Calibri" panose="020F0502020204030204" pitchFamily="34" charset="0"/>
                        <a:cs typeface="Calibri" panose="020F0502020204030204" pitchFamily="34" charset="0"/>
                      </a:endParaRPr>
                    </a:p>
                  </a:txBody>
                  <a:tcPr marL="75428" marR="51037" marT="58022" marB="58022" anchor="ctr"/>
                </a:tc>
                <a:tc>
                  <a:txBody>
                    <a:bodyPr/>
                    <a:lstStyle/>
                    <a:p>
                      <a:pPr algn="r"/>
                      <a:r>
                        <a:rPr lang="en-US" sz="1600" cap="none" spc="0">
                          <a:solidFill>
                            <a:schemeClr val="tx1"/>
                          </a:solidFill>
                        </a:rPr>
                        <a:t>$165M</a:t>
                      </a:r>
                      <a:endParaRPr lang="en-US" sz="1600" cap="none" spc="0">
                        <a:solidFill>
                          <a:schemeClr val="tx1"/>
                        </a:solidFill>
                        <a:latin typeface="Calibri" panose="020F0502020204030204" pitchFamily="34" charset="0"/>
                        <a:cs typeface="Calibri" panose="020F0502020204030204" pitchFamily="34" charset="0"/>
                      </a:endParaRPr>
                    </a:p>
                  </a:txBody>
                  <a:tcPr marL="75428" marR="51037" marT="58022" marB="58022" anchor="ctr"/>
                </a:tc>
                <a:tc>
                  <a:txBody>
                    <a:bodyPr/>
                    <a:lstStyle/>
                    <a:p>
                      <a:pPr algn="r"/>
                      <a:r>
                        <a:rPr lang="en-US" sz="1600" cap="none" spc="0">
                          <a:solidFill>
                            <a:schemeClr val="tx1"/>
                          </a:solidFill>
                        </a:rPr>
                        <a:t>$220M</a:t>
                      </a:r>
                      <a:endParaRPr lang="en-US" sz="1600" cap="none" spc="0">
                        <a:solidFill>
                          <a:schemeClr val="tx1"/>
                        </a:solidFill>
                        <a:latin typeface="Calibri"/>
                        <a:cs typeface="Calibri"/>
                      </a:endParaRPr>
                    </a:p>
                  </a:txBody>
                  <a:tcPr marL="75428" marR="51037" marT="58022" marB="58022" anchor="ctr"/>
                </a:tc>
                <a:extLst>
                  <a:ext uri="{0D108BD9-81ED-4DB2-BD59-A6C34878D82A}">
                    <a16:rowId xmlns:a16="http://schemas.microsoft.com/office/drawing/2014/main" val="2408434148"/>
                  </a:ext>
                </a:extLst>
              </a:tr>
              <a:tr h="413407">
                <a:tc>
                  <a:txBody>
                    <a:bodyPr/>
                    <a:lstStyle/>
                    <a:p>
                      <a:pPr algn="l"/>
                      <a:r>
                        <a:rPr lang="en-US" sz="1600" cap="none" spc="0">
                          <a:solidFill>
                            <a:schemeClr val="tx1"/>
                          </a:solidFill>
                        </a:rPr>
                        <a:t>State Facility Workforce Investment</a:t>
                      </a:r>
                      <a:endParaRPr lang="en-US" sz="1600" cap="none" spc="0">
                        <a:solidFill>
                          <a:schemeClr val="tx1"/>
                        </a:solidFill>
                        <a:latin typeface="Calibri" panose="020F0502020204030204" pitchFamily="34" charset="0"/>
                        <a:cs typeface="Calibri" panose="020F0502020204030204" pitchFamily="34" charset="0"/>
                      </a:endParaRPr>
                    </a:p>
                  </a:txBody>
                  <a:tcPr marL="75428" marR="51037" marT="58022" marB="58022" anchor="ctr"/>
                </a:tc>
                <a:tc>
                  <a:txBody>
                    <a:bodyPr/>
                    <a:lstStyle/>
                    <a:p>
                      <a:pPr algn="r"/>
                      <a:r>
                        <a:rPr lang="en-US" sz="1600" cap="none" spc="0">
                          <a:solidFill>
                            <a:schemeClr val="tx1"/>
                          </a:solidFill>
                        </a:rPr>
                        <a:t>$20M</a:t>
                      </a:r>
                      <a:endParaRPr lang="en-US" sz="1600" cap="none" spc="0">
                        <a:solidFill>
                          <a:schemeClr val="tx1"/>
                        </a:solidFill>
                        <a:latin typeface="Calibri"/>
                        <a:cs typeface="Calibri"/>
                      </a:endParaRPr>
                    </a:p>
                  </a:txBody>
                  <a:tcPr marL="75428" marR="51037" marT="58022" marB="58022" anchor="ctr"/>
                </a:tc>
                <a:tc>
                  <a:txBody>
                    <a:bodyPr/>
                    <a:lstStyle/>
                    <a:p>
                      <a:pPr algn="r"/>
                      <a:r>
                        <a:rPr lang="en-US" sz="1600" cap="none" spc="0">
                          <a:solidFill>
                            <a:schemeClr val="tx1"/>
                          </a:solidFill>
                        </a:rPr>
                        <a:t>$20M</a:t>
                      </a:r>
                      <a:endParaRPr lang="en-US" sz="1600" cap="none" spc="0">
                        <a:solidFill>
                          <a:schemeClr val="tx1"/>
                        </a:solidFill>
                        <a:latin typeface="Calibri"/>
                        <a:cs typeface="Calibri"/>
                      </a:endParaRPr>
                    </a:p>
                  </a:txBody>
                  <a:tcPr marL="75428" marR="51037" marT="58022" marB="58022" anchor="ctr"/>
                </a:tc>
                <a:extLst>
                  <a:ext uri="{0D108BD9-81ED-4DB2-BD59-A6C34878D82A}">
                    <a16:rowId xmlns:a16="http://schemas.microsoft.com/office/drawing/2014/main" val="2199836967"/>
                  </a:ext>
                </a:extLst>
              </a:tr>
              <a:tr h="413407">
                <a:tc>
                  <a:txBody>
                    <a:bodyPr/>
                    <a:lstStyle/>
                    <a:p>
                      <a:pPr algn="l"/>
                      <a:r>
                        <a:rPr lang="en-US" sz="1600" cap="none" spc="0">
                          <a:solidFill>
                            <a:schemeClr val="tx1"/>
                          </a:solidFill>
                        </a:rPr>
                        <a:t>Electronic Health Records for State Facilities</a:t>
                      </a:r>
                      <a:endParaRPr lang="en-US" sz="1600" cap="none" spc="0">
                        <a:solidFill>
                          <a:schemeClr val="tx1"/>
                        </a:solidFill>
                        <a:latin typeface="Calibri"/>
                        <a:cs typeface="Calibri"/>
                      </a:endParaRPr>
                    </a:p>
                  </a:txBody>
                  <a:tcPr marL="75428" marR="51037" marT="58022" marB="58022" anchor="ctr"/>
                </a:tc>
                <a:tc>
                  <a:txBody>
                    <a:bodyPr/>
                    <a:lstStyle/>
                    <a:p>
                      <a:pPr algn="r"/>
                      <a:endParaRPr lang="en-US" sz="1600" cap="none" spc="0">
                        <a:solidFill>
                          <a:schemeClr val="tx1"/>
                        </a:solidFill>
                        <a:latin typeface="Calibri" panose="020F0502020204030204" pitchFamily="34" charset="0"/>
                        <a:cs typeface="Calibri" panose="020F0502020204030204" pitchFamily="34" charset="0"/>
                      </a:endParaRPr>
                    </a:p>
                  </a:txBody>
                  <a:tcPr marL="75428" marR="51037" marT="58022" marB="58022"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cap="none" spc="0">
                          <a:solidFill>
                            <a:schemeClr val="tx1"/>
                          </a:solidFill>
                        </a:rPr>
                        <a:t>$25M</a:t>
                      </a:r>
                      <a:endParaRPr lang="en-US" sz="1600" cap="none" spc="0">
                        <a:solidFill>
                          <a:schemeClr val="tx1"/>
                        </a:solidFill>
                        <a:latin typeface="Calibri"/>
                        <a:cs typeface="Calibri"/>
                      </a:endParaRPr>
                    </a:p>
                  </a:txBody>
                  <a:tcPr marL="75428" marR="51037" marT="58022" marB="58022" anchor="ctr"/>
                </a:tc>
                <a:extLst>
                  <a:ext uri="{0D108BD9-81ED-4DB2-BD59-A6C34878D82A}">
                    <a16:rowId xmlns:a16="http://schemas.microsoft.com/office/drawing/2014/main" val="2107602668"/>
                  </a:ext>
                </a:extLst>
              </a:tr>
              <a:tr h="413407">
                <a:tc>
                  <a:txBody>
                    <a:bodyPr/>
                    <a:lstStyle/>
                    <a:p>
                      <a:pPr algn="l"/>
                      <a:r>
                        <a:rPr lang="en-US" sz="1600" cap="none" spc="0">
                          <a:solidFill>
                            <a:schemeClr val="tx1"/>
                          </a:solidFill>
                        </a:rPr>
                        <a:t>Child Welfare and Family Well-Being</a:t>
                      </a:r>
                      <a:endParaRPr lang="en-US" sz="1600" cap="none" spc="0">
                        <a:solidFill>
                          <a:schemeClr val="tx1"/>
                        </a:solidFill>
                        <a:latin typeface="Calibri" panose="020F0502020204030204" pitchFamily="34" charset="0"/>
                        <a:cs typeface="Calibri" panose="020F0502020204030204" pitchFamily="34" charset="0"/>
                      </a:endParaRPr>
                    </a:p>
                  </a:txBody>
                  <a:tcPr marL="75428" marR="51037" marT="58022" marB="58022" anchor="ctr"/>
                </a:tc>
                <a:tc>
                  <a:txBody>
                    <a:bodyPr/>
                    <a:lstStyle/>
                    <a:p>
                      <a:pPr algn="r"/>
                      <a:r>
                        <a:rPr lang="en-US" sz="1600" cap="none" spc="0">
                          <a:solidFill>
                            <a:schemeClr val="tx1"/>
                          </a:solidFill>
                        </a:rPr>
                        <a:t>$20M</a:t>
                      </a:r>
                      <a:endParaRPr lang="en-US" sz="1600" cap="none" spc="0">
                        <a:solidFill>
                          <a:schemeClr val="tx1"/>
                        </a:solidFill>
                        <a:latin typeface="Calibri"/>
                        <a:cs typeface="Calibri"/>
                      </a:endParaRPr>
                    </a:p>
                  </a:txBody>
                  <a:tcPr marL="75428" marR="51037" marT="58022" marB="58022"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cap="none" spc="0">
                          <a:solidFill>
                            <a:schemeClr val="tx1"/>
                          </a:solidFill>
                        </a:rPr>
                        <a:t>$60M</a:t>
                      </a:r>
                      <a:endParaRPr lang="en-US" sz="1600" cap="none" spc="0">
                        <a:solidFill>
                          <a:schemeClr val="tx1"/>
                        </a:solidFill>
                        <a:latin typeface="Calibri"/>
                        <a:cs typeface="Calibri"/>
                      </a:endParaRPr>
                    </a:p>
                  </a:txBody>
                  <a:tcPr marL="75428" marR="51037" marT="58022" marB="58022" anchor="ctr"/>
                </a:tc>
                <a:extLst>
                  <a:ext uri="{0D108BD9-81ED-4DB2-BD59-A6C34878D82A}">
                    <a16:rowId xmlns:a16="http://schemas.microsoft.com/office/drawing/2014/main" val="1932229339"/>
                  </a:ext>
                </a:extLst>
              </a:tr>
              <a:tr h="413407">
                <a:tc>
                  <a:txBody>
                    <a:bodyPr/>
                    <a:lstStyle/>
                    <a:p>
                      <a:pPr algn="l"/>
                      <a:r>
                        <a:rPr lang="en-US" sz="1600" cap="none" spc="0">
                          <a:solidFill>
                            <a:schemeClr val="tx1"/>
                          </a:solidFill>
                        </a:rPr>
                        <a:t>Collaborative Care</a:t>
                      </a:r>
                      <a:endParaRPr lang="en-US" sz="1600" cap="none" spc="0">
                        <a:solidFill>
                          <a:schemeClr val="tx1"/>
                        </a:solidFill>
                        <a:latin typeface="Calibri" panose="020F0502020204030204" pitchFamily="34" charset="0"/>
                        <a:cs typeface="Calibri" panose="020F0502020204030204" pitchFamily="34" charset="0"/>
                      </a:endParaRPr>
                    </a:p>
                  </a:txBody>
                  <a:tcPr marL="75428" marR="51037" marT="58022" marB="58022" anchor="ctr"/>
                </a:tc>
                <a:tc>
                  <a:txBody>
                    <a:bodyPr/>
                    <a:lstStyle/>
                    <a:p>
                      <a:pPr algn="r"/>
                      <a:r>
                        <a:rPr lang="en-US" sz="1600" b="0" cap="none" spc="0">
                          <a:solidFill>
                            <a:schemeClr val="tx1"/>
                          </a:solidFill>
                        </a:rPr>
                        <a:t>$2.5M</a:t>
                      </a:r>
                      <a:endParaRPr lang="en-US" sz="1600" b="0" cap="none" spc="0">
                        <a:solidFill>
                          <a:schemeClr val="tx1"/>
                        </a:solidFill>
                        <a:latin typeface="Calibri"/>
                        <a:cs typeface="Calibri"/>
                      </a:endParaRPr>
                    </a:p>
                  </a:txBody>
                  <a:tcPr marL="75428" marR="51037" marT="58022" marB="58022"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b="0" cap="none" spc="0">
                          <a:solidFill>
                            <a:schemeClr val="tx1"/>
                          </a:solidFill>
                        </a:rPr>
                        <a:t>$2.5M</a:t>
                      </a:r>
                      <a:endParaRPr lang="en-US" sz="1600" b="0" cap="none" spc="0">
                        <a:solidFill>
                          <a:schemeClr val="tx1"/>
                        </a:solidFill>
                        <a:latin typeface="Calibri"/>
                        <a:cs typeface="Calibri"/>
                      </a:endParaRPr>
                    </a:p>
                  </a:txBody>
                  <a:tcPr marL="75428" marR="51037" marT="58022" marB="58022" anchor="ctr"/>
                </a:tc>
                <a:extLst>
                  <a:ext uri="{0D108BD9-81ED-4DB2-BD59-A6C34878D82A}">
                    <a16:rowId xmlns:a16="http://schemas.microsoft.com/office/drawing/2014/main" val="2728385702"/>
                  </a:ext>
                </a:extLst>
              </a:tr>
            </a:tbl>
          </a:graphicData>
        </a:graphic>
      </p:graphicFrame>
      <p:sp>
        <p:nvSpPr>
          <p:cNvPr id="13" name="Rectangle 12">
            <a:extLst>
              <a:ext uri="{FF2B5EF4-FFF2-40B4-BE49-F238E27FC236}">
                <a16:creationId xmlns:a16="http://schemas.microsoft.com/office/drawing/2014/main" id="{54E40182-32AC-693E-F4E5-8206D16A563B}"/>
              </a:ext>
            </a:extLst>
          </p:cNvPr>
          <p:cNvSpPr/>
          <p:nvPr/>
        </p:nvSpPr>
        <p:spPr>
          <a:xfrm rot="16200000">
            <a:off x="-971221" y="4423052"/>
            <a:ext cx="3377283" cy="346487"/>
          </a:xfrm>
          <a:prstGeom prst="rect">
            <a:avLst/>
          </a:prstGeom>
          <a:solidFill>
            <a:schemeClr val="accent2">
              <a:lumMod val="75000"/>
            </a:schemeClr>
          </a:solidFill>
        </p:spPr>
        <p:style>
          <a:lnRef idx="2">
            <a:schemeClr val="accent5">
              <a:shade val="50000"/>
            </a:schemeClr>
          </a:lnRef>
          <a:fillRef idx="1">
            <a:schemeClr val="accent5"/>
          </a:fillRef>
          <a:effectRef idx="0">
            <a:schemeClr val="accent5"/>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rPr>
              <a:t>Workforce /Wellness/ Recovery</a:t>
            </a: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Arial"/>
            </a:endParaRPr>
          </a:p>
        </p:txBody>
      </p:sp>
      <p:sp>
        <p:nvSpPr>
          <p:cNvPr id="14" name="Rectangle 13">
            <a:extLst>
              <a:ext uri="{FF2B5EF4-FFF2-40B4-BE49-F238E27FC236}">
                <a16:creationId xmlns:a16="http://schemas.microsoft.com/office/drawing/2014/main" id="{068BFC1D-B25A-CCA5-384C-77B24F3C8CC0}"/>
              </a:ext>
            </a:extLst>
          </p:cNvPr>
          <p:cNvSpPr/>
          <p:nvPr/>
        </p:nvSpPr>
        <p:spPr>
          <a:xfrm>
            <a:off x="890665" y="3429000"/>
            <a:ext cx="10639637" cy="445477"/>
          </a:xfrm>
          <a:prstGeom prst="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6379E747-4C0D-4FFB-6E09-6233B8474001}"/>
              </a:ext>
            </a:extLst>
          </p:cNvPr>
          <p:cNvSpPr/>
          <p:nvPr/>
        </p:nvSpPr>
        <p:spPr>
          <a:xfrm>
            <a:off x="0" y="1377824"/>
            <a:ext cx="12192000" cy="1269157"/>
          </a:xfrm>
          <a:prstGeom prst="rect">
            <a:avLst/>
          </a:prstGeom>
          <a:solidFill>
            <a:schemeClr val="accent3">
              <a:lumMod val="50000"/>
            </a:schemeClr>
          </a:solidFill>
          <a:ln w="12700" cap="flat" cmpd="sng" algn="ctr">
            <a:solidFill>
              <a:srgbClr val="7F9E3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panose="020F0502020204030204"/>
                <a:ea typeface="+mn-ea"/>
                <a:cs typeface="+mn-cs"/>
              </a:rPr>
              <a:t>Through significant budget investments in behavioral health, DMH/DD/SUS received </a:t>
            </a:r>
            <a:r>
              <a:rPr kumimoji="0" lang="en-US" sz="2000" b="1" i="0" u="none" strike="noStrike" kern="1200" cap="none" spc="0" normalizeH="0" baseline="0" noProof="0">
                <a:ln>
                  <a:noFill/>
                </a:ln>
                <a:solidFill>
                  <a:srgbClr val="FFFFFF"/>
                </a:solidFill>
                <a:effectLst/>
                <a:uLnTx/>
                <a:uFillTx/>
                <a:latin typeface="Calibri" panose="020F0502020204030204"/>
                <a:ea typeface="+mn-ea"/>
                <a:cs typeface="+mn-cs"/>
              </a:rPr>
              <a:t>$18 million </a:t>
            </a:r>
            <a:r>
              <a:rPr kumimoji="0" lang="en-US" sz="2000" b="0" i="0" u="none" strike="noStrike" kern="1200" cap="none" spc="0" normalizeH="0" baseline="0" noProof="0">
                <a:ln>
                  <a:noFill/>
                </a:ln>
                <a:solidFill>
                  <a:srgbClr val="FFFFFF"/>
                </a:solidFill>
                <a:effectLst/>
                <a:uLnTx/>
                <a:uFillTx/>
                <a:latin typeface="Calibri" panose="020F0502020204030204"/>
                <a:ea typeface="+mn-ea"/>
                <a:cs typeface="+mn-cs"/>
              </a:rPr>
              <a:t>to support efforts to strengthen the peer support and direct support professional (DSP) workforce. This is a critical opportunity to make investments in a group of providers that have been historically overlooked. </a:t>
            </a:r>
            <a:endParaRPr kumimoji="0" lang="en-US" sz="2000" b="0" i="0" u="none" strike="noStrike" kern="0" cap="none" spc="0" normalizeH="0" baseline="0" noProof="0">
              <a:ln>
                <a:noFill/>
              </a:ln>
              <a:solidFill>
                <a:srgbClr val="FFFFFF"/>
              </a:solidFill>
              <a:effectLst/>
              <a:uLnTx/>
              <a:uFillTx/>
              <a:latin typeface="Calibri" panose="020F0502020204030204"/>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246236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0980C-7139-F23E-FF01-C48246B76A64}"/>
              </a:ext>
            </a:extLst>
          </p:cNvPr>
          <p:cNvSpPr>
            <a:spLocks noGrp="1"/>
          </p:cNvSpPr>
          <p:nvPr>
            <p:ph type="title"/>
          </p:nvPr>
        </p:nvSpPr>
        <p:spPr>
          <a:xfrm>
            <a:off x="327660" y="862179"/>
            <a:ext cx="10457689" cy="548640"/>
          </a:xfrm>
        </p:spPr>
        <p:txBody>
          <a:bodyPr/>
          <a:lstStyle/>
          <a:p>
            <a:r>
              <a:rPr lang="en-US">
                <a:latin typeface="+mn-lt"/>
              </a:rPr>
              <a:t>Building out additional funding sources</a:t>
            </a:r>
          </a:p>
        </p:txBody>
      </p:sp>
      <p:sp>
        <p:nvSpPr>
          <p:cNvPr id="3" name="Text Placeholder 2">
            <a:extLst>
              <a:ext uri="{FF2B5EF4-FFF2-40B4-BE49-F238E27FC236}">
                <a16:creationId xmlns:a16="http://schemas.microsoft.com/office/drawing/2014/main" id="{FA70027C-C24A-B471-4EB7-287002125442}"/>
              </a:ext>
            </a:extLst>
          </p:cNvPr>
          <p:cNvSpPr>
            <a:spLocks noGrp="1"/>
          </p:cNvSpPr>
          <p:nvPr>
            <p:ph type="body" sz="quarter" idx="10"/>
          </p:nvPr>
        </p:nvSpPr>
        <p:spPr>
          <a:xfrm>
            <a:off x="837141" y="1871985"/>
            <a:ext cx="10517717" cy="3666479"/>
          </a:xfrm>
        </p:spPr>
        <p:txBody>
          <a:bodyPr vert="horz" lIns="91440" tIns="45720" rIns="91440" bIns="45720" rtlCol="0" anchor="t">
            <a:noAutofit/>
          </a:bodyPr>
          <a:lstStyle/>
          <a:p>
            <a:r>
              <a:rPr lang="en-US" b="0">
                <a:latin typeface="+mn-lt"/>
                <a:cs typeface="Arial"/>
              </a:rPr>
              <a:t>Working to find additional funding sources and evaluating current MHBG and SUBG dollars </a:t>
            </a:r>
            <a:endParaRPr lang="en-US" b="0">
              <a:latin typeface="+mn-lt"/>
            </a:endParaRPr>
          </a:p>
          <a:p>
            <a:r>
              <a:rPr lang="en-US" b="0" dirty="0">
                <a:latin typeface="+mn-lt"/>
              </a:rPr>
              <a:t>Evaluating a potential scholarship fund for current course fees through ARPA funds</a:t>
            </a:r>
          </a:p>
          <a:p>
            <a:r>
              <a:rPr lang="en-US" b="0" dirty="0">
                <a:latin typeface="+mn-lt"/>
              </a:rPr>
              <a:t>Working over the next 2 to 3 years to build a better Medicaid billing system and definition for Peer Support Services </a:t>
            </a:r>
          </a:p>
        </p:txBody>
      </p:sp>
      <p:sp>
        <p:nvSpPr>
          <p:cNvPr id="5" name="Speech Bubble: Rectangle with Corners Rounded 4">
            <a:extLst>
              <a:ext uri="{FF2B5EF4-FFF2-40B4-BE49-F238E27FC236}">
                <a16:creationId xmlns:a16="http://schemas.microsoft.com/office/drawing/2014/main" id="{72B875B9-542C-6178-C201-CAA551B528CC}"/>
              </a:ext>
            </a:extLst>
          </p:cNvPr>
          <p:cNvSpPr/>
          <p:nvPr/>
        </p:nvSpPr>
        <p:spPr>
          <a:xfrm rot="10800000">
            <a:off x="7926465" y="4798566"/>
            <a:ext cx="3808520" cy="1651246"/>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2CAF3ACB-A300-A4B2-DE95-3D55C898D544}"/>
              </a:ext>
            </a:extLst>
          </p:cNvPr>
          <p:cNvSpPr txBox="1"/>
          <p:nvPr/>
        </p:nvSpPr>
        <p:spPr>
          <a:xfrm>
            <a:off x="8104665" y="4931362"/>
            <a:ext cx="3577701" cy="1200329"/>
          </a:xfrm>
          <a:prstGeom prst="rect">
            <a:avLst/>
          </a:prstGeom>
          <a:noFill/>
        </p:spPr>
        <p:txBody>
          <a:bodyPr wrap="square" rtlCol="0">
            <a:spAutoFit/>
          </a:bodyPr>
          <a:lstStyle/>
          <a:p>
            <a:r>
              <a:rPr lang="en-US">
                <a:solidFill>
                  <a:schemeClr val="bg1"/>
                </a:solidFill>
              </a:rPr>
              <a:t>Using current funds and a better Medicaid definition we can build better programs across the entire state. </a:t>
            </a:r>
          </a:p>
        </p:txBody>
      </p:sp>
    </p:spTree>
    <p:extLst>
      <p:ext uri="{BB962C8B-B14F-4D97-AF65-F5344CB8AC3E}">
        <p14:creationId xmlns:p14="http://schemas.microsoft.com/office/powerpoint/2010/main" val="2867907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Freeform: Shape 8">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1F86504-479E-BAA6-8754-4F8D96DD3A96}"/>
              </a:ext>
            </a:extLst>
          </p:cNvPr>
          <p:cNvSpPr>
            <a:spLocks noGrp="1"/>
          </p:cNvSpPr>
          <p:nvPr>
            <p:ph type="title"/>
          </p:nvPr>
        </p:nvSpPr>
        <p:spPr>
          <a:xfrm>
            <a:off x="1524003" y="1999615"/>
            <a:ext cx="9144000" cy="2764028"/>
          </a:xfrm>
        </p:spPr>
        <p:txBody>
          <a:bodyPr vert="horz" lIns="91440" tIns="45720" rIns="91440" bIns="45720" rtlCol="0" anchor="ctr">
            <a:normAutofit/>
          </a:bodyPr>
          <a:lstStyle/>
          <a:p>
            <a:pPr algn="ctr"/>
            <a:r>
              <a:rPr lang="en-US" sz="7200" kern="1200">
                <a:solidFill>
                  <a:schemeClr val="tx1"/>
                </a:solidFill>
                <a:latin typeface="+mj-lt"/>
                <a:ea typeface="+mj-ea"/>
                <a:cs typeface="+mj-cs"/>
              </a:rPr>
              <a:t>Veterans</a:t>
            </a:r>
          </a:p>
        </p:txBody>
      </p:sp>
      <p:sp>
        <p:nvSpPr>
          <p:cNvPr id="13" name="Rectangle 12">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02519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Freeform: Shape 8">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1F86504-479E-BAA6-8754-4F8D96DD3A96}"/>
              </a:ext>
            </a:extLst>
          </p:cNvPr>
          <p:cNvSpPr>
            <a:spLocks noGrp="1"/>
          </p:cNvSpPr>
          <p:nvPr>
            <p:ph type="title"/>
          </p:nvPr>
        </p:nvSpPr>
        <p:spPr>
          <a:xfrm>
            <a:off x="1524003" y="1999615"/>
            <a:ext cx="9144000" cy="2764028"/>
          </a:xfrm>
        </p:spPr>
        <p:txBody>
          <a:bodyPr vert="horz" lIns="91440" tIns="45720" rIns="91440" bIns="45720" rtlCol="0" anchor="ctr">
            <a:normAutofit/>
          </a:bodyPr>
          <a:lstStyle/>
          <a:p>
            <a:pPr algn="ctr"/>
            <a:r>
              <a:rPr lang="en-US" sz="2800">
                <a:cs typeface="Calibri Light"/>
              </a:rPr>
              <a:t>SCFAC Ask: Develop a feasibility study about taking measures to advance the "Ask the Questions" campaign </a:t>
            </a:r>
            <a:br>
              <a:rPr lang="en-US" sz="2800">
                <a:cs typeface="Calibri Light"/>
              </a:rPr>
            </a:br>
            <a:br>
              <a:rPr lang="en-US" sz="2800">
                <a:cs typeface="Calibri Light"/>
              </a:rPr>
            </a:br>
            <a:br>
              <a:rPr lang="en-US" sz="2800">
                <a:cs typeface="Calibri Light"/>
              </a:rPr>
            </a:br>
            <a:r>
              <a:rPr lang="en-US" sz="2800">
                <a:cs typeface="Calibri Light"/>
              </a:rPr>
              <a:t>DMH/DD/SUS Response: Will develop a committee and report to the SCFAC their findings. </a:t>
            </a:r>
            <a:endParaRPr lang="en-US" sz="2800" kern="1200">
              <a:solidFill>
                <a:schemeClr val="tx1"/>
              </a:solidFill>
              <a:latin typeface="+mj-lt"/>
              <a:cs typeface="Calibri Light"/>
            </a:endParaRPr>
          </a:p>
        </p:txBody>
      </p:sp>
      <p:sp>
        <p:nvSpPr>
          <p:cNvPr id="13" name="Rectangle 12">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4" name="Straight Arrow Connector 3">
            <a:extLst>
              <a:ext uri="{FF2B5EF4-FFF2-40B4-BE49-F238E27FC236}">
                <a16:creationId xmlns:a16="http://schemas.microsoft.com/office/drawing/2014/main" id="{5F1171C7-ABEE-D0DD-B9A1-985CB6644181}"/>
              </a:ext>
            </a:extLst>
          </p:cNvPr>
          <p:cNvCxnSpPr/>
          <p:nvPr/>
        </p:nvCxnSpPr>
        <p:spPr>
          <a:xfrm flipV="1">
            <a:off x="1733550" y="2587336"/>
            <a:ext cx="1556384" cy="9525"/>
          </a:xfrm>
          <a:prstGeom prst="straightConnector1">
            <a:avLst/>
          </a:prstGeom>
          <a:ln/>
        </p:spPr>
        <p:style>
          <a:lnRef idx="3">
            <a:schemeClr val="accent1"/>
          </a:lnRef>
          <a:fillRef idx="0">
            <a:schemeClr val="accent1"/>
          </a:fillRef>
          <a:effectRef idx="2">
            <a:schemeClr val="accent1"/>
          </a:effectRef>
          <a:fontRef idx="minor">
            <a:schemeClr val="tx1"/>
          </a:fontRef>
        </p:style>
      </p:cxnSp>
      <p:cxnSp>
        <p:nvCxnSpPr>
          <p:cNvPr id="6" name="Straight Arrow Connector 5">
            <a:extLst>
              <a:ext uri="{FF2B5EF4-FFF2-40B4-BE49-F238E27FC236}">
                <a16:creationId xmlns:a16="http://schemas.microsoft.com/office/drawing/2014/main" id="{7D839384-C2F5-BFEF-980D-81124F1FDD41}"/>
              </a:ext>
            </a:extLst>
          </p:cNvPr>
          <p:cNvCxnSpPr/>
          <p:nvPr/>
        </p:nvCxnSpPr>
        <p:spPr>
          <a:xfrm>
            <a:off x="1733550" y="4114911"/>
            <a:ext cx="3345929" cy="2020"/>
          </a:xfrm>
          <a:prstGeom prst="straightConnector1">
            <a:avLst/>
          </a:prstGeom>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13659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44978" y="785690"/>
            <a:ext cx="10457689" cy="548640"/>
          </a:xfrm>
        </p:spPr>
        <p:txBody>
          <a:bodyPr/>
          <a:lstStyle/>
          <a:p>
            <a:r>
              <a:rPr lang="en-US" b="0">
                <a:latin typeface="Calibri"/>
                <a:cs typeface="Arial"/>
              </a:rPr>
              <a:t>Ask the Question Update</a:t>
            </a:r>
          </a:p>
        </p:txBody>
      </p:sp>
      <p:sp>
        <p:nvSpPr>
          <p:cNvPr id="6" name="Text Placeholder 5"/>
          <p:cNvSpPr>
            <a:spLocks noGrp="1"/>
          </p:cNvSpPr>
          <p:nvPr>
            <p:ph type="body" sz="quarter" idx="10"/>
          </p:nvPr>
        </p:nvSpPr>
        <p:spPr>
          <a:xfrm>
            <a:off x="422564" y="1447801"/>
            <a:ext cx="10933353" cy="4795307"/>
          </a:xfrm>
        </p:spPr>
        <p:txBody>
          <a:bodyPr lIns="91440" tIns="45720" rIns="91440" bIns="45720" anchor="t">
            <a:noAutofit/>
          </a:bodyPr>
          <a:lstStyle/>
          <a:p>
            <a:pPr marL="0" indent="0" algn="ctr">
              <a:lnSpc>
                <a:spcPct val="107000"/>
              </a:lnSpc>
              <a:spcBef>
                <a:spcPts val="0"/>
              </a:spcBef>
              <a:buNone/>
            </a:pPr>
            <a:endParaRPr lang="en-US" sz="200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endParaRPr lang="en-US" sz="2400">
              <a:latin typeface="Calibri"/>
              <a:ea typeface="Calibri" panose="020F0502020204030204" pitchFamily="34" charset="0"/>
              <a:cs typeface="Times New Roman"/>
            </a:endParaRPr>
          </a:p>
          <a:p>
            <a:pPr marL="0" indent="0">
              <a:lnSpc>
                <a:spcPct val="107000"/>
              </a:lnSpc>
              <a:spcBef>
                <a:spcPts val="0"/>
              </a:spcBef>
              <a:buNone/>
            </a:pPr>
            <a:r>
              <a:rPr lang="en-US" sz="2400" dirty="0">
                <a:latin typeface="Calibri"/>
                <a:ea typeface="Calibri" panose="020F0502020204030204" pitchFamily="34" charset="0"/>
                <a:cs typeface="Times New Roman"/>
              </a:rPr>
              <a:t>The Committee within the next two weeks, will be presenting a recommendation to DMHDDSUS with a plan for implementing the campaign </a:t>
            </a:r>
            <a:endParaRPr lang="en-US" sz="2400" dirty="0">
              <a:latin typeface="Calibri"/>
              <a:ea typeface="Calibri" panose="020F0502020204030204" pitchFamily="34" charset="0"/>
              <a:cs typeface="Times New Roman" panose="02020603050405020304" pitchFamily="18" charset="0"/>
            </a:endParaRPr>
          </a:p>
          <a:p>
            <a:pPr marL="0" indent="0">
              <a:lnSpc>
                <a:spcPct val="107000"/>
              </a:lnSpc>
              <a:spcBef>
                <a:spcPts val="0"/>
              </a:spcBef>
              <a:buNone/>
            </a:pPr>
            <a:endParaRPr lang="en-US" sz="200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endParaRPr lang="en-US" sz="2000">
              <a:latin typeface="Calibri"/>
              <a:ea typeface="Calibri" panose="020F0502020204030204" pitchFamily="34" charset="0"/>
              <a:cs typeface="Times New Roman"/>
            </a:endParaRPr>
          </a:p>
          <a:p>
            <a:pPr marL="0" indent="0">
              <a:lnSpc>
                <a:spcPct val="107000"/>
              </a:lnSpc>
              <a:spcBef>
                <a:spcPts val="0"/>
              </a:spcBef>
              <a:buNone/>
            </a:pPr>
            <a:r>
              <a:rPr lang="en-US" sz="2000" dirty="0">
                <a:latin typeface="Calibri"/>
                <a:ea typeface="Calibri" panose="020F0502020204030204" pitchFamily="34" charset="0"/>
                <a:cs typeface="Times New Roman"/>
              </a:rPr>
              <a:t>Committee Members Include:</a:t>
            </a:r>
          </a:p>
          <a:p>
            <a:pPr marL="0" indent="0">
              <a:lnSpc>
                <a:spcPct val="107000"/>
              </a:lnSpc>
              <a:spcBef>
                <a:spcPts val="0"/>
              </a:spcBef>
              <a:buNone/>
            </a:pPr>
            <a:r>
              <a:rPr lang="en-US" sz="1250" dirty="0">
                <a:latin typeface="Calibri"/>
                <a:ea typeface="Calibri" panose="020F0502020204030204" pitchFamily="34" charset="0"/>
                <a:cs typeface="Times New Roman"/>
              </a:rPr>
              <a:t>	</a:t>
            </a:r>
            <a:r>
              <a:rPr lang="en-US" sz="1400" b="0" dirty="0">
                <a:latin typeface="Calibri"/>
                <a:ea typeface="Calibri" panose="020F0502020204030204" pitchFamily="34" charset="0"/>
                <a:cs typeface="Times New Roman"/>
              </a:rPr>
              <a:t>Suzanne Thompson – Community Engagement Team Leader DHHS</a:t>
            </a:r>
          </a:p>
          <a:p>
            <a:pPr marL="0" indent="0">
              <a:lnSpc>
                <a:spcPct val="107000"/>
              </a:lnSpc>
              <a:spcBef>
                <a:spcPts val="0"/>
              </a:spcBef>
              <a:buNone/>
            </a:pPr>
            <a:r>
              <a:rPr lang="en-US" sz="1400" b="0" dirty="0">
                <a:latin typeface="Calibri"/>
                <a:ea typeface="Calibri" panose="020F0502020204030204" pitchFamily="34" charset="0"/>
                <a:cs typeface="Times New Roman"/>
              </a:rPr>
              <a:t>	Dr. Nicole French  -Clinical Director Veterans Bridge Home </a:t>
            </a:r>
            <a:endParaRPr lang="en-US" sz="1400" b="0" dirty="0">
              <a:latin typeface="Calibri"/>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400" b="0" dirty="0">
                <a:latin typeface="Calibri"/>
                <a:ea typeface="Calibri" panose="020F0502020204030204" pitchFamily="34" charset="0"/>
                <a:cs typeface="Times New Roman"/>
              </a:rPr>
              <a:t>	Kevin Rumley LCSW – Buncombe County Veterans Treatment Court Coordinator</a:t>
            </a:r>
          </a:p>
          <a:p>
            <a:pPr marL="0" indent="0">
              <a:lnSpc>
                <a:spcPct val="107000"/>
              </a:lnSpc>
              <a:spcBef>
                <a:spcPts val="0"/>
              </a:spcBef>
              <a:buNone/>
            </a:pPr>
            <a:r>
              <a:rPr lang="en-US" sz="1400" b="0" dirty="0">
                <a:latin typeface="Calibri"/>
                <a:ea typeface="Calibri" panose="020F0502020204030204" pitchFamily="34" charset="0"/>
                <a:cs typeface="Times New Roman"/>
              </a:rPr>
              <a:t>	Crystal Miller – Mecklenburg County Veterans Services Operations Officer </a:t>
            </a:r>
            <a:endParaRPr lang="en-US" sz="1400" b="0" dirty="0">
              <a:latin typeface="Calibri"/>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400" b="0" dirty="0">
                <a:latin typeface="Calibri"/>
                <a:ea typeface="Calibri" panose="020F0502020204030204" pitchFamily="34" charset="0"/>
                <a:cs typeface="Times New Roman"/>
              </a:rPr>
              <a:t>	Brandon Wilson Chief Operating Officer ABCCM</a:t>
            </a:r>
          </a:p>
          <a:p>
            <a:pPr marL="0" indent="0">
              <a:lnSpc>
                <a:spcPct val="107000"/>
              </a:lnSpc>
              <a:spcBef>
                <a:spcPts val="0"/>
              </a:spcBef>
              <a:buNone/>
            </a:pPr>
            <a:r>
              <a:rPr lang="en-US" sz="1400" b="0" dirty="0">
                <a:latin typeface="Calibri"/>
                <a:ea typeface="Calibri" panose="020F0502020204030204" pitchFamily="34" charset="0"/>
                <a:cs typeface="Times New Roman"/>
              </a:rPr>
              <a:t>	Jeff Smith – Veterans Consultant AVIO</a:t>
            </a:r>
          </a:p>
          <a:p>
            <a:pPr marL="0" indent="0">
              <a:lnSpc>
                <a:spcPct val="107000"/>
              </a:lnSpc>
              <a:spcBef>
                <a:spcPts val="0"/>
              </a:spcBef>
              <a:buNone/>
            </a:pPr>
            <a:endParaRPr lang="en-US" sz="125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endParaRPr lang="en-US" sz="1250">
              <a:latin typeface="Calibri" panose="020F0502020204030204" pitchFamily="34" charset="0"/>
              <a:ea typeface="Calibri" panose="020F0502020204030204" pitchFamily="34" charset="0"/>
              <a:cs typeface="Times New Roman" panose="02020603050405020304" pitchFamily="18" charset="0"/>
            </a:endParaRPr>
          </a:p>
          <a:p>
            <a:pPr marL="744220" lvl="2" indent="0">
              <a:buNone/>
            </a:pPr>
            <a:endParaRPr lang="en-US" b="0"/>
          </a:p>
        </p:txBody>
      </p:sp>
    </p:spTree>
    <p:extLst>
      <p:ext uri="{BB962C8B-B14F-4D97-AF65-F5344CB8AC3E}">
        <p14:creationId xmlns:p14="http://schemas.microsoft.com/office/powerpoint/2010/main" val="843961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Freeform: Shape 8">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1F86504-479E-BAA6-8754-4F8D96DD3A96}"/>
              </a:ext>
            </a:extLst>
          </p:cNvPr>
          <p:cNvSpPr>
            <a:spLocks noGrp="1"/>
          </p:cNvSpPr>
          <p:nvPr>
            <p:ph type="title"/>
          </p:nvPr>
        </p:nvSpPr>
        <p:spPr>
          <a:xfrm>
            <a:off x="1524003" y="1618615"/>
            <a:ext cx="9144000" cy="3145028"/>
          </a:xfrm>
        </p:spPr>
        <p:txBody>
          <a:bodyPr vert="horz" lIns="91440" tIns="45720" rIns="91440" bIns="45720" rtlCol="0" anchor="ctr">
            <a:normAutofit fontScale="90000"/>
          </a:bodyPr>
          <a:lstStyle/>
          <a:p>
            <a:pPr algn="ctr"/>
            <a:r>
              <a:rPr lang="en-US" sz="2800" dirty="0">
                <a:cs typeface="Calibri Light"/>
              </a:rPr>
              <a:t>SCFAC Ask: Continue to elevate and support the NC Serves through funding, promotion, and integration of NC Care 360 </a:t>
            </a:r>
            <a:br>
              <a:rPr lang="en-US" sz="2800" dirty="0">
                <a:cs typeface="Calibri Light"/>
              </a:rPr>
            </a:br>
            <a:r>
              <a:rPr lang="en-US" sz="2800" dirty="0">
                <a:cs typeface="Calibri Light"/>
              </a:rPr>
              <a:t>- Continue to participate in the NC Governor's Working Group for Veterans</a:t>
            </a:r>
            <a:br>
              <a:rPr lang="en-US" sz="2800" dirty="0">
                <a:cs typeface="Calibri Light"/>
              </a:rPr>
            </a:br>
            <a:br>
              <a:rPr lang="en-US" sz="2800" dirty="0">
                <a:cs typeface="Calibri Light"/>
              </a:rPr>
            </a:br>
            <a:br>
              <a:rPr lang="en-US" sz="2800" dirty="0">
                <a:cs typeface="Calibri Light"/>
              </a:rPr>
            </a:br>
            <a:r>
              <a:rPr lang="en-US" sz="2800" dirty="0">
                <a:cs typeface="Calibri Light"/>
              </a:rPr>
              <a:t>DMH/DD/SUS Response: Promote innovate and specialized treatment and resources that support the population </a:t>
            </a:r>
            <a:br>
              <a:rPr lang="en-US" sz="2800" dirty="0">
                <a:cs typeface="Calibri Light"/>
              </a:rPr>
            </a:br>
            <a:r>
              <a:rPr lang="en-US" sz="2800" dirty="0">
                <a:cs typeface="Calibri Light"/>
              </a:rPr>
              <a:t>- Continue to participate in Workgroup during monthly meetings </a:t>
            </a:r>
            <a:endParaRPr lang="en-US" sz="2800" kern="1200" dirty="0">
              <a:solidFill>
                <a:schemeClr val="tx1"/>
              </a:solidFill>
              <a:latin typeface="+mj-lt"/>
              <a:cs typeface="Calibri Light"/>
            </a:endParaRPr>
          </a:p>
        </p:txBody>
      </p:sp>
      <p:sp>
        <p:nvSpPr>
          <p:cNvPr id="13" name="Rectangle 12">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4" name="Straight Arrow Connector 3">
            <a:extLst>
              <a:ext uri="{FF2B5EF4-FFF2-40B4-BE49-F238E27FC236}">
                <a16:creationId xmlns:a16="http://schemas.microsoft.com/office/drawing/2014/main" id="{5F1171C7-ABEE-D0DD-B9A1-985CB6644181}"/>
              </a:ext>
            </a:extLst>
          </p:cNvPr>
          <p:cNvCxnSpPr/>
          <p:nvPr/>
        </p:nvCxnSpPr>
        <p:spPr>
          <a:xfrm flipV="1">
            <a:off x="1707255" y="1943666"/>
            <a:ext cx="1556384" cy="9525"/>
          </a:xfrm>
          <a:prstGeom prst="straightConnector1">
            <a:avLst/>
          </a:prstGeom>
          <a:ln/>
        </p:spPr>
        <p:style>
          <a:lnRef idx="3">
            <a:schemeClr val="accent1"/>
          </a:lnRef>
          <a:fillRef idx="0">
            <a:schemeClr val="accent1"/>
          </a:fillRef>
          <a:effectRef idx="2">
            <a:schemeClr val="accent1"/>
          </a:effectRef>
          <a:fontRef idx="minor">
            <a:schemeClr val="tx1"/>
          </a:fontRef>
        </p:style>
      </p:cxnSp>
      <p:cxnSp>
        <p:nvCxnSpPr>
          <p:cNvPr id="6" name="Straight Arrow Connector 5">
            <a:extLst>
              <a:ext uri="{FF2B5EF4-FFF2-40B4-BE49-F238E27FC236}">
                <a16:creationId xmlns:a16="http://schemas.microsoft.com/office/drawing/2014/main" id="{7D839384-C2F5-BFEF-980D-81124F1FDD41}"/>
              </a:ext>
            </a:extLst>
          </p:cNvPr>
          <p:cNvCxnSpPr/>
          <p:nvPr/>
        </p:nvCxnSpPr>
        <p:spPr>
          <a:xfrm>
            <a:off x="1590675" y="4047548"/>
            <a:ext cx="3345929" cy="2020"/>
          </a:xfrm>
          <a:prstGeom prst="straightConnector1">
            <a:avLst/>
          </a:prstGeom>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35424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7B27853C-696A-A4D3-C3AC-D7692A1A901E}"/>
              </a:ext>
            </a:extLst>
          </p:cNvPr>
          <p:cNvSpPr>
            <a:spLocks noGrp="1"/>
          </p:cNvSpPr>
          <p:nvPr>
            <p:ph type="title"/>
          </p:nvPr>
        </p:nvSpPr>
        <p:spPr>
          <a:xfrm>
            <a:off x="165735" y="566904"/>
            <a:ext cx="10457689" cy="548640"/>
          </a:xfrm>
        </p:spPr>
        <p:txBody>
          <a:bodyPr/>
          <a:lstStyle/>
          <a:p>
            <a:r>
              <a:rPr lang="en-US">
                <a:latin typeface="Arial"/>
                <a:cs typeface="Arial"/>
              </a:rPr>
              <a:t>New and Additional Funding &amp; Working Group</a:t>
            </a:r>
            <a:endParaRPr lang="en-US"/>
          </a:p>
        </p:txBody>
      </p:sp>
      <p:graphicFrame>
        <p:nvGraphicFramePr>
          <p:cNvPr id="11" name="Table 11">
            <a:extLst>
              <a:ext uri="{FF2B5EF4-FFF2-40B4-BE49-F238E27FC236}">
                <a16:creationId xmlns:a16="http://schemas.microsoft.com/office/drawing/2014/main" id="{07CAEA6F-E049-13CF-E435-F75CDB104337}"/>
              </a:ext>
            </a:extLst>
          </p:cNvPr>
          <p:cNvGraphicFramePr>
            <a:graphicFrameLocks noGrp="1"/>
          </p:cNvGraphicFramePr>
          <p:nvPr>
            <p:ph sz="quarter" idx="14"/>
            <p:extLst>
              <p:ext uri="{D42A27DB-BD31-4B8C-83A1-F6EECF244321}">
                <p14:modId xmlns:p14="http://schemas.microsoft.com/office/powerpoint/2010/main" val="1295986015"/>
              </p:ext>
            </p:extLst>
          </p:nvPr>
        </p:nvGraphicFramePr>
        <p:xfrm>
          <a:off x="1057275" y="1228725"/>
          <a:ext cx="8978132" cy="2826816"/>
        </p:xfrm>
        <a:graphic>
          <a:graphicData uri="http://schemas.openxmlformats.org/drawingml/2006/table">
            <a:tbl>
              <a:tblPr firstRow="1" bandRow="1">
                <a:tableStyleId>{5C22544A-7EE6-4342-B048-85BDC9FD1C3A}</a:tableStyleId>
              </a:tblPr>
              <a:tblGrid>
                <a:gridCol w="4489066">
                  <a:extLst>
                    <a:ext uri="{9D8B030D-6E8A-4147-A177-3AD203B41FA5}">
                      <a16:colId xmlns:a16="http://schemas.microsoft.com/office/drawing/2014/main" val="3701222957"/>
                    </a:ext>
                  </a:extLst>
                </a:gridCol>
                <a:gridCol w="4489066">
                  <a:extLst>
                    <a:ext uri="{9D8B030D-6E8A-4147-A177-3AD203B41FA5}">
                      <a16:colId xmlns:a16="http://schemas.microsoft.com/office/drawing/2014/main" val="3651109624"/>
                    </a:ext>
                  </a:extLst>
                </a:gridCol>
              </a:tblGrid>
              <a:tr h="382987">
                <a:tc>
                  <a:txBody>
                    <a:bodyPr/>
                    <a:lstStyle/>
                    <a:p>
                      <a:pPr algn="ctr"/>
                      <a:r>
                        <a:rPr lang="en-US" sz="1800" dirty="0"/>
                        <a:t>Program Type</a:t>
                      </a:r>
                    </a:p>
                  </a:txBody>
                  <a:tcPr/>
                </a:tc>
                <a:tc>
                  <a:txBody>
                    <a:bodyPr/>
                    <a:lstStyle/>
                    <a:p>
                      <a:pPr algn="ctr"/>
                      <a:r>
                        <a:rPr lang="en-US" sz="1800" dirty="0"/>
                        <a:t>Program Description </a:t>
                      </a:r>
                    </a:p>
                  </a:txBody>
                  <a:tcPr/>
                </a:tc>
                <a:extLst>
                  <a:ext uri="{0D108BD9-81ED-4DB2-BD59-A6C34878D82A}">
                    <a16:rowId xmlns:a16="http://schemas.microsoft.com/office/drawing/2014/main" val="4095970241"/>
                  </a:ext>
                </a:extLst>
              </a:tr>
              <a:tr h="1803749">
                <a:tc>
                  <a:txBody>
                    <a:bodyPr/>
                    <a:lstStyle/>
                    <a:p>
                      <a:r>
                        <a:rPr lang="en-US" sz="1600" dirty="0"/>
                        <a:t>NC4Vets Inserts </a:t>
                      </a:r>
                      <a:endParaRPr lang="en-US" sz="1600" dirty="0">
                        <a:latin typeface="Calibri" panose="020F0502020204030204" pitchFamily="34" charset="0"/>
                        <a:cs typeface="Calibri" panose="020F0502020204030204" pitchFamily="34" charset="0"/>
                      </a:endParaRPr>
                    </a:p>
                  </a:txBody>
                  <a:tcPr/>
                </a:tc>
                <a:tc>
                  <a:txBody>
                    <a:bodyPr/>
                    <a:lstStyle/>
                    <a:p>
                      <a:r>
                        <a:rPr lang="en-US" dirty="0"/>
                        <a:t>Two 24-42page inserts to be included in the April and November issues.  Highlight the work NC State Govt is doing to support veterans, share resources and show the community impact of veterans. </a:t>
                      </a:r>
                      <a:endParaRPr lang="en-US"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4173539074"/>
                  </a:ext>
                </a:extLst>
              </a:tr>
              <a:tr h="382987">
                <a:tc>
                  <a:txBody>
                    <a:bodyPr/>
                    <a:lstStyle/>
                    <a:p>
                      <a:r>
                        <a:rPr lang="en-US" dirty="0"/>
                        <a:t>ABCCM</a:t>
                      </a:r>
                    </a:p>
                  </a:txBody>
                  <a:tcPr/>
                </a:tc>
                <a:tc>
                  <a:txBody>
                    <a:bodyPr/>
                    <a:lstStyle/>
                    <a:p>
                      <a:r>
                        <a:rPr lang="en-US" sz="1800" kern="1200" dirty="0">
                          <a:solidFill>
                            <a:srgbClr val="000000"/>
                          </a:solidFill>
                          <a:effectLst/>
                        </a:rPr>
                        <a:t>Veterans Peer Services and Outreach programs to reach homeless veterans </a:t>
                      </a:r>
                      <a:endParaRPr lang="en-US" sz="1800" dirty="0">
                        <a:solidFill>
                          <a:srgbClr val="000000"/>
                        </a:solidFill>
                      </a:endParaRPr>
                    </a:p>
                  </a:txBody>
                  <a:tcPr/>
                </a:tc>
                <a:extLst>
                  <a:ext uri="{0D108BD9-81ED-4DB2-BD59-A6C34878D82A}">
                    <a16:rowId xmlns:a16="http://schemas.microsoft.com/office/drawing/2014/main" val="957183855"/>
                  </a:ext>
                </a:extLst>
              </a:tr>
            </a:tbl>
          </a:graphicData>
        </a:graphic>
      </p:graphicFrame>
      <p:sp>
        <p:nvSpPr>
          <p:cNvPr id="6" name="Slide Number Placeholder 5">
            <a:extLst>
              <a:ext uri="{FF2B5EF4-FFF2-40B4-BE49-F238E27FC236}">
                <a16:creationId xmlns:a16="http://schemas.microsoft.com/office/drawing/2014/main" id="{D4170369-2EAB-0262-2E63-DE346EABAC5C}"/>
              </a:ext>
            </a:extLst>
          </p:cNvPr>
          <p:cNvSpPr>
            <a:spLocks noGrp="1"/>
          </p:cNvSpPr>
          <p:nvPr>
            <p:ph type="sldNum" sz="quarter" idx="4294967295"/>
          </p:nvPr>
        </p:nvSpPr>
        <p:spPr>
          <a:xfrm>
            <a:off x="1524000" y="0"/>
            <a:ext cx="0" cy="0"/>
          </a:xfrm>
        </p:spPr>
        <p:txBody>
          <a:bodyPr/>
          <a:lstStyle/>
          <a:p>
            <a:fld id="{B6F15528-21DE-4FAA-801E-634DDDAF4B2B}" type="slidenum">
              <a:rPr lang="en-US" smtClean="0"/>
              <a:t>8</a:t>
            </a:fld>
            <a:endParaRPr lang="en-US"/>
          </a:p>
        </p:txBody>
      </p:sp>
      <p:sp>
        <p:nvSpPr>
          <p:cNvPr id="2" name="TextBox 1">
            <a:extLst>
              <a:ext uri="{FF2B5EF4-FFF2-40B4-BE49-F238E27FC236}">
                <a16:creationId xmlns:a16="http://schemas.microsoft.com/office/drawing/2014/main" id="{C4AB207F-5637-20DF-47AE-ED3E54B6D243}"/>
              </a:ext>
            </a:extLst>
          </p:cNvPr>
          <p:cNvSpPr txBox="1"/>
          <p:nvPr/>
        </p:nvSpPr>
        <p:spPr>
          <a:xfrm>
            <a:off x="1058333" y="4306392"/>
            <a:ext cx="8983738" cy="1938992"/>
          </a:xfrm>
          <a:prstGeom prst="rect">
            <a:avLst/>
          </a:prstGeom>
          <a:noFill/>
        </p:spPr>
        <p:txBody>
          <a:bodyPr wrap="square" lIns="91440" tIns="45720" rIns="91440" bIns="45720" rtlCol="0" anchor="t">
            <a:spAutoFit/>
          </a:bodyPr>
          <a:lstStyle/>
          <a:p>
            <a:pPr algn="ctr"/>
            <a:r>
              <a:rPr lang="en-US" sz="2000" b="1" dirty="0">
                <a:latin typeface="Calibri"/>
                <a:cs typeface="Calibri"/>
              </a:rPr>
              <a:t>NC Governors Working Group for Veterans</a:t>
            </a:r>
            <a:r>
              <a:rPr lang="en-US" sz="2000" dirty="0">
                <a:latin typeface="Calibri"/>
                <a:cs typeface="Calibri"/>
              </a:rPr>
              <a:t>: </a:t>
            </a:r>
            <a:endParaRPr lang="en-US" sz="2000" dirty="0">
              <a:latin typeface="Calibri" panose="020F0502020204030204" pitchFamily="34" charset="0"/>
              <a:cs typeface="Calibri" panose="020F0502020204030204" pitchFamily="34" charset="0"/>
            </a:endParaRPr>
          </a:p>
          <a:p>
            <a:pPr algn="ctr"/>
            <a:endParaRPr lang="en-US" sz="2000" dirty="0">
              <a:latin typeface="Calibri"/>
              <a:cs typeface="Calibri"/>
            </a:endParaRPr>
          </a:p>
          <a:p>
            <a:pPr marL="285750" indent="-285750">
              <a:buFont typeface="Arial" panose="020B0604020202020204" pitchFamily="34" charset="0"/>
              <a:buChar char="•"/>
            </a:pPr>
            <a:r>
              <a:rPr lang="en-US" sz="1600" dirty="0">
                <a:latin typeface="Calibri"/>
                <a:cs typeface="Calibri"/>
              </a:rPr>
              <a:t>Deputy Director continues to serve as Vice Chair and provides DHHS updates at monthly meetings</a:t>
            </a:r>
          </a:p>
          <a:p>
            <a:pPr marL="285750" indent="-285750">
              <a:buFont typeface="Arial" panose="020B0604020202020204" pitchFamily="34" charset="0"/>
              <a:buChar char="•"/>
            </a:pPr>
            <a:endParaRPr lang="en-US" sz="16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sz="1600" dirty="0">
                <a:latin typeface="Calibri"/>
                <a:cs typeface="Calibri"/>
              </a:rPr>
              <a:t>Veterans Liaison will serve on Workgroup Committees once the position is filled</a:t>
            </a:r>
          </a:p>
          <a:p>
            <a:endParaRPr lang="en-US" sz="1600" dirty="0">
              <a:latin typeface="Calibri" panose="020F0502020204030204" pitchFamily="34" charset="0"/>
              <a:cs typeface="Calibri" panose="020F0502020204030204" pitchFamily="34" charset="0"/>
            </a:endParaRPr>
          </a:p>
          <a:p>
            <a:pPr marL="285750" indent="-285750">
              <a:buFont typeface="Arial"/>
              <a:buChar char="•"/>
            </a:pPr>
            <a:r>
              <a:rPr lang="en-US" sz="1600" dirty="0">
                <a:latin typeface="Calibri"/>
                <a:cs typeface="Calibri"/>
              </a:rPr>
              <a:t>DMHDDSUS continues to look for ways to fund additional projects and services for veterans</a:t>
            </a:r>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71941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Freeform: Shape 8">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999C6BC-1181-C6D6-CFA4-EA06D01407C7}"/>
              </a:ext>
            </a:extLst>
          </p:cNvPr>
          <p:cNvSpPr>
            <a:spLocks noGrp="1"/>
          </p:cNvSpPr>
          <p:nvPr>
            <p:ph type="title"/>
          </p:nvPr>
        </p:nvSpPr>
        <p:spPr>
          <a:xfrm>
            <a:off x="1524003" y="1999615"/>
            <a:ext cx="9144000" cy="2764028"/>
          </a:xfrm>
        </p:spPr>
        <p:txBody>
          <a:bodyPr vert="horz" lIns="91440" tIns="45720" rIns="91440" bIns="45720" rtlCol="0" anchor="ctr">
            <a:normAutofit/>
          </a:bodyPr>
          <a:lstStyle/>
          <a:p>
            <a:pPr algn="ctr"/>
            <a:r>
              <a:rPr lang="en-US" sz="7200"/>
              <a:t>Accessible Communications</a:t>
            </a:r>
            <a:endParaRPr lang="en-US" sz="7200" kern="1200">
              <a:solidFill>
                <a:schemeClr val="tx1"/>
              </a:solidFill>
              <a:latin typeface="+mj-lt"/>
              <a:ea typeface="+mj-ea"/>
              <a:cs typeface="+mj-cs"/>
            </a:endParaRPr>
          </a:p>
        </p:txBody>
      </p:sp>
      <p:sp>
        <p:nvSpPr>
          <p:cNvPr id="13" name="Rectangle 12">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89666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9fe15e75-f9ab-42a1-98bd-e9d96ae534c8">
      <UserInfo>
        <DisplayName>Crosbie, Kelly M</DisplayName>
        <AccountId>22</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B6A9085BB8BEA43848109E44A3F91CB" ma:contentTypeVersion="6" ma:contentTypeDescription="Create a new document." ma:contentTypeScope="" ma:versionID="1225369218d5429be2b5777bd14c90e3">
  <xsd:schema xmlns:xsd="http://www.w3.org/2001/XMLSchema" xmlns:xs="http://www.w3.org/2001/XMLSchema" xmlns:p="http://schemas.microsoft.com/office/2006/metadata/properties" xmlns:ns2="912711bc-935c-4ad2-aa1d-910c223f946b" xmlns:ns3="9fe15e75-f9ab-42a1-98bd-e9d96ae534c8" targetNamespace="http://schemas.microsoft.com/office/2006/metadata/properties" ma:root="true" ma:fieldsID="fb985d83ef5b625502f16629b62983c9" ns2:_="" ns3:_="">
    <xsd:import namespace="912711bc-935c-4ad2-aa1d-910c223f946b"/>
    <xsd:import namespace="9fe15e75-f9ab-42a1-98bd-e9d96ae534c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2711bc-935c-4ad2-aa1d-910c223f94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fe15e75-f9ab-42a1-98bd-e9d96ae534c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8FB1D1B-376D-438E-8389-FBFA4E4E0ED2}">
  <ds:schemaRefs>
    <ds:schemaRef ds:uri="http://schemas.microsoft.com/sharepoint/v3/contenttype/forms"/>
  </ds:schemaRefs>
</ds:datastoreItem>
</file>

<file path=customXml/itemProps2.xml><?xml version="1.0" encoding="utf-8"?>
<ds:datastoreItem xmlns:ds="http://schemas.openxmlformats.org/officeDocument/2006/customXml" ds:itemID="{8A734863-5BAC-45B8-B172-62023A5ECE61}">
  <ds:schemaRefs>
    <ds:schemaRef ds:uri="http://schemas.microsoft.com/office/2006/metadata/properties"/>
    <ds:schemaRef ds:uri="http://schemas.microsoft.com/office/infopath/2007/PartnerControls"/>
    <ds:schemaRef ds:uri="9fe15e75-f9ab-42a1-98bd-e9d96ae534c8"/>
  </ds:schemaRefs>
</ds:datastoreItem>
</file>

<file path=customXml/itemProps3.xml><?xml version="1.0" encoding="utf-8"?>
<ds:datastoreItem xmlns:ds="http://schemas.openxmlformats.org/officeDocument/2006/customXml" ds:itemID="{0EDF5B4A-22D4-4746-AA9F-D2567225479F}">
  <ds:schemaRefs>
    <ds:schemaRef ds:uri="912711bc-935c-4ad2-aa1d-910c223f946b"/>
    <ds:schemaRef ds:uri="9fe15e75-f9ab-42a1-98bd-e9d96ae534c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30</TotalTime>
  <Words>2555</Words>
  <Application>Microsoft Office PowerPoint</Application>
  <PresentationFormat>Widescreen</PresentationFormat>
  <Paragraphs>273</Paragraphs>
  <Slides>33</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Arial</vt:lpstr>
      <vt:lpstr>Arial,Sans-Serif</vt:lpstr>
      <vt:lpstr>Calibri</vt:lpstr>
      <vt:lpstr>Calibri Light</vt:lpstr>
      <vt:lpstr>Courier New</vt:lpstr>
      <vt:lpstr>Franklin Gothic Medium</vt:lpstr>
      <vt:lpstr>Gotham Bold</vt:lpstr>
      <vt:lpstr>Office Theme</vt:lpstr>
      <vt:lpstr>State CFAC – Annual Report Update March 13, 2024</vt:lpstr>
      <vt:lpstr>PowerPoint Presentation</vt:lpstr>
      <vt:lpstr>SCFAC Deliverables </vt:lpstr>
      <vt:lpstr>Veterans</vt:lpstr>
      <vt:lpstr>SCFAC Ask: Develop a feasibility study about taking measures to advance the "Ask the Questions" campaign    DMH/DD/SUS Response: Will develop a committee and report to the SCFAC their findings. </vt:lpstr>
      <vt:lpstr>Ask the Question Update</vt:lpstr>
      <vt:lpstr>SCFAC Ask: Continue to elevate and support the NC Serves through funding, promotion, and integration of NC Care 360  - Continue to participate in the NC Governor's Working Group for Veterans   DMH/DD/SUS Response: Promote innovate and specialized treatment and resources that support the population  - Continue to participate in Workgroup during monthly meetings </vt:lpstr>
      <vt:lpstr>New and Additional Funding &amp; Working Group</vt:lpstr>
      <vt:lpstr>Accessible Communications</vt:lpstr>
      <vt:lpstr>SCFAC Ask: Implementation of communication strategy to include Spanish language translation    DMH/DD/SUS Response: Develop a plan for providing and implementing an accessible Communication Plan</vt:lpstr>
      <vt:lpstr>Accessible Communications Campaign</vt:lpstr>
      <vt:lpstr>Accessible Communications Campaign </vt:lpstr>
      <vt:lpstr>Tailored Plans Essentials Presentation Feedback Session</vt:lpstr>
      <vt:lpstr>Comprehensive Reporting</vt:lpstr>
      <vt:lpstr>SCFAC Ask: Provide an annual statewide gaps and needs report   DMH/DD/SUS Response: Develop and Share plan for providing data prior to Tailored Plan launch </vt:lpstr>
      <vt:lpstr>Provide Annual Statewide Comprehensive Gaps and Needs Report</vt:lpstr>
      <vt:lpstr>IDD</vt:lpstr>
      <vt:lpstr>SCFAC Ask: Advocate for additional Innovations slots. Develop a comprehensive plan to address needs in annual report.   DMH/DD/SUS Goals: Develop and share a comprehensive plan to meet the needs of individuals on the registry of unmet needs</vt:lpstr>
      <vt:lpstr>Needs of Individuals on the Waitlist</vt:lpstr>
      <vt:lpstr>Future of Reporting </vt:lpstr>
      <vt:lpstr>Access to Services Workgroup</vt:lpstr>
      <vt:lpstr>IDD &amp; TBI</vt:lpstr>
      <vt:lpstr>SCFAC Ask: Add extended State Plan Allied Health Services to the Innovation Waiver  DMH/DD/SUS Response: Complete a comprehensive analysis of individuals on Innovations and the Waitlist receiving allied health services </vt:lpstr>
      <vt:lpstr>Analysis Status Update</vt:lpstr>
      <vt:lpstr>Peer Support Services</vt:lpstr>
      <vt:lpstr>SCFAC Ask: Increase capacity in community-based peer support services   DMH/DD/SUS Response: Contract with Manatt to conduct a comprehensive review of NC Peer Support Services </vt:lpstr>
      <vt:lpstr>PowerPoint Presentation</vt:lpstr>
      <vt:lpstr>CPSS Employment Data</vt:lpstr>
      <vt:lpstr>Certified Peer Support Specialists Across the State</vt:lpstr>
      <vt:lpstr>Future State: Goals for Expanding Peer Supports in North Carolina </vt:lpstr>
      <vt:lpstr>SCFAC Ask: Increase funding for Peer Support Services to expand access to services across the state   DMH/DD/SUS Response: Develop funding plan for FY24/FY25 PS Initiatives that maintains or exceeds current funding levels </vt:lpstr>
      <vt:lpstr>Opportunity to Strengthen the Workforce &amp; Expand High-Quality Peer Supports through Funding Streams  </vt:lpstr>
      <vt:lpstr>Building out additional funding 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CFAC – Annual Report Update March 2024</dc:title>
  <dc:creator>Webb, Ann Marie</dc:creator>
  <cp:lastModifiedBy>Webb, Ann Marie</cp:lastModifiedBy>
  <cp:revision>190</cp:revision>
  <dcterms:created xsi:type="dcterms:W3CDTF">2024-02-28T23:28:15Z</dcterms:created>
  <dcterms:modified xsi:type="dcterms:W3CDTF">2024-03-11T19:56:45Z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0x010100FB6A9085BB8BEA43848109E44A3F91CB</vt:lpwstr>
  </property>
</Properties>
</file>