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 id="2147483736" r:id="rId5"/>
    <p:sldMasterId id="2147483714" r:id="rId6"/>
    <p:sldMasterId id="2147483724" r:id="rId7"/>
    <p:sldMasterId id="2147483648" r:id="rId8"/>
  </p:sldMasterIdLst>
  <p:notesMasterIdLst>
    <p:notesMasterId r:id="rId38"/>
  </p:notesMasterIdLst>
  <p:sldIdLst>
    <p:sldId id="2147376789" r:id="rId9"/>
    <p:sldId id="2147376790" r:id="rId10"/>
    <p:sldId id="256" r:id="rId11"/>
    <p:sldId id="257" r:id="rId12"/>
    <p:sldId id="2147376774" r:id="rId13"/>
    <p:sldId id="2147376785" r:id="rId14"/>
    <p:sldId id="2147376793" r:id="rId15"/>
    <p:sldId id="261" r:id="rId16"/>
    <p:sldId id="2147376787" r:id="rId17"/>
    <p:sldId id="1849" r:id="rId18"/>
    <p:sldId id="1847" r:id="rId19"/>
    <p:sldId id="1848" r:id="rId20"/>
    <p:sldId id="1851" r:id="rId21"/>
    <p:sldId id="1853" r:id="rId22"/>
    <p:sldId id="1852" r:id="rId23"/>
    <p:sldId id="2147376788" r:id="rId24"/>
    <p:sldId id="2147376791" r:id="rId25"/>
    <p:sldId id="2147376794" r:id="rId26"/>
    <p:sldId id="1398" r:id="rId27"/>
    <p:sldId id="1403" r:id="rId28"/>
    <p:sldId id="1409" r:id="rId29"/>
    <p:sldId id="1382" r:id="rId30"/>
    <p:sldId id="1384" r:id="rId31"/>
    <p:sldId id="1383" r:id="rId32"/>
    <p:sldId id="1404" r:id="rId33"/>
    <p:sldId id="1402" r:id="rId34"/>
    <p:sldId id="1417" r:id="rId35"/>
    <p:sldId id="1420" r:id="rId36"/>
    <p:sldId id="140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B7F45F-AD1F-42C6-E4C3-98DF498EE021}" name="Guest User" initials="GU" userId="S::urn:spo:anon#2a4e6e73ce79291788322575435fc6e1e3d7498c4fae3844d26ff4c2e5a5d433::" providerId="AD"/>
  <p188:author id="{12B407F3-323C-8C3E-D992-9EF8568CF0A5}" name="Trish Farnham" initials="TF" userId="S::trish@nccoalitiononaging.org::b0e3cf36-8831-4821-947b-c681956cd9f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154A"/>
    <a:srgbClr val="0E8783"/>
    <a:srgbClr val="054952"/>
    <a:srgbClr val="172D50"/>
    <a:srgbClr val="041963"/>
    <a:srgbClr val="B50E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693DEE-84BD-4455-916B-5085889C82B2}" v="4" dt="2023-10-09T22:30:01.1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9" autoAdjust="0"/>
    <p:restoredTop sz="94660"/>
  </p:normalViewPr>
  <p:slideViewPr>
    <p:cSldViewPr snapToGrid="0">
      <p:cViewPr varScale="1">
        <p:scale>
          <a:sx n="82" d="100"/>
          <a:sy n="82" d="100"/>
        </p:scale>
        <p:origin x="71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755068-6423-49E5-BDA4-6D08B2BCE8D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BAF3580-E4EF-4080-BAB2-16EDCF6459A1}">
      <dgm:prSet phldrT="[Text]"/>
      <dgm:spPr>
        <a:solidFill>
          <a:srgbClr val="DBE7EC"/>
        </a:solidFill>
      </dgm:spPr>
      <dgm:t>
        <a:bodyPr/>
        <a:lstStyle/>
        <a:p>
          <a:r>
            <a:rPr lang="en-US" b="1">
              <a:solidFill>
                <a:schemeClr val="tx1"/>
              </a:solidFill>
              <a:latin typeface="Calibri" panose="020F0502020204030204" pitchFamily="34" charset="0"/>
              <a:cs typeface="Calibri" panose="020F0502020204030204" pitchFamily="34" charset="0"/>
            </a:rPr>
            <a:t>Behavioral Health Rate Increases</a:t>
          </a:r>
        </a:p>
      </dgm:t>
    </dgm:pt>
    <dgm:pt modelId="{F0779C5D-A2C2-46DB-B0D2-93FCA18A18F6}" type="parTrans" cxnId="{9CB0F2A3-97B7-44FC-9F45-A0F643EB9D93}">
      <dgm:prSet/>
      <dgm:spPr/>
      <dgm:t>
        <a:bodyPr/>
        <a:lstStyle/>
        <a:p>
          <a:endParaRPr lang="en-US"/>
        </a:p>
      </dgm:t>
    </dgm:pt>
    <dgm:pt modelId="{FCF8D81E-BDB6-4D6F-80BF-58D264367801}" type="sibTrans" cxnId="{9CB0F2A3-97B7-44FC-9F45-A0F643EB9D93}">
      <dgm:prSet/>
      <dgm:spPr/>
      <dgm:t>
        <a:bodyPr/>
        <a:lstStyle/>
        <a:p>
          <a:endParaRPr lang="en-US"/>
        </a:p>
      </dgm:t>
    </dgm:pt>
    <dgm:pt modelId="{686F0A39-1C4D-4041-BB59-F9F49B0F4C36}">
      <dgm:prSet phldrT="[Text]"/>
      <dgm:spPr>
        <a:solidFill>
          <a:schemeClr val="accent4"/>
        </a:solidFill>
      </dgm:spPr>
      <dgm:t>
        <a:bodyPr/>
        <a:lstStyle/>
        <a:p>
          <a:r>
            <a:rPr lang="en-US" b="1">
              <a:latin typeface="Calibri" panose="020F0502020204030204" pitchFamily="34" charset="0"/>
              <a:cs typeface="Calibri" panose="020F0502020204030204" pitchFamily="34" charset="0"/>
            </a:rPr>
            <a:t>Integrated Care (Collaborative Care, NCPAL)</a:t>
          </a:r>
        </a:p>
      </dgm:t>
    </dgm:pt>
    <dgm:pt modelId="{B130963A-5DF2-49D0-BFD1-2CF298886D1D}" type="parTrans" cxnId="{58DA16E6-86EC-4A0D-9FA4-DD58B4898E44}">
      <dgm:prSet/>
      <dgm:spPr/>
      <dgm:t>
        <a:bodyPr/>
        <a:lstStyle/>
        <a:p>
          <a:endParaRPr lang="en-US"/>
        </a:p>
      </dgm:t>
    </dgm:pt>
    <dgm:pt modelId="{5AD5AEE6-4DC1-404E-A4E4-C5400A23F4BA}" type="sibTrans" cxnId="{58DA16E6-86EC-4A0D-9FA4-DD58B4898E44}">
      <dgm:prSet/>
      <dgm:spPr/>
      <dgm:t>
        <a:bodyPr/>
        <a:lstStyle/>
        <a:p>
          <a:endParaRPr lang="en-US"/>
        </a:p>
      </dgm:t>
    </dgm:pt>
    <dgm:pt modelId="{259DBC2B-E3B1-4F62-ADCB-58D30D86B57B}">
      <dgm:prSet phldrT="[Text]"/>
      <dgm:spPr>
        <a:solidFill>
          <a:srgbClr val="DBE7EC"/>
        </a:solidFill>
      </dgm:spPr>
      <dgm:t>
        <a:bodyPr/>
        <a:lstStyle/>
        <a:p>
          <a:r>
            <a:rPr lang="en-US" b="1">
              <a:solidFill>
                <a:schemeClr val="tx1"/>
              </a:solidFill>
              <a:latin typeface="Calibri" panose="020F0502020204030204" pitchFamily="34" charset="0"/>
              <a:cs typeface="Calibri" panose="020F0502020204030204" pitchFamily="34" charset="0"/>
            </a:rPr>
            <a:t>Workforce Investments (BH Center of Excellence, BH loan forgiveness, state psychiatric wage support)</a:t>
          </a:r>
        </a:p>
      </dgm:t>
    </dgm:pt>
    <dgm:pt modelId="{45995170-B6DC-421C-AFB6-02462A54A983}" type="parTrans" cxnId="{4644F045-0ED3-4737-B2C5-C0D1CAE10FD2}">
      <dgm:prSet/>
      <dgm:spPr/>
      <dgm:t>
        <a:bodyPr/>
        <a:lstStyle/>
        <a:p>
          <a:endParaRPr lang="en-US"/>
        </a:p>
      </dgm:t>
    </dgm:pt>
    <dgm:pt modelId="{19C8DBE1-20BF-42C7-8C50-980FA8962649}" type="sibTrans" cxnId="{4644F045-0ED3-4737-B2C5-C0D1CAE10FD2}">
      <dgm:prSet/>
      <dgm:spPr/>
      <dgm:t>
        <a:bodyPr/>
        <a:lstStyle/>
        <a:p>
          <a:endParaRPr lang="en-US"/>
        </a:p>
      </dgm:t>
    </dgm:pt>
    <dgm:pt modelId="{CDAA242A-1F61-4CFA-8740-425A9C3C5A08}">
      <dgm:prSet phldrT="[Text]"/>
      <dgm:spPr>
        <a:solidFill>
          <a:schemeClr val="accent4"/>
        </a:solidFill>
      </dgm:spPr>
      <dgm:t>
        <a:bodyPr/>
        <a:lstStyle/>
        <a:p>
          <a:r>
            <a:rPr lang="en-US" b="1">
              <a:latin typeface="Calibri" panose="020F0502020204030204" pitchFamily="34" charset="0"/>
              <a:cs typeface="Calibri" panose="020F0502020204030204" pitchFamily="34" charset="0"/>
            </a:rPr>
            <a:t>Justice (diversion, re-entry, capacity restoration)</a:t>
          </a:r>
        </a:p>
      </dgm:t>
    </dgm:pt>
    <dgm:pt modelId="{32298EB4-B731-494D-BF00-91E734D67724}" type="parTrans" cxnId="{9C551CD1-B58F-4CD3-BDB5-8F886575E192}">
      <dgm:prSet/>
      <dgm:spPr/>
      <dgm:t>
        <a:bodyPr/>
        <a:lstStyle/>
        <a:p>
          <a:endParaRPr lang="en-US"/>
        </a:p>
      </dgm:t>
    </dgm:pt>
    <dgm:pt modelId="{C315042B-2067-45A2-829A-C27F0A5414C5}" type="sibTrans" cxnId="{9C551CD1-B58F-4CD3-BDB5-8F886575E192}">
      <dgm:prSet/>
      <dgm:spPr/>
      <dgm:t>
        <a:bodyPr/>
        <a:lstStyle/>
        <a:p>
          <a:endParaRPr lang="en-US"/>
        </a:p>
      </dgm:t>
    </dgm:pt>
    <dgm:pt modelId="{9B06DF70-228E-4047-8BDA-BF798BC96745}">
      <dgm:prSet phldrT="[Text]"/>
      <dgm:spPr>
        <a:solidFill>
          <a:schemeClr val="accent4"/>
        </a:solidFill>
      </dgm:spPr>
      <dgm:t>
        <a:bodyPr/>
        <a:lstStyle/>
        <a:p>
          <a:r>
            <a:rPr lang="en-US" b="1">
              <a:latin typeface="Calibri" panose="020F0502020204030204" pitchFamily="34" charset="0"/>
              <a:cs typeface="Calibri" panose="020F0502020204030204" pitchFamily="34" charset="0"/>
            </a:rPr>
            <a:t>Child Well-Being (family peers, specialized PRTF, crisis stabilization beds)</a:t>
          </a:r>
        </a:p>
      </dgm:t>
    </dgm:pt>
    <dgm:pt modelId="{51426111-7B71-4CCF-8878-651F0ECFF17D}" type="parTrans" cxnId="{CDD63C6F-00E2-43C4-826E-E08E7106E174}">
      <dgm:prSet/>
      <dgm:spPr/>
      <dgm:t>
        <a:bodyPr/>
        <a:lstStyle/>
        <a:p>
          <a:endParaRPr lang="en-US"/>
        </a:p>
      </dgm:t>
    </dgm:pt>
    <dgm:pt modelId="{A93E3906-309A-4380-86CB-9E0931036E92}" type="sibTrans" cxnId="{CDD63C6F-00E2-43C4-826E-E08E7106E174}">
      <dgm:prSet/>
      <dgm:spPr/>
      <dgm:t>
        <a:bodyPr/>
        <a:lstStyle/>
        <a:p>
          <a:endParaRPr lang="en-US"/>
        </a:p>
      </dgm:t>
    </dgm:pt>
    <dgm:pt modelId="{3B7B9705-94C9-4D90-88BD-C5A9FDAEB184}">
      <dgm:prSet phldrT="[Text]"/>
      <dgm:spPr>
        <a:solidFill>
          <a:srgbClr val="DBE7EC"/>
        </a:solidFill>
      </dgm:spPr>
      <dgm:t>
        <a:bodyPr/>
        <a:lstStyle/>
        <a:p>
          <a:r>
            <a:rPr lang="en-US" b="1">
              <a:solidFill>
                <a:schemeClr val="tx1"/>
              </a:solidFill>
              <a:latin typeface="Calibri" panose="020F0502020204030204" pitchFamily="34" charset="0"/>
              <a:cs typeface="Calibri" panose="020F0502020204030204" pitchFamily="34" charset="0"/>
            </a:rPr>
            <a:t>Crisis system (crisis response teams and facilities, data tracking, non-law enforcement transportation)</a:t>
          </a:r>
        </a:p>
      </dgm:t>
    </dgm:pt>
    <dgm:pt modelId="{2226AAD0-B104-45C5-9204-6A98DEE22BD5}" type="parTrans" cxnId="{FA3735AF-E3AB-480D-9B44-EC415B5591DA}">
      <dgm:prSet/>
      <dgm:spPr/>
      <dgm:t>
        <a:bodyPr/>
        <a:lstStyle/>
        <a:p>
          <a:endParaRPr lang="en-US"/>
        </a:p>
      </dgm:t>
    </dgm:pt>
    <dgm:pt modelId="{8A8D3A2A-F010-4051-92F5-9859FCA2CBA3}" type="sibTrans" cxnId="{FA3735AF-E3AB-480D-9B44-EC415B5591DA}">
      <dgm:prSet/>
      <dgm:spPr/>
      <dgm:t>
        <a:bodyPr/>
        <a:lstStyle/>
        <a:p>
          <a:endParaRPr lang="en-US"/>
        </a:p>
      </dgm:t>
    </dgm:pt>
    <dgm:pt modelId="{B78CE2D9-D550-4DA8-A84F-A65DBA936665}" type="pres">
      <dgm:prSet presAssocID="{E2755068-6423-49E5-BDA4-6D08B2BCE8D9}" presName="linear" presStyleCnt="0">
        <dgm:presLayoutVars>
          <dgm:animLvl val="lvl"/>
          <dgm:resizeHandles val="exact"/>
        </dgm:presLayoutVars>
      </dgm:prSet>
      <dgm:spPr/>
    </dgm:pt>
    <dgm:pt modelId="{C9DA5894-4D72-418C-9A3F-62BC2E2C3EA8}" type="pres">
      <dgm:prSet presAssocID="{CBAF3580-E4EF-4080-BAB2-16EDCF6459A1}" presName="parentText" presStyleLbl="node1" presStyleIdx="0" presStyleCnt="6">
        <dgm:presLayoutVars>
          <dgm:chMax val="0"/>
          <dgm:bulletEnabled val="1"/>
        </dgm:presLayoutVars>
      </dgm:prSet>
      <dgm:spPr/>
    </dgm:pt>
    <dgm:pt modelId="{06001C2F-ED59-4EC5-908D-1288A12A07A2}" type="pres">
      <dgm:prSet presAssocID="{FCF8D81E-BDB6-4D6F-80BF-58D264367801}" presName="spacer" presStyleCnt="0"/>
      <dgm:spPr/>
    </dgm:pt>
    <dgm:pt modelId="{B7D6D4C9-19F0-4E3E-9525-6FE68E31A014}" type="pres">
      <dgm:prSet presAssocID="{686F0A39-1C4D-4041-BB59-F9F49B0F4C36}" presName="parentText" presStyleLbl="node1" presStyleIdx="1" presStyleCnt="6">
        <dgm:presLayoutVars>
          <dgm:chMax val="0"/>
          <dgm:bulletEnabled val="1"/>
        </dgm:presLayoutVars>
      </dgm:prSet>
      <dgm:spPr/>
    </dgm:pt>
    <dgm:pt modelId="{B220F749-FA37-4649-91D4-07C16430C9F9}" type="pres">
      <dgm:prSet presAssocID="{5AD5AEE6-4DC1-404E-A4E4-C5400A23F4BA}" presName="spacer" presStyleCnt="0"/>
      <dgm:spPr/>
    </dgm:pt>
    <dgm:pt modelId="{50C9E3BA-49F7-459C-8FB2-95EB7339FCA9}" type="pres">
      <dgm:prSet presAssocID="{259DBC2B-E3B1-4F62-ADCB-58D30D86B57B}" presName="parentText" presStyleLbl="node1" presStyleIdx="2" presStyleCnt="6">
        <dgm:presLayoutVars>
          <dgm:chMax val="0"/>
          <dgm:bulletEnabled val="1"/>
        </dgm:presLayoutVars>
      </dgm:prSet>
      <dgm:spPr/>
    </dgm:pt>
    <dgm:pt modelId="{1E3D6A7F-5DB0-4160-81BC-9AC41B5FFCE3}" type="pres">
      <dgm:prSet presAssocID="{19C8DBE1-20BF-42C7-8C50-980FA8962649}" presName="spacer" presStyleCnt="0"/>
      <dgm:spPr/>
    </dgm:pt>
    <dgm:pt modelId="{F1B116E7-7A86-4AE1-9D46-63A120F64461}" type="pres">
      <dgm:prSet presAssocID="{CDAA242A-1F61-4CFA-8740-425A9C3C5A08}" presName="parentText" presStyleLbl="node1" presStyleIdx="3" presStyleCnt="6">
        <dgm:presLayoutVars>
          <dgm:chMax val="0"/>
          <dgm:bulletEnabled val="1"/>
        </dgm:presLayoutVars>
      </dgm:prSet>
      <dgm:spPr/>
    </dgm:pt>
    <dgm:pt modelId="{2C198EBB-B4C5-45AF-9E9B-C002C04450FB}" type="pres">
      <dgm:prSet presAssocID="{C315042B-2067-45A2-829A-C27F0A5414C5}" presName="spacer" presStyleCnt="0"/>
      <dgm:spPr/>
    </dgm:pt>
    <dgm:pt modelId="{16CAEC61-C2F7-4ADD-9987-14E448FDFC31}" type="pres">
      <dgm:prSet presAssocID="{3B7B9705-94C9-4D90-88BD-C5A9FDAEB184}" presName="parentText" presStyleLbl="node1" presStyleIdx="4" presStyleCnt="6">
        <dgm:presLayoutVars>
          <dgm:chMax val="0"/>
          <dgm:bulletEnabled val="1"/>
        </dgm:presLayoutVars>
      </dgm:prSet>
      <dgm:spPr/>
    </dgm:pt>
    <dgm:pt modelId="{1F7939AF-7F3C-4028-BBA3-26ABC3127740}" type="pres">
      <dgm:prSet presAssocID="{8A8D3A2A-F010-4051-92F5-9859FCA2CBA3}" presName="spacer" presStyleCnt="0"/>
      <dgm:spPr/>
    </dgm:pt>
    <dgm:pt modelId="{DB635FF2-925F-4F52-9D34-035B3EDFE594}" type="pres">
      <dgm:prSet presAssocID="{9B06DF70-228E-4047-8BDA-BF798BC96745}" presName="parentText" presStyleLbl="node1" presStyleIdx="5" presStyleCnt="6">
        <dgm:presLayoutVars>
          <dgm:chMax val="0"/>
          <dgm:bulletEnabled val="1"/>
        </dgm:presLayoutVars>
      </dgm:prSet>
      <dgm:spPr/>
    </dgm:pt>
  </dgm:ptLst>
  <dgm:cxnLst>
    <dgm:cxn modelId="{CE25731C-9B94-4F63-86E9-D4FC29CD030B}" type="presOf" srcId="{E2755068-6423-49E5-BDA4-6D08B2BCE8D9}" destId="{B78CE2D9-D550-4DA8-A84F-A65DBA936665}" srcOrd="0" destOrd="0" presId="urn:microsoft.com/office/officeart/2005/8/layout/vList2"/>
    <dgm:cxn modelId="{8864A733-10EE-42CD-ADFD-9A276E7D9C30}" type="presOf" srcId="{9B06DF70-228E-4047-8BDA-BF798BC96745}" destId="{DB635FF2-925F-4F52-9D34-035B3EDFE594}" srcOrd="0" destOrd="0" presId="urn:microsoft.com/office/officeart/2005/8/layout/vList2"/>
    <dgm:cxn modelId="{4644F045-0ED3-4737-B2C5-C0D1CAE10FD2}" srcId="{E2755068-6423-49E5-BDA4-6D08B2BCE8D9}" destId="{259DBC2B-E3B1-4F62-ADCB-58D30D86B57B}" srcOrd="2" destOrd="0" parTransId="{45995170-B6DC-421C-AFB6-02462A54A983}" sibTransId="{19C8DBE1-20BF-42C7-8C50-980FA8962649}"/>
    <dgm:cxn modelId="{CDD63C6F-00E2-43C4-826E-E08E7106E174}" srcId="{E2755068-6423-49E5-BDA4-6D08B2BCE8D9}" destId="{9B06DF70-228E-4047-8BDA-BF798BC96745}" srcOrd="5" destOrd="0" parTransId="{51426111-7B71-4CCF-8878-651F0ECFF17D}" sibTransId="{A93E3906-309A-4380-86CB-9E0931036E92}"/>
    <dgm:cxn modelId="{150A7794-6A4E-48C4-B9B0-DD4F06F08E01}" type="presOf" srcId="{259DBC2B-E3B1-4F62-ADCB-58D30D86B57B}" destId="{50C9E3BA-49F7-459C-8FB2-95EB7339FCA9}" srcOrd="0" destOrd="0" presId="urn:microsoft.com/office/officeart/2005/8/layout/vList2"/>
    <dgm:cxn modelId="{9CB0F2A3-97B7-44FC-9F45-A0F643EB9D93}" srcId="{E2755068-6423-49E5-BDA4-6D08B2BCE8D9}" destId="{CBAF3580-E4EF-4080-BAB2-16EDCF6459A1}" srcOrd="0" destOrd="0" parTransId="{F0779C5D-A2C2-46DB-B0D2-93FCA18A18F6}" sibTransId="{FCF8D81E-BDB6-4D6F-80BF-58D264367801}"/>
    <dgm:cxn modelId="{FA3735AF-E3AB-480D-9B44-EC415B5591DA}" srcId="{E2755068-6423-49E5-BDA4-6D08B2BCE8D9}" destId="{3B7B9705-94C9-4D90-88BD-C5A9FDAEB184}" srcOrd="4" destOrd="0" parTransId="{2226AAD0-B104-45C5-9204-6A98DEE22BD5}" sibTransId="{8A8D3A2A-F010-4051-92F5-9859FCA2CBA3}"/>
    <dgm:cxn modelId="{9C551CD1-B58F-4CD3-BDB5-8F886575E192}" srcId="{E2755068-6423-49E5-BDA4-6D08B2BCE8D9}" destId="{CDAA242A-1F61-4CFA-8740-425A9C3C5A08}" srcOrd="3" destOrd="0" parTransId="{32298EB4-B731-494D-BF00-91E734D67724}" sibTransId="{C315042B-2067-45A2-829A-C27F0A5414C5}"/>
    <dgm:cxn modelId="{6D65EDDD-4EBC-44BD-8032-4492C59A1C38}" type="presOf" srcId="{CDAA242A-1F61-4CFA-8740-425A9C3C5A08}" destId="{F1B116E7-7A86-4AE1-9D46-63A120F64461}" srcOrd="0" destOrd="0" presId="urn:microsoft.com/office/officeart/2005/8/layout/vList2"/>
    <dgm:cxn modelId="{58DA16E6-86EC-4A0D-9FA4-DD58B4898E44}" srcId="{E2755068-6423-49E5-BDA4-6D08B2BCE8D9}" destId="{686F0A39-1C4D-4041-BB59-F9F49B0F4C36}" srcOrd="1" destOrd="0" parTransId="{B130963A-5DF2-49D0-BFD1-2CF298886D1D}" sibTransId="{5AD5AEE6-4DC1-404E-A4E4-C5400A23F4BA}"/>
    <dgm:cxn modelId="{846DA1EF-3830-4FA0-BC84-70B5438C1449}" type="presOf" srcId="{686F0A39-1C4D-4041-BB59-F9F49B0F4C36}" destId="{B7D6D4C9-19F0-4E3E-9525-6FE68E31A014}" srcOrd="0" destOrd="0" presId="urn:microsoft.com/office/officeart/2005/8/layout/vList2"/>
    <dgm:cxn modelId="{C77AD2F2-9EFD-43B0-9C96-C38B909A92EE}" type="presOf" srcId="{CBAF3580-E4EF-4080-BAB2-16EDCF6459A1}" destId="{C9DA5894-4D72-418C-9A3F-62BC2E2C3EA8}" srcOrd="0" destOrd="0" presId="urn:microsoft.com/office/officeart/2005/8/layout/vList2"/>
    <dgm:cxn modelId="{F3A3D0F6-C02B-4CFC-9F8F-AAC116553EE9}" type="presOf" srcId="{3B7B9705-94C9-4D90-88BD-C5A9FDAEB184}" destId="{16CAEC61-C2F7-4ADD-9987-14E448FDFC31}" srcOrd="0" destOrd="0" presId="urn:microsoft.com/office/officeart/2005/8/layout/vList2"/>
    <dgm:cxn modelId="{B1475A4F-55E7-4E15-8BAD-0BF05F12C8FD}" type="presParOf" srcId="{B78CE2D9-D550-4DA8-A84F-A65DBA936665}" destId="{C9DA5894-4D72-418C-9A3F-62BC2E2C3EA8}" srcOrd="0" destOrd="0" presId="urn:microsoft.com/office/officeart/2005/8/layout/vList2"/>
    <dgm:cxn modelId="{43CFDBF6-59B8-4933-9C19-526306A6AF72}" type="presParOf" srcId="{B78CE2D9-D550-4DA8-A84F-A65DBA936665}" destId="{06001C2F-ED59-4EC5-908D-1288A12A07A2}" srcOrd="1" destOrd="0" presId="urn:microsoft.com/office/officeart/2005/8/layout/vList2"/>
    <dgm:cxn modelId="{6179EE87-33BA-4CDD-A370-4CCA5139EDCC}" type="presParOf" srcId="{B78CE2D9-D550-4DA8-A84F-A65DBA936665}" destId="{B7D6D4C9-19F0-4E3E-9525-6FE68E31A014}" srcOrd="2" destOrd="0" presId="urn:microsoft.com/office/officeart/2005/8/layout/vList2"/>
    <dgm:cxn modelId="{20566CFC-DC48-43A5-A1B7-D039FC963E7C}" type="presParOf" srcId="{B78CE2D9-D550-4DA8-A84F-A65DBA936665}" destId="{B220F749-FA37-4649-91D4-07C16430C9F9}" srcOrd="3" destOrd="0" presId="urn:microsoft.com/office/officeart/2005/8/layout/vList2"/>
    <dgm:cxn modelId="{89088AE3-457D-4100-8E6B-BC2EBEDA05F8}" type="presParOf" srcId="{B78CE2D9-D550-4DA8-A84F-A65DBA936665}" destId="{50C9E3BA-49F7-459C-8FB2-95EB7339FCA9}" srcOrd="4" destOrd="0" presId="urn:microsoft.com/office/officeart/2005/8/layout/vList2"/>
    <dgm:cxn modelId="{88C61CA3-ACF8-4B56-8E88-2A913BADB17F}" type="presParOf" srcId="{B78CE2D9-D550-4DA8-A84F-A65DBA936665}" destId="{1E3D6A7F-5DB0-4160-81BC-9AC41B5FFCE3}" srcOrd="5" destOrd="0" presId="urn:microsoft.com/office/officeart/2005/8/layout/vList2"/>
    <dgm:cxn modelId="{7E503513-7549-4779-81CC-607CFBD9BE06}" type="presParOf" srcId="{B78CE2D9-D550-4DA8-A84F-A65DBA936665}" destId="{F1B116E7-7A86-4AE1-9D46-63A120F64461}" srcOrd="6" destOrd="0" presId="urn:microsoft.com/office/officeart/2005/8/layout/vList2"/>
    <dgm:cxn modelId="{B6DDED6B-E439-46D8-9264-E4DEE5431A60}" type="presParOf" srcId="{B78CE2D9-D550-4DA8-A84F-A65DBA936665}" destId="{2C198EBB-B4C5-45AF-9E9B-C002C04450FB}" srcOrd="7" destOrd="0" presId="urn:microsoft.com/office/officeart/2005/8/layout/vList2"/>
    <dgm:cxn modelId="{F12CD610-3CD3-456D-8C50-A37817F06D31}" type="presParOf" srcId="{B78CE2D9-D550-4DA8-A84F-A65DBA936665}" destId="{16CAEC61-C2F7-4ADD-9987-14E448FDFC31}" srcOrd="8" destOrd="0" presId="urn:microsoft.com/office/officeart/2005/8/layout/vList2"/>
    <dgm:cxn modelId="{4E7D842A-29CB-4018-97CD-C5DE8E7CECC9}" type="presParOf" srcId="{B78CE2D9-D550-4DA8-A84F-A65DBA936665}" destId="{1F7939AF-7F3C-4028-BBA3-26ABC3127740}" srcOrd="9" destOrd="0" presId="urn:microsoft.com/office/officeart/2005/8/layout/vList2"/>
    <dgm:cxn modelId="{FE683445-90D2-48D2-B65D-047B5959C1E4}" type="presParOf" srcId="{B78CE2D9-D550-4DA8-A84F-A65DBA936665}" destId="{DB635FF2-925F-4F52-9D34-035B3EDFE594}"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B8F9BA-60F0-4064-AB59-7A1F6870C37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B0DF54E-FD00-4434-84E2-2D14B05CDB05}">
      <dgm:prSet/>
      <dgm:spPr/>
      <dgm:t>
        <a:bodyPr/>
        <a:lstStyle/>
        <a:p>
          <a:r>
            <a:rPr lang="en-US"/>
            <a:t>Nurse Aide I and II</a:t>
          </a:r>
        </a:p>
      </dgm:t>
    </dgm:pt>
    <dgm:pt modelId="{6C321A0C-9971-4D7E-8CFC-BE99510AFF4A}" type="parTrans" cxnId="{7D3A1318-E24B-4668-B548-6E7641C60D3D}">
      <dgm:prSet/>
      <dgm:spPr/>
      <dgm:t>
        <a:bodyPr/>
        <a:lstStyle/>
        <a:p>
          <a:endParaRPr lang="en-US"/>
        </a:p>
      </dgm:t>
    </dgm:pt>
    <dgm:pt modelId="{1B27FB60-AD52-4A99-8034-6E51C95417F0}" type="sibTrans" cxnId="{7D3A1318-E24B-4668-B548-6E7641C60D3D}">
      <dgm:prSet/>
      <dgm:spPr/>
      <dgm:t>
        <a:bodyPr/>
        <a:lstStyle/>
        <a:p>
          <a:endParaRPr lang="en-US"/>
        </a:p>
      </dgm:t>
    </dgm:pt>
    <dgm:pt modelId="{5F9267CA-8037-4DD4-A3E6-24DE9205174E}">
      <dgm:prSet/>
      <dgm:spPr/>
      <dgm:t>
        <a:bodyPr/>
        <a:lstStyle/>
        <a:p>
          <a:r>
            <a:rPr lang="en-US"/>
            <a:t>In-home Aide (NA I)</a:t>
          </a:r>
        </a:p>
      </dgm:t>
    </dgm:pt>
    <dgm:pt modelId="{C8D78E54-A2DA-4D0A-A4EF-0DCC9BE93C4D}" type="parTrans" cxnId="{D3CEB664-441C-4E31-8721-CF182DC94DCA}">
      <dgm:prSet/>
      <dgm:spPr/>
      <dgm:t>
        <a:bodyPr/>
        <a:lstStyle/>
        <a:p>
          <a:endParaRPr lang="en-US"/>
        </a:p>
      </dgm:t>
    </dgm:pt>
    <dgm:pt modelId="{293AC9B7-6EC6-4099-A4D6-2C1860B39F68}" type="sibTrans" cxnId="{D3CEB664-441C-4E31-8721-CF182DC94DCA}">
      <dgm:prSet/>
      <dgm:spPr/>
      <dgm:t>
        <a:bodyPr/>
        <a:lstStyle/>
        <a:p>
          <a:endParaRPr lang="en-US"/>
        </a:p>
      </dgm:t>
    </dgm:pt>
    <dgm:pt modelId="{CCF06996-7FD9-4718-89E8-34C631DF8430}">
      <dgm:prSet/>
      <dgm:spPr/>
      <dgm:t>
        <a:bodyPr/>
        <a:lstStyle/>
        <a:p>
          <a:r>
            <a:rPr lang="en-US"/>
            <a:t>In-Home Aide—Limited </a:t>
          </a:r>
        </a:p>
      </dgm:t>
    </dgm:pt>
    <dgm:pt modelId="{E6D83B72-4986-4633-A30C-3A3F31A7167A}" type="parTrans" cxnId="{3D87D19C-0F15-4BE4-B14F-595971015411}">
      <dgm:prSet/>
      <dgm:spPr/>
      <dgm:t>
        <a:bodyPr/>
        <a:lstStyle/>
        <a:p>
          <a:endParaRPr lang="en-US"/>
        </a:p>
      </dgm:t>
    </dgm:pt>
    <dgm:pt modelId="{1C9FF3FB-8B78-4E96-B5DB-BF8DB0684000}" type="sibTrans" cxnId="{3D87D19C-0F15-4BE4-B14F-595971015411}">
      <dgm:prSet/>
      <dgm:spPr/>
      <dgm:t>
        <a:bodyPr/>
        <a:lstStyle/>
        <a:p>
          <a:endParaRPr lang="en-US"/>
        </a:p>
      </dgm:t>
    </dgm:pt>
    <dgm:pt modelId="{312AF5E0-0FAB-470D-8832-9E5B9B5043DA}">
      <dgm:prSet/>
      <dgm:spPr/>
      <dgm:t>
        <a:bodyPr/>
        <a:lstStyle/>
        <a:p>
          <a:r>
            <a:rPr lang="en-US"/>
            <a:t>Personal Care Assistant (Adult Care Home)</a:t>
          </a:r>
        </a:p>
      </dgm:t>
    </dgm:pt>
    <dgm:pt modelId="{C90CD10E-55D3-4F49-97E9-0F7FA4FE1A3F}" type="parTrans" cxnId="{5088899C-A505-427A-93D1-CD650CE1A9B0}">
      <dgm:prSet/>
      <dgm:spPr/>
      <dgm:t>
        <a:bodyPr/>
        <a:lstStyle/>
        <a:p>
          <a:endParaRPr lang="en-US"/>
        </a:p>
      </dgm:t>
    </dgm:pt>
    <dgm:pt modelId="{36AA8A29-5C6E-4E4E-AF09-09248BCD2AAF}" type="sibTrans" cxnId="{5088899C-A505-427A-93D1-CD650CE1A9B0}">
      <dgm:prSet/>
      <dgm:spPr/>
      <dgm:t>
        <a:bodyPr/>
        <a:lstStyle/>
        <a:p>
          <a:endParaRPr lang="en-US"/>
        </a:p>
      </dgm:t>
    </dgm:pt>
    <dgm:pt modelId="{A904CBE9-3246-40E3-9501-AAA0E598AE97}">
      <dgm:prSet/>
      <dgm:spPr/>
      <dgm:t>
        <a:bodyPr/>
        <a:lstStyle/>
        <a:p>
          <a:r>
            <a:rPr lang="en-US"/>
            <a:t>Direct Support Professionals under Innovations waiver</a:t>
          </a:r>
        </a:p>
      </dgm:t>
    </dgm:pt>
    <dgm:pt modelId="{F6974ABC-FA5F-4B3B-B442-8547DED488DB}" type="parTrans" cxnId="{4A25C7DA-6969-4972-9BED-542829F993C8}">
      <dgm:prSet/>
      <dgm:spPr/>
      <dgm:t>
        <a:bodyPr/>
        <a:lstStyle/>
        <a:p>
          <a:endParaRPr lang="en-US"/>
        </a:p>
      </dgm:t>
    </dgm:pt>
    <dgm:pt modelId="{32508243-3E3B-4946-BD47-3478F24791A3}" type="sibTrans" cxnId="{4A25C7DA-6969-4972-9BED-542829F993C8}">
      <dgm:prSet/>
      <dgm:spPr/>
      <dgm:t>
        <a:bodyPr/>
        <a:lstStyle/>
        <a:p>
          <a:endParaRPr lang="en-US"/>
        </a:p>
      </dgm:t>
    </dgm:pt>
    <dgm:pt modelId="{7BC119B5-4C5E-45B9-9D0B-248F7EC30176}">
      <dgm:prSet/>
      <dgm:spPr/>
      <dgm:t>
        <a:bodyPr/>
        <a:lstStyle/>
        <a:p>
          <a:r>
            <a:rPr lang="en-US"/>
            <a:t>Support under Self-Directed Supports</a:t>
          </a:r>
        </a:p>
      </dgm:t>
    </dgm:pt>
    <dgm:pt modelId="{E232CBA1-B2E2-4C32-BD98-9C0F030010CF}" type="parTrans" cxnId="{EC525B27-59B1-45B7-843B-332018DD3BC0}">
      <dgm:prSet/>
      <dgm:spPr/>
      <dgm:t>
        <a:bodyPr/>
        <a:lstStyle/>
        <a:p>
          <a:endParaRPr lang="en-US"/>
        </a:p>
      </dgm:t>
    </dgm:pt>
    <dgm:pt modelId="{D31F26D8-C99C-43A0-9555-F572485FF681}" type="sibTrans" cxnId="{EC525B27-59B1-45B7-843B-332018DD3BC0}">
      <dgm:prSet/>
      <dgm:spPr/>
      <dgm:t>
        <a:bodyPr/>
        <a:lstStyle/>
        <a:p>
          <a:endParaRPr lang="en-US"/>
        </a:p>
      </dgm:t>
    </dgm:pt>
    <dgm:pt modelId="{2EC6BBDE-C32A-45C2-A60C-9ABA0F71D6C3}">
      <dgm:prSet/>
      <dgm:spPr/>
      <dgm:t>
        <a:bodyPr/>
        <a:lstStyle/>
        <a:p>
          <a:r>
            <a:rPr lang="en-US"/>
            <a:t>Does not include all direct care worker categories in NC</a:t>
          </a:r>
        </a:p>
      </dgm:t>
    </dgm:pt>
    <dgm:pt modelId="{A7904302-3652-4C28-BFD9-065731934576}" type="parTrans" cxnId="{1EB98746-6F4D-4B59-BAFD-65EFF371F821}">
      <dgm:prSet/>
      <dgm:spPr/>
      <dgm:t>
        <a:bodyPr/>
        <a:lstStyle/>
        <a:p>
          <a:endParaRPr lang="en-US"/>
        </a:p>
      </dgm:t>
    </dgm:pt>
    <dgm:pt modelId="{C62EBA7D-AF07-49CA-B151-7A66AA4C1B2D}" type="sibTrans" cxnId="{1EB98746-6F4D-4B59-BAFD-65EFF371F821}">
      <dgm:prSet/>
      <dgm:spPr/>
      <dgm:t>
        <a:bodyPr/>
        <a:lstStyle/>
        <a:p>
          <a:endParaRPr lang="en-US"/>
        </a:p>
      </dgm:t>
    </dgm:pt>
    <dgm:pt modelId="{C0D2B639-09C9-46A7-930E-4E104030B439}" type="pres">
      <dgm:prSet presAssocID="{4AB8F9BA-60F0-4064-AB59-7A1F6870C37B}" presName="linear" presStyleCnt="0">
        <dgm:presLayoutVars>
          <dgm:animLvl val="lvl"/>
          <dgm:resizeHandles val="exact"/>
        </dgm:presLayoutVars>
      </dgm:prSet>
      <dgm:spPr/>
    </dgm:pt>
    <dgm:pt modelId="{B4AECBB5-DA48-41DF-9E53-3AB9CCEBC7E3}" type="pres">
      <dgm:prSet presAssocID="{0B0DF54E-FD00-4434-84E2-2D14B05CDB05}" presName="parentText" presStyleLbl="node1" presStyleIdx="0" presStyleCnt="7">
        <dgm:presLayoutVars>
          <dgm:chMax val="0"/>
          <dgm:bulletEnabled val="1"/>
        </dgm:presLayoutVars>
      </dgm:prSet>
      <dgm:spPr>
        <a:solidFill>
          <a:srgbClr val="0E8783"/>
        </a:solidFill>
      </dgm:spPr>
    </dgm:pt>
    <dgm:pt modelId="{F0EEE427-15AF-45EC-9A96-1F876DC5DC5C}" type="pres">
      <dgm:prSet presAssocID="{1B27FB60-AD52-4A99-8034-6E51C95417F0}" presName="spacer" presStyleCnt="0"/>
      <dgm:spPr/>
    </dgm:pt>
    <dgm:pt modelId="{BE176CDC-6DAC-41EE-A31A-F6BDF7273D59}" type="pres">
      <dgm:prSet presAssocID="{5F9267CA-8037-4DD4-A3E6-24DE9205174E}" presName="parentText" presStyleLbl="node1" presStyleIdx="1" presStyleCnt="7">
        <dgm:presLayoutVars>
          <dgm:chMax val="0"/>
          <dgm:bulletEnabled val="1"/>
        </dgm:presLayoutVars>
      </dgm:prSet>
      <dgm:spPr>
        <a:solidFill>
          <a:srgbClr val="0E8783"/>
        </a:solidFill>
      </dgm:spPr>
    </dgm:pt>
    <dgm:pt modelId="{399ADB23-EFD3-4823-8ECC-E41221B25622}" type="pres">
      <dgm:prSet presAssocID="{293AC9B7-6EC6-4099-A4D6-2C1860B39F68}" presName="spacer" presStyleCnt="0"/>
      <dgm:spPr/>
    </dgm:pt>
    <dgm:pt modelId="{2C3F9223-E03C-4404-8801-E0FEBE57AFCF}" type="pres">
      <dgm:prSet presAssocID="{CCF06996-7FD9-4718-89E8-34C631DF8430}" presName="parentText" presStyleLbl="node1" presStyleIdx="2" presStyleCnt="7">
        <dgm:presLayoutVars>
          <dgm:chMax val="0"/>
          <dgm:bulletEnabled val="1"/>
        </dgm:presLayoutVars>
      </dgm:prSet>
      <dgm:spPr>
        <a:solidFill>
          <a:srgbClr val="0E8783"/>
        </a:solidFill>
      </dgm:spPr>
    </dgm:pt>
    <dgm:pt modelId="{9B2C2D5D-D46F-4BA3-8740-EA943D4D3C2A}" type="pres">
      <dgm:prSet presAssocID="{1C9FF3FB-8B78-4E96-B5DB-BF8DB0684000}" presName="spacer" presStyleCnt="0"/>
      <dgm:spPr/>
    </dgm:pt>
    <dgm:pt modelId="{75746ECD-3613-4892-8AA8-7A2AC577DF3F}" type="pres">
      <dgm:prSet presAssocID="{312AF5E0-0FAB-470D-8832-9E5B9B5043DA}" presName="parentText" presStyleLbl="node1" presStyleIdx="3" presStyleCnt="7">
        <dgm:presLayoutVars>
          <dgm:chMax val="0"/>
          <dgm:bulletEnabled val="1"/>
        </dgm:presLayoutVars>
      </dgm:prSet>
      <dgm:spPr>
        <a:solidFill>
          <a:srgbClr val="0E8783"/>
        </a:solidFill>
      </dgm:spPr>
    </dgm:pt>
    <dgm:pt modelId="{090E163E-DE87-4DA8-A749-1A4FB9CDECED}" type="pres">
      <dgm:prSet presAssocID="{36AA8A29-5C6E-4E4E-AF09-09248BCD2AAF}" presName="spacer" presStyleCnt="0"/>
      <dgm:spPr/>
    </dgm:pt>
    <dgm:pt modelId="{862E273A-4D30-4E33-B71F-8A42F33B81F8}" type="pres">
      <dgm:prSet presAssocID="{A904CBE9-3246-40E3-9501-AAA0E598AE97}" presName="parentText" presStyleLbl="node1" presStyleIdx="4" presStyleCnt="7">
        <dgm:presLayoutVars>
          <dgm:chMax val="0"/>
          <dgm:bulletEnabled val="1"/>
        </dgm:presLayoutVars>
      </dgm:prSet>
      <dgm:spPr>
        <a:solidFill>
          <a:srgbClr val="0E8783"/>
        </a:solidFill>
      </dgm:spPr>
    </dgm:pt>
    <dgm:pt modelId="{F6E1A4B7-D553-41C9-9BBA-0FC6D539BCEB}" type="pres">
      <dgm:prSet presAssocID="{32508243-3E3B-4946-BD47-3478F24791A3}" presName="spacer" presStyleCnt="0"/>
      <dgm:spPr/>
    </dgm:pt>
    <dgm:pt modelId="{D8F1FCA2-4011-4C1E-ACB2-CCB27C7F4721}" type="pres">
      <dgm:prSet presAssocID="{7BC119B5-4C5E-45B9-9D0B-248F7EC30176}" presName="parentText" presStyleLbl="node1" presStyleIdx="5" presStyleCnt="7">
        <dgm:presLayoutVars>
          <dgm:chMax val="0"/>
          <dgm:bulletEnabled val="1"/>
        </dgm:presLayoutVars>
      </dgm:prSet>
      <dgm:spPr>
        <a:solidFill>
          <a:srgbClr val="0E8783"/>
        </a:solidFill>
      </dgm:spPr>
    </dgm:pt>
    <dgm:pt modelId="{8EA392AC-28E0-4190-8C53-B62421AF665D}" type="pres">
      <dgm:prSet presAssocID="{D31F26D8-C99C-43A0-9555-F572485FF681}" presName="spacer" presStyleCnt="0"/>
      <dgm:spPr/>
    </dgm:pt>
    <dgm:pt modelId="{216E051A-4081-466D-A333-BBEC0D10E584}" type="pres">
      <dgm:prSet presAssocID="{2EC6BBDE-C32A-45C2-A60C-9ABA0F71D6C3}" presName="parentText" presStyleLbl="node1" presStyleIdx="6" presStyleCnt="7">
        <dgm:presLayoutVars>
          <dgm:chMax val="0"/>
          <dgm:bulletEnabled val="1"/>
        </dgm:presLayoutVars>
      </dgm:prSet>
      <dgm:spPr>
        <a:solidFill>
          <a:srgbClr val="0E8783"/>
        </a:solidFill>
      </dgm:spPr>
    </dgm:pt>
  </dgm:ptLst>
  <dgm:cxnLst>
    <dgm:cxn modelId="{7D3A1318-E24B-4668-B548-6E7641C60D3D}" srcId="{4AB8F9BA-60F0-4064-AB59-7A1F6870C37B}" destId="{0B0DF54E-FD00-4434-84E2-2D14B05CDB05}" srcOrd="0" destOrd="0" parTransId="{6C321A0C-9971-4D7E-8CFC-BE99510AFF4A}" sibTransId="{1B27FB60-AD52-4A99-8034-6E51C95417F0}"/>
    <dgm:cxn modelId="{EC525B27-59B1-45B7-843B-332018DD3BC0}" srcId="{4AB8F9BA-60F0-4064-AB59-7A1F6870C37B}" destId="{7BC119B5-4C5E-45B9-9D0B-248F7EC30176}" srcOrd="5" destOrd="0" parTransId="{E232CBA1-B2E2-4C32-BD98-9C0F030010CF}" sibTransId="{D31F26D8-C99C-43A0-9555-F572485FF681}"/>
    <dgm:cxn modelId="{A2ADBE3C-36CC-484F-AC5B-14F5E99F52A1}" type="presOf" srcId="{5F9267CA-8037-4DD4-A3E6-24DE9205174E}" destId="{BE176CDC-6DAC-41EE-A31A-F6BDF7273D59}" srcOrd="0" destOrd="0" presId="urn:microsoft.com/office/officeart/2005/8/layout/vList2"/>
    <dgm:cxn modelId="{16A1025E-5B26-449D-8C90-63B21554E3DF}" type="presOf" srcId="{7BC119B5-4C5E-45B9-9D0B-248F7EC30176}" destId="{D8F1FCA2-4011-4C1E-ACB2-CCB27C7F4721}" srcOrd="0" destOrd="0" presId="urn:microsoft.com/office/officeart/2005/8/layout/vList2"/>
    <dgm:cxn modelId="{D3CEB664-441C-4E31-8721-CF182DC94DCA}" srcId="{4AB8F9BA-60F0-4064-AB59-7A1F6870C37B}" destId="{5F9267CA-8037-4DD4-A3E6-24DE9205174E}" srcOrd="1" destOrd="0" parTransId="{C8D78E54-A2DA-4D0A-A4EF-0DCC9BE93C4D}" sibTransId="{293AC9B7-6EC6-4099-A4D6-2C1860B39F68}"/>
    <dgm:cxn modelId="{F5191765-5764-460C-AA10-A419228F30BF}" type="presOf" srcId="{312AF5E0-0FAB-470D-8832-9E5B9B5043DA}" destId="{75746ECD-3613-4892-8AA8-7A2AC577DF3F}" srcOrd="0" destOrd="0" presId="urn:microsoft.com/office/officeart/2005/8/layout/vList2"/>
    <dgm:cxn modelId="{1EB98746-6F4D-4B59-BAFD-65EFF371F821}" srcId="{4AB8F9BA-60F0-4064-AB59-7A1F6870C37B}" destId="{2EC6BBDE-C32A-45C2-A60C-9ABA0F71D6C3}" srcOrd="6" destOrd="0" parTransId="{A7904302-3652-4C28-BFD9-065731934576}" sibTransId="{C62EBA7D-AF07-49CA-B151-7A66AA4C1B2D}"/>
    <dgm:cxn modelId="{D497A294-6388-490C-AA36-FEF32A3FD91F}" type="presOf" srcId="{CCF06996-7FD9-4718-89E8-34C631DF8430}" destId="{2C3F9223-E03C-4404-8801-E0FEBE57AFCF}" srcOrd="0" destOrd="0" presId="urn:microsoft.com/office/officeart/2005/8/layout/vList2"/>
    <dgm:cxn modelId="{5088899C-A505-427A-93D1-CD650CE1A9B0}" srcId="{4AB8F9BA-60F0-4064-AB59-7A1F6870C37B}" destId="{312AF5E0-0FAB-470D-8832-9E5B9B5043DA}" srcOrd="3" destOrd="0" parTransId="{C90CD10E-55D3-4F49-97E9-0F7FA4FE1A3F}" sibTransId="{36AA8A29-5C6E-4E4E-AF09-09248BCD2AAF}"/>
    <dgm:cxn modelId="{3D87D19C-0F15-4BE4-B14F-595971015411}" srcId="{4AB8F9BA-60F0-4064-AB59-7A1F6870C37B}" destId="{CCF06996-7FD9-4718-89E8-34C631DF8430}" srcOrd="2" destOrd="0" parTransId="{E6D83B72-4986-4633-A30C-3A3F31A7167A}" sibTransId="{1C9FF3FB-8B78-4E96-B5DB-BF8DB0684000}"/>
    <dgm:cxn modelId="{3E67139E-FB92-4586-8619-3DE31F801D01}" type="presOf" srcId="{0B0DF54E-FD00-4434-84E2-2D14B05CDB05}" destId="{B4AECBB5-DA48-41DF-9E53-3AB9CCEBC7E3}" srcOrd="0" destOrd="0" presId="urn:microsoft.com/office/officeart/2005/8/layout/vList2"/>
    <dgm:cxn modelId="{7AC49BB7-7E20-428C-80FE-CABEF92AF98D}" type="presOf" srcId="{A904CBE9-3246-40E3-9501-AAA0E598AE97}" destId="{862E273A-4D30-4E33-B71F-8A42F33B81F8}" srcOrd="0" destOrd="0" presId="urn:microsoft.com/office/officeart/2005/8/layout/vList2"/>
    <dgm:cxn modelId="{DCAF2DC0-223D-41BB-82AF-11E630BFA832}" type="presOf" srcId="{4AB8F9BA-60F0-4064-AB59-7A1F6870C37B}" destId="{C0D2B639-09C9-46A7-930E-4E104030B439}" srcOrd="0" destOrd="0" presId="urn:microsoft.com/office/officeart/2005/8/layout/vList2"/>
    <dgm:cxn modelId="{F969B3D3-14D6-4A71-A8BB-41EBD39B464F}" type="presOf" srcId="{2EC6BBDE-C32A-45C2-A60C-9ABA0F71D6C3}" destId="{216E051A-4081-466D-A333-BBEC0D10E584}" srcOrd="0" destOrd="0" presId="urn:microsoft.com/office/officeart/2005/8/layout/vList2"/>
    <dgm:cxn modelId="{4A25C7DA-6969-4972-9BED-542829F993C8}" srcId="{4AB8F9BA-60F0-4064-AB59-7A1F6870C37B}" destId="{A904CBE9-3246-40E3-9501-AAA0E598AE97}" srcOrd="4" destOrd="0" parTransId="{F6974ABC-FA5F-4B3B-B442-8547DED488DB}" sibTransId="{32508243-3E3B-4946-BD47-3478F24791A3}"/>
    <dgm:cxn modelId="{8A1B12F0-2EBE-43F3-9279-E98175A4E266}" type="presParOf" srcId="{C0D2B639-09C9-46A7-930E-4E104030B439}" destId="{B4AECBB5-DA48-41DF-9E53-3AB9CCEBC7E3}" srcOrd="0" destOrd="0" presId="urn:microsoft.com/office/officeart/2005/8/layout/vList2"/>
    <dgm:cxn modelId="{0750DE7A-8D32-422F-ABFF-2889C2E6470A}" type="presParOf" srcId="{C0D2B639-09C9-46A7-930E-4E104030B439}" destId="{F0EEE427-15AF-45EC-9A96-1F876DC5DC5C}" srcOrd="1" destOrd="0" presId="urn:microsoft.com/office/officeart/2005/8/layout/vList2"/>
    <dgm:cxn modelId="{A7E764B3-5C32-4AD6-909F-8AAFB946247C}" type="presParOf" srcId="{C0D2B639-09C9-46A7-930E-4E104030B439}" destId="{BE176CDC-6DAC-41EE-A31A-F6BDF7273D59}" srcOrd="2" destOrd="0" presId="urn:microsoft.com/office/officeart/2005/8/layout/vList2"/>
    <dgm:cxn modelId="{F019A53F-163D-47AA-AD51-A90B6E1B3797}" type="presParOf" srcId="{C0D2B639-09C9-46A7-930E-4E104030B439}" destId="{399ADB23-EFD3-4823-8ECC-E41221B25622}" srcOrd="3" destOrd="0" presId="urn:microsoft.com/office/officeart/2005/8/layout/vList2"/>
    <dgm:cxn modelId="{203B3B71-9CB1-4CD8-8E4A-5EB5B72C18B2}" type="presParOf" srcId="{C0D2B639-09C9-46A7-930E-4E104030B439}" destId="{2C3F9223-E03C-4404-8801-E0FEBE57AFCF}" srcOrd="4" destOrd="0" presId="urn:microsoft.com/office/officeart/2005/8/layout/vList2"/>
    <dgm:cxn modelId="{0FDA1A31-8917-4D90-8FE3-80F4FC726E0F}" type="presParOf" srcId="{C0D2B639-09C9-46A7-930E-4E104030B439}" destId="{9B2C2D5D-D46F-4BA3-8740-EA943D4D3C2A}" srcOrd="5" destOrd="0" presId="urn:microsoft.com/office/officeart/2005/8/layout/vList2"/>
    <dgm:cxn modelId="{B34D8783-17E7-4132-A994-D7ECB5621405}" type="presParOf" srcId="{C0D2B639-09C9-46A7-930E-4E104030B439}" destId="{75746ECD-3613-4892-8AA8-7A2AC577DF3F}" srcOrd="6" destOrd="0" presId="urn:microsoft.com/office/officeart/2005/8/layout/vList2"/>
    <dgm:cxn modelId="{E1FD3876-CA1C-4EE3-AD2C-A9C138169B21}" type="presParOf" srcId="{C0D2B639-09C9-46A7-930E-4E104030B439}" destId="{090E163E-DE87-4DA8-A749-1A4FB9CDECED}" srcOrd="7" destOrd="0" presId="urn:microsoft.com/office/officeart/2005/8/layout/vList2"/>
    <dgm:cxn modelId="{72AE5BEC-129C-4746-A34D-7CC8A561B906}" type="presParOf" srcId="{C0D2B639-09C9-46A7-930E-4E104030B439}" destId="{862E273A-4D30-4E33-B71F-8A42F33B81F8}" srcOrd="8" destOrd="0" presId="urn:microsoft.com/office/officeart/2005/8/layout/vList2"/>
    <dgm:cxn modelId="{C9BCC378-DD15-4B7A-8643-52C567ABB953}" type="presParOf" srcId="{C0D2B639-09C9-46A7-930E-4E104030B439}" destId="{F6E1A4B7-D553-41C9-9BBA-0FC6D539BCEB}" srcOrd="9" destOrd="0" presId="urn:microsoft.com/office/officeart/2005/8/layout/vList2"/>
    <dgm:cxn modelId="{20B4BE3B-E3B0-438A-9F5A-A7DBB0760C49}" type="presParOf" srcId="{C0D2B639-09C9-46A7-930E-4E104030B439}" destId="{D8F1FCA2-4011-4C1E-ACB2-CCB27C7F4721}" srcOrd="10" destOrd="0" presId="urn:microsoft.com/office/officeart/2005/8/layout/vList2"/>
    <dgm:cxn modelId="{3A7ECC16-68A7-45B0-BB7B-3E3D8A4E7209}" type="presParOf" srcId="{C0D2B639-09C9-46A7-930E-4E104030B439}" destId="{8EA392AC-28E0-4190-8C53-B62421AF665D}" srcOrd="11" destOrd="0" presId="urn:microsoft.com/office/officeart/2005/8/layout/vList2"/>
    <dgm:cxn modelId="{04051414-636F-40C1-90EF-7D9CC77305A7}" type="presParOf" srcId="{C0D2B639-09C9-46A7-930E-4E104030B439}" destId="{216E051A-4081-466D-A333-BBEC0D10E584}"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DA5894-4D72-418C-9A3F-62BC2E2C3EA8}">
      <dsp:nvSpPr>
        <dsp:cNvPr id="0" name=""/>
        <dsp:cNvSpPr/>
      </dsp:nvSpPr>
      <dsp:spPr>
        <a:xfrm>
          <a:off x="0" y="40039"/>
          <a:ext cx="6160655" cy="754777"/>
        </a:xfrm>
        <a:prstGeom prst="roundRect">
          <a:avLst/>
        </a:prstGeom>
        <a:solidFill>
          <a:srgbClr val="DBE7E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solidFill>
                <a:schemeClr val="tx1"/>
              </a:solidFill>
              <a:latin typeface="Calibri" panose="020F0502020204030204" pitchFamily="34" charset="0"/>
              <a:cs typeface="Calibri" panose="020F0502020204030204" pitchFamily="34" charset="0"/>
            </a:rPr>
            <a:t>Behavioral Health Rate Increases</a:t>
          </a:r>
        </a:p>
      </dsp:txBody>
      <dsp:txXfrm>
        <a:off x="36845" y="76884"/>
        <a:ext cx="6086965" cy="681087"/>
      </dsp:txXfrm>
    </dsp:sp>
    <dsp:sp modelId="{B7D6D4C9-19F0-4E3E-9525-6FE68E31A014}">
      <dsp:nvSpPr>
        <dsp:cNvPr id="0" name=""/>
        <dsp:cNvSpPr/>
      </dsp:nvSpPr>
      <dsp:spPr>
        <a:xfrm>
          <a:off x="0" y="849537"/>
          <a:ext cx="6160655" cy="754777"/>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latin typeface="Calibri" panose="020F0502020204030204" pitchFamily="34" charset="0"/>
              <a:cs typeface="Calibri" panose="020F0502020204030204" pitchFamily="34" charset="0"/>
            </a:rPr>
            <a:t>Integrated Care (Collaborative Care, NCPAL)</a:t>
          </a:r>
        </a:p>
      </dsp:txBody>
      <dsp:txXfrm>
        <a:off x="36845" y="886382"/>
        <a:ext cx="6086965" cy="681087"/>
      </dsp:txXfrm>
    </dsp:sp>
    <dsp:sp modelId="{50C9E3BA-49F7-459C-8FB2-95EB7339FCA9}">
      <dsp:nvSpPr>
        <dsp:cNvPr id="0" name=""/>
        <dsp:cNvSpPr/>
      </dsp:nvSpPr>
      <dsp:spPr>
        <a:xfrm>
          <a:off x="0" y="1659035"/>
          <a:ext cx="6160655" cy="754777"/>
        </a:xfrm>
        <a:prstGeom prst="roundRect">
          <a:avLst/>
        </a:prstGeom>
        <a:solidFill>
          <a:srgbClr val="DBE7E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solidFill>
                <a:schemeClr val="tx1"/>
              </a:solidFill>
              <a:latin typeface="Calibri" panose="020F0502020204030204" pitchFamily="34" charset="0"/>
              <a:cs typeface="Calibri" panose="020F0502020204030204" pitchFamily="34" charset="0"/>
            </a:rPr>
            <a:t>Workforce Investments (BH Center of Excellence, BH loan forgiveness, state psychiatric wage support)</a:t>
          </a:r>
        </a:p>
      </dsp:txBody>
      <dsp:txXfrm>
        <a:off x="36845" y="1695880"/>
        <a:ext cx="6086965" cy="681087"/>
      </dsp:txXfrm>
    </dsp:sp>
    <dsp:sp modelId="{F1B116E7-7A86-4AE1-9D46-63A120F64461}">
      <dsp:nvSpPr>
        <dsp:cNvPr id="0" name=""/>
        <dsp:cNvSpPr/>
      </dsp:nvSpPr>
      <dsp:spPr>
        <a:xfrm>
          <a:off x="0" y="2468532"/>
          <a:ext cx="6160655" cy="754777"/>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latin typeface="Calibri" panose="020F0502020204030204" pitchFamily="34" charset="0"/>
              <a:cs typeface="Calibri" panose="020F0502020204030204" pitchFamily="34" charset="0"/>
            </a:rPr>
            <a:t>Justice (diversion, re-entry, capacity restoration)</a:t>
          </a:r>
        </a:p>
      </dsp:txBody>
      <dsp:txXfrm>
        <a:off x="36845" y="2505377"/>
        <a:ext cx="6086965" cy="681087"/>
      </dsp:txXfrm>
    </dsp:sp>
    <dsp:sp modelId="{16CAEC61-C2F7-4ADD-9987-14E448FDFC31}">
      <dsp:nvSpPr>
        <dsp:cNvPr id="0" name=""/>
        <dsp:cNvSpPr/>
      </dsp:nvSpPr>
      <dsp:spPr>
        <a:xfrm>
          <a:off x="0" y="3278030"/>
          <a:ext cx="6160655" cy="754777"/>
        </a:xfrm>
        <a:prstGeom prst="roundRect">
          <a:avLst/>
        </a:prstGeom>
        <a:solidFill>
          <a:srgbClr val="DBE7E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solidFill>
                <a:schemeClr val="tx1"/>
              </a:solidFill>
              <a:latin typeface="Calibri" panose="020F0502020204030204" pitchFamily="34" charset="0"/>
              <a:cs typeface="Calibri" panose="020F0502020204030204" pitchFamily="34" charset="0"/>
            </a:rPr>
            <a:t>Crisis system (crisis response teams and facilities, data tracking, non-law enforcement transportation)</a:t>
          </a:r>
        </a:p>
      </dsp:txBody>
      <dsp:txXfrm>
        <a:off x="36845" y="3314875"/>
        <a:ext cx="6086965" cy="681087"/>
      </dsp:txXfrm>
    </dsp:sp>
    <dsp:sp modelId="{DB635FF2-925F-4F52-9D34-035B3EDFE594}">
      <dsp:nvSpPr>
        <dsp:cNvPr id="0" name=""/>
        <dsp:cNvSpPr/>
      </dsp:nvSpPr>
      <dsp:spPr>
        <a:xfrm>
          <a:off x="0" y="4087528"/>
          <a:ext cx="6160655" cy="754777"/>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latin typeface="Calibri" panose="020F0502020204030204" pitchFamily="34" charset="0"/>
              <a:cs typeface="Calibri" panose="020F0502020204030204" pitchFamily="34" charset="0"/>
            </a:rPr>
            <a:t>Child Well-Being (family peers, specialized PRTF, crisis stabilization beds)</a:t>
          </a:r>
        </a:p>
      </dsp:txBody>
      <dsp:txXfrm>
        <a:off x="36845" y="4124373"/>
        <a:ext cx="6086965" cy="6810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ECBB5-DA48-41DF-9E53-3AB9CCEBC7E3}">
      <dsp:nvSpPr>
        <dsp:cNvPr id="0" name=""/>
        <dsp:cNvSpPr/>
      </dsp:nvSpPr>
      <dsp:spPr>
        <a:xfrm>
          <a:off x="0" y="933328"/>
          <a:ext cx="2236160" cy="556152"/>
        </a:xfrm>
        <a:prstGeom prst="roundRect">
          <a:avLst/>
        </a:prstGeom>
        <a:solidFill>
          <a:srgbClr val="0E87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Nurse Aide I and II</a:t>
          </a:r>
        </a:p>
      </dsp:txBody>
      <dsp:txXfrm>
        <a:off x="27149" y="960477"/>
        <a:ext cx="2181862" cy="501854"/>
      </dsp:txXfrm>
    </dsp:sp>
    <dsp:sp modelId="{BE176CDC-6DAC-41EE-A31A-F6BDF7273D59}">
      <dsp:nvSpPr>
        <dsp:cNvPr id="0" name=""/>
        <dsp:cNvSpPr/>
      </dsp:nvSpPr>
      <dsp:spPr>
        <a:xfrm>
          <a:off x="0" y="1529801"/>
          <a:ext cx="2236160" cy="556152"/>
        </a:xfrm>
        <a:prstGeom prst="roundRect">
          <a:avLst/>
        </a:prstGeom>
        <a:solidFill>
          <a:srgbClr val="0E87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In-home Aide (NA I)</a:t>
          </a:r>
        </a:p>
      </dsp:txBody>
      <dsp:txXfrm>
        <a:off x="27149" y="1556950"/>
        <a:ext cx="2181862" cy="501854"/>
      </dsp:txXfrm>
    </dsp:sp>
    <dsp:sp modelId="{2C3F9223-E03C-4404-8801-E0FEBE57AFCF}">
      <dsp:nvSpPr>
        <dsp:cNvPr id="0" name=""/>
        <dsp:cNvSpPr/>
      </dsp:nvSpPr>
      <dsp:spPr>
        <a:xfrm>
          <a:off x="0" y="2126273"/>
          <a:ext cx="2236160" cy="556152"/>
        </a:xfrm>
        <a:prstGeom prst="roundRect">
          <a:avLst/>
        </a:prstGeom>
        <a:solidFill>
          <a:srgbClr val="0E87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In-Home Aide—Limited </a:t>
          </a:r>
        </a:p>
      </dsp:txBody>
      <dsp:txXfrm>
        <a:off x="27149" y="2153422"/>
        <a:ext cx="2181862" cy="501854"/>
      </dsp:txXfrm>
    </dsp:sp>
    <dsp:sp modelId="{75746ECD-3613-4892-8AA8-7A2AC577DF3F}">
      <dsp:nvSpPr>
        <dsp:cNvPr id="0" name=""/>
        <dsp:cNvSpPr/>
      </dsp:nvSpPr>
      <dsp:spPr>
        <a:xfrm>
          <a:off x="0" y="2722745"/>
          <a:ext cx="2236160" cy="556152"/>
        </a:xfrm>
        <a:prstGeom prst="roundRect">
          <a:avLst/>
        </a:prstGeom>
        <a:solidFill>
          <a:srgbClr val="0E87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Personal Care Assistant (Adult Care Home)</a:t>
          </a:r>
        </a:p>
      </dsp:txBody>
      <dsp:txXfrm>
        <a:off x="27149" y="2749894"/>
        <a:ext cx="2181862" cy="501854"/>
      </dsp:txXfrm>
    </dsp:sp>
    <dsp:sp modelId="{862E273A-4D30-4E33-B71F-8A42F33B81F8}">
      <dsp:nvSpPr>
        <dsp:cNvPr id="0" name=""/>
        <dsp:cNvSpPr/>
      </dsp:nvSpPr>
      <dsp:spPr>
        <a:xfrm>
          <a:off x="0" y="3319217"/>
          <a:ext cx="2236160" cy="556152"/>
        </a:xfrm>
        <a:prstGeom prst="roundRect">
          <a:avLst/>
        </a:prstGeom>
        <a:solidFill>
          <a:srgbClr val="0E87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Direct Support Professionals under Innovations waiver</a:t>
          </a:r>
        </a:p>
      </dsp:txBody>
      <dsp:txXfrm>
        <a:off x="27149" y="3346366"/>
        <a:ext cx="2181862" cy="501854"/>
      </dsp:txXfrm>
    </dsp:sp>
    <dsp:sp modelId="{D8F1FCA2-4011-4C1E-ACB2-CCB27C7F4721}">
      <dsp:nvSpPr>
        <dsp:cNvPr id="0" name=""/>
        <dsp:cNvSpPr/>
      </dsp:nvSpPr>
      <dsp:spPr>
        <a:xfrm>
          <a:off x="0" y="3915689"/>
          <a:ext cx="2236160" cy="556152"/>
        </a:xfrm>
        <a:prstGeom prst="roundRect">
          <a:avLst/>
        </a:prstGeom>
        <a:solidFill>
          <a:srgbClr val="0E87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Support under Self-Directed Supports</a:t>
          </a:r>
        </a:p>
      </dsp:txBody>
      <dsp:txXfrm>
        <a:off x="27149" y="3942838"/>
        <a:ext cx="2181862" cy="501854"/>
      </dsp:txXfrm>
    </dsp:sp>
    <dsp:sp modelId="{216E051A-4081-466D-A333-BBEC0D10E584}">
      <dsp:nvSpPr>
        <dsp:cNvPr id="0" name=""/>
        <dsp:cNvSpPr/>
      </dsp:nvSpPr>
      <dsp:spPr>
        <a:xfrm>
          <a:off x="0" y="4512161"/>
          <a:ext cx="2236160" cy="556152"/>
        </a:xfrm>
        <a:prstGeom prst="roundRect">
          <a:avLst/>
        </a:prstGeom>
        <a:solidFill>
          <a:srgbClr val="0E87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Does not include all direct care worker categories in NC</a:t>
          </a:r>
        </a:p>
      </dsp:txBody>
      <dsp:txXfrm>
        <a:off x="27149" y="4539310"/>
        <a:ext cx="2181862" cy="5018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1D253E-2CEF-4541-9927-637905EA8D53}" type="datetimeFigureOut">
              <a:rPr lang="en-US" smtClean="0"/>
              <a:t>10/17/2023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1154F1-35B0-49D7-B4C3-2D39AF5836FF}" type="slidenum">
              <a:rPr lang="en-US" smtClean="0"/>
              <a:t>‹#›</a:t>
            </a:fld>
            <a:endParaRPr lang="en-US"/>
          </a:p>
        </p:txBody>
      </p:sp>
    </p:spTree>
    <p:extLst>
      <p:ext uri="{BB962C8B-B14F-4D97-AF65-F5344CB8AC3E}">
        <p14:creationId xmlns:p14="http://schemas.microsoft.com/office/powerpoint/2010/main" val="1975807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anford.duke.edu/"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ww.ptrc.org/services/economic-development/piedmont-triad-regional-development-corporation" TargetMode="External"/><Relationship Id="rId5" Type="http://schemas.openxmlformats.org/officeDocument/2006/relationships/hyperlink" Target="http://www.landofsky.org/about.html" TargetMode="External"/><Relationship Id="rId4" Type="http://schemas.openxmlformats.org/officeDocument/2006/relationships/hyperlink" Target="https://hopenorthcarolina.org/"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C1D943-A451-4DB5-A5CC-48883E26AAED}" type="slidenum">
              <a:rPr lang="en-US" smtClean="0"/>
              <a:t>9</a:t>
            </a:fld>
            <a:endParaRPr lang="en-US"/>
          </a:p>
        </p:txBody>
      </p:sp>
    </p:spTree>
    <p:extLst>
      <p:ext uri="{BB962C8B-B14F-4D97-AF65-F5344CB8AC3E}">
        <p14:creationId xmlns:p14="http://schemas.microsoft.com/office/powerpoint/2010/main" val="202056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91154F1-35B0-49D7-B4C3-2D39AF5836FF}" type="slidenum">
              <a:rPr lang="en-US" smtClean="0"/>
              <a:t>22</a:t>
            </a:fld>
            <a:endParaRPr lang="en-US"/>
          </a:p>
        </p:txBody>
      </p:sp>
    </p:spTree>
    <p:extLst>
      <p:ext uri="{BB962C8B-B14F-4D97-AF65-F5344CB8AC3E}">
        <p14:creationId xmlns:p14="http://schemas.microsoft.com/office/powerpoint/2010/main" val="2742320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a:p>
            <a:endParaRPr lang="en-US"/>
          </a:p>
        </p:txBody>
      </p:sp>
      <p:sp>
        <p:nvSpPr>
          <p:cNvPr id="4" name="Slide Number Placeholder 3"/>
          <p:cNvSpPr>
            <a:spLocks noGrp="1"/>
          </p:cNvSpPr>
          <p:nvPr>
            <p:ph type="sldNum" sz="quarter" idx="5"/>
          </p:nvPr>
        </p:nvSpPr>
        <p:spPr/>
        <p:txBody>
          <a:bodyPr/>
          <a:lstStyle/>
          <a:p>
            <a:fld id="{A91154F1-35B0-49D7-B4C3-2D39AF5836FF}" type="slidenum">
              <a:rPr lang="en-US" smtClean="0"/>
              <a:t>23</a:t>
            </a:fld>
            <a:endParaRPr lang="en-US"/>
          </a:p>
        </p:txBody>
      </p:sp>
    </p:spTree>
    <p:extLst>
      <p:ext uri="{BB962C8B-B14F-4D97-AF65-F5344CB8AC3E}">
        <p14:creationId xmlns:p14="http://schemas.microsoft.com/office/powerpoint/2010/main" val="1110765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a:p>
            <a:endParaRPr lang="en-US"/>
          </a:p>
        </p:txBody>
      </p:sp>
      <p:sp>
        <p:nvSpPr>
          <p:cNvPr id="4" name="Slide Number Placeholder 3"/>
          <p:cNvSpPr>
            <a:spLocks noGrp="1"/>
          </p:cNvSpPr>
          <p:nvPr>
            <p:ph type="sldNum" sz="quarter" idx="5"/>
          </p:nvPr>
        </p:nvSpPr>
        <p:spPr/>
        <p:txBody>
          <a:bodyPr/>
          <a:lstStyle/>
          <a:p>
            <a:fld id="{A91154F1-35B0-49D7-B4C3-2D39AF5836FF}" type="slidenum">
              <a:rPr lang="en-US" smtClean="0"/>
              <a:t>24</a:t>
            </a:fld>
            <a:endParaRPr lang="en-US"/>
          </a:p>
        </p:txBody>
      </p:sp>
    </p:spTree>
    <p:extLst>
      <p:ext uri="{BB962C8B-B14F-4D97-AF65-F5344CB8AC3E}">
        <p14:creationId xmlns:p14="http://schemas.microsoft.com/office/powerpoint/2010/main" val="3866291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56926">
              <a:spcAft>
                <a:spcPts val="1400"/>
              </a:spcAft>
              <a:buSzPct val="65000"/>
              <a:buFont typeface="Wingdings" panose="05000000000000000000" pitchFamily="2" charset="2"/>
              <a:buNone/>
              <a:defRPr/>
            </a:pPr>
            <a:endParaRPr lang="en-US" sz="1200">
              <a:solidFill>
                <a:srgbClr val="4C4D4C"/>
              </a:solidFill>
              <a:latin typeface="Arial" panose="020B0604020202020204"/>
              <a:cs typeface="Aria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E7C297-BA23-8D48-B839-760B4375F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Times New Roman" panose="02020603050405020304" pitchFamily="18" charset="0"/>
            </a:endParaRPr>
          </a:p>
        </p:txBody>
      </p:sp>
    </p:spTree>
    <p:extLst>
      <p:ext uri="{BB962C8B-B14F-4D97-AF65-F5344CB8AC3E}">
        <p14:creationId xmlns:p14="http://schemas.microsoft.com/office/powerpoint/2010/main" val="1141011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56926">
              <a:spcAft>
                <a:spcPts val="1400"/>
              </a:spcAft>
              <a:buSzPct val="65000"/>
              <a:buFont typeface="Wingdings" panose="05000000000000000000" pitchFamily="2" charset="2"/>
              <a:buNone/>
              <a:defRPr/>
            </a:pPr>
            <a:endParaRPr lang="en-US" sz="1200">
              <a:solidFill>
                <a:srgbClr val="4C4D4C"/>
              </a:solidFill>
              <a:latin typeface="Arial" panose="020B0604020202020204"/>
              <a:cs typeface="Aria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E7C297-BA23-8D48-B839-760B4375F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Times New Roman" panose="02020603050405020304" pitchFamily="18" charset="0"/>
            </a:endParaRPr>
          </a:p>
        </p:txBody>
      </p:sp>
    </p:spTree>
    <p:extLst>
      <p:ext uri="{BB962C8B-B14F-4D97-AF65-F5344CB8AC3E}">
        <p14:creationId xmlns:p14="http://schemas.microsoft.com/office/powerpoint/2010/main" val="3722854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811066-0135-4CAA-8AD4-89A97190AC00}" type="slidenum">
              <a:rPr lang="en-US" smtClean="0"/>
              <a:t>27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811066-0135-4CAA-8AD4-89A97190AC00}" type="slidenum">
              <a:rPr lang="en-US" smtClean="0"/>
              <a:t>28</a:t>
            </a:fld>
            <a:endParaRPr lang="en-US"/>
          </a:p>
        </p:txBody>
      </p:sp>
    </p:spTree>
    <p:extLst>
      <p:ext uri="{BB962C8B-B14F-4D97-AF65-F5344CB8AC3E}">
        <p14:creationId xmlns:p14="http://schemas.microsoft.com/office/powerpoint/2010/main" val="1357564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E7C297-BA23-8D48-B839-760B4375F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8089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C1D943-A451-4DB5-A5CC-48883E26AAED}" type="slidenum">
              <a:rPr lang="en-US" smtClean="0"/>
              <a:t>10</a:t>
            </a:fld>
            <a:endParaRPr lang="en-US"/>
          </a:p>
        </p:txBody>
      </p:sp>
    </p:spTree>
    <p:extLst>
      <p:ext uri="{BB962C8B-B14F-4D97-AF65-F5344CB8AC3E}">
        <p14:creationId xmlns:p14="http://schemas.microsoft.com/office/powerpoint/2010/main" val="683570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C1D943-A451-4DB5-A5CC-48883E26AAED}" type="slidenum">
              <a:rPr lang="en-US" smtClean="0"/>
              <a:t>11</a:t>
            </a:fld>
            <a:endParaRPr lang="en-US"/>
          </a:p>
        </p:txBody>
      </p:sp>
    </p:spTree>
    <p:extLst>
      <p:ext uri="{BB962C8B-B14F-4D97-AF65-F5344CB8AC3E}">
        <p14:creationId xmlns:p14="http://schemas.microsoft.com/office/powerpoint/2010/main" val="3916495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C1D943-A451-4DB5-A5CC-48883E26AAED}" type="slidenum">
              <a:rPr lang="en-US" smtClean="0"/>
              <a:t>12</a:t>
            </a:fld>
            <a:endParaRPr lang="en-US"/>
          </a:p>
        </p:txBody>
      </p:sp>
    </p:spTree>
    <p:extLst>
      <p:ext uri="{BB962C8B-B14F-4D97-AF65-F5344CB8AC3E}">
        <p14:creationId xmlns:p14="http://schemas.microsoft.com/office/powerpoint/2010/main" val="169475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C1D943-A451-4DB5-A5CC-48883E26AAED}" type="slidenum">
              <a:rPr lang="en-US" smtClean="0"/>
              <a:t>13</a:t>
            </a:fld>
            <a:endParaRPr lang="en-US"/>
          </a:p>
        </p:txBody>
      </p:sp>
    </p:spTree>
    <p:extLst>
      <p:ext uri="{BB962C8B-B14F-4D97-AF65-F5344CB8AC3E}">
        <p14:creationId xmlns:p14="http://schemas.microsoft.com/office/powerpoint/2010/main" val="4056612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C1D943-A451-4DB5-A5CC-48883E26AAED}" type="slidenum">
              <a:rPr lang="en-US" smtClean="0"/>
              <a:t>14</a:t>
            </a:fld>
            <a:endParaRPr lang="en-US"/>
          </a:p>
        </p:txBody>
      </p:sp>
    </p:spTree>
    <p:extLst>
      <p:ext uri="{BB962C8B-B14F-4D97-AF65-F5344CB8AC3E}">
        <p14:creationId xmlns:p14="http://schemas.microsoft.com/office/powerpoint/2010/main" val="908097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C1D943-A451-4DB5-A5CC-48883E26AAED}" type="slidenum">
              <a:rPr lang="en-US" smtClean="0"/>
              <a:t>15</a:t>
            </a:fld>
            <a:endParaRPr lang="en-US"/>
          </a:p>
        </p:txBody>
      </p:sp>
    </p:spTree>
    <p:extLst>
      <p:ext uri="{BB962C8B-B14F-4D97-AF65-F5344CB8AC3E}">
        <p14:creationId xmlns:p14="http://schemas.microsoft.com/office/powerpoint/2010/main" val="2150223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56926">
              <a:spcAft>
                <a:spcPts val="1400"/>
              </a:spcAft>
              <a:buSzPct val="65000"/>
              <a:buFont typeface="Wingdings" panose="05000000000000000000" pitchFamily="2" charset="2"/>
              <a:buNone/>
              <a:defRPr/>
            </a:pPr>
            <a:endParaRPr lang="en-US" sz="1100">
              <a:solidFill>
                <a:srgbClr val="4C4D4C"/>
              </a:solidFill>
              <a:latin typeface="+mn-lt"/>
              <a:cs typeface="Calibri"/>
            </a:endParaRPr>
          </a:p>
          <a:p>
            <a:pPr marL="0" indent="0" defTabSz="456926">
              <a:spcAft>
                <a:spcPts val="1400"/>
              </a:spcAft>
              <a:buSzPct val="65000"/>
              <a:buFont typeface="Wingdings" panose="05000000000000000000" pitchFamily="2" charset="2"/>
              <a:buNone/>
              <a:defRPr/>
            </a:pPr>
            <a:endParaRPr lang="en-US" sz="1100">
              <a:solidFill>
                <a:srgbClr val="4C4D4C"/>
              </a:solidFill>
              <a:latin typeface="+mn-lt"/>
            </a:endParaRPr>
          </a:p>
          <a:p>
            <a:pPr marL="0" indent="0">
              <a:buNone/>
            </a:pPr>
            <a:r>
              <a:rPr lang="en-US" sz="1100" b="0" i="0">
                <a:solidFill>
                  <a:srgbClr val="000000"/>
                </a:solidFill>
                <a:effectLst/>
                <a:latin typeface="+mn-lt"/>
              </a:rPr>
              <a:t>Project partners had all been members of the steering group for the Essential Jobs, Essential Care initiative – as described by Trish</a:t>
            </a:r>
          </a:p>
          <a:p>
            <a:pPr marL="0" indent="0">
              <a:buNone/>
            </a:pPr>
            <a:endParaRPr lang="en-US" sz="1100" b="0" i="0">
              <a:solidFill>
                <a:srgbClr val="000000"/>
              </a:solidFill>
              <a:effectLst/>
              <a:latin typeface="+mn-lt"/>
            </a:endParaRPr>
          </a:p>
          <a:p>
            <a:pPr marL="0" indent="0">
              <a:buNone/>
            </a:pPr>
            <a:r>
              <a:rPr lang="en-US" sz="1100" b="0" i="0">
                <a:solidFill>
                  <a:srgbClr val="000000"/>
                </a:solidFill>
                <a:effectLst/>
                <a:latin typeface="+mn-lt"/>
              </a:rPr>
              <a:t>Funded by MFP through </a:t>
            </a:r>
            <a:r>
              <a:rPr lang="en-US" sz="1100">
                <a:solidFill>
                  <a:schemeClr val="tx1">
                    <a:lumMod val="50000"/>
                  </a:schemeClr>
                </a:solidFill>
                <a:latin typeface="+mn-lt"/>
                <a:ea typeface="Lato"/>
                <a:cs typeface="Lato"/>
                <a:sym typeface="Lato"/>
              </a:rPr>
              <a:t>the Center for Aging Research and Educational Services (Cares) at the UNC-Chapel Hill School of Social Work </a:t>
            </a:r>
          </a:p>
          <a:p>
            <a:pPr marL="0" indent="0">
              <a:buNone/>
            </a:pPr>
            <a:endParaRPr lang="en-US" sz="1100" b="0" i="0">
              <a:solidFill>
                <a:schemeClr val="tx1">
                  <a:lumMod val="50000"/>
                </a:schemeClr>
              </a:solidFill>
              <a:effectLst/>
              <a:latin typeface="+mn-lt"/>
              <a:ea typeface="Lato"/>
              <a:cs typeface="Lato"/>
              <a:sym typeface="Lato"/>
            </a:endParaRPr>
          </a:p>
          <a:p>
            <a:pPr marL="0" indent="0">
              <a:buNone/>
            </a:pPr>
            <a:r>
              <a:rPr lang="en-US" sz="1100" b="0" i="0">
                <a:solidFill>
                  <a:schemeClr val="tx1">
                    <a:lumMod val="50000"/>
                  </a:schemeClr>
                </a:solidFill>
                <a:effectLst/>
                <a:latin typeface="+mn-lt"/>
                <a:ea typeface="Lato"/>
                <a:cs typeface="Lato"/>
                <a:sym typeface="Lato"/>
              </a:rPr>
              <a:t>Main aim is to: READ</a:t>
            </a:r>
            <a:endParaRPr lang="en-US" sz="1100" b="0" i="0">
              <a:solidFill>
                <a:srgbClr val="000000"/>
              </a:solidFill>
              <a:effectLst/>
              <a:latin typeface="+mn-lt"/>
            </a:endParaRPr>
          </a:p>
          <a:p>
            <a:pPr marL="0" indent="0">
              <a:buNone/>
            </a:pPr>
            <a:endParaRPr lang="en-US" sz="1100" b="0" i="0">
              <a:solidFill>
                <a:srgbClr val="000000"/>
              </a:solidFill>
              <a:effectLst/>
              <a:latin typeface="+mn-lt"/>
            </a:endParaRPr>
          </a:p>
          <a:p>
            <a:r>
              <a:rPr lang="en-US" sz="1100"/>
              <a:t>What is the benefit of promoting improvements in </a:t>
            </a:r>
            <a:r>
              <a:rPr lang="en" sz="1100">
                <a:latin typeface="+mn-lt"/>
              </a:rPr>
              <a:t>training and credentialing</a:t>
            </a:r>
            <a:r>
              <a:rPr lang="en" sz="1100"/>
              <a:t> for these workers</a:t>
            </a:r>
            <a:r>
              <a:rPr lang="en" sz="1100">
                <a:latin typeface="+mn-lt"/>
              </a:rPr>
              <a:t>?</a:t>
            </a:r>
            <a:endParaRPr lang="en" sz="1100">
              <a:latin typeface="+mn-lt"/>
              <a:cs typeface="Calibri"/>
            </a:endParaRPr>
          </a:p>
          <a:p>
            <a:pPr marL="0" indent="0">
              <a:buNone/>
            </a:pPr>
            <a:r>
              <a:rPr lang="en" sz="1100">
                <a:latin typeface="+mn-lt"/>
              </a:rPr>
              <a:t>Interconnected reasons:</a:t>
            </a:r>
            <a:endParaRPr lang="en-US" sz="1100">
              <a:latin typeface="+mn-lt"/>
            </a:endParaRPr>
          </a:p>
          <a:p>
            <a:pPr marL="176679" indent="-176679">
              <a:buFont typeface="Arial" panose="020B0604020202020204" pitchFamily="34" charset="0"/>
              <a:buChar char="•"/>
            </a:pPr>
            <a:r>
              <a:rPr lang="en" sz="1100">
                <a:latin typeface="+mn-lt"/>
              </a:rPr>
              <a:t>Better reflect and build the complex skills that are required for direct care roles and the provision of quality care</a:t>
            </a:r>
          </a:p>
          <a:p>
            <a:pPr marL="176530" indent="-176530">
              <a:buFont typeface="Arial" panose="020B0604020202020204" pitchFamily="34" charset="0"/>
              <a:buChar char="•"/>
            </a:pPr>
            <a:r>
              <a:rPr lang="en" sz="1100"/>
              <a:t>As well as directly informing service delivery, that can help achieve</a:t>
            </a:r>
            <a:r>
              <a:rPr lang="en" sz="1100">
                <a:latin typeface="+mn-lt"/>
              </a:rPr>
              <a:t> better recognition of the direct care workforce overall (a workforce that is often invisible or overlooked)</a:t>
            </a:r>
            <a:endParaRPr lang="en" sz="1100">
              <a:latin typeface="+mn-lt"/>
              <a:cs typeface="Calibri"/>
            </a:endParaRPr>
          </a:p>
          <a:p>
            <a:pPr marL="176679" indent="-176679">
              <a:buFont typeface="Arial" panose="020B0604020202020204" pitchFamily="34" charset="0"/>
              <a:buChar char="•"/>
            </a:pPr>
            <a:r>
              <a:rPr lang="en" sz="1100">
                <a:latin typeface="+mn-lt"/>
              </a:rPr>
              <a:t>Leading to recognized, "portable" and "stackable" credentials – better career mobility, better retention in the field</a:t>
            </a:r>
          </a:p>
          <a:p>
            <a:pPr marL="176679" indent="-176679">
              <a:buFont typeface="Arial" panose="020B0604020202020204" pitchFamily="34" charset="0"/>
              <a:buChar char="•"/>
            </a:pPr>
            <a:r>
              <a:rPr lang="en" sz="1100">
                <a:latin typeface="+mn-lt"/>
              </a:rPr>
              <a:t>Supports complementary efforts to raise wages and improve supervision and other employment conditions for direct care workers</a:t>
            </a:r>
          </a:p>
          <a:p>
            <a:pPr marL="0" indent="0">
              <a:buNone/>
            </a:pPr>
            <a:endParaRPr lang="en-US" sz="1100" b="0" i="0">
              <a:solidFill>
                <a:srgbClr val="000000"/>
              </a:solidFill>
              <a:effectLst/>
              <a:latin typeface="+mn-lt"/>
            </a:endParaRPr>
          </a:p>
          <a:p>
            <a:pPr marL="0" indent="0">
              <a:buNone/>
            </a:pPr>
            <a:r>
              <a:rPr lang="en-US" sz="1100" b="0" i="0">
                <a:solidFill>
                  <a:srgbClr val="000000"/>
                </a:solidFill>
                <a:effectLst/>
                <a:latin typeface="+mn-lt"/>
              </a:rPr>
              <a:t>*** </a:t>
            </a:r>
          </a:p>
          <a:p>
            <a:pPr marL="0" indent="0">
              <a:buNone/>
            </a:pPr>
            <a:endParaRPr lang="en-US" sz="1100" b="0" i="0">
              <a:solidFill>
                <a:srgbClr val="000000"/>
              </a:solidFill>
              <a:effectLst/>
              <a:latin typeface="+mn-lt"/>
            </a:endParaRPr>
          </a:p>
          <a:p>
            <a:pPr algn="l">
              <a:buFont typeface="Arial" panose="020B0604020202020204" pitchFamily="34" charset="0"/>
              <a:buChar char="•"/>
            </a:pPr>
            <a:r>
              <a:rPr lang="en-US" sz="1100" b="0" i="0" u="sng">
                <a:solidFill>
                  <a:srgbClr val="007FAE"/>
                </a:solidFill>
                <a:effectLst/>
                <a:latin typeface="+mn-lt"/>
                <a:hlinkClick r:id="rId3"/>
              </a:rPr>
              <a:t>Duke Sanford School of Public Policy</a:t>
            </a:r>
            <a:r>
              <a:rPr lang="en-US" sz="1100" b="0" i="0">
                <a:solidFill>
                  <a:srgbClr val="000000"/>
                </a:solidFill>
                <a:effectLst/>
                <a:latin typeface="+mn-lt"/>
              </a:rPr>
              <a:t> (WECARE: Workforce Engagement with Care workers to Assist, Recognize, and Educate). The project proposes a collective approach and statewide effort to improve, recruit, and retain people within the direct care worker workforce. Key partners include: Appalachian State University, the North Carolina Chapter of the National Domestic Workers Alliance, the North Carolina Coalition on Aging, and the Public Health Institute.</a:t>
            </a:r>
          </a:p>
          <a:p>
            <a:pPr algn="l">
              <a:buFont typeface="Arial" panose="020B0604020202020204" pitchFamily="34" charset="0"/>
              <a:buChar char="•"/>
            </a:pPr>
            <a:r>
              <a:rPr lang="en-US" sz="1100" b="0" i="0" u="sng">
                <a:solidFill>
                  <a:srgbClr val="007FAE"/>
                </a:solidFill>
                <a:effectLst/>
                <a:latin typeface="+mn-lt"/>
                <a:hlinkClick r:id="rId4"/>
              </a:rPr>
              <a:t>Hope North Carolina</a:t>
            </a:r>
            <a:r>
              <a:rPr lang="en-US" sz="1100" b="0" i="0">
                <a:solidFill>
                  <a:srgbClr val="000000"/>
                </a:solidFill>
                <a:effectLst/>
                <a:latin typeface="+mn-lt"/>
              </a:rPr>
              <a:t> (Using Collective Impact to Create Inclusive, Affordable, and Lifelong Communities). The project proposes a collective impact model focused on housing and transportation to create IDEAL (inclusive, diverse, engaging, affordable and lifelong) communities. Key partners include: Alliance Health, CASA, UNC Partnerships in Aging Program</a:t>
            </a:r>
          </a:p>
          <a:p>
            <a:pPr algn="l">
              <a:buFont typeface="Arial" panose="020B0604020202020204" pitchFamily="34" charset="0"/>
              <a:buChar char="•"/>
            </a:pPr>
            <a:r>
              <a:rPr lang="en-US" sz="1100" b="0" i="0" u="sng">
                <a:solidFill>
                  <a:srgbClr val="007FAE"/>
                </a:solidFill>
                <a:effectLst/>
                <a:latin typeface="+mn-lt"/>
                <a:hlinkClick r:id="rId5"/>
              </a:rPr>
              <a:t>Land of Sky Regional Council</a:t>
            </a:r>
            <a:r>
              <a:rPr lang="en-US" sz="1100" b="0" i="0">
                <a:solidFill>
                  <a:srgbClr val="000000"/>
                </a:solidFill>
                <a:effectLst/>
                <a:latin typeface="+mn-lt"/>
              </a:rPr>
              <a:t> (Remain at Home – Accessibility Assessment Program) The project collaborates with community health workers around creating a certification to help make homes more livable and sustainable. The program will be implemented in four counties,  two of which are rural. This awardee also will work with transportation planning. Key partners include: Institute for Preventative Care and Advocacy, Mountain Area Health Education Center, RL Mace Universal Design Institute.</a:t>
            </a:r>
          </a:p>
          <a:p>
            <a:pPr algn="l">
              <a:buFont typeface="Arial" panose="020B0604020202020204" pitchFamily="34" charset="0"/>
              <a:buChar char="•"/>
            </a:pPr>
            <a:r>
              <a:rPr lang="en-US" sz="1100" b="0" i="0" u="sng">
                <a:solidFill>
                  <a:srgbClr val="007FAE"/>
                </a:solidFill>
                <a:effectLst/>
                <a:latin typeface="+mn-lt"/>
                <a:hlinkClick r:id="rId6"/>
              </a:rPr>
              <a:t>Piedmont Triad Regional Development Council</a:t>
            </a:r>
            <a:r>
              <a:rPr lang="en-US" sz="1100" b="0" i="0">
                <a:solidFill>
                  <a:srgbClr val="000000"/>
                </a:solidFill>
                <a:effectLst/>
                <a:latin typeface="+mn-lt"/>
              </a:rPr>
              <a:t> (Building Natural Supports Through Collective Impact). This project proposes creative approaches to improve the personal associations and relationships that individuals and communities have with each other in Forsyth and Davie counties. The organization will work with individuals, including those with lived experiences, and pillar organizations to initiate this change. Key partners include: Forsyth Department of Social Services, Partners Health Management, Solutions for Independence.</a:t>
            </a:r>
          </a:p>
          <a:p>
            <a:pPr marL="0" indent="0" defTabSz="456926">
              <a:spcAft>
                <a:spcPts val="1400"/>
              </a:spcAft>
              <a:buSzPct val="65000"/>
              <a:buFont typeface="Wingdings" panose="05000000000000000000" pitchFamily="2" charset="2"/>
              <a:buNone/>
              <a:defRPr/>
            </a:pPr>
            <a:endParaRPr lang="en-US" sz="1200">
              <a:solidFill>
                <a:srgbClr val="4C4D4C"/>
              </a:solidFill>
              <a:latin typeface="Arial" panose="020B0604020202020204"/>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E7C297-BA23-8D48-B839-760B4375F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Times New Roman" panose="02020603050405020304" pitchFamily="18" charset="0"/>
            </a:endParaRPr>
          </a:p>
        </p:txBody>
      </p:sp>
    </p:spTree>
    <p:extLst>
      <p:ext uri="{BB962C8B-B14F-4D97-AF65-F5344CB8AC3E}">
        <p14:creationId xmlns:p14="http://schemas.microsoft.com/office/powerpoint/2010/main" val="2246519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56926">
              <a:spcAft>
                <a:spcPts val="1400"/>
              </a:spcAft>
              <a:buSzPct val="65000"/>
              <a:buFont typeface="Wingdings" panose="05000000000000000000" pitchFamily="2" charset="2"/>
              <a:buNone/>
              <a:defRPr/>
            </a:pPr>
            <a:endParaRPr lang="en-US" sz="1200">
              <a:solidFill>
                <a:srgbClr val="4C4D4C"/>
              </a:solidFill>
              <a:latin typeface="Arial" panose="020B0604020202020204"/>
              <a:cs typeface="Arial"/>
            </a:endParaRPr>
          </a:p>
          <a:p>
            <a:pPr marL="0" indent="0" defTabSz="456926">
              <a:spcAft>
                <a:spcPts val="1400"/>
              </a:spcAft>
              <a:buSzPct val="65000"/>
              <a:buFont typeface="Wingdings" panose="05000000000000000000" pitchFamily="2" charset="2"/>
              <a:buNone/>
              <a:defRPr/>
            </a:pPr>
            <a:endParaRPr lang="en-US" sz="1200">
              <a:solidFill>
                <a:srgbClr val="4C4D4C"/>
              </a:solidFill>
              <a:latin typeface="Arial" panose="020B0604020202020204"/>
            </a:endParaRPr>
          </a:p>
          <a:p>
            <a:pPr marL="0" indent="0">
              <a:buNone/>
            </a:pPr>
            <a:r>
              <a:rPr lang="en-US"/>
              <a:t>5 goals for the WECARE project</a:t>
            </a:r>
          </a:p>
          <a:p>
            <a:pPr marL="0" indent="0">
              <a:buNone/>
            </a:pPr>
            <a:endParaRPr lang="en-US"/>
          </a:p>
          <a:p>
            <a:pPr marL="0" indent="0">
              <a:buNone/>
            </a:pPr>
            <a:r>
              <a:rPr lang="en-US"/>
              <a:t>Pilot project of testing out this model will include model or “high-road” employers, allowing us to see how feasible it is to work towards what a system with clear training and recognized credentials, high quality employment arrangements. </a:t>
            </a:r>
          </a:p>
          <a:p>
            <a:pPr marL="0" indent="0">
              <a:buNone/>
            </a:pPr>
            <a:endParaRPr lang="en-US"/>
          </a:p>
          <a:p>
            <a:pPr marL="0" indent="0">
              <a:buNone/>
            </a:pPr>
            <a:r>
              <a:rPr lang="en-US"/>
              <a:t>Pilot intervention for feasibility and acceptability. </a:t>
            </a:r>
          </a:p>
          <a:p>
            <a:endParaRPr lang="en-US"/>
          </a:p>
        </p:txBody>
      </p:sp>
      <p:sp>
        <p:nvSpPr>
          <p:cNvPr id="4" name="Slide Number Placeholder 3"/>
          <p:cNvSpPr>
            <a:spLocks noGrp="1"/>
          </p:cNvSpPr>
          <p:nvPr>
            <p:ph type="sldNum" sz="quarter" idx="5"/>
          </p:nvPr>
        </p:nvSpPr>
        <p:spPr/>
        <p:txBody>
          <a:bodyPr/>
          <a:lstStyle/>
          <a:p>
            <a:fld id="{A91154F1-35B0-49D7-B4C3-2D39AF5836FF}" type="slidenum">
              <a:rPr lang="en-US" smtClean="0"/>
              <a:t>20</a:t>
            </a:fld>
            <a:endParaRPr lang="en-US"/>
          </a:p>
        </p:txBody>
      </p:sp>
    </p:spTree>
    <p:extLst>
      <p:ext uri="{BB962C8B-B14F-4D97-AF65-F5344CB8AC3E}">
        <p14:creationId xmlns:p14="http://schemas.microsoft.com/office/powerpoint/2010/main" val="1191572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86585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19606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2120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5337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8610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10"/>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0"/>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189" lvl="0" indent="-342892" algn="l">
              <a:lnSpc>
                <a:spcPct val="115000"/>
              </a:lnSpc>
              <a:spcBef>
                <a:spcPts val="0"/>
              </a:spcBef>
              <a:spcAft>
                <a:spcPts val="0"/>
              </a:spcAft>
              <a:buSzPts val="1800"/>
              <a:buChar char="●"/>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endParaRPr/>
          </a:p>
        </p:txBody>
      </p:sp>
      <p:sp>
        <p:nvSpPr>
          <p:cNvPr id="16" name="Google Shape;16;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07733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7997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8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7455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7402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ullet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051">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1447801"/>
            <a:ext cx="10517717" cy="4592638"/>
          </a:xfrm>
        </p:spPr>
        <p:txBody>
          <a:bodyPr>
            <a:noAutofit/>
          </a:bodyPr>
          <a:lstStyle>
            <a:lvl1pPr marL="171446" indent="-171446">
              <a:lnSpc>
                <a:spcPct val="100000"/>
              </a:lnSpc>
              <a:spcBef>
                <a:spcPts val="900"/>
              </a:spcBef>
              <a:defRPr lang="en-US" dirty="0">
                <a:solidFill>
                  <a:schemeClr val="tx2">
                    <a:lumMod val="75000"/>
                  </a:schemeClr>
                </a:solidFill>
                <a:latin typeface="+mn-lt"/>
              </a:defRPr>
            </a:lvl1pPr>
            <a:lvl2pPr marL="432187" indent="-175018">
              <a:lnSpc>
                <a:spcPct val="100000"/>
              </a:lnSpc>
              <a:buFont typeface="Franklin Gothic Medium" panose="020B0603020102020204" pitchFamily="34" charset="0"/>
              <a:buChar char="−"/>
              <a:defRPr lang="en-US" dirty="0">
                <a:solidFill>
                  <a:schemeClr val="tx2">
                    <a:lumMod val="75000"/>
                  </a:schemeClr>
                </a:solidFill>
                <a:latin typeface="+mn-lt"/>
              </a:defRPr>
            </a:lvl2pPr>
            <a:lvl3pPr marL="729836" indent="-171446">
              <a:lnSpc>
                <a:spcPct val="100000"/>
              </a:lnSpc>
              <a:defRPr lang="en-US" dirty="0">
                <a:solidFill>
                  <a:schemeClr val="tx2">
                    <a:lumMod val="75000"/>
                  </a:schemeClr>
                </a:solidFill>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72496" tIns="36248" rIns="72496" bIns="36248"/>
          <a:lstStyle/>
          <a:p>
            <a:pPr>
              <a:defRPr/>
            </a:pPr>
            <a:endParaRPr lang="en-US" sz="1351">
              <a:solidFill>
                <a:srgbClr val="000000"/>
              </a:solidFill>
              <a:cs typeface="Arial" charset="0"/>
            </a:endParaRPr>
          </a:p>
        </p:txBody>
      </p:sp>
      <p:sp>
        <p:nvSpPr>
          <p:cNvPr id="10" name="Slide Number Placeholder 1">
            <a:extLst>
              <a:ext uri="{FF2B5EF4-FFF2-40B4-BE49-F238E27FC236}">
                <a16:creationId xmlns:a16="http://schemas.microsoft.com/office/drawing/2014/main" id="{633157B2-047E-4A5F-8DCF-0EF589ACEF67}"/>
              </a:ext>
            </a:extLst>
          </p:cNvPr>
          <p:cNvSpPr txBox="1">
            <a:spLocks/>
          </p:cNvSpPr>
          <p:nvPr userDrawn="1"/>
        </p:nvSpPr>
        <p:spPr>
          <a:xfrm>
            <a:off x="11723372" y="6634662"/>
            <a:ext cx="243838" cy="172355"/>
          </a:xfrm>
          <a:prstGeom prst="rect">
            <a:avLst/>
          </a:prstGeom>
        </p:spPr>
        <p:txBody>
          <a:bodyPr vert="horz" wrap="square" lIns="0" tIns="9144" rIns="0" bIns="9144" rtlCol="0" anchor="ctr">
            <a:spAutoFit/>
          </a:bodyPr>
          <a:lstStyle>
            <a:defPPr>
              <a:defRPr lang="en-US"/>
            </a:defPPr>
            <a:lvl1pPr marL="0" algn="ctr" defTabSz="914400" rtl="0" eaLnBrk="1" latinLnBrk="0" hangingPunct="1">
              <a:defRPr lang="en-US" sz="10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89A81A-1D71-4078-84B8-1F7FE28A0448}" type="slidenum">
              <a:rPr lang="en-US" smtClean="0"/>
              <a:pPr/>
              <a:t>‹#›</a:t>
            </a:fld>
            <a:endParaRPr lang="en-US"/>
          </a:p>
        </p:txBody>
      </p:sp>
      <p:sp>
        <p:nvSpPr>
          <p:cNvPr id="2" name="Footer Placeholder 1">
            <a:extLst>
              <a:ext uri="{FF2B5EF4-FFF2-40B4-BE49-F238E27FC236}">
                <a16:creationId xmlns:a16="http://schemas.microsoft.com/office/drawing/2014/main" id="{3EF1268F-F477-416B-B778-DD4A841A4E14}"/>
              </a:ext>
            </a:extLst>
          </p:cNvPr>
          <p:cNvSpPr>
            <a:spLocks noGrp="1"/>
          </p:cNvSpPr>
          <p:nvPr>
            <p:ph type="ftr" sz="quarter" idx="11"/>
          </p:nvPr>
        </p:nvSpPr>
        <p:spPr/>
        <p:txBody>
          <a:bodyPr/>
          <a:lstStyle/>
          <a:p>
            <a:pPr algn="l"/>
            <a:r>
              <a:rPr lang="en-US" altLang="en-US"/>
              <a:t>Manatt, Phelps &amp; Phillips, LLP</a:t>
            </a:r>
          </a:p>
        </p:txBody>
      </p:sp>
      <p:sp>
        <p:nvSpPr>
          <p:cNvPr id="5" name="Slide Number Placeholder 4">
            <a:extLst>
              <a:ext uri="{FF2B5EF4-FFF2-40B4-BE49-F238E27FC236}">
                <a16:creationId xmlns:a16="http://schemas.microsoft.com/office/drawing/2014/main" id="{9E0CD255-9306-4826-BAA6-B47607AD0593}"/>
              </a:ext>
            </a:extLst>
          </p:cNvPr>
          <p:cNvSpPr>
            <a:spLocks noGrp="1"/>
          </p:cNvSpPr>
          <p:nvPr>
            <p:ph type="sldNum" sz="quarter" idx="12"/>
          </p:nvPr>
        </p:nvSpPr>
        <p:spPr/>
        <p:txBody>
          <a:bodyPr/>
          <a:lstStyle/>
          <a:p>
            <a:fld id="{6589A81A-1D71-4078-84B8-1F7FE28A0448}" type="slidenum">
              <a:rPr lang="en-US" smtClean="0"/>
              <a:pPr/>
              <a:t>‹#›</a:t>
            </a:fld>
            <a:endParaRPr lang="en-US"/>
          </a:p>
        </p:txBody>
      </p:sp>
      <p:sp>
        <p:nvSpPr>
          <p:cNvPr id="11" name="Title 1">
            <a:extLst>
              <a:ext uri="{FF2B5EF4-FFF2-40B4-BE49-F238E27FC236}">
                <a16:creationId xmlns:a16="http://schemas.microsoft.com/office/drawing/2014/main" id="{774C615C-43D2-431E-885B-CC8BFF9D8D7B}"/>
              </a:ext>
            </a:extLst>
          </p:cNvPr>
          <p:cNvSpPr>
            <a:spLocks noGrp="1"/>
          </p:cNvSpPr>
          <p:nvPr>
            <p:ph type="title" hasCustomPrompt="1"/>
          </p:nvPr>
        </p:nvSpPr>
        <p:spPr>
          <a:xfrm>
            <a:off x="899160" y="624054"/>
            <a:ext cx="10457689" cy="548640"/>
          </a:xfrm>
        </p:spPr>
        <p:txBody>
          <a:bodyPr anchor="t">
            <a:noAutofit/>
          </a:bodyPr>
          <a:lstStyle>
            <a:lvl1pPr algn="l">
              <a:defRPr sz="3200" b="1" i="0" baseline="0">
                <a:solidFill>
                  <a:schemeClr val="tx1"/>
                </a:solidFill>
                <a:latin typeface="+mn-lt"/>
                <a:cs typeface="Times New Roman" panose="02020603050405020304" pitchFamily="18" charset="0"/>
              </a:defRPr>
            </a:lvl1pPr>
          </a:lstStyle>
          <a:p>
            <a:r>
              <a:rPr lang="en-US"/>
              <a:t>Click to add title, 1 line max</a:t>
            </a:r>
          </a:p>
        </p:txBody>
      </p:sp>
    </p:spTree>
    <p:extLst>
      <p:ext uri="{BB962C8B-B14F-4D97-AF65-F5344CB8AC3E}">
        <p14:creationId xmlns:p14="http://schemas.microsoft.com/office/powerpoint/2010/main" val="2216760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12290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287748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28738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79335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10"/>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0"/>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endParaRPr/>
          </a:p>
        </p:txBody>
      </p:sp>
      <p:sp>
        <p:nvSpPr>
          <p:cNvPr id="16" name="Google Shape;16;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481730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2"/>
        <p:cNvGrpSpPr/>
        <p:nvPr/>
      </p:nvGrpSpPr>
      <p:grpSpPr>
        <a:xfrm>
          <a:off x="0" y="0"/>
          <a:ext cx="0" cy="0"/>
          <a:chOff x="0" y="0"/>
          <a:chExt cx="0" cy="0"/>
        </a:xfrm>
      </p:grpSpPr>
      <p:sp>
        <p:nvSpPr>
          <p:cNvPr id="23" name="Google Shape;23;p12"/>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24" name="Google Shape;24;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152484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1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1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375049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14"/>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0" name="Google Shape;30;p14"/>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rm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endParaRPr/>
          </a:p>
        </p:txBody>
      </p:sp>
      <p:sp>
        <p:nvSpPr>
          <p:cNvPr id="31" name="Google Shape;31;p1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38700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15"/>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4" name="Google Shape;34;p1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697020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16"/>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7" name="Google Shape;37;p16"/>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8" name="Google Shape;38;p16"/>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16"/>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endParaRPr/>
          </a:p>
        </p:txBody>
      </p:sp>
      <p:sp>
        <p:nvSpPr>
          <p:cNvPr id="40" name="Google Shape;40;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98178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7"/>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rmAutofit/>
          </a:bodyPr>
          <a:lstStyle>
            <a:lvl1pPr marL="609585" lvl="0" indent="-304792" algn="l">
              <a:lnSpc>
                <a:spcPct val="100000"/>
              </a:lnSpc>
              <a:spcBef>
                <a:spcPts val="0"/>
              </a:spcBef>
              <a:spcAft>
                <a:spcPts val="0"/>
              </a:spcAft>
              <a:buSzPts val="1800"/>
              <a:buNone/>
              <a:defRPr/>
            </a:lvl1pPr>
          </a:lstStyle>
          <a:p>
            <a:endParaRPr/>
          </a:p>
        </p:txBody>
      </p:sp>
      <p:sp>
        <p:nvSpPr>
          <p:cNvPr id="43" name="Google Shape;43;p1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91020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06646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8"/>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46" name="Google Shape;46;p18"/>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rm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0"/>
              </a:spcBef>
              <a:spcAft>
                <a:spcPts val="0"/>
              </a:spcAft>
              <a:buSzPts val="1400"/>
              <a:buChar char="○"/>
              <a:defRPr/>
            </a:lvl2pPr>
            <a:lvl3pPr marL="1828754" lvl="2" indent="-423323" algn="ctr">
              <a:lnSpc>
                <a:spcPct val="115000"/>
              </a:lnSpc>
              <a:spcBef>
                <a:spcPts val="0"/>
              </a:spcBef>
              <a:spcAft>
                <a:spcPts val="0"/>
              </a:spcAft>
              <a:buSzPts val="1400"/>
              <a:buChar char="■"/>
              <a:defRPr/>
            </a:lvl3pPr>
            <a:lvl4pPr marL="2438339" lvl="3" indent="-423323" algn="ctr">
              <a:lnSpc>
                <a:spcPct val="115000"/>
              </a:lnSpc>
              <a:spcBef>
                <a:spcPts val="0"/>
              </a:spcBef>
              <a:spcAft>
                <a:spcPts val="0"/>
              </a:spcAft>
              <a:buSzPts val="1400"/>
              <a:buChar char="●"/>
              <a:defRPr/>
            </a:lvl4pPr>
            <a:lvl5pPr marL="3047924" lvl="4" indent="-423323" algn="ctr">
              <a:lnSpc>
                <a:spcPct val="115000"/>
              </a:lnSpc>
              <a:spcBef>
                <a:spcPts val="0"/>
              </a:spcBef>
              <a:spcAft>
                <a:spcPts val="0"/>
              </a:spcAft>
              <a:buSzPts val="1400"/>
              <a:buChar char="○"/>
              <a:defRPr/>
            </a:lvl5pPr>
            <a:lvl6pPr marL="3657509" lvl="5" indent="-423323" algn="ctr">
              <a:lnSpc>
                <a:spcPct val="115000"/>
              </a:lnSpc>
              <a:spcBef>
                <a:spcPts val="0"/>
              </a:spcBef>
              <a:spcAft>
                <a:spcPts val="0"/>
              </a:spcAft>
              <a:buSzPts val="1400"/>
              <a:buChar char="■"/>
              <a:defRPr/>
            </a:lvl6pPr>
            <a:lvl7pPr marL="4267093" lvl="6" indent="-423323" algn="ctr">
              <a:lnSpc>
                <a:spcPct val="115000"/>
              </a:lnSpc>
              <a:spcBef>
                <a:spcPts val="0"/>
              </a:spcBef>
              <a:spcAft>
                <a:spcPts val="0"/>
              </a:spcAft>
              <a:buSzPts val="1400"/>
              <a:buChar char="●"/>
              <a:defRPr/>
            </a:lvl7pPr>
            <a:lvl8pPr marL="4876678" lvl="7" indent="-423323" algn="ctr">
              <a:lnSpc>
                <a:spcPct val="115000"/>
              </a:lnSpc>
              <a:spcBef>
                <a:spcPts val="0"/>
              </a:spcBef>
              <a:spcAft>
                <a:spcPts val="0"/>
              </a:spcAft>
              <a:buSzPts val="1400"/>
              <a:buChar char="○"/>
              <a:defRPr/>
            </a:lvl8pPr>
            <a:lvl9pPr marL="5486263" lvl="8" indent="-423323" algn="ctr">
              <a:lnSpc>
                <a:spcPct val="115000"/>
              </a:lnSpc>
              <a:spcBef>
                <a:spcPts val="0"/>
              </a:spcBef>
              <a:spcAft>
                <a:spcPts val="0"/>
              </a:spcAft>
              <a:buSzPts val="1400"/>
              <a:buChar char="■"/>
              <a:defRPr/>
            </a:lvl9pPr>
          </a:lstStyle>
          <a:p>
            <a:endParaRPr/>
          </a:p>
        </p:txBody>
      </p:sp>
      <p:sp>
        <p:nvSpPr>
          <p:cNvPr id="47" name="Google Shape;47;p1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997460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051790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9"/>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1" name="Google Shape;11;p9"/>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814966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10"/>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0"/>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endParaRPr/>
          </a:p>
        </p:txBody>
      </p:sp>
      <p:sp>
        <p:nvSpPr>
          <p:cNvPr id="16" name="Google Shape;16;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277795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7"/>
        <p:cNvGrpSpPr/>
        <p:nvPr/>
      </p:nvGrpSpPr>
      <p:grpSpPr>
        <a:xfrm>
          <a:off x="0" y="0"/>
          <a:ext cx="0" cy="0"/>
          <a:chOff x="0" y="0"/>
          <a:chExt cx="0" cy="0"/>
        </a:xfrm>
      </p:grpSpPr>
      <p:sp>
        <p:nvSpPr>
          <p:cNvPr id="18" name="Google Shape;18;p1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 name="Google Shape;19;p11"/>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rm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endParaRPr/>
          </a:p>
        </p:txBody>
      </p:sp>
      <p:sp>
        <p:nvSpPr>
          <p:cNvPr id="20" name="Google Shape;20;p11"/>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rm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endParaRPr/>
          </a:p>
        </p:txBody>
      </p:sp>
      <p:sp>
        <p:nvSpPr>
          <p:cNvPr id="21" name="Google Shape;21;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586537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2"/>
        <p:cNvGrpSpPr/>
        <p:nvPr/>
      </p:nvGrpSpPr>
      <p:grpSpPr>
        <a:xfrm>
          <a:off x="0" y="0"/>
          <a:ext cx="0" cy="0"/>
          <a:chOff x="0" y="0"/>
          <a:chExt cx="0" cy="0"/>
        </a:xfrm>
      </p:grpSpPr>
      <p:sp>
        <p:nvSpPr>
          <p:cNvPr id="23" name="Google Shape;23;p12"/>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24" name="Google Shape;24;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672655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1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1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34228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14"/>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0" name="Google Shape;30;p14"/>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rm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endParaRPr/>
          </a:p>
        </p:txBody>
      </p:sp>
      <p:sp>
        <p:nvSpPr>
          <p:cNvPr id="31" name="Google Shape;31;p1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363191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15"/>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4" name="Google Shape;34;p1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41402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16"/>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7" name="Google Shape;37;p16"/>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8" name="Google Shape;38;p16"/>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16"/>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endParaRPr/>
          </a:p>
        </p:txBody>
      </p:sp>
      <p:sp>
        <p:nvSpPr>
          <p:cNvPr id="40" name="Google Shape;40;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51902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914358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7"/>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rmAutofit/>
          </a:bodyPr>
          <a:lstStyle>
            <a:lvl1pPr marL="609585" lvl="0" indent="-304792" algn="l">
              <a:lnSpc>
                <a:spcPct val="100000"/>
              </a:lnSpc>
              <a:spcBef>
                <a:spcPts val="0"/>
              </a:spcBef>
              <a:spcAft>
                <a:spcPts val="0"/>
              </a:spcAft>
              <a:buSzPts val="1800"/>
              <a:buNone/>
              <a:defRPr/>
            </a:lvl1pPr>
          </a:lstStyle>
          <a:p>
            <a:endParaRPr/>
          </a:p>
        </p:txBody>
      </p:sp>
      <p:sp>
        <p:nvSpPr>
          <p:cNvPr id="43" name="Google Shape;43;p1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12365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8"/>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46" name="Google Shape;46;p18"/>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rm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0"/>
              </a:spcBef>
              <a:spcAft>
                <a:spcPts val="0"/>
              </a:spcAft>
              <a:buSzPts val="1400"/>
              <a:buChar char="○"/>
              <a:defRPr/>
            </a:lvl2pPr>
            <a:lvl3pPr marL="1828754" lvl="2" indent="-423323" algn="ctr">
              <a:lnSpc>
                <a:spcPct val="115000"/>
              </a:lnSpc>
              <a:spcBef>
                <a:spcPts val="0"/>
              </a:spcBef>
              <a:spcAft>
                <a:spcPts val="0"/>
              </a:spcAft>
              <a:buSzPts val="1400"/>
              <a:buChar char="■"/>
              <a:defRPr/>
            </a:lvl3pPr>
            <a:lvl4pPr marL="2438339" lvl="3" indent="-423323" algn="ctr">
              <a:lnSpc>
                <a:spcPct val="115000"/>
              </a:lnSpc>
              <a:spcBef>
                <a:spcPts val="0"/>
              </a:spcBef>
              <a:spcAft>
                <a:spcPts val="0"/>
              </a:spcAft>
              <a:buSzPts val="1400"/>
              <a:buChar char="●"/>
              <a:defRPr/>
            </a:lvl4pPr>
            <a:lvl5pPr marL="3047924" lvl="4" indent="-423323" algn="ctr">
              <a:lnSpc>
                <a:spcPct val="115000"/>
              </a:lnSpc>
              <a:spcBef>
                <a:spcPts val="0"/>
              </a:spcBef>
              <a:spcAft>
                <a:spcPts val="0"/>
              </a:spcAft>
              <a:buSzPts val="1400"/>
              <a:buChar char="○"/>
              <a:defRPr/>
            </a:lvl5pPr>
            <a:lvl6pPr marL="3657509" lvl="5" indent="-423323" algn="ctr">
              <a:lnSpc>
                <a:spcPct val="115000"/>
              </a:lnSpc>
              <a:spcBef>
                <a:spcPts val="0"/>
              </a:spcBef>
              <a:spcAft>
                <a:spcPts val="0"/>
              </a:spcAft>
              <a:buSzPts val="1400"/>
              <a:buChar char="■"/>
              <a:defRPr/>
            </a:lvl6pPr>
            <a:lvl7pPr marL="4267093" lvl="6" indent="-423323" algn="ctr">
              <a:lnSpc>
                <a:spcPct val="115000"/>
              </a:lnSpc>
              <a:spcBef>
                <a:spcPts val="0"/>
              </a:spcBef>
              <a:spcAft>
                <a:spcPts val="0"/>
              </a:spcAft>
              <a:buSzPts val="1400"/>
              <a:buChar char="●"/>
              <a:defRPr/>
            </a:lvl7pPr>
            <a:lvl8pPr marL="4876678" lvl="7" indent="-423323" algn="ctr">
              <a:lnSpc>
                <a:spcPct val="115000"/>
              </a:lnSpc>
              <a:spcBef>
                <a:spcPts val="0"/>
              </a:spcBef>
              <a:spcAft>
                <a:spcPts val="0"/>
              </a:spcAft>
              <a:buSzPts val="1400"/>
              <a:buChar char="○"/>
              <a:defRPr/>
            </a:lvl8pPr>
            <a:lvl9pPr marL="5486263" lvl="8" indent="-423323" algn="ctr">
              <a:lnSpc>
                <a:spcPct val="115000"/>
              </a:lnSpc>
              <a:spcBef>
                <a:spcPts val="0"/>
              </a:spcBef>
              <a:spcAft>
                <a:spcPts val="0"/>
              </a:spcAft>
              <a:buSzPts val="1400"/>
              <a:buChar char="■"/>
              <a:defRPr/>
            </a:lvl9pPr>
          </a:lstStyle>
          <a:p>
            <a:endParaRPr/>
          </a:p>
        </p:txBody>
      </p:sp>
      <p:sp>
        <p:nvSpPr>
          <p:cNvPr id="47" name="Google Shape;47;p1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324390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999522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2BAB4-8B8D-41DD-85C7-81A0CA962007}"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02BAB4-8B8D-41DD-85C7-81A0CA962007}"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02BAB4-8B8D-41DD-85C7-81A0CA962007}"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02BAB4-8B8D-41DD-85C7-81A0CA962007}"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02BAB4-8B8D-41DD-85C7-81A0CA962007}" type="datetimeFigureOut">
              <a:rPr lang="en-US" smtClean="0"/>
              <a:t>10/17/2023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02BAB4-8B8D-41DD-85C7-81A0CA962007}" type="datetimeFigureOut">
              <a:rPr lang="en-US" smtClean="0"/>
              <a:t>10/17/2023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02BAB4-8B8D-41DD-85C7-81A0CA962007}" type="datetimeFigureOut">
              <a:rPr lang="en-US" smtClean="0"/>
              <a:t>10/17/2023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10/17/2023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520618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02BAB4-8B8D-41DD-85C7-81A0CA962007}"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02BAB4-8B8D-41DD-85C7-81A0CA962007}"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02BAB4-8B8D-41DD-85C7-81A0CA962007}"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02BAB4-8B8D-41DD-85C7-81A0CA962007}"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10/17/2023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69171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6581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84352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58015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10/17/2023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426427771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050928"/>
      </p:ext>
    </p:extLst>
  </p:cSld>
  <p:clrMap bg1="lt1" tx1="dk1" bg2="lt2" tx2="dk2" accent1="accent1" accent2="accent2" accent3="accent3" accent4="accent4" accent5="accent5" accent6="accent6" hlink="hlink" folHlink="folHlink"/>
  <p:sldLayoutIdLst>
    <p:sldLayoutId id="2147483737" r:id="rId1"/>
    <p:sldLayoutId id="2147483660" r:id="rId2"/>
    <p:sldLayoutId id="2147483661" r:id="rId3"/>
    <p:sldLayoutId id="2147483662" r:id="rId4"/>
    <p:sldLayoutId id="2147483738" r:id="rId5"/>
    <p:sldLayoutId id="2147483739" r:id="rId6"/>
    <p:sldLayoutId id="2147483740" r:id="rId7"/>
    <p:sldLayoutId id="2147483741"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8"/>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39724846"/>
      </p:ext>
    </p:extLst>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8"/>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9591013"/>
      </p:ext>
    </p:extLst>
  </p:cSld>
  <p:clrMap bg1="lt1" tx1="dk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02BAB4-8B8D-41DD-85C7-81A0CA962007}" type="datetimeFigureOut">
              <a:rPr lang="en-US" smtClean="0"/>
              <a:t>10/17/2023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acey.Harward@dhhs.nc.gov" TargetMode="External"/><Relationship Id="rId2" Type="http://schemas.openxmlformats.org/officeDocument/2006/relationships/hyperlink" Target="https://www.zoomgov.com/meeting/register/vJItdeCvqzgqHjnU0fZtd1KAyUVavCmeATs" TargetMode="External"/><Relationship Id="rId1" Type="http://schemas.openxmlformats.org/officeDocument/2006/relationships/slideLayout" Target="../slideLayouts/slideLayout18.xml"/><Relationship Id="rId4" Type="http://schemas.openxmlformats.org/officeDocument/2006/relationships/hyperlink" Target="https://forms.office.com/g/NLzm1gckte"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hyperlink" Target="http://court.in/" TargetMode="Externa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9.xml"/><Relationship Id="rId1" Type="http://schemas.openxmlformats.org/officeDocument/2006/relationships/slideLayout" Target="../slideLayouts/slideLayout34.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9.pn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ncdhhs.gov/investing-behavioral-health-and-resilience/download?attachment" TargetMode="Externa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CEAE814-732F-C2FD-A204-630D9DC45016}"/>
              </a:ext>
            </a:extLst>
          </p:cNvPr>
          <p:cNvSpPr>
            <a:spLocks noGrp="1"/>
          </p:cNvSpPr>
          <p:nvPr>
            <p:ph type="title" idx="4294967295"/>
          </p:nvPr>
        </p:nvSpPr>
        <p:spPr>
          <a:xfrm>
            <a:off x="660042" y="891652"/>
            <a:ext cx="4412021" cy="303072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000" kern="1200" dirty="0">
                <a:solidFill>
                  <a:srgbClr val="FFFFFF"/>
                </a:solidFill>
                <a:latin typeface="+mj-lt"/>
                <a:ea typeface="+mj-ea"/>
                <a:cs typeface="+mj-cs"/>
              </a:rPr>
              <a:t>State Consumer and Family Advisory Committee Meeting Agenda </a:t>
            </a:r>
          </a:p>
        </p:txBody>
      </p:sp>
      <p:graphicFrame>
        <p:nvGraphicFramePr>
          <p:cNvPr id="4" name="Table 3">
            <a:extLst>
              <a:ext uri="{FF2B5EF4-FFF2-40B4-BE49-F238E27FC236}">
                <a16:creationId xmlns:a16="http://schemas.microsoft.com/office/drawing/2014/main" id="{CC9FD08E-F152-EF25-2A14-998B20EAEA23}"/>
              </a:ext>
            </a:extLst>
          </p:cNvPr>
          <p:cNvGraphicFramePr>
            <a:graphicFrameLocks noGrp="1"/>
          </p:cNvGraphicFramePr>
          <p:nvPr>
            <p:extLst>
              <p:ext uri="{D42A27DB-BD31-4B8C-83A1-F6EECF244321}">
                <p14:modId xmlns:p14="http://schemas.microsoft.com/office/powerpoint/2010/main" val="2000614583"/>
              </p:ext>
            </p:extLst>
          </p:nvPr>
        </p:nvGraphicFramePr>
        <p:xfrm>
          <a:off x="6096000" y="556834"/>
          <a:ext cx="5608321" cy="5699887"/>
        </p:xfrm>
        <a:graphic>
          <a:graphicData uri="http://schemas.openxmlformats.org/drawingml/2006/table">
            <a:tbl>
              <a:tblPr firstRow="1" firstCol="1" bandRow="1">
                <a:tableStyleId>{69012ECD-51FC-41F1-AA8D-1B2483CD663E}</a:tableStyleId>
              </a:tblPr>
              <a:tblGrid>
                <a:gridCol w="2688233">
                  <a:extLst>
                    <a:ext uri="{9D8B030D-6E8A-4147-A177-3AD203B41FA5}">
                      <a16:colId xmlns:a16="http://schemas.microsoft.com/office/drawing/2014/main" val="3823400024"/>
                    </a:ext>
                  </a:extLst>
                </a:gridCol>
                <a:gridCol w="2920088">
                  <a:extLst>
                    <a:ext uri="{9D8B030D-6E8A-4147-A177-3AD203B41FA5}">
                      <a16:colId xmlns:a16="http://schemas.microsoft.com/office/drawing/2014/main" val="411605001"/>
                    </a:ext>
                  </a:extLst>
                </a:gridCol>
              </a:tblGrid>
              <a:tr h="846974">
                <a:tc>
                  <a:txBody>
                    <a:bodyPr/>
                    <a:lstStyle/>
                    <a:p>
                      <a:pPr marL="0" marR="0" algn="l">
                        <a:lnSpc>
                          <a:spcPct val="107000"/>
                        </a:lnSpc>
                        <a:spcBef>
                          <a:spcPts val="0"/>
                        </a:spcBef>
                        <a:spcAft>
                          <a:spcPts val="0"/>
                        </a:spcAft>
                      </a:pPr>
                      <a:r>
                        <a:rPr lang="en-US" sz="1200" b="0" cap="none" spc="0">
                          <a:solidFill>
                            <a:schemeClr val="bg1"/>
                          </a:solidFill>
                          <a:effectLst/>
                        </a:rPr>
                        <a:t>Location: </a:t>
                      </a:r>
                    </a:p>
                    <a:p>
                      <a:pPr marL="0" marR="0" algn="l">
                        <a:lnSpc>
                          <a:spcPct val="107000"/>
                        </a:lnSpc>
                        <a:spcBef>
                          <a:spcPts val="0"/>
                        </a:spcBef>
                        <a:spcAft>
                          <a:spcPts val="0"/>
                        </a:spcAft>
                      </a:pPr>
                      <a:r>
                        <a:rPr lang="en-US" sz="1200" b="0" cap="none" spc="0">
                          <a:solidFill>
                            <a:schemeClr val="bg1"/>
                          </a:solidFill>
                          <a:effectLst/>
                        </a:rPr>
                        <a:t>2104 Umstead Drive, Ashby Building, Conference Room 115</a:t>
                      </a:r>
                    </a:p>
                    <a:p>
                      <a:pPr marL="0" marR="0" algn="l">
                        <a:lnSpc>
                          <a:spcPct val="107000"/>
                        </a:lnSpc>
                        <a:spcBef>
                          <a:spcPts val="0"/>
                        </a:spcBef>
                        <a:spcAft>
                          <a:spcPts val="0"/>
                        </a:spcAft>
                      </a:pPr>
                      <a:r>
                        <a:rPr lang="en-US" sz="1200" b="0" cap="none" spc="0">
                          <a:solidFill>
                            <a:schemeClr val="bg1"/>
                          </a:solidFill>
                          <a:effectLst/>
                        </a:rPr>
                        <a:t>Raleigh, NC 27699</a:t>
                      </a:r>
                      <a:endParaRPr lang="en-US" sz="1200" b="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59" marR="5026" marT="18491" marB="7969" anchor="ctr"/>
                </a:tc>
                <a:tc>
                  <a:txBody>
                    <a:bodyPr/>
                    <a:lstStyle/>
                    <a:p>
                      <a:pPr marL="0" marR="0" algn="l">
                        <a:lnSpc>
                          <a:spcPct val="107000"/>
                        </a:lnSpc>
                        <a:spcBef>
                          <a:spcPts val="0"/>
                        </a:spcBef>
                        <a:spcAft>
                          <a:spcPts val="0"/>
                        </a:spcAft>
                      </a:pPr>
                      <a:r>
                        <a:rPr lang="en-US" sz="1200" b="0" cap="none" spc="0">
                          <a:solidFill>
                            <a:schemeClr val="bg1"/>
                          </a:solidFill>
                          <a:effectLst/>
                        </a:rPr>
                        <a:t>Join Link: Click</a:t>
                      </a:r>
                      <a:r>
                        <a:rPr lang="en-US" sz="1200" b="0" u="sng" cap="none" spc="0">
                          <a:solidFill>
                            <a:schemeClr val="bg1"/>
                          </a:solidFill>
                          <a:effectLst/>
                          <a:hlinkClick r:id="rId2">
                            <a:extLst>
                              <a:ext uri="{A12FA001-AC4F-418D-AE19-62706E023703}">
                                <ahyp:hlinkClr xmlns:ahyp="http://schemas.microsoft.com/office/drawing/2018/hyperlinkcolor" val="tx"/>
                              </a:ext>
                            </a:extLst>
                          </a:hlinkClick>
                        </a:rPr>
                        <a:t> here</a:t>
                      </a:r>
                      <a:r>
                        <a:rPr lang="en-US" sz="1200" b="0" cap="none" spc="0">
                          <a:solidFill>
                            <a:schemeClr val="bg1"/>
                          </a:solidFill>
                          <a:effectLst/>
                        </a:rPr>
                        <a:t> to register</a:t>
                      </a:r>
                    </a:p>
                    <a:p>
                      <a:pPr marL="0" marR="0" algn="l">
                        <a:lnSpc>
                          <a:spcPct val="107000"/>
                        </a:lnSpc>
                        <a:spcBef>
                          <a:spcPts val="0"/>
                        </a:spcBef>
                        <a:spcAft>
                          <a:spcPts val="0"/>
                        </a:spcAft>
                      </a:pPr>
                      <a:r>
                        <a:rPr lang="en-US" sz="1200" b="0" cap="none" spc="0">
                          <a:solidFill>
                            <a:schemeClr val="bg1"/>
                          </a:solidFill>
                          <a:effectLst/>
                        </a:rPr>
                        <a:t>You must register prior to the meeting to receive log-in information and dial-in options. </a:t>
                      </a:r>
                      <a:endParaRPr lang="en-US" sz="1200" b="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59" marR="5026" marT="18491" marB="7969" anchor="ctr"/>
                </a:tc>
                <a:extLst>
                  <a:ext uri="{0D108BD9-81ED-4DB2-BD59-A6C34878D82A}">
                    <a16:rowId xmlns:a16="http://schemas.microsoft.com/office/drawing/2014/main" val="3888071534"/>
                  </a:ext>
                </a:extLst>
              </a:tr>
              <a:tr h="336450">
                <a:tc>
                  <a:txBody>
                    <a:bodyPr/>
                    <a:lstStyle/>
                    <a:p>
                      <a:pPr marL="0" marR="0" algn="l">
                        <a:lnSpc>
                          <a:spcPct val="107000"/>
                        </a:lnSpc>
                        <a:spcBef>
                          <a:spcPts val="0"/>
                        </a:spcBef>
                        <a:spcAft>
                          <a:spcPts val="0"/>
                        </a:spcAft>
                      </a:pPr>
                      <a:r>
                        <a:rPr lang="en-US" sz="900" b="1" cap="none" spc="0">
                          <a:solidFill>
                            <a:schemeClr val="tx1"/>
                          </a:solidFill>
                          <a:effectLst/>
                        </a:rPr>
                        <a:t>Contact:</a:t>
                      </a:r>
                    </a:p>
                    <a:p>
                      <a:pPr marL="0" marR="0" algn="l">
                        <a:lnSpc>
                          <a:spcPct val="107000"/>
                        </a:lnSpc>
                        <a:spcBef>
                          <a:spcPts val="0"/>
                        </a:spcBef>
                        <a:spcAft>
                          <a:spcPts val="0"/>
                        </a:spcAft>
                      </a:pPr>
                      <a:r>
                        <a:rPr lang="en-US" sz="900" b="1" cap="none" spc="0">
                          <a:solidFill>
                            <a:schemeClr val="tx1"/>
                          </a:solidFill>
                          <a:effectLst/>
                        </a:rPr>
                        <a:t> </a:t>
                      </a:r>
                      <a:endParaRPr lang="en-US" sz="9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59" marR="5026" marT="18491" marB="7969"/>
                </a:tc>
                <a:tc>
                  <a:txBody>
                    <a:bodyPr/>
                    <a:lstStyle/>
                    <a:p>
                      <a:pPr marL="0" marR="0" algn="l">
                        <a:lnSpc>
                          <a:spcPct val="107000"/>
                        </a:lnSpc>
                        <a:spcBef>
                          <a:spcPts val="0"/>
                        </a:spcBef>
                        <a:spcAft>
                          <a:spcPts val="0"/>
                        </a:spcAft>
                      </a:pPr>
                      <a:r>
                        <a:rPr lang="en-US" sz="900" cap="none" spc="0">
                          <a:solidFill>
                            <a:schemeClr val="tx1"/>
                          </a:solidFill>
                          <a:effectLst/>
                        </a:rPr>
                        <a:t>Stacey Harward, </a:t>
                      </a:r>
                      <a:r>
                        <a:rPr lang="en-US" sz="900" u="sng" cap="none" spc="0">
                          <a:solidFill>
                            <a:schemeClr val="tx1"/>
                          </a:solidFill>
                          <a:effectLst/>
                          <a:hlinkClick r:id="rId3">
                            <a:extLst>
                              <a:ext uri="{A12FA001-AC4F-418D-AE19-62706E023703}">
                                <ahyp:hlinkClr xmlns:ahyp="http://schemas.microsoft.com/office/drawing/2018/hyperlinkcolor" val="tx"/>
                              </a:ext>
                            </a:extLst>
                          </a:hlinkClick>
                        </a:rPr>
                        <a:t>Stacey.Harward@dhhs.nc.gov</a:t>
                      </a:r>
                      <a:r>
                        <a:rPr lang="en-US" sz="900" cap="none" spc="0">
                          <a:solidFill>
                            <a:schemeClr val="tx1"/>
                          </a:solidFill>
                          <a:effectLst/>
                        </a:rPr>
                        <a:t>, 919-604-6027</a:t>
                      </a:r>
                      <a:endParaRPr lang="en-US" sz="9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59" marR="5026" marT="18491" marB="7969"/>
                </a:tc>
                <a:extLst>
                  <a:ext uri="{0D108BD9-81ED-4DB2-BD59-A6C34878D82A}">
                    <a16:rowId xmlns:a16="http://schemas.microsoft.com/office/drawing/2014/main" val="1833311106"/>
                  </a:ext>
                </a:extLst>
              </a:tr>
              <a:tr h="479061">
                <a:tc>
                  <a:txBody>
                    <a:bodyPr/>
                    <a:lstStyle/>
                    <a:p>
                      <a:pPr marL="0" marR="0" algn="l">
                        <a:lnSpc>
                          <a:spcPct val="107000"/>
                        </a:lnSpc>
                        <a:spcBef>
                          <a:spcPts val="0"/>
                        </a:spcBef>
                        <a:spcAft>
                          <a:spcPts val="0"/>
                        </a:spcAft>
                      </a:pPr>
                      <a:r>
                        <a:rPr lang="en-US" sz="900" b="1" cap="none" spc="0">
                          <a:solidFill>
                            <a:schemeClr val="tx1"/>
                          </a:solidFill>
                          <a:effectLst/>
                        </a:rPr>
                        <a:t>8:45 –9:00 a.m. </a:t>
                      </a:r>
                      <a:endParaRPr lang="en-US" sz="9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59" marR="5026" marT="18491" marB="7969"/>
                </a:tc>
                <a:tc>
                  <a:txBody>
                    <a:bodyPr/>
                    <a:lstStyle/>
                    <a:p>
                      <a:pPr marL="0" marR="0" algn="l">
                        <a:lnSpc>
                          <a:spcPct val="107000"/>
                        </a:lnSpc>
                        <a:spcBef>
                          <a:spcPts val="0"/>
                        </a:spcBef>
                        <a:spcAft>
                          <a:spcPts val="0"/>
                        </a:spcAft>
                      </a:pPr>
                      <a:r>
                        <a:rPr lang="en-US" sz="900" cap="none" spc="0">
                          <a:solidFill>
                            <a:schemeClr val="tx1"/>
                          </a:solidFill>
                          <a:effectLst/>
                        </a:rPr>
                        <a:t>Welcome, Roll Call, Approval of Agenda and Minutes</a:t>
                      </a:r>
                    </a:p>
                    <a:p>
                      <a:pPr marL="0" marR="0" algn="l">
                        <a:lnSpc>
                          <a:spcPct val="107000"/>
                        </a:lnSpc>
                        <a:spcBef>
                          <a:spcPts val="0"/>
                        </a:spcBef>
                        <a:spcAft>
                          <a:spcPts val="0"/>
                        </a:spcAft>
                      </a:pPr>
                      <a:r>
                        <a:rPr lang="en-US" sz="900" cap="none" spc="0">
                          <a:solidFill>
                            <a:schemeClr val="tx1"/>
                          </a:solidFill>
                          <a:effectLst/>
                        </a:rPr>
                        <a:t>Brandon Wilson</a:t>
                      </a:r>
                    </a:p>
                    <a:p>
                      <a:pPr marL="0" marR="0" algn="l">
                        <a:lnSpc>
                          <a:spcPct val="107000"/>
                        </a:lnSpc>
                        <a:spcBef>
                          <a:spcPts val="0"/>
                        </a:spcBef>
                        <a:spcAft>
                          <a:spcPts val="0"/>
                        </a:spcAft>
                      </a:pPr>
                      <a:r>
                        <a:rPr lang="en-US" sz="900" cap="none" spc="0">
                          <a:solidFill>
                            <a:schemeClr val="tx1"/>
                          </a:solidFill>
                          <a:effectLst/>
                        </a:rPr>
                        <a:t>Bob Crayton</a:t>
                      </a:r>
                      <a:endParaRPr lang="en-US" sz="9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59" marR="5026" marT="18491" marB="7969"/>
                </a:tc>
                <a:extLst>
                  <a:ext uri="{0D108BD9-81ED-4DB2-BD59-A6C34878D82A}">
                    <a16:rowId xmlns:a16="http://schemas.microsoft.com/office/drawing/2014/main" val="3243646091"/>
                  </a:ext>
                </a:extLst>
              </a:tr>
              <a:tr h="764284">
                <a:tc>
                  <a:txBody>
                    <a:bodyPr/>
                    <a:lstStyle/>
                    <a:p>
                      <a:pPr marL="0" marR="0" algn="l">
                        <a:lnSpc>
                          <a:spcPct val="107000"/>
                        </a:lnSpc>
                        <a:spcBef>
                          <a:spcPts val="0"/>
                        </a:spcBef>
                        <a:spcAft>
                          <a:spcPts val="0"/>
                        </a:spcAft>
                      </a:pPr>
                      <a:r>
                        <a:rPr lang="en-US" sz="900" b="1" cap="none" spc="0">
                          <a:solidFill>
                            <a:schemeClr val="tx1"/>
                          </a:solidFill>
                          <a:effectLst/>
                        </a:rPr>
                        <a:t>9:00 - 9:30a.m.</a:t>
                      </a:r>
                      <a:endParaRPr lang="en-US" sz="9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59" marR="5026" marT="18491" marB="7969"/>
                </a:tc>
                <a:tc>
                  <a:txBody>
                    <a:bodyPr/>
                    <a:lstStyle/>
                    <a:p>
                      <a:pPr marL="0" marR="0" algn="l">
                        <a:lnSpc>
                          <a:spcPct val="107000"/>
                        </a:lnSpc>
                        <a:spcBef>
                          <a:spcPts val="0"/>
                        </a:spcBef>
                        <a:spcAft>
                          <a:spcPts val="0"/>
                        </a:spcAft>
                      </a:pPr>
                      <a:r>
                        <a:rPr lang="en-US" sz="900" cap="none" spc="0">
                          <a:solidFill>
                            <a:schemeClr val="tx1"/>
                          </a:solidFill>
                          <a:effectLst/>
                        </a:rPr>
                        <a:t>Medicaid Updates/Appendix K Response</a:t>
                      </a:r>
                    </a:p>
                    <a:p>
                      <a:pPr marL="0" marR="0" algn="l">
                        <a:lnSpc>
                          <a:spcPct val="107000"/>
                        </a:lnSpc>
                        <a:spcBef>
                          <a:spcPts val="0"/>
                        </a:spcBef>
                        <a:spcAft>
                          <a:spcPts val="0"/>
                        </a:spcAft>
                      </a:pPr>
                      <a:r>
                        <a:rPr lang="en-US" sz="900" cap="none" spc="0">
                          <a:solidFill>
                            <a:schemeClr val="tx1"/>
                          </a:solidFill>
                          <a:effectLst/>
                        </a:rPr>
                        <a:t>Jay Ludlam</a:t>
                      </a:r>
                    </a:p>
                    <a:p>
                      <a:pPr marL="0" marR="0" algn="l">
                        <a:lnSpc>
                          <a:spcPct val="107000"/>
                        </a:lnSpc>
                        <a:spcBef>
                          <a:spcPts val="0"/>
                        </a:spcBef>
                        <a:spcAft>
                          <a:spcPts val="0"/>
                        </a:spcAft>
                      </a:pPr>
                      <a:r>
                        <a:rPr lang="en-US" sz="900" cap="none" spc="0">
                          <a:solidFill>
                            <a:schemeClr val="tx1"/>
                          </a:solidFill>
                          <a:effectLst/>
                        </a:rPr>
                        <a:t>Deputy Secretary, NC Medicaid</a:t>
                      </a:r>
                    </a:p>
                    <a:p>
                      <a:pPr marL="0" marR="0" algn="l">
                        <a:lnSpc>
                          <a:spcPct val="107000"/>
                        </a:lnSpc>
                        <a:spcBef>
                          <a:spcPts val="0"/>
                        </a:spcBef>
                        <a:spcAft>
                          <a:spcPts val="0"/>
                        </a:spcAft>
                      </a:pPr>
                      <a:r>
                        <a:rPr lang="en-US" sz="900" cap="none" spc="0">
                          <a:solidFill>
                            <a:schemeClr val="tx1"/>
                          </a:solidFill>
                          <a:effectLst/>
                        </a:rPr>
                        <a:t>Division of Health Benefits </a:t>
                      </a:r>
                    </a:p>
                    <a:p>
                      <a:pPr marL="0" marR="0" algn="l">
                        <a:lnSpc>
                          <a:spcPct val="107000"/>
                        </a:lnSpc>
                        <a:spcBef>
                          <a:spcPts val="0"/>
                        </a:spcBef>
                        <a:spcAft>
                          <a:spcPts val="0"/>
                        </a:spcAft>
                      </a:pPr>
                      <a:r>
                        <a:rPr lang="en-US" sz="900" cap="none" spc="0">
                          <a:solidFill>
                            <a:schemeClr val="tx1"/>
                          </a:solidFill>
                          <a:effectLst/>
                        </a:rPr>
                        <a:t>NC Department of Health and Human Services </a:t>
                      </a:r>
                      <a:endParaRPr lang="en-US" sz="9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59" marR="5026" marT="18491" marB="7969"/>
                </a:tc>
                <a:extLst>
                  <a:ext uri="{0D108BD9-81ED-4DB2-BD59-A6C34878D82A}">
                    <a16:rowId xmlns:a16="http://schemas.microsoft.com/office/drawing/2014/main" val="3763662934"/>
                  </a:ext>
                </a:extLst>
              </a:tr>
              <a:tr h="621673">
                <a:tc>
                  <a:txBody>
                    <a:bodyPr/>
                    <a:lstStyle/>
                    <a:p>
                      <a:pPr marL="0" marR="0" algn="l">
                        <a:lnSpc>
                          <a:spcPct val="107000"/>
                        </a:lnSpc>
                        <a:spcBef>
                          <a:spcPts val="0"/>
                        </a:spcBef>
                        <a:spcAft>
                          <a:spcPts val="0"/>
                        </a:spcAft>
                      </a:pPr>
                      <a:r>
                        <a:rPr lang="en-US" sz="900" b="1" cap="none" spc="0">
                          <a:solidFill>
                            <a:schemeClr val="tx1"/>
                          </a:solidFill>
                          <a:effectLst/>
                        </a:rPr>
                        <a:t> 9:30-10:00 a.m.</a:t>
                      </a:r>
                      <a:endParaRPr lang="en-US" sz="9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59" marR="5026" marT="18491" marB="7969"/>
                </a:tc>
                <a:tc>
                  <a:txBody>
                    <a:bodyPr/>
                    <a:lstStyle/>
                    <a:p>
                      <a:pPr marL="0" marR="0" algn="l">
                        <a:lnSpc>
                          <a:spcPct val="107000"/>
                        </a:lnSpc>
                        <a:spcBef>
                          <a:spcPts val="0"/>
                        </a:spcBef>
                        <a:spcAft>
                          <a:spcPts val="0"/>
                        </a:spcAft>
                      </a:pPr>
                      <a:r>
                        <a:rPr lang="en-US" sz="900" cap="none" spc="0">
                          <a:solidFill>
                            <a:schemeClr val="tx1"/>
                          </a:solidFill>
                          <a:effectLst/>
                        </a:rPr>
                        <a:t>Medicaid Expansion</a:t>
                      </a:r>
                    </a:p>
                    <a:p>
                      <a:pPr marL="0" marR="0" algn="l">
                        <a:lnSpc>
                          <a:spcPct val="107000"/>
                        </a:lnSpc>
                        <a:spcBef>
                          <a:spcPts val="0"/>
                        </a:spcBef>
                        <a:spcAft>
                          <a:spcPts val="0"/>
                        </a:spcAft>
                      </a:pPr>
                      <a:r>
                        <a:rPr lang="en-US" sz="900" cap="none" spc="0">
                          <a:solidFill>
                            <a:schemeClr val="tx1"/>
                          </a:solidFill>
                          <a:effectLst/>
                        </a:rPr>
                        <a:t>Melanie Bush</a:t>
                      </a:r>
                    </a:p>
                    <a:p>
                      <a:pPr marL="0" marR="0" algn="l">
                        <a:lnSpc>
                          <a:spcPct val="107000"/>
                        </a:lnSpc>
                        <a:spcBef>
                          <a:spcPts val="0"/>
                        </a:spcBef>
                        <a:spcAft>
                          <a:spcPts val="0"/>
                        </a:spcAft>
                      </a:pPr>
                      <a:r>
                        <a:rPr lang="en-US" sz="900" cap="none" spc="0">
                          <a:solidFill>
                            <a:schemeClr val="tx1"/>
                          </a:solidFill>
                          <a:effectLst/>
                        </a:rPr>
                        <a:t>Deputy Medicaid Director </a:t>
                      </a:r>
                    </a:p>
                    <a:p>
                      <a:pPr marL="0" marR="0" algn="l">
                        <a:lnSpc>
                          <a:spcPct val="107000"/>
                        </a:lnSpc>
                        <a:spcBef>
                          <a:spcPts val="0"/>
                        </a:spcBef>
                        <a:spcAft>
                          <a:spcPts val="0"/>
                        </a:spcAft>
                      </a:pPr>
                      <a:r>
                        <a:rPr lang="en-US" sz="900" cap="none" spc="0">
                          <a:solidFill>
                            <a:schemeClr val="tx1"/>
                          </a:solidFill>
                          <a:effectLst/>
                        </a:rPr>
                        <a:t>NC Medicaid</a:t>
                      </a:r>
                      <a:endParaRPr lang="en-US" sz="9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59" marR="5026" marT="18491" marB="7969"/>
                </a:tc>
                <a:extLst>
                  <a:ext uri="{0D108BD9-81ED-4DB2-BD59-A6C34878D82A}">
                    <a16:rowId xmlns:a16="http://schemas.microsoft.com/office/drawing/2014/main" val="2385817369"/>
                  </a:ext>
                </a:extLst>
              </a:tr>
              <a:tr h="479061">
                <a:tc>
                  <a:txBody>
                    <a:bodyPr/>
                    <a:lstStyle/>
                    <a:p>
                      <a:pPr marL="0" marR="0" algn="l">
                        <a:lnSpc>
                          <a:spcPct val="107000"/>
                        </a:lnSpc>
                        <a:spcBef>
                          <a:spcPts val="0"/>
                        </a:spcBef>
                        <a:spcAft>
                          <a:spcPts val="0"/>
                        </a:spcAft>
                      </a:pPr>
                      <a:r>
                        <a:rPr lang="en-US" sz="900" b="1" cap="none" spc="0">
                          <a:solidFill>
                            <a:schemeClr val="tx1"/>
                          </a:solidFill>
                          <a:effectLst/>
                        </a:rPr>
                        <a:t>10:00 – 11:00 </a:t>
                      </a:r>
                      <a:endParaRPr lang="en-US" sz="9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59" marR="5026" marT="18491" marB="7969"/>
                </a:tc>
                <a:tc>
                  <a:txBody>
                    <a:bodyPr/>
                    <a:lstStyle/>
                    <a:p>
                      <a:pPr marL="0" marR="0" algn="l">
                        <a:lnSpc>
                          <a:spcPct val="107000"/>
                        </a:lnSpc>
                        <a:spcBef>
                          <a:spcPts val="0"/>
                        </a:spcBef>
                        <a:spcAft>
                          <a:spcPts val="0"/>
                        </a:spcAft>
                      </a:pPr>
                      <a:r>
                        <a:rPr lang="en-US" sz="900" cap="none" spc="0">
                          <a:solidFill>
                            <a:schemeClr val="tx1"/>
                          </a:solidFill>
                          <a:effectLst/>
                        </a:rPr>
                        <a:t>Division Update</a:t>
                      </a:r>
                    </a:p>
                    <a:p>
                      <a:pPr marL="0" marR="0" algn="l">
                        <a:lnSpc>
                          <a:spcPct val="107000"/>
                        </a:lnSpc>
                        <a:spcBef>
                          <a:spcPts val="0"/>
                        </a:spcBef>
                        <a:spcAft>
                          <a:spcPts val="0"/>
                        </a:spcAft>
                      </a:pPr>
                      <a:r>
                        <a:rPr lang="en-US" sz="900" cap="none" spc="0">
                          <a:solidFill>
                            <a:schemeClr val="tx1"/>
                          </a:solidFill>
                          <a:effectLst/>
                        </a:rPr>
                        <a:t>Kelly Crosbie </a:t>
                      </a:r>
                    </a:p>
                    <a:p>
                      <a:pPr marL="0" marR="0" algn="l">
                        <a:lnSpc>
                          <a:spcPct val="107000"/>
                        </a:lnSpc>
                        <a:spcBef>
                          <a:spcPts val="0"/>
                        </a:spcBef>
                        <a:spcAft>
                          <a:spcPts val="0"/>
                        </a:spcAft>
                      </a:pPr>
                      <a:r>
                        <a:rPr lang="en-US" sz="900" cap="none" spc="0">
                          <a:solidFill>
                            <a:schemeClr val="tx1"/>
                          </a:solidFill>
                          <a:effectLst/>
                        </a:rPr>
                        <a:t>Director of DMH/DD/SUS </a:t>
                      </a:r>
                      <a:endParaRPr lang="en-US" sz="9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59" marR="5026" marT="18491" marB="7969"/>
                </a:tc>
                <a:extLst>
                  <a:ext uri="{0D108BD9-81ED-4DB2-BD59-A6C34878D82A}">
                    <a16:rowId xmlns:a16="http://schemas.microsoft.com/office/drawing/2014/main" val="4223135608"/>
                  </a:ext>
                </a:extLst>
              </a:tr>
              <a:tr h="479061">
                <a:tc>
                  <a:txBody>
                    <a:bodyPr/>
                    <a:lstStyle/>
                    <a:p>
                      <a:pPr marL="0" marR="0" algn="l">
                        <a:lnSpc>
                          <a:spcPct val="107000"/>
                        </a:lnSpc>
                        <a:spcBef>
                          <a:spcPts val="0"/>
                        </a:spcBef>
                        <a:spcAft>
                          <a:spcPts val="0"/>
                        </a:spcAft>
                      </a:pPr>
                      <a:r>
                        <a:rPr lang="en-US" sz="900" b="1" cap="none" spc="0">
                          <a:solidFill>
                            <a:schemeClr val="tx1"/>
                          </a:solidFill>
                          <a:effectLst/>
                        </a:rPr>
                        <a:t>11:00 – 11:30 </a:t>
                      </a:r>
                      <a:endParaRPr lang="en-US" sz="9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59" marR="5026" marT="18491" marB="7969"/>
                </a:tc>
                <a:tc>
                  <a:txBody>
                    <a:bodyPr/>
                    <a:lstStyle/>
                    <a:p>
                      <a:pPr marL="0" marR="0" algn="l">
                        <a:lnSpc>
                          <a:spcPct val="107000"/>
                        </a:lnSpc>
                        <a:spcBef>
                          <a:spcPts val="0"/>
                        </a:spcBef>
                        <a:spcAft>
                          <a:spcPts val="0"/>
                        </a:spcAft>
                      </a:pPr>
                      <a:r>
                        <a:rPr lang="en-US" sz="900" cap="none" spc="0">
                          <a:solidFill>
                            <a:schemeClr val="tx1"/>
                          </a:solidFill>
                          <a:effectLst/>
                        </a:rPr>
                        <a:t>Public Comment </a:t>
                      </a:r>
                    </a:p>
                    <a:p>
                      <a:pPr marL="0" marR="0" algn="l">
                        <a:lnSpc>
                          <a:spcPct val="107000"/>
                        </a:lnSpc>
                        <a:spcBef>
                          <a:spcPts val="0"/>
                        </a:spcBef>
                        <a:spcAft>
                          <a:spcPts val="0"/>
                        </a:spcAft>
                      </a:pPr>
                      <a:r>
                        <a:rPr lang="en-US" sz="900" cap="none" spc="0">
                          <a:solidFill>
                            <a:schemeClr val="tx1"/>
                          </a:solidFill>
                          <a:effectLst/>
                        </a:rPr>
                        <a:t>Public Comment Link: </a:t>
                      </a:r>
                      <a:r>
                        <a:rPr lang="en-US" sz="900" u="sng" cap="none" spc="0">
                          <a:solidFill>
                            <a:schemeClr val="tx1"/>
                          </a:solidFill>
                          <a:effectLst/>
                          <a:hlinkClick r:id="rId4">
                            <a:extLst>
                              <a:ext uri="{A12FA001-AC4F-418D-AE19-62706E023703}">
                                <ahyp:hlinkClr xmlns:ahyp="http://schemas.microsoft.com/office/drawing/2018/hyperlinkcolor" val="tx"/>
                              </a:ext>
                            </a:extLst>
                          </a:hlinkClick>
                        </a:rPr>
                        <a:t>https://forms.office.com/g/NLzm1gckte</a:t>
                      </a:r>
                      <a:endParaRPr lang="en-US" sz="9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59" marR="5026" marT="18491" marB="7969"/>
                </a:tc>
                <a:extLst>
                  <a:ext uri="{0D108BD9-81ED-4DB2-BD59-A6C34878D82A}">
                    <a16:rowId xmlns:a16="http://schemas.microsoft.com/office/drawing/2014/main" val="56116328"/>
                  </a:ext>
                </a:extLst>
              </a:tr>
              <a:tr h="193839">
                <a:tc>
                  <a:txBody>
                    <a:bodyPr/>
                    <a:lstStyle/>
                    <a:p>
                      <a:pPr marL="0" marR="0" algn="l">
                        <a:lnSpc>
                          <a:spcPct val="107000"/>
                        </a:lnSpc>
                        <a:spcBef>
                          <a:spcPts val="0"/>
                        </a:spcBef>
                        <a:spcAft>
                          <a:spcPts val="0"/>
                        </a:spcAft>
                      </a:pPr>
                      <a:r>
                        <a:rPr lang="en-US" sz="900" b="1" cap="none" spc="0">
                          <a:solidFill>
                            <a:schemeClr val="tx1"/>
                          </a:solidFill>
                          <a:effectLst/>
                        </a:rPr>
                        <a:t>11:30-11:40</a:t>
                      </a:r>
                      <a:endParaRPr lang="en-US" sz="9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59" marR="5026" marT="18491" marB="7969"/>
                </a:tc>
                <a:tc>
                  <a:txBody>
                    <a:bodyPr/>
                    <a:lstStyle/>
                    <a:p>
                      <a:pPr marL="0" marR="0" algn="l">
                        <a:lnSpc>
                          <a:spcPct val="107000"/>
                        </a:lnSpc>
                        <a:spcBef>
                          <a:spcPts val="0"/>
                        </a:spcBef>
                        <a:spcAft>
                          <a:spcPts val="0"/>
                        </a:spcAft>
                      </a:pPr>
                      <a:r>
                        <a:rPr lang="en-US" sz="900" cap="none" spc="0">
                          <a:solidFill>
                            <a:schemeClr val="tx1"/>
                          </a:solidFill>
                          <a:effectLst/>
                        </a:rPr>
                        <a:t>Break </a:t>
                      </a:r>
                      <a:endParaRPr lang="en-US" sz="9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59" marR="5026" marT="18491" marB="7969"/>
                </a:tc>
                <a:extLst>
                  <a:ext uri="{0D108BD9-81ED-4DB2-BD59-A6C34878D82A}">
                    <a16:rowId xmlns:a16="http://schemas.microsoft.com/office/drawing/2014/main" val="4000396881"/>
                  </a:ext>
                </a:extLst>
              </a:tr>
              <a:tr h="193839">
                <a:tc>
                  <a:txBody>
                    <a:bodyPr/>
                    <a:lstStyle/>
                    <a:p>
                      <a:pPr marL="0" marR="0" algn="l">
                        <a:lnSpc>
                          <a:spcPct val="107000"/>
                        </a:lnSpc>
                        <a:spcBef>
                          <a:spcPts val="0"/>
                        </a:spcBef>
                        <a:spcAft>
                          <a:spcPts val="0"/>
                        </a:spcAft>
                      </a:pPr>
                      <a:r>
                        <a:rPr lang="en-US" sz="900" b="1" cap="none" spc="0">
                          <a:solidFill>
                            <a:schemeClr val="tx1"/>
                          </a:solidFill>
                          <a:effectLst/>
                        </a:rPr>
                        <a:t>11:40-– 12:00 p.m. </a:t>
                      </a:r>
                      <a:endParaRPr lang="en-US" sz="9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59" marR="5026" marT="18491" marB="7969"/>
                </a:tc>
                <a:tc>
                  <a:txBody>
                    <a:bodyPr/>
                    <a:lstStyle/>
                    <a:p>
                      <a:pPr marL="0" marR="0" algn="l">
                        <a:lnSpc>
                          <a:spcPct val="107000"/>
                        </a:lnSpc>
                        <a:spcBef>
                          <a:spcPts val="0"/>
                        </a:spcBef>
                        <a:spcAft>
                          <a:spcPts val="0"/>
                        </a:spcAft>
                      </a:pPr>
                      <a:r>
                        <a:rPr lang="en-US" sz="900" cap="none" spc="0">
                          <a:solidFill>
                            <a:schemeClr val="tx1"/>
                          </a:solidFill>
                          <a:effectLst/>
                        </a:rPr>
                        <a:t>SCFAC Report Out -Subcommittees </a:t>
                      </a:r>
                      <a:endParaRPr lang="en-US" sz="9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59" marR="5026" marT="18491" marB="7969"/>
                </a:tc>
                <a:extLst>
                  <a:ext uri="{0D108BD9-81ED-4DB2-BD59-A6C34878D82A}">
                    <a16:rowId xmlns:a16="http://schemas.microsoft.com/office/drawing/2014/main" val="3979247491"/>
                  </a:ext>
                </a:extLst>
              </a:tr>
              <a:tr h="193839">
                <a:tc>
                  <a:txBody>
                    <a:bodyPr/>
                    <a:lstStyle/>
                    <a:p>
                      <a:pPr marL="0" marR="0" algn="l">
                        <a:lnSpc>
                          <a:spcPct val="107000"/>
                        </a:lnSpc>
                        <a:spcBef>
                          <a:spcPts val="0"/>
                        </a:spcBef>
                        <a:spcAft>
                          <a:spcPts val="0"/>
                        </a:spcAft>
                      </a:pPr>
                      <a:r>
                        <a:rPr lang="en-US" sz="900" b="1" cap="none" spc="0">
                          <a:solidFill>
                            <a:schemeClr val="tx1"/>
                          </a:solidFill>
                          <a:effectLst/>
                        </a:rPr>
                        <a:t>12:00– 1:00 p.m.</a:t>
                      </a:r>
                      <a:endParaRPr lang="en-US" sz="9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59" marR="5026" marT="18491" marB="7969"/>
                </a:tc>
                <a:tc>
                  <a:txBody>
                    <a:bodyPr/>
                    <a:lstStyle/>
                    <a:p>
                      <a:pPr marL="0" marR="0" algn="l">
                        <a:lnSpc>
                          <a:spcPct val="107000"/>
                        </a:lnSpc>
                        <a:spcBef>
                          <a:spcPts val="0"/>
                        </a:spcBef>
                        <a:spcAft>
                          <a:spcPts val="0"/>
                        </a:spcAft>
                      </a:pPr>
                      <a:r>
                        <a:rPr lang="en-US" sz="900" cap="none" spc="0">
                          <a:solidFill>
                            <a:schemeClr val="tx1"/>
                          </a:solidFill>
                          <a:effectLst/>
                        </a:rPr>
                        <a:t>Lunch </a:t>
                      </a:r>
                      <a:endParaRPr lang="en-US" sz="9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59" marR="5026" marT="18491" marB="7969"/>
                </a:tc>
                <a:extLst>
                  <a:ext uri="{0D108BD9-81ED-4DB2-BD59-A6C34878D82A}">
                    <a16:rowId xmlns:a16="http://schemas.microsoft.com/office/drawing/2014/main" val="384816094"/>
                  </a:ext>
                </a:extLst>
              </a:tr>
              <a:tr h="336450">
                <a:tc>
                  <a:txBody>
                    <a:bodyPr/>
                    <a:lstStyle/>
                    <a:p>
                      <a:pPr marL="0" marR="0" algn="l">
                        <a:lnSpc>
                          <a:spcPct val="107000"/>
                        </a:lnSpc>
                        <a:spcBef>
                          <a:spcPts val="0"/>
                        </a:spcBef>
                        <a:spcAft>
                          <a:spcPts val="0"/>
                        </a:spcAft>
                      </a:pPr>
                      <a:r>
                        <a:rPr lang="en-US" sz="900" b="1" cap="none" spc="0">
                          <a:solidFill>
                            <a:schemeClr val="tx1"/>
                          </a:solidFill>
                          <a:effectLst/>
                        </a:rPr>
                        <a:t>1:00 – 1:45 p.m.</a:t>
                      </a:r>
                      <a:endParaRPr lang="en-US" sz="9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59" marR="5026" marT="18491" marB="7969"/>
                </a:tc>
                <a:tc>
                  <a:txBody>
                    <a:bodyPr/>
                    <a:lstStyle/>
                    <a:p>
                      <a:pPr marL="0" marR="0" algn="l">
                        <a:lnSpc>
                          <a:spcPct val="107000"/>
                        </a:lnSpc>
                        <a:spcBef>
                          <a:spcPts val="0"/>
                        </a:spcBef>
                        <a:spcAft>
                          <a:spcPts val="0"/>
                        </a:spcAft>
                      </a:pPr>
                      <a:r>
                        <a:rPr lang="en-US" sz="900" cap="none" spc="0">
                          <a:solidFill>
                            <a:schemeClr val="tx1"/>
                          </a:solidFill>
                          <a:effectLst/>
                        </a:rPr>
                        <a:t>Coalition on Aging </a:t>
                      </a:r>
                    </a:p>
                    <a:p>
                      <a:pPr marL="0" marR="0" algn="l">
                        <a:lnSpc>
                          <a:spcPct val="107000"/>
                        </a:lnSpc>
                        <a:spcBef>
                          <a:spcPts val="0"/>
                        </a:spcBef>
                        <a:spcAft>
                          <a:spcPts val="0"/>
                        </a:spcAft>
                      </a:pPr>
                      <a:r>
                        <a:rPr lang="en-US" sz="900" cap="none" spc="0">
                          <a:solidFill>
                            <a:schemeClr val="tx1"/>
                          </a:solidFill>
                          <a:effectLst/>
                        </a:rPr>
                        <a:t>Trish Farnham </a:t>
                      </a:r>
                      <a:endParaRPr lang="en-US" sz="9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59" marR="5026" marT="18491" marB="7969"/>
                </a:tc>
                <a:extLst>
                  <a:ext uri="{0D108BD9-81ED-4DB2-BD59-A6C34878D82A}">
                    <a16:rowId xmlns:a16="http://schemas.microsoft.com/office/drawing/2014/main" val="2131944353"/>
                  </a:ext>
                </a:extLst>
              </a:tr>
              <a:tr h="193839">
                <a:tc>
                  <a:txBody>
                    <a:bodyPr/>
                    <a:lstStyle/>
                    <a:p>
                      <a:pPr marL="0" marR="0" algn="l">
                        <a:lnSpc>
                          <a:spcPct val="107000"/>
                        </a:lnSpc>
                        <a:spcBef>
                          <a:spcPts val="0"/>
                        </a:spcBef>
                        <a:spcAft>
                          <a:spcPts val="0"/>
                        </a:spcAft>
                      </a:pPr>
                      <a:r>
                        <a:rPr lang="en-US" sz="900" b="1" cap="none" spc="0">
                          <a:solidFill>
                            <a:schemeClr val="tx1"/>
                          </a:solidFill>
                          <a:effectLst/>
                        </a:rPr>
                        <a:t>1:45– 1:55 p.m.</a:t>
                      </a:r>
                      <a:endParaRPr lang="en-US" sz="9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59" marR="5026" marT="18491" marB="7969"/>
                </a:tc>
                <a:tc>
                  <a:txBody>
                    <a:bodyPr/>
                    <a:lstStyle/>
                    <a:p>
                      <a:pPr marL="0" marR="0" algn="l">
                        <a:lnSpc>
                          <a:spcPct val="107000"/>
                        </a:lnSpc>
                        <a:spcBef>
                          <a:spcPts val="0"/>
                        </a:spcBef>
                        <a:spcAft>
                          <a:spcPts val="0"/>
                        </a:spcAft>
                      </a:pPr>
                      <a:r>
                        <a:rPr lang="en-US" sz="900" cap="none" spc="0">
                          <a:solidFill>
                            <a:schemeClr val="tx1"/>
                          </a:solidFill>
                          <a:effectLst/>
                        </a:rPr>
                        <a:t>Break </a:t>
                      </a:r>
                      <a:endParaRPr lang="en-US" sz="9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59" marR="5026" marT="18491" marB="7969"/>
                </a:tc>
                <a:extLst>
                  <a:ext uri="{0D108BD9-81ED-4DB2-BD59-A6C34878D82A}">
                    <a16:rowId xmlns:a16="http://schemas.microsoft.com/office/drawing/2014/main" val="3096589398"/>
                  </a:ext>
                </a:extLst>
              </a:tr>
              <a:tr h="193839">
                <a:tc>
                  <a:txBody>
                    <a:bodyPr/>
                    <a:lstStyle/>
                    <a:p>
                      <a:pPr marL="0" marR="0" algn="l">
                        <a:lnSpc>
                          <a:spcPct val="107000"/>
                        </a:lnSpc>
                        <a:spcBef>
                          <a:spcPts val="0"/>
                        </a:spcBef>
                        <a:spcAft>
                          <a:spcPts val="0"/>
                        </a:spcAft>
                      </a:pPr>
                      <a:r>
                        <a:rPr lang="en-US" sz="900" b="1" cap="none" spc="0">
                          <a:solidFill>
                            <a:schemeClr val="tx1"/>
                          </a:solidFill>
                          <a:effectLst/>
                        </a:rPr>
                        <a:t>1:55- 2:45</a:t>
                      </a:r>
                      <a:endParaRPr lang="en-US" sz="9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59" marR="5026" marT="18491" marB="7969"/>
                </a:tc>
                <a:tc>
                  <a:txBody>
                    <a:bodyPr/>
                    <a:lstStyle/>
                    <a:p>
                      <a:pPr marL="0" marR="0" algn="l">
                        <a:lnSpc>
                          <a:spcPct val="107000"/>
                        </a:lnSpc>
                        <a:spcBef>
                          <a:spcPts val="0"/>
                        </a:spcBef>
                        <a:spcAft>
                          <a:spcPts val="0"/>
                        </a:spcAft>
                      </a:pPr>
                      <a:r>
                        <a:rPr lang="en-US" sz="900" cap="none" spc="0">
                          <a:solidFill>
                            <a:schemeClr val="tx1"/>
                          </a:solidFill>
                          <a:effectLst/>
                        </a:rPr>
                        <a:t>SCFAC Report Out – Subcommittees and discussion </a:t>
                      </a:r>
                      <a:endParaRPr lang="en-US" sz="9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59" marR="5026" marT="18491" marB="7969"/>
                </a:tc>
                <a:extLst>
                  <a:ext uri="{0D108BD9-81ED-4DB2-BD59-A6C34878D82A}">
                    <a16:rowId xmlns:a16="http://schemas.microsoft.com/office/drawing/2014/main" val="2151907622"/>
                  </a:ext>
                </a:extLst>
              </a:tr>
              <a:tr h="193839">
                <a:tc>
                  <a:txBody>
                    <a:bodyPr/>
                    <a:lstStyle/>
                    <a:p>
                      <a:pPr marL="0" marR="0" algn="l">
                        <a:lnSpc>
                          <a:spcPct val="107000"/>
                        </a:lnSpc>
                        <a:spcBef>
                          <a:spcPts val="0"/>
                        </a:spcBef>
                        <a:spcAft>
                          <a:spcPts val="0"/>
                        </a:spcAft>
                      </a:pPr>
                      <a:r>
                        <a:rPr lang="en-US" sz="900" b="1" cap="none" spc="0">
                          <a:solidFill>
                            <a:schemeClr val="tx1"/>
                          </a:solidFill>
                          <a:effectLst/>
                        </a:rPr>
                        <a:t>2:45-3:00 </a:t>
                      </a:r>
                      <a:endParaRPr lang="en-US" sz="9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59" marR="5026" marT="18491" marB="7969"/>
                </a:tc>
                <a:tc>
                  <a:txBody>
                    <a:bodyPr/>
                    <a:lstStyle/>
                    <a:p>
                      <a:pPr marL="0" marR="0" algn="l">
                        <a:lnSpc>
                          <a:spcPct val="107000"/>
                        </a:lnSpc>
                        <a:spcBef>
                          <a:spcPts val="0"/>
                        </a:spcBef>
                        <a:spcAft>
                          <a:spcPts val="0"/>
                        </a:spcAft>
                      </a:pPr>
                      <a:r>
                        <a:rPr lang="en-US" sz="900" cap="none" spc="0">
                          <a:solidFill>
                            <a:schemeClr val="tx1"/>
                          </a:solidFill>
                          <a:effectLst/>
                        </a:rPr>
                        <a:t>Takeaways from the meeting. /Action items </a:t>
                      </a:r>
                      <a:endParaRPr lang="en-US" sz="9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59" marR="5026" marT="18491" marB="7969"/>
                </a:tc>
                <a:extLst>
                  <a:ext uri="{0D108BD9-81ED-4DB2-BD59-A6C34878D82A}">
                    <a16:rowId xmlns:a16="http://schemas.microsoft.com/office/drawing/2014/main" val="467850955"/>
                  </a:ext>
                </a:extLst>
              </a:tr>
              <a:tr h="193839">
                <a:tc>
                  <a:txBody>
                    <a:bodyPr/>
                    <a:lstStyle/>
                    <a:p>
                      <a:pPr marL="0" marR="0" algn="l">
                        <a:lnSpc>
                          <a:spcPct val="107000"/>
                        </a:lnSpc>
                        <a:spcBef>
                          <a:spcPts val="0"/>
                        </a:spcBef>
                        <a:spcAft>
                          <a:spcPts val="0"/>
                        </a:spcAft>
                      </a:pPr>
                      <a:r>
                        <a:rPr lang="en-US" sz="900" b="1" cap="none" spc="0">
                          <a:solidFill>
                            <a:schemeClr val="tx1"/>
                          </a:solidFill>
                          <a:effectLst/>
                        </a:rPr>
                        <a:t>3:00 p.m. </a:t>
                      </a:r>
                      <a:endParaRPr lang="en-US" sz="9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59" marR="5026" marT="18491" marB="7969"/>
                </a:tc>
                <a:tc>
                  <a:txBody>
                    <a:bodyPr/>
                    <a:lstStyle/>
                    <a:p>
                      <a:pPr marL="0" marR="0" algn="l">
                        <a:lnSpc>
                          <a:spcPct val="107000"/>
                        </a:lnSpc>
                        <a:spcBef>
                          <a:spcPts val="0"/>
                        </a:spcBef>
                        <a:spcAft>
                          <a:spcPts val="0"/>
                        </a:spcAft>
                      </a:pPr>
                      <a:r>
                        <a:rPr lang="en-US" sz="900" cap="none" spc="0">
                          <a:solidFill>
                            <a:schemeClr val="tx1"/>
                          </a:solidFill>
                          <a:effectLst/>
                        </a:rPr>
                        <a:t>Adjournment</a:t>
                      </a:r>
                      <a:endParaRPr lang="en-US" sz="9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359" marR="5026" marT="18491" marB="7969"/>
                </a:tc>
                <a:extLst>
                  <a:ext uri="{0D108BD9-81ED-4DB2-BD59-A6C34878D82A}">
                    <a16:rowId xmlns:a16="http://schemas.microsoft.com/office/drawing/2014/main" val="2067404368"/>
                  </a:ext>
                </a:extLst>
              </a:tr>
            </a:tbl>
          </a:graphicData>
        </a:graphic>
      </p:graphicFrame>
    </p:spTree>
    <p:extLst>
      <p:ext uri="{BB962C8B-B14F-4D97-AF65-F5344CB8AC3E}">
        <p14:creationId xmlns:p14="http://schemas.microsoft.com/office/powerpoint/2010/main" val="1265458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2BB6AC32-F304-0EED-525C-A7803DADEB41}"/>
              </a:ext>
            </a:extLst>
          </p:cNvPr>
          <p:cNvSpPr/>
          <p:nvPr/>
        </p:nvSpPr>
        <p:spPr>
          <a:xfrm>
            <a:off x="2021795" y="3007714"/>
            <a:ext cx="1600200" cy="16002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bg1"/>
                </a:solidFill>
              </a:rPr>
              <a:t>2024-2029 Priorities</a:t>
            </a:r>
          </a:p>
        </p:txBody>
      </p:sp>
      <p:sp>
        <p:nvSpPr>
          <p:cNvPr id="6" name="Oval 5">
            <a:extLst>
              <a:ext uri="{FF2B5EF4-FFF2-40B4-BE49-F238E27FC236}">
                <a16:creationId xmlns:a16="http://schemas.microsoft.com/office/drawing/2014/main" id="{FCB5F2C6-D3E5-3E47-69C3-448FAF0C5F9D}"/>
              </a:ext>
            </a:extLst>
          </p:cNvPr>
          <p:cNvSpPr/>
          <p:nvPr/>
        </p:nvSpPr>
        <p:spPr>
          <a:xfrm>
            <a:off x="371994" y="4199508"/>
            <a:ext cx="1600200" cy="16002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tx1"/>
                </a:solidFill>
              </a:rPr>
              <a:t>Prevent Substance Misuse &amp; Overdose</a:t>
            </a:r>
          </a:p>
        </p:txBody>
      </p:sp>
      <p:sp>
        <p:nvSpPr>
          <p:cNvPr id="9" name="Oval 8">
            <a:extLst>
              <a:ext uri="{FF2B5EF4-FFF2-40B4-BE49-F238E27FC236}">
                <a16:creationId xmlns:a16="http://schemas.microsoft.com/office/drawing/2014/main" id="{FDDD6E69-975E-A28B-2E0E-B588A648076F}"/>
              </a:ext>
            </a:extLst>
          </p:cNvPr>
          <p:cNvSpPr/>
          <p:nvPr/>
        </p:nvSpPr>
        <p:spPr>
          <a:xfrm>
            <a:off x="3660243" y="4205531"/>
            <a:ext cx="1600200" cy="16002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tx1"/>
                </a:solidFill>
              </a:rPr>
              <a:t>Strengthen the Crisis System</a:t>
            </a:r>
          </a:p>
        </p:txBody>
      </p:sp>
      <p:sp>
        <p:nvSpPr>
          <p:cNvPr id="10" name="Oval 9">
            <a:extLst>
              <a:ext uri="{FF2B5EF4-FFF2-40B4-BE49-F238E27FC236}">
                <a16:creationId xmlns:a16="http://schemas.microsoft.com/office/drawing/2014/main" id="{5794B002-792D-F8D9-EE35-325C97387B2C}"/>
              </a:ext>
            </a:extLst>
          </p:cNvPr>
          <p:cNvSpPr/>
          <p:nvPr/>
        </p:nvSpPr>
        <p:spPr>
          <a:xfrm>
            <a:off x="2020619" y="1245130"/>
            <a:ext cx="1600200" cy="16002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tx1"/>
                </a:solidFill>
              </a:rPr>
              <a:t>Strengthen the Workforce</a:t>
            </a:r>
          </a:p>
        </p:txBody>
      </p:sp>
      <p:sp>
        <p:nvSpPr>
          <p:cNvPr id="12" name="Oval 11">
            <a:extLst>
              <a:ext uri="{FF2B5EF4-FFF2-40B4-BE49-F238E27FC236}">
                <a16:creationId xmlns:a16="http://schemas.microsoft.com/office/drawing/2014/main" id="{7E87F03D-E6B3-D481-596A-BD9A31880C91}"/>
              </a:ext>
            </a:extLst>
          </p:cNvPr>
          <p:cNvSpPr/>
          <p:nvPr/>
        </p:nvSpPr>
        <p:spPr>
          <a:xfrm>
            <a:off x="3703174" y="2333832"/>
            <a:ext cx="1600200" cy="160020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tx1"/>
                </a:solidFill>
              </a:rPr>
              <a:t>Promote Mental Wellness, Increase Recovery &amp; Reduce Stigma</a:t>
            </a:r>
          </a:p>
        </p:txBody>
      </p:sp>
      <p:cxnSp>
        <p:nvCxnSpPr>
          <p:cNvPr id="14" name="Straight Connector 13">
            <a:extLst>
              <a:ext uri="{FF2B5EF4-FFF2-40B4-BE49-F238E27FC236}">
                <a16:creationId xmlns:a16="http://schemas.microsoft.com/office/drawing/2014/main" id="{E80DEAD9-0486-4FD2-9B5F-4F9867CA1783}"/>
              </a:ext>
            </a:extLst>
          </p:cNvPr>
          <p:cNvCxnSpPr>
            <a:cxnSpLocks/>
            <a:stCxn id="3" idx="5"/>
            <a:endCxn id="9" idx="1"/>
          </p:cNvCxnSpPr>
          <p:nvPr/>
        </p:nvCxnSpPr>
        <p:spPr>
          <a:xfrm>
            <a:off x="3387651" y="4373570"/>
            <a:ext cx="506936" cy="663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FC1E6CD-E9B6-7EEA-7C37-EE1E99F1FCE6}"/>
              </a:ext>
            </a:extLst>
          </p:cNvPr>
          <p:cNvCxnSpPr>
            <a:cxnSpLocks/>
            <a:stCxn id="3" idx="0"/>
            <a:endCxn id="10" idx="4"/>
          </p:cNvCxnSpPr>
          <p:nvPr/>
        </p:nvCxnSpPr>
        <p:spPr>
          <a:xfrm flipH="1" flipV="1">
            <a:off x="2820719" y="2845330"/>
            <a:ext cx="1176" cy="162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CAC4D07-E5D4-C0C2-E36F-CDB39388A5B4}"/>
              </a:ext>
            </a:extLst>
          </p:cNvPr>
          <p:cNvCxnSpPr>
            <a:cxnSpLocks/>
            <a:stCxn id="3" idx="3"/>
            <a:endCxn id="6" idx="7"/>
          </p:cNvCxnSpPr>
          <p:nvPr/>
        </p:nvCxnSpPr>
        <p:spPr>
          <a:xfrm flipH="1">
            <a:off x="1737850" y="4373570"/>
            <a:ext cx="518289" cy="602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9B3341B-3BCD-0618-C7B7-595E833199AA}"/>
              </a:ext>
            </a:extLst>
          </p:cNvPr>
          <p:cNvCxnSpPr>
            <a:cxnSpLocks/>
            <a:stCxn id="3" idx="7"/>
            <a:endCxn id="12" idx="2"/>
          </p:cNvCxnSpPr>
          <p:nvPr/>
        </p:nvCxnSpPr>
        <p:spPr>
          <a:xfrm flipV="1">
            <a:off x="3387651" y="3133932"/>
            <a:ext cx="315523" cy="1081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869E4D-113D-ED99-00CC-C25531FD2B87}"/>
              </a:ext>
            </a:extLst>
          </p:cNvPr>
          <p:cNvSpPr/>
          <p:nvPr/>
        </p:nvSpPr>
        <p:spPr>
          <a:xfrm>
            <a:off x="340416" y="2257779"/>
            <a:ext cx="1600200" cy="16002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tx1"/>
                </a:solidFill>
              </a:rPr>
              <a:t>Support Choice &amp; Inclusion</a:t>
            </a:r>
          </a:p>
        </p:txBody>
      </p:sp>
      <p:cxnSp>
        <p:nvCxnSpPr>
          <p:cNvPr id="19" name="Straight Connector 18">
            <a:extLst>
              <a:ext uri="{FF2B5EF4-FFF2-40B4-BE49-F238E27FC236}">
                <a16:creationId xmlns:a16="http://schemas.microsoft.com/office/drawing/2014/main" id="{26CCC745-0756-533B-FF2D-EE4C116E87E2}"/>
              </a:ext>
            </a:extLst>
          </p:cNvPr>
          <p:cNvCxnSpPr>
            <a:cxnSpLocks/>
            <a:stCxn id="3" idx="1"/>
            <a:endCxn id="11" idx="6"/>
          </p:cNvCxnSpPr>
          <p:nvPr/>
        </p:nvCxnSpPr>
        <p:spPr>
          <a:xfrm flipH="1" flipV="1">
            <a:off x="1940616" y="3057879"/>
            <a:ext cx="315523" cy="1841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E5D6F1B3-3471-2C30-8220-3009EBDD5520}"/>
              </a:ext>
            </a:extLst>
          </p:cNvPr>
          <p:cNvSpPr/>
          <p:nvPr/>
        </p:nvSpPr>
        <p:spPr>
          <a:xfrm>
            <a:off x="2021795" y="4797635"/>
            <a:ext cx="1600200" cy="16002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tx1"/>
                </a:solidFill>
              </a:rPr>
              <a:t>Expand Services for Individuals in the Justice System</a:t>
            </a:r>
          </a:p>
        </p:txBody>
      </p:sp>
      <p:cxnSp>
        <p:nvCxnSpPr>
          <p:cNvPr id="15" name="Straight Connector 14">
            <a:extLst>
              <a:ext uri="{FF2B5EF4-FFF2-40B4-BE49-F238E27FC236}">
                <a16:creationId xmlns:a16="http://schemas.microsoft.com/office/drawing/2014/main" id="{0209B1F2-C898-E7D1-8EA1-383E6F5D1842}"/>
              </a:ext>
            </a:extLst>
          </p:cNvPr>
          <p:cNvCxnSpPr>
            <a:cxnSpLocks/>
            <a:stCxn id="5" idx="0"/>
            <a:endCxn id="3" idx="4"/>
          </p:cNvCxnSpPr>
          <p:nvPr/>
        </p:nvCxnSpPr>
        <p:spPr>
          <a:xfrm flipV="1">
            <a:off x="2821895" y="4607914"/>
            <a:ext cx="0" cy="1897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2" name="Table 22">
            <a:extLst>
              <a:ext uri="{FF2B5EF4-FFF2-40B4-BE49-F238E27FC236}">
                <a16:creationId xmlns:a16="http://schemas.microsoft.com/office/drawing/2014/main" id="{CB3BAC3B-730E-50CC-CBEB-CAA0786F9459}"/>
              </a:ext>
            </a:extLst>
          </p:cNvPr>
          <p:cNvGraphicFramePr>
            <a:graphicFrameLocks noGrp="1"/>
          </p:cNvGraphicFramePr>
          <p:nvPr/>
        </p:nvGraphicFramePr>
        <p:xfrm>
          <a:off x="6040919" y="1592299"/>
          <a:ext cx="5936818" cy="2931160"/>
        </p:xfrm>
        <a:graphic>
          <a:graphicData uri="http://schemas.openxmlformats.org/drawingml/2006/table">
            <a:tbl>
              <a:tblPr firstRow="1" bandRow="1">
                <a:tableStyleId>{7DF18680-E054-41AD-8BC1-D1AEF772440D}</a:tableStyleId>
              </a:tblPr>
              <a:tblGrid>
                <a:gridCol w="5936818">
                  <a:extLst>
                    <a:ext uri="{9D8B030D-6E8A-4147-A177-3AD203B41FA5}">
                      <a16:colId xmlns:a16="http://schemas.microsoft.com/office/drawing/2014/main" val="2878891652"/>
                    </a:ext>
                  </a:extLst>
                </a:gridCol>
              </a:tblGrid>
              <a:tr h="370840">
                <a:tc>
                  <a:txBody>
                    <a:bodyPr/>
                    <a:lstStyle/>
                    <a:p>
                      <a:pPr algn="ctr"/>
                      <a:r>
                        <a:rPr lang="en-US" sz="1800">
                          <a:solidFill>
                            <a:schemeClr val="bg1"/>
                          </a:solidFill>
                        </a:rPr>
                        <a:t>Goals to Promote Mental Wellness, Increase Recovery &amp; Reduce Stigma</a:t>
                      </a:r>
                    </a:p>
                  </a:txBody>
                  <a:tcPr/>
                </a:tc>
                <a:extLst>
                  <a:ext uri="{0D108BD9-81ED-4DB2-BD59-A6C34878D82A}">
                    <a16:rowId xmlns:a16="http://schemas.microsoft.com/office/drawing/2014/main" val="2904842988"/>
                  </a:ext>
                </a:extLst>
              </a:tr>
              <a:tr h="370840">
                <a:tc>
                  <a:txBody>
                    <a:bodyPr/>
                    <a:lstStyle/>
                    <a:p>
                      <a:pPr marL="285750" indent="-285750" algn="l">
                        <a:buFont typeface="Arial" panose="020B0604020202020204" pitchFamily="34" charset="0"/>
                        <a:buChar char="•"/>
                      </a:pPr>
                      <a:r>
                        <a:rPr lang="en-US" sz="1800" kern="1200">
                          <a:solidFill>
                            <a:schemeClr val="dk1"/>
                          </a:solidFill>
                          <a:effectLst/>
                        </a:rPr>
                        <a:t>Increase timely access to services for evidence-based treatment for children, adolescents and adults.</a:t>
                      </a:r>
                      <a:endParaRPr lang="en-US" sz="1800"/>
                    </a:p>
                  </a:txBody>
                  <a:tcPr/>
                </a:tc>
                <a:extLst>
                  <a:ext uri="{0D108BD9-81ED-4DB2-BD59-A6C34878D82A}">
                    <a16:rowId xmlns:a16="http://schemas.microsoft.com/office/drawing/2014/main" val="4091750685"/>
                  </a:ext>
                </a:extLst>
              </a:tr>
              <a:tr h="370840">
                <a:tc>
                  <a:txBody>
                    <a:bodyPr/>
                    <a:lstStyle/>
                    <a:p>
                      <a:pPr marL="285750" marR="0" lvl="0" indent="-285750" algn="l" defTabSz="6857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dk1"/>
                          </a:solidFill>
                          <a:effectLst/>
                        </a:rPr>
                        <a:t>Make it easier for children, adolescents and adults to access services.</a:t>
                      </a:r>
                      <a:endParaRPr lang="en-US" sz="1800" kern="1200">
                        <a:solidFill>
                          <a:schemeClr val="dk1"/>
                        </a:solidFill>
                        <a:effectLst/>
                        <a:latin typeface="+mn-lt"/>
                        <a:ea typeface="+mn-ea"/>
                        <a:cs typeface="+mn-cs"/>
                      </a:endParaRPr>
                    </a:p>
                  </a:txBody>
                  <a:tcPr/>
                </a:tc>
                <a:extLst>
                  <a:ext uri="{0D108BD9-81ED-4DB2-BD59-A6C34878D82A}">
                    <a16:rowId xmlns:a16="http://schemas.microsoft.com/office/drawing/2014/main" val="3914131145"/>
                  </a:ext>
                </a:extLst>
              </a:tr>
              <a:tr h="370840">
                <a:tc>
                  <a:txBody>
                    <a:bodyPr/>
                    <a:lstStyle/>
                    <a:p>
                      <a:pPr marL="285750" marR="0" lvl="0" indent="-285750" algn="l" defTabSz="6857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dk1"/>
                          </a:solidFill>
                          <a:effectLst/>
                        </a:rPr>
                        <a:t>Prevent suicide at all ages.</a:t>
                      </a:r>
                      <a:endParaRPr lang="en-US" sz="1800" kern="1200">
                        <a:solidFill>
                          <a:schemeClr val="dk1"/>
                        </a:solidFill>
                        <a:effectLst/>
                        <a:latin typeface="+mn-lt"/>
                        <a:ea typeface="+mn-ea"/>
                        <a:cs typeface="+mn-cs"/>
                      </a:endParaRPr>
                    </a:p>
                  </a:txBody>
                  <a:tcPr/>
                </a:tc>
                <a:extLst>
                  <a:ext uri="{0D108BD9-81ED-4DB2-BD59-A6C34878D82A}">
                    <a16:rowId xmlns:a16="http://schemas.microsoft.com/office/drawing/2014/main" val="1516910672"/>
                  </a:ext>
                </a:extLst>
              </a:tr>
              <a:tr h="370840">
                <a:tc>
                  <a:txBody>
                    <a:bodyPr/>
                    <a:lstStyle/>
                    <a:p>
                      <a:pPr marL="285750" marR="0" lvl="0" indent="-285750" algn="l" defTabSz="6857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dk1"/>
                          </a:solidFill>
                          <a:effectLst/>
                        </a:rPr>
                        <a:t>Raise public awareness of mental health and wellness and reduce stigma related to help-seeking.</a:t>
                      </a:r>
                      <a:endParaRPr lang="en-US" sz="1800" kern="1200">
                        <a:solidFill>
                          <a:schemeClr val="dk1"/>
                        </a:solidFill>
                        <a:effectLst/>
                        <a:latin typeface="+mn-lt"/>
                        <a:ea typeface="+mn-ea"/>
                        <a:cs typeface="+mn-cs"/>
                      </a:endParaRPr>
                    </a:p>
                  </a:txBody>
                  <a:tcPr/>
                </a:tc>
                <a:extLst>
                  <a:ext uri="{0D108BD9-81ED-4DB2-BD59-A6C34878D82A}">
                    <a16:rowId xmlns:a16="http://schemas.microsoft.com/office/drawing/2014/main" val="214931354"/>
                  </a:ext>
                </a:extLst>
              </a:tr>
            </a:tbl>
          </a:graphicData>
        </a:graphic>
      </p:graphicFrame>
      <p:sp>
        <p:nvSpPr>
          <p:cNvPr id="28" name="Right Brace 27">
            <a:extLst>
              <a:ext uri="{FF2B5EF4-FFF2-40B4-BE49-F238E27FC236}">
                <a16:creationId xmlns:a16="http://schemas.microsoft.com/office/drawing/2014/main" id="{0F8D7D1E-567A-74B2-502F-0EB1F407AA74}"/>
              </a:ext>
            </a:extLst>
          </p:cNvPr>
          <p:cNvSpPr/>
          <p:nvPr/>
        </p:nvSpPr>
        <p:spPr>
          <a:xfrm rot="10800000">
            <a:off x="5546231" y="1592299"/>
            <a:ext cx="451757" cy="2931162"/>
          </a:xfrm>
          <a:prstGeom prst="rightBrace">
            <a:avLst>
              <a:gd name="adj1" fmla="val 8333"/>
              <a:gd name="adj2" fmla="val 46933"/>
            </a:avLst>
          </a:prstGeom>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itle 1">
            <a:extLst>
              <a:ext uri="{FF2B5EF4-FFF2-40B4-BE49-F238E27FC236}">
                <a16:creationId xmlns:a16="http://schemas.microsoft.com/office/drawing/2014/main" id="{A2BFC5EF-BD8E-3300-BFAB-05E378CC415E}"/>
              </a:ext>
            </a:extLst>
          </p:cNvPr>
          <p:cNvSpPr txBox="1">
            <a:spLocks/>
          </p:cNvSpPr>
          <p:nvPr/>
        </p:nvSpPr>
        <p:spPr>
          <a:xfrm>
            <a:off x="546755" y="240948"/>
            <a:ext cx="11199043" cy="876300"/>
          </a:xfrm>
          <a:prstGeom prst="rect">
            <a:avLst/>
          </a:prstGeom>
          <a:solidFill>
            <a:schemeClr val="accent4"/>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chemeClr val="bg1"/>
                </a:solidFill>
                <a:latin typeface="+mn-lt"/>
              </a:rPr>
              <a:t>Promote Mental Wellness, Increase Recovery &amp; Reduce Stigma</a:t>
            </a:r>
          </a:p>
        </p:txBody>
      </p:sp>
    </p:spTree>
    <p:extLst>
      <p:ext uri="{BB962C8B-B14F-4D97-AF65-F5344CB8AC3E}">
        <p14:creationId xmlns:p14="http://schemas.microsoft.com/office/powerpoint/2010/main" val="2255513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2BB6AC32-F304-0EED-525C-A7803DADEB41}"/>
              </a:ext>
            </a:extLst>
          </p:cNvPr>
          <p:cNvSpPr/>
          <p:nvPr/>
        </p:nvSpPr>
        <p:spPr>
          <a:xfrm>
            <a:off x="8588482" y="3069858"/>
            <a:ext cx="1600200" cy="16002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bg1"/>
                </a:solidFill>
              </a:rPr>
              <a:t>2024-2029 Priorities</a:t>
            </a:r>
          </a:p>
        </p:txBody>
      </p:sp>
      <p:sp>
        <p:nvSpPr>
          <p:cNvPr id="6" name="Oval 5">
            <a:extLst>
              <a:ext uri="{FF2B5EF4-FFF2-40B4-BE49-F238E27FC236}">
                <a16:creationId xmlns:a16="http://schemas.microsoft.com/office/drawing/2014/main" id="{FCB5F2C6-D3E5-3E47-69C3-448FAF0C5F9D}"/>
              </a:ext>
            </a:extLst>
          </p:cNvPr>
          <p:cNvSpPr/>
          <p:nvPr/>
        </p:nvSpPr>
        <p:spPr>
          <a:xfrm>
            <a:off x="6938681" y="4261652"/>
            <a:ext cx="1600200" cy="16002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tx1"/>
                </a:solidFill>
              </a:rPr>
              <a:t>Prevent Substance Misuse &amp; Overdose</a:t>
            </a:r>
          </a:p>
        </p:txBody>
      </p:sp>
      <p:sp>
        <p:nvSpPr>
          <p:cNvPr id="9" name="Oval 8">
            <a:extLst>
              <a:ext uri="{FF2B5EF4-FFF2-40B4-BE49-F238E27FC236}">
                <a16:creationId xmlns:a16="http://schemas.microsoft.com/office/drawing/2014/main" id="{FDDD6E69-975E-A28B-2E0E-B588A648076F}"/>
              </a:ext>
            </a:extLst>
          </p:cNvPr>
          <p:cNvSpPr/>
          <p:nvPr/>
        </p:nvSpPr>
        <p:spPr>
          <a:xfrm>
            <a:off x="10226930" y="4267675"/>
            <a:ext cx="1600200" cy="16002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tx1"/>
                </a:solidFill>
              </a:rPr>
              <a:t>Strengthen the Crisis System</a:t>
            </a:r>
          </a:p>
        </p:txBody>
      </p:sp>
      <p:sp>
        <p:nvSpPr>
          <p:cNvPr id="10" name="Oval 9">
            <a:extLst>
              <a:ext uri="{FF2B5EF4-FFF2-40B4-BE49-F238E27FC236}">
                <a16:creationId xmlns:a16="http://schemas.microsoft.com/office/drawing/2014/main" id="{5794B002-792D-F8D9-EE35-325C97387B2C}"/>
              </a:ext>
            </a:extLst>
          </p:cNvPr>
          <p:cNvSpPr/>
          <p:nvPr/>
        </p:nvSpPr>
        <p:spPr>
          <a:xfrm>
            <a:off x="8588482" y="1244854"/>
            <a:ext cx="1600200" cy="16002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tx1"/>
                </a:solidFill>
              </a:rPr>
              <a:t>Strengthen the Workforce</a:t>
            </a:r>
          </a:p>
        </p:txBody>
      </p:sp>
      <p:sp>
        <p:nvSpPr>
          <p:cNvPr id="12" name="Oval 11">
            <a:extLst>
              <a:ext uri="{FF2B5EF4-FFF2-40B4-BE49-F238E27FC236}">
                <a16:creationId xmlns:a16="http://schemas.microsoft.com/office/drawing/2014/main" id="{7E87F03D-E6B3-D481-596A-BD9A31880C91}"/>
              </a:ext>
            </a:extLst>
          </p:cNvPr>
          <p:cNvSpPr/>
          <p:nvPr/>
        </p:nvSpPr>
        <p:spPr>
          <a:xfrm>
            <a:off x="10269861" y="2395976"/>
            <a:ext cx="1600200" cy="16002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tx1"/>
                </a:solidFill>
              </a:rPr>
              <a:t>Promote Mental Wellness, Increase Recovery &amp; Reduce Stigma</a:t>
            </a:r>
          </a:p>
        </p:txBody>
      </p:sp>
      <p:cxnSp>
        <p:nvCxnSpPr>
          <p:cNvPr id="14" name="Straight Connector 13">
            <a:extLst>
              <a:ext uri="{FF2B5EF4-FFF2-40B4-BE49-F238E27FC236}">
                <a16:creationId xmlns:a16="http://schemas.microsoft.com/office/drawing/2014/main" id="{E80DEAD9-0486-4FD2-9B5F-4F9867CA1783}"/>
              </a:ext>
            </a:extLst>
          </p:cNvPr>
          <p:cNvCxnSpPr>
            <a:cxnSpLocks/>
            <a:stCxn id="3" idx="5"/>
            <a:endCxn id="9" idx="1"/>
          </p:cNvCxnSpPr>
          <p:nvPr/>
        </p:nvCxnSpPr>
        <p:spPr>
          <a:xfrm>
            <a:off x="9954338" y="4435714"/>
            <a:ext cx="506936" cy="663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FC1E6CD-E9B6-7EEA-7C37-EE1E99F1FCE6}"/>
              </a:ext>
            </a:extLst>
          </p:cNvPr>
          <p:cNvCxnSpPr>
            <a:cxnSpLocks/>
            <a:stCxn id="3" idx="0"/>
            <a:endCxn id="10" idx="4"/>
          </p:cNvCxnSpPr>
          <p:nvPr/>
        </p:nvCxnSpPr>
        <p:spPr>
          <a:xfrm flipV="1">
            <a:off x="9388582" y="2845054"/>
            <a:ext cx="0" cy="2248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CAC4D07-E5D4-C0C2-E36F-CDB39388A5B4}"/>
              </a:ext>
            </a:extLst>
          </p:cNvPr>
          <p:cNvCxnSpPr>
            <a:cxnSpLocks/>
            <a:stCxn id="3" idx="3"/>
            <a:endCxn id="6" idx="7"/>
          </p:cNvCxnSpPr>
          <p:nvPr/>
        </p:nvCxnSpPr>
        <p:spPr>
          <a:xfrm flipH="1">
            <a:off x="8304537" y="4435714"/>
            <a:ext cx="518289" cy="602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9B3341B-3BCD-0618-C7B7-595E833199AA}"/>
              </a:ext>
            </a:extLst>
          </p:cNvPr>
          <p:cNvCxnSpPr>
            <a:cxnSpLocks/>
            <a:stCxn id="3" idx="7"/>
            <a:endCxn id="12" idx="2"/>
          </p:cNvCxnSpPr>
          <p:nvPr/>
        </p:nvCxnSpPr>
        <p:spPr>
          <a:xfrm flipV="1">
            <a:off x="9954338" y="3196076"/>
            <a:ext cx="315523" cy="1081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869E4D-113D-ED99-00CC-C25531FD2B87}"/>
              </a:ext>
            </a:extLst>
          </p:cNvPr>
          <p:cNvSpPr/>
          <p:nvPr/>
        </p:nvSpPr>
        <p:spPr>
          <a:xfrm>
            <a:off x="6907103" y="2319923"/>
            <a:ext cx="1600200" cy="1600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tx1"/>
                </a:solidFill>
              </a:rPr>
              <a:t>Support Choice &amp; Inclusion</a:t>
            </a:r>
          </a:p>
        </p:txBody>
      </p:sp>
      <p:cxnSp>
        <p:nvCxnSpPr>
          <p:cNvPr id="19" name="Straight Connector 18">
            <a:extLst>
              <a:ext uri="{FF2B5EF4-FFF2-40B4-BE49-F238E27FC236}">
                <a16:creationId xmlns:a16="http://schemas.microsoft.com/office/drawing/2014/main" id="{26CCC745-0756-533B-FF2D-EE4C116E87E2}"/>
              </a:ext>
            </a:extLst>
          </p:cNvPr>
          <p:cNvCxnSpPr>
            <a:cxnSpLocks/>
            <a:stCxn id="3" idx="1"/>
            <a:endCxn id="11" idx="6"/>
          </p:cNvCxnSpPr>
          <p:nvPr/>
        </p:nvCxnSpPr>
        <p:spPr>
          <a:xfrm flipH="1" flipV="1">
            <a:off x="8507303" y="3120023"/>
            <a:ext cx="315523" cy="1841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E5D6F1B3-3471-2C30-8220-3009EBDD5520}"/>
              </a:ext>
            </a:extLst>
          </p:cNvPr>
          <p:cNvSpPr/>
          <p:nvPr/>
        </p:nvSpPr>
        <p:spPr>
          <a:xfrm>
            <a:off x="8588482" y="4859779"/>
            <a:ext cx="1600200" cy="16002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tx1"/>
                </a:solidFill>
              </a:rPr>
              <a:t>Expand Services for Individuals in the Justice System</a:t>
            </a:r>
          </a:p>
        </p:txBody>
      </p:sp>
      <p:cxnSp>
        <p:nvCxnSpPr>
          <p:cNvPr id="15" name="Straight Connector 14">
            <a:extLst>
              <a:ext uri="{FF2B5EF4-FFF2-40B4-BE49-F238E27FC236}">
                <a16:creationId xmlns:a16="http://schemas.microsoft.com/office/drawing/2014/main" id="{0209B1F2-C898-E7D1-8EA1-383E6F5D1842}"/>
              </a:ext>
            </a:extLst>
          </p:cNvPr>
          <p:cNvCxnSpPr>
            <a:cxnSpLocks/>
            <a:stCxn id="5" idx="0"/>
            <a:endCxn id="3" idx="4"/>
          </p:cNvCxnSpPr>
          <p:nvPr/>
        </p:nvCxnSpPr>
        <p:spPr>
          <a:xfrm flipV="1">
            <a:off x="9388582" y="4670058"/>
            <a:ext cx="0" cy="1897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2" name="Table 22">
            <a:extLst>
              <a:ext uri="{FF2B5EF4-FFF2-40B4-BE49-F238E27FC236}">
                <a16:creationId xmlns:a16="http://schemas.microsoft.com/office/drawing/2014/main" id="{CB3BAC3B-730E-50CC-CBEB-CAA0786F9459}"/>
              </a:ext>
            </a:extLst>
          </p:cNvPr>
          <p:cNvGraphicFramePr>
            <a:graphicFrameLocks noGrp="1"/>
          </p:cNvGraphicFramePr>
          <p:nvPr/>
        </p:nvGraphicFramePr>
        <p:xfrm>
          <a:off x="366183" y="1971854"/>
          <a:ext cx="5936818" cy="3479800"/>
        </p:xfrm>
        <a:graphic>
          <a:graphicData uri="http://schemas.openxmlformats.org/drawingml/2006/table">
            <a:tbl>
              <a:tblPr firstRow="1" bandRow="1">
                <a:tableStyleId>{93296810-A885-4BE3-A3E7-6D5BEEA58F35}</a:tableStyleId>
              </a:tblPr>
              <a:tblGrid>
                <a:gridCol w="5936818">
                  <a:extLst>
                    <a:ext uri="{9D8B030D-6E8A-4147-A177-3AD203B41FA5}">
                      <a16:colId xmlns:a16="http://schemas.microsoft.com/office/drawing/2014/main" val="2878891652"/>
                    </a:ext>
                  </a:extLst>
                </a:gridCol>
              </a:tblGrid>
              <a:tr h="370840">
                <a:tc>
                  <a:txBody>
                    <a:bodyPr/>
                    <a:lstStyle/>
                    <a:p>
                      <a:pPr algn="ctr"/>
                      <a:r>
                        <a:rPr lang="en-US" sz="1800">
                          <a:solidFill>
                            <a:schemeClr val="bg1"/>
                          </a:solidFill>
                        </a:rPr>
                        <a:t>Goals to Support Choice &amp; Inclusion</a:t>
                      </a:r>
                    </a:p>
                  </a:txBody>
                  <a:tcPr/>
                </a:tc>
                <a:extLst>
                  <a:ext uri="{0D108BD9-81ED-4DB2-BD59-A6C34878D82A}">
                    <a16:rowId xmlns:a16="http://schemas.microsoft.com/office/drawing/2014/main" val="2904842988"/>
                  </a:ext>
                </a:extLst>
              </a:tr>
              <a:tr h="370840">
                <a:tc>
                  <a:txBody>
                    <a:bodyPr/>
                    <a:lstStyle/>
                    <a:p>
                      <a:pPr marL="285750" indent="-285750" algn="l">
                        <a:buFont typeface="Arial" panose="020B0604020202020204" pitchFamily="34" charset="0"/>
                        <a:buChar char="•"/>
                      </a:pPr>
                      <a:r>
                        <a:rPr lang="en-US" sz="1800" kern="1200">
                          <a:solidFill>
                            <a:schemeClr val="dk1"/>
                          </a:solidFill>
                          <a:effectLst/>
                          <a:latin typeface="+mn-lt"/>
                          <a:ea typeface="+mn-ea"/>
                          <a:cs typeface="+mn-cs"/>
                        </a:rPr>
                        <a:t>Increase the number of people with intellectual and developmental disabilities receiving services. </a:t>
                      </a:r>
                      <a:endParaRPr lang="en-US" sz="1800"/>
                    </a:p>
                  </a:txBody>
                  <a:tcPr/>
                </a:tc>
                <a:extLst>
                  <a:ext uri="{0D108BD9-81ED-4DB2-BD59-A6C34878D82A}">
                    <a16:rowId xmlns:a16="http://schemas.microsoft.com/office/drawing/2014/main" val="4091750685"/>
                  </a:ext>
                </a:extLst>
              </a:tr>
              <a:tr h="370840">
                <a:tc>
                  <a:txBody>
                    <a:bodyPr/>
                    <a:lstStyle/>
                    <a:p>
                      <a:pPr marL="285750" marR="0" lvl="0" indent="-285750" algn="l" defTabSz="6857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latin typeface="+mn-lt"/>
                          <a:ea typeface="+mn-ea"/>
                          <a:cs typeface="+mn-cs"/>
                        </a:rPr>
                        <a:t>Increase the number of people with traumatic brain injury receiving services.</a:t>
                      </a:r>
                    </a:p>
                  </a:txBody>
                  <a:tcPr/>
                </a:tc>
                <a:extLst>
                  <a:ext uri="{0D108BD9-81ED-4DB2-BD59-A6C34878D82A}">
                    <a16:rowId xmlns:a16="http://schemas.microsoft.com/office/drawing/2014/main" val="3914131145"/>
                  </a:ext>
                </a:extLst>
              </a:tr>
              <a:tr h="370840">
                <a:tc>
                  <a:txBody>
                    <a:bodyPr/>
                    <a:lstStyle/>
                    <a:p>
                      <a:pPr marL="285750" marR="0" lvl="0" indent="-285750" algn="l" defTabSz="6857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dk1"/>
                          </a:solidFill>
                          <a:effectLst/>
                          <a:latin typeface="+mn-lt"/>
                          <a:ea typeface="+mn-ea"/>
                          <a:cs typeface="+mn-cs"/>
                        </a:rPr>
                        <a:t>Increase the number of people who are in and maintain independent housing.</a:t>
                      </a:r>
                    </a:p>
                  </a:txBody>
                  <a:tcPr/>
                </a:tc>
                <a:extLst>
                  <a:ext uri="{0D108BD9-81ED-4DB2-BD59-A6C34878D82A}">
                    <a16:rowId xmlns:a16="http://schemas.microsoft.com/office/drawing/2014/main" val="1516910672"/>
                  </a:ext>
                </a:extLst>
              </a:tr>
              <a:tr h="370840">
                <a:tc>
                  <a:txBody>
                    <a:bodyPr/>
                    <a:lstStyle/>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US" sz="1800" kern="1200">
                          <a:solidFill>
                            <a:schemeClr val="dk1"/>
                          </a:solidFill>
                          <a:effectLst/>
                          <a:latin typeface="+mn-lt"/>
                          <a:ea typeface="+mn-ea"/>
                          <a:cs typeface="+mn-cs"/>
                        </a:rPr>
                        <a:t>Increase the number of people who are employed and maintain supported employment (e.g., Individual Placement and Supported Employment Program, Competitive Integrated Employment).</a:t>
                      </a:r>
                    </a:p>
                  </a:txBody>
                  <a:tcPr/>
                </a:tc>
                <a:extLst>
                  <a:ext uri="{0D108BD9-81ED-4DB2-BD59-A6C34878D82A}">
                    <a16:rowId xmlns:a16="http://schemas.microsoft.com/office/drawing/2014/main" val="214931354"/>
                  </a:ext>
                </a:extLst>
              </a:tr>
            </a:tbl>
          </a:graphicData>
        </a:graphic>
      </p:graphicFrame>
      <p:sp>
        <p:nvSpPr>
          <p:cNvPr id="28" name="Right Brace 27">
            <a:extLst>
              <a:ext uri="{FF2B5EF4-FFF2-40B4-BE49-F238E27FC236}">
                <a16:creationId xmlns:a16="http://schemas.microsoft.com/office/drawing/2014/main" id="{0F8D7D1E-567A-74B2-502F-0EB1F407AA74}"/>
              </a:ext>
            </a:extLst>
          </p:cNvPr>
          <p:cNvSpPr/>
          <p:nvPr/>
        </p:nvSpPr>
        <p:spPr>
          <a:xfrm>
            <a:off x="6374167" y="1971854"/>
            <a:ext cx="451757" cy="3479800"/>
          </a:xfrm>
          <a:prstGeom prst="rightBrace">
            <a:avLst>
              <a:gd name="adj1" fmla="val 8333"/>
              <a:gd name="adj2" fmla="val 33345"/>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itle 1">
            <a:extLst>
              <a:ext uri="{FF2B5EF4-FFF2-40B4-BE49-F238E27FC236}">
                <a16:creationId xmlns:a16="http://schemas.microsoft.com/office/drawing/2014/main" id="{17E58EC2-5D74-70B0-1756-CB6B17BA3F85}"/>
              </a:ext>
            </a:extLst>
          </p:cNvPr>
          <p:cNvSpPr txBox="1">
            <a:spLocks/>
          </p:cNvSpPr>
          <p:nvPr/>
        </p:nvSpPr>
        <p:spPr>
          <a:xfrm>
            <a:off x="838200" y="240948"/>
            <a:ext cx="10515600" cy="876300"/>
          </a:xfrm>
          <a:prstGeom prst="rect">
            <a:avLst/>
          </a:prstGeom>
          <a:solidFill>
            <a:schemeClr val="accent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chemeClr val="bg1"/>
                </a:solidFill>
                <a:latin typeface="+mn-lt"/>
              </a:rPr>
              <a:t>Support Choice &amp; Inclusion</a:t>
            </a:r>
          </a:p>
        </p:txBody>
      </p:sp>
    </p:spTree>
    <p:extLst>
      <p:ext uri="{BB962C8B-B14F-4D97-AF65-F5344CB8AC3E}">
        <p14:creationId xmlns:p14="http://schemas.microsoft.com/office/powerpoint/2010/main" val="1317618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2BB6AC32-F304-0EED-525C-A7803DADEB41}"/>
              </a:ext>
            </a:extLst>
          </p:cNvPr>
          <p:cNvSpPr/>
          <p:nvPr/>
        </p:nvSpPr>
        <p:spPr>
          <a:xfrm>
            <a:off x="8588482" y="3069858"/>
            <a:ext cx="1600200" cy="16002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bg1"/>
                </a:solidFill>
              </a:rPr>
              <a:t>2024-2029 Priorities</a:t>
            </a:r>
          </a:p>
        </p:txBody>
      </p:sp>
      <p:sp>
        <p:nvSpPr>
          <p:cNvPr id="6" name="Oval 5">
            <a:extLst>
              <a:ext uri="{FF2B5EF4-FFF2-40B4-BE49-F238E27FC236}">
                <a16:creationId xmlns:a16="http://schemas.microsoft.com/office/drawing/2014/main" id="{FCB5F2C6-D3E5-3E47-69C3-448FAF0C5F9D}"/>
              </a:ext>
            </a:extLst>
          </p:cNvPr>
          <p:cNvSpPr/>
          <p:nvPr/>
        </p:nvSpPr>
        <p:spPr>
          <a:xfrm>
            <a:off x="6938681" y="4261652"/>
            <a:ext cx="1600200" cy="1600200"/>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tx1"/>
                </a:solidFill>
              </a:rPr>
              <a:t>Prevent Substance Misuse &amp; Overdose</a:t>
            </a:r>
          </a:p>
        </p:txBody>
      </p:sp>
      <p:sp>
        <p:nvSpPr>
          <p:cNvPr id="9" name="Oval 8">
            <a:extLst>
              <a:ext uri="{FF2B5EF4-FFF2-40B4-BE49-F238E27FC236}">
                <a16:creationId xmlns:a16="http://schemas.microsoft.com/office/drawing/2014/main" id="{FDDD6E69-975E-A28B-2E0E-B588A648076F}"/>
              </a:ext>
            </a:extLst>
          </p:cNvPr>
          <p:cNvSpPr/>
          <p:nvPr/>
        </p:nvSpPr>
        <p:spPr>
          <a:xfrm>
            <a:off x="10226930" y="4267675"/>
            <a:ext cx="1600200" cy="16002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tx1"/>
                </a:solidFill>
              </a:rPr>
              <a:t>Strengthen the Crisis System</a:t>
            </a:r>
          </a:p>
        </p:txBody>
      </p:sp>
      <p:sp>
        <p:nvSpPr>
          <p:cNvPr id="10" name="Oval 9">
            <a:extLst>
              <a:ext uri="{FF2B5EF4-FFF2-40B4-BE49-F238E27FC236}">
                <a16:creationId xmlns:a16="http://schemas.microsoft.com/office/drawing/2014/main" id="{5794B002-792D-F8D9-EE35-325C97387B2C}"/>
              </a:ext>
            </a:extLst>
          </p:cNvPr>
          <p:cNvSpPr/>
          <p:nvPr/>
        </p:nvSpPr>
        <p:spPr>
          <a:xfrm>
            <a:off x="8588482" y="1244854"/>
            <a:ext cx="1600200" cy="16002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tx1"/>
                </a:solidFill>
              </a:rPr>
              <a:t>Strengthen the Workforce</a:t>
            </a:r>
          </a:p>
        </p:txBody>
      </p:sp>
      <p:sp>
        <p:nvSpPr>
          <p:cNvPr id="12" name="Oval 11">
            <a:extLst>
              <a:ext uri="{FF2B5EF4-FFF2-40B4-BE49-F238E27FC236}">
                <a16:creationId xmlns:a16="http://schemas.microsoft.com/office/drawing/2014/main" id="{7E87F03D-E6B3-D481-596A-BD9A31880C91}"/>
              </a:ext>
            </a:extLst>
          </p:cNvPr>
          <p:cNvSpPr/>
          <p:nvPr/>
        </p:nvSpPr>
        <p:spPr>
          <a:xfrm>
            <a:off x="10269861" y="2395976"/>
            <a:ext cx="1600200" cy="16002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tx1"/>
                </a:solidFill>
              </a:rPr>
              <a:t>Promote Mental Wellness, Increase Recovery &amp; Reduce Stigma</a:t>
            </a:r>
          </a:p>
        </p:txBody>
      </p:sp>
      <p:cxnSp>
        <p:nvCxnSpPr>
          <p:cNvPr id="14" name="Straight Connector 13">
            <a:extLst>
              <a:ext uri="{FF2B5EF4-FFF2-40B4-BE49-F238E27FC236}">
                <a16:creationId xmlns:a16="http://schemas.microsoft.com/office/drawing/2014/main" id="{E80DEAD9-0486-4FD2-9B5F-4F9867CA1783}"/>
              </a:ext>
            </a:extLst>
          </p:cNvPr>
          <p:cNvCxnSpPr>
            <a:cxnSpLocks/>
            <a:stCxn id="3" idx="5"/>
            <a:endCxn id="9" idx="1"/>
          </p:cNvCxnSpPr>
          <p:nvPr/>
        </p:nvCxnSpPr>
        <p:spPr>
          <a:xfrm>
            <a:off x="9954338" y="4435714"/>
            <a:ext cx="506936" cy="663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FC1E6CD-E9B6-7EEA-7C37-EE1E99F1FCE6}"/>
              </a:ext>
            </a:extLst>
          </p:cNvPr>
          <p:cNvCxnSpPr>
            <a:cxnSpLocks/>
            <a:stCxn id="3" idx="0"/>
            <a:endCxn id="10" idx="4"/>
          </p:cNvCxnSpPr>
          <p:nvPr/>
        </p:nvCxnSpPr>
        <p:spPr>
          <a:xfrm flipV="1">
            <a:off x="9388582" y="2845054"/>
            <a:ext cx="0" cy="2248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CAC4D07-E5D4-C0C2-E36F-CDB39388A5B4}"/>
              </a:ext>
            </a:extLst>
          </p:cNvPr>
          <p:cNvCxnSpPr>
            <a:cxnSpLocks/>
            <a:stCxn id="3" idx="3"/>
            <a:endCxn id="6" idx="7"/>
          </p:cNvCxnSpPr>
          <p:nvPr/>
        </p:nvCxnSpPr>
        <p:spPr>
          <a:xfrm flipH="1">
            <a:off x="8304537" y="4435714"/>
            <a:ext cx="518289" cy="602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9B3341B-3BCD-0618-C7B7-595E833199AA}"/>
              </a:ext>
            </a:extLst>
          </p:cNvPr>
          <p:cNvCxnSpPr>
            <a:cxnSpLocks/>
            <a:stCxn id="3" idx="7"/>
            <a:endCxn id="12" idx="2"/>
          </p:cNvCxnSpPr>
          <p:nvPr/>
        </p:nvCxnSpPr>
        <p:spPr>
          <a:xfrm flipV="1">
            <a:off x="9954338" y="3196076"/>
            <a:ext cx="315523" cy="1081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869E4D-113D-ED99-00CC-C25531FD2B87}"/>
              </a:ext>
            </a:extLst>
          </p:cNvPr>
          <p:cNvSpPr/>
          <p:nvPr/>
        </p:nvSpPr>
        <p:spPr>
          <a:xfrm>
            <a:off x="6907103" y="2319923"/>
            <a:ext cx="1600200" cy="16002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tx1"/>
                </a:solidFill>
              </a:rPr>
              <a:t>Support Choice &amp; Inclusion</a:t>
            </a:r>
          </a:p>
        </p:txBody>
      </p:sp>
      <p:cxnSp>
        <p:nvCxnSpPr>
          <p:cNvPr id="19" name="Straight Connector 18">
            <a:extLst>
              <a:ext uri="{FF2B5EF4-FFF2-40B4-BE49-F238E27FC236}">
                <a16:creationId xmlns:a16="http://schemas.microsoft.com/office/drawing/2014/main" id="{26CCC745-0756-533B-FF2D-EE4C116E87E2}"/>
              </a:ext>
            </a:extLst>
          </p:cNvPr>
          <p:cNvCxnSpPr>
            <a:cxnSpLocks/>
            <a:stCxn id="3" idx="1"/>
            <a:endCxn id="11" idx="6"/>
          </p:cNvCxnSpPr>
          <p:nvPr/>
        </p:nvCxnSpPr>
        <p:spPr>
          <a:xfrm flipH="1" flipV="1">
            <a:off x="8507303" y="3120023"/>
            <a:ext cx="315523" cy="1841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E5D6F1B3-3471-2C30-8220-3009EBDD5520}"/>
              </a:ext>
            </a:extLst>
          </p:cNvPr>
          <p:cNvSpPr/>
          <p:nvPr/>
        </p:nvSpPr>
        <p:spPr>
          <a:xfrm>
            <a:off x="8588482" y="4859779"/>
            <a:ext cx="1600200" cy="16002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tx1"/>
                </a:solidFill>
              </a:rPr>
              <a:t>Expand Services for Individuals in the Justice System</a:t>
            </a:r>
          </a:p>
        </p:txBody>
      </p:sp>
      <p:cxnSp>
        <p:nvCxnSpPr>
          <p:cNvPr id="15" name="Straight Connector 14">
            <a:extLst>
              <a:ext uri="{FF2B5EF4-FFF2-40B4-BE49-F238E27FC236}">
                <a16:creationId xmlns:a16="http://schemas.microsoft.com/office/drawing/2014/main" id="{0209B1F2-C898-E7D1-8EA1-383E6F5D1842}"/>
              </a:ext>
            </a:extLst>
          </p:cNvPr>
          <p:cNvCxnSpPr>
            <a:cxnSpLocks/>
            <a:stCxn id="5" idx="0"/>
            <a:endCxn id="3" idx="4"/>
          </p:cNvCxnSpPr>
          <p:nvPr/>
        </p:nvCxnSpPr>
        <p:spPr>
          <a:xfrm flipV="1">
            <a:off x="9388582" y="4670058"/>
            <a:ext cx="0" cy="1897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2" name="Table 22">
            <a:extLst>
              <a:ext uri="{FF2B5EF4-FFF2-40B4-BE49-F238E27FC236}">
                <a16:creationId xmlns:a16="http://schemas.microsoft.com/office/drawing/2014/main" id="{CB3BAC3B-730E-50CC-CBEB-CAA0786F9459}"/>
              </a:ext>
            </a:extLst>
          </p:cNvPr>
          <p:cNvGraphicFramePr>
            <a:graphicFrameLocks noGrp="1"/>
          </p:cNvGraphicFramePr>
          <p:nvPr/>
        </p:nvGraphicFramePr>
        <p:xfrm>
          <a:off x="415784" y="3450162"/>
          <a:ext cx="5936818" cy="2936240"/>
        </p:xfrm>
        <a:graphic>
          <a:graphicData uri="http://schemas.openxmlformats.org/drawingml/2006/table">
            <a:tbl>
              <a:tblPr firstRow="1" bandRow="1">
                <a:tableStyleId>{F5AB1C69-6EDB-4FF4-983F-18BD219EF322}</a:tableStyleId>
              </a:tblPr>
              <a:tblGrid>
                <a:gridCol w="5936818">
                  <a:extLst>
                    <a:ext uri="{9D8B030D-6E8A-4147-A177-3AD203B41FA5}">
                      <a16:colId xmlns:a16="http://schemas.microsoft.com/office/drawing/2014/main" val="2878891652"/>
                    </a:ext>
                  </a:extLst>
                </a:gridCol>
              </a:tblGrid>
              <a:tr h="370840">
                <a:tc>
                  <a:txBody>
                    <a:bodyPr/>
                    <a:lstStyle/>
                    <a:p>
                      <a:pPr algn="ctr"/>
                      <a:r>
                        <a:rPr lang="en-US" sz="1800">
                          <a:solidFill>
                            <a:schemeClr val="bg1"/>
                          </a:solidFill>
                        </a:rPr>
                        <a:t>Goals to Prevent Substance Misuse &amp; Overdose</a:t>
                      </a:r>
                    </a:p>
                  </a:txBody>
                  <a:tcPr/>
                </a:tc>
                <a:extLst>
                  <a:ext uri="{0D108BD9-81ED-4DB2-BD59-A6C34878D82A}">
                    <a16:rowId xmlns:a16="http://schemas.microsoft.com/office/drawing/2014/main" val="2904842988"/>
                  </a:ext>
                </a:extLst>
              </a:tr>
              <a:tr h="370840">
                <a:tc>
                  <a:txBody>
                    <a:bodyPr/>
                    <a:lstStyle/>
                    <a:p>
                      <a:pPr marL="285750" indent="-285750" algn="l">
                        <a:buFont typeface="Arial" panose="020B0604020202020204" pitchFamily="34" charset="0"/>
                        <a:buChar char="•"/>
                      </a:pPr>
                      <a:r>
                        <a:rPr lang="en-US" sz="1800" kern="1200">
                          <a:solidFill>
                            <a:schemeClr val="dk1"/>
                          </a:solidFill>
                          <a:effectLst/>
                        </a:rPr>
                        <a:t>Promote use of evidence-based primary prevention strategies to prevent initial substance exposure or use in children and adolescents.</a:t>
                      </a:r>
                      <a:endParaRPr lang="en-US" sz="1800"/>
                    </a:p>
                  </a:txBody>
                  <a:tcPr/>
                </a:tc>
                <a:extLst>
                  <a:ext uri="{0D108BD9-81ED-4DB2-BD59-A6C34878D82A}">
                    <a16:rowId xmlns:a16="http://schemas.microsoft.com/office/drawing/2014/main" val="4091750685"/>
                  </a:ext>
                </a:extLst>
              </a:tr>
              <a:tr h="370840">
                <a:tc>
                  <a:txBody>
                    <a:bodyPr/>
                    <a:lstStyle/>
                    <a:p>
                      <a:pPr marL="285750" marR="0" lvl="0" indent="-285750" algn="l" defTabSz="6857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dk1"/>
                          </a:solidFill>
                          <a:effectLst/>
                        </a:rPr>
                        <a:t>Raise public awareness on substance misuse and accessibility of services and supports.</a:t>
                      </a:r>
                      <a:endParaRPr lang="en-US" sz="1800" kern="1200">
                        <a:solidFill>
                          <a:schemeClr val="dk1"/>
                        </a:solidFill>
                        <a:effectLst/>
                        <a:latin typeface="+mn-lt"/>
                        <a:ea typeface="+mn-ea"/>
                        <a:cs typeface="+mn-cs"/>
                      </a:endParaRPr>
                    </a:p>
                  </a:txBody>
                  <a:tcPr/>
                </a:tc>
                <a:extLst>
                  <a:ext uri="{0D108BD9-81ED-4DB2-BD59-A6C34878D82A}">
                    <a16:rowId xmlns:a16="http://schemas.microsoft.com/office/drawing/2014/main" val="3914131145"/>
                  </a:ext>
                </a:extLst>
              </a:tr>
              <a:tr h="370840">
                <a:tc>
                  <a:txBody>
                    <a:bodyPr/>
                    <a:lstStyle/>
                    <a:p>
                      <a:pPr marL="285750" marR="0" lvl="0" indent="-285750" algn="l" defTabSz="6857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dk1"/>
                          </a:solidFill>
                          <a:effectLst/>
                        </a:rPr>
                        <a:t>Increase the number of individuals in Medicaid receiving evidence-based substance use disorder services.</a:t>
                      </a:r>
                      <a:endParaRPr lang="en-US" sz="1800" kern="1200">
                        <a:solidFill>
                          <a:schemeClr val="dk1"/>
                        </a:solidFill>
                        <a:effectLst/>
                        <a:latin typeface="+mn-lt"/>
                        <a:ea typeface="+mn-ea"/>
                        <a:cs typeface="+mn-cs"/>
                      </a:endParaRPr>
                    </a:p>
                  </a:txBody>
                  <a:tcPr/>
                </a:tc>
                <a:extLst>
                  <a:ext uri="{0D108BD9-81ED-4DB2-BD59-A6C34878D82A}">
                    <a16:rowId xmlns:a16="http://schemas.microsoft.com/office/drawing/2014/main" val="1516910672"/>
                  </a:ext>
                </a:extLst>
              </a:tr>
              <a:tr h="370840">
                <a:tc>
                  <a:txBody>
                    <a:bodyPr/>
                    <a:lstStyle/>
                    <a:p>
                      <a:pPr marL="285750" marR="0" lvl="0" indent="-285750" algn="l" defTabSz="6857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dk1"/>
                          </a:solidFill>
                          <a:effectLst/>
                        </a:rPr>
                        <a:t>Reduce deaths due to overdose.</a:t>
                      </a:r>
                      <a:endParaRPr lang="en-US" sz="1800" kern="1200">
                        <a:solidFill>
                          <a:schemeClr val="dk1"/>
                        </a:solidFill>
                        <a:effectLst/>
                        <a:latin typeface="+mn-lt"/>
                        <a:ea typeface="+mn-ea"/>
                        <a:cs typeface="+mn-cs"/>
                      </a:endParaRPr>
                    </a:p>
                  </a:txBody>
                  <a:tcPr/>
                </a:tc>
                <a:extLst>
                  <a:ext uri="{0D108BD9-81ED-4DB2-BD59-A6C34878D82A}">
                    <a16:rowId xmlns:a16="http://schemas.microsoft.com/office/drawing/2014/main" val="214931354"/>
                  </a:ext>
                </a:extLst>
              </a:tr>
            </a:tbl>
          </a:graphicData>
        </a:graphic>
      </p:graphicFrame>
      <p:sp>
        <p:nvSpPr>
          <p:cNvPr id="28" name="Right Brace 27">
            <a:extLst>
              <a:ext uri="{FF2B5EF4-FFF2-40B4-BE49-F238E27FC236}">
                <a16:creationId xmlns:a16="http://schemas.microsoft.com/office/drawing/2014/main" id="{0F8D7D1E-567A-74B2-502F-0EB1F407AA74}"/>
              </a:ext>
            </a:extLst>
          </p:cNvPr>
          <p:cNvSpPr/>
          <p:nvPr/>
        </p:nvSpPr>
        <p:spPr>
          <a:xfrm>
            <a:off x="6396994" y="3450162"/>
            <a:ext cx="451757" cy="2936240"/>
          </a:xfrm>
          <a:prstGeom prst="rightBrace">
            <a:avLst>
              <a:gd name="adj1" fmla="val 8333"/>
              <a:gd name="adj2" fmla="val 54492"/>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le 1">
            <a:extLst>
              <a:ext uri="{FF2B5EF4-FFF2-40B4-BE49-F238E27FC236}">
                <a16:creationId xmlns:a16="http://schemas.microsoft.com/office/drawing/2014/main" id="{402C761B-E9DB-0439-2A6C-B08ACA9696EC}"/>
              </a:ext>
            </a:extLst>
          </p:cNvPr>
          <p:cNvSpPr txBox="1">
            <a:spLocks/>
          </p:cNvSpPr>
          <p:nvPr/>
        </p:nvSpPr>
        <p:spPr>
          <a:xfrm>
            <a:off x="838200" y="240948"/>
            <a:ext cx="10515600" cy="876300"/>
          </a:xfrm>
          <a:prstGeom prst="rect">
            <a:avLst/>
          </a:prstGeom>
          <a:solidFill>
            <a:schemeClr val="accent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chemeClr val="bg1"/>
                </a:solidFill>
                <a:latin typeface="+mn-lt"/>
              </a:rPr>
              <a:t>Prevent Substance Misuse &amp; Overdose</a:t>
            </a:r>
          </a:p>
        </p:txBody>
      </p:sp>
    </p:spTree>
    <p:extLst>
      <p:ext uri="{BB962C8B-B14F-4D97-AF65-F5344CB8AC3E}">
        <p14:creationId xmlns:p14="http://schemas.microsoft.com/office/powerpoint/2010/main" val="1236443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2BB6AC32-F304-0EED-525C-A7803DADEB41}"/>
              </a:ext>
            </a:extLst>
          </p:cNvPr>
          <p:cNvSpPr/>
          <p:nvPr/>
        </p:nvSpPr>
        <p:spPr>
          <a:xfrm>
            <a:off x="2021795" y="3007714"/>
            <a:ext cx="1600200" cy="16002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bg1"/>
                </a:solidFill>
              </a:rPr>
              <a:t>2024-2029 Priorities</a:t>
            </a:r>
          </a:p>
        </p:txBody>
      </p:sp>
      <p:sp>
        <p:nvSpPr>
          <p:cNvPr id="6" name="Oval 5">
            <a:extLst>
              <a:ext uri="{FF2B5EF4-FFF2-40B4-BE49-F238E27FC236}">
                <a16:creationId xmlns:a16="http://schemas.microsoft.com/office/drawing/2014/main" id="{FCB5F2C6-D3E5-3E47-69C3-448FAF0C5F9D}"/>
              </a:ext>
            </a:extLst>
          </p:cNvPr>
          <p:cNvSpPr/>
          <p:nvPr/>
        </p:nvSpPr>
        <p:spPr>
          <a:xfrm>
            <a:off x="371994" y="4199508"/>
            <a:ext cx="1600200" cy="16002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tx1"/>
                </a:solidFill>
              </a:rPr>
              <a:t>Prevent Substance Misuse &amp; Overdose</a:t>
            </a:r>
          </a:p>
        </p:txBody>
      </p:sp>
      <p:sp>
        <p:nvSpPr>
          <p:cNvPr id="9" name="Oval 8">
            <a:extLst>
              <a:ext uri="{FF2B5EF4-FFF2-40B4-BE49-F238E27FC236}">
                <a16:creationId xmlns:a16="http://schemas.microsoft.com/office/drawing/2014/main" id="{FDDD6E69-975E-A28B-2E0E-B588A648076F}"/>
              </a:ext>
            </a:extLst>
          </p:cNvPr>
          <p:cNvSpPr/>
          <p:nvPr/>
        </p:nvSpPr>
        <p:spPr>
          <a:xfrm>
            <a:off x="3660243" y="4205531"/>
            <a:ext cx="1600200" cy="1600200"/>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tx1"/>
                </a:solidFill>
              </a:rPr>
              <a:t>Strengthen the Crisis System</a:t>
            </a:r>
          </a:p>
        </p:txBody>
      </p:sp>
      <p:sp>
        <p:nvSpPr>
          <p:cNvPr id="10" name="Oval 9">
            <a:extLst>
              <a:ext uri="{FF2B5EF4-FFF2-40B4-BE49-F238E27FC236}">
                <a16:creationId xmlns:a16="http://schemas.microsoft.com/office/drawing/2014/main" id="{5794B002-792D-F8D9-EE35-325C97387B2C}"/>
              </a:ext>
            </a:extLst>
          </p:cNvPr>
          <p:cNvSpPr/>
          <p:nvPr/>
        </p:nvSpPr>
        <p:spPr>
          <a:xfrm>
            <a:off x="2020619" y="1245130"/>
            <a:ext cx="1600200" cy="16002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tx1"/>
                </a:solidFill>
              </a:rPr>
              <a:t>Strengthen the Workforce</a:t>
            </a:r>
          </a:p>
        </p:txBody>
      </p:sp>
      <p:sp>
        <p:nvSpPr>
          <p:cNvPr id="12" name="Oval 11">
            <a:extLst>
              <a:ext uri="{FF2B5EF4-FFF2-40B4-BE49-F238E27FC236}">
                <a16:creationId xmlns:a16="http://schemas.microsoft.com/office/drawing/2014/main" id="{7E87F03D-E6B3-D481-596A-BD9A31880C91}"/>
              </a:ext>
            </a:extLst>
          </p:cNvPr>
          <p:cNvSpPr/>
          <p:nvPr/>
        </p:nvSpPr>
        <p:spPr>
          <a:xfrm>
            <a:off x="3703174" y="2333832"/>
            <a:ext cx="1600200" cy="16002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tx1"/>
                </a:solidFill>
              </a:rPr>
              <a:t>Promote Mental Wellness, Increase Recovery &amp; Reduce Stigma</a:t>
            </a:r>
          </a:p>
        </p:txBody>
      </p:sp>
      <p:cxnSp>
        <p:nvCxnSpPr>
          <p:cNvPr id="14" name="Straight Connector 13">
            <a:extLst>
              <a:ext uri="{FF2B5EF4-FFF2-40B4-BE49-F238E27FC236}">
                <a16:creationId xmlns:a16="http://schemas.microsoft.com/office/drawing/2014/main" id="{E80DEAD9-0486-4FD2-9B5F-4F9867CA1783}"/>
              </a:ext>
            </a:extLst>
          </p:cNvPr>
          <p:cNvCxnSpPr>
            <a:cxnSpLocks/>
            <a:stCxn id="3" idx="5"/>
            <a:endCxn id="9" idx="1"/>
          </p:cNvCxnSpPr>
          <p:nvPr/>
        </p:nvCxnSpPr>
        <p:spPr>
          <a:xfrm>
            <a:off x="3387651" y="4373570"/>
            <a:ext cx="506936" cy="663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FC1E6CD-E9B6-7EEA-7C37-EE1E99F1FCE6}"/>
              </a:ext>
            </a:extLst>
          </p:cNvPr>
          <p:cNvCxnSpPr>
            <a:cxnSpLocks/>
            <a:stCxn id="3" idx="0"/>
            <a:endCxn id="10" idx="4"/>
          </p:cNvCxnSpPr>
          <p:nvPr/>
        </p:nvCxnSpPr>
        <p:spPr>
          <a:xfrm flipH="1" flipV="1">
            <a:off x="2820719" y="2845330"/>
            <a:ext cx="1176" cy="162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CAC4D07-E5D4-C0C2-E36F-CDB39388A5B4}"/>
              </a:ext>
            </a:extLst>
          </p:cNvPr>
          <p:cNvCxnSpPr>
            <a:cxnSpLocks/>
            <a:stCxn id="3" idx="3"/>
            <a:endCxn id="6" idx="7"/>
          </p:cNvCxnSpPr>
          <p:nvPr/>
        </p:nvCxnSpPr>
        <p:spPr>
          <a:xfrm flipH="1">
            <a:off x="1737850" y="4373570"/>
            <a:ext cx="518289" cy="602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9B3341B-3BCD-0618-C7B7-595E833199AA}"/>
              </a:ext>
            </a:extLst>
          </p:cNvPr>
          <p:cNvCxnSpPr>
            <a:cxnSpLocks/>
            <a:stCxn id="3" idx="7"/>
            <a:endCxn id="12" idx="2"/>
          </p:cNvCxnSpPr>
          <p:nvPr/>
        </p:nvCxnSpPr>
        <p:spPr>
          <a:xfrm flipV="1">
            <a:off x="3387651" y="3133932"/>
            <a:ext cx="315523" cy="1081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869E4D-113D-ED99-00CC-C25531FD2B87}"/>
              </a:ext>
            </a:extLst>
          </p:cNvPr>
          <p:cNvSpPr/>
          <p:nvPr/>
        </p:nvSpPr>
        <p:spPr>
          <a:xfrm>
            <a:off x="340416" y="2257779"/>
            <a:ext cx="1600200" cy="16002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tx1"/>
                </a:solidFill>
              </a:rPr>
              <a:t>Support Choice &amp; Inclusion</a:t>
            </a:r>
          </a:p>
        </p:txBody>
      </p:sp>
      <p:cxnSp>
        <p:nvCxnSpPr>
          <p:cNvPr id="19" name="Straight Connector 18">
            <a:extLst>
              <a:ext uri="{FF2B5EF4-FFF2-40B4-BE49-F238E27FC236}">
                <a16:creationId xmlns:a16="http://schemas.microsoft.com/office/drawing/2014/main" id="{26CCC745-0756-533B-FF2D-EE4C116E87E2}"/>
              </a:ext>
            </a:extLst>
          </p:cNvPr>
          <p:cNvCxnSpPr>
            <a:cxnSpLocks/>
            <a:stCxn id="3" idx="1"/>
            <a:endCxn id="11" idx="6"/>
          </p:cNvCxnSpPr>
          <p:nvPr/>
        </p:nvCxnSpPr>
        <p:spPr>
          <a:xfrm flipH="1" flipV="1">
            <a:off x="1940616" y="3057879"/>
            <a:ext cx="315523" cy="1841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E5D6F1B3-3471-2C30-8220-3009EBDD5520}"/>
              </a:ext>
            </a:extLst>
          </p:cNvPr>
          <p:cNvSpPr/>
          <p:nvPr/>
        </p:nvSpPr>
        <p:spPr>
          <a:xfrm>
            <a:off x="2021795" y="4797635"/>
            <a:ext cx="1600200" cy="16002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tx1"/>
                </a:solidFill>
              </a:rPr>
              <a:t>Expand Services for Individuals in the Justice System</a:t>
            </a:r>
          </a:p>
        </p:txBody>
      </p:sp>
      <p:cxnSp>
        <p:nvCxnSpPr>
          <p:cNvPr id="15" name="Straight Connector 14">
            <a:extLst>
              <a:ext uri="{FF2B5EF4-FFF2-40B4-BE49-F238E27FC236}">
                <a16:creationId xmlns:a16="http://schemas.microsoft.com/office/drawing/2014/main" id="{0209B1F2-C898-E7D1-8EA1-383E6F5D1842}"/>
              </a:ext>
            </a:extLst>
          </p:cNvPr>
          <p:cNvCxnSpPr>
            <a:cxnSpLocks/>
            <a:stCxn id="5" idx="0"/>
            <a:endCxn id="3" idx="4"/>
          </p:cNvCxnSpPr>
          <p:nvPr/>
        </p:nvCxnSpPr>
        <p:spPr>
          <a:xfrm flipV="1">
            <a:off x="2821895" y="4607914"/>
            <a:ext cx="0" cy="1897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2" name="Table 22">
            <a:extLst>
              <a:ext uri="{FF2B5EF4-FFF2-40B4-BE49-F238E27FC236}">
                <a16:creationId xmlns:a16="http://schemas.microsoft.com/office/drawing/2014/main" id="{CB3BAC3B-730E-50CC-CBEB-CAA0786F9459}"/>
              </a:ext>
            </a:extLst>
          </p:cNvPr>
          <p:cNvGraphicFramePr>
            <a:graphicFrameLocks noGrp="1"/>
          </p:cNvGraphicFramePr>
          <p:nvPr/>
        </p:nvGraphicFramePr>
        <p:xfrm>
          <a:off x="6040919" y="2383306"/>
          <a:ext cx="5936818" cy="3850640"/>
        </p:xfrm>
        <a:graphic>
          <a:graphicData uri="http://schemas.openxmlformats.org/drawingml/2006/table">
            <a:tbl>
              <a:tblPr firstRow="1" bandRow="1">
                <a:tableStyleId>{00A15C55-8517-42AA-B614-E9B94910E393}</a:tableStyleId>
              </a:tblPr>
              <a:tblGrid>
                <a:gridCol w="5936818">
                  <a:extLst>
                    <a:ext uri="{9D8B030D-6E8A-4147-A177-3AD203B41FA5}">
                      <a16:colId xmlns:a16="http://schemas.microsoft.com/office/drawing/2014/main" val="2878891652"/>
                    </a:ext>
                  </a:extLst>
                </a:gridCol>
              </a:tblGrid>
              <a:tr h="370840">
                <a:tc>
                  <a:txBody>
                    <a:bodyPr/>
                    <a:lstStyle/>
                    <a:p>
                      <a:pPr algn="ctr"/>
                      <a:r>
                        <a:rPr lang="en-US" sz="1800">
                          <a:solidFill>
                            <a:schemeClr val="bg1"/>
                          </a:solidFill>
                        </a:rPr>
                        <a:t>Goals to Strengthen the Crisis System</a:t>
                      </a:r>
                    </a:p>
                  </a:txBody>
                  <a:tcPr/>
                </a:tc>
                <a:extLst>
                  <a:ext uri="{0D108BD9-81ED-4DB2-BD59-A6C34878D82A}">
                    <a16:rowId xmlns:a16="http://schemas.microsoft.com/office/drawing/2014/main" val="2904842988"/>
                  </a:ext>
                </a:extLst>
              </a:tr>
              <a:tr h="370840">
                <a:tc>
                  <a:txBody>
                    <a:bodyPr/>
                    <a:lstStyle/>
                    <a:p>
                      <a:pPr marL="285750" indent="-285750" algn="l">
                        <a:buFont typeface="Arial" panose="020B0604020202020204" pitchFamily="34" charset="0"/>
                        <a:buChar char="•"/>
                      </a:pPr>
                      <a:r>
                        <a:rPr lang="en-US" sz="1800" kern="1200">
                          <a:solidFill>
                            <a:schemeClr val="dk1"/>
                          </a:solidFill>
                          <a:effectLst/>
                        </a:rPr>
                        <a:t>Streamline 988 operations to better triage, dispatch services, and track results. </a:t>
                      </a:r>
                      <a:endParaRPr lang="en-US" sz="1800"/>
                    </a:p>
                  </a:txBody>
                  <a:tcPr/>
                </a:tc>
                <a:extLst>
                  <a:ext uri="{0D108BD9-81ED-4DB2-BD59-A6C34878D82A}">
                    <a16:rowId xmlns:a16="http://schemas.microsoft.com/office/drawing/2014/main" val="4091750685"/>
                  </a:ext>
                </a:extLst>
              </a:tr>
              <a:tr h="370840">
                <a:tc>
                  <a:txBody>
                    <a:bodyPr/>
                    <a:lstStyle/>
                    <a:p>
                      <a:pPr marL="285750" marR="0" lvl="0" indent="-285750" algn="l" defTabSz="6857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dk1"/>
                          </a:solidFill>
                          <a:effectLst/>
                        </a:rPr>
                        <a:t>Reduce wait times for mobile crisis services.</a:t>
                      </a:r>
                      <a:endParaRPr lang="en-US" sz="1800" kern="1200">
                        <a:solidFill>
                          <a:schemeClr val="dk1"/>
                        </a:solidFill>
                        <a:effectLst/>
                        <a:latin typeface="+mn-lt"/>
                        <a:ea typeface="+mn-ea"/>
                        <a:cs typeface="+mn-cs"/>
                      </a:endParaRPr>
                    </a:p>
                  </a:txBody>
                  <a:tcPr/>
                </a:tc>
                <a:extLst>
                  <a:ext uri="{0D108BD9-81ED-4DB2-BD59-A6C34878D82A}">
                    <a16:rowId xmlns:a16="http://schemas.microsoft.com/office/drawing/2014/main" val="3914131145"/>
                  </a:ext>
                </a:extLst>
              </a:tr>
              <a:tr h="370840">
                <a:tc>
                  <a:txBody>
                    <a:bodyPr/>
                    <a:lstStyle/>
                    <a:p>
                      <a:pPr marL="285750" marR="0" lvl="0" indent="-285750" algn="l" defTabSz="6857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dk1"/>
                          </a:solidFill>
                          <a:effectLst/>
                        </a:rPr>
                        <a:t>Increase use of behavioral health crisis facilities (e.g., behavioral health urgent care centers, facility-based crisis centers) for children, adolescents and adults.</a:t>
                      </a:r>
                      <a:endParaRPr lang="en-US" sz="1800" kern="1200">
                        <a:solidFill>
                          <a:schemeClr val="dk1"/>
                        </a:solidFill>
                        <a:effectLst/>
                        <a:latin typeface="+mn-lt"/>
                        <a:ea typeface="+mn-ea"/>
                        <a:cs typeface="+mn-cs"/>
                      </a:endParaRPr>
                    </a:p>
                  </a:txBody>
                  <a:tcPr/>
                </a:tc>
                <a:extLst>
                  <a:ext uri="{0D108BD9-81ED-4DB2-BD59-A6C34878D82A}">
                    <a16:rowId xmlns:a16="http://schemas.microsoft.com/office/drawing/2014/main" val="1516910672"/>
                  </a:ext>
                </a:extLst>
              </a:tr>
              <a:tr h="370840">
                <a:tc>
                  <a:txBody>
                    <a:bodyPr/>
                    <a:lstStyle/>
                    <a:p>
                      <a:pPr marL="285750" marR="0" lvl="0" indent="-285750" algn="l" defTabSz="6857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dk1"/>
                          </a:solidFill>
                          <a:effectLst/>
                        </a:rPr>
                        <a:t>Reduce the number of crises that involve law enforcement contacts.</a:t>
                      </a:r>
                      <a:endParaRPr lang="en-US" sz="1800" kern="1200">
                        <a:solidFill>
                          <a:schemeClr val="dk1"/>
                        </a:solidFill>
                        <a:effectLst/>
                        <a:latin typeface="+mn-lt"/>
                        <a:ea typeface="+mn-ea"/>
                        <a:cs typeface="+mn-cs"/>
                      </a:endParaRPr>
                    </a:p>
                  </a:txBody>
                  <a:tcPr/>
                </a:tc>
                <a:extLst>
                  <a:ext uri="{0D108BD9-81ED-4DB2-BD59-A6C34878D82A}">
                    <a16:rowId xmlns:a16="http://schemas.microsoft.com/office/drawing/2014/main" val="214931354"/>
                  </a:ext>
                </a:extLst>
              </a:tr>
              <a:tr h="370840">
                <a:tc>
                  <a:txBody>
                    <a:bodyPr/>
                    <a:lstStyle/>
                    <a:p>
                      <a:pPr marL="285750" marR="0" lvl="0" indent="-285750" algn="l" defTabSz="6857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dk1"/>
                          </a:solidFill>
                          <a:effectLst/>
                          <a:latin typeface="+mn-lt"/>
                          <a:ea typeface="+mn-ea"/>
                          <a:cs typeface="+mn-cs"/>
                        </a:rPr>
                        <a:t>Collaborate with providers to decrease length of stay for emergency department boarding for children, adolescents, and adults.</a:t>
                      </a:r>
                    </a:p>
                  </a:txBody>
                  <a:tcPr/>
                </a:tc>
                <a:extLst>
                  <a:ext uri="{0D108BD9-81ED-4DB2-BD59-A6C34878D82A}">
                    <a16:rowId xmlns:a16="http://schemas.microsoft.com/office/drawing/2014/main" val="3125761870"/>
                  </a:ext>
                </a:extLst>
              </a:tr>
            </a:tbl>
          </a:graphicData>
        </a:graphic>
      </p:graphicFrame>
      <p:sp>
        <p:nvSpPr>
          <p:cNvPr id="28" name="Right Brace 27">
            <a:extLst>
              <a:ext uri="{FF2B5EF4-FFF2-40B4-BE49-F238E27FC236}">
                <a16:creationId xmlns:a16="http://schemas.microsoft.com/office/drawing/2014/main" id="{0F8D7D1E-567A-74B2-502F-0EB1F407AA74}"/>
              </a:ext>
            </a:extLst>
          </p:cNvPr>
          <p:cNvSpPr/>
          <p:nvPr/>
        </p:nvSpPr>
        <p:spPr>
          <a:xfrm rot="10800000">
            <a:off x="5546231" y="2433451"/>
            <a:ext cx="451757" cy="3800495"/>
          </a:xfrm>
          <a:prstGeom prst="rightBrace">
            <a:avLst>
              <a:gd name="adj1" fmla="val 8333"/>
              <a:gd name="adj2" fmla="val 34017"/>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itle 1">
            <a:extLst>
              <a:ext uri="{FF2B5EF4-FFF2-40B4-BE49-F238E27FC236}">
                <a16:creationId xmlns:a16="http://schemas.microsoft.com/office/drawing/2014/main" id="{625768FE-8B3C-4AB6-9BAE-D3B34C5CCEC8}"/>
              </a:ext>
            </a:extLst>
          </p:cNvPr>
          <p:cNvSpPr txBox="1">
            <a:spLocks/>
          </p:cNvSpPr>
          <p:nvPr/>
        </p:nvSpPr>
        <p:spPr>
          <a:xfrm>
            <a:off x="838200" y="240948"/>
            <a:ext cx="10515600" cy="876300"/>
          </a:xfrm>
          <a:prstGeom prst="rect">
            <a:avLst/>
          </a:prstGeom>
          <a:solidFill>
            <a:schemeClr val="accent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chemeClr val="bg1"/>
                </a:solidFill>
                <a:latin typeface="+mn-lt"/>
              </a:rPr>
              <a:t>Strengthen the Crisis System</a:t>
            </a:r>
          </a:p>
        </p:txBody>
      </p:sp>
    </p:spTree>
    <p:extLst>
      <p:ext uri="{BB962C8B-B14F-4D97-AF65-F5344CB8AC3E}">
        <p14:creationId xmlns:p14="http://schemas.microsoft.com/office/powerpoint/2010/main" val="1816726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2BB6AC32-F304-0EED-525C-A7803DADEB41}"/>
              </a:ext>
            </a:extLst>
          </p:cNvPr>
          <p:cNvSpPr/>
          <p:nvPr/>
        </p:nvSpPr>
        <p:spPr>
          <a:xfrm>
            <a:off x="8588482" y="3069858"/>
            <a:ext cx="1600200" cy="16002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bg1"/>
                </a:solidFill>
              </a:rPr>
              <a:t>2024-2029 Priorities</a:t>
            </a:r>
          </a:p>
        </p:txBody>
      </p:sp>
      <p:sp>
        <p:nvSpPr>
          <p:cNvPr id="6" name="Oval 5">
            <a:extLst>
              <a:ext uri="{FF2B5EF4-FFF2-40B4-BE49-F238E27FC236}">
                <a16:creationId xmlns:a16="http://schemas.microsoft.com/office/drawing/2014/main" id="{FCB5F2C6-D3E5-3E47-69C3-448FAF0C5F9D}"/>
              </a:ext>
            </a:extLst>
          </p:cNvPr>
          <p:cNvSpPr/>
          <p:nvPr/>
        </p:nvSpPr>
        <p:spPr>
          <a:xfrm>
            <a:off x="6938681" y="4261652"/>
            <a:ext cx="1600200" cy="16002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tx1"/>
                </a:solidFill>
              </a:rPr>
              <a:t>Prevent Substance Misuse &amp; Overdose</a:t>
            </a:r>
          </a:p>
        </p:txBody>
      </p:sp>
      <p:sp>
        <p:nvSpPr>
          <p:cNvPr id="9" name="Oval 8">
            <a:extLst>
              <a:ext uri="{FF2B5EF4-FFF2-40B4-BE49-F238E27FC236}">
                <a16:creationId xmlns:a16="http://schemas.microsoft.com/office/drawing/2014/main" id="{FDDD6E69-975E-A28B-2E0E-B588A648076F}"/>
              </a:ext>
            </a:extLst>
          </p:cNvPr>
          <p:cNvSpPr/>
          <p:nvPr/>
        </p:nvSpPr>
        <p:spPr>
          <a:xfrm>
            <a:off x="10226930" y="4267675"/>
            <a:ext cx="1600200" cy="16002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tx1"/>
                </a:solidFill>
              </a:rPr>
              <a:t>Strengthen the Crisis System</a:t>
            </a:r>
          </a:p>
        </p:txBody>
      </p:sp>
      <p:sp>
        <p:nvSpPr>
          <p:cNvPr id="10" name="Oval 9">
            <a:extLst>
              <a:ext uri="{FF2B5EF4-FFF2-40B4-BE49-F238E27FC236}">
                <a16:creationId xmlns:a16="http://schemas.microsoft.com/office/drawing/2014/main" id="{5794B002-792D-F8D9-EE35-325C97387B2C}"/>
              </a:ext>
            </a:extLst>
          </p:cNvPr>
          <p:cNvSpPr/>
          <p:nvPr/>
        </p:nvSpPr>
        <p:spPr>
          <a:xfrm>
            <a:off x="8588482" y="1244854"/>
            <a:ext cx="1600200" cy="1600200"/>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tx1"/>
                </a:solidFill>
              </a:rPr>
              <a:t>Strengthen the Workforce</a:t>
            </a:r>
          </a:p>
        </p:txBody>
      </p:sp>
      <p:sp>
        <p:nvSpPr>
          <p:cNvPr id="12" name="Oval 11">
            <a:extLst>
              <a:ext uri="{FF2B5EF4-FFF2-40B4-BE49-F238E27FC236}">
                <a16:creationId xmlns:a16="http://schemas.microsoft.com/office/drawing/2014/main" id="{7E87F03D-E6B3-D481-596A-BD9A31880C91}"/>
              </a:ext>
            </a:extLst>
          </p:cNvPr>
          <p:cNvSpPr/>
          <p:nvPr/>
        </p:nvSpPr>
        <p:spPr>
          <a:xfrm>
            <a:off x="10269861" y="2395976"/>
            <a:ext cx="1600200" cy="16002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tx1"/>
                </a:solidFill>
              </a:rPr>
              <a:t>Promote Mental Wellness, Increase Recovery &amp; Reduce Stigma</a:t>
            </a:r>
          </a:p>
        </p:txBody>
      </p:sp>
      <p:cxnSp>
        <p:nvCxnSpPr>
          <p:cNvPr id="14" name="Straight Connector 13">
            <a:extLst>
              <a:ext uri="{FF2B5EF4-FFF2-40B4-BE49-F238E27FC236}">
                <a16:creationId xmlns:a16="http://schemas.microsoft.com/office/drawing/2014/main" id="{E80DEAD9-0486-4FD2-9B5F-4F9867CA1783}"/>
              </a:ext>
            </a:extLst>
          </p:cNvPr>
          <p:cNvCxnSpPr>
            <a:cxnSpLocks/>
            <a:stCxn id="3" idx="5"/>
            <a:endCxn id="9" idx="1"/>
          </p:cNvCxnSpPr>
          <p:nvPr/>
        </p:nvCxnSpPr>
        <p:spPr>
          <a:xfrm>
            <a:off x="9954338" y="4435714"/>
            <a:ext cx="506936" cy="663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FC1E6CD-E9B6-7EEA-7C37-EE1E99F1FCE6}"/>
              </a:ext>
            </a:extLst>
          </p:cNvPr>
          <p:cNvCxnSpPr>
            <a:cxnSpLocks/>
            <a:stCxn id="3" idx="0"/>
            <a:endCxn id="10" idx="4"/>
          </p:cNvCxnSpPr>
          <p:nvPr/>
        </p:nvCxnSpPr>
        <p:spPr>
          <a:xfrm flipV="1">
            <a:off x="9388582" y="2845054"/>
            <a:ext cx="0" cy="2248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CAC4D07-E5D4-C0C2-E36F-CDB39388A5B4}"/>
              </a:ext>
            </a:extLst>
          </p:cNvPr>
          <p:cNvCxnSpPr>
            <a:cxnSpLocks/>
            <a:stCxn id="3" idx="3"/>
            <a:endCxn id="6" idx="7"/>
          </p:cNvCxnSpPr>
          <p:nvPr/>
        </p:nvCxnSpPr>
        <p:spPr>
          <a:xfrm flipH="1">
            <a:off x="8304537" y="4435714"/>
            <a:ext cx="518289" cy="602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9B3341B-3BCD-0618-C7B7-595E833199AA}"/>
              </a:ext>
            </a:extLst>
          </p:cNvPr>
          <p:cNvCxnSpPr>
            <a:cxnSpLocks/>
            <a:stCxn id="3" idx="7"/>
            <a:endCxn id="12" idx="2"/>
          </p:cNvCxnSpPr>
          <p:nvPr/>
        </p:nvCxnSpPr>
        <p:spPr>
          <a:xfrm flipV="1">
            <a:off x="9954338" y="3196076"/>
            <a:ext cx="315523" cy="1081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869E4D-113D-ED99-00CC-C25531FD2B87}"/>
              </a:ext>
            </a:extLst>
          </p:cNvPr>
          <p:cNvSpPr/>
          <p:nvPr/>
        </p:nvSpPr>
        <p:spPr>
          <a:xfrm>
            <a:off x="6907103" y="2319923"/>
            <a:ext cx="1600200" cy="16002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tx1"/>
                </a:solidFill>
              </a:rPr>
              <a:t>Support Choice &amp; Inclusion</a:t>
            </a:r>
          </a:p>
        </p:txBody>
      </p:sp>
      <p:cxnSp>
        <p:nvCxnSpPr>
          <p:cNvPr id="19" name="Straight Connector 18">
            <a:extLst>
              <a:ext uri="{FF2B5EF4-FFF2-40B4-BE49-F238E27FC236}">
                <a16:creationId xmlns:a16="http://schemas.microsoft.com/office/drawing/2014/main" id="{26CCC745-0756-533B-FF2D-EE4C116E87E2}"/>
              </a:ext>
            </a:extLst>
          </p:cNvPr>
          <p:cNvCxnSpPr>
            <a:cxnSpLocks/>
            <a:stCxn id="3" idx="1"/>
            <a:endCxn id="11" idx="6"/>
          </p:cNvCxnSpPr>
          <p:nvPr/>
        </p:nvCxnSpPr>
        <p:spPr>
          <a:xfrm flipH="1" flipV="1">
            <a:off x="8507303" y="3120023"/>
            <a:ext cx="315523" cy="1841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E5D6F1B3-3471-2C30-8220-3009EBDD5520}"/>
              </a:ext>
            </a:extLst>
          </p:cNvPr>
          <p:cNvSpPr/>
          <p:nvPr/>
        </p:nvSpPr>
        <p:spPr>
          <a:xfrm>
            <a:off x="8588482" y="4859779"/>
            <a:ext cx="1600200" cy="16002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tx1"/>
                </a:solidFill>
              </a:rPr>
              <a:t>Expand Services for Individuals in the Justice System</a:t>
            </a:r>
          </a:p>
        </p:txBody>
      </p:sp>
      <p:cxnSp>
        <p:nvCxnSpPr>
          <p:cNvPr id="15" name="Straight Connector 14">
            <a:extLst>
              <a:ext uri="{FF2B5EF4-FFF2-40B4-BE49-F238E27FC236}">
                <a16:creationId xmlns:a16="http://schemas.microsoft.com/office/drawing/2014/main" id="{0209B1F2-C898-E7D1-8EA1-383E6F5D1842}"/>
              </a:ext>
            </a:extLst>
          </p:cNvPr>
          <p:cNvCxnSpPr>
            <a:cxnSpLocks/>
            <a:stCxn id="5" idx="0"/>
            <a:endCxn id="3" idx="4"/>
          </p:cNvCxnSpPr>
          <p:nvPr/>
        </p:nvCxnSpPr>
        <p:spPr>
          <a:xfrm flipV="1">
            <a:off x="9388582" y="4670058"/>
            <a:ext cx="0" cy="1897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64AB87DD-94C4-1170-14E6-8CF26DEBB199}"/>
              </a:ext>
            </a:extLst>
          </p:cNvPr>
          <p:cNvGraphicFramePr>
            <a:graphicFrameLocks noGrp="1"/>
          </p:cNvGraphicFramePr>
          <p:nvPr/>
        </p:nvGraphicFramePr>
        <p:xfrm>
          <a:off x="383072" y="1464578"/>
          <a:ext cx="5936818" cy="3205480"/>
        </p:xfrm>
        <a:graphic>
          <a:graphicData uri="http://schemas.openxmlformats.org/drawingml/2006/table">
            <a:tbl>
              <a:tblPr firstRow="1" bandRow="1">
                <a:tableStyleId>{5C22544A-7EE6-4342-B048-85BDC9FD1C3A}</a:tableStyleId>
              </a:tblPr>
              <a:tblGrid>
                <a:gridCol w="5936818">
                  <a:extLst>
                    <a:ext uri="{9D8B030D-6E8A-4147-A177-3AD203B41FA5}">
                      <a16:colId xmlns:a16="http://schemas.microsoft.com/office/drawing/2014/main" val="2277523834"/>
                    </a:ext>
                  </a:extLst>
                </a:gridCol>
              </a:tblGrid>
              <a:tr h="370840">
                <a:tc>
                  <a:txBody>
                    <a:bodyPr/>
                    <a:lstStyle/>
                    <a:p>
                      <a:pPr algn="ctr"/>
                      <a:r>
                        <a:rPr lang="en-US" sz="1800">
                          <a:solidFill>
                            <a:schemeClr val="bg1"/>
                          </a:solidFill>
                        </a:rPr>
                        <a:t>Goals to Strengthen the Workforce</a:t>
                      </a:r>
                    </a:p>
                  </a:txBody>
                  <a:tcPr/>
                </a:tc>
                <a:extLst>
                  <a:ext uri="{0D108BD9-81ED-4DB2-BD59-A6C34878D82A}">
                    <a16:rowId xmlns:a16="http://schemas.microsoft.com/office/drawing/2014/main" val="2306728785"/>
                  </a:ext>
                </a:extLst>
              </a:tr>
              <a:tr h="370840">
                <a:tc>
                  <a:txBody>
                    <a:bodyPr/>
                    <a:lstStyle/>
                    <a:p>
                      <a:pPr marL="285750" indent="-285750" algn="l">
                        <a:buFont typeface="Arial" panose="020B0604020202020204" pitchFamily="34" charset="0"/>
                        <a:buChar char="•"/>
                      </a:pPr>
                      <a:r>
                        <a:rPr lang="en-US" sz="1800" kern="1200">
                          <a:solidFill>
                            <a:schemeClr val="dk1"/>
                          </a:solidFill>
                          <a:effectLst/>
                        </a:rPr>
                        <a:t>Increase the number of mental health providers trained in evidence-based practices.</a:t>
                      </a:r>
                      <a:endParaRPr lang="en-US" sz="1800"/>
                    </a:p>
                  </a:txBody>
                  <a:tcPr/>
                </a:tc>
                <a:extLst>
                  <a:ext uri="{0D108BD9-81ED-4DB2-BD59-A6C34878D82A}">
                    <a16:rowId xmlns:a16="http://schemas.microsoft.com/office/drawing/2014/main" val="3634499381"/>
                  </a:ext>
                </a:extLst>
              </a:tr>
              <a:tr h="370840">
                <a:tc>
                  <a:txBody>
                    <a:bodyPr/>
                    <a:lstStyle/>
                    <a:p>
                      <a:pPr marL="285750" marR="0" lvl="0" indent="-285750" algn="l" defTabSz="6857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dk1"/>
                          </a:solidFill>
                          <a:effectLst/>
                        </a:rPr>
                        <a:t>Build a well-trained and well-utilized peer workforce whose work leverages lived experience.</a:t>
                      </a:r>
                      <a:endParaRPr lang="en-US" sz="1800" kern="1200">
                        <a:solidFill>
                          <a:schemeClr val="dk1"/>
                        </a:solidFill>
                        <a:effectLst/>
                        <a:latin typeface="+mn-lt"/>
                        <a:ea typeface="+mn-ea"/>
                        <a:cs typeface="+mn-cs"/>
                      </a:endParaRPr>
                    </a:p>
                  </a:txBody>
                  <a:tcPr/>
                </a:tc>
                <a:extLst>
                  <a:ext uri="{0D108BD9-81ED-4DB2-BD59-A6C34878D82A}">
                    <a16:rowId xmlns:a16="http://schemas.microsoft.com/office/drawing/2014/main" val="270810767"/>
                  </a:ext>
                </a:extLst>
              </a:tr>
              <a:tr h="370840">
                <a:tc>
                  <a:txBody>
                    <a:bodyPr/>
                    <a:lstStyle/>
                    <a:p>
                      <a:pPr marL="285750" marR="0" lvl="0" indent="-285750" algn="l" defTabSz="6857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dk1"/>
                          </a:solidFill>
                          <a:effectLst/>
                        </a:rPr>
                        <a:t>Expand the number of direct support professionals in the workforce.</a:t>
                      </a:r>
                      <a:endParaRPr lang="en-US" sz="1800" kern="1200">
                        <a:solidFill>
                          <a:schemeClr val="dk1"/>
                        </a:solidFill>
                        <a:effectLst/>
                        <a:latin typeface="+mn-lt"/>
                        <a:ea typeface="+mn-ea"/>
                        <a:cs typeface="+mn-cs"/>
                      </a:endParaRPr>
                    </a:p>
                  </a:txBody>
                  <a:tcPr/>
                </a:tc>
                <a:extLst>
                  <a:ext uri="{0D108BD9-81ED-4DB2-BD59-A6C34878D82A}">
                    <a16:rowId xmlns:a16="http://schemas.microsoft.com/office/drawing/2014/main" val="438872245"/>
                  </a:ext>
                </a:extLst>
              </a:tr>
              <a:tr h="370840">
                <a:tc>
                  <a:txBody>
                    <a:bodyPr/>
                    <a:lstStyle/>
                    <a:p>
                      <a:pPr marL="285750" marR="0" lvl="0" indent="-285750" algn="l" defTabSz="6857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dk1"/>
                          </a:solidFill>
                          <a:effectLst/>
                        </a:rPr>
                        <a:t>Increase training / support for professionals providing services to individuals with intellectual and developmental disabilities, traumatic brain injury and dual diagnoses.</a:t>
                      </a:r>
                      <a:endParaRPr lang="en-US" sz="1800" kern="1200">
                        <a:solidFill>
                          <a:schemeClr val="dk1"/>
                        </a:solidFill>
                        <a:effectLst/>
                        <a:latin typeface="+mn-lt"/>
                        <a:ea typeface="+mn-ea"/>
                        <a:cs typeface="+mn-cs"/>
                      </a:endParaRPr>
                    </a:p>
                  </a:txBody>
                  <a:tcPr/>
                </a:tc>
                <a:extLst>
                  <a:ext uri="{0D108BD9-81ED-4DB2-BD59-A6C34878D82A}">
                    <a16:rowId xmlns:a16="http://schemas.microsoft.com/office/drawing/2014/main" val="1841519689"/>
                  </a:ext>
                </a:extLst>
              </a:tr>
            </a:tbl>
          </a:graphicData>
        </a:graphic>
      </p:graphicFrame>
      <p:sp>
        <p:nvSpPr>
          <p:cNvPr id="7" name="Right Brace 6">
            <a:extLst>
              <a:ext uri="{FF2B5EF4-FFF2-40B4-BE49-F238E27FC236}">
                <a16:creationId xmlns:a16="http://schemas.microsoft.com/office/drawing/2014/main" id="{89327750-F406-ECCB-F611-81E40D1462CA}"/>
              </a:ext>
            </a:extLst>
          </p:cNvPr>
          <p:cNvSpPr/>
          <p:nvPr/>
        </p:nvSpPr>
        <p:spPr>
          <a:xfrm>
            <a:off x="6357113" y="1464578"/>
            <a:ext cx="451757" cy="3192751"/>
          </a:xfrm>
          <a:prstGeom prst="rightBrace">
            <a:avLst>
              <a:gd name="adj1" fmla="val 8333"/>
              <a:gd name="adj2" fmla="val 13825"/>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EB79F568-FD02-CA64-8E95-4C9221305B34}"/>
              </a:ext>
            </a:extLst>
          </p:cNvPr>
          <p:cNvCxnSpPr>
            <a:cxnSpLocks/>
            <a:endCxn id="7" idx="1"/>
          </p:cNvCxnSpPr>
          <p:nvPr/>
        </p:nvCxnSpPr>
        <p:spPr>
          <a:xfrm flipH="1" flipV="1">
            <a:off x="6772148" y="1896796"/>
            <a:ext cx="1735155" cy="91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2BC80F1B-E566-FBFD-6120-FBB700BBF9BA}"/>
              </a:ext>
            </a:extLst>
          </p:cNvPr>
          <p:cNvSpPr txBox="1">
            <a:spLocks/>
          </p:cNvSpPr>
          <p:nvPr/>
        </p:nvSpPr>
        <p:spPr>
          <a:xfrm>
            <a:off x="838200" y="240948"/>
            <a:ext cx="10515600" cy="876300"/>
          </a:xfrm>
          <a:prstGeom prst="rect">
            <a:avLst/>
          </a:prstGeom>
          <a:solidFill>
            <a:schemeClr val="accent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chemeClr val="bg1"/>
                </a:solidFill>
                <a:latin typeface="+mn-lt"/>
              </a:rPr>
              <a:t>Strengthen the Workforce</a:t>
            </a:r>
          </a:p>
        </p:txBody>
      </p:sp>
    </p:spTree>
    <p:extLst>
      <p:ext uri="{BB962C8B-B14F-4D97-AF65-F5344CB8AC3E}">
        <p14:creationId xmlns:p14="http://schemas.microsoft.com/office/powerpoint/2010/main" val="867406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2BB6AC32-F304-0EED-525C-A7803DADEB41}"/>
              </a:ext>
            </a:extLst>
          </p:cNvPr>
          <p:cNvSpPr/>
          <p:nvPr/>
        </p:nvSpPr>
        <p:spPr>
          <a:xfrm>
            <a:off x="2021795" y="3007714"/>
            <a:ext cx="1600200" cy="16002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bg1"/>
                </a:solidFill>
              </a:rPr>
              <a:t>2024-2029 Priorities</a:t>
            </a:r>
          </a:p>
        </p:txBody>
      </p:sp>
      <p:sp>
        <p:nvSpPr>
          <p:cNvPr id="6" name="Oval 5">
            <a:extLst>
              <a:ext uri="{FF2B5EF4-FFF2-40B4-BE49-F238E27FC236}">
                <a16:creationId xmlns:a16="http://schemas.microsoft.com/office/drawing/2014/main" id="{FCB5F2C6-D3E5-3E47-69C3-448FAF0C5F9D}"/>
              </a:ext>
            </a:extLst>
          </p:cNvPr>
          <p:cNvSpPr/>
          <p:nvPr/>
        </p:nvSpPr>
        <p:spPr>
          <a:xfrm>
            <a:off x="371994" y="4199508"/>
            <a:ext cx="1600200" cy="16002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tx1"/>
                </a:solidFill>
              </a:rPr>
              <a:t>Prevent Substance Misuse &amp; Overdose</a:t>
            </a:r>
          </a:p>
        </p:txBody>
      </p:sp>
      <p:sp>
        <p:nvSpPr>
          <p:cNvPr id="9" name="Oval 8">
            <a:extLst>
              <a:ext uri="{FF2B5EF4-FFF2-40B4-BE49-F238E27FC236}">
                <a16:creationId xmlns:a16="http://schemas.microsoft.com/office/drawing/2014/main" id="{FDDD6E69-975E-A28B-2E0E-B588A648076F}"/>
              </a:ext>
            </a:extLst>
          </p:cNvPr>
          <p:cNvSpPr/>
          <p:nvPr/>
        </p:nvSpPr>
        <p:spPr>
          <a:xfrm>
            <a:off x="3660243" y="4205531"/>
            <a:ext cx="1600200" cy="16002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tx1"/>
                </a:solidFill>
              </a:rPr>
              <a:t>Strengthen the Crisis System</a:t>
            </a:r>
          </a:p>
        </p:txBody>
      </p:sp>
      <p:sp>
        <p:nvSpPr>
          <p:cNvPr id="10" name="Oval 9">
            <a:extLst>
              <a:ext uri="{FF2B5EF4-FFF2-40B4-BE49-F238E27FC236}">
                <a16:creationId xmlns:a16="http://schemas.microsoft.com/office/drawing/2014/main" id="{5794B002-792D-F8D9-EE35-325C97387B2C}"/>
              </a:ext>
            </a:extLst>
          </p:cNvPr>
          <p:cNvSpPr/>
          <p:nvPr/>
        </p:nvSpPr>
        <p:spPr>
          <a:xfrm>
            <a:off x="2020619" y="1245130"/>
            <a:ext cx="1600200" cy="16002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tx1"/>
                </a:solidFill>
              </a:rPr>
              <a:t>Strengthen the Workforce</a:t>
            </a:r>
          </a:p>
        </p:txBody>
      </p:sp>
      <p:sp>
        <p:nvSpPr>
          <p:cNvPr id="12" name="Oval 11">
            <a:extLst>
              <a:ext uri="{FF2B5EF4-FFF2-40B4-BE49-F238E27FC236}">
                <a16:creationId xmlns:a16="http://schemas.microsoft.com/office/drawing/2014/main" id="{7E87F03D-E6B3-D481-596A-BD9A31880C91}"/>
              </a:ext>
            </a:extLst>
          </p:cNvPr>
          <p:cNvSpPr/>
          <p:nvPr/>
        </p:nvSpPr>
        <p:spPr>
          <a:xfrm>
            <a:off x="3703174" y="2333832"/>
            <a:ext cx="1600200" cy="16002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tx1"/>
                </a:solidFill>
              </a:rPr>
              <a:t>Promote Mental Wellness, Increase Recovery &amp; Reduce Stigma</a:t>
            </a:r>
          </a:p>
        </p:txBody>
      </p:sp>
      <p:cxnSp>
        <p:nvCxnSpPr>
          <p:cNvPr id="14" name="Straight Connector 13">
            <a:extLst>
              <a:ext uri="{FF2B5EF4-FFF2-40B4-BE49-F238E27FC236}">
                <a16:creationId xmlns:a16="http://schemas.microsoft.com/office/drawing/2014/main" id="{E80DEAD9-0486-4FD2-9B5F-4F9867CA1783}"/>
              </a:ext>
            </a:extLst>
          </p:cNvPr>
          <p:cNvCxnSpPr>
            <a:cxnSpLocks/>
            <a:stCxn id="3" idx="5"/>
            <a:endCxn id="9" idx="1"/>
          </p:cNvCxnSpPr>
          <p:nvPr/>
        </p:nvCxnSpPr>
        <p:spPr>
          <a:xfrm>
            <a:off x="3387651" y="4373570"/>
            <a:ext cx="506936" cy="663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FC1E6CD-E9B6-7EEA-7C37-EE1E99F1FCE6}"/>
              </a:ext>
            </a:extLst>
          </p:cNvPr>
          <p:cNvCxnSpPr>
            <a:cxnSpLocks/>
            <a:stCxn id="3" idx="0"/>
            <a:endCxn id="10" idx="4"/>
          </p:cNvCxnSpPr>
          <p:nvPr/>
        </p:nvCxnSpPr>
        <p:spPr>
          <a:xfrm flipH="1" flipV="1">
            <a:off x="2820719" y="2845330"/>
            <a:ext cx="1176" cy="162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CAC4D07-E5D4-C0C2-E36F-CDB39388A5B4}"/>
              </a:ext>
            </a:extLst>
          </p:cNvPr>
          <p:cNvCxnSpPr>
            <a:cxnSpLocks/>
            <a:stCxn id="3" idx="3"/>
            <a:endCxn id="6" idx="7"/>
          </p:cNvCxnSpPr>
          <p:nvPr/>
        </p:nvCxnSpPr>
        <p:spPr>
          <a:xfrm flipH="1">
            <a:off x="1737850" y="4373570"/>
            <a:ext cx="518289" cy="602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9B3341B-3BCD-0618-C7B7-595E833199AA}"/>
              </a:ext>
            </a:extLst>
          </p:cNvPr>
          <p:cNvCxnSpPr>
            <a:cxnSpLocks/>
            <a:stCxn id="3" idx="7"/>
            <a:endCxn id="12" idx="2"/>
          </p:cNvCxnSpPr>
          <p:nvPr/>
        </p:nvCxnSpPr>
        <p:spPr>
          <a:xfrm flipV="1">
            <a:off x="3387651" y="3133932"/>
            <a:ext cx="315523" cy="1081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869E4D-113D-ED99-00CC-C25531FD2B87}"/>
              </a:ext>
            </a:extLst>
          </p:cNvPr>
          <p:cNvSpPr/>
          <p:nvPr/>
        </p:nvSpPr>
        <p:spPr>
          <a:xfrm>
            <a:off x="340416" y="2257779"/>
            <a:ext cx="1600200" cy="16002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tx1"/>
                </a:solidFill>
              </a:rPr>
              <a:t>Support Choice &amp; Inclusion</a:t>
            </a:r>
          </a:p>
        </p:txBody>
      </p:sp>
      <p:cxnSp>
        <p:nvCxnSpPr>
          <p:cNvPr id="19" name="Straight Connector 18">
            <a:extLst>
              <a:ext uri="{FF2B5EF4-FFF2-40B4-BE49-F238E27FC236}">
                <a16:creationId xmlns:a16="http://schemas.microsoft.com/office/drawing/2014/main" id="{26CCC745-0756-533B-FF2D-EE4C116E87E2}"/>
              </a:ext>
            </a:extLst>
          </p:cNvPr>
          <p:cNvCxnSpPr>
            <a:cxnSpLocks/>
            <a:stCxn id="3" idx="1"/>
            <a:endCxn id="11" idx="6"/>
          </p:cNvCxnSpPr>
          <p:nvPr/>
        </p:nvCxnSpPr>
        <p:spPr>
          <a:xfrm flipH="1" flipV="1">
            <a:off x="1940616" y="3057879"/>
            <a:ext cx="315523" cy="1841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E5D6F1B3-3471-2C30-8220-3009EBDD5520}"/>
              </a:ext>
            </a:extLst>
          </p:cNvPr>
          <p:cNvSpPr/>
          <p:nvPr/>
        </p:nvSpPr>
        <p:spPr>
          <a:xfrm>
            <a:off x="2021795" y="4797635"/>
            <a:ext cx="1600200" cy="1600200"/>
          </a:xfrm>
          <a:prstGeom prst="ellipse">
            <a:avLst/>
          </a:prstGeom>
          <a:solidFill>
            <a:srgbClr val="E2CFF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tx1"/>
                </a:solidFill>
              </a:rPr>
              <a:t>Expand Services for Individuals in the Justice System</a:t>
            </a:r>
          </a:p>
        </p:txBody>
      </p:sp>
      <p:cxnSp>
        <p:nvCxnSpPr>
          <p:cNvPr id="15" name="Straight Connector 14">
            <a:extLst>
              <a:ext uri="{FF2B5EF4-FFF2-40B4-BE49-F238E27FC236}">
                <a16:creationId xmlns:a16="http://schemas.microsoft.com/office/drawing/2014/main" id="{0209B1F2-C898-E7D1-8EA1-383E6F5D1842}"/>
              </a:ext>
            </a:extLst>
          </p:cNvPr>
          <p:cNvCxnSpPr>
            <a:cxnSpLocks/>
            <a:stCxn id="5" idx="0"/>
            <a:endCxn id="3" idx="4"/>
          </p:cNvCxnSpPr>
          <p:nvPr/>
        </p:nvCxnSpPr>
        <p:spPr>
          <a:xfrm flipV="1">
            <a:off x="2821895" y="4607914"/>
            <a:ext cx="0" cy="1897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2" name="Table 22">
            <a:extLst>
              <a:ext uri="{FF2B5EF4-FFF2-40B4-BE49-F238E27FC236}">
                <a16:creationId xmlns:a16="http://schemas.microsoft.com/office/drawing/2014/main" id="{CB3BAC3B-730E-50CC-CBEB-CAA0786F9459}"/>
              </a:ext>
            </a:extLst>
          </p:cNvPr>
          <p:cNvGraphicFramePr>
            <a:graphicFrameLocks noGrp="1"/>
          </p:cNvGraphicFramePr>
          <p:nvPr/>
        </p:nvGraphicFramePr>
        <p:xfrm>
          <a:off x="6009729" y="2817214"/>
          <a:ext cx="5973141" cy="3581400"/>
        </p:xfrm>
        <a:graphic>
          <a:graphicData uri="http://schemas.openxmlformats.org/drawingml/2006/table">
            <a:tbl>
              <a:tblPr firstRow="1" bandRow="1">
                <a:tableStyleId>{5C22544A-7EE6-4342-B048-85BDC9FD1C3A}</a:tableStyleId>
              </a:tblPr>
              <a:tblGrid>
                <a:gridCol w="5973141">
                  <a:extLst>
                    <a:ext uri="{9D8B030D-6E8A-4147-A177-3AD203B41FA5}">
                      <a16:colId xmlns:a16="http://schemas.microsoft.com/office/drawing/2014/main" val="2878891652"/>
                    </a:ext>
                  </a:extLst>
                </a:gridCol>
              </a:tblGrid>
              <a:tr h="370840">
                <a:tc>
                  <a:txBody>
                    <a:bodyPr/>
                    <a:lstStyle/>
                    <a:p>
                      <a:pPr algn="ctr"/>
                      <a:r>
                        <a:rPr lang="en-US" sz="1800">
                          <a:solidFill>
                            <a:schemeClr val="bg1"/>
                          </a:solidFill>
                        </a:rPr>
                        <a:t>Goals to Expand Services for Individuals in the Justice System</a:t>
                      </a:r>
                    </a:p>
                  </a:txBody>
                  <a:tcPr>
                    <a:solidFill>
                      <a:srgbClr val="7030A0"/>
                    </a:solidFill>
                  </a:tcPr>
                </a:tc>
                <a:extLst>
                  <a:ext uri="{0D108BD9-81ED-4DB2-BD59-A6C34878D82A}">
                    <a16:rowId xmlns:a16="http://schemas.microsoft.com/office/drawing/2014/main" val="2904842988"/>
                  </a:ext>
                </a:extLst>
              </a:tr>
              <a:tr h="370840">
                <a:tc>
                  <a:txBody>
                    <a:bodyPr/>
                    <a:lstStyle/>
                    <a:p>
                      <a:pPr marL="285750" indent="-285750" algn="l">
                        <a:buFont typeface="Arial" panose="020B0604020202020204" pitchFamily="34" charset="0"/>
                        <a:buChar char="•"/>
                      </a:pPr>
                      <a:r>
                        <a:rPr lang="en-US" sz="1800" kern="1200">
                          <a:solidFill>
                            <a:schemeClr val="dk1"/>
                          </a:solidFill>
                          <a:effectLst/>
                        </a:rPr>
                        <a:t>Build community-based pre-arrest diversion programs.</a:t>
                      </a:r>
                      <a:endParaRPr lang="en-US" sz="1800"/>
                    </a:p>
                  </a:txBody>
                  <a:tcPr>
                    <a:solidFill>
                      <a:srgbClr val="D9C1ED"/>
                    </a:solidFill>
                  </a:tcPr>
                </a:tc>
                <a:extLst>
                  <a:ext uri="{0D108BD9-81ED-4DB2-BD59-A6C34878D82A}">
                    <a16:rowId xmlns:a16="http://schemas.microsoft.com/office/drawing/2014/main" val="4091750685"/>
                  </a:ext>
                </a:extLst>
              </a:tr>
              <a:tr h="370840">
                <a:tc>
                  <a:txBody>
                    <a:bodyPr/>
                    <a:lstStyle/>
                    <a:p>
                      <a:pPr marL="285750" indent="-285750" algn="l">
                        <a:buFont typeface="Arial" panose="020B0604020202020204" pitchFamily="34" charset="0"/>
                        <a:buChar char="•"/>
                      </a:pPr>
                      <a:r>
                        <a:rPr lang="en-US" sz="1800"/>
                        <a:t>Build reentry programs.</a:t>
                      </a:r>
                    </a:p>
                  </a:txBody>
                  <a:tcPr>
                    <a:solidFill>
                      <a:srgbClr val="EBDEF6"/>
                    </a:solidFill>
                  </a:tcPr>
                </a:tc>
                <a:extLst>
                  <a:ext uri="{0D108BD9-81ED-4DB2-BD59-A6C34878D82A}">
                    <a16:rowId xmlns:a16="http://schemas.microsoft.com/office/drawing/2014/main" val="1739113525"/>
                  </a:ext>
                </a:extLst>
              </a:tr>
              <a:tr h="370840">
                <a:tc>
                  <a:txBody>
                    <a:bodyPr/>
                    <a:lstStyle/>
                    <a:p>
                      <a:pPr marL="285750" marR="0" lvl="0" indent="-285750" algn="l" defTabSz="6857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dk1"/>
                          </a:solidFill>
                          <a:effectLst/>
                        </a:rPr>
                        <a:t>Increase evidence-based programs and practices for justice-involved youth.</a:t>
                      </a:r>
                      <a:endParaRPr lang="en-US" sz="1800" kern="1200">
                        <a:solidFill>
                          <a:schemeClr val="dk1"/>
                        </a:solidFill>
                        <a:effectLst/>
                        <a:latin typeface="+mn-lt"/>
                        <a:ea typeface="+mn-ea"/>
                        <a:cs typeface="+mn-cs"/>
                      </a:endParaRPr>
                    </a:p>
                  </a:txBody>
                  <a:tcPr>
                    <a:solidFill>
                      <a:srgbClr val="D9C1ED"/>
                    </a:solidFill>
                  </a:tcPr>
                </a:tc>
                <a:extLst>
                  <a:ext uri="{0D108BD9-81ED-4DB2-BD59-A6C34878D82A}">
                    <a16:rowId xmlns:a16="http://schemas.microsoft.com/office/drawing/2014/main" val="3914131145"/>
                  </a:ext>
                </a:extLst>
              </a:tr>
              <a:tr h="370840">
                <a:tc>
                  <a:txBody>
                    <a:bodyPr/>
                    <a:lstStyle/>
                    <a:p>
                      <a:pPr marL="285750" marR="0" lvl="0" indent="-285750" algn="l" defTabSz="6857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dk1"/>
                          </a:solidFill>
                          <a:effectLst/>
                        </a:rPr>
                        <a:t>Increase the number of justice-involved individuals with substance use and mental health disorders engaged in treatment within 72 hours of release.</a:t>
                      </a:r>
                      <a:endParaRPr lang="en-US" sz="1800" kern="1200">
                        <a:solidFill>
                          <a:schemeClr val="dk1"/>
                        </a:solidFill>
                        <a:effectLst/>
                        <a:latin typeface="+mn-lt"/>
                        <a:ea typeface="+mn-ea"/>
                        <a:cs typeface="+mn-cs"/>
                      </a:endParaRPr>
                    </a:p>
                  </a:txBody>
                  <a:tcPr>
                    <a:solidFill>
                      <a:srgbClr val="EBDEF6"/>
                    </a:solidFill>
                  </a:tcPr>
                </a:tc>
                <a:extLst>
                  <a:ext uri="{0D108BD9-81ED-4DB2-BD59-A6C34878D82A}">
                    <a16:rowId xmlns:a16="http://schemas.microsoft.com/office/drawing/2014/main" val="1516910672"/>
                  </a:ext>
                </a:extLst>
              </a:tr>
              <a:tr h="370840">
                <a:tc>
                  <a:txBody>
                    <a:bodyPr/>
                    <a:lstStyle/>
                    <a:p>
                      <a:pPr marL="285750" marR="0" lvl="0" indent="-285750" algn="l" defTabSz="68579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dk1"/>
                          </a:solidFill>
                          <a:effectLst/>
                          <a:latin typeface="+mn-lt"/>
                          <a:ea typeface="+mn-ea"/>
                          <a:cs typeface="+mn-cs"/>
                        </a:rPr>
                        <a:t>Collaborate with other agencies to increase access to Medications for Opioid Use Disorder in justice-involved settings.</a:t>
                      </a:r>
                    </a:p>
                  </a:txBody>
                  <a:tcPr>
                    <a:solidFill>
                      <a:srgbClr val="D9C1ED"/>
                    </a:solidFill>
                  </a:tcPr>
                </a:tc>
                <a:extLst>
                  <a:ext uri="{0D108BD9-81ED-4DB2-BD59-A6C34878D82A}">
                    <a16:rowId xmlns:a16="http://schemas.microsoft.com/office/drawing/2014/main" val="2112709271"/>
                  </a:ext>
                </a:extLst>
              </a:tr>
            </a:tbl>
          </a:graphicData>
        </a:graphic>
      </p:graphicFrame>
      <p:sp>
        <p:nvSpPr>
          <p:cNvPr id="28" name="Right Brace 27">
            <a:extLst>
              <a:ext uri="{FF2B5EF4-FFF2-40B4-BE49-F238E27FC236}">
                <a16:creationId xmlns:a16="http://schemas.microsoft.com/office/drawing/2014/main" id="{0F8D7D1E-567A-74B2-502F-0EB1F407AA74}"/>
              </a:ext>
            </a:extLst>
          </p:cNvPr>
          <p:cNvSpPr/>
          <p:nvPr/>
        </p:nvSpPr>
        <p:spPr>
          <a:xfrm rot="10800000">
            <a:off x="5508070" y="2845330"/>
            <a:ext cx="451757" cy="3526960"/>
          </a:xfrm>
          <a:prstGeom prst="rightBrace">
            <a:avLst>
              <a:gd name="adj1" fmla="val 8333"/>
              <a:gd name="adj2" fmla="val 12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FB2A0871-09F6-9D48-96CB-7D42FA8A52A9}"/>
              </a:ext>
            </a:extLst>
          </p:cNvPr>
          <p:cNvCxnSpPr>
            <a:cxnSpLocks/>
            <a:stCxn id="28" idx="1"/>
          </p:cNvCxnSpPr>
          <p:nvPr/>
        </p:nvCxnSpPr>
        <p:spPr>
          <a:xfrm flipH="1">
            <a:off x="3671596" y="5941683"/>
            <a:ext cx="1836474"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1C60992-3267-2158-D4FF-C67D7ED38957}"/>
              </a:ext>
            </a:extLst>
          </p:cNvPr>
          <p:cNvSpPr txBox="1">
            <a:spLocks/>
          </p:cNvSpPr>
          <p:nvPr/>
        </p:nvSpPr>
        <p:spPr>
          <a:xfrm>
            <a:off x="838200" y="240948"/>
            <a:ext cx="10515600" cy="876300"/>
          </a:xfrm>
          <a:prstGeom prst="rect">
            <a:avLst/>
          </a:prstGeom>
          <a:solidFill>
            <a:schemeClr val="accent4"/>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chemeClr val="bg1"/>
                </a:solidFill>
                <a:latin typeface="+mn-lt"/>
              </a:rPr>
              <a:t>Expand Services for Individuals in the Justice System</a:t>
            </a:r>
          </a:p>
        </p:txBody>
      </p:sp>
    </p:spTree>
    <p:extLst>
      <p:ext uri="{BB962C8B-B14F-4D97-AF65-F5344CB8AC3E}">
        <p14:creationId xmlns:p14="http://schemas.microsoft.com/office/powerpoint/2010/main" val="204038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D1B8E5F-E170-A994-C7C2-BFA6F02175EB}"/>
              </a:ext>
            </a:extLst>
          </p:cNvPr>
          <p:cNvSpPr>
            <a:spLocks noGrp="1"/>
          </p:cNvSpPr>
          <p:nvPr>
            <p:ph type="title"/>
          </p:nvPr>
        </p:nvSpPr>
        <p:spPr>
          <a:xfrm>
            <a:off x="1371599" y="294538"/>
            <a:ext cx="9895951" cy="1033669"/>
          </a:xfrm>
        </p:spPr>
        <p:txBody>
          <a:bodyPr vert="horz" lIns="91440" tIns="45720" rIns="91440" bIns="45720" rtlCol="0" anchor="ctr">
            <a:normAutofit/>
          </a:bodyPr>
          <a:lstStyle/>
          <a:p>
            <a:pPr defTabSz="914400">
              <a:lnSpc>
                <a:spcPct val="90000"/>
              </a:lnSpc>
            </a:pPr>
            <a:r>
              <a:rPr lang="en-US" sz="4000" kern="1200">
                <a:solidFill>
                  <a:srgbClr val="FFFFFF"/>
                </a:solidFill>
                <a:latin typeface="+mj-lt"/>
                <a:ea typeface="+mj-ea"/>
                <a:cs typeface="+mj-cs"/>
              </a:rPr>
              <a:t>Public Comment </a:t>
            </a:r>
          </a:p>
        </p:txBody>
      </p:sp>
      <p:sp>
        <p:nvSpPr>
          <p:cNvPr id="2" name="Text Placeholder 1">
            <a:extLst>
              <a:ext uri="{FF2B5EF4-FFF2-40B4-BE49-F238E27FC236}">
                <a16:creationId xmlns:a16="http://schemas.microsoft.com/office/drawing/2014/main" id="{50800791-767A-4A2A-1424-B824196E84FF}"/>
              </a:ext>
            </a:extLst>
          </p:cNvPr>
          <p:cNvSpPr>
            <a:spLocks noGrp="1"/>
          </p:cNvSpPr>
          <p:nvPr>
            <p:ph type="body" sz="quarter" idx="10"/>
          </p:nvPr>
        </p:nvSpPr>
        <p:spPr>
          <a:xfrm>
            <a:off x="1371599" y="2146852"/>
            <a:ext cx="9724031" cy="3854703"/>
          </a:xfrm>
        </p:spPr>
        <p:txBody>
          <a:bodyPr vert="horz" lIns="91440" tIns="45720" rIns="91440" bIns="45720" rtlCol="0" anchor="ctr">
            <a:normAutofit lnSpcReduction="10000"/>
          </a:bodyPr>
          <a:lstStyle/>
          <a:p>
            <a:pPr marL="0" marR="0" indent="0" defTabSz="914400">
              <a:lnSpc>
                <a:spcPct val="90000"/>
              </a:lnSpc>
              <a:spcBef>
                <a:spcPts val="0"/>
              </a:spcBef>
              <a:spcAft>
                <a:spcPts val="600"/>
              </a:spcAft>
              <a:buNone/>
            </a:pPr>
            <a:r>
              <a:rPr lang="en-US" sz="1900" b="1" dirty="0">
                <a:solidFill>
                  <a:schemeClr val="tx1"/>
                </a:solidFill>
                <a:effectLst/>
              </a:rPr>
              <a:t>Public Comment #1</a:t>
            </a:r>
          </a:p>
          <a:p>
            <a:pPr marL="0" marR="0" indent="-228600" defTabSz="914400">
              <a:lnSpc>
                <a:spcPct val="90000"/>
              </a:lnSpc>
              <a:spcBef>
                <a:spcPts val="0"/>
              </a:spcBef>
              <a:spcAft>
                <a:spcPts val="600"/>
              </a:spcAft>
              <a:buFont typeface="Arial" panose="020B0604020202020204" pitchFamily="34" charset="0"/>
              <a:buChar char="•"/>
            </a:pPr>
            <a:r>
              <a:rPr lang="en-US" sz="1900" dirty="0">
                <a:solidFill>
                  <a:schemeClr val="tx1"/>
                </a:solidFill>
                <a:effectLst/>
              </a:rPr>
              <a:t>My </a:t>
            </a:r>
            <a:r>
              <a:rPr lang="en-US" sz="1900" u="sng" dirty="0">
                <a:solidFill>
                  <a:schemeClr val="tx1"/>
                </a:solidFill>
                <a:effectLst/>
              </a:rPr>
              <a:t>name is </a:t>
            </a:r>
            <a:r>
              <a:rPr lang="en-US" sz="1900" dirty="0">
                <a:solidFill>
                  <a:schemeClr val="tx1"/>
                </a:solidFill>
                <a:effectLst/>
              </a:rPr>
              <a:t> Regina May and I am not only the Durham County CFAC Chair for Alliance Health but also a mother of a dual-diagnosis young adult son (IDD/SU codependency). </a:t>
            </a:r>
          </a:p>
          <a:p>
            <a:pPr marL="0" marR="0" indent="-228600" defTabSz="914400">
              <a:lnSpc>
                <a:spcPct val="90000"/>
              </a:lnSpc>
              <a:spcBef>
                <a:spcPts val="0"/>
              </a:spcBef>
              <a:spcAft>
                <a:spcPts val="600"/>
              </a:spcAft>
              <a:buFont typeface="Arial" panose="020B0604020202020204" pitchFamily="34" charset="0"/>
              <a:buChar char="•"/>
            </a:pPr>
            <a:endParaRPr lang="en-US" sz="1900" dirty="0">
              <a:solidFill>
                <a:schemeClr val="tx1"/>
              </a:solidFill>
              <a:effectLst/>
            </a:endParaRPr>
          </a:p>
          <a:p>
            <a:pPr marL="0" marR="0" indent="-228600" defTabSz="914400">
              <a:lnSpc>
                <a:spcPct val="90000"/>
              </a:lnSpc>
              <a:spcBef>
                <a:spcPts val="0"/>
              </a:spcBef>
              <a:spcAft>
                <a:spcPts val="600"/>
              </a:spcAft>
              <a:buFont typeface="Arial" panose="020B0604020202020204" pitchFamily="34" charset="0"/>
              <a:buChar char="•"/>
            </a:pPr>
            <a:r>
              <a:rPr lang="en-US" sz="1900" dirty="0">
                <a:solidFill>
                  <a:schemeClr val="tx1"/>
                </a:solidFill>
                <a:effectLst/>
              </a:rPr>
              <a:t>Since 2017 when I became a Certified Peer Recovery Coach I have worked for 2 nonprofits where I met multiple recipients between the ages of 18-24 years old who had turned to street drugs due to receiving mental health/ IDD services as young as elementary age. </a:t>
            </a:r>
          </a:p>
          <a:p>
            <a:pPr marL="0" marR="0" indent="-228600" defTabSz="914400">
              <a:lnSpc>
                <a:spcPct val="90000"/>
              </a:lnSpc>
              <a:spcBef>
                <a:spcPts val="0"/>
              </a:spcBef>
              <a:spcAft>
                <a:spcPts val="600"/>
              </a:spcAft>
              <a:buFont typeface="Arial" panose="020B0604020202020204" pitchFamily="34" charset="0"/>
              <a:buChar char="•"/>
            </a:pPr>
            <a:endParaRPr lang="en-US" sz="1900" dirty="0">
              <a:solidFill>
                <a:schemeClr val="tx1"/>
              </a:solidFill>
            </a:endParaRPr>
          </a:p>
          <a:p>
            <a:pPr marL="0" marR="0" indent="-228600" defTabSz="914400">
              <a:lnSpc>
                <a:spcPct val="90000"/>
              </a:lnSpc>
              <a:spcBef>
                <a:spcPts val="0"/>
              </a:spcBef>
              <a:spcAft>
                <a:spcPts val="600"/>
              </a:spcAft>
              <a:buFont typeface="Arial" panose="020B0604020202020204" pitchFamily="34" charset="0"/>
              <a:buChar char="•"/>
            </a:pPr>
            <a:r>
              <a:rPr lang="en-US" sz="1900" dirty="0">
                <a:solidFill>
                  <a:schemeClr val="tx1"/>
                </a:solidFill>
                <a:effectLst/>
              </a:rPr>
              <a:t>Once they aged out and were no longer any guardianship care most totally refused or accepted very little help with provider services. Mostly due to trauma while receiving services. And or</a:t>
            </a:r>
            <a:r>
              <a:rPr lang="en-US" sz="1900" dirty="0">
                <a:solidFill>
                  <a:schemeClr val="tx1"/>
                </a:solidFill>
              </a:rPr>
              <a:t> </a:t>
            </a:r>
            <a:r>
              <a:rPr lang="en-US" sz="1900" dirty="0">
                <a:solidFill>
                  <a:schemeClr val="tx1"/>
                </a:solidFill>
                <a:effectLst/>
              </a:rPr>
              <a:t>their body becoming so used to the prescribed meds</a:t>
            </a:r>
          </a:p>
          <a:p>
            <a:pPr marL="0" marR="0" indent="-228600" defTabSz="914400">
              <a:lnSpc>
                <a:spcPct val="90000"/>
              </a:lnSpc>
              <a:spcBef>
                <a:spcPts val="0"/>
              </a:spcBef>
              <a:spcAft>
                <a:spcPts val="600"/>
              </a:spcAft>
              <a:buFont typeface="Arial" panose="020B0604020202020204" pitchFamily="34" charset="0"/>
              <a:buChar char="•"/>
            </a:pPr>
            <a:r>
              <a:rPr lang="en-US" sz="1900" dirty="0">
                <a:solidFill>
                  <a:schemeClr val="tx1"/>
                </a:solidFill>
                <a:effectLst/>
              </a:rPr>
              <a:t> </a:t>
            </a:r>
            <a:r>
              <a:rPr lang="en-US" sz="1900" dirty="0">
                <a:solidFill>
                  <a:schemeClr val="tx1"/>
                </a:solidFill>
              </a:rPr>
              <a:t>                                                                                                                              cont..</a:t>
            </a:r>
            <a:endParaRPr lang="en-US" sz="1900" dirty="0">
              <a:solidFill>
                <a:schemeClr val="tx1"/>
              </a:solidFill>
              <a:effectLst/>
            </a:endParaRPr>
          </a:p>
        </p:txBody>
      </p:sp>
    </p:spTree>
    <p:extLst>
      <p:ext uri="{BB962C8B-B14F-4D97-AF65-F5344CB8AC3E}">
        <p14:creationId xmlns:p14="http://schemas.microsoft.com/office/powerpoint/2010/main" val="4115700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33E7B6D-ABAA-4808-F00A-1FBB07EE3989}"/>
              </a:ext>
            </a:extLst>
          </p:cNvPr>
          <p:cNvSpPr txBox="1"/>
          <p:nvPr/>
        </p:nvSpPr>
        <p:spPr>
          <a:xfrm>
            <a:off x="1371599" y="2318197"/>
            <a:ext cx="9724031" cy="3683358"/>
          </a:xfrm>
          <a:prstGeom prst="rect">
            <a:avLst/>
          </a:prstGeom>
        </p:spPr>
        <p:txBody>
          <a:bodyPr vert="horz" lIns="91440" tIns="45720" rIns="91440" bIns="45720" rtlCol="0" anchor="ctr">
            <a:normAutofit/>
          </a:bodyPr>
          <a:lstStyle/>
          <a:p>
            <a:pPr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1400" b="0" i="0" u="none" strike="noStrike" cap="none" spc="0" normalizeH="0" baseline="0" noProof="0">
                <a:ln>
                  <a:noFill/>
                </a:ln>
                <a:effectLst/>
                <a:uLnTx/>
                <a:uFillTx/>
              </a:rPr>
              <a:t>This stood out to me due to what I was experiencing with my then middle school-age son and what I had experienced during his elementary educational years.</a:t>
            </a:r>
          </a:p>
          <a:p>
            <a:pPr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1400" b="0" i="0" u="none" strike="noStrike" cap="none" spc="0" normalizeH="0" baseline="0" noProof="0">
                <a:ln>
                  <a:noFill/>
                </a:ln>
                <a:effectLst/>
                <a:uLnTx/>
                <a:uFillTx/>
              </a:rPr>
              <a:t>That at one point in time led me to get a summons to what used to be known as truancy </a:t>
            </a:r>
            <a:r>
              <a:rPr kumimoji="0" lang="en-US" sz="1400" b="0" i="0" u="sng" strike="noStrike" cap="none" spc="0" normalizeH="0" baseline="0" noProof="0">
                <a:ln>
                  <a:noFill/>
                </a:ln>
                <a:effectLst/>
                <a:uLnTx/>
                <a:uFillTx/>
                <a:hlinkClick r:id="rId2"/>
              </a:rPr>
              <a:t>court.in</a:t>
            </a:r>
            <a:r>
              <a:rPr kumimoji="0" lang="en-US" sz="1400" b="0" i="0" u="none" strike="noStrike" cap="none" spc="0" normalizeH="0" baseline="0" noProof="0">
                <a:ln>
                  <a:noFill/>
                </a:ln>
                <a:effectLst/>
                <a:uLnTx/>
                <a:uFillTx/>
              </a:rPr>
              <a:t> Durham County because of his suspensions being coded wrong. The suspensions took place due to a lack of staff to support</a:t>
            </a:r>
            <a:r>
              <a:rPr lang="en-US" sz="1400"/>
              <a:t> </a:t>
            </a:r>
            <a:r>
              <a:rPr kumimoji="0" lang="en-US" sz="1400" b="0" i="0" u="none" strike="noStrike" cap="none" spc="0" normalizeH="0" baseline="0" noProof="0">
                <a:ln>
                  <a:noFill/>
                </a:ln>
                <a:effectLst/>
                <a:uLnTx/>
                <a:uFillTx/>
              </a:rPr>
              <a:t>his IEP which was designed by the DPS staff.  My son would currently be considered a success because he has no criminal background is not currently under meds, and works every day. But he never completed high school when I met others with not only diplomas</a:t>
            </a:r>
            <a:r>
              <a:rPr lang="en-US" sz="1400"/>
              <a:t> </a:t>
            </a:r>
            <a:r>
              <a:rPr kumimoji="0" lang="en-US" sz="1400" b="0" i="0" u="none" strike="noStrike" cap="none" spc="0" normalizeH="0" baseline="0" noProof="0">
                <a:ln>
                  <a:noFill/>
                </a:ln>
                <a:effectLst/>
                <a:uLnTx/>
                <a:uFillTx/>
              </a:rPr>
              <a:t>but also trade certificates or college degrees. </a:t>
            </a:r>
          </a:p>
          <a:p>
            <a:pPr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400" b="0" i="0" u="none" strike="noStrike" cap="none" spc="0" normalizeH="0" baseline="0" noProof="0">
              <a:ln>
                <a:noFill/>
              </a:ln>
              <a:effectLst/>
              <a:uLnTx/>
              <a:uFillTx/>
            </a:endParaRPr>
          </a:p>
          <a:p>
            <a:pPr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1400" b="0" i="0" u="none" strike="noStrike" cap="none" spc="0" normalizeH="0" baseline="0" noProof="0">
                <a:ln>
                  <a:noFill/>
                </a:ln>
                <a:effectLst/>
                <a:uLnTx/>
                <a:uFillTx/>
              </a:rPr>
              <a:t>As a parent I never was offered or suggested that I could receive family funds of compensation for caring for my son nor while I'm at the table to support others as an advocate. I currently know of</a:t>
            </a:r>
            <a:r>
              <a:rPr lang="en-US" sz="1400"/>
              <a:t> </a:t>
            </a:r>
            <a:r>
              <a:rPr kumimoji="0" lang="en-US" sz="1400" b="0" i="0" u="none" strike="noStrike" cap="none" spc="0" normalizeH="0" baseline="0" noProof="0">
                <a:ln>
                  <a:noFill/>
                </a:ln>
                <a:effectLst/>
                <a:uLnTx/>
                <a:uFillTx/>
              </a:rPr>
              <a:t>a</a:t>
            </a:r>
            <a:r>
              <a:rPr lang="en-US" sz="1400"/>
              <a:t> </a:t>
            </a:r>
            <a:r>
              <a:rPr kumimoji="0" lang="en-US" sz="1400" b="0" i="0" u="none" strike="noStrike" cap="none" spc="0" normalizeH="0" baseline="0" noProof="0">
                <a:ln>
                  <a:noFill/>
                </a:ln>
                <a:effectLst/>
                <a:uLnTx/>
                <a:uFillTx/>
              </a:rPr>
              <a:t>family at a local Durham shelter due to the mother trying to care for her total care son with no income other than the social security benefit she receives for him.</a:t>
            </a:r>
          </a:p>
          <a:p>
            <a:pPr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400" b="0" i="0" u="none" strike="noStrike" cap="none" spc="0" normalizeH="0" baseline="0" noProof="0">
              <a:ln>
                <a:noFill/>
              </a:ln>
              <a:effectLst/>
              <a:uLnTx/>
              <a:uFillTx/>
            </a:endParaRPr>
          </a:p>
          <a:p>
            <a:pPr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1400" b="0" i="0" u="none" strike="noStrike" cap="none" spc="0" normalizeH="0" baseline="0" noProof="0">
                <a:ln>
                  <a:noFill/>
                </a:ln>
                <a:effectLst/>
                <a:uLnTx/>
                <a:uFillTx/>
              </a:rPr>
              <a:t>Thank you for your time and listening ear.</a:t>
            </a:r>
          </a:p>
        </p:txBody>
      </p:sp>
    </p:spTree>
    <p:extLst>
      <p:ext uri="{BB962C8B-B14F-4D97-AF65-F5344CB8AC3E}">
        <p14:creationId xmlns:p14="http://schemas.microsoft.com/office/powerpoint/2010/main" val="2597202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90F056E-CABE-CCA5-0B53-620AAF115889}"/>
              </a:ext>
            </a:extLst>
          </p:cNvPr>
          <p:cNvSpPr txBox="1"/>
          <p:nvPr/>
        </p:nvSpPr>
        <p:spPr>
          <a:xfrm>
            <a:off x="1371599" y="2318197"/>
            <a:ext cx="9724031" cy="3683358"/>
          </a:xfrm>
          <a:prstGeom prst="rect">
            <a:avLst/>
          </a:prstGeom>
        </p:spPr>
        <p:txBody>
          <a:bodyPr vert="horz" lIns="91440" tIns="45720" rIns="91440" bIns="45720" rtlCol="0" anchor="ctr">
            <a:normAutofit/>
          </a:bodyPr>
          <a:lstStyle/>
          <a:p>
            <a:pPr marR="0">
              <a:lnSpc>
                <a:spcPct val="90000"/>
              </a:lnSpc>
              <a:spcBef>
                <a:spcPts val="0"/>
              </a:spcBef>
              <a:spcAft>
                <a:spcPts val="600"/>
              </a:spcAft>
            </a:pPr>
            <a:r>
              <a:rPr lang="en-US" sz="2000" dirty="0">
                <a:effectLst/>
              </a:rPr>
              <a:t> </a:t>
            </a:r>
            <a:endParaRPr lang="en-US" sz="2000" b="1" dirty="0">
              <a:effectLst/>
            </a:endParaRPr>
          </a:p>
          <a:p>
            <a:pPr marR="0">
              <a:lnSpc>
                <a:spcPct val="90000"/>
              </a:lnSpc>
              <a:spcBef>
                <a:spcPts val="0"/>
              </a:spcBef>
              <a:spcAft>
                <a:spcPts val="600"/>
              </a:spcAft>
            </a:pPr>
            <a:r>
              <a:rPr lang="en-US" sz="2000" b="1" dirty="0">
                <a:effectLst/>
              </a:rPr>
              <a:t>Public Comment #2</a:t>
            </a:r>
          </a:p>
          <a:p>
            <a:pPr marL="0" marR="0" indent="-228600">
              <a:lnSpc>
                <a:spcPct val="90000"/>
              </a:lnSpc>
              <a:spcBef>
                <a:spcPts val="0"/>
              </a:spcBef>
              <a:spcAft>
                <a:spcPts val="600"/>
              </a:spcAft>
              <a:buFont typeface="Arial" panose="020B0604020202020204" pitchFamily="34" charset="0"/>
              <a:buChar char="•"/>
            </a:pPr>
            <a:r>
              <a:rPr lang="en-US" sz="2000" dirty="0">
                <a:effectLst/>
              </a:rPr>
              <a:t> #HB629</a:t>
            </a:r>
          </a:p>
          <a:p>
            <a:pPr marL="0" marR="0" indent="-228600">
              <a:lnSpc>
                <a:spcPct val="90000"/>
              </a:lnSpc>
              <a:spcBef>
                <a:spcPts val="0"/>
              </a:spcBef>
              <a:spcAft>
                <a:spcPts val="600"/>
              </a:spcAft>
              <a:buFont typeface="Arial" panose="020B0604020202020204" pitchFamily="34" charset="0"/>
              <a:buChar char="•"/>
            </a:pPr>
            <a:r>
              <a:rPr lang="en-US" sz="2000" dirty="0">
                <a:effectLst/>
              </a:rPr>
              <a:t>Matthews Bill for Clubhouse Expansion. </a:t>
            </a:r>
          </a:p>
          <a:p>
            <a:pPr marL="0" marR="0" indent="-228600">
              <a:lnSpc>
                <a:spcPct val="90000"/>
              </a:lnSpc>
              <a:spcBef>
                <a:spcPts val="0"/>
              </a:spcBef>
              <a:spcAft>
                <a:spcPts val="600"/>
              </a:spcAft>
              <a:buFont typeface="Arial" panose="020B0604020202020204" pitchFamily="34" charset="0"/>
              <a:buChar char="•"/>
            </a:pPr>
            <a:r>
              <a:rPr lang="en-US" sz="2000" dirty="0">
                <a:effectLst/>
              </a:rPr>
              <a:t>Clubhouses the Fountain House Model, Club Nova in Carrboro, Threshold in Durham, Adventure House in Shelby. </a:t>
            </a:r>
          </a:p>
          <a:p>
            <a:pPr marL="0" marR="0" indent="-228600">
              <a:lnSpc>
                <a:spcPct val="90000"/>
              </a:lnSpc>
              <a:spcBef>
                <a:spcPts val="0"/>
              </a:spcBef>
              <a:spcAft>
                <a:spcPts val="600"/>
              </a:spcAft>
              <a:buFont typeface="Arial" panose="020B0604020202020204" pitchFamily="34" charset="0"/>
              <a:buChar char="•"/>
            </a:pPr>
            <a:r>
              <a:rPr lang="en-US" sz="2000" dirty="0">
                <a:effectLst/>
              </a:rPr>
              <a:t>Clubhouses are for the most chronic and persistent seriously mentally ill. Schizophrenia, bipolar, PTSD, OCD, manic depressive. </a:t>
            </a:r>
          </a:p>
        </p:txBody>
      </p:sp>
    </p:spTree>
    <p:extLst>
      <p:ext uri="{BB962C8B-B14F-4D97-AF65-F5344CB8AC3E}">
        <p14:creationId xmlns:p14="http://schemas.microsoft.com/office/powerpoint/2010/main" val="3178509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8B058D4-B3B0-155E-455F-4DE0F2A7FD72}"/>
              </a:ext>
            </a:extLst>
          </p:cNvPr>
          <p:cNvSpPr/>
          <p:nvPr/>
        </p:nvSpPr>
        <p:spPr>
          <a:xfrm>
            <a:off x="5976" y="1776506"/>
            <a:ext cx="12194988" cy="2894105"/>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E95B65A-1FAC-4752-7C41-E690FCE9A8F1}"/>
              </a:ext>
            </a:extLst>
          </p:cNvPr>
          <p:cNvSpPr/>
          <p:nvPr/>
        </p:nvSpPr>
        <p:spPr>
          <a:xfrm>
            <a:off x="12430" y="2187049"/>
            <a:ext cx="12175972" cy="2130747"/>
          </a:xfrm>
          <a:prstGeom prst="rect">
            <a:avLst/>
          </a:prstGeom>
          <a:solidFill>
            <a:srgbClr val="06154A"/>
          </a:solidFill>
          <a:ln>
            <a:solidFill>
              <a:srgbClr val="06154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a:p>
            <a:pPr algn="ctr"/>
            <a:endParaRPr lang="en-US" dirty="0">
              <a:cs typeface="Arial"/>
            </a:endParaRPr>
          </a:p>
          <a:p>
            <a:pPr algn="ctr"/>
            <a:endParaRPr lang="en-US" dirty="0">
              <a:cs typeface="Arial"/>
            </a:endParaRPr>
          </a:p>
        </p:txBody>
      </p:sp>
      <p:pic>
        <p:nvPicPr>
          <p:cNvPr id="7" name="Picture 2">
            <a:extLst>
              <a:ext uri="{FF2B5EF4-FFF2-40B4-BE49-F238E27FC236}">
                <a16:creationId xmlns:a16="http://schemas.microsoft.com/office/drawing/2014/main" id="{C99612F3-8EF7-D1CF-112A-C81785DFBC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1547" y="4632871"/>
            <a:ext cx="1851627" cy="1021107"/>
          </a:xfrm>
          <a:prstGeom prst="rect">
            <a:avLst/>
          </a:prstGeom>
          <a:noFill/>
          <a:extLst>
            <a:ext uri="{909E8E84-426E-40DD-AFC4-6F175D3DCCD1}">
              <a14:hiddenFill xmlns:a14="http://schemas.microsoft.com/office/drawing/2010/main">
                <a:solidFill>
                  <a:srgbClr val="FFFFFF"/>
                </a:solidFill>
              </a14:hiddenFill>
            </a:ext>
          </a:extLst>
        </p:spPr>
      </p:pic>
      <p:pic>
        <p:nvPicPr>
          <p:cNvPr id="3" name="Google Shape;97;p4">
            <a:extLst>
              <a:ext uri="{FF2B5EF4-FFF2-40B4-BE49-F238E27FC236}">
                <a16:creationId xmlns:a16="http://schemas.microsoft.com/office/drawing/2014/main" id="{E2BD8796-E0E3-6574-7E29-94632696597E}"/>
              </a:ext>
            </a:extLst>
          </p:cNvPr>
          <p:cNvPicPr preferRelativeResize="0"/>
          <p:nvPr/>
        </p:nvPicPr>
        <p:blipFill rotWithShape="1">
          <a:blip r:embed="rId4">
            <a:alphaModFix/>
          </a:blip>
          <a:srcRect/>
          <a:stretch/>
        </p:blipFill>
        <p:spPr>
          <a:xfrm>
            <a:off x="306576" y="4908110"/>
            <a:ext cx="2906170" cy="466934"/>
          </a:xfrm>
          <a:prstGeom prst="rect">
            <a:avLst/>
          </a:prstGeom>
          <a:noFill/>
          <a:ln>
            <a:noFill/>
          </a:ln>
        </p:spPr>
      </p:pic>
      <p:pic>
        <p:nvPicPr>
          <p:cNvPr id="4" name="Google Shape;95;p4">
            <a:extLst>
              <a:ext uri="{FF2B5EF4-FFF2-40B4-BE49-F238E27FC236}">
                <a16:creationId xmlns:a16="http://schemas.microsoft.com/office/drawing/2014/main" id="{AFFB0EA7-7D0A-38C7-6DE2-E6E114BF9458}"/>
              </a:ext>
            </a:extLst>
          </p:cNvPr>
          <p:cNvPicPr preferRelativeResize="0"/>
          <p:nvPr/>
        </p:nvPicPr>
        <p:blipFill rotWithShape="1">
          <a:blip r:embed="rId5">
            <a:alphaModFix/>
          </a:blip>
          <a:srcRect/>
          <a:stretch/>
        </p:blipFill>
        <p:spPr>
          <a:xfrm>
            <a:off x="7660575" y="4732115"/>
            <a:ext cx="1817315" cy="779550"/>
          </a:xfrm>
          <a:prstGeom prst="rect">
            <a:avLst/>
          </a:prstGeom>
          <a:noFill/>
          <a:ln>
            <a:noFill/>
          </a:ln>
        </p:spPr>
      </p:pic>
      <p:pic>
        <p:nvPicPr>
          <p:cNvPr id="6" name="Google Shape;96;p4">
            <a:extLst>
              <a:ext uri="{FF2B5EF4-FFF2-40B4-BE49-F238E27FC236}">
                <a16:creationId xmlns:a16="http://schemas.microsoft.com/office/drawing/2014/main" id="{5988E6B0-6A35-C83C-B904-F389745CDE88}"/>
              </a:ext>
            </a:extLst>
          </p:cNvPr>
          <p:cNvPicPr preferRelativeResize="0"/>
          <p:nvPr/>
        </p:nvPicPr>
        <p:blipFill rotWithShape="1">
          <a:blip r:embed="rId6">
            <a:alphaModFix/>
          </a:blip>
          <a:srcRect/>
          <a:stretch/>
        </p:blipFill>
        <p:spPr>
          <a:xfrm>
            <a:off x="9992826" y="4734364"/>
            <a:ext cx="1708644" cy="568042"/>
          </a:xfrm>
          <a:prstGeom prst="rect">
            <a:avLst/>
          </a:prstGeom>
          <a:noFill/>
          <a:ln>
            <a:noFill/>
          </a:ln>
        </p:spPr>
      </p:pic>
      <p:pic>
        <p:nvPicPr>
          <p:cNvPr id="9" name="Google Shape;94;p4" descr="A close up of a logo&#10;&#10;Description automatically generated">
            <a:extLst>
              <a:ext uri="{FF2B5EF4-FFF2-40B4-BE49-F238E27FC236}">
                <a16:creationId xmlns:a16="http://schemas.microsoft.com/office/drawing/2014/main" id="{C14D51D5-41CB-5DC4-07AB-4D0E3510B915}"/>
              </a:ext>
            </a:extLst>
          </p:cNvPr>
          <p:cNvPicPr preferRelativeResize="0"/>
          <p:nvPr/>
        </p:nvPicPr>
        <p:blipFill rotWithShape="1">
          <a:blip r:embed="rId7">
            <a:alphaModFix/>
          </a:blip>
          <a:srcRect/>
          <a:stretch/>
        </p:blipFill>
        <p:spPr>
          <a:xfrm>
            <a:off x="3400983" y="4905118"/>
            <a:ext cx="2004923" cy="566249"/>
          </a:xfrm>
          <a:prstGeom prst="rect">
            <a:avLst/>
          </a:prstGeom>
          <a:noFill/>
          <a:ln>
            <a:noFill/>
          </a:ln>
        </p:spPr>
      </p:pic>
      <p:sp>
        <p:nvSpPr>
          <p:cNvPr id="11" name="Google Shape;101;p4">
            <a:extLst>
              <a:ext uri="{FF2B5EF4-FFF2-40B4-BE49-F238E27FC236}">
                <a16:creationId xmlns:a16="http://schemas.microsoft.com/office/drawing/2014/main" id="{FED30B45-25D8-B4C8-A6BC-E0B6D117EF91}"/>
              </a:ext>
            </a:extLst>
          </p:cNvPr>
          <p:cNvSpPr/>
          <p:nvPr/>
        </p:nvSpPr>
        <p:spPr>
          <a:xfrm>
            <a:off x="3682068" y="5754038"/>
            <a:ext cx="5148536" cy="1005313"/>
          </a:xfrm>
          <a:prstGeom prst="roundRect">
            <a:avLst>
              <a:gd name="adj" fmla="val 16667"/>
            </a:avLst>
          </a:prstGeom>
          <a:solidFill>
            <a:srgbClr val="06154A"/>
          </a:solidFill>
          <a:ln>
            <a:noFill/>
          </a:ln>
        </p:spPr>
        <p:txBody>
          <a:bodyPr spcFirstLastPara="1" wrap="square" lIns="121900" tIns="121900" rIns="121900" bIns="121900" anchor="ctr" anchorCtr="0">
            <a:noAutofit/>
          </a:bodyPr>
          <a:lstStyle/>
          <a:p>
            <a:pPr algn="ctr" defTabSz="1219170">
              <a:buClr>
                <a:srgbClr val="000000"/>
              </a:buClr>
              <a:buSzPts val="1400"/>
              <a:defRPr/>
            </a:pPr>
            <a:r>
              <a:rPr kumimoji="0" lang="en" sz="1850" b="1" i="0" u="none" strike="noStrike" kern="0" cap="none" spc="0" normalizeH="0" baseline="0" noProof="0" dirty="0">
                <a:ln>
                  <a:noFill/>
                </a:ln>
                <a:solidFill>
                  <a:schemeClr val="bg1"/>
                </a:solidFill>
                <a:effectLst/>
                <a:uLnTx/>
                <a:uFillTx/>
                <a:latin typeface="Lato"/>
                <a:ea typeface="Lato"/>
                <a:cs typeface="Lato"/>
                <a:sym typeface="Lato"/>
              </a:rPr>
              <a:t>Additional </a:t>
            </a:r>
            <a:r>
              <a:rPr lang="en" sz="1850" b="1" kern="0" dirty="0">
                <a:solidFill>
                  <a:schemeClr val="bg1"/>
                </a:solidFill>
                <a:latin typeface="Lato"/>
                <a:ea typeface="Lato"/>
                <a:cs typeface="Lato"/>
                <a:sym typeface="Lato"/>
              </a:rPr>
              <a:t>State, Provider and Advocacy Partners</a:t>
            </a:r>
            <a:r>
              <a:rPr kumimoji="0" lang="en" sz="1850" b="1" i="0" u="none" strike="noStrike" kern="0" cap="none" spc="0" normalizeH="0" baseline="0" noProof="0" dirty="0">
                <a:ln>
                  <a:noFill/>
                </a:ln>
                <a:solidFill>
                  <a:schemeClr val="bg1"/>
                </a:solidFill>
                <a:effectLst/>
                <a:uLnTx/>
                <a:uFillTx/>
                <a:latin typeface="Lato"/>
                <a:ea typeface="Lato"/>
                <a:cs typeface="Lato"/>
                <a:sym typeface="Lato"/>
              </a:rPr>
              <a:t> and Community Members</a:t>
            </a:r>
            <a:endParaRPr kumimoji="0" sz="1850" b="0" i="0" u="none" strike="noStrike" kern="0" cap="none" spc="0" normalizeH="0" baseline="0" noProof="0" dirty="0">
              <a:ln>
                <a:noFill/>
              </a:ln>
              <a:solidFill>
                <a:schemeClr val="bg1"/>
              </a:solidFill>
              <a:effectLst/>
              <a:uLnTx/>
              <a:uFillTx/>
              <a:latin typeface="Lato"/>
              <a:ea typeface="Lato"/>
              <a:cs typeface="Lato"/>
              <a:sym typeface="Lato"/>
            </a:endParaRPr>
          </a:p>
        </p:txBody>
      </p:sp>
      <p:pic>
        <p:nvPicPr>
          <p:cNvPr id="10" name="Picture 9" descr="A logo with black text and colorful circles&#10;&#10;Description automatically generated">
            <a:extLst>
              <a:ext uri="{FF2B5EF4-FFF2-40B4-BE49-F238E27FC236}">
                <a16:creationId xmlns:a16="http://schemas.microsoft.com/office/drawing/2014/main" id="{3443814C-B714-BF36-FFAA-7F85992FC60A}"/>
              </a:ext>
            </a:extLst>
          </p:cNvPr>
          <p:cNvPicPr>
            <a:picLocks noChangeAspect="1"/>
          </p:cNvPicPr>
          <p:nvPr/>
        </p:nvPicPr>
        <p:blipFill>
          <a:blip r:embed="rId8"/>
          <a:stretch>
            <a:fillRect/>
          </a:stretch>
        </p:blipFill>
        <p:spPr>
          <a:xfrm>
            <a:off x="3509045" y="73809"/>
            <a:ext cx="4422184" cy="1644341"/>
          </a:xfrm>
          <a:prstGeom prst="rect">
            <a:avLst/>
          </a:prstGeom>
        </p:spPr>
      </p:pic>
      <p:sp>
        <p:nvSpPr>
          <p:cNvPr id="2" name="TextBox 1">
            <a:extLst>
              <a:ext uri="{FF2B5EF4-FFF2-40B4-BE49-F238E27FC236}">
                <a16:creationId xmlns:a16="http://schemas.microsoft.com/office/drawing/2014/main" id="{B114EDE6-A559-5E01-F75F-A543B00A4939}"/>
              </a:ext>
            </a:extLst>
          </p:cNvPr>
          <p:cNvSpPr txBox="1"/>
          <p:nvPr/>
        </p:nvSpPr>
        <p:spPr>
          <a:xfrm>
            <a:off x="953112" y="2497485"/>
            <a:ext cx="10042641" cy="15081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cs typeface="Arial"/>
              </a:rPr>
              <a:t>A multi-year project funded by the NC Money Follows the Person Demonstration Project/NC Medicaid to develop and test a </a:t>
            </a:r>
            <a:r>
              <a:rPr lang="en-US" b="1" dirty="0">
                <a:solidFill>
                  <a:schemeClr val="bg1"/>
                </a:solidFill>
                <a:cs typeface="Arial"/>
              </a:rPr>
              <a:t>training, credentialing, and job quality model </a:t>
            </a:r>
            <a:r>
              <a:rPr lang="en-US" dirty="0">
                <a:solidFill>
                  <a:schemeClr val="bg1"/>
                </a:solidFill>
                <a:cs typeface="Arial"/>
              </a:rPr>
              <a:t>for improving direct care jobs in NC (focusing on HCBS)​.</a:t>
            </a:r>
          </a:p>
          <a:p>
            <a:endParaRPr lang="en-US" dirty="0">
              <a:solidFill>
                <a:schemeClr val="bg1"/>
              </a:solidFill>
              <a:cs typeface="Arial"/>
            </a:endParaRPr>
          </a:p>
          <a:p>
            <a:endParaRPr lang="en-US" sz="1000" dirty="0">
              <a:solidFill>
                <a:schemeClr val="bg1"/>
              </a:solidFill>
              <a:cs typeface="Arial"/>
            </a:endParaRPr>
          </a:p>
          <a:p>
            <a:r>
              <a:rPr lang="en-US" sz="1000" dirty="0">
                <a:solidFill>
                  <a:schemeClr val="bg1"/>
                </a:solidFill>
                <a:cs typeface="Arial"/>
              </a:rPr>
              <a:t>*Grant administered by the Center for Aging Research and Educational Services at the UNC Chapel Hill School of Social Work</a:t>
            </a:r>
          </a:p>
        </p:txBody>
      </p:sp>
    </p:spTree>
    <p:extLst>
      <p:ext uri="{BB962C8B-B14F-4D97-AF65-F5344CB8AC3E}">
        <p14:creationId xmlns:p14="http://schemas.microsoft.com/office/powerpoint/2010/main" val="234686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A90E0DA-427F-58F5-9836-86CFD87229DC}"/>
              </a:ext>
            </a:extLst>
          </p:cNvPr>
          <p:cNvSpPr txBox="1"/>
          <p:nvPr/>
        </p:nvSpPr>
        <p:spPr>
          <a:xfrm>
            <a:off x="1329766" y="1146412"/>
            <a:ext cx="9014348" cy="240200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kern="1200">
                <a:solidFill>
                  <a:schemeClr val="tx1"/>
                </a:solidFill>
                <a:latin typeface="+mj-lt"/>
                <a:ea typeface="+mj-ea"/>
                <a:cs typeface="+mj-cs"/>
              </a:rPr>
              <a:t>Jay Ludlam Deputy Secretary  NC Medicaid </a:t>
            </a:r>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6302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6154A"/>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D01C9C-B1CE-7682-CAAA-D451504F9F86}"/>
              </a:ext>
            </a:extLst>
          </p:cNvPr>
          <p:cNvSpPr txBox="1"/>
          <p:nvPr/>
        </p:nvSpPr>
        <p:spPr>
          <a:xfrm>
            <a:off x="2566" y="562019"/>
            <a:ext cx="12186842" cy="523092"/>
          </a:xfrm>
          <a:prstGeom prst="rect">
            <a:avLst/>
          </a:prstGeom>
          <a:solidFill>
            <a:srgbClr val="0E8783"/>
          </a:solidFill>
        </p:spPr>
        <p:txBody>
          <a:bodyPr wrap="square" lIns="91440" tIns="45720" rIns="91440" bIns="45720" rtlCol="0" anchor="t">
            <a:spAutoFit/>
          </a:bodyPr>
          <a:lstStyle/>
          <a:p>
            <a:pPr marL="0" marR="0" lvl="0" indent="0" algn="l" defTabSz="913852"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chemeClr val="bg1"/>
                </a:solidFill>
                <a:effectLst/>
                <a:uLnTx/>
                <a:uFillTx/>
                <a:latin typeface="Arial" panose="020B0604020202020204"/>
                <a:ea typeface="+mn-ea"/>
                <a:cs typeface="+mn-cs"/>
              </a:rPr>
              <a:t>WECARE Project Goals</a:t>
            </a:r>
            <a:endParaRPr kumimoji="0" lang="en-US" sz="2800" b="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6" name="Google Shape;73;p3">
            <a:extLst>
              <a:ext uri="{FF2B5EF4-FFF2-40B4-BE49-F238E27FC236}">
                <a16:creationId xmlns:a16="http://schemas.microsoft.com/office/drawing/2014/main" id="{302CCE74-355B-CD85-487E-E3623A73229D}"/>
              </a:ext>
            </a:extLst>
          </p:cNvPr>
          <p:cNvSpPr/>
          <p:nvPr/>
        </p:nvSpPr>
        <p:spPr>
          <a:xfrm>
            <a:off x="6411037" y="4140167"/>
            <a:ext cx="3741643" cy="2243355"/>
          </a:xfrm>
          <a:prstGeom prst="roundRect">
            <a:avLst>
              <a:gd name="adj" fmla="val 17830"/>
            </a:avLst>
          </a:prstGeom>
          <a:solidFill>
            <a:srgbClr val="EEECE1"/>
          </a:solidFill>
          <a:ln>
            <a:noFill/>
          </a:ln>
        </p:spPr>
        <p:txBody>
          <a:bodyPr spcFirstLastPara="1" wrap="square" lIns="45733" tIns="22867" rIns="45733" bIns="228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 name="Google Shape;74;p3">
            <a:extLst>
              <a:ext uri="{FF2B5EF4-FFF2-40B4-BE49-F238E27FC236}">
                <a16:creationId xmlns:a16="http://schemas.microsoft.com/office/drawing/2014/main" id="{5463E897-7221-7C31-720E-0135BC5B9130}"/>
              </a:ext>
            </a:extLst>
          </p:cNvPr>
          <p:cNvSpPr/>
          <p:nvPr/>
        </p:nvSpPr>
        <p:spPr>
          <a:xfrm>
            <a:off x="1586811" y="4097834"/>
            <a:ext cx="3910977" cy="2285689"/>
          </a:xfrm>
          <a:prstGeom prst="roundRect">
            <a:avLst>
              <a:gd name="adj" fmla="val 17830"/>
            </a:avLst>
          </a:prstGeom>
          <a:solidFill>
            <a:srgbClr val="EEECE1"/>
          </a:solidFill>
          <a:ln>
            <a:noFill/>
          </a:ln>
        </p:spPr>
        <p:txBody>
          <a:bodyPr spcFirstLastPara="1" wrap="square" lIns="45733" tIns="22867" rIns="45733" bIns="228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 name="Google Shape;75;p3">
            <a:extLst>
              <a:ext uri="{FF2B5EF4-FFF2-40B4-BE49-F238E27FC236}">
                <a16:creationId xmlns:a16="http://schemas.microsoft.com/office/drawing/2014/main" id="{46350316-7869-0715-144B-110104CCEBC7}"/>
              </a:ext>
            </a:extLst>
          </p:cNvPr>
          <p:cNvSpPr txBox="1"/>
          <p:nvPr/>
        </p:nvSpPr>
        <p:spPr>
          <a:xfrm flipH="1">
            <a:off x="2422810" y="4501752"/>
            <a:ext cx="3029200" cy="1277287"/>
          </a:xfrm>
          <a:prstGeom prst="rect">
            <a:avLst/>
          </a:prstGeom>
          <a:noFill/>
          <a:ln>
            <a:noFill/>
          </a:ln>
        </p:spPr>
        <p:txBody>
          <a:bodyPr spcFirstLastPara="1" wrap="square" lIns="45733" tIns="22867" rIns="45733" bIns="22867" anchor="t" anchorCtr="0">
            <a:spAutoFit/>
          </a:bodyPr>
          <a:lstStyle/>
          <a:p>
            <a:pPr marL="0" marR="0" lvl="0" indent="0" algn="ctr" defTabSz="1219170" rtl="0" eaLnBrk="1" fontAlgn="auto" latinLnBrk="0" hangingPunct="1">
              <a:lnSpc>
                <a:spcPct val="100000"/>
              </a:lnSpc>
              <a:spcBef>
                <a:spcPts val="0"/>
              </a:spcBef>
              <a:spcAft>
                <a:spcPts val="0"/>
              </a:spcAft>
              <a:buClr>
                <a:srgbClr val="000000"/>
              </a:buClr>
              <a:buSzPts val="1400"/>
              <a:buFontTx/>
              <a:buNone/>
              <a:tabLst/>
              <a:defRPr/>
            </a:pPr>
            <a:r>
              <a:rPr lang="en" sz="2000" b="1" kern="0" dirty="0">
                <a:solidFill>
                  <a:srgbClr val="172D50"/>
                </a:solidFill>
                <a:latin typeface="Poppins"/>
                <a:cs typeface="Poppins"/>
                <a:sym typeface="Poppins"/>
              </a:rPr>
              <a:t>Implement an awareness and community </a:t>
            </a:r>
            <a:br>
              <a:rPr lang="en" sz="2000" b="1" kern="0" dirty="0">
                <a:latin typeface="Poppins"/>
                <a:cs typeface="Poppins"/>
              </a:rPr>
            </a:br>
            <a:r>
              <a:rPr lang="en" sz="2000" b="1" kern="0" dirty="0">
                <a:solidFill>
                  <a:srgbClr val="172D50"/>
                </a:solidFill>
                <a:latin typeface="Poppins"/>
                <a:cs typeface="Poppins"/>
                <a:sym typeface="Poppins"/>
              </a:rPr>
              <a:t>outreach effort</a:t>
            </a:r>
            <a:endParaRPr sz="2000" b="1" kern="0" dirty="0">
              <a:solidFill>
                <a:srgbClr val="172D50"/>
              </a:solidFill>
              <a:latin typeface="Poppins"/>
              <a:cs typeface="Poppins"/>
              <a:sym typeface="Arial"/>
            </a:endParaRPr>
          </a:p>
        </p:txBody>
      </p:sp>
      <p:sp>
        <p:nvSpPr>
          <p:cNvPr id="9" name="Google Shape;76;p3">
            <a:extLst>
              <a:ext uri="{FF2B5EF4-FFF2-40B4-BE49-F238E27FC236}">
                <a16:creationId xmlns:a16="http://schemas.microsoft.com/office/drawing/2014/main" id="{4E05B2D4-07F0-3A48-1A51-D599CE161FF2}"/>
              </a:ext>
            </a:extLst>
          </p:cNvPr>
          <p:cNvSpPr txBox="1"/>
          <p:nvPr/>
        </p:nvSpPr>
        <p:spPr>
          <a:xfrm flipH="1">
            <a:off x="7180308" y="4360660"/>
            <a:ext cx="2880400" cy="1277287"/>
          </a:xfrm>
          <a:prstGeom prst="rect">
            <a:avLst/>
          </a:prstGeom>
          <a:noFill/>
          <a:ln>
            <a:noFill/>
          </a:ln>
        </p:spPr>
        <p:txBody>
          <a:bodyPr spcFirstLastPara="1" wrap="square" lIns="45733" tIns="22867" rIns="45733" bIns="22867" anchor="t" anchorCtr="0">
            <a:spAutoFit/>
          </a:bodyPr>
          <a:lstStyle/>
          <a:p>
            <a:pPr marL="0" marR="0" lvl="0" indent="0" algn="ctr" defTabSz="1219170" rtl="0" eaLnBrk="1" fontAlgn="auto" latinLnBrk="0" hangingPunct="1">
              <a:lnSpc>
                <a:spcPct val="100000"/>
              </a:lnSpc>
              <a:spcBef>
                <a:spcPts val="0"/>
              </a:spcBef>
              <a:spcAft>
                <a:spcPts val="0"/>
              </a:spcAft>
              <a:buClr>
                <a:srgbClr val="000000"/>
              </a:buClr>
              <a:buSzPts val="1400"/>
              <a:buFontTx/>
              <a:buNone/>
              <a:tabLst/>
              <a:defRPr/>
            </a:pPr>
            <a:r>
              <a:rPr kumimoji="0" lang="en" sz="2000" b="1" i="0" u="none" strike="noStrike" kern="0" cap="none" spc="0" normalizeH="0" baseline="0" noProof="0" dirty="0">
                <a:ln>
                  <a:noFill/>
                </a:ln>
                <a:solidFill>
                  <a:srgbClr val="172D50"/>
                </a:solidFill>
                <a:effectLst/>
                <a:uLnTx/>
                <a:uFillTx/>
                <a:latin typeface="Poppins"/>
                <a:ea typeface="Poppins"/>
                <a:cs typeface="Poppins"/>
                <a:sym typeface="Poppins"/>
              </a:rPr>
              <a:t>Pilot the training, credentialing, and support model from </a:t>
            </a:r>
            <a:br>
              <a:rPr lang="en" sz="2000" b="1" i="0" u="none" strike="noStrike" kern="0" cap="none" spc="0" normalizeH="0" baseline="0" noProof="0" dirty="0">
                <a:ln>
                  <a:noFill/>
                </a:ln>
                <a:effectLst/>
                <a:uLnTx/>
                <a:uFillTx/>
                <a:latin typeface="Poppins"/>
                <a:ea typeface="Poppins"/>
                <a:cs typeface="Poppins"/>
              </a:rPr>
            </a:br>
            <a:r>
              <a:rPr kumimoji="0" lang="en" sz="2000" b="1" i="0" u="none" strike="noStrike" kern="0" cap="none" spc="0" normalizeH="0" baseline="0" noProof="0" dirty="0">
                <a:ln>
                  <a:noFill/>
                </a:ln>
                <a:solidFill>
                  <a:srgbClr val="172D50"/>
                </a:solidFill>
                <a:effectLst/>
                <a:uLnTx/>
                <a:uFillTx/>
                <a:latin typeface="Poppins"/>
                <a:ea typeface="Poppins"/>
                <a:cs typeface="Poppins"/>
                <a:sym typeface="Poppins"/>
              </a:rPr>
              <a:t>#1 and #2</a:t>
            </a:r>
            <a:endParaRPr kumimoji="0" sz="2000" b="1" i="0" u="none" strike="noStrike" kern="0" cap="none" spc="0" normalizeH="0" baseline="0" noProof="0" dirty="0">
              <a:ln>
                <a:noFill/>
              </a:ln>
              <a:solidFill>
                <a:srgbClr val="172D50"/>
              </a:solidFill>
              <a:effectLst/>
              <a:uLnTx/>
              <a:uFillTx/>
              <a:latin typeface="Arial"/>
              <a:ea typeface="+mn-ea"/>
              <a:cs typeface="Arial"/>
              <a:sym typeface="Arial"/>
            </a:endParaRPr>
          </a:p>
        </p:txBody>
      </p:sp>
      <p:sp>
        <p:nvSpPr>
          <p:cNvPr id="10" name="Google Shape;77;p3">
            <a:extLst>
              <a:ext uri="{FF2B5EF4-FFF2-40B4-BE49-F238E27FC236}">
                <a16:creationId xmlns:a16="http://schemas.microsoft.com/office/drawing/2014/main" id="{ABB8FE1E-4637-3CFD-DCD3-93665AAE1088}"/>
              </a:ext>
            </a:extLst>
          </p:cNvPr>
          <p:cNvSpPr/>
          <p:nvPr/>
        </p:nvSpPr>
        <p:spPr>
          <a:xfrm>
            <a:off x="8372249" y="1252946"/>
            <a:ext cx="3685199" cy="2398577"/>
          </a:xfrm>
          <a:prstGeom prst="roundRect">
            <a:avLst>
              <a:gd name="adj" fmla="val 17830"/>
            </a:avLst>
          </a:prstGeom>
          <a:solidFill>
            <a:srgbClr val="EEECE1"/>
          </a:solidFill>
          <a:ln>
            <a:noFill/>
          </a:ln>
        </p:spPr>
        <p:txBody>
          <a:bodyPr spcFirstLastPara="1" wrap="square" lIns="45733" tIns="22867" rIns="45733" bIns="228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 name="Google Shape;78;p3">
            <a:extLst>
              <a:ext uri="{FF2B5EF4-FFF2-40B4-BE49-F238E27FC236}">
                <a16:creationId xmlns:a16="http://schemas.microsoft.com/office/drawing/2014/main" id="{1F71AFD2-369F-58A8-602B-3CE1504D51DE}"/>
              </a:ext>
            </a:extLst>
          </p:cNvPr>
          <p:cNvSpPr/>
          <p:nvPr/>
        </p:nvSpPr>
        <p:spPr>
          <a:xfrm>
            <a:off x="4267480" y="1252945"/>
            <a:ext cx="3910977" cy="2398578"/>
          </a:xfrm>
          <a:prstGeom prst="roundRect">
            <a:avLst>
              <a:gd name="adj" fmla="val 17830"/>
            </a:avLst>
          </a:prstGeom>
          <a:solidFill>
            <a:srgbClr val="EEECE1"/>
          </a:solidFill>
          <a:ln>
            <a:noFill/>
          </a:ln>
        </p:spPr>
        <p:txBody>
          <a:bodyPr spcFirstLastPara="1" wrap="square" lIns="45733" tIns="22867" rIns="45733" bIns="228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 name="Google Shape;79;p3">
            <a:extLst>
              <a:ext uri="{FF2B5EF4-FFF2-40B4-BE49-F238E27FC236}">
                <a16:creationId xmlns:a16="http://schemas.microsoft.com/office/drawing/2014/main" id="{D7769248-9B67-3AB8-84D2-4203FD5AEAB6}"/>
              </a:ext>
            </a:extLst>
          </p:cNvPr>
          <p:cNvSpPr/>
          <p:nvPr/>
        </p:nvSpPr>
        <p:spPr>
          <a:xfrm>
            <a:off x="289711" y="1267056"/>
            <a:ext cx="3826311" cy="2384467"/>
          </a:xfrm>
          <a:prstGeom prst="roundRect">
            <a:avLst>
              <a:gd name="adj" fmla="val 17830"/>
            </a:avLst>
          </a:prstGeom>
          <a:solidFill>
            <a:srgbClr val="EEECE1"/>
          </a:solidFill>
          <a:ln>
            <a:noFill/>
          </a:ln>
        </p:spPr>
        <p:txBody>
          <a:bodyPr spcFirstLastPara="1" wrap="square" lIns="45733" tIns="22867" rIns="45733" bIns="228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 name="Google Shape;80;p3">
            <a:extLst>
              <a:ext uri="{FF2B5EF4-FFF2-40B4-BE49-F238E27FC236}">
                <a16:creationId xmlns:a16="http://schemas.microsoft.com/office/drawing/2014/main" id="{9BC517BC-9A86-62A4-F158-67E9EE655514}"/>
              </a:ext>
            </a:extLst>
          </p:cNvPr>
          <p:cNvSpPr txBox="1"/>
          <p:nvPr/>
        </p:nvSpPr>
        <p:spPr>
          <a:xfrm flipH="1">
            <a:off x="905741" y="1712738"/>
            <a:ext cx="3157033" cy="1585063"/>
          </a:xfrm>
          <a:prstGeom prst="rect">
            <a:avLst/>
          </a:prstGeom>
          <a:noFill/>
          <a:ln>
            <a:noFill/>
          </a:ln>
        </p:spPr>
        <p:txBody>
          <a:bodyPr spcFirstLastPara="1" wrap="square" lIns="45733" tIns="22867" rIns="45733" bIns="22867" anchor="t" anchorCtr="0">
            <a:spAutoFit/>
          </a:bodyPr>
          <a:lstStyle/>
          <a:p>
            <a:pPr marL="0" marR="0" lvl="0" indent="0" algn="ctr" defTabSz="1219170" rtl="0" eaLnBrk="1" fontAlgn="auto" latinLnBrk="0" hangingPunct="1">
              <a:lnSpc>
                <a:spcPct val="100000"/>
              </a:lnSpc>
              <a:spcBef>
                <a:spcPts val="0"/>
              </a:spcBef>
              <a:spcAft>
                <a:spcPts val="0"/>
              </a:spcAft>
              <a:buClr>
                <a:srgbClr val="000000"/>
              </a:buClr>
              <a:buSzPts val="1400"/>
              <a:buFontTx/>
              <a:buNone/>
              <a:tabLst/>
              <a:defRPr/>
            </a:pPr>
            <a:r>
              <a:rPr kumimoji="0" lang="en" sz="2000" b="1" i="0" u="none" strike="noStrike" kern="0" cap="none" spc="0" normalizeH="0" baseline="0" noProof="0">
                <a:ln>
                  <a:noFill/>
                </a:ln>
                <a:solidFill>
                  <a:srgbClr val="1F497D"/>
                </a:solidFill>
                <a:effectLst/>
                <a:uLnTx/>
                <a:uFillTx/>
                <a:latin typeface="Poppins"/>
                <a:ea typeface="Poppins"/>
                <a:cs typeface="Poppins"/>
                <a:sym typeface="Poppins"/>
              </a:rPr>
              <a:t>I</a:t>
            </a:r>
            <a:r>
              <a:rPr kumimoji="0" lang="en" sz="2000" b="1" i="0" u="none" strike="noStrike" kern="0" cap="none" spc="0" normalizeH="0" baseline="0" noProof="0">
                <a:ln>
                  <a:noFill/>
                </a:ln>
                <a:solidFill>
                  <a:srgbClr val="172D50"/>
                </a:solidFill>
                <a:effectLst/>
                <a:uLnTx/>
                <a:uFillTx/>
                <a:latin typeface="Poppins"/>
                <a:ea typeface="Poppins"/>
                <a:cs typeface="Poppins"/>
                <a:sym typeface="Poppins"/>
              </a:rPr>
              <a:t>dentify direct care core competencies and curricula reflecting competencies</a:t>
            </a:r>
            <a:endParaRPr kumimoji="0" sz="2000" b="1" i="0" u="none" strike="noStrike" kern="0" cap="none" spc="0" normalizeH="0" baseline="0" noProof="0">
              <a:ln>
                <a:noFill/>
              </a:ln>
              <a:solidFill>
                <a:srgbClr val="172D50"/>
              </a:solidFill>
              <a:effectLst/>
              <a:uLnTx/>
              <a:uFillTx/>
              <a:latin typeface="Arial"/>
              <a:ea typeface="+mn-ea"/>
              <a:cs typeface="Arial"/>
              <a:sym typeface="Arial"/>
            </a:endParaRPr>
          </a:p>
        </p:txBody>
      </p:sp>
      <p:sp>
        <p:nvSpPr>
          <p:cNvPr id="14" name="Google Shape;81;p3">
            <a:extLst>
              <a:ext uri="{FF2B5EF4-FFF2-40B4-BE49-F238E27FC236}">
                <a16:creationId xmlns:a16="http://schemas.microsoft.com/office/drawing/2014/main" id="{1AB873B6-87C4-FD96-FF88-2C944C78B6BF}"/>
              </a:ext>
            </a:extLst>
          </p:cNvPr>
          <p:cNvSpPr txBox="1"/>
          <p:nvPr/>
        </p:nvSpPr>
        <p:spPr>
          <a:xfrm flipH="1">
            <a:off x="5123914" y="1816455"/>
            <a:ext cx="2690314" cy="1277287"/>
          </a:xfrm>
          <a:prstGeom prst="rect">
            <a:avLst/>
          </a:prstGeom>
          <a:noFill/>
          <a:ln>
            <a:noFill/>
          </a:ln>
        </p:spPr>
        <p:txBody>
          <a:bodyPr spcFirstLastPara="1" wrap="square" lIns="45733" tIns="22867" rIns="45733" bIns="22867" anchor="t" anchorCtr="0">
            <a:spAutoFit/>
          </a:bodyPr>
          <a:lstStyle/>
          <a:p>
            <a:pPr marL="0" marR="0" lvl="0" indent="0" algn="ctr" defTabSz="1219170" rtl="0" eaLnBrk="1" fontAlgn="auto" latinLnBrk="0" hangingPunct="1">
              <a:lnSpc>
                <a:spcPct val="100000"/>
              </a:lnSpc>
              <a:spcBef>
                <a:spcPts val="0"/>
              </a:spcBef>
              <a:spcAft>
                <a:spcPts val="0"/>
              </a:spcAft>
              <a:buClr>
                <a:srgbClr val="000000"/>
              </a:buClr>
              <a:buSzPts val="1400"/>
              <a:buFontTx/>
              <a:buNone/>
              <a:tabLst/>
              <a:defRPr/>
            </a:pPr>
            <a:r>
              <a:rPr kumimoji="0" lang="en" sz="2000" b="1" i="0" u="none" strike="noStrike" kern="0" cap="none" spc="0" normalizeH="0" baseline="0" noProof="0" dirty="0">
                <a:ln>
                  <a:noFill/>
                </a:ln>
                <a:solidFill>
                  <a:srgbClr val="172D50"/>
                </a:solidFill>
                <a:effectLst/>
                <a:uLnTx/>
                <a:uFillTx/>
                <a:latin typeface="Poppins"/>
                <a:ea typeface="Poppins"/>
                <a:cs typeface="Poppins"/>
                <a:sym typeface="Poppins"/>
              </a:rPr>
              <a:t>Optimize a training and credentialing approach for direct care workers in NC</a:t>
            </a:r>
            <a:endParaRPr kumimoji="0" sz="2000" b="1" i="0" u="none" strike="noStrike" kern="0" cap="none" spc="0" normalizeH="0" baseline="0" noProof="0" dirty="0">
              <a:ln>
                <a:noFill/>
              </a:ln>
              <a:solidFill>
                <a:srgbClr val="172D50"/>
              </a:solidFill>
              <a:effectLst/>
              <a:uLnTx/>
              <a:uFillTx/>
              <a:latin typeface="Arial"/>
              <a:ea typeface="+mn-ea"/>
              <a:cs typeface="Arial"/>
              <a:sym typeface="Arial"/>
            </a:endParaRPr>
          </a:p>
        </p:txBody>
      </p:sp>
      <p:sp>
        <p:nvSpPr>
          <p:cNvPr id="15" name="Google Shape;82;p3">
            <a:extLst>
              <a:ext uri="{FF2B5EF4-FFF2-40B4-BE49-F238E27FC236}">
                <a16:creationId xmlns:a16="http://schemas.microsoft.com/office/drawing/2014/main" id="{EEC163D3-0683-FADB-14BE-71D2813FB351}"/>
              </a:ext>
            </a:extLst>
          </p:cNvPr>
          <p:cNvSpPr txBox="1"/>
          <p:nvPr/>
        </p:nvSpPr>
        <p:spPr>
          <a:xfrm flipH="1">
            <a:off x="9129898" y="1745069"/>
            <a:ext cx="2809844" cy="1277287"/>
          </a:xfrm>
          <a:prstGeom prst="rect">
            <a:avLst/>
          </a:prstGeom>
          <a:noFill/>
          <a:ln>
            <a:noFill/>
          </a:ln>
        </p:spPr>
        <p:txBody>
          <a:bodyPr spcFirstLastPara="1" wrap="square" lIns="45733" tIns="22867" rIns="45733" bIns="22867" anchor="t" anchorCtr="0">
            <a:spAutoFit/>
          </a:bodyPr>
          <a:lstStyle/>
          <a:p>
            <a:pPr marL="0" marR="0" lvl="0" indent="0" algn="ctr" defTabSz="1219170" rtl="0" eaLnBrk="1" fontAlgn="auto" latinLnBrk="0" hangingPunct="1">
              <a:lnSpc>
                <a:spcPct val="100000"/>
              </a:lnSpc>
              <a:spcBef>
                <a:spcPts val="0"/>
              </a:spcBef>
              <a:spcAft>
                <a:spcPts val="0"/>
              </a:spcAft>
              <a:buClr>
                <a:srgbClr val="000000"/>
              </a:buClr>
              <a:buSzPts val="1400"/>
              <a:buFontTx/>
              <a:buNone/>
              <a:tabLst/>
              <a:defRPr/>
            </a:pPr>
            <a:r>
              <a:rPr lang="en" sz="2000" b="1" kern="0" dirty="0">
                <a:solidFill>
                  <a:srgbClr val="172D50"/>
                </a:solidFill>
                <a:latin typeface="Poppins"/>
                <a:cs typeface="Poppins"/>
                <a:sym typeface="Poppins"/>
              </a:rPr>
              <a:t>Identify high-road HCBS employers and tools to support direct care workers</a:t>
            </a:r>
            <a:endParaRPr sz="2000" b="1" kern="0" dirty="0">
              <a:solidFill>
                <a:srgbClr val="172D50"/>
              </a:solidFill>
              <a:latin typeface="Poppins"/>
              <a:cs typeface="Poppins"/>
              <a:sym typeface="Arial"/>
            </a:endParaRPr>
          </a:p>
        </p:txBody>
      </p:sp>
      <p:pic>
        <p:nvPicPr>
          <p:cNvPr id="3" name="Graphic 3" descr="Badge with solid fill">
            <a:extLst>
              <a:ext uri="{FF2B5EF4-FFF2-40B4-BE49-F238E27FC236}">
                <a16:creationId xmlns:a16="http://schemas.microsoft.com/office/drawing/2014/main" id="{3ACB770F-B939-DBDF-400A-B02BA0B3DB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70023" y="1250245"/>
            <a:ext cx="914400" cy="914400"/>
          </a:xfrm>
          <a:prstGeom prst="rect">
            <a:avLst/>
          </a:prstGeom>
        </p:spPr>
      </p:pic>
      <p:pic>
        <p:nvPicPr>
          <p:cNvPr id="4" name="Graphic 20" descr="Badge 1 with solid fill">
            <a:extLst>
              <a:ext uri="{FF2B5EF4-FFF2-40B4-BE49-F238E27FC236}">
                <a16:creationId xmlns:a16="http://schemas.microsoft.com/office/drawing/2014/main" id="{4B2EC8E3-9AC0-3DFF-5F61-413CCA9179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0689" y="1250243"/>
            <a:ext cx="914400" cy="914400"/>
          </a:xfrm>
          <a:prstGeom prst="rect">
            <a:avLst/>
          </a:prstGeom>
        </p:spPr>
      </p:pic>
      <p:pic>
        <p:nvPicPr>
          <p:cNvPr id="21" name="Graphic 21" descr="Badge 3 with solid fill">
            <a:extLst>
              <a:ext uri="{FF2B5EF4-FFF2-40B4-BE49-F238E27FC236}">
                <a16:creationId xmlns:a16="http://schemas.microsoft.com/office/drawing/2014/main" id="{4474DE6B-9B98-1EF3-F74C-75CA5059F31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76355" y="1264356"/>
            <a:ext cx="914400" cy="914400"/>
          </a:xfrm>
          <a:prstGeom prst="rect">
            <a:avLst/>
          </a:prstGeom>
        </p:spPr>
      </p:pic>
      <p:pic>
        <p:nvPicPr>
          <p:cNvPr id="22" name="Graphic 22" descr="Badge 4 with solid fill">
            <a:extLst>
              <a:ext uri="{FF2B5EF4-FFF2-40B4-BE49-F238E27FC236}">
                <a16:creationId xmlns:a16="http://schemas.microsoft.com/office/drawing/2014/main" id="{7D107165-84C2-20B6-CF7A-65C82A03D7B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715911" y="4143022"/>
            <a:ext cx="914400" cy="914400"/>
          </a:xfrm>
          <a:prstGeom prst="rect">
            <a:avLst/>
          </a:prstGeom>
        </p:spPr>
      </p:pic>
      <p:sp>
        <p:nvSpPr>
          <p:cNvPr id="23" name="TextBox 22">
            <a:extLst>
              <a:ext uri="{FF2B5EF4-FFF2-40B4-BE49-F238E27FC236}">
                <a16:creationId xmlns:a16="http://schemas.microsoft.com/office/drawing/2014/main" id="{D814A105-F962-2163-36A5-BC301C124868}"/>
              </a:ext>
            </a:extLst>
          </p:cNvPr>
          <p:cNvSpPr txBox="1"/>
          <p:nvPr/>
        </p:nvSpPr>
        <p:spPr>
          <a:xfrm>
            <a:off x="11119555" y="4656666"/>
            <a:ext cx="2743200"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24" name="Graphic 24" descr="Badge 5 with solid fill">
            <a:extLst>
              <a:ext uri="{FF2B5EF4-FFF2-40B4-BE49-F238E27FC236}">
                <a16:creationId xmlns:a16="http://schemas.microsoft.com/office/drawing/2014/main" id="{1BBF0FEC-84C9-ACEA-B592-0D83313A396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372578" y="4100689"/>
            <a:ext cx="914400" cy="914400"/>
          </a:xfrm>
          <a:prstGeom prst="rect">
            <a:avLst/>
          </a:prstGeom>
        </p:spPr>
      </p:pic>
    </p:spTree>
    <p:extLst>
      <p:ext uri="{BB962C8B-B14F-4D97-AF65-F5344CB8AC3E}">
        <p14:creationId xmlns:p14="http://schemas.microsoft.com/office/powerpoint/2010/main" val="3570618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E8783"/>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B81F293-0D82-6AB3-1EDD-128D4F1F616D}"/>
              </a:ext>
            </a:extLst>
          </p:cNvPr>
          <p:cNvSpPr txBox="1"/>
          <p:nvPr/>
        </p:nvSpPr>
        <p:spPr>
          <a:xfrm>
            <a:off x="2566" y="2909803"/>
            <a:ext cx="12186842" cy="523092"/>
          </a:xfrm>
          <a:prstGeom prst="rect">
            <a:avLst/>
          </a:prstGeom>
          <a:solidFill>
            <a:srgbClr val="002060"/>
          </a:solidFill>
        </p:spPr>
        <p:txBody>
          <a:bodyPr wrap="square" lIns="91440" tIns="45720" rIns="91440" bIns="45720" rtlCol="0" anchor="t">
            <a:spAutoFit/>
          </a:bodyPr>
          <a:lstStyle/>
          <a:p>
            <a:pPr defTabSz="913852">
              <a:defRPr/>
            </a:pPr>
            <a:r>
              <a:rPr lang="en-US" sz="2800" b="1" dirty="0">
                <a:solidFill>
                  <a:schemeClr val="bg1"/>
                </a:solidFill>
                <a:latin typeface="Arial" panose="020B0604020202020204"/>
                <a:cs typeface="Arial"/>
              </a:rPr>
              <a:t>                                                              "It's the pay and training."</a:t>
            </a:r>
            <a:endParaRPr lang="en-US" sz="2800" b="1" i="0" u="none" strike="noStrike" kern="1200" cap="none" spc="0" normalizeH="0" baseline="0" noProof="0" dirty="0">
              <a:ln>
                <a:noFill/>
              </a:ln>
              <a:solidFill>
                <a:schemeClr val="bg1"/>
              </a:solidFill>
              <a:effectLst/>
              <a:uLnTx/>
              <a:uFillTx/>
              <a:latin typeface="Arial" panose="020B0604020202020204"/>
              <a:cs typeface="Arial"/>
            </a:endParaRPr>
          </a:p>
        </p:txBody>
      </p:sp>
      <p:pic>
        <p:nvPicPr>
          <p:cNvPr id="6" name="Picture 5" descr="A person smiling at the camera&#10;&#10;Description automatically generated">
            <a:extLst>
              <a:ext uri="{FF2B5EF4-FFF2-40B4-BE49-F238E27FC236}">
                <a16:creationId xmlns:a16="http://schemas.microsoft.com/office/drawing/2014/main" id="{A9B97635-6B6B-4905-AE00-D9A74AE0929C}"/>
              </a:ext>
            </a:extLst>
          </p:cNvPr>
          <p:cNvPicPr>
            <a:picLocks noChangeAspect="1"/>
          </p:cNvPicPr>
          <p:nvPr/>
        </p:nvPicPr>
        <p:blipFill>
          <a:blip r:embed="rId2"/>
          <a:stretch>
            <a:fillRect/>
          </a:stretch>
        </p:blipFill>
        <p:spPr>
          <a:xfrm>
            <a:off x="1744442" y="1607294"/>
            <a:ext cx="3337477" cy="333747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1884EC44-13DA-4D88-41D6-C9373C0C79C8}"/>
              </a:ext>
            </a:extLst>
          </p:cNvPr>
          <p:cNvSpPr txBox="1"/>
          <p:nvPr/>
        </p:nvSpPr>
        <p:spPr>
          <a:xfrm>
            <a:off x="6411751" y="3712354"/>
            <a:ext cx="4205145" cy="369332"/>
          </a:xfrm>
          <a:prstGeom prst="rect">
            <a:avLst/>
          </a:prstGeom>
          <a:noFill/>
        </p:spPr>
        <p:txBody>
          <a:bodyPr wrap="square" rtlCol="0">
            <a:spAutoFit/>
          </a:bodyPr>
          <a:lstStyle/>
          <a:p>
            <a:r>
              <a:rPr lang="en-US" dirty="0"/>
              <a:t>Adrienne C., DSP and manager</a:t>
            </a:r>
          </a:p>
        </p:txBody>
      </p:sp>
    </p:spTree>
    <p:extLst>
      <p:ext uri="{BB962C8B-B14F-4D97-AF65-F5344CB8AC3E}">
        <p14:creationId xmlns:p14="http://schemas.microsoft.com/office/powerpoint/2010/main" val="174256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E8783"/>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screenshot of a computer&#10;&#10;Description automatically generated">
            <a:extLst>
              <a:ext uri="{FF2B5EF4-FFF2-40B4-BE49-F238E27FC236}">
                <a16:creationId xmlns:a16="http://schemas.microsoft.com/office/drawing/2014/main" id="{C2FC72EE-64E5-E9DA-CF22-CF83AB7D5430}"/>
              </a:ext>
            </a:extLst>
          </p:cNvPr>
          <p:cNvPicPr>
            <a:picLocks noChangeAspect="1"/>
          </p:cNvPicPr>
          <p:nvPr/>
        </p:nvPicPr>
        <p:blipFill>
          <a:blip r:embed="rId3"/>
          <a:stretch>
            <a:fillRect/>
          </a:stretch>
        </p:blipFill>
        <p:spPr>
          <a:xfrm>
            <a:off x="196600" y="2226887"/>
            <a:ext cx="9457424" cy="4434628"/>
          </a:xfrm>
          <a:prstGeom prst="rect">
            <a:avLst/>
          </a:prstGeom>
        </p:spPr>
      </p:pic>
      <p:sp>
        <p:nvSpPr>
          <p:cNvPr id="4" name="TextBox 3">
            <a:extLst>
              <a:ext uri="{FF2B5EF4-FFF2-40B4-BE49-F238E27FC236}">
                <a16:creationId xmlns:a16="http://schemas.microsoft.com/office/drawing/2014/main" id="{6367CC10-C631-1699-8D2D-0357D656FCCA}"/>
              </a:ext>
            </a:extLst>
          </p:cNvPr>
          <p:cNvSpPr txBox="1"/>
          <p:nvPr/>
        </p:nvSpPr>
        <p:spPr>
          <a:xfrm>
            <a:off x="-19159" y="297665"/>
            <a:ext cx="12234331" cy="954107"/>
          </a:xfrm>
          <a:prstGeom prst="rect">
            <a:avLst/>
          </a:prstGeom>
          <a:solidFill>
            <a:srgbClr val="0E878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chemeClr val="bg1"/>
                </a:solidFill>
                <a:ea typeface="Calibri"/>
                <a:cs typeface="Calibri"/>
              </a:rPr>
              <a:t>How are Direct Care Workers Trained in </a:t>
            </a:r>
            <a:r>
              <a:rPr lang="en-US" sz="2800">
                <a:solidFill>
                  <a:schemeClr val="bg1"/>
                </a:solidFill>
                <a:ea typeface="Calibri"/>
                <a:cs typeface="Calibri"/>
              </a:rPr>
              <a:t>NC?</a:t>
            </a:r>
            <a:endParaRPr lang="en-US">
              <a:solidFill>
                <a:schemeClr val="bg1"/>
              </a:solidFill>
            </a:endParaRPr>
          </a:p>
          <a:p>
            <a:pPr algn="ctr"/>
            <a:r>
              <a:rPr lang="en-US" sz="2800" dirty="0">
                <a:solidFill>
                  <a:schemeClr val="bg1"/>
                </a:solidFill>
                <a:ea typeface="Calibri"/>
                <a:cs typeface="Calibri"/>
              </a:rPr>
              <a:t>The WECARE Training Crosswalk Analysis</a:t>
            </a:r>
            <a:endParaRPr lang="en-US">
              <a:solidFill>
                <a:schemeClr val="bg1"/>
              </a:solidFill>
            </a:endParaRPr>
          </a:p>
        </p:txBody>
      </p:sp>
      <p:sp>
        <p:nvSpPr>
          <p:cNvPr id="5" name="TextBox 4">
            <a:extLst>
              <a:ext uri="{FF2B5EF4-FFF2-40B4-BE49-F238E27FC236}">
                <a16:creationId xmlns:a16="http://schemas.microsoft.com/office/drawing/2014/main" id="{7FFA409C-1D7D-A57B-8168-73690F513645}"/>
              </a:ext>
            </a:extLst>
          </p:cNvPr>
          <p:cNvSpPr txBox="1"/>
          <p:nvPr/>
        </p:nvSpPr>
        <p:spPr>
          <a:xfrm>
            <a:off x="152400" y="1207036"/>
            <a:ext cx="11593384"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FFFFFF"/>
                </a:solidFill>
                <a:cs typeface="Calibri"/>
              </a:rPr>
              <a:t>Working with partners and subject matter experts to analyze and compare training content, format and regulatory requirements for comparable but distinct direct care workforce categories through a person-centered training lens:</a:t>
            </a:r>
            <a:endParaRPr lang="en-US" sz="2000"/>
          </a:p>
        </p:txBody>
      </p:sp>
      <p:graphicFrame>
        <p:nvGraphicFramePr>
          <p:cNvPr id="25" name="TextBox 2">
            <a:extLst>
              <a:ext uri="{FF2B5EF4-FFF2-40B4-BE49-F238E27FC236}">
                <a16:creationId xmlns:a16="http://schemas.microsoft.com/office/drawing/2014/main" id="{0AC61429-B39C-20EF-13DE-FE198E5D989B}"/>
              </a:ext>
            </a:extLst>
          </p:cNvPr>
          <p:cNvGraphicFramePr/>
          <p:nvPr>
            <p:extLst>
              <p:ext uri="{D42A27DB-BD31-4B8C-83A1-F6EECF244321}">
                <p14:modId xmlns:p14="http://schemas.microsoft.com/office/powerpoint/2010/main" val="2592680995"/>
              </p:ext>
            </p:extLst>
          </p:nvPr>
        </p:nvGraphicFramePr>
        <p:xfrm>
          <a:off x="9806716" y="1444447"/>
          <a:ext cx="2236160" cy="60016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TextBox 18">
            <a:extLst>
              <a:ext uri="{FF2B5EF4-FFF2-40B4-BE49-F238E27FC236}">
                <a16:creationId xmlns:a16="http://schemas.microsoft.com/office/drawing/2014/main" id="{A63AB426-091F-8805-9203-38600227B0A4}"/>
              </a:ext>
            </a:extLst>
          </p:cNvPr>
          <p:cNvSpPr txBox="1"/>
          <p:nvPr/>
        </p:nvSpPr>
        <p:spPr>
          <a:xfrm rot="-1620000">
            <a:off x="1139567" y="3858054"/>
            <a:ext cx="513491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FF0000"/>
                </a:solidFill>
                <a:cs typeface="Calibri"/>
              </a:rPr>
              <a:t>Image for illustration only</a:t>
            </a:r>
          </a:p>
        </p:txBody>
      </p:sp>
    </p:spTree>
    <p:extLst>
      <p:ext uri="{BB962C8B-B14F-4D97-AF65-F5344CB8AC3E}">
        <p14:creationId xmlns:p14="http://schemas.microsoft.com/office/powerpoint/2010/main" val="3308519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B774D62-EE97-4850-A355-F4F7336EBE9E}"/>
              </a:ext>
            </a:extLst>
          </p:cNvPr>
          <p:cNvSpPr txBox="1"/>
          <p:nvPr/>
        </p:nvSpPr>
        <p:spPr>
          <a:xfrm>
            <a:off x="3740" y="319496"/>
            <a:ext cx="12184810" cy="954107"/>
          </a:xfrm>
          <a:prstGeom prst="rect">
            <a:avLst/>
          </a:prstGeom>
          <a:solidFill>
            <a:srgbClr val="0E878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chemeClr val="bg1"/>
                </a:solidFill>
                <a:ea typeface="Calibri"/>
                <a:cs typeface="Calibri"/>
              </a:rPr>
              <a:t>What Core Competencies are Reflected in Training?</a:t>
            </a:r>
            <a:endParaRPr lang="en-US" dirty="0">
              <a:solidFill>
                <a:schemeClr val="bg1"/>
              </a:solidFill>
            </a:endParaRPr>
          </a:p>
          <a:p>
            <a:pPr algn="ctr"/>
            <a:r>
              <a:rPr lang="en-US" sz="2800" dirty="0">
                <a:solidFill>
                  <a:schemeClr val="bg1"/>
                </a:solidFill>
                <a:ea typeface="Calibri"/>
                <a:cs typeface="Calibri"/>
              </a:rPr>
              <a:t>The WECARE Core Competency Analysis</a:t>
            </a:r>
            <a:endParaRPr lang="en-US" dirty="0">
              <a:solidFill>
                <a:schemeClr val="bg1"/>
              </a:solidFill>
            </a:endParaRPr>
          </a:p>
        </p:txBody>
      </p:sp>
      <p:pic>
        <p:nvPicPr>
          <p:cNvPr id="4" name="Picture 4" descr="A yellow and green chart&#10;&#10;Description automatically generated">
            <a:extLst>
              <a:ext uri="{FF2B5EF4-FFF2-40B4-BE49-F238E27FC236}">
                <a16:creationId xmlns:a16="http://schemas.microsoft.com/office/drawing/2014/main" id="{7FCF98A2-D58A-172E-923D-728F694C7498}"/>
              </a:ext>
            </a:extLst>
          </p:cNvPr>
          <p:cNvPicPr>
            <a:picLocks noChangeAspect="1"/>
          </p:cNvPicPr>
          <p:nvPr/>
        </p:nvPicPr>
        <p:blipFill>
          <a:blip r:embed="rId3"/>
          <a:stretch>
            <a:fillRect/>
          </a:stretch>
        </p:blipFill>
        <p:spPr>
          <a:xfrm>
            <a:off x="2580" y="1415856"/>
            <a:ext cx="12072550" cy="4544597"/>
          </a:xfrm>
          <a:prstGeom prst="rect">
            <a:avLst/>
          </a:prstGeom>
        </p:spPr>
      </p:pic>
      <p:sp>
        <p:nvSpPr>
          <p:cNvPr id="5" name="TextBox 4">
            <a:extLst>
              <a:ext uri="{FF2B5EF4-FFF2-40B4-BE49-F238E27FC236}">
                <a16:creationId xmlns:a16="http://schemas.microsoft.com/office/drawing/2014/main" id="{1E07DB43-C57D-A7DC-AE2D-23ED2A81B837}"/>
              </a:ext>
            </a:extLst>
          </p:cNvPr>
          <p:cNvSpPr txBox="1"/>
          <p:nvPr/>
        </p:nvSpPr>
        <p:spPr>
          <a:xfrm>
            <a:off x="83336" y="5921874"/>
            <a:ext cx="1207032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solidFill>
                  <a:srgbClr val="FFFFFF"/>
                </a:solidFill>
                <a:ea typeface="Calibri"/>
                <a:cs typeface="Calibri"/>
              </a:rPr>
              <a:t>Working with partners and subject matter experts to examine training requirements through the lens of established core competency sets, including CMS' HCBS Core Competency Set.</a:t>
            </a:r>
          </a:p>
        </p:txBody>
      </p:sp>
      <p:sp>
        <p:nvSpPr>
          <p:cNvPr id="6" name="TextBox 5">
            <a:extLst>
              <a:ext uri="{FF2B5EF4-FFF2-40B4-BE49-F238E27FC236}">
                <a16:creationId xmlns:a16="http://schemas.microsoft.com/office/drawing/2014/main" id="{C13AE946-96EC-3773-304D-88AA043A5127}"/>
              </a:ext>
            </a:extLst>
          </p:cNvPr>
          <p:cNvSpPr txBox="1"/>
          <p:nvPr/>
        </p:nvSpPr>
        <p:spPr>
          <a:xfrm rot="-1620000">
            <a:off x="3665837" y="2965622"/>
            <a:ext cx="513491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FF0000"/>
                </a:solidFill>
                <a:cs typeface="Calibri"/>
              </a:rPr>
              <a:t>Image for illustration only</a:t>
            </a:r>
          </a:p>
        </p:txBody>
      </p:sp>
    </p:spTree>
    <p:extLst>
      <p:ext uri="{BB962C8B-B14F-4D97-AF65-F5344CB8AC3E}">
        <p14:creationId xmlns:p14="http://schemas.microsoft.com/office/powerpoint/2010/main" val="2268514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peech Bubble: Rectangle with Corners Rounded 2">
            <a:extLst>
              <a:ext uri="{FF2B5EF4-FFF2-40B4-BE49-F238E27FC236}">
                <a16:creationId xmlns:a16="http://schemas.microsoft.com/office/drawing/2014/main" id="{C9FCEB8E-3034-94FC-6429-AB92156CBD16}"/>
              </a:ext>
            </a:extLst>
          </p:cNvPr>
          <p:cNvSpPr/>
          <p:nvPr/>
        </p:nvSpPr>
        <p:spPr>
          <a:xfrm>
            <a:off x="303671" y="824088"/>
            <a:ext cx="3810799" cy="1420696"/>
          </a:xfrm>
          <a:prstGeom prst="wedgeRoundRectCallout">
            <a:avLst/>
          </a:prstGeom>
          <a:solidFill>
            <a:srgbClr val="0E878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00">
                <a:cs typeface="Calibri"/>
              </a:rPr>
              <a:t>"I didn't feel prepared at all, I felt thrown in with the client."</a:t>
            </a:r>
          </a:p>
          <a:p>
            <a:pPr algn="ctr"/>
            <a:r>
              <a:rPr lang="en-US" sz="1600">
                <a:cs typeface="Calibri"/>
              </a:rPr>
              <a:t>-direct care/support worker</a:t>
            </a:r>
            <a:endParaRPr lang="en-US" sz="1600"/>
          </a:p>
        </p:txBody>
      </p:sp>
      <p:sp>
        <p:nvSpPr>
          <p:cNvPr id="4" name="Speech Bubble: Rectangle with Corners Rounded 3">
            <a:extLst>
              <a:ext uri="{FF2B5EF4-FFF2-40B4-BE49-F238E27FC236}">
                <a16:creationId xmlns:a16="http://schemas.microsoft.com/office/drawing/2014/main" id="{DB3DDB59-8EA9-C7F6-9AAE-41DC79069F7F}"/>
              </a:ext>
            </a:extLst>
          </p:cNvPr>
          <p:cNvSpPr/>
          <p:nvPr/>
        </p:nvSpPr>
        <p:spPr>
          <a:xfrm>
            <a:off x="4309895" y="827016"/>
            <a:ext cx="3112165" cy="2158201"/>
          </a:xfrm>
          <a:prstGeom prst="wedgeRoundRectCallout">
            <a:avLst/>
          </a:prstGeom>
          <a:solidFill>
            <a:srgbClr val="0E878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00">
                <a:ea typeface="Calibri"/>
                <a:cs typeface="Calibri"/>
              </a:rPr>
              <a:t>"I was looked at as a housekeeper and I wasn't expecting that as a Home Health Aide."</a:t>
            </a:r>
          </a:p>
          <a:p>
            <a:pPr algn="ctr"/>
            <a:r>
              <a:rPr lang="en-US" sz="1600">
                <a:ea typeface="Calibri"/>
                <a:cs typeface="Calibri"/>
              </a:rPr>
              <a:t>-direct care/support worker</a:t>
            </a:r>
          </a:p>
        </p:txBody>
      </p:sp>
      <p:sp>
        <p:nvSpPr>
          <p:cNvPr id="5" name="Speech Bubble: Rectangle with Corners Rounded 4">
            <a:extLst>
              <a:ext uri="{FF2B5EF4-FFF2-40B4-BE49-F238E27FC236}">
                <a16:creationId xmlns:a16="http://schemas.microsoft.com/office/drawing/2014/main" id="{0BDAB502-0153-36B4-EB30-8BE493512246}"/>
              </a:ext>
            </a:extLst>
          </p:cNvPr>
          <p:cNvSpPr/>
          <p:nvPr/>
        </p:nvSpPr>
        <p:spPr>
          <a:xfrm>
            <a:off x="7608166" y="391435"/>
            <a:ext cx="4431420" cy="2405812"/>
          </a:xfrm>
          <a:prstGeom prst="wedgeRoundRectCallout">
            <a:avLst/>
          </a:prstGeom>
          <a:solidFill>
            <a:srgbClr val="0E878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00">
                <a:ea typeface="Calibri"/>
                <a:cs typeface="Calibri"/>
              </a:rPr>
              <a:t>"We often build our 'core competencies' from our regulatory system requirements. We should start with the relationship between person using services and the direct support worker."</a:t>
            </a:r>
          </a:p>
          <a:p>
            <a:pPr algn="ctr"/>
            <a:r>
              <a:rPr lang="en-US" sz="2200">
                <a:ea typeface="Calibri"/>
                <a:cs typeface="Calibri"/>
              </a:rPr>
              <a:t>-provider and trainer</a:t>
            </a:r>
          </a:p>
        </p:txBody>
      </p:sp>
      <p:sp>
        <p:nvSpPr>
          <p:cNvPr id="6" name="Speech Bubble: Rectangle with Corners Rounded 5">
            <a:extLst>
              <a:ext uri="{FF2B5EF4-FFF2-40B4-BE49-F238E27FC236}">
                <a16:creationId xmlns:a16="http://schemas.microsoft.com/office/drawing/2014/main" id="{2707B0B6-B9B9-A634-728B-03E07EF69D88}"/>
              </a:ext>
            </a:extLst>
          </p:cNvPr>
          <p:cNvSpPr/>
          <p:nvPr/>
        </p:nvSpPr>
        <p:spPr>
          <a:xfrm>
            <a:off x="196107" y="2480412"/>
            <a:ext cx="3413024" cy="1776668"/>
          </a:xfrm>
          <a:prstGeom prst="wedgeRoundRectCallout">
            <a:avLst/>
          </a:prstGeom>
          <a:solidFill>
            <a:srgbClr val="0E878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00" dirty="0">
                <a:ea typeface="Calibri"/>
                <a:cs typeface="Calibri"/>
              </a:rPr>
              <a:t>"We want a personality fit over a service delivery fit." </a:t>
            </a:r>
          </a:p>
          <a:p>
            <a:pPr algn="ctr"/>
            <a:r>
              <a:rPr lang="en-US" sz="1600" dirty="0">
                <a:ea typeface="Calibri"/>
                <a:cs typeface="Calibri"/>
              </a:rPr>
              <a:t>-person using direct support services</a:t>
            </a:r>
          </a:p>
        </p:txBody>
      </p:sp>
      <p:sp>
        <p:nvSpPr>
          <p:cNvPr id="7" name="TextBox 6">
            <a:extLst>
              <a:ext uri="{FF2B5EF4-FFF2-40B4-BE49-F238E27FC236}">
                <a16:creationId xmlns:a16="http://schemas.microsoft.com/office/drawing/2014/main" id="{3D57AC01-DDD5-C54B-17FF-6CAC114D5ACC}"/>
              </a:ext>
            </a:extLst>
          </p:cNvPr>
          <p:cNvSpPr txBox="1"/>
          <p:nvPr/>
        </p:nvSpPr>
        <p:spPr>
          <a:xfrm>
            <a:off x="-12417" y="137191"/>
            <a:ext cx="6872111" cy="523220"/>
          </a:xfrm>
          <a:prstGeom prst="rect">
            <a:avLst/>
          </a:prstGeom>
          <a:solidFill>
            <a:srgbClr val="0E878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bg1"/>
                </a:solidFill>
                <a:ea typeface="Calibri"/>
                <a:cs typeface="Calibri"/>
              </a:rPr>
              <a:t>A Few Things the WECARE Team Has Heard...</a:t>
            </a:r>
          </a:p>
        </p:txBody>
      </p:sp>
      <p:sp>
        <p:nvSpPr>
          <p:cNvPr id="11" name="Speech Bubble: Rectangle with Corners Rounded 10">
            <a:extLst>
              <a:ext uri="{FF2B5EF4-FFF2-40B4-BE49-F238E27FC236}">
                <a16:creationId xmlns:a16="http://schemas.microsoft.com/office/drawing/2014/main" id="{41986178-E291-A2DC-0072-E300E59F5AFD}"/>
              </a:ext>
            </a:extLst>
          </p:cNvPr>
          <p:cNvSpPr/>
          <p:nvPr/>
        </p:nvSpPr>
        <p:spPr>
          <a:xfrm>
            <a:off x="202498" y="4487650"/>
            <a:ext cx="3594339" cy="1969698"/>
          </a:xfrm>
          <a:prstGeom prst="wedgeRoundRectCallout">
            <a:avLst/>
          </a:prstGeom>
          <a:solidFill>
            <a:srgbClr val="0E878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00">
                <a:ea typeface="Calibri"/>
                <a:cs typeface="Calibri"/>
              </a:rPr>
              <a:t>"There is a disconnect between the level of expectations and the level of compensation."</a:t>
            </a:r>
          </a:p>
          <a:p>
            <a:pPr algn="ctr"/>
            <a:r>
              <a:rPr lang="en-US" sz="1600">
                <a:ea typeface="Calibri"/>
                <a:cs typeface="Calibri"/>
              </a:rPr>
              <a:t>-family member</a:t>
            </a:r>
          </a:p>
        </p:txBody>
      </p:sp>
      <p:sp>
        <p:nvSpPr>
          <p:cNvPr id="2" name="Speech Bubble: Rectangle with Corners Rounded 1">
            <a:extLst>
              <a:ext uri="{FF2B5EF4-FFF2-40B4-BE49-F238E27FC236}">
                <a16:creationId xmlns:a16="http://schemas.microsoft.com/office/drawing/2014/main" id="{68B83589-3297-AFB9-D806-C1AFD835DFC4}"/>
              </a:ext>
            </a:extLst>
          </p:cNvPr>
          <p:cNvSpPr/>
          <p:nvPr/>
        </p:nvSpPr>
        <p:spPr>
          <a:xfrm>
            <a:off x="4248085" y="3435623"/>
            <a:ext cx="7792527" cy="3033621"/>
          </a:xfrm>
          <a:prstGeom prst="wedgeRoundRectCallout">
            <a:avLst/>
          </a:prstGeom>
          <a:solidFill>
            <a:srgbClr val="0E878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solidFill>
                <a:srgbClr val="FFFFFF"/>
              </a:solidFill>
            </a:endParaRPr>
          </a:p>
          <a:p>
            <a:pPr algn="ctr"/>
            <a:r>
              <a:rPr lang="en-US" sz="2200">
                <a:solidFill>
                  <a:srgbClr val="FFFFFF"/>
                </a:solidFill>
              </a:rPr>
              <a:t>"People</a:t>
            </a:r>
            <a:r>
              <a:rPr lang="en-US" sz="2200" b="0" i="0">
                <a:solidFill>
                  <a:srgbClr val="FFFFFF"/>
                </a:solidFill>
              </a:rPr>
              <a:t> sometimes start doing the work and they realize it's a lot more challenging than what they thought it was </a:t>
            </a:r>
            <a:r>
              <a:rPr lang="en-US" sz="2200">
                <a:solidFill>
                  <a:srgbClr val="FFFFFF"/>
                </a:solidFill>
              </a:rPr>
              <a:t>going</a:t>
            </a:r>
            <a:r>
              <a:rPr lang="en-US" sz="2200" b="0" i="0">
                <a:solidFill>
                  <a:srgbClr val="FFFFFF"/>
                </a:solidFill>
              </a:rPr>
              <a:t> to be—that it's not just caregiving or babysitting. I think that's why we lose a lot of people---they're not trained and they don't know what to expect. People look at the online ads for a "caring person" and they think that's the extent of the job—that you're going to just sit with the person for a while</a:t>
            </a:r>
            <a:r>
              <a:rPr lang="en-US" sz="2200">
                <a:solidFill>
                  <a:srgbClr val="FFFFFF"/>
                </a:solidFill>
              </a:rPr>
              <a:t>."</a:t>
            </a:r>
            <a:endParaRPr lang="en-US"/>
          </a:p>
          <a:p>
            <a:pPr algn="ctr"/>
            <a:r>
              <a:rPr lang="en-US" sz="1600">
                <a:cs typeface="Calibri" panose="020F0502020204030204"/>
              </a:rPr>
              <a:t>-direct support worker/manager</a:t>
            </a:r>
          </a:p>
          <a:p>
            <a:pPr algn="ctr"/>
            <a:endParaRPr lang="en-US" sz="2200">
              <a:cs typeface="Calibri" panose="020F0502020204030204"/>
            </a:endParaRPr>
          </a:p>
        </p:txBody>
      </p:sp>
    </p:spTree>
    <p:extLst>
      <p:ext uri="{BB962C8B-B14F-4D97-AF65-F5344CB8AC3E}">
        <p14:creationId xmlns:p14="http://schemas.microsoft.com/office/powerpoint/2010/main" val="1803426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E8783"/>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E0EBF5-E249-C775-695F-719F32BBCD8F}"/>
              </a:ext>
            </a:extLst>
          </p:cNvPr>
          <p:cNvSpPr txBox="1"/>
          <p:nvPr/>
        </p:nvSpPr>
        <p:spPr>
          <a:xfrm>
            <a:off x="-5422" y="130698"/>
            <a:ext cx="11890243" cy="523092"/>
          </a:xfrm>
          <a:prstGeom prst="rect">
            <a:avLst/>
          </a:prstGeom>
          <a:solidFill>
            <a:srgbClr val="172D50"/>
          </a:solidFill>
        </p:spPr>
        <p:txBody>
          <a:bodyPr wrap="square" lIns="91440" tIns="45720" rIns="91440" bIns="45720" rtlCol="0" anchor="t">
            <a:spAutoFit/>
          </a:bodyPr>
          <a:lstStyle/>
          <a:p>
            <a:pPr marL="0" marR="0" lvl="0" indent="0" algn="l" defTabSz="913852"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rial" panose="020B0604020202020204"/>
                <a:ea typeface="+mn-ea"/>
                <a:cs typeface="+mn-cs"/>
              </a:rPr>
              <a:t>Preliminary Observations</a:t>
            </a:r>
            <a:endParaRPr kumimoji="0" lang="en-US" sz="2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96B762D6-D44D-BFF2-E80C-4823CE4AB304}"/>
              </a:ext>
            </a:extLst>
          </p:cNvPr>
          <p:cNvSpPr txBox="1"/>
          <p:nvPr/>
        </p:nvSpPr>
        <p:spPr>
          <a:xfrm>
            <a:off x="64069" y="650982"/>
            <a:ext cx="11947960" cy="5509200"/>
          </a:xfrm>
          <a:prstGeom prst="rect">
            <a:avLst/>
          </a:prstGeom>
          <a:solidFill>
            <a:srgbClr val="0E8783"/>
          </a:solidFill>
        </p:spPr>
        <p:txBody>
          <a:bodyPr wrap="square" lIns="91440" tIns="45720" rIns="91440" bIns="45720" anchor="t">
            <a:spAutoFit/>
          </a:bodyPr>
          <a:lstStyle/>
          <a:p>
            <a:pPr marL="342900" marR="0" lvl="0" indent="-342900" algn="l" defTabSz="711020" rtl="0" eaLnBrk="1" fontAlgn="auto" latinLnBrk="0" hangingPunct="1">
              <a:lnSpc>
                <a:spcPct val="100000"/>
              </a:lnSpc>
              <a:spcBef>
                <a:spcPts val="0"/>
              </a:spcBef>
              <a:spcAft>
                <a:spcPts val="1200"/>
              </a:spcAft>
              <a:buClr>
                <a:srgbClr val="000000"/>
              </a:buClr>
              <a:buSzTx/>
              <a:buFont typeface="Arial"/>
              <a:buChar char="•"/>
              <a:tabLst/>
              <a:defRPr/>
            </a:pPr>
            <a:r>
              <a:rPr kumimoji="0" lang="en-US" sz="1600" b="0" i="0" u="none" strike="noStrike" kern="0" cap="none" spc="0" normalizeH="0" baseline="0" noProof="0" dirty="0">
                <a:ln>
                  <a:noFill/>
                </a:ln>
                <a:solidFill>
                  <a:srgbClr val="FFFFFF"/>
                </a:solidFill>
                <a:effectLst/>
                <a:uLnTx/>
                <a:uFillTx/>
                <a:latin typeface="Lato"/>
                <a:ea typeface="Lato"/>
                <a:cs typeface="Lato"/>
                <a:sym typeface="Arial"/>
              </a:rPr>
              <a:t>Crosswalk is first comprehensive resource on training and credentialing requirements for direct care workers in North Carolina.</a:t>
            </a:r>
            <a:endParaRPr kumimoji="0" lang="en-US" sz="1600" b="0" i="0" u="none" strike="noStrike" kern="0" cap="none" spc="0" normalizeH="0" baseline="0" noProof="0" dirty="0">
              <a:ln>
                <a:noFill/>
              </a:ln>
              <a:solidFill>
                <a:srgbClr val="FFFFFF"/>
              </a:solidFill>
              <a:effectLst/>
              <a:uLnTx/>
              <a:uFillTx/>
              <a:latin typeface="Lato"/>
              <a:ea typeface="Lato"/>
              <a:cs typeface="Lato"/>
            </a:endParaRPr>
          </a:p>
          <a:p>
            <a:pPr marL="342900" marR="0" lvl="0" indent="-342900" algn="l" defTabSz="711020" rtl="0" eaLnBrk="1" fontAlgn="auto" latinLnBrk="0" hangingPunct="1">
              <a:lnSpc>
                <a:spcPct val="100000"/>
              </a:lnSpc>
              <a:spcBef>
                <a:spcPts val="0"/>
              </a:spcBef>
              <a:spcAft>
                <a:spcPts val="1200"/>
              </a:spcAft>
              <a:buClr>
                <a:srgbClr val="000000"/>
              </a:buClr>
              <a:buSzTx/>
              <a:buFont typeface="Arial"/>
              <a:buChar char="•"/>
              <a:tabLst/>
              <a:defRPr/>
            </a:pPr>
            <a:r>
              <a:rPr kumimoji="0" lang="en-US" sz="1600" b="0" i="0" u="none" strike="noStrike" kern="0" cap="none" spc="0" normalizeH="0" baseline="0" noProof="0" dirty="0">
                <a:ln>
                  <a:noFill/>
                </a:ln>
                <a:solidFill>
                  <a:srgbClr val="FFFFFF"/>
                </a:solidFill>
                <a:effectLst/>
                <a:uLnTx/>
                <a:uFillTx/>
                <a:latin typeface="Lato"/>
                <a:ea typeface="Lato"/>
                <a:cs typeface="Lato"/>
                <a:sym typeface="Arial"/>
              </a:rPr>
              <a:t>Findings have been immeasurably strengthened through ongoing and in-depth community partner engagement and input. </a:t>
            </a:r>
            <a:endParaRPr kumimoji="0" lang="en-US" sz="1600" b="0" i="0" u="none" strike="noStrike" kern="0" cap="none" spc="0" normalizeH="0" baseline="0" noProof="0" dirty="0">
              <a:ln>
                <a:noFill/>
              </a:ln>
              <a:solidFill>
                <a:srgbClr val="FFFFFF"/>
              </a:solidFill>
              <a:effectLst/>
              <a:uLnTx/>
              <a:uFillTx/>
              <a:latin typeface="Lato"/>
              <a:ea typeface="Lato"/>
              <a:cs typeface="Lato"/>
            </a:endParaRPr>
          </a:p>
          <a:p>
            <a:pPr marL="342900" marR="0" lvl="0" indent="-342900" algn="l" defTabSz="711020" rtl="0" eaLnBrk="1" fontAlgn="auto" latinLnBrk="0" hangingPunct="1">
              <a:lnSpc>
                <a:spcPct val="100000"/>
              </a:lnSpc>
              <a:spcBef>
                <a:spcPts val="0"/>
              </a:spcBef>
              <a:spcAft>
                <a:spcPts val="1200"/>
              </a:spcAft>
              <a:buClr>
                <a:srgbClr val="000000"/>
              </a:buClr>
              <a:buSzTx/>
              <a:buFont typeface="Arial"/>
              <a:buChar char="•"/>
              <a:tabLst/>
              <a:defRPr/>
            </a:pPr>
            <a:r>
              <a:rPr kumimoji="0" lang="en-US" sz="1600" b="0" i="0" u="none" strike="noStrike" kern="0" cap="none" spc="0" normalizeH="0" baseline="0" noProof="0" dirty="0">
                <a:ln>
                  <a:noFill/>
                </a:ln>
                <a:solidFill>
                  <a:srgbClr val="FFFFFF"/>
                </a:solidFill>
                <a:effectLst/>
                <a:uLnTx/>
                <a:uFillTx/>
                <a:latin typeface="Lato"/>
                <a:ea typeface="Lato"/>
                <a:cs typeface="Lato"/>
                <a:sym typeface="Arial"/>
              </a:rPr>
              <a:t>Strong training models exist in our state, thanks to previous demonstration projects and current standards/practice (e.g. 120 hours for NAI role, home care aide specialty role), but current training requirements may be outmoded or trainings most appropriate for HCBS are not systemically supported.</a:t>
            </a:r>
            <a:endParaRPr kumimoji="0" lang="en-US" sz="1600" b="0" i="0" u="none" strike="noStrike" kern="0" cap="none" spc="0" normalizeH="0" baseline="0" noProof="0" dirty="0">
              <a:ln>
                <a:noFill/>
              </a:ln>
              <a:solidFill>
                <a:srgbClr val="FFFFFF"/>
              </a:solidFill>
              <a:effectLst/>
              <a:uLnTx/>
              <a:uFillTx/>
              <a:latin typeface="Lato"/>
              <a:ea typeface="Lato"/>
              <a:cs typeface="Lato"/>
            </a:endParaRPr>
          </a:p>
          <a:p>
            <a:pPr marL="800100" marR="0" lvl="1" indent="-342900" algn="l" defTabSz="711020" rtl="0" eaLnBrk="1" fontAlgn="auto" latinLnBrk="0" hangingPunct="1">
              <a:lnSpc>
                <a:spcPct val="100000"/>
              </a:lnSpc>
              <a:spcBef>
                <a:spcPts val="0"/>
              </a:spcBef>
              <a:spcAft>
                <a:spcPts val="1200"/>
              </a:spcAft>
              <a:buClr>
                <a:srgbClr val="000000"/>
              </a:buClr>
              <a:buSzTx/>
              <a:buFont typeface="Arial"/>
              <a:buChar char="•"/>
              <a:tabLst/>
              <a:defRPr/>
            </a:pPr>
            <a:r>
              <a:rPr kumimoji="0" lang="en-US" sz="1600" b="0" i="0" u="none" strike="noStrike" kern="0" cap="none" spc="0" normalizeH="0" baseline="0" noProof="0" dirty="0">
                <a:ln>
                  <a:noFill/>
                </a:ln>
                <a:solidFill>
                  <a:srgbClr val="FFFFFF"/>
                </a:solidFill>
                <a:effectLst/>
                <a:uLnTx/>
                <a:uFillTx/>
                <a:latin typeface="Lato"/>
                <a:ea typeface="Lato"/>
                <a:cs typeface="Lato"/>
              </a:rPr>
              <a:t>Example:  Home Care requirements allow for an NA I to satisfy the credentialing requirements to support individuals requiring extensive assistance under Home Care licensing rules. However, NA I training assumes a facility setting and does not address those dynamics unique and specific to Home Care.</a:t>
            </a:r>
          </a:p>
          <a:p>
            <a:pPr marL="342900" marR="0" lvl="0" indent="-342900" algn="l" defTabSz="711020" rtl="0" eaLnBrk="1" fontAlgn="auto" latinLnBrk="0" hangingPunct="1">
              <a:lnSpc>
                <a:spcPct val="100000"/>
              </a:lnSpc>
              <a:spcBef>
                <a:spcPts val="0"/>
              </a:spcBef>
              <a:spcAft>
                <a:spcPts val="1200"/>
              </a:spcAft>
              <a:buClr>
                <a:srgbClr val="000000"/>
              </a:buClr>
              <a:buSzTx/>
              <a:buFont typeface="Arial"/>
              <a:buChar char="•"/>
              <a:tabLst/>
              <a:defRPr/>
            </a:pPr>
            <a:r>
              <a:rPr kumimoji="0" lang="en-US" sz="1600" b="0" i="0" u="none" strike="noStrike" kern="0" cap="none" spc="0" normalizeH="0" baseline="0" noProof="0" dirty="0">
                <a:ln>
                  <a:noFill/>
                </a:ln>
                <a:solidFill>
                  <a:srgbClr val="FFFFFF"/>
                </a:solidFill>
                <a:effectLst/>
                <a:uLnTx/>
                <a:uFillTx/>
                <a:latin typeface="Lato"/>
                <a:ea typeface="Lato"/>
                <a:cs typeface="Lato"/>
                <a:sym typeface="Arial"/>
              </a:rPr>
              <a:t>Training and credentialing requirements for direct care/support workers are exceedingly complex, overall: numerous roles/programs, multiple authorities and oversight, several different registries.</a:t>
            </a:r>
            <a:endParaRPr kumimoji="0" lang="en-US" sz="1600" b="0" i="0" u="none" strike="noStrike" kern="0" cap="none" spc="0" normalizeH="0" baseline="0" noProof="0" dirty="0">
              <a:ln>
                <a:noFill/>
              </a:ln>
              <a:solidFill>
                <a:srgbClr val="FFFFFF"/>
              </a:solidFill>
              <a:effectLst/>
              <a:uLnTx/>
              <a:uFillTx/>
              <a:latin typeface="Lato"/>
              <a:ea typeface="Lato"/>
              <a:cs typeface="Lato"/>
            </a:endParaRPr>
          </a:p>
          <a:p>
            <a:pPr marL="342900" marR="0" lvl="0" indent="-342900" algn="l" defTabSz="711020" rtl="0" eaLnBrk="1" fontAlgn="auto" latinLnBrk="0" hangingPunct="1">
              <a:lnSpc>
                <a:spcPct val="100000"/>
              </a:lnSpc>
              <a:spcBef>
                <a:spcPts val="0"/>
              </a:spcBef>
              <a:spcAft>
                <a:spcPts val="1200"/>
              </a:spcAft>
              <a:buClr>
                <a:srgbClr val="000000"/>
              </a:buClr>
              <a:buSzTx/>
              <a:buFont typeface="Arial"/>
              <a:buChar char="•"/>
              <a:tabLst/>
              <a:defRPr/>
            </a:pPr>
            <a:r>
              <a:rPr kumimoji="0" lang="en-US" sz="1600" b="0" i="0" u="none" strike="noStrike" kern="0" cap="none" spc="0" normalizeH="0" baseline="0" noProof="0" dirty="0">
                <a:ln>
                  <a:noFill/>
                </a:ln>
                <a:solidFill>
                  <a:srgbClr val="FFFFFF"/>
                </a:solidFill>
                <a:effectLst/>
                <a:uLnTx/>
                <a:uFillTx/>
                <a:latin typeface="Lato"/>
                <a:ea typeface="Lato"/>
                <a:cs typeface="Lato"/>
                <a:sym typeface="Arial"/>
              </a:rPr>
              <a:t>There is very little portability of training or credentials across settings/programs. </a:t>
            </a:r>
            <a:endParaRPr kumimoji="0" lang="en-US" sz="1600" b="0" i="0" u="none" strike="noStrike" kern="0" cap="none" spc="0" normalizeH="0" baseline="0" noProof="0" dirty="0">
              <a:ln>
                <a:noFill/>
              </a:ln>
              <a:solidFill>
                <a:srgbClr val="FFFFFF"/>
              </a:solidFill>
              <a:effectLst/>
              <a:uLnTx/>
              <a:uFillTx/>
              <a:latin typeface="Lato"/>
              <a:ea typeface="Lato"/>
              <a:cs typeface="Lato"/>
            </a:endParaRPr>
          </a:p>
          <a:p>
            <a:pPr marL="800100" marR="0" lvl="1" indent="-342900" algn="l" defTabSz="711020" rtl="0" eaLnBrk="1" fontAlgn="auto" latinLnBrk="0" hangingPunct="1">
              <a:lnSpc>
                <a:spcPct val="100000"/>
              </a:lnSpc>
              <a:spcBef>
                <a:spcPts val="0"/>
              </a:spcBef>
              <a:spcAft>
                <a:spcPts val="1200"/>
              </a:spcAft>
              <a:buClr>
                <a:srgbClr val="000000"/>
              </a:buClr>
              <a:buSzTx/>
              <a:buFont typeface="Arial"/>
              <a:buChar char="•"/>
              <a:tabLst/>
              <a:defRPr/>
            </a:pPr>
            <a:r>
              <a:rPr kumimoji="0" lang="en-US" sz="1600" b="0" i="0" u="none" strike="noStrike" kern="0" cap="none" spc="0" normalizeH="0" baseline="0" noProof="0" dirty="0">
                <a:ln>
                  <a:noFill/>
                </a:ln>
                <a:solidFill>
                  <a:srgbClr val="FFFFFF"/>
                </a:solidFill>
                <a:effectLst/>
                <a:uLnTx/>
                <a:uFillTx/>
                <a:latin typeface="Lato"/>
                <a:ea typeface="Lato"/>
                <a:cs typeface="Lato"/>
              </a:rPr>
              <a:t>For example:  Training a DCW/DSP may receive under Innovations waiver requirements or as an in-home aide providing limited assistance do not transfer if the DCW/DSP were to transition to another employer.</a:t>
            </a:r>
          </a:p>
          <a:p>
            <a:pPr marL="342900" marR="0" lvl="0" indent="-342900" algn="l" defTabSz="711020" rtl="0" eaLnBrk="1" fontAlgn="auto" latinLnBrk="0" hangingPunct="1">
              <a:lnSpc>
                <a:spcPct val="100000"/>
              </a:lnSpc>
              <a:spcBef>
                <a:spcPts val="0"/>
              </a:spcBef>
              <a:spcAft>
                <a:spcPts val="1200"/>
              </a:spcAft>
              <a:buClr>
                <a:srgbClr val="000000"/>
              </a:buClr>
              <a:buSzTx/>
              <a:buFont typeface="Arial"/>
              <a:buChar char="•"/>
              <a:tabLst/>
              <a:defRPr/>
            </a:pPr>
            <a:r>
              <a:rPr kumimoji="0" lang="en-US" sz="1600" b="0" i="0" u="none" strike="noStrike" kern="0" cap="none" spc="0" normalizeH="0" baseline="0" noProof="0" dirty="0">
                <a:ln>
                  <a:noFill/>
                </a:ln>
                <a:solidFill>
                  <a:srgbClr val="FFFFFF"/>
                </a:solidFill>
                <a:effectLst/>
                <a:uLnTx/>
                <a:uFillTx/>
                <a:latin typeface="Lato"/>
                <a:ea typeface="Lato"/>
                <a:cs typeface="Lato"/>
                <a:sym typeface="Arial"/>
              </a:rPr>
              <a:t>There is little relationship between DCW/DSP training and wages in HCBS settings.   Securing additional, necessary training/credentials (e.g., geriatric aide), does not result in systemic wage or rate adjustments.</a:t>
            </a:r>
            <a:endParaRPr kumimoji="0" lang="en-US" sz="1600" b="0" i="0" u="none" strike="noStrike" kern="0" cap="none" spc="0" normalizeH="0" baseline="0" noProof="0" dirty="0">
              <a:ln>
                <a:noFill/>
              </a:ln>
              <a:solidFill>
                <a:srgbClr val="FFFFFF"/>
              </a:solidFill>
              <a:effectLst/>
              <a:uLnTx/>
              <a:uFillTx/>
              <a:latin typeface="Lato"/>
              <a:ea typeface="Lato"/>
              <a:cs typeface="Lato"/>
            </a:endParaRPr>
          </a:p>
          <a:p>
            <a:pPr marL="342900" marR="0" lvl="0" indent="-342900" algn="l" defTabSz="711020" rtl="0" eaLnBrk="1" fontAlgn="auto" latinLnBrk="0" hangingPunct="1">
              <a:lnSpc>
                <a:spcPct val="100000"/>
              </a:lnSpc>
              <a:spcBef>
                <a:spcPts val="0"/>
              </a:spcBef>
              <a:spcAft>
                <a:spcPts val="1200"/>
              </a:spcAft>
              <a:buClr>
                <a:srgbClr val="000000"/>
              </a:buClr>
              <a:buSzTx/>
              <a:buFont typeface="Arial"/>
              <a:buChar char="•"/>
              <a:tabLst/>
              <a:defRPr/>
            </a:pPr>
            <a:r>
              <a:rPr kumimoji="0" lang="en-US" sz="1600" b="0" i="0" u="none" strike="noStrike" kern="0" cap="none" spc="0" normalizeH="0" baseline="0" noProof="0" dirty="0">
                <a:ln>
                  <a:noFill/>
                </a:ln>
                <a:solidFill>
                  <a:srgbClr val="FFFFFF"/>
                </a:solidFill>
                <a:effectLst/>
                <a:uLnTx/>
                <a:uFillTx/>
                <a:latin typeface="Lato"/>
                <a:ea typeface="Lato"/>
                <a:cs typeface="Lato"/>
              </a:rPr>
              <a:t>Staff training under self-directed options provides highly flexible, person-specific and person-centered training opportunities.  But the skills learned under this model are not formally recognized by other services.</a:t>
            </a:r>
            <a:endParaRPr kumimoji="0" lang="en-US" sz="1600" b="0" i="0" u="none" strike="noStrike" kern="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6130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E8783"/>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E0EBF5-E249-C775-695F-719F32BBCD8F}"/>
              </a:ext>
            </a:extLst>
          </p:cNvPr>
          <p:cNvSpPr txBox="1"/>
          <p:nvPr/>
        </p:nvSpPr>
        <p:spPr>
          <a:xfrm>
            <a:off x="-2067" y="181019"/>
            <a:ext cx="12163413" cy="523092"/>
          </a:xfrm>
          <a:prstGeom prst="rect">
            <a:avLst/>
          </a:prstGeom>
          <a:solidFill>
            <a:srgbClr val="172D50"/>
          </a:solidFill>
        </p:spPr>
        <p:txBody>
          <a:bodyPr wrap="square" lIns="91440" tIns="45720" rIns="91440" bIns="45720" rtlCol="0" anchor="t">
            <a:spAutoFit/>
          </a:bodyPr>
          <a:lstStyle/>
          <a:p>
            <a:pPr marL="0" marR="0" lvl="0" indent="0" algn="l" defTabSz="913852"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rial" panose="020B0604020202020204"/>
                <a:ea typeface="+mn-ea"/>
                <a:cs typeface="+mn-cs"/>
              </a:rPr>
              <a:t>Preliminary Observations, cont’d.</a:t>
            </a:r>
            <a:endParaRPr kumimoji="0" lang="en-US" sz="2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96B762D6-D44D-BFF2-E80C-4823CE4AB304}"/>
              </a:ext>
            </a:extLst>
          </p:cNvPr>
          <p:cNvSpPr txBox="1"/>
          <p:nvPr/>
        </p:nvSpPr>
        <p:spPr>
          <a:xfrm>
            <a:off x="188781" y="699019"/>
            <a:ext cx="11689097" cy="6032421"/>
          </a:xfrm>
          <a:prstGeom prst="rect">
            <a:avLst/>
          </a:prstGeom>
          <a:noFill/>
        </p:spPr>
        <p:txBody>
          <a:bodyPr wrap="square" lIns="91440" tIns="45720" rIns="91440" bIns="45720" anchor="t">
            <a:spAutoFit/>
          </a:bodyPr>
          <a:lstStyle/>
          <a:p>
            <a:pPr marL="342900" marR="0" lvl="0" indent="-342900" algn="l" defTabSz="711020" rtl="0" eaLnBrk="1" fontAlgn="auto" latinLnBrk="0" hangingPunct="1">
              <a:lnSpc>
                <a:spcPct val="100000"/>
              </a:lnSpc>
              <a:spcBef>
                <a:spcPts val="0"/>
              </a:spcBef>
              <a:spcAft>
                <a:spcPts val="1200"/>
              </a:spcAft>
              <a:buClr>
                <a:srgbClr val="000000"/>
              </a:buClr>
              <a:buSzTx/>
              <a:buFont typeface="Arial"/>
              <a:buChar char="•"/>
              <a:tabLst/>
              <a:defRPr/>
            </a:pPr>
            <a:r>
              <a:rPr kumimoji="0" lang="en-US" sz="1800" b="0" i="0" u="none" strike="noStrike" kern="0" cap="none" spc="0" normalizeH="0" baseline="0" noProof="0" dirty="0">
                <a:ln>
                  <a:noFill/>
                </a:ln>
                <a:solidFill>
                  <a:srgbClr val="FFFFFF"/>
                </a:solidFill>
                <a:effectLst/>
                <a:uLnTx/>
                <a:uFillTx/>
                <a:latin typeface="Lato"/>
                <a:ea typeface="Lato"/>
                <a:cs typeface="Lato"/>
              </a:rPr>
              <a:t>Lack of flexibility in training requirements: relevant experience cannot count towards additional credentials. </a:t>
            </a:r>
          </a:p>
          <a:p>
            <a:pPr marL="800100" marR="0" lvl="1" indent="-342900" algn="l" defTabSz="711020" rtl="0" eaLnBrk="1" fontAlgn="auto" latinLnBrk="0" hangingPunct="1">
              <a:lnSpc>
                <a:spcPct val="100000"/>
              </a:lnSpc>
              <a:spcBef>
                <a:spcPts val="0"/>
              </a:spcBef>
              <a:spcAft>
                <a:spcPts val="1200"/>
              </a:spcAft>
              <a:buClr>
                <a:srgbClr val="000000"/>
              </a:buClr>
              <a:buSzTx/>
              <a:buFont typeface="Arial"/>
              <a:buChar char="•"/>
              <a:tabLst/>
              <a:defRPr/>
            </a:pPr>
            <a:r>
              <a:rPr kumimoji="0" lang="en-US" sz="1800" b="0" i="0" u="none" strike="noStrike" kern="0" cap="none" spc="0" normalizeH="0" baseline="0" noProof="0" dirty="0">
                <a:ln>
                  <a:noFill/>
                </a:ln>
                <a:solidFill>
                  <a:srgbClr val="FFFFFF"/>
                </a:solidFill>
                <a:effectLst/>
                <a:uLnTx/>
                <a:uFillTx/>
                <a:latin typeface="Lato"/>
                <a:ea typeface="Lato"/>
                <a:cs typeface="Lato"/>
              </a:rPr>
              <a:t>Example:  a DCW/DSP with experience supporting a particular individual may not count that experience towards securing the subsequent credentials Home Care rules require as the person's needs increase.  This creates disruption in support.</a:t>
            </a:r>
          </a:p>
          <a:p>
            <a:pPr marL="342900" marR="0" lvl="0" indent="-342900" algn="l" defTabSz="711020" rtl="0" eaLnBrk="1" fontAlgn="auto" latinLnBrk="0" hangingPunct="1">
              <a:lnSpc>
                <a:spcPct val="100000"/>
              </a:lnSpc>
              <a:spcBef>
                <a:spcPts val="0"/>
              </a:spcBef>
              <a:spcAft>
                <a:spcPts val="1200"/>
              </a:spcAft>
              <a:buClr>
                <a:srgbClr val="000000"/>
              </a:buClr>
              <a:buSzTx/>
              <a:buFont typeface="Arial"/>
              <a:buChar char="•"/>
              <a:tabLst/>
              <a:defRPr/>
            </a:pPr>
            <a:r>
              <a:rPr kumimoji="0" lang="en-US" sz="1800" b="0" i="0" u="none" strike="noStrike" kern="0" cap="none" spc="0" normalizeH="0" baseline="0" noProof="0" dirty="0">
                <a:ln>
                  <a:noFill/>
                </a:ln>
                <a:solidFill>
                  <a:srgbClr val="FFFFFF"/>
                </a:solidFill>
                <a:effectLst/>
                <a:uLnTx/>
                <a:uFillTx/>
                <a:latin typeface="Lato"/>
                <a:ea typeface="Lato"/>
                <a:cs typeface="Lato"/>
              </a:rPr>
              <a:t>Staff supporting the same person may have different requirements depending on service.</a:t>
            </a:r>
            <a:endParaRPr kumimoji="0" lang="en-US" sz="1800" b="0" i="0" u="none" strike="noStrike" kern="1200" cap="none" spc="0" normalizeH="0" baseline="0" noProof="0" dirty="0">
              <a:ln>
                <a:noFill/>
              </a:ln>
              <a:solidFill>
                <a:srgbClr val="FFFFFF"/>
              </a:solidFill>
              <a:effectLst/>
              <a:uLnTx/>
              <a:uFillTx/>
              <a:latin typeface="Arial" panose="020B0604020202020204"/>
              <a:ea typeface="Lato"/>
              <a:cs typeface="Arial"/>
            </a:endParaRPr>
          </a:p>
          <a:p>
            <a:pPr marL="800100" marR="0" lvl="1" indent="-342900" algn="l" defTabSz="711020" rtl="0" eaLnBrk="1" fontAlgn="auto" latinLnBrk="0" hangingPunct="1">
              <a:lnSpc>
                <a:spcPct val="100000"/>
              </a:lnSpc>
              <a:spcBef>
                <a:spcPts val="0"/>
              </a:spcBef>
              <a:spcAft>
                <a:spcPts val="1200"/>
              </a:spcAft>
              <a:buClr>
                <a:srgbClr val="000000"/>
              </a:buClr>
              <a:buSzTx/>
              <a:buFont typeface="Arial"/>
              <a:buChar char="•"/>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Lato"/>
                <a:cs typeface="Arial"/>
              </a:rPr>
              <a:t>Example:  DCW/DSP staff of a person who is eligible for both CAP DA and Innovations may have different training requirements depending on the service the person uses.</a:t>
            </a:r>
          </a:p>
          <a:p>
            <a:pPr marL="342900" marR="0" lvl="0" indent="-342900" algn="l" defTabSz="711020" rtl="0" eaLnBrk="1" fontAlgn="auto" latinLnBrk="0" hangingPunct="1">
              <a:lnSpc>
                <a:spcPct val="100000"/>
              </a:lnSpc>
              <a:spcBef>
                <a:spcPts val="0"/>
              </a:spcBef>
              <a:spcAft>
                <a:spcPts val="1200"/>
              </a:spcAft>
              <a:buClr>
                <a:srgbClr val="000000"/>
              </a:buClr>
              <a:buSzTx/>
              <a:buFont typeface="Arial"/>
              <a:buChar char="•"/>
              <a:tabLst/>
              <a:defRPr/>
            </a:pPr>
            <a:r>
              <a:rPr kumimoji="0" lang="en-US" sz="1800" b="0" i="0" u="none" strike="noStrike" kern="0" cap="none" spc="0" normalizeH="0" baseline="0" noProof="0" dirty="0">
                <a:ln>
                  <a:noFill/>
                </a:ln>
                <a:solidFill>
                  <a:srgbClr val="FFFFFF"/>
                </a:solidFill>
                <a:effectLst/>
                <a:uLnTx/>
                <a:uFillTx/>
                <a:latin typeface="Lato"/>
                <a:ea typeface="Lato"/>
                <a:cs typeface="Lato"/>
              </a:rPr>
              <a:t>There is uneven integration of person-centered training, with levels and quality varying by provider and service.</a:t>
            </a:r>
          </a:p>
          <a:p>
            <a:pPr marL="342900" marR="0" lvl="0" indent="-342900" algn="l" defTabSz="711020" rtl="0" eaLnBrk="1" fontAlgn="auto" latinLnBrk="0" hangingPunct="1">
              <a:lnSpc>
                <a:spcPct val="100000"/>
              </a:lnSpc>
              <a:spcBef>
                <a:spcPts val="0"/>
              </a:spcBef>
              <a:spcAft>
                <a:spcPts val="1200"/>
              </a:spcAft>
              <a:buClr>
                <a:srgbClr val="000000"/>
              </a:buClr>
              <a:buSzTx/>
              <a:buFont typeface="Arial"/>
              <a:buChar char="•"/>
              <a:tabLst/>
              <a:defRPr/>
            </a:pPr>
            <a:r>
              <a:rPr kumimoji="0" lang="en-US" sz="1800" b="0" i="0" u="none" strike="noStrike" kern="0" cap="none" spc="0" normalizeH="0" baseline="0" noProof="0" dirty="0">
                <a:ln>
                  <a:noFill/>
                </a:ln>
                <a:solidFill>
                  <a:srgbClr val="FFFFFF"/>
                </a:solidFill>
                <a:effectLst/>
                <a:uLnTx/>
                <a:uFillTx/>
                <a:latin typeface="Lato"/>
                <a:ea typeface="Lato"/>
                <a:cs typeface="Lato"/>
              </a:rPr>
              <a:t>There is uneven integration of person-specific training, with levels and quality varying by provider and service.</a:t>
            </a:r>
          </a:p>
          <a:p>
            <a:pPr marL="342900" marR="0" lvl="0" indent="-342900" algn="l" defTabSz="711020" rtl="0" eaLnBrk="1" fontAlgn="auto" latinLnBrk="0" hangingPunct="1">
              <a:lnSpc>
                <a:spcPct val="100000"/>
              </a:lnSpc>
              <a:spcBef>
                <a:spcPts val="0"/>
              </a:spcBef>
              <a:spcAft>
                <a:spcPts val="1200"/>
              </a:spcAft>
              <a:buClr>
                <a:srgbClr val="000000"/>
              </a:buClr>
              <a:buSzTx/>
              <a:buFont typeface="Arial"/>
              <a:buChar char="•"/>
              <a:tabLst/>
              <a:defRPr/>
            </a:pPr>
            <a:r>
              <a:rPr kumimoji="0" lang="en-US" sz="1800" b="0" i="0" u="none" strike="noStrike" kern="0" cap="none" spc="0" normalizeH="0" baseline="0" noProof="0" dirty="0">
                <a:ln>
                  <a:noFill/>
                </a:ln>
                <a:solidFill>
                  <a:srgbClr val="FFFFFF"/>
                </a:solidFill>
                <a:effectLst/>
                <a:uLnTx/>
                <a:uFillTx/>
                <a:latin typeface="Lato"/>
                <a:ea typeface="Lato"/>
                <a:cs typeface="Lato"/>
              </a:rPr>
              <a:t>The in-home aide providing </a:t>
            </a:r>
            <a:r>
              <a:rPr kumimoji="0" lang="en-US" sz="1800" b="0" i="1" u="none" strike="noStrike" kern="0" cap="none" spc="0" normalizeH="0" baseline="0" noProof="0" dirty="0">
                <a:ln>
                  <a:noFill/>
                </a:ln>
                <a:solidFill>
                  <a:srgbClr val="FFFFFF"/>
                </a:solidFill>
                <a:effectLst/>
                <a:uLnTx/>
                <a:uFillTx/>
                <a:latin typeface="Lato"/>
                <a:ea typeface="Lato"/>
                <a:cs typeface="Lato"/>
              </a:rPr>
              <a:t>limited assistance </a:t>
            </a:r>
            <a:r>
              <a:rPr kumimoji="0" lang="en-US" sz="1800" b="0" i="0" u="none" strike="noStrike" kern="0" cap="none" spc="0" normalizeH="0" baseline="0" noProof="0" dirty="0">
                <a:ln>
                  <a:noFill/>
                </a:ln>
                <a:solidFill>
                  <a:srgbClr val="FFFFFF"/>
                </a:solidFill>
                <a:effectLst/>
                <a:uLnTx/>
                <a:uFillTx/>
                <a:latin typeface="Lato"/>
                <a:ea typeface="Lato"/>
                <a:cs typeface="Lato"/>
              </a:rPr>
              <a:t>service under the Home Care rules provides a critical entry point into the direct care/support workforce yet receives little systemic support related to training and competency building.</a:t>
            </a:r>
          </a:p>
          <a:p>
            <a:pPr marL="342900" marR="0" lvl="0" indent="-342900" algn="l" defTabSz="711020" rtl="0" eaLnBrk="1" fontAlgn="auto" latinLnBrk="0" hangingPunct="1">
              <a:lnSpc>
                <a:spcPct val="100000"/>
              </a:lnSpc>
              <a:spcBef>
                <a:spcPts val="0"/>
              </a:spcBef>
              <a:spcAft>
                <a:spcPts val="1200"/>
              </a:spcAft>
              <a:buClr>
                <a:srgbClr val="000000"/>
              </a:buClr>
              <a:buSzTx/>
              <a:buFont typeface="Arial"/>
              <a:buChar char="•"/>
              <a:tabLst/>
              <a:defRPr/>
            </a:pPr>
            <a:r>
              <a:rPr kumimoji="0" lang="en-US" sz="1800" b="0" i="0" u="none" strike="noStrike" kern="0" cap="none" spc="0" normalizeH="0" baseline="0" noProof="0" dirty="0">
                <a:ln>
                  <a:noFill/>
                </a:ln>
                <a:solidFill>
                  <a:srgbClr val="FFFFFF"/>
                </a:solidFill>
                <a:effectLst/>
                <a:uLnTx/>
                <a:uFillTx/>
                <a:latin typeface="Lato"/>
                <a:ea typeface="Lato"/>
                <a:cs typeface="Lato"/>
              </a:rPr>
              <a:t>From listening sessions: "Relational" core competencies (communication, respect, etc.) were identified as high priorities.</a:t>
            </a:r>
          </a:p>
          <a:p>
            <a:pPr marL="342900" marR="0" lvl="0" indent="-342900" algn="l" defTabSz="711020" rtl="0" eaLnBrk="1" fontAlgn="auto" latinLnBrk="0" hangingPunct="1">
              <a:lnSpc>
                <a:spcPct val="100000"/>
              </a:lnSpc>
              <a:spcBef>
                <a:spcPts val="0"/>
              </a:spcBef>
              <a:spcAft>
                <a:spcPts val="1200"/>
              </a:spcAft>
              <a:buClr>
                <a:srgbClr val="000000"/>
              </a:buClr>
              <a:buSzTx/>
              <a:buFont typeface="Arial"/>
              <a:buChar char="•"/>
              <a:tabLst/>
              <a:defRPr/>
            </a:pPr>
            <a:r>
              <a:rPr kumimoji="0" lang="en-US" sz="1800" b="0" i="0" u="none" strike="noStrike" kern="0" cap="none" spc="0" normalizeH="0" baseline="0" noProof="0" dirty="0">
                <a:ln>
                  <a:noFill/>
                </a:ln>
                <a:solidFill>
                  <a:srgbClr val="FFFFFF"/>
                </a:solidFill>
                <a:effectLst/>
                <a:uLnTx/>
                <a:uFillTx/>
                <a:latin typeface="Arial" panose="020B0604020202020204"/>
                <a:ea typeface="+mn-lt"/>
                <a:cs typeface="Arial" panose="020B0604020202020204"/>
              </a:rPr>
              <a:t>Core competencies re: cultural competency, role determination (e.g. effectively clarifying and navigating "who does what" between workers, family members, etc.), self-care and planning appear least represented in current training landscape.</a:t>
            </a:r>
            <a:endParaRPr kumimoji="0" lang="en-US" sz="1800" b="0" i="0" u="none" strike="noStrike" kern="0" cap="none" spc="0" normalizeH="0" baseline="0" noProof="0" dirty="0">
              <a:ln>
                <a:noFill/>
              </a:ln>
              <a:solidFill>
                <a:srgbClr val="FFFFFF"/>
              </a:solidFill>
              <a:effectLst/>
              <a:uLnTx/>
              <a:uFillTx/>
              <a:latin typeface="Lato"/>
              <a:ea typeface="Lato"/>
              <a:cs typeface="Lato"/>
            </a:endParaRPr>
          </a:p>
        </p:txBody>
      </p:sp>
    </p:spTree>
    <p:extLst>
      <p:ext uri="{BB962C8B-B14F-4D97-AF65-F5344CB8AC3E}">
        <p14:creationId xmlns:p14="http://schemas.microsoft.com/office/powerpoint/2010/main" val="1033029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6154A"/>
        </a:solidFill>
        <a:effectLst/>
      </p:bgPr>
    </p:bg>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6FF9C53B-D9D1-ACEA-B93F-1D3653B1DFCF}"/>
              </a:ext>
            </a:extLst>
          </p:cNvPr>
          <p:cNvGraphicFramePr>
            <a:graphicFrameLocks noGrp="1"/>
          </p:cNvGraphicFramePr>
          <p:nvPr>
            <p:ph idx="1"/>
            <p:extLst>
              <p:ext uri="{D42A27DB-BD31-4B8C-83A1-F6EECF244321}">
                <p14:modId xmlns:p14="http://schemas.microsoft.com/office/powerpoint/2010/main" val="3088121898"/>
              </p:ext>
            </p:extLst>
          </p:nvPr>
        </p:nvGraphicFramePr>
        <p:xfrm>
          <a:off x="2068944" y="2085109"/>
          <a:ext cx="8398431" cy="2966720"/>
        </p:xfrm>
        <a:graphic>
          <a:graphicData uri="http://schemas.openxmlformats.org/drawingml/2006/table">
            <a:tbl>
              <a:tblPr firstRow="1" bandRow="1">
                <a:tableStyleId>{5C22544A-7EE6-4342-B048-85BDC9FD1C3A}</a:tableStyleId>
              </a:tblPr>
              <a:tblGrid>
                <a:gridCol w="6222998">
                  <a:extLst>
                    <a:ext uri="{9D8B030D-6E8A-4147-A177-3AD203B41FA5}">
                      <a16:colId xmlns:a16="http://schemas.microsoft.com/office/drawing/2014/main" val="389007572"/>
                    </a:ext>
                  </a:extLst>
                </a:gridCol>
                <a:gridCol w="482600">
                  <a:extLst>
                    <a:ext uri="{9D8B030D-6E8A-4147-A177-3AD203B41FA5}">
                      <a16:colId xmlns:a16="http://schemas.microsoft.com/office/drawing/2014/main" val="3559152742"/>
                    </a:ext>
                  </a:extLst>
                </a:gridCol>
                <a:gridCol w="533399">
                  <a:extLst>
                    <a:ext uri="{9D8B030D-6E8A-4147-A177-3AD203B41FA5}">
                      <a16:colId xmlns:a16="http://schemas.microsoft.com/office/drawing/2014/main" val="1089158386"/>
                    </a:ext>
                  </a:extLst>
                </a:gridCol>
                <a:gridCol w="582705">
                  <a:extLst>
                    <a:ext uri="{9D8B030D-6E8A-4147-A177-3AD203B41FA5}">
                      <a16:colId xmlns:a16="http://schemas.microsoft.com/office/drawing/2014/main" val="3596736861"/>
                    </a:ext>
                  </a:extLst>
                </a:gridCol>
                <a:gridCol w="576729">
                  <a:extLst>
                    <a:ext uri="{9D8B030D-6E8A-4147-A177-3AD203B41FA5}">
                      <a16:colId xmlns:a16="http://schemas.microsoft.com/office/drawing/2014/main" val="2173159961"/>
                    </a:ext>
                  </a:extLst>
                </a:gridCol>
              </a:tblGrid>
              <a:tr h="370840">
                <a:tc>
                  <a:txBody>
                    <a:bodyPr/>
                    <a:lstStyle/>
                    <a:p>
                      <a:r>
                        <a:rPr lang="en-US" dirty="0"/>
                        <a:t>Year 2 Project Goals</a:t>
                      </a:r>
                    </a:p>
                  </a:txBody>
                  <a:tcPr>
                    <a:solidFill>
                      <a:srgbClr val="0E8783"/>
                    </a:solidFill>
                  </a:tcPr>
                </a:tc>
                <a:tc>
                  <a:txBody>
                    <a:bodyPr/>
                    <a:lstStyle/>
                    <a:p>
                      <a:pPr algn="ctr"/>
                      <a:r>
                        <a:rPr lang="en-US" dirty="0"/>
                        <a:t>Q1</a:t>
                      </a:r>
                    </a:p>
                  </a:txBody>
                  <a:tcPr>
                    <a:solidFill>
                      <a:srgbClr val="0E8783"/>
                    </a:solidFill>
                  </a:tcPr>
                </a:tc>
                <a:tc>
                  <a:txBody>
                    <a:bodyPr/>
                    <a:lstStyle/>
                    <a:p>
                      <a:pPr algn="ctr"/>
                      <a:r>
                        <a:rPr lang="en-US" dirty="0"/>
                        <a:t>Q2</a:t>
                      </a:r>
                    </a:p>
                  </a:txBody>
                  <a:tcPr>
                    <a:solidFill>
                      <a:srgbClr val="0E8783"/>
                    </a:solidFill>
                  </a:tcPr>
                </a:tc>
                <a:tc>
                  <a:txBody>
                    <a:bodyPr/>
                    <a:lstStyle/>
                    <a:p>
                      <a:pPr algn="ctr"/>
                      <a:r>
                        <a:rPr lang="en-US" dirty="0"/>
                        <a:t>Q3</a:t>
                      </a:r>
                    </a:p>
                  </a:txBody>
                  <a:tcPr>
                    <a:solidFill>
                      <a:srgbClr val="0E8783"/>
                    </a:solidFill>
                  </a:tcPr>
                </a:tc>
                <a:tc>
                  <a:txBody>
                    <a:bodyPr/>
                    <a:lstStyle/>
                    <a:p>
                      <a:pPr algn="ctr"/>
                      <a:r>
                        <a:rPr lang="en-US" dirty="0"/>
                        <a:t>Q4</a:t>
                      </a:r>
                    </a:p>
                  </a:txBody>
                  <a:tcPr>
                    <a:solidFill>
                      <a:srgbClr val="0E8783"/>
                    </a:solidFill>
                  </a:tcPr>
                </a:tc>
                <a:extLst>
                  <a:ext uri="{0D108BD9-81ED-4DB2-BD59-A6C34878D82A}">
                    <a16:rowId xmlns:a16="http://schemas.microsoft.com/office/drawing/2014/main" val="2700868240"/>
                  </a:ext>
                </a:extLst>
              </a:tr>
              <a:tr h="370840">
                <a:tc>
                  <a:txBody>
                    <a:bodyPr/>
                    <a:lstStyle/>
                    <a:p>
                      <a:r>
                        <a:rPr lang="en-US" dirty="0"/>
                        <a:t>Care Worker Fellow base building and outreach</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105910144"/>
                  </a:ext>
                </a:extLst>
              </a:tr>
              <a:tr h="370840">
                <a:tc>
                  <a:txBody>
                    <a:bodyPr/>
                    <a:lstStyle/>
                    <a:p>
                      <a:r>
                        <a:rPr lang="en-US" dirty="0"/>
                        <a:t>In-depth interviews with recipients, care workers, agency leads</a:t>
                      </a:r>
                    </a:p>
                  </a:txBody>
                  <a:tcPr/>
                </a:tc>
                <a:tc>
                  <a:txBody>
                    <a:bodyPr/>
                    <a:lstStyle/>
                    <a:p>
                      <a:pPr algn="ctr"/>
                      <a:endParaRPr lang="en-US"/>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3761092887"/>
                  </a:ext>
                </a:extLst>
              </a:tr>
              <a:tr h="370840">
                <a:tc>
                  <a:txBody>
                    <a:bodyPr/>
                    <a:lstStyle/>
                    <a:p>
                      <a:r>
                        <a:rPr lang="en-US" dirty="0"/>
                        <a:t>Finalize mapping of training, credentialing, and competencies</a:t>
                      </a:r>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1684010368"/>
                  </a:ext>
                </a:extLst>
              </a:tr>
              <a:tr h="370840">
                <a:tc>
                  <a:txBody>
                    <a:bodyPr/>
                    <a:lstStyle/>
                    <a:p>
                      <a:r>
                        <a:rPr lang="en-US" dirty="0"/>
                        <a:t>Assess options for a unified training/credentialing pilot</a:t>
                      </a:r>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2519612386"/>
                  </a:ext>
                </a:extLst>
              </a:tr>
              <a:tr h="370840">
                <a:tc>
                  <a:txBody>
                    <a:bodyPr/>
                    <a:lstStyle/>
                    <a:p>
                      <a:r>
                        <a:rPr lang="en-US" dirty="0"/>
                        <a:t>Continue outreach but with identifying best practice employers</a:t>
                      </a:r>
                    </a:p>
                  </a:txBody>
                  <a:tcPr/>
                </a:tc>
                <a:tc>
                  <a:txBody>
                    <a:bodyPr/>
                    <a:lstStyle/>
                    <a:p>
                      <a:pPr algn="ctr"/>
                      <a:endParaRPr lang="en-US"/>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a:p>
                  </a:txBody>
                  <a:tcPr/>
                </a:tc>
                <a:extLst>
                  <a:ext uri="{0D108BD9-81ED-4DB2-BD59-A6C34878D82A}">
                    <a16:rowId xmlns:a16="http://schemas.microsoft.com/office/drawing/2014/main" val="3994045435"/>
                  </a:ext>
                </a:extLst>
              </a:tr>
              <a:tr h="370840">
                <a:tc>
                  <a:txBody>
                    <a:bodyPr/>
                    <a:lstStyle/>
                    <a:p>
                      <a:r>
                        <a:rPr lang="en-US" dirty="0"/>
                        <a:t>Pilot development</a:t>
                      </a:r>
                    </a:p>
                  </a:txBody>
                  <a:tcPr/>
                </a:tc>
                <a:tc>
                  <a:txBody>
                    <a:bodyPr/>
                    <a:lstStyle/>
                    <a:p>
                      <a:pPr algn="ct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2235085686"/>
                  </a:ext>
                </a:extLst>
              </a:tr>
              <a:tr h="370840">
                <a:tc>
                  <a:txBody>
                    <a:bodyPr/>
                    <a:lstStyle/>
                    <a:p>
                      <a:r>
                        <a:rPr lang="en-US" dirty="0"/>
                        <a:t>Continued formative evaluation</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3024658944"/>
                  </a:ext>
                </a:extLst>
              </a:tr>
            </a:tbl>
          </a:graphicData>
        </a:graphic>
      </p:graphicFrame>
      <p:sp>
        <p:nvSpPr>
          <p:cNvPr id="3" name="TextBox 2">
            <a:extLst>
              <a:ext uri="{FF2B5EF4-FFF2-40B4-BE49-F238E27FC236}">
                <a16:creationId xmlns:a16="http://schemas.microsoft.com/office/drawing/2014/main" id="{56069B46-1BC1-96CA-D721-3C9DCE7453D5}"/>
              </a:ext>
            </a:extLst>
          </p:cNvPr>
          <p:cNvSpPr txBox="1"/>
          <p:nvPr/>
        </p:nvSpPr>
        <p:spPr>
          <a:xfrm>
            <a:off x="-4177" y="509679"/>
            <a:ext cx="12193585" cy="523092"/>
          </a:xfrm>
          <a:prstGeom prst="rect">
            <a:avLst/>
          </a:prstGeom>
          <a:solidFill>
            <a:srgbClr val="0E8783"/>
          </a:solidFill>
        </p:spPr>
        <p:txBody>
          <a:bodyPr wrap="square" lIns="91440" tIns="45720" rIns="91440" bIns="45720" rtlCol="0" anchor="t">
            <a:spAutoFit/>
          </a:bodyPr>
          <a:lstStyle/>
          <a:p>
            <a:pPr defTabSz="913852">
              <a:defRPr/>
            </a:pPr>
            <a:r>
              <a:rPr lang="en-US" sz="2800" b="1" dirty="0">
                <a:solidFill>
                  <a:schemeClr val="bg1"/>
                </a:solidFill>
                <a:latin typeface="Arial" panose="020B0604020202020204"/>
                <a:cs typeface="Arial"/>
              </a:rPr>
              <a:t>      Year 2 (SFY 2024) Project Goals                                                </a:t>
            </a:r>
            <a:endParaRPr lang="en-US" dirty="0">
              <a:solidFill>
                <a:schemeClr val="bg1"/>
              </a:solidFill>
              <a:cs typeface="Arial" panose="020B0604020202020204"/>
            </a:endParaRPr>
          </a:p>
        </p:txBody>
      </p:sp>
    </p:spTree>
    <p:extLst>
      <p:ext uri="{BB962C8B-B14F-4D97-AF65-F5344CB8AC3E}">
        <p14:creationId xmlns:p14="http://schemas.microsoft.com/office/powerpoint/2010/main" val="25488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6154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92535BC-D1A7-7DA3-65D7-C4DC50092FE6}"/>
              </a:ext>
            </a:extLst>
          </p:cNvPr>
          <p:cNvPicPr>
            <a:picLocks noChangeAspect="1"/>
          </p:cNvPicPr>
          <p:nvPr/>
        </p:nvPicPr>
        <p:blipFill>
          <a:blip r:embed="rId3"/>
          <a:stretch>
            <a:fillRect/>
          </a:stretch>
        </p:blipFill>
        <p:spPr>
          <a:xfrm>
            <a:off x="5779536" y="1823852"/>
            <a:ext cx="4223558" cy="3173549"/>
          </a:xfrm>
          <a:prstGeom prst="rect">
            <a:avLst/>
          </a:prstGeom>
        </p:spPr>
      </p:pic>
      <p:pic>
        <p:nvPicPr>
          <p:cNvPr id="11" name="Picture 10">
            <a:extLst>
              <a:ext uri="{FF2B5EF4-FFF2-40B4-BE49-F238E27FC236}">
                <a16:creationId xmlns:a16="http://schemas.microsoft.com/office/drawing/2014/main" id="{B841B46E-ED89-F493-E303-1B74F448A53F}"/>
              </a:ext>
            </a:extLst>
          </p:cNvPr>
          <p:cNvPicPr>
            <a:picLocks noChangeAspect="1"/>
          </p:cNvPicPr>
          <p:nvPr/>
        </p:nvPicPr>
        <p:blipFill>
          <a:blip r:embed="rId4"/>
          <a:stretch>
            <a:fillRect/>
          </a:stretch>
        </p:blipFill>
        <p:spPr>
          <a:xfrm>
            <a:off x="8145293" y="3805311"/>
            <a:ext cx="3808267" cy="2948211"/>
          </a:xfrm>
          <a:prstGeom prst="rect">
            <a:avLst/>
          </a:prstGeom>
        </p:spPr>
      </p:pic>
      <p:sp>
        <p:nvSpPr>
          <p:cNvPr id="3" name="TextBox 2">
            <a:extLst>
              <a:ext uri="{FF2B5EF4-FFF2-40B4-BE49-F238E27FC236}">
                <a16:creationId xmlns:a16="http://schemas.microsoft.com/office/drawing/2014/main" id="{56069B46-1BC1-96CA-D721-3C9DCE7453D5}"/>
              </a:ext>
            </a:extLst>
          </p:cNvPr>
          <p:cNvSpPr txBox="1"/>
          <p:nvPr/>
        </p:nvSpPr>
        <p:spPr>
          <a:xfrm>
            <a:off x="-4177" y="509679"/>
            <a:ext cx="12193585" cy="954107"/>
          </a:xfrm>
          <a:prstGeom prst="rect">
            <a:avLst/>
          </a:prstGeom>
          <a:solidFill>
            <a:srgbClr val="0E8783"/>
          </a:solidFill>
        </p:spPr>
        <p:txBody>
          <a:bodyPr wrap="square" lIns="91440" tIns="45720" rIns="91440" bIns="45720" rtlCol="0" anchor="t">
            <a:spAutoFit/>
          </a:bodyPr>
          <a:lstStyle/>
          <a:p>
            <a:pPr algn="ctr" defTabSz="913852">
              <a:defRPr/>
            </a:pPr>
            <a:r>
              <a:rPr lang="en-US" sz="2800" b="1" dirty="0">
                <a:solidFill>
                  <a:schemeClr val="bg1"/>
                </a:solidFill>
                <a:latin typeface="Arial" panose="020B0604020202020204"/>
                <a:cs typeface="Arial"/>
              </a:rPr>
              <a:t>     Interested in Receiving Information about NC’s Direct Care Workforce?  Please email me at email address provided. </a:t>
            </a:r>
            <a:endParaRPr lang="en-US" dirty="0">
              <a:solidFill>
                <a:schemeClr val="bg1"/>
              </a:solidFill>
              <a:cs typeface="Arial" panose="020B0604020202020204"/>
            </a:endParaRPr>
          </a:p>
        </p:txBody>
      </p:sp>
      <p:pic>
        <p:nvPicPr>
          <p:cNvPr id="7" name="Picture 6">
            <a:extLst>
              <a:ext uri="{FF2B5EF4-FFF2-40B4-BE49-F238E27FC236}">
                <a16:creationId xmlns:a16="http://schemas.microsoft.com/office/drawing/2014/main" id="{8050845B-2BD3-5DE4-22FF-E6CAA95D3D18}"/>
              </a:ext>
            </a:extLst>
          </p:cNvPr>
          <p:cNvPicPr>
            <a:picLocks noChangeAspect="1"/>
          </p:cNvPicPr>
          <p:nvPr/>
        </p:nvPicPr>
        <p:blipFill>
          <a:blip r:embed="rId5"/>
          <a:stretch>
            <a:fillRect/>
          </a:stretch>
        </p:blipFill>
        <p:spPr>
          <a:xfrm>
            <a:off x="492134" y="1823852"/>
            <a:ext cx="3808553" cy="2908350"/>
          </a:xfrm>
          <a:prstGeom prst="rect">
            <a:avLst/>
          </a:prstGeom>
        </p:spPr>
      </p:pic>
      <p:pic>
        <p:nvPicPr>
          <p:cNvPr id="13" name="Picture 12">
            <a:extLst>
              <a:ext uri="{FF2B5EF4-FFF2-40B4-BE49-F238E27FC236}">
                <a16:creationId xmlns:a16="http://schemas.microsoft.com/office/drawing/2014/main" id="{F11FE536-BED4-1CAC-695A-E3B1BB744D58}"/>
              </a:ext>
            </a:extLst>
          </p:cNvPr>
          <p:cNvPicPr>
            <a:picLocks noChangeAspect="1"/>
          </p:cNvPicPr>
          <p:nvPr/>
        </p:nvPicPr>
        <p:blipFill>
          <a:blip r:embed="rId6"/>
          <a:stretch>
            <a:fillRect/>
          </a:stretch>
        </p:blipFill>
        <p:spPr>
          <a:xfrm>
            <a:off x="3186760" y="3801069"/>
            <a:ext cx="4223558" cy="2952453"/>
          </a:xfrm>
          <a:prstGeom prst="rect">
            <a:avLst/>
          </a:prstGeom>
        </p:spPr>
      </p:pic>
    </p:spTree>
    <p:extLst>
      <p:ext uri="{BB962C8B-B14F-4D97-AF65-F5344CB8AC3E}">
        <p14:creationId xmlns:p14="http://schemas.microsoft.com/office/powerpoint/2010/main" val="2406701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E8783"/>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DB7906-B888-C6BB-558C-DA554E076883}"/>
              </a:ext>
            </a:extLst>
          </p:cNvPr>
          <p:cNvSpPr/>
          <p:nvPr/>
        </p:nvSpPr>
        <p:spPr>
          <a:xfrm>
            <a:off x="0" y="2328333"/>
            <a:ext cx="12191999" cy="2610555"/>
          </a:xfrm>
          <a:prstGeom prst="rect">
            <a:avLst/>
          </a:prstGeom>
          <a:solidFill>
            <a:srgbClr val="172D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686897-80B2-4CE5-A3DB-7BEAFA611EFF}"/>
              </a:ext>
            </a:extLst>
          </p:cNvPr>
          <p:cNvSpPr txBox="1"/>
          <p:nvPr/>
        </p:nvSpPr>
        <p:spPr>
          <a:xfrm>
            <a:off x="4351078" y="2515045"/>
            <a:ext cx="4726783" cy="2239844"/>
          </a:xfrm>
          <a:prstGeom prst="rect">
            <a:avLst/>
          </a:prstGeom>
          <a:noFill/>
        </p:spPr>
        <p:txBody>
          <a:bodyPr wrap="square" lIns="91440" tIns="45720" rIns="91440" bIns="45720" rtlCol="0" anchor="t">
            <a:spAutoFit/>
          </a:bodyPr>
          <a:lstStyle/>
          <a:p>
            <a:pPr defTabSz="342900">
              <a:lnSpc>
                <a:spcPct val="150000"/>
              </a:lnSpc>
              <a:defRPr/>
            </a:pPr>
            <a:r>
              <a:rPr lang="en-US" sz="2400" b="1">
                <a:solidFill>
                  <a:srgbClr val="FFFFFF"/>
                </a:solidFill>
                <a:latin typeface="Arial"/>
                <a:ea typeface="Arial" charset="0"/>
                <a:cs typeface="Arial"/>
              </a:rPr>
              <a:t>Trish Farnham</a:t>
            </a:r>
            <a:br>
              <a:rPr lang="en-US" sz="2400" baseline="30000">
                <a:latin typeface="Arial" charset="0"/>
                <a:ea typeface="Arial" charset="0"/>
                <a:cs typeface="Arial" charset="0"/>
              </a:rPr>
            </a:br>
            <a:r>
              <a:rPr lang="en-US" sz="2400">
                <a:solidFill>
                  <a:schemeClr val="bg1"/>
                </a:solidFill>
              </a:rPr>
              <a:t>NC Coalition on Aging</a:t>
            </a:r>
            <a:br>
              <a:rPr lang="en-US" sz="2400" baseline="30000">
                <a:latin typeface="Arial" charset="0"/>
                <a:ea typeface="Arial" charset="0"/>
                <a:cs typeface="Arial" charset="0"/>
              </a:rPr>
            </a:br>
            <a:r>
              <a:rPr lang="en-US" sz="2400" b="1">
                <a:solidFill>
                  <a:srgbClr val="00B0AA"/>
                </a:solidFill>
                <a:latin typeface="Arial"/>
                <a:ea typeface="Arial" charset="0"/>
                <a:cs typeface="Arial"/>
              </a:rPr>
              <a:t>trish@nccoalitiononaging.org </a:t>
            </a:r>
            <a:endParaRPr lang="en-US" sz="2400" b="1">
              <a:solidFill>
                <a:srgbClr val="00B0AA"/>
              </a:solidFill>
              <a:latin typeface="Arial" panose="020B0604020202020204"/>
              <a:ea typeface="Arial" charset="0"/>
              <a:cs typeface="Arial" charset="0"/>
            </a:endParaRPr>
          </a:p>
          <a:p>
            <a:pPr defTabSz="342900">
              <a:lnSpc>
                <a:spcPct val="150000"/>
              </a:lnSpc>
              <a:defRPr/>
            </a:pPr>
            <a:r>
              <a:rPr lang="en-US" sz="2400" b="1">
                <a:solidFill>
                  <a:srgbClr val="00B0F0"/>
                </a:solidFill>
                <a:latin typeface="Arial"/>
                <a:ea typeface="Arial" charset="0"/>
                <a:cs typeface="Arial"/>
              </a:rPr>
              <a:t>@NcAging</a:t>
            </a:r>
          </a:p>
        </p:txBody>
      </p:sp>
      <p:pic>
        <p:nvPicPr>
          <p:cNvPr id="4" name="Picture 2">
            <a:extLst>
              <a:ext uri="{FF2B5EF4-FFF2-40B4-BE49-F238E27FC236}">
                <a16:creationId xmlns:a16="http://schemas.microsoft.com/office/drawing/2014/main" id="{12BE0375-79E0-3FEF-6D4D-14678038FD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3397" y="5131376"/>
            <a:ext cx="2422359" cy="1351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178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2DCA8147-AAEF-0AC5-D97A-9C9D1407CB1D}"/>
              </a:ext>
            </a:extLst>
          </p:cNvPr>
          <p:cNvPicPr>
            <a:picLocks noChangeAspect="1"/>
          </p:cNvPicPr>
          <p:nvPr/>
        </p:nvPicPr>
        <p:blipFill>
          <a:blip r:embed="rId2"/>
          <a:stretch>
            <a:fillRect/>
          </a:stretch>
        </p:blipFill>
        <p:spPr>
          <a:xfrm>
            <a:off x="1289303" y="1119116"/>
            <a:ext cx="5982796" cy="2213635"/>
          </a:xfrm>
          <a:prstGeom prst="rect">
            <a:avLst/>
          </a:prstGeom>
        </p:spPr>
      </p:pic>
      <p:sp>
        <p:nvSpPr>
          <p:cNvPr id="26" name="Right Triangle 25">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89304" y="3429000"/>
            <a:ext cx="8921672" cy="1713305"/>
          </a:xfrm>
        </p:spPr>
        <p:txBody>
          <a:bodyPr vert="horz" lIns="91440" tIns="45720" rIns="91440" bIns="45720" rtlCol="0" anchor="b">
            <a:normAutofit/>
          </a:bodyPr>
          <a:lstStyle/>
          <a:p>
            <a:pPr algn="l"/>
            <a:r>
              <a:rPr lang="en-US" sz="8000" kern="1200">
                <a:latin typeface="+mn-lt"/>
                <a:ea typeface="+mj-ea"/>
                <a:cs typeface="+mj-cs"/>
              </a:rPr>
              <a:t>SCFAC Updates</a:t>
            </a:r>
          </a:p>
        </p:txBody>
      </p:sp>
      <p:sp>
        <p:nvSpPr>
          <p:cNvPr id="3" name="Subtitle 2"/>
          <p:cNvSpPr>
            <a:spLocks noGrp="1"/>
          </p:cNvSpPr>
          <p:nvPr>
            <p:ph type="subTitle" idx="1"/>
          </p:nvPr>
        </p:nvSpPr>
        <p:spPr>
          <a:xfrm>
            <a:off x="1289303" y="5142305"/>
            <a:ext cx="7321298" cy="753165"/>
          </a:xfrm>
        </p:spPr>
        <p:txBody>
          <a:bodyPr vert="horz" lIns="91440" tIns="45720" rIns="91440" bIns="45720" rtlCol="0" anchor="t">
            <a:normAutofit/>
          </a:bodyPr>
          <a:lstStyle/>
          <a:p>
            <a:pPr algn="l">
              <a:lnSpc>
                <a:spcPct val="90000"/>
              </a:lnSpc>
              <a:spcBef>
                <a:spcPts val="0"/>
              </a:spcBef>
            </a:pPr>
            <a:r>
              <a:rPr lang="en-US" sz="1100" spc="53"/>
              <a:t>Renee Rader</a:t>
            </a:r>
          </a:p>
          <a:p>
            <a:pPr algn="l">
              <a:lnSpc>
                <a:spcPct val="90000"/>
              </a:lnSpc>
              <a:spcBef>
                <a:spcPts val="0"/>
              </a:spcBef>
            </a:pPr>
            <a:r>
              <a:rPr lang="en-US" sz="1100" spc="53"/>
              <a:t>Deputy Director, DMHDDSUS </a:t>
            </a:r>
            <a:endParaRPr lang="en-US" sz="1100" spc="53">
              <a:cs typeface="Calibri"/>
            </a:endParaRPr>
          </a:p>
          <a:p>
            <a:pPr indent="-228600" algn="l">
              <a:lnSpc>
                <a:spcPct val="90000"/>
              </a:lnSpc>
              <a:spcBef>
                <a:spcPts val="0"/>
              </a:spcBef>
              <a:buFont typeface="Arial" panose="020B0604020202020204" pitchFamily="34" charset="0"/>
              <a:buChar char="•"/>
            </a:pPr>
            <a:endParaRPr lang="en-US" sz="1100" spc="53"/>
          </a:p>
          <a:p>
            <a:pPr algn="l">
              <a:lnSpc>
                <a:spcPct val="90000"/>
              </a:lnSpc>
              <a:spcBef>
                <a:spcPts val="0"/>
              </a:spcBef>
            </a:pPr>
            <a:r>
              <a:rPr lang="en-US" sz="1100" spc="53"/>
              <a:t>October 2023</a:t>
            </a:r>
            <a:endParaRPr lang="en-US" sz="1100" spc="53">
              <a:cs typeface="Calibri"/>
            </a:endParaRPr>
          </a:p>
          <a:p>
            <a:pPr indent="-228600" algn="l">
              <a:lnSpc>
                <a:spcPct val="90000"/>
              </a:lnSpc>
              <a:buFont typeface="Arial" panose="020B0604020202020204" pitchFamily="34" charset="0"/>
              <a:buChar char="•"/>
            </a:pPr>
            <a:endParaRPr lang="en-US" sz="1100"/>
          </a:p>
        </p:txBody>
      </p:sp>
    </p:spTree>
    <p:extLst>
      <p:ext uri="{BB962C8B-B14F-4D97-AF65-F5344CB8AC3E}">
        <p14:creationId xmlns:p14="http://schemas.microsoft.com/office/powerpoint/2010/main" val="109857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F0C7D7-0883-5350-C257-B098DC2532E9}"/>
              </a:ext>
            </a:extLst>
          </p:cNvPr>
          <p:cNvSpPr>
            <a:spLocks noGrp="1"/>
          </p:cNvSpPr>
          <p:nvPr>
            <p:ph type="title"/>
          </p:nvPr>
        </p:nvSpPr>
        <p:spPr>
          <a:xfrm>
            <a:off x="1006900" y="1188637"/>
            <a:ext cx="3141430" cy="4480726"/>
          </a:xfrm>
        </p:spPr>
        <p:txBody>
          <a:bodyPr>
            <a:normAutofit/>
          </a:bodyPr>
          <a:lstStyle/>
          <a:p>
            <a:pPr algn="r"/>
            <a:r>
              <a:rPr lang="en-US" sz="6600">
                <a:latin typeface="+mn-lt"/>
              </a:rPr>
              <a:t>Agenda</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04B554-7E7E-A855-DDF8-C656B67C262A}"/>
              </a:ext>
            </a:extLst>
          </p:cNvPr>
          <p:cNvSpPr>
            <a:spLocks noGrp="1"/>
          </p:cNvSpPr>
          <p:nvPr>
            <p:ph idx="1"/>
          </p:nvPr>
        </p:nvSpPr>
        <p:spPr>
          <a:xfrm>
            <a:off x="5138928" y="1338729"/>
            <a:ext cx="4795584" cy="4180542"/>
          </a:xfrm>
        </p:spPr>
        <p:txBody>
          <a:bodyPr anchor="ctr">
            <a:normAutofit/>
          </a:bodyPr>
          <a:lstStyle/>
          <a:p>
            <a:pPr marL="0" indent="0">
              <a:buNone/>
            </a:pPr>
            <a:endParaRPr lang="en-US" sz="2400">
              <a:cs typeface="Calibri"/>
            </a:endParaRPr>
          </a:p>
          <a:p>
            <a:pPr marL="514350" indent="-514350">
              <a:buAutoNum type="arabicPeriod"/>
            </a:pPr>
            <a:r>
              <a:rPr lang="en-US" sz="2400"/>
              <a:t>Budget Update</a:t>
            </a:r>
            <a:endParaRPr lang="en-US" sz="2400">
              <a:cs typeface="Calibri"/>
            </a:endParaRPr>
          </a:p>
          <a:p>
            <a:pPr marL="514350" indent="-514350">
              <a:buAutoNum type="arabicPeriod"/>
            </a:pPr>
            <a:r>
              <a:rPr lang="en-US" sz="2400">
                <a:latin typeface="+mn-lt"/>
              </a:rPr>
              <a:t>NC State Plan for MH/SU/IDD/TBI</a:t>
            </a:r>
            <a:endParaRPr lang="en-US" sz="2400">
              <a:latin typeface="+mn-lt"/>
              <a:cs typeface="Calibri"/>
            </a:endParaRPr>
          </a:p>
        </p:txBody>
      </p:sp>
    </p:spTree>
    <p:extLst>
      <p:ext uri="{BB962C8B-B14F-4D97-AF65-F5344CB8AC3E}">
        <p14:creationId xmlns:p14="http://schemas.microsoft.com/office/powerpoint/2010/main" val="3429683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81B6540-5630-B168-D160-352916544BCA}"/>
              </a:ext>
            </a:extLst>
          </p:cNvPr>
          <p:cNvSpPr txBox="1">
            <a:spLocks/>
          </p:cNvSpPr>
          <p:nvPr/>
        </p:nvSpPr>
        <p:spPr>
          <a:xfrm>
            <a:off x="591127" y="923636"/>
            <a:ext cx="3502892" cy="45841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a:latin typeface="+mn-lt"/>
                <a:cs typeface="Calibri Light"/>
              </a:rPr>
              <a:t>Budget Updates: </a:t>
            </a:r>
            <a:r>
              <a:rPr lang="en-US" sz="5400" b="1">
                <a:latin typeface="+mn-lt"/>
                <a:cs typeface="Calibri Light"/>
              </a:rPr>
              <a:t>What did </a:t>
            </a:r>
            <a:br>
              <a:rPr lang="en-US" sz="5400" b="1">
                <a:latin typeface="+mn-lt"/>
                <a:cs typeface="Calibri Light"/>
              </a:rPr>
            </a:br>
            <a:r>
              <a:rPr lang="en-US" sz="5400" b="1">
                <a:latin typeface="+mn-lt"/>
                <a:cs typeface="Calibri Light"/>
              </a:rPr>
              <a:t>we get?</a:t>
            </a:r>
            <a:br>
              <a:rPr lang="en-US" sz="5400" b="1">
                <a:latin typeface="+mn-lt"/>
                <a:cs typeface="Calibri Light"/>
              </a:rPr>
            </a:br>
            <a:r>
              <a:rPr lang="en-US" sz="3600">
                <a:latin typeface="+mn-lt"/>
                <a:cs typeface="Calibri Light"/>
              </a:rPr>
              <a:t>($750+m)</a:t>
            </a:r>
            <a:endParaRPr lang="en-US" sz="3600">
              <a:latin typeface="+mn-lt"/>
            </a:endParaRPr>
          </a:p>
          <a:p>
            <a:pPr algn="r"/>
            <a:endParaRPr lang="en-US"/>
          </a:p>
        </p:txBody>
      </p:sp>
      <p:graphicFrame>
        <p:nvGraphicFramePr>
          <p:cNvPr id="8" name="Diagram 7">
            <a:extLst>
              <a:ext uri="{FF2B5EF4-FFF2-40B4-BE49-F238E27FC236}">
                <a16:creationId xmlns:a16="http://schemas.microsoft.com/office/drawing/2014/main" id="{64EBF62B-5507-3F90-043D-4C63F7405FA4}"/>
              </a:ext>
            </a:extLst>
          </p:cNvPr>
          <p:cNvGraphicFramePr/>
          <p:nvPr/>
        </p:nvGraphicFramePr>
        <p:xfrm>
          <a:off x="5440218" y="794327"/>
          <a:ext cx="6160655" cy="4882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1">
            <a:extLst>
              <a:ext uri="{FF2B5EF4-FFF2-40B4-BE49-F238E27FC236}">
                <a16:creationId xmlns:a16="http://schemas.microsoft.com/office/drawing/2014/main" id="{6D20997A-C0A3-5B8F-250D-ADDC439DC8EA}"/>
              </a:ext>
            </a:extLst>
          </p:cNvPr>
          <p:cNvSpPr txBox="1"/>
          <p:nvPr/>
        </p:nvSpPr>
        <p:spPr>
          <a:xfrm>
            <a:off x="1237673" y="6095287"/>
            <a:ext cx="9615053" cy="369332"/>
          </a:xfrm>
          <a:prstGeom prst="rect">
            <a:avLst/>
          </a:prstGeom>
          <a:solidFill>
            <a:srgbClr val="DBE7EC"/>
          </a:solidFill>
          <a:ln>
            <a:solidFill>
              <a:schemeClr val="tx1"/>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latin typeface="Calibri" panose="020F0502020204030204" pitchFamily="34" charset="0"/>
                <a:cs typeface="Calibri" panose="020F0502020204030204" pitchFamily="34" charset="0"/>
              </a:rPr>
              <a:t>Approximately three-quarters of the Governor’s </a:t>
            </a:r>
            <a:r>
              <a:rPr lang="en-US" b="1">
                <a:solidFill>
                  <a:schemeClr val="accent3"/>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$1B Behavioral Health Roadmap</a:t>
            </a:r>
            <a:r>
              <a:rPr lang="en-US" b="1">
                <a:solidFill>
                  <a:schemeClr val="accent3"/>
                </a:solidFill>
                <a:latin typeface="Calibri" panose="020F0502020204030204" pitchFamily="34" charset="0"/>
                <a:cs typeface="Calibri" panose="020F0502020204030204" pitchFamily="34" charset="0"/>
              </a:rPr>
              <a:t> </a:t>
            </a:r>
            <a:r>
              <a:rPr lang="en-US" b="1">
                <a:latin typeface="Calibri" panose="020F0502020204030204" pitchFamily="34" charset="0"/>
                <a:cs typeface="Calibri" panose="020F0502020204030204" pitchFamily="34" charset="0"/>
              </a:rPr>
              <a:t>were funded</a:t>
            </a:r>
          </a:p>
        </p:txBody>
      </p:sp>
    </p:spTree>
    <p:extLst>
      <p:ext uri="{BB962C8B-B14F-4D97-AF65-F5344CB8AC3E}">
        <p14:creationId xmlns:p14="http://schemas.microsoft.com/office/powerpoint/2010/main" val="576171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FBEE45-F140-49D5-85EA-C78C2434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617765-E80B-E5CA-7982-28C7CC6A3BE4}"/>
              </a:ext>
            </a:extLst>
          </p:cNvPr>
          <p:cNvSpPr>
            <a:spLocks noGrp="1"/>
          </p:cNvSpPr>
          <p:nvPr>
            <p:ph type="title"/>
          </p:nvPr>
        </p:nvSpPr>
        <p:spPr>
          <a:xfrm>
            <a:off x="838200" y="365125"/>
            <a:ext cx="10515600" cy="1828444"/>
          </a:xfrm>
        </p:spPr>
        <p:txBody>
          <a:bodyPr>
            <a:normAutofit/>
          </a:bodyPr>
          <a:lstStyle/>
          <a:p>
            <a:r>
              <a:rPr lang="en-US" sz="5200">
                <a:latin typeface="+mn-lt"/>
              </a:rPr>
              <a:t>Behavioral Health Budget Provisions</a:t>
            </a:r>
          </a:p>
        </p:txBody>
      </p:sp>
      <p:sp>
        <p:nvSpPr>
          <p:cNvPr id="3" name="Content Placeholder 2">
            <a:extLst>
              <a:ext uri="{FF2B5EF4-FFF2-40B4-BE49-F238E27FC236}">
                <a16:creationId xmlns:a16="http://schemas.microsoft.com/office/drawing/2014/main" id="{1774C026-68FC-A0D3-2B56-92C1B21914F5}"/>
              </a:ext>
            </a:extLst>
          </p:cNvPr>
          <p:cNvSpPr>
            <a:spLocks noGrp="1"/>
          </p:cNvSpPr>
          <p:nvPr>
            <p:ph sz="half" idx="1"/>
          </p:nvPr>
        </p:nvSpPr>
        <p:spPr>
          <a:xfrm>
            <a:off x="838200" y="2398626"/>
            <a:ext cx="5158427" cy="3730460"/>
          </a:xfrm>
        </p:spPr>
        <p:txBody>
          <a:bodyPr vert="horz" lIns="91440" tIns="45720" rIns="91440" bIns="45720" rtlCol="0">
            <a:normAutofit/>
          </a:bodyPr>
          <a:lstStyle/>
          <a:p>
            <a:pPr rtl="0" fontAlgn="base">
              <a:buFont typeface="Arial" panose="020B0604020202020204" pitchFamily="34" charset="0"/>
              <a:buChar char="•"/>
            </a:pPr>
            <a:r>
              <a:rPr lang="en-US" sz="1900" b="1" i="0" u="none" strike="noStrike">
                <a:effectLst/>
              </a:rPr>
              <a:t>Crisis</a:t>
            </a:r>
            <a:r>
              <a:rPr lang="en-US" sz="1900" b="0" i="0">
                <a:effectLst/>
              </a:rPr>
              <a:t>​</a:t>
            </a:r>
          </a:p>
          <a:p>
            <a:pPr lvl="1" fontAlgn="base"/>
            <a:r>
              <a:rPr lang="en-US" sz="1900" b="0" i="0" u="none" strike="noStrike">
                <a:effectLst/>
              </a:rPr>
              <a:t>Crisis System (Mobile and Respite) $30M FY24, $50M FY25</a:t>
            </a:r>
            <a:r>
              <a:rPr lang="en-US" sz="1900" b="0" i="0">
                <a:effectLst/>
              </a:rPr>
              <a:t>​</a:t>
            </a:r>
          </a:p>
          <a:p>
            <a:pPr lvl="1" fontAlgn="base"/>
            <a:r>
              <a:rPr lang="en-US" sz="1900" b="0" i="0" u="none" strike="noStrike">
                <a:effectLst/>
              </a:rPr>
              <a:t>Crisis Stabilization (Short Term Shelter) ~$3M FY24, ~$7 FY25</a:t>
            </a:r>
            <a:r>
              <a:rPr lang="en-US" sz="1900" b="0" i="0">
                <a:effectLst/>
              </a:rPr>
              <a:t>​</a:t>
            </a:r>
          </a:p>
          <a:p>
            <a:pPr lvl="1" fontAlgn="base"/>
            <a:r>
              <a:rPr lang="en-US" sz="1900" b="0" i="0" u="none" strike="noStrike">
                <a:effectLst/>
              </a:rPr>
              <a:t>Non-Law Enforcement </a:t>
            </a:r>
            <a:r>
              <a:rPr lang="en-US" sz="1900"/>
              <a:t>Transportation Pilot Program $10M FY24, $10M FY25​</a:t>
            </a:r>
          </a:p>
          <a:p>
            <a:pPr lvl="1"/>
            <a:r>
              <a:rPr lang="en-US" sz="1900"/>
              <a:t>BH SCAN $10M FY24, $10M FY25​</a:t>
            </a:r>
          </a:p>
          <a:p>
            <a:r>
              <a:rPr lang="en-US" sz="1900" b="1"/>
              <a:t>Justice Involved</a:t>
            </a:r>
            <a:r>
              <a:rPr lang="en-US" sz="1900" b="0" i="0" u="none" strike="noStrike">
                <a:effectLst/>
              </a:rPr>
              <a:t> $29M FY24, $70 FY25</a:t>
            </a:r>
            <a:r>
              <a:rPr lang="en-US" sz="1900" b="0" i="0">
                <a:effectLst/>
              </a:rPr>
              <a:t>​</a:t>
            </a:r>
            <a:endParaRPr lang="en-US" sz="1900"/>
          </a:p>
          <a:p>
            <a:pPr rtl="0" fontAlgn="base">
              <a:buFont typeface="Arial" panose="020B0604020202020204" pitchFamily="34" charset="0"/>
              <a:buChar char="•"/>
            </a:pPr>
            <a:r>
              <a:rPr lang="en-US" sz="1900" b="1" i="0" u="none" strike="noStrike">
                <a:effectLst/>
              </a:rPr>
              <a:t>Behavioral Health Workforce Training Center </a:t>
            </a:r>
            <a:r>
              <a:rPr lang="en-US" sz="1900" b="0" i="0" u="none" strike="noStrike">
                <a:effectLst/>
              </a:rPr>
              <a:t>~$8M FY24, $10M FY25</a:t>
            </a:r>
            <a:r>
              <a:rPr lang="en-US" sz="1900" b="0" i="0">
                <a:effectLst/>
              </a:rPr>
              <a:t>​</a:t>
            </a:r>
          </a:p>
          <a:p>
            <a:endParaRPr lang="en-US" sz="1900"/>
          </a:p>
        </p:txBody>
      </p:sp>
      <p:sp>
        <p:nvSpPr>
          <p:cNvPr id="4" name="Content Placeholder 3">
            <a:extLst>
              <a:ext uri="{FF2B5EF4-FFF2-40B4-BE49-F238E27FC236}">
                <a16:creationId xmlns:a16="http://schemas.microsoft.com/office/drawing/2014/main" id="{62C16A54-178F-A69D-B917-7846AAF8A531}"/>
              </a:ext>
            </a:extLst>
          </p:cNvPr>
          <p:cNvSpPr>
            <a:spLocks noGrp="1"/>
          </p:cNvSpPr>
          <p:nvPr>
            <p:ph sz="half" idx="2"/>
          </p:nvPr>
        </p:nvSpPr>
        <p:spPr>
          <a:xfrm>
            <a:off x="6189154" y="2398626"/>
            <a:ext cx="5164645" cy="3730460"/>
          </a:xfrm>
        </p:spPr>
        <p:txBody>
          <a:bodyPr vert="horz" lIns="91440" tIns="45720" rIns="91440" bIns="45720" rtlCol="0">
            <a:normAutofit/>
          </a:bodyPr>
          <a:lstStyle/>
          <a:p>
            <a:pPr rtl="0" fontAlgn="base">
              <a:buFont typeface="Arial" panose="020B0604020202020204" pitchFamily="34" charset="0"/>
              <a:buChar char="•"/>
            </a:pPr>
            <a:r>
              <a:rPr lang="en-US" sz="2000" b="1" i="0" u="none" strike="noStrike">
                <a:effectLst/>
              </a:rPr>
              <a:t>NC Psychiatry Access Line </a:t>
            </a:r>
            <a:r>
              <a:rPr lang="en-US" sz="2000" b="0" i="0" u="none" strike="noStrike">
                <a:effectLst/>
              </a:rPr>
              <a:t>(NC PAL) ~$4M FY24, ~4M FY25</a:t>
            </a:r>
            <a:endParaRPr lang="en-US" sz="2000" b="0" i="0">
              <a:effectLst/>
            </a:endParaRPr>
          </a:p>
          <a:p>
            <a:pPr rtl="0" fontAlgn="base">
              <a:buFont typeface="Arial" panose="020B0604020202020204" pitchFamily="34" charset="0"/>
              <a:buChar char="•"/>
            </a:pPr>
            <a:r>
              <a:rPr lang="en-US" sz="2000" b="1" i="0" u="none" strike="noStrike">
                <a:effectLst/>
              </a:rPr>
              <a:t>Behavioral Health Rate Increases </a:t>
            </a:r>
            <a:r>
              <a:rPr lang="en-US" sz="2000" b="0" i="0" u="none" strike="noStrike">
                <a:effectLst/>
              </a:rPr>
              <a:t>$165M FY24, $220M FY25</a:t>
            </a:r>
            <a:endParaRPr lang="en-US" sz="2000" b="0" i="0">
              <a:effectLst/>
              <a:cs typeface="Calibri"/>
            </a:endParaRPr>
          </a:p>
          <a:p>
            <a:r>
              <a:rPr lang="en-US" sz="2000" b="1"/>
              <a:t>State Facility Workforce Investment </a:t>
            </a:r>
            <a:r>
              <a:rPr lang="en-US" sz="2000"/>
              <a:t>$20M FY24, $20M FY25​</a:t>
            </a:r>
          </a:p>
          <a:p>
            <a:r>
              <a:rPr lang="en-US" sz="2000" b="1"/>
              <a:t>Electronic Health Records for State Facilities </a:t>
            </a:r>
            <a:r>
              <a:rPr lang="en-US" sz="2000"/>
              <a:t>$25M FY25</a:t>
            </a:r>
          </a:p>
          <a:p>
            <a:pPr rtl="0" fontAlgn="base">
              <a:buFont typeface="Arial" panose="020B0604020202020204" pitchFamily="34" charset="0"/>
              <a:buChar char="•"/>
            </a:pPr>
            <a:r>
              <a:rPr lang="en-US" sz="2000" b="1" i="0" u="none" strike="noStrike">
                <a:effectLst/>
              </a:rPr>
              <a:t>Child Welfare and Family Well-Being </a:t>
            </a:r>
            <a:r>
              <a:rPr lang="en-US" sz="2000" b="0" i="0" u="none" strike="noStrike">
                <a:effectLst/>
              </a:rPr>
              <a:t>$20M FY24, $60M FY25</a:t>
            </a:r>
            <a:r>
              <a:rPr lang="en-US" sz="2000" b="0" i="0">
                <a:effectLst/>
              </a:rPr>
              <a:t>​</a:t>
            </a:r>
          </a:p>
          <a:p>
            <a:pPr rtl="0" fontAlgn="base">
              <a:buFont typeface="Arial" panose="020B0604020202020204" pitchFamily="34" charset="0"/>
              <a:buChar char="•"/>
            </a:pPr>
            <a:endParaRPr lang="en-US" sz="2000" b="0" i="0">
              <a:effectLst/>
            </a:endParaRPr>
          </a:p>
        </p:txBody>
      </p:sp>
    </p:spTree>
    <p:extLst>
      <p:ext uri="{BB962C8B-B14F-4D97-AF65-F5344CB8AC3E}">
        <p14:creationId xmlns:p14="http://schemas.microsoft.com/office/powerpoint/2010/main" val="259998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1E9A20-91B9-339B-4936-D05CB9825AED}"/>
              </a:ext>
            </a:extLst>
          </p:cNvPr>
          <p:cNvSpPr>
            <a:spLocks noGrp="1"/>
          </p:cNvSpPr>
          <p:nvPr>
            <p:ph type="title"/>
          </p:nvPr>
        </p:nvSpPr>
        <p:spPr>
          <a:xfrm>
            <a:off x="1285240" y="1050595"/>
            <a:ext cx="8074815" cy="1618489"/>
          </a:xfrm>
        </p:spPr>
        <p:txBody>
          <a:bodyPr vert="horz" lIns="91440" tIns="45720" rIns="91440" bIns="45720" rtlCol="0" anchor="ctr">
            <a:normAutofit/>
          </a:bodyPr>
          <a:lstStyle/>
          <a:p>
            <a:pPr>
              <a:lnSpc>
                <a:spcPct val="90000"/>
              </a:lnSpc>
              <a:spcBef>
                <a:spcPct val="0"/>
              </a:spcBef>
            </a:pPr>
            <a:r>
              <a:rPr lang="en-US" sz="6700" kern="1200">
                <a:solidFill>
                  <a:schemeClr val="tx1"/>
                </a:solidFill>
                <a:latin typeface="+mj-lt"/>
                <a:ea typeface="+mj-ea"/>
                <a:cs typeface="+mj-cs"/>
              </a:rPr>
              <a:t>IDD Budget Provisions </a:t>
            </a:r>
          </a:p>
        </p:txBody>
      </p:sp>
      <p:sp>
        <p:nvSpPr>
          <p:cNvPr id="3" name="Text Placeholder 2">
            <a:extLst>
              <a:ext uri="{FF2B5EF4-FFF2-40B4-BE49-F238E27FC236}">
                <a16:creationId xmlns:a16="http://schemas.microsoft.com/office/drawing/2014/main" id="{CA623B87-8A66-FA48-62CF-31D43A444880}"/>
              </a:ext>
            </a:extLst>
          </p:cNvPr>
          <p:cNvSpPr>
            <a:spLocks noGrp="1"/>
          </p:cNvSpPr>
          <p:nvPr>
            <p:ph type="body" idx="1"/>
          </p:nvPr>
        </p:nvSpPr>
        <p:spPr>
          <a:xfrm>
            <a:off x="1285240" y="2969469"/>
            <a:ext cx="8074815" cy="2800395"/>
          </a:xfr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400"/>
              <a:t>  350 New Innovations slots </a:t>
            </a:r>
          </a:p>
          <a:p>
            <a:pPr indent="-228600">
              <a:lnSpc>
                <a:spcPct val="90000"/>
              </a:lnSpc>
              <a:spcAft>
                <a:spcPts val="600"/>
              </a:spcAft>
              <a:buFont typeface="Arial" panose="020B0604020202020204" pitchFamily="34" charset="0"/>
              <a:buChar char="•"/>
            </a:pPr>
            <a:r>
              <a:rPr lang="en-US" sz="2400"/>
              <a:t>Authority  to expand TBI waiver statewide</a:t>
            </a:r>
          </a:p>
          <a:p>
            <a:pPr indent="-228600">
              <a:lnSpc>
                <a:spcPct val="90000"/>
              </a:lnSpc>
              <a:spcAft>
                <a:spcPts val="600"/>
              </a:spcAft>
              <a:buFont typeface="Arial" panose="020B0604020202020204" pitchFamily="34" charset="0"/>
              <a:buChar char="•"/>
            </a:pPr>
            <a:r>
              <a:rPr lang="en-US" sz="2400"/>
              <a:t>Innovations Direct Support Professional Wage Increases (Increase wage avg by $6.50 per hour)</a:t>
            </a:r>
          </a:p>
          <a:p>
            <a:pPr indent="-228600">
              <a:lnSpc>
                <a:spcPct val="90000"/>
              </a:lnSpc>
              <a:spcAft>
                <a:spcPts val="600"/>
              </a:spcAft>
              <a:buFont typeface="Arial" panose="020B0604020202020204" pitchFamily="34" charset="0"/>
              <a:buChar char="•"/>
            </a:pPr>
            <a:r>
              <a:rPr lang="en-US" sz="2400"/>
              <a:t>Competitive Integrated Employment ($5,$5m)</a:t>
            </a:r>
          </a:p>
          <a:p>
            <a:pPr indent="-228600">
              <a:lnSpc>
                <a:spcPct val="90000"/>
              </a:lnSpc>
              <a:spcAft>
                <a:spcPts val="600"/>
              </a:spcAft>
              <a:buFont typeface="Arial" panose="020B0604020202020204" pitchFamily="34" charset="0"/>
              <a:buChar char="•"/>
            </a:pPr>
            <a:r>
              <a:rPr lang="en-US" sz="2400"/>
              <a:t>Personal Care Service (PCS) Rate Increases</a:t>
            </a:r>
          </a:p>
        </p:txBody>
      </p:sp>
    </p:spTree>
    <p:extLst>
      <p:ext uri="{BB962C8B-B14F-4D97-AF65-F5344CB8AC3E}">
        <p14:creationId xmlns:p14="http://schemas.microsoft.com/office/powerpoint/2010/main" val="460980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8F1BBC-DA79-D1CA-F7A2-606A3396576D}"/>
              </a:ext>
            </a:extLst>
          </p:cNvPr>
          <p:cNvSpPr>
            <a:spLocks noGrp="1"/>
          </p:cNvSpPr>
          <p:nvPr>
            <p:ph type="title"/>
          </p:nvPr>
        </p:nvSpPr>
        <p:spPr>
          <a:xfrm>
            <a:off x="1285241" y="1008993"/>
            <a:ext cx="9231410" cy="3542045"/>
          </a:xfrm>
        </p:spPr>
        <p:txBody>
          <a:bodyPr vert="horz" lIns="91440" tIns="45720" rIns="91440" bIns="45720" rtlCol="0" anchor="b">
            <a:normAutofit/>
          </a:bodyPr>
          <a:lstStyle/>
          <a:p>
            <a:r>
              <a:rPr lang="en-US" sz="9800" kern="1200">
                <a:solidFill>
                  <a:schemeClr val="tx1"/>
                </a:solidFill>
                <a:latin typeface="+mj-lt"/>
                <a:ea typeface="+mj-ea"/>
                <a:cs typeface="+mj-cs"/>
              </a:rPr>
              <a:t>NC State Plan for MH/SU/IDD/TBI</a:t>
            </a:r>
          </a:p>
        </p:txBody>
      </p:sp>
    </p:spTree>
    <p:extLst>
      <p:ext uri="{BB962C8B-B14F-4D97-AF65-F5344CB8AC3E}">
        <p14:creationId xmlns:p14="http://schemas.microsoft.com/office/powerpoint/2010/main" val="166788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B971E40-D1B8-1AC7-0D79-0E3A8B06326E}"/>
              </a:ext>
            </a:extLst>
          </p:cNvPr>
          <p:cNvGrpSpPr/>
          <p:nvPr/>
        </p:nvGrpSpPr>
        <p:grpSpPr>
          <a:xfrm>
            <a:off x="298523" y="1915794"/>
            <a:ext cx="3333096" cy="3444611"/>
            <a:chOff x="1711216" y="1952569"/>
            <a:chExt cx="2852201" cy="3444611"/>
          </a:xfrm>
        </p:grpSpPr>
        <p:sp>
          <p:nvSpPr>
            <p:cNvPr id="36" name="Rectangle 35">
              <a:extLst>
                <a:ext uri="{FF2B5EF4-FFF2-40B4-BE49-F238E27FC236}">
                  <a16:creationId xmlns:a16="http://schemas.microsoft.com/office/drawing/2014/main" id="{D3840F67-E0D4-E800-EF45-53F49F554C05}"/>
                </a:ext>
              </a:extLst>
            </p:cNvPr>
            <p:cNvSpPr/>
            <p:nvPr/>
          </p:nvSpPr>
          <p:spPr>
            <a:xfrm>
              <a:off x="1713275" y="1975169"/>
              <a:ext cx="2850142" cy="342201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FD22C987-A4CC-B1F0-EB7B-B0F3787A93B6}"/>
                </a:ext>
              </a:extLst>
            </p:cNvPr>
            <p:cNvSpPr txBox="1"/>
            <p:nvPr/>
          </p:nvSpPr>
          <p:spPr>
            <a:xfrm>
              <a:off x="1711216" y="1952569"/>
              <a:ext cx="2850142" cy="400110"/>
            </a:xfrm>
            <a:prstGeom prst="rect">
              <a:avLst/>
            </a:prstGeom>
            <a:solidFill>
              <a:schemeClr val="tx1">
                <a:lumMod val="50000"/>
                <a:lumOff val="50000"/>
              </a:schemeClr>
            </a:solidFill>
            <a:ln>
              <a:solidFill>
                <a:schemeClr val="tx1"/>
              </a:solidFill>
            </a:ln>
          </p:spPr>
          <p:txBody>
            <a:bodyPr wrap="square" rtlCol="0" anchor="ctr" anchorCtr="0">
              <a:spAutoFit/>
            </a:bodyPr>
            <a:lstStyle/>
            <a:p>
              <a:pPr algn="ctr"/>
              <a:r>
                <a:rPr lang="en-US" sz="2000" b="1">
                  <a:solidFill>
                    <a:schemeClr val="bg1"/>
                  </a:solidFill>
                </a:rPr>
                <a:t>Populations of Focus</a:t>
              </a:r>
            </a:p>
          </p:txBody>
        </p:sp>
        <p:sp>
          <p:nvSpPr>
            <p:cNvPr id="49" name="Rectangle: Rounded Corners 48">
              <a:extLst>
                <a:ext uri="{FF2B5EF4-FFF2-40B4-BE49-F238E27FC236}">
                  <a16:creationId xmlns:a16="http://schemas.microsoft.com/office/drawing/2014/main" id="{8EE4D654-887F-697C-695F-CE1FB5DA97E5}"/>
                </a:ext>
              </a:extLst>
            </p:cNvPr>
            <p:cNvSpPr/>
            <p:nvPr/>
          </p:nvSpPr>
          <p:spPr>
            <a:xfrm>
              <a:off x="1870186" y="4032813"/>
              <a:ext cx="2465107" cy="529046"/>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Substance Use Disorder</a:t>
              </a:r>
            </a:p>
          </p:txBody>
        </p:sp>
        <p:sp>
          <p:nvSpPr>
            <p:cNvPr id="50" name="Rectangle: Rounded Corners 49">
              <a:extLst>
                <a:ext uri="{FF2B5EF4-FFF2-40B4-BE49-F238E27FC236}">
                  <a16:creationId xmlns:a16="http://schemas.microsoft.com/office/drawing/2014/main" id="{FF8610F1-3181-A1AA-A39B-4CBD2A3DA2BB}"/>
                </a:ext>
              </a:extLst>
            </p:cNvPr>
            <p:cNvSpPr/>
            <p:nvPr/>
          </p:nvSpPr>
          <p:spPr>
            <a:xfrm>
              <a:off x="1870187" y="2468837"/>
              <a:ext cx="2465109" cy="69867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Intellectual and Developmental Disabilities</a:t>
              </a:r>
            </a:p>
          </p:txBody>
        </p:sp>
        <p:sp>
          <p:nvSpPr>
            <p:cNvPr id="51" name="Rectangle: Rounded Corners 50">
              <a:extLst>
                <a:ext uri="{FF2B5EF4-FFF2-40B4-BE49-F238E27FC236}">
                  <a16:creationId xmlns:a16="http://schemas.microsoft.com/office/drawing/2014/main" id="{A458F7CB-396F-D421-E1EC-B9F4323E3628}"/>
                </a:ext>
              </a:extLst>
            </p:cNvPr>
            <p:cNvSpPr/>
            <p:nvPr/>
          </p:nvSpPr>
          <p:spPr>
            <a:xfrm>
              <a:off x="1870186" y="4731483"/>
              <a:ext cx="2465107" cy="523727"/>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Traumatic Brain </a:t>
              </a:r>
            </a:p>
            <a:p>
              <a:pPr algn="ctr"/>
              <a:r>
                <a:rPr lang="en-US" b="1">
                  <a:solidFill>
                    <a:schemeClr val="tx1"/>
                  </a:solidFill>
                </a:rPr>
                <a:t>Injury</a:t>
              </a:r>
            </a:p>
          </p:txBody>
        </p:sp>
        <p:sp>
          <p:nvSpPr>
            <p:cNvPr id="52" name="Rectangle: Rounded Corners 51">
              <a:extLst>
                <a:ext uri="{FF2B5EF4-FFF2-40B4-BE49-F238E27FC236}">
                  <a16:creationId xmlns:a16="http://schemas.microsoft.com/office/drawing/2014/main" id="{63DFCB01-D103-A6F8-F944-20C9AA0EDA35}"/>
                </a:ext>
              </a:extLst>
            </p:cNvPr>
            <p:cNvSpPr/>
            <p:nvPr/>
          </p:nvSpPr>
          <p:spPr>
            <a:xfrm>
              <a:off x="1870187" y="3337131"/>
              <a:ext cx="2465108" cy="526058"/>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Mental Health</a:t>
              </a:r>
            </a:p>
          </p:txBody>
        </p:sp>
      </p:grpSp>
      <p:sp>
        <p:nvSpPr>
          <p:cNvPr id="42" name="Arrow: Right 41">
            <a:extLst>
              <a:ext uri="{FF2B5EF4-FFF2-40B4-BE49-F238E27FC236}">
                <a16:creationId xmlns:a16="http://schemas.microsoft.com/office/drawing/2014/main" id="{B8E86F0F-5FB6-7CAA-6429-3889EBBB9D55}"/>
              </a:ext>
            </a:extLst>
          </p:cNvPr>
          <p:cNvSpPr/>
          <p:nvPr/>
        </p:nvSpPr>
        <p:spPr>
          <a:xfrm>
            <a:off x="3873367" y="2781397"/>
            <a:ext cx="455361" cy="1320757"/>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73F6F1-F794-B586-D284-34BF134EE461}"/>
              </a:ext>
            </a:extLst>
          </p:cNvPr>
          <p:cNvSpPr/>
          <p:nvPr/>
        </p:nvSpPr>
        <p:spPr>
          <a:xfrm>
            <a:off x="0" y="6530565"/>
            <a:ext cx="7205282" cy="365720"/>
          </a:xfrm>
          <a:prstGeom prst="rect">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solidFill>
                  <a:schemeClr val="bg1"/>
                </a:solidFill>
              </a:rPr>
              <a:t>The priorities will include efforts across age groups, including adults, adolescents and children.</a:t>
            </a:r>
          </a:p>
        </p:txBody>
      </p:sp>
      <p:grpSp>
        <p:nvGrpSpPr>
          <p:cNvPr id="85" name="Group 84">
            <a:extLst>
              <a:ext uri="{FF2B5EF4-FFF2-40B4-BE49-F238E27FC236}">
                <a16:creationId xmlns:a16="http://schemas.microsoft.com/office/drawing/2014/main" id="{F9CECC02-515D-5578-011A-F67D52D754D3}"/>
              </a:ext>
            </a:extLst>
          </p:cNvPr>
          <p:cNvGrpSpPr/>
          <p:nvPr/>
        </p:nvGrpSpPr>
        <p:grpSpPr>
          <a:xfrm>
            <a:off x="4685805" y="719151"/>
            <a:ext cx="7351239" cy="6001491"/>
            <a:chOff x="4772088" y="653457"/>
            <a:chExt cx="7351239" cy="6001491"/>
          </a:xfrm>
        </p:grpSpPr>
        <p:sp>
          <p:nvSpPr>
            <p:cNvPr id="35" name="Pentagon 34">
              <a:extLst>
                <a:ext uri="{FF2B5EF4-FFF2-40B4-BE49-F238E27FC236}">
                  <a16:creationId xmlns:a16="http://schemas.microsoft.com/office/drawing/2014/main" id="{8E8CF404-38AC-862D-6E8D-1848AB9F8632}"/>
                </a:ext>
              </a:extLst>
            </p:cNvPr>
            <p:cNvSpPr/>
            <p:nvPr/>
          </p:nvSpPr>
          <p:spPr>
            <a:xfrm>
              <a:off x="4772088" y="653457"/>
              <a:ext cx="7351239" cy="5877107"/>
            </a:xfrm>
            <a:prstGeom prst="pentagon">
              <a:avLst/>
            </a:prstGeom>
            <a:solidFill>
              <a:schemeClr val="bg1">
                <a:lumMod val="95000"/>
              </a:schemeClr>
            </a:solid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38" name="Rectangle: Rounded Corners 37">
              <a:extLst>
                <a:ext uri="{FF2B5EF4-FFF2-40B4-BE49-F238E27FC236}">
                  <a16:creationId xmlns:a16="http://schemas.microsoft.com/office/drawing/2014/main" id="{ED2F4077-620E-7A06-9426-1F5B9CFDAE9E}"/>
                </a:ext>
              </a:extLst>
            </p:cNvPr>
            <p:cNvSpPr/>
            <p:nvPr/>
          </p:nvSpPr>
          <p:spPr>
            <a:xfrm rot="14892627">
              <a:off x="4414549" y="4676522"/>
              <a:ext cx="2287594" cy="41148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t>Equitable</a:t>
              </a:r>
            </a:p>
          </p:txBody>
        </p:sp>
        <p:sp>
          <p:nvSpPr>
            <p:cNvPr id="40" name="Rectangle: Rounded Corners 39">
              <a:extLst>
                <a:ext uri="{FF2B5EF4-FFF2-40B4-BE49-F238E27FC236}">
                  <a16:creationId xmlns:a16="http://schemas.microsoft.com/office/drawing/2014/main" id="{C29F811A-3912-A26C-FE62-92C21F58D644}"/>
                </a:ext>
              </a:extLst>
            </p:cNvPr>
            <p:cNvSpPr/>
            <p:nvPr/>
          </p:nvSpPr>
          <p:spPr>
            <a:xfrm rot="6711047">
              <a:off x="10251341" y="4561243"/>
              <a:ext cx="2287594" cy="41148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Data-Driven</a:t>
              </a:r>
            </a:p>
          </p:txBody>
        </p:sp>
        <p:sp>
          <p:nvSpPr>
            <p:cNvPr id="41" name="Rectangle: Rounded Corners 40">
              <a:extLst>
                <a:ext uri="{FF2B5EF4-FFF2-40B4-BE49-F238E27FC236}">
                  <a16:creationId xmlns:a16="http://schemas.microsoft.com/office/drawing/2014/main" id="{DBA33B2B-1F4F-E5CF-9044-5F59EA91BD2B}"/>
                </a:ext>
              </a:extLst>
            </p:cNvPr>
            <p:cNvSpPr/>
            <p:nvPr/>
          </p:nvSpPr>
          <p:spPr>
            <a:xfrm>
              <a:off x="7346300" y="6243468"/>
              <a:ext cx="2286000" cy="41148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Trauma-Informed</a:t>
              </a:r>
            </a:p>
          </p:txBody>
        </p:sp>
        <p:sp>
          <p:nvSpPr>
            <p:cNvPr id="2" name="Rectangle: Rounded Corners 1">
              <a:extLst>
                <a:ext uri="{FF2B5EF4-FFF2-40B4-BE49-F238E27FC236}">
                  <a16:creationId xmlns:a16="http://schemas.microsoft.com/office/drawing/2014/main" id="{0BD6AFE6-A22D-67A3-4DB9-617492669D7D}"/>
                </a:ext>
              </a:extLst>
            </p:cNvPr>
            <p:cNvSpPr/>
            <p:nvPr/>
          </p:nvSpPr>
          <p:spPr>
            <a:xfrm rot="1875275">
              <a:off x="9175931" y="1627517"/>
              <a:ext cx="2286000" cy="41148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Participant Voice</a:t>
              </a:r>
            </a:p>
          </p:txBody>
        </p:sp>
        <p:sp>
          <p:nvSpPr>
            <p:cNvPr id="3" name="Oval 2">
              <a:extLst>
                <a:ext uri="{FF2B5EF4-FFF2-40B4-BE49-F238E27FC236}">
                  <a16:creationId xmlns:a16="http://schemas.microsoft.com/office/drawing/2014/main" id="{2BB6AC32-F304-0EED-525C-A7803DADEB41}"/>
                </a:ext>
              </a:extLst>
            </p:cNvPr>
            <p:cNvSpPr/>
            <p:nvPr/>
          </p:nvSpPr>
          <p:spPr>
            <a:xfrm>
              <a:off x="7616310" y="2775089"/>
              <a:ext cx="1600200" cy="16002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bg1"/>
                  </a:solidFill>
                </a:rPr>
                <a:t>2024-2029 Priorities</a:t>
              </a:r>
            </a:p>
          </p:txBody>
        </p:sp>
        <p:sp>
          <p:nvSpPr>
            <p:cNvPr id="6" name="Oval 5">
              <a:extLst>
                <a:ext uri="{FF2B5EF4-FFF2-40B4-BE49-F238E27FC236}">
                  <a16:creationId xmlns:a16="http://schemas.microsoft.com/office/drawing/2014/main" id="{FCB5F2C6-D3E5-3E47-69C3-448FAF0C5F9D}"/>
                </a:ext>
              </a:extLst>
            </p:cNvPr>
            <p:cNvSpPr/>
            <p:nvPr/>
          </p:nvSpPr>
          <p:spPr>
            <a:xfrm>
              <a:off x="5966509" y="3966883"/>
              <a:ext cx="1600200" cy="1600200"/>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tx1"/>
                  </a:solidFill>
                </a:rPr>
                <a:t>Prevent Substance Misuse &amp; Overdose</a:t>
              </a:r>
            </a:p>
          </p:txBody>
        </p:sp>
        <p:sp>
          <p:nvSpPr>
            <p:cNvPr id="9" name="Oval 8">
              <a:extLst>
                <a:ext uri="{FF2B5EF4-FFF2-40B4-BE49-F238E27FC236}">
                  <a16:creationId xmlns:a16="http://schemas.microsoft.com/office/drawing/2014/main" id="{FDDD6E69-975E-A28B-2E0E-B588A648076F}"/>
                </a:ext>
              </a:extLst>
            </p:cNvPr>
            <p:cNvSpPr/>
            <p:nvPr/>
          </p:nvSpPr>
          <p:spPr>
            <a:xfrm>
              <a:off x="9254758" y="3972906"/>
              <a:ext cx="1600200" cy="1600200"/>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tx1"/>
                  </a:solidFill>
                </a:rPr>
                <a:t>Strengthen the Crisis System</a:t>
              </a:r>
            </a:p>
          </p:txBody>
        </p:sp>
        <p:sp>
          <p:nvSpPr>
            <p:cNvPr id="10" name="Oval 9">
              <a:extLst>
                <a:ext uri="{FF2B5EF4-FFF2-40B4-BE49-F238E27FC236}">
                  <a16:creationId xmlns:a16="http://schemas.microsoft.com/office/drawing/2014/main" id="{5794B002-792D-F8D9-EE35-325C97387B2C}"/>
                </a:ext>
              </a:extLst>
            </p:cNvPr>
            <p:cNvSpPr/>
            <p:nvPr/>
          </p:nvSpPr>
          <p:spPr>
            <a:xfrm>
              <a:off x="7619489" y="946308"/>
              <a:ext cx="1600200" cy="1600200"/>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tx1"/>
                  </a:solidFill>
                </a:rPr>
                <a:t>Strengthen the Workforce</a:t>
              </a:r>
            </a:p>
          </p:txBody>
        </p:sp>
        <p:sp>
          <p:nvSpPr>
            <p:cNvPr id="12" name="Oval 11">
              <a:extLst>
                <a:ext uri="{FF2B5EF4-FFF2-40B4-BE49-F238E27FC236}">
                  <a16:creationId xmlns:a16="http://schemas.microsoft.com/office/drawing/2014/main" id="{7E87F03D-E6B3-D481-596A-BD9A31880C91}"/>
                </a:ext>
              </a:extLst>
            </p:cNvPr>
            <p:cNvSpPr/>
            <p:nvPr/>
          </p:nvSpPr>
          <p:spPr>
            <a:xfrm>
              <a:off x="9458258" y="2289743"/>
              <a:ext cx="1600200" cy="160020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tx1"/>
                  </a:solidFill>
                </a:rPr>
                <a:t>Promote Mental Wellness, Increase Recovery &amp; Reduce Stigma</a:t>
              </a:r>
            </a:p>
          </p:txBody>
        </p:sp>
        <p:cxnSp>
          <p:nvCxnSpPr>
            <p:cNvPr id="14" name="Straight Connector 13">
              <a:extLst>
                <a:ext uri="{FF2B5EF4-FFF2-40B4-BE49-F238E27FC236}">
                  <a16:creationId xmlns:a16="http://schemas.microsoft.com/office/drawing/2014/main" id="{E80DEAD9-0486-4FD2-9B5F-4F9867CA1783}"/>
                </a:ext>
              </a:extLst>
            </p:cNvPr>
            <p:cNvCxnSpPr>
              <a:cxnSpLocks/>
              <a:stCxn id="3" idx="5"/>
              <a:endCxn id="9" idx="1"/>
            </p:cNvCxnSpPr>
            <p:nvPr/>
          </p:nvCxnSpPr>
          <p:spPr>
            <a:xfrm>
              <a:off x="8982166" y="4140945"/>
              <a:ext cx="506936" cy="663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FC1E6CD-E9B6-7EEA-7C37-EE1E99F1FCE6}"/>
                </a:ext>
              </a:extLst>
            </p:cNvPr>
            <p:cNvCxnSpPr>
              <a:cxnSpLocks/>
              <a:stCxn id="3" idx="0"/>
              <a:endCxn id="10" idx="4"/>
            </p:cNvCxnSpPr>
            <p:nvPr/>
          </p:nvCxnSpPr>
          <p:spPr>
            <a:xfrm flipV="1">
              <a:off x="8416410" y="2546508"/>
              <a:ext cx="3179" cy="2285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CAC4D07-E5D4-C0C2-E36F-CDB39388A5B4}"/>
                </a:ext>
              </a:extLst>
            </p:cNvPr>
            <p:cNvCxnSpPr>
              <a:cxnSpLocks/>
              <a:stCxn id="3" idx="3"/>
              <a:endCxn id="6" idx="7"/>
            </p:cNvCxnSpPr>
            <p:nvPr/>
          </p:nvCxnSpPr>
          <p:spPr>
            <a:xfrm flipH="1">
              <a:off x="7332365" y="4140945"/>
              <a:ext cx="518289" cy="602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9B3341B-3BCD-0618-C7B7-595E833199AA}"/>
                </a:ext>
              </a:extLst>
            </p:cNvPr>
            <p:cNvCxnSpPr>
              <a:cxnSpLocks/>
              <a:stCxn id="3" idx="7"/>
              <a:endCxn id="12" idx="2"/>
            </p:cNvCxnSpPr>
            <p:nvPr/>
          </p:nvCxnSpPr>
          <p:spPr>
            <a:xfrm>
              <a:off x="8982166" y="3009433"/>
              <a:ext cx="476092" cy="804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Rounded Corners 55">
              <a:extLst>
                <a:ext uri="{FF2B5EF4-FFF2-40B4-BE49-F238E27FC236}">
                  <a16:creationId xmlns:a16="http://schemas.microsoft.com/office/drawing/2014/main" id="{E56EA497-C30E-641E-3C1E-4CCED424F93A}"/>
                </a:ext>
              </a:extLst>
            </p:cNvPr>
            <p:cNvSpPr/>
            <p:nvPr/>
          </p:nvSpPr>
          <p:spPr>
            <a:xfrm rot="19718455">
              <a:off x="5556173" y="1467555"/>
              <a:ext cx="2286000" cy="41148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t>Inclusive</a:t>
              </a:r>
            </a:p>
          </p:txBody>
        </p:sp>
        <p:sp>
          <p:nvSpPr>
            <p:cNvPr id="11" name="Oval 10">
              <a:extLst>
                <a:ext uri="{FF2B5EF4-FFF2-40B4-BE49-F238E27FC236}">
                  <a16:creationId xmlns:a16="http://schemas.microsoft.com/office/drawing/2014/main" id="{B6869E4D-113D-ED99-00CC-C25531FD2B87}"/>
                </a:ext>
              </a:extLst>
            </p:cNvPr>
            <p:cNvSpPr/>
            <p:nvPr/>
          </p:nvSpPr>
          <p:spPr>
            <a:xfrm>
              <a:off x="5700381" y="2289156"/>
              <a:ext cx="1600200" cy="1600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tx1"/>
                  </a:solidFill>
                </a:rPr>
                <a:t>Support Choice &amp; Inclusion</a:t>
              </a:r>
            </a:p>
          </p:txBody>
        </p:sp>
        <p:cxnSp>
          <p:nvCxnSpPr>
            <p:cNvPr id="19" name="Straight Connector 18">
              <a:extLst>
                <a:ext uri="{FF2B5EF4-FFF2-40B4-BE49-F238E27FC236}">
                  <a16:creationId xmlns:a16="http://schemas.microsoft.com/office/drawing/2014/main" id="{26CCC745-0756-533B-FF2D-EE4C116E87E2}"/>
                </a:ext>
              </a:extLst>
            </p:cNvPr>
            <p:cNvCxnSpPr>
              <a:cxnSpLocks/>
              <a:stCxn id="3" idx="1"/>
              <a:endCxn id="11" idx="6"/>
            </p:cNvCxnSpPr>
            <p:nvPr/>
          </p:nvCxnSpPr>
          <p:spPr>
            <a:xfrm flipH="1">
              <a:off x="7300581" y="3009433"/>
              <a:ext cx="550073" cy="798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E5D6F1B3-3471-2C30-8220-3009EBDD5520}"/>
                </a:ext>
              </a:extLst>
            </p:cNvPr>
            <p:cNvSpPr/>
            <p:nvPr/>
          </p:nvSpPr>
          <p:spPr>
            <a:xfrm>
              <a:off x="7619489" y="4560305"/>
              <a:ext cx="1600200" cy="1600200"/>
            </a:xfrm>
            <a:prstGeom prst="ellipse">
              <a:avLst/>
            </a:prstGeom>
            <a:solidFill>
              <a:srgbClr val="E2CFF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a:solidFill>
                    <a:schemeClr val="tx1"/>
                  </a:solidFill>
                </a:rPr>
                <a:t>Expand Services for Individuals in the Justice System</a:t>
              </a:r>
            </a:p>
          </p:txBody>
        </p:sp>
        <p:cxnSp>
          <p:nvCxnSpPr>
            <p:cNvPr id="15" name="Straight Connector 14">
              <a:extLst>
                <a:ext uri="{FF2B5EF4-FFF2-40B4-BE49-F238E27FC236}">
                  <a16:creationId xmlns:a16="http://schemas.microsoft.com/office/drawing/2014/main" id="{0209B1F2-C898-E7D1-8EA1-383E6F5D1842}"/>
                </a:ext>
              </a:extLst>
            </p:cNvPr>
            <p:cNvCxnSpPr>
              <a:cxnSpLocks/>
              <a:stCxn id="5" idx="0"/>
              <a:endCxn id="3" idx="4"/>
            </p:cNvCxnSpPr>
            <p:nvPr/>
          </p:nvCxnSpPr>
          <p:spPr>
            <a:xfrm flipH="1" flipV="1">
              <a:off x="8416410" y="4375289"/>
              <a:ext cx="3179" cy="185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itle 1">
            <a:extLst>
              <a:ext uri="{FF2B5EF4-FFF2-40B4-BE49-F238E27FC236}">
                <a16:creationId xmlns:a16="http://schemas.microsoft.com/office/drawing/2014/main" id="{C313CAF2-638E-6C54-0F05-B85BF8F9B39E}"/>
              </a:ext>
            </a:extLst>
          </p:cNvPr>
          <p:cNvSpPr txBox="1">
            <a:spLocks/>
          </p:cNvSpPr>
          <p:nvPr/>
        </p:nvSpPr>
        <p:spPr>
          <a:xfrm>
            <a:off x="419100" y="382709"/>
            <a:ext cx="6367082" cy="876300"/>
          </a:xfrm>
          <a:prstGeom prst="rect">
            <a:avLst/>
          </a:prstGeom>
          <a:solidFill>
            <a:schemeClr val="accent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chemeClr val="bg1"/>
                </a:solidFill>
                <a:latin typeface="+mn-lt"/>
              </a:rPr>
              <a:t>Draft Strategic Framework</a:t>
            </a:r>
          </a:p>
        </p:txBody>
      </p:sp>
    </p:spTree>
    <p:extLst>
      <p:ext uri="{BB962C8B-B14F-4D97-AF65-F5344CB8AC3E}">
        <p14:creationId xmlns:p14="http://schemas.microsoft.com/office/powerpoint/2010/main" val="6703838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PHI Master">
      <a:dk1>
        <a:srgbClr val="4C4D4C"/>
      </a:dk1>
      <a:lt1>
        <a:srgbClr val="FFFFFF"/>
      </a:lt1>
      <a:dk2>
        <a:srgbClr val="898A89"/>
      </a:dk2>
      <a:lt2>
        <a:srgbClr val="EEECE1"/>
      </a:lt2>
      <a:accent1>
        <a:srgbClr val="1C99D6"/>
      </a:accent1>
      <a:accent2>
        <a:srgbClr val="D38027"/>
      </a:accent2>
      <a:accent3>
        <a:srgbClr val="00B0AA"/>
      </a:accent3>
      <a:accent4>
        <a:srgbClr val="D1A430"/>
      </a:accent4>
      <a:accent5>
        <a:srgbClr val="257196"/>
      </a:accent5>
      <a:accent6>
        <a:srgbClr val="954C00"/>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35CD61B0EE6F044A64482CFD2E4C729" ma:contentTypeVersion="13" ma:contentTypeDescription="Create a new document." ma:contentTypeScope="" ma:versionID="ad7f3f08038aa2b73a102df4774b6b7d">
  <xsd:schema xmlns:xsd="http://www.w3.org/2001/XMLSchema" xmlns:xs="http://www.w3.org/2001/XMLSchema" xmlns:p="http://schemas.microsoft.com/office/2006/metadata/properties" xmlns:ns3="6e98f20a-1576-4116-9bec-3906792eaa2c" xmlns:ns4="c53d0e2e-75fd-4822-a819-0a7174beae2b" targetNamespace="http://schemas.microsoft.com/office/2006/metadata/properties" ma:root="true" ma:fieldsID="57b739a2887320e22112bf6fdbfc7c10" ns3:_="" ns4:_="">
    <xsd:import namespace="6e98f20a-1576-4116-9bec-3906792eaa2c"/>
    <xsd:import namespace="c53d0e2e-75fd-4822-a819-0a7174beae2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element ref="ns3:_activity" minOccurs="0"/>
                <xsd:element ref="ns3:MediaServiceObjectDetectorVersion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98f20a-1576-4116-9bec-3906792eaa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_activity" ma:index="16" nillable="true" ma:displayName="_activity" ma:hidden="true" ma:internalName="_activity">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3d0e2e-75fd-4822-a819-0a7174beae2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6e98f20a-1576-4116-9bec-3906792eaa2c" xsi:nil="true"/>
  </documentManagement>
</p:properties>
</file>

<file path=customXml/itemProps1.xml><?xml version="1.0" encoding="utf-8"?>
<ds:datastoreItem xmlns:ds="http://schemas.openxmlformats.org/officeDocument/2006/customXml" ds:itemID="{05C6E4E7-FDC0-4AA4-9B66-141756239329}">
  <ds:schemaRefs>
    <ds:schemaRef ds:uri="http://schemas.microsoft.com/sharepoint/v3/contenttype/forms"/>
  </ds:schemaRefs>
</ds:datastoreItem>
</file>

<file path=customXml/itemProps2.xml><?xml version="1.0" encoding="utf-8"?>
<ds:datastoreItem xmlns:ds="http://schemas.openxmlformats.org/officeDocument/2006/customXml" ds:itemID="{AD0FD37F-5AB9-4213-883B-258ABA30C6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98f20a-1576-4116-9bec-3906792eaa2c"/>
    <ds:schemaRef ds:uri="c53d0e2e-75fd-4822-a819-0a7174beae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4A4843-4CE1-4461-AF4E-6FC8DCF6A52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53d0e2e-75fd-4822-a819-0a7174beae2b"/>
    <ds:schemaRef ds:uri="6e98f20a-1576-4116-9bec-3906792eaa2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ASA PowerPoint Template</Template>
  <TotalTime>4943</TotalTime>
  <Words>3362</Words>
  <Application>Microsoft Office PowerPoint</Application>
  <PresentationFormat>Widescreen</PresentationFormat>
  <Paragraphs>349</Paragraphs>
  <Slides>29</Slides>
  <Notes>17</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29</vt:i4>
      </vt:variant>
    </vt:vector>
  </HeadingPairs>
  <TitlesOfParts>
    <vt:vector size="42" baseType="lpstr">
      <vt:lpstr>Arial</vt:lpstr>
      <vt:lpstr>Calibri</vt:lpstr>
      <vt:lpstr>Calibri Light</vt:lpstr>
      <vt:lpstr>Franklin Gothic Demi Cond</vt:lpstr>
      <vt:lpstr>Franklin Gothic Medium</vt:lpstr>
      <vt:lpstr>Lato</vt:lpstr>
      <vt:lpstr>Poppins</vt:lpstr>
      <vt:lpstr>Wingdings</vt:lpstr>
      <vt:lpstr>Office Theme</vt:lpstr>
      <vt:lpstr>1_Office Theme</vt:lpstr>
      <vt:lpstr>1_Simple Light</vt:lpstr>
      <vt:lpstr>2_Simple Light</vt:lpstr>
      <vt:lpstr>Office Theme</vt:lpstr>
      <vt:lpstr>State Consumer and Family Advisory Committee Meeting Agenda </vt:lpstr>
      <vt:lpstr>PowerPoint Presentation</vt:lpstr>
      <vt:lpstr>SCFAC Updates</vt:lpstr>
      <vt:lpstr>Agenda</vt:lpstr>
      <vt:lpstr>PowerPoint Presentation</vt:lpstr>
      <vt:lpstr>Behavioral Health Budget Provisions</vt:lpstr>
      <vt:lpstr>IDD Budget Provisions </vt:lpstr>
      <vt:lpstr>NC State Plan for MH/SU/IDD/TBI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Public Comment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Betsy Dorsett</dc:creator>
  <cp:lastModifiedBy>Harward, Stacey</cp:lastModifiedBy>
  <cp:revision>395</cp:revision>
  <dcterms:created xsi:type="dcterms:W3CDTF">2021-02-13T18:44:07Z</dcterms:created>
  <dcterms:modified xsi:type="dcterms:W3CDTF">2023-10-17T19:01:41Z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0x010100035CD61B0EE6F044A64482CFD2E4C729</vt:lpwstr>
  </property>
</Properties>
</file>