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omments/comment2.xml" ContentType="application/vnd.openxmlformats-officedocument.presentationml.comment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Ex1.xml" ContentType="application/vnd.ms-office.chartex+xml"/>
  <Override PartName="/ppt/charts/style9.xml" ContentType="application/vnd.ms-office.chartstyle+xml"/>
  <Override PartName="/ppt/charts/colors9.xml" ContentType="application/vnd.ms-office.chartcolorstyle+xml"/>
  <Override PartName="/ppt/notesSlides/notesSlide28.xml" ContentType="application/vnd.openxmlformats-officedocument.presentationml.notesSlide+xml"/>
  <Override PartName="/ppt/comments/comment3.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4"/>
  </p:sldMasterIdLst>
  <p:notesMasterIdLst>
    <p:notesMasterId r:id="rId57"/>
  </p:notesMasterIdLst>
  <p:sldIdLst>
    <p:sldId id="1000" r:id="rId5"/>
    <p:sldId id="955" r:id="rId6"/>
    <p:sldId id="984" r:id="rId7"/>
    <p:sldId id="967" r:id="rId8"/>
    <p:sldId id="960" r:id="rId9"/>
    <p:sldId id="274" r:id="rId10"/>
    <p:sldId id="259" r:id="rId11"/>
    <p:sldId id="1028" r:id="rId12"/>
    <p:sldId id="958" r:id="rId13"/>
    <p:sldId id="993" r:id="rId14"/>
    <p:sldId id="981" r:id="rId15"/>
    <p:sldId id="1026" r:id="rId16"/>
    <p:sldId id="1029" r:id="rId17"/>
    <p:sldId id="1023" r:id="rId18"/>
    <p:sldId id="1024" r:id="rId19"/>
    <p:sldId id="996" r:id="rId20"/>
    <p:sldId id="1030" r:id="rId21"/>
    <p:sldId id="972" r:id="rId22"/>
    <p:sldId id="976" r:id="rId23"/>
    <p:sldId id="1031" r:id="rId24"/>
    <p:sldId id="1003" r:id="rId25"/>
    <p:sldId id="266" r:id="rId26"/>
    <p:sldId id="998" r:id="rId27"/>
    <p:sldId id="1032" r:id="rId28"/>
    <p:sldId id="974" r:id="rId29"/>
    <p:sldId id="267" r:id="rId30"/>
    <p:sldId id="1022" r:id="rId31"/>
    <p:sldId id="272" r:id="rId32"/>
    <p:sldId id="269" r:id="rId33"/>
    <p:sldId id="999" r:id="rId34"/>
    <p:sldId id="270" r:id="rId35"/>
    <p:sldId id="276" r:id="rId36"/>
    <p:sldId id="1009" r:id="rId37"/>
    <p:sldId id="277" r:id="rId38"/>
    <p:sldId id="1010" r:id="rId39"/>
    <p:sldId id="1011" r:id="rId40"/>
    <p:sldId id="1012" r:id="rId41"/>
    <p:sldId id="1014" r:id="rId42"/>
    <p:sldId id="1015" r:id="rId43"/>
    <p:sldId id="1016" r:id="rId44"/>
    <p:sldId id="1017" r:id="rId45"/>
    <p:sldId id="1018" r:id="rId46"/>
    <p:sldId id="1019" r:id="rId47"/>
    <p:sldId id="1020" r:id="rId48"/>
    <p:sldId id="1021" r:id="rId49"/>
    <p:sldId id="986" r:id="rId50"/>
    <p:sldId id="987" r:id="rId51"/>
    <p:sldId id="947" r:id="rId52"/>
    <p:sldId id="948" r:id="rId53"/>
    <p:sldId id="268" r:id="rId54"/>
    <p:sldId id="991" r:id="rId55"/>
    <p:sldId id="1025"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ordeaux, Margaret D" initials="BD" lastIdx="1" clrIdx="6">
    <p:extLst>
      <p:ext uri="{19B8F6BF-5375-455C-9EA6-DF929625EA0E}">
        <p15:presenceInfo xmlns:p15="http://schemas.microsoft.com/office/powerpoint/2012/main" userId="S::margaret.bordeaux@dhhs.nc.gov::c45f4715-e1b6-4217-ae9f-d403e9471472" providerId="AD"/>
      </p:ext>
    </p:extLst>
  </p:cmAuthor>
  <p:cmAuthor id="1" name="Cox, Mary Beth" initials="CMB" lastIdx="88" clrIdx="0">
    <p:extLst>
      <p:ext uri="{19B8F6BF-5375-455C-9EA6-DF929625EA0E}">
        <p15:presenceInfo xmlns:p15="http://schemas.microsoft.com/office/powerpoint/2012/main" userId="S::MaryBeth.Cox@dhhs.nc.gov::dab48a53-bccf-46a2-b48e-b80755c1958c" providerId="AD"/>
      </p:ext>
    </p:extLst>
  </p:cmAuthor>
  <p:cmAuthor id="8" name="Jagroep, Sherani R" initials="JR" lastIdx="1" clrIdx="7">
    <p:extLst>
      <p:ext uri="{19B8F6BF-5375-455C-9EA6-DF929625EA0E}">
        <p15:presenceInfo xmlns:p15="http://schemas.microsoft.com/office/powerpoint/2012/main" userId="S::sherani.jagroep@dhhs.nc.gov::c157671d-fb38-4aa1-b31a-c7d4079490c4" providerId="AD"/>
      </p:ext>
    </p:extLst>
  </p:cmAuthor>
  <p:cmAuthor id="2" name="Patel, Amy R" initials="PAR" lastIdx="19" clrIdx="1">
    <p:extLst>
      <p:ext uri="{19B8F6BF-5375-455C-9EA6-DF929625EA0E}">
        <p15:presenceInfo xmlns:p15="http://schemas.microsoft.com/office/powerpoint/2012/main" userId="S::Amy.Patel@dhhs.nc.gov::feba485a-0e98-41a0-a852-59edb53e215a" providerId="AD"/>
      </p:ext>
    </p:extLst>
  </p:cmAuthor>
  <p:cmAuthor id="9" name="Shamasunder, Sindhu" initials="SS" lastIdx="1" clrIdx="8">
    <p:extLst>
      <p:ext uri="{19B8F6BF-5375-455C-9EA6-DF929625EA0E}">
        <p15:presenceInfo xmlns:p15="http://schemas.microsoft.com/office/powerpoint/2012/main" userId="S::sindhu.shamasunder@dhhs.nc.gov::8ba062eb-6d3f-4c05-8b5c-4523cb3b97a4" providerId="AD"/>
      </p:ext>
    </p:extLst>
  </p:cmAuthor>
  <p:cmAuthor id="3" name="Kitlas, Alyssa M" initials="KM" lastIdx="8" clrIdx="2">
    <p:extLst>
      <p:ext uri="{19B8F6BF-5375-455C-9EA6-DF929625EA0E}">
        <p15:presenceInfo xmlns:p15="http://schemas.microsoft.com/office/powerpoint/2012/main" userId="S::alyssa.kitlas@dhhs.nc.gov::792cc431-cd79-4795-bc2f-9f51d904c867" providerId="AD"/>
      </p:ext>
    </p:extLst>
  </p:cmAuthor>
  <p:cmAuthor id="4" name="Powell, Elyse S" initials="PES" lastIdx="16" clrIdx="3">
    <p:extLst>
      <p:ext uri="{19B8F6BF-5375-455C-9EA6-DF929625EA0E}">
        <p15:presenceInfo xmlns:p15="http://schemas.microsoft.com/office/powerpoint/2012/main" userId="S::Elyse.Powell@dhhs.nc.gov::fe35bf47-b49b-4e79-b00f-52255fa0589c" providerId="AD"/>
      </p:ext>
    </p:extLst>
  </p:cmAuthor>
  <p:cmAuthor id="5" name="Braun, Amy Dominello" initials="BAD" lastIdx="11" clrIdx="4">
    <p:extLst>
      <p:ext uri="{19B8F6BF-5375-455C-9EA6-DF929625EA0E}">
        <p15:presenceInfo xmlns:p15="http://schemas.microsoft.com/office/powerpoint/2012/main" userId="S-1-5-21-2744878847-1876734302-662453930-615636" providerId="AD"/>
      </p:ext>
    </p:extLst>
  </p:cmAuthor>
  <p:cmAuthor id="6" name="Amy R Patel" initials="AP" lastIdx="4" clrIdx="5">
    <p:extLst>
      <p:ext uri="{19B8F6BF-5375-455C-9EA6-DF929625EA0E}">
        <p15:presenceInfo xmlns:p15="http://schemas.microsoft.com/office/powerpoint/2012/main" userId="Amy R Pat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9A1AB"/>
    <a:srgbClr val="5C5C81"/>
    <a:srgbClr val="1A2E40"/>
    <a:srgbClr val="5E8952"/>
    <a:srgbClr val="1C678F"/>
    <a:srgbClr val="9648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3" d="100"/>
          <a:sy n="83" d="100"/>
        </p:scale>
        <p:origin x="30"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commentAuthors" Target="commentAuthors.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well, Elyse S" userId="fe35bf47-b49b-4e79-b00f-52255fa0589c" providerId="ADAL" clId="{AC65AA78-C08E-4633-8EE4-F05D3DC388A1}"/>
    <pc:docChg chg="modSld">
      <pc:chgData name="Powell, Elyse S" userId="fe35bf47-b49b-4e79-b00f-52255fa0589c" providerId="ADAL" clId="{AC65AA78-C08E-4633-8EE4-F05D3DC388A1}" dt="2021-05-06T16:56:19.599" v="8" actId="20577"/>
      <pc:docMkLst>
        <pc:docMk/>
      </pc:docMkLst>
      <pc:sldChg chg="modSp mod">
        <pc:chgData name="Powell, Elyse S" userId="fe35bf47-b49b-4e79-b00f-52255fa0589c" providerId="ADAL" clId="{AC65AA78-C08E-4633-8EE4-F05D3DC388A1}" dt="2021-05-06T16:56:19.599" v="8" actId="20577"/>
        <pc:sldMkLst>
          <pc:docMk/>
          <pc:sldMk cId="3457076190" sldId="981"/>
        </pc:sldMkLst>
        <pc:spChg chg="mod">
          <ac:chgData name="Powell, Elyse S" userId="fe35bf47-b49b-4e79-b00f-52255fa0589c" providerId="ADAL" clId="{AC65AA78-C08E-4633-8EE4-F05D3DC388A1}" dt="2021-05-06T16:56:19.599" v="8" actId="20577"/>
          <ac:spMkLst>
            <pc:docMk/>
            <pc:sldMk cId="3457076190" sldId="981"/>
            <ac:spMk id="11" creationId="{1DFF5738-C390-4622-B994-D984AD04D7F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WV5DPHSIXFP01P\Share_IV\IVP\Epi\2.%20Poisoning-Overdose\Opioid%20Action%20Plan%20Data\OAP%202.0\OAP%202.1\Unint%20Opioid%20OD%20Goal%20Slide.xlsx" TargetMode="Externa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WV5DPHSIXFP01P\Share_IV\IVP\Epi\2.%20Poisoning-Overdose\Opioid%20Action%20Plan%20Data\OAP%202.0\OAP%202.1\Unint%20Opioid%20OD%20Goal%20Slide.xlsx" TargetMode="Externa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file:///\\WV5DPHSIXFP01P\Share_IV\IVP\Epi\2.%20Poisoning-Overdose\Death%20Data%20Projects\Racial%20breakdown%20analysis\OAP%202.0%20Update\Copy%20of%20OD%20by%20Race.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file:///\\WV5DPHSIXFP01P\Share_IV\IVP\Epi\2.%20Poisoning-Overdose\Death%20Data%20Projects\Racial%20breakdown%20analysis\OAP%202.0%20Update\Copy%20of%20OD%20by%20Race.xlsx" TargetMode="External"/><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file:///\\WV5DPHSIXFP01P\Share_IV\IVP\Epi\2.%20Poisoning-Overdose\Opioid%20Action%20Plan%20Data\OAP%202.0\OAP%202.1\Copy%20of%20Unint%20Opioid%20OD%20Goal%20Slide.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WV5DPHSIXFP01P\Share_IV\IVP\Epi\2.%20Poisoning-Overdose\Death%20Data%20Projects\Racial%20breakdown%20analysis\OAP%202.0%20Update\Copy%20of%20OD%20by%20Race.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WV5DPHSIXFP01P\Share_IV\IVP\Epi\2.%20Poisoning-Overdose\Death%20Data%20Projects\Racial%20breakdown%20analysis\OAP%202.0%20Update\Copy%20of%20OD%20by%20Race.xlsx" TargetMode="External"/><Relationship Id="rId2" Type="http://schemas.microsoft.com/office/2011/relationships/chartColorStyle" Target="colors8.xml"/><Relationship Id="rId1" Type="http://schemas.microsoft.com/office/2011/relationships/chartStyle" Target="style8.xml"/></Relationships>
</file>

<file path=ppt/charts/_rels/chartEx1.xml.rels><?xml version="1.0" encoding="UTF-8" standalone="yes"?>
<Relationships xmlns="http://schemas.openxmlformats.org/package/2006/relationships"><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365915157425109"/>
          <c:y val="5.9977725374906747E-2"/>
          <c:w val="0.84759389505976512"/>
          <c:h val="0.66174842759624886"/>
        </c:manualLayout>
      </c:layout>
      <c:lineChart>
        <c:grouping val="standard"/>
        <c:varyColors val="0"/>
        <c:ser>
          <c:idx val="0"/>
          <c:order val="0"/>
          <c:tx>
            <c:strRef>
              <c:f>Sheet3!$L$35</c:f>
              <c:strCache>
                <c:ptCount val="1"/>
                <c:pt idx="0">
                  <c:v>Number of unintentional opioid-related deaths</c:v>
                </c:pt>
              </c:strCache>
            </c:strRef>
          </c:tx>
          <c:spPr>
            <a:ln w="41275" cap="rnd">
              <a:solidFill>
                <a:srgbClr val="0070C0"/>
              </a:solidFill>
              <a:round/>
            </a:ln>
            <a:effectLst/>
          </c:spPr>
          <c:marker>
            <c:symbol val="square"/>
            <c:size val="5"/>
            <c:spPr>
              <a:solidFill>
                <a:srgbClr val="0070C0"/>
              </a:solidFill>
              <a:ln w="9525">
                <a:solidFill>
                  <a:srgbClr val="0070C0"/>
                </a:solidFill>
              </a:ln>
              <a:effectLst/>
            </c:spPr>
          </c:marker>
          <c:dPt>
            <c:idx val="89"/>
            <c:marker>
              <c:symbol val="square"/>
              <c:size val="6"/>
              <c:spPr>
                <a:solidFill>
                  <a:srgbClr val="0070C0"/>
                </a:solidFill>
                <a:ln w="15875">
                  <a:noFill/>
                </a:ln>
                <a:effectLst/>
              </c:spPr>
            </c:marker>
            <c:bubble3D val="0"/>
            <c:extLst>
              <c:ext xmlns:c16="http://schemas.microsoft.com/office/drawing/2014/chart" uri="{C3380CC4-5D6E-409C-BE32-E72D297353CC}">
                <c16:uniqueId val="{00000005-648C-4508-8DFC-309555C36122}"/>
              </c:ext>
            </c:extLst>
          </c:dPt>
          <c:cat>
            <c:strRef>
              <c:f>Sheet3!$K$36:$K$131</c:f>
              <c:strCache>
                <c:ptCount val="96"/>
                <c:pt idx="4">
                  <c:v>1999</c:v>
                </c:pt>
                <c:pt idx="5">
                  <c:v>1999 Q2</c:v>
                </c:pt>
                <c:pt idx="6">
                  <c:v>1999 Q3</c:v>
                </c:pt>
                <c:pt idx="7">
                  <c:v>1999 Q4</c:v>
                </c:pt>
                <c:pt idx="8">
                  <c:v>2000</c:v>
                </c:pt>
                <c:pt idx="9">
                  <c:v>2000 Q2</c:v>
                </c:pt>
                <c:pt idx="10">
                  <c:v>2000 Q3</c:v>
                </c:pt>
                <c:pt idx="11">
                  <c:v>2000 Q4</c:v>
                </c:pt>
                <c:pt idx="12">
                  <c:v>2001</c:v>
                </c:pt>
                <c:pt idx="13">
                  <c:v>2001 Q2</c:v>
                </c:pt>
                <c:pt idx="14">
                  <c:v>2001 Q3</c:v>
                </c:pt>
                <c:pt idx="15">
                  <c:v>2001 Q4</c:v>
                </c:pt>
                <c:pt idx="16">
                  <c:v>2002</c:v>
                </c:pt>
                <c:pt idx="17">
                  <c:v>2002 Q2</c:v>
                </c:pt>
                <c:pt idx="18">
                  <c:v>2002 Q3</c:v>
                </c:pt>
                <c:pt idx="19">
                  <c:v>2002 Q4</c:v>
                </c:pt>
                <c:pt idx="20">
                  <c:v>2003</c:v>
                </c:pt>
                <c:pt idx="21">
                  <c:v>2003 Q2</c:v>
                </c:pt>
                <c:pt idx="22">
                  <c:v>2003 Q3</c:v>
                </c:pt>
                <c:pt idx="23">
                  <c:v>2003 Q4</c:v>
                </c:pt>
                <c:pt idx="24">
                  <c:v>2004</c:v>
                </c:pt>
                <c:pt idx="25">
                  <c:v>2004 Q2</c:v>
                </c:pt>
                <c:pt idx="26">
                  <c:v>2004 Q3</c:v>
                </c:pt>
                <c:pt idx="27">
                  <c:v>2004 Q4</c:v>
                </c:pt>
                <c:pt idx="28">
                  <c:v>2005</c:v>
                </c:pt>
                <c:pt idx="29">
                  <c:v>2005 Q2</c:v>
                </c:pt>
                <c:pt idx="30">
                  <c:v>2005 Q3</c:v>
                </c:pt>
                <c:pt idx="31">
                  <c:v>2005 Q4</c:v>
                </c:pt>
                <c:pt idx="32">
                  <c:v>2006</c:v>
                </c:pt>
                <c:pt idx="33">
                  <c:v>2006 Q2</c:v>
                </c:pt>
                <c:pt idx="34">
                  <c:v>2006 Q3</c:v>
                </c:pt>
                <c:pt idx="35">
                  <c:v>2006 Q4</c:v>
                </c:pt>
                <c:pt idx="36">
                  <c:v>2007</c:v>
                </c:pt>
                <c:pt idx="37">
                  <c:v>2007 Q2</c:v>
                </c:pt>
                <c:pt idx="38">
                  <c:v>2007 Q3</c:v>
                </c:pt>
                <c:pt idx="39">
                  <c:v>2007 Q4</c:v>
                </c:pt>
                <c:pt idx="40">
                  <c:v>2008</c:v>
                </c:pt>
                <c:pt idx="41">
                  <c:v>2008 Q2</c:v>
                </c:pt>
                <c:pt idx="42">
                  <c:v>2008 Q3</c:v>
                </c:pt>
                <c:pt idx="43">
                  <c:v>2008 Q4</c:v>
                </c:pt>
                <c:pt idx="44">
                  <c:v>2009</c:v>
                </c:pt>
                <c:pt idx="45">
                  <c:v>2009 Q2</c:v>
                </c:pt>
                <c:pt idx="46">
                  <c:v>2009 Q3</c:v>
                </c:pt>
                <c:pt idx="47">
                  <c:v>2009 Q4</c:v>
                </c:pt>
                <c:pt idx="48">
                  <c:v>2010</c:v>
                </c:pt>
                <c:pt idx="49">
                  <c:v>2010 Q2</c:v>
                </c:pt>
                <c:pt idx="50">
                  <c:v>2010 Q3</c:v>
                </c:pt>
                <c:pt idx="51">
                  <c:v>2010 Q4</c:v>
                </c:pt>
                <c:pt idx="52">
                  <c:v>2011</c:v>
                </c:pt>
                <c:pt idx="53">
                  <c:v>2011 Q2</c:v>
                </c:pt>
                <c:pt idx="54">
                  <c:v>2011 Q3</c:v>
                </c:pt>
                <c:pt idx="55">
                  <c:v>2011 Q4</c:v>
                </c:pt>
                <c:pt idx="56">
                  <c:v>2012</c:v>
                </c:pt>
                <c:pt idx="57">
                  <c:v>2012 Q2</c:v>
                </c:pt>
                <c:pt idx="58">
                  <c:v>2012 Q3</c:v>
                </c:pt>
                <c:pt idx="59">
                  <c:v>2012 Q4</c:v>
                </c:pt>
                <c:pt idx="60">
                  <c:v>2013</c:v>
                </c:pt>
                <c:pt idx="61">
                  <c:v>2013 Q2</c:v>
                </c:pt>
                <c:pt idx="62">
                  <c:v>2013 Q3</c:v>
                </c:pt>
                <c:pt idx="63">
                  <c:v>2013 Q4</c:v>
                </c:pt>
                <c:pt idx="64">
                  <c:v>2014</c:v>
                </c:pt>
                <c:pt idx="65">
                  <c:v>2014 Q2</c:v>
                </c:pt>
                <c:pt idx="66">
                  <c:v>2014 Q3</c:v>
                </c:pt>
                <c:pt idx="67">
                  <c:v>2014 Q4</c:v>
                </c:pt>
                <c:pt idx="68">
                  <c:v>2015</c:v>
                </c:pt>
                <c:pt idx="69">
                  <c:v>2015 Q2</c:v>
                </c:pt>
                <c:pt idx="70">
                  <c:v>2015 Q3</c:v>
                </c:pt>
                <c:pt idx="71">
                  <c:v>2015 Q4</c:v>
                </c:pt>
                <c:pt idx="72">
                  <c:v>2016</c:v>
                </c:pt>
                <c:pt idx="73">
                  <c:v>2016 Q2</c:v>
                </c:pt>
                <c:pt idx="74">
                  <c:v>2016 Q3</c:v>
                </c:pt>
                <c:pt idx="75">
                  <c:v>2016 Q4</c:v>
                </c:pt>
                <c:pt idx="76">
                  <c:v>2017</c:v>
                </c:pt>
                <c:pt idx="77">
                  <c:v>2017 Q2</c:v>
                </c:pt>
                <c:pt idx="78">
                  <c:v>2017 Q3</c:v>
                </c:pt>
                <c:pt idx="79">
                  <c:v>2017 Q4</c:v>
                </c:pt>
                <c:pt idx="80">
                  <c:v>2018</c:v>
                </c:pt>
                <c:pt idx="81">
                  <c:v>2018 Q2</c:v>
                </c:pt>
                <c:pt idx="82">
                  <c:v>2018 Q3</c:v>
                </c:pt>
                <c:pt idx="83">
                  <c:v>2018 Q4</c:v>
                </c:pt>
                <c:pt idx="84">
                  <c:v>2019</c:v>
                </c:pt>
                <c:pt idx="85">
                  <c:v>2019 Q2</c:v>
                </c:pt>
                <c:pt idx="86">
                  <c:v>2019 Q3</c:v>
                </c:pt>
                <c:pt idx="87">
                  <c:v>2019 Q4</c:v>
                </c:pt>
                <c:pt idx="88">
                  <c:v>2020*</c:v>
                </c:pt>
                <c:pt idx="89">
                  <c:v>2020 Q2</c:v>
                </c:pt>
                <c:pt idx="90">
                  <c:v>2020 Q3</c:v>
                </c:pt>
                <c:pt idx="91">
                  <c:v>2020 Q4</c:v>
                </c:pt>
                <c:pt idx="92">
                  <c:v>2021</c:v>
                </c:pt>
                <c:pt idx="93">
                  <c:v>2021 Q2</c:v>
                </c:pt>
                <c:pt idx="94">
                  <c:v>2021 Q3</c:v>
                </c:pt>
                <c:pt idx="95">
                  <c:v>2021 Q4</c:v>
                </c:pt>
              </c:strCache>
            </c:strRef>
          </c:cat>
          <c:val>
            <c:numRef>
              <c:f>Sheet3!$L$36:$L$131</c:f>
              <c:numCache>
                <c:formatCode>General</c:formatCode>
                <c:ptCount val="96"/>
                <c:pt idx="4">
                  <c:v>25</c:v>
                </c:pt>
                <c:pt idx="5">
                  <c:v>25</c:v>
                </c:pt>
                <c:pt idx="6">
                  <c:v>34</c:v>
                </c:pt>
                <c:pt idx="7">
                  <c:v>30</c:v>
                </c:pt>
                <c:pt idx="8">
                  <c:v>42</c:v>
                </c:pt>
                <c:pt idx="9">
                  <c:v>48</c:v>
                </c:pt>
                <c:pt idx="10">
                  <c:v>60</c:v>
                </c:pt>
                <c:pt idx="11">
                  <c:v>56</c:v>
                </c:pt>
                <c:pt idx="12">
                  <c:v>60</c:v>
                </c:pt>
                <c:pt idx="13">
                  <c:v>62</c:v>
                </c:pt>
                <c:pt idx="14">
                  <c:v>78</c:v>
                </c:pt>
                <c:pt idx="15">
                  <c:v>64</c:v>
                </c:pt>
                <c:pt idx="16">
                  <c:v>83</c:v>
                </c:pt>
                <c:pt idx="17">
                  <c:v>90</c:v>
                </c:pt>
                <c:pt idx="18">
                  <c:v>85</c:v>
                </c:pt>
                <c:pt idx="19">
                  <c:v>93</c:v>
                </c:pt>
                <c:pt idx="20">
                  <c:v>104</c:v>
                </c:pt>
                <c:pt idx="21">
                  <c:v>108</c:v>
                </c:pt>
                <c:pt idx="22">
                  <c:v>111</c:v>
                </c:pt>
                <c:pt idx="23">
                  <c:v>120</c:v>
                </c:pt>
                <c:pt idx="24">
                  <c:v>116</c:v>
                </c:pt>
                <c:pt idx="25">
                  <c:v>126</c:v>
                </c:pt>
                <c:pt idx="26">
                  <c:v>113</c:v>
                </c:pt>
                <c:pt idx="27">
                  <c:v>134</c:v>
                </c:pt>
                <c:pt idx="28">
                  <c:v>154</c:v>
                </c:pt>
                <c:pt idx="29">
                  <c:v>134</c:v>
                </c:pt>
                <c:pt idx="30">
                  <c:v>125</c:v>
                </c:pt>
                <c:pt idx="31">
                  <c:v>163</c:v>
                </c:pt>
                <c:pt idx="32">
                  <c:v>173</c:v>
                </c:pt>
                <c:pt idx="33">
                  <c:v>161</c:v>
                </c:pt>
                <c:pt idx="34">
                  <c:v>142</c:v>
                </c:pt>
                <c:pt idx="35">
                  <c:v>130</c:v>
                </c:pt>
                <c:pt idx="36">
                  <c:v>170</c:v>
                </c:pt>
                <c:pt idx="37">
                  <c:v>147</c:v>
                </c:pt>
                <c:pt idx="38">
                  <c:v>164</c:v>
                </c:pt>
                <c:pt idx="39">
                  <c:v>168</c:v>
                </c:pt>
                <c:pt idx="40">
                  <c:v>173</c:v>
                </c:pt>
                <c:pt idx="41">
                  <c:v>186</c:v>
                </c:pt>
                <c:pt idx="42">
                  <c:v>190</c:v>
                </c:pt>
                <c:pt idx="43">
                  <c:v>191</c:v>
                </c:pt>
                <c:pt idx="44">
                  <c:v>210</c:v>
                </c:pt>
                <c:pt idx="45">
                  <c:v>180</c:v>
                </c:pt>
                <c:pt idx="46">
                  <c:v>174</c:v>
                </c:pt>
                <c:pt idx="47">
                  <c:v>153</c:v>
                </c:pt>
                <c:pt idx="48">
                  <c:v>173</c:v>
                </c:pt>
                <c:pt idx="49">
                  <c:v>155</c:v>
                </c:pt>
                <c:pt idx="50">
                  <c:v>153</c:v>
                </c:pt>
                <c:pt idx="51">
                  <c:v>167</c:v>
                </c:pt>
                <c:pt idx="52">
                  <c:v>182</c:v>
                </c:pt>
                <c:pt idx="53">
                  <c:v>175</c:v>
                </c:pt>
                <c:pt idx="54">
                  <c:v>189</c:v>
                </c:pt>
                <c:pt idx="55">
                  <c:v>167</c:v>
                </c:pt>
                <c:pt idx="56">
                  <c:v>201</c:v>
                </c:pt>
                <c:pt idx="57">
                  <c:v>156</c:v>
                </c:pt>
                <c:pt idx="58">
                  <c:v>198</c:v>
                </c:pt>
                <c:pt idx="59">
                  <c:v>176</c:v>
                </c:pt>
                <c:pt idx="60">
                  <c:v>202</c:v>
                </c:pt>
                <c:pt idx="61">
                  <c:v>167</c:v>
                </c:pt>
                <c:pt idx="62">
                  <c:v>180</c:v>
                </c:pt>
                <c:pt idx="63">
                  <c:v>172</c:v>
                </c:pt>
                <c:pt idx="64">
                  <c:v>214</c:v>
                </c:pt>
                <c:pt idx="65">
                  <c:v>194</c:v>
                </c:pt>
                <c:pt idx="66">
                  <c:v>232</c:v>
                </c:pt>
                <c:pt idx="67">
                  <c:v>213</c:v>
                </c:pt>
                <c:pt idx="68">
                  <c:v>253</c:v>
                </c:pt>
                <c:pt idx="69">
                  <c:v>264</c:v>
                </c:pt>
                <c:pt idx="70">
                  <c:v>253</c:v>
                </c:pt>
                <c:pt idx="71">
                  <c:v>287</c:v>
                </c:pt>
                <c:pt idx="72">
                  <c:v>349</c:v>
                </c:pt>
                <c:pt idx="73">
                  <c:v>376</c:v>
                </c:pt>
                <c:pt idx="74">
                  <c:v>340</c:v>
                </c:pt>
                <c:pt idx="75">
                  <c:v>342</c:v>
                </c:pt>
                <c:pt idx="76">
                  <c:v>452</c:v>
                </c:pt>
                <c:pt idx="77">
                  <c:v>470</c:v>
                </c:pt>
                <c:pt idx="78">
                  <c:v>520</c:v>
                </c:pt>
                <c:pt idx="79">
                  <c:v>442</c:v>
                </c:pt>
                <c:pt idx="80">
                  <c:v>407</c:v>
                </c:pt>
                <c:pt idx="81">
                  <c:v>455</c:v>
                </c:pt>
                <c:pt idx="82">
                  <c:v>436</c:v>
                </c:pt>
                <c:pt idx="83">
                  <c:v>420</c:v>
                </c:pt>
                <c:pt idx="84">
                  <c:v>484</c:v>
                </c:pt>
                <c:pt idx="85">
                  <c:v>449</c:v>
                </c:pt>
                <c:pt idx="86">
                  <c:v>428</c:v>
                </c:pt>
                <c:pt idx="87">
                  <c:v>447</c:v>
                </c:pt>
                <c:pt idx="88">
                  <c:v>466</c:v>
                </c:pt>
                <c:pt idx="89">
                  <c:v>568</c:v>
                </c:pt>
              </c:numCache>
            </c:numRef>
          </c:val>
          <c:smooth val="0"/>
          <c:extLst>
            <c:ext xmlns:c16="http://schemas.microsoft.com/office/drawing/2014/chart" uri="{C3380CC4-5D6E-409C-BE32-E72D297353CC}">
              <c16:uniqueId val="{00000000-7EF7-42D0-A94A-3EA1DB4369CE}"/>
            </c:ext>
          </c:extLst>
        </c:ser>
        <c:ser>
          <c:idx val="1"/>
          <c:order val="1"/>
          <c:tx>
            <c:strRef>
              <c:f>Sheet3!$M$35</c:f>
              <c:strCache>
                <c:ptCount val="1"/>
                <c:pt idx="0">
                  <c:v>Trendline (number)</c:v>
                </c:pt>
              </c:strCache>
            </c:strRef>
          </c:tx>
          <c:spPr>
            <a:ln w="28575" cap="rnd">
              <a:solidFill>
                <a:srgbClr val="A5A5A5"/>
              </a:solidFill>
              <a:prstDash val="sysDot"/>
              <a:round/>
            </a:ln>
            <a:effectLst/>
          </c:spPr>
          <c:marker>
            <c:symbol val="none"/>
          </c:marker>
          <c:dPt>
            <c:idx val="22"/>
            <c:marker>
              <c:symbol val="square"/>
              <c:size val="9"/>
              <c:spPr>
                <a:solidFill>
                  <a:schemeClr val="tx1"/>
                </a:solidFill>
                <a:ln w="9525">
                  <a:solidFill>
                    <a:schemeClr val="tx1"/>
                  </a:solidFill>
                  <a:prstDash val="sysDot"/>
                </a:ln>
                <a:effectLst/>
              </c:spPr>
            </c:marker>
            <c:bubble3D val="0"/>
            <c:extLst>
              <c:ext xmlns:c16="http://schemas.microsoft.com/office/drawing/2014/chart" uri="{C3380CC4-5D6E-409C-BE32-E72D297353CC}">
                <c16:uniqueId val="{00000001-7EF7-42D0-A94A-3EA1DB4369CE}"/>
              </c:ext>
            </c:extLst>
          </c:dPt>
          <c:dPt>
            <c:idx val="91"/>
            <c:marker>
              <c:symbol val="none"/>
            </c:marker>
            <c:bubble3D val="0"/>
            <c:extLst>
              <c:ext xmlns:c16="http://schemas.microsoft.com/office/drawing/2014/chart" uri="{C3380CC4-5D6E-409C-BE32-E72D297353CC}">
                <c16:uniqueId val="{00000002-7EF7-42D0-A94A-3EA1DB4369CE}"/>
              </c:ext>
            </c:extLst>
          </c:dPt>
          <c:dPt>
            <c:idx val="95"/>
            <c:marker>
              <c:symbol val="square"/>
              <c:size val="9"/>
              <c:spPr>
                <a:solidFill>
                  <a:sysClr val="windowText" lastClr="000000"/>
                </a:solidFill>
                <a:ln w="9525">
                  <a:solidFill>
                    <a:sysClr val="windowText" lastClr="000000"/>
                  </a:solidFill>
                </a:ln>
                <a:effectLst/>
              </c:spPr>
            </c:marker>
            <c:bubble3D val="0"/>
            <c:extLst>
              <c:ext xmlns:c16="http://schemas.microsoft.com/office/drawing/2014/chart" uri="{C3380CC4-5D6E-409C-BE32-E72D297353CC}">
                <c16:uniqueId val="{00000003-7EF7-42D0-A94A-3EA1DB4369CE}"/>
              </c:ext>
            </c:extLst>
          </c:dPt>
          <c:cat>
            <c:strRef>
              <c:f>Sheet3!$K$36:$K$131</c:f>
              <c:strCache>
                <c:ptCount val="96"/>
                <c:pt idx="4">
                  <c:v>1999</c:v>
                </c:pt>
                <c:pt idx="5">
                  <c:v>1999 Q2</c:v>
                </c:pt>
                <c:pt idx="6">
                  <c:v>1999 Q3</c:v>
                </c:pt>
                <c:pt idx="7">
                  <c:v>1999 Q4</c:v>
                </c:pt>
                <c:pt idx="8">
                  <c:v>2000</c:v>
                </c:pt>
                <c:pt idx="9">
                  <c:v>2000 Q2</c:v>
                </c:pt>
                <c:pt idx="10">
                  <c:v>2000 Q3</c:v>
                </c:pt>
                <c:pt idx="11">
                  <c:v>2000 Q4</c:v>
                </c:pt>
                <c:pt idx="12">
                  <c:v>2001</c:v>
                </c:pt>
                <c:pt idx="13">
                  <c:v>2001 Q2</c:v>
                </c:pt>
                <c:pt idx="14">
                  <c:v>2001 Q3</c:v>
                </c:pt>
                <c:pt idx="15">
                  <c:v>2001 Q4</c:v>
                </c:pt>
                <c:pt idx="16">
                  <c:v>2002</c:v>
                </c:pt>
                <c:pt idx="17">
                  <c:v>2002 Q2</c:v>
                </c:pt>
                <c:pt idx="18">
                  <c:v>2002 Q3</c:v>
                </c:pt>
                <c:pt idx="19">
                  <c:v>2002 Q4</c:v>
                </c:pt>
                <c:pt idx="20">
                  <c:v>2003</c:v>
                </c:pt>
                <c:pt idx="21">
                  <c:v>2003 Q2</c:v>
                </c:pt>
                <c:pt idx="22">
                  <c:v>2003 Q3</c:v>
                </c:pt>
                <c:pt idx="23">
                  <c:v>2003 Q4</c:v>
                </c:pt>
                <c:pt idx="24">
                  <c:v>2004</c:v>
                </c:pt>
                <c:pt idx="25">
                  <c:v>2004 Q2</c:v>
                </c:pt>
                <c:pt idx="26">
                  <c:v>2004 Q3</c:v>
                </c:pt>
                <c:pt idx="27">
                  <c:v>2004 Q4</c:v>
                </c:pt>
                <c:pt idx="28">
                  <c:v>2005</c:v>
                </c:pt>
                <c:pt idx="29">
                  <c:v>2005 Q2</c:v>
                </c:pt>
                <c:pt idx="30">
                  <c:v>2005 Q3</c:v>
                </c:pt>
                <c:pt idx="31">
                  <c:v>2005 Q4</c:v>
                </c:pt>
                <c:pt idx="32">
                  <c:v>2006</c:v>
                </c:pt>
                <c:pt idx="33">
                  <c:v>2006 Q2</c:v>
                </c:pt>
                <c:pt idx="34">
                  <c:v>2006 Q3</c:v>
                </c:pt>
                <c:pt idx="35">
                  <c:v>2006 Q4</c:v>
                </c:pt>
                <c:pt idx="36">
                  <c:v>2007</c:v>
                </c:pt>
                <c:pt idx="37">
                  <c:v>2007 Q2</c:v>
                </c:pt>
                <c:pt idx="38">
                  <c:v>2007 Q3</c:v>
                </c:pt>
                <c:pt idx="39">
                  <c:v>2007 Q4</c:v>
                </c:pt>
                <c:pt idx="40">
                  <c:v>2008</c:v>
                </c:pt>
                <c:pt idx="41">
                  <c:v>2008 Q2</c:v>
                </c:pt>
                <c:pt idx="42">
                  <c:v>2008 Q3</c:v>
                </c:pt>
                <c:pt idx="43">
                  <c:v>2008 Q4</c:v>
                </c:pt>
                <c:pt idx="44">
                  <c:v>2009</c:v>
                </c:pt>
                <c:pt idx="45">
                  <c:v>2009 Q2</c:v>
                </c:pt>
                <c:pt idx="46">
                  <c:v>2009 Q3</c:v>
                </c:pt>
                <c:pt idx="47">
                  <c:v>2009 Q4</c:v>
                </c:pt>
                <c:pt idx="48">
                  <c:v>2010</c:v>
                </c:pt>
                <c:pt idx="49">
                  <c:v>2010 Q2</c:v>
                </c:pt>
                <c:pt idx="50">
                  <c:v>2010 Q3</c:v>
                </c:pt>
                <c:pt idx="51">
                  <c:v>2010 Q4</c:v>
                </c:pt>
                <c:pt idx="52">
                  <c:v>2011</c:v>
                </c:pt>
                <c:pt idx="53">
                  <c:v>2011 Q2</c:v>
                </c:pt>
                <c:pt idx="54">
                  <c:v>2011 Q3</c:v>
                </c:pt>
                <c:pt idx="55">
                  <c:v>2011 Q4</c:v>
                </c:pt>
                <c:pt idx="56">
                  <c:v>2012</c:v>
                </c:pt>
                <c:pt idx="57">
                  <c:v>2012 Q2</c:v>
                </c:pt>
                <c:pt idx="58">
                  <c:v>2012 Q3</c:v>
                </c:pt>
                <c:pt idx="59">
                  <c:v>2012 Q4</c:v>
                </c:pt>
                <c:pt idx="60">
                  <c:v>2013</c:v>
                </c:pt>
                <c:pt idx="61">
                  <c:v>2013 Q2</c:v>
                </c:pt>
                <c:pt idx="62">
                  <c:v>2013 Q3</c:v>
                </c:pt>
                <c:pt idx="63">
                  <c:v>2013 Q4</c:v>
                </c:pt>
                <c:pt idx="64">
                  <c:v>2014</c:v>
                </c:pt>
                <c:pt idx="65">
                  <c:v>2014 Q2</c:v>
                </c:pt>
                <c:pt idx="66">
                  <c:v>2014 Q3</c:v>
                </c:pt>
                <c:pt idx="67">
                  <c:v>2014 Q4</c:v>
                </c:pt>
                <c:pt idx="68">
                  <c:v>2015</c:v>
                </c:pt>
                <c:pt idx="69">
                  <c:v>2015 Q2</c:v>
                </c:pt>
                <c:pt idx="70">
                  <c:v>2015 Q3</c:v>
                </c:pt>
                <c:pt idx="71">
                  <c:v>2015 Q4</c:v>
                </c:pt>
                <c:pt idx="72">
                  <c:v>2016</c:v>
                </c:pt>
                <c:pt idx="73">
                  <c:v>2016 Q2</c:v>
                </c:pt>
                <c:pt idx="74">
                  <c:v>2016 Q3</c:v>
                </c:pt>
                <c:pt idx="75">
                  <c:v>2016 Q4</c:v>
                </c:pt>
                <c:pt idx="76">
                  <c:v>2017</c:v>
                </c:pt>
                <c:pt idx="77">
                  <c:v>2017 Q2</c:v>
                </c:pt>
                <c:pt idx="78">
                  <c:v>2017 Q3</c:v>
                </c:pt>
                <c:pt idx="79">
                  <c:v>2017 Q4</c:v>
                </c:pt>
                <c:pt idx="80">
                  <c:v>2018</c:v>
                </c:pt>
                <c:pt idx="81">
                  <c:v>2018 Q2</c:v>
                </c:pt>
                <c:pt idx="82">
                  <c:v>2018 Q3</c:v>
                </c:pt>
                <c:pt idx="83">
                  <c:v>2018 Q4</c:v>
                </c:pt>
                <c:pt idx="84">
                  <c:v>2019</c:v>
                </c:pt>
                <c:pt idx="85">
                  <c:v>2019 Q2</c:v>
                </c:pt>
                <c:pt idx="86">
                  <c:v>2019 Q3</c:v>
                </c:pt>
                <c:pt idx="87">
                  <c:v>2019 Q4</c:v>
                </c:pt>
                <c:pt idx="88">
                  <c:v>2020*</c:v>
                </c:pt>
                <c:pt idx="89">
                  <c:v>2020 Q2</c:v>
                </c:pt>
                <c:pt idx="90">
                  <c:v>2020 Q3</c:v>
                </c:pt>
                <c:pt idx="91">
                  <c:v>2020 Q4</c:v>
                </c:pt>
                <c:pt idx="92">
                  <c:v>2021</c:v>
                </c:pt>
                <c:pt idx="93">
                  <c:v>2021 Q2</c:v>
                </c:pt>
                <c:pt idx="94">
                  <c:v>2021 Q3</c:v>
                </c:pt>
                <c:pt idx="95">
                  <c:v>2021 Q4</c:v>
                </c:pt>
              </c:strCache>
            </c:strRef>
          </c:cat>
          <c:val>
            <c:numRef>
              <c:f>Sheet3!$M$36:$M$131</c:f>
              <c:numCache>
                <c:formatCode>General</c:formatCode>
                <c:ptCount val="96"/>
                <c:pt idx="60" formatCode="0.0">
                  <c:v>143.78700000000001</c:v>
                </c:pt>
                <c:pt idx="61" formatCode="0.0">
                  <c:v>157.024</c:v>
                </c:pt>
                <c:pt idx="62" formatCode="0.0">
                  <c:v>170.26100000000002</c:v>
                </c:pt>
                <c:pt idx="63" formatCode="0.0">
                  <c:v>183.49800000000002</c:v>
                </c:pt>
                <c:pt idx="64" formatCode="0.0">
                  <c:v>196.73500000000001</c:v>
                </c:pt>
                <c:pt idx="65" formatCode="0.0">
                  <c:v>209.97200000000001</c:v>
                </c:pt>
                <c:pt idx="66" formatCode="0.0">
                  <c:v>223.209</c:v>
                </c:pt>
                <c:pt idx="67" formatCode="0.0">
                  <c:v>236.44600000000003</c:v>
                </c:pt>
                <c:pt idx="68" formatCode="0.0">
                  <c:v>249.68299999999999</c:v>
                </c:pt>
                <c:pt idx="69" formatCode="0.0">
                  <c:v>262.92</c:v>
                </c:pt>
                <c:pt idx="70" formatCode="0.0">
                  <c:v>276.15700000000004</c:v>
                </c:pt>
                <c:pt idx="71" formatCode="0.0">
                  <c:v>289.39400000000001</c:v>
                </c:pt>
                <c:pt idx="72" formatCode="0.0">
                  <c:v>302.63099999999997</c:v>
                </c:pt>
                <c:pt idx="73" formatCode="0.0">
                  <c:v>315.86800000000005</c:v>
                </c:pt>
                <c:pt idx="74" formatCode="0.0">
                  <c:v>329.10500000000002</c:v>
                </c:pt>
                <c:pt idx="75" formatCode="0.0">
                  <c:v>342.34199999999998</c:v>
                </c:pt>
                <c:pt idx="76" formatCode="0.0">
                  <c:v>355.57900000000001</c:v>
                </c:pt>
                <c:pt idx="77" formatCode="0.0">
                  <c:v>368.81600000000003</c:v>
                </c:pt>
                <c:pt idx="78" formatCode="0.0">
                  <c:v>382.053</c:v>
                </c:pt>
                <c:pt idx="79" formatCode="0.0">
                  <c:v>395.29</c:v>
                </c:pt>
                <c:pt idx="80" formatCode="0.0">
                  <c:v>408.52699999999999</c:v>
                </c:pt>
                <c:pt idx="81" formatCode="0.0">
                  <c:v>421.76400000000001</c:v>
                </c:pt>
                <c:pt idx="82" formatCode="0.0">
                  <c:v>435.00100000000003</c:v>
                </c:pt>
                <c:pt idx="83" formatCode="0.0">
                  <c:v>448.238</c:v>
                </c:pt>
                <c:pt idx="84" formatCode="0.0">
                  <c:v>461.47500000000002</c:v>
                </c:pt>
                <c:pt idx="85" formatCode="0.0">
                  <c:v>474.71199999999999</c:v>
                </c:pt>
                <c:pt idx="86" formatCode="0.0">
                  <c:v>487.94900000000001</c:v>
                </c:pt>
                <c:pt idx="87" formatCode="0.0">
                  <c:v>501.18600000000004</c:v>
                </c:pt>
                <c:pt idx="88" formatCode="0.0">
                  <c:v>514.423</c:v>
                </c:pt>
                <c:pt idx="89" formatCode="0.0">
                  <c:v>527.66000000000008</c:v>
                </c:pt>
                <c:pt idx="90" formatCode="0.0">
                  <c:v>540.89699999999993</c:v>
                </c:pt>
                <c:pt idx="91" formatCode="0.0">
                  <c:v>554.13400000000001</c:v>
                </c:pt>
                <c:pt idx="92" formatCode="0.0">
                  <c:v>567.37100000000009</c:v>
                </c:pt>
                <c:pt idx="93" formatCode="0.0">
                  <c:v>580.60799999999995</c:v>
                </c:pt>
                <c:pt idx="94" formatCode="0.0">
                  <c:v>593.84500000000003</c:v>
                </c:pt>
                <c:pt idx="95" formatCode="0.0">
                  <c:v>607.08199999999999</c:v>
                </c:pt>
              </c:numCache>
            </c:numRef>
          </c:val>
          <c:smooth val="0"/>
          <c:extLst>
            <c:ext xmlns:c16="http://schemas.microsoft.com/office/drawing/2014/chart" uri="{C3380CC4-5D6E-409C-BE32-E72D297353CC}">
              <c16:uniqueId val="{00000004-7EF7-42D0-A94A-3EA1DB4369CE}"/>
            </c:ext>
          </c:extLst>
        </c:ser>
        <c:ser>
          <c:idx val="2"/>
          <c:order val="2"/>
          <c:tx>
            <c:strRef>
              <c:f>Sheet3!$N$35</c:f>
              <c:strCache>
                <c:ptCount val="1"/>
                <c:pt idx="0">
                  <c:v>Goal         (number)</c:v>
                </c:pt>
              </c:strCache>
            </c:strRef>
          </c:tx>
          <c:spPr>
            <a:ln w="28575" cap="rnd">
              <a:solidFill>
                <a:schemeClr val="accent3"/>
              </a:solidFill>
              <a:round/>
            </a:ln>
            <a:effectLst/>
          </c:spPr>
          <c:marker>
            <c:symbol val="triangle"/>
            <c:size val="12"/>
            <c:spPr>
              <a:solidFill>
                <a:srgbClr val="C00000"/>
              </a:solidFill>
              <a:ln w="9525">
                <a:solidFill>
                  <a:srgbClr val="C00000"/>
                </a:solidFill>
              </a:ln>
              <a:effectLst/>
            </c:spPr>
          </c:marker>
          <c:dPt>
            <c:idx val="22"/>
            <c:marker>
              <c:symbol val="diamond"/>
              <c:size val="12"/>
              <c:spPr>
                <a:solidFill>
                  <a:srgbClr val="C00000"/>
                </a:solidFill>
                <a:ln w="9525">
                  <a:solidFill>
                    <a:srgbClr val="C00000"/>
                  </a:solidFill>
                </a:ln>
                <a:effectLst/>
              </c:spPr>
            </c:marker>
            <c:bubble3D val="0"/>
            <c:extLst>
              <c:ext xmlns:c16="http://schemas.microsoft.com/office/drawing/2014/chart" uri="{C3380CC4-5D6E-409C-BE32-E72D297353CC}">
                <c16:uniqueId val="{00000005-7EF7-42D0-A94A-3EA1DB4369CE}"/>
              </c:ext>
            </c:extLst>
          </c:dPt>
          <c:dPt>
            <c:idx val="91"/>
            <c:marker>
              <c:symbol val="diamond"/>
              <c:size val="12"/>
              <c:spPr>
                <a:solidFill>
                  <a:srgbClr val="C00000"/>
                </a:solidFill>
                <a:ln w="9525">
                  <a:solidFill>
                    <a:srgbClr val="C00000"/>
                  </a:solidFill>
                </a:ln>
                <a:effectLst/>
              </c:spPr>
            </c:marker>
            <c:bubble3D val="0"/>
            <c:extLst>
              <c:ext xmlns:c16="http://schemas.microsoft.com/office/drawing/2014/chart" uri="{C3380CC4-5D6E-409C-BE32-E72D297353CC}">
                <c16:uniqueId val="{00000006-7EF7-42D0-A94A-3EA1DB4369CE}"/>
              </c:ext>
            </c:extLst>
          </c:dPt>
          <c:cat>
            <c:strRef>
              <c:f>Sheet3!$K$36:$K$131</c:f>
              <c:strCache>
                <c:ptCount val="96"/>
                <c:pt idx="4">
                  <c:v>1999</c:v>
                </c:pt>
                <c:pt idx="5">
                  <c:v>1999 Q2</c:v>
                </c:pt>
                <c:pt idx="6">
                  <c:v>1999 Q3</c:v>
                </c:pt>
                <c:pt idx="7">
                  <c:v>1999 Q4</c:v>
                </c:pt>
                <c:pt idx="8">
                  <c:v>2000</c:v>
                </c:pt>
                <c:pt idx="9">
                  <c:v>2000 Q2</c:v>
                </c:pt>
                <c:pt idx="10">
                  <c:v>2000 Q3</c:v>
                </c:pt>
                <c:pt idx="11">
                  <c:v>2000 Q4</c:v>
                </c:pt>
                <c:pt idx="12">
                  <c:v>2001</c:v>
                </c:pt>
                <c:pt idx="13">
                  <c:v>2001 Q2</c:v>
                </c:pt>
                <c:pt idx="14">
                  <c:v>2001 Q3</c:v>
                </c:pt>
                <c:pt idx="15">
                  <c:v>2001 Q4</c:v>
                </c:pt>
                <c:pt idx="16">
                  <c:v>2002</c:v>
                </c:pt>
                <c:pt idx="17">
                  <c:v>2002 Q2</c:v>
                </c:pt>
                <c:pt idx="18">
                  <c:v>2002 Q3</c:v>
                </c:pt>
                <c:pt idx="19">
                  <c:v>2002 Q4</c:v>
                </c:pt>
                <c:pt idx="20">
                  <c:v>2003</c:v>
                </c:pt>
                <c:pt idx="21">
                  <c:v>2003 Q2</c:v>
                </c:pt>
                <c:pt idx="22">
                  <c:v>2003 Q3</c:v>
                </c:pt>
                <c:pt idx="23">
                  <c:v>2003 Q4</c:v>
                </c:pt>
                <c:pt idx="24">
                  <c:v>2004</c:v>
                </c:pt>
                <c:pt idx="25">
                  <c:v>2004 Q2</c:v>
                </c:pt>
                <c:pt idx="26">
                  <c:v>2004 Q3</c:v>
                </c:pt>
                <c:pt idx="27">
                  <c:v>2004 Q4</c:v>
                </c:pt>
                <c:pt idx="28">
                  <c:v>2005</c:v>
                </c:pt>
                <c:pt idx="29">
                  <c:v>2005 Q2</c:v>
                </c:pt>
                <c:pt idx="30">
                  <c:v>2005 Q3</c:v>
                </c:pt>
                <c:pt idx="31">
                  <c:v>2005 Q4</c:v>
                </c:pt>
                <c:pt idx="32">
                  <c:v>2006</c:v>
                </c:pt>
                <c:pt idx="33">
                  <c:v>2006 Q2</c:v>
                </c:pt>
                <c:pt idx="34">
                  <c:v>2006 Q3</c:v>
                </c:pt>
                <c:pt idx="35">
                  <c:v>2006 Q4</c:v>
                </c:pt>
                <c:pt idx="36">
                  <c:v>2007</c:v>
                </c:pt>
                <c:pt idx="37">
                  <c:v>2007 Q2</c:v>
                </c:pt>
                <c:pt idx="38">
                  <c:v>2007 Q3</c:v>
                </c:pt>
                <c:pt idx="39">
                  <c:v>2007 Q4</c:v>
                </c:pt>
                <c:pt idx="40">
                  <c:v>2008</c:v>
                </c:pt>
                <c:pt idx="41">
                  <c:v>2008 Q2</c:v>
                </c:pt>
                <c:pt idx="42">
                  <c:v>2008 Q3</c:v>
                </c:pt>
                <c:pt idx="43">
                  <c:v>2008 Q4</c:v>
                </c:pt>
                <c:pt idx="44">
                  <c:v>2009</c:v>
                </c:pt>
                <c:pt idx="45">
                  <c:v>2009 Q2</c:v>
                </c:pt>
                <c:pt idx="46">
                  <c:v>2009 Q3</c:v>
                </c:pt>
                <c:pt idx="47">
                  <c:v>2009 Q4</c:v>
                </c:pt>
                <c:pt idx="48">
                  <c:v>2010</c:v>
                </c:pt>
                <c:pt idx="49">
                  <c:v>2010 Q2</c:v>
                </c:pt>
                <c:pt idx="50">
                  <c:v>2010 Q3</c:v>
                </c:pt>
                <c:pt idx="51">
                  <c:v>2010 Q4</c:v>
                </c:pt>
                <c:pt idx="52">
                  <c:v>2011</c:v>
                </c:pt>
                <c:pt idx="53">
                  <c:v>2011 Q2</c:v>
                </c:pt>
                <c:pt idx="54">
                  <c:v>2011 Q3</c:v>
                </c:pt>
                <c:pt idx="55">
                  <c:v>2011 Q4</c:v>
                </c:pt>
                <c:pt idx="56">
                  <c:v>2012</c:v>
                </c:pt>
                <c:pt idx="57">
                  <c:v>2012 Q2</c:v>
                </c:pt>
                <c:pt idx="58">
                  <c:v>2012 Q3</c:v>
                </c:pt>
                <c:pt idx="59">
                  <c:v>2012 Q4</c:v>
                </c:pt>
                <c:pt idx="60">
                  <c:v>2013</c:v>
                </c:pt>
                <c:pt idx="61">
                  <c:v>2013 Q2</c:v>
                </c:pt>
                <c:pt idx="62">
                  <c:v>2013 Q3</c:v>
                </c:pt>
                <c:pt idx="63">
                  <c:v>2013 Q4</c:v>
                </c:pt>
                <c:pt idx="64">
                  <c:v>2014</c:v>
                </c:pt>
                <c:pt idx="65">
                  <c:v>2014 Q2</c:v>
                </c:pt>
                <c:pt idx="66">
                  <c:v>2014 Q3</c:v>
                </c:pt>
                <c:pt idx="67">
                  <c:v>2014 Q4</c:v>
                </c:pt>
                <c:pt idx="68">
                  <c:v>2015</c:v>
                </c:pt>
                <c:pt idx="69">
                  <c:v>2015 Q2</c:v>
                </c:pt>
                <c:pt idx="70">
                  <c:v>2015 Q3</c:v>
                </c:pt>
                <c:pt idx="71">
                  <c:v>2015 Q4</c:v>
                </c:pt>
                <c:pt idx="72">
                  <c:v>2016</c:v>
                </c:pt>
                <c:pt idx="73">
                  <c:v>2016 Q2</c:v>
                </c:pt>
                <c:pt idx="74">
                  <c:v>2016 Q3</c:v>
                </c:pt>
                <c:pt idx="75">
                  <c:v>2016 Q4</c:v>
                </c:pt>
                <c:pt idx="76">
                  <c:v>2017</c:v>
                </c:pt>
                <c:pt idx="77">
                  <c:v>2017 Q2</c:v>
                </c:pt>
                <c:pt idx="78">
                  <c:v>2017 Q3</c:v>
                </c:pt>
                <c:pt idx="79">
                  <c:v>2017 Q4</c:v>
                </c:pt>
                <c:pt idx="80">
                  <c:v>2018</c:v>
                </c:pt>
                <c:pt idx="81">
                  <c:v>2018 Q2</c:v>
                </c:pt>
                <c:pt idx="82">
                  <c:v>2018 Q3</c:v>
                </c:pt>
                <c:pt idx="83">
                  <c:v>2018 Q4</c:v>
                </c:pt>
                <c:pt idx="84">
                  <c:v>2019</c:v>
                </c:pt>
                <c:pt idx="85">
                  <c:v>2019 Q2</c:v>
                </c:pt>
                <c:pt idx="86">
                  <c:v>2019 Q3</c:v>
                </c:pt>
                <c:pt idx="87">
                  <c:v>2019 Q4</c:v>
                </c:pt>
                <c:pt idx="88">
                  <c:v>2020*</c:v>
                </c:pt>
                <c:pt idx="89">
                  <c:v>2020 Q2</c:v>
                </c:pt>
                <c:pt idx="90">
                  <c:v>2020 Q3</c:v>
                </c:pt>
                <c:pt idx="91">
                  <c:v>2020 Q4</c:v>
                </c:pt>
                <c:pt idx="92">
                  <c:v>2021</c:v>
                </c:pt>
                <c:pt idx="93">
                  <c:v>2021 Q2</c:v>
                </c:pt>
                <c:pt idx="94">
                  <c:v>2021 Q3</c:v>
                </c:pt>
                <c:pt idx="95">
                  <c:v>2021 Q4</c:v>
                </c:pt>
              </c:strCache>
            </c:strRef>
          </c:cat>
          <c:val>
            <c:numRef>
              <c:f>Sheet3!$N$36:$N$131</c:f>
              <c:numCache>
                <c:formatCode>General</c:formatCode>
                <c:ptCount val="96"/>
                <c:pt idx="95" formatCode="#,##0">
                  <c:v>485.66559999999998</c:v>
                </c:pt>
              </c:numCache>
            </c:numRef>
          </c:val>
          <c:smooth val="0"/>
          <c:extLst>
            <c:ext xmlns:c16="http://schemas.microsoft.com/office/drawing/2014/chart" uri="{C3380CC4-5D6E-409C-BE32-E72D297353CC}">
              <c16:uniqueId val="{00000007-7EF7-42D0-A94A-3EA1DB4369CE}"/>
            </c:ext>
          </c:extLst>
        </c:ser>
        <c:dLbls>
          <c:showLegendKey val="0"/>
          <c:showVal val="0"/>
          <c:showCatName val="0"/>
          <c:showSerName val="0"/>
          <c:showPercent val="0"/>
          <c:showBubbleSize val="0"/>
        </c:dLbls>
        <c:marker val="1"/>
        <c:smooth val="0"/>
        <c:axId val="209596232"/>
        <c:axId val="209596560"/>
      </c:lineChart>
      <c:catAx>
        <c:axId val="209596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200" b="0" i="0" u="none" strike="noStrike" kern="1200" baseline="0">
                <a:solidFill>
                  <a:schemeClr val="tx1"/>
                </a:solidFill>
                <a:latin typeface="Franklin Gothic Book" panose="020B0503020102020204" pitchFamily="34" charset="0"/>
                <a:ea typeface="+mn-ea"/>
                <a:cs typeface="+mn-cs"/>
              </a:defRPr>
            </a:pPr>
            <a:endParaRPr lang="en-US"/>
          </a:p>
        </c:txPr>
        <c:crossAx val="209596560"/>
        <c:crosses val="autoZero"/>
        <c:auto val="1"/>
        <c:lblAlgn val="ctr"/>
        <c:lblOffset val="100"/>
        <c:tickLblSkip val="4"/>
        <c:noMultiLvlLbl val="0"/>
      </c:catAx>
      <c:valAx>
        <c:axId val="209596560"/>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solidFill>
                    <a:latin typeface="Franklin Gothic Book" panose="020B0503020102020204" pitchFamily="34" charset="0"/>
                    <a:ea typeface="+mn-ea"/>
                    <a:cs typeface="+mn-cs"/>
                  </a:defRPr>
                </a:pPr>
                <a:r>
                  <a:rPr lang="en-US"/>
                  <a:t>Number of deaths per quarter</a:t>
                </a:r>
              </a:p>
            </c:rich>
          </c:tx>
          <c:layout>
            <c:manualLayout>
              <c:xMode val="edge"/>
              <c:yMode val="edge"/>
              <c:x val="5.3827982173798146E-2"/>
              <c:y val="0.1315210460395368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solidFill>
                  <a:latin typeface="Franklin Gothic Book" panose="020B0503020102020204" pitchFamily="34"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Franklin Gothic Book" panose="020B0503020102020204" pitchFamily="34" charset="0"/>
                <a:ea typeface="+mn-ea"/>
                <a:cs typeface="+mn-cs"/>
              </a:defRPr>
            </a:pPr>
            <a:endParaRPr lang="en-US"/>
          </a:p>
        </c:txPr>
        <c:crossAx val="209596232"/>
        <c:crosses val="autoZero"/>
        <c:crossBetween val="between"/>
      </c:valAx>
      <c:spPr>
        <a:noFill/>
        <a:ln w="25400">
          <a:noFill/>
        </a:ln>
        <a:effectLst/>
      </c:spPr>
    </c:plotArea>
    <c:plotVisOnly val="1"/>
    <c:dispBlanksAs val="gap"/>
    <c:showDLblsOverMax val="0"/>
  </c:chart>
  <c:spPr>
    <a:noFill/>
    <a:ln w="9525" cap="flat" cmpd="sng" algn="ctr">
      <a:noFill/>
      <a:round/>
    </a:ln>
    <a:effectLst/>
  </c:spPr>
  <c:txPr>
    <a:bodyPr/>
    <a:lstStyle/>
    <a:p>
      <a:pPr>
        <a:defRPr sz="1200">
          <a:solidFill>
            <a:schemeClr val="tx1"/>
          </a:solidFill>
          <a:latin typeface="Franklin Gothic Book" panose="020B0503020102020204" pitchFamily="34" charset="0"/>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8254576471446392E-2"/>
          <c:y val="2.4707099522555613E-2"/>
          <c:w val="0.65771456875148215"/>
          <c:h val="0.82978865684008607"/>
        </c:manualLayout>
      </c:layout>
      <c:lineChart>
        <c:grouping val="standard"/>
        <c:varyColors val="0"/>
        <c:ser>
          <c:idx val="0"/>
          <c:order val="0"/>
          <c:tx>
            <c:strRef>
              <c:f>Sheet1!$B$1</c:f>
              <c:strCache>
                <c:ptCount val="1"/>
                <c:pt idx="0">
                  <c:v>Commonly Prescribed Opioid Medications</c:v>
                </c:pt>
              </c:strCache>
            </c:strRef>
          </c:tx>
          <c:spPr>
            <a:ln w="38083" cap="rnd">
              <a:solidFill>
                <a:schemeClr val="accent1"/>
              </a:solidFill>
              <a:round/>
            </a:ln>
            <a:effectLst/>
          </c:spPr>
          <c:marker>
            <c:symbol val="none"/>
          </c:marker>
          <c:dLbls>
            <c:dLbl>
              <c:idx val="16"/>
              <c:layout>
                <c:manualLayout>
                  <c:x val="8.557005025150223E-2"/>
                  <c:y val="8.8111280811113024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r>
                      <a:rPr lang="en-US" sz="1000" b="1">
                        <a:solidFill>
                          <a:schemeClr val="accent1"/>
                        </a:solidFill>
                      </a:rPr>
                      <a:t>Common Rx Opioids</a:t>
                    </a:r>
                    <a:r>
                      <a:rPr lang="en-US" sz="1400" b="1">
                        <a:solidFill>
                          <a:schemeClr val="accent1"/>
                        </a:solidFill>
                        <a:latin typeface="Calibri" panose="020F0502020204030204" pitchFamily="34" charset="0"/>
                        <a:cs typeface="Calibri" panose="020F0502020204030204" pitchFamily="34" charset="0"/>
                      </a:rPr>
                      <a:t>ᵜ</a:t>
                    </a:r>
                    <a:endParaRPr lang="en-US" sz="1000" b="1">
                      <a:solidFill>
                        <a:schemeClr val="accent1"/>
                      </a:solidFill>
                    </a:endParaRPr>
                  </a:p>
                </c:rich>
              </c:tx>
              <c:spPr>
                <a:noFill/>
                <a:ln>
                  <a:noFill/>
                </a:ln>
                <a:effectLst/>
              </c:spPr>
              <c:dLblPos val="r"/>
              <c:showLegendKey val="0"/>
              <c:showVal val="0"/>
              <c:showCatName val="0"/>
              <c:showSerName val="0"/>
              <c:showPercent val="0"/>
              <c:showBubbleSize val="0"/>
              <c:extLst>
                <c:ext xmlns:c15="http://schemas.microsoft.com/office/drawing/2012/chart" uri="{CE6537A1-D6FC-4f65-9D91-7224C49458BB}">
                  <c15:layout>
                    <c:manualLayout>
                      <c:w val="0.19911878203453984"/>
                      <c:h val="5.0881554557992842E-2"/>
                    </c:manualLayout>
                  </c15:layout>
                  <c15:showDataLabelsRange val="0"/>
                </c:ext>
                <c:ext xmlns:c16="http://schemas.microsoft.com/office/drawing/2014/chart" uri="{C3380CC4-5D6E-409C-BE32-E72D297353CC}">
                  <c16:uniqueId val="{00000000-29BD-40C3-A64D-3F4959F70528}"/>
                </c:ext>
              </c:extLst>
            </c:dLbl>
            <c:spPr>
              <a:noFill/>
              <a:ln>
                <a:noFill/>
              </a:ln>
              <a:effectLst/>
            </c:spPr>
            <c:txPr>
              <a:bodyPr wrap="square" lIns="38100" tIns="19050" rIns="38100" bIns="19050" anchor="ctr">
                <a:spAutoFit/>
              </a:bodyPr>
              <a:lstStyle/>
              <a:p>
                <a:pPr>
                  <a:defRPr sz="10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Sheet1!$A$2:$A$21</c:f>
              <c:numCache>
                <c:formatCode>General</c:formatCod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numCache>
            </c:numRef>
          </c:cat>
          <c:val>
            <c:numRef>
              <c:f>Sheet1!$B$2:$B$21</c:f>
              <c:numCache>
                <c:formatCode>General</c:formatCode>
                <c:ptCount val="20"/>
                <c:pt idx="0">
                  <c:v>189</c:v>
                </c:pt>
                <c:pt idx="1">
                  <c:v>239</c:v>
                </c:pt>
                <c:pt idx="2">
                  <c:v>308</c:v>
                </c:pt>
                <c:pt idx="3">
                  <c:v>374</c:v>
                </c:pt>
                <c:pt idx="4">
                  <c:v>419</c:v>
                </c:pt>
                <c:pt idx="5">
                  <c:v>495</c:v>
                </c:pt>
                <c:pt idx="6">
                  <c:v>549</c:v>
                </c:pt>
                <c:pt idx="7">
                  <c:v>608</c:v>
                </c:pt>
                <c:pt idx="8">
                  <c:v>665</c:v>
                </c:pt>
                <c:pt idx="9">
                  <c:v>629</c:v>
                </c:pt>
                <c:pt idx="10">
                  <c:v>575</c:v>
                </c:pt>
                <c:pt idx="11">
                  <c:v>588</c:v>
                </c:pt>
                <c:pt idx="12">
                  <c:v>547</c:v>
                </c:pt>
                <c:pt idx="13">
                  <c:v>525</c:v>
                </c:pt>
                <c:pt idx="14">
                  <c:v>564</c:v>
                </c:pt>
                <c:pt idx="15">
                  <c:v>640</c:v>
                </c:pt>
                <c:pt idx="16">
                  <c:v>698</c:v>
                </c:pt>
                <c:pt idx="17">
                  <c:v>682</c:v>
                </c:pt>
                <c:pt idx="18">
                  <c:v>505</c:v>
                </c:pt>
                <c:pt idx="19">
                  <c:v>436</c:v>
                </c:pt>
              </c:numCache>
            </c:numRef>
          </c:val>
          <c:smooth val="0"/>
          <c:extLst>
            <c:ext xmlns:c16="http://schemas.microsoft.com/office/drawing/2014/chart" uri="{C3380CC4-5D6E-409C-BE32-E72D297353CC}">
              <c16:uniqueId val="{00000001-C160-4743-B21C-700B0EA77B08}"/>
            </c:ext>
          </c:extLst>
        </c:ser>
        <c:ser>
          <c:idx val="1"/>
          <c:order val="1"/>
          <c:tx>
            <c:strRef>
              <c:f>Sheet1!$C$1</c:f>
              <c:strCache>
                <c:ptCount val="1"/>
                <c:pt idx="0">
                  <c:v>Illicit</c:v>
                </c:pt>
              </c:strCache>
            </c:strRef>
          </c:tx>
          <c:spPr>
            <a:ln w="38083" cap="rnd">
              <a:solidFill>
                <a:schemeClr val="accent3"/>
              </a:solidFill>
              <a:round/>
            </a:ln>
            <a:effectLst/>
          </c:spPr>
          <c:marker>
            <c:symbol val="none"/>
          </c:marker>
          <c:dLbls>
            <c:dLbl>
              <c:idx val="16"/>
              <c:layout>
                <c:manualLayout>
                  <c:x val="0.10868444749940474"/>
                  <c:y val="-0.32018539387191519"/>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r>
                      <a:rPr lang="en-US" sz="1000" b="1">
                        <a:solidFill>
                          <a:schemeClr val="accent3"/>
                        </a:solidFill>
                      </a:rPr>
                      <a:t>Heroin and/or Other Synthetic Narcotics</a:t>
                    </a:r>
                  </a:p>
                </c:rich>
              </c:tx>
              <c:spPr>
                <a:noFill/>
                <a:ln>
                  <a:noFill/>
                </a:ln>
                <a:effectLst/>
              </c:spPr>
              <c:dLblPos val="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9BD-40C3-A64D-3F4959F70528}"/>
                </c:ext>
              </c:extLst>
            </c:dLbl>
            <c:spPr>
              <a:noFill/>
              <a:ln>
                <a:noFill/>
              </a:ln>
              <a:effectLst/>
            </c:spPr>
            <c:txPr>
              <a:bodyPr wrap="square" lIns="38100" tIns="19050" rIns="38100" bIns="19050" anchor="ctr">
                <a:spAutoFit/>
              </a:bodyPr>
              <a:lstStyle/>
              <a:p>
                <a:pPr>
                  <a:defRPr sz="10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Sheet1!$A$2:$A$21</c:f>
              <c:numCache>
                <c:formatCode>General</c:formatCod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numCache>
            </c:numRef>
          </c:cat>
          <c:val>
            <c:numRef>
              <c:f>Sheet1!$C$2:$C$21</c:f>
              <c:numCache>
                <c:formatCode>General</c:formatCode>
                <c:ptCount val="20"/>
                <c:pt idx="0">
                  <c:v>88</c:v>
                </c:pt>
                <c:pt idx="1">
                  <c:v>107</c:v>
                </c:pt>
                <c:pt idx="2">
                  <c:v>96</c:v>
                </c:pt>
                <c:pt idx="3">
                  <c:v>123</c:v>
                </c:pt>
                <c:pt idx="4">
                  <c:v>159</c:v>
                </c:pt>
                <c:pt idx="5">
                  <c:v>176</c:v>
                </c:pt>
                <c:pt idx="6">
                  <c:v>159</c:v>
                </c:pt>
                <c:pt idx="7">
                  <c:v>162</c:v>
                </c:pt>
                <c:pt idx="8">
                  <c:v>188</c:v>
                </c:pt>
                <c:pt idx="9">
                  <c:v>241</c:v>
                </c:pt>
                <c:pt idx="10">
                  <c:v>203</c:v>
                </c:pt>
                <c:pt idx="11">
                  <c:v>223</c:v>
                </c:pt>
                <c:pt idx="12">
                  <c:v>287</c:v>
                </c:pt>
                <c:pt idx="13">
                  <c:v>295</c:v>
                </c:pt>
                <c:pt idx="14">
                  <c:v>450</c:v>
                </c:pt>
                <c:pt idx="15">
                  <c:v>613</c:v>
                </c:pt>
                <c:pt idx="16">
                  <c:v>966</c:v>
                </c:pt>
                <c:pt idx="17">
                  <c:v>1570</c:v>
                </c:pt>
                <c:pt idx="18">
                  <c:v>1484</c:v>
                </c:pt>
                <c:pt idx="19">
                  <c:v>1617</c:v>
                </c:pt>
              </c:numCache>
            </c:numRef>
          </c:val>
          <c:smooth val="0"/>
          <c:extLst>
            <c:ext xmlns:c16="http://schemas.microsoft.com/office/drawing/2014/chart" uri="{C3380CC4-5D6E-409C-BE32-E72D297353CC}">
              <c16:uniqueId val="{00000003-C160-4743-B21C-700B0EA77B08}"/>
            </c:ext>
          </c:extLst>
        </c:ser>
        <c:ser>
          <c:idx val="2"/>
          <c:order val="2"/>
          <c:tx>
            <c:strRef>
              <c:f>Sheet1!$D$1</c:f>
              <c:strCache>
                <c:ptCount val="1"/>
                <c:pt idx="0">
                  <c:v>Cocaine</c:v>
                </c:pt>
              </c:strCache>
            </c:strRef>
          </c:tx>
          <c:spPr>
            <a:ln w="38083" cap="rnd">
              <a:solidFill>
                <a:schemeClr val="accent4"/>
              </a:solidFill>
              <a:round/>
            </a:ln>
            <a:effectLst/>
          </c:spPr>
          <c:marker>
            <c:symbol val="none"/>
          </c:marker>
          <c:dLbls>
            <c:dLbl>
              <c:idx val="16"/>
              <c:layout>
                <c:manualLayout>
                  <c:x val="0.1013081859866255"/>
                  <c:y val="-0.17267545602637038"/>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r>
                      <a:rPr lang="en-US" sz="1000" b="1">
                        <a:solidFill>
                          <a:schemeClr val="accent4">
                            <a:lumMod val="75000"/>
                          </a:schemeClr>
                        </a:solidFill>
                      </a:rPr>
                      <a:t>Cocaine</a:t>
                    </a:r>
                  </a:p>
                </c:rich>
              </c:tx>
              <c:spPr>
                <a:noFill/>
                <a:ln>
                  <a:noFill/>
                </a:ln>
                <a:effectLst/>
              </c:spPr>
              <c:dLblPos val="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29BD-40C3-A64D-3F4959F70528}"/>
                </c:ext>
              </c:extLst>
            </c:dLbl>
            <c:spPr>
              <a:noFill/>
              <a:ln>
                <a:noFill/>
              </a:ln>
              <a:effectLst/>
            </c:spPr>
            <c:txPr>
              <a:bodyPr wrap="square" lIns="38100" tIns="19050" rIns="38100" bIns="19050" anchor="ctr">
                <a:spAutoFit/>
              </a:bodyPr>
              <a:lstStyle/>
              <a:p>
                <a:pPr>
                  <a:defRPr sz="10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Sheet1!$A$2:$A$21</c:f>
              <c:numCache>
                <c:formatCode>General</c:formatCod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numCache>
            </c:numRef>
          </c:cat>
          <c:val>
            <c:numRef>
              <c:f>Sheet1!$D$2:$D$21</c:f>
              <c:numCache>
                <c:formatCode>General</c:formatCode>
                <c:ptCount val="20"/>
                <c:pt idx="0">
                  <c:v>83</c:v>
                </c:pt>
                <c:pt idx="1">
                  <c:v>95</c:v>
                </c:pt>
                <c:pt idx="2">
                  <c:v>128</c:v>
                </c:pt>
                <c:pt idx="3">
                  <c:v>172</c:v>
                </c:pt>
                <c:pt idx="4">
                  <c:v>198</c:v>
                </c:pt>
                <c:pt idx="5">
                  <c:v>290</c:v>
                </c:pt>
                <c:pt idx="6">
                  <c:v>320</c:v>
                </c:pt>
                <c:pt idx="7">
                  <c:v>221</c:v>
                </c:pt>
                <c:pt idx="8">
                  <c:v>184</c:v>
                </c:pt>
                <c:pt idx="9">
                  <c:v>160</c:v>
                </c:pt>
                <c:pt idx="10">
                  <c:v>125</c:v>
                </c:pt>
                <c:pt idx="11">
                  <c:v>171</c:v>
                </c:pt>
                <c:pt idx="12">
                  <c:v>201</c:v>
                </c:pt>
                <c:pt idx="13">
                  <c:v>167</c:v>
                </c:pt>
                <c:pt idx="14">
                  <c:v>225</c:v>
                </c:pt>
                <c:pt idx="15">
                  <c:v>313</c:v>
                </c:pt>
                <c:pt idx="16">
                  <c:v>502</c:v>
                </c:pt>
                <c:pt idx="17">
                  <c:v>727</c:v>
                </c:pt>
                <c:pt idx="18">
                  <c:v>724</c:v>
                </c:pt>
                <c:pt idx="19">
                  <c:v>811</c:v>
                </c:pt>
              </c:numCache>
            </c:numRef>
          </c:val>
          <c:smooth val="0"/>
          <c:extLst>
            <c:ext xmlns:c16="http://schemas.microsoft.com/office/drawing/2014/chart" uri="{C3380CC4-5D6E-409C-BE32-E72D297353CC}">
              <c16:uniqueId val="{00000005-C160-4743-B21C-700B0EA77B08}"/>
            </c:ext>
          </c:extLst>
        </c:ser>
        <c:ser>
          <c:idx val="4"/>
          <c:order val="3"/>
          <c:tx>
            <c:strRef>
              <c:f>Sheet1!$F$1</c:f>
              <c:strCache>
                <c:ptCount val="1"/>
                <c:pt idx="0">
                  <c:v>Benzodizepines</c:v>
                </c:pt>
              </c:strCache>
            </c:strRef>
          </c:tx>
          <c:spPr>
            <a:ln w="38083" cap="rnd">
              <a:solidFill>
                <a:schemeClr val="accent5">
                  <a:lumMod val="60000"/>
                  <a:lumOff val="40000"/>
                </a:schemeClr>
              </a:solidFill>
              <a:round/>
            </a:ln>
            <a:effectLst/>
          </c:spPr>
          <c:marker>
            <c:symbol val="none"/>
          </c:marker>
          <c:dLbls>
            <c:dLbl>
              <c:idx val="16"/>
              <c:layout>
                <c:manualLayout>
                  <c:x val="7.4319409129488451E-2"/>
                  <c:y val="-2.3766018139354517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mn-lt"/>
                        <a:ea typeface="+mn-ea"/>
                        <a:cs typeface="+mn-cs"/>
                      </a:defRPr>
                    </a:pPr>
                    <a:r>
                      <a:rPr lang="en-US" sz="1000" b="1">
                        <a:solidFill>
                          <a:schemeClr val="accent5">
                            <a:lumMod val="60000"/>
                            <a:lumOff val="40000"/>
                          </a:schemeClr>
                        </a:solidFill>
                      </a:rPr>
                      <a:t>Benzodiazepines</a:t>
                    </a:r>
                  </a:p>
                </c:rich>
              </c:tx>
              <c:spPr>
                <a:noFill/>
                <a:ln>
                  <a:noFill/>
                </a:ln>
                <a:effectLst/>
              </c:spPr>
              <c:dLblPos val="r"/>
              <c:showLegendKey val="0"/>
              <c:showVal val="0"/>
              <c:showCatName val="0"/>
              <c:showSerName val="0"/>
              <c:showPercent val="0"/>
              <c:showBubbleSize val="0"/>
              <c:extLst>
                <c:ext xmlns:c15="http://schemas.microsoft.com/office/drawing/2012/chart" uri="{CE6537A1-D6FC-4f65-9D91-7224C49458BB}">
                  <c15:layout>
                    <c:manualLayout>
                      <c:w val="0.17065747152939748"/>
                      <c:h val="3.0352734770610075E-2"/>
                    </c:manualLayout>
                  </c15:layout>
                  <c15:showDataLabelsRange val="0"/>
                </c:ext>
                <c:ext xmlns:c16="http://schemas.microsoft.com/office/drawing/2014/chart" uri="{C3380CC4-5D6E-409C-BE32-E72D297353CC}">
                  <c16:uniqueId val="{00000003-29BD-40C3-A64D-3F4959F70528}"/>
                </c:ext>
              </c:extLst>
            </c:dLbl>
            <c:spPr>
              <a:noFill/>
              <a:ln>
                <a:noFill/>
              </a:ln>
              <a:effectLst/>
            </c:spPr>
            <c:txPr>
              <a:bodyPr wrap="square" lIns="38100" tIns="19050" rIns="38100" bIns="19050" anchor="ctr">
                <a:spAutoFit/>
              </a:bodyPr>
              <a:lstStyle/>
              <a:p>
                <a:pPr>
                  <a:defRPr sz="10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Sheet1!$A$2:$A$21</c:f>
              <c:numCache>
                <c:formatCode>General</c:formatCod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numCache>
            </c:numRef>
          </c:cat>
          <c:val>
            <c:numRef>
              <c:f>Sheet1!$F$2:$F$21</c:f>
              <c:numCache>
                <c:formatCode>General</c:formatCode>
                <c:ptCount val="20"/>
                <c:pt idx="0">
                  <c:v>29</c:v>
                </c:pt>
                <c:pt idx="1">
                  <c:v>42</c:v>
                </c:pt>
                <c:pt idx="2">
                  <c:v>28</c:v>
                </c:pt>
                <c:pt idx="3">
                  <c:v>25</c:v>
                </c:pt>
                <c:pt idx="4">
                  <c:v>21</c:v>
                </c:pt>
                <c:pt idx="5">
                  <c:v>48</c:v>
                </c:pt>
                <c:pt idx="6">
                  <c:v>60</c:v>
                </c:pt>
                <c:pt idx="7">
                  <c:v>64</c:v>
                </c:pt>
                <c:pt idx="8">
                  <c:v>82</c:v>
                </c:pt>
                <c:pt idx="9">
                  <c:v>80</c:v>
                </c:pt>
                <c:pt idx="10">
                  <c:v>116</c:v>
                </c:pt>
                <c:pt idx="11">
                  <c:v>163</c:v>
                </c:pt>
                <c:pt idx="12">
                  <c:v>156</c:v>
                </c:pt>
                <c:pt idx="13">
                  <c:v>125</c:v>
                </c:pt>
                <c:pt idx="14">
                  <c:v>282</c:v>
                </c:pt>
                <c:pt idx="15">
                  <c:v>405</c:v>
                </c:pt>
                <c:pt idx="16">
                  <c:v>528</c:v>
                </c:pt>
                <c:pt idx="17">
                  <c:v>603</c:v>
                </c:pt>
                <c:pt idx="18">
                  <c:v>499</c:v>
                </c:pt>
                <c:pt idx="19">
                  <c:v>463</c:v>
                </c:pt>
              </c:numCache>
            </c:numRef>
          </c:val>
          <c:smooth val="0"/>
          <c:extLst>
            <c:ext xmlns:c16="http://schemas.microsoft.com/office/drawing/2014/chart" uri="{C3380CC4-5D6E-409C-BE32-E72D297353CC}">
              <c16:uniqueId val="{00000007-C160-4743-B21C-700B0EA77B08}"/>
            </c:ext>
          </c:extLst>
        </c:ser>
        <c:ser>
          <c:idx val="3"/>
          <c:order val="4"/>
          <c:tx>
            <c:strRef>
              <c:f>Sheet1!$E$1</c:f>
              <c:strCache>
                <c:ptCount val="1"/>
                <c:pt idx="0">
                  <c:v>Alcohol</c:v>
                </c:pt>
              </c:strCache>
            </c:strRef>
          </c:tx>
          <c:spPr>
            <a:ln w="38083" cap="rnd">
              <a:solidFill>
                <a:srgbClr val="00B0F0"/>
              </a:solidFill>
              <a:round/>
            </a:ln>
            <a:effectLst/>
          </c:spPr>
          <c:marker>
            <c:symbol val="none"/>
          </c:marker>
          <c:dLbls>
            <c:dLbl>
              <c:idx val="16"/>
              <c:layout>
                <c:manualLayout>
                  <c:x val="0.10701309864159464"/>
                  <c:y val="-3.8443785445094497E-2"/>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r>
                      <a:rPr lang="en-US" sz="1000" b="1">
                        <a:solidFill>
                          <a:srgbClr val="00B0F0"/>
                        </a:solidFill>
                      </a:rPr>
                      <a:t>Alcohol</a:t>
                    </a:r>
                  </a:p>
                </c:rich>
              </c:tx>
              <c:spPr>
                <a:noFill/>
                <a:ln>
                  <a:noFill/>
                </a:ln>
                <a:effectLst/>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29BD-40C3-A64D-3F4959F70528}"/>
                </c:ext>
              </c:extLst>
            </c:dLbl>
            <c:spPr>
              <a:noFill/>
              <a:ln>
                <a:noFill/>
              </a:ln>
              <a:effectLst/>
            </c:spPr>
            <c:txPr>
              <a:bodyPr wrap="square" lIns="38100" tIns="19050" rIns="38100" bIns="19050" anchor="ctr">
                <a:spAutoFit/>
              </a:bodyPr>
              <a:lstStyle/>
              <a:p>
                <a:pPr>
                  <a:defRPr sz="10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Sheet1!$A$2:$A$21</c:f>
              <c:numCache>
                <c:formatCode>General</c:formatCod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numCache>
            </c:numRef>
          </c:cat>
          <c:val>
            <c:numRef>
              <c:f>Sheet1!$E$2:$E$21</c:f>
              <c:numCache>
                <c:formatCode>General</c:formatCode>
                <c:ptCount val="20"/>
                <c:pt idx="0">
                  <c:v>32</c:v>
                </c:pt>
                <c:pt idx="1">
                  <c:v>29</c:v>
                </c:pt>
                <c:pt idx="2">
                  <c:v>17</c:v>
                </c:pt>
                <c:pt idx="3">
                  <c:v>29</c:v>
                </c:pt>
                <c:pt idx="4">
                  <c:v>26</c:v>
                </c:pt>
                <c:pt idx="5">
                  <c:v>34</c:v>
                </c:pt>
                <c:pt idx="6">
                  <c:v>31</c:v>
                </c:pt>
                <c:pt idx="7">
                  <c:v>71</c:v>
                </c:pt>
                <c:pt idx="8">
                  <c:v>86</c:v>
                </c:pt>
                <c:pt idx="9">
                  <c:v>100</c:v>
                </c:pt>
                <c:pt idx="10">
                  <c:v>93</c:v>
                </c:pt>
                <c:pt idx="11">
                  <c:v>86</c:v>
                </c:pt>
                <c:pt idx="12">
                  <c:v>119</c:v>
                </c:pt>
                <c:pt idx="13">
                  <c:v>122</c:v>
                </c:pt>
                <c:pt idx="14">
                  <c:v>160</c:v>
                </c:pt>
                <c:pt idx="15">
                  <c:v>190</c:v>
                </c:pt>
                <c:pt idx="16">
                  <c:v>222</c:v>
                </c:pt>
                <c:pt idx="17">
                  <c:v>347</c:v>
                </c:pt>
                <c:pt idx="18">
                  <c:v>331</c:v>
                </c:pt>
                <c:pt idx="19">
                  <c:v>335</c:v>
                </c:pt>
              </c:numCache>
            </c:numRef>
          </c:val>
          <c:smooth val="0"/>
          <c:extLst>
            <c:ext xmlns:c16="http://schemas.microsoft.com/office/drawing/2014/chart" uri="{C3380CC4-5D6E-409C-BE32-E72D297353CC}">
              <c16:uniqueId val="{00000009-C160-4743-B21C-700B0EA77B08}"/>
            </c:ext>
          </c:extLst>
        </c:ser>
        <c:ser>
          <c:idx val="5"/>
          <c:order val="5"/>
          <c:tx>
            <c:strRef>
              <c:f>Sheet1!$G$1</c:f>
              <c:strCache>
                <c:ptCount val="1"/>
                <c:pt idx="0">
                  <c:v>Meth</c:v>
                </c:pt>
              </c:strCache>
            </c:strRef>
          </c:tx>
          <c:spPr>
            <a:ln w="38083" cap="rnd">
              <a:solidFill>
                <a:schemeClr val="accent5"/>
              </a:solidFill>
              <a:round/>
            </a:ln>
            <a:effectLst/>
          </c:spPr>
          <c:marker>
            <c:symbol val="none"/>
          </c:marker>
          <c:dLbls>
            <c:dLbl>
              <c:idx val="16"/>
              <c:layout>
                <c:manualLayout>
                  <c:x val="0.10275100740591211"/>
                  <c:y val="-0.12297287630626832"/>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r>
                      <a:rPr lang="en-US" sz="1000" b="1">
                        <a:solidFill>
                          <a:schemeClr val="accent5"/>
                        </a:solidFill>
                      </a:rPr>
                      <a:t>Psychostimulants</a:t>
                    </a:r>
                  </a:p>
                </c:rich>
              </c:tx>
              <c:spPr>
                <a:noFill/>
                <a:ln>
                  <a:noFill/>
                </a:ln>
                <a:effectLst/>
              </c:spP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29BD-40C3-A64D-3F4959F70528}"/>
                </c:ext>
              </c:extLst>
            </c:dLbl>
            <c:spPr>
              <a:noFill/>
              <a:ln>
                <a:noFill/>
              </a:ln>
              <a:effectLst/>
            </c:spPr>
            <c:txPr>
              <a:bodyPr wrap="square" lIns="38100" tIns="19050" rIns="38100" bIns="19050" anchor="ctr">
                <a:spAutoFit/>
              </a:bodyPr>
              <a:lstStyle/>
              <a:p>
                <a:pPr>
                  <a:defRPr sz="10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Sheet1!$A$2:$A$21</c:f>
              <c:numCache>
                <c:formatCode>General</c:formatCod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numCache>
            </c:numRef>
          </c:cat>
          <c:val>
            <c:numRef>
              <c:f>Sheet1!$G$2:$G$21</c:f>
              <c:numCache>
                <c:formatCode>General</c:formatCode>
                <c:ptCount val="20"/>
                <c:pt idx="0">
                  <c:v>2</c:v>
                </c:pt>
                <c:pt idx="1">
                  <c:v>4</c:v>
                </c:pt>
                <c:pt idx="2">
                  <c:v>9</c:v>
                </c:pt>
                <c:pt idx="3">
                  <c:v>8</c:v>
                </c:pt>
                <c:pt idx="4">
                  <c:v>15</c:v>
                </c:pt>
                <c:pt idx="5">
                  <c:v>19</c:v>
                </c:pt>
                <c:pt idx="6">
                  <c:v>11</c:v>
                </c:pt>
                <c:pt idx="7">
                  <c:v>14</c:v>
                </c:pt>
                <c:pt idx="8">
                  <c:v>10</c:v>
                </c:pt>
                <c:pt idx="9">
                  <c:v>10</c:v>
                </c:pt>
                <c:pt idx="10">
                  <c:v>11</c:v>
                </c:pt>
                <c:pt idx="11">
                  <c:v>18</c:v>
                </c:pt>
                <c:pt idx="12">
                  <c:v>24</c:v>
                </c:pt>
                <c:pt idx="13">
                  <c:v>30</c:v>
                </c:pt>
                <c:pt idx="14">
                  <c:v>33</c:v>
                </c:pt>
                <c:pt idx="15">
                  <c:v>65</c:v>
                </c:pt>
                <c:pt idx="16">
                  <c:v>116</c:v>
                </c:pt>
                <c:pt idx="17">
                  <c:v>184</c:v>
                </c:pt>
                <c:pt idx="18">
                  <c:v>267</c:v>
                </c:pt>
                <c:pt idx="19">
                  <c:v>354</c:v>
                </c:pt>
              </c:numCache>
            </c:numRef>
          </c:val>
          <c:smooth val="0"/>
          <c:extLst>
            <c:ext xmlns:c16="http://schemas.microsoft.com/office/drawing/2014/chart" uri="{C3380CC4-5D6E-409C-BE32-E72D297353CC}">
              <c16:uniqueId val="{0000000B-C160-4743-B21C-700B0EA77B08}"/>
            </c:ext>
          </c:extLst>
        </c:ser>
        <c:ser>
          <c:idx val="6"/>
          <c:order val="6"/>
          <c:tx>
            <c:strRef>
              <c:f>Sheet1!$H$1</c:f>
              <c:strCache>
                <c:ptCount val="1"/>
                <c:pt idx="0">
                  <c:v>Antiepileptics</c:v>
                </c:pt>
              </c:strCache>
            </c:strRef>
          </c:tx>
          <c:spPr>
            <a:ln w="38100">
              <a:solidFill>
                <a:srgbClr val="A6611A"/>
              </a:solidFill>
            </a:ln>
          </c:spPr>
          <c:marker>
            <c:symbol val="none"/>
          </c:marker>
          <c:dLbls>
            <c:dLbl>
              <c:idx val="18"/>
              <c:layout>
                <c:manualLayout>
                  <c:x val="1.947318144251808E-2"/>
                  <c:y val="4.1971875700095924E-2"/>
                </c:manualLayout>
              </c:layout>
              <c:tx>
                <c:rich>
                  <a:bodyPr/>
                  <a:lstStyle/>
                  <a:p>
                    <a:r>
                      <a:rPr lang="en-US" b="1">
                        <a:solidFill>
                          <a:srgbClr val="A6611A"/>
                        </a:solidFill>
                      </a:rPr>
                      <a:t>Antiepileptics</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29BD-40C3-A64D-3F4959F7052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Sheet1!$H$2:$H$21</c:f>
              <c:numCache>
                <c:formatCode>General</c:formatCode>
                <c:ptCount val="20"/>
                <c:pt idx="0">
                  <c:v>8</c:v>
                </c:pt>
                <c:pt idx="1">
                  <c:v>4</c:v>
                </c:pt>
                <c:pt idx="2">
                  <c:v>4</c:v>
                </c:pt>
                <c:pt idx="3">
                  <c:v>3</c:v>
                </c:pt>
                <c:pt idx="4">
                  <c:v>4</c:v>
                </c:pt>
                <c:pt idx="5">
                  <c:v>4</c:v>
                </c:pt>
                <c:pt idx="6">
                  <c:v>6</c:v>
                </c:pt>
                <c:pt idx="7">
                  <c:v>9</c:v>
                </c:pt>
                <c:pt idx="8">
                  <c:v>13</c:v>
                </c:pt>
                <c:pt idx="9">
                  <c:v>16</c:v>
                </c:pt>
                <c:pt idx="10">
                  <c:v>21</c:v>
                </c:pt>
                <c:pt idx="11">
                  <c:v>33</c:v>
                </c:pt>
                <c:pt idx="12">
                  <c:v>50</c:v>
                </c:pt>
                <c:pt idx="13">
                  <c:v>51</c:v>
                </c:pt>
                <c:pt idx="14">
                  <c:v>114</c:v>
                </c:pt>
                <c:pt idx="15">
                  <c:v>191</c:v>
                </c:pt>
                <c:pt idx="16">
                  <c:v>240</c:v>
                </c:pt>
                <c:pt idx="17">
                  <c:v>281</c:v>
                </c:pt>
                <c:pt idx="18">
                  <c:v>306</c:v>
                </c:pt>
                <c:pt idx="19">
                  <c:v>299</c:v>
                </c:pt>
              </c:numCache>
            </c:numRef>
          </c:val>
          <c:smooth val="0"/>
          <c:extLst>
            <c:ext xmlns:c16="http://schemas.microsoft.com/office/drawing/2014/chart" uri="{C3380CC4-5D6E-409C-BE32-E72D297353CC}">
              <c16:uniqueId val="{0000000D-C160-4743-B21C-700B0EA77B08}"/>
            </c:ext>
          </c:extLst>
        </c:ser>
        <c:dLbls>
          <c:showLegendKey val="0"/>
          <c:showVal val="0"/>
          <c:showCatName val="0"/>
          <c:showSerName val="0"/>
          <c:showPercent val="0"/>
          <c:showBubbleSize val="0"/>
        </c:dLbls>
        <c:smooth val="0"/>
        <c:axId val="157565648"/>
        <c:axId val="1"/>
      </c:lineChart>
      <c:catAx>
        <c:axId val="157565648"/>
        <c:scaling>
          <c:orientation val="minMax"/>
        </c:scaling>
        <c:delete val="0"/>
        <c:axPos val="b"/>
        <c:numFmt formatCode="General" sourceLinked="1"/>
        <c:majorTickMark val="none"/>
        <c:minorTickMark val="none"/>
        <c:tickLblPos val="nextTo"/>
        <c:spPr>
          <a:noFill/>
          <a:ln w="9521" cap="flat" cmpd="sng" algn="ctr">
            <a:solidFill>
              <a:schemeClr val="tx1">
                <a:lumMod val="15000"/>
                <a:lumOff val="85000"/>
              </a:schemeClr>
            </a:solidFill>
            <a:round/>
          </a:ln>
          <a:effectLst/>
        </c:spPr>
        <c:txPr>
          <a:bodyPr rot="-2700000" spcFirstLastPara="1" vertOverflow="ellipsis" wrap="square" anchor="ctr" anchorCtr="1"/>
          <a:lstStyle/>
          <a:p>
            <a:pPr>
              <a:defRPr sz="1196" b="0" i="0" u="none" strike="noStrike" kern="1200" baseline="0">
                <a:solidFill>
                  <a:schemeClr val="tx1"/>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title>
          <c:tx>
            <c:rich>
              <a:bodyPr/>
              <a:lstStyle/>
              <a:p>
                <a:pPr>
                  <a:defRPr sz="1200"/>
                </a:pPr>
                <a:r>
                  <a:rPr lang="en-US" sz="1200" b="0"/>
                  <a:t>Number of Deaths</a:t>
                </a:r>
              </a:p>
            </c:rich>
          </c:tx>
          <c:layout>
            <c:manualLayout>
              <c:xMode val="edge"/>
              <c:yMode val="edge"/>
              <c:x val="1.3138154665250755E-2"/>
              <c:y val="0.31848293797146265"/>
            </c:manualLayout>
          </c:layout>
          <c:overlay val="0"/>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6" b="0" i="0" u="none" strike="noStrike" kern="1200" baseline="0">
                <a:solidFill>
                  <a:schemeClr val="tx1"/>
                </a:solidFill>
                <a:latin typeface="+mn-lt"/>
                <a:ea typeface="+mn-ea"/>
                <a:cs typeface="+mn-cs"/>
              </a:defRPr>
            </a:pPr>
            <a:endParaRPr lang="en-US"/>
          </a:p>
        </c:txPr>
        <c:crossAx val="157565648"/>
        <c:crosses val="autoZero"/>
        <c:crossBetween val="between"/>
        <c:majorUnit val="300"/>
      </c:valAx>
      <c:spPr>
        <a:noFill/>
        <a:ln w="25389">
          <a:noFill/>
        </a:ln>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680257858397884"/>
          <c:y val="7.4019129286869656E-2"/>
          <c:w val="0.84759389505976512"/>
          <c:h val="0.66174842759624886"/>
        </c:manualLayout>
      </c:layout>
      <c:lineChart>
        <c:grouping val="standard"/>
        <c:varyColors val="0"/>
        <c:ser>
          <c:idx val="0"/>
          <c:order val="0"/>
          <c:tx>
            <c:strRef>
              <c:f>'meddrug with goal'!$L$35</c:f>
              <c:strCache>
                <c:ptCount val="1"/>
                <c:pt idx="0">
                  <c:v>Number of unintentional opioid-related deaths</c:v>
                </c:pt>
              </c:strCache>
            </c:strRef>
          </c:tx>
          <c:spPr>
            <a:ln w="41275" cap="rnd">
              <a:solidFill>
                <a:srgbClr val="0070C0"/>
              </a:solidFill>
              <a:round/>
            </a:ln>
            <a:effectLst/>
          </c:spPr>
          <c:marker>
            <c:symbol val="square"/>
            <c:size val="5"/>
            <c:spPr>
              <a:solidFill>
                <a:srgbClr val="0070C0"/>
              </a:solidFill>
              <a:ln w="9525">
                <a:solidFill>
                  <a:srgbClr val="0070C0"/>
                </a:solidFill>
              </a:ln>
              <a:effectLst/>
            </c:spPr>
          </c:marker>
          <c:cat>
            <c:strRef>
              <c:f>('meddrug with goal'!$K$36:$K$39,'meddrug with goal'!$K$84:$K$143)</c:f>
              <c:strCache>
                <c:ptCount val="64"/>
                <c:pt idx="4">
                  <c:v>2010</c:v>
                </c:pt>
                <c:pt idx="5">
                  <c:v>2010 Q2</c:v>
                </c:pt>
                <c:pt idx="6">
                  <c:v>2010 Q3</c:v>
                </c:pt>
                <c:pt idx="7">
                  <c:v>2010 Q4</c:v>
                </c:pt>
                <c:pt idx="8">
                  <c:v>2011</c:v>
                </c:pt>
                <c:pt idx="9">
                  <c:v>2011 Q2</c:v>
                </c:pt>
                <c:pt idx="10">
                  <c:v>2011 Q3</c:v>
                </c:pt>
                <c:pt idx="11">
                  <c:v>2011 Q4</c:v>
                </c:pt>
                <c:pt idx="12">
                  <c:v>2012</c:v>
                </c:pt>
                <c:pt idx="13">
                  <c:v>2012 Q2</c:v>
                </c:pt>
                <c:pt idx="14">
                  <c:v>2012 Q3</c:v>
                </c:pt>
                <c:pt idx="15">
                  <c:v>2012 Q4</c:v>
                </c:pt>
                <c:pt idx="16">
                  <c:v>2013</c:v>
                </c:pt>
                <c:pt idx="17">
                  <c:v>2013 Q2</c:v>
                </c:pt>
                <c:pt idx="18">
                  <c:v>2013 Q3</c:v>
                </c:pt>
                <c:pt idx="19">
                  <c:v>2013 Q4</c:v>
                </c:pt>
                <c:pt idx="20">
                  <c:v>2014</c:v>
                </c:pt>
                <c:pt idx="21">
                  <c:v>2014 Q2</c:v>
                </c:pt>
                <c:pt idx="22">
                  <c:v>2014 Q3</c:v>
                </c:pt>
                <c:pt idx="23">
                  <c:v>2014 Q4</c:v>
                </c:pt>
                <c:pt idx="24">
                  <c:v>2015</c:v>
                </c:pt>
                <c:pt idx="25">
                  <c:v>2015 Q2</c:v>
                </c:pt>
                <c:pt idx="26">
                  <c:v>2015 Q3</c:v>
                </c:pt>
                <c:pt idx="27">
                  <c:v>2015 Q4</c:v>
                </c:pt>
                <c:pt idx="28">
                  <c:v>2016</c:v>
                </c:pt>
                <c:pt idx="29">
                  <c:v>2016 Q2</c:v>
                </c:pt>
                <c:pt idx="30">
                  <c:v>2016 Q3</c:v>
                </c:pt>
                <c:pt idx="31">
                  <c:v>2016 Q4</c:v>
                </c:pt>
                <c:pt idx="32">
                  <c:v>2017</c:v>
                </c:pt>
                <c:pt idx="33">
                  <c:v>2017 Q2</c:v>
                </c:pt>
                <c:pt idx="34">
                  <c:v>2017 Q3</c:v>
                </c:pt>
                <c:pt idx="35">
                  <c:v>2017 Q4</c:v>
                </c:pt>
                <c:pt idx="36">
                  <c:v>2018</c:v>
                </c:pt>
                <c:pt idx="37">
                  <c:v>2018 Q2</c:v>
                </c:pt>
                <c:pt idx="38">
                  <c:v>2018 Q3</c:v>
                </c:pt>
                <c:pt idx="39">
                  <c:v>2018 Q4</c:v>
                </c:pt>
                <c:pt idx="40">
                  <c:v>2019</c:v>
                </c:pt>
                <c:pt idx="41">
                  <c:v>2019 Q2</c:v>
                </c:pt>
                <c:pt idx="42">
                  <c:v>2019 Q3</c:v>
                </c:pt>
                <c:pt idx="43">
                  <c:v>2019 Q4</c:v>
                </c:pt>
                <c:pt idx="44">
                  <c:v>2020*</c:v>
                </c:pt>
                <c:pt idx="45">
                  <c:v>2020 Q2</c:v>
                </c:pt>
                <c:pt idx="46">
                  <c:v>2020 Q3</c:v>
                </c:pt>
                <c:pt idx="47">
                  <c:v>2020 Q4</c:v>
                </c:pt>
                <c:pt idx="48">
                  <c:v>2021</c:v>
                </c:pt>
                <c:pt idx="49">
                  <c:v>2021 Q2</c:v>
                </c:pt>
                <c:pt idx="50">
                  <c:v>2021 Q3</c:v>
                </c:pt>
                <c:pt idx="51">
                  <c:v>2021 Q4</c:v>
                </c:pt>
                <c:pt idx="52">
                  <c:v>2022</c:v>
                </c:pt>
                <c:pt idx="56">
                  <c:v>2023</c:v>
                </c:pt>
                <c:pt idx="60">
                  <c:v>2024</c:v>
                </c:pt>
                <c:pt idx="61">
                  <c:v>2024</c:v>
                </c:pt>
                <c:pt idx="62">
                  <c:v>2024</c:v>
                </c:pt>
                <c:pt idx="63">
                  <c:v>2024</c:v>
                </c:pt>
              </c:strCache>
              <c:extLst/>
            </c:strRef>
          </c:cat>
          <c:val>
            <c:numRef>
              <c:f>('meddrug with goal'!$L$36:$L$39,'meddrug with goal'!$L$84:$L$143)</c:f>
              <c:numCache>
                <c:formatCode>General</c:formatCode>
                <c:ptCount val="64"/>
                <c:pt idx="4">
                  <c:v>292</c:v>
                </c:pt>
                <c:pt idx="5">
                  <c:v>272</c:v>
                </c:pt>
                <c:pt idx="6">
                  <c:v>256</c:v>
                </c:pt>
                <c:pt idx="7">
                  <c:v>251</c:v>
                </c:pt>
                <c:pt idx="8">
                  <c:v>316</c:v>
                </c:pt>
                <c:pt idx="9">
                  <c:v>305</c:v>
                </c:pt>
                <c:pt idx="10">
                  <c:v>320</c:v>
                </c:pt>
                <c:pt idx="11">
                  <c:v>281</c:v>
                </c:pt>
                <c:pt idx="12">
                  <c:v>324</c:v>
                </c:pt>
                <c:pt idx="13">
                  <c:v>299</c:v>
                </c:pt>
                <c:pt idx="14">
                  <c:v>346</c:v>
                </c:pt>
                <c:pt idx="15">
                  <c:v>309</c:v>
                </c:pt>
                <c:pt idx="16">
                  <c:v>317</c:v>
                </c:pt>
                <c:pt idx="17">
                  <c:v>303</c:v>
                </c:pt>
                <c:pt idx="18">
                  <c:v>311</c:v>
                </c:pt>
                <c:pt idx="19">
                  <c:v>298</c:v>
                </c:pt>
                <c:pt idx="20">
                  <c:v>358</c:v>
                </c:pt>
                <c:pt idx="21">
                  <c:v>313</c:v>
                </c:pt>
                <c:pt idx="22">
                  <c:v>354</c:v>
                </c:pt>
                <c:pt idx="23">
                  <c:v>330</c:v>
                </c:pt>
                <c:pt idx="24">
                  <c:v>374</c:v>
                </c:pt>
                <c:pt idx="25">
                  <c:v>369</c:v>
                </c:pt>
                <c:pt idx="26">
                  <c:v>400</c:v>
                </c:pt>
                <c:pt idx="27">
                  <c:v>423</c:v>
                </c:pt>
                <c:pt idx="28">
                  <c:v>492</c:v>
                </c:pt>
                <c:pt idx="29">
                  <c:v>507</c:v>
                </c:pt>
                <c:pt idx="30">
                  <c:v>482</c:v>
                </c:pt>
                <c:pt idx="31">
                  <c:v>484</c:v>
                </c:pt>
                <c:pt idx="32">
                  <c:v>620</c:v>
                </c:pt>
                <c:pt idx="33">
                  <c:v>625</c:v>
                </c:pt>
                <c:pt idx="34">
                  <c:v>657</c:v>
                </c:pt>
                <c:pt idx="35">
                  <c:v>572</c:v>
                </c:pt>
                <c:pt idx="36">
                  <c:v>537</c:v>
                </c:pt>
                <c:pt idx="37">
                  <c:v>611</c:v>
                </c:pt>
                <c:pt idx="38">
                  <c:v>584</c:v>
                </c:pt>
                <c:pt idx="39">
                  <c:v>569</c:v>
                </c:pt>
                <c:pt idx="40">
                  <c:v>606</c:v>
                </c:pt>
                <c:pt idx="41">
                  <c:v>596</c:v>
                </c:pt>
                <c:pt idx="42">
                  <c:v>582</c:v>
                </c:pt>
                <c:pt idx="43">
                  <c:v>568</c:v>
                </c:pt>
                <c:pt idx="44">
                  <c:v>617</c:v>
                </c:pt>
                <c:pt idx="45">
                  <c:v>688</c:v>
                </c:pt>
              </c:numCache>
              <c:extLst/>
            </c:numRef>
          </c:val>
          <c:smooth val="0"/>
          <c:extLst>
            <c:ext xmlns:c16="http://schemas.microsoft.com/office/drawing/2014/chart" uri="{C3380CC4-5D6E-409C-BE32-E72D297353CC}">
              <c16:uniqueId val="{00000000-229C-41E0-B2B6-FA4D5A839A45}"/>
            </c:ext>
          </c:extLst>
        </c:ser>
        <c:ser>
          <c:idx val="1"/>
          <c:order val="1"/>
          <c:tx>
            <c:strRef>
              <c:f>'meddrug with goal'!$M$35</c:f>
              <c:strCache>
                <c:ptCount val="1"/>
                <c:pt idx="0">
                  <c:v>Trendline (number)</c:v>
                </c:pt>
              </c:strCache>
            </c:strRef>
          </c:tx>
          <c:spPr>
            <a:ln w="28575" cap="rnd">
              <a:solidFill>
                <a:schemeClr val="accent2"/>
              </a:solidFill>
              <a:prstDash val="sysDot"/>
              <a:round/>
            </a:ln>
            <a:effectLst/>
          </c:spPr>
          <c:marker>
            <c:symbol val="none"/>
          </c:marker>
          <c:dPt>
            <c:idx val="47"/>
            <c:marker>
              <c:symbol val="none"/>
            </c:marker>
            <c:bubble3D val="0"/>
            <c:extLst>
              <c:ext xmlns:c16="http://schemas.microsoft.com/office/drawing/2014/chart" uri="{C3380CC4-5D6E-409C-BE32-E72D297353CC}">
                <c16:uniqueId val="{00000001-229C-41E0-B2B6-FA4D5A839A45}"/>
              </c:ext>
            </c:extLst>
          </c:dPt>
          <c:dPt>
            <c:idx val="59"/>
            <c:marker>
              <c:symbol val="none"/>
            </c:marker>
            <c:bubble3D val="0"/>
            <c:extLst>
              <c:ext xmlns:c16="http://schemas.microsoft.com/office/drawing/2014/chart" uri="{C3380CC4-5D6E-409C-BE32-E72D297353CC}">
                <c16:uniqueId val="{00000002-229C-41E0-B2B6-FA4D5A839A45}"/>
              </c:ext>
            </c:extLst>
          </c:dPt>
          <c:dPt>
            <c:idx val="63"/>
            <c:marker>
              <c:symbol val="square"/>
              <c:size val="9"/>
              <c:spPr>
                <a:solidFill>
                  <a:sysClr val="windowText" lastClr="000000"/>
                </a:solidFill>
                <a:ln w="9525">
                  <a:solidFill>
                    <a:sysClr val="windowText" lastClr="000000"/>
                  </a:solidFill>
                </a:ln>
                <a:effectLst/>
              </c:spPr>
            </c:marker>
            <c:bubble3D val="0"/>
            <c:extLst>
              <c:ext xmlns:c16="http://schemas.microsoft.com/office/drawing/2014/chart" uri="{C3380CC4-5D6E-409C-BE32-E72D297353CC}">
                <c16:uniqueId val="{00000003-229C-41E0-B2B6-FA4D5A839A45}"/>
              </c:ext>
            </c:extLst>
          </c:dPt>
          <c:cat>
            <c:strRef>
              <c:f>('meddrug with goal'!$K$36:$K$39,'meddrug with goal'!$K$84:$K$143)</c:f>
              <c:strCache>
                <c:ptCount val="64"/>
                <c:pt idx="4">
                  <c:v>2010</c:v>
                </c:pt>
                <c:pt idx="5">
                  <c:v>2010 Q2</c:v>
                </c:pt>
                <c:pt idx="6">
                  <c:v>2010 Q3</c:v>
                </c:pt>
                <c:pt idx="7">
                  <c:v>2010 Q4</c:v>
                </c:pt>
                <c:pt idx="8">
                  <c:v>2011</c:v>
                </c:pt>
                <c:pt idx="9">
                  <c:v>2011 Q2</c:v>
                </c:pt>
                <c:pt idx="10">
                  <c:v>2011 Q3</c:v>
                </c:pt>
                <c:pt idx="11">
                  <c:v>2011 Q4</c:v>
                </c:pt>
                <c:pt idx="12">
                  <c:v>2012</c:v>
                </c:pt>
                <c:pt idx="13">
                  <c:v>2012 Q2</c:v>
                </c:pt>
                <c:pt idx="14">
                  <c:v>2012 Q3</c:v>
                </c:pt>
                <c:pt idx="15">
                  <c:v>2012 Q4</c:v>
                </c:pt>
                <c:pt idx="16">
                  <c:v>2013</c:v>
                </c:pt>
                <c:pt idx="17">
                  <c:v>2013 Q2</c:v>
                </c:pt>
                <c:pt idx="18">
                  <c:v>2013 Q3</c:v>
                </c:pt>
                <c:pt idx="19">
                  <c:v>2013 Q4</c:v>
                </c:pt>
                <c:pt idx="20">
                  <c:v>2014</c:v>
                </c:pt>
                <c:pt idx="21">
                  <c:v>2014 Q2</c:v>
                </c:pt>
                <c:pt idx="22">
                  <c:v>2014 Q3</c:v>
                </c:pt>
                <c:pt idx="23">
                  <c:v>2014 Q4</c:v>
                </c:pt>
                <c:pt idx="24">
                  <c:v>2015</c:v>
                </c:pt>
                <c:pt idx="25">
                  <c:v>2015 Q2</c:v>
                </c:pt>
                <c:pt idx="26">
                  <c:v>2015 Q3</c:v>
                </c:pt>
                <c:pt idx="27">
                  <c:v>2015 Q4</c:v>
                </c:pt>
                <c:pt idx="28">
                  <c:v>2016</c:v>
                </c:pt>
                <c:pt idx="29">
                  <c:v>2016 Q2</c:v>
                </c:pt>
                <c:pt idx="30">
                  <c:v>2016 Q3</c:v>
                </c:pt>
                <c:pt idx="31">
                  <c:v>2016 Q4</c:v>
                </c:pt>
                <c:pt idx="32">
                  <c:v>2017</c:v>
                </c:pt>
                <c:pt idx="33">
                  <c:v>2017 Q2</c:v>
                </c:pt>
                <c:pt idx="34">
                  <c:v>2017 Q3</c:v>
                </c:pt>
                <c:pt idx="35">
                  <c:v>2017 Q4</c:v>
                </c:pt>
                <c:pt idx="36">
                  <c:v>2018</c:v>
                </c:pt>
                <c:pt idx="37">
                  <c:v>2018 Q2</c:v>
                </c:pt>
                <c:pt idx="38">
                  <c:v>2018 Q3</c:v>
                </c:pt>
                <c:pt idx="39">
                  <c:v>2018 Q4</c:v>
                </c:pt>
                <c:pt idx="40">
                  <c:v>2019</c:v>
                </c:pt>
                <c:pt idx="41">
                  <c:v>2019 Q2</c:v>
                </c:pt>
                <c:pt idx="42">
                  <c:v>2019 Q3</c:v>
                </c:pt>
                <c:pt idx="43">
                  <c:v>2019 Q4</c:v>
                </c:pt>
                <c:pt idx="44">
                  <c:v>2020*</c:v>
                </c:pt>
                <c:pt idx="45">
                  <c:v>2020 Q2</c:v>
                </c:pt>
                <c:pt idx="46">
                  <c:v>2020 Q3</c:v>
                </c:pt>
                <c:pt idx="47">
                  <c:v>2020 Q4</c:v>
                </c:pt>
                <c:pt idx="48">
                  <c:v>2021</c:v>
                </c:pt>
                <c:pt idx="49">
                  <c:v>2021 Q2</c:v>
                </c:pt>
                <c:pt idx="50">
                  <c:v>2021 Q3</c:v>
                </c:pt>
                <c:pt idx="51">
                  <c:v>2021 Q4</c:v>
                </c:pt>
                <c:pt idx="52">
                  <c:v>2022</c:v>
                </c:pt>
                <c:pt idx="56">
                  <c:v>2023</c:v>
                </c:pt>
                <c:pt idx="60">
                  <c:v>2024</c:v>
                </c:pt>
                <c:pt idx="61">
                  <c:v>2024</c:v>
                </c:pt>
                <c:pt idx="62">
                  <c:v>2024</c:v>
                </c:pt>
                <c:pt idx="63">
                  <c:v>2024</c:v>
                </c:pt>
              </c:strCache>
              <c:extLst/>
            </c:strRef>
          </c:cat>
          <c:val>
            <c:numRef>
              <c:f>('meddrug with goal'!$M$36:$M$39,'meddrug with goal'!$M$84:$M$143)</c:f>
              <c:numCache>
                <c:formatCode>General</c:formatCode>
                <c:ptCount val="64"/>
                <c:pt idx="28" formatCode="0.0">
                  <c:v>520.6069</c:v>
                </c:pt>
                <c:pt idx="29" formatCode="0.0">
                  <c:v>527.31380000000001</c:v>
                </c:pt>
                <c:pt idx="30" formatCode="0.0">
                  <c:v>534.02070000000003</c:v>
                </c:pt>
                <c:pt idx="31" formatCode="0.0">
                  <c:v>540.72759999999994</c:v>
                </c:pt>
                <c:pt idx="32" formatCode="0.0">
                  <c:v>547.43449999999996</c:v>
                </c:pt>
                <c:pt idx="33" formatCode="0.0">
                  <c:v>554.14139999999998</c:v>
                </c:pt>
                <c:pt idx="34" formatCode="0.0">
                  <c:v>560.84829999999999</c:v>
                </c:pt>
                <c:pt idx="35" formatCode="0.0">
                  <c:v>567.55520000000001</c:v>
                </c:pt>
                <c:pt idx="36" formatCode="0.0">
                  <c:v>574.26209999999992</c:v>
                </c:pt>
                <c:pt idx="37" formatCode="0.0">
                  <c:v>580.96899999999994</c:v>
                </c:pt>
                <c:pt idx="38" formatCode="0.0">
                  <c:v>587.67589999999996</c:v>
                </c:pt>
                <c:pt idx="39" formatCode="0.0">
                  <c:v>594.38279999999997</c:v>
                </c:pt>
                <c:pt idx="40" formatCode="0.0">
                  <c:v>601.08969999999999</c:v>
                </c:pt>
                <c:pt idx="41" formatCode="0.0">
                  <c:v>607.79660000000001</c:v>
                </c:pt>
                <c:pt idx="42" formatCode="0.0">
                  <c:v>614.50350000000003</c:v>
                </c:pt>
                <c:pt idx="43" formatCode="0.0">
                  <c:v>621.21039999999994</c:v>
                </c:pt>
                <c:pt idx="44" formatCode="0.0">
                  <c:v>627.91729999999995</c:v>
                </c:pt>
                <c:pt idx="45" formatCode="0.0">
                  <c:v>634.62419999999997</c:v>
                </c:pt>
                <c:pt idx="46" formatCode="0.0">
                  <c:v>641.33109999999999</c:v>
                </c:pt>
                <c:pt idx="47" formatCode="0.0">
                  <c:v>648.03800000000001</c:v>
                </c:pt>
                <c:pt idx="48" formatCode="0.0">
                  <c:v>654.74489999999992</c:v>
                </c:pt>
                <c:pt idx="49" formatCode="0.0">
                  <c:v>661.45180000000005</c:v>
                </c:pt>
                <c:pt idx="50" formatCode="0.0">
                  <c:v>668.15869999999995</c:v>
                </c:pt>
                <c:pt idx="51" formatCode="0.0">
                  <c:v>674.86559999999997</c:v>
                </c:pt>
                <c:pt idx="52" formatCode="0.0">
                  <c:v>681.57249999999999</c:v>
                </c:pt>
                <c:pt idx="53" formatCode="0.0">
                  <c:v>688.27940000000001</c:v>
                </c:pt>
                <c:pt idx="54" formatCode="0.0">
                  <c:v>694.98630000000003</c:v>
                </c:pt>
                <c:pt idx="55" formatCode="0.0">
                  <c:v>701.69319999999993</c:v>
                </c:pt>
                <c:pt idx="56" formatCode="0.0">
                  <c:v>708.40009999999995</c:v>
                </c:pt>
                <c:pt idx="57" formatCode="0.0">
                  <c:v>715.10699999999997</c:v>
                </c:pt>
                <c:pt idx="58" formatCode="0.0">
                  <c:v>721.81389999999999</c:v>
                </c:pt>
                <c:pt idx="59" formatCode="0.0">
                  <c:v>728.52080000000001</c:v>
                </c:pt>
                <c:pt idx="60" formatCode="0.0">
                  <c:v>735.22769999999991</c:v>
                </c:pt>
                <c:pt idx="61" formatCode="0.0">
                  <c:v>741.93460000000005</c:v>
                </c:pt>
                <c:pt idx="62" formatCode="0.0">
                  <c:v>748.64149999999995</c:v>
                </c:pt>
                <c:pt idx="63" formatCode="0.0">
                  <c:v>755.34839999999997</c:v>
                </c:pt>
              </c:numCache>
              <c:extLst/>
            </c:numRef>
          </c:val>
          <c:smooth val="0"/>
          <c:extLst>
            <c:ext xmlns:c16="http://schemas.microsoft.com/office/drawing/2014/chart" uri="{C3380CC4-5D6E-409C-BE32-E72D297353CC}">
              <c16:uniqueId val="{00000004-229C-41E0-B2B6-FA4D5A839A45}"/>
            </c:ext>
          </c:extLst>
        </c:ser>
        <c:ser>
          <c:idx val="2"/>
          <c:order val="2"/>
          <c:tx>
            <c:strRef>
              <c:f>'meddrug with goal'!$N$35</c:f>
              <c:strCache>
                <c:ptCount val="1"/>
                <c:pt idx="0">
                  <c:v>Goal         (number)</c:v>
                </c:pt>
              </c:strCache>
            </c:strRef>
          </c:tx>
          <c:spPr>
            <a:ln w="28575" cap="rnd">
              <a:solidFill>
                <a:schemeClr val="accent3"/>
              </a:solidFill>
              <a:round/>
            </a:ln>
            <a:effectLst/>
          </c:spPr>
          <c:marker>
            <c:symbol val="triangle"/>
            <c:size val="12"/>
            <c:spPr>
              <a:solidFill>
                <a:srgbClr val="C00000"/>
              </a:solidFill>
              <a:ln w="9525">
                <a:solidFill>
                  <a:srgbClr val="C00000"/>
                </a:solidFill>
              </a:ln>
              <a:effectLst/>
            </c:spPr>
          </c:marker>
          <c:dPt>
            <c:idx val="47"/>
            <c:marker>
              <c:symbol val="diamond"/>
              <c:size val="12"/>
              <c:spPr>
                <a:solidFill>
                  <a:srgbClr val="C00000"/>
                </a:solidFill>
                <a:ln w="9525">
                  <a:solidFill>
                    <a:srgbClr val="C00000"/>
                  </a:solidFill>
                </a:ln>
                <a:effectLst/>
              </c:spPr>
            </c:marker>
            <c:bubble3D val="0"/>
            <c:extLst>
              <c:ext xmlns:c16="http://schemas.microsoft.com/office/drawing/2014/chart" uri="{C3380CC4-5D6E-409C-BE32-E72D297353CC}">
                <c16:uniqueId val="{00000005-229C-41E0-B2B6-FA4D5A839A45}"/>
              </c:ext>
            </c:extLst>
          </c:dPt>
          <c:cat>
            <c:strRef>
              <c:f>('meddrug with goal'!$K$36:$K$39,'meddrug with goal'!$K$84:$K$143)</c:f>
              <c:strCache>
                <c:ptCount val="64"/>
                <c:pt idx="4">
                  <c:v>2010</c:v>
                </c:pt>
                <c:pt idx="5">
                  <c:v>2010 Q2</c:v>
                </c:pt>
                <c:pt idx="6">
                  <c:v>2010 Q3</c:v>
                </c:pt>
                <c:pt idx="7">
                  <c:v>2010 Q4</c:v>
                </c:pt>
                <c:pt idx="8">
                  <c:v>2011</c:v>
                </c:pt>
                <c:pt idx="9">
                  <c:v>2011 Q2</c:v>
                </c:pt>
                <c:pt idx="10">
                  <c:v>2011 Q3</c:v>
                </c:pt>
                <c:pt idx="11">
                  <c:v>2011 Q4</c:v>
                </c:pt>
                <c:pt idx="12">
                  <c:v>2012</c:v>
                </c:pt>
                <c:pt idx="13">
                  <c:v>2012 Q2</c:v>
                </c:pt>
                <c:pt idx="14">
                  <c:v>2012 Q3</c:v>
                </c:pt>
                <c:pt idx="15">
                  <c:v>2012 Q4</c:v>
                </c:pt>
                <c:pt idx="16">
                  <c:v>2013</c:v>
                </c:pt>
                <c:pt idx="17">
                  <c:v>2013 Q2</c:v>
                </c:pt>
                <c:pt idx="18">
                  <c:v>2013 Q3</c:v>
                </c:pt>
                <c:pt idx="19">
                  <c:v>2013 Q4</c:v>
                </c:pt>
                <c:pt idx="20">
                  <c:v>2014</c:v>
                </c:pt>
                <c:pt idx="21">
                  <c:v>2014 Q2</c:v>
                </c:pt>
                <c:pt idx="22">
                  <c:v>2014 Q3</c:v>
                </c:pt>
                <c:pt idx="23">
                  <c:v>2014 Q4</c:v>
                </c:pt>
                <c:pt idx="24">
                  <c:v>2015</c:v>
                </c:pt>
                <c:pt idx="25">
                  <c:v>2015 Q2</c:v>
                </c:pt>
                <c:pt idx="26">
                  <c:v>2015 Q3</c:v>
                </c:pt>
                <c:pt idx="27">
                  <c:v>2015 Q4</c:v>
                </c:pt>
                <c:pt idx="28">
                  <c:v>2016</c:v>
                </c:pt>
                <c:pt idx="29">
                  <c:v>2016 Q2</c:v>
                </c:pt>
                <c:pt idx="30">
                  <c:v>2016 Q3</c:v>
                </c:pt>
                <c:pt idx="31">
                  <c:v>2016 Q4</c:v>
                </c:pt>
                <c:pt idx="32">
                  <c:v>2017</c:v>
                </c:pt>
                <c:pt idx="33">
                  <c:v>2017 Q2</c:v>
                </c:pt>
                <c:pt idx="34">
                  <c:v>2017 Q3</c:v>
                </c:pt>
                <c:pt idx="35">
                  <c:v>2017 Q4</c:v>
                </c:pt>
                <c:pt idx="36">
                  <c:v>2018</c:v>
                </c:pt>
                <c:pt idx="37">
                  <c:v>2018 Q2</c:v>
                </c:pt>
                <c:pt idx="38">
                  <c:v>2018 Q3</c:v>
                </c:pt>
                <c:pt idx="39">
                  <c:v>2018 Q4</c:v>
                </c:pt>
                <c:pt idx="40">
                  <c:v>2019</c:v>
                </c:pt>
                <c:pt idx="41">
                  <c:v>2019 Q2</c:v>
                </c:pt>
                <c:pt idx="42">
                  <c:v>2019 Q3</c:v>
                </c:pt>
                <c:pt idx="43">
                  <c:v>2019 Q4</c:v>
                </c:pt>
                <c:pt idx="44">
                  <c:v>2020*</c:v>
                </c:pt>
                <c:pt idx="45">
                  <c:v>2020 Q2</c:v>
                </c:pt>
                <c:pt idx="46">
                  <c:v>2020 Q3</c:v>
                </c:pt>
                <c:pt idx="47">
                  <c:v>2020 Q4</c:v>
                </c:pt>
                <c:pt idx="48">
                  <c:v>2021</c:v>
                </c:pt>
                <c:pt idx="49">
                  <c:v>2021 Q2</c:v>
                </c:pt>
                <c:pt idx="50">
                  <c:v>2021 Q3</c:v>
                </c:pt>
                <c:pt idx="51">
                  <c:v>2021 Q4</c:v>
                </c:pt>
                <c:pt idx="52">
                  <c:v>2022</c:v>
                </c:pt>
                <c:pt idx="56">
                  <c:v>2023</c:v>
                </c:pt>
                <c:pt idx="60">
                  <c:v>2024</c:v>
                </c:pt>
                <c:pt idx="61">
                  <c:v>2024</c:v>
                </c:pt>
                <c:pt idx="62">
                  <c:v>2024</c:v>
                </c:pt>
                <c:pt idx="63">
                  <c:v>2024</c:v>
                </c:pt>
              </c:strCache>
              <c:extLst/>
            </c:strRef>
          </c:cat>
          <c:val>
            <c:numRef>
              <c:f>('meddrug with goal'!$N$36:$N$39,'meddrug with goal'!$N$84:$N$143)</c:f>
              <c:numCache>
                <c:formatCode>General</c:formatCode>
                <c:ptCount val="64"/>
                <c:pt idx="63" formatCode="#,##0">
                  <c:v>604.27872000000002</c:v>
                </c:pt>
              </c:numCache>
              <c:extLst/>
            </c:numRef>
          </c:val>
          <c:smooth val="0"/>
          <c:extLst>
            <c:ext xmlns:c16="http://schemas.microsoft.com/office/drawing/2014/chart" uri="{C3380CC4-5D6E-409C-BE32-E72D297353CC}">
              <c16:uniqueId val="{00000006-229C-41E0-B2B6-FA4D5A839A45}"/>
            </c:ext>
          </c:extLst>
        </c:ser>
        <c:dLbls>
          <c:showLegendKey val="0"/>
          <c:showVal val="0"/>
          <c:showCatName val="0"/>
          <c:showSerName val="0"/>
          <c:showPercent val="0"/>
          <c:showBubbleSize val="0"/>
        </c:dLbls>
        <c:marker val="1"/>
        <c:smooth val="0"/>
        <c:axId val="209596232"/>
        <c:axId val="209596560"/>
      </c:lineChart>
      <c:catAx>
        <c:axId val="209596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crossAx val="209596560"/>
        <c:crosses val="autoZero"/>
        <c:auto val="1"/>
        <c:lblAlgn val="ctr"/>
        <c:lblOffset val="100"/>
        <c:tickLblSkip val="4"/>
        <c:noMultiLvlLbl val="0"/>
      </c:catAx>
      <c:valAx>
        <c:axId val="209596560"/>
        <c:scaling>
          <c:orientation val="minMax"/>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r>
                  <a:rPr lang="en-US"/>
                  <a:t>Number of deaths per quarter</a:t>
                </a:r>
              </a:p>
            </c:rich>
          </c:tx>
          <c:layout>
            <c:manualLayout>
              <c:xMode val="edge"/>
              <c:yMode val="edge"/>
              <c:x val="3.666874571454997E-2"/>
              <c:y val="0.23426488010207167"/>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crossAx val="20959623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chemeClr val="tx1"/>
          </a:solidFill>
          <a:latin typeface="Franklin Gothic Book" panose="020B0503020102020204" pitchFamily="34" charset="0"/>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57150"/>
          </c:spPr>
          <c:dPt>
            <c:idx val="0"/>
            <c:bubble3D val="0"/>
            <c:spPr>
              <a:solidFill>
                <a:srgbClr val="D08415"/>
              </a:solidFill>
              <a:ln w="57150">
                <a:solidFill>
                  <a:schemeClr val="lt1"/>
                </a:solidFill>
              </a:ln>
              <a:effectLst/>
            </c:spPr>
            <c:extLst>
              <c:ext xmlns:c16="http://schemas.microsoft.com/office/drawing/2014/chart" uri="{C3380CC4-5D6E-409C-BE32-E72D297353CC}">
                <c16:uniqueId val="{00000001-5E6F-41A0-B9D6-68CD26472C05}"/>
              </c:ext>
            </c:extLst>
          </c:dPt>
          <c:dPt>
            <c:idx val="1"/>
            <c:bubble3D val="0"/>
            <c:spPr>
              <a:solidFill>
                <a:srgbClr val="5E8952"/>
              </a:solidFill>
              <a:ln w="57150">
                <a:solidFill>
                  <a:schemeClr val="lt1"/>
                </a:solidFill>
              </a:ln>
              <a:effectLst/>
            </c:spPr>
            <c:extLst>
              <c:ext xmlns:c16="http://schemas.microsoft.com/office/drawing/2014/chart" uri="{C3380CC4-5D6E-409C-BE32-E72D297353CC}">
                <c16:uniqueId val="{00000003-5E6F-41A0-B9D6-68CD26472C05}"/>
              </c:ext>
            </c:extLst>
          </c:dPt>
          <c:dPt>
            <c:idx val="2"/>
            <c:bubble3D val="0"/>
            <c:spPr>
              <a:solidFill>
                <a:srgbClr val="96484D"/>
              </a:solidFill>
              <a:ln w="57150">
                <a:solidFill>
                  <a:schemeClr val="lt1"/>
                </a:solidFill>
              </a:ln>
              <a:effectLst/>
            </c:spPr>
            <c:extLst>
              <c:ext xmlns:c16="http://schemas.microsoft.com/office/drawing/2014/chart" uri="{C3380CC4-5D6E-409C-BE32-E72D297353CC}">
                <c16:uniqueId val="{00000005-5E6F-41A0-B9D6-68CD26472C05}"/>
              </c:ext>
            </c:extLst>
          </c:dPt>
          <c:dPt>
            <c:idx val="3"/>
            <c:bubble3D val="0"/>
            <c:spPr>
              <a:solidFill>
                <a:srgbClr val="5C5C81"/>
              </a:solidFill>
              <a:ln w="57150">
                <a:solidFill>
                  <a:schemeClr val="lt1"/>
                </a:solidFill>
              </a:ln>
              <a:effectLst/>
            </c:spPr>
            <c:extLst>
              <c:ext xmlns:c16="http://schemas.microsoft.com/office/drawing/2014/chart" uri="{C3380CC4-5D6E-409C-BE32-E72D297353CC}">
                <c16:uniqueId val="{00000007-5E6F-41A0-B9D6-68CD26472C05}"/>
              </c:ext>
            </c:extLst>
          </c:dPt>
          <c:dPt>
            <c:idx val="4"/>
            <c:bubble3D val="0"/>
            <c:spPr>
              <a:solidFill>
                <a:srgbClr val="9B5C81"/>
              </a:solidFill>
              <a:ln w="57150">
                <a:solidFill>
                  <a:schemeClr val="lt1"/>
                </a:solidFill>
              </a:ln>
              <a:effectLst/>
            </c:spPr>
            <c:extLst>
              <c:ext xmlns:c16="http://schemas.microsoft.com/office/drawing/2014/chart" uri="{C3380CC4-5D6E-409C-BE32-E72D297353CC}">
                <c16:uniqueId val="{00000009-5E6F-41A0-B9D6-68CD26472C05}"/>
              </c:ext>
            </c:extLst>
          </c:dPt>
          <c:dPt>
            <c:idx val="5"/>
            <c:bubble3D val="0"/>
            <c:spPr>
              <a:solidFill>
                <a:srgbClr val="479FC0"/>
              </a:solidFill>
              <a:ln w="57150">
                <a:solidFill>
                  <a:schemeClr val="lt1"/>
                </a:solidFill>
              </a:ln>
              <a:effectLst/>
            </c:spPr>
            <c:extLst>
              <c:ext xmlns:c16="http://schemas.microsoft.com/office/drawing/2014/chart" uri="{C3380CC4-5D6E-409C-BE32-E72D297353CC}">
                <c16:uniqueId val="{0000000B-5E6F-41A0-B9D6-68CD26472C05}"/>
              </c:ext>
            </c:extLst>
          </c:dPt>
          <c:cat>
            <c:strRef>
              <c:f>Sheet1!$A$2:$A$7</c:f>
              <c:strCache>
                <c:ptCount val="6"/>
                <c:pt idx="0">
                  <c:v>1st Qtr</c:v>
                </c:pt>
                <c:pt idx="1">
                  <c:v>2nd Qtr</c:v>
                </c:pt>
                <c:pt idx="2">
                  <c:v>3rd Qtr</c:v>
                </c:pt>
                <c:pt idx="3">
                  <c:v>4th Qtr</c:v>
                </c:pt>
                <c:pt idx="4">
                  <c:v>5th qtr</c:v>
                </c:pt>
                <c:pt idx="5">
                  <c:v>6th qtr</c:v>
                </c:pt>
              </c:strCache>
            </c:strRef>
          </c:cat>
          <c:val>
            <c:numRef>
              <c:f>Sheet1!$B$2:$B$7</c:f>
              <c:numCache>
                <c:formatCode>General</c:formatCode>
                <c:ptCount val="6"/>
                <c:pt idx="0">
                  <c:v>60</c:v>
                </c:pt>
                <c:pt idx="1">
                  <c:v>60</c:v>
                </c:pt>
                <c:pt idx="2">
                  <c:v>60</c:v>
                </c:pt>
                <c:pt idx="3">
                  <c:v>60</c:v>
                </c:pt>
                <c:pt idx="4">
                  <c:v>60</c:v>
                </c:pt>
                <c:pt idx="5">
                  <c:v>60</c:v>
                </c:pt>
              </c:numCache>
            </c:numRef>
          </c:val>
          <c:extLst>
            <c:ext xmlns:c16="http://schemas.microsoft.com/office/drawing/2014/chart" uri="{C3380CC4-5D6E-409C-BE32-E72D297353CC}">
              <c16:uniqueId val="{0000000C-5E6F-41A0-B9D6-68CD26472C0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364858896166754E-2"/>
          <c:y val="3.642752989209682E-2"/>
          <c:w val="0.86212177312495886"/>
          <c:h val="0.87888645863711479"/>
        </c:manualLayout>
      </c:layout>
      <c:lineChart>
        <c:grouping val="standard"/>
        <c:varyColors val="0"/>
        <c:ser>
          <c:idx val="0"/>
          <c:order val="0"/>
          <c:tx>
            <c:strRef>
              <c:f>'OAP rates over time'!$B$18</c:f>
              <c:strCache>
                <c:ptCount val="1"/>
                <c:pt idx="0">
                  <c:v>Hispanic</c:v>
                </c:pt>
              </c:strCache>
            </c:strRef>
          </c:tx>
          <c:spPr>
            <a:ln w="38100" cap="rnd">
              <a:solidFill>
                <a:schemeClr val="accent1"/>
              </a:solidFill>
              <a:round/>
            </a:ln>
            <a:effectLst/>
          </c:spPr>
          <c:marker>
            <c:symbol val="none"/>
          </c:marker>
          <c:dLbls>
            <c:dLbl>
              <c:idx val="9"/>
              <c:tx>
                <c:rich>
                  <a:bodyPr/>
                  <a:lstStyle/>
                  <a:p>
                    <a:r>
                      <a:rPr lang="en-US"/>
                      <a:t>Hispanic*</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BE68-4349-8930-3F41C679DF7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'OAP rates over time'!$A$19:$A$28</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'OAP rates over time'!$B$19:$B$28</c:f>
              <c:numCache>
                <c:formatCode>General</c:formatCode>
                <c:ptCount val="10"/>
                <c:pt idx="0">
                  <c:v>1.4997750337449383</c:v>
                </c:pt>
                <c:pt idx="1">
                  <c:v>0.84093680359920953</c:v>
                </c:pt>
                <c:pt idx="2">
                  <c:v>1.8804658383998176</c:v>
                </c:pt>
                <c:pt idx="3">
                  <c:v>1.374877549968206</c:v>
                </c:pt>
                <c:pt idx="4">
                  <c:v>1.6773345141768312</c:v>
                </c:pt>
                <c:pt idx="5">
                  <c:v>2.8361305579977789</c:v>
                </c:pt>
                <c:pt idx="6">
                  <c:v>4.0762866316034501</c:v>
                </c:pt>
                <c:pt idx="7">
                  <c:v>6.3767114270668772</c:v>
                </c:pt>
                <c:pt idx="8">
                  <c:v>6.4170114974798187</c:v>
                </c:pt>
                <c:pt idx="9">
                  <c:v>6.5312966085998649</c:v>
                </c:pt>
              </c:numCache>
            </c:numRef>
          </c:val>
          <c:smooth val="0"/>
          <c:extLst>
            <c:ext xmlns:c16="http://schemas.microsoft.com/office/drawing/2014/chart" uri="{C3380CC4-5D6E-409C-BE32-E72D297353CC}">
              <c16:uniqueId val="{00000000-BE68-4349-8930-3F41C679DF76}"/>
            </c:ext>
          </c:extLst>
        </c:ser>
        <c:ser>
          <c:idx val="1"/>
          <c:order val="1"/>
          <c:tx>
            <c:strRef>
              <c:f>'OAP rates over time'!$C$18</c:f>
              <c:strCache>
                <c:ptCount val="1"/>
                <c:pt idx="0">
                  <c:v>White*</c:v>
                </c:pt>
              </c:strCache>
            </c:strRef>
          </c:tx>
          <c:spPr>
            <a:ln w="38100" cap="rnd">
              <a:solidFill>
                <a:schemeClr val="accent2"/>
              </a:solidFill>
              <a:round/>
            </a:ln>
            <a:effectLst/>
          </c:spPr>
          <c:marker>
            <c:symbol val="none"/>
          </c:marker>
          <c:dLbls>
            <c:dLbl>
              <c:idx val="9"/>
              <c:tx>
                <c:rich>
                  <a:bodyPr/>
                  <a:lstStyle/>
                  <a:p>
                    <a:r>
                      <a:rPr lang="en-US"/>
                      <a:t>White*</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BE68-4349-8930-3F41C679DF7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'OAP rates over time'!$A$19:$A$28</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'OAP rates over time'!$C$19:$C$28</c:f>
              <c:numCache>
                <c:formatCode>General</c:formatCode>
                <c:ptCount val="10"/>
                <c:pt idx="0">
                  <c:v>15.16852516762647</c:v>
                </c:pt>
                <c:pt idx="1">
                  <c:v>16.841196020818867</c:v>
                </c:pt>
                <c:pt idx="2">
                  <c:v>17.764052069488589</c:v>
                </c:pt>
                <c:pt idx="3">
                  <c:v>16.790988452343939</c:v>
                </c:pt>
                <c:pt idx="4">
                  <c:v>18.082460354050859</c:v>
                </c:pt>
                <c:pt idx="5">
                  <c:v>20.376065469545868</c:v>
                </c:pt>
                <c:pt idx="6">
                  <c:v>25.003685558544102</c:v>
                </c:pt>
                <c:pt idx="7">
                  <c:v>31.301724770619899</c:v>
                </c:pt>
                <c:pt idx="8">
                  <c:v>27.869169497239277</c:v>
                </c:pt>
                <c:pt idx="9">
                  <c:v>27.427325834231581</c:v>
                </c:pt>
              </c:numCache>
            </c:numRef>
          </c:val>
          <c:smooth val="0"/>
          <c:extLst>
            <c:ext xmlns:c16="http://schemas.microsoft.com/office/drawing/2014/chart" uri="{C3380CC4-5D6E-409C-BE32-E72D297353CC}">
              <c16:uniqueId val="{00000001-BE68-4349-8930-3F41C679DF76}"/>
            </c:ext>
          </c:extLst>
        </c:ser>
        <c:ser>
          <c:idx val="2"/>
          <c:order val="2"/>
          <c:tx>
            <c:strRef>
              <c:f>'OAP rates over time'!$D$18</c:f>
              <c:strCache>
                <c:ptCount val="1"/>
                <c:pt idx="0">
                  <c:v>Black*</c:v>
                </c:pt>
              </c:strCache>
            </c:strRef>
          </c:tx>
          <c:spPr>
            <a:ln w="38100" cap="rnd">
              <a:solidFill>
                <a:schemeClr val="accent3"/>
              </a:solidFill>
              <a:round/>
            </a:ln>
            <a:effectLst/>
          </c:spPr>
          <c:marker>
            <c:symbol val="none"/>
          </c:marker>
          <c:dLbls>
            <c:dLbl>
              <c:idx val="9"/>
              <c:tx>
                <c:rich>
                  <a:bodyPr/>
                  <a:lstStyle/>
                  <a:p>
                    <a:r>
                      <a:rPr lang="en-US"/>
                      <a:t>Black*</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BE68-4349-8930-3F41C679DF7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'OAP rates over time'!$A$19:$A$28</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'OAP rates over time'!$D$19:$D$28</c:f>
              <c:numCache>
                <c:formatCode>General</c:formatCode>
                <c:ptCount val="10"/>
                <c:pt idx="0">
                  <c:v>3.7451151454857197</c:v>
                </c:pt>
                <c:pt idx="1">
                  <c:v>5.3407391582995087</c:v>
                </c:pt>
                <c:pt idx="2">
                  <c:v>4.8076586469008111</c:v>
                </c:pt>
                <c:pt idx="3">
                  <c:v>5.125673668213758</c:v>
                </c:pt>
                <c:pt idx="4">
                  <c:v>5.9814811517136492</c:v>
                </c:pt>
                <c:pt idx="5">
                  <c:v>8.3968362887789372</c:v>
                </c:pt>
                <c:pt idx="6">
                  <c:v>11.007159555685087</c:v>
                </c:pt>
                <c:pt idx="7">
                  <c:v>13.347888258351682</c:v>
                </c:pt>
                <c:pt idx="8">
                  <c:v>13.761214191992455</c:v>
                </c:pt>
                <c:pt idx="9">
                  <c:v>15.818201879909244</c:v>
                </c:pt>
              </c:numCache>
            </c:numRef>
          </c:val>
          <c:smooth val="0"/>
          <c:extLst>
            <c:ext xmlns:c16="http://schemas.microsoft.com/office/drawing/2014/chart" uri="{C3380CC4-5D6E-409C-BE32-E72D297353CC}">
              <c16:uniqueId val="{00000002-BE68-4349-8930-3F41C679DF76}"/>
            </c:ext>
          </c:extLst>
        </c:ser>
        <c:ser>
          <c:idx val="3"/>
          <c:order val="3"/>
          <c:tx>
            <c:strRef>
              <c:f>'OAP rates over time'!$E$18</c:f>
              <c:strCache>
                <c:ptCount val="1"/>
                <c:pt idx="0">
                  <c:v>AI*</c:v>
                </c:pt>
              </c:strCache>
            </c:strRef>
          </c:tx>
          <c:spPr>
            <a:ln w="38100" cap="rnd">
              <a:solidFill>
                <a:schemeClr val="accent4"/>
              </a:solidFill>
              <a:round/>
            </a:ln>
            <a:effectLst/>
          </c:spPr>
          <c:marker>
            <c:symbol val="none"/>
          </c:marker>
          <c:dLbls>
            <c:dLbl>
              <c:idx val="9"/>
              <c:layout>
                <c:manualLayout>
                  <c:x val="-1.5913141811781278E-3"/>
                  <c:y val="-3.7037037037037035E-2"/>
                </c:manualLayout>
              </c:layout>
              <c:tx>
                <c:rich>
                  <a:bodyPr/>
                  <a:lstStyle/>
                  <a:p>
                    <a:r>
                      <a:rPr lang="en-US"/>
                      <a:t>American Indian*</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BE68-4349-8930-3F41C679DF7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'OAP rates over time'!$A$19:$A$28</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'OAP rates over time'!$E$19:$E$28</c:f>
              <c:numCache>
                <c:formatCode>General</c:formatCode>
                <c:ptCount val="10"/>
                <c:pt idx="0">
                  <c:v>18.972386553752219</c:v>
                </c:pt>
                <c:pt idx="1">
                  <c:v>21.422634298494415</c:v>
                </c:pt>
                <c:pt idx="2">
                  <c:v>13.604748057071918</c:v>
                </c:pt>
                <c:pt idx="3">
                  <c:v>16.822838685799841</c:v>
                </c:pt>
                <c:pt idx="4">
                  <c:v>21.726232754802751</c:v>
                </c:pt>
                <c:pt idx="5">
                  <c:v>16.613641461003631</c:v>
                </c:pt>
                <c:pt idx="6">
                  <c:v>18.909808435418892</c:v>
                </c:pt>
                <c:pt idx="7">
                  <c:v>20.369087872245082</c:v>
                </c:pt>
                <c:pt idx="8">
                  <c:v>32.414385504286805</c:v>
                </c:pt>
                <c:pt idx="9">
                  <c:v>43.32408016559426</c:v>
                </c:pt>
              </c:numCache>
            </c:numRef>
          </c:val>
          <c:smooth val="0"/>
          <c:extLst>
            <c:ext xmlns:c16="http://schemas.microsoft.com/office/drawing/2014/chart" uri="{C3380CC4-5D6E-409C-BE32-E72D297353CC}">
              <c16:uniqueId val="{00000003-BE68-4349-8930-3F41C679DF76}"/>
            </c:ext>
          </c:extLst>
        </c:ser>
        <c:ser>
          <c:idx val="4"/>
          <c:order val="4"/>
          <c:tx>
            <c:strRef>
              <c:f>'OAP rates over time'!$F$18</c:f>
              <c:strCache>
                <c:ptCount val="1"/>
                <c:pt idx="0">
                  <c:v>Asian*</c:v>
                </c:pt>
              </c:strCache>
            </c:strRef>
          </c:tx>
          <c:spPr>
            <a:ln w="38100" cap="rnd">
              <a:solidFill>
                <a:schemeClr val="accent5"/>
              </a:solidFill>
              <a:round/>
            </a:ln>
            <a:effectLst/>
          </c:spPr>
          <c:marker>
            <c:symbol val="none"/>
          </c:marker>
          <c:dLbls>
            <c:dLbl>
              <c:idx val="9"/>
              <c:tx>
                <c:rich>
                  <a:bodyPr/>
                  <a:lstStyle/>
                  <a:p>
                    <a:r>
                      <a:rPr lang="en-US"/>
                      <a:t>Asian*</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BE68-4349-8930-3F41C679DF7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'OAP rates over time'!$A$19:$A$28</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'OAP rates over time'!$F$19:$F$28</c:f>
              <c:numCache>
                <c:formatCode>General</c:formatCode>
                <c:ptCount val="10"/>
                <c:pt idx="0">
                  <c:v>0.87883115456442928</c:v>
                </c:pt>
                <c:pt idx="1">
                  <c:v>1.6805522294626014</c:v>
                </c:pt>
                <c:pt idx="2">
                  <c:v>2.3819826829858948</c:v>
                </c:pt>
                <c:pt idx="3">
                  <c:v>1.5109506145791625</c:v>
                </c:pt>
                <c:pt idx="4">
                  <c:v>1.0690385067670136</c:v>
                </c:pt>
                <c:pt idx="5">
                  <c:v>1.34388281341867</c:v>
                </c:pt>
                <c:pt idx="6">
                  <c:v>2.9040970355622817</c:v>
                </c:pt>
                <c:pt idx="7">
                  <c:v>3.6667308344562697</c:v>
                </c:pt>
                <c:pt idx="8">
                  <c:v>3.5010634480223373</c:v>
                </c:pt>
                <c:pt idx="9">
                  <c:v>3.1521514866692648</c:v>
                </c:pt>
              </c:numCache>
            </c:numRef>
          </c:val>
          <c:smooth val="0"/>
          <c:extLst>
            <c:ext xmlns:c16="http://schemas.microsoft.com/office/drawing/2014/chart" uri="{C3380CC4-5D6E-409C-BE32-E72D297353CC}">
              <c16:uniqueId val="{00000004-BE68-4349-8930-3F41C679DF76}"/>
            </c:ext>
          </c:extLst>
        </c:ser>
        <c:dLbls>
          <c:showLegendKey val="0"/>
          <c:showVal val="0"/>
          <c:showCatName val="0"/>
          <c:showSerName val="0"/>
          <c:showPercent val="0"/>
          <c:showBubbleSize val="0"/>
        </c:dLbls>
        <c:smooth val="0"/>
        <c:axId val="746853072"/>
        <c:axId val="746850448"/>
      </c:lineChart>
      <c:catAx>
        <c:axId val="746853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746850448"/>
        <c:crosses val="autoZero"/>
        <c:auto val="1"/>
        <c:lblAlgn val="ctr"/>
        <c:lblOffset val="100"/>
        <c:noMultiLvlLbl val="0"/>
      </c:catAx>
      <c:valAx>
        <c:axId val="746850448"/>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a:t>Fatal Med/Drug Overdose</a:t>
                </a:r>
                <a:r>
                  <a:rPr lang="en-US" baseline="0"/>
                  <a:t> Rate per 100,000</a:t>
                </a:r>
                <a:endParaRPr lang="en-US"/>
              </a:p>
            </c:rich>
          </c:tx>
          <c:layout>
            <c:manualLayout>
              <c:xMode val="edge"/>
              <c:yMode val="edge"/>
              <c:x val="4.7739425435340335E-3"/>
              <c:y val="9.3727277145912322E-2"/>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74685307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028523542990861"/>
          <c:y val="9.1968982388606388E-2"/>
          <c:w val="0.73521632461604947"/>
          <c:h val="0.77557277127513702"/>
        </c:manualLayout>
      </c:layout>
      <c:barChart>
        <c:barDir val="bar"/>
        <c:grouping val="clustered"/>
        <c:varyColors val="0"/>
        <c:ser>
          <c:idx val="0"/>
          <c:order val="0"/>
          <c:tx>
            <c:strRef>
              <c:f>'OAP rates over time'!$M$34</c:f>
              <c:strCache>
                <c:ptCount val="1"/>
                <c:pt idx="0">
                  <c:v>White*</c:v>
                </c:pt>
              </c:strCache>
            </c:strRef>
          </c:tx>
          <c:spPr>
            <a:solidFill>
              <a:schemeClr val="accent1"/>
            </a:solidFill>
            <a:ln>
              <a:noFill/>
            </a:ln>
            <a:effectLst/>
          </c:spPr>
          <c:invertIfNegative val="0"/>
          <c:cat>
            <c:strRef>
              <c:f>'OAP rates over time'!$L$35:$L$37</c:f>
              <c:strCache>
                <c:ptCount val="3"/>
                <c:pt idx="0">
                  <c:v>ANY MED/DRUG                          </c:v>
                </c:pt>
                <c:pt idx="1">
                  <c:v>ANY OPIOID                                  </c:v>
                </c:pt>
                <c:pt idx="2">
                  <c:v>ANY STIMULANT                          </c:v>
                </c:pt>
              </c:strCache>
            </c:strRef>
          </c:cat>
          <c:val>
            <c:numRef>
              <c:f>'OAP rates over time'!$M$35:$M$37</c:f>
              <c:numCache>
                <c:formatCode>0%</c:formatCode>
                <c:ptCount val="3"/>
                <c:pt idx="0">
                  <c:v>-0.12377589301484325</c:v>
                </c:pt>
                <c:pt idx="1">
                  <c:v>-0.13482076397397472</c:v>
                </c:pt>
                <c:pt idx="2">
                  <c:v>0.15667743100964227</c:v>
                </c:pt>
              </c:numCache>
            </c:numRef>
          </c:val>
          <c:extLst>
            <c:ext xmlns:c16="http://schemas.microsoft.com/office/drawing/2014/chart" uri="{C3380CC4-5D6E-409C-BE32-E72D297353CC}">
              <c16:uniqueId val="{00000000-1D86-4434-AA2A-30E8751C4209}"/>
            </c:ext>
          </c:extLst>
        </c:ser>
        <c:ser>
          <c:idx val="1"/>
          <c:order val="1"/>
          <c:tx>
            <c:strRef>
              <c:f>'OAP rates over time'!$N$34</c:f>
              <c:strCache>
                <c:ptCount val="1"/>
                <c:pt idx="0">
                  <c:v>Black*</c:v>
                </c:pt>
              </c:strCache>
            </c:strRef>
          </c:tx>
          <c:spPr>
            <a:solidFill>
              <a:schemeClr val="accent2"/>
            </a:solidFill>
            <a:ln>
              <a:noFill/>
            </a:ln>
            <a:effectLst/>
          </c:spPr>
          <c:invertIfNegative val="0"/>
          <c:cat>
            <c:strRef>
              <c:f>'OAP rates over time'!$L$35:$L$37</c:f>
              <c:strCache>
                <c:ptCount val="3"/>
                <c:pt idx="0">
                  <c:v>ANY MED/DRUG                          </c:v>
                </c:pt>
                <c:pt idx="1">
                  <c:v>ANY OPIOID                                  </c:v>
                </c:pt>
                <c:pt idx="2">
                  <c:v>ANY STIMULANT                          </c:v>
                </c:pt>
              </c:strCache>
            </c:strRef>
          </c:cat>
          <c:val>
            <c:numRef>
              <c:f>'OAP rates over time'!$N$35:$N$37</c:f>
              <c:numCache>
                <c:formatCode>0%</c:formatCode>
                <c:ptCount val="3"/>
                <c:pt idx="0">
                  <c:v>0.18507149398796499</c:v>
                </c:pt>
                <c:pt idx="1">
                  <c:v>0.28507651045976262</c:v>
                </c:pt>
                <c:pt idx="2">
                  <c:v>0.30998298070667885</c:v>
                </c:pt>
              </c:numCache>
            </c:numRef>
          </c:val>
          <c:extLst>
            <c:ext xmlns:c16="http://schemas.microsoft.com/office/drawing/2014/chart" uri="{C3380CC4-5D6E-409C-BE32-E72D297353CC}">
              <c16:uniqueId val="{00000001-1D86-4434-AA2A-30E8751C4209}"/>
            </c:ext>
          </c:extLst>
        </c:ser>
        <c:ser>
          <c:idx val="2"/>
          <c:order val="2"/>
          <c:tx>
            <c:strRef>
              <c:f>'OAP rates over time'!$O$34</c:f>
              <c:strCache>
                <c:ptCount val="1"/>
                <c:pt idx="0">
                  <c:v>AI*</c:v>
                </c:pt>
              </c:strCache>
            </c:strRef>
          </c:tx>
          <c:spPr>
            <a:solidFill>
              <a:schemeClr val="accent3"/>
            </a:solidFill>
            <a:ln>
              <a:noFill/>
            </a:ln>
            <a:effectLst/>
          </c:spPr>
          <c:invertIfNegative val="0"/>
          <c:cat>
            <c:strRef>
              <c:f>'OAP rates over time'!$L$35:$L$37</c:f>
              <c:strCache>
                <c:ptCount val="3"/>
                <c:pt idx="0">
                  <c:v>ANY MED/DRUG                          </c:v>
                </c:pt>
                <c:pt idx="1">
                  <c:v>ANY OPIOID                                  </c:v>
                </c:pt>
                <c:pt idx="2">
                  <c:v>ANY STIMULANT                          </c:v>
                </c:pt>
              </c:strCache>
            </c:strRef>
          </c:cat>
          <c:val>
            <c:numRef>
              <c:f>'OAP rates over time'!$O$35:$O$37</c:f>
              <c:numCache>
                <c:formatCode>0%</c:formatCode>
                <c:ptCount val="3"/>
                <c:pt idx="0">
                  <c:v>1.1269523916496844</c:v>
                </c:pt>
                <c:pt idx="1">
                  <c:v>1.6065593034922605</c:v>
                </c:pt>
                <c:pt idx="2">
                  <c:v>2.1182172408444457</c:v>
                </c:pt>
              </c:numCache>
            </c:numRef>
          </c:val>
          <c:extLst>
            <c:ext xmlns:c16="http://schemas.microsoft.com/office/drawing/2014/chart" uri="{C3380CC4-5D6E-409C-BE32-E72D297353CC}">
              <c16:uniqueId val="{00000002-1D86-4434-AA2A-30E8751C4209}"/>
            </c:ext>
          </c:extLst>
        </c:ser>
        <c:ser>
          <c:idx val="3"/>
          <c:order val="3"/>
          <c:tx>
            <c:strRef>
              <c:f>'OAP rates over time'!$P$34</c:f>
              <c:strCache>
                <c:ptCount val="1"/>
                <c:pt idx="0">
                  <c:v>Asian*</c:v>
                </c:pt>
              </c:strCache>
            </c:strRef>
          </c:tx>
          <c:spPr>
            <a:solidFill>
              <a:schemeClr val="accent4"/>
            </a:solidFill>
            <a:ln>
              <a:noFill/>
            </a:ln>
            <a:effectLst/>
          </c:spPr>
          <c:invertIfNegative val="0"/>
          <c:cat>
            <c:strRef>
              <c:f>'OAP rates over time'!$L$35:$L$37</c:f>
              <c:strCache>
                <c:ptCount val="3"/>
                <c:pt idx="0">
                  <c:v>ANY MED/DRUG                          </c:v>
                </c:pt>
                <c:pt idx="1">
                  <c:v>ANY OPIOID                                  </c:v>
                </c:pt>
                <c:pt idx="2">
                  <c:v>ANY STIMULANT                          </c:v>
                </c:pt>
              </c:strCache>
            </c:strRef>
          </c:cat>
          <c:val>
            <c:numRef>
              <c:f>'OAP rates over time'!$P$35:$P$37</c:f>
              <c:numCache>
                <c:formatCode>0%</c:formatCode>
                <c:ptCount val="3"/>
                <c:pt idx="0">
                  <c:v>-0.14033736617684142</c:v>
                </c:pt>
                <c:pt idx="1">
                  <c:v>-0.47899234313747974</c:v>
                </c:pt>
                <c:pt idx="2">
                  <c:v>0.40672067352880492</c:v>
                </c:pt>
              </c:numCache>
            </c:numRef>
          </c:val>
          <c:extLst>
            <c:ext xmlns:c16="http://schemas.microsoft.com/office/drawing/2014/chart" uri="{C3380CC4-5D6E-409C-BE32-E72D297353CC}">
              <c16:uniqueId val="{00000003-1D86-4434-AA2A-30E8751C4209}"/>
            </c:ext>
          </c:extLst>
        </c:ser>
        <c:ser>
          <c:idx val="4"/>
          <c:order val="4"/>
          <c:tx>
            <c:strRef>
              <c:f>'OAP rates over time'!$Q$34</c:f>
              <c:strCache>
                <c:ptCount val="1"/>
                <c:pt idx="0">
                  <c:v>Hispanic</c:v>
                </c:pt>
              </c:strCache>
            </c:strRef>
          </c:tx>
          <c:spPr>
            <a:solidFill>
              <a:schemeClr val="accent5"/>
            </a:solidFill>
            <a:ln>
              <a:noFill/>
            </a:ln>
            <a:effectLst/>
          </c:spPr>
          <c:invertIfNegative val="0"/>
          <c:cat>
            <c:strRef>
              <c:f>'OAP rates over time'!$L$35:$L$37</c:f>
              <c:strCache>
                <c:ptCount val="3"/>
                <c:pt idx="0">
                  <c:v>ANY MED/DRUG                          </c:v>
                </c:pt>
                <c:pt idx="1">
                  <c:v>ANY OPIOID                                  </c:v>
                </c:pt>
                <c:pt idx="2">
                  <c:v>ANY STIMULANT                          </c:v>
                </c:pt>
              </c:strCache>
            </c:strRef>
          </c:cat>
          <c:val>
            <c:numRef>
              <c:f>'OAP rates over time'!$Q$35:$Q$37</c:f>
              <c:numCache>
                <c:formatCode>0%</c:formatCode>
                <c:ptCount val="3"/>
                <c:pt idx="0">
                  <c:v>2.4242147900378319E-2</c:v>
                </c:pt>
                <c:pt idx="1">
                  <c:v>2.2143905279569876E-2</c:v>
                </c:pt>
                <c:pt idx="2">
                  <c:v>0.18475770839222883</c:v>
                </c:pt>
              </c:numCache>
            </c:numRef>
          </c:val>
          <c:extLst>
            <c:ext xmlns:c16="http://schemas.microsoft.com/office/drawing/2014/chart" uri="{C3380CC4-5D6E-409C-BE32-E72D297353CC}">
              <c16:uniqueId val="{00000004-1D86-4434-AA2A-30E8751C4209}"/>
            </c:ext>
          </c:extLst>
        </c:ser>
        <c:dLbls>
          <c:showLegendKey val="0"/>
          <c:showVal val="0"/>
          <c:showCatName val="0"/>
          <c:showSerName val="0"/>
          <c:showPercent val="0"/>
          <c:showBubbleSize val="0"/>
        </c:dLbls>
        <c:gapWidth val="200"/>
        <c:axId val="753818576"/>
        <c:axId val="753820872"/>
      </c:barChart>
      <c:catAx>
        <c:axId val="753818576"/>
        <c:scaling>
          <c:orientation val="maxMin"/>
        </c:scaling>
        <c:delete val="0"/>
        <c:axPos val="l"/>
        <c:numFmt formatCode="General" sourceLinked="1"/>
        <c:majorTickMark val="none"/>
        <c:minorTickMark val="none"/>
        <c:tickLblPos val="nextTo"/>
        <c:spPr>
          <a:noFill/>
          <a:ln w="2857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53820872"/>
        <c:crosses val="autoZero"/>
        <c:auto val="1"/>
        <c:lblAlgn val="ctr"/>
        <c:lblOffset val="1000"/>
        <c:noMultiLvlLbl val="0"/>
      </c:catAx>
      <c:valAx>
        <c:axId val="753820872"/>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53818576"/>
        <c:crosses val="autoZero"/>
        <c:crossBetween val="between"/>
      </c:valAx>
      <c:spPr>
        <a:noFill/>
        <a:ln>
          <a:noFill/>
        </a:ln>
        <a:effectLst/>
      </c:spPr>
    </c:plotArea>
    <c:legend>
      <c:legendPos val="r"/>
      <c:layout>
        <c:manualLayout>
          <c:xMode val="edge"/>
          <c:yMode val="edge"/>
          <c:x val="0.87484326864144546"/>
          <c:y val="0.17160555274670006"/>
          <c:w val="0.11327912865158346"/>
          <c:h val="0.5193732339457513"/>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100" b="0">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580453206708"/>
          <c:y val="3.6355043826434723E-2"/>
          <c:w val="0.87724806154955826"/>
          <c:h val="0.90678223250677004"/>
        </c:manualLayout>
      </c:layout>
      <c:barChart>
        <c:barDir val="col"/>
        <c:grouping val="stacked"/>
        <c:varyColors val="0"/>
        <c:ser>
          <c:idx val="0"/>
          <c:order val="0"/>
          <c:tx>
            <c:strRef>
              <c:f>Sheet4!$A$15</c:f>
              <c:strCache>
                <c:ptCount val="1"/>
                <c:pt idx="0">
                  <c:v>2 substances</c:v>
                </c:pt>
              </c:strCache>
            </c:strRef>
          </c:tx>
          <c:spPr>
            <a:solidFill>
              <a:srgbClr val="1A2E40"/>
            </a:solidFill>
            <a:ln>
              <a:noFill/>
            </a:ln>
            <a:effectLst/>
          </c:spPr>
          <c:invertIfNegative val="0"/>
          <c:cat>
            <c:numRef>
              <c:f>Sheet4!$B$14:$V$14</c:f>
              <c:numCache>
                <c:formatCode>General</c:formatCode>
                <c:ptCount val="21"/>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pt idx="19">
                  <c:v>2018</c:v>
                </c:pt>
                <c:pt idx="20">
                  <c:v>2019</c:v>
                </c:pt>
              </c:numCache>
            </c:numRef>
          </c:cat>
          <c:val>
            <c:numRef>
              <c:f>Sheet4!$B$15:$V$15</c:f>
              <c:numCache>
                <c:formatCode>General</c:formatCode>
                <c:ptCount val="21"/>
                <c:pt idx="0">
                  <c:v>49</c:v>
                </c:pt>
                <c:pt idx="1">
                  <c:v>64</c:v>
                </c:pt>
                <c:pt idx="2">
                  <c:v>88</c:v>
                </c:pt>
                <c:pt idx="3">
                  <c:v>85</c:v>
                </c:pt>
                <c:pt idx="4">
                  <c:v>112</c:v>
                </c:pt>
                <c:pt idx="5">
                  <c:v>129</c:v>
                </c:pt>
                <c:pt idx="6">
                  <c:v>165</c:v>
                </c:pt>
                <c:pt idx="7">
                  <c:v>195</c:v>
                </c:pt>
                <c:pt idx="8">
                  <c:v>188</c:v>
                </c:pt>
                <c:pt idx="9">
                  <c:v>229</c:v>
                </c:pt>
                <c:pt idx="10">
                  <c:v>206</c:v>
                </c:pt>
                <c:pt idx="11">
                  <c:v>200</c:v>
                </c:pt>
                <c:pt idx="12">
                  <c:v>214</c:v>
                </c:pt>
                <c:pt idx="13">
                  <c:v>259</c:v>
                </c:pt>
                <c:pt idx="14">
                  <c:v>246</c:v>
                </c:pt>
                <c:pt idx="15">
                  <c:v>383</c:v>
                </c:pt>
                <c:pt idx="16">
                  <c:v>511</c:v>
                </c:pt>
                <c:pt idx="17">
                  <c:v>628</c:v>
                </c:pt>
                <c:pt idx="18">
                  <c:v>855</c:v>
                </c:pt>
                <c:pt idx="19">
                  <c:v>795</c:v>
                </c:pt>
                <c:pt idx="20">
                  <c:v>821</c:v>
                </c:pt>
              </c:numCache>
            </c:numRef>
          </c:val>
          <c:extLst>
            <c:ext xmlns:c16="http://schemas.microsoft.com/office/drawing/2014/chart" uri="{C3380CC4-5D6E-409C-BE32-E72D297353CC}">
              <c16:uniqueId val="{00000000-6D4A-42B3-9D79-CEA8BADAD70A}"/>
            </c:ext>
          </c:extLst>
        </c:ser>
        <c:ser>
          <c:idx val="1"/>
          <c:order val="1"/>
          <c:tx>
            <c:strRef>
              <c:f>Sheet4!$A$16</c:f>
              <c:strCache>
                <c:ptCount val="1"/>
                <c:pt idx="0">
                  <c:v>3 substances</c:v>
                </c:pt>
              </c:strCache>
            </c:strRef>
          </c:tx>
          <c:spPr>
            <a:solidFill>
              <a:srgbClr val="69A1AB"/>
            </a:solidFill>
            <a:ln>
              <a:noFill/>
            </a:ln>
            <a:effectLst/>
          </c:spPr>
          <c:invertIfNegative val="0"/>
          <c:cat>
            <c:numRef>
              <c:f>Sheet4!$B$14:$V$14</c:f>
              <c:numCache>
                <c:formatCode>General</c:formatCode>
                <c:ptCount val="21"/>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pt idx="19">
                  <c:v>2018</c:v>
                </c:pt>
                <c:pt idx="20">
                  <c:v>2019</c:v>
                </c:pt>
              </c:numCache>
            </c:numRef>
          </c:cat>
          <c:val>
            <c:numRef>
              <c:f>Sheet4!$B$16:$V$16</c:f>
              <c:numCache>
                <c:formatCode>General</c:formatCode>
                <c:ptCount val="21"/>
                <c:pt idx="0">
                  <c:v>4</c:v>
                </c:pt>
                <c:pt idx="1">
                  <c:v>9</c:v>
                </c:pt>
                <c:pt idx="2">
                  <c:v>13</c:v>
                </c:pt>
                <c:pt idx="3">
                  <c:v>12</c:v>
                </c:pt>
                <c:pt idx="4">
                  <c:v>7</c:v>
                </c:pt>
                <c:pt idx="5">
                  <c:v>17</c:v>
                </c:pt>
                <c:pt idx="6">
                  <c:v>32</c:v>
                </c:pt>
                <c:pt idx="7">
                  <c:v>26</c:v>
                </c:pt>
                <c:pt idx="8">
                  <c:v>34</c:v>
                </c:pt>
                <c:pt idx="9">
                  <c:v>30</c:v>
                </c:pt>
                <c:pt idx="10">
                  <c:v>35</c:v>
                </c:pt>
                <c:pt idx="11">
                  <c:v>41</c:v>
                </c:pt>
                <c:pt idx="12">
                  <c:v>68</c:v>
                </c:pt>
                <c:pt idx="13">
                  <c:v>62</c:v>
                </c:pt>
                <c:pt idx="14">
                  <c:v>36</c:v>
                </c:pt>
                <c:pt idx="15">
                  <c:v>102</c:v>
                </c:pt>
                <c:pt idx="16">
                  <c:v>163</c:v>
                </c:pt>
                <c:pt idx="17">
                  <c:v>291</c:v>
                </c:pt>
                <c:pt idx="18">
                  <c:v>420</c:v>
                </c:pt>
                <c:pt idx="19">
                  <c:v>440</c:v>
                </c:pt>
                <c:pt idx="20">
                  <c:v>449</c:v>
                </c:pt>
              </c:numCache>
            </c:numRef>
          </c:val>
          <c:extLst>
            <c:ext xmlns:c16="http://schemas.microsoft.com/office/drawing/2014/chart" uri="{C3380CC4-5D6E-409C-BE32-E72D297353CC}">
              <c16:uniqueId val="{00000001-6D4A-42B3-9D79-CEA8BADAD70A}"/>
            </c:ext>
          </c:extLst>
        </c:ser>
        <c:ser>
          <c:idx val="2"/>
          <c:order val="2"/>
          <c:tx>
            <c:strRef>
              <c:f>Sheet4!$A$17</c:f>
              <c:strCache>
                <c:ptCount val="1"/>
                <c:pt idx="0">
                  <c:v>4+ substances</c:v>
                </c:pt>
              </c:strCache>
            </c:strRef>
          </c:tx>
          <c:spPr>
            <a:solidFill>
              <a:schemeClr val="accent4"/>
            </a:solidFill>
            <a:ln>
              <a:noFill/>
            </a:ln>
            <a:effectLst/>
          </c:spPr>
          <c:invertIfNegative val="0"/>
          <c:dLbls>
            <c:dLbl>
              <c:idx val="20"/>
              <c:layout>
                <c:manualLayout>
                  <c:x val="5.8027288573649918E-4"/>
                  <c:y val="-7.726708960308204E-2"/>
                </c:manualLayout>
              </c:layout>
              <c:tx>
                <c:rich>
                  <a:bodyPr rot="0" spcFirstLastPara="1" vertOverflow="ellipsis" vert="horz" wrap="square" lIns="38100" tIns="19050" rIns="38100" bIns="19050" anchor="ctr" anchorCtr="1">
                    <a:noAutofit/>
                  </a:bodyPr>
                  <a:lstStyle/>
                  <a:p>
                    <a:pPr>
                      <a:defRPr sz="1400" b="1" i="0" u="none" strike="noStrike" kern="1200" baseline="0">
                        <a:solidFill>
                          <a:schemeClr val="tx1"/>
                        </a:solidFill>
                        <a:latin typeface="Franklin Gothic Book" panose="020B0503020102020204" pitchFamily="34" charset="0"/>
                        <a:ea typeface="+mn-ea"/>
                        <a:cs typeface="+mn-cs"/>
                      </a:defRPr>
                    </a:pPr>
                    <a:r>
                      <a:rPr lang="en-US" sz="1400" b="1"/>
                      <a:t>62%</a:t>
                    </a:r>
                  </a:p>
                </c:rich>
              </c:tx>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tx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5.8183446534831998E-2"/>
                      <c:h val="9.739846741500284E-2"/>
                    </c:manualLayout>
                  </c15:layout>
                  <c15:showDataLabelsRange val="0"/>
                </c:ext>
                <c:ext xmlns:c16="http://schemas.microsoft.com/office/drawing/2014/chart" uri="{C3380CC4-5D6E-409C-BE32-E72D297353CC}">
                  <c16:uniqueId val="{00000016-6D4A-42B3-9D79-CEA8BADAD70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Franklin Gothic Book" panose="020B0503020102020204" pitchFamily="34" charset="0"/>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Sheet4!$B$14:$V$14</c:f>
              <c:numCache>
                <c:formatCode>General</c:formatCode>
                <c:ptCount val="21"/>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pt idx="19">
                  <c:v>2018</c:v>
                </c:pt>
                <c:pt idx="20">
                  <c:v>2019</c:v>
                </c:pt>
              </c:numCache>
            </c:numRef>
          </c:cat>
          <c:val>
            <c:numRef>
              <c:f>Sheet4!$B$17:$V$17</c:f>
              <c:numCache>
                <c:formatCode>General</c:formatCode>
                <c:ptCount val="21"/>
                <c:pt idx="0">
                  <c:v>1</c:v>
                </c:pt>
                <c:pt idx="1">
                  <c:v>0</c:v>
                </c:pt>
                <c:pt idx="2">
                  <c:v>0</c:v>
                </c:pt>
                <c:pt idx="3">
                  <c:v>0</c:v>
                </c:pt>
                <c:pt idx="4">
                  <c:v>1</c:v>
                </c:pt>
                <c:pt idx="5">
                  <c:v>0</c:v>
                </c:pt>
                <c:pt idx="6">
                  <c:v>2</c:v>
                </c:pt>
                <c:pt idx="7">
                  <c:v>6</c:v>
                </c:pt>
                <c:pt idx="8">
                  <c:v>3</c:v>
                </c:pt>
                <c:pt idx="9">
                  <c:v>3</c:v>
                </c:pt>
                <c:pt idx="10">
                  <c:v>4</c:v>
                </c:pt>
                <c:pt idx="11">
                  <c:v>2</c:v>
                </c:pt>
                <c:pt idx="12">
                  <c:v>4</c:v>
                </c:pt>
                <c:pt idx="13">
                  <c:v>11</c:v>
                </c:pt>
                <c:pt idx="14">
                  <c:v>7</c:v>
                </c:pt>
                <c:pt idx="15">
                  <c:v>24</c:v>
                </c:pt>
                <c:pt idx="16">
                  <c:v>44</c:v>
                </c:pt>
                <c:pt idx="17">
                  <c:v>92</c:v>
                </c:pt>
                <c:pt idx="18">
                  <c:v>138</c:v>
                </c:pt>
                <c:pt idx="19">
                  <c:v>152</c:v>
                </c:pt>
                <c:pt idx="20">
                  <c:v>168</c:v>
                </c:pt>
              </c:numCache>
            </c:numRef>
          </c:val>
          <c:extLst>
            <c:ext xmlns:c16="http://schemas.microsoft.com/office/drawing/2014/chart" uri="{C3380CC4-5D6E-409C-BE32-E72D297353CC}">
              <c16:uniqueId val="{00000017-6D4A-42B3-9D79-CEA8BADAD70A}"/>
            </c:ext>
          </c:extLst>
        </c:ser>
        <c:dLbls>
          <c:showLegendKey val="0"/>
          <c:showVal val="0"/>
          <c:showCatName val="0"/>
          <c:showSerName val="0"/>
          <c:showPercent val="0"/>
          <c:showBubbleSize val="0"/>
        </c:dLbls>
        <c:gapWidth val="53"/>
        <c:overlap val="100"/>
        <c:axId val="949810784"/>
        <c:axId val="949805208"/>
      </c:barChart>
      <c:catAx>
        <c:axId val="949810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Franklin Gothic Book" panose="020B0503020102020204" pitchFamily="34" charset="0"/>
                <a:ea typeface="+mn-ea"/>
                <a:cs typeface="+mn-cs"/>
              </a:defRPr>
            </a:pPr>
            <a:endParaRPr lang="en-US"/>
          </a:p>
        </c:txPr>
        <c:crossAx val="949805208"/>
        <c:crosses val="autoZero"/>
        <c:auto val="1"/>
        <c:lblAlgn val="ctr"/>
        <c:lblOffset val="100"/>
        <c:noMultiLvlLbl val="0"/>
      </c:catAx>
      <c:valAx>
        <c:axId val="949805208"/>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Franklin Gothic Book" panose="020B0503020102020204" pitchFamily="34" charset="0"/>
                    <a:ea typeface="+mn-ea"/>
                    <a:cs typeface="+mn-cs"/>
                  </a:defRPr>
                </a:pPr>
                <a:r>
                  <a:rPr lang="en-US"/>
                  <a:t>Percent</a:t>
                </a:r>
                <a:r>
                  <a:rPr lang="en-US" baseline="0"/>
                  <a:t> of overdose deaths involving multiple substances</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Franklin Gothic Book" panose="020B0503020102020204" pitchFamily="34"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Franklin Gothic Book" panose="020B0503020102020204" pitchFamily="34" charset="0"/>
                <a:ea typeface="+mn-ea"/>
                <a:cs typeface="+mn-cs"/>
              </a:defRPr>
            </a:pPr>
            <a:endParaRPr lang="en-US"/>
          </a:p>
        </c:txPr>
        <c:crossAx val="949810784"/>
        <c:crosses val="autoZero"/>
        <c:crossBetween val="between"/>
      </c:valAx>
      <c:spPr>
        <a:noFill/>
        <a:ln>
          <a:noFill/>
        </a:ln>
        <a:effectLst/>
      </c:spPr>
    </c:plotArea>
    <c:legend>
      <c:legendPos val="b"/>
      <c:layout>
        <c:manualLayout>
          <c:xMode val="edge"/>
          <c:yMode val="edge"/>
          <c:x val="0.21724565726994052"/>
          <c:y val="5.5079104695246385E-2"/>
          <c:w val="0.53192077898659618"/>
          <c:h val="0.1373455561228711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309257150609312"/>
          <c:y val="3.2326790764210425E-2"/>
          <c:w val="0.7741501240168801"/>
          <c:h val="0.90241705817873596"/>
        </c:manualLayout>
      </c:layout>
      <c:barChart>
        <c:barDir val="col"/>
        <c:grouping val="clustered"/>
        <c:varyColors val="0"/>
        <c:ser>
          <c:idx val="0"/>
          <c:order val="0"/>
          <c:tx>
            <c:strRef>
              <c:f>SDOH!$B$2</c:f>
              <c:strCache>
                <c:ptCount val="1"/>
                <c:pt idx="0">
                  <c:v>Housing</c:v>
                </c:pt>
              </c:strCache>
            </c:strRef>
          </c:tx>
          <c:spPr>
            <a:solidFill>
              <a:schemeClr val="accent1"/>
            </a:solidFill>
            <a:ln>
              <a:noFill/>
            </a:ln>
            <a:effectLst/>
          </c:spPr>
          <c:invertIfNegative val="0"/>
          <c:dLbls>
            <c:dLbl>
              <c:idx val="0"/>
              <c:tx>
                <c:rich>
                  <a:bodyPr/>
                  <a:lstStyle/>
                  <a:p>
                    <a:fld id="{C4332C0D-584A-49F5-B97A-9B1EC7D9319D}"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A7C1-48A3-8A71-5707582B4A97}"/>
                </c:ext>
              </c:extLst>
            </c:dLbl>
            <c:dLbl>
              <c:idx val="1"/>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fld id="{E16186B4-5D07-46F3-97EA-B97949DC9D57}" type="CELLRANGE">
                      <a:rPr lang="en-US"/>
                      <a:pPr>
                        <a:defRPr sz="1600"/>
                      </a:pPr>
                      <a:t>[CELLRANGE]</a:t>
                    </a:fld>
                    <a:endParaRPr lang="en-US"/>
                  </a:p>
                </c:rich>
              </c:tx>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A7C1-48A3-8A71-5707582B4A97}"/>
                </c:ext>
              </c:extLst>
            </c:dLbl>
            <c:dLbl>
              <c:idx val="2"/>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fld id="{9DF76517-E094-41D7-A238-8D19C94C85E8}" type="CELLRANGE">
                      <a:rPr lang="en-US"/>
                      <a:pPr>
                        <a:defRPr sz="1600"/>
                      </a:pPr>
                      <a:t>[CELLRANGE]</a:t>
                    </a:fld>
                    <a:endParaRPr lang="en-US"/>
                  </a:p>
                </c:rich>
              </c:tx>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A7C1-48A3-8A71-5707582B4A97}"/>
                </c:ext>
              </c:extLst>
            </c:dLbl>
            <c:dLbl>
              <c:idx val="3"/>
              <c:tx>
                <c:rich>
                  <a:bodyPr/>
                  <a:lstStyle/>
                  <a:p>
                    <a:r>
                      <a:rPr lang="en-US"/>
                      <a:t>+24%</a:t>
                    </a:r>
                  </a:p>
                </c:rich>
              </c:tx>
              <c:showLegendKey val="0"/>
              <c:showVal val="0"/>
              <c:showCatName val="0"/>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03-A7C1-48A3-8A71-5707582B4A97}"/>
                </c:ext>
              </c:extLst>
            </c:dLbl>
            <c:dLbl>
              <c:idx val="4"/>
              <c:tx>
                <c:rich>
                  <a:bodyPr/>
                  <a:lstStyle/>
                  <a:p>
                    <a:r>
                      <a:rPr lang="en-US"/>
                      <a:t>+</a:t>
                    </a:r>
                    <a:fld id="{E79AB379-5121-4995-9D94-FD6B604B006D}" type="CELLRANGE">
                      <a:rPr lang="en-US" smtClean="0"/>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A7C1-48A3-8A71-5707582B4A97}"/>
                </c:ext>
              </c:extLst>
            </c:dLbl>
            <c:dLbl>
              <c:idx val="5"/>
              <c:tx>
                <c:rich>
                  <a:bodyPr/>
                  <a:lstStyle/>
                  <a:p>
                    <a:r>
                      <a:rPr lang="en-US"/>
                      <a:t>+</a:t>
                    </a:r>
                    <a:fld id="{171BE5AC-4D30-4ECF-BA9C-F75FF704D00F}" type="CELLRANGE">
                      <a:rPr lang="en-US" smtClean="0"/>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A7C1-48A3-8A71-5707582B4A97}"/>
                </c:ext>
              </c:extLst>
            </c:dLbl>
            <c:spPr>
              <a:noFill/>
              <a:ln>
                <a:noFill/>
              </a:ln>
              <a:effectLst/>
            </c:spPr>
            <c:txPr>
              <a:bodyPr rot="0" spcFirstLastPara="1" vertOverflow="ellipsis" vert="horz" wrap="square" anchor="ctr" anchorCtr="1"/>
              <a:lstStyle/>
              <a:p>
                <a:pPr>
                  <a:defRPr sz="1600" b="0" i="0" u="none" strike="noStrike" kern="1200" baseline="0">
                    <a:solidFill>
                      <a:srgbClr val="C00000"/>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SDOH!$A$3:$A$8</c:f>
              <c:numCache>
                <c:formatCode>General</c:formatCode>
                <c:ptCount val="6"/>
                <c:pt idx="0">
                  <c:v>2015</c:v>
                </c:pt>
                <c:pt idx="1">
                  <c:v>2016</c:v>
                </c:pt>
                <c:pt idx="2">
                  <c:v>2017</c:v>
                </c:pt>
                <c:pt idx="3">
                  <c:v>2018</c:v>
                </c:pt>
                <c:pt idx="4">
                  <c:v>2019</c:v>
                </c:pt>
                <c:pt idx="5">
                  <c:v>2020</c:v>
                </c:pt>
              </c:numCache>
            </c:numRef>
          </c:cat>
          <c:val>
            <c:numRef>
              <c:f>SDOH!$B$3:$B$8</c:f>
              <c:numCache>
                <c:formatCode>General</c:formatCode>
                <c:ptCount val="6"/>
                <c:pt idx="0">
                  <c:v>45451</c:v>
                </c:pt>
                <c:pt idx="1">
                  <c:v>44444</c:v>
                </c:pt>
                <c:pt idx="2">
                  <c:v>42666</c:v>
                </c:pt>
                <c:pt idx="3">
                  <c:v>53052</c:v>
                </c:pt>
                <c:pt idx="4">
                  <c:v>58255</c:v>
                </c:pt>
                <c:pt idx="5">
                  <c:v>98731</c:v>
                </c:pt>
              </c:numCache>
            </c:numRef>
          </c:val>
          <c:extLst>
            <c:ext xmlns:c15="http://schemas.microsoft.com/office/drawing/2012/chart" uri="{02D57815-91ED-43cb-92C2-25804820EDAC}">
              <c15:datalabelsRange>
                <c15:f>SDOH!$D$3:$D$8</c15:f>
                <c15:dlblRangeCache>
                  <c:ptCount val="6"/>
                  <c:pt idx="1">
                    <c:v>-2%</c:v>
                  </c:pt>
                  <c:pt idx="2">
                    <c:v>-4%</c:v>
                  </c:pt>
                  <c:pt idx="3">
                    <c:v>24%</c:v>
                  </c:pt>
                  <c:pt idx="4">
                    <c:v>10%</c:v>
                  </c:pt>
                  <c:pt idx="5">
                    <c:v>69%</c:v>
                  </c:pt>
                </c15:dlblRangeCache>
              </c15:datalabelsRange>
            </c:ext>
            <c:ext xmlns:c16="http://schemas.microsoft.com/office/drawing/2014/chart" uri="{C3380CC4-5D6E-409C-BE32-E72D297353CC}">
              <c16:uniqueId val="{00000006-A7C1-48A3-8A71-5707582B4A97}"/>
            </c:ext>
          </c:extLst>
        </c:ser>
        <c:dLbls>
          <c:showLegendKey val="0"/>
          <c:showVal val="0"/>
          <c:showCatName val="0"/>
          <c:showSerName val="0"/>
          <c:showPercent val="0"/>
          <c:showBubbleSize val="0"/>
        </c:dLbls>
        <c:gapWidth val="70"/>
        <c:overlap val="-27"/>
        <c:axId val="679941024"/>
        <c:axId val="679947584"/>
        <c:extLst>
          <c:ext xmlns:c15="http://schemas.microsoft.com/office/drawing/2012/chart" uri="{02D57815-91ED-43cb-92C2-25804820EDAC}">
            <c15:filteredBarSeries>
              <c15:ser>
                <c:idx val="1"/>
                <c:order val="1"/>
                <c:tx>
                  <c:strRef>
                    <c:extLst>
                      <c:ext uri="{02D57815-91ED-43cb-92C2-25804820EDAC}">
                        <c15:formulaRef>
                          <c15:sqref>SDOH!$C$2</c15:sqref>
                        </c15:formulaRef>
                      </c:ext>
                    </c:extLst>
                    <c:strCache>
                      <c:ptCount val="1"/>
                      <c:pt idx="0">
                        <c:v>Unemployment</c:v>
                      </c:pt>
                    </c:strCache>
                  </c:strRef>
                </c:tx>
                <c:spPr>
                  <a:solidFill>
                    <a:schemeClr val="accent2"/>
                  </a:solidFill>
                  <a:ln>
                    <a:noFill/>
                  </a:ln>
                  <a:effectLst/>
                </c:spPr>
                <c:invertIfNegative val="0"/>
                <c:cat>
                  <c:numRef>
                    <c:extLst>
                      <c:ext uri="{02D57815-91ED-43cb-92C2-25804820EDAC}">
                        <c15:formulaRef>
                          <c15:sqref>SDOH!$A$3:$A$8</c15:sqref>
                        </c15:formulaRef>
                      </c:ext>
                    </c:extLst>
                    <c:numCache>
                      <c:formatCode>General</c:formatCode>
                      <c:ptCount val="6"/>
                      <c:pt idx="0">
                        <c:v>2015</c:v>
                      </c:pt>
                      <c:pt idx="1">
                        <c:v>2016</c:v>
                      </c:pt>
                      <c:pt idx="2">
                        <c:v>2017</c:v>
                      </c:pt>
                      <c:pt idx="3">
                        <c:v>2018</c:v>
                      </c:pt>
                      <c:pt idx="4">
                        <c:v>2019</c:v>
                      </c:pt>
                      <c:pt idx="5">
                        <c:v>2020</c:v>
                      </c:pt>
                    </c:numCache>
                  </c:numRef>
                </c:cat>
                <c:val>
                  <c:numRef>
                    <c:extLst>
                      <c:ext uri="{02D57815-91ED-43cb-92C2-25804820EDAC}">
                        <c15:formulaRef>
                          <c15:sqref>SDOH!$C$3:$C$8</c15:sqref>
                        </c15:formulaRef>
                      </c:ext>
                    </c:extLst>
                    <c:numCache>
                      <c:formatCode>General</c:formatCode>
                      <c:ptCount val="6"/>
                      <c:pt idx="0">
                        <c:v>247475</c:v>
                      </c:pt>
                      <c:pt idx="1">
                        <c:v>228348</c:v>
                      </c:pt>
                      <c:pt idx="2">
                        <c:v>201285</c:v>
                      </c:pt>
                      <c:pt idx="3">
                        <c:v>194226</c:v>
                      </c:pt>
                      <c:pt idx="4">
                        <c:v>163544</c:v>
                      </c:pt>
                      <c:pt idx="5">
                        <c:v>307133</c:v>
                      </c:pt>
                    </c:numCache>
                  </c:numRef>
                </c:val>
                <c:extLst>
                  <c:ext xmlns:c16="http://schemas.microsoft.com/office/drawing/2014/chart" uri="{C3380CC4-5D6E-409C-BE32-E72D297353CC}">
                    <c16:uniqueId val="{00000007-A7C1-48A3-8A71-5707582B4A97}"/>
                  </c:ext>
                </c:extLst>
              </c15:ser>
            </c15:filteredBarSeries>
          </c:ext>
        </c:extLst>
      </c:barChart>
      <c:catAx>
        <c:axId val="679941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79947584"/>
        <c:crosses val="autoZero"/>
        <c:auto val="1"/>
        <c:lblAlgn val="ctr"/>
        <c:lblOffset val="100"/>
        <c:noMultiLvlLbl val="0"/>
      </c:catAx>
      <c:valAx>
        <c:axId val="679947584"/>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Number of housing and homelessness realted 211 calls</a:t>
                </a:r>
              </a:p>
            </c:rich>
          </c:tx>
          <c:layout>
            <c:manualLayout>
              <c:xMode val="edge"/>
              <c:yMode val="edge"/>
              <c:x val="1.1574074074074073E-2"/>
              <c:y val="0.13054145870420247"/>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7994102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105861767279094"/>
          <c:y val="3.406890796346701E-2"/>
          <c:w val="0.77957012130240477"/>
          <c:h val="0.89715823361613534"/>
        </c:manualLayout>
      </c:layout>
      <c:barChart>
        <c:barDir val="col"/>
        <c:grouping val="clustered"/>
        <c:varyColors val="0"/>
        <c:ser>
          <c:idx val="1"/>
          <c:order val="1"/>
          <c:tx>
            <c:strRef>
              <c:f>SDOH!$C$2</c:f>
              <c:strCache>
                <c:ptCount val="1"/>
                <c:pt idx="0">
                  <c:v>Unemployment</c:v>
                </c:pt>
              </c:strCache>
              <c:extLst xmlns:c15="http://schemas.microsoft.com/office/drawing/2012/chart"/>
            </c:strRef>
          </c:tx>
          <c:spPr>
            <a:solidFill>
              <a:srgbClr val="1C678F"/>
            </a:solidFill>
            <a:ln>
              <a:noFill/>
            </a:ln>
            <a:effectLst/>
          </c:spPr>
          <c:invertIfNegative val="0"/>
          <c:dLbls>
            <c:dLbl>
              <c:idx val="0"/>
              <c:tx>
                <c:rich>
                  <a:bodyPr/>
                  <a:lstStyle/>
                  <a:p>
                    <a:fld id="{5DBCFA51-BEB5-444F-87AC-2E85E0956305}"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D940-4F85-9263-3A7D94CAF752}"/>
                </c:ext>
              </c:extLst>
            </c:dLbl>
            <c:dLbl>
              <c:idx val="1"/>
              <c:tx>
                <c:rich>
                  <a:bodyPr/>
                  <a:lstStyle/>
                  <a:p>
                    <a:fld id="{4E438479-79FA-4ABA-9A18-519D7DBEEA5F}"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D940-4F85-9263-3A7D94CAF752}"/>
                </c:ext>
              </c:extLst>
            </c:dLbl>
            <c:dLbl>
              <c:idx val="2"/>
              <c:tx>
                <c:rich>
                  <a:bodyPr/>
                  <a:lstStyle/>
                  <a:p>
                    <a:fld id="{EEB37E82-6BC3-4F6A-B1F6-7C3219CB4680}"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D940-4F85-9263-3A7D94CAF752}"/>
                </c:ext>
              </c:extLst>
            </c:dLbl>
            <c:dLbl>
              <c:idx val="3"/>
              <c:tx>
                <c:rich>
                  <a:bodyPr/>
                  <a:lstStyle/>
                  <a:p>
                    <a:fld id="{0B6D3EBE-9379-4CE9-9F04-7E43B71F4C80}"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D940-4F85-9263-3A7D94CAF752}"/>
                </c:ext>
              </c:extLst>
            </c:dLbl>
            <c:dLbl>
              <c:idx val="4"/>
              <c:tx>
                <c:rich>
                  <a:bodyPr/>
                  <a:lstStyle/>
                  <a:p>
                    <a:fld id="{C0EF5870-2DD3-48F8-9DC1-1330C35D1C17}"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D940-4F85-9263-3A7D94CAF752}"/>
                </c:ext>
              </c:extLst>
            </c:dLbl>
            <c:dLbl>
              <c:idx val="5"/>
              <c:tx>
                <c:rich>
                  <a:bodyPr rot="0" spcFirstLastPara="1" vertOverflow="ellipsis" vert="horz" wrap="square" anchor="ctr" anchorCtr="1"/>
                  <a:lstStyle/>
                  <a:p>
                    <a:pPr>
                      <a:defRPr sz="1600" b="0" i="0" u="none" strike="noStrike" kern="1200" baseline="0">
                        <a:solidFill>
                          <a:srgbClr val="C00000"/>
                        </a:solidFill>
                        <a:latin typeface="+mn-lt"/>
                        <a:ea typeface="+mn-ea"/>
                        <a:cs typeface="+mn-cs"/>
                      </a:defRPr>
                    </a:pPr>
                    <a:r>
                      <a:rPr lang="en-US" sz="1600" b="0"/>
                      <a:t>+</a:t>
                    </a:r>
                    <a:fld id="{0831EDC7-02F3-4A49-862B-95463C7A37E8}" type="CELLRANGE">
                      <a:rPr lang="en-US" sz="1600" b="0" smtClean="0"/>
                      <a:pPr>
                        <a:defRPr sz="1600">
                          <a:solidFill>
                            <a:srgbClr val="C00000"/>
                          </a:solidFill>
                        </a:defRPr>
                      </a:pPr>
                      <a:t>[CELLRANGE]</a:t>
                    </a:fld>
                    <a:endParaRPr lang="en-US" sz="1600" b="0"/>
                  </a:p>
                </c:rich>
              </c:tx>
              <c:spPr>
                <a:noFill/>
                <a:ln>
                  <a:noFill/>
                </a:ln>
                <a:effectLst/>
              </c:spPr>
              <c:txPr>
                <a:bodyPr rot="0" spcFirstLastPara="1" vertOverflow="ellipsis" vert="horz" wrap="square" anchor="ctr" anchorCtr="1"/>
                <a:lstStyle/>
                <a:p>
                  <a:pPr>
                    <a:defRPr sz="1600" b="0" i="0" u="none" strike="noStrike" kern="1200" baseline="0">
                      <a:solidFill>
                        <a:srgbClr val="C00000"/>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D940-4F85-9263-3A7D94CAF752}"/>
                </c:ext>
              </c:extLst>
            </c:dLbl>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SDOH!$A$3:$A$8</c:f>
              <c:numCache>
                <c:formatCode>General</c:formatCode>
                <c:ptCount val="6"/>
                <c:pt idx="0">
                  <c:v>2015</c:v>
                </c:pt>
                <c:pt idx="1">
                  <c:v>2016</c:v>
                </c:pt>
                <c:pt idx="2">
                  <c:v>2017</c:v>
                </c:pt>
                <c:pt idx="3">
                  <c:v>2018</c:v>
                </c:pt>
                <c:pt idx="4">
                  <c:v>2019</c:v>
                </c:pt>
                <c:pt idx="5">
                  <c:v>2020</c:v>
                </c:pt>
              </c:numCache>
              <c:extLst xmlns:c15="http://schemas.microsoft.com/office/drawing/2012/chart"/>
            </c:numRef>
          </c:cat>
          <c:val>
            <c:numRef>
              <c:f>SDOH!$C$3:$C$8</c:f>
              <c:numCache>
                <c:formatCode>General</c:formatCode>
                <c:ptCount val="6"/>
                <c:pt idx="0">
                  <c:v>247475</c:v>
                </c:pt>
                <c:pt idx="1">
                  <c:v>228348</c:v>
                </c:pt>
                <c:pt idx="2">
                  <c:v>201285</c:v>
                </c:pt>
                <c:pt idx="3">
                  <c:v>194226</c:v>
                </c:pt>
                <c:pt idx="4">
                  <c:v>163544</c:v>
                </c:pt>
                <c:pt idx="5">
                  <c:v>307133</c:v>
                </c:pt>
              </c:numCache>
              <c:extLst xmlns:c15="http://schemas.microsoft.com/office/drawing/2012/chart"/>
            </c:numRef>
          </c:val>
          <c:extLst>
            <c:ext xmlns:c15="http://schemas.microsoft.com/office/drawing/2012/chart" uri="{02D57815-91ED-43cb-92C2-25804820EDAC}">
              <c15:datalabelsRange>
                <c15:f>SDOH!$E$3:$E$8</c15:f>
                <c15:dlblRangeCache>
                  <c:ptCount val="6"/>
                  <c:pt idx="1">
                    <c:v>-8%</c:v>
                  </c:pt>
                  <c:pt idx="2">
                    <c:v>-12%</c:v>
                  </c:pt>
                  <c:pt idx="3">
                    <c:v>-4%</c:v>
                  </c:pt>
                  <c:pt idx="4">
                    <c:v>-16%</c:v>
                  </c:pt>
                  <c:pt idx="5">
                    <c:v>88%</c:v>
                  </c:pt>
                </c15:dlblRangeCache>
              </c15:datalabelsRange>
            </c:ext>
            <c:ext xmlns:c16="http://schemas.microsoft.com/office/drawing/2014/chart" uri="{C3380CC4-5D6E-409C-BE32-E72D297353CC}">
              <c16:uniqueId val="{00000006-D940-4F85-9263-3A7D94CAF752}"/>
            </c:ext>
          </c:extLst>
        </c:ser>
        <c:dLbls>
          <c:showLegendKey val="0"/>
          <c:showVal val="0"/>
          <c:showCatName val="0"/>
          <c:showSerName val="0"/>
          <c:showPercent val="0"/>
          <c:showBubbleSize val="0"/>
        </c:dLbls>
        <c:gapWidth val="70"/>
        <c:overlap val="-27"/>
        <c:axId val="679941024"/>
        <c:axId val="679947584"/>
        <c:extLst>
          <c:ext xmlns:c15="http://schemas.microsoft.com/office/drawing/2012/chart" uri="{02D57815-91ED-43cb-92C2-25804820EDAC}">
            <c15:filteredBarSeries>
              <c15:ser>
                <c:idx val="0"/>
                <c:order val="0"/>
                <c:tx>
                  <c:strRef>
                    <c:extLst>
                      <c:ext uri="{02D57815-91ED-43cb-92C2-25804820EDAC}">
                        <c15:formulaRef>
                          <c15:sqref>SDOH!$B$2</c15:sqref>
                        </c15:formulaRef>
                      </c:ext>
                    </c:extLst>
                    <c:strCache>
                      <c:ptCount val="1"/>
                      <c:pt idx="0">
                        <c:v>Housing</c:v>
                      </c:pt>
                    </c:strCache>
                  </c:strRef>
                </c:tx>
                <c:spPr>
                  <a:solidFill>
                    <a:schemeClr val="accent1"/>
                  </a:solidFill>
                  <a:ln>
                    <a:noFill/>
                  </a:ln>
                  <a:effectLst/>
                </c:spPr>
                <c:invertIfNegative val="0"/>
                <c:cat>
                  <c:numRef>
                    <c:extLst>
                      <c:ext uri="{02D57815-91ED-43cb-92C2-25804820EDAC}">
                        <c15:formulaRef>
                          <c15:sqref>SDOH!$A$3:$A$8</c15:sqref>
                        </c15:formulaRef>
                      </c:ext>
                    </c:extLst>
                    <c:numCache>
                      <c:formatCode>General</c:formatCode>
                      <c:ptCount val="6"/>
                      <c:pt idx="0">
                        <c:v>2015</c:v>
                      </c:pt>
                      <c:pt idx="1">
                        <c:v>2016</c:v>
                      </c:pt>
                      <c:pt idx="2">
                        <c:v>2017</c:v>
                      </c:pt>
                      <c:pt idx="3">
                        <c:v>2018</c:v>
                      </c:pt>
                      <c:pt idx="4">
                        <c:v>2019</c:v>
                      </c:pt>
                      <c:pt idx="5">
                        <c:v>2020</c:v>
                      </c:pt>
                    </c:numCache>
                  </c:numRef>
                </c:cat>
                <c:val>
                  <c:numRef>
                    <c:extLst>
                      <c:ext uri="{02D57815-91ED-43cb-92C2-25804820EDAC}">
                        <c15:formulaRef>
                          <c15:sqref>SDOH!$B$3:$B$8</c15:sqref>
                        </c15:formulaRef>
                      </c:ext>
                    </c:extLst>
                    <c:numCache>
                      <c:formatCode>General</c:formatCode>
                      <c:ptCount val="6"/>
                      <c:pt idx="0">
                        <c:v>45451</c:v>
                      </c:pt>
                      <c:pt idx="1">
                        <c:v>44444</c:v>
                      </c:pt>
                      <c:pt idx="2">
                        <c:v>42666</c:v>
                      </c:pt>
                      <c:pt idx="3">
                        <c:v>53052</c:v>
                      </c:pt>
                      <c:pt idx="4">
                        <c:v>58255</c:v>
                      </c:pt>
                      <c:pt idx="5">
                        <c:v>98731</c:v>
                      </c:pt>
                    </c:numCache>
                  </c:numRef>
                </c:val>
                <c:extLst>
                  <c:ext xmlns:c16="http://schemas.microsoft.com/office/drawing/2014/chart" uri="{C3380CC4-5D6E-409C-BE32-E72D297353CC}">
                    <c16:uniqueId val="{00000007-D940-4F85-9263-3A7D94CAF752}"/>
                  </c:ext>
                </c:extLst>
              </c15:ser>
            </c15:filteredBarSeries>
          </c:ext>
        </c:extLst>
      </c:barChart>
      <c:catAx>
        <c:axId val="679941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79947584"/>
        <c:crosses val="autoZero"/>
        <c:auto val="1"/>
        <c:lblAlgn val="ctr"/>
        <c:lblOffset val="100"/>
        <c:noMultiLvlLbl val="0"/>
      </c:catAx>
      <c:valAx>
        <c:axId val="679947584"/>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t>Number of unemployeed working-aged individaulsxis </a:t>
                </a:r>
              </a:p>
            </c:rich>
          </c:tx>
          <c:layout>
            <c:manualLayout>
              <c:xMode val="edge"/>
              <c:yMode val="edge"/>
              <c:x val="7.9516539440203562E-3"/>
              <c:y val="0.13638391098869823"/>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7994102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data id="0">
      <cx:strDim type="colorStr">
        <cx:f>Sheet1!$B$1:$B$16</cx:f>
        <cx:lvl ptCount="16">
          <cx:pt idx="0">MAT in Jail- Implemented</cx:pt>
          <cx:pt idx="1">MAT in Jail- Implemented</cx:pt>
          <cx:pt idx="2">Mat in Jail- Planning</cx:pt>
          <cx:pt idx="3">Mat in Jail- Planning</cx:pt>
          <cx:pt idx="4">Mat in Jail- Planning</cx:pt>
          <cx:pt idx="5">Mat in Jail- Planning</cx:pt>
          <cx:pt idx="6">Mat in Jail- Planning</cx:pt>
          <cx:pt idx="7">Mat in Jail- Planning</cx:pt>
          <cx:pt idx="8">Mat in Jail- Planning</cx:pt>
          <cx:pt idx="9">Naloxone Distribution Program</cx:pt>
          <cx:pt idx="10">Naloxone Distribution Program</cx:pt>
          <cx:pt idx="11">Naloxone Distribution Program</cx:pt>
          <cx:pt idx="12">Naloxone Distribution Program</cx:pt>
          <cx:pt idx="13">Naloxone Distribution Program</cx:pt>
          <cx:pt idx="14">Discharge planning program</cx:pt>
          <cx:pt idx="15">Discharge planning program</cx:pt>
        </cx:lvl>
      </cx:strDim>
      <cx:strDim type="cat">
        <cx:f>Sheet1!$A$1:$A$16</cx:f>
        <cx:lvl ptCount="16">
          <cx:pt idx="0">Durham County</cx:pt>
          <cx:pt idx="1">Buncombe County</cx:pt>
          <cx:pt idx="2">Alamance County</cx:pt>
          <cx:pt idx="3">Cherokee County</cx:pt>
          <cx:pt idx="4">Haywood County</cx:pt>
          <cx:pt idx="5">New Hanover County</cx:pt>
          <cx:pt idx="6">Orange County</cx:pt>
          <cx:pt idx="7">Vance County</cx:pt>
          <cx:pt idx="8">Wayne County</cx:pt>
          <cx:pt idx="9">Brunswick County</cx:pt>
          <cx:pt idx="10">Catawba County</cx:pt>
          <cx:pt idx="11">Mecklenburg County</cx:pt>
          <cx:pt idx="12">Cumberland County</cx:pt>
          <cx:pt idx="13">Pitt County</cx:pt>
          <cx:pt idx="14">Cabarrus County</cx:pt>
          <cx:pt idx="15">Davie County</cx:pt>
        </cx:lvl>
      </cx:strDim>
    </cx:data>
  </cx:chartData>
  <cx:chart>
    <cx:plotArea>
      <cx:plotAreaRegion>
        <cx:series layoutId="regionMap" uniqueId="{90FE3112-D8F7-42C0-B4E0-FEFCE32AF4A7}">
          <cx:dataId val="0"/>
          <cx:layoutPr>
            <cx:geography cultureLanguage="en-US" cultureRegion="US" attribution="Powered by Bing">
              <cx:geoCache provider="{E9337A44-BEBE-4D9F-B70C-5C5E7DAFC167}">
                <cx:binary>1H1Zc9w4su5fcfj5Uo2NWCamT8SQrL202/LywpBlmTtAEtx//cmSPH1dpeq59g1JPf3gsmUWSDAz
kfnllwnon3fDP+7y+9v6zVDk2v7jbvj9bdw05T9++83exffFrT0pkrvaWPOtObkzxW/m27fk7v63
r/Vtn+joN4Iw++0uvq2b++Ht//wT7hbdm625u20Soy/b+3q8urdt3tj/cO3opTe3X4tEB4lt6uSu
Ib+/vUia5o1vWt2Mb9/c6yZpxndjef/72/0vvn3z2+H9njz7TQ7Ta9qvMJi6JxxjSrGiiitBOH/7
Jjc6+n7ZEeKECoaUEhQz5lJM//3ws9sCxv/srB7mdPv1a31vLbzaw98Ho/fe4/e3Z/7b/yyDu50s
dvKNQNS/v32vk+b+65vr5ra5t2/fJNY8CKsefbN70ffXD5L5bV9D//PPg/8AWR38zw9KPBTs/+vS
k/kvb8femK8vokYmMUFSIky4Aj3tq1GSE6UYQpQoVyrJqNxX4y9M7LgmD2/wE8o8HPI8+tzX776l
u4pJyYVQQrrYPbB0qU4IBxEJl0vqKirc1xXRu7On9v4yIjow8Jc1+X/lt8Wtvrt/AZvnJ0ggwajL
kVAY4QOFCnXCEPhn0CdH9FHhj37z0XX9ysyOG/2TO/yE1T8Z8zxm/6o6Ddo6vi1eQKMueCkOi5Qw
guVuAe6FInkilUKEKU6pkAqBvn/U58/P6rg2D8b/hC4PRvwNNenffrmt69a+iC4ZAmdLKCWCU/jH
vjYlOnFh1QpwxfwYsPiVmR3X55M7/IRGn4z5G+rUazUA1S8v4XHdE1e5ChNFKYVliNSBTsmJ6yLE
MFZSUMQ4XP9xhf7KzI7r9MkdfkKnT8b8DXXqt6DQOr/VL4MdkcsY5hxWomKYHWBHAX5XUg6QiBOh
CDjofa3+2tyO6/XIPX5Cs0dGPY9u/xxEAqYAfM2YoJAq8aeYwz0hlGEA2gwLxR9i2I8r4MiMHy8f
TeX+v2W1fgoljzz5hWXF0MkuOwZJUY4khaxj31tAaokl4DYlESEMnAlcf31ZXfzrv0FWkIbvkjYs
qEAcVuNujf2IfaR7gmD5QY5OANPSJ/nbEe2+gF0dS1GOPPmF7YryE3BDwnW/Z7rkACeCrCiXGFFE
BEjqMI87MuEXENXm03+DWTF6An6bYCEpuCwCDn7frAQsUZdDauQisvPs8oAWeB1Znc7+G2RFxQlA
ml34k8wV6IHp+nEJQhgkjElG3EdR/TV2dfPf4a6AKxFEAtRjrutykNq+XcmdrCjgfwJy3K3P1/fr
q+0rGtWrZt9+fF+b7P4l8D0Gz+oqcAiKCUQwA3fw4xJQ7gl2AdZzBYH7CBn8KzP7E2xz+G4HKPDd
xyNaPRzz0vEHYrEUwClhIJ+O8BSSQaxmhEAUp5AA4ydO9XC+vx5+Du9wIKVj1PkT3byClFzpEuBp
AARycJz7tiTxCbCtkENySCaP0K1P5vvsUro+UmB48tSXlhLbOUrChJLuA0Q+lBKDoER313ZVGAB+
hxj50BKeXUqLYwHn8KkvLSXIFATUNrhS34PKvi0pdrKLy1wwAMZMPMCcvYhzON9nl9IGqkt7ixAK
dq9uS5BDYMylEmAuUMeQB0EZpKQEFn+hXzrf/PVSYuREAM4TrnARpKbgpw9sCTiuHzOL17Wj1X/D
amMQ5SXUCKFiiBniR/IrDnQuLDYQoforVtu/jmG7wzX+PD7pVZHd2X3/ZnmrTXdfvwAhD6GGAnST
AOE4BS95mAuKE8U4Bu/xqNRD2P6LkzuO747dZM9vHq/7Hxv2N9TveX2ro5fA7RJ8liSYQEr2wHkc
4HbJTxiXDLLXPwprP7q1n5/WcaUejD/Q5+pIXftgxPOo8k9JWwLioYCgHmLiE2+GocFFAlH7EAwe
q46vJ5z5EU/2usKhu1QdAp7kFENpB3oj9uMh0B4YA0mrAKdiQOyc7mfzB7P9ZWR1MP7AeI7RHQcj
Xth4gG2ENI8jSId37VHu7v1/zImhywCyGGgvAHbWPdJlcDDbZ5bPsUzv4IkvLR8E7w8kD1A9wPjs
iLN9+Sh6coyFPZjkM4vlGE1w8MQXFgswrwoSFkrIA4/yQNjvmQ05AfwkwCkTKgm0bh2QZAezfWb5
3Lx7CsQPnvjS8sG75hy8S1gIeJcHln5PPuwEwDkGm0LqkUZ8TbdzdoS9f135UFg2Cgg4ydnO+wAH
sL+soFR0Il0QDnimx2zvNeXjH0lTXkQ+rwq/g9sueQl05kLfEkMCOiIwIi5VB3n5rhOGY3ACHNMj
nuCnZ3UcnO0PPwivx8LH/oDncQOvqsabF2s33HXPQschUONHGpoAKEHGjKGzVCKoiDwBSj89reN6
3B/+E3rcH/A31OOH21G/wHIEAgiQGpA/UOfY8fiHy1GJE+gaFdDoJAkUQh5aqR/D72Pb6E9P67ge
94cf6vFIJXR/wPPo8U9TJUC7EE2Arwe57GR0yCFCbUMyiElQ+PteAtoPO/uT/WXUsj/8QDjHSur7
A15aOJAqgWUwMBvo/YGM6IA6hCZ7IKAR3Xl7dqSavj/Z5xXOh5uniG7/eS8sHIahnxNqFNBqAOXB
R/e3B+igMwoY+h1xSBSDnoSDLrL9yT6vcI71+Ow/76WFQ08QxyAXIh/7wg7QnODQ+IwF7LARAgDC
k9ixP9nnFc4xrLv/vBcWDoVKIBIY+k8gj/weOH+0HKgUSoC6UFCFGtD3usajCF7eIR+rfr2qcCBa
QQM1bM6CRrp/L5s94YBlsd2aA78jdokUWNZrCed09Rf7HOiagwo7kNnysRnzSXsTUNqwY4BiAGSP
DQuvJ5xj0PpVLWcnHIJg8wuCkijmT4g9KU4Ehy452NlHd7uiXtMhH2skfF3hgM/ZFQBh9xBs9mIQ
j/bTa2hg4lCXhzaO791er7msjtSSX1U40LgLJWSGYeXA1ikXpLAvHKD06C7J+b856+stq2MF0lcX
DtTQIHuA3YK7tpYD4UC0Am8Nrhq2nD1ubHk94Zwv/2qHDI0awNpB5y28//c25R+jlUKAkP+8hXJf
kc8Lc07P/2rZyAfGkwLCeyi/HgYrqLKAzwECCNrGoJYAUf31DOf9ET54XxkvjQHVidx1lLpQlobG
uidVll3euVtREMVgc9EuvXg94RwrYL6ucIBZAn/zR9flkxLm7jq0GQpITo/02+7P9XlX1bEu2/3n
PY/hvCqB6NWttn1yl71IEwY0PBICmaD70DpzUC3bVVuh9Ra0KI6WhX5pascJqKe3OOBZjiHXp4Oe
R6//iYiCkrzgBKo/Cui6nTf8MZLA5qEdrHWJgNL09/rIj3nP0wn/suE/vcWBoI4Vp58Oeh5BveoC
8G+b2/7L7QuYP5w2wmF/6PeNhg88x49aBfAEW8Fc2K9CyK7WflgV/YWJHTf+wxscaPSY6R8O+Rvq
8/T+Lsvv9Ze2jl5Apxx0KiBbYH/0cf+o0oeyCEKQhrrwnae83y/O7bhaj93kQLXHFuuxYc+j3j/3
a0CDEmg4cneHsQDR9ySWI/BrGACOgDDwfRfSj37t2JR/2bMdu8mBuI6thGPDnkdcL+rd/vMU994b
P7Yf/qlAf/1wJWBzobeBIvBp7pNqCvQOQb1w1///771S+6j2zNRN/Ma/rU2e6Nt/XzuyVfjx5Kkn
xysdjt9718dX/c/CeZlDlA60/cMpSn+cVBVABJo9nHH101cfPAMcvnUw9Dsbekxo3y+tvv7+Fjpj
MZTl/zg6a3eTPR71UJSPJvLD0Ptb2/z+1hHuCXMJ+EMgTsRDDHv7pr9/uAQ5DCU7gvv7fpgdVat3
GoZTuPgJdFzj3UYPOKIJhkF6Y037cImCQwC6RcHmXxft6pF/HDN2YfIxMvoPoX3/+Y1uiwuT6MbC
jaEn9O2b8vGLu9m6DLInOJMD2nw55JpAGgMCLe9ur+AwM/g+/j8iG6qizm26TMBjL/hQvnflGC5Q
2s10SdrLlIr4Mkr7tS5wvkBNhANaInoFTy29rJjatVuUftZrflU6lZpNluh5Mjl6249l7PUTcy+6
0JNR2V3wNppHkU6vjVNLL0/6YmvbsvxA61OFMz9L0PQ5bLUOtOqrM9LocpNNOvOi1I5ek2BxWalJ
+aMbFtcia4Ms4pE/4pBeSeKM8wZaYjeuSdSGd007xxUPAxJX7rwcitQzox3uGuWcxhI7MHOeb5jm
+XIawmLR4bH/iOo6CG0yfEpk6TlV487KOm8WacHNh3Ekg1fFolvR3KyHImrfDyOPvNgZy9O2mZr3
tpCtZ8rGDUpZcg/S2vi9jvKgcPNFXkzFxg7mbJwuxzBmq05Wt0ooHaRZtsDVkM+LxJXblE/xom6d
ed/PStPgM0qTD6qMh5ngcVBNRbdVxbaT2bixIQlCENYNauogLzldpWp6Z3hBZ47b1QH0JNw7vZwZ
A49DdrJBNlXCy/Kh96ou0HEZL/XUX7VZp2aCXPeC+EnEirlG2M4dZs3CMdvUtuoGbdJLpFx9EbXD
x7Av+nkx5N1sLNLeH+vWLNUi66NubnurPYX1chg6fMGG7krXHT4r2nTweJHHCwWvQPjWkbnrlVk1
a4yj/aZGxXJsJFlbkSivZXV6E7YyYMmkLxxZxx6rsFmW7CtQJdUySwu2FCNH54kK8yA09J3NnLCe
CTsbZGzPJSmIL9ywXKmyU17tkmFRkmaYu6CceaPiBUNjN+cK1at8qBw/SjPH08WYB05atcsmM7Hn
lG68wb3zzVj0pXTQuByjil4iZx11IV1hotXWbVW5GuCmfh4mdNYgHq0paRNPJlUedDRx5k6YqkXD
pfbTTtELWmrpqa6wfkjzzzVF2bbcfYip2YRZlyxj3ZYblOVg97GPlKXrIszMWqirKRfkVCYDOQXY
VQQ2Z1mQsPQ6S8p5Apa1luEogz4d15KF6UVCHZ9Xkl8OdBw9HGv40VaJXxd168E08plCSTiLKtt7
JRuHizQqiqCA8//WTodA/UXrOyYRQTw5bdCY8UaPxAk6ELkvkqlapOFOp33rpWE6LUhBjUdH3s1F
W85wmbbeu37Q7Wao4y80bPJVXU3Gc3nja5nmgUG19GXlLCZR18txuuqTZlNVpbgQqNB+gXevP5LY
09TUy8GppqBhslk0O2MtwyYJjOYssLjMZmOXyU3SZx9QzOoLZcg1j7J1ElJ6SiJ5Ezuh2eR9HFg7
ZV7HI/OxMHghaqt9DR74FNbOB7eJEvBcWMxxPl1OAxlX0BICxp2kGx2W8Zw6NJ7F2uSB24Z80TZZ
GaRpLLwWdZOHxlwGYZ7BQmPgJmpT8qDPB3JGk6Q6TWm8SGv9mbGqCow06RpVvh3eOyqfNSxpTw1J
sTfWtVypNp05iDbrWCZj4KrpRg+6PBfM+AIb5Nt+6NZoUh+lapLFpEXhpW7xCYdhYDgL55V0zKck
pd6IxLytaHkaFY0+42oYrsoEF34uyngrxol7lYwbHw4RFD7XLveZU7TnjajJJcvQOakafS57cTlN
mePXZorAgfPurFKhV8hKfOm7eFYZdxWV6U3UR9NMFqWc6cB0aboabeh6Lc6SVSeEDWwh1Cyvk2SR
xHHiJcRJl2npfHFT01+nITk3uTtnMW1Pd7tD/TSvzQzikNnyml7qsf2ARvD8+B6JmJyXYP2zGCXo
zCo39bQUjhcNXbuI1ET8qK3hDM2OhevaEp9V4jZKQnVDwzE8YzVe1xntg6EM+2WbOo3Xp8Ww5YVD
5iNy1ZxP6bwQaLiYYmk+p27PzgV13o+Iboqat++NmFkSMupBwhoQnHZz1LTf0kS1cweR1susibeu
riB4oClZFhkbN5XMPuYJvo6SwdnIMA66LM/e1eNd2YXnbUzk+9RxPhai3ZSlSIMp4/E6I731SNwS
n7gg2qIQEGmnqj4jcbGOxg5+6MfPE9KfRw7f7Ioinrd1pVaRq5UfRaP1TdIkSwUWHzShqi+Vs4Kj
Mb5GJlY3VVS5ywlFF4nMS7/NZHydjhnx+zG5GlBWLXQNf3TqnBYxDYqBhgEuVbdhlsTLpNIfw9it
/D4rzLrM4s7v5FQshslJF11YtnNep2TBY7K0k2vetXlLfW2LYcGxUeeSdksEh4DNRS0a3+1ctFVV
2XjGaeRCTryfiaGYVpFGfSBjhr161NFZ7yh2mhn+GVqHA9xx8r7HZlgnKb6YkiLya8bdKwY2FPX9
nBvcrZsQh37rEncBkboMSO6ooK/INzKOt0Wb4ZsRb1Cn1c2Y91cAjG4nHWu/Gq2ascy+jzoVl16D
WrudKmdWZvI2ZmO/Nk7/sbRrB1MV8Ko0vlVldgoVkM1jIBFjuoqlhKiYCjxjVY2WtYWY2LYNAQzQ
4CCrq3IWM1tcqDyvvYnckgq5l1mP8CpHFd2SjCbztIJIHbMq8pjVclk3LfJqHJt3JkmnmZIQ1ltS
U68wY73MqTWbmtB0ZYoIe202rlGYyyUsd0+H/R3Pr/JwCjfVEKaLBsvUq6sMX2V5FIimUxtamUXX
12pt3b5eC3oetQxdNc3ZYMtow3CyrkdjVmXWUK81zqYbwmmOY24915b20qpwo8ABbU1IWz/Oimxh
a8u3nY7XvEKNn5aF8ESe31dTBajA0bHf9pdVAZZdRna4ilB73VjHfVfjxssbjnyNKzSXTbRwhGm2
Rfo5p0ivZDN+rZFrZlqFzSxusB8nMj0dpqT1GluXMJ8s0osRmdbrZB4uQM9el0XF5x52Q80Jmvyy
j6TPM4LOkhxs35S1XsbjgOagaTqT0SepIguu0bR2RhsnWvVTiv1JqqAzsj3veAvgMe234VjhZdiH
kWdrlwVMVtKrOxJvuWvu23oI52bAcx43uWcZ0yvby/qCOs6H3sT1hlXXjXDMdbp4gBEZMtyf8FVa
aDxHVZUFfdbqj101awdwbc50gd3sTqQAOxixQcVKcQq7m5KgjMp6EU9V7An1SbtXTsz6cxayW5fF
7aKYlkhW1kc4tZdwdI43NI3YyDyfV5D8bFHkNSzXm7wbv8FGlnjbhJHwdDRBUBAJ9VXSRF6qi2zT
4DJok3CcaVzGgNbS5qIAqDWwPppFaXsBmLXYFiBFn4th8hiL8mVMs8xHTjx6HY3wPBf8piDWek42
oWVh3MknInO9oUPNJnNzv6Mm8VluouUox/fMtsmCkvCdcOpk2VQoWbhpfx4DdvN0Pa102Yb+1MCa
b2BGnDjv0nZNQll/FFUJdwjKLq3OS6ZnNOovFUmqVVaucZuaJcpYGCg8orVL1maHsKuU4wCAzBTU
dam9kHfDVcHKm5gpL2vdciW7AmJnOV1lWHsoicdTk9TeEA3DhYm039IEr+zA6MoZ1AzO1OkC6gAI
r3tjZ53N0DzO9VetIeSGDk22mR5zLxlL48WNYGeN7FqIdnxaQNZVeNKhFaQZjphbORk/3UUUm3Uf
ijplqwcwBPP1SjPIWdeU1zZpy10WQM6nqPTDflJbkfW91+ZlsqhJeS2GMPITnKTzKs4vs4Klp3B9
ncOBSQHPTO47GSn8xJ3qGe476mk2Vv4DKOtFP2zTODIgElJ5ZZOqDeqLz6lpCq92dL6t2rRadRrp
QDhJtnV7PdOQE82UGMuZ5NU4gx4vumyHNPV4l83SKoJHDbl7XVNZBdyMaoYgWs7cMZwRH5v+iqoR
n9UCsqfdxaSTMUyr9KaiHBc6dGaDcourSDmwdsEdxxw1KxMp449d2XoVgO156+oJIEaVA6pUK4cC
8G0TwNROTX2ZFGY5FGCVlcOSRUzJUjTyVKu69+HONsCom8lR6plpP3cEEJYLeYAHfcOzlA3fhCxl
YBXE1LzJ7hicdbNitOw8UZawVLLY8TXj1o8snYJ+qpOFUrIOINx3fuUU61x1KxKNqQ9nfJMzU+J0
8kwVh0vqEDCBmFRBHqUf00xGs9DKHEIsuAFQ3czmNymvpnM7ETdoJlmvmirzpzhKIYPq+yWvMQsI
ic5Ur/U7XOqPqgYEbDq1jAAwBmQAXx+OQ7xhw3BdIN4tTIPkIg9pB8kVRLoBEhaUl2JZtMm7yWaj
n2S1mUN5tvJaNchAXJfctj4pJ/CiWVtAAOc1oOmwXgjH6RZ5On5QaYXPwkbkfm7DPlA7s6yJ8XBP
u3WRZaflWH5IYsXB/HTrSU2TTanHT7boJr9jo9mkJuRzaYcUaIMQFJpkH1s4R87rFE+CrJ3svJP8
1CWOXru9gYUSGjHPeRqt2ZBtNGHVClfuVyzrbjaEOvRNxLWnk9xZDlHYQ1y1NBg7k4GSgoeEO5Fj
5odNcT2OGUi8w98M4JdZl8bpLI66u9EtQd258tyKyW0DyacfWwYvV1Ry2fJEbVEPSy0pUOv1oxPN
60qgoMx06mVZJwMTF3Q+Emn9uJZLa0u9BFo8DhJge5dZSQDYYX6a4cScOoyuuQC0wpIQzTFro9iz
7l1CBz9ElZmRPiKLMWzqJV8obKNFnEG4b8Bvz0NW3XJ3vLPTqoG8cznZQZ2WXZb4Rmt1WoXOqhwy
u6yHlAatoMMVJgMHHY79ZiwtpOUNOOHS5p4mU3g6hN1nyFzhC3kXrifZfJCi46uSuM1FbS500i8g
ijfnIcSjBQMqJ6hKkAuQVouWBnTK1XbqO+E3HNai6zb5HNUZDlA0KDjgfrqX6YSDoRpSgOKQhKWj
3ObEwe94xOk2kVO+SERZ+RnkphA99FUc1ivqkuY8z6XxuiaKF1xmgZKFXdX6bDCEbUkv8lWiQ1v5
Qjs5QHQrPTtOdgadptwztkgWRZgmC4flAyD1ovdGV+Mz1JRzRw1BU8ThTYztokVlNo9S1QaYAtoB
vs311bSdVLFIsjI7g4ygWbQqJ16ZR2gmk6n0m1HWPmz+Qz7ehcChJmgbqvQ9r5thW2KIc2O2nMb6
YiyacVPkvT+loX3HR6+wtPFFrNxTyDsWaaPlRTOgqzJ3dnzOTTYA6ELQlbVqo9AAJirAqcY4D1Sa
VR9M6JU47HwIl9OiCt12ZmwP/qUm3VJAmlnouF85k7zEhcUXRn7ubAsJa28uSlzMsW3UzEyFGzgQ
DlbwSwH8umUbNmlnOeqx9wvCh3lWAkklmKNgGSerEZ+2kA6fJln/MW8ce1PJCQgD/aVxnOSa5cnH
MO2KTRTGnx8iVpoXXmi1mGFc6bmZnPcdEDET5vV1nIF/oTU9zciEvLhtugU4ObICtwKQ/ZJGTX4T
UxoHowh6quDd6rEpvahYFElHznvEet/YMFrAuf+6mfcortbc2CVs8MDvpjHzIBFBS+WAUUOsPiO7
tx0ciiBrZslKpX2zoLGoVsm4EAPgvajH47IPG9djEcC5KiXANeHoG5/EeJHnfImoY68GgIBkvCrc
tvyUOiaQTQrcEc2iuRxy4KaY2bg6/ZayGp26sTtzi7jy4NARskqxZp4aCJAYFsVnfMZUK1fVMHqW
p74Nq0UR987KJlO2SQaq/ShTzTwaKnGqjXGWlWyvjeph/nWGVl1RL6FTTy+6WIVAIqYmYGOcnOa9
SxZlnuVeNA6jrwbGvrRd5FVsVbq9/Yit8hgGVtMDT37OiiFe5mkIEN+KQBpHnSLzVQ7NYhiq0a9t
I4MYqU+xA9KSwM/4APYiL4LodmELfIWmLPFoC9kMIJv+ovos2WTmPa2roKZ6zcLQbIvCca/iOA5S
iz7EXUM/R87HMHTaTULdtcI8XME5s9EmlfkaXqY/55atgMitFyyVaJkn4OchijuB4zhAxhTo0knd
2CsT0Z31uFuleQ9sLpXZtW6rhZq0Aa9ZDrMuBJs1O7KW9vbKTWogM2WXA6aNxWxKifYN0+AskL6x
2eXAxwmoFH5HaNyvO0foc8YMsJH9uyTKxDnrVxFw6FsFcZngPly6dih8y0dIbRTT3sSdAhLxIZ0V
UobAN7bAYmkBD0nzdj2ETu9HfTb4ThQ5y8QBbK3bMZrrLJR+2fWhRxobzd2yw94DY9FNrfaKXhQL
JzHMA0K/mXWRU8yrus7mZWLUQsBSnwxw5aKIL4wzXhkK2XjO2Vk7tN3NqAApQ3w+65m861yjrrMU
q+uSAUMwADch2UXPndHH2FE7yjmd24KvnBZFviPD6jp2G88BcHfaR9kHm0PaC+4y8QvgGS6BH/HN
YLJZPw3FagCsB7R+5Bkz0qXO+sCBAsF6xGPkObSIvaQqFrInnwiw5l7a8hn8gpTkAxflUmb1TeXe
dd3U7xgOGXQIfeOZSoGyBPpDRoCc40GtBM+qtSmrM857ALZW55fpYK751IgFoK9hlY/sDKBOtIpQ
Fi9VHKde3Bm7DXPH8XNDgHGtCF91DlF+2+K1G5kauOCaeWGX1kun82opNOAjiBUpgVqE1fZLVybc
70sHYs6IL4aCFnPp6FvpEC+esmiRELOGiDMCHAaXTHKp180gxmVeEz/LIR5xDqRCJPpFGokzgSq7
7mp/aBH1bAq0cZZfORP1aKaGNd59oK9DAtRgkY1LIrpy3STuNQIKZd6E4WenGpwZM+AmW2w8APeT
z2tgXB34kqNTtJZtvBwLify66lPPdugcEAid96xu18KyypetU/vWOmbpttWMNxC+hG1jTwF75SWp
AuTP2/M2AlQ9xHLupmoE2iiZDdT06zaK+vXQALsNYgPuts48UccXkFYEdeU6C1qwMxQpd45SfmZb
ni36qbpkIYGENze55xSRmT3MM+v4BO/rQo6dN7mPKMhfmfeiNacpi7A/VDzIOzksAVKDczXE9XHi
miBCNPbvGnDaa27Hap2OU78oxmxVVZNdP3xEANczI9BqrIAc7PvMzopo1pVNOHe77IOp86+lMQn4
omhbWN6sdQKpI3Xzb8K006yNWgtpsRTA0+gmiJus8rJRLPqhuhtcCNZQODJOtk1r9WkKP8ZpWKzJ
JNjSsNBzHWHXYvcRZaPxongkAdW6XCNHWg8osDZgOxN5+ADKt/EU1F8CR43dmrkmW4Rtt81IWq/H
gfQzE/dfmljV84hk1wJw0P8ydqa7sePItn4iXUgUqQE4OD805Gg7PQ/7D7FHkhopUZREPf1Z6a7u
rq6q7r5AIWHvyrSdSioYsdYXwRzpnsmcu/oStD9i2mYuunZB0TCjIsShPrulqx87N/IsUh0rjPKz
yEYnqIP9bsZ6P21te+OSNdwj1Q1XgcXryhpFVraSeinVhgzD69JvYmh+9HTbTzp+3qrmJ/e9nd/P
AuYNjAzskhHWytF50pyCUMgdkf4r9+P5ROjYZ252X5iESKnTAllgszerd2/WJDg6vWQbxtZAuGm9
k/NXm3GxGshu+CCG7sUPN1pY3zeZiqg9Jes9Vi62wJ7dWm/oThGt2h01/NwvVuZBpbc99AksHiFe
ZzqTl36bgkzW8YEhCBzjIbY7oXu+27R7SZswLD49ks304znsrr/r7iZQzr/zElt/JP1UVB6yDxYb
76QD9iy9lex8Lw5PfudeybJGpa8mL1vh4cPGEPvaWxCzraDvLiIS1eNJBJwWYQ2VG4qV83MN+wS1
TJTkVKYTFoEWZcDWtrS9CLMBOr2yw2m5Pjijxx1Kzce/rUuyToigYZp5NHqhar4dXfzcpj/Y9Doq
+eg5ybPNDl8xNWCBcpHarOuiS9L6LN9s/Wv1XUHTyRWR5yEKgzzJCE2OkIW9zJgparKaT/B1aHjQ
XUxOHl4sSXcVHPEZR90UXzfjPFQ9kiIsyiaj0BB3kUXd/h1pCkaglKkxQaE8erM09BGKY97YZjh5
NP2aEP3FVzNu3u4810iAo6fV3G9i/QI7GqEg1ihwlvnd6/Sb+Z7IuzaIbOnxG99UIpvttagmL6Nv
njC36uQtkGXc/KgTW7RkLSS2hJxDC4qsLfzAjtnQpi/1KEvuJS8STz3FMiiXsKoPLFUa269eDsvm
5e16J4YhPMLdsKdWElziqKMQ6SwcIYuMd4NCNgx72UHRhsmcR5MyWXKzTCgHh8ANGXP9Q1KvQU7g
JLUFI21aoGD1s7beyU0IaHeyhvouHmsyQI3oApu3pr6jXkY2bOFOPQnIT0hfBM1TbDsiXLZChjOs
4y31r5KGf4pZl2kXtaWx64+KwQDsDlpORTKOkAy8Du9eikK7sD2OGz3IkaV7gYIoiKblELomt1LQ
Q3CNPY3AHuVX9GQHvUJFI94h9sJckGYXVWl3mBfs23oYUCaF6Y9WeqYkYkPO3JIFRT6kL+gDuRdV
KCrT9FZF8TsSYlGsfLgkCBgnqxOFDJsFBzEKf6+C0Jwa7j7gTKDEqBKVMydwb3C/OsNDEaXp/QGZ
0kJPqR7a3eb8m5nTbEU+CQ3P+nsR9qeNSX5qB6TVa0xFFq3rWxuk8y5M3Ku+vowLgw1vwKdjvAdk
CBYKM7/4iD+f293ng77GdqqqrqxYcj/48rwSiffHe5ONVA8nEzZPA2MIsTxEQtzLoJipKBHrBtQq
BHVhM596ONTXv3bguO5SbLi1u/YCamHIW46kr7fizvfxI1Jx0tRe9LTV+6jGjV737muy6FIo+GhT
N6Jovu7S17/886ulwQAKTrLYrCRfe+8dBmaf+137uj6EXZNHuLBam2HnkPhqpDOQZxOek87sm2HM
NZ2zqo0fsV8t5TgNj2lf0R2K0u3EfAsTIAgUlLP4Nl2DNZ+r+Y3E7VcrojVXbtlyr0H624K/RIUc
fkuv2Qkr0ZIZ5GEHUy2haeEhPT3VfZCceDx3x3FJc0qCcG+D5ZUx7BkI53228Rp6fFqP2djQNmv1
QMsmSaqcNZUompRj62rcnEtvTk9NQH4NlB0pg465buH+c9+GgGWPnvka+t4zVetFXldKEvKzENFh
COijARK1j03Mcz3VG9QyuAjx7C7WNOueV7vVj2BO6mhPw+HVzZXA8h7v6mk9h1CEztSXpQtH+hiO
7QBHgiMUR+sNPskJIMDyLOblgsz2AdVaUiRsHMs2jbycqu4XCxAgUCsXqU9ZHm/NW4I7abDaIXV0
twvVh+mt9i05bsbFebeE+OTE3JXU/2mWAdlTr0yOSMf3aoaYt3D+NKIEzOrEjBcooiNXKFlMcuCk
a7O00etpseu+aQZEwaswF8a92NXPQ+XZvJPyAXGCQ1aEjMHgbCdQtnWAyBgIc7TjwktT06ya4iSD
eAsyqPV93MDefgwHvme1aQ4iUHEOxY7mxPN2tmX+0U/MDkQQ5II2+VBNUh/9AElM7C4zLJHzqBKo
CSBurFoukwAEgMSkGe1XXnXffHzEWZQ4l7PAmgL8Rpgt8/Cli8gXr8qbcGJnX4de5lffugAIS+8m
0AKJtxxXVl+JkcDkHSrrvGtk7s2PPVmOqHgC7JJZlfrzjqqQlNgfuyKtVw+bQTwXyJxf04W6Q2B/
+IF3MAHhx1CDhRmavEsDdl9VuHhTXI/7oI2rTAzVcwzD9mCcPdQzD04L+8l77sFpE0eGWjIfo2bK
0/7X2PPmPe0gr5j2SIysv6T7IW1EXiGDPCy0o7stZD9TbaKyMibOJpdBvednJSuVRdua5LPSx9AE
fYk3IHZ+BIGMsjqDuEwKGKB1PqVxl9HVXzNOo1csgpxuEISk0QT1EcAAURXs6szztL2opREHMj36
M9Adb+xyVyskeFTgpso7X3wNkbBe7ZTvUVqnhY9vlirONiXcvpkSBFxuITX6Y7TzxIIbvD2mLFrg
EAUcl3MRUJqexrESRyBYLgfJYO5sNd+L2Ox0TbI2DX5Avmf3iY1blFK30xZMxSy0t18U5DprILo3
zSVAgc3aKCqMEHsEqOqQ9JrlKKXfW3vUjf+Djwu0iXCt9ipNwST5vd5z1u05hCFEK2QpflU0220S
yIyn8VzGmzuv64gEJHaZN44mXymorZACGyO0L/qRdwVLoi2fWDwdSBj/nG+3clXQ/8aWz5nD7Iq8
jyqY5Vuxlj4MtB2v6BcyPodxOB7tAkZBrRW9+lcgf0B/lL6J2iyAyNWHwFzq7gFwRbKL62aEoQyE
oU0ONfWwHdUlxEdUUGyzOVwZlPEWpuPkFviNC+yujp5X/1qtgdDp1b6KG3GO/P49XqOijWyaIQrG
wwyDRFUSVQcJoVkgaHgUZpOp22/pMrrMv/5hTKdtNjh3QzpOD8oMQ64k+ZFADx78s8fWrhSyfm70
EJxdz/Jw8FDfzbXJBg9JMra5GMgMcLAxc5HMq2q0RSeGR1R52KT9Zsi12sqAuqJR1h1pAw5oNEHJ
vCWT7dLlamsfWggFRajmb/HInrZpnHPI/IXW1ZFfcI5iC9EUthF0x7xJ7dEf5S6h63jqDSkj59eH
yXYpSBmyq/gC95DprKGh2a01rp0IlkdvFGkusTp0zU4wRpt84HpfUS/Y86A7stXXOTjLuhAxcZkw
wXdYv2Ee6TgsTNVCiCHrvV9VbbE+osIZT0xtORgTtaPJ9mVQ85z1fJggeq3vUX8rUjPCv6HfmiUc
imSJ/Z1VuM/bfv4A/NNePTqeVU16hhHs7ZuxLRO8ZNck6+PYrRaZ3goM6fpTFjQ67IZeQ2oD5TT1
TQwp6FiFnn6I2u6+aqb0BP8mKih3v3pfroewi24xPKTLUEIYJI6mCInExlv3dEeEvNTLkHE+0YMF
ntc2843okiAL6TxkHVarHvRS+F4Poxm+RSE27L8QUjK9tKXwxMdIHrqp2150u9+wouiC1HohJNip
qte5ibEXsdaH1hsvfrb66Q24sbCAJ76W7UayuYveu8bZPDEWoMv6JNoKxT0jMl+NgrvbXleDieHC
NyRnHKTdMm2l71fPNgreEthHLZ2grwATTYJe4p57acAh7oBooEzH+gBEFpqHUCbyDJvqdgF4mA1N
pHboGjgnEX+Tac8LO8W7SqzqHNHxVLdMHq4q/mQigDFWhHmF/H/zxmIL4Bi1OG8V8UHWJbis+0E3
Fx6vZoeBljpP6MgB9w3ebmjVqR0XeTdq91HdrZZ+Dxvcrk53L3oa4PLO6ReFJvGdTIeslY0DBhdc
Zcj23GwoLbp5wj0BGmzOJhRvJxFWpR7OE6x4RbAvp7DCkM+rV86iCokHEXkjoHP6bDot3fVOXJFD
I/ZJWMHXDH3w7TyddfSSxPF09K+Ze3zNrj8f/vZtjMIpcjQqmNL9yXNDDZGjyZa2FU0WXoWFz4fg
H1/9//5bCxUjm1B4bmlDC5lAuOX93J3myo9zf0Wd6SIb7JIxefJREtY9d6CNpj0f6+VUVdNy+vxK
/uOrz2//6t8+n/LPV/zVUyhdUSwoZgtDgxqRZiBZZUZ5kWmVlCLY1tzvJ5B5jm+FZyDPyK0qOzm+
0IX+EFaMF1WppeRRHWd0SM5dIqGORH63o8CR8wjPojMw0ylUGXIlMET6lJAZgqCD7WonqIXLXN1g
5e0RYsludchJbCrXy+IN2SRbWnTM+RmIUjiVkDkYrNqMWnUW+P9OgjsGx5Lb7QCxjX/5EtRBekub
X4iZa977CHPWOFZGw7RnNF0yEnwVVWgLx40ougUqUlAhSoYxUiibQXwPTj0nHwlCx5FHRbeGXzTh
907weB+jhL+a2J5dvhEdBWeupiKYYIJGMXQhtzhcnsuYViE0wxDw4wyiiERJRq4ZZcS9V9v+8k3a
Pi3BxxS4nxBXZbH5/EUMUwRR3e1DM+lTX9dVZldwNdtIaD4m+1pbuuMLKvtl7X9srrpF7oJt0Dev
4KGhS28IBS5p7pAulAkqokwGcV2qwD62PE9m7xEUUVjgTb0sY7RHla7wDH/MCVHfDQSKrHJq3a3p
3B7ImDx3ngxxqy2uCKyactTLl3BrPxK7PK0tEgefKWQ8bdqA6aEQW4Q4J9KGe7Vt7BSGAzvNNmEn
2ifPjRdY5Lyo6NZ2na5y0VrEq0t26zjeNdZ6pyGNbc5ttMAY/jEw3LjTgB/Ym9A79WsFIetBQIEd
4mk89+uFwKvOEDTtWDbYaArV1jJzfdqVcm0fNmefZJoY2OtkLsY53jIvWONT1A59lrh2KA3r6LGC
3VIryKlL2uxrREH8ddDS29bt09FHQEnJMZFpc3ZpX051uxzotcabe13DP5h4LkawEmmPaxGIlpxp
vL2hUMy2KQ1KkS7yoPl40roG870Gh8/3H4wXnNMJCWX17+CWQ8l0ESrv9i2u63u2hvfVAu5NvlIO
CijxtQ8sAcIyROlHWyHfIZCfPn9Qym7CCO/JWyA5y8jbTdAMZjlGB3AbLms2aLFo5Bag+RJ+mjyy
b9d0OQxyng+zY/uQ+Q6mFYGr3p9rxRDO7qquOvWtxe+doem7LBZxlHuMn+LBw8JBPgzGFdV/ne6Q
5H2MErUgjQ3o1GXOnUb61tRrVqnbhAVv08q6PEz5V6ODm7CK9lMTf2xd876OM5jGtT/EC/8IueRw
sSv7NIcy8zdfnqxsUdXAMkPHDpDnZoBUxN+Dwfq7OKwg7iv3UWvt4PhDj5orry55xfHB+tJ/6tnw
02/j/Sjr6tECZMj8IcqrpdkvNVWPnYSzZbfmNU7i9NZrkK+jfCgxbrCDNZ1Ul7auDr7H5c7rqbyt
pig9rp3y92kL1WWhN/2aegerRjiOYwpJaGBgvOUlsAHKma8RaeqbbvvagS9yQ/y4QsoRcBw1oI6d
cfKhuVZRS9z3UKbALSRwHuA7VgUMteekgc7R2CrOzdV16HX6rUL3AWgu25VB0rgTuS6/iUGqTw0u
u+g2k8NePkuikd/XULd8ZKQ5R56x5525kyKCb6Wrt0rrMEuXqivQTTGctnjCLtY6sSH6EcS/IGrz
SoADthFcB7eWDZpX8s2lKUoaJhD+scvKefmYU7WeQrsuf3tI9QbFn0A30Gq87YJ53gdwIpIQUFAz
HLtmq058Ij5sBP0wB+w4XQ2NzwerAagw3/PBDfLXtV6jDH0HOouZsmU4rz9av4/zJAXqPNjtjJSp
r687SD0VlIjnrkWiiM6JJZshWJ8i60N2uj5s/QyJcIKzaI3qTgFRr5vGc1szY1eLiD2T7lr0jD+I
qjuIq3gNCAAUVteYFvnkF2YKT/mi6Csd10xhaRzSIYTnOY+3CfimD63h4GmAZh1f38arg90ndV34
S/0DuJQ8zon2L7MB/R5bCjFQea/gFduNq3tAxlO+enRBdVHT3WIig11zhQ/gV32uk84WkOPkefN+
Oej1qCToOTIquqQTLO1uC8afiS67vGGzyOkSYFcJ3xcLo9j3AWOxJVGXmg430M+bPYiMDnmZvW3x
149p1z/ymH1bTfgkqNw+vL4/p/Gy/mxDdZveL2yTH2MLT3vzmIKDo0EnJ5Up4Nq9EunyamPLbq6g
4Du0DGwSJmpKtHonNv0IFzb+cOYtln3edP69mGiEamlhBe3CXzwGjFr1wsuqMalKPhPUhh2ArRC9
KEUghYTmzX/WGwVHPW25dMAARb91ty4GIjoGW/oUXxHwtB+TL8FynLS5n3z2GA3KFmwU9dEkyS5p
hxdoVDCummu3QLvtQMZ9ZdU9XZV87sYAMrpihYKpjzsDkS0eqq+kGcWZcdCU0xTaHbJsfWQCUEnd
9089GDnNfQO+2PgoZ4fHBdgoDguavydTsmArScdnLfWpQmabse4xcna64cFWDi7oTpUKOFgBgF1u
0AIdMAGaovA5RjLWR5FAgyXuZxo2N52o9n290F9kkMdkBPKN4j3aqQUXKrUhu9gkCI4IhXZPQVg8
oecLdS56mn4ycQg2Tx82ZLhFLDZ7FpKhY8YG9yMDqr2OsBUx7+OG2H7v+mW4nWW43dvIyn1NJCRg
yG23OGfrYQIuDXzZdLdiqOGuVhBT59FPENNt8GHIpnaqJvEpvtoUnw8tasJT/bbISd92daVv21FF
ZaKhrv7tWwj5ezNRl4fIVRzdlvtkku/SocerxdnFCKjksUo4K8J0Bk81KF023nBtE0m9vJZTzj0W
I96tdcnWacxrHk3HKTbvcbzVN4Jdr7mGckPrgN4MtffCLElL6ABdOclfAU5NwRbpXmEHzahRN/CQ
FLQ0gx1sOewmpKw6M7oG5NpsJyMZv5vBA4TNclLS1ffJ0xLVQIhY1+VJbwFIpGuTj11QmgU4Jpo3
kBITCi1Jo2mmRzA+eG2XlAn3mvx3fY5/0TLI/D83DDL0M+LoCJzkjeZBtC3+vmHQSt4oPanqEBGD
Jp7NkNt58k+KTOkDLtfOQps61TTspgy6TRlRZ7CLw/nfOjSlIJUCzN441YBoqV5nkyDBbRtyUrXy
DsBX2jZPorbOFh3+1goVNpLk/Rg3hdDmEK2qOjmk8CAGmuh5alKD3g8bnMMaHH4fEB9Cgr+V0JPk
gWj+0XThcmvSoToSG14038TtPx+StjOHRthnEQzwtSjypBkEnO/iaIO/ZnSp/eDRxin/L5eRYqD7
H/sukzCA33Ud14dLiblRv7+Mi0RDxEYmcZiW+IeeRfBhx2rO67BKMjTdRFA4ZvW+vWtnwPzETVhA
xg8fQTsy4CBNf7S0CR/hv5pLTLcdmAU0sNAW7S8Qu59w46IZx8bPvjPesU7HDHyJuF/rKipw7U3Z
R9H3JhjNCXCwfCBoQwRyIb80YwOmaN3a10CtXUF7CuGUyjgH/snv4sAek9UNZyCh9xNBnx41w3GC
74z8zASvCYV//p+XW4i22z9eJ0wxRAr4OV8rvp4b//vr1IWW9xJcwMESXqxdO5cRN3u99Hi7FXFI
JVmVgziazrMPlFXOuwprYL+EVh0hD9/xLvVvJByK2DXj4bOBrWLTcGCCpWULvzH/wXQrLkk5rJt7
aVd1t/rtWvAaLKPH2w+vquYnb6FnMDz/+b3h9/7lm8ORd0kEXBht/n94cw5drN28AXuPmuYIvBTy
6W7pQ/VFaoMWSNEPuJXwQcC9ortwMGumPeV9S4YAe1ePJHhs9IFWrCm7BGYr/NM5Q8uU/zKmbCni
sYXUjWWVma0HvALH9iLCuPndVzWTdzEJpztnqy7zSD19nxEiI991b9HEx12yB/yzntCVG9xtvekK
Ifz4g+v22FK4cd3qv/pT9aHIrF6Q3dh9gw6YA40teWwAgmdgkQBiLi4Cou69QfWJntAqUWe2UrQc
UXPkfZ8G+QDf5OCa6BiFBebgB2ci78eEbNkgguQJm94JaLnNl6GRNzqN5B2KWQQEjl7KsVr52Qzd
22yi+ecMs4vT6UtvnQPjDhSUsMdpBsdQx2zIAjbRJw0tf6/btTslKKgLL0AjaTsA54vtHL0Pa38J
xo39RGg9QP3k5yha0VCrOM8mm4jnitOmtJhqcoc2O3RceO0BTZcK+wQ0SLnDvj3uNg8tKsvObNp8
oO0N4Lg54t5F/+6STjekQpcLnbEdLaN+7+IozVJACmCx6KmSrD1M4ej2bAKKOVckBlk1hWWDNEPy
PsBhBf9oXP+LgB7+ORJhsk6AA29SgnGqOBHuXxchDB7lhejJPaQQTA8+0OUQ0uZtPL81M7lXMa+B
RI5RCTGRnJug7iH51eIAhB4Vf7JM5Xj1HJVPvrUMOi+Fd7ePffjkvmNwep0rthTtHcSgU8Beqfpt
SrJ4Mm3eOmiQZkzKsE+h33P5AbAN0AbU0Zy2260/4ZlNsrBDC6/yv7zt6z4F1wgd8n9vfAdNga63
6/Q1jAQN/vC2PTZ4myWxPGxxf1G1IxfilMijxlN3gtlz25H20InuuScpMPnZt8+oaC7eYlFgjsbe
G4oeyzkmcH+YuPV4E13FyhCYDHqW9Qz6W7QzyMErCLmtXwN0/2Whhw5AUVUvuIl0kcITq0dzF4Xy
RHp2gBxd75qVw5+OB1Y0pGW7ge0N/K9ig531Xy5BEP35o8dUHYojXtHvAfUxwJyB3wfXePY1OoIH
eZiJni+uEcmtHUP4ZeQ9iqfpYRORPA1CfY8p2A2q9NuieDHGYt1FmM5bijbVH019mebgqXE1KOaW
hM9tLGg2dA10X7We2TDOb6n64MAU7udl/jasvn8gg0Ofm0f917CKCxApuNNMhX4V11+mkAPfh40t
++a1g/F22dT45olJ5YrX1cl4o31K4xPnnX62UISKoV31wdr+vtH+chlhId+swn1JfDMDM213RjvQ
4Sx6Na5ilwkHO18QL98bqvwiIgGW6aSmR/BD4Q1mDdyRwTKUhi3aQxbv1qKrKN8EZaVaNn0xsGqK
yZHbT7YEMftoGpT8s78mwEOG7VGz4DGxuj/bYXwMwym5WQFEPbYoBnW6gTgGL7mH13r2eo2ek6lT
+8QydFNsyd5u6XnyB1gFi68Q8pIHFth670WTn8tJ0HLxAKSiTVFoCgI91skNYcYDtAT8ZQVatoP+
8SN2qV+im7rO0ALW5Ytt+H3TBhcoDs2+mpux1AlIYtOJsVQo30s/aIdiTWLAd4FX7xSpu3tf2QOQ
U+B7CnU53yB2s0DU2SaX6gym22SRB9GcyYSXwRCQPZ1qhIJXJFfI/xooep5E47P5xgIN5WtzQLm2
+QOnMJr9JgGhoDMSuZ9Fg6PuMElhrlA3jJv8NTTkHtzmbQBk67K0EEcpOkwTgDnZgLLrfmxsWmKc
a1iuDoKLckENa70DCxiDtnDKf0afef/QyFXlS4RXSh4hV9+SV5BiGYbxVCUI0+imtQ4Gj+bey3+O
LAHB7PI/hhbMNcfpeQkNaJRez03+/W0lAw/C0Bx7e7ipa35tIrw0Mec5iG6SuY3+mFFEP3a64oUL
TFPqmHanRQZf5i4WmJ4A4c6rMFeiT9P13nhEHm2Kba2V6TNLE3UYMbJgN8dLcAjD6G3q/HzVrr1l
PTOXyXlA94bZZKFspruUezmONuhR4N2vspb3V7vvAQkpeisCEpeqA/XLYc7jKLlqn8zTlLXTjNcJ
yClr3DXYhcL6NuoBP8xsscWCVulbRlvY5n0QwBnuv8I2h1Kd9LdWSg26H+tRYQDOHWmmIQ8jZXZy
GavMBWjdbt301i4kvl9qVYboNrv26e1aeWo9a77HzhxVCvo28O4J+Qb5Yj54PdzyvtptSCLuYmS4
2EmW5YDhIeBPoqpYEJDLZcZvESRi8KX4dggjcT91FZAblGCw5twRcy9Y8dkHz+JzGEHWa7jeDi0U
m6yJlvQVbbS3tRswnYI+dBuYKyTe4UmyFO2AUzwc0D4v0ZmQhiVFG3a2DV14qTuk5gCTbsBh5oGn
kWyg0WtsQMYsaE06R53wd8DYr1DblYQAXA3ehT1X6LyB8pW0xczBYlZ1vx3SpB7uFHiQDWMrSirQ
jAdKshJV+z2tAQakFcmCkZMzidGr+Llifxus81sO8Le5MN97DeNSyOkP3/7vc9/iv/+5vuYfz/mc
ofPP727V97E3/a/pPz5r/7O/DmI3f3zSv/xk/Pbf/rrraJ1/+eZPc37+zSSfx58GnPi/+Z//fswP
tvl/DusJfMw0xvGvv7vB/zTqZ4dTGhGuur9+3d/n/CT/z/ejCHd7wnycc52inPttzg8mnuHob8zq
Ca77LAZ3Ilr8c84PZvvg332Irpj3fz0a/O9zfnBKEGQBnJ+AV6A8QFb297f6L58nJhz99v3v5/xg
eOyfQtL1VC0MFcLvA8T1xyTPU4SNsyboj2kidJTpzvMV9oQNnotsNGq5jKRDoPb90M9ZFNo9QlQe
zQ08jThjaDfOWgtCtkcOY8PxtjbqGIb8Pb1iiWv6WBmvZEDF8cNfvYbthzEu5RjuqK9bIDKggS3g
9phcxni9RCALKIvuB8eeqVA/k0TvYTtCyKywCzp+ocLd6So6k6mHIOKtWbgirR7C706Ro1YgjSBl
oyfV31ByeE8uAv1BagR3NS3zDv11Kh/iebnjyuP3EksADV8y3EXKQaOb53eC5vSsCvqXRaC1rghh
/u8rQLgvqLnR793b+Vc9JcEX9AAlJ8vX/qcL3YOPeRfVumBcR3fTL7RUoguAY5pS49jzw/+xdya7
cSPrtn6VgzunQQYZbIYn+1QqJaU6S5oQsiSz78lg8/Tno7xVdpWrCjBw7+DgerKB7aqUXBIZzfrX
+hYJkFuL+SA+lVjHxoI1kexKvq/M6VjgoMdi0n4NRHsM9dKqj8pRvOs5sTx9GZSlh8W6J9w6zx+Y
xgdmUC0mjjDnFViRbZNZhPUbu940ZvdmEk2winQdqH4nKxfXk7IuY9e9nJ13Swej/p7xQLRy9Mhl
jG9lVyU2uW9nx//bS8b/wsXA/LfFYNXV4XP2N0sBn/q+FNigm0yHN55X2uHM/bES0A1p2NiNTEsK
LrEzK/yHlQCgF+/lf3jGfL0fVgK4p1TCu2TXwEbZv7QSvAtLP957WKD4ahatvrqkK87gO/14OBHQ
HNreDvtdW1Ybpfwq3KR66x5MrIybsnWxnfn6dd9qyR060DPx3mNuaeVZXTLclJhPnLiVV4afbIvo
JgHWihNl6rasOw8dkQfSK83SKpgTkn5KC42ZudmvrXhYa9zq2pDEg7VL9PQ6SrwbFtIdeiJry2zr
04eKhSV7SHjl16Sf+TKFvta8ExGk9KGbSMtWNja9EczIPE50/ebziGZW1CgfRRefSjM0NmNY3+dN
4zO1upuG8K4eOQ8xL9/iVKrXU9Mde/uu6Ppoo/ryNm/lFxVOu8j1F5aEIhV9xi3yOlv4Cq24iMYj
Ls/nuDF2hk1mGaFSNNNSZvGm65KNRrpaBu4jh1OORwMH1E6uwzJeFbG9d9I5AXHwBzGe4i6ZyEf4
HvOeIjXXYdeZxzjp/Sd94Ci71ltRHmst7O71Jsf32ZpWusKLgq3k1SUrsylxXiYL2T7VjFzhB3jE
mvsN2h1eJtxe69CovUXIzPUrUI9q2XYyWPc9IZNOfCnsZmGwnHUqZw5tmm/C7dQ2xHqObdHgz8xn
zVq4zhwKUOP/m7PF/7qFQs6n/j90lp9ODd/qD39aKN4/9X2hAOFHFTF1sXMPoM4x5PtKgdw5482d
P9qRflgpaKmQrmnyEgtzXkR+XCnY+nmp7VnboMrsF84MYr78/7RQzHheU0rTYuH580Khgpow2Ryd
yGu9UsvWVkF3VcYKwWgRB0DIVKS6+1iBGTuDSjAsuakPG6U3JmSjqJF3XiRfJg9tV7D/MoDTbSYn
yPrcbo0+OKnSXRQAmEQwLGNdy+6IV8cbSxsd0suacTVKFT8krh9Qmswv4v/7rYtn6d+eyN0z5rfi
9edHcv7Yfx5JKsvmPjOPujIOiXP50h+PpGtS2OVIS4LZ/kDufzySknJSlEPdmou83ne8708kbHOb
J1XotuSrOr/0RMq/XqzZMj3c0fo8f+IbCv7mP+5dEZg5fzJTfHyuzyErA6JgtL7OYKxXa01wZY2y
ECqPYTOREPm1UPGl3ljWokW8Wo9+180WrfOixr+Hv9tcQCkhbtbnj62Nuxz7bbQWOE9JhlxkDSb9
krT1ti5AMZhdwP02+OwWRB78RJuNBOmtN0+8Iqs/RehRhtffYP4M1tM0HUqNYKjXQHLJKm/V9YBv
4sH8Go62tpIpdntMAIdxHN9knQSv+P7O2jnWNjrOjVUYAVwi581uJZFLzCZ+PZBQzTx/q7ketnx8
nit9Nnt6ccyVXJCGwP9+nTfR1WRh66kgLroF+24RZWdjpOpN4aK36oH0F147PTZIlks/1u+9ML7R
BqteWHlqL0OsJVnWAx9TwGcyH8pI73tEwKcR0Q8kQMrU03Yrl/igjo14UCjyTnNBwtDcTnaoL6Sn
Bee6L46C63Q7qddKukDyKog5vdXLdTAwK4rK8Us/GbuRmPfGqgoc0y4mxsYR/O3J3ueOREFI+aHH
CD+J5ESMd/uq8ctrdDCSUjk+5SrYamaZoiL5b6yGCEXRC48ObBff31i1usCcj7oEidOoy2rhDg7O
GZ0jj8yTR5Ob+8LN/DsQaZw+ZP3Zz6NHj7H2xsyB12V1rWFz75g4Kc9ZCG3YxWK4zDNPbB03JQSb
Rff1KKsL3W2fHOJPiy63kHq4ABw6w0oIatQ3VpSJlVK1ieXLb/j9EmUwm+DZMLVklQvuXK1RlHtA
QW9Wnxrwq4h8BCYx8aHXEAJcl2xtwiVDaDqJTZvclklKSotrHFRB8lJ0Or8lCz8MtnwNu2NrHcos
hQjHFH3hI9cTQMQabDIwy5AqZFjvpQYRpaK3dME5osUNqJ2MZDKXmSAYXqTTk1saxyafrqO0eyJJ
+5JmfUaIhzB9OzT9GlfOZW04N7qRl/hUTKyjQ3lm6wMguMb4GnrmuePUF22W37j85lj4vX4pTfuY
N8k6M+BzWbLC3AkZJAVLgqohNg77zFplAfLuMMFr0RuxsNFDNpFKvpSK6aNe1Bokz84/gqJkwEtU
O7IU1pgUOFUUi6ushYdJBgvTFbnTrE+2pYPBcDCxNnVT+EWq9BzKSrqlzpKjk53fee54GmUPqJHJ
KbQyw4UuNOirsCCSErbebZ+iWTWycxaBGKqllmEMDjhGRvUcn82iTSL1C6AewQLJHNk+dU44Ira2
bM9zZgibChP9743rXYBx//XOtUyfx592LWv+zMeuZX7i/wrHxq74pwsXiGVdlwgsHJPeK8W/b1iG
bdC+6HkOuiaF9N/PUBZF7TaLkmQI8K238hfOUKb51wmvyymOUQgGD1pm2U/5Tj/uWC62fgNCjkZo
2mFwmJdPpW/mYt2aTYafgXtS0vUru7IWQYuRWRgPYb1VDcDfolrmkORMAvrYEJc1t30zNM98ATcl
6C59HUyVIjNiJ8uKpSRLLehkmGt9D9e2dYjqeYo0nAGmuofjdiHwY5lGyKrPcMXV8N335baJgnWn
5dWibiD71qTr8EqkMd7COGERZMqD+w915GSH7QKg1BmUoWOfaNs2D+cZyNPouQfCN2d1wd/QbjbU
GUEm1mKgslzhBtAk+hvMWJI7yDpmjUYdYMmRT9lYXrLt4DPLWBzLG5uw7dg8BVxYEGdv4550bJMD
QRObObEXBsmqnP0trl3wASVWblYfsQ5fNL1xp8sRaqq9VFn0bKfTBfNllut65Q0qWbSMWqP2tTbb
K46f+zRPlnNYhxXwUkshh2UNAlZ3SOpqYzrlnCTZuEIsqkyd5Waws/weWSlzT3UL09SVB3dEiim6
lTIMEr/9cs5sJqm+8kbzvMxep0Tyrz5Xlnbjx+6Ksev5nGDlhB0vtLY+GwJ1sgqs4GV0PnD2sOI5
f46BEt4HHOhF3/lnse9t9fRKt/K7tkvgl5hY0ObwSwGNQi1lnl7AEjkkGGF1U15PRbj3xphJeb2M
lHnAKbfUTHPOZa7LtlhncKAaniCMBGz+RAlT487DYMKI1iuSe7eHORthAzRhvSEhIs2pVQQ5IWjb
vQynM5enLG6NbRlP4yKCrcEeBdCXwJBVZzeQ/vZweJbN1IN3CA5j0+yiClxLWK4LvdziZd+AIN3F
bGHxJFYRJsDeXnqKy7m9r6ArcU/GY2IfqhbuAvafuCFN1DmnhEgzac/nISjXWpysABjPTpYzuy9v
jKJedcPIVmabZ24aX5hKPthpN5/l1vOvKwtdDONq7yU3uPSJfAZoky1ZHzh/BPZEltxKecqlfMsx
SuiZC+54eh0YfndIe17Hj1oQgCSq8iTQPDLHuY4wU8RBeQcea2lVElFRy29V7Z2YQt10vQQGGX0d
2ft9lIMlyfJrK9Xv/LatFyLq96JQ0fzFjxEGHDJFMUTVlNfcWKfV12QYOHn0S926xFe88Xpjb3Oo
sNyZUDNuQ1ni2rQghwJhRibiqNkSzHMutDyCGNde0fh4LZxpV0Riq9SItsPbbziH2q9WYWIchpS9
rPzso/AGdnUoWkWquDwN8fyvpsfUQ+Dlvd+p7Atz2pkqtuiTcqlHB90wSUXzwySkHADPzp3yVk/7
S0h2RwEuwdUNYMzlQsxPZD7tjTy96oFauTyJ6KyHLtBIVEus0s6GWNJ5KKKDwhMQh9MD3EOyUtLn
dLd2ahARdV5MxrJ2bJxtbWzifP+9g847qJTsK/8sRnx+ruu3nwcY75/6ECMoUPJcnaIRPH3ut93y
Q4ygT0wgTzDUeLf9zc2gHxspRQUWww1aV3XkyXlK8YcYYX8SOnk2iNcWX9dmtvELG6k7uzF+FCM8
g/EK0xOqM6jaflc9ftxHRwxFTs8EYpfF1bAqvECWeOaFluwJgtQRAVeufGXl8pBm/YP0ixmCaXW3
DaQ4jNgZYObOka99mU/akb2V9MaiSNosOqkstIZ9xc/llBkmi4jrMWAVc7x1Hg7kXnVnzPOC1hse
5DxBiOdZAjAaexFM43hSU03g1B77PfF/AtxO+8ZjTb4+5jTKhMKcRxW2ZYSrtGv3JOC2Vl+digCw
anKjER/PVfzk9O2GzMZFxzbZDhmvlZq3lXprMh8ZpXPbgzCQzE2UNV32zFGqutiWY4yQqbJ1OxD8
Z+JSu7BdmMAI0sI1DAuHycygwTXJwkddxntcRUctb7CxNxmbWQVO0LhMGPCMZAanBBKdG+wyH1Dr
79fu/eA6P+///Npx53spsi9vPx9e5899HF7FJ5rAebkwLFhzjyhv139ePNQYXqq50MxBhdMxlH1/
8RgPCv5Mt+hZovnsx4YQKkdw+pi6TTjM1JHQf+XFe+8a+dObN2suOABN7GEeS4D3F82lh+kkNS/0
dkMF6Ixg6oNh5OYK9WRYMJMbsABIJnJZTwymaoOvRHkJirjsIJER7zsH/KMqCUVqeAAB6MBHVNK/
ajgtLuIK725m0yQxR/NC/PZ61ugr5hZwwioiKPEA+8h2zq1eu/CV+UVltAhAbqjZSDOOijr5+0l5
q3jkvtYZ/grl41gXtD9sHBhKTtXkZ15r66s2LLlg20QwFmPgEq6oyG20+BeUG3KgE37YfJV6rx4r
a2hYTTvtiHcbdDcjlAtsIyToXWHC9MQEUPVy2HFav/Rt08fjDJhCK18q3d7nrb5OwiJY9h5puDyB
cFQZ6TlYGm6MOHbWrl7VJNZra+PkWbkNG3pJokA9VyMB98TvNdLDSbOH406y38zLc05Uw2asXUVm
vyQYVc3pTN1rV46v3+l9DaPNIJnuDdp5ifySTSnBG1VC6NWNbo2KwcrY0ALQgbitGy9ct1OoH3w5
7TTT2DgN3jMYtxwVBwBIqEgAHKyV9Ij6pUl2tCay0B3MP7AWDtAyVTzYAApIi/rD0nDLU16FV6kF
a1Q2ezP3Locsu4paMI36fMYJbJvDtdZySWnl0eiJHuwYfoA/bWy5G5OBq0CD0NKOIKWTGrdk7XmA
FCmmMLr+CKbiqedWnTjl/ZQa69FTMd5wBUepic6nxNg5DWExX2tvyqL7XJXmteOOL4WhMcrJAMOq
+E3U1r1KpxWpwHxRRCFLXtq+hbBeSJnqN0ihV+ZEKmuomahEdW2vGMzuYg8gWIR8lI3gxnNXY7HM
8wU+sIrZLKb70bsbldWtWZV3Wo+/1oUyuhRO7SzTWQsLwvpimNWxuOBZlbNi1kTVdnAHe9lqROwV
slo662vYf8mpzJqb0RZnzNkAPsx6XJilN10n7t2EARsJysdp1u7yWcWbRC1XRh8/O7PCJ2atb0T0
yxD/klG/VrMa6M66oOvCC6LTZFrZIREaf9SAf5fNG9hxHf+eSZeA8xbQfbEbUB1DVcFUmXXIxNBe
BpTJxNFhtyFVBrNoSTjsazvLmH7pwzxC2GT2DeBbpuflkF+nff6c2qDhIE1c5WH0dbJ78KxjuZXM
rjatSYRI92610cVfIEid0dqiiM4bDtBrZDun4tw56OUlYe8RQYsdygzc8DzW9MuhwzDsxpQCGFog
d5XX6SRF9dcREFfXDe3awE+2yPvyCTPQl3JKG3S78hBC+zE0vV6p3syWXmY6yygztkGs/97g/s83
a4z9rxvcf6fP2XP+8jcb3Py5j5Ol90lQHP4xk9JthJuPk6XH8VFIw0WiIaFj/7jBcXy0AGS7UmKP
Qe3nU9+HChxQ+ZLscbN2Q3HWL5ws/24ejgmYHZg9Fgf0fLr98WRp6qQyLZGCXJSgcNZRjQ/yS9Wp
ZwwXjLOm5qEOtUfVoSU4RNGQflN9HcYBjVQ5qmg6T7YCB++PznZIEDPTLHmXqWBwHmI7hqs6xYph
tTV9tTSAQAcICSatNX0kMxJQXrz5fdZ6v+IYVL7+81nr+PxS/M0NZ/7Qx0HL/GTo7syn4lbC0PEH
ixazLfp1DRObhTHPTeex18cNR35C1POYtM7XnDmk8f05RCr0zFlEtBw2ivkM9ivPoc5f7S8HLSoB
sfq7FD2ik7l/eRAdo3TnNCwoo7HL6pPRa7W4CtsO/iv+eSSihH2988VD4aZI8mynxPfyF5mGNtcF
p1h6Js9g6DOlldMUcRKJr7K04CYixK4g/rMkNOfQLuBF6551eDUU07C1wvazXZbnaUJ6Ju65puBZ
PRhli0lsBMTaZs6bST6ISDuAtiG4VZUaLsqs6SnFgH82xrAqRo5F+KgvGKmgalrsawBs2BCFjzlU
O+d7fx16Z1+0Exy17g2yOjtfDWbOwSa+rKYpWHkAkRaqssE5w2UmlAouz486bevEw1OvzBtdIZtB
/IFzxIRYF9MXTkjpMoECuHQCLnWtdkMRyZfClw+TYz/LAV5WyvFulUMWWMDJOHNS/SgAEelD8JT1
4ZMXKncpS2ZBXuPfyDRDG4xpyaos4cBfzmsITF681NvhuUd5O7QBjXZ5GDScOo23OIYq5Wu6Rba/
PlI2l6593PSL1gg57WZpuYLg8ihCpnp1B0EhMqaHYARiSID2Mo+qYBlYnbEsG+cY9BjIRqsab7Dg
0x4CrP46Tgu1YR5yFxrGXRFUVwCDmXnqk5x5J+bCMqE5xXYz4/E6aI8prRxuNVO8G3mrQ9RZ6F1+
MkgnL5IWvEAe6s0yAuKz6PXWOLOsCYd9FwwU+3nBFnYJpENZAmzHa1d4auel7hdKtLCQ87HAP3eR
GEGCYoVvIeIC/brqQ/NcT1uI47NgKapb2cYvGHQx/kMBXfQjvnGOXK9hNj00ZsFpCJ20cbTXvG5X
vqteQoS6wtajtQzFl8AkTxJSZoQT0bup0GsRMPkCCLn0VmD9ofNqMWTxmTeBp/Hj8tGZxWD4S8ia
s/+m98wSwY4/y2T5YrR4/Qow7e4sP+MxuM11Wo7Cvi9WDcp14KVyVVQ1dMMWiFYiihGSKZo4t7WT
Ii7CYzbEHODGvVP1p6LyXx0qGhyYwItJ75lVjeVtqSWHtDIBg+Wht/i9kH+7NHOD/OeFfPmcvvZv
afo3l2Y+97GWG0hSLhdfk8X325Tm40zhGhhnDWlQnUmfJc7bP6lVBjxDhxmfNPAQzF2Y388UDqlW
e3YXsNKz4P/KWm78lFqcx4hcDflGWHVQwP4y9glEo9nZNMqdcl1ASEnxqCS3zboVz3WbvepwFBZp
UQDKw1e+7Eada+VMYS7z/jqs9V05NXuLadeMud2Z3nDCdH5h1TZYa5QpygDOxjDGS5464YJikRKG
pkPyFVGqn9aaY8eAzKp6uJ24ZuJMhwCX99ZtUHQ73wyuC6ncTZbVm2Fo1UI05b0b8b3sSdWLtCp7
XgmrgsJbX7mqAxAlia/FUOTdnjHC4LRfkqbtFpyZboNYqIXRAblQcMftlKLPccY4YRjQzRJWTkgX
RDsw3K8F/+OqyympTqWTP9oOQVZz3nRK2KYLsxDhV5M6gY1WKZBPchT5lmIE3IewnsFLj3G8DY3s
hExiLFJyIgvI6NqKgHi5Kiy8CZ1imOvWzFAmKxdcU4oUFEyeFs1ZH5vHWmo04fRNTFYC2HRRP9Xm
SLJOA7bqjOEM0bltG//M01hAEn96npR7qsb05NGAZ6rhlnqHr5lNTqdu/DvZUFJT21gCvRTcYZPL
YpcxxFqnRjGEJAEj50UOpBdqw57vy94LA4Lqeiz7ah3ZcC9XsudiYkOMWHCWJBNeAgnTyzG6MBob
CGpjhddYpXYUCCBSxOKW5mCbPjjdP+OnvPMIEm0CF4Fc8ItZ/1553lcel8Pbv6w84VtdJG9/c5uZ
P/ex8pifuCvgZLJ/dPZ+6/L1qKr/zz/DyP/9AClwRcFhZgiMTD5n7D4WnXnW7HDBcB3xnzH0Lxwg
DeeviUZmzcysbdfjqGpLQ3Bl+vEmo9p6MMPIDffYQ0dsNJkstj2jFqZ8B5m452x2z2Nc+QsYSNYZ
3azxsujqbWVGtHu4PoMojS41IrnBUuJwJek7XJUMlPzc2NkOlEDfkEwsPdojYisRm5T9sPayi05q
13ja2VyL9qmvQ2OZs/gtfZjQK1ouwo1O9m1JpS+NCWl1q0KBczVWBHO8KlsMZeZTKeEz1KLCYlET
jRkpXdmQnCuWzAfPFL0iy8qob0jteosy1tUClHSzoqThvGR+mIfunrrXhDUkf+5RtX1tOjYOye6c
ueQ8tuqEAWKBk0/dWg1dGx3QFBqyFokqT8Z8UspT8xb5b+7HjFbmOJXryGMJA6EyLMJOtyA5lBGs
Ig5gJSexiBNZbPLqYuDc5tAH6JzBBZXO63nlnkPgKUhm0fskxvaJODFwq57z9BiO1UpqQwiiJnl1
Es6sE00Qnp4Dj9bVDhLctRmhcoRkZVch8KplUJSXfufFKy/IurWLMInoORd58fMVwwRh3NJPFBQv
ugKbTgwVlrklOEhropXH1noWKScGDg3CLpHFZU5ccVlX0IOJ6t71ahhXBc8L3dCHORG4tNDYMFCF
l/wIPQBPxYWVWjCnYHy4buZtEovfQBNDzCqdYeMElPqxWDWJz5IH3XOVWIoCrNG7J5x+PjrTpa2H
0V2DlUgr4+ac14c1Dg1WGYhZSUnUBLwQuKMUjSdRNxaVmgLuzcbl+rEQ+Tw21Jh3mEy9mT0RqKXs
FdBFZPKUiresqdN144l01wGsW0dVfF31mX2KQs5oc13HshPBa2HozVnhJe6amxIzIgRHobvxVSkL
qpCHMPKGe7ukPib+fYB7F4WkYAn752X04q3/r91zXqi3+qcz3PtHP3Qh5xOjRlzOnJA4i72Hnz50
IdJUHPK5AyP+SOf90v2xnNKa7hIqcKVAsXG4tH9fTs1PHusoIQmL4OX8sV85w5l/E5nCtQpqQCcx
hdXUme/rPzSjRxbsH0ub4p3RUyLgjx1ydehkp3QSW2GHE6JxMx7TFkykIDWUzG1KlI+ktqJPJxrz
l0rrz9nqeXf0yOBUAiDHU/d6FaDVl/EJC9B4FZZhf576/rCp9cS/KydRrVMuKdz2vWXbv7XlcGOb
J/opz+WYgwEf5kqYVDsv8ASudD0QKwsuNibHaTs1AFDpP0021DdfRph114ZyuG6ei1KYa2f05SZ3
cXdM6Blrl3hkxeTUQdaG0UYAI5MxGPj+Jm2SZyugka8Up0mppdMmh7KnkTkqb2qalUz6b8qKMIhD
J8wMkxjkth675EXkprcF+nAMzathzMDcTyxKzinDB55hIGxJdnpgxcFgxo55V0TJ50m/UQJiffZZ
1Qa5CoozqvOaUhEujatUc5Y+tUrBsK50zEdJdoj8hhjtwUxn6ku9IQtNVHpYDX23MVHnzSbe+j1n
2sSFItdsHMe+rATHU+pmaUbdYmeCBoDLR+x9Us5MawVUoQnaoW0MFR1z9XmisjetYhygmd6XMROv
qmvvavRwyKwxgRDosJlJG1K3F6312an9K1/76jVf3UzcIOsfIX1ni4gayLHqwExpFmESiwyGtgnj
kzuwg7jueSP6VQDRvaSBr+YAVxTsS1xrq94+cYNFt6DDF2IfFtdjbfg7l107tN3zWdGfbTgUtm61
wDtrCg8tkj4xN907erAmrIvlUjJSGdjCwGxPZnYwK2MFdxlbY/psFTf1DY3MoMVnkmO/VoNzH1vi
nsK3t3qEHNcCr2CdjiklnESzxtt0WWGoCkqKuOn7pfqmuilTZ6cwLi+zgEgwebujNO3VQJ7ZDLGF
jk/KTrMltLYcg6j0/fhaSGvH5kH/m42BKVo7uXzVi2Sf0aNhWwAfJ3e8yrTqcmzDM3PiXbKt9TQK
wrHdrZuBuifdvtCa6CaEVbukP3WTDMR6HfVk63SCxRC1dGocI+16zArglwZUx/hiUsMxt5NDh+YV
F8mGecNqJIMkzWEfWyPUhXxbSnPP07vMaBEo8aIA6QY6VnRboxo3jYyvLRPUcEHDVow6UDmvvaJT
kbq71UyF8bl1FG15ZZsdeXT7FozRIuq6C3I8W0mJZdjq29yi1okSOV+KZSScp3JSOxCFG03VuJ5O
New8g2LIAYQWfKgV9exbp2qhBeCSOctte28Nr3bZRKvMcyhpSGuUlGgVF/qqt7CnNtgJkvA1DLEB
cktBA6wrvMIjLexe0/HAtFmxCe0iuUgQPc44UxF+H9rqzO8hGg4Z32ccKNKbauglumwfII2ceaEF
iWkeWhad3Id+iL/w9zVjvmZIia7wz/vj/d9OTN4/9LEzup8QYj/05jnk8H1fRCWYd0bG8bBa5nvJ
x744O3FMpGPyNCadmAxF/rhm2DgM+GuhKXOw4Z/9orbBf82fdGpuMgQYuW/OW+wsi/95X7QyaxB5
q3U7qoc3slBXVmUAquSMasotiYdH9NlNS8VLk3qXtvZYORrtlyHjSOOkNH9d++AgQojlRI+5Kys6
H4ceRu6sP+YrQimnrg/LN47h7myX7O/oNDob51BugC7H3cKu7oypZy/R1A0Jx88tTlTkaVjNwqBr
IXZpVMmAuTag3Mo4Y1ieaqXatFRVTtvG4dA3thSCFyCxyMPFmYiWQXTd+ac0KK4CDoU16mVTPvrJ
c+bW2y6fi2AeahPbIBKkmqLlEDhvXQcGv2dR6hAy9C6jitlewbtcgeI7Fza3C4TfiTYYvytWwPwW
BoR3By1SeuWtnd/aFmNnO92mDR5gl0Pysy5PnXYd0D/bcENJNEZHk0VRgs5yNi0aXex8P7uVFZRt
nAIK/GtHRCXCXGkZ2QXAK+an7VYU+qKtQDODNcmdq6iDrxGxY3RHCY10TdQ7OGLeRy3qK1yeBP5r
fT1gibrtMr8Nl1WBdQPrkb4dB5IrmVbe0VG1aIr+3Mnql3hua2EzgOyjA/ZpLly7pFAzmLAiUYht
5MmVA/NTd+KDEvL4e8n4tmT863Dr8/OY/yxL8P79IUs4HKaZlgpEzL8Ot+APmPjvsM3NzL5v/viP
RUN+wneEp+7bhPU9T/WhTchPHM45arPMfPuKv3KYdme988/2PROcCDhK1FqO/M5fZltJPLQU/7TF
Dkvoo5OUDyoDtxWmA7JjOfoJBX59S8GrK2CdZdMBjH9wP/l2sIpAuNxgffY20k37jTu5Eca9ygVm
r1T5dfLljPnyhJndiJJSsqUoKQHJ4tDrzkeaFhU2a7Ncx7DsCdpPh9CAF8dl89nJO2dTm3QJjIiN
y8kfb42WQa/rPeRAdPDsjju6onEiGTSaxuOF2XqfpzR8Mivx1Iv4wsBMuGz15uhozSFKMJNnAVi8
rtzUnbPDNrkOmqaeodjOa1KZz0wSxcqPW2TIxq+Xfe53W4+MLgpomBD3zcgDY25vcl1u/Ymy446W
mYAjK+RypjBwE7rWxA4cTxzp8xeo6DhvPf+LwRdfDDRfLgevIoIlpQ73OSHOxva+STUp10CASSh5
SIkiDA4KauguNTy5jrU4/P2KfrNCOP8qHi7qLm/66CX56c5LXvLH13R+20wEP4a8vBF/2tvnzK6B
s+F9bDGzQD5eU+68cNnY2w1b8ML+aPYzP7mzAwIZkdn1u0XwFyRENu+f3lOLrMyMgeOVcUCa/Hlv
x8DT2RYgyh0PlrFCChSX1FQEMxCZC1ys51dBYTKBtJ3E3uamn+1DDT8QDzmyNZMIjpdZngXkPwjx
n8pWNscY2vXCr8t6GcixvGDguw36nIZHbStqDGydUQHacJ70sbMW9A1CiVeSnkP7FqTouivR6XIU
w22WYSlr/OlKm7IvhqY90CVSUA1cgQjJmAyr7jLhhG/2yZc6gO9DZZVBf0YjlgRa2y2kxSeYuz2Y
dXkZVtTYVr2r1nO5ocE9pHVisSjc+oIUD3WO+q0f+U9+Ft31qXsJH/E27ybqqcSNU7nOEmtwRgpT
lDvM+Dao4A4GvStWouOmkjjcF3yaV6FEMwXlMEWfTLO3A/eUxJT+2BZ17DVDk0Xsinunyc5Co+Qy
5mHT5xVHZZ0uY63Ru5MvY3NdlhON9X2cyOzA9Opz47XuRkUxeCarr+/jpndmhTfah+z4OzWkVEsR
kV33LgMPQ6gGyGEtLkqdqE0KwY4SYvOYAa6v51AFhbYkLrqKSws1J0tVwBfhG65Gz79t6/BhdAw6
gfoXnwpNHlcgysnebYdtZmAAKLTqrG1y/rbacgKn4qni0SBk0yIONG7JjZwrbq2bN9nkHnrhX6aT
xqTfFqcmGq8Sj5aWBBBSn3Fnn/ZUbm1qrVpjWlwlAZmYxOh3SmdSpRAjKnSELkyeRBU9eeRLDL/c
t119YQ/qRej1nR76h64JqFmdT3/ZVg7ecuxMcFZl8SAn2ueG6YgzAY8c6FzGSQollRpNVRyT2j8Y
eLpDI9oIzT9pWXTTO/ZpNIZ1OaGm9MNOkZbIpoyOSUJSU7bW7GQViZjsorYlNrsH9bdNp+IYRMMq
jqetIOtDUB8LarIB0n9ttFgHqAQlhpGE4YFsKf8VudrjrQ02mTM++NWAUZQfMLBuO4fsicS1wll/
G7XO85Abq6FLr+CI0wKS2V+cwTw0tnqNs+SeettHW++2taA1Q4IDFmZsqcdhqpA0A1dkD24VP9Ya
XsCEduTScfMLrhChuwxhd69aA7CEEoE46+yR7YY2R7WBuBFuYvk/7J3HcuTG2m2fCAqYTJjhrUL5
Kno/QdDCe4+n/xcotZqt1tGNnvdER3Fa1SSLhczP7L32NKz1sTooibJjCq+eJWXkVQtlqOQpLPTO
WqAcUdqF6U3jPWopxR1bclsLq0PslxtnTVvfiSEGu/ylYbr4s274ijP6cdHBVpXD0FZVVaNJmsua
f5xSsxqZ2W0ZbUfvofdDN2B0BGwDnPRC7zvXiNr/zxf88Vj86wuSx8HhjdOQseWPxyKHV0HJMUZb
Q2V6ltnYdxAk1NnFWAX73yXuXOLym/ryS/6Jl/H/6uDnCvfzNd8WbxqCwM9d/5dLk2W/BZ8C2RSk
PbTzXy9NGmLE8yi22Ph/XrZfG2IdQRcfIHQ8n9v+X6lttZ9Qznw+0CGaiO5Z9zOw/sferS5RlJZR
aJPIPto3QcO1oqHPngW32mZohbkgB2iXqKVFYn15Hk31TVv5S5ZfiE9g/rcVC3IylCcmjHa5r4xu
o/fB5LaphXNvKF7UUH3TdatnOhtsTXNcN7m9wQtOzmnCZNG6bQrjaKjY5fAlwyqNKWqdKDtXZX4b
ZUh/JuMQWM6jwvaP4Z6GuTKmg+Nbuy0w0C6NiZWOrmYQk03E+6VAX+sP2kMThCTVMGcevei+M5pd
X4XEAc3DSIDyb4NhPyBmT5ZDZrkMxgoXz4vKNj0ncnbqXyThjEsy2OzTpEVo+5ErbDQmqUuW16tW
hnKJxeGUy/y5rXvnNm9yzS1y8PmhTpKBURPLR8PzEBA1RUuOIUcjt6wV3p6Ze7QGDCqXMm40Eg9J
OnyRppGA3dPZaZlRBKMkjmNIeTIZLktbe4dOcN4h0l/kRXTjA/Jb+JU8tm0HEbnCOMnkd8gFXXwf
r9WBuIValccAyiCrJpt9k9dM2xg77zIo4gsmxvdmW5+bqUrYlj2Rg6Q8tI5zo3pojxVb2Qio5ZQJ
FnK6UN6JuHxxRHISlofxforfvJj5hNXcUT70qLrlQ6gwaw/ExremD6sYbgmDIfItgECESyj0IxLK
6ldjMMz64JhjOQATnDwwQlPtMq5stzQZ/io1zHw3Rs1xHArUZfaoTdvfp9Pn6TR3pP97ZrcEUti/
PP9Lbc/Lvh1QKusnGF4oiOUPlT2HFNYeIDpM4T43XV8USbONZzb/EOtrf070vh9S9OZIldQvf/QL
lf1PDThxrbPMAMozKnv2rP+4Ms0UqrcdO/pWx1bpjqIO1l3dkWwjExa4diBWngxJuSvYQQTYTYrA
PEsxuEDtd0igjaxjlNsgTnKIuWHkT6umG7KjyfBnMVao+TUZeod5O7csB/OuqUqEnv2cAZmgmdOj
gtxf2zxvK8qtNibXs+UWdU0j42GtCewoyvao5joD61J9zQfGXWXZW1emmX8MiFxJNMYhVMAqo1eO
JrQBqEPNLD80+owYDal521qHuIdHkcR4rdjpI7GVA+l8S0+W/SGtW+tK7WvW+V11HWMJWU+wG5YE
Hvtk1/pzSKDtFj28aS3RZwYFlStpoPzEmRUtmyI2XVh9vB2zckvRozfDnJ69YXhJSIpCiKvjrymn
vfCTbOJkdxT7SgQmoS2+jI3lOCj5HcqnjrdXDfUip1VSlkoAKsYQjcMHj8/mb8CR/p8t+On9NU7e
sxfuzp8eVHh7Xx9URiAIASnmNIKzZsX/XwN2HlVQnNgRUBd+NuffOnAeRnRlDALQFSISFPxt3wdl
cyH6OVifGRO/8JDy9/2j/UaXyAnClF7lvMAUMY/ev6ycB8eztSSK1G1V1je+IKHVGvgQJUlRuDWG
bJoAb1+AxT45sOQZ8BiB2jDHzaJ015UZME4mv89lRiKqZ61SRINwc/NcapsuVKuzOo5UmyeoQamd
tfCILesiYtlMrBzXa0tV0SD1Na88UEQEX3T1SuS0JHgdOlKFC/siILWXUfCYhMS1SFxEdZSgLWTB
f6U2Zbu3+/QsjnRzmYvhqJbdke8Zf9eUMCfATLtJoaAipmPCXTn+VRj1d41NxqOYjMAtkhIKflAc
Wp0eSubhS2BapHyFDqbaUTFZyQ1PlpYRWiUs6gBubU4vD5P8Z1iVMr5G1YDDXuSACMyWOXxY9Cjk
5+GYX2x0jwA+zSnylRDDOhEmXzFur0ieTJYk/ZCzNsJT8kFutItBQZDO3ZoTntMjFuyy8tDnGtEK
RT4ekrohKart2U3aGnlrQn0Alj7HeDqkVjVhRvaK3FuFZm/B80ngTR0UUYLMyDqV07rQqE20zuhW
Rl0xAazDVzWW4Z2NTSY/UhOmN2XhxeUmDIP2AvYvqGNLOfTOhIvk90HxeZvb/zlOR03w8l4lz9nb
T+eEmF/5fQ2HwANKJp3C551OXf9tEef8oeGtZaH2jdf5fVgn/8BDa+NO+st9S6/47agQ87COMS/H
D7s7+phfOCyQEP50WGDInbsO4IHzeu8fezjg2S1uYtbyPhu1zM3SqEI9MelA2ceRBdRrGpfDoU7G
cR2bJNnEvcp6PrzooHcTEmKR3qXLY0OwiFRIHo/akDgRzdjxObtTBnDvNmU4ir0Qr4l8GfRpppQE
pybFJM/Qqhi7ZDkZKEi8IVMWhgyvQFMHWyeEmMIwAKOAWV8nGCEWYTlu/EZRsQ7EL7WhbqrJW3cJ
TAp+tG1fyS05u8apnqNcuHg1l2CGaIZ/3bSgVhZm1X10SvOUmjqJlFF3GWj5MQS0CqKzW4I3QdCP
x76yyG9KOxGtGf0dGlN5q9SUwL2KmVdLHB6hZTk/QiIPZprcWb19BaCcNiH0D75qXjX1pOFbledi
7D6KJH0x4+7DyInmID/YVZElppbJW+toyGXa/lwL9DXUO2QxOnB+axJXTpQ3C62InpIQAg57Biwl
5l7XmtvOb86bTDtVTewtyJp6NMnSDafmXCkIFQli6zQRurysfOJ7YoZJZAVmbeIqcXRXa9p5nqDg
wK+RLO00OBWdhDCVxCstDm+11Hka8+4jSbMKbnM0LqC6R9Z6HO1zL3duu6zaDnlyG6fhW1C2kEpx
qLRSextz8Q4eVeA7tbFziO7MSvNHT0vXYTP/PqrdlNigSbRLRdEu607bD8RKLVTCqyNHbCNNc0vS
GKDLOGcOnhVI6mRxYQgVfU6ES46wxR7xCreSttfOK2eby95YEgBhLsKO2AKFzqeZEAPaZhC6eYcv
lEQZNitBtmiwLdEYqo9en73YQ7Pk97IoxKxKoPeUWvyucvYy3apjYx82pl24aI+oRX2h2HhvLIq3
WCGweWxRAiqReCs9zVzWpeovS8Q/gOzABJJDd1fqHiGyXjkhBs0u0izYTTr+cB8n02Koh7sum5i4
EkApCTEwtficHLBDXnh7IQOSjc0MT3WSTJqbjqD2+k57MzSrWpvjtPZse4+55Qk5Oy4a4R+Ztw/N
zssGIDOar6+xY72TyZMckszhL491KCseFi4l0aLfYou/HKoW5+t/NW4vz4hi658P+vl13zs3TlKD
nAa4yOa8nvn7oLfVPxguqbYpONH/AmJ+qQnnPQknOYewrqmUkd8OepanNigVDshZDTLzxX7hpKeI
/HF5Su82XybaLHwEwGDOF8GXqjBqIjQBA5HCEJkuJGELJGBfm5ZA51O7kdKxyQehvojT5iKIWJc4
HtpqTcKsbGpm8BM5o3pEJOEil/cEdRK5wx93rcOT1OhvPBjqhTAUUoc0dTDOA1nni8DpEI81k09y
umwU48kPExoqZVKTxzIvW20VDpFNY9Nmzk7vS+I2DEjj5KFLLFd9+dBkrIOSIb+vERm5pmfu28QB
/eiVe2OuKQM1eyRy4U5k5dqZy00CQq9EMzAVkRxiU0Ggb67CD+iMsnftuCBvGjVCPteu1WcZ284V
LVJmY6t4IRZ2s0r3OlSXUS0bzHZtPneZuZmflDZpd0norArq4pr6uDGLJzPCtkt4ofoIRDLgtM5A
LSxg3P6Gzf65Dp3Ljf947vKEIuvfnrv5dd8LLB4cpE5UUXMwwjy9/V5g8WyBMZ77s0+nxbenTsys
P6YYmC2kNOHmfH/q0P8KvFZ0cCwuZ4fvrzx1xk9+XB45VMbz/IXqD8DtP+qrnrguKAJTulVpaxY1
2xXU8ZuUbYvRpXd8VN46VnYW2xivSRKkdtlFz54Gr+SziIybeM5qnxc5AuGewkdemTc8ufYAcWOO
mGT5w0j3KY7K4ODPi6GgrHGXsiuy2RkxLlrpQENDdkl+3LtFVZ5E2yN6TXc2O6eSOF2QR24CBjBj
J8WVd9uyoyKTbasZCVPeYZU79qWImitjIHSI6NBERmuz7h/6tD0T7L4mH9Q4K2nWYezFslID+BHR
fpUPGFmahWCD5jTEAeqja7QoeqVDPCbRyAOOpYXVpAcWk9ugmqkr4ZM+pE9h4lw6raUunTHeJGzv
oHvUGNsIaGKvBw9vjV12B2xoM7L3m9VeDXvAQaqXsic8bWBD2HrmoWZjOHXQ1xp2iDg+XZZpODzK
RwMWEyHLS5KDzg2j2mfzEtKmKITpSrlSux4ehbGYXie2loWIHmiob6xMoLvyh/fRKVhwNohygwgr
SjmvPxP2oDb70HhejCYCP7M1L0vVeW3azQvUaF6lsu3BIqzY1EUlwRcKLkK2mE51VwUAXHQ1iddO
0fKbpgZhSVtk6K10rzAI5Wv09jJgR4tAg2Ga7k/vZEGQ0lS01VKOc2Zs3cJ778x13pbeWpuNd7aC
hMvCyKcp5rMaW46rxeybvMJagRjhM5L7rKCHYSAhfAimuwxy0P1gM87qgM9sx8agVtXg2Loa9U+6
Hbqx3pgVKblJ72Rup1QZ7jiW7UVwlWQFEYqVuguIsDc19dQO+sboACVXnb4jiA18CYoEeuXhIVZJ
4BiEBmoZkj1160DMTtEpwxLxK5rnKIiWcQlNUjU73sjY+GiHmb9rRC/5aCOyddQ9My/qXCejdq/F
Gn3MXvb+R0lENBZBk1jkVtvFZHFCln0WNRmxWbI1CJtNmc8rinGvpSZCmfQ9nBxW2t3AZ4TMrqFo
KOxL9qOlOzU1CH6wgkjpF44Iru102AadXPvo2pxIvR7w+aC3OZhcfhG+4aEpjpPfb8zYu67CfsN+
EtCu/pI1zX1qVO9JnYOBgO8HCWBRdkCBojR1Cco8diUm7tEazgj+Jj9eAWXYn0USZmVb7Ey9WFtD
flZMgJXtmr/OvugJfCXjCOO3dqbPwSq+OPbkU+IkJO5HItqLcBwl2KMr4a3gaB4M8osMQ0f1F28x
de+GwHATf7wSYXfHeHKbN8qx0giolDx6IJynyVrCQ7uxfG/FRbrptJH00PaUj/rb1E0bSzjop8ro
AHASc0+JcLKRp8nmYSb00vbpkNpRnE21swvq5Iyd6LJg55CH4xn7ko2o8m0ZZhvMEbsx9w6YHbP4
tbGthrQmKHL+BeRigupqFbbM7ve0Yp5WsDP8r6t0Bib9VL5+vubbNWr9gdOYsT6X6Cdq7/s8c5YF
ssDDCU2WENrAr4JhVg9ohlRu85ldwXbs+0UK80JHSDyDa2e98C8CVmaKyz/Ef9q8EWH4b3NxoF/+
sX6tmI6xWvPSbRXDGhq7NDJXmPmTLZ+iFIWE81ylrB0jx6zxnNktOz5bx5ciiJw2NRrm2G+37F3e
Zae9tiwfsELgqYNq6y+BtMCqqsVVAl+pYv+6jmJlBVel2DY8mIqBL0yLuErYUZKxmQsyX5Uz7vur
GAggpwdkASHH+LouunTvZ8jmogh4YC26wvUyH7pe2DrGxklLHrrEeRjK7pLFKcMNB9auekGwBlSq
sGOD0JnnWmHsh3z4kGa67yCkRlP5kgKKUiQnlBjkKZooFQrfJK64C6HPqremFew7IuKICJtRWJFr
hN2j5SVLUZgfbF/XvRqh4jWJYfB4ckkEVtSzmMdcC84jbWNo00ENk+uBzaupGM++mC6HqaPhh5aQ
WfelSPeZUeG0CyiOVaXdwXbf8pk5ORqexC70jjLsrhLRu5Funw1ecSS7aIOfnCxM3ioNXfXOnseu
fueHi0nWN1YVXSnKtB47Ig8bZ9rizX5Ph/jKwyzUq3Okub7tYvp7j4hqPBXdvgWZFpD0hviJgyXO
dmPmvYaxai0UcBULSTW08j1ja0w9XNWw2/vUWwuA/UyytQRPlVxzG3dLJXNcr2+jpWZ13PD2VTpY
HneXQ6S2VmsbbNTEpDm8tk3rCyjGpwCM2NIJ7G1jssiqcm8Pkstod2UVsDoKWuUsSnF2+SZiM2XE
v0Ucb+NmajoeIZqFIDUURmJE0jPq6Ifmji+aJtsGeLl3LDTuyT5yHsMoezJlqixbhzoC5FEOv45c
SlVR+p3Qsv4W4VP7VDp85GSZ20dZIRRHvzbygR/FWhu7FtsXkrseMOy69TpSB9KY2UVhnpos27bS
OTUmvZg+uXUX7AbFedWxOjbIbRdCqDu1T+5GmWN4CQNk9TVmEpxNEHJpgiy2B5nu3fCeLYdc/UCE
DrQ5OCsnWHsdgz6G4B9aW8DuHfJF7jCpnkyGOMjz9o1wjshab43EVJh22GeIvCkuovO65aqIhXLT
+4huB8V+DYfwFM9Blk1CKRL3/HD9FKxyK3lOilcZlgs4YuNSEv3dcJvpEC2Dkr0GCeAYTlamkwKj
QW9LQsXJ0ydvoQD6W3p2yoMok6cIsx1+NZjRU4uyXR3fdTV4IJx5m8GfZZkGZI/iBDiAPzJviR2x
LJOu2xq6Pq1/30SfN5H6nwu2TfX+/m869PlV3+8iYQl0OhI8B9qb2Z75raWDMKtTXjBecRinfDpU
vjV18g+m2HRuMDA1SExzpvz3UQr5vHSHNGPo5WZq0y+MUvgWfr6LBGtwRvqEkTgspn68iyJZNqEa
1fkWFQZBa4Vz6+h4/upmY/SXwJzXZVQCnhOLWrsdKWUblcGj95zbFHqJBbOasJGeeUFS5GuPQNpJ
HR/wu5y3Y3DR0KpohXfg5MO6hvEy729sTrDM0I5KYy+rWNkV8kMv06OjYPLojSs11pa9TW4t4Qez
PN4gp6DTEbELEpA98War+cKGCSjKF01mOxIRtyJpHh3dehhZNBN6yr3K3F5XANkMGAjjYgbvPONB
vOyndAcPfBHrRGb552PwidJehtVZhj6o0u8q/x213yqyrQcZaadEBrvcahGyxhvNX0v7LrFNHJbZ
SnrmcoxidniU1mkLaD0/VGUK16S9RyB5DHN7rxXnifQui25aE3e3BrSx02L7NHIwRI2y0oXylKCL
rTuMegpRxyWXch1c+5PF/OfN0RK3JTcrGo4CdkmftKt4op8pLyt6HWGUW0JOXLD4Hd+gzI3VAOnX
bhRmtMHSyU46AeG9LjfZRNuL618vuDCcN8NIMBa+xqq/axJr71TM0FjBN6mGprhfBGF1KNp86wfD
zmnQ4ccPmvOU5Pz8qr4yUZIm+anAS1eoqBNAANOFDZhtZcX/4jkyOTuJGd3K2FnY4Ddr/Sk0XusA
jmJXkuGZr/zcdnMp3hgBHwyLrK5hovFU3Do8FePkiso6CzmsKX9WTWBRC+VHpWW+LHH+6+TlWusY
Gq/RzXFq9bKzSEzKMd6P6JQYtafhk1Z2btwJwDF3I4YhjwSXDJZ4FRrLMG4WDazJwYvWo/fU++8Z
8NXEUDk8kUhHboFDN9CaRazmbkqyO1fpMms+8kC4XlGvOu7kxErjRanHx9xs94hcbr1SO6QiX+sy
2OpWfmWq1WlEcqWaGAxa56iM0z6wizM7hqo6coNljbcdVWvfay0RcwFibh+way7NtZaQcyovZA0w
SqTGTvQscbS8vajmaxKU6L0Mq62BVMr1+5i3vDBC2JvBdF3V4U2OuzThz3OBn8K+zzP9o+3FPpj8
A0QHt26rXRqqTxE3s8R3ITDTZnYVv9lep8TAaDujWhhV9BjDXZkGY7wJHXurBfGxLMJ3hlsrtRie
BUtESAcag5yRlh6M102uJvI2kWi9h2MZtPuK2EniTJawQmmv421OgmQ/1E+dYJmFW/hYq8NRUYOt
raY3nhWeCV09+Wp7YVflG9f7qm0I2PMrPF7y0otAZJTBtQkeP5X6R9Lk07piOVyDM7jz6gnqPAbZ
pQMGv53Erk8kj3cGeD9cF2m5Gg1AobpP/AonlN+t9IDYSrQQ1BYp8SZXv6/Bz2tw1vf+79nm8V8Q
MXJ+ybc70P6DbEVTn5mXM4Dqx7GmwTyR8SQeShQlc9P15Q6kRULIaqqmY8zTy693IApWjXtxvrZ+
OUVrHlx+NWORAOnoqNEk1zA6l0+OzJd9gmmnKEbspt32imoDfKlSvBsE1S0yIHzXVt+GFxGy7o0T
12CWrGqozbVZREQ7D5l6rUPcuMir1Dg3egmASZP9OgaRRj+WPXgFgTxx4Rwthf8ysUyc6gzak9Qe
F+yfPwbFw3GJtKPNjljH57P6xROAUgSEdawp2xoj1ZK4WU55et1FHfIfqWV49Izx3Y+tcAtVjrTp
pr4OS6Zkscg2SQ4zt80PFIfHruFmsxgKmtbz5Hl0JfKjFP65PvY3PYBCY1D2Q02aQqjkD/YYuGEA
coCshhu+0Ba81YvllfYKA+pRyhlOY5pbgyHWMhvzTVT5x2wuLjPFR8WeLWpp1MvK0/g3PF75oN75
RbuiAl9Fzls0D6W4Ia9iYRyd8cMMkwNdN4FQBR4RxrxxO9zUpXU+MJNrvZTM70o/9CY8qqBmJeuo
E8RRPwEQr4RvRiofBpRv3SDOnKwqmVP2BzpmGFlEUoWZ65fFjsQunekYa2JouwNz3cQZV97AJLUw
lbOmT/f8HzADDI5HwM6leV0mabDorPG+gn/t1QcVboGCyi4d3xoa5VUVD1cOKF4RjSu7i86YQZZL
BIJMig2QvNBYMrVc5WnLEYZAL5tOkedvLJJChyxcVERZ4AE4dJkBZCE5HxL5VOiwtmKWU7FtIFew
31G4vHdpzFvQQbMqu4sOtTAfx/LkZ8ZSpDG4fuqJrLzVcyIukwq9QYFuzncRJFGKblU/da12VYJ7
LPvrvh1w+D+rAc4Tfy/ycDvi6EV3e9I8dZfpWPqjtcOKq1IIrWCyKKPaFcwUOin5hsuVL5uFORF1
7LzaZO8g5lhFUNIG3ta++bCTG/4Z0p1ENov0+LqRzXORVjuHwa0uiBfTk6Ms77RRLNpm2FvT5aw6
zBJtHTfB1ldfSTlYjuNTlU8AMRI0wiyfEsDfFTlpPIfDVG0nKrZYPKmK7cbZE9Huy3aI34J6eMSH
cNWAJSzSeFV3fNb96bpw4gO53eSbMJ707ivB7GSyl0xYpq0FoGGlNXxCRTNeaglpVVWCaCLhu4yq
Ilr2TtVBz1DrK/zW1c6Pujd9kOZ77cmDJvyz3zfGnzcGfcb/vjF21fvbvyENoRD+fWuwacZyZ86K
nr9HdX91TqgS2S4Lbo7POwPd0N+XhvmpV0QuCFcMRdKPjRNiJpKITZXV8a9uw37K32AHrXNrGLRu
GBgREP/YN+GMtRKNRDmiew0Uf2xs1XX1qQP0PzWB1SwPFCNDtUUU8GgOfoYTvdRWFVjlheeA+bwo
+mrULo0GRp6b1cNbHsiQDqEXsC9S087rqyIWHmCOVqQAn3RbkVhqnZtoGuKPFlmOcZDmJMi60rSe
YHI7OMGVDpdB0FwW+BU2psQ13HMqr/JYx02Blri2mCiwsD7KWWYsZ8FxCiPNdeYjyCHh7wRUEZ6V
76trBjMtykUUy8WsXa4RMReImTUGm0t11jcPs9IZgWhBG4P6mTUYVvxPRfSsjR5reYwr394bMZea
p7z1TdssnBnaSJSqx+rAlKhjvGkT0Wji3kODnece+ELFvmu6VK7RUiYrmoq1khFxGaHoD1qBLAYf
wVJNQtxpJKVLv3hOqvS60uJ0jQH/7fcjOj+iBIf+1yPqPnfh+09j9s8X/VXW8YAyq8c2ZPHp/4fC
H5UIdD/dRN1n/Ukk//qEYtolBWkWkaC//2G0YaEGBNf3N0/wF0Yb+qxU/LGsw17Pt4GliS8DVYva
8qtMRKs9XYv0OVdz9M4Kqd5a6XidC+dVZjTe7AbW6VTfoks8Np43C2WbfoNVh9CHMltNmnpA4ns2
Zfm+77UPpXdcUyXOwInxfra0E8O8mRT1nR4rd6QpvJPN8dHhImLjvJT4X5VZdJIjZ4typCZVzywz
b+aWiARtD0lXpPIcTPaZ6CaG3xWVjn5KWv/VqVXCQUuSPOH+O/PONeudh1bA/KsQPCtksNnqUtHa
rT1xv/ah95oN4iQ6/TwK5MoOm8T1NYsbtA1PJC24Zl+fzcMRW2FsP7f6kd6tAInceqaF/H4aT3BQ
s4Wa+6w1lQC/YDYnfjL0Bd3ltnmxDkcd5IcdvU6jwvKX2XfUVqfGCu/YH1ITAdAgHoIxAmhPgKMr
3dRuzSlmWSlWcTzuIkn2WVfHXO7jCTTGkl9bz1I8O2qjss5kdo+x/05zLE7TooarJVedbj5oofk8
WcUj6+NlYwaXbZPsai+SK60uJYrp6LyzsrXaNNvGsI/VrOQrx3Dd6hXT7NBeDEl1VcF7mqz+eiT9
iHqFEUCS28igMxEv1CA4C2AI0n0zhhhr5U636mNeGxvCge5Bp6zrTLsvWaYEMmXgIRe9Uh5DjTw0
R7nLUvWdUf6DMdYraYKsshDqlbrE2KVIjz5hDMcbI2P7Go5JhII9PPMqmCQO6kbF8+NVqSvlR8Y4
dtECpFjn5I++TOQ6eTP7iaPelE55wnH+kchqXyrNRVnOXFhvyajjqPXe3hMj8ejpJiQQb6rEIhH6
fYACwNLydc8M3+z6k2Jnm8ioF14AM6y8VuewdBqGNtG2laoygut2ttJdjejTmWhht4XW5vZZ+FRW
/Tb1h0VRU26lSFj5cF2blG5Oqx2rFn8M62OlZTKY1fZrOXY7LHTbIKPYCrL1KO/M0bpy8g7o5Gyi
jZcaWPF4EIs0vwj79xwXSN5cGCCBmebM45K9RIKeZf5xMjPcXeUmKneRYZxLci1E6YZ0H7AbwVDI
vT2VR73WUAbq9i4r5ZVf3ZuVtam12B3GBC1lQ/b7rB+9o3rdJjI5LyPHlSrWHjW4n3prWAiTsj4Q
yoqQNuLnmmAdcr8kpnWm+dGmV5NnO+jnt3YXEVJfheOwdJK6XOoVi/1+WQNbs6zZz87tl/fz7q5y
K0951HtnXyfePTEyvBvKISFJTmlWhlpeFL44tyPYlBIGsezvhjiMCA1OP1J9KBaaN57wHqS0i9z2
vy+xPy8x6q7/XWduqufgOf2XW4xXfbvFDGyxRG18Kwq/ah1JS+XW+LSh/cP8ghGXYtLGcq5rjO6/
TiaQbuGKZqb/eYv9Ur63+BcnLUUuEEeiXG3o3vO6+usVlkWJtEVchbtaadZmarsZU2LcjmAexEXq
jFcWPqvQnH2fyapMwweVPJeWRGNy5GdGdXLWDP4Sf03qOtYAN35GN8tF7outaWZbTdxOCfHZfU2r
ehsjvLCGflVKn+hPdCohyaoDBNKQpyWPHnXjSamJQG167ixxbTnDKrFjhpi45ox8pQEh4D1b1M4c
sRlslNy5StXw3CuQFo+IzBkDx3lPLVec4+Q965L+jaUvm82ekb8P9MrajlI7l3nckuKUXzkKdh+T
OYnIT43XuJJku7kTBfAPKpaictNhBiEh8Ugq2HXVx2foke9bQqrDKT+LgxaL3rhOVfry1l7VBSce
gOx4xNljtQjAYFgm0wZS3JWT5LtWy7aNX11mjQADA4E3Hx9NRSA+JizaJl9AKyS5E/6m9fVVrWjY
BiI3bT+Uydz0FZNhRz7WBl1nCDM7Tfa6qaPOHBCdtIesc9ad6pCQLl4HzTiMU3P0sMl4dTPXIBfV
KDZDrV2PuXGdeRVZzWG8qDAxsdYVSzrtXewXa0A3+9jQtvSjK5gjiK3r+JYm5bwyu1dTgaaOFYCg
UHpYYi0cdPdV70i3V/DZEhq7s33gI6Wym4r4MBh6u7ThlIm+otlopzenQpOFosUMmyOKQxC92gAd
M7kt2AuRFOtO5nNsmFdtYNMBgEgo+3Kbe+mSEOJFEd42bXdRQdUx4ZZpfrMGQbvtwxwv5bixfN5T
4Lawic4g+TDYGpZ+xBq6J8zLuu+FXBaQejLy6pGhUjlpb23Rr2p72taWc6eM4TUQGCJTOYnVynHL
WGLBVHeTnB6dUKwdZ+ReVZU3ZUAUEcd7iBUXimBaQO9gwRMz00hngmDsGamfUqG4KlEMuq3f272z
ii3ptmJyQ63dxGP+bOftSsy0Fy1ZZ6K4bOKeiNde6JumtE75pFzErfYKLvQ0JOFV3ur3Uyjhhibe
LizLcst+6YKd1nZIpm3kt5uiN24nXX/0q24zOM24ipthYMVh7VOz2FpxtuxQuo/M27wQzujAXT+t
7VZfI3fbJoHN4yXiq1pHXWx7GzMPjqap3A+Wf9k1rEkMf21X0bMEtp73xr4um2tCGYq11oujpqUX
dTjclhFZcVZ5o3fqBhT/o8WCnj14vBRTt65i/RLJ/tZpxA4v+20xpEelbgB/Spdpf778TK8wPYEa
g2LG9M+Fk+07FQ2FSWxxSz3nRDg0Ju+kD/WRH/WgG9OGaMhT05bbKKcyjIkrs/cxpEp7PKTkviuG
guaSNYFvLz1q46At9kWuu1I8dCJ0R71Zcu9eGoV2CdvjkTXaonDCraxfpvHRqK8A3u2JUOfibrA6
oDDz/4+9M1uOGmm36BOJ0JzS5al58lSeuVEYsKXUPCulpz9L0G6g6b8juOe26aJMuZT5DXuvnS+z
mLQOrA5Rkm4Cqa1Uny4Uv+icUeCUBdSz5WVnxU8is5eGhyO86utPgx/u3Ly+MNE74PjYOmgrG4cS
j29HmppLxmBEuaGRLOUX9qcrwj4OCcIAFkdEqlEX524EkdU+1s1IoczjKrCx6l19sGR8a43WhnyQ
A9gYkKOMtfzcOSS2t0Ycfsoai+2iGy7S3tqQ/rIjtP0piCoGmu6iStkAGtV+cOI714g3NQYXcAvH
pI+u0JQvVS9BiY76ljEeZX1/ifWdihYCC6ubCvZLv0SZl3mcBC7mRMUHqGuf0hqNqdCvWJEtQ/Ol
tBgLWnkCSCgdCGArDirNV8J38Atbry2VH+6Ao9HX+yQNlsJiHwYZpw6ckwYUxYKFHebBUnflyifR
EK7rbSuzVWWqixJoNlko+yDKbvwSVw2JOXpjbxnM7apRp840j3YZg0vKEe9AH0LtuCgCE88LWcFJ
tdJy67byjZ2m98vAJ0NZeX+A1H95QOY1yv+uiv4vfVV4/f4FRw3g7nthhPWX+Rqzra8lzmzlfVcu
MH9jtUn7jpAGaS/K3p8GcODsSC+be29Udjh2vysXBKe0gd3vr4nB7ygX8BX+2t5jOBSI3ucfhR/k
59oos1RsxGqwdyaqM2vw9tCq9i5yUVHXNw1Zlqto0A943+/wPb9Jz3lFj/tRr9trfXLPacXIGx/v
iAcvv/ZUKtCbpzCJtM5aDqLx9pnVc67YskBQ3kTpG+3uZUT6zo6h2lHyPT+jQPDXU8xaokTtt64n
3+BOjUmO1poiYXavrxTf7CSsN2bmfCSwc9dXzud2iM41thQqhP0wOdtwyjZ6/VHLu9c4bJNFSmq4
KgzUzgzgWQQYHKIW+evXrQPhOqtu68SBhOkzriM0V03rKjQvHJgdfgExelyHcXPAwb8m9XbFTmPn
NdEq89xjzdq3D8KVghMcRx3XS79zonZXpNPJ4YAuh5ScpOqI/gRWhjyMo9i6UYcBzNrzGrgG6XpE
atY0kMyAzxdeduHXJy6xj6Lzr8BPXxchDBOyW9LgrmiitQrkRtOqbUqryH5kA83lcuyrY6f3zwTJ
H0ubIsZ+DelPuyDa2nTbZuSvzXjaNyo+B6G3p8NG7FEt0vaTLc1Vm/SPuIGfISytsZOvDI541AbX
Tufuu+CVME/aWH1Ro4YYRlzJ9LZy6eilf919DYSJmFGckHm6X1X727q0ljliqZAQGWseTPay3fn2
s8nVo+x8l/oVENFxOnnGfQgR3EufbMJdcEvvI7vkoCPKXrQBpEONekKkR6PwSPx2H6sWRWSoHso0
2EhICi7XV+2kM+NmV9vAUN2W878j/ssivcAiCkq5B87fcmVM7W3cecveqy4C0lFNaZ/cml51MCG1
EsbMF6SsNl08rYeMBKtusOE8sI9dwlJb1pYGppVyJXOOERUKYy/mBVYoFm0z8yD04DlIw80449Ky
qdz3NaVXVBM2y21ng4zU7EuTlRTm7ZZy1yJpq5v4LGfmhAN8omnzbP2nN/3am7r/uTX/vzR9DaOX
fPy1PZ1f+N6eAlGBpsAA86+UFY7a71sQ2HsQRGeY57y35ux+353DegJZb8A+/jZj5Wx8P4VdprZs
0wV0ZCxDsyDtd4as+kxg+Gl3Pq/MhdAtRreO/TVE8McOFXeEbtvk9O160i2qxHu0iABBaXWoIwQ1
YrS2aD26o5gBCcKqN3Y/uhuYAMEtnF/z2EwjydzTQiXJOuTmb1219QbtiWAVjldeZyUXWWXs/RTy
vbRWRWhuK9JEHHh7LI1Rf/nWY9mnhzAwWEWUDchUn+pe7R1D26QkvpBvPD4bOj2lNdVnLzeSRTMJ
prLhbZW0+z6di582v6iy9JMXy/a1r+1V1gpMHWSvrWiFUMTpFC6NXa1Jou0ukYAmG6OklbHLK5ha
R9P8GMNfDdP4Vg7RtolqtQPNYrwYT8Vr5E7DnRkPw7GtHT9fYFJ+8XCshEQ2r3EvWAvQD1cRiyYi
l4qdV/PvomcHCZ8PX4bwSrZXnRRrn8d/U1ZuzgrGYBOMumYiqulWS7DrouFbpw6Wh4XdRZCIERtd
pKIigLmhEQrLJIwWQR5p915BooiutOcxM7RHL3FyNFZjaC56mpR8EYiBanzeb4/Yt6e2PMRVM4ez
LBL020E+8ebaaopwYwdvMfF0o+Wsqq677ssZVi22PX1h3jTrVggyr1mJkdP3md8CaYgqOze2eus9
e6b1tztnUGfAt5ANoxPUw0++vPAj4O1W7Fy4qrnFXL0MXTz5Uiz9+j6PHxi+kuaYrz07X0PIXxb6
sJMkPDimfdCDAk8nkCq/I6AmXgZ1cduhIcecJpqruDFQOWMCs7yrzpJPRYbkSlkd+gNjb4F8TfTh
qNf2XeoaGHUGEIuS7sBpySCwzjmaw4B/AizLpS+ebVGvucrPyUCqLr/JxdR+CRtE7wn3tTed4vLN
afNVZgvIl+nOr0BQ2e2lQcGvCQdkgHujPAdMRns/AlIMieoSrXt2ZHkZl80eddrjnwP22wFLSfof
ZW7eFL8moH7Fs78Lk/wPzNTQzbBzwtSL/Oj74cpyi6caxyWeZQgVOn/0frgCtJjXz0z4vpW/7J3e
D1eAFjoyIv0dbWX+zuE666J+PlsdVElIoHirGXbyFU77gy4pYJmNPLfrdxDNqkXpkJwXg3C4TorJ
PdFu9vsmyqzLhIi5dKFn5SfRBNHaDczgxOcHWCac7A3FxRVA5vE6yPu3sR3lQZhRfxz6hDzSRl2Z
DTO4vMzS60SZqEAEEaBl7hfMxJHULByWVuhvSrExCzC4IUHkS2V0D62nq3VXF2Cgkyq7dPFVHbBr
CwwR2W05VO7ZCuV4k5WT80x0C8vnNnLxQHYWJggzPSZxP4K8cMtDNEzpJjbERdronzppkouiBghX
YXPKKqdZ5RE5JiBYJzZ04w1mSQC10j1XI6dFPYSwdbL6FEv7Wu+I3myd4TQNHhkxSixURT1YakRV
NNJ9qGvznngufdnFtO7kmVmfgtG+8cbhLWiMbNeC8MQhTY69dE+a1SJe1sRdTUgquAUI+P0QBpBB
C3fQzo0C4f1Ry/Bt3jiFPSM+/jy080PLk/FfD+1J5p9Riv1SE3192Q81EeBLlpPgoYji+qkxdYBf
OjBqZiu0Prez359asO3UKkz7mabz4u9PrfMBwjPcOQukledAmfudp9aYj4afH1ukIaAREK5Ay+F4
4ef7sSRiO6yDPivMnZ1rd7lMUDsZ0VoSe026Ynyf9JW18BomzLg5HDNnZVX2N3VC41YFJ4MxW67r
D16oTiVLuSZ2PmIWu/MhSfWTue4r+dIQUBkWCXFs8kqV9YukJu8i4i8T2hk5jBcZcggXWQRS4W0R
MUKG6XLCafpaDMNNUruvZeYBqXUWfd93BMEz3uk7FFcDjA5i7CcykqGruHSokAOyVDuWFehow1sy
vkxWejKeQosrLszmSiC30pdAZH6AeLlwaKHchzIxMEVrS+Mr2m0yevTVicaGUxKnRtwdpp12TklI
VXNArYWxhc1pY6+bMSzp9iZA7vXQV1f8W4oHIx5B1YSiuWhr4MdaF9/LOouvrSlJj3k2kYkbhkZz
reulfVRKjy/rzHyW5F6OoidJ0tad5mQ3L0WQ59o6zHN3jkdLrpyE3q4KzPapGD5mY7rLkJbYUb3G
0fPk2lSdq8ISCZFrsk6RFgIHFJWuDlll2cOfp/0rFQGA+3897buXVL69qF+f9vll75e0+GCS8PJT
m/PuoCEWjesWsyaZH/Cl5t3d++NOB2Tgt/HhjnAcfPXdvF/SaMR0i7vbIwJi1hX/noPG+Oct7aNk
MV3CJ0wQJybNzs+Pe0HqfdgOYYUXPpBLAp7ukfYnkNOiCPw4WVC3eJKrZc4lvImCVG3dbBBb2KY1
hoEwv479Jtx5DnyzwX41SlHjSWsknnBzVyYtweaoF5SU6cpRjbfqQZhImoRtiwNzlRBTvYTEztRA
eCvTASmFqB8pa4vV2WUgQb4Uj1wRdNWyEEgTzLKe9gObzXUZjrPgvxlXHSmw5KUl/l2f53szQZqQ
mk24Tzvs/5kO4E6KwH0rsqJY5zHCZp6taIXzrFs6Xt/exSwSWFF0bzE2+VNRiWyjmCOwxlHDVisJ
bu1MzHQKZw6i/iK+9CJJkKtotY2mTLVl6mutBj1Q6zibYHz3Nnx8mTuXuV3nC1Si7TrHMsgO0dWu
ykI+pSZWPl9T147o9EUVD8US/D6UBXgFK63Un8jISgDtZo+IY+L7qdLQNbeV8eh3ebr3PTYtk4Er
Nhuyez/P630JN3khmonZ+BC/SlORNuliWsqnHnjLoHm7yvBaDj6m5xC/uf4HMnKCKn7s/Zr88Hjq
Frk7LSPajiXU00fguP21XujJoU3t7o4pFeGeNidNxWAKpAPbvQhwO5yDgqwPiL9WCd6JGK2hzZ+K
MSXGu6ieS08dO8IHKMrI2ZGu9xZZzkupzMdqLG65GK8GyJ5eWvF5NVqxBvn+hF9UnUfDJ7i4Hs51
SlBZi4rJltsxdkHDVNlD5eUJw59Z7VCoZgcXhvhwE4oXmaJ8kkX6UiZevIZkRpZowqBSkai8UCwU
XPr7wCbFlLEgwRpVdKoz+6lKI+eiF6wjpgTPvxVFz3IsXgtJ6EekmYvGjRGO0wmuAiN+BfrJjx8+
Bla5t4SfgnCAUpjp4f3QFmxLgU1FOE1ArT4UyPKXbTRekqdODdYYr2gj1YKV/Uwpw+fS4JVGvxte
54X5wlfkoS/0jVPr9/XU3YokuexH8eJm1tk2dNho2W0R1kdLhgZwKyZyPLD3qQ4uXRbXYOFZdtkr
O4MvIrJDnOk3IwvXtqr3Iq0fMrdahkOMl0fua/xb9P0vsSuY300orSZ5SAq2hQjoCyvb+n61tphW
qoGIThGsUiaU5qw2z9JHWQY76UYH3NgX+tBsWtvZci9ujQxtEufchUVLGw/Iy9V4yvzkTR+jvRcH
N0XtrjFxPo4U6LKWAKPd7TRh2MqdE7Pqfax5a1/iedHbPUFqpxjLdwW+Dl3Jxps3YlV76qGB5Vnx
aDqkr3p4zPu4uSEY7ZCKCYFOcaWoVNygkptIUYdb9SXf+y075l3SG9iKdf4GjFWpvuMg4GKs8PRl
KyBs69ryzxH3uhE3+7bxz0XZfzYi7wD9xVyWBcRZQ96HUkuWbYpXp4wxLpBCI8MDbvZN49r7PleH
PtFvDNv42Bo4pjJtzdd1ozR0PgY6j8m7swaL+U1RudQWYa/WIumHY5EBUxoZcbQKzBx0/WldkCn1
54r+Bi6a8Vn/0UUTW/pvI0pe9F6OGx/EPIjEsar70IG4T/8eUZqQGDDKAJ7HYPIzt8j9wNwQ0rPw
YOR8Lbr/7qKdD/6cWD+znr+NNn+nHjetf1pcPRsLEdwix9fBOFDn/3xB6zSzzpS6ON5LbxfaDst9
f83gdKn0ZsVi5hBF+Q06V4JAqlU2hTdJhepEWBqLA/uhGp0L+s5M+MC6kiXf2OVUZasCf2Br+ghx
qolJ1BRay2iK8nVW58GpFi08MOnANySrTAu42t2FP8m17keo8exVnxtHya6WpXfo4XHwMcdiGHQD
dAwDwaeoU70nIpfJldGAmYUfo1lZZsE6HyEKpJxfI2Iab9iaNvdJnRBxny/NKuH/de871gp95J7A
Exxjx1g4k/XiBwQ8L2th7loDVko3h9e0jkHYem1+4dbFpgJi2n+t8ExyaJ6qyV2Potli9MdaIlc5
bglQsLwPSjetRhhpXuS2d+/zZ/iVNr3FzFCjlM/mJPoolddN658Yu95YXoCUCKcUR3ZwWTn5VkuL
27YZLrzBA6qDnAN/vP9ms8gHJIvTpazWUQ1QRvVXsKkrwANJwCQO7maWwjVMJRu2frDJwdPQRvRu
yZi0+hjGDorPZtqZ2bjjkP2Y5NrWQJ+eEj/gKmQeaFXIDSGGjnWNqz63iblVgbdGAnLTxyMy2W5P
YM6hGP1dXhEkExEfEkJELMeNGfoXVQydOp6xT8TRJ91Ga7pVhQk2c/h5PbmajBYFQrgItMdyfAtM
1KLWRR8jxRzd1RTizqzKpUWej1nFKEnIYnXUqYjFMxXIsonxHVW5f9E31cGoZv2HeNTKYsVsh8kH
6GE+W+K3gwc0GIhxhga84rJlBIvW8IGI633HagddxnUQgu0QycfRyp6rELJPaR+SNLryknNkDatM
dZc6QKUFdNMvGdp7yKKbjBeB+gQdqYpD3JCPlUbkAbD6Z814wR4TU5C76s3uaTJbBqGewZQ4ozOL
FgafBoPns+r8bpUzHCFJPEQ3GaJbTXL/MkazamYCL9CIuKAvjkmSX7t9ua6SbpWwZp1dzpOcljLv
T11fr00/zJ8irGhXiY4HDNEMK12QSdrdnwHLt6koDcj/Ps8Xry/dW1G3v/Rc+DL/PtKF+4HxigAK
8Bd+gP3Re88lPqD2N9jg/83C+bvncrgIfEoppikWE9N5MPPec80zU5iN0BoRdnwdp/7G1onZ5z9G
LF/zp12DQQvshBlS+fORPgaTTJVqk109UKJ/CYeyx3xY+DC8IoucCcG56wyttQ67ZFpHA249wFHJ
UoQxe1mojS9pI7FFhp3C0lbYdnWXmBou+sbWDwnLqBsjzI1tzbnUE0BH0q3XbfK0v7d7kV31hVOz
8sfC2Q+S3NnSv2zM2lgPkQourbLGmc5uot5UPSxhpdf5beZan6wESVdUNG+qdG5zycJC6Whbqs7s
MdpP7DFoNoxE/+QFDfokU1+OsnwLZiQv5LlX5OYvNieyYQQzgRIRXdluDSQOs/PxXnY5/FuLmEx4
PFcFGbtmayNHakp6LCyCaVrs0I0+9MIqDnYZWc9pPFaXgzF1r2wJr61ITFs9TMYlRJhVZHt98FzW
2LI3uH6IPlIys4i8jIQFUgbHEqvpSseSVFxlKTOiGEKNSeuxGJS5c2d4DaEnhJYVg0DgLD6HEG5k
6e3DGXnTwr4xegV9gNO4m7E4IXycoh8uR4IWUrg5Cn5OqUZAbQB1zBz7BDOcOz4FVPUzeUefGTxS
+cBXoPLwbd+2en2S4HpKU61AgZ2Fo7Gzh+ejj+YF4PJdAmlWGnP81cz+IVDqMAIDIgx1povdzxHJ
Ma5+K1ZXcU1B7xGXPeeiKD628VyWFxyztzmwoSlCCgZ8KDPFZW2a4ETdtzxPlyaQog5YkQDH1830
IgHGqOqZOFOro3IDcKQzU7dAHtUd79ohN5PAkDqgSG2NxwRIkg4sSQJNSowJE8HMUaL5vh4BKw0A
loyyvbFm4FIdqLOhaR6jPQ3gcKIDjZEzo0nLoDXRyGQHayY4RQY9XRIC7WBieu4G/xLBOUO2mfxE
no5FcqsOQWrRWIXAOVGCAH7+c8Z+O2OpIf/rjK3bfzNPzTqp96mW+wFbOwmg7M4xsP/kiRczbYxq
9d33Tj39faplck6jv0NJxQx7dh1+P2E9tlUWEyhfN2d51m8VzSZv8tMQmxOWUGP4uuy6ULLr/xhi
h3HlTRHj0507OgF2XY/9UBmiEWagEy+1FMeD8mY4UVJYVKuNDZzKV4dkCMWF1UUmdAW+VFNUWDfW
IMKDdMGulwPcW19NBaQOhhYdDcrKU8yWw3RaM2qw1yNP4cas3OgclyMQ9txzNSJaen2fEWiMJnmS
d8OIrMgnX4o44bEQO2CQjgIdqNdE2nv+UQHkwTxOTX4lE2G8CE3U28AWFO2tDNeUt9ouK1P7lDnl
pJ6oEdVlHeXjPDmwz72eNNvO9d/ibuq3lu7hCi+V8G7GXgIHID1iS7IM56JfPlWGuOagbsF7Tx6+
l+RzrAsc02gaZ7J1LiQirSxoFqXevhrN+KCp8M6W1o0/Wnd1haXE0Ug0IsA0jqh84zI+171zkeWl
uxNTp6Mvn1B81YQ3upC6LYgmu44BYKthBeDqSVcJw8FW0oNrg7Eb5rmhn/jNKgkSdtZjHe5d8q6u
tHqod65TiK1hBsNWFE6DsA3nuhnrz04Di9WLp6uaE4DBlOUU11PYTa+RVDnbccBcVY8IfqjJddFa
3100qrqmeLAXQ+ik4MorG9GXmSwm9pT8xsonZbHYL0OnWIJJWBNac6f1DI0C8ilbOwIRMI+W0pE4
voljVBskoJvCbTG24SNQAsVoWpRsIfMjSrp6o+ctmjo9ggLbts1eWOFFk1EVmx7sVr/4FNr9U202
zda347OjEgimJGWz1QiyFtQIsrQK46khKHLbJDr6gzHwBcxWYI3Ywkz+bZTq56oqL9FHIjETprtu
6v5Rc5o3O8aL5oT9pc1BvTATvLuJF3wiEuAa1vpTp/KPcT5sqi4vF8gMWVta+ufR44rx04pxaSXO
3C0bLQOJPxb6Ft3CG4Qd0PQGclZzYLdoddO47JoED4ZVbHQcEmJUr6pWGIWYPi2cOE1wwQtgYOB1
Sme4y4gbwW8w67Ki6iBUkW8KAydEN1arlH3lalCMMkt7YHBUMeAtmSwvWuDOOEIYAHUe/+oYI0PJ
RaDmX6gsNGthQWOjW/APsZ1iqAqtxbzudNU1xrSXmik7PJvsVe+nlRWAU/hzU8w3BQvK/7opTq95
IetfavGvr3q/KbgO/Dn16tuy4kcdLjRL8jMMy/W/1dRzwf1+U7DTNFlyosOdt5HerN79flPomHN9
BjMcVDOT7Hduim+0yh8VYJDIUIRiUUKlgNf3n+GTbeUEUw41aNexhdGJc2JlFgKLXgRd6+81zm7W
ikpW9TYOBj+mOAeVZDRo/rMiWQNn+pgX5a6TUXmSkuk652hHlEWchltXEOyWcBlA80qYIYsyWgdm
0UFLLwScLvb9Xtzdx4IqcHSMDNAQqiFjzvEKDBUuJty6G4vHd2G09WGIQXBYTbkrJ+OhdZmrazl2
jbBpyRAd+o8C3ljvDVhM2rhl9lMnS1QKuyDXHn0Z4ax0s/nkAuXXjBcm9hoygMtVnJn1UpvxfGyi
LsLe4E6E3FdaLpwW/SApzkg7vG4MuZ/aYDvwdkuNAfbokK6jac82Y6F0ZgOqgb8IpSYIRJNUvLA2
NypE98Ey48oKB2JWo+46H5xtoteMQ9zwUGr1RRPLGCXssE4stjXspM9DnhFeS3YYeHoGStxq2R6l
/slM+e9o+KhsrfFTXbNbyYzkNAqOHzFzJaPurrSoPNOE0bydA2Tu+VgW0hBHoQMEqWbGcaCF4PXd
GnNVEx112EoTjKVxEM++yElLavLaXqvMbM8tS40r7rhjCUt6FedGIS5FmdlHCQKdOl8bxrs4ahhw
gcf0HkSjoq3AWB2qlFQzNLWo0+wzUOfg5s9Z87UqFf8J3VikL19ef1VWAMr9XpV6H4Bt2CBueVL/
Wqi+9/1AnNDzw37/Fvj1oyAK1RMyDE6UX9WmNmpTClbvbx/B75w1OC9/qUrRmXLMoOMQpMP/M/mh
zOnPHSPKd1MUjNYuUJNR7yXerMvODi+mTt5ZZXPhFrNsuT9A1D60Q0HcyrxrS8JwV5jTU40KIOni
j0mIF9GunkTRFMtOB2tfeMGKZnJcjnh86Ja3eYT43CEa0wmcT04eXZlGsw8Sf98b5kFvmkNgNZed
VwrsLSycDKzmgXZRG+zvHBwCS5NRwx4UE6F7hYlSPK+ydd3FR1HLG9eYNkPVVYuia0+D2bElBgff
dyvZpU/jpIFfT+td4JM5MzBDzIdoORdauQUkqhwkjLXipW28Y5Cax9AT16jyr4jHdHrtnEgI2w7x
lzCvtSnaG8Owc/SI47W46e3kxtbSg9dkey2P7plBsEtlOjBkjDCdfpd53UXMgVyAsMaRJ852rQum
rN6md/J1XDHIhYX1gG52JXV9R9jro2GCsSsLKJBel+x6q1zro7Gpagz3TVvgZ65oOA39bQqTz7IE
Z1yJy2IMl62lcSA78WEKyPgKjC98gudM9AD/5TELksOEQ6FvMWRA+94alnabZu7R7l3iunMGPFq6
C3DOuZpMl0GOsz3N7L2eF1tDNAYqL3eL2BIWKx4J0IYjIlRNHJ0+YRTdoELVXHttVfZl3GW7IM1u
ownaO2ORZYpDg7TUcS+tHOJ9zvuGCqMms27YtfgE889ZCM126NxzSIT6QjraW6CC0xSUR0MZG6sK
nkozvmr9noPeSPdW0D5KYT0baEovuj6+KIduUyVkengTFJPKu2rJtsVaLz/iOYOji5dW7+txkydE
VkknsuVnW0iSrOpcVRhXOl8LGCjHD6PX3iqz1fapdD42nvYAevlGdBjLg9i/UyG4Qr/pqrXvUF+P
lX4lUu2hUPl1DijACgJ0cG68Gnpn72sI9FB681lFzNvtzruIivm5YXic2caVSvrbqnA/Aku7t8Ic
lqPZ9/sxmsjDqr3rIY7TRWtm6IhGxNZT6V+wmIA1w/uQoHRH5S5ZGZuPQHCSBZR0do7psQ9sgwkP
Vl4Y/HkaXDGfjpZtLK9cvdq3dXkaQ+t1/vtNo4LQPNvVRhUsUTiT14sk2i7cc964e7vAktcQt5X1
w8hVDPDPswKAFi7/TxhdleRcrZNUWTDpi2uthSdNIvCBQTchSTzZhhZ9KWLt2ffZY5ttvNFldNXr
3hf65GKF+PoLwYAbs5MNdDTh7WqtYOMS5he1hLrJOJL0uxn1H83Qf2fG/xc9QQADI7kD7AoufaIH
4G7EZAYUZAfYgIpWid3WSJuMvfAUUCDX2goDDnWYHNM5giAhiwAk4xkx9qKbQwqSOa7AmYMLhjnC
YNASrdiW85xrreaQg26OOxjm4AORMt3K5jCEP3fn17tzHjH/74nOsn7p/+3unF/1Xqcz0XFo8RzX
seeBzg9+Oep0m8k4K039L7b8T3U6jjgUw+KbzBjh03udPouJgSZyD3v0nbO/43dm5i4Cx39MdPjZ
IOt8HevTSfNOP8oS06IYS7598Q5uXfGFOUPbL51iMD9HeewBZpWkUJYWLaGoezvYCamOQy9R3VIH
07SjSDB7Q5GvFFVLWwN9jtDyYbLY4k8RISCuaHA+O81lHcws+bHOtnmfjeYqRvdzyDU7vU8nFe+y
tEYqmAWC8VCBA4O1axBXD+BB5S2SFX2HzFZbJp14C+mLVqEdO0TIDDcknm0iuISa6KBnKOu+taw3
p6s3bc18uy54mJUu/aWD0mRRSYIlkqLoqb2x5OfNPaGYWNYLixY39K9MMtZw6SlYxjM1Jk6Fxgli
xFt+f/gnKubEySDyRe+n7Sqr4/iiKsS4KNMGRt4EjDCU5r3bpnd53qOPwSGmYNDMY1Rdo0SJOHsm
Jhie2VPXGuWu5yZuZhg/vT9r5/iTN2P6cakDZ8BWsHA7r130hvMK1+yVyX27Q/sT4MzV2bRFjrmw
5hiAZA4EsEoubI+MgHgOC/C/xgbQBLhrS09BA6GtxCoM5lsL5iCaSN3Gk6x2zdzugJ29FeDK1dwI
OV55sIlmX/SNozamS1xLyTIW1HA/w9JppuTcVumivpdzo6W82mV+QM6w7wZ86g5nZNG6+gVVxR2/
bbXUfG6TMklWrsXmY6WlsZbtG/TikU3G8hundbwYogbBqVU5hNsM3Bd2R3FV9BjxwN7AzwdDFEdn
2RmoSkzySlQNYiW1Cn1fe+7nICcgpq4sdt6qyVZNneBJLyd8FQV3+uCOayLsuoVssPM/qSmjlIs9
T2PkzXciyftwa48k3WhGmK5YtoZ8WcYzZu/ln0PyW4PBmfG/D8n5JHj9ZZbByff3GTkbh5Fl6/Mx
BKQK59rfe0X+iLoeV4L7a38xCzbh+elEfn6TfH8/I8khRtANTuyb3psJyG+dkfPe8MdZBi26yeDS
IKN25q181Xr+4LjIceTHslLOLjcL7DvW9OrmJrctkgcQf5JQmk6fzL09AqJQUST988BUc1pqQj9U
g1pSvLDqHiTXeuQqudakba1lxN7KII5t4eDB5GoOdviugwNVTbTWGHysKot622yicxlP+lakUpGg
zcBzLXqbUeGg16tEb92rvvFAVFdtVa37wanOqg+/NAYAItJFe1ARUnzODCJoYBJAg2hzp6CwjVnc
uZw2biMY3TbBfe6yvoS6/Gb3igoxXMEtvNF770av0d1pRQZ3MzjURXfHFn5XJJjWGmukB3Daj1Zf
PXSs5JcNoV1LRc1bOKVEhj3eushM9HwIFkOArM2S7icfII1EuDI0uE75JZ50BICrISjfRmXc6x0Z
D1isE0K1ev0Kd2tNesaEl2t2u049uXkgnw+GN32BXs7EQ3b2wosHawvDjJ/RrQ7TxBMuxtnMa2wL
/6ZIAKtFmZtv7MANDllYekvYsPGiyTimiddLTpNKb4LKhX8YmMTyeDnZeg1Tqdz0s2vD14fuECBu
t1Zd14j8Uqvj6U06wRe9mhMtBmYinmsuCvA7YB25B1qDNy/Yqbrms0dcxsIsbNBmmtgGSXNkfIeS
yOxOnKUPlAhqY5fBlSdT2OWGhmiyBZ2YG/vcTdNtVrpffGnsyEU/W7YG1LqQpLmWGytmd8EO+xxP
fLvc3LtznO5QptpeL6m+2zp+y31wiTU6aopZGOFmVqybxqyIPdOZe2mrgk5m0zXaZpAYDCNnupYm
7DRh4C5U5bOjZ+E695tt1NRPMYnfqz8n4tcT0afK+t8nIoj+VP7LyGV+1XvZKCgbCTmnsXoPQf5b
auF9QIHByM6Z93lzPfl9uGuwmUNUx7mIe+1HyqkNefH/2Tuz3biRdOu+y3/9s0AG59skc5ZSkjX7
hpBkmfNMBoenP4ty6dhy+RjwvdFAo1FV6XJbGRHfsPfa30V1y17xTy7Ehb/64UJkuCuQti9QRi5F
AN4fi0Y9nNpYlzMDFzRut1pFouWScBzPzkh145ZoxojMtaQBLziaryw7eE0CIHeVRTuSpQEvvmrv
Ars8r4d+K2R2M4w9zB5wy3HlIv2y0YPNjh9MxUM49p9g4vm6AaAYNegns3MuhtG8qAMU8FzKgwkg
MDZ2WaPTBRXPhcW6zg53gcxJxYExgHf+FYjMmpv5MR7NQ1DBf8Y+BvpQnNtuf4yAM41mfjLCgfNV
jr39GhSOAXFw2ERuqQ/UC2Z36uZ41M/MXHaz3wsluayj0noY85FyOFumklleetHbnFLH8NIYEYIn
Zpjp2zgTFgCTzbchZxeAQvTm2Cp9Xc8fNFk8pgp+0xyNDXwHljrxrJJLHKi0iz1SPWM210NnpdtB
TdBXmKZKwHKtrjIhwQTNVeAlivmllqChYhLhRxKXfLvvdJQC8sLV86mieu2rcDtVRXNXVYm5GwNp
fsrNNjyERq2dz1ZfX8owSs5bqU+39YTTZ2ux9UNIohKCU5Rk7eZZ6rw2siGYSlQ0p16bjn8FWP+P
/o76xv59K/mU/3oM+0MrSRQZtRCIVE49c4AffKkos0wDU+obW+VnQS3fBrY97Irew0PfO0kKKHxv
dJMoB9BnYcH7g0uBnJn/XAom4yJtEehydb0xYX/sJHsNAuiESIpZi60dhWTyJlyt912URndMLU95
5tzECUuOpIruwpoWYKjheo6J8hITUHbW2daDQ24D31VWmnPvfnXMoVhBgMMhUjT3plU99l16ro7Y
q5sgqFd2Nt9aVXeTNchYnZgGAAtnI5mqTN0VDKJzXWcvyXyVvzleajXSGcKqa+qEIkWyGd7mED0l
wlOVLYmh1o9tSCBJaxzrtEQtnn7qR8Duro2P1jW3+tQdIjkcUEFg5JEolNS+OWUFsPLY2rNh9+kt
UKoOptfjJVsN1eTXtvWiFs7WCl2ETyjRIroyMsymB80Qx4jwizwxz+am2TZQzjFtEP5bPBHjuM+Z
D1tadN53WH/qHvZyt3dF6Uk3X6dmcDtLY69r41XQlk8MDEhLg+YHX6anVY1cUrwjpGZkcqAh85IU
NCX1zzTqR7fMt0EC0hyGi5MlXlncQM7fzpn0YbQv3DDAtn4dXtci9Gf+kBURbuwKdSyCL7FEuXD8
uUJ8ae1r1/Vgz/mK/hDYZy6LYUeC81TY/MdXrPyQWySrwiZl0tFXo0KgeEySIqJXQ2jMrW9bk9+v
vk27cm+5z0SyrwdEwPxIBIEipBMPF1K+BGyoM6pplxlsY1dE0uAQUNUzOuD1PHyuA3lltMx7VaJi
42qIbidcOuvBHXtyciIPGop6EdcSlWtEGZrkul+QTXbhGlOjHsZYge9CHpkLOYBIGnWd6OUwITNG
j3yGEaq9l3XYrRvLluguigsmwbtKtD6Hfh0V6saZrYuQFAXq6chy9npzaSYn3IuebaT73iGJoQHL
jyDLCTV/4mdm1wxDC2wqGUKWodbXC4uxmovXzp7Wk/u2ffANcHm2eTk5A39k0IdKsKh6tamBeVFN
XqPPWY/lgP7j81BgaXTJj41HwlzpIVTU6Km9djCg6C1RrAnTkipb50q1rUJoZ3UHWjc/j5R0L1WN
Z6L13GAk0S47lHNGMunXAq1EYlmHvDsFrEtRuBDfEx8z46YsGYvWRLIr89qVMPFmnb8wdoTW9lvi
YXakVh30CsrDhN4gJHSonmboGnOECxUuRFys3Z4gNb7lTHW9EqT43JH1hmJOEPvDv9NuTd8JwhtB
dw85OERNL17yKj9FRnvOvH2txvNFgaymd2YUDC1ZsThv3BYqoLMxkaKQvw3bUPi6CXtiJMoA/gSb
hou+D9e9Xn+tneqssImQEuUG7w9fRZW+QovoVoBriCI8L+Ec64N14qaTWEzs6yRu/Hiaa+Y+4d5p
MYDG2lkIyIHh1FoPZrky1ZjgbvSbg3bG8+n1Zpv5IjVoZLL7RJ12g56eZUpzFJ2zIkwVKojKkKkH
REeyHrEK+ypRDg1+KkVySHTsOEPnW1bGz6BY62HOYieYEH6A6cCVBxrm0c7bs35ktdSlp043z9Va
Yfzr7sxEan7XZxfzEF4qY/ElyrMj0qiUNrO6mFQXzlUrfDVybpOyfAqcWR7HTCNlwairNWuAdD3D
miA8XOekgmeLMMd73Ov4XHt2Xo01fx66+LKzk68zBoZNCcz93snCbFc34P70IKq8BJ8sP3FH7IrW
RTWbk8moq9ACYrPUFqt/M/gqu+bbv/3Et9rht2Yc76npXpvXX4i37e9+HEoElaod08ub0HoRhbzv
cNFuW+x3VXY6oN3wzv/YUuBZZ78r/hWMIAZ/rx4MCLna9/QeGpE/qB4EY+ufWwpE4CqCEZeeQsc5
+7GlCNxQTztrCnfkEjQrJYAoE4DNOSv7GjwkiOWsRec6oIFOesv8xEppxARoNbGvmrychalR0Ju9
g3/ArEJC0SLRb+xObisTpugpF6EO3jweYhs8pX3DhQVAPQhJTRbnUrHPnKLFQ6Ong7KbClfDIT+r
LmwWPK+YN3HFYdA1UBIXiT4eBoRws+EhlVrEHxEUNnDuy2y7Zsrt1LI9mcy9ZZjGe8Vuq3XamneY
TqlsNLfy8mwY/dKq5LSWTNFBNs7w5eQRNYvg3058KoGWkV3gSmcE7yaReNHLkLl8m6vFlzZEzYuT
yK6y224K+V0Mw7MNIobq4owF2LbUBUK2oLjrI8yVTQkh2827q7lldJw0rbvSE/nUzcoR6j4+WSFv
c8u+qo1qzywrWwXoAeuOuB9wsxiJ3GfHZv5alq1XhLzJTahtY83dhkzVV1FpvCqK+jXshR/kEWlE
S75NpGD1JPoT0U+l7MpKXfzJYUQ2XVnvTAXScLfk9ShCkMEc3ekMn3dGrz0FrdyYxMpt8rpvVlMW
0O9p06NS2aazibIU2JyhDZt4bs1PRMsUzhGFAQbfwqpDlPmxcm4P9lqbkfDRFpFlE75mZm1tmI7Z
vtUOrzLT8NfMeHZDq2hPYTtTjtSVkjKlN8WDoklrO03Kg14CiWPpgXbJaQldQ4U/I1qy6vE2JBpo
xWHaMZp/BT9qejApbo2CurFBL7iZe0ZivaU1O6gLBwfk5RxEm/9vhPiqUkdGu7niz0qKOvDyCvC+
Q2nY1rsK4D1N3rgPa/3Sbbv1OLs7pKzn81D1GMH4Vrtttc3g8Ek79Y0m92bIzSRR6V4adeB2RfQY
htmdPkBByjvC8Joo8ObWOsV5kK+U0RoxEo2PDsj6bnROzqiso2y4iYDGgGQyq+sc1MTooCPKEQMC
Bt7Vtvrcjuph4QsCUDqKxrkY2xGD3KCCdQU5zMTxMBbzBDWr1Faao1wjjNwr2XgXmGIbOcq93pTP
QWiezxLqcyxPKcxzIUDo/734v138v3XteE98abPsF8P1H0w77j8ahulvVLcfb333H1PXXNTiqMP/
FfW8D5LeukkbfTcc6X/n8e+3vvUP3kGG7rZra5qL6fZPbv3/zJEQAKkm5M+30T+6HV6eH1vGLEja
tkNjvYuEqadXvc2tfgLF0fcYRNTcweWI/Jj6vNKrHJEww/n72Fq0x1ras4Jf/f0aLV8jJoW/m0dS
0XZhmf/K0fv2yfeZpPsP3ipd0xCOMp96sxn8W0IQ+rL8NQRYgpf7zeL1/l1iFcOIEDMWVCqT7xmO
gvfvkrl8M1WSYCDsLMtx94++S4uE9sNQ0oHoxm/PwWXm6gu25+OXSWZ5Z4RTMe76Ws6fal0zjnIe
N9o0fGlUxNIgA7pj0wCaUCLNy0yXSloPATl7Iipzrx4V1EGuJoHppKdIFNz8PDWrOSc1LXYxJih9
2m3rEkdqAZ1jNeD64vbPcRSNe92cZ+SrtP96qhZkYsdeK2ji6C+3ppJfUvcUK1xp90CsFLAYC8oD
bOwhdCvtzp6QY2ty5rgHn5WUV9kJ7Hk/4TtaB8x2IHXEr0VAB4KWvFo18G1XBowIzLpFtRn0svXt
2jlqpvIwokhH5WW+RMRHAV2IgV2gp8Ue0J1FXbzNohR+X2sj+PNw+zgPVSyVx1n2Z9g2zmtZddex
PvCeEqUZ9/dOqVunsC9LbLk1DW/U4zpN+8dGKeC2I4bzGIpSY+lm7mutQc5TrdJnhUG1DWL3TJbJ
SzcoKqMBoa9rG0FYB+nBa3WGQw6QANjhU+Wxg0ro+nqC2rqARbvFiiKsw2rfGFb4UKm0inFlWHcA
VS5EBRfMTgxt59SmddWXmX1MUjNfO6pUzqvepK5TFrFpjTaVQJbZH9123nSRUe9NGRfPaS8XrBAL
6b+Xx9sb5PxWP+pFT90v0zSWj73fHItKlJGlqfOi/CSC4RkyUZyjdNFtdDLL7vf71bHIx1GmcKDf
3Es/Xh30KWweNLqZ5df8IzaXy+v4081BFMTba4h9lQ7pp94DyFDaV9JGDlnYuHuAWuhyq7TOLlZU
bBDkEuC0wECqjfktKsfZNynso8wkpSJiyzvlLzOM4qHFcJMmyR4y1RentD9Z0fxsy+g61zrk0KHu
h06xRzZ/HRUI6PRFBKnWsl7NWvbFBBf0aPeK7aVFFKzS0iU3tKo8ksvQYhj6k9YwU1ruuFXShw+l
EhG9kOfJLkJotpVQ56klO1grjBQf+FUnT4dpuovMQUGLLvMtUlR2sFWwT9Fdoz7UVc+YjNZH31ee
SKkwzzIk9fB7CBa1jSH3E7fHi4pp008QL34qe1MywyqMoztH1rkYTIUN8cgUKay1DHW6HTPWgHUw
5w9q3KJL1TKXjMexrV8wG+A81bF+AuUoqpuMCc8ZqtLkwSmJzAjjxt5lVZpsUuawdCOjV+Xj2Tzb
TDqG8EqGbJT6XkLZG51HgPYPWtVT6MvgOUYnZT/3ZoOML0gHg4hkBkmLhHEob0RD07cRMO7/+lL+
XVIsgYb/9+LSi8rh6ReLy+VT70cdkDAnHPWFZuqwMpdX+H3OYGEE57EHCPK/O833o86nkMHZvN0g
uHBSUQh+rxIoHhZ197+myD866uI/GD4cjPwH1Z3jIhsRS37wjyWnNpWiaY0uhxGb5OtiGX+S7F7u
3ARwaz6R3+QMQ+zwVZunY5XDAxoLcHEdS7eDUBcHbuE48LMcYHh2YqO5sjS0XoKkMDVbLB/j7Vim
j0OfPYYzGowxnGJvmqe10QAKFmSNd68QmY6JrRGAQn8+klJbJZGPZPWm1MxVm05nVkVmYYmADbPh
piuDcjsqPfMQ2xPS9jl1j6Fsd0nuHsF90UimhLQ3vKZqkBxdMCakTt0o8fi5UuzHPi+e46l7qtXg
xhmWECDpaquBdK62dhl9zIeZk8/mJBgStHx5vCltq75x6uqyIH97yrNdY9cvsolaBO/R3QxITOP+
8ZzCNLCB6BsZts9TVeHAZAJQaYSepM18U+fzkzso93kRou02QrDoD33fbezwc5cUum+ZwCTKPLty
RUTwui0uRJZ8daxwZ/dNBlzM+Ry2rFSgLdlqvreD1jNiZc0/uQeKchmPzac4S2+Chlh1xXW2Dn9m
kTRfZkaYq4YqKLVG1jWY/aN2O/VMnhOa/6i6Ddv+c56eDYTZoFAHCHbdZk/u5G6WRYM51uRpkNIc
bRLT3bWqOOXiLpmubIktcWmiy0+TqI/tcEiUKwW1rjH1O8sgS76B2Jug3yb9uBnWbsjFPpNvEpxP
5FeMacN4BeQqP+wUHtI0+Ey/vUXSk5KmO4OLadLr1kAIw4BcBkRqAKjupgofzIBg0ZyGjmQNctHt
Qj1XBVIiNc0fg8VgiR2UQkqA3WixCFqpuNZILkBM3Tw0EcSjvFXZQixGxUR/mqIQcUkEiqlm+FFa
ob2O8QH5cWPK7Rya3crUFh9BWOp3OAu/toa9N00m1MbipFVTa2KSxJDBNttnp0o6P8uLLxCysd2W
mXvQmEJdjbJ3/KqcNB+3ow5cJFL+FltvW2IWp7+7gA9l8dr+p91/+9D7/Wv/s9QylkMBv8Tk/nj/
2ty/VFhvGuT3ixcCh6HT5FNnvdVfDIzfL140IyhJUHegv7MYyf6ZZuQNePijiI5hgblMn+kOVWCq
C5Xxx4vXqGLbIPkuwc5LPRVG2mc7ZUFElu0hEeNTJMHraUn+2nf9RaDhcLNSypNeBBf6RKfPP7ut
tHFHBOJm7DBQGK4iF3ccB7k8qaK4psj8BHkn8mxBSI4RxgjvUNdvukXmKWHwEAjVtpPHXsKaH0y1
6VfZIg4NHWSiPXpRNaoMT75JSGvEpMoiK5W58ZLUw9dkaB4oMFRShIjU6sfpwWpL2H+RcjUv+lSl
roOVhWQVDqizAqqar4I3PeuibO0Eipf4Te7asfVuIjQ8kC0mo/Bl2BSun1oZxPduIHppyPp6k7jF
LscCyTB0jUFX85MGzV3BLCXx+sIqMU2O1YzxgHHkPhQRufQNS9c8j7BakrZhbgsMBy8DPI3L3ixJ
gJ/qQp1PsinFeG/yQC0wj7PSjYmLmCJmd0Qqrkxp6h6Raiy1WIfNqXqrqvP5nIw7TUxPwJPyFXkp
z+48massqT93RlACqlP7bTdln5MwRLothm3fIHgO2Gz3g7KBY82jNQebcAAZmDBh9ggS/tKYzt61
mMEbTbpX9XrfOkgTuYBfRFYfw17Hh5wUBSREPJ9T1zwtLBB05191ostkOvo6a6h0TteThQgomL15
CT8JxkMb9s/dHJ6KysWD7vDeDh3KaGIRdFAZ+bVru+FqmBI86LkKJ6a/rpO0YgdbnuhRn9uBWLDU
Dp6zMXqQibv72yN+6xEZ6/ymbsxe5WtGuNB/rq63lMR/r65FBkyoENPAf8Vt/Jrv8yVgchZqXgfA
xYJi/tglEnbI5E+nTQT5o36AXzDcBFdh2+gL/tTSbPKv/9glImlhhgUfFbch8CGK3g8XmBE5pK5Z
oDMpae7CPsnPWobsNXpUh2e9i/KnOFbE2mxz7ZPZkgaaTsQtAqOY7rqsl9eijIxs3ddh8LUJDTBn
lTUpmm8sxGJ2C8llQPl5LBemMWMjFL4M6kkOmsiuc2sYxGw9arSfaOwfWDhcwlVOfGNsv+D0ubBy
rWC7Ol+GBoMriaST3Oxwg7bGV6igWlvWG2PRf1IV7HBVUHot2lAworglIiCXrjyMncpiChdiG29y
Gyeip6SNHtxVoDpPZacTzWVEaf7cDOwv/qZuvbdUPHS/ORo93vCuf0l/cTT44PurDkPLYlqvCcHY
csln+d+jwV4XAz0a+F/P8em0gBsaxrcsmO+PO9tgMrUXPRnHRiDl/KPZ6y+6KpOhq2kz/yWZGKDX
x7MhzRiJplSTnUocJX3OjEmxloTO5woRWqoWohVkJXhpygp9x+DCImoYbIjYdg8hKqZVQ6QoMUhB
c5kYGEobcko2LqGQ+6qYSREBL2uDnEOQOfp1Vjf6Ps2ZBqNWMSXmnkYN9cob0qWsfxP0mIP2ppuR
kX1qVVQmtoqIKIoSLIgatkglRKwCggD3Lb+DrCmfRF4d9czaJ8Iij9r9UiXNrYonuEXtpCbGfSGD
gzBKv4itG1uPL6sxvuLhyXHkQ18x5xP9x31PYoeLHkugy+otAvbYJJ9raMgatULI1lpXbU6UV2Gr
d5kBob1pXmMDN+RY6AaR2+JYVspnoj4Yp7js8HKzfywD2gQa0mqTps1FPxiP00R40yhlvkos8UJO
MdE1JXEhU4aXVbTuV9tJ0n3bZKxjkwGw+4J4DMthB22xBDEf3asJlAF+E/FBShDH0LKnjZ6O+YNc
9HgTeOwNjtTJL2bXfIzdqiFDBzLcqtTi+BzbsAWeUjRrpjwZ+z+7vvz7Sr6tYbTfTlcOZVQw8/vv
fMVcPvd+EwA3t7ieHZwowFV/xKraDiJvniWTbd83uvmHUSoNwZu8YsnF+xhzIMjKI9eekhw74R96
ZfSfX0kYrW9yUwdpMMPZt2SoH7wyTd/ZYK3DZpeV9N4yT0G7jWE9ln6lxWm1MrpMbic9JqJsCTTC
BYkXsNafRqYwX6K2bVbY1td1b8PjqDdZ6FzGLeJDS2mPZtvDRq4Kbxiyk6jF50poMC2CfB8G8ynG
Z9/3cDa0eNp1CB3zJjsFAr8xSZzWFFyz/b+ZzYnCHn6/rwCw2Lg0HrFGqRpV8zFZYgpwc7uopDUp
z5I8EHLfoCmoPKUClVwo0lUOQ8UaJRp7XL+sKvicFbBcUmr7c64HZyCK9/UU+LUpzvSORL3E9GI6
fC9KqlsdgTd7pmEzIoSQLb+VroAmmg9X/IBQHCisPSsSRle90D2Rw/agL1iZJs7orlLvMTdfd2P6
3Fj5J+QQL0LRjrWS3iGkeBrzdsNyCFs3c2wvRKhW1FPljwmedU1RH4XVzvOXSdWqisrAeY67/C7Q
4PBB9EEVSHqUjE8s1ZL8zlLU/iCA8y5qjhBRP4NZOeVyrQYqJPuuGInYco+qMU0o6PVozwDMWmf6
4O4co6/O0b4hkcgrbQ2xSkC8RvlatNNB7yxku5kNokWM+sp1lHSTlOFNqJBvIfTnMq9dPyiGp9YJ
QR4OlrYJ7EV8U8poFUfy0p7n58QODmaXYl7qQ5ltZ4dHYv33+vlWpFMa/9+ViP/UvP6iCOEz71cP
8CD2txrlAlOB5a74sQjB4gzcUwXr8ZYf9/3qQTHAfvf79udjfc4/zd1jWYJb48/gdA6/0If6nLAm
ah0uRfIW2DRZP+1/sa/O9ejYyjZNAnxW4BMvWA401toRBis/pXOmU60U2gUXjLzq3Bi4FeG7kM/j
20wzEvrf7slg0HocOkkKOLO6yY/GUDc3gpCQxGdyrLMUbhzJJqYzp+spT1y0vVJkfjfD7PU0Y0xD
WGkB2+KhFNoF5jjERgMrzymUIWmSYUgUmRAYKa5c6YzDJbAh8PpEgWHxGOMOKJgs+HttSNXjLAVQ
HRtALQymm85SHuk1QjCFAoN7jtKFYbZc2UtBpSlYohXYGa95GiOfaHVahZmEBysTBZJVlOv3BX9y
XqtWOIS1oF/XItW37VyGp7GVZLTXRSm9BL3OTemSEgEoabmWAm3G9mtnKO+jHL2RwZ5rXdpucIfx
urmtQmSrraYjq69uUkRDXBtIttYIVo2nDAcaotPpKmuzS66/Q80Pb93W6nORqgjw65bccaF4ozHo
V2ZsZPlGGMWoK54ahc3fg/3NWrKU2//3wV5/CV9fyvz5F6d7+eD76QYoZiDnW8Qab8tW/tb74gag
GGtWxnf/1hXMKN/nh9Y/7Hk4uTwN7zXH+/zQ/AdYMHoMugKXeuUP85PelrAf54e0ORahZ2iWkHfw
y31ov6OIvsNOcc1rtl1DsZiD7k6JLTVd27WiE/NrhGu9cdWz2cKdn8Ch2ikmONXCGSlxq+iigQbA
/wI9/zXoBwjgJskaWe7CHESVSaqKsanSQtcuVB3ozbiktTQyvc0KK/aqJTkgWzIE+iVNoO8ZtrMc
OjhL0oBYMgeqJX3ALGo8W5kKutJK1mqWb7H5n8zK+DwQYZAICfTD2IsQ1BARBwadkiTyYFSJO1sy
EAInvS0JRai1GG686h4q4hJ6YhNQrrA4nvwgsC9RsGyWTXNDzEJOYWGNIB6JX2jm9JhAERKFs6uo
sXpiGtjUrewlt6HTwnXV5BcpgQ5GFGP+bK8w6xHkQmdGhMv9rAFHg5brUueMqbqJc7FP+VNJLPhr
idwHREjoPN0FkRLdoJ+pREwIaW6VsvETs/Yy17ivuGtdIilckRwhArxEenKeAohI8NvYyXwuliwL
AhC3vWFuNdzAZjycJ4ReJPgWxrG4z8PswHz1MlrCMQYXZK/wuYjYASW7Ohv2U5IemiVZIyViw4nE
k14F69iJ94YSHQR8Exz/dz3RHPEEc5SojqHODibRHSURHirwQ6AEl9WQ+CSh37YxbHtjSf0QdXUM
R/eumDCq5PqnWTGeHGJCQi076+LYoHtMy6OZtGTHa2WXrJ1Iy4jucqLO68aofMmxSeiHGWPzIeDH
5RVVy4XJEcLLM8KudGcsH5qandpYRH7a4Ofb8nYowCFFa0rvb/3yVr+4vxWi+E8y/vLLbMflc//e
cgjVVDRiSOK+2+HeZ4zqP2yYuWAw2FE/fMh2XKYlqBO5ztQ3IAulxfdbjmqI+4iNC4vvZZ75BzJ4
ip6fihhnWd6I5arlygSnvrRXP7ZPtopVA5XVziUn+lyt1MZZG/3s2RABgjUGlyh/Jvu07jynYUN9
jl079imnG8qTILgzHRS6q7ipDYWBZJp+mnRXxjvQSw9Ss5MDjA6yuJUwrb25BMc71S4piGWirgsp
4i3M8HPibmpOXA9JJTRPmbTQcdfd18EoTrmEpFQLSErlaLXk9pBdZVe4o+amaA+jpmCtUhNUdZbC
KlmfvjZ9fB4QOnE+GE7EUjYsPuVT9FQO7kMjbcF9GSMXN8qe/+KCjYch3OdDem6Z6bHAZrdqFYPj
RCSrJEiHkEUKqdzilkjd9CXP5NnUcXzYx3akY6E8twjWPh/zUFlZ+tzBm8RihZ039NK5wqkig5Hl
kE5oKy/g86RE7BKa0fWSLnwmsST3Y1stN7pS63sltW60kYDfoOmv2Euwr1fanWDQtArTsF3VstGg
bs2ESKCW9bpOGzedTQhlqg3VmlFMzia8Bf+QFQJjtNuom1HLwI3YWXaVNwIXggJgUjqhfmyL/L5G
du8tNBnP7HQy6lTgA3NOIylbxNZosp//XhLfLgnzd7XQpmxaHKT/7XNcPvbDHUFyDT4YHCkgP5a4
yO93BJGTDP+/1TqLnPp7IYQm1sKgbeFhWUYgP14RSE3gIApI3Jbrij+Kf31rY36sgxx6LzoWpjmE
XS4Sm483RCmlFRKxJAgmzCOcpsuxjqfhwarKMd5FhiTR4+38G293QcGt0ASqG/uNjnzlHpMCRrHG
TljWpalp77VcZkTHjFCE9rkU1QnIwLwRBVmoQ8aRmuJ71OUXeTyep4HMdkrvbgMtgPWhxd0Wd5np
NQKPSdlW8jDFs0l8QjVs0qjKvN4JE7+wJjQiQ5NedBa+e+5fT+KgW40BsL8304SIXQ5OElx3c5cc
KzW56lncYtGP7zNXibn8MtjgYrwwjcFFL0EYZqhnJWczbenKuvKL5QTdmgXNhZo5Oq80UIx2YAia
lOnx78FZDg6Lgt8dnN1r0xEQ8uU/J+ftc+89BLAzGnrmjMv79XFNQV6jitccx9giSvh4chgeLxU9
J4TUxCUJ9v1xXWYHCBPI8wBMpjK+/JPHlV/sp8eV5sZih4eagUkBS4qfjk6Il0uFRFXtOijkn+o3
uLs2jSdrmPSrIkgRNaV6Z6trE+GT6kICbQYCeFIiWVcOQmMQwI2gFxdUb9Y2nZD0jDioZah/HgJI
CXzJLybqRXKFHGxqcbjS6lg9b6dsHyjIGywtRDFVGfN5SP+MO8c+NyWJR0FxihVFWWlddGgck2Ce
9ozp/IVWZ4w1+8tgUKZ1BryXfbhNjhKAQN8Nwf7q4V1uKNe1DG7aQD22nUgPnIDnitnsSnVQSwhx
nwUkR7m4tWDfp15m2V6s5/Utgi6EVdVLKKzUY7tzLzXjMcfw7OWG9bUPJuSiGj6oPuye5Zs+XOID
redVU7cPNFs+ndq6H9TId2sGfEa86oNqNTmCsr0DTthhxzVPgTptpsQ+RUp9Fcf9ZjErMIopHaaS
OLMMKPSlweDBPJKqwrtsi+sW0Ftlwe6obpgiejGxGlK/hXGIZdoeUdLbR9awXlRHl2GCyx6fu6Hc
qQE68jTZx6w/tSr62jZoRix9Q7G14IM+yeKm0TrAmiG+qVIbEm3dmKW5NYumO+lK6160sWqQWpX6
nSb5wdfbSpo7mlufiTuCWWsfZuk+78L1RBoeWDWy5h6K9jOD0n2stHvVyjZ6AH6AAmguW5IfaYja
21wvUJxEh6gIfSqaV2HCiS8dwCiY0ogBPYj4pp2+6vlZYDxqBHDJWcNtJrai6tYMQb0x/KIUz33C
NHgcfCIDkhU65KsaTprBjNaFkt9HLIv6INlHJNpAO8IvMF6OWvpJnVW/aAE1cd0WqnZQc3Vb9Oed
ZnnDeFfQ+vZYwEeSpqRLvQM1ta79KknuOkJ0Ap1oXbFmkOtLbcFxot9w92Wt+q7erKus9wjy5RW4
gb6E5XzahEiccR1sI3D4Wf0lbZqL2Lpr0uooTKT91a0SuN6UXoy5u4UfZ6IvTtCpKbaJAqhc2cpp
yop1R0Lw5PCVtKu9yf9JcrB4TAwf/aKXlCc4d2uFmOSc1hB7RM9DlEUWxe/L1DaHxHlUyC1IJwyZ
AcT7hKDfhHlZOZyACq6K8aLArt/Q5xm3giSw1I02WfZIBioZO2SYOca6kpC3e/rFMH6k0vukGqCc
qpCVxLTOx+5BwTrgDfm8T6P4ac7HNTLT64h6m2sCemCpdWRdwZjNQTOhlwmK/VhZduS5Rm8Bu2gY
5KllYRFQs8RHNGrfr6shDCljLRUcl8p6QGaEvfm6asltoDKC75fwib/P2Lf677fr9u1T9/pfAR0v
z/9Wf+zTebgsmy5xsUT/6Jiz/vmuTfkAXsIvh6iZS2d5YJZJ9ocXDEmIaiM7Z7C05JX/SXu4VKU/
zbiXRT+7OiTS7PUXq/aP7aEdEDXhTEW5M8eFLyvVx4Sxk0Qy2iAdlcM1UZmenHq/Z3Ei6sHTNOmX
CE4NB50zQYRB7aymWUeqdppQp4rsvrEuSvSqDbLVSoJnZpEMHp6pNnwmy4+Vq2YAV98eq/KTno9A
nRBITVc9iAC0sUDld3G0sVHMZnOzdlHQRq2zUdunSslWwmAEbYiV4Qyflaq5/R/2zmM5bqRdok9U
EwWg4BZ3097SW20QpEjBe4+nvwfUr5E0LkJ7bbTR9IjsRld9JvOkgwJ37NCgoMh1B7WW1XTwY4i9
ip5xGL+EbfwMC56tkLd1Z10vW647a2puagS/Zevu+9TfaJNam0iGA/w9etbghfVWYy0+GUiuib0L
dxoyYi+ywqucEBCjHM75WNZrp0vMcGNn0BHcpHeW3EHVBrUR7OSgkDbZxuohLhzW6xk5K2srkOUy
IgPpaCLy7Qk1rRK5dtwiuSSOwMuW/FetsW6tkAQPa1olygBb763SYli12R3yuNPAXL81xmvJbVRK
opRYldVcaIZ46Lizer3jtIiuMMwsETAdY+42vYVoN+dIGQBBG/dWc5OVE3vkwcvbTANoRyl99Au1
cLk4cXlt7CHGrBvr+sJyCIDx8uswN+nTaUaFcTFwCRtcxkSwLfROX/tqohDnxhb827aq1wN7ERCv
dwPXuqwxFQPfOzXzhT/f/J7AMpLMxYDIWNdSHjA6fhQa9QKVCtQLLTceGcUtJ8ybEHYozedSY6Dm
YLbIBENZrBCc12ouS+hBjgV1SkK9klK3ONQv/lzIWHNJE8/FDWrxcR3K/sqMQez1QEiog0rqIUld
FMwFkk2lpKiYRionkVFCodiczuZcVhH8LGdk4V7OJVc4F1/mXIYN1GNtmZ5/H59fj8//7AK2L/8o
UMDb+ef5yYSNDpchPc/kX3NfNY5WaMgYQ9AK/VXFx2JxplpRTEGpoEf+swnAJooIGYMkJ+z8sl8y
gGjmXOT/1D/jRzVooel5+IM2/+cjNI7qMAO5re3cIvSWJTOZoGq/eNO4sZ2CbL/4aMQOLszgGHf4
iQJ/kFD1QQT43q3Wdh1MeWTCk9DWWWtI5HzDJTd5sJ56jzQhKDuBUGfk+gtGQmuzyw5KzTh/Vg5U
z8WFJRMJbobvu8xuwVU84Jd4bKw2Wo8xK7jem6KlGnREE618mGwNvlR/Mzn9TpfVOde7TUE8Xs8J
7UXyBHw8xkOg7YTR7IOxOvV+sTWDEhaRbqFJaAgKtB+MurqYRLFuoUM1jbtiyvmMIxiaZjFstTE7
+15/7cXBUijjXEXhVecYuxqvhWk9d0aFyqF27sa+usAYd69F3mMgtG0jKKkGbByafcnX7jz6HtNF
k7EX9W+UTA9Tmd9GvrqfdPfod+LYJd2VQEC0KH13myfBJ1V7T3WHjyYOxYV0+xOL0LPeKcxvBegH
p5QM8V1CWwhXSY4Foo25bEtRQ+uD92gGhILG3SIbkx0jffPZijHVdXkXXwY4yHcFK1uBKkG0Z9ZK
sJmDwY5unETX9m5Qy1NlSjqFqnWNDVnU08oOXJ/h5LiXonJWmuvxQRdVsfet9qEu472yU7VghYTJ
AqHnMJnB1hdae8ickmGJOBV63G+V7herzsnNNRHqsFpLte7jiBxXR1jX7IqqmzEvCLZuMtMNl61f
G/doWLx4k/dImMtNpve/Pe1fdZUk0vzXvOK2f/kHxObHi76N+QxWl9gRTBCzpIb8NOYzqPQMApTm
6d+PowpWmhxSqK5ch2OMl/94SlGP4VPFJ/FhlvglMAJInr+eUspAPcWozWa/qlPq/3xKWSocgsyr
A2LNPEQ3eJjHW991dzk3H9ySmR7JWDvwqksxOCQfadNT2cbRIo3mCGhRP0cVEUNDkgyLVCugqUxx
up6S6uwKulwRzoaESXufvKRem04FmaYvumPskyaaMXpWRV2tCoraZdf5ydKfpncvttgpVPhMdc9c
9RaQL6Z7jO+bAfeRVb1VFThzsJkDAQghSahteqep4pbakTIA9mWXq+cgoD8kL3TatGYIMq+2nok+
In3B9bae0AgRAVEH+hteWlBU+16kNohxkS8RER1TI7ZpI737kWpsRabe2TZq+sZGQLMD5cW8AsRN
PwdKGNamCJDzx9YLWXFqhzXWAqpT3/LbXQNbwZ1aR8RzZmrv1xjWSLLjvWAH2vuptUqd6UTy5nUh
LRObFZFsZlncMmHJ4aAz6iSOsFsWIe1maaULTcuKVQ0nDHQw2Ny6X6eucBdpiom2sIEDav2nJptu
4qDDqzeAzNPjCX2XE9y0jEmImosesjKawAMMr3hDdro9QYDOCHKze9bJGgF+CzXpOG9bWzBpgVdW
tDLHIRYToVpBWpmVFczY2I30ybIQUi4agpWXkUFgiAkjT0IGXlVOcVO33UMqMIlA/xzWlpRgjdwB
InxRLr1kSDeJcK6qbsJFmD/wxiNjmRy2wKbVbgJ7vIcZEvPjO9iLBb+IXZn9W1Q2OxPh6sKzE0jG
ycCkxOKx0t2uWHaFdtWFAzBYyz4HemluPA+7CqjmbkHqAA7lEKsiTt17gqantSn6la2rx8HOjbUV
hvZBWkPCMlg/OmOnLVMNvmArR/Y9Aa4e3VMEAubhxeQA9J+c8qmMmks7SpKFPYzM2gQ/QgQ7Hgr9
9NLNlWYD15Z1fnPy/eylZ/9K+Wyy3G2veuh/M7v6iUhan6GIZy6imivTnvzHTjXsiqAr7UxV4w6U
xTHPjXBtRkFyYYYUm0aXlgfXZgmttNZbRy6DlSkKSbSmnj6NojgPpDUy2dH8XUWSJbMUpopFOjLD
sG1tUQYkt4ZZgvsQE2ErK7qD2OxYVRNj5Kb5yYqbe0YKJGKSjblSHeQnLRXwatk74AnvggtNkAcL
FYFIcNnTlkwteQVYFqBc1AyKxvaEb/PaGNzgfaB+31apE974AfYXzIoWHZmrvRrpc6Rn19GYv4C7
IlwtprWLgSilNQ9+WxfVOlXBeSxxgQoJsN9xCaefarDc9jR8rtpgXIYySvZ1z3egm+VArjlehD1Y
o8Z9amvr0fZ7Uli0NDhl/nRIHTBWXU/DKUNg5NUpVrl5FnkY7mrTy89wGM8xa899Rk+3FXHzue8H
EBc1mQ0TYaCrIFBLw262fQRfq+mqZNMVKJKcrrrTEY3+rvu/Tv8pk/9dQrStXkisSJL3fxj/88Jv
439nHp0oA/wghoKPGf83BZFDaAnbbPyEJjfax3bs++KMgTmOHskf2MYl27bv43/g/rwGJBwZgr+o
IJo95D8V/uwWDEfyJzYhfpiPFLEfVuujXhuJnat2Z/dZADEr9qf4XM8Bo7T5w6a30cZ0qdcES0mU
ljiIqCDzOZQlkj6rJ67Ixg8skrVpD4cyHO8jBx9P2ANrqbkwTcfnPlQ7FaRHp66++IGzrFr7xdQ5
6YbKQEkT7/tB7ezRPbW1s2qY/xKKcGmCylzoaX3ORPqGOm4JKmwNt/aGwcAx9fMrs+AoMAWze1UQ
p4XG326BYyYTVm0W1nDnKy8VHfD+cnjF2+cx9rfaZ8qeTzanwVLrveeA3xyQZ/boyPzsduNL1MCU
RAnxFkjrlheqW7cQxT3548MGUz/ghiBuw10pAvQ3v79DX79DPHH//h3avWdv79U/CVRYxvz5HXL0
P9gjs/WSrvMXpw9/ZSu6ag2FvYM8RLFi/vYlgrKEVZfwbwaD87DxL+0z/h9QB8ZXif+vTCDVh8zu
p/ZZseKDA0UPPXuL0Lv8NIFke0IYpB86u6Do75KGmB/1RcPpnaM9J5Rh44YI4Lx7ap1tnrnH0Pfv
JSEz5E2s2goUba4vi9lkoqJDkGRHfOnMz55tgIYTI/3MIWihSu8SnQgc27woUuAJI7Rl9jNhOG0K
ooI6E5J8gCzF8ty9IvliwovSaf1lbBTHpJZHrQ23ln1LYAeMorrdCGDFXuisEt/GuGpMu2omGcOM
lROLCM/AChfCS/LBupAzLIL7gcT2ZOgZydMdBlZO7E70BadRvcxttZ+M7gYS1H0pg7OBf4+hMHI/
Y29kw0FLSliHzpJIIzx86a5tq5UNNcbNktVAYHMdprclW3APT17lVWxh4E5zgcXt5zG0Vg1hbCN6
M2Z1XZldjZmzScWjZ99pmr9M84vSLg5ENa+DoWRUp21wtR5HpR0ddhYR2c74ERdaVW/yJP2kE5qZ
NsFVUCZrvXERFXaoXZKVtCrQzf424jWEXB8HB8lL0C4tVDOwoRd2NB69aVghj7sRRb8d9c8ckkvV
ORdT7D7Jfnpu0nEjp2dzZERqI7UmMifoZkKxzXy52GjNox/LVeDLhcqIby7BZElz3Simrra1qYWB
ZJOFvgzNz041gov60NpYa+QMfRUec1Mu/TK7bJORnZPLzgrt+a7JYB53+kYYCaseCLZlwoSv/2yO
zk2eavvJ1Gg8vDP+kot+UjvTuAhGht0NTH5iM1RGhdI6u8F6KYW/TRjvciAH0t6jKV2lhI9r5chO
ptyJ2jpUabZFtnwgpGpZuEy8E9a1k72KivKc4poYaO+buF8r3zhPU3VAIbZigGAsorBbOmYLHXna
dw2sDlvco296S+d4Ktkvh5oy3R1K1oSvnn7XpjzHJHVcqSba6513ElO2bX1x6Gzz1SrUU9o/C2q9
RT3pJ7MEspx295NRbjBhEUHr4uny4GWJyziTxKjyjsNMPpqpWtfcWA0OapCvMwEDd/mQWBd1bpve
JpqCs26KJZrTS6cqMcTcBRO/TE1e7mSsJhFtCc0kmwAbuUZuXWnvp8Fcp514zDWNXidaMcX7DMQa
/ay9RI22KMpir3ndKdP6VWpYhCmlXJrIRyz7BFXmlEfPYTnBlaiJtLPnRBSlCZCl0Zqg6009qYZP
h0KuIFqWqJa1ECdDPSdkvpKthzE2WRXtF8n+kKTKDdsYHleEqUpfNzVmkDB69UPc/310F0TuNmRK
niTRHoTo0TSmE4/RPtcJQZjKkIzANsVr1yDSavfzlVtUB7NGi9ZoJMJUGtvZ6egZFAqLPMNCZz/x
ph2yUFuO9S0t7m7Igm3QP8fDpU/0uDc+627GetejqwG/oviWZ7m7S211kau1TiR4Zds7y5lYNurQ
T8KrqCaN3uwfFXTlMRUXuiDJJwzqtRtWx3FgYTIHPlI5q/rZ4TnSrXw5I+uqOlmkwjsGKIHTMTxk
dbrvwifpvgCl5iAmsQq50FuEldeBM52nYh9oMcBTF2Ecdsdq2iR2ATC+fkhQDQLLu4VR9+xqPYcQ
COmwck9DUV1SLCRrn++4RdoRrPstm80RSVpxGU9qM/T+KuotVL84/NnLdoZ4aVBdLGIkALUePsZD
/kTyL27k9FrPPxm6uEiq6Mi34a4lIbz29OvM4p0tyxoaeb5l0UUpb7YvViS3US7erc4kPKdZ5PQY
1JuLXtGcxeap8OIXt01ueM6fjEKv2Cm75mBuaXGKBmcREYvgR/ZwSN/Zpz40hbpugO6Yukv3GX0e
jVQ+BE2y6jrzYgrYGWShXoO85twONSu7kEIPkeTa7bF0GXUMzXJyKNX4B0ZrFzJ7AMJLEsDU71xE
vtRi+65qNr+Lo6/FESXJvxdH2zZM/kVexOu+9RczshRMCfAmGI9fJ3PfhXm0B3ClZl0c9Y/GPO1b
bYSIyKRw+jM3g2LrW4NBoga9hYZiD5rlvFP9ldroQ5v7c2nEwmMO4aDSYg74YY38ocEgaxQNQdaM
u8yBUo9nrsYXZ2GZlnvWJSQljGZwH9SpwdGS1KZFWGKOh7+icxYmLCK31z4Rme7E6zQGEoD0gShY
rV78fsI+nrA5lu3fn7Dzy1v4j8X3/LL/PWBU2NTQ2FVMnrMPkul35af+B1Uvw9hZx8nzRYLSDw8Y
c0C45baGspwH8KcHDDmoRjfMePmX1eFfIeg/P2EK9ISinJcm02H1l93VaBYg/ysg4VoeUUR5tJad
6eysFjOXpNIYfW0txhoYhcPVn2YAdMlgy5mkWYfQTb4QE7wLKhIbk4JD0a466joSAUajKrZD0ryr
JC+3jUvKdJsQnFKphyBL33siqDNNUGiM2ueqMG4S2T+y7ri16tBciF7fVXV4clJmmWEgCU0ja4mL
5oH6/zrQwk+y7c+xnXvrqnLdTRJXPXV8d5XXlaA+wIAeZ/bOTwBlrwrDrRg3NuaZuVKAXwMnTijm
RJOmKRZ9ml6B97qEXroZ2+jSs8unDhg4Ebti1ujMFj7ts50Jqp3Impa+LJB+x+lZueQ/Ft6gVkRC
Mh9XNrl1PlVgW3yOvOaQx8lj17TPdWOzJdcL4jy9Vl9OJy3yScezDLJbahVsJiBbyy4gLKY0xUFj
YrIGY8Y7LZNw6VWTuc9Tk7RfN79WsNSXorfYUiEojNtirapqkwfaTSHM22pSUH+itFm6CaWlmZDl
m3lNva46jbQ3/Zris9sIp7mbRH4hBuOsMAWtojY+zPb7tHQ6spuLmyZP7qwBS43ZER1oTqqcwzUu
7DjSlm5veosw9qqVF5R8iDp9zMCsG9PfW6IPFLxCexyMsF9O2bSJNP2WHgg9QNHdeigO922iXcJN
8yhDoAiU6mhN6r3SGauaHgndeWKd1CTcXeQa9D/ZVayTUFML/YnooGt2pHI2BR3SFm5cq7MEQ/2J
86aT8XUoyteg6V6cQFgrm5khwanBJc6HuzGT29pmF+rLy3oav9gi2OmF9piiyliYDTGIQa6BM7AQ
GySNXhHhF9zavkrYJ6D1H7QGmjnhNGtltdciNua8ZZj2KpQjiak+EbVR+JA3I4FljREtx74otlPk
HnuXhNlavPhe/WqodC+j7jZqxLAo+gnRVi21bVC0jyQHgd0081cRNg8dwYH0KQ3CytZ70S1xkkLR
cAyIlQEL7T3Dinnv2nGh2cUpjRCtZX1+xdppnzVpuqtRMEJfyp5YTn0imnsHtM1d1pXVrIKY3y8z
x+fREU+hAu8GE8JamUnzHGlzwqplvckZKmUFejhrVrWFaxToCP3inJcZWTtai+zQcDfgl0bgV+Hn
0jUuq9p7t8eEvUfpb/1kXJsNkjPHzm4Ga7qioJMshdJtSFr1IrKpgXCCOwvHUlcIuZOFUUJ5H8Ar
bshZp/8fX1UfA+VUPc0dK5kF7DebTqV7a0V5lolGq4RN7Pf19fX6Qq3879fX4eVz/M/XFy/7fn25
szvb0TS8SvMI9vv1ZRCxatgK5gi7xFnY9v36YnakzxnUwCNmifVMoPteHxElOGcQIpXgYmPf+Qvq
Nf1DX/3z9cWqlaWShuCImmumOP2oXjNNBMutbbg7XzjTcLAm0yFhYqqgLjqPwgSlYPT3oyu/BLHO
IKPunthJEa6q4sdG0FwLzbgeCh08LplUi8S1rgDYnywgZZCV4nQrEuvB60rQE1gCDeQAlhNvXJne
9chr0YGezWY4MQ16jmZqgOOEEe2Nk+8Ie1p67HyXumf1C8yd96BSXrSe9UsVNE86B21es1ZM1HRJ
BseL0LNh6aVZtTdjAkmkcsOF8OHYuWzHLIHawuXQ0Qt/bh9FcYhqn+Vld7RYYaHAUNGyVp6/tdlC
mVa1HSLzuqsMmsmx4tcy5YWaR7u4IRHBeua2MeFCEKKG8Dex75Kao5CkWbnqM81ZI/N1YenSkJl2
f51b2T3DdA5HLqet1THHNcyHoGSBUzLpWmV9vC3Mwl0FnnubNYido0i/YvtTEMhNblreFsd2Tr+o
zdY7azkDcFTB1jLq4teyipJNLmu0Zhr6FLR4NNOpIwl/Ir8p9cTeSeKJNOysRy7dnqS0dm7cxGuf
6NplPUBWy6Px1cgy3pAYi1aSqUUXaZ8C9rIOaYiLIErUrpl3ts30yoJ84+MaI3aVKyhmCI+rnOJi
LHKG8vY5TNxyVbMN1hNukYj9sB7D+IM2+hayOrY+dshTT6ktTHTfLJhB7WGrDT3zuWH5rEo5bcAQ
5tuWxXRnyLtg3lSPSX0TFeEJTZm3mCo5LFl14byLijd/3nQ7wvOX3bz9LlLTXNUsxNNEJ2sLiV4w
SYBdtXerioy1QNA5S7xoz9Pgf9LSdk927zlJ/cME83UROwHM98hul6Nt4YgznhzNe2VycMsgDlds
24LNG+ClaFkFsM7eVXK6bXqMrF1n3Oq4R/EBcFV0g05ZMWJOiCYvXzqNC0OECe3KKjMO+qJIFjTD
qITS+l2xuQjTYiujAWJJ6J30yHmJ4mFGopQxcE8o7sxOLiwU7oshKg4tCVnMEeoeCV03XGiDfzfk
2kHXmVzUqf2eM8BZyKIZGI4Nx7DXAjTu4OuTTq7IAvzc59MAunZ0VmXJtpRCygYFQv7bVGq7JMmn
ZS3iK6Imw7XvIQiUYasvIHGvg4hxnULYvaC8+mx0bCLlGIGDrM0n9jJkJnuA4n/fLF9bb2b0/36z
7F4qsuUabpGsCSHSvP3f/wQ2kpd967wdOm/WekqnM/rf/u7bas/9A+aXwaXDGg8XrE1P8q3z5maB
UvQnqmhGfn6/WbipQJCBDbHmF/6aqO9v1CF2EZzPFiACjevtbzdLMXmhKMTY4OLXsjcimhJvJarY
gAcJGJcvUfzOaYwxQuGuyZnU2dGpiPyD0fqfzXSczp1OGa9D38o6Ut9qk76jnXBu6l0A8zf1Tm3f
oSDpNDJVwWLtWknMG+Xje9+1bLxxsC87sxu5Iios7D5iFu8CfWG87nS5Cl0UKEH11GcTcoNOOyB1
uWYneD0mzrqVyR6PxS5xg530jG1pJVu/sQ6BFDm1bKKYhal3vVdvoxsSLQ34J0rDtz5P7ltYfuko
2FdgfNOhUW/EaMcbqxRyJc3+y5ho2iFs2zcmEdmC5LYSUxBxCXpLKlBwNQ4NA+HgSQba0+SOxAha
w1Mau7skhNVp5yEz2X7013KInn0SLq2ifxo7wPSiUYukRbGCg2qt94B6mhnZI2D3FDPEhwfmVcuS
h7QOwn08w35KY4wuylFnNjozgZyZDpR4+YiQGWJQOrOD7Jki5M48IW0mCyUghvKZNaTN1KF+5g9F
M4nImplEky8f6gSXLkhs/BtcE+CS+lK8dggkujNEIYDXLWffGUAydT4aqwXYtDK615gC3mZg5GjJ
WC5AkZjhaFqz91xj/qAgzVtWWizykJqgAFS/mnJ8KlpPH2SBVNnPHq5lxQ/8+/T5gJMwSfmv0+fq
Yyv698NnftW3w8cmQgYXIIeP7s5HDMfIt8OHLOyZOchA5E/a8bfDB3zxjEXEs/81JfvbyaP+wBio
OCdQFnythH+lpv3b0I//F7MYlMssZAnEVn+paZO6ygVxXPFOarn60jC1KZdG497FDGf0g6fHNRkN
g6yOldcYC6dw+pWWUM+hxyOtwbMLTHAIV8pGP8dZddTior+NYYSOp8T3WnUbZVGxNmtV2e/mHE/d
iPhC65yDQyKXk2pnf1Zu2YRehsI4hEH4rCXYOki8boBjECdJkMMgtryJNxbZ2PA8V3g0d4NpU5up
XeX1t740Lq05U5tsbaWIliH4lQ1jeyPoTSfNXvW1i+fNcFdDWPoopNAWFNEdLS45stl5IMm7iO1o
UVqEe2c+dbIVOu+VP1xD750oqNiw8rnyxZqSaZNlvVprUpgedNGYsyAtosw8D23l7PO8It5VhfZC
xN7ZAugWCJBnTkGkmlteTHV9IPXpQNIuybf13q3IzvTMV8MklzINWNdOI9VGfsDSN8I34MuLc2Fn
5XhhqrR5ijB01l7yyYjQKerTXHDxxtAm1D3m+6xWh6ztDiRU3kdhex7b8K5RPgnlCQIsj2pln2l8
uFM2rmLUcS6MIxknLJVi211JYb1YPfk3Uy2xiTKHydrS21gdQkTDwzYTYTiURpZvknbkPPGn90Tj
jWGEReyA0cmlAbLO15CWq1FcNIm8IUTHpNQuWbdEdrbwLOeA5uzYSQNVsT6n23jVRdBH/SK0xpEK
lxxeU4MLH6iDp7g8LKQtGWFtm7IArtD0AxrjTt5qnf5ZDu11lziXeWA8R6N3z84IorwRqHOi5L0h
qnBtu1SNyeiQoy6/6GHzHkXug904T7VAKIMTLoFeZ0ZrzPKXU9Tz43TRC2k+GfpyVKf0adkSNSSa
rDHIGW5xL1b5oeqtawqMI4vwfeFMr0ExHKTpuRTv9Bq6PQf2NkOxNvAZL0Z+oEXBNbo12FHt2iQk
aRYT0XXgkGeAjDzxI0rBSFwqOyDxr3HTldQjH9Wae6b/ZFeOnybSvJIhFT0uS1Eucb5mt8yJ3mWh
Ey3CEKWMWZ2bIyxByy6L3+f613Ndcgz/R1WZx/8kFuM130519w8eVILMTZjPztcj+tup7s6gOc2d
HRrIs0kE+bGkJDoUvbYFU44hAnXjnyWl+gOTOHAExYzjq7vkFw526Ll/kYsRJ0ZBiSINIAjGE3f+
+x+2OUx57SHM+3qXtNatHEuw9G4/pfk+MepPmQUvDov2J+E4B3ucNiyZqs3A8JYWfjZxW4yaMzdY
m2ZANaFscfAt+xiO6aWWsZh3JbKVSXsciSPPLdDx3hw0rk0+Z0dxlXizzVoHLR1nZXxqyNRaVh6m
XcWi/G2oR4sn3EdcQBwH8/8HjoZdF5YvEQKMtm/xDwdkbrjE5qyqrt9nTnAdA01JU/GcORombdOY
uZkh6SHtXepm94PmXviNWFme85IW1iHB2m2KcJWK4B3pyomp0TWl1ae+rE9C2g/MoNeON2x7ozri
6D6mOaT8cToQ7rXSm2Qd9yRuhfZKcLItlJDbtHD2Mqevs7TjpDnAQA1FyaX24RDlK7PEZNKjxyWz
a1d1ICD8+uhKRN5kC78VdXhjSrC5jlPoi7ClyiZ89Srpkzs6/nXRek9tVp47sO2n1sKBEqjpLfeR
79S5RAhqavtQS98YS1XLNgQA+HkCOECY01Ctx+zCKrBidKo9T077JZ9KjpC4TjdeglqBz5Gs7pJi
jz6g2BLJvpZ4gJax3T4zroNTCgFvk4QR6lSHllc2y0S4r6Lsr3pjvGwEBkhVYSA2imDZd/HWENbO
NzPkyfOgxmuPAPu2vfRwrZEi04SeXDcFuMvS6Y1t3nj7CIZY37F2rgboyYLUOV286nb8KuxxW7bW
dT9lN32dbBwnPRdDfRxTZ0nps3YYEw+Nucnc/DyZdlBf/e6Wv3bLVHD/ca6Nb/90rvGab+caqG6E
cfK7geR7tQoeYxb2AbDDd8YU9Kch7MfaGLCMhGhGzfr9XDMh/rKdBs9rsf3DfPIrQ1jMwn851+bi
l+05wVgGuEyIfz+fa3aEs1LvGn8Huu0Knct76OnpIiHHFYBF5WX2osdKhTJJePW2A/tYrfNkaJeA
BzKCXsO1cpK9nw4EcAl5bDvZjvftFBjZF+uD3yj5sp2wEEdbLR3rfR7LKw6w1wppK8m02oFIsasJ
ImQ6oyHjMlYv1gcvksE06wcwDQ0sSR1Y721lJgw/pRPimu/PvoE1OSfEmXiHF2XEOkjdEBNeVV77
FqYXoLA3Y8w6hFo52vRCu+NMda96RYGEn/82k2RPfMD8/Km7jjXnYfBcNLHao2MGwSrKwqe6AukL
Mes9d4Zp4Xn4+ER2JoraA4MTsA8UZb7M/W5nh+FxdNxN5lQXRmIwCxYrtxOLvFH3Y9HsnaG9d8Px
2crbbTs4J8dTMAzMYhGN/lWtk0ot6j5dDsjaIzGdGo/SM/uA/8JByLSsWRDW/DyaiGD8kJCpdsjB
AyvzyvKtxyrqj8qYxVJZGD3K1pJEQzV9vjfHzCKDzbbNTB1GQwT1qu9q71yyzNzkkdddFgLa8lAO
D3GS7zxGyugjoZRXNSDhtj80ob6PAvcNGvKIDTmL0bc5b0ZR4egz8n0VW3AjPIw2k463hmAC22Bq
0iiTNPdYvqoObC/4Utwp+IubCDRXiqB40RfmrZ/XX/S41TeJZbyO3OvHxnPLkwpL6B1FZddLwwgl
OzPYPl0VMdAFBwKnwyH1PjcrnBi9dkhyRNbZpImdzX57VY7uF+lnGmEocXztO519OVXYSxZTGAzA
5avIUQsnnJJbSGXuEn2fURzs1s3fytHy601AAhg8Zq83jPPwkfndfeR//z4ovy6s/vOgPL9UzT85
8GZlzrejkkA41Do4ezkWCSL+sbG3UWJwUjFUpLvmOPyhBATGB+VXR3Px58DxW2+PP48wEHr+r3Ef
WPd+oQRkcfm3o/IDP4TgmchjR9dmntAPJSD7/IR5p8mqNm+TYNMYiUa+F5t28J2Re0E02qfKMFH2
I7stu/Y1MTAPdFIzqOJkTbSRDQbSab4MYfXZtaqK3jEqN+bEJsfyHZbLLjk0k4mHLSk8jzT1CjYw
suKFpN1cpGNMP+4cTAMNgilKRLGNZLXk3Q5NvLVBxMw6ZpGW6AVN8CN29iwb91rv203DWdv4EIVH
lywe1UL6s6YsvBwLRVRtDEBAzAztBq7PwqOQ2lUpug1nqsseDkrqHP2S3EiSxnv8q96mjVFE1AoM
TpH2L41hEHqGl6mzshvGdIccw9Ui8PSjrWbfbqEISHJYDoHfuSj7QkOeGa51YbSziw/wT9nWq1L1
wX4YYHKmlZ2gq23KFYSDnQjDbKP6/FDknb70hG2stbG9M4kiA+tjEWMZEnhGC8eNNe/6rfbdM9uD
4U+XuRk8Vy7TWPTIcsnjRmfXwuDs0/6LNWhbP2sky5yCeHn7hllKjmEMlxWbn8+V42TLoiVbd2jU
TH8pOcqHa3IrrhgBvqajwyavJUHN8rsLVeDvrfzyS1N1jy2qMnzSyH/DPrtwg/EmmNxbNS+Psrr5
f/bOazluJImiX4QNePPaaN9kd9OTekHQiPC2Cvbr94CSRtKMZiL0rpeNXc02xSGBrKzMe89dVqOO
jEvLuU3HuDjUiflJmz2UY3PFxGCvafEpbsejbGtr09fyMazzF8PtH1OVmHnXCC81KQUZGE6y5lRg
Xplp2VZOKcKZtr5k+l6uGGfLbTiAAZIiu9FM8p28jr1UbPn1hGmExU2PotxbWnZ5W9fpqg4toOpO
VS1Lt3pUR5cpt4ZpzLNrst1DCyph0ANNGuqzEeUa+x3CehsckhszIXk7jodip4bt9FkYVnkWlR2x
TAoxvhuJ+sRNIboRfaJm+z5XgBHNQN0StO6ArGY7QH71q77u4GRI7txB475j2CGMgml4u1M0d19V
qJsJ2tmGoYbxNUkvZS7ONE3tolPo/y1NYD7HqscD4AQ71gHXqtPt8AQmOPMZxCTajRoif4VCrSzr
qT4FXosZjpCzhdGQTnLAw+0Ymz7O/1itv26CZsbgv7fEl6/L8pcx9Nb8ua+1nnAndHPzyFU1WEV8
FPRv2k0sLwhDVBwqICB+ZsNZGLE94A8fx8O8Wvpe6S1u/3TFJkg3yvPvNcW/cLVAhWBSxYh5prnO
yokfK/04kY6mzzptLKlZslEUS3yarOEhEjCdIjZP23YkebMzsnBtDJIMNytlnTmZAIOBdFpx4+oM
muLeXTbldGKT9i55Bch4K30zi1d9lJdUOv1daZxTgdvgZNLiGmdUDdJYKhrxwIuEFRRsHFdXTm5G
mKcrG/ZJFeLo1ktAnQ7ZVZXp6YVIcVw2NRwwb0AZ5FHDejdR2OzaBQTrgFFhcySqgmNkYg7a2fW+
xW+7IOHU2GCnNbmNMhazJv2tsPS92uHd1BpMxe1k7hWrqF4C0ztYVUkwhz5eNwF4VvYkZ7VSyuWk
O091mVAyVIj4VkIWBnAehTDv+lCzxDay6U2GacVhFt6UeX4TTJIdTidR+bX4uNOucv0ygZ7hEVeD
m7Z3VkqsBsui1TwC+rqtGxhU+EnfQt5wIF4nHvtm3fSrkAOhH4NDm8mBGt0HvhEqB4yF+yCqThN4
Bz+o9RvFIblNAHyIre427uDv63WHYWiKjlVhiTWAv5VWGP2+N4MNSCRnb4fpObey9pzVCDmimU1p
V3a4kGF170kL7JzaPlTKhMQdY90ynuKREE+2iIUjLo3CsKDFKuWmaBpzrZSSMz/lMXBik3WWix8b
N12eYnvokDQSLFqGOCamlZ1aO1upXrM62tAgMatvOaCNYdiKgv/fYCCRZw7GON4rTqTGg3Fjr9mc
er3pn7QuCzZkJydi9adb/ehWZ0vcf9SwGBz55yyjXv1tCz5/7nsNY82D/w7NjG3+hLeclcPAXW0T
6x7/9Ker/YzI5xBzIIR9qXA/VjH2Wi4kV5uLPyfQb0EjuMb/rV+dpwcWzGjGV6iQKYs/VzE8KN4g
0JFvlRSu1CyCmtTPUMv2Oq94rXb7brbv2/jNPOhcTe6sdZ0IRtu8ERSSaoASpRi402Hi2AWevSFa
CctYxUBZSxoHC7hJACqrNfQ9ZQKofnrQPcRXanTM0upUDOkpQwpE23QFwsb16xkYH6mrnrQ4p1Ou
8pRAnCx/YcC/aQNefNiu7ZTsSttZOx1UTYvGitroFmeH5URq2tuydlmSVOJRiGpTecWyCGq/t6od
4ZqLnrWIYrAqHxNWUP0dQpQ1iyrUz/p2UrIXkiruFDbfTmm9V3BjcKRgUCr2GjdjMXv9oolFr7Ga
NV5GotxGzbztz9RcAO4bo5PhhcVj1zWrGjoNkn5fQ3ezUMCBBbFYqHF1hmZ2aJN6r+UOGx8PnREs
myQc9Xd+iP2m7HDOja3XLkPbu9YtUtCRVupFdU9J81VdRszz2keb+24waRv8iJeu5MJOegEUHJRJ
Ln9PUOd+1kDiCMlN9coA4Yx52yfuJeAJgIEmAtPM+sQ5wlI/5TJt74DgZIuxJF5nmO5Cc5ZjOSAS
mnuejwmBWrEc1cfQtXatXh7MGDVD2+xMoSzU1jjkLivD8lEQxNxU+vUkchj81joaoIvYqmQAKolu
UjfxYCHHeUQDzdrE3Zl2twTwT/xxeT/KblvX7RFWnq/3+8At97mBZDvptmqb36D+246DfQ6CAkyi
uQ/H7LUd8Vcpms+vZhHr9a4PjL3VM/Ttcm09msqacnkfGwje1Q/np1zFaT7zOxZjzPdSt/iKzFWM
vdBMQubUrL/SrthAzDhCGUCRwJe14/vcVk+1kDeqIv2x7IA6Jdu04KcVByFS4eAplGhGLO5zYTC+
q1m0DYvhmd5gE1f6rs70mw7OB8kx4DP4FcXpAdjPbQmohURb97Kl+OczwQgtMsAg/vewJvZlWlsZ
x5WNQAO80zqtuis9a7GG8OOJUdDy8K3rob7UFRRbIXbHOF/0Hd+I2d25bXIrsuIsWi1ZW26xyTWH
wDiIb5bX7Cs9Xxom5JP8vg/HB2kFKzG4+1z1trGFiGsKsQiqpBFYXvtusce1rfJIEB+TNukulQBC
YBvW161h71R4zZP6TlyEnzT91dBCrSK++V4PxC7q7ftEmGf6ErmYCrkppvFFLdJPpG6858ZZm+In
7kesWwfs686R7e4hKeQurOYfs31og3jNFeEKo9tKsBw0I+OoO82BW8Mz9+VliYcVc+7a6pyrXKAR
c4lOYCwPt/NSC7GuVwnQ9pw+f1SaCfiMizpOnxsfjwVzo5Ji1WN6QNuBoNDY5SK/nmZ1ZnuZVtM9
GPhsUdb5OdbSlxBhXWBUS7e2L0DaPebiOVHsFXeZa2kObH2DdaVzGvc45Wzj0dPv4eJEfX5ppYhi
VDQjnS1uBzv8XJAaj9vyVegJN57qySldLNBpuuZGtcwJhHCt4CTa6Lmnc6xAqZhlcDQi49DiRMRW
t0pRg7q1xx43Z92TDKe+Gc9Nml4amCC9UZyVtNthYMIUhz+3cYddQlsDwASNubZ2hLXGwnclAtDe
rPoNSMWJMl7P2j3YNItOi7eQyl/06T5pxsshrTEjgtzVaVoZvTDN41YaaJdV7a0mCKpe7ixCy2VO
yXiixsYr7X7bj3eq065IOCNvwCaRsHEWUuvfcLCyqrLAaJGAiE62R//oPIhEwCRpNnEIrti+bWtv
72jdwZRYP4Zk1WZgHhVl1XvVLki0Rd6xNC4CpD6XSa3fKma2kX2z9Fy5NiX21no3EPjhuO1hcpLN
vM63GkkoYftZBrRoOs7S7L4BEdvpPSPJciUKEpCae0YtR4N6TMO41ssCYMq4NMHwknO46U2buQze
mVjxE95JU1Guk3GrIyEF2ygEHuPU3lThe1s4fOOsowLa0qTZtFAPORSXGRlkCbl147VtyFVNHpKl
uuvJuGV+u+pVuQj6mT2UcjGwL9y22pSEE6Q5ITNI0mocznEUkaOeBRdJo7z/ad6+NG+M//6jeUMX
8ouljM6Hvk0aWTaDYXUQIzFh+oJO+L5sRi7IwpgFC+cY84kfl80fyBKeC+xdLGx+Mnap0K+gMABj
neX0xu9MGjVvXrr8pIxHQmTTNpLy6hqzDv/nzs2VHUm8atduC8mTCA+s1l5dxWr8iM2lxwaTPrLj
gVY7P+v0tzxAEDt5qXKhK82l5oZPxrwJ1YvbYrLPtoIcZOrtbBGkuIhL9qciSt4GdpXLAuOJWrrH
Wh14uatnc169RvMStpX2zlGzTV2VrI1tsAMmMht2t5NmU2hbxWfHcwDs+RZkHPVsfTu2vw5bYHNy
VlUSP5uleaE0/U0WeY8gFC4ytscmW2SLvCOYqnuL7XIIP9uznGM2b51lf1s3EV5o1tFpQ3QjMOsH
LGiXmukcBqltY1XcKFN5mBpxIe2s9FUIfJxS4hmZGKmr7v3oHaLSuZJqcg4pyLRTrGjELM+L9am8
02fdnjor+OpZy1fNqj6dXQlm81YulFnzJ0LUf8WsA2wLakk+JS6Tzza/Taux1pddVDP3rM2cee3A
XXuJGSvAukUTqGfI9YuckuXmYb/yPMqF5uTrXkbck6NxZaoAZqr0uh0csWl0INCOSCHbmsuC2/8C
yNUnW88udK9ZjwH7jcgjR9HppW/L8lqNWbX15asbuJc1Z6abudtkHNGNVuu27Taiqz6LFolqZaCa
8vJOXRuY432nnQqwqxpf02CDo5vZ0VGGWiB/d9Rx3ni1F2XcKU9aHyHmSdjr823RDQKviDa6E8uL
LiZ3Xo/ihxCct0+c/CsW7MxXLeUR7Be/91IsY1lU/IVlABQRdZHakjDRO/FDUEX3taVjmjLAczuB
M+2CFEm4xWyc7hU/eNtcTkH7ziqx87n+4zfq+F0INVgbSHiRvJbdaoqzNabYiKOEGXMyFL6oupPV
1NqCu1lAUrAFXxHEGvIx+xVCDgc/0AsGEvFek0W3zcus9gH1bjswv7KBodczhExcUqeEW9T+YI1n
7FZbQnIObQNOp7JKdL9BJPd/avKXmsw07t9r8vFZRL+4TPOZbyXZgaWINJz53gxU/OBpfyvJqDq5
DZNEpxk4t/9u5iaKCX8TJBwbTDdX3O8jQfbZaMdI8Jm9RdbvlWT97yWZgo9jF/EopZnxozXv0X9Y
/qB4SyJLj8VWK4pDJwpCYoNS8YkrnFufenTlBezPAs5CpTkB8pkiX+NAzpehaYzHKuiAbU9p+BCq
tnsfOZaCwDOt603o5Cptx6Bnqyyp4L7SdrJr8SSo6aEwl0k6vfSlukb29jpFHmGrAakASWwC5yi+
rIoKvFHa53GASTHk/VHG6eQ3pnfW9PY5bOGixH211UVwmw/55yQb25ViEEtbBPdZ3T3kQfh5LMN6
qRoh6rlI0QEnWttoLD83U/CoIsTzoxK6XhzmCMRz81HTlAMoHDwftXFwklb6tWk9pG0CUxAhE3m0
BBtVBpRsWImrSW1eh2RQfb2j0SWyW3CP0LddMcWbZCrIjiwcQjKj9H5KbGOrmvHGRIfD5Wpble11
VHAHxzirXInJefSEUqJlyVHBa9UOAsRVYg0XhYK1smoj6Ofuu9LacjGfn6hmBjDl9VP5kdHnKk9p
2YboECiZfUQFCkiW8OJoiomitKpo2ZI3uRCpmS3FYO3YH/eIB7iP9YTpNqn6TLDtPdCiw6y5rwnd
FYTvJoTwCsJ4zTmVt5zzeXNaSUlgL4ldoITmDN8xMbmS5P2VVUnuyOT8elOzDbVilVreZs4qX/wp
Ml+KzH/iqI9lIyMEab8Mzda/M6kdBwkNRcNBUPi1W/tLQe7MCAisjXOa0qxD5DX/piAH628SYImc
50vc7Q/GSGZ6tokocMZIf/HD/MaimW/kb+0fiCiH6Q9TQNTtDlLUn2tNUhDZXrlZvZUmJSZOWi6I
CVB5uz66IRfyIWVRV8gnVajnyFDvzagmvsSkLqRhhwuiOBrEoACtT1+rzHCxulty6dr5in87tD3k
2ZM5UW4U0F0MlVnOwbjTyGS+zAw1HIFg22jbmOvAYpUL8pSmDX2csapKeRMayQu8ryc9Bvw/dPnW
DGSH6WNElVP059ETIBwrLJfesamsW0d2R9Qd20ZrjqGSXVMfTqmK2xg+kA17X5LOURrZbUY4iDLl
97IXN30/rMO6PPR6vyMojl5RW/Y1f1NEpo6den5POIlNbUsrNnoivIdzdJmkguSPSlx25J50HwEo
mnIxtGPAcC7ZhYW4K1Jt00WkY8YjvkX1ib53WnCFHLZ5R+RuaLyqPaUjIbyFheGpl9WSN36VI4Qk
eGAX5xYUy3anxeY2chTa5Dp+NJpueKlKJx4uZIG4ofJzJ/fiT2brWG+xpc4hNDIBxApLMOGH3XoN
m5c6eUinOUY0CRRk9XXBjEC138ZOSfdGgpe1KvPPJHQXS20E/zOAsdzlZnk3aqmCT7Vvt25bZLvY
NZCMwuRbdgB87+o8f4jTlpbP0EnkUfKlnZJFVyU9SyenxYGoDGcL/cKiLOPHwQITlaM+XQQxANFE
ViR+ji6UIkNlJaQBOC0ncwBC5JjkFghlazpSWTtRXG35Pt19pHvpOjCBrDlKEl8nhtlvZJeQ/cOL
t+y1JjjSu7nVAis4gX71gKhKZXVc5CVrLSew36F/pci7tQ45vJRrtEcMBYoCNlMKFiEvY18nvg3M
zkgKfJp4K8jF064gncVnMtmTEBPuYr16QjGSLf9U0C8VlIL2723aqRBZ2f+iUeNT3xs1GiEPCqcx
s3I+rOPfGjV6OAog1EEEORipflTpmP/jmo1ucf7AjND+1qWZ/zNnZY9q/JUB8DuV05gr448X51kj
pGFtIGQRKQ67258rp9cmOeSHMN3im2mYUaoKSo0OcO7GjVOQfnVc1kwGJwSLy6iZwmqhwb9dGIV6
P8L2WLnJALOhku5lMjZHTCTPSRfmp7p0Qd2RhuW7EUOsVHtirDYscOQ2M0g3XedVhVWivzSdIOQi
beMxzBQdW8MEcwPI81aVRX3S4kqBZpLxZ0r0hHUt8lubLUFJJUTf8B7j7AuNwF0kmrfhIrppFNqY
Hgc6HDfbr1v1Tg00yBkh9dl69oTtc2HZ8H2xhtD758HgdUu9fqcYNHop4j9mjG9BoL8QJ36RCYVo
ER1VXjxpW27kpY+WiP1Dld8YnWX44cDANK2ogcA8cAXHby1zBtRHgAy5BdN1pUuWnUsyS5dmmb1H
IXsV2Ty7nWkye6+LRdQa4cbI6kOuyVfpBvnKzcTOatId+TTSF5a7s+3pLZVoL02JNchsQK+ajJP1
GHyYhok3N2BMpG57i1Vc2bRmUK6JNf402C38Zdd6wVqZowuFWaLUG9cZLgNRfoo6hJWBjJklqIZf
iQkESeAx63DcEZqxc6ExOlz2TakPD1PNcv+YNyqebK6S5bgcrKYzLjp01UevY3jITd6MnGvSUMzq
Up0dWAlWrApLFoqmaAEat16Ps19LnZ1bzuzhqmc3F9EQf/AWXzUkxn9qSM7PeRa/lv8sRPPHvhUi
QF7c69Dr/7Ut/auLI5oJbhOeIDaf3Nt+7OIsyBcM8Fwui3hK5vTNH2oRj8fXpMLf0wqSRPiPOvQx
vrP5C+AzfQQ3/XBbdMZgKGtEWNuGCd4iGz19206NHe2sUu/RLaupydydADSV9dzYzRuEZNzoTWys
mw8xqjvrUvUPiaoyq1W9WbdKrC8SVlVvQQyJ2OmXncjUZ6MODNjCM30GIPgqFAGjpl4aq7oPPToI
IoHUduKDYcy+LCI613hze82cVg1einm1ewvW966VFtuEoKwWDbmzONEgVLCaiFbohfkzhBsLZ0Qa
XtQy22gFMpJsAlaWKgOwMny6i3pSL6UkvijM+hTSkPnYKe4hrwMoDSHXVTtpDcSHkOqVzhT7sTLe
ocmvqecsUgbjzvJYNMdkpztyfCLpl0in/iosA7LXpH6uET2DR5yHWaoT+BES6O1kyPjGDZL6HqYD
YklJRAsL26zxkGTCXN3mLBHu/nQGH50BaoP/6AzOzwJ1pHwu0l+8lHzy+0upzoc84WYfsq75zfvW
HZCkxj9xLTxes7Zh7gJ+uFppKn/KEAfFxEz2/uulRN7LB4hMwxc2+7h+iwxg/KJBANamGUgz0Avz
df+m7FJa8nUICcy2RWFgzWyVMFw5btzejGng7ZVRjw+kMbQbcuifg4j9Wim89KpJkRCkhM1sOABw
iDeeu+BpzbZDn2QbsyndFYMNe906yfsg4zNSsE9uiw11wnpI/raX+1M4QzLSZD5Pkwc3U9KV2rMq
Qt/0PNpRteS4joiS9y61yLgOyYlmA0UEjZZxYUI1mqaI4sukXDUw/20wl4JNn+9V4hiKbNPC67TY
giJm3EEmOxGUsSuG7lIfMAOMPSgZVopBiWK0LdGnYv7qUaPCqmpqAywZqiIUY4U57WQdnWaprdph
ay/Lc6jlGzvr0GxAOFZY+drjNjZY7bbiYuwme4GxCc3ydEGe2o2txjg62VZaVryKTPTBsXZhRly/
NELZbL1GsJosGtmchKGekPvecvTPMiw4ptFlWSALjuKDpSI+6xW8xaZerpO+2I7kHQRe8d62ylIT
1qnpbPq5aeegzBgUfZnjd7btGXPnrhWSf/M22dWzVMJWucQgMY6nUxWPK9m35Jnnx1bXX9s8XOLV
QBdgBTeGxJ9n78kN2AJoXBcOjv+sXzZKtQi1Afrd4MfcRKoXuY13g/3kFROzcTs8Ex2C0zpdmhUX
66IO9hSyrZK0m2iQK29ishN05XPTq6uyN9a9XS2s9A7SwGFCg6YM7AvkUSkIvET5K+zP1QT+OshA
RvRHt0UyzhK3KwjCdMKDRIc2dN0yqlAAFg0AsmwVJ+qSUKWt8IAgpc6qIauFIXcyaCTM8rMpamZn
9icvGnxUQquxTEDNiUVlVOsJoF0eR+xFBgjF53Aid49Q9JjcwNYZV/VUfG4HfgVglvM5Np0C7tZ5
S8igufNCUkKBWZSZvu7ceFs0/Lw9FqLJ0dHPsY25j+c8cp69yT7FhbrWVZVjBGczu9WiLfhXdTru
9ETFm40QD7ZOUuCCkYf5lOrmfR1VyIpkkZHlZmn9nZfrhbdpreoqTjK2KLhXppSYLpg7mdwLvb4Y
c67ERnUZKd0V6uJVkUF4EEUKsbvbRLC+W3a0roJsJE98lXOqqYtpEUq8e4GmHkXUXvRSWysoUiwy
7Y0gY+VAJA5g4TgWOXkan0TAPFNP8d60664SF6lAc9C0DyRkhIm3kBXeOs14DnJjrWuQmup63TWk
4lpQkTx90Q04dgqSpIL7vi3WbkZk6ngehY0nvN1okQ36ad4OwSlRJLCd+dW2b0wVJrjmbQvlnR3K
wdVGIg2XtkLOFfqAEvQRY6wtiqNDnJLB4kQH3c43OCVvp07sB4NQDhd1YsDnmng60Lhu9cFepx2K
VXeAjhQPT1Zpv4sxONV4EP0wNO+NMnYRtGBGxEPjd5lqL/iq13qefYbVQ8BNKVZd3DsQ8iw/0hMW
K7q3sS15DmX9WRECZzaz25lUFYDJ9f+cv1/OX+6q/34zP39u6jbOnwvxi/OXT34/f9kaswEmsZ51
CjkaP56/Ftd2jmZQWX+zUdv/M+YDG101a/E5/Oqn83e2XgPZ/Wq9+Z3NNpl//2iMOcdnA4TNKHWe
v/58Qc/RRFqYGjPy66JgUQmi5ilgth9PnrwXCIxvlWEMnon/GHdcZwtfs0V1YSlBfxQzVQLpEI9U
zcOFTnkbSrGNeOgcHr6EhzCen8aex7Kfn0+dB1XOT6zBo2vwCPfzs4wwq0My2B7M+TmH+3zfzE++
5BWweRUgvTyJ+d3IeEkMXpaelwZqz0HhJQpx8eEIDDkeBbzP5pavugE2cCDvmAFffRjYyjbgZyZP
vXB4TUvzzBLxXCrvfeluLV7nsDdOM6HMYbTaGsNSh7RO+rSvUwIcSsFESUDf5VEgBgqFHtyzVFr2
lA93BJxBOekpK17GtpUyo4fQFyk7LeUnogw55mPhANAcy+ayBnvWULFcY/DT9lPyUcioaCqVzaTC
2VS6MO22bNbXkgqoUAmtIAdTmlrLSp+Re1RKJot+CuK8o4LGVNJ0jA6OoBePQuMUU2896u5E/ZXU
Yam3+3iuy9RnizqdUK876nbwUcGJTgh3nc04N5WRGa/Zh4tVMnaXZpW/EE+E+i+5wiHv8dmIKMHw
k2wl8qtH3QXIZzkkKafeQ5VPzyIdbks6uUVIQAvnFtHgonqx8ROKTgNImrNbV1Sg3Zpy15CKhiQx
eCjC/JCr7VmI4lw4dn2bNC2JCmOW2n6rEMBQe5edcF+LjnxUp7cxLqrBbQQ6SObFS4YakEnppzGQ
twNhiOqQHcIGXX6G1HTh5lTB3DsordgOg/KUd+6SySmhrd2yarJqI6duPZY4LC0CbV17QnhqLYzS
vi2TaFkPzewlqsmUQfWpKwchP/e6xKBSr4YJ8VSCj1UZ6R5Kr3jqy/RpUqa7Qc04HfQJ+ThzakDl
OENlgvi+6JUnkXW3LfejJQEXn/JKcGBr0dOfUvylFP+nvohS/Ev05mzS/laG3f85cBUBk9szAZp6
970Me+i/DXZLBkvrecXEp364BgGGMNX5P74W729zUoYdhsXIVWX7/BFP+Dtl+B+UIvhoNAaYJgHt
YGf8UI7/MJ6YQORMMjJ6FDVYp0+t1roEWcwJQqCjI6xRiWHVn/JU2tUxMwNDXJUwIT6b3UTwgkes
W5US7IU6Ym6CnNLzXv48WV+eLE7W/zjky+xX12s+8/W5wjYFdhzfP/PyL3GUfz1XWA54QDhcHVd3
ZoTKD8+VNbtndXBU/zzeSdPFIWuiuUCROX/sd54reAF/O95nywGrbuK5vjgf/iZcq+ogCyZytbZJ
Yy0t0e9UQu7rKFgFZn4qGd4ksUT5qhNBmTTmdEAlcKo7uUHzRS4dKv8dl0uc3qHTBm9R600jSt3O
sldO5Nj3pQXMdYAx2UyMkvp6uDJRtWfOqU3iEpVU/0kApdvZgQBeiXV+DNKDanvoYksfdc+SpuLI
vhVat3PO+9BcRHF2K61TCCh2ckFSOeLZrecgyNB8q6F7GtzSgs48KWJOxHatO90S8Lrci87JsUSh
lZss7wxl4CUo9Uuj67edw01lEm9h2V9pnIyYT7nncW1KbtlbPZXIUtXhMg7NJYu0hYM4QyKlQ5/l
R9OwkCQSGll+5ajhhWIGS1dynqJ274M3x3jOvMwHR39wGK9FnvCLnrF/j9uAgEH+bB+E3Q2SL+J8
4sXQaBcBN8guMLaEsOxN/nsQkLhTgb/TAFNB1ZrCEkoTmduu00MXuO5Gbp8pzlNbXyTSPHYcbEVc
7kMUqpaK9jXHhVZUF2BvSDAIL9Ip3tUtwU55s1a78jY2SMQkk/gCnM1OzmBY3Le10AjwbHtoruUy
IqAvzPGaFFdlG/ikS7NbRQweAZgJo3wViApAu45cETIvv4yqHE9Wll3G6Gp7eWlEGpvD8dYASDFK
cT+f3B1RS11O+qXLULTslklzClw06yUXc01nI3FIuvpBmxoUuPHS6ZyFUcsn285uGKIsc9ofw3zL
WQ1pg/YITduY54dQDFr5OrXuTYLMmiTlbDE7S12moYbVH1vTvSjDeFeRp6QXAIjb+lYkL63ECCdU
9kkq0T7A5H02l8AFvLuktQkmHHepiVEBnZvMuRKGlrY04npvFhrhUIjccAp0zGCVvrwsVHsJHM6X
bHbCAjQE4UNdkG0CYe/DvAIhN/gZIUWpWS5DQouQP1osnz+eFftZiZxthAxFAAIftcKPR3eB+Xog
BqklDokggMtOUaFnTLuss6+lK18Fjl/MQrDFkldZESWValgo0gtNS9EtRejcI+K7UnjiyuSbZnjA
sEIAkY3vwrl1SG3SsQu+KmaxyO607CVVUZvm750+rGvCYuIIAf/g0WZ1fuy4a6NN/KyEQxefda/n
FX/LnPRGBu5OVNYy0Vw/Qagz+3n+nCtfzhUmpv9+rlw/F29lVkW/uDryuW89C3EqiOsMToEvGjwO
kK+jW0LcEczg0uXK9hFb8dPZQhsBjIbYEg6fj2PnW88C71WduxWoBCaELt39nbPlI4j9x9UuPQvt
FN8G9C0HWux89PzQs4xGVraxHYxbMxmRr8IGF+FV5WA+BfEUNGa3attCCT6FlS5rX3jA7csvgSlQ
ZUYXW0Cpeq1vmGNT+CWsrGImzZnubaiN/p/H7Mtjxjj/Px4zYvHysnj7xWPG574/Zv+guf3wmDk8
g6bmmcbc7fKpb63x3KcYGMZnkf1XWf63xwzQG1MN/thR2T3gGP+tx+wfQCRAbxY0JOJH6ZlUntyf
nzM7ibRWZ+e+9ZqpglwBcNEW7f1Q1+EuiLXguvMK0jYEdg+QiK8E3R86Tz+gG6DYJtqVUk0nr3Fe
RB2YzDSbN34cK6XFt6jmGA61EH3E2siHi8mLOIORYuIsBrOUatZdNIPCO7u3wEIYhH7k5E0b3U3N
II37YYJ8EkR+rOJBRg87QMFRGLwlmrpm0II+S1YIQhtN91aZwMi4MCstXFdc74d+yrijlg+Kqqc+
NKijBD6JZ8bbj7Pq2e7PRMSQ/FbVYj3MeIYSeVKPVjphnNwGJGXos4waIt0e0jDKollijYj/1ZlF
15HuigUcnsDXQnBzIMtOQ825k6DWBu0ZbZQcGfws5DZnSbeQ3jqZRd7A15Hot+qnPlQ2UT1pCwR5
6n0HuXmvqWHvWwJAIwl/xCTxYyoUeRpjZSN1nENmEfuNVhcXusD6blrThHOv35VhdsHuwGFV4gFX
LvF7O5UnNolXsznNMS9ZMRNwrUlhpxGNorPxx42E1dCIuMwnBe2tn1seKtWalHVs6VF5IdSMeYYj
3xxJMrE+J8alQ/jmad1n14tm5DlubLuLi5dUozGtHDNZQ37+6LA2XjCEj3oYj1dlX9vXilfeID2Y
lmMkxs0k1fxo2qG5zu0ITgog9AU/bVbDatv7APcTGl6gxij/SdNxUGuVENyyRe0Ak08xx2JmdbCr
606718RwmjpasFx1o9MgiYTjSX037Gg8GwbeBJ6wFDmu4fhWoAcXNpMp1qT5i9tHHNfp6OhHOis8
Zn1lXxR1lZ9lxQbGVlmD1KyfQj+Mi0T1RUE0+vZPyfxSMpmA/kfJLF8+/3qYwMe+Vcw5LZmJLmYg
PEY/sTIc0JgIWU2soZApWaoyZ/hWMVFcgXRTocR9MSUxaf1eMXWUDyaS+nnZOhOUf0N0pVv8JT+J
rlyLYo1hHUEFsVYg4X+umBZDz0aprWo7esohMcdd3+YbqVh7EmQ2oxWfwoIgRNPzs7w4dm6w60bz
KJpGsM8flqObY+6xkE4BhSjL6ljVpAMaYYI1Zdr0lfUWqs3/2Tuv3TiSbIt+UQ7SRLrXyvKGpuj5
kiApMtJ7//V3pdScljS6AvSuAQZoNLuKpjIiTpyz99oXfuBuilJhHFiuFT09K0a+dBL0TLZybWfi
nNTpKW7srRl290WknnsaiNoQ76wg204Vl51SkNoAlzKb4oEsnX6vDD7BOPRpR8c/DhTxRlhd2ahI
w3ZO/iguQ6d+bdgNnCFnrFUw6cKHDAoSzky+HGrM6oUYDo4ersBAJ6RrtkS6dSfVZPHLchVZ6m0m
ugeRFW9EaHhZNWwU3Juxwy2s460CZR+Txxwm5pc4iQ8jBLigIHWJfIuwM9fOOG59Edx0DhFSedfi
yFKXXJyXVjScCzIZF/R2Toyl8EDb/IMGCF2I/E2xxivsxJtqTLem0r+jiNrXZfMWttpOMo0uemNZ
BWwXtCcxuXhWzgchevlBybQXI2fTRIhJ1cUtrCB9L/2YjNsu41qZNlwlzMjFrV3sK4VIVFEc9a5d
CQ0W4GiUjsdE+wvBTZf+gDbUpTLLp+BZV4IvMoou8ySAqKTme3sKuUkmOdNkAPqlTMyVcMJLNck3
aTMPn13tI40wuaJB2+ZmNyxSs7vwq+hcZljaOzzmUd8z2daCfEFM1imtnKvWx/7eCtzfUb2jIXCp
j2AA08THR5tBt1M2VlPwTiX/edPt2Atz7PnxbVFxyS9V+zYj16KfuJVjULqy6ph8e52BZzvr1CgY
zhNOgeUgE2UnHPhJRlFeq74gtJTs0JiQLGu6jIPoEoUhaVi5fwoDv/GIBwQdqATWRioY6hwrWtqJ
3OR8L9EVOKiVeyvTL30TahPhxOWqlu6Xxg6RD9CmR454XQ/ufRqaz6PeKDsswXd9qZ2DOtpUBjR7
QMW+ugD4jWjQrgi6Ust0n+j2e6cxGlCygRC0qmgA2reKCqyWfSa4qnPCz6/UzOS3kOMautRypB0d
AoyRBmlvMsAX18Q15hPc/oF+agO04RnBy1qZX08hGL2WCJuJESeBx4VuLQdIjiS3osttvalVQceS
Wp5B98K+chH6tpVypR79nJipln720DFH6R27Kg6BSHT3ziQnXUPP42jTNUw32Cp/j5evx4v4rY7u
nL9xxZGYIv63Jp9f+XnCcPWjf/HfbvUszfmuJmeWCMFEfFP7fnfCzIYIOtk2cBFN+0ZJ+jxhaFej
DdZpclNI809/VpP/b1cR0AreC846TkK4KT8eMBUkE0yk5rR1rGayP8IpUEw6XnBw1UWUJV31mE7J
rmKYYxqjuuNP0uqn1CRY9xTXX4M15beYzb8P1beHilrhdzVL/5L94nniRf88T/QLuKlxU/+Wmvnj
44QnzxQ8UTPw9nsNGOGrFDhIM796q7+OTD6fprmRoNGi5nJoUGj84Q3vf2bQHMdULAZdap5bwVv+
+Dh1ADfMHjE1GrCekSMJiOFNVKD7Vmd416QiotF8a/iqgwS0TRgAZr4HO57dbgrs5Qzv7oIDOLmO
s+550IZkU6HX4hTRanU/JSMeG60vVq2dKuu20Ya1jV6dsnmCViuKNxp8hEJUqkQVQiA67eKDUrXX
+qAK9kfrtlJDY1dWbb5mOaRLxXRf+oru2dg5AuKO/jrpHWSqcRzNRWsPW+hVLSrzFki3jqKFShL4
nyBpCzT/W6i1wdKhStnUvvLUZvVrIluCqqK0In5+HBCxwGxglvii03IDyXaBdY7NngtjlMaStmsG
OgGT8nqszVMx2ub8I/RggcpLtQ6vwsGik2rZwLGDY65Wt+Wo3g2OPA55su2b7s4e7fPojLdJUfEi
k0SvnNF3NdAqnLg4euAonYV0ynA5RTFximI4olk5G2V0nbLklanZEztwwKvseLUFVdfX6ku97e/1
3t9rovwQFIueSDMcvjCMh/hWT8zIWTFHqIOlkkMK1HL8UVpnMqsniB23oaPmTbn6uxt82w3Ybn+z
G7RN8F79OqxZ8MrPLUHD36sbnASCrfwroe+/RwzAv3naydRTJ5XwK23v8xIDwRUvh8ZEVCdThUHq
v5eYuSOk4sTDjQunbwY1/MElBgTXz5cY9pUZP8v34ahRv/p/v2svur2C9Dng8QS5RlALdObLKtZN
/74RRq5cZqpblEvDGZ5s/BTQ6fuziOx0ThSh0MWqRIYg8Rj+JosNBl/OqTBh8YXNmibJl8n0402T
abvebhj62O6JQMDaMwv/sgsNWuS9eW/I5qgFIXjT6KUdykOgWxtfTL3njnFA9rn65BrpPu9hwSng
jumU6Fe9w6TGausKmHH2bCj2va9193kP/l9JdmNktuit6weZtbkXxPF+CABRwSPMogh9gsI13vDi
UjGWzYwuVEzEdTPMsJ+xhros7SVIb2sLjIKJBvRD26jq52pyomgji7y+iqJ0II1EAAozS3k7zAxb
U2MfHBo11hZBoKlwdepsj0LSq/Qgf560st2C0TIXuRkNTDsoKR2FMdZQQy2CePhlFOy+MG2ecK2x
yY5YTfrIftc1Up9CBbtNg51jgYL1pojlaTDdu7oi+65nLKZV1SYS2cYuzB0RZRlqSfdCicMXeF9b
oxxeKBcuKyO44WOFK1AjqRlKZ1ybpYMYrxcnJwSWiJ8yR+SY3xp9Y+IiQRM5Dem+ZRbG6PIiA0+L
5UNexbmZQDMvN2bbvIwaGk2je5OSHpaec7PIK2sjRCgXLZy1WOnYqdI3ndGeBbeJh8tY6GMRo32K
1w43w0NQIO9VTGSRrqJk3sSs0Z+HjkVBclVqSvinwJySPLv1kQOv9JIsvCQgiSXn5lrNU88Iwu+6
SYo92ibpFU1k89HUZP7CXo+Gi7+b3bfNjvr2/9/sbnAX/7JdMxvNPotp5z9zNfzPOOQnkIEFZxhN
CBX1P3vgvxsdCSYI8KhwZtTB9yAD8R9aKv+a6uiK/8FGRw/gp43O5Yeb6w1C9gjG5n8/Vj9SHSb4
bl22NWvZRcuRXW+6CFIbjIZd62LlW6UXMAk2mmy6a+JBuTUK2xm8ETz9qelk0HupMznvNHeZ5E8i
uTTrcBamGhVtH2AnylMvg+ik0Le4CkSpnfxck/vGsc1zCbhrG6Zleqi1Pr0GkqCaG6C+PQnawWy8
TyJoLEvmiSzfIiqMFcQIslmbVnagaLSx8TrXR9gcp+EiIZquaLpHpaZB4EzjI76Qh2loLvi991x2
7jUlOCgDJLBhzrsrjeqLMZnaIcyz+6mXxjKsHWMVW3NwHUgncvW6j0KzngNXua0aZSYxGEc7DU7Y
pGGhjfRYFAJIuyi4rUNxbeQ29mT1aUzC1pOxfYoqUHTB1Fyakbmmc/pUNrG/GNrp1Mvmsm2qO5FY
zJyiG0ljStjVUVr+wRzzjRPR3e166Ho6TGp/1ANvsEE+DO1lyTaxgEgC0aoa92QzLKeUnIIhd79Q
DX6RZv0Ra8ZlXbPx9L0499N0WefJU9ZYZ1f3X2ur3dg5/fIGtAxOhCEDwUCIoBqHu9pSvhDVckg6
+tUAFM1lNbZQ3uKQIX3nBUAvyRdLjzBgrhNLHzd2Wz1XvfulUm0Kzim9HUnynjdLbVkNZgSQ3DZO
OYpkFFBMmtH6d5ayrgy6gA0RJTUz56AcN7GCBIAT4sIM6CabWSOJxEaMqJvh2R3IbqcYJHJdkBam
69UeU/Kd0gQnpG4w9nrztUoY5OtM7Ygs6Bhwy3sDeGoh6vM4dsupgIeLMhtgaxOrq9YUwPcC/1oP
gMxYwZsamh9a6Vw6XYCMiQcjh5BO9XhSS7M5jZX2NJX9w6AluyLkJ8v16DIy5ZMKY230CwTWzjEw
lQ8DEiAQ9O6OcjpcBlr2JolLTSYjXMYSzF/g3gBIkh4P+g6/I7lXCWQdiaLSTYgcjFDAluIiEsYq
SvVuEQee6GL0MUFxjmT30jdETuTQOz2i6zeqXWvQ4vONFtfHgFknAHjy5H3pLISS4LbPiP/VxSlO
rYNuKDeVwpHWVcNWb9O9XYaH1B/OBKidR018CQALCOykUZnsa4Po9myUnt+aF0SaY4OP3zRN/YiK
0uaMbPKl1RvgzbR1hXTFbuOtVjCMUjFqLJg+3QequrWDZAno4l71xzvkrIdgAgWc+gmYYPsMeIco
SCfbJk576pJhS/o40oZyb3RDuvCz4C5WYsBSyd4W6XUQ5teaohzUvt8iO9ixY66kKWeUm1fVCc6P
W9laZ7OyLtQ8OxWBf6hE/pIVfbggYALLm+F1Wc/6qbJ1i+4oTqqtJULkqm3y6NJF7cGcdnp7k4vq
2KFeQRrK+KwK+bbtyTCmaNUr3fvf0/LbaYkQ4Den5VveJEgPftEr4HWfx6X7H8NQUZ9zIM1ixJnq
/U/viekGRnOqfoZ+DuPgH7NkVWGoTCrnqcfcRvjsFQhCdWCxgT4QTG8xnf/JaUlj4qfTkkEwenne
jUNbZ5Qyf/27a0HN/FdXHFFvwTYXGy6o0j6RQ6q/BlYKNrXU5kljvJhStMrBonJfBxoKVTebvp4T
mrJ9+pAPvhfK66oqPWvWBs0TjgfX+mIOb4pxj1N0MVDGu+191k/LGadaxxXR2PfKdDFwp9X1D+Db
iz6/jfVHRYVbOL221S2TZRA2Zza2MN6r8ZU17RxfIZPxxQne6YY51h0MDYfBw6Tt4/hKwKJInccJ
X9eAtLsPPsx0BmleKz5cmouJINzqynFO4/AEw1MZPdrVcfluMdlk++M3yxYZvQF52yOvn3wor7x1
AEIuzmHfxq8WcWCNQxzLQ0ciV9Dg9zTeUjR1ln4TS0YaE4I1Ose19ewzcCjLm9Q4DNYd0n2kQLcZ
FURjvaLN8qyJdR0tMkJjZ7dOeKXKlxixRvIq9XFLpvrC1e7r7EVvuCAU4C6UayTxxFoTAlGTd6jv
g+5UYYEJnzKLHRBkGlOCAQTZdCXyo4ql3mqA0prrvHoItZ3bW15cnDsd1UjE1wLXc8CZpPaT059a
5SjZaRtyx5TbQn8YgldTkSDVX3N9Z44gTRWCyG/D+FJtz7Z1tMJt2L7Y/RcDD+1APkg6PkfDWijP
SX0tolddu500nEXUG7I9zQas3Fe2xXjubM5o49L2J9LN9z6T3ap/b+3HieNLbflz4+fKOqKytaMx
7Mb4ZhoVT0EhZcfPVnbOy6u0w7EWPFrEcbQDSMkzgxE1vFTQzo3Fc1c2ZIlBHmbjdjFYgKjtAI5m
KuQkEuQzI5/Rr0yGj0XxNHPG67DhL/Y6T4dSm8wkrGSG8KTyaNonx7kJxntKOxVm5oQOP2b4lIUv
k3XXj9gUsw9/TFG/3cW69Axi7CRoPsvBkjXxvtVy0DlGCk9TX0FTexUfYkJshv1S43sauofWvG4l
BZ5qLgfC0PTytRt5f7q9iSaYOj0V0A8b40oG6q4z7sP+qa+/kKRuWOdgmJXwrhelJctwL0DUNSSg
QVS2FTxy/LY6n2h+9ttzSBXSJ/FS5unCppAwonKX8nAUzIOc4a6N77sgQPj4UA4Fg42dyl+B3uHK
ZoVP9bD03csueaxUpKxY8kT1rli3cbolSTTrD0CdMJ3dTPZ7n31M3O18qiE1e0ril1HRgchEDOeO
eE2K/L3mg0vn0Di0o1pJ4MeWDNRVFDwPfLwyGddh56ME3InkyrI3OQQbv933hXagxQaE9Ib363TE
dREUHCwgxZsLakJM+zA6TRQeIbzGtrsdk/wi65+z6WC07sGvyY8+F6hBIxS6EeoUBe9BXxycgJ/9
RPLxuk4OeKtXNmW5K4/5+KT5/rLCXhFaN3mEBS02F5OY0wsjZqdoNwq5FBHI5xb9ZgQaEE0E6tCM
eSZruYeX1bFRDvzBp+ueL9ThgChwXEXJC3Gom6a9byyEFegLR6BbTXYRl4zg+NA1t1iDOtsMoG1d
N9yOBGKZ43PIl9MBTeJLLuEcmctJqbwi2/XNY9DcxOIMuYb8+dDD1xHGgHrTjwI2sLTvgnT0Uvd9
hCVtj9Eirbb5CEr4vZIZ/rp81bXvdqdtWyVul2ND07U0yqXjKtNzV/eIa1r9LrO7x8GYnXyZJtYd
uBxPzDkIchQfbh/tnWhOsZktweQdRMpFEaBHrmiIlH22C4zxMM1KnqjAU+gu2jg7kQrDsLBaZVa+
QwWy0ux+JTP3VnWn/RiP4J3Esp2VQVNLIHgRbe20RL2B/NkatpYGgANvKMrXcxTt/Xy22dbR5dSm
u9w1IFPflrWx6khj7Y3MfbMSNXkzsKXukBelYJL4vS25UlzlppQonIsPEZlHY3LgffjrZuzWhVC3
c795srA/j8hhEco2ZofpiKIrnK6H3MdeWm0DdvxIv9XkgwYFrmtovipfSmIPCFiTqrIZ2IlMG+8S
yHXq9LzHpgsc+TVKussA/7CXlfq5qwhvgBVEB3uQFxFSmLWNBGtSoAJL8TYkicdK5rqK2mpQnFVT
a2a2orc796sThsqLJBQB8oI+osjvhpwopE6k679V3beqjiLnN1UdEIBk/EVNx6s+m73oRWn0IUch
QuVHxQqjIcaMyPSgm80Svx9ruhm/YeAdUL/OgH5s9iI+RarwX2DvH/RAMEP+b1VHUUf0DFo4k6Hi
T4oVjnedO3c3bM1UVjvLVBo2D5eyxaaISFP1kZ8eWFhNKySv3PjdtsfsBGTUujZ8Rdsa+LRBlI2X
YZ/Y9yX0Zs8o8+Cxb/NiN1Uuc3GDx49AzxifH9OYliBkD6Rj6jUGCCy7Tz+ERvskiK1x3fYK4Gw3
eUst/0gCcbGJJYtRryF0lAaXynYKu40epoNXKxm5V3H7FAYtsOy+VFdBm+enGp6HsWWSI5Jz7UyT
xXZudRtRJ5jjfZkvEca2KxLwtKVWqiRBdRLnPnN2j2bUvRUbz1C/Qk+ynxl+G2JSxyNJ56X0yj6u
vb6nZKkzJQapaAnWudwGvf8+BlRCeiabpRGEr2lJqGnO77yyiunNjfgDpAaJ0z0Vbd5VwdIdYP5G
GsWTLu8sJbbZa8NzUjfY83KxoeFbLTKtvjUh+mzDugOLIJJVWYI1MDModtng32hBdq1O4oZfhYZN
LC51Y7ppbDQ/ef7S1rALekiVLvbk/Qg1gDET2HfcKgjzJMOgQnvLjlpq0TslPYoBn3VLDhmk2jJQ
j6Yx2AvU/DdmNx41xPxeHIqrIq2OGTwkD+zJHHjmnIeesZ5uqtdakkwLGCpEPcCfXbZ6czQFBXqh
Ug/AXr8JNfskkV6u28Qq9jTdx7Vb6cnh7z70bR9iA/jdPkSmdP2LfYhXfbcP4VGybBzHKrbi7xIF
2Ydmn5IDjwxX1DeM2WcvFl0D2xNxz8jqgAfNW9Tn7RJdg0lyC63TfzIF/+R2qf1C10COoK1DKWL0
ZPx8uSSOrXPdItS5MjRiLSfdaGE7G2VyYdUVGdGJiFT9mPk1zlwlz8z2EiVgNJz6KjIkoq20DC+L
IiTm/u8T9e2J+q1N4qatql8dbP96JOanBtmkqlm4Mf/J9flXKOPSVme2yWcwW+g5U757oHgBNgkU
5foMrPrhgWLmCbHO+kcP8Qfn2px2/qMQE1cp3xqj3xxUzpz/x2ZFk3ddNyituVV1tHCiiMeFRseR
67pp3PpBTr1dD61H/i7d9QJWt2giWhRmSH0tRUT9hxRgjJDX4VLGJ6Sru9QYhGe4NU1oWrRosZV+
gSYz9hoKwqTpnVVUIel2Eh1naN1mW8vBLRa6aCCkOjIqcI1wM6FG9VJZPElNGZdl5bge4bS3reRu
52eulwn7spL5GtDHsG3Bed5ESllel3UYQ7bpH0mGUGGYC8SLsnyO0zHjXhCRFanZZ+LYsa1b43Vk
VNneKMyLdL6c5EGQeb01Zl6mds++SW/QkE5bQvlWwuHKDnqwxkrX5tlzRYoiR6LU3Stj7Kx3iYhi
TychTBYSbDu/6QQYdcj2ptbZ6wHp+EKV8aXG57zN88ZdYn3C1J0KqVs4+HL3xQ3NlR62c1/INsuj
4tL6CdLpOjbyC0x05oJTlca17tyNRfhcz0oQpwyShQKMZVvUyoeT649Jpu5LG3tKriXl+u8C/7bA
Gev//0fGbQU/Y0y6F1oRvzg4eO3nwaH/B9K4q+I65ShAW8Bi/lznBrUt/G9OCGK8bFCY/65zfLY6
XUzb+ScPjFd9HhykdpM3MduW0Bh8ZZj/wUIX6uyj/cEMJahaXLJy6Y0aJqzNH1e6PRiGAfPMxZHR
yZ7ZgiLybVk34ZdClXgLofcOG6sZlAU5h2CY6itDrZd5SqAArR3F9tdm2tD90xdZe2lSCilOdzM6
waYdhg32qqUTEKjcd6d+SDdFNh7xoqyEHa4GGvJJ+SxcHvim2adSHrperEy6oQn1dODU61CzPqrh
wlJbLn2MdoryhhER3CJyPSUp9XhALR2uQ3VyuKBj5lg5E1BvwgnGsTm3lesRQrqojNJzjRlswz2u
RMgL2tLv04Pqu0Al+0PcGGtbjXeO7FYdOaoOzCbopAuBpMmI8n2rAofVYDkG7nIif2UyRyyZ1Z3U
ypVifYmC/hxbyVmX096N9c0EL9kkSCt39bXZ7NI2u3F7edMzmdRkvqvVcqNJ98I2s12SlRuQeysV
uHs9imPZkVMV20du9F7eQLd0SPqCB6Hzk1iV2Og5MJEKgbuSHCJfXna5vskM6yCZwfY4WSOVDZtx
VdzRvKR91U/13gSBFeXZtrQatOjcGJDD64VxxJqLkxkWCGEcRX6dywEGVMKNPFqZgb2WisA+0l4S
rrSaOUKjCUA+eJmSYWOiEwertDEaudG6jCxd9cYNCk/Rxyse9RUNjaUCeVln5pXKOZOp3fjEXvj5
F9VQ9npVbouOLgm2Um3qt4VECBfF5L+O1pb71Eqg6PVzkr/zjC5QvsEcTKdRGqM4O0k27PNQr1cq
uJVFpBJN1iQI/yf13raiN2xIjDjLVVuI60B296YWfgjrsTTa1VDJ1AsdtyARwjWhnolCr2LmR/Kx
dYsNcUuDmVoL1e1vAtfeox5Z5CpDVqLqGjKL2DMucxDSYJ/Xej1sox5RDetpCT0sR97t3ickoOt0
fmO9wT2brE1zRA0TXMFQXrrNeuDXDVK6hiY8xdFSThnk0lFoXiKRyIzGftCsU2J2B3eI700jzZZB
nz2FsgM+VsyTAFKew7x+iLoB1wNxdnyhFOc4Loj66gFoBQdjKg5z0yt04oOf1MskJsZ28tdSBOvI
7hicG+tW4uSmoxu654GL6ei3PBnpksv3ZWOLbVZEh6DVtknYIF/Ck9zpPIE6pvdmpBdn8Z2wYyzK
Itu0SsFglKcaXeNm6roX39Q3btc8VK66aaP2ENbyoLjRk+bkJzI0oP5nS6M3D1YVH8om/xhGDN9x
t5lUsYxJPbGynE+yWeZ6uZ7yflOb2jHCN8D3WFWWedm0GWGdmC2ArdY7RFQg9qe3NGFkiP3cGolT
khUhCc7WmYYXRXT7kEy0XNeZD2RnZSofsZod87jehAoXqeErFvKEP21pk/A2uPl6aIrdgFms5+Zc
0VEdXJg5CNjRwZASZT6kWrQdnPGVOJFNYvL//jUyTXhpp9bZCO1NJ5GsQQTlpmh8iCnh1GeHUjHq
6+VDRIwTA4AjQszbkTF5aKQH7CzbkPZ119FZw+820lmWqXXfDYHFZMWHy9d0iPlJDRzICTOOCuTv
uOoXusqDFhtbTY60/E+JYq57Z1gSOnUC4AAKkP8McVncu+uyMa5tHdZLsIZ+s05egiMahZ1hZ3fs
grTRmCzTmJQxsxyDmAiZZwxCxuX8kRk20bQVqX6BvvDN6eDW5TqP0k2r9qiVVK8v9ec+GXGsOStf
uvsqG79gudj4ZuL9rTO+1hnmb2X3t2NVvf8qPXR+2T8lho3emasE9I1/Z5ifc09ImUAvZ5ezICX5
p8ATLp90rCBmU1B8RWz/W2IgkSSCQPu8uf7Z3fTny6mr8f5YxwQ+2JmUOZcg300+CVcpY0ms8Fbt
00vFTupVPMordSa614lFkpp/tPN2U4woE4f2LhTtzhjMuyEFOpcqy6rSvdypLgaHBzsMD5nstkYG
aL/MUpLcgTt7lpKdUmGdCgetw2C4746KwC/MwkfXDIIlhvSHEa1L8rV1PFwHJQsrV9mAh8kCdBH1
DKYc9woPym0lqmjdIVVeGqm1s0KH6ZPirLtEPJphIj3+G7mKA/EUGnSxnFy8BkMQLbOkMTd2YI77
ZlSrOw2fzSprynxjktxCC34wvCww4hOJzLTnDYN8E2AFOWbyWR14a2k1cus2cZyFY47yIsSmuim0
uCOipJvrJayxXDnrveMU5rsfQfgrK2ledKNGNDtnw91QKjNPQS3sNZH2XMisDk2HaTa018NpAhXs
BKPyNJRRcQTVkXlGW49Me0BTMNYYBLT9FnBYF1XT1tDpty0slT4h7E1qMdE6Fy1Qh31sGMG2dEHq
+mhZybAstr7KgGEW/chrdNJCrMvEFXiekV/tAMVN7bLy1fDBMFrhlVHP1u885MK8ShOoqUoAaqqk
c7eog+CZEAGI4e4833DLBJ/b1iwE/2K6oMmyVwzVXPzdVb7tKr/1XdzBWvmF78L8wXdBux2y7X9V
EZ+XFnXebLiY4LhAMv2TxHp2uasqfTKDTvgsjP7cUXDWA3xwueZYcKdgAP7JjmL9vKHQ+ABKiOHC
VjHyoPf+cUNx3LbP7BgFkB4zvg0rXRTPgC+R8k46NFFm+Sj9kRcvqrnlOwYTiDqzRgwdGRskhE/x
3CC26RSbYYkOmN6xFeOgV+gmNznzYVMRe750L3qSIzNaz5CIK5x9/Zv0BaGVFFueoFGtS7vmSkDv
OqSJbWbTxunC8K5pVJfShJa/NXe/bYntL6AhXsydcRMrAr4PfKd1+iiksisqh/N87qUXI/EUqhpl
H2lTVcd8MIN0p5AxBjC7oFKDF+THc5Dovia8CAxMXCzJeafCVsYeVmx5GwjYN3u69kNxAE+hO6iT
Q9Sit3+Xzbdlw+33/7/0P7zE7/972Z9Nyp8n8ZwvhhxXJXtMsApmk8HnSez8x+XoQxakWV8bdLzq
36Ye0iSmSMAxv8qTeJw/1w1+JZiZDL5oFf75upmBE9/f9efksdmqPeuaaBT+7EzIqg5/tVs2W1eN
guaOvHtDv+iEHvjLdlBtBDb5vVE7r9B4uPLAjXfCY5/k3J7Ktk68PhPplaOGDl0ngfSulXKXFSAG
MCJfCuBWVoklO+j6bRPqq9gJX2KlehfRQL5qasKbJu11ow6SHoA0ZLkItYiRfO/ib3BiSxaUBeDK
rggbasOtBpTyGJKruB4YKN9man0KwoKUXzAZm4IgDMD1tb/K8pTsyLyNrq3KebD9+iGIMmOtDXZH
cnIaqqvZfgxZDhWH3kLQR+lwlWhhTSrFoCKuDOJVoqQjv2dXhJ6fKUSs0ZArl7qPKqFuW5Uy3y3e
pjbKbhlMsdwyxezTx4lkii/gF8YZpdBUqvH3bNK+LTKmIL9bZHWA0fSXyVsmr/xcaoBmTYpWOHTq
pwL+c6lZHFFMG38l9rNonqEEJAuLhahRFn+/1CyAthb6wX9adX9yRH01kv641Fhlrq27VOY08bSf
GuguD05UgQ3Ypl9rIhWpzkFrLTtmlMo8OCyiXTWXUclcUHVzaQX32blA8AEVPakGL09E824auXMl
rTJ9spMq2c/g3eWI5ZnirG7qC6sPq2RJaMp4B+zPOWVDQI5VlIUb3UzVXeWMyrYzoX4tfLUNzqXe
zTHqVLPpXMmOLRLXEk2PF9QEl2rGmB9DDRmNLYGzhIrhErBqeVgC105lX9d1ArZUWaR+e0wITorr
EWwKYS4RnfGoAAUt1lAKNmlsXFM22FjozIMwGA9jS488MWHcVhLjmNhMFIoShbsyoUbkpUSHFvgg
xYRkStGdAqopzY6myd+yqPqgE5p6atDXHlNVrrQWI9HRrl4NN+fCWortkCbPKvFeF0Wn+qvBKDPx
gNMRfY7iKwy+3VbPrv8egN/WJifW79YmFiH5i4b3fNB9Nrw1xqE88C63x9l+Mi+xz9oR5iT3TUFr
+7N1/d0ZSFGIl04lqZgXzfPVzzPQwgXDYrZdOtEzXtL9k4WJtv+nQxCImMVVmPkWF09Alj+tTEtx
7HTKfQcfFDDApTJK3fQ0JUXFJjeVlV2IJthbTR15Nro0DYOUM63NfNRgCtIRXFh92T1OI6H2TasL
L9JTMppylEJGKo52TxJ5WLazrW/fo51i4nJlFGKF1+3S7o0rPwP7HKL7/9Ll6ewRWLj0UoI8uEuH
5p38oHtCj4sXM2C8tqx6f23nyvvYVEfGtcs+RxJpFP2h56ia7M5apTm+tzqN9kMDSFlruttOyHWT
4pnjrDXd6FILyETwQRl9nSQ5yyC2NwW1Z0Efm/SnvtdbZ5mYNenNhHUujUrbNCXLCKlxP7R7ESb7
Ri3JBWDXwoky2Hhj9X5ZQ5WeYrF06uFQ99NTZaurvipWeTl6YXOqu8YzdPMsrMpzAzMgyo336ayn
2lYeS7BpUu93mUkyb86SbjZt1T6O0jxrAaYTjtwGh4Oon4ZObHBWbKXiPkeGtauMal0PUEzSmCu3
LteTU3uyKNdZlD5k2ryJVp4OeFKiZR3H/2PvzHbbSLI0/CqDvs+a3JcBuoHhTmrfLd8kaInOfd/z
6edLySxLdlqoavLCA/RVoSwpGIzMOHHinH9RKaF95lI+kxqeCK5SQlShcBReWAN+TE1OtEYA21pd
NlZ9ojh4vIsB5WV7ZbT5QhDqGy131mHnzONOnbXmYwziLxPKE5Scr528Qv6zR32pwMGjUc5tIcbP
i4J9VtaTvslAxAifcOcCpcnAsVtxxY1QWjLPdCVAeks88XJXmydiu8FV+qIpKCYGxTqs8LE29DuF
CqyvUniWjKUTRMioqLNQxgbAE1ZV9DkFxiKB0XHiTp7gbA2ZOYXuVBkPYtYvqiLbpLF1JgrESBwG
CdDGo46/aYEql5T5Sxk5bSSzIGk406TXqIBGi7o7QzBtknRfq+4h9J2JMiyu6c1sJZ3jEju4HMxU
u1h0mgg5VbpMfWdOK+MsTbsFTdf72i9nuZPeJ0iXh0mw0fA4zMN2FtTGVWgY84LuCBjDp0CmoRpL
vLfRVGuteaqjpSWDDo/R7krtz1LUrZoCwraH7EdpOudqqFQYe5i4oGBYjSqkBz4yDNPZwN/x0UbR
zf60ym+ytr5w8gjiTjbPce4GFAg4EOrn1zrGKvA/Z8DrGUDs/eAM8MJRsMxgY7w/AqgRoAVN8Adp
p7942L85ArgCcUBYcCC+xfnv1yAQEeqeubGP/hr3JoRBDEy2EFgYigp/o90JUOKn6I+wMGcQNEgI
kgiKvC8d2EppV7KZ6yvP7x4zxzhPZOXUyTT85vt5UWjZLBHtWRiq8RzBn7kjKg+17SK5E540ZuMh
Mk8vJqAlOIMYdakUwoVuB7tETM5SygKTIMZXPtTWsKttujulMMV75DT1BBPpHraQ3iAA29vNHcpS
tKRiaSZ3cCL6KLtppMK7QabJQSTfObF1BecQaIdSb+2CWNtWmfakaFU8k816nTp2AiRAFYOV0ki1
iB6VjjhEiH+mftk3uaeucxr+rdRtLAAAGUAAxwcRYA3YAO4qfCJwgR7YQD7gB9iIGsJE0bkVtFeO
DcYAAY3s1EdI6llXK0AE/tDxYhlc94arFzC6atCuxbZTwvHkvCjUbF63ubD1ouI8FLt0ZiHPvAMP
8aUI0zOw8Sj1BuUaGxnOgxiDY79Nrzn1kDM2C+JrLiV0deJ4lrZ5ObOMFgqDC3MwzqS1h/Ep9Y80
niua9wkqpn/Rpb57Keg+xxOUCIs/WsiuKpyWTa4sM8qxeWV81RXtIcxdOtGQ4bWa8xeJPno5jTJR
3FzeaDGaEZlI4UUK5Ts7gAaDOQSCVR4occew4OdLJ17cTcU2ukud9CIJgJyXWe/W9F+CWepoQ43m
TndDMOnhpkrAYfMUZDL6SJaauZi3z2WbfpF9xSONdvtZodRLKzCzTa4J/aRKYWMYfrkxM45jGBxT
swzomRq9Ok90f9VUKulGHZnLzoj7aVjKNQL+kXkbheXnBndZGrrheUUegdX1V9S/5BnqXht5yD8k
Kb6PSUosAZTK0rdpxs1geLtfURpOISZkQ30Xu6Qwyx67ILsqtPaCQjvlaLqDEz+jCU3aMkv7buY6
Vjajx/Apq9VzsTKWgEvAjobdrV+Ayi7r5osJH32Ku6MzafE7n4lGvXL1/NIu1WwSZCnyiz0taQNT
Ajx04/vSz2ruAsIS8WJtYSnOtdrXq6hRb9sE2GwXsxx2lre3qlk1j4qZif+5W3+7W5Ntfxi7Rznn
Q6X2W+w2cF5FKk0heANNeYdXMaCjU9sSpW/ige9FVUmkQZ6BJJEG1zbC6vcArqG3ihYPd2sKWeTj
fyOAo9fxQwDnWAHnyA1DNAeBj5/8EEO3z/igdBVjTn+Lp+alp9kCHk2h6/D2lv7c9U3YF5WHpLbR
uMWgCp/gROUh1dBHPgiVCqNkHdnPyNymcpCcxmxoU1CWffDIDeTcF5qNLDa0IqREkh5Nzq9JkhbR
FEsOa9oWg4txrgj3mV3H8yqG3Up/I5lJhbTOMp9euu2QTMEBruZgt41kCo8/v5GszLnWRYjqgFB0
6CDOELqQM82AMaMAG6nGthXwszaSz5JlL1H+nAzOUbmj3CT2XSOeKO1j50DYph2cpD6YcGmSVw1Q
F2tWYGGfOOdIVE1E6akp7/r01NSXEbjlsm+gUXzqy0efNLwMnvqA+jOXfslITvM0JAoNPB5IZNhR
YY7tLfUepYoWYYlb1xMpm7EbuzsAz/4MlxJt1TSouwEFgPFe+MbKDD1gNv6VlOJgNg1DTdx4aMVq
agHtPawUfMZhilsqjDDfkBwiP5L1BUeOuHNZP0CnO9ENTl3LXP0nP3vJz/QPO8aP22eo5uznuPTK
bv38z3+8Robhr77nZ2i6yLJIJgSt9QWWvL+ik7qB9zQsbuhDvXnwb/qenw3oYhEIDyxbkje6Mvs9
TlmNLgwoNtrGg1nU37JWlCxq4e/q1CadJZI9/E6oegOiGWLAm4ZxJ5q1HQiusip8WoyBxqln35gR
BPQ2ejRVOjxV3c3MIMW/1+mecEm7lILmgeCzaCr7k5SZEoa98izVlFkd4rCjmRkX6CSZaLFLyTmu
8imGqYsiKqETeeI06wB6Wpb/Ka6xDFALJDoDcdqi0WBCNpwhF/6EeT2nmPegxcV1m9WXgmKjKcDe
1NznWgvvI8vmj/orpUk2ll+uLa8tUcV0wJHJzrwtEiQXggcPG1RAaf1Ej7B9l9DqR1Tu1O46+5Po
FxsEdid6W6LXbD4JfbMxfMQRRflLWJCTmuKnsk7BGLWzFKkjJECpc2vNlZEHdIm7YiYLFBxszt1I
ENauny3U3j9N7GiDmORJOGBdo0xZBvCwxAEBW9JXh/jxtQYXm8EtWYZlz+KUfb5k8wMig1BnQCtO
JdBC7XPQoJgVZ6FLzRKWCZbypadPoiZeugpG873fXDY2tDnVmTk1WFfYhRkFUBC8/cqTcBpEeWha
8QDBCKzrwL1NtOpUz5FcbnP5jvU4a3t6ZGn7KbfzWaZDlK6iM0MgP0WOFCEAFKfvI1t7cKTQxTMT
mHAwAIadvr73cPqYWGYyD+qaPl2B7EiEeZP1WXcJoTL4W18JFrWRnGmOedv1oFpwp5kYpnuud+lc
UGEUF2jFOgWpHWfSDK7PLMJfK4iTU6Xx19hxXnY1tO0MCcuimoVOR6GntVrcHUGU2TkNvyq9iCAI
ir55BRZinoHbmcotGrFShl9lU3sPktAinxTDOysH8IzqAHdOg4rKUd6f51n+VS9zKcUtQa2xqaqC
4qSJeQFxEFQS4rCl1nBKZSH7atsOzxylEDsF5pdl3nnmg6+Q47KY653X3faChr906Ivl9D9R9TWq
krL8OnN63MZPu24kqvJX+6gq/0HeJIL1JUPhv28M83DU0UAAA7IddMteZAffRFV65lySgd6+qBa8
KXwiWWZxkTbBDYuoGmAN/TcyJ9Qyf4qqAxeF3j2ME/Ix8wcYjtj0YmfYnrXqU2WKEzpgMuxfhDY7
tzzlU5ZIl1UHEdTETk11rtIsv3ft9rzM4zlcMbRyfUr76N61Gorg6VyJ8zuqRndZ3y2MMoZVVt2m
jnGZC09xHS2SAlVhHF5Br0DcGjZvOgdgPO3lBqNzqLJamq4CuQKtG14C5IXhXk4HOq4pX2WJvy4U
80YtDSpv1kx1alRBqJ1V3rRO3VWfyAu+ysQq/HPLxNekrR0KTv0q0d2FLbs4AqqbMpNIUp4bT6bl
J8z7TprVWNjFUnumJMoMIuy1njcLzUxmluncWABZY+6fBETUEeVNmtz7lKCiWkHahdKmEX6WTJ2q
qjCAe+HZ2nDvxJMsVKFpFycV6rfgLhF8D/HaoWuSIj9gVenSjPRTSQ1wxiWnEkG3gAKMgzugXAsd
OGNHkih21x6WeEH/xQuCGUo007Qo0Fi0gA8zA9M8yZyvXaAvgxribXyr4PkXdJC+hesA0nxtC9Ms
UOZNb2BBCg4RZFSv9zMlieeJpCxUIxsOhXNfuy9jCrwU8xq54QrM4RneUyM/rcgk+7zdDaT+1LRn
SMosTbM6sXrcffu1Uuqr1KuZTTFztHAZZPJtKpy2JMO23k0EHzdZK12DPZzLABgEqiRaac+VtD2p
M2uj8Y54/dytCwSrC5x4jQfN0fSJ5mOJ22BERyi0W7Lg1i6fK0mfWLlecDsMMJPF1TW8K/RmBeV8
Ebr0h1zNXNiRMRFdfZZlALht6QyB5TmXkrUkpxqnbTGjKrXgUjsP8g7JpfugUb8gj0bXG0wYck+e
0F372IwroC3xQ6DL1V2ZhYY6m7SowHPGFQ4Beb+upbCaAmpZAp9a211xqYJ8LkB7tnl3WaTpV5tj
2sosxJVlOlHhvERhSXaVEyWxzxMA1A7aeIh5bC3NvogdZdNTTJWDYKHEeOSUTfpYyv4NFdAvgzWx
5dnPjV7cBswsjJmm00RnSY051L2XfWqN9CqTyTm6mPdCQJZC0a4zgZJChOuDpH4yMv3U1vHwYR/5
UvAFeOwlCGIIOK16Hg0K2HG+jovoWkJWsOijqd0AS1GSnj68MzzBfqLIeY2CCJAZ+O/9DBz3Ohsu
DcBcEgTurAn6irMsiuag8YA8Q32stKtGhG8WiCcGjHQuN1vJyE8UVzkXW4SmesTLBfOqxpipBxvr
piWuKfl6UKtqYtBrArj2KsS50ntsSxyARXEjN5C5zQzcvhWiZRUU6iV+2PeKXayjLEEZSHrMWnMp
oIDquupCCb4GXUDfXlvbVnzd11Ez7Upj1mkkelaXL9pMoVlqzXWr+poIqG37muROMC5aBYK+QdVu
XjvdQx3d99A9JQ1PXCvfSOBd5Vit4AHES61uviZ2hpiT5RQTroMT1cLXb1IYFTbCyi5x64UZ1ZTA
4wWX4LVLUSa2AEpH/ZyHObc8PHIDbdM0lrDBgHshNdom95mn6D7gB3EhRdEEoERrrGAKkTgpqInL
V6ktrnINya+6uJEtpMeSmCctIDEhCMlC9NKp63WPKTHBiVzkyxqMNZWz2k6u0G1fFIU5dZN8lthw
kUNjKumA6mxhHrvStZLTRamzuSLsSri1bSeRFIYzoY1v8jhdh+TKtjGth6/liWdNg5KgIy4TOl5A
E6ex9iVG7F0wswWFxmnYyqda+Bw6ypo0ZqGkVIRy9GM7/RzBpimgRawwkrXckXtpLpdfbCaTuljE
UbBI0P5Wmi9VY5MP2xs4Vhu0ak862XenckVfI4Am0otzOl33etIjabs1cwlrzQ6ZW/uuLQ28VS96
IbpQOjCCknVSGNFOMtFiypGOMD3UyE15UiVIzgLmoI51ywWfNgo9drvcuKGyxEmTlwcJK9LAQDLI
yaVpLHdzHlFYCcakbZPPMuoGaS896W23RtlrA4f5wkWtxTHSWz8TKJLJS0HtplKT83flTAuaqzJr
5ij+PJS2NRMCaZM45hRX3jugJGtcRTIy2vs6KBGzdJbYq2sQLLKzrLaXVG9LuMPdXYkSF3n/eWpU
n0K8s7QaUUy9L5Z1XJ+lvnUhVckk6wqUNuNF3oFezwGb2TGSYTiSb00qp3BpnmQbjS4cRg2ES9BU
xzrUxP82xCMPpxhyc5w91Cs5VE58vT6J3WxVRsE1ePI13J2FRavekKclaXySQiT5/5JL/vdT+z/O
Lpltyy0oXO7JV9Uu7653BZCnYp9kDT+9TLy4vE3+vV/6eKBvN/TbLt398x/b58iLkQksc++pfJtm
omMr/ZiZvkzqZcYfjRFu+WLVM4MroMgUCrTc2zXppaj3j/9CyI329suPBdSxwKhQEuDK/Qohf/sc
P1qGj7/h63p+/Du//gaUF36oYQD5/CFH/ysrwTjvlsIEkkMd8k9A3bulgJYLdgFYKzVQqouDHBiX
gjevy69eiI+/5fFXgpLJu9vKv7MSFpTDV1rAi1bau1cCpxgLi1jwFshogEx8xYX8dguhyT8CVv7+
QqgY4urctPYeu4z4bimMPzi1qWxpA1/iVWn+t3wnhoLcwe+EBnQVYOifUJt3SzHcYzWM3ynxo3Tx
esX9LZdiQIwfuBSUNA34tQqNhr2EzLu3Ar8kEYCTppvoLYBH/003CF5xBy8FjGO8F0Etv/CNf4oV
pvqHSEsIbDPyA4Ms8St+4PeLFeKPwNO/HyvgZQ+4NtNE70fH+4HFfftWsEFAK1BP+iYuNLTIfscN
og3Q7yNsEBhdIqSyF6g7J9LbpSCpEDk8gLt/F7j4LZdCO0asGB444QK1f13Rh0D8binMP+C+kGIN
it3f8DC/51KAljnwrdD+IAbgvoJpyyvP4Yel4DAlr1DwCAIh9FoJ/R2XQjUOD5uERYwqZI7TV8OJ
HzcI7XRg6qzF4Hn7G+eaxuGxgko2MH0Oye/WT283CGb0sgwg/63Nz+/4Vmjy4W+Fxlclo0a+C54B
9XjOpHdLQQOW/IorCu+Gwcvxmuj/fofpoIR3cKzgbgvUBMddqBcEjPdLARRFMVTRspDxe2ma/KZL
oZrHCJuoiqlQw75tkR/yCqA3pqkgE6PoMr35F6mY33GDqAZNp4PfCooQnKGoZBsjh+lwQychp4f1
XRrnry7FX9hFf1Z/qJ6Gzy91H29XjJWHfvUL+0rAzz9/U894Leu8+9WhEPT66a9lj+H///WuLiS/
FCLe/HRfmHj5qG9//+07/vzp7z5s/8X2/7jydvk2f3K7lx9032Z6vo0oH/1vuI2G9ufP9ZjhmvV9
Oj9Usd6mVR8Pv2uRdt/l+7H+xKxwn9j/20iV7K+PH+7wLYx/7t6+EIcPnz+CwT/jbaBOH2PuhTu2
7ATKw6ddU/Hcj/NmyYllB4892W1ppuTvCpkvKCSEE48yfF56Y+tConL43MPt827keRoDfuqlVnzA
u0jbAe9X7ynYj/V94YeE8/Dxq/gpib6MrM1wJznC8PkIA1o1jrFNp9sv2zyviv0036wMZ8rBU59u
w+dmTElFHUQ5jzB8NP7WHGOrTrc5WPndyHYaLJeOMPfiFytzjM06pYvSfNnu5/nmsR5jt07dbTnm
SasO6JbDVwY/QqRhR7bTUFU7wvDJmP8pd+djDB5uR8K7eZStGu7q3agdi2oeZa8mYRV9GQsFg67t
4cueb+uxCG8eZa8y813+i8U5ym5FWpbG3dgRMhReD16d2TYfe9+PsVln29p7Hk2WrGPs1mH4kakP
TcPDV6VKwxFUNVofRxk8H41hAy764JnPn53dL3IC6xibFWuboivd/Uy/x/eBmXHw7BforAbjK3+M
3brc4js2kuwNesgHz325LXcj6Yx1jF26zLfjr8wx9imDx7UXhj9vJpp/x1iYfLeLxwY/xk5dVl7I
3eN5P88/X0gAtvt/OyCDX21D7+u23Y/0ZvRjbNbVNo935c+J3gsF4uAXcrXtmiQZW5ljbNXVbrjE
j4V3YMf79Tpk5Xd5+YsHe4zduiLR28/yzVM9xmZddc9jQx9jq67z3fPYrUaTjrFRN9unYPSBDpCk
g1/HTeLGo+EXw5ejDB+PhF9tKKgfPPXTkTuBJh3jOD3dxYmX76f4/UWUjrFFTz3KA+HP5x1N2v0n
HrBBz7ZPI2cpXZ2jjP3sjb+Jx9igZ1ywR7I7pNeOMfWnWTJ6v34RQj34VTzbPQXhLsao0dlP9vtb
M/SrDv8Er3xyR4OMfIx9epZgy5tEY9VIbVCjP3z+STJypXnhxxw89vm2cPdTfLPsx9is57vmv1Zb
oNQjlfEX2Nvhk6dESxaZjqXAmJXuv9cBIeEixuSu2Q/0ZoGOsWsvSFOdkYN1wLYcvDaX2yj0npL9
SN+nrhzjYL3cFlmVYH/2cyH4BVN0+PRfkrGR2R9jx17u8gysOg4YIx9wjB3LB4wGe+UYJ+ylN5Zg
D+3sw1c9Ccce6DEO12taZFBJR4LN4M1z8MyvvSc3SsYMlgcI2+HDJ19240/0GHv1OnmC8k6PL9pP
9ft2VY+xXa9H67TaoHJx+NJUJVXm8YuNeozdekOEH1179Rhb9eZjZ+5DG2Y3H1lEHj74B75vBw/+
gQXYwWM327F0VT3GVv0LzkaHTv9jU4NDR/9I3PzQse9HcRDaACE9OBB8oC596LQf6KyOdDw07Rjn
6QMp8IeCvYfP/iPV0cNH78ZqkdoxTtWHj7TyDp64F46G9Rcxp0MH/1BF5vDBPxBT+HjwMXTTn/ys
nzFPe97V2J+9x3QNv/EU7rb5v/4PAAD//w==</cx:binary>
              </cx:geoCache>
            </cx:geography>
          </cx:layoutPr>
        </cx:series>
      </cx:plotAreaRegion>
    </cx:plotArea>
    <cx:legend pos="r" align="min" overlay="0">
      <cx:txPr>
        <a:bodyPr spcFirstLastPara="1" vertOverflow="ellipsis" horzOverflow="overflow" wrap="square" lIns="0" tIns="0" rIns="0" bIns="0" anchor="ctr" anchorCtr="1"/>
        <a:lstStyle/>
        <a:p>
          <a:pPr algn="ctr" rtl="0">
            <a:defRPr>
              <a:latin typeface="+mn-lt"/>
            </a:defRPr>
          </a:pPr>
          <a:endParaRPr lang="en-US" sz="900" b="0" i="0" u="none" strike="noStrike" baseline="0">
            <a:solidFill>
              <a:sysClr val="windowText" lastClr="000000">
                <a:lumMod val="65000"/>
                <a:lumOff val="35000"/>
              </a:sysClr>
            </a:solidFill>
            <a:latin typeface="+mn-lt"/>
          </a:endParaRPr>
        </a:p>
      </cx:txPr>
    </cx:legend>
  </cx:chart>
  <cx:fmtOvrs>
    <cx:fmtOvr idx="2">
      <cx:spPr>
        <a:solidFill>
          <a:srgbClr val="7030A0"/>
        </a:solidFill>
      </cx:spPr>
    </cx:fmtOvr>
    <cx:fmtOvr idx="0">
      <cx:spPr>
        <a:solidFill>
          <a:schemeClr val="accent1"/>
        </a:solidFill>
      </cx:spPr>
    </cx:fmtOvr>
    <cx:fmtOvr idx="1">
      <cx:spPr>
        <a:solidFill>
          <a:schemeClr val="tx2">
            <a:lumMod val="40000"/>
            <a:lumOff val="60000"/>
          </a:schemeClr>
        </a:solidFill>
      </cx:spPr>
    </cx:fmtOvr>
  </cx:fmtOvrs>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1-04-26T21:03:36.458" idx="82">
    <p:pos x="202" y="202"/>
    <p:text>[@Jagroep, Sherani R]; could you please update this slide to be an editable graph instead of a screen shot?</p:text>
    <p:extLst>
      <p:ext uri="{C676402C-5697-4E1C-873F-D02D1690AC5C}">
        <p15:threadingInfo xmlns:p15="http://schemas.microsoft.com/office/powerpoint/2012/main" timeZoneBias="240"/>
      </p:ext>
    </p:extLst>
  </p:cm>
  <p:cm authorId="8" dt="2021-04-29T08:06:43.504" idx="1">
    <p:pos x="202" y="298"/>
    <p:text>[@Cox, Mary Beth] [@Patel, Amy R] It doesn't look like this slide set allows me to paste in the graph other than an image? How can I work around this?
</p:text>
    <p:extLst>
      <p:ext uri="{C676402C-5697-4E1C-873F-D02D1690AC5C}">
        <p15:threadingInfo xmlns:p15="http://schemas.microsoft.com/office/powerpoint/2012/main" timeZoneBias="420">
          <p15:parentCm authorId="1" idx="82"/>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4-23T14:05:26.055" idx="72">
    <p:pos x="1856" y="1458"/>
    <p:text>Could become residents getting any controlled substance? Would need new stats from CSRS</p:text>
    <p:extLst>
      <p:ext uri="{C676402C-5697-4E1C-873F-D02D1690AC5C}">
        <p15:threadingInfo xmlns:p15="http://schemas.microsoft.com/office/powerpoint/2012/main" timeZoneBias="240"/>
      </p:ext>
    </p:extLst>
  </p:cm>
  <p:cm authorId="1" dt="2021-04-23T14:06:43.162" idx="73">
    <p:pos x="1856" y="1554"/>
    <p:text>https://files.nc.gov/ncdhhs/SL-2017-74--Section-12-Controlled-Substance-Reporting---Annual-Report-2020--Final-.pdf</p:text>
    <p:extLst>
      <p:ext uri="{C676402C-5697-4E1C-873F-D02D1690AC5C}">
        <p15:threadingInfo xmlns:p15="http://schemas.microsoft.com/office/powerpoint/2012/main" timeZoneBias="240">
          <p15:parentCm authorId="1" idx="72"/>
        </p15:threadingInfo>
      </p:ext>
    </p:extLst>
  </p:cm>
  <p:cm authorId="1" dt="2021-04-23T14:12:48.561" idx="74">
    <p:pos x="1856" y="1650"/>
    <p:text>Their annual report does have number of people with any controlled substance rx; goes beyond our current agreement with CSRS but is public data - should we update?</p:text>
    <p:extLst>
      <p:ext uri="{C676402C-5697-4E1C-873F-D02D1690AC5C}">
        <p15:threadingInfo xmlns:p15="http://schemas.microsoft.com/office/powerpoint/2012/main" timeZoneBias="240">
          <p15:parentCm authorId="1" idx="72"/>
        </p15:threadingInfo>
      </p:ext>
    </p:extLst>
  </p:cm>
  <p:cm authorId="2" dt="2021-04-27T23:15:22.660" idx="19">
    <p:pos x="3241" y="3635"/>
    <p:text>[@Cox, Mary Beth], not urgent but can the last metric on uninsured/Medicaid be updated to SUD rather than just OUD?</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4" dt="2021-04-27T16:24:00.619" idx="15">
    <p:pos x="10" y="10"/>
    <p:text>Thanks [@Patel, Amy R]. I think this is the same chart as on slide 19, it just shows rates rather than percentages.</p:text>
    <p:extLst>
      <p:ext uri="{C676402C-5697-4E1C-873F-D02D1690AC5C}">
        <p15:threadingInfo xmlns:p15="http://schemas.microsoft.com/office/powerpoint/2012/main" timeZoneBias="240"/>
      </p:ext>
    </p:extLst>
  </p:cm>
  <p:cm authorId="2" dt="2021-04-27T13:46:34.238" idx="17">
    <p:pos x="10" y="106"/>
    <p:text>agreed it's the same info - i quickly added it back to reference this as i prefer this one over the rates/slide 19. mary beth and i felt the rates version ends up highlighting indigenous/AI and white pops as the highest (again) when the point we're trying to make is more within the different racial groups, what does drug use (for overdoses) look like. This also better shows how fentanyl is in most of the drugs all racial groups use. Cocaine is in a larger percentage of what communities of color use. To me, this shows the breadth (and indirectly the overlap) of drugs within each community (overlap meaning bc the percentages go over 100%, so like for hispanics, there is a lot of both fentanyl and cocaine in the drugs they use).
</p:text>
    <p:extLst>
      <p:ext uri="{C676402C-5697-4E1C-873F-D02D1690AC5C}">
        <p15:threadingInfo xmlns:p15="http://schemas.microsoft.com/office/powerpoint/2012/main" timeZoneBias="420">
          <p15:parentCm authorId="4" idx="15"/>
        </p15:threadingInfo>
      </p:ext>
    </p:extLst>
  </p:cm>
  <p:cm authorId="6" dt="2021-04-28T10:53:13.411" idx="4">
    <p:pos x="10" y="202"/>
    <p:text>[@Powell, Elyse S] - I still like this slide over Slide 21 btw!</p:text>
    <p:extLst>
      <p:ext uri="{C676402C-5697-4E1C-873F-D02D1690AC5C}">
        <p15:threadingInfo xmlns:p15="http://schemas.microsoft.com/office/powerpoint/2012/main" timeZoneBias="240">
          <p15:parentCm authorId="4" idx="15"/>
        </p15:threadingInfo>
      </p:ext>
    </p:extLst>
  </p:cm>
</p:cmLst>
</file>

<file path=ppt/diagrams/_rels/data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48CF3E-55B8-4AD9-8C1F-A780B1AA7058}"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40FED2F-7B7C-4CCF-9030-548EF790877C}">
      <dgm:prSet custT="1"/>
      <dgm:spPr/>
      <dgm:t>
        <a:bodyPr/>
        <a:lstStyle/>
        <a:p>
          <a:pPr>
            <a:lnSpc>
              <a:spcPct val="100000"/>
            </a:lnSpc>
            <a:defRPr cap="all"/>
          </a:pPr>
          <a:r>
            <a:rPr lang="en-US" sz="1600" baseline="0" dirty="0"/>
            <a:t>An estimated </a:t>
          </a:r>
          <a:r>
            <a:rPr lang="en-US" sz="1600" b="1" baseline="0" dirty="0"/>
            <a:t>89% of people Don’t receive</a:t>
          </a:r>
          <a:r>
            <a:rPr lang="en-US" sz="1600" b="0" baseline="0" dirty="0"/>
            <a:t> the Substance Use Disorder treatment they need.</a:t>
          </a:r>
          <a:endParaRPr lang="en-US" sz="1600" b="1" dirty="0"/>
        </a:p>
      </dgm:t>
    </dgm:pt>
    <dgm:pt modelId="{57C0366A-D611-4F1D-9DBC-0B290AEA20D4}" type="parTrans" cxnId="{63775581-23E7-4E9C-92C9-9F27DC9860EB}">
      <dgm:prSet/>
      <dgm:spPr/>
      <dgm:t>
        <a:bodyPr/>
        <a:lstStyle/>
        <a:p>
          <a:endParaRPr lang="en-US"/>
        </a:p>
      </dgm:t>
    </dgm:pt>
    <dgm:pt modelId="{145848C2-6D94-41B4-AB6C-4435251B1BE7}" type="sibTrans" cxnId="{63775581-23E7-4E9C-92C9-9F27DC9860EB}">
      <dgm:prSet/>
      <dgm:spPr/>
      <dgm:t>
        <a:bodyPr/>
        <a:lstStyle/>
        <a:p>
          <a:endParaRPr lang="en-US"/>
        </a:p>
      </dgm:t>
    </dgm:pt>
    <dgm:pt modelId="{2C612E1E-2F4E-411D-B630-B9691C6616C3}">
      <dgm:prSet custT="1"/>
      <dgm:spPr/>
      <dgm:t>
        <a:bodyPr/>
        <a:lstStyle/>
        <a:p>
          <a:pPr>
            <a:lnSpc>
              <a:spcPct val="100000"/>
            </a:lnSpc>
            <a:defRPr cap="all"/>
          </a:pPr>
          <a:r>
            <a:rPr lang="en-US" sz="1600" baseline="0" dirty="0"/>
            <a:t>people are </a:t>
          </a:r>
          <a:r>
            <a:rPr lang="en-US" sz="1600" b="1" baseline="0" dirty="0"/>
            <a:t>40 times more likely to die of an overdose</a:t>
          </a:r>
          <a:r>
            <a:rPr lang="en-US" sz="1600" baseline="0" dirty="0"/>
            <a:t> in the two weeks post incarceration than the general population.</a:t>
          </a:r>
          <a:endParaRPr lang="en-US" sz="1600" dirty="0"/>
        </a:p>
      </dgm:t>
    </dgm:pt>
    <dgm:pt modelId="{F3A8413D-E819-48BB-9F4E-1E28363F04FC}" type="parTrans" cxnId="{261249C0-A64A-48B2-AA85-15D1371613B4}">
      <dgm:prSet/>
      <dgm:spPr/>
      <dgm:t>
        <a:bodyPr/>
        <a:lstStyle/>
        <a:p>
          <a:endParaRPr lang="en-US"/>
        </a:p>
      </dgm:t>
    </dgm:pt>
    <dgm:pt modelId="{57F0AD47-19A0-458A-8258-3C09158A2FF8}" type="sibTrans" cxnId="{261249C0-A64A-48B2-AA85-15D1371613B4}">
      <dgm:prSet/>
      <dgm:spPr/>
      <dgm:t>
        <a:bodyPr/>
        <a:lstStyle/>
        <a:p>
          <a:endParaRPr lang="en-US"/>
        </a:p>
      </dgm:t>
    </dgm:pt>
    <dgm:pt modelId="{EEF5F615-C302-44FA-8FDB-B8E3A73D32B5}" type="pres">
      <dgm:prSet presAssocID="{E148CF3E-55B8-4AD9-8C1F-A780B1AA7058}" presName="root" presStyleCnt="0">
        <dgm:presLayoutVars>
          <dgm:dir/>
          <dgm:resizeHandles val="exact"/>
        </dgm:presLayoutVars>
      </dgm:prSet>
      <dgm:spPr/>
    </dgm:pt>
    <dgm:pt modelId="{53798187-135A-49EC-BF54-B03A56FC4576}" type="pres">
      <dgm:prSet presAssocID="{D40FED2F-7B7C-4CCF-9030-548EF790877C}" presName="compNode" presStyleCnt="0"/>
      <dgm:spPr/>
    </dgm:pt>
    <dgm:pt modelId="{3B54B9C7-EA8D-425E-9DEB-19F227AA2366}" type="pres">
      <dgm:prSet presAssocID="{D40FED2F-7B7C-4CCF-9030-548EF790877C}" presName="iconBgRect" presStyleLbl="bgShp" presStyleIdx="0" presStyleCnt="2" custScaleX="110000" custScaleY="110000"/>
      <dgm:spPr>
        <a:prstGeom prst="round2DiagRect">
          <a:avLst>
            <a:gd name="adj1" fmla="val 29727"/>
            <a:gd name="adj2" fmla="val 0"/>
          </a:avLst>
        </a:prstGeom>
        <a:solidFill>
          <a:srgbClr val="4A7C85"/>
        </a:solidFill>
      </dgm:spPr>
    </dgm:pt>
    <dgm:pt modelId="{08908A3A-EB17-4375-AE0B-E5CAE7089DE5}" type="pres">
      <dgm:prSet presAssocID="{D40FED2F-7B7C-4CCF-9030-548EF790877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al"/>
        </a:ext>
      </dgm:extLst>
    </dgm:pt>
    <dgm:pt modelId="{39B4FFF3-B618-4F7A-933E-7B7B77E81E6C}" type="pres">
      <dgm:prSet presAssocID="{D40FED2F-7B7C-4CCF-9030-548EF790877C}" presName="spaceRect" presStyleCnt="0"/>
      <dgm:spPr/>
    </dgm:pt>
    <dgm:pt modelId="{B9B979CA-24A7-4E4C-8B4E-3927CDED0636}" type="pres">
      <dgm:prSet presAssocID="{D40FED2F-7B7C-4CCF-9030-548EF790877C}" presName="textRect" presStyleLbl="revTx" presStyleIdx="0" presStyleCnt="2">
        <dgm:presLayoutVars>
          <dgm:chMax val="1"/>
          <dgm:chPref val="1"/>
        </dgm:presLayoutVars>
      </dgm:prSet>
      <dgm:spPr/>
    </dgm:pt>
    <dgm:pt modelId="{3C0C49BC-52B3-4B4E-9C0D-AC1A3699F608}" type="pres">
      <dgm:prSet presAssocID="{145848C2-6D94-41B4-AB6C-4435251B1BE7}" presName="sibTrans" presStyleCnt="0"/>
      <dgm:spPr/>
    </dgm:pt>
    <dgm:pt modelId="{1894B2A7-3B5F-44F1-96BF-7C3D31B6C158}" type="pres">
      <dgm:prSet presAssocID="{2C612E1E-2F4E-411D-B630-B9691C6616C3}" presName="compNode" presStyleCnt="0"/>
      <dgm:spPr/>
    </dgm:pt>
    <dgm:pt modelId="{87CC63C8-E221-4104-BA6B-744F174D7680}" type="pres">
      <dgm:prSet presAssocID="{2C612E1E-2F4E-411D-B630-B9691C6616C3}" presName="iconBgRect" presStyleLbl="bgShp" presStyleIdx="1" presStyleCnt="2" custScaleX="110000" custScaleY="110000"/>
      <dgm:spPr>
        <a:prstGeom prst="round2DiagRect">
          <a:avLst>
            <a:gd name="adj1" fmla="val 29727"/>
            <a:gd name="adj2" fmla="val 0"/>
          </a:avLst>
        </a:prstGeom>
        <a:solidFill>
          <a:srgbClr val="1A2E40"/>
        </a:solidFill>
      </dgm:spPr>
    </dgm:pt>
    <dgm:pt modelId="{08178DA3-0EDB-427F-AF0F-259727280E5C}" type="pres">
      <dgm:prSet presAssocID="{2C612E1E-2F4E-411D-B630-B9691C6616C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03271911-051D-4CC9-B914-AB501E82CD38}" type="pres">
      <dgm:prSet presAssocID="{2C612E1E-2F4E-411D-B630-B9691C6616C3}" presName="spaceRect" presStyleCnt="0"/>
      <dgm:spPr/>
    </dgm:pt>
    <dgm:pt modelId="{50BD4F5C-6FFF-4A43-9E21-5ED09ABC66FA}" type="pres">
      <dgm:prSet presAssocID="{2C612E1E-2F4E-411D-B630-B9691C6616C3}" presName="textRect" presStyleLbl="revTx" presStyleIdx="1" presStyleCnt="2">
        <dgm:presLayoutVars>
          <dgm:chMax val="1"/>
          <dgm:chPref val="1"/>
        </dgm:presLayoutVars>
      </dgm:prSet>
      <dgm:spPr/>
    </dgm:pt>
  </dgm:ptLst>
  <dgm:cxnLst>
    <dgm:cxn modelId="{0C120905-AFEA-4A22-89CB-B2267708AE0F}" type="presOf" srcId="{D40FED2F-7B7C-4CCF-9030-548EF790877C}" destId="{B9B979CA-24A7-4E4C-8B4E-3927CDED0636}" srcOrd="0" destOrd="0" presId="urn:microsoft.com/office/officeart/2018/5/layout/IconLeafLabelList"/>
    <dgm:cxn modelId="{720B4544-34B4-4A8B-957B-22F8E3E7A946}" type="presOf" srcId="{E148CF3E-55B8-4AD9-8C1F-A780B1AA7058}" destId="{EEF5F615-C302-44FA-8FDB-B8E3A73D32B5}" srcOrd="0" destOrd="0" presId="urn:microsoft.com/office/officeart/2018/5/layout/IconLeafLabelList"/>
    <dgm:cxn modelId="{63775581-23E7-4E9C-92C9-9F27DC9860EB}" srcId="{E148CF3E-55B8-4AD9-8C1F-A780B1AA7058}" destId="{D40FED2F-7B7C-4CCF-9030-548EF790877C}" srcOrd="0" destOrd="0" parTransId="{57C0366A-D611-4F1D-9DBC-0B290AEA20D4}" sibTransId="{145848C2-6D94-41B4-AB6C-4435251B1BE7}"/>
    <dgm:cxn modelId="{261249C0-A64A-48B2-AA85-15D1371613B4}" srcId="{E148CF3E-55B8-4AD9-8C1F-A780B1AA7058}" destId="{2C612E1E-2F4E-411D-B630-B9691C6616C3}" srcOrd="1" destOrd="0" parTransId="{F3A8413D-E819-48BB-9F4E-1E28363F04FC}" sibTransId="{57F0AD47-19A0-458A-8258-3C09158A2FF8}"/>
    <dgm:cxn modelId="{50ED15FE-989D-4C10-94B2-CF001903DAAF}" type="presOf" srcId="{2C612E1E-2F4E-411D-B630-B9691C6616C3}" destId="{50BD4F5C-6FFF-4A43-9E21-5ED09ABC66FA}" srcOrd="0" destOrd="0" presId="urn:microsoft.com/office/officeart/2018/5/layout/IconLeafLabelList"/>
    <dgm:cxn modelId="{B0A854B2-78E3-4408-A296-C97B4C49C162}" type="presParOf" srcId="{EEF5F615-C302-44FA-8FDB-B8E3A73D32B5}" destId="{53798187-135A-49EC-BF54-B03A56FC4576}" srcOrd="0" destOrd="0" presId="urn:microsoft.com/office/officeart/2018/5/layout/IconLeafLabelList"/>
    <dgm:cxn modelId="{3149B814-9D8F-424A-87AC-E6DBCB571ECB}" type="presParOf" srcId="{53798187-135A-49EC-BF54-B03A56FC4576}" destId="{3B54B9C7-EA8D-425E-9DEB-19F227AA2366}" srcOrd="0" destOrd="0" presId="urn:microsoft.com/office/officeart/2018/5/layout/IconLeafLabelList"/>
    <dgm:cxn modelId="{6C2FF015-BC2E-4E97-BE09-2B3E00CBA47A}" type="presParOf" srcId="{53798187-135A-49EC-BF54-B03A56FC4576}" destId="{08908A3A-EB17-4375-AE0B-E5CAE7089DE5}" srcOrd="1" destOrd="0" presId="urn:microsoft.com/office/officeart/2018/5/layout/IconLeafLabelList"/>
    <dgm:cxn modelId="{6B063FDC-47D4-43B9-83C6-0522503A7D03}" type="presParOf" srcId="{53798187-135A-49EC-BF54-B03A56FC4576}" destId="{39B4FFF3-B618-4F7A-933E-7B7B77E81E6C}" srcOrd="2" destOrd="0" presId="urn:microsoft.com/office/officeart/2018/5/layout/IconLeafLabelList"/>
    <dgm:cxn modelId="{E3830D8B-87C9-4870-9F3A-9DD8E6258CFC}" type="presParOf" srcId="{53798187-135A-49EC-BF54-B03A56FC4576}" destId="{B9B979CA-24A7-4E4C-8B4E-3927CDED0636}" srcOrd="3" destOrd="0" presId="urn:microsoft.com/office/officeart/2018/5/layout/IconLeafLabelList"/>
    <dgm:cxn modelId="{52DF8AF7-5510-4861-A821-83C5967D0D7A}" type="presParOf" srcId="{EEF5F615-C302-44FA-8FDB-B8E3A73D32B5}" destId="{3C0C49BC-52B3-4B4E-9C0D-AC1A3699F608}" srcOrd="1" destOrd="0" presId="urn:microsoft.com/office/officeart/2018/5/layout/IconLeafLabelList"/>
    <dgm:cxn modelId="{57E2FFBE-EA2D-48D9-A468-DAB3CB85F8CA}" type="presParOf" srcId="{EEF5F615-C302-44FA-8FDB-B8E3A73D32B5}" destId="{1894B2A7-3B5F-44F1-96BF-7C3D31B6C158}" srcOrd="2" destOrd="0" presId="urn:microsoft.com/office/officeart/2018/5/layout/IconLeafLabelList"/>
    <dgm:cxn modelId="{DEAFEAF8-2502-44E5-AE37-461BF52E9D4F}" type="presParOf" srcId="{1894B2A7-3B5F-44F1-96BF-7C3D31B6C158}" destId="{87CC63C8-E221-4104-BA6B-744F174D7680}" srcOrd="0" destOrd="0" presId="urn:microsoft.com/office/officeart/2018/5/layout/IconLeafLabelList"/>
    <dgm:cxn modelId="{25A91A09-6F65-4FA3-A5D6-E8C3AFF169F1}" type="presParOf" srcId="{1894B2A7-3B5F-44F1-96BF-7C3D31B6C158}" destId="{08178DA3-0EDB-427F-AF0F-259727280E5C}" srcOrd="1" destOrd="0" presId="urn:microsoft.com/office/officeart/2018/5/layout/IconLeafLabelList"/>
    <dgm:cxn modelId="{7D985B54-F4B5-41B2-A12C-36AFD9C3E423}" type="presParOf" srcId="{1894B2A7-3B5F-44F1-96BF-7C3D31B6C158}" destId="{03271911-051D-4CC9-B914-AB501E82CD38}" srcOrd="2" destOrd="0" presId="urn:microsoft.com/office/officeart/2018/5/layout/IconLeafLabelList"/>
    <dgm:cxn modelId="{826274F1-A0A6-4A93-A568-DE750526460E}" type="presParOf" srcId="{1894B2A7-3B5F-44F1-96BF-7C3D31B6C158}" destId="{50BD4F5C-6FFF-4A43-9E21-5ED09ABC66FA}"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4B9C7-EA8D-425E-9DEB-19F227AA2366}">
      <dsp:nvSpPr>
        <dsp:cNvPr id="0" name=""/>
        <dsp:cNvSpPr/>
      </dsp:nvSpPr>
      <dsp:spPr>
        <a:xfrm>
          <a:off x="604548" y="166020"/>
          <a:ext cx="2377856" cy="2377856"/>
        </a:xfrm>
        <a:prstGeom prst="round2DiagRect">
          <a:avLst>
            <a:gd name="adj1" fmla="val 29727"/>
            <a:gd name="adj2" fmla="val 0"/>
          </a:avLst>
        </a:prstGeom>
        <a:solidFill>
          <a:srgbClr val="4A7C85"/>
        </a:solidFill>
        <a:ln>
          <a:noFill/>
        </a:ln>
        <a:effectLst/>
      </dsp:spPr>
      <dsp:style>
        <a:lnRef idx="0">
          <a:scrgbClr r="0" g="0" b="0"/>
        </a:lnRef>
        <a:fillRef idx="1">
          <a:scrgbClr r="0" g="0" b="0"/>
        </a:fillRef>
        <a:effectRef idx="0">
          <a:scrgbClr r="0" g="0" b="0"/>
        </a:effectRef>
        <a:fontRef idx="minor"/>
      </dsp:style>
    </dsp:sp>
    <dsp:sp modelId="{08908A3A-EB17-4375-AE0B-E5CAE7089DE5}">
      <dsp:nvSpPr>
        <dsp:cNvPr id="0" name=""/>
        <dsp:cNvSpPr/>
      </dsp:nvSpPr>
      <dsp:spPr>
        <a:xfrm>
          <a:off x="1173320" y="734792"/>
          <a:ext cx="1240312" cy="12403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B9B979CA-24A7-4E4C-8B4E-3927CDED0636}">
      <dsp:nvSpPr>
        <dsp:cNvPr id="0" name=""/>
        <dsp:cNvSpPr/>
      </dsp:nvSpPr>
      <dsp:spPr>
        <a:xfrm>
          <a:off x="21601" y="3109105"/>
          <a:ext cx="354375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baseline="0" dirty="0"/>
            <a:t>An estimated </a:t>
          </a:r>
          <a:r>
            <a:rPr lang="en-US" sz="1600" b="1" kern="1200" baseline="0" dirty="0"/>
            <a:t>89% of people Don’t receive</a:t>
          </a:r>
          <a:r>
            <a:rPr lang="en-US" sz="1600" b="0" kern="1200" baseline="0" dirty="0"/>
            <a:t> the Substance Use Disorder treatment they need.</a:t>
          </a:r>
          <a:endParaRPr lang="en-US" sz="1600" b="1" kern="1200" dirty="0"/>
        </a:p>
      </dsp:txBody>
      <dsp:txXfrm>
        <a:off x="21601" y="3109105"/>
        <a:ext cx="3543750" cy="922500"/>
      </dsp:txXfrm>
    </dsp:sp>
    <dsp:sp modelId="{87CC63C8-E221-4104-BA6B-744F174D7680}">
      <dsp:nvSpPr>
        <dsp:cNvPr id="0" name=""/>
        <dsp:cNvSpPr/>
      </dsp:nvSpPr>
      <dsp:spPr>
        <a:xfrm>
          <a:off x="4768454" y="166020"/>
          <a:ext cx="2377856" cy="2377856"/>
        </a:xfrm>
        <a:prstGeom prst="round2DiagRect">
          <a:avLst>
            <a:gd name="adj1" fmla="val 29727"/>
            <a:gd name="adj2" fmla="val 0"/>
          </a:avLst>
        </a:prstGeom>
        <a:solidFill>
          <a:srgbClr val="1A2E40"/>
        </a:solidFill>
        <a:ln>
          <a:noFill/>
        </a:ln>
        <a:effectLst/>
      </dsp:spPr>
      <dsp:style>
        <a:lnRef idx="0">
          <a:scrgbClr r="0" g="0" b="0"/>
        </a:lnRef>
        <a:fillRef idx="1">
          <a:scrgbClr r="0" g="0" b="0"/>
        </a:fillRef>
        <a:effectRef idx="0">
          <a:scrgbClr r="0" g="0" b="0"/>
        </a:effectRef>
        <a:fontRef idx="minor"/>
      </dsp:style>
    </dsp:sp>
    <dsp:sp modelId="{08178DA3-0EDB-427F-AF0F-259727280E5C}">
      <dsp:nvSpPr>
        <dsp:cNvPr id="0" name=""/>
        <dsp:cNvSpPr/>
      </dsp:nvSpPr>
      <dsp:spPr>
        <a:xfrm>
          <a:off x="5337226" y="734792"/>
          <a:ext cx="1240312" cy="12403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50BD4F5C-6FFF-4A43-9E21-5ED09ABC66FA}">
      <dsp:nvSpPr>
        <dsp:cNvPr id="0" name=""/>
        <dsp:cNvSpPr/>
      </dsp:nvSpPr>
      <dsp:spPr>
        <a:xfrm>
          <a:off x="4185507" y="3109105"/>
          <a:ext cx="354375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baseline="0" dirty="0"/>
            <a:t>people are </a:t>
          </a:r>
          <a:r>
            <a:rPr lang="en-US" sz="1600" b="1" kern="1200" baseline="0" dirty="0"/>
            <a:t>40 times more likely to die of an overdose</a:t>
          </a:r>
          <a:r>
            <a:rPr lang="en-US" sz="1600" kern="1200" baseline="0" dirty="0"/>
            <a:t> in the two weeks post incarceration than the general population.</a:t>
          </a:r>
          <a:endParaRPr lang="en-US" sz="1600" kern="1200" dirty="0"/>
        </a:p>
      </dsp:txBody>
      <dsp:txXfrm>
        <a:off x="4185507" y="3109105"/>
        <a:ext cx="3543750" cy="92250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0.91405</cdr:x>
      <cdr:y>0</cdr:y>
    </cdr:from>
    <cdr:to>
      <cdr:x>0.91912</cdr:x>
      <cdr:y>0.72454</cdr:y>
    </cdr:to>
    <cdr:cxnSp macro="">
      <cdr:nvCxnSpPr>
        <cdr:cNvPr id="3" name="Straight Connector 2">
          <a:extLst xmlns:a="http://schemas.openxmlformats.org/drawingml/2006/main">
            <a:ext uri="{FF2B5EF4-FFF2-40B4-BE49-F238E27FC236}">
              <a16:creationId xmlns:a16="http://schemas.microsoft.com/office/drawing/2014/main" id="{CF2DB7C0-1CCB-4A05-A8C0-3E3B732E2795}"/>
            </a:ext>
          </a:extLst>
        </cdr:cNvPr>
        <cdr:cNvCxnSpPr/>
      </cdr:nvCxnSpPr>
      <cdr:spPr>
        <a:xfrm xmlns:a="http://schemas.openxmlformats.org/drawingml/2006/main" flipV="1">
          <a:off x="7828743" y="0"/>
          <a:ext cx="43410" cy="295547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0.78122</cdr:x>
      <cdr:y>0.60869</cdr:y>
    </cdr:from>
    <cdr:to>
      <cdr:x>1</cdr:x>
      <cdr:y>0.72187</cdr:y>
    </cdr:to>
    <cdr:sp macro="" textlink="">
      <cdr:nvSpPr>
        <cdr:cNvPr id="4" name="TextBox 8">
          <a:extLst xmlns:a="http://schemas.openxmlformats.org/drawingml/2006/main">
            <a:ext uri="{FF2B5EF4-FFF2-40B4-BE49-F238E27FC236}">
              <a16:creationId xmlns:a16="http://schemas.microsoft.com/office/drawing/2014/main" id="{1C8051D9-64EC-40F3-B38D-4BB4B325F3B9}"/>
            </a:ext>
          </a:extLst>
        </cdr:cNvPr>
        <cdr:cNvSpPr txBox="1"/>
      </cdr:nvSpPr>
      <cdr:spPr>
        <a:xfrm xmlns:a="http://schemas.openxmlformats.org/drawingml/2006/main">
          <a:off x="6938433" y="2482882"/>
          <a:ext cx="1943100" cy="461665"/>
        </a:xfrm>
        <a:prstGeom xmlns:a="http://schemas.openxmlformats.org/drawingml/2006/main" prst="rect">
          <a:avLst/>
        </a:prstGeom>
        <a:solidFill xmlns:a="http://schemas.openxmlformats.org/drawingml/2006/main">
          <a:srgbClr val="275E7F"/>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spcBef>
              <a:spcPts val="600"/>
            </a:spcBef>
            <a:spcAft>
              <a:spcPts val="600"/>
            </a:spcAft>
          </a:pPr>
          <a:r>
            <a:rPr lang="en-US" sz="1200" b="1" dirty="0">
              <a:solidFill>
                <a:schemeClr val="bg1"/>
              </a:solidFill>
              <a:latin typeface="Gotham Bold" panose="02000604030000020004" pitchFamily="2" charset="0"/>
            </a:rPr>
            <a:t>NC Opioid Action Plan 2017-2021</a:t>
          </a:r>
        </a:p>
      </cdr:txBody>
    </cdr:sp>
  </cdr:relSizeAnchor>
  <cdr:relSizeAnchor xmlns:cdr="http://schemas.openxmlformats.org/drawingml/2006/chartDrawing">
    <cdr:from>
      <cdr:x>0.71428</cdr:x>
      <cdr:y>0</cdr:y>
    </cdr:from>
    <cdr:to>
      <cdr:x>0.9278</cdr:x>
      <cdr:y>0.06413</cdr:y>
    </cdr:to>
    <cdr:sp macro="" textlink="">
      <cdr:nvSpPr>
        <cdr:cNvPr id="5" name="TextBox 5">
          <a:extLst xmlns:a="http://schemas.openxmlformats.org/drawingml/2006/main">
            <a:ext uri="{FF2B5EF4-FFF2-40B4-BE49-F238E27FC236}">
              <a16:creationId xmlns:a16="http://schemas.microsoft.com/office/drawing/2014/main" id="{4F8137FF-8246-4489-A685-81A147DC4B11}"/>
            </a:ext>
          </a:extLst>
        </cdr:cNvPr>
        <cdr:cNvSpPr txBox="1">
          <a:spLocks xmlns:a="http://schemas.openxmlformats.org/drawingml/2006/main" noChangeArrowheads="1"/>
        </cdr:cNvSpPr>
      </cdr:nvSpPr>
      <cdr:spPr bwMode="auto">
        <a:xfrm xmlns:a="http://schemas.openxmlformats.org/drawingml/2006/main">
          <a:off x="6117739" y="-2171699"/>
          <a:ext cx="1828777" cy="26161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 xmlns:a14="http://schemas.microsoft.com/office/drawing/2010/main" xmlns:p="http://schemas.openxmlformats.org/presentationml/2006/main" xmlns:r="http://schemas.openxmlformats.org/officeDocument/2006/relationships" xmlns:lc="http://schemas.openxmlformats.org/drawingml/2006/lockedCanvas">
              <a:solidFill>
                <a:srgbClr val="FFFFFF"/>
              </a:solidFill>
            </a14:hiddenFill>
          </a:ext>
          <a:ext uri="{91240B29-F687-4f45-9708-019B960494DF}">
            <a14:hiddenLine xmlns="" xmlns:a14="http://schemas.microsoft.com/office/drawing/2010/main" xmlns:p="http://schemas.openxmlformats.org/presentationml/2006/main" xmlns:r="http://schemas.openxmlformats.org/officeDocument/2006/relationships" xmlns:lc="http://schemas.openxmlformats.org/drawingml/2006/lockedCanvas"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eaLnBrk="1" hangingPunct="1">
            <a:spcBef>
              <a:spcPct val="0"/>
            </a:spcBef>
            <a:buFontTx/>
            <a:buNone/>
          </a:pPr>
          <a:r>
            <a:rPr lang="en-US" altLang="en-US" sz="1050" b="1" dirty="0">
              <a:latin typeface="Arial" panose="020B0604020202020204" pitchFamily="34" charset="0"/>
              <a:cs typeface="Arial" panose="020B0604020202020204" pitchFamily="34" charset="0"/>
            </a:rPr>
            <a:t>COVID-19 </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1E490A-2C22-4335-8396-D036169D8A5F}" type="datetimeFigureOut">
              <a:rPr lang="en-US"/>
              <a:t>5/5/2021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B07528-FE58-4C2F-8CC9-000AF7C9C510}" type="slidenum">
              <a:rPr lang="en-US"/>
              <a:t>‹#›</a:t>
            </a:fld>
            <a:endParaRPr lang="en-US"/>
          </a:p>
        </p:txBody>
      </p:sp>
    </p:spTree>
    <p:extLst>
      <p:ext uri="{BB962C8B-B14F-4D97-AF65-F5344CB8AC3E}">
        <p14:creationId xmlns:p14="http://schemas.microsoft.com/office/powerpoint/2010/main" val="3305940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urldefense.com/v3/__https:/pubmed.ncbi.nlm.nih.gov/30024795/__;!!HYmSToo!IGuiA0YHeg8GFL-AfDABXCtEurNoR-EUAQEALDbRdhZ5KDwXoH_AZGpetJvmM6V8NZIW$"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ncconnect.sharepoint.com/:w:/r/sites/IVPBranchTeam/_layouts/15/doc2.aspx?sourcedoc=%7B44992547-ef1a-4334-9ffa-7c74fdbcbcb4%7D&amp;action=edit&amp;wdLOR=c03E1B39F-54A2-49D7-BA32-FAB42CC8719B&amp;wdPid=1fe52ddc&amp;cid=fb30024b-3194-42f9-b83a-c32747262511"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8219E3-2FB0-4A13-9CB9-9C2B7093BE5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7649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Main point: Rates highest for AI and whites; rates increasing faster for minority pops in recent years (more on next slide); whites had sharp increase earlier in epidemic (2014-2017 and now leveling out/slight decrease) while other pops are increasing steadily still</a:t>
            </a:r>
          </a:p>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14</a:t>
            </a:fld>
            <a:endParaRPr lang="en-US"/>
          </a:p>
        </p:txBody>
      </p:sp>
    </p:spTree>
    <p:extLst>
      <p:ext uri="{BB962C8B-B14F-4D97-AF65-F5344CB8AC3E}">
        <p14:creationId xmlns:p14="http://schemas.microsoft.com/office/powerpoint/2010/main" val="2327791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cs typeface="Calibri"/>
              </a:rPr>
              <a:t>Main point: zooming in on the % increase in fatal OD rate from 2017-2019 (2017 when NC saw big increase in fent deaths, also used as starting point for trend analysis/new goal setting). Any opioid and any stimulant categories are subsets of any med/drug; showing differences across races and drug types</a:t>
            </a:r>
          </a:p>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15</a:t>
            </a:fld>
            <a:endParaRPr lang="en-US"/>
          </a:p>
        </p:txBody>
      </p:sp>
    </p:spTree>
    <p:extLst>
      <p:ext uri="{BB962C8B-B14F-4D97-AF65-F5344CB8AC3E}">
        <p14:creationId xmlns:p14="http://schemas.microsoft.com/office/powerpoint/2010/main" val="1122198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83540" indent="-383540"/>
            <a:r>
              <a:rPr lang="en">
                <a:ea typeface="+mn-lt"/>
                <a:cs typeface="+mn-lt"/>
              </a:rPr>
              <a:t>Center lived experiences of individuals who use drugs and are from HMPs </a:t>
            </a:r>
            <a:endParaRPr lang="en-US">
              <a:ea typeface="+mn-lt"/>
              <a:cs typeface="+mn-lt"/>
            </a:endParaRPr>
          </a:p>
          <a:p>
            <a:pPr marL="383540" indent="-383540"/>
            <a:r>
              <a:rPr lang="en" i="0">
                <a:ea typeface="+mn-lt"/>
                <a:cs typeface="+mn-lt"/>
              </a:rPr>
              <a:t>Analyze demographic and HMP data to address service disparities</a:t>
            </a:r>
            <a:endParaRPr lang="en-US" i="0">
              <a:ea typeface="+mn-lt"/>
              <a:cs typeface="+mn-lt"/>
            </a:endParaRPr>
          </a:p>
          <a:p>
            <a:pPr marL="383540" indent="-383540"/>
            <a:r>
              <a:rPr lang="en" i="0">
                <a:ea typeface="+mn-lt"/>
                <a:cs typeface="+mn-lt"/>
              </a:rPr>
              <a:t>Identify new, additional ways for community-based organizations to prevent overdose and overamping</a:t>
            </a:r>
            <a:endParaRPr lang="en-US" i="0">
              <a:ea typeface="+mn-lt"/>
              <a:cs typeface="+mn-lt"/>
            </a:endParaRPr>
          </a:p>
          <a:p>
            <a:pPr marL="383540" indent="-383540"/>
            <a:r>
              <a:rPr lang="en" i="0">
                <a:ea typeface="+mn-lt"/>
                <a:cs typeface="+mn-lt"/>
              </a:rPr>
              <a:t>Encompass different consumption modalities and multiple substance types (polysubstance use)</a:t>
            </a:r>
            <a:endParaRPr lang="en-US" i="0">
              <a:ea typeface="+mn-lt"/>
              <a:cs typeface="+mn-lt"/>
            </a:endParaRPr>
          </a:p>
          <a:p>
            <a:pPr marL="383540" indent="-383540"/>
            <a:r>
              <a:rPr lang="en">
                <a:ea typeface="+mn-lt"/>
                <a:cs typeface="+mn-lt"/>
              </a:rPr>
              <a:t>Implement culturally competent and linguistically-appropriate programming and prioritize funding opportunities for programs that are doing so</a:t>
            </a:r>
          </a:p>
          <a:p>
            <a:pPr marL="383540" indent="-383540"/>
            <a:r>
              <a:rPr lang="en" i="0">
                <a:ea typeface="+mn-lt"/>
                <a:cs typeface="+mn-lt"/>
              </a:rPr>
              <a:t>Create a resource hub for training and education</a:t>
            </a:r>
          </a:p>
          <a:p>
            <a:pPr marL="383540" indent="-383540"/>
            <a:endParaRPr lang="en" i="0">
              <a:ea typeface="+mn-lt"/>
              <a:cs typeface="+mn-lt"/>
            </a:endParaRPr>
          </a:p>
          <a:p>
            <a:pPr marL="383540" marR="0" lvl="0" indent="-383540" algn="l" defTabSz="914400" rtl="0" eaLnBrk="1" fontAlgn="auto" latinLnBrk="0" hangingPunct="1">
              <a:lnSpc>
                <a:spcPct val="100000"/>
              </a:lnSpc>
              <a:spcBef>
                <a:spcPts val="0"/>
              </a:spcBef>
              <a:spcAft>
                <a:spcPts val="0"/>
              </a:spcAft>
              <a:buClrTx/>
              <a:buSzTx/>
              <a:buFontTx/>
              <a:buNone/>
              <a:tabLst/>
              <a:defRPr/>
            </a:pPr>
            <a:r>
              <a:rPr lang="en-US" sz="1200">
                <a:ea typeface="+mn-lt"/>
                <a:cs typeface="+mn-lt"/>
              </a:rPr>
              <a:t>HMPs are often identified based on their race (Black/African American, American Indian), ethnicity (</a:t>
            </a:r>
            <a:r>
              <a:rPr lang="en-US" sz="1200" err="1">
                <a:ea typeface="+mn-lt"/>
                <a:cs typeface="+mn-lt"/>
              </a:rPr>
              <a:t>LatinX</a:t>
            </a:r>
            <a:r>
              <a:rPr lang="en-US" sz="1200">
                <a:ea typeface="+mn-lt"/>
                <a:cs typeface="+mn-lt"/>
              </a:rPr>
              <a:t>/Hispanic), social economic status, geography (rural), religion, language, sexual identity (LGBTQ+), and disability status.</a:t>
            </a:r>
            <a:endParaRPr lang="en-US" sz="1200"/>
          </a:p>
          <a:p>
            <a:pPr marL="383540" indent="-383540"/>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16</a:t>
            </a:fld>
            <a:endParaRPr lang="en-US"/>
          </a:p>
        </p:txBody>
      </p:sp>
    </p:spTree>
    <p:extLst>
      <p:ext uri="{BB962C8B-B14F-4D97-AF65-F5344CB8AC3E}">
        <p14:creationId xmlns:p14="http://schemas.microsoft.com/office/powerpoint/2010/main" val="1884181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https://pubmed.ncbi.nlm.nih.gov/32485658/</a:t>
            </a:r>
          </a:p>
        </p:txBody>
      </p:sp>
      <p:sp>
        <p:nvSpPr>
          <p:cNvPr id="4" name="Slide Number Placeholder 3"/>
          <p:cNvSpPr>
            <a:spLocks noGrp="1"/>
          </p:cNvSpPr>
          <p:nvPr>
            <p:ph type="sldNum" sz="quarter" idx="5"/>
          </p:nvPr>
        </p:nvSpPr>
        <p:spPr/>
        <p:txBody>
          <a:bodyPr/>
          <a:lstStyle/>
          <a:p>
            <a:fld id="{55B07528-FE58-4C2F-8CC9-000AF7C9C510}" type="slidenum">
              <a:rPr lang="en-US"/>
              <a:t>17</a:t>
            </a:fld>
            <a:endParaRPr lang="en-US"/>
          </a:p>
        </p:txBody>
      </p:sp>
    </p:spTree>
    <p:extLst>
      <p:ext uri="{BB962C8B-B14F-4D97-AF65-F5344CB8AC3E}">
        <p14:creationId xmlns:p14="http://schemas.microsoft.com/office/powerpoint/2010/main" val="42436240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18219E3-2FB0-4A13-9CB9-9C2B7093BE54}" type="slidenum">
              <a:rPr lang="en-US" smtClean="0"/>
              <a:t>18</a:t>
            </a:fld>
            <a:endParaRPr lang="en-US"/>
          </a:p>
        </p:txBody>
      </p:sp>
    </p:spTree>
    <p:extLst>
      <p:ext uri="{BB962C8B-B14F-4D97-AF65-F5344CB8AC3E}">
        <p14:creationId xmlns:p14="http://schemas.microsoft.com/office/powerpoint/2010/main" val="2395374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https://pubmed.ncbi.nlm.nih.gov/32485658/</a:t>
            </a:r>
          </a:p>
        </p:txBody>
      </p:sp>
      <p:sp>
        <p:nvSpPr>
          <p:cNvPr id="4" name="Slide Number Placeholder 3"/>
          <p:cNvSpPr>
            <a:spLocks noGrp="1"/>
          </p:cNvSpPr>
          <p:nvPr>
            <p:ph type="sldNum" sz="quarter" idx="5"/>
          </p:nvPr>
        </p:nvSpPr>
        <p:spPr/>
        <p:txBody>
          <a:bodyPr/>
          <a:lstStyle/>
          <a:p>
            <a:fld id="{55B07528-FE58-4C2F-8CC9-000AF7C9C510}" type="slidenum">
              <a:rPr lang="en-US"/>
              <a:t>20</a:t>
            </a:fld>
            <a:endParaRPr lang="en-US"/>
          </a:p>
        </p:txBody>
      </p:sp>
    </p:spTree>
    <p:extLst>
      <p:ext uri="{BB962C8B-B14F-4D97-AF65-F5344CB8AC3E}">
        <p14:creationId xmlns:p14="http://schemas.microsoft.com/office/powerpoint/2010/main" val="9661510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cs typeface="Calibri"/>
              </a:rPr>
              <a:t>Main point: zooming in on the % increase in fatal OD rate from 2017-2019 (2017 when NC saw big increase in fent deaths, also used as starting point for trend analysis/new goal setting). Any opioid and any stimulant categories are subsets of any med/drug; showing differences across races and drug types</a:t>
            </a:r>
          </a:p>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21</a:t>
            </a:fld>
            <a:endParaRPr lang="en-US"/>
          </a:p>
        </p:txBody>
      </p:sp>
    </p:spTree>
    <p:extLst>
      <p:ext uri="{BB962C8B-B14F-4D97-AF65-F5344CB8AC3E}">
        <p14:creationId xmlns:p14="http://schemas.microsoft.com/office/powerpoint/2010/main" val="2593916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22</a:t>
            </a:fld>
            <a:endParaRPr lang="en-US"/>
          </a:p>
        </p:txBody>
      </p:sp>
    </p:spTree>
    <p:extLst>
      <p:ext uri="{BB962C8B-B14F-4D97-AF65-F5344CB8AC3E}">
        <p14:creationId xmlns:p14="http://schemas.microsoft.com/office/powerpoint/2010/main" val="3456737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https://pubmed.ncbi.nlm.nih.gov/32485658/</a:t>
            </a:r>
          </a:p>
        </p:txBody>
      </p:sp>
      <p:sp>
        <p:nvSpPr>
          <p:cNvPr id="4" name="Slide Number Placeholder 3"/>
          <p:cNvSpPr>
            <a:spLocks noGrp="1"/>
          </p:cNvSpPr>
          <p:nvPr>
            <p:ph type="sldNum" sz="quarter" idx="5"/>
          </p:nvPr>
        </p:nvSpPr>
        <p:spPr/>
        <p:txBody>
          <a:bodyPr/>
          <a:lstStyle/>
          <a:p>
            <a:fld id="{55B07528-FE58-4C2F-8CC9-000AF7C9C510}" type="slidenum">
              <a:rPr lang="en-US"/>
              <a:t>24</a:t>
            </a:fld>
            <a:endParaRPr lang="en-US"/>
          </a:p>
        </p:txBody>
      </p:sp>
    </p:spTree>
    <p:extLst>
      <p:ext uri="{BB962C8B-B14F-4D97-AF65-F5344CB8AC3E}">
        <p14:creationId xmlns:p14="http://schemas.microsoft.com/office/powerpoint/2010/main" val="31689321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Not sure of the first stat's citation. </a:t>
            </a:r>
            <a:endParaRPr lang="en-US"/>
          </a:p>
          <a:p>
            <a:r>
              <a:rPr lang="en-US"/>
              <a:t>40 </a:t>
            </a:r>
            <a:r>
              <a:rPr lang="en-US" err="1"/>
              <a:t>Xs</a:t>
            </a:r>
            <a:r>
              <a:rPr lang="en-US"/>
              <a:t> overdose risk for post-incarceration citation - 2018 AJPH paper: </a:t>
            </a:r>
            <a:r>
              <a:rPr lang="en-US">
                <a:hlinkClick r:id="rId3"/>
              </a:rPr>
              <a:t>https://pubmed.ncbi.nlm.nih.gov/30024795/</a:t>
            </a:r>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8219E3-2FB0-4A13-9CB9-9C2B7093BE5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8155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https://ncconnect.sharepoint.com/:w:/r/sites/IVPBranchTeam/_layouts/15/doc.aspx?sourcedoc=%7B4f109777-ffa5-4969-ab9b-5b261cfa569b%7D&amp;action=edit&amp;cid=d387c192-7b0d-4fcd-bbad-05f2e240e488 </a:t>
            </a:r>
          </a:p>
        </p:txBody>
      </p:sp>
      <p:sp>
        <p:nvSpPr>
          <p:cNvPr id="4" name="Slide Number Placeholder 3"/>
          <p:cNvSpPr>
            <a:spLocks noGrp="1"/>
          </p:cNvSpPr>
          <p:nvPr>
            <p:ph type="sldNum" sz="quarter" idx="5"/>
          </p:nvPr>
        </p:nvSpPr>
        <p:spPr/>
        <p:txBody>
          <a:bodyPr/>
          <a:lstStyle/>
          <a:p>
            <a:fld id="{55B07528-FE58-4C2F-8CC9-000AF7C9C510}" type="slidenum">
              <a:rPr lang="en-US" smtClean="0"/>
              <a:t>2</a:t>
            </a:fld>
            <a:endParaRPr lang="en-US"/>
          </a:p>
        </p:txBody>
      </p:sp>
    </p:spTree>
    <p:extLst>
      <p:ext uri="{BB962C8B-B14F-4D97-AF65-F5344CB8AC3E}">
        <p14:creationId xmlns:p14="http://schemas.microsoft.com/office/powerpoint/2010/main" val="41475497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Incarcerated people in NC have 3-4 times higher mental illness than the general population.</a:t>
            </a:r>
          </a:p>
          <a:p>
            <a:r>
              <a:rPr lang="en-US">
                <a:cs typeface="Calibri"/>
              </a:rPr>
              <a:t>Application of law enforcement and sentencing has led to disproportionate incarceration rates, with African Americans making up 52% of the total incarcerated population, but only 22% of the state population.44,45 For example, although drug use is lower among African Americans and rates of trafficking are not different based on race/ethnicity, African Americans are 6.5 times more likely to be incarcerated for drug-related offenses.35 Numerous studies have shown systematic differences exist in outcomes for people of color from arrest, case processing, sentencing, and parole, all of which increase their likelihood of serving time in jail or prison. </a:t>
            </a:r>
            <a:endParaRPr lang="en-US"/>
          </a:p>
          <a:p>
            <a:r>
              <a:rPr lang="en-US">
                <a:cs typeface="Calibri"/>
              </a:rPr>
              <a:t>https://nciom.org/wp-content/uploads/2020/01/HNC-REPORT-FINAL-Spread2.pdf </a:t>
            </a:r>
          </a:p>
        </p:txBody>
      </p:sp>
      <p:sp>
        <p:nvSpPr>
          <p:cNvPr id="4" name="Slide Number Placeholder 3"/>
          <p:cNvSpPr>
            <a:spLocks noGrp="1"/>
          </p:cNvSpPr>
          <p:nvPr>
            <p:ph type="sldNum" sz="quarter" idx="5"/>
          </p:nvPr>
        </p:nvSpPr>
        <p:spPr/>
        <p:txBody>
          <a:bodyPr/>
          <a:lstStyle/>
          <a:p>
            <a:fld id="{55B07528-FE58-4C2F-8CC9-000AF7C9C510}" type="slidenum">
              <a:rPr lang="en-US"/>
              <a:t>26</a:t>
            </a:fld>
            <a:endParaRPr lang="en-US"/>
          </a:p>
        </p:txBody>
      </p:sp>
    </p:spTree>
    <p:extLst>
      <p:ext uri="{BB962C8B-B14F-4D97-AF65-F5344CB8AC3E}">
        <p14:creationId xmlns:p14="http://schemas.microsoft.com/office/powerpoint/2010/main" val="13672161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https://pubmed.ncbi.nlm.nih.gov/32485658/</a:t>
            </a:r>
          </a:p>
        </p:txBody>
      </p:sp>
      <p:sp>
        <p:nvSpPr>
          <p:cNvPr id="4" name="Slide Number Placeholder 3"/>
          <p:cNvSpPr>
            <a:spLocks noGrp="1"/>
          </p:cNvSpPr>
          <p:nvPr>
            <p:ph type="sldNum" sz="quarter" idx="5"/>
          </p:nvPr>
        </p:nvSpPr>
        <p:spPr/>
        <p:txBody>
          <a:bodyPr/>
          <a:lstStyle/>
          <a:p>
            <a:fld id="{55B07528-FE58-4C2F-8CC9-000AF7C9C510}" type="slidenum">
              <a:rPr lang="en-US"/>
              <a:t>28</a:t>
            </a:fld>
            <a:endParaRPr lang="en-US"/>
          </a:p>
        </p:txBody>
      </p:sp>
    </p:spTree>
    <p:extLst>
      <p:ext uri="{BB962C8B-B14F-4D97-AF65-F5344CB8AC3E}">
        <p14:creationId xmlns:p14="http://schemas.microsoft.com/office/powerpoint/2010/main" val="3003046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Make sure that people who use drugs don’t miss out on the pandemic recovery. </a:t>
            </a:r>
          </a:p>
        </p:txBody>
      </p:sp>
      <p:sp>
        <p:nvSpPr>
          <p:cNvPr id="4" name="Slide Number Placeholder 3"/>
          <p:cNvSpPr>
            <a:spLocks noGrp="1"/>
          </p:cNvSpPr>
          <p:nvPr>
            <p:ph type="sldNum" sz="quarter" idx="5"/>
          </p:nvPr>
        </p:nvSpPr>
        <p:spPr/>
        <p:txBody>
          <a:bodyPr/>
          <a:lstStyle/>
          <a:p>
            <a:fld id="{55B07528-FE58-4C2F-8CC9-000AF7C9C510}" type="slidenum">
              <a:rPr lang="en-US" smtClean="0"/>
              <a:t>30</a:t>
            </a:fld>
            <a:endParaRPr lang="en-US"/>
          </a:p>
        </p:txBody>
      </p:sp>
    </p:spTree>
    <p:extLst>
      <p:ext uri="{BB962C8B-B14F-4D97-AF65-F5344CB8AC3E}">
        <p14:creationId xmlns:p14="http://schemas.microsoft.com/office/powerpoint/2010/main" val="1947351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Text of all strategies/activities are here - </a:t>
            </a:r>
            <a:r>
              <a:rPr lang="en-US">
                <a:hlinkClick r:id="rId3"/>
              </a:rPr>
              <a:t>https://ncconnect.sharepoint.com/:w:/r/sites/IVPBranchTeam/_layouts/15/doc2.aspx?sourcedoc=%7B44992547-ef1a-4334-9ffa-7c74fdbcbcb4%7D&amp;action=edit&amp;wdLOR=c03E1B39F-54A2-49D7-BA32-FAB42CC8719B&amp;wdPid=1fe52ddc&amp;cid=fb30024b-3194-42f9-b83a-c32747262511</a:t>
            </a:r>
            <a:r>
              <a:rPr lang="en-US"/>
              <a:t> </a:t>
            </a:r>
            <a:endParaRPr lang="en-US">
              <a:cs typeface="Calibri"/>
            </a:endParaRPr>
          </a:p>
        </p:txBody>
      </p:sp>
      <p:sp>
        <p:nvSpPr>
          <p:cNvPr id="4" name="Slide Number Placeholder 3"/>
          <p:cNvSpPr>
            <a:spLocks noGrp="1"/>
          </p:cNvSpPr>
          <p:nvPr>
            <p:ph type="sldNum" sz="quarter" idx="5"/>
          </p:nvPr>
        </p:nvSpPr>
        <p:spPr/>
        <p:txBody>
          <a:bodyPr/>
          <a:lstStyle/>
          <a:p>
            <a:fld id="{55B07528-FE58-4C2F-8CC9-000AF7C9C510}" type="slidenum">
              <a:rPr lang="en-US"/>
              <a:t>32</a:t>
            </a:fld>
            <a:endParaRPr lang="en-US"/>
          </a:p>
        </p:txBody>
      </p:sp>
    </p:spTree>
    <p:extLst>
      <p:ext uri="{BB962C8B-B14F-4D97-AF65-F5344CB8AC3E}">
        <p14:creationId xmlns:p14="http://schemas.microsoft.com/office/powerpoint/2010/main" val="38175252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a:t>The Metric Summary Table provides an at-a-glance look at each of the 14 metrics being tracked as part of the NC OAP. Metrics are divided into five strategy areas: </a:t>
            </a:r>
          </a:p>
          <a:p>
            <a:r>
              <a:rPr lang="en-US"/>
              <a:t>Reduce Death/ED Outcomes</a:t>
            </a:r>
          </a:p>
          <a:p>
            <a:r>
              <a:rPr lang="en-US"/>
              <a:t>Reduce oversupply of prescription opioids</a:t>
            </a:r>
          </a:p>
          <a:p>
            <a:r>
              <a:rPr lang="en-US"/>
              <a:t>Reduce diversion/flow of illicit drugs</a:t>
            </a:r>
          </a:p>
          <a:p>
            <a:r>
              <a:rPr lang="en-US"/>
              <a:t>Increase access to naloxone</a:t>
            </a:r>
          </a:p>
          <a:p>
            <a:r>
              <a:rPr lang="en-US"/>
              <a:t>Treatment and recovery</a:t>
            </a:r>
          </a:p>
          <a:p>
            <a:endParaRPr lang="en-US"/>
          </a:p>
          <a:p>
            <a:r>
              <a:rPr lang="en-US"/>
              <a:t>Each metric is updated on a quarterly basis. This table gives the annual statewide data for 2016 and 2017.</a:t>
            </a:r>
          </a:p>
          <a:p>
            <a:endParaRPr lang="en-US"/>
          </a:p>
          <a:p>
            <a:r>
              <a:rPr lang="en-US"/>
              <a:t>The OAP Data Dashboard tracks the most recent quarter and year to date (YTD) provisional data are displayed in the Metric Summary Table.</a:t>
            </a:r>
          </a:p>
          <a:p>
            <a:pPr defTabSz="931774">
              <a:defRPr/>
            </a:pPr>
            <a:r>
              <a:rPr lang="en-US"/>
              <a:t>Data are available on the dashboard for the state and at a county and regional level. NC Opioid Action Plan (OAP) Data Dashboard: https://injuryfreenc.shinyapps.io/OpioidActionPlan/</a:t>
            </a:r>
          </a:p>
        </p:txBody>
      </p:sp>
      <p:sp>
        <p:nvSpPr>
          <p:cNvPr id="4" name="Slide Number Placeholder 3"/>
          <p:cNvSpPr>
            <a:spLocks noGrp="1"/>
          </p:cNvSpPr>
          <p:nvPr>
            <p:ph type="sldNum" sz="quarter" idx="10"/>
          </p:nvPr>
        </p:nvSpPr>
        <p:spPr/>
        <p:txBody>
          <a:bodyPr/>
          <a:lstStyle/>
          <a:p>
            <a:pPr defTabSz="465141">
              <a:defRPr/>
            </a:pPr>
            <a:fld id="{AA12D329-6C98-4BF4-98CA-0D7B10181FC4}" type="slidenum">
              <a:rPr lang="en-US">
                <a:solidFill>
                  <a:prstClr val="black"/>
                </a:solidFill>
                <a:latin typeface="Calibri"/>
              </a:rPr>
              <a:pPr defTabSz="465141">
                <a:defRPr/>
              </a:pPr>
              <a:t>46</a:t>
            </a:fld>
            <a:endParaRPr lang="en-US">
              <a:solidFill>
                <a:prstClr val="black"/>
              </a:solidFill>
              <a:latin typeface="Calibri"/>
            </a:endParaRPr>
          </a:p>
        </p:txBody>
      </p:sp>
    </p:spTree>
    <p:extLst>
      <p:ext uri="{BB962C8B-B14F-4D97-AF65-F5344CB8AC3E}">
        <p14:creationId xmlns:p14="http://schemas.microsoft.com/office/powerpoint/2010/main" val="42175274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a:t>The Metric Summary Table provides an at-a-glance look at each of the 14 metrics being tracked as part of the NC OAP. Metrics are divided into five strategy areas: </a:t>
            </a:r>
          </a:p>
          <a:p>
            <a:r>
              <a:rPr lang="en-US"/>
              <a:t>Reduce Death/ED Outcomes</a:t>
            </a:r>
          </a:p>
          <a:p>
            <a:r>
              <a:rPr lang="en-US"/>
              <a:t>Reduce oversupply of prescription opioids</a:t>
            </a:r>
          </a:p>
          <a:p>
            <a:r>
              <a:rPr lang="en-US"/>
              <a:t>Reduce diversion/flow of illicit drugs</a:t>
            </a:r>
          </a:p>
          <a:p>
            <a:r>
              <a:rPr lang="en-US"/>
              <a:t>Increase access to naloxone</a:t>
            </a:r>
          </a:p>
          <a:p>
            <a:r>
              <a:rPr lang="en-US"/>
              <a:t>Treatment and recovery</a:t>
            </a:r>
          </a:p>
          <a:p>
            <a:endParaRPr lang="en-US"/>
          </a:p>
          <a:p>
            <a:r>
              <a:rPr lang="en-US"/>
              <a:t>Each metric is updated on a quarterly basis. This table gives the annual statewide data for 2016 and 2017.</a:t>
            </a:r>
          </a:p>
          <a:p>
            <a:endParaRPr lang="en-US"/>
          </a:p>
          <a:p>
            <a:r>
              <a:rPr lang="en-US"/>
              <a:t>The OAP Data Dashboard tracks the most recent quarter and year to date (YTD) provisional data are displayed in the Metric Summary Table.</a:t>
            </a:r>
          </a:p>
          <a:p>
            <a:pPr defTabSz="931774">
              <a:defRPr/>
            </a:pPr>
            <a:r>
              <a:rPr lang="en-US"/>
              <a:t>Data are available on the dashboard for the state and at a county and regional level. NC Opioid Action Plan (OAP) Data Dashboard: https://injuryfreenc.shinyapps.io/OpioidActionPlan/</a:t>
            </a:r>
          </a:p>
        </p:txBody>
      </p:sp>
      <p:sp>
        <p:nvSpPr>
          <p:cNvPr id="4" name="Slide Number Placeholder 3"/>
          <p:cNvSpPr>
            <a:spLocks noGrp="1"/>
          </p:cNvSpPr>
          <p:nvPr>
            <p:ph type="sldNum" sz="quarter" idx="10"/>
          </p:nvPr>
        </p:nvSpPr>
        <p:spPr/>
        <p:txBody>
          <a:bodyPr/>
          <a:lstStyle/>
          <a:p>
            <a:pPr defTabSz="465141">
              <a:defRPr/>
            </a:pPr>
            <a:fld id="{AA12D329-6C98-4BF4-98CA-0D7B10181FC4}" type="slidenum">
              <a:rPr lang="en-US">
                <a:solidFill>
                  <a:prstClr val="black"/>
                </a:solidFill>
                <a:latin typeface="Calibri"/>
              </a:rPr>
              <a:pPr defTabSz="465141">
                <a:defRPr/>
              </a:pPr>
              <a:t>47</a:t>
            </a:fld>
            <a:endParaRPr lang="en-US">
              <a:solidFill>
                <a:prstClr val="black"/>
              </a:solidFill>
              <a:latin typeface="Calibri"/>
            </a:endParaRPr>
          </a:p>
        </p:txBody>
      </p:sp>
    </p:spTree>
    <p:extLst>
      <p:ext uri="{BB962C8B-B14F-4D97-AF65-F5344CB8AC3E}">
        <p14:creationId xmlns:p14="http://schemas.microsoft.com/office/powerpoint/2010/main" val="38670964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From Shabbar </a:t>
            </a:r>
            <a:r>
              <a:rPr lang="en-US" err="1">
                <a:cs typeface="Calibri"/>
              </a:rPr>
              <a:t>Ranapurwala</a:t>
            </a:r>
            <a:r>
              <a:rPr lang="en-US">
                <a:cs typeface="Calibri"/>
              </a:rPr>
              <a:t> – key point is there is a much bigger increase in opioid overdose deaths with synthetic narcotics compared to heroin and commonly prescribed opioid overdose death (OOD) rates. </a:t>
            </a:r>
          </a:p>
          <a:p>
            <a:r>
              <a:rPr lang="en-US">
                <a:cs typeface="Calibri"/>
              </a:rPr>
              <a:t>Main data points: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ea typeface="+mn-lt"/>
                <a:cs typeface="+mn-lt"/>
              </a:rPr>
              <a:t>-The OOD rate in the NC general population decreased by 10.1% from 2017 to 2018. However, among FIPs the OOD rates increased by 32% during the same period.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cs typeface="Calibri"/>
              </a:rPr>
              <a:t>- </a:t>
            </a:r>
            <a:r>
              <a:rPr lang="en-US">
                <a:ea typeface="+mn-lt"/>
                <a:cs typeface="+mn-lt"/>
              </a:rPr>
              <a:t>Of the 17,422 out-of-prison deaths among 259,861 formerly incarcerated persons (FIPs) released from incarceration between 2000-2018, 2,078 (11.1%) died of OODs. </a:t>
            </a:r>
            <a:endParaRPr lang="en-US">
              <a:cs typeface="Calibri"/>
            </a:endParaRPr>
          </a:p>
          <a:p>
            <a:r>
              <a:rPr lang="en-US">
                <a:cs typeface="Calibri"/>
              </a:rPr>
              <a:t>Additional data:</a:t>
            </a:r>
            <a:endParaRPr lang="en-US"/>
          </a:p>
          <a:p>
            <a:r>
              <a:rPr lang="en-US"/>
              <a:t>The 2016-2018 standardized post-release synthetic narcotics (mainly fentanyl and its analogs) OOD rate among FIPs was 619/100,000PY (95% CI: 381, 857) at 2-weeks post-release, 249/100,000 PY (95% CI: 213, 285) at 1-year post-release, and 224 (95% CI: 196, 253) at complete follow-up post-release. The comparable heroin and commonly prescribed OOD rates were half or lower than those due to synthetic narcotics. </a:t>
            </a:r>
          </a:p>
          <a:p>
            <a:r>
              <a:rPr lang="en-US"/>
              <a:t>Similarly, the 2016-2018 standardized mortality ratios (SMR) for synthetic narcotics OOD rates among FIPs were 50.3 (95% CI: 30.9, 69.6), 20.2 (95% CI: 17.3, 23.2), and 18.2 (95% CI: 15.9, 20.5) at 2-weeks, 1-year, and complete follow-up post-release, respectively. This is a large increase compared to 2000-2015 along with corresponding decreases in heroin and commonly prescribed OOD rates.</a:t>
            </a:r>
          </a:p>
          <a:p>
            <a:endParaRPr lang="en-US">
              <a:cs typeface="Calibri"/>
            </a:endParaRPr>
          </a:p>
        </p:txBody>
      </p:sp>
      <p:sp>
        <p:nvSpPr>
          <p:cNvPr id="4" name="Slide Number Placeholder 3"/>
          <p:cNvSpPr>
            <a:spLocks noGrp="1"/>
          </p:cNvSpPr>
          <p:nvPr>
            <p:ph type="sldNum" sz="quarter" idx="5"/>
          </p:nvPr>
        </p:nvSpPr>
        <p:spPr/>
        <p:txBody>
          <a:bodyPr/>
          <a:lstStyle/>
          <a:p>
            <a:fld id="{55B07528-FE58-4C2F-8CC9-000AF7C9C510}" type="slidenum">
              <a:rPr lang="en-US"/>
              <a:t>50</a:t>
            </a:fld>
            <a:endParaRPr lang="en-US"/>
          </a:p>
        </p:txBody>
      </p:sp>
    </p:spTree>
    <p:extLst>
      <p:ext uri="{BB962C8B-B14F-4D97-AF65-F5344CB8AC3E}">
        <p14:creationId xmlns:p14="http://schemas.microsoft.com/office/powerpoint/2010/main" val="22524463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55B07528-FE58-4C2F-8CC9-000AF7C9C510}" type="slidenum">
              <a:rPr lang="en-US"/>
              <a:t>51</a:t>
            </a:fld>
            <a:endParaRPr lang="en-US"/>
          </a:p>
        </p:txBody>
      </p:sp>
    </p:spTree>
    <p:extLst>
      <p:ext uri="{BB962C8B-B14F-4D97-AF65-F5344CB8AC3E}">
        <p14:creationId xmlns:p14="http://schemas.microsoft.com/office/powerpoint/2010/main" val="34116320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52</a:t>
            </a:fld>
            <a:endParaRPr lang="en-US"/>
          </a:p>
        </p:txBody>
      </p:sp>
    </p:spTree>
    <p:extLst>
      <p:ext uri="{BB962C8B-B14F-4D97-AF65-F5344CB8AC3E}">
        <p14:creationId xmlns:p14="http://schemas.microsoft.com/office/powerpoint/2010/main" val="1728622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8219E3-2FB0-4A13-9CB9-9C2B7093BE5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875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In 2020, ED visits for opioid overdoses </a:t>
            </a:r>
            <a:r>
              <a:rPr lang="en-US" b="1">
                <a:cs typeface="Calibri"/>
              </a:rPr>
              <a:t>increased 24%</a:t>
            </a:r>
            <a:endParaRPr lang="en-US"/>
          </a:p>
          <a:p>
            <a:r>
              <a:rPr lang="en-US">
                <a:cs typeface="Calibri"/>
              </a:rPr>
              <a:t>As of March 2021, we are still seeing a 22% increase in ED visits for opioid overdose </a:t>
            </a:r>
            <a:endParaRPr lang="en-US"/>
          </a:p>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6</a:t>
            </a:fld>
            <a:endParaRPr lang="en-US"/>
          </a:p>
        </p:txBody>
      </p:sp>
    </p:spTree>
    <p:extLst>
      <p:ext uri="{BB962C8B-B14F-4D97-AF65-F5344CB8AC3E}">
        <p14:creationId xmlns:p14="http://schemas.microsoft.com/office/powerpoint/2010/main" val="301562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Main point: Rates highest for AI and whites; rates increasing faster for minority pops in recent years (more on next slide); whites had sharp increase earlier in epidemic (2014-2017 and now leveling out/slight decrease) while other pops are increasing steadily still</a:t>
            </a:r>
          </a:p>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8</a:t>
            </a:fld>
            <a:endParaRPr lang="en-US"/>
          </a:p>
        </p:txBody>
      </p:sp>
    </p:spTree>
    <p:extLst>
      <p:ext uri="{BB962C8B-B14F-4D97-AF65-F5344CB8AC3E}">
        <p14:creationId xmlns:p14="http://schemas.microsoft.com/office/powerpoint/2010/main" val="3780415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a:t>Another option for cover slide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8219E3-2FB0-4A13-9CB9-9C2B7093BE5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4337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Expected 2024 Q4 is now 755. Showing a 10% decrease for the goal (680). A 20% would be 604.</a:t>
            </a:r>
          </a:p>
          <a:p>
            <a:endParaRPr lang="en-US"/>
          </a:p>
        </p:txBody>
      </p:sp>
      <p:sp>
        <p:nvSpPr>
          <p:cNvPr id="4" name="Slide Number Placeholder 3"/>
          <p:cNvSpPr>
            <a:spLocks noGrp="1"/>
          </p:cNvSpPr>
          <p:nvPr>
            <p:ph type="sldNum" sz="quarter" idx="5"/>
          </p:nvPr>
        </p:nvSpPr>
        <p:spPr/>
        <p:txBody>
          <a:bodyPr/>
          <a:lstStyle/>
          <a:p>
            <a:fld id="{55B07528-FE58-4C2F-8CC9-000AF7C9C510}" type="slidenum">
              <a:rPr lang="en-US" smtClean="0"/>
              <a:t>10</a:t>
            </a:fld>
            <a:endParaRPr lang="en-US"/>
          </a:p>
        </p:txBody>
      </p:sp>
    </p:spTree>
    <p:extLst>
      <p:ext uri="{BB962C8B-B14F-4D97-AF65-F5344CB8AC3E}">
        <p14:creationId xmlns:p14="http://schemas.microsoft.com/office/powerpoint/2010/main" val="385140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8219E3-2FB0-4A13-9CB9-9C2B7093BE5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2221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https://pubmed.ncbi.nlm.nih.gov/32485658/</a:t>
            </a:r>
          </a:p>
        </p:txBody>
      </p:sp>
      <p:sp>
        <p:nvSpPr>
          <p:cNvPr id="4" name="Slide Number Placeholder 3"/>
          <p:cNvSpPr>
            <a:spLocks noGrp="1"/>
          </p:cNvSpPr>
          <p:nvPr>
            <p:ph type="sldNum" sz="quarter" idx="5"/>
          </p:nvPr>
        </p:nvSpPr>
        <p:spPr/>
        <p:txBody>
          <a:bodyPr/>
          <a:lstStyle/>
          <a:p>
            <a:fld id="{55B07528-FE58-4C2F-8CC9-000AF7C9C510}" type="slidenum">
              <a:rPr lang="en-US"/>
              <a:t>13</a:t>
            </a:fld>
            <a:endParaRPr lang="en-US"/>
          </a:p>
        </p:txBody>
      </p:sp>
    </p:spTree>
    <p:extLst>
      <p:ext uri="{BB962C8B-B14F-4D97-AF65-F5344CB8AC3E}">
        <p14:creationId xmlns:p14="http://schemas.microsoft.com/office/powerpoint/2010/main" val="244989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5"/>
            <a:ext cx="6270922" cy="2098226"/>
          </a:xfrm>
        </p:spPr>
        <p:txBody>
          <a:bodyPr anchor="b">
            <a:noAutofit/>
          </a:bodyPr>
          <a:lstStyle>
            <a:lvl1pPr algn="ctr">
              <a:defRPr sz="60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2009931" y="3956281"/>
            <a:ext cx="5123755" cy="1086237"/>
          </a:xfrm>
        </p:spPr>
        <p:txBody>
          <a:bodyPr>
            <a:normAutofit/>
          </a:bodyPr>
          <a:lstStyle>
            <a:lvl1pPr marL="0" indent="0" algn="ctr">
              <a:lnSpc>
                <a:spcPct val="112000"/>
              </a:lnSpc>
              <a:spcBef>
                <a:spcPts val="0"/>
              </a:spcBef>
              <a:spcAft>
                <a:spcPts val="0"/>
              </a:spcAft>
              <a:buNone/>
              <a:defRPr sz="1800">
                <a:solidFill>
                  <a:schemeClr val="bg2"/>
                </a:solidFill>
              </a:defRPr>
            </a:lvl1pPr>
            <a:lvl2pPr marL="342886" indent="0" algn="ctr">
              <a:buNone/>
              <a:defRPr sz="1500"/>
            </a:lvl2pPr>
            <a:lvl3pPr marL="685773" indent="0" algn="ctr">
              <a:buNone/>
              <a:defRPr sz="1350"/>
            </a:lvl3pPr>
            <a:lvl4pPr marL="1028659" indent="0" algn="ctr">
              <a:buNone/>
              <a:defRPr sz="1200"/>
            </a:lvl4pPr>
            <a:lvl5pPr marL="1371545" indent="0" algn="ctr">
              <a:buNone/>
              <a:defRPr sz="1200"/>
            </a:lvl5pPr>
            <a:lvl6pPr marL="1714431" indent="0" algn="ctr">
              <a:buNone/>
              <a:defRPr sz="1200"/>
            </a:lvl6pPr>
            <a:lvl7pPr marL="2057318" indent="0" algn="ctr">
              <a:buNone/>
              <a:defRPr sz="1200"/>
            </a:lvl7pPr>
            <a:lvl8pPr marL="2400204" indent="0" algn="ctr">
              <a:buNone/>
              <a:defRPr sz="1200"/>
            </a:lvl8pPr>
            <a:lvl9pPr marL="274309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6594EE46-5B81-45A6-8760-FA0882E15252}" type="datetimeFigureOut">
              <a:rPr lang="en-US" smtClean="0"/>
              <a:t>5/5/2021</a:t>
            </a:fld>
            <a:endParaRPr lang="en-US"/>
          </a:p>
        </p:txBody>
      </p:sp>
      <p:sp>
        <p:nvSpPr>
          <p:cNvPr id="5" name="Footer Placeholder 4"/>
          <p:cNvSpPr>
            <a:spLocks noGrp="1"/>
          </p:cNvSpPr>
          <p:nvPr>
            <p:ph type="ftr" sz="quarter" idx="11"/>
          </p:nvPr>
        </p:nvSpPr>
        <p:spPr>
          <a:xfrm>
            <a:off x="1938042"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3" y="6453386"/>
            <a:ext cx="1197219" cy="404614"/>
          </a:xfrm>
        </p:spPr>
        <p:txBody>
          <a:bodyPr/>
          <a:lstStyle>
            <a:lvl1pPr>
              <a:defRPr baseline="0">
                <a:solidFill>
                  <a:schemeClr val="tx2"/>
                </a:solidFill>
              </a:defRPr>
            </a:lvl1pPr>
          </a:lstStyle>
          <a:p>
            <a:fld id="{BAB3D224-EE73-4EA3-8CF9-BCE498A923F6}" type="slidenum">
              <a:rPr lang="en-US" smtClean="0"/>
              <a:t>‹#›</a:t>
            </a:fld>
            <a:endParaRPr lang="en-US"/>
          </a:p>
        </p:txBody>
      </p:sp>
      <p:grpSp>
        <p:nvGrpSpPr>
          <p:cNvPr id="8" name="Group 7"/>
          <p:cNvGrpSpPr/>
          <p:nvPr/>
        </p:nvGrpSpPr>
        <p:grpSpPr>
          <a:xfrm>
            <a:off x="564644" y="744470"/>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680674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28700" y="2295527"/>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4EE46-5B81-45A6-8760-FA0882E15252}"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13300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28701"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4EE46-5B81-45A6-8760-FA0882E15252}"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4228035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4">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0" y="347959"/>
            <a:ext cx="9144000" cy="1069680"/>
          </a:xfrm>
          <a:prstGeom prst="rect">
            <a:avLst/>
          </a:prstGeom>
        </p:spPr>
        <p:txBody>
          <a:bodyPr anchor="ctr"/>
          <a:lstStyle>
            <a:lvl1pPr algn="ctr">
              <a:defRPr sz="3000">
                <a:solidFill>
                  <a:schemeClr val="tx1"/>
                </a:solidFill>
              </a:defRPr>
            </a:lvl1pPr>
          </a:lstStyle>
          <a:p>
            <a:r>
              <a:rPr lang="en-US"/>
              <a:t>Click to add title</a:t>
            </a:r>
          </a:p>
        </p:txBody>
      </p:sp>
      <p:sp>
        <p:nvSpPr>
          <p:cNvPr id="7" name="Text Placeholder 7"/>
          <p:cNvSpPr>
            <a:spLocks noGrp="1"/>
          </p:cNvSpPr>
          <p:nvPr>
            <p:ph type="body" sz="quarter" idx="13" hasCustomPrompt="1"/>
          </p:nvPr>
        </p:nvSpPr>
        <p:spPr>
          <a:xfrm>
            <a:off x="0" y="6324602"/>
            <a:ext cx="9144000" cy="533399"/>
          </a:xfrm>
          <a:prstGeom prst="rect">
            <a:avLst/>
          </a:prstGeom>
        </p:spPr>
        <p:txBody>
          <a:bodyPr lIns="274320" tIns="137160" rIns="274320" bIns="137160" anchor="b"/>
          <a:lstStyle>
            <a:lvl1pPr marL="0" indent="0">
              <a:buNone/>
              <a:defRPr sz="1050" b="1" baseline="0">
                <a:solidFill>
                  <a:schemeClr val="tx1"/>
                </a:solidFill>
                <a:latin typeface="+mn-lt"/>
                <a:cs typeface="Helvetica" panose="020B0604020202020204" pitchFamily="34" charset="0"/>
              </a:defRPr>
            </a:lvl1pPr>
            <a:lvl2pPr marL="296466" indent="0">
              <a:buNone/>
              <a:defRPr sz="1050" b="1"/>
            </a:lvl2pPr>
            <a:lvl3pPr marL="601266" indent="0">
              <a:buNone/>
              <a:defRPr sz="1050" b="1"/>
            </a:lvl3pPr>
            <a:lvl4pPr marL="897731" indent="0">
              <a:buNone/>
              <a:defRPr sz="1050" b="1"/>
            </a:lvl4pPr>
            <a:lvl5pPr marL="1201340" indent="0">
              <a:buNone/>
              <a:defRPr sz="1050" b="1"/>
            </a:lvl5pPr>
          </a:lstStyle>
          <a:p>
            <a:pPr lvl="0"/>
            <a:r>
              <a:rPr lang="en-US"/>
              <a:t>Reference.</a:t>
            </a:r>
          </a:p>
        </p:txBody>
      </p:sp>
    </p:spTree>
    <p:extLst>
      <p:ext uri="{BB962C8B-B14F-4D97-AF65-F5344CB8AC3E}">
        <p14:creationId xmlns:p14="http://schemas.microsoft.com/office/powerpoint/2010/main" val="2803490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4EE46-5B81-45A6-8760-FA0882E15252}" type="datetimeFigureOut">
              <a:rPr lang="en-US" smtClean="0"/>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3150802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2"/>
            <a:ext cx="7209728" cy="2852737"/>
          </a:xfrm>
        </p:spPr>
        <p:txBody>
          <a:bodyPr anchor="b">
            <a:normAutofit/>
          </a:bodyPr>
          <a:lstStyle>
            <a:lvl1pPr algn="r">
              <a:defRPr sz="6000" cap="all" baseline="0">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573769" y="4216329"/>
            <a:ext cx="7209728" cy="1143324"/>
          </a:xfrm>
        </p:spPr>
        <p:txBody>
          <a:bodyPr/>
          <a:lstStyle>
            <a:lvl1pPr marL="0" indent="0" algn="r">
              <a:lnSpc>
                <a:spcPct val="112000"/>
              </a:lnSpc>
              <a:spcBef>
                <a:spcPts val="0"/>
              </a:spcBef>
              <a:spcAft>
                <a:spcPts val="0"/>
              </a:spcAft>
              <a:buNone/>
              <a:defRPr sz="1800">
                <a:solidFill>
                  <a:schemeClr val="tx2"/>
                </a:solidFill>
              </a:defRPr>
            </a:lvl1pPr>
            <a:lvl2pPr marL="342886" indent="0">
              <a:buNone/>
              <a:defRPr sz="1500">
                <a:solidFill>
                  <a:schemeClr val="tx1">
                    <a:tint val="75000"/>
                  </a:schemeClr>
                </a:solidFill>
              </a:defRPr>
            </a:lvl2pPr>
            <a:lvl3pPr marL="685773" indent="0">
              <a:buNone/>
              <a:defRPr sz="1350">
                <a:solidFill>
                  <a:schemeClr val="tx1">
                    <a:tint val="75000"/>
                  </a:schemeClr>
                </a:solidFill>
              </a:defRPr>
            </a:lvl3pPr>
            <a:lvl4pPr marL="1028659" indent="0">
              <a:buNone/>
              <a:defRPr sz="1200">
                <a:solidFill>
                  <a:schemeClr val="tx1">
                    <a:tint val="75000"/>
                  </a:schemeClr>
                </a:solidFill>
              </a:defRPr>
            </a:lvl4pPr>
            <a:lvl5pPr marL="1371545" indent="0">
              <a:buNone/>
              <a:defRPr sz="1200">
                <a:solidFill>
                  <a:schemeClr val="tx1">
                    <a:tint val="75000"/>
                  </a:schemeClr>
                </a:solidFill>
              </a:defRPr>
            </a:lvl5pPr>
            <a:lvl6pPr marL="1714431" indent="0">
              <a:buNone/>
              <a:defRPr sz="1200">
                <a:solidFill>
                  <a:schemeClr val="tx1">
                    <a:tint val="75000"/>
                  </a:schemeClr>
                </a:solidFill>
              </a:defRPr>
            </a:lvl6pPr>
            <a:lvl7pPr marL="2057318" indent="0">
              <a:buNone/>
              <a:defRPr sz="1200">
                <a:solidFill>
                  <a:schemeClr val="tx1">
                    <a:tint val="75000"/>
                  </a:schemeClr>
                </a:solidFill>
              </a:defRPr>
            </a:lvl7pPr>
            <a:lvl8pPr marL="2400204" indent="0">
              <a:buNone/>
              <a:defRPr sz="1200">
                <a:solidFill>
                  <a:schemeClr val="tx1">
                    <a:tint val="75000"/>
                  </a:schemeClr>
                </a:solidFill>
              </a:defRPr>
            </a:lvl8pPr>
            <a:lvl9pPr marL="274309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4182" y="6453386"/>
            <a:ext cx="1216807" cy="404614"/>
          </a:xfrm>
        </p:spPr>
        <p:txBody>
          <a:bodyPr/>
          <a:lstStyle>
            <a:lvl1pPr>
              <a:defRPr>
                <a:solidFill>
                  <a:schemeClr val="tx2"/>
                </a:solidFill>
              </a:defRPr>
            </a:lvl1pPr>
          </a:lstStyle>
          <a:p>
            <a:fld id="{6594EE46-5B81-45A6-8760-FA0882E15252}" type="datetimeFigureOut">
              <a:rPr lang="en-US" smtClean="0"/>
              <a:t>5/5/2021</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3" y="6453386"/>
            <a:ext cx="1197219" cy="404614"/>
          </a:xfrm>
        </p:spPr>
        <p:txBody>
          <a:bodyPr/>
          <a:lstStyle>
            <a:lvl1pPr>
              <a:defRPr>
                <a:solidFill>
                  <a:schemeClr val="tx2"/>
                </a:solidFill>
              </a:defRPr>
            </a:lvl1pPr>
          </a:lstStyle>
          <a:p>
            <a:fld id="{BAB3D224-EE73-4EA3-8CF9-BCE498A923F6}"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26579361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Content Placeholder 2"/>
          <p:cNvSpPr>
            <a:spLocks noGrp="1"/>
          </p:cNvSpPr>
          <p:nvPr>
            <p:ph sz="half" idx="1"/>
          </p:nvPr>
        </p:nvSpPr>
        <p:spPr>
          <a:xfrm>
            <a:off x="1028700" y="2286001"/>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94052" y="2286001"/>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4EE46-5B81-45A6-8760-FA0882E15252}" type="datetimeFigureOut">
              <a:rPr lang="en-US" smtClean="0"/>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4241535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886" indent="0">
              <a:buNone/>
              <a:defRPr sz="1500" b="1"/>
            </a:lvl2pPr>
            <a:lvl3pPr marL="685773" indent="0">
              <a:buNone/>
              <a:defRPr sz="1350" b="1"/>
            </a:lvl3pPr>
            <a:lvl4pPr marL="1028659" indent="0">
              <a:buNone/>
              <a:defRPr sz="1200" b="1"/>
            </a:lvl4pPr>
            <a:lvl5pPr marL="1371545" indent="0">
              <a:buNone/>
              <a:defRPr sz="1200" b="1"/>
            </a:lvl5pPr>
            <a:lvl6pPr marL="1714431" indent="0">
              <a:buNone/>
              <a:defRPr sz="1200" b="1"/>
            </a:lvl6pPr>
            <a:lvl7pPr marL="2057318" indent="0">
              <a:buNone/>
              <a:defRPr sz="1200" b="1"/>
            </a:lvl7pPr>
            <a:lvl8pPr marL="2400204" indent="0">
              <a:buNone/>
              <a:defRPr sz="1200" b="1"/>
            </a:lvl8pPr>
            <a:lvl9pPr marL="274309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1" y="3305209"/>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886" indent="0">
              <a:buNone/>
              <a:defRPr sz="1500" b="1"/>
            </a:lvl2pPr>
            <a:lvl3pPr marL="685773" indent="0">
              <a:buNone/>
              <a:defRPr sz="1350" b="1"/>
            </a:lvl3pPr>
            <a:lvl4pPr marL="1028659" indent="0">
              <a:buNone/>
              <a:defRPr sz="1200" b="1"/>
            </a:lvl4pPr>
            <a:lvl5pPr marL="1371545" indent="0">
              <a:buNone/>
              <a:defRPr sz="1200" b="1"/>
            </a:lvl5pPr>
            <a:lvl6pPr marL="1714431" indent="0">
              <a:buNone/>
              <a:defRPr sz="1200" b="1"/>
            </a:lvl6pPr>
            <a:lvl7pPr marL="2057318" indent="0">
              <a:buNone/>
              <a:defRPr sz="1200" b="1"/>
            </a:lvl7pPr>
            <a:lvl8pPr marL="2400204" indent="0">
              <a:buNone/>
              <a:defRPr sz="1200" b="1"/>
            </a:lvl8pPr>
            <a:lvl9pPr marL="274309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9"/>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94EE46-5B81-45A6-8760-FA0882E15252}" type="datetimeFigureOut">
              <a:rPr lang="en-US" smtClean="0"/>
              <a:t>5/5/2021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545511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94EE46-5B81-45A6-8760-FA0882E15252}" type="datetimeFigureOut">
              <a:rPr lang="en-US" smtClean="0"/>
              <a:t>5/5/2021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3739911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4EE46-5B81-45A6-8760-FA0882E15252}" type="datetimeFigureOut">
              <a:rPr lang="en-US" smtClean="0"/>
              <a:t>5/5/2021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B3D224-EE73-4EA3-8CF9-BCE498A923F6}" type="slidenum">
              <a:rPr lang="en-US" smtClean="0"/>
              <a:t>‹#›</a:t>
            </a:fld>
            <a:endParaRPr lang="en-US"/>
          </a:p>
        </p:txBody>
      </p:sp>
    </p:spTree>
    <p:extLst>
      <p:ext uri="{BB962C8B-B14F-4D97-AF65-F5344CB8AC3E}">
        <p14:creationId xmlns:p14="http://schemas.microsoft.com/office/powerpoint/2010/main" val="2563839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2925" y="2856345"/>
            <a:ext cx="2891790" cy="3011056"/>
          </a:xfrm>
        </p:spPr>
        <p:txBody>
          <a:bodyPr>
            <a:normAutofit/>
          </a:bodyPr>
          <a:lstStyle>
            <a:lvl1pPr marL="0" indent="0">
              <a:lnSpc>
                <a:spcPct val="113000"/>
              </a:lnSpc>
              <a:spcBef>
                <a:spcPts val="0"/>
              </a:spcBef>
              <a:spcAft>
                <a:spcPts val="1500"/>
              </a:spcAft>
              <a:buNone/>
              <a:defRPr sz="1600"/>
            </a:lvl1pPr>
            <a:lvl2pPr marL="342886" indent="0">
              <a:buNone/>
              <a:defRPr sz="1050"/>
            </a:lvl2pPr>
            <a:lvl3pPr marL="685773" indent="0">
              <a:buNone/>
              <a:defRPr sz="900"/>
            </a:lvl3pPr>
            <a:lvl4pPr marL="1028659" indent="0">
              <a:buNone/>
              <a:defRPr sz="750"/>
            </a:lvl4pPr>
            <a:lvl5pPr marL="1371545" indent="0">
              <a:buNone/>
              <a:defRPr sz="750"/>
            </a:lvl5pPr>
            <a:lvl6pPr marL="1714431" indent="0">
              <a:buNone/>
              <a:defRPr sz="750"/>
            </a:lvl6pPr>
            <a:lvl7pPr marL="2057318" indent="0">
              <a:buNone/>
              <a:defRPr sz="750"/>
            </a:lvl7pPr>
            <a:lvl8pPr marL="2400204" indent="0">
              <a:buNone/>
              <a:defRPr sz="750"/>
            </a:lvl8pPr>
            <a:lvl9pPr marL="274309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6" y="6453386"/>
            <a:ext cx="903429" cy="404614"/>
          </a:xfrm>
        </p:spPr>
        <p:txBody>
          <a:bodyPr/>
          <a:lstStyle>
            <a:lvl1pPr>
              <a:defRPr>
                <a:solidFill>
                  <a:schemeClr val="tx2"/>
                </a:solidFill>
              </a:defRPr>
            </a:lvl1pPr>
          </a:lstStyle>
          <a:p>
            <a:fld id="{6594EE46-5B81-45A6-8760-FA0882E15252}" type="datetimeFigureOut">
              <a:rPr lang="en-US" smtClean="0"/>
              <a:t>5/5/2021</a:t>
            </a:fld>
            <a:endParaRPr lang="en-US"/>
          </a:p>
        </p:txBody>
      </p:sp>
      <p:sp>
        <p:nvSpPr>
          <p:cNvPr id="6" name="Footer Placeholder 5"/>
          <p:cNvSpPr>
            <a:spLocks noGrp="1"/>
          </p:cNvSpPr>
          <p:nvPr>
            <p:ph type="ftr" sz="quarter" idx="11"/>
          </p:nvPr>
        </p:nvSpPr>
        <p:spPr>
          <a:xfrm>
            <a:off x="1654460"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BAB3D224-EE73-4EA3-8CF9-BCE498A923F6}"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93702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p>
        </p:txBody>
      </p:sp>
      <p:sp>
        <p:nvSpPr>
          <p:cNvPr id="3" name="Picture Placeholder 2"/>
          <p:cNvSpPr>
            <a:spLocks noGrp="1" noChangeAspect="1"/>
          </p:cNvSpPr>
          <p:nvPr>
            <p:ph type="pic" idx="1"/>
          </p:nvPr>
        </p:nvSpPr>
        <p:spPr>
          <a:xfrm>
            <a:off x="4149090" y="2"/>
            <a:ext cx="4994910" cy="6857999"/>
          </a:xfrm>
        </p:spPr>
        <p:txBody>
          <a:bodyPr anchor="t">
            <a:normAutofit/>
          </a:bodyPr>
          <a:lstStyle>
            <a:lvl1pPr marL="0" indent="0">
              <a:buNone/>
              <a:defRPr sz="1500"/>
            </a:lvl1pPr>
            <a:lvl2pPr marL="342886" indent="0">
              <a:buNone/>
              <a:defRPr sz="1500"/>
            </a:lvl2pPr>
            <a:lvl3pPr marL="685773" indent="0">
              <a:buNone/>
              <a:defRPr sz="1500"/>
            </a:lvl3pPr>
            <a:lvl4pPr marL="1028659" indent="0">
              <a:buNone/>
              <a:defRPr sz="1500"/>
            </a:lvl4pPr>
            <a:lvl5pPr marL="1371545" indent="0">
              <a:buNone/>
              <a:defRPr sz="1500"/>
            </a:lvl5pPr>
            <a:lvl6pPr marL="1714431" indent="0">
              <a:buNone/>
              <a:defRPr sz="1500"/>
            </a:lvl6pPr>
            <a:lvl7pPr marL="2057318" indent="0">
              <a:buNone/>
              <a:defRPr sz="1500"/>
            </a:lvl7pPr>
            <a:lvl8pPr marL="2400204" indent="0">
              <a:buNone/>
              <a:defRPr sz="1500"/>
            </a:lvl8pPr>
            <a:lvl9pPr marL="2743090" indent="0">
              <a:buNone/>
              <a:defRPr sz="1500"/>
            </a:lvl9pPr>
          </a:lstStyle>
          <a:p>
            <a:r>
              <a:rPr lang="en-US"/>
              <a:t>Click icon to add picture</a:t>
            </a:r>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886" indent="0">
              <a:buNone/>
              <a:defRPr sz="1050"/>
            </a:lvl2pPr>
            <a:lvl3pPr marL="685773" indent="0">
              <a:buNone/>
              <a:defRPr sz="900"/>
            </a:lvl3pPr>
            <a:lvl4pPr marL="1028659" indent="0">
              <a:buNone/>
              <a:defRPr sz="750"/>
            </a:lvl4pPr>
            <a:lvl5pPr marL="1371545" indent="0">
              <a:buNone/>
              <a:defRPr sz="750"/>
            </a:lvl5pPr>
            <a:lvl6pPr marL="1714431" indent="0">
              <a:buNone/>
              <a:defRPr sz="750"/>
            </a:lvl6pPr>
            <a:lvl7pPr marL="2057318" indent="0">
              <a:buNone/>
              <a:defRPr sz="750"/>
            </a:lvl7pPr>
            <a:lvl8pPr marL="2400204" indent="0">
              <a:buNone/>
              <a:defRPr sz="750"/>
            </a:lvl8pPr>
            <a:lvl9pPr marL="274309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6" y="6453386"/>
            <a:ext cx="903429" cy="404614"/>
          </a:xfrm>
        </p:spPr>
        <p:txBody>
          <a:bodyPr/>
          <a:lstStyle>
            <a:lvl1pPr>
              <a:defRPr>
                <a:solidFill>
                  <a:schemeClr val="tx2"/>
                </a:solidFill>
              </a:defRPr>
            </a:lvl1pPr>
          </a:lstStyle>
          <a:p>
            <a:fld id="{6594EE46-5B81-45A6-8760-FA0882E15252}" type="datetimeFigureOut">
              <a:rPr lang="en-US" smtClean="0"/>
              <a:t>5/5/2021</a:t>
            </a:fld>
            <a:endParaRPr lang="en-US"/>
          </a:p>
        </p:txBody>
      </p:sp>
      <p:sp>
        <p:nvSpPr>
          <p:cNvPr id="6" name="Footer Placeholder 5"/>
          <p:cNvSpPr>
            <a:spLocks noGrp="1"/>
          </p:cNvSpPr>
          <p:nvPr>
            <p:ph type="ftr" sz="quarter" idx="11"/>
          </p:nvPr>
        </p:nvSpPr>
        <p:spPr>
          <a:xfrm>
            <a:off x="1654460"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BAB3D224-EE73-4EA3-8CF9-BCE498A923F6}"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297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42988"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87DE6118-2437-4B30-8E3C-4D2BE6020583}" type="datetimeFigureOut">
              <a:rPr lang="en-US" dirty="0"/>
              <a:pPr/>
              <a:t>5/5/2021</a:t>
            </a:fld>
            <a:endParaRPr lang="en-US"/>
          </a:p>
        </p:txBody>
      </p:sp>
      <p:sp>
        <p:nvSpPr>
          <p:cNvPr id="5" name="Footer Placeholder 4"/>
          <p:cNvSpPr>
            <a:spLocks noGrp="1"/>
          </p:cNvSpPr>
          <p:nvPr>
            <p:ph type="ftr" sz="quarter" idx="3"/>
          </p:nvPr>
        </p:nvSpPr>
        <p:spPr>
          <a:xfrm>
            <a:off x="2170174"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3"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69E57DC2-970A-4B3E-BB1C-7A09969E49DF}" type="slidenum">
              <a:rPr lang="en-US" dirty="0"/>
              <a:pPr/>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9088547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84" r:id="rId12"/>
  </p:sldLayoutIdLst>
  <p:hf sldNum="0" hdr="0" ftr="0" dt="0"/>
  <p:txStyles>
    <p:titleStyle>
      <a:lvl1pPr algn="l" defTabSz="685773"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33" indent="-384033" algn="l" defTabSz="685773"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363" indent="-384033" algn="l" defTabSz="685773"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545" indent="-384033" algn="l" defTabSz="685773"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727" indent="-384033" algn="l" defTabSz="685773"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5909" indent="-384033" algn="l" defTabSz="685773"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090" indent="-384033" algn="l" defTabSz="685773"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272" indent="-384033" algn="l" defTabSz="685773"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454" indent="-384033" algn="l" defTabSz="685773"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635" indent="-384033" algn="l" defTabSz="685773"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773" rtl="0" eaLnBrk="1" latinLnBrk="0" hangingPunct="1">
        <a:defRPr sz="1350" kern="1200">
          <a:solidFill>
            <a:schemeClr val="tx1"/>
          </a:solidFill>
          <a:latin typeface="+mn-lt"/>
          <a:ea typeface="+mn-ea"/>
          <a:cs typeface="+mn-cs"/>
        </a:defRPr>
      </a:lvl1pPr>
      <a:lvl2pPr marL="342886" algn="l" defTabSz="685773" rtl="0" eaLnBrk="1" latinLnBrk="0" hangingPunct="1">
        <a:defRPr sz="1350" kern="1200">
          <a:solidFill>
            <a:schemeClr val="tx1"/>
          </a:solidFill>
          <a:latin typeface="+mn-lt"/>
          <a:ea typeface="+mn-ea"/>
          <a:cs typeface="+mn-cs"/>
        </a:defRPr>
      </a:lvl2pPr>
      <a:lvl3pPr marL="685773" algn="l" defTabSz="685773" rtl="0" eaLnBrk="1" latinLnBrk="0" hangingPunct="1">
        <a:defRPr sz="1350" kern="1200">
          <a:solidFill>
            <a:schemeClr val="tx1"/>
          </a:solidFill>
          <a:latin typeface="+mn-lt"/>
          <a:ea typeface="+mn-ea"/>
          <a:cs typeface="+mn-cs"/>
        </a:defRPr>
      </a:lvl3pPr>
      <a:lvl4pPr marL="1028659" algn="l" defTabSz="685773" rtl="0" eaLnBrk="1" latinLnBrk="0" hangingPunct="1">
        <a:defRPr sz="1350" kern="1200">
          <a:solidFill>
            <a:schemeClr val="tx1"/>
          </a:solidFill>
          <a:latin typeface="+mn-lt"/>
          <a:ea typeface="+mn-ea"/>
          <a:cs typeface="+mn-cs"/>
        </a:defRPr>
      </a:lvl4pPr>
      <a:lvl5pPr marL="1371545" algn="l" defTabSz="685773" rtl="0" eaLnBrk="1" latinLnBrk="0" hangingPunct="1">
        <a:defRPr sz="1350" kern="1200">
          <a:solidFill>
            <a:schemeClr val="tx1"/>
          </a:solidFill>
          <a:latin typeface="+mn-lt"/>
          <a:ea typeface="+mn-ea"/>
          <a:cs typeface="+mn-cs"/>
        </a:defRPr>
      </a:lvl5pPr>
      <a:lvl6pPr marL="1714431" algn="l" defTabSz="685773" rtl="0" eaLnBrk="1" latinLnBrk="0" hangingPunct="1">
        <a:defRPr sz="1350" kern="1200">
          <a:solidFill>
            <a:schemeClr val="tx1"/>
          </a:solidFill>
          <a:latin typeface="+mn-lt"/>
          <a:ea typeface="+mn-ea"/>
          <a:cs typeface="+mn-cs"/>
        </a:defRPr>
      </a:lvl6pPr>
      <a:lvl7pPr marL="2057318" algn="l" defTabSz="685773" rtl="0" eaLnBrk="1" latinLnBrk="0" hangingPunct="1">
        <a:defRPr sz="1350" kern="1200">
          <a:solidFill>
            <a:schemeClr val="tx1"/>
          </a:solidFill>
          <a:latin typeface="+mn-lt"/>
          <a:ea typeface="+mn-ea"/>
          <a:cs typeface="+mn-cs"/>
        </a:defRPr>
      </a:lvl7pPr>
      <a:lvl8pPr marL="2400204" algn="l" defTabSz="685773" rtl="0" eaLnBrk="1" latinLnBrk="0" hangingPunct="1">
        <a:defRPr sz="1350" kern="1200">
          <a:solidFill>
            <a:schemeClr val="tx1"/>
          </a:solidFill>
          <a:latin typeface="+mn-lt"/>
          <a:ea typeface="+mn-ea"/>
          <a:cs typeface="+mn-cs"/>
        </a:defRPr>
      </a:lvl8pPr>
      <a:lvl9pPr marL="2743090" algn="l" defTabSz="68577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8" pos="5184">
          <p15:clr>
            <a:srgbClr val="F26B43"/>
          </p15:clr>
        </p15:guide>
        <p15:guide id="9" pos="702">
          <p15:clr>
            <a:srgbClr val="F26B43"/>
          </p15:clr>
        </p15:guide>
        <p15:guide id="10" pos="648">
          <p15:clr>
            <a:srgbClr val="F26B43"/>
          </p15:clr>
        </p15:guide>
        <p15:guide id="11" pos="6221">
          <p15:clr>
            <a:srgbClr val="F26B43"/>
          </p15:clr>
        </p15:guide>
        <p15:guide id="12" pos="842">
          <p15:clr>
            <a:srgbClr val="F26B43"/>
          </p15:clr>
        </p15:guide>
        <p15:guide id="13" pos="778">
          <p15:clr>
            <a:srgbClr val="F26B43"/>
          </p15:clr>
        </p15:guide>
        <p15:guide id="14" orient="horz" pos="1368">
          <p15:clr>
            <a:srgbClr val="F26B43"/>
          </p15:clr>
        </p15:guide>
        <p15:guide id="15" orient="horz" pos="1440">
          <p15:clr>
            <a:srgbClr val="F26B43"/>
          </p15:clr>
        </p15:guide>
        <p15:guide id="16" orient="horz" pos="3696">
          <p15:clr>
            <a:srgbClr val="F26B43"/>
          </p15:clr>
        </p15:guide>
        <p15:guide id="17" orient="horz" pos="432">
          <p15:clr>
            <a:srgbClr val="F26B43"/>
          </p15:clr>
        </p15:guide>
        <p15:guide id="18" orient="horz" pos="1512">
          <p15:clr>
            <a:srgbClr val="F26B43"/>
          </p15:clr>
        </p15:guide>
        <p15:guide id="19" pos="4666">
          <p15:clr>
            <a:srgbClr val="F26B43"/>
          </p15:clr>
        </p15:guide>
        <p15:guide id="20" pos="632">
          <p15:clr>
            <a:srgbClr val="F26B43"/>
          </p15:clr>
        </p15:guide>
        <p15:guide id="21" pos="58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hyperlink" Target="https://pubmed.ncbi.nlm.nih.gov/32485658/"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pubmed.ncbi.nlm.nih.gov/32485658/"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pubmed.ncbi.nlm.nih.gov/32485658/"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pubmed.ncbi.nlm.nih.gov/32485658/"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pubmed.ncbi.nlm.nih.gov/32485658/"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sites.google.com/view/ncpdaac/home"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bit.ly/LocalActionsMen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5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E246F-1108-4DC9-A6E2-7B383D6DF9F2}"/>
              </a:ext>
            </a:extLst>
          </p:cNvPr>
          <p:cNvSpPr>
            <a:spLocks noGrp="1"/>
          </p:cNvSpPr>
          <p:nvPr>
            <p:ph type="ctrTitle"/>
          </p:nvPr>
        </p:nvSpPr>
        <p:spPr>
          <a:xfrm>
            <a:off x="1172002" y="1480930"/>
            <a:ext cx="6683856" cy="3254321"/>
          </a:xfrm>
        </p:spPr>
        <p:txBody>
          <a:bodyPr anchor="ctr">
            <a:normAutofit/>
          </a:bodyPr>
          <a:lstStyle/>
          <a:p>
            <a:r>
              <a:rPr lang="en-US" sz="5750">
                <a:solidFill>
                  <a:schemeClr val="bg2"/>
                </a:solidFill>
              </a:rPr>
              <a:t>North </a:t>
            </a:r>
            <a:r>
              <a:rPr lang="en-US" sz="5750" err="1">
                <a:solidFill>
                  <a:schemeClr val="bg2"/>
                </a:solidFill>
              </a:rPr>
              <a:t>Carolina’S</a:t>
            </a:r>
            <a:r>
              <a:rPr lang="en-US" sz="5750">
                <a:solidFill>
                  <a:schemeClr val="bg2"/>
                </a:solidFill>
              </a:rPr>
              <a:t> </a:t>
            </a:r>
            <a:br>
              <a:rPr lang="en-US" sz="5750">
                <a:solidFill>
                  <a:schemeClr val="bg2"/>
                </a:solidFill>
              </a:rPr>
            </a:br>
            <a:r>
              <a:rPr lang="en-US" sz="5750">
                <a:solidFill>
                  <a:schemeClr val="bg2"/>
                </a:solidFill>
              </a:rPr>
              <a:t>Opioid Action Plan</a:t>
            </a:r>
          </a:p>
        </p:txBody>
      </p:sp>
      <p:sp>
        <p:nvSpPr>
          <p:cNvPr id="3" name="Subtitle 2">
            <a:extLst>
              <a:ext uri="{FF2B5EF4-FFF2-40B4-BE49-F238E27FC236}">
                <a16:creationId xmlns:a16="http://schemas.microsoft.com/office/drawing/2014/main" id="{2341DAC6-01C2-46CE-9062-318B35912650}"/>
              </a:ext>
            </a:extLst>
          </p:cNvPr>
          <p:cNvSpPr>
            <a:spLocks noGrp="1"/>
          </p:cNvSpPr>
          <p:nvPr>
            <p:ph type="subTitle" idx="1"/>
          </p:nvPr>
        </p:nvSpPr>
        <p:spPr>
          <a:xfrm>
            <a:off x="1230072" y="4321660"/>
            <a:ext cx="6683856" cy="1086237"/>
          </a:xfrm>
        </p:spPr>
        <p:txBody>
          <a:bodyPr>
            <a:normAutofit/>
          </a:bodyPr>
          <a:lstStyle/>
          <a:p>
            <a:pPr>
              <a:spcAft>
                <a:spcPts val="450"/>
              </a:spcAft>
            </a:pPr>
            <a:r>
              <a:rPr lang="en-US" sz="4500"/>
              <a:t>Updates and Opportunities</a:t>
            </a:r>
            <a:endParaRPr lang="en-US" sz="3667"/>
          </a:p>
        </p:txBody>
      </p:sp>
    </p:spTree>
    <p:extLst>
      <p:ext uri="{BB962C8B-B14F-4D97-AF65-F5344CB8AC3E}">
        <p14:creationId xmlns:p14="http://schemas.microsoft.com/office/powerpoint/2010/main" val="3957860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a16="http://schemas.microsoft.com/office/drawing/2014/main" id="{A88D1053-DEBC-4215-9D26-DF3F1BF33DB3}"/>
              </a:ext>
            </a:extLst>
          </p:cNvPr>
          <p:cNvGraphicFramePr>
            <a:graphicFrameLocks/>
          </p:cNvGraphicFramePr>
          <p:nvPr>
            <p:extLst>
              <p:ext uri="{D42A27DB-BD31-4B8C-83A1-F6EECF244321}">
                <p14:modId xmlns:p14="http://schemas.microsoft.com/office/powerpoint/2010/main" val="4071419151"/>
              </p:ext>
            </p:extLst>
          </p:nvPr>
        </p:nvGraphicFramePr>
        <p:xfrm>
          <a:off x="575346" y="1786467"/>
          <a:ext cx="8363505" cy="4522385"/>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a:extLst>
              <a:ext uri="{FF2B5EF4-FFF2-40B4-BE49-F238E27FC236}">
                <a16:creationId xmlns:a16="http://schemas.microsoft.com/office/drawing/2014/main" id="{7E1CA948-78FE-497F-B644-ED6A7777C097}"/>
              </a:ext>
            </a:extLst>
          </p:cNvPr>
          <p:cNvSpPr/>
          <p:nvPr/>
        </p:nvSpPr>
        <p:spPr>
          <a:xfrm flipH="1">
            <a:off x="4921338" y="1797099"/>
            <a:ext cx="3979333" cy="3357033"/>
          </a:xfrm>
          <a:prstGeom prst="rect">
            <a:avLst/>
          </a:prstGeom>
          <a:solidFill>
            <a:schemeClr val="bg2">
              <a:lumMod val="9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3D231A44-6E96-41FC-9A72-4D395E4A75F9}"/>
              </a:ext>
            </a:extLst>
          </p:cNvPr>
          <p:cNvSpPr>
            <a:spLocks noGrp="1"/>
          </p:cNvSpPr>
          <p:nvPr>
            <p:ph type="title"/>
          </p:nvPr>
        </p:nvSpPr>
        <p:spPr>
          <a:xfrm>
            <a:off x="1028700" y="412630"/>
            <a:ext cx="7819126" cy="1529032"/>
          </a:xfrm>
        </p:spPr>
        <p:txBody>
          <a:bodyPr>
            <a:noAutofit/>
          </a:bodyPr>
          <a:lstStyle/>
          <a:p>
            <a:r>
              <a:rPr lang="en-US" sz="3600" b="1" dirty="0">
                <a:cs typeface="Calibri Light"/>
              </a:rPr>
              <a:t>Goal: </a:t>
            </a:r>
            <a:r>
              <a:rPr lang="en-US" sz="3600" dirty="0">
                <a:cs typeface="Calibri Light"/>
              </a:rPr>
              <a:t>Reduce All Drug Overdoses by 20% from expected by 2024</a:t>
            </a:r>
          </a:p>
        </p:txBody>
      </p:sp>
      <p:sp>
        <p:nvSpPr>
          <p:cNvPr id="9" name="TextBox 5">
            <a:extLst>
              <a:ext uri="{FF2B5EF4-FFF2-40B4-BE49-F238E27FC236}">
                <a16:creationId xmlns:a16="http://schemas.microsoft.com/office/drawing/2014/main" id="{0CD1A897-C844-4C5E-92A4-24613D13AC6B}"/>
              </a:ext>
            </a:extLst>
          </p:cNvPr>
          <p:cNvSpPr txBox="1">
            <a:spLocks noChangeArrowheads="1"/>
          </p:cNvSpPr>
          <p:nvPr/>
        </p:nvSpPr>
        <p:spPr bwMode="auto">
          <a:xfrm>
            <a:off x="8238850" y="2896250"/>
            <a:ext cx="722728"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eaLnBrk="1" hangingPunct="1">
              <a:spcBef>
                <a:spcPct val="0"/>
              </a:spcBef>
              <a:buFontTx/>
              <a:buNone/>
            </a:pPr>
            <a:r>
              <a:rPr lang="en-US" altLang="en-US" sz="1600" b="1">
                <a:solidFill>
                  <a:srgbClr val="874447"/>
                </a:solidFill>
                <a:latin typeface="Gotham Bold" panose="02000604030000020004" pitchFamily="2" charset="0"/>
              </a:rPr>
              <a:t>Goal</a:t>
            </a:r>
          </a:p>
        </p:txBody>
      </p:sp>
      <p:sp>
        <p:nvSpPr>
          <p:cNvPr id="10" name="TextBox 5">
            <a:extLst>
              <a:ext uri="{FF2B5EF4-FFF2-40B4-BE49-F238E27FC236}">
                <a16:creationId xmlns:a16="http://schemas.microsoft.com/office/drawing/2014/main" id="{1A898623-85AB-41DE-965E-F0E92482E655}"/>
              </a:ext>
            </a:extLst>
          </p:cNvPr>
          <p:cNvSpPr txBox="1">
            <a:spLocks noChangeArrowheads="1"/>
          </p:cNvSpPr>
          <p:nvPr/>
        </p:nvSpPr>
        <p:spPr bwMode="auto">
          <a:xfrm>
            <a:off x="7776766" y="1806085"/>
            <a:ext cx="1230311"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eaLnBrk="1" hangingPunct="1">
              <a:spcBef>
                <a:spcPct val="0"/>
              </a:spcBef>
              <a:buFontTx/>
              <a:buNone/>
            </a:pPr>
            <a:r>
              <a:rPr lang="en-US" altLang="en-US" sz="1600" b="1">
                <a:latin typeface="Gotham Bold" panose="02000604030000020004" pitchFamily="2" charset="0"/>
              </a:rPr>
              <a:t>Expected^</a:t>
            </a:r>
          </a:p>
        </p:txBody>
      </p:sp>
      <p:sp>
        <p:nvSpPr>
          <p:cNvPr id="11" name="TextBox 10">
            <a:extLst>
              <a:ext uri="{FF2B5EF4-FFF2-40B4-BE49-F238E27FC236}">
                <a16:creationId xmlns:a16="http://schemas.microsoft.com/office/drawing/2014/main" id="{891A97D2-CB06-4682-AF7E-7E9FFE1C678C}"/>
              </a:ext>
            </a:extLst>
          </p:cNvPr>
          <p:cNvSpPr txBox="1"/>
          <p:nvPr/>
        </p:nvSpPr>
        <p:spPr>
          <a:xfrm>
            <a:off x="4921338" y="4866501"/>
            <a:ext cx="3927386" cy="276999"/>
          </a:xfrm>
          <a:prstGeom prst="rect">
            <a:avLst/>
          </a:prstGeom>
          <a:solidFill>
            <a:srgbClr val="275E7F"/>
          </a:solidFill>
        </p:spPr>
        <p:txBody>
          <a:bodyPr wrap="square" rtlCol="0">
            <a:spAutoFit/>
          </a:bodyPr>
          <a:lstStyle/>
          <a:p>
            <a:pPr algn="ctr">
              <a:spcBef>
                <a:spcPts val="600"/>
              </a:spcBef>
              <a:spcAft>
                <a:spcPts val="600"/>
              </a:spcAft>
            </a:pPr>
            <a:r>
              <a:rPr lang="en-US" sz="1200" b="1">
                <a:solidFill>
                  <a:schemeClr val="bg1"/>
                </a:solidFill>
                <a:latin typeface="Gotham Bold" panose="02000604030000020004" pitchFamily="2" charset="0"/>
              </a:rPr>
              <a:t>NC Overdose Action Plan 2017-2024</a:t>
            </a:r>
          </a:p>
        </p:txBody>
      </p:sp>
      <p:sp>
        <p:nvSpPr>
          <p:cNvPr id="13" name="TextBox 12">
            <a:extLst>
              <a:ext uri="{FF2B5EF4-FFF2-40B4-BE49-F238E27FC236}">
                <a16:creationId xmlns:a16="http://schemas.microsoft.com/office/drawing/2014/main" id="{B219064C-427E-4C8C-98AF-9528C9E26DAA}"/>
              </a:ext>
            </a:extLst>
          </p:cNvPr>
          <p:cNvSpPr txBox="1"/>
          <p:nvPr/>
        </p:nvSpPr>
        <p:spPr>
          <a:xfrm>
            <a:off x="575346"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*Data are preliminary and subject to change; ^Expected value based on 2016-2020 Q2 trend</a:t>
            </a:r>
          </a:p>
          <a:p>
            <a:r>
              <a:rPr lang="en-US" sz="900">
                <a:latin typeface="Calibri" panose="020F0502020204030204" pitchFamily="34" charset="0"/>
              </a:rPr>
              <a:t>Source: NC State Center for Health Statistics, Vital Statistics-Deaths, ICD10 coded data- all intent medication/drug overdoses, </a:t>
            </a:r>
          </a:p>
          <a:p>
            <a:r>
              <a:rPr lang="en-US" sz="900">
                <a:latin typeface="Calibri" panose="020F0502020204030204" pitchFamily="34" charset="0"/>
              </a:rPr>
              <a:t>includes NC Resident deaths occurring out of state, 2010-2020 Q2; Detailed technical notes on all metrics available from NC DHHS</a:t>
            </a:r>
          </a:p>
        </p:txBody>
      </p:sp>
    </p:spTree>
    <p:extLst>
      <p:ext uri="{BB962C8B-B14F-4D97-AF65-F5344CB8AC3E}">
        <p14:creationId xmlns:p14="http://schemas.microsoft.com/office/powerpoint/2010/main" val="4229106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A1B91939-D25E-428D-B29B-B5CF67388134}"/>
              </a:ext>
            </a:extLst>
          </p:cNvPr>
          <p:cNvSpPr/>
          <p:nvPr/>
        </p:nvSpPr>
        <p:spPr>
          <a:xfrm>
            <a:off x="1890643" y="580826"/>
            <a:ext cx="5477805" cy="53368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D37EDEC-30FA-4F11-96C1-02B777E4C6B2}"/>
              </a:ext>
            </a:extLst>
          </p:cNvPr>
          <p:cNvSpPr/>
          <p:nvPr/>
        </p:nvSpPr>
        <p:spPr>
          <a:xfrm>
            <a:off x="2366406" y="991164"/>
            <a:ext cx="4526280" cy="4526280"/>
          </a:xfrm>
          <a:prstGeom prst="ellipse">
            <a:avLst/>
          </a:prstGeom>
          <a:solidFill>
            <a:srgbClr val="203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graphicFrame>
        <p:nvGraphicFramePr>
          <p:cNvPr id="4" name="Content Placeholder 3">
            <a:extLst>
              <a:ext uri="{FF2B5EF4-FFF2-40B4-BE49-F238E27FC236}">
                <a16:creationId xmlns:a16="http://schemas.microsoft.com/office/drawing/2014/main" id="{41451B7B-A8AA-429D-B724-0BEA337ECBE2}"/>
              </a:ext>
            </a:extLst>
          </p:cNvPr>
          <p:cNvGraphicFramePr>
            <a:graphicFrameLocks noGrp="1"/>
          </p:cNvGraphicFramePr>
          <p:nvPr>
            <p:ph idx="1"/>
            <p:extLst>
              <p:ext uri="{D42A27DB-BD31-4B8C-83A1-F6EECF244321}">
                <p14:modId xmlns:p14="http://schemas.microsoft.com/office/powerpoint/2010/main" val="2474137414"/>
              </p:ext>
            </p:extLst>
          </p:nvPr>
        </p:nvGraphicFramePr>
        <p:xfrm>
          <a:off x="882191" y="1321289"/>
          <a:ext cx="7494712" cy="3872489"/>
        </p:xfrm>
        <a:graphic>
          <a:graphicData uri="http://schemas.openxmlformats.org/drawingml/2006/chart">
            <c:chart xmlns:c="http://schemas.openxmlformats.org/drawingml/2006/chart" xmlns:r="http://schemas.openxmlformats.org/officeDocument/2006/relationships" r:id="rId2"/>
          </a:graphicData>
        </a:graphic>
      </p:graphicFrame>
      <p:sp>
        <p:nvSpPr>
          <p:cNvPr id="7" name="Oval 6">
            <a:extLst>
              <a:ext uri="{FF2B5EF4-FFF2-40B4-BE49-F238E27FC236}">
                <a16:creationId xmlns:a16="http://schemas.microsoft.com/office/drawing/2014/main" id="{C9AE4CF9-0D54-4A05-9553-F3AA2E3EFB17}"/>
              </a:ext>
            </a:extLst>
          </p:cNvPr>
          <p:cNvSpPr/>
          <p:nvPr/>
        </p:nvSpPr>
        <p:spPr>
          <a:xfrm>
            <a:off x="4012465" y="2672279"/>
            <a:ext cx="1234164" cy="1170508"/>
          </a:xfrm>
          <a:prstGeom prst="ellipse">
            <a:avLst/>
          </a:prstGeom>
          <a:solidFill>
            <a:srgbClr val="1C678F"/>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8" name="TextBox 7">
            <a:extLst>
              <a:ext uri="{FF2B5EF4-FFF2-40B4-BE49-F238E27FC236}">
                <a16:creationId xmlns:a16="http://schemas.microsoft.com/office/drawing/2014/main" id="{321E80B0-7371-4B37-B1AE-BD01C1477B05}"/>
              </a:ext>
            </a:extLst>
          </p:cNvPr>
          <p:cNvSpPr txBox="1"/>
          <p:nvPr/>
        </p:nvSpPr>
        <p:spPr>
          <a:xfrm>
            <a:off x="3493171" y="1785376"/>
            <a:ext cx="1431731" cy="861774"/>
          </a:xfrm>
          <a:prstGeom prst="rect">
            <a:avLst/>
          </a:prstGeom>
          <a:noFill/>
        </p:spPr>
        <p:txBody>
          <a:bodyPr wrap="square" lIns="91440" tIns="45720" rIns="91440" bIns="45720" rtlCol="0" anchor="t">
            <a:spAutoFit/>
          </a:bodyPr>
          <a:lstStyle/>
          <a:p>
            <a:r>
              <a:rPr lang="en-US" sz="1000" b="1">
                <a:solidFill>
                  <a:schemeClr val="bg2"/>
                </a:solidFill>
                <a:latin typeface="Arial"/>
                <a:cs typeface="Arial"/>
              </a:rPr>
              <a:t>Reduce inappropriate prescribing</a:t>
            </a:r>
            <a:endParaRPr lang="en-US">
              <a:solidFill>
                <a:schemeClr val="bg2"/>
              </a:solidFill>
            </a:endParaRPr>
          </a:p>
          <a:p>
            <a:r>
              <a:rPr lang="en-US" sz="1000" b="1">
                <a:solidFill>
                  <a:schemeClr val="bg2"/>
                </a:solidFill>
                <a:latin typeface="Arial"/>
                <a:cs typeface="Arial"/>
              </a:rPr>
              <a:t>and expand pain management</a:t>
            </a:r>
            <a:endParaRPr lang="en-US">
              <a:solidFill>
                <a:schemeClr val="bg2"/>
              </a:solidFill>
            </a:endParaRPr>
          </a:p>
        </p:txBody>
      </p:sp>
      <p:sp>
        <p:nvSpPr>
          <p:cNvPr id="9" name="TextBox 8">
            <a:extLst>
              <a:ext uri="{FF2B5EF4-FFF2-40B4-BE49-F238E27FC236}">
                <a16:creationId xmlns:a16="http://schemas.microsoft.com/office/drawing/2014/main" id="{34301273-3D11-42C4-8667-789FC1090EEF}"/>
              </a:ext>
            </a:extLst>
          </p:cNvPr>
          <p:cNvSpPr txBox="1"/>
          <p:nvPr/>
        </p:nvSpPr>
        <p:spPr>
          <a:xfrm>
            <a:off x="4663922" y="1833275"/>
            <a:ext cx="1337236" cy="861774"/>
          </a:xfrm>
          <a:prstGeom prst="rect">
            <a:avLst/>
          </a:prstGeom>
          <a:noFill/>
        </p:spPr>
        <p:txBody>
          <a:bodyPr wrap="square" lIns="91440" tIns="45720" rIns="91440" bIns="45720" rtlCol="0" anchor="t">
            <a:spAutoFit/>
          </a:bodyPr>
          <a:lstStyle/>
          <a:p>
            <a:r>
              <a:rPr lang="en-US" sz="1000" b="1">
                <a:solidFill>
                  <a:schemeClr val="bg2"/>
                </a:solidFill>
                <a:latin typeface="Arial"/>
                <a:cs typeface="Arial"/>
              </a:rPr>
              <a:t>Prevent future addiction by supporting children and families</a:t>
            </a:r>
          </a:p>
        </p:txBody>
      </p:sp>
      <p:sp>
        <p:nvSpPr>
          <p:cNvPr id="10" name="TextBox 9">
            <a:extLst>
              <a:ext uri="{FF2B5EF4-FFF2-40B4-BE49-F238E27FC236}">
                <a16:creationId xmlns:a16="http://schemas.microsoft.com/office/drawing/2014/main" id="{9063B033-BC43-46EE-8AE8-EE2FEF5D518A}"/>
              </a:ext>
            </a:extLst>
          </p:cNvPr>
          <p:cNvSpPr txBox="1"/>
          <p:nvPr/>
        </p:nvSpPr>
        <p:spPr>
          <a:xfrm>
            <a:off x="5332540" y="3065172"/>
            <a:ext cx="1337236" cy="400110"/>
          </a:xfrm>
          <a:prstGeom prst="rect">
            <a:avLst/>
          </a:prstGeom>
          <a:noFill/>
        </p:spPr>
        <p:txBody>
          <a:bodyPr wrap="square" rtlCol="0">
            <a:spAutoFit/>
          </a:bodyPr>
          <a:lstStyle/>
          <a:p>
            <a:r>
              <a:rPr lang="en-US" sz="1000" b="1">
                <a:solidFill>
                  <a:schemeClr val="bg2"/>
                </a:solidFill>
                <a:latin typeface="Arial" panose="020B0604020202020204" pitchFamily="34" charset="0"/>
                <a:cs typeface="Arial" panose="020B0604020202020204" pitchFamily="34" charset="0"/>
              </a:rPr>
              <a:t>Advance harm reduction</a:t>
            </a:r>
          </a:p>
        </p:txBody>
      </p:sp>
      <p:sp>
        <p:nvSpPr>
          <p:cNvPr id="11" name="TextBox 10">
            <a:extLst>
              <a:ext uri="{FF2B5EF4-FFF2-40B4-BE49-F238E27FC236}">
                <a16:creationId xmlns:a16="http://schemas.microsoft.com/office/drawing/2014/main" id="{1DFF5738-C390-4622-B994-D984AD04D7FE}"/>
              </a:ext>
            </a:extLst>
          </p:cNvPr>
          <p:cNvSpPr txBox="1"/>
          <p:nvPr/>
        </p:nvSpPr>
        <p:spPr>
          <a:xfrm>
            <a:off x="4653204" y="3898642"/>
            <a:ext cx="1337236" cy="553998"/>
          </a:xfrm>
          <a:prstGeom prst="rect">
            <a:avLst/>
          </a:prstGeom>
          <a:noFill/>
        </p:spPr>
        <p:txBody>
          <a:bodyPr wrap="square" lIns="91440" tIns="45720" rIns="91440" bIns="45720" rtlCol="0" anchor="t">
            <a:spAutoFit/>
          </a:bodyPr>
          <a:lstStyle/>
          <a:p>
            <a:r>
              <a:rPr lang="en-US" sz="1000" b="1">
                <a:solidFill>
                  <a:schemeClr val="bg2"/>
                </a:solidFill>
                <a:latin typeface="Arial"/>
                <a:cs typeface="Arial"/>
              </a:rPr>
              <a:t>Address drivers </a:t>
            </a:r>
            <a:r>
              <a:rPr lang="en-US" sz="1000" b="1" dirty="0">
                <a:solidFill>
                  <a:schemeClr val="bg2"/>
                </a:solidFill>
                <a:latin typeface="Arial"/>
                <a:cs typeface="Arial"/>
              </a:rPr>
              <a:t>of health and eliminate stigma</a:t>
            </a:r>
          </a:p>
        </p:txBody>
      </p:sp>
      <p:sp>
        <p:nvSpPr>
          <p:cNvPr id="12" name="TextBox 11">
            <a:extLst>
              <a:ext uri="{FF2B5EF4-FFF2-40B4-BE49-F238E27FC236}">
                <a16:creationId xmlns:a16="http://schemas.microsoft.com/office/drawing/2014/main" id="{F8F548B2-B3C4-4487-B3F2-225F4D239D7D}"/>
              </a:ext>
            </a:extLst>
          </p:cNvPr>
          <p:cNvSpPr txBox="1"/>
          <p:nvPr/>
        </p:nvSpPr>
        <p:spPr>
          <a:xfrm>
            <a:off x="2819060" y="2971060"/>
            <a:ext cx="1197846" cy="707886"/>
          </a:xfrm>
          <a:prstGeom prst="rect">
            <a:avLst/>
          </a:prstGeom>
          <a:noFill/>
        </p:spPr>
        <p:txBody>
          <a:bodyPr wrap="square" lIns="91440" tIns="45720" rIns="91440" bIns="45720" rtlCol="0" anchor="t">
            <a:spAutoFit/>
          </a:bodyPr>
          <a:lstStyle/>
          <a:p>
            <a:r>
              <a:rPr lang="en-US" sz="1000" b="1">
                <a:solidFill>
                  <a:schemeClr val="bg2"/>
                </a:solidFill>
                <a:latin typeface="Arial"/>
                <a:cs typeface="Arial"/>
              </a:rPr>
              <a:t>Expand access to SUD treatment and related supports</a:t>
            </a:r>
          </a:p>
        </p:txBody>
      </p:sp>
      <p:sp>
        <p:nvSpPr>
          <p:cNvPr id="13" name="TextBox 12">
            <a:extLst>
              <a:ext uri="{FF2B5EF4-FFF2-40B4-BE49-F238E27FC236}">
                <a16:creationId xmlns:a16="http://schemas.microsoft.com/office/drawing/2014/main" id="{166C364F-4D9C-4614-85DC-54250338129D}"/>
              </a:ext>
            </a:extLst>
          </p:cNvPr>
          <p:cNvSpPr txBox="1"/>
          <p:nvPr/>
        </p:nvSpPr>
        <p:spPr>
          <a:xfrm>
            <a:off x="3298808" y="3992150"/>
            <a:ext cx="1337236" cy="553998"/>
          </a:xfrm>
          <a:prstGeom prst="rect">
            <a:avLst/>
          </a:prstGeom>
          <a:noFill/>
        </p:spPr>
        <p:txBody>
          <a:bodyPr wrap="square" rtlCol="0">
            <a:spAutoFit/>
          </a:bodyPr>
          <a:lstStyle/>
          <a:p>
            <a:r>
              <a:rPr lang="en-US" sz="1000" b="1">
                <a:solidFill>
                  <a:schemeClr val="bg2"/>
                </a:solidFill>
                <a:latin typeface="Arial" panose="020B0604020202020204" pitchFamily="34" charset="0"/>
                <a:cs typeface="Arial" panose="020B0604020202020204" pitchFamily="34" charset="0"/>
              </a:rPr>
              <a:t>Address the needs of justice-involved populations</a:t>
            </a:r>
          </a:p>
        </p:txBody>
      </p:sp>
      <p:sp>
        <p:nvSpPr>
          <p:cNvPr id="14" name="TextBox 13">
            <a:extLst>
              <a:ext uri="{FF2B5EF4-FFF2-40B4-BE49-F238E27FC236}">
                <a16:creationId xmlns:a16="http://schemas.microsoft.com/office/drawing/2014/main" id="{454521A8-E61D-4DA9-B1DA-9961E848FF49}"/>
              </a:ext>
            </a:extLst>
          </p:cNvPr>
          <p:cNvSpPr txBox="1"/>
          <p:nvPr/>
        </p:nvSpPr>
        <p:spPr>
          <a:xfrm>
            <a:off x="4040022" y="2974302"/>
            <a:ext cx="1177573" cy="553998"/>
          </a:xfrm>
          <a:prstGeom prst="rect">
            <a:avLst/>
          </a:prstGeom>
          <a:noFill/>
        </p:spPr>
        <p:txBody>
          <a:bodyPr wrap="square" rtlCol="0">
            <a:spAutoFit/>
          </a:bodyPr>
          <a:lstStyle/>
          <a:p>
            <a:pPr algn="ctr"/>
            <a:r>
              <a:rPr lang="en-US" sz="1000" b="1">
                <a:solidFill>
                  <a:schemeClr val="bg2"/>
                </a:solidFill>
                <a:latin typeface="Arial" panose="020B0604020202020204" pitchFamily="34" charset="0"/>
                <a:cs typeface="Arial" panose="020B0604020202020204" pitchFamily="34" charset="0"/>
              </a:rPr>
              <a:t>Equity  and Lived Experiences</a:t>
            </a:r>
          </a:p>
        </p:txBody>
      </p:sp>
      <p:sp>
        <p:nvSpPr>
          <p:cNvPr id="16" name="TextBox 15">
            <a:extLst>
              <a:ext uri="{FF2B5EF4-FFF2-40B4-BE49-F238E27FC236}">
                <a16:creationId xmlns:a16="http://schemas.microsoft.com/office/drawing/2014/main" id="{5BD5D139-E769-4959-A83C-6584B8175743}"/>
              </a:ext>
            </a:extLst>
          </p:cNvPr>
          <p:cNvSpPr txBox="1"/>
          <p:nvPr/>
        </p:nvSpPr>
        <p:spPr>
          <a:xfrm>
            <a:off x="3579860" y="1259342"/>
            <a:ext cx="2066883" cy="781390"/>
          </a:xfrm>
          <a:prstGeom prst="rect">
            <a:avLst/>
          </a:prstGeom>
          <a:noFill/>
        </p:spPr>
        <p:txBody>
          <a:bodyPr wrap="square" rtlCol="0">
            <a:prstTxWarp prst="textArchUp">
              <a:avLst>
                <a:gd name="adj" fmla="val 11266322"/>
              </a:avLst>
            </a:prstTxWarp>
            <a:spAutoFit/>
          </a:bodyPr>
          <a:lstStyle/>
          <a:p>
            <a:pPr algn="ctr"/>
            <a:r>
              <a:rPr lang="en-US" sz="2000" b="1">
                <a:solidFill>
                  <a:schemeClr val="bg1"/>
                </a:solidFill>
                <a:latin typeface="Arial" panose="020B0604020202020204" pitchFamily="34" charset="0"/>
                <a:cs typeface="Arial" panose="020B0604020202020204" pitchFamily="34" charset="0"/>
              </a:rPr>
              <a:t>Prevent</a:t>
            </a:r>
          </a:p>
        </p:txBody>
      </p:sp>
      <p:sp>
        <p:nvSpPr>
          <p:cNvPr id="17" name="TextBox 16">
            <a:extLst>
              <a:ext uri="{FF2B5EF4-FFF2-40B4-BE49-F238E27FC236}">
                <a16:creationId xmlns:a16="http://schemas.microsoft.com/office/drawing/2014/main" id="{19E71D38-B240-4FD1-A367-34AA3579130B}"/>
              </a:ext>
            </a:extLst>
          </p:cNvPr>
          <p:cNvSpPr txBox="1"/>
          <p:nvPr/>
        </p:nvSpPr>
        <p:spPr>
          <a:xfrm rot="17755355">
            <a:off x="5119419" y="3643623"/>
            <a:ext cx="2066883" cy="781390"/>
          </a:xfrm>
          <a:prstGeom prst="rect">
            <a:avLst/>
          </a:prstGeom>
          <a:noFill/>
        </p:spPr>
        <p:txBody>
          <a:bodyPr wrap="square" rtlCol="0">
            <a:prstTxWarp prst="textArchDown">
              <a:avLst/>
            </a:prstTxWarp>
            <a:spAutoFit/>
          </a:bodyPr>
          <a:lstStyle/>
          <a:p>
            <a:pPr algn="ctr"/>
            <a:r>
              <a:rPr lang="en-US" sz="2000" b="1">
                <a:solidFill>
                  <a:schemeClr val="bg1"/>
                </a:solidFill>
                <a:latin typeface="Arial" panose="020B0604020202020204" pitchFamily="34" charset="0"/>
                <a:cs typeface="Arial" panose="020B0604020202020204" pitchFamily="34" charset="0"/>
              </a:rPr>
              <a:t>Reduce Harm</a:t>
            </a:r>
          </a:p>
        </p:txBody>
      </p:sp>
      <p:sp>
        <p:nvSpPr>
          <p:cNvPr id="21" name="Rectangle 20">
            <a:extLst>
              <a:ext uri="{FF2B5EF4-FFF2-40B4-BE49-F238E27FC236}">
                <a16:creationId xmlns:a16="http://schemas.microsoft.com/office/drawing/2014/main" id="{E82C3390-1219-45D7-8722-B86E0788FEAD}"/>
              </a:ext>
            </a:extLst>
          </p:cNvPr>
          <p:cNvSpPr/>
          <p:nvPr/>
        </p:nvSpPr>
        <p:spPr>
          <a:xfrm rot="3700667">
            <a:off x="2118239" y="3576903"/>
            <a:ext cx="2159229" cy="945011"/>
          </a:xfrm>
          <a:prstGeom prst="rect">
            <a:avLst/>
          </a:prstGeom>
          <a:noFill/>
        </p:spPr>
        <p:txBody>
          <a:bodyPr spcFirstLastPara="1" wrap="none" lIns="76200" tIns="38100" rIns="76200" bIns="38100" numCol="1">
            <a:prstTxWarp prst="textArchDown">
              <a:avLst/>
            </a:prstTxWarp>
            <a:spAutoFit/>
          </a:bodyPr>
          <a:lstStyle/>
          <a:p>
            <a:pPr algn="ctr"/>
            <a:r>
              <a:rPr lang="en-US" sz="2000" b="1">
                <a:ln w="0"/>
                <a:solidFill>
                  <a:schemeClr val="bg2"/>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Connect to Care</a:t>
            </a:r>
          </a:p>
        </p:txBody>
      </p:sp>
      <p:sp>
        <p:nvSpPr>
          <p:cNvPr id="22" name="Title 1">
            <a:extLst>
              <a:ext uri="{FF2B5EF4-FFF2-40B4-BE49-F238E27FC236}">
                <a16:creationId xmlns:a16="http://schemas.microsoft.com/office/drawing/2014/main" id="{975F29E3-6C3E-470B-8276-8578D7EC2FC9}"/>
              </a:ext>
            </a:extLst>
          </p:cNvPr>
          <p:cNvSpPr>
            <a:spLocks noGrp="1"/>
          </p:cNvSpPr>
          <p:nvPr>
            <p:ph type="title"/>
          </p:nvPr>
        </p:nvSpPr>
        <p:spPr>
          <a:xfrm>
            <a:off x="1028700" y="32410"/>
            <a:ext cx="7598690" cy="1485900"/>
          </a:xfrm>
        </p:spPr>
        <p:txBody>
          <a:bodyPr anchor="t">
            <a:normAutofit/>
          </a:bodyPr>
          <a:lstStyle/>
          <a:p>
            <a:pPr algn="ctr"/>
            <a:r>
              <a:rPr lang="en-US" sz="3600" dirty="0"/>
              <a:t>Opioid and Substance Use Action Plan</a:t>
            </a:r>
          </a:p>
        </p:txBody>
      </p:sp>
      <p:sp>
        <p:nvSpPr>
          <p:cNvPr id="18" name="TextBox 17">
            <a:extLst>
              <a:ext uri="{FF2B5EF4-FFF2-40B4-BE49-F238E27FC236}">
                <a16:creationId xmlns:a16="http://schemas.microsoft.com/office/drawing/2014/main" id="{320C9066-E193-4652-B443-76CAA6919947}"/>
              </a:ext>
            </a:extLst>
          </p:cNvPr>
          <p:cNvSpPr txBox="1"/>
          <p:nvPr/>
        </p:nvSpPr>
        <p:spPr>
          <a:xfrm rot="18493985">
            <a:off x="1930724" y="1556052"/>
            <a:ext cx="2162205" cy="781390"/>
          </a:xfrm>
          <a:prstGeom prst="rect">
            <a:avLst/>
          </a:prstGeom>
          <a:noFill/>
        </p:spPr>
        <p:txBody>
          <a:bodyPr wrap="square" rtlCol="0">
            <a:prstTxWarp prst="textArchUp">
              <a:avLst>
                <a:gd name="adj" fmla="val 11266322"/>
              </a:avLst>
            </a:prstTxWarp>
            <a:spAutoFit/>
          </a:bodyPr>
          <a:lstStyle/>
          <a:p>
            <a:pPr algn="ctr"/>
            <a:r>
              <a:rPr lang="en-US" b="1">
                <a:solidFill>
                  <a:schemeClr val="bg1"/>
                </a:solidFill>
                <a:latin typeface="Arial" panose="020B0604020202020204" pitchFamily="34" charset="0"/>
                <a:cs typeface="Arial" panose="020B0604020202020204" pitchFamily="34" charset="0"/>
              </a:rPr>
              <a:t>Track Progress</a:t>
            </a:r>
          </a:p>
        </p:txBody>
      </p:sp>
      <p:sp>
        <p:nvSpPr>
          <p:cNvPr id="19" name="TextBox 18">
            <a:extLst>
              <a:ext uri="{FF2B5EF4-FFF2-40B4-BE49-F238E27FC236}">
                <a16:creationId xmlns:a16="http://schemas.microsoft.com/office/drawing/2014/main" id="{12E526BD-D49F-4BAD-9E43-E2F3AC46D76B}"/>
              </a:ext>
            </a:extLst>
          </p:cNvPr>
          <p:cNvSpPr txBox="1"/>
          <p:nvPr/>
        </p:nvSpPr>
        <p:spPr>
          <a:xfrm rot="3120000">
            <a:off x="4883370" y="1541068"/>
            <a:ext cx="2499647" cy="1044082"/>
          </a:xfrm>
          <a:prstGeom prst="rect">
            <a:avLst/>
          </a:prstGeom>
          <a:noFill/>
        </p:spPr>
        <p:txBody>
          <a:bodyPr wrap="square" rtlCol="0">
            <a:prstTxWarp prst="textArchUp">
              <a:avLst>
                <a:gd name="adj" fmla="val 11066736"/>
              </a:avLst>
            </a:prstTxWarp>
            <a:spAutoFit/>
          </a:bodyPr>
          <a:lstStyle/>
          <a:p>
            <a:pPr algn="ctr"/>
            <a:r>
              <a:rPr lang="en-US" b="1">
                <a:solidFill>
                  <a:schemeClr val="bg1"/>
                </a:solidFill>
                <a:latin typeface="Arial" panose="020B0604020202020204" pitchFamily="34" charset="0"/>
                <a:cs typeface="Arial" panose="020B0604020202020204" pitchFamily="34" charset="0"/>
              </a:rPr>
              <a:t>Measure our Impact</a:t>
            </a:r>
          </a:p>
        </p:txBody>
      </p:sp>
      <p:sp>
        <p:nvSpPr>
          <p:cNvPr id="23" name="Rectangle 22">
            <a:extLst>
              <a:ext uri="{FF2B5EF4-FFF2-40B4-BE49-F238E27FC236}">
                <a16:creationId xmlns:a16="http://schemas.microsoft.com/office/drawing/2014/main" id="{37275125-0130-4BEA-9584-6EC8A5B1EDC7}"/>
              </a:ext>
            </a:extLst>
          </p:cNvPr>
          <p:cNvSpPr/>
          <p:nvPr/>
        </p:nvSpPr>
        <p:spPr>
          <a:xfrm>
            <a:off x="3191796" y="4624885"/>
            <a:ext cx="2906382" cy="1083023"/>
          </a:xfrm>
          <a:prstGeom prst="rect">
            <a:avLst/>
          </a:prstGeom>
          <a:noFill/>
        </p:spPr>
        <p:txBody>
          <a:bodyPr spcFirstLastPara="1" wrap="none" lIns="76200" tIns="38100" rIns="76200" bIns="38100" numCol="1">
            <a:prstTxWarp prst="textArchDown">
              <a:avLst/>
            </a:prstTxWarp>
            <a:spAutoFit/>
          </a:bodyPr>
          <a:lstStyle/>
          <a:p>
            <a:pPr algn="ctr"/>
            <a:r>
              <a:rPr lang="en-US" b="1">
                <a:ln w="0"/>
                <a:solidFill>
                  <a:schemeClr val="bg2"/>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Monitor Emerging Trends</a:t>
            </a:r>
          </a:p>
        </p:txBody>
      </p:sp>
      <p:sp>
        <p:nvSpPr>
          <p:cNvPr id="3" name="Rectangle 2">
            <a:extLst>
              <a:ext uri="{FF2B5EF4-FFF2-40B4-BE49-F238E27FC236}">
                <a16:creationId xmlns:a16="http://schemas.microsoft.com/office/drawing/2014/main" id="{010A5706-58F1-4286-914E-36F63CE8A819}"/>
              </a:ext>
            </a:extLst>
          </p:cNvPr>
          <p:cNvSpPr/>
          <p:nvPr/>
        </p:nvSpPr>
        <p:spPr>
          <a:xfrm>
            <a:off x="453988" y="6123803"/>
            <a:ext cx="8419868" cy="646331"/>
          </a:xfrm>
          <a:prstGeom prst="rect">
            <a:avLst/>
          </a:prstGeom>
        </p:spPr>
        <p:txBody>
          <a:bodyPr wrap="square">
            <a:spAutoFit/>
          </a:bodyPr>
          <a:lstStyle/>
          <a:p>
            <a:pPr algn="ctr"/>
            <a:r>
              <a:rPr lang="en" b="1" dirty="0">
                <a:ea typeface="+mj-lt"/>
                <a:cs typeface="+mj-lt"/>
              </a:rPr>
              <a:t>The Opioid and Substance Use Action Plan </a:t>
            </a:r>
            <a:r>
              <a:rPr lang="en" dirty="0">
                <a:ea typeface="+mj-lt"/>
                <a:cs typeface="+mj-lt"/>
              </a:rPr>
              <a:t>broadens its focus to include </a:t>
            </a:r>
            <a:r>
              <a:rPr lang="en" b="1" dirty="0">
                <a:ea typeface="+mj-lt"/>
                <a:cs typeface="+mj-lt"/>
              </a:rPr>
              <a:t>polysubstance use </a:t>
            </a:r>
            <a:r>
              <a:rPr lang="en" dirty="0">
                <a:ea typeface="+mj-lt"/>
                <a:cs typeface="+mj-lt"/>
              </a:rPr>
              <a:t>and </a:t>
            </a:r>
            <a:r>
              <a:rPr lang="en" b="1" dirty="0">
                <a:ea typeface="+mj-lt"/>
                <a:cs typeface="+mj-lt"/>
              </a:rPr>
              <a:t>centers equity and lived experience</a:t>
            </a:r>
            <a:endParaRPr lang="en-US" dirty="0">
              <a:cs typeface="Calibri" panose="020F0502020204030204"/>
            </a:endParaRPr>
          </a:p>
        </p:txBody>
      </p:sp>
    </p:spTree>
    <p:extLst>
      <p:ext uri="{BB962C8B-B14F-4D97-AF65-F5344CB8AC3E}">
        <p14:creationId xmlns:p14="http://schemas.microsoft.com/office/powerpoint/2010/main" val="3457076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0E4E14-3EAB-4D21-959E-CC8985D042B5}"/>
              </a:ext>
            </a:extLst>
          </p:cNvPr>
          <p:cNvSpPr/>
          <p:nvPr/>
        </p:nvSpPr>
        <p:spPr>
          <a:xfrm>
            <a:off x="229453" y="0"/>
            <a:ext cx="8128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61940"/>
            <a:endParaRPr lang="en-US" sz="1500">
              <a:solidFill>
                <a:prstClr val="white"/>
              </a:solidFill>
              <a:latin typeface="Franklin Gothic Book" panose="020B0503020102020204"/>
            </a:endParaRPr>
          </a:p>
        </p:txBody>
      </p:sp>
      <p:sp>
        <p:nvSpPr>
          <p:cNvPr id="6" name="Rectangle: Rounded Corners 5">
            <a:extLst>
              <a:ext uri="{FF2B5EF4-FFF2-40B4-BE49-F238E27FC236}">
                <a16:creationId xmlns:a16="http://schemas.microsoft.com/office/drawing/2014/main" id="{C5726ADC-22FB-4263-AB14-661623107B6F}"/>
              </a:ext>
            </a:extLst>
          </p:cNvPr>
          <p:cNvSpPr/>
          <p:nvPr/>
        </p:nvSpPr>
        <p:spPr>
          <a:xfrm>
            <a:off x="3003645" y="623106"/>
            <a:ext cx="5968844" cy="1174861"/>
          </a:xfrm>
          <a:prstGeom prst="roundRect">
            <a:avLst>
              <a:gd name="adj" fmla="val 10000"/>
            </a:avLst>
          </a:prstGeom>
          <a:solidFill>
            <a:srgbClr val="1C678F"/>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txBody>
          <a:bodyPr anchor="ctr"/>
          <a:lstStyle/>
          <a:p>
            <a:pPr algn="ctr"/>
            <a:r>
              <a:rPr lang="en-US" b="1">
                <a:solidFill>
                  <a:schemeClr val="bg1"/>
                </a:solidFill>
              </a:rPr>
              <a:t>Equity and Lived Experiences at the Center</a:t>
            </a:r>
          </a:p>
          <a:p>
            <a:endParaRPr lang="en-US"/>
          </a:p>
        </p:txBody>
      </p:sp>
      <p:pic>
        <p:nvPicPr>
          <p:cNvPr id="8" name="Graphic 7" descr="Medicine">
            <a:extLst>
              <a:ext uri="{FF2B5EF4-FFF2-40B4-BE49-F238E27FC236}">
                <a16:creationId xmlns:a16="http://schemas.microsoft.com/office/drawing/2014/main" id="{3051D9AA-2F7D-426E-A332-68FDF753D5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33003" y="1797967"/>
            <a:ext cx="762000" cy="762000"/>
          </a:xfrm>
          <a:prstGeom prst="rect">
            <a:avLst/>
          </a:prstGeom>
        </p:spPr>
      </p:pic>
      <p:sp>
        <p:nvSpPr>
          <p:cNvPr id="9" name="Title 1">
            <a:extLst>
              <a:ext uri="{FF2B5EF4-FFF2-40B4-BE49-F238E27FC236}">
                <a16:creationId xmlns:a16="http://schemas.microsoft.com/office/drawing/2014/main" id="{50C21224-AC41-4FFD-9A24-03C302867B81}"/>
              </a:ext>
            </a:extLst>
          </p:cNvPr>
          <p:cNvSpPr>
            <a:spLocks noGrp="1"/>
          </p:cNvSpPr>
          <p:nvPr>
            <p:ph type="title"/>
          </p:nvPr>
        </p:nvSpPr>
        <p:spPr>
          <a:xfrm>
            <a:off x="86634" y="1436017"/>
            <a:ext cx="2684615" cy="5421983"/>
          </a:xfrm>
        </p:spPr>
        <p:txBody>
          <a:bodyPr>
            <a:normAutofit/>
          </a:bodyPr>
          <a:lstStyle/>
          <a:p>
            <a:pPr algn="ctr"/>
            <a:r>
              <a:rPr lang="en-US" dirty="0"/>
              <a:t>Priorities for the Opioid and Substance Use</a:t>
            </a:r>
            <a:br>
              <a:rPr lang="en-US" dirty="0"/>
            </a:br>
            <a:r>
              <a:rPr lang="en-US" dirty="0"/>
              <a:t> Action Plan</a:t>
            </a:r>
          </a:p>
        </p:txBody>
      </p:sp>
      <p:sp>
        <p:nvSpPr>
          <p:cNvPr id="11" name="Rectangle: Rounded Corners 10">
            <a:extLst>
              <a:ext uri="{FF2B5EF4-FFF2-40B4-BE49-F238E27FC236}">
                <a16:creationId xmlns:a16="http://schemas.microsoft.com/office/drawing/2014/main" id="{82A4379D-EA7D-421B-8D48-FDC3BCA26636}"/>
              </a:ext>
            </a:extLst>
          </p:cNvPr>
          <p:cNvSpPr/>
          <p:nvPr/>
        </p:nvSpPr>
        <p:spPr>
          <a:xfrm>
            <a:off x="2980936" y="3301358"/>
            <a:ext cx="5968844" cy="1174861"/>
          </a:xfrm>
          <a:prstGeom prst="roundRect">
            <a:avLst>
              <a:gd name="adj" fmla="val 10000"/>
            </a:avLst>
          </a:prstGeom>
          <a:solidFill>
            <a:srgbClr val="5E8952"/>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txBody>
          <a:bodyPr anchor="ctr"/>
          <a:lstStyle/>
          <a:p>
            <a:pPr algn="ctr"/>
            <a:r>
              <a:rPr lang="en-US" sz="2083" b="1" dirty="0">
                <a:solidFill>
                  <a:schemeClr val="bg1"/>
                </a:solidFill>
              </a:rPr>
              <a:t>Reduce Harm: </a:t>
            </a:r>
          </a:p>
          <a:p>
            <a:pPr algn="ctr"/>
            <a:r>
              <a:rPr lang="en-US" b="1" dirty="0">
                <a:solidFill>
                  <a:schemeClr val="bg1"/>
                </a:solidFill>
              </a:rPr>
              <a:t>Move Beyond Just Opioids to Address Polysubstance Use</a:t>
            </a:r>
            <a:endParaRPr lang="en-US" dirty="0">
              <a:solidFill>
                <a:schemeClr val="bg1"/>
              </a:solidFill>
            </a:endParaRPr>
          </a:p>
        </p:txBody>
      </p:sp>
      <p:sp>
        <p:nvSpPr>
          <p:cNvPr id="13" name="Rectangle: Rounded Corners 12">
            <a:extLst>
              <a:ext uri="{FF2B5EF4-FFF2-40B4-BE49-F238E27FC236}">
                <a16:creationId xmlns:a16="http://schemas.microsoft.com/office/drawing/2014/main" id="{3B4BD4CF-A594-4057-9D64-45948D48F5A4}"/>
              </a:ext>
            </a:extLst>
          </p:cNvPr>
          <p:cNvSpPr/>
          <p:nvPr/>
        </p:nvSpPr>
        <p:spPr>
          <a:xfrm>
            <a:off x="2980936" y="4622187"/>
            <a:ext cx="5968844" cy="1684849"/>
          </a:xfrm>
          <a:prstGeom prst="roundRect">
            <a:avLst>
              <a:gd name="adj" fmla="val 10000"/>
            </a:avLst>
          </a:prstGeom>
          <a:solidFill>
            <a:srgbClr val="5C5C81"/>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txBody>
          <a:bodyPr anchor="ctr"/>
          <a:lstStyle/>
          <a:p>
            <a:pPr algn="ctr"/>
            <a:endParaRPr lang="en-US" b="1" dirty="0">
              <a:solidFill>
                <a:schemeClr val="bg1"/>
              </a:solidFill>
            </a:endParaRPr>
          </a:p>
          <a:p>
            <a:pPr algn="ctr"/>
            <a:endParaRPr lang="en-US" b="1" dirty="0">
              <a:solidFill>
                <a:schemeClr val="bg1"/>
              </a:solidFill>
            </a:endParaRPr>
          </a:p>
          <a:p>
            <a:pPr algn="ctr"/>
            <a:r>
              <a:rPr lang="en-US" sz="2083" b="1" dirty="0">
                <a:solidFill>
                  <a:schemeClr val="bg1"/>
                </a:solidFill>
              </a:rPr>
              <a:t>Connect to Care:</a:t>
            </a:r>
          </a:p>
          <a:p>
            <a:pPr algn="ctr"/>
            <a:r>
              <a:rPr lang="en-US" b="1" dirty="0">
                <a:solidFill>
                  <a:schemeClr val="bg1"/>
                </a:solidFill>
              </a:rPr>
              <a:t>Increase Treatment Access for Justice Involved People &amp;</a:t>
            </a:r>
          </a:p>
          <a:p>
            <a:pPr algn="ctr"/>
            <a:r>
              <a:rPr lang="en-US" b="1" dirty="0">
                <a:solidFill>
                  <a:schemeClr val="bg1"/>
                </a:solidFill>
              </a:rPr>
              <a:t>Expand access to housing and employment supports, and recover from the pandemic together</a:t>
            </a:r>
            <a:endParaRPr lang="en-US" dirty="0">
              <a:solidFill>
                <a:schemeClr val="bg1"/>
              </a:solidFill>
            </a:endParaRPr>
          </a:p>
          <a:p>
            <a:pPr algn="ctr"/>
            <a:r>
              <a:rPr lang="en-US" b="1" dirty="0">
                <a:solidFill>
                  <a:schemeClr val="bg1"/>
                </a:solidFill>
              </a:rPr>
              <a:t> </a:t>
            </a:r>
            <a:endParaRPr lang="en-US" dirty="0">
              <a:solidFill>
                <a:schemeClr val="bg1"/>
              </a:solidFill>
            </a:endParaRPr>
          </a:p>
          <a:p>
            <a:endParaRPr lang="en-US" dirty="0"/>
          </a:p>
        </p:txBody>
      </p:sp>
      <p:sp>
        <p:nvSpPr>
          <p:cNvPr id="19" name="Rectangle 18">
            <a:extLst>
              <a:ext uri="{FF2B5EF4-FFF2-40B4-BE49-F238E27FC236}">
                <a16:creationId xmlns:a16="http://schemas.microsoft.com/office/drawing/2014/main" id="{83EEA5C7-920A-49E9-B5F7-9CF30C048218}"/>
              </a:ext>
            </a:extLst>
          </p:cNvPr>
          <p:cNvSpPr/>
          <p:nvPr/>
        </p:nvSpPr>
        <p:spPr>
          <a:xfrm>
            <a:off x="2682470" y="6319"/>
            <a:ext cx="177559" cy="6858000"/>
          </a:xfrm>
          <a:prstGeom prst="rect">
            <a:avLst/>
          </a:prstGeom>
          <a:solidFill>
            <a:srgbClr val="1A2E40"/>
          </a:solidFill>
          <a:ln>
            <a:solidFill>
              <a:srgbClr val="1A2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71C899C2-513F-4551-A9CA-A60075390C32}"/>
              </a:ext>
            </a:extLst>
          </p:cNvPr>
          <p:cNvSpPr/>
          <p:nvPr/>
        </p:nvSpPr>
        <p:spPr>
          <a:xfrm>
            <a:off x="3003645" y="1929325"/>
            <a:ext cx="5968844" cy="1174861"/>
          </a:xfrm>
          <a:prstGeom prst="roundRect">
            <a:avLst>
              <a:gd name="adj" fmla="val 10000"/>
            </a:avLst>
          </a:prstGeom>
          <a:solidFill>
            <a:srgbClr val="D08415"/>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txBody>
          <a:bodyPr anchor="ctr"/>
          <a:lstStyle/>
          <a:p>
            <a:pPr algn="ctr"/>
            <a:r>
              <a:rPr lang="en-US" sz="2083" b="1" dirty="0">
                <a:solidFill>
                  <a:schemeClr val="bg1"/>
                </a:solidFill>
              </a:rPr>
              <a:t>Prevent: </a:t>
            </a:r>
          </a:p>
          <a:p>
            <a:pPr algn="ctr"/>
            <a:r>
              <a:rPr lang="en-US" b="1" dirty="0">
                <a:solidFill>
                  <a:schemeClr val="bg1"/>
                </a:solidFill>
              </a:rPr>
              <a:t>Prevent future addiction and address trauma by supporting children and families</a:t>
            </a:r>
          </a:p>
        </p:txBody>
      </p:sp>
    </p:spTree>
    <p:extLst>
      <p:ext uri="{BB962C8B-B14F-4D97-AF65-F5344CB8AC3E}">
        <p14:creationId xmlns:p14="http://schemas.microsoft.com/office/powerpoint/2010/main" val="852811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FB23-791D-4515-8F48-AD73966801EB}"/>
              </a:ext>
            </a:extLst>
          </p:cNvPr>
          <p:cNvSpPr>
            <a:spLocks noGrp="1"/>
          </p:cNvSpPr>
          <p:nvPr>
            <p:ph type="title"/>
          </p:nvPr>
        </p:nvSpPr>
        <p:spPr/>
        <p:txBody>
          <a:bodyPr>
            <a:normAutofit/>
          </a:bodyPr>
          <a:lstStyle/>
          <a:p>
            <a:r>
              <a:rPr lang="en-US" b="1" dirty="0">
                <a:cs typeface="Calibri Light"/>
              </a:rPr>
              <a:t>equity</a:t>
            </a:r>
            <a:endParaRPr lang="en-US" dirty="0">
              <a:cs typeface="Calibri Light"/>
            </a:endParaRPr>
          </a:p>
        </p:txBody>
      </p:sp>
      <p:sp>
        <p:nvSpPr>
          <p:cNvPr id="3" name="Text Placeholder 2">
            <a:extLst>
              <a:ext uri="{FF2B5EF4-FFF2-40B4-BE49-F238E27FC236}">
                <a16:creationId xmlns:a16="http://schemas.microsoft.com/office/drawing/2014/main" id="{689E3611-526A-4B48-9DA9-FA8764BC0F00}"/>
              </a:ext>
            </a:extLst>
          </p:cNvPr>
          <p:cNvSpPr>
            <a:spLocks noGrp="1"/>
          </p:cNvSpPr>
          <p:nvPr>
            <p:ph type="body" idx="1"/>
          </p:nvPr>
        </p:nvSpPr>
        <p:spPr>
          <a:xfrm>
            <a:off x="746297" y="4403235"/>
            <a:ext cx="7209728" cy="1143324"/>
          </a:xfrm>
        </p:spPr>
        <p:txBody>
          <a:bodyPr vert="horz" lIns="91440" tIns="45720" rIns="91440" bIns="45720" rtlCol="0" anchor="t">
            <a:normAutofit fontScale="92500" lnSpcReduction="10000"/>
          </a:bodyPr>
          <a:lstStyle/>
          <a:p>
            <a:r>
              <a:rPr lang="en-US" dirty="0"/>
              <a:t>Communities of color </a:t>
            </a:r>
            <a:r>
              <a:rPr lang="en-US" b="1" dirty="0"/>
              <a:t>have been systematically marginalized </a:t>
            </a:r>
            <a:r>
              <a:rPr lang="en-US" dirty="0"/>
              <a:t>through decades of </a:t>
            </a:r>
            <a:r>
              <a:rPr lang="en-US" b="1" dirty="0"/>
              <a:t>a criminalized response to addiction</a:t>
            </a:r>
            <a:r>
              <a:rPr lang="en-US" dirty="0"/>
              <a:t>. This has taken root in critical systems, including education, employment, housing, child welfare, immigration, and public benefits.</a:t>
            </a:r>
          </a:p>
        </p:txBody>
      </p:sp>
      <p:sp>
        <p:nvSpPr>
          <p:cNvPr id="5" name="TextBox 4">
            <a:extLst>
              <a:ext uri="{FF2B5EF4-FFF2-40B4-BE49-F238E27FC236}">
                <a16:creationId xmlns:a16="http://schemas.microsoft.com/office/drawing/2014/main" id="{C8CF9C04-393D-4151-89B8-03E64172F8A2}"/>
              </a:ext>
            </a:extLst>
          </p:cNvPr>
          <p:cNvSpPr txBox="1"/>
          <p:nvPr/>
        </p:nvSpPr>
        <p:spPr>
          <a:xfrm>
            <a:off x="69380" y="6465187"/>
            <a:ext cx="9855410" cy="230832"/>
          </a:xfrm>
          <a:prstGeom prst="rect">
            <a:avLst/>
          </a:prstGeom>
          <a:noFill/>
          <a:ln w="3175">
            <a:noFill/>
          </a:ln>
        </p:spPr>
        <p:txBody>
          <a:bodyPr wrap="square" lIns="91440" tIns="45720" rIns="91440" bIns="45720" rtlCol="0" anchor="t">
            <a:spAutoFit/>
          </a:bodyPr>
          <a:lstStyle/>
          <a:p>
            <a:r>
              <a:rPr lang="en-US" sz="900">
                <a:latin typeface="Calibri"/>
                <a:cs typeface="Calibri"/>
              </a:rPr>
              <a:t>Source: </a:t>
            </a:r>
            <a:r>
              <a:rPr lang="en-US" sz="900">
                <a:ea typeface="+mn-lt"/>
                <a:cs typeface="+mn-lt"/>
                <a:hlinkClick r:id="rId3"/>
              </a:rPr>
              <a:t>https://pubmed.ncbi.nlm.nih.gov/32485658/</a:t>
            </a:r>
            <a:endParaRPr lang="en-US" sz="900">
              <a:ea typeface="+mn-lt"/>
              <a:cs typeface="+mn-lt"/>
            </a:endParaRPr>
          </a:p>
        </p:txBody>
      </p:sp>
    </p:spTree>
    <p:extLst>
      <p:ext uri="{BB962C8B-B14F-4D97-AF65-F5344CB8AC3E}">
        <p14:creationId xmlns:p14="http://schemas.microsoft.com/office/powerpoint/2010/main" val="1344239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E589-0E9B-4D03-8807-7AB78EADCE13}"/>
              </a:ext>
            </a:extLst>
          </p:cNvPr>
          <p:cNvSpPr>
            <a:spLocks noGrp="1"/>
          </p:cNvSpPr>
          <p:nvPr>
            <p:ph type="title"/>
          </p:nvPr>
        </p:nvSpPr>
        <p:spPr>
          <a:xfrm>
            <a:off x="1044649" y="249865"/>
            <a:ext cx="7200900" cy="1485900"/>
          </a:xfrm>
        </p:spPr>
        <p:txBody>
          <a:bodyPr>
            <a:noAutofit/>
          </a:bodyPr>
          <a:lstStyle/>
          <a:p>
            <a:r>
              <a:rPr lang="en-US" sz="3200" b="1">
                <a:cs typeface="Calibri Light"/>
              </a:rPr>
              <a:t>Equity: </a:t>
            </a:r>
            <a:r>
              <a:rPr lang="en-US" sz="3200">
                <a:cs typeface="Calibri Light"/>
              </a:rPr>
              <a:t>Overdose rates are increasing in Historically Marginalized Populations</a:t>
            </a:r>
          </a:p>
        </p:txBody>
      </p:sp>
      <p:sp>
        <p:nvSpPr>
          <p:cNvPr id="7" name="TextBox 6">
            <a:extLst>
              <a:ext uri="{FF2B5EF4-FFF2-40B4-BE49-F238E27FC236}">
                <a16:creationId xmlns:a16="http://schemas.microsoft.com/office/drawing/2014/main" id="{467CD748-FF00-4263-9129-AAADF8AEFC6A}"/>
              </a:ext>
            </a:extLst>
          </p:cNvPr>
          <p:cNvSpPr txBox="1"/>
          <p:nvPr/>
        </p:nvSpPr>
        <p:spPr>
          <a:xfrm>
            <a:off x="500701"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*Non-Hispanic</a:t>
            </a:r>
          </a:p>
          <a:p>
            <a:r>
              <a:rPr lang="en-US" sz="900">
                <a:latin typeface="Calibri" panose="020F0502020204030204" pitchFamily="34" charset="0"/>
              </a:rPr>
              <a:t>Source: NC State Center for Health Statistics, Vital Statistics-Deaths, ICD10 coded data- all intent medication/drug overdoses, 2010-2019</a:t>
            </a:r>
          </a:p>
          <a:p>
            <a:r>
              <a:rPr lang="en-US" sz="900">
                <a:latin typeface="Calibri" panose="020F0502020204030204" pitchFamily="34" charset="0"/>
              </a:rPr>
              <a:t>Detailed technical notes on all metrics available from NC DHHS</a:t>
            </a:r>
          </a:p>
        </p:txBody>
      </p:sp>
      <p:graphicFrame>
        <p:nvGraphicFramePr>
          <p:cNvPr id="8" name="Chart 7">
            <a:extLst>
              <a:ext uri="{FF2B5EF4-FFF2-40B4-BE49-F238E27FC236}">
                <a16:creationId xmlns:a16="http://schemas.microsoft.com/office/drawing/2014/main" id="{D09ED82C-92BB-4BF4-A9AB-47B5BF2BA42B}"/>
              </a:ext>
            </a:extLst>
          </p:cNvPr>
          <p:cNvGraphicFramePr>
            <a:graphicFrameLocks/>
          </p:cNvGraphicFramePr>
          <p:nvPr/>
        </p:nvGraphicFramePr>
        <p:xfrm>
          <a:off x="724635" y="1870788"/>
          <a:ext cx="7980825"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6768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E589-0E9B-4D03-8807-7AB78EADCE13}"/>
              </a:ext>
            </a:extLst>
          </p:cNvPr>
          <p:cNvSpPr>
            <a:spLocks noGrp="1"/>
          </p:cNvSpPr>
          <p:nvPr>
            <p:ph type="title"/>
          </p:nvPr>
        </p:nvSpPr>
        <p:spPr>
          <a:xfrm>
            <a:off x="971549" y="236764"/>
            <a:ext cx="7862057" cy="1485900"/>
          </a:xfrm>
        </p:spPr>
        <p:txBody>
          <a:bodyPr>
            <a:noAutofit/>
          </a:bodyPr>
          <a:lstStyle/>
          <a:p>
            <a:r>
              <a:rPr lang="en-US" sz="3600" b="1">
                <a:cs typeface="Calibri Light"/>
              </a:rPr>
              <a:t>Equity: </a:t>
            </a:r>
            <a:r>
              <a:rPr lang="en-US" sz="3600">
                <a:cs typeface="Calibri Light"/>
              </a:rPr>
              <a:t>Overdose rates are increasing in Historically Marginalized Populations</a:t>
            </a:r>
          </a:p>
        </p:txBody>
      </p:sp>
      <p:sp>
        <p:nvSpPr>
          <p:cNvPr id="5" name="TextBox 4">
            <a:extLst>
              <a:ext uri="{FF2B5EF4-FFF2-40B4-BE49-F238E27FC236}">
                <a16:creationId xmlns:a16="http://schemas.microsoft.com/office/drawing/2014/main" id="{133F89B8-01B5-4B8D-BCED-A118F9855D29}"/>
              </a:ext>
            </a:extLst>
          </p:cNvPr>
          <p:cNvSpPr txBox="1"/>
          <p:nvPr/>
        </p:nvSpPr>
        <p:spPr>
          <a:xfrm>
            <a:off x="575346"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*Data are preliminary and subject to change; ^Expected value based on 2016-2019 trend</a:t>
            </a:r>
          </a:p>
          <a:p>
            <a:r>
              <a:rPr lang="en-US" sz="900">
                <a:latin typeface="Calibri" panose="020F0502020204030204" pitchFamily="34" charset="0"/>
              </a:rPr>
              <a:t>Source: NC State Center for Health Statistics, Vital Statistics-Deaths, ICD10 coded data- all intent medication/drug overdoses, </a:t>
            </a:r>
          </a:p>
          <a:p>
            <a:r>
              <a:rPr lang="en-US" sz="900">
                <a:latin typeface="Calibri" panose="020F0502020204030204" pitchFamily="34" charset="0"/>
              </a:rPr>
              <a:t>includes NC Resident deaths occurring out of state, 1999-2020 Q2; Detailed technical notes on all metrics available from NC DHHS</a:t>
            </a:r>
          </a:p>
        </p:txBody>
      </p:sp>
      <p:graphicFrame>
        <p:nvGraphicFramePr>
          <p:cNvPr id="6" name="Chart 5">
            <a:extLst>
              <a:ext uri="{FF2B5EF4-FFF2-40B4-BE49-F238E27FC236}">
                <a16:creationId xmlns:a16="http://schemas.microsoft.com/office/drawing/2014/main" id="{441BD6DA-D1E5-4D0E-AB9F-32E0E483E7DB}"/>
              </a:ext>
            </a:extLst>
          </p:cNvPr>
          <p:cNvGraphicFramePr>
            <a:graphicFrameLocks/>
          </p:cNvGraphicFramePr>
          <p:nvPr/>
        </p:nvGraphicFramePr>
        <p:xfrm>
          <a:off x="902970" y="2451619"/>
          <a:ext cx="7589520" cy="35475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30493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02426-7C3B-4A30-AE19-BFC2DAD9D220}"/>
              </a:ext>
            </a:extLst>
          </p:cNvPr>
          <p:cNvSpPr>
            <a:spLocks noGrp="1"/>
          </p:cNvSpPr>
          <p:nvPr>
            <p:ph type="title"/>
          </p:nvPr>
        </p:nvSpPr>
        <p:spPr/>
        <p:txBody>
          <a:bodyPr/>
          <a:lstStyle/>
          <a:p>
            <a:r>
              <a:rPr lang="en-US" b="1"/>
              <a:t>Equity: Priorities</a:t>
            </a:r>
          </a:p>
        </p:txBody>
      </p:sp>
      <p:sp>
        <p:nvSpPr>
          <p:cNvPr id="3" name="Content Placeholder 2">
            <a:extLst>
              <a:ext uri="{FF2B5EF4-FFF2-40B4-BE49-F238E27FC236}">
                <a16:creationId xmlns:a16="http://schemas.microsoft.com/office/drawing/2014/main" id="{1261589F-796D-4A99-B0F7-428FA252BA37}"/>
              </a:ext>
            </a:extLst>
          </p:cNvPr>
          <p:cNvSpPr>
            <a:spLocks noGrp="1"/>
          </p:cNvSpPr>
          <p:nvPr>
            <p:ph idx="1"/>
          </p:nvPr>
        </p:nvSpPr>
        <p:spPr>
          <a:xfrm>
            <a:off x="1028700" y="1595887"/>
            <a:ext cx="7745313" cy="5350363"/>
          </a:xfrm>
        </p:spPr>
        <p:txBody>
          <a:bodyPr vert="horz" lIns="91440" tIns="45720" rIns="91440" bIns="45720" rtlCol="0" anchor="t">
            <a:normAutofit/>
          </a:bodyPr>
          <a:lstStyle/>
          <a:p>
            <a:r>
              <a:rPr lang="en-US" dirty="0"/>
              <a:t>Acknowledge the systems that have disproportionately harmed historically marginalized persons who use drugs, and implement programs that reorient those systems towards service and treatment</a:t>
            </a:r>
            <a:endParaRPr lang="en" sz="2600" b="1" dirty="0">
              <a:ea typeface="+mn-lt"/>
              <a:cs typeface="+mn-lt"/>
            </a:endParaRPr>
          </a:p>
          <a:p>
            <a:r>
              <a:rPr lang="en" dirty="0">
                <a:ea typeface="+mn-lt"/>
                <a:cs typeface="+mn-lt"/>
              </a:rPr>
              <a:t>Increase access to comprehensive, culturally competent, and linguistically appropriate drug user health services for Historically Marginalized Populations (HMPs) </a:t>
            </a:r>
            <a:endParaRPr lang="en-US" dirty="0"/>
          </a:p>
          <a:p>
            <a:pPr marL="0" indent="0">
              <a:buNone/>
            </a:pPr>
            <a:endParaRPr lang="en" dirty="0">
              <a:ea typeface="+mn-lt"/>
              <a:cs typeface="+mn-lt"/>
            </a:endParaRPr>
          </a:p>
          <a:p>
            <a:pPr marL="913765" lvl="1" indent="-383540"/>
            <a:endParaRPr lang="en" i="0" dirty="0"/>
          </a:p>
        </p:txBody>
      </p:sp>
      <p:sp>
        <p:nvSpPr>
          <p:cNvPr id="4" name="Rectangle 3">
            <a:extLst>
              <a:ext uri="{FF2B5EF4-FFF2-40B4-BE49-F238E27FC236}">
                <a16:creationId xmlns:a16="http://schemas.microsoft.com/office/drawing/2014/main" id="{8B8DC135-41FB-4968-9569-E5D67EF25301}"/>
              </a:ext>
            </a:extLst>
          </p:cNvPr>
          <p:cNvSpPr/>
          <p:nvPr/>
        </p:nvSpPr>
        <p:spPr>
          <a:xfrm>
            <a:off x="717259" y="5548013"/>
            <a:ext cx="8351240" cy="1107996"/>
          </a:xfrm>
          <a:prstGeom prst="rect">
            <a:avLst/>
          </a:prstGeom>
        </p:spPr>
        <p:txBody>
          <a:bodyPr wrap="square">
            <a:spAutoFit/>
          </a:bodyPr>
          <a:lstStyle/>
          <a:p>
            <a:r>
              <a:rPr lang="en-US" sz="1600" i="1">
                <a:ea typeface="+mn-lt"/>
                <a:cs typeface="+mn-lt"/>
              </a:rPr>
              <a:t>HMPs are defined as individuals, groups and communities that have historically and systematically been denied access to services, resources, and power relationships across economic, political, and cultural dimensions as a result of systemic, durable and persistent racism, discrimination and other forms of intersecting oppression</a:t>
            </a:r>
            <a:r>
              <a:rPr lang="en-US" i="1">
                <a:ea typeface="+mn-lt"/>
                <a:cs typeface="+mn-lt"/>
              </a:rPr>
              <a:t>. </a:t>
            </a:r>
          </a:p>
        </p:txBody>
      </p:sp>
    </p:spTree>
    <p:extLst>
      <p:ext uri="{BB962C8B-B14F-4D97-AF65-F5344CB8AC3E}">
        <p14:creationId xmlns:p14="http://schemas.microsoft.com/office/powerpoint/2010/main" val="3249903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FB23-791D-4515-8F48-AD73966801EB}"/>
              </a:ext>
            </a:extLst>
          </p:cNvPr>
          <p:cNvSpPr>
            <a:spLocks noGrp="1"/>
          </p:cNvSpPr>
          <p:nvPr>
            <p:ph type="title"/>
          </p:nvPr>
        </p:nvSpPr>
        <p:spPr/>
        <p:txBody>
          <a:bodyPr>
            <a:normAutofit/>
          </a:bodyPr>
          <a:lstStyle/>
          <a:p>
            <a:r>
              <a:rPr lang="en-US" b="1" dirty="0">
                <a:cs typeface="Calibri Light"/>
              </a:rPr>
              <a:t>Prevent</a:t>
            </a:r>
            <a:endParaRPr lang="en-US" dirty="0">
              <a:cs typeface="Calibri Light"/>
            </a:endParaRPr>
          </a:p>
        </p:txBody>
      </p:sp>
      <p:sp>
        <p:nvSpPr>
          <p:cNvPr id="3" name="Text Placeholder 2">
            <a:extLst>
              <a:ext uri="{FF2B5EF4-FFF2-40B4-BE49-F238E27FC236}">
                <a16:creationId xmlns:a16="http://schemas.microsoft.com/office/drawing/2014/main" id="{689E3611-526A-4B48-9DA9-FA8764BC0F00}"/>
              </a:ext>
            </a:extLst>
          </p:cNvPr>
          <p:cNvSpPr>
            <a:spLocks noGrp="1"/>
          </p:cNvSpPr>
          <p:nvPr>
            <p:ph type="body" idx="1"/>
          </p:nvPr>
        </p:nvSpPr>
        <p:spPr>
          <a:xfrm>
            <a:off x="746297" y="4403235"/>
            <a:ext cx="7209728" cy="1143324"/>
          </a:xfrm>
        </p:spPr>
        <p:txBody>
          <a:bodyPr vert="horz" lIns="91440" tIns="45720" rIns="91440" bIns="45720" rtlCol="0" anchor="t">
            <a:normAutofit/>
          </a:bodyPr>
          <a:lstStyle/>
          <a:p>
            <a:r>
              <a:rPr lang="en-US" dirty="0"/>
              <a:t>Prevent future addiction and address trauma by supporting children and families</a:t>
            </a:r>
          </a:p>
        </p:txBody>
      </p:sp>
      <p:sp>
        <p:nvSpPr>
          <p:cNvPr id="5" name="TextBox 4">
            <a:extLst>
              <a:ext uri="{FF2B5EF4-FFF2-40B4-BE49-F238E27FC236}">
                <a16:creationId xmlns:a16="http://schemas.microsoft.com/office/drawing/2014/main" id="{C8CF9C04-393D-4151-89B8-03E64172F8A2}"/>
              </a:ext>
            </a:extLst>
          </p:cNvPr>
          <p:cNvSpPr txBox="1"/>
          <p:nvPr/>
        </p:nvSpPr>
        <p:spPr>
          <a:xfrm>
            <a:off x="69380" y="6465187"/>
            <a:ext cx="9855410" cy="230832"/>
          </a:xfrm>
          <a:prstGeom prst="rect">
            <a:avLst/>
          </a:prstGeom>
          <a:noFill/>
          <a:ln w="3175">
            <a:noFill/>
          </a:ln>
        </p:spPr>
        <p:txBody>
          <a:bodyPr wrap="square" lIns="91440" tIns="45720" rIns="91440" bIns="45720" rtlCol="0" anchor="t">
            <a:spAutoFit/>
          </a:bodyPr>
          <a:lstStyle/>
          <a:p>
            <a:r>
              <a:rPr lang="en-US" sz="900">
                <a:latin typeface="Calibri"/>
                <a:cs typeface="Calibri"/>
              </a:rPr>
              <a:t>Source: </a:t>
            </a:r>
            <a:r>
              <a:rPr lang="en-US" sz="900">
                <a:ea typeface="+mn-lt"/>
                <a:cs typeface="+mn-lt"/>
                <a:hlinkClick r:id="rId3"/>
              </a:rPr>
              <a:t>https://pubmed.ncbi.nlm.nih.gov/32485658/</a:t>
            </a:r>
            <a:endParaRPr lang="en-US" sz="900">
              <a:ea typeface="+mn-lt"/>
              <a:cs typeface="+mn-lt"/>
            </a:endParaRPr>
          </a:p>
        </p:txBody>
      </p:sp>
    </p:spTree>
    <p:extLst>
      <p:ext uri="{BB962C8B-B14F-4D97-AF65-F5344CB8AC3E}">
        <p14:creationId xmlns:p14="http://schemas.microsoft.com/office/powerpoint/2010/main" val="2689520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F2420-525A-45B5-B252-C0663D23EEE5}"/>
              </a:ext>
            </a:extLst>
          </p:cNvPr>
          <p:cNvSpPr>
            <a:spLocks noGrp="1"/>
          </p:cNvSpPr>
          <p:nvPr>
            <p:ph type="title"/>
          </p:nvPr>
        </p:nvSpPr>
        <p:spPr/>
        <p:txBody>
          <a:bodyPr/>
          <a:lstStyle/>
          <a:p>
            <a:pPr algn="ctr"/>
            <a:r>
              <a:rPr lang="en-US" b="1"/>
              <a:t>Prevent</a:t>
            </a:r>
          </a:p>
        </p:txBody>
      </p:sp>
      <p:grpSp>
        <p:nvGrpSpPr>
          <p:cNvPr id="3" name="Group 2">
            <a:extLst>
              <a:ext uri="{FF2B5EF4-FFF2-40B4-BE49-F238E27FC236}">
                <a16:creationId xmlns:a16="http://schemas.microsoft.com/office/drawing/2014/main" id="{9B642669-63F7-4E9C-AFCA-20434F48D2F4}"/>
              </a:ext>
            </a:extLst>
          </p:cNvPr>
          <p:cNvGrpSpPr/>
          <p:nvPr/>
        </p:nvGrpSpPr>
        <p:grpSpPr>
          <a:xfrm>
            <a:off x="1028700" y="1502482"/>
            <a:ext cx="7200636" cy="3602654"/>
            <a:chOff x="1234440" y="1802978"/>
            <a:chExt cx="8640763" cy="4323185"/>
          </a:xfrm>
        </p:grpSpPr>
        <p:sp>
          <p:nvSpPr>
            <p:cNvPr id="6" name="Rectangle 5">
              <a:extLst>
                <a:ext uri="{FF2B5EF4-FFF2-40B4-BE49-F238E27FC236}">
                  <a16:creationId xmlns:a16="http://schemas.microsoft.com/office/drawing/2014/main" id="{7F2330F4-6E4F-42BF-BB07-3184DF0E4457}"/>
                </a:ext>
              </a:extLst>
            </p:cNvPr>
            <p:cNvSpPr/>
            <p:nvPr/>
          </p:nvSpPr>
          <p:spPr>
            <a:xfrm>
              <a:off x="1234440" y="1828800"/>
              <a:ext cx="8640763" cy="4297363"/>
            </a:xfrm>
            <a:prstGeom prst="rect">
              <a:avLst/>
            </a:prstGeom>
            <a:noFill/>
            <a:ln>
              <a:noFill/>
            </a:ln>
          </p:spPr>
        </p:sp>
        <p:sp>
          <p:nvSpPr>
            <p:cNvPr id="7" name="Arrow: Circular 6">
              <a:extLst>
                <a:ext uri="{FF2B5EF4-FFF2-40B4-BE49-F238E27FC236}">
                  <a16:creationId xmlns:a16="http://schemas.microsoft.com/office/drawing/2014/main" id="{8AD4548E-89D9-4F36-8515-A89D9CA33BC7}"/>
                </a:ext>
              </a:extLst>
            </p:cNvPr>
            <p:cNvSpPr/>
            <p:nvPr/>
          </p:nvSpPr>
          <p:spPr>
            <a:xfrm>
              <a:off x="3423393" y="1802978"/>
              <a:ext cx="4262855" cy="4262855"/>
            </a:xfrm>
            <a:prstGeom prst="circularArrow">
              <a:avLst>
                <a:gd name="adj1" fmla="val 7495"/>
                <a:gd name="adj2" fmla="val 1108920"/>
                <a:gd name="adj3" fmla="val 14549987"/>
                <a:gd name="adj4" fmla="val 17396074"/>
                <a:gd name="adj5" fmla="val 889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8" name="Freeform: Shape 7">
              <a:extLst>
                <a:ext uri="{FF2B5EF4-FFF2-40B4-BE49-F238E27FC236}">
                  <a16:creationId xmlns:a16="http://schemas.microsoft.com/office/drawing/2014/main" id="{E84DA5E1-E9DE-41C7-9D64-BFD13C347FAB}"/>
                </a:ext>
              </a:extLst>
            </p:cNvPr>
            <p:cNvSpPr/>
            <p:nvPr/>
          </p:nvSpPr>
          <p:spPr>
            <a:xfrm>
              <a:off x="4549615" y="1830618"/>
              <a:ext cx="2010411" cy="1005205"/>
            </a:xfrm>
            <a:custGeom>
              <a:avLst/>
              <a:gdLst>
                <a:gd name="connsiteX0" fmla="*/ 0 w 2010411"/>
                <a:gd name="connsiteY0" fmla="*/ 167538 h 1005205"/>
                <a:gd name="connsiteX1" fmla="*/ 167538 w 2010411"/>
                <a:gd name="connsiteY1" fmla="*/ 0 h 1005205"/>
                <a:gd name="connsiteX2" fmla="*/ 1842873 w 2010411"/>
                <a:gd name="connsiteY2" fmla="*/ 0 h 1005205"/>
                <a:gd name="connsiteX3" fmla="*/ 2010411 w 2010411"/>
                <a:gd name="connsiteY3" fmla="*/ 167538 h 1005205"/>
                <a:gd name="connsiteX4" fmla="*/ 2010411 w 2010411"/>
                <a:gd name="connsiteY4" fmla="*/ 837667 h 1005205"/>
                <a:gd name="connsiteX5" fmla="*/ 1842873 w 2010411"/>
                <a:gd name="connsiteY5" fmla="*/ 1005205 h 1005205"/>
                <a:gd name="connsiteX6" fmla="*/ 167538 w 2010411"/>
                <a:gd name="connsiteY6" fmla="*/ 1005205 h 1005205"/>
                <a:gd name="connsiteX7" fmla="*/ 0 w 2010411"/>
                <a:gd name="connsiteY7" fmla="*/ 837667 h 1005205"/>
                <a:gd name="connsiteX8" fmla="*/ 0 w 2010411"/>
                <a:gd name="connsiteY8" fmla="*/ 167538 h 100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0411" h="1005205">
                  <a:moveTo>
                    <a:pt x="0" y="167538"/>
                  </a:moveTo>
                  <a:cubicBezTo>
                    <a:pt x="0" y="75009"/>
                    <a:pt x="75009" y="0"/>
                    <a:pt x="167538" y="0"/>
                  </a:cubicBezTo>
                  <a:lnTo>
                    <a:pt x="1842873" y="0"/>
                  </a:lnTo>
                  <a:cubicBezTo>
                    <a:pt x="1935402" y="0"/>
                    <a:pt x="2010411" y="75009"/>
                    <a:pt x="2010411" y="167538"/>
                  </a:cubicBezTo>
                  <a:lnTo>
                    <a:pt x="2010411" y="837667"/>
                  </a:lnTo>
                  <a:cubicBezTo>
                    <a:pt x="2010411" y="930196"/>
                    <a:pt x="1935402" y="1005205"/>
                    <a:pt x="1842873" y="1005205"/>
                  </a:cubicBezTo>
                  <a:lnTo>
                    <a:pt x="167538" y="1005205"/>
                  </a:lnTo>
                  <a:cubicBezTo>
                    <a:pt x="75009" y="1005205"/>
                    <a:pt x="0" y="930196"/>
                    <a:pt x="0" y="837667"/>
                  </a:cubicBezTo>
                  <a:lnTo>
                    <a:pt x="0" y="16753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517" tIns="88517" rIns="88517" bIns="88517" numCol="1" spcCol="1270" anchor="ctr" anchorCtr="0">
              <a:noAutofit/>
            </a:bodyPr>
            <a:lstStyle/>
            <a:p>
              <a:pPr algn="ctr" defTabSz="555603">
                <a:lnSpc>
                  <a:spcPct val="90000"/>
                </a:lnSpc>
                <a:spcBef>
                  <a:spcPct val="0"/>
                </a:spcBef>
                <a:spcAft>
                  <a:spcPct val="35000"/>
                </a:spcAft>
              </a:pPr>
              <a:r>
                <a:rPr lang="en-US" sz="1250">
                  <a:latin typeface="Arial"/>
                </a:rPr>
                <a:t>Prenatal</a:t>
              </a:r>
              <a:br>
                <a:rPr lang="en-US" sz="1250">
                  <a:latin typeface="Arial"/>
                </a:rPr>
              </a:br>
              <a:r>
                <a:rPr lang="en-US" sz="1250">
                  <a:latin typeface="Arial"/>
                </a:rPr>
                <a:t>(Mother’s experiences)</a:t>
              </a:r>
            </a:p>
          </p:txBody>
        </p:sp>
        <p:sp>
          <p:nvSpPr>
            <p:cNvPr id="9" name="Freeform: Shape 8">
              <a:extLst>
                <a:ext uri="{FF2B5EF4-FFF2-40B4-BE49-F238E27FC236}">
                  <a16:creationId xmlns:a16="http://schemas.microsoft.com/office/drawing/2014/main" id="{21CC146D-7116-415F-82F4-463CFD1278FA}"/>
                </a:ext>
              </a:extLst>
            </p:cNvPr>
            <p:cNvSpPr/>
            <p:nvPr/>
          </p:nvSpPr>
          <p:spPr>
            <a:xfrm>
              <a:off x="6278492" y="3086721"/>
              <a:ext cx="2010411" cy="1005205"/>
            </a:xfrm>
            <a:custGeom>
              <a:avLst/>
              <a:gdLst>
                <a:gd name="connsiteX0" fmla="*/ 0 w 2010411"/>
                <a:gd name="connsiteY0" fmla="*/ 167538 h 1005205"/>
                <a:gd name="connsiteX1" fmla="*/ 167538 w 2010411"/>
                <a:gd name="connsiteY1" fmla="*/ 0 h 1005205"/>
                <a:gd name="connsiteX2" fmla="*/ 1842873 w 2010411"/>
                <a:gd name="connsiteY2" fmla="*/ 0 h 1005205"/>
                <a:gd name="connsiteX3" fmla="*/ 2010411 w 2010411"/>
                <a:gd name="connsiteY3" fmla="*/ 167538 h 1005205"/>
                <a:gd name="connsiteX4" fmla="*/ 2010411 w 2010411"/>
                <a:gd name="connsiteY4" fmla="*/ 837667 h 1005205"/>
                <a:gd name="connsiteX5" fmla="*/ 1842873 w 2010411"/>
                <a:gd name="connsiteY5" fmla="*/ 1005205 h 1005205"/>
                <a:gd name="connsiteX6" fmla="*/ 167538 w 2010411"/>
                <a:gd name="connsiteY6" fmla="*/ 1005205 h 1005205"/>
                <a:gd name="connsiteX7" fmla="*/ 0 w 2010411"/>
                <a:gd name="connsiteY7" fmla="*/ 837667 h 1005205"/>
                <a:gd name="connsiteX8" fmla="*/ 0 w 2010411"/>
                <a:gd name="connsiteY8" fmla="*/ 167538 h 100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0411" h="1005205">
                  <a:moveTo>
                    <a:pt x="0" y="167538"/>
                  </a:moveTo>
                  <a:cubicBezTo>
                    <a:pt x="0" y="75009"/>
                    <a:pt x="75009" y="0"/>
                    <a:pt x="167538" y="0"/>
                  </a:cubicBezTo>
                  <a:lnTo>
                    <a:pt x="1842873" y="0"/>
                  </a:lnTo>
                  <a:cubicBezTo>
                    <a:pt x="1935402" y="0"/>
                    <a:pt x="2010411" y="75009"/>
                    <a:pt x="2010411" y="167538"/>
                  </a:cubicBezTo>
                  <a:lnTo>
                    <a:pt x="2010411" y="837667"/>
                  </a:lnTo>
                  <a:cubicBezTo>
                    <a:pt x="2010411" y="930196"/>
                    <a:pt x="1935402" y="1005205"/>
                    <a:pt x="1842873" y="1005205"/>
                  </a:cubicBezTo>
                  <a:lnTo>
                    <a:pt x="167538" y="1005205"/>
                  </a:lnTo>
                  <a:cubicBezTo>
                    <a:pt x="75009" y="1005205"/>
                    <a:pt x="0" y="930196"/>
                    <a:pt x="0" y="837667"/>
                  </a:cubicBezTo>
                  <a:lnTo>
                    <a:pt x="0" y="16753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517" tIns="88517" rIns="88517" bIns="88517" numCol="1" spcCol="1270" anchor="ctr" anchorCtr="0">
              <a:noAutofit/>
            </a:bodyPr>
            <a:lstStyle/>
            <a:p>
              <a:pPr algn="ctr" defTabSz="555603">
                <a:lnSpc>
                  <a:spcPct val="90000"/>
                </a:lnSpc>
                <a:spcBef>
                  <a:spcPct val="0"/>
                </a:spcBef>
                <a:spcAft>
                  <a:spcPct val="35000"/>
                </a:spcAft>
              </a:pPr>
              <a:r>
                <a:rPr lang="en-US" sz="1250">
                  <a:latin typeface="Arial"/>
                </a:rPr>
                <a:t>Infant</a:t>
              </a:r>
              <a:br>
                <a:rPr lang="en-US" sz="1250">
                  <a:latin typeface="Arial"/>
                </a:rPr>
              </a:br>
              <a:r>
                <a:rPr lang="en-US" sz="1250">
                  <a:latin typeface="Arial"/>
                </a:rPr>
                <a:t>(Neonatal Abstinence Syndrome)</a:t>
              </a:r>
            </a:p>
          </p:txBody>
        </p:sp>
        <p:sp>
          <p:nvSpPr>
            <p:cNvPr id="10" name="Freeform: Shape 9">
              <a:extLst>
                <a:ext uri="{FF2B5EF4-FFF2-40B4-BE49-F238E27FC236}">
                  <a16:creationId xmlns:a16="http://schemas.microsoft.com/office/drawing/2014/main" id="{E3D26ABF-599B-4F2F-863E-130AF6F67783}"/>
                </a:ext>
              </a:extLst>
            </p:cNvPr>
            <p:cNvSpPr/>
            <p:nvPr/>
          </p:nvSpPr>
          <p:spPr>
            <a:xfrm>
              <a:off x="5618120" y="5119138"/>
              <a:ext cx="2010411" cy="1005205"/>
            </a:xfrm>
            <a:custGeom>
              <a:avLst/>
              <a:gdLst>
                <a:gd name="connsiteX0" fmla="*/ 0 w 2010411"/>
                <a:gd name="connsiteY0" fmla="*/ 167538 h 1005205"/>
                <a:gd name="connsiteX1" fmla="*/ 167538 w 2010411"/>
                <a:gd name="connsiteY1" fmla="*/ 0 h 1005205"/>
                <a:gd name="connsiteX2" fmla="*/ 1842873 w 2010411"/>
                <a:gd name="connsiteY2" fmla="*/ 0 h 1005205"/>
                <a:gd name="connsiteX3" fmla="*/ 2010411 w 2010411"/>
                <a:gd name="connsiteY3" fmla="*/ 167538 h 1005205"/>
                <a:gd name="connsiteX4" fmla="*/ 2010411 w 2010411"/>
                <a:gd name="connsiteY4" fmla="*/ 837667 h 1005205"/>
                <a:gd name="connsiteX5" fmla="*/ 1842873 w 2010411"/>
                <a:gd name="connsiteY5" fmla="*/ 1005205 h 1005205"/>
                <a:gd name="connsiteX6" fmla="*/ 167538 w 2010411"/>
                <a:gd name="connsiteY6" fmla="*/ 1005205 h 1005205"/>
                <a:gd name="connsiteX7" fmla="*/ 0 w 2010411"/>
                <a:gd name="connsiteY7" fmla="*/ 837667 h 1005205"/>
                <a:gd name="connsiteX8" fmla="*/ 0 w 2010411"/>
                <a:gd name="connsiteY8" fmla="*/ 167538 h 100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0411" h="1005205">
                  <a:moveTo>
                    <a:pt x="0" y="167538"/>
                  </a:moveTo>
                  <a:cubicBezTo>
                    <a:pt x="0" y="75009"/>
                    <a:pt x="75009" y="0"/>
                    <a:pt x="167538" y="0"/>
                  </a:cubicBezTo>
                  <a:lnTo>
                    <a:pt x="1842873" y="0"/>
                  </a:lnTo>
                  <a:cubicBezTo>
                    <a:pt x="1935402" y="0"/>
                    <a:pt x="2010411" y="75009"/>
                    <a:pt x="2010411" y="167538"/>
                  </a:cubicBezTo>
                  <a:lnTo>
                    <a:pt x="2010411" y="837667"/>
                  </a:lnTo>
                  <a:cubicBezTo>
                    <a:pt x="2010411" y="930196"/>
                    <a:pt x="1935402" y="1005205"/>
                    <a:pt x="1842873" y="1005205"/>
                  </a:cubicBezTo>
                  <a:lnTo>
                    <a:pt x="167538" y="1005205"/>
                  </a:lnTo>
                  <a:cubicBezTo>
                    <a:pt x="75009" y="1005205"/>
                    <a:pt x="0" y="930196"/>
                    <a:pt x="0" y="837667"/>
                  </a:cubicBezTo>
                  <a:lnTo>
                    <a:pt x="0" y="16753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517" tIns="88517" rIns="88517" bIns="88517" numCol="1" spcCol="1270" anchor="ctr" anchorCtr="0">
              <a:noAutofit/>
            </a:bodyPr>
            <a:lstStyle/>
            <a:p>
              <a:pPr algn="ctr" defTabSz="555603">
                <a:lnSpc>
                  <a:spcPct val="90000"/>
                </a:lnSpc>
                <a:spcBef>
                  <a:spcPct val="0"/>
                </a:spcBef>
                <a:spcAft>
                  <a:spcPct val="35000"/>
                </a:spcAft>
              </a:pPr>
              <a:r>
                <a:rPr lang="en-US" sz="1250">
                  <a:latin typeface="Arial"/>
                </a:rPr>
                <a:t>Childhood</a:t>
              </a:r>
              <a:br>
                <a:rPr lang="en-US" sz="1250">
                  <a:latin typeface="Arial"/>
                </a:rPr>
              </a:br>
              <a:r>
                <a:rPr lang="en-US" sz="1250">
                  <a:latin typeface="Arial"/>
                </a:rPr>
                <a:t>(Adverse Childhood Experiences)</a:t>
              </a:r>
            </a:p>
          </p:txBody>
        </p:sp>
        <p:sp>
          <p:nvSpPr>
            <p:cNvPr id="11" name="Freeform: Shape 10">
              <a:extLst>
                <a:ext uri="{FF2B5EF4-FFF2-40B4-BE49-F238E27FC236}">
                  <a16:creationId xmlns:a16="http://schemas.microsoft.com/office/drawing/2014/main" id="{B09C2E38-025F-4A5E-888C-F684B259E633}"/>
                </a:ext>
              </a:extLst>
            </p:cNvPr>
            <p:cNvSpPr/>
            <p:nvPr/>
          </p:nvSpPr>
          <p:spPr>
            <a:xfrm>
              <a:off x="3481110" y="5119138"/>
              <a:ext cx="2010411" cy="1005205"/>
            </a:xfrm>
            <a:custGeom>
              <a:avLst/>
              <a:gdLst>
                <a:gd name="connsiteX0" fmla="*/ 0 w 2010411"/>
                <a:gd name="connsiteY0" fmla="*/ 167538 h 1005205"/>
                <a:gd name="connsiteX1" fmla="*/ 167538 w 2010411"/>
                <a:gd name="connsiteY1" fmla="*/ 0 h 1005205"/>
                <a:gd name="connsiteX2" fmla="*/ 1842873 w 2010411"/>
                <a:gd name="connsiteY2" fmla="*/ 0 h 1005205"/>
                <a:gd name="connsiteX3" fmla="*/ 2010411 w 2010411"/>
                <a:gd name="connsiteY3" fmla="*/ 167538 h 1005205"/>
                <a:gd name="connsiteX4" fmla="*/ 2010411 w 2010411"/>
                <a:gd name="connsiteY4" fmla="*/ 837667 h 1005205"/>
                <a:gd name="connsiteX5" fmla="*/ 1842873 w 2010411"/>
                <a:gd name="connsiteY5" fmla="*/ 1005205 h 1005205"/>
                <a:gd name="connsiteX6" fmla="*/ 167538 w 2010411"/>
                <a:gd name="connsiteY6" fmla="*/ 1005205 h 1005205"/>
                <a:gd name="connsiteX7" fmla="*/ 0 w 2010411"/>
                <a:gd name="connsiteY7" fmla="*/ 837667 h 1005205"/>
                <a:gd name="connsiteX8" fmla="*/ 0 w 2010411"/>
                <a:gd name="connsiteY8" fmla="*/ 167538 h 100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0411" h="1005205">
                  <a:moveTo>
                    <a:pt x="0" y="167538"/>
                  </a:moveTo>
                  <a:cubicBezTo>
                    <a:pt x="0" y="75009"/>
                    <a:pt x="75009" y="0"/>
                    <a:pt x="167538" y="0"/>
                  </a:cubicBezTo>
                  <a:lnTo>
                    <a:pt x="1842873" y="0"/>
                  </a:lnTo>
                  <a:cubicBezTo>
                    <a:pt x="1935402" y="0"/>
                    <a:pt x="2010411" y="75009"/>
                    <a:pt x="2010411" y="167538"/>
                  </a:cubicBezTo>
                  <a:lnTo>
                    <a:pt x="2010411" y="837667"/>
                  </a:lnTo>
                  <a:cubicBezTo>
                    <a:pt x="2010411" y="930196"/>
                    <a:pt x="1935402" y="1005205"/>
                    <a:pt x="1842873" y="1005205"/>
                  </a:cubicBezTo>
                  <a:lnTo>
                    <a:pt x="167538" y="1005205"/>
                  </a:lnTo>
                  <a:cubicBezTo>
                    <a:pt x="75009" y="1005205"/>
                    <a:pt x="0" y="930196"/>
                    <a:pt x="0" y="837667"/>
                  </a:cubicBezTo>
                  <a:lnTo>
                    <a:pt x="0" y="16753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517" tIns="88517" rIns="88517" bIns="88517" numCol="1" spcCol="1270" anchor="ctr" anchorCtr="0">
              <a:noAutofit/>
            </a:bodyPr>
            <a:lstStyle/>
            <a:p>
              <a:pPr algn="ctr" defTabSz="555603">
                <a:lnSpc>
                  <a:spcPct val="90000"/>
                </a:lnSpc>
                <a:spcBef>
                  <a:spcPct val="0"/>
                </a:spcBef>
                <a:spcAft>
                  <a:spcPct val="35000"/>
                </a:spcAft>
              </a:pPr>
              <a:r>
                <a:rPr lang="en-US" sz="1250">
                  <a:latin typeface="Arial"/>
                </a:rPr>
                <a:t>Adolescence </a:t>
              </a:r>
              <a:br>
                <a:rPr lang="en-US" sz="1250">
                  <a:latin typeface="Arial"/>
                </a:rPr>
              </a:br>
              <a:r>
                <a:rPr lang="en-US" sz="1250">
                  <a:latin typeface="Arial"/>
                </a:rPr>
                <a:t>(Experiences with drugs)</a:t>
              </a:r>
            </a:p>
          </p:txBody>
        </p:sp>
        <p:sp>
          <p:nvSpPr>
            <p:cNvPr id="12" name="Freeform: Shape 11">
              <a:extLst>
                <a:ext uri="{FF2B5EF4-FFF2-40B4-BE49-F238E27FC236}">
                  <a16:creationId xmlns:a16="http://schemas.microsoft.com/office/drawing/2014/main" id="{13DE17DC-BA61-426A-BBC3-ACF58CABC716}"/>
                </a:ext>
              </a:extLst>
            </p:cNvPr>
            <p:cNvSpPr/>
            <p:nvPr/>
          </p:nvSpPr>
          <p:spPr>
            <a:xfrm>
              <a:off x="2820738" y="3086721"/>
              <a:ext cx="2010411" cy="1005205"/>
            </a:xfrm>
            <a:custGeom>
              <a:avLst/>
              <a:gdLst>
                <a:gd name="connsiteX0" fmla="*/ 0 w 2010411"/>
                <a:gd name="connsiteY0" fmla="*/ 167538 h 1005205"/>
                <a:gd name="connsiteX1" fmla="*/ 167538 w 2010411"/>
                <a:gd name="connsiteY1" fmla="*/ 0 h 1005205"/>
                <a:gd name="connsiteX2" fmla="*/ 1842873 w 2010411"/>
                <a:gd name="connsiteY2" fmla="*/ 0 h 1005205"/>
                <a:gd name="connsiteX3" fmla="*/ 2010411 w 2010411"/>
                <a:gd name="connsiteY3" fmla="*/ 167538 h 1005205"/>
                <a:gd name="connsiteX4" fmla="*/ 2010411 w 2010411"/>
                <a:gd name="connsiteY4" fmla="*/ 837667 h 1005205"/>
                <a:gd name="connsiteX5" fmla="*/ 1842873 w 2010411"/>
                <a:gd name="connsiteY5" fmla="*/ 1005205 h 1005205"/>
                <a:gd name="connsiteX6" fmla="*/ 167538 w 2010411"/>
                <a:gd name="connsiteY6" fmla="*/ 1005205 h 1005205"/>
                <a:gd name="connsiteX7" fmla="*/ 0 w 2010411"/>
                <a:gd name="connsiteY7" fmla="*/ 837667 h 1005205"/>
                <a:gd name="connsiteX8" fmla="*/ 0 w 2010411"/>
                <a:gd name="connsiteY8" fmla="*/ 167538 h 100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0411" h="1005205">
                  <a:moveTo>
                    <a:pt x="0" y="167538"/>
                  </a:moveTo>
                  <a:cubicBezTo>
                    <a:pt x="0" y="75009"/>
                    <a:pt x="75009" y="0"/>
                    <a:pt x="167538" y="0"/>
                  </a:cubicBezTo>
                  <a:lnTo>
                    <a:pt x="1842873" y="0"/>
                  </a:lnTo>
                  <a:cubicBezTo>
                    <a:pt x="1935402" y="0"/>
                    <a:pt x="2010411" y="75009"/>
                    <a:pt x="2010411" y="167538"/>
                  </a:cubicBezTo>
                  <a:lnTo>
                    <a:pt x="2010411" y="837667"/>
                  </a:lnTo>
                  <a:cubicBezTo>
                    <a:pt x="2010411" y="930196"/>
                    <a:pt x="1935402" y="1005205"/>
                    <a:pt x="1842873" y="1005205"/>
                  </a:cubicBezTo>
                  <a:lnTo>
                    <a:pt x="167538" y="1005205"/>
                  </a:lnTo>
                  <a:cubicBezTo>
                    <a:pt x="75009" y="1005205"/>
                    <a:pt x="0" y="930196"/>
                    <a:pt x="0" y="837667"/>
                  </a:cubicBezTo>
                  <a:lnTo>
                    <a:pt x="0" y="16753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1692" tIns="91692" rIns="91692" bIns="91692" numCol="1" spcCol="1270" anchor="ctr" anchorCtr="0">
              <a:noAutofit/>
            </a:bodyPr>
            <a:lstStyle/>
            <a:p>
              <a:pPr algn="ctr" defTabSz="592643">
                <a:lnSpc>
                  <a:spcPct val="90000"/>
                </a:lnSpc>
                <a:spcBef>
                  <a:spcPct val="0"/>
                </a:spcBef>
                <a:spcAft>
                  <a:spcPct val="35000"/>
                </a:spcAft>
              </a:pPr>
              <a:r>
                <a:rPr lang="en-US" sz="1333">
                  <a:latin typeface="Arial"/>
                </a:rPr>
                <a:t>Adulthood</a:t>
              </a:r>
              <a:br>
                <a:rPr lang="en-US" sz="1333">
                  <a:latin typeface="Arial"/>
                </a:rPr>
              </a:br>
              <a:r>
                <a:rPr lang="en-US" sz="1333">
                  <a:latin typeface="Arial"/>
                </a:rPr>
                <a:t>(Addiction)</a:t>
              </a:r>
            </a:p>
          </p:txBody>
        </p:sp>
      </p:grpSp>
      <p:sp>
        <p:nvSpPr>
          <p:cNvPr id="5" name="TextBox 4">
            <a:extLst>
              <a:ext uri="{FF2B5EF4-FFF2-40B4-BE49-F238E27FC236}">
                <a16:creationId xmlns:a16="http://schemas.microsoft.com/office/drawing/2014/main" id="{7225E5DB-3EB9-40CB-BA8C-5B88206D30A4}"/>
              </a:ext>
            </a:extLst>
          </p:cNvPr>
          <p:cNvSpPr txBox="1"/>
          <p:nvPr/>
        </p:nvSpPr>
        <p:spPr>
          <a:xfrm>
            <a:off x="1028701" y="5334001"/>
            <a:ext cx="7094995" cy="913199"/>
          </a:xfrm>
          <a:prstGeom prst="rect">
            <a:avLst/>
          </a:prstGeom>
          <a:noFill/>
        </p:spPr>
        <p:txBody>
          <a:bodyPr wrap="square" rtlCol="0">
            <a:spAutoFit/>
          </a:bodyPr>
          <a:lstStyle/>
          <a:p>
            <a:pPr algn="ctr"/>
            <a:r>
              <a:rPr lang="en-US" sz="2667" dirty="0"/>
              <a:t>The epidemic is part of an intergenerational cycle of trauma and harm.</a:t>
            </a:r>
          </a:p>
        </p:txBody>
      </p:sp>
    </p:spTree>
    <p:extLst>
      <p:ext uri="{BB962C8B-B14F-4D97-AF65-F5344CB8AC3E}">
        <p14:creationId xmlns:p14="http://schemas.microsoft.com/office/powerpoint/2010/main" val="3046596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32907-B4EE-4A63-B390-B946B9BC3F97}"/>
              </a:ext>
            </a:extLst>
          </p:cNvPr>
          <p:cNvSpPr>
            <a:spLocks noGrp="1"/>
          </p:cNvSpPr>
          <p:nvPr>
            <p:ph type="title"/>
          </p:nvPr>
        </p:nvSpPr>
        <p:spPr/>
        <p:txBody>
          <a:bodyPr/>
          <a:lstStyle/>
          <a:p>
            <a:r>
              <a:rPr lang="en-US" b="1"/>
              <a:t>Prevent</a:t>
            </a:r>
            <a:r>
              <a:rPr lang="en-US"/>
              <a:t>: Priorities</a:t>
            </a:r>
          </a:p>
        </p:txBody>
      </p:sp>
      <p:sp>
        <p:nvSpPr>
          <p:cNvPr id="3" name="Content Placeholder 2">
            <a:extLst>
              <a:ext uri="{FF2B5EF4-FFF2-40B4-BE49-F238E27FC236}">
                <a16:creationId xmlns:a16="http://schemas.microsoft.com/office/drawing/2014/main" id="{FBBD0CF7-F17A-4006-BFE5-D8ECE40EBA7C}"/>
              </a:ext>
            </a:extLst>
          </p:cNvPr>
          <p:cNvSpPr>
            <a:spLocks noGrp="1"/>
          </p:cNvSpPr>
          <p:nvPr>
            <p:ph idx="1"/>
          </p:nvPr>
        </p:nvSpPr>
        <p:spPr/>
        <p:txBody>
          <a:bodyPr/>
          <a:lstStyle/>
          <a:p>
            <a:r>
              <a:rPr lang="en-US" i="0"/>
              <a:t>Increase judicious opioid prescribing and the use of </a:t>
            </a:r>
            <a:r>
              <a:rPr lang="en-US" b="1" i="0"/>
              <a:t>non-opioid pain treatments.</a:t>
            </a:r>
            <a:endParaRPr lang="en-US" i="0"/>
          </a:p>
          <a:p>
            <a:r>
              <a:rPr lang="en-US" i="0"/>
              <a:t>Prevent youth misuse </a:t>
            </a:r>
            <a:r>
              <a:rPr lang="en-US"/>
              <a:t>by </a:t>
            </a:r>
            <a:r>
              <a:rPr lang="en-US" b="1"/>
              <a:t>a</a:t>
            </a:r>
            <a:r>
              <a:rPr lang="en-US" b="1" i="0"/>
              <a:t>ddressing the upstream causes </a:t>
            </a:r>
            <a:r>
              <a:rPr lang="en-US" i="0"/>
              <a:t>of substance use disorders, including trauma and adverse childhood experiences (ACEs).</a:t>
            </a:r>
            <a:endParaRPr lang="en-US"/>
          </a:p>
        </p:txBody>
      </p:sp>
    </p:spTree>
    <p:extLst>
      <p:ext uri="{BB962C8B-B14F-4D97-AF65-F5344CB8AC3E}">
        <p14:creationId xmlns:p14="http://schemas.microsoft.com/office/powerpoint/2010/main" val="1446463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F1120-E512-4565-89A9-8A1666343AEE}"/>
              </a:ext>
            </a:extLst>
          </p:cNvPr>
          <p:cNvSpPr>
            <a:spLocks noGrp="1"/>
          </p:cNvSpPr>
          <p:nvPr>
            <p:ph type="title"/>
          </p:nvPr>
        </p:nvSpPr>
        <p:spPr>
          <a:xfrm>
            <a:off x="1043354" y="333668"/>
            <a:ext cx="7200900" cy="1485900"/>
          </a:xfrm>
        </p:spPr>
        <p:txBody>
          <a:bodyPr>
            <a:noAutofit/>
          </a:bodyPr>
          <a:lstStyle/>
          <a:p>
            <a:r>
              <a:rPr lang="en-US" sz="3667">
                <a:cs typeface="Arial" panose="020B0604020202020204" pitchFamily="34" charset="0"/>
              </a:rPr>
              <a:t>Since the launch of the Opioid Action Plan, we’ve advanced many  strategies</a:t>
            </a:r>
          </a:p>
        </p:txBody>
      </p:sp>
      <p:sp>
        <p:nvSpPr>
          <p:cNvPr id="5" name="Content Placeholder 4">
            <a:extLst>
              <a:ext uri="{FF2B5EF4-FFF2-40B4-BE49-F238E27FC236}">
                <a16:creationId xmlns:a16="http://schemas.microsoft.com/office/drawing/2014/main" id="{CBEC25EC-1704-4B94-B518-1D2A02746F96}"/>
              </a:ext>
            </a:extLst>
          </p:cNvPr>
          <p:cNvSpPr>
            <a:spLocks noGrp="1"/>
          </p:cNvSpPr>
          <p:nvPr>
            <p:ph idx="1"/>
          </p:nvPr>
        </p:nvSpPr>
        <p:spPr>
          <a:xfrm>
            <a:off x="628650" y="2039752"/>
            <a:ext cx="7886700" cy="4656884"/>
          </a:xfrm>
        </p:spPr>
        <p:txBody>
          <a:bodyPr numCol="1" anchor="ctr">
            <a:normAutofit/>
          </a:bodyPr>
          <a:lstStyle/>
          <a:p>
            <a:pPr marL="383540" indent="-383540" algn="l" rtl="0" fontAlgn="base">
              <a:buFont typeface="Wingdings" panose="05000000000000000000" pitchFamily="2" charset="2"/>
              <a:buChar char="ü"/>
            </a:pPr>
            <a:r>
              <a:rPr lang="en-US" sz="1800" b="0" i="0" dirty="0">
                <a:effectLst/>
              </a:rPr>
              <a:t>Since January 2019, we have distributed nearly </a:t>
            </a:r>
            <a:r>
              <a:rPr lang="en-US" sz="1800" b="1" i="0" dirty="0">
                <a:effectLst/>
              </a:rPr>
              <a:t>250,000 doses of naloxone</a:t>
            </a:r>
          </a:p>
          <a:p>
            <a:pPr marL="383540" indent="-383540">
              <a:buFont typeface="Wingdings" panose="05000000000000000000" pitchFamily="2" charset="2"/>
              <a:buChar char="ü"/>
            </a:pPr>
            <a:r>
              <a:rPr lang="en-US" sz="1800" dirty="0"/>
              <a:t>As of 2021, there are now </a:t>
            </a:r>
            <a:r>
              <a:rPr lang="en-US" sz="1800" b="1" dirty="0"/>
              <a:t>40 registered Syringe Services Programs (SSPs) </a:t>
            </a:r>
            <a:r>
              <a:rPr lang="en-US" sz="1800" dirty="0"/>
              <a:t>operating in North Carolina serving 57 counties and one federally recognized tribe.  </a:t>
            </a:r>
          </a:p>
          <a:p>
            <a:pPr marL="383540" indent="-383540">
              <a:buFont typeface="Wingdings" panose="05000000000000000000" pitchFamily="2" charset="2"/>
              <a:buChar char="ü"/>
            </a:pPr>
            <a:r>
              <a:rPr lang="en-US" sz="1800" b="1" dirty="0"/>
              <a:t>Trained over 300 community and local government partners </a:t>
            </a:r>
            <a:r>
              <a:rPr lang="en-US" sz="1800" dirty="0"/>
              <a:t>to create or expand syringe service programs  and advance harm reduction strategies</a:t>
            </a:r>
          </a:p>
          <a:p>
            <a:pPr marL="383540" indent="-383540" fontAlgn="base">
              <a:buFont typeface="Wingdings" panose="05000000000000000000" pitchFamily="2" charset="2"/>
              <a:buChar char="ü"/>
            </a:pPr>
            <a:r>
              <a:rPr lang="en-US" sz="1800" b="1" i="0" dirty="0">
                <a:effectLst/>
              </a:rPr>
              <a:t>Over </a:t>
            </a:r>
            <a:r>
              <a:rPr lang="en-US" sz="1800" b="1" dirty="0"/>
              <a:t>21,000</a:t>
            </a:r>
            <a:r>
              <a:rPr lang="en-US" sz="1800" b="1" i="0" dirty="0">
                <a:effectLst/>
              </a:rPr>
              <a:t> people </a:t>
            </a:r>
            <a:r>
              <a:rPr lang="en-US" sz="1800" b="1" dirty="0"/>
              <a:t>without insurance </a:t>
            </a:r>
            <a:r>
              <a:rPr lang="en-US" sz="1800" b="1" i="0" dirty="0">
                <a:effectLst/>
              </a:rPr>
              <a:t>received treatment </a:t>
            </a:r>
            <a:r>
              <a:rPr lang="en-US" sz="1800" b="0" i="0" dirty="0">
                <a:effectLst/>
              </a:rPr>
              <a:t>with </a:t>
            </a:r>
            <a:r>
              <a:rPr lang="en-US" sz="1800" dirty="0"/>
              <a:t>federal funding</a:t>
            </a:r>
            <a:endParaRPr lang="en-US" sz="1800" b="0" i="0" dirty="0">
              <a:effectLst/>
            </a:endParaRPr>
          </a:p>
          <a:p>
            <a:pPr marL="383540" indent="-383540" fontAlgn="base">
              <a:buFont typeface="Wingdings" panose="05000000000000000000" pitchFamily="2" charset="2"/>
              <a:buChar char="ü"/>
            </a:pPr>
            <a:r>
              <a:rPr lang="en-US" sz="1800" b="0" i="0" dirty="0">
                <a:effectLst/>
              </a:rPr>
              <a:t>Launched </a:t>
            </a:r>
            <a:r>
              <a:rPr lang="en-US" sz="1800" b="1" i="0" dirty="0">
                <a:effectLst/>
              </a:rPr>
              <a:t>a medical residency training </a:t>
            </a:r>
            <a:r>
              <a:rPr lang="en-US" sz="1800" b="0" i="0" dirty="0">
                <a:effectLst/>
              </a:rPr>
              <a:t>project</a:t>
            </a:r>
            <a:r>
              <a:rPr lang="en-US" sz="1800" b="1" i="0" dirty="0">
                <a:effectLst/>
              </a:rPr>
              <a:t> </a:t>
            </a:r>
            <a:r>
              <a:rPr lang="en-US" sz="1800" b="0" i="0" dirty="0">
                <a:effectLst/>
              </a:rPr>
              <a:t>that has provided waiver training to nearly 1200 prescribers, and worked with </a:t>
            </a:r>
            <a:r>
              <a:rPr lang="en-US" sz="1800" dirty="0"/>
              <a:t>over</a:t>
            </a:r>
            <a:r>
              <a:rPr lang="en-US" sz="1800" b="0" i="0" dirty="0">
                <a:effectLst/>
              </a:rPr>
              <a:t> </a:t>
            </a:r>
            <a:r>
              <a:rPr lang="en-US" sz="1800" dirty="0"/>
              <a:t>29 residency</a:t>
            </a:r>
            <a:r>
              <a:rPr lang="en-US" sz="1800" b="0" i="0" dirty="0">
                <a:effectLst/>
              </a:rPr>
              <a:t> and advance practice program programs to incorporate waiver training as an ongoing part of their curriculum.  </a:t>
            </a:r>
          </a:p>
          <a:p>
            <a:pPr marL="383540" indent="-383540" fontAlgn="base">
              <a:buFont typeface="Wingdings" panose="05000000000000000000" pitchFamily="2" charset="2"/>
              <a:buChar char="ü"/>
            </a:pPr>
            <a:r>
              <a:rPr lang="en-US" sz="1800" b="1" dirty="0"/>
              <a:t>Trained over 4,000 providers </a:t>
            </a:r>
            <a:r>
              <a:rPr lang="en-US" sz="1800" dirty="0"/>
              <a:t>on clinical issues related to the opioid epidemic, include safe prescribing of opioids and pain treatment </a:t>
            </a:r>
          </a:p>
        </p:txBody>
      </p:sp>
    </p:spTree>
    <p:extLst>
      <p:ext uri="{BB962C8B-B14F-4D97-AF65-F5344CB8AC3E}">
        <p14:creationId xmlns:p14="http://schemas.microsoft.com/office/powerpoint/2010/main" val="4256564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FB23-791D-4515-8F48-AD73966801EB}"/>
              </a:ext>
            </a:extLst>
          </p:cNvPr>
          <p:cNvSpPr>
            <a:spLocks noGrp="1"/>
          </p:cNvSpPr>
          <p:nvPr>
            <p:ph type="title"/>
          </p:nvPr>
        </p:nvSpPr>
        <p:spPr/>
        <p:txBody>
          <a:bodyPr>
            <a:normAutofit/>
          </a:bodyPr>
          <a:lstStyle/>
          <a:p>
            <a:r>
              <a:rPr lang="en-US" b="1" dirty="0">
                <a:cs typeface="Calibri Light"/>
              </a:rPr>
              <a:t>Reduce harm</a:t>
            </a:r>
            <a:endParaRPr lang="en-US" dirty="0">
              <a:cs typeface="Calibri Light"/>
            </a:endParaRPr>
          </a:p>
        </p:txBody>
      </p:sp>
      <p:sp>
        <p:nvSpPr>
          <p:cNvPr id="3" name="Text Placeholder 2">
            <a:extLst>
              <a:ext uri="{FF2B5EF4-FFF2-40B4-BE49-F238E27FC236}">
                <a16:creationId xmlns:a16="http://schemas.microsoft.com/office/drawing/2014/main" id="{689E3611-526A-4B48-9DA9-FA8764BC0F00}"/>
              </a:ext>
            </a:extLst>
          </p:cNvPr>
          <p:cNvSpPr>
            <a:spLocks noGrp="1"/>
          </p:cNvSpPr>
          <p:nvPr>
            <p:ph type="body" idx="1"/>
          </p:nvPr>
        </p:nvSpPr>
        <p:spPr>
          <a:xfrm>
            <a:off x="746297" y="4403235"/>
            <a:ext cx="7209728" cy="1143324"/>
          </a:xfrm>
        </p:spPr>
        <p:txBody>
          <a:bodyPr vert="horz" lIns="91440" tIns="45720" rIns="91440" bIns="45720" rtlCol="0" anchor="t">
            <a:normAutofit/>
          </a:bodyPr>
          <a:lstStyle/>
          <a:p>
            <a:r>
              <a:rPr lang="en-US" dirty="0"/>
              <a:t>Move Beyond Just Opioids to Address Polysubstance Use</a:t>
            </a:r>
          </a:p>
        </p:txBody>
      </p:sp>
      <p:sp>
        <p:nvSpPr>
          <p:cNvPr id="5" name="TextBox 4">
            <a:extLst>
              <a:ext uri="{FF2B5EF4-FFF2-40B4-BE49-F238E27FC236}">
                <a16:creationId xmlns:a16="http://schemas.microsoft.com/office/drawing/2014/main" id="{C8CF9C04-393D-4151-89B8-03E64172F8A2}"/>
              </a:ext>
            </a:extLst>
          </p:cNvPr>
          <p:cNvSpPr txBox="1"/>
          <p:nvPr/>
        </p:nvSpPr>
        <p:spPr>
          <a:xfrm>
            <a:off x="69380" y="6465187"/>
            <a:ext cx="9855410" cy="230832"/>
          </a:xfrm>
          <a:prstGeom prst="rect">
            <a:avLst/>
          </a:prstGeom>
          <a:noFill/>
          <a:ln w="3175">
            <a:noFill/>
          </a:ln>
        </p:spPr>
        <p:txBody>
          <a:bodyPr wrap="square" lIns="91440" tIns="45720" rIns="91440" bIns="45720" rtlCol="0" anchor="t">
            <a:spAutoFit/>
          </a:bodyPr>
          <a:lstStyle/>
          <a:p>
            <a:r>
              <a:rPr lang="en-US" sz="900">
                <a:latin typeface="Calibri"/>
                <a:cs typeface="Calibri"/>
              </a:rPr>
              <a:t>Source: </a:t>
            </a:r>
            <a:r>
              <a:rPr lang="en-US" sz="900">
                <a:ea typeface="+mn-lt"/>
                <a:cs typeface="+mn-lt"/>
                <a:hlinkClick r:id="rId3"/>
              </a:rPr>
              <a:t>https://pubmed.ncbi.nlm.nih.gov/32485658/</a:t>
            </a:r>
            <a:endParaRPr lang="en-US" sz="900">
              <a:ea typeface="+mn-lt"/>
              <a:cs typeface="+mn-lt"/>
            </a:endParaRPr>
          </a:p>
        </p:txBody>
      </p:sp>
    </p:spTree>
    <p:extLst>
      <p:ext uri="{BB962C8B-B14F-4D97-AF65-F5344CB8AC3E}">
        <p14:creationId xmlns:p14="http://schemas.microsoft.com/office/powerpoint/2010/main" val="3046078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E589-0E9B-4D03-8807-7AB78EADCE13}"/>
              </a:ext>
            </a:extLst>
          </p:cNvPr>
          <p:cNvSpPr>
            <a:spLocks noGrp="1"/>
          </p:cNvSpPr>
          <p:nvPr>
            <p:ph type="title"/>
          </p:nvPr>
        </p:nvSpPr>
        <p:spPr>
          <a:xfrm>
            <a:off x="971550" y="214993"/>
            <a:ext cx="7452360" cy="1485900"/>
          </a:xfrm>
        </p:spPr>
        <p:txBody>
          <a:bodyPr>
            <a:normAutofit fontScale="90000"/>
          </a:bodyPr>
          <a:lstStyle/>
          <a:p>
            <a:r>
              <a:rPr lang="en-US" b="1"/>
              <a:t>Polysubstance Use: </a:t>
            </a:r>
            <a:r>
              <a:rPr lang="en-US">
                <a:cs typeface="Calibri Light"/>
              </a:rPr>
              <a:t>Most overdose deaths now involve multiple substances</a:t>
            </a:r>
          </a:p>
        </p:txBody>
      </p:sp>
      <p:sp>
        <p:nvSpPr>
          <p:cNvPr id="3" name="Content Placeholder 2">
            <a:extLst>
              <a:ext uri="{FF2B5EF4-FFF2-40B4-BE49-F238E27FC236}">
                <a16:creationId xmlns:a16="http://schemas.microsoft.com/office/drawing/2014/main" id="{EE9C70C0-8586-46A0-8D4D-6F12E9DB9987}"/>
              </a:ext>
            </a:extLst>
          </p:cNvPr>
          <p:cNvSpPr>
            <a:spLocks noGrp="1"/>
          </p:cNvSpPr>
          <p:nvPr>
            <p:ph idx="1"/>
          </p:nvPr>
        </p:nvSpPr>
        <p:spPr>
          <a:xfrm>
            <a:off x="1137635" y="-164127"/>
            <a:ext cx="7452360" cy="1412097"/>
          </a:xfrm>
        </p:spPr>
        <p:txBody>
          <a:bodyPr vert="horz" lIns="91440" tIns="45720" rIns="91440" bIns="45720" rtlCol="0" anchor="t">
            <a:normAutofit/>
          </a:bodyPr>
          <a:lstStyle/>
          <a:p>
            <a:pPr marL="0" indent="0">
              <a:buNone/>
            </a:pPr>
            <a:endParaRPr lang="en-US">
              <a:cs typeface="Calibri"/>
            </a:endParaRPr>
          </a:p>
          <a:p>
            <a:pPr marL="0" indent="0">
              <a:buNone/>
            </a:pPr>
            <a:endParaRPr lang="en-US">
              <a:cs typeface="Calibri"/>
            </a:endParaRPr>
          </a:p>
        </p:txBody>
      </p:sp>
      <p:sp>
        <p:nvSpPr>
          <p:cNvPr id="5" name="TextBox 4">
            <a:extLst>
              <a:ext uri="{FF2B5EF4-FFF2-40B4-BE49-F238E27FC236}">
                <a16:creationId xmlns:a16="http://schemas.microsoft.com/office/drawing/2014/main" id="{133F89B8-01B5-4B8D-BCED-A118F9855D29}"/>
              </a:ext>
            </a:extLst>
          </p:cNvPr>
          <p:cNvSpPr txBox="1"/>
          <p:nvPr/>
        </p:nvSpPr>
        <p:spPr>
          <a:xfrm>
            <a:off x="575346" y="6350169"/>
            <a:ext cx="9855410" cy="369332"/>
          </a:xfrm>
          <a:prstGeom prst="rect">
            <a:avLst/>
          </a:prstGeom>
          <a:noFill/>
          <a:ln w="3175">
            <a:noFill/>
          </a:ln>
        </p:spPr>
        <p:txBody>
          <a:bodyPr wrap="square" rtlCol="0">
            <a:spAutoFit/>
          </a:bodyPr>
          <a:lstStyle/>
          <a:p>
            <a:r>
              <a:rPr lang="en-US" sz="900">
                <a:latin typeface="Calibri" panose="020F0502020204030204" pitchFamily="34" charset="0"/>
              </a:rPr>
              <a:t>Source: NC State Center for Health Statistics, Vital Statistics, 1999-2019</a:t>
            </a:r>
          </a:p>
          <a:p>
            <a:r>
              <a:rPr lang="en-US" sz="900">
                <a:latin typeface="Calibri" panose="020F0502020204030204" pitchFamily="34" charset="0"/>
              </a:rPr>
              <a:t>Detailed technical available from NC DHHS</a:t>
            </a:r>
          </a:p>
        </p:txBody>
      </p:sp>
      <p:graphicFrame>
        <p:nvGraphicFramePr>
          <p:cNvPr id="10" name="Chart 9">
            <a:extLst>
              <a:ext uri="{FF2B5EF4-FFF2-40B4-BE49-F238E27FC236}">
                <a16:creationId xmlns:a16="http://schemas.microsoft.com/office/drawing/2014/main" id="{FEE19DD9-C3E7-488F-8D26-A976D8C0D509}"/>
              </a:ext>
            </a:extLst>
          </p:cNvPr>
          <p:cNvGraphicFramePr>
            <a:graphicFrameLocks/>
          </p:cNvGraphicFramePr>
          <p:nvPr>
            <p:extLst>
              <p:ext uri="{D42A27DB-BD31-4B8C-83A1-F6EECF244321}">
                <p14:modId xmlns:p14="http://schemas.microsoft.com/office/powerpoint/2010/main" val="1501307569"/>
              </p:ext>
            </p:extLst>
          </p:nvPr>
        </p:nvGraphicFramePr>
        <p:xfrm>
          <a:off x="654050" y="2057399"/>
          <a:ext cx="8318500" cy="38426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3227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C42D7-201F-4301-8732-42232A547BBE}"/>
              </a:ext>
            </a:extLst>
          </p:cNvPr>
          <p:cNvSpPr>
            <a:spLocks noGrp="1"/>
          </p:cNvSpPr>
          <p:nvPr>
            <p:ph type="title"/>
          </p:nvPr>
        </p:nvSpPr>
        <p:spPr>
          <a:xfrm>
            <a:off x="1028700" y="365202"/>
            <a:ext cx="7200900" cy="1485900"/>
          </a:xfrm>
        </p:spPr>
        <p:txBody>
          <a:bodyPr/>
          <a:lstStyle/>
          <a:p>
            <a:r>
              <a:rPr lang="en-US">
                <a:cs typeface="Calibri Light"/>
              </a:rPr>
              <a:t>Drug overdose trends vary by race/ethnicity</a:t>
            </a:r>
            <a:endParaRPr lang="en-US"/>
          </a:p>
        </p:txBody>
      </p:sp>
      <p:sp>
        <p:nvSpPr>
          <p:cNvPr id="5" name="TextBox 4">
            <a:extLst>
              <a:ext uri="{FF2B5EF4-FFF2-40B4-BE49-F238E27FC236}">
                <a16:creationId xmlns:a16="http://schemas.microsoft.com/office/drawing/2014/main" id="{BF502C5C-1DAE-4CCA-A302-D7AADE270191}"/>
              </a:ext>
            </a:extLst>
          </p:cNvPr>
          <p:cNvSpPr txBox="1"/>
          <p:nvPr/>
        </p:nvSpPr>
        <p:spPr>
          <a:xfrm>
            <a:off x="500701"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*Non-Hispanic; ^2015-2019 rates, per 100,000 residents</a:t>
            </a:r>
          </a:p>
          <a:p>
            <a:r>
              <a:rPr lang="en-US" sz="900">
                <a:latin typeface="Calibri" panose="020F0502020204030204" pitchFamily="34" charset="0"/>
              </a:rPr>
              <a:t>Source: NC State Center for Health Statistics, Vital Statistics-Deaths, ICD10 coded data- all intent medication/drug overdoses </a:t>
            </a:r>
          </a:p>
          <a:p>
            <a:r>
              <a:rPr lang="en-US" sz="900">
                <a:latin typeface="Calibri" panose="020F0502020204030204" pitchFamily="34" charset="0"/>
              </a:rPr>
              <a:t>Detailed technical notes on all metrics available from NC DHHS</a:t>
            </a:r>
          </a:p>
        </p:txBody>
      </p:sp>
      <p:pic>
        <p:nvPicPr>
          <p:cNvPr id="4" name="Picture 5" descr="Drug OD race.png">
            <a:extLst>
              <a:ext uri="{FF2B5EF4-FFF2-40B4-BE49-F238E27FC236}">
                <a16:creationId xmlns:a16="http://schemas.microsoft.com/office/drawing/2014/main" id="{582D1A34-C631-483C-925D-A031D63A9AED}"/>
              </a:ext>
            </a:extLst>
          </p:cNvPr>
          <p:cNvPicPr>
            <a:picLocks noChangeAspect="1"/>
          </p:cNvPicPr>
          <p:nvPr/>
        </p:nvPicPr>
        <p:blipFill>
          <a:blip r:embed="rId3"/>
          <a:stretch>
            <a:fillRect/>
          </a:stretch>
        </p:blipFill>
        <p:spPr>
          <a:xfrm>
            <a:off x="693531" y="1794136"/>
            <a:ext cx="7988851" cy="4274684"/>
          </a:xfrm>
          <a:prstGeom prst="rect">
            <a:avLst/>
          </a:prstGeom>
        </p:spPr>
      </p:pic>
    </p:spTree>
    <p:extLst>
      <p:ext uri="{BB962C8B-B14F-4D97-AF65-F5344CB8AC3E}">
        <p14:creationId xmlns:p14="http://schemas.microsoft.com/office/powerpoint/2010/main" val="2428599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11152-3371-4E7E-B118-AB6FBF972EB6}"/>
              </a:ext>
            </a:extLst>
          </p:cNvPr>
          <p:cNvSpPr>
            <a:spLocks noGrp="1"/>
          </p:cNvSpPr>
          <p:nvPr>
            <p:ph type="title"/>
          </p:nvPr>
        </p:nvSpPr>
        <p:spPr/>
        <p:txBody>
          <a:bodyPr/>
          <a:lstStyle/>
          <a:p>
            <a:r>
              <a:rPr lang="en-US" b="1"/>
              <a:t>Polysubstance Use: Priorities</a:t>
            </a:r>
          </a:p>
        </p:txBody>
      </p:sp>
      <p:sp>
        <p:nvSpPr>
          <p:cNvPr id="3" name="Content Placeholder 2">
            <a:extLst>
              <a:ext uri="{FF2B5EF4-FFF2-40B4-BE49-F238E27FC236}">
                <a16:creationId xmlns:a16="http://schemas.microsoft.com/office/drawing/2014/main" id="{DA93F4A5-ED4A-43B0-81A7-5F107EDE1EAE}"/>
              </a:ext>
            </a:extLst>
          </p:cNvPr>
          <p:cNvSpPr>
            <a:spLocks noGrp="1"/>
          </p:cNvSpPr>
          <p:nvPr>
            <p:ph idx="1"/>
          </p:nvPr>
        </p:nvSpPr>
        <p:spPr/>
        <p:txBody>
          <a:bodyPr vert="horz" lIns="91440" tIns="45720" rIns="91440" bIns="45720" rtlCol="0" anchor="t">
            <a:normAutofit/>
          </a:bodyPr>
          <a:lstStyle/>
          <a:p>
            <a:pPr marL="383540" indent="-383540"/>
            <a:r>
              <a:rPr lang="en" sz="2800">
                <a:ea typeface="+mn-lt"/>
                <a:cs typeface="+mn-lt"/>
              </a:rPr>
              <a:t>Expand comprehensive drug user health services to encompass </a:t>
            </a:r>
            <a:r>
              <a:rPr lang="en-US" sz="2800">
                <a:ea typeface="+mn-lt"/>
                <a:cs typeface="+mn-lt"/>
              </a:rPr>
              <a:t>multiple </a:t>
            </a:r>
            <a:r>
              <a:rPr lang="en" sz="2800">
                <a:ea typeface="+mn-lt"/>
                <a:cs typeface="+mn-lt"/>
              </a:rPr>
              <a:t>substances </a:t>
            </a:r>
            <a:endParaRPr lang="en-US"/>
          </a:p>
          <a:p>
            <a:pPr marL="383540" indent="-383540"/>
            <a:r>
              <a:rPr lang="en" sz="2800">
                <a:ea typeface="+mn-lt"/>
                <a:cs typeface="+mn-lt"/>
              </a:rPr>
              <a:t>Increase healthcare services in low barrier and non-traditional settings.</a:t>
            </a:r>
          </a:p>
          <a:p>
            <a:pPr marL="383540" indent="-383540"/>
            <a:r>
              <a:rPr lang="en" sz="2800">
                <a:ea typeface="+mn-lt"/>
                <a:cs typeface="+mn-lt"/>
              </a:rPr>
              <a:t>Expand drug checking to prevent overdoses </a:t>
            </a:r>
            <a:endParaRPr lang="en-US">
              <a:ea typeface="+mn-lt"/>
              <a:cs typeface="+mn-lt"/>
            </a:endParaRPr>
          </a:p>
        </p:txBody>
      </p:sp>
    </p:spTree>
    <p:extLst>
      <p:ext uri="{BB962C8B-B14F-4D97-AF65-F5344CB8AC3E}">
        <p14:creationId xmlns:p14="http://schemas.microsoft.com/office/powerpoint/2010/main" val="8609299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FB23-791D-4515-8F48-AD73966801EB}"/>
              </a:ext>
            </a:extLst>
          </p:cNvPr>
          <p:cNvSpPr>
            <a:spLocks noGrp="1"/>
          </p:cNvSpPr>
          <p:nvPr>
            <p:ph type="title"/>
          </p:nvPr>
        </p:nvSpPr>
        <p:spPr/>
        <p:txBody>
          <a:bodyPr>
            <a:normAutofit/>
          </a:bodyPr>
          <a:lstStyle/>
          <a:p>
            <a:r>
              <a:rPr lang="en-US" b="1" dirty="0">
                <a:cs typeface="Calibri Light"/>
              </a:rPr>
              <a:t>Connect to care</a:t>
            </a:r>
            <a:endParaRPr lang="en-US" dirty="0">
              <a:cs typeface="Calibri Light"/>
            </a:endParaRPr>
          </a:p>
        </p:txBody>
      </p:sp>
      <p:sp>
        <p:nvSpPr>
          <p:cNvPr id="3" name="Text Placeholder 2">
            <a:extLst>
              <a:ext uri="{FF2B5EF4-FFF2-40B4-BE49-F238E27FC236}">
                <a16:creationId xmlns:a16="http://schemas.microsoft.com/office/drawing/2014/main" id="{689E3611-526A-4B48-9DA9-FA8764BC0F00}"/>
              </a:ext>
            </a:extLst>
          </p:cNvPr>
          <p:cNvSpPr>
            <a:spLocks noGrp="1"/>
          </p:cNvSpPr>
          <p:nvPr>
            <p:ph type="body" idx="1"/>
          </p:nvPr>
        </p:nvSpPr>
        <p:spPr>
          <a:xfrm>
            <a:off x="746297" y="4403235"/>
            <a:ext cx="7209728" cy="1143324"/>
          </a:xfrm>
        </p:spPr>
        <p:txBody>
          <a:bodyPr vert="horz" lIns="91440" tIns="45720" rIns="91440" bIns="45720" rtlCol="0" anchor="t">
            <a:normAutofit/>
          </a:bodyPr>
          <a:lstStyle/>
          <a:p>
            <a:r>
              <a:rPr lang="en-US" dirty="0"/>
              <a:t>Increase Treatment Access for Justice Involved People</a:t>
            </a:r>
          </a:p>
          <a:p>
            <a:r>
              <a:rPr lang="en-US" dirty="0"/>
              <a:t>Expand access to treatment, housing and employment supports, and recover from the pandemic together</a:t>
            </a:r>
          </a:p>
          <a:p>
            <a:endParaRPr lang="en-US" dirty="0"/>
          </a:p>
        </p:txBody>
      </p:sp>
      <p:sp>
        <p:nvSpPr>
          <p:cNvPr id="5" name="TextBox 4">
            <a:extLst>
              <a:ext uri="{FF2B5EF4-FFF2-40B4-BE49-F238E27FC236}">
                <a16:creationId xmlns:a16="http://schemas.microsoft.com/office/drawing/2014/main" id="{C8CF9C04-393D-4151-89B8-03E64172F8A2}"/>
              </a:ext>
            </a:extLst>
          </p:cNvPr>
          <p:cNvSpPr txBox="1"/>
          <p:nvPr/>
        </p:nvSpPr>
        <p:spPr>
          <a:xfrm>
            <a:off x="69380" y="6465187"/>
            <a:ext cx="9855410" cy="230832"/>
          </a:xfrm>
          <a:prstGeom prst="rect">
            <a:avLst/>
          </a:prstGeom>
          <a:noFill/>
          <a:ln w="3175">
            <a:noFill/>
          </a:ln>
        </p:spPr>
        <p:txBody>
          <a:bodyPr wrap="square" lIns="91440" tIns="45720" rIns="91440" bIns="45720" rtlCol="0" anchor="t">
            <a:spAutoFit/>
          </a:bodyPr>
          <a:lstStyle/>
          <a:p>
            <a:r>
              <a:rPr lang="en-US" sz="900">
                <a:latin typeface="Calibri"/>
                <a:cs typeface="Calibri"/>
              </a:rPr>
              <a:t>Source: </a:t>
            </a:r>
            <a:r>
              <a:rPr lang="en-US" sz="900">
                <a:ea typeface="+mn-lt"/>
                <a:cs typeface="+mn-lt"/>
                <a:hlinkClick r:id="rId3"/>
              </a:rPr>
              <a:t>https://pubmed.ncbi.nlm.nih.gov/32485658/</a:t>
            </a:r>
            <a:endParaRPr lang="en-US" sz="900">
              <a:ea typeface="+mn-lt"/>
              <a:cs typeface="+mn-lt"/>
            </a:endParaRPr>
          </a:p>
        </p:txBody>
      </p:sp>
    </p:spTree>
    <p:extLst>
      <p:ext uri="{BB962C8B-B14F-4D97-AF65-F5344CB8AC3E}">
        <p14:creationId xmlns:p14="http://schemas.microsoft.com/office/powerpoint/2010/main" val="874028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8DE41E0-A43A-4E72-8B83-065678475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defTabSz="761970"/>
            <a:endParaRPr lang="en-US" sz="1500">
              <a:solidFill>
                <a:prstClr val="white"/>
              </a:solidFill>
              <a:latin typeface="Franklin Gothic Book" panose="020B0503020102020204"/>
            </a:endParaRPr>
          </a:p>
        </p:txBody>
      </p:sp>
      <p:sp>
        <p:nvSpPr>
          <p:cNvPr id="2" name="Title 1">
            <a:extLst>
              <a:ext uri="{FF2B5EF4-FFF2-40B4-BE49-F238E27FC236}">
                <a16:creationId xmlns:a16="http://schemas.microsoft.com/office/drawing/2014/main" id="{2A4D8172-0762-4539-94C8-1A12AFA504A3}"/>
              </a:ext>
            </a:extLst>
          </p:cNvPr>
          <p:cNvSpPr>
            <a:spLocks noGrp="1"/>
          </p:cNvSpPr>
          <p:nvPr>
            <p:ph type="title"/>
          </p:nvPr>
        </p:nvSpPr>
        <p:spPr>
          <a:xfrm>
            <a:off x="482601" y="685800"/>
            <a:ext cx="8178799" cy="1485900"/>
          </a:xfrm>
          <a:noFill/>
        </p:spPr>
        <p:txBody>
          <a:bodyPr>
            <a:normAutofit/>
          </a:bodyPr>
          <a:lstStyle/>
          <a:p>
            <a:pPr algn="ctr"/>
            <a:r>
              <a:rPr lang="en-US" b="1"/>
              <a:t>Connect to Care: </a:t>
            </a:r>
            <a:r>
              <a:rPr lang="en-US"/>
              <a:t>Justice Involved </a:t>
            </a:r>
            <a:endParaRPr lang="en-US" b="1"/>
          </a:p>
        </p:txBody>
      </p:sp>
      <p:graphicFrame>
        <p:nvGraphicFramePr>
          <p:cNvPr id="5" name="Content Placeholder 2">
            <a:extLst>
              <a:ext uri="{FF2B5EF4-FFF2-40B4-BE49-F238E27FC236}">
                <a16:creationId xmlns:a16="http://schemas.microsoft.com/office/drawing/2014/main" id="{E51E7CB7-F8CE-452E-A438-8345C442695C}"/>
              </a:ext>
            </a:extLst>
          </p:cNvPr>
          <p:cNvGraphicFramePr>
            <a:graphicFrameLocks noGrp="1"/>
          </p:cNvGraphicFramePr>
          <p:nvPr>
            <p:ph idx="1"/>
            <p:extLst>
              <p:ext uri="{D42A27DB-BD31-4B8C-83A1-F6EECF244321}">
                <p14:modId xmlns:p14="http://schemas.microsoft.com/office/powerpoint/2010/main" val="2281699694"/>
              </p:ext>
            </p:extLst>
          </p:nvPr>
        </p:nvGraphicFramePr>
        <p:xfrm>
          <a:off x="842229" y="1669774"/>
          <a:ext cx="7750859" cy="41976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30074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D4CE5-DF3B-488B-9F8C-E01D3D14963D}"/>
              </a:ext>
            </a:extLst>
          </p:cNvPr>
          <p:cNvSpPr>
            <a:spLocks noGrp="1"/>
          </p:cNvSpPr>
          <p:nvPr>
            <p:ph type="title"/>
          </p:nvPr>
        </p:nvSpPr>
        <p:spPr>
          <a:xfrm>
            <a:off x="1028700" y="570781"/>
            <a:ext cx="7603466" cy="1485900"/>
          </a:xfrm>
        </p:spPr>
        <p:txBody>
          <a:bodyPr>
            <a:normAutofit/>
          </a:bodyPr>
          <a:lstStyle/>
          <a:p>
            <a:r>
              <a:rPr lang="en-US" b="1">
                <a:cs typeface="Calibri Light"/>
              </a:rPr>
              <a:t>Justice-Involved</a:t>
            </a:r>
            <a:endParaRPr lang="en-US">
              <a:cs typeface="Calibri Light"/>
            </a:endParaRPr>
          </a:p>
        </p:txBody>
      </p:sp>
      <p:pic>
        <p:nvPicPr>
          <p:cNvPr id="9" name="Picture 8" descr="Timeline&#10;&#10;Description automatically generated with low confidence">
            <a:extLst>
              <a:ext uri="{FF2B5EF4-FFF2-40B4-BE49-F238E27FC236}">
                <a16:creationId xmlns:a16="http://schemas.microsoft.com/office/drawing/2014/main" id="{CF971088-9F90-4389-9EF1-74A4B8CF3F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650" y="1400538"/>
            <a:ext cx="8229580" cy="2562440"/>
          </a:xfrm>
          <a:prstGeom prst="rect">
            <a:avLst/>
          </a:prstGeom>
        </p:spPr>
      </p:pic>
      <p:sp>
        <p:nvSpPr>
          <p:cNvPr id="12" name="Text Placeholder 3">
            <a:extLst>
              <a:ext uri="{FF2B5EF4-FFF2-40B4-BE49-F238E27FC236}">
                <a16:creationId xmlns:a16="http://schemas.microsoft.com/office/drawing/2014/main" id="{51A0A157-5D0C-467C-B3EF-B1B4DC80C3AC}"/>
              </a:ext>
            </a:extLst>
          </p:cNvPr>
          <p:cNvSpPr txBox="1">
            <a:spLocks/>
          </p:cNvSpPr>
          <p:nvPr/>
        </p:nvSpPr>
        <p:spPr>
          <a:xfrm>
            <a:off x="628650" y="6047299"/>
            <a:ext cx="7992005" cy="751477"/>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914400">
              <a:defRPr/>
            </a:pPr>
            <a:r>
              <a:rPr lang="en-US" sz="1000" b="0">
                <a:solidFill>
                  <a:prstClr val="black"/>
                </a:solidFill>
                <a:latin typeface="Calibri" panose="020F0502020204030204" pitchFamily="34" charset="0"/>
              </a:rPr>
              <a:t>North Carolina Institute of Medicine. Healthy North Carolina 2030: A Path Toward Health. Morrisville, NC: North Carolina Institute of Medicine; 2020</a:t>
            </a:r>
            <a:endParaRPr lang="en-US" b="0"/>
          </a:p>
        </p:txBody>
      </p:sp>
      <p:sp>
        <p:nvSpPr>
          <p:cNvPr id="4" name="Rectangle 3">
            <a:extLst>
              <a:ext uri="{FF2B5EF4-FFF2-40B4-BE49-F238E27FC236}">
                <a16:creationId xmlns:a16="http://schemas.microsoft.com/office/drawing/2014/main" id="{34109D18-0DC3-4117-88CD-040046708468}"/>
              </a:ext>
            </a:extLst>
          </p:cNvPr>
          <p:cNvSpPr/>
          <p:nvPr/>
        </p:nvSpPr>
        <p:spPr>
          <a:xfrm>
            <a:off x="628650" y="4670300"/>
            <a:ext cx="8515350" cy="1569660"/>
          </a:xfrm>
          <a:prstGeom prst="rect">
            <a:avLst/>
          </a:prstGeom>
        </p:spPr>
        <p:txBody>
          <a:bodyPr wrap="square">
            <a:spAutoFit/>
          </a:bodyPr>
          <a:lstStyle/>
          <a:p>
            <a:r>
              <a:rPr lang="en-US" sz="3200" dirty="0">
                <a:cs typeface="Calibri Light"/>
              </a:rPr>
              <a:t>Despite lower overdose rates, African Americans are 6.5 times more likely to be incarcerated for drug-related offenses  </a:t>
            </a:r>
            <a:endParaRPr lang="en-US" sz="3200" dirty="0"/>
          </a:p>
        </p:txBody>
      </p:sp>
    </p:spTree>
    <p:extLst>
      <p:ext uri="{BB962C8B-B14F-4D97-AF65-F5344CB8AC3E}">
        <p14:creationId xmlns:p14="http://schemas.microsoft.com/office/powerpoint/2010/main" val="27414923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11152-3371-4E7E-B118-AB6FBF972EB6}"/>
              </a:ext>
            </a:extLst>
          </p:cNvPr>
          <p:cNvSpPr>
            <a:spLocks noGrp="1"/>
          </p:cNvSpPr>
          <p:nvPr>
            <p:ph type="title"/>
          </p:nvPr>
        </p:nvSpPr>
        <p:spPr/>
        <p:txBody>
          <a:bodyPr/>
          <a:lstStyle/>
          <a:p>
            <a:r>
              <a:rPr lang="en-US" b="1"/>
              <a:t>Justice-Involved: Priorities</a:t>
            </a:r>
          </a:p>
        </p:txBody>
      </p:sp>
      <p:sp>
        <p:nvSpPr>
          <p:cNvPr id="3" name="Content Placeholder 2">
            <a:extLst>
              <a:ext uri="{FF2B5EF4-FFF2-40B4-BE49-F238E27FC236}">
                <a16:creationId xmlns:a16="http://schemas.microsoft.com/office/drawing/2014/main" id="{DA93F4A5-ED4A-43B0-81A7-5F107EDE1EAE}"/>
              </a:ext>
            </a:extLst>
          </p:cNvPr>
          <p:cNvSpPr>
            <a:spLocks noGrp="1"/>
          </p:cNvSpPr>
          <p:nvPr>
            <p:ph idx="1"/>
          </p:nvPr>
        </p:nvSpPr>
        <p:spPr/>
        <p:txBody>
          <a:bodyPr vert="horz" lIns="91440" tIns="45720" rIns="91440" bIns="45720" rtlCol="0" anchor="t">
            <a:normAutofit/>
          </a:bodyPr>
          <a:lstStyle/>
          <a:p>
            <a:r>
              <a:rPr lang="en" sz="2800">
                <a:ea typeface="+mn-lt"/>
                <a:cs typeface="+mn-lt"/>
              </a:rPr>
              <a:t>Expand jail diversion programs to reduce incarceration for people who use drugs</a:t>
            </a:r>
          </a:p>
          <a:p>
            <a:r>
              <a:rPr lang="en" sz="2800">
                <a:ea typeface="+mn-lt"/>
                <a:cs typeface="+mn-lt"/>
              </a:rPr>
              <a:t>Increase access to naloxone and overdose prevention education</a:t>
            </a:r>
          </a:p>
          <a:p>
            <a:r>
              <a:rPr lang="en" sz="2800">
                <a:ea typeface="+mn-lt"/>
                <a:cs typeface="+mn-lt"/>
              </a:rPr>
              <a:t>Expand medication-assisted treatment during incarceration, upon release, and with reentry into communities.</a:t>
            </a:r>
            <a:endParaRPr lang="en-US" sz="2400"/>
          </a:p>
        </p:txBody>
      </p:sp>
    </p:spTree>
    <p:extLst>
      <p:ext uri="{BB962C8B-B14F-4D97-AF65-F5344CB8AC3E}">
        <p14:creationId xmlns:p14="http://schemas.microsoft.com/office/powerpoint/2010/main" val="2061066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FB23-791D-4515-8F48-AD73966801EB}"/>
              </a:ext>
            </a:extLst>
          </p:cNvPr>
          <p:cNvSpPr>
            <a:spLocks noGrp="1"/>
          </p:cNvSpPr>
          <p:nvPr>
            <p:ph type="title"/>
          </p:nvPr>
        </p:nvSpPr>
        <p:spPr/>
        <p:txBody>
          <a:bodyPr>
            <a:normAutofit/>
          </a:bodyPr>
          <a:lstStyle/>
          <a:p>
            <a:r>
              <a:rPr lang="en-US" b="1" dirty="0">
                <a:cs typeface="Calibri Light"/>
              </a:rPr>
              <a:t>Drivers of Health</a:t>
            </a:r>
            <a:endParaRPr lang="en-US" dirty="0">
              <a:cs typeface="Calibri Light"/>
            </a:endParaRPr>
          </a:p>
        </p:txBody>
      </p:sp>
      <p:sp>
        <p:nvSpPr>
          <p:cNvPr id="3" name="Text Placeholder 2">
            <a:extLst>
              <a:ext uri="{FF2B5EF4-FFF2-40B4-BE49-F238E27FC236}">
                <a16:creationId xmlns:a16="http://schemas.microsoft.com/office/drawing/2014/main" id="{689E3611-526A-4B48-9DA9-FA8764BC0F00}"/>
              </a:ext>
            </a:extLst>
          </p:cNvPr>
          <p:cNvSpPr>
            <a:spLocks noGrp="1"/>
          </p:cNvSpPr>
          <p:nvPr>
            <p:ph type="body" idx="1"/>
          </p:nvPr>
        </p:nvSpPr>
        <p:spPr>
          <a:xfrm>
            <a:off x="746297" y="4403235"/>
            <a:ext cx="7209728" cy="1143324"/>
          </a:xfrm>
        </p:spPr>
        <p:txBody>
          <a:bodyPr vert="horz" lIns="91440" tIns="45720" rIns="91440" bIns="45720" rtlCol="0" anchor="t">
            <a:normAutofit fontScale="92500" lnSpcReduction="10000"/>
          </a:bodyPr>
          <a:lstStyle/>
          <a:p>
            <a:r>
              <a:rPr lang="en-US" dirty="0">
                <a:ea typeface="+mn-lt"/>
                <a:cs typeface="+mn-lt"/>
              </a:rPr>
              <a:t>Housing, employment, and access to healthcare all drive a person’s health.</a:t>
            </a:r>
          </a:p>
          <a:p>
            <a:r>
              <a:rPr lang="en-US" dirty="0">
                <a:ea typeface="+mn-lt"/>
                <a:cs typeface="+mn-lt"/>
              </a:rPr>
              <a:t>People who use drugs disproportionally experience homelessness, food insecurity, lack of employment access, lack of social support, and poor access to healthcare. </a:t>
            </a:r>
            <a:endParaRPr lang="en-US" i="1" dirty="0">
              <a:cs typeface="Calibri Light"/>
            </a:endParaRPr>
          </a:p>
        </p:txBody>
      </p:sp>
      <p:sp>
        <p:nvSpPr>
          <p:cNvPr id="5" name="TextBox 4">
            <a:extLst>
              <a:ext uri="{FF2B5EF4-FFF2-40B4-BE49-F238E27FC236}">
                <a16:creationId xmlns:a16="http://schemas.microsoft.com/office/drawing/2014/main" id="{C8CF9C04-393D-4151-89B8-03E64172F8A2}"/>
              </a:ext>
            </a:extLst>
          </p:cNvPr>
          <p:cNvSpPr txBox="1"/>
          <p:nvPr/>
        </p:nvSpPr>
        <p:spPr>
          <a:xfrm>
            <a:off x="69380" y="6465187"/>
            <a:ext cx="9855410" cy="230832"/>
          </a:xfrm>
          <a:prstGeom prst="rect">
            <a:avLst/>
          </a:prstGeom>
          <a:noFill/>
          <a:ln w="3175">
            <a:noFill/>
          </a:ln>
        </p:spPr>
        <p:txBody>
          <a:bodyPr wrap="square" lIns="91440" tIns="45720" rIns="91440" bIns="45720" rtlCol="0" anchor="t">
            <a:spAutoFit/>
          </a:bodyPr>
          <a:lstStyle/>
          <a:p>
            <a:r>
              <a:rPr lang="en-US" sz="900">
                <a:latin typeface="Calibri"/>
                <a:cs typeface="Calibri"/>
              </a:rPr>
              <a:t>Source: </a:t>
            </a:r>
            <a:r>
              <a:rPr lang="en-US" sz="900">
                <a:ea typeface="+mn-lt"/>
                <a:cs typeface="+mn-lt"/>
                <a:hlinkClick r:id="rId3"/>
              </a:rPr>
              <a:t>https://pubmed.ncbi.nlm.nih.gov/32485658/</a:t>
            </a:r>
            <a:endParaRPr lang="en-US" sz="900">
              <a:ea typeface="+mn-lt"/>
              <a:cs typeface="+mn-lt"/>
            </a:endParaRPr>
          </a:p>
        </p:txBody>
      </p:sp>
    </p:spTree>
    <p:extLst>
      <p:ext uri="{BB962C8B-B14F-4D97-AF65-F5344CB8AC3E}">
        <p14:creationId xmlns:p14="http://schemas.microsoft.com/office/powerpoint/2010/main" val="1341233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87AF6-19ED-4450-80AD-435E57ECDB1B}"/>
              </a:ext>
            </a:extLst>
          </p:cNvPr>
          <p:cNvSpPr>
            <a:spLocks noGrp="1"/>
          </p:cNvSpPr>
          <p:nvPr>
            <p:ph type="title"/>
          </p:nvPr>
        </p:nvSpPr>
        <p:spPr>
          <a:xfrm>
            <a:off x="562062" y="1340833"/>
            <a:ext cx="4009938" cy="966139"/>
          </a:xfrm>
        </p:spPr>
        <p:txBody>
          <a:bodyPr>
            <a:noAutofit/>
          </a:bodyPr>
          <a:lstStyle/>
          <a:p>
            <a:r>
              <a:rPr lang="en-US" sz="2000" b="1">
                <a:cs typeface="Calibri Light"/>
              </a:rPr>
              <a:t>211 calls for housing assistance increased 69% in 2020</a:t>
            </a:r>
            <a:endParaRPr lang="en-US" sz="2000">
              <a:cs typeface="Calibri Light"/>
            </a:endParaRPr>
          </a:p>
        </p:txBody>
      </p:sp>
      <p:graphicFrame>
        <p:nvGraphicFramePr>
          <p:cNvPr id="4" name="Chart 3">
            <a:extLst>
              <a:ext uri="{FF2B5EF4-FFF2-40B4-BE49-F238E27FC236}">
                <a16:creationId xmlns:a16="http://schemas.microsoft.com/office/drawing/2014/main" id="{C06B1F36-4D35-4E52-BD0E-1BF05A6813C0}"/>
              </a:ext>
            </a:extLst>
          </p:cNvPr>
          <p:cNvGraphicFramePr>
            <a:graphicFrameLocks/>
          </p:cNvGraphicFramePr>
          <p:nvPr>
            <p:extLst>
              <p:ext uri="{D42A27DB-BD31-4B8C-83A1-F6EECF244321}">
                <p14:modId xmlns:p14="http://schemas.microsoft.com/office/powerpoint/2010/main" val="3441362850"/>
              </p:ext>
            </p:extLst>
          </p:nvPr>
        </p:nvGraphicFramePr>
        <p:xfrm>
          <a:off x="562062" y="2634143"/>
          <a:ext cx="4009938" cy="353805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15BEA3EF-0E52-4CF0-8025-2BAA4A8E8E07}"/>
              </a:ext>
            </a:extLst>
          </p:cNvPr>
          <p:cNvSpPr txBox="1"/>
          <p:nvPr/>
        </p:nvSpPr>
        <p:spPr>
          <a:xfrm>
            <a:off x="500701"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*Non-Hispanic</a:t>
            </a:r>
          </a:p>
          <a:p>
            <a:r>
              <a:rPr lang="en-US" sz="900">
                <a:latin typeface="Calibri" panose="020F0502020204030204" pitchFamily="34" charset="0"/>
              </a:rPr>
              <a:t>Source: NC State Center for Health Statistics, Vital Statistics-Deaths, ICD10 coded data- all intent medication/drug overdoses, 2010-2019</a:t>
            </a:r>
          </a:p>
          <a:p>
            <a:r>
              <a:rPr lang="en-US" sz="900">
                <a:latin typeface="Calibri" panose="020F0502020204030204" pitchFamily="34" charset="0"/>
              </a:rPr>
              <a:t>Detailed technical notes on all metrics available from NC DHHS</a:t>
            </a:r>
          </a:p>
        </p:txBody>
      </p:sp>
      <p:graphicFrame>
        <p:nvGraphicFramePr>
          <p:cNvPr id="5" name="Chart 4">
            <a:extLst>
              <a:ext uri="{FF2B5EF4-FFF2-40B4-BE49-F238E27FC236}">
                <a16:creationId xmlns:a16="http://schemas.microsoft.com/office/drawing/2014/main" id="{549B3A2A-444F-4A1C-8FCC-913F470ADE78}"/>
              </a:ext>
            </a:extLst>
          </p:cNvPr>
          <p:cNvGraphicFramePr>
            <a:graphicFrameLocks/>
          </p:cNvGraphicFramePr>
          <p:nvPr>
            <p:extLst>
              <p:ext uri="{D42A27DB-BD31-4B8C-83A1-F6EECF244321}">
                <p14:modId xmlns:p14="http://schemas.microsoft.com/office/powerpoint/2010/main" val="1034731606"/>
              </p:ext>
            </p:extLst>
          </p:nvPr>
        </p:nvGraphicFramePr>
        <p:xfrm>
          <a:off x="4572000" y="2306972"/>
          <a:ext cx="4229100" cy="3865228"/>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1">
            <a:extLst>
              <a:ext uri="{FF2B5EF4-FFF2-40B4-BE49-F238E27FC236}">
                <a16:creationId xmlns:a16="http://schemas.microsoft.com/office/drawing/2014/main" id="{F92CF632-78A1-4FBA-B7A9-3AD61EF48D58}"/>
              </a:ext>
            </a:extLst>
          </p:cNvPr>
          <p:cNvSpPr txBox="1">
            <a:spLocks/>
          </p:cNvSpPr>
          <p:nvPr/>
        </p:nvSpPr>
        <p:spPr>
          <a:xfrm>
            <a:off x="4693226" y="1400959"/>
            <a:ext cx="4229100" cy="822123"/>
          </a:xfrm>
          <a:prstGeom prst="rect">
            <a:avLst/>
          </a:prstGeom>
        </p:spPr>
        <p:txBody>
          <a:bodyPr vert="horz" lIns="91440" tIns="45720" rIns="91440" bIns="45720" rtlCol="0" anchor="t">
            <a:normAutofit fontScale="45000" lnSpcReduction="20000"/>
          </a:bodyPr>
          <a:lstStyle>
            <a:lvl1pPr algn="l" defTabSz="685773"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a:t>Number of unemployed residents increased 88% in 2020</a:t>
            </a:r>
            <a:endParaRPr lang="en-US"/>
          </a:p>
        </p:txBody>
      </p:sp>
      <p:sp>
        <p:nvSpPr>
          <p:cNvPr id="8" name="Title 1">
            <a:extLst>
              <a:ext uri="{FF2B5EF4-FFF2-40B4-BE49-F238E27FC236}">
                <a16:creationId xmlns:a16="http://schemas.microsoft.com/office/drawing/2014/main" id="{FCD9AD85-11F5-40EF-85F4-3DE41394D1C4}"/>
              </a:ext>
            </a:extLst>
          </p:cNvPr>
          <p:cNvSpPr txBox="1">
            <a:spLocks/>
          </p:cNvSpPr>
          <p:nvPr/>
        </p:nvSpPr>
        <p:spPr>
          <a:xfrm>
            <a:off x="562062" y="181231"/>
            <a:ext cx="8360264" cy="1564081"/>
          </a:xfrm>
          <a:prstGeom prst="rect">
            <a:avLst/>
          </a:prstGeom>
        </p:spPr>
        <p:txBody>
          <a:bodyPr vert="horz" lIns="91440" tIns="45720" rIns="91440" bIns="45720" rtlCol="0" anchor="t">
            <a:normAutofit/>
          </a:bodyPr>
          <a:lstStyle>
            <a:lvl1pPr algn="l" defTabSz="685773"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a:t>Drivers of Health: </a:t>
            </a:r>
            <a:r>
              <a:rPr lang="en-US"/>
              <a:t>Recovery from COVID-19 should be inclusive</a:t>
            </a:r>
            <a:r>
              <a:rPr lang="en-US" b="1"/>
              <a:t>  </a:t>
            </a:r>
          </a:p>
        </p:txBody>
      </p:sp>
    </p:spTree>
    <p:extLst>
      <p:ext uri="{BB962C8B-B14F-4D97-AF65-F5344CB8AC3E}">
        <p14:creationId xmlns:p14="http://schemas.microsoft.com/office/powerpoint/2010/main" val="1123751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E3F6492-13FD-4A68-8CEF-07F8E9AD3CEF}"/>
              </a:ext>
            </a:extLst>
          </p:cNvPr>
          <p:cNvSpPr>
            <a:spLocks noGrp="1"/>
          </p:cNvSpPr>
          <p:nvPr>
            <p:ph idx="1"/>
          </p:nvPr>
        </p:nvSpPr>
        <p:spPr>
          <a:xfrm>
            <a:off x="694197" y="1305770"/>
            <a:ext cx="8019497" cy="4246460"/>
          </a:xfrm>
        </p:spPr>
        <p:txBody>
          <a:bodyPr numCol="2">
            <a:normAutofit/>
          </a:bodyPr>
          <a:lstStyle/>
          <a:p>
            <a:pPr>
              <a:buFont typeface="Wingdings" panose="05000000000000000000" pitchFamily="2" charset="2"/>
              <a:buChar char="ü"/>
            </a:pPr>
            <a:r>
              <a:rPr lang="en-US" sz="1800" b="1" i="0">
                <a:effectLst/>
              </a:rPr>
              <a:t>Funded 31 local organizations </a:t>
            </a:r>
            <a:r>
              <a:rPr lang="en-US" sz="1800" b="0" i="0">
                <a:effectLst/>
              </a:rPr>
              <a:t>to implement community-based, linkage-to-care OAP strategies.</a:t>
            </a:r>
          </a:p>
          <a:p>
            <a:pPr algn="l" rtl="0" fontAlgn="base">
              <a:buFont typeface="Wingdings" panose="05000000000000000000" pitchFamily="2" charset="2"/>
              <a:buChar char="ü"/>
            </a:pPr>
            <a:r>
              <a:rPr lang="en-US" sz="1800" b="1" i="0">
                <a:effectLst/>
              </a:rPr>
              <a:t>Funded 19 programs to connect justice-involved individuals to care, including a technical assistance manager </a:t>
            </a:r>
            <a:r>
              <a:rPr lang="en-US" sz="1800" b="0" i="0">
                <a:effectLst/>
              </a:rPr>
              <a:t>to coordinate implementation of awarded strategies.  </a:t>
            </a:r>
          </a:p>
          <a:p>
            <a:pPr algn="l" rtl="0" fontAlgn="base">
              <a:buFont typeface="Wingdings" panose="05000000000000000000" pitchFamily="2" charset="2"/>
              <a:buChar char="ü"/>
            </a:pPr>
            <a:r>
              <a:rPr lang="en-US" sz="1800" b="0" i="0">
                <a:effectLst/>
              </a:rPr>
              <a:t>Currently providing </a:t>
            </a:r>
            <a:r>
              <a:rPr lang="en-US" sz="1800" b="1" i="0">
                <a:effectLst/>
              </a:rPr>
              <a:t>funding to four of the jail-based MAT programs </a:t>
            </a:r>
            <a:r>
              <a:rPr lang="en-US" sz="1800" b="0" i="0">
                <a:effectLst/>
              </a:rPr>
              <a:t>across the state.  </a:t>
            </a:r>
          </a:p>
          <a:p>
            <a:pPr algn="l" rtl="0" fontAlgn="base">
              <a:buFont typeface="Wingdings" panose="05000000000000000000" pitchFamily="2" charset="2"/>
              <a:buChar char="ü"/>
            </a:pPr>
            <a:r>
              <a:rPr lang="en-US" sz="1800" b="0" i="0">
                <a:effectLst/>
              </a:rPr>
              <a:t>Launched multiple </a:t>
            </a:r>
            <a:r>
              <a:rPr lang="en-US" sz="1800" b="1" i="0">
                <a:effectLst/>
              </a:rPr>
              <a:t>public education campaigns</a:t>
            </a:r>
            <a:r>
              <a:rPr lang="en-US" sz="1800" b="0" i="0">
                <a:effectLst/>
              </a:rPr>
              <a:t> </a:t>
            </a:r>
          </a:p>
          <a:p>
            <a:pPr algn="l" rtl="0" fontAlgn="base">
              <a:buFont typeface="Wingdings" panose="05000000000000000000" pitchFamily="2" charset="2"/>
              <a:buChar char="ü"/>
            </a:pPr>
            <a:r>
              <a:rPr lang="en-US" sz="1800" b="1" i="0">
                <a:effectLst/>
              </a:rPr>
              <a:t>Expanded and revamped the</a:t>
            </a:r>
            <a:r>
              <a:rPr lang="en-US" sz="1800" b="0" i="0">
                <a:effectLst/>
              </a:rPr>
              <a:t> </a:t>
            </a:r>
            <a:r>
              <a:rPr lang="en-US" sz="1800" b="1" i="0">
                <a:effectLst/>
              </a:rPr>
              <a:t>OAP Data Dashboard</a:t>
            </a:r>
            <a:r>
              <a:rPr lang="en-US" sz="1800" b="0" i="0">
                <a:effectLst/>
              </a:rPr>
              <a:t> to add local actions in monitoring OAP progress </a:t>
            </a:r>
          </a:p>
          <a:p>
            <a:pPr algn="l" rtl="0" fontAlgn="base">
              <a:buFont typeface="Wingdings" panose="05000000000000000000" pitchFamily="2" charset="2"/>
              <a:buChar char="ü"/>
            </a:pPr>
            <a:r>
              <a:rPr lang="en-US" sz="1800" b="1" i="0">
                <a:effectLst/>
              </a:rPr>
              <a:t>Improved the controlled substance reporting system </a:t>
            </a:r>
            <a:r>
              <a:rPr lang="en-US" sz="1800" b="0" i="0">
                <a:effectLst/>
              </a:rPr>
              <a:t>to provide visualization of the data to enable providers to make informed decisions at the point of care </a:t>
            </a:r>
          </a:p>
          <a:p>
            <a:pPr algn="l" rtl="0" fontAlgn="base">
              <a:buFont typeface="Wingdings" panose="05000000000000000000" pitchFamily="2" charset="2"/>
              <a:buChar char="ü"/>
            </a:pPr>
            <a:r>
              <a:rPr lang="en-US" sz="1800" b="1" i="0">
                <a:effectLst/>
              </a:rPr>
              <a:t>Enabled providers to query the CSRS </a:t>
            </a:r>
            <a:r>
              <a:rPr lang="en-US" sz="1800" b="0" i="0">
                <a:effectLst/>
              </a:rPr>
              <a:t>from electronic health records and established connections with 29 other states </a:t>
            </a:r>
          </a:p>
          <a:p>
            <a:pPr algn="l" rtl="0" fontAlgn="base">
              <a:buFont typeface="Arial" panose="020B0604020202020204" pitchFamily="34" charset="0"/>
              <a:buChar char="•"/>
            </a:pPr>
            <a:endParaRPr lang="en-US" sz="1800" b="0" i="0">
              <a:effectLst/>
              <a:latin typeface="Calibri" panose="020F0502020204030204" pitchFamily="34" charset="0"/>
            </a:endParaRPr>
          </a:p>
        </p:txBody>
      </p:sp>
    </p:spTree>
    <p:extLst>
      <p:ext uri="{BB962C8B-B14F-4D97-AF65-F5344CB8AC3E}">
        <p14:creationId xmlns:p14="http://schemas.microsoft.com/office/powerpoint/2010/main" val="1727234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1CA9A-CF81-44C4-88D3-D3BF2D01AE20}"/>
              </a:ext>
            </a:extLst>
          </p:cNvPr>
          <p:cNvSpPr>
            <a:spLocks noGrp="1"/>
          </p:cNvSpPr>
          <p:nvPr>
            <p:ph type="title"/>
          </p:nvPr>
        </p:nvSpPr>
        <p:spPr/>
        <p:txBody>
          <a:bodyPr/>
          <a:lstStyle/>
          <a:p>
            <a:r>
              <a:rPr lang="en-US" b="1" dirty="0"/>
              <a:t>Drivers of Health: Priorities</a:t>
            </a:r>
          </a:p>
        </p:txBody>
      </p:sp>
      <p:sp>
        <p:nvSpPr>
          <p:cNvPr id="3" name="Content Placeholder 2">
            <a:extLst>
              <a:ext uri="{FF2B5EF4-FFF2-40B4-BE49-F238E27FC236}">
                <a16:creationId xmlns:a16="http://schemas.microsoft.com/office/drawing/2014/main" id="{881AA5A9-BA7C-4C8E-B403-A6226E98272F}"/>
              </a:ext>
            </a:extLst>
          </p:cNvPr>
          <p:cNvSpPr>
            <a:spLocks noGrp="1"/>
          </p:cNvSpPr>
          <p:nvPr>
            <p:ph idx="1"/>
          </p:nvPr>
        </p:nvSpPr>
        <p:spPr/>
        <p:txBody>
          <a:bodyPr vert="horz" lIns="91440" tIns="45720" rIns="91440" bIns="45720" rtlCol="0" anchor="t">
            <a:normAutofit/>
          </a:bodyPr>
          <a:lstStyle/>
          <a:p>
            <a:r>
              <a:rPr lang="en-US" b="1" dirty="0"/>
              <a:t>Expand employment support services for people with substance use disorders, and increase workplace policies and employment assistance programs that support people with substance use disorders</a:t>
            </a:r>
            <a:endParaRPr lang="en-US" dirty="0"/>
          </a:p>
          <a:p>
            <a:r>
              <a:rPr lang="en-US" b="1" dirty="0"/>
              <a:t>Create a training program on Housing First principles and harm reduction for housing providers, including homeless shelters and emergency housing. </a:t>
            </a:r>
          </a:p>
          <a:p>
            <a:r>
              <a:rPr lang="en-US" b="1" dirty="0"/>
              <a:t>Build local adoption of fair chance hiring, including by counties, municipalities and companies to increase adoption of fair chance hiring practices. </a:t>
            </a:r>
          </a:p>
          <a:p>
            <a:endParaRPr lang="en-US" dirty="0"/>
          </a:p>
          <a:p>
            <a:endParaRPr lang="en-US" sz="2800" dirty="0"/>
          </a:p>
        </p:txBody>
      </p:sp>
    </p:spTree>
    <p:extLst>
      <p:ext uri="{BB962C8B-B14F-4D97-AF65-F5344CB8AC3E}">
        <p14:creationId xmlns:p14="http://schemas.microsoft.com/office/powerpoint/2010/main" val="2171311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397764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7B352B4-2469-432C-B66E-104573EEA9EC}"/>
              </a:ext>
            </a:extLst>
          </p:cNvPr>
          <p:cNvSpPr>
            <a:spLocks noGrp="1"/>
          </p:cNvSpPr>
          <p:nvPr>
            <p:ph type="title"/>
          </p:nvPr>
        </p:nvSpPr>
        <p:spPr>
          <a:xfrm>
            <a:off x="480060" y="791570"/>
            <a:ext cx="3014130" cy="5262390"/>
          </a:xfrm>
        </p:spPr>
        <p:txBody>
          <a:bodyPr anchor="ctr">
            <a:normAutofit/>
          </a:bodyPr>
          <a:lstStyle/>
          <a:p>
            <a:pPr algn="r"/>
            <a:r>
              <a:rPr lang="en-US" sz="4700">
                <a:solidFill>
                  <a:schemeClr val="bg2"/>
                </a:solidFill>
                <a:cs typeface="Calibri Light"/>
              </a:rPr>
              <a:t>Medicaid Expansion</a:t>
            </a:r>
            <a:endParaRPr lang="en-US" sz="4700">
              <a:solidFill>
                <a:schemeClr val="bg2"/>
              </a:solidFill>
            </a:endParaRP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7640" y="376"/>
            <a:ext cx="17145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C35A7ADF-BD46-4ECF-9B52-1FBCA1FD3FE9}"/>
              </a:ext>
            </a:extLst>
          </p:cNvPr>
          <p:cNvSpPr>
            <a:spLocks noGrp="1"/>
          </p:cNvSpPr>
          <p:nvPr>
            <p:ph idx="1"/>
          </p:nvPr>
        </p:nvSpPr>
        <p:spPr>
          <a:xfrm>
            <a:off x="4632540" y="791570"/>
            <a:ext cx="4028664" cy="5262390"/>
          </a:xfrm>
        </p:spPr>
        <p:txBody>
          <a:bodyPr vert="horz" lIns="91440" tIns="45720" rIns="91440" bIns="45720" rtlCol="0" anchor="ctr">
            <a:noAutofit/>
          </a:bodyPr>
          <a:lstStyle/>
          <a:p>
            <a:pPr marL="383540" indent="-383540"/>
            <a:r>
              <a:rPr lang="en-US" sz="2400">
                <a:cs typeface="Calibri"/>
              </a:rPr>
              <a:t>In 2020, 1 in 3 emergency department visits for a medication/drug overdose was self-pay</a:t>
            </a:r>
          </a:p>
          <a:p>
            <a:pPr marL="383540" indent="-383540"/>
            <a:r>
              <a:rPr lang="en-US" sz="2400">
                <a:ea typeface="+mn-lt"/>
                <a:cs typeface="+mn-lt"/>
              </a:rPr>
              <a:t>Expanding Medicaid would provide insurance to more than 500,000 North Carolinians. </a:t>
            </a:r>
            <a:endParaRPr lang="en-US" sz="2400">
              <a:cs typeface="Calibri"/>
            </a:endParaRPr>
          </a:p>
        </p:txBody>
      </p:sp>
    </p:spTree>
    <p:extLst>
      <p:ext uri="{BB962C8B-B14F-4D97-AF65-F5344CB8AC3E}">
        <p14:creationId xmlns:p14="http://schemas.microsoft.com/office/powerpoint/2010/main" val="1122206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15F1F-23B6-420C-BE9C-60D61AAE1208}"/>
              </a:ext>
            </a:extLst>
          </p:cNvPr>
          <p:cNvSpPr>
            <a:spLocks noGrp="1"/>
          </p:cNvSpPr>
          <p:nvPr>
            <p:ph type="title"/>
          </p:nvPr>
        </p:nvSpPr>
        <p:spPr/>
        <p:txBody>
          <a:bodyPr/>
          <a:lstStyle/>
          <a:p>
            <a:r>
              <a:rPr lang="en-US">
                <a:cs typeface="Calibri Light"/>
              </a:rPr>
              <a:t>Strategies</a:t>
            </a:r>
            <a:endParaRPr lang="en-US"/>
          </a:p>
        </p:txBody>
      </p:sp>
    </p:spTree>
    <p:extLst>
      <p:ext uri="{BB962C8B-B14F-4D97-AF65-F5344CB8AC3E}">
        <p14:creationId xmlns:p14="http://schemas.microsoft.com/office/powerpoint/2010/main" val="1416402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1028700" y="340743"/>
            <a:ext cx="7200900" cy="723900"/>
          </a:xfrm>
        </p:spPr>
        <p:txBody>
          <a:bodyPr>
            <a:normAutofit/>
          </a:bodyPr>
          <a:lstStyle/>
          <a:p>
            <a:r>
              <a:rPr lang="en-US" b="1">
                <a:cs typeface="Calibri Light"/>
              </a:rPr>
              <a:t>Advance Equity</a:t>
            </a:r>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54889" y="1408982"/>
            <a:ext cx="8178559" cy="5162908"/>
          </a:xfrm>
        </p:spPr>
        <p:txBody>
          <a:bodyPr vert="horz" lIns="91440" tIns="45720" rIns="91440" bIns="45720" rtlCol="0" anchor="t">
            <a:normAutofit/>
          </a:bodyPr>
          <a:lstStyle/>
          <a:p>
            <a:pPr marL="383540" indent="-383540"/>
            <a:r>
              <a:rPr lang="en" dirty="0">
                <a:ea typeface="+mn-lt"/>
                <a:cs typeface="+mn-lt"/>
              </a:rPr>
              <a:t>Center lived experiences of individuals who use drugs and HMPs by hiring, contracting, and collaborating with HMPs in all phases of organizational development. </a:t>
            </a:r>
            <a:endParaRPr lang="en-US" dirty="0">
              <a:ea typeface="+mn-lt"/>
              <a:cs typeface="+mn-lt"/>
            </a:endParaRPr>
          </a:p>
          <a:p>
            <a:pPr marL="383540" indent="-383540"/>
            <a:r>
              <a:rPr lang="en" dirty="0">
                <a:ea typeface="+mn-lt"/>
                <a:cs typeface="+mn-lt"/>
              </a:rPr>
              <a:t>Analyze data to identify disparities in HMPs accessing services and programs. </a:t>
            </a:r>
          </a:p>
          <a:p>
            <a:pPr marL="383540" indent="-383540"/>
            <a:r>
              <a:rPr lang="en" dirty="0">
                <a:ea typeface="+mn-lt"/>
                <a:cs typeface="+mn-lt"/>
              </a:rPr>
              <a:t>Work with and support providers and HMPs to effectively address service disparities. Ensure they are leading implementation of these programs. </a:t>
            </a:r>
          </a:p>
          <a:p>
            <a:pPr marL="383540" indent="-383540"/>
            <a:r>
              <a:rPr lang="en" dirty="0">
                <a:ea typeface="+mn-lt"/>
                <a:cs typeface="+mn-lt"/>
              </a:rPr>
              <a:t>Create a resource hub for service providers to provide culturally competent and linguistically appropriate services, centering and hiring individuals with lived experiences, and health equity for substance use.</a:t>
            </a:r>
            <a:endParaRPr lang="en-US" i="0" dirty="0">
              <a:ea typeface="+mn-lt"/>
              <a:cs typeface="+mn-lt"/>
            </a:endParaRPr>
          </a:p>
        </p:txBody>
      </p:sp>
    </p:spTree>
    <p:extLst>
      <p:ext uri="{BB962C8B-B14F-4D97-AF65-F5344CB8AC3E}">
        <p14:creationId xmlns:p14="http://schemas.microsoft.com/office/powerpoint/2010/main" val="15658617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1028700" y="340743"/>
            <a:ext cx="7200900" cy="723900"/>
          </a:xfrm>
        </p:spPr>
        <p:txBody>
          <a:bodyPr>
            <a:normAutofit/>
          </a:bodyPr>
          <a:lstStyle/>
          <a:p>
            <a:r>
              <a:rPr lang="en-US" b="1">
                <a:cs typeface="Calibri Light"/>
              </a:rPr>
              <a:t>Advance Equity</a:t>
            </a:r>
            <a:r>
              <a:rPr lang="en-US">
                <a:cs typeface="Calibri Light"/>
              </a:rPr>
              <a:t> (cont'd)</a:t>
            </a:r>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69266" y="1567132"/>
            <a:ext cx="8135427" cy="4832228"/>
          </a:xfrm>
        </p:spPr>
        <p:txBody>
          <a:bodyPr vert="horz" lIns="91440" tIns="45720" rIns="91440" bIns="45720" rtlCol="0" anchor="t">
            <a:normAutofit/>
          </a:bodyPr>
          <a:lstStyle/>
          <a:p>
            <a:pPr marL="383540" indent="-383540"/>
            <a:r>
              <a:rPr lang="en-US" dirty="0">
                <a:ea typeface="+mj-lt"/>
                <a:cs typeface="+mj-lt"/>
              </a:rPr>
              <a:t>Increase access to comprehensive, culturally competent, and linguistically appropriate outreach, overdose prevention, harm reduction, and connections to care for Historically Marginalized Populations (HMPs)</a:t>
            </a:r>
            <a:r>
              <a:rPr lang="en-US" dirty="0">
                <a:cs typeface="Calibri Light"/>
              </a:rPr>
              <a:t> </a:t>
            </a:r>
            <a:endParaRPr lang="en" dirty="0">
              <a:ea typeface="+mn-lt"/>
              <a:cs typeface="+mn-lt"/>
            </a:endParaRPr>
          </a:p>
          <a:p>
            <a:pPr marL="383540" indent="-383540"/>
            <a:r>
              <a:rPr lang="en" dirty="0">
                <a:ea typeface="+mn-lt"/>
                <a:cs typeface="+mn-lt"/>
              </a:rPr>
              <a:t>Expand prevention, harm reduction, and treatment services to include consumption modalities and substances </a:t>
            </a:r>
            <a:r>
              <a:rPr lang="en-US" dirty="0">
                <a:ea typeface="+mn-lt"/>
                <a:cs typeface="+mn-lt"/>
              </a:rPr>
              <a:t>most commonly used by HMPs. </a:t>
            </a:r>
            <a:endParaRPr lang="en-US" i="0" dirty="0">
              <a:ea typeface="+mn-lt"/>
              <a:cs typeface="+mn-lt"/>
            </a:endParaRPr>
          </a:p>
          <a:p>
            <a:pPr marL="383540" indent="-383540"/>
            <a:r>
              <a:rPr lang="en" dirty="0">
                <a:ea typeface="+mn-lt"/>
                <a:cs typeface="+mn-lt"/>
              </a:rPr>
              <a:t>Improve access to outreach, overdose prevention, harm reduction and connections to care services for HMPs by implementing culturally competent and linguistically appropriate programming and prioritizing funding opportunities for programs that are doing so.</a:t>
            </a:r>
            <a:endParaRPr lang="en-US" dirty="0">
              <a:ea typeface="+mn-lt"/>
              <a:cs typeface="+mn-lt"/>
            </a:endParaRPr>
          </a:p>
        </p:txBody>
      </p:sp>
    </p:spTree>
    <p:extLst>
      <p:ext uri="{BB962C8B-B14F-4D97-AF65-F5344CB8AC3E}">
        <p14:creationId xmlns:p14="http://schemas.microsoft.com/office/powerpoint/2010/main" val="8728408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7876636" cy="723900"/>
          </a:xfrm>
        </p:spPr>
        <p:txBody>
          <a:bodyPr>
            <a:normAutofit fontScale="90000"/>
          </a:bodyPr>
          <a:lstStyle/>
          <a:p>
            <a:r>
              <a:rPr lang="en-US" b="1">
                <a:ea typeface="+mj-lt"/>
                <a:cs typeface="+mj-lt"/>
              </a:rPr>
              <a:t>Prevent:</a:t>
            </a:r>
            <a:r>
              <a:rPr lang="en-US">
                <a:ea typeface="+mj-lt"/>
                <a:cs typeface="+mj-lt"/>
              </a:rPr>
              <a:t> Reduce inappropriate prescribing and expand pain management</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2214112"/>
            <a:ext cx="8307954" cy="4645324"/>
          </a:xfrm>
        </p:spPr>
        <p:txBody>
          <a:bodyPr vert="horz" lIns="91440" tIns="45720" rIns="91440" bIns="45720" rtlCol="0" anchor="t">
            <a:normAutofit fontScale="70000" lnSpcReduction="20000"/>
          </a:bodyPr>
          <a:lstStyle/>
          <a:p>
            <a:pPr marL="0" indent="0">
              <a:buNone/>
            </a:pPr>
            <a:r>
              <a:rPr lang="en" sz="2600" b="1">
                <a:ea typeface="+mn-lt"/>
                <a:cs typeface="+mn-lt"/>
              </a:rPr>
              <a:t>Improve and expand pain management practices</a:t>
            </a:r>
            <a:endParaRPr lang="en-US" sz="2600" b="1">
              <a:ea typeface="+mn-lt"/>
              <a:cs typeface="+mn-lt"/>
            </a:endParaRPr>
          </a:p>
          <a:p>
            <a:pPr marL="383540" indent="-383540"/>
            <a:r>
              <a:rPr lang="en">
                <a:ea typeface="+mn-lt"/>
                <a:cs typeface="+mn-lt"/>
              </a:rPr>
              <a:t>Develop and increase adoption of models of safe opioid prescribing policies in hospitals and health systems, including standardization of electronic order sets.</a:t>
            </a:r>
            <a:endParaRPr lang="en-US" i="0">
              <a:ea typeface="+mn-lt"/>
              <a:cs typeface="+mn-lt"/>
            </a:endParaRPr>
          </a:p>
          <a:p>
            <a:pPr marL="383540" indent="-383540"/>
            <a:r>
              <a:rPr lang="en">
                <a:ea typeface="+mn-lt"/>
                <a:cs typeface="+mn-lt"/>
              </a:rPr>
              <a:t>Improve access to multi-modal, evidence-based pain management across all medical professions. </a:t>
            </a:r>
            <a:endParaRPr lang="en-US" i="0">
              <a:ea typeface="+mn-lt"/>
              <a:cs typeface="+mn-lt"/>
            </a:endParaRPr>
          </a:p>
          <a:p>
            <a:pPr marL="383540" indent="-383540"/>
            <a:r>
              <a:rPr lang="en">
                <a:ea typeface="+mn-lt"/>
                <a:cs typeface="+mn-lt"/>
              </a:rPr>
              <a:t>Expand utilization of chronic pain self-management programs, such as those offered through Healthy Aging NC.</a:t>
            </a:r>
            <a:endParaRPr lang="en-US" i="0">
              <a:ea typeface="+mn-lt"/>
              <a:cs typeface="+mn-lt"/>
            </a:endParaRPr>
          </a:p>
          <a:p>
            <a:pPr marL="383540" indent="-383540"/>
            <a:r>
              <a:rPr lang="en">
                <a:ea typeface="+mn-lt"/>
                <a:cs typeface="+mn-lt"/>
              </a:rPr>
              <a:t>Provide training to healthcare providers to reduce stigma of treating chronic pain with cultural competency across different populations, but particularly for HMPs, including people with substance use disorder, communities of color, military veterans, and the elderly.</a:t>
            </a:r>
            <a:endParaRPr lang="en-US" i="0">
              <a:ea typeface="+mn-lt"/>
              <a:cs typeface="+mn-lt"/>
            </a:endParaRPr>
          </a:p>
          <a:p>
            <a:pPr marL="0" indent="0">
              <a:buNone/>
            </a:pPr>
            <a:r>
              <a:rPr lang="en" sz="2600" b="1">
                <a:ea typeface="+mn-lt"/>
                <a:cs typeface="+mn-lt"/>
              </a:rPr>
              <a:t>Use CSRS to reduce inappropriate prescribing</a:t>
            </a:r>
          </a:p>
          <a:p>
            <a:pPr marL="383540" indent="-383540"/>
            <a:r>
              <a:rPr lang="en">
                <a:ea typeface="+mn-lt"/>
                <a:cs typeface="+mn-lt"/>
              </a:rPr>
              <a:t>Register 100% of DEA registered prescribers and dispensers based in North Carolina in CSRS.</a:t>
            </a:r>
            <a:endParaRPr lang="en" i="0">
              <a:ea typeface="+mn-lt"/>
              <a:cs typeface="+mn-lt"/>
            </a:endParaRPr>
          </a:p>
          <a:p>
            <a:pPr marL="383540" indent="-383540"/>
            <a:r>
              <a:rPr lang="en">
                <a:ea typeface="+mn-lt"/>
                <a:cs typeface="+mn-lt"/>
              </a:rPr>
              <a:t>Improve compliance with checking the CSRS before prescribing a targeted controlled substance. </a:t>
            </a:r>
            <a:endParaRPr lang="en" i="0">
              <a:ea typeface="+mn-lt"/>
              <a:cs typeface="+mn-lt"/>
            </a:endParaRPr>
          </a:p>
          <a:p>
            <a:pPr marL="383540" indent="-383540"/>
            <a:r>
              <a:rPr lang="en">
                <a:ea typeface="+mn-lt"/>
                <a:cs typeface="+mn-lt"/>
              </a:rPr>
              <a:t>Report data to NC professional boards, including the NC Board of Dentistry, so they can investigate aberrant prescribing or dispensing behaviors. </a:t>
            </a:r>
            <a:endParaRPr lang="en" i="0">
              <a:ea typeface="+mn-lt"/>
              <a:cs typeface="+mn-lt"/>
            </a:endParaRPr>
          </a:p>
          <a:p>
            <a:pPr marL="383540" indent="-383540"/>
            <a:r>
              <a:rPr lang="en">
                <a:ea typeface="+mn-lt"/>
                <a:cs typeface="+mn-lt"/>
              </a:rPr>
              <a:t>Identify and educate high opioid prescribers in the state on safe opioid prescribing by utilizing academic detailing.</a:t>
            </a:r>
            <a:endParaRPr lang="en" i="0">
              <a:ea typeface="+mn-lt"/>
              <a:cs typeface="+mn-lt"/>
            </a:endParaRPr>
          </a:p>
          <a:p>
            <a:pPr marL="383540" indent="-383540"/>
            <a:r>
              <a:rPr lang="en">
                <a:ea typeface="+mn-lt"/>
                <a:cs typeface="+mn-lt"/>
              </a:rPr>
              <a:t>Reduce the supply of excessive medications by increasing knowledge and practices of safe storage and disposal of unused medications.</a:t>
            </a:r>
            <a:endParaRPr lang="en-US" i="0">
              <a:ea typeface="+mn-lt"/>
              <a:cs typeface="+mn-lt"/>
            </a:endParaRPr>
          </a:p>
          <a:p>
            <a:pPr marL="383540" indent="-383540"/>
            <a:endParaRPr lang="en" i="0">
              <a:ea typeface="+mn-lt"/>
              <a:cs typeface="+mn-lt"/>
            </a:endParaRPr>
          </a:p>
        </p:txBody>
      </p:sp>
    </p:spTree>
    <p:extLst>
      <p:ext uri="{BB962C8B-B14F-4D97-AF65-F5344CB8AC3E}">
        <p14:creationId xmlns:p14="http://schemas.microsoft.com/office/powerpoint/2010/main" val="42324350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254479"/>
            <a:ext cx="8566749" cy="723900"/>
          </a:xfrm>
        </p:spPr>
        <p:txBody>
          <a:bodyPr>
            <a:normAutofit fontScale="90000"/>
          </a:bodyPr>
          <a:lstStyle/>
          <a:p>
            <a:r>
              <a:rPr lang="en-US" b="1">
                <a:ea typeface="+mj-lt"/>
                <a:cs typeface="+mj-lt"/>
              </a:rPr>
              <a:t>Prevent:</a:t>
            </a:r>
            <a:r>
              <a:rPr lang="en-US">
                <a:ea typeface="+mj-lt"/>
                <a:cs typeface="+mj-lt"/>
              </a:rPr>
              <a:t> Prevent future addiction by supporting children and families</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480870"/>
            <a:ext cx="8207313" cy="5421699"/>
          </a:xfrm>
        </p:spPr>
        <p:txBody>
          <a:bodyPr vert="horz" lIns="91440" tIns="45720" rIns="91440" bIns="45720" rtlCol="0" anchor="t">
            <a:normAutofit fontScale="70000" lnSpcReduction="20000"/>
          </a:bodyPr>
          <a:lstStyle/>
          <a:p>
            <a:pPr marL="0" indent="0">
              <a:buNone/>
            </a:pPr>
            <a:r>
              <a:rPr lang="en" sz="2900" b="1" dirty="0">
                <a:ea typeface="+mn-lt"/>
                <a:cs typeface="+mn-lt"/>
              </a:rPr>
              <a:t>Increase education and awareness</a:t>
            </a:r>
            <a:endParaRPr lang="en-US" sz="2900" b="1" dirty="0"/>
          </a:p>
          <a:p>
            <a:pPr marL="383540" indent="-383540"/>
            <a:r>
              <a:rPr lang="en" sz="2200" dirty="0">
                <a:ea typeface="+mn-lt"/>
                <a:cs typeface="+mn-lt"/>
              </a:rPr>
              <a:t>Identify and disseminate culturally appropriate evidence-based curricula, and skills building trainings on emotional modulation and resiliency to address mental health needs in youth. </a:t>
            </a:r>
            <a:endParaRPr lang="en" sz="2200" i="0" dirty="0">
              <a:ea typeface="+mn-lt"/>
              <a:cs typeface="+mn-lt"/>
            </a:endParaRPr>
          </a:p>
          <a:p>
            <a:pPr marL="0" indent="0">
              <a:buNone/>
            </a:pPr>
            <a:r>
              <a:rPr lang="en" sz="2900" b="1" dirty="0">
                <a:ea typeface="+mn-lt"/>
                <a:cs typeface="+mn-lt"/>
              </a:rPr>
              <a:t>Prevent trauma, including ACEs, and increase community resiliency to trauma with a particular focus on youth from HMPs</a:t>
            </a:r>
          </a:p>
          <a:p>
            <a:pPr marL="383540" indent="-383540"/>
            <a:r>
              <a:rPr lang="en" sz="2200" dirty="0">
                <a:ea typeface="+mn-lt"/>
                <a:cs typeface="+mn-lt"/>
              </a:rPr>
              <a:t>Increase publicly funded behavioral healthcare integration, increasing early identification, and screening and referral for determinant of health needs. </a:t>
            </a:r>
            <a:endParaRPr lang="en" sz="2200" i="0" dirty="0">
              <a:ea typeface="+mn-lt"/>
              <a:cs typeface="+mn-lt"/>
            </a:endParaRPr>
          </a:p>
          <a:p>
            <a:pPr marL="383540" indent="-383540"/>
            <a:r>
              <a:rPr lang="en" sz="2200" dirty="0">
                <a:ea typeface="+mn-lt"/>
                <a:cs typeface="+mn-lt"/>
              </a:rPr>
              <a:t>Reduce trauma such as ACEs, and increase resiliency by supporting the NC Perinatal Strategic Health Plan and the NC Early Childhood Action Plan. </a:t>
            </a:r>
            <a:endParaRPr lang="en" sz="2200" i="0" dirty="0">
              <a:ea typeface="+mn-lt"/>
              <a:cs typeface="+mn-lt"/>
            </a:endParaRPr>
          </a:p>
          <a:p>
            <a:pPr marL="383540" indent="-383540"/>
            <a:r>
              <a:rPr lang="en" sz="2200" dirty="0">
                <a:ea typeface="+mn-lt"/>
                <a:cs typeface="+mn-lt"/>
              </a:rPr>
              <a:t>Expand trauma-informed care training and practices to healthcare providers, social service providers, court systems, </a:t>
            </a:r>
            <a:r>
              <a:rPr lang="en" dirty="0">
                <a:ea typeface="+mn-lt"/>
                <a:cs typeface="+mn-lt"/>
              </a:rPr>
              <a:t>school systems</a:t>
            </a:r>
            <a:r>
              <a:rPr lang="en" sz="2200" dirty="0">
                <a:ea typeface="+mn-lt"/>
                <a:cs typeface="+mn-lt"/>
              </a:rPr>
              <a:t>, </a:t>
            </a:r>
            <a:r>
              <a:rPr lang="en" dirty="0">
                <a:ea typeface="+mn-lt"/>
                <a:cs typeface="+mn-lt"/>
              </a:rPr>
              <a:t>and community-based </a:t>
            </a:r>
            <a:r>
              <a:rPr lang="en" sz="2200" dirty="0">
                <a:ea typeface="+mn-lt"/>
                <a:cs typeface="+mn-lt"/>
              </a:rPr>
              <a:t>organizations. </a:t>
            </a:r>
            <a:endParaRPr lang="en" sz="2200" i="0" dirty="0">
              <a:ea typeface="+mn-lt"/>
              <a:cs typeface="+mn-lt"/>
            </a:endParaRPr>
          </a:p>
          <a:p>
            <a:pPr marL="383540" indent="-383540"/>
            <a:r>
              <a:rPr lang="en" sz="2200" dirty="0">
                <a:ea typeface="+mn-lt"/>
                <a:cs typeface="+mn-lt"/>
              </a:rPr>
              <a:t>Address the impact of family substance use by working with families with children in foster care or at risk of having children placed out of the home to connect parents to evidence-based substance use disorder treatment, recovery support services, peer support, and other services such as transportation and housing.</a:t>
            </a:r>
            <a:endParaRPr lang="en" sz="2200" i="0" dirty="0">
              <a:ea typeface="+mn-lt"/>
              <a:cs typeface="+mn-lt"/>
            </a:endParaRPr>
          </a:p>
          <a:p>
            <a:pPr marL="0" indent="0">
              <a:buNone/>
            </a:pPr>
            <a:r>
              <a:rPr lang="en" sz="2900" b="1" dirty="0">
                <a:ea typeface="+mn-lt"/>
                <a:cs typeface="+mn-lt"/>
              </a:rPr>
              <a:t>Improve prenatal, maternal and infant care for pregnant people with SUD</a:t>
            </a:r>
            <a:endParaRPr lang="en" sz="2900" b="1" i="0" dirty="0">
              <a:ea typeface="+mn-lt"/>
              <a:cs typeface="+mn-lt"/>
            </a:endParaRPr>
          </a:p>
          <a:p>
            <a:pPr marL="383540" indent="-383540"/>
            <a:r>
              <a:rPr lang="en" sz="2200" dirty="0">
                <a:ea typeface="+mn-lt"/>
                <a:cs typeface="+mn-lt"/>
              </a:rPr>
              <a:t>Train healthcare </a:t>
            </a:r>
            <a:r>
              <a:rPr lang="en" dirty="0">
                <a:ea typeface="+mn-lt"/>
                <a:cs typeface="+mn-lt"/>
              </a:rPr>
              <a:t>workers who work with pregnant people on substance use disorder treatment during </a:t>
            </a:r>
            <a:r>
              <a:rPr lang="en" sz="2200" dirty="0">
                <a:ea typeface="+mn-lt"/>
                <a:cs typeface="+mn-lt"/>
              </a:rPr>
              <a:t>pregnancy, eliminating stigma, and implementing plans of safe care.</a:t>
            </a:r>
            <a:r>
              <a:rPr lang="en" sz="2200" i="0" dirty="0">
                <a:ea typeface="+mn-lt"/>
                <a:cs typeface="+mn-lt"/>
              </a:rPr>
              <a:t> </a:t>
            </a:r>
          </a:p>
          <a:p>
            <a:pPr marL="383540" indent="-383540"/>
            <a:r>
              <a:rPr lang="en" sz="2200" dirty="0">
                <a:ea typeface="+mn-lt"/>
                <a:cs typeface="+mn-lt"/>
              </a:rPr>
              <a:t>Increase access to culturally appropriate birth and post-partum support for pregnant and parenting people. Increase awareness of available social services </a:t>
            </a:r>
            <a:endParaRPr lang="en" sz="2200" i="0" dirty="0">
              <a:ea typeface="+mn-lt"/>
              <a:cs typeface="+mn-lt"/>
            </a:endParaRPr>
          </a:p>
        </p:txBody>
      </p:sp>
    </p:spTree>
    <p:extLst>
      <p:ext uri="{BB962C8B-B14F-4D97-AF65-F5344CB8AC3E}">
        <p14:creationId xmlns:p14="http://schemas.microsoft.com/office/powerpoint/2010/main" val="33431035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566749" cy="723900"/>
          </a:xfrm>
        </p:spPr>
        <p:txBody>
          <a:bodyPr>
            <a:normAutofit fontScale="90000"/>
          </a:bodyPr>
          <a:lstStyle/>
          <a:p>
            <a:r>
              <a:rPr lang="en-US" b="1">
                <a:ea typeface="+mj-lt"/>
                <a:cs typeface="+mj-lt"/>
              </a:rPr>
              <a:t>Reduce Harm:</a:t>
            </a:r>
            <a:r>
              <a:rPr lang="en-US">
                <a:ea typeface="+mj-lt"/>
                <a:cs typeface="+mj-lt"/>
              </a:rPr>
              <a:t> Advance harm reduction </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624642"/>
            <a:ext cx="8207313" cy="5134153"/>
          </a:xfrm>
        </p:spPr>
        <p:txBody>
          <a:bodyPr vert="horz" lIns="91440" tIns="45720" rIns="91440" bIns="45720" rtlCol="0" anchor="t">
            <a:normAutofit fontScale="55000" lnSpcReduction="20000"/>
          </a:bodyPr>
          <a:lstStyle/>
          <a:p>
            <a:pPr marL="0" indent="0">
              <a:buNone/>
            </a:pPr>
            <a:r>
              <a:rPr lang="en" sz="2900" b="1" dirty="0">
                <a:ea typeface="+mn-lt"/>
                <a:cs typeface="+mn-lt"/>
              </a:rPr>
              <a:t>Increase access to harm reduction services, including expanding services to encompass polysubstance use and a range of consumption modalities</a:t>
            </a:r>
            <a:endParaRPr lang="en-US" sz="2900" b="1" dirty="0"/>
          </a:p>
          <a:p>
            <a:pPr marL="383540" indent="-383540"/>
            <a:r>
              <a:rPr lang="en" sz="2200" dirty="0">
                <a:ea typeface="+mn-lt"/>
                <a:cs typeface="+mn-lt"/>
              </a:rPr>
              <a:t>Expand access to evidence-based syringe services programs (SSPs). Evidence-based SSPs are community-based programs that provide health education, infectious disease testing, and either referrals to care or on-site health services through a health hub model in addition to providing direct, secondary, and mobile distribution of sterile use supplies. </a:t>
            </a:r>
            <a:endParaRPr lang="en" sz="2200" i="0" dirty="0">
              <a:ea typeface="+mn-lt"/>
              <a:cs typeface="+mn-lt"/>
            </a:endParaRPr>
          </a:p>
          <a:p>
            <a:pPr marL="383540" indent="-383540"/>
            <a:r>
              <a:rPr lang="en" sz="2200" dirty="0">
                <a:ea typeface="+mn-lt"/>
                <a:cs typeface="+mn-lt"/>
              </a:rPr>
              <a:t>Expand harm reduction services to address multiple substance types and modes of consumption for overdose and overamping prevention, harm reduction, and connections to care. Substance types include but are not limited to opioids, stimulants, benzodiazepines, and alcohol. </a:t>
            </a:r>
            <a:endParaRPr lang="en" sz="2200" i="0" dirty="0">
              <a:ea typeface="+mn-lt"/>
              <a:cs typeface="+mn-lt"/>
            </a:endParaRPr>
          </a:p>
          <a:p>
            <a:pPr marL="383540" indent="-383540"/>
            <a:r>
              <a:rPr lang="en" sz="2200" dirty="0">
                <a:ea typeface="+mn-lt"/>
                <a:cs typeface="+mn-lt"/>
              </a:rPr>
              <a:t>Expand access to tools to check the drug supply such as fentanyl test strips, infrared spectrometry, and confirmatory testing; and increase dissemination of the results of checked drugs to promote overdose prevention and harm reduction practices.</a:t>
            </a:r>
            <a:endParaRPr lang="en" sz="2200" i="0" dirty="0">
              <a:ea typeface="+mn-lt"/>
              <a:cs typeface="+mn-lt"/>
            </a:endParaRPr>
          </a:p>
          <a:p>
            <a:pPr marL="383540" indent="-383540"/>
            <a:r>
              <a:rPr lang="en" sz="2200" dirty="0">
                <a:ea typeface="+mn-lt"/>
                <a:cs typeface="+mn-lt"/>
              </a:rPr>
              <a:t>Provide education on harm reduction to health departments, healthcare systems, hospitals, </a:t>
            </a:r>
            <a:r>
              <a:rPr lang="en" dirty="0">
                <a:ea typeface="+mn-lt"/>
                <a:cs typeface="+mn-lt"/>
              </a:rPr>
              <a:t>prescribers</a:t>
            </a:r>
            <a:r>
              <a:rPr lang="en" sz="2200" dirty="0">
                <a:ea typeface="+mn-lt"/>
                <a:cs typeface="+mn-lt"/>
              </a:rPr>
              <a:t>, and </a:t>
            </a:r>
            <a:r>
              <a:rPr lang="en" dirty="0">
                <a:ea typeface="+mn-lt"/>
                <a:cs typeface="+mn-lt"/>
              </a:rPr>
              <a:t>pharmacists; and </a:t>
            </a:r>
            <a:r>
              <a:rPr lang="en" sz="2200" dirty="0">
                <a:ea typeface="+mn-lt"/>
                <a:cs typeface="+mn-lt"/>
              </a:rPr>
              <a:t>increase referrals to harm reduction services to expand access </a:t>
            </a:r>
            <a:r>
              <a:rPr lang="en" dirty="0">
                <a:ea typeface="+mn-lt"/>
                <a:cs typeface="+mn-lt"/>
              </a:rPr>
              <a:t>to </a:t>
            </a:r>
            <a:r>
              <a:rPr lang="en" sz="2200" dirty="0">
                <a:ea typeface="+mn-lt"/>
                <a:cs typeface="+mn-lt"/>
              </a:rPr>
              <a:t>non-judgmental care for people who use drugs. </a:t>
            </a:r>
            <a:endParaRPr lang="en" sz="2200" i="0" dirty="0">
              <a:ea typeface="+mn-lt"/>
              <a:cs typeface="+mn-lt"/>
            </a:endParaRPr>
          </a:p>
          <a:p>
            <a:pPr marL="383540" indent="-383540"/>
            <a:r>
              <a:rPr lang="en" sz="2200" dirty="0">
                <a:ea typeface="+mn-lt"/>
                <a:cs typeface="+mn-lt"/>
              </a:rPr>
              <a:t>Provide workforce development opportunities to people working in harm reduction programs such as nonprofit management, supervisor and manager coaching, healthcare training, program planning, evaluation, </a:t>
            </a:r>
            <a:r>
              <a:rPr lang="en" dirty="0">
                <a:ea typeface="+mn-lt"/>
                <a:cs typeface="+mn-lt"/>
              </a:rPr>
              <a:t>advising</a:t>
            </a:r>
            <a:r>
              <a:rPr lang="en" sz="2200" dirty="0">
                <a:ea typeface="+mn-lt"/>
                <a:cs typeface="+mn-lt"/>
              </a:rPr>
              <a:t>, </a:t>
            </a:r>
            <a:r>
              <a:rPr lang="en" dirty="0">
                <a:ea typeface="+mn-lt"/>
                <a:cs typeface="+mn-lt"/>
              </a:rPr>
              <a:t>leadership development</a:t>
            </a:r>
            <a:r>
              <a:rPr lang="en" sz="2200" dirty="0">
                <a:ea typeface="+mn-lt"/>
                <a:cs typeface="+mn-lt"/>
              </a:rPr>
              <a:t>, and </a:t>
            </a:r>
            <a:r>
              <a:rPr lang="en" dirty="0">
                <a:ea typeface="+mn-lt"/>
                <a:cs typeface="+mn-lt"/>
              </a:rPr>
              <a:t>related methods for job advancement with specific </a:t>
            </a:r>
            <a:r>
              <a:rPr lang="en" sz="2200" dirty="0">
                <a:ea typeface="+mn-lt"/>
                <a:cs typeface="+mn-lt"/>
              </a:rPr>
              <a:t>emphasis on individuals from HMPs.</a:t>
            </a:r>
            <a:endParaRPr lang="en" sz="2200" i="0" dirty="0">
              <a:ea typeface="+mn-lt"/>
              <a:cs typeface="+mn-lt"/>
            </a:endParaRPr>
          </a:p>
          <a:p>
            <a:pPr marL="383540" indent="-383540"/>
            <a:r>
              <a:rPr lang="en" sz="2200" dirty="0">
                <a:ea typeface="+mn-lt"/>
                <a:cs typeface="+mn-lt"/>
              </a:rPr>
              <a:t>Expand </a:t>
            </a:r>
            <a:r>
              <a:rPr lang="en" i="0" dirty="0">
                <a:ea typeface="+mn-lt"/>
                <a:cs typeface="+mn-lt"/>
              </a:rPr>
              <a:t>the </a:t>
            </a:r>
            <a:r>
              <a:rPr lang="en" sz="2200" dirty="0">
                <a:ea typeface="+mn-lt"/>
                <a:cs typeface="+mn-lt"/>
              </a:rPr>
              <a:t>peer support certification </a:t>
            </a:r>
            <a:r>
              <a:rPr lang="en" i="0" dirty="0">
                <a:ea typeface="+mn-lt"/>
                <a:cs typeface="+mn-lt"/>
              </a:rPr>
              <a:t>and</a:t>
            </a:r>
            <a:r>
              <a:rPr lang="en" sz="2200" dirty="0">
                <a:ea typeface="+mn-lt"/>
                <a:cs typeface="+mn-lt"/>
              </a:rPr>
              <a:t>/or create a complementary peer support program for harm reduction-based peer support that does not require</a:t>
            </a:r>
            <a:r>
              <a:rPr lang="en" i="0" dirty="0">
                <a:ea typeface="+mn-lt"/>
                <a:cs typeface="+mn-lt"/>
              </a:rPr>
              <a:t> a </a:t>
            </a:r>
            <a:r>
              <a:rPr lang="en" sz="2200" dirty="0">
                <a:ea typeface="+mn-lt"/>
                <a:cs typeface="+mn-lt"/>
              </a:rPr>
              <a:t>year of recovery to participate in the program.</a:t>
            </a:r>
            <a:endParaRPr lang="en" sz="2200" i="0" dirty="0">
              <a:ea typeface="+mn-lt"/>
              <a:cs typeface="+mn-lt"/>
            </a:endParaRPr>
          </a:p>
          <a:p>
            <a:pPr marL="383540" indent="-383540"/>
            <a:r>
              <a:rPr lang="en" sz="2200" dirty="0">
                <a:ea typeface="+mn-lt"/>
                <a:cs typeface="+mn-lt"/>
              </a:rPr>
              <a:t>Expand opportunities for the NC OAP SSP Advisory Group to further apply their lived experience expertise to provide input on ways to increase statewide access to services for people who use drugs.</a:t>
            </a:r>
          </a:p>
          <a:p>
            <a:pPr marL="383540" indent="-383540"/>
            <a:r>
              <a:rPr lang="en" sz="2200" dirty="0">
                <a:ea typeface="+mn-lt"/>
                <a:cs typeface="+mn-lt"/>
              </a:rPr>
              <a:t>Collaborate with higher education institutions to ensure they are providing education around substance use that is grounded in harm reduction principles, as well as increasing access to overdose prevention resources including naloxone.</a:t>
            </a:r>
          </a:p>
        </p:txBody>
      </p:sp>
    </p:spTree>
    <p:extLst>
      <p:ext uri="{BB962C8B-B14F-4D97-AF65-F5344CB8AC3E}">
        <p14:creationId xmlns:p14="http://schemas.microsoft.com/office/powerpoint/2010/main" val="24437957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322334" cy="723900"/>
          </a:xfrm>
        </p:spPr>
        <p:txBody>
          <a:bodyPr>
            <a:normAutofit fontScale="90000"/>
          </a:bodyPr>
          <a:lstStyle/>
          <a:p>
            <a:r>
              <a:rPr lang="en-US" b="1">
                <a:ea typeface="+mj-lt"/>
                <a:cs typeface="+mj-lt"/>
              </a:rPr>
              <a:t>Reduce Harm:</a:t>
            </a:r>
            <a:r>
              <a:rPr lang="en-US">
                <a:ea typeface="+mj-lt"/>
                <a:cs typeface="+mj-lt"/>
              </a:rPr>
              <a:t> Advance harm reduction (cont'd)</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524001"/>
            <a:ext cx="8221690" cy="5234794"/>
          </a:xfrm>
        </p:spPr>
        <p:txBody>
          <a:bodyPr vert="horz" lIns="91440" tIns="45720" rIns="91440" bIns="45720" rtlCol="0" anchor="t">
            <a:normAutofit fontScale="55000" lnSpcReduction="20000"/>
          </a:bodyPr>
          <a:lstStyle/>
          <a:p>
            <a:pPr marL="0" indent="0">
              <a:buNone/>
            </a:pPr>
            <a:r>
              <a:rPr lang="en" sz="2900" b="1">
                <a:ea typeface="+mn-lt"/>
                <a:cs typeface="+mn-lt"/>
              </a:rPr>
              <a:t>Make naloxone widely available</a:t>
            </a:r>
            <a:endParaRPr lang="en-US" sz="2900"/>
          </a:p>
          <a:p>
            <a:pPr marL="383540" indent="-383540"/>
            <a:r>
              <a:rPr lang="en" sz="2700">
                <a:ea typeface="+mn-lt"/>
                <a:cs typeface="+mn-lt"/>
              </a:rPr>
              <a:t>Increase the number of naloxone kits distributed to communities with high overdose rates, particularly to people who have been recently released from carceral settings and to people who use drugs and their friends and family, such as through SSPs.</a:t>
            </a:r>
            <a:endParaRPr lang="en" sz="2700" i="0">
              <a:ea typeface="+mn-lt"/>
              <a:cs typeface="+mn-lt"/>
            </a:endParaRPr>
          </a:p>
          <a:p>
            <a:pPr marL="383540" indent="-383540"/>
            <a:r>
              <a:rPr lang="en" sz="2700">
                <a:ea typeface="+mn-lt"/>
                <a:cs typeface="+mn-lt"/>
              </a:rPr>
              <a:t>Encourage partners who distribute less naloxone to develop a strategy for working with community-based organizations that distribute large quantities to be able to move naloxone inventory before expiring to prevent waste.</a:t>
            </a:r>
            <a:endParaRPr lang="en" sz="2700" i="0">
              <a:ea typeface="+mn-lt"/>
              <a:cs typeface="+mn-lt"/>
            </a:endParaRPr>
          </a:p>
          <a:p>
            <a:pPr marL="383540" indent="-383540"/>
            <a:r>
              <a:rPr lang="en" sz="2700">
                <a:ea typeface="+mn-lt"/>
                <a:cs typeface="+mn-lt"/>
              </a:rPr>
              <a:t>Increase naloxone co-prescribing and dispensing to people who are at risk of an overdose or those who may be in a situation to assist someone experiencing an overdose.</a:t>
            </a:r>
            <a:endParaRPr lang="en" sz="2700" i="0">
              <a:ea typeface="+mn-lt"/>
              <a:cs typeface="+mn-lt"/>
            </a:endParaRPr>
          </a:p>
          <a:p>
            <a:pPr marL="383540" indent="-383540"/>
            <a:r>
              <a:rPr lang="en" sz="2700">
                <a:ea typeface="+mn-lt"/>
                <a:cs typeface="+mn-lt"/>
              </a:rPr>
              <a:t>Train pharmacists to increase sale of sterile syringes, increase dispensing of naloxone, and provide overdose prevention education to patients.</a:t>
            </a:r>
            <a:endParaRPr lang="en" sz="2700" i="0">
              <a:ea typeface="+mn-lt"/>
              <a:cs typeface="+mn-lt"/>
            </a:endParaRPr>
          </a:p>
          <a:p>
            <a:pPr marL="0" indent="0">
              <a:buNone/>
            </a:pPr>
            <a:r>
              <a:rPr lang="en" sz="2900" b="1">
                <a:ea typeface="+mn-lt"/>
                <a:cs typeface="+mn-lt"/>
              </a:rPr>
              <a:t>Address the syndemic of overdose and infectious disease</a:t>
            </a:r>
          </a:p>
          <a:p>
            <a:pPr marL="383540" indent="-383540"/>
            <a:r>
              <a:rPr lang="en" sz="2700">
                <a:ea typeface="+mn-lt"/>
                <a:cs typeface="+mn-lt"/>
              </a:rPr>
              <a:t>Increase awareness of the syndemic of overdose and infectious disease (e.g., 70% of all new HCV infections are among people who inject drugs), and provide information on how to prevent infectious diseases related to substance use.</a:t>
            </a:r>
            <a:endParaRPr lang="en" sz="2700" i="0">
              <a:ea typeface="+mn-lt"/>
              <a:cs typeface="+mn-lt"/>
            </a:endParaRPr>
          </a:p>
          <a:p>
            <a:pPr marL="383540" indent="-383540"/>
            <a:r>
              <a:rPr lang="en" sz="2700">
                <a:ea typeface="+mn-lt"/>
                <a:cs typeface="+mn-lt"/>
              </a:rPr>
              <a:t>Expand HIV, hepatitis B and C, and other infectious disease prevention, testing, vaccination, and linkage to care within substance use treatment programs such as Opioid Treatment Programs and SSPs.</a:t>
            </a:r>
            <a:endParaRPr lang="en" sz="2700" i="0">
              <a:ea typeface="+mn-lt"/>
              <a:cs typeface="+mn-lt"/>
            </a:endParaRPr>
          </a:p>
          <a:p>
            <a:pPr marL="383540" indent="-383540"/>
            <a:r>
              <a:rPr lang="en" sz="2700">
                <a:ea typeface="+mn-lt"/>
                <a:cs typeface="+mn-lt"/>
              </a:rPr>
              <a:t>Expand wound care </a:t>
            </a:r>
            <a:r>
              <a:rPr lang="en" sz="2700" i="0">
                <a:ea typeface="+mn-lt"/>
                <a:cs typeface="+mn-lt"/>
              </a:rPr>
              <a:t>and</a:t>
            </a:r>
            <a:r>
              <a:rPr lang="en" sz="2700">
                <a:ea typeface="+mn-lt"/>
                <a:cs typeface="+mn-lt"/>
              </a:rPr>
              <a:t> prevention of skin and soft tissue infections in substance use treatment, SSPs, and other community-based healthcare settings.</a:t>
            </a:r>
            <a:endParaRPr lang="en" sz="2700" i="0">
              <a:ea typeface="+mn-lt"/>
              <a:cs typeface="+mn-lt"/>
            </a:endParaRPr>
          </a:p>
          <a:p>
            <a:pPr marL="383540" indent="-383540"/>
            <a:r>
              <a:rPr lang="en" sz="2700">
                <a:ea typeface="+mn-lt"/>
                <a:cs typeface="+mn-lt"/>
              </a:rPr>
              <a:t>Provide training to healthcare partners on culturally competent and non-judgmental ways to provide care to people who use drugs.</a:t>
            </a:r>
            <a:endParaRPr lang="en" sz="2700" i="0">
              <a:ea typeface="+mn-lt"/>
              <a:cs typeface="+mn-lt"/>
            </a:endParaRPr>
          </a:p>
        </p:txBody>
      </p:sp>
    </p:spTree>
    <p:extLst>
      <p:ext uri="{BB962C8B-B14F-4D97-AF65-F5344CB8AC3E}">
        <p14:creationId xmlns:p14="http://schemas.microsoft.com/office/powerpoint/2010/main" val="27799928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063542" cy="723900"/>
          </a:xfrm>
        </p:spPr>
        <p:txBody>
          <a:bodyPr>
            <a:normAutofit fontScale="90000"/>
          </a:bodyPr>
          <a:lstStyle/>
          <a:p>
            <a:r>
              <a:rPr lang="en-US" b="1">
                <a:ea typeface="+mj-lt"/>
                <a:cs typeface="+mj-lt"/>
              </a:rPr>
              <a:t>Reduce Harm:</a:t>
            </a:r>
            <a:r>
              <a:rPr lang="en-US">
                <a:ea typeface="+mj-lt"/>
                <a:cs typeface="+mj-lt"/>
              </a:rPr>
              <a:t> </a:t>
            </a:r>
            <a:r>
              <a:rPr lang="en">
                <a:ea typeface="+mj-lt"/>
                <a:cs typeface="+mj-lt"/>
              </a:rPr>
              <a:t>Address social determinants of health and eliminate stigma</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2257245"/>
            <a:ext cx="8221690" cy="4501550"/>
          </a:xfrm>
        </p:spPr>
        <p:txBody>
          <a:bodyPr vert="horz" lIns="91440" tIns="45720" rIns="91440" bIns="45720" rtlCol="0" anchor="t">
            <a:normAutofit fontScale="62500" lnSpcReduction="20000"/>
          </a:bodyPr>
          <a:lstStyle/>
          <a:p>
            <a:pPr marL="0" indent="0">
              <a:buNone/>
            </a:pPr>
            <a:r>
              <a:rPr lang="en" sz="2500" b="1">
                <a:ea typeface="+mn-lt"/>
                <a:cs typeface="+mn-lt"/>
              </a:rPr>
              <a:t>Increase access to housing options for people who use substances</a:t>
            </a:r>
            <a:endParaRPr lang="en-US" b="1"/>
          </a:p>
          <a:p>
            <a:pPr marL="383540" indent="-383540"/>
            <a:r>
              <a:rPr lang="en" sz="2700">
                <a:ea typeface="+mn-lt"/>
                <a:cs typeface="+mn-lt"/>
              </a:rPr>
              <a:t>Provide trainings to coordinated entry programs, housing providers, including homeless shelters and emergency housing, and domestic violence shelters on housing first principles, making naloxone available, and providing supports for people with substance use disorders using harm reduction principles. </a:t>
            </a:r>
            <a:endParaRPr lang="en" sz="2700" i="0">
              <a:ea typeface="+mn-lt"/>
              <a:cs typeface="+mn-lt"/>
            </a:endParaRPr>
          </a:p>
          <a:p>
            <a:pPr marL="383540" indent="-383540"/>
            <a:r>
              <a:rPr lang="en" sz="2700">
                <a:ea typeface="+mn-lt"/>
                <a:cs typeface="+mn-lt"/>
              </a:rPr>
              <a:t>Increase low-barrier, affordable housing options for people who have been recently released from incarceration and/or people with substance use.</a:t>
            </a:r>
            <a:endParaRPr lang="en" sz="2700" i="0">
              <a:ea typeface="+mn-lt"/>
              <a:cs typeface="+mn-lt"/>
            </a:endParaRPr>
          </a:p>
          <a:p>
            <a:pPr marL="383540" indent="-383540"/>
            <a:r>
              <a:rPr lang="en" sz="2700">
                <a:ea typeface="+mn-lt"/>
                <a:cs typeface="+mn-lt"/>
              </a:rPr>
              <a:t>Explore options for collaborations with local homeless and domestic violence shelters to decrease barriers to temporary housing such as removing sobriety requirements.</a:t>
            </a:r>
            <a:endParaRPr lang="en" sz="2700" i="0">
              <a:ea typeface="+mn-lt"/>
              <a:cs typeface="+mn-lt"/>
            </a:endParaRPr>
          </a:p>
          <a:p>
            <a:pPr marL="383540" indent="-383540"/>
            <a:r>
              <a:rPr lang="en" sz="2700">
                <a:ea typeface="+mn-lt"/>
                <a:cs typeface="+mn-lt"/>
              </a:rPr>
              <a:t>Focus on housing access for particularly marginalized populations of people who use drugs, such as people who are LGBTQ+ or engage in sex work.</a:t>
            </a:r>
            <a:endParaRPr lang="en" sz="2700" i="0">
              <a:ea typeface="+mn-lt"/>
              <a:cs typeface="+mn-lt"/>
            </a:endParaRPr>
          </a:p>
          <a:p>
            <a:pPr marL="0" indent="0">
              <a:buNone/>
            </a:pPr>
            <a:r>
              <a:rPr lang="en" sz="2500" b="1">
                <a:ea typeface="+mn-lt"/>
                <a:cs typeface="+mn-lt"/>
              </a:rPr>
              <a:t>Expand access to transportation services for people who use substances </a:t>
            </a:r>
          </a:p>
          <a:p>
            <a:pPr marL="383540" indent="-383540"/>
            <a:r>
              <a:rPr lang="en" sz="2700">
                <a:ea typeface="+mn-lt"/>
                <a:cs typeface="+mn-lt"/>
              </a:rPr>
              <a:t>Partner with local stakeholders to expand public transportation to reach marginalized populations and the services they need to access.</a:t>
            </a:r>
            <a:endParaRPr lang="en" sz="2700" i="0">
              <a:ea typeface="+mn-lt"/>
              <a:cs typeface="+mn-lt"/>
            </a:endParaRPr>
          </a:p>
          <a:p>
            <a:pPr marL="383540" indent="-383540"/>
            <a:r>
              <a:rPr lang="en" sz="2700">
                <a:ea typeface="+mn-lt"/>
                <a:cs typeface="+mn-lt"/>
              </a:rPr>
              <a:t>Hire peer support staff to provide transportation to people who need rides to harm reduction, treatment, or other recovery resources.</a:t>
            </a:r>
            <a:endParaRPr lang="en" sz="2700" i="0">
              <a:ea typeface="+mn-lt"/>
              <a:cs typeface="+mn-lt"/>
            </a:endParaRPr>
          </a:p>
        </p:txBody>
      </p:sp>
    </p:spTree>
    <p:extLst>
      <p:ext uri="{BB962C8B-B14F-4D97-AF65-F5344CB8AC3E}">
        <p14:creationId xmlns:p14="http://schemas.microsoft.com/office/powerpoint/2010/main" val="3889480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C5726ADC-22FB-4263-AB14-661623107B6F}"/>
              </a:ext>
            </a:extLst>
          </p:cNvPr>
          <p:cNvSpPr/>
          <p:nvPr/>
        </p:nvSpPr>
        <p:spPr>
          <a:xfrm>
            <a:off x="1190884" y="2281651"/>
            <a:ext cx="7098030" cy="1174861"/>
          </a:xfrm>
          <a:prstGeom prst="roundRect">
            <a:avLst>
              <a:gd name="adj" fmla="val 10000"/>
            </a:avLst>
          </a:prstGeom>
          <a:solidFill>
            <a:schemeClr val="accent1">
              <a:lumMod val="75000"/>
            </a:schemeClr>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sp>
      <p:sp>
        <p:nvSpPr>
          <p:cNvPr id="4" name="TextBox 3">
            <a:extLst>
              <a:ext uri="{FF2B5EF4-FFF2-40B4-BE49-F238E27FC236}">
                <a16:creationId xmlns:a16="http://schemas.microsoft.com/office/drawing/2014/main" id="{C5C1CF1F-5056-44F3-9BC4-69FD9275B8CA}"/>
              </a:ext>
            </a:extLst>
          </p:cNvPr>
          <p:cNvSpPr txBox="1"/>
          <p:nvPr/>
        </p:nvSpPr>
        <p:spPr>
          <a:xfrm>
            <a:off x="2528191" y="2467502"/>
            <a:ext cx="5715000" cy="761747"/>
          </a:xfrm>
          <a:prstGeom prst="rect">
            <a:avLst/>
          </a:prstGeom>
          <a:noFill/>
        </p:spPr>
        <p:txBody>
          <a:bodyPr wrap="square" lIns="91440" tIns="45720" rIns="91440" bIns="45720" rtlCol="0" anchor="t">
            <a:spAutoFit/>
          </a:bodyPr>
          <a:lstStyle/>
          <a:p>
            <a:pPr defTabSz="761970"/>
            <a:r>
              <a:rPr lang="en-US" sz="2050" dirty="0">
                <a:solidFill>
                  <a:schemeClr val="bg1"/>
                </a:solidFill>
                <a:latin typeface="Franklin Gothic Book" panose="020B0503020102020204"/>
              </a:rPr>
              <a:t>The number of individuals receiving dispensed opioids has </a:t>
            </a:r>
            <a:r>
              <a:rPr lang="en-US" sz="2300" b="1" dirty="0">
                <a:solidFill>
                  <a:schemeClr val="bg1"/>
                </a:solidFill>
                <a:latin typeface="Franklin Gothic Book" panose="020B0503020102020204"/>
              </a:rPr>
              <a:t>decreased by 36%</a:t>
            </a:r>
          </a:p>
        </p:txBody>
      </p:sp>
      <p:pic>
        <p:nvPicPr>
          <p:cNvPr id="8" name="Graphic 7" descr="Medicine">
            <a:extLst>
              <a:ext uri="{FF2B5EF4-FFF2-40B4-BE49-F238E27FC236}">
                <a16:creationId xmlns:a16="http://schemas.microsoft.com/office/drawing/2014/main" id="{3051D9AA-2F7D-426E-A332-68FDF753D5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33003" y="2488081"/>
            <a:ext cx="762000" cy="762000"/>
          </a:xfrm>
          <a:prstGeom prst="rect">
            <a:avLst/>
          </a:prstGeom>
        </p:spPr>
      </p:pic>
      <p:sp>
        <p:nvSpPr>
          <p:cNvPr id="9" name="Title 1">
            <a:extLst>
              <a:ext uri="{FF2B5EF4-FFF2-40B4-BE49-F238E27FC236}">
                <a16:creationId xmlns:a16="http://schemas.microsoft.com/office/drawing/2014/main" id="{50C21224-AC41-4FFD-9A24-03C302867B81}"/>
              </a:ext>
            </a:extLst>
          </p:cNvPr>
          <p:cNvSpPr>
            <a:spLocks noGrp="1"/>
          </p:cNvSpPr>
          <p:nvPr>
            <p:ph type="title"/>
          </p:nvPr>
        </p:nvSpPr>
        <p:spPr>
          <a:xfrm>
            <a:off x="1236646" y="391079"/>
            <a:ext cx="7200900" cy="1485900"/>
          </a:xfrm>
        </p:spPr>
        <p:txBody>
          <a:bodyPr/>
          <a:lstStyle/>
          <a:p>
            <a:r>
              <a:rPr lang="en-US"/>
              <a:t>Since the launch of the Plan:</a:t>
            </a:r>
          </a:p>
        </p:txBody>
      </p:sp>
      <p:sp>
        <p:nvSpPr>
          <p:cNvPr id="12" name="TextBox 11">
            <a:extLst>
              <a:ext uri="{FF2B5EF4-FFF2-40B4-BE49-F238E27FC236}">
                <a16:creationId xmlns:a16="http://schemas.microsoft.com/office/drawing/2014/main" id="{B3CA78F3-5EC5-42E4-B76C-7D5D1FB00A21}"/>
              </a:ext>
            </a:extLst>
          </p:cNvPr>
          <p:cNvSpPr txBox="1"/>
          <p:nvPr/>
        </p:nvSpPr>
        <p:spPr>
          <a:xfrm>
            <a:off x="229452" y="6466921"/>
            <a:ext cx="8212842" cy="233462"/>
          </a:xfrm>
          <a:prstGeom prst="rect">
            <a:avLst/>
          </a:prstGeom>
          <a:noFill/>
          <a:ln w="3175">
            <a:noFill/>
          </a:ln>
        </p:spPr>
        <p:txBody>
          <a:bodyPr wrap="square" rtlCol="0">
            <a:spAutoFit/>
          </a:bodyPr>
          <a:lstStyle/>
          <a:p>
            <a:pPr defTabSz="761970"/>
            <a:r>
              <a:rPr lang="en-US" sz="917">
                <a:solidFill>
                  <a:prstClr val="black"/>
                </a:solidFill>
                <a:latin typeface="Franklin Gothic Book" panose="020B0503020102020204"/>
              </a:rPr>
              <a:t>Buprenorphine is an FDA-approved medication for the treatment of opioid use disorder. </a:t>
            </a:r>
          </a:p>
        </p:txBody>
      </p:sp>
      <p:sp>
        <p:nvSpPr>
          <p:cNvPr id="13" name="Rectangle: Rounded Corners 12">
            <a:extLst>
              <a:ext uri="{FF2B5EF4-FFF2-40B4-BE49-F238E27FC236}">
                <a16:creationId xmlns:a16="http://schemas.microsoft.com/office/drawing/2014/main" id="{FA8098EC-E638-452F-9B8A-6860EA9D2C68}"/>
              </a:ext>
            </a:extLst>
          </p:cNvPr>
          <p:cNvSpPr/>
          <p:nvPr/>
        </p:nvSpPr>
        <p:spPr>
          <a:xfrm>
            <a:off x="1176505" y="3739516"/>
            <a:ext cx="7098030" cy="1174861"/>
          </a:xfrm>
          <a:prstGeom prst="roundRect">
            <a:avLst>
              <a:gd name="adj" fmla="val 10000"/>
            </a:avLst>
          </a:prstGeom>
          <a:solidFill>
            <a:schemeClr val="tx2"/>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sp>
      <p:sp>
        <p:nvSpPr>
          <p:cNvPr id="14" name="TextBox 13">
            <a:extLst>
              <a:ext uri="{FF2B5EF4-FFF2-40B4-BE49-F238E27FC236}">
                <a16:creationId xmlns:a16="http://schemas.microsoft.com/office/drawing/2014/main" id="{2EE3B1D8-3A32-48B5-AF22-5F47516223F0}"/>
              </a:ext>
            </a:extLst>
          </p:cNvPr>
          <p:cNvSpPr txBox="1"/>
          <p:nvPr/>
        </p:nvSpPr>
        <p:spPr>
          <a:xfrm>
            <a:off x="2528191" y="3800968"/>
            <a:ext cx="5715000" cy="1038746"/>
          </a:xfrm>
          <a:prstGeom prst="rect">
            <a:avLst/>
          </a:prstGeom>
          <a:noFill/>
        </p:spPr>
        <p:txBody>
          <a:bodyPr wrap="square" lIns="91440" tIns="45720" rIns="91440" bIns="45720" rtlCol="0" anchor="t">
            <a:spAutoFit/>
          </a:bodyPr>
          <a:lstStyle/>
          <a:p>
            <a:pPr defTabSz="761970"/>
            <a:r>
              <a:rPr lang="en-US" sz="2050" dirty="0">
                <a:solidFill>
                  <a:schemeClr val="bg1"/>
                </a:solidFill>
              </a:rPr>
              <a:t>Uninsured and Medicaid beneficiaries who have received opioid use disorder treatment has </a:t>
            </a:r>
            <a:r>
              <a:rPr lang="en-US" sz="2050" b="1" dirty="0">
                <a:solidFill>
                  <a:schemeClr val="bg1"/>
                </a:solidFill>
              </a:rPr>
              <a:t>increased by 48%</a:t>
            </a:r>
          </a:p>
        </p:txBody>
      </p:sp>
      <p:sp>
        <p:nvSpPr>
          <p:cNvPr id="11" name="Rectangle 10" descr="Business Growth">
            <a:extLst>
              <a:ext uri="{FF2B5EF4-FFF2-40B4-BE49-F238E27FC236}">
                <a16:creationId xmlns:a16="http://schemas.microsoft.com/office/drawing/2014/main" id="{C4A36CBA-50F7-42F5-BF8C-7F0C321ACA02}"/>
              </a:ext>
            </a:extLst>
          </p:cNvPr>
          <p:cNvSpPr/>
          <p:nvPr/>
        </p:nvSpPr>
        <p:spPr>
          <a:xfrm>
            <a:off x="1533003" y="4005255"/>
            <a:ext cx="630787" cy="630171"/>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35162747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063542" cy="723900"/>
          </a:xfrm>
        </p:spPr>
        <p:txBody>
          <a:bodyPr>
            <a:normAutofit fontScale="90000"/>
          </a:bodyPr>
          <a:lstStyle/>
          <a:p>
            <a:r>
              <a:rPr lang="en-US" b="1">
                <a:ea typeface="+mj-lt"/>
                <a:cs typeface="+mj-lt"/>
              </a:rPr>
              <a:t>Reduce Harm:</a:t>
            </a:r>
            <a:r>
              <a:rPr lang="en-US">
                <a:ea typeface="+mj-lt"/>
                <a:cs typeface="+mj-lt"/>
              </a:rPr>
              <a:t> </a:t>
            </a:r>
            <a:r>
              <a:rPr lang="en">
                <a:ea typeface="+mj-lt"/>
                <a:cs typeface="+mj-lt"/>
              </a:rPr>
              <a:t>Address social determinants of health and eliminate stigma (cont'd)</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539871" y="2012831"/>
            <a:ext cx="8552368" cy="4846605"/>
          </a:xfrm>
        </p:spPr>
        <p:txBody>
          <a:bodyPr vert="horz" lIns="91440" tIns="45720" rIns="91440" bIns="45720" rtlCol="0" anchor="t">
            <a:normAutofit fontScale="55000" lnSpcReduction="20000"/>
          </a:bodyPr>
          <a:lstStyle/>
          <a:p>
            <a:pPr marL="0" indent="0">
              <a:buNone/>
            </a:pPr>
            <a:r>
              <a:rPr lang="en" sz="2900" b="1" i="0">
                <a:ea typeface="+mn-lt"/>
                <a:cs typeface="+mn-lt"/>
              </a:rPr>
              <a:t>Promote fair chance hiring and other policies that increase access to employment opportunities for people who have a history of justice involvement or people with</a:t>
            </a:r>
            <a:r>
              <a:rPr lang="en" sz="2900" b="1">
                <a:ea typeface="+mn-lt"/>
                <a:cs typeface="+mn-lt"/>
              </a:rPr>
              <a:t> SUD</a:t>
            </a:r>
            <a:endParaRPr lang="en" sz="2900" b="1"/>
          </a:p>
          <a:p>
            <a:pPr marL="383540" indent="-383540"/>
            <a:r>
              <a:rPr lang="en" sz="2700">
                <a:ea typeface="+mn-lt"/>
                <a:cs typeface="+mn-lt"/>
              </a:rPr>
              <a:t>Expand access to employment support services for people with SUD, and support communities in providing trainings for employers to develop workplace policies and employment assistance programs that support people with SUD.</a:t>
            </a:r>
            <a:endParaRPr lang="en" sz="2700" i="0">
              <a:ea typeface="+mn-lt"/>
              <a:cs typeface="+mn-lt"/>
            </a:endParaRPr>
          </a:p>
          <a:p>
            <a:pPr marL="0" indent="0">
              <a:buNone/>
            </a:pPr>
            <a:r>
              <a:rPr lang="en" sz="2900" b="1" i="0">
                <a:ea typeface="+mn-lt"/>
                <a:cs typeface="+mn-lt"/>
              </a:rPr>
              <a:t>Increase access to educational opportunities for people who use substances </a:t>
            </a:r>
            <a:endParaRPr lang="en" sz="2900" b="1"/>
          </a:p>
          <a:p>
            <a:pPr marL="383540" indent="-383540"/>
            <a:r>
              <a:rPr lang="en" sz="2700">
                <a:ea typeface="+mn-lt"/>
                <a:cs typeface="+mn-lt"/>
              </a:rPr>
              <a:t>Educate licensure agencies about the importance of comprehensive inclusion of people with SUD or history of incarceration in the licensing criteria.</a:t>
            </a:r>
            <a:endParaRPr lang="en" sz="2700" i="0">
              <a:ea typeface="+mn-lt"/>
              <a:cs typeface="+mn-lt"/>
            </a:endParaRPr>
          </a:p>
          <a:p>
            <a:pPr marL="383540" indent="-383540"/>
            <a:r>
              <a:rPr lang="en" sz="2700">
                <a:ea typeface="+mn-lt"/>
                <a:cs typeface="+mn-lt"/>
              </a:rPr>
              <a:t>Partner with local community colleges, trade schools, and other educational institutions to ensure they are providing adequate support and outreach to people with SUD and people who were formerly incarcerated.</a:t>
            </a:r>
            <a:endParaRPr lang="en" sz="2700" i="0">
              <a:ea typeface="+mn-lt"/>
              <a:cs typeface="+mn-lt"/>
            </a:endParaRPr>
          </a:p>
          <a:p>
            <a:pPr marL="383540" indent="-383540"/>
            <a:r>
              <a:rPr lang="en" sz="2700">
                <a:ea typeface="+mn-lt"/>
                <a:cs typeface="+mn-lt"/>
              </a:rPr>
              <a:t>Strengthen peer support training programs and opportunities in local health departments and community-based organizations that include harm reduction-based peer support specialists.</a:t>
            </a:r>
            <a:endParaRPr lang="en" sz="2700" i="0">
              <a:ea typeface="+mn-lt"/>
              <a:cs typeface="+mn-lt"/>
            </a:endParaRPr>
          </a:p>
          <a:p>
            <a:pPr marL="0" indent="0">
              <a:buNone/>
            </a:pPr>
            <a:r>
              <a:rPr lang="en" sz="2900" b="1" i="0">
                <a:ea typeface="+mn-lt"/>
                <a:cs typeface="+mn-lt"/>
              </a:rPr>
              <a:t>Incorporate and promote the voices of people with lived experience of substance use in program planning, implementation, and evaluation </a:t>
            </a:r>
          </a:p>
          <a:p>
            <a:pPr marL="383540" indent="-383540"/>
            <a:r>
              <a:rPr lang="en" sz="2700">
                <a:ea typeface="+mn-lt"/>
                <a:cs typeface="+mn-lt"/>
              </a:rPr>
              <a:t>Regularly convene an advisory council of current and former substance users to guide plan components and implementation; continue to grow the Advisory Group and identify additional opportunities to inform work across DHHS.</a:t>
            </a:r>
            <a:endParaRPr lang="en" sz="2700" i="0">
              <a:ea typeface="+mn-lt"/>
              <a:cs typeface="+mn-lt"/>
            </a:endParaRPr>
          </a:p>
          <a:p>
            <a:pPr marL="383540" indent="-383540"/>
            <a:r>
              <a:rPr lang="en" sz="2700">
                <a:ea typeface="+mn-lt"/>
                <a:cs typeface="+mn-lt"/>
              </a:rPr>
              <a:t>Run a stigma reduction campaign on substance use disorders and people who use drugs that includes significant input and guidance from people with lived experience and community partners.</a:t>
            </a:r>
            <a:endParaRPr lang="en" sz="2700" i="0">
              <a:ea typeface="+mn-lt"/>
              <a:cs typeface="+mn-lt"/>
            </a:endParaRPr>
          </a:p>
        </p:txBody>
      </p:sp>
    </p:spTree>
    <p:extLst>
      <p:ext uri="{BB962C8B-B14F-4D97-AF65-F5344CB8AC3E}">
        <p14:creationId xmlns:p14="http://schemas.microsoft.com/office/powerpoint/2010/main" val="15731313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063542" cy="723900"/>
          </a:xfrm>
        </p:spPr>
        <p:txBody>
          <a:bodyPr>
            <a:normAutofit fontScale="90000"/>
          </a:bodyPr>
          <a:lstStyle/>
          <a:p>
            <a:r>
              <a:rPr lang="en-US" b="1">
                <a:ea typeface="+mj-lt"/>
                <a:cs typeface="+mj-lt"/>
              </a:rPr>
              <a:t>Connect to Care:</a:t>
            </a:r>
            <a:r>
              <a:rPr lang="en-US">
                <a:ea typeface="+mj-lt"/>
                <a:cs typeface="+mj-lt"/>
              </a:rPr>
              <a:t> Expand access to SUD treatment and related supports </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610266"/>
            <a:ext cx="8121049" cy="5249170"/>
          </a:xfrm>
        </p:spPr>
        <p:txBody>
          <a:bodyPr vert="horz" lIns="91440" tIns="45720" rIns="91440" bIns="45720" rtlCol="0" anchor="t">
            <a:normAutofit fontScale="55000" lnSpcReduction="20000"/>
          </a:bodyPr>
          <a:lstStyle/>
          <a:p>
            <a:pPr marL="0" indent="0">
              <a:buNone/>
            </a:pPr>
            <a:r>
              <a:rPr lang="en" sz="2900" b="1" i="0">
                <a:ea typeface="+mn-lt"/>
                <a:cs typeface="+mn-lt"/>
              </a:rPr>
              <a:t>Increase</a:t>
            </a:r>
            <a:r>
              <a:rPr lang="en" sz="2900" b="1">
                <a:ea typeface="+mn-lt"/>
                <a:cs typeface="+mn-lt"/>
              </a:rPr>
              <a:t> coverage </a:t>
            </a:r>
            <a:r>
              <a:rPr lang="en" sz="2900" b="1" i="0">
                <a:ea typeface="+mn-lt"/>
                <a:cs typeface="+mn-lt"/>
              </a:rPr>
              <a:t>of substance use treatment</a:t>
            </a:r>
            <a:endParaRPr lang="en-US" sz="2900" b="1"/>
          </a:p>
          <a:p>
            <a:pPr marL="383540" indent="-383540"/>
            <a:r>
              <a:rPr lang="en" sz="2700">
                <a:ea typeface="+mn-lt"/>
                <a:cs typeface="+mn-lt"/>
              </a:rPr>
              <a:t>Close the Medicaid Coverage gap.</a:t>
            </a:r>
            <a:endParaRPr lang="en" sz="2700" i="0">
              <a:ea typeface="+mn-lt"/>
              <a:cs typeface="+mn-lt"/>
            </a:endParaRPr>
          </a:p>
          <a:p>
            <a:pPr marL="383540" indent="-383540"/>
            <a:r>
              <a:rPr lang="en" sz="2700">
                <a:ea typeface="+mn-lt"/>
                <a:cs typeface="+mn-lt"/>
              </a:rPr>
              <a:t>Increase the number of people that receive SUD treatment and recovery supports, including those with co-occurring mental health disorders, by expanding behavioral health capacity to treat co-occurring mental health conditions.</a:t>
            </a:r>
            <a:endParaRPr lang="en" sz="2700" i="0">
              <a:ea typeface="+mn-lt"/>
              <a:cs typeface="+mn-lt"/>
            </a:endParaRPr>
          </a:p>
          <a:p>
            <a:pPr marL="383540" indent="-383540"/>
            <a:r>
              <a:rPr lang="en" sz="2700">
                <a:ea typeface="+mn-lt"/>
                <a:cs typeface="+mn-lt"/>
              </a:rPr>
              <a:t>Expand use of evidence-based and emerging treatment methods </a:t>
            </a:r>
            <a:r>
              <a:rPr lang="en" sz="2700" i="0">
                <a:ea typeface="+mn-lt"/>
                <a:cs typeface="+mn-lt"/>
              </a:rPr>
              <a:t>for </a:t>
            </a:r>
            <a:r>
              <a:rPr lang="en" sz="2700">
                <a:ea typeface="+mn-lt"/>
                <a:cs typeface="+mn-lt"/>
              </a:rPr>
              <a:t>the full range of SUD, including stimulant use. </a:t>
            </a:r>
            <a:endParaRPr lang="en" sz="2700" i="0">
              <a:ea typeface="+mn-lt"/>
              <a:cs typeface="+mn-lt"/>
            </a:endParaRPr>
          </a:p>
          <a:p>
            <a:pPr marL="383540" indent="-383540"/>
            <a:r>
              <a:rPr lang="en" sz="2700">
                <a:ea typeface="+mn-lt"/>
                <a:cs typeface="+mn-lt"/>
              </a:rPr>
              <a:t>Promote resources for accessing support for substance use and mental health needs such as increased utilization of the Hope4NC hotline.</a:t>
            </a:r>
            <a:endParaRPr lang="en" sz="2700" i="0">
              <a:ea typeface="+mn-lt"/>
              <a:cs typeface="+mn-lt"/>
            </a:endParaRPr>
          </a:p>
          <a:p>
            <a:pPr marL="383540" indent="-383540"/>
            <a:r>
              <a:rPr lang="en" sz="2700">
                <a:ea typeface="+mn-lt"/>
                <a:cs typeface="+mn-lt"/>
              </a:rPr>
              <a:t>Create an alternative payment model for office-based opioid treatment in Medicaid and for uninsured populations.</a:t>
            </a:r>
            <a:r>
              <a:rPr lang="en" sz="2700" b="1">
                <a:ea typeface="+mn-lt"/>
                <a:cs typeface="+mn-lt"/>
              </a:rPr>
              <a:t> </a:t>
            </a:r>
            <a:endParaRPr lang="en" sz="2700" i="0">
              <a:ea typeface="+mn-lt"/>
              <a:cs typeface="+mn-lt"/>
            </a:endParaRPr>
          </a:p>
          <a:p>
            <a:pPr marL="0" indent="0">
              <a:buNone/>
            </a:pPr>
            <a:r>
              <a:rPr lang="en" sz="2900" b="1">
                <a:ea typeface="+mn-lt"/>
                <a:cs typeface="+mn-lt"/>
              </a:rPr>
              <a:t>Increase linkages to SUD treatment and recovery supports</a:t>
            </a:r>
            <a:endParaRPr lang="en" sz="2900" b="1" i="0">
              <a:ea typeface="+mn-lt"/>
              <a:cs typeface="+mn-lt"/>
            </a:endParaRPr>
          </a:p>
          <a:p>
            <a:pPr marL="383540" indent="-383540"/>
            <a:r>
              <a:rPr lang="en" sz="2700">
                <a:ea typeface="+mn-lt"/>
                <a:cs typeface="+mn-lt"/>
              </a:rPr>
              <a:t>Develop and promote model inpatient, emergency department, and discharge policies including naloxone access for people with substance use.</a:t>
            </a:r>
            <a:endParaRPr lang="en" sz="2700" i="0">
              <a:ea typeface="+mn-lt"/>
              <a:cs typeface="+mn-lt"/>
            </a:endParaRPr>
          </a:p>
          <a:p>
            <a:pPr marL="383540" indent="-383540"/>
            <a:r>
              <a:rPr lang="en" sz="2700">
                <a:ea typeface="+mn-lt"/>
                <a:cs typeface="+mn-lt"/>
              </a:rPr>
              <a:t>Increase </a:t>
            </a:r>
            <a:r>
              <a:rPr lang="en" sz="2700" i="0">
                <a:ea typeface="+mn-lt"/>
                <a:cs typeface="+mn-lt"/>
              </a:rPr>
              <a:t>the </a:t>
            </a:r>
            <a:r>
              <a:rPr lang="en" sz="2700">
                <a:ea typeface="+mn-lt"/>
                <a:cs typeface="+mn-lt"/>
              </a:rPr>
              <a:t>number </a:t>
            </a:r>
            <a:r>
              <a:rPr lang="en" sz="2700" i="0">
                <a:ea typeface="+mn-lt"/>
                <a:cs typeface="+mn-lt"/>
              </a:rPr>
              <a:t>of </a:t>
            </a:r>
            <a:r>
              <a:rPr lang="en" sz="2700">
                <a:ea typeface="+mn-lt"/>
                <a:cs typeface="+mn-lt"/>
              </a:rPr>
              <a:t>post-overdose response teams working across the state whereby </a:t>
            </a:r>
            <a:r>
              <a:rPr lang="en" sz="2700" i="0">
                <a:ea typeface="+mn-lt"/>
                <a:cs typeface="+mn-lt"/>
              </a:rPr>
              <a:t>people with lived experience </a:t>
            </a:r>
            <a:r>
              <a:rPr lang="en" sz="2700">
                <a:ea typeface="+mn-lt"/>
                <a:cs typeface="+mn-lt"/>
              </a:rPr>
              <a:t>link overdose survivors to naloxone, harm reduction</a:t>
            </a:r>
            <a:r>
              <a:rPr lang="en" sz="2700" i="0">
                <a:ea typeface="+mn-lt"/>
                <a:cs typeface="+mn-lt"/>
              </a:rPr>
              <a:t>, </a:t>
            </a:r>
            <a:r>
              <a:rPr lang="en" sz="2700">
                <a:ea typeface="+mn-lt"/>
                <a:cs typeface="+mn-lt"/>
              </a:rPr>
              <a:t>treatment</a:t>
            </a:r>
            <a:r>
              <a:rPr lang="en" sz="2700" i="0">
                <a:ea typeface="+mn-lt"/>
                <a:cs typeface="+mn-lt"/>
              </a:rPr>
              <a:t>, and </a:t>
            </a:r>
            <a:r>
              <a:rPr lang="en" sz="2700">
                <a:ea typeface="+mn-lt"/>
                <a:cs typeface="+mn-lt"/>
              </a:rPr>
              <a:t>a wide range of social support options; ensure teams include staff from HMPs that align with community needs. </a:t>
            </a:r>
            <a:endParaRPr lang="en" sz="2700" i="0">
              <a:ea typeface="+mn-lt"/>
              <a:cs typeface="+mn-lt"/>
            </a:endParaRPr>
          </a:p>
          <a:p>
            <a:pPr marL="383540" indent="-383540"/>
            <a:r>
              <a:rPr lang="en" sz="2700">
                <a:ea typeface="+mn-lt"/>
                <a:cs typeface="+mn-lt"/>
              </a:rPr>
              <a:t>Increase the number of community-based recovery supports, including recovery housing programs that are inclusive of multiple forms of medications for opioid use disorder and other substance use treatments (e.g., stimulants). </a:t>
            </a:r>
            <a:endParaRPr lang="en" sz="2700" i="0">
              <a:ea typeface="+mn-lt"/>
              <a:cs typeface="+mn-lt"/>
            </a:endParaRPr>
          </a:p>
        </p:txBody>
      </p:sp>
    </p:spTree>
    <p:extLst>
      <p:ext uri="{BB962C8B-B14F-4D97-AF65-F5344CB8AC3E}">
        <p14:creationId xmlns:p14="http://schemas.microsoft.com/office/powerpoint/2010/main" val="27737231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063542" cy="723900"/>
          </a:xfrm>
        </p:spPr>
        <p:txBody>
          <a:bodyPr>
            <a:normAutofit fontScale="90000"/>
          </a:bodyPr>
          <a:lstStyle/>
          <a:p>
            <a:r>
              <a:rPr lang="en-US" b="1">
                <a:ea typeface="+mj-lt"/>
                <a:cs typeface="+mj-lt"/>
              </a:rPr>
              <a:t>Connect to Care:</a:t>
            </a:r>
            <a:r>
              <a:rPr lang="en-US">
                <a:ea typeface="+mj-lt"/>
                <a:cs typeface="+mj-lt"/>
              </a:rPr>
              <a:t> Expand access to SUD treatment and related supports </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610266"/>
            <a:ext cx="8121049" cy="5249170"/>
          </a:xfrm>
        </p:spPr>
        <p:txBody>
          <a:bodyPr vert="horz" lIns="91440" tIns="45720" rIns="91440" bIns="45720" rtlCol="0" anchor="t">
            <a:normAutofit fontScale="40000" lnSpcReduction="20000"/>
          </a:bodyPr>
          <a:lstStyle/>
          <a:p>
            <a:pPr marL="0" indent="0">
              <a:buNone/>
            </a:pPr>
            <a:r>
              <a:rPr lang="en" sz="4000" b="1" i="0">
                <a:ea typeface="+mn-lt"/>
                <a:cs typeface="+mn-lt"/>
              </a:rPr>
              <a:t>Expand treatment capacity and improve treatment quality in North Carolina</a:t>
            </a:r>
            <a:endParaRPr lang="en-US" sz="4000" b="1"/>
          </a:p>
          <a:p>
            <a:pPr marL="383540" indent="-383540"/>
            <a:r>
              <a:rPr lang="en" sz="3100">
                <a:ea typeface="+mn-lt"/>
                <a:cs typeface="+mn-lt"/>
              </a:rPr>
              <a:t>Set up advisory groups </a:t>
            </a:r>
            <a:r>
              <a:rPr lang="en" sz="3100" i="0">
                <a:ea typeface="+mn-lt"/>
                <a:cs typeface="+mn-lt"/>
              </a:rPr>
              <a:t>of </a:t>
            </a:r>
            <a:r>
              <a:rPr lang="en" sz="3100">
                <a:ea typeface="+mn-lt"/>
                <a:cs typeface="+mn-lt"/>
              </a:rPr>
              <a:t>people who currently or formerly </a:t>
            </a:r>
            <a:r>
              <a:rPr lang="en" sz="3100" i="0">
                <a:ea typeface="+mn-lt"/>
                <a:cs typeface="+mn-lt"/>
              </a:rPr>
              <a:t>use </a:t>
            </a:r>
            <a:r>
              <a:rPr lang="en" sz="3100">
                <a:ea typeface="+mn-lt"/>
                <a:cs typeface="+mn-lt"/>
              </a:rPr>
              <a:t>drugs across Opioid Treatment Programs (OTPs) statewide to improve </a:t>
            </a:r>
            <a:r>
              <a:rPr lang="en" sz="3100" i="0">
                <a:ea typeface="+mn-lt"/>
                <a:cs typeface="+mn-lt"/>
              </a:rPr>
              <a:t>treatment</a:t>
            </a:r>
            <a:r>
              <a:rPr lang="en" sz="3100">
                <a:ea typeface="+mn-lt"/>
                <a:cs typeface="+mn-lt"/>
              </a:rPr>
              <a:t> quality, address common barriers, share community-based best practices and drug trends, and reduce stigma. </a:t>
            </a:r>
            <a:endParaRPr lang="en" sz="3100" i="0">
              <a:ea typeface="+mn-lt"/>
              <a:cs typeface="+mn-lt"/>
            </a:endParaRPr>
          </a:p>
          <a:p>
            <a:pPr marL="383540" indent="-383540"/>
            <a:r>
              <a:rPr lang="en" sz="3100">
                <a:ea typeface="+mn-lt"/>
                <a:cs typeface="+mn-lt"/>
              </a:rPr>
              <a:t>Expand dissemination of the best practices guide for buprenorphine treatment in different healthcare settings throughout North Carolina.</a:t>
            </a:r>
            <a:endParaRPr lang="en" sz="3100" i="0">
              <a:ea typeface="+mn-lt"/>
              <a:cs typeface="+mn-lt"/>
            </a:endParaRPr>
          </a:p>
          <a:p>
            <a:pPr marL="383540" indent="-383540"/>
            <a:r>
              <a:rPr lang="en" sz="3100">
                <a:ea typeface="+mn-lt"/>
                <a:cs typeface="+mn-lt"/>
              </a:rPr>
              <a:t>Increase the number of medical schools, NP/PA training programs, and residency programs that provide addiction training, and increase opportunities to work with patients with substance use disorders during training programs.</a:t>
            </a:r>
            <a:endParaRPr lang="en" sz="3100" i="0">
              <a:ea typeface="+mn-lt"/>
              <a:cs typeface="+mn-lt"/>
            </a:endParaRPr>
          </a:p>
          <a:p>
            <a:pPr marL="383540" indent="-383540"/>
            <a:r>
              <a:rPr lang="en" sz="3100">
                <a:ea typeface="+mn-lt"/>
                <a:cs typeface="+mn-lt"/>
              </a:rPr>
              <a:t>Increase the number of waivered providers that are prescribing medications for opioid use disorder (MOUD), including through technical assistance and training opportunities.</a:t>
            </a:r>
            <a:endParaRPr lang="en" sz="3100" i="0">
              <a:ea typeface="+mn-lt"/>
              <a:cs typeface="+mn-lt"/>
            </a:endParaRPr>
          </a:p>
          <a:p>
            <a:pPr marL="383540" indent="-383540"/>
            <a:r>
              <a:rPr lang="en" sz="3100">
                <a:ea typeface="+mn-lt"/>
                <a:cs typeface="+mn-lt"/>
              </a:rPr>
              <a:t>Explore opportunities to utilize telehealth, telemedicine, and mobile services to increase rural access to treatment.</a:t>
            </a:r>
            <a:endParaRPr lang="en" sz="3100" i="0">
              <a:ea typeface="+mn-lt"/>
              <a:cs typeface="+mn-lt"/>
            </a:endParaRPr>
          </a:p>
          <a:p>
            <a:pPr marL="383540" indent="-383540"/>
            <a:r>
              <a:rPr lang="en" sz="3100">
                <a:ea typeface="+mn-lt"/>
                <a:cs typeface="+mn-lt"/>
              </a:rPr>
              <a:t>Ensure sufficient office-based opioid treatment for the uninsured, including access to medications.</a:t>
            </a:r>
            <a:endParaRPr lang="en" sz="3100" i="0">
              <a:ea typeface="+mn-lt"/>
              <a:cs typeface="+mn-lt"/>
            </a:endParaRPr>
          </a:p>
          <a:p>
            <a:pPr marL="383540" indent="-383540"/>
            <a:r>
              <a:rPr lang="en" sz="3100">
                <a:ea typeface="+mn-lt"/>
                <a:cs typeface="+mn-lt"/>
              </a:rPr>
              <a:t>Ensure that substance use treatment utilizes evidence-based principles following the ASAM model, e.g. includes access to medications to treat substance use disorder, does not require failure at abstinence before receiving MOUD, prevent people from being discharged from treatment for continued substance use. </a:t>
            </a:r>
            <a:endParaRPr lang="en" sz="3100" i="0">
              <a:ea typeface="+mn-lt"/>
              <a:cs typeface="+mn-lt"/>
            </a:endParaRPr>
          </a:p>
          <a:p>
            <a:pPr marL="0" indent="0">
              <a:buNone/>
            </a:pPr>
            <a:r>
              <a:rPr lang="en" sz="4000" b="1">
                <a:ea typeface="+mn-lt"/>
                <a:cs typeface="+mn-lt"/>
              </a:rPr>
              <a:t>Expand comprehensive drug user health services by increasing accessibility and availability of healthcare services in non-traditional settings, including telehealth</a:t>
            </a:r>
            <a:endParaRPr lang="en" sz="4000" b="1" i="0">
              <a:ea typeface="+mn-lt"/>
              <a:cs typeface="+mn-lt"/>
            </a:endParaRPr>
          </a:p>
          <a:p>
            <a:pPr marL="383540" indent="-383540"/>
            <a:r>
              <a:rPr lang="en" sz="3100">
                <a:ea typeface="+mn-lt"/>
                <a:cs typeface="+mn-lt"/>
              </a:rPr>
              <a:t>Increase access to peer navigation</a:t>
            </a:r>
            <a:r>
              <a:rPr lang="en" sz="3100" i="0">
                <a:ea typeface="+mn-lt"/>
                <a:cs typeface="+mn-lt"/>
              </a:rPr>
              <a:t>, </a:t>
            </a:r>
            <a:r>
              <a:rPr lang="en" sz="3100">
                <a:ea typeface="+mn-lt"/>
                <a:cs typeface="+mn-lt"/>
              </a:rPr>
              <a:t>linkages to care</a:t>
            </a:r>
            <a:r>
              <a:rPr lang="en" sz="3100" i="0">
                <a:ea typeface="+mn-lt"/>
                <a:cs typeface="+mn-lt"/>
              </a:rPr>
              <a:t>, and </a:t>
            </a:r>
            <a:r>
              <a:rPr lang="en" sz="3100">
                <a:ea typeface="+mn-lt"/>
                <a:cs typeface="+mn-lt"/>
              </a:rPr>
              <a:t>a range of support services. </a:t>
            </a:r>
            <a:endParaRPr lang="en" sz="3100" i="0">
              <a:ea typeface="+mn-lt"/>
              <a:cs typeface="+mn-lt"/>
            </a:endParaRPr>
          </a:p>
          <a:p>
            <a:pPr marL="383540" indent="-383540"/>
            <a:r>
              <a:rPr lang="en" sz="3100">
                <a:ea typeface="+mn-lt"/>
                <a:cs typeface="+mn-lt"/>
              </a:rPr>
              <a:t>Remove barriers to care by strengthening models of low-barrier, community-based healthcare for people who use drugs, such as mobile buprenorphine or HCV treatment offered on site at syringe services programs.</a:t>
            </a:r>
            <a:endParaRPr lang="en" sz="3100" i="0">
              <a:ea typeface="+mn-lt"/>
              <a:cs typeface="+mn-lt"/>
            </a:endParaRPr>
          </a:p>
          <a:p>
            <a:pPr marL="383540" indent="-383540"/>
            <a:r>
              <a:rPr lang="en" sz="3100">
                <a:ea typeface="+mn-lt"/>
                <a:cs typeface="+mn-lt"/>
              </a:rPr>
              <a:t>Expand provision of pre-exposure prophylaxis (PrEP) in low-barrier, accessible settings.</a:t>
            </a:r>
            <a:endParaRPr lang="en" sz="3100" i="0">
              <a:ea typeface="+mn-lt"/>
              <a:cs typeface="+mn-lt"/>
            </a:endParaRPr>
          </a:p>
          <a:p>
            <a:pPr marL="383540" indent="-383540"/>
            <a:r>
              <a:rPr lang="en" sz="3100">
                <a:ea typeface="+mn-lt"/>
                <a:cs typeface="+mn-lt"/>
              </a:rPr>
              <a:t>Strengthen opportunities for people who use drugs to inform work and identify priorities happening across DHHS.</a:t>
            </a:r>
            <a:endParaRPr lang="en" sz="3100" i="0">
              <a:ea typeface="+mn-lt"/>
              <a:cs typeface="+mn-lt"/>
            </a:endParaRPr>
          </a:p>
        </p:txBody>
      </p:sp>
    </p:spTree>
    <p:extLst>
      <p:ext uri="{BB962C8B-B14F-4D97-AF65-F5344CB8AC3E}">
        <p14:creationId xmlns:p14="http://schemas.microsoft.com/office/powerpoint/2010/main" val="18508728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063542" cy="723900"/>
          </a:xfrm>
        </p:spPr>
        <p:txBody>
          <a:bodyPr>
            <a:normAutofit fontScale="90000"/>
          </a:bodyPr>
          <a:lstStyle/>
          <a:p>
            <a:r>
              <a:rPr lang="en-US" b="1">
                <a:ea typeface="+mj-lt"/>
                <a:cs typeface="+mj-lt"/>
              </a:rPr>
              <a:t>Connect to Care:</a:t>
            </a:r>
            <a:r>
              <a:rPr lang="en-US">
                <a:ea typeface="+mj-lt"/>
                <a:cs typeface="+mj-lt"/>
              </a:rPr>
              <a:t> Address the needs of justice-involved populations</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610266"/>
            <a:ext cx="8121049" cy="5249170"/>
          </a:xfrm>
        </p:spPr>
        <p:txBody>
          <a:bodyPr vert="horz" lIns="91440" tIns="45720" rIns="91440" bIns="45720" rtlCol="0" anchor="t">
            <a:normAutofit fontScale="32500" lnSpcReduction="20000"/>
          </a:bodyPr>
          <a:lstStyle/>
          <a:p>
            <a:pPr marL="0" indent="0">
              <a:buNone/>
            </a:pPr>
            <a:r>
              <a:rPr lang="en" sz="4900" b="1" i="0">
                <a:ea typeface="+mn-lt"/>
                <a:cs typeface="+mn-lt"/>
              </a:rPr>
              <a:t>Increase</a:t>
            </a:r>
            <a:r>
              <a:rPr lang="en" sz="4900" b="1">
                <a:ea typeface="+mn-lt"/>
                <a:cs typeface="+mn-lt"/>
              </a:rPr>
              <a:t> pre-arrest, jail-based, </a:t>
            </a:r>
            <a:r>
              <a:rPr lang="en" sz="4900" b="1" i="0">
                <a:ea typeface="+mn-lt"/>
                <a:cs typeface="+mn-lt"/>
              </a:rPr>
              <a:t>and </a:t>
            </a:r>
            <a:r>
              <a:rPr lang="en" sz="4900" b="1">
                <a:ea typeface="+mn-lt"/>
                <a:cs typeface="+mn-lt"/>
              </a:rPr>
              <a:t>court/ pre-trial diversion of low-level offenders</a:t>
            </a:r>
            <a:endParaRPr lang="en-US" sz="4900" b="1"/>
          </a:p>
          <a:p>
            <a:pPr marL="383540" indent="-383540"/>
            <a:r>
              <a:rPr lang="en" sz="4200">
                <a:ea typeface="+mn-lt"/>
                <a:cs typeface="+mn-lt"/>
              </a:rPr>
              <a:t>Support counties </a:t>
            </a:r>
            <a:r>
              <a:rPr lang="en" sz="4200" i="0">
                <a:ea typeface="+mn-lt"/>
                <a:cs typeface="+mn-lt"/>
              </a:rPr>
              <a:t>in </a:t>
            </a:r>
            <a:r>
              <a:rPr lang="en" sz="4200">
                <a:ea typeface="+mn-lt"/>
                <a:cs typeface="+mn-lt"/>
              </a:rPr>
              <a:t>adopting pre-arrest and post-arrest diversion programs to divert low-level offenders to community-based programs and services; and ensure these diversion programs have overrepresentation from HMPs. </a:t>
            </a:r>
            <a:endParaRPr lang="en" sz="4200" i="0">
              <a:ea typeface="+mn-lt"/>
              <a:cs typeface="+mn-lt"/>
            </a:endParaRPr>
          </a:p>
          <a:p>
            <a:pPr marL="383540" indent="-383540"/>
            <a:r>
              <a:rPr lang="en" sz="4200">
                <a:ea typeface="+mn-lt"/>
                <a:cs typeface="+mn-lt"/>
              </a:rPr>
              <a:t>Ensure that therapeutic (mental health, recovery and veteran) courts promote evidence-based treatment including opioid agonists. Include education for judges and court personnel on evidence-based treatment options that will be determined with the participant and healthcare providers. </a:t>
            </a:r>
            <a:endParaRPr lang="en" sz="4200" i="0">
              <a:ea typeface="+mn-lt"/>
              <a:cs typeface="+mn-lt"/>
            </a:endParaRPr>
          </a:p>
          <a:p>
            <a:pPr marL="383540" indent="-383540"/>
            <a:r>
              <a:rPr lang="en" sz="4200">
                <a:ea typeface="+mn-lt"/>
                <a:cs typeface="+mn-lt"/>
              </a:rPr>
              <a:t>Regularly track and review sentencing data to ensure drug courts are effectively reducing the length of incarceration compared to traditionally sentenced defendants to prevent unintended consequences of diversion programs. </a:t>
            </a:r>
            <a:endParaRPr lang="en" sz="4200" i="0">
              <a:ea typeface="+mn-lt"/>
              <a:cs typeface="+mn-lt"/>
            </a:endParaRPr>
          </a:p>
          <a:p>
            <a:pPr marL="0" indent="0">
              <a:buNone/>
            </a:pPr>
            <a:r>
              <a:rPr lang="en" sz="4900" b="1">
                <a:ea typeface="+mn-lt"/>
                <a:cs typeface="+mn-lt"/>
              </a:rPr>
              <a:t>Provide naloxone, overdose prevention education, and medication-assisted treatment (MAT) during incarceration and upon release</a:t>
            </a:r>
            <a:endParaRPr lang="en" sz="4900" b="1"/>
          </a:p>
          <a:p>
            <a:pPr marL="383540" indent="-383540"/>
            <a:r>
              <a:rPr lang="en" sz="4200">
                <a:ea typeface="+mn-lt"/>
                <a:cs typeface="+mn-lt"/>
              </a:rPr>
              <a:t>Screen for substance use disorders and connect to overdose prevention education and treatment during incarceration or upon release.</a:t>
            </a:r>
            <a:endParaRPr lang="en" sz="4200" i="0">
              <a:ea typeface="+mn-lt"/>
              <a:cs typeface="+mn-lt"/>
            </a:endParaRPr>
          </a:p>
          <a:p>
            <a:pPr marL="383540" indent="-383540"/>
            <a:r>
              <a:rPr lang="en" sz="4200">
                <a:ea typeface="+mn-lt"/>
                <a:cs typeface="+mn-lt"/>
              </a:rPr>
              <a:t>Establish and expand jail-based and post-release provision of all evidence-based medications for opioid use disorder treatment.</a:t>
            </a:r>
            <a:endParaRPr lang="en" sz="4200" i="0">
              <a:ea typeface="+mn-lt"/>
              <a:cs typeface="+mn-lt"/>
            </a:endParaRPr>
          </a:p>
          <a:p>
            <a:pPr marL="383540" indent="-383540"/>
            <a:r>
              <a:rPr lang="en" sz="4200">
                <a:ea typeface="+mn-lt"/>
                <a:cs typeface="+mn-lt"/>
              </a:rPr>
              <a:t>Establish and expand naloxone availability and overdose prevention health education for justice involved persons.</a:t>
            </a:r>
            <a:endParaRPr lang="en" sz="4200" i="0">
              <a:ea typeface="+mn-lt"/>
              <a:cs typeface="+mn-lt"/>
            </a:endParaRPr>
          </a:p>
          <a:p>
            <a:pPr marL="383540" indent="-383540"/>
            <a:r>
              <a:rPr lang="en" sz="4200">
                <a:ea typeface="+mn-lt"/>
                <a:cs typeface="+mn-lt"/>
              </a:rPr>
              <a:t>Establish and expand comprehensive re-entry and jail discharge programs designed to connect returning citizens to appropriate behavioral health and substance use treatments, harm reduction, and supportive services upon release.</a:t>
            </a:r>
            <a:endParaRPr lang="en" sz="4200" i="0">
              <a:ea typeface="+mn-lt"/>
              <a:cs typeface="+mn-lt"/>
            </a:endParaRPr>
          </a:p>
          <a:p>
            <a:pPr marL="383540" indent="-383540"/>
            <a:r>
              <a:rPr lang="en" sz="4200">
                <a:ea typeface="+mn-lt"/>
                <a:cs typeface="+mn-lt"/>
              </a:rPr>
              <a:t>Expand the continuum of care of the justice-involved population by including MAT beyond jails to state adult corrections.</a:t>
            </a:r>
            <a:endParaRPr lang="en" sz="4200" i="0">
              <a:ea typeface="+mn-lt"/>
              <a:cs typeface="+mn-lt"/>
            </a:endParaRPr>
          </a:p>
        </p:txBody>
      </p:sp>
    </p:spTree>
    <p:extLst>
      <p:ext uri="{BB962C8B-B14F-4D97-AF65-F5344CB8AC3E}">
        <p14:creationId xmlns:p14="http://schemas.microsoft.com/office/powerpoint/2010/main" val="8690902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326366"/>
            <a:ext cx="8063542" cy="723900"/>
          </a:xfrm>
        </p:spPr>
        <p:txBody>
          <a:bodyPr>
            <a:normAutofit fontScale="90000"/>
          </a:bodyPr>
          <a:lstStyle/>
          <a:p>
            <a:r>
              <a:rPr lang="en-US" b="1">
                <a:ea typeface="+mj-lt"/>
                <a:cs typeface="+mj-lt"/>
              </a:rPr>
              <a:t>Connect to Care:</a:t>
            </a:r>
            <a:r>
              <a:rPr lang="en-US">
                <a:ea typeface="+mj-lt"/>
                <a:cs typeface="+mj-lt"/>
              </a:rPr>
              <a:t> Address the needs of justice-involved populations</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698021" y="1610266"/>
            <a:ext cx="8121049" cy="5249170"/>
          </a:xfrm>
        </p:spPr>
        <p:txBody>
          <a:bodyPr vert="horz" lIns="91440" tIns="45720" rIns="91440" bIns="45720" rtlCol="0" anchor="t">
            <a:normAutofit fontScale="32500" lnSpcReduction="20000"/>
          </a:bodyPr>
          <a:lstStyle/>
          <a:p>
            <a:pPr marL="0" indent="0">
              <a:buNone/>
            </a:pPr>
            <a:r>
              <a:rPr lang="en" sz="4900" b="1" dirty="0">
                <a:ea typeface="+mn-lt"/>
                <a:cs typeface="+mn-lt"/>
              </a:rPr>
              <a:t>Expand dedicated support and recovery options for people after release</a:t>
            </a:r>
            <a:endParaRPr lang="en-US" dirty="0"/>
          </a:p>
          <a:p>
            <a:pPr marL="383540" indent="-383540"/>
            <a:r>
              <a:rPr lang="en" sz="5100" dirty="0">
                <a:ea typeface="+mn-lt"/>
                <a:cs typeface="+mn-lt"/>
              </a:rPr>
              <a:t>Provide continuous and ongoing education to law enforcement, TASC offices, local reentry councils, jails, prisons, community corrections, and courts on effective strategies for overdose prevention, harm reduction, connections to care, and related supports, such as naloxone and MAT access to prevent overdose deaths. </a:t>
            </a:r>
            <a:endParaRPr lang="en" sz="5100" i="0" dirty="0">
              <a:ea typeface="+mn-lt"/>
              <a:cs typeface="+mn-lt"/>
            </a:endParaRPr>
          </a:p>
          <a:p>
            <a:pPr marL="383540" indent="-383540"/>
            <a:r>
              <a:rPr lang="en" sz="5100" dirty="0">
                <a:ea typeface="+mn-lt"/>
                <a:cs typeface="+mn-lt"/>
              </a:rPr>
              <a:t>Reduce barriers to education for those with a criminal record, including working with community colleges and other public institutions of higher education to not screen out people based on criminal records alone. </a:t>
            </a:r>
            <a:endParaRPr lang="en" sz="5100" i="0" dirty="0">
              <a:ea typeface="+mn-lt"/>
              <a:cs typeface="+mn-lt"/>
            </a:endParaRPr>
          </a:p>
          <a:p>
            <a:pPr marL="383540" indent="-383540"/>
            <a:r>
              <a:rPr lang="en" sz="5100" dirty="0">
                <a:ea typeface="+mn-lt"/>
                <a:cs typeface="+mn-lt"/>
              </a:rPr>
              <a:t>Reduce barriers to employment for those with a criminal record, including the promotion and adoption of fair chance hiring policies, and provide information on education options, career paths and licensures that are available to people with different classes of convictions. </a:t>
            </a:r>
            <a:endParaRPr lang="en" sz="5100" i="0" dirty="0">
              <a:ea typeface="+mn-lt"/>
              <a:cs typeface="+mn-lt"/>
            </a:endParaRPr>
          </a:p>
          <a:p>
            <a:pPr marL="383540" indent="-383540"/>
            <a:r>
              <a:rPr lang="en" sz="5100" dirty="0">
                <a:ea typeface="+mn-lt"/>
                <a:cs typeface="+mn-lt"/>
              </a:rPr>
              <a:t>Ensure substance use treatment services are prioritizing justice-involved individuals, keeping wait times low and providing flexible services that meet the high needs of this population group. </a:t>
            </a:r>
            <a:endParaRPr lang="en" sz="5100" i="0" dirty="0">
              <a:ea typeface="+mn-lt"/>
              <a:cs typeface="+mn-lt"/>
            </a:endParaRPr>
          </a:p>
          <a:p>
            <a:pPr marL="383540" indent="-383540"/>
            <a:r>
              <a:rPr lang="en" sz="5100" dirty="0">
                <a:ea typeface="+mn-lt"/>
                <a:cs typeface="+mn-lt"/>
              </a:rPr>
              <a:t>Develop case management care options for justice-involved people with a focus on SUD and other health needs. </a:t>
            </a:r>
          </a:p>
          <a:p>
            <a:pPr marL="383540" indent="-383540"/>
            <a:r>
              <a:rPr lang="en" sz="5100" dirty="0">
                <a:ea typeface="+mn-lt"/>
                <a:cs typeface="+mn-lt"/>
              </a:rPr>
              <a:t>Advance the North Carolina Task Force for Racial Equity in Criminal Justice recommendations to de-emphasize felony drug possession arrests for trace quantities, use citations or summons in lieu of arrest, establish a Second Look Act to reduce racially disparate sentences, and broaden the use of Advanced Supervised Release.</a:t>
            </a:r>
            <a:endParaRPr lang="en" dirty="0"/>
          </a:p>
        </p:txBody>
      </p:sp>
    </p:spTree>
    <p:extLst>
      <p:ext uri="{BB962C8B-B14F-4D97-AF65-F5344CB8AC3E}">
        <p14:creationId xmlns:p14="http://schemas.microsoft.com/office/powerpoint/2010/main" val="31770153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CA4B5-8F07-47E0-B40F-281D6659C8F9}"/>
              </a:ext>
            </a:extLst>
          </p:cNvPr>
          <p:cNvSpPr>
            <a:spLocks noGrp="1"/>
          </p:cNvSpPr>
          <p:nvPr>
            <p:ph type="title"/>
          </p:nvPr>
        </p:nvSpPr>
        <p:spPr>
          <a:xfrm>
            <a:off x="698021" y="24442"/>
            <a:ext cx="8063542" cy="723900"/>
          </a:xfrm>
        </p:spPr>
        <p:txBody>
          <a:bodyPr>
            <a:normAutofit fontScale="90000"/>
          </a:bodyPr>
          <a:lstStyle/>
          <a:p>
            <a:r>
              <a:rPr lang="en-US" b="1">
                <a:ea typeface="+mj-lt"/>
                <a:cs typeface="+mj-lt"/>
              </a:rPr>
              <a:t>Track and Measure:</a:t>
            </a:r>
            <a:r>
              <a:rPr lang="en-US">
                <a:ea typeface="+mj-lt"/>
                <a:cs typeface="+mj-lt"/>
              </a:rPr>
              <a:t> Track progress, measure our impact, and monitor emerging trends</a:t>
            </a:r>
            <a:endParaRPr lang="en-US"/>
          </a:p>
        </p:txBody>
      </p:sp>
      <p:sp>
        <p:nvSpPr>
          <p:cNvPr id="3" name="Content Placeholder 2">
            <a:extLst>
              <a:ext uri="{FF2B5EF4-FFF2-40B4-BE49-F238E27FC236}">
                <a16:creationId xmlns:a16="http://schemas.microsoft.com/office/drawing/2014/main" id="{77C4AFC1-4B87-4E1C-91F4-3E0F3F27E55E}"/>
              </a:ext>
            </a:extLst>
          </p:cNvPr>
          <p:cNvSpPr>
            <a:spLocks noGrp="1"/>
          </p:cNvSpPr>
          <p:nvPr>
            <p:ph idx="1"/>
          </p:nvPr>
        </p:nvSpPr>
        <p:spPr>
          <a:xfrm>
            <a:off x="597380" y="1696530"/>
            <a:ext cx="8494858" cy="5306679"/>
          </a:xfrm>
        </p:spPr>
        <p:txBody>
          <a:bodyPr vert="horz" lIns="91440" tIns="45720" rIns="91440" bIns="45720" rtlCol="0" anchor="t">
            <a:normAutofit fontScale="32500" lnSpcReduction="20000"/>
          </a:bodyPr>
          <a:lstStyle/>
          <a:p>
            <a:pPr marL="0" indent="0">
              <a:buNone/>
            </a:pPr>
            <a:r>
              <a:rPr lang="en" sz="4900" b="1">
                <a:ea typeface="+mn-lt"/>
                <a:cs typeface="+mn-lt"/>
              </a:rPr>
              <a:t>Improve data infrastructure and monitor emerging trends</a:t>
            </a:r>
            <a:endParaRPr lang="en-US" b="1"/>
          </a:p>
          <a:p>
            <a:pPr marL="383540" indent="-383540"/>
            <a:r>
              <a:rPr lang="en" sz="5100">
                <a:ea typeface="+mn-lt"/>
                <a:cs typeface="+mn-lt"/>
              </a:rPr>
              <a:t>Continue to improve and incorporate stakeholder feedback into publicly accessible data dashboard of key metrics and local actions for data dissemination to monitor impact of this plan.</a:t>
            </a:r>
            <a:endParaRPr lang="en" sz="5100" i="0">
              <a:ea typeface="+mn-lt"/>
              <a:cs typeface="+mn-lt"/>
            </a:endParaRPr>
          </a:p>
          <a:p>
            <a:pPr marL="383540" indent="-383540"/>
            <a:r>
              <a:rPr lang="en" sz="5100">
                <a:ea typeface="+mn-lt"/>
                <a:cs typeface="+mn-lt"/>
              </a:rPr>
              <a:t>Identify opportunities to pair stories and highlight qualitative data. </a:t>
            </a:r>
            <a:endParaRPr lang="en" sz="5100" i="0">
              <a:ea typeface="+mn-lt"/>
              <a:cs typeface="+mn-lt"/>
            </a:endParaRPr>
          </a:p>
          <a:p>
            <a:pPr marL="383540" indent="-383540"/>
            <a:r>
              <a:rPr lang="en" sz="5100">
                <a:ea typeface="+mn-lt"/>
                <a:cs typeface="+mn-lt"/>
              </a:rPr>
              <a:t>Create data warehouse of aggregate overdose data to facilitate intra-departmental data collaborations and external sharing with data partners.</a:t>
            </a:r>
            <a:endParaRPr lang="en" sz="5100" i="0">
              <a:ea typeface="+mn-lt"/>
              <a:cs typeface="+mn-lt"/>
            </a:endParaRPr>
          </a:p>
          <a:p>
            <a:pPr marL="383540" indent="-383540"/>
            <a:r>
              <a:rPr lang="en" sz="5100">
                <a:ea typeface="+mn-lt"/>
                <a:cs typeface="+mn-lt"/>
              </a:rPr>
              <a:t>Expand alert notifications to include drug contaminant trends in addition to drug overdose cluster information in communications with local partners, including SSPs, local health departments, hospital and health care providers, EMS, and others.</a:t>
            </a:r>
            <a:endParaRPr lang="en" sz="5100" i="0">
              <a:ea typeface="+mn-lt"/>
              <a:cs typeface="+mn-lt"/>
            </a:endParaRPr>
          </a:p>
          <a:p>
            <a:pPr marL="383540" indent="-383540"/>
            <a:r>
              <a:rPr lang="en" sz="5100">
                <a:ea typeface="+mn-lt"/>
                <a:cs typeface="+mn-lt"/>
              </a:rPr>
              <a:t>Maintain a standardized data collection system to track naloxone reversals by SSPs, law enforcement, EMS, and community members.</a:t>
            </a:r>
            <a:endParaRPr lang="en" sz="5100" i="0">
              <a:ea typeface="+mn-lt"/>
              <a:cs typeface="+mn-lt"/>
            </a:endParaRPr>
          </a:p>
          <a:p>
            <a:pPr marL="0" indent="0">
              <a:buNone/>
            </a:pPr>
            <a:r>
              <a:rPr lang="en" sz="4900" b="1">
                <a:ea typeface="+mn-lt"/>
                <a:cs typeface="+mn-lt"/>
              </a:rPr>
              <a:t>Research and evaluation</a:t>
            </a:r>
            <a:endParaRPr lang="en" b="1"/>
          </a:p>
          <a:p>
            <a:pPr marL="383540" indent="-383540"/>
            <a:r>
              <a:rPr lang="en" sz="5100">
                <a:ea typeface="+mn-lt"/>
                <a:cs typeface="+mn-lt"/>
              </a:rPr>
              <a:t>Continue to partner with research institutions and use research agenda to maintain a timely understanding of the evolving syndemic, inform future work, and evaluate existing work.</a:t>
            </a:r>
            <a:endParaRPr lang="en" sz="5100" i="0">
              <a:ea typeface="+mn-lt"/>
              <a:cs typeface="+mn-lt"/>
            </a:endParaRPr>
          </a:p>
          <a:p>
            <a:pPr marL="0" indent="0">
              <a:buNone/>
            </a:pPr>
            <a:r>
              <a:rPr lang="en" sz="4900" b="1">
                <a:ea typeface="+mn-lt"/>
                <a:cs typeface="+mn-lt"/>
              </a:rPr>
              <a:t>Track outcome data</a:t>
            </a:r>
            <a:endParaRPr lang="en" b="1"/>
          </a:p>
          <a:p>
            <a:pPr marL="383540" indent="-383540"/>
            <a:r>
              <a:rPr lang="en" sz="5100">
                <a:ea typeface="+mn-lt"/>
                <a:cs typeface="+mn-lt"/>
              </a:rPr>
              <a:t>Continue to track key metrics and expand to include other substances and demographic information including race/ethnicity, gender, age, and additional information to highlight disparities for focused program development with HMPs.</a:t>
            </a:r>
            <a:endParaRPr lang="en" sz="5100" i="0">
              <a:ea typeface="+mn-lt"/>
              <a:cs typeface="+mn-lt"/>
            </a:endParaRPr>
          </a:p>
        </p:txBody>
      </p:sp>
    </p:spTree>
    <p:extLst>
      <p:ext uri="{BB962C8B-B14F-4D97-AF65-F5344CB8AC3E}">
        <p14:creationId xmlns:p14="http://schemas.microsoft.com/office/powerpoint/2010/main" val="23426766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F09269-DB3B-40E0-8FD0-A74B9DF61BF1}"/>
              </a:ext>
            </a:extLst>
          </p:cNvPr>
          <p:cNvSpPr>
            <a:spLocks noGrp="1"/>
          </p:cNvSpPr>
          <p:nvPr>
            <p:ph type="title"/>
          </p:nvPr>
        </p:nvSpPr>
        <p:spPr>
          <a:xfrm>
            <a:off x="992123" y="223704"/>
            <a:ext cx="7660975" cy="1500277"/>
          </a:xfrm>
        </p:spPr>
        <p:txBody>
          <a:bodyPr anchor="t">
            <a:normAutofit fontScale="90000"/>
          </a:bodyPr>
          <a:lstStyle/>
          <a:p>
            <a:r>
              <a:rPr lang="en-US"/>
              <a:t>Track progress and measure our impact: OAP Dashboard Metrics</a:t>
            </a:r>
          </a:p>
        </p:txBody>
      </p:sp>
      <p:sp>
        <p:nvSpPr>
          <p:cNvPr id="6" name="Text Placeholder 5">
            <a:extLst>
              <a:ext uri="{FF2B5EF4-FFF2-40B4-BE49-F238E27FC236}">
                <a16:creationId xmlns:a16="http://schemas.microsoft.com/office/drawing/2014/main" id="{BAA545AE-463A-944F-859A-2D70EA25A000}"/>
              </a:ext>
            </a:extLst>
          </p:cNvPr>
          <p:cNvSpPr txBox="1">
            <a:spLocks/>
          </p:cNvSpPr>
          <p:nvPr/>
        </p:nvSpPr>
        <p:spPr>
          <a:xfrm>
            <a:off x="548639" y="6420277"/>
            <a:ext cx="8046722" cy="428038"/>
          </a:xfrm>
          <a:prstGeom prst="rect">
            <a:avLst/>
          </a:prstGeom>
        </p:spPr>
        <p:txBody>
          <a:bodyPr anchor="t">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a:solidFill>
                  <a:srgbClr val="000000"/>
                </a:solidFill>
                <a:latin typeface="Calibri" panose="020F0502020204030204" pitchFamily="34" charset="0"/>
                <a:cs typeface="Calibri" panose="020F0502020204030204" pitchFamily="34" charset="0"/>
              </a:rPr>
              <a:t>*Data are continually updated as additional cases, visits, claims, and other data points are finalized in each system</a:t>
            </a:r>
          </a:p>
          <a:p>
            <a:r>
              <a:rPr lang="en-US" sz="900" b="0">
                <a:latin typeface="Calibri" panose="020F0502020204030204" pitchFamily="34" charset="0"/>
                <a:cs typeface="Calibri" panose="020F0502020204030204" pitchFamily="34" charset="0"/>
              </a:rPr>
              <a:t>Detailed technical notes on all metrics available from NC DHHS</a:t>
            </a:r>
          </a:p>
          <a:p>
            <a:endParaRPr lang="en-US" sz="900" b="0">
              <a:solidFill>
                <a:srgbClr val="000000"/>
              </a:solidFill>
              <a:latin typeface="Calibri" panose="020F0502020204030204" pitchFamily="34" charset="0"/>
              <a:cs typeface="Calibri" panose="020F0502020204030204" pitchFamily="34" charset="0"/>
            </a:endParaRPr>
          </a:p>
        </p:txBody>
      </p:sp>
      <p:graphicFrame>
        <p:nvGraphicFramePr>
          <p:cNvPr id="11" name="Table 10">
            <a:extLst>
              <a:ext uri="{FF2B5EF4-FFF2-40B4-BE49-F238E27FC236}">
                <a16:creationId xmlns:a16="http://schemas.microsoft.com/office/drawing/2014/main" id="{D9EB3B0E-AAB0-4FEB-9342-CD8525D5B895}"/>
              </a:ext>
            </a:extLst>
          </p:cNvPr>
          <p:cNvGraphicFramePr>
            <a:graphicFrameLocks noGrp="1"/>
          </p:cNvGraphicFramePr>
          <p:nvPr>
            <p:extLst>
              <p:ext uri="{D42A27DB-BD31-4B8C-83A1-F6EECF244321}">
                <p14:modId xmlns:p14="http://schemas.microsoft.com/office/powerpoint/2010/main" val="1165167705"/>
              </p:ext>
            </p:extLst>
          </p:nvPr>
        </p:nvGraphicFramePr>
        <p:xfrm>
          <a:off x="803506" y="1412730"/>
          <a:ext cx="7812428" cy="4879785"/>
        </p:xfrm>
        <a:graphic>
          <a:graphicData uri="http://schemas.openxmlformats.org/drawingml/2006/table">
            <a:tbl>
              <a:tblPr firstRow="1" bandRow="1"/>
              <a:tblGrid>
                <a:gridCol w="4458113">
                  <a:extLst>
                    <a:ext uri="{9D8B030D-6E8A-4147-A177-3AD203B41FA5}">
                      <a16:colId xmlns:a16="http://schemas.microsoft.com/office/drawing/2014/main" val="1205097345"/>
                    </a:ext>
                  </a:extLst>
                </a:gridCol>
                <a:gridCol w="1227773">
                  <a:extLst>
                    <a:ext uri="{9D8B030D-6E8A-4147-A177-3AD203B41FA5}">
                      <a16:colId xmlns:a16="http://schemas.microsoft.com/office/drawing/2014/main" val="767051123"/>
                    </a:ext>
                  </a:extLst>
                </a:gridCol>
                <a:gridCol w="1067630">
                  <a:extLst>
                    <a:ext uri="{9D8B030D-6E8A-4147-A177-3AD203B41FA5}">
                      <a16:colId xmlns:a16="http://schemas.microsoft.com/office/drawing/2014/main" val="674372437"/>
                    </a:ext>
                  </a:extLst>
                </a:gridCol>
                <a:gridCol w="1058912">
                  <a:extLst>
                    <a:ext uri="{9D8B030D-6E8A-4147-A177-3AD203B41FA5}">
                      <a16:colId xmlns:a16="http://schemas.microsoft.com/office/drawing/2014/main" val="2063175768"/>
                    </a:ext>
                  </a:extLst>
                </a:gridCol>
              </a:tblGrid>
              <a:tr h="222247">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ctr">
                        <a:lnSpc>
                          <a:spcPct val="115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Metrics*</a:t>
                      </a:r>
                      <a:endParaRPr lang="en-US" sz="1000">
                        <a:effectLst/>
                        <a:latin typeface="Arial"/>
                        <a:ea typeface="Calibri" panose="020F0502020204030204" pitchFamily="34" charset="0"/>
                        <a:cs typeface="Arial"/>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A7C85"/>
                    </a:solidFill>
                  </a:tcPr>
                </a:tc>
                <a:tc>
                  <a:txBody>
                    <a:bodyPr/>
                    <a:lstStyle/>
                    <a:p>
                      <a:pPr marL="0" marR="0" algn="ctr">
                        <a:lnSpc>
                          <a:spcPct val="115000"/>
                        </a:lnSpc>
                        <a:spcBef>
                          <a:spcPts val="0"/>
                        </a:spcBef>
                        <a:spcAft>
                          <a:spcPts val="0"/>
                        </a:spcAft>
                      </a:pPr>
                      <a:r>
                        <a:rPr lang="en-US" sz="1000" b="1">
                          <a:solidFill>
                            <a:schemeClr val="bg1"/>
                          </a:solidFill>
                          <a:effectLst/>
                          <a:latin typeface="Arial"/>
                          <a:ea typeface="Calibri" panose="020F0502020204030204" pitchFamily="34" charset="0"/>
                          <a:cs typeface="Arial"/>
                        </a:rPr>
                        <a:t>2017</a:t>
                      </a: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A7C85"/>
                    </a:solidFill>
                  </a:tcPr>
                </a:tc>
                <a:tc>
                  <a:txBody>
                    <a:bodyPr/>
                    <a:lstStyle/>
                    <a:p>
                      <a:pPr marL="0" marR="0" algn="ctr">
                        <a:lnSpc>
                          <a:spcPct val="115000"/>
                        </a:lnSpc>
                        <a:spcBef>
                          <a:spcPts val="0"/>
                        </a:spcBef>
                        <a:spcAft>
                          <a:spcPts val="0"/>
                        </a:spcAft>
                      </a:pPr>
                      <a:r>
                        <a:rPr lang="en-US" sz="1000" b="1">
                          <a:solidFill>
                            <a:schemeClr val="bg1"/>
                          </a:solidFill>
                          <a:effectLst/>
                          <a:latin typeface="Arial"/>
                          <a:ea typeface="Calibri" panose="020F0502020204030204" pitchFamily="34" charset="0"/>
                          <a:cs typeface="Arial"/>
                        </a:rPr>
                        <a:t>2018</a:t>
                      </a: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A7C85"/>
                    </a:solidFill>
                  </a:tcPr>
                </a:tc>
                <a:tc>
                  <a:txBody>
                    <a:bodyPr/>
                    <a:lstStyle/>
                    <a:p>
                      <a:pPr marL="0" marR="0" algn="ctr">
                        <a:lnSpc>
                          <a:spcPct val="115000"/>
                        </a:lnSpc>
                        <a:spcBef>
                          <a:spcPts val="0"/>
                        </a:spcBef>
                        <a:spcAft>
                          <a:spcPts val="0"/>
                        </a:spcAft>
                      </a:pPr>
                      <a:r>
                        <a:rPr lang="en-US" sz="1000" b="1">
                          <a:solidFill>
                            <a:schemeClr val="bg1"/>
                          </a:solidFill>
                          <a:effectLst/>
                          <a:latin typeface="Arial"/>
                          <a:ea typeface="Calibri" panose="020F0502020204030204" pitchFamily="34" charset="0"/>
                          <a:cs typeface="Arial"/>
                        </a:rPr>
                        <a:t>2019</a:t>
                      </a: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A7C85"/>
                    </a:solidFill>
                  </a:tcPr>
                </a:tc>
                <a:extLst>
                  <a:ext uri="{0D108BD9-81ED-4DB2-BD59-A6C34878D82A}">
                    <a16:rowId xmlns:a16="http://schemas.microsoft.com/office/drawing/2014/main" val="3406206719"/>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1000" b="1" kern="1200">
                          <a:solidFill>
                            <a:srgbClr val="FFFFFF"/>
                          </a:solidFill>
                          <a:effectLst/>
                          <a:latin typeface="Arial"/>
                          <a:ea typeface="Calibri" panose="020F0502020204030204" pitchFamily="34" charset="0"/>
                          <a:cs typeface="Arial"/>
                        </a:rPr>
                        <a:t>Track progress and measure our impact</a:t>
                      </a:r>
                      <a:endParaRPr lang="en-US" sz="1000">
                        <a:effectLst/>
                        <a:latin typeface="Arial"/>
                        <a:ea typeface="Calibri" panose="020F0502020204030204" pitchFamily="34" charset="0"/>
                        <a:cs typeface="Arial"/>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5E7F"/>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5E7F"/>
                    </a:solidFill>
                  </a:tcPr>
                </a:tc>
                <a:tc>
                  <a:txBody>
                    <a:bodyPr/>
                    <a:lstStyle/>
                    <a:p>
                      <a:pPr marL="0" marR="0">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5E7F"/>
                    </a:solidFill>
                  </a:tcPr>
                </a:tc>
                <a:tc>
                  <a:txBody>
                    <a:bodyPr/>
                    <a:lstStyle/>
                    <a:p>
                      <a:pPr marL="0" marR="0">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5E7F"/>
                    </a:solidFill>
                  </a:tcPr>
                </a:tc>
                <a:extLst>
                  <a:ext uri="{0D108BD9-81ED-4DB2-BD59-A6C34878D82A}">
                    <a16:rowId xmlns:a16="http://schemas.microsoft.com/office/drawing/2014/main" val="2081737729"/>
                  </a:ext>
                </a:extLst>
              </a:tr>
              <a:tr h="23634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Times New Roman" panose="02020603050405020304" pitchFamily="18" charset="0"/>
                          <a:cs typeface="Arial"/>
                        </a:rPr>
                        <a:t>Medication/drug overdose deaths (all intents)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2,474</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2,301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2,352</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extLst>
                  <a:ext uri="{0D108BD9-81ED-4DB2-BD59-A6C34878D82A}">
                    <a16:rowId xmlns:a16="http://schemas.microsoft.com/office/drawing/2014/main" val="518811614"/>
                  </a:ext>
                </a:extLst>
              </a:tr>
              <a:tr h="19035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Times New Roman" panose="02020603050405020304" pitchFamily="18" charset="0"/>
                          <a:cs typeface="Arial"/>
                        </a:rPr>
                        <a:t>ED visits for medication/drug with dependency potential overdose (all intents)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13,063</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12,012</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12,163</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extLst>
                  <a:ext uri="{0D108BD9-81ED-4DB2-BD59-A6C34878D82A}">
                    <a16:rowId xmlns:a16="http://schemas.microsoft.com/office/drawing/2014/main" val="417822054"/>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Reduce </a:t>
                      </a:r>
                      <a:r>
                        <a:rPr lang="en-US" sz="1000" b="1" i="0" u="none" strike="noStrike" kern="1200" noProof="0">
                          <a:solidFill>
                            <a:srgbClr val="FFFFFF"/>
                          </a:solidFill>
                          <a:effectLst/>
                          <a:latin typeface="Arial"/>
                        </a:rPr>
                        <a:t>the supply of inappropriate and contaminated drugs</a:t>
                      </a:r>
                      <a:endParaRPr lang="en-US" sz="1000" b="1" kern="1200">
                        <a:solidFill>
                          <a:srgbClr val="FFFFFF"/>
                        </a:solidFill>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E96AE"/>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E96AE"/>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E96AE"/>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E96AE"/>
                    </a:solidFill>
                  </a:tcPr>
                </a:tc>
                <a:extLst>
                  <a:ext uri="{0D108BD9-81ED-4DB2-BD59-A6C34878D82A}">
                    <a16:rowId xmlns:a16="http://schemas.microsoft.com/office/drawing/2014/main" val="3781198164"/>
                  </a:ext>
                </a:extLst>
              </a:tr>
              <a:tr h="192160">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Times New Roman" panose="02020603050405020304" pitchFamily="18" charset="0"/>
                          <a:cs typeface="Arial"/>
                        </a:rPr>
                        <a:t>NC residents dispensed opioid pills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1,953,233</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1,722,321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1,609,602</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extLst>
                  <a:ext uri="{0D108BD9-81ED-4DB2-BD59-A6C34878D82A}">
                    <a16:rowId xmlns:a16="http://schemas.microsoft.com/office/drawing/2014/main" val="2710005996"/>
                  </a:ext>
                </a:extLst>
              </a:tr>
              <a:tr h="19035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Calibri" panose="020F0502020204030204" pitchFamily="34" charset="0"/>
                          <a:cs typeface="Arial"/>
                        </a:rPr>
                        <a:t>Overdose deaths involving fentanyl/fentanyl analogues</a:t>
                      </a:r>
                      <a:endParaRPr lang="en-US" sz="900">
                        <a:effectLst/>
                        <a:latin typeface="Arial"/>
                        <a:ea typeface="Calibri" panose="020F0502020204030204" pitchFamily="34" charset="0"/>
                        <a:cs typeface="Arial"/>
                      </a:endParaRPr>
                    </a:p>
                  </a:txBody>
                  <a:tcPr marL="44025" marR="44025" marT="71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53%</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56%</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61%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extLst>
                  <a:ext uri="{0D108BD9-81ED-4DB2-BD59-A6C34878D82A}">
                    <a16:rowId xmlns:a16="http://schemas.microsoft.com/office/drawing/2014/main" val="3859679840"/>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Prevent future addiction by supporting children and families</a:t>
                      </a:r>
                      <a:endParaRPr lang="en-US" sz="10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27D25"/>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27D25"/>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27D25"/>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27D25"/>
                    </a:solidFill>
                  </a:tcPr>
                </a:tc>
                <a:extLst>
                  <a:ext uri="{0D108BD9-81ED-4DB2-BD59-A6C34878D82A}">
                    <a16:rowId xmlns:a16="http://schemas.microsoft.com/office/drawing/2014/main" val="585319359"/>
                  </a:ext>
                </a:extLst>
              </a:tr>
              <a:tr h="269122">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Calibri" panose="020F0502020204030204" pitchFamily="34" charset="0"/>
                          <a:cs typeface="Arial"/>
                        </a:rPr>
                        <a:t>Children in foster care due to parental substance use disorder</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6,827</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6,761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6,724</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extLst>
                  <a:ext uri="{0D108BD9-81ED-4DB2-BD59-A6C34878D82A}">
                    <a16:rowId xmlns:a16="http://schemas.microsoft.com/office/drawing/2014/main" val="2496291382"/>
                  </a:ext>
                </a:extLst>
              </a:tr>
              <a:tr h="269122">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Calibri" panose="020F0502020204030204" pitchFamily="34" charset="0"/>
                          <a:cs typeface="Arial"/>
                        </a:rPr>
                        <a:t>Newborns affected by substance use with a Plan of Safe Care referral to CC4C </a:t>
                      </a:r>
                      <a:endParaRPr lang="en-US" sz="9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Unavailable</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Unavailable </a:t>
                      </a:r>
                      <a:endParaRPr lang="en-US" sz="9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4,919</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extLst>
                  <a:ext uri="{0D108BD9-81ED-4DB2-BD59-A6C34878D82A}">
                    <a16:rowId xmlns:a16="http://schemas.microsoft.com/office/drawing/2014/main" val="3757303129"/>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Advance harm reduction</a:t>
                      </a:r>
                      <a:endParaRPr lang="en-US" sz="10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8804C"/>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8804C"/>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8804C"/>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8804C"/>
                    </a:solidFill>
                  </a:tcPr>
                </a:tc>
                <a:extLst>
                  <a:ext uri="{0D108BD9-81ED-4DB2-BD59-A6C34878D82A}">
                    <a16:rowId xmlns:a16="http://schemas.microsoft.com/office/drawing/2014/main" val="3231130549"/>
                  </a:ext>
                </a:extLst>
              </a:tr>
              <a:tr h="19035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Times New Roman" panose="02020603050405020304" pitchFamily="18" charset="0"/>
                          <a:cs typeface="Arial"/>
                        </a:rPr>
                        <a:t>Community naloxone reversals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4,176</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3,372</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2,960</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extLst>
                  <a:ext uri="{0D108BD9-81ED-4DB2-BD59-A6C34878D82A}">
                    <a16:rowId xmlns:a16="http://schemas.microsoft.com/office/drawing/2014/main" val="4144938807"/>
                  </a:ext>
                </a:extLst>
              </a:tr>
              <a:tr h="19035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Calibri" panose="020F0502020204030204" pitchFamily="34" charset="0"/>
                          <a:cs typeface="Arial"/>
                        </a:rPr>
                        <a:t>Newly diagnosed acute Hepatitis C cases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189</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194</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183</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extLst>
                  <a:ext uri="{0D108BD9-81ED-4DB2-BD59-A6C34878D82A}">
                    <a16:rowId xmlns:a16="http://schemas.microsoft.com/office/drawing/2014/main" val="3282840543"/>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Address social determinants of health and eliminate stigma</a:t>
                      </a:r>
                      <a:endParaRPr lang="en-US" sz="10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74447"/>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74447"/>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74447"/>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74447"/>
                    </a:solidFill>
                  </a:tcPr>
                </a:tc>
                <a:extLst>
                  <a:ext uri="{0D108BD9-81ED-4DB2-BD59-A6C34878D82A}">
                    <a16:rowId xmlns:a16="http://schemas.microsoft.com/office/drawing/2014/main" val="872614007"/>
                  </a:ext>
                </a:extLst>
              </a:tr>
              <a:tr h="19035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211 housing-related services calls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42,666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53,052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58,255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extLst>
                  <a:ext uri="{0D108BD9-81ED-4DB2-BD59-A6C34878D82A}">
                    <a16:rowId xmlns:a16="http://schemas.microsoft.com/office/drawing/2014/main" val="2896985125"/>
                  </a:ext>
                </a:extLst>
              </a:tr>
              <a:tr h="19035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Unemployed individuals of working age</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201.285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194,226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163,544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extLst>
                  <a:ext uri="{0D108BD9-81ED-4DB2-BD59-A6C34878D82A}">
                    <a16:rowId xmlns:a16="http://schemas.microsoft.com/office/drawing/2014/main" val="2139746839"/>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Address the needs of justice-involved populations</a:t>
                      </a:r>
                      <a:endParaRPr lang="en-US" sz="10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75571"/>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75571"/>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75571"/>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75571"/>
                    </a:solidFill>
                  </a:tcPr>
                </a:tc>
                <a:extLst>
                  <a:ext uri="{0D108BD9-81ED-4DB2-BD59-A6C34878D82A}">
                    <a16:rowId xmlns:a16="http://schemas.microsoft.com/office/drawing/2014/main" val="437434480"/>
                  </a:ext>
                </a:extLst>
              </a:tr>
              <a:tr h="167048">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Incarcerated individuals</a:t>
                      </a:r>
                      <a:endParaRPr lang="en-US" sz="900">
                        <a:effectLst/>
                        <a:latin typeface="Arial"/>
                        <a:ea typeface="Calibri" panose="020F0502020204030204" pitchFamily="34" charset="0"/>
                        <a:cs typeface="Arial"/>
                      </a:endParaRPr>
                    </a:p>
                  </a:txBody>
                  <a:tcPr marL="44025" marR="44025" marT="710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37,263</a:t>
                      </a: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35,752</a:t>
                      </a: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35,010</a:t>
                      </a: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extLst>
                  <a:ext uri="{0D108BD9-81ED-4DB2-BD59-A6C34878D82A}">
                    <a16:rowId xmlns:a16="http://schemas.microsoft.com/office/drawing/2014/main" val="166445016"/>
                  </a:ext>
                </a:extLst>
              </a:tr>
              <a:tr h="23634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Naloxone reversals reported by Law Enforcement Agencies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811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910</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176</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extLst>
                  <a:ext uri="{0D108BD9-81ED-4DB2-BD59-A6C34878D82A}">
                    <a16:rowId xmlns:a16="http://schemas.microsoft.com/office/drawing/2014/main" val="3908703896"/>
                  </a:ext>
                </a:extLst>
              </a:tr>
              <a:tr h="190351">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Expand access to SUD treatment and related supports</a:t>
                      </a:r>
                      <a:endParaRPr lang="en-US" sz="10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5C81"/>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5C81"/>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5C81"/>
                    </a:solidFill>
                  </a:tcPr>
                </a:tc>
                <a:tc>
                  <a:txBody>
                    <a:bodyPr/>
                    <a:lstStyle/>
                    <a:p>
                      <a:pPr marL="0" marR="0" algn="ctr">
                        <a:lnSpc>
                          <a:spcPts val="1000"/>
                        </a:lnSpc>
                        <a:spcBef>
                          <a:spcPts val="0"/>
                        </a:spcBef>
                        <a:spcAft>
                          <a:spcPts val="0"/>
                        </a:spcAft>
                      </a:pP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5C81"/>
                    </a:solidFill>
                  </a:tcPr>
                </a:tc>
                <a:extLst>
                  <a:ext uri="{0D108BD9-81ED-4DB2-BD59-A6C34878D82A}">
                    <a16:rowId xmlns:a16="http://schemas.microsoft.com/office/drawing/2014/main" val="1059840322"/>
                  </a:ext>
                </a:extLst>
              </a:tr>
              <a:tr h="327899">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Calibri" panose="020F0502020204030204" pitchFamily="34" charset="0"/>
                          <a:cs typeface="Arial"/>
                        </a:rPr>
                        <a:t>Buprenorphine prescriptions dispensed</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564,067</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669,308</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Unavailable</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extLst>
                  <a:ext uri="{0D108BD9-81ED-4DB2-BD59-A6C34878D82A}">
                    <a16:rowId xmlns:a16="http://schemas.microsoft.com/office/drawing/2014/main" val="1096557989"/>
                  </a:ext>
                </a:extLst>
              </a:tr>
              <a:tr h="31071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kern="1200">
                          <a:solidFill>
                            <a:srgbClr val="000000"/>
                          </a:solidFill>
                          <a:effectLst/>
                          <a:latin typeface="Arial"/>
                          <a:ea typeface="Calibri" panose="020F0502020204030204" pitchFamily="34" charset="0"/>
                          <a:cs typeface="Arial"/>
                        </a:rPr>
                        <a:t>Uninsured individuals and Medicaid beneficiaries with an opioid use disorder served by treatment programs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32,072</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35,261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a:effectLst/>
                          <a:latin typeface="Arial"/>
                          <a:ea typeface="Calibri" panose="020F0502020204030204" pitchFamily="34" charset="0"/>
                          <a:cs typeface="Arial"/>
                        </a:rPr>
                        <a:t>38,009</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extLst>
                  <a:ext uri="{0D108BD9-81ED-4DB2-BD59-A6C34878D82A}">
                    <a16:rowId xmlns:a16="http://schemas.microsoft.com/office/drawing/2014/main" val="2162655136"/>
                  </a:ext>
                </a:extLst>
              </a:tr>
            </a:tbl>
          </a:graphicData>
        </a:graphic>
      </p:graphicFrame>
    </p:spTree>
    <p:extLst>
      <p:ext uri="{BB962C8B-B14F-4D97-AF65-F5344CB8AC3E}">
        <p14:creationId xmlns:p14="http://schemas.microsoft.com/office/powerpoint/2010/main" val="1615109486"/>
      </p:ext>
    </p:extLst>
  </p:cSld>
  <p:clrMapOvr>
    <a:masterClrMapping/>
  </p:clrMapOvr>
  <mc:AlternateContent xmlns:mc="http://schemas.openxmlformats.org/markup-compatibility/2006" xmlns:p14="http://schemas.microsoft.com/office/powerpoint/2010/main">
    <mc:Choice Requires="p14">
      <p:transition spd="slow" p14:dur="2000" advTm="60530"/>
    </mc:Choice>
    <mc:Fallback xmlns="">
      <p:transition spd="slow" advTm="6053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F09269-DB3B-40E0-8FD0-A74B9DF61BF1}"/>
              </a:ext>
            </a:extLst>
          </p:cNvPr>
          <p:cNvSpPr>
            <a:spLocks noGrp="1"/>
          </p:cNvSpPr>
          <p:nvPr>
            <p:ph type="title"/>
          </p:nvPr>
        </p:nvSpPr>
        <p:spPr>
          <a:xfrm>
            <a:off x="992123" y="223704"/>
            <a:ext cx="7200900" cy="1485900"/>
          </a:xfrm>
        </p:spPr>
        <p:txBody>
          <a:bodyPr anchor="t">
            <a:normAutofit fontScale="90000"/>
          </a:bodyPr>
          <a:lstStyle/>
          <a:p>
            <a:r>
              <a:rPr lang="en-US"/>
              <a:t>Track progress and measure our impact: OAP Dashboard Actions</a:t>
            </a:r>
          </a:p>
        </p:txBody>
      </p:sp>
      <p:graphicFrame>
        <p:nvGraphicFramePr>
          <p:cNvPr id="8" name="Table 7">
            <a:extLst>
              <a:ext uri="{FF2B5EF4-FFF2-40B4-BE49-F238E27FC236}">
                <a16:creationId xmlns:a16="http://schemas.microsoft.com/office/drawing/2014/main" id="{BCEF33D9-9A1C-45F5-8F93-67CA72D14596}"/>
              </a:ext>
            </a:extLst>
          </p:cNvPr>
          <p:cNvGraphicFramePr>
            <a:graphicFrameLocks noGrp="1"/>
          </p:cNvGraphicFramePr>
          <p:nvPr>
            <p:extLst>
              <p:ext uri="{D42A27DB-BD31-4B8C-83A1-F6EECF244321}">
                <p14:modId xmlns:p14="http://schemas.microsoft.com/office/powerpoint/2010/main" val="4055099797"/>
              </p:ext>
            </p:extLst>
          </p:nvPr>
        </p:nvGraphicFramePr>
        <p:xfrm>
          <a:off x="817229" y="1396338"/>
          <a:ext cx="8046722" cy="4863921"/>
        </p:xfrm>
        <a:graphic>
          <a:graphicData uri="http://schemas.openxmlformats.org/drawingml/2006/table">
            <a:tbl>
              <a:tblPr firstRow="1" bandRow="1"/>
              <a:tblGrid>
                <a:gridCol w="6351247">
                  <a:extLst>
                    <a:ext uri="{9D8B030D-6E8A-4147-A177-3AD203B41FA5}">
                      <a16:colId xmlns:a16="http://schemas.microsoft.com/office/drawing/2014/main" val="1205097345"/>
                    </a:ext>
                  </a:extLst>
                </a:gridCol>
                <a:gridCol w="1695475">
                  <a:extLst>
                    <a:ext uri="{9D8B030D-6E8A-4147-A177-3AD203B41FA5}">
                      <a16:colId xmlns:a16="http://schemas.microsoft.com/office/drawing/2014/main" val="2631323085"/>
                    </a:ext>
                  </a:extLst>
                </a:gridCol>
              </a:tblGrid>
              <a:tr h="228722">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ctr">
                        <a:lnSpc>
                          <a:spcPct val="115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Local Action</a:t>
                      </a:r>
                      <a:endParaRPr lang="en-US" sz="1000">
                        <a:effectLst/>
                        <a:latin typeface="Arial"/>
                        <a:ea typeface="Calibri" panose="020F0502020204030204" pitchFamily="34" charset="0"/>
                        <a:cs typeface="Arial"/>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A7C85"/>
                    </a:solidFill>
                  </a:tcPr>
                </a:tc>
                <a:tc>
                  <a:txBody>
                    <a:bodyPr/>
                    <a:lstStyle/>
                    <a:p>
                      <a:pPr marL="0" marR="0" algn="ctr">
                        <a:lnSpc>
                          <a:spcPct val="115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Statewide Status*</a:t>
                      </a:r>
                      <a:endParaRPr lang="en-US" sz="1000">
                        <a:effectLst/>
                        <a:latin typeface="Arial"/>
                        <a:ea typeface="Calibri" panose="020F0502020204030204" pitchFamily="34" charset="0"/>
                        <a:cs typeface="Arial"/>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A7C85"/>
                    </a:solidFill>
                  </a:tcPr>
                </a:tc>
                <a:extLst>
                  <a:ext uri="{0D108BD9-81ED-4DB2-BD59-A6C34878D82A}">
                    <a16:rowId xmlns:a16="http://schemas.microsoft.com/office/drawing/2014/main" val="3406206719"/>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1000" b="1" kern="1200">
                          <a:solidFill>
                            <a:srgbClr val="FFFFFF"/>
                          </a:solidFill>
                          <a:effectLst/>
                          <a:latin typeface="Arial"/>
                          <a:ea typeface="Calibri" panose="020F0502020204030204" pitchFamily="34" charset="0"/>
                          <a:cs typeface="Arial"/>
                        </a:rPr>
                        <a:t>Track progress and measure our impact</a:t>
                      </a:r>
                      <a:endParaRPr lang="en-US" sz="1000">
                        <a:effectLst/>
                        <a:latin typeface="Arial"/>
                        <a:ea typeface="Calibri" panose="020F0502020204030204" pitchFamily="34" charset="0"/>
                        <a:cs typeface="Arial"/>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5E7F"/>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5E7F"/>
                    </a:solidFill>
                  </a:tcPr>
                </a:tc>
                <a:extLst>
                  <a:ext uri="{0D108BD9-81ED-4DB2-BD59-A6C34878D82A}">
                    <a16:rowId xmlns:a16="http://schemas.microsoft.com/office/drawing/2014/main" val="2081737729"/>
                  </a:ext>
                </a:extLst>
              </a:tr>
              <a:tr h="23272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Calibri" panose="020F0502020204030204" pitchFamily="34" charset="0"/>
                          <a:cs typeface="Arial"/>
                        </a:rPr>
                        <a:t>Dedicated point person to coordinate overdose response and prevention programs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50%</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extLst>
                  <a:ext uri="{0D108BD9-81ED-4DB2-BD59-A6C34878D82A}">
                    <a16:rowId xmlns:a16="http://schemas.microsoft.com/office/drawing/2014/main" val="518811614"/>
                  </a:ext>
                </a:extLst>
              </a:tr>
              <a:tr h="196162">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Calibri" panose="020F0502020204030204" pitchFamily="34" charset="0"/>
                          <a:cs typeface="Arial"/>
                        </a:rPr>
                        <a:t>Use NC DHHS resources (i.e., data, publications, grant funds, technical assistance) to inform/support overdose programs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71%</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8EAEC"/>
                    </a:solidFill>
                  </a:tcPr>
                </a:tc>
                <a:extLst>
                  <a:ext uri="{0D108BD9-81ED-4DB2-BD59-A6C34878D82A}">
                    <a16:rowId xmlns:a16="http://schemas.microsoft.com/office/drawing/2014/main" val="417822054"/>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Reduce the supply of inappropriate and contaminated drugs</a:t>
                      </a:r>
                      <a:endParaRPr lang="en-US" sz="1000" b="1">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E96AE"/>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E96AE"/>
                    </a:solidFill>
                  </a:tcPr>
                </a:tc>
                <a:extLst>
                  <a:ext uri="{0D108BD9-81ED-4DB2-BD59-A6C34878D82A}">
                    <a16:rowId xmlns:a16="http://schemas.microsoft.com/office/drawing/2014/main" val="3781198164"/>
                  </a:ext>
                </a:extLst>
              </a:tr>
              <a:tr h="196162">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Calibri" panose="020F0502020204030204" pitchFamily="34" charset="0"/>
                          <a:cs typeface="Arial"/>
                        </a:rPr>
                        <a:t>Prescription drug disposal permanent dropbox in more than one setting</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68%</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extLst>
                  <a:ext uri="{0D108BD9-81ED-4DB2-BD59-A6C34878D82A}">
                    <a16:rowId xmlns:a16="http://schemas.microsoft.com/office/drawing/2014/main" val="2710005996"/>
                  </a:ext>
                </a:extLst>
              </a:tr>
              <a:tr h="13143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Calibri" panose="020F0502020204030204" pitchFamily="34" charset="0"/>
                          <a:cs typeface="Arial"/>
                        </a:rPr>
                        <a:t>Organization distributing fentanyl test strips</a:t>
                      </a:r>
                      <a:endParaRPr lang="en-US" sz="900">
                        <a:effectLst/>
                        <a:latin typeface="Arial"/>
                        <a:ea typeface="Calibri" panose="020F0502020204030204" pitchFamily="34" charset="0"/>
                        <a:cs typeface="Arial"/>
                      </a:endParaRP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16%</a:t>
                      </a: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9EFF2"/>
                    </a:solidFill>
                  </a:tcPr>
                </a:tc>
                <a:extLst>
                  <a:ext uri="{0D108BD9-81ED-4DB2-BD59-A6C34878D82A}">
                    <a16:rowId xmlns:a16="http://schemas.microsoft.com/office/drawing/2014/main" val="3859679840"/>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Prevent future addiction by supporting children and families</a:t>
                      </a:r>
                      <a:endParaRPr lang="en-US" sz="1000" b="1">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27D25"/>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27D25"/>
                    </a:solidFill>
                  </a:tcPr>
                </a:tc>
                <a:extLst>
                  <a:ext uri="{0D108BD9-81ED-4DB2-BD59-A6C34878D82A}">
                    <a16:rowId xmlns:a16="http://schemas.microsoft.com/office/drawing/2014/main" val="585319359"/>
                  </a:ext>
                </a:extLst>
              </a:tr>
              <a:tr h="320198">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START (Sobriety Treatment and Recovery Teams) or another similar program for families with a parental substance use disorder</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6%</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extLst>
                  <a:ext uri="{0D108BD9-81ED-4DB2-BD59-A6C34878D82A}">
                    <a16:rowId xmlns:a16="http://schemas.microsoft.com/office/drawing/2014/main" val="2496291382"/>
                  </a:ext>
                </a:extLst>
              </a:tr>
              <a:tr h="264997">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Department of Social Services has a Community Response Program</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17%</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4ECE8"/>
                    </a:solidFill>
                  </a:tcPr>
                </a:tc>
                <a:extLst>
                  <a:ext uri="{0D108BD9-81ED-4DB2-BD59-A6C34878D82A}">
                    <a16:rowId xmlns:a16="http://schemas.microsoft.com/office/drawing/2014/main" val="3757303129"/>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Advance harm reduction</a:t>
                      </a:r>
                      <a:endParaRPr lang="en-US" sz="1000" b="1">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8804C"/>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8804C"/>
                    </a:solidFill>
                  </a:tcPr>
                </a:tc>
                <a:extLst>
                  <a:ext uri="{0D108BD9-81ED-4DB2-BD59-A6C34878D82A}">
                    <a16:rowId xmlns:a16="http://schemas.microsoft.com/office/drawing/2014/main" val="3231130549"/>
                  </a:ext>
                </a:extLst>
              </a:tr>
              <a:tr h="34004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a:solidFill>
                            <a:srgbClr val="000000"/>
                          </a:solidFill>
                          <a:effectLst/>
                          <a:latin typeface="Arial"/>
                          <a:ea typeface="Calibri" panose="020F0502020204030204" pitchFamily="34" charset="0"/>
                          <a:cs typeface="Arial"/>
                        </a:rPr>
                        <a:t>Access to low/no-cost sterile syringes</a:t>
                      </a:r>
                      <a:endParaRPr lang="en-US" sz="900">
                        <a:effectLst/>
                        <a:latin typeface="Arial"/>
                        <a:ea typeface="Calibri" panose="020F0502020204030204" pitchFamily="34" charset="0"/>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i="0">
                        <a:effectLst/>
                        <a:latin typeface="Arial" panose="020B0604020202020204" pitchFamily="34" charset="0"/>
                        <a:ea typeface="Calibri" panose="020F0502020204030204" pitchFamily="34" charset="0"/>
                        <a:cs typeface="Arial" panose="020B0604020202020204" pitchFamily="34"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35%</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extLst>
                  <a:ext uri="{0D108BD9-81ED-4DB2-BD59-A6C34878D82A}">
                    <a16:rowId xmlns:a16="http://schemas.microsoft.com/office/drawing/2014/main" val="4144938807"/>
                  </a:ext>
                </a:extLst>
              </a:tr>
              <a:tr h="206085">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a:effectLst/>
                          <a:latin typeface="Arial"/>
                          <a:ea typeface="Calibri" panose="020F0502020204030204" pitchFamily="34" charset="0"/>
                          <a:cs typeface="Arial"/>
                        </a:rPr>
                        <a:t>At least one pharmacy, EMS agency, health department, or other organization dispenses or distributes naloxone</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44%</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DE9"/>
                    </a:solidFill>
                  </a:tcPr>
                </a:tc>
                <a:extLst>
                  <a:ext uri="{0D108BD9-81ED-4DB2-BD59-A6C34878D82A}">
                    <a16:rowId xmlns:a16="http://schemas.microsoft.com/office/drawing/2014/main" val="3282840543"/>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Address social determinants of health and eliminate stigma</a:t>
                      </a:r>
                      <a:endParaRPr lang="en-US" sz="1000" b="1">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74447"/>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874447"/>
                    </a:solidFill>
                  </a:tcPr>
                </a:tc>
                <a:extLst>
                  <a:ext uri="{0D108BD9-81ED-4DB2-BD59-A6C34878D82A}">
                    <a16:rowId xmlns:a16="http://schemas.microsoft.com/office/drawing/2014/main" val="872614007"/>
                  </a:ext>
                </a:extLst>
              </a:tr>
              <a:tr h="180302">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Housing First or related program to connect people who use drugs to housing services</a:t>
                      </a:r>
                      <a:endParaRPr lang="en-US" sz="900">
                        <a:effectLst/>
                        <a:latin typeface="Arial"/>
                        <a:ea typeface="Calibri" panose="020F0502020204030204" pitchFamily="34" charset="0"/>
                        <a:cs typeface="Arial"/>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11%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extLst>
                  <a:ext uri="{0D108BD9-81ED-4DB2-BD59-A6C34878D82A}">
                    <a16:rowId xmlns:a16="http://schemas.microsoft.com/office/drawing/2014/main" val="2896985125"/>
                  </a:ext>
                </a:extLst>
              </a:tr>
              <a:tr h="162345">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Fair Chance Hiring policies in place</a:t>
                      </a:r>
                      <a:endParaRPr lang="en-US" sz="900">
                        <a:effectLst/>
                        <a:latin typeface="Arial"/>
                        <a:ea typeface="Calibri" panose="020F0502020204030204" pitchFamily="34" charset="0"/>
                        <a:cs typeface="Arial"/>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CED"/>
                    </a:solidFill>
                  </a:tcPr>
                </a:tc>
                <a:extLst>
                  <a:ext uri="{0D108BD9-81ED-4DB2-BD59-A6C34878D82A}">
                    <a16:rowId xmlns:a16="http://schemas.microsoft.com/office/drawing/2014/main" val="2139746839"/>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Address the needs of justice-involved populations</a:t>
                      </a:r>
                      <a:endParaRPr lang="en-US" sz="1000" b="1">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75571"/>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575571"/>
                    </a:solidFill>
                  </a:tcPr>
                </a:tc>
                <a:extLst>
                  <a:ext uri="{0D108BD9-81ED-4DB2-BD59-A6C34878D82A}">
                    <a16:rowId xmlns:a16="http://schemas.microsoft.com/office/drawing/2014/main" val="437434480"/>
                  </a:ext>
                </a:extLst>
              </a:tr>
              <a:tr h="13143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Pre-arrest diversion program</a:t>
                      </a:r>
                      <a:endParaRPr lang="en-US" sz="900">
                        <a:effectLst/>
                        <a:latin typeface="Arial"/>
                        <a:ea typeface="Calibri" panose="020F0502020204030204" pitchFamily="34" charset="0"/>
                        <a:cs typeface="Arial"/>
                      </a:endParaRP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21%</a:t>
                      </a:r>
                    </a:p>
                  </a:txBody>
                  <a:tcPr marL="7574" marR="7574" marT="757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extLst>
                  <a:ext uri="{0D108BD9-81ED-4DB2-BD59-A6C34878D82A}">
                    <a16:rowId xmlns:a16="http://schemas.microsoft.com/office/drawing/2014/main" val="166445016"/>
                  </a:ext>
                </a:extLst>
              </a:tr>
              <a:tr h="232721">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Times New Roman" panose="02020603050405020304" pitchFamily="18" charset="0"/>
                          <a:cs typeface="Arial"/>
                        </a:rPr>
                        <a:t>MAT in the county jail/detention center</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8%</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AE9EB"/>
                    </a:solidFill>
                  </a:tcPr>
                </a:tc>
                <a:extLst>
                  <a:ext uri="{0D108BD9-81ED-4DB2-BD59-A6C34878D82A}">
                    <a16:rowId xmlns:a16="http://schemas.microsoft.com/office/drawing/2014/main" val="3908703896"/>
                  </a:ext>
                </a:extLst>
              </a:tr>
              <a:tr h="196162">
                <a:tc gridSpan="2">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gn="l">
                        <a:lnSpc>
                          <a:spcPts val="1000"/>
                        </a:lnSpc>
                        <a:spcBef>
                          <a:spcPts val="0"/>
                        </a:spcBef>
                        <a:spcAft>
                          <a:spcPts val="0"/>
                        </a:spcAft>
                      </a:pPr>
                      <a:r>
                        <a:rPr lang="en-US" sz="1000" b="1" kern="1200">
                          <a:solidFill>
                            <a:srgbClr val="FFFFFF"/>
                          </a:solidFill>
                          <a:effectLst/>
                          <a:latin typeface="Arial"/>
                          <a:ea typeface="Times New Roman" panose="02020603050405020304" pitchFamily="18" charset="0"/>
                          <a:cs typeface="Arial"/>
                        </a:rPr>
                        <a:t>Expand access to SUD treatment and related supports</a:t>
                      </a:r>
                      <a:endParaRPr lang="en-US" sz="1000" b="1">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5C81"/>
                    </a:solidFill>
                  </a:tcPr>
                </a:tc>
                <a:tc hMerge="1">
                  <a:txBody>
                    <a:bodyPr/>
                    <a:lstStyle/>
                    <a:p>
                      <a:pPr marL="0" marR="0">
                        <a:lnSpc>
                          <a:spcPts val="1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9B5C81"/>
                    </a:solidFill>
                  </a:tcPr>
                </a:tc>
                <a:extLst>
                  <a:ext uri="{0D108BD9-81ED-4DB2-BD59-A6C34878D82A}">
                    <a16:rowId xmlns:a16="http://schemas.microsoft.com/office/drawing/2014/main" val="1059840322"/>
                  </a:ext>
                </a:extLst>
              </a:tr>
              <a:tr h="322874">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Calibri" panose="020F0502020204030204" pitchFamily="34" charset="0"/>
                          <a:cs typeface="Arial"/>
                        </a:rPr>
                        <a:t>Programs where peer support specialists refer people who are at risk of overdose to social and medical services (e.g., harm reduction, treatment, recovery supports)</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48%</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extLst>
                  <a:ext uri="{0D108BD9-81ED-4DB2-BD59-A6C34878D82A}">
                    <a16:rowId xmlns:a16="http://schemas.microsoft.com/office/drawing/2014/main" val="1096557989"/>
                  </a:ext>
                </a:extLst>
              </a:tr>
              <a:tr h="264997">
                <a:tc>
                  <a:txBody>
                    <a:bodyPr/>
                    <a:lstStyle>
                      <a:lvl1pPr marL="0" algn="l" defTabSz="685773" rtl="0" eaLnBrk="1" latinLnBrk="0" hangingPunct="1">
                        <a:defRPr sz="1350" kern="1200">
                          <a:solidFill>
                            <a:schemeClr val="tx1"/>
                          </a:solidFill>
                          <a:latin typeface="Arial"/>
                        </a:defRPr>
                      </a:lvl1pPr>
                      <a:lvl2pPr marL="342886" algn="l" defTabSz="685773" rtl="0" eaLnBrk="1" latinLnBrk="0" hangingPunct="1">
                        <a:defRPr sz="1350" kern="1200">
                          <a:solidFill>
                            <a:schemeClr val="tx1"/>
                          </a:solidFill>
                          <a:latin typeface="Arial"/>
                        </a:defRPr>
                      </a:lvl2pPr>
                      <a:lvl3pPr marL="685773" algn="l" defTabSz="685773" rtl="0" eaLnBrk="1" latinLnBrk="0" hangingPunct="1">
                        <a:defRPr sz="1350" kern="1200">
                          <a:solidFill>
                            <a:schemeClr val="tx1"/>
                          </a:solidFill>
                          <a:latin typeface="Arial"/>
                        </a:defRPr>
                      </a:lvl3pPr>
                      <a:lvl4pPr marL="1028659" algn="l" defTabSz="685773" rtl="0" eaLnBrk="1" latinLnBrk="0" hangingPunct="1">
                        <a:defRPr sz="1350" kern="1200">
                          <a:solidFill>
                            <a:schemeClr val="tx1"/>
                          </a:solidFill>
                          <a:latin typeface="Arial"/>
                        </a:defRPr>
                      </a:lvl4pPr>
                      <a:lvl5pPr marL="1371545" algn="l" defTabSz="685773" rtl="0" eaLnBrk="1" latinLnBrk="0" hangingPunct="1">
                        <a:defRPr sz="1350" kern="1200">
                          <a:solidFill>
                            <a:schemeClr val="tx1"/>
                          </a:solidFill>
                          <a:latin typeface="Arial"/>
                        </a:defRPr>
                      </a:lvl5pPr>
                      <a:lvl6pPr marL="1714431" algn="l" defTabSz="685773" rtl="0" eaLnBrk="1" latinLnBrk="0" hangingPunct="1">
                        <a:defRPr sz="1350" kern="1200">
                          <a:solidFill>
                            <a:schemeClr val="tx1"/>
                          </a:solidFill>
                          <a:latin typeface="Arial"/>
                        </a:defRPr>
                      </a:lvl6pPr>
                      <a:lvl7pPr marL="2057318" algn="l" defTabSz="685773" rtl="0" eaLnBrk="1" latinLnBrk="0" hangingPunct="1">
                        <a:defRPr sz="1350" kern="1200">
                          <a:solidFill>
                            <a:schemeClr val="tx1"/>
                          </a:solidFill>
                          <a:latin typeface="Arial"/>
                        </a:defRPr>
                      </a:lvl7pPr>
                      <a:lvl8pPr marL="2400204" algn="l" defTabSz="685773" rtl="0" eaLnBrk="1" latinLnBrk="0" hangingPunct="1">
                        <a:defRPr sz="1350" kern="1200">
                          <a:solidFill>
                            <a:schemeClr val="tx1"/>
                          </a:solidFill>
                          <a:latin typeface="Arial"/>
                        </a:defRPr>
                      </a:lvl8pPr>
                      <a:lvl9pPr marL="2743090" algn="l" defTabSz="685773" rtl="0" eaLnBrk="1" latinLnBrk="0" hangingPunct="1">
                        <a:defRPr sz="1350" kern="1200">
                          <a:solidFill>
                            <a:schemeClr val="tx1"/>
                          </a:solidFill>
                          <a:latin typeface="Arial"/>
                        </a:defRPr>
                      </a:lvl9pPr>
                    </a:lstStyle>
                    <a:p>
                      <a:pPr marL="0" marR="0">
                        <a:lnSpc>
                          <a:spcPts val="1000"/>
                        </a:lnSpc>
                        <a:spcBef>
                          <a:spcPts val="0"/>
                        </a:spcBef>
                        <a:spcAft>
                          <a:spcPts val="0"/>
                        </a:spcAft>
                      </a:pPr>
                      <a:r>
                        <a:rPr lang="en-US" sz="900">
                          <a:solidFill>
                            <a:srgbClr val="000000"/>
                          </a:solidFill>
                          <a:effectLst/>
                          <a:latin typeface="Arial"/>
                          <a:ea typeface="Calibri" panose="020F0502020204030204" pitchFamily="34" charset="0"/>
                          <a:cs typeface="Arial"/>
                        </a:rPr>
                        <a:t>At least one provider offers low or no-cost MAT</a:t>
                      </a:r>
                      <a:endParaRPr lang="en-US" sz="900">
                        <a:effectLst/>
                        <a:latin typeface="Arial"/>
                        <a:ea typeface="Calibri" panose="020F0502020204030204" pitchFamily="34" charset="0"/>
                        <a:cs typeface="Arial"/>
                      </a:endParaRP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tc>
                  <a:txBody>
                    <a:bodyPr/>
                    <a:lstStyle/>
                    <a:p>
                      <a:pPr marL="0" marR="0" algn="ctr">
                        <a:lnSpc>
                          <a:spcPts val="1000"/>
                        </a:lnSpc>
                        <a:spcBef>
                          <a:spcPts val="0"/>
                        </a:spcBef>
                        <a:spcAft>
                          <a:spcPts val="0"/>
                        </a:spcAft>
                      </a:pPr>
                      <a:r>
                        <a:rPr lang="en-US" sz="900" b="1">
                          <a:effectLst/>
                          <a:latin typeface="Arial"/>
                          <a:ea typeface="Calibri" panose="020F0502020204030204" pitchFamily="34" charset="0"/>
                          <a:cs typeface="Arial"/>
                        </a:rPr>
                        <a:t>44%</a:t>
                      </a:r>
                    </a:p>
                  </a:txBody>
                  <a:tcPr marL="36924" marR="36924" marT="36924" marB="3692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2EAEF"/>
                    </a:solidFill>
                  </a:tcPr>
                </a:tc>
                <a:extLst>
                  <a:ext uri="{0D108BD9-81ED-4DB2-BD59-A6C34878D82A}">
                    <a16:rowId xmlns:a16="http://schemas.microsoft.com/office/drawing/2014/main" val="2162655136"/>
                  </a:ext>
                </a:extLst>
              </a:tr>
            </a:tbl>
          </a:graphicData>
        </a:graphic>
      </p:graphicFrame>
      <p:sp>
        <p:nvSpPr>
          <p:cNvPr id="4" name="Text Placeholder 5">
            <a:extLst>
              <a:ext uri="{FF2B5EF4-FFF2-40B4-BE49-F238E27FC236}">
                <a16:creationId xmlns:a16="http://schemas.microsoft.com/office/drawing/2014/main" id="{D05E8AC0-EA4F-42B3-BD26-C080D14BBF52}"/>
              </a:ext>
            </a:extLst>
          </p:cNvPr>
          <p:cNvSpPr txBox="1">
            <a:spLocks/>
          </p:cNvSpPr>
          <p:nvPr/>
        </p:nvSpPr>
        <p:spPr>
          <a:xfrm>
            <a:off x="548639" y="6420277"/>
            <a:ext cx="8046722" cy="428038"/>
          </a:xfrm>
          <a:prstGeom prst="rect">
            <a:avLst/>
          </a:prstGeom>
        </p:spPr>
        <p:txBody>
          <a:bodyPr anchor="t">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914400">
              <a:defRPr/>
            </a:pPr>
            <a:r>
              <a:rPr lang="en-US" sz="900">
                <a:solidFill>
                  <a:prstClr val="black"/>
                </a:solidFill>
                <a:latin typeface="Calibri" panose="020F0502020204030204" pitchFamily="34" charset="0"/>
              </a:rPr>
              <a:t>Source: </a:t>
            </a:r>
            <a:r>
              <a:rPr lang="en-US" sz="900" b="0">
                <a:solidFill>
                  <a:srgbClr val="000000"/>
                </a:solidFill>
                <a:latin typeface="Calibri" panose="020F0502020204030204" pitchFamily="34" charset="0"/>
                <a:cs typeface="Calibri" panose="020F0502020204030204" pitchFamily="34" charset="0"/>
              </a:rPr>
              <a:t>Qualtrics survey to all Local Health Directors – January 2020</a:t>
            </a:r>
            <a:endParaRPr lang="en-US" sz="900" b="0">
              <a:solidFill>
                <a:prstClr val="black"/>
              </a:solidFill>
              <a:latin typeface="Calibri" panose="020F0502020204030204" pitchFamily="34" charset="0"/>
              <a:cs typeface="Calibri" panose="020F0502020204030204" pitchFamily="34" charset="0"/>
            </a:endParaRPr>
          </a:p>
          <a:p>
            <a:pPr defTabSz="914400">
              <a:spcBef>
                <a:spcPct val="0"/>
              </a:spcBef>
              <a:defRPr/>
            </a:pPr>
            <a:r>
              <a:rPr lang="en-US" altLang="en-US" sz="900" b="0">
                <a:solidFill>
                  <a:prstClr val="black"/>
                </a:solidFill>
                <a:latin typeface="Calibri" panose="020F0502020204030204" pitchFamily="34" charset="0"/>
                <a:cs typeface="Arial" pitchFamily="34" charset="0"/>
              </a:rPr>
              <a:t>Analysis by Injury Epidemiology and Surveillance Unit</a:t>
            </a:r>
            <a:endParaRPr lang="en-US" sz="900" b="0">
              <a:latin typeface="Calibri" panose="020F0502020204030204" pitchFamily="34" charset="0"/>
            </a:endParaRPr>
          </a:p>
          <a:p>
            <a:endParaRPr lang="en-US" sz="900" b="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0963733"/>
      </p:ext>
    </p:extLst>
  </p:cSld>
  <p:clrMapOvr>
    <a:masterClrMapping/>
  </p:clrMapOvr>
  <mc:AlternateContent xmlns:mc="http://schemas.openxmlformats.org/markup-compatibility/2006" xmlns:p14="http://schemas.microsoft.com/office/powerpoint/2010/main">
    <mc:Choice Requires="p14">
      <p:transition spd="slow" p14:dur="2000" advTm="60530"/>
    </mc:Choice>
    <mc:Fallback xmlns="">
      <p:transition spd="slow" advTm="6053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83234-8058-4C4C-AD01-C1C20E9A8B1D}"/>
              </a:ext>
            </a:extLst>
          </p:cNvPr>
          <p:cNvSpPr>
            <a:spLocks noGrp="1"/>
          </p:cNvSpPr>
          <p:nvPr>
            <p:ph type="title"/>
          </p:nvPr>
        </p:nvSpPr>
        <p:spPr/>
        <p:txBody>
          <a:bodyPr/>
          <a:lstStyle/>
          <a:p>
            <a:pPr algn="ctr"/>
            <a:r>
              <a:rPr lang="en-US">
                <a:latin typeface="Arial" panose="020B0604020202020204" pitchFamily="34" charset="0"/>
                <a:cs typeface="Arial" panose="020B0604020202020204" pitchFamily="34" charset="0"/>
              </a:rPr>
              <a:t>Getting it done</a:t>
            </a:r>
          </a:p>
        </p:txBody>
      </p:sp>
      <p:sp>
        <p:nvSpPr>
          <p:cNvPr id="3" name="Content Placeholder 2">
            <a:extLst>
              <a:ext uri="{FF2B5EF4-FFF2-40B4-BE49-F238E27FC236}">
                <a16:creationId xmlns:a16="http://schemas.microsoft.com/office/drawing/2014/main" id="{6B80EE6A-012C-4741-95DF-445DAB0DAF0A}"/>
              </a:ext>
            </a:extLst>
          </p:cNvPr>
          <p:cNvSpPr>
            <a:spLocks noGrp="1"/>
          </p:cNvSpPr>
          <p:nvPr>
            <p:ph idx="1"/>
          </p:nvPr>
        </p:nvSpPr>
        <p:spPr/>
        <p:txBody>
          <a:bodyPr vert="horz" lIns="91440" tIns="45720" rIns="91440" bIns="45720" rtlCol="0" anchor="t">
            <a:normAutofit fontScale="92500" lnSpcReduction="20000"/>
          </a:bodyPr>
          <a:lstStyle/>
          <a:p>
            <a:pPr marL="0" indent="0" algn="ctr">
              <a:lnSpc>
                <a:spcPct val="100000"/>
              </a:lnSpc>
              <a:spcAft>
                <a:spcPts val="500"/>
              </a:spcAft>
              <a:buNone/>
            </a:pPr>
            <a:r>
              <a:rPr lang="en-US"/>
              <a:t>Legislatively mandated by SL-2015-241</a:t>
            </a:r>
          </a:p>
          <a:p>
            <a:pPr marL="0" indent="0" algn="ctr">
              <a:lnSpc>
                <a:spcPct val="100000"/>
              </a:lnSpc>
              <a:spcAft>
                <a:spcPts val="500"/>
              </a:spcAft>
              <a:buNone/>
            </a:pPr>
            <a:r>
              <a:rPr lang="en-US" b="1"/>
              <a:t>The Opioid and Prescription Drug Abuse Advisory Committee (OPDAAC)</a:t>
            </a:r>
            <a:br>
              <a:rPr lang="en-US" b="1"/>
            </a:br>
            <a:r>
              <a:rPr lang="en-US"/>
              <a:t>serves as the primary convening group to advance this work. </a:t>
            </a:r>
          </a:p>
          <a:p>
            <a:pPr marL="0" indent="0" algn="ctr">
              <a:lnSpc>
                <a:spcPct val="100000"/>
              </a:lnSpc>
              <a:spcAft>
                <a:spcPts val="500"/>
              </a:spcAft>
              <a:buNone/>
            </a:pPr>
            <a:r>
              <a:rPr lang="en-US"/>
              <a:t>OPDAAC</a:t>
            </a:r>
            <a:r>
              <a:rPr lang="en-US" b="1"/>
              <a:t> </a:t>
            </a:r>
            <a:r>
              <a:rPr lang="en-US"/>
              <a:t>members represent a wide variety of agencies and fields, including, but not limited to: local health departments, healthcare organizations, law enforcement, substance use prevention, the recovery community, mental health treatment, harm reduction, emergency medicine, regulatory boards. </a:t>
            </a:r>
          </a:p>
          <a:p>
            <a:pPr marL="0" indent="0" algn="ctr">
              <a:lnSpc>
                <a:spcPct val="100000"/>
              </a:lnSpc>
              <a:spcAft>
                <a:spcPts val="500"/>
              </a:spcAft>
              <a:buNone/>
            </a:pPr>
            <a:r>
              <a:rPr lang="en-US"/>
              <a:t>All are welcome to join the OPDAAC.</a:t>
            </a:r>
            <a:br>
              <a:rPr lang="en-US"/>
            </a:br>
            <a:r>
              <a:rPr lang="en-US"/>
              <a:t>For more information, visit </a:t>
            </a:r>
            <a:r>
              <a:rPr lang="en-US">
                <a:hlinkClick r:id="rId2"/>
              </a:rPr>
              <a:t>here</a:t>
            </a:r>
            <a:endParaRPr lang="en-US"/>
          </a:p>
          <a:p>
            <a:pPr marL="913765" lvl="1" indent="-383540"/>
            <a:endParaRPr lang="en-US"/>
          </a:p>
        </p:txBody>
      </p:sp>
    </p:spTree>
    <p:extLst>
      <p:ext uri="{BB962C8B-B14F-4D97-AF65-F5344CB8AC3E}">
        <p14:creationId xmlns:p14="http://schemas.microsoft.com/office/powerpoint/2010/main" val="524384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B766F-100F-461D-AD15-C6608DD98A87}"/>
              </a:ext>
            </a:extLst>
          </p:cNvPr>
          <p:cNvSpPr>
            <a:spLocks noGrp="1"/>
          </p:cNvSpPr>
          <p:nvPr>
            <p:ph type="title"/>
          </p:nvPr>
        </p:nvSpPr>
        <p:spPr/>
        <p:txBody>
          <a:bodyPr/>
          <a:lstStyle/>
          <a:p>
            <a:pPr algn="ctr"/>
            <a:r>
              <a:rPr lang="en-US">
                <a:latin typeface="Arial" panose="020B0604020202020204" pitchFamily="34" charset="0"/>
                <a:cs typeface="Arial" panose="020B0604020202020204" pitchFamily="34" charset="0"/>
              </a:rPr>
              <a:t>Getting it done</a:t>
            </a:r>
          </a:p>
        </p:txBody>
      </p:sp>
      <p:sp>
        <p:nvSpPr>
          <p:cNvPr id="3" name="Content Placeholder 2">
            <a:extLst>
              <a:ext uri="{FF2B5EF4-FFF2-40B4-BE49-F238E27FC236}">
                <a16:creationId xmlns:a16="http://schemas.microsoft.com/office/drawing/2014/main" id="{98232BF5-59E8-43A2-AC66-0877D1AE5503}"/>
              </a:ext>
            </a:extLst>
          </p:cNvPr>
          <p:cNvSpPr>
            <a:spLocks noGrp="1"/>
          </p:cNvSpPr>
          <p:nvPr>
            <p:ph idx="1"/>
          </p:nvPr>
        </p:nvSpPr>
        <p:spPr>
          <a:xfrm>
            <a:off x="628650" y="1825624"/>
            <a:ext cx="7886700" cy="4667249"/>
          </a:xfrm>
        </p:spPr>
        <p:txBody>
          <a:bodyPr>
            <a:normAutofit lnSpcReduction="10000"/>
          </a:bodyPr>
          <a:lstStyle/>
          <a:p>
            <a:pPr marL="0" indent="0" algn="ctr">
              <a:lnSpc>
                <a:spcPct val="100000"/>
              </a:lnSpc>
              <a:spcBef>
                <a:spcPts val="0"/>
              </a:spcBef>
              <a:spcAft>
                <a:spcPts val="500"/>
              </a:spcAft>
              <a:buNone/>
            </a:pPr>
            <a:r>
              <a:rPr lang="en-US"/>
              <a:t>To respond to this epidemic, it is critical that we support </a:t>
            </a:r>
            <a:br>
              <a:rPr lang="en-US"/>
            </a:br>
            <a:r>
              <a:rPr lang="en-US"/>
              <a:t>local stakeholders in responding to the epidemic in their </a:t>
            </a:r>
            <a:br>
              <a:rPr lang="en-US"/>
            </a:br>
            <a:r>
              <a:rPr lang="en-US"/>
              <a:t>own communities.</a:t>
            </a:r>
          </a:p>
          <a:p>
            <a:pPr marL="0" indent="0" algn="ctr">
              <a:lnSpc>
                <a:spcPct val="100000"/>
              </a:lnSpc>
              <a:spcBef>
                <a:spcPts val="0"/>
              </a:spcBef>
              <a:spcAft>
                <a:spcPts val="500"/>
              </a:spcAft>
              <a:buNone/>
            </a:pPr>
            <a:endParaRPr lang="en-US"/>
          </a:p>
          <a:p>
            <a:pPr marL="0" indent="0" algn="ctr">
              <a:lnSpc>
                <a:spcPct val="100000"/>
              </a:lnSpc>
              <a:spcBef>
                <a:spcPts val="0"/>
              </a:spcBef>
              <a:spcAft>
                <a:spcPts val="500"/>
              </a:spcAft>
              <a:buNone/>
            </a:pPr>
            <a:r>
              <a:rPr lang="en-US" b="1">
                <a:hlinkClick r:id="rId2"/>
              </a:rPr>
              <a:t>The Menu of Local Actions</a:t>
            </a:r>
            <a:r>
              <a:rPr lang="en-US" b="1"/>
              <a:t> </a:t>
            </a:r>
            <a:r>
              <a:rPr lang="en-US"/>
              <a:t>identifies impactful strategies that can be implemented at the local level, and provides information and resources on each strategy.</a:t>
            </a:r>
          </a:p>
          <a:p>
            <a:pPr marL="0" indent="0" algn="ctr">
              <a:lnSpc>
                <a:spcPct val="100000"/>
              </a:lnSpc>
              <a:spcBef>
                <a:spcPts val="0"/>
              </a:spcBef>
              <a:spcAft>
                <a:spcPts val="500"/>
              </a:spcAft>
              <a:buNone/>
            </a:pPr>
            <a:endParaRPr lang="en-US"/>
          </a:p>
          <a:p>
            <a:pPr marL="0" indent="0" algn="ctr">
              <a:lnSpc>
                <a:spcPct val="100000"/>
              </a:lnSpc>
              <a:spcBef>
                <a:spcPts val="0"/>
              </a:spcBef>
              <a:spcAft>
                <a:spcPts val="500"/>
              </a:spcAft>
              <a:buNone/>
            </a:pPr>
            <a:r>
              <a:rPr lang="en-US"/>
              <a:t>Local stakeholders can select strategies from the menu based on the needs and resources of their community. </a:t>
            </a:r>
          </a:p>
          <a:p>
            <a:pPr marL="0" indent="0" algn="ctr">
              <a:lnSpc>
                <a:spcPct val="100000"/>
              </a:lnSpc>
              <a:spcBef>
                <a:spcPts val="0"/>
              </a:spcBef>
              <a:spcAft>
                <a:spcPts val="500"/>
              </a:spcAft>
              <a:buNone/>
            </a:pPr>
            <a:endParaRPr lang="en-US"/>
          </a:p>
          <a:p>
            <a:pPr marL="0" indent="0" algn="ctr">
              <a:lnSpc>
                <a:spcPct val="100000"/>
              </a:lnSpc>
              <a:spcBef>
                <a:spcPts val="0"/>
              </a:spcBef>
              <a:spcAft>
                <a:spcPts val="500"/>
              </a:spcAft>
              <a:buNone/>
            </a:pPr>
            <a:r>
              <a:rPr lang="en-US"/>
              <a:t>The menu will continue to be updated with information </a:t>
            </a:r>
            <a:br>
              <a:rPr lang="en-US"/>
            </a:br>
            <a:r>
              <a:rPr lang="en-US"/>
              <a:t>and resources as more become available. </a:t>
            </a:r>
          </a:p>
          <a:p>
            <a:pPr marL="0" indent="0" algn="ctr">
              <a:lnSpc>
                <a:spcPct val="100000"/>
              </a:lnSpc>
              <a:spcBef>
                <a:spcPts val="0"/>
              </a:spcBef>
              <a:spcAft>
                <a:spcPts val="500"/>
              </a:spcAft>
              <a:buNone/>
            </a:pPr>
            <a:r>
              <a:rPr lang="en-US"/>
              <a:t>You can access the menu </a:t>
            </a:r>
            <a:r>
              <a:rPr lang="en-US">
                <a:hlinkClick r:id="rId2"/>
              </a:rPr>
              <a:t>here</a:t>
            </a:r>
            <a:r>
              <a:rPr lang="en-US"/>
              <a:t>. </a:t>
            </a:r>
          </a:p>
        </p:txBody>
      </p:sp>
    </p:spTree>
    <p:extLst>
      <p:ext uri="{BB962C8B-B14F-4D97-AF65-F5344CB8AC3E}">
        <p14:creationId xmlns:p14="http://schemas.microsoft.com/office/powerpoint/2010/main" val="2111280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E07DD-B83D-434F-96F8-592C3DD81D0E}"/>
              </a:ext>
            </a:extLst>
          </p:cNvPr>
          <p:cNvSpPr>
            <a:spLocks noGrp="1"/>
          </p:cNvSpPr>
          <p:nvPr>
            <p:ph type="title"/>
          </p:nvPr>
        </p:nvSpPr>
        <p:spPr>
          <a:xfrm>
            <a:off x="654983" y="2669157"/>
            <a:ext cx="7209728" cy="2567463"/>
          </a:xfrm>
          <a:solidFill>
            <a:srgbClr val="1A2E40"/>
          </a:solidFill>
        </p:spPr>
        <p:txBody>
          <a:bodyPr/>
          <a:lstStyle/>
          <a:p>
            <a:r>
              <a:rPr lang="en-US"/>
              <a:t>But there is still much more work to do …</a:t>
            </a:r>
          </a:p>
        </p:txBody>
      </p:sp>
    </p:spTree>
    <p:extLst>
      <p:ext uri="{BB962C8B-B14F-4D97-AF65-F5344CB8AC3E}">
        <p14:creationId xmlns:p14="http://schemas.microsoft.com/office/powerpoint/2010/main" val="31113073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00C67-E09A-457E-BA19-7BAE4A454581}"/>
              </a:ext>
            </a:extLst>
          </p:cNvPr>
          <p:cNvSpPr>
            <a:spLocks noGrp="1"/>
          </p:cNvSpPr>
          <p:nvPr>
            <p:ph type="title"/>
          </p:nvPr>
        </p:nvSpPr>
        <p:spPr/>
        <p:txBody>
          <a:bodyPr>
            <a:normAutofit fontScale="90000"/>
          </a:bodyPr>
          <a:lstStyle/>
          <a:p>
            <a:r>
              <a:rPr lang="en-US" b="1">
                <a:cs typeface="Calibri Light"/>
              </a:rPr>
              <a:t>Justice-Involved: </a:t>
            </a:r>
            <a:r>
              <a:rPr lang="en-US">
                <a:cs typeface="Calibri Light"/>
              </a:rPr>
              <a:t>People who are Incarcerated Need Comprehensive Healthcare  </a:t>
            </a:r>
          </a:p>
        </p:txBody>
      </p:sp>
      <p:sp>
        <p:nvSpPr>
          <p:cNvPr id="3" name="Content Placeholder 2">
            <a:extLst>
              <a:ext uri="{FF2B5EF4-FFF2-40B4-BE49-F238E27FC236}">
                <a16:creationId xmlns:a16="http://schemas.microsoft.com/office/drawing/2014/main" id="{72979490-A5B8-4F14-ABC2-49311EA867B6}"/>
              </a:ext>
            </a:extLst>
          </p:cNvPr>
          <p:cNvSpPr>
            <a:spLocks noGrp="1"/>
          </p:cNvSpPr>
          <p:nvPr>
            <p:ph type="body" idx="1"/>
          </p:nvPr>
        </p:nvSpPr>
        <p:spPr>
          <a:xfrm>
            <a:off x="573769" y="4216328"/>
            <a:ext cx="7209728" cy="1495850"/>
          </a:xfrm>
        </p:spPr>
        <p:txBody>
          <a:bodyPr vert="horz" lIns="91440" tIns="45720" rIns="91440" bIns="45720" rtlCol="0" anchor="t">
            <a:normAutofit fontScale="55000" lnSpcReduction="20000"/>
          </a:bodyPr>
          <a:lstStyle/>
          <a:p>
            <a:pPr algn="ctr"/>
            <a:r>
              <a:rPr lang="en-US" sz="4200">
                <a:cs typeface="Calibri"/>
              </a:rPr>
              <a:t>In one year (2017-2018), the NC general population saw an overall decrease of 10% in overdose deaths, but there was </a:t>
            </a:r>
            <a:r>
              <a:rPr lang="en-US" sz="4200" b="1">
                <a:cs typeface="Calibri"/>
              </a:rPr>
              <a:t>&gt;25% increase in overdose deaths among the justice-involved population.</a:t>
            </a:r>
            <a:endParaRPr lang="en-US" sz="4200">
              <a:cs typeface="Calibri"/>
            </a:endParaRPr>
          </a:p>
        </p:txBody>
      </p:sp>
    </p:spTree>
    <p:extLst>
      <p:ext uri="{BB962C8B-B14F-4D97-AF65-F5344CB8AC3E}">
        <p14:creationId xmlns:p14="http://schemas.microsoft.com/office/powerpoint/2010/main" val="16860501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00C67-E09A-457E-BA19-7BAE4A454581}"/>
              </a:ext>
            </a:extLst>
          </p:cNvPr>
          <p:cNvSpPr>
            <a:spLocks noGrp="1"/>
          </p:cNvSpPr>
          <p:nvPr>
            <p:ph type="title"/>
          </p:nvPr>
        </p:nvSpPr>
        <p:spPr>
          <a:xfrm>
            <a:off x="628650" y="296972"/>
            <a:ext cx="8095785" cy="1325563"/>
          </a:xfrm>
        </p:spPr>
        <p:txBody>
          <a:bodyPr>
            <a:normAutofit fontScale="90000"/>
          </a:bodyPr>
          <a:lstStyle/>
          <a:p>
            <a:r>
              <a:rPr lang="en-US" b="1">
                <a:cs typeface="Calibri Light"/>
              </a:rPr>
              <a:t>Justice Involved: </a:t>
            </a:r>
            <a:r>
              <a:rPr lang="en-US">
                <a:cs typeface="Calibri Light"/>
              </a:rPr>
              <a:t>Increase jail-based access to medications for SUD</a:t>
            </a:r>
          </a:p>
        </p:txBody>
      </p:sp>
      <p:sp>
        <p:nvSpPr>
          <p:cNvPr id="7" name="Text Placeholder 3">
            <a:extLst>
              <a:ext uri="{FF2B5EF4-FFF2-40B4-BE49-F238E27FC236}">
                <a16:creationId xmlns:a16="http://schemas.microsoft.com/office/drawing/2014/main" id="{A50304FC-5B77-4C57-9B95-81DA850CA6BE}"/>
              </a:ext>
            </a:extLst>
          </p:cNvPr>
          <p:cNvSpPr txBox="1">
            <a:spLocks/>
          </p:cNvSpPr>
          <p:nvPr/>
        </p:nvSpPr>
        <p:spPr>
          <a:xfrm>
            <a:off x="628650" y="6047299"/>
            <a:ext cx="7992005" cy="751477"/>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914400">
              <a:defRPr/>
            </a:pPr>
            <a:r>
              <a:rPr lang="en-US" sz="1000">
                <a:solidFill>
                  <a:prstClr val="black"/>
                </a:solidFill>
                <a:latin typeface="Calibri" panose="020F0502020204030204" pitchFamily="34" charset="0"/>
              </a:rPr>
              <a:t>Source: </a:t>
            </a:r>
            <a:r>
              <a:rPr lang="en-US" sz="1000" b="0">
                <a:solidFill>
                  <a:srgbClr val="000000"/>
                </a:solidFill>
                <a:latin typeface="Calibri" panose="020F0502020204030204" pitchFamily="34" charset="0"/>
                <a:cs typeface="Calibri" panose="020F0502020204030204" pitchFamily="34" charset="0"/>
              </a:rPr>
              <a:t>Qualtrics survey to all Local Health Directors – January 2020</a:t>
            </a:r>
            <a:endParaRPr lang="en-US" sz="1000" b="0">
              <a:solidFill>
                <a:prstClr val="black"/>
              </a:solidFill>
              <a:latin typeface="Calibri" panose="020F0502020204030204" pitchFamily="34" charset="0"/>
              <a:cs typeface="Calibri" panose="020F0502020204030204" pitchFamily="34" charset="0"/>
            </a:endParaRPr>
          </a:p>
          <a:p>
            <a:pPr defTabSz="914400">
              <a:spcBef>
                <a:spcPct val="0"/>
              </a:spcBef>
              <a:defRPr/>
            </a:pPr>
            <a:r>
              <a:rPr lang="en-US" altLang="en-US" sz="1000" b="0">
                <a:solidFill>
                  <a:prstClr val="black"/>
                </a:solidFill>
                <a:latin typeface="Calibri" panose="020F0502020204030204" pitchFamily="34" charset="0"/>
                <a:cs typeface="Arial" pitchFamily="34" charset="0"/>
              </a:rPr>
              <a:t>Analysis by Injury Epidemiology and Surveillance Unit</a:t>
            </a:r>
            <a:endParaRPr lang="en-US" sz="1000" b="0">
              <a:latin typeface="Calibri" panose="020F0502020204030204" pitchFamily="34" charset="0"/>
            </a:endParaRPr>
          </a:p>
          <a:p>
            <a:endParaRPr lang="en-US"/>
          </a:p>
        </p:txBody>
      </p:sp>
      <p:sp>
        <p:nvSpPr>
          <p:cNvPr id="8" name="TextBox 7">
            <a:extLst>
              <a:ext uri="{FF2B5EF4-FFF2-40B4-BE49-F238E27FC236}">
                <a16:creationId xmlns:a16="http://schemas.microsoft.com/office/drawing/2014/main" id="{D79D5A23-F3E9-4F9C-B919-279CE7769174}"/>
              </a:ext>
            </a:extLst>
          </p:cNvPr>
          <p:cNvSpPr txBox="1"/>
          <p:nvPr/>
        </p:nvSpPr>
        <p:spPr>
          <a:xfrm>
            <a:off x="1133479" y="1616152"/>
            <a:ext cx="6971432" cy="707886"/>
          </a:xfrm>
          <a:prstGeom prst="rect">
            <a:avLst/>
          </a:prstGeom>
          <a:noFill/>
        </p:spPr>
        <p:txBody>
          <a:bodyPr wrap="square" lIns="91440" tIns="45720" rIns="91440" bIns="45720" rtlCol="0" anchor="t">
            <a:spAutoFit/>
          </a:bodyPr>
          <a:lstStyle/>
          <a:p>
            <a:pPr algn="ctr"/>
            <a:r>
              <a:rPr lang="en-US" sz="2000" b="1">
                <a:latin typeface="Calibri"/>
                <a:cs typeface="Calibri"/>
              </a:rPr>
              <a:t>Only 8% of jails in NC provide medication-assisted treatment (MAT)</a:t>
            </a:r>
            <a:endParaRPr lang="en-US" sz="2000"/>
          </a:p>
        </p:txBody>
      </p:sp>
      <mc:AlternateContent xmlns:mc="http://schemas.openxmlformats.org/markup-compatibility/2006" xmlns:cx4="http://schemas.microsoft.com/office/drawing/2016/5/10/chartex">
        <mc:Choice Requires="cx4">
          <p:graphicFrame>
            <p:nvGraphicFramePr>
              <p:cNvPr id="12" name="Chart 11">
                <a:extLst>
                  <a:ext uri="{FF2B5EF4-FFF2-40B4-BE49-F238E27FC236}">
                    <a16:creationId xmlns:a16="http://schemas.microsoft.com/office/drawing/2014/main" id="{D532A6E5-DE91-473C-9C26-DEA84E3BC496}"/>
                  </a:ext>
                </a:extLst>
              </p:cNvPr>
              <p:cNvGraphicFramePr/>
              <p:nvPr>
                <p:extLst>
                  <p:ext uri="{D42A27DB-BD31-4B8C-83A1-F6EECF244321}">
                    <p14:modId xmlns:p14="http://schemas.microsoft.com/office/powerpoint/2010/main" val="2915425525"/>
                  </p:ext>
                </p:extLst>
              </p:nvPr>
            </p:nvGraphicFramePr>
            <p:xfrm>
              <a:off x="668138" y="1895912"/>
              <a:ext cx="8551363" cy="4151387"/>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12" name="Chart 11">
                <a:extLst>
                  <a:ext uri="{FF2B5EF4-FFF2-40B4-BE49-F238E27FC236}">
                    <a16:creationId xmlns:a16="http://schemas.microsoft.com/office/drawing/2014/main" id="{D532A6E5-DE91-473C-9C26-DEA84E3BC496}"/>
                  </a:ext>
                </a:extLst>
              </p:cNvPr>
              <p:cNvPicPr>
                <a:picLocks noGrp="1" noRot="1" noChangeAspect="1" noMove="1" noResize="1" noEditPoints="1" noAdjustHandles="1" noChangeArrowheads="1" noChangeShapeType="1"/>
              </p:cNvPicPr>
              <p:nvPr/>
            </p:nvPicPr>
            <p:blipFill>
              <a:blip r:embed="rId4"/>
              <a:stretch>
                <a:fillRect/>
              </a:stretch>
            </p:blipFill>
            <p:spPr>
              <a:xfrm>
                <a:off x="668138" y="1895912"/>
                <a:ext cx="8551363" cy="4151387"/>
              </a:xfrm>
              <a:prstGeom prst="rect">
                <a:avLst/>
              </a:prstGeom>
            </p:spPr>
          </p:pic>
        </mc:Fallback>
      </mc:AlternateContent>
    </p:spTree>
    <p:extLst>
      <p:ext uri="{BB962C8B-B14F-4D97-AF65-F5344CB8AC3E}">
        <p14:creationId xmlns:p14="http://schemas.microsoft.com/office/powerpoint/2010/main" val="15620633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C42D7-201F-4301-8732-42232A547BBE}"/>
              </a:ext>
            </a:extLst>
          </p:cNvPr>
          <p:cNvSpPr>
            <a:spLocks noGrp="1"/>
          </p:cNvSpPr>
          <p:nvPr>
            <p:ph type="title"/>
          </p:nvPr>
        </p:nvSpPr>
        <p:spPr>
          <a:xfrm>
            <a:off x="1028700" y="187402"/>
            <a:ext cx="8077200" cy="1485900"/>
          </a:xfrm>
        </p:spPr>
        <p:txBody>
          <a:bodyPr>
            <a:normAutofit fontScale="90000"/>
          </a:bodyPr>
          <a:lstStyle/>
          <a:p>
            <a:r>
              <a:rPr lang="en-US">
                <a:cs typeface="Calibri Light"/>
              </a:rPr>
              <a:t>Drug overdose trends by race/ethnicity groups show similar disparities with Fentanyl</a:t>
            </a:r>
            <a:endParaRPr lang="en-US"/>
          </a:p>
        </p:txBody>
      </p:sp>
      <p:sp>
        <p:nvSpPr>
          <p:cNvPr id="5" name="TextBox 4">
            <a:extLst>
              <a:ext uri="{FF2B5EF4-FFF2-40B4-BE49-F238E27FC236}">
                <a16:creationId xmlns:a16="http://schemas.microsoft.com/office/drawing/2014/main" id="{BF502C5C-1DAE-4CCA-A302-D7AADE270191}"/>
              </a:ext>
            </a:extLst>
          </p:cNvPr>
          <p:cNvSpPr txBox="1"/>
          <p:nvPr/>
        </p:nvSpPr>
        <p:spPr>
          <a:xfrm>
            <a:off x="500701" y="6350169"/>
            <a:ext cx="9855410" cy="369332"/>
          </a:xfrm>
          <a:prstGeom prst="rect">
            <a:avLst/>
          </a:prstGeom>
          <a:noFill/>
          <a:ln w="3175">
            <a:noFill/>
          </a:ln>
        </p:spPr>
        <p:txBody>
          <a:bodyPr wrap="square" rtlCol="0">
            <a:spAutoFit/>
          </a:bodyPr>
          <a:lstStyle/>
          <a:p>
            <a:r>
              <a:rPr lang="en-US" sz="900">
                <a:highlight>
                  <a:srgbClr val="FFFF00"/>
                </a:highlight>
                <a:latin typeface="Calibri" panose="020F0502020204030204" pitchFamily="34" charset="0"/>
              </a:rPr>
              <a:t>Source: NC State Center for Health Statistics, Vital Statistics-Deaths, ICD10 coded data- all intent medication/drug overdoses </a:t>
            </a:r>
          </a:p>
          <a:p>
            <a:r>
              <a:rPr lang="en-US" sz="900">
                <a:highlight>
                  <a:srgbClr val="FFFF00"/>
                </a:highlight>
                <a:latin typeface="Calibri" panose="020F0502020204030204" pitchFamily="34" charset="0"/>
              </a:rPr>
              <a:t>Detailed technical notes on all metrics available from NC DHHS</a:t>
            </a:r>
          </a:p>
        </p:txBody>
      </p:sp>
      <p:pic>
        <p:nvPicPr>
          <p:cNvPr id="4" name="Picture 5" descr="Drug OD race_percent.png">
            <a:extLst>
              <a:ext uri="{FF2B5EF4-FFF2-40B4-BE49-F238E27FC236}">
                <a16:creationId xmlns:a16="http://schemas.microsoft.com/office/drawing/2014/main" id="{216B56D1-2057-4047-AADA-41ED2F15902E}"/>
              </a:ext>
            </a:extLst>
          </p:cNvPr>
          <p:cNvPicPr>
            <a:picLocks noChangeAspect="1"/>
          </p:cNvPicPr>
          <p:nvPr/>
        </p:nvPicPr>
        <p:blipFill>
          <a:blip r:embed="rId3"/>
          <a:stretch>
            <a:fillRect/>
          </a:stretch>
        </p:blipFill>
        <p:spPr>
          <a:xfrm>
            <a:off x="612476" y="2054282"/>
            <a:ext cx="8177840" cy="3899624"/>
          </a:xfrm>
          <a:prstGeom prst="rect">
            <a:avLst/>
          </a:prstGeom>
        </p:spPr>
      </p:pic>
    </p:spTree>
    <p:extLst>
      <p:ext uri="{BB962C8B-B14F-4D97-AF65-F5344CB8AC3E}">
        <p14:creationId xmlns:p14="http://schemas.microsoft.com/office/powerpoint/2010/main" val="136574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01200-C905-4015-A381-7DDBA56C2158}"/>
              </a:ext>
            </a:extLst>
          </p:cNvPr>
          <p:cNvSpPr>
            <a:spLocks noGrp="1"/>
          </p:cNvSpPr>
          <p:nvPr>
            <p:ph type="title"/>
          </p:nvPr>
        </p:nvSpPr>
        <p:spPr>
          <a:xfrm>
            <a:off x="860749" y="191277"/>
            <a:ext cx="8038443" cy="943961"/>
          </a:xfrm>
        </p:spPr>
        <p:txBody>
          <a:bodyPr>
            <a:normAutofit fontScale="90000"/>
          </a:bodyPr>
          <a:lstStyle/>
          <a:p>
            <a:r>
              <a:rPr lang="en-US">
                <a:cs typeface="Calibri Light"/>
              </a:rPr>
              <a:t>We saw a resurgence of opioid overdoses during COVID19</a:t>
            </a:r>
            <a:endParaRPr lang="en-US"/>
          </a:p>
        </p:txBody>
      </p:sp>
      <p:sp>
        <p:nvSpPr>
          <p:cNvPr id="6" name="TextBox 5">
            <a:extLst>
              <a:ext uri="{FF2B5EF4-FFF2-40B4-BE49-F238E27FC236}">
                <a16:creationId xmlns:a16="http://schemas.microsoft.com/office/drawing/2014/main" id="{10DEA7C4-E184-4E6D-82AD-CE59A101AB66}"/>
              </a:ext>
            </a:extLst>
          </p:cNvPr>
          <p:cNvSpPr txBox="1"/>
          <p:nvPr/>
        </p:nvSpPr>
        <p:spPr>
          <a:xfrm>
            <a:off x="566016"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*Data are preliminary and subject to change</a:t>
            </a:r>
          </a:p>
          <a:p>
            <a:r>
              <a:rPr lang="en-US" sz="900">
                <a:latin typeface="Calibri" panose="020F0502020204030204" pitchFamily="34" charset="0"/>
              </a:rPr>
              <a:t>Source: NC Division of Public Health, Epidemiology Section, NC DETECT, 2012-2021</a:t>
            </a:r>
          </a:p>
          <a:p>
            <a:r>
              <a:rPr lang="en-US" sz="900">
                <a:latin typeface="Calibri" panose="020F0502020204030204" pitchFamily="34" charset="0"/>
              </a:rPr>
              <a:t>Detailed technical notes on all metrics available from NC DHHS</a:t>
            </a:r>
          </a:p>
        </p:txBody>
      </p:sp>
      <p:pic>
        <p:nvPicPr>
          <p:cNvPr id="9" name="Picture 9">
            <a:extLst>
              <a:ext uri="{FF2B5EF4-FFF2-40B4-BE49-F238E27FC236}">
                <a16:creationId xmlns:a16="http://schemas.microsoft.com/office/drawing/2014/main" id="{D90ACDA1-9041-473D-B641-2B0C47034229}"/>
              </a:ext>
            </a:extLst>
          </p:cNvPr>
          <p:cNvPicPr>
            <a:picLocks noChangeAspect="1"/>
          </p:cNvPicPr>
          <p:nvPr/>
        </p:nvPicPr>
        <p:blipFill>
          <a:blip r:embed="rId3"/>
          <a:stretch>
            <a:fillRect/>
          </a:stretch>
        </p:blipFill>
        <p:spPr>
          <a:xfrm>
            <a:off x="1014227" y="1533379"/>
            <a:ext cx="6875967" cy="4569879"/>
          </a:xfrm>
          <a:prstGeom prst="rect">
            <a:avLst/>
          </a:prstGeom>
        </p:spPr>
      </p:pic>
    </p:spTree>
    <p:extLst>
      <p:ext uri="{BB962C8B-B14F-4D97-AF65-F5344CB8AC3E}">
        <p14:creationId xmlns:p14="http://schemas.microsoft.com/office/powerpoint/2010/main" val="2162144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E1CA948-78FE-497F-B644-ED6A7777C097}"/>
              </a:ext>
            </a:extLst>
          </p:cNvPr>
          <p:cNvSpPr/>
          <p:nvPr/>
        </p:nvSpPr>
        <p:spPr>
          <a:xfrm flipH="1">
            <a:off x="7062302" y="1383084"/>
            <a:ext cx="1947733" cy="3787030"/>
          </a:xfrm>
          <a:prstGeom prst="rect">
            <a:avLst/>
          </a:prstGeom>
          <a:solidFill>
            <a:schemeClr val="bg2">
              <a:lumMod val="9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3D231A44-6E96-41FC-9A72-4D395E4A75F9}"/>
              </a:ext>
            </a:extLst>
          </p:cNvPr>
          <p:cNvSpPr>
            <a:spLocks noGrp="1"/>
          </p:cNvSpPr>
          <p:nvPr>
            <p:ph type="title"/>
          </p:nvPr>
        </p:nvSpPr>
        <p:spPr>
          <a:xfrm>
            <a:off x="891902" y="465609"/>
            <a:ext cx="7953606" cy="1485900"/>
          </a:xfrm>
        </p:spPr>
        <p:txBody>
          <a:bodyPr/>
          <a:lstStyle/>
          <a:p>
            <a:r>
              <a:rPr lang="en-US">
                <a:cs typeface="Calibri Light"/>
              </a:rPr>
              <a:t>Fatal opioid overdoses increased during COVID19 as well</a:t>
            </a:r>
            <a:endParaRPr lang="en-US"/>
          </a:p>
        </p:txBody>
      </p:sp>
      <p:sp>
        <p:nvSpPr>
          <p:cNvPr id="7" name="TextBox 6">
            <a:extLst>
              <a:ext uri="{FF2B5EF4-FFF2-40B4-BE49-F238E27FC236}">
                <a16:creationId xmlns:a16="http://schemas.microsoft.com/office/drawing/2014/main" id="{6C29415C-1EC0-41CD-B095-5BA4B73CCCDD}"/>
              </a:ext>
            </a:extLst>
          </p:cNvPr>
          <p:cNvSpPr txBox="1"/>
          <p:nvPr/>
        </p:nvSpPr>
        <p:spPr>
          <a:xfrm>
            <a:off x="575346" y="6350169"/>
            <a:ext cx="9855410" cy="507831"/>
          </a:xfrm>
          <a:prstGeom prst="rect">
            <a:avLst/>
          </a:prstGeom>
          <a:noFill/>
          <a:ln w="3175">
            <a:noFill/>
          </a:ln>
        </p:spPr>
        <p:txBody>
          <a:bodyPr wrap="square" rtlCol="0">
            <a:spAutoFit/>
          </a:bodyPr>
          <a:lstStyle/>
          <a:p>
            <a:r>
              <a:rPr lang="en-US" sz="900">
                <a:solidFill>
                  <a:srgbClr val="000000"/>
                </a:solidFill>
                <a:latin typeface="Calibri" panose="020F0502020204030204" pitchFamily="34" charset="0"/>
              </a:rPr>
              <a:t>*Data are preliminary and subject to change; ^Expected value based on 2013-2016 trend</a:t>
            </a:r>
          </a:p>
          <a:p>
            <a:r>
              <a:rPr lang="en-US" sz="900">
                <a:latin typeface="Calibri" panose="020F0502020204030204" pitchFamily="34" charset="0"/>
              </a:rPr>
              <a:t>Source: NC State Center for Health Statistics, Vital Statistics-Deaths, ICD10 coded data- unintentional opioid overdoses, </a:t>
            </a:r>
          </a:p>
          <a:p>
            <a:r>
              <a:rPr lang="en-US" sz="900">
                <a:latin typeface="Calibri" panose="020F0502020204030204" pitchFamily="34" charset="0"/>
              </a:rPr>
              <a:t>includes NC Resident deaths occurring out of state, 1999-2020 Q2; Detailed technical notes on all metrics available from NC DHHS</a:t>
            </a:r>
          </a:p>
        </p:txBody>
      </p:sp>
      <p:graphicFrame>
        <p:nvGraphicFramePr>
          <p:cNvPr id="8" name="Chart 7">
            <a:extLst>
              <a:ext uri="{FF2B5EF4-FFF2-40B4-BE49-F238E27FC236}">
                <a16:creationId xmlns:a16="http://schemas.microsoft.com/office/drawing/2014/main" id="{5E0AE7B9-0465-451E-B8E4-0FF21C5ACBE8}"/>
              </a:ext>
            </a:extLst>
          </p:cNvPr>
          <p:cNvGraphicFramePr>
            <a:graphicFrameLocks/>
          </p:cNvGraphicFramePr>
          <p:nvPr>
            <p:extLst>
              <p:ext uri="{D42A27DB-BD31-4B8C-83A1-F6EECF244321}">
                <p14:modId xmlns:p14="http://schemas.microsoft.com/office/powerpoint/2010/main" val="3952382244"/>
              </p:ext>
            </p:extLst>
          </p:nvPr>
        </p:nvGraphicFramePr>
        <p:xfrm>
          <a:off x="131234" y="2171699"/>
          <a:ext cx="8564898" cy="407908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4F8137FF-8246-4489-A685-81A147DC4B11}"/>
              </a:ext>
            </a:extLst>
          </p:cNvPr>
          <p:cNvSpPr txBox="1">
            <a:spLocks noChangeArrowheads="1"/>
          </p:cNvSpPr>
          <p:nvPr/>
        </p:nvSpPr>
        <p:spPr bwMode="auto">
          <a:xfrm>
            <a:off x="7957590" y="2373510"/>
            <a:ext cx="1186410" cy="338522"/>
          </a:xfrm>
          <a:prstGeom prst="rect">
            <a:avLst/>
          </a:prstGeom>
          <a:noFill/>
          <a:ln>
            <a:noFill/>
          </a:ln>
          <a:extLst>
            <a:ext uri="{909E8E84-426E-40dd-AFC4-6F175D3DCCD1}">
              <a14:hiddenFill xmlns="" xmlns:lc="http://schemas.openxmlformats.org/drawingml/2006/lockedCanvas" xmlns:a14="http://schemas.microsoft.com/office/drawing/2010/main" xmlns:cdr="http://schemas.openxmlformats.org/drawingml/2006/chartDrawing" xmlns:c="http://schemas.openxmlformats.org/drawingml/2006/chart">
                <a:solidFill>
                  <a:srgbClr val="FFFFFF"/>
                </a:solidFill>
              </a14:hiddenFill>
            </a:ext>
            <a:ext uri="{91240B29-F687-4f45-9708-019B960494DF}">
              <a14:hiddenLine xmlns="" xmlns:lc="http://schemas.openxmlformats.org/drawingml/2006/lockedCanvas" xmlns:a14="http://schemas.microsoft.com/office/drawing/2010/main" xmlns:cdr="http://schemas.openxmlformats.org/drawingml/2006/chartDrawing" xmlns:c="http://schemas.openxmlformats.org/drawingml/2006/chart" w="9525">
                <a:solidFill>
                  <a:srgbClr val="000000"/>
                </a:solidFill>
                <a:miter lim="800000"/>
                <a:headEnd/>
                <a:tailEnd/>
              </a14:hiddenLine>
            </a:ext>
          </a:ex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eaLnBrk="1" hangingPunct="1">
              <a:spcBef>
                <a:spcPct val="0"/>
              </a:spcBef>
              <a:buFontTx/>
              <a:buNone/>
            </a:pPr>
            <a:r>
              <a:rPr lang="en-US" altLang="en-US" sz="1600" b="1">
                <a:latin typeface="Gotham Bold" panose="02000604030000020004" pitchFamily="2" charset="0"/>
              </a:rPr>
              <a:t>Expected^</a:t>
            </a:r>
          </a:p>
        </p:txBody>
      </p:sp>
      <p:sp>
        <p:nvSpPr>
          <p:cNvPr id="10" name="TextBox 5">
            <a:extLst>
              <a:ext uri="{FF2B5EF4-FFF2-40B4-BE49-F238E27FC236}">
                <a16:creationId xmlns:a16="http://schemas.microsoft.com/office/drawing/2014/main" id="{641EB40D-2F2D-41E0-9440-E41521C41A9C}"/>
              </a:ext>
            </a:extLst>
          </p:cNvPr>
          <p:cNvSpPr txBox="1">
            <a:spLocks noChangeArrowheads="1"/>
          </p:cNvSpPr>
          <p:nvPr/>
        </p:nvSpPr>
        <p:spPr bwMode="auto">
          <a:xfrm>
            <a:off x="8145544" y="3284486"/>
            <a:ext cx="699964" cy="338554"/>
          </a:xfrm>
          <a:prstGeom prst="rect">
            <a:avLst/>
          </a:prstGeom>
          <a:noFill/>
          <a:ln>
            <a:noFill/>
          </a:ln>
          <a:extLst>
            <a:ext uri="{909E8E84-426E-40dd-AFC4-6F175D3DCCD1}">
              <a14:hiddenFill xmlns="" xmlns:lc="http://schemas.openxmlformats.org/drawingml/2006/lockedCanvas" xmlns:a14="http://schemas.microsoft.com/office/drawing/2010/main" xmlns:cdr="http://schemas.openxmlformats.org/drawingml/2006/chartDrawing" xmlns:c="http://schemas.openxmlformats.org/drawingml/2006/chart">
                <a:solidFill>
                  <a:srgbClr val="FFFFFF"/>
                </a:solidFill>
              </a14:hiddenFill>
            </a:ext>
            <a:ext uri="{91240B29-F687-4f45-9708-019B960494DF}">
              <a14:hiddenLine xmlns="" xmlns:lc="http://schemas.openxmlformats.org/drawingml/2006/lockedCanvas" xmlns:a14="http://schemas.microsoft.com/office/drawing/2010/main" xmlns:cdr="http://schemas.openxmlformats.org/drawingml/2006/chartDrawing" xmlns:c="http://schemas.openxmlformats.org/drawingml/2006/chart" w="9525">
                <a:solidFill>
                  <a:srgbClr val="000000"/>
                </a:solidFill>
                <a:miter lim="800000"/>
                <a:headEnd/>
                <a:tailEnd/>
              </a14:hiddenLine>
            </a:ext>
          </a:ex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eaLnBrk="1" hangingPunct="1">
              <a:spcBef>
                <a:spcPct val="0"/>
              </a:spcBef>
              <a:buFontTx/>
              <a:buNone/>
            </a:pPr>
            <a:r>
              <a:rPr lang="en-US" altLang="en-US" sz="1600" b="1">
                <a:solidFill>
                  <a:srgbClr val="874447"/>
                </a:solidFill>
                <a:latin typeface="Gotham Bold" panose="02000604030000020004" pitchFamily="2" charset="0"/>
              </a:rPr>
              <a:t>Goal</a:t>
            </a:r>
          </a:p>
        </p:txBody>
      </p:sp>
    </p:spTree>
    <p:extLst>
      <p:ext uri="{BB962C8B-B14F-4D97-AF65-F5344CB8AC3E}">
        <p14:creationId xmlns:p14="http://schemas.microsoft.com/office/powerpoint/2010/main" val="2167030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E589-0E9B-4D03-8807-7AB78EADCE13}"/>
              </a:ext>
            </a:extLst>
          </p:cNvPr>
          <p:cNvSpPr>
            <a:spLocks noGrp="1"/>
          </p:cNvSpPr>
          <p:nvPr>
            <p:ph type="title"/>
          </p:nvPr>
        </p:nvSpPr>
        <p:spPr>
          <a:xfrm>
            <a:off x="971550" y="234176"/>
            <a:ext cx="7200900" cy="1364620"/>
          </a:xfrm>
        </p:spPr>
        <p:txBody>
          <a:bodyPr>
            <a:normAutofit/>
          </a:bodyPr>
          <a:lstStyle/>
          <a:p>
            <a:r>
              <a:rPr lang="en-US"/>
              <a:t>Overdoses involving opioids and stimulants are increasing</a:t>
            </a:r>
            <a:endParaRPr lang="en-US">
              <a:cs typeface="Calibri Light"/>
            </a:endParaRPr>
          </a:p>
        </p:txBody>
      </p:sp>
      <p:sp>
        <p:nvSpPr>
          <p:cNvPr id="7" name="TextBox 6">
            <a:extLst>
              <a:ext uri="{FF2B5EF4-FFF2-40B4-BE49-F238E27FC236}">
                <a16:creationId xmlns:a16="http://schemas.microsoft.com/office/drawing/2014/main" id="{467CD748-FF00-4263-9129-AAADF8AEFC6A}"/>
              </a:ext>
            </a:extLst>
          </p:cNvPr>
          <p:cNvSpPr txBox="1"/>
          <p:nvPr/>
        </p:nvSpPr>
        <p:spPr>
          <a:xfrm>
            <a:off x="589601" y="5929496"/>
            <a:ext cx="9855410" cy="861774"/>
          </a:xfrm>
          <a:prstGeom prst="rect">
            <a:avLst/>
          </a:prstGeom>
          <a:noFill/>
          <a:ln w="3175">
            <a:noFill/>
          </a:ln>
        </p:spPr>
        <p:txBody>
          <a:bodyPr wrap="square" rtlCol="0">
            <a:spAutoFit/>
          </a:bodyPr>
          <a:lstStyle/>
          <a:p>
            <a:pPr>
              <a:spcBef>
                <a:spcPct val="0"/>
              </a:spcBef>
            </a:pPr>
            <a:r>
              <a:rPr kumimoji="0" lang="en-US" sz="14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a:t>
            </a: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Heroin and/or Other Synthetic Narcotics (mainly illicitly manufactured fentanyl and fentanyl analogues); </a:t>
            </a:r>
            <a:r>
              <a:rPr lang="el-GR" sz="1100" b="1">
                <a:latin typeface="Calibri" panose="020F0502020204030204" pitchFamily="34" charset="0"/>
                <a:cs typeface="Calibri" panose="020F0502020204030204" pitchFamily="34" charset="0"/>
              </a:rPr>
              <a:t>ᵜ</a:t>
            </a:r>
            <a:r>
              <a:rPr lang="en-US" sz="900" dirty="0">
                <a:latin typeface="Calibri" panose="020F0502020204030204" pitchFamily="34" charset="0"/>
                <a:cs typeface="Calibri" panose="020F0502020204030204" pitchFamily="34" charset="0"/>
              </a:rPr>
              <a:t>Commonly Prescribed Opioid Medications</a:t>
            </a:r>
            <a:endParaRPr kumimoji="0" lang="en-US" sz="900" i="0" u="none" strike="noStrike" kern="1200" cap="none" spc="0" normalizeH="0" baseline="0" noProof="0" dirty="0">
              <a:ln>
                <a:noFill/>
              </a:ln>
              <a:effectLst/>
              <a:uLnTx/>
              <a:uFillTx/>
              <a:latin typeface="Calibri" panose="020F0502020204030204" pitchFamily="34" charset="0"/>
              <a:ea typeface="+mn-ea"/>
              <a:cs typeface="+mn-cs"/>
            </a:endParaRPr>
          </a:p>
          <a:p>
            <a:pPr marL="0" indent="0">
              <a:spcBef>
                <a:spcPct val="0"/>
              </a:spcBef>
              <a:buNone/>
            </a:pPr>
            <a:r>
              <a:rPr lang="en-US" altLang="en-US" sz="900" b="0" dirty="0">
                <a:latin typeface="Calibri" panose="020F0502020204030204" pitchFamily="34" charset="0"/>
              </a:rPr>
              <a:t> </a:t>
            </a:r>
          </a:p>
          <a:p>
            <a:pPr marL="0" indent="0">
              <a:spcBef>
                <a:spcPct val="0"/>
              </a:spcBef>
              <a:buNone/>
            </a:pPr>
            <a:r>
              <a:rPr lang="en-US" altLang="en-US" sz="900" dirty="0">
                <a:latin typeface="Calibri" panose="020F0502020204030204" pitchFamily="34" charset="0"/>
              </a:rPr>
              <a:t>Source: </a:t>
            </a:r>
            <a:r>
              <a:rPr lang="en-US" sz="900" b="0" dirty="0">
                <a:latin typeface="Calibri" panose="020F0502020204030204" pitchFamily="34" charset="0"/>
              </a:rPr>
              <a:t>Deaths-N.C. State Center for Health Statistics, Vital Statistics, 1999-2019; limited to N.C. residents</a:t>
            </a:r>
          </a:p>
          <a:p>
            <a:pPr marL="0" indent="0">
              <a:spcBef>
                <a:spcPct val="0"/>
              </a:spcBef>
              <a:buNone/>
            </a:pPr>
            <a:r>
              <a:rPr lang="en-US" sz="900" b="0" dirty="0">
                <a:latin typeface="Calibri" panose="020F0502020204030204" pitchFamily="34" charset="0"/>
              </a:rPr>
              <a:t> </a:t>
            </a:r>
            <a:r>
              <a:rPr lang="en-US" altLang="en-US" sz="900" b="0" dirty="0">
                <a:latin typeface="Calibri" panose="020F0502020204030204" pitchFamily="34" charset="0"/>
              </a:rPr>
              <a:t>These counts are not mutually exclusive;  If the death involved multiple substances it can be counted on multiple lines </a:t>
            </a:r>
          </a:p>
          <a:p>
            <a:pPr marL="0" indent="0">
              <a:spcBef>
                <a:spcPct val="0"/>
              </a:spcBef>
              <a:buNone/>
            </a:pPr>
            <a:r>
              <a:rPr lang="en-US" sz="900" dirty="0">
                <a:latin typeface="Calibri" panose="020F0502020204030204" pitchFamily="34" charset="0"/>
              </a:rPr>
              <a:t>Detailed technical notes on all metrics available from NC DHHS</a:t>
            </a:r>
            <a:endParaRPr lang="en-US" altLang="en-US" sz="900" b="0" dirty="0">
              <a:latin typeface="Calibri" panose="020F0502020204030204" pitchFamily="34" charset="0"/>
            </a:endParaRPr>
          </a:p>
        </p:txBody>
      </p:sp>
      <p:graphicFrame>
        <p:nvGraphicFramePr>
          <p:cNvPr id="11" name="Content Placeholder 6">
            <a:extLst>
              <a:ext uri="{FF2B5EF4-FFF2-40B4-BE49-F238E27FC236}">
                <a16:creationId xmlns:a16="http://schemas.microsoft.com/office/drawing/2014/main" id="{AB5A52AD-85A9-4628-872D-F12D52C2B485}"/>
              </a:ext>
            </a:extLst>
          </p:cNvPr>
          <p:cNvGraphicFramePr>
            <a:graphicFrameLocks/>
          </p:cNvGraphicFramePr>
          <p:nvPr>
            <p:extLst>
              <p:ext uri="{D42A27DB-BD31-4B8C-83A1-F6EECF244321}">
                <p14:modId xmlns:p14="http://schemas.microsoft.com/office/powerpoint/2010/main" val="2319250708"/>
              </p:ext>
            </p:extLst>
          </p:nvPr>
        </p:nvGraphicFramePr>
        <p:xfrm>
          <a:off x="500700" y="1895945"/>
          <a:ext cx="8986199" cy="39841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3565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6B7BFBD-C488-4B5B-ABE5-8256F3FFB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9143999"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761970"/>
            <a:endParaRPr lang="en-US" sz="1500">
              <a:solidFill>
                <a:prstClr val="white"/>
              </a:solidFill>
              <a:latin typeface="Franklin Gothic Book" panose="020B0503020102020204"/>
            </a:endParaRPr>
          </a:p>
        </p:txBody>
      </p:sp>
      <p:sp>
        <p:nvSpPr>
          <p:cNvPr id="10" name="Freeform 6">
            <a:extLst>
              <a:ext uri="{FF2B5EF4-FFF2-40B4-BE49-F238E27FC236}">
                <a16:creationId xmlns:a16="http://schemas.microsoft.com/office/drawing/2014/main" id="{2BA7674F-A261-445A-AE3A-A0AA30620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03464" y="626654"/>
            <a:ext cx="2456751"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lumMod val="75000"/>
            </a:schemeClr>
          </a:solidFill>
          <a:ln w="0">
            <a:noFill/>
            <a:prstDash val="solid"/>
            <a:round/>
            <a:headEnd/>
            <a:tailEnd/>
          </a:ln>
        </p:spPr>
      </p:sp>
      <p:sp useBgFill="1">
        <p:nvSpPr>
          <p:cNvPr id="12" name="Rectangle 11">
            <a:extLst>
              <a:ext uri="{FF2B5EF4-FFF2-40B4-BE49-F238E27FC236}">
                <a16:creationId xmlns:a16="http://schemas.microsoft.com/office/drawing/2014/main" id="{BA53A58C-A067-4B87-B48C-CB90C1FA0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473" y="1010266"/>
            <a:ext cx="8336527" cy="5847734"/>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defTabSz="761970"/>
            <a:endParaRPr lang="en-US" sz="1500">
              <a:solidFill>
                <a:prstClr val="white"/>
              </a:solidFill>
              <a:latin typeface="Franklin Gothic Book" panose="020B0503020102020204"/>
            </a:endParaRPr>
          </a:p>
        </p:txBody>
      </p:sp>
      <p:sp>
        <p:nvSpPr>
          <p:cNvPr id="3" name="Subtitle 2">
            <a:extLst>
              <a:ext uri="{FF2B5EF4-FFF2-40B4-BE49-F238E27FC236}">
                <a16:creationId xmlns:a16="http://schemas.microsoft.com/office/drawing/2014/main" id="{7FE75876-3F40-433E-BE93-2B083176D705}"/>
              </a:ext>
            </a:extLst>
          </p:cNvPr>
          <p:cNvSpPr>
            <a:spLocks noGrp="1"/>
          </p:cNvSpPr>
          <p:nvPr>
            <p:ph type="subTitle" idx="1"/>
          </p:nvPr>
        </p:nvSpPr>
        <p:spPr>
          <a:xfrm>
            <a:off x="1304474" y="6026580"/>
            <a:ext cx="7342523" cy="641479"/>
          </a:xfrm>
        </p:spPr>
        <p:txBody>
          <a:bodyPr>
            <a:noAutofit/>
          </a:bodyPr>
          <a:lstStyle/>
          <a:p>
            <a:pPr algn="l">
              <a:spcAft>
                <a:spcPts val="500"/>
              </a:spcAft>
            </a:pPr>
            <a:r>
              <a:rPr lang="en-US" sz="2333">
                <a:solidFill>
                  <a:schemeClr val="tx2"/>
                </a:solidFill>
              </a:rPr>
              <a:t>Updates and Opportunities                               </a:t>
            </a:r>
            <a:r>
              <a:rPr lang="en-US" sz="2333" b="1">
                <a:solidFill>
                  <a:schemeClr val="tx2"/>
                </a:solidFill>
              </a:rPr>
              <a:t>Version 3.0</a:t>
            </a:r>
          </a:p>
        </p:txBody>
      </p:sp>
      <p:sp>
        <p:nvSpPr>
          <p:cNvPr id="2" name="Title 1">
            <a:extLst>
              <a:ext uri="{FF2B5EF4-FFF2-40B4-BE49-F238E27FC236}">
                <a16:creationId xmlns:a16="http://schemas.microsoft.com/office/drawing/2014/main" id="{1F4BCC9C-DF42-4DBC-880A-CDFACDB03C8B}"/>
              </a:ext>
            </a:extLst>
          </p:cNvPr>
          <p:cNvSpPr>
            <a:spLocks noGrp="1"/>
          </p:cNvSpPr>
          <p:nvPr>
            <p:ph type="ctrTitle"/>
          </p:nvPr>
        </p:nvSpPr>
        <p:spPr>
          <a:xfrm>
            <a:off x="1290074" y="1653731"/>
            <a:ext cx="6082938" cy="3935906"/>
          </a:xfrm>
        </p:spPr>
        <p:txBody>
          <a:bodyPr anchor="t">
            <a:normAutofit fontScale="90000"/>
          </a:bodyPr>
          <a:lstStyle/>
          <a:p>
            <a:pPr algn="l"/>
            <a:r>
              <a:rPr lang="en-US" sz="7083" dirty="0"/>
              <a:t>North Carolina’s Opioid and Substance use Action Plan</a:t>
            </a:r>
          </a:p>
        </p:txBody>
      </p:sp>
    </p:spTree>
    <p:extLst>
      <p:ext uri="{BB962C8B-B14F-4D97-AF65-F5344CB8AC3E}">
        <p14:creationId xmlns:p14="http://schemas.microsoft.com/office/powerpoint/2010/main" val="13398963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Crop">
  <a:themeElements>
    <a:clrScheme name="OAP 1">
      <a:dk1>
        <a:sysClr val="windowText" lastClr="000000"/>
      </a:dk1>
      <a:lt1>
        <a:sysClr val="window" lastClr="FFFFFF"/>
      </a:lt1>
      <a:dk2>
        <a:srgbClr val="1A2E40"/>
      </a:dk2>
      <a:lt2>
        <a:srgbClr val="FFFFFF"/>
      </a:lt2>
      <a:accent1>
        <a:srgbClr val="69A1AB"/>
      </a:accent1>
      <a:accent2>
        <a:srgbClr val="F2C418"/>
      </a:accent2>
      <a:accent3>
        <a:srgbClr val="87492C"/>
      </a:accent3>
      <a:accent4>
        <a:srgbClr val="4A845E"/>
      </a:accent4>
      <a:accent5>
        <a:srgbClr val="DC9528"/>
      </a:accent5>
      <a:accent6>
        <a:srgbClr val="9A5D78"/>
      </a:accent6>
      <a:hlink>
        <a:srgbClr val="77A1AB"/>
      </a:hlink>
      <a:folHlink>
        <a:srgbClr val="9A5D78"/>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000000"/>
    </a:dk1>
    <a:lt1>
      <a:srgbClr val="FFFFFF"/>
    </a:lt1>
    <a:dk2>
      <a:srgbClr val="4A5356"/>
    </a:dk2>
    <a:lt2>
      <a:srgbClr val="FFFFFF"/>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Override>
</file>

<file path=ppt/theme/themeOverride2.xml><?xml version="1.0" encoding="utf-8"?>
<a:themeOverride xmlns:a="http://schemas.openxmlformats.org/drawingml/2006/main">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Custom 2">
    <a:dk1>
      <a:srgbClr val="000000"/>
    </a:dk1>
    <a:lt1>
      <a:srgbClr val="FFFFFF"/>
    </a:lt1>
    <a:dk2>
      <a:srgbClr val="4A5356"/>
    </a:dk2>
    <a:lt2>
      <a:srgbClr val="FFFFFF"/>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FED6FA5FC0414EA7C91FDBECF966BB" ma:contentTypeVersion="9" ma:contentTypeDescription="Create a new document." ma:contentTypeScope="" ma:versionID="aa7732c5992f333054fe6f2166d81ee3">
  <xsd:schema xmlns:xsd="http://www.w3.org/2001/XMLSchema" xmlns:xs="http://www.w3.org/2001/XMLSchema" xmlns:p="http://schemas.microsoft.com/office/2006/metadata/properties" xmlns:ns2="5b25e9c1-1216-4833-bb3a-94f6f4e7c154" xmlns:ns3="ce6eed9f-f157-40eb-93b5-d73ed94bc7b7" targetNamespace="http://schemas.microsoft.com/office/2006/metadata/properties" ma:root="true" ma:fieldsID="866e596ba0ebf2b6149fd4f55a90cbfe" ns2:_="" ns3:_="">
    <xsd:import namespace="5b25e9c1-1216-4833-bb3a-94f6f4e7c154"/>
    <xsd:import namespace="ce6eed9f-f157-40eb-93b5-d73ed94bc7b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25e9c1-1216-4833-bb3a-94f6f4e7c1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6eed9f-f157-40eb-93b5-d73ed94bc7b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ce6eed9f-f157-40eb-93b5-d73ed94bc7b7">
      <UserInfo>
        <DisplayName>Kitlas, Alyssa M</DisplayName>
        <AccountId>30</AccountId>
        <AccountType/>
      </UserInfo>
      <UserInfo>
        <DisplayName>Bordeaux, Margaret D</DisplayName>
        <AccountId>17</AccountId>
        <AccountType/>
      </UserInfo>
      <UserInfo>
        <DisplayName>Smith, Margaret A</DisplayName>
        <AccountId>15</AccountId>
        <AccountType/>
      </UserInfo>
      <UserInfo>
        <DisplayName>Jagroep, Sherani R</DisplayName>
        <AccountId>40</AccountId>
        <AccountType/>
      </UserInfo>
    </SharedWithUsers>
  </documentManagement>
</p:properties>
</file>

<file path=customXml/itemProps1.xml><?xml version="1.0" encoding="utf-8"?>
<ds:datastoreItem xmlns:ds="http://schemas.openxmlformats.org/officeDocument/2006/customXml" ds:itemID="{5BE2C132-36A1-4102-8DDE-67B7608C1AF8}">
  <ds:schemaRefs>
    <ds:schemaRef ds:uri="5b25e9c1-1216-4833-bb3a-94f6f4e7c154"/>
    <ds:schemaRef ds:uri="ce6eed9f-f157-40eb-93b5-d73ed94bc7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50B400EB-E3B4-452C-8886-438D2D83C361}">
  <ds:schemaRefs>
    <ds:schemaRef ds:uri="http://schemas.microsoft.com/sharepoint/v3/contenttype/forms"/>
  </ds:schemaRefs>
</ds:datastoreItem>
</file>

<file path=customXml/itemProps3.xml><?xml version="1.0" encoding="utf-8"?>
<ds:datastoreItem xmlns:ds="http://schemas.openxmlformats.org/officeDocument/2006/customXml" ds:itemID="{C4FEEDDD-6898-496F-9901-AA500B8BD695}">
  <ds:schemaRefs>
    <ds:schemaRef ds:uri="5b25e9c1-1216-4833-bb3a-94f6f4e7c154"/>
    <ds:schemaRef ds:uri="ce6eed9f-f157-40eb-93b5-d73ed94bc7b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27</TotalTime>
  <Words>6873</Words>
  <Application>Microsoft Office PowerPoint</Application>
  <PresentationFormat>On-screen Show (4:3)</PresentationFormat>
  <Paragraphs>522</Paragraphs>
  <Slides>52</Slides>
  <Notes>28</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Franklin Gothic Book</vt:lpstr>
      <vt:lpstr>Gotham Bold</vt:lpstr>
      <vt:lpstr>Wingdings</vt:lpstr>
      <vt:lpstr>Crop</vt:lpstr>
      <vt:lpstr>North Carolina’S  Opioid Action Plan</vt:lpstr>
      <vt:lpstr>Since the launch of the Opioid Action Plan, we’ve advanced many  strategies</vt:lpstr>
      <vt:lpstr>PowerPoint Presentation</vt:lpstr>
      <vt:lpstr>Since the launch of the Plan:</vt:lpstr>
      <vt:lpstr>But there is still much more work to do …</vt:lpstr>
      <vt:lpstr>We saw a resurgence of opioid overdoses during COVID19</vt:lpstr>
      <vt:lpstr>Fatal opioid overdoses increased during COVID19 as well</vt:lpstr>
      <vt:lpstr>Overdoses involving opioids and stimulants are increasing</vt:lpstr>
      <vt:lpstr>North Carolina’s Opioid and Substance use Action Plan</vt:lpstr>
      <vt:lpstr>Goal: Reduce All Drug Overdoses by 20% from expected by 2024</vt:lpstr>
      <vt:lpstr>Opioid and Substance Use Action Plan</vt:lpstr>
      <vt:lpstr>Priorities for the Opioid and Substance Use  Action Plan</vt:lpstr>
      <vt:lpstr>equity</vt:lpstr>
      <vt:lpstr>Equity: Overdose rates are increasing in Historically Marginalized Populations</vt:lpstr>
      <vt:lpstr>Equity: Overdose rates are increasing in Historically Marginalized Populations</vt:lpstr>
      <vt:lpstr>Equity: Priorities</vt:lpstr>
      <vt:lpstr>Prevent</vt:lpstr>
      <vt:lpstr>Prevent</vt:lpstr>
      <vt:lpstr>Prevent: Priorities</vt:lpstr>
      <vt:lpstr>Reduce harm</vt:lpstr>
      <vt:lpstr>Polysubstance Use: Most overdose deaths now involve multiple substances</vt:lpstr>
      <vt:lpstr>Drug overdose trends vary by race/ethnicity</vt:lpstr>
      <vt:lpstr>Polysubstance Use: Priorities</vt:lpstr>
      <vt:lpstr>Connect to care</vt:lpstr>
      <vt:lpstr>Connect to Care: Justice Involved </vt:lpstr>
      <vt:lpstr>Justice-Involved</vt:lpstr>
      <vt:lpstr>Justice-Involved: Priorities</vt:lpstr>
      <vt:lpstr>Drivers of Health</vt:lpstr>
      <vt:lpstr>211 calls for housing assistance increased 69% in 2020</vt:lpstr>
      <vt:lpstr>Drivers of Health: Priorities</vt:lpstr>
      <vt:lpstr>Medicaid Expansion</vt:lpstr>
      <vt:lpstr>Strategies</vt:lpstr>
      <vt:lpstr>Advance Equity</vt:lpstr>
      <vt:lpstr>Advance Equity (cont'd)</vt:lpstr>
      <vt:lpstr>Prevent: Reduce inappropriate prescribing and expand pain management</vt:lpstr>
      <vt:lpstr>Prevent: Prevent future addiction by supporting children and families</vt:lpstr>
      <vt:lpstr>Reduce Harm: Advance harm reduction </vt:lpstr>
      <vt:lpstr>Reduce Harm: Advance harm reduction (cont'd)</vt:lpstr>
      <vt:lpstr>Reduce Harm: Address social determinants of health and eliminate stigma</vt:lpstr>
      <vt:lpstr>Reduce Harm: Address social determinants of health and eliminate stigma (cont'd)</vt:lpstr>
      <vt:lpstr>Connect to Care: Expand access to SUD treatment and related supports </vt:lpstr>
      <vt:lpstr>Connect to Care: Expand access to SUD treatment and related supports </vt:lpstr>
      <vt:lpstr>Connect to Care: Address the needs of justice-involved populations</vt:lpstr>
      <vt:lpstr>Connect to Care: Address the needs of justice-involved populations</vt:lpstr>
      <vt:lpstr>Track and Measure: Track progress, measure our impact, and monitor emerging trends</vt:lpstr>
      <vt:lpstr>Track progress and measure our impact: OAP Dashboard Metrics</vt:lpstr>
      <vt:lpstr>Track progress and measure our impact: OAP Dashboard Actions</vt:lpstr>
      <vt:lpstr>Getting it done</vt:lpstr>
      <vt:lpstr>Getting it done</vt:lpstr>
      <vt:lpstr>Justice-Involved: People who are Incarcerated Need Comprehensive Healthcare  </vt:lpstr>
      <vt:lpstr>Justice Involved: Increase jail-based access to medications for SUD</vt:lpstr>
      <vt:lpstr>Drug overdose trends by race/ethnicity groups show similar disparities with Fentanyl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Cox, Mary E</dc:creator>
  <cp:lastModifiedBy>Powell, Elyse S</cp:lastModifiedBy>
  <cp:revision>2</cp:revision>
  <dcterms:created xsi:type="dcterms:W3CDTF">2021-04-06T21:42:37Z</dcterms:created>
  <dcterms:modified xsi:type="dcterms:W3CDTF">2021-05-06T16:56:25Z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0x01010075FED6FA5FC0414EA7C91FDBECF966BB</vt:lpwstr>
  </property>
</Properties>
</file>