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wis, Mya" initials="LM" lastIdx="1" clrIdx="0">
    <p:extLst>
      <p:ext uri="{19B8F6BF-5375-455C-9EA6-DF929625EA0E}">
        <p15:presenceInfo xmlns:p15="http://schemas.microsoft.com/office/powerpoint/2012/main" userId="S::Mya.Lewis@dhhs.nc.gov::6b3c7a57-585f-4cf4-82d6-bb0f889fb8f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33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hyperlink" Target="https://ncgov.servicenowservices.com/sp_beneficiary?id=bnf_index" TargetMode="External"/><Relationship Id="rId13" Type="http://schemas.openxmlformats.org/officeDocument/2006/relationships/hyperlink" Target="https://www.ncdhhs.gov/divisions/mhddsas/servicedefinitions" TargetMode="External"/><Relationship Id="rId3" Type="http://schemas.openxmlformats.org/officeDocument/2006/relationships/hyperlink" Target="mailto:dmh.advocacy@dhhs.nc.gov" TargetMode="External"/><Relationship Id="rId7" Type="http://schemas.openxmlformats.org/officeDocument/2006/relationships/hyperlink" Target="https://www.ncdhhs.gov/divisions/social-services/local-dss-directory" TargetMode="External"/><Relationship Id="rId12" Type="http://schemas.openxmlformats.org/officeDocument/2006/relationships/hyperlink" Target="https://medicaid.ncdhhs.gov/providers/programs-and-services/behavioral-health-idd/nc-innovations-waiver" TargetMode="External"/><Relationship Id="rId2" Type="http://schemas.openxmlformats.org/officeDocument/2006/relationships/hyperlink" Target="https://www.ncdhhs.gov/providers/lme-mco-directory" TargetMode="External"/><Relationship Id="rId1" Type="http://schemas.openxmlformats.org/officeDocument/2006/relationships/hyperlink" Target="https://beearly.nc.gov/index.php/contact/cdsa" TargetMode="External"/><Relationship Id="rId6" Type="http://schemas.openxmlformats.org/officeDocument/2006/relationships/hyperlink" Target="https://www.ssa.gov/benefits/disability/" TargetMode="External"/><Relationship Id="rId11" Type="http://schemas.openxmlformats.org/officeDocument/2006/relationships/hyperlink" Target="https://medicaid.ncdhhs.gov/providers/programs-services" TargetMode="External"/><Relationship Id="rId5" Type="http://schemas.openxmlformats.org/officeDocument/2006/relationships/hyperlink" Target="https://secure.ssa.gov/ICON/main.jsp" TargetMode="External"/><Relationship Id="rId10" Type="http://schemas.openxmlformats.org/officeDocument/2006/relationships/hyperlink" Target="mailto:monica.harrelson@dhhs.nc.gov" TargetMode="External"/><Relationship Id="rId4" Type="http://schemas.openxmlformats.org/officeDocument/2006/relationships/hyperlink" Target="https://publichealth.nc.gov/wch/families/cyshcn.htm" TargetMode="External"/><Relationship Id="rId9" Type="http://schemas.openxmlformats.org/officeDocument/2006/relationships/hyperlink" Target="https://www.ncdhhs.gov/divisions/dsohf" TargetMode="External"/><Relationship Id="rId14" Type="http://schemas.openxmlformats.org/officeDocument/2006/relationships/hyperlink" Target="https://www.ncdhhs.gov/providers/provider-info/mental-health/early-periodic-screening-diagnostic-and-treatment-medicaid-services-for-children" TargetMode="Externa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hyperlink" Target="https://medicaid.ncdhhs.gov/providers/programs-services/long-term-care/home-health-services" TargetMode="External"/><Relationship Id="rId13" Type="http://schemas.openxmlformats.org/officeDocument/2006/relationships/hyperlink" Target="https://disabilityrightsnc.org/" TargetMode="External"/><Relationship Id="rId3" Type="http://schemas.openxmlformats.org/officeDocument/2006/relationships/hyperlink" Target="https://www.ncdhhs.gov/assistance/mental-health-substance-abuse/community-empowerment-and-engagement" TargetMode="External"/><Relationship Id="rId7" Type="http://schemas.openxmlformats.org/officeDocument/2006/relationships/hyperlink" Target="https://medicaid.ncdhhs.gov/providers/programs-and-services/long-term-care/private-duty-nursing-pdn" TargetMode="External"/><Relationship Id="rId12" Type="http://schemas.openxmlformats.org/officeDocument/2006/relationships/hyperlink" Target="https://medicaid.ncdhhs.gov/providers/programs-services/long-term-care/community-alternatives-program-for-disabled-adults" TargetMode="External"/><Relationship Id="rId2" Type="http://schemas.openxmlformats.org/officeDocument/2006/relationships/hyperlink" Target="https://medicaid.ncdhhs.gov/providers/programs-services/long-term-care/personal-care-services" TargetMode="External"/><Relationship Id="rId1" Type="http://schemas.openxmlformats.org/officeDocument/2006/relationships/hyperlink" Target="https://www.ncdhhs.gov/providers/provider-info/mental-health/early-periodic-screening-diagnostic-and-treatment-medicaid-services-for-children" TargetMode="External"/><Relationship Id="rId6" Type="http://schemas.openxmlformats.org/officeDocument/2006/relationships/hyperlink" Target="https://www.ncdhhs.gov/divisions/mental-health-developmental-disabilities-and-substance-abuse/hope4nc" TargetMode="External"/><Relationship Id="rId11" Type="http://schemas.openxmlformats.org/officeDocument/2006/relationships/hyperlink" Target="https://medicaid.ncdhhs.gov/providers/programs-services/long-term-care/community-alternatives-program-for-children" TargetMode="External"/><Relationship Id="rId5" Type="http://schemas.openxmlformats.org/officeDocument/2006/relationships/hyperlink" Target="https://medicaid.ncdhhs.gov/providers/programs-and-services/behavioral-health-idd/behavioral-health-services" TargetMode="External"/><Relationship Id="rId10" Type="http://schemas.openxmlformats.org/officeDocument/2006/relationships/hyperlink" Target="https://www.bianc.net/" TargetMode="External"/><Relationship Id="rId4" Type="http://schemas.openxmlformats.org/officeDocument/2006/relationships/hyperlink" Target="https://www.ncdhhs.gov/providers/lme-mco-directory" TargetMode="External"/><Relationship Id="rId9" Type="http://schemas.openxmlformats.org/officeDocument/2006/relationships/hyperlink" Target="http://fifnc.org/programs/index.html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https://publichealth.nc.gov/wch/families/cyshcn.htm" TargetMode="External"/><Relationship Id="rId13" Type="http://schemas.openxmlformats.org/officeDocument/2006/relationships/hyperlink" Target="mailto:monica.harrelson@dhhs.nc.gov" TargetMode="External"/><Relationship Id="rId3" Type="http://schemas.openxmlformats.org/officeDocument/2006/relationships/hyperlink" Target="https://secure.ssa.gov/ICON/main.jsp" TargetMode="External"/><Relationship Id="rId7" Type="http://schemas.openxmlformats.org/officeDocument/2006/relationships/hyperlink" Target="https://beearly.nc.gov/index.php/contact/cdsa" TargetMode="External"/><Relationship Id="rId12" Type="http://schemas.openxmlformats.org/officeDocument/2006/relationships/hyperlink" Target="https://www.ncdhhs.gov/divisions/dsohf" TargetMode="External"/><Relationship Id="rId2" Type="http://schemas.openxmlformats.org/officeDocument/2006/relationships/hyperlink" Target="https://www.ncdhhs.gov/providers/lme-mco-directory" TargetMode="External"/><Relationship Id="rId1" Type="http://schemas.openxmlformats.org/officeDocument/2006/relationships/hyperlink" Target="https://medicaid.ncdhhs.gov/providers/programs-and-services/behavioral-health-idd/nc-innovations-waiver" TargetMode="External"/><Relationship Id="rId6" Type="http://schemas.openxmlformats.org/officeDocument/2006/relationships/hyperlink" Target="https://ncgov.servicenowservices.com/sp_beneficiary?id=bnf_index" TargetMode="External"/><Relationship Id="rId11" Type="http://schemas.openxmlformats.org/officeDocument/2006/relationships/hyperlink" Target="https://www.ncdhhs.gov/divisions/mhddsas/servicedefinitions" TargetMode="External"/><Relationship Id="rId5" Type="http://schemas.openxmlformats.org/officeDocument/2006/relationships/hyperlink" Target="https://www.ncdhhs.gov/divisions/social-services/local-dss-directory" TargetMode="External"/><Relationship Id="rId10" Type="http://schemas.openxmlformats.org/officeDocument/2006/relationships/hyperlink" Target="https://medicaid.ncdhhs.gov/providers/programs-services" TargetMode="External"/><Relationship Id="rId4" Type="http://schemas.openxmlformats.org/officeDocument/2006/relationships/hyperlink" Target="https://www.ssa.gov/benefits/disability/" TargetMode="External"/><Relationship Id="rId9" Type="http://schemas.openxmlformats.org/officeDocument/2006/relationships/hyperlink" Target="https://www.ncdhhs.gov/providers/provider-info/mental-health/early-periodic-screening-diagnostic-and-treatment-medicaid-services-for-children" TargetMode="External"/><Relationship Id="rId14" Type="http://schemas.openxmlformats.org/officeDocument/2006/relationships/hyperlink" Target="mailto:dmh.advocacy@dhhs.nc.gov" TargetMode="External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hyperlink" Target="https://medicaid.ncdhhs.gov/providers/programs-and-services/long-term-care/private-duty-nursing-pdn" TargetMode="External"/><Relationship Id="rId13" Type="http://schemas.openxmlformats.org/officeDocument/2006/relationships/hyperlink" Target="https://www.ncdhhs.gov/divisions/mental-health-developmental-disabilities-and-substance-abuse/hope4nc" TargetMode="External"/><Relationship Id="rId3" Type="http://schemas.openxmlformats.org/officeDocument/2006/relationships/hyperlink" Target="https://medicaid.ncdhhs.gov/providers/programs-services/long-term-care/community-alternatives-program-for-children" TargetMode="External"/><Relationship Id="rId7" Type="http://schemas.openxmlformats.org/officeDocument/2006/relationships/hyperlink" Target="https://medicaid.ncdhhs.gov/providers/programs-services/long-term-care/home-health-services" TargetMode="External"/><Relationship Id="rId12" Type="http://schemas.openxmlformats.org/officeDocument/2006/relationships/hyperlink" Target="https://www.ncdhhs.gov/assistance/mental-health-substance-abuse/community-empowerment-and-engagement" TargetMode="External"/><Relationship Id="rId2" Type="http://schemas.openxmlformats.org/officeDocument/2006/relationships/hyperlink" Target="https://medicaid.ncdhhs.gov/providers/programs-services/long-term-care/personal-care-services" TargetMode="External"/><Relationship Id="rId1" Type="http://schemas.openxmlformats.org/officeDocument/2006/relationships/hyperlink" Target="https://www.ncdhhs.gov/providers/provider-info/mental-health/early-periodic-screening-diagnostic-and-treatment-medicaid-services-for-children" TargetMode="External"/><Relationship Id="rId6" Type="http://schemas.openxmlformats.org/officeDocument/2006/relationships/hyperlink" Target="https://medicaid.ncdhhs.gov/providers/programs-services/long-term-care/community-alternatives-program-for-disabled-adults" TargetMode="External"/><Relationship Id="rId11" Type="http://schemas.openxmlformats.org/officeDocument/2006/relationships/hyperlink" Target="https://disabilityrightsnc.org/" TargetMode="External"/><Relationship Id="rId5" Type="http://schemas.openxmlformats.org/officeDocument/2006/relationships/hyperlink" Target="https://medicaid.ncdhhs.gov/providers/programs-and-services/behavioral-health-idd/behavioral-health-services" TargetMode="External"/><Relationship Id="rId10" Type="http://schemas.openxmlformats.org/officeDocument/2006/relationships/hyperlink" Target="https://www.bianc.net/" TargetMode="External"/><Relationship Id="rId4" Type="http://schemas.openxmlformats.org/officeDocument/2006/relationships/hyperlink" Target="https://www.ncdhhs.gov/providers/lme-mco-directory" TargetMode="External"/><Relationship Id="rId9" Type="http://schemas.openxmlformats.org/officeDocument/2006/relationships/hyperlink" Target="http://fifnc.org/programs/index.htm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F6A620-9ECE-4385-A809-736380C4946A}" type="doc">
      <dgm:prSet loTypeId="urn:microsoft.com/office/officeart/2005/8/layout/vList6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F00AF6A-D11F-4712-BB5E-AA4C46894346}">
      <dgm:prSet phldrT="[Text]" custT="1"/>
      <dgm:spPr/>
      <dgm:t>
        <a:bodyPr/>
        <a:lstStyle/>
        <a:p>
          <a:r>
            <a:rPr lang="en-US" sz="1400" dirty="0"/>
            <a:t>Ages 0-5 </a:t>
          </a:r>
          <a:r>
            <a:rPr lang="en-US" sz="1400" b="1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Children's Developmental Services Agencies</a:t>
          </a:r>
          <a:r>
            <a:rPr lang="en-US" sz="1400" b="1" dirty="0"/>
            <a:t> </a:t>
          </a:r>
        </a:p>
      </dgm:t>
    </dgm:pt>
    <dgm:pt modelId="{57F3157E-D678-4161-99F1-CE21581A32E3}">
      <dgm:prSet phldrT="[Text]"/>
      <dgm:spPr/>
      <dgm:t>
        <a:bodyPr/>
        <a:lstStyle/>
        <a:p>
          <a:r>
            <a:rPr lang="en-US" dirty="0"/>
            <a:t>Where can I find more information?</a:t>
          </a:r>
        </a:p>
      </dgm:t>
    </dgm:pt>
    <dgm:pt modelId="{BEF7CC63-0C36-462D-B571-1DB4B130CE26}" type="sibTrans" cxnId="{E85D8E38-6233-4B26-B7E2-8DA06ECF3A1C}">
      <dgm:prSet/>
      <dgm:spPr/>
      <dgm:t>
        <a:bodyPr/>
        <a:lstStyle/>
        <a:p>
          <a:endParaRPr lang="en-US"/>
        </a:p>
      </dgm:t>
    </dgm:pt>
    <dgm:pt modelId="{B5A585FF-B7D7-49EB-8AD4-39464FA93722}" type="parTrans" cxnId="{E85D8E38-6233-4B26-B7E2-8DA06ECF3A1C}">
      <dgm:prSet/>
      <dgm:spPr/>
      <dgm:t>
        <a:bodyPr/>
        <a:lstStyle/>
        <a:p>
          <a:endParaRPr lang="en-US"/>
        </a:p>
      </dgm:t>
    </dgm:pt>
    <dgm:pt modelId="{5FE0237F-7577-4ADF-8C25-71759F696336}" type="sibTrans" cxnId="{D22BD23F-60EB-4C82-917B-828A5078710D}">
      <dgm:prSet/>
      <dgm:spPr/>
      <dgm:t>
        <a:bodyPr/>
        <a:lstStyle/>
        <a:p>
          <a:endParaRPr lang="en-US"/>
        </a:p>
      </dgm:t>
    </dgm:pt>
    <dgm:pt modelId="{ECA7B2E9-A393-4D62-AE9B-2045DE1D5194}" type="parTrans" cxnId="{D22BD23F-60EB-4C82-917B-828A5078710D}">
      <dgm:prSet/>
      <dgm:spPr/>
      <dgm:t>
        <a:bodyPr/>
        <a:lstStyle/>
        <a:p>
          <a:endParaRPr lang="en-US"/>
        </a:p>
      </dgm:t>
    </dgm:pt>
    <dgm:pt modelId="{A6D9ECC1-54BA-410B-BC9D-39EB57FCE3C6}">
      <dgm:prSet phldrT="[Text]" custT="1"/>
      <dgm:spPr/>
      <dgm:t>
        <a:bodyPr/>
        <a:lstStyle/>
        <a:p>
          <a:r>
            <a:rPr lang="en-US" sz="1300" dirty="0"/>
            <a:t>To check for TBI services available in your area, </a:t>
          </a:r>
          <a:r>
            <a:rPr lang="en-US" sz="1300" b="1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find and contact your respective LME-MCO</a:t>
          </a:r>
          <a:endParaRPr lang="en-US" sz="1300" b="1" dirty="0"/>
        </a:p>
      </dgm:t>
    </dgm:pt>
    <dgm:pt modelId="{B79AB7F0-90C5-48D6-B543-56A4AD2271ED}">
      <dgm:prSet phldrT="[Text]"/>
      <dgm:spPr/>
      <dgm:t>
        <a:bodyPr/>
        <a:lstStyle/>
        <a:p>
          <a:r>
            <a:rPr lang="en-US" dirty="0"/>
            <a:t>Who do I contact?</a:t>
          </a:r>
        </a:p>
      </dgm:t>
    </dgm:pt>
    <dgm:pt modelId="{0753689F-6D86-48AB-A528-BF3D9D845265}" type="sibTrans" cxnId="{339B3B7B-4B15-4523-9F98-77CD19D0CEE3}">
      <dgm:prSet/>
      <dgm:spPr/>
      <dgm:t>
        <a:bodyPr/>
        <a:lstStyle/>
        <a:p>
          <a:endParaRPr lang="en-US"/>
        </a:p>
      </dgm:t>
    </dgm:pt>
    <dgm:pt modelId="{8EDEE03D-156C-4189-A56F-889D75984059}" type="parTrans" cxnId="{339B3B7B-4B15-4523-9F98-77CD19D0CEE3}">
      <dgm:prSet/>
      <dgm:spPr/>
      <dgm:t>
        <a:bodyPr/>
        <a:lstStyle/>
        <a:p>
          <a:endParaRPr lang="en-US"/>
        </a:p>
      </dgm:t>
    </dgm:pt>
    <dgm:pt modelId="{2D112C8C-5C4B-46B6-B95E-14BF0B151C17}" type="sibTrans" cxnId="{3242D749-D1D5-4DB7-9BBB-C2733142E8CF}">
      <dgm:prSet/>
      <dgm:spPr/>
      <dgm:t>
        <a:bodyPr/>
        <a:lstStyle/>
        <a:p>
          <a:endParaRPr lang="en-US"/>
        </a:p>
      </dgm:t>
    </dgm:pt>
    <dgm:pt modelId="{14C57A08-7A5C-4B8B-BA21-E4A9A9ECC9E6}" type="parTrans" cxnId="{3242D749-D1D5-4DB7-9BBB-C2733142E8CF}">
      <dgm:prSet/>
      <dgm:spPr/>
      <dgm:t>
        <a:bodyPr/>
        <a:lstStyle/>
        <a:p>
          <a:endParaRPr lang="en-US"/>
        </a:p>
      </dgm:t>
    </dgm:pt>
    <dgm:pt modelId="{4A845288-DA82-484C-BEE6-A5371145666A}">
      <dgm:prSet phldrT="[Text]" custT="1"/>
      <dgm:spPr/>
      <dgm:t>
        <a:bodyPr/>
        <a:lstStyle/>
        <a:p>
          <a:r>
            <a:rPr lang="en-US" sz="1400" dirty="0"/>
            <a:t>Documentation regarding TBI diagnosis is REQUIRED (i.e., medical reports)</a:t>
          </a:r>
        </a:p>
      </dgm:t>
    </dgm:pt>
    <dgm:pt modelId="{E7F6DBFA-A098-4F4D-BCE6-55709BC1BCCE}">
      <dgm:prSet phldrT="[Text]"/>
      <dgm:spPr/>
      <dgm:t>
        <a:bodyPr/>
        <a:lstStyle/>
        <a:p>
          <a:r>
            <a:rPr lang="en-US" dirty="0"/>
            <a:t>What do I need to know?</a:t>
          </a:r>
        </a:p>
      </dgm:t>
    </dgm:pt>
    <dgm:pt modelId="{DDD63532-1CCD-4D15-9AE2-A8082ACF00DA}" type="sibTrans" cxnId="{98583674-32A7-421F-A84B-100D1AEB7404}">
      <dgm:prSet/>
      <dgm:spPr/>
      <dgm:t>
        <a:bodyPr/>
        <a:lstStyle/>
        <a:p>
          <a:endParaRPr lang="en-US"/>
        </a:p>
      </dgm:t>
    </dgm:pt>
    <dgm:pt modelId="{5FAF988A-AF84-4F57-98D3-86B644405069}" type="parTrans" cxnId="{98583674-32A7-421F-A84B-100D1AEB7404}">
      <dgm:prSet/>
      <dgm:spPr/>
      <dgm:t>
        <a:bodyPr/>
        <a:lstStyle/>
        <a:p>
          <a:endParaRPr lang="en-US"/>
        </a:p>
      </dgm:t>
    </dgm:pt>
    <dgm:pt modelId="{BFF632D3-382F-41E4-ACC8-C13D3B169A26}" type="sibTrans" cxnId="{9E1053B0-9EC1-4D51-B305-417B6063E265}">
      <dgm:prSet/>
      <dgm:spPr/>
      <dgm:t>
        <a:bodyPr/>
        <a:lstStyle/>
        <a:p>
          <a:endParaRPr lang="en-US"/>
        </a:p>
      </dgm:t>
    </dgm:pt>
    <dgm:pt modelId="{914FBCF0-A6A5-4CE2-867E-B0F7F418B25A}" type="parTrans" cxnId="{9E1053B0-9EC1-4D51-B305-417B6063E265}">
      <dgm:prSet/>
      <dgm:spPr/>
      <dgm:t>
        <a:bodyPr/>
        <a:lstStyle/>
        <a:p>
          <a:endParaRPr lang="en-US"/>
        </a:p>
      </dgm:t>
    </dgm:pt>
    <dgm:pt modelId="{326F194D-649F-4F45-A4B4-862567517C01}">
      <dgm:prSet/>
      <dgm:spPr/>
      <dgm:t>
        <a:bodyPr/>
        <a:lstStyle/>
        <a:p>
          <a:r>
            <a:rPr lang="en-US" dirty="0"/>
            <a:t>What do I do if I have more questions?</a:t>
          </a:r>
        </a:p>
      </dgm:t>
    </dgm:pt>
    <dgm:pt modelId="{8525ED0F-F22C-4652-A747-202D4B0CA01F}" type="parTrans" cxnId="{B502321E-C580-4F1E-A9EC-D600EA465B75}">
      <dgm:prSet/>
      <dgm:spPr/>
      <dgm:t>
        <a:bodyPr/>
        <a:lstStyle/>
        <a:p>
          <a:endParaRPr lang="en-US"/>
        </a:p>
      </dgm:t>
    </dgm:pt>
    <dgm:pt modelId="{CFEA9505-8058-45AB-B5EE-116480D9DA57}" type="sibTrans" cxnId="{B502321E-C580-4F1E-A9EC-D600EA465B75}">
      <dgm:prSet/>
      <dgm:spPr/>
      <dgm:t>
        <a:bodyPr/>
        <a:lstStyle/>
        <a:p>
          <a:endParaRPr lang="en-US"/>
        </a:p>
      </dgm:t>
    </dgm:pt>
    <dgm:pt modelId="{53EF960C-F831-441A-A6FE-1D03413D2253}">
      <dgm:prSet custT="1"/>
      <dgm:spPr/>
      <dgm:t>
        <a:bodyPr/>
        <a:lstStyle/>
        <a:p>
          <a:r>
            <a:rPr lang="en-US" sz="1300" b="0"/>
            <a:t>For all other community services and/or trouble contacting an LME-MCO, contact the Customer Service and Community Rights Team at 984-236-5300 or email </a:t>
          </a:r>
          <a:r>
            <a:rPr lang="en-US" sz="1300" b="0"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dmh.advocacy@dhhs.nc.gov</a:t>
          </a:r>
          <a:r>
            <a:rPr lang="en-US" sz="1300" b="0"/>
            <a:t>.</a:t>
          </a:r>
          <a:endParaRPr lang="en-US" sz="1300" b="0" dirty="0"/>
        </a:p>
      </dgm:t>
    </dgm:pt>
    <dgm:pt modelId="{6DF92B27-357E-41D4-93D8-82AD70048DFB}" type="parTrans" cxnId="{BBC7A51A-B82F-48F4-BE85-2291A37D1E75}">
      <dgm:prSet/>
      <dgm:spPr/>
      <dgm:t>
        <a:bodyPr/>
        <a:lstStyle/>
        <a:p>
          <a:endParaRPr lang="en-US"/>
        </a:p>
      </dgm:t>
    </dgm:pt>
    <dgm:pt modelId="{7DD04FCB-C1B0-4F98-B01A-1F60A24C636F}" type="sibTrans" cxnId="{BBC7A51A-B82F-48F4-BE85-2291A37D1E75}">
      <dgm:prSet/>
      <dgm:spPr/>
      <dgm:t>
        <a:bodyPr/>
        <a:lstStyle/>
        <a:p>
          <a:endParaRPr lang="en-US"/>
        </a:p>
      </dgm:t>
    </dgm:pt>
    <dgm:pt modelId="{0EEDB116-9E42-48A9-BEA1-82549C262DC3}">
      <dgm:prSet phldrT="[Text]" custT="1"/>
      <dgm:spPr/>
      <dgm:t>
        <a:bodyPr/>
        <a:lstStyle/>
        <a:p>
          <a:r>
            <a:rPr lang="en-US" sz="1400"/>
            <a:t>Ages 0-20 </a:t>
          </a:r>
          <a:r>
            <a:rPr lang="en-US" sz="1400" b="1"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Children and Youth with Special Health Care Needs</a:t>
          </a:r>
          <a:r>
            <a:rPr lang="en-US" sz="1400" b="1"/>
            <a:t> </a:t>
          </a:r>
          <a:r>
            <a:rPr lang="en-US" sz="1400" b="0"/>
            <a:t>or 1-800-737-3028</a:t>
          </a:r>
          <a:endParaRPr lang="en-US" sz="1400" b="0" dirty="0"/>
        </a:p>
      </dgm:t>
    </dgm:pt>
    <dgm:pt modelId="{573F7495-EDF7-4DA8-AA19-DE90DE6ABA57}" type="sibTrans" cxnId="{9263E7DE-C718-4420-A522-959ED0D27964}">
      <dgm:prSet/>
      <dgm:spPr/>
      <dgm:t>
        <a:bodyPr/>
        <a:lstStyle/>
        <a:p>
          <a:endParaRPr lang="en-US"/>
        </a:p>
      </dgm:t>
    </dgm:pt>
    <dgm:pt modelId="{2C3594FD-2CDB-4FE8-92DE-5FDED11C9B32}" type="parTrans" cxnId="{9263E7DE-C718-4420-A522-959ED0D27964}">
      <dgm:prSet/>
      <dgm:spPr/>
      <dgm:t>
        <a:bodyPr/>
        <a:lstStyle/>
        <a:p>
          <a:endParaRPr lang="en-US"/>
        </a:p>
      </dgm:t>
    </dgm:pt>
    <dgm:pt modelId="{B8212187-9270-4A0F-B8B5-D755095D5B9C}">
      <dgm:prSet phldrT="[Text]" custT="1"/>
      <dgm:spPr/>
      <dgm:t>
        <a:bodyPr/>
        <a:lstStyle/>
        <a:p>
          <a:r>
            <a:rPr lang="en-US" sz="1300" dirty="0"/>
            <a:t>For Disability Benefits (i.e. SSI), find and contact your </a:t>
          </a:r>
          <a:r>
            <a:rPr lang="en-US" sz="1300" b="1" dirty="0"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county’s Social Security Administration</a:t>
          </a:r>
          <a:r>
            <a:rPr lang="en-US" sz="1300" b="1" dirty="0"/>
            <a:t> </a:t>
          </a:r>
          <a:r>
            <a:rPr lang="en-US" sz="1300" dirty="0"/>
            <a:t>and/or </a:t>
          </a:r>
          <a:r>
            <a:rPr lang="en-US" sz="1300" b="1" u="none" dirty="0"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Apply for Disability Benefits through SSA online</a:t>
          </a:r>
          <a:r>
            <a:rPr lang="en-US" sz="1300" b="1" u="none" dirty="0"/>
            <a:t> </a:t>
          </a:r>
        </a:p>
      </dgm:t>
    </dgm:pt>
    <dgm:pt modelId="{B424293B-50D0-40E1-81C9-69D0B3F865EC}" type="parTrans" cxnId="{97FA23E4-1F9A-4D25-B6DC-DCED4DC9C8C0}">
      <dgm:prSet/>
      <dgm:spPr/>
      <dgm:t>
        <a:bodyPr/>
        <a:lstStyle/>
        <a:p>
          <a:endParaRPr lang="en-US"/>
        </a:p>
      </dgm:t>
    </dgm:pt>
    <dgm:pt modelId="{365F1BCC-444D-4CF9-9588-D1099ABC0E2F}" type="sibTrans" cxnId="{97FA23E4-1F9A-4D25-B6DC-DCED4DC9C8C0}">
      <dgm:prSet/>
      <dgm:spPr/>
      <dgm:t>
        <a:bodyPr/>
        <a:lstStyle/>
        <a:p>
          <a:endParaRPr lang="en-US"/>
        </a:p>
      </dgm:t>
    </dgm:pt>
    <dgm:pt modelId="{60A06F77-2BCB-4C41-B41E-C59FB3472431}">
      <dgm:prSet phldrT="[Text]" custT="1"/>
      <dgm:spPr/>
      <dgm:t>
        <a:bodyPr/>
        <a:lstStyle/>
        <a:p>
          <a:r>
            <a:rPr lang="en-US" sz="1300"/>
            <a:t>For other benefits (NC Medicaid, assistance programs, etc.) find and contact your </a:t>
          </a:r>
          <a:r>
            <a:rPr lang="en-US" sz="1300" b="1">
              <a:hlinkClick xmlns:r="http://schemas.openxmlformats.org/officeDocument/2006/relationships"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county’s Department of Social Services</a:t>
          </a:r>
          <a:r>
            <a:rPr lang="en-US" sz="1300" b="1"/>
            <a:t> </a:t>
          </a:r>
          <a:r>
            <a:rPr lang="en-US" sz="1300" b="0"/>
            <a:t>or </a:t>
          </a:r>
          <a:r>
            <a:rPr lang="en-US" sz="1300" b="1">
              <a:hlinkClick xmlns:r="http://schemas.openxmlformats.org/officeDocument/2006/relationships"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Apply Online</a:t>
          </a:r>
          <a:endParaRPr lang="en-US" sz="1300" b="1" dirty="0"/>
        </a:p>
      </dgm:t>
    </dgm:pt>
    <dgm:pt modelId="{8FE7DC9D-B6B1-4469-936F-D963F24FF15A}" type="parTrans" cxnId="{F826E6FA-F836-4AC8-AB6B-3067A8690D38}">
      <dgm:prSet/>
      <dgm:spPr/>
      <dgm:t>
        <a:bodyPr/>
        <a:lstStyle/>
        <a:p>
          <a:endParaRPr lang="en-US"/>
        </a:p>
      </dgm:t>
    </dgm:pt>
    <dgm:pt modelId="{74FE4661-C87E-48E8-9A57-408129C6F711}" type="sibTrans" cxnId="{F826E6FA-F836-4AC8-AB6B-3067A8690D38}">
      <dgm:prSet/>
      <dgm:spPr/>
      <dgm:t>
        <a:bodyPr/>
        <a:lstStyle/>
        <a:p>
          <a:endParaRPr lang="en-US"/>
        </a:p>
      </dgm:t>
    </dgm:pt>
    <dgm:pt modelId="{95F4076B-94EB-40D6-BD91-887D2641621F}">
      <dgm:prSet phldrT="[Text]" custT="1"/>
      <dgm:spPr/>
      <dgm:t>
        <a:bodyPr/>
        <a:lstStyle/>
        <a:p>
          <a:r>
            <a:rPr lang="en-US" sz="1400" dirty="0"/>
            <a:t>You MUST have established residency in NC</a:t>
          </a:r>
        </a:p>
      </dgm:t>
    </dgm:pt>
    <dgm:pt modelId="{E55FE431-887C-4A13-98B1-3EFA505123F3}" type="parTrans" cxnId="{9160C975-DFB0-4FC5-B378-C6D0CE0D5A5A}">
      <dgm:prSet/>
      <dgm:spPr/>
      <dgm:t>
        <a:bodyPr/>
        <a:lstStyle/>
        <a:p>
          <a:endParaRPr lang="en-US"/>
        </a:p>
      </dgm:t>
    </dgm:pt>
    <dgm:pt modelId="{04575405-90F6-4A0C-B5F0-AF3C3EB29625}" type="sibTrans" cxnId="{9160C975-DFB0-4FC5-B378-C6D0CE0D5A5A}">
      <dgm:prSet/>
      <dgm:spPr/>
      <dgm:t>
        <a:bodyPr/>
        <a:lstStyle/>
        <a:p>
          <a:endParaRPr lang="en-US"/>
        </a:p>
      </dgm:t>
    </dgm:pt>
    <dgm:pt modelId="{FDB5484F-9F7D-492E-8868-859A2110B523}">
      <dgm:prSet custT="1"/>
      <dgm:spPr/>
      <dgm:t>
        <a:bodyPr/>
        <a:lstStyle/>
        <a:p>
          <a:r>
            <a:rPr lang="en-US" sz="1300" b="1" u="sng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your respective LME-MCO</a:t>
          </a:r>
          <a:r>
            <a:rPr lang="en-US" sz="1300" b="1" u="sng"/>
            <a:t> </a:t>
          </a:r>
          <a:r>
            <a:rPr lang="en-US" sz="1300" b="0"/>
            <a:t>for questions about I/DD Services</a:t>
          </a:r>
          <a:endParaRPr lang="en-US" sz="1300" b="1" u="sng" dirty="0"/>
        </a:p>
      </dgm:t>
    </dgm:pt>
    <dgm:pt modelId="{3277C00C-D2DE-4022-B3BE-2EE36C16CAA9}" type="parTrans" cxnId="{BA4F39A9-1025-4D2F-B52F-076C47DC7097}">
      <dgm:prSet/>
      <dgm:spPr/>
      <dgm:t>
        <a:bodyPr/>
        <a:lstStyle/>
        <a:p>
          <a:endParaRPr lang="en-US"/>
        </a:p>
      </dgm:t>
    </dgm:pt>
    <dgm:pt modelId="{AE3380A7-BEB2-4B86-855A-A62D52DD619F}" type="sibTrans" cxnId="{BA4F39A9-1025-4D2F-B52F-076C47DC7097}">
      <dgm:prSet/>
      <dgm:spPr/>
      <dgm:t>
        <a:bodyPr/>
        <a:lstStyle/>
        <a:p>
          <a:endParaRPr lang="en-US"/>
        </a:p>
      </dgm:t>
    </dgm:pt>
    <dgm:pt modelId="{A265336A-1C71-4C41-A231-B1ADC8A6DE9D}">
      <dgm:prSet custT="1"/>
      <dgm:spPr/>
      <dgm:t>
        <a:bodyPr/>
        <a:lstStyle/>
        <a:p>
          <a:r>
            <a:rPr lang="en-US" sz="1300" b="0"/>
            <a:t>For </a:t>
          </a:r>
          <a:r>
            <a:rPr lang="en-US" sz="1300" b="1" u="sng">
              <a:hlinkClick xmlns:r="http://schemas.openxmlformats.org/officeDocument/2006/relationships"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State Operated Healthcare Facilities</a:t>
          </a:r>
          <a:r>
            <a:rPr lang="en-US" sz="1300" b="1" u="sng"/>
            <a:t> </a:t>
          </a:r>
          <a:r>
            <a:rPr lang="en-US" sz="1300" b="0"/>
            <a:t>contact </a:t>
          </a:r>
          <a:r>
            <a:rPr lang="en-US" sz="1300" b="0">
              <a:hlinkClick xmlns:r="http://schemas.openxmlformats.org/officeDocument/2006/relationships"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monica.harrelson@dhhs.nc.gov</a:t>
          </a:r>
          <a:endParaRPr lang="en-US" sz="1300" b="1" u="sng" dirty="0"/>
        </a:p>
      </dgm:t>
    </dgm:pt>
    <dgm:pt modelId="{FBD593C8-461F-4373-A089-B8009A8D2D5C}" type="parTrans" cxnId="{A1B5647C-4DC4-4856-A92A-5FF54AF0456D}">
      <dgm:prSet/>
      <dgm:spPr/>
      <dgm:t>
        <a:bodyPr/>
        <a:lstStyle/>
        <a:p>
          <a:endParaRPr lang="en-US"/>
        </a:p>
      </dgm:t>
    </dgm:pt>
    <dgm:pt modelId="{0F5E02CB-16D1-4C92-BA76-9789DFE49A16}" type="sibTrans" cxnId="{A1B5647C-4DC4-4856-A92A-5FF54AF0456D}">
      <dgm:prSet/>
      <dgm:spPr/>
      <dgm:t>
        <a:bodyPr/>
        <a:lstStyle/>
        <a:p>
          <a:endParaRPr lang="en-US"/>
        </a:p>
      </dgm:t>
    </dgm:pt>
    <dgm:pt modelId="{7E48271E-124A-44EB-8CB5-AE62A423845E}">
      <dgm:prSet phldrT="[Text]" custT="1"/>
      <dgm:spPr/>
      <dgm:t>
        <a:bodyPr/>
        <a:lstStyle/>
        <a:p>
          <a:r>
            <a:rPr lang="en-US" sz="1400" b="1" i="0" u="sng">
              <a:hlinkClick xmlns:r="http://schemas.openxmlformats.org/officeDocument/2006/relationships" r:id="rId1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Medicaid Programs and Services </a:t>
          </a:r>
          <a:endParaRPr lang="en-US" sz="1400" b="1" i="0" u="sng" dirty="0"/>
        </a:p>
      </dgm:t>
    </dgm:pt>
    <dgm:pt modelId="{61D414B1-B8D4-4287-999D-58B60D10E53A}" type="parTrans" cxnId="{4FC05FB6-136D-44B0-BF00-9B6A0F3B36A4}">
      <dgm:prSet/>
      <dgm:spPr/>
      <dgm:t>
        <a:bodyPr/>
        <a:lstStyle/>
        <a:p>
          <a:endParaRPr lang="en-US"/>
        </a:p>
      </dgm:t>
    </dgm:pt>
    <dgm:pt modelId="{9C391345-EAF9-4630-A1E6-73AEF40AF966}" type="sibTrans" cxnId="{4FC05FB6-136D-44B0-BF00-9B6A0F3B36A4}">
      <dgm:prSet/>
      <dgm:spPr/>
      <dgm:t>
        <a:bodyPr/>
        <a:lstStyle/>
        <a:p>
          <a:endParaRPr lang="en-US"/>
        </a:p>
      </dgm:t>
    </dgm:pt>
    <dgm:pt modelId="{1849EBBA-2F63-4E3A-8979-789861A131D4}">
      <dgm:prSet phldrT="[Text]" custT="1"/>
      <dgm:spPr/>
      <dgm:t>
        <a:bodyPr/>
        <a:lstStyle/>
        <a:p>
          <a:r>
            <a:rPr lang="en-US" sz="1400" dirty="0"/>
            <a:t>NC has a Registry of Unmet Needs for the </a:t>
          </a:r>
          <a:r>
            <a:rPr lang="en-US" sz="1400" b="1" u="sng" dirty="0">
              <a:hlinkClick xmlns:r="http://schemas.openxmlformats.org/officeDocument/2006/relationships" r:id="rId1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Innovations Waiver</a:t>
          </a:r>
          <a:r>
            <a:rPr lang="en-US" sz="1400" b="1" u="sng" dirty="0"/>
            <a:t> </a:t>
          </a:r>
          <a:endParaRPr lang="en-US" sz="1400" b="1" u="sng" dirty="0">
            <a:highlight>
              <a:srgbClr val="FFFF00"/>
            </a:highlight>
          </a:endParaRPr>
        </a:p>
      </dgm:t>
    </dgm:pt>
    <dgm:pt modelId="{DD70F366-702C-46CF-8F34-1C75C334C038}" type="parTrans" cxnId="{3561DE06-DF32-40AF-B80C-8ABAE5D50E3F}">
      <dgm:prSet/>
      <dgm:spPr/>
      <dgm:t>
        <a:bodyPr/>
        <a:lstStyle/>
        <a:p>
          <a:endParaRPr lang="en-US"/>
        </a:p>
      </dgm:t>
    </dgm:pt>
    <dgm:pt modelId="{544598F6-C33D-4B94-84F9-FCD871F9C495}" type="sibTrans" cxnId="{3561DE06-DF32-40AF-B80C-8ABAE5D50E3F}">
      <dgm:prSet/>
      <dgm:spPr/>
      <dgm:t>
        <a:bodyPr/>
        <a:lstStyle/>
        <a:p>
          <a:endParaRPr lang="en-US"/>
        </a:p>
      </dgm:t>
    </dgm:pt>
    <dgm:pt modelId="{D5324799-488A-412D-91F0-64CB75294029}">
      <dgm:prSet phldrT="[Text]" custT="1"/>
      <dgm:spPr/>
      <dgm:t>
        <a:bodyPr/>
        <a:lstStyle/>
        <a:p>
          <a:r>
            <a:rPr lang="en-US" sz="1400" b="1" i="0" u="none">
              <a:hlinkClick xmlns:r="http://schemas.openxmlformats.org/officeDocument/2006/relationships" r:id="rId1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Services for People who do not have Medicaid</a:t>
          </a:r>
          <a:r>
            <a:rPr lang="en-US" sz="1400" b="1" i="0" u="none"/>
            <a:t> </a:t>
          </a:r>
          <a:endParaRPr lang="en-US" sz="1400" b="1" i="0" u="none" dirty="0"/>
        </a:p>
      </dgm:t>
    </dgm:pt>
    <dgm:pt modelId="{7E144303-1CD6-4C7D-A0A7-D8314C567BB6}" type="parTrans" cxnId="{8F5E6886-0FCA-49CD-AF60-B1F93ED3B71A}">
      <dgm:prSet/>
      <dgm:spPr/>
      <dgm:t>
        <a:bodyPr/>
        <a:lstStyle/>
        <a:p>
          <a:endParaRPr lang="en-US"/>
        </a:p>
      </dgm:t>
    </dgm:pt>
    <dgm:pt modelId="{75B814A9-4F2A-4500-A02F-BCC3AA78EED3}" type="sibTrans" cxnId="{8F5E6886-0FCA-49CD-AF60-B1F93ED3B71A}">
      <dgm:prSet/>
      <dgm:spPr/>
      <dgm:t>
        <a:bodyPr/>
        <a:lstStyle/>
        <a:p>
          <a:endParaRPr lang="en-US"/>
        </a:p>
      </dgm:t>
    </dgm:pt>
    <dgm:pt modelId="{9738C0F5-5C1B-4ACB-8566-641D2A508EDC}">
      <dgm:prSet phldrT="[Text]" custT="1"/>
      <dgm:spPr/>
      <dgm:t>
        <a:bodyPr/>
        <a:lstStyle/>
        <a:p>
          <a:r>
            <a:rPr lang="en-US" sz="1400" b="0"/>
            <a:t>Ages 0-21 with Medicaid </a:t>
          </a:r>
          <a:r>
            <a:rPr lang="en-US" sz="1400" b="1" u="sng">
              <a:hlinkClick xmlns:r="http://schemas.openxmlformats.org/officeDocument/2006/relationships" r:id="rId1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Early Periodic Screening Diagnostic and Treatment (EPSDT)</a:t>
          </a:r>
          <a:endParaRPr lang="en-US" sz="1400" b="0" dirty="0"/>
        </a:p>
      </dgm:t>
    </dgm:pt>
    <dgm:pt modelId="{AB02C406-3EA5-404D-879D-ED853EF74952}" type="parTrans" cxnId="{8002FFBC-FDF5-4281-97CB-C077E5C9EAB7}">
      <dgm:prSet/>
      <dgm:spPr/>
      <dgm:t>
        <a:bodyPr/>
        <a:lstStyle/>
        <a:p>
          <a:endParaRPr lang="en-US"/>
        </a:p>
      </dgm:t>
    </dgm:pt>
    <dgm:pt modelId="{1D67383C-1B14-4921-82D5-C7A43AF468E3}" type="sibTrans" cxnId="{8002FFBC-FDF5-4281-97CB-C077E5C9EAB7}">
      <dgm:prSet/>
      <dgm:spPr/>
      <dgm:t>
        <a:bodyPr/>
        <a:lstStyle/>
        <a:p>
          <a:endParaRPr lang="en-US"/>
        </a:p>
      </dgm:t>
    </dgm:pt>
    <dgm:pt modelId="{700E7835-84C2-43FE-B014-AC36D708AE7F}">
      <dgm:prSet phldrT="[Text]" custT="1"/>
      <dgm:spPr/>
      <dgm:t>
        <a:bodyPr/>
        <a:lstStyle/>
        <a:p>
          <a:r>
            <a:rPr lang="en-US" sz="1300" b="0" u="none" dirty="0"/>
            <a:t>Individuals diagnosed with a brain injury before the age of 22 may be eligible for I/DD services</a:t>
          </a:r>
          <a:endParaRPr lang="en-US" sz="1400" dirty="0"/>
        </a:p>
      </dgm:t>
    </dgm:pt>
    <dgm:pt modelId="{F40BF893-DE8D-4ACB-8A65-99A410DAE542}" type="parTrans" cxnId="{55182D75-901A-4BC0-A910-2339F170B284}">
      <dgm:prSet/>
      <dgm:spPr/>
    </dgm:pt>
    <dgm:pt modelId="{D4A1662D-B6EE-476B-827B-D3AA11D71003}" type="sibTrans" cxnId="{55182D75-901A-4BC0-A910-2339F170B284}">
      <dgm:prSet/>
      <dgm:spPr/>
    </dgm:pt>
    <dgm:pt modelId="{E389EAB8-7F78-4B6E-9529-20626CE5014E}" type="pres">
      <dgm:prSet presAssocID="{F3F6A620-9ECE-4385-A809-736380C4946A}" presName="Name0" presStyleCnt="0">
        <dgm:presLayoutVars>
          <dgm:dir/>
          <dgm:animLvl val="lvl"/>
          <dgm:resizeHandles/>
        </dgm:presLayoutVars>
      </dgm:prSet>
      <dgm:spPr/>
    </dgm:pt>
    <dgm:pt modelId="{B9E651BB-88D6-4DFB-838B-05F92EAE36ED}" type="pres">
      <dgm:prSet presAssocID="{E7F6DBFA-A098-4F4D-BCE6-55709BC1BCCE}" presName="linNode" presStyleCnt="0"/>
      <dgm:spPr/>
    </dgm:pt>
    <dgm:pt modelId="{B4919402-9DEF-4983-BB4F-35231F0F3180}" type="pres">
      <dgm:prSet presAssocID="{E7F6DBFA-A098-4F4D-BCE6-55709BC1BCCE}" presName="parentShp" presStyleLbl="node1" presStyleIdx="0" presStyleCnt="4">
        <dgm:presLayoutVars>
          <dgm:bulletEnabled val="1"/>
        </dgm:presLayoutVars>
      </dgm:prSet>
      <dgm:spPr/>
    </dgm:pt>
    <dgm:pt modelId="{203A5CC8-873A-44CA-B035-E4B5A456FBD8}" type="pres">
      <dgm:prSet presAssocID="{E7F6DBFA-A098-4F4D-BCE6-55709BC1BCCE}" presName="childShp" presStyleLbl="bgAccFollowNode1" presStyleIdx="0" presStyleCnt="4" custScaleY="109368">
        <dgm:presLayoutVars>
          <dgm:bulletEnabled val="1"/>
        </dgm:presLayoutVars>
      </dgm:prSet>
      <dgm:spPr/>
    </dgm:pt>
    <dgm:pt modelId="{ABBB27AC-0E57-44D8-9F23-811DC426EFBD}" type="pres">
      <dgm:prSet presAssocID="{DDD63532-1CCD-4D15-9AE2-A8082ACF00DA}" presName="spacing" presStyleCnt="0"/>
      <dgm:spPr/>
    </dgm:pt>
    <dgm:pt modelId="{0AC34D37-AFFA-44BA-81CF-632395DE520E}" type="pres">
      <dgm:prSet presAssocID="{B79AB7F0-90C5-48D6-B543-56A4AD2271ED}" presName="linNode" presStyleCnt="0"/>
      <dgm:spPr/>
    </dgm:pt>
    <dgm:pt modelId="{C6A2FB81-F9C3-490D-AAFC-FAC4D7AD2380}" type="pres">
      <dgm:prSet presAssocID="{B79AB7F0-90C5-48D6-B543-56A4AD2271ED}" presName="parentShp" presStyleLbl="node1" presStyleIdx="1" presStyleCnt="4">
        <dgm:presLayoutVars>
          <dgm:bulletEnabled val="1"/>
        </dgm:presLayoutVars>
      </dgm:prSet>
      <dgm:spPr/>
    </dgm:pt>
    <dgm:pt modelId="{EBB1633B-9E0D-4CC1-B07F-4B8E7293FC66}" type="pres">
      <dgm:prSet presAssocID="{B79AB7F0-90C5-48D6-B543-56A4AD2271ED}" presName="childShp" presStyleLbl="bgAccFollowNode1" presStyleIdx="1" presStyleCnt="4" custScaleY="115722" custLinFactNeighborX="0" custLinFactNeighborY="-1587">
        <dgm:presLayoutVars>
          <dgm:bulletEnabled val="1"/>
        </dgm:presLayoutVars>
      </dgm:prSet>
      <dgm:spPr/>
    </dgm:pt>
    <dgm:pt modelId="{A2DAC625-5EFB-4A4E-B1E5-83E7A500F54C}" type="pres">
      <dgm:prSet presAssocID="{0753689F-6D86-48AB-A528-BF3D9D845265}" presName="spacing" presStyleCnt="0"/>
      <dgm:spPr/>
    </dgm:pt>
    <dgm:pt modelId="{A4138761-A71D-4698-AE37-BBD667B86A0D}" type="pres">
      <dgm:prSet presAssocID="{57F3157E-D678-4161-99F1-CE21581A32E3}" presName="linNode" presStyleCnt="0"/>
      <dgm:spPr/>
    </dgm:pt>
    <dgm:pt modelId="{0704CEC5-3AF5-4C75-9C99-A2600C5A20A4}" type="pres">
      <dgm:prSet presAssocID="{57F3157E-D678-4161-99F1-CE21581A32E3}" presName="parentShp" presStyleLbl="node1" presStyleIdx="2" presStyleCnt="4" custScaleY="124397">
        <dgm:presLayoutVars>
          <dgm:bulletEnabled val="1"/>
        </dgm:presLayoutVars>
      </dgm:prSet>
      <dgm:spPr/>
    </dgm:pt>
    <dgm:pt modelId="{B078940A-618D-401F-A8A7-25059BF68CA2}" type="pres">
      <dgm:prSet presAssocID="{57F3157E-D678-4161-99F1-CE21581A32E3}" presName="childShp" presStyleLbl="bgAccFollowNode1" presStyleIdx="2" presStyleCnt="4" custScaleY="137105">
        <dgm:presLayoutVars>
          <dgm:bulletEnabled val="1"/>
        </dgm:presLayoutVars>
      </dgm:prSet>
      <dgm:spPr/>
    </dgm:pt>
    <dgm:pt modelId="{8626AE76-727E-448F-8C48-2F9AA1780273}" type="pres">
      <dgm:prSet presAssocID="{BEF7CC63-0C36-462D-B571-1DB4B130CE26}" presName="spacing" presStyleCnt="0"/>
      <dgm:spPr/>
    </dgm:pt>
    <dgm:pt modelId="{E81DB3DE-0FCE-467E-97F2-0F8927F64F68}" type="pres">
      <dgm:prSet presAssocID="{326F194D-649F-4F45-A4B4-862567517C01}" presName="linNode" presStyleCnt="0"/>
      <dgm:spPr/>
    </dgm:pt>
    <dgm:pt modelId="{C247EEBE-4D99-4AEC-BC43-24F60B97DD1C}" type="pres">
      <dgm:prSet presAssocID="{326F194D-649F-4F45-A4B4-862567517C01}" presName="parentShp" presStyleLbl="node1" presStyleIdx="3" presStyleCnt="4" custLinFactNeighborX="-1688" custLinFactNeighborY="2633">
        <dgm:presLayoutVars>
          <dgm:bulletEnabled val="1"/>
        </dgm:presLayoutVars>
      </dgm:prSet>
      <dgm:spPr/>
    </dgm:pt>
    <dgm:pt modelId="{4328FE0C-3826-4559-B29A-1E3D92040A29}" type="pres">
      <dgm:prSet presAssocID="{326F194D-649F-4F45-A4B4-862567517C01}" presName="childShp" presStyleLbl="bgAccFollowNode1" presStyleIdx="3" presStyleCnt="4" custScaleY="107801">
        <dgm:presLayoutVars>
          <dgm:bulletEnabled val="1"/>
        </dgm:presLayoutVars>
      </dgm:prSet>
      <dgm:spPr/>
    </dgm:pt>
  </dgm:ptLst>
  <dgm:cxnLst>
    <dgm:cxn modelId="{3561DE06-DF32-40AF-B80C-8ABAE5D50E3F}" srcId="{E7F6DBFA-A098-4F4D-BCE6-55709BC1BCCE}" destId="{1849EBBA-2F63-4E3A-8979-789861A131D4}" srcOrd="3" destOrd="0" parTransId="{DD70F366-702C-46CF-8F34-1C75C334C038}" sibTransId="{544598F6-C33D-4B94-84F9-FCD871F9C495}"/>
    <dgm:cxn modelId="{BBC7A51A-B82F-48F4-BE85-2291A37D1E75}" srcId="{326F194D-649F-4F45-A4B4-862567517C01}" destId="{53EF960C-F831-441A-A6FE-1D03413D2253}" srcOrd="2" destOrd="0" parTransId="{6DF92B27-357E-41D4-93D8-82AD70048DFB}" sibTransId="{7DD04FCB-C1B0-4F98-B01A-1F60A24C636F}"/>
    <dgm:cxn modelId="{B502321E-C580-4F1E-A9EC-D600EA465B75}" srcId="{F3F6A620-9ECE-4385-A809-736380C4946A}" destId="{326F194D-649F-4F45-A4B4-862567517C01}" srcOrd="3" destOrd="0" parTransId="{8525ED0F-F22C-4652-A747-202D4B0CA01F}" sibTransId="{CFEA9505-8058-45AB-B5EE-116480D9DA57}"/>
    <dgm:cxn modelId="{E85D8E38-6233-4B26-B7E2-8DA06ECF3A1C}" srcId="{F3F6A620-9ECE-4385-A809-736380C4946A}" destId="{57F3157E-D678-4161-99F1-CE21581A32E3}" srcOrd="2" destOrd="0" parTransId="{B5A585FF-B7D7-49EB-8AD4-39464FA93722}" sibTransId="{BEF7CC63-0C36-462D-B571-1DB4B130CE26}"/>
    <dgm:cxn modelId="{CF899138-AFCD-4AEB-8839-177E655482CB}" type="presOf" srcId="{E7F6DBFA-A098-4F4D-BCE6-55709BC1BCCE}" destId="{B4919402-9DEF-4983-BB4F-35231F0F3180}" srcOrd="0" destOrd="0" presId="urn:microsoft.com/office/officeart/2005/8/layout/vList6"/>
    <dgm:cxn modelId="{D22BD23F-60EB-4C82-917B-828A5078710D}" srcId="{57F3157E-D678-4161-99F1-CE21581A32E3}" destId="{6F00AF6A-D11F-4712-BB5E-AA4C46894346}" srcOrd="0" destOrd="0" parTransId="{ECA7B2E9-A393-4D62-AE9B-2045DE1D5194}" sibTransId="{5FE0237F-7577-4ADF-8C25-71759F696336}"/>
    <dgm:cxn modelId="{C0F63542-4B5F-46DD-90B5-90BEE40B12C5}" type="presOf" srcId="{F3F6A620-9ECE-4385-A809-736380C4946A}" destId="{E389EAB8-7F78-4B6E-9529-20626CE5014E}" srcOrd="0" destOrd="0" presId="urn:microsoft.com/office/officeart/2005/8/layout/vList6"/>
    <dgm:cxn modelId="{C3DF3C63-0BBA-4ED2-89A9-0FEDDF9A1D5C}" type="presOf" srcId="{53EF960C-F831-441A-A6FE-1D03413D2253}" destId="{4328FE0C-3826-4559-B29A-1E3D92040A29}" srcOrd="0" destOrd="2" presId="urn:microsoft.com/office/officeart/2005/8/layout/vList6"/>
    <dgm:cxn modelId="{3242D749-D1D5-4DB7-9BBB-C2733142E8CF}" srcId="{B79AB7F0-90C5-48D6-B543-56A4AD2271ED}" destId="{A6D9ECC1-54BA-410B-BC9D-39EB57FCE3C6}" srcOrd="0" destOrd="0" parTransId="{14C57A08-7A5C-4B8B-BA21-E4A9A9ECC9E6}" sibTransId="{2D112C8C-5C4B-46B6-B95E-14BF0B151C17}"/>
    <dgm:cxn modelId="{9828676A-5CD2-4191-BED2-106C24B55B70}" type="presOf" srcId="{0EEDB116-9E42-48A9-BEA1-82549C262DC3}" destId="{B078940A-618D-401F-A8A7-25059BF68CA2}" srcOrd="0" destOrd="1" presId="urn:microsoft.com/office/officeart/2005/8/layout/vList6"/>
    <dgm:cxn modelId="{0BEF194C-0EEC-4A20-8C43-7B77078E33EE}" type="presOf" srcId="{326F194D-649F-4F45-A4B4-862567517C01}" destId="{C247EEBE-4D99-4AEC-BC43-24F60B97DD1C}" srcOrd="0" destOrd="0" presId="urn:microsoft.com/office/officeart/2005/8/layout/vList6"/>
    <dgm:cxn modelId="{98583674-32A7-421F-A84B-100D1AEB7404}" srcId="{F3F6A620-9ECE-4385-A809-736380C4946A}" destId="{E7F6DBFA-A098-4F4D-BCE6-55709BC1BCCE}" srcOrd="0" destOrd="0" parTransId="{5FAF988A-AF84-4F57-98D3-86B644405069}" sibTransId="{DDD63532-1CCD-4D15-9AE2-A8082ACF00DA}"/>
    <dgm:cxn modelId="{55182D75-901A-4BC0-A910-2339F170B284}" srcId="{E7F6DBFA-A098-4F4D-BCE6-55709BC1BCCE}" destId="{700E7835-84C2-43FE-B014-AC36D708AE7F}" srcOrd="2" destOrd="0" parTransId="{F40BF893-DE8D-4ACB-8A65-99A410DAE542}" sibTransId="{D4A1662D-B6EE-476B-827B-D3AA11D71003}"/>
    <dgm:cxn modelId="{22F1B775-38E8-4E02-92FE-75808D256D80}" type="presOf" srcId="{57F3157E-D678-4161-99F1-CE21581A32E3}" destId="{0704CEC5-3AF5-4C75-9C99-A2600C5A20A4}" srcOrd="0" destOrd="0" presId="urn:microsoft.com/office/officeart/2005/8/layout/vList6"/>
    <dgm:cxn modelId="{9160C975-DFB0-4FC5-B378-C6D0CE0D5A5A}" srcId="{E7F6DBFA-A098-4F4D-BCE6-55709BC1BCCE}" destId="{95F4076B-94EB-40D6-BD91-887D2641621F}" srcOrd="0" destOrd="0" parTransId="{E55FE431-887C-4A13-98B1-3EFA505123F3}" sibTransId="{04575405-90F6-4A0C-B5F0-AF3C3EB29625}"/>
    <dgm:cxn modelId="{339B3B7B-4B15-4523-9F98-77CD19D0CEE3}" srcId="{F3F6A620-9ECE-4385-A809-736380C4946A}" destId="{B79AB7F0-90C5-48D6-B543-56A4AD2271ED}" srcOrd="1" destOrd="0" parTransId="{8EDEE03D-156C-4189-A56F-889D75984059}" sibTransId="{0753689F-6D86-48AB-A528-BF3D9D845265}"/>
    <dgm:cxn modelId="{A1B5647C-4DC4-4856-A92A-5FF54AF0456D}" srcId="{326F194D-649F-4F45-A4B4-862567517C01}" destId="{A265336A-1C71-4C41-A231-B1ADC8A6DE9D}" srcOrd="1" destOrd="0" parTransId="{FBD593C8-461F-4373-A089-B8009A8D2D5C}" sibTransId="{0F5E02CB-16D1-4C92-BA76-9789DFE49A16}"/>
    <dgm:cxn modelId="{8F5E6886-0FCA-49CD-AF60-B1F93ED3B71A}" srcId="{57F3157E-D678-4161-99F1-CE21581A32E3}" destId="{D5324799-488A-412D-91F0-64CB75294029}" srcOrd="4" destOrd="0" parTransId="{7E144303-1CD6-4C7D-A0A7-D8314C567BB6}" sibTransId="{75B814A9-4F2A-4500-A02F-BCC3AA78EED3}"/>
    <dgm:cxn modelId="{D66BB786-9F38-4FA3-8E35-C29891278080}" type="presOf" srcId="{A265336A-1C71-4C41-A231-B1ADC8A6DE9D}" destId="{4328FE0C-3826-4559-B29A-1E3D92040A29}" srcOrd="0" destOrd="1" presId="urn:microsoft.com/office/officeart/2005/8/layout/vList6"/>
    <dgm:cxn modelId="{BB34F087-E5C2-465B-BAA4-A4AD244DEE77}" type="presOf" srcId="{A6D9ECC1-54BA-410B-BC9D-39EB57FCE3C6}" destId="{EBB1633B-9E0D-4CC1-B07F-4B8E7293FC66}" srcOrd="0" destOrd="0" presId="urn:microsoft.com/office/officeart/2005/8/layout/vList6"/>
    <dgm:cxn modelId="{F57F3B89-6199-42D4-AC43-8BDD113EF8A9}" type="presOf" srcId="{FDB5484F-9F7D-492E-8868-859A2110B523}" destId="{4328FE0C-3826-4559-B29A-1E3D92040A29}" srcOrd="0" destOrd="0" presId="urn:microsoft.com/office/officeart/2005/8/layout/vList6"/>
    <dgm:cxn modelId="{B52857A6-C905-45BA-9F6E-A87AFD996909}" type="presOf" srcId="{700E7835-84C2-43FE-B014-AC36D708AE7F}" destId="{203A5CC8-873A-44CA-B035-E4B5A456FBD8}" srcOrd="0" destOrd="2" presId="urn:microsoft.com/office/officeart/2005/8/layout/vList6"/>
    <dgm:cxn modelId="{BA4F39A9-1025-4D2F-B52F-076C47DC7097}" srcId="{326F194D-649F-4F45-A4B4-862567517C01}" destId="{FDB5484F-9F7D-492E-8868-859A2110B523}" srcOrd="0" destOrd="0" parTransId="{3277C00C-D2DE-4022-B3BE-2EE36C16CAA9}" sibTransId="{AE3380A7-BEB2-4B86-855A-A62D52DD619F}"/>
    <dgm:cxn modelId="{D87727AE-BB14-42E4-9C15-1CF197DBA9BA}" type="presOf" srcId="{7E48271E-124A-44EB-8CB5-AE62A423845E}" destId="{B078940A-618D-401F-A8A7-25059BF68CA2}" srcOrd="0" destOrd="3" presId="urn:microsoft.com/office/officeart/2005/8/layout/vList6"/>
    <dgm:cxn modelId="{9E1053B0-9EC1-4D51-B305-417B6063E265}" srcId="{E7F6DBFA-A098-4F4D-BCE6-55709BC1BCCE}" destId="{4A845288-DA82-484C-BEE6-A5371145666A}" srcOrd="1" destOrd="0" parTransId="{914FBCF0-A6A5-4CE2-867E-B0F7F418B25A}" sibTransId="{BFF632D3-382F-41E4-ACC8-C13D3B169A26}"/>
    <dgm:cxn modelId="{2F32CEB0-F6F6-4995-8796-8EAF5D68D379}" type="presOf" srcId="{9738C0F5-5C1B-4ACB-8566-641D2A508EDC}" destId="{B078940A-618D-401F-A8A7-25059BF68CA2}" srcOrd="0" destOrd="2" presId="urn:microsoft.com/office/officeart/2005/8/layout/vList6"/>
    <dgm:cxn modelId="{4FC05FB6-136D-44B0-BF00-9B6A0F3B36A4}" srcId="{57F3157E-D678-4161-99F1-CE21581A32E3}" destId="{7E48271E-124A-44EB-8CB5-AE62A423845E}" srcOrd="3" destOrd="0" parTransId="{61D414B1-B8D4-4287-999D-58B60D10E53A}" sibTransId="{9C391345-EAF9-4630-A1E6-73AEF40AF966}"/>
    <dgm:cxn modelId="{007339BA-E30E-402F-905C-FE1BBE978EC0}" type="presOf" srcId="{4A845288-DA82-484C-BEE6-A5371145666A}" destId="{203A5CC8-873A-44CA-B035-E4B5A456FBD8}" srcOrd="0" destOrd="1" presId="urn:microsoft.com/office/officeart/2005/8/layout/vList6"/>
    <dgm:cxn modelId="{8002FFBC-FDF5-4281-97CB-C077E5C9EAB7}" srcId="{57F3157E-D678-4161-99F1-CE21581A32E3}" destId="{9738C0F5-5C1B-4ACB-8566-641D2A508EDC}" srcOrd="2" destOrd="0" parTransId="{AB02C406-3EA5-404D-879D-ED853EF74952}" sibTransId="{1D67383C-1B14-4921-82D5-C7A43AF468E3}"/>
    <dgm:cxn modelId="{2F92A9C5-EC66-4087-A10C-82D506CA3E36}" type="presOf" srcId="{95F4076B-94EB-40D6-BD91-887D2641621F}" destId="{203A5CC8-873A-44CA-B035-E4B5A456FBD8}" srcOrd="0" destOrd="0" presId="urn:microsoft.com/office/officeart/2005/8/layout/vList6"/>
    <dgm:cxn modelId="{1A3EF6DD-0311-4CD6-A037-C388F3005151}" type="presOf" srcId="{B79AB7F0-90C5-48D6-B543-56A4AD2271ED}" destId="{C6A2FB81-F9C3-490D-AAFC-FAC4D7AD2380}" srcOrd="0" destOrd="0" presId="urn:microsoft.com/office/officeart/2005/8/layout/vList6"/>
    <dgm:cxn modelId="{9263E7DE-C718-4420-A522-959ED0D27964}" srcId="{57F3157E-D678-4161-99F1-CE21581A32E3}" destId="{0EEDB116-9E42-48A9-BEA1-82549C262DC3}" srcOrd="1" destOrd="0" parTransId="{2C3594FD-2CDB-4FE8-92DE-5FDED11C9B32}" sibTransId="{573F7495-EDF7-4DA8-AA19-DE90DE6ABA57}"/>
    <dgm:cxn modelId="{5D6154E0-EA15-4568-AADD-0523C584A0F5}" type="presOf" srcId="{D5324799-488A-412D-91F0-64CB75294029}" destId="{B078940A-618D-401F-A8A7-25059BF68CA2}" srcOrd="0" destOrd="4" presId="urn:microsoft.com/office/officeart/2005/8/layout/vList6"/>
    <dgm:cxn modelId="{97FA23E4-1F9A-4D25-B6DC-DCED4DC9C8C0}" srcId="{B79AB7F0-90C5-48D6-B543-56A4AD2271ED}" destId="{B8212187-9270-4A0F-B8B5-D755095D5B9C}" srcOrd="1" destOrd="0" parTransId="{B424293B-50D0-40E1-81C9-69D0B3F865EC}" sibTransId="{365F1BCC-444D-4CF9-9588-D1099ABC0E2F}"/>
    <dgm:cxn modelId="{0CEFAAE7-7B4A-4FBC-AE4D-A2E2C68FFE46}" type="presOf" srcId="{60A06F77-2BCB-4C41-B41E-C59FB3472431}" destId="{EBB1633B-9E0D-4CC1-B07F-4B8E7293FC66}" srcOrd="0" destOrd="2" presId="urn:microsoft.com/office/officeart/2005/8/layout/vList6"/>
    <dgm:cxn modelId="{3612C1EB-4D83-4B9D-B16A-4EF17EEF4839}" type="presOf" srcId="{6F00AF6A-D11F-4712-BB5E-AA4C46894346}" destId="{B078940A-618D-401F-A8A7-25059BF68CA2}" srcOrd="0" destOrd="0" presId="urn:microsoft.com/office/officeart/2005/8/layout/vList6"/>
    <dgm:cxn modelId="{561A7DF2-D0D5-48BF-9C21-4847BE9D7CDB}" type="presOf" srcId="{B8212187-9270-4A0F-B8B5-D755095D5B9C}" destId="{EBB1633B-9E0D-4CC1-B07F-4B8E7293FC66}" srcOrd="0" destOrd="1" presId="urn:microsoft.com/office/officeart/2005/8/layout/vList6"/>
    <dgm:cxn modelId="{D2493FF4-40A5-462B-94DD-1DB2F33C9E94}" type="presOf" srcId="{1849EBBA-2F63-4E3A-8979-789861A131D4}" destId="{203A5CC8-873A-44CA-B035-E4B5A456FBD8}" srcOrd="0" destOrd="3" presId="urn:microsoft.com/office/officeart/2005/8/layout/vList6"/>
    <dgm:cxn modelId="{F826E6FA-F836-4AC8-AB6B-3067A8690D38}" srcId="{B79AB7F0-90C5-48D6-B543-56A4AD2271ED}" destId="{60A06F77-2BCB-4C41-B41E-C59FB3472431}" srcOrd="2" destOrd="0" parTransId="{8FE7DC9D-B6B1-4469-936F-D963F24FF15A}" sibTransId="{74FE4661-C87E-48E8-9A57-408129C6F711}"/>
    <dgm:cxn modelId="{0B3B2880-1EE1-420A-A726-9BDD894ADFF7}" type="presParOf" srcId="{E389EAB8-7F78-4B6E-9529-20626CE5014E}" destId="{B9E651BB-88D6-4DFB-838B-05F92EAE36ED}" srcOrd="0" destOrd="0" presId="urn:microsoft.com/office/officeart/2005/8/layout/vList6"/>
    <dgm:cxn modelId="{0CB2A79C-0550-4489-AF91-C53FC7A5DAB4}" type="presParOf" srcId="{B9E651BB-88D6-4DFB-838B-05F92EAE36ED}" destId="{B4919402-9DEF-4983-BB4F-35231F0F3180}" srcOrd="0" destOrd="0" presId="urn:microsoft.com/office/officeart/2005/8/layout/vList6"/>
    <dgm:cxn modelId="{B6501524-B75B-40E5-97E6-085A0B484C7C}" type="presParOf" srcId="{B9E651BB-88D6-4DFB-838B-05F92EAE36ED}" destId="{203A5CC8-873A-44CA-B035-E4B5A456FBD8}" srcOrd="1" destOrd="0" presId="urn:microsoft.com/office/officeart/2005/8/layout/vList6"/>
    <dgm:cxn modelId="{B4A67AF1-6965-45E9-AA84-4218C0150D1F}" type="presParOf" srcId="{E389EAB8-7F78-4B6E-9529-20626CE5014E}" destId="{ABBB27AC-0E57-44D8-9F23-811DC426EFBD}" srcOrd="1" destOrd="0" presId="urn:microsoft.com/office/officeart/2005/8/layout/vList6"/>
    <dgm:cxn modelId="{60ABE612-0B8C-43D2-9155-27E14AF70B75}" type="presParOf" srcId="{E389EAB8-7F78-4B6E-9529-20626CE5014E}" destId="{0AC34D37-AFFA-44BA-81CF-632395DE520E}" srcOrd="2" destOrd="0" presId="urn:microsoft.com/office/officeart/2005/8/layout/vList6"/>
    <dgm:cxn modelId="{416FCBBF-01AD-48D3-8C36-97DC757F7268}" type="presParOf" srcId="{0AC34D37-AFFA-44BA-81CF-632395DE520E}" destId="{C6A2FB81-F9C3-490D-AAFC-FAC4D7AD2380}" srcOrd="0" destOrd="0" presId="urn:microsoft.com/office/officeart/2005/8/layout/vList6"/>
    <dgm:cxn modelId="{E74E1424-92F6-47DC-B1FC-B06912F47B26}" type="presParOf" srcId="{0AC34D37-AFFA-44BA-81CF-632395DE520E}" destId="{EBB1633B-9E0D-4CC1-B07F-4B8E7293FC66}" srcOrd="1" destOrd="0" presId="urn:microsoft.com/office/officeart/2005/8/layout/vList6"/>
    <dgm:cxn modelId="{9E13CB3F-C10A-4F8C-AF8A-FF2A7AF21DBA}" type="presParOf" srcId="{E389EAB8-7F78-4B6E-9529-20626CE5014E}" destId="{A2DAC625-5EFB-4A4E-B1E5-83E7A500F54C}" srcOrd="3" destOrd="0" presId="urn:microsoft.com/office/officeart/2005/8/layout/vList6"/>
    <dgm:cxn modelId="{440D9CB5-21D1-4EF0-8F05-6DD075B106ED}" type="presParOf" srcId="{E389EAB8-7F78-4B6E-9529-20626CE5014E}" destId="{A4138761-A71D-4698-AE37-BBD667B86A0D}" srcOrd="4" destOrd="0" presId="urn:microsoft.com/office/officeart/2005/8/layout/vList6"/>
    <dgm:cxn modelId="{A1244DA1-BC70-4029-A006-5FE3ED436F1E}" type="presParOf" srcId="{A4138761-A71D-4698-AE37-BBD667B86A0D}" destId="{0704CEC5-3AF5-4C75-9C99-A2600C5A20A4}" srcOrd="0" destOrd="0" presId="urn:microsoft.com/office/officeart/2005/8/layout/vList6"/>
    <dgm:cxn modelId="{CE7C575B-9C32-46EC-9FFB-5A51A8BD0D08}" type="presParOf" srcId="{A4138761-A71D-4698-AE37-BBD667B86A0D}" destId="{B078940A-618D-401F-A8A7-25059BF68CA2}" srcOrd="1" destOrd="0" presId="urn:microsoft.com/office/officeart/2005/8/layout/vList6"/>
    <dgm:cxn modelId="{F4CB3D11-4982-4F7C-AE09-66295B3E88D7}" type="presParOf" srcId="{E389EAB8-7F78-4B6E-9529-20626CE5014E}" destId="{8626AE76-727E-448F-8C48-2F9AA1780273}" srcOrd="5" destOrd="0" presId="urn:microsoft.com/office/officeart/2005/8/layout/vList6"/>
    <dgm:cxn modelId="{907FD4B4-5C7F-44F9-820E-3FDA89E95148}" type="presParOf" srcId="{E389EAB8-7F78-4B6E-9529-20626CE5014E}" destId="{E81DB3DE-0FCE-467E-97F2-0F8927F64F68}" srcOrd="6" destOrd="0" presId="urn:microsoft.com/office/officeart/2005/8/layout/vList6"/>
    <dgm:cxn modelId="{17EBBE7C-6651-4C3E-AB11-8FBF74B9777A}" type="presParOf" srcId="{E81DB3DE-0FCE-467E-97F2-0F8927F64F68}" destId="{C247EEBE-4D99-4AEC-BC43-24F60B97DD1C}" srcOrd="0" destOrd="0" presId="urn:microsoft.com/office/officeart/2005/8/layout/vList6"/>
    <dgm:cxn modelId="{E8153947-80F4-43C1-BA7C-2FDB28C3F473}" type="presParOf" srcId="{E81DB3DE-0FCE-467E-97F2-0F8927F64F68}" destId="{4328FE0C-3826-4559-B29A-1E3D92040A2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A4CFC4-B006-414E-A1D5-34D6DE0E7145}" type="doc">
      <dgm:prSet loTypeId="urn:microsoft.com/office/officeart/2005/8/layout/vList5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F3F6B1CA-E521-4591-89DE-7E01D76726BD}">
      <dgm:prSet phldrT="[Text]" custT="1"/>
      <dgm:spPr/>
      <dgm:t>
        <a:bodyPr/>
        <a:lstStyle/>
        <a:p>
          <a:r>
            <a:rPr lang="en-US" sz="2400" dirty="0"/>
            <a:t>Ages 0-21 with Medicaid</a:t>
          </a:r>
        </a:p>
      </dgm:t>
    </dgm:pt>
    <dgm:pt modelId="{2C1F4A13-5780-4579-9664-A63BE3F64CDE}" type="parTrans" cxnId="{F13B9FDD-7EE3-481A-BA9C-5A64A86A7D17}">
      <dgm:prSet/>
      <dgm:spPr/>
      <dgm:t>
        <a:bodyPr/>
        <a:lstStyle/>
        <a:p>
          <a:endParaRPr lang="en-US"/>
        </a:p>
      </dgm:t>
    </dgm:pt>
    <dgm:pt modelId="{0B69E728-2B50-47EB-901E-7A854704AD7A}" type="sibTrans" cxnId="{F13B9FDD-7EE3-481A-BA9C-5A64A86A7D17}">
      <dgm:prSet/>
      <dgm:spPr/>
      <dgm:t>
        <a:bodyPr/>
        <a:lstStyle/>
        <a:p>
          <a:endParaRPr lang="en-US"/>
        </a:p>
      </dgm:t>
    </dgm:pt>
    <dgm:pt modelId="{8706312E-76B0-4402-829D-531E6B1555B4}">
      <dgm:prSet phldrT="[Text]" custT="1"/>
      <dgm:spPr/>
      <dgm:t>
        <a:bodyPr/>
        <a:lstStyle/>
        <a:p>
          <a:r>
            <a:rPr lang="en-US" sz="1500" b="1" u="sng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Early Periodic Screening Diagnostic and Treatment (EPSDT)</a:t>
          </a:r>
          <a:endParaRPr lang="en-US" sz="1500" b="1" u="sng" dirty="0"/>
        </a:p>
      </dgm:t>
    </dgm:pt>
    <dgm:pt modelId="{AF82C6F5-4EEF-486A-A495-BA8BB733D2D5}" type="parTrans" cxnId="{E65442AD-7ADD-485C-B142-4D3DF56D050C}">
      <dgm:prSet/>
      <dgm:spPr/>
      <dgm:t>
        <a:bodyPr/>
        <a:lstStyle/>
        <a:p>
          <a:endParaRPr lang="en-US"/>
        </a:p>
      </dgm:t>
    </dgm:pt>
    <dgm:pt modelId="{F31B9512-6579-4111-8BFA-2D0C9586C394}" type="sibTrans" cxnId="{E65442AD-7ADD-485C-B142-4D3DF56D050C}">
      <dgm:prSet/>
      <dgm:spPr/>
      <dgm:t>
        <a:bodyPr/>
        <a:lstStyle/>
        <a:p>
          <a:endParaRPr lang="en-US"/>
        </a:p>
      </dgm:t>
    </dgm:pt>
    <dgm:pt modelId="{E967F06B-DBEA-43DA-8C28-E8DEC9317159}">
      <dgm:prSet phldrT="[Text]" custT="1"/>
      <dgm:spPr/>
      <dgm:t>
        <a:bodyPr/>
        <a:lstStyle/>
        <a:p>
          <a:r>
            <a:rPr lang="en-US" sz="2400" dirty="0"/>
            <a:t>Additional Medicaid Programs and Services</a:t>
          </a:r>
        </a:p>
      </dgm:t>
    </dgm:pt>
    <dgm:pt modelId="{FDA51F29-E520-4F6F-9AA4-C74B1B95FD3D}" type="parTrans" cxnId="{21EE7C2F-4A01-4BEC-83DA-43EC3C8E9A24}">
      <dgm:prSet/>
      <dgm:spPr/>
      <dgm:t>
        <a:bodyPr/>
        <a:lstStyle/>
        <a:p>
          <a:endParaRPr lang="en-US"/>
        </a:p>
      </dgm:t>
    </dgm:pt>
    <dgm:pt modelId="{BDFA65B0-8D40-4A28-918B-EC5CE55231E0}" type="sibTrans" cxnId="{21EE7C2F-4A01-4BEC-83DA-43EC3C8E9A24}">
      <dgm:prSet/>
      <dgm:spPr/>
      <dgm:t>
        <a:bodyPr/>
        <a:lstStyle/>
        <a:p>
          <a:endParaRPr lang="en-US"/>
        </a:p>
      </dgm:t>
    </dgm:pt>
    <dgm:pt modelId="{06EF5EDD-C8B0-4B8F-A74E-56044C03EE34}">
      <dgm:prSet phldrT="[Text]" custT="1"/>
      <dgm:spPr/>
      <dgm:t>
        <a:bodyPr/>
        <a:lstStyle/>
        <a:p>
          <a:r>
            <a:rPr lang="en-US" sz="2400" dirty="0"/>
            <a:t>Additional Resources</a:t>
          </a:r>
        </a:p>
      </dgm:t>
    </dgm:pt>
    <dgm:pt modelId="{C4912EAA-C427-4724-B929-736402764491}" type="parTrans" cxnId="{0657B614-CEE2-429F-9E6C-45029BA29436}">
      <dgm:prSet/>
      <dgm:spPr/>
      <dgm:t>
        <a:bodyPr/>
        <a:lstStyle/>
        <a:p>
          <a:endParaRPr lang="en-US"/>
        </a:p>
      </dgm:t>
    </dgm:pt>
    <dgm:pt modelId="{00F85097-9848-45C6-93B4-E6A7071862CF}" type="sibTrans" cxnId="{0657B614-CEE2-429F-9E6C-45029BA29436}">
      <dgm:prSet/>
      <dgm:spPr/>
      <dgm:t>
        <a:bodyPr/>
        <a:lstStyle/>
        <a:p>
          <a:endParaRPr lang="en-US"/>
        </a:p>
      </dgm:t>
    </dgm:pt>
    <dgm:pt modelId="{336F3396-E948-4B7D-BD5D-2AB1CCB1D574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sz="1500" b="1" u="sng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Personal Care Services</a:t>
          </a:r>
          <a:r>
            <a:rPr lang="en-US" sz="1500" b="1" u="sng"/>
            <a:t> </a:t>
          </a:r>
          <a:r>
            <a:rPr lang="en-US" sz="1500"/>
            <a:t>can be requested under EPSDT for those with Medicaid aged 21 and under with a physician’s referral</a:t>
          </a:r>
          <a:endParaRPr lang="en-US" sz="1500" dirty="0"/>
        </a:p>
      </dgm:t>
    </dgm:pt>
    <dgm:pt modelId="{788F2AFE-44C3-431C-AAA5-C52376286C2A}" type="parTrans" cxnId="{CB43AB9E-9D9D-4703-BA7A-D95EA1BADB99}">
      <dgm:prSet/>
      <dgm:spPr/>
      <dgm:t>
        <a:bodyPr/>
        <a:lstStyle/>
        <a:p>
          <a:endParaRPr lang="en-US"/>
        </a:p>
      </dgm:t>
    </dgm:pt>
    <dgm:pt modelId="{4CEFA164-59AD-4025-9711-81F14BC9F282}" type="sibTrans" cxnId="{CB43AB9E-9D9D-4703-BA7A-D95EA1BADB99}">
      <dgm:prSet/>
      <dgm:spPr/>
      <dgm:t>
        <a:bodyPr/>
        <a:lstStyle/>
        <a:p>
          <a:endParaRPr lang="en-US"/>
        </a:p>
      </dgm:t>
    </dgm:pt>
    <dgm:pt modelId="{70642604-62AD-4FA1-A77C-AE1810C69D7F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sz="1500" dirty="0"/>
            <a:t>Ages 0-20</a:t>
          </a:r>
        </a:p>
      </dgm:t>
    </dgm:pt>
    <dgm:pt modelId="{96300BBF-9D48-4513-A736-2A7B9B7BDE79}" type="parTrans" cxnId="{258B8272-42F0-48A7-8F56-A00663ACA17F}">
      <dgm:prSet/>
      <dgm:spPr/>
      <dgm:t>
        <a:bodyPr/>
        <a:lstStyle/>
        <a:p>
          <a:endParaRPr lang="en-US"/>
        </a:p>
      </dgm:t>
    </dgm:pt>
    <dgm:pt modelId="{D0F99D6C-6889-4685-8937-5D9EE3E958BA}" type="sibTrans" cxnId="{258B8272-42F0-48A7-8F56-A00663ACA17F}">
      <dgm:prSet/>
      <dgm:spPr/>
      <dgm:t>
        <a:bodyPr/>
        <a:lstStyle/>
        <a:p>
          <a:endParaRPr lang="en-US"/>
        </a:p>
      </dgm:t>
    </dgm:pt>
    <dgm:pt modelId="{9AD7DCED-59F5-4C25-B6FE-800684DE1ECA}">
      <dgm:prSet custT="1"/>
      <dgm:spPr/>
      <dgm:t>
        <a:bodyPr/>
        <a:lstStyle/>
        <a:p>
          <a:r>
            <a:rPr lang="en-US" sz="1400" b="1" u="sng"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Community Empowerment and Engagement</a:t>
          </a:r>
          <a:endParaRPr lang="en-US" sz="1400" b="1" u="sng" dirty="0"/>
        </a:p>
      </dgm:t>
    </dgm:pt>
    <dgm:pt modelId="{0C86A23B-4E75-4268-9C95-12CE0296FA87}" type="parTrans" cxnId="{1AF458B9-195A-42FD-A767-0A58FA619F39}">
      <dgm:prSet/>
      <dgm:spPr/>
      <dgm:t>
        <a:bodyPr/>
        <a:lstStyle/>
        <a:p>
          <a:endParaRPr lang="en-US"/>
        </a:p>
      </dgm:t>
    </dgm:pt>
    <dgm:pt modelId="{EA63A8A1-3A60-49C1-83A1-800DC45048F4}" type="sibTrans" cxnId="{1AF458B9-195A-42FD-A767-0A58FA619F39}">
      <dgm:prSet/>
      <dgm:spPr/>
      <dgm:t>
        <a:bodyPr/>
        <a:lstStyle/>
        <a:p>
          <a:endParaRPr lang="en-US"/>
        </a:p>
      </dgm:t>
    </dgm:pt>
    <dgm:pt modelId="{5D8223F2-750C-45D0-B218-F435EFA91515}">
      <dgm:prSet phldrT="[Text]" custT="1"/>
      <dgm:spPr/>
      <dgm:t>
        <a:bodyPr/>
        <a:lstStyle/>
        <a:p>
          <a:r>
            <a:rPr lang="en-US" sz="1400" b="1" u="sng" dirty="0"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your respective LME-MCO</a:t>
          </a:r>
          <a:r>
            <a:rPr lang="en-US" sz="1400" b="1" u="sng" dirty="0"/>
            <a:t> </a:t>
          </a:r>
          <a:r>
            <a:rPr lang="en-US" sz="1400" b="0" dirty="0"/>
            <a:t>for services available in you area</a:t>
          </a:r>
          <a:endParaRPr lang="en-US" sz="1400" dirty="0"/>
        </a:p>
      </dgm:t>
    </dgm:pt>
    <dgm:pt modelId="{D1B77E5C-99B7-4836-9331-580FEA3CCB3A}" type="parTrans" cxnId="{83966207-B4E2-4A70-8F4A-E58DDA4D959B}">
      <dgm:prSet/>
      <dgm:spPr/>
      <dgm:t>
        <a:bodyPr/>
        <a:lstStyle/>
        <a:p>
          <a:endParaRPr lang="en-US"/>
        </a:p>
      </dgm:t>
    </dgm:pt>
    <dgm:pt modelId="{D9D6482C-8952-4E94-BB40-80D1C99D35F1}" type="sibTrans" cxnId="{83966207-B4E2-4A70-8F4A-E58DDA4D959B}">
      <dgm:prSet/>
      <dgm:spPr/>
      <dgm:t>
        <a:bodyPr/>
        <a:lstStyle/>
        <a:p>
          <a:endParaRPr lang="en-US"/>
        </a:p>
      </dgm:t>
    </dgm:pt>
    <dgm:pt modelId="{12AB43B8-7A9E-499F-8051-6080CC29CEAF}">
      <dgm:prSet phldrT="[Text]" custT="1"/>
      <dgm:spPr/>
      <dgm:t>
        <a:bodyPr/>
        <a:lstStyle/>
        <a:p>
          <a:r>
            <a:rPr lang="en-US" sz="1500" b="1" u="sng"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Behavioral Health Services</a:t>
          </a:r>
          <a:endParaRPr lang="en-US" sz="1500" b="1" u="sng" dirty="0"/>
        </a:p>
      </dgm:t>
    </dgm:pt>
    <dgm:pt modelId="{9922BAFC-66A2-4523-9090-DCA76057C8F8}" type="sibTrans" cxnId="{E3ACAE4C-D567-4D6D-8EF7-EB6604E0DD8E}">
      <dgm:prSet/>
      <dgm:spPr/>
      <dgm:t>
        <a:bodyPr/>
        <a:lstStyle/>
        <a:p>
          <a:endParaRPr lang="en-US"/>
        </a:p>
      </dgm:t>
    </dgm:pt>
    <dgm:pt modelId="{60D9ADE6-7855-4CB0-9637-46AFE14D5A9C}" type="parTrans" cxnId="{E3ACAE4C-D567-4D6D-8EF7-EB6604E0DD8E}">
      <dgm:prSet/>
      <dgm:spPr/>
      <dgm:t>
        <a:bodyPr/>
        <a:lstStyle/>
        <a:p>
          <a:endParaRPr lang="en-US"/>
        </a:p>
      </dgm:t>
    </dgm:pt>
    <dgm:pt modelId="{737AA999-EE60-4417-8DAA-A662162955DC}">
      <dgm:prSet custT="1"/>
      <dgm:spPr/>
      <dgm:t>
        <a:bodyPr/>
        <a:lstStyle/>
        <a:p>
          <a:r>
            <a:rPr lang="en-US" sz="1400" b="0" u="none"/>
            <a:t>Contact </a:t>
          </a:r>
          <a:r>
            <a:rPr lang="en-US" sz="1400" b="1" u="none"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Hope4NC</a:t>
          </a:r>
          <a:r>
            <a:rPr lang="en-US" sz="1400" b="0" u="none"/>
            <a:t> for emotional support and additional community resources.</a:t>
          </a:r>
          <a:endParaRPr lang="en-US" sz="1400" b="0" u="none" dirty="0"/>
        </a:p>
      </dgm:t>
    </dgm:pt>
    <dgm:pt modelId="{ED220955-2004-4B08-A7E3-E6981A707F22}" type="parTrans" cxnId="{58BEBA08-6A0B-4D60-AB63-06BB47FE031C}">
      <dgm:prSet/>
      <dgm:spPr/>
      <dgm:t>
        <a:bodyPr/>
        <a:lstStyle/>
        <a:p>
          <a:endParaRPr lang="en-US"/>
        </a:p>
      </dgm:t>
    </dgm:pt>
    <dgm:pt modelId="{6B09C6BD-19FA-4DA4-AE5D-1C279FC2BEB1}" type="sibTrans" cxnId="{58BEBA08-6A0B-4D60-AB63-06BB47FE031C}">
      <dgm:prSet/>
      <dgm:spPr/>
      <dgm:t>
        <a:bodyPr/>
        <a:lstStyle/>
        <a:p>
          <a:endParaRPr lang="en-US"/>
        </a:p>
      </dgm:t>
    </dgm:pt>
    <dgm:pt modelId="{6AD08AE9-5AF4-4D60-B1D0-730C49B404B6}">
      <dgm:prSet phldrT="[Text]" custT="1"/>
      <dgm:spPr/>
      <dgm:t>
        <a:bodyPr/>
        <a:lstStyle/>
        <a:p>
          <a:r>
            <a:rPr lang="en-US" sz="1500" b="1" u="sng">
              <a:hlinkClick xmlns:r="http://schemas.openxmlformats.org/officeDocument/2006/relationships"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Private Duty Nursing</a:t>
          </a:r>
          <a:r>
            <a:rPr lang="en-US" sz="1500" b="1" u="sng"/>
            <a:t> </a:t>
          </a:r>
          <a:endParaRPr lang="en-US" sz="1500" b="1" u="sng" dirty="0"/>
        </a:p>
      </dgm:t>
    </dgm:pt>
    <dgm:pt modelId="{70A2745E-9992-481D-B34A-0F5E43044CBD}" type="parTrans" cxnId="{556F34B0-5D27-4F92-A8F7-471451FC4E46}">
      <dgm:prSet/>
      <dgm:spPr/>
      <dgm:t>
        <a:bodyPr/>
        <a:lstStyle/>
        <a:p>
          <a:endParaRPr lang="en-US"/>
        </a:p>
      </dgm:t>
    </dgm:pt>
    <dgm:pt modelId="{FE92741E-E2B0-4D5E-9572-82F4F10D0177}" type="sibTrans" cxnId="{556F34B0-5D27-4F92-A8F7-471451FC4E46}">
      <dgm:prSet/>
      <dgm:spPr/>
      <dgm:t>
        <a:bodyPr/>
        <a:lstStyle/>
        <a:p>
          <a:endParaRPr lang="en-US"/>
        </a:p>
      </dgm:t>
    </dgm:pt>
    <dgm:pt modelId="{B719770E-8FF7-4194-8260-0A8519388979}">
      <dgm:prSet phldrT="[Text]" custT="1"/>
      <dgm:spPr/>
      <dgm:t>
        <a:bodyPr/>
        <a:lstStyle/>
        <a:p>
          <a:r>
            <a:rPr lang="en-US" sz="1500" b="1" u="sng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Personal Care Services (PCS)</a:t>
          </a:r>
          <a:r>
            <a:rPr lang="en-US" sz="1500" b="1" u="sng"/>
            <a:t> </a:t>
          </a:r>
          <a:endParaRPr lang="en-US" sz="1500" b="1" u="sng" dirty="0"/>
        </a:p>
      </dgm:t>
    </dgm:pt>
    <dgm:pt modelId="{99929631-0EC4-47A8-87C6-AD16B652A906}" type="sibTrans" cxnId="{42016A7E-A946-4BE5-B3DC-617B5D0472C8}">
      <dgm:prSet/>
      <dgm:spPr/>
      <dgm:t>
        <a:bodyPr/>
        <a:lstStyle/>
        <a:p>
          <a:endParaRPr lang="en-US"/>
        </a:p>
      </dgm:t>
    </dgm:pt>
    <dgm:pt modelId="{923791E5-3A6E-41DF-9A4A-9A909C0496C9}" type="parTrans" cxnId="{42016A7E-A946-4BE5-B3DC-617B5D0472C8}">
      <dgm:prSet/>
      <dgm:spPr/>
      <dgm:t>
        <a:bodyPr/>
        <a:lstStyle/>
        <a:p>
          <a:endParaRPr lang="en-US"/>
        </a:p>
      </dgm:t>
    </dgm:pt>
    <dgm:pt modelId="{F6BA7A6A-2612-404C-BE8C-D612B8FB523E}">
      <dgm:prSet phldrT="[Text]" custT="1"/>
      <dgm:spPr/>
      <dgm:t>
        <a:bodyPr/>
        <a:lstStyle/>
        <a:p>
          <a:r>
            <a:rPr lang="en-US" sz="1500" b="1" u="sng">
              <a:hlinkClick xmlns:r="http://schemas.openxmlformats.org/officeDocument/2006/relationships"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Home Health Services</a:t>
          </a:r>
          <a:r>
            <a:rPr lang="en-US" sz="1500" b="1" u="sng"/>
            <a:t> </a:t>
          </a:r>
          <a:endParaRPr lang="en-US" sz="1500" b="1" u="sng" dirty="0"/>
        </a:p>
      </dgm:t>
    </dgm:pt>
    <dgm:pt modelId="{EAF59C9A-B270-4963-975B-E9746784C335}" type="parTrans" cxnId="{84055499-9895-4467-80DE-FD4FE9F51FC2}">
      <dgm:prSet/>
      <dgm:spPr/>
      <dgm:t>
        <a:bodyPr/>
        <a:lstStyle/>
        <a:p>
          <a:endParaRPr lang="en-US"/>
        </a:p>
      </dgm:t>
    </dgm:pt>
    <dgm:pt modelId="{416C9FE3-7BF3-474D-A6A0-174082BE222F}" type="sibTrans" cxnId="{84055499-9895-4467-80DE-FD4FE9F51FC2}">
      <dgm:prSet/>
      <dgm:spPr/>
      <dgm:t>
        <a:bodyPr/>
        <a:lstStyle/>
        <a:p>
          <a:endParaRPr lang="en-US"/>
        </a:p>
      </dgm:t>
    </dgm:pt>
    <dgm:pt modelId="{CFEB6358-4D61-449E-B1AC-3A4DA4D10985}">
      <dgm:prSet phldrT="[Text]" custT="1"/>
      <dgm:spPr/>
      <dgm:t>
        <a:bodyPr/>
        <a:lstStyle/>
        <a:p>
          <a:r>
            <a:rPr lang="en-US" sz="1400" b="1" u="sng" dirty="0">
              <a:hlinkClick xmlns:r="http://schemas.openxmlformats.org/officeDocument/2006/relationships"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First in Families of North Carolina</a:t>
          </a:r>
          <a:r>
            <a:rPr lang="en-US" sz="1400" b="1" u="sng" dirty="0"/>
            <a:t> </a:t>
          </a:r>
        </a:p>
      </dgm:t>
    </dgm:pt>
    <dgm:pt modelId="{0C206C4D-F807-441F-8079-7EDFD4B52CF5}" type="parTrans" cxnId="{63126E5A-9B9C-4B2E-B8DA-4A268D8EBADF}">
      <dgm:prSet/>
      <dgm:spPr/>
      <dgm:t>
        <a:bodyPr/>
        <a:lstStyle/>
        <a:p>
          <a:endParaRPr lang="en-US"/>
        </a:p>
      </dgm:t>
    </dgm:pt>
    <dgm:pt modelId="{79630807-28F4-4A9A-A0BA-D4D1E61E34A1}" type="sibTrans" cxnId="{63126E5A-9B9C-4B2E-B8DA-4A268D8EBADF}">
      <dgm:prSet/>
      <dgm:spPr/>
      <dgm:t>
        <a:bodyPr/>
        <a:lstStyle/>
        <a:p>
          <a:endParaRPr lang="en-US"/>
        </a:p>
      </dgm:t>
    </dgm:pt>
    <dgm:pt modelId="{5DA3307E-D054-4105-A9EA-31EA6DB34097}">
      <dgm:prSet phldrT="[Text]" custT="1"/>
      <dgm:spPr/>
      <dgm:t>
        <a:bodyPr/>
        <a:lstStyle/>
        <a:p>
          <a:r>
            <a:rPr lang="en-US" sz="1400" b="1" u="sng">
              <a:hlinkClick xmlns:r="http://schemas.openxmlformats.org/officeDocument/2006/relationships"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Brain Injury Association of North Carolina</a:t>
          </a:r>
          <a:r>
            <a:rPr lang="en-US" sz="1400" b="1" u="sng"/>
            <a:t> </a:t>
          </a:r>
          <a:endParaRPr lang="en-US" sz="1400" b="1" u="sng" dirty="0"/>
        </a:p>
      </dgm:t>
    </dgm:pt>
    <dgm:pt modelId="{61B80243-10FB-4A41-B0A0-C8653781B7E5}" type="parTrans" cxnId="{9802EBFB-A46E-4C8D-830C-1D143E866687}">
      <dgm:prSet/>
      <dgm:spPr/>
      <dgm:t>
        <a:bodyPr/>
        <a:lstStyle/>
        <a:p>
          <a:endParaRPr lang="en-US"/>
        </a:p>
      </dgm:t>
    </dgm:pt>
    <dgm:pt modelId="{18D64404-7021-4242-8923-14E07B5BC6FF}" type="sibTrans" cxnId="{9802EBFB-A46E-4C8D-830C-1D143E866687}">
      <dgm:prSet/>
      <dgm:spPr/>
      <dgm:t>
        <a:bodyPr/>
        <a:lstStyle/>
        <a:p>
          <a:endParaRPr lang="en-US"/>
        </a:p>
      </dgm:t>
    </dgm:pt>
    <dgm:pt modelId="{C2E327DE-C22F-408A-B328-3DAC91F8681C}">
      <dgm:prSet phldrT="[Text]" custT="1"/>
      <dgm:spPr/>
      <dgm:t>
        <a:bodyPr/>
        <a:lstStyle/>
        <a:p>
          <a:r>
            <a:rPr lang="en-US" sz="1500" b="0" u="none"/>
            <a:t>For </a:t>
          </a:r>
          <a:r>
            <a:rPr lang="en-US" sz="1500" b="0"/>
            <a:t>additional Medicaid services eligibility (B3 Services, In Lieu of Services, ICF-IID), </a:t>
          </a:r>
          <a:r>
            <a:rPr lang="en-US" sz="1500" b="1" u="sng"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your respective LME-MCO</a:t>
          </a:r>
          <a:endParaRPr lang="en-US" sz="1500" b="0" u="none" dirty="0"/>
        </a:p>
      </dgm:t>
    </dgm:pt>
    <dgm:pt modelId="{825E2F8E-338C-4E88-8BA4-4523EF939F30}" type="parTrans" cxnId="{9278FBD7-B0FB-4F73-9129-E538F38A4993}">
      <dgm:prSet/>
      <dgm:spPr/>
      <dgm:t>
        <a:bodyPr/>
        <a:lstStyle/>
        <a:p>
          <a:endParaRPr lang="en-US"/>
        </a:p>
      </dgm:t>
    </dgm:pt>
    <dgm:pt modelId="{6A6CA02A-5267-4C27-83A7-030C029804CB}" type="sibTrans" cxnId="{9278FBD7-B0FB-4F73-9129-E538F38A4993}">
      <dgm:prSet/>
      <dgm:spPr/>
      <dgm:t>
        <a:bodyPr/>
        <a:lstStyle/>
        <a:p>
          <a:endParaRPr lang="en-US"/>
        </a:p>
      </dgm:t>
    </dgm:pt>
    <dgm:pt modelId="{F24984E2-EAF2-46AE-9442-A76823D1DCF2}">
      <dgm:prSet phldrT="[Text]" custT="1"/>
      <dgm:spPr/>
      <dgm:t>
        <a:bodyPr/>
        <a:lstStyle/>
        <a:p>
          <a:r>
            <a:rPr lang="en-US" sz="1500" b="1" u="sng">
              <a:hlinkClick xmlns:r="http://schemas.openxmlformats.org/officeDocument/2006/relationships" r:id="rId1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Community Alternatives Program for Children (CAP/C)</a:t>
          </a:r>
          <a:r>
            <a:rPr lang="en-US" sz="1500" b="1" u="sng"/>
            <a:t> </a:t>
          </a:r>
          <a:endParaRPr lang="en-US" sz="1500" dirty="0"/>
        </a:p>
      </dgm:t>
    </dgm:pt>
    <dgm:pt modelId="{B0865D16-5F63-4A63-A55D-1FF2896FA268}" type="parTrans" cxnId="{38AED6A2-96EE-4790-8B7A-D427B44200BD}">
      <dgm:prSet/>
      <dgm:spPr/>
      <dgm:t>
        <a:bodyPr/>
        <a:lstStyle/>
        <a:p>
          <a:endParaRPr lang="en-US"/>
        </a:p>
      </dgm:t>
    </dgm:pt>
    <dgm:pt modelId="{FC639BEE-9A0C-4186-B2E8-AA9063E45543}" type="sibTrans" cxnId="{38AED6A2-96EE-4790-8B7A-D427B44200BD}">
      <dgm:prSet/>
      <dgm:spPr/>
      <dgm:t>
        <a:bodyPr/>
        <a:lstStyle/>
        <a:p>
          <a:endParaRPr lang="en-US"/>
        </a:p>
      </dgm:t>
    </dgm:pt>
    <dgm:pt modelId="{05A74812-A092-4023-86F8-F9FA28C12938}">
      <dgm:prSet phldrT="[Text]" custT="1"/>
      <dgm:spPr/>
      <dgm:t>
        <a:bodyPr/>
        <a:lstStyle/>
        <a:p>
          <a:r>
            <a:rPr lang="en-US" sz="1500" b="0" u="none"/>
            <a:t>For </a:t>
          </a:r>
          <a:r>
            <a:rPr lang="en-US" sz="1500"/>
            <a:t>Research Based-Behavioral Health Treatment eligibility, </a:t>
          </a:r>
          <a:r>
            <a:rPr lang="en-US" sz="1500" b="1" u="sng"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your respective Local Management Entity-Managed Care Organization (LME-MCO)</a:t>
          </a:r>
          <a:endParaRPr lang="en-US" sz="1500" dirty="0"/>
        </a:p>
      </dgm:t>
    </dgm:pt>
    <dgm:pt modelId="{A2A155AD-DFC4-4BD0-95A7-785AEECEFB15}" type="parTrans" cxnId="{FBE3B95B-EBC4-46BC-9B76-5DBC8A0B6F44}">
      <dgm:prSet/>
      <dgm:spPr/>
      <dgm:t>
        <a:bodyPr/>
        <a:lstStyle/>
        <a:p>
          <a:endParaRPr lang="en-US"/>
        </a:p>
      </dgm:t>
    </dgm:pt>
    <dgm:pt modelId="{982FB140-1126-42A8-A54A-41D36E0C0B88}" type="sibTrans" cxnId="{FBE3B95B-EBC4-46BC-9B76-5DBC8A0B6F44}">
      <dgm:prSet/>
      <dgm:spPr/>
      <dgm:t>
        <a:bodyPr/>
        <a:lstStyle/>
        <a:p>
          <a:endParaRPr lang="en-US"/>
        </a:p>
      </dgm:t>
    </dgm:pt>
    <dgm:pt modelId="{6652ED7E-B90F-4109-A24D-7B559E822DED}">
      <dgm:prSet phldrT="[Text]" custT="1"/>
      <dgm:spPr/>
      <dgm:t>
        <a:bodyPr/>
        <a:lstStyle/>
        <a:p>
          <a:r>
            <a:rPr lang="en-US" sz="1500" b="1" u="sng">
              <a:hlinkClick xmlns:r="http://schemas.openxmlformats.org/officeDocument/2006/relationships" r:id="rId1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Community Alternatives Program for Disabled Adults (CAP/DA)</a:t>
          </a:r>
          <a:endParaRPr lang="en-US" sz="1500" b="1" u="sng" dirty="0">
            <a:highlight>
              <a:srgbClr val="FFFF00"/>
            </a:highlight>
          </a:endParaRPr>
        </a:p>
      </dgm:t>
    </dgm:pt>
    <dgm:pt modelId="{43332F83-3FD9-4922-9C09-CF3397F348BC}" type="parTrans" cxnId="{9615A6E8-93F3-43E4-929D-3B6EC1EF05D7}">
      <dgm:prSet/>
      <dgm:spPr/>
      <dgm:t>
        <a:bodyPr/>
        <a:lstStyle/>
        <a:p>
          <a:endParaRPr lang="en-US"/>
        </a:p>
      </dgm:t>
    </dgm:pt>
    <dgm:pt modelId="{33FC38D7-145D-4E36-8C1F-55E46C704C06}" type="sibTrans" cxnId="{9615A6E8-93F3-43E4-929D-3B6EC1EF05D7}">
      <dgm:prSet/>
      <dgm:spPr/>
      <dgm:t>
        <a:bodyPr/>
        <a:lstStyle/>
        <a:p>
          <a:endParaRPr lang="en-US"/>
        </a:p>
      </dgm:t>
    </dgm:pt>
    <dgm:pt modelId="{48A14317-C69E-4AE3-8CA5-BA63C5F91C22}">
      <dgm:prSet phldrT="[Text]" custT="1"/>
      <dgm:spPr/>
      <dgm:t>
        <a:bodyPr/>
        <a:lstStyle/>
        <a:p>
          <a:r>
            <a:rPr lang="en-US" sz="1400" b="1" u="sng">
              <a:hlinkClick xmlns:r="http://schemas.openxmlformats.org/officeDocument/2006/relationships" r:id="rId1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Disability Rights North Carolina </a:t>
          </a:r>
          <a:r>
            <a:rPr lang="en-US" sz="1400" b="1" u="sng"/>
            <a:t> </a:t>
          </a:r>
          <a:endParaRPr lang="en-US" sz="1400" b="1" u="sng" dirty="0"/>
        </a:p>
      </dgm:t>
    </dgm:pt>
    <dgm:pt modelId="{16F1A30C-0B21-4AE1-9C61-9701C946F084}" type="parTrans" cxnId="{BB924C5B-F452-42A5-9BC2-5D6293A1DB3E}">
      <dgm:prSet/>
      <dgm:spPr/>
      <dgm:t>
        <a:bodyPr/>
        <a:lstStyle/>
        <a:p>
          <a:endParaRPr lang="en-US"/>
        </a:p>
      </dgm:t>
    </dgm:pt>
    <dgm:pt modelId="{8DC1447C-5797-4FCA-88DB-18AE01AB8E50}" type="sibTrans" cxnId="{BB924C5B-F452-42A5-9BC2-5D6293A1DB3E}">
      <dgm:prSet/>
      <dgm:spPr/>
      <dgm:t>
        <a:bodyPr/>
        <a:lstStyle/>
        <a:p>
          <a:endParaRPr lang="en-US"/>
        </a:p>
      </dgm:t>
    </dgm:pt>
    <dgm:pt modelId="{8208FF42-D878-485A-B3ED-88BF9209D30C}" type="pres">
      <dgm:prSet presAssocID="{74A4CFC4-B006-414E-A1D5-34D6DE0E7145}" presName="Name0" presStyleCnt="0">
        <dgm:presLayoutVars>
          <dgm:dir/>
          <dgm:animLvl val="lvl"/>
          <dgm:resizeHandles val="exact"/>
        </dgm:presLayoutVars>
      </dgm:prSet>
      <dgm:spPr/>
    </dgm:pt>
    <dgm:pt modelId="{A38B3BAA-32A6-4C69-9436-1F47E67DA076}" type="pres">
      <dgm:prSet presAssocID="{F3F6B1CA-E521-4591-89DE-7E01D76726BD}" presName="linNode" presStyleCnt="0"/>
      <dgm:spPr/>
    </dgm:pt>
    <dgm:pt modelId="{0D8E484B-8732-4314-A522-500A4278242C}" type="pres">
      <dgm:prSet presAssocID="{F3F6B1CA-E521-4591-89DE-7E01D76726BD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C51CE90B-E0AB-4C4E-B696-84882E94D9BE}" type="pres">
      <dgm:prSet presAssocID="{F3F6B1CA-E521-4591-89DE-7E01D76726BD}" presName="descendantText" presStyleLbl="alignAccFollowNode1" presStyleIdx="0" presStyleCnt="3" custScaleY="110985">
        <dgm:presLayoutVars>
          <dgm:bulletEnabled val="1"/>
        </dgm:presLayoutVars>
      </dgm:prSet>
      <dgm:spPr/>
    </dgm:pt>
    <dgm:pt modelId="{879CDD64-B94E-4C88-9FE5-D06890149073}" type="pres">
      <dgm:prSet presAssocID="{0B69E728-2B50-47EB-901E-7A854704AD7A}" presName="sp" presStyleCnt="0"/>
      <dgm:spPr/>
    </dgm:pt>
    <dgm:pt modelId="{B858DD5E-AC1B-41FE-AA00-A9E62F77B1DB}" type="pres">
      <dgm:prSet presAssocID="{E967F06B-DBEA-43DA-8C28-E8DEC9317159}" presName="linNode" presStyleCnt="0"/>
      <dgm:spPr/>
    </dgm:pt>
    <dgm:pt modelId="{AB1D1185-D5E8-436B-AC5C-A11B4BC64714}" type="pres">
      <dgm:prSet presAssocID="{E967F06B-DBEA-43DA-8C28-E8DEC9317159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4EA55225-06B4-4F83-979B-EB67F24E5E96}" type="pres">
      <dgm:prSet presAssocID="{E967F06B-DBEA-43DA-8C28-E8DEC9317159}" presName="descendantText" presStyleLbl="alignAccFollowNode1" presStyleIdx="1" presStyleCnt="3" custScaleY="112727">
        <dgm:presLayoutVars>
          <dgm:bulletEnabled val="1"/>
        </dgm:presLayoutVars>
      </dgm:prSet>
      <dgm:spPr/>
    </dgm:pt>
    <dgm:pt modelId="{9891936E-E587-4112-9773-AD5792C7CFEC}" type="pres">
      <dgm:prSet presAssocID="{BDFA65B0-8D40-4A28-918B-EC5CE55231E0}" presName="sp" presStyleCnt="0"/>
      <dgm:spPr/>
    </dgm:pt>
    <dgm:pt modelId="{9421B609-769D-4A90-8563-3EA84F63A3EF}" type="pres">
      <dgm:prSet presAssocID="{06EF5EDD-C8B0-4B8F-A74E-56044C03EE34}" presName="linNode" presStyleCnt="0"/>
      <dgm:spPr/>
    </dgm:pt>
    <dgm:pt modelId="{EA50716E-352E-453C-BF0C-20AAA1FFF85E}" type="pres">
      <dgm:prSet presAssocID="{06EF5EDD-C8B0-4B8F-A74E-56044C03EE34}" presName="parentText" presStyleLbl="node1" presStyleIdx="2" presStyleCnt="3" custLinFactNeighborX="-4052" custLinFactNeighborY="3250">
        <dgm:presLayoutVars>
          <dgm:chMax val="1"/>
          <dgm:bulletEnabled val="1"/>
        </dgm:presLayoutVars>
      </dgm:prSet>
      <dgm:spPr/>
    </dgm:pt>
    <dgm:pt modelId="{23A75ED6-8888-48E4-859B-B2EBAA0C030A}" type="pres">
      <dgm:prSet presAssocID="{06EF5EDD-C8B0-4B8F-A74E-56044C03EE34}" presName="descendantText" presStyleLbl="alignAccFollowNode1" presStyleIdx="2" presStyleCnt="3" custScaleY="119858">
        <dgm:presLayoutVars>
          <dgm:bulletEnabled val="1"/>
        </dgm:presLayoutVars>
      </dgm:prSet>
      <dgm:spPr/>
    </dgm:pt>
  </dgm:ptLst>
  <dgm:cxnLst>
    <dgm:cxn modelId="{1DB87904-83EC-4462-82CF-CE6F6F0F4F35}" type="presOf" srcId="{737AA999-EE60-4417-8DAA-A662162955DC}" destId="{23A75ED6-8888-48E4-859B-B2EBAA0C030A}" srcOrd="0" destOrd="5" presId="urn:microsoft.com/office/officeart/2005/8/layout/vList5"/>
    <dgm:cxn modelId="{83966207-B4E2-4A70-8F4A-E58DDA4D959B}" srcId="{06EF5EDD-C8B0-4B8F-A74E-56044C03EE34}" destId="{5D8223F2-750C-45D0-B218-F435EFA91515}" srcOrd="0" destOrd="0" parTransId="{D1B77E5C-99B7-4836-9331-580FEA3CCB3A}" sibTransId="{D9D6482C-8952-4E94-BB40-80D1C99D35F1}"/>
    <dgm:cxn modelId="{58BEBA08-6A0B-4D60-AB63-06BB47FE031C}" srcId="{06EF5EDD-C8B0-4B8F-A74E-56044C03EE34}" destId="{737AA999-EE60-4417-8DAA-A662162955DC}" srcOrd="5" destOrd="0" parTransId="{ED220955-2004-4B08-A7E3-E6981A707F22}" sibTransId="{6B09C6BD-19FA-4DA4-AE5D-1C279FC2BEB1}"/>
    <dgm:cxn modelId="{219CB50F-C903-43B0-A27F-78819D65A62E}" type="presOf" srcId="{E967F06B-DBEA-43DA-8C28-E8DEC9317159}" destId="{AB1D1185-D5E8-436B-AC5C-A11B4BC64714}" srcOrd="0" destOrd="0" presId="urn:microsoft.com/office/officeart/2005/8/layout/vList5"/>
    <dgm:cxn modelId="{0657B614-CEE2-429F-9E6C-45029BA29436}" srcId="{74A4CFC4-B006-414E-A1D5-34D6DE0E7145}" destId="{06EF5EDD-C8B0-4B8F-A74E-56044C03EE34}" srcOrd="2" destOrd="0" parTransId="{C4912EAA-C427-4724-B929-736402764491}" sibTransId="{00F85097-9848-45C6-93B4-E6A7071862CF}"/>
    <dgm:cxn modelId="{21EE7C2F-4A01-4BEC-83DA-43EC3C8E9A24}" srcId="{74A4CFC4-B006-414E-A1D5-34D6DE0E7145}" destId="{E967F06B-DBEA-43DA-8C28-E8DEC9317159}" srcOrd="1" destOrd="0" parTransId="{FDA51F29-E520-4F6F-9AA4-C74B1B95FD3D}" sibTransId="{BDFA65B0-8D40-4A28-918B-EC5CE55231E0}"/>
    <dgm:cxn modelId="{E7B52D36-C236-4B6D-AB57-235A3C5C7381}" type="presOf" srcId="{5DA3307E-D054-4105-A9EA-31EA6DB34097}" destId="{23A75ED6-8888-48E4-859B-B2EBAA0C030A}" srcOrd="0" destOrd="2" presId="urn:microsoft.com/office/officeart/2005/8/layout/vList5"/>
    <dgm:cxn modelId="{BB924C5B-F452-42A5-9BC2-5D6293A1DB3E}" srcId="{06EF5EDD-C8B0-4B8F-A74E-56044C03EE34}" destId="{48A14317-C69E-4AE3-8CA5-BA63C5F91C22}" srcOrd="3" destOrd="0" parTransId="{16F1A30C-0B21-4AE1-9C61-9701C946F084}" sibTransId="{8DC1447C-5797-4FCA-88DB-18AE01AB8E50}"/>
    <dgm:cxn modelId="{FBE3B95B-EBC4-46BC-9B76-5DBC8A0B6F44}" srcId="{F3F6B1CA-E521-4591-89DE-7E01D76726BD}" destId="{05A74812-A092-4023-86F8-F9FA28C12938}" srcOrd="2" destOrd="0" parTransId="{A2A155AD-DFC4-4BD0-95A7-785AEECEFB15}" sibTransId="{982FB140-1126-42A8-A54A-41D36E0C0B88}"/>
    <dgm:cxn modelId="{562D3266-3875-4C25-93CB-9430B16B9EA8}" type="presOf" srcId="{05A74812-A092-4023-86F8-F9FA28C12938}" destId="{C51CE90B-E0AB-4C4E-B696-84882E94D9BE}" srcOrd="0" destOrd="4" presId="urn:microsoft.com/office/officeart/2005/8/layout/vList5"/>
    <dgm:cxn modelId="{E3ACAE4C-D567-4D6D-8EF7-EB6604E0DD8E}" srcId="{E967F06B-DBEA-43DA-8C28-E8DEC9317159}" destId="{12AB43B8-7A9E-499F-8051-6080CC29CEAF}" srcOrd="0" destOrd="0" parTransId="{60D9ADE6-7855-4CB0-9637-46AFE14D5A9C}" sibTransId="{9922BAFC-66A2-4523-9090-DCA76057C8F8}"/>
    <dgm:cxn modelId="{24D96A4F-948F-4F3E-81D7-1BD35B183ADE}" type="presOf" srcId="{6652ED7E-B90F-4109-A24D-7B559E822DED}" destId="{4EA55225-06B4-4F83-979B-EB67F24E5E96}" srcOrd="0" destOrd="1" presId="urn:microsoft.com/office/officeart/2005/8/layout/vList5"/>
    <dgm:cxn modelId="{87785952-67C8-4E70-A9CC-FD31BC875D95}" type="presOf" srcId="{8706312E-76B0-4402-829D-531E6B1555B4}" destId="{C51CE90B-E0AB-4C4E-B696-84882E94D9BE}" srcOrd="0" destOrd="0" presId="urn:microsoft.com/office/officeart/2005/8/layout/vList5"/>
    <dgm:cxn modelId="{258B8272-42F0-48A7-8F56-A00663ACA17F}" srcId="{F24984E2-EAF2-46AE-9442-A76823D1DCF2}" destId="{70642604-62AD-4FA1-A77C-AE1810C69D7F}" srcOrd="0" destOrd="0" parTransId="{96300BBF-9D48-4513-A736-2A7B9B7BDE79}" sibTransId="{D0F99D6C-6889-4685-8937-5D9EE3E958BA}"/>
    <dgm:cxn modelId="{CAEE7576-9E65-4576-894E-305D1994D528}" type="presOf" srcId="{5D8223F2-750C-45D0-B218-F435EFA91515}" destId="{23A75ED6-8888-48E4-859B-B2EBAA0C030A}" srcOrd="0" destOrd="0" presId="urn:microsoft.com/office/officeart/2005/8/layout/vList5"/>
    <dgm:cxn modelId="{21C7D459-188E-4DDA-AC54-ECBAB7F936D0}" type="presOf" srcId="{F3F6B1CA-E521-4591-89DE-7E01D76726BD}" destId="{0D8E484B-8732-4314-A522-500A4278242C}" srcOrd="0" destOrd="0" presId="urn:microsoft.com/office/officeart/2005/8/layout/vList5"/>
    <dgm:cxn modelId="{3EC00A7A-BC53-40ED-9EB9-6CBBC3722F4C}" type="presOf" srcId="{F6BA7A6A-2612-404C-BE8C-D612B8FB523E}" destId="{4EA55225-06B4-4F83-979B-EB67F24E5E96}" srcOrd="0" destOrd="2" presId="urn:microsoft.com/office/officeart/2005/8/layout/vList5"/>
    <dgm:cxn modelId="{63126E5A-9B9C-4B2E-B8DA-4A268D8EBADF}" srcId="{06EF5EDD-C8B0-4B8F-A74E-56044C03EE34}" destId="{CFEB6358-4D61-449E-B1AC-3A4DA4D10985}" srcOrd="1" destOrd="0" parTransId="{0C206C4D-F807-441F-8079-7EDFD4B52CF5}" sibTransId="{79630807-28F4-4A9A-A0BA-D4D1E61E34A1}"/>
    <dgm:cxn modelId="{42016A7E-A946-4BE5-B3DC-617B5D0472C8}" srcId="{E967F06B-DBEA-43DA-8C28-E8DEC9317159}" destId="{B719770E-8FF7-4194-8260-0A8519388979}" srcOrd="3" destOrd="0" parTransId="{923791E5-3A6E-41DF-9A4A-9A909C0496C9}" sibTransId="{99929631-0EC4-47A8-87C6-AD16B652A906}"/>
    <dgm:cxn modelId="{8BFAD982-D2A5-447F-8AB6-76AAF4FA9323}" type="presOf" srcId="{70642604-62AD-4FA1-A77C-AE1810C69D7F}" destId="{C51CE90B-E0AB-4C4E-B696-84882E94D9BE}" srcOrd="0" destOrd="3" presId="urn:microsoft.com/office/officeart/2005/8/layout/vList5"/>
    <dgm:cxn modelId="{EA479C87-865A-47B7-B382-90A9F9ED2B14}" type="presOf" srcId="{06EF5EDD-C8B0-4B8F-A74E-56044C03EE34}" destId="{EA50716E-352E-453C-BF0C-20AAA1FFF85E}" srcOrd="0" destOrd="0" presId="urn:microsoft.com/office/officeart/2005/8/layout/vList5"/>
    <dgm:cxn modelId="{02AB888E-0714-493C-A943-9FD350484C51}" type="presOf" srcId="{CFEB6358-4D61-449E-B1AC-3A4DA4D10985}" destId="{23A75ED6-8888-48E4-859B-B2EBAA0C030A}" srcOrd="0" destOrd="1" presId="urn:microsoft.com/office/officeart/2005/8/layout/vList5"/>
    <dgm:cxn modelId="{84055499-9895-4467-80DE-FD4FE9F51FC2}" srcId="{E967F06B-DBEA-43DA-8C28-E8DEC9317159}" destId="{F6BA7A6A-2612-404C-BE8C-D612B8FB523E}" srcOrd="2" destOrd="0" parTransId="{EAF59C9A-B270-4963-975B-E9746784C335}" sibTransId="{416C9FE3-7BF3-474D-A6A0-174082BE222F}"/>
    <dgm:cxn modelId="{CB43AB9E-9D9D-4703-BA7A-D95EA1BADB99}" srcId="{8706312E-76B0-4402-829D-531E6B1555B4}" destId="{336F3396-E948-4B7D-BD5D-2AB1CCB1D574}" srcOrd="0" destOrd="0" parTransId="{788F2AFE-44C3-431C-AAA5-C52376286C2A}" sibTransId="{4CEFA164-59AD-4025-9711-81F14BC9F282}"/>
    <dgm:cxn modelId="{38AED6A2-96EE-4790-8B7A-D427B44200BD}" srcId="{F3F6B1CA-E521-4591-89DE-7E01D76726BD}" destId="{F24984E2-EAF2-46AE-9442-A76823D1DCF2}" srcOrd="1" destOrd="0" parTransId="{B0865D16-5F63-4A63-A55D-1FF2896FA268}" sibTransId="{FC639BEE-9A0C-4186-B2E8-AA9063E45543}"/>
    <dgm:cxn modelId="{E65442AD-7ADD-485C-B142-4D3DF56D050C}" srcId="{F3F6B1CA-E521-4591-89DE-7E01D76726BD}" destId="{8706312E-76B0-4402-829D-531E6B1555B4}" srcOrd="0" destOrd="0" parTransId="{AF82C6F5-4EEF-486A-A495-BA8BB733D2D5}" sibTransId="{F31B9512-6579-4111-8BFA-2D0C9586C394}"/>
    <dgm:cxn modelId="{556F34B0-5D27-4F92-A8F7-471451FC4E46}" srcId="{E967F06B-DBEA-43DA-8C28-E8DEC9317159}" destId="{6AD08AE9-5AF4-4D60-B1D0-730C49B404B6}" srcOrd="4" destOrd="0" parTransId="{70A2745E-9992-481D-B34A-0F5E43044CBD}" sibTransId="{FE92741E-E2B0-4D5E-9572-82F4F10D0177}"/>
    <dgm:cxn modelId="{6FB384B3-2B16-4333-8C07-A297BAC2F007}" type="presOf" srcId="{9AD7DCED-59F5-4C25-B6FE-800684DE1ECA}" destId="{23A75ED6-8888-48E4-859B-B2EBAA0C030A}" srcOrd="0" destOrd="4" presId="urn:microsoft.com/office/officeart/2005/8/layout/vList5"/>
    <dgm:cxn modelId="{C6E12EB5-F6F8-4930-91AB-D04578D64EE9}" type="presOf" srcId="{74A4CFC4-B006-414E-A1D5-34D6DE0E7145}" destId="{8208FF42-D878-485A-B3ED-88BF9209D30C}" srcOrd="0" destOrd="0" presId="urn:microsoft.com/office/officeart/2005/8/layout/vList5"/>
    <dgm:cxn modelId="{1AF458B9-195A-42FD-A767-0A58FA619F39}" srcId="{06EF5EDD-C8B0-4B8F-A74E-56044C03EE34}" destId="{9AD7DCED-59F5-4C25-B6FE-800684DE1ECA}" srcOrd="4" destOrd="0" parTransId="{0C86A23B-4E75-4268-9C95-12CE0296FA87}" sibTransId="{EA63A8A1-3A60-49C1-83A1-800DC45048F4}"/>
    <dgm:cxn modelId="{EF812DC4-897E-41BF-96CB-F1CE1B80F486}" type="presOf" srcId="{6AD08AE9-5AF4-4D60-B1D0-730C49B404B6}" destId="{4EA55225-06B4-4F83-979B-EB67F24E5E96}" srcOrd="0" destOrd="4" presId="urn:microsoft.com/office/officeart/2005/8/layout/vList5"/>
    <dgm:cxn modelId="{07448FD1-CEB7-4FDD-AA53-B9321401CE95}" type="presOf" srcId="{C2E327DE-C22F-408A-B328-3DAC91F8681C}" destId="{4EA55225-06B4-4F83-979B-EB67F24E5E96}" srcOrd="0" destOrd="5" presId="urn:microsoft.com/office/officeart/2005/8/layout/vList5"/>
    <dgm:cxn modelId="{4BFCBED6-6005-4EF8-9588-7E43D480D59F}" type="presOf" srcId="{48A14317-C69E-4AE3-8CA5-BA63C5F91C22}" destId="{23A75ED6-8888-48E4-859B-B2EBAA0C030A}" srcOrd="0" destOrd="3" presId="urn:microsoft.com/office/officeart/2005/8/layout/vList5"/>
    <dgm:cxn modelId="{9278FBD7-B0FB-4F73-9129-E538F38A4993}" srcId="{E967F06B-DBEA-43DA-8C28-E8DEC9317159}" destId="{C2E327DE-C22F-408A-B328-3DAC91F8681C}" srcOrd="5" destOrd="0" parTransId="{825E2F8E-338C-4E88-8BA4-4523EF939F30}" sibTransId="{6A6CA02A-5267-4C27-83A7-030C029804CB}"/>
    <dgm:cxn modelId="{F13B9FDD-7EE3-481A-BA9C-5A64A86A7D17}" srcId="{74A4CFC4-B006-414E-A1D5-34D6DE0E7145}" destId="{F3F6B1CA-E521-4591-89DE-7E01D76726BD}" srcOrd="0" destOrd="0" parTransId="{2C1F4A13-5780-4579-9664-A63BE3F64CDE}" sibTransId="{0B69E728-2B50-47EB-901E-7A854704AD7A}"/>
    <dgm:cxn modelId="{9B9393DF-E1BA-4176-A232-BD6C22EEE89D}" type="presOf" srcId="{336F3396-E948-4B7D-BD5D-2AB1CCB1D574}" destId="{C51CE90B-E0AB-4C4E-B696-84882E94D9BE}" srcOrd="0" destOrd="1" presId="urn:microsoft.com/office/officeart/2005/8/layout/vList5"/>
    <dgm:cxn modelId="{404118E4-5CD4-49A7-BAD5-B33CD5A1E06A}" type="presOf" srcId="{12AB43B8-7A9E-499F-8051-6080CC29CEAF}" destId="{4EA55225-06B4-4F83-979B-EB67F24E5E96}" srcOrd="0" destOrd="0" presId="urn:microsoft.com/office/officeart/2005/8/layout/vList5"/>
    <dgm:cxn modelId="{9615A6E8-93F3-43E4-929D-3B6EC1EF05D7}" srcId="{E967F06B-DBEA-43DA-8C28-E8DEC9317159}" destId="{6652ED7E-B90F-4109-A24D-7B559E822DED}" srcOrd="1" destOrd="0" parTransId="{43332F83-3FD9-4922-9C09-CF3397F348BC}" sibTransId="{33FC38D7-145D-4E36-8C1F-55E46C704C06}"/>
    <dgm:cxn modelId="{2867F4E8-BA2D-4422-8729-FBA4D8CC3E8E}" type="presOf" srcId="{B719770E-8FF7-4194-8260-0A8519388979}" destId="{4EA55225-06B4-4F83-979B-EB67F24E5E96}" srcOrd="0" destOrd="3" presId="urn:microsoft.com/office/officeart/2005/8/layout/vList5"/>
    <dgm:cxn modelId="{B1D30EF9-5168-4D33-A867-874413ED85A5}" type="presOf" srcId="{F24984E2-EAF2-46AE-9442-A76823D1DCF2}" destId="{C51CE90B-E0AB-4C4E-B696-84882E94D9BE}" srcOrd="0" destOrd="2" presId="urn:microsoft.com/office/officeart/2005/8/layout/vList5"/>
    <dgm:cxn modelId="{9802EBFB-A46E-4C8D-830C-1D143E866687}" srcId="{06EF5EDD-C8B0-4B8F-A74E-56044C03EE34}" destId="{5DA3307E-D054-4105-A9EA-31EA6DB34097}" srcOrd="2" destOrd="0" parTransId="{61B80243-10FB-4A41-B0A0-C8653781B7E5}" sibTransId="{18D64404-7021-4242-8923-14E07B5BC6FF}"/>
    <dgm:cxn modelId="{D4CBAE75-10D8-4511-B517-4030E8395453}" type="presParOf" srcId="{8208FF42-D878-485A-B3ED-88BF9209D30C}" destId="{A38B3BAA-32A6-4C69-9436-1F47E67DA076}" srcOrd="0" destOrd="0" presId="urn:microsoft.com/office/officeart/2005/8/layout/vList5"/>
    <dgm:cxn modelId="{150E8450-2F9E-49DE-B06E-B97D3D942C5F}" type="presParOf" srcId="{A38B3BAA-32A6-4C69-9436-1F47E67DA076}" destId="{0D8E484B-8732-4314-A522-500A4278242C}" srcOrd="0" destOrd="0" presId="urn:microsoft.com/office/officeart/2005/8/layout/vList5"/>
    <dgm:cxn modelId="{EC5316FC-6F0B-41AA-BC50-880FC1F7BB9E}" type="presParOf" srcId="{A38B3BAA-32A6-4C69-9436-1F47E67DA076}" destId="{C51CE90B-E0AB-4C4E-B696-84882E94D9BE}" srcOrd="1" destOrd="0" presId="urn:microsoft.com/office/officeart/2005/8/layout/vList5"/>
    <dgm:cxn modelId="{B2421DD9-4C80-45E5-882A-CE69D2B55F29}" type="presParOf" srcId="{8208FF42-D878-485A-B3ED-88BF9209D30C}" destId="{879CDD64-B94E-4C88-9FE5-D06890149073}" srcOrd="1" destOrd="0" presId="urn:microsoft.com/office/officeart/2005/8/layout/vList5"/>
    <dgm:cxn modelId="{58A8D449-1EAD-460F-BBF0-0691993D9F6D}" type="presParOf" srcId="{8208FF42-D878-485A-B3ED-88BF9209D30C}" destId="{B858DD5E-AC1B-41FE-AA00-A9E62F77B1DB}" srcOrd="2" destOrd="0" presId="urn:microsoft.com/office/officeart/2005/8/layout/vList5"/>
    <dgm:cxn modelId="{7312BADB-ECC6-4A30-AD84-EE3FD49F0DC3}" type="presParOf" srcId="{B858DD5E-AC1B-41FE-AA00-A9E62F77B1DB}" destId="{AB1D1185-D5E8-436B-AC5C-A11B4BC64714}" srcOrd="0" destOrd="0" presId="urn:microsoft.com/office/officeart/2005/8/layout/vList5"/>
    <dgm:cxn modelId="{5C3D3D46-81BF-4D12-A091-39D351955916}" type="presParOf" srcId="{B858DD5E-AC1B-41FE-AA00-A9E62F77B1DB}" destId="{4EA55225-06B4-4F83-979B-EB67F24E5E96}" srcOrd="1" destOrd="0" presId="urn:microsoft.com/office/officeart/2005/8/layout/vList5"/>
    <dgm:cxn modelId="{4FDDBD42-EB00-4374-94E4-8CAC0AD71C75}" type="presParOf" srcId="{8208FF42-D878-485A-B3ED-88BF9209D30C}" destId="{9891936E-E587-4112-9773-AD5792C7CFEC}" srcOrd="3" destOrd="0" presId="urn:microsoft.com/office/officeart/2005/8/layout/vList5"/>
    <dgm:cxn modelId="{24358B03-370F-4D4C-8347-7EAA628FFF49}" type="presParOf" srcId="{8208FF42-D878-485A-B3ED-88BF9209D30C}" destId="{9421B609-769D-4A90-8563-3EA84F63A3EF}" srcOrd="4" destOrd="0" presId="urn:microsoft.com/office/officeart/2005/8/layout/vList5"/>
    <dgm:cxn modelId="{80333D35-34AC-4A69-B37E-C119A9CABDF4}" type="presParOf" srcId="{9421B609-769D-4A90-8563-3EA84F63A3EF}" destId="{EA50716E-352E-453C-BF0C-20AAA1FFF85E}" srcOrd="0" destOrd="0" presId="urn:microsoft.com/office/officeart/2005/8/layout/vList5"/>
    <dgm:cxn modelId="{18B0F716-1B9C-41E8-849C-2301179AAC7B}" type="presParOf" srcId="{9421B609-769D-4A90-8563-3EA84F63A3EF}" destId="{23A75ED6-8888-48E4-859B-B2EBAA0C030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3A5CC8-873A-44CA-B035-E4B5A456FBD8}">
      <dsp:nvSpPr>
        <dsp:cNvPr id="0" name=""/>
        <dsp:cNvSpPr/>
      </dsp:nvSpPr>
      <dsp:spPr>
        <a:xfrm>
          <a:off x="4704080" y="691"/>
          <a:ext cx="7038910" cy="1199406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You MUST have established residency in NC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Documentation regarding TBI diagnosis is REQUIRED (i.e., medical reports)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u="none" kern="1200" dirty="0"/>
            <a:t>Individuals diagnosed with a brain injury before the age of 22 may be eligible for I/DD services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NC has a Registry of Unmet Needs for the </a:t>
          </a:r>
          <a:r>
            <a:rPr lang="en-US" sz="1400" b="1" u="sng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Innovations Waiver</a:t>
          </a:r>
          <a:r>
            <a:rPr lang="en-US" sz="1400" b="1" u="sng" kern="1200" dirty="0"/>
            <a:t> </a:t>
          </a:r>
          <a:endParaRPr lang="en-US" sz="1400" b="1" u="sng" kern="1200" dirty="0">
            <a:highlight>
              <a:srgbClr val="FFFF00"/>
            </a:highlight>
          </a:endParaRPr>
        </a:p>
      </dsp:txBody>
      <dsp:txXfrm>
        <a:off x="4704080" y="150617"/>
        <a:ext cx="6589133" cy="899554"/>
      </dsp:txXfrm>
    </dsp:sp>
    <dsp:sp modelId="{B4919402-9DEF-4983-BB4F-35231F0F3180}">
      <dsp:nvSpPr>
        <dsp:cNvPr id="0" name=""/>
        <dsp:cNvSpPr/>
      </dsp:nvSpPr>
      <dsp:spPr>
        <a:xfrm>
          <a:off x="11473" y="52059"/>
          <a:ext cx="4692607" cy="109667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What do I need to know?</a:t>
          </a:r>
        </a:p>
      </dsp:txBody>
      <dsp:txXfrm>
        <a:off x="65008" y="105594"/>
        <a:ext cx="4585537" cy="989600"/>
      </dsp:txXfrm>
    </dsp:sp>
    <dsp:sp modelId="{EBB1633B-9E0D-4CC1-B07F-4B8E7293FC66}">
      <dsp:nvSpPr>
        <dsp:cNvPr id="0" name=""/>
        <dsp:cNvSpPr/>
      </dsp:nvSpPr>
      <dsp:spPr>
        <a:xfrm>
          <a:off x="4704080" y="1292360"/>
          <a:ext cx="7038910" cy="1269088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To check for TBI services available in your area, </a:t>
          </a:r>
          <a:r>
            <a:rPr lang="en-US" sz="1300" b="1" kern="12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find and contact your respective LME-MCO</a:t>
          </a:r>
          <a:endParaRPr lang="en-US" sz="13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For Disability Benefits (i.e. SSI), find and contact your </a:t>
          </a:r>
          <a:r>
            <a:rPr lang="en-US" sz="1300" b="1" kern="1200" dirty="0"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county’s Social Security Administration</a:t>
          </a:r>
          <a:r>
            <a:rPr lang="en-US" sz="1300" b="1" kern="1200" dirty="0"/>
            <a:t> </a:t>
          </a:r>
          <a:r>
            <a:rPr lang="en-US" sz="1300" kern="1200" dirty="0"/>
            <a:t>and/or </a:t>
          </a:r>
          <a:r>
            <a:rPr lang="en-US" sz="1300" b="1" u="none" kern="1200" dirty="0"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Apply for Disability Benefits through SSA online</a:t>
          </a:r>
          <a:r>
            <a:rPr lang="en-US" sz="1300" b="1" u="none" kern="1200" dirty="0"/>
            <a:t>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For other benefits (NC Medicaid, assistance programs, etc.) find and contact your </a:t>
          </a:r>
          <a:r>
            <a:rPr lang="en-US" sz="1300" b="1" kern="1200"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county’s Department of Social Services</a:t>
          </a:r>
          <a:r>
            <a:rPr lang="en-US" sz="1300" b="1" kern="1200"/>
            <a:t> </a:t>
          </a:r>
          <a:r>
            <a:rPr lang="en-US" sz="1300" b="0" kern="1200"/>
            <a:t>or </a:t>
          </a:r>
          <a:r>
            <a:rPr lang="en-US" sz="1300" b="1" kern="1200"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Apply Online</a:t>
          </a:r>
          <a:endParaRPr lang="en-US" sz="1300" b="1" kern="1200" dirty="0"/>
        </a:p>
      </dsp:txBody>
      <dsp:txXfrm>
        <a:off x="4704080" y="1450996"/>
        <a:ext cx="6563002" cy="951816"/>
      </dsp:txXfrm>
    </dsp:sp>
    <dsp:sp modelId="{C6A2FB81-F9C3-490D-AAFC-FAC4D7AD2380}">
      <dsp:nvSpPr>
        <dsp:cNvPr id="0" name=""/>
        <dsp:cNvSpPr/>
      </dsp:nvSpPr>
      <dsp:spPr>
        <a:xfrm>
          <a:off x="11473" y="1395973"/>
          <a:ext cx="4692607" cy="109667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Who do I contact?</a:t>
          </a:r>
        </a:p>
      </dsp:txBody>
      <dsp:txXfrm>
        <a:off x="65008" y="1449508"/>
        <a:ext cx="4585537" cy="989600"/>
      </dsp:txXfrm>
    </dsp:sp>
    <dsp:sp modelId="{B078940A-618D-401F-A8A7-25059BF68CA2}">
      <dsp:nvSpPr>
        <dsp:cNvPr id="0" name=""/>
        <dsp:cNvSpPr/>
      </dsp:nvSpPr>
      <dsp:spPr>
        <a:xfrm>
          <a:off x="4702933" y="2688520"/>
          <a:ext cx="7045791" cy="1503589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Ages 0-5 </a:t>
          </a:r>
          <a:r>
            <a:rPr lang="en-US" sz="1400" b="1" kern="1200" dirty="0">
              <a:hlinkClick xmlns:r="http://schemas.openxmlformats.org/officeDocument/2006/relationships"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Children's Developmental Services Agencies</a:t>
          </a:r>
          <a:r>
            <a:rPr lang="en-US" sz="1400" b="1" kern="1200" dirty="0"/>
            <a:t>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Ages 0-20 </a:t>
          </a:r>
          <a:r>
            <a:rPr lang="en-US" sz="1400" b="1" kern="1200">
              <a:hlinkClick xmlns:r="http://schemas.openxmlformats.org/officeDocument/2006/relationships"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Children and Youth with Special Health Care Needs</a:t>
          </a:r>
          <a:r>
            <a:rPr lang="en-US" sz="1400" b="1" kern="1200"/>
            <a:t> </a:t>
          </a:r>
          <a:r>
            <a:rPr lang="en-US" sz="1400" b="0" kern="1200"/>
            <a:t>or 1-800-737-3028</a:t>
          </a:r>
          <a:endParaRPr lang="en-US" sz="14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/>
            <a:t>Ages 0-21 with Medicaid </a:t>
          </a:r>
          <a:r>
            <a:rPr lang="en-US" sz="1400" b="1" u="sng" kern="1200">
              <a:hlinkClick xmlns:r="http://schemas.openxmlformats.org/officeDocument/2006/relationships"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Early Periodic Screening Diagnostic and Treatment (EPSDT)</a:t>
          </a:r>
          <a:endParaRPr lang="en-US" sz="14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i="0" u="sng" kern="1200">
              <a:hlinkClick xmlns:r="http://schemas.openxmlformats.org/officeDocument/2006/relationships"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Medicaid Programs and Services </a:t>
          </a:r>
          <a:endParaRPr lang="en-US" sz="1400" b="1" i="0" u="sng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i="0" u="none" kern="1200">
              <a:hlinkClick xmlns:r="http://schemas.openxmlformats.org/officeDocument/2006/relationships" r:id="rId1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Services for People who do not have Medicaid</a:t>
          </a:r>
          <a:r>
            <a:rPr lang="en-US" sz="1400" b="1" i="0" u="none" kern="1200"/>
            <a:t> </a:t>
          </a:r>
          <a:endParaRPr lang="en-US" sz="1400" b="1" i="0" u="none" kern="1200" dirty="0"/>
        </a:p>
      </dsp:txBody>
      <dsp:txXfrm>
        <a:off x="4702933" y="2876469"/>
        <a:ext cx="6481945" cy="1127691"/>
      </dsp:txXfrm>
    </dsp:sp>
    <dsp:sp modelId="{0704CEC5-3AF5-4C75-9C99-A2600C5A20A4}">
      <dsp:nvSpPr>
        <dsp:cNvPr id="0" name=""/>
        <dsp:cNvSpPr/>
      </dsp:nvSpPr>
      <dsp:spPr>
        <a:xfrm>
          <a:off x="5739" y="2758202"/>
          <a:ext cx="4697194" cy="1364224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Where can I find more information?</a:t>
          </a:r>
        </a:p>
      </dsp:txBody>
      <dsp:txXfrm>
        <a:off x="72335" y="2824798"/>
        <a:ext cx="4564002" cy="1231032"/>
      </dsp:txXfrm>
    </dsp:sp>
    <dsp:sp modelId="{4328FE0C-3826-4559-B29A-1E3D92040A29}">
      <dsp:nvSpPr>
        <dsp:cNvPr id="0" name=""/>
        <dsp:cNvSpPr/>
      </dsp:nvSpPr>
      <dsp:spPr>
        <a:xfrm>
          <a:off x="4702933" y="4301777"/>
          <a:ext cx="7045791" cy="1182221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1" u="sng" kern="120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your respective LME-MCO</a:t>
          </a:r>
          <a:r>
            <a:rPr lang="en-US" sz="1300" b="1" u="sng" kern="1200"/>
            <a:t> </a:t>
          </a:r>
          <a:r>
            <a:rPr lang="en-US" sz="1300" b="0" kern="1200"/>
            <a:t>for questions about I/DD Services</a:t>
          </a:r>
          <a:endParaRPr lang="en-US" sz="1300" b="1" u="sng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kern="1200"/>
            <a:t>For </a:t>
          </a:r>
          <a:r>
            <a:rPr lang="en-US" sz="1300" b="1" u="sng" kern="1200">
              <a:hlinkClick xmlns:r="http://schemas.openxmlformats.org/officeDocument/2006/relationships" r:id="rId1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State Operated Healthcare Facilities</a:t>
          </a:r>
          <a:r>
            <a:rPr lang="en-US" sz="1300" b="1" u="sng" kern="1200"/>
            <a:t> </a:t>
          </a:r>
          <a:r>
            <a:rPr lang="en-US" sz="1300" b="0" kern="1200"/>
            <a:t>contact </a:t>
          </a:r>
          <a:r>
            <a:rPr lang="en-US" sz="1300" b="0" kern="1200">
              <a:hlinkClick xmlns:r="http://schemas.openxmlformats.org/officeDocument/2006/relationships" r:id="rId1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monica.harrelson@dhhs.nc.gov</a:t>
          </a:r>
          <a:endParaRPr lang="en-US" sz="1300" b="1" u="sng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kern="1200"/>
            <a:t>For all other community services and/or trouble contacting an LME-MCO, contact the Customer Service and Community Rights Team at 984-236-5300 or email </a:t>
          </a:r>
          <a:r>
            <a:rPr lang="en-US" sz="1300" b="0" kern="1200">
              <a:hlinkClick xmlns:r="http://schemas.openxmlformats.org/officeDocument/2006/relationships" r:id="rId1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dmh.advocacy@dhhs.nc.gov</a:t>
          </a:r>
          <a:r>
            <a:rPr lang="en-US" sz="1300" b="0" kern="1200"/>
            <a:t>.</a:t>
          </a:r>
          <a:endParaRPr lang="en-US" sz="1300" b="0" kern="1200" dirty="0"/>
        </a:p>
      </dsp:txBody>
      <dsp:txXfrm>
        <a:off x="4702933" y="4449555"/>
        <a:ext cx="6602458" cy="886665"/>
      </dsp:txXfrm>
    </dsp:sp>
    <dsp:sp modelId="{C247EEBE-4D99-4AEC-BC43-24F60B97DD1C}">
      <dsp:nvSpPr>
        <dsp:cNvPr id="0" name=""/>
        <dsp:cNvSpPr/>
      </dsp:nvSpPr>
      <dsp:spPr>
        <a:xfrm>
          <a:off x="0" y="4373428"/>
          <a:ext cx="4697194" cy="109667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What do I do if I have more questions?</a:t>
          </a:r>
        </a:p>
      </dsp:txBody>
      <dsp:txXfrm>
        <a:off x="53535" y="4426963"/>
        <a:ext cx="4590124" cy="989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CE90B-E0AB-4C4E-B696-84882E94D9BE}">
      <dsp:nvSpPr>
        <dsp:cNvPr id="0" name=""/>
        <dsp:cNvSpPr/>
      </dsp:nvSpPr>
      <dsp:spPr>
        <a:xfrm rot="5400000">
          <a:off x="7101401" y="-2806075"/>
          <a:ext cx="1625726" cy="7448720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u="sng" kern="120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Early Periodic Screening Diagnostic and Treatment (EPSDT)</a:t>
          </a:r>
          <a:endParaRPr lang="en-US" sz="1500" b="1" u="sng" kern="1200" dirty="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n-US" sz="1500" b="1" u="sng" kern="120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Personal Care Services</a:t>
          </a:r>
          <a:r>
            <a:rPr lang="en-US" sz="1500" b="1" u="sng" kern="1200"/>
            <a:t> </a:t>
          </a:r>
          <a:r>
            <a:rPr lang="en-US" sz="1500" kern="1200"/>
            <a:t>can be requested under EPSDT for those with Medicaid aged 21 and under with a physician’s referral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u="sng" kern="1200"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Community Alternatives Program for Children (CAP/C)</a:t>
          </a:r>
          <a:r>
            <a:rPr lang="en-US" sz="1500" b="1" u="sng" kern="1200"/>
            <a:t> </a:t>
          </a:r>
          <a:endParaRPr lang="en-US" sz="1500" kern="1200" dirty="0"/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n-US" sz="1500" kern="1200" dirty="0"/>
            <a:t>Ages 0-20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u="none" kern="1200"/>
            <a:t>For </a:t>
          </a:r>
          <a:r>
            <a:rPr lang="en-US" sz="1500" kern="1200"/>
            <a:t>Research Based-Behavioral Health Treatment eligibility, </a:t>
          </a:r>
          <a:r>
            <a:rPr lang="en-US" sz="1500" b="1" u="sng" kern="1200"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your respective Local Management Entity-Managed Care Organization (LME-MCO)</a:t>
          </a:r>
          <a:endParaRPr lang="en-US" sz="1500" kern="1200" dirty="0"/>
        </a:p>
      </dsp:txBody>
      <dsp:txXfrm rot="-5400000">
        <a:off x="4189905" y="184782"/>
        <a:ext cx="7369359" cy="1467004"/>
      </dsp:txXfrm>
    </dsp:sp>
    <dsp:sp modelId="{0D8E484B-8732-4314-A522-500A4278242C}">
      <dsp:nvSpPr>
        <dsp:cNvPr id="0" name=""/>
        <dsp:cNvSpPr/>
      </dsp:nvSpPr>
      <dsp:spPr>
        <a:xfrm>
          <a:off x="0" y="2774"/>
          <a:ext cx="4189905" cy="18310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Ages 0-21 with Medicaid</a:t>
          </a:r>
        </a:p>
      </dsp:txBody>
      <dsp:txXfrm>
        <a:off x="89383" y="92157"/>
        <a:ext cx="4011139" cy="1652254"/>
      </dsp:txXfrm>
    </dsp:sp>
    <dsp:sp modelId="{4EA55225-06B4-4F83-979B-EB67F24E5E96}">
      <dsp:nvSpPr>
        <dsp:cNvPr id="0" name=""/>
        <dsp:cNvSpPr/>
      </dsp:nvSpPr>
      <dsp:spPr>
        <a:xfrm rot="5400000">
          <a:off x="7088643" y="-883504"/>
          <a:ext cx="1651243" cy="7448720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u="sng" kern="1200"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Behavioral Health Services</a:t>
          </a:r>
          <a:endParaRPr lang="en-US" sz="1500" b="1" u="sng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u="sng" kern="1200"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Community Alternatives Program for Disabled Adults (CAP/DA)</a:t>
          </a:r>
          <a:endParaRPr lang="en-US" sz="1500" b="1" u="sng" kern="1200" dirty="0">
            <a:highlight>
              <a:srgbClr val="FFFF00"/>
            </a:highlight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u="sng" kern="1200">
              <a:hlinkClick xmlns:r="http://schemas.openxmlformats.org/officeDocument/2006/relationships"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Home Health Services</a:t>
          </a:r>
          <a:r>
            <a:rPr lang="en-US" sz="1500" b="1" u="sng" kern="1200"/>
            <a:t> </a:t>
          </a:r>
          <a:endParaRPr lang="en-US" sz="1500" b="1" u="sng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u="sng" kern="120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Personal Care Services (PCS)</a:t>
          </a:r>
          <a:r>
            <a:rPr lang="en-US" sz="1500" b="1" u="sng" kern="1200"/>
            <a:t> </a:t>
          </a:r>
          <a:endParaRPr lang="en-US" sz="1500" b="1" u="sng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u="sng" kern="1200">
              <a:hlinkClick xmlns:r="http://schemas.openxmlformats.org/officeDocument/2006/relationships"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Private Duty Nursing</a:t>
          </a:r>
          <a:r>
            <a:rPr lang="en-US" sz="1500" b="1" u="sng" kern="1200"/>
            <a:t> </a:t>
          </a:r>
          <a:endParaRPr lang="en-US" sz="1500" b="1" u="sng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u="none" kern="1200"/>
            <a:t>For </a:t>
          </a:r>
          <a:r>
            <a:rPr lang="en-US" sz="1500" b="0" kern="1200"/>
            <a:t>additional Medicaid services eligibility (B3 Services, In Lieu of Services, ICF-IID), </a:t>
          </a:r>
          <a:r>
            <a:rPr lang="en-US" sz="1500" b="1" u="sng" kern="1200"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your respective LME-MCO</a:t>
          </a:r>
          <a:endParaRPr lang="en-US" sz="1500" b="0" u="none" kern="1200" dirty="0"/>
        </a:p>
      </dsp:txBody>
      <dsp:txXfrm rot="-5400000">
        <a:off x="4189905" y="2095841"/>
        <a:ext cx="7368113" cy="1490029"/>
      </dsp:txXfrm>
    </dsp:sp>
    <dsp:sp modelId="{AB1D1185-D5E8-436B-AC5C-A11B4BC64714}">
      <dsp:nvSpPr>
        <dsp:cNvPr id="0" name=""/>
        <dsp:cNvSpPr/>
      </dsp:nvSpPr>
      <dsp:spPr>
        <a:xfrm>
          <a:off x="0" y="1925345"/>
          <a:ext cx="4189905" cy="18310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Additional Medicaid Programs and Services</a:t>
          </a:r>
        </a:p>
      </dsp:txBody>
      <dsp:txXfrm>
        <a:off x="89383" y="2014728"/>
        <a:ext cx="4011139" cy="1652254"/>
      </dsp:txXfrm>
    </dsp:sp>
    <dsp:sp modelId="{23A75ED6-8888-48E4-859B-B2EBAA0C030A}">
      <dsp:nvSpPr>
        <dsp:cNvPr id="0" name=""/>
        <dsp:cNvSpPr/>
      </dsp:nvSpPr>
      <dsp:spPr>
        <a:xfrm rot="5400000">
          <a:off x="7036415" y="1039066"/>
          <a:ext cx="1755699" cy="7448720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u="sng" kern="1200" dirty="0"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Contact your respective LME-MCO</a:t>
          </a:r>
          <a:r>
            <a:rPr lang="en-US" sz="1400" b="1" u="sng" kern="1200" dirty="0"/>
            <a:t> </a:t>
          </a:r>
          <a:r>
            <a:rPr lang="en-US" sz="1400" b="0" kern="1200" dirty="0"/>
            <a:t>for services available in you area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u="sng" kern="1200" dirty="0">
              <a:hlinkClick xmlns:r="http://schemas.openxmlformats.org/officeDocument/2006/relationships"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First in Families of North Carolina</a:t>
          </a:r>
          <a:r>
            <a:rPr lang="en-US" sz="1400" b="1" u="sng" kern="1200" dirty="0"/>
            <a:t>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u="sng" kern="1200">
              <a:hlinkClick xmlns:r="http://schemas.openxmlformats.org/officeDocument/2006/relationships"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Brain Injury Association of North Carolina</a:t>
          </a:r>
          <a:r>
            <a:rPr lang="en-US" sz="1400" b="1" u="sng" kern="1200"/>
            <a:t> </a:t>
          </a:r>
          <a:endParaRPr lang="en-US" sz="1400" b="1" u="sng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u="sng" kern="1200">
              <a:hlinkClick xmlns:r="http://schemas.openxmlformats.org/officeDocument/2006/relationships" r:id="rId1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Disability Rights North Carolina </a:t>
          </a:r>
          <a:r>
            <a:rPr lang="en-US" sz="1400" b="1" u="sng" kern="1200"/>
            <a:t> </a:t>
          </a:r>
          <a:endParaRPr lang="en-US" sz="1400" b="1" u="sng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u="sng" kern="1200">
              <a:hlinkClick xmlns:r="http://schemas.openxmlformats.org/officeDocument/2006/relationships" r:id="rId1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Community Empowerment and Engagement</a:t>
          </a:r>
          <a:endParaRPr lang="en-US" sz="1400" b="1" u="sng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u="none" kern="1200"/>
            <a:t>Contact </a:t>
          </a:r>
          <a:r>
            <a:rPr lang="en-US" sz="1400" b="1" u="none" kern="1200">
              <a:hlinkClick xmlns:r="http://schemas.openxmlformats.org/officeDocument/2006/relationships" r:id="rId1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Hope4NC</a:t>
          </a:r>
          <a:r>
            <a:rPr lang="en-US" sz="1400" b="0" u="none" kern="1200"/>
            <a:t> for emotional support and additional community resources.</a:t>
          </a:r>
          <a:endParaRPr lang="en-US" sz="1400" b="0" u="none" kern="1200" dirty="0"/>
        </a:p>
      </dsp:txBody>
      <dsp:txXfrm rot="-5400000">
        <a:off x="4189905" y="3971282"/>
        <a:ext cx="7363014" cy="1584287"/>
      </dsp:txXfrm>
    </dsp:sp>
    <dsp:sp modelId="{EA50716E-352E-453C-BF0C-20AAA1FFF85E}">
      <dsp:nvSpPr>
        <dsp:cNvPr id="0" name=""/>
        <dsp:cNvSpPr/>
      </dsp:nvSpPr>
      <dsp:spPr>
        <a:xfrm>
          <a:off x="0" y="3850690"/>
          <a:ext cx="4189905" cy="18310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Additional Resources</a:t>
          </a:r>
        </a:p>
      </dsp:txBody>
      <dsp:txXfrm>
        <a:off x="89383" y="3940073"/>
        <a:ext cx="4011139" cy="16522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257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42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797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979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06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95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03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67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03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A1C9-110E-4ECC-8D0F-5C21BD2DF41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04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8A1C9-110E-4ECC-8D0F-5C21BD2DF41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96AD-3650-4AF7-A17C-9924E5D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55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A74043-C06C-4766-85A5-425002FC5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513" y="0"/>
            <a:ext cx="10515600" cy="1027907"/>
          </a:xfrm>
        </p:spPr>
        <p:txBody>
          <a:bodyPr>
            <a:normAutofit/>
          </a:bodyPr>
          <a:lstStyle/>
          <a:p>
            <a:pPr algn="ctr"/>
            <a:r>
              <a:rPr lang="en-US" sz="3000" dirty="0"/>
              <a:t> </a:t>
            </a:r>
            <a:r>
              <a:rPr lang="en-US" sz="2900" dirty="0"/>
              <a:t>Accessing Traumatic Brain Injury Services in NC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840D0FD8-ADB5-46AC-8122-7BE89E733B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935391"/>
              </p:ext>
            </p:extLst>
          </p:nvPr>
        </p:nvGraphicFramePr>
        <p:xfrm>
          <a:off x="162232" y="932155"/>
          <a:ext cx="11754465" cy="54846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B28EE-B9F8-4600-927B-7BE3306B9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8093" y="6416845"/>
            <a:ext cx="6738152" cy="36512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All bolded and underlined items are hyperlinks to websites to locate agencies and gather information</a:t>
            </a:r>
          </a:p>
        </p:txBody>
      </p:sp>
    </p:spTree>
    <p:extLst>
      <p:ext uri="{BB962C8B-B14F-4D97-AF65-F5344CB8AC3E}">
        <p14:creationId xmlns:p14="http://schemas.microsoft.com/office/powerpoint/2010/main" val="2636790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C2E9BDC-1BCA-4322-ABE6-3250EF435823}"/>
              </a:ext>
            </a:extLst>
          </p:cNvPr>
          <p:cNvGraphicFramePr/>
          <p:nvPr/>
        </p:nvGraphicFramePr>
        <p:xfrm>
          <a:off x="239696" y="727968"/>
          <a:ext cx="11638625" cy="5681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4">
            <a:extLst>
              <a:ext uri="{FF2B5EF4-FFF2-40B4-BE49-F238E27FC236}">
                <a16:creationId xmlns:a16="http://schemas.microsoft.com/office/drawing/2014/main" id="{59BEA48D-94AF-45CC-99CF-85FA26992783}"/>
              </a:ext>
            </a:extLst>
          </p:cNvPr>
          <p:cNvSpPr txBox="1">
            <a:spLocks/>
          </p:cNvSpPr>
          <p:nvPr/>
        </p:nvSpPr>
        <p:spPr>
          <a:xfrm>
            <a:off x="838200" y="57848"/>
            <a:ext cx="10515600" cy="5601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Additional Resources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B1639A-BD08-4707-BECB-C6544651D117}"/>
              </a:ext>
            </a:extLst>
          </p:cNvPr>
          <p:cNvSpPr/>
          <p:nvPr/>
        </p:nvSpPr>
        <p:spPr>
          <a:xfrm>
            <a:off x="2757995" y="6466417"/>
            <a:ext cx="64866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All bolded and underlined items are hyperlinks to websites to locate agencies and gather information</a:t>
            </a:r>
          </a:p>
        </p:txBody>
      </p:sp>
    </p:spTree>
    <p:extLst>
      <p:ext uri="{BB962C8B-B14F-4D97-AF65-F5344CB8AC3E}">
        <p14:creationId xmlns:p14="http://schemas.microsoft.com/office/powerpoint/2010/main" val="337555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448</Words>
  <Application>Microsoft Office PowerPoint</Application>
  <PresentationFormat>Widescreen</PresentationFormat>
  <Paragraphs>43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 Accessing Traumatic Brain Injury Services in NC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Pokorny, Scott</dc:creator>
  <cp:lastModifiedBy>Pokorny, Scott</cp:lastModifiedBy>
  <cp:revision>11</cp:revision>
  <dcterms:created xsi:type="dcterms:W3CDTF">2017-08-21T17:06:45Z</dcterms:created>
  <dcterms:modified xsi:type="dcterms:W3CDTF">2022-01-10T18:32:49Z</dcterms:modified>
</cp:coreProperties>
</file>