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4"/>
  </p:sldMasterIdLst>
  <p:notesMasterIdLst>
    <p:notesMasterId r:id="rId39"/>
  </p:notesMasterIdLst>
  <p:handoutMasterIdLst>
    <p:handoutMasterId r:id="rId40"/>
  </p:handoutMasterIdLst>
  <p:sldIdLst>
    <p:sldId id="458" r:id="rId5"/>
    <p:sldId id="460" r:id="rId6"/>
    <p:sldId id="497" r:id="rId7"/>
    <p:sldId id="491" r:id="rId8"/>
    <p:sldId id="492" r:id="rId9"/>
    <p:sldId id="488" r:id="rId10"/>
    <p:sldId id="493" r:id="rId11"/>
    <p:sldId id="502" r:id="rId12"/>
    <p:sldId id="489" r:id="rId13"/>
    <p:sldId id="494" r:id="rId14"/>
    <p:sldId id="495" r:id="rId15"/>
    <p:sldId id="504" r:id="rId16"/>
    <p:sldId id="501" r:id="rId17"/>
    <p:sldId id="468" r:id="rId18"/>
    <p:sldId id="475" r:id="rId19"/>
    <p:sldId id="503" r:id="rId20"/>
    <p:sldId id="498" r:id="rId21"/>
    <p:sldId id="471" r:id="rId22"/>
    <p:sldId id="472" r:id="rId23"/>
    <p:sldId id="474" r:id="rId24"/>
    <p:sldId id="473" r:id="rId25"/>
    <p:sldId id="477" r:id="rId26"/>
    <p:sldId id="478" r:id="rId27"/>
    <p:sldId id="499" r:id="rId28"/>
    <p:sldId id="479" r:id="rId29"/>
    <p:sldId id="481" r:id="rId30"/>
    <p:sldId id="480" r:id="rId31"/>
    <p:sldId id="490" r:id="rId32"/>
    <p:sldId id="483" r:id="rId33"/>
    <p:sldId id="484" r:id="rId34"/>
    <p:sldId id="496" r:id="rId35"/>
    <p:sldId id="462" r:id="rId36"/>
    <p:sldId id="500" r:id="rId37"/>
    <p:sldId id="486" r:id="rId38"/>
  </p:sldIdLst>
  <p:sldSz cx="9144000" cy="6858000" type="screen4x3"/>
  <p:notesSz cx="70104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rche, Julia K" initials="LJK" lastIdx="9"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8DC2"/>
    <a:srgbClr val="94B6C7"/>
    <a:srgbClr val="15365E"/>
    <a:srgbClr val="657E32"/>
    <a:srgbClr val="E9F0F3"/>
    <a:srgbClr val="DBE7EC"/>
    <a:srgbClr val="CEDDEC"/>
    <a:srgbClr val="E4EE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1704" y="102"/>
      </p:cViewPr>
      <p:guideLst>
        <p:guide orient="horz" pos="2160"/>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commentAuthors" Target="commentAuthors.xml"/></Relationships>
</file>

<file path=ppt/diagrams/_rels/data2.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50.png"/><Relationship Id="rId3" Type="http://schemas.openxmlformats.org/officeDocument/2006/relationships/image" Target="../media/image42.png"/><Relationship Id="rId7" Type="http://schemas.openxmlformats.org/officeDocument/2006/relationships/image" Target="../media/image38.png"/><Relationship Id="rId12" Type="http://schemas.openxmlformats.org/officeDocument/2006/relationships/image" Target="../media/image49.svg"/><Relationship Id="rId2" Type="http://schemas.openxmlformats.org/officeDocument/2006/relationships/image" Target="../media/image41.svg"/><Relationship Id="rId16" Type="http://schemas.openxmlformats.org/officeDocument/2006/relationships/image" Target="../media/image53.svg"/><Relationship Id="rId1" Type="http://schemas.openxmlformats.org/officeDocument/2006/relationships/image" Target="../media/image40.png"/><Relationship Id="rId6" Type="http://schemas.openxmlformats.org/officeDocument/2006/relationships/image" Target="../media/image45.svg"/><Relationship Id="rId11" Type="http://schemas.openxmlformats.org/officeDocument/2006/relationships/image" Target="../media/image48.png"/><Relationship Id="rId5" Type="http://schemas.openxmlformats.org/officeDocument/2006/relationships/image" Target="../media/image44.png"/><Relationship Id="rId15" Type="http://schemas.openxmlformats.org/officeDocument/2006/relationships/image" Target="../media/image52.png"/><Relationship Id="rId10" Type="http://schemas.openxmlformats.org/officeDocument/2006/relationships/image" Target="../media/image47.svg"/><Relationship Id="rId4" Type="http://schemas.openxmlformats.org/officeDocument/2006/relationships/image" Target="../media/image43.svg"/><Relationship Id="rId9" Type="http://schemas.openxmlformats.org/officeDocument/2006/relationships/image" Target="../media/image46.png"/><Relationship Id="rId14" Type="http://schemas.openxmlformats.org/officeDocument/2006/relationships/image" Target="../media/image51.svg"/></Relationships>
</file>

<file path=ppt/diagrams/_rels/data4.xml.rels><?xml version="1.0" encoding="UTF-8" standalone="yes"?>
<Relationships xmlns="http://schemas.openxmlformats.org/package/2006/relationships"><Relationship Id="rId3" Type="http://schemas.openxmlformats.org/officeDocument/2006/relationships/hyperlink" Target="https://ncruralhealth.az1.qualtrics.com/jfe/form/SV_b3dUODMYHn7MRud" TargetMode="External"/><Relationship Id="rId2" Type="http://schemas.openxmlformats.org/officeDocument/2006/relationships/hyperlink" Target="https://ncruralhealth.az1.qualtrics.com/CP/File.php?F=F_3DlOdnEgQIKNZ5k" TargetMode="External"/><Relationship Id="rId1" Type="http://schemas.openxmlformats.org/officeDocument/2006/relationships/hyperlink" Target="http://ncdhhs.gov/about/grant-opportunities/rural-health-grant-opportunities/community-health-grant-fy-2023-rfa" TargetMode="External"/></Relationships>
</file>

<file path=ppt/diagrams/_rels/data6.xml.rels><?xml version="1.0" encoding="UTF-8" standalone="yes"?>
<Relationships xmlns="http://schemas.openxmlformats.org/package/2006/relationships"><Relationship Id="rId1" Type="http://schemas.openxmlformats.org/officeDocument/2006/relationships/hyperlink" Target="https://ncruralhealth.az1.qualtrics.com/jfe/form/SV_b3dUODMYHn7MRud" TargetMode="External"/></Relationships>
</file>

<file path=ppt/diagrams/_rels/drawing2.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50.png"/><Relationship Id="rId3" Type="http://schemas.openxmlformats.org/officeDocument/2006/relationships/image" Target="../media/image42.png"/><Relationship Id="rId7" Type="http://schemas.openxmlformats.org/officeDocument/2006/relationships/image" Target="../media/image38.png"/><Relationship Id="rId12" Type="http://schemas.openxmlformats.org/officeDocument/2006/relationships/image" Target="../media/image49.svg"/><Relationship Id="rId2" Type="http://schemas.openxmlformats.org/officeDocument/2006/relationships/image" Target="../media/image41.svg"/><Relationship Id="rId16" Type="http://schemas.openxmlformats.org/officeDocument/2006/relationships/image" Target="../media/image53.svg"/><Relationship Id="rId1" Type="http://schemas.openxmlformats.org/officeDocument/2006/relationships/image" Target="../media/image40.png"/><Relationship Id="rId6" Type="http://schemas.openxmlformats.org/officeDocument/2006/relationships/image" Target="../media/image45.svg"/><Relationship Id="rId11" Type="http://schemas.openxmlformats.org/officeDocument/2006/relationships/image" Target="../media/image48.png"/><Relationship Id="rId5" Type="http://schemas.openxmlformats.org/officeDocument/2006/relationships/image" Target="../media/image44.png"/><Relationship Id="rId15" Type="http://schemas.openxmlformats.org/officeDocument/2006/relationships/image" Target="../media/image52.png"/><Relationship Id="rId10" Type="http://schemas.openxmlformats.org/officeDocument/2006/relationships/image" Target="../media/image47.svg"/><Relationship Id="rId4" Type="http://schemas.openxmlformats.org/officeDocument/2006/relationships/image" Target="../media/image43.svg"/><Relationship Id="rId9" Type="http://schemas.openxmlformats.org/officeDocument/2006/relationships/image" Target="../media/image46.png"/><Relationship Id="rId14" Type="http://schemas.openxmlformats.org/officeDocument/2006/relationships/image" Target="../media/image51.svg"/></Relationships>
</file>

<file path=ppt/diagrams/_rels/drawing4.xml.rels><?xml version="1.0" encoding="UTF-8" standalone="yes"?>
<Relationships xmlns="http://schemas.openxmlformats.org/package/2006/relationships"><Relationship Id="rId3" Type="http://schemas.openxmlformats.org/officeDocument/2006/relationships/hyperlink" Target="https://ncruralhealth.az1.qualtrics.com/jfe/form/SV_b3dUODMYHn7MRud" TargetMode="External"/><Relationship Id="rId2" Type="http://schemas.openxmlformats.org/officeDocument/2006/relationships/hyperlink" Target="https://ncruralhealth.az1.qualtrics.com/CP/File.php?F=F_3DlOdnEgQIKNZ5k" TargetMode="External"/><Relationship Id="rId1" Type="http://schemas.openxmlformats.org/officeDocument/2006/relationships/hyperlink" Target="http://ncdhhs.gov/about/grant-opportunities/rural-health-grant-opportunities/community-health-grant-fy-2023-rfa" TargetMode="External"/></Relationships>
</file>

<file path=ppt/diagrams/_rels/drawing6.xml.rels><?xml version="1.0" encoding="UTF-8" standalone="yes"?>
<Relationships xmlns="http://schemas.openxmlformats.org/package/2006/relationships"><Relationship Id="rId1" Type="http://schemas.openxmlformats.org/officeDocument/2006/relationships/hyperlink" Target="https://ncruralhealth.az1.qualtrics.com/jfe/form/SV_b3dUODMYHn7MRud" TargetMode="Externa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FE3F56-45F2-4B9B-A4AA-2A8DD157232C}" type="doc">
      <dgm:prSet loTypeId="urn:microsoft.com/office/officeart/2005/8/layout/vList5" loCatId="list" qsTypeId="urn:microsoft.com/office/officeart/2005/8/quickstyle/simple4" qsCatId="simple" csTypeId="urn:microsoft.com/office/officeart/2005/8/colors/colorful3" csCatId="colorful" phldr="1"/>
      <dgm:spPr/>
      <dgm:t>
        <a:bodyPr/>
        <a:lstStyle/>
        <a:p>
          <a:endParaRPr lang="en-US"/>
        </a:p>
      </dgm:t>
    </dgm:pt>
    <dgm:pt modelId="{815E652A-CF56-42A5-A500-0BB324B72F60}">
      <dgm:prSet phldrT="[Text]" custT="1"/>
      <dgm:spPr/>
      <dgm:t>
        <a:bodyPr/>
        <a:lstStyle/>
        <a:p>
          <a:r>
            <a:rPr lang="en-US" sz="3200"/>
            <a:t>Purpose</a:t>
          </a:r>
          <a:endParaRPr lang="en-US" sz="2400"/>
        </a:p>
      </dgm:t>
    </dgm:pt>
    <dgm:pt modelId="{69D830E8-BA56-4B43-84EE-6CAA2B48DDD3}" type="parTrans" cxnId="{C6F48FFC-59D1-4785-AA03-5F713BB341F4}">
      <dgm:prSet/>
      <dgm:spPr/>
      <dgm:t>
        <a:bodyPr/>
        <a:lstStyle/>
        <a:p>
          <a:endParaRPr lang="en-US"/>
        </a:p>
      </dgm:t>
    </dgm:pt>
    <dgm:pt modelId="{CC29467B-4149-4146-908F-12213FE20600}" type="sibTrans" cxnId="{C6F48FFC-59D1-4785-AA03-5F713BB341F4}">
      <dgm:prSet/>
      <dgm:spPr/>
      <dgm:t>
        <a:bodyPr/>
        <a:lstStyle/>
        <a:p>
          <a:endParaRPr lang="en-US"/>
        </a:p>
      </dgm:t>
    </dgm:pt>
    <dgm:pt modelId="{719CA171-8E6B-4210-A87E-7B0880462C4A}">
      <dgm:prSet phldrT="[Text]" custT="1"/>
      <dgm:spPr/>
      <dgm:t>
        <a:bodyPr/>
        <a:lstStyle/>
        <a:p>
          <a:pPr indent="0" algn="l">
            <a:buNone/>
          </a:pPr>
          <a:r>
            <a:rPr lang="en-US" sz="2000">
              <a:solidFill>
                <a:schemeClr val="accent1">
                  <a:lumMod val="50000"/>
                </a:schemeClr>
              </a:solidFill>
            </a:rPr>
            <a:t>Strengthening the safety net through increased levels of collaboration and integration of services and organizations to more effectively meet the needs of our state’s most vulnerable population is an important purpose of this grant.</a:t>
          </a:r>
          <a:endParaRPr lang="en-US" sz="2000"/>
        </a:p>
      </dgm:t>
    </dgm:pt>
    <dgm:pt modelId="{E270EDF7-26B2-4B1F-B50A-776700CA16DA}" type="parTrans" cxnId="{672021C0-7398-4383-91C2-B6E8396825BC}">
      <dgm:prSet/>
      <dgm:spPr/>
      <dgm:t>
        <a:bodyPr/>
        <a:lstStyle/>
        <a:p>
          <a:endParaRPr lang="en-US"/>
        </a:p>
      </dgm:t>
    </dgm:pt>
    <dgm:pt modelId="{743CF714-04A7-468C-B541-07F891264786}" type="sibTrans" cxnId="{672021C0-7398-4383-91C2-B6E8396825BC}">
      <dgm:prSet/>
      <dgm:spPr/>
      <dgm:t>
        <a:bodyPr/>
        <a:lstStyle/>
        <a:p>
          <a:endParaRPr lang="en-US"/>
        </a:p>
      </dgm:t>
    </dgm:pt>
    <dgm:pt modelId="{0BC521D6-DE2F-4E40-9780-8C4EB22346EC}" type="pres">
      <dgm:prSet presAssocID="{4FFE3F56-45F2-4B9B-A4AA-2A8DD157232C}" presName="Name0" presStyleCnt="0">
        <dgm:presLayoutVars>
          <dgm:dir/>
          <dgm:animLvl val="lvl"/>
          <dgm:resizeHandles val="exact"/>
        </dgm:presLayoutVars>
      </dgm:prSet>
      <dgm:spPr/>
    </dgm:pt>
    <dgm:pt modelId="{85D3A84F-CBC6-4567-A611-3DB925F2EF86}" type="pres">
      <dgm:prSet presAssocID="{815E652A-CF56-42A5-A500-0BB324B72F60}" presName="linNode" presStyleCnt="0"/>
      <dgm:spPr/>
    </dgm:pt>
    <dgm:pt modelId="{74D7A23F-874E-4B72-B7A7-46E875DE8F34}" type="pres">
      <dgm:prSet presAssocID="{815E652A-CF56-42A5-A500-0BB324B72F60}" presName="parentText" presStyleLbl="node1" presStyleIdx="0" presStyleCnt="1" custScaleX="92184" custScaleY="82162">
        <dgm:presLayoutVars>
          <dgm:chMax val="1"/>
          <dgm:bulletEnabled val="1"/>
        </dgm:presLayoutVars>
      </dgm:prSet>
      <dgm:spPr/>
    </dgm:pt>
    <dgm:pt modelId="{61896717-852F-4CF5-B805-FDCA92BD5DBD}" type="pres">
      <dgm:prSet presAssocID="{815E652A-CF56-42A5-A500-0BB324B72F60}" presName="descendantText" presStyleLbl="alignAccFollowNode1" presStyleIdx="0" presStyleCnt="1" custLinFactNeighborX="-1038" custLinFactNeighborY="2205">
        <dgm:presLayoutVars>
          <dgm:bulletEnabled val="1"/>
        </dgm:presLayoutVars>
      </dgm:prSet>
      <dgm:spPr/>
    </dgm:pt>
  </dgm:ptLst>
  <dgm:cxnLst>
    <dgm:cxn modelId="{DC1C4C19-ED25-468F-A18C-8EFE89E291C7}" type="presOf" srcId="{4FFE3F56-45F2-4B9B-A4AA-2A8DD157232C}" destId="{0BC521D6-DE2F-4E40-9780-8C4EB22346EC}" srcOrd="0" destOrd="0" presId="urn:microsoft.com/office/officeart/2005/8/layout/vList5"/>
    <dgm:cxn modelId="{7ED28E5D-79A7-415D-9E62-4B3E012E868F}" type="presOf" srcId="{719CA171-8E6B-4210-A87E-7B0880462C4A}" destId="{61896717-852F-4CF5-B805-FDCA92BD5DBD}" srcOrd="0" destOrd="0" presId="urn:microsoft.com/office/officeart/2005/8/layout/vList5"/>
    <dgm:cxn modelId="{9780C169-059E-4B98-ADDC-CDF98F330E5E}" type="presOf" srcId="{815E652A-CF56-42A5-A500-0BB324B72F60}" destId="{74D7A23F-874E-4B72-B7A7-46E875DE8F34}" srcOrd="0" destOrd="0" presId="urn:microsoft.com/office/officeart/2005/8/layout/vList5"/>
    <dgm:cxn modelId="{672021C0-7398-4383-91C2-B6E8396825BC}" srcId="{815E652A-CF56-42A5-A500-0BB324B72F60}" destId="{719CA171-8E6B-4210-A87E-7B0880462C4A}" srcOrd="0" destOrd="0" parTransId="{E270EDF7-26B2-4B1F-B50A-776700CA16DA}" sibTransId="{743CF714-04A7-468C-B541-07F891264786}"/>
    <dgm:cxn modelId="{C6F48FFC-59D1-4785-AA03-5F713BB341F4}" srcId="{4FFE3F56-45F2-4B9B-A4AA-2A8DD157232C}" destId="{815E652A-CF56-42A5-A500-0BB324B72F60}" srcOrd="0" destOrd="0" parTransId="{69D830E8-BA56-4B43-84EE-6CAA2B48DDD3}" sibTransId="{CC29467B-4149-4146-908F-12213FE20600}"/>
    <dgm:cxn modelId="{B814B5D7-AD54-45DD-87F4-F06A19B2CE7F}" type="presParOf" srcId="{0BC521D6-DE2F-4E40-9780-8C4EB22346EC}" destId="{85D3A84F-CBC6-4567-A611-3DB925F2EF86}" srcOrd="0" destOrd="0" presId="urn:microsoft.com/office/officeart/2005/8/layout/vList5"/>
    <dgm:cxn modelId="{3D81601A-999C-45B2-85D2-1AAB37E88F74}" type="presParOf" srcId="{85D3A84F-CBC6-4567-A611-3DB925F2EF86}" destId="{74D7A23F-874E-4B72-B7A7-46E875DE8F34}" srcOrd="0" destOrd="0" presId="urn:microsoft.com/office/officeart/2005/8/layout/vList5"/>
    <dgm:cxn modelId="{088DC9BC-92D4-41C5-B4AB-24C3A62CD2FF}" type="presParOf" srcId="{85D3A84F-CBC6-4567-A611-3DB925F2EF86}" destId="{61896717-852F-4CF5-B805-FDCA92BD5DBD}" srcOrd="1" destOrd="0" presId="urn:microsoft.com/office/officeart/2005/8/layout/vList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145FD60-94CC-4EFF-92DD-94C5AA57695D}" type="doc">
      <dgm:prSet loTypeId="urn:microsoft.com/office/officeart/2005/8/layout/hList7" loCatId="picture" qsTypeId="urn:microsoft.com/office/officeart/2005/8/quickstyle/simple4" qsCatId="simple" csTypeId="urn:microsoft.com/office/officeart/2005/8/colors/colorful4" csCatId="colorful" phldr="1"/>
      <dgm:spPr/>
    </dgm:pt>
    <dgm:pt modelId="{D1BB2F51-E027-4018-A38C-AAD916644EC5}">
      <dgm:prSet phldrT="[Text]" custT="1"/>
      <dgm:spPr/>
      <dgm:t>
        <a:bodyPr/>
        <a:lstStyle/>
        <a:p>
          <a:r>
            <a:rPr lang="en-US" sz="1400"/>
            <a:t>Federally Qualified Health Centers and Look-Alikes</a:t>
          </a:r>
        </a:p>
      </dgm:t>
    </dgm:pt>
    <dgm:pt modelId="{AF5A78F3-44B9-4C7D-A635-E0709C6F7EA9}" type="parTrans" cxnId="{21F4585B-1966-4F9E-8105-17850DE521F1}">
      <dgm:prSet/>
      <dgm:spPr/>
      <dgm:t>
        <a:bodyPr/>
        <a:lstStyle/>
        <a:p>
          <a:endParaRPr lang="en-US"/>
        </a:p>
      </dgm:t>
    </dgm:pt>
    <dgm:pt modelId="{00DA09C8-3D24-4FD2-8D3C-E7D08D905375}" type="sibTrans" cxnId="{21F4585B-1966-4F9E-8105-17850DE521F1}">
      <dgm:prSet/>
      <dgm:spPr/>
      <dgm:t>
        <a:bodyPr/>
        <a:lstStyle/>
        <a:p>
          <a:endParaRPr lang="en-US"/>
        </a:p>
      </dgm:t>
    </dgm:pt>
    <dgm:pt modelId="{A1D700A9-21E9-49CC-8381-3A86D0E51B08}">
      <dgm:prSet phldrT="[Text]" custT="1"/>
      <dgm:spPr/>
      <dgm:t>
        <a:bodyPr/>
        <a:lstStyle/>
        <a:p>
          <a:r>
            <a:rPr lang="en-US" sz="1400"/>
            <a:t>Free and Charitable Clinics</a:t>
          </a:r>
        </a:p>
      </dgm:t>
    </dgm:pt>
    <dgm:pt modelId="{61AD6683-B580-4412-AA8A-4FD4C6D85711}" type="parTrans" cxnId="{41843AAC-C8A0-4825-89FC-D38B167E0BBA}">
      <dgm:prSet/>
      <dgm:spPr/>
      <dgm:t>
        <a:bodyPr/>
        <a:lstStyle/>
        <a:p>
          <a:endParaRPr lang="en-US"/>
        </a:p>
      </dgm:t>
    </dgm:pt>
    <dgm:pt modelId="{BB534E34-B791-4777-9590-16224403F05E}" type="sibTrans" cxnId="{41843AAC-C8A0-4825-89FC-D38B167E0BBA}">
      <dgm:prSet/>
      <dgm:spPr/>
      <dgm:t>
        <a:bodyPr/>
        <a:lstStyle/>
        <a:p>
          <a:endParaRPr lang="en-US"/>
        </a:p>
      </dgm:t>
    </dgm:pt>
    <dgm:pt modelId="{685359B0-12E9-4549-A6AD-7F99BAEBA8AE}">
      <dgm:prSet phldrT="[Text]" custT="1"/>
      <dgm:spPr/>
      <dgm:t>
        <a:bodyPr/>
        <a:lstStyle/>
        <a:p>
          <a:r>
            <a:rPr lang="en-US" sz="1200"/>
            <a:t>Health Departments</a:t>
          </a:r>
        </a:p>
      </dgm:t>
    </dgm:pt>
    <dgm:pt modelId="{C4AA8763-CD07-42EC-B111-CE780F809A0C}" type="parTrans" cxnId="{47A88CCD-978C-42A9-B23C-AD00F1ED142F}">
      <dgm:prSet/>
      <dgm:spPr/>
      <dgm:t>
        <a:bodyPr/>
        <a:lstStyle/>
        <a:p>
          <a:endParaRPr lang="en-US"/>
        </a:p>
      </dgm:t>
    </dgm:pt>
    <dgm:pt modelId="{64C9D7AC-C38B-4D64-ABD1-47FA091E580C}" type="sibTrans" cxnId="{47A88CCD-978C-42A9-B23C-AD00F1ED142F}">
      <dgm:prSet/>
      <dgm:spPr/>
      <dgm:t>
        <a:bodyPr/>
        <a:lstStyle/>
        <a:p>
          <a:endParaRPr lang="en-US"/>
        </a:p>
      </dgm:t>
    </dgm:pt>
    <dgm:pt modelId="{F58C3C26-0983-4F4C-875F-E75ABF4EAB62}">
      <dgm:prSet phldrT="[Text]" custT="1"/>
      <dgm:spPr/>
      <dgm:t>
        <a:bodyPr/>
        <a:lstStyle/>
        <a:p>
          <a:r>
            <a:rPr lang="en-US" sz="1400"/>
            <a:t>Hospital Owned Primary Care Clinics</a:t>
          </a:r>
        </a:p>
      </dgm:t>
    </dgm:pt>
    <dgm:pt modelId="{E34E6D14-63AA-4BCC-B831-D617595129E7}" type="parTrans" cxnId="{6A3595CB-6399-486E-A13A-339048222CA7}">
      <dgm:prSet/>
      <dgm:spPr/>
      <dgm:t>
        <a:bodyPr/>
        <a:lstStyle/>
        <a:p>
          <a:endParaRPr lang="en-US"/>
        </a:p>
      </dgm:t>
    </dgm:pt>
    <dgm:pt modelId="{737AA181-D427-444E-8090-F91F2103425D}" type="sibTrans" cxnId="{6A3595CB-6399-486E-A13A-339048222CA7}">
      <dgm:prSet/>
      <dgm:spPr/>
      <dgm:t>
        <a:bodyPr/>
        <a:lstStyle/>
        <a:p>
          <a:endParaRPr lang="en-US"/>
        </a:p>
      </dgm:t>
    </dgm:pt>
    <dgm:pt modelId="{BC3DFAFA-1A17-4AD1-A625-CE742A7AB8EC}">
      <dgm:prSet phldrT="[Text]" custT="1"/>
      <dgm:spPr/>
      <dgm:t>
        <a:bodyPr/>
        <a:lstStyle/>
        <a:p>
          <a:r>
            <a:rPr lang="en-US" sz="1400"/>
            <a:t>Rural Health Centers</a:t>
          </a:r>
        </a:p>
      </dgm:t>
    </dgm:pt>
    <dgm:pt modelId="{27FD7635-769D-4E51-8D53-703E118F3B05}" type="parTrans" cxnId="{8AE96295-DD96-44CA-AC5F-A2022A11AE92}">
      <dgm:prSet/>
      <dgm:spPr/>
      <dgm:t>
        <a:bodyPr/>
        <a:lstStyle/>
        <a:p>
          <a:endParaRPr lang="en-US"/>
        </a:p>
      </dgm:t>
    </dgm:pt>
    <dgm:pt modelId="{1F91A490-4A2F-4D7B-A213-B96EE4620B49}" type="sibTrans" cxnId="{8AE96295-DD96-44CA-AC5F-A2022A11AE92}">
      <dgm:prSet/>
      <dgm:spPr/>
      <dgm:t>
        <a:bodyPr/>
        <a:lstStyle/>
        <a:p>
          <a:endParaRPr lang="en-US"/>
        </a:p>
      </dgm:t>
    </dgm:pt>
    <dgm:pt modelId="{570BDD63-70AE-40D4-A741-F518A15A5421}">
      <dgm:prSet phldrT="[Text]" custT="1"/>
      <dgm:spPr/>
      <dgm:t>
        <a:bodyPr/>
        <a:lstStyle/>
        <a:p>
          <a:r>
            <a:rPr lang="en-US" sz="1400"/>
            <a:t>School-Based and School-Linked Health Centers</a:t>
          </a:r>
        </a:p>
      </dgm:t>
    </dgm:pt>
    <dgm:pt modelId="{38F3240B-975B-4BA3-8E4A-64CC25441756}" type="parTrans" cxnId="{B256A0E4-1EDA-47DA-9717-934567804B04}">
      <dgm:prSet/>
      <dgm:spPr/>
      <dgm:t>
        <a:bodyPr/>
        <a:lstStyle/>
        <a:p>
          <a:endParaRPr lang="en-US"/>
        </a:p>
      </dgm:t>
    </dgm:pt>
    <dgm:pt modelId="{F6D5363E-F05D-425E-AE30-ACCF787C0A0C}" type="sibTrans" cxnId="{B256A0E4-1EDA-47DA-9717-934567804B04}">
      <dgm:prSet/>
      <dgm:spPr/>
      <dgm:t>
        <a:bodyPr/>
        <a:lstStyle/>
        <a:p>
          <a:endParaRPr lang="en-US"/>
        </a:p>
      </dgm:t>
    </dgm:pt>
    <dgm:pt modelId="{4D3726CB-4D90-4BD9-849B-5E80807602D5}">
      <dgm:prSet phldrT="[Text]" custT="1"/>
      <dgm:spPr/>
      <dgm:t>
        <a:bodyPr/>
        <a:lstStyle/>
        <a:p>
          <a:r>
            <a:rPr lang="en-US" sz="1400"/>
            <a:t>AHEC Clinics</a:t>
          </a:r>
        </a:p>
      </dgm:t>
    </dgm:pt>
    <dgm:pt modelId="{740E6D64-127C-4EEB-B30B-9CF48AB95934}" type="parTrans" cxnId="{5FE10291-1BA4-41EA-91EA-1CFFC01FF86F}">
      <dgm:prSet/>
      <dgm:spPr/>
      <dgm:t>
        <a:bodyPr/>
        <a:lstStyle/>
        <a:p>
          <a:endParaRPr lang="en-US"/>
        </a:p>
      </dgm:t>
    </dgm:pt>
    <dgm:pt modelId="{4661DA0D-265B-40EA-B29C-430C1F6B2D0B}" type="sibTrans" cxnId="{5FE10291-1BA4-41EA-91EA-1CFFC01FF86F}">
      <dgm:prSet/>
      <dgm:spPr/>
      <dgm:t>
        <a:bodyPr/>
        <a:lstStyle/>
        <a:p>
          <a:endParaRPr lang="en-US"/>
        </a:p>
      </dgm:t>
    </dgm:pt>
    <dgm:pt modelId="{E1E4945C-5BF9-47B7-AF23-0C82A38D234B}">
      <dgm:prSet phldrT="[Text]" custT="1"/>
      <dgm:spPr/>
      <dgm:t>
        <a:bodyPr/>
        <a:lstStyle/>
        <a:p>
          <a:r>
            <a:rPr lang="en-US" sz="1000"/>
            <a:t>Other Non-Profit Community Organizations that provide primary and preventative patient care to low-income, uninsured, underinsured and medically vulnerable populations</a:t>
          </a:r>
        </a:p>
      </dgm:t>
    </dgm:pt>
    <dgm:pt modelId="{82863D36-7058-40C0-9150-39E4DA3712E0}" type="parTrans" cxnId="{575066A2-4315-41B4-9C10-6B11920EC87E}">
      <dgm:prSet/>
      <dgm:spPr/>
      <dgm:t>
        <a:bodyPr/>
        <a:lstStyle/>
        <a:p>
          <a:endParaRPr lang="en-US"/>
        </a:p>
      </dgm:t>
    </dgm:pt>
    <dgm:pt modelId="{9211AA48-E33E-47BB-9500-F94D1F16B9B7}" type="sibTrans" cxnId="{575066A2-4315-41B4-9C10-6B11920EC87E}">
      <dgm:prSet/>
      <dgm:spPr/>
      <dgm:t>
        <a:bodyPr/>
        <a:lstStyle/>
        <a:p>
          <a:endParaRPr lang="en-US"/>
        </a:p>
      </dgm:t>
    </dgm:pt>
    <dgm:pt modelId="{DEBB531F-763D-4704-A47D-87761BEC4EEA}" type="pres">
      <dgm:prSet presAssocID="{C145FD60-94CC-4EFF-92DD-94C5AA57695D}" presName="Name0" presStyleCnt="0">
        <dgm:presLayoutVars>
          <dgm:dir/>
          <dgm:resizeHandles val="exact"/>
        </dgm:presLayoutVars>
      </dgm:prSet>
      <dgm:spPr/>
    </dgm:pt>
    <dgm:pt modelId="{EAB23A40-EF97-4EE4-88DE-78D2A0CBE5D6}" type="pres">
      <dgm:prSet presAssocID="{C145FD60-94CC-4EFF-92DD-94C5AA57695D}" presName="fgShape" presStyleLbl="fgShp" presStyleIdx="0" presStyleCnt="1" custLinFactNeighborX="832" custLinFactNeighborY="42432"/>
      <dgm:spPr>
        <a:prstGeom prst="flowChartProcess">
          <a:avLst/>
        </a:prstGeom>
      </dgm:spPr>
    </dgm:pt>
    <dgm:pt modelId="{AF285E67-B90E-4BE2-816E-C30627662CDE}" type="pres">
      <dgm:prSet presAssocID="{C145FD60-94CC-4EFF-92DD-94C5AA57695D}" presName="linComp" presStyleCnt="0"/>
      <dgm:spPr/>
    </dgm:pt>
    <dgm:pt modelId="{322787A4-4EF7-4D2D-AAE4-C9DEA5A673A5}" type="pres">
      <dgm:prSet presAssocID="{D1BB2F51-E027-4018-A38C-AAD916644EC5}" presName="compNode" presStyleCnt="0"/>
      <dgm:spPr/>
    </dgm:pt>
    <dgm:pt modelId="{D11C8495-846D-4140-BAEF-1B22C7EC4462}" type="pres">
      <dgm:prSet presAssocID="{D1BB2F51-E027-4018-A38C-AAD916644EC5}" presName="bkgdShape" presStyleLbl="node1" presStyleIdx="0" presStyleCnt="8"/>
      <dgm:spPr/>
    </dgm:pt>
    <dgm:pt modelId="{BB5A6C83-D3C3-4723-8258-3E39BFF6B136}" type="pres">
      <dgm:prSet presAssocID="{D1BB2F51-E027-4018-A38C-AAD916644EC5}" presName="nodeTx" presStyleLbl="node1" presStyleIdx="0" presStyleCnt="8">
        <dgm:presLayoutVars>
          <dgm:bulletEnabled val="1"/>
        </dgm:presLayoutVars>
      </dgm:prSet>
      <dgm:spPr/>
    </dgm:pt>
    <dgm:pt modelId="{0B74023B-9E4A-4C7A-A8E7-D116D73B30BC}" type="pres">
      <dgm:prSet presAssocID="{D1BB2F51-E027-4018-A38C-AAD916644EC5}" presName="invisiNode" presStyleLbl="node1" presStyleIdx="0" presStyleCnt="8"/>
      <dgm:spPr/>
    </dgm:pt>
    <dgm:pt modelId="{B4232DDB-704B-49F4-BD87-AC4E6C9EA3BC}" type="pres">
      <dgm:prSet presAssocID="{D1BB2F51-E027-4018-A38C-AAD916644EC5}" presName="imagNode" presStyleLbl="fgImgPlace1" presStyleIdx="0" presStyleCnt="8" custScaleY="72499" custLinFactNeighborX="-577" custLinFactNeighborY="-2381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9000" r="-9000"/>
          </a:stretch>
        </a:blipFill>
      </dgm:spPr>
      <dgm:extLst>
        <a:ext uri="{E40237B7-FDA0-4F09-8148-C483321AD2D9}">
          <dgm14:cNvPr xmlns:dgm14="http://schemas.microsoft.com/office/drawing/2010/diagram" id="0" name="" descr="Heart with pulse"/>
        </a:ext>
      </dgm:extLst>
    </dgm:pt>
    <dgm:pt modelId="{9AF0CD90-10DF-4C80-BB58-64C5A22E42A2}" type="pres">
      <dgm:prSet presAssocID="{00DA09C8-3D24-4FD2-8D3C-E7D08D905375}" presName="sibTrans" presStyleLbl="sibTrans2D1" presStyleIdx="0" presStyleCnt="0"/>
      <dgm:spPr/>
    </dgm:pt>
    <dgm:pt modelId="{47FEAE90-05A3-4442-8062-7035C794F396}" type="pres">
      <dgm:prSet presAssocID="{A1D700A9-21E9-49CC-8381-3A86D0E51B08}" presName="compNode" presStyleCnt="0"/>
      <dgm:spPr/>
    </dgm:pt>
    <dgm:pt modelId="{7AE1CC7A-3CC5-4DB8-82FC-115C925AD6C0}" type="pres">
      <dgm:prSet presAssocID="{A1D700A9-21E9-49CC-8381-3A86D0E51B08}" presName="bkgdShape" presStyleLbl="node1" presStyleIdx="1" presStyleCnt="8"/>
      <dgm:spPr/>
    </dgm:pt>
    <dgm:pt modelId="{D8B19065-FB46-4E09-A420-90F2E953D085}" type="pres">
      <dgm:prSet presAssocID="{A1D700A9-21E9-49CC-8381-3A86D0E51B08}" presName="nodeTx" presStyleLbl="node1" presStyleIdx="1" presStyleCnt="8">
        <dgm:presLayoutVars>
          <dgm:bulletEnabled val="1"/>
        </dgm:presLayoutVars>
      </dgm:prSet>
      <dgm:spPr/>
    </dgm:pt>
    <dgm:pt modelId="{A9057B0C-AF22-4E66-9098-247295419ECC}" type="pres">
      <dgm:prSet presAssocID="{A1D700A9-21E9-49CC-8381-3A86D0E51B08}" presName="invisiNode" presStyleLbl="node1" presStyleIdx="1" presStyleCnt="8"/>
      <dgm:spPr/>
    </dgm:pt>
    <dgm:pt modelId="{B777DF0C-47A3-4A95-B92C-F80300410E63}" type="pres">
      <dgm:prSet presAssocID="{A1D700A9-21E9-49CC-8381-3A86D0E51B08}" presName="imagNode" presStyleLbl="fgImgPlace1" presStyleIdx="1" presStyleCnt="8" custScaleY="72499" custLinFactNeighborX="-577" custLinFactNeighborY="-23813"/>
      <dgm:spPr>
        <a:blipFill>
          <a:blip xmlns:r="http://schemas.openxmlformats.org/officeDocument/2006/relationships" r:embed="rId3">
            <a:extLst>
              <a:ext uri="{96DAC541-7B7A-43D3-8B79-37D633B846F1}">
                <asvg:svgBlip xmlns:asvg="http://schemas.microsoft.com/office/drawing/2016/SVG/main" r:embed="rId4"/>
              </a:ext>
            </a:extLst>
          </a:blip>
          <a:srcRect/>
          <a:stretch>
            <a:fillRect l="-9000" r="-9000"/>
          </a:stretch>
        </a:blipFill>
      </dgm:spPr>
      <dgm:extLst>
        <a:ext uri="{E40237B7-FDA0-4F09-8148-C483321AD2D9}">
          <dgm14:cNvPr xmlns:dgm14="http://schemas.microsoft.com/office/drawing/2010/diagram" id="0" name="" descr="Medical"/>
        </a:ext>
      </dgm:extLst>
    </dgm:pt>
    <dgm:pt modelId="{9ACDC851-FB58-42E6-B14B-3339A7884BCD}" type="pres">
      <dgm:prSet presAssocID="{BB534E34-B791-4777-9590-16224403F05E}" presName="sibTrans" presStyleLbl="sibTrans2D1" presStyleIdx="0" presStyleCnt="0"/>
      <dgm:spPr/>
    </dgm:pt>
    <dgm:pt modelId="{5D6C1431-794F-4F79-B1D9-0F853EEE28A6}" type="pres">
      <dgm:prSet presAssocID="{685359B0-12E9-4549-A6AD-7F99BAEBA8AE}" presName="compNode" presStyleCnt="0"/>
      <dgm:spPr/>
    </dgm:pt>
    <dgm:pt modelId="{DC20778D-ACAE-4692-A1C2-8210E72A8A37}" type="pres">
      <dgm:prSet presAssocID="{685359B0-12E9-4549-A6AD-7F99BAEBA8AE}" presName="bkgdShape" presStyleLbl="node1" presStyleIdx="2" presStyleCnt="8"/>
      <dgm:spPr/>
    </dgm:pt>
    <dgm:pt modelId="{880EB857-B75D-4CD5-AFB4-90B72A0B27E3}" type="pres">
      <dgm:prSet presAssocID="{685359B0-12E9-4549-A6AD-7F99BAEBA8AE}" presName="nodeTx" presStyleLbl="node1" presStyleIdx="2" presStyleCnt="8">
        <dgm:presLayoutVars>
          <dgm:bulletEnabled val="1"/>
        </dgm:presLayoutVars>
      </dgm:prSet>
      <dgm:spPr/>
    </dgm:pt>
    <dgm:pt modelId="{7904F7EB-F242-4D2C-8E87-81C3DEBB142E}" type="pres">
      <dgm:prSet presAssocID="{685359B0-12E9-4549-A6AD-7F99BAEBA8AE}" presName="invisiNode" presStyleLbl="node1" presStyleIdx="2" presStyleCnt="8"/>
      <dgm:spPr/>
    </dgm:pt>
    <dgm:pt modelId="{894F0848-E50D-4A44-81DF-076871256CB7}" type="pres">
      <dgm:prSet presAssocID="{685359B0-12E9-4549-A6AD-7F99BAEBA8AE}" presName="imagNode" presStyleLbl="fgImgPlace1" presStyleIdx="2" presStyleCnt="8" custScaleY="72499" custLinFactNeighborX="-577" custLinFactNeighborY="-23813"/>
      <dgm:spPr>
        <a:blipFill>
          <a:blip xmlns:r="http://schemas.openxmlformats.org/officeDocument/2006/relationships" r:embed="rId5">
            <a:extLst>
              <a:ext uri="{96DAC541-7B7A-43D3-8B79-37D633B846F1}">
                <asvg:svgBlip xmlns:asvg="http://schemas.microsoft.com/office/drawing/2016/SVG/main" r:embed="rId6"/>
              </a:ext>
            </a:extLst>
          </a:blip>
          <a:srcRect/>
          <a:stretch>
            <a:fillRect l="-9000" r="-9000"/>
          </a:stretch>
        </a:blipFill>
      </dgm:spPr>
      <dgm:extLst>
        <a:ext uri="{E40237B7-FDA0-4F09-8148-C483321AD2D9}">
          <dgm14:cNvPr xmlns:dgm14="http://schemas.microsoft.com/office/drawing/2010/diagram" id="0" name="" descr="Hospital"/>
        </a:ext>
      </dgm:extLst>
    </dgm:pt>
    <dgm:pt modelId="{C584AD2F-49FA-47F9-B74D-07C8BFFBF42E}" type="pres">
      <dgm:prSet presAssocID="{64C9D7AC-C38B-4D64-ABD1-47FA091E580C}" presName="sibTrans" presStyleLbl="sibTrans2D1" presStyleIdx="0" presStyleCnt="0"/>
      <dgm:spPr/>
    </dgm:pt>
    <dgm:pt modelId="{F8E24A44-FA5E-4A2B-9198-AFE74C3A78F3}" type="pres">
      <dgm:prSet presAssocID="{F58C3C26-0983-4F4C-875F-E75ABF4EAB62}" presName="compNode" presStyleCnt="0"/>
      <dgm:spPr/>
    </dgm:pt>
    <dgm:pt modelId="{FBF9B302-E835-495B-9438-16834E03C54B}" type="pres">
      <dgm:prSet presAssocID="{F58C3C26-0983-4F4C-875F-E75ABF4EAB62}" presName="bkgdShape" presStyleLbl="node1" presStyleIdx="3" presStyleCnt="8"/>
      <dgm:spPr/>
    </dgm:pt>
    <dgm:pt modelId="{25A2745E-FA96-459E-81C6-DB21BD2DDFF2}" type="pres">
      <dgm:prSet presAssocID="{F58C3C26-0983-4F4C-875F-E75ABF4EAB62}" presName="nodeTx" presStyleLbl="node1" presStyleIdx="3" presStyleCnt="8">
        <dgm:presLayoutVars>
          <dgm:bulletEnabled val="1"/>
        </dgm:presLayoutVars>
      </dgm:prSet>
      <dgm:spPr/>
    </dgm:pt>
    <dgm:pt modelId="{DC41B043-C16A-4533-969C-77F4920E131D}" type="pres">
      <dgm:prSet presAssocID="{F58C3C26-0983-4F4C-875F-E75ABF4EAB62}" presName="invisiNode" presStyleLbl="node1" presStyleIdx="3" presStyleCnt="8"/>
      <dgm:spPr/>
    </dgm:pt>
    <dgm:pt modelId="{3DEE25D0-E06F-4A64-8B35-C694DD974755}" type="pres">
      <dgm:prSet presAssocID="{F58C3C26-0983-4F4C-875F-E75ABF4EAB62}" presName="imagNode" presStyleLbl="fgImgPlace1" presStyleIdx="3" presStyleCnt="8" custScaleY="72499" custLinFactNeighborX="-577" custLinFactNeighborY="-23813"/>
      <dgm:spPr>
        <a:blipFill>
          <a:blip xmlns:r="http://schemas.openxmlformats.org/officeDocument/2006/relationships" r:embed="rId7">
            <a:extLst>
              <a:ext uri="{96DAC541-7B7A-43D3-8B79-37D633B846F1}">
                <asvg:svgBlip xmlns:asvg="http://schemas.microsoft.com/office/drawing/2016/SVG/main" r:embed="rId8"/>
              </a:ext>
            </a:extLst>
          </a:blip>
          <a:srcRect/>
          <a:stretch>
            <a:fillRect l="-9000" r="-9000"/>
          </a:stretch>
        </a:blipFill>
      </dgm:spPr>
      <dgm:extLst>
        <a:ext uri="{E40237B7-FDA0-4F09-8148-C483321AD2D9}">
          <dgm14:cNvPr xmlns:dgm14="http://schemas.microsoft.com/office/drawing/2010/diagram" id="0" name="" descr="Doctor"/>
        </a:ext>
      </dgm:extLst>
    </dgm:pt>
    <dgm:pt modelId="{F1EAA564-00BC-49B2-8965-C5244483ED14}" type="pres">
      <dgm:prSet presAssocID="{737AA181-D427-444E-8090-F91F2103425D}" presName="sibTrans" presStyleLbl="sibTrans2D1" presStyleIdx="0" presStyleCnt="0"/>
      <dgm:spPr/>
    </dgm:pt>
    <dgm:pt modelId="{41382644-8130-4004-BCBF-9F5BF67D5DCF}" type="pres">
      <dgm:prSet presAssocID="{BC3DFAFA-1A17-4AD1-A625-CE742A7AB8EC}" presName="compNode" presStyleCnt="0"/>
      <dgm:spPr/>
    </dgm:pt>
    <dgm:pt modelId="{79069DEB-5BA4-4D35-B0D7-3A80463C8ED4}" type="pres">
      <dgm:prSet presAssocID="{BC3DFAFA-1A17-4AD1-A625-CE742A7AB8EC}" presName="bkgdShape" presStyleLbl="node1" presStyleIdx="4" presStyleCnt="8"/>
      <dgm:spPr/>
    </dgm:pt>
    <dgm:pt modelId="{7F850B77-004B-4A74-8ACF-5069FF146371}" type="pres">
      <dgm:prSet presAssocID="{BC3DFAFA-1A17-4AD1-A625-CE742A7AB8EC}" presName="nodeTx" presStyleLbl="node1" presStyleIdx="4" presStyleCnt="8">
        <dgm:presLayoutVars>
          <dgm:bulletEnabled val="1"/>
        </dgm:presLayoutVars>
      </dgm:prSet>
      <dgm:spPr/>
    </dgm:pt>
    <dgm:pt modelId="{7F6FD19E-58C6-48DA-B3F0-1870B735DB1C}" type="pres">
      <dgm:prSet presAssocID="{BC3DFAFA-1A17-4AD1-A625-CE742A7AB8EC}" presName="invisiNode" presStyleLbl="node1" presStyleIdx="4" presStyleCnt="8"/>
      <dgm:spPr/>
    </dgm:pt>
    <dgm:pt modelId="{99B594CE-A604-4F6B-A79C-88FD1D192E47}" type="pres">
      <dgm:prSet presAssocID="{BC3DFAFA-1A17-4AD1-A625-CE742A7AB8EC}" presName="imagNode" presStyleLbl="fgImgPlace1" presStyleIdx="4" presStyleCnt="8" custScaleY="72499" custLinFactNeighborX="-577" custLinFactNeighborY="-23813"/>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l="-9000" r="-9000"/>
          </a:stretch>
        </a:blipFill>
      </dgm:spPr>
      <dgm:extLst>
        <a:ext uri="{E40237B7-FDA0-4F09-8148-C483321AD2D9}">
          <dgm14:cNvPr xmlns:dgm14="http://schemas.microsoft.com/office/drawing/2010/diagram" id="0" name="" descr="Heartbeat"/>
        </a:ext>
      </dgm:extLst>
    </dgm:pt>
    <dgm:pt modelId="{4C9327C6-30BE-4674-A6A0-7F8CD53549B4}" type="pres">
      <dgm:prSet presAssocID="{1F91A490-4A2F-4D7B-A213-B96EE4620B49}" presName="sibTrans" presStyleLbl="sibTrans2D1" presStyleIdx="0" presStyleCnt="0"/>
      <dgm:spPr/>
    </dgm:pt>
    <dgm:pt modelId="{0DCF0FCF-8677-454D-86BA-B622108413C6}" type="pres">
      <dgm:prSet presAssocID="{570BDD63-70AE-40D4-A741-F518A15A5421}" presName="compNode" presStyleCnt="0"/>
      <dgm:spPr/>
    </dgm:pt>
    <dgm:pt modelId="{BD766683-800E-4FA7-BE2B-BD6F67EA5A97}" type="pres">
      <dgm:prSet presAssocID="{570BDD63-70AE-40D4-A741-F518A15A5421}" presName="bkgdShape" presStyleLbl="node1" presStyleIdx="5" presStyleCnt="8"/>
      <dgm:spPr/>
    </dgm:pt>
    <dgm:pt modelId="{764C4906-453C-4030-8136-08DDE579DEF8}" type="pres">
      <dgm:prSet presAssocID="{570BDD63-70AE-40D4-A741-F518A15A5421}" presName="nodeTx" presStyleLbl="node1" presStyleIdx="5" presStyleCnt="8">
        <dgm:presLayoutVars>
          <dgm:bulletEnabled val="1"/>
        </dgm:presLayoutVars>
      </dgm:prSet>
      <dgm:spPr/>
    </dgm:pt>
    <dgm:pt modelId="{AE3D6D0B-B1F4-4C8B-A7BC-63647B37EA8E}" type="pres">
      <dgm:prSet presAssocID="{570BDD63-70AE-40D4-A741-F518A15A5421}" presName="invisiNode" presStyleLbl="node1" presStyleIdx="5" presStyleCnt="8"/>
      <dgm:spPr/>
    </dgm:pt>
    <dgm:pt modelId="{EFB3A92E-F1D2-48EF-9E7B-99B73B98652B}" type="pres">
      <dgm:prSet presAssocID="{570BDD63-70AE-40D4-A741-F518A15A5421}" presName="imagNode" presStyleLbl="fgImgPlace1" presStyleIdx="5" presStyleCnt="8" custScaleY="72499" custLinFactNeighborX="-577" custLinFactNeighborY="-23813"/>
      <dgm:spPr>
        <a:blipFill>
          <a:blip xmlns:r="http://schemas.openxmlformats.org/officeDocument/2006/relationships" r:embed="rId11">
            <a:extLst>
              <a:ext uri="{96DAC541-7B7A-43D3-8B79-37D633B846F1}">
                <asvg:svgBlip xmlns:asvg="http://schemas.microsoft.com/office/drawing/2016/SVG/main" r:embed="rId12"/>
              </a:ext>
            </a:extLst>
          </a:blip>
          <a:srcRect/>
          <a:stretch>
            <a:fillRect l="-9000" r="-9000"/>
          </a:stretch>
        </a:blipFill>
      </dgm:spPr>
      <dgm:extLst>
        <a:ext uri="{E40237B7-FDA0-4F09-8148-C483321AD2D9}">
          <dgm14:cNvPr xmlns:dgm14="http://schemas.microsoft.com/office/drawing/2010/diagram" id="0" name="" descr="Schoolhouse"/>
        </a:ext>
      </dgm:extLst>
    </dgm:pt>
    <dgm:pt modelId="{28570791-B258-49C8-9784-E472E73338DA}" type="pres">
      <dgm:prSet presAssocID="{F6D5363E-F05D-425E-AE30-ACCF787C0A0C}" presName="sibTrans" presStyleLbl="sibTrans2D1" presStyleIdx="0" presStyleCnt="0"/>
      <dgm:spPr/>
    </dgm:pt>
    <dgm:pt modelId="{4A3CAC13-88DF-46B6-95C7-585F49679335}" type="pres">
      <dgm:prSet presAssocID="{4D3726CB-4D90-4BD9-849B-5E80807602D5}" presName="compNode" presStyleCnt="0"/>
      <dgm:spPr/>
    </dgm:pt>
    <dgm:pt modelId="{CEE123C9-DE12-43A4-8E09-D6736E1868F5}" type="pres">
      <dgm:prSet presAssocID="{4D3726CB-4D90-4BD9-849B-5E80807602D5}" presName="bkgdShape" presStyleLbl="node1" presStyleIdx="6" presStyleCnt="8"/>
      <dgm:spPr/>
    </dgm:pt>
    <dgm:pt modelId="{7C90AACF-7C94-4213-A16B-6C55D35C15CB}" type="pres">
      <dgm:prSet presAssocID="{4D3726CB-4D90-4BD9-849B-5E80807602D5}" presName="nodeTx" presStyleLbl="node1" presStyleIdx="6" presStyleCnt="8">
        <dgm:presLayoutVars>
          <dgm:bulletEnabled val="1"/>
        </dgm:presLayoutVars>
      </dgm:prSet>
      <dgm:spPr/>
    </dgm:pt>
    <dgm:pt modelId="{99171AE7-E082-4C66-A474-CA67FC0BF325}" type="pres">
      <dgm:prSet presAssocID="{4D3726CB-4D90-4BD9-849B-5E80807602D5}" presName="invisiNode" presStyleLbl="node1" presStyleIdx="6" presStyleCnt="8"/>
      <dgm:spPr/>
    </dgm:pt>
    <dgm:pt modelId="{BA6A90E9-6F4A-475F-80DD-188D030F1AFF}" type="pres">
      <dgm:prSet presAssocID="{4D3726CB-4D90-4BD9-849B-5E80807602D5}" presName="imagNode" presStyleLbl="fgImgPlace1" presStyleIdx="6" presStyleCnt="8" custScaleY="72499" custLinFactNeighborX="-577" custLinFactNeighborY="-23813"/>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l="-9000" r="-9000"/>
          </a:stretch>
        </a:blipFill>
      </dgm:spPr>
      <dgm:extLst>
        <a:ext uri="{E40237B7-FDA0-4F09-8148-C483321AD2D9}">
          <dgm14:cNvPr xmlns:dgm14="http://schemas.microsoft.com/office/drawing/2010/diagram" id="0" name="" descr="Open hand with plant"/>
        </a:ext>
      </dgm:extLst>
    </dgm:pt>
    <dgm:pt modelId="{A3A05D43-F8C6-4CCC-8771-D496E5111C84}" type="pres">
      <dgm:prSet presAssocID="{4661DA0D-265B-40EA-B29C-430C1F6B2D0B}" presName="sibTrans" presStyleLbl="sibTrans2D1" presStyleIdx="0" presStyleCnt="0"/>
      <dgm:spPr/>
    </dgm:pt>
    <dgm:pt modelId="{CF77C164-5607-4E8C-8AF1-C48D45CE844F}" type="pres">
      <dgm:prSet presAssocID="{E1E4945C-5BF9-47B7-AF23-0C82A38D234B}" presName="compNode" presStyleCnt="0"/>
      <dgm:spPr/>
    </dgm:pt>
    <dgm:pt modelId="{DAD1F6D9-EFEF-47E4-967C-819C151BF0EC}" type="pres">
      <dgm:prSet presAssocID="{E1E4945C-5BF9-47B7-AF23-0C82A38D234B}" presName="bkgdShape" presStyleLbl="node1" presStyleIdx="7" presStyleCnt="8"/>
      <dgm:spPr/>
    </dgm:pt>
    <dgm:pt modelId="{177DC71F-B76B-4CB3-B4AD-937360491B75}" type="pres">
      <dgm:prSet presAssocID="{E1E4945C-5BF9-47B7-AF23-0C82A38D234B}" presName="nodeTx" presStyleLbl="node1" presStyleIdx="7" presStyleCnt="8">
        <dgm:presLayoutVars>
          <dgm:bulletEnabled val="1"/>
        </dgm:presLayoutVars>
      </dgm:prSet>
      <dgm:spPr/>
    </dgm:pt>
    <dgm:pt modelId="{34F93052-2F7D-43A4-8FE2-AD3508D9F3D3}" type="pres">
      <dgm:prSet presAssocID="{E1E4945C-5BF9-47B7-AF23-0C82A38D234B}" presName="invisiNode" presStyleLbl="node1" presStyleIdx="7" presStyleCnt="8"/>
      <dgm:spPr/>
    </dgm:pt>
    <dgm:pt modelId="{8C27B623-FE04-4C8F-A0A9-0999CB6EB696}" type="pres">
      <dgm:prSet presAssocID="{E1E4945C-5BF9-47B7-AF23-0C82A38D234B}" presName="imagNode" presStyleLbl="fgImgPlace1" presStyleIdx="7" presStyleCnt="8" custScaleY="72499" custLinFactNeighborX="-577" custLinFactNeighborY="-23813"/>
      <dgm:spPr>
        <a:blipFill>
          <a:blip xmlns:r="http://schemas.openxmlformats.org/officeDocument/2006/relationships" r:embed="rId15">
            <a:extLst>
              <a:ext uri="{96DAC541-7B7A-43D3-8B79-37D633B846F1}">
                <asvg:svgBlip xmlns:asvg="http://schemas.microsoft.com/office/drawing/2016/SVG/main" r:embed="rId16"/>
              </a:ext>
            </a:extLst>
          </a:blip>
          <a:srcRect/>
          <a:stretch>
            <a:fillRect l="-9000" r="-9000"/>
          </a:stretch>
        </a:blipFill>
      </dgm:spPr>
      <dgm:extLst>
        <a:ext uri="{E40237B7-FDA0-4F09-8148-C483321AD2D9}">
          <dgm14:cNvPr xmlns:dgm14="http://schemas.microsoft.com/office/drawing/2010/diagram" id="0" name="" descr="Ambulance"/>
        </a:ext>
      </dgm:extLst>
    </dgm:pt>
  </dgm:ptLst>
  <dgm:cxnLst>
    <dgm:cxn modelId="{B9148F14-1268-4238-8E3D-6D9FEBB1353C}" type="presOf" srcId="{4D3726CB-4D90-4BD9-849B-5E80807602D5}" destId="{7C90AACF-7C94-4213-A16B-6C55D35C15CB}" srcOrd="1" destOrd="0" presId="urn:microsoft.com/office/officeart/2005/8/layout/hList7"/>
    <dgm:cxn modelId="{514BF018-BD44-4B05-BD8B-B14807B711B4}" type="presOf" srcId="{D1BB2F51-E027-4018-A38C-AAD916644EC5}" destId="{D11C8495-846D-4140-BAEF-1B22C7EC4462}" srcOrd="0" destOrd="0" presId="urn:microsoft.com/office/officeart/2005/8/layout/hList7"/>
    <dgm:cxn modelId="{A8F3A21D-05EA-4616-A580-B4593C2E2267}" type="presOf" srcId="{E1E4945C-5BF9-47B7-AF23-0C82A38D234B}" destId="{177DC71F-B76B-4CB3-B4AD-937360491B75}" srcOrd="1" destOrd="0" presId="urn:microsoft.com/office/officeart/2005/8/layout/hList7"/>
    <dgm:cxn modelId="{B6679421-2590-4B8D-8E77-7A22D243174C}" type="presOf" srcId="{D1BB2F51-E027-4018-A38C-AAD916644EC5}" destId="{BB5A6C83-D3C3-4723-8258-3E39BFF6B136}" srcOrd="1" destOrd="0" presId="urn:microsoft.com/office/officeart/2005/8/layout/hList7"/>
    <dgm:cxn modelId="{21F4585B-1966-4F9E-8105-17850DE521F1}" srcId="{C145FD60-94CC-4EFF-92DD-94C5AA57695D}" destId="{D1BB2F51-E027-4018-A38C-AAD916644EC5}" srcOrd="0" destOrd="0" parTransId="{AF5A78F3-44B9-4C7D-A635-E0709C6F7EA9}" sibTransId="{00DA09C8-3D24-4FD2-8D3C-E7D08D905375}"/>
    <dgm:cxn modelId="{4F9EE564-4E7C-43C5-99DF-52D0308035D7}" type="presOf" srcId="{E1E4945C-5BF9-47B7-AF23-0C82A38D234B}" destId="{DAD1F6D9-EFEF-47E4-967C-819C151BF0EC}" srcOrd="0" destOrd="0" presId="urn:microsoft.com/office/officeart/2005/8/layout/hList7"/>
    <dgm:cxn modelId="{E76CA36C-6C38-4E7C-9C1E-41B760378574}" type="presOf" srcId="{1F91A490-4A2F-4D7B-A213-B96EE4620B49}" destId="{4C9327C6-30BE-4674-A6A0-7F8CD53549B4}" srcOrd="0" destOrd="0" presId="urn:microsoft.com/office/officeart/2005/8/layout/hList7"/>
    <dgm:cxn modelId="{3578806E-412A-4E60-8D29-F2769BE5C008}" type="presOf" srcId="{C145FD60-94CC-4EFF-92DD-94C5AA57695D}" destId="{DEBB531F-763D-4704-A47D-87761BEC4EEA}" srcOrd="0" destOrd="0" presId="urn:microsoft.com/office/officeart/2005/8/layout/hList7"/>
    <dgm:cxn modelId="{5E745C50-37A1-4E77-8824-78DC08461529}" type="presOf" srcId="{BC3DFAFA-1A17-4AD1-A625-CE742A7AB8EC}" destId="{79069DEB-5BA4-4D35-B0D7-3A80463C8ED4}" srcOrd="0" destOrd="0" presId="urn:microsoft.com/office/officeart/2005/8/layout/hList7"/>
    <dgm:cxn modelId="{9B127A73-5103-4FA1-ADFF-C811CB1164F1}" type="presOf" srcId="{F58C3C26-0983-4F4C-875F-E75ABF4EAB62}" destId="{FBF9B302-E835-495B-9438-16834E03C54B}" srcOrd="0" destOrd="0" presId="urn:microsoft.com/office/officeart/2005/8/layout/hList7"/>
    <dgm:cxn modelId="{56D33354-B022-4D08-958A-3B5D9CAC713C}" type="presOf" srcId="{00DA09C8-3D24-4FD2-8D3C-E7D08D905375}" destId="{9AF0CD90-10DF-4C80-BB58-64C5A22E42A2}" srcOrd="0" destOrd="0" presId="urn:microsoft.com/office/officeart/2005/8/layout/hList7"/>
    <dgm:cxn modelId="{5FE10291-1BA4-41EA-91EA-1CFFC01FF86F}" srcId="{C145FD60-94CC-4EFF-92DD-94C5AA57695D}" destId="{4D3726CB-4D90-4BD9-849B-5E80807602D5}" srcOrd="6" destOrd="0" parTransId="{740E6D64-127C-4EEB-B30B-9CF48AB95934}" sibTransId="{4661DA0D-265B-40EA-B29C-430C1F6B2D0B}"/>
    <dgm:cxn modelId="{8AE96295-DD96-44CA-AC5F-A2022A11AE92}" srcId="{C145FD60-94CC-4EFF-92DD-94C5AA57695D}" destId="{BC3DFAFA-1A17-4AD1-A625-CE742A7AB8EC}" srcOrd="4" destOrd="0" parTransId="{27FD7635-769D-4E51-8D53-703E118F3B05}" sibTransId="{1F91A490-4A2F-4D7B-A213-B96EE4620B49}"/>
    <dgm:cxn modelId="{45C2B995-1E0D-4E11-A8BE-E6FE35997C21}" type="presOf" srcId="{BC3DFAFA-1A17-4AD1-A625-CE742A7AB8EC}" destId="{7F850B77-004B-4A74-8ACF-5069FF146371}" srcOrd="1" destOrd="0" presId="urn:microsoft.com/office/officeart/2005/8/layout/hList7"/>
    <dgm:cxn modelId="{575066A2-4315-41B4-9C10-6B11920EC87E}" srcId="{C145FD60-94CC-4EFF-92DD-94C5AA57695D}" destId="{E1E4945C-5BF9-47B7-AF23-0C82A38D234B}" srcOrd="7" destOrd="0" parTransId="{82863D36-7058-40C0-9150-39E4DA3712E0}" sibTransId="{9211AA48-E33E-47BB-9500-F94D1F16B9B7}"/>
    <dgm:cxn modelId="{06EA11A3-45E1-4EC7-BDCE-75ECA1274733}" type="presOf" srcId="{F58C3C26-0983-4F4C-875F-E75ABF4EAB62}" destId="{25A2745E-FA96-459E-81C6-DB21BD2DDFF2}" srcOrd="1" destOrd="0" presId="urn:microsoft.com/office/officeart/2005/8/layout/hList7"/>
    <dgm:cxn modelId="{B3937DA6-F00E-49B4-AE52-1B2E0857F91F}" type="presOf" srcId="{737AA181-D427-444E-8090-F91F2103425D}" destId="{F1EAA564-00BC-49B2-8965-C5244483ED14}" srcOrd="0" destOrd="0" presId="urn:microsoft.com/office/officeart/2005/8/layout/hList7"/>
    <dgm:cxn modelId="{F70429A7-1B33-45DB-A820-93AC4B0C1666}" type="presOf" srcId="{570BDD63-70AE-40D4-A741-F518A15A5421}" destId="{764C4906-453C-4030-8136-08DDE579DEF8}" srcOrd="1" destOrd="0" presId="urn:microsoft.com/office/officeart/2005/8/layout/hList7"/>
    <dgm:cxn modelId="{41843AAC-C8A0-4825-89FC-D38B167E0BBA}" srcId="{C145FD60-94CC-4EFF-92DD-94C5AA57695D}" destId="{A1D700A9-21E9-49CC-8381-3A86D0E51B08}" srcOrd="1" destOrd="0" parTransId="{61AD6683-B580-4412-AA8A-4FD4C6D85711}" sibTransId="{BB534E34-B791-4777-9590-16224403F05E}"/>
    <dgm:cxn modelId="{0BC9F5B3-F666-4E01-8AA8-D16CA47CB99D}" type="presOf" srcId="{685359B0-12E9-4549-A6AD-7F99BAEBA8AE}" destId="{DC20778D-ACAE-4692-A1C2-8210E72A8A37}" srcOrd="0" destOrd="0" presId="urn:microsoft.com/office/officeart/2005/8/layout/hList7"/>
    <dgm:cxn modelId="{BE258CC7-2D69-467C-812E-7672CF3A84DD}" type="presOf" srcId="{F6D5363E-F05D-425E-AE30-ACCF787C0A0C}" destId="{28570791-B258-49C8-9784-E472E73338DA}" srcOrd="0" destOrd="0" presId="urn:microsoft.com/office/officeart/2005/8/layout/hList7"/>
    <dgm:cxn modelId="{A73671CB-8A23-4475-A65C-9EA5760D4324}" type="presOf" srcId="{64C9D7AC-C38B-4D64-ABD1-47FA091E580C}" destId="{C584AD2F-49FA-47F9-B74D-07C8BFFBF42E}" srcOrd="0" destOrd="0" presId="urn:microsoft.com/office/officeart/2005/8/layout/hList7"/>
    <dgm:cxn modelId="{6A3595CB-6399-486E-A13A-339048222CA7}" srcId="{C145FD60-94CC-4EFF-92DD-94C5AA57695D}" destId="{F58C3C26-0983-4F4C-875F-E75ABF4EAB62}" srcOrd="3" destOrd="0" parTransId="{E34E6D14-63AA-4BCC-B831-D617595129E7}" sibTransId="{737AA181-D427-444E-8090-F91F2103425D}"/>
    <dgm:cxn modelId="{47A88CCD-978C-42A9-B23C-AD00F1ED142F}" srcId="{C145FD60-94CC-4EFF-92DD-94C5AA57695D}" destId="{685359B0-12E9-4549-A6AD-7F99BAEBA8AE}" srcOrd="2" destOrd="0" parTransId="{C4AA8763-CD07-42EC-B111-CE780F809A0C}" sibTransId="{64C9D7AC-C38B-4D64-ABD1-47FA091E580C}"/>
    <dgm:cxn modelId="{14845FCF-816C-469B-A759-813DBB0F4BB0}" type="presOf" srcId="{A1D700A9-21E9-49CC-8381-3A86D0E51B08}" destId="{D8B19065-FB46-4E09-A420-90F2E953D085}" srcOrd="1" destOrd="0" presId="urn:microsoft.com/office/officeart/2005/8/layout/hList7"/>
    <dgm:cxn modelId="{3550C5CF-0D37-4D9D-844A-9266B85CF54B}" type="presOf" srcId="{685359B0-12E9-4549-A6AD-7F99BAEBA8AE}" destId="{880EB857-B75D-4CD5-AFB4-90B72A0B27E3}" srcOrd="1" destOrd="0" presId="urn:microsoft.com/office/officeart/2005/8/layout/hList7"/>
    <dgm:cxn modelId="{4FB151D2-9355-4E62-959E-0E484894C4AF}" type="presOf" srcId="{4661DA0D-265B-40EA-B29C-430C1F6B2D0B}" destId="{A3A05D43-F8C6-4CCC-8771-D496E5111C84}" srcOrd="0" destOrd="0" presId="urn:microsoft.com/office/officeart/2005/8/layout/hList7"/>
    <dgm:cxn modelId="{F814B5D3-59DF-49B1-BA66-FB067B70AD8C}" type="presOf" srcId="{BB534E34-B791-4777-9590-16224403F05E}" destId="{9ACDC851-FB58-42E6-B14B-3339A7884BCD}" srcOrd="0" destOrd="0" presId="urn:microsoft.com/office/officeart/2005/8/layout/hList7"/>
    <dgm:cxn modelId="{965CAADD-0645-4DC1-BDC2-9850B320797E}" type="presOf" srcId="{4D3726CB-4D90-4BD9-849B-5E80807602D5}" destId="{CEE123C9-DE12-43A4-8E09-D6736E1868F5}" srcOrd="0" destOrd="0" presId="urn:microsoft.com/office/officeart/2005/8/layout/hList7"/>
    <dgm:cxn modelId="{B256A0E4-1EDA-47DA-9717-934567804B04}" srcId="{C145FD60-94CC-4EFF-92DD-94C5AA57695D}" destId="{570BDD63-70AE-40D4-A741-F518A15A5421}" srcOrd="5" destOrd="0" parTransId="{38F3240B-975B-4BA3-8E4A-64CC25441756}" sibTransId="{F6D5363E-F05D-425E-AE30-ACCF787C0A0C}"/>
    <dgm:cxn modelId="{037E2DEF-4E62-4EAB-ABEC-3DE33B4CDB92}" type="presOf" srcId="{A1D700A9-21E9-49CC-8381-3A86D0E51B08}" destId="{7AE1CC7A-3CC5-4DB8-82FC-115C925AD6C0}" srcOrd="0" destOrd="0" presId="urn:microsoft.com/office/officeart/2005/8/layout/hList7"/>
    <dgm:cxn modelId="{44AD46F6-1819-412B-912D-2C7E19A14837}" type="presOf" srcId="{570BDD63-70AE-40D4-A741-F518A15A5421}" destId="{BD766683-800E-4FA7-BE2B-BD6F67EA5A97}" srcOrd="0" destOrd="0" presId="urn:microsoft.com/office/officeart/2005/8/layout/hList7"/>
    <dgm:cxn modelId="{91D2C691-FF6F-4D1F-BD6F-8B0252760EA5}" type="presParOf" srcId="{DEBB531F-763D-4704-A47D-87761BEC4EEA}" destId="{EAB23A40-EF97-4EE4-88DE-78D2A0CBE5D6}" srcOrd="0" destOrd="0" presId="urn:microsoft.com/office/officeart/2005/8/layout/hList7"/>
    <dgm:cxn modelId="{880C0D4E-2EFE-4AA9-8E10-61E8B77998FE}" type="presParOf" srcId="{DEBB531F-763D-4704-A47D-87761BEC4EEA}" destId="{AF285E67-B90E-4BE2-816E-C30627662CDE}" srcOrd="1" destOrd="0" presId="urn:microsoft.com/office/officeart/2005/8/layout/hList7"/>
    <dgm:cxn modelId="{638B3AAC-4A98-4959-888C-BF6A582A71BB}" type="presParOf" srcId="{AF285E67-B90E-4BE2-816E-C30627662CDE}" destId="{322787A4-4EF7-4D2D-AAE4-C9DEA5A673A5}" srcOrd="0" destOrd="0" presId="urn:microsoft.com/office/officeart/2005/8/layout/hList7"/>
    <dgm:cxn modelId="{AD274396-10EF-417F-98F3-29B0D668600A}" type="presParOf" srcId="{322787A4-4EF7-4D2D-AAE4-C9DEA5A673A5}" destId="{D11C8495-846D-4140-BAEF-1B22C7EC4462}" srcOrd="0" destOrd="0" presId="urn:microsoft.com/office/officeart/2005/8/layout/hList7"/>
    <dgm:cxn modelId="{80B15707-E50E-4D84-95E9-550759CC6738}" type="presParOf" srcId="{322787A4-4EF7-4D2D-AAE4-C9DEA5A673A5}" destId="{BB5A6C83-D3C3-4723-8258-3E39BFF6B136}" srcOrd="1" destOrd="0" presId="urn:microsoft.com/office/officeart/2005/8/layout/hList7"/>
    <dgm:cxn modelId="{F1AEFC4A-C6C6-4031-94A8-8C4C76C6E4A6}" type="presParOf" srcId="{322787A4-4EF7-4D2D-AAE4-C9DEA5A673A5}" destId="{0B74023B-9E4A-4C7A-A8E7-D116D73B30BC}" srcOrd="2" destOrd="0" presId="urn:microsoft.com/office/officeart/2005/8/layout/hList7"/>
    <dgm:cxn modelId="{A4841135-8D25-49A7-BB07-BE2FDFDB0D16}" type="presParOf" srcId="{322787A4-4EF7-4D2D-AAE4-C9DEA5A673A5}" destId="{B4232DDB-704B-49F4-BD87-AC4E6C9EA3BC}" srcOrd="3" destOrd="0" presId="urn:microsoft.com/office/officeart/2005/8/layout/hList7"/>
    <dgm:cxn modelId="{82E756DB-072E-4CF3-B91A-5867E12B6084}" type="presParOf" srcId="{AF285E67-B90E-4BE2-816E-C30627662CDE}" destId="{9AF0CD90-10DF-4C80-BB58-64C5A22E42A2}" srcOrd="1" destOrd="0" presId="urn:microsoft.com/office/officeart/2005/8/layout/hList7"/>
    <dgm:cxn modelId="{CB0B866F-2F71-4689-96B5-8774C951E64B}" type="presParOf" srcId="{AF285E67-B90E-4BE2-816E-C30627662CDE}" destId="{47FEAE90-05A3-4442-8062-7035C794F396}" srcOrd="2" destOrd="0" presId="urn:microsoft.com/office/officeart/2005/8/layout/hList7"/>
    <dgm:cxn modelId="{063DCA11-6D3B-4D35-B38B-BF5AF1E5B559}" type="presParOf" srcId="{47FEAE90-05A3-4442-8062-7035C794F396}" destId="{7AE1CC7A-3CC5-4DB8-82FC-115C925AD6C0}" srcOrd="0" destOrd="0" presId="urn:microsoft.com/office/officeart/2005/8/layout/hList7"/>
    <dgm:cxn modelId="{7B2FED9F-E2A1-4763-BCB8-E72B874BB103}" type="presParOf" srcId="{47FEAE90-05A3-4442-8062-7035C794F396}" destId="{D8B19065-FB46-4E09-A420-90F2E953D085}" srcOrd="1" destOrd="0" presId="urn:microsoft.com/office/officeart/2005/8/layout/hList7"/>
    <dgm:cxn modelId="{2E034FED-3231-423F-BF51-1A88F025168B}" type="presParOf" srcId="{47FEAE90-05A3-4442-8062-7035C794F396}" destId="{A9057B0C-AF22-4E66-9098-247295419ECC}" srcOrd="2" destOrd="0" presId="urn:microsoft.com/office/officeart/2005/8/layout/hList7"/>
    <dgm:cxn modelId="{61551F63-A3DE-4BC2-8243-457AD3F1410B}" type="presParOf" srcId="{47FEAE90-05A3-4442-8062-7035C794F396}" destId="{B777DF0C-47A3-4A95-B92C-F80300410E63}" srcOrd="3" destOrd="0" presId="urn:microsoft.com/office/officeart/2005/8/layout/hList7"/>
    <dgm:cxn modelId="{C630D3E4-35D1-40D5-AE7E-4D63AD51A004}" type="presParOf" srcId="{AF285E67-B90E-4BE2-816E-C30627662CDE}" destId="{9ACDC851-FB58-42E6-B14B-3339A7884BCD}" srcOrd="3" destOrd="0" presId="urn:microsoft.com/office/officeart/2005/8/layout/hList7"/>
    <dgm:cxn modelId="{D80F29A6-2109-406A-BCFE-65085559207B}" type="presParOf" srcId="{AF285E67-B90E-4BE2-816E-C30627662CDE}" destId="{5D6C1431-794F-4F79-B1D9-0F853EEE28A6}" srcOrd="4" destOrd="0" presId="urn:microsoft.com/office/officeart/2005/8/layout/hList7"/>
    <dgm:cxn modelId="{5A78DC68-132E-45E8-AC10-60FBE99D4611}" type="presParOf" srcId="{5D6C1431-794F-4F79-B1D9-0F853EEE28A6}" destId="{DC20778D-ACAE-4692-A1C2-8210E72A8A37}" srcOrd="0" destOrd="0" presId="urn:microsoft.com/office/officeart/2005/8/layout/hList7"/>
    <dgm:cxn modelId="{0D903C45-9061-4FA9-BF04-0C7CA61CD1AF}" type="presParOf" srcId="{5D6C1431-794F-4F79-B1D9-0F853EEE28A6}" destId="{880EB857-B75D-4CD5-AFB4-90B72A0B27E3}" srcOrd="1" destOrd="0" presId="urn:microsoft.com/office/officeart/2005/8/layout/hList7"/>
    <dgm:cxn modelId="{C6D06AD0-542F-4904-A0D8-71EC35F502E1}" type="presParOf" srcId="{5D6C1431-794F-4F79-B1D9-0F853EEE28A6}" destId="{7904F7EB-F242-4D2C-8E87-81C3DEBB142E}" srcOrd="2" destOrd="0" presId="urn:microsoft.com/office/officeart/2005/8/layout/hList7"/>
    <dgm:cxn modelId="{EC07E1F4-0D5B-45CE-87F6-2B8B223FE241}" type="presParOf" srcId="{5D6C1431-794F-4F79-B1D9-0F853EEE28A6}" destId="{894F0848-E50D-4A44-81DF-076871256CB7}" srcOrd="3" destOrd="0" presId="urn:microsoft.com/office/officeart/2005/8/layout/hList7"/>
    <dgm:cxn modelId="{D6D6605F-5316-4A58-B8C7-6EBF9D177AFF}" type="presParOf" srcId="{AF285E67-B90E-4BE2-816E-C30627662CDE}" destId="{C584AD2F-49FA-47F9-B74D-07C8BFFBF42E}" srcOrd="5" destOrd="0" presId="urn:microsoft.com/office/officeart/2005/8/layout/hList7"/>
    <dgm:cxn modelId="{6C269373-6090-4150-825B-BC8C6B298539}" type="presParOf" srcId="{AF285E67-B90E-4BE2-816E-C30627662CDE}" destId="{F8E24A44-FA5E-4A2B-9198-AFE74C3A78F3}" srcOrd="6" destOrd="0" presId="urn:microsoft.com/office/officeart/2005/8/layout/hList7"/>
    <dgm:cxn modelId="{6FA87E2C-0F45-4BF4-9949-F6DFE32583BB}" type="presParOf" srcId="{F8E24A44-FA5E-4A2B-9198-AFE74C3A78F3}" destId="{FBF9B302-E835-495B-9438-16834E03C54B}" srcOrd="0" destOrd="0" presId="urn:microsoft.com/office/officeart/2005/8/layout/hList7"/>
    <dgm:cxn modelId="{2BE7CDE6-2148-4110-B9CC-B52714ED032F}" type="presParOf" srcId="{F8E24A44-FA5E-4A2B-9198-AFE74C3A78F3}" destId="{25A2745E-FA96-459E-81C6-DB21BD2DDFF2}" srcOrd="1" destOrd="0" presId="urn:microsoft.com/office/officeart/2005/8/layout/hList7"/>
    <dgm:cxn modelId="{6B4D41AE-9E6F-4F58-B8C1-FE5971268018}" type="presParOf" srcId="{F8E24A44-FA5E-4A2B-9198-AFE74C3A78F3}" destId="{DC41B043-C16A-4533-969C-77F4920E131D}" srcOrd="2" destOrd="0" presId="urn:microsoft.com/office/officeart/2005/8/layout/hList7"/>
    <dgm:cxn modelId="{0D8756FC-985D-4B2E-88D2-70793B53D861}" type="presParOf" srcId="{F8E24A44-FA5E-4A2B-9198-AFE74C3A78F3}" destId="{3DEE25D0-E06F-4A64-8B35-C694DD974755}" srcOrd="3" destOrd="0" presId="urn:microsoft.com/office/officeart/2005/8/layout/hList7"/>
    <dgm:cxn modelId="{9A816536-5CAF-4EBF-9314-D4472070FDAC}" type="presParOf" srcId="{AF285E67-B90E-4BE2-816E-C30627662CDE}" destId="{F1EAA564-00BC-49B2-8965-C5244483ED14}" srcOrd="7" destOrd="0" presId="urn:microsoft.com/office/officeart/2005/8/layout/hList7"/>
    <dgm:cxn modelId="{78E0A402-4A45-44E5-B0DC-4DF6D1B270F2}" type="presParOf" srcId="{AF285E67-B90E-4BE2-816E-C30627662CDE}" destId="{41382644-8130-4004-BCBF-9F5BF67D5DCF}" srcOrd="8" destOrd="0" presId="urn:microsoft.com/office/officeart/2005/8/layout/hList7"/>
    <dgm:cxn modelId="{73371D23-6E1D-4690-AF58-D5F3F567E1DA}" type="presParOf" srcId="{41382644-8130-4004-BCBF-9F5BF67D5DCF}" destId="{79069DEB-5BA4-4D35-B0D7-3A80463C8ED4}" srcOrd="0" destOrd="0" presId="urn:microsoft.com/office/officeart/2005/8/layout/hList7"/>
    <dgm:cxn modelId="{CC66A5B2-DD19-4046-94F8-E6BEAD42C5FB}" type="presParOf" srcId="{41382644-8130-4004-BCBF-9F5BF67D5DCF}" destId="{7F850B77-004B-4A74-8ACF-5069FF146371}" srcOrd="1" destOrd="0" presId="urn:microsoft.com/office/officeart/2005/8/layout/hList7"/>
    <dgm:cxn modelId="{E7F71FAD-B41F-4670-BFC8-80B9B057EFBC}" type="presParOf" srcId="{41382644-8130-4004-BCBF-9F5BF67D5DCF}" destId="{7F6FD19E-58C6-48DA-B3F0-1870B735DB1C}" srcOrd="2" destOrd="0" presId="urn:microsoft.com/office/officeart/2005/8/layout/hList7"/>
    <dgm:cxn modelId="{C60A7425-0939-49B0-8F81-95CD2612890B}" type="presParOf" srcId="{41382644-8130-4004-BCBF-9F5BF67D5DCF}" destId="{99B594CE-A604-4F6B-A79C-88FD1D192E47}" srcOrd="3" destOrd="0" presId="urn:microsoft.com/office/officeart/2005/8/layout/hList7"/>
    <dgm:cxn modelId="{C60FEA6C-2863-4436-A399-2AF4A171EBAB}" type="presParOf" srcId="{AF285E67-B90E-4BE2-816E-C30627662CDE}" destId="{4C9327C6-30BE-4674-A6A0-7F8CD53549B4}" srcOrd="9" destOrd="0" presId="urn:microsoft.com/office/officeart/2005/8/layout/hList7"/>
    <dgm:cxn modelId="{1515B00B-D16E-48CB-B607-F3F9F499A97A}" type="presParOf" srcId="{AF285E67-B90E-4BE2-816E-C30627662CDE}" destId="{0DCF0FCF-8677-454D-86BA-B622108413C6}" srcOrd="10" destOrd="0" presId="urn:microsoft.com/office/officeart/2005/8/layout/hList7"/>
    <dgm:cxn modelId="{581EEDCC-5920-4A0F-B500-1CC62562A5F4}" type="presParOf" srcId="{0DCF0FCF-8677-454D-86BA-B622108413C6}" destId="{BD766683-800E-4FA7-BE2B-BD6F67EA5A97}" srcOrd="0" destOrd="0" presId="urn:microsoft.com/office/officeart/2005/8/layout/hList7"/>
    <dgm:cxn modelId="{91372896-704E-465C-B61E-1AB913699212}" type="presParOf" srcId="{0DCF0FCF-8677-454D-86BA-B622108413C6}" destId="{764C4906-453C-4030-8136-08DDE579DEF8}" srcOrd="1" destOrd="0" presId="urn:microsoft.com/office/officeart/2005/8/layout/hList7"/>
    <dgm:cxn modelId="{2A4BACAF-5F8C-4440-9695-BC544EFDA375}" type="presParOf" srcId="{0DCF0FCF-8677-454D-86BA-B622108413C6}" destId="{AE3D6D0B-B1F4-4C8B-A7BC-63647B37EA8E}" srcOrd="2" destOrd="0" presId="urn:microsoft.com/office/officeart/2005/8/layout/hList7"/>
    <dgm:cxn modelId="{0A455EC5-2B27-4EFA-ADD3-1BAF16F740D0}" type="presParOf" srcId="{0DCF0FCF-8677-454D-86BA-B622108413C6}" destId="{EFB3A92E-F1D2-48EF-9E7B-99B73B98652B}" srcOrd="3" destOrd="0" presId="urn:microsoft.com/office/officeart/2005/8/layout/hList7"/>
    <dgm:cxn modelId="{1099ED22-44D0-4264-A644-8311695C9C28}" type="presParOf" srcId="{AF285E67-B90E-4BE2-816E-C30627662CDE}" destId="{28570791-B258-49C8-9784-E472E73338DA}" srcOrd="11" destOrd="0" presId="urn:microsoft.com/office/officeart/2005/8/layout/hList7"/>
    <dgm:cxn modelId="{7805C23A-E240-43F3-920A-2C8A279B8738}" type="presParOf" srcId="{AF285E67-B90E-4BE2-816E-C30627662CDE}" destId="{4A3CAC13-88DF-46B6-95C7-585F49679335}" srcOrd="12" destOrd="0" presId="urn:microsoft.com/office/officeart/2005/8/layout/hList7"/>
    <dgm:cxn modelId="{033DD653-4DB9-4A06-80F4-FA67A6808B88}" type="presParOf" srcId="{4A3CAC13-88DF-46B6-95C7-585F49679335}" destId="{CEE123C9-DE12-43A4-8E09-D6736E1868F5}" srcOrd="0" destOrd="0" presId="urn:microsoft.com/office/officeart/2005/8/layout/hList7"/>
    <dgm:cxn modelId="{9AB77B93-C6AE-4C8E-BA24-10A708DA3B55}" type="presParOf" srcId="{4A3CAC13-88DF-46B6-95C7-585F49679335}" destId="{7C90AACF-7C94-4213-A16B-6C55D35C15CB}" srcOrd="1" destOrd="0" presId="urn:microsoft.com/office/officeart/2005/8/layout/hList7"/>
    <dgm:cxn modelId="{88517A02-9E89-43BD-A538-8E25F48DAA4C}" type="presParOf" srcId="{4A3CAC13-88DF-46B6-95C7-585F49679335}" destId="{99171AE7-E082-4C66-A474-CA67FC0BF325}" srcOrd="2" destOrd="0" presId="urn:microsoft.com/office/officeart/2005/8/layout/hList7"/>
    <dgm:cxn modelId="{8454A9C8-B6F5-4CBD-B4A8-A9A02E7B7E3E}" type="presParOf" srcId="{4A3CAC13-88DF-46B6-95C7-585F49679335}" destId="{BA6A90E9-6F4A-475F-80DD-188D030F1AFF}" srcOrd="3" destOrd="0" presId="urn:microsoft.com/office/officeart/2005/8/layout/hList7"/>
    <dgm:cxn modelId="{864C1BC9-EDA8-4FC5-854E-A006CFFAE0A7}" type="presParOf" srcId="{AF285E67-B90E-4BE2-816E-C30627662CDE}" destId="{A3A05D43-F8C6-4CCC-8771-D496E5111C84}" srcOrd="13" destOrd="0" presId="urn:microsoft.com/office/officeart/2005/8/layout/hList7"/>
    <dgm:cxn modelId="{83237905-F019-4FB3-A71C-F10E4C13C1F5}" type="presParOf" srcId="{AF285E67-B90E-4BE2-816E-C30627662CDE}" destId="{CF77C164-5607-4E8C-8AF1-C48D45CE844F}" srcOrd="14" destOrd="0" presId="urn:microsoft.com/office/officeart/2005/8/layout/hList7"/>
    <dgm:cxn modelId="{4B4CB786-6F45-44C9-94F5-DCF9B37AAE1B}" type="presParOf" srcId="{CF77C164-5607-4E8C-8AF1-C48D45CE844F}" destId="{DAD1F6D9-EFEF-47E4-967C-819C151BF0EC}" srcOrd="0" destOrd="0" presId="urn:microsoft.com/office/officeart/2005/8/layout/hList7"/>
    <dgm:cxn modelId="{569373E3-93CD-49BB-8FE6-214A1A6F3385}" type="presParOf" srcId="{CF77C164-5607-4E8C-8AF1-C48D45CE844F}" destId="{177DC71F-B76B-4CB3-B4AD-937360491B75}" srcOrd="1" destOrd="0" presId="urn:microsoft.com/office/officeart/2005/8/layout/hList7"/>
    <dgm:cxn modelId="{F0A2E92D-73BE-4E6D-A4BE-4028B175C25E}" type="presParOf" srcId="{CF77C164-5607-4E8C-8AF1-C48D45CE844F}" destId="{34F93052-2F7D-43A4-8FE2-AD3508D9F3D3}" srcOrd="2" destOrd="0" presId="urn:microsoft.com/office/officeart/2005/8/layout/hList7"/>
    <dgm:cxn modelId="{FAF0DA8C-E546-44B0-BC8E-12A0C3773A7D}" type="presParOf" srcId="{CF77C164-5607-4E8C-8AF1-C48D45CE844F}" destId="{8C27B623-FE04-4C8F-A0A9-0999CB6EB696}"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F62C60F-B7D2-4C2D-826B-B75AA7C2503A}"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en-US"/>
        </a:p>
      </dgm:t>
    </dgm:pt>
    <dgm:pt modelId="{D6709988-ABC6-42F3-8DF1-F0A5EAB2175F}">
      <dgm:prSet phldrT="[Text]" custT="1"/>
      <dgm:spPr>
        <a:solidFill>
          <a:schemeClr val="accent2">
            <a:lumMod val="75000"/>
          </a:schemeClr>
        </a:solidFill>
      </dgm:spPr>
      <dgm:t>
        <a:bodyPr/>
        <a:lstStyle/>
        <a:p>
          <a:r>
            <a:rPr lang="en-US" sz="3200"/>
            <a:t>Applicants must select </a:t>
          </a:r>
          <a:r>
            <a:rPr lang="en-US" sz="3200" b="1" u="sng"/>
            <a:t>ONE</a:t>
          </a:r>
          <a:r>
            <a:rPr lang="en-US" sz="3200"/>
            <a:t> track </a:t>
          </a:r>
        </a:p>
      </dgm:t>
    </dgm:pt>
    <dgm:pt modelId="{8D7819D9-138F-4CEB-92FA-23F5E5ACB819}" type="parTrans" cxnId="{A38CD067-3EBC-4312-9BD7-2CF8D6928D18}">
      <dgm:prSet/>
      <dgm:spPr/>
      <dgm:t>
        <a:bodyPr/>
        <a:lstStyle/>
        <a:p>
          <a:endParaRPr lang="en-US"/>
        </a:p>
      </dgm:t>
    </dgm:pt>
    <dgm:pt modelId="{54DDFB9E-21D5-4FFB-B605-461FF5608038}" type="sibTrans" cxnId="{A38CD067-3EBC-4312-9BD7-2CF8D6928D18}">
      <dgm:prSet/>
      <dgm:spPr/>
      <dgm:t>
        <a:bodyPr/>
        <a:lstStyle/>
        <a:p>
          <a:endParaRPr lang="en-US"/>
        </a:p>
      </dgm:t>
    </dgm:pt>
    <dgm:pt modelId="{3411699E-C069-4A8D-B088-423486CECB5F}">
      <dgm:prSet phldrT="[Text]" custT="1"/>
      <dgm:spPr>
        <a:solidFill>
          <a:schemeClr val="accent2">
            <a:lumMod val="75000"/>
          </a:schemeClr>
        </a:solidFill>
      </dgm:spPr>
      <dgm:t>
        <a:bodyPr anchor="t"/>
        <a:lstStyle/>
        <a:p>
          <a:endParaRPr lang="en-US" sz="3000"/>
        </a:p>
        <a:p>
          <a:endParaRPr lang="en-US" sz="3000"/>
        </a:p>
        <a:p>
          <a:r>
            <a:rPr lang="en-US" sz="3000"/>
            <a:t>Encounter Based</a:t>
          </a:r>
        </a:p>
        <a:p>
          <a:endParaRPr lang="en-US" sz="3100"/>
        </a:p>
      </dgm:t>
    </dgm:pt>
    <dgm:pt modelId="{9FA4B1BE-4125-4152-AA0B-F51F59F11D28}" type="parTrans" cxnId="{295163A5-AE3B-40FC-BA01-3E57C8F19BE0}">
      <dgm:prSet/>
      <dgm:spPr/>
      <dgm:t>
        <a:bodyPr/>
        <a:lstStyle/>
        <a:p>
          <a:endParaRPr lang="en-US"/>
        </a:p>
      </dgm:t>
    </dgm:pt>
    <dgm:pt modelId="{5CF9832B-10D6-4E66-8FA3-5EE4813DAF1A}" type="sibTrans" cxnId="{295163A5-AE3B-40FC-BA01-3E57C8F19BE0}">
      <dgm:prSet/>
      <dgm:spPr/>
      <dgm:t>
        <a:bodyPr/>
        <a:lstStyle/>
        <a:p>
          <a:endParaRPr lang="en-US"/>
        </a:p>
      </dgm:t>
    </dgm:pt>
    <dgm:pt modelId="{94D23830-96C0-4669-94F2-3F7DDB1579DB}">
      <dgm:prSet phldrT="[Text]"/>
      <dgm:spPr>
        <a:solidFill>
          <a:schemeClr val="tx1">
            <a:lumMod val="75000"/>
            <a:lumOff val="25000"/>
          </a:schemeClr>
        </a:solidFill>
      </dgm:spPr>
      <dgm:t>
        <a:bodyPr/>
        <a:lstStyle/>
        <a:p>
          <a:r>
            <a:rPr lang="en-US" b="1" u="sng"/>
            <a:t>OR</a:t>
          </a:r>
        </a:p>
        <a:p>
          <a:endParaRPr lang="en-US" b="1" u="sng"/>
        </a:p>
      </dgm:t>
    </dgm:pt>
    <dgm:pt modelId="{CAC842EE-21FE-48E1-88D5-E457A1EE8DD5}" type="parTrans" cxnId="{F5C2C43C-8297-4432-97C5-E25E774D505F}">
      <dgm:prSet/>
      <dgm:spPr/>
      <dgm:t>
        <a:bodyPr/>
        <a:lstStyle/>
        <a:p>
          <a:endParaRPr lang="en-US"/>
        </a:p>
      </dgm:t>
    </dgm:pt>
    <dgm:pt modelId="{98926700-35AA-44D9-9BCE-E405533DEF43}" type="sibTrans" cxnId="{F5C2C43C-8297-4432-97C5-E25E774D505F}">
      <dgm:prSet/>
      <dgm:spPr/>
      <dgm:t>
        <a:bodyPr/>
        <a:lstStyle/>
        <a:p>
          <a:endParaRPr lang="en-US"/>
        </a:p>
      </dgm:t>
    </dgm:pt>
    <dgm:pt modelId="{1BB72E2F-A3FD-465C-B437-6BD13BB8D341}">
      <dgm:prSet phldrT="[Text]" custT="1"/>
      <dgm:spPr>
        <a:solidFill>
          <a:schemeClr val="accent2">
            <a:lumMod val="75000"/>
          </a:schemeClr>
        </a:solidFill>
      </dgm:spPr>
      <dgm:t>
        <a:bodyPr anchor="t"/>
        <a:lstStyle/>
        <a:p>
          <a:endParaRPr lang="en-US" sz="2800"/>
        </a:p>
        <a:p>
          <a:endParaRPr lang="en-US" sz="2800" b="0"/>
        </a:p>
        <a:p>
          <a:r>
            <a:rPr lang="en-US" sz="2800" b="0"/>
            <a:t>Reimbursement for eligible expenses </a:t>
          </a:r>
        </a:p>
        <a:p>
          <a:r>
            <a:rPr lang="en-US" sz="2800" b="0"/>
            <a:t>(line item budget)</a:t>
          </a:r>
          <a:endParaRPr lang="en-US" sz="2800"/>
        </a:p>
        <a:p>
          <a:endParaRPr lang="en-US" sz="3100"/>
        </a:p>
      </dgm:t>
    </dgm:pt>
    <dgm:pt modelId="{22848BA0-A482-4DB8-A8F8-DD240A9F50E3}" type="parTrans" cxnId="{F2C9DDF1-37A5-4082-BB00-51537C396631}">
      <dgm:prSet/>
      <dgm:spPr/>
      <dgm:t>
        <a:bodyPr/>
        <a:lstStyle/>
        <a:p>
          <a:endParaRPr lang="en-US"/>
        </a:p>
      </dgm:t>
    </dgm:pt>
    <dgm:pt modelId="{AE4FEDFC-D786-43CF-803E-BF0BC37D7279}" type="sibTrans" cxnId="{F2C9DDF1-37A5-4082-BB00-51537C396631}">
      <dgm:prSet/>
      <dgm:spPr/>
      <dgm:t>
        <a:bodyPr/>
        <a:lstStyle/>
        <a:p>
          <a:endParaRPr lang="en-US"/>
        </a:p>
      </dgm:t>
    </dgm:pt>
    <dgm:pt modelId="{08324E3B-F81D-49CA-9FDE-85F15610C25D}">
      <dgm:prSet/>
      <dgm:spPr/>
      <dgm:t>
        <a:bodyPr/>
        <a:lstStyle/>
        <a:p>
          <a:endParaRPr lang="en-US"/>
        </a:p>
      </dgm:t>
    </dgm:pt>
    <dgm:pt modelId="{A6F6668B-FF30-410E-83B0-C844131F0D97}" type="parTrans" cxnId="{A549E48B-06C5-4464-995E-20D437F8CBB7}">
      <dgm:prSet/>
      <dgm:spPr/>
      <dgm:t>
        <a:bodyPr/>
        <a:lstStyle/>
        <a:p>
          <a:endParaRPr lang="en-US"/>
        </a:p>
      </dgm:t>
    </dgm:pt>
    <dgm:pt modelId="{E0C01341-09E3-4E51-85AD-38332CF4B14A}" type="sibTrans" cxnId="{A549E48B-06C5-4464-995E-20D437F8CBB7}">
      <dgm:prSet/>
      <dgm:spPr/>
      <dgm:t>
        <a:bodyPr/>
        <a:lstStyle/>
        <a:p>
          <a:endParaRPr lang="en-US"/>
        </a:p>
      </dgm:t>
    </dgm:pt>
    <dgm:pt modelId="{1201FCEA-A190-4D0C-BBB3-0E17D774A059}" type="pres">
      <dgm:prSet presAssocID="{FF62C60F-B7D2-4C2D-826B-B75AA7C2503A}" presName="composite" presStyleCnt="0">
        <dgm:presLayoutVars>
          <dgm:chMax val="1"/>
          <dgm:dir/>
          <dgm:resizeHandles val="exact"/>
        </dgm:presLayoutVars>
      </dgm:prSet>
      <dgm:spPr/>
    </dgm:pt>
    <dgm:pt modelId="{95C91E41-8A93-4F8B-813C-784A401D23B4}" type="pres">
      <dgm:prSet presAssocID="{D6709988-ABC6-42F3-8DF1-F0A5EAB2175F}" presName="roof" presStyleLbl="dkBgShp" presStyleIdx="0" presStyleCnt="2" custScaleY="75960" custLinFactNeighborY="12245"/>
      <dgm:spPr/>
    </dgm:pt>
    <dgm:pt modelId="{947518F3-E72F-43FC-A3D7-FB6CC274D3C6}" type="pres">
      <dgm:prSet presAssocID="{D6709988-ABC6-42F3-8DF1-F0A5EAB2175F}" presName="pillars" presStyleCnt="0"/>
      <dgm:spPr/>
    </dgm:pt>
    <dgm:pt modelId="{5D511300-80F9-424F-BB14-B20F2F5987BB}" type="pres">
      <dgm:prSet presAssocID="{D6709988-ABC6-42F3-8DF1-F0A5EAB2175F}" presName="pillar1" presStyleLbl="node1" presStyleIdx="0" presStyleCnt="3" custLinFactNeighborX="-213">
        <dgm:presLayoutVars>
          <dgm:bulletEnabled val="1"/>
        </dgm:presLayoutVars>
      </dgm:prSet>
      <dgm:spPr/>
    </dgm:pt>
    <dgm:pt modelId="{7B8C3C12-7A95-4784-9A0B-D58AAE21162A}" type="pres">
      <dgm:prSet presAssocID="{94D23830-96C0-4669-94F2-3F7DDB1579DB}" presName="pillarX" presStyleLbl="node1" presStyleIdx="1" presStyleCnt="3" custScaleX="24414" custLinFactNeighborX="0" custLinFactNeighborY="-195">
        <dgm:presLayoutVars>
          <dgm:bulletEnabled val="1"/>
        </dgm:presLayoutVars>
      </dgm:prSet>
      <dgm:spPr/>
    </dgm:pt>
    <dgm:pt modelId="{7A0E6C18-377B-4587-B17A-2F1B28699D37}" type="pres">
      <dgm:prSet presAssocID="{1BB72E2F-A3FD-465C-B437-6BD13BB8D341}" presName="pillarX" presStyleLbl="node1" presStyleIdx="2" presStyleCnt="3">
        <dgm:presLayoutVars>
          <dgm:bulletEnabled val="1"/>
        </dgm:presLayoutVars>
      </dgm:prSet>
      <dgm:spPr/>
    </dgm:pt>
    <dgm:pt modelId="{808FCB2B-F53F-4DEA-A345-EE2C7FA46BA6}" type="pres">
      <dgm:prSet presAssocID="{D6709988-ABC6-42F3-8DF1-F0A5EAB2175F}" presName="base" presStyleLbl="dkBgShp" presStyleIdx="1" presStyleCnt="2" custScaleY="399454" custLinFactNeighborX="8654" custLinFactNeighborY="29700"/>
      <dgm:spPr>
        <a:solidFill>
          <a:schemeClr val="accent6">
            <a:lumMod val="60000"/>
            <a:lumOff val="40000"/>
          </a:schemeClr>
        </a:solidFill>
      </dgm:spPr>
    </dgm:pt>
  </dgm:ptLst>
  <dgm:cxnLst>
    <dgm:cxn modelId="{4392AC1F-0453-43B8-835A-BC9295F8B187}" type="presOf" srcId="{FF62C60F-B7D2-4C2D-826B-B75AA7C2503A}" destId="{1201FCEA-A190-4D0C-BBB3-0E17D774A059}" srcOrd="0" destOrd="0" presId="urn:microsoft.com/office/officeart/2005/8/layout/hList3"/>
    <dgm:cxn modelId="{8304B329-26A4-4CB6-84AB-6B0B983E6EAB}" type="presOf" srcId="{3411699E-C069-4A8D-B088-423486CECB5F}" destId="{5D511300-80F9-424F-BB14-B20F2F5987BB}" srcOrd="0" destOrd="0" presId="urn:microsoft.com/office/officeart/2005/8/layout/hList3"/>
    <dgm:cxn modelId="{F5C2C43C-8297-4432-97C5-E25E774D505F}" srcId="{D6709988-ABC6-42F3-8DF1-F0A5EAB2175F}" destId="{94D23830-96C0-4669-94F2-3F7DDB1579DB}" srcOrd="1" destOrd="0" parTransId="{CAC842EE-21FE-48E1-88D5-E457A1EE8DD5}" sibTransId="{98926700-35AA-44D9-9BCE-E405533DEF43}"/>
    <dgm:cxn modelId="{A38CD067-3EBC-4312-9BD7-2CF8D6928D18}" srcId="{FF62C60F-B7D2-4C2D-826B-B75AA7C2503A}" destId="{D6709988-ABC6-42F3-8DF1-F0A5EAB2175F}" srcOrd="0" destOrd="0" parTransId="{8D7819D9-138F-4CEB-92FA-23F5E5ACB819}" sibTransId="{54DDFB9E-21D5-4FFB-B605-461FF5608038}"/>
    <dgm:cxn modelId="{1447F477-FC41-4709-942C-2EC117C833BB}" type="presOf" srcId="{D6709988-ABC6-42F3-8DF1-F0A5EAB2175F}" destId="{95C91E41-8A93-4F8B-813C-784A401D23B4}" srcOrd="0" destOrd="0" presId="urn:microsoft.com/office/officeart/2005/8/layout/hList3"/>
    <dgm:cxn modelId="{EEE7AF5A-AFFF-45FF-8081-51E0656CFEC4}" type="presOf" srcId="{94D23830-96C0-4669-94F2-3F7DDB1579DB}" destId="{7B8C3C12-7A95-4784-9A0B-D58AAE21162A}" srcOrd="0" destOrd="0" presId="urn:microsoft.com/office/officeart/2005/8/layout/hList3"/>
    <dgm:cxn modelId="{A549E48B-06C5-4464-995E-20D437F8CBB7}" srcId="{FF62C60F-B7D2-4C2D-826B-B75AA7C2503A}" destId="{08324E3B-F81D-49CA-9FDE-85F15610C25D}" srcOrd="1" destOrd="0" parTransId="{A6F6668B-FF30-410E-83B0-C844131F0D97}" sibTransId="{E0C01341-09E3-4E51-85AD-38332CF4B14A}"/>
    <dgm:cxn modelId="{295163A5-AE3B-40FC-BA01-3E57C8F19BE0}" srcId="{D6709988-ABC6-42F3-8DF1-F0A5EAB2175F}" destId="{3411699E-C069-4A8D-B088-423486CECB5F}" srcOrd="0" destOrd="0" parTransId="{9FA4B1BE-4125-4152-AA0B-F51F59F11D28}" sibTransId="{5CF9832B-10D6-4E66-8FA3-5EE4813DAF1A}"/>
    <dgm:cxn modelId="{E2F8DBCD-AB83-4A32-B78A-FDA5C7FADBF7}" type="presOf" srcId="{1BB72E2F-A3FD-465C-B437-6BD13BB8D341}" destId="{7A0E6C18-377B-4587-B17A-2F1B28699D37}" srcOrd="0" destOrd="0" presId="urn:microsoft.com/office/officeart/2005/8/layout/hList3"/>
    <dgm:cxn modelId="{F2C9DDF1-37A5-4082-BB00-51537C396631}" srcId="{D6709988-ABC6-42F3-8DF1-F0A5EAB2175F}" destId="{1BB72E2F-A3FD-465C-B437-6BD13BB8D341}" srcOrd="2" destOrd="0" parTransId="{22848BA0-A482-4DB8-A8F8-DD240A9F50E3}" sibTransId="{AE4FEDFC-D786-43CF-803E-BF0BC37D7279}"/>
    <dgm:cxn modelId="{FBD9D265-E115-460B-8C24-D05FE1486EE4}" type="presParOf" srcId="{1201FCEA-A190-4D0C-BBB3-0E17D774A059}" destId="{95C91E41-8A93-4F8B-813C-784A401D23B4}" srcOrd="0" destOrd="0" presId="urn:microsoft.com/office/officeart/2005/8/layout/hList3"/>
    <dgm:cxn modelId="{F29F7417-D2A8-4C34-955B-7AA6A4EB0315}" type="presParOf" srcId="{1201FCEA-A190-4D0C-BBB3-0E17D774A059}" destId="{947518F3-E72F-43FC-A3D7-FB6CC274D3C6}" srcOrd="1" destOrd="0" presId="urn:microsoft.com/office/officeart/2005/8/layout/hList3"/>
    <dgm:cxn modelId="{1BDBF66B-B738-44D0-A7FA-76B387156A8C}" type="presParOf" srcId="{947518F3-E72F-43FC-A3D7-FB6CC274D3C6}" destId="{5D511300-80F9-424F-BB14-B20F2F5987BB}" srcOrd="0" destOrd="0" presId="urn:microsoft.com/office/officeart/2005/8/layout/hList3"/>
    <dgm:cxn modelId="{3A50CB7C-C891-436F-8E7C-7AD7F03B089B}" type="presParOf" srcId="{947518F3-E72F-43FC-A3D7-FB6CC274D3C6}" destId="{7B8C3C12-7A95-4784-9A0B-D58AAE21162A}" srcOrd="1" destOrd="0" presId="urn:microsoft.com/office/officeart/2005/8/layout/hList3"/>
    <dgm:cxn modelId="{60F082E8-C6DA-431E-A392-234F88EC9BAC}" type="presParOf" srcId="{947518F3-E72F-43FC-A3D7-FB6CC274D3C6}" destId="{7A0E6C18-377B-4587-B17A-2F1B28699D37}" srcOrd="2" destOrd="0" presId="urn:microsoft.com/office/officeart/2005/8/layout/hList3"/>
    <dgm:cxn modelId="{F0DBB754-19D8-4C0C-8BD0-888422DA48C7}" type="presParOf" srcId="{1201FCEA-A190-4D0C-BBB3-0E17D774A059}" destId="{808FCB2B-F53F-4DEA-A345-EE2C7FA46BA6}" srcOrd="2" destOrd="0" presId="urn:microsoft.com/office/officeart/2005/8/layout/h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6764C2A-1869-4DDF-8EE5-728DBD4FE7C6}" type="doc">
      <dgm:prSet loTypeId="urn:microsoft.com/office/officeart/2005/8/layout/vList5" loCatId="list" qsTypeId="urn:microsoft.com/office/officeart/2005/8/quickstyle/simple1" qsCatId="simple" csTypeId="urn:microsoft.com/office/officeart/2005/8/colors/colorful3" csCatId="colorful" phldr="1"/>
      <dgm:spPr/>
      <dgm:t>
        <a:bodyPr/>
        <a:lstStyle/>
        <a:p>
          <a:endParaRPr lang="en-US"/>
        </a:p>
      </dgm:t>
    </dgm:pt>
    <dgm:pt modelId="{2D730DE2-FD46-42BA-B529-B4B235D0FA3D}">
      <dgm:prSet phldrT="[Text]" custT="1"/>
      <dgm:spPr/>
      <dgm:t>
        <a:bodyPr/>
        <a:lstStyle/>
        <a:p>
          <a:pPr rtl="0">
            <a:buNone/>
          </a:pPr>
          <a:r>
            <a:rPr lang="en-US" sz="1800" b="1" dirty="0">
              <a:latin typeface="Times New Roman"/>
            </a:rPr>
            <a:t>July 1, 2022 - </a:t>
          </a:r>
          <a:r>
            <a:rPr lang="en-US" sz="1800" dirty="0">
              <a:latin typeface="Times New Roman"/>
            </a:rPr>
            <a:t> </a:t>
          </a:r>
          <a:endParaRPr lang="en-US" sz="1800" dirty="0"/>
        </a:p>
      </dgm:t>
    </dgm:pt>
    <dgm:pt modelId="{FA34B09B-C5ED-4ECE-9AD3-2BAC48BD5CAB}" type="parTrans" cxnId="{39C24D0B-BD29-4EF1-B96D-7827552719D4}">
      <dgm:prSet/>
      <dgm:spPr/>
      <dgm:t>
        <a:bodyPr/>
        <a:lstStyle/>
        <a:p>
          <a:endParaRPr lang="en-US"/>
        </a:p>
      </dgm:t>
    </dgm:pt>
    <dgm:pt modelId="{1941E88C-2AEF-472E-9BD6-DBF23303EC56}" type="sibTrans" cxnId="{39C24D0B-BD29-4EF1-B96D-7827552719D4}">
      <dgm:prSet/>
      <dgm:spPr/>
      <dgm:t>
        <a:bodyPr/>
        <a:lstStyle/>
        <a:p>
          <a:endParaRPr lang="en-US"/>
        </a:p>
      </dgm:t>
    </dgm:pt>
    <dgm:pt modelId="{F9A8F26B-7573-46E9-A49C-7774A086A7F8}">
      <dgm:prSet phldrT="[Text]" custT="1"/>
      <dgm:spPr/>
      <dgm:t>
        <a:bodyPr/>
        <a:lstStyle/>
        <a:p>
          <a:pPr rtl="0">
            <a:buNone/>
          </a:pPr>
          <a:r>
            <a:rPr lang="en-US" sz="1800" b="1" dirty="0">
              <a:latin typeface="Times New Roman"/>
            </a:rPr>
            <a:t>June 30, 2023</a:t>
          </a:r>
          <a:endParaRPr lang="en-US" sz="1800" b="1" dirty="0"/>
        </a:p>
      </dgm:t>
    </dgm:pt>
    <dgm:pt modelId="{AD13981D-C730-476B-B708-D3DD883485FD}" type="parTrans" cxnId="{F7F66A37-4183-4E26-92D9-6BCA3BB17272}">
      <dgm:prSet/>
      <dgm:spPr/>
      <dgm:t>
        <a:bodyPr/>
        <a:lstStyle/>
        <a:p>
          <a:endParaRPr lang="en-US"/>
        </a:p>
      </dgm:t>
    </dgm:pt>
    <dgm:pt modelId="{1F854534-D09F-4582-AED3-73C937BB4118}" type="sibTrans" cxnId="{F7F66A37-4183-4E26-92D9-6BCA3BB17272}">
      <dgm:prSet/>
      <dgm:spPr/>
      <dgm:t>
        <a:bodyPr/>
        <a:lstStyle/>
        <a:p>
          <a:endParaRPr lang="en-US"/>
        </a:p>
      </dgm:t>
    </dgm:pt>
    <dgm:pt modelId="{80D5CFF0-834C-4139-BD7E-3BF040136DF8}">
      <dgm:prSet phldr="0"/>
      <dgm:spPr/>
      <dgm:t>
        <a:bodyPr/>
        <a:lstStyle/>
        <a:p>
          <a:pPr rtl="0"/>
          <a:r>
            <a:rPr lang="en-US" dirty="0">
              <a:latin typeface="Times New Roman"/>
            </a:rPr>
            <a:t>Instructions and Budget Template</a:t>
          </a:r>
        </a:p>
      </dgm:t>
    </dgm:pt>
    <dgm:pt modelId="{0B8B2445-D343-4D34-BC4F-4F7C74F3ACB6}" type="parTrans" cxnId="{89EEA061-FB74-4724-8B5E-139E2DD3A6BD}">
      <dgm:prSet/>
      <dgm:spPr/>
    </dgm:pt>
    <dgm:pt modelId="{A25EBAA1-B994-471F-95BA-AE7AE8A55256}" type="sibTrans" cxnId="{89EEA061-FB74-4724-8B5E-139E2DD3A6BD}">
      <dgm:prSet/>
      <dgm:spPr/>
    </dgm:pt>
    <dgm:pt modelId="{A5172FAE-C35C-480E-9149-1889F7E65068}">
      <dgm:prSet phldr="0"/>
      <dgm:spPr/>
      <dgm:t>
        <a:bodyPr/>
        <a:lstStyle/>
        <a:p>
          <a:pPr rtl="0"/>
          <a:r>
            <a:rPr lang="en-US" dirty="0">
              <a:latin typeface="Times New Roman"/>
              <a:hlinkClick xmlns:r="http://schemas.openxmlformats.org/officeDocument/2006/relationships" r:id="rId1"/>
            </a:rPr>
            <a:t>Community Health Grants SFY 2023 RFA Document</a:t>
          </a:r>
          <a:endParaRPr lang="en-US" dirty="0">
            <a:latin typeface="Times New Roman"/>
          </a:endParaRPr>
        </a:p>
      </dgm:t>
    </dgm:pt>
    <dgm:pt modelId="{CF696E41-F3DE-47B5-9238-5BCFF1615032}" type="parTrans" cxnId="{D73B5D46-E1A1-403F-86E2-AE3880C45634}">
      <dgm:prSet/>
      <dgm:spPr/>
    </dgm:pt>
    <dgm:pt modelId="{4C128D62-C929-453D-ADEA-5851A20D8154}" type="sibTrans" cxnId="{D73B5D46-E1A1-403F-86E2-AE3880C45634}">
      <dgm:prSet/>
      <dgm:spPr/>
    </dgm:pt>
    <dgm:pt modelId="{1D7F7056-317C-4C55-963C-07C2C520EC41}">
      <dgm:prSet phldr="0"/>
      <dgm:spPr/>
      <dgm:t>
        <a:bodyPr/>
        <a:lstStyle/>
        <a:p>
          <a:pPr rtl="0"/>
          <a:r>
            <a:rPr lang="en-US" dirty="0">
              <a:latin typeface="Times New Roman"/>
            </a:rPr>
            <a:t>Community Health Grants SFY </a:t>
          </a:r>
          <a:r>
            <a:rPr lang="en-US" dirty="0">
              <a:latin typeface="Times New Roman"/>
              <a:hlinkClick xmlns:r="http://schemas.openxmlformats.org/officeDocument/2006/relationships" r:id="rId2"/>
            </a:rPr>
            <a:t>2023 Budget Template</a:t>
          </a:r>
          <a:r>
            <a:rPr lang="en-US" dirty="0">
              <a:latin typeface="Times New Roman"/>
            </a:rPr>
            <a:t> </a:t>
          </a:r>
        </a:p>
      </dgm:t>
    </dgm:pt>
    <dgm:pt modelId="{AA608FB6-BA6E-4032-A230-094FABC473F1}" type="parTrans" cxnId="{C82288D0-A712-4E84-A787-7C9F8F63F92C}">
      <dgm:prSet/>
      <dgm:spPr/>
    </dgm:pt>
    <dgm:pt modelId="{AF1EE5F3-A3E5-449D-B870-1943B4BC0D4E}" type="sibTrans" cxnId="{C82288D0-A712-4E84-A787-7C9F8F63F92C}">
      <dgm:prSet/>
      <dgm:spPr/>
    </dgm:pt>
    <dgm:pt modelId="{2D2DFBB2-BFBB-47AA-B099-596BC1D55658}">
      <dgm:prSet phldr="0"/>
      <dgm:spPr/>
      <dgm:t>
        <a:bodyPr/>
        <a:lstStyle/>
        <a:p>
          <a:pPr rtl="0"/>
          <a:r>
            <a:rPr lang="en-US" dirty="0">
              <a:latin typeface="Times New Roman"/>
            </a:rPr>
            <a:t> </a:t>
          </a:r>
          <a:r>
            <a:rPr lang="en-US" dirty="0">
              <a:latin typeface="Times New Roman"/>
              <a:hlinkClick xmlns:r="http://schemas.openxmlformats.org/officeDocument/2006/relationships" r:id="rId3"/>
            </a:rPr>
            <a:t>Survey Link</a:t>
          </a:r>
          <a:endParaRPr lang="en-US" dirty="0">
            <a:latin typeface="Times New Roman"/>
          </a:endParaRPr>
        </a:p>
      </dgm:t>
    </dgm:pt>
    <dgm:pt modelId="{E89F0566-D45E-4EFC-BFB2-8AF643974247}" type="parTrans" cxnId="{434E2BB3-8C3C-4088-A002-3B69C02EF01F}">
      <dgm:prSet/>
      <dgm:spPr/>
    </dgm:pt>
    <dgm:pt modelId="{33065C81-E9F7-43D8-81A1-21D838C90952}" type="sibTrans" cxnId="{434E2BB3-8C3C-4088-A002-3B69C02EF01F}">
      <dgm:prSet/>
      <dgm:spPr/>
    </dgm:pt>
    <dgm:pt modelId="{A0231165-54F8-4A6A-81A4-35C9C1993605}">
      <dgm:prSet phldr="0"/>
      <dgm:spPr/>
      <dgm:t>
        <a:bodyPr/>
        <a:lstStyle/>
        <a:p>
          <a:pPr rtl="0"/>
          <a:r>
            <a:rPr lang="en-US" dirty="0">
              <a:solidFill>
                <a:srgbClr val="FF0000"/>
              </a:solidFill>
              <a:latin typeface="Times New Roman"/>
              <a:cs typeface="Calibri"/>
            </a:rPr>
            <a:t> </a:t>
          </a:r>
          <a:r>
            <a:rPr lang="en-US" b="1" dirty="0">
              <a:solidFill>
                <a:srgbClr val="FF0000"/>
              </a:solidFill>
              <a:latin typeface="Times New Roman"/>
              <a:cs typeface="Calibri"/>
            </a:rPr>
            <a:t>Request link prior to January 13, 2022</a:t>
          </a:r>
          <a:endParaRPr lang="en-US" dirty="0">
            <a:solidFill>
              <a:srgbClr val="FF0000"/>
            </a:solidFill>
            <a:latin typeface="Times New Roman"/>
          </a:endParaRPr>
        </a:p>
      </dgm:t>
    </dgm:pt>
    <dgm:pt modelId="{DB68E770-B505-475D-AE30-2B0D1BEC97C4}" type="parTrans" cxnId="{DC25B35B-CCC3-43B0-8432-652865F3138F}">
      <dgm:prSet/>
      <dgm:spPr/>
    </dgm:pt>
    <dgm:pt modelId="{7595185E-AFA7-4051-9C96-2D972B258B63}" type="sibTrans" cxnId="{DC25B35B-CCC3-43B0-8432-652865F3138F}">
      <dgm:prSet/>
      <dgm:spPr/>
    </dgm:pt>
    <dgm:pt modelId="{01649D42-6B2C-4C15-A5CC-D4BADDC57A8A}">
      <dgm:prSet phldr="0"/>
      <dgm:spPr/>
      <dgm:t>
        <a:bodyPr/>
        <a:lstStyle/>
        <a:p>
          <a:pPr rtl="0"/>
          <a:r>
            <a:rPr lang="en-US" dirty="0">
              <a:latin typeface="Times New Roman"/>
            </a:rPr>
            <a:t>Contract Period</a:t>
          </a:r>
          <a:endParaRPr lang="en-US" dirty="0"/>
        </a:p>
      </dgm:t>
    </dgm:pt>
    <dgm:pt modelId="{ED3F8064-2644-425F-AC13-E5FC63BD0648}" type="parTrans" cxnId="{089B40B8-AE26-4DED-B79C-5D215A333795}">
      <dgm:prSet/>
      <dgm:spPr/>
    </dgm:pt>
    <dgm:pt modelId="{B0BF5224-A3C8-4E74-B1A8-536F6901E643}" type="sibTrans" cxnId="{089B40B8-AE26-4DED-B79C-5D215A333795}">
      <dgm:prSet/>
      <dgm:spPr/>
    </dgm:pt>
    <dgm:pt modelId="{C04E10FD-D940-4119-A8BD-AC85628C07C8}">
      <dgm:prSet phldr="0"/>
      <dgm:spPr/>
      <dgm:t>
        <a:bodyPr/>
        <a:lstStyle/>
        <a:p>
          <a:r>
            <a:rPr lang="en-US" dirty="0">
              <a:latin typeface="Times New Roman"/>
            </a:rPr>
            <a:t>Request Unique Application Link</a:t>
          </a:r>
          <a:endParaRPr lang="en-US" dirty="0"/>
        </a:p>
      </dgm:t>
    </dgm:pt>
    <dgm:pt modelId="{D9FD503C-DBA3-4967-8DDF-F4D2BCB533CB}" type="parTrans" cxnId="{F715BE2C-B103-477D-8EA7-9ACF8466B0E7}">
      <dgm:prSet/>
      <dgm:spPr/>
    </dgm:pt>
    <dgm:pt modelId="{FBC6EEE6-176D-49C0-AC09-30611DF60EDB}" type="sibTrans" cxnId="{F715BE2C-B103-477D-8EA7-9ACF8466B0E7}">
      <dgm:prSet/>
      <dgm:spPr/>
    </dgm:pt>
    <dgm:pt modelId="{6BD8567B-63DB-438A-8D6D-4214660B3EE2}" type="pres">
      <dgm:prSet presAssocID="{26764C2A-1869-4DDF-8EE5-728DBD4FE7C6}" presName="Name0" presStyleCnt="0">
        <dgm:presLayoutVars>
          <dgm:dir/>
          <dgm:animLvl val="lvl"/>
          <dgm:resizeHandles val="exact"/>
        </dgm:presLayoutVars>
      </dgm:prSet>
      <dgm:spPr/>
    </dgm:pt>
    <dgm:pt modelId="{E602F1BD-B028-4E81-AD58-A89A569671D6}" type="pres">
      <dgm:prSet presAssocID="{80D5CFF0-834C-4139-BD7E-3BF040136DF8}" presName="linNode" presStyleCnt="0"/>
      <dgm:spPr/>
    </dgm:pt>
    <dgm:pt modelId="{BE4D11BC-6620-4A0B-A6DF-A09EF3AE183D}" type="pres">
      <dgm:prSet presAssocID="{80D5CFF0-834C-4139-BD7E-3BF040136DF8}" presName="parentText" presStyleLbl="node1" presStyleIdx="0" presStyleCnt="3">
        <dgm:presLayoutVars>
          <dgm:chMax val="1"/>
          <dgm:bulletEnabled val="1"/>
        </dgm:presLayoutVars>
      </dgm:prSet>
      <dgm:spPr/>
    </dgm:pt>
    <dgm:pt modelId="{5A754327-D52B-4356-AF8D-21A147DCDCF2}" type="pres">
      <dgm:prSet presAssocID="{80D5CFF0-834C-4139-BD7E-3BF040136DF8}" presName="descendantText" presStyleLbl="alignAccFollowNode1" presStyleIdx="0" presStyleCnt="3">
        <dgm:presLayoutVars>
          <dgm:bulletEnabled val="1"/>
        </dgm:presLayoutVars>
      </dgm:prSet>
      <dgm:spPr/>
    </dgm:pt>
    <dgm:pt modelId="{912EE65E-B1F7-4783-9D8D-860A3CFEC5F4}" type="pres">
      <dgm:prSet presAssocID="{A25EBAA1-B994-471F-95BA-AE7AE8A55256}" presName="sp" presStyleCnt="0"/>
      <dgm:spPr/>
    </dgm:pt>
    <dgm:pt modelId="{781F5DA1-EB3F-4B4E-9623-AC4369F38958}" type="pres">
      <dgm:prSet presAssocID="{C04E10FD-D940-4119-A8BD-AC85628C07C8}" presName="linNode" presStyleCnt="0"/>
      <dgm:spPr/>
    </dgm:pt>
    <dgm:pt modelId="{035AB7F4-BBBB-4B83-B054-D26EC54A8C25}" type="pres">
      <dgm:prSet presAssocID="{C04E10FD-D940-4119-A8BD-AC85628C07C8}" presName="parentText" presStyleLbl="node1" presStyleIdx="1" presStyleCnt="3">
        <dgm:presLayoutVars>
          <dgm:chMax val="1"/>
          <dgm:bulletEnabled val="1"/>
        </dgm:presLayoutVars>
      </dgm:prSet>
      <dgm:spPr/>
    </dgm:pt>
    <dgm:pt modelId="{4ECD1220-139B-4BBF-B9D4-5C2D6AEE435B}" type="pres">
      <dgm:prSet presAssocID="{C04E10FD-D940-4119-A8BD-AC85628C07C8}" presName="descendantText" presStyleLbl="alignAccFollowNode1" presStyleIdx="1" presStyleCnt="3">
        <dgm:presLayoutVars>
          <dgm:bulletEnabled val="1"/>
        </dgm:presLayoutVars>
      </dgm:prSet>
      <dgm:spPr/>
    </dgm:pt>
    <dgm:pt modelId="{33BC4648-9D32-483D-9443-E2F0A47BBC9C}" type="pres">
      <dgm:prSet presAssocID="{FBC6EEE6-176D-49C0-AC09-30611DF60EDB}" presName="sp" presStyleCnt="0"/>
      <dgm:spPr/>
    </dgm:pt>
    <dgm:pt modelId="{C4B6BF5B-BB89-4BFF-8A0F-A07642951986}" type="pres">
      <dgm:prSet presAssocID="{01649D42-6B2C-4C15-A5CC-D4BADDC57A8A}" presName="linNode" presStyleCnt="0"/>
      <dgm:spPr/>
    </dgm:pt>
    <dgm:pt modelId="{14087FA9-B573-4534-B07C-E6DB5CA11834}" type="pres">
      <dgm:prSet presAssocID="{01649D42-6B2C-4C15-A5CC-D4BADDC57A8A}" presName="parentText" presStyleLbl="node1" presStyleIdx="2" presStyleCnt="3">
        <dgm:presLayoutVars>
          <dgm:chMax val="1"/>
          <dgm:bulletEnabled val="1"/>
        </dgm:presLayoutVars>
      </dgm:prSet>
      <dgm:spPr/>
    </dgm:pt>
    <dgm:pt modelId="{D1AF9473-9969-4302-B42E-6111033C6BC0}" type="pres">
      <dgm:prSet presAssocID="{01649D42-6B2C-4C15-A5CC-D4BADDC57A8A}" presName="descendantText" presStyleLbl="alignAccFollowNode1" presStyleIdx="2" presStyleCnt="3">
        <dgm:presLayoutVars>
          <dgm:bulletEnabled val="1"/>
        </dgm:presLayoutVars>
      </dgm:prSet>
      <dgm:spPr/>
    </dgm:pt>
  </dgm:ptLst>
  <dgm:cxnLst>
    <dgm:cxn modelId="{39C24D0B-BD29-4EF1-B96D-7827552719D4}" srcId="{01649D42-6B2C-4C15-A5CC-D4BADDC57A8A}" destId="{2D730DE2-FD46-42BA-B529-B4B235D0FA3D}" srcOrd="0" destOrd="0" parTransId="{FA34B09B-C5ED-4ECE-9AD3-2BAC48BD5CAB}" sibTransId="{1941E88C-2AEF-472E-9BD6-DBF23303EC56}"/>
    <dgm:cxn modelId="{8AC40A19-7EC2-4559-85C0-8E0DA264195F}" type="presOf" srcId="{A5172FAE-C35C-480E-9149-1889F7E65068}" destId="{5A754327-D52B-4356-AF8D-21A147DCDCF2}" srcOrd="0" destOrd="0" presId="urn:microsoft.com/office/officeart/2005/8/layout/vList5"/>
    <dgm:cxn modelId="{F715BE2C-B103-477D-8EA7-9ACF8466B0E7}" srcId="{26764C2A-1869-4DDF-8EE5-728DBD4FE7C6}" destId="{C04E10FD-D940-4119-A8BD-AC85628C07C8}" srcOrd="1" destOrd="0" parTransId="{D9FD503C-DBA3-4967-8DDF-F4D2BCB533CB}" sibTransId="{FBC6EEE6-176D-49C0-AC09-30611DF60EDB}"/>
    <dgm:cxn modelId="{08FFFC2D-EB80-4066-BCCF-46742DD10FD4}" type="presOf" srcId="{F9A8F26B-7573-46E9-A49C-7774A086A7F8}" destId="{D1AF9473-9969-4302-B42E-6111033C6BC0}" srcOrd="0" destOrd="1" presId="urn:microsoft.com/office/officeart/2005/8/layout/vList5"/>
    <dgm:cxn modelId="{D63CCB34-EAD3-47FE-88F2-10D4AD15F85D}" type="presOf" srcId="{2D2DFBB2-BFBB-47AA-B099-596BC1D55658}" destId="{4ECD1220-139B-4BBF-B9D4-5C2D6AEE435B}" srcOrd="0" destOrd="0" presId="urn:microsoft.com/office/officeart/2005/8/layout/vList5"/>
    <dgm:cxn modelId="{F7F66A37-4183-4E26-92D9-6BCA3BB17272}" srcId="{01649D42-6B2C-4C15-A5CC-D4BADDC57A8A}" destId="{F9A8F26B-7573-46E9-A49C-7774A086A7F8}" srcOrd="1" destOrd="0" parTransId="{AD13981D-C730-476B-B708-D3DD883485FD}" sibTransId="{1F854534-D09F-4582-AED3-73C937BB4118}"/>
    <dgm:cxn modelId="{DC25B35B-CCC3-43B0-8432-652865F3138F}" srcId="{C04E10FD-D940-4119-A8BD-AC85628C07C8}" destId="{A0231165-54F8-4A6A-81A4-35C9C1993605}" srcOrd="1" destOrd="0" parTransId="{DB68E770-B505-475D-AE30-2B0D1BEC97C4}" sibTransId="{7595185E-AFA7-4051-9C96-2D972B258B63}"/>
    <dgm:cxn modelId="{89EEA061-FB74-4724-8B5E-139E2DD3A6BD}" srcId="{26764C2A-1869-4DDF-8EE5-728DBD4FE7C6}" destId="{80D5CFF0-834C-4139-BD7E-3BF040136DF8}" srcOrd="0" destOrd="0" parTransId="{0B8B2445-D343-4D34-BC4F-4F7C74F3ACB6}" sibTransId="{A25EBAA1-B994-471F-95BA-AE7AE8A55256}"/>
    <dgm:cxn modelId="{755C8042-83B7-447F-B91C-E7514ADC491D}" type="presOf" srcId="{26764C2A-1869-4DDF-8EE5-728DBD4FE7C6}" destId="{6BD8567B-63DB-438A-8D6D-4214660B3EE2}" srcOrd="0" destOrd="0" presId="urn:microsoft.com/office/officeart/2005/8/layout/vList5"/>
    <dgm:cxn modelId="{D73B5D46-E1A1-403F-86E2-AE3880C45634}" srcId="{80D5CFF0-834C-4139-BD7E-3BF040136DF8}" destId="{A5172FAE-C35C-480E-9149-1889F7E65068}" srcOrd="0" destOrd="0" parTransId="{CF696E41-F3DE-47B5-9238-5BCFF1615032}" sibTransId="{4C128D62-C929-453D-ADEA-5851A20D8154}"/>
    <dgm:cxn modelId="{DC385E54-8C9C-4635-856C-65C82A2A484F}" type="presOf" srcId="{01649D42-6B2C-4C15-A5CC-D4BADDC57A8A}" destId="{14087FA9-B573-4534-B07C-E6DB5CA11834}" srcOrd="0" destOrd="0" presId="urn:microsoft.com/office/officeart/2005/8/layout/vList5"/>
    <dgm:cxn modelId="{CDADB359-BA55-48F4-9756-FCF6644716B0}" type="presOf" srcId="{C04E10FD-D940-4119-A8BD-AC85628C07C8}" destId="{035AB7F4-BBBB-4B83-B054-D26EC54A8C25}" srcOrd="0" destOrd="0" presId="urn:microsoft.com/office/officeart/2005/8/layout/vList5"/>
    <dgm:cxn modelId="{FB08737F-F562-479B-8B26-2706311CD597}" type="presOf" srcId="{80D5CFF0-834C-4139-BD7E-3BF040136DF8}" destId="{BE4D11BC-6620-4A0B-A6DF-A09EF3AE183D}" srcOrd="0" destOrd="0" presId="urn:microsoft.com/office/officeart/2005/8/layout/vList5"/>
    <dgm:cxn modelId="{A039D59B-3E33-4148-9B16-37E041BA0D00}" type="presOf" srcId="{1D7F7056-317C-4C55-963C-07C2C520EC41}" destId="{5A754327-D52B-4356-AF8D-21A147DCDCF2}" srcOrd="0" destOrd="1" presId="urn:microsoft.com/office/officeart/2005/8/layout/vList5"/>
    <dgm:cxn modelId="{E1FE10B3-44BC-4CDC-9ACC-10BC0BEB1EA5}" type="presOf" srcId="{A0231165-54F8-4A6A-81A4-35C9C1993605}" destId="{4ECD1220-139B-4BBF-B9D4-5C2D6AEE435B}" srcOrd="0" destOrd="1" presId="urn:microsoft.com/office/officeart/2005/8/layout/vList5"/>
    <dgm:cxn modelId="{434E2BB3-8C3C-4088-A002-3B69C02EF01F}" srcId="{C04E10FD-D940-4119-A8BD-AC85628C07C8}" destId="{2D2DFBB2-BFBB-47AA-B099-596BC1D55658}" srcOrd="0" destOrd="0" parTransId="{E89F0566-D45E-4EFC-BFB2-8AF643974247}" sibTransId="{33065C81-E9F7-43D8-81A1-21D838C90952}"/>
    <dgm:cxn modelId="{089B40B8-AE26-4DED-B79C-5D215A333795}" srcId="{26764C2A-1869-4DDF-8EE5-728DBD4FE7C6}" destId="{01649D42-6B2C-4C15-A5CC-D4BADDC57A8A}" srcOrd="2" destOrd="0" parTransId="{ED3F8064-2644-425F-AC13-E5FC63BD0648}" sibTransId="{B0BF5224-A3C8-4E74-B1A8-536F6901E643}"/>
    <dgm:cxn modelId="{C82288D0-A712-4E84-A787-7C9F8F63F92C}" srcId="{80D5CFF0-834C-4139-BD7E-3BF040136DF8}" destId="{1D7F7056-317C-4C55-963C-07C2C520EC41}" srcOrd="1" destOrd="0" parTransId="{AA608FB6-BA6E-4032-A230-094FABC473F1}" sibTransId="{AF1EE5F3-A3E5-449D-B870-1943B4BC0D4E}"/>
    <dgm:cxn modelId="{70E39FD9-9210-4B8D-AA07-68DBD958AEA2}" type="presOf" srcId="{2D730DE2-FD46-42BA-B529-B4B235D0FA3D}" destId="{D1AF9473-9969-4302-B42E-6111033C6BC0}" srcOrd="0" destOrd="0" presId="urn:microsoft.com/office/officeart/2005/8/layout/vList5"/>
    <dgm:cxn modelId="{76922C69-E807-4538-ACBF-B586EDBE204A}" type="presParOf" srcId="{6BD8567B-63DB-438A-8D6D-4214660B3EE2}" destId="{E602F1BD-B028-4E81-AD58-A89A569671D6}" srcOrd="0" destOrd="0" presId="urn:microsoft.com/office/officeart/2005/8/layout/vList5"/>
    <dgm:cxn modelId="{CBA1D5DB-035B-408C-89FC-6DFB6E09BBDB}" type="presParOf" srcId="{E602F1BD-B028-4E81-AD58-A89A569671D6}" destId="{BE4D11BC-6620-4A0B-A6DF-A09EF3AE183D}" srcOrd="0" destOrd="0" presId="urn:microsoft.com/office/officeart/2005/8/layout/vList5"/>
    <dgm:cxn modelId="{D1DAEF31-EC0E-4A7F-88E6-AD1DADD6A9C2}" type="presParOf" srcId="{E602F1BD-B028-4E81-AD58-A89A569671D6}" destId="{5A754327-D52B-4356-AF8D-21A147DCDCF2}" srcOrd="1" destOrd="0" presId="urn:microsoft.com/office/officeart/2005/8/layout/vList5"/>
    <dgm:cxn modelId="{24B95F48-B210-4432-91B9-D32AEE14B3C2}" type="presParOf" srcId="{6BD8567B-63DB-438A-8D6D-4214660B3EE2}" destId="{912EE65E-B1F7-4783-9D8D-860A3CFEC5F4}" srcOrd="1" destOrd="0" presId="urn:microsoft.com/office/officeart/2005/8/layout/vList5"/>
    <dgm:cxn modelId="{25D1E2FC-807D-4168-A17C-0A9C263394A6}" type="presParOf" srcId="{6BD8567B-63DB-438A-8D6D-4214660B3EE2}" destId="{781F5DA1-EB3F-4B4E-9623-AC4369F38958}" srcOrd="2" destOrd="0" presId="urn:microsoft.com/office/officeart/2005/8/layout/vList5"/>
    <dgm:cxn modelId="{979C981E-C8E3-475A-AD4A-06D499528ABD}" type="presParOf" srcId="{781F5DA1-EB3F-4B4E-9623-AC4369F38958}" destId="{035AB7F4-BBBB-4B83-B054-D26EC54A8C25}" srcOrd="0" destOrd="0" presId="urn:microsoft.com/office/officeart/2005/8/layout/vList5"/>
    <dgm:cxn modelId="{2010B56D-5FF7-4FF1-8E83-B8699E0BE1FD}" type="presParOf" srcId="{781F5DA1-EB3F-4B4E-9623-AC4369F38958}" destId="{4ECD1220-139B-4BBF-B9D4-5C2D6AEE435B}" srcOrd="1" destOrd="0" presId="urn:microsoft.com/office/officeart/2005/8/layout/vList5"/>
    <dgm:cxn modelId="{723483CD-B032-472C-864B-25065D2D2A2C}" type="presParOf" srcId="{6BD8567B-63DB-438A-8D6D-4214660B3EE2}" destId="{33BC4648-9D32-483D-9443-E2F0A47BBC9C}" srcOrd="3" destOrd="0" presId="urn:microsoft.com/office/officeart/2005/8/layout/vList5"/>
    <dgm:cxn modelId="{7D44E092-CE7A-46ED-A21A-04B001D2B903}" type="presParOf" srcId="{6BD8567B-63DB-438A-8D6D-4214660B3EE2}" destId="{C4B6BF5B-BB89-4BFF-8A0F-A07642951986}" srcOrd="4" destOrd="0" presId="urn:microsoft.com/office/officeart/2005/8/layout/vList5"/>
    <dgm:cxn modelId="{712652AD-A030-4F60-B24A-10C50D6E5846}" type="presParOf" srcId="{C4B6BF5B-BB89-4BFF-8A0F-A07642951986}" destId="{14087FA9-B573-4534-B07C-E6DB5CA11834}" srcOrd="0" destOrd="0" presId="urn:microsoft.com/office/officeart/2005/8/layout/vList5"/>
    <dgm:cxn modelId="{63B381E5-7759-4E24-93A3-00D3C6A64EDE}" type="presParOf" srcId="{C4B6BF5B-BB89-4BFF-8A0F-A07642951986}" destId="{D1AF9473-9969-4302-B42E-6111033C6BC0}"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6764C2A-1869-4DDF-8EE5-728DBD4FE7C6}" type="doc">
      <dgm:prSet loTypeId="urn:microsoft.com/office/officeart/2005/8/layout/vList5" loCatId="list" qsTypeId="urn:microsoft.com/office/officeart/2005/8/quickstyle/simple1" qsCatId="simple" csTypeId="urn:microsoft.com/office/officeart/2005/8/colors/colorful2" csCatId="colorful" phldr="1"/>
      <dgm:spPr/>
      <dgm:t>
        <a:bodyPr/>
        <a:lstStyle/>
        <a:p>
          <a:endParaRPr lang="en-US"/>
        </a:p>
      </dgm:t>
    </dgm:pt>
    <dgm:pt modelId="{5E92E509-4752-4B54-991A-7A38C6BE779D}">
      <dgm:prSet phldrT="[Text]"/>
      <dgm:spPr/>
      <dgm:t>
        <a:bodyPr/>
        <a:lstStyle/>
        <a:p>
          <a:r>
            <a:rPr lang="en-US" dirty="0"/>
            <a:t>Application Deadline</a:t>
          </a:r>
        </a:p>
      </dgm:t>
    </dgm:pt>
    <dgm:pt modelId="{D1A4D555-3929-44A4-B9BB-C24521F3FB3B}" type="parTrans" cxnId="{BAE1DCCB-53F1-42E2-89BC-AA51DD661EAD}">
      <dgm:prSet/>
      <dgm:spPr/>
      <dgm:t>
        <a:bodyPr/>
        <a:lstStyle/>
        <a:p>
          <a:endParaRPr lang="en-US"/>
        </a:p>
      </dgm:t>
    </dgm:pt>
    <dgm:pt modelId="{BADA5767-BE3D-4E5A-BC38-209CCAA38095}" type="sibTrans" cxnId="{BAE1DCCB-53F1-42E2-89BC-AA51DD661EAD}">
      <dgm:prSet/>
      <dgm:spPr/>
      <dgm:t>
        <a:bodyPr/>
        <a:lstStyle/>
        <a:p>
          <a:endParaRPr lang="en-US"/>
        </a:p>
      </dgm:t>
    </dgm:pt>
    <dgm:pt modelId="{3F8FBB54-61E3-4B40-B4B1-27C0664E23AF}">
      <dgm:prSet phldrT="[Text]" custT="1"/>
      <dgm:spPr/>
      <dgm:t>
        <a:bodyPr/>
        <a:lstStyle/>
        <a:p>
          <a:pPr rtl="0">
            <a:buNone/>
          </a:pPr>
          <a:r>
            <a:rPr lang="en-US" sz="1800" b="1" dirty="0">
              <a:latin typeface="Times New Roman"/>
            </a:rPr>
            <a:t>January 14,  2022</a:t>
          </a:r>
          <a:endParaRPr lang="en-US" sz="1800" dirty="0"/>
        </a:p>
      </dgm:t>
    </dgm:pt>
    <dgm:pt modelId="{132A03F1-4972-430C-8C9A-CCA07B39F416}" type="parTrans" cxnId="{7064ADFE-EF47-4F18-AE13-EDF26C59335C}">
      <dgm:prSet/>
      <dgm:spPr/>
      <dgm:t>
        <a:bodyPr/>
        <a:lstStyle/>
        <a:p>
          <a:endParaRPr lang="en-US"/>
        </a:p>
      </dgm:t>
    </dgm:pt>
    <dgm:pt modelId="{35A7FDF1-221C-4072-8401-2AE2DE98DF57}" type="sibTrans" cxnId="{7064ADFE-EF47-4F18-AE13-EDF26C59335C}">
      <dgm:prSet/>
      <dgm:spPr/>
      <dgm:t>
        <a:bodyPr/>
        <a:lstStyle/>
        <a:p>
          <a:endParaRPr lang="en-US"/>
        </a:p>
      </dgm:t>
    </dgm:pt>
    <dgm:pt modelId="{C6E7D516-1C71-462F-80B7-B0AE13AE2E97}">
      <dgm:prSet phldrT="[Text]"/>
      <dgm:spPr/>
      <dgm:t>
        <a:bodyPr/>
        <a:lstStyle/>
        <a:p>
          <a:r>
            <a:rPr lang="en-US" dirty="0"/>
            <a:t>Anticipated Notice of Awards</a:t>
          </a:r>
        </a:p>
      </dgm:t>
    </dgm:pt>
    <dgm:pt modelId="{3EC4849D-606E-4B00-81C3-5B870A30B296}" type="parTrans" cxnId="{3E62814F-D3F0-4719-AF80-BAE3AE1C98BF}">
      <dgm:prSet/>
      <dgm:spPr/>
      <dgm:t>
        <a:bodyPr/>
        <a:lstStyle/>
        <a:p>
          <a:endParaRPr lang="en-US"/>
        </a:p>
      </dgm:t>
    </dgm:pt>
    <dgm:pt modelId="{C983A0C0-8C1A-4FD2-8EBE-4F207FEB9BE7}" type="sibTrans" cxnId="{3E62814F-D3F0-4719-AF80-BAE3AE1C98BF}">
      <dgm:prSet/>
      <dgm:spPr/>
      <dgm:t>
        <a:bodyPr/>
        <a:lstStyle/>
        <a:p>
          <a:endParaRPr lang="en-US"/>
        </a:p>
      </dgm:t>
    </dgm:pt>
    <dgm:pt modelId="{D2CE1672-3311-41D9-80BB-B6F3DC3C3315}">
      <dgm:prSet phldrT="[Text]" custT="1"/>
      <dgm:spPr/>
      <dgm:t>
        <a:bodyPr/>
        <a:lstStyle/>
        <a:p>
          <a:pPr>
            <a:buNone/>
          </a:pPr>
          <a:r>
            <a:rPr lang="en-US" sz="1800" b="1" dirty="0"/>
            <a:t>April </a:t>
          </a:r>
          <a:r>
            <a:rPr lang="en-US" sz="1800" b="1" dirty="0">
              <a:latin typeface="Times New Roman"/>
            </a:rPr>
            <a:t>2022</a:t>
          </a:r>
          <a:endParaRPr lang="en-US" sz="1800" b="1" dirty="0"/>
        </a:p>
      </dgm:t>
    </dgm:pt>
    <dgm:pt modelId="{9C7A89DD-F295-433B-A28C-E35F5E8BE5E6}" type="parTrans" cxnId="{E6BE7142-F6B7-485B-B49B-5602DEE5233D}">
      <dgm:prSet/>
      <dgm:spPr/>
      <dgm:t>
        <a:bodyPr/>
        <a:lstStyle/>
        <a:p>
          <a:endParaRPr lang="en-US"/>
        </a:p>
      </dgm:t>
    </dgm:pt>
    <dgm:pt modelId="{8624D3DC-00B9-4114-A0C8-0C61678F4D28}" type="sibTrans" cxnId="{E6BE7142-F6B7-485B-B49B-5602DEE5233D}">
      <dgm:prSet/>
      <dgm:spPr/>
      <dgm:t>
        <a:bodyPr/>
        <a:lstStyle/>
        <a:p>
          <a:endParaRPr lang="en-US"/>
        </a:p>
      </dgm:t>
    </dgm:pt>
    <dgm:pt modelId="{49040C5A-0090-494B-A3D8-0FC739E4B6A2}">
      <dgm:prSet phldrT="[Text]" custT="1"/>
      <dgm:spPr/>
      <dgm:t>
        <a:bodyPr/>
        <a:lstStyle/>
        <a:p>
          <a:pPr>
            <a:buNone/>
          </a:pPr>
          <a:r>
            <a:rPr lang="en-US" sz="1800" dirty="0"/>
            <a:t>Maximum Award</a:t>
          </a:r>
        </a:p>
      </dgm:t>
    </dgm:pt>
    <dgm:pt modelId="{4A7965FE-4642-45FE-AFFD-8D28DB7ED343}" type="parTrans" cxnId="{9B271FA6-9B27-46D5-A44E-7E76A0A4997A}">
      <dgm:prSet/>
      <dgm:spPr/>
      <dgm:t>
        <a:bodyPr/>
        <a:lstStyle/>
        <a:p>
          <a:endParaRPr lang="en-US"/>
        </a:p>
      </dgm:t>
    </dgm:pt>
    <dgm:pt modelId="{C994A2EC-5E8D-4E23-9045-223D22CF112F}" type="sibTrans" cxnId="{9B271FA6-9B27-46D5-A44E-7E76A0A4997A}">
      <dgm:prSet/>
      <dgm:spPr/>
      <dgm:t>
        <a:bodyPr/>
        <a:lstStyle/>
        <a:p>
          <a:endParaRPr lang="en-US"/>
        </a:p>
      </dgm:t>
    </dgm:pt>
    <dgm:pt modelId="{5D756EF9-92F7-442E-9AFB-A05EA8D8ABE6}">
      <dgm:prSet phldrT="[Text]" custT="1"/>
      <dgm:spPr/>
      <dgm:t>
        <a:bodyPr/>
        <a:lstStyle/>
        <a:p>
          <a:pPr>
            <a:buNone/>
          </a:pPr>
          <a:r>
            <a:rPr lang="en-US" sz="1800" b="1" dirty="0"/>
            <a:t>$150,000</a:t>
          </a:r>
        </a:p>
      </dgm:t>
    </dgm:pt>
    <dgm:pt modelId="{48A1FFC9-3E48-406E-81DA-3AB6471BA845}" type="parTrans" cxnId="{1855822E-E72F-40E2-9A4C-2C13BB0C6294}">
      <dgm:prSet/>
      <dgm:spPr/>
      <dgm:t>
        <a:bodyPr/>
        <a:lstStyle/>
        <a:p>
          <a:endParaRPr lang="en-US"/>
        </a:p>
      </dgm:t>
    </dgm:pt>
    <dgm:pt modelId="{C8BA838D-FA05-4D97-B5B4-55D0A9E65D6B}" type="sibTrans" cxnId="{1855822E-E72F-40E2-9A4C-2C13BB0C6294}">
      <dgm:prSet/>
      <dgm:spPr/>
      <dgm:t>
        <a:bodyPr/>
        <a:lstStyle/>
        <a:p>
          <a:endParaRPr lang="en-US"/>
        </a:p>
      </dgm:t>
    </dgm:pt>
    <dgm:pt modelId="{6BD8567B-63DB-438A-8D6D-4214660B3EE2}" type="pres">
      <dgm:prSet presAssocID="{26764C2A-1869-4DDF-8EE5-728DBD4FE7C6}" presName="Name0" presStyleCnt="0">
        <dgm:presLayoutVars>
          <dgm:dir/>
          <dgm:animLvl val="lvl"/>
          <dgm:resizeHandles val="exact"/>
        </dgm:presLayoutVars>
      </dgm:prSet>
      <dgm:spPr/>
    </dgm:pt>
    <dgm:pt modelId="{F079A820-D45A-4A20-A3E8-149E3BE5D60D}" type="pres">
      <dgm:prSet presAssocID="{5E92E509-4752-4B54-991A-7A38C6BE779D}" presName="linNode" presStyleCnt="0"/>
      <dgm:spPr/>
    </dgm:pt>
    <dgm:pt modelId="{6079DFB4-6B68-4C6E-B812-F8197626CD95}" type="pres">
      <dgm:prSet presAssocID="{5E92E509-4752-4B54-991A-7A38C6BE779D}" presName="parentText" presStyleLbl="node1" presStyleIdx="0" presStyleCnt="3">
        <dgm:presLayoutVars>
          <dgm:chMax val="1"/>
          <dgm:bulletEnabled val="1"/>
        </dgm:presLayoutVars>
      </dgm:prSet>
      <dgm:spPr/>
    </dgm:pt>
    <dgm:pt modelId="{8262E971-7705-4286-AFB0-EC0381D01A57}" type="pres">
      <dgm:prSet presAssocID="{5E92E509-4752-4B54-991A-7A38C6BE779D}" presName="descendantText" presStyleLbl="alignAccFollowNode1" presStyleIdx="0" presStyleCnt="3" custLinFactNeighborY="0">
        <dgm:presLayoutVars>
          <dgm:bulletEnabled val="1"/>
        </dgm:presLayoutVars>
      </dgm:prSet>
      <dgm:spPr/>
    </dgm:pt>
    <dgm:pt modelId="{528F733B-3177-4E7D-88DE-A961FCF7714C}" type="pres">
      <dgm:prSet presAssocID="{BADA5767-BE3D-4E5A-BC38-209CCAA38095}" presName="sp" presStyleCnt="0"/>
      <dgm:spPr/>
    </dgm:pt>
    <dgm:pt modelId="{D04EECB3-B7C2-4868-AF3A-FDC947FF7A84}" type="pres">
      <dgm:prSet presAssocID="{C6E7D516-1C71-462F-80B7-B0AE13AE2E97}" presName="linNode" presStyleCnt="0"/>
      <dgm:spPr/>
    </dgm:pt>
    <dgm:pt modelId="{1F7142C9-1E63-48B2-9A5A-08D1BE1838E5}" type="pres">
      <dgm:prSet presAssocID="{C6E7D516-1C71-462F-80B7-B0AE13AE2E97}" presName="parentText" presStyleLbl="node1" presStyleIdx="1" presStyleCnt="3">
        <dgm:presLayoutVars>
          <dgm:chMax val="1"/>
          <dgm:bulletEnabled val="1"/>
        </dgm:presLayoutVars>
      </dgm:prSet>
      <dgm:spPr/>
    </dgm:pt>
    <dgm:pt modelId="{20981BA5-A916-440E-95FC-B7245778F783}" type="pres">
      <dgm:prSet presAssocID="{C6E7D516-1C71-462F-80B7-B0AE13AE2E97}" presName="descendantText" presStyleLbl="alignAccFollowNode1" presStyleIdx="1" presStyleCnt="3" custLinFactNeighborY="0">
        <dgm:presLayoutVars>
          <dgm:bulletEnabled val="1"/>
        </dgm:presLayoutVars>
      </dgm:prSet>
      <dgm:spPr/>
    </dgm:pt>
    <dgm:pt modelId="{D28608BC-8400-4C46-9134-6C6604D0782D}" type="pres">
      <dgm:prSet presAssocID="{C983A0C0-8C1A-4FD2-8EBE-4F207FEB9BE7}" presName="sp" presStyleCnt="0"/>
      <dgm:spPr/>
    </dgm:pt>
    <dgm:pt modelId="{767292B3-336E-4171-AE94-79AE85E58A52}" type="pres">
      <dgm:prSet presAssocID="{49040C5A-0090-494B-A3D8-0FC739E4B6A2}" presName="linNode" presStyleCnt="0"/>
      <dgm:spPr/>
    </dgm:pt>
    <dgm:pt modelId="{303A2331-F39B-408B-98C7-8920B4FC5E8A}" type="pres">
      <dgm:prSet presAssocID="{49040C5A-0090-494B-A3D8-0FC739E4B6A2}" presName="parentText" presStyleLbl="node1" presStyleIdx="2" presStyleCnt="3">
        <dgm:presLayoutVars>
          <dgm:chMax val="1"/>
          <dgm:bulletEnabled val="1"/>
        </dgm:presLayoutVars>
      </dgm:prSet>
      <dgm:spPr/>
    </dgm:pt>
    <dgm:pt modelId="{0B851AC1-B0B2-4E51-9014-E48DACE4CB1C}" type="pres">
      <dgm:prSet presAssocID="{49040C5A-0090-494B-A3D8-0FC739E4B6A2}" presName="descendantText" presStyleLbl="alignAccFollowNode1" presStyleIdx="2" presStyleCnt="3">
        <dgm:presLayoutVars>
          <dgm:bulletEnabled val="1"/>
        </dgm:presLayoutVars>
      </dgm:prSet>
      <dgm:spPr/>
    </dgm:pt>
  </dgm:ptLst>
  <dgm:cxnLst>
    <dgm:cxn modelId="{FA911017-69E8-42F3-A657-B7A6923280B2}" type="presOf" srcId="{5D756EF9-92F7-442E-9AFB-A05EA8D8ABE6}" destId="{0B851AC1-B0B2-4E51-9014-E48DACE4CB1C}" srcOrd="0" destOrd="0" presId="urn:microsoft.com/office/officeart/2005/8/layout/vList5"/>
    <dgm:cxn modelId="{1855822E-E72F-40E2-9A4C-2C13BB0C6294}" srcId="{49040C5A-0090-494B-A3D8-0FC739E4B6A2}" destId="{5D756EF9-92F7-442E-9AFB-A05EA8D8ABE6}" srcOrd="0" destOrd="0" parTransId="{48A1FFC9-3E48-406E-81DA-3AB6471BA845}" sibTransId="{C8BA838D-FA05-4D97-B5B4-55D0A9E65D6B}"/>
    <dgm:cxn modelId="{E6BE7142-F6B7-485B-B49B-5602DEE5233D}" srcId="{C6E7D516-1C71-462F-80B7-B0AE13AE2E97}" destId="{D2CE1672-3311-41D9-80BB-B6F3DC3C3315}" srcOrd="0" destOrd="0" parTransId="{9C7A89DD-F295-433B-A28C-E35F5E8BE5E6}" sibTransId="{8624D3DC-00B9-4114-A0C8-0C61678F4D28}"/>
    <dgm:cxn modelId="{755C8042-83B7-447F-B91C-E7514ADC491D}" type="presOf" srcId="{26764C2A-1869-4DDF-8EE5-728DBD4FE7C6}" destId="{6BD8567B-63DB-438A-8D6D-4214660B3EE2}" srcOrd="0" destOrd="0" presId="urn:microsoft.com/office/officeart/2005/8/layout/vList5"/>
    <dgm:cxn modelId="{8F6CFA47-8BE6-411B-A1C4-3E6D13A82F33}" type="presOf" srcId="{3F8FBB54-61E3-4B40-B4B1-27C0664E23AF}" destId="{8262E971-7705-4286-AFB0-EC0381D01A57}" srcOrd="0" destOrd="0" presId="urn:microsoft.com/office/officeart/2005/8/layout/vList5"/>
    <dgm:cxn modelId="{FF17B968-CA30-4ADA-99DC-C5BAB3990F95}" type="presOf" srcId="{49040C5A-0090-494B-A3D8-0FC739E4B6A2}" destId="{303A2331-F39B-408B-98C7-8920B4FC5E8A}" srcOrd="0" destOrd="0" presId="urn:microsoft.com/office/officeart/2005/8/layout/vList5"/>
    <dgm:cxn modelId="{F2F1FF4D-02E7-4716-8F75-E8D6429F19B4}" type="presOf" srcId="{C6E7D516-1C71-462F-80B7-B0AE13AE2E97}" destId="{1F7142C9-1E63-48B2-9A5A-08D1BE1838E5}" srcOrd="0" destOrd="0" presId="urn:microsoft.com/office/officeart/2005/8/layout/vList5"/>
    <dgm:cxn modelId="{3E62814F-D3F0-4719-AF80-BAE3AE1C98BF}" srcId="{26764C2A-1869-4DDF-8EE5-728DBD4FE7C6}" destId="{C6E7D516-1C71-462F-80B7-B0AE13AE2E97}" srcOrd="1" destOrd="0" parTransId="{3EC4849D-606E-4B00-81C3-5B870A30B296}" sibTransId="{C983A0C0-8C1A-4FD2-8EBE-4F207FEB9BE7}"/>
    <dgm:cxn modelId="{AA5EC87B-AE3A-4F4B-B374-971940422F83}" type="presOf" srcId="{D2CE1672-3311-41D9-80BB-B6F3DC3C3315}" destId="{20981BA5-A916-440E-95FC-B7245778F783}" srcOrd="0" destOrd="0" presId="urn:microsoft.com/office/officeart/2005/8/layout/vList5"/>
    <dgm:cxn modelId="{4F5DFB9F-7219-4D7E-82F4-EC257E200691}" type="presOf" srcId="{5E92E509-4752-4B54-991A-7A38C6BE779D}" destId="{6079DFB4-6B68-4C6E-B812-F8197626CD95}" srcOrd="0" destOrd="0" presId="urn:microsoft.com/office/officeart/2005/8/layout/vList5"/>
    <dgm:cxn modelId="{9B271FA6-9B27-46D5-A44E-7E76A0A4997A}" srcId="{26764C2A-1869-4DDF-8EE5-728DBD4FE7C6}" destId="{49040C5A-0090-494B-A3D8-0FC739E4B6A2}" srcOrd="2" destOrd="0" parTransId="{4A7965FE-4642-45FE-AFFD-8D28DB7ED343}" sibTransId="{C994A2EC-5E8D-4E23-9045-223D22CF112F}"/>
    <dgm:cxn modelId="{BAE1DCCB-53F1-42E2-89BC-AA51DD661EAD}" srcId="{26764C2A-1869-4DDF-8EE5-728DBD4FE7C6}" destId="{5E92E509-4752-4B54-991A-7A38C6BE779D}" srcOrd="0" destOrd="0" parTransId="{D1A4D555-3929-44A4-B9BB-C24521F3FB3B}" sibTransId="{BADA5767-BE3D-4E5A-BC38-209CCAA38095}"/>
    <dgm:cxn modelId="{7064ADFE-EF47-4F18-AE13-EDF26C59335C}" srcId="{5E92E509-4752-4B54-991A-7A38C6BE779D}" destId="{3F8FBB54-61E3-4B40-B4B1-27C0664E23AF}" srcOrd="0" destOrd="0" parTransId="{132A03F1-4972-430C-8C9A-CCA07B39F416}" sibTransId="{35A7FDF1-221C-4072-8401-2AE2DE98DF57}"/>
    <dgm:cxn modelId="{AE4AB19E-4923-48BA-9206-35060FA2DA62}" type="presParOf" srcId="{6BD8567B-63DB-438A-8D6D-4214660B3EE2}" destId="{F079A820-D45A-4A20-A3E8-149E3BE5D60D}" srcOrd="0" destOrd="0" presId="urn:microsoft.com/office/officeart/2005/8/layout/vList5"/>
    <dgm:cxn modelId="{C6FBB3B9-A290-4184-B8DE-2E4E350CA709}" type="presParOf" srcId="{F079A820-D45A-4A20-A3E8-149E3BE5D60D}" destId="{6079DFB4-6B68-4C6E-B812-F8197626CD95}" srcOrd="0" destOrd="0" presId="urn:microsoft.com/office/officeart/2005/8/layout/vList5"/>
    <dgm:cxn modelId="{EDD2BE69-C82C-43C4-BFF5-3F60C6B72B8B}" type="presParOf" srcId="{F079A820-D45A-4A20-A3E8-149E3BE5D60D}" destId="{8262E971-7705-4286-AFB0-EC0381D01A57}" srcOrd="1" destOrd="0" presId="urn:microsoft.com/office/officeart/2005/8/layout/vList5"/>
    <dgm:cxn modelId="{C698D17E-1E69-496B-8C03-9A21897A3DC6}" type="presParOf" srcId="{6BD8567B-63DB-438A-8D6D-4214660B3EE2}" destId="{528F733B-3177-4E7D-88DE-A961FCF7714C}" srcOrd="1" destOrd="0" presId="urn:microsoft.com/office/officeart/2005/8/layout/vList5"/>
    <dgm:cxn modelId="{2DD7A6AA-23DD-4DD8-A503-F56FE23A1D6E}" type="presParOf" srcId="{6BD8567B-63DB-438A-8D6D-4214660B3EE2}" destId="{D04EECB3-B7C2-4868-AF3A-FDC947FF7A84}" srcOrd="2" destOrd="0" presId="urn:microsoft.com/office/officeart/2005/8/layout/vList5"/>
    <dgm:cxn modelId="{EAC03FDF-5EAB-4885-9A12-51ED23CA16CE}" type="presParOf" srcId="{D04EECB3-B7C2-4868-AF3A-FDC947FF7A84}" destId="{1F7142C9-1E63-48B2-9A5A-08D1BE1838E5}" srcOrd="0" destOrd="0" presId="urn:microsoft.com/office/officeart/2005/8/layout/vList5"/>
    <dgm:cxn modelId="{4B0B17D6-2307-4818-9D60-DC38794B3E12}" type="presParOf" srcId="{D04EECB3-B7C2-4868-AF3A-FDC947FF7A84}" destId="{20981BA5-A916-440E-95FC-B7245778F783}" srcOrd="1" destOrd="0" presId="urn:microsoft.com/office/officeart/2005/8/layout/vList5"/>
    <dgm:cxn modelId="{3539965C-F225-4D39-86B2-82D7081C879A}" type="presParOf" srcId="{6BD8567B-63DB-438A-8D6D-4214660B3EE2}" destId="{D28608BC-8400-4C46-9134-6C6604D0782D}" srcOrd="3" destOrd="0" presId="urn:microsoft.com/office/officeart/2005/8/layout/vList5"/>
    <dgm:cxn modelId="{F6F55CB5-5D7C-4B68-B920-E10EA53076CF}" type="presParOf" srcId="{6BD8567B-63DB-438A-8D6D-4214660B3EE2}" destId="{767292B3-336E-4171-AE94-79AE85E58A52}" srcOrd="4" destOrd="0" presId="urn:microsoft.com/office/officeart/2005/8/layout/vList5"/>
    <dgm:cxn modelId="{A3D0A6E0-D691-407E-A6D5-22490A694561}" type="presParOf" srcId="{767292B3-336E-4171-AE94-79AE85E58A52}" destId="{303A2331-F39B-408B-98C7-8920B4FC5E8A}" srcOrd="0" destOrd="0" presId="urn:microsoft.com/office/officeart/2005/8/layout/vList5"/>
    <dgm:cxn modelId="{9C21F396-1CBB-4FB2-851C-1A0519454B1D}" type="presParOf" srcId="{767292B3-336E-4171-AE94-79AE85E58A52}" destId="{0B851AC1-B0B2-4E51-9014-E48DACE4CB1C}" srcOrd="1" destOrd="0" presId="urn:microsoft.com/office/officeart/2005/8/layout/vList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405C9D5-D2E9-4AA4-96E9-E6EEF5B723E9}" type="doc">
      <dgm:prSet loTypeId="urn:microsoft.com/office/officeart/2005/8/layout/chevron2" loCatId="list" qsTypeId="urn:microsoft.com/office/officeart/2005/8/quickstyle/simple1" qsCatId="simple" csTypeId="urn:microsoft.com/office/officeart/2005/8/colors/accent3_3" csCatId="accent3" phldr="1"/>
      <dgm:spPr/>
      <dgm:t>
        <a:bodyPr/>
        <a:lstStyle/>
        <a:p>
          <a:endParaRPr lang="en-US"/>
        </a:p>
      </dgm:t>
    </dgm:pt>
    <dgm:pt modelId="{286445D2-ABBB-4B69-841F-8313B638FD49}">
      <dgm:prSet phldrT="[Text]"/>
      <dgm:spPr/>
      <dgm:t>
        <a:bodyPr/>
        <a:lstStyle/>
        <a:p>
          <a:r>
            <a:rPr lang="en-US" dirty="0">
              <a:latin typeface="Calibri"/>
              <a:cs typeface="Calibri"/>
            </a:rPr>
            <a:t>Request Unique Application Link</a:t>
          </a:r>
        </a:p>
      </dgm:t>
    </dgm:pt>
    <dgm:pt modelId="{3482C236-E50B-49AB-B865-82E6F466AE4D}" type="parTrans" cxnId="{C2F54D86-5437-4994-A421-C2E5DCFA391F}">
      <dgm:prSet/>
      <dgm:spPr/>
      <dgm:t>
        <a:bodyPr/>
        <a:lstStyle/>
        <a:p>
          <a:endParaRPr lang="en-US"/>
        </a:p>
      </dgm:t>
    </dgm:pt>
    <dgm:pt modelId="{D92F7B95-2D08-4F3A-8C6D-298A3DE4363E}" type="sibTrans" cxnId="{C2F54D86-5437-4994-A421-C2E5DCFA391F}">
      <dgm:prSet/>
      <dgm:spPr/>
      <dgm:t>
        <a:bodyPr/>
        <a:lstStyle/>
        <a:p>
          <a:endParaRPr lang="en-US"/>
        </a:p>
      </dgm:t>
    </dgm:pt>
    <dgm:pt modelId="{149834D6-CF19-466B-BDBD-43D5F39B0249}">
      <dgm:prSet phldrT="[Text]"/>
      <dgm:spPr/>
      <dgm:t>
        <a:bodyPr/>
        <a:lstStyle/>
        <a:p>
          <a:pPr rtl="0"/>
          <a:r>
            <a:rPr lang="en-US" dirty="0">
              <a:latin typeface="Calibri"/>
              <a:cs typeface="Calibri"/>
            </a:rPr>
            <a:t>Submit your organization name and contact information by January 13, 2022. </a:t>
          </a:r>
        </a:p>
      </dgm:t>
    </dgm:pt>
    <dgm:pt modelId="{415EECAB-92FF-49BA-BD79-93E23D455AC5}" type="parTrans" cxnId="{F194D85C-AEF9-4C66-AB7E-0E233F6D7D86}">
      <dgm:prSet/>
      <dgm:spPr/>
      <dgm:t>
        <a:bodyPr/>
        <a:lstStyle/>
        <a:p>
          <a:endParaRPr lang="en-US"/>
        </a:p>
      </dgm:t>
    </dgm:pt>
    <dgm:pt modelId="{14C074EF-86FA-485C-BBDF-73A77F62F692}" type="sibTrans" cxnId="{F194D85C-AEF9-4C66-AB7E-0E233F6D7D86}">
      <dgm:prSet/>
      <dgm:spPr/>
      <dgm:t>
        <a:bodyPr/>
        <a:lstStyle/>
        <a:p>
          <a:endParaRPr lang="en-US"/>
        </a:p>
      </dgm:t>
    </dgm:pt>
    <dgm:pt modelId="{02669A00-C00E-4B7D-BB62-BF70E70B6A2B}">
      <dgm:prSet phldrT="[Text]" phldr="0"/>
      <dgm:spPr/>
      <dgm:t>
        <a:bodyPr/>
        <a:lstStyle/>
        <a:p>
          <a:r>
            <a:rPr lang="en-US" dirty="0">
              <a:latin typeface="Calibri"/>
              <a:cs typeface="Calibri"/>
              <a:hlinkClick xmlns:r="http://schemas.openxmlformats.org/officeDocument/2006/relationships" r:id="rId1"/>
            </a:rPr>
            <a:t>https://ncruralhealth.az1.qualtrics.com/jfe/form/SV_b3dUODMYHn7MRud</a:t>
          </a:r>
          <a:endParaRPr lang="en-US" dirty="0">
            <a:latin typeface="Calibri"/>
            <a:cs typeface="Calibri"/>
          </a:endParaRPr>
        </a:p>
      </dgm:t>
    </dgm:pt>
    <dgm:pt modelId="{15E22C94-5D97-478F-BF5E-205EE30397ED}" type="parTrans" cxnId="{D27AB475-C0AB-4A91-AE74-E5A5D5E8D9A5}">
      <dgm:prSet/>
      <dgm:spPr/>
      <dgm:t>
        <a:bodyPr/>
        <a:lstStyle/>
        <a:p>
          <a:endParaRPr lang="en-US"/>
        </a:p>
      </dgm:t>
    </dgm:pt>
    <dgm:pt modelId="{1994FBAE-D43E-48CD-83F1-2BC60496F833}" type="sibTrans" cxnId="{D27AB475-C0AB-4A91-AE74-E5A5D5E8D9A5}">
      <dgm:prSet/>
      <dgm:spPr/>
      <dgm:t>
        <a:bodyPr/>
        <a:lstStyle/>
        <a:p>
          <a:endParaRPr lang="en-US"/>
        </a:p>
      </dgm:t>
    </dgm:pt>
    <dgm:pt modelId="{256BC081-15ED-4591-8272-4689B98B6EB8}">
      <dgm:prSet phldrT="[Text]"/>
      <dgm:spPr/>
      <dgm:t>
        <a:bodyPr/>
        <a:lstStyle/>
        <a:p>
          <a:r>
            <a:rPr lang="en-US" dirty="0">
              <a:latin typeface="Calibri"/>
              <a:cs typeface="Calibri"/>
            </a:rPr>
            <a:t>Application Deadline</a:t>
          </a:r>
        </a:p>
      </dgm:t>
    </dgm:pt>
    <dgm:pt modelId="{66418C8D-51A4-4B91-B00A-2914823014CE}" type="parTrans" cxnId="{3572D1B7-6ACF-47AD-899C-AF989504A205}">
      <dgm:prSet/>
      <dgm:spPr/>
      <dgm:t>
        <a:bodyPr/>
        <a:lstStyle/>
        <a:p>
          <a:endParaRPr lang="en-US"/>
        </a:p>
      </dgm:t>
    </dgm:pt>
    <dgm:pt modelId="{1827B2C7-B36F-487C-95F1-875F773A1F97}" type="sibTrans" cxnId="{3572D1B7-6ACF-47AD-899C-AF989504A205}">
      <dgm:prSet/>
      <dgm:spPr/>
      <dgm:t>
        <a:bodyPr/>
        <a:lstStyle/>
        <a:p>
          <a:endParaRPr lang="en-US"/>
        </a:p>
      </dgm:t>
    </dgm:pt>
    <dgm:pt modelId="{EFBB5F63-5131-4B34-A990-234ABD5F61D6}">
      <dgm:prSet phldrT="[Text]"/>
      <dgm:spPr/>
      <dgm:t>
        <a:bodyPr/>
        <a:lstStyle/>
        <a:p>
          <a:pPr rtl="0"/>
          <a:r>
            <a:rPr lang="en-US" dirty="0">
              <a:latin typeface="Calibri"/>
              <a:cs typeface="Calibri"/>
            </a:rPr>
            <a:t>Submit application electronically using the link unique to your email address and organization </a:t>
          </a:r>
          <a:r>
            <a:rPr lang="en-US" b="1" dirty="0">
              <a:solidFill>
                <a:srgbClr val="FF0000"/>
              </a:solidFill>
              <a:latin typeface="Calibri"/>
              <a:cs typeface="Calibri"/>
            </a:rPr>
            <a:t>by 11:59 p.m. on January 14, 2022</a:t>
          </a:r>
          <a:r>
            <a:rPr lang="en-US" dirty="0">
              <a:solidFill>
                <a:srgbClr val="FF0000"/>
              </a:solidFill>
              <a:latin typeface="Calibri"/>
              <a:cs typeface="Calibri"/>
            </a:rPr>
            <a:t>.</a:t>
          </a:r>
        </a:p>
      </dgm:t>
    </dgm:pt>
    <dgm:pt modelId="{EA9761D3-48EC-46A2-AAE1-BBE714695DAA}" type="parTrans" cxnId="{77D163EA-D83F-4E69-A12A-E514C0709B4E}">
      <dgm:prSet/>
      <dgm:spPr/>
      <dgm:t>
        <a:bodyPr/>
        <a:lstStyle/>
        <a:p>
          <a:endParaRPr lang="en-US"/>
        </a:p>
      </dgm:t>
    </dgm:pt>
    <dgm:pt modelId="{8B8E3970-01C7-4F95-A99A-A8BBB9C39000}" type="sibTrans" cxnId="{77D163EA-D83F-4E69-A12A-E514C0709B4E}">
      <dgm:prSet/>
      <dgm:spPr/>
      <dgm:t>
        <a:bodyPr/>
        <a:lstStyle/>
        <a:p>
          <a:endParaRPr lang="en-US"/>
        </a:p>
      </dgm:t>
    </dgm:pt>
    <dgm:pt modelId="{59C0A1F5-ABC5-45BA-9FC5-C928AA76DE70}">
      <dgm:prSet phldr="0"/>
      <dgm:spPr/>
      <dgm:t>
        <a:bodyPr/>
        <a:lstStyle/>
        <a:p>
          <a:endParaRPr lang="en-US" dirty="0">
            <a:highlight>
              <a:srgbClr val="FFFF00"/>
            </a:highlight>
            <a:latin typeface="Calibri"/>
            <a:cs typeface="Calibri"/>
          </a:endParaRPr>
        </a:p>
      </dgm:t>
    </dgm:pt>
    <dgm:pt modelId="{528846C7-5095-46CA-9E02-F5739BD1E921}" type="parTrans" cxnId="{49BBB170-0497-47A9-8C39-8B087C0F3DC2}">
      <dgm:prSet/>
      <dgm:spPr/>
    </dgm:pt>
    <dgm:pt modelId="{EA158514-6640-4DE1-9398-795F52818F6B}" type="sibTrans" cxnId="{49BBB170-0497-47A9-8C39-8B087C0F3DC2}">
      <dgm:prSet/>
      <dgm:spPr/>
    </dgm:pt>
    <dgm:pt modelId="{78E50720-318B-43E6-A426-71A365C6D1D6}" type="pres">
      <dgm:prSet presAssocID="{C405C9D5-D2E9-4AA4-96E9-E6EEF5B723E9}" presName="linearFlow" presStyleCnt="0">
        <dgm:presLayoutVars>
          <dgm:dir/>
          <dgm:animLvl val="lvl"/>
          <dgm:resizeHandles val="exact"/>
        </dgm:presLayoutVars>
      </dgm:prSet>
      <dgm:spPr/>
    </dgm:pt>
    <dgm:pt modelId="{FA5E13A4-A612-4094-A0E5-429C95A9C5E9}" type="pres">
      <dgm:prSet presAssocID="{286445D2-ABBB-4B69-841F-8313B638FD49}" presName="composite" presStyleCnt="0"/>
      <dgm:spPr/>
    </dgm:pt>
    <dgm:pt modelId="{3637BC63-1967-4D6B-8871-5E2EDE48BE16}" type="pres">
      <dgm:prSet presAssocID="{286445D2-ABBB-4B69-841F-8313B638FD49}" presName="parentText" presStyleLbl="alignNode1" presStyleIdx="0" presStyleCnt="2">
        <dgm:presLayoutVars>
          <dgm:chMax val="1"/>
          <dgm:bulletEnabled val="1"/>
        </dgm:presLayoutVars>
      </dgm:prSet>
      <dgm:spPr/>
    </dgm:pt>
    <dgm:pt modelId="{ACA2E761-00FB-44AB-82BC-8C83232713D1}" type="pres">
      <dgm:prSet presAssocID="{286445D2-ABBB-4B69-841F-8313B638FD49}" presName="descendantText" presStyleLbl="alignAcc1" presStyleIdx="0" presStyleCnt="2">
        <dgm:presLayoutVars>
          <dgm:bulletEnabled val="1"/>
        </dgm:presLayoutVars>
      </dgm:prSet>
      <dgm:spPr/>
    </dgm:pt>
    <dgm:pt modelId="{A6163D6A-00C6-48C6-86A9-CF8996F0E689}" type="pres">
      <dgm:prSet presAssocID="{D92F7B95-2D08-4F3A-8C6D-298A3DE4363E}" presName="sp" presStyleCnt="0"/>
      <dgm:spPr/>
    </dgm:pt>
    <dgm:pt modelId="{0D0ACBC5-35FE-44B3-A937-D67A62B7B173}" type="pres">
      <dgm:prSet presAssocID="{256BC081-15ED-4591-8272-4689B98B6EB8}" presName="composite" presStyleCnt="0"/>
      <dgm:spPr/>
    </dgm:pt>
    <dgm:pt modelId="{4772FBB6-F0A8-4ACE-874C-FE4F86A94604}" type="pres">
      <dgm:prSet presAssocID="{256BC081-15ED-4591-8272-4689B98B6EB8}" presName="parentText" presStyleLbl="alignNode1" presStyleIdx="1" presStyleCnt="2">
        <dgm:presLayoutVars>
          <dgm:chMax val="1"/>
          <dgm:bulletEnabled val="1"/>
        </dgm:presLayoutVars>
      </dgm:prSet>
      <dgm:spPr/>
    </dgm:pt>
    <dgm:pt modelId="{1EAD44D0-97AC-4C01-A477-7616F2F28D2D}" type="pres">
      <dgm:prSet presAssocID="{256BC081-15ED-4591-8272-4689B98B6EB8}" presName="descendantText" presStyleLbl="alignAcc1" presStyleIdx="1" presStyleCnt="2">
        <dgm:presLayoutVars>
          <dgm:bulletEnabled val="1"/>
        </dgm:presLayoutVars>
      </dgm:prSet>
      <dgm:spPr/>
    </dgm:pt>
  </dgm:ptLst>
  <dgm:cxnLst>
    <dgm:cxn modelId="{DC64CC00-45DE-4357-B98D-1FA0B759B3B8}" type="presOf" srcId="{256BC081-15ED-4591-8272-4689B98B6EB8}" destId="{4772FBB6-F0A8-4ACE-874C-FE4F86A94604}" srcOrd="0" destOrd="0" presId="urn:microsoft.com/office/officeart/2005/8/layout/chevron2"/>
    <dgm:cxn modelId="{0373D50E-ED58-440B-AA71-4099131420CD}" type="presOf" srcId="{C405C9D5-D2E9-4AA4-96E9-E6EEF5B723E9}" destId="{78E50720-318B-43E6-A426-71A365C6D1D6}" srcOrd="0" destOrd="0" presId="urn:microsoft.com/office/officeart/2005/8/layout/chevron2"/>
    <dgm:cxn modelId="{F194D85C-AEF9-4C66-AB7E-0E233F6D7D86}" srcId="{286445D2-ABBB-4B69-841F-8313B638FD49}" destId="{149834D6-CF19-466B-BDBD-43D5F39B0249}" srcOrd="0" destOrd="0" parTransId="{415EECAB-92FF-49BA-BD79-93E23D455AC5}" sibTransId="{14C074EF-86FA-485C-BBDF-73A77F62F692}"/>
    <dgm:cxn modelId="{FF71515E-0C7B-45E8-BF9F-15A0092230CF}" type="presOf" srcId="{EFBB5F63-5131-4B34-A990-234ABD5F61D6}" destId="{1EAD44D0-97AC-4C01-A477-7616F2F28D2D}" srcOrd="0" destOrd="0" presId="urn:microsoft.com/office/officeart/2005/8/layout/chevron2"/>
    <dgm:cxn modelId="{B1574B62-DE89-4BD0-8E30-E0A37303D413}" type="presOf" srcId="{286445D2-ABBB-4B69-841F-8313B638FD49}" destId="{3637BC63-1967-4D6B-8871-5E2EDE48BE16}" srcOrd="0" destOrd="0" presId="urn:microsoft.com/office/officeart/2005/8/layout/chevron2"/>
    <dgm:cxn modelId="{49BBB170-0497-47A9-8C39-8B087C0F3DC2}" srcId="{286445D2-ABBB-4B69-841F-8313B638FD49}" destId="{59C0A1F5-ABC5-45BA-9FC5-C928AA76DE70}" srcOrd="2" destOrd="0" parTransId="{528846C7-5095-46CA-9E02-F5739BD1E921}" sibTransId="{EA158514-6640-4DE1-9398-795F52818F6B}"/>
    <dgm:cxn modelId="{D27AB475-C0AB-4A91-AE74-E5A5D5E8D9A5}" srcId="{286445D2-ABBB-4B69-841F-8313B638FD49}" destId="{02669A00-C00E-4B7D-BB62-BF70E70B6A2B}" srcOrd="1" destOrd="0" parTransId="{15E22C94-5D97-478F-BF5E-205EE30397ED}" sibTransId="{1994FBAE-D43E-48CD-83F1-2BC60496F833}"/>
    <dgm:cxn modelId="{42EC5780-69BB-4CB3-8E82-5611C1AB6930}" type="presOf" srcId="{02669A00-C00E-4B7D-BB62-BF70E70B6A2B}" destId="{ACA2E761-00FB-44AB-82BC-8C83232713D1}" srcOrd="0" destOrd="1" presId="urn:microsoft.com/office/officeart/2005/8/layout/chevron2"/>
    <dgm:cxn modelId="{C2F54D86-5437-4994-A421-C2E5DCFA391F}" srcId="{C405C9D5-D2E9-4AA4-96E9-E6EEF5B723E9}" destId="{286445D2-ABBB-4B69-841F-8313B638FD49}" srcOrd="0" destOrd="0" parTransId="{3482C236-E50B-49AB-B865-82E6F466AE4D}" sibTransId="{D92F7B95-2D08-4F3A-8C6D-298A3DE4363E}"/>
    <dgm:cxn modelId="{6C11FBA1-2711-4ED6-BBD9-670244EC940F}" type="presOf" srcId="{59C0A1F5-ABC5-45BA-9FC5-C928AA76DE70}" destId="{ACA2E761-00FB-44AB-82BC-8C83232713D1}" srcOrd="0" destOrd="2" presId="urn:microsoft.com/office/officeart/2005/8/layout/chevron2"/>
    <dgm:cxn modelId="{3572D1B7-6ACF-47AD-899C-AF989504A205}" srcId="{C405C9D5-D2E9-4AA4-96E9-E6EEF5B723E9}" destId="{256BC081-15ED-4591-8272-4689B98B6EB8}" srcOrd="1" destOrd="0" parTransId="{66418C8D-51A4-4B91-B00A-2914823014CE}" sibTransId="{1827B2C7-B36F-487C-95F1-875F773A1F97}"/>
    <dgm:cxn modelId="{6C2CAABA-74CB-4149-B05C-C2DD4264F3C8}" type="presOf" srcId="{149834D6-CF19-466B-BDBD-43D5F39B0249}" destId="{ACA2E761-00FB-44AB-82BC-8C83232713D1}" srcOrd="0" destOrd="0" presId="urn:microsoft.com/office/officeart/2005/8/layout/chevron2"/>
    <dgm:cxn modelId="{77D163EA-D83F-4E69-A12A-E514C0709B4E}" srcId="{256BC081-15ED-4591-8272-4689B98B6EB8}" destId="{EFBB5F63-5131-4B34-A990-234ABD5F61D6}" srcOrd="0" destOrd="0" parTransId="{EA9761D3-48EC-46A2-AAE1-BBE714695DAA}" sibTransId="{8B8E3970-01C7-4F95-A99A-A8BBB9C39000}"/>
    <dgm:cxn modelId="{0851F6DF-4204-4C76-8947-8D902E7F1019}" type="presParOf" srcId="{78E50720-318B-43E6-A426-71A365C6D1D6}" destId="{FA5E13A4-A612-4094-A0E5-429C95A9C5E9}" srcOrd="0" destOrd="0" presId="urn:microsoft.com/office/officeart/2005/8/layout/chevron2"/>
    <dgm:cxn modelId="{C09E60B4-B36A-4738-A18E-CAA867888329}" type="presParOf" srcId="{FA5E13A4-A612-4094-A0E5-429C95A9C5E9}" destId="{3637BC63-1967-4D6B-8871-5E2EDE48BE16}" srcOrd="0" destOrd="0" presId="urn:microsoft.com/office/officeart/2005/8/layout/chevron2"/>
    <dgm:cxn modelId="{C9AE8F0E-1DD0-4383-B3CD-7CEE2AB438DB}" type="presParOf" srcId="{FA5E13A4-A612-4094-A0E5-429C95A9C5E9}" destId="{ACA2E761-00FB-44AB-82BC-8C83232713D1}" srcOrd="1" destOrd="0" presId="urn:microsoft.com/office/officeart/2005/8/layout/chevron2"/>
    <dgm:cxn modelId="{D1E55299-0B51-4E8C-9222-5D6A722C74D9}" type="presParOf" srcId="{78E50720-318B-43E6-A426-71A365C6D1D6}" destId="{A6163D6A-00C6-48C6-86A9-CF8996F0E689}" srcOrd="1" destOrd="0" presId="urn:microsoft.com/office/officeart/2005/8/layout/chevron2"/>
    <dgm:cxn modelId="{6879F463-5056-44A2-B7BC-54C622FA55EE}" type="presParOf" srcId="{78E50720-318B-43E6-A426-71A365C6D1D6}" destId="{0D0ACBC5-35FE-44B3-A937-D67A62B7B173}" srcOrd="2" destOrd="0" presId="urn:microsoft.com/office/officeart/2005/8/layout/chevron2"/>
    <dgm:cxn modelId="{8A5255EC-BCB4-41A4-96D4-4D8EACEB4B26}" type="presParOf" srcId="{0D0ACBC5-35FE-44B3-A937-D67A62B7B173}" destId="{4772FBB6-F0A8-4ACE-874C-FE4F86A94604}" srcOrd="0" destOrd="0" presId="urn:microsoft.com/office/officeart/2005/8/layout/chevron2"/>
    <dgm:cxn modelId="{966661A0-74B6-41C9-BB8A-4AC5474504DD}" type="presParOf" srcId="{0D0ACBC5-35FE-44B3-A937-D67A62B7B173}" destId="{1EAD44D0-97AC-4C01-A477-7616F2F28D2D}"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AA1C424-8011-4BEE-9E19-DA419A14A397}"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B1D93457-B4F9-4377-BC36-F89FDC78627F}">
      <dgm:prSet phldrT="[Text]" phldr="0"/>
      <dgm:spPr/>
      <dgm:t>
        <a:bodyPr/>
        <a:lstStyle/>
        <a:p>
          <a:pPr rtl="0"/>
          <a:r>
            <a:rPr lang="en-US">
              <a:latin typeface="Times New Roman"/>
            </a:rPr>
            <a:t>Quarters 1 and 3</a:t>
          </a:r>
          <a:endParaRPr lang="en-US"/>
        </a:p>
      </dgm:t>
    </dgm:pt>
    <dgm:pt modelId="{829D185B-1259-4211-B17E-9A217C0B33E8}" type="parTrans" cxnId="{29046252-8D34-4E8C-8ECB-56EB85A22C47}">
      <dgm:prSet/>
      <dgm:spPr/>
      <dgm:t>
        <a:bodyPr/>
        <a:lstStyle/>
        <a:p>
          <a:endParaRPr lang="en-US"/>
        </a:p>
      </dgm:t>
    </dgm:pt>
    <dgm:pt modelId="{838BB80F-6404-4D1D-9603-EB810CC0F1AA}" type="sibTrans" cxnId="{29046252-8D34-4E8C-8ECB-56EB85A22C47}">
      <dgm:prSet/>
      <dgm:spPr/>
      <dgm:t>
        <a:bodyPr/>
        <a:lstStyle/>
        <a:p>
          <a:endParaRPr lang="en-US"/>
        </a:p>
      </dgm:t>
    </dgm:pt>
    <dgm:pt modelId="{85020194-5E9D-4DD5-B714-92B46E094197}">
      <dgm:prSet phldrT="[Text]" phldr="0"/>
      <dgm:spPr/>
      <dgm:t>
        <a:bodyPr/>
        <a:lstStyle/>
        <a:p>
          <a:pPr rtl="0"/>
          <a:r>
            <a:rPr lang="en-US">
              <a:latin typeface="Times New Roman"/>
            </a:rPr>
            <a:t> Patient Encounters</a:t>
          </a:r>
          <a:endParaRPr lang="en-US"/>
        </a:p>
      </dgm:t>
    </dgm:pt>
    <dgm:pt modelId="{BD195C0F-5607-466D-9228-06609C4EC3AD}" type="parTrans" cxnId="{1FB71418-AA53-49F6-A1CA-CE1A968408FF}">
      <dgm:prSet/>
      <dgm:spPr/>
      <dgm:t>
        <a:bodyPr/>
        <a:lstStyle/>
        <a:p>
          <a:endParaRPr lang="en-US"/>
        </a:p>
      </dgm:t>
    </dgm:pt>
    <dgm:pt modelId="{C8AA103A-F765-4CB1-A63F-ABAC395BD7B0}" type="sibTrans" cxnId="{1FB71418-AA53-49F6-A1CA-CE1A968408FF}">
      <dgm:prSet/>
      <dgm:spPr/>
      <dgm:t>
        <a:bodyPr/>
        <a:lstStyle/>
        <a:p>
          <a:endParaRPr lang="en-US"/>
        </a:p>
      </dgm:t>
    </dgm:pt>
    <dgm:pt modelId="{AF3579E4-D463-4010-ADDE-43A7039740C7}">
      <dgm:prSet phldrT="[Text]" phldr="0"/>
      <dgm:spPr/>
      <dgm:t>
        <a:bodyPr/>
        <a:lstStyle/>
        <a:p>
          <a:pPr rtl="0"/>
          <a:r>
            <a:rPr lang="en-US">
              <a:latin typeface="Times New Roman"/>
            </a:rPr>
            <a:t>Patients Served</a:t>
          </a:r>
          <a:endParaRPr lang="en-US"/>
        </a:p>
      </dgm:t>
    </dgm:pt>
    <dgm:pt modelId="{B59DA789-50C7-4F79-8022-038199720589}" type="parTrans" cxnId="{5B1EF539-CCA1-4A21-A7FB-742E18DD2DD7}">
      <dgm:prSet/>
      <dgm:spPr/>
      <dgm:t>
        <a:bodyPr/>
        <a:lstStyle/>
        <a:p>
          <a:endParaRPr lang="en-US"/>
        </a:p>
      </dgm:t>
    </dgm:pt>
    <dgm:pt modelId="{8024A54E-A325-4665-9D18-FE44AE248CA6}" type="sibTrans" cxnId="{5B1EF539-CCA1-4A21-A7FB-742E18DD2DD7}">
      <dgm:prSet/>
      <dgm:spPr/>
      <dgm:t>
        <a:bodyPr/>
        <a:lstStyle/>
        <a:p>
          <a:endParaRPr lang="en-US"/>
        </a:p>
      </dgm:t>
    </dgm:pt>
    <dgm:pt modelId="{C46A9F6B-73C9-4723-B566-932FBD922AD3}">
      <dgm:prSet phldr="0"/>
      <dgm:spPr/>
      <dgm:t>
        <a:bodyPr/>
        <a:lstStyle/>
        <a:p>
          <a:pPr rtl="0"/>
          <a:r>
            <a:rPr lang="en-US">
              <a:latin typeface="Times New Roman"/>
            </a:rPr>
            <a:t>Quarters 2 and 4</a:t>
          </a:r>
        </a:p>
      </dgm:t>
    </dgm:pt>
    <dgm:pt modelId="{AB2A1483-6528-4C29-8D24-92508EABCE1D}" type="parTrans" cxnId="{1A0FBE2B-FA7B-4D2D-A6C3-7ABB6883D9F9}">
      <dgm:prSet/>
      <dgm:spPr/>
    </dgm:pt>
    <dgm:pt modelId="{85132EE9-0981-4D3D-B416-8AD2D02F9239}" type="sibTrans" cxnId="{1A0FBE2B-FA7B-4D2D-A6C3-7ABB6883D9F9}">
      <dgm:prSet/>
      <dgm:spPr/>
    </dgm:pt>
    <dgm:pt modelId="{7903640C-E4A6-43E2-A69C-CF7B8B6C9354}">
      <dgm:prSet phldr="0"/>
      <dgm:spPr/>
      <dgm:t>
        <a:bodyPr/>
        <a:lstStyle/>
        <a:p>
          <a:pPr rtl="0"/>
          <a:r>
            <a:rPr lang="en-US">
              <a:latin typeface="Times New Roman"/>
            </a:rPr>
            <a:t>Patient Encounters </a:t>
          </a:r>
        </a:p>
      </dgm:t>
    </dgm:pt>
    <dgm:pt modelId="{E894F9AA-5258-43FC-A2D1-D3996C21EA4D}" type="parTrans" cxnId="{E7E369CD-1A03-4135-BC18-A33DC4495613}">
      <dgm:prSet/>
      <dgm:spPr/>
    </dgm:pt>
    <dgm:pt modelId="{C11B5C0D-8AC8-4CBD-B8B4-ABF9083E1509}" type="sibTrans" cxnId="{E7E369CD-1A03-4135-BC18-A33DC4495613}">
      <dgm:prSet/>
      <dgm:spPr/>
    </dgm:pt>
    <dgm:pt modelId="{3D68A266-BBE7-43E2-B38F-41CA7C94248E}">
      <dgm:prSet phldr="0"/>
      <dgm:spPr/>
      <dgm:t>
        <a:bodyPr/>
        <a:lstStyle/>
        <a:p>
          <a:pPr rtl="0"/>
          <a:r>
            <a:rPr lang="en-US">
              <a:latin typeface="Times New Roman"/>
            </a:rPr>
            <a:t> Diabetes</a:t>
          </a:r>
        </a:p>
      </dgm:t>
    </dgm:pt>
    <dgm:pt modelId="{37545DB2-A922-4FBE-B051-D203765AE83B}" type="parTrans" cxnId="{0E6D29B0-5B23-45E5-BB40-3FD0E7B222E4}">
      <dgm:prSet/>
      <dgm:spPr/>
    </dgm:pt>
    <dgm:pt modelId="{9E4D9304-41C1-4045-8CF0-444E4E70CDBB}" type="sibTrans" cxnId="{0E6D29B0-5B23-45E5-BB40-3FD0E7B222E4}">
      <dgm:prSet/>
      <dgm:spPr/>
    </dgm:pt>
    <dgm:pt modelId="{ABF40887-D1B6-4A82-85D9-209914D1C717}">
      <dgm:prSet phldr="0"/>
      <dgm:spPr/>
      <dgm:t>
        <a:bodyPr/>
        <a:lstStyle/>
        <a:p>
          <a:r>
            <a:rPr lang="en-US">
              <a:latin typeface="Times New Roman"/>
            </a:rPr>
            <a:t>BMI</a:t>
          </a:r>
        </a:p>
      </dgm:t>
    </dgm:pt>
    <dgm:pt modelId="{57DE1595-208E-46D9-86E1-0F0FC6579B69}" type="parTrans" cxnId="{F24ACD74-7EFF-41E9-BD7D-9BB222D613B8}">
      <dgm:prSet/>
      <dgm:spPr/>
    </dgm:pt>
    <dgm:pt modelId="{46E20F04-272D-40A6-829D-B37965479CC7}" type="sibTrans" cxnId="{F24ACD74-7EFF-41E9-BD7D-9BB222D613B8}">
      <dgm:prSet/>
      <dgm:spPr/>
    </dgm:pt>
    <dgm:pt modelId="{1B6E4529-F5C2-409B-96D4-BE0F1520CE9B}">
      <dgm:prSet phldr="0"/>
      <dgm:spPr/>
      <dgm:t>
        <a:bodyPr/>
        <a:lstStyle/>
        <a:p>
          <a:pPr rtl="0"/>
          <a:r>
            <a:rPr lang="en-US">
              <a:latin typeface="Times New Roman"/>
            </a:rPr>
            <a:t>Tobaccco Cessation</a:t>
          </a:r>
        </a:p>
      </dgm:t>
    </dgm:pt>
    <dgm:pt modelId="{21EC3BA4-5063-4C0E-A5CF-4AC1AC82B463}" type="parTrans" cxnId="{F52BDDC5-CBF2-4100-89CE-35613D53FDC1}">
      <dgm:prSet/>
      <dgm:spPr/>
    </dgm:pt>
    <dgm:pt modelId="{223B62E8-4538-4622-AE95-54134839D481}" type="sibTrans" cxnId="{F52BDDC5-CBF2-4100-89CE-35613D53FDC1}">
      <dgm:prSet/>
      <dgm:spPr/>
    </dgm:pt>
    <dgm:pt modelId="{539DC4C9-8124-43AF-8BE9-8629CD67A1A6}">
      <dgm:prSet phldr="0"/>
      <dgm:spPr/>
      <dgm:t>
        <a:bodyPr/>
        <a:lstStyle/>
        <a:p>
          <a:r>
            <a:rPr lang="en-US">
              <a:latin typeface="Times New Roman"/>
            </a:rPr>
            <a:t>Hypertension</a:t>
          </a:r>
          <a:endParaRPr lang="en-US"/>
        </a:p>
      </dgm:t>
    </dgm:pt>
    <dgm:pt modelId="{6DEB5FE2-F931-416A-BBBE-EEA61BF941C5}" type="parTrans" cxnId="{77D10A11-F163-4D6F-877B-F4053E236235}">
      <dgm:prSet/>
      <dgm:spPr/>
    </dgm:pt>
    <dgm:pt modelId="{E6CB5DC5-91F5-41F1-A25F-8E391E4EAAC5}" type="sibTrans" cxnId="{77D10A11-F163-4D6F-877B-F4053E236235}">
      <dgm:prSet/>
      <dgm:spPr/>
    </dgm:pt>
    <dgm:pt modelId="{6612B1BF-F86A-497C-B886-36338B3C3EDF}">
      <dgm:prSet phldr="0"/>
      <dgm:spPr/>
      <dgm:t>
        <a:bodyPr/>
        <a:lstStyle/>
        <a:p>
          <a:pPr rtl="0"/>
          <a:r>
            <a:rPr lang="en-US">
              <a:latin typeface="Times New Roman"/>
            </a:rPr>
            <a:t>Patients Served</a:t>
          </a:r>
        </a:p>
      </dgm:t>
    </dgm:pt>
    <dgm:pt modelId="{9C9A1C63-833E-494B-A3EB-4086AD4D459F}" type="parTrans" cxnId="{4B330D8B-776B-40AE-88A1-FB798BFE1440}">
      <dgm:prSet/>
      <dgm:spPr/>
    </dgm:pt>
    <dgm:pt modelId="{883A1081-59C0-4E76-A3D5-D075B57F1191}" type="sibTrans" cxnId="{4B330D8B-776B-40AE-88A1-FB798BFE1440}">
      <dgm:prSet/>
      <dgm:spPr/>
    </dgm:pt>
    <dgm:pt modelId="{DE15C6B5-6F99-4B22-B097-7D31462F8D0C}">
      <dgm:prSet phldr="0"/>
      <dgm:spPr/>
      <dgm:t>
        <a:bodyPr/>
        <a:lstStyle/>
        <a:p>
          <a:r>
            <a:rPr lang="en-US">
              <a:latin typeface="Times New Roman"/>
            </a:rPr>
            <a:t>Dental</a:t>
          </a:r>
        </a:p>
      </dgm:t>
    </dgm:pt>
    <dgm:pt modelId="{C8CA15D3-D126-4F33-BB35-85273BBC59F7}" type="parTrans" cxnId="{EE070BDE-11D0-461D-ABC4-8B5F23B556B6}">
      <dgm:prSet/>
      <dgm:spPr/>
    </dgm:pt>
    <dgm:pt modelId="{8EFBD836-8D97-47EE-B8E6-EE829300FE7D}" type="sibTrans" cxnId="{EE070BDE-11D0-461D-ABC4-8B5F23B556B6}">
      <dgm:prSet/>
      <dgm:spPr/>
    </dgm:pt>
    <dgm:pt modelId="{DAF4197C-2918-47C0-85C7-B9B8693A3216}">
      <dgm:prSet phldr="0"/>
      <dgm:spPr/>
      <dgm:t>
        <a:bodyPr/>
        <a:lstStyle/>
        <a:p>
          <a:pPr rtl="0"/>
          <a:r>
            <a:rPr lang="en-US">
              <a:latin typeface="Times New Roman"/>
            </a:rPr>
            <a:t>School Based Health Center</a:t>
          </a:r>
        </a:p>
      </dgm:t>
    </dgm:pt>
    <dgm:pt modelId="{E5876AEC-248B-4FA4-A342-18202A98B667}" type="parTrans" cxnId="{223E0BCC-CE19-4FA7-901E-E4E0F1993AB3}">
      <dgm:prSet/>
      <dgm:spPr/>
    </dgm:pt>
    <dgm:pt modelId="{6AB59FAB-8436-4F3D-8700-A759432FB697}" type="sibTrans" cxnId="{223E0BCC-CE19-4FA7-901E-E4E0F1993AB3}">
      <dgm:prSet/>
      <dgm:spPr/>
    </dgm:pt>
    <dgm:pt modelId="{EB36F879-2263-466A-80E7-6FDF20F418AB}">
      <dgm:prSet phldr="0"/>
      <dgm:spPr/>
      <dgm:t>
        <a:bodyPr/>
        <a:lstStyle/>
        <a:p>
          <a:r>
            <a:rPr lang="en-US">
              <a:latin typeface="Times New Roman"/>
            </a:rPr>
            <a:t>Maternal</a:t>
          </a:r>
        </a:p>
      </dgm:t>
    </dgm:pt>
    <dgm:pt modelId="{52A3C864-803E-4572-A439-378B27C2AFBF}" type="parTrans" cxnId="{98E4CF07-FDEA-4B86-A1CF-98A9E0FE3C7C}">
      <dgm:prSet/>
      <dgm:spPr/>
    </dgm:pt>
    <dgm:pt modelId="{63D4F091-9D37-4BE9-B274-8F2366987114}" type="sibTrans" cxnId="{98E4CF07-FDEA-4B86-A1CF-98A9E0FE3C7C}">
      <dgm:prSet/>
      <dgm:spPr/>
    </dgm:pt>
    <dgm:pt modelId="{F8E2C252-88B6-4F0F-826C-34834EAE7A30}" type="pres">
      <dgm:prSet presAssocID="{9AA1C424-8011-4BEE-9E19-DA419A14A397}" presName="theList" presStyleCnt="0">
        <dgm:presLayoutVars>
          <dgm:dir/>
          <dgm:animLvl val="lvl"/>
          <dgm:resizeHandles val="exact"/>
        </dgm:presLayoutVars>
      </dgm:prSet>
      <dgm:spPr/>
    </dgm:pt>
    <dgm:pt modelId="{4F3C0142-7FAF-433A-B090-0567E068757B}" type="pres">
      <dgm:prSet presAssocID="{B1D93457-B4F9-4377-BC36-F89FDC78627F}" presName="compNode" presStyleCnt="0"/>
      <dgm:spPr/>
    </dgm:pt>
    <dgm:pt modelId="{ACC9E628-DC97-468D-BE7E-8B6C8113448A}" type="pres">
      <dgm:prSet presAssocID="{B1D93457-B4F9-4377-BC36-F89FDC78627F}" presName="aNode" presStyleLbl="bgShp" presStyleIdx="0" presStyleCnt="2"/>
      <dgm:spPr/>
    </dgm:pt>
    <dgm:pt modelId="{40CEBE06-E244-4408-B93B-FD23B1DBB5FB}" type="pres">
      <dgm:prSet presAssocID="{B1D93457-B4F9-4377-BC36-F89FDC78627F}" presName="textNode" presStyleLbl="bgShp" presStyleIdx="0" presStyleCnt="2"/>
      <dgm:spPr/>
    </dgm:pt>
    <dgm:pt modelId="{B69EEB74-FDCC-4972-B844-BC09513A2DFB}" type="pres">
      <dgm:prSet presAssocID="{B1D93457-B4F9-4377-BC36-F89FDC78627F}" presName="compChildNode" presStyleCnt="0"/>
      <dgm:spPr/>
    </dgm:pt>
    <dgm:pt modelId="{B2B9D46C-7407-4701-8AA2-B67381A045D1}" type="pres">
      <dgm:prSet presAssocID="{B1D93457-B4F9-4377-BC36-F89FDC78627F}" presName="theInnerList" presStyleCnt="0"/>
      <dgm:spPr/>
    </dgm:pt>
    <dgm:pt modelId="{2F1BFE2F-F4A7-41D3-870B-916C30E03E0D}" type="pres">
      <dgm:prSet presAssocID="{85020194-5E9D-4DD5-B714-92B46E094197}" presName="childNode" presStyleLbl="node1" presStyleIdx="0" presStyleCnt="11">
        <dgm:presLayoutVars>
          <dgm:bulletEnabled val="1"/>
        </dgm:presLayoutVars>
      </dgm:prSet>
      <dgm:spPr/>
    </dgm:pt>
    <dgm:pt modelId="{0D246BC9-2411-43AB-B57C-CDD61623C39A}" type="pres">
      <dgm:prSet presAssocID="{85020194-5E9D-4DD5-B714-92B46E094197}" presName="aSpace2" presStyleCnt="0"/>
      <dgm:spPr/>
    </dgm:pt>
    <dgm:pt modelId="{CE7EE640-08AF-4F15-A710-87B0631E2C42}" type="pres">
      <dgm:prSet presAssocID="{AF3579E4-D463-4010-ADDE-43A7039740C7}" presName="childNode" presStyleLbl="node1" presStyleIdx="1" presStyleCnt="11">
        <dgm:presLayoutVars>
          <dgm:bulletEnabled val="1"/>
        </dgm:presLayoutVars>
      </dgm:prSet>
      <dgm:spPr/>
    </dgm:pt>
    <dgm:pt modelId="{119D6C11-C225-40A1-8DBF-EB23211673C7}" type="pres">
      <dgm:prSet presAssocID="{B1D93457-B4F9-4377-BC36-F89FDC78627F}" presName="aSpace" presStyleCnt="0"/>
      <dgm:spPr/>
    </dgm:pt>
    <dgm:pt modelId="{FF269E26-E4EB-4773-913D-6A2D6CF82703}" type="pres">
      <dgm:prSet presAssocID="{C46A9F6B-73C9-4723-B566-932FBD922AD3}" presName="compNode" presStyleCnt="0"/>
      <dgm:spPr/>
    </dgm:pt>
    <dgm:pt modelId="{96D80141-9C73-4F39-A48C-17E57F01FC2D}" type="pres">
      <dgm:prSet presAssocID="{C46A9F6B-73C9-4723-B566-932FBD922AD3}" presName="aNode" presStyleLbl="bgShp" presStyleIdx="1" presStyleCnt="2"/>
      <dgm:spPr/>
    </dgm:pt>
    <dgm:pt modelId="{F265B961-88B1-44AF-B581-D25C40BD4D0D}" type="pres">
      <dgm:prSet presAssocID="{C46A9F6B-73C9-4723-B566-932FBD922AD3}" presName="textNode" presStyleLbl="bgShp" presStyleIdx="1" presStyleCnt="2"/>
      <dgm:spPr/>
    </dgm:pt>
    <dgm:pt modelId="{1BC1A707-4556-4E5B-A427-3D5E6A3B77A1}" type="pres">
      <dgm:prSet presAssocID="{C46A9F6B-73C9-4723-B566-932FBD922AD3}" presName="compChildNode" presStyleCnt="0"/>
      <dgm:spPr/>
    </dgm:pt>
    <dgm:pt modelId="{709854A8-DF13-43E2-8B48-B5350E5D9E6D}" type="pres">
      <dgm:prSet presAssocID="{C46A9F6B-73C9-4723-B566-932FBD922AD3}" presName="theInnerList" presStyleCnt="0"/>
      <dgm:spPr/>
    </dgm:pt>
    <dgm:pt modelId="{F8EEF88E-FD1E-4BCC-A174-D352A6EF585F}" type="pres">
      <dgm:prSet presAssocID="{7903640C-E4A6-43E2-A69C-CF7B8B6C9354}" presName="childNode" presStyleLbl="node1" presStyleIdx="2" presStyleCnt="11">
        <dgm:presLayoutVars>
          <dgm:bulletEnabled val="1"/>
        </dgm:presLayoutVars>
      </dgm:prSet>
      <dgm:spPr/>
    </dgm:pt>
    <dgm:pt modelId="{A99A5925-C2E6-4C22-B922-2D6AF1765B21}" type="pres">
      <dgm:prSet presAssocID="{7903640C-E4A6-43E2-A69C-CF7B8B6C9354}" presName="aSpace2" presStyleCnt="0"/>
      <dgm:spPr/>
    </dgm:pt>
    <dgm:pt modelId="{E92FA6BF-F988-43E5-9686-5738175C644D}" type="pres">
      <dgm:prSet presAssocID="{6612B1BF-F86A-497C-B886-36338B3C3EDF}" presName="childNode" presStyleLbl="node1" presStyleIdx="3" presStyleCnt="11">
        <dgm:presLayoutVars>
          <dgm:bulletEnabled val="1"/>
        </dgm:presLayoutVars>
      </dgm:prSet>
      <dgm:spPr/>
    </dgm:pt>
    <dgm:pt modelId="{C3E3D149-6269-4FDF-A79A-ED183E58F9DE}" type="pres">
      <dgm:prSet presAssocID="{6612B1BF-F86A-497C-B886-36338B3C3EDF}" presName="aSpace2" presStyleCnt="0"/>
      <dgm:spPr/>
    </dgm:pt>
    <dgm:pt modelId="{047ABCFE-13F3-4CB6-9335-608C8B1BBF6E}" type="pres">
      <dgm:prSet presAssocID="{539DC4C9-8124-43AF-8BE9-8629CD67A1A6}" presName="childNode" presStyleLbl="node1" presStyleIdx="4" presStyleCnt="11">
        <dgm:presLayoutVars>
          <dgm:bulletEnabled val="1"/>
        </dgm:presLayoutVars>
      </dgm:prSet>
      <dgm:spPr/>
    </dgm:pt>
    <dgm:pt modelId="{6A702626-E97D-4584-B12E-D1D44B507ADA}" type="pres">
      <dgm:prSet presAssocID="{539DC4C9-8124-43AF-8BE9-8629CD67A1A6}" presName="aSpace2" presStyleCnt="0"/>
      <dgm:spPr/>
    </dgm:pt>
    <dgm:pt modelId="{F4DCDE7B-C03D-4889-868E-430077F34EE6}" type="pres">
      <dgm:prSet presAssocID="{3D68A266-BBE7-43E2-B38F-41CA7C94248E}" presName="childNode" presStyleLbl="node1" presStyleIdx="5" presStyleCnt="11">
        <dgm:presLayoutVars>
          <dgm:bulletEnabled val="1"/>
        </dgm:presLayoutVars>
      </dgm:prSet>
      <dgm:spPr/>
    </dgm:pt>
    <dgm:pt modelId="{CC8B3264-5772-486A-B3CA-7902C8A05BC0}" type="pres">
      <dgm:prSet presAssocID="{3D68A266-BBE7-43E2-B38F-41CA7C94248E}" presName="aSpace2" presStyleCnt="0"/>
      <dgm:spPr/>
    </dgm:pt>
    <dgm:pt modelId="{0E55EC5D-53B5-4CF9-A2D3-3899A3191E16}" type="pres">
      <dgm:prSet presAssocID="{ABF40887-D1B6-4A82-85D9-209914D1C717}" presName="childNode" presStyleLbl="node1" presStyleIdx="6" presStyleCnt="11">
        <dgm:presLayoutVars>
          <dgm:bulletEnabled val="1"/>
        </dgm:presLayoutVars>
      </dgm:prSet>
      <dgm:spPr/>
    </dgm:pt>
    <dgm:pt modelId="{7EC4059F-8713-4E75-9AA6-85623AD88630}" type="pres">
      <dgm:prSet presAssocID="{ABF40887-D1B6-4A82-85D9-209914D1C717}" presName="aSpace2" presStyleCnt="0"/>
      <dgm:spPr/>
    </dgm:pt>
    <dgm:pt modelId="{5AC27A1F-CAC1-45AA-BEB1-1229F3FFDE00}" type="pres">
      <dgm:prSet presAssocID="{1B6E4529-F5C2-409B-96D4-BE0F1520CE9B}" presName="childNode" presStyleLbl="node1" presStyleIdx="7" presStyleCnt="11">
        <dgm:presLayoutVars>
          <dgm:bulletEnabled val="1"/>
        </dgm:presLayoutVars>
      </dgm:prSet>
      <dgm:spPr/>
    </dgm:pt>
    <dgm:pt modelId="{9B4E36BA-2CCD-448E-ACF9-78E4574DC69F}" type="pres">
      <dgm:prSet presAssocID="{1B6E4529-F5C2-409B-96D4-BE0F1520CE9B}" presName="aSpace2" presStyleCnt="0"/>
      <dgm:spPr/>
    </dgm:pt>
    <dgm:pt modelId="{F07F1B8F-8014-47BB-A303-70BE707C9207}" type="pres">
      <dgm:prSet presAssocID="{DE15C6B5-6F99-4B22-B097-7D31462F8D0C}" presName="childNode" presStyleLbl="node1" presStyleIdx="8" presStyleCnt="11">
        <dgm:presLayoutVars>
          <dgm:bulletEnabled val="1"/>
        </dgm:presLayoutVars>
      </dgm:prSet>
      <dgm:spPr/>
    </dgm:pt>
    <dgm:pt modelId="{30EDD4F1-5132-4DE9-9792-9748BC411E14}" type="pres">
      <dgm:prSet presAssocID="{DE15C6B5-6F99-4B22-B097-7D31462F8D0C}" presName="aSpace2" presStyleCnt="0"/>
      <dgm:spPr/>
    </dgm:pt>
    <dgm:pt modelId="{6396D2D9-3190-4382-B223-054226E4797F}" type="pres">
      <dgm:prSet presAssocID="{DAF4197C-2918-47C0-85C7-B9B8693A3216}" presName="childNode" presStyleLbl="node1" presStyleIdx="9" presStyleCnt="11">
        <dgm:presLayoutVars>
          <dgm:bulletEnabled val="1"/>
        </dgm:presLayoutVars>
      </dgm:prSet>
      <dgm:spPr/>
    </dgm:pt>
    <dgm:pt modelId="{58A857EB-9DC3-45E8-98AA-4415D434C17E}" type="pres">
      <dgm:prSet presAssocID="{DAF4197C-2918-47C0-85C7-B9B8693A3216}" presName="aSpace2" presStyleCnt="0"/>
      <dgm:spPr/>
    </dgm:pt>
    <dgm:pt modelId="{D3A43547-006C-4C1E-B990-CFC93F07303F}" type="pres">
      <dgm:prSet presAssocID="{EB36F879-2263-466A-80E7-6FDF20F418AB}" presName="childNode" presStyleLbl="node1" presStyleIdx="10" presStyleCnt="11">
        <dgm:presLayoutVars>
          <dgm:bulletEnabled val="1"/>
        </dgm:presLayoutVars>
      </dgm:prSet>
      <dgm:spPr/>
    </dgm:pt>
  </dgm:ptLst>
  <dgm:cxnLst>
    <dgm:cxn modelId="{98E4CF07-FDEA-4B86-A1CF-98A9E0FE3C7C}" srcId="{C46A9F6B-73C9-4723-B566-932FBD922AD3}" destId="{EB36F879-2263-466A-80E7-6FDF20F418AB}" srcOrd="8" destOrd="0" parTransId="{52A3C864-803E-4572-A439-378B27C2AFBF}" sibTransId="{63D4F091-9D37-4BE9-B274-8F2366987114}"/>
    <dgm:cxn modelId="{DEA6A50D-1AEC-41A2-B0E2-40FE3A7CB3B9}" type="presOf" srcId="{C46A9F6B-73C9-4723-B566-932FBD922AD3}" destId="{96D80141-9C73-4F39-A48C-17E57F01FC2D}" srcOrd="0" destOrd="0" presId="urn:microsoft.com/office/officeart/2005/8/layout/lProcess2"/>
    <dgm:cxn modelId="{77D10A11-F163-4D6F-877B-F4053E236235}" srcId="{C46A9F6B-73C9-4723-B566-932FBD922AD3}" destId="{539DC4C9-8124-43AF-8BE9-8629CD67A1A6}" srcOrd="2" destOrd="0" parTransId="{6DEB5FE2-F931-416A-BBBE-EEA61BF941C5}" sibTransId="{E6CB5DC5-91F5-41F1-A25F-8E391E4EAAC5}"/>
    <dgm:cxn modelId="{1FB71418-AA53-49F6-A1CA-CE1A968408FF}" srcId="{B1D93457-B4F9-4377-BC36-F89FDC78627F}" destId="{85020194-5E9D-4DD5-B714-92B46E094197}" srcOrd="0" destOrd="0" parTransId="{BD195C0F-5607-466D-9228-06609C4EC3AD}" sibTransId="{C8AA103A-F765-4CB1-A63F-ABAC395BD7B0}"/>
    <dgm:cxn modelId="{2C6AB526-B697-431D-9785-B1C4DAB955B7}" type="presOf" srcId="{539DC4C9-8124-43AF-8BE9-8629CD67A1A6}" destId="{047ABCFE-13F3-4CB6-9335-608C8B1BBF6E}" srcOrd="0" destOrd="0" presId="urn:microsoft.com/office/officeart/2005/8/layout/lProcess2"/>
    <dgm:cxn modelId="{1A0FBE2B-FA7B-4D2D-A6C3-7ABB6883D9F9}" srcId="{9AA1C424-8011-4BEE-9E19-DA419A14A397}" destId="{C46A9F6B-73C9-4723-B566-932FBD922AD3}" srcOrd="1" destOrd="0" parTransId="{AB2A1483-6528-4C29-8D24-92508EABCE1D}" sibTransId="{85132EE9-0981-4D3D-B416-8AD2D02F9239}"/>
    <dgm:cxn modelId="{5B1EF539-CCA1-4A21-A7FB-742E18DD2DD7}" srcId="{B1D93457-B4F9-4377-BC36-F89FDC78627F}" destId="{AF3579E4-D463-4010-ADDE-43A7039740C7}" srcOrd="1" destOrd="0" parTransId="{B59DA789-50C7-4F79-8022-038199720589}" sibTransId="{8024A54E-A325-4665-9D18-FE44AE248CA6}"/>
    <dgm:cxn modelId="{A88D9D62-2ED1-4DE6-BE31-2789EE4ED52A}" type="presOf" srcId="{C46A9F6B-73C9-4723-B566-932FBD922AD3}" destId="{F265B961-88B1-44AF-B581-D25C40BD4D0D}" srcOrd="1" destOrd="0" presId="urn:microsoft.com/office/officeart/2005/8/layout/lProcess2"/>
    <dgm:cxn modelId="{5131A665-8D94-4DD6-B289-9774C8E9592F}" type="presOf" srcId="{6612B1BF-F86A-497C-B886-36338B3C3EDF}" destId="{E92FA6BF-F988-43E5-9686-5738175C644D}" srcOrd="0" destOrd="0" presId="urn:microsoft.com/office/officeart/2005/8/layout/lProcess2"/>
    <dgm:cxn modelId="{FB124B6B-F62B-453E-AE1D-5DC8DCEDBA15}" type="presOf" srcId="{9AA1C424-8011-4BEE-9E19-DA419A14A397}" destId="{F8E2C252-88B6-4F0F-826C-34834EAE7A30}" srcOrd="0" destOrd="0" presId="urn:microsoft.com/office/officeart/2005/8/layout/lProcess2"/>
    <dgm:cxn modelId="{987DA56C-7A95-4D52-911C-1E990C0FC085}" type="presOf" srcId="{AF3579E4-D463-4010-ADDE-43A7039740C7}" destId="{CE7EE640-08AF-4F15-A710-87B0631E2C42}" srcOrd="0" destOrd="0" presId="urn:microsoft.com/office/officeart/2005/8/layout/lProcess2"/>
    <dgm:cxn modelId="{89366A6D-9777-46EE-A325-15F947FDCC0A}" type="presOf" srcId="{3D68A266-BBE7-43E2-B38F-41CA7C94248E}" destId="{F4DCDE7B-C03D-4889-868E-430077F34EE6}" srcOrd="0" destOrd="0" presId="urn:microsoft.com/office/officeart/2005/8/layout/lProcess2"/>
    <dgm:cxn modelId="{6E56144E-C5E0-4F6E-8A62-773F26893FE4}" type="presOf" srcId="{EB36F879-2263-466A-80E7-6FDF20F418AB}" destId="{D3A43547-006C-4C1E-B990-CFC93F07303F}" srcOrd="0" destOrd="0" presId="urn:microsoft.com/office/officeart/2005/8/layout/lProcess2"/>
    <dgm:cxn modelId="{29046252-8D34-4E8C-8ECB-56EB85A22C47}" srcId="{9AA1C424-8011-4BEE-9E19-DA419A14A397}" destId="{B1D93457-B4F9-4377-BC36-F89FDC78627F}" srcOrd="0" destOrd="0" parTransId="{829D185B-1259-4211-B17E-9A217C0B33E8}" sibTransId="{838BB80F-6404-4D1D-9603-EB810CC0F1AA}"/>
    <dgm:cxn modelId="{F24ACD74-7EFF-41E9-BD7D-9BB222D613B8}" srcId="{C46A9F6B-73C9-4723-B566-932FBD922AD3}" destId="{ABF40887-D1B6-4A82-85D9-209914D1C717}" srcOrd="4" destOrd="0" parTransId="{57DE1595-208E-46D9-86E1-0F0FC6579B69}" sibTransId="{46E20F04-272D-40A6-829D-B37965479CC7}"/>
    <dgm:cxn modelId="{FA22C275-1B3D-406B-BC68-84FBD9F4D9A0}" type="presOf" srcId="{B1D93457-B4F9-4377-BC36-F89FDC78627F}" destId="{ACC9E628-DC97-468D-BE7E-8B6C8113448A}" srcOrd="0" destOrd="0" presId="urn:microsoft.com/office/officeart/2005/8/layout/lProcess2"/>
    <dgm:cxn modelId="{7C6ADD56-0C65-4461-985B-CD441BD59BC2}" type="presOf" srcId="{1B6E4529-F5C2-409B-96D4-BE0F1520CE9B}" destId="{5AC27A1F-CAC1-45AA-BEB1-1229F3FFDE00}" srcOrd="0" destOrd="0" presId="urn:microsoft.com/office/officeart/2005/8/layout/lProcess2"/>
    <dgm:cxn modelId="{4B330D8B-776B-40AE-88A1-FB798BFE1440}" srcId="{C46A9F6B-73C9-4723-B566-932FBD922AD3}" destId="{6612B1BF-F86A-497C-B886-36338B3C3EDF}" srcOrd="1" destOrd="0" parTransId="{9C9A1C63-833E-494B-A3EB-4086AD4D459F}" sibTransId="{883A1081-59C0-4E76-A3D5-D075B57F1191}"/>
    <dgm:cxn modelId="{157AD18C-524F-4BB1-8F84-F876777B69C9}" type="presOf" srcId="{ABF40887-D1B6-4A82-85D9-209914D1C717}" destId="{0E55EC5D-53B5-4CF9-A2D3-3899A3191E16}" srcOrd="0" destOrd="0" presId="urn:microsoft.com/office/officeart/2005/8/layout/lProcess2"/>
    <dgm:cxn modelId="{0D922E96-5160-47A5-92AA-256C890CAA0F}" type="presOf" srcId="{B1D93457-B4F9-4377-BC36-F89FDC78627F}" destId="{40CEBE06-E244-4408-B93B-FD23B1DBB5FB}" srcOrd="1" destOrd="0" presId="urn:microsoft.com/office/officeart/2005/8/layout/lProcess2"/>
    <dgm:cxn modelId="{89437EA0-82DF-4E14-9178-071F1CF8CC22}" type="presOf" srcId="{DE15C6B5-6F99-4B22-B097-7D31462F8D0C}" destId="{F07F1B8F-8014-47BB-A303-70BE707C9207}" srcOrd="0" destOrd="0" presId="urn:microsoft.com/office/officeart/2005/8/layout/lProcess2"/>
    <dgm:cxn modelId="{0E6D29B0-5B23-45E5-BB40-3FD0E7B222E4}" srcId="{C46A9F6B-73C9-4723-B566-932FBD922AD3}" destId="{3D68A266-BBE7-43E2-B38F-41CA7C94248E}" srcOrd="3" destOrd="0" parTransId="{37545DB2-A922-4FBE-B051-D203765AE83B}" sibTransId="{9E4D9304-41C1-4045-8CF0-444E4E70CDBB}"/>
    <dgm:cxn modelId="{69A0DABD-7BF9-4D92-8771-B99BCF81E8F1}" type="presOf" srcId="{85020194-5E9D-4DD5-B714-92B46E094197}" destId="{2F1BFE2F-F4A7-41D3-870B-916C30E03E0D}" srcOrd="0" destOrd="0" presId="urn:microsoft.com/office/officeart/2005/8/layout/lProcess2"/>
    <dgm:cxn modelId="{A05CBEC3-292E-48FA-AB8C-875CDCAF9FAC}" type="presOf" srcId="{7903640C-E4A6-43E2-A69C-CF7B8B6C9354}" destId="{F8EEF88E-FD1E-4BCC-A174-D352A6EF585F}" srcOrd="0" destOrd="0" presId="urn:microsoft.com/office/officeart/2005/8/layout/lProcess2"/>
    <dgm:cxn modelId="{F52BDDC5-CBF2-4100-89CE-35613D53FDC1}" srcId="{C46A9F6B-73C9-4723-B566-932FBD922AD3}" destId="{1B6E4529-F5C2-409B-96D4-BE0F1520CE9B}" srcOrd="5" destOrd="0" parTransId="{21EC3BA4-5063-4C0E-A5CF-4AC1AC82B463}" sibTransId="{223B62E8-4538-4622-AE95-54134839D481}"/>
    <dgm:cxn modelId="{223E0BCC-CE19-4FA7-901E-E4E0F1993AB3}" srcId="{C46A9F6B-73C9-4723-B566-932FBD922AD3}" destId="{DAF4197C-2918-47C0-85C7-B9B8693A3216}" srcOrd="7" destOrd="0" parTransId="{E5876AEC-248B-4FA4-A342-18202A98B667}" sibTransId="{6AB59FAB-8436-4F3D-8700-A759432FB697}"/>
    <dgm:cxn modelId="{E7E369CD-1A03-4135-BC18-A33DC4495613}" srcId="{C46A9F6B-73C9-4723-B566-932FBD922AD3}" destId="{7903640C-E4A6-43E2-A69C-CF7B8B6C9354}" srcOrd="0" destOrd="0" parTransId="{E894F9AA-5258-43FC-A2D1-D3996C21EA4D}" sibTransId="{C11B5C0D-8AC8-4CBD-B8B4-ABF9083E1509}"/>
    <dgm:cxn modelId="{EE070BDE-11D0-461D-ABC4-8B5F23B556B6}" srcId="{C46A9F6B-73C9-4723-B566-932FBD922AD3}" destId="{DE15C6B5-6F99-4B22-B097-7D31462F8D0C}" srcOrd="6" destOrd="0" parTransId="{C8CA15D3-D126-4F33-BB35-85273BBC59F7}" sibTransId="{8EFBD836-8D97-47EE-B8E6-EE829300FE7D}"/>
    <dgm:cxn modelId="{FB4763EA-DCA9-4CE6-90E6-1B2B1EC64F1B}" type="presOf" srcId="{DAF4197C-2918-47C0-85C7-B9B8693A3216}" destId="{6396D2D9-3190-4382-B223-054226E4797F}" srcOrd="0" destOrd="0" presId="urn:microsoft.com/office/officeart/2005/8/layout/lProcess2"/>
    <dgm:cxn modelId="{9F75CA7C-615D-4701-9A8B-D2C48D226672}" type="presParOf" srcId="{F8E2C252-88B6-4F0F-826C-34834EAE7A30}" destId="{4F3C0142-7FAF-433A-B090-0567E068757B}" srcOrd="0" destOrd="0" presId="urn:microsoft.com/office/officeart/2005/8/layout/lProcess2"/>
    <dgm:cxn modelId="{C42BE77E-80DA-4B33-BA12-EE787E587D6F}" type="presParOf" srcId="{4F3C0142-7FAF-433A-B090-0567E068757B}" destId="{ACC9E628-DC97-468D-BE7E-8B6C8113448A}" srcOrd="0" destOrd="0" presId="urn:microsoft.com/office/officeart/2005/8/layout/lProcess2"/>
    <dgm:cxn modelId="{D2C8A893-6DED-41CA-9A95-45727450BAF9}" type="presParOf" srcId="{4F3C0142-7FAF-433A-B090-0567E068757B}" destId="{40CEBE06-E244-4408-B93B-FD23B1DBB5FB}" srcOrd="1" destOrd="0" presId="urn:microsoft.com/office/officeart/2005/8/layout/lProcess2"/>
    <dgm:cxn modelId="{D93F0091-F291-48DB-A8DC-03437A2E25FA}" type="presParOf" srcId="{4F3C0142-7FAF-433A-B090-0567E068757B}" destId="{B69EEB74-FDCC-4972-B844-BC09513A2DFB}" srcOrd="2" destOrd="0" presId="urn:microsoft.com/office/officeart/2005/8/layout/lProcess2"/>
    <dgm:cxn modelId="{32897CD2-8BFB-4629-9E83-CC2F0B147FE8}" type="presParOf" srcId="{B69EEB74-FDCC-4972-B844-BC09513A2DFB}" destId="{B2B9D46C-7407-4701-8AA2-B67381A045D1}" srcOrd="0" destOrd="0" presId="urn:microsoft.com/office/officeart/2005/8/layout/lProcess2"/>
    <dgm:cxn modelId="{0A0D7510-3C11-4DC5-83D5-8B5CB5E5A717}" type="presParOf" srcId="{B2B9D46C-7407-4701-8AA2-B67381A045D1}" destId="{2F1BFE2F-F4A7-41D3-870B-916C30E03E0D}" srcOrd="0" destOrd="0" presId="urn:microsoft.com/office/officeart/2005/8/layout/lProcess2"/>
    <dgm:cxn modelId="{5EC30245-F3BE-4FFF-87E5-9ACBBD78106E}" type="presParOf" srcId="{B2B9D46C-7407-4701-8AA2-B67381A045D1}" destId="{0D246BC9-2411-43AB-B57C-CDD61623C39A}" srcOrd="1" destOrd="0" presId="urn:microsoft.com/office/officeart/2005/8/layout/lProcess2"/>
    <dgm:cxn modelId="{54CB6C68-7600-46F0-BF94-D36FC6FE02FF}" type="presParOf" srcId="{B2B9D46C-7407-4701-8AA2-B67381A045D1}" destId="{CE7EE640-08AF-4F15-A710-87B0631E2C42}" srcOrd="2" destOrd="0" presId="urn:microsoft.com/office/officeart/2005/8/layout/lProcess2"/>
    <dgm:cxn modelId="{16B509DD-529A-47D7-818D-FDE399D26FA4}" type="presParOf" srcId="{F8E2C252-88B6-4F0F-826C-34834EAE7A30}" destId="{119D6C11-C225-40A1-8DBF-EB23211673C7}" srcOrd="1" destOrd="0" presId="urn:microsoft.com/office/officeart/2005/8/layout/lProcess2"/>
    <dgm:cxn modelId="{F285BDAE-736F-4EC5-8A64-EA106ED59602}" type="presParOf" srcId="{F8E2C252-88B6-4F0F-826C-34834EAE7A30}" destId="{FF269E26-E4EB-4773-913D-6A2D6CF82703}" srcOrd="2" destOrd="0" presId="urn:microsoft.com/office/officeart/2005/8/layout/lProcess2"/>
    <dgm:cxn modelId="{4AF21E75-4BB4-4605-A988-0699C2D17E6C}" type="presParOf" srcId="{FF269E26-E4EB-4773-913D-6A2D6CF82703}" destId="{96D80141-9C73-4F39-A48C-17E57F01FC2D}" srcOrd="0" destOrd="0" presId="urn:microsoft.com/office/officeart/2005/8/layout/lProcess2"/>
    <dgm:cxn modelId="{26E949B7-0741-4F50-8892-B0582E8621CD}" type="presParOf" srcId="{FF269E26-E4EB-4773-913D-6A2D6CF82703}" destId="{F265B961-88B1-44AF-B581-D25C40BD4D0D}" srcOrd="1" destOrd="0" presId="urn:microsoft.com/office/officeart/2005/8/layout/lProcess2"/>
    <dgm:cxn modelId="{E17EE658-4D09-43DB-BB24-E662F8133F94}" type="presParOf" srcId="{FF269E26-E4EB-4773-913D-6A2D6CF82703}" destId="{1BC1A707-4556-4E5B-A427-3D5E6A3B77A1}" srcOrd="2" destOrd="0" presId="urn:microsoft.com/office/officeart/2005/8/layout/lProcess2"/>
    <dgm:cxn modelId="{60193917-5085-4F29-B062-523E1F1F118D}" type="presParOf" srcId="{1BC1A707-4556-4E5B-A427-3D5E6A3B77A1}" destId="{709854A8-DF13-43E2-8B48-B5350E5D9E6D}" srcOrd="0" destOrd="0" presId="urn:microsoft.com/office/officeart/2005/8/layout/lProcess2"/>
    <dgm:cxn modelId="{17C3F583-8E98-4CA8-9E72-79C81A735245}" type="presParOf" srcId="{709854A8-DF13-43E2-8B48-B5350E5D9E6D}" destId="{F8EEF88E-FD1E-4BCC-A174-D352A6EF585F}" srcOrd="0" destOrd="0" presId="urn:microsoft.com/office/officeart/2005/8/layout/lProcess2"/>
    <dgm:cxn modelId="{383427ED-FB6C-4A35-BA92-2E319E3F9E9F}" type="presParOf" srcId="{709854A8-DF13-43E2-8B48-B5350E5D9E6D}" destId="{A99A5925-C2E6-4C22-B922-2D6AF1765B21}" srcOrd="1" destOrd="0" presId="urn:microsoft.com/office/officeart/2005/8/layout/lProcess2"/>
    <dgm:cxn modelId="{029E32B4-B88B-426A-926A-4166DF90B76F}" type="presParOf" srcId="{709854A8-DF13-43E2-8B48-B5350E5D9E6D}" destId="{E92FA6BF-F988-43E5-9686-5738175C644D}" srcOrd="2" destOrd="0" presId="urn:microsoft.com/office/officeart/2005/8/layout/lProcess2"/>
    <dgm:cxn modelId="{3530F598-0792-4EC5-BD7D-800F8258566B}" type="presParOf" srcId="{709854A8-DF13-43E2-8B48-B5350E5D9E6D}" destId="{C3E3D149-6269-4FDF-A79A-ED183E58F9DE}" srcOrd="3" destOrd="0" presId="urn:microsoft.com/office/officeart/2005/8/layout/lProcess2"/>
    <dgm:cxn modelId="{BFB1D1DF-CFD4-4FB3-AED5-8E08D284A727}" type="presParOf" srcId="{709854A8-DF13-43E2-8B48-B5350E5D9E6D}" destId="{047ABCFE-13F3-4CB6-9335-608C8B1BBF6E}" srcOrd="4" destOrd="0" presId="urn:microsoft.com/office/officeart/2005/8/layout/lProcess2"/>
    <dgm:cxn modelId="{6BCFECD2-8056-4BA0-B6C6-A126ADD3A2A6}" type="presParOf" srcId="{709854A8-DF13-43E2-8B48-B5350E5D9E6D}" destId="{6A702626-E97D-4584-B12E-D1D44B507ADA}" srcOrd="5" destOrd="0" presId="urn:microsoft.com/office/officeart/2005/8/layout/lProcess2"/>
    <dgm:cxn modelId="{6D96DF36-11EA-4D72-B758-B1962FDE315C}" type="presParOf" srcId="{709854A8-DF13-43E2-8B48-B5350E5D9E6D}" destId="{F4DCDE7B-C03D-4889-868E-430077F34EE6}" srcOrd="6" destOrd="0" presId="urn:microsoft.com/office/officeart/2005/8/layout/lProcess2"/>
    <dgm:cxn modelId="{688B4FC1-34A7-4AFE-B93C-0AEA873DDFA3}" type="presParOf" srcId="{709854A8-DF13-43E2-8B48-B5350E5D9E6D}" destId="{CC8B3264-5772-486A-B3CA-7902C8A05BC0}" srcOrd="7" destOrd="0" presId="urn:microsoft.com/office/officeart/2005/8/layout/lProcess2"/>
    <dgm:cxn modelId="{C53C3D0D-A1C8-414E-9A21-77F64521D265}" type="presParOf" srcId="{709854A8-DF13-43E2-8B48-B5350E5D9E6D}" destId="{0E55EC5D-53B5-4CF9-A2D3-3899A3191E16}" srcOrd="8" destOrd="0" presId="urn:microsoft.com/office/officeart/2005/8/layout/lProcess2"/>
    <dgm:cxn modelId="{CF95C0E4-18BA-47D5-BDB9-922C81432DEA}" type="presParOf" srcId="{709854A8-DF13-43E2-8B48-B5350E5D9E6D}" destId="{7EC4059F-8713-4E75-9AA6-85623AD88630}" srcOrd="9" destOrd="0" presId="urn:microsoft.com/office/officeart/2005/8/layout/lProcess2"/>
    <dgm:cxn modelId="{B70C2A24-4993-44E3-9DA5-8DC697FE21FE}" type="presParOf" srcId="{709854A8-DF13-43E2-8B48-B5350E5D9E6D}" destId="{5AC27A1F-CAC1-45AA-BEB1-1229F3FFDE00}" srcOrd="10" destOrd="0" presId="urn:microsoft.com/office/officeart/2005/8/layout/lProcess2"/>
    <dgm:cxn modelId="{8172D0E8-3960-450B-84AE-B1318EC082B3}" type="presParOf" srcId="{709854A8-DF13-43E2-8B48-B5350E5D9E6D}" destId="{9B4E36BA-2CCD-448E-ACF9-78E4574DC69F}" srcOrd="11" destOrd="0" presId="urn:microsoft.com/office/officeart/2005/8/layout/lProcess2"/>
    <dgm:cxn modelId="{C48B9829-D486-44AE-9F66-0CA9FE051335}" type="presParOf" srcId="{709854A8-DF13-43E2-8B48-B5350E5D9E6D}" destId="{F07F1B8F-8014-47BB-A303-70BE707C9207}" srcOrd="12" destOrd="0" presId="urn:microsoft.com/office/officeart/2005/8/layout/lProcess2"/>
    <dgm:cxn modelId="{40B60377-5413-49EC-B23E-7289F097D623}" type="presParOf" srcId="{709854A8-DF13-43E2-8B48-B5350E5D9E6D}" destId="{30EDD4F1-5132-4DE9-9792-9748BC411E14}" srcOrd="13" destOrd="0" presId="urn:microsoft.com/office/officeart/2005/8/layout/lProcess2"/>
    <dgm:cxn modelId="{049482AD-7A6C-4742-A47E-762195A94524}" type="presParOf" srcId="{709854A8-DF13-43E2-8B48-B5350E5D9E6D}" destId="{6396D2D9-3190-4382-B223-054226E4797F}" srcOrd="14" destOrd="0" presId="urn:microsoft.com/office/officeart/2005/8/layout/lProcess2"/>
    <dgm:cxn modelId="{9E1E06F4-393D-4FFD-9F80-E24443135FEB}" type="presParOf" srcId="{709854A8-DF13-43E2-8B48-B5350E5D9E6D}" destId="{58A857EB-9DC3-45E8-98AA-4415D434C17E}" srcOrd="15" destOrd="0" presId="urn:microsoft.com/office/officeart/2005/8/layout/lProcess2"/>
    <dgm:cxn modelId="{09FBD421-01AC-41C1-899E-E87878CE06E9}" type="presParOf" srcId="{709854A8-DF13-43E2-8B48-B5350E5D9E6D}" destId="{D3A43547-006C-4C1E-B990-CFC93F07303F}" srcOrd="16"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896717-852F-4CF5-B805-FDCA92BD5DBD}">
      <dsp:nvSpPr>
        <dsp:cNvPr id="0" name=""/>
        <dsp:cNvSpPr/>
      </dsp:nvSpPr>
      <dsp:spPr>
        <a:xfrm rot="5400000">
          <a:off x="4679015" y="-1483621"/>
          <a:ext cx="1914773" cy="5447489"/>
        </a:xfrm>
        <a:prstGeom prst="round2SameRect">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0" algn="l" defTabSz="889000">
            <a:lnSpc>
              <a:spcPct val="90000"/>
            </a:lnSpc>
            <a:spcBef>
              <a:spcPct val="0"/>
            </a:spcBef>
            <a:spcAft>
              <a:spcPct val="15000"/>
            </a:spcAft>
            <a:buNone/>
          </a:pPr>
          <a:r>
            <a:rPr lang="en-US" sz="2000" kern="1200">
              <a:solidFill>
                <a:schemeClr val="accent1">
                  <a:lumMod val="50000"/>
                </a:schemeClr>
              </a:solidFill>
            </a:rPr>
            <a:t>Strengthening the safety net through increased levels of collaboration and integration of services and organizations to more effectively meet the needs of our state’s most vulnerable population is an important purpose of this grant.</a:t>
          </a:r>
          <a:endParaRPr lang="en-US" sz="2000" kern="1200"/>
        </a:p>
      </dsp:txBody>
      <dsp:txXfrm rot="-5400000">
        <a:off x="2912657" y="376209"/>
        <a:ext cx="5354017" cy="1727829"/>
      </dsp:txXfrm>
    </dsp:sp>
    <dsp:sp modelId="{74D7A23F-874E-4B72-B7A7-46E875DE8F34}">
      <dsp:nvSpPr>
        <dsp:cNvPr id="0" name=""/>
        <dsp:cNvSpPr/>
      </dsp:nvSpPr>
      <dsp:spPr>
        <a:xfrm>
          <a:off x="119749" y="214643"/>
          <a:ext cx="2824714" cy="1966519"/>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a:t>Purpose</a:t>
          </a:r>
          <a:endParaRPr lang="en-US" sz="2400" kern="1200"/>
        </a:p>
      </dsp:txBody>
      <dsp:txXfrm>
        <a:off x="215747" y="310641"/>
        <a:ext cx="2632718" cy="177452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1C8495-846D-4140-BAEF-1B22C7EC4462}">
      <dsp:nvSpPr>
        <dsp:cNvPr id="0" name=""/>
        <dsp:cNvSpPr/>
      </dsp:nvSpPr>
      <dsp:spPr>
        <a:xfrm>
          <a:off x="3700" y="0"/>
          <a:ext cx="1112862" cy="4625890"/>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Federally Qualified Health Centers and Look-Alikes</a:t>
          </a:r>
        </a:p>
      </dsp:txBody>
      <dsp:txXfrm>
        <a:off x="3700" y="1850356"/>
        <a:ext cx="1112862" cy="1850356"/>
      </dsp:txXfrm>
    </dsp:sp>
    <dsp:sp modelId="{B4232DDB-704B-49F4-BD87-AC4E6C9EA3BC}">
      <dsp:nvSpPr>
        <dsp:cNvPr id="0" name=""/>
        <dsp:cNvSpPr/>
      </dsp:nvSpPr>
      <dsp:spPr>
        <a:xfrm>
          <a:off x="31050" y="122548"/>
          <a:ext cx="1046090" cy="1116790"/>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9000" r="-9000"/>
          </a:stretch>
        </a:blipFill>
        <a:ln>
          <a:noFill/>
        </a:ln>
        <a:effectLst/>
      </dsp:spPr>
      <dsp:style>
        <a:lnRef idx="0">
          <a:scrgbClr r="0" g="0" b="0"/>
        </a:lnRef>
        <a:fillRef idx="1">
          <a:scrgbClr r="0" g="0" b="0"/>
        </a:fillRef>
        <a:effectRef idx="2">
          <a:scrgbClr r="0" g="0" b="0"/>
        </a:effectRef>
        <a:fontRef idx="minor"/>
      </dsp:style>
    </dsp:sp>
    <dsp:sp modelId="{7AE1CC7A-3CC5-4DB8-82FC-115C925AD6C0}">
      <dsp:nvSpPr>
        <dsp:cNvPr id="0" name=""/>
        <dsp:cNvSpPr/>
      </dsp:nvSpPr>
      <dsp:spPr>
        <a:xfrm>
          <a:off x="1149948" y="0"/>
          <a:ext cx="1112862" cy="4625890"/>
        </a:xfrm>
        <a:prstGeom prst="roundRect">
          <a:avLst>
            <a:gd name="adj" fmla="val 10000"/>
          </a:avLst>
        </a:prstGeom>
        <a:gradFill rotWithShape="0">
          <a:gsLst>
            <a:gs pos="0">
              <a:schemeClr val="accent4">
                <a:hueOff val="994009"/>
                <a:satOff val="-191"/>
                <a:lumOff val="-4230"/>
                <a:alphaOff val="0"/>
                <a:satMod val="103000"/>
                <a:lumMod val="102000"/>
                <a:tint val="94000"/>
              </a:schemeClr>
            </a:gs>
            <a:gs pos="50000">
              <a:schemeClr val="accent4">
                <a:hueOff val="994009"/>
                <a:satOff val="-191"/>
                <a:lumOff val="-4230"/>
                <a:alphaOff val="0"/>
                <a:satMod val="110000"/>
                <a:lumMod val="100000"/>
                <a:shade val="100000"/>
              </a:schemeClr>
            </a:gs>
            <a:gs pos="100000">
              <a:schemeClr val="accent4">
                <a:hueOff val="994009"/>
                <a:satOff val="-191"/>
                <a:lumOff val="-423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Free and Charitable Clinics</a:t>
          </a:r>
        </a:p>
      </dsp:txBody>
      <dsp:txXfrm>
        <a:off x="1149948" y="1850356"/>
        <a:ext cx="1112862" cy="1850356"/>
      </dsp:txXfrm>
    </dsp:sp>
    <dsp:sp modelId="{B777DF0C-47A3-4A95-B92C-F80300410E63}">
      <dsp:nvSpPr>
        <dsp:cNvPr id="0" name=""/>
        <dsp:cNvSpPr/>
      </dsp:nvSpPr>
      <dsp:spPr>
        <a:xfrm>
          <a:off x="1177298" y="122548"/>
          <a:ext cx="1046090" cy="1116790"/>
        </a:xfrm>
        <a:prstGeom prst="ellipse">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l="-9000" r="-9000"/>
          </a:stretch>
        </a:blipFill>
        <a:ln>
          <a:noFill/>
        </a:ln>
        <a:effectLst/>
      </dsp:spPr>
      <dsp:style>
        <a:lnRef idx="0">
          <a:scrgbClr r="0" g="0" b="0"/>
        </a:lnRef>
        <a:fillRef idx="1">
          <a:scrgbClr r="0" g="0" b="0"/>
        </a:fillRef>
        <a:effectRef idx="2">
          <a:scrgbClr r="0" g="0" b="0"/>
        </a:effectRef>
        <a:fontRef idx="minor"/>
      </dsp:style>
    </dsp:sp>
    <dsp:sp modelId="{DC20778D-ACAE-4692-A1C2-8210E72A8A37}">
      <dsp:nvSpPr>
        <dsp:cNvPr id="0" name=""/>
        <dsp:cNvSpPr/>
      </dsp:nvSpPr>
      <dsp:spPr>
        <a:xfrm>
          <a:off x="2296196" y="0"/>
          <a:ext cx="1112862" cy="4625890"/>
        </a:xfrm>
        <a:prstGeom prst="roundRect">
          <a:avLst>
            <a:gd name="adj" fmla="val 10000"/>
          </a:avLst>
        </a:prstGeom>
        <a:gradFill rotWithShape="0">
          <a:gsLst>
            <a:gs pos="0">
              <a:schemeClr val="accent4">
                <a:hueOff val="1988018"/>
                <a:satOff val="-383"/>
                <a:lumOff val="-8459"/>
                <a:alphaOff val="0"/>
                <a:satMod val="103000"/>
                <a:lumMod val="102000"/>
                <a:tint val="94000"/>
              </a:schemeClr>
            </a:gs>
            <a:gs pos="50000">
              <a:schemeClr val="accent4">
                <a:hueOff val="1988018"/>
                <a:satOff val="-383"/>
                <a:lumOff val="-8459"/>
                <a:alphaOff val="0"/>
                <a:satMod val="110000"/>
                <a:lumMod val="100000"/>
                <a:shade val="100000"/>
              </a:schemeClr>
            </a:gs>
            <a:gs pos="100000">
              <a:schemeClr val="accent4">
                <a:hueOff val="1988018"/>
                <a:satOff val="-383"/>
                <a:lumOff val="-845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kern="1200"/>
            <a:t>Health Departments</a:t>
          </a:r>
        </a:p>
      </dsp:txBody>
      <dsp:txXfrm>
        <a:off x="2296196" y="1850356"/>
        <a:ext cx="1112862" cy="1850356"/>
      </dsp:txXfrm>
    </dsp:sp>
    <dsp:sp modelId="{894F0848-E50D-4A44-81DF-076871256CB7}">
      <dsp:nvSpPr>
        <dsp:cNvPr id="0" name=""/>
        <dsp:cNvSpPr/>
      </dsp:nvSpPr>
      <dsp:spPr>
        <a:xfrm>
          <a:off x="2323546" y="122548"/>
          <a:ext cx="1046090" cy="1116790"/>
        </a:xfrm>
        <a:prstGeom prst="ellipse">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l="-9000" r="-9000"/>
          </a:stretch>
        </a:blipFill>
        <a:ln>
          <a:noFill/>
        </a:ln>
        <a:effectLst/>
      </dsp:spPr>
      <dsp:style>
        <a:lnRef idx="0">
          <a:scrgbClr r="0" g="0" b="0"/>
        </a:lnRef>
        <a:fillRef idx="1">
          <a:scrgbClr r="0" g="0" b="0"/>
        </a:fillRef>
        <a:effectRef idx="2">
          <a:scrgbClr r="0" g="0" b="0"/>
        </a:effectRef>
        <a:fontRef idx="minor"/>
      </dsp:style>
    </dsp:sp>
    <dsp:sp modelId="{FBF9B302-E835-495B-9438-16834E03C54B}">
      <dsp:nvSpPr>
        <dsp:cNvPr id="0" name=""/>
        <dsp:cNvSpPr/>
      </dsp:nvSpPr>
      <dsp:spPr>
        <a:xfrm>
          <a:off x="3442444" y="0"/>
          <a:ext cx="1112862" cy="4625890"/>
        </a:xfrm>
        <a:prstGeom prst="roundRect">
          <a:avLst>
            <a:gd name="adj" fmla="val 10000"/>
          </a:avLst>
        </a:prstGeom>
        <a:gradFill rotWithShape="0">
          <a:gsLst>
            <a:gs pos="0">
              <a:schemeClr val="accent4">
                <a:hueOff val="2982026"/>
                <a:satOff val="-574"/>
                <a:lumOff val="-12689"/>
                <a:alphaOff val="0"/>
                <a:satMod val="103000"/>
                <a:lumMod val="102000"/>
                <a:tint val="94000"/>
              </a:schemeClr>
            </a:gs>
            <a:gs pos="50000">
              <a:schemeClr val="accent4">
                <a:hueOff val="2982026"/>
                <a:satOff val="-574"/>
                <a:lumOff val="-12689"/>
                <a:alphaOff val="0"/>
                <a:satMod val="110000"/>
                <a:lumMod val="100000"/>
                <a:shade val="100000"/>
              </a:schemeClr>
            </a:gs>
            <a:gs pos="100000">
              <a:schemeClr val="accent4">
                <a:hueOff val="2982026"/>
                <a:satOff val="-574"/>
                <a:lumOff val="-1268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Hospital Owned Primary Care Clinics</a:t>
          </a:r>
        </a:p>
      </dsp:txBody>
      <dsp:txXfrm>
        <a:off x="3442444" y="1850356"/>
        <a:ext cx="1112862" cy="1850356"/>
      </dsp:txXfrm>
    </dsp:sp>
    <dsp:sp modelId="{3DEE25D0-E06F-4A64-8B35-C694DD974755}">
      <dsp:nvSpPr>
        <dsp:cNvPr id="0" name=""/>
        <dsp:cNvSpPr/>
      </dsp:nvSpPr>
      <dsp:spPr>
        <a:xfrm>
          <a:off x="3469794" y="122548"/>
          <a:ext cx="1046090" cy="1116790"/>
        </a:xfrm>
        <a:prstGeom prst="ellipse">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l="-9000" r="-9000"/>
          </a:stretch>
        </a:blipFill>
        <a:ln>
          <a:noFill/>
        </a:ln>
        <a:effectLst/>
      </dsp:spPr>
      <dsp:style>
        <a:lnRef idx="0">
          <a:scrgbClr r="0" g="0" b="0"/>
        </a:lnRef>
        <a:fillRef idx="1">
          <a:scrgbClr r="0" g="0" b="0"/>
        </a:fillRef>
        <a:effectRef idx="2">
          <a:scrgbClr r="0" g="0" b="0"/>
        </a:effectRef>
        <a:fontRef idx="minor"/>
      </dsp:style>
    </dsp:sp>
    <dsp:sp modelId="{79069DEB-5BA4-4D35-B0D7-3A80463C8ED4}">
      <dsp:nvSpPr>
        <dsp:cNvPr id="0" name=""/>
        <dsp:cNvSpPr/>
      </dsp:nvSpPr>
      <dsp:spPr>
        <a:xfrm>
          <a:off x="4588692" y="0"/>
          <a:ext cx="1112862" cy="4625890"/>
        </a:xfrm>
        <a:prstGeom prst="roundRect">
          <a:avLst>
            <a:gd name="adj" fmla="val 10000"/>
          </a:avLst>
        </a:prstGeom>
        <a:gradFill rotWithShape="0">
          <a:gsLst>
            <a:gs pos="0">
              <a:schemeClr val="accent4">
                <a:hueOff val="3976035"/>
                <a:satOff val="-765"/>
                <a:lumOff val="-16919"/>
                <a:alphaOff val="0"/>
                <a:satMod val="103000"/>
                <a:lumMod val="102000"/>
                <a:tint val="94000"/>
              </a:schemeClr>
            </a:gs>
            <a:gs pos="50000">
              <a:schemeClr val="accent4">
                <a:hueOff val="3976035"/>
                <a:satOff val="-765"/>
                <a:lumOff val="-16919"/>
                <a:alphaOff val="0"/>
                <a:satMod val="110000"/>
                <a:lumMod val="100000"/>
                <a:shade val="100000"/>
              </a:schemeClr>
            </a:gs>
            <a:gs pos="100000">
              <a:schemeClr val="accent4">
                <a:hueOff val="3976035"/>
                <a:satOff val="-765"/>
                <a:lumOff val="-1691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Rural Health Centers</a:t>
          </a:r>
        </a:p>
      </dsp:txBody>
      <dsp:txXfrm>
        <a:off x="4588692" y="1850356"/>
        <a:ext cx="1112862" cy="1850356"/>
      </dsp:txXfrm>
    </dsp:sp>
    <dsp:sp modelId="{99B594CE-A604-4F6B-A79C-88FD1D192E47}">
      <dsp:nvSpPr>
        <dsp:cNvPr id="0" name=""/>
        <dsp:cNvSpPr/>
      </dsp:nvSpPr>
      <dsp:spPr>
        <a:xfrm>
          <a:off x="4616042" y="122548"/>
          <a:ext cx="1046090" cy="1116790"/>
        </a:xfrm>
        <a:prstGeom prst="ellipse">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l="-9000" r="-9000"/>
          </a:stretch>
        </a:blipFill>
        <a:ln>
          <a:noFill/>
        </a:ln>
        <a:effectLst/>
      </dsp:spPr>
      <dsp:style>
        <a:lnRef idx="0">
          <a:scrgbClr r="0" g="0" b="0"/>
        </a:lnRef>
        <a:fillRef idx="1">
          <a:scrgbClr r="0" g="0" b="0"/>
        </a:fillRef>
        <a:effectRef idx="2">
          <a:scrgbClr r="0" g="0" b="0"/>
        </a:effectRef>
        <a:fontRef idx="minor"/>
      </dsp:style>
    </dsp:sp>
    <dsp:sp modelId="{BD766683-800E-4FA7-BE2B-BD6F67EA5A97}">
      <dsp:nvSpPr>
        <dsp:cNvPr id="0" name=""/>
        <dsp:cNvSpPr/>
      </dsp:nvSpPr>
      <dsp:spPr>
        <a:xfrm>
          <a:off x="5734941" y="0"/>
          <a:ext cx="1112862" cy="4625890"/>
        </a:xfrm>
        <a:prstGeom prst="roundRect">
          <a:avLst>
            <a:gd name="adj" fmla="val 10000"/>
          </a:avLst>
        </a:prstGeom>
        <a:gradFill rotWithShape="0">
          <a:gsLst>
            <a:gs pos="0">
              <a:schemeClr val="accent4">
                <a:hueOff val="4970044"/>
                <a:satOff val="-956"/>
                <a:lumOff val="-21149"/>
                <a:alphaOff val="0"/>
                <a:satMod val="103000"/>
                <a:lumMod val="102000"/>
                <a:tint val="94000"/>
              </a:schemeClr>
            </a:gs>
            <a:gs pos="50000">
              <a:schemeClr val="accent4">
                <a:hueOff val="4970044"/>
                <a:satOff val="-956"/>
                <a:lumOff val="-21149"/>
                <a:alphaOff val="0"/>
                <a:satMod val="110000"/>
                <a:lumMod val="100000"/>
                <a:shade val="100000"/>
              </a:schemeClr>
            </a:gs>
            <a:gs pos="100000">
              <a:schemeClr val="accent4">
                <a:hueOff val="4970044"/>
                <a:satOff val="-956"/>
                <a:lumOff val="-2114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School-Based and School-Linked Health Centers</a:t>
          </a:r>
        </a:p>
      </dsp:txBody>
      <dsp:txXfrm>
        <a:off x="5734941" y="1850356"/>
        <a:ext cx="1112862" cy="1850356"/>
      </dsp:txXfrm>
    </dsp:sp>
    <dsp:sp modelId="{EFB3A92E-F1D2-48EF-9E7B-99B73B98652B}">
      <dsp:nvSpPr>
        <dsp:cNvPr id="0" name=""/>
        <dsp:cNvSpPr/>
      </dsp:nvSpPr>
      <dsp:spPr>
        <a:xfrm>
          <a:off x="5762291" y="122548"/>
          <a:ext cx="1046090" cy="1116790"/>
        </a:xfrm>
        <a:prstGeom prst="ellipse">
          <a:avLst/>
        </a:prstGeom>
        <a:blipFill>
          <a:blip xmlns:r="http://schemas.openxmlformats.org/officeDocument/2006/relationships" r:embed="rId11">
            <a:extLst>
              <a:ext uri="{96DAC541-7B7A-43D3-8B79-37D633B846F1}">
                <asvg:svgBlip xmlns:asvg="http://schemas.microsoft.com/office/drawing/2016/SVG/main" r:embed="rId12"/>
              </a:ext>
            </a:extLst>
          </a:blip>
          <a:srcRect/>
          <a:stretch>
            <a:fillRect l="-9000" r="-9000"/>
          </a:stretch>
        </a:blipFill>
        <a:ln>
          <a:noFill/>
        </a:ln>
        <a:effectLst/>
      </dsp:spPr>
      <dsp:style>
        <a:lnRef idx="0">
          <a:scrgbClr r="0" g="0" b="0"/>
        </a:lnRef>
        <a:fillRef idx="1">
          <a:scrgbClr r="0" g="0" b="0"/>
        </a:fillRef>
        <a:effectRef idx="2">
          <a:scrgbClr r="0" g="0" b="0"/>
        </a:effectRef>
        <a:fontRef idx="minor"/>
      </dsp:style>
    </dsp:sp>
    <dsp:sp modelId="{CEE123C9-DE12-43A4-8E09-D6736E1868F5}">
      <dsp:nvSpPr>
        <dsp:cNvPr id="0" name=""/>
        <dsp:cNvSpPr/>
      </dsp:nvSpPr>
      <dsp:spPr>
        <a:xfrm>
          <a:off x="6881189" y="0"/>
          <a:ext cx="1112862" cy="4625890"/>
        </a:xfrm>
        <a:prstGeom prst="roundRect">
          <a:avLst>
            <a:gd name="adj" fmla="val 10000"/>
          </a:avLst>
        </a:prstGeom>
        <a:gradFill rotWithShape="0">
          <a:gsLst>
            <a:gs pos="0">
              <a:schemeClr val="accent4">
                <a:hueOff val="5964052"/>
                <a:satOff val="-1148"/>
                <a:lumOff val="-25378"/>
                <a:alphaOff val="0"/>
                <a:satMod val="103000"/>
                <a:lumMod val="102000"/>
                <a:tint val="94000"/>
              </a:schemeClr>
            </a:gs>
            <a:gs pos="50000">
              <a:schemeClr val="accent4">
                <a:hueOff val="5964052"/>
                <a:satOff val="-1148"/>
                <a:lumOff val="-25378"/>
                <a:alphaOff val="0"/>
                <a:satMod val="110000"/>
                <a:lumMod val="100000"/>
                <a:shade val="100000"/>
              </a:schemeClr>
            </a:gs>
            <a:gs pos="100000">
              <a:schemeClr val="accent4">
                <a:hueOff val="5964052"/>
                <a:satOff val="-1148"/>
                <a:lumOff val="-2537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AHEC Clinics</a:t>
          </a:r>
        </a:p>
      </dsp:txBody>
      <dsp:txXfrm>
        <a:off x="6881189" y="1850356"/>
        <a:ext cx="1112862" cy="1850356"/>
      </dsp:txXfrm>
    </dsp:sp>
    <dsp:sp modelId="{BA6A90E9-6F4A-475F-80DD-188D030F1AFF}">
      <dsp:nvSpPr>
        <dsp:cNvPr id="0" name=""/>
        <dsp:cNvSpPr/>
      </dsp:nvSpPr>
      <dsp:spPr>
        <a:xfrm>
          <a:off x="6908539" y="122548"/>
          <a:ext cx="1046090" cy="1116790"/>
        </a:xfrm>
        <a:prstGeom prst="ellipse">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l="-9000" r="-9000"/>
          </a:stretch>
        </a:blipFill>
        <a:ln>
          <a:noFill/>
        </a:ln>
        <a:effectLst/>
      </dsp:spPr>
      <dsp:style>
        <a:lnRef idx="0">
          <a:scrgbClr r="0" g="0" b="0"/>
        </a:lnRef>
        <a:fillRef idx="1">
          <a:scrgbClr r="0" g="0" b="0"/>
        </a:fillRef>
        <a:effectRef idx="2">
          <a:scrgbClr r="0" g="0" b="0"/>
        </a:effectRef>
        <a:fontRef idx="minor"/>
      </dsp:style>
    </dsp:sp>
    <dsp:sp modelId="{DAD1F6D9-EFEF-47E4-967C-819C151BF0EC}">
      <dsp:nvSpPr>
        <dsp:cNvPr id="0" name=""/>
        <dsp:cNvSpPr/>
      </dsp:nvSpPr>
      <dsp:spPr>
        <a:xfrm>
          <a:off x="8027437" y="0"/>
          <a:ext cx="1112862" cy="4625890"/>
        </a:xfrm>
        <a:prstGeom prst="roundRect">
          <a:avLst>
            <a:gd name="adj" fmla="val 10000"/>
          </a:avLst>
        </a:prstGeom>
        <a:gradFill rotWithShape="0">
          <a:gsLst>
            <a:gs pos="0">
              <a:schemeClr val="accent4">
                <a:hueOff val="6958061"/>
                <a:satOff val="-1339"/>
                <a:lumOff val="-29608"/>
                <a:alphaOff val="0"/>
                <a:satMod val="103000"/>
                <a:lumMod val="102000"/>
                <a:tint val="94000"/>
              </a:schemeClr>
            </a:gs>
            <a:gs pos="50000">
              <a:schemeClr val="accent4">
                <a:hueOff val="6958061"/>
                <a:satOff val="-1339"/>
                <a:lumOff val="-29608"/>
                <a:alphaOff val="0"/>
                <a:satMod val="110000"/>
                <a:lumMod val="100000"/>
                <a:shade val="100000"/>
              </a:schemeClr>
            </a:gs>
            <a:gs pos="100000">
              <a:schemeClr val="accent4">
                <a:hueOff val="6958061"/>
                <a:satOff val="-1339"/>
                <a:lumOff val="-2960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kern="1200"/>
            <a:t>Other Non-Profit Community Organizations that provide primary and preventative patient care to low-income, uninsured, underinsured and medically vulnerable populations</a:t>
          </a:r>
        </a:p>
      </dsp:txBody>
      <dsp:txXfrm>
        <a:off x="8027437" y="1850356"/>
        <a:ext cx="1112862" cy="1850356"/>
      </dsp:txXfrm>
    </dsp:sp>
    <dsp:sp modelId="{8C27B623-FE04-4C8F-A0A9-0999CB6EB696}">
      <dsp:nvSpPr>
        <dsp:cNvPr id="0" name=""/>
        <dsp:cNvSpPr/>
      </dsp:nvSpPr>
      <dsp:spPr>
        <a:xfrm>
          <a:off x="8054787" y="122548"/>
          <a:ext cx="1046090" cy="1116790"/>
        </a:xfrm>
        <a:prstGeom prst="ellipse">
          <a:avLst/>
        </a:prstGeom>
        <a:blipFill>
          <a:blip xmlns:r="http://schemas.openxmlformats.org/officeDocument/2006/relationships" r:embed="rId15">
            <a:extLst>
              <a:ext uri="{96DAC541-7B7A-43D3-8B79-37D633B846F1}">
                <asvg:svgBlip xmlns:asvg="http://schemas.microsoft.com/office/drawing/2016/SVG/main" r:embed="rId16"/>
              </a:ext>
            </a:extLst>
          </a:blip>
          <a:srcRect/>
          <a:stretch>
            <a:fillRect l="-9000" r="-9000"/>
          </a:stretch>
        </a:blipFill>
        <a:ln>
          <a:noFill/>
        </a:ln>
        <a:effectLst/>
      </dsp:spPr>
      <dsp:style>
        <a:lnRef idx="0">
          <a:scrgbClr r="0" g="0" b="0"/>
        </a:lnRef>
        <a:fillRef idx="1">
          <a:scrgbClr r="0" g="0" b="0"/>
        </a:fillRef>
        <a:effectRef idx="2">
          <a:scrgbClr r="0" g="0" b="0"/>
        </a:effectRef>
        <a:fontRef idx="minor"/>
      </dsp:style>
    </dsp:sp>
    <dsp:sp modelId="{EAB23A40-EF97-4EE4-88DE-78D2A0CBE5D6}">
      <dsp:nvSpPr>
        <dsp:cNvPr id="0" name=""/>
        <dsp:cNvSpPr/>
      </dsp:nvSpPr>
      <dsp:spPr>
        <a:xfrm>
          <a:off x="435751" y="3932006"/>
          <a:ext cx="8412480" cy="693883"/>
        </a:xfrm>
        <a:prstGeom prst="flowChartProcess">
          <a:avLst/>
        </a:prstGeom>
        <a:gradFill rotWithShape="0">
          <a:gsLst>
            <a:gs pos="0">
              <a:schemeClr val="accent4">
                <a:tint val="40000"/>
                <a:hueOff val="0"/>
                <a:satOff val="0"/>
                <a:lumOff val="0"/>
                <a:alphaOff val="0"/>
                <a:satMod val="103000"/>
                <a:lumMod val="102000"/>
                <a:tint val="94000"/>
              </a:schemeClr>
            </a:gs>
            <a:gs pos="50000">
              <a:schemeClr val="accent4">
                <a:tint val="40000"/>
                <a:hueOff val="0"/>
                <a:satOff val="0"/>
                <a:lumOff val="0"/>
                <a:alphaOff val="0"/>
                <a:satMod val="110000"/>
                <a:lumMod val="100000"/>
                <a:shade val="100000"/>
              </a:schemeClr>
            </a:gs>
            <a:gs pos="100000">
              <a:schemeClr val="accent4">
                <a:tint val="4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C91E41-8A93-4F8B-813C-784A401D23B4}">
      <dsp:nvSpPr>
        <dsp:cNvPr id="0" name=""/>
        <dsp:cNvSpPr/>
      </dsp:nvSpPr>
      <dsp:spPr>
        <a:xfrm>
          <a:off x="0" y="11249"/>
          <a:ext cx="8465212" cy="1085971"/>
        </a:xfrm>
        <a:prstGeom prst="rect">
          <a:avLst/>
        </a:prstGeom>
        <a:solidFill>
          <a:schemeClr val="accent2">
            <a:lumMod val="75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Applicants must select </a:t>
          </a:r>
          <a:r>
            <a:rPr lang="en-US" sz="3200" b="1" u="sng" kern="1200"/>
            <a:t>ONE</a:t>
          </a:r>
          <a:r>
            <a:rPr lang="en-US" sz="3200" kern="1200"/>
            <a:t> track </a:t>
          </a:r>
        </a:p>
      </dsp:txBody>
      <dsp:txXfrm>
        <a:off x="0" y="11249"/>
        <a:ext cx="8465212" cy="1085971"/>
      </dsp:txXfrm>
    </dsp:sp>
    <dsp:sp modelId="{5D511300-80F9-424F-BB14-B20F2F5987BB}">
      <dsp:nvSpPr>
        <dsp:cNvPr id="0" name=""/>
        <dsp:cNvSpPr/>
      </dsp:nvSpPr>
      <dsp:spPr>
        <a:xfrm>
          <a:off x="0" y="1094003"/>
          <a:ext cx="3769664" cy="3002290"/>
        </a:xfrm>
        <a:prstGeom prst="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t" anchorCtr="0">
          <a:noAutofit/>
        </a:bodyPr>
        <a:lstStyle/>
        <a:p>
          <a:pPr marL="0" lvl="0" indent="0" algn="ctr" defTabSz="1333500">
            <a:lnSpc>
              <a:spcPct val="90000"/>
            </a:lnSpc>
            <a:spcBef>
              <a:spcPct val="0"/>
            </a:spcBef>
            <a:spcAft>
              <a:spcPct val="35000"/>
            </a:spcAft>
            <a:buNone/>
          </a:pPr>
          <a:endParaRPr lang="en-US" sz="3000" kern="1200"/>
        </a:p>
        <a:p>
          <a:pPr marL="0" lvl="0" indent="0" algn="ctr" defTabSz="1333500">
            <a:lnSpc>
              <a:spcPct val="90000"/>
            </a:lnSpc>
            <a:spcBef>
              <a:spcPct val="0"/>
            </a:spcBef>
            <a:spcAft>
              <a:spcPct val="35000"/>
            </a:spcAft>
            <a:buNone/>
          </a:pPr>
          <a:endParaRPr lang="en-US" sz="3000" kern="1200"/>
        </a:p>
        <a:p>
          <a:pPr marL="0" lvl="0" indent="0" algn="ctr" defTabSz="1333500">
            <a:lnSpc>
              <a:spcPct val="90000"/>
            </a:lnSpc>
            <a:spcBef>
              <a:spcPct val="0"/>
            </a:spcBef>
            <a:spcAft>
              <a:spcPct val="35000"/>
            </a:spcAft>
            <a:buNone/>
          </a:pPr>
          <a:r>
            <a:rPr lang="en-US" sz="3000" kern="1200"/>
            <a:t>Encounter Based</a:t>
          </a:r>
        </a:p>
        <a:p>
          <a:pPr marL="0" lvl="0" indent="0" algn="ctr" defTabSz="1333500">
            <a:lnSpc>
              <a:spcPct val="90000"/>
            </a:lnSpc>
            <a:spcBef>
              <a:spcPct val="0"/>
            </a:spcBef>
            <a:spcAft>
              <a:spcPct val="35000"/>
            </a:spcAft>
            <a:buNone/>
          </a:pPr>
          <a:endParaRPr lang="en-US" sz="3100" kern="1200"/>
        </a:p>
      </dsp:txBody>
      <dsp:txXfrm>
        <a:off x="0" y="1094003"/>
        <a:ext cx="3769664" cy="3002290"/>
      </dsp:txXfrm>
    </dsp:sp>
    <dsp:sp modelId="{7B8C3C12-7A95-4784-9A0B-D58AAE21162A}">
      <dsp:nvSpPr>
        <dsp:cNvPr id="0" name=""/>
        <dsp:cNvSpPr/>
      </dsp:nvSpPr>
      <dsp:spPr>
        <a:xfrm>
          <a:off x="3772443" y="1088149"/>
          <a:ext cx="920325" cy="3002290"/>
        </a:xfrm>
        <a:prstGeom prst="rect">
          <a:avLst/>
        </a:prstGeom>
        <a:solidFill>
          <a:schemeClr val="tx1">
            <a:lumMod val="75000"/>
            <a:lum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b="1" u="sng" kern="1200"/>
            <a:t>OR</a:t>
          </a:r>
        </a:p>
        <a:p>
          <a:pPr marL="0" lvl="0" indent="0" algn="ctr" defTabSz="1511300">
            <a:lnSpc>
              <a:spcPct val="90000"/>
            </a:lnSpc>
            <a:spcBef>
              <a:spcPct val="0"/>
            </a:spcBef>
            <a:spcAft>
              <a:spcPct val="35000"/>
            </a:spcAft>
            <a:buNone/>
          </a:pPr>
          <a:endParaRPr lang="en-US" sz="3400" b="1" u="sng" kern="1200"/>
        </a:p>
      </dsp:txBody>
      <dsp:txXfrm>
        <a:off x="3772443" y="1088149"/>
        <a:ext cx="920325" cy="3002290"/>
      </dsp:txXfrm>
    </dsp:sp>
    <dsp:sp modelId="{7A0E6C18-377B-4587-B17A-2F1B28699D37}">
      <dsp:nvSpPr>
        <dsp:cNvPr id="0" name=""/>
        <dsp:cNvSpPr/>
      </dsp:nvSpPr>
      <dsp:spPr>
        <a:xfrm>
          <a:off x="4692768" y="1094003"/>
          <a:ext cx="3769664" cy="3002290"/>
        </a:xfrm>
        <a:prstGeom prst="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1244600">
            <a:lnSpc>
              <a:spcPct val="90000"/>
            </a:lnSpc>
            <a:spcBef>
              <a:spcPct val="0"/>
            </a:spcBef>
            <a:spcAft>
              <a:spcPct val="35000"/>
            </a:spcAft>
            <a:buNone/>
          </a:pPr>
          <a:endParaRPr lang="en-US" sz="2800" kern="1200"/>
        </a:p>
        <a:p>
          <a:pPr marL="0" lvl="0" indent="0" algn="ctr" defTabSz="1244600">
            <a:lnSpc>
              <a:spcPct val="90000"/>
            </a:lnSpc>
            <a:spcBef>
              <a:spcPct val="0"/>
            </a:spcBef>
            <a:spcAft>
              <a:spcPct val="35000"/>
            </a:spcAft>
            <a:buNone/>
          </a:pPr>
          <a:endParaRPr lang="en-US" sz="2800" b="0" kern="1200"/>
        </a:p>
        <a:p>
          <a:pPr marL="0" lvl="0" indent="0" algn="ctr" defTabSz="1244600">
            <a:lnSpc>
              <a:spcPct val="90000"/>
            </a:lnSpc>
            <a:spcBef>
              <a:spcPct val="0"/>
            </a:spcBef>
            <a:spcAft>
              <a:spcPct val="35000"/>
            </a:spcAft>
            <a:buNone/>
          </a:pPr>
          <a:r>
            <a:rPr lang="en-US" sz="2800" b="0" kern="1200"/>
            <a:t>Reimbursement for eligible expenses </a:t>
          </a:r>
        </a:p>
        <a:p>
          <a:pPr marL="0" lvl="0" indent="0" algn="ctr" defTabSz="1244600">
            <a:lnSpc>
              <a:spcPct val="90000"/>
            </a:lnSpc>
            <a:spcBef>
              <a:spcPct val="0"/>
            </a:spcBef>
            <a:spcAft>
              <a:spcPct val="35000"/>
            </a:spcAft>
            <a:buNone/>
          </a:pPr>
          <a:r>
            <a:rPr lang="en-US" sz="2800" b="0" kern="1200"/>
            <a:t>(line item budget)</a:t>
          </a:r>
          <a:endParaRPr lang="en-US" sz="2800" kern="1200"/>
        </a:p>
        <a:p>
          <a:pPr marL="0" lvl="0" indent="0" algn="ctr" defTabSz="1244600">
            <a:lnSpc>
              <a:spcPct val="90000"/>
            </a:lnSpc>
            <a:spcBef>
              <a:spcPct val="0"/>
            </a:spcBef>
            <a:spcAft>
              <a:spcPct val="35000"/>
            </a:spcAft>
            <a:buNone/>
          </a:pPr>
          <a:endParaRPr lang="en-US" sz="3100" kern="1200"/>
        </a:p>
      </dsp:txBody>
      <dsp:txXfrm>
        <a:off x="4692768" y="1094003"/>
        <a:ext cx="3769664" cy="3002290"/>
      </dsp:txXfrm>
    </dsp:sp>
    <dsp:sp modelId="{808FCB2B-F53F-4DEA-A345-EE2C7FA46BA6}">
      <dsp:nvSpPr>
        <dsp:cNvPr id="0" name=""/>
        <dsp:cNvSpPr/>
      </dsp:nvSpPr>
      <dsp:spPr>
        <a:xfrm>
          <a:off x="0" y="3596823"/>
          <a:ext cx="8465212" cy="1332529"/>
        </a:xfrm>
        <a:prstGeom prst="rect">
          <a:avLst/>
        </a:prstGeom>
        <a:solidFill>
          <a:schemeClr val="accent6">
            <a:lumMod val="60000"/>
            <a:lumOff val="4000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754327-D52B-4356-AF8D-21A147DCDCF2}">
      <dsp:nvSpPr>
        <dsp:cNvPr id="0" name=""/>
        <dsp:cNvSpPr/>
      </dsp:nvSpPr>
      <dsp:spPr>
        <a:xfrm rot="5400000">
          <a:off x="2317947" y="-691841"/>
          <a:ext cx="1018787" cy="2661027"/>
        </a:xfrm>
        <a:prstGeom prst="round2Same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rtl="0">
            <a:lnSpc>
              <a:spcPct val="90000"/>
            </a:lnSpc>
            <a:spcBef>
              <a:spcPct val="0"/>
            </a:spcBef>
            <a:spcAft>
              <a:spcPct val="15000"/>
            </a:spcAft>
            <a:buChar char="•"/>
          </a:pPr>
          <a:r>
            <a:rPr lang="en-US" sz="1500" kern="1200" dirty="0">
              <a:latin typeface="Times New Roman"/>
              <a:hlinkClick xmlns:r="http://schemas.openxmlformats.org/officeDocument/2006/relationships" r:id="rId1"/>
            </a:rPr>
            <a:t>Community Health Grants SFY 2023 RFA Document</a:t>
          </a:r>
          <a:endParaRPr lang="en-US" sz="1500" kern="1200" dirty="0">
            <a:latin typeface="Times New Roman"/>
          </a:endParaRPr>
        </a:p>
        <a:p>
          <a:pPr marL="114300" lvl="1" indent="-114300" algn="l" defTabSz="666750" rtl="0">
            <a:lnSpc>
              <a:spcPct val="90000"/>
            </a:lnSpc>
            <a:spcBef>
              <a:spcPct val="0"/>
            </a:spcBef>
            <a:spcAft>
              <a:spcPct val="15000"/>
            </a:spcAft>
            <a:buChar char="•"/>
          </a:pPr>
          <a:r>
            <a:rPr lang="en-US" sz="1500" kern="1200" dirty="0">
              <a:latin typeface="Times New Roman"/>
            </a:rPr>
            <a:t>Community Health Grants SFY </a:t>
          </a:r>
          <a:r>
            <a:rPr lang="en-US" sz="1500" kern="1200" dirty="0">
              <a:latin typeface="Times New Roman"/>
              <a:hlinkClick xmlns:r="http://schemas.openxmlformats.org/officeDocument/2006/relationships" r:id="rId2"/>
            </a:rPr>
            <a:t>2023 Budget Template</a:t>
          </a:r>
          <a:r>
            <a:rPr lang="en-US" sz="1500" kern="1200" dirty="0">
              <a:latin typeface="Times New Roman"/>
            </a:rPr>
            <a:t> </a:t>
          </a:r>
        </a:p>
      </dsp:txBody>
      <dsp:txXfrm rot="-5400000">
        <a:off x="1496828" y="179011"/>
        <a:ext cx="2611294" cy="919321"/>
      </dsp:txXfrm>
    </dsp:sp>
    <dsp:sp modelId="{BE4D11BC-6620-4A0B-A6DF-A09EF3AE183D}">
      <dsp:nvSpPr>
        <dsp:cNvPr id="0" name=""/>
        <dsp:cNvSpPr/>
      </dsp:nvSpPr>
      <dsp:spPr>
        <a:xfrm>
          <a:off x="0" y="1929"/>
          <a:ext cx="1496827" cy="1273484"/>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rtl="0">
            <a:lnSpc>
              <a:spcPct val="90000"/>
            </a:lnSpc>
            <a:spcBef>
              <a:spcPct val="0"/>
            </a:spcBef>
            <a:spcAft>
              <a:spcPct val="35000"/>
            </a:spcAft>
            <a:buNone/>
          </a:pPr>
          <a:r>
            <a:rPr lang="en-US" sz="1900" kern="1200" dirty="0">
              <a:latin typeface="Times New Roman"/>
            </a:rPr>
            <a:t>Instructions and Budget Template</a:t>
          </a:r>
        </a:p>
      </dsp:txBody>
      <dsp:txXfrm>
        <a:off x="62166" y="64095"/>
        <a:ext cx="1372495" cy="1149152"/>
      </dsp:txXfrm>
    </dsp:sp>
    <dsp:sp modelId="{4ECD1220-139B-4BBF-B9D4-5C2D6AEE435B}">
      <dsp:nvSpPr>
        <dsp:cNvPr id="0" name=""/>
        <dsp:cNvSpPr/>
      </dsp:nvSpPr>
      <dsp:spPr>
        <a:xfrm rot="5400000">
          <a:off x="2317947" y="645317"/>
          <a:ext cx="1018787" cy="2661027"/>
        </a:xfrm>
        <a:prstGeom prst="round2SameRect">
          <a:avLst/>
        </a:prstGeom>
        <a:solidFill>
          <a:schemeClr val="accent3">
            <a:tint val="40000"/>
            <a:alpha val="90000"/>
            <a:hueOff val="-1393607"/>
            <a:satOff val="11946"/>
            <a:lumOff val="2829"/>
            <a:alphaOff val="0"/>
          </a:schemeClr>
        </a:solidFill>
        <a:ln w="12700" cap="flat" cmpd="sng" algn="ctr">
          <a:solidFill>
            <a:schemeClr val="accent3">
              <a:tint val="40000"/>
              <a:alpha val="90000"/>
              <a:hueOff val="-1393607"/>
              <a:satOff val="11946"/>
              <a:lumOff val="282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rtl="0">
            <a:lnSpc>
              <a:spcPct val="90000"/>
            </a:lnSpc>
            <a:spcBef>
              <a:spcPct val="0"/>
            </a:spcBef>
            <a:spcAft>
              <a:spcPct val="15000"/>
            </a:spcAft>
            <a:buChar char="•"/>
          </a:pPr>
          <a:r>
            <a:rPr lang="en-US" sz="1500" kern="1200" dirty="0">
              <a:latin typeface="Times New Roman"/>
            </a:rPr>
            <a:t> </a:t>
          </a:r>
          <a:r>
            <a:rPr lang="en-US" sz="1500" kern="1200" dirty="0">
              <a:latin typeface="Times New Roman"/>
              <a:hlinkClick xmlns:r="http://schemas.openxmlformats.org/officeDocument/2006/relationships" r:id="rId3"/>
            </a:rPr>
            <a:t>Survey Link</a:t>
          </a:r>
          <a:endParaRPr lang="en-US" sz="1500" kern="1200" dirty="0">
            <a:latin typeface="Times New Roman"/>
          </a:endParaRPr>
        </a:p>
        <a:p>
          <a:pPr marL="114300" lvl="1" indent="-114300" algn="l" defTabSz="666750" rtl="0">
            <a:lnSpc>
              <a:spcPct val="90000"/>
            </a:lnSpc>
            <a:spcBef>
              <a:spcPct val="0"/>
            </a:spcBef>
            <a:spcAft>
              <a:spcPct val="15000"/>
            </a:spcAft>
            <a:buChar char="•"/>
          </a:pPr>
          <a:r>
            <a:rPr lang="en-US" sz="1500" kern="1200" dirty="0">
              <a:solidFill>
                <a:srgbClr val="FF0000"/>
              </a:solidFill>
              <a:latin typeface="Times New Roman"/>
              <a:cs typeface="Calibri"/>
            </a:rPr>
            <a:t> </a:t>
          </a:r>
          <a:r>
            <a:rPr lang="en-US" sz="1500" b="1" kern="1200" dirty="0">
              <a:solidFill>
                <a:srgbClr val="FF0000"/>
              </a:solidFill>
              <a:latin typeface="Times New Roman"/>
              <a:cs typeface="Calibri"/>
            </a:rPr>
            <a:t>Request link prior to January 13, 2022</a:t>
          </a:r>
          <a:endParaRPr lang="en-US" sz="1500" kern="1200" dirty="0">
            <a:solidFill>
              <a:srgbClr val="FF0000"/>
            </a:solidFill>
            <a:latin typeface="Times New Roman"/>
          </a:endParaRPr>
        </a:p>
      </dsp:txBody>
      <dsp:txXfrm rot="-5400000">
        <a:off x="1496828" y="1516170"/>
        <a:ext cx="2611294" cy="919321"/>
      </dsp:txXfrm>
    </dsp:sp>
    <dsp:sp modelId="{035AB7F4-BBBB-4B83-B054-D26EC54A8C25}">
      <dsp:nvSpPr>
        <dsp:cNvPr id="0" name=""/>
        <dsp:cNvSpPr/>
      </dsp:nvSpPr>
      <dsp:spPr>
        <a:xfrm>
          <a:off x="0" y="1339088"/>
          <a:ext cx="1496827" cy="1273484"/>
        </a:xfrm>
        <a:prstGeom prst="roundRect">
          <a:avLst/>
        </a:prstGeom>
        <a:solidFill>
          <a:schemeClr val="accent3">
            <a:hueOff val="-1077499"/>
            <a:satOff val="-7681"/>
            <a:lumOff val="1549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Times New Roman"/>
            </a:rPr>
            <a:t>Request Unique Application Link</a:t>
          </a:r>
          <a:endParaRPr lang="en-US" sz="1900" kern="1200" dirty="0"/>
        </a:p>
      </dsp:txBody>
      <dsp:txXfrm>
        <a:off x="62166" y="1401254"/>
        <a:ext cx="1372495" cy="1149152"/>
      </dsp:txXfrm>
    </dsp:sp>
    <dsp:sp modelId="{D1AF9473-9969-4302-B42E-6111033C6BC0}">
      <dsp:nvSpPr>
        <dsp:cNvPr id="0" name=""/>
        <dsp:cNvSpPr/>
      </dsp:nvSpPr>
      <dsp:spPr>
        <a:xfrm rot="5400000">
          <a:off x="2317947" y="1982476"/>
          <a:ext cx="1018787" cy="2661027"/>
        </a:xfrm>
        <a:prstGeom prst="round2SameRect">
          <a:avLst/>
        </a:prstGeom>
        <a:solidFill>
          <a:schemeClr val="accent3">
            <a:tint val="40000"/>
            <a:alpha val="90000"/>
            <a:hueOff val="-2787215"/>
            <a:satOff val="23892"/>
            <a:lumOff val="5658"/>
            <a:alphaOff val="0"/>
          </a:schemeClr>
        </a:solidFill>
        <a:ln w="12700" cap="flat" cmpd="sng" algn="ctr">
          <a:solidFill>
            <a:schemeClr val="accent3">
              <a:tint val="40000"/>
              <a:alpha val="90000"/>
              <a:hueOff val="-2787215"/>
              <a:satOff val="23892"/>
              <a:lumOff val="565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71450" lvl="1" indent="-171450" algn="l" defTabSz="800100" rtl="0">
            <a:lnSpc>
              <a:spcPct val="90000"/>
            </a:lnSpc>
            <a:spcBef>
              <a:spcPct val="0"/>
            </a:spcBef>
            <a:spcAft>
              <a:spcPct val="15000"/>
            </a:spcAft>
            <a:buNone/>
          </a:pPr>
          <a:r>
            <a:rPr lang="en-US" sz="1800" b="1" kern="1200" dirty="0">
              <a:latin typeface="Times New Roman"/>
            </a:rPr>
            <a:t>July 1, 2022 - </a:t>
          </a:r>
          <a:r>
            <a:rPr lang="en-US" sz="1800" kern="1200" dirty="0">
              <a:latin typeface="Times New Roman"/>
            </a:rPr>
            <a:t> </a:t>
          </a:r>
          <a:endParaRPr lang="en-US" sz="1800" kern="1200" dirty="0"/>
        </a:p>
        <a:p>
          <a:pPr marL="171450" lvl="1" indent="-171450" algn="l" defTabSz="800100" rtl="0">
            <a:lnSpc>
              <a:spcPct val="90000"/>
            </a:lnSpc>
            <a:spcBef>
              <a:spcPct val="0"/>
            </a:spcBef>
            <a:spcAft>
              <a:spcPct val="15000"/>
            </a:spcAft>
            <a:buNone/>
          </a:pPr>
          <a:r>
            <a:rPr lang="en-US" sz="1800" b="1" kern="1200" dirty="0">
              <a:latin typeface="Times New Roman"/>
            </a:rPr>
            <a:t>June 30, 2023</a:t>
          </a:r>
          <a:endParaRPr lang="en-US" sz="1800" b="1" kern="1200" dirty="0"/>
        </a:p>
      </dsp:txBody>
      <dsp:txXfrm rot="-5400000">
        <a:off x="1496828" y="2853329"/>
        <a:ext cx="2611294" cy="919321"/>
      </dsp:txXfrm>
    </dsp:sp>
    <dsp:sp modelId="{14087FA9-B573-4534-B07C-E6DB5CA11834}">
      <dsp:nvSpPr>
        <dsp:cNvPr id="0" name=""/>
        <dsp:cNvSpPr/>
      </dsp:nvSpPr>
      <dsp:spPr>
        <a:xfrm>
          <a:off x="0" y="2676247"/>
          <a:ext cx="1496827" cy="1273484"/>
        </a:xfrm>
        <a:prstGeom prst="roundRect">
          <a:avLst/>
        </a:prstGeom>
        <a:solidFill>
          <a:schemeClr val="accent3">
            <a:hueOff val="-2154998"/>
            <a:satOff val="-15361"/>
            <a:lumOff val="309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rtl="0">
            <a:lnSpc>
              <a:spcPct val="90000"/>
            </a:lnSpc>
            <a:spcBef>
              <a:spcPct val="0"/>
            </a:spcBef>
            <a:spcAft>
              <a:spcPct val="35000"/>
            </a:spcAft>
            <a:buNone/>
          </a:pPr>
          <a:r>
            <a:rPr lang="en-US" sz="1900" kern="1200" dirty="0">
              <a:latin typeface="Times New Roman"/>
            </a:rPr>
            <a:t>Contract Period</a:t>
          </a:r>
          <a:endParaRPr lang="en-US" sz="1900" kern="1200" dirty="0"/>
        </a:p>
      </dsp:txBody>
      <dsp:txXfrm>
        <a:off x="62166" y="2738413"/>
        <a:ext cx="1372495" cy="114915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62E971-7705-4286-AFB0-EC0381D01A57}">
      <dsp:nvSpPr>
        <dsp:cNvPr id="0" name=""/>
        <dsp:cNvSpPr/>
      </dsp:nvSpPr>
      <dsp:spPr>
        <a:xfrm rot="5400000">
          <a:off x="2245184" y="-657600"/>
          <a:ext cx="1018787" cy="2592544"/>
        </a:xfrm>
        <a:prstGeom prst="round2Same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rtl="0">
            <a:lnSpc>
              <a:spcPct val="90000"/>
            </a:lnSpc>
            <a:spcBef>
              <a:spcPct val="0"/>
            </a:spcBef>
            <a:spcAft>
              <a:spcPct val="15000"/>
            </a:spcAft>
            <a:buNone/>
          </a:pPr>
          <a:r>
            <a:rPr lang="en-US" sz="1800" b="1" kern="1200" dirty="0">
              <a:latin typeface="Times New Roman"/>
            </a:rPr>
            <a:t>January 14,  2022</a:t>
          </a:r>
          <a:endParaRPr lang="en-US" sz="1800" kern="1200" dirty="0"/>
        </a:p>
      </dsp:txBody>
      <dsp:txXfrm rot="-5400000">
        <a:off x="1458306" y="179011"/>
        <a:ext cx="2542811" cy="919321"/>
      </dsp:txXfrm>
    </dsp:sp>
    <dsp:sp modelId="{6079DFB4-6B68-4C6E-B812-F8197626CD95}">
      <dsp:nvSpPr>
        <dsp:cNvPr id="0" name=""/>
        <dsp:cNvSpPr/>
      </dsp:nvSpPr>
      <dsp:spPr>
        <a:xfrm>
          <a:off x="0" y="1929"/>
          <a:ext cx="1458306" cy="1273484"/>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dirty="0"/>
            <a:t>Application Deadline</a:t>
          </a:r>
        </a:p>
      </dsp:txBody>
      <dsp:txXfrm>
        <a:off x="62166" y="64095"/>
        <a:ext cx="1333974" cy="1149152"/>
      </dsp:txXfrm>
    </dsp:sp>
    <dsp:sp modelId="{20981BA5-A916-440E-95FC-B7245778F783}">
      <dsp:nvSpPr>
        <dsp:cNvPr id="0" name=""/>
        <dsp:cNvSpPr/>
      </dsp:nvSpPr>
      <dsp:spPr>
        <a:xfrm rot="5400000">
          <a:off x="2245184" y="679558"/>
          <a:ext cx="1018787" cy="2592544"/>
        </a:xfrm>
        <a:prstGeom prst="round2SameRect">
          <a:avLst/>
        </a:prstGeom>
        <a:solidFill>
          <a:schemeClr val="accent2">
            <a:tint val="40000"/>
            <a:alpha val="90000"/>
            <a:hueOff val="569941"/>
            <a:satOff val="-2633"/>
            <a:lumOff val="-1096"/>
            <a:alphaOff val="0"/>
          </a:schemeClr>
        </a:solidFill>
        <a:ln w="12700" cap="flat" cmpd="sng" algn="ctr">
          <a:solidFill>
            <a:schemeClr val="accent2">
              <a:tint val="40000"/>
              <a:alpha val="90000"/>
              <a:hueOff val="569941"/>
              <a:satOff val="-2633"/>
              <a:lumOff val="-109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None/>
          </a:pPr>
          <a:r>
            <a:rPr lang="en-US" sz="1800" b="1" kern="1200" dirty="0"/>
            <a:t>April </a:t>
          </a:r>
          <a:r>
            <a:rPr lang="en-US" sz="1800" b="1" kern="1200" dirty="0">
              <a:latin typeface="Times New Roman"/>
            </a:rPr>
            <a:t>2022</a:t>
          </a:r>
          <a:endParaRPr lang="en-US" sz="1800" b="1" kern="1200" dirty="0"/>
        </a:p>
      </dsp:txBody>
      <dsp:txXfrm rot="-5400000">
        <a:off x="1458306" y="1516170"/>
        <a:ext cx="2542811" cy="919321"/>
      </dsp:txXfrm>
    </dsp:sp>
    <dsp:sp modelId="{1F7142C9-1E63-48B2-9A5A-08D1BE1838E5}">
      <dsp:nvSpPr>
        <dsp:cNvPr id="0" name=""/>
        <dsp:cNvSpPr/>
      </dsp:nvSpPr>
      <dsp:spPr>
        <a:xfrm>
          <a:off x="0" y="1339088"/>
          <a:ext cx="1458306" cy="1273484"/>
        </a:xfrm>
        <a:prstGeom prst="roundRect">
          <a:avLst/>
        </a:prstGeom>
        <a:solidFill>
          <a:schemeClr val="accent2">
            <a:hueOff val="411882"/>
            <a:satOff val="14584"/>
            <a:lumOff val="-803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dirty="0"/>
            <a:t>Anticipated Notice of Awards</a:t>
          </a:r>
        </a:p>
      </dsp:txBody>
      <dsp:txXfrm>
        <a:off x="62166" y="1401254"/>
        <a:ext cx="1333974" cy="1149152"/>
      </dsp:txXfrm>
    </dsp:sp>
    <dsp:sp modelId="{0B851AC1-B0B2-4E51-9014-E48DACE4CB1C}">
      <dsp:nvSpPr>
        <dsp:cNvPr id="0" name=""/>
        <dsp:cNvSpPr/>
      </dsp:nvSpPr>
      <dsp:spPr>
        <a:xfrm rot="5400000">
          <a:off x="2245184" y="2016717"/>
          <a:ext cx="1018787" cy="2592544"/>
        </a:xfrm>
        <a:prstGeom prst="round2SameRect">
          <a:avLst/>
        </a:prstGeom>
        <a:solidFill>
          <a:schemeClr val="accent2">
            <a:tint val="40000"/>
            <a:alpha val="90000"/>
            <a:hueOff val="1139883"/>
            <a:satOff val="-5267"/>
            <a:lumOff val="-2192"/>
            <a:alphaOff val="0"/>
          </a:schemeClr>
        </a:solidFill>
        <a:ln w="12700" cap="flat" cmpd="sng" algn="ctr">
          <a:solidFill>
            <a:schemeClr val="accent2">
              <a:tint val="40000"/>
              <a:alpha val="90000"/>
              <a:hueOff val="1139883"/>
              <a:satOff val="-5267"/>
              <a:lumOff val="-219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None/>
          </a:pPr>
          <a:r>
            <a:rPr lang="en-US" sz="1800" b="1" kern="1200" dirty="0"/>
            <a:t>$150,000</a:t>
          </a:r>
        </a:p>
      </dsp:txBody>
      <dsp:txXfrm rot="-5400000">
        <a:off x="1458306" y="2853329"/>
        <a:ext cx="2542811" cy="919321"/>
      </dsp:txXfrm>
    </dsp:sp>
    <dsp:sp modelId="{303A2331-F39B-408B-98C7-8920B4FC5E8A}">
      <dsp:nvSpPr>
        <dsp:cNvPr id="0" name=""/>
        <dsp:cNvSpPr/>
      </dsp:nvSpPr>
      <dsp:spPr>
        <a:xfrm>
          <a:off x="0" y="2676247"/>
          <a:ext cx="1458306" cy="1273484"/>
        </a:xfrm>
        <a:prstGeom prst="roundRect">
          <a:avLst/>
        </a:prstGeom>
        <a:solidFill>
          <a:schemeClr val="accent2">
            <a:hueOff val="823765"/>
            <a:satOff val="29168"/>
            <a:lumOff val="-1607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dirty="0"/>
            <a:t>Maximum Award</a:t>
          </a:r>
        </a:p>
      </dsp:txBody>
      <dsp:txXfrm>
        <a:off x="62166" y="2738413"/>
        <a:ext cx="1333974" cy="114915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37BC63-1967-4D6B-8871-5E2EDE48BE16}">
      <dsp:nvSpPr>
        <dsp:cNvPr id="0" name=""/>
        <dsp:cNvSpPr/>
      </dsp:nvSpPr>
      <dsp:spPr>
        <a:xfrm rot="5400000">
          <a:off x="-366790" y="369217"/>
          <a:ext cx="2445268" cy="1711687"/>
        </a:xfrm>
        <a:prstGeom prst="chevron">
          <a:avLst/>
        </a:prstGeom>
        <a:solidFill>
          <a:schemeClr val="accent3">
            <a:shade val="80000"/>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Calibri"/>
              <a:cs typeface="Calibri"/>
            </a:rPr>
            <a:t>Request Unique Application Link</a:t>
          </a:r>
        </a:p>
      </dsp:txBody>
      <dsp:txXfrm rot="-5400000">
        <a:off x="1" y="858271"/>
        <a:ext cx="1711687" cy="733581"/>
      </dsp:txXfrm>
    </dsp:sp>
    <dsp:sp modelId="{ACA2E761-00FB-44AB-82BC-8C83232713D1}">
      <dsp:nvSpPr>
        <dsp:cNvPr id="0" name=""/>
        <dsp:cNvSpPr/>
      </dsp:nvSpPr>
      <dsp:spPr>
        <a:xfrm rot="5400000">
          <a:off x="4248888" y="-2534773"/>
          <a:ext cx="1589424" cy="6663826"/>
        </a:xfrm>
        <a:prstGeom prst="round2SameRect">
          <a:avLst/>
        </a:prstGeom>
        <a:solidFill>
          <a:schemeClr val="lt1">
            <a:alpha val="90000"/>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rtl="0">
            <a:lnSpc>
              <a:spcPct val="90000"/>
            </a:lnSpc>
            <a:spcBef>
              <a:spcPct val="0"/>
            </a:spcBef>
            <a:spcAft>
              <a:spcPct val="15000"/>
            </a:spcAft>
            <a:buChar char="•"/>
          </a:pPr>
          <a:r>
            <a:rPr lang="en-US" sz="1200" kern="1200" dirty="0">
              <a:latin typeface="Calibri"/>
              <a:cs typeface="Calibri"/>
            </a:rPr>
            <a:t>Submit your organization name and contact information by January 13, 2022. </a:t>
          </a:r>
        </a:p>
        <a:p>
          <a:pPr marL="114300" lvl="1" indent="-114300" algn="l" defTabSz="533400">
            <a:lnSpc>
              <a:spcPct val="90000"/>
            </a:lnSpc>
            <a:spcBef>
              <a:spcPct val="0"/>
            </a:spcBef>
            <a:spcAft>
              <a:spcPct val="15000"/>
            </a:spcAft>
            <a:buChar char="•"/>
          </a:pPr>
          <a:r>
            <a:rPr lang="en-US" sz="1200" kern="1200" dirty="0">
              <a:latin typeface="Calibri"/>
              <a:cs typeface="Calibri"/>
              <a:hlinkClick xmlns:r="http://schemas.openxmlformats.org/officeDocument/2006/relationships" r:id="rId1"/>
            </a:rPr>
            <a:t>https://ncruralhealth.az1.qualtrics.com/jfe/form/SV_b3dUODMYHn7MRud</a:t>
          </a:r>
          <a:endParaRPr lang="en-US" sz="1200" kern="1200" dirty="0">
            <a:latin typeface="Calibri"/>
            <a:cs typeface="Calibri"/>
          </a:endParaRPr>
        </a:p>
        <a:p>
          <a:pPr marL="114300" lvl="1" indent="-114300" algn="l" defTabSz="533400">
            <a:lnSpc>
              <a:spcPct val="90000"/>
            </a:lnSpc>
            <a:spcBef>
              <a:spcPct val="0"/>
            </a:spcBef>
            <a:spcAft>
              <a:spcPct val="15000"/>
            </a:spcAft>
            <a:buChar char="•"/>
          </a:pPr>
          <a:endParaRPr lang="en-US" sz="1200" kern="1200" dirty="0">
            <a:highlight>
              <a:srgbClr val="FFFF00"/>
            </a:highlight>
            <a:latin typeface="Calibri"/>
            <a:cs typeface="Calibri"/>
          </a:endParaRPr>
        </a:p>
      </dsp:txBody>
      <dsp:txXfrm rot="-5400000">
        <a:off x="1711688" y="80016"/>
        <a:ext cx="6586237" cy="1434246"/>
      </dsp:txXfrm>
    </dsp:sp>
    <dsp:sp modelId="{4772FBB6-F0A8-4ACE-874C-FE4F86A94604}">
      <dsp:nvSpPr>
        <dsp:cNvPr id="0" name=""/>
        <dsp:cNvSpPr/>
      </dsp:nvSpPr>
      <dsp:spPr>
        <a:xfrm rot="5400000">
          <a:off x="-366790" y="2530429"/>
          <a:ext cx="2445268" cy="1711687"/>
        </a:xfrm>
        <a:prstGeom prst="chevron">
          <a:avLst/>
        </a:prstGeom>
        <a:solidFill>
          <a:schemeClr val="accent3">
            <a:shade val="80000"/>
            <a:hueOff val="534448"/>
            <a:satOff val="-46617"/>
            <a:lumOff val="37074"/>
            <a:alphaOff val="0"/>
          </a:schemeClr>
        </a:solidFill>
        <a:ln w="12700" cap="flat" cmpd="sng" algn="ctr">
          <a:solidFill>
            <a:schemeClr val="accent3">
              <a:shade val="80000"/>
              <a:hueOff val="534448"/>
              <a:satOff val="-46617"/>
              <a:lumOff val="3707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Calibri"/>
              <a:cs typeface="Calibri"/>
            </a:rPr>
            <a:t>Application Deadline</a:t>
          </a:r>
        </a:p>
      </dsp:txBody>
      <dsp:txXfrm rot="-5400000">
        <a:off x="1" y="3019483"/>
        <a:ext cx="1711687" cy="733581"/>
      </dsp:txXfrm>
    </dsp:sp>
    <dsp:sp modelId="{1EAD44D0-97AC-4C01-A477-7616F2F28D2D}">
      <dsp:nvSpPr>
        <dsp:cNvPr id="0" name=""/>
        <dsp:cNvSpPr/>
      </dsp:nvSpPr>
      <dsp:spPr>
        <a:xfrm rot="5400000">
          <a:off x="4248888" y="-373561"/>
          <a:ext cx="1589424" cy="6663826"/>
        </a:xfrm>
        <a:prstGeom prst="round2SameRect">
          <a:avLst/>
        </a:prstGeom>
        <a:solidFill>
          <a:schemeClr val="lt1">
            <a:alpha val="90000"/>
            <a:hueOff val="0"/>
            <a:satOff val="0"/>
            <a:lumOff val="0"/>
            <a:alphaOff val="0"/>
          </a:schemeClr>
        </a:solidFill>
        <a:ln w="12700" cap="flat" cmpd="sng" algn="ctr">
          <a:solidFill>
            <a:schemeClr val="accent3">
              <a:shade val="80000"/>
              <a:hueOff val="534448"/>
              <a:satOff val="-46617"/>
              <a:lumOff val="3707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rtl="0">
            <a:lnSpc>
              <a:spcPct val="90000"/>
            </a:lnSpc>
            <a:spcBef>
              <a:spcPct val="0"/>
            </a:spcBef>
            <a:spcAft>
              <a:spcPct val="15000"/>
            </a:spcAft>
            <a:buChar char="•"/>
          </a:pPr>
          <a:r>
            <a:rPr lang="en-US" sz="1200" kern="1200" dirty="0">
              <a:latin typeface="Calibri"/>
              <a:cs typeface="Calibri"/>
            </a:rPr>
            <a:t>Submit application electronically using the link unique to your email address and organization </a:t>
          </a:r>
          <a:r>
            <a:rPr lang="en-US" sz="1200" b="1" kern="1200" dirty="0">
              <a:solidFill>
                <a:srgbClr val="FF0000"/>
              </a:solidFill>
              <a:latin typeface="Calibri"/>
              <a:cs typeface="Calibri"/>
            </a:rPr>
            <a:t>by 11:59 p.m. on January 14, 2022</a:t>
          </a:r>
          <a:r>
            <a:rPr lang="en-US" sz="1200" kern="1200" dirty="0">
              <a:solidFill>
                <a:srgbClr val="FF0000"/>
              </a:solidFill>
              <a:latin typeface="Calibri"/>
              <a:cs typeface="Calibri"/>
            </a:rPr>
            <a:t>.</a:t>
          </a:r>
        </a:p>
      </dsp:txBody>
      <dsp:txXfrm rot="-5400000">
        <a:off x="1711688" y="2241228"/>
        <a:ext cx="6586237" cy="143424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C9E628-DC97-468D-BE7E-8B6C8113448A}">
      <dsp:nvSpPr>
        <dsp:cNvPr id="0" name=""/>
        <dsp:cNvSpPr/>
      </dsp:nvSpPr>
      <dsp:spPr>
        <a:xfrm>
          <a:off x="4387" y="0"/>
          <a:ext cx="4220283" cy="419042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71450" tIns="171450" rIns="171450" bIns="171450" numCol="1" spcCol="1270" anchor="ctr" anchorCtr="0">
          <a:noAutofit/>
        </a:bodyPr>
        <a:lstStyle/>
        <a:p>
          <a:pPr marL="0" lvl="0" indent="0" algn="ctr" defTabSz="2000250" rtl="0">
            <a:lnSpc>
              <a:spcPct val="90000"/>
            </a:lnSpc>
            <a:spcBef>
              <a:spcPct val="0"/>
            </a:spcBef>
            <a:spcAft>
              <a:spcPct val="35000"/>
            </a:spcAft>
            <a:buNone/>
          </a:pPr>
          <a:r>
            <a:rPr lang="en-US" sz="4500" kern="1200">
              <a:latin typeface="Times New Roman"/>
            </a:rPr>
            <a:t>Quarters 1 and 3</a:t>
          </a:r>
          <a:endParaRPr lang="en-US" sz="4500" kern="1200"/>
        </a:p>
      </dsp:txBody>
      <dsp:txXfrm>
        <a:off x="4387" y="0"/>
        <a:ext cx="4220283" cy="1257128"/>
      </dsp:txXfrm>
    </dsp:sp>
    <dsp:sp modelId="{2F1BFE2F-F4A7-41D3-870B-916C30E03E0D}">
      <dsp:nvSpPr>
        <dsp:cNvPr id="0" name=""/>
        <dsp:cNvSpPr/>
      </dsp:nvSpPr>
      <dsp:spPr>
        <a:xfrm>
          <a:off x="426415" y="1258355"/>
          <a:ext cx="3376226" cy="126347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rtl="0">
            <a:lnSpc>
              <a:spcPct val="90000"/>
            </a:lnSpc>
            <a:spcBef>
              <a:spcPct val="0"/>
            </a:spcBef>
            <a:spcAft>
              <a:spcPct val="35000"/>
            </a:spcAft>
            <a:buNone/>
          </a:pPr>
          <a:r>
            <a:rPr lang="en-US" sz="1400" kern="1200">
              <a:latin typeface="Times New Roman"/>
            </a:rPr>
            <a:t> Patient Encounters</a:t>
          </a:r>
          <a:endParaRPr lang="en-US" sz="1400" kern="1200"/>
        </a:p>
      </dsp:txBody>
      <dsp:txXfrm>
        <a:off x="463421" y="1295361"/>
        <a:ext cx="3302214" cy="1189459"/>
      </dsp:txXfrm>
    </dsp:sp>
    <dsp:sp modelId="{CE7EE640-08AF-4F15-A710-87B0631E2C42}">
      <dsp:nvSpPr>
        <dsp:cNvPr id="0" name=""/>
        <dsp:cNvSpPr/>
      </dsp:nvSpPr>
      <dsp:spPr>
        <a:xfrm>
          <a:off x="426415" y="2716206"/>
          <a:ext cx="3376226" cy="126347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rtl="0">
            <a:lnSpc>
              <a:spcPct val="90000"/>
            </a:lnSpc>
            <a:spcBef>
              <a:spcPct val="0"/>
            </a:spcBef>
            <a:spcAft>
              <a:spcPct val="35000"/>
            </a:spcAft>
            <a:buNone/>
          </a:pPr>
          <a:r>
            <a:rPr lang="en-US" sz="1400" kern="1200">
              <a:latin typeface="Times New Roman"/>
            </a:rPr>
            <a:t>Patients Served</a:t>
          </a:r>
          <a:endParaRPr lang="en-US" sz="1400" kern="1200"/>
        </a:p>
      </dsp:txBody>
      <dsp:txXfrm>
        <a:off x="463421" y="2753212"/>
        <a:ext cx="3302214" cy="1189459"/>
      </dsp:txXfrm>
    </dsp:sp>
    <dsp:sp modelId="{96D80141-9C73-4F39-A48C-17E57F01FC2D}">
      <dsp:nvSpPr>
        <dsp:cNvPr id="0" name=""/>
        <dsp:cNvSpPr/>
      </dsp:nvSpPr>
      <dsp:spPr>
        <a:xfrm>
          <a:off x="4541191" y="0"/>
          <a:ext cx="4220283" cy="419042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71450" tIns="171450" rIns="171450" bIns="171450" numCol="1" spcCol="1270" anchor="ctr" anchorCtr="0">
          <a:noAutofit/>
        </a:bodyPr>
        <a:lstStyle/>
        <a:p>
          <a:pPr marL="0" lvl="0" indent="0" algn="ctr" defTabSz="2000250" rtl="0">
            <a:lnSpc>
              <a:spcPct val="90000"/>
            </a:lnSpc>
            <a:spcBef>
              <a:spcPct val="0"/>
            </a:spcBef>
            <a:spcAft>
              <a:spcPct val="35000"/>
            </a:spcAft>
            <a:buNone/>
          </a:pPr>
          <a:r>
            <a:rPr lang="en-US" sz="4500" kern="1200">
              <a:latin typeface="Times New Roman"/>
            </a:rPr>
            <a:t>Quarters 2 and 4</a:t>
          </a:r>
        </a:p>
      </dsp:txBody>
      <dsp:txXfrm>
        <a:off x="4541191" y="0"/>
        <a:ext cx="4220283" cy="1257128"/>
      </dsp:txXfrm>
    </dsp:sp>
    <dsp:sp modelId="{F8EEF88E-FD1E-4BCC-A174-D352A6EF585F}">
      <dsp:nvSpPr>
        <dsp:cNvPr id="0" name=""/>
        <dsp:cNvSpPr/>
      </dsp:nvSpPr>
      <dsp:spPr>
        <a:xfrm>
          <a:off x="4963219" y="1258355"/>
          <a:ext cx="3376226" cy="26599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rtl="0">
            <a:lnSpc>
              <a:spcPct val="90000"/>
            </a:lnSpc>
            <a:spcBef>
              <a:spcPct val="0"/>
            </a:spcBef>
            <a:spcAft>
              <a:spcPct val="35000"/>
            </a:spcAft>
            <a:buNone/>
          </a:pPr>
          <a:r>
            <a:rPr lang="en-US" sz="1400" kern="1200">
              <a:latin typeface="Times New Roman"/>
            </a:rPr>
            <a:t>Patient Encounters </a:t>
          </a:r>
        </a:p>
      </dsp:txBody>
      <dsp:txXfrm>
        <a:off x="4971010" y="1266146"/>
        <a:ext cx="3360644" cy="250411"/>
      </dsp:txXfrm>
    </dsp:sp>
    <dsp:sp modelId="{E92FA6BF-F988-43E5-9686-5738175C644D}">
      <dsp:nvSpPr>
        <dsp:cNvPr id="0" name=""/>
        <dsp:cNvSpPr/>
      </dsp:nvSpPr>
      <dsp:spPr>
        <a:xfrm>
          <a:off x="4963219" y="1565271"/>
          <a:ext cx="3376226" cy="26599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rtl="0">
            <a:lnSpc>
              <a:spcPct val="90000"/>
            </a:lnSpc>
            <a:spcBef>
              <a:spcPct val="0"/>
            </a:spcBef>
            <a:spcAft>
              <a:spcPct val="35000"/>
            </a:spcAft>
            <a:buNone/>
          </a:pPr>
          <a:r>
            <a:rPr lang="en-US" sz="1400" kern="1200">
              <a:latin typeface="Times New Roman"/>
            </a:rPr>
            <a:t>Patients Served</a:t>
          </a:r>
        </a:p>
      </dsp:txBody>
      <dsp:txXfrm>
        <a:off x="4971010" y="1573062"/>
        <a:ext cx="3360644" cy="250411"/>
      </dsp:txXfrm>
    </dsp:sp>
    <dsp:sp modelId="{047ABCFE-13F3-4CB6-9335-608C8B1BBF6E}">
      <dsp:nvSpPr>
        <dsp:cNvPr id="0" name=""/>
        <dsp:cNvSpPr/>
      </dsp:nvSpPr>
      <dsp:spPr>
        <a:xfrm>
          <a:off x="4963219" y="1872187"/>
          <a:ext cx="3376226" cy="26599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a:latin typeface="Times New Roman"/>
            </a:rPr>
            <a:t>Hypertension</a:t>
          </a:r>
          <a:endParaRPr lang="en-US" sz="1400" kern="1200"/>
        </a:p>
      </dsp:txBody>
      <dsp:txXfrm>
        <a:off x="4971010" y="1879978"/>
        <a:ext cx="3360644" cy="250411"/>
      </dsp:txXfrm>
    </dsp:sp>
    <dsp:sp modelId="{F4DCDE7B-C03D-4889-868E-430077F34EE6}">
      <dsp:nvSpPr>
        <dsp:cNvPr id="0" name=""/>
        <dsp:cNvSpPr/>
      </dsp:nvSpPr>
      <dsp:spPr>
        <a:xfrm>
          <a:off x="4963219" y="2179103"/>
          <a:ext cx="3376226" cy="26599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rtl="0">
            <a:lnSpc>
              <a:spcPct val="90000"/>
            </a:lnSpc>
            <a:spcBef>
              <a:spcPct val="0"/>
            </a:spcBef>
            <a:spcAft>
              <a:spcPct val="35000"/>
            </a:spcAft>
            <a:buNone/>
          </a:pPr>
          <a:r>
            <a:rPr lang="en-US" sz="1400" kern="1200">
              <a:latin typeface="Times New Roman"/>
            </a:rPr>
            <a:t> Diabetes</a:t>
          </a:r>
        </a:p>
      </dsp:txBody>
      <dsp:txXfrm>
        <a:off x="4971010" y="2186894"/>
        <a:ext cx="3360644" cy="250411"/>
      </dsp:txXfrm>
    </dsp:sp>
    <dsp:sp modelId="{0E55EC5D-53B5-4CF9-A2D3-3899A3191E16}">
      <dsp:nvSpPr>
        <dsp:cNvPr id="0" name=""/>
        <dsp:cNvSpPr/>
      </dsp:nvSpPr>
      <dsp:spPr>
        <a:xfrm>
          <a:off x="4963219" y="2486019"/>
          <a:ext cx="3376226" cy="26599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a:latin typeface="Times New Roman"/>
            </a:rPr>
            <a:t>BMI</a:t>
          </a:r>
        </a:p>
      </dsp:txBody>
      <dsp:txXfrm>
        <a:off x="4971010" y="2493810"/>
        <a:ext cx="3360644" cy="250411"/>
      </dsp:txXfrm>
    </dsp:sp>
    <dsp:sp modelId="{5AC27A1F-CAC1-45AA-BEB1-1229F3FFDE00}">
      <dsp:nvSpPr>
        <dsp:cNvPr id="0" name=""/>
        <dsp:cNvSpPr/>
      </dsp:nvSpPr>
      <dsp:spPr>
        <a:xfrm>
          <a:off x="4963219" y="2792935"/>
          <a:ext cx="3376226" cy="26599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rtl="0">
            <a:lnSpc>
              <a:spcPct val="90000"/>
            </a:lnSpc>
            <a:spcBef>
              <a:spcPct val="0"/>
            </a:spcBef>
            <a:spcAft>
              <a:spcPct val="35000"/>
            </a:spcAft>
            <a:buNone/>
          </a:pPr>
          <a:r>
            <a:rPr lang="en-US" sz="1400" kern="1200">
              <a:latin typeface="Times New Roman"/>
            </a:rPr>
            <a:t>Tobaccco Cessation</a:t>
          </a:r>
        </a:p>
      </dsp:txBody>
      <dsp:txXfrm>
        <a:off x="4971010" y="2800726"/>
        <a:ext cx="3360644" cy="250411"/>
      </dsp:txXfrm>
    </dsp:sp>
    <dsp:sp modelId="{F07F1B8F-8014-47BB-A303-70BE707C9207}">
      <dsp:nvSpPr>
        <dsp:cNvPr id="0" name=""/>
        <dsp:cNvSpPr/>
      </dsp:nvSpPr>
      <dsp:spPr>
        <a:xfrm>
          <a:off x="4963219" y="3099852"/>
          <a:ext cx="3376226" cy="26599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a:latin typeface="Times New Roman"/>
            </a:rPr>
            <a:t>Dental</a:t>
          </a:r>
        </a:p>
      </dsp:txBody>
      <dsp:txXfrm>
        <a:off x="4971010" y="3107643"/>
        <a:ext cx="3360644" cy="250411"/>
      </dsp:txXfrm>
    </dsp:sp>
    <dsp:sp modelId="{6396D2D9-3190-4382-B223-054226E4797F}">
      <dsp:nvSpPr>
        <dsp:cNvPr id="0" name=""/>
        <dsp:cNvSpPr/>
      </dsp:nvSpPr>
      <dsp:spPr>
        <a:xfrm>
          <a:off x="4963219" y="3406768"/>
          <a:ext cx="3376226" cy="26599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rtl="0">
            <a:lnSpc>
              <a:spcPct val="90000"/>
            </a:lnSpc>
            <a:spcBef>
              <a:spcPct val="0"/>
            </a:spcBef>
            <a:spcAft>
              <a:spcPct val="35000"/>
            </a:spcAft>
            <a:buNone/>
          </a:pPr>
          <a:r>
            <a:rPr lang="en-US" sz="1400" kern="1200">
              <a:latin typeface="Times New Roman"/>
            </a:rPr>
            <a:t>School Based Health Center</a:t>
          </a:r>
        </a:p>
      </dsp:txBody>
      <dsp:txXfrm>
        <a:off x="4971010" y="3414559"/>
        <a:ext cx="3360644" cy="250411"/>
      </dsp:txXfrm>
    </dsp:sp>
    <dsp:sp modelId="{D3A43547-006C-4C1E-B990-CFC93F07303F}">
      <dsp:nvSpPr>
        <dsp:cNvPr id="0" name=""/>
        <dsp:cNvSpPr/>
      </dsp:nvSpPr>
      <dsp:spPr>
        <a:xfrm>
          <a:off x="4963219" y="3713684"/>
          <a:ext cx="3376226" cy="26599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a:latin typeface="Times New Roman"/>
            </a:rPr>
            <a:t>Maternal</a:t>
          </a:r>
        </a:p>
      </dsp:txBody>
      <dsp:txXfrm>
        <a:off x="4971010" y="3721475"/>
        <a:ext cx="3360644" cy="250411"/>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9" y="0"/>
            <a:ext cx="3038475" cy="463550"/>
          </a:xfrm>
          <a:prstGeom prst="rect">
            <a:avLst/>
          </a:prstGeom>
        </p:spPr>
        <p:txBody>
          <a:bodyPr vert="horz" lIns="91759" tIns="45880" rIns="91759" bIns="45880" rtlCol="0"/>
          <a:lstStyle>
            <a:lvl1pPr algn="l">
              <a:defRPr sz="1200"/>
            </a:lvl1pPr>
          </a:lstStyle>
          <a:p>
            <a:endParaRPr lang="en-US"/>
          </a:p>
        </p:txBody>
      </p:sp>
      <p:sp>
        <p:nvSpPr>
          <p:cNvPr id="3" name="Date Placeholder 2"/>
          <p:cNvSpPr>
            <a:spLocks noGrp="1"/>
          </p:cNvSpPr>
          <p:nvPr>
            <p:ph type="dt" sz="quarter" idx="1"/>
          </p:nvPr>
        </p:nvSpPr>
        <p:spPr>
          <a:xfrm>
            <a:off x="3970345" y="0"/>
            <a:ext cx="3038475" cy="463550"/>
          </a:xfrm>
          <a:prstGeom prst="rect">
            <a:avLst/>
          </a:prstGeom>
        </p:spPr>
        <p:txBody>
          <a:bodyPr vert="horz" lIns="91759" tIns="45880" rIns="91759" bIns="45880" rtlCol="0"/>
          <a:lstStyle>
            <a:lvl1pPr algn="r">
              <a:defRPr sz="1200"/>
            </a:lvl1pPr>
          </a:lstStyle>
          <a:p>
            <a:fld id="{A9B734D9-FBB7-4B85-86A2-24E15EDE55E0}" type="datetimeFigureOut">
              <a:rPr lang="en-US" smtClean="0"/>
              <a:t>11/1/2021</a:t>
            </a:fld>
            <a:endParaRPr lang="en-US"/>
          </a:p>
        </p:txBody>
      </p:sp>
      <p:sp>
        <p:nvSpPr>
          <p:cNvPr id="4" name="Footer Placeholder 3"/>
          <p:cNvSpPr>
            <a:spLocks noGrp="1"/>
          </p:cNvSpPr>
          <p:nvPr>
            <p:ph type="ftr" sz="quarter" idx="2"/>
          </p:nvPr>
        </p:nvSpPr>
        <p:spPr>
          <a:xfrm>
            <a:off x="9" y="8772526"/>
            <a:ext cx="3038475" cy="463550"/>
          </a:xfrm>
          <a:prstGeom prst="rect">
            <a:avLst/>
          </a:prstGeom>
        </p:spPr>
        <p:txBody>
          <a:bodyPr vert="horz" lIns="91759" tIns="45880" rIns="91759" bIns="45880" rtlCol="0" anchor="b"/>
          <a:lstStyle>
            <a:lvl1pPr algn="l">
              <a:defRPr sz="1200"/>
            </a:lvl1pPr>
          </a:lstStyle>
          <a:p>
            <a:endParaRPr lang="en-US"/>
          </a:p>
        </p:txBody>
      </p:sp>
      <p:sp>
        <p:nvSpPr>
          <p:cNvPr id="5" name="Slide Number Placeholder 4"/>
          <p:cNvSpPr>
            <a:spLocks noGrp="1"/>
          </p:cNvSpPr>
          <p:nvPr>
            <p:ph type="sldNum" sz="quarter" idx="3"/>
          </p:nvPr>
        </p:nvSpPr>
        <p:spPr>
          <a:xfrm>
            <a:off x="3970345" y="8772526"/>
            <a:ext cx="3038475" cy="463550"/>
          </a:xfrm>
          <a:prstGeom prst="rect">
            <a:avLst/>
          </a:prstGeom>
        </p:spPr>
        <p:txBody>
          <a:bodyPr vert="horz" lIns="91759" tIns="45880" rIns="91759" bIns="45880" rtlCol="0" anchor="b"/>
          <a:lstStyle>
            <a:lvl1pPr algn="r">
              <a:defRPr sz="1200"/>
            </a:lvl1pPr>
          </a:lstStyle>
          <a:p>
            <a:fld id="{41803F26-4061-4820-A8A7-DA9F5475917E}" type="slidenum">
              <a:rPr lang="en-US" smtClean="0"/>
              <a:t>‹#›</a:t>
            </a:fld>
            <a:endParaRPr lang="en-US"/>
          </a:p>
        </p:txBody>
      </p:sp>
    </p:spTree>
    <p:extLst>
      <p:ext uri="{BB962C8B-B14F-4D97-AF65-F5344CB8AC3E}">
        <p14:creationId xmlns:p14="http://schemas.microsoft.com/office/powerpoint/2010/main" val="8140750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7"/>
            <a:ext cx="3037840" cy="463408"/>
          </a:xfrm>
          <a:prstGeom prst="rect">
            <a:avLst/>
          </a:prstGeom>
        </p:spPr>
        <p:txBody>
          <a:bodyPr vert="horz" lIns="93155" tIns="46576" rIns="93155" bIns="46576" rtlCol="0"/>
          <a:lstStyle>
            <a:lvl1pPr algn="l">
              <a:defRPr sz="1200"/>
            </a:lvl1pPr>
          </a:lstStyle>
          <a:p>
            <a:endParaRPr lang="en-US"/>
          </a:p>
        </p:txBody>
      </p:sp>
      <p:sp>
        <p:nvSpPr>
          <p:cNvPr id="3" name="Date Placeholder 2"/>
          <p:cNvSpPr>
            <a:spLocks noGrp="1"/>
          </p:cNvSpPr>
          <p:nvPr>
            <p:ph type="dt" idx="1"/>
          </p:nvPr>
        </p:nvSpPr>
        <p:spPr>
          <a:xfrm>
            <a:off x="3970939" y="7"/>
            <a:ext cx="3037840" cy="463408"/>
          </a:xfrm>
          <a:prstGeom prst="rect">
            <a:avLst/>
          </a:prstGeom>
        </p:spPr>
        <p:txBody>
          <a:bodyPr vert="horz" lIns="93155" tIns="46576" rIns="93155" bIns="46576" rtlCol="0"/>
          <a:lstStyle>
            <a:lvl1pPr algn="r">
              <a:defRPr sz="1200"/>
            </a:lvl1pPr>
          </a:lstStyle>
          <a:p>
            <a:fld id="{E3FD6F98-055A-4837-90F2-8E5F6821A1BB}" type="datetimeFigureOut">
              <a:rPr lang="en-US" smtClean="0"/>
              <a:t>11/1/2021</a:t>
            </a:fld>
            <a:endParaRPr lang="en-US"/>
          </a:p>
        </p:txBody>
      </p:sp>
      <p:sp>
        <p:nvSpPr>
          <p:cNvPr id="4" name="Slide Image Placeholder 3"/>
          <p:cNvSpPr>
            <a:spLocks noGrp="1" noRot="1" noChangeAspect="1"/>
          </p:cNvSpPr>
          <p:nvPr>
            <p:ph type="sldImg" idx="2"/>
          </p:nvPr>
        </p:nvSpPr>
        <p:spPr>
          <a:xfrm>
            <a:off x="1427163" y="1154113"/>
            <a:ext cx="4156075" cy="3116262"/>
          </a:xfrm>
          <a:prstGeom prst="rect">
            <a:avLst/>
          </a:prstGeom>
          <a:noFill/>
          <a:ln w="12700">
            <a:solidFill>
              <a:prstClr val="black"/>
            </a:solidFill>
          </a:ln>
        </p:spPr>
        <p:txBody>
          <a:bodyPr vert="horz" lIns="93155" tIns="46576" rIns="93155" bIns="46576" rtlCol="0" anchor="ctr"/>
          <a:lstStyle/>
          <a:p>
            <a:endParaRPr lang="en-US"/>
          </a:p>
        </p:txBody>
      </p:sp>
      <p:sp>
        <p:nvSpPr>
          <p:cNvPr id="5" name="Notes Placeholder 4"/>
          <p:cNvSpPr>
            <a:spLocks noGrp="1"/>
          </p:cNvSpPr>
          <p:nvPr>
            <p:ph type="body" sz="quarter" idx="3"/>
          </p:nvPr>
        </p:nvSpPr>
        <p:spPr>
          <a:xfrm>
            <a:off x="701040" y="4444868"/>
            <a:ext cx="5608320" cy="3636705"/>
          </a:xfrm>
          <a:prstGeom prst="rect">
            <a:avLst/>
          </a:prstGeom>
        </p:spPr>
        <p:txBody>
          <a:bodyPr vert="horz" lIns="93155" tIns="46576" rIns="93155" bIns="4657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77"/>
            <a:ext cx="3037840" cy="463407"/>
          </a:xfrm>
          <a:prstGeom prst="rect">
            <a:avLst/>
          </a:prstGeom>
        </p:spPr>
        <p:txBody>
          <a:bodyPr vert="horz" lIns="93155" tIns="46576" rIns="93155" bIns="46576"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772677"/>
            <a:ext cx="3037840" cy="463407"/>
          </a:xfrm>
          <a:prstGeom prst="rect">
            <a:avLst/>
          </a:prstGeom>
        </p:spPr>
        <p:txBody>
          <a:bodyPr vert="horz" lIns="93155" tIns="46576" rIns="93155" bIns="46576" rtlCol="0" anchor="b"/>
          <a:lstStyle>
            <a:lvl1pPr algn="r">
              <a:defRPr sz="1200"/>
            </a:lvl1pPr>
          </a:lstStyle>
          <a:p>
            <a:fld id="{DBCC7D24-0DC9-4E9C-89C0-35D79A09D337}" type="slidenum">
              <a:rPr lang="en-US" smtClean="0"/>
              <a:t>‹#›</a:t>
            </a:fld>
            <a:endParaRPr lang="en-US"/>
          </a:p>
        </p:txBody>
      </p:sp>
    </p:spTree>
    <p:extLst>
      <p:ext uri="{BB962C8B-B14F-4D97-AF65-F5344CB8AC3E}">
        <p14:creationId xmlns:p14="http://schemas.microsoft.com/office/powerpoint/2010/main" val="28646176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D2CFBF-A418-43F9-A439-B1ECABAAD781}" type="slidenum">
              <a:rPr lang="en-US" smtClean="0"/>
              <a:t>2</a:t>
            </a:fld>
            <a:endParaRPr lang="en-US"/>
          </a:p>
        </p:txBody>
      </p:sp>
    </p:spTree>
    <p:extLst>
      <p:ext uri="{BB962C8B-B14F-4D97-AF65-F5344CB8AC3E}">
        <p14:creationId xmlns:p14="http://schemas.microsoft.com/office/powerpoint/2010/main" val="29450355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CC7D24-0DC9-4E9C-89C0-35D79A09D337}" type="slidenum">
              <a:rPr lang="en-US" smtClean="0"/>
              <a:t>7</a:t>
            </a:fld>
            <a:endParaRPr lang="en-US"/>
          </a:p>
        </p:txBody>
      </p:sp>
    </p:spTree>
    <p:extLst>
      <p:ext uri="{BB962C8B-B14F-4D97-AF65-F5344CB8AC3E}">
        <p14:creationId xmlns:p14="http://schemas.microsoft.com/office/powerpoint/2010/main" val="19940231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CC7D24-0DC9-4E9C-89C0-35D79A09D337}" type="slidenum">
              <a:rPr lang="en-US" smtClean="0"/>
              <a:t>25</a:t>
            </a:fld>
            <a:endParaRPr lang="en-US"/>
          </a:p>
        </p:txBody>
      </p:sp>
    </p:spTree>
    <p:extLst>
      <p:ext uri="{BB962C8B-B14F-4D97-AF65-F5344CB8AC3E}">
        <p14:creationId xmlns:p14="http://schemas.microsoft.com/office/powerpoint/2010/main" val="354313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CC7D24-0DC9-4E9C-89C0-35D79A09D337}" type="slidenum">
              <a:rPr lang="en-US" smtClean="0"/>
              <a:t>26</a:t>
            </a:fld>
            <a:endParaRPr lang="en-US"/>
          </a:p>
        </p:txBody>
      </p:sp>
    </p:spTree>
    <p:extLst>
      <p:ext uri="{BB962C8B-B14F-4D97-AF65-F5344CB8AC3E}">
        <p14:creationId xmlns:p14="http://schemas.microsoft.com/office/powerpoint/2010/main" val="3025254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 Photo header Color Seal">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6650" y="2067904"/>
            <a:ext cx="2017011" cy="1990847"/>
          </a:xfrm>
          <a:prstGeom prst="rect">
            <a:avLst/>
          </a:prstGeom>
        </p:spPr>
      </p:pic>
      <p:sp>
        <p:nvSpPr>
          <p:cNvPr id="11" name="Rectangle 10"/>
          <p:cNvSpPr/>
          <p:nvPr userDrawn="1"/>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2768596" y="2051009"/>
            <a:ext cx="5774267" cy="2020824"/>
          </a:xfrm>
          <a:prstGeom prst="rect">
            <a:avLst/>
          </a:prstGeom>
        </p:spPr>
        <p:txBody>
          <a:bodyPr anchor="ctr">
            <a:noAutofit/>
          </a:bodyPr>
          <a:lstStyle>
            <a:lvl1pPr marL="0" indent="0">
              <a:buNone/>
              <a:defRPr sz="3200" b="1" i="0" baseline="0">
                <a:latin typeface="Arial" panose="020B0604020202020204" pitchFamily="34" charset="0"/>
                <a:ea typeface="Arial" panose="020B0604020202020204" pitchFamily="34" charset="0"/>
                <a:cs typeface="Arial" panose="020B06040202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a:t>Click to Add Presentation Title</a:t>
            </a:r>
          </a:p>
        </p:txBody>
      </p:sp>
      <p:sp>
        <p:nvSpPr>
          <p:cNvPr id="16" name="Text Placeholder 15"/>
          <p:cNvSpPr>
            <a:spLocks noGrp="1"/>
          </p:cNvSpPr>
          <p:nvPr>
            <p:ph type="body" sz="quarter" idx="11" hasCustomPrompt="1"/>
          </p:nvPr>
        </p:nvSpPr>
        <p:spPr>
          <a:xfrm>
            <a:off x="2768596" y="4071833"/>
            <a:ext cx="5774267" cy="948752"/>
          </a:xfrm>
          <a:prstGeom prst="rect">
            <a:avLst/>
          </a:prstGeom>
        </p:spPr>
        <p:txBody>
          <a:bodyPr anchor="b">
            <a:noAutofit/>
          </a:bodyPr>
          <a:lstStyle>
            <a:lvl1pPr marL="0" indent="0">
              <a:lnSpc>
                <a:spcPct val="100000"/>
              </a:lnSpc>
              <a:spcBef>
                <a:spcPts val="0"/>
              </a:spcBef>
              <a:buNone/>
              <a:defRPr sz="2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Presenter Name and Title</a:t>
            </a:r>
          </a:p>
        </p:txBody>
      </p:sp>
      <p:sp>
        <p:nvSpPr>
          <p:cNvPr id="17" name="Text Placeholder 17"/>
          <p:cNvSpPr>
            <a:spLocks noGrp="1"/>
          </p:cNvSpPr>
          <p:nvPr>
            <p:ph type="body" sz="quarter" idx="12" hasCustomPrompt="1"/>
          </p:nvPr>
        </p:nvSpPr>
        <p:spPr>
          <a:xfrm>
            <a:off x="2768596" y="5020585"/>
            <a:ext cx="5774267" cy="488226"/>
          </a:xfrm>
          <a:prstGeom prst="rect">
            <a:avLst/>
          </a:prstGeom>
        </p:spPr>
        <p:txBody>
          <a:bodyPr anchor="b">
            <a:normAutofit/>
          </a:bodyPr>
          <a:lstStyle>
            <a:lvl1pPr marL="0" indent="0">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Date</a:t>
            </a:r>
          </a:p>
        </p:txBody>
      </p:sp>
      <p:sp>
        <p:nvSpPr>
          <p:cNvPr id="27" name="Rectangle 26">
            <a:extLst>
              <a:ext uri="{FF2B5EF4-FFF2-40B4-BE49-F238E27FC236}">
                <a16:creationId xmlns:a16="http://schemas.microsoft.com/office/drawing/2014/main" id="{E0FD344B-6B01-554D-8ED2-3BB8677B5CA3}"/>
              </a:ext>
            </a:extLst>
          </p:cNvPr>
          <p:cNvSpPr/>
          <p:nvPr userDrawn="1"/>
        </p:nvSpPr>
        <p:spPr>
          <a:xfrm>
            <a:off x="0" y="-2388"/>
            <a:ext cx="9144000" cy="1667901"/>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pic>
        <p:nvPicPr>
          <p:cNvPr id="22" name="Picture 21">
            <a:extLst>
              <a:ext uri="{FF2B5EF4-FFF2-40B4-BE49-F238E27FC236}">
                <a16:creationId xmlns:a16="http://schemas.microsoft.com/office/drawing/2014/main" id="{E55F9543-F264-E749-BE41-F4DED20160B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34" y="230729"/>
            <a:ext cx="1824946" cy="1216631"/>
          </a:xfrm>
          <a:prstGeom prst="rect">
            <a:avLst/>
          </a:prstGeom>
        </p:spPr>
      </p:pic>
      <p:pic>
        <p:nvPicPr>
          <p:cNvPr id="23" name="Picture 22">
            <a:extLst>
              <a:ext uri="{FF2B5EF4-FFF2-40B4-BE49-F238E27FC236}">
                <a16:creationId xmlns:a16="http://schemas.microsoft.com/office/drawing/2014/main" id="{77FB28BE-95CF-A648-9958-233FA3E2FD4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877086" y="232218"/>
            <a:ext cx="1820301" cy="1213653"/>
          </a:xfrm>
          <a:prstGeom prst="rect">
            <a:avLst/>
          </a:prstGeom>
        </p:spPr>
      </p:pic>
      <p:pic>
        <p:nvPicPr>
          <p:cNvPr id="24" name="Picture 23">
            <a:extLst>
              <a:ext uri="{FF2B5EF4-FFF2-40B4-BE49-F238E27FC236}">
                <a16:creationId xmlns:a16="http://schemas.microsoft.com/office/drawing/2014/main" id="{E36632A4-6418-EB46-8B31-F39C39E1D0E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760715" y="230096"/>
            <a:ext cx="1617803" cy="1217897"/>
          </a:xfrm>
          <a:prstGeom prst="rect">
            <a:avLst/>
          </a:prstGeom>
        </p:spPr>
      </p:pic>
      <p:pic>
        <p:nvPicPr>
          <p:cNvPr id="25" name="Picture 24">
            <a:extLst>
              <a:ext uri="{FF2B5EF4-FFF2-40B4-BE49-F238E27FC236}">
                <a16:creationId xmlns:a16="http://schemas.microsoft.com/office/drawing/2014/main" id="{92ACDB17-9B72-2747-AC8F-8FD41A14435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444786" y="231327"/>
            <a:ext cx="1823652" cy="1215436"/>
          </a:xfrm>
          <a:prstGeom prst="rect">
            <a:avLst/>
          </a:prstGeom>
        </p:spPr>
      </p:pic>
      <p:pic>
        <p:nvPicPr>
          <p:cNvPr id="26" name="Picture 25">
            <a:extLst>
              <a:ext uri="{FF2B5EF4-FFF2-40B4-BE49-F238E27FC236}">
                <a16:creationId xmlns:a16="http://schemas.microsoft.com/office/drawing/2014/main" id="{F764052B-33F9-6041-8EFF-89AD41BE985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320473" y="231327"/>
            <a:ext cx="1823625" cy="1215436"/>
          </a:xfrm>
          <a:prstGeom prst="rect">
            <a:avLst/>
          </a:prstGeom>
        </p:spPr>
      </p:pic>
    </p:spTree>
    <p:extLst>
      <p:ext uri="{BB962C8B-B14F-4D97-AF65-F5344CB8AC3E}">
        <p14:creationId xmlns:p14="http://schemas.microsoft.com/office/powerpoint/2010/main" val="40072000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 Col-Chart/Table">
    <p:spTree>
      <p:nvGrpSpPr>
        <p:cNvPr id="1" name=""/>
        <p:cNvGrpSpPr/>
        <p:nvPr/>
      </p:nvGrpSpPr>
      <p:grpSpPr>
        <a:xfrm>
          <a:off x="0" y="0"/>
          <a:ext cx="0" cy="0"/>
          <a:chOff x="0" y="0"/>
          <a:chExt cx="0" cy="0"/>
        </a:xfrm>
      </p:grpSpPr>
      <p:cxnSp>
        <p:nvCxnSpPr>
          <p:cNvPr id="2" name="Straight Connector 1"/>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7346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Cover Slide - Lighthouse, Mountains, Full Logo, Title and Subtitle">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4225841" y="3235766"/>
            <a:ext cx="4398886" cy="713497"/>
          </a:xfrm>
        </p:spPr>
        <p:txBody>
          <a:bodyPr anchor="ctr">
            <a:normAutofit/>
          </a:bodyPr>
          <a:lstStyle>
            <a:lvl1pPr algn="r">
              <a:defRPr sz="195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Subtitle 2"/>
          <p:cNvSpPr>
            <a:spLocks noGrp="1"/>
          </p:cNvSpPr>
          <p:nvPr>
            <p:ph type="subTitle" idx="1" hasCustomPrompt="1"/>
          </p:nvPr>
        </p:nvSpPr>
        <p:spPr>
          <a:xfrm>
            <a:off x="5257870" y="2928377"/>
            <a:ext cx="3366857" cy="614779"/>
          </a:xfrm>
        </p:spPr>
        <p:txBody>
          <a:bodyPr anchor="ctr">
            <a:normAutofit/>
          </a:bodyPr>
          <a:lstStyle>
            <a:lvl1pPr marL="0" indent="0" algn="r">
              <a:buNone/>
              <a:defRPr sz="1350">
                <a:solidFill>
                  <a:schemeClr val="tx2"/>
                </a:solidFill>
                <a:latin typeface="Arial" panose="020B0604020202020204" pitchFamily="34" charset="0"/>
                <a:cs typeface="Arial" panose="020B0604020202020204" pitchFamily="34" charset="0"/>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Master subtitle style (date)</a:t>
            </a:r>
          </a:p>
        </p:txBody>
      </p:sp>
    </p:spTree>
    <p:extLst>
      <p:ext uri="{BB962C8B-B14F-4D97-AF65-F5344CB8AC3E}">
        <p14:creationId xmlns:p14="http://schemas.microsoft.com/office/powerpoint/2010/main" val="3071815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Color Seal">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6650" y="2067904"/>
            <a:ext cx="2017011" cy="1990847"/>
          </a:xfrm>
          <a:prstGeom prst="rect">
            <a:avLst/>
          </a:prstGeom>
        </p:spPr>
      </p:pic>
      <p:sp>
        <p:nvSpPr>
          <p:cNvPr id="11" name="Rectangle 10"/>
          <p:cNvSpPr/>
          <p:nvPr userDrawn="1"/>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2768596" y="2051009"/>
            <a:ext cx="5774267" cy="2020824"/>
          </a:xfrm>
          <a:prstGeom prst="rect">
            <a:avLst/>
          </a:prstGeom>
        </p:spPr>
        <p:txBody>
          <a:bodyPr anchor="ctr">
            <a:noAutofit/>
          </a:bodyPr>
          <a:lstStyle>
            <a:lvl1pPr marL="0" indent="0">
              <a:buNone/>
              <a:defRPr sz="3200" b="1" i="0" baseline="0">
                <a:latin typeface="Arial" panose="020B0604020202020204" pitchFamily="34" charset="0"/>
                <a:ea typeface="Arial" panose="020B0604020202020204" pitchFamily="34" charset="0"/>
                <a:cs typeface="Arial" panose="020B06040202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a:t>Click to Add Presentation Title</a:t>
            </a:r>
          </a:p>
        </p:txBody>
      </p:sp>
      <p:sp>
        <p:nvSpPr>
          <p:cNvPr id="16" name="Text Placeholder 15"/>
          <p:cNvSpPr>
            <a:spLocks noGrp="1"/>
          </p:cNvSpPr>
          <p:nvPr>
            <p:ph type="body" sz="quarter" idx="11" hasCustomPrompt="1"/>
          </p:nvPr>
        </p:nvSpPr>
        <p:spPr>
          <a:xfrm>
            <a:off x="2768596" y="4071833"/>
            <a:ext cx="5774267" cy="948752"/>
          </a:xfrm>
          <a:prstGeom prst="rect">
            <a:avLst/>
          </a:prstGeom>
        </p:spPr>
        <p:txBody>
          <a:bodyPr anchor="b">
            <a:noAutofit/>
          </a:bodyPr>
          <a:lstStyle>
            <a:lvl1pPr marL="0" indent="0">
              <a:lnSpc>
                <a:spcPct val="100000"/>
              </a:lnSpc>
              <a:spcBef>
                <a:spcPts val="0"/>
              </a:spcBef>
              <a:buNone/>
              <a:defRPr sz="2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Presenter Name and Title</a:t>
            </a:r>
          </a:p>
        </p:txBody>
      </p:sp>
      <p:sp>
        <p:nvSpPr>
          <p:cNvPr id="17" name="Text Placeholder 17"/>
          <p:cNvSpPr>
            <a:spLocks noGrp="1"/>
          </p:cNvSpPr>
          <p:nvPr>
            <p:ph type="body" sz="quarter" idx="12" hasCustomPrompt="1"/>
          </p:nvPr>
        </p:nvSpPr>
        <p:spPr>
          <a:xfrm>
            <a:off x="2768596" y="5020585"/>
            <a:ext cx="5774267" cy="488226"/>
          </a:xfrm>
          <a:prstGeom prst="rect">
            <a:avLst/>
          </a:prstGeom>
        </p:spPr>
        <p:txBody>
          <a:bodyPr anchor="b">
            <a:normAutofit/>
          </a:bodyPr>
          <a:lstStyle>
            <a:lvl1pPr marL="0" indent="0">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Date</a:t>
            </a:r>
          </a:p>
        </p:txBody>
      </p:sp>
      <p:sp>
        <p:nvSpPr>
          <p:cNvPr id="14" name="Rectangle 13"/>
          <p:cNvSpPr/>
          <p:nvPr userDrawn="1"/>
        </p:nvSpPr>
        <p:spPr>
          <a:xfrm>
            <a:off x="0" y="3860"/>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Black Seal">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6266" y="2061985"/>
            <a:ext cx="2023733" cy="1998871"/>
          </a:xfrm>
          <a:prstGeom prst="rect">
            <a:avLst/>
          </a:prstGeom>
        </p:spPr>
      </p:pic>
      <p:sp>
        <p:nvSpPr>
          <p:cNvPr id="10" name="Rectangle 9"/>
          <p:cNvSpPr/>
          <p:nvPr userDrawn="1"/>
        </p:nvSpPr>
        <p:spPr>
          <a:xfrm>
            <a:off x="0" y="3860"/>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11" name="Rectangle 10"/>
          <p:cNvSpPr/>
          <p:nvPr userDrawn="1"/>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2768596" y="2051009"/>
            <a:ext cx="5774267" cy="2020824"/>
          </a:xfrm>
          <a:prstGeom prst="rect">
            <a:avLst/>
          </a:prstGeom>
        </p:spPr>
        <p:txBody>
          <a:bodyPr anchor="ctr">
            <a:noAutofit/>
          </a:bodyPr>
          <a:lstStyle>
            <a:lvl1pPr marL="0" indent="0">
              <a:buNone/>
              <a:defRPr sz="3200" b="1" i="0" baseline="0">
                <a:latin typeface="Arial" panose="020B0604020202020204" pitchFamily="34" charset="0"/>
                <a:ea typeface="Arial" panose="020B0604020202020204" pitchFamily="34" charset="0"/>
                <a:cs typeface="Arial" panose="020B06040202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a:t>Click to Add Presentation Title</a:t>
            </a:r>
          </a:p>
        </p:txBody>
      </p:sp>
      <p:sp>
        <p:nvSpPr>
          <p:cNvPr id="16" name="Text Placeholder 15"/>
          <p:cNvSpPr>
            <a:spLocks noGrp="1"/>
          </p:cNvSpPr>
          <p:nvPr>
            <p:ph type="body" sz="quarter" idx="11" hasCustomPrompt="1"/>
          </p:nvPr>
        </p:nvSpPr>
        <p:spPr>
          <a:xfrm>
            <a:off x="2768596" y="4071833"/>
            <a:ext cx="5774267" cy="948752"/>
          </a:xfrm>
          <a:prstGeom prst="rect">
            <a:avLst/>
          </a:prstGeom>
        </p:spPr>
        <p:txBody>
          <a:bodyPr anchor="b">
            <a:noAutofit/>
          </a:bodyPr>
          <a:lstStyle>
            <a:lvl1pPr marL="0" indent="0">
              <a:lnSpc>
                <a:spcPct val="100000"/>
              </a:lnSpc>
              <a:spcBef>
                <a:spcPts val="0"/>
              </a:spcBef>
              <a:buNone/>
              <a:defRPr sz="2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Presenter Name and Title</a:t>
            </a:r>
          </a:p>
        </p:txBody>
      </p:sp>
      <p:sp>
        <p:nvSpPr>
          <p:cNvPr id="17" name="Text Placeholder 17"/>
          <p:cNvSpPr>
            <a:spLocks noGrp="1"/>
          </p:cNvSpPr>
          <p:nvPr>
            <p:ph type="body" sz="quarter" idx="12" hasCustomPrompt="1"/>
          </p:nvPr>
        </p:nvSpPr>
        <p:spPr>
          <a:xfrm>
            <a:off x="2768596" y="5020585"/>
            <a:ext cx="5774267" cy="488226"/>
          </a:xfrm>
          <a:prstGeom prst="rect">
            <a:avLst/>
          </a:prstGeom>
        </p:spPr>
        <p:txBody>
          <a:bodyPr anchor="b">
            <a:normAutofit/>
          </a:bodyPr>
          <a:lstStyle>
            <a:lvl1pPr marL="0" indent="0">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Date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628650" y="1447800"/>
            <a:ext cx="7888288" cy="4795307"/>
          </a:xfrm>
          <a:prstGeom prst="rect">
            <a:avLst/>
          </a:prstGeom>
        </p:spPr>
        <p:txBody>
          <a:bodyPr>
            <a:noAutofit/>
          </a:bodyPr>
          <a:lstStyle>
            <a:lvl1pPr marL="228600" indent="-228600">
              <a:lnSpc>
                <a:spcPct val="100000"/>
              </a:lnSpc>
              <a:spcBef>
                <a:spcPts val="1200"/>
              </a:spcBef>
              <a:defRPr sz="2800" b="1" i="0">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buFont typeface="Franklin Gothic Medium" panose="020B0603020102020204" pitchFamily="34" charset="0"/>
              <a:buChar char="−"/>
              <a:defRPr sz="2400" b="1" i="0">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522287" y="6243108"/>
            <a:ext cx="7992005"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cxnSp>
        <p:nvCxnSpPr>
          <p:cNvPr id="18" name="Straight Connector 17"/>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 Bullets&amp;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628650" y="1335572"/>
            <a:ext cx="7888288" cy="1212895"/>
          </a:xfrm>
          <a:prstGeom prst="rect">
            <a:avLst/>
          </a:prstGeom>
        </p:spPr>
        <p:txBody>
          <a:bodyPr>
            <a:noAutofit/>
          </a:bodyPr>
          <a:lstStyle>
            <a:lvl1pPr marL="228600" indent="-228600">
              <a:lnSpc>
                <a:spcPct val="100000"/>
              </a:lnSpc>
              <a:spcBef>
                <a:spcPts val="0"/>
              </a:spcBef>
              <a:defRPr sz="2000" b="1" i="0">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spcBef>
                <a:spcPts val="0"/>
              </a:spcBef>
              <a:buFont typeface="Franklin Gothic Medium" panose="020B0603020102020204" pitchFamily="34" charset="0"/>
              <a:buChar char="−"/>
              <a:defRPr sz="2000" b="1" i="0">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spcBef>
                <a:spcPts val="0"/>
              </a:spcBef>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522287" y="6251575"/>
            <a:ext cx="7992005"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sp>
        <p:nvSpPr>
          <p:cNvPr id="12" name="Content Placeholder 11"/>
          <p:cNvSpPr>
            <a:spLocks noGrp="1"/>
          </p:cNvSpPr>
          <p:nvPr>
            <p:ph sz="quarter" idx="14" hasCustomPrompt="1"/>
          </p:nvPr>
        </p:nvSpPr>
        <p:spPr>
          <a:xfrm>
            <a:off x="622300" y="2548467"/>
            <a:ext cx="7894638" cy="3694230"/>
          </a:xfrm>
          <a:prstGeom prst="rect">
            <a:avLst/>
          </a:prstGeom>
        </p:spPr>
        <p:txBody>
          <a:bodyPr/>
          <a:lstStyle>
            <a:lvl1pPr marL="0" indent="0" algn="ctr">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icon below to add table or chart</a:t>
            </a:r>
          </a:p>
        </p:txBody>
      </p:sp>
      <p:cxnSp>
        <p:nvCxnSpPr>
          <p:cNvPr id="7" name="Straight Connector 6"/>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 - Table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524933" y="6249458"/>
            <a:ext cx="7992005"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sp>
        <p:nvSpPr>
          <p:cNvPr id="12" name="Content Placeholder 11"/>
          <p:cNvSpPr>
            <a:spLocks noGrp="1"/>
          </p:cNvSpPr>
          <p:nvPr>
            <p:ph sz="quarter" idx="14" hasCustomPrompt="1"/>
          </p:nvPr>
        </p:nvSpPr>
        <p:spPr>
          <a:xfrm>
            <a:off x="622300" y="1335573"/>
            <a:ext cx="7894638" cy="4902890"/>
          </a:xfrm>
          <a:prstGeom prst="rect">
            <a:avLst/>
          </a:prstGeom>
        </p:spPr>
        <p:txBody>
          <a:bodyPr/>
          <a:lstStyle>
            <a:lvl1pPr marL="0" indent="0" algn="ctr">
              <a:buNone/>
              <a:defRPr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icon below to add table or chart</a:t>
            </a:r>
          </a:p>
        </p:txBody>
      </p:sp>
      <p:cxnSp>
        <p:nvCxnSpPr>
          <p:cNvPr id="6" name="Straight Connector 5"/>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2 Col-Chart/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524933" y="6249458"/>
            <a:ext cx="7992005"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sp>
        <p:nvSpPr>
          <p:cNvPr id="12" name="Content Placeholder 11"/>
          <p:cNvSpPr>
            <a:spLocks noGrp="1"/>
          </p:cNvSpPr>
          <p:nvPr>
            <p:ph sz="quarter" idx="14" hasCustomPrompt="1"/>
          </p:nvPr>
        </p:nvSpPr>
        <p:spPr>
          <a:xfrm>
            <a:off x="622299" y="1845731"/>
            <a:ext cx="3840480" cy="4392732"/>
          </a:xfrm>
          <a:prstGeom prst="rect">
            <a:avLst/>
          </a:prstGeom>
        </p:spPr>
        <p:txBody>
          <a:bodyPr/>
          <a:lstStyle>
            <a:lvl1pPr marL="0" indent="0" algn="ctr">
              <a:buNone/>
              <a:defRPr sz="20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icon below to add table, chart, image</a:t>
            </a:r>
          </a:p>
        </p:txBody>
      </p:sp>
      <p:sp>
        <p:nvSpPr>
          <p:cNvPr id="10" name="Content Placeholder 11"/>
          <p:cNvSpPr>
            <a:spLocks noGrp="1"/>
          </p:cNvSpPr>
          <p:nvPr>
            <p:ph sz="quarter" idx="15" hasCustomPrompt="1"/>
          </p:nvPr>
        </p:nvSpPr>
        <p:spPr>
          <a:xfrm>
            <a:off x="4665132" y="1845731"/>
            <a:ext cx="3840480" cy="4392732"/>
          </a:xfrm>
          <a:prstGeom prst="rect">
            <a:avLst/>
          </a:prstGeom>
        </p:spPr>
        <p:txBody>
          <a:bodyPr/>
          <a:lstStyle>
            <a:lvl1pPr marL="0" indent="0" algn="ctr">
              <a:buNone/>
              <a:defRPr sz="20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icon below to add table, chart, image</a:t>
            </a:r>
          </a:p>
        </p:txBody>
      </p:sp>
      <p:sp>
        <p:nvSpPr>
          <p:cNvPr id="4" name="Text Placeholder 3"/>
          <p:cNvSpPr>
            <a:spLocks noGrp="1"/>
          </p:cNvSpPr>
          <p:nvPr>
            <p:ph type="body" sz="quarter" idx="16" hasCustomPrompt="1"/>
          </p:nvPr>
        </p:nvSpPr>
        <p:spPr>
          <a:xfrm>
            <a:off x="622300" y="1278464"/>
            <a:ext cx="3840480" cy="500063"/>
          </a:xfrm>
          <a:prstGeom prst="rect">
            <a:avLst/>
          </a:prstGeo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title</a:t>
            </a:r>
          </a:p>
        </p:txBody>
      </p:sp>
      <p:sp>
        <p:nvSpPr>
          <p:cNvPr id="13" name="Text Placeholder 3"/>
          <p:cNvSpPr>
            <a:spLocks noGrp="1"/>
          </p:cNvSpPr>
          <p:nvPr>
            <p:ph type="body" sz="quarter" idx="17" hasCustomPrompt="1"/>
          </p:nvPr>
        </p:nvSpPr>
        <p:spPr>
          <a:xfrm>
            <a:off x="4665132" y="1278464"/>
            <a:ext cx="3840480" cy="500063"/>
          </a:xfrm>
          <a:prstGeom prst="rect">
            <a:avLst/>
          </a:prstGeo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title</a:t>
            </a:r>
          </a:p>
        </p:txBody>
      </p:sp>
      <p:cxnSp>
        <p:nvCxnSpPr>
          <p:cNvPr id="11" name="Straight Connector 10"/>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2 Col-Text">
    <p:spTree>
      <p:nvGrpSpPr>
        <p:cNvPr id="1" name=""/>
        <p:cNvGrpSpPr/>
        <p:nvPr/>
      </p:nvGrpSpPr>
      <p:grpSpPr>
        <a:xfrm>
          <a:off x="0" y="0"/>
          <a:ext cx="0" cy="0"/>
          <a:chOff x="0" y="0"/>
          <a:chExt cx="0" cy="0"/>
        </a:xfrm>
      </p:grpSpPr>
      <p:sp>
        <p:nvSpPr>
          <p:cNvPr id="6" name="Text Placeholder 5"/>
          <p:cNvSpPr>
            <a:spLocks noGrp="1"/>
          </p:cNvSpPr>
          <p:nvPr>
            <p:ph type="body" sz="quarter" idx="18" hasCustomPrompt="1"/>
          </p:nvPr>
        </p:nvSpPr>
        <p:spPr>
          <a:xfrm>
            <a:off x="622300" y="1849438"/>
            <a:ext cx="3840163" cy="4402137"/>
          </a:xfrm>
          <a:prstGeom prst="rect">
            <a:avLst/>
          </a:prstGeom>
        </p:spPr>
        <p:txBody>
          <a:bodyPr>
            <a:noAutofit/>
          </a:bodyPr>
          <a:lstStyle>
            <a:lvl1pPr>
              <a:lnSpc>
                <a:spcPct val="100000"/>
              </a:lnSpc>
              <a:spcBef>
                <a:spcPts val="0"/>
              </a:spcBef>
              <a:spcAft>
                <a:spcPts val="0"/>
              </a:spcAft>
              <a:defRPr sz="2000" b="1" i="0">
                <a:latin typeface="Arial" panose="020B0604020202020204" pitchFamily="34" charset="0"/>
                <a:ea typeface="Arial" panose="020B0604020202020204" pitchFamily="34" charset="0"/>
                <a:cs typeface="Arial" panose="020B0604020202020204" pitchFamily="34" charset="0"/>
              </a:defRPr>
            </a:lvl1pPr>
            <a:lvl2pPr marL="514350" indent="-171450">
              <a:buFont typeface="Franklin Gothic Medium Cond" panose="020B0606030402020204" pitchFamily="34" charset="0"/>
              <a:buChar char="–"/>
              <a:defRPr sz="2000" b="1" i="0">
                <a:latin typeface="Arial" panose="020B0604020202020204" pitchFamily="34" charset="0"/>
                <a:ea typeface="Arial" panose="020B0604020202020204" pitchFamily="34" charset="0"/>
                <a:cs typeface="Arial" panose="020B0604020202020204" pitchFamily="34" charset="0"/>
              </a:defRPr>
            </a:lvl2pPr>
            <a:lvl3pPr>
              <a:defRPr sz="2000" b="1" i="0">
                <a:latin typeface="Arial" panose="020B0604020202020204" pitchFamily="34" charset="0"/>
                <a:ea typeface="Arial" panose="020B0604020202020204" pitchFamily="34" charset="0"/>
                <a:cs typeface="Arial" panose="020B0604020202020204" pitchFamily="34" charset="0"/>
              </a:defRPr>
            </a:lvl3pPr>
          </a:lstStyle>
          <a:p>
            <a:pPr lvl="0"/>
            <a:r>
              <a:rPr lang="en-US"/>
              <a:t>Click to add bullets</a:t>
            </a:r>
          </a:p>
          <a:p>
            <a:pPr lvl="1"/>
            <a:r>
              <a:rPr lang="en-US"/>
              <a:t>Bullet 2</a:t>
            </a:r>
          </a:p>
          <a:p>
            <a:pPr lvl="2"/>
            <a:r>
              <a:rPr lang="en-US"/>
              <a:t>Bullet 3</a:t>
            </a:r>
          </a:p>
        </p:txBody>
      </p:sp>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524933" y="6251575"/>
            <a:ext cx="7992005"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sp>
        <p:nvSpPr>
          <p:cNvPr id="4" name="Text Placeholder 3"/>
          <p:cNvSpPr>
            <a:spLocks noGrp="1"/>
          </p:cNvSpPr>
          <p:nvPr>
            <p:ph type="body" sz="quarter" idx="16" hasCustomPrompt="1"/>
          </p:nvPr>
        </p:nvSpPr>
        <p:spPr>
          <a:xfrm>
            <a:off x="622300" y="1278464"/>
            <a:ext cx="3840480" cy="500063"/>
          </a:xfrm>
          <a:prstGeom prst="rect">
            <a:avLst/>
          </a:prstGeo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title</a:t>
            </a:r>
          </a:p>
        </p:txBody>
      </p:sp>
      <p:sp>
        <p:nvSpPr>
          <p:cNvPr id="13" name="Text Placeholder 3"/>
          <p:cNvSpPr>
            <a:spLocks noGrp="1"/>
          </p:cNvSpPr>
          <p:nvPr>
            <p:ph type="body" sz="quarter" idx="17" hasCustomPrompt="1"/>
          </p:nvPr>
        </p:nvSpPr>
        <p:spPr>
          <a:xfrm>
            <a:off x="4665132" y="1278464"/>
            <a:ext cx="3840480" cy="500063"/>
          </a:xfrm>
          <a:prstGeom prst="rect">
            <a:avLst/>
          </a:prstGeo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title</a:t>
            </a:r>
          </a:p>
        </p:txBody>
      </p:sp>
      <p:sp>
        <p:nvSpPr>
          <p:cNvPr id="15" name="Text Placeholder 5"/>
          <p:cNvSpPr>
            <a:spLocks noGrp="1"/>
          </p:cNvSpPr>
          <p:nvPr>
            <p:ph type="body" sz="quarter" idx="19" hasCustomPrompt="1"/>
          </p:nvPr>
        </p:nvSpPr>
        <p:spPr>
          <a:xfrm>
            <a:off x="4665449" y="1840559"/>
            <a:ext cx="3840163" cy="4402137"/>
          </a:xfrm>
          <a:prstGeom prst="rect">
            <a:avLst/>
          </a:prstGeom>
        </p:spPr>
        <p:txBody>
          <a:bodyPr>
            <a:noAutofit/>
          </a:bodyPr>
          <a:lstStyle>
            <a:lvl1pPr>
              <a:lnSpc>
                <a:spcPct val="100000"/>
              </a:lnSpc>
              <a:spcBef>
                <a:spcPts val="0"/>
              </a:spcBef>
              <a:spcAft>
                <a:spcPts val="0"/>
              </a:spcAft>
              <a:defRPr sz="2000" b="1" i="0">
                <a:latin typeface="Arial" panose="020B0604020202020204" pitchFamily="34" charset="0"/>
                <a:ea typeface="Arial" panose="020B0604020202020204" pitchFamily="34" charset="0"/>
                <a:cs typeface="Arial" panose="020B0604020202020204" pitchFamily="34" charset="0"/>
              </a:defRPr>
            </a:lvl1pPr>
            <a:lvl2pPr marL="514350" indent="-171450">
              <a:buFont typeface="Franklin Gothic Medium Cond" panose="020B0606030402020204" pitchFamily="34" charset="0"/>
              <a:buChar char="–"/>
              <a:defRPr sz="2000" b="1" i="0" baseline="0">
                <a:latin typeface="Arial" panose="020B0604020202020204" pitchFamily="34" charset="0"/>
                <a:ea typeface="Arial" panose="020B0604020202020204" pitchFamily="34" charset="0"/>
                <a:cs typeface="Arial" panose="020B0604020202020204" pitchFamily="34" charset="0"/>
              </a:defRPr>
            </a:lvl2pPr>
            <a:lvl3pPr>
              <a:defRPr sz="2000" b="1" i="0" baseline="0">
                <a:latin typeface="Arial" panose="020B0604020202020204" pitchFamily="34" charset="0"/>
                <a:ea typeface="Arial" panose="020B0604020202020204" pitchFamily="34" charset="0"/>
                <a:cs typeface="Arial" panose="020B0604020202020204" pitchFamily="34" charset="0"/>
              </a:defRPr>
            </a:lvl3pPr>
          </a:lstStyle>
          <a:p>
            <a:pPr lvl="0"/>
            <a:r>
              <a:rPr lang="en-US"/>
              <a:t>Click to add bullets</a:t>
            </a:r>
          </a:p>
          <a:p>
            <a:pPr lvl="1"/>
            <a:r>
              <a:rPr lang="en-US"/>
              <a:t>Bullet 2</a:t>
            </a:r>
          </a:p>
          <a:p>
            <a:pPr lvl="2"/>
            <a:r>
              <a:rPr lang="en-US"/>
              <a:t>Bullet 3</a:t>
            </a:r>
          </a:p>
        </p:txBody>
      </p:sp>
      <p:cxnSp>
        <p:nvCxnSpPr>
          <p:cNvPr id="9" name="Straight Connector 8"/>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mp; Top Ru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a:solidFill>
                <a:schemeClr val="accent3">
                  <a:lumMod val="75000"/>
                </a:schemeClr>
              </a:solidFill>
              <a:latin typeface="Gotham Bold" charset="0"/>
              <a:ea typeface="Gotham Bold" charset="0"/>
              <a:cs typeface="Gotham Bold" charset="0"/>
            </a:endParaRPr>
          </a:p>
        </p:txBody>
      </p:sp>
      <p:cxnSp>
        <p:nvCxnSpPr>
          <p:cNvPr id="4" name="Straight Connector 3"/>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ext Placeholder 8"/>
          <p:cNvSpPr txBox="1">
            <a:spLocks/>
          </p:cNvSpPr>
          <p:nvPr userDrawn="1"/>
        </p:nvSpPr>
        <p:spPr>
          <a:xfrm>
            <a:off x="522287" y="6603332"/>
            <a:ext cx="7994651" cy="266700"/>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b="1" i="0">
                <a:latin typeface="Arial" panose="020B0604020202020204" pitchFamily="34" charset="0"/>
                <a:cs typeface="Arial" panose="020B0604020202020204" pitchFamily="34" charset="0"/>
              </a:rPr>
              <a:t>NCDHHS, Office of Rural Health</a:t>
            </a:r>
          </a:p>
        </p:txBody>
      </p:sp>
      <p:sp>
        <p:nvSpPr>
          <p:cNvPr id="5" name="Text Placeholder 13"/>
          <p:cNvSpPr txBox="1">
            <a:spLocks/>
          </p:cNvSpPr>
          <p:nvPr userDrawn="1"/>
        </p:nvSpPr>
        <p:spPr>
          <a:xfrm>
            <a:off x="8627269" y="6600157"/>
            <a:ext cx="406400" cy="269875"/>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a:solidFill>
                  <a:srgbClr val="15365E"/>
                </a:solidFill>
                <a:latin typeface="Gotham Bold" charset="0"/>
                <a:ea typeface="Gotham Bold" charset="0"/>
                <a:cs typeface="Gotham Bold"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i="0" kern="1200">
                <a:solidFill>
                  <a:schemeClr val="tx1"/>
                </a:solidFill>
                <a:latin typeface="Helvetica" charset="0"/>
                <a:ea typeface="Helvetica" charset="0"/>
                <a:cs typeface="Helvetica"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i="0" kern="1200">
                <a:solidFill>
                  <a:schemeClr val="tx1"/>
                </a:solidFill>
                <a:latin typeface="Helvetica" charset="0"/>
                <a:ea typeface="Helvetica" charset="0"/>
                <a:cs typeface="Helvetica"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fld id="{0ED8F5E8-15B1-AB47-A7E0-4212F4A2D8F9}" type="slidenum">
              <a:rPr lang="en-US" b="1" i="0" smtClean="0">
                <a:latin typeface="Arial" panose="020B0604020202020204" pitchFamily="34" charset="0"/>
                <a:cs typeface="Arial" panose="020B0604020202020204" pitchFamily="34" charset="0"/>
              </a:rPr>
              <a:pPr/>
              <a:t>‹#›</a:t>
            </a:fld>
            <a:endParaRPr lang="en-US" b="1" i="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2519777"/>
      </p:ext>
    </p:extLst>
  </p:cSld>
  <p:clrMap bg1="lt1" tx1="dk1" bg2="lt2" tx2="dk2" accent1="accent1" accent2="accent2" accent3="accent3" accent4="accent4" accent5="accent5" accent6="accent6" hlink="hlink" folHlink="folHlink"/>
  <p:sldLayoutIdLst>
    <p:sldLayoutId id="2147483697" r:id="rId1"/>
    <p:sldLayoutId id="2147483674" r:id="rId2"/>
    <p:sldLayoutId id="2147483675" r:id="rId3"/>
    <p:sldLayoutId id="2147483676" r:id="rId4"/>
    <p:sldLayoutId id="2147483677" r:id="rId5"/>
    <p:sldLayoutId id="2147483678" r:id="rId6"/>
    <p:sldLayoutId id="2147483691" r:id="rId7"/>
    <p:sldLayoutId id="2147483692" r:id="rId8"/>
    <p:sldLayoutId id="2147483681" r:id="rId9"/>
    <p:sldLayoutId id="2147483696" r:id="rId10"/>
    <p:sldLayoutId id="2147483698" r:id="rId11"/>
  </p:sldLayoutIdLst>
  <p:hf hdr="0" dt="0"/>
  <p:txStyles>
    <p:titleStyle>
      <a:lvl1pPr algn="l" defTabSz="685800" rtl="0" eaLnBrk="1" latinLnBrk="0" hangingPunct="1">
        <a:lnSpc>
          <a:spcPct val="90000"/>
        </a:lnSpc>
        <a:spcBef>
          <a:spcPct val="0"/>
        </a:spcBef>
        <a:buNone/>
        <a:defRPr sz="3300" b="1" i="0" kern="1200">
          <a:solidFill>
            <a:schemeClr val="tx1"/>
          </a:solidFill>
          <a:latin typeface="Helvetica" charset="0"/>
          <a:ea typeface="Helvetica" charset="0"/>
          <a:cs typeface="Helvetica"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1" i="0" kern="1200">
          <a:solidFill>
            <a:schemeClr val="tx1"/>
          </a:solidFill>
          <a:latin typeface="Helvetica" charset="0"/>
          <a:ea typeface="Helvetica" charset="0"/>
          <a:cs typeface="Helvetica"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i="0" kern="1200">
          <a:solidFill>
            <a:schemeClr val="tx1"/>
          </a:solidFill>
          <a:latin typeface="Helvetica" charset="0"/>
          <a:ea typeface="Helvetica" charset="0"/>
          <a:cs typeface="Helvetica"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i="0" kern="1200">
          <a:solidFill>
            <a:schemeClr val="tx1"/>
          </a:solidFill>
          <a:latin typeface="Helvetica" charset="0"/>
          <a:ea typeface="Helvetica" charset="0"/>
          <a:cs typeface="Helvetica"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diagramLayout" Target="../diagrams/layout4.xml"/><Relationship Id="rId7" Type="http://schemas.openxmlformats.org/officeDocument/2006/relationships/diagramData" Target="../diagrams/data5.xml"/><Relationship Id="rId2" Type="http://schemas.openxmlformats.org/officeDocument/2006/relationships/diagramData" Target="../diagrams/data4.xml"/><Relationship Id="rId1" Type="http://schemas.openxmlformats.org/officeDocument/2006/relationships/slideLayout" Target="../slideLayouts/slideLayout8.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9.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hyperlink" Target="https://www.ncdhhs.gov/medication-assistance-program" TargetMode="External"/><Relationship Id="rId18" Type="http://schemas.openxmlformats.org/officeDocument/2006/relationships/hyperlink" Target="https://www.ncdhhs.gov/divisions/office-rural-health/office-rural-health-programs/analytics-and-innovations-program" TargetMode="External"/><Relationship Id="rId3" Type="http://schemas.openxmlformats.org/officeDocument/2006/relationships/image" Target="../media/image9.png"/><Relationship Id="rId7" Type="http://schemas.openxmlformats.org/officeDocument/2006/relationships/hyperlink" Target="https://www.ncdhhs.gov/community-health-program" TargetMode="External"/><Relationship Id="rId12" Type="http://schemas.openxmlformats.org/officeDocument/2006/relationships/image" Target="../media/image14.png"/><Relationship Id="rId17" Type="http://schemas.openxmlformats.org/officeDocument/2006/relationships/image" Target="../media/image18.png"/><Relationship Id="rId2" Type="http://schemas.openxmlformats.org/officeDocument/2006/relationships/notesSlide" Target="../notesSlides/notesSlide1.xml"/><Relationship Id="rId16" Type="http://schemas.openxmlformats.org/officeDocument/2006/relationships/image" Target="../media/image17.png"/><Relationship Id="rId1" Type="http://schemas.openxmlformats.org/officeDocument/2006/relationships/slideLayout" Target="../slideLayouts/slideLayout9.xml"/><Relationship Id="rId6" Type="http://schemas.openxmlformats.org/officeDocument/2006/relationships/hyperlink" Target="https://www.ncdhhs.gov/rural-health-centers" TargetMode="External"/><Relationship Id="rId11" Type="http://schemas.openxmlformats.org/officeDocument/2006/relationships/hyperlink" Target="https://www.ncdhhs.gov/north-carolina-rural-hospital-program" TargetMode="External"/><Relationship Id="rId5" Type="http://schemas.openxmlformats.org/officeDocument/2006/relationships/image" Target="../media/image10.png"/><Relationship Id="rId15" Type="http://schemas.openxmlformats.org/officeDocument/2006/relationships/image" Target="../media/image16.png"/><Relationship Id="rId10" Type="http://schemas.openxmlformats.org/officeDocument/2006/relationships/image" Target="../media/image13.png"/><Relationship Id="rId19" Type="http://schemas.openxmlformats.org/officeDocument/2006/relationships/image" Target="../media/image19.png"/><Relationship Id="rId4" Type="http://schemas.openxmlformats.org/officeDocument/2006/relationships/hyperlink" Target="https://www.ncdhhs.gov/provider-recruitment-and-placement" TargetMode="External"/><Relationship Id="rId9" Type="http://schemas.openxmlformats.org/officeDocument/2006/relationships/image" Target="../media/image12.png"/><Relationship Id="rId14" Type="http://schemas.openxmlformats.org/officeDocument/2006/relationships/image" Target="../media/image1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9.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hyperlink" Target="http://www.sclera.be/nl/picto/detail/19871" TargetMode="External"/><Relationship Id="rId2" Type="http://schemas.openxmlformats.org/officeDocument/2006/relationships/image" Target="../media/image65.png"/><Relationship Id="rId1" Type="http://schemas.openxmlformats.org/officeDocument/2006/relationships/slideLayout" Target="../slideLayouts/slideLayout9.xml"/><Relationship Id="rId6" Type="http://schemas.openxmlformats.org/officeDocument/2006/relationships/hyperlink" Target="https://creativecommons.org/licenses/by-nc/3.0/" TargetMode="External"/><Relationship Id="rId5" Type="http://schemas.openxmlformats.org/officeDocument/2006/relationships/image" Target="../media/image67.svg"/><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svg"/><Relationship Id="rId3" Type="http://schemas.openxmlformats.org/officeDocument/2006/relationships/image" Target="../media/image21.svg"/><Relationship Id="rId7" Type="http://schemas.openxmlformats.org/officeDocument/2006/relationships/image" Target="../media/image25.svg"/><Relationship Id="rId12" Type="http://schemas.openxmlformats.org/officeDocument/2006/relationships/image" Target="../media/image30.png"/><Relationship Id="rId2" Type="http://schemas.openxmlformats.org/officeDocument/2006/relationships/image" Target="../media/image20.png"/><Relationship Id="rId1" Type="http://schemas.openxmlformats.org/officeDocument/2006/relationships/slideLayout" Target="../slideLayouts/slideLayout5.xml"/><Relationship Id="rId6" Type="http://schemas.openxmlformats.org/officeDocument/2006/relationships/image" Target="../media/image24.png"/><Relationship Id="rId11" Type="http://schemas.openxmlformats.org/officeDocument/2006/relationships/image" Target="../media/image29.svg"/><Relationship Id="rId5" Type="http://schemas.openxmlformats.org/officeDocument/2006/relationships/image" Target="../media/image23.svg"/><Relationship Id="rId15" Type="http://schemas.openxmlformats.org/officeDocument/2006/relationships/image" Target="../media/image33.sv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svg"/><Relationship Id="rId14" Type="http://schemas.openxmlformats.org/officeDocument/2006/relationships/image" Target="../media/image32.png"/></Relationships>
</file>

<file path=ppt/slides/_rels/slide30.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68.png"/><Relationship Id="rId1" Type="http://schemas.openxmlformats.org/officeDocument/2006/relationships/slideLayout" Target="../slideLayouts/slideLayout9.xml"/><Relationship Id="rId5" Type="http://schemas.openxmlformats.org/officeDocument/2006/relationships/hyperlink" Target="http://www.textingmypancreas.com/2011_01_01_archive.html" TargetMode="External"/><Relationship Id="rId4" Type="http://schemas.openxmlformats.org/officeDocument/2006/relationships/image" Target="../media/image70.jpeg"/></Relationships>
</file>

<file path=ppt/slides/_rels/slide31.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svg"/><Relationship Id="rId7" Type="http://schemas.openxmlformats.org/officeDocument/2006/relationships/image" Target="../media/image76.svg"/><Relationship Id="rId2" Type="http://schemas.openxmlformats.org/officeDocument/2006/relationships/image" Target="../media/image71.png"/><Relationship Id="rId1" Type="http://schemas.openxmlformats.org/officeDocument/2006/relationships/slideLayout" Target="../slideLayouts/slideLayout9.xml"/><Relationship Id="rId6" Type="http://schemas.openxmlformats.org/officeDocument/2006/relationships/image" Target="../media/image75.png"/><Relationship Id="rId11" Type="http://schemas.openxmlformats.org/officeDocument/2006/relationships/image" Target="../media/image80.svg"/><Relationship Id="rId5" Type="http://schemas.openxmlformats.org/officeDocument/2006/relationships/image" Target="../media/image74.svg"/><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svg"/></Relationships>
</file>

<file path=ppt/slides/_rels/slide32.xml.rels><?xml version="1.0" encoding="UTF-8" standalone="yes"?>
<Relationships xmlns="http://schemas.openxmlformats.org/package/2006/relationships"><Relationship Id="rId8" Type="http://schemas.openxmlformats.org/officeDocument/2006/relationships/hyperlink" Target="https://www.ncdhhs.gov/rss.xml" TargetMode="External"/><Relationship Id="rId3" Type="http://schemas.openxmlformats.org/officeDocument/2006/relationships/hyperlink" Target="mailto:stephanie.nantz@dhhs.nc.gov" TargetMode="External"/><Relationship Id="rId7" Type="http://schemas.openxmlformats.org/officeDocument/2006/relationships/hyperlink" Target="https://www.facebook.com/ncorh" TargetMode="External"/><Relationship Id="rId2" Type="http://schemas.openxmlformats.org/officeDocument/2006/relationships/image" Target="../media/image81.png"/><Relationship Id="rId1" Type="http://schemas.openxmlformats.org/officeDocument/2006/relationships/slideLayout" Target="../slideLayouts/slideLayout9.xml"/><Relationship Id="rId6" Type="http://schemas.openxmlformats.org/officeDocument/2006/relationships/hyperlink" Target="https://www.youtube.com/user/ncdhhs/featured" TargetMode="External"/><Relationship Id="rId11" Type="http://schemas.openxmlformats.org/officeDocument/2006/relationships/hyperlink" Target="https://www.ncdhhs.gov/divisions/orh" TargetMode="External"/><Relationship Id="rId5" Type="http://schemas.openxmlformats.org/officeDocument/2006/relationships/hyperlink" Target="https://twitter.com/ncdhhs" TargetMode="External"/><Relationship Id="rId10" Type="http://schemas.openxmlformats.org/officeDocument/2006/relationships/hyperlink" Target="https://www.ncdhhs.gov/" TargetMode="External"/><Relationship Id="rId4" Type="http://schemas.openxmlformats.org/officeDocument/2006/relationships/hyperlink" Target="mailto:sharema.williams@dhhs.nc.gov" TargetMode="External"/><Relationship Id="rId9" Type="http://schemas.openxmlformats.org/officeDocument/2006/relationships/hyperlink" Target="https://www.linkedin.com/company/nc-state-government/"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mailto:deneen.gill@dhhs.nc.gov" TargetMode="External"/><Relationship Id="rId7" Type="http://schemas.openxmlformats.org/officeDocument/2006/relationships/hyperlink" Target="mailto:sharema.williams@dhhs.nc.gov" TargetMode="External"/><Relationship Id="rId2" Type="http://schemas.openxmlformats.org/officeDocument/2006/relationships/image" Target="../media/image82.png"/><Relationship Id="rId1" Type="http://schemas.openxmlformats.org/officeDocument/2006/relationships/slideLayout" Target="../slideLayouts/slideLayout9.xml"/><Relationship Id="rId6" Type="http://schemas.openxmlformats.org/officeDocument/2006/relationships/hyperlink" Target="mailto:nina.baccanari@dhhs.nc.gov" TargetMode="External"/><Relationship Id="rId5" Type="http://schemas.openxmlformats.org/officeDocument/2006/relationships/hyperlink" Target="mailto:bianca.rivas@dhhs.nc.gov" TargetMode="External"/><Relationship Id="rId4" Type="http://schemas.openxmlformats.org/officeDocument/2006/relationships/hyperlink" Target="mailto:jill/rushing@dhhs.nc.gov"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www.mrscienceshow.com/2010/06/bring-us-your-burning-science-questions.html" TargetMode="External"/><Relationship Id="rId2" Type="http://schemas.openxmlformats.org/officeDocument/2006/relationships/image" Target="../media/image83.jpeg"/><Relationship Id="rId1" Type="http://schemas.openxmlformats.org/officeDocument/2006/relationships/slideLayout" Target="../slideLayouts/slideLayout9.xml"/><Relationship Id="rId4" Type="http://schemas.openxmlformats.org/officeDocument/2006/relationships/hyperlink" Target="https://creativecommons.org/licenses/by-sa/3.0/" TargetMode="External"/></Relationships>
</file>

<file path=ppt/slides/_rels/slide4.xml.rels><?xml version="1.0" encoding="UTF-8" standalone="yes"?>
<Relationships xmlns="http://schemas.openxmlformats.org/package/2006/relationships"><Relationship Id="rId8" Type="http://schemas.openxmlformats.org/officeDocument/2006/relationships/diagramData" Target="../diagrams/data1.xml"/><Relationship Id="rId3" Type="http://schemas.openxmlformats.org/officeDocument/2006/relationships/image" Target="../media/image35.svg"/><Relationship Id="rId7" Type="http://schemas.openxmlformats.org/officeDocument/2006/relationships/image" Target="../media/image39.svg"/><Relationship Id="rId12" Type="http://schemas.microsoft.com/office/2007/relationships/diagramDrawing" Target="../diagrams/drawing1.xml"/><Relationship Id="rId2" Type="http://schemas.openxmlformats.org/officeDocument/2006/relationships/image" Target="../media/image34.png"/><Relationship Id="rId1" Type="http://schemas.openxmlformats.org/officeDocument/2006/relationships/slideLayout" Target="../slideLayouts/slideLayout9.xml"/><Relationship Id="rId6" Type="http://schemas.openxmlformats.org/officeDocument/2006/relationships/image" Target="../media/image38.png"/><Relationship Id="rId11" Type="http://schemas.openxmlformats.org/officeDocument/2006/relationships/diagramColors" Target="../diagrams/colors1.xml"/><Relationship Id="rId5" Type="http://schemas.openxmlformats.org/officeDocument/2006/relationships/image" Target="../media/image37.svg"/><Relationship Id="rId10" Type="http://schemas.openxmlformats.org/officeDocument/2006/relationships/diagramQuickStyle" Target="../diagrams/quickStyle1.xml"/><Relationship Id="rId4" Type="http://schemas.openxmlformats.org/officeDocument/2006/relationships/image" Target="../media/image36.png"/><Relationship Id="rId9"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p:txBody>
          <a:bodyPr lIns="91440" tIns="45720" rIns="91440" bIns="45720" anchor="ctr">
            <a:noAutofit/>
          </a:bodyPr>
          <a:lstStyle/>
          <a:p>
            <a:r>
              <a:rPr lang="en-US" sz="1800">
                <a:latin typeface="Gotham Light"/>
                <a:cs typeface="Arial"/>
              </a:rPr>
              <a:t>NC Department of Health and Human Services </a:t>
            </a:r>
            <a:endParaRPr lang="en-US" sz="1800">
              <a:latin typeface="Gotham Light" pitchFamily="50" charset="0"/>
              <a:cs typeface="Arial"/>
            </a:endParaRPr>
          </a:p>
          <a:p>
            <a:r>
              <a:rPr lang="en-US" sz="2400">
                <a:latin typeface="Arial"/>
                <a:cs typeface="Arial"/>
              </a:rPr>
              <a:t>Office of Rural Health</a:t>
            </a:r>
          </a:p>
          <a:p>
            <a:r>
              <a:rPr lang="en-US" sz="2400">
                <a:latin typeface="Arial"/>
                <a:cs typeface="Arial"/>
              </a:rPr>
              <a:t>SFY 2023 Community Health Grant</a:t>
            </a:r>
            <a:endParaRPr lang="en-US" sz="2400"/>
          </a:p>
        </p:txBody>
      </p:sp>
      <p:sp>
        <p:nvSpPr>
          <p:cNvPr id="9" name="Text Placeholder 8"/>
          <p:cNvSpPr>
            <a:spLocks noGrp="1"/>
          </p:cNvSpPr>
          <p:nvPr>
            <p:ph type="body" sz="quarter" idx="11"/>
          </p:nvPr>
        </p:nvSpPr>
        <p:spPr>
          <a:xfrm>
            <a:off x="1915156" y="4071833"/>
            <a:ext cx="5774267" cy="948752"/>
          </a:xfrm>
        </p:spPr>
        <p:txBody>
          <a:bodyPr lIns="91440" tIns="45720" rIns="91440" bIns="45720" anchor="b">
            <a:noAutofit/>
          </a:bodyPr>
          <a:lstStyle/>
          <a:p>
            <a:r>
              <a:rPr lang="en-US" sz="2000">
                <a:latin typeface="Arial"/>
                <a:cs typeface="Arial"/>
              </a:rPr>
              <a:t>Request for Application Overview</a:t>
            </a:r>
          </a:p>
          <a:p>
            <a:r>
              <a:rPr lang="en-US" sz="2000">
                <a:latin typeface="Arial"/>
                <a:cs typeface="Arial"/>
              </a:rPr>
              <a:t>November 2021</a:t>
            </a:r>
            <a:endParaRPr lang="en-US" sz="2000"/>
          </a:p>
        </p:txBody>
      </p:sp>
      <p:sp>
        <p:nvSpPr>
          <p:cNvPr id="10" name="Text Placeholder 9"/>
          <p:cNvSpPr>
            <a:spLocks noGrp="1"/>
          </p:cNvSpPr>
          <p:nvPr>
            <p:ph type="body" sz="quarter" idx="12"/>
          </p:nvPr>
        </p:nvSpPr>
        <p:spPr>
          <a:xfrm>
            <a:off x="2768596" y="5383461"/>
            <a:ext cx="5774267" cy="488226"/>
          </a:xfrm>
        </p:spPr>
        <p:txBody>
          <a:bodyPr>
            <a:normAutofit/>
          </a:bodyPr>
          <a:lstStyle/>
          <a:p>
            <a:endParaRPr lang="en-US"/>
          </a:p>
          <a:p>
            <a:endParaRPr lang="en-US" sz="2000"/>
          </a:p>
        </p:txBody>
      </p:sp>
    </p:spTree>
    <p:extLst>
      <p:ext uri="{BB962C8B-B14F-4D97-AF65-F5344CB8AC3E}">
        <p14:creationId xmlns:p14="http://schemas.microsoft.com/office/powerpoint/2010/main" val="6950225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a:extLst>
              <a:ext uri="{FF2B5EF4-FFF2-40B4-BE49-F238E27FC236}">
                <a16:creationId xmlns:a16="http://schemas.microsoft.com/office/drawing/2014/main" id="{8BC77759-11C5-467D-86AB-40A2EE429503}"/>
              </a:ext>
            </a:extLst>
          </p:cNvPr>
          <p:cNvGraphicFramePr/>
          <p:nvPr>
            <p:extLst>
              <p:ext uri="{D42A27DB-BD31-4B8C-83A1-F6EECF244321}">
                <p14:modId xmlns:p14="http://schemas.microsoft.com/office/powerpoint/2010/main" val="92858213"/>
              </p:ext>
            </p:extLst>
          </p:nvPr>
        </p:nvGraphicFramePr>
        <p:xfrm>
          <a:off x="4568844" y="1270600"/>
          <a:ext cx="4157855" cy="39516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0" name="Diagram 9">
            <a:extLst>
              <a:ext uri="{FF2B5EF4-FFF2-40B4-BE49-F238E27FC236}">
                <a16:creationId xmlns:a16="http://schemas.microsoft.com/office/drawing/2014/main" id="{2A9D9C95-F750-48A2-9F4D-4609BB68897D}"/>
              </a:ext>
            </a:extLst>
          </p:cNvPr>
          <p:cNvGraphicFramePr/>
          <p:nvPr/>
        </p:nvGraphicFramePr>
        <p:xfrm>
          <a:off x="374515" y="1246151"/>
          <a:ext cx="4050851" cy="395166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4" name="TextBox 13">
            <a:extLst>
              <a:ext uri="{FF2B5EF4-FFF2-40B4-BE49-F238E27FC236}">
                <a16:creationId xmlns:a16="http://schemas.microsoft.com/office/drawing/2014/main" id="{45239E23-4395-4F28-8237-AEDE2AE35E41}"/>
              </a:ext>
            </a:extLst>
          </p:cNvPr>
          <p:cNvSpPr txBox="1"/>
          <p:nvPr/>
        </p:nvSpPr>
        <p:spPr>
          <a:xfrm>
            <a:off x="481519" y="5321906"/>
            <a:ext cx="8180961" cy="1169551"/>
          </a:xfrm>
          <a:prstGeom prst="rect">
            <a:avLst/>
          </a:prstGeom>
          <a:noFill/>
        </p:spPr>
        <p:txBody>
          <a:bodyPr wrap="square" rtlCol="0">
            <a:spAutoFit/>
          </a:bodyPr>
          <a:lstStyle/>
          <a:p>
            <a:r>
              <a:rPr lang="en-US" sz="1400"/>
              <a:t>Primary care is defined as that care provided by physicians specifically trained for and skilled in comprehensive first contact and continuing care for persons with any undiagnosed sign, symptom, or health concern. There are providers of health care other than physicians who render some primary care services. Such providers may include nurse practitioners, physician assistants and some other health care providers. *American Association of Family Practice: http:www.aafp.org</a:t>
            </a:r>
          </a:p>
        </p:txBody>
      </p:sp>
      <p:sp>
        <p:nvSpPr>
          <p:cNvPr id="15" name="TextBox 14">
            <a:extLst>
              <a:ext uri="{FF2B5EF4-FFF2-40B4-BE49-F238E27FC236}">
                <a16:creationId xmlns:a16="http://schemas.microsoft.com/office/drawing/2014/main" id="{69437206-776C-44F2-A08D-9300D6327A52}"/>
              </a:ext>
            </a:extLst>
          </p:cNvPr>
          <p:cNvSpPr txBox="1"/>
          <p:nvPr/>
        </p:nvSpPr>
        <p:spPr>
          <a:xfrm flipH="1">
            <a:off x="413785" y="515521"/>
            <a:ext cx="8582453" cy="523220"/>
          </a:xfrm>
          <a:prstGeom prst="rect">
            <a:avLst/>
          </a:prstGeom>
          <a:noFill/>
        </p:spPr>
        <p:txBody>
          <a:bodyPr wrap="square" lIns="91440" tIns="45720" rIns="91440" bIns="45720" rtlCol="0" anchor="t">
            <a:spAutoFit/>
          </a:bodyPr>
          <a:lstStyle/>
          <a:p>
            <a:r>
              <a:rPr lang="en-US" altLang="en-US" sz="1400"/>
              <a:t>One grant application per organization will be reviewed. Under session law, grantees must serve as a medical home and provide direct primary and preventive care services. </a:t>
            </a:r>
            <a:endParaRPr lang="en-US" sz="1400"/>
          </a:p>
        </p:txBody>
      </p:sp>
    </p:spTree>
    <p:extLst>
      <p:ext uri="{BB962C8B-B14F-4D97-AF65-F5344CB8AC3E}">
        <p14:creationId xmlns:p14="http://schemas.microsoft.com/office/powerpoint/2010/main" val="16338222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D5A00-DB3B-4499-AF78-18682058C816}"/>
              </a:ext>
            </a:extLst>
          </p:cNvPr>
          <p:cNvSpPr>
            <a:spLocks noGrp="1"/>
          </p:cNvSpPr>
          <p:nvPr>
            <p:ph type="title"/>
          </p:nvPr>
        </p:nvSpPr>
        <p:spPr>
          <a:xfrm>
            <a:off x="214009" y="624055"/>
            <a:ext cx="8832714" cy="523810"/>
          </a:xfrm>
        </p:spPr>
        <p:txBody>
          <a:bodyPr/>
          <a:lstStyle/>
          <a:p>
            <a:r>
              <a:rPr lang="en-US"/>
              <a:t>Two-Step Application Process</a:t>
            </a:r>
            <a:br>
              <a:rPr lang="en-US"/>
            </a:br>
            <a:br>
              <a:rPr lang="en-US"/>
            </a:br>
            <a:br>
              <a:rPr lang="en-US" sz="1600"/>
            </a:br>
            <a:endParaRPr lang="en-US" sz="1600" b="0"/>
          </a:p>
        </p:txBody>
      </p:sp>
      <p:graphicFrame>
        <p:nvGraphicFramePr>
          <p:cNvPr id="6" name="Diagram 5">
            <a:extLst>
              <a:ext uri="{FF2B5EF4-FFF2-40B4-BE49-F238E27FC236}">
                <a16:creationId xmlns:a16="http://schemas.microsoft.com/office/drawing/2014/main" id="{ADA4D09E-80CF-4B84-9BC8-AAF4CD0D2BF2}"/>
              </a:ext>
            </a:extLst>
          </p:cNvPr>
          <p:cNvGraphicFramePr/>
          <p:nvPr>
            <p:extLst>
              <p:ext uri="{D42A27DB-BD31-4B8C-83A1-F6EECF244321}">
                <p14:modId xmlns:p14="http://schemas.microsoft.com/office/powerpoint/2010/main" val="1489799411"/>
              </p:ext>
            </p:extLst>
          </p:nvPr>
        </p:nvGraphicFramePr>
        <p:xfrm>
          <a:off x="358328" y="1452987"/>
          <a:ext cx="8375514" cy="46113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914574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2BD12-837C-47AF-AAC6-44CC5E96B74A}"/>
              </a:ext>
            </a:extLst>
          </p:cNvPr>
          <p:cNvSpPr>
            <a:spLocks noGrp="1"/>
          </p:cNvSpPr>
          <p:nvPr>
            <p:ph type="title"/>
          </p:nvPr>
        </p:nvSpPr>
        <p:spPr>
          <a:xfrm>
            <a:off x="674369" y="624054"/>
            <a:ext cx="8089603" cy="548640"/>
          </a:xfrm>
        </p:spPr>
        <p:txBody>
          <a:bodyPr lIns="91440" tIns="45720" rIns="91440" bIns="45720" anchor="t">
            <a:noAutofit/>
          </a:bodyPr>
          <a:lstStyle/>
          <a:p>
            <a:r>
              <a:rPr lang="en-US" dirty="0">
                <a:latin typeface="Arial"/>
                <a:cs typeface="Arial"/>
              </a:rPr>
              <a:t>How to Request Unique Application Link</a:t>
            </a:r>
            <a:endParaRPr lang="en-US" dirty="0"/>
          </a:p>
        </p:txBody>
      </p:sp>
      <p:pic>
        <p:nvPicPr>
          <p:cNvPr id="3" name="RFA Request Process">
            <a:hlinkClick r:id="" action="ppaction://media"/>
            <a:extLst>
              <a:ext uri="{FF2B5EF4-FFF2-40B4-BE49-F238E27FC236}">
                <a16:creationId xmlns:a16="http://schemas.microsoft.com/office/drawing/2014/main" id="{EB8ABCFF-8F8F-4E2B-89E7-1403AB3643F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172694"/>
            <a:ext cx="9144000" cy="5143500"/>
          </a:xfrm>
          <a:prstGeom prst="rect">
            <a:avLst/>
          </a:prstGeom>
        </p:spPr>
      </p:pic>
    </p:spTree>
    <p:extLst>
      <p:ext uri="{BB962C8B-B14F-4D97-AF65-F5344CB8AC3E}">
        <p14:creationId xmlns:p14="http://schemas.microsoft.com/office/powerpoint/2010/main" val="358774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1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E1504-50AD-4B76-A69C-5DD489A68B4E}"/>
              </a:ext>
            </a:extLst>
          </p:cNvPr>
          <p:cNvSpPr>
            <a:spLocks noGrp="1"/>
          </p:cNvSpPr>
          <p:nvPr>
            <p:ph type="title"/>
          </p:nvPr>
        </p:nvSpPr>
        <p:spPr/>
        <p:txBody>
          <a:bodyPr/>
          <a:lstStyle/>
          <a:p>
            <a:r>
              <a:rPr lang="en-US"/>
              <a:t>Application Overview</a:t>
            </a:r>
            <a:br>
              <a:rPr lang="en-US"/>
            </a:br>
            <a:endParaRPr lang="en-US"/>
          </a:p>
        </p:txBody>
      </p:sp>
      <p:graphicFrame>
        <p:nvGraphicFramePr>
          <p:cNvPr id="5" name="Table 5">
            <a:extLst>
              <a:ext uri="{FF2B5EF4-FFF2-40B4-BE49-F238E27FC236}">
                <a16:creationId xmlns:a16="http://schemas.microsoft.com/office/drawing/2014/main" id="{DC63CD5B-246F-4C28-AE2B-4B8E45EC82A3}"/>
              </a:ext>
            </a:extLst>
          </p:cNvPr>
          <p:cNvGraphicFramePr>
            <a:graphicFrameLocks noGrp="1"/>
          </p:cNvGraphicFramePr>
          <p:nvPr>
            <p:extLst>
              <p:ext uri="{D42A27DB-BD31-4B8C-83A1-F6EECF244321}">
                <p14:modId xmlns:p14="http://schemas.microsoft.com/office/powerpoint/2010/main" val="3692072833"/>
              </p:ext>
            </p:extLst>
          </p:nvPr>
        </p:nvGraphicFramePr>
        <p:xfrm>
          <a:off x="1161288" y="1179576"/>
          <a:ext cx="7060163" cy="5096489"/>
        </p:xfrm>
        <a:graphic>
          <a:graphicData uri="http://schemas.openxmlformats.org/drawingml/2006/table">
            <a:tbl>
              <a:tblPr firstRow="1" bandRow="1">
                <a:tableStyleId>{21E4AEA4-8DFA-4A89-87EB-49C32662AFE0}</a:tableStyleId>
              </a:tblPr>
              <a:tblGrid>
                <a:gridCol w="4708849">
                  <a:extLst>
                    <a:ext uri="{9D8B030D-6E8A-4147-A177-3AD203B41FA5}">
                      <a16:colId xmlns:a16="http://schemas.microsoft.com/office/drawing/2014/main" val="2302094033"/>
                    </a:ext>
                  </a:extLst>
                </a:gridCol>
                <a:gridCol w="2351314">
                  <a:extLst>
                    <a:ext uri="{9D8B030D-6E8A-4147-A177-3AD203B41FA5}">
                      <a16:colId xmlns:a16="http://schemas.microsoft.com/office/drawing/2014/main" val="1044018193"/>
                    </a:ext>
                  </a:extLst>
                </a:gridCol>
              </a:tblGrid>
              <a:tr h="377403">
                <a:tc>
                  <a:txBody>
                    <a:bodyPr/>
                    <a:lstStyle/>
                    <a:p>
                      <a:r>
                        <a:rPr lang="en-US" sz="1600" dirty="0"/>
                        <a:t>Application Areas to be Completed</a:t>
                      </a:r>
                    </a:p>
                  </a:txBody>
                  <a:tcPr/>
                </a:tc>
                <a:tc>
                  <a:txBody>
                    <a:bodyPr/>
                    <a:lstStyle/>
                    <a:p>
                      <a:r>
                        <a:rPr lang="en-US" sz="1600" dirty="0"/>
                        <a:t>Points</a:t>
                      </a:r>
                    </a:p>
                  </a:txBody>
                  <a:tcPr/>
                </a:tc>
                <a:extLst>
                  <a:ext uri="{0D108BD9-81ED-4DB2-BD59-A6C34878D82A}">
                    <a16:rowId xmlns:a16="http://schemas.microsoft.com/office/drawing/2014/main" val="4071044013"/>
                  </a:ext>
                </a:extLst>
              </a:tr>
              <a:tr h="499145">
                <a:tc>
                  <a:txBody>
                    <a:bodyPr/>
                    <a:lstStyle/>
                    <a:p>
                      <a:pPr marL="285750" indent="-285750">
                        <a:buFont typeface="Wingdings" panose="05000000000000000000" pitchFamily="2" charset="2"/>
                        <a:buChar char="§"/>
                      </a:pPr>
                      <a:r>
                        <a:rPr lang="en-US" sz="1600" dirty="0"/>
                        <a:t>Overview of Organization</a:t>
                      </a:r>
                    </a:p>
                  </a:txBody>
                  <a:tcPr/>
                </a:tc>
                <a:tc>
                  <a:txBody>
                    <a:bodyPr/>
                    <a:lstStyle/>
                    <a:p>
                      <a:r>
                        <a:rPr lang="en-US" sz="1600" dirty="0"/>
                        <a:t>5 Points</a:t>
                      </a:r>
                    </a:p>
                  </a:txBody>
                  <a:tcPr/>
                </a:tc>
                <a:extLst>
                  <a:ext uri="{0D108BD9-81ED-4DB2-BD59-A6C34878D82A}">
                    <a16:rowId xmlns:a16="http://schemas.microsoft.com/office/drawing/2014/main" val="401793807"/>
                  </a:ext>
                </a:extLst>
              </a:tr>
              <a:tr h="499144">
                <a:tc>
                  <a:txBody>
                    <a:bodyPr/>
                    <a:lstStyle/>
                    <a:p>
                      <a:pPr marL="285750" lvl="0" indent="-285750">
                        <a:buFont typeface="Wingdings" panose="05000000000000000000" pitchFamily="2" charset="2"/>
                        <a:buChar char="§"/>
                      </a:pPr>
                      <a:r>
                        <a:rPr lang="en-US" sz="1600" b="0" i="0" u="none" strike="noStrike" noProof="0" dirty="0">
                          <a:latin typeface="Arial"/>
                        </a:rPr>
                        <a:t>Budget </a:t>
                      </a:r>
                    </a:p>
                    <a:p>
                      <a:pPr marL="685800" lvl="1" indent="-342900">
                        <a:buClr>
                          <a:srgbClr val="000000"/>
                        </a:buClr>
                        <a:buFont typeface="Wingdings,Sans-Serif"/>
                        <a:buChar char="§"/>
                      </a:pPr>
                      <a:r>
                        <a:rPr lang="en-US" sz="1600" b="0" i="0" u="none" strike="noStrike" noProof="0" dirty="0"/>
                        <a:t>Track A</a:t>
                      </a:r>
                      <a:endParaRPr lang="en-US"/>
                    </a:p>
                    <a:p>
                      <a:pPr marL="685800" lvl="1" indent="-342900">
                        <a:buClr>
                          <a:srgbClr val="000000"/>
                        </a:buClr>
                        <a:buFont typeface="Wingdings,Sans-Serif"/>
                        <a:buChar char="§"/>
                      </a:pPr>
                      <a:r>
                        <a:rPr lang="en-US" sz="1600" b="0" i="0" u="none" strike="noStrike" noProof="0" dirty="0"/>
                        <a:t>Track B</a:t>
                      </a:r>
                      <a:endParaRPr lang="en-US"/>
                    </a:p>
                    <a:p>
                      <a:pPr marL="0" lvl="0" indent="0">
                        <a:buNone/>
                      </a:pPr>
                      <a:endParaRPr lang="en-US" sz="1600" b="0" i="0" u="none" strike="noStrike" noProof="0" dirty="0">
                        <a:latin typeface="Arial"/>
                      </a:endParaRPr>
                    </a:p>
                  </a:txBody>
                  <a:tcPr/>
                </a:tc>
                <a:tc>
                  <a:txBody>
                    <a:bodyPr/>
                    <a:lstStyle/>
                    <a:p>
                      <a:pPr lvl="0">
                        <a:buNone/>
                      </a:pPr>
                      <a:r>
                        <a:rPr lang="en-US" sz="1600" dirty="0"/>
                        <a:t>15 Points</a:t>
                      </a:r>
                      <a:endParaRPr lang="en-US"/>
                    </a:p>
                  </a:txBody>
                  <a:tcPr/>
                </a:tc>
                <a:extLst>
                  <a:ext uri="{0D108BD9-81ED-4DB2-BD59-A6C34878D82A}">
                    <a16:rowId xmlns:a16="http://schemas.microsoft.com/office/drawing/2014/main" val="12990128"/>
                  </a:ext>
                </a:extLst>
              </a:tr>
              <a:tr h="499145">
                <a:tc>
                  <a:txBody>
                    <a:bodyPr/>
                    <a:lstStyle/>
                    <a:p>
                      <a:pPr marL="285750" indent="-285750">
                        <a:buFont typeface="Wingdings" panose="05000000000000000000" pitchFamily="2" charset="2"/>
                        <a:buChar char="§"/>
                      </a:pPr>
                      <a:r>
                        <a:rPr lang="en-US" sz="1600" dirty="0"/>
                        <a:t>Community Need and Patient Population</a:t>
                      </a:r>
                    </a:p>
                  </a:txBody>
                  <a:tcPr/>
                </a:tc>
                <a:tc>
                  <a:txBody>
                    <a:bodyPr/>
                    <a:lstStyle/>
                    <a:p>
                      <a:r>
                        <a:rPr lang="en-US" sz="1600" dirty="0"/>
                        <a:t>20 Points </a:t>
                      </a:r>
                    </a:p>
                  </a:txBody>
                  <a:tcPr/>
                </a:tc>
                <a:extLst>
                  <a:ext uri="{0D108BD9-81ED-4DB2-BD59-A6C34878D82A}">
                    <a16:rowId xmlns:a16="http://schemas.microsoft.com/office/drawing/2014/main" val="3088724338"/>
                  </a:ext>
                </a:extLst>
              </a:tr>
              <a:tr h="706109">
                <a:tc>
                  <a:txBody>
                    <a:bodyPr/>
                    <a:lstStyle/>
                    <a:p>
                      <a:pPr marL="285750" indent="-285750">
                        <a:buFont typeface="Wingdings" panose="05000000000000000000" pitchFamily="2" charset="2"/>
                        <a:buChar char="§"/>
                      </a:pPr>
                      <a:r>
                        <a:rPr lang="en-US" sz="1600" dirty="0"/>
                        <a:t>Project Description and Improved Access to Care</a:t>
                      </a:r>
                    </a:p>
                  </a:txBody>
                  <a:tcPr/>
                </a:tc>
                <a:tc>
                  <a:txBody>
                    <a:bodyPr/>
                    <a:lstStyle/>
                    <a:p>
                      <a:r>
                        <a:rPr lang="en-US" sz="1600" dirty="0"/>
                        <a:t>20 Points</a:t>
                      </a:r>
                    </a:p>
                  </a:txBody>
                  <a:tcPr/>
                </a:tc>
                <a:extLst>
                  <a:ext uri="{0D108BD9-81ED-4DB2-BD59-A6C34878D82A}">
                    <a16:rowId xmlns:a16="http://schemas.microsoft.com/office/drawing/2014/main" val="2510714434"/>
                  </a:ext>
                </a:extLst>
              </a:tr>
              <a:tr h="657412">
                <a:tc>
                  <a:txBody>
                    <a:bodyPr/>
                    <a:lstStyle/>
                    <a:p>
                      <a:pPr marL="285750" indent="-285750">
                        <a:buClr>
                          <a:srgbClr val="000000"/>
                        </a:buClr>
                        <a:buFont typeface="Wingdings,Sans-Serif" panose="05000000000000000000" pitchFamily="2" charset="2"/>
                        <a:buChar char="§"/>
                      </a:pPr>
                      <a:r>
                        <a:rPr lang="en-US" sz="1600" b="0" i="0" u="none" strike="noStrike" noProof="0" dirty="0">
                          <a:latin typeface="Arial"/>
                        </a:rPr>
                        <a:t>Collaboration and Community Engagement</a:t>
                      </a:r>
                    </a:p>
                    <a:p>
                      <a:pPr marL="285750" lvl="0" indent="-285750">
                        <a:buFont typeface="Wingdings" panose="05000000000000000000" pitchFamily="2" charset="2"/>
                        <a:buChar char="§"/>
                      </a:pPr>
                      <a:endParaRPr lang="en-US" sz="1600"/>
                    </a:p>
                  </a:txBody>
                  <a:tcPr/>
                </a:tc>
                <a:tc>
                  <a:txBody>
                    <a:bodyPr/>
                    <a:lstStyle/>
                    <a:p>
                      <a:r>
                        <a:rPr lang="en-US" sz="1600" dirty="0"/>
                        <a:t>20 Points</a:t>
                      </a:r>
                    </a:p>
                  </a:txBody>
                  <a:tcPr/>
                </a:tc>
                <a:extLst>
                  <a:ext uri="{0D108BD9-81ED-4DB2-BD59-A6C34878D82A}">
                    <a16:rowId xmlns:a16="http://schemas.microsoft.com/office/drawing/2014/main" val="124350085"/>
                  </a:ext>
                </a:extLst>
              </a:tr>
              <a:tr h="864375">
                <a:tc>
                  <a:txBody>
                    <a:bodyPr/>
                    <a:lstStyle/>
                    <a:p>
                      <a:pPr marL="285750" lvl="0" indent="-285750">
                        <a:buClr>
                          <a:srgbClr val="000000"/>
                        </a:buClr>
                        <a:buFont typeface="Wingdings,Sans-Serif" panose="05000000000000000000" pitchFamily="2" charset="2"/>
                        <a:buChar char="§"/>
                      </a:pPr>
                      <a:r>
                        <a:rPr lang="en-US" sz="1600" b="0" i="0" u="none" strike="noStrike" noProof="0" dirty="0">
                          <a:latin typeface="Arial"/>
                        </a:rPr>
                        <a:t>Project Evaluation and Return on Investment</a:t>
                      </a:r>
                      <a:endParaRPr lang="en-US" dirty="0"/>
                    </a:p>
                    <a:p>
                      <a:pPr marL="0" lvl="0" indent="0">
                        <a:buNone/>
                      </a:pPr>
                      <a:endParaRPr lang="en-US" sz="1600"/>
                    </a:p>
                  </a:txBody>
                  <a:tcPr/>
                </a:tc>
                <a:tc>
                  <a:txBody>
                    <a:bodyPr/>
                    <a:lstStyle/>
                    <a:p>
                      <a:pPr lvl="0">
                        <a:buNone/>
                      </a:pPr>
                      <a:r>
                        <a:rPr lang="en-US" sz="1600" dirty="0"/>
                        <a:t>20 Points</a:t>
                      </a:r>
                      <a:endParaRPr lang="en-US" dirty="0"/>
                    </a:p>
                  </a:txBody>
                  <a:tcPr/>
                </a:tc>
                <a:extLst>
                  <a:ext uri="{0D108BD9-81ED-4DB2-BD59-A6C34878D82A}">
                    <a16:rowId xmlns:a16="http://schemas.microsoft.com/office/drawing/2014/main" val="2492522795"/>
                  </a:ext>
                </a:extLst>
              </a:tr>
              <a:tr h="426100">
                <a:tc>
                  <a:txBody>
                    <a:bodyPr/>
                    <a:lstStyle/>
                    <a:p>
                      <a:pPr marL="2743200" lvl="8" indent="0">
                        <a:buFont typeface="Wingdings" panose="05000000000000000000" pitchFamily="2" charset="2"/>
                        <a:buNone/>
                      </a:pPr>
                      <a:endParaRPr lang="en-US" sz="1600"/>
                    </a:p>
                  </a:txBody>
                  <a:tcPr/>
                </a:tc>
                <a:tc>
                  <a:txBody>
                    <a:bodyPr/>
                    <a:lstStyle/>
                    <a:p>
                      <a:pPr marL="0" marR="0" lvl="0" indent="0" algn="l" defTabSz="6858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600" b="1" dirty="0"/>
                        <a:t>Total Points 100</a:t>
                      </a:r>
                    </a:p>
                  </a:txBody>
                  <a:tcPr/>
                </a:tc>
                <a:extLst>
                  <a:ext uri="{0D108BD9-81ED-4DB2-BD59-A6C34878D82A}">
                    <a16:rowId xmlns:a16="http://schemas.microsoft.com/office/drawing/2014/main" val="1787252286"/>
                  </a:ext>
                </a:extLst>
              </a:tr>
            </a:tbl>
          </a:graphicData>
        </a:graphic>
      </p:graphicFrame>
    </p:spTree>
    <p:extLst>
      <p:ext uri="{BB962C8B-B14F-4D97-AF65-F5344CB8AC3E}">
        <p14:creationId xmlns:p14="http://schemas.microsoft.com/office/powerpoint/2010/main" val="41806296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0A199-0DC6-4CA8-B024-E45912EEFF7F}"/>
              </a:ext>
            </a:extLst>
          </p:cNvPr>
          <p:cNvSpPr>
            <a:spLocks noGrp="1"/>
          </p:cNvSpPr>
          <p:nvPr>
            <p:ph type="title"/>
          </p:nvPr>
        </p:nvSpPr>
        <p:spPr>
          <a:xfrm>
            <a:off x="4683168" y="988741"/>
            <a:ext cx="4387692" cy="4880518"/>
          </a:xfrm>
          <a:noFill/>
          <a:ln>
            <a:noFill/>
          </a:ln>
        </p:spPr>
        <p:txBody>
          <a:bodyPr vert="horz" wrap="square" lIns="91440" tIns="45720" rIns="91440" bIns="45720" rtlCol="0" anchor="t">
            <a:normAutofit/>
          </a:bodyPr>
          <a:lstStyle/>
          <a:p>
            <a:pPr defTabSz="914400"/>
            <a:r>
              <a:rPr lang="en-US" sz="2700" kern="1200" dirty="0">
                <a:solidFill>
                  <a:schemeClr val="tx1"/>
                </a:solidFill>
                <a:latin typeface="Arial"/>
                <a:ea typeface="+mj-ea"/>
                <a:cs typeface="Arial"/>
              </a:rPr>
              <a:t>Overview of Organization</a:t>
            </a:r>
            <a:br>
              <a:rPr lang="en-US" sz="2700" kern="1200" dirty="0">
                <a:solidFill>
                  <a:schemeClr val="tx1"/>
                </a:solidFill>
                <a:latin typeface="Arial"/>
                <a:ea typeface="+mj-ea"/>
                <a:cs typeface="Arial"/>
              </a:rPr>
            </a:br>
            <a:br>
              <a:rPr lang="en-US" sz="2700" dirty="0">
                <a:solidFill>
                  <a:schemeClr val="tx1"/>
                </a:solidFill>
                <a:latin typeface="Arial"/>
                <a:ea typeface="+mj-ea"/>
                <a:cs typeface="+mj-cs"/>
              </a:rPr>
            </a:br>
            <a:r>
              <a:rPr lang="en-US" sz="2000" dirty="0">
                <a:solidFill>
                  <a:schemeClr val="tx1"/>
                </a:solidFill>
                <a:latin typeface="Arial"/>
                <a:ea typeface="+mj-ea"/>
                <a:cs typeface="Arial"/>
              </a:rPr>
              <a:t>5</a:t>
            </a:r>
            <a:r>
              <a:rPr lang="en-US" sz="2000" kern="1200" dirty="0">
                <a:solidFill>
                  <a:schemeClr val="tx1"/>
                </a:solidFill>
                <a:latin typeface="Arial"/>
                <a:ea typeface="+mj-ea"/>
                <a:cs typeface="Arial"/>
              </a:rPr>
              <a:t> Points</a:t>
            </a:r>
            <a:br>
              <a:rPr lang="en-US" sz="2000" kern="1200" dirty="0">
                <a:latin typeface="Arial"/>
                <a:ea typeface="+mj-ea"/>
                <a:cs typeface="+mj-cs"/>
              </a:rPr>
            </a:br>
            <a:br>
              <a:rPr lang="en-US" sz="2000" kern="1200" dirty="0">
                <a:latin typeface="Arial"/>
                <a:ea typeface="+mj-ea"/>
                <a:cs typeface="+mj-cs"/>
              </a:rPr>
            </a:br>
            <a:r>
              <a:rPr lang="en-US" sz="2000" b="0" kern="1200" dirty="0">
                <a:solidFill>
                  <a:schemeClr val="tx1"/>
                </a:solidFill>
                <a:latin typeface="Arial"/>
                <a:ea typeface="+mj-ea"/>
                <a:cs typeface="Arial"/>
              </a:rPr>
              <a:t>These are set questions regarding hours your clinic is open, </a:t>
            </a:r>
            <a:r>
              <a:rPr lang="en-US" sz="2000" b="0" dirty="0">
                <a:solidFill>
                  <a:schemeClr val="tx1"/>
                </a:solidFill>
                <a:latin typeface="Arial"/>
                <a:ea typeface="+mj-ea"/>
                <a:cs typeface="Arial"/>
              </a:rPr>
              <a:t>patient services</a:t>
            </a:r>
            <a:r>
              <a:rPr lang="en-US" sz="2000" b="0" kern="1200" dirty="0">
                <a:solidFill>
                  <a:schemeClr val="tx1"/>
                </a:solidFill>
                <a:latin typeface="Arial"/>
                <a:ea typeface="+mj-ea"/>
                <a:cs typeface="Arial"/>
              </a:rPr>
              <a:t>, capacity, etc.</a:t>
            </a:r>
          </a:p>
        </p:txBody>
      </p:sp>
      <p:sp>
        <p:nvSpPr>
          <p:cNvPr id="7" name="Rectangle 6">
            <a:extLst>
              <a:ext uri="{FF2B5EF4-FFF2-40B4-BE49-F238E27FC236}">
                <a16:creationId xmlns:a16="http://schemas.microsoft.com/office/drawing/2014/main" id="{65119085-2BA2-45AA-B174-25A8D3B545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78992" cy="6858000"/>
          </a:xfrm>
          <a:prstGeom prst="rect">
            <a:avLst/>
          </a:prstGeom>
          <a:solidFill>
            <a:srgbClr val="404040">
              <a:alpha val="90000"/>
            </a:srgb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9" name="Rectangle 8">
            <a:extLst>
              <a:ext uri="{FF2B5EF4-FFF2-40B4-BE49-F238E27FC236}">
                <a16:creationId xmlns:a16="http://schemas.microsoft.com/office/drawing/2014/main" id="{C5C95B05-B973-4CF6-96C3-DDF1E9253A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8992" y="0"/>
            <a:ext cx="3490332" cy="685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09842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35078-4879-47B8-A839-5E4E9FC0C09D}"/>
              </a:ext>
            </a:extLst>
          </p:cNvPr>
          <p:cNvSpPr>
            <a:spLocks noGrp="1"/>
          </p:cNvSpPr>
          <p:nvPr>
            <p:ph type="title"/>
          </p:nvPr>
        </p:nvSpPr>
        <p:spPr>
          <a:xfrm>
            <a:off x="4667249" y="533400"/>
            <a:ext cx="4480179" cy="5943600"/>
          </a:xfrm>
          <a:noFill/>
          <a:ln>
            <a:noFill/>
          </a:ln>
        </p:spPr>
        <p:txBody>
          <a:bodyPr vert="horz" wrap="square" lIns="91440" tIns="45720" rIns="91440" bIns="45720" rtlCol="0" anchor="t">
            <a:normAutofit fontScale="90000"/>
          </a:bodyPr>
          <a:lstStyle/>
          <a:p>
            <a:pPr defTabSz="914400"/>
            <a:r>
              <a:rPr lang="en-US" sz="2000" dirty="0">
                <a:solidFill>
                  <a:schemeClr val="tx1"/>
                </a:solidFill>
                <a:latin typeface="Arial"/>
                <a:ea typeface="+mj-ea"/>
                <a:cs typeface="Arial"/>
              </a:rPr>
              <a:t>Budget – Track A</a:t>
            </a:r>
            <a:br>
              <a:rPr lang="en-US" sz="2000" dirty="0">
                <a:latin typeface="Arial"/>
                <a:ea typeface="+mj-ea"/>
                <a:cs typeface="Arial"/>
              </a:rPr>
            </a:br>
            <a:r>
              <a:rPr lang="en-US" sz="2000" dirty="0">
                <a:solidFill>
                  <a:schemeClr val="tx1"/>
                </a:solidFill>
                <a:latin typeface="Arial"/>
                <a:ea typeface="+mj-ea"/>
                <a:cs typeface="Arial"/>
              </a:rPr>
              <a:t>Reimbursement per encounter</a:t>
            </a:r>
            <a:br>
              <a:rPr lang="en-US" sz="2000" dirty="0">
                <a:solidFill>
                  <a:schemeClr val="tx1"/>
                </a:solidFill>
                <a:latin typeface="Arial"/>
                <a:ea typeface="+mj-ea"/>
                <a:cs typeface="Arial"/>
              </a:rPr>
            </a:br>
            <a:br>
              <a:rPr lang="en-US" sz="2000" dirty="0">
                <a:latin typeface="Arial"/>
                <a:ea typeface="+mj-ea"/>
                <a:cs typeface="Arial"/>
              </a:rPr>
            </a:br>
            <a:r>
              <a:rPr lang="en-US" sz="2000" dirty="0">
                <a:solidFill>
                  <a:schemeClr val="tx1"/>
                </a:solidFill>
                <a:latin typeface="Arial"/>
                <a:ea typeface="+mj-ea"/>
                <a:cs typeface="Times New Roman"/>
              </a:rPr>
              <a:t>15 Points</a:t>
            </a:r>
            <a:br>
              <a:rPr lang="en-US" sz="2000" b="0" dirty="0">
                <a:solidFill>
                  <a:schemeClr val="tx1"/>
                </a:solidFill>
                <a:latin typeface="Arial"/>
                <a:ea typeface="+mj-ea"/>
                <a:cs typeface="Times New Roman"/>
              </a:rPr>
            </a:br>
            <a:br>
              <a:rPr lang="en-US" sz="2000" b="0" kern="1200" dirty="0">
                <a:solidFill>
                  <a:schemeClr val="tx1"/>
                </a:solidFill>
                <a:latin typeface="Arial"/>
                <a:ea typeface="+mj-ea"/>
                <a:cs typeface="+mj-cs"/>
              </a:rPr>
            </a:br>
            <a:br>
              <a:rPr lang="en-US" sz="2000" b="0" dirty="0">
                <a:solidFill>
                  <a:schemeClr val="tx1"/>
                </a:solidFill>
                <a:latin typeface="Arial"/>
                <a:ea typeface="+mj-ea"/>
                <a:cs typeface="Arial"/>
              </a:rPr>
            </a:br>
            <a:r>
              <a:rPr lang="en-US" sz="2000" b="0" dirty="0">
                <a:solidFill>
                  <a:schemeClr val="tx1"/>
                </a:solidFill>
                <a:latin typeface="Arial"/>
                <a:ea typeface="+mj-ea"/>
                <a:cs typeface="Arial"/>
              </a:rPr>
              <a:t>Upload document that demonstrates the organization's capacity to document patient encounter eligibility for the Primary Care Medical Access Program including: </a:t>
            </a:r>
          </a:p>
          <a:p>
            <a:pPr defTabSz="914400"/>
            <a:r>
              <a:rPr lang="en-US" sz="1600" b="0" dirty="0">
                <a:solidFill>
                  <a:schemeClr val="tx1"/>
                </a:solidFill>
                <a:latin typeface="Arial"/>
                <a:ea typeface="+mj-ea"/>
                <a:cs typeface="Arial"/>
              </a:rPr>
              <a:t>Organization Name,</a:t>
            </a:r>
            <a:endParaRPr lang="en-US" sz="1600" b="0">
              <a:solidFill>
                <a:schemeClr val="tx1"/>
              </a:solidFill>
              <a:ea typeface="+mj-ea"/>
              <a:cs typeface="Arial"/>
            </a:endParaRPr>
          </a:p>
          <a:p>
            <a:pPr defTabSz="914400"/>
            <a:r>
              <a:rPr lang="en-US" sz="1600" b="0" dirty="0">
                <a:solidFill>
                  <a:schemeClr val="tx1"/>
                </a:solidFill>
                <a:latin typeface="Arial"/>
                <a:ea typeface="+mj-ea"/>
                <a:cs typeface="Arial"/>
              </a:rPr>
              <a:t>Address,</a:t>
            </a:r>
            <a:endParaRPr lang="en-US" sz="1600" b="0">
              <a:solidFill>
                <a:schemeClr val="tx1"/>
              </a:solidFill>
              <a:ea typeface="+mj-ea"/>
              <a:cs typeface="Arial"/>
            </a:endParaRPr>
          </a:p>
          <a:p>
            <a:pPr defTabSz="914400"/>
            <a:r>
              <a:rPr lang="en-US" sz="1600" b="0" dirty="0">
                <a:solidFill>
                  <a:schemeClr val="tx1"/>
                </a:solidFill>
                <a:latin typeface="Arial"/>
                <a:ea typeface="+mj-ea"/>
                <a:cs typeface="Arial"/>
              </a:rPr>
              <a:t>Time Period,</a:t>
            </a:r>
            <a:endParaRPr lang="en-US" sz="1600" b="0">
              <a:solidFill>
                <a:schemeClr val="tx1"/>
              </a:solidFill>
              <a:ea typeface="+mj-ea"/>
              <a:cs typeface="Arial"/>
            </a:endParaRPr>
          </a:p>
          <a:p>
            <a:pPr defTabSz="914400"/>
            <a:r>
              <a:rPr lang="en-US" sz="1600" b="0" dirty="0">
                <a:solidFill>
                  <a:schemeClr val="tx1"/>
                </a:solidFill>
                <a:latin typeface="Arial"/>
                <a:ea typeface="+mj-ea"/>
                <a:cs typeface="Arial"/>
              </a:rPr>
              <a:t>Number of Uninsured/Underinsured Patients, and,</a:t>
            </a:r>
            <a:endParaRPr lang="en-US" sz="1600" b="0">
              <a:solidFill>
                <a:schemeClr val="tx1"/>
              </a:solidFill>
              <a:ea typeface="+mj-ea"/>
              <a:cs typeface="Arial"/>
            </a:endParaRPr>
          </a:p>
          <a:p>
            <a:pPr defTabSz="914400"/>
            <a:r>
              <a:rPr lang="en-US" sz="1600" b="0" dirty="0">
                <a:solidFill>
                  <a:schemeClr val="tx1"/>
                </a:solidFill>
                <a:latin typeface="Arial"/>
                <a:ea typeface="+mj-ea"/>
                <a:cs typeface="Arial"/>
              </a:rPr>
              <a:t>Number of Unduplicated Encounters</a:t>
            </a:r>
            <a:br>
              <a:rPr lang="en-US" sz="2000" b="0" dirty="0">
                <a:solidFill>
                  <a:schemeClr val="tx1"/>
                </a:solidFill>
                <a:latin typeface="Arial"/>
                <a:ea typeface="+mj-ea"/>
                <a:cs typeface="+mj-cs"/>
              </a:rPr>
            </a:br>
            <a:br>
              <a:rPr lang="en-US" sz="2000" b="0" dirty="0">
                <a:solidFill>
                  <a:schemeClr val="tx1"/>
                </a:solidFill>
                <a:latin typeface="Arial"/>
                <a:ea typeface="+mj-ea"/>
                <a:cs typeface="+mj-cs"/>
              </a:rPr>
            </a:br>
            <a:r>
              <a:rPr lang="en-US" sz="2000" b="0" dirty="0">
                <a:solidFill>
                  <a:schemeClr val="tx1"/>
                </a:solidFill>
                <a:latin typeface="Arial"/>
                <a:ea typeface="+mj-ea"/>
                <a:cs typeface="Arial"/>
              </a:rPr>
              <a:t>Include accurate calculations</a:t>
            </a:r>
            <a:br>
              <a:rPr lang="en-US" sz="2000" b="0" kern="1200" dirty="0">
                <a:solidFill>
                  <a:schemeClr val="tx1"/>
                </a:solidFill>
                <a:latin typeface="Arial"/>
                <a:ea typeface="+mj-ea"/>
                <a:cs typeface="Arial"/>
              </a:rPr>
            </a:br>
            <a:r>
              <a:rPr lang="en-US" sz="2000" b="0" dirty="0">
                <a:solidFill>
                  <a:schemeClr val="tx1"/>
                </a:solidFill>
                <a:latin typeface="Arial"/>
                <a:ea typeface="+mj-ea"/>
                <a:cs typeface="Arial"/>
              </a:rPr>
              <a:t># of encounters x $100 per encounter =</a:t>
            </a:r>
            <a:br>
              <a:rPr lang="en-US" sz="2000" b="0" dirty="0">
                <a:solidFill>
                  <a:schemeClr val="tx1"/>
                </a:solidFill>
                <a:latin typeface="Arial"/>
                <a:ea typeface="+mj-ea"/>
                <a:cs typeface="Arial"/>
              </a:rPr>
            </a:br>
            <a:r>
              <a:rPr lang="en-US" sz="2000" b="0" dirty="0">
                <a:solidFill>
                  <a:schemeClr val="tx1"/>
                </a:solidFill>
                <a:latin typeface="Arial"/>
                <a:ea typeface="+mj-ea"/>
                <a:cs typeface="Arial"/>
              </a:rPr>
              <a:t>$ [Total Amount of Grant Award]</a:t>
            </a:r>
            <a:br>
              <a:rPr lang="en-US" sz="1300" b="0" dirty="0">
                <a:latin typeface="Arial"/>
                <a:ea typeface="+mj-ea"/>
                <a:cs typeface="Arial"/>
              </a:rPr>
            </a:br>
            <a:br>
              <a:rPr lang="en-US" sz="1800" b="0" kern="1200" dirty="0">
                <a:highlight>
                  <a:srgbClr val="FFFF00"/>
                </a:highlight>
                <a:latin typeface="Arial"/>
                <a:ea typeface="+mj-ea"/>
                <a:cs typeface="+mj-cs"/>
              </a:rPr>
            </a:br>
            <a:br>
              <a:rPr lang="en-US" sz="1800" b="0" dirty="0">
                <a:latin typeface="Arial"/>
                <a:ea typeface="+mj-ea"/>
                <a:cs typeface="+mj-cs"/>
              </a:rPr>
            </a:br>
            <a:br>
              <a:rPr lang="en-US" sz="1400" b="0" dirty="0">
                <a:latin typeface="+mj-lt"/>
                <a:ea typeface="+mj-ea"/>
                <a:cs typeface="+mj-cs"/>
              </a:rPr>
            </a:br>
            <a:endParaRPr lang="en-US" sz="1400" kern="1200">
              <a:solidFill>
                <a:schemeClr val="tx1"/>
              </a:solidFill>
              <a:latin typeface="+mj-lt"/>
              <a:ea typeface="+mj-ea"/>
              <a:cs typeface="Times New Roman"/>
            </a:endParaRPr>
          </a:p>
        </p:txBody>
      </p:sp>
      <p:sp>
        <p:nvSpPr>
          <p:cNvPr id="7" name="Rectangle 6">
            <a:extLst>
              <a:ext uri="{FF2B5EF4-FFF2-40B4-BE49-F238E27FC236}">
                <a16:creationId xmlns:a16="http://schemas.microsoft.com/office/drawing/2014/main" id="{65119085-2BA2-45AA-B174-25A8D3B545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78992" cy="6858000"/>
          </a:xfrm>
          <a:prstGeom prst="rect">
            <a:avLst/>
          </a:prstGeom>
          <a:solidFill>
            <a:srgbClr val="404040">
              <a:alpha val="90000"/>
            </a:srgb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9" name="Rectangle 8">
            <a:extLst>
              <a:ext uri="{FF2B5EF4-FFF2-40B4-BE49-F238E27FC236}">
                <a16:creationId xmlns:a16="http://schemas.microsoft.com/office/drawing/2014/main" id="{C5C95B05-B973-4CF6-96C3-DDF1E9253A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8992" y="0"/>
            <a:ext cx="3490332" cy="685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EBD3F2C-412A-4E9A-A2B5-21B9290E0D96}"/>
              </a:ext>
            </a:extLst>
          </p:cNvPr>
          <p:cNvSpPr txBox="1"/>
          <p:nvPr/>
        </p:nvSpPr>
        <p:spPr>
          <a:xfrm>
            <a:off x="1042416" y="4297680"/>
            <a:ext cx="3438144" cy="2308324"/>
          </a:xfrm>
          <a:prstGeom prst="rect">
            <a:avLst/>
          </a:prstGeom>
          <a:no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solidFill>
                  <a:schemeClr val="bg1"/>
                </a:solidFill>
              </a:rPr>
              <a:t>REMINDER</a:t>
            </a:r>
          </a:p>
          <a:p>
            <a:r>
              <a:rPr lang="en-US" sz="1200" dirty="0">
                <a:solidFill>
                  <a:schemeClr val="bg1"/>
                </a:solidFill>
              </a:rPr>
              <a:t>Per the Free Clinics Federal Tort Claims Act (FTCA) Program Policy Guide, grant funding that applies to reimbursement, payment, or compensation for the delivery of health services to patients falls within the statutory prohibition, while grant funding that is not intended for or applied to this purpose does not. </a:t>
            </a:r>
            <a:endParaRPr lang="en-US" sz="1200" b="1">
              <a:solidFill>
                <a:schemeClr val="bg1"/>
              </a:solidFill>
              <a:cs typeface="Arial"/>
            </a:endParaRPr>
          </a:p>
          <a:p>
            <a:r>
              <a:rPr lang="en-US" sz="1200" dirty="0">
                <a:solidFill>
                  <a:schemeClr val="bg1"/>
                </a:solidFill>
              </a:rPr>
              <a:t>Free clinics who are FTCA recipients that</a:t>
            </a:r>
            <a:r>
              <a:rPr lang="en-US" sz="1200" b="1" dirty="0">
                <a:solidFill>
                  <a:schemeClr val="bg1"/>
                </a:solidFill>
              </a:rPr>
              <a:t> choose a “per encounter’ reimbursement methodology</a:t>
            </a:r>
            <a:r>
              <a:rPr lang="en-US" sz="1200" dirty="0">
                <a:solidFill>
                  <a:schemeClr val="bg1"/>
                </a:solidFill>
              </a:rPr>
              <a:t> </a:t>
            </a:r>
            <a:r>
              <a:rPr lang="en-US" sz="1200" b="1" dirty="0">
                <a:solidFill>
                  <a:schemeClr val="bg1"/>
                </a:solidFill>
              </a:rPr>
              <a:t>may void their FTCA liability protection.</a:t>
            </a:r>
            <a:endParaRPr lang="en-US" sz="1200" b="1">
              <a:solidFill>
                <a:schemeClr val="bg1"/>
              </a:solidFill>
              <a:cs typeface="Arial"/>
            </a:endParaRPr>
          </a:p>
        </p:txBody>
      </p:sp>
    </p:spTree>
    <p:extLst>
      <p:ext uri="{BB962C8B-B14F-4D97-AF65-F5344CB8AC3E}">
        <p14:creationId xmlns:p14="http://schemas.microsoft.com/office/powerpoint/2010/main" val="36446032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35078-4879-47B8-A839-5E4E9FC0C09D}"/>
              </a:ext>
            </a:extLst>
          </p:cNvPr>
          <p:cNvSpPr>
            <a:spLocks noGrp="1"/>
          </p:cNvSpPr>
          <p:nvPr>
            <p:ph type="title"/>
          </p:nvPr>
        </p:nvSpPr>
        <p:spPr>
          <a:xfrm>
            <a:off x="4566665" y="533400"/>
            <a:ext cx="4653915" cy="5943600"/>
          </a:xfrm>
          <a:noFill/>
          <a:ln>
            <a:noFill/>
          </a:ln>
        </p:spPr>
        <p:txBody>
          <a:bodyPr vert="horz" wrap="square" lIns="91440" tIns="45720" rIns="91440" bIns="45720" rtlCol="0" anchor="t">
            <a:normAutofit/>
          </a:bodyPr>
          <a:lstStyle/>
          <a:p>
            <a:pPr defTabSz="914400"/>
            <a:r>
              <a:rPr lang="en-US" sz="1800" dirty="0">
                <a:solidFill>
                  <a:schemeClr val="tx1"/>
                </a:solidFill>
                <a:latin typeface="Arial"/>
                <a:ea typeface="+mj-ea"/>
                <a:cs typeface="Arial"/>
              </a:rPr>
              <a:t>Budget – Track B</a:t>
            </a:r>
            <a:br>
              <a:rPr lang="en-US" sz="1800" dirty="0">
                <a:latin typeface="Arial"/>
                <a:ea typeface="+mj-ea"/>
                <a:cs typeface="Arial"/>
              </a:rPr>
            </a:br>
            <a:r>
              <a:rPr lang="en-US" sz="1800" dirty="0">
                <a:solidFill>
                  <a:schemeClr val="tx1"/>
                </a:solidFill>
                <a:latin typeface="Arial"/>
                <a:ea typeface="+mj-ea"/>
                <a:cs typeface="Times New Roman"/>
              </a:rPr>
              <a:t>Reimbursement for eligible expenses</a:t>
            </a:r>
            <a:br>
              <a:rPr lang="en-US" sz="1800" dirty="0">
                <a:latin typeface="Arial"/>
                <a:ea typeface="+mj-ea"/>
                <a:cs typeface="Arial"/>
              </a:rPr>
            </a:br>
            <a:br>
              <a:rPr lang="en-US" sz="1800" dirty="0">
                <a:latin typeface="Arial"/>
                <a:ea typeface="+mj-ea"/>
                <a:cs typeface="Arial"/>
              </a:rPr>
            </a:br>
            <a:r>
              <a:rPr lang="en-US" sz="1800" dirty="0">
                <a:solidFill>
                  <a:schemeClr val="tx1"/>
                </a:solidFill>
                <a:latin typeface="Arial"/>
                <a:ea typeface="+mj-ea"/>
                <a:cs typeface="Times New Roman"/>
              </a:rPr>
              <a:t>15 Points</a:t>
            </a:r>
            <a:br>
              <a:rPr lang="en-US" sz="2000" b="0" dirty="0">
                <a:solidFill>
                  <a:schemeClr val="tx1"/>
                </a:solidFill>
                <a:latin typeface="Arial"/>
                <a:ea typeface="+mj-ea"/>
                <a:cs typeface="Times New Roman"/>
              </a:rPr>
            </a:br>
            <a:br>
              <a:rPr lang="en-US" sz="2000" b="0" kern="1200" dirty="0">
                <a:solidFill>
                  <a:schemeClr val="tx1"/>
                </a:solidFill>
                <a:latin typeface="Arial"/>
                <a:ea typeface="+mj-ea"/>
                <a:cs typeface="+mj-cs"/>
              </a:rPr>
            </a:br>
            <a:br>
              <a:rPr lang="en-US" sz="2000" b="0" dirty="0">
                <a:solidFill>
                  <a:schemeClr val="tx1"/>
                </a:solidFill>
                <a:latin typeface="Arial"/>
                <a:ea typeface="+mj-ea"/>
                <a:cs typeface="Arial"/>
              </a:rPr>
            </a:br>
            <a:r>
              <a:rPr lang="en-US" sz="2000" b="0" dirty="0">
                <a:solidFill>
                  <a:schemeClr val="tx1"/>
                </a:solidFill>
                <a:latin typeface="Arial"/>
                <a:ea typeface="+mj-ea"/>
                <a:cs typeface="Arial"/>
              </a:rPr>
              <a:t>Proposed budget should align with the project</a:t>
            </a:r>
            <a:br>
              <a:rPr lang="en-US" sz="2000" b="0" dirty="0">
                <a:solidFill>
                  <a:schemeClr val="tx1"/>
                </a:solidFill>
                <a:latin typeface="Arial"/>
                <a:ea typeface="+mj-ea"/>
                <a:cs typeface="+mj-cs"/>
              </a:rPr>
            </a:br>
            <a:br>
              <a:rPr lang="en-US" sz="2000" b="0" dirty="0">
                <a:solidFill>
                  <a:schemeClr val="tx1"/>
                </a:solidFill>
                <a:latin typeface="Arial"/>
                <a:ea typeface="+mj-ea"/>
                <a:cs typeface="+mj-cs"/>
              </a:rPr>
            </a:br>
            <a:r>
              <a:rPr lang="en-US" sz="2000" b="0" dirty="0">
                <a:solidFill>
                  <a:schemeClr val="tx1"/>
                </a:solidFill>
                <a:latin typeface="Arial"/>
                <a:ea typeface="+mj-ea"/>
                <a:cs typeface="Arial"/>
              </a:rPr>
              <a:t>Include accurate calculations</a:t>
            </a:r>
            <a:br>
              <a:rPr lang="en-US" sz="2000" b="0" kern="1200" dirty="0">
                <a:solidFill>
                  <a:schemeClr val="tx1"/>
                </a:solidFill>
                <a:latin typeface="Arial"/>
                <a:ea typeface="+mj-ea"/>
                <a:cs typeface="Arial"/>
              </a:rPr>
            </a:br>
            <a:br>
              <a:rPr lang="en-US" sz="2000" b="0" dirty="0">
                <a:latin typeface="Arial"/>
                <a:ea typeface="+mj-ea"/>
                <a:cs typeface="Arial"/>
              </a:rPr>
            </a:br>
            <a:br>
              <a:rPr lang="en-US" sz="2000" b="0" dirty="0">
                <a:latin typeface="Arial"/>
                <a:ea typeface="+mj-ea"/>
                <a:cs typeface="Arial"/>
              </a:rPr>
            </a:br>
            <a:br>
              <a:rPr lang="en-US" sz="2000" b="0" dirty="0">
                <a:latin typeface="Arial"/>
                <a:ea typeface="+mj-ea"/>
                <a:cs typeface="Arial"/>
              </a:rPr>
            </a:br>
            <a:br>
              <a:rPr lang="en-US" sz="1300" b="0" dirty="0">
                <a:latin typeface="Arial"/>
                <a:ea typeface="+mj-ea"/>
                <a:cs typeface="Arial"/>
              </a:rPr>
            </a:br>
            <a:br>
              <a:rPr lang="en-US" sz="1800" b="0" dirty="0">
                <a:highlight>
                  <a:srgbClr val="FFFF00"/>
                </a:highlight>
                <a:latin typeface="Arial"/>
                <a:ea typeface="+mj-ea"/>
                <a:cs typeface="+mj-cs"/>
              </a:rPr>
            </a:br>
            <a:br>
              <a:rPr lang="en-US" sz="1800" b="0" dirty="0">
                <a:latin typeface="Arial"/>
                <a:ea typeface="+mj-ea"/>
                <a:cs typeface="+mj-cs"/>
              </a:rPr>
            </a:br>
            <a:br>
              <a:rPr lang="en-US" sz="1400" b="0" dirty="0">
                <a:latin typeface="+mj-lt"/>
                <a:ea typeface="+mj-ea"/>
                <a:cs typeface="+mj-cs"/>
              </a:rPr>
            </a:br>
            <a:endParaRPr lang="en-US" sz="1400" kern="1200">
              <a:solidFill>
                <a:schemeClr val="tx1"/>
              </a:solidFill>
              <a:latin typeface="+mj-lt"/>
              <a:ea typeface="+mj-ea"/>
              <a:cs typeface="Times New Roman"/>
            </a:endParaRPr>
          </a:p>
        </p:txBody>
      </p:sp>
      <p:sp>
        <p:nvSpPr>
          <p:cNvPr id="7" name="Rectangle 6">
            <a:extLst>
              <a:ext uri="{FF2B5EF4-FFF2-40B4-BE49-F238E27FC236}">
                <a16:creationId xmlns:a16="http://schemas.microsoft.com/office/drawing/2014/main" id="{65119085-2BA2-45AA-B174-25A8D3B545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78992" cy="6858000"/>
          </a:xfrm>
          <a:prstGeom prst="rect">
            <a:avLst/>
          </a:prstGeom>
          <a:solidFill>
            <a:srgbClr val="404040">
              <a:alpha val="90000"/>
            </a:srgb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9" name="Rectangle 8">
            <a:extLst>
              <a:ext uri="{FF2B5EF4-FFF2-40B4-BE49-F238E27FC236}">
                <a16:creationId xmlns:a16="http://schemas.microsoft.com/office/drawing/2014/main" id="{C5C95B05-B973-4CF6-96C3-DDF1E9253A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8992" y="0"/>
            <a:ext cx="3490332" cy="685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28824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766A8C-563D-4177-9A6A-1F1E6F5E2116}"/>
              </a:ext>
            </a:extLst>
          </p:cNvPr>
          <p:cNvSpPr txBox="1"/>
          <p:nvPr/>
        </p:nvSpPr>
        <p:spPr>
          <a:xfrm>
            <a:off x="4631538" y="236711"/>
            <a:ext cx="4251204" cy="67403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600" dirty="0">
              <a:latin typeface="Arial"/>
              <a:ea typeface="+mn-lt"/>
              <a:cs typeface="Times New Roman"/>
            </a:endParaRPr>
          </a:p>
          <a:p>
            <a:r>
              <a:rPr lang="en-US" sz="2000" b="1" dirty="0">
                <a:latin typeface="Arial"/>
                <a:ea typeface="+mn-lt"/>
                <a:cs typeface="Arial"/>
              </a:rPr>
              <a:t>Budget Template Guidance for</a:t>
            </a:r>
            <a:br>
              <a:rPr lang="en-US" sz="2000" b="1" dirty="0">
                <a:latin typeface="Arial"/>
                <a:ea typeface="+mn-lt"/>
                <a:cs typeface="Arial"/>
              </a:rPr>
            </a:br>
            <a:r>
              <a:rPr lang="en-US" sz="2000" b="1" dirty="0">
                <a:latin typeface="Arial"/>
                <a:ea typeface="+mn-lt"/>
                <a:cs typeface="Arial"/>
              </a:rPr>
              <a:t>Track B</a:t>
            </a:r>
            <a:endParaRPr lang="en-US" sz="2000" dirty="0"/>
          </a:p>
          <a:p>
            <a:endParaRPr lang="en-US" sz="1600" dirty="0">
              <a:latin typeface="Arial"/>
              <a:ea typeface="+mn-lt"/>
              <a:cs typeface="Times New Roman"/>
            </a:endParaRPr>
          </a:p>
          <a:p>
            <a:r>
              <a:rPr lang="en-US" sz="1600" dirty="0">
                <a:latin typeface="Arial"/>
                <a:ea typeface="+mn-lt"/>
                <a:cs typeface="Arial"/>
              </a:rPr>
              <a:t>Track B Budget Template is located on RFA website, along with the application</a:t>
            </a:r>
            <a:endParaRPr lang="en-US" sz="1600">
              <a:cs typeface="Arial"/>
            </a:endParaRPr>
          </a:p>
          <a:p>
            <a:endParaRPr lang="en-US" sz="1600" dirty="0">
              <a:latin typeface="Arial"/>
              <a:ea typeface="+mn-lt"/>
              <a:cs typeface="Arial"/>
            </a:endParaRPr>
          </a:p>
          <a:p>
            <a:r>
              <a:rPr lang="en-US" sz="1600" dirty="0">
                <a:latin typeface="Arial"/>
                <a:ea typeface="+mn-lt"/>
                <a:cs typeface="Arial"/>
              </a:rPr>
              <a:t>Please be sure to use current version of SFY23 Track B Budget Template</a:t>
            </a:r>
            <a:endParaRPr lang="en-US" dirty="0"/>
          </a:p>
          <a:p>
            <a:endParaRPr lang="en-US" sz="1600" dirty="0">
              <a:latin typeface="Arial"/>
              <a:ea typeface="+mn-lt"/>
              <a:cs typeface="Times New Roman"/>
            </a:endParaRPr>
          </a:p>
          <a:p>
            <a:r>
              <a:rPr lang="en-US" sz="1600" dirty="0">
                <a:latin typeface="Arial"/>
                <a:ea typeface="+mn-lt"/>
                <a:cs typeface="Times New Roman"/>
              </a:rPr>
              <a:t>Template has specific instructions, including:</a:t>
            </a:r>
            <a:endParaRPr lang="en-US" sz="1600">
              <a:cs typeface="Arial"/>
            </a:endParaRPr>
          </a:p>
          <a:p>
            <a:endParaRPr lang="en-US" sz="1600" dirty="0">
              <a:latin typeface="Arial"/>
              <a:ea typeface="+mn-lt"/>
              <a:cs typeface="Times New Roman"/>
            </a:endParaRPr>
          </a:p>
          <a:p>
            <a:pPr marL="285750" indent="-285750">
              <a:spcAft>
                <a:spcPts val="600"/>
              </a:spcAft>
              <a:buFont typeface="Arial"/>
              <a:buChar char="•"/>
            </a:pPr>
            <a:r>
              <a:rPr lang="en-US" sz="1600" dirty="0">
                <a:latin typeface="Arial"/>
                <a:ea typeface="+mn-lt"/>
                <a:cs typeface="Times New Roman"/>
              </a:rPr>
              <a:t>Things not to include in your salary costs, such as bonuses of any kind. </a:t>
            </a:r>
          </a:p>
          <a:p>
            <a:pPr marL="285750" indent="-285750">
              <a:spcAft>
                <a:spcPts val="600"/>
              </a:spcAft>
              <a:buFont typeface="Arial"/>
              <a:buChar char="•"/>
            </a:pPr>
            <a:r>
              <a:rPr lang="en-US" sz="1600" dirty="0">
                <a:latin typeface="Arial"/>
                <a:ea typeface="+mn-lt"/>
                <a:cs typeface="Times New Roman"/>
              </a:rPr>
              <a:t>Fringe cannot exceed 30% of total line item for salary allocated to the grant.</a:t>
            </a:r>
          </a:p>
          <a:p>
            <a:pPr marL="285750" indent="-285750">
              <a:spcAft>
                <a:spcPts val="600"/>
              </a:spcAft>
              <a:buFont typeface="Arial"/>
              <a:buChar char="•"/>
            </a:pPr>
            <a:r>
              <a:rPr lang="en-US" sz="1600" dirty="0">
                <a:latin typeface="Arial"/>
                <a:ea typeface="+mn-lt"/>
                <a:cs typeface="Times New Roman"/>
              </a:rPr>
              <a:t>Fringe only includes employer paid benefits.</a:t>
            </a:r>
          </a:p>
          <a:p>
            <a:pPr marL="285750" indent="-285750">
              <a:spcAft>
                <a:spcPts val="600"/>
              </a:spcAft>
              <a:buFont typeface="Arial"/>
              <a:buChar char="•"/>
            </a:pPr>
            <a:r>
              <a:rPr lang="en-US" sz="1600" dirty="0">
                <a:latin typeface="Arial"/>
                <a:cs typeface="Times New Roman"/>
              </a:rPr>
              <a:t>Three tabs to complete</a:t>
            </a:r>
          </a:p>
          <a:p>
            <a:pPr marL="742950" lvl="1" indent="-285750">
              <a:spcAft>
                <a:spcPts val="600"/>
              </a:spcAft>
              <a:buFont typeface="Arial"/>
              <a:buChar char="•"/>
            </a:pPr>
            <a:r>
              <a:rPr lang="en-US" sz="1400" dirty="0">
                <a:latin typeface="Arial"/>
                <a:cs typeface="Times New Roman"/>
              </a:rPr>
              <a:t>Personnel</a:t>
            </a:r>
          </a:p>
          <a:p>
            <a:pPr marL="742950" lvl="1" indent="-285750">
              <a:spcAft>
                <a:spcPts val="600"/>
              </a:spcAft>
              <a:buFont typeface="Arial"/>
              <a:buChar char="•"/>
            </a:pPr>
            <a:r>
              <a:rPr lang="en-US" sz="1400" dirty="0">
                <a:latin typeface="Arial"/>
                <a:cs typeface="Times New Roman"/>
              </a:rPr>
              <a:t>Line Item Budget</a:t>
            </a:r>
          </a:p>
          <a:p>
            <a:pPr marL="742950" lvl="1" indent="-285750">
              <a:spcAft>
                <a:spcPts val="600"/>
              </a:spcAft>
              <a:buFont typeface="Arial"/>
              <a:buChar char="•"/>
            </a:pPr>
            <a:r>
              <a:rPr lang="en-US" sz="1400" dirty="0">
                <a:latin typeface="Arial"/>
                <a:cs typeface="Times New Roman"/>
              </a:rPr>
              <a:t>Budget Narrative</a:t>
            </a:r>
          </a:p>
          <a:p>
            <a:pPr marL="285750" indent="-285750">
              <a:spcAft>
                <a:spcPts val="600"/>
              </a:spcAft>
              <a:buFont typeface="Arial"/>
              <a:buChar char="•"/>
            </a:pPr>
            <a:endParaRPr lang="en-US" sz="1600" dirty="0">
              <a:latin typeface="Arial"/>
              <a:cs typeface="Times New Roman"/>
            </a:endParaRPr>
          </a:p>
          <a:p>
            <a:pPr marL="285750" indent="-285750">
              <a:spcAft>
                <a:spcPts val="600"/>
              </a:spcAft>
              <a:buFont typeface="Arial"/>
              <a:buChar char="•"/>
            </a:pPr>
            <a:endParaRPr lang="en-US" sz="1600" dirty="0">
              <a:latin typeface="Arial"/>
              <a:cs typeface="Times New Roman"/>
            </a:endParaRPr>
          </a:p>
        </p:txBody>
      </p:sp>
      <p:grpSp>
        <p:nvGrpSpPr>
          <p:cNvPr id="6" name="Group 5">
            <a:extLst>
              <a:ext uri="{FF2B5EF4-FFF2-40B4-BE49-F238E27FC236}">
                <a16:creationId xmlns:a16="http://schemas.microsoft.com/office/drawing/2014/main" id="{154139B8-BDEA-4A13-B6DC-28CDC9B42CC0}"/>
              </a:ext>
            </a:extLst>
          </p:cNvPr>
          <p:cNvGrpSpPr/>
          <p:nvPr/>
        </p:nvGrpSpPr>
        <p:grpSpPr>
          <a:xfrm>
            <a:off x="-1719" y="-1719"/>
            <a:ext cx="4571999" cy="6857999"/>
            <a:chOff x="-1719" y="-1719"/>
            <a:chExt cx="4571999" cy="6857999"/>
          </a:xfrm>
        </p:grpSpPr>
        <p:sp>
          <p:nvSpPr>
            <p:cNvPr id="4" name="Rectangle 3">
              <a:extLst>
                <a:ext uri="{FF2B5EF4-FFF2-40B4-BE49-F238E27FC236}">
                  <a16:creationId xmlns:a16="http://schemas.microsoft.com/office/drawing/2014/main" id="{9F08F8D7-3F31-4806-BDB1-2B5DCAB3A88A}"/>
                </a:ext>
              </a:extLst>
            </p:cNvPr>
            <p:cNvSpPr/>
            <p:nvPr/>
          </p:nvSpPr>
          <p:spPr>
            <a:xfrm>
              <a:off x="-1719" y="-1719"/>
              <a:ext cx="1555510" cy="6857999"/>
            </a:xfrm>
            <a:prstGeom prst="rect">
              <a:avLst/>
            </a:prstGeom>
            <a:solidFill>
              <a:schemeClr val="tx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2B1B920-0129-44D7-80B1-048544BCBB54}"/>
                </a:ext>
              </a:extLst>
            </p:cNvPr>
            <p:cNvSpPr/>
            <p:nvPr/>
          </p:nvSpPr>
          <p:spPr>
            <a:xfrm>
              <a:off x="1132687" y="-1719"/>
              <a:ext cx="3437593" cy="6857999"/>
            </a:xfrm>
            <a:prstGeom prst="rect">
              <a:avLst/>
            </a:prstGeom>
            <a:solidFill>
              <a:schemeClr val="accent2">
                <a:lumMod val="75000"/>
              </a:schemeClr>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201637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6090D-2AEB-4EE1-B3B0-1066E8B6A9CC}"/>
              </a:ext>
            </a:extLst>
          </p:cNvPr>
          <p:cNvSpPr>
            <a:spLocks noGrp="1"/>
          </p:cNvSpPr>
          <p:nvPr>
            <p:ph type="title"/>
          </p:nvPr>
        </p:nvSpPr>
        <p:spPr>
          <a:xfrm>
            <a:off x="4713668" y="531541"/>
            <a:ext cx="4418320" cy="6565102"/>
          </a:xfrm>
          <a:noFill/>
          <a:ln>
            <a:noFill/>
          </a:ln>
        </p:spPr>
        <p:txBody>
          <a:bodyPr vert="horz" wrap="square" lIns="91440" tIns="45720" rIns="91440" bIns="45720" rtlCol="0" anchor="t">
            <a:normAutofit/>
          </a:bodyPr>
          <a:lstStyle/>
          <a:p>
            <a:pPr defTabSz="914400"/>
            <a:r>
              <a:rPr lang="en-US" sz="2000" kern="1200" dirty="0">
                <a:solidFill>
                  <a:schemeClr val="tx1"/>
                </a:solidFill>
                <a:latin typeface="Arial"/>
                <a:ea typeface="+mj-ea"/>
                <a:cs typeface="Arial"/>
              </a:rPr>
              <a:t>Community Need</a:t>
            </a:r>
            <a:r>
              <a:rPr lang="en-US" sz="2000" dirty="0">
                <a:solidFill>
                  <a:schemeClr val="tx1"/>
                </a:solidFill>
                <a:latin typeface="Arial"/>
                <a:ea typeface="+mj-ea"/>
                <a:cs typeface="Arial"/>
              </a:rPr>
              <a:t> and Patient Population </a:t>
            </a:r>
            <a:br>
              <a:rPr lang="en-US" sz="2800" kern="1200" dirty="0">
                <a:solidFill>
                  <a:schemeClr val="tx1"/>
                </a:solidFill>
                <a:latin typeface="Arial"/>
                <a:ea typeface="+mj-ea"/>
                <a:cs typeface="Arial"/>
              </a:rPr>
            </a:br>
            <a:br>
              <a:rPr lang="en-US" sz="1600" dirty="0">
                <a:latin typeface="Arial"/>
                <a:ea typeface="+mj-ea"/>
                <a:cs typeface="+mj-cs"/>
              </a:rPr>
            </a:br>
            <a:r>
              <a:rPr lang="en-US" sz="2000" kern="1200" dirty="0">
                <a:solidFill>
                  <a:schemeClr val="tx1"/>
                </a:solidFill>
                <a:latin typeface="Arial"/>
                <a:ea typeface="+mj-ea"/>
                <a:cs typeface="Arial"/>
              </a:rPr>
              <a:t>20 Points</a:t>
            </a:r>
            <a:br>
              <a:rPr lang="en-US" sz="2000" kern="1200" dirty="0">
                <a:solidFill>
                  <a:schemeClr val="tx1"/>
                </a:solidFill>
                <a:latin typeface="Arial"/>
                <a:ea typeface="+mj-ea"/>
                <a:cs typeface="Arial"/>
              </a:rPr>
            </a:br>
            <a:br>
              <a:rPr lang="en-US" sz="2000" dirty="0">
                <a:latin typeface="Arial"/>
                <a:ea typeface="+mj-ea"/>
                <a:cs typeface="+mj-cs"/>
              </a:rPr>
            </a:br>
            <a:r>
              <a:rPr lang="en-US" sz="1800" b="0" dirty="0">
                <a:solidFill>
                  <a:schemeClr val="tx1"/>
                </a:solidFill>
                <a:latin typeface="Arial"/>
                <a:ea typeface="+mj-ea"/>
                <a:cs typeface="Arial"/>
              </a:rPr>
              <a:t>Describe the population served by this grant proposal and provide citations/references of data sources</a:t>
            </a:r>
            <a:br>
              <a:rPr lang="en-US" sz="1800" b="0" kern="1200" dirty="0">
                <a:latin typeface="Arial"/>
                <a:ea typeface="+mj-ea"/>
                <a:cs typeface="Arial"/>
              </a:rPr>
            </a:br>
            <a:br>
              <a:rPr lang="en-US" sz="1800" b="0" dirty="0">
                <a:latin typeface="Arial"/>
                <a:ea typeface="+mj-ea"/>
                <a:cs typeface="Arial"/>
              </a:rPr>
            </a:br>
            <a:r>
              <a:rPr lang="en-US" sz="1800" b="0" dirty="0">
                <a:solidFill>
                  <a:schemeClr val="tx1"/>
                </a:solidFill>
                <a:latin typeface="Arial"/>
                <a:ea typeface="+mj-ea"/>
                <a:cs typeface="Arial"/>
              </a:rPr>
              <a:t>Describe how this project will align with the most recent Community Needs Assessment</a:t>
            </a:r>
            <a:br>
              <a:rPr lang="en-US" sz="1800" b="0" dirty="0">
                <a:highlight>
                  <a:srgbClr val="FFFF00"/>
                </a:highlight>
                <a:latin typeface="+mj-lt"/>
                <a:ea typeface="+mj-ea"/>
                <a:cs typeface="+mj-cs"/>
              </a:rPr>
            </a:br>
            <a:br>
              <a:rPr lang="en-US" sz="1800" b="0" dirty="0">
                <a:highlight>
                  <a:srgbClr val="FFFF00"/>
                </a:highlight>
                <a:latin typeface="+mj-lt"/>
                <a:ea typeface="+mj-ea"/>
                <a:cs typeface="+mj-cs"/>
              </a:rPr>
            </a:br>
            <a:r>
              <a:rPr lang="en-US" sz="1800" b="0" i="1" dirty="0">
                <a:solidFill>
                  <a:schemeClr val="tx1"/>
                </a:solidFill>
                <a:latin typeface="Arial"/>
                <a:ea typeface="+mj-ea"/>
                <a:cs typeface="Arial"/>
              </a:rPr>
              <a:t>Patient Insurance Status in your Organization Table</a:t>
            </a:r>
            <a:r>
              <a:rPr lang="en-US" sz="1800" b="0" dirty="0">
                <a:solidFill>
                  <a:schemeClr val="tx1"/>
                </a:solidFill>
                <a:latin typeface="Arial"/>
                <a:ea typeface="+mj-ea"/>
                <a:cs typeface="Arial"/>
              </a:rPr>
              <a:t> = Meaningful access to care for the uninsured or medically indigent population</a:t>
            </a:r>
            <a:br>
              <a:rPr lang="en-US" sz="1800" b="0" dirty="0">
                <a:latin typeface="Arial"/>
                <a:ea typeface="+mj-ea"/>
                <a:cs typeface="Arial"/>
              </a:rPr>
            </a:br>
            <a:br>
              <a:rPr lang="en-US" sz="1800" b="0" dirty="0">
                <a:latin typeface="Arial"/>
                <a:ea typeface="+mj-ea"/>
                <a:cs typeface="Arial"/>
              </a:rPr>
            </a:br>
            <a:r>
              <a:rPr lang="en-US" sz="1800" b="0" dirty="0">
                <a:solidFill>
                  <a:schemeClr val="tx1"/>
                </a:solidFill>
                <a:latin typeface="Arial"/>
                <a:ea typeface="+mj-ea"/>
                <a:cs typeface="Arial"/>
              </a:rPr>
              <a:t>Describe how the organization plans to achieve the patient population goals with emphasis on care to uninsured and medically indigent patients</a:t>
            </a:r>
            <a:endParaRPr lang="en-US" sz="1800" b="0" kern="1200" dirty="0">
              <a:solidFill>
                <a:schemeClr val="tx1"/>
              </a:solidFill>
              <a:latin typeface="Arial"/>
              <a:ea typeface="+mj-ea"/>
              <a:cs typeface="Arial"/>
            </a:endParaRPr>
          </a:p>
        </p:txBody>
      </p:sp>
      <p:sp>
        <p:nvSpPr>
          <p:cNvPr id="7" name="Rectangle 6">
            <a:extLst>
              <a:ext uri="{FF2B5EF4-FFF2-40B4-BE49-F238E27FC236}">
                <a16:creationId xmlns:a16="http://schemas.microsoft.com/office/drawing/2014/main" id="{65119085-2BA2-45AA-B174-25A8D3B545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78992" cy="6858000"/>
          </a:xfrm>
          <a:prstGeom prst="rect">
            <a:avLst/>
          </a:prstGeom>
          <a:solidFill>
            <a:srgbClr val="404040">
              <a:alpha val="90000"/>
            </a:srgb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9" name="Rectangle 8">
            <a:extLst>
              <a:ext uri="{FF2B5EF4-FFF2-40B4-BE49-F238E27FC236}">
                <a16:creationId xmlns:a16="http://schemas.microsoft.com/office/drawing/2014/main" id="{C5C95B05-B973-4CF6-96C3-DDF1E9253A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8992" y="0"/>
            <a:ext cx="3490332" cy="685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84138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DC414-D9DD-49A4-8A0E-DA1D8DEF2217}"/>
              </a:ext>
            </a:extLst>
          </p:cNvPr>
          <p:cNvSpPr>
            <a:spLocks noGrp="1"/>
          </p:cNvSpPr>
          <p:nvPr>
            <p:ph type="title"/>
          </p:nvPr>
        </p:nvSpPr>
        <p:spPr>
          <a:xfrm>
            <a:off x="4719744" y="494965"/>
            <a:ext cx="4177380" cy="5915166"/>
          </a:xfrm>
          <a:noFill/>
          <a:ln>
            <a:noFill/>
          </a:ln>
        </p:spPr>
        <p:txBody>
          <a:bodyPr vert="horz" wrap="square" lIns="91440" tIns="45720" rIns="91440" bIns="45720" rtlCol="0" anchor="t">
            <a:normAutofit/>
          </a:bodyPr>
          <a:lstStyle/>
          <a:p>
            <a:pPr defTabSz="914400"/>
            <a:r>
              <a:rPr lang="en-US" sz="2000" kern="1200" dirty="0">
                <a:solidFill>
                  <a:schemeClr val="tx1"/>
                </a:solidFill>
                <a:latin typeface="Arial"/>
                <a:ea typeface="+mj-ea"/>
                <a:cs typeface="Arial"/>
              </a:rPr>
              <a:t>Project Description and Improved Access to </a:t>
            </a:r>
            <a:r>
              <a:rPr lang="en-US" sz="2000" dirty="0">
                <a:solidFill>
                  <a:schemeClr val="tx1"/>
                </a:solidFill>
                <a:latin typeface="Arial"/>
                <a:ea typeface="+mj-ea"/>
                <a:cs typeface="Arial"/>
              </a:rPr>
              <a:t>Care</a:t>
            </a:r>
            <a:br>
              <a:rPr lang="en-US" sz="1800" dirty="0">
                <a:solidFill>
                  <a:schemeClr val="tx1"/>
                </a:solidFill>
                <a:latin typeface="Arial"/>
                <a:ea typeface="+mj-ea"/>
                <a:cs typeface="Arial"/>
              </a:rPr>
            </a:br>
            <a:br>
              <a:rPr lang="en-US" sz="1800" dirty="0">
                <a:latin typeface="Arial"/>
                <a:ea typeface="+mj-ea"/>
                <a:cs typeface="Arial"/>
              </a:rPr>
            </a:br>
            <a:r>
              <a:rPr lang="en-US" sz="1800" dirty="0">
                <a:solidFill>
                  <a:schemeClr val="tx1"/>
                </a:solidFill>
                <a:latin typeface="Arial"/>
                <a:ea typeface="+mj-ea"/>
                <a:cs typeface="Arial"/>
              </a:rPr>
              <a:t>20</a:t>
            </a:r>
            <a:r>
              <a:rPr lang="en-US" sz="1800" kern="1200" dirty="0">
                <a:solidFill>
                  <a:schemeClr val="tx1"/>
                </a:solidFill>
                <a:latin typeface="Arial"/>
                <a:ea typeface="+mj-ea"/>
                <a:cs typeface="Arial"/>
              </a:rPr>
              <a:t> Points</a:t>
            </a:r>
            <a:br>
              <a:rPr lang="en-US" sz="1800" dirty="0">
                <a:solidFill>
                  <a:schemeClr val="tx1"/>
                </a:solidFill>
                <a:latin typeface="Arial"/>
                <a:ea typeface="+mj-ea"/>
                <a:cs typeface="Arial"/>
              </a:rPr>
            </a:br>
            <a:br>
              <a:rPr lang="en-US" sz="1800" kern="1200" dirty="0">
                <a:solidFill>
                  <a:schemeClr val="tx1"/>
                </a:solidFill>
                <a:latin typeface="Arial"/>
                <a:ea typeface="+mj-ea"/>
                <a:cs typeface="+mj-cs"/>
              </a:rPr>
            </a:br>
            <a:r>
              <a:rPr lang="en-US" sz="1800" b="0" dirty="0">
                <a:solidFill>
                  <a:schemeClr val="tx1"/>
                </a:solidFill>
                <a:latin typeface="Arial"/>
                <a:ea typeface="+mj-ea"/>
                <a:cs typeface="Arial"/>
              </a:rPr>
              <a:t>Describe the purpose of the grant request and how the grant funds will be used</a:t>
            </a:r>
            <a:br>
              <a:rPr lang="en-US" sz="1800" b="0" kern="1200" dirty="0">
                <a:solidFill>
                  <a:schemeClr val="tx1"/>
                </a:solidFill>
                <a:latin typeface="Arial"/>
                <a:ea typeface="+mj-ea"/>
                <a:cs typeface="Arial"/>
              </a:rPr>
            </a:br>
            <a:br>
              <a:rPr lang="en-US" sz="1800" b="0" dirty="0">
                <a:solidFill>
                  <a:schemeClr val="tx1"/>
                </a:solidFill>
                <a:latin typeface="Arial"/>
                <a:ea typeface="+mj-ea"/>
                <a:cs typeface="Arial"/>
              </a:rPr>
            </a:br>
            <a:r>
              <a:rPr lang="en-US" sz="1800" b="0" dirty="0">
                <a:solidFill>
                  <a:schemeClr val="tx1"/>
                </a:solidFill>
                <a:latin typeface="Arial"/>
                <a:ea typeface="+mj-ea"/>
                <a:cs typeface="Arial"/>
              </a:rPr>
              <a:t>Include activities, timelines to implement grant activities, and anticipated outcomes</a:t>
            </a:r>
            <a:br>
              <a:rPr lang="en-US" sz="1800" b="0" kern="1200" dirty="0">
                <a:solidFill>
                  <a:schemeClr val="tx1"/>
                </a:solidFill>
                <a:latin typeface="Arial"/>
                <a:ea typeface="+mj-ea"/>
                <a:cs typeface="Arial"/>
              </a:rPr>
            </a:br>
            <a:br>
              <a:rPr lang="en-US" sz="1800" b="0" dirty="0">
                <a:solidFill>
                  <a:schemeClr val="tx1"/>
                </a:solidFill>
                <a:latin typeface="Arial"/>
                <a:ea typeface="+mj-ea"/>
                <a:cs typeface="Arial"/>
              </a:rPr>
            </a:br>
            <a:r>
              <a:rPr lang="en-US" sz="1800" b="0" dirty="0">
                <a:solidFill>
                  <a:schemeClr val="tx1"/>
                </a:solidFill>
                <a:latin typeface="Arial"/>
                <a:ea typeface="+mj-ea"/>
                <a:cs typeface="Arial"/>
              </a:rPr>
              <a:t>Directly align with the community need and patient population described in the Community Need and Patient Population Section</a:t>
            </a:r>
            <a:br>
              <a:rPr lang="en-US" sz="1800" b="0" dirty="0">
                <a:solidFill>
                  <a:schemeClr val="tx1"/>
                </a:solidFill>
                <a:latin typeface="Arial"/>
                <a:ea typeface="+mj-ea"/>
                <a:cs typeface="Arial"/>
              </a:rPr>
            </a:br>
            <a:br>
              <a:rPr lang="en-US" sz="1800" dirty="0">
                <a:solidFill>
                  <a:schemeClr val="tx1"/>
                </a:solidFill>
                <a:latin typeface="Arial"/>
                <a:ea typeface="+mj-ea"/>
                <a:cs typeface="+mj-cs"/>
              </a:rPr>
            </a:br>
            <a:r>
              <a:rPr lang="en-US" sz="1800" b="0" dirty="0">
                <a:solidFill>
                  <a:schemeClr val="tx1"/>
                </a:solidFill>
                <a:latin typeface="Arial"/>
                <a:ea typeface="+mj-ea"/>
                <a:cs typeface="Arial"/>
              </a:rPr>
              <a:t>Describe the organization’s arrangements for after-hours care</a:t>
            </a:r>
            <a:br>
              <a:rPr lang="en-US" sz="1900" b="0" dirty="0">
                <a:latin typeface="Arial"/>
                <a:ea typeface="+mj-ea"/>
                <a:cs typeface="+mj-cs"/>
              </a:rPr>
            </a:br>
            <a:endParaRPr lang="en-US" sz="1900" b="0" kern="1200">
              <a:solidFill>
                <a:schemeClr val="tx1"/>
              </a:solidFill>
              <a:latin typeface="+mj-lt"/>
              <a:ea typeface="+mj-ea"/>
              <a:cs typeface="+mj-cs"/>
            </a:endParaRPr>
          </a:p>
        </p:txBody>
      </p:sp>
      <p:sp>
        <p:nvSpPr>
          <p:cNvPr id="7" name="Rectangle 6">
            <a:extLst>
              <a:ext uri="{FF2B5EF4-FFF2-40B4-BE49-F238E27FC236}">
                <a16:creationId xmlns:a16="http://schemas.microsoft.com/office/drawing/2014/main" id="{65119085-2BA2-45AA-B174-25A8D3B545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78992" cy="6858000"/>
          </a:xfrm>
          <a:prstGeom prst="rect">
            <a:avLst/>
          </a:prstGeom>
          <a:solidFill>
            <a:srgbClr val="404040">
              <a:alpha val="90000"/>
            </a:srgb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9" name="Rectangle 8">
            <a:extLst>
              <a:ext uri="{FF2B5EF4-FFF2-40B4-BE49-F238E27FC236}">
                <a16:creationId xmlns:a16="http://schemas.microsoft.com/office/drawing/2014/main" id="{C5C95B05-B973-4CF6-96C3-DDF1E9253A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8992" y="0"/>
            <a:ext cx="3490332" cy="685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47640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a:t>Programs at ORH</a:t>
            </a:r>
          </a:p>
        </p:txBody>
      </p:sp>
      <p:sp>
        <p:nvSpPr>
          <p:cNvPr id="31" name="AutoShape 35">
            <a:extLst>
              <a:ext uri="{FF2B5EF4-FFF2-40B4-BE49-F238E27FC236}">
                <a16:creationId xmlns:a16="http://schemas.microsoft.com/office/drawing/2014/main" id="{AD3A3EC3-4D59-44E4-AAAD-1E84D7555B0C}"/>
              </a:ext>
            </a:extLst>
          </p:cNvPr>
          <p:cNvSpPr>
            <a:spLocks noChangeArrowheads="1"/>
          </p:cNvSpPr>
          <p:nvPr/>
        </p:nvSpPr>
        <p:spPr bwMode="auto">
          <a:xfrm>
            <a:off x="1871674" y="1882876"/>
            <a:ext cx="1731700" cy="1825800"/>
          </a:xfrm>
          <a:prstGeom prst="roundRect">
            <a:avLst>
              <a:gd name="adj" fmla="val 16667"/>
            </a:avLst>
          </a:prstGeom>
          <a:solidFill>
            <a:srgbClr val="D9D9D9"/>
          </a:solidFill>
          <a:ln w="25400" algn="ctr">
            <a:solidFill>
              <a:srgbClr val="BED7EF"/>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p>
            <a:endParaRPr lang="en-US" sz="1350"/>
          </a:p>
        </p:txBody>
      </p:sp>
      <p:sp>
        <p:nvSpPr>
          <p:cNvPr id="1024" name="AutoShape 36">
            <a:extLst>
              <a:ext uri="{FF2B5EF4-FFF2-40B4-BE49-F238E27FC236}">
                <a16:creationId xmlns:a16="http://schemas.microsoft.com/office/drawing/2014/main" id="{040F2380-3F75-44BD-9433-FEEB8F38FBAE}"/>
              </a:ext>
            </a:extLst>
          </p:cNvPr>
          <p:cNvSpPr>
            <a:spLocks noChangeArrowheads="1"/>
          </p:cNvSpPr>
          <p:nvPr/>
        </p:nvSpPr>
        <p:spPr bwMode="auto">
          <a:xfrm>
            <a:off x="45660" y="1882877"/>
            <a:ext cx="1731700" cy="1825799"/>
          </a:xfrm>
          <a:prstGeom prst="roundRect">
            <a:avLst>
              <a:gd name="adj" fmla="val 16667"/>
            </a:avLst>
          </a:prstGeom>
          <a:solidFill>
            <a:srgbClr val="D9D9D9"/>
          </a:solidFill>
          <a:ln w="25400" algn="ctr">
            <a:solidFill>
              <a:srgbClr val="BED7EF"/>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p>
            <a:endParaRPr lang="en-US" sz="1350"/>
          </a:p>
        </p:txBody>
      </p:sp>
      <p:pic>
        <p:nvPicPr>
          <p:cNvPr id="1061" name="Picture 37" descr="placement services">
            <a:extLst>
              <a:ext uri="{FF2B5EF4-FFF2-40B4-BE49-F238E27FC236}">
                <a16:creationId xmlns:a16="http://schemas.microsoft.com/office/drawing/2014/main" id="{33759C89-19A8-4854-BF89-03EE66DD929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808" y="1982251"/>
            <a:ext cx="915126" cy="91512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025" name="Text Box 38">
            <a:extLst>
              <a:ext uri="{FF2B5EF4-FFF2-40B4-BE49-F238E27FC236}">
                <a16:creationId xmlns:a16="http://schemas.microsoft.com/office/drawing/2014/main" id="{719D0FF8-AEE0-4B66-8E1F-520E59FEF64F}"/>
              </a:ext>
            </a:extLst>
          </p:cNvPr>
          <p:cNvSpPr txBox="1">
            <a:spLocks noChangeArrowheads="1"/>
          </p:cNvSpPr>
          <p:nvPr/>
        </p:nvSpPr>
        <p:spPr bwMode="auto">
          <a:xfrm>
            <a:off x="52289" y="2973956"/>
            <a:ext cx="1715610" cy="25599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p>
            <a:pPr algn="ctr" defTabSz="685800" eaLnBrk="0" fontAlgn="base" hangingPunct="0">
              <a:spcBef>
                <a:spcPct val="0"/>
              </a:spcBef>
              <a:spcAft>
                <a:spcPct val="0"/>
              </a:spcAft>
            </a:pPr>
            <a:r>
              <a:rPr lang="en-US" altLang="en-US" sz="1050" b="1">
                <a:solidFill>
                  <a:srgbClr val="000000"/>
                </a:solidFill>
                <a:latin typeface="Calibri" panose="020F0502020204030204" pitchFamily="34" charset="0"/>
                <a:hlinkClick r:id="rId4"/>
              </a:rPr>
              <a:t>Placement and HPSA Services</a:t>
            </a:r>
            <a:endParaRPr lang="en-US" altLang="en-US" sz="2400">
              <a:latin typeface="Arial" panose="020B0604020202020204" pitchFamily="34" charset="0"/>
            </a:endParaRPr>
          </a:p>
        </p:txBody>
      </p:sp>
      <p:sp>
        <p:nvSpPr>
          <p:cNvPr id="1026" name="Text Box 39">
            <a:extLst>
              <a:ext uri="{FF2B5EF4-FFF2-40B4-BE49-F238E27FC236}">
                <a16:creationId xmlns:a16="http://schemas.microsoft.com/office/drawing/2014/main" id="{C0C27838-E0EB-4D07-BF4B-F5DE3BE49B51}"/>
              </a:ext>
            </a:extLst>
          </p:cNvPr>
          <p:cNvSpPr txBox="1">
            <a:spLocks noChangeArrowheads="1"/>
          </p:cNvSpPr>
          <p:nvPr/>
        </p:nvSpPr>
        <p:spPr bwMode="auto">
          <a:xfrm>
            <a:off x="24789" y="3279889"/>
            <a:ext cx="1749803" cy="60342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p>
            <a:pPr algn="ctr" defTabSz="685800" eaLnBrk="0" fontAlgn="base" hangingPunct="0">
              <a:spcBef>
                <a:spcPct val="0"/>
              </a:spcBef>
              <a:spcAft>
                <a:spcPct val="0"/>
              </a:spcAft>
            </a:pPr>
            <a:r>
              <a:rPr lang="en-US" altLang="en-US" sz="900">
                <a:latin typeface="Calibri" panose="020F0502020204030204" pitchFamily="34" charset="0"/>
              </a:rPr>
              <a:t>Recruit providers and designates health professional shortage areas</a:t>
            </a:r>
            <a:endParaRPr lang="en-US" altLang="en-US" sz="2400">
              <a:latin typeface="Arial" panose="020B0604020202020204" pitchFamily="34" charset="0"/>
            </a:endParaRPr>
          </a:p>
        </p:txBody>
      </p:sp>
      <p:pic>
        <p:nvPicPr>
          <p:cNvPr id="1065" name="Picture 41" descr="rural health clinics">
            <a:extLst>
              <a:ext uri="{FF2B5EF4-FFF2-40B4-BE49-F238E27FC236}">
                <a16:creationId xmlns:a16="http://schemas.microsoft.com/office/drawing/2014/main" id="{D86562EC-22ED-45C9-A195-A0EA321A55C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45919" y="1958371"/>
            <a:ext cx="951329" cy="95132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029" name="Text Box 42">
            <a:extLst>
              <a:ext uri="{FF2B5EF4-FFF2-40B4-BE49-F238E27FC236}">
                <a16:creationId xmlns:a16="http://schemas.microsoft.com/office/drawing/2014/main" id="{C3F852D5-FB6E-4C46-BB4E-9C0F98E13656}"/>
              </a:ext>
            </a:extLst>
          </p:cNvPr>
          <p:cNvSpPr txBox="1">
            <a:spLocks noChangeArrowheads="1"/>
          </p:cNvSpPr>
          <p:nvPr/>
        </p:nvSpPr>
        <p:spPr bwMode="auto">
          <a:xfrm>
            <a:off x="1876855" y="2909667"/>
            <a:ext cx="1715612" cy="26248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p>
            <a:pPr algn="ctr" defTabSz="685800" eaLnBrk="0" fontAlgn="base" hangingPunct="0">
              <a:spcBef>
                <a:spcPct val="0"/>
              </a:spcBef>
              <a:spcAft>
                <a:spcPct val="0"/>
              </a:spcAft>
            </a:pPr>
            <a:r>
              <a:rPr lang="en-US" altLang="en-US" sz="1050" b="1">
                <a:solidFill>
                  <a:srgbClr val="000000"/>
                </a:solidFill>
                <a:latin typeface="Calibri" panose="020F0502020204030204" pitchFamily="34" charset="0"/>
                <a:hlinkClick r:id="rId6"/>
              </a:rPr>
              <a:t>NC Rural Health Centers</a:t>
            </a:r>
            <a:endParaRPr lang="en-US" altLang="en-US" sz="2400">
              <a:latin typeface="Arial" panose="020B0604020202020204" pitchFamily="34" charset="0"/>
            </a:endParaRPr>
          </a:p>
        </p:txBody>
      </p:sp>
      <p:sp>
        <p:nvSpPr>
          <p:cNvPr id="1030" name="Text Box 43">
            <a:extLst>
              <a:ext uri="{FF2B5EF4-FFF2-40B4-BE49-F238E27FC236}">
                <a16:creationId xmlns:a16="http://schemas.microsoft.com/office/drawing/2014/main" id="{7850A563-AC63-4E60-8121-36DEACE65BAC}"/>
              </a:ext>
            </a:extLst>
          </p:cNvPr>
          <p:cNvSpPr txBox="1">
            <a:spLocks noChangeArrowheads="1"/>
          </p:cNvSpPr>
          <p:nvPr/>
        </p:nvSpPr>
        <p:spPr bwMode="auto">
          <a:xfrm>
            <a:off x="1883580" y="3186369"/>
            <a:ext cx="1647227" cy="52717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p>
            <a:pPr algn="ctr" defTabSz="685800" eaLnBrk="0" fontAlgn="base" hangingPunct="0">
              <a:spcBef>
                <a:spcPct val="0"/>
              </a:spcBef>
              <a:spcAft>
                <a:spcPct val="0"/>
              </a:spcAft>
            </a:pPr>
            <a:r>
              <a:rPr lang="en-US" altLang="en-US" sz="900">
                <a:latin typeface="Calibri" panose="020F0502020204030204" pitchFamily="34" charset="0"/>
              </a:rPr>
              <a:t>Supports state designated rural health centers that serve the entire community </a:t>
            </a:r>
            <a:endParaRPr lang="en-US" altLang="en-US" sz="2400">
              <a:latin typeface="Arial" panose="020B0604020202020204" pitchFamily="34" charset="0"/>
            </a:endParaRPr>
          </a:p>
        </p:txBody>
      </p:sp>
      <p:sp>
        <p:nvSpPr>
          <p:cNvPr id="1031" name="AutoShape 44">
            <a:extLst>
              <a:ext uri="{FF2B5EF4-FFF2-40B4-BE49-F238E27FC236}">
                <a16:creationId xmlns:a16="http://schemas.microsoft.com/office/drawing/2014/main" id="{04B845F7-E447-4237-97D4-33DD915A9783}"/>
              </a:ext>
            </a:extLst>
          </p:cNvPr>
          <p:cNvSpPr>
            <a:spLocks noChangeArrowheads="1"/>
          </p:cNvSpPr>
          <p:nvPr/>
        </p:nvSpPr>
        <p:spPr bwMode="auto">
          <a:xfrm>
            <a:off x="3703397" y="1881207"/>
            <a:ext cx="1731700" cy="1825799"/>
          </a:xfrm>
          <a:prstGeom prst="roundRect">
            <a:avLst>
              <a:gd name="adj" fmla="val 16667"/>
            </a:avLst>
          </a:prstGeom>
          <a:solidFill>
            <a:srgbClr val="D9D9D9"/>
          </a:solidFill>
          <a:ln w="25400" algn="ctr">
            <a:solidFill>
              <a:srgbClr val="BED7EF"/>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p>
            <a:endParaRPr lang="en-US" sz="1350"/>
          </a:p>
        </p:txBody>
      </p:sp>
      <p:sp>
        <p:nvSpPr>
          <p:cNvPr id="1033" name="Text Box 45">
            <a:extLst>
              <a:ext uri="{FF2B5EF4-FFF2-40B4-BE49-F238E27FC236}">
                <a16:creationId xmlns:a16="http://schemas.microsoft.com/office/drawing/2014/main" id="{3C1838FF-FF90-465C-92F7-4AF88B667A5E}"/>
              </a:ext>
            </a:extLst>
          </p:cNvPr>
          <p:cNvSpPr txBox="1">
            <a:spLocks noChangeArrowheads="1"/>
          </p:cNvSpPr>
          <p:nvPr/>
        </p:nvSpPr>
        <p:spPr bwMode="auto">
          <a:xfrm>
            <a:off x="3708673" y="2902917"/>
            <a:ext cx="1717622" cy="25761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p>
            <a:pPr algn="ctr" defTabSz="685800" eaLnBrk="0" fontAlgn="base" hangingPunct="0">
              <a:spcBef>
                <a:spcPct val="0"/>
              </a:spcBef>
              <a:spcAft>
                <a:spcPct val="0"/>
              </a:spcAft>
            </a:pPr>
            <a:r>
              <a:rPr lang="en-US" altLang="en-US" sz="1050" b="1">
                <a:solidFill>
                  <a:srgbClr val="000000"/>
                </a:solidFill>
                <a:latin typeface="Calibri" panose="020F0502020204030204" pitchFamily="34" charset="0"/>
                <a:hlinkClick r:id="rId7"/>
              </a:rPr>
              <a:t>NC Community Health Grants</a:t>
            </a:r>
            <a:endParaRPr lang="en-US" altLang="en-US" sz="2400">
              <a:latin typeface="Arial" panose="020B0604020202020204" pitchFamily="34" charset="0"/>
            </a:endParaRPr>
          </a:p>
        </p:txBody>
      </p:sp>
      <p:pic>
        <p:nvPicPr>
          <p:cNvPr id="1070" name="Picture 46" descr="CHG">
            <a:extLst>
              <a:ext uri="{FF2B5EF4-FFF2-40B4-BE49-F238E27FC236}">
                <a16:creationId xmlns:a16="http://schemas.microsoft.com/office/drawing/2014/main" id="{8C2EB2E6-9565-424A-9D46-7AE604FBB92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44142" y="1959645"/>
            <a:ext cx="989543" cy="98954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034" name="Text Box 47">
            <a:extLst>
              <a:ext uri="{FF2B5EF4-FFF2-40B4-BE49-F238E27FC236}">
                <a16:creationId xmlns:a16="http://schemas.microsoft.com/office/drawing/2014/main" id="{E507D8CD-C887-4C0E-87D5-B186FD07BC8A}"/>
              </a:ext>
            </a:extLst>
          </p:cNvPr>
          <p:cNvSpPr txBox="1">
            <a:spLocks noChangeArrowheads="1"/>
          </p:cNvSpPr>
          <p:nvPr/>
        </p:nvSpPr>
        <p:spPr bwMode="auto">
          <a:xfrm>
            <a:off x="3728959" y="3174831"/>
            <a:ext cx="1675386" cy="66549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p>
            <a:pPr algn="ctr" defTabSz="685800" eaLnBrk="0" fontAlgn="base" hangingPunct="0">
              <a:spcBef>
                <a:spcPct val="0"/>
              </a:spcBef>
              <a:spcAft>
                <a:spcPct val="0"/>
              </a:spcAft>
            </a:pPr>
            <a:r>
              <a:rPr lang="en-US" altLang="en-US" sz="900">
                <a:latin typeface="Calibri" panose="020F0502020204030204" pitchFamily="34" charset="0"/>
              </a:rPr>
              <a:t>Supports the primary care safety net system with increasing access to health care for vulnerable      populations </a:t>
            </a:r>
            <a:endParaRPr lang="en-US" altLang="en-US" sz="2400">
              <a:latin typeface="Arial" panose="020B0604020202020204" pitchFamily="34" charset="0"/>
            </a:endParaRPr>
          </a:p>
        </p:txBody>
      </p:sp>
      <p:sp>
        <p:nvSpPr>
          <p:cNvPr id="1035" name="AutoShape 48">
            <a:extLst>
              <a:ext uri="{FF2B5EF4-FFF2-40B4-BE49-F238E27FC236}">
                <a16:creationId xmlns:a16="http://schemas.microsoft.com/office/drawing/2014/main" id="{C1A54B34-6E12-4EA6-AF52-6ED34623C7AD}"/>
              </a:ext>
            </a:extLst>
          </p:cNvPr>
          <p:cNvSpPr>
            <a:spLocks noChangeArrowheads="1"/>
          </p:cNvSpPr>
          <p:nvPr/>
        </p:nvSpPr>
        <p:spPr bwMode="auto">
          <a:xfrm>
            <a:off x="5509842" y="1890475"/>
            <a:ext cx="1733712" cy="1825800"/>
          </a:xfrm>
          <a:prstGeom prst="roundRect">
            <a:avLst>
              <a:gd name="adj" fmla="val 16667"/>
            </a:avLst>
          </a:prstGeom>
          <a:solidFill>
            <a:srgbClr val="D9D9D9"/>
          </a:solidFill>
          <a:ln w="25400" algn="ctr">
            <a:solidFill>
              <a:srgbClr val="BED7EF"/>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p>
            <a:endParaRPr lang="en-US" sz="1350"/>
          </a:p>
        </p:txBody>
      </p:sp>
      <p:pic>
        <p:nvPicPr>
          <p:cNvPr id="1073" name="Picture 49" descr="farmworker health">
            <a:extLst>
              <a:ext uri="{FF2B5EF4-FFF2-40B4-BE49-F238E27FC236}">
                <a16:creationId xmlns:a16="http://schemas.microsoft.com/office/drawing/2014/main" id="{D68D4A70-7BED-41A5-B7F0-C66D54B2CB1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938080" y="1914181"/>
            <a:ext cx="880935" cy="88093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038" name="Text Box 51">
            <a:extLst>
              <a:ext uri="{FF2B5EF4-FFF2-40B4-BE49-F238E27FC236}">
                <a16:creationId xmlns:a16="http://schemas.microsoft.com/office/drawing/2014/main" id="{EE3FA452-7B0E-4970-95C1-E8559FD40DC0}"/>
              </a:ext>
            </a:extLst>
          </p:cNvPr>
          <p:cNvSpPr txBox="1">
            <a:spLocks noChangeArrowheads="1"/>
          </p:cNvSpPr>
          <p:nvPr/>
        </p:nvSpPr>
        <p:spPr bwMode="auto">
          <a:xfrm>
            <a:off x="5573646" y="3123093"/>
            <a:ext cx="1661306" cy="64952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p>
            <a:pPr algn="ctr" defTabSz="685800" eaLnBrk="0" fontAlgn="base" hangingPunct="0">
              <a:spcBef>
                <a:spcPct val="0"/>
              </a:spcBef>
              <a:spcAft>
                <a:spcPct val="0"/>
              </a:spcAft>
            </a:pPr>
            <a:r>
              <a:rPr lang="en-US" altLang="en-US" sz="900">
                <a:latin typeface="Calibri" panose="020F0502020204030204" pitchFamily="34" charset="0"/>
              </a:rPr>
              <a:t>Supports medical, dental and educational services for members of the North Carolina agricultural labor force and their families </a:t>
            </a:r>
            <a:endParaRPr lang="en-US" altLang="en-US" sz="2400">
              <a:latin typeface="Arial" panose="020B0604020202020204" pitchFamily="34" charset="0"/>
            </a:endParaRPr>
          </a:p>
        </p:txBody>
      </p:sp>
      <p:grpSp>
        <p:nvGrpSpPr>
          <p:cNvPr id="4" name="Group 3">
            <a:extLst>
              <a:ext uri="{FF2B5EF4-FFF2-40B4-BE49-F238E27FC236}">
                <a16:creationId xmlns:a16="http://schemas.microsoft.com/office/drawing/2014/main" id="{53E8840A-6B60-4FB9-B3F1-F96F7B62F505}"/>
              </a:ext>
            </a:extLst>
          </p:cNvPr>
          <p:cNvGrpSpPr/>
          <p:nvPr/>
        </p:nvGrpSpPr>
        <p:grpSpPr>
          <a:xfrm>
            <a:off x="54350" y="3950517"/>
            <a:ext cx="1742806" cy="1977057"/>
            <a:chOff x="973288" y="3876775"/>
            <a:chExt cx="1742806" cy="1977057"/>
          </a:xfrm>
        </p:grpSpPr>
        <p:sp>
          <p:nvSpPr>
            <p:cNvPr id="1042" name="AutoShape 55">
              <a:extLst>
                <a:ext uri="{FF2B5EF4-FFF2-40B4-BE49-F238E27FC236}">
                  <a16:creationId xmlns:a16="http://schemas.microsoft.com/office/drawing/2014/main" id="{66C9AC51-6FCB-43F1-993B-66C2C261BD8D}"/>
                </a:ext>
              </a:extLst>
            </p:cNvPr>
            <p:cNvSpPr>
              <a:spLocks noChangeArrowheads="1"/>
            </p:cNvSpPr>
            <p:nvPr/>
          </p:nvSpPr>
          <p:spPr bwMode="auto">
            <a:xfrm>
              <a:off x="981692" y="3876775"/>
              <a:ext cx="1731700" cy="1825799"/>
            </a:xfrm>
            <a:prstGeom prst="roundRect">
              <a:avLst>
                <a:gd name="adj" fmla="val 16667"/>
              </a:avLst>
            </a:prstGeom>
            <a:solidFill>
              <a:srgbClr val="D9D9D9"/>
            </a:solidFill>
            <a:ln w="25400" algn="ctr">
              <a:solidFill>
                <a:srgbClr val="BED7EF"/>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p>
              <a:endParaRPr lang="en-US" sz="1350"/>
            </a:p>
          </p:txBody>
        </p:sp>
        <p:pic>
          <p:nvPicPr>
            <p:cNvPr id="1080" name="Picture 56" descr="hospital">
              <a:extLst>
                <a:ext uri="{FF2B5EF4-FFF2-40B4-BE49-F238E27FC236}">
                  <a16:creationId xmlns:a16="http://schemas.microsoft.com/office/drawing/2014/main" id="{D53D229D-0C4C-4301-BF1D-6FC0E8B2108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408323" y="3923377"/>
              <a:ext cx="830653" cy="83065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043" name="Text Box 57">
              <a:extLst>
                <a:ext uri="{FF2B5EF4-FFF2-40B4-BE49-F238E27FC236}">
                  <a16:creationId xmlns:a16="http://schemas.microsoft.com/office/drawing/2014/main" id="{57B910A4-0ECB-4A02-AD36-3210ACFF8C4D}"/>
                </a:ext>
              </a:extLst>
            </p:cNvPr>
            <p:cNvSpPr txBox="1">
              <a:spLocks noChangeArrowheads="1"/>
            </p:cNvSpPr>
            <p:nvPr/>
          </p:nvSpPr>
          <p:spPr bwMode="auto">
            <a:xfrm>
              <a:off x="1000484" y="4830320"/>
              <a:ext cx="1715610" cy="21860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p>
              <a:pPr algn="ctr" defTabSz="685800" eaLnBrk="0" fontAlgn="base" hangingPunct="0">
                <a:spcBef>
                  <a:spcPct val="0"/>
                </a:spcBef>
                <a:spcAft>
                  <a:spcPct val="0"/>
                </a:spcAft>
              </a:pPr>
              <a:r>
                <a:rPr lang="en-US" altLang="en-US" sz="1050" b="1">
                  <a:solidFill>
                    <a:srgbClr val="000000"/>
                  </a:solidFill>
                  <a:latin typeface="Calibri" panose="020F0502020204030204" pitchFamily="34" charset="0"/>
                  <a:hlinkClick r:id="rId11"/>
                </a:rPr>
                <a:t>NC Rural Hospital Program</a:t>
              </a:r>
              <a:endParaRPr lang="en-US" altLang="en-US" sz="2400">
                <a:latin typeface="Arial" panose="020B0604020202020204" pitchFamily="34" charset="0"/>
              </a:endParaRPr>
            </a:p>
          </p:txBody>
        </p:sp>
        <p:sp>
          <p:nvSpPr>
            <p:cNvPr id="1045" name="Text Box 58">
              <a:extLst>
                <a:ext uri="{FF2B5EF4-FFF2-40B4-BE49-F238E27FC236}">
                  <a16:creationId xmlns:a16="http://schemas.microsoft.com/office/drawing/2014/main" id="{99A9FDD8-844C-4494-9180-A2F3DC6B5DFA}"/>
                </a:ext>
              </a:extLst>
            </p:cNvPr>
            <p:cNvSpPr txBox="1">
              <a:spLocks noChangeArrowheads="1"/>
            </p:cNvSpPr>
            <p:nvPr/>
          </p:nvSpPr>
          <p:spPr bwMode="auto">
            <a:xfrm>
              <a:off x="973288" y="5133957"/>
              <a:ext cx="1715610" cy="71987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p>
              <a:pPr algn="ctr" defTabSz="685800" eaLnBrk="0" fontAlgn="base" hangingPunct="0">
                <a:spcBef>
                  <a:spcPct val="0"/>
                </a:spcBef>
                <a:spcAft>
                  <a:spcPct val="0"/>
                </a:spcAft>
              </a:pPr>
              <a:r>
                <a:rPr lang="en-US" altLang="en-US" sz="900">
                  <a:solidFill>
                    <a:srgbClr val="000000"/>
                  </a:solidFill>
                  <a:latin typeface="Calibri" panose="020F0502020204030204" pitchFamily="34" charset="0"/>
                </a:rPr>
                <a:t>Funds operational improvement projects for the benefit of all critical access hospitals and eligible small rural hospitals</a:t>
              </a:r>
            </a:p>
            <a:p>
              <a:pPr algn="ctr" defTabSz="685800" eaLnBrk="0" fontAlgn="base" hangingPunct="0">
                <a:spcBef>
                  <a:spcPct val="0"/>
                </a:spcBef>
                <a:spcAft>
                  <a:spcPct val="0"/>
                </a:spcAft>
              </a:pPr>
              <a:endParaRPr lang="en-US" altLang="en-US" sz="900">
                <a:solidFill>
                  <a:srgbClr val="000000"/>
                </a:solidFill>
                <a:latin typeface="Calibri" panose="020F0502020204030204" pitchFamily="34" charset="0"/>
              </a:endParaRPr>
            </a:p>
            <a:p>
              <a:pPr defTabSz="685800" eaLnBrk="0" fontAlgn="base" hangingPunct="0">
                <a:spcBef>
                  <a:spcPct val="0"/>
                </a:spcBef>
                <a:spcAft>
                  <a:spcPct val="0"/>
                </a:spcAft>
              </a:pPr>
              <a:endParaRPr lang="en-US" altLang="en-US" sz="2400">
                <a:latin typeface="Arial" panose="020B0604020202020204" pitchFamily="34" charset="0"/>
              </a:endParaRPr>
            </a:p>
          </p:txBody>
        </p:sp>
      </p:grpSp>
      <p:grpSp>
        <p:nvGrpSpPr>
          <p:cNvPr id="5" name="Group 4">
            <a:extLst>
              <a:ext uri="{FF2B5EF4-FFF2-40B4-BE49-F238E27FC236}">
                <a16:creationId xmlns:a16="http://schemas.microsoft.com/office/drawing/2014/main" id="{61CF76E5-7CCB-4738-AAA0-4D14B76059C9}"/>
              </a:ext>
            </a:extLst>
          </p:cNvPr>
          <p:cNvGrpSpPr/>
          <p:nvPr/>
        </p:nvGrpSpPr>
        <p:grpSpPr>
          <a:xfrm>
            <a:off x="1865056" y="3957567"/>
            <a:ext cx="1820080" cy="2001658"/>
            <a:chOff x="2783994" y="3883825"/>
            <a:chExt cx="1820080" cy="2001658"/>
          </a:xfrm>
        </p:grpSpPr>
        <p:sp>
          <p:nvSpPr>
            <p:cNvPr id="1046" name="AutoShape 59">
              <a:extLst>
                <a:ext uri="{FF2B5EF4-FFF2-40B4-BE49-F238E27FC236}">
                  <a16:creationId xmlns:a16="http://schemas.microsoft.com/office/drawing/2014/main" id="{73D8B774-2A08-47B0-909C-725A1063CA2A}"/>
                </a:ext>
              </a:extLst>
            </p:cNvPr>
            <p:cNvSpPr>
              <a:spLocks noChangeArrowheads="1"/>
            </p:cNvSpPr>
            <p:nvPr/>
          </p:nvSpPr>
          <p:spPr bwMode="auto">
            <a:xfrm>
              <a:off x="2783994" y="3883825"/>
              <a:ext cx="1733712" cy="1825799"/>
            </a:xfrm>
            <a:prstGeom prst="roundRect">
              <a:avLst>
                <a:gd name="adj" fmla="val 16667"/>
              </a:avLst>
            </a:prstGeom>
            <a:solidFill>
              <a:srgbClr val="D9D9D9"/>
            </a:solidFill>
            <a:ln w="25400" algn="ctr">
              <a:solidFill>
                <a:srgbClr val="BED7EF"/>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p>
              <a:endParaRPr lang="en-US" sz="1350"/>
            </a:p>
          </p:txBody>
        </p:sp>
        <p:pic>
          <p:nvPicPr>
            <p:cNvPr id="1084" name="Picture 60" descr="Medication assistance">
              <a:extLst>
                <a:ext uri="{FF2B5EF4-FFF2-40B4-BE49-F238E27FC236}">
                  <a16:creationId xmlns:a16="http://schemas.microsoft.com/office/drawing/2014/main" id="{7A07FB32-5FA9-418C-BBBB-DB1F0EFDD6B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183240" y="3944830"/>
              <a:ext cx="909092" cy="74014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048" name="Text Box 61">
              <a:extLst>
                <a:ext uri="{FF2B5EF4-FFF2-40B4-BE49-F238E27FC236}">
                  <a16:creationId xmlns:a16="http://schemas.microsoft.com/office/drawing/2014/main" id="{00C6E0B8-21D6-4BF1-A787-342AEB457EBB}"/>
                </a:ext>
              </a:extLst>
            </p:cNvPr>
            <p:cNvSpPr txBox="1">
              <a:spLocks noChangeArrowheads="1"/>
            </p:cNvSpPr>
            <p:nvPr/>
          </p:nvSpPr>
          <p:spPr bwMode="auto">
            <a:xfrm>
              <a:off x="2784624" y="4711004"/>
              <a:ext cx="1819450" cy="52134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p>
              <a:pPr algn="ctr" defTabSz="685800" eaLnBrk="0" fontAlgn="base" hangingPunct="0">
                <a:spcBef>
                  <a:spcPct val="0"/>
                </a:spcBef>
                <a:spcAft>
                  <a:spcPct val="0"/>
                </a:spcAft>
              </a:pPr>
              <a:r>
                <a:rPr lang="en-US" altLang="en-US" sz="1050" b="1" dirty="0">
                  <a:solidFill>
                    <a:srgbClr val="000000"/>
                  </a:solidFill>
                  <a:latin typeface="Calibri"/>
                  <a:cs typeface="Calibri"/>
                  <a:hlinkClick r:id="rId13">
                    <a:extLst>
                      <a:ext uri="{A12FA001-AC4F-418D-AE19-62706E023703}">
                        <ahyp:hlinkClr xmlns:ahyp="http://schemas.microsoft.com/office/drawing/2018/hyperlinkcolor" val="tx"/>
                      </a:ext>
                    </a:extLst>
                  </a:hlinkClick>
                </a:rPr>
                <a:t>NC Medication Assistance Program</a:t>
              </a:r>
              <a:endParaRPr lang="en-US" altLang="en-US" sz="2400" dirty="0">
                <a:latin typeface="Arial" panose="020B0604020202020204" pitchFamily="34" charset="0"/>
              </a:endParaRPr>
            </a:p>
          </p:txBody>
        </p:sp>
        <p:sp>
          <p:nvSpPr>
            <p:cNvPr id="1049" name="Text Box 62">
              <a:extLst>
                <a:ext uri="{FF2B5EF4-FFF2-40B4-BE49-F238E27FC236}">
                  <a16:creationId xmlns:a16="http://schemas.microsoft.com/office/drawing/2014/main" id="{B9988E76-10EB-461F-93AC-C6FCB6A07A72}"/>
                </a:ext>
              </a:extLst>
            </p:cNvPr>
            <p:cNvSpPr txBox="1">
              <a:spLocks noChangeArrowheads="1"/>
            </p:cNvSpPr>
            <p:nvPr/>
          </p:nvSpPr>
          <p:spPr bwMode="auto">
            <a:xfrm>
              <a:off x="2821300" y="5190678"/>
              <a:ext cx="1749803" cy="69480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p>
              <a:pPr algn="ctr" defTabSz="685800" eaLnBrk="0" fontAlgn="base" hangingPunct="0">
                <a:spcBef>
                  <a:spcPct val="0"/>
                </a:spcBef>
                <a:spcAft>
                  <a:spcPct val="0"/>
                </a:spcAft>
              </a:pPr>
              <a:r>
                <a:rPr lang="en-US" altLang="en-US" sz="900">
                  <a:latin typeface="Calibri" panose="020F0502020204030204" pitchFamily="34" charset="0"/>
                </a:rPr>
                <a:t>Provides free and low-cost medications donated by pharmaceutical manufacturers to patients who cannot afford them </a:t>
              </a:r>
              <a:endParaRPr lang="en-US" altLang="en-US" sz="2400">
                <a:latin typeface="Arial" panose="020B0604020202020204" pitchFamily="34" charset="0"/>
              </a:endParaRPr>
            </a:p>
          </p:txBody>
        </p:sp>
      </p:grpSp>
      <p:grpSp>
        <p:nvGrpSpPr>
          <p:cNvPr id="6" name="Group 5">
            <a:extLst>
              <a:ext uri="{FF2B5EF4-FFF2-40B4-BE49-F238E27FC236}">
                <a16:creationId xmlns:a16="http://schemas.microsoft.com/office/drawing/2014/main" id="{6BAA8CD6-95E5-43FD-87DA-764514E4DE82}"/>
              </a:ext>
            </a:extLst>
          </p:cNvPr>
          <p:cNvGrpSpPr/>
          <p:nvPr/>
        </p:nvGrpSpPr>
        <p:grpSpPr>
          <a:xfrm>
            <a:off x="3668692" y="3944200"/>
            <a:ext cx="1810033" cy="1980397"/>
            <a:chOff x="4587630" y="3870458"/>
            <a:chExt cx="1810033" cy="1980397"/>
          </a:xfrm>
        </p:grpSpPr>
        <p:sp>
          <p:nvSpPr>
            <p:cNvPr id="1050" name="AutoShape 63">
              <a:extLst>
                <a:ext uri="{FF2B5EF4-FFF2-40B4-BE49-F238E27FC236}">
                  <a16:creationId xmlns:a16="http://schemas.microsoft.com/office/drawing/2014/main" id="{722B3C0B-FD84-4A8D-9EC6-8DF274F17D62}"/>
                </a:ext>
              </a:extLst>
            </p:cNvPr>
            <p:cNvSpPr>
              <a:spLocks noChangeArrowheads="1"/>
            </p:cNvSpPr>
            <p:nvPr/>
          </p:nvSpPr>
          <p:spPr bwMode="auto">
            <a:xfrm>
              <a:off x="4605906" y="3876774"/>
              <a:ext cx="1733712" cy="1825800"/>
            </a:xfrm>
            <a:prstGeom prst="roundRect">
              <a:avLst>
                <a:gd name="adj" fmla="val 16667"/>
              </a:avLst>
            </a:prstGeom>
            <a:solidFill>
              <a:srgbClr val="D9D9D9"/>
            </a:solidFill>
            <a:ln w="25400" algn="ctr">
              <a:solidFill>
                <a:srgbClr val="BED7EF"/>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p>
              <a:endParaRPr lang="en-US" sz="1350"/>
            </a:p>
          </p:txBody>
        </p:sp>
        <p:pic>
          <p:nvPicPr>
            <p:cNvPr id="1088" name="Picture 64" descr="telepsych">
              <a:extLst>
                <a:ext uri="{FF2B5EF4-FFF2-40B4-BE49-F238E27FC236}">
                  <a16:creationId xmlns:a16="http://schemas.microsoft.com/office/drawing/2014/main" id="{6ED1DDAA-0266-4BF2-94CA-71E6E34142E4}"/>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038234" y="3870458"/>
              <a:ext cx="828642" cy="82864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052" name="Text Box 65">
              <a:extLst>
                <a:ext uri="{FF2B5EF4-FFF2-40B4-BE49-F238E27FC236}">
                  <a16:creationId xmlns:a16="http://schemas.microsoft.com/office/drawing/2014/main" id="{97753271-D6DE-488B-86D5-8DA2F5DD3E4D}"/>
                </a:ext>
              </a:extLst>
            </p:cNvPr>
            <p:cNvSpPr txBox="1">
              <a:spLocks noChangeArrowheads="1"/>
            </p:cNvSpPr>
            <p:nvPr/>
          </p:nvSpPr>
          <p:spPr bwMode="auto">
            <a:xfrm>
              <a:off x="4587630" y="4715018"/>
              <a:ext cx="1810033" cy="38011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p>
              <a:pPr algn="ctr" defTabSz="685800" eaLnBrk="0" fontAlgn="base" hangingPunct="0">
                <a:spcBef>
                  <a:spcPct val="0"/>
                </a:spcBef>
                <a:spcAft>
                  <a:spcPct val="0"/>
                </a:spcAft>
              </a:pPr>
              <a:r>
                <a:rPr lang="en-US" altLang="en-US" sz="1050" b="1">
                  <a:solidFill>
                    <a:srgbClr val="000000"/>
                  </a:solidFill>
                  <a:latin typeface="Calibri" panose="020F0502020204030204" pitchFamily="34" charset="0"/>
                  <a:hlinkClick r:id="" action="ppaction://noaction"/>
                </a:rPr>
                <a:t>NC Statewide Telepsychiatry </a:t>
              </a:r>
            </a:p>
            <a:p>
              <a:pPr algn="ctr" defTabSz="685800" eaLnBrk="0" fontAlgn="base" hangingPunct="0">
                <a:spcBef>
                  <a:spcPct val="0"/>
                </a:spcBef>
                <a:spcAft>
                  <a:spcPct val="0"/>
                </a:spcAft>
              </a:pPr>
              <a:r>
                <a:rPr lang="en-US" altLang="en-US" sz="1050" b="1">
                  <a:solidFill>
                    <a:srgbClr val="000000"/>
                  </a:solidFill>
                  <a:latin typeface="Calibri" panose="020F0502020204030204" pitchFamily="34" charset="0"/>
                  <a:hlinkClick r:id="" action="ppaction://noaction"/>
                </a:rPr>
                <a:t>Program</a:t>
              </a:r>
              <a:endParaRPr lang="en-US" altLang="en-US" sz="2400">
                <a:latin typeface="Arial" panose="020B0604020202020204" pitchFamily="34" charset="0"/>
              </a:endParaRPr>
            </a:p>
          </p:txBody>
        </p:sp>
        <p:sp>
          <p:nvSpPr>
            <p:cNvPr id="1054" name="Text Box 67">
              <a:extLst>
                <a:ext uri="{FF2B5EF4-FFF2-40B4-BE49-F238E27FC236}">
                  <a16:creationId xmlns:a16="http://schemas.microsoft.com/office/drawing/2014/main" id="{A3E5514D-646C-4176-8195-279057553E37}"/>
                </a:ext>
              </a:extLst>
            </p:cNvPr>
            <p:cNvSpPr txBox="1">
              <a:spLocks noChangeArrowheads="1"/>
            </p:cNvSpPr>
            <p:nvPr/>
          </p:nvSpPr>
          <p:spPr bwMode="auto">
            <a:xfrm>
              <a:off x="4603076" y="5088812"/>
              <a:ext cx="1749803" cy="76204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p>
              <a:pPr algn="ctr" defTabSz="685800" eaLnBrk="0" fontAlgn="base" hangingPunct="0">
                <a:spcBef>
                  <a:spcPct val="0"/>
                </a:spcBef>
                <a:spcAft>
                  <a:spcPct val="0"/>
                </a:spcAft>
              </a:pPr>
              <a:r>
                <a:rPr lang="en-US" altLang="en-US" sz="900">
                  <a:latin typeface="Calibri" panose="020F0502020204030204" pitchFamily="34" charset="0"/>
                </a:rPr>
                <a:t>Supports psychiatric evaluation of patients through videoconferencing  technology in emergency departments </a:t>
              </a:r>
              <a:endParaRPr lang="en-US" altLang="en-US" sz="2400">
                <a:latin typeface="Arial" panose="020B0604020202020204" pitchFamily="34" charset="0"/>
              </a:endParaRPr>
            </a:p>
          </p:txBody>
        </p:sp>
      </p:grpSp>
      <p:sp>
        <p:nvSpPr>
          <p:cNvPr id="83" name="AutoShape 52">
            <a:extLst>
              <a:ext uri="{FF2B5EF4-FFF2-40B4-BE49-F238E27FC236}">
                <a16:creationId xmlns:a16="http://schemas.microsoft.com/office/drawing/2014/main" id="{57522069-125C-4B7A-AB67-C61EAAE4DB08}"/>
              </a:ext>
            </a:extLst>
          </p:cNvPr>
          <p:cNvSpPr>
            <a:spLocks noChangeArrowheads="1"/>
          </p:cNvSpPr>
          <p:nvPr/>
        </p:nvSpPr>
        <p:spPr bwMode="auto">
          <a:xfrm>
            <a:off x="7329118" y="1903647"/>
            <a:ext cx="1731700" cy="1825799"/>
          </a:xfrm>
          <a:prstGeom prst="roundRect">
            <a:avLst>
              <a:gd name="adj" fmla="val 16667"/>
            </a:avLst>
          </a:prstGeom>
          <a:solidFill>
            <a:srgbClr val="D9D9D9"/>
          </a:solidFill>
          <a:ln w="25400" algn="ctr">
            <a:solidFill>
              <a:srgbClr val="BED7EF"/>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p>
            <a:endParaRPr lang="en-US" sz="1350"/>
          </a:p>
        </p:txBody>
      </p:sp>
      <p:sp>
        <p:nvSpPr>
          <p:cNvPr id="85" name="Text Box 54">
            <a:extLst>
              <a:ext uri="{FF2B5EF4-FFF2-40B4-BE49-F238E27FC236}">
                <a16:creationId xmlns:a16="http://schemas.microsoft.com/office/drawing/2014/main" id="{E5DE7088-EBE8-421B-B952-88877FE7A699}"/>
              </a:ext>
            </a:extLst>
          </p:cNvPr>
          <p:cNvSpPr txBox="1">
            <a:spLocks noChangeArrowheads="1"/>
          </p:cNvSpPr>
          <p:nvPr/>
        </p:nvSpPr>
        <p:spPr bwMode="auto">
          <a:xfrm>
            <a:off x="7351826" y="2708748"/>
            <a:ext cx="1720529" cy="27233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p>
            <a:pPr algn="ctr" defTabSz="685800" eaLnBrk="0" fontAlgn="base" hangingPunct="0">
              <a:spcBef>
                <a:spcPct val="0"/>
              </a:spcBef>
              <a:spcAft>
                <a:spcPct val="0"/>
              </a:spcAft>
            </a:pPr>
            <a:r>
              <a:rPr lang="en-US" altLang="en-US" sz="1050" b="1" u="sng">
                <a:solidFill>
                  <a:srgbClr val="6A93A7"/>
                </a:solidFill>
                <a:latin typeface="Calibri" panose="020F0502020204030204" pitchFamily="34" charset="0"/>
              </a:rPr>
              <a:t>Rural Health Information Technology Program</a:t>
            </a:r>
            <a:endParaRPr lang="en-US" altLang="en-US" sz="2400" u="sng">
              <a:solidFill>
                <a:srgbClr val="6A93A7"/>
              </a:solidFill>
              <a:latin typeface="Arial" panose="020B0604020202020204" pitchFamily="34" charset="0"/>
            </a:endParaRPr>
          </a:p>
        </p:txBody>
      </p:sp>
      <p:sp>
        <p:nvSpPr>
          <p:cNvPr id="86" name="Text Box 66">
            <a:extLst>
              <a:ext uri="{FF2B5EF4-FFF2-40B4-BE49-F238E27FC236}">
                <a16:creationId xmlns:a16="http://schemas.microsoft.com/office/drawing/2014/main" id="{A0274C18-FE78-4F35-91D2-068BEB901CEC}"/>
              </a:ext>
            </a:extLst>
          </p:cNvPr>
          <p:cNvSpPr txBox="1">
            <a:spLocks noChangeArrowheads="1"/>
          </p:cNvSpPr>
          <p:nvPr/>
        </p:nvSpPr>
        <p:spPr bwMode="auto">
          <a:xfrm>
            <a:off x="7320107" y="3030217"/>
            <a:ext cx="1751813" cy="62691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p>
            <a:pPr lvl="0" algn="ctr" eaLnBrk="0" fontAlgn="base" hangingPunct="0">
              <a:spcBef>
                <a:spcPct val="0"/>
              </a:spcBef>
              <a:spcAft>
                <a:spcPct val="0"/>
              </a:spcAft>
            </a:pPr>
            <a:r>
              <a:rPr lang="en-US" sz="900">
                <a:latin typeface="Calibri" panose="020F0502020204030204" pitchFamily="34" charset="0"/>
              </a:rPr>
              <a:t>Provides technical assistance to improve the use of Electronic Health Record (EHR) Systems and the use of health information exchange</a:t>
            </a:r>
            <a:endParaRPr lang="en-US" altLang="en-US" sz="900">
              <a:latin typeface="Calibri" panose="020F0502020204030204" pitchFamily="34" charset="0"/>
            </a:endParaRPr>
          </a:p>
        </p:txBody>
      </p:sp>
      <p:pic>
        <p:nvPicPr>
          <p:cNvPr id="72" name="Picture 71">
            <a:extLst>
              <a:ext uri="{FF2B5EF4-FFF2-40B4-BE49-F238E27FC236}">
                <a16:creationId xmlns:a16="http://schemas.microsoft.com/office/drawing/2014/main" id="{4B38D676-EF3D-440B-B2E9-2E60D417763C}"/>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767754" y="1883525"/>
            <a:ext cx="896636" cy="896636"/>
          </a:xfrm>
          <a:prstGeom prst="rect">
            <a:avLst/>
          </a:prstGeom>
        </p:spPr>
      </p:pic>
      <p:pic>
        <p:nvPicPr>
          <p:cNvPr id="74" name="Picture 73">
            <a:extLst>
              <a:ext uri="{FF2B5EF4-FFF2-40B4-BE49-F238E27FC236}">
                <a16:creationId xmlns:a16="http://schemas.microsoft.com/office/drawing/2014/main" id="{A5F4A02D-21B7-4A9A-891B-36AB5F9AE619}"/>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742831" y="1872991"/>
            <a:ext cx="896636" cy="896636"/>
          </a:xfrm>
          <a:prstGeom prst="rect">
            <a:avLst/>
          </a:prstGeom>
        </p:spPr>
      </p:pic>
      <p:sp>
        <p:nvSpPr>
          <p:cNvPr id="40" name="Text Box 50">
            <a:extLst>
              <a:ext uri="{FF2B5EF4-FFF2-40B4-BE49-F238E27FC236}">
                <a16:creationId xmlns:a16="http://schemas.microsoft.com/office/drawing/2014/main" id="{E592DC27-4B3B-4708-BABA-9320D6502B74}"/>
              </a:ext>
            </a:extLst>
          </p:cNvPr>
          <p:cNvSpPr txBox="1">
            <a:spLocks noChangeArrowheads="1"/>
          </p:cNvSpPr>
          <p:nvPr/>
        </p:nvSpPr>
        <p:spPr bwMode="auto">
          <a:xfrm>
            <a:off x="5518177" y="2793032"/>
            <a:ext cx="1715610" cy="39309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p>
            <a:pPr algn="ctr" defTabSz="685800" eaLnBrk="0" fontAlgn="base" hangingPunct="0">
              <a:spcBef>
                <a:spcPct val="0"/>
              </a:spcBef>
              <a:spcAft>
                <a:spcPct val="0"/>
              </a:spcAft>
            </a:pPr>
            <a:r>
              <a:rPr lang="en-US" altLang="en-US" sz="1050" b="1" u="sng">
                <a:solidFill>
                  <a:srgbClr val="288DC2"/>
                </a:solidFill>
                <a:latin typeface="Calibri"/>
                <a:cs typeface="Calibri"/>
              </a:rPr>
              <a:t>NC Farmworker Health Program</a:t>
            </a:r>
            <a:endParaRPr lang="en-US" altLang="en-US" sz="2400" u="sng">
              <a:solidFill>
                <a:srgbClr val="288DC2"/>
              </a:solidFill>
              <a:latin typeface="Arial" panose="020B0604020202020204" pitchFamily="34" charset="0"/>
              <a:cs typeface="Arial"/>
            </a:endParaRPr>
          </a:p>
        </p:txBody>
      </p:sp>
      <p:grpSp>
        <p:nvGrpSpPr>
          <p:cNvPr id="7" name="Group 6">
            <a:extLst>
              <a:ext uri="{FF2B5EF4-FFF2-40B4-BE49-F238E27FC236}">
                <a16:creationId xmlns:a16="http://schemas.microsoft.com/office/drawing/2014/main" id="{424078F4-B941-4A0D-BE11-FC028F50423A}"/>
              </a:ext>
            </a:extLst>
          </p:cNvPr>
          <p:cNvGrpSpPr/>
          <p:nvPr/>
        </p:nvGrpSpPr>
        <p:grpSpPr>
          <a:xfrm>
            <a:off x="5510833" y="3957567"/>
            <a:ext cx="1761338" cy="1825799"/>
            <a:chOff x="6429771" y="3883825"/>
            <a:chExt cx="1761338" cy="1825799"/>
          </a:xfrm>
        </p:grpSpPr>
        <p:sp>
          <p:nvSpPr>
            <p:cNvPr id="44" name="AutoShape 52">
              <a:extLst>
                <a:ext uri="{FF2B5EF4-FFF2-40B4-BE49-F238E27FC236}">
                  <a16:creationId xmlns:a16="http://schemas.microsoft.com/office/drawing/2014/main" id="{347E999B-A53D-40C6-94F5-5FA4D41EFE19}"/>
                </a:ext>
              </a:extLst>
            </p:cNvPr>
            <p:cNvSpPr>
              <a:spLocks noChangeArrowheads="1"/>
            </p:cNvSpPr>
            <p:nvPr/>
          </p:nvSpPr>
          <p:spPr bwMode="auto">
            <a:xfrm>
              <a:off x="6436349" y="3883825"/>
              <a:ext cx="1731700" cy="1825799"/>
            </a:xfrm>
            <a:prstGeom prst="roundRect">
              <a:avLst>
                <a:gd name="adj" fmla="val 16667"/>
              </a:avLst>
            </a:prstGeom>
            <a:solidFill>
              <a:srgbClr val="D9D9D9"/>
            </a:solidFill>
            <a:ln w="25400" algn="ctr">
              <a:solidFill>
                <a:srgbClr val="BED7EF"/>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p>
              <a:endParaRPr lang="en-US" sz="1350"/>
            </a:p>
          </p:txBody>
        </p:sp>
        <p:pic>
          <p:nvPicPr>
            <p:cNvPr id="45" name="Picture 53" descr="Integrated health">
              <a:extLst>
                <a:ext uri="{FF2B5EF4-FFF2-40B4-BE49-F238E27FC236}">
                  <a16:creationId xmlns:a16="http://schemas.microsoft.com/office/drawing/2014/main" id="{7F28EC35-ABDA-4411-8051-AB6AE0ECF04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866968" y="3918647"/>
              <a:ext cx="893003" cy="89099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46" name="Text Box 54">
              <a:extLst>
                <a:ext uri="{FF2B5EF4-FFF2-40B4-BE49-F238E27FC236}">
                  <a16:creationId xmlns:a16="http://schemas.microsoft.com/office/drawing/2014/main" id="{7B607B36-B9F7-4F7B-89C7-5453B8DF693E}"/>
                </a:ext>
              </a:extLst>
            </p:cNvPr>
            <p:cNvSpPr txBox="1">
              <a:spLocks noChangeArrowheads="1"/>
            </p:cNvSpPr>
            <p:nvPr/>
          </p:nvSpPr>
          <p:spPr bwMode="auto">
            <a:xfrm>
              <a:off x="6459057" y="4836181"/>
              <a:ext cx="1720529" cy="27233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p>
              <a:pPr algn="ctr" defTabSz="685800" eaLnBrk="0" fontAlgn="base" hangingPunct="0">
                <a:spcBef>
                  <a:spcPct val="0"/>
                </a:spcBef>
                <a:spcAft>
                  <a:spcPct val="0"/>
                </a:spcAft>
              </a:pPr>
              <a:r>
                <a:rPr lang="en-US" altLang="en-US" sz="1050" b="1">
                  <a:solidFill>
                    <a:srgbClr val="000000"/>
                  </a:solidFill>
                  <a:latin typeface="Calibri" panose="020F0502020204030204" pitchFamily="34" charset="0"/>
                  <a:hlinkClick r:id="rId18"/>
                </a:rPr>
                <a:t>NC Analytics &amp; Innovations</a:t>
              </a:r>
              <a:endParaRPr lang="en-US" altLang="en-US" sz="2400">
                <a:latin typeface="Arial" panose="020B0604020202020204" pitchFamily="34" charset="0"/>
              </a:endParaRPr>
            </a:p>
          </p:txBody>
        </p:sp>
        <p:sp>
          <p:nvSpPr>
            <p:cNvPr id="47" name="Text Box 66">
              <a:extLst>
                <a:ext uri="{FF2B5EF4-FFF2-40B4-BE49-F238E27FC236}">
                  <a16:creationId xmlns:a16="http://schemas.microsoft.com/office/drawing/2014/main" id="{902E43D4-6E98-4BC3-ACF0-E6479448BD21}"/>
                </a:ext>
              </a:extLst>
            </p:cNvPr>
            <p:cNvSpPr txBox="1">
              <a:spLocks noChangeArrowheads="1"/>
            </p:cNvSpPr>
            <p:nvPr/>
          </p:nvSpPr>
          <p:spPr bwMode="auto">
            <a:xfrm>
              <a:off x="6429771" y="5148224"/>
              <a:ext cx="1761338" cy="52410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p>
              <a:pPr algn="ctr" defTabSz="685800" eaLnBrk="0" fontAlgn="base" hangingPunct="0">
                <a:spcBef>
                  <a:spcPct val="0"/>
                </a:spcBef>
                <a:spcAft>
                  <a:spcPct val="0"/>
                </a:spcAft>
              </a:pPr>
              <a:r>
                <a:rPr lang="en-US" altLang="en-US" sz="900">
                  <a:solidFill>
                    <a:srgbClr val="000000"/>
                  </a:solidFill>
                  <a:latin typeface="Calibri" panose="020F0502020204030204" pitchFamily="34" charset="0"/>
                </a:rPr>
                <a:t>Support data analytics, shortage designations, and pioneering </a:t>
              </a:r>
            </a:p>
            <a:p>
              <a:pPr algn="ctr" defTabSz="685800" eaLnBrk="0" fontAlgn="base" hangingPunct="0">
                <a:spcBef>
                  <a:spcPct val="0"/>
                </a:spcBef>
                <a:spcAft>
                  <a:spcPct val="0"/>
                </a:spcAft>
              </a:pPr>
              <a:r>
                <a:rPr lang="en-US" altLang="en-US" sz="900">
                  <a:solidFill>
                    <a:srgbClr val="000000"/>
                  </a:solidFill>
                  <a:latin typeface="Calibri" panose="020F0502020204030204" pitchFamily="34" charset="0"/>
                </a:rPr>
                <a:t>efforts to improve health</a:t>
              </a:r>
            </a:p>
          </p:txBody>
        </p:sp>
      </p:grpSp>
      <p:grpSp>
        <p:nvGrpSpPr>
          <p:cNvPr id="3" name="Group 2">
            <a:extLst>
              <a:ext uri="{FF2B5EF4-FFF2-40B4-BE49-F238E27FC236}">
                <a16:creationId xmlns:a16="http://schemas.microsoft.com/office/drawing/2014/main" id="{B5F6A91F-96DE-495A-91E8-0C8DCDD58DDD}"/>
              </a:ext>
            </a:extLst>
          </p:cNvPr>
          <p:cNvGrpSpPr/>
          <p:nvPr/>
        </p:nvGrpSpPr>
        <p:grpSpPr>
          <a:xfrm>
            <a:off x="7324990" y="3955043"/>
            <a:ext cx="1747365" cy="2075873"/>
            <a:chOff x="7324990" y="3892646"/>
            <a:chExt cx="1747365" cy="2075873"/>
          </a:xfrm>
        </p:grpSpPr>
        <p:sp>
          <p:nvSpPr>
            <p:cNvPr id="48" name="AutoShape 52">
              <a:extLst>
                <a:ext uri="{FF2B5EF4-FFF2-40B4-BE49-F238E27FC236}">
                  <a16:creationId xmlns:a16="http://schemas.microsoft.com/office/drawing/2014/main" id="{023E67CF-C486-430F-A973-A77638DA04EA}"/>
                </a:ext>
              </a:extLst>
            </p:cNvPr>
            <p:cNvSpPr>
              <a:spLocks noChangeArrowheads="1"/>
            </p:cNvSpPr>
            <p:nvPr/>
          </p:nvSpPr>
          <p:spPr bwMode="auto">
            <a:xfrm>
              <a:off x="7329117" y="3892646"/>
              <a:ext cx="1731700" cy="1825799"/>
            </a:xfrm>
            <a:prstGeom prst="roundRect">
              <a:avLst>
                <a:gd name="adj" fmla="val 16667"/>
              </a:avLst>
            </a:prstGeom>
            <a:solidFill>
              <a:srgbClr val="D9D9D9"/>
            </a:solidFill>
            <a:ln w="25400" algn="ctr">
              <a:solidFill>
                <a:srgbClr val="BED7EF"/>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a:p>
          </p:txBody>
        </p:sp>
        <p:sp>
          <p:nvSpPr>
            <p:cNvPr id="49" name="Text Box 54">
              <a:extLst>
                <a:ext uri="{FF2B5EF4-FFF2-40B4-BE49-F238E27FC236}">
                  <a16:creationId xmlns:a16="http://schemas.microsoft.com/office/drawing/2014/main" id="{16777035-DB2E-45B3-BF8E-58B2E0DBE6B8}"/>
                </a:ext>
              </a:extLst>
            </p:cNvPr>
            <p:cNvSpPr txBox="1">
              <a:spLocks noChangeArrowheads="1"/>
            </p:cNvSpPr>
            <p:nvPr/>
          </p:nvSpPr>
          <p:spPr bwMode="auto">
            <a:xfrm>
              <a:off x="7351824" y="4805208"/>
              <a:ext cx="1720531" cy="28699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spcBef>
                  <a:spcPct val="0"/>
                </a:spcBef>
                <a:spcAft>
                  <a:spcPct val="0"/>
                </a:spcAft>
              </a:pPr>
              <a:r>
                <a:rPr lang="en-US" altLang="en-US" sz="1050" b="1" u="sng" dirty="0">
                  <a:solidFill>
                    <a:srgbClr val="6A93A7"/>
                  </a:solidFill>
                  <a:latin typeface="Calibri"/>
                  <a:cs typeface="Calibri"/>
                </a:rPr>
                <a:t>Community Health Worker Program</a:t>
              </a:r>
              <a:endParaRPr lang="en-US" dirty="0"/>
            </a:p>
          </p:txBody>
        </p:sp>
        <p:sp>
          <p:nvSpPr>
            <p:cNvPr id="50" name="Text Box 66">
              <a:extLst>
                <a:ext uri="{FF2B5EF4-FFF2-40B4-BE49-F238E27FC236}">
                  <a16:creationId xmlns:a16="http://schemas.microsoft.com/office/drawing/2014/main" id="{4E39D430-E648-41D2-999F-039C71744854}"/>
                </a:ext>
              </a:extLst>
            </p:cNvPr>
            <p:cNvSpPr txBox="1">
              <a:spLocks noChangeArrowheads="1"/>
            </p:cNvSpPr>
            <p:nvPr/>
          </p:nvSpPr>
          <p:spPr bwMode="auto">
            <a:xfrm>
              <a:off x="7324990" y="5175524"/>
              <a:ext cx="1746929" cy="79299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0"/>
                </a:spcBef>
                <a:spcAft>
                  <a:spcPct val="0"/>
                </a:spcAft>
              </a:pPr>
              <a:r>
                <a:rPr lang="en-US" sz="900">
                  <a:latin typeface="Calibri"/>
                  <a:ea typeface="+mn-lt"/>
                  <a:cs typeface="+mn-lt"/>
                </a:rPr>
                <a:t>Support North Carolinians  by connecting them to  medical and social support resources. </a:t>
              </a:r>
              <a:endParaRPr lang="en-US" sz="900"/>
            </a:p>
          </p:txBody>
        </p:sp>
        <p:pic>
          <p:nvPicPr>
            <p:cNvPr id="51" name="Picture 50">
              <a:extLst>
                <a:ext uri="{FF2B5EF4-FFF2-40B4-BE49-F238E27FC236}">
                  <a16:creationId xmlns:a16="http://schemas.microsoft.com/office/drawing/2014/main" id="{F7B4280A-60F3-4FD3-995E-0E04DB28C059}"/>
                </a:ext>
              </a:extLst>
            </p:cNvPr>
            <p:cNvPicPr>
              <a:picLocks noChangeAspect="1"/>
            </p:cNvPicPr>
            <p:nvPr/>
          </p:nvPicPr>
          <p:blipFill>
            <a:blip r:embed="rId19"/>
            <a:stretch>
              <a:fillRect/>
            </a:stretch>
          </p:blipFill>
          <p:spPr>
            <a:xfrm>
              <a:off x="7793915" y="3910801"/>
              <a:ext cx="800400" cy="827130"/>
            </a:xfrm>
            <a:prstGeom prst="rect">
              <a:avLst/>
            </a:prstGeom>
          </p:spPr>
        </p:pic>
      </p:grpSp>
    </p:spTree>
    <p:extLst>
      <p:ext uri="{BB962C8B-B14F-4D97-AF65-F5344CB8AC3E}">
        <p14:creationId xmlns:p14="http://schemas.microsoft.com/office/powerpoint/2010/main" val="1162736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8B7A8-E5ED-4C66-8159-732F4946E3B7}"/>
              </a:ext>
            </a:extLst>
          </p:cNvPr>
          <p:cNvSpPr>
            <a:spLocks noGrp="1"/>
          </p:cNvSpPr>
          <p:nvPr>
            <p:ph type="title"/>
          </p:nvPr>
        </p:nvSpPr>
        <p:spPr>
          <a:xfrm>
            <a:off x="4610880" y="409861"/>
            <a:ext cx="4497420" cy="6446446"/>
          </a:xfrm>
          <a:noFill/>
          <a:ln>
            <a:noFill/>
          </a:ln>
        </p:spPr>
        <p:txBody>
          <a:bodyPr vert="horz" wrap="square" lIns="91440" tIns="45720" rIns="91440" bIns="45720" rtlCol="0" anchor="t">
            <a:normAutofit fontScale="90000"/>
          </a:bodyPr>
          <a:lstStyle/>
          <a:p>
            <a:pPr defTabSz="914400"/>
            <a:r>
              <a:rPr lang="en-US" sz="1800" kern="1200" dirty="0">
                <a:solidFill>
                  <a:schemeClr val="tx1"/>
                </a:solidFill>
                <a:latin typeface="Arial"/>
                <a:ea typeface="+mj-ea"/>
                <a:cs typeface="Arial"/>
              </a:rPr>
              <a:t>Collaboration</a:t>
            </a:r>
            <a:r>
              <a:rPr lang="en-US" sz="1800" dirty="0">
                <a:solidFill>
                  <a:schemeClr val="tx1"/>
                </a:solidFill>
                <a:latin typeface="Arial"/>
                <a:ea typeface="+mj-ea"/>
                <a:cs typeface="Arial"/>
              </a:rPr>
              <a:t> and Community Engagement</a:t>
            </a:r>
            <a:br>
              <a:rPr lang="en-US" sz="1800" kern="1200" dirty="0">
                <a:latin typeface="Arial"/>
                <a:ea typeface="+mj-ea"/>
                <a:cs typeface="+mj-cs"/>
              </a:rPr>
            </a:br>
            <a:r>
              <a:rPr lang="en-US" sz="1800" kern="1200" dirty="0">
                <a:solidFill>
                  <a:schemeClr val="tx1"/>
                </a:solidFill>
                <a:latin typeface="Arial"/>
                <a:ea typeface="+mj-ea"/>
                <a:cs typeface="Arial"/>
              </a:rPr>
              <a:t>				</a:t>
            </a:r>
            <a:br>
              <a:rPr lang="en-US" sz="1800" dirty="0">
                <a:solidFill>
                  <a:schemeClr val="tx1"/>
                </a:solidFill>
                <a:latin typeface="Arial"/>
                <a:ea typeface="+mj-ea"/>
                <a:cs typeface="Arial"/>
              </a:rPr>
            </a:br>
            <a:r>
              <a:rPr lang="en-US" sz="1800" kern="1200" dirty="0">
                <a:solidFill>
                  <a:schemeClr val="tx1"/>
                </a:solidFill>
                <a:latin typeface="Arial"/>
                <a:ea typeface="+mj-ea"/>
                <a:cs typeface="Arial"/>
              </a:rPr>
              <a:t>20 Points</a:t>
            </a:r>
            <a:br>
              <a:rPr lang="en-US" sz="1800" kern="1200" dirty="0">
                <a:solidFill>
                  <a:schemeClr val="tx1"/>
                </a:solidFill>
                <a:latin typeface="Arial"/>
                <a:ea typeface="+mj-ea"/>
                <a:cs typeface="Arial"/>
              </a:rPr>
            </a:br>
            <a:br>
              <a:rPr lang="en-US" sz="1800" dirty="0">
                <a:latin typeface="Arial"/>
                <a:ea typeface="+mj-ea"/>
                <a:cs typeface="Arial"/>
              </a:rPr>
            </a:br>
            <a:r>
              <a:rPr lang="en-US" sz="1800" b="0" dirty="0">
                <a:solidFill>
                  <a:schemeClr val="tx1"/>
                </a:solidFill>
                <a:latin typeface="Arial"/>
                <a:ea typeface="+mj-ea"/>
                <a:cs typeface="Arial"/>
              </a:rPr>
              <a:t>Describe how the organization currently collaborates with community hospitals or other safety net organizations and provide a specific example</a:t>
            </a:r>
            <a:br>
              <a:rPr lang="en-US" sz="1800" b="0" dirty="0">
                <a:solidFill>
                  <a:schemeClr val="tx1"/>
                </a:solidFill>
                <a:latin typeface="Arial"/>
                <a:ea typeface="+mj-ea"/>
                <a:cs typeface="Arial"/>
              </a:rPr>
            </a:br>
            <a:br>
              <a:rPr lang="en-US" sz="1800" b="0" kern="1200" dirty="0">
                <a:solidFill>
                  <a:schemeClr val="tx1"/>
                </a:solidFill>
                <a:latin typeface="Arial"/>
                <a:ea typeface="+mj-ea"/>
                <a:cs typeface="Arial"/>
              </a:rPr>
            </a:br>
            <a:r>
              <a:rPr lang="en-US" sz="1800" b="0" dirty="0">
                <a:solidFill>
                  <a:schemeClr val="tx1"/>
                </a:solidFill>
                <a:latin typeface="Arial"/>
                <a:ea typeface="+mj-ea"/>
                <a:cs typeface="Arial"/>
              </a:rPr>
              <a:t>Describe plans to develop future partnerships to address community health needs</a:t>
            </a:r>
            <a:br>
              <a:rPr lang="en-US" sz="1800" dirty="0">
                <a:solidFill>
                  <a:schemeClr val="tx1"/>
                </a:solidFill>
                <a:latin typeface="Arial"/>
                <a:ea typeface="+mj-ea"/>
                <a:cs typeface="+mj-cs"/>
              </a:rPr>
            </a:br>
            <a:br>
              <a:rPr lang="en-US" sz="1800" dirty="0">
                <a:solidFill>
                  <a:schemeClr val="tx1"/>
                </a:solidFill>
                <a:latin typeface="Arial"/>
                <a:ea typeface="+mj-ea"/>
                <a:cs typeface="+mj-cs"/>
              </a:rPr>
            </a:br>
            <a:r>
              <a:rPr lang="en-US" sz="1800" b="0" dirty="0">
                <a:solidFill>
                  <a:schemeClr val="tx1"/>
                </a:solidFill>
                <a:latin typeface="Arial"/>
                <a:ea typeface="+mj-ea"/>
                <a:cs typeface="Arial"/>
              </a:rPr>
              <a:t>Describe the organization's activities and/or plans to address health equity by creating an environment that is welcoming, respectful, inclusive, and is patient-centered to improve health</a:t>
            </a:r>
            <a:br>
              <a:rPr lang="en-US" sz="1800" b="0" dirty="0">
                <a:solidFill>
                  <a:schemeClr val="tx1"/>
                </a:solidFill>
                <a:latin typeface="Arial"/>
                <a:ea typeface="+mj-ea"/>
                <a:cs typeface="Arial"/>
              </a:rPr>
            </a:br>
            <a:br>
              <a:rPr lang="en-US" sz="1800" b="0" dirty="0">
                <a:solidFill>
                  <a:schemeClr val="tx1"/>
                </a:solidFill>
                <a:latin typeface="Arial"/>
                <a:ea typeface="+mj-ea"/>
                <a:cs typeface="Arial"/>
              </a:rPr>
            </a:br>
            <a:r>
              <a:rPr lang="en-US" sz="1800" b="0" dirty="0">
                <a:solidFill>
                  <a:schemeClr val="tx1"/>
                </a:solidFill>
                <a:latin typeface="Arial"/>
                <a:ea typeface="+mj-ea"/>
                <a:cs typeface="Arial"/>
              </a:rPr>
              <a:t>In the </a:t>
            </a:r>
            <a:r>
              <a:rPr lang="en-US" sz="1800" b="0" i="1" dirty="0">
                <a:solidFill>
                  <a:schemeClr val="tx1"/>
                </a:solidFill>
                <a:latin typeface="Arial"/>
                <a:ea typeface="+mj-ea"/>
                <a:cs typeface="Arial"/>
              </a:rPr>
              <a:t>Patients by Race and Ethnicity Table</a:t>
            </a:r>
            <a:r>
              <a:rPr lang="en-US" sz="1800" b="0" dirty="0">
                <a:solidFill>
                  <a:schemeClr val="tx1"/>
                </a:solidFill>
                <a:latin typeface="Arial"/>
                <a:ea typeface="+mj-ea"/>
                <a:cs typeface="Arial"/>
              </a:rPr>
              <a:t>, is the number of unduplicated patients served reflective of the community? If the current patient population is not reflective of the community, does the proposal describe plans to increase services to underserved populations?</a:t>
            </a:r>
          </a:p>
        </p:txBody>
      </p:sp>
      <p:sp>
        <p:nvSpPr>
          <p:cNvPr id="7" name="Rectangle 6">
            <a:extLst>
              <a:ext uri="{FF2B5EF4-FFF2-40B4-BE49-F238E27FC236}">
                <a16:creationId xmlns:a16="http://schemas.microsoft.com/office/drawing/2014/main" id="{65119085-2BA2-45AA-B174-25A8D3B545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78992" cy="6858000"/>
          </a:xfrm>
          <a:prstGeom prst="rect">
            <a:avLst/>
          </a:prstGeom>
          <a:solidFill>
            <a:srgbClr val="404040">
              <a:alpha val="90000"/>
            </a:srgb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9" name="Rectangle 8">
            <a:extLst>
              <a:ext uri="{FF2B5EF4-FFF2-40B4-BE49-F238E27FC236}">
                <a16:creationId xmlns:a16="http://schemas.microsoft.com/office/drawing/2014/main" id="{C5C95B05-B973-4CF6-96C3-DDF1E9253A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8992" y="0"/>
            <a:ext cx="3490332" cy="685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13563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18C6B-04BA-4488-8A3F-5B9DD1A52486}"/>
              </a:ext>
            </a:extLst>
          </p:cNvPr>
          <p:cNvSpPr>
            <a:spLocks noGrp="1"/>
          </p:cNvSpPr>
          <p:nvPr>
            <p:ph type="title"/>
          </p:nvPr>
        </p:nvSpPr>
        <p:spPr>
          <a:xfrm>
            <a:off x="4610016" y="568117"/>
            <a:ext cx="4442556" cy="5760142"/>
          </a:xfrm>
          <a:noFill/>
          <a:ln>
            <a:noFill/>
          </a:ln>
        </p:spPr>
        <p:txBody>
          <a:bodyPr vert="horz" wrap="square" lIns="91440" tIns="45720" rIns="91440" bIns="45720" rtlCol="0" anchor="t">
            <a:normAutofit/>
          </a:bodyPr>
          <a:lstStyle/>
          <a:p>
            <a:pPr defTabSz="914400"/>
            <a:r>
              <a:rPr lang="en-US" sz="2000" dirty="0">
                <a:solidFill>
                  <a:schemeClr val="tx1"/>
                </a:solidFill>
                <a:latin typeface="Arial"/>
                <a:ea typeface="+mj-ea"/>
                <a:cs typeface="Arial"/>
              </a:rPr>
              <a:t>Project Evaluation and Return </a:t>
            </a:r>
            <a:r>
              <a:rPr lang="en-US" sz="2000" kern="1200" dirty="0">
                <a:solidFill>
                  <a:schemeClr val="tx1"/>
                </a:solidFill>
                <a:latin typeface="Arial"/>
                <a:ea typeface="+mj-ea"/>
                <a:cs typeface="Arial"/>
              </a:rPr>
              <a:t>on Investment</a:t>
            </a:r>
            <a:br>
              <a:rPr lang="en-US" sz="2000" kern="1200" dirty="0">
                <a:latin typeface="Arial"/>
                <a:ea typeface="+mj-ea"/>
                <a:cs typeface="+mj-cs"/>
              </a:rPr>
            </a:br>
            <a:r>
              <a:rPr lang="en-US" sz="2000" kern="1200" dirty="0">
                <a:solidFill>
                  <a:schemeClr val="tx1"/>
                </a:solidFill>
                <a:latin typeface="Arial"/>
                <a:ea typeface="+mj-ea"/>
                <a:cs typeface="Arial"/>
              </a:rPr>
              <a:t>								</a:t>
            </a:r>
            <a:br>
              <a:rPr lang="en-US" sz="2000" dirty="0">
                <a:latin typeface="Arial"/>
                <a:ea typeface="+mj-ea"/>
                <a:cs typeface="+mj-cs"/>
              </a:rPr>
            </a:br>
            <a:r>
              <a:rPr lang="en-US" sz="2000" dirty="0">
                <a:solidFill>
                  <a:schemeClr val="tx1"/>
                </a:solidFill>
                <a:latin typeface="Arial"/>
                <a:ea typeface="+mj-ea"/>
                <a:cs typeface="Arial"/>
              </a:rPr>
              <a:t>20 Points</a:t>
            </a:r>
            <a:br>
              <a:rPr lang="en-US" sz="2700" kern="1200" dirty="0">
                <a:latin typeface="Arial"/>
                <a:ea typeface="+mj-ea"/>
                <a:cs typeface="+mj-cs"/>
              </a:rPr>
            </a:br>
            <a:br>
              <a:rPr lang="en-US" sz="1400" kern="1200" dirty="0">
                <a:latin typeface="Arial"/>
                <a:ea typeface="+mj-ea"/>
                <a:cs typeface="+mj-cs"/>
              </a:rPr>
            </a:br>
            <a:br>
              <a:rPr lang="en-US" sz="1900" b="0" kern="1200" dirty="0">
                <a:highlight>
                  <a:srgbClr val="FFFF00"/>
                </a:highlight>
                <a:latin typeface="+mj-lt"/>
                <a:ea typeface="+mj-ea"/>
                <a:cs typeface="+mj-cs"/>
              </a:rPr>
            </a:br>
            <a:r>
              <a:rPr lang="en-US" sz="1900" b="0" dirty="0">
                <a:solidFill>
                  <a:schemeClr val="tx1"/>
                </a:solidFill>
                <a:latin typeface="Arial"/>
                <a:ea typeface="+mj-ea"/>
                <a:cs typeface="Arial"/>
              </a:rPr>
              <a:t>Include the organization's overall budget and explain why the project is a good use of State funds</a:t>
            </a:r>
            <a:br>
              <a:rPr lang="en-US" sz="1900" b="0" dirty="0">
                <a:latin typeface="Arial"/>
                <a:ea typeface="+mj-ea"/>
                <a:cs typeface="Arial"/>
              </a:rPr>
            </a:br>
            <a:br>
              <a:rPr lang="en-US" sz="1900" b="0" dirty="0">
                <a:latin typeface="Arial"/>
                <a:ea typeface="+mj-ea"/>
                <a:cs typeface="Arial"/>
              </a:rPr>
            </a:br>
            <a:r>
              <a:rPr lang="en-US" sz="1900" b="0" dirty="0">
                <a:solidFill>
                  <a:schemeClr val="tx1"/>
                </a:solidFill>
                <a:latin typeface="Arial"/>
                <a:ea typeface="+mj-ea"/>
                <a:cs typeface="Arial"/>
              </a:rPr>
              <a:t>Include all required Program Performance Measure (PM) data</a:t>
            </a:r>
            <a:br>
              <a:rPr lang="en-US" sz="1900" b="0" dirty="0">
                <a:latin typeface="Arial"/>
                <a:ea typeface="+mj-ea"/>
                <a:cs typeface="Arial"/>
              </a:rPr>
            </a:br>
            <a:br>
              <a:rPr lang="en-US" sz="1900" b="0" dirty="0">
                <a:latin typeface="Arial"/>
                <a:ea typeface="+mj-ea"/>
                <a:cs typeface="Arial"/>
              </a:rPr>
            </a:br>
            <a:r>
              <a:rPr lang="en-US" sz="1900" b="0" dirty="0">
                <a:solidFill>
                  <a:schemeClr val="tx1"/>
                </a:solidFill>
                <a:latin typeface="Arial"/>
                <a:ea typeface="+mj-ea"/>
                <a:cs typeface="Arial"/>
              </a:rPr>
              <a:t>Describe how the organization will use the mandatory PMs to improve patient health outcomes and identify potential factors that could negatively affect the PM targets and describe how these factors might be mitigated</a:t>
            </a:r>
            <a:endParaRPr lang="en-US" sz="1900" b="0" kern="1200" dirty="0">
              <a:solidFill>
                <a:schemeClr val="tx1"/>
              </a:solidFill>
              <a:latin typeface="Arial"/>
              <a:ea typeface="+mj-ea"/>
              <a:cs typeface="Arial"/>
            </a:endParaRPr>
          </a:p>
        </p:txBody>
      </p:sp>
      <p:sp>
        <p:nvSpPr>
          <p:cNvPr id="7" name="Rectangle 6">
            <a:extLst>
              <a:ext uri="{FF2B5EF4-FFF2-40B4-BE49-F238E27FC236}">
                <a16:creationId xmlns:a16="http://schemas.microsoft.com/office/drawing/2014/main" id="{65119085-2BA2-45AA-B174-25A8D3B545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78992" cy="6858000"/>
          </a:xfrm>
          <a:prstGeom prst="rect">
            <a:avLst/>
          </a:prstGeom>
          <a:solidFill>
            <a:srgbClr val="404040">
              <a:alpha val="90000"/>
            </a:srgb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9" name="Rectangle 8">
            <a:extLst>
              <a:ext uri="{FF2B5EF4-FFF2-40B4-BE49-F238E27FC236}">
                <a16:creationId xmlns:a16="http://schemas.microsoft.com/office/drawing/2014/main" id="{C5C95B05-B973-4CF6-96C3-DDF1E9253A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8992" y="0"/>
            <a:ext cx="3490332" cy="685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75370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B9D7E975-9161-4F2D-AC53-69E1912F6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Graphic 23" descr="Laptop Secure">
            <a:extLst>
              <a:ext uri="{FF2B5EF4-FFF2-40B4-BE49-F238E27FC236}">
                <a16:creationId xmlns:a16="http://schemas.microsoft.com/office/drawing/2014/main" id="{711E26FD-94DE-4DD3-B747-F1D2C7AE990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66256" y="1914983"/>
            <a:ext cx="3024466" cy="3024466"/>
          </a:xfrm>
          <a:prstGeom prst="rect">
            <a:avLst/>
          </a:prstGeom>
        </p:spPr>
      </p:pic>
      <p:sp>
        <p:nvSpPr>
          <p:cNvPr id="45" name="Right Triangle 44">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463E6235-1649-4B47-9862-4026FC473B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23741" y="623275"/>
            <a:ext cx="4936378"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45BA86D-BE9F-4CDA-AD7B-304E1CEED0EB}"/>
              </a:ext>
            </a:extLst>
          </p:cNvPr>
          <p:cNvSpPr>
            <a:spLocks noGrp="1"/>
          </p:cNvSpPr>
          <p:nvPr>
            <p:ph type="title"/>
          </p:nvPr>
        </p:nvSpPr>
        <p:spPr>
          <a:xfrm>
            <a:off x="4087656" y="1056640"/>
            <a:ext cx="4349961" cy="3494398"/>
          </a:xfrm>
        </p:spPr>
        <p:txBody>
          <a:bodyPr vert="horz" lIns="91440" tIns="45720" rIns="91440" bIns="45720" rtlCol="0" anchor="b">
            <a:normAutofit/>
          </a:bodyPr>
          <a:lstStyle/>
          <a:p>
            <a:pPr defTabSz="914400"/>
            <a:r>
              <a:rPr lang="en-US" sz="2300" kern="1200">
                <a:solidFill>
                  <a:schemeClr val="tx1"/>
                </a:solidFill>
                <a:latin typeface="+mj-lt"/>
                <a:ea typeface="+mj-ea"/>
                <a:cs typeface="+mj-cs"/>
              </a:rPr>
              <a:t>Performance Measures</a:t>
            </a:r>
            <a:br>
              <a:rPr lang="en-US" sz="2300" kern="1200">
                <a:latin typeface="+mj-lt"/>
                <a:ea typeface="+mj-ea"/>
                <a:cs typeface="+mj-cs"/>
              </a:rPr>
            </a:br>
            <a:r>
              <a:rPr lang="en-US" sz="2300" kern="1200">
                <a:solidFill>
                  <a:schemeClr val="tx1"/>
                </a:solidFill>
                <a:latin typeface="+mj-lt"/>
                <a:ea typeface="+mj-ea"/>
                <a:cs typeface="+mj-cs"/>
              </a:rPr>
              <a:t>Note:</a:t>
            </a:r>
            <a:br>
              <a:rPr lang="en-US" sz="2300" kern="1200">
                <a:latin typeface="+mj-lt"/>
                <a:ea typeface="+mj-ea"/>
                <a:cs typeface="+mj-cs"/>
              </a:rPr>
            </a:br>
            <a:r>
              <a:rPr lang="en-US" sz="2300" b="0" kern="1200">
                <a:solidFill>
                  <a:schemeClr val="tx1"/>
                </a:solidFill>
                <a:latin typeface="+mj-lt"/>
                <a:ea typeface="+mj-ea"/>
                <a:cs typeface="+mj-cs"/>
              </a:rPr>
              <a:t>Our performance measures are based </a:t>
            </a:r>
            <a:r>
              <a:rPr lang="en-US" sz="2300" b="0">
                <a:solidFill>
                  <a:schemeClr val="tx1"/>
                </a:solidFill>
                <a:latin typeface="+mj-lt"/>
                <a:ea typeface="+mj-ea"/>
                <a:cs typeface="+mj-cs"/>
              </a:rPr>
              <a:t>on</a:t>
            </a:r>
            <a:r>
              <a:rPr lang="en-US" sz="2300" b="0" kern="1200">
                <a:solidFill>
                  <a:schemeClr val="tx1"/>
                </a:solidFill>
                <a:latin typeface="+mj-lt"/>
                <a:ea typeface="+mj-ea"/>
                <a:cs typeface="+mj-cs"/>
              </a:rPr>
              <a:t> measures in the Uniform Data System, a standardized reporting system that federally qualified health centers use to submit data. </a:t>
            </a:r>
            <a:br>
              <a:rPr lang="en-US" sz="2300" kern="1200">
                <a:latin typeface="+mj-lt"/>
                <a:ea typeface="+mj-ea"/>
                <a:cs typeface="+mj-cs"/>
              </a:rPr>
            </a:br>
            <a:endParaRPr lang="en-US" sz="2300" kern="1200">
              <a:solidFill>
                <a:schemeClr val="tx1"/>
              </a:solidFill>
              <a:latin typeface="+mj-lt"/>
              <a:ea typeface="+mj-ea"/>
              <a:cs typeface="+mj-cs"/>
            </a:endParaRPr>
          </a:p>
        </p:txBody>
      </p:sp>
    </p:spTree>
    <p:extLst>
      <p:ext uri="{BB962C8B-B14F-4D97-AF65-F5344CB8AC3E}">
        <p14:creationId xmlns:p14="http://schemas.microsoft.com/office/powerpoint/2010/main" val="25229560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427A9-6A8D-4411-AE5C-ED0D0B1F4A18}"/>
              </a:ext>
            </a:extLst>
          </p:cNvPr>
          <p:cNvSpPr>
            <a:spLocks noGrp="1"/>
          </p:cNvSpPr>
          <p:nvPr>
            <p:ph type="title"/>
          </p:nvPr>
        </p:nvSpPr>
        <p:spPr>
          <a:xfrm>
            <a:off x="4809833" y="640081"/>
            <a:ext cx="3854106" cy="4949350"/>
          </a:xfrm>
          <a:noFill/>
        </p:spPr>
        <p:txBody>
          <a:bodyPr vert="horz" lIns="91440" tIns="45720" rIns="91440" bIns="45720" rtlCol="0" anchor="b">
            <a:normAutofit fontScale="90000"/>
          </a:bodyPr>
          <a:lstStyle/>
          <a:p>
            <a:pPr algn="ctr" defTabSz="914400"/>
            <a:br>
              <a:rPr lang="en-US" sz="1500" kern="1200">
                <a:solidFill>
                  <a:schemeClr val="tx1"/>
                </a:solidFill>
                <a:latin typeface="+mj-lt"/>
                <a:ea typeface="+mj-ea"/>
                <a:cs typeface="+mj-cs"/>
              </a:rPr>
            </a:br>
            <a:r>
              <a:rPr lang="en-US" sz="2200" kern="1200">
                <a:solidFill>
                  <a:schemeClr val="tx1"/>
                </a:solidFill>
                <a:latin typeface="+mj-lt"/>
                <a:ea typeface="+mj-ea"/>
                <a:cs typeface="+mj-cs"/>
              </a:rPr>
              <a:t>Performance measures, cont’d.</a:t>
            </a:r>
            <a:br>
              <a:rPr lang="en-US" sz="2200" kern="1200">
                <a:solidFill>
                  <a:schemeClr val="tx1"/>
                </a:solidFill>
                <a:latin typeface="+mj-lt"/>
                <a:ea typeface="+mj-ea"/>
                <a:cs typeface="+mj-cs"/>
              </a:rPr>
            </a:br>
            <a:br>
              <a:rPr lang="en-US" sz="2200" kern="1200">
                <a:solidFill>
                  <a:schemeClr val="tx1"/>
                </a:solidFill>
                <a:latin typeface="+mj-lt"/>
                <a:ea typeface="+mj-ea"/>
                <a:cs typeface="+mj-cs"/>
              </a:rPr>
            </a:br>
            <a:br>
              <a:rPr lang="en-US" sz="1500" kern="1200">
                <a:solidFill>
                  <a:schemeClr val="tx1"/>
                </a:solidFill>
                <a:latin typeface="+mj-lt"/>
                <a:ea typeface="+mj-ea"/>
                <a:cs typeface="+mj-cs"/>
              </a:rPr>
            </a:br>
            <a:r>
              <a:rPr lang="en-US" sz="1500" i="1" kern="1200">
                <a:solidFill>
                  <a:schemeClr val="tx1"/>
                </a:solidFill>
                <a:latin typeface="+mj-lt"/>
                <a:ea typeface="+mj-ea"/>
                <a:cs typeface="+mj-cs"/>
              </a:rPr>
              <a:t>For each measure, you will need to include the following information:</a:t>
            </a:r>
            <a:br>
              <a:rPr lang="en-US" sz="1500" kern="1200">
                <a:solidFill>
                  <a:schemeClr val="tx1"/>
                </a:solidFill>
                <a:latin typeface="+mj-lt"/>
                <a:ea typeface="+mj-ea"/>
                <a:cs typeface="+mj-cs"/>
              </a:rPr>
            </a:br>
            <a:r>
              <a:rPr lang="en-US" sz="1500" kern="1200">
                <a:solidFill>
                  <a:schemeClr val="tx1"/>
                </a:solidFill>
                <a:latin typeface="+mj-lt"/>
                <a:ea typeface="+mj-ea"/>
                <a:cs typeface="+mj-cs"/>
              </a:rPr>
              <a:t> </a:t>
            </a:r>
            <a:br>
              <a:rPr lang="en-US" sz="1500" kern="1200">
                <a:solidFill>
                  <a:schemeClr val="tx1"/>
                </a:solidFill>
                <a:latin typeface="+mj-lt"/>
                <a:ea typeface="+mj-ea"/>
                <a:cs typeface="+mj-cs"/>
              </a:rPr>
            </a:br>
            <a:r>
              <a:rPr lang="en-US" sz="1500" u="sng" kern="1200">
                <a:solidFill>
                  <a:schemeClr val="tx1"/>
                </a:solidFill>
                <a:latin typeface="+mj-lt"/>
                <a:ea typeface="+mj-ea"/>
                <a:cs typeface="+mj-cs"/>
              </a:rPr>
              <a:t>Data Source</a:t>
            </a:r>
            <a:r>
              <a:rPr lang="en-US" sz="1500" kern="1200">
                <a:solidFill>
                  <a:schemeClr val="tx1"/>
                </a:solidFill>
                <a:latin typeface="+mj-lt"/>
                <a:ea typeface="+mj-ea"/>
                <a:cs typeface="+mj-cs"/>
              </a:rPr>
              <a:t>: </a:t>
            </a:r>
            <a:r>
              <a:rPr lang="en-US" sz="1500" b="0" kern="1200">
                <a:solidFill>
                  <a:schemeClr val="tx1"/>
                </a:solidFill>
                <a:latin typeface="+mj-lt"/>
                <a:ea typeface="+mj-ea"/>
                <a:cs typeface="+mj-cs"/>
              </a:rPr>
              <a:t>where will you obtain the information you report for your performance measures?</a:t>
            </a:r>
            <a:br>
              <a:rPr lang="en-US" sz="1500" b="0" kern="1200">
                <a:solidFill>
                  <a:schemeClr val="tx1"/>
                </a:solidFill>
                <a:latin typeface="+mj-lt"/>
                <a:ea typeface="+mj-ea"/>
                <a:cs typeface="+mj-cs"/>
              </a:rPr>
            </a:br>
            <a:br>
              <a:rPr lang="en-US" sz="1500" kern="1200">
                <a:solidFill>
                  <a:schemeClr val="tx1"/>
                </a:solidFill>
                <a:latin typeface="+mj-lt"/>
                <a:ea typeface="+mj-ea"/>
                <a:cs typeface="+mj-cs"/>
              </a:rPr>
            </a:br>
            <a:r>
              <a:rPr lang="en-US" sz="1500" u="sng" kern="1200">
                <a:solidFill>
                  <a:schemeClr val="tx1"/>
                </a:solidFill>
                <a:latin typeface="+mj-lt"/>
                <a:ea typeface="+mj-ea"/>
                <a:cs typeface="+mj-cs"/>
              </a:rPr>
              <a:t>Collection Process and Calculation</a:t>
            </a:r>
            <a:r>
              <a:rPr lang="en-US" sz="1500" kern="1200">
                <a:solidFill>
                  <a:schemeClr val="tx1"/>
                </a:solidFill>
                <a:latin typeface="+mj-lt"/>
                <a:ea typeface="+mj-ea"/>
                <a:cs typeface="+mj-cs"/>
              </a:rPr>
              <a:t>: </a:t>
            </a:r>
            <a:r>
              <a:rPr lang="en-US" sz="1500" b="0" kern="1200">
                <a:solidFill>
                  <a:schemeClr val="tx1"/>
                </a:solidFill>
                <a:latin typeface="+mj-lt"/>
                <a:ea typeface="+mj-ea"/>
                <a:cs typeface="+mj-cs"/>
              </a:rPr>
              <a:t>what method will you use to collect the information?</a:t>
            </a:r>
            <a:br>
              <a:rPr lang="en-US" sz="1500" kern="1200">
                <a:solidFill>
                  <a:schemeClr val="tx1"/>
                </a:solidFill>
                <a:latin typeface="+mj-lt"/>
                <a:ea typeface="+mj-ea"/>
                <a:cs typeface="+mj-cs"/>
              </a:rPr>
            </a:br>
            <a:br>
              <a:rPr lang="en-US" sz="1500" kern="1200">
                <a:solidFill>
                  <a:schemeClr val="tx1"/>
                </a:solidFill>
                <a:latin typeface="+mj-lt"/>
                <a:ea typeface="+mj-ea"/>
                <a:cs typeface="+mj-cs"/>
              </a:rPr>
            </a:br>
            <a:r>
              <a:rPr lang="en-US" sz="1500" u="sng" kern="1200">
                <a:solidFill>
                  <a:schemeClr val="tx1"/>
                </a:solidFill>
                <a:latin typeface="+mj-lt"/>
                <a:ea typeface="+mj-ea"/>
                <a:cs typeface="+mj-cs"/>
              </a:rPr>
              <a:t>Collection Frequency:</a:t>
            </a:r>
            <a:r>
              <a:rPr lang="en-US" sz="1500" kern="1200">
                <a:solidFill>
                  <a:schemeClr val="tx1"/>
                </a:solidFill>
                <a:latin typeface="+mj-lt"/>
                <a:ea typeface="+mj-ea"/>
                <a:cs typeface="+mj-cs"/>
              </a:rPr>
              <a:t> </a:t>
            </a:r>
            <a:r>
              <a:rPr lang="en-US" sz="1500" b="0" kern="1200">
                <a:solidFill>
                  <a:schemeClr val="tx1"/>
                </a:solidFill>
                <a:latin typeface="+mj-lt"/>
                <a:ea typeface="+mj-ea"/>
                <a:cs typeface="+mj-cs"/>
              </a:rPr>
              <a:t>how often will you collect the information? (We provide the answer to this!)</a:t>
            </a:r>
            <a:br>
              <a:rPr lang="en-US" sz="1500" kern="1200">
                <a:solidFill>
                  <a:schemeClr val="tx1"/>
                </a:solidFill>
                <a:latin typeface="+mj-lt"/>
                <a:ea typeface="+mj-ea"/>
                <a:cs typeface="+mj-cs"/>
              </a:rPr>
            </a:br>
            <a:br>
              <a:rPr lang="en-US" sz="1500" kern="1200">
                <a:solidFill>
                  <a:schemeClr val="tx1"/>
                </a:solidFill>
                <a:latin typeface="+mj-lt"/>
                <a:ea typeface="+mj-ea"/>
                <a:cs typeface="+mj-cs"/>
              </a:rPr>
            </a:br>
            <a:r>
              <a:rPr lang="en-US" sz="1500" u="sng" kern="1200">
                <a:solidFill>
                  <a:schemeClr val="tx1"/>
                </a:solidFill>
                <a:latin typeface="+mj-lt"/>
                <a:ea typeface="+mj-ea"/>
                <a:cs typeface="+mj-cs"/>
              </a:rPr>
              <a:t>Data Limitations: </a:t>
            </a:r>
            <a:r>
              <a:rPr lang="en-US" sz="1500" b="0" kern="1200">
                <a:solidFill>
                  <a:schemeClr val="tx1"/>
                </a:solidFill>
                <a:latin typeface="+mj-lt"/>
                <a:ea typeface="+mj-ea"/>
                <a:cs typeface="+mj-cs"/>
              </a:rPr>
              <a:t>what may prevent you from obtaining data for your performance measures?</a:t>
            </a:r>
            <a:br>
              <a:rPr lang="en-US" sz="1500" b="0" kern="1200">
                <a:solidFill>
                  <a:schemeClr val="tx1"/>
                </a:solidFill>
                <a:latin typeface="+mj-lt"/>
                <a:ea typeface="+mj-ea"/>
                <a:cs typeface="+mj-cs"/>
              </a:rPr>
            </a:br>
            <a:r>
              <a:rPr lang="en-US" sz="1500" kern="1200">
                <a:solidFill>
                  <a:schemeClr val="tx1"/>
                </a:solidFill>
                <a:latin typeface="+mj-lt"/>
                <a:ea typeface="+mj-ea"/>
                <a:cs typeface="+mj-cs"/>
              </a:rPr>
              <a:t> </a:t>
            </a:r>
            <a:br>
              <a:rPr lang="en-US" sz="1500" kern="1200">
                <a:solidFill>
                  <a:schemeClr val="tx1"/>
                </a:solidFill>
                <a:latin typeface="+mj-lt"/>
                <a:ea typeface="+mj-ea"/>
                <a:cs typeface="+mj-cs"/>
              </a:rPr>
            </a:br>
            <a:endParaRPr lang="en-US" sz="1500" kern="1200">
              <a:solidFill>
                <a:schemeClr val="tx1"/>
              </a:solidFill>
              <a:latin typeface="+mj-lt"/>
              <a:ea typeface="+mj-ea"/>
              <a:cs typeface="+mj-cs"/>
            </a:endParaRPr>
          </a:p>
        </p:txBody>
      </p:sp>
      <p:sp>
        <p:nvSpPr>
          <p:cNvPr id="49" name="Rectangle 48">
            <a:extLst>
              <a:ext uri="{FF2B5EF4-FFF2-40B4-BE49-F238E27FC236}">
                <a16:creationId xmlns:a16="http://schemas.microsoft.com/office/drawing/2014/main" id="{4913D8DA-B72B-46FB-9E5D-656A0EB0A4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580687" cy="6861717"/>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ounded Rectangle 26">
            <a:extLst>
              <a:ext uri="{FF2B5EF4-FFF2-40B4-BE49-F238E27FC236}">
                <a16:creationId xmlns:a16="http://schemas.microsoft.com/office/drawing/2014/main" id="{63CDDC8E-3FD0-4545-A664-7661835B4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5058" y="640080"/>
            <a:ext cx="3606882"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Graphic 45" descr="Bar chart">
            <a:extLst>
              <a:ext uri="{FF2B5EF4-FFF2-40B4-BE49-F238E27FC236}">
                <a16:creationId xmlns:a16="http://schemas.microsoft.com/office/drawing/2014/main" id="{860246A9-3273-45E5-A907-1AFE17EEBC1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24875" y="1865365"/>
            <a:ext cx="3127248" cy="3127248"/>
          </a:xfrm>
          <a:prstGeom prst="rect">
            <a:avLst/>
          </a:prstGeom>
          <a:effectLst/>
        </p:spPr>
      </p:pic>
    </p:spTree>
    <p:extLst>
      <p:ext uri="{BB962C8B-B14F-4D97-AF65-F5344CB8AC3E}">
        <p14:creationId xmlns:p14="http://schemas.microsoft.com/office/powerpoint/2010/main" val="27037225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5267D-F9BF-433B-A080-D5485CE5CE3B}"/>
              </a:ext>
            </a:extLst>
          </p:cNvPr>
          <p:cNvSpPr>
            <a:spLocks noGrp="1"/>
          </p:cNvSpPr>
          <p:nvPr>
            <p:ph type="title"/>
          </p:nvPr>
        </p:nvSpPr>
        <p:spPr/>
        <p:txBody>
          <a:bodyPr lIns="91440" tIns="45720" rIns="91440" bIns="45720" anchor="t">
            <a:noAutofit/>
          </a:bodyPr>
          <a:lstStyle/>
          <a:p>
            <a:r>
              <a:rPr lang="en-US">
                <a:latin typeface="Arial"/>
                <a:cs typeface="Arial"/>
              </a:rPr>
              <a:t>Quarterly Performance Data Reporting</a:t>
            </a:r>
            <a:endParaRPr lang="en-US"/>
          </a:p>
        </p:txBody>
      </p:sp>
      <p:graphicFrame>
        <p:nvGraphicFramePr>
          <p:cNvPr id="130" name="Diagram 130">
            <a:extLst>
              <a:ext uri="{FF2B5EF4-FFF2-40B4-BE49-F238E27FC236}">
                <a16:creationId xmlns:a16="http://schemas.microsoft.com/office/drawing/2014/main" id="{AEDA9091-E59B-4AE4-9C55-A3CC369A4C10}"/>
              </a:ext>
            </a:extLst>
          </p:cNvPr>
          <p:cNvGraphicFramePr/>
          <p:nvPr>
            <p:extLst>
              <p:ext uri="{D42A27DB-BD31-4B8C-83A1-F6EECF244321}">
                <p14:modId xmlns:p14="http://schemas.microsoft.com/office/powerpoint/2010/main" val="861287337"/>
              </p:ext>
            </p:extLst>
          </p:nvPr>
        </p:nvGraphicFramePr>
        <p:xfrm>
          <a:off x="180475" y="1840832"/>
          <a:ext cx="8765862" cy="41904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393728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83356" y="1928731"/>
            <a:ext cx="3333749" cy="2624327"/>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5D134A-35D1-4659-9C7C-83E433E83E9A}"/>
              </a:ext>
            </a:extLst>
          </p:cNvPr>
          <p:cNvSpPr>
            <a:spLocks noGrp="1"/>
          </p:cNvSpPr>
          <p:nvPr>
            <p:ph type="title"/>
          </p:nvPr>
        </p:nvSpPr>
        <p:spPr>
          <a:xfrm>
            <a:off x="771525" y="1967266"/>
            <a:ext cx="1971675" cy="2547257"/>
          </a:xfrm>
          <a:noFill/>
        </p:spPr>
        <p:txBody>
          <a:bodyPr vert="horz" lIns="91440" tIns="45720" rIns="91440" bIns="45720" rtlCol="0" anchor="ctr">
            <a:normAutofit/>
          </a:bodyPr>
          <a:lstStyle/>
          <a:p>
            <a:pPr algn="ctr" defTabSz="914400"/>
            <a:endParaRPr lang="en-US" sz="1900" kern="1200">
              <a:solidFill>
                <a:srgbClr val="FFFFFF"/>
              </a:solidFill>
              <a:latin typeface="+mj-lt"/>
              <a:ea typeface="+mj-ea"/>
              <a:cs typeface="Times New Roman"/>
            </a:endParaRPr>
          </a:p>
        </p:txBody>
      </p:sp>
      <p:graphicFrame>
        <p:nvGraphicFramePr>
          <p:cNvPr id="3" name="Table 2">
            <a:extLst>
              <a:ext uri="{FF2B5EF4-FFF2-40B4-BE49-F238E27FC236}">
                <a16:creationId xmlns:a16="http://schemas.microsoft.com/office/drawing/2014/main" id="{EA62678F-BED1-4B7B-8541-3C5C47335AE0}"/>
              </a:ext>
            </a:extLst>
          </p:cNvPr>
          <p:cNvGraphicFramePr>
            <a:graphicFrameLocks noGrp="1"/>
          </p:cNvGraphicFramePr>
          <p:nvPr>
            <p:extLst>
              <p:ext uri="{D42A27DB-BD31-4B8C-83A1-F6EECF244321}">
                <p14:modId xmlns:p14="http://schemas.microsoft.com/office/powerpoint/2010/main" val="3636454587"/>
              </p:ext>
            </p:extLst>
          </p:nvPr>
        </p:nvGraphicFramePr>
        <p:xfrm>
          <a:off x="3241343" y="818865"/>
          <a:ext cx="5426727" cy="5641954"/>
        </p:xfrm>
        <a:graphic>
          <a:graphicData uri="http://schemas.openxmlformats.org/drawingml/2006/table">
            <a:tbl>
              <a:tblPr firstRow="1" firstCol="1" bandRow="1"/>
              <a:tblGrid>
                <a:gridCol w="1210516">
                  <a:extLst>
                    <a:ext uri="{9D8B030D-6E8A-4147-A177-3AD203B41FA5}">
                      <a16:colId xmlns:a16="http://schemas.microsoft.com/office/drawing/2014/main" val="1083002009"/>
                    </a:ext>
                  </a:extLst>
                </a:gridCol>
                <a:gridCol w="4216211">
                  <a:extLst>
                    <a:ext uri="{9D8B030D-6E8A-4147-A177-3AD203B41FA5}">
                      <a16:colId xmlns:a16="http://schemas.microsoft.com/office/drawing/2014/main" val="276581694"/>
                    </a:ext>
                  </a:extLst>
                </a:gridCol>
              </a:tblGrid>
              <a:tr h="1177999">
                <a:tc>
                  <a:txBody>
                    <a:bodyPr/>
                    <a:lstStyle/>
                    <a:p>
                      <a:pPr marL="0" marR="0" algn="r" fontAlgn="t">
                        <a:spcBef>
                          <a:spcPts val="0"/>
                        </a:spcBef>
                        <a:spcAft>
                          <a:spcPts val="0"/>
                        </a:spcAft>
                      </a:pPr>
                      <a:r>
                        <a:rPr lang="en-US" sz="1100" b="1" i="0" u="none" strike="noStrike">
                          <a:effectLst/>
                          <a:latin typeface="Arial"/>
                          <a:ea typeface="Times New Roman" panose="02020603050405020304" pitchFamily="18" charset="0"/>
                        </a:rPr>
                        <a:t>Measure Description</a:t>
                      </a:r>
                      <a:endParaRPr lang="en-US" sz="2100" b="0" i="0" u="none" strike="noStrike">
                        <a:effectLst/>
                        <a:latin typeface="Arial"/>
                      </a:endParaRPr>
                    </a:p>
                  </a:txBody>
                  <a:tcPr marL="49630" marR="49630" marT="689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l" fontAlgn="t">
                        <a:spcBef>
                          <a:spcPts val="0"/>
                        </a:spcBef>
                        <a:spcAft>
                          <a:spcPts val="600"/>
                        </a:spcAft>
                      </a:pPr>
                      <a:r>
                        <a:rPr lang="en-US" sz="1100" b="1" i="0" u="none" strike="noStrike">
                          <a:solidFill>
                            <a:srgbClr val="000000"/>
                          </a:solidFill>
                          <a:effectLst/>
                          <a:latin typeface="Arial"/>
                          <a:ea typeface="Times New Roman" panose="02020603050405020304" pitchFamily="18" charset="0"/>
                        </a:rPr>
                        <a:t>Controlling High Blood Pressure </a:t>
                      </a:r>
                      <a:endParaRPr lang="en-US" sz="2100" b="0" i="0" u="none" strike="noStrike">
                        <a:effectLst/>
                        <a:latin typeface="Arial" panose="020B0604020202020204" pitchFamily="34" charset="0"/>
                      </a:endParaRPr>
                    </a:p>
                    <a:p>
                      <a:pPr marL="0" marR="0" lvl="0" algn="l">
                        <a:spcBef>
                          <a:spcPts val="0"/>
                        </a:spcBef>
                        <a:spcAft>
                          <a:spcPts val="0"/>
                        </a:spcAft>
                        <a:buNone/>
                      </a:pPr>
                      <a:r>
                        <a:rPr lang="en-US" sz="1100" b="0" i="0" u="none" strike="noStrike" noProof="0">
                          <a:effectLst/>
                        </a:rPr>
                        <a:t>Percentage of patients </a:t>
                      </a:r>
                      <a:r>
                        <a:rPr lang="en-US" sz="1100" b="0" i="0" u="sng" strike="noStrike" noProof="0">
                          <a:effectLst/>
                        </a:rPr>
                        <a:t>18-85</a:t>
                      </a:r>
                      <a:r>
                        <a:rPr lang="en-US" sz="1100" b="0" i="0" u="none" strike="noStrike" noProof="0">
                          <a:effectLst/>
                        </a:rPr>
                        <a:t> years old who had a diagnosis of hypertension (HTN) overlapping the reporting period </a:t>
                      </a:r>
                      <a:r>
                        <a:rPr lang="en-US" sz="1100" b="1" i="1" u="none" strike="noStrike" noProof="0">
                          <a:effectLst/>
                        </a:rPr>
                        <a:t>and</a:t>
                      </a:r>
                      <a:r>
                        <a:rPr lang="en-US" sz="1100" b="0" i="0" u="none" strike="noStrike" noProof="0">
                          <a:effectLst/>
                        </a:rPr>
                        <a:t> whose most recent Blood Pressure (BP) was adequately controlled (less than 140/90 mm Hg) during the reporting period.</a:t>
                      </a:r>
                      <a:endParaRPr lang="en-US" noProof="0"/>
                    </a:p>
                  </a:txBody>
                  <a:tcPr marL="49630" marR="49630" marT="689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296455522"/>
                  </a:ext>
                </a:extLst>
              </a:tr>
              <a:tr h="4463955">
                <a:tc>
                  <a:txBody>
                    <a:bodyPr/>
                    <a:lstStyle/>
                    <a:p>
                      <a:pPr marL="0" marR="0" algn="r" fontAlgn="t">
                        <a:spcBef>
                          <a:spcPts val="0"/>
                        </a:spcBef>
                        <a:spcAft>
                          <a:spcPts val="0"/>
                        </a:spcAft>
                      </a:pPr>
                      <a:r>
                        <a:rPr lang="en-US" sz="1100" b="1" i="0" u="none" strike="noStrike">
                          <a:effectLst/>
                          <a:latin typeface="Arial"/>
                          <a:ea typeface="Times New Roman" panose="02020603050405020304" pitchFamily="18" charset="0"/>
                        </a:rPr>
                        <a:t>Guidance</a:t>
                      </a:r>
                      <a:endParaRPr lang="en-US" sz="2100" b="1" i="0" u="none" strike="noStrike">
                        <a:effectLst/>
                        <a:latin typeface="Arial"/>
                      </a:endParaRPr>
                    </a:p>
                  </a:txBody>
                  <a:tcPr marL="49630" marR="49630" marT="689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1450" lvl="0" indent="-171450" algn="l" fontAlgn="t">
                        <a:spcBef>
                          <a:spcPts val="0"/>
                        </a:spcBef>
                        <a:spcAft>
                          <a:spcPts val="600"/>
                        </a:spcAft>
                        <a:buClrTx/>
                        <a:buSzPts val="1000"/>
                        <a:buFont typeface="Arial"/>
                        <a:buChar char="•"/>
                      </a:pPr>
                      <a:r>
                        <a:rPr lang="en-US" sz="1100" b="0" i="0" u="none" strike="noStrike">
                          <a:effectLst/>
                          <a:latin typeface="Arial"/>
                        </a:rPr>
                        <a:t>Note </a:t>
                      </a:r>
                      <a:r>
                        <a:rPr lang="en-US" sz="1100" b="0" i="0" u="none" strike="noStrike" noProof="0">
                          <a:effectLst/>
                        </a:rPr>
                        <a:t>that this is a “positive” measure. For this measure, the higher the number of patients with controlled hypertension the better the performance on the measure. </a:t>
                      </a:r>
                    </a:p>
                    <a:p>
                      <a:pPr marL="171450" lvl="0" indent="-171450" algn="l">
                        <a:lnSpc>
                          <a:spcPct val="100000"/>
                        </a:lnSpc>
                        <a:spcBef>
                          <a:spcPts val="0"/>
                        </a:spcBef>
                        <a:spcAft>
                          <a:spcPts val="0"/>
                        </a:spcAft>
                        <a:buFont typeface="Arial"/>
                        <a:buChar char="•"/>
                      </a:pPr>
                      <a:r>
                        <a:rPr lang="en-US" sz="1100" b="0" i="0" u="none" strike="noStrike" noProof="0">
                          <a:effectLst/>
                        </a:rPr>
                        <a:t>Adequate control is defined as systolic Blood Pressure lower than 140 mm Hg </a:t>
                      </a:r>
                      <a:r>
                        <a:rPr lang="en-US" sz="1100" b="1" i="0" u="sng" strike="noStrike" noProof="0">
                          <a:effectLst/>
                        </a:rPr>
                        <a:t>AND</a:t>
                      </a:r>
                      <a:r>
                        <a:rPr lang="en-US" sz="1100" b="0" i="0" u="none" strike="noStrike" noProof="0">
                          <a:effectLst/>
                        </a:rPr>
                        <a:t> diastolic blood pressure lower than 90 mm Hg.</a:t>
                      </a:r>
                      <a:endParaRPr lang="en-US"/>
                    </a:p>
                    <a:p>
                      <a:pPr marL="171450" lvl="0" indent="-171450" algn="l">
                        <a:lnSpc>
                          <a:spcPct val="100000"/>
                        </a:lnSpc>
                        <a:spcBef>
                          <a:spcPts val="0"/>
                        </a:spcBef>
                        <a:spcAft>
                          <a:spcPts val="0"/>
                        </a:spcAft>
                        <a:buFont typeface="Arial"/>
                        <a:buChar char="•"/>
                      </a:pPr>
                      <a:r>
                        <a:rPr lang="en-US" sz="1100" b="0" i="0" u="none" strike="noStrike" noProof="0">
                          <a:effectLst/>
                        </a:rPr>
                        <a:t>Include patients who have an active diagnosis of hypertension even if their medical visits during the year were unrelated to the diagnosis.</a:t>
                      </a:r>
                      <a:endParaRPr lang="en-US"/>
                    </a:p>
                    <a:p>
                      <a:pPr marL="171450" lvl="0" indent="-171450" algn="l">
                        <a:lnSpc>
                          <a:spcPct val="100000"/>
                        </a:lnSpc>
                        <a:spcBef>
                          <a:spcPts val="0"/>
                        </a:spcBef>
                        <a:spcAft>
                          <a:spcPts val="0"/>
                        </a:spcAft>
                        <a:buFont typeface="Arial"/>
                        <a:buChar char="•"/>
                      </a:pPr>
                      <a:r>
                        <a:rPr lang="en-US" sz="1100" b="0" i="0" u="none" strike="noStrike" noProof="0">
                          <a:effectLst/>
                        </a:rPr>
                        <a:t>Include blood pressure readings taken at any visit type at the health center as long as the result is from the most recent visit.</a:t>
                      </a:r>
                      <a:endParaRPr lang="en-US"/>
                    </a:p>
                    <a:p>
                      <a:pPr marL="171450" lvl="0" indent="-171450" algn="l">
                        <a:lnSpc>
                          <a:spcPct val="100000"/>
                        </a:lnSpc>
                        <a:spcBef>
                          <a:spcPts val="0"/>
                        </a:spcBef>
                        <a:spcAft>
                          <a:spcPts val="0"/>
                        </a:spcAft>
                        <a:buFont typeface="Arial"/>
                        <a:buChar char="•"/>
                      </a:pPr>
                      <a:r>
                        <a:rPr lang="en-US" sz="1100" b="0" i="0" u="none" strike="noStrike" noProof="0">
                          <a:effectLst/>
                        </a:rPr>
                        <a:t>Only blood pressure readings performed by a clinician in the provider office are acceptable for numerator compliance with this measure. Blood pressure readings from the patient's home (including readings directly from monitoring devices) are not acceptable.</a:t>
                      </a:r>
                      <a:endParaRPr lang="en-US"/>
                    </a:p>
                    <a:p>
                      <a:pPr marL="171450" lvl="0" indent="-171450" algn="l">
                        <a:lnSpc>
                          <a:spcPct val="100000"/>
                        </a:lnSpc>
                        <a:spcBef>
                          <a:spcPts val="0"/>
                        </a:spcBef>
                        <a:spcAft>
                          <a:spcPts val="0"/>
                        </a:spcAft>
                        <a:buFont typeface="Arial"/>
                        <a:buChar char="•"/>
                      </a:pPr>
                      <a:r>
                        <a:rPr lang="en-US" sz="1100" b="0" i="0" u="none" strike="noStrike" noProof="0">
                          <a:effectLst/>
                        </a:rPr>
                        <a:t>Patients self-reporting their blood pressure is not acceptable. The provider must be able to visually see the results on the patient's device or the Provider must use a remote monitoring device. </a:t>
                      </a:r>
                      <a:endParaRPr lang="en-US"/>
                    </a:p>
                    <a:p>
                      <a:pPr marL="171450" lvl="0" indent="-171450" algn="l">
                        <a:lnSpc>
                          <a:spcPct val="100000"/>
                        </a:lnSpc>
                        <a:spcBef>
                          <a:spcPts val="0"/>
                        </a:spcBef>
                        <a:spcAft>
                          <a:spcPts val="0"/>
                        </a:spcAft>
                        <a:buFont typeface="Arial"/>
                        <a:buChar char="•"/>
                      </a:pPr>
                      <a:r>
                        <a:rPr lang="en-US" sz="1100" b="0" i="0" u="none" strike="noStrike" noProof="0">
                          <a:effectLst/>
                        </a:rPr>
                        <a:t>If no blood pressure is recorded during the reporting period, the patient's blood pressure is assumed "not controlled” and isn’t counted in the numerator</a:t>
                      </a:r>
                      <a:endParaRPr lang="en-US"/>
                    </a:p>
                    <a:p>
                      <a:pPr marL="171450" lvl="0" indent="-171450" algn="l">
                        <a:lnSpc>
                          <a:spcPct val="100000"/>
                        </a:lnSpc>
                        <a:spcBef>
                          <a:spcPts val="0"/>
                        </a:spcBef>
                        <a:spcAft>
                          <a:spcPts val="0"/>
                        </a:spcAft>
                        <a:buFont typeface="Arial"/>
                        <a:buChar char="•"/>
                      </a:pPr>
                      <a:r>
                        <a:rPr lang="en-US" sz="1100" b="0" i="0" u="none" strike="noStrike" noProof="0">
                          <a:effectLst/>
                        </a:rPr>
                        <a:t>If there are multiple blood pressure readings on the same day, use the lowest systolic and the lowest diastolic reading as the most recent blood pressure reading.</a:t>
                      </a:r>
                      <a:endParaRPr lang="en-US"/>
                    </a:p>
                  </a:txBody>
                  <a:tcPr marL="49630" marR="49630" marT="689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29269708"/>
                  </a:ext>
                </a:extLst>
              </a:tr>
            </a:tbl>
          </a:graphicData>
        </a:graphic>
      </p:graphicFrame>
      <p:pic>
        <p:nvPicPr>
          <p:cNvPr id="4" name="Picture 4">
            <a:extLst>
              <a:ext uri="{FF2B5EF4-FFF2-40B4-BE49-F238E27FC236}">
                <a16:creationId xmlns:a16="http://schemas.microsoft.com/office/drawing/2014/main" id="{497251EB-C266-4F1C-A280-AF5988EFEA71}"/>
              </a:ext>
            </a:extLst>
          </p:cNvPr>
          <p:cNvPicPr>
            <a:picLocks noChangeAspect="1"/>
          </p:cNvPicPr>
          <p:nvPr/>
        </p:nvPicPr>
        <p:blipFill>
          <a:blip r:embed="rId3"/>
          <a:stretch>
            <a:fillRect/>
          </a:stretch>
        </p:blipFill>
        <p:spPr>
          <a:xfrm>
            <a:off x="144064" y="1554917"/>
            <a:ext cx="3060926" cy="3356628"/>
          </a:xfrm>
          <a:prstGeom prst="rect">
            <a:avLst/>
          </a:prstGeom>
        </p:spPr>
      </p:pic>
    </p:spTree>
    <p:extLst>
      <p:ext uri="{BB962C8B-B14F-4D97-AF65-F5344CB8AC3E}">
        <p14:creationId xmlns:p14="http://schemas.microsoft.com/office/powerpoint/2010/main" val="31796934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83356" y="1928731"/>
            <a:ext cx="3333749" cy="2624327"/>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3014CBC-87CC-4836-9831-63B44C59314F}"/>
              </a:ext>
            </a:extLst>
          </p:cNvPr>
          <p:cNvSpPr>
            <a:spLocks noGrp="1"/>
          </p:cNvSpPr>
          <p:nvPr>
            <p:ph type="title"/>
          </p:nvPr>
        </p:nvSpPr>
        <p:spPr>
          <a:xfrm>
            <a:off x="771525" y="1967266"/>
            <a:ext cx="1971675" cy="2547257"/>
          </a:xfrm>
          <a:noFill/>
        </p:spPr>
        <p:txBody>
          <a:bodyPr vert="horz" lIns="91440" tIns="45720" rIns="91440" bIns="45720" rtlCol="0" anchor="ctr">
            <a:normAutofit/>
          </a:bodyPr>
          <a:lstStyle/>
          <a:p>
            <a:pPr algn="ctr" defTabSz="914400"/>
            <a:endParaRPr lang="en-US" sz="1900" b="0" kern="1200">
              <a:latin typeface="+mj-lt"/>
              <a:ea typeface="+mj-ea"/>
              <a:cs typeface="+mj-cs"/>
            </a:endParaRPr>
          </a:p>
        </p:txBody>
      </p:sp>
      <p:graphicFrame>
        <p:nvGraphicFramePr>
          <p:cNvPr id="4" name="Table 3">
            <a:extLst>
              <a:ext uri="{FF2B5EF4-FFF2-40B4-BE49-F238E27FC236}">
                <a16:creationId xmlns:a16="http://schemas.microsoft.com/office/drawing/2014/main" id="{124F1BE6-CC0F-4404-A58B-459FC94F4967}"/>
              </a:ext>
            </a:extLst>
          </p:cNvPr>
          <p:cNvGraphicFramePr>
            <a:graphicFrameLocks noGrp="1"/>
          </p:cNvGraphicFramePr>
          <p:nvPr>
            <p:extLst>
              <p:ext uri="{D42A27DB-BD31-4B8C-83A1-F6EECF244321}">
                <p14:modId xmlns:p14="http://schemas.microsoft.com/office/powerpoint/2010/main" val="1946990349"/>
              </p:ext>
            </p:extLst>
          </p:nvPr>
        </p:nvGraphicFramePr>
        <p:xfrm>
          <a:off x="3252716" y="818865"/>
          <a:ext cx="5797922" cy="5686673"/>
        </p:xfrm>
        <a:graphic>
          <a:graphicData uri="http://schemas.openxmlformats.org/drawingml/2006/table">
            <a:tbl>
              <a:tblPr firstRow="1" firstCol="1" bandRow="1"/>
              <a:tblGrid>
                <a:gridCol w="1237658">
                  <a:extLst>
                    <a:ext uri="{9D8B030D-6E8A-4147-A177-3AD203B41FA5}">
                      <a16:colId xmlns:a16="http://schemas.microsoft.com/office/drawing/2014/main" val="1083002009"/>
                    </a:ext>
                  </a:extLst>
                </a:gridCol>
                <a:gridCol w="4560264">
                  <a:extLst>
                    <a:ext uri="{9D8B030D-6E8A-4147-A177-3AD203B41FA5}">
                      <a16:colId xmlns:a16="http://schemas.microsoft.com/office/drawing/2014/main" val="276581694"/>
                    </a:ext>
                  </a:extLst>
                </a:gridCol>
              </a:tblGrid>
              <a:tr h="1361428">
                <a:tc>
                  <a:txBody>
                    <a:bodyPr/>
                    <a:lstStyle/>
                    <a:p>
                      <a:pPr marL="0" marR="0" algn="r" fontAlgn="t">
                        <a:spcBef>
                          <a:spcPts val="0"/>
                        </a:spcBef>
                        <a:spcAft>
                          <a:spcPts val="0"/>
                        </a:spcAft>
                      </a:pPr>
                      <a:r>
                        <a:rPr lang="en-US" sz="1100" b="1" i="0" u="none" strike="noStrike">
                          <a:effectLst/>
                          <a:latin typeface="Arial"/>
                          <a:ea typeface="Times New Roman" panose="02020603050405020304" pitchFamily="18" charset="0"/>
                        </a:rPr>
                        <a:t>Measure Description</a:t>
                      </a:r>
                      <a:endParaRPr lang="en-US" sz="2100" b="0" i="0" u="none" strike="noStrike">
                        <a:effectLst/>
                        <a:latin typeface="Arial"/>
                      </a:endParaRPr>
                    </a:p>
                  </a:txBody>
                  <a:tcPr marL="49630" marR="49630" marT="689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lvl="0">
                        <a:spcBef>
                          <a:spcPts val="0"/>
                        </a:spcBef>
                        <a:spcAft>
                          <a:spcPts val="600"/>
                        </a:spcAft>
                        <a:buNone/>
                      </a:pPr>
                      <a:r>
                        <a:rPr lang="en-US" sz="1100" b="1" i="0" u="none" strike="noStrike" noProof="0">
                          <a:solidFill>
                            <a:schemeClr val="tx1">
                              <a:lumMod val="75000"/>
                              <a:lumOff val="25000"/>
                            </a:schemeClr>
                          </a:solidFill>
                          <a:effectLst/>
                        </a:rPr>
                        <a:t>Body Mass Index (BMI) Screening and Follow-Up Plan</a:t>
                      </a:r>
                      <a:endParaRPr lang="en-US" sz="1100" b="1" i="0" u="none" strike="noStrike" noProof="0">
                        <a:effectLst/>
                      </a:endParaRPr>
                    </a:p>
                    <a:p>
                      <a:pPr marL="0" marR="0" lvl="0">
                        <a:spcBef>
                          <a:spcPts val="0"/>
                        </a:spcBef>
                        <a:spcAft>
                          <a:spcPts val="0"/>
                        </a:spcAft>
                        <a:buNone/>
                      </a:pPr>
                      <a:r>
                        <a:rPr lang="en-US" sz="1100" b="0" i="0" u="none" strike="noStrike" noProof="0">
                          <a:effectLst/>
                          <a:latin typeface="Arial"/>
                        </a:rPr>
                        <a:t>Percentage of patients aged </a:t>
                      </a:r>
                      <a:r>
                        <a:rPr lang="en-US" sz="1100" b="0" i="0" u="sng" strike="noStrike" noProof="0">
                          <a:effectLst/>
                          <a:latin typeface="Arial"/>
                        </a:rPr>
                        <a:t>18 years and older</a:t>
                      </a:r>
                      <a:r>
                        <a:rPr lang="en-US" sz="1100" b="0" i="0" u="none" strike="noStrike" noProof="0">
                          <a:effectLst/>
                          <a:latin typeface="Arial"/>
                        </a:rPr>
                        <a:t> with a visit during the reporting period with a BMI documented during the most recent visit or within the previous 12 months to that visit AND, when the BMI is outside normal parameters, a follow-up plan is documented during the visit or during the previous 12 months of that visit.  </a:t>
                      </a:r>
                      <a:endParaRPr lang="en-US"/>
                    </a:p>
                    <a:p>
                      <a:pPr marL="0" marR="0" lvl="0" algn="l">
                        <a:spcBef>
                          <a:spcPts val="0"/>
                        </a:spcBef>
                        <a:spcAft>
                          <a:spcPts val="0"/>
                        </a:spcAft>
                        <a:buNone/>
                      </a:pPr>
                      <a:endParaRPr lang="en-US" sz="1100" b="1" i="0" u="none" strike="noStrike">
                        <a:solidFill>
                          <a:srgbClr val="000000"/>
                        </a:solidFill>
                        <a:effectLst/>
                        <a:latin typeface="Arial"/>
                      </a:endParaRPr>
                    </a:p>
                  </a:txBody>
                  <a:tcPr marL="49630" marR="49630" marT="689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296455522"/>
                  </a:ext>
                </a:extLst>
              </a:tr>
              <a:tr h="4325245">
                <a:tc>
                  <a:txBody>
                    <a:bodyPr/>
                    <a:lstStyle/>
                    <a:p>
                      <a:pPr marL="0" marR="0" algn="r" fontAlgn="t">
                        <a:spcBef>
                          <a:spcPts val="0"/>
                        </a:spcBef>
                        <a:spcAft>
                          <a:spcPts val="0"/>
                        </a:spcAft>
                      </a:pPr>
                      <a:r>
                        <a:rPr lang="en-US" sz="1100" b="1" i="0" u="none" strike="noStrike">
                          <a:effectLst/>
                          <a:latin typeface="Arial"/>
                          <a:ea typeface="Times New Roman" panose="02020603050405020304" pitchFamily="18" charset="0"/>
                        </a:rPr>
                        <a:t>Guidance</a:t>
                      </a:r>
                      <a:endParaRPr lang="en-US" sz="2100" b="1" i="0" u="none" strike="noStrike">
                        <a:effectLst/>
                        <a:latin typeface="Arial"/>
                      </a:endParaRPr>
                    </a:p>
                  </a:txBody>
                  <a:tcPr marL="49630" marR="49630" marT="689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1450" marR="0" lvl="0" indent="-171450" algn="l">
                        <a:lnSpc>
                          <a:spcPct val="100000"/>
                        </a:lnSpc>
                        <a:spcBef>
                          <a:spcPts val="0"/>
                        </a:spcBef>
                        <a:spcAft>
                          <a:spcPts val="0"/>
                        </a:spcAft>
                        <a:buClr>
                          <a:srgbClr val="000000"/>
                        </a:buClr>
                        <a:buSzPts val="1000"/>
                        <a:buFont typeface="Arial"/>
                        <a:buChar char="•"/>
                      </a:pPr>
                      <a:r>
                        <a:rPr lang="en-US" sz="1100" b="0" i="0" u="none" strike="noStrike" noProof="0">
                          <a:effectLst/>
                          <a:latin typeface="Arial"/>
                        </a:rPr>
                        <a:t>This performance measure, as a whole, cannot be completed in a telehealth visit. The only aspect that is allowable as a telehealth visit is the documented follow-up plan with the patient. Patient's self-reporting their height and weight is not acceptable.</a:t>
                      </a:r>
                      <a:endParaRPr lang="en-US"/>
                    </a:p>
                    <a:p>
                      <a:pPr marL="171450" lvl="0" indent="-171450" algn="l">
                        <a:lnSpc>
                          <a:spcPct val="100000"/>
                        </a:lnSpc>
                        <a:spcBef>
                          <a:spcPts val="0"/>
                        </a:spcBef>
                        <a:spcAft>
                          <a:spcPts val="0"/>
                        </a:spcAft>
                        <a:buSzPts val="1000"/>
                        <a:buFont typeface="Arial"/>
                        <a:buChar char="•"/>
                      </a:pPr>
                      <a:r>
                        <a:rPr lang="en-US" sz="1100" b="0" i="0" u="none" strike="noStrike" noProof="0">
                          <a:effectLst/>
                          <a:latin typeface="Arial"/>
                        </a:rPr>
                        <a:t>Report this measure for all patients seen during the reporting period.</a:t>
                      </a:r>
                    </a:p>
                    <a:p>
                      <a:pPr marL="171450" lvl="0" indent="-171450" algn="l">
                        <a:lnSpc>
                          <a:spcPct val="100000"/>
                        </a:lnSpc>
                        <a:spcBef>
                          <a:spcPts val="0"/>
                        </a:spcBef>
                        <a:spcAft>
                          <a:spcPts val="0"/>
                        </a:spcAft>
                        <a:buSzPts val="1000"/>
                        <a:buFont typeface="Arial"/>
                        <a:buChar char="•"/>
                      </a:pPr>
                      <a:r>
                        <a:rPr lang="en-US" sz="1100" b="0" i="0" u="none" strike="noStrike" noProof="0">
                          <a:effectLst/>
                          <a:latin typeface="Arial"/>
                        </a:rPr>
                        <a:t>An eligible professional or their staff is required to measure both height and weight. Both height and weight must be measured within 12 months of the current encounter and may be obtained from separate visits. Do not use self-reported values.</a:t>
                      </a:r>
                      <a:endParaRPr lang="en-US">
                        <a:latin typeface="Arial"/>
                      </a:endParaRPr>
                    </a:p>
                    <a:p>
                      <a:pPr marL="171450" lvl="0" indent="-171450" algn="l">
                        <a:lnSpc>
                          <a:spcPct val="100000"/>
                        </a:lnSpc>
                        <a:spcBef>
                          <a:spcPts val="0"/>
                        </a:spcBef>
                        <a:spcAft>
                          <a:spcPts val="0"/>
                        </a:spcAft>
                        <a:buSzPts val="1000"/>
                        <a:buFont typeface="Arial"/>
                        <a:buChar char="•"/>
                      </a:pPr>
                      <a:r>
                        <a:rPr lang="en-US" sz="1100" b="0" i="0" u="none" strike="noStrike" noProof="0">
                          <a:effectLst/>
                          <a:latin typeface="Arial"/>
                        </a:rPr>
                        <a:t>BMI may be documented in the medical record at the health center or in outside medical records obtained by the health center.  </a:t>
                      </a:r>
                      <a:endParaRPr lang="en-US"/>
                    </a:p>
                    <a:p>
                      <a:pPr marL="171450" lvl="0" indent="-171450" algn="l">
                        <a:lnSpc>
                          <a:spcPct val="100000"/>
                        </a:lnSpc>
                        <a:spcBef>
                          <a:spcPts val="0"/>
                        </a:spcBef>
                        <a:spcAft>
                          <a:spcPts val="0"/>
                        </a:spcAft>
                        <a:buSzPts val="1000"/>
                        <a:buFont typeface="Arial"/>
                        <a:buChar char="•"/>
                      </a:pPr>
                      <a:r>
                        <a:rPr lang="en-US" sz="1100" b="0" i="0" u="none" strike="noStrike" noProof="0">
                          <a:effectLst/>
                          <a:latin typeface="Arial"/>
                        </a:rPr>
                        <a:t>If more than one BMI is reported during the measurement period, use the most recent BMI to determine if the performance has been met.</a:t>
                      </a:r>
                      <a:endParaRPr lang="en-US">
                        <a:latin typeface="Arial"/>
                      </a:endParaRPr>
                    </a:p>
                    <a:p>
                      <a:pPr marL="171450" lvl="0" indent="-171450" algn="l">
                        <a:lnSpc>
                          <a:spcPct val="100000"/>
                        </a:lnSpc>
                        <a:spcBef>
                          <a:spcPts val="0"/>
                        </a:spcBef>
                        <a:spcAft>
                          <a:spcPts val="0"/>
                        </a:spcAft>
                        <a:buSzPts val="1000"/>
                        <a:buFont typeface="Arial"/>
                        <a:buChar char="•"/>
                      </a:pPr>
                      <a:r>
                        <a:rPr lang="en-US" sz="1100" b="0" i="0" u="none" strike="noStrike" noProof="0">
                          <a:effectLst/>
                          <a:latin typeface="Arial"/>
                        </a:rPr>
                        <a:t>Document the follow-up plan based on the most recent documented BMI outside of normal parameters.</a:t>
                      </a:r>
                      <a:endParaRPr lang="en-US">
                        <a:latin typeface="Arial"/>
                      </a:endParaRPr>
                    </a:p>
                    <a:p>
                      <a:pPr marL="171450" lvl="0" indent="-171450" algn="l">
                        <a:lnSpc>
                          <a:spcPct val="100000"/>
                        </a:lnSpc>
                        <a:spcBef>
                          <a:spcPts val="0"/>
                        </a:spcBef>
                        <a:spcAft>
                          <a:spcPts val="0"/>
                        </a:spcAft>
                        <a:buSzPts val="1000"/>
                        <a:buFont typeface="Arial"/>
                        <a:buChar char="•"/>
                      </a:pPr>
                      <a:r>
                        <a:rPr lang="en-US" sz="1100" b="0" i="0" u="none" strike="noStrike" noProof="0">
                          <a:effectLst/>
                          <a:latin typeface="Arial"/>
                        </a:rPr>
                        <a:t>Documentation in the medical record must show the actual BMI or the template normally viewed by a clinician must display BMI.</a:t>
                      </a:r>
                      <a:endParaRPr lang="en-US">
                        <a:latin typeface="Arial"/>
                      </a:endParaRPr>
                    </a:p>
                    <a:p>
                      <a:pPr marL="171450" marR="0" lvl="0" indent="-171450">
                        <a:spcBef>
                          <a:spcPts val="0"/>
                        </a:spcBef>
                        <a:spcAft>
                          <a:spcPts val="600"/>
                        </a:spcAft>
                        <a:buClr>
                          <a:srgbClr val="000000"/>
                        </a:buClr>
                        <a:buSzPts val="1000"/>
                        <a:buFont typeface="Arial"/>
                        <a:buChar char="•"/>
                      </a:pPr>
                      <a:r>
                        <a:rPr lang="en-US" sz="1100" b="0" i="0" u="none" strike="noStrike" noProof="0">
                          <a:effectLst/>
                          <a:latin typeface="Arial"/>
                        </a:rPr>
                        <a:t>Do not count as meeting the measurement standard charts or templates that display only height and weight. The fact that a HIT/EHR can calculate BMI does not replace the presence of the BMI itself.</a:t>
                      </a:r>
                      <a:endParaRPr lang="en-US">
                        <a:latin typeface="Arial"/>
                      </a:endParaRPr>
                    </a:p>
                  </a:txBody>
                  <a:tcPr marL="49630" marR="49630" marT="689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29269708"/>
                  </a:ext>
                </a:extLst>
              </a:tr>
            </a:tbl>
          </a:graphicData>
        </a:graphic>
      </p:graphicFrame>
      <p:pic>
        <p:nvPicPr>
          <p:cNvPr id="3" name="Picture 4">
            <a:extLst>
              <a:ext uri="{FF2B5EF4-FFF2-40B4-BE49-F238E27FC236}">
                <a16:creationId xmlns:a16="http://schemas.microsoft.com/office/drawing/2014/main" id="{2C824557-9A89-485E-93A4-329EC94509C0}"/>
              </a:ext>
            </a:extLst>
          </p:cNvPr>
          <p:cNvPicPr>
            <a:picLocks noChangeAspect="1"/>
          </p:cNvPicPr>
          <p:nvPr/>
        </p:nvPicPr>
        <p:blipFill>
          <a:blip r:embed="rId3"/>
          <a:stretch>
            <a:fillRect/>
          </a:stretch>
        </p:blipFill>
        <p:spPr>
          <a:xfrm>
            <a:off x="194135" y="1489888"/>
            <a:ext cx="2970363" cy="3493528"/>
          </a:xfrm>
          <a:prstGeom prst="rect">
            <a:avLst/>
          </a:prstGeom>
        </p:spPr>
      </p:pic>
    </p:spTree>
    <p:extLst>
      <p:ext uri="{BB962C8B-B14F-4D97-AF65-F5344CB8AC3E}">
        <p14:creationId xmlns:p14="http://schemas.microsoft.com/office/powerpoint/2010/main" val="7825107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83356" y="1928731"/>
            <a:ext cx="3333749" cy="2624327"/>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2F2D23-B79B-4D4F-A232-B13DE4ED0922}"/>
              </a:ext>
            </a:extLst>
          </p:cNvPr>
          <p:cNvSpPr>
            <a:spLocks noGrp="1"/>
          </p:cNvSpPr>
          <p:nvPr>
            <p:ph type="title"/>
          </p:nvPr>
        </p:nvSpPr>
        <p:spPr>
          <a:xfrm>
            <a:off x="771525" y="1967266"/>
            <a:ext cx="1971675" cy="2547257"/>
          </a:xfrm>
          <a:noFill/>
        </p:spPr>
        <p:txBody>
          <a:bodyPr vert="horz" lIns="91440" tIns="45720" rIns="91440" bIns="45720" rtlCol="0" anchor="ctr">
            <a:normAutofit/>
          </a:bodyPr>
          <a:lstStyle/>
          <a:p>
            <a:pPr algn="ctr" defTabSz="914400"/>
            <a:endParaRPr lang="en-US" sz="1900" kern="1200">
              <a:solidFill>
                <a:srgbClr val="FFFFFF"/>
              </a:solidFill>
              <a:latin typeface="+mj-lt"/>
              <a:ea typeface="+mj-ea"/>
              <a:cs typeface="Times New Roman"/>
            </a:endParaRPr>
          </a:p>
        </p:txBody>
      </p:sp>
      <p:graphicFrame>
        <p:nvGraphicFramePr>
          <p:cNvPr id="5" name="Table 4">
            <a:extLst>
              <a:ext uri="{FF2B5EF4-FFF2-40B4-BE49-F238E27FC236}">
                <a16:creationId xmlns:a16="http://schemas.microsoft.com/office/drawing/2014/main" id="{50765018-D6EB-438F-ABEE-AA01658F930A}"/>
              </a:ext>
            </a:extLst>
          </p:cNvPr>
          <p:cNvGraphicFramePr>
            <a:graphicFrameLocks noGrp="1"/>
          </p:cNvGraphicFramePr>
          <p:nvPr>
            <p:extLst>
              <p:ext uri="{D42A27DB-BD31-4B8C-83A1-F6EECF244321}">
                <p14:modId xmlns:p14="http://schemas.microsoft.com/office/powerpoint/2010/main" val="113980755"/>
              </p:ext>
            </p:extLst>
          </p:nvPr>
        </p:nvGraphicFramePr>
        <p:xfrm>
          <a:off x="3636590" y="680297"/>
          <a:ext cx="5085525" cy="5584252"/>
        </p:xfrm>
        <a:graphic>
          <a:graphicData uri="http://schemas.openxmlformats.org/drawingml/2006/table">
            <a:tbl>
              <a:tblPr firstRow="1" firstCol="1" bandRow="1"/>
              <a:tblGrid>
                <a:gridCol w="1134406">
                  <a:extLst>
                    <a:ext uri="{9D8B030D-6E8A-4147-A177-3AD203B41FA5}">
                      <a16:colId xmlns:a16="http://schemas.microsoft.com/office/drawing/2014/main" val="1083002009"/>
                    </a:ext>
                  </a:extLst>
                </a:gridCol>
                <a:gridCol w="3951119">
                  <a:extLst>
                    <a:ext uri="{9D8B030D-6E8A-4147-A177-3AD203B41FA5}">
                      <a16:colId xmlns:a16="http://schemas.microsoft.com/office/drawing/2014/main" val="276581694"/>
                    </a:ext>
                  </a:extLst>
                </a:gridCol>
              </a:tblGrid>
              <a:tr h="1334083">
                <a:tc>
                  <a:txBody>
                    <a:bodyPr/>
                    <a:lstStyle/>
                    <a:p>
                      <a:pPr marL="0" marR="0" algn="r" fontAlgn="t">
                        <a:spcBef>
                          <a:spcPts val="0"/>
                        </a:spcBef>
                        <a:spcAft>
                          <a:spcPts val="0"/>
                        </a:spcAft>
                      </a:pPr>
                      <a:r>
                        <a:rPr lang="en-US" sz="1100" b="1" i="0" u="none" strike="noStrike">
                          <a:solidFill>
                            <a:schemeClr val="tx1"/>
                          </a:solidFill>
                          <a:effectLst/>
                          <a:latin typeface="Arial"/>
                          <a:ea typeface="Times New Roman" panose="02020603050405020304" pitchFamily="18" charset="0"/>
                        </a:rPr>
                        <a:t>Measure Description</a:t>
                      </a:r>
                      <a:endParaRPr lang="en-US" sz="2100" b="1" i="0" u="none" strike="noStrike">
                        <a:solidFill>
                          <a:schemeClr val="tx1"/>
                        </a:solidFill>
                        <a:effectLst/>
                        <a:latin typeface="Arial"/>
                      </a:endParaRPr>
                    </a:p>
                  </a:txBody>
                  <a:tcPr marL="49630" marR="49630" marT="689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lvl="0">
                        <a:spcBef>
                          <a:spcPts val="0"/>
                        </a:spcBef>
                        <a:spcAft>
                          <a:spcPts val="600"/>
                        </a:spcAft>
                        <a:buNone/>
                      </a:pPr>
                      <a:r>
                        <a:rPr lang="en-US" sz="1100" b="1" i="0" u="none" strike="noStrike" noProof="0">
                          <a:solidFill>
                            <a:schemeClr val="tx1"/>
                          </a:solidFill>
                          <a:effectLst/>
                          <a:latin typeface="Arial"/>
                        </a:rPr>
                        <a:t>Hemoglobin A1c Poor Control</a:t>
                      </a:r>
                    </a:p>
                    <a:p>
                      <a:pPr marL="0" marR="0" lvl="0">
                        <a:spcBef>
                          <a:spcPts val="0"/>
                        </a:spcBef>
                        <a:spcAft>
                          <a:spcPts val="600"/>
                        </a:spcAft>
                        <a:buNone/>
                      </a:pPr>
                      <a:r>
                        <a:rPr lang="en-US" sz="1100" b="0" i="0" u="none" strike="noStrike" noProof="0">
                          <a:effectLst/>
                        </a:rPr>
                        <a:t>Percentage of patients 18-75 years of age with diabetes who had hemoglobin HbA1c &gt; 9.0% during the reporting period</a:t>
                      </a:r>
                      <a:endParaRPr lang="en-US"/>
                    </a:p>
                    <a:p>
                      <a:pPr marL="0" marR="0" lvl="0" algn="l">
                        <a:spcBef>
                          <a:spcPts val="0"/>
                        </a:spcBef>
                        <a:spcAft>
                          <a:spcPts val="0"/>
                        </a:spcAft>
                        <a:buNone/>
                      </a:pPr>
                      <a:endParaRPr lang="en-US" sz="1100" b="0" i="0" u="none" strike="noStrike">
                        <a:solidFill>
                          <a:schemeClr val="tx1"/>
                        </a:solidFill>
                        <a:effectLst/>
                        <a:latin typeface="Arial"/>
                      </a:endParaRPr>
                    </a:p>
                  </a:txBody>
                  <a:tcPr marL="49630" marR="49630" marT="689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296455522"/>
                  </a:ext>
                </a:extLst>
              </a:tr>
              <a:tr h="4250169">
                <a:tc>
                  <a:txBody>
                    <a:bodyPr/>
                    <a:lstStyle/>
                    <a:p>
                      <a:pPr marL="0" marR="0" algn="r" fontAlgn="t">
                        <a:spcBef>
                          <a:spcPts val="0"/>
                        </a:spcBef>
                        <a:spcAft>
                          <a:spcPts val="0"/>
                        </a:spcAft>
                      </a:pPr>
                      <a:endParaRPr lang="en-US" sz="1100" b="1" i="0" u="none" strike="noStrike">
                        <a:effectLst/>
                        <a:latin typeface="Arial"/>
                        <a:ea typeface="Times New Roman" panose="02020603050405020304" pitchFamily="18" charset="0"/>
                      </a:endParaRPr>
                    </a:p>
                    <a:p>
                      <a:pPr marL="0" marR="0" lvl="0" algn="r">
                        <a:spcBef>
                          <a:spcPts val="0"/>
                        </a:spcBef>
                        <a:spcAft>
                          <a:spcPts val="0"/>
                        </a:spcAft>
                        <a:buNone/>
                      </a:pPr>
                      <a:r>
                        <a:rPr lang="en-US" sz="1100" b="1" i="0" u="none" strike="noStrike">
                          <a:effectLst/>
                          <a:latin typeface="Arial"/>
                          <a:ea typeface="Times New Roman" panose="02020603050405020304" pitchFamily="18" charset="0"/>
                        </a:rPr>
                        <a:t>Guidance</a:t>
                      </a:r>
                      <a:endParaRPr lang="en-US" sz="2100" b="1" i="0" u="none" strike="noStrike">
                        <a:effectLst/>
                        <a:latin typeface="Arial"/>
                      </a:endParaRPr>
                    </a:p>
                  </a:txBody>
                  <a:tcPr marL="49630" marR="49630" marT="689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1450" lvl="0" indent="-171450" algn="l">
                        <a:lnSpc>
                          <a:spcPct val="100000"/>
                        </a:lnSpc>
                        <a:spcBef>
                          <a:spcPts val="0"/>
                        </a:spcBef>
                        <a:spcAft>
                          <a:spcPts val="0"/>
                        </a:spcAft>
                        <a:buClr>
                          <a:srgbClr val="000000"/>
                        </a:buClr>
                        <a:buSzPts val="1000"/>
                        <a:buFont typeface="Arial"/>
                        <a:buChar char="•"/>
                      </a:pPr>
                      <a:endParaRPr lang="en-US" sz="1100" b="0" i="0" u="none" strike="noStrike" noProof="0">
                        <a:effectLst/>
                      </a:endParaRPr>
                    </a:p>
                    <a:p>
                      <a:pPr marL="171450" lvl="0" indent="-171450" algn="l">
                        <a:lnSpc>
                          <a:spcPct val="100000"/>
                        </a:lnSpc>
                        <a:spcBef>
                          <a:spcPts val="0"/>
                        </a:spcBef>
                        <a:spcAft>
                          <a:spcPts val="0"/>
                        </a:spcAft>
                        <a:buClr>
                          <a:srgbClr val="000000"/>
                        </a:buClr>
                        <a:buSzPts val="1000"/>
                        <a:buFont typeface="Arial"/>
                        <a:buChar char="•"/>
                      </a:pPr>
                      <a:r>
                        <a:rPr lang="en-US" sz="1100" b="0" i="0" u="none" strike="noStrike" noProof="0">
                          <a:effectLst/>
                        </a:rPr>
                        <a:t>Note that this is a “negative” measure. For this measure, the lower the number of adult diabetics with poorly controlled diabetes, the better the performance on the measure.</a:t>
                      </a:r>
                    </a:p>
                    <a:p>
                      <a:pPr marL="171450" lvl="0" indent="-171450" algn="l">
                        <a:lnSpc>
                          <a:spcPct val="100000"/>
                        </a:lnSpc>
                        <a:spcBef>
                          <a:spcPts val="0"/>
                        </a:spcBef>
                        <a:spcAft>
                          <a:spcPts val="0"/>
                        </a:spcAft>
                        <a:buClr>
                          <a:srgbClr val="000000"/>
                        </a:buClr>
                        <a:buSzPts val="1000"/>
                        <a:buFont typeface="Arial"/>
                        <a:buChar char="•"/>
                      </a:pPr>
                      <a:endParaRPr lang="en-US" sz="1100" b="0" i="0" u="none" strike="noStrike" noProof="0">
                        <a:effectLst/>
                      </a:endParaRPr>
                    </a:p>
                    <a:p>
                      <a:pPr marL="171450" lvl="0" indent="-171450" algn="l">
                        <a:lnSpc>
                          <a:spcPct val="100000"/>
                        </a:lnSpc>
                        <a:spcBef>
                          <a:spcPts val="0"/>
                        </a:spcBef>
                        <a:spcAft>
                          <a:spcPts val="0"/>
                        </a:spcAft>
                        <a:buSzPts val="1000"/>
                        <a:buFont typeface="Arial"/>
                        <a:buChar char="•"/>
                      </a:pPr>
                      <a:r>
                        <a:rPr lang="en-US" sz="1100" b="0" i="0" u="none" strike="noStrike" noProof="0">
                          <a:effectLst/>
                        </a:rPr>
                        <a:t>Also note that unlike the Hypertension measure, this measure calls for reporting on patients with diabetes regardless of when they were first diagnosed.</a:t>
                      </a:r>
                      <a:endParaRPr lang="en-US"/>
                    </a:p>
                    <a:p>
                      <a:pPr marL="171450" lvl="0" indent="-171450" algn="l">
                        <a:lnSpc>
                          <a:spcPct val="100000"/>
                        </a:lnSpc>
                        <a:spcBef>
                          <a:spcPts val="0"/>
                        </a:spcBef>
                        <a:spcAft>
                          <a:spcPts val="0"/>
                        </a:spcAft>
                        <a:buSzPts val="1000"/>
                        <a:buFont typeface="Arial"/>
                        <a:buChar char="•"/>
                      </a:pPr>
                      <a:endParaRPr lang="en-US" sz="1100" b="0" i="0" u="none" strike="noStrike" noProof="0">
                        <a:effectLst/>
                      </a:endParaRPr>
                    </a:p>
                    <a:p>
                      <a:pPr marL="171450" lvl="0" indent="-171450" algn="l">
                        <a:lnSpc>
                          <a:spcPct val="100000"/>
                        </a:lnSpc>
                        <a:spcBef>
                          <a:spcPts val="0"/>
                        </a:spcBef>
                        <a:spcAft>
                          <a:spcPts val="0"/>
                        </a:spcAft>
                        <a:buSzPts val="1000"/>
                        <a:buFont typeface="Arial"/>
                        <a:buChar char="•"/>
                      </a:pPr>
                      <a:r>
                        <a:rPr lang="en-US" sz="1100" b="0" i="0" u="none" strike="noStrike" noProof="0">
                          <a:effectLst/>
                        </a:rPr>
                        <a:t>Only include patients with an active diagnosis of Type 1 or Type 2 diabetes</a:t>
                      </a:r>
                      <a:endParaRPr lang="en-US"/>
                    </a:p>
                    <a:p>
                      <a:pPr marL="171450" lvl="0" indent="-171450" algn="l">
                        <a:lnSpc>
                          <a:spcPct val="100000"/>
                        </a:lnSpc>
                        <a:spcBef>
                          <a:spcPts val="0"/>
                        </a:spcBef>
                        <a:spcAft>
                          <a:spcPts val="0"/>
                        </a:spcAft>
                        <a:buSzPts val="1000"/>
                        <a:buFont typeface="Arial"/>
                        <a:buChar char="•"/>
                      </a:pPr>
                      <a:endParaRPr lang="en-US" sz="1100" b="0" i="0" u="none" strike="noStrike" noProof="0">
                        <a:effectLst/>
                      </a:endParaRPr>
                    </a:p>
                    <a:p>
                      <a:pPr marL="171450" lvl="0" indent="-171450" algn="l">
                        <a:lnSpc>
                          <a:spcPct val="100000"/>
                        </a:lnSpc>
                        <a:spcBef>
                          <a:spcPts val="0"/>
                        </a:spcBef>
                        <a:spcAft>
                          <a:spcPts val="0"/>
                        </a:spcAft>
                        <a:buSzPts val="1000"/>
                        <a:buFont typeface="Arial"/>
                        <a:buChar char="•"/>
                      </a:pPr>
                      <a:r>
                        <a:rPr lang="en-US" sz="1100" b="0" i="0" u="none" strike="noStrike" noProof="0">
                          <a:effectLst/>
                        </a:rPr>
                        <a:t>Include patients in the numerator whose most recent HbA1c level is greater than 9 percent, the most recent HbA1c result is missing, or when no HbA1c tests were performed or documented during the reporting period.</a:t>
                      </a:r>
                      <a:endParaRPr lang="en-US"/>
                    </a:p>
                    <a:p>
                      <a:pPr marL="171450" lvl="0" indent="-171450" algn="l">
                        <a:lnSpc>
                          <a:spcPct val="100000"/>
                        </a:lnSpc>
                        <a:spcBef>
                          <a:spcPts val="0"/>
                        </a:spcBef>
                        <a:spcAft>
                          <a:spcPts val="0"/>
                        </a:spcAft>
                        <a:buSzPts val="1000"/>
                        <a:buFont typeface="Arial"/>
                        <a:buChar char="•"/>
                      </a:pPr>
                      <a:endParaRPr lang="en-US" sz="1100" b="0" i="0" u="none" strike="noStrike" noProof="0">
                        <a:effectLst/>
                      </a:endParaRPr>
                    </a:p>
                    <a:p>
                      <a:pPr marL="171450" lvl="0" indent="-171450">
                        <a:spcBef>
                          <a:spcPts val="0"/>
                        </a:spcBef>
                        <a:spcAft>
                          <a:spcPts val="600"/>
                        </a:spcAft>
                        <a:buClr>
                          <a:srgbClr val="000000"/>
                        </a:buClr>
                        <a:buSzPts val="1000"/>
                        <a:buFont typeface="Arial"/>
                        <a:buChar char="•"/>
                      </a:pPr>
                      <a:r>
                        <a:rPr lang="en-US" sz="1100" b="0" i="0" u="none" strike="noStrike" noProof="0">
                          <a:effectLst/>
                        </a:rPr>
                        <a:t>This measure is calculated using the numerator and denominator defined below. This service cannot be conducted via telehealth.</a:t>
                      </a:r>
                      <a:endParaRPr lang="en-US"/>
                    </a:p>
                    <a:p>
                      <a:pPr marL="171450" lvl="0" indent="-171450">
                        <a:spcBef>
                          <a:spcPts val="0"/>
                        </a:spcBef>
                        <a:spcAft>
                          <a:spcPts val="600"/>
                        </a:spcAft>
                        <a:buClr>
                          <a:srgbClr val="000000"/>
                        </a:buClr>
                        <a:buSzPts val="1000"/>
                        <a:buFont typeface="Arial"/>
                        <a:buChar char="•"/>
                      </a:pPr>
                      <a:endParaRPr lang="en-US" sz="1100" b="0" i="0" u="none" strike="noStrike" noProof="0">
                        <a:solidFill>
                          <a:schemeClr val="tx1"/>
                        </a:solidFill>
                        <a:effectLst/>
                        <a:latin typeface="Arial"/>
                      </a:endParaRPr>
                    </a:p>
                  </a:txBody>
                  <a:tcPr marL="49630" marR="49630" marT="689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29269708"/>
                  </a:ext>
                </a:extLst>
              </a:tr>
            </a:tbl>
          </a:graphicData>
        </a:graphic>
      </p:graphicFrame>
      <p:pic>
        <p:nvPicPr>
          <p:cNvPr id="3" name="Picture 3">
            <a:extLst>
              <a:ext uri="{FF2B5EF4-FFF2-40B4-BE49-F238E27FC236}">
                <a16:creationId xmlns:a16="http://schemas.microsoft.com/office/drawing/2014/main" id="{CADB69B1-D1AA-4EA6-AE6D-E6993EEF6A52}"/>
              </a:ext>
            </a:extLst>
          </p:cNvPr>
          <p:cNvPicPr>
            <a:picLocks noChangeAspect="1"/>
          </p:cNvPicPr>
          <p:nvPr/>
        </p:nvPicPr>
        <p:blipFill>
          <a:blip r:embed="rId2"/>
          <a:stretch>
            <a:fillRect/>
          </a:stretch>
        </p:blipFill>
        <p:spPr>
          <a:xfrm>
            <a:off x="-6002" y="1427125"/>
            <a:ext cx="3533545" cy="3693615"/>
          </a:xfrm>
          <a:prstGeom prst="rect">
            <a:avLst/>
          </a:prstGeom>
        </p:spPr>
      </p:pic>
    </p:spTree>
    <p:extLst>
      <p:ext uri="{BB962C8B-B14F-4D97-AF65-F5344CB8AC3E}">
        <p14:creationId xmlns:p14="http://schemas.microsoft.com/office/powerpoint/2010/main" val="34058210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83356" y="1928731"/>
            <a:ext cx="3333749" cy="2624327"/>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229F33-034F-49A9-B461-BC83C1B75509}"/>
              </a:ext>
            </a:extLst>
          </p:cNvPr>
          <p:cNvSpPr>
            <a:spLocks noGrp="1"/>
          </p:cNvSpPr>
          <p:nvPr>
            <p:ph type="title"/>
          </p:nvPr>
        </p:nvSpPr>
        <p:spPr>
          <a:xfrm>
            <a:off x="771525" y="1967266"/>
            <a:ext cx="1971675" cy="2547257"/>
          </a:xfrm>
          <a:noFill/>
        </p:spPr>
        <p:txBody>
          <a:bodyPr vert="horz" lIns="91440" tIns="45720" rIns="91440" bIns="45720" rtlCol="0" anchor="ctr">
            <a:normAutofit/>
          </a:bodyPr>
          <a:lstStyle/>
          <a:p>
            <a:pPr algn="ctr" defTabSz="914400"/>
            <a:endParaRPr lang="en-US" sz="3100" kern="1200">
              <a:solidFill>
                <a:srgbClr val="FFFFFF"/>
              </a:solidFill>
              <a:latin typeface="+mj-lt"/>
              <a:ea typeface="+mj-ea"/>
              <a:cs typeface="Times New Roman"/>
            </a:endParaRPr>
          </a:p>
        </p:txBody>
      </p:sp>
      <p:graphicFrame>
        <p:nvGraphicFramePr>
          <p:cNvPr id="3" name="Table 2">
            <a:extLst>
              <a:ext uri="{FF2B5EF4-FFF2-40B4-BE49-F238E27FC236}">
                <a16:creationId xmlns:a16="http://schemas.microsoft.com/office/drawing/2014/main" id="{09FDDD0C-397D-4C5A-97A4-B57C10137889}"/>
              </a:ext>
            </a:extLst>
          </p:cNvPr>
          <p:cNvGraphicFramePr>
            <a:graphicFrameLocks noGrp="1"/>
          </p:cNvGraphicFramePr>
          <p:nvPr>
            <p:extLst>
              <p:ext uri="{D42A27DB-BD31-4B8C-83A1-F6EECF244321}">
                <p14:modId xmlns:p14="http://schemas.microsoft.com/office/powerpoint/2010/main" val="4000574380"/>
              </p:ext>
            </p:extLst>
          </p:nvPr>
        </p:nvGraphicFramePr>
        <p:xfrm>
          <a:off x="3388658" y="466164"/>
          <a:ext cx="5534768" cy="6335759"/>
        </p:xfrm>
        <a:graphic>
          <a:graphicData uri="http://schemas.openxmlformats.org/drawingml/2006/table">
            <a:tbl>
              <a:tblPr firstRow="1" firstCol="1" bandRow="1"/>
              <a:tblGrid>
                <a:gridCol w="1196282">
                  <a:extLst>
                    <a:ext uri="{9D8B030D-6E8A-4147-A177-3AD203B41FA5}">
                      <a16:colId xmlns:a16="http://schemas.microsoft.com/office/drawing/2014/main" val="2879130004"/>
                    </a:ext>
                  </a:extLst>
                </a:gridCol>
                <a:gridCol w="4338486">
                  <a:extLst>
                    <a:ext uri="{9D8B030D-6E8A-4147-A177-3AD203B41FA5}">
                      <a16:colId xmlns:a16="http://schemas.microsoft.com/office/drawing/2014/main" val="1494415527"/>
                    </a:ext>
                  </a:extLst>
                </a:gridCol>
              </a:tblGrid>
              <a:tr h="1040013">
                <a:tc>
                  <a:txBody>
                    <a:bodyPr/>
                    <a:lstStyle/>
                    <a:p>
                      <a:pPr marL="0" marR="0" algn="r" fontAlgn="t">
                        <a:spcBef>
                          <a:spcPts val="0"/>
                        </a:spcBef>
                        <a:spcAft>
                          <a:spcPts val="0"/>
                        </a:spcAft>
                      </a:pPr>
                      <a:r>
                        <a:rPr lang="en-US" sz="950" b="1" i="0" u="none" strike="noStrike">
                          <a:effectLst/>
                          <a:latin typeface="Arial"/>
                          <a:ea typeface="Times New Roman" panose="02020603050405020304" pitchFamily="18" charset="0"/>
                        </a:rPr>
                        <a:t>Measure Description</a:t>
                      </a:r>
                      <a:endParaRPr lang="en-US" sz="950" b="0" i="0" u="none" strike="noStrike">
                        <a:effectLst/>
                        <a:latin typeface="Arial"/>
                      </a:endParaRPr>
                    </a:p>
                  </a:txBody>
                  <a:tcPr marL="45620" marR="45620" marT="633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l" fontAlgn="t">
                        <a:spcBef>
                          <a:spcPts val="0"/>
                        </a:spcBef>
                        <a:spcAft>
                          <a:spcPts val="600"/>
                        </a:spcAft>
                      </a:pPr>
                      <a:r>
                        <a:rPr lang="en-US" sz="950" b="1" i="0" u="none" strike="noStrike">
                          <a:solidFill>
                            <a:srgbClr val="000000"/>
                          </a:solidFill>
                          <a:effectLst/>
                          <a:latin typeface="Arial"/>
                          <a:ea typeface="Times New Roman" panose="02020603050405020304" pitchFamily="18" charset="0"/>
                        </a:rPr>
                        <a:t>Tobacco Screening and Cessation Intervention</a:t>
                      </a:r>
                      <a:endParaRPr lang="en-US" sz="950" b="0" i="0" u="none" strike="noStrike">
                        <a:effectLst/>
                        <a:latin typeface="Arial"/>
                      </a:endParaRPr>
                    </a:p>
                    <a:p>
                      <a:pPr lvl="0" algn="l">
                        <a:lnSpc>
                          <a:spcPct val="100000"/>
                        </a:lnSpc>
                        <a:spcBef>
                          <a:spcPts val="0"/>
                        </a:spcBef>
                        <a:spcAft>
                          <a:spcPts val="0"/>
                        </a:spcAft>
                        <a:buNone/>
                      </a:pPr>
                      <a:r>
                        <a:rPr lang="en-US" sz="950" b="0" i="0" u="none" strike="noStrike" noProof="0">
                          <a:effectLst/>
                        </a:rPr>
                        <a:t>Percentage of patients aged 18 years and older who were screened for tobacco use one or more times within 24 months </a:t>
                      </a:r>
                      <a:r>
                        <a:rPr lang="en-US" sz="950" b="1" i="1" u="none" strike="noStrike" noProof="0">
                          <a:effectLst/>
                        </a:rPr>
                        <a:t>and</a:t>
                      </a:r>
                      <a:r>
                        <a:rPr lang="en-US" sz="950" b="0" i="0" u="none" strike="noStrike" noProof="0">
                          <a:effectLst/>
                        </a:rPr>
                        <a:t> received tobacco cessation intervention </a:t>
                      </a:r>
                      <a:r>
                        <a:rPr lang="en-US" sz="950" b="0" i="1" u="none" strike="noStrike" noProof="0">
                          <a:effectLst/>
                        </a:rPr>
                        <a:t>if identified as a tobacco user</a:t>
                      </a:r>
                      <a:r>
                        <a:rPr lang="en-US" sz="950" b="0" i="0" u="none" strike="noStrike" noProof="0">
                          <a:effectLst/>
                        </a:rPr>
                        <a:t> </a:t>
                      </a:r>
                      <a:endParaRPr lang="en-US"/>
                    </a:p>
                    <a:p>
                      <a:pPr marL="0" marR="0" lvl="0" algn="l">
                        <a:spcBef>
                          <a:spcPts val="0"/>
                        </a:spcBef>
                        <a:spcAft>
                          <a:spcPts val="600"/>
                        </a:spcAft>
                        <a:buNone/>
                      </a:pPr>
                      <a:endParaRPr lang="en-US" sz="950" b="0" i="0" u="none" strike="noStrike" noProof="0">
                        <a:effectLst/>
                      </a:endParaRPr>
                    </a:p>
                    <a:p>
                      <a:pPr marL="0" marR="0" lvl="0" algn="l">
                        <a:spcBef>
                          <a:spcPts val="0"/>
                        </a:spcBef>
                        <a:spcAft>
                          <a:spcPts val="600"/>
                        </a:spcAft>
                        <a:buNone/>
                      </a:pPr>
                      <a:r>
                        <a:rPr lang="en-US" sz="950" b="0" i="0" u="none" strike="noStrike" noProof="0">
                          <a:effectLst/>
                        </a:rPr>
                        <a:t>This measure is calculated using the numerator and denominator defined below. </a:t>
                      </a:r>
                      <a:endParaRPr lang="en-US"/>
                    </a:p>
                  </a:txBody>
                  <a:tcPr marL="45620" marR="45620" marT="633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938654364"/>
                  </a:ext>
                </a:extLst>
              </a:tr>
              <a:tr h="5163563">
                <a:tc>
                  <a:txBody>
                    <a:bodyPr/>
                    <a:lstStyle/>
                    <a:p>
                      <a:pPr marL="0" marR="0" algn="r" fontAlgn="t">
                        <a:spcBef>
                          <a:spcPts val="0"/>
                        </a:spcBef>
                        <a:spcAft>
                          <a:spcPts val="0"/>
                        </a:spcAft>
                      </a:pPr>
                      <a:r>
                        <a:rPr lang="en-US" sz="950" b="0" i="0" u="none" strike="noStrike">
                          <a:effectLst/>
                          <a:latin typeface="Arial"/>
                          <a:ea typeface="Times New Roman" panose="02020603050405020304" pitchFamily="18" charset="0"/>
                        </a:rPr>
                        <a:t>Guidance</a:t>
                      </a:r>
                      <a:endParaRPr lang="en-US" sz="950" b="0" i="0" u="none" strike="noStrike">
                        <a:effectLst/>
                        <a:latin typeface="Arial"/>
                      </a:endParaRPr>
                    </a:p>
                  </a:txBody>
                  <a:tcPr marL="45620" marR="45620" marT="633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85750" lvl="0" indent="-285750" algn="l">
                        <a:lnSpc>
                          <a:spcPct val="100000"/>
                        </a:lnSpc>
                        <a:spcBef>
                          <a:spcPts val="0"/>
                        </a:spcBef>
                        <a:spcAft>
                          <a:spcPts val="0"/>
                        </a:spcAft>
                        <a:buFont typeface="Arial"/>
                        <a:buChar char="•"/>
                      </a:pPr>
                      <a:r>
                        <a:rPr lang="en-US" sz="950" b="0" i="0" u="none" strike="noStrike" noProof="0">
                          <a:effectLst/>
                        </a:rPr>
                        <a:t>Include in the numerator patients with a negative screening </a:t>
                      </a:r>
                      <a:r>
                        <a:rPr lang="en-US" sz="950" b="1" i="1" u="none" strike="noStrike" noProof="0">
                          <a:effectLst/>
                        </a:rPr>
                        <a:t>and</a:t>
                      </a:r>
                      <a:r>
                        <a:rPr lang="en-US" sz="950" b="0" i="0" u="none" strike="noStrike" noProof="0">
                          <a:effectLst/>
                        </a:rPr>
                        <a:t> those with a positive screening who had cessation intervention if a tobacco user.</a:t>
                      </a:r>
                      <a:endParaRPr lang="en-US"/>
                    </a:p>
                    <a:p>
                      <a:pPr marL="285750" lvl="0" indent="-285750" algn="l">
                        <a:lnSpc>
                          <a:spcPct val="100000"/>
                        </a:lnSpc>
                        <a:spcBef>
                          <a:spcPts val="0"/>
                        </a:spcBef>
                        <a:spcAft>
                          <a:spcPts val="0"/>
                        </a:spcAft>
                        <a:buFont typeface="Arial"/>
                        <a:buChar char="•"/>
                      </a:pPr>
                      <a:r>
                        <a:rPr lang="en-US" sz="950" b="0" i="0" u="none" strike="noStrike" noProof="0">
                          <a:effectLst/>
                        </a:rPr>
                        <a:t>If patients use any type of tobacco (i.e., smokes or uses smokeless tobacco), the expectation is that they should receive tobacco cessation intervention (counseling and/or pharmacotherapy).</a:t>
                      </a:r>
                      <a:endParaRPr lang="en-US"/>
                    </a:p>
                    <a:p>
                      <a:pPr marL="285750" lvl="0" indent="-285750" algn="l">
                        <a:lnSpc>
                          <a:spcPct val="100000"/>
                        </a:lnSpc>
                        <a:spcBef>
                          <a:spcPts val="0"/>
                        </a:spcBef>
                        <a:spcAft>
                          <a:spcPts val="0"/>
                        </a:spcAft>
                        <a:buFont typeface="Arial"/>
                        <a:buChar char="•"/>
                      </a:pPr>
                      <a:r>
                        <a:rPr lang="en-US" sz="950" b="0" i="0" u="none" strike="noStrike" noProof="0">
                          <a:effectLst/>
                        </a:rPr>
                        <a:t>If a patient has multiple tobacco use screenings during the 24-month period, use the most recent screening which has a documented status of tobacco user or non-user.</a:t>
                      </a:r>
                      <a:endParaRPr lang="en-US"/>
                    </a:p>
                    <a:p>
                      <a:pPr marL="285750" lvl="0" indent="-285750" algn="l">
                        <a:lnSpc>
                          <a:spcPct val="100000"/>
                        </a:lnSpc>
                        <a:spcBef>
                          <a:spcPts val="0"/>
                        </a:spcBef>
                        <a:spcAft>
                          <a:spcPts val="0"/>
                        </a:spcAft>
                        <a:buFont typeface="Arial"/>
                        <a:buChar char="•"/>
                      </a:pPr>
                      <a:r>
                        <a:rPr lang="en-US" sz="950" b="0" i="0" u="none" strike="noStrike" noProof="0">
                          <a:effectLst/>
                        </a:rPr>
                        <a:t>If tobacco use status of a patient is unknown, the patient does not meet the screening component required to be counted in the numerator and has not met the measurement standard. "Unknown" includes patients who were not screened or patients with indefinite answers. </a:t>
                      </a:r>
                      <a:endParaRPr lang="en-US"/>
                    </a:p>
                    <a:p>
                      <a:pPr marL="285750" lvl="0" indent="-285750" algn="l">
                        <a:lnSpc>
                          <a:spcPct val="100000"/>
                        </a:lnSpc>
                        <a:spcBef>
                          <a:spcPts val="0"/>
                        </a:spcBef>
                        <a:spcAft>
                          <a:spcPts val="0"/>
                        </a:spcAft>
                        <a:buFont typeface="Arial"/>
                        <a:buChar char="•"/>
                      </a:pPr>
                      <a:r>
                        <a:rPr lang="en-US" sz="950" b="0" i="0" u="none" strike="noStrike" noProof="0">
                          <a:effectLst/>
                        </a:rPr>
                        <a:t>The medical reason exception applies to the screening data element of the measure or to any of the tobacco cessation intervention data elements. </a:t>
                      </a:r>
                      <a:endParaRPr lang="en-US"/>
                    </a:p>
                    <a:p>
                      <a:pPr marL="285750" lvl="0" indent="-285750" algn="l">
                        <a:lnSpc>
                          <a:spcPct val="100000"/>
                        </a:lnSpc>
                        <a:spcBef>
                          <a:spcPts val="0"/>
                        </a:spcBef>
                        <a:spcAft>
                          <a:spcPts val="0"/>
                        </a:spcAft>
                        <a:buFont typeface="Arial"/>
                        <a:buChar char="•"/>
                      </a:pPr>
                      <a:r>
                        <a:rPr lang="en-US" sz="950" b="0" i="0" u="none" strike="noStrike" noProof="0">
                          <a:effectLst/>
                        </a:rPr>
                        <a:t>If a patient has a diagnosis of limited life expectancy, that patient has a valid denominator exception for not being screened for tobacco use or for not receiving tobacco use cessation intervention (counseling and/or pharmacotherapy) if identified as a tobacco user. </a:t>
                      </a:r>
                      <a:endParaRPr lang="en-US"/>
                    </a:p>
                    <a:p>
                      <a:pPr marL="285750" lvl="0" indent="-285750" algn="l">
                        <a:lnSpc>
                          <a:spcPct val="100000"/>
                        </a:lnSpc>
                        <a:spcBef>
                          <a:spcPts val="0"/>
                        </a:spcBef>
                        <a:spcAft>
                          <a:spcPts val="0"/>
                        </a:spcAft>
                        <a:buFont typeface="Arial"/>
                        <a:buChar char="•"/>
                      </a:pPr>
                      <a:r>
                        <a:rPr lang="en-US" sz="950" b="0" i="0" u="none" strike="noStrike" noProof="0">
                          <a:effectLst/>
                        </a:rPr>
                        <a:t>Electronic nicotine delivery systems (ENDS), including electronic cigarettes for tobacco cessation, are not currently classified as tobacco. They are not to be evaluated for this measure.  </a:t>
                      </a:r>
                      <a:endParaRPr lang="en-US"/>
                    </a:p>
                    <a:p>
                      <a:pPr marL="285750" lvl="0" indent="-285750" algn="l">
                        <a:lnSpc>
                          <a:spcPct val="100000"/>
                        </a:lnSpc>
                        <a:spcBef>
                          <a:spcPts val="0"/>
                        </a:spcBef>
                        <a:spcAft>
                          <a:spcPts val="0"/>
                        </a:spcAft>
                        <a:buFont typeface="Arial"/>
                        <a:buChar char="•"/>
                      </a:pPr>
                      <a:r>
                        <a:rPr lang="en-US" sz="950" b="0" i="0" u="none" strike="noStrike" noProof="0">
                          <a:effectLst/>
                        </a:rPr>
                        <a:t>Include in the numerator records that demonstrate that the patient had been asked about their use of all forms of tobacco within 24 months before the end of the measurement period.</a:t>
                      </a:r>
                      <a:endParaRPr lang="en-US"/>
                    </a:p>
                    <a:p>
                      <a:pPr marL="285750" lvl="0" indent="-285750" algn="l">
                        <a:lnSpc>
                          <a:spcPct val="100000"/>
                        </a:lnSpc>
                        <a:spcBef>
                          <a:spcPts val="0"/>
                        </a:spcBef>
                        <a:spcAft>
                          <a:spcPts val="0"/>
                        </a:spcAft>
                        <a:buFont typeface="Arial"/>
                        <a:buChar char="•"/>
                      </a:pPr>
                      <a:r>
                        <a:rPr lang="en-US" sz="950" b="0" i="0" u="none" strike="noStrike" noProof="0">
                          <a:effectLst/>
                        </a:rPr>
                        <a:t>Include patients who receive tobacco cessation intervention, including: </a:t>
                      </a:r>
                      <a:endParaRPr lang="en-US"/>
                    </a:p>
                    <a:p>
                      <a:pPr marL="628650" lvl="1" indent="-285750" algn="l">
                        <a:lnSpc>
                          <a:spcPct val="100000"/>
                        </a:lnSpc>
                        <a:spcBef>
                          <a:spcPts val="0"/>
                        </a:spcBef>
                        <a:spcAft>
                          <a:spcPts val="0"/>
                        </a:spcAft>
                        <a:buFont typeface="Arial"/>
                        <a:buChar char="•"/>
                      </a:pPr>
                      <a:r>
                        <a:rPr lang="en-US" sz="950" b="0" i="0" u="none" strike="noStrike" noProof="0">
                          <a:effectLst/>
                        </a:rPr>
                        <a:t>Received tobacco use cessation counseling services, </a:t>
                      </a:r>
                      <a:r>
                        <a:rPr lang="en-US" sz="950" b="1" i="1" u="none" strike="noStrike" noProof="0">
                          <a:effectLst/>
                        </a:rPr>
                        <a:t>or</a:t>
                      </a:r>
                      <a:r>
                        <a:rPr lang="en-US" sz="950" b="0" i="0" u="none" strike="noStrike" noProof="0">
                          <a:effectLst/>
                        </a:rPr>
                        <a:t> </a:t>
                      </a:r>
                      <a:endParaRPr lang="en-US"/>
                    </a:p>
                    <a:p>
                      <a:pPr marL="628650" lvl="1" indent="-285750" algn="l">
                        <a:lnSpc>
                          <a:spcPct val="100000"/>
                        </a:lnSpc>
                        <a:spcBef>
                          <a:spcPts val="0"/>
                        </a:spcBef>
                        <a:spcAft>
                          <a:spcPts val="0"/>
                        </a:spcAft>
                        <a:buFont typeface="Arial"/>
                        <a:buChar char="•"/>
                      </a:pPr>
                      <a:r>
                        <a:rPr lang="en-US" sz="950" b="0" i="0" u="none" strike="noStrike" noProof="0">
                          <a:effectLst/>
                        </a:rPr>
                        <a:t>Received an order for (a prescription or a recommendation to purchase an over-the-counter [OTC] product) a tobacco use cessation medication, </a:t>
                      </a:r>
                      <a:r>
                        <a:rPr lang="en-US" sz="950" b="1" i="1" u="none" strike="noStrike" noProof="0">
                          <a:effectLst/>
                        </a:rPr>
                        <a:t>or </a:t>
                      </a:r>
                      <a:r>
                        <a:rPr lang="en-US" sz="950" b="0" i="0" u="none" strike="noStrike" noProof="0">
                          <a:effectLst/>
                        </a:rPr>
                        <a:t>Are on (using) a tobacco use cessation agent.</a:t>
                      </a:r>
                      <a:endParaRPr lang="en-US"/>
                    </a:p>
                  </a:txBody>
                  <a:tcPr marL="45620" marR="45620" marT="633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59712987"/>
                  </a:ext>
                </a:extLst>
              </a:tr>
            </a:tbl>
          </a:graphicData>
        </a:graphic>
      </p:graphicFrame>
      <p:pic>
        <p:nvPicPr>
          <p:cNvPr id="4" name="Picture 4">
            <a:extLst>
              <a:ext uri="{FF2B5EF4-FFF2-40B4-BE49-F238E27FC236}">
                <a16:creationId xmlns:a16="http://schemas.microsoft.com/office/drawing/2014/main" id="{966D95D6-BEAD-4B6E-BBA5-0B3F09E6C02D}"/>
              </a:ext>
            </a:extLst>
          </p:cNvPr>
          <p:cNvPicPr>
            <a:picLocks noChangeAspect="1"/>
          </p:cNvPicPr>
          <p:nvPr/>
        </p:nvPicPr>
        <p:blipFill>
          <a:blip r:embed="rId2"/>
          <a:stretch>
            <a:fillRect/>
          </a:stretch>
        </p:blipFill>
        <p:spPr>
          <a:xfrm>
            <a:off x="84037" y="1572188"/>
            <a:ext cx="3263427" cy="3523541"/>
          </a:xfrm>
          <a:prstGeom prst="rect">
            <a:avLst/>
          </a:prstGeom>
        </p:spPr>
      </p:pic>
    </p:spTree>
    <p:extLst>
      <p:ext uri="{BB962C8B-B14F-4D97-AF65-F5344CB8AC3E}">
        <p14:creationId xmlns:p14="http://schemas.microsoft.com/office/powerpoint/2010/main" val="39572557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52F25-9FD1-4AE1-8086-2EF4F3C00C51}"/>
              </a:ext>
            </a:extLst>
          </p:cNvPr>
          <p:cNvSpPr>
            <a:spLocks noGrp="1"/>
          </p:cNvSpPr>
          <p:nvPr>
            <p:ph type="title"/>
          </p:nvPr>
        </p:nvSpPr>
        <p:spPr>
          <a:xfrm>
            <a:off x="6005464" y="778264"/>
            <a:ext cx="2776688" cy="3673856"/>
          </a:xfrm>
        </p:spPr>
        <p:txBody>
          <a:bodyPr vert="horz" lIns="91440" tIns="45720" rIns="91440" bIns="45720" rtlCol="0" anchor="b">
            <a:normAutofit fontScale="90000"/>
          </a:bodyPr>
          <a:lstStyle/>
          <a:p>
            <a:pPr defTabSz="914400"/>
            <a:r>
              <a:rPr lang="en-US" sz="2000">
                <a:solidFill>
                  <a:schemeClr val="tx1"/>
                </a:solidFill>
                <a:latin typeface="+mj-lt"/>
                <a:ea typeface="+mj-ea"/>
                <a:cs typeface="+mj-cs"/>
              </a:rPr>
              <a:t>Performance Measures, cont’d.</a:t>
            </a:r>
            <a:br>
              <a:rPr lang="en-US" sz="2000">
                <a:latin typeface="+mj-lt"/>
                <a:ea typeface="+mj-ea"/>
                <a:cs typeface="+mj-cs"/>
              </a:rPr>
            </a:br>
            <a:br>
              <a:rPr lang="en-US" sz="2000">
                <a:latin typeface="+mj-lt"/>
                <a:ea typeface="+mj-ea"/>
                <a:cs typeface="+mj-cs"/>
              </a:rPr>
            </a:br>
            <a:r>
              <a:rPr lang="en-US" sz="2000">
                <a:solidFill>
                  <a:schemeClr val="tx1"/>
                </a:solidFill>
                <a:latin typeface="+mj-lt"/>
                <a:ea typeface="+mj-ea"/>
                <a:cs typeface="+mj-cs"/>
              </a:rPr>
              <a:t>School Based Health Center Applicants</a:t>
            </a:r>
            <a:br>
              <a:rPr lang="en-US" sz="1500">
                <a:latin typeface="+mj-lt"/>
                <a:ea typeface="+mj-ea"/>
                <a:cs typeface="+mj-cs"/>
              </a:rPr>
            </a:br>
            <a:br>
              <a:rPr lang="en-US" sz="1500">
                <a:latin typeface="+mj-lt"/>
                <a:ea typeface="+mj-ea"/>
                <a:cs typeface="+mj-cs"/>
              </a:rPr>
            </a:br>
            <a:br>
              <a:rPr lang="en-US" sz="1500">
                <a:latin typeface="+mj-lt"/>
                <a:ea typeface="+mj-ea"/>
                <a:cs typeface="+mj-cs"/>
              </a:rPr>
            </a:br>
            <a:r>
              <a:rPr lang="en-US" sz="1800" b="0">
                <a:solidFill>
                  <a:schemeClr val="tx1"/>
                </a:solidFill>
                <a:latin typeface="+mj-lt"/>
                <a:ea typeface="+mj-ea"/>
                <a:cs typeface="+mj-cs"/>
              </a:rPr>
              <a:t>Weight Assessment and Counseling for Nutrition and Physical Activity</a:t>
            </a:r>
            <a:br>
              <a:rPr lang="en-US" sz="1800" b="0">
                <a:latin typeface="+mj-lt"/>
                <a:ea typeface="+mj-ea"/>
                <a:cs typeface="+mj-cs"/>
              </a:rPr>
            </a:br>
            <a:br>
              <a:rPr lang="en-US" sz="1800" b="0">
                <a:latin typeface="+mj-lt"/>
                <a:ea typeface="+mj-ea"/>
                <a:cs typeface="+mj-cs"/>
              </a:rPr>
            </a:br>
            <a:r>
              <a:rPr lang="en-US" sz="1800" b="0">
                <a:solidFill>
                  <a:schemeClr val="tx1"/>
                </a:solidFill>
                <a:latin typeface="+mj-lt"/>
                <a:ea typeface="+mj-ea"/>
                <a:cs typeface="+mj-cs"/>
              </a:rPr>
              <a:t>Tobacco Use and Help with Quitting Among Adolescents</a:t>
            </a:r>
            <a:br>
              <a:rPr lang="en-US" sz="1800" b="0">
                <a:latin typeface="+mj-lt"/>
                <a:ea typeface="+mj-ea"/>
                <a:cs typeface="+mj-cs"/>
              </a:rPr>
            </a:br>
            <a:br>
              <a:rPr lang="en-US" sz="1800" b="0">
                <a:latin typeface="+mj-lt"/>
                <a:ea typeface="+mj-ea"/>
                <a:cs typeface="+mj-cs"/>
              </a:rPr>
            </a:br>
            <a:r>
              <a:rPr lang="en-US" sz="1800" b="0">
                <a:solidFill>
                  <a:schemeClr val="tx1"/>
                </a:solidFill>
                <a:latin typeface="+mj-lt"/>
                <a:ea typeface="+mj-ea"/>
                <a:cs typeface="+mj-cs"/>
              </a:rPr>
              <a:t>Screening for Clinical Depression and Follow-Up Plan</a:t>
            </a:r>
          </a:p>
        </p:txBody>
      </p:sp>
      <p:sp>
        <p:nvSpPr>
          <p:cNvPr id="16" name="Rectangle 15">
            <a:extLst>
              <a:ext uri="{FF2B5EF4-FFF2-40B4-BE49-F238E27FC236}">
                <a16:creationId xmlns:a16="http://schemas.microsoft.com/office/drawing/2014/main" id="{9D545981-1F24-46A6-8AFC-3740CC5774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5099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52F09FA-59B0-41E4-9F79-D0EB15CBAD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52703" y="481264"/>
            <a:ext cx="1817370" cy="1857871"/>
          </a:xfrm>
          <a:prstGeom prst="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FB98A08-FC4C-4C6C-8CAE-410223C6DD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3474" y="2503727"/>
            <a:ext cx="3006599" cy="388335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A28A598-446E-4B16-ADB0-C2BDA416548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84887" y="3063518"/>
            <a:ext cx="2763774" cy="2763774"/>
          </a:xfrm>
          <a:prstGeom prst="rect">
            <a:avLst/>
          </a:prstGeom>
        </p:spPr>
      </p:pic>
      <p:sp>
        <p:nvSpPr>
          <p:cNvPr id="22" name="Rectangle 21">
            <a:extLst>
              <a:ext uri="{FF2B5EF4-FFF2-40B4-BE49-F238E27FC236}">
                <a16:creationId xmlns:a16="http://schemas.microsoft.com/office/drawing/2014/main" id="{66D4C1A7-0A94-46CF-9056-E836CBFB70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0722" y="481264"/>
            <a:ext cx="1809285" cy="285710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Doctor">
            <a:extLst>
              <a:ext uri="{FF2B5EF4-FFF2-40B4-BE49-F238E27FC236}">
                <a16:creationId xmlns:a16="http://schemas.microsoft.com/office/drawing/2014/main" id="{FA3C930F-363B-4F1E-8EEF-6829142ACC9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10123" y="1118426"/>
            <a:ext cx="1570482" cy="1570482"/>
          </a:xfrm>
          <a:prstGeom prst="rect">
            <a:avLst/>
          </a:prstGeom>
        </p:spPr>
      </p:pic>
      <p:sp>
        <p:nvSpPr>
          <p:cNvPr id="24" name="Rectangle 23">
            <a:extLst>
              <a:ext uri="{FF2B5EF4-FFF2-40B4-BE49-F238E27FC236}">
                <a16:creationId xmlns:a16="http://schemas.microsoft.com/office/drawing/2014/main" id="{12022B2F-C34E-42AC-A514-49AF306FA9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0721" y="3499239"/>
            <a:ext cx="1809285" cy="2887845"/>
          </a:xfrm>
          <a:prstGeom prst="rect">
            <a:avLst/>
          </a:prstGeom>
          <a:solidFill>
            <a:srgbClr val="00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84A66149-2431-4D78-A158-60F086A124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0835" y="4459986"/>
            <a:ext cx="24688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8342DCB3-C5F9-427A-A783-5AFC358337AE}"/>
              </a:ext>
            </a:extLst>
          </p:cNvPr>
          <p:cNvSpPr txBox="1"/>
          <p:nvPr/>
        </p:nvSpPr>
        <p:spPr>
          <a:xfrm>
            <a:off x="673918" y="5627237"/>
            <a:ext cx="2574743"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www.sclera.be/nl/picto/detail/19871">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6" tooltip="https://creativecommons.org/licenses/by-nc/3.0/">
                  <a:extLst>
                    <a:ext uri="{A12FA001-AC4F-418D-AE19-62706E023703}">
                      <ahyp:hlinkClr xmlns:ahyp="http://schemas.microsoft.com/office/drawing/2018/hyperlinkcolor" val="tx"/>
                    </a:ext>
                  </a:extLst>
                </a:hlinkClick>
              </a:rPr>
              <a:t>CC BY-NC</a:t>
            </a:r>
            <a:endParaRPr lang="en-US" sz="700">
              <a:solidFill>
                <a:srgbClr val="FFFFFF"/>
              </a:solidFill>
            </a:endParaRPr>
          </a:p>
        </p:txBody>
      </p:sp>
    </p:spTree>
    <p:extLst>
      <p:ext uri="{BB962C8B-B14F-4D97-AF65-F5344CB8AC3E}">
        <p14:creationId xmlns:p14="http://schemas.microsoft.com/office/powerpoint/2010/main" val="38084817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455DF-B88D-4F95-8711-3560EFF3AA47}"/>
              </a:ext>
            </a:extLst>
          </p:cNvPr>
          <p:cNvSpPr>
            <a:spLocks noGrp="1"/>
          </p:cNvSpPr>
          <p:nvPr>
            <p:ph type="title"/>
          </p:nvPr>
        </p:nvSpPr>
        <p:spPr/>
        <p:txBody>
          <a:bodyPr lIns="91440" tIns="45720" rIns="91440" bIns="45720" anchor="t">
            <a:noAutofit/>
          </a:bodyPr>
          <a:lstStyle/>
          <a:p>
            <a:r>
              <a:rPr lang="en-US">
                <a:latin typeface="Arial"/>
                <a:cs typeface="Arial"/>
              </a:rPr>
              <a:t>Overview</a:t>
            </a:r>
            <a:endParaRPr lang="en-US"/>
          </a:p>
        </p:txBody>
      </p:sp>
      <p:sp>
        <p:nvSpPr>
          <p:cNvPr id="3" name="Text Placeholder 2">
            <a:extLst>
              <a:ext uri="{FF2B5EF4-FFF2-40B4-BE49-F238E27FC236}">
                <a16:creationId xmlns:a16="http://schemas.microsoft.com/office/drawing/2014/main" id="{5D8047C2-C267-4E4E-A05A-7D1AB77DFB4C}"/>
              </a:ext>
            </a:extLst>
          </p:cNvPr>
          <p:cNvSpPr>
            <a:spLocks noGrp="1"/>
          </p:cNvSpPr>
          <p:nvPr>
            <p:ph type="body" sz="quarter" idx="10"/>
          </p:nvPr>
        </p:nvSpPr>
        <p:spPr>
          <a:xfrm>
            <a:off x="628650" y="1335572"/>
            <a:ext cx="7888288" cy="3438737"/>
          </a:xfrm>
        </p:spPr>
        <p:txBody>
          <a:bodyPr lIns="91440" tIns="45720" rIns="91440" bIns="45720" anchor="t">
            <a:noAutofit/>
          </a:bodyPr>
          <a:lstStyle/>
          <a:p>
            <a:r>
              <a:rPr lang="en-US" sz="2400">
                <a:latin typeface="Arial"/>
                <a:cs typeface="Arial"/>
              </a:rPr>
              <a:t>Community Health Grant RFA</a:t>
            </a:r>
          </a:p>
          <a:p>
            <a:pPr marL="575945" lvl="1" indent="-233045"/>
            <a:r>
              <a:rPr lang="en-US" sz="2400">
                <a:latin typeface="Arial"/>
                <a:cs typeface="Arial"/>
              </a:rPr>
              <a:t>Purpose</a:t>
            </a:r>
            <a:endParaRPr lang="en-US" sz="2400"/>
          </a:p>
          <a:p>
            <a:pPr marL="575945" lvl="1" indent="-233045"/>
            <a:r>
              <a:rPr lang="en-US" sz="2400">
                <a:latin typeface="Arial"/>
                <a:cs typeface="Arial"/>
              </a:rPr>
              <a:t>Eligibility</a:t>
            </a:r>
          </a:p>
          <a:p>
            <a:pPr marL="575945" lvl="1" indent="-233045"/>
            <a:r>
              <a:rPr lang="en-US" sz="2400">
                <a:latin typeface="Arial"/>
                <a:cs typeface="Arial"/>
              </a:rPr>
              <a:t>Reimbursement</a:t>
            </a:r>
          </a:p>
          <a:p>
            <a:pPr marL="575945" lvl="1" indent="-233045"/>
            <a:r>
              <a:rPr lang="en-US" sz="2400">
                <a:latin typeface="Arial"/>
                <a:cs typeface="Arial"/>
              </a:rPr>
              <a:t>Deadlines</a:t>
            </a:r>
            <a:endParaRPr lang="en-US" sz="2400"/>
          </a:p>
          <a:p>
            <a:pPr marL="342900" lvl="1" indent="0">
              <a:buNone/>
            </a:pPr>
            <a:endParaRPr lang="en-US" sz="2400">
              <a:cs typeface="Arial"/>
            </a:endParaRPr>
          </a:p>
          <a:p>
            <a:r>
              <a:rPr lang="en-US" sz="2400">
                <a:latin typeface="Arial"/>
                <a:cs typeface="Arial"/>
              </a:rPr>
              <a:t>Scoring Per Section</a:t>
            </a:r>
          </a:p>
          <a:p>
            <a:pPr marL="0" indent="0">
              <a:buNone/>
            </a:pPr>
            <a:endParaRPr lang="en-US" sz="2400">
              <a:cs typeface="Arial"/>
            </a:endParaRPr>
          </a:p>
          <a:p>
            <a:r>
              <a:rPr lang="en-US" sz="2400">
                <a:latin typeface="Arial"/>
                <a:cs typeface="Arial"/>
              </a:rPr>
              <a:t>Performance Measures</a:t>
            </a:r>
            <a:endParaRPr lang="en-US" sz="2400"/>
          </a:p>
        </p:txBody>
      </p:sp>
      <p:pic>
        <p:nvPicPr>
          <p:cNvPr id="6" name="Graphic 6" descr="Weight Gain">
            <a:extLst>
              <a:ext uri="{FF2B5EF4-FFF2-40B4-BE49-F238E27FC236}">
                <a16:creationId xmlns:a16="http://schemas.microsoft.com/office/drawing/2014/main" id="{0CA2A8F4-11E8-4C54-B4B9-C93F7E93BB2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3146" y="5103108"/>
            <a:ext cx="914400" cy="914400"/>
          </a:xfrm>
          <a:prstGeom prst="rect">
            <a:avLst/>
          </a:prstGeom>
        </p:spPr>
      </p:pic>
      <p:pic>
        <p:nvPicPr>
          <p:cNvPr id="7" name="Graphic 7" descr="Checklist">
            <a:extLst>
              <a:ext uri="{FF2B5EF4-FFF2-40B4-BE49-F238E27FC236}">
                <a16:creationId xmlns:a16="http://schemas.microsoft.com/office/drawing/2014/main" id="{16B022ED-E149-482E-8FBB-CD83388E019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55372" y="5103108"/>
            <a:ext cx="914400" cy="914400"/>
          </a:xfrm>
          <a:prstGeom prst="rect">
            <a:avLst/>
          </a:prstGeom>
        </p:spPr>
      </p:pic>
      <p:grpSp>
        <p:nvGrpSpPr>
          <p:cNvPr id="10" name="Group 9">
            <a:extLst>
              <a:ext uri="{FF2B5EF4-FFF2-40B4-BE49-F238E27FC236}">
                <a16:creationId xmlns:a16="http://schemas.microsoft.com/office/drawing/2014/main" id="{7D6ECB6F-21DC-46C6-A0BE-43D990B33F41}"/>
              </a:ext>
            </a:extLst>
          </p:cNvPr>
          <p:cNvGrpSpPr/>
          <p:nvPr/>
        </p:nvGrpSpPr>
        <p:grpSpPr>
          <a:xfrm>
            <a:off x="3547597" y="5103108"/>
            <a:ext cx="914400" cy="914400"/>
            <a:chOff x="3100710" y="5103108"/>
            <a:chExt cx="914400" cy="914400"/>
          </a:xfrm>
        </p:grpSpPr>
        <p:pic>
          <p:nvPicPr>
            <p:cNvPr id="8" name="Graphic 8" descr="Monitor">
              <a:extLst>
                <a:ext uri="{FF2B5EF4-FFF2-40B4-BE49-F238E27FC236}">
                  <a16:creationId xmlns:a16="http://schemas.microsoft.com/office/drawing/2014/main" id="{0B5F8195-955D-4F36-83E5-27D63CF7217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100710" y="5103108"/>
              <a:ext cx="914400" cy="914400"/>
            </a:xfrm>
            <a:prstGeom prst="rect">
              <a:avLst/>
            </a:prstGeom>
          </p:spPr>
        </p:pic>
        <p:pic>
          <p:nvPicPr>
            <p:cNvPr id="9" name="Graphic 9" descr="Stethoscope">
              <a:extLst>
                <a:ext uri="{FF2B5EF4-FFF2-40B4-BE49-F238E27FC236}">
                  <a16:creationId xmlns:a16="http://schemas.microsoft.com/office/drawing/2014/main" id="{F879330A-FA94-4B4D-9217-10C3785950B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375717" y="5317958"/>
              <a:ext cx="364385" cy="364385"/>
            </a:xfrm>
            <a:prstGeom prst="rect">
              <a:avLst/>
            </a:prstGeom>
          </p:spPr>
        </p:pic>
      </p:grpSp>
      <p:pic>
        <p:nvPicPr>
          <p:cNvPr id="4" name="Graphic 4" descr="Hospital">
            <a:extLst>
              <a:ext uri="{FF2B5EF4-FFF2-40B4-BE49-F238E27FC236}">
                <a16:creationId xmlns:a16="http://schemas.microsoft.com/office/drawing/2014/main" id="{0ABB706A-FA7D-424C-BE5C-12130713E7E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939822" y="5103108"/>
            <a:ext cx="914400" cy="914400"/>
          </a:xfrm>
          <a:prstGeom prst="rect">
            <a:avLst/>
          </a:prstGeom>
        </p:spPr>
      </p:pic>
      <p:pic>
        <p:nvPicPr>
          <p:cNvPr id="12" name="Graphic 12" descr="Pregnant lady">
            <a:extLst>
              <a:ext uri="{FF2B5EF4-FFF2-40B4-BE49-F238E27FC236}">
                <a16:creationId xmlns:a16="http://schemas.microsoft.com/office/drawing/2014/main" id="{DFBCDB0D-C805-46A0-AC5A-B82966DC21A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332048" y="5103108"/>
            <a:ext cx="914400" cy="914400"/>
          </a:xfrm>
          <a:prstGeom prst="rect">
            <a:avLst/>
          </a:prstGeom>
        </p:spPr>
      </p:pic>
      <p:pic>
        <p:nvPicPr>
          <p:cNvPr id="13" name="Graphic 13" descr="Heart with pulse">
            <a:extLst>
              <a:ext uri="{FF2B5EF4-FFF2-40B4-BE49-F238E27FC236}">
                <a16:creationId xmlns:a16="http://schemas.microsoft.com/office/drawing/2014/main" id="{A2B2EE7B-0E73-4BD2-9AF9-79F34DFF0D6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724274" y="5146078"/>
            <a:ext cx="914400" cy="914400"/>
          </a:xfrm>
          <a:prstGeom prst="rect">
            <a:avLst/>
          </a:prstGeom>
        </p:spPr>
      </p:pic>
    </p:spTree>
    <p:extLst>
      <p:ext uri="{BB962C8B-B14F-4D97-AF65-F5344CB8AC3E}">
        <p14:creationId xmlns:p14="http://schemas.microsoft.com/office/powerpoint/2010/main" val="10186168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9A729-3E54-4A63-9911-C7744D501690}"/>
              </a:ext>
            </a:extLst>
          </p:cNvPr>
          <p:cNvSpPr>
            <a:spLocks noGrp="1"/>
          </p:cNvSpPr>
          <p:nvPr>
            <p:ph type="title"/>
          </p:nvPr>
        </p:nvSpPr>
        <p:spPr>
          <a:xfrm>
            <a:off x="5960675" y="1341875"/>
            <a:ext cx="2776688" cy="4268013"/>
          </a:xfrm>
        </p:spPr>
        <p:txBody>
          <a:bodyPr vert="horz" lIns="91440" tIns="45720" rIns="91440" bIns="45720" rtlCol="0" anchor="b">
            <a:normAutofit/>
          </a:bodyPr>
          <a:lstStyle/>
          <a:p>
            <a:pPr defTabSz="914400"/>
            <a:r>
              <a:rPr lang="en-US" sz="2000">
                <a:solidFill>
                  <a:schemeClr val="tx1"/>
                </a:solidFill>
                <a:latin typeface="+mj-lt"/>
                <a:ea typeface="+mj-ea"/>
                <a:cs typeface="+mj-cs"/>
              </a:rPr>
              <a:t>Performance Measures, cont’d.</a:t>
            </a:r>
            <a:br>
              <a:rPr lang="en-US" sz="2000">
                <a:latin typeface="+mj-lt"/>
                <a:ea typeface="+mj-ea"/>
                <a:cs typeface="+mj-cs"/>
              </a:rPr>
            </a:br>
            <a:br>
              <a:rPr lang="en-US" sz="2000">
                <a:latin typeface="+mj-lt"/>
                <a:ea typeface="+mj-ea"/>
                <a:cs typeface="+mj-cs"/>
              </a:rPr>
            </a:br>
            <a:br>
              <a:rPr lang="en-US" sz="2000">
                <a:latin typeface="+mj-lt"/>
                <a:ea typeface="+mj-ea"/>
                <a:cs typeface="+mj-cs"/>
              </a:rPr>
            </a:br>
            <a:r>
              <a:rPr lang="en-US" sz="2000">
                <a:solidFill>
                  <a:schemeClr val="tx1"/>
                </a:solidFill>
                <a:latin typeface="+mj-lt"/>
                <a:ea typeface="+mj-ea"/>
                <a:cs typeface="+mj-cs"/>
              </a:rPr>
              <a:t>Dental Clinic Applicants</a:t>
            </a:r>
            <a:br>
              <a:rPr lang="en-US" sz="2000">
                <a:highlight>
                  <a:srgbClr val="FFFF00"/>
                </a:highlight>
                <a:latin typeface="+mj-lt"/>
                <a:ea typeface="+mj-ea"/>
                <a:cs typeface="+mj-cs"/>
              </a:rPr>
            </a:br>
            <a:br>
              <a:rPr lang="en-US" sz="2000">
                <a:latin typeface="+mj-lt"/>
                <a:ea typeface="+mj-ea"/>
                <a:cs typeface="+mj-cs"/>
              </a:rPr>
            </a:br>
            <a:br>
              <a:rPr lang="en-US" sz="2000">
                <a:latin typeface="+mj-lt"/>
                <a:ea typeface="+mj-ea"/>
                <a:cs typeface="+mj-cs"/>
              </a:rPr>
            </a:br>
            <a:r>
              <a:rPr lang="en-US" sz="2000" b="0">
                <a:solidFill>
                  <a:schemeClr val="tx1"/>
                </a:solidFill>
                <a:latin typeface="+mj-lt"/>
                <a:ea typeface="+mj-ea"/>
                <a:cs typeface="+mj-cs"/>
              </a:rPr>
              <a:t>Number of Encounters </a:t>
            </a:r>
            <a:br>
              <a:rPr lang="en-US" sz="2000" b="0">
                <a:latin typeface="+mj-lt"/>
                <a:ea typeface="+mj-ea"/>
                <a:cs typeface="+mj-cs"/>
              </a:rPr>
            </a:br>
            <a:br>
              <a:rPr lang="en-US" sz="2000" b="0">
                <a:latin typeface="+mj-lt"/>
                <a:ea typeface="+mj-ea"/>
                <a:cs typeface="+mj-cs"/>
              </a:rPr>
            </a:br>
            <a:br>
              <a:rPr lang="en-US" sz="2000" b="0">
                <a:latin typeface="+mj-lt"/>
                <a:ea typeface="+mj-ea"/>
                <a:cs typeface="+mj-cs"/>
              </a:rPr>
            </a:br>
            <a:br>
              <a:rPr lang="en-US" sz="2000" b="0">
                <a:latin typeface="+mj-lt"/>
                <a:ea typeface="+mj-ea"/>
                <a:cs typeface="+mj-cs"/>
              </a:rPr>
            </a:br>
            <a:r>
              <a:rPr lang="en-US" sz="2000" b="0">
                <a:solidFill>
                  <a:schemeClr val="tx1"/>
                </a:solidFill>
                <a:latin typeface="+mj-lt"/>
                <a:ea typeface="+mj-ea"/>
                <a:cs typeface="Times New Roman"/>
              </a:rPr>
              <a:t>Number of Unduplicated Patients Served</a:t>
            </a:r>
            <a:br>
              <a:rPr lang="en-US" sz="2000" b="0">
                <a:latin typeface="+mj-lt"/>
                <a:ea typeface="+mj-ea"/>
                <a:cs typeface="Times New Roman"/>
              </a:rPr>
            </a:br>
            <a:endParaRPr lang="en-US" sz="2000" b="0">
              <a:solidFill>
                <a:schemeClr val="tx1"/>
              </a:solidFill>
              <a:latin typeface="+mj-lt"/>
              <a:ea typeface="+mj-ea"/>
              <a:cs typeface="Times New Roman"/>
            </a:endParaRPr>
          </a:p>
        </p:txBody>
      </p:sp>
      <p:sp>
        <p:nvSpPr>
          <p:cNvPr id="16" name="Rectangle 15">
            <a:extLst>
              <a:ext uri="{FF2B5EF4-FFF2-40B4-BE49-F238E27FC236}">
                <a16:creationId xmlns:a16="http://schemas.microsoft.com/office/drawing/2014/main" id="{9D545981-1F24-46A6-8AFC-3740CC5774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50992" cy="6858000"/>
          </a:xfrm>
          <a:prstGeom prst="rect">
            <a:avLst/>
          </a:prstGeom>
          <a:solidFill>
            <a:srgbClr val="6C1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52F09FA-59B0-41E4-9F79-D0EB15CBAD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52703" y="481264"/>
            <a:ext cx="1817370" cy="1857871"/>
          </a:xfrm>
          <a:prstGeom prst="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FB98A08-FC4C-4C6C-8CAE-410223C6DD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3474" y="2503727"/>
            <a:ext cx="3006599" cy="388335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Hospital First Aid">
            <a:extLst>
              <a:ext uri="{FF2B5EF4-FFF2-40B4-BE49-F238E27FC236}">
                <a16:creationId xmlns:a16="http://schemas.microsoft.com/office/drawing/2014/main" id="{A98BC52E-C110-47DA-8155-7B4B30C29B5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84887" y="3063518"/>
            <a:ext cx="2763774" cy="2763774"/>
          </a:xfrm>
          <a:prstGeom prst="rect">
            <a:avLst/>
          </a:prstGeom>
        </p:spPr>
      </p:pic>
      <p:sp>
        <p:nvSpPr>
          <p:cNvPr id="22" name="Rectangle 21">
            <a:extLst>
              <a:ext uri="{FF2B5EF4-FFF2-40B4-BE49-F238E27FC236}">
                <a16:creationId xmlns:a16="http://schemas.microsoft.com/office/drawing/2014/main" id="{66D4C1A7-0A94-46CF-9056-E836CBFB70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0722" y="481264"/>
            <a:ext cx="1809285" cy="285710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4C33AA2-52EF-41F2-8F19-1FAA2DFD7905}"/>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3610123" y="1079267"/>
            <a:ext cx="1570482" cy="1648800"/>
          </a:xfrm>
          <a:prstGeom prst="rect">
            <a:avLst/>
          </a:prstGeom>
        </p:spPr>
      </p:pic>
      <p:sp>
        <p:nvSpPr>
          <p:cNvPr id="24" name="Rectangle 23">
            <a:extLst>
              <a:ext uri="{FF2B5EF4-FFF2-40B4-BE49-F238E27FC236}">
                <a16:creationId xmlns:a16="http://schemas.microsoft.com/office/drawing/2014/main" id="{12022B2F-C34E-42AC-A514-49AF306FA9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0721" y="3499239"/>
            <a:ext cx="1809285" cy="2887845"/>
          </a:xfrm>
          <a:prstGeom prst="rect">
            <a:avLst/>
          </a:prstGeom>
          <a:solidFill>
            <a:srgbClr val="00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84A66149-2431-4D78-A158-60F086A124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0835" y="4459986"/>
            <a:ext cx="2468880" cy="0"/>
          </a:xfrm>
          <a:prstGeom prst="line">
            <a:avLst/>
          </a:prstGeom>
          <a:ln w="19050">
            <a:solidFill>
              <a:srgbClr val="6C123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26780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3CB0514-2991-4002-9AB5-1344CBA6ECCD}"/>
              </a:ext>
            </a:extLst>
          </p:cNvPr>
          <p:cNvSpPr/>
          <p:nvPr/>
        </p:nvSpPr>
        <p:spPr>
          <a:xfrm>
            <a:off x="3653" y="-30723"/>
            <a:ext cx="5680622" cy="6875188"/>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59B9211-9334-4FEC-BBD5-B9322EC8BB2C}"/>
              </a:ext>
            </a:extLst>
          </p:cNvPr>
          <p:cNvSpPr>
            <a:spLocks noGrp="1"/>
          </p:cNvSpPr>
          <p:nvPr>
            <p:ph type="title"/>
          </p:nvPr>
        </p:nvSpPr>
        <p:spPr>
          <a:xfrm>
            <a:off x="6038680" y="988741"/>
            <a:ext cx="2776835" cy="2367302"/>
          </a:xfrm>
          <a:noFill/>
          <a:ln>
            <a:noFill/>
          </a:ln>
        </p:spPr>
        <p:txBody>
          <a:bodyPr vert="horz" wrap="square" lIns="91440" tIns="45720" rIns="91440" bIns="45720" rtlCol="0" anchor="ctr">
            <a:normAutofit fontScale="90000"/>
          </a:bodyPr>
          <a:lstStyle/>
          <a:p>
            <a:pPr defTabSz="914400"/>
            <a:r>
              <a:rPr lang="en-US" sz="2200" kern="1200">
                <a:solidFill>
                  <a:schemeClr val="tx1"/>
                </a:solidFill>
                <a:latin typeface="+mj-lt"/>
                <a:ea typeface="+mj-ea"/>
                <a:cs typeface="+mj-cs"/>
              </a:rPr>
              <a:t>Performance Measures, cont’d.</a:t>
            </a:r>
            <a:br>
              <a:rPr lang="en-US" sz="2200" kern="1200">
                <a:latin typeface="+mj-lt"/>
                <a:ea typeface="+mj-ea"/>
                <a:cs typeface="+mj-cs"/>
              </a:rPr>
            </a:br>
            <a:br>
              <a:rPr lang="en-US" sz="2200" kern="1200">
                <a:latin typeface="+mj-lt"/>
                <a:ea typeface="+mj-ea"/>
                <a:cs typeface="+mj-cs"/>
              </a:rPr>
            </a:br>
            <a:r>
              <a:rPr lang="en-US" sz="2200" kern="1200">
                <a:solidFill>
                  <a:schemeClr val="tx1"/>
                </a:solidFill>
                <a:latin typeface="+mj-lt"/>
                <a:ea typeface="+mj-ea"/>
                <a:cs typeface="+mj-cs"/>
              </a:rPr>
              <a:t>Maternal Care Applicants</a:t>
            </a:r>
            <a:br>
              <a:rPr lang="en-US" sz="2200" i="1" kern="1200">
                <a:latin typeface="+mj-lt"/>
                <a:ea typeface="+mj-ea"/>
                <a:cs typeface="+mj-cs"/>
              </a:rPr>
            </a:br>
            <a:r>
              <a:rPr lang="en-US" sz="2200" kern="1200">
                <a:solidFill>
                  <a:schemeClr val="tx1"/>
                </a:solidFill>
                <a:latin typeface="+mj-lt"/>
                <a:ea typeface="+mj-ea"/>
                <a:cs typeface="+mj-cs"/>
              </a:rPr>
              <a:t> </a:t>
            </a:r>
            <a:br>
              <a:rPr lang="en-US" sz="2200" kern="1200">
                <a:latin typeface="+mj-lt"/>
                <a:ea typeface="+mj-ea"/>
                <a:cs typeface="+mj-cs"/>
              </a:rPr>
            </a:br>
            <a:r>
              <a:rPr lang="en-US" sz="2200" kern="1200">
                <a:solidFill>
                  <a:schemeClr val="tx1"/>
                </a:solidFill>
                <a:latin typeface="+mj-lt"/>
                <a:ea typeface="+mj-ea"/>
                <a:cs typeface="+mj-cs"/>
              </a:rPr>
              <a:t>Access to Prenatal Care: </a:t>
            </a:r>
            <a:br>
              <a:rPr lang="en-US" sz="2200" kern="1200">
                <a:latin typeface="+mj-lt"/>
                <a:ea typeface="+mj-ea"/>
                <a:cs typeface="+mj-cs"/>
              </a:rPr>
            </a:br>
            <a:br>
              <a:rPr lang="en-US" sz="2200" kern="1200">
                <a:latin typeface="+mj-lt"/>
                <a:ea typeface="+mj-ea"/>
                <a:cs typeface="+mj-cs"/>
              </a:rPr>
            </a:br>
            <a:endParaRPr lang="en-US" sz="2200" kern="1200">
              <a:solidFill>
                <a:schemeClr val="tx1"/>
              </a:solidFill>
              <a:latin typeface="+mj-lt"/>
              <a:ea typeface="+mj-ea"/>
              <a:cs typeface="+mj-cs"/>
            </a:endParaRPr>
          </a:p>
        </p:txBody>
      </p:sp>
      <p:sp>
        <p:nvSpPr>
          <p:cNvPr id="3" name="TextBox 2">
            <a:extLst>
              <a:ext uri="{FF2B5EF4-FFF2-40B4-BE49-F238E27FC236}">
                <a16:creationId xmlns:a16="http://schemas.microsoft.com/office/drawing/2014/main" id="{4682039D-E9E8-440B-B29C-CAA74401C9CC}"/>
              </a:ext>
            </a:extLst>
          </p:cNvPr>
          <p:cNvSpPr txBox="1"/>
          <p:nvPr/>
        </p:nvSpPr>
        <p:spPr>
          <a:xfrm>
            <a:off x="6073055" y="3490510"/>
            <a:ext cx="2697235" cy="2800767"/>
          </a:xfrm>
          <a:prstGeom prst="rect">
            <a:avLst/>
          </a:prstGeom>
          <a:noFill/>
        </p:spPr>
        <p:txBody>
          <a:bodyPr wrap="square" lIns="91440" tIns="45720" rIns="91440" bIns="45720" rtlCol="0" anchor="t">
            <a:spAutoFit/>
          </a:bodyPr>
          <a:lstStyle/>
          <a:p>
            <a:r>
              <a:rPr lang="en-US" sz="2000">
                <a:latin typeface="+mj-lt"/>
              </a:rPr>
              <a:t>First Prenatal Visit in 1</a:t>
            </a:r>
            <a:r>
              <a:rPr lang="en-US" sz="2000" baseline="30000">
                <a:latin typeface="+mj-lt"/>
              </a:rPr>
              <a:t>st</a:t>
            </a:r>
            <a:r>
              <a:rPr lang="en-US" sz="2000">
                <a:latin typeface="+mj-lt"/>
              </a:rPr>
              <a:t> Trimester </a:t>
            </a:r>
            <a:endParaRPr lang="en-US" sz="2000">
              <a:latin typeface="+mj-lt"/>
              <a:cs typeface="Times New Roman"/>
            </a:endParaRPr>
          </a:p>
          <a:p>
            <a:endParaRPr lang="en-US" sz="2000">
              <a:latin typeface="+mj-lt"/>
            </a:endParaRPr>
          </a:p>
          <a:p>
            <a:r>
              <a:rPr lang="en-US" sz="2000">
                <a:latin typeface="+mj-lt"/>
              </a:rPr>
              <a:t>Percentage of prenatal care patients who entered prenatal care during their first trimester.</a:t>
            </a:r>
            <a:br>
              <a:rPr lang="en-US" sz="2000">
                <a:latin typeface="+mj-lt"/>
              </a:rPr>
            </a:br>
            <a:endParaRPr lang="en-US" sz="1600">
              <a:latin typeface="+mj-lt"/>
              <a:cs typeface="Times New Roman"/>
            </a:endParaRPr>
          </a:p>
        </p:txBody>
      </p:sp>
      <p:grpSp>
        <p:nvGrpSpPr>
          <p:cNvPr id="14" name="Group 13">
            <a:extLst>
              <a:ext uri="{FF2B5EF4-FFF2-40B4-BE49-F238E27FC236}">
                <a16:creationId xmlns:a16="http://schemas.microsoft.com/office/drawing/2014/main" id="{1B50410A-0DD0-42E1-A008-AE348A1CCC2B}"/>
              </a:ext>
            </a:extLst>
          </p:cNvPr>
          <p:cNvGrpSpPr/>
          <p:nvPr/>
        </p:nvGrpSpPr>
        <p:grpSpPr>
          <a:xfrm>
            <a:off x="3544492" y="3038180"/>
            <a:ext cx="1941878" cy="2796433"/>
            <a:chOff x="2453510" y="2577122"/>
            <a:chExt cx="2139893" cy="2326329"/>
          </a:xfrm>
        </p:grpSpPr>
        <p:sp>
          <p:nvSpPr>
            <p:cNvPr id="8" name="TextBox 7">
              <a:extLst>
                <a:ext uri="{FF2B5EF4-FFF2-40B4-BE49-F238E27FC236}">
                  <a16:creationId xmlns:a16="http://schemas.microsoft.com/office/drawing/2014/main" id="{27F986D7-0639-47C6-AA3D-53820273C6A7}"/>
                </a:ext>
              </a:extLst>
            </p:cNvPr>
            <p:cNvSpPr txBox="1"/>
            <p:nvPr/>
          </p:nvSpPr>
          <p:spPr>
            <a:xfrm>
              <a:off x="2478528" y="2577123"/>
              <a:ext cx="2083667" cy="2326328"/>
            </a:xfrm>
            <a:prstGeom prst="rect">
              <a:avLst/>
            </a:prstGeom>
            <a:solidFill>
              <a:schemeClr val="bg1">
                <a:lumMod val="95000"/>
              </a:schemeClr>
            </a:solidFill>
          </p:spPr>
          <p:txBody>
            <a:bodyPr wrap="square" rtlCol="0">
              <a:spAutoFit/>
            </a:bodyPr>
            <a:lstStyle/>
            <a:p>
              <a:endParaRPr lang="en-US"/>
            </a:p>
          </p:txBody>
        </p:sp>
        <p:pic>
          <p:nvPicPr>
            <p:cNvPr id="7" name="Graphic 6" descr="Baby">
              <a:extLst>
                <a:ext uri="{FF2B5EF4-FFF2-40B4-BE49-F238E27FC236}">
                  <a16:creationId xmlns:a16="http://schemas.microsoft.com/office/drawing/2014/main" id="{72774C00-0820-4C65-9D07-BC63C28C1E0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78528" y="3604980"/>
              <a:ext cx="1339250" cy="1251745"/>
            </a:xfrm>
            <a:prstGeom prst="rect">
              <a:avLst/>
            </a:prstGeom>
          </p:spPr>
        </p:pic>
        <p:pic>
          <p:nvPicPr>
            <p:cNvPr id="10" name="Graphic 9" descr="Baby">
              <a:extLst>
                <a:ext uri="{FF2B5EF4-FFF2-40B4-BE49-F238E27FC236}">
                  <a16:creationId xmlns:a16="http://schemas.microsoft.com/office/drawing/2014/main" id="{FDA9299A-3408-4173-B1E3-3F7EAED1EF3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54153" y="2577122"/>
              <a:ext cx="1339250" cy="1251745"/>
            </a:xfrm>
            <a:prstGeom prst="rect">
              <a:avLst/>
            </a:prstGeom>
          </p:spPr>
        </p:pic>
        <p:pic>
          <p:nvPicPr>
            <p:cNvPr id="11" name="Graphic 10" descr="Stroller">
              <a:extLst>
                <a:ext uri="{FF2B5EF4-FFF2-40B4-BE49-F238E27FC236}">
                  <a16:creationId xmlns:a16="http://schemas.microsoft.com/office/drawing/2014/main" id="{4B511837-FEF3-44BF-B24E-7D4E9E2B344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453510" y="2650396"/>
              <a:ext cx="1020474" cy="1020474"/>
            </a:xfrm>
            <a:prstGeom prst="rect">
              <a:avLst/>
            </a:prstGeom>
          </p:spPr>
        </p:pic>
        <p:pic>
          <p:nvPicPr>
            <p:cNvPr id="13" name="Graphic 12" descr="Baby bottle">
              <a:extLst>
                <a:ext uri="{FF2B5EF4-FFF2-40B4-BE49-F238E27FC236}">
                  <a16:creationId xmlns:a16="http://schemas.microsoft.com/office/drawing/2014/main" id="{5606DA98-7BB8-48C5-836C-1E7B82003D3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520361" y="3869051"/>
              <a:ext cx="914400" cy="914400"/>
            </a:xfrm>
            <a:prstGeom prst="rect">
              <a:avLst/>
            </a:prstGeom>
          </p:spPr>
        </p:pic>
      </p:grpSp>
      <p:grpSp>
        <p:nvGrpSpPr>
          <p:cNvPr id="16" name="Group 15">
            <a:extLst>
              <a:ext uri="{FF2B5EF4-FFF2-40B4-BE49-F238E27FC236}">
                <a16:creationId xmlns:a16="http://schemas.microsoft.com/office/drawing/2014/main" id="{A7E6A790-0986-40CC-8A96-AB9A27AE3274}"/>
              </a:ext>
            </a:extLst>
          </p:cNvPr>
          <p:cNvGrpSpPr/>
          <p:nvPr/>
        </p:nvGrpSpPr>
        <p:grpSpPr>
          <a:xfrm>
            <a:off x="454991" y="150672"/>
            <a:ext cx="3169720" cy="3440212"/>
            <a:chOff x="1192958" y="-1"/>
            <a:chExt cx="1744796" cy="2422187"/>
          </a:xfrm>
        </p:grpSpPr>
        <p:sp>
          <p:nvSpPr>
            <p:cNvPr id="15" name="Rectangle 14">
              <a:extLst>
                <a:ext uri="{FF2B5EF4-FFF2-40B4-BE49-F238E27FC236}">
                  <a16:creationId xmlns:a16="http://schemas.microsoft.com/office/drawing/2014/main" id="{F27FBC49-60EE-4534-A56F-5CBF83372B8C}"/>
                </a:ext>
              </a:extLst>
            </p:cNvPr>
            <p:cNvSpPr/>
            <p:nvPr/>
          </p:nvSpPr>
          <p:spPr>
            <a:xfrm>
              <a:off x="1245931" y="-1"/>
              <a:ext cx="1575090" cy="24221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Pregnant lady">
              <a:extLst>
                <a:ext uri="{FF2B5EF4-FFF2-40B4-BE49-F238E27FC236}">
                  <a16:creationId xmlns:a16="http://schemas.microsoft.com/office/drawing/2014/main" id="{83EFFA5D-AEF8-42EA-AFB4-96891E27B68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92958" y="130682"/>
              <a:ext cx="1744796" cy="2130292"/>
            </a:xfrm>
            <a:prstGeom prst="rect">
              <a:avLst/>
            </a:prstGeom>
            <a:effectLst/>
          </p:spPr>
        </p:pic>
      </p:grpSp>
      <p:sp>
        <p:nvSpPr>
          <p:cNvPr id="17" name="Rectangle 16">
            <a:extLst>
              <a:ext uri="{FF2B5EF4-FFF2-40B4-BE49-F238E27FC236}">
                <a16:creationId xmlns:a16="http://schemas.microsoft.com/office/drawing/2014/main" id="{B9A8E83C-1649-4E1D-8383-A2126AACD305}"/>
              </a:ext>
            </a:extLst>
          </p:cNvPr>
          <p:cNvSpPr/>
          <p:nvPr/>
        </p:nvSpPr>
        <p:spPr>
          <a:xfrm>
            <a:off x="1629956" y="3697892"/>
            <a:ext cx="1784991" cy="2128127"/>
          </a:xfrm>
          <a:prstGeom prst="rect">
            <a:avLst/>
          </a:prstGeom>
          <a:solidFill>
            <a:schemeClr val="accent2">
              <a:lumMod val="20000"/>
              <a:lumOff val="80000"/>
              <a:alpha val="5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6948906-B5D4-4B3F-AC38-CC2A54400894}"/>
              </a:ext>
            </a:extLst>
          </p:cNvPr>
          <p:cNvSpPr/>
          <p:nvPr/>
        </p:nvSpPr>
        <p:spPr>
          <a:xfrm>
            <a:off x="3547368" y="150672"/>
            <a:ext cx="1915058" cy="2735310"/>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CE0492DE-E6CC-42C3-9CF9-FF3C52D2417B}"/>
              </a:ext>
            </a:extLst>
          </p:cNvPr>
          <p:cNvCxnSpPr/>
          <p:nvPr/>
        </p:nvCxnSpPr>
        <p:spPr>
          <a:xfrm>
            <a:off x="6177358" y="4295273"/>
            <a:ext cx="2354748" cy="17189"/>
          </a:xfrm>
          <a:prstGeom prst="straightConnector1">
            <a:avLst/>
          </a:prstGeom>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31209261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703399-E890-4387-8D5C-C867E3918D08}"/>
              </a:ext>
            </a:extLst>
          </p:cNvPr>
          <p:cNvPicPr>
            <a:picLocks noChangeAspect="1"/>
          </p:cNvPicPr>
          <p:nvPr/>
        </p:nvPicPr>
        <p:blipFill>
          <a:blip r:embed="rId2"/>
          <a:stretch>
            <a:fillRect/>
          </a:stretch>
        </p:blipFill>
        <p:spPr>
          <a:xfrm>
            <a:off x="4397903" y="3193966"/>
            <a:ext cx="3003203" cy="2291198"/>
          </a:xfrm>
          <a:prstGeom prst="rect">
            <a:avLst/>
          </a:prstGeom>
        </p:spPr>
      </p:pic>
      <p:sp>
        <p:nvSpPr>
          <p:cNvPr id="17" name="Title 1"/>
          <p:cNvSpPr txBox="1">
            <a:spLocks/>
          </p:cNvSpPr>
          <p:nvPr/>
        </p:nvSpPr>
        <p:spPr>
          <a:xfrm>
            <a:off x="0" y="1767168"/>
            <a:ext cx="8192453" cy="682112"/>
          </a:xfrm>
          <a:prstGeom prst="rect">
            <a:avLst/>
          </a:prstGeom>
        </p:spPr>
        <p:txBody>
          <a:bodyPr vert="horz" lIns="68580" tIns="34290" rIns="68580" bIns="34290" rtlCol="0" anchor="ctr">
            <a:normAutofit/>
          </a:bodyPr>
          <a:lstStyle>
            <a:lvl1pPr algn="ctr" defTabSz="685800" rtl="0" eaLnBrk="1" latinLnBrk="0" hangingPunct="1">
              <a:lnSpc>
                <a:spcPct val="90000"/>
              </a:lnSpc>
              <a:spcBef>
                <a:spcPct val="0"/>
              </a:spcBef>
              <a:buNone/>
              <a:defRPr sz="2800" i="1" kern="1200">
                <a:solidFill>
                  <a:srgbClr val="288DC2"/>
                </a:solidFill>
                <a:latin typeface="Times New Roman" panose="02020603050405020304" pitchFamily="18" charset="0"/>
                <a:ea typeface="+mj-ea"/>
                <a:cs typeface="Times New Roman" panose="02020603050405020304" pitchFamily="18" charset="0"/>
              </a:defRPr>
            </a:lvl1pPr>
          </a:lstStyle>
          <a:p>
            <a:endParaRPr lang="en-US" sz="2100"/>
          </a:p>
        </p:txBody>
      </p:sp>
      <p:sp>
        <p:nvSpPr>
          <p:cNvPr id="6" name="Title 1"/>
          <p:cNvSpPr txBox="1">
            <a:spLocks/>
          </p:cNvSpPr>
          <p:nvPr/>
        </p:nvSpPr>
        <p:spPr>
          <a:xfrm>
            <a:off x="628650" y="931071"/>
            <a:ext cx="7886700" cy="795934"/>
          </a:xfrm>
          <a:prstGeom prst="rect">
            <a:avLst/>
          </a:prstGeom>
        </p:spPr>
        <p:txBody>
          <a:bodyPr vert="horz" lIns="68580" tIns="34290" rIns="68580" bIns="34290" rtlCol="0" anchor="ctr">
            <a:normAutofit/>
          </a:bodyPr>
          <a:lstStyle>
            <a:lvl1pPr algn="ctr" defTabSz="685800" rtl="0" eaLnBrk="1" latinLnBrk="0" hangingPunct="1">
              <a:lnSpc>
                <a:spcPct val="90000"/>
              </a:lnSpc>
              <a:spcBef>
                <a:spcPct val="0"/>
              </a:spcBef>
              <a:buNone/>
              <a:defRPr sz="2800" i="1" kern="1200">
                <a:solidFill>
                  <a:srgbClr val="288DC2"/>
                </a:solidFill>
                <a:latin typeface="Times New Roman" panose="02020603050405020304" pitchFamily="18" charset="0"/>
                <a:ea typeface="+mj-ea"/>
                <a:cs typeface="Times New Roman" panose="02020603050405020304" pitchFamily="18" charset="0"/>
              </a:defRPr>
            </a:lvl1pPr>
          </a:lstStyle>
          <a:p>
            <a:endParaRPr lang="en-US" sz="2100"/>
          </a:p>
        </p:txBody>
      </p:sp>
      <p:sp>
        <p:nvSpPr>
          <p:cNvPr id="5" name="Content Placeholder 2"/>
          <p:cNvSpPr>
            <a:spLocks noGrp="1"/>
          </p:cNvSpPr>
          <p:nvPr>
            <p:ph idx="4294967295"/>
          </p:nvPr>
        </p:nvSpPr>
        <p:spPr>
          <a:xfrm>
            <a:off x="42970" y="878974"/>
            <a:ext cx="8782850" cy="2373634"/>
          </a:xfrm>
        </p:spPr>
        <p:txBody>
          <a:bodyPr lIns="91440" tIns="45720" rIns="91440" bIns="45720" anchor="t">
            <a:noAutofit/>
          </a:bodyPr>
          <a:lstStyle/>
          <a:p>
            <a:pPr lvl="1">
              <a:buNone/>
            </a:pPr>
            <a:r>
              <a:rPr lang="en-US">
                <a:latin typeface="Helvetica"/>
                <a:cs typeface="Helvetica"/>
              </a:rPr>
              <a:t>Funding Agency Contact/Inquiry Information: </a:t>
            </a:r>
            <a:endParaRPr lang="en-US"/>
          </a:p>
          <a:p>
            <a:pPr lvl="1">
              <a:buNone/>
            </a:pPr>
            <a:r>
              <a:rPr lang="en-US" b="0">
                <a:latin typeface="Helvetica"/>
                <a:cs typeface="Helvetica"/>
              </a:rPr>
              <a:t>Stephanie Nantz at </a:t>
            </a:r>
            <a:r>
              <a:rPr lang="en-US" b="0">
                <a:latin typeface="Helvetica"/>
                <a:cs typeface="Helvetica"/>
                <a:hlinkClick r:id="rId3"/>
              </a:rPr>
              <a:t>stephanie.nantz@dhhs.nc.gov</a:t>
            </a:r>
            <a:endParaRPr lang="en-US"/>
          </a:p>
          <a:p>
            <a:pPr lvl="1">
              <a:buNone/>
            </a:pPr>
            <a:endParaRPr lang="en-US" b="0"/>
          </a:p>
          <a:p>
            <a:pPr lvl="1">
              <a:buNone/>
            </a:pPr>
            <a:r>
              <a:rPr lang="en-US">
                <a:latin typeface="Helvetica"/>
                <a:cs typeface="Helvetica"/>
              </a:rPr>
              <a:t>For assistance with the application link: </a:t>
            </a:r>
            <a:endParaRPr lang="en-US"/>
          </a:p>
          <a:p>
            <a:pPr lvl="1">
              <a:buNone/>
            </a:pPr>
            <a:r>
              <a:rPr lang="en-US" b="0">
                <a:latin typeface="Helvetica"/>
                <a:cs typeface="Helvetica"/>
              </a:rPr>
              <a:t>Sharema Williams, </a:t>
            </a:r>
            <a:r>
              <a:rPr lang="en-US" b="0">
                <a:latin typeface="Helvetica"/>
                <a:cs typeface="Helvetica"/>
                <a:hlinkClick r:id="rId4"/>
              </a:rPr>
              <a:t>sharema.williams@dhhs.nc.gov</a:t>
            </a:r>
            <a:r>
              <a:rPr lang="en-US" b="0">
                <a:latin typeface="Helvetica"/>
                <a:cs typeface="Helvetica"/>
              </a:rPr>
              <a:t> </a:t>
            </a:r>
            <a:endParaRPr lang="en-US"/>
          </a:p>
          <a:p>
            <a:pPr marL="257175" lvl="1" indent="0">
              <a:buNone/>
            </a:pPr>
            <a:endParaRPr lang="en-US"/>
          </a:p>
        </p:txBody>
      </p:sp>
      <p:sp>
        <p:nvSpPr>
          <p:cNvPr id="4" name="Rectangle 3">
            <a:hlinkClick r:id="rId5"/>
            <a:extLst>
              <a:ext uri="{FF2B5EF4-FFF2-40B4-BE49-F238E27FC236}">
                <a16:creationId xmlns:a16="http://schemas.microsoft.com/office/drawing/2014/main" id="{385AE128-EAA3-4C0C-95D0-D09B6C7D94B8}"/>
              </a:ext>
            </a:extLst>
          </p:cNvPr>
          <p:cNvSpPr/>
          <p:nvPr/>
        </p:nvSpPr>
        <p:spPr>
          <a:xfrm>
            <a:off x="4522579" y="3850676"/>
            <a:ext cx="1158446" cy="491181"/>
          </a:xfrm>
          <a:prstGeom prst="rect">
            <a:avLst/>
          </a:prstGeom>
          <a:noFill/>
          <a:ln>
            <a:solidFill>
              <a:srgbClr val="8390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hlinkClick r:id="rId6"/>
            <a:extLst>
              <a:ext uri="{FF2B5EF4-FFF2-40B4-BE49-F238E27FC236}">
                <a16:creationId xmlns:a16="http://schemas.microsoft.com/office/drawing/2014/main" id="{ABF3D1F4-0992-4FF6-993E-506B87DA635F}"/>
              </a:ext>
            </a:extLst>
          </p:cNvPr>
          <p:cNvSpPr/>
          <p:nvPr/>
        </p:nvSpPr>
        <p:spPr>
          <a:xfrm>
            <a:off x="4525666" y="4382020"/>
            <a:ext cx="1158446" cy="491181"/>
          </a:xfrm>
          <a:prstGeom prst="rect">
            <a:avLst/>
          </a:prstGeom>
          <a:noFill/>
          <a:ln>
            <a:solidFill>
              <a:srgbClr val="8390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a:hlinkClick r:id="rId7"/>
            <a:extLst>
              <a:ext uri="{FF2B5EF4-FFF2-40B4-BE49-F238E27FC236}">
                <a16:creationId xmlns:a16="http://schemas.microsoft.com/office/drawing/2014/main" id="{C4FB754C-927A-4FC6-9D91-9F420B9C8B84}"/>
              </a:ext>
            </a:extLst>
          </p:cNvPr>
          <p:cNvSpPr/>
          <p:nvPr/>
        </p:nvSpPr>
        <p:spPr>
          <a:xfrm>
            <a:off x="4525666" y="4910270"/>
            <a:ext cx="1158446" cy="491181"/>
          </a:xfrm>
          <a:prstGeom prst="rect">
            <a:avLst/>
          </a:prstGeom>
          <a:noFill/>
          <a:ln>
            <a:solidFill>
              <a:srgbClr val="8390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hlinkClick r:id="rId8"/>
            <a:extLst>
              <a:ext uri="{FF2B5EF4-FFF2-40B4-BE49-F238E27FC236}">
                <a16:creationId xmlns:a16="http://schemas.microsoft.com/office/drawing/2014/main" id="{FF62CF3E-E39F-4B88-AAD3-BE0BBD6D1A03}"/>
              </a:ext>
            </a:extLst>
          </p:cNvPr>
          <p:cNvSpPr/>
          <p:nvPr/>
        </p:nvSpPr>
        <p:spPr>
          <a:xfrm>
            <a:off x="6175305" y="3863030"/>
            <a:ext cx="1158446" cy="491181"/>
          </a:xfrm>
          <a:prstGeom prst="rect">
            <a:avLst/>
          </a:prstGeom>
          <a:noFill/>
          <a:ln>
            <a:solidFill>
              <a:srgbClr val="8390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hlinkClick r:id="rId9"/>
            <a:extLst>
              <a:ext uri="{FF2B5EF4-FFF2-40B4-BE49-F238E27FC236}">
                <a16:creationId xmlns:a16="http://schemas.microsoft.com/office/drawing/2014/main" id="{C73F7F51-747C-4F87-8FE2-A191FC6CE53A}"/>
              </a:ext>
            </a:extLst>
          </p:cNvPr>
          <p:cNvSpPr/>
          <p:nvPr/>
        </p:nvSpPr>
        <p:spPr>
          <a:xfrm>
            <a:off x="6169124" y="4375838"/>
            <a:ext cx="1158446" cy="491181"/>
          </a:xfrm>
          <a:prstGeom prst="rect">
            <a:avLst/>
          </a:prstGeom>
          <a:noFill/>
          <a:ln>
            <a:solidFill>
              <a:srgbClr val="8390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Content Placeholder 2">
            <a:hlinkClick r:id="rId10"/>
            <a:extLst>
              <a:ext uri="{FF2B5EF4-FFF2-40B4-BE49-F238E27FC236}">
                <a16:creationId xmlns:a16="http://schemas.microsoft.com/office/drawing/2014/main" id="{8D0B5BEA-A992-41C6-A954-E3D05DA6E215}"/>
              </a:ext>
            </a:extLst>
          </p:cNvPr>
          <p:cNvSpPr txBox="1">
            <a:spLocks/>
          </p:cNvSpPr>
          <p:nvPr/>
        </p:nvSpPr>
        <p:spPr>
          <a:xfrm>
            <a:off x="628650" y="3401929"/>
            <a:ext cx="2679872" cy="865790"/>
          </a:xfrm>
          <a:prstGeom prst="rect">
            <a:avLst/>
          </a:prstGeom>
        </p:spPr>
        <p:txBody>
          <a:bodyPr vert="horz" lIns="68580" tIns="34290" rIns="68580" bIns="34290" rtlCol="0"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1800" kern="1200">
                <a:solidFill>
                  <a:srgbClr val="77859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600" kern="1200">
                <a:solidFill>
                  <a:srgbClr val="77859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600" kern="1200">
                <a:solidFill>
                  <a:srgbClr val="77859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rgbClr val="77859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rgbClr val="77859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57175" lvl="1" indent="0" algn="ctr">
              <a:buNone/>
            </a:pPr>
            <a:r>
              <a:rPr lang="en-US" sz="1500">
                <a:latin typeface="Arial"/>
                <a:cs typeface="Arial"/>
                <a:hlinkClick r:id="rId10"/>
              </a:rPr>
              <a:t>North Carolina Department of Health and Human Services Website</a:t>
            </a:r>
            <a:endParaRPr lang="en-US" sz="1500"/>
          </a:p>
          <a:p>
            <a:pPr marL="257175" lvl="1" indent="0">
              <a:buNone/>
            </a:pPr>
            <a:endParaRPr lang="en-US" sz="2700"/>
          </a:p>
          <a:p>
            <a:pPr marL="257175" lvl="1" indent="0">
              <a:buNone/>
            </a:pPr>
            <a:endParaRPr lang="en-US" sz="2700"/>
          </a:p>
          <a:p>
            <a:pPr marL="257175" lvl="1" indent="0">
              <a:buNone/>
            </a:pPr>
            <a:endParaRPr lang="en-US" sz="1200"/>
          </a:p>
        </p:txBody>
      </p:sp>
      <p:sp>
        <p:nvSpPr>
          <p:cNvPr id="14" name="Content Placeholder 2">
            <a:hlinkClick r:id="rId11"/>
            <a:extLst>
              <a:ext uri="{FF2B5EF4-FFF2-40B4-BE49-F238E27FC236}">
                <a16:creationId xmlns:a16="http://schemas.microsoft.com/office/drawing/2014/main" id="{4860E35E-5894-472B-B09A-E68283A5C1D9}"/>
              </a:ext>
            </a:extLst>
          </p:cNvPr>
          <p:cNvSpPr txBox="1">
            <a:spLocks/>
          </p:cNvSpPr>
          <p:nvPr/>
        </p:nvSpPr>
        <p:spPr>
          <a:xfrm>
            <a:off x="631737" y="4554201"/>
            <a:ext cx="2679872" cy="865790"/>
          </a:xfrm>
          <a:prstGeom prst="rect">
            <a:avLst/>
          </a:prstGeom>
        </p:spPr>
        <p:txBody>
          <a:bodyPr vert="horz" lIns="68580" tIns="34290" rIns="68580" bIns="34290" rtlCol="0"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1800" kern="1200">
                <a:solidFill>
                  <a:srgbClr val="77859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600" kern="1200">
                <a:solidFill>
                  <a:srgbClr val="77859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600" kern="1200">
                <a:solidFill>
                  <a:srgbClr val="77859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rgbClr val="77859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rgbClr val="77859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57175" lvl="1" indent="0" algn="ctr">
              <a:buNone/>
            </a:pPr>
            <a:r>
              <a:rPr lang="en-US" sz="1500">
                <a:latin typeface="Arial"/>
                <a:cs typeface="Arial"/>
                <a:hlinkClick r:id="rId11"/>
              </a:rPr>
              <a:t>North Carolina Office of Rural Health Website</a:t>
            </a:r>
            <a:endParaRPr lang="en-US" sz="1500"/>
          </a:p>
          <a:p>
            <a:pPr marL="257175" lvl="1" indent="0">
              <a:buNone/>
            </a:pPr>
            <a:endParaRPr lang="en-US" sz="2700"/>
          </a:p>
          <a:p>
            <a:pPr marL="257175" lvl="1" indent="0">
              <a:buNone/>
            </a:pPr>
            <a:endParaRPr lang="en-US" sz="2700"/>
          </a:p>
          <a:p>
            <a:pPr marL="257175" lvl="1" indent="0">
              <a:buNone/>
            </a:pPr>
            <a:endParaRPr lang="en-US" sz="1200"/>
          </a:p>
        </p:txBody>
      </p:sp>
    </p:spTree>
    <p:extLst>
      <p:ext uri="{BB962C8B-B14F-4D97-AF65-F5344CB8AC3E}">
        <p14:creationId xmlns:p14="http://schemas.microsoft.com/office/powerpoint/2010/main" val="28830234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2CFB7C8A-E435-40F1-9001-9303716FB181}"/>
              </a:ext>
            </a:extLst>
          </p:cNvPr>
          <p:cNvPicPr>
            <a:picLocks noChangeAspect="1"/>
          </p:cNvPicPr>
          <p:nvPr/>
        </p:nvPicPr>
        <p:blipFill>
          <a:blip r:embed="rId2"/>
          <a:stretch>
            <a:fillRect/>
          </a:stretch>
        </p:blipFill>
        <p:spPr>
          <a:xfrm>
            <a:off x="29221" y="714733"/>
            <a:ext cx="9171498" cy="4500382"/>
          </a:xfrm>
          <a:prstGeom prst="rect">
            <a:avLst/>
          </a:prstGeom>
        </p:spPr>
      </p:pic>
      <p:sp>
        <p:nvSpPr>
          <p:cNvPr id="2" name="Title 1">
            <a:extLst>
              <a:ext uri="{FF2B5EF4-FFF2-40B4-BE49-F238E27FC236}">
                <a16:creationId xmlns:a16="http://schemas.microsoft.com/office/drawing/2014/main" id="{D73FBEB5-5A62-4F18-B97A-5DEB360CBC0A}"/>
              </a:ext>
            </a:extLst>
          </p:cNvPr>
          <p:cNvSpPr>
            <a:spLocks noGrp="1"/>
          </p:cNvSpPr>
          <p:nvPr>
            <p:ph type="title"/>
          </p:nvPr>
        </p:nvSpPr>
        <p:spPr/>
        <p:txBody>
          <a:bodyPr lIns="91440" tIns="45720" rIns="91440" bIns="45720" anchor="t">
            <a:noAutofit/>
          </a:bodyPr>
          <a:lstStyle/>
          <a:p>
            <a:r>
              <a:rPr lang="en-US">
                <a:latin typeface="Arial"/>
                <a:cs typeface="Arial"/>
              </a:rPr>
              <a:t>Medicaid Region Map and Contacts</a:t>
            </a:r>
            <a:endParaRPr lang="en-US"/>
          </a:p>
        </p:txBody>
      </p:sp>
      <p:sp>
        <p:nvSpPr>
          <p:cNvPr id="5" name="TextBox 4">
            <a:extLst>
              <a:ext uri="{FF2B5EF4-FFF2-40B4-BE49-F238E27FC236}">
                <a16:creationId xmlns:a16="http://schemas.microsoft.com/office/drawing/2014/main" id="{C86882C5-0ECF-46C2-8081-74B7D722528B}"/>
              </a:ext>
            </a:extLst>
          </p:cNvPr>
          <p:cNvSpPr txBox="1"/>
          <p:nvPr/>
        </p:nvSpPr>
        <p:spPr>
          <a:xfrm>
            <a:off x="533366" y="4189983"/>
            <a:ext cx="7358169" cy="19851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sz="1400"/>
              <a:t>Region 1: Deneen Gill </a:t>
            </a:r>
            <a:r>
              <a:rPr lang="en-US" sz="1400">
                <a:hlinkClick r:id="rId3"/>
              </a:rPr>
              <a:t>deneen.gill@dhhs.nc.gov</a:t>
            </a:r>
            <a:r>
              <a:rPr lang="en-US" sz="1400"/>
              <a:t> </a:t>
            </a:r>
            <a:endParaRPr lang="en-US"/>
          </a:p>
          <a:p>
            <a:pPr>
              <a:spcAft>
                <a:spcPts val="600"/>
              </a:spcAft>
            </a:pPr>
            <a:r>
              <a:rPr lang="en-US" sz="1400">
                <a:cs typeface="Arial"/>
              </a:rPr>
              <a:t>Region 2: Jill Rushing  </a:t>
            </a:r>
            <a:r>
              <a:rPr lang="en-US" sz="1400">
                <a:cs typeface="Arial"/>
                <a:hlinkClick r:id="rId4"/>
              </a:rPr>
              <a:t>jill.rushing@dhhs.nc.gov</a:t>
            </a:r>
            <a:endParaRPr lang="en-US" sz="1400">
              <a:cs typeface="Arial"/>
            </a:endParaRPr>
          </a:p>
          <a:p>
            <a:r>
              <a:rPr lang="en-US" sz="1400">
                <a:cs typeface="Arial"/>
              </a:rPr>
              <a:t>Region 3: Bianca Revis </a:t>
            </a:r>
            <a:r>
              <a:rPr lang="en-US" sz="1400">
                <a:cs typeface="Arial"/>
                <a:hlinkClick r:id="rId5"/>
              </a:rPr>
              <a:t>bianca.revis@dhhs.nc.gov</a:t>
            </a:r>
          </a:p>
          <a:p>
            <a:pPr>
              <a:spcAft>
                <a:spcPts val="600"/>
              </a:spcAft>
            </a:pPr>
            <a:r>
              <a:rPr lang="en-US" sz="1400">
                <a:ea typeface="+mn-lt"/>
                <a:cs typeface="+mn-lt"/>
              </a:rPr>
              <a:t>Region 4: Nina </a:t>
            </a:r>
            <a:r>
              <a:rPr lang="en-US" sz="1400" err="1">
                <a:ea typeface="+mn-lt"/>
                <a:cs typeface="+mn-lt"/>
              </a:rPr>
              <a:t>Baccanari</a:t>
            </a:r>
            <a:r>
              <a:rPr lang="en-US" sz="1400">
                <a:ea typeface="+mn-lt"/>
                <a:cs typeface="+mn-lt"/>
              </a:rPr>
              <a:t> </a:t>
            </a:r>
            <a:r>
              <a:rPr lang="en-US" sz="1400">
                <a:ea typeface="+mn-lt"/>
                <a:cs typeface="+mn-lt"/>
                <a:hlinkClick r:id="rId6"/>
              </a:rPr>
              <a:t>nina.baccanari@dhhs.nc.gov</a:t>
            </a:r>
            <a:endParaRPr lang="en-US" sz="1400">
              <a:ea typeface="+mn-lt"/>
              <a:cs typeface="+mn-lt"/>
            </a:endParaRPr>
          </a:p>
          <a:p>
            <a:pPr>
              <a:spcAft>
                <a:spcPts val="600"/>
              </a:spcAft>
            </a:pPr>
            <a:r>
              <a:rPr lang="en-US" sz="1400">
                <a:ea typeface="+mn-lt"/>
                <a:cs typeface="+mn-lt"/>
              </a:rPr>
              <a:t>Region 5: Sharema Williams </a:t>
            </a:r>
            <a:r>
              <a:rPr lang="en-US" sz="1400">
                <a:ea typeface="+mn-lt"/>
                <a:cs typeface="+mn-lt"/>
                <a:hlinkClick r:id="rId7"/>
              </a:rPr>
              <a:t>sharema.williams@dhhs.nc.gov</a:t>
            </a:r>
            <a:endParaRPr lang="en-US" sz="1400">
              <a:ea typeface="+mn-lt"/>
              <a:cs typeface="+mn-lt"/>
            </a:endParaRPr>
          </a:p>
          <a:p>
            <a:pPr>
              <a:spcAft>
                <a:spcPts val="600"/>
              </a:spcAft>
            </a:pPr>
            <a:r>
              <a:rPr lang="en-US" sz="1400">
                <a:cs typeface="Arial"/>
              </a:rPr>
              <a:t>Region 6: (Interim Monitors) Deneen Gill, Jill Rushing, or Nina </a:t>
            </a:r>
            <a:r>
              <a:rPr lang="en-US" sz="1400" err="1">
                <a:cs typeface="Arial"/>
              </a:rPr>
              <a:t>Baccanari</a:t>
            </a:r>
            <a:r>
              <a:rPr lang="en-US" sz="1400">
                <a:cs typeface="Arial"/>
              </a:rPr>
              <a:t> </a:t>
            </a:r>
          </a:p>
          <a:p>
            <a:endParaRPr lang="en-US" sz="1400">
              <a:cs typeface="Arial"/>
            </a:endParaRPr>
          </a:p>
        </p:txBody>
      </p:sp>
    </p:spTree>
    <p:extLst>
      <p:ext uri="{BB962C8B-B14F-4D97-AF65-F5344CB8AC3E}">
        <p14:creationId xmlns:p14="http://schemas.microsoft.com/office/powerpoint/2010/main" val="25061920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B82A8-CB3D-434F-8088-494D1DE61CDB}"/>
              </a:ext>
            </a:extLst>
          </p:cNvPr>
          <p:cNvSpPr>
            <a:spLocks noGrp="1"/>
          </p:cNvSpPr>
          <p:nvPr>
            <p:ph type="title"/>
          </p:nvPr>
        </p:nvSpPr>
        <p:spPr>
          <a:xfrm>
            <a:off x="6131051" y="640081"/>
            <a:ext cx="2532887" cy="3708895"/>
          </a:xfrm>
          <a:noFill/>
        </p:spPr>
        <p:txBody>
          <a:bodyPr vert="horz" lIns="91440" tIns="45720" rIns="91440" bIns="45720" rtlCol="0" anchor="b">
            <a:normAutofit/>
          </a:bodyPr>
          <a:lstStyle/>
          <a:p>
            <a:pPr defTabSz="914400"/>
            <a:r>
              <a:rPr lang="en-US" sz="3800">
                <a:solidFill>
                  <a:schemeClr val="tx1"/>
                </a:solidFill>
                <a:latin typeface="+mj-lt"/>
                <a:ea typeface="+mj-ea"/>
                <a:cs typeface="+mj-cs"/>
              </a:rPr>
              <a:t>Questions?</a:t>
            </a:r>
            <a:br>
              <a:rPr lang="en-US" sz="3800">
                <a:solidFill>
                  <a:schemeClr val="tx1"/>
                </a:solidFill>
                <a:latin typeface="+mj-lt"/>
                <a:ea typeface="+mj-ea"/>
                <a:cs typeface="+mj-cs"/>
              </a:rPr>
            </a:br>
            <a:br>
              <a:rPr lang="en-US" sz="3800">
                <a:solidFill>
                  <a:schemeClr val="tx1"/>
                </a:solidFill>
                <a:latin typeface="+mj-lt"/>
                <a:ea typeface="+mj-ea"/>
                <a:cs typeface="+mj-cs"/>
              </a:rPr>
            </a:br>
            <a:br>
              <a:rPr lang="en-US" sz="3800">
                <a:solidFill>
                  <a:schemeClr val="tx1"/>
                </a:solidFill>
                <a:latin typeface="+mj-lt"/>
                <a:ea typeface="+mj-ea"/>
                <a:cs typeface="+mj-cs"/>
              </a:rPr>
            </a:br>
            <a:endParaRPr lang="en-US" sz="3800">
              <a:solidFill>
                <a:schemeClr val="tx1"/>
              </a:solidFill>
              <a:latin typeface="+mj-lt"/>
              <a:ea typeface="+mj-ea"/>
              <a:cs typeface="+mj-cs"/>
            </a:endParaRPr>
          </a:p>
        </p:txBody>
      </p:sp>
      <p:pic>
        <p:nvPicPr>
          <p:cNvPr id="4" name="Picture 3">
            <a:extLst>
              <a:ext uri="{FF2B5EF4-FFF2-40B4-BE49-F238E27FC236}">
                <a16:creationId xmlns:a16="http://schemas.microsoft.com/office/drawing/2014/main" id="{D21E61D4-AA98-491F-B8AA-88FA3FA7DF6F}"/>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225" r="16376"/>
          <a:stretch/>
        </p:blipFill>
        <p:spPr>
          <a:xfrm>
            <a:off x="20" y="10"/>
            <a:ext cx="5650972" cy="6857990"/>
          </a:xfrm>
          <a:prstGeom prst="rect">
            <a:avLst/>
          </a:prstGeom>
        </p:spPr>
      </p:pic>
      <p:sp>
        <p:nvSpPr>
          <p:cNvPr id="5" name="TextBox 4">
            <a:extLst>
              <a:ext uri="{FF2B5EF4-FFF2-40B4-BE49-F238E27FC236}">
                <a16:creationId xmlns:a16="http://schemas.microsoft.com/office/drawing/2014/main" id="{380301B5-2A31-467B-8829-8D55585F6312}"/>
              </a:ext>
            </a:extLst>
          </p:cNvPr>
          <p:cNvSpPr txBox="1"/>
          <p:nvPr/>
        </p:nvSpPr>
        <p:spPr>
          <a:xfrm>
            <a:off x="3085867" y="6657945"/>
            <a:ext cx="2565125"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www.mrscienceshow.com/2010/06/bring-us-your-burning-science-questions.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28022100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rrow: Curved Down 2">
            <a:extLst>
              <a:ext uri="{FF2B5EF4-FFF2-40B4-BE49-F238E27FC236}">
                <a16:creationId xmlns:a16="http://schemas.microsoft.com/office/drawing/2014/main" id="{5FDC26D0-C142-4DFE-B10D-FB695F61C779}"/>
              </a:ext>
            </a:extLst>
          </p:cNvPr>
          <p:cNvSpPr/>
          <p:nvPr/>
        </p:nvSpPr>
        <p:spPr>
          <a:xfrm>
            <a:off x="1820114" y="1456755"/>
            <a:ext cx="2367987" cy="655962"/>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4" name="Group 3">
            <a:extLst>
              <a:ext uri="{FF2B5EF4-FFF2-40B4-BE49-F238E27FC236}">
                <a16:creationId xmlns:a16="http://schemas.microsoft.com/office/drawing/2014/main" id="{97A05DC5-C89D-470D-A30A-18F33E2EACE1}"/>
              </a:ext>
            </a:extLst>
          </p:cNvPr>
          <p:cNvGrpSpPr/>
          <p:nvPr/>
        </p:nvGrpSpPr>
        <p:grpSpPr>
          <a:xfrm>
            <a:off x="499364" y="1973346"/>
            <a:ext cx="1692441" cy="1554347"/>
            <a:chOff x="594572" y="749213"/>
            <a:chExt cx="2755118" cy="3985834"/>
          </a:xfrm>
        </p:grpSpPr>
        <p:pic>
          <p:nvPicPr>
            <p:cNvPr id="5" name="Graphic 4" descr="Bank">
              <a:extLst>
                <a:ext uri="{FF2B5EF4-FFF2-40B4-BE49-F238E27FC236}">
                  <a16:creationId xmlns:a16="http://schemas.microsoft.com/office/drawing/2014/main" id="{D9D80636-FFC7-4A15-9DC8-104C705CBAD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9903" y="749213"/>
              <a:ext cx="2679787" cy="2679787"/>
            </a:xfrm>
            <a:prstGeom prst="rect">
              <a:avLst/>
            </a:prstGeom>
          </p:spPr>
        </p:pic>
        <p:sp>
          <p:nvSpPr>
            <p:cNvPr id="6" name="TextBox 5">
              <a:extLst>
                <a:ext uri="{FF2B5EF4-FFF2-40B4-BE49-F238E27FC236}">
                  <a16:creationId xmlns:a16="http://schemas.microsoft.com/office/drawing/2014/main" id="{1CE86D13-A67B-4165-81C8-CEC2792732F1}"/>
                </a:ext>
              </a:extLst>
            </p:cNvPr>
            <p:cNvSpPr txBox="1"/>
            <p:nvPr/>
          </p:nvSpPr>
          <p:spPr>
            <a:xfrm>
              <a:off x="594572" y="3077651"/>
              <a:ext cx="2755118" cy="1657396"/>
            </a:xfrm>
            <a:prstGeom prst="rect">
              <a:avLst/>
            </a:prstGeom>
            <a:noFill/>
          </p:spPr>
          <p:txBody>
            <a:bodyPr wrap="square" rtlCol="0">
              <a:spAutoFit/>
            </a:bodyPr>
            <a:lstStyle/>
            <a:p>
              <a:pPr algn="ctr"/>
              <a:r>
                <a:rPr lang="en-US"/>
                <a:t>NC General Assembly</a:t>
              </a:r>
            </a:p>
          </p:txBody>
        </p:sp>
      </p:grpSp>
      <p:sp>
        <p:nvSpPr>
          <p:cNvPr id="7" name="Arrow: Curved Down 6">
            <a:extLst>
              <a:ext uri="{FF2B5EF4-FFF2-40B4-BE49-F238E27FC236}">
                <a16:creationId xmlns:a16="http://schemas.microsoft.com/office/drawing/2014/main" id="{9EEE6F6C-875F-4815-B582-EC82EA27C652}"/>
              </a:ext>
            </a:extLst>
          </p:cNvPr>
          <p:cNvSpPr/>
          <p:nvPr/>
        </p:nvSpPr>
        <p:spPr>
          <a:xfrm>
            <a:off x="4748106" y="1394818"/>
            <a:ext cx="2629626" cy="655962"/>
          </a:xfrm>
          <a:prstGeom prst="curvedDownArrow">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8" name="Group 7">
            <a:extLst>
              <a:ext uri="{FF2B5EF4-FFF2-40B4-BE49-F238E27FC236}">
                <a16:creationId xmlns:a16="http://schemas.microsoft.com/office/drawing/2014/main" id="{36201649-AA9D-4EA4-A2EE-D34A9F61ED1B}"/>
              </a:ext>
            </a:extLst>
          </p:cNvPr>
          <p:cNvGrpSpPr/>
          <p:nvPr/>
        </p:nvGrpSpPr>
        <p:grpSpPr>
          <a:xfrm>
            <a:off x="2738179" y="2197245"/>
            <a:ext cx="3232464" cy="1280368"/>
            <a:chOff x="3772552" y="2203931"/>
            <a:chExt cx="3275630" cy="1704957"/>
          </a:xfrm>
        </p:grpSpPr>
        <p:pic>
          <p:nvPicPr>
            <p:cNvPr id="9" name="Graphic 8" descr="Coins">
              <a:extLst>
                <a:ext uri="{FF2B5EF4-FFF2-40B4-BE49-F238E27FC236}">
                  <a16:creationId xmlns:a16="http://schemas.microsoft.com/office/drawing/2014/main" id="{2A284F72-54F0-4C84-9B7B-A0DCE39297E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31960" y="2203931"/>
              <a:ext cx="914400" cy="914400"/>
            </a:xfrm>
            <a:prstGeom prst="rect">
              <a:avLst/>
            </a:prstGeom>
          </p:spPr>
        </p:pic>
        <p:sp>
          <p:nvSpPr>
            <p:cNvPr id="10" name="TextBox 9">
              <a:extLst>
                <a:ext uri="{FF2B5EF4-FFF2-40B4-BE49-F238E27FC236}">
                  <a16:creationId xmlns:a16="http://schemas.microsoft.com/office/drawing/2014/main" id="{966E3671-0EAE-48D0-B689-462B13A7144B}"/>
                </a:ext>
              </a:extLst>
            </p:cNvPr>
            <p:cNvSpPr txBox="1"/>
            <p:nvPr/>
          </p:nvSpPr>
          <p:spPr>
            <a:xfrm>
              <a:off x="3772552" y="3048224"/>
              <a:ext cx="3275630" cy="860664"/>
            </a:xfrm>
            <a:prstGeom prst="rect">
              <a:avLst/>
            </a:prstGeom>
            <a:noFill/>
          </p:spPr>
          <p:txBody>
            <a:bodyPr wrap="square" rtlCol="0">
              <a:spAutoFit/>
            </a:bodyPr>
            <a:lstStyle/>
            <a:p>
              <a:pPr algn="ctr"/>
              <a:r>
                <a:rPr lang="en-US"/>
                <a:t>Office of Rural Health</a:t>
              </a:r>
            </a:p>
            <a:p>
              <a:pPr algn="ctr"/>
              <a:r>
                <a:rPr lang="en-US"/>
                <a:t>Community Health Grants</a:t>
              </a:r>
            </a:p>
          </p:txBody>
        </p:sp>
      </p:grpSp>
      <p:grpSp>
        <p:nvGrpSpPr>
          <p:cNvPr id="11" name="Group 10">
            <a:extLst>
              <a:ext uri="{FF2B5EF4-FFF2-40B4-BE49-F238E27FC236}">
                <a16:creationId xmlns:a16="http://schemas.microsoft.com/office/drawing/2014/main" id="{A32E2509-3AC2-40FC-BF60-E3203773CD36}"/>
              </a:ext>
            </a:extLst>
          </p:cNvPr>
          <p:cNvGrpSpPr/>
          <p:nvPr/>
        </p:nvGrpSpPr>
        <p:grpSpPr>
          <a:xfrm>
            <a:off x="6196284" y="2055783"/>
            <a:ext cx="2132434" cy="1373217"/>
            <a:chOff x="7236174" y="2180438"/>
            <a:chExt cx="2137998" cy="1525561"/>
          </a:xfrm>
        </p:grpSpPr>
        <p:pic>
          <p:nvPicPr>
            <p:cNvPr id="12" name="Graphic 11" descr="Doctor">
              <a:extLst>
                <a:ext uri="{FF2B5EF4-FFF2-40B4-BE49-F238E27FC236}">
                  <a16:creationId xmlns:a16="http://schemas.microsoft.com/office/drawing/2014/main" id="{5556355D-1EC9-4CAB-A481-993A9698045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797640" y="2180438"/>
              <a:ext cx="1015066" cy="960027"/>
            </a:xfrm>
            <a:prstGeom prst="rect">
              <a:avLst/>
            </a:prstGeom>
          </p:spPr>
        </p:pic>
        <p:sp>
          <p:nvSpPr>
            <p:cNvPr id="13" name="TextBox 12">
              <a:extLst>
                <a:ext uri="{FF2B5EF4-FFF2-40B4-BE49-F238E27FC236}">
                  <a16:creationId xmlns:a16="http://schemas.microsoft.com/office/drawing/2014/main" id="{2B7663F3-D9BB-47EA-9873-BB021B3D1349}"/>
                </a:ext>
              </a:extLst>
            </p:cNvPr>
            <p:cNvSpPr txBox="1"/>
            <p:nvPr/>
          </p:nvSpPr>
          <p:spPr>
            <a:xfrm>
              <a:off x="7236174" y="3059668"/>
              <a:ext cx="2137998" cy="646331"/>
            </a:xfrm>
            <a:prstGeom prst="rect">
              <a:avLst/>
            </a:prstGeom>
            <a:noFill/>
          </p:spPr>
          <p:txBody>
            <a:bodyPr wrap="square" rtlCol="0">
              <a:spAutoFit/>
            </a:bodyPr>
            <a:lstStyle/>
            <a:p>
              <a:pPr algn="ctr"/>
              <a:r>
                <a:rPr lang="en-US"/>
                <a:t>Primary and Preventative Care</a:t>
              </a:r>
            </a:p>
          </p:txBody>
        </p:sp>
      </p:grpSp>
      <p:sp>
        <p:nvSpPr>
          <p:cNvPr id="15" name="Title 1">
            <a:extLst>
              <a:ext uri="{FF2B5EF4-FFF2-40B4-BE49-F238E27FC236}">
                <a16:creationId xmlns:a16="http://schemas.microsoft.com/office/drawing/2014/main" id="{8650D293-1C97-4EB7-BBE1-82DC427BB599}"/>
              </a:ext>
            </a:extLst>
          </p:cNvPr>
          <p:cNvSpPr txBox="1">
            <a:spLocks/>
          </p:cNvSpPr>
          <p:nvPr/>
        </p:nvSpPr>
        <p:spPr>
          <a:xfrm>
            <a:off x="261479" y="417799"/>
            <a:ext cx="7843267" cy="914399"/>
          </a:xfrm>
          <a:prstGeom prst="rect">
            <a:avLst/>
          </a:prstGeom>
        </p:spPr>
        <p:txBody>
          <a:bodyPr vert="horz" lIns="91440" tIns="45720" rIns="91440" bIns="45720" rtlCol="0" anchor="b">
            <a:normAutofit fontScale="2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2800" b="1">
                <a:solidFill>
                  <a:schemeClr val="accent1">
                    <a:lumMod val="50000"/>
                  </a:schemeClr>
                </a:solidFill>
                <a:latin typeface="Arial" panose="020B0604020202020204" pitchFamily="34" charset="0"/>
                <a:cs typeface="Arial" panose="020B0604020202020204" pitchFamily="34" charset="0"/>
              </a:rPr>
              <a:t>Community Health Grant RFA</a:t>
            </a:r>
            <a:br>
              <a:rPr lang="en-US"/>
            </a:br>
            <a:endParaRPr lang="en-US"/>
          </a:p>
          <a:p>
            <a:pPr algn="l"/>
            <a:br>
              <a:rPr lang="en-US" sz="3600"/>
            </a:br>
            <a:endParaRPr lang="en-US" sz="1800"/>
          </a:p>
        </p:txBody>
      </p:sp>
      <p:graphicFrame>
        <p:nvGraphicFramePr>
          <p:cNvPr id="2" name="Diagram 1">
            <a:extLst>
              <a:ext uri="{FF2B5EF4-FFF2-40B4-BE49-F238E27FC236}">
                <a16:creationId xmlns:a16="http://schemas.microsoft.com/office/drawing/2014/main" id="{8B2976AF-2E71-4758-8D1E-A5D5379D450C}"/>
              </a:ext>
            </a:extLst>
          </p:cNvPr>
          <p:cNvGraphicFramePr/>
          <p:nvPr/>
        </p:nvGraphicFramePr>
        <p:xfrm>
          <a:off x="330740" y="3839624"/>
          <a:ext cx="8511703" cy="239580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0151219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E0EC748A-FB5F-4AA6-81B4-FB9CB5F99C42}"/>
              </a:ext>
            </a:extLst>
          </p:cNvPr>
          <p:cNvGraphicFramePr/>
          <p:nvPr/>
        </p:nvGraphicFramePr>
        <p:xfrm>
          <a:off x="0" y="1635791"/>
          <a:ext cx="9144000" cy="46258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9388EF23-9A02-4D67-9F0A-D6A8DA37163F}"/>
              </a:ext>
            </a:extLst>
          </p:cNvPr>
          <p:cNvSpPr txBox="1"/>
          <p:nvPr/>
        </p:nvSpPr>
        <p:spPr>
          <a:xfrm>
            <a:off x="335304" y="596319"/>
            <a:ext cx="3069853" cy="523220"/>
          </a:xfrm>
          <a:prstGeom prst="rect">
            <a:avLst/>
          </a:prstGeom>
          <a:noFill/>
        </p:spPr>
        <p:txBody>
          <a:bodyPr wrap="square" rtlCol="0">
            <a:spAutoFit/>
          </a:bodyPr>
          <a:lstStyle/>
          <a:p>
            <a:r>
              <a:rPr lang="en-US" sz="2800" b="1">
                <a:latin typeface="Arial" panose="020B0604020202020204" pitchFamily="34" charset="0"/>
                <a:cs typeface="Arial" panose="020B0604020202020204" pitchFamily="34" charset="0"/>
              </a:rPr>
              <a:t>Who’s Eligible?</a:t>
            </a:r>
          </a:p>
        </p:txBody>
      </p:sp>
      <p:sp>
        <p:nvSpPr>
          <p:cNvPr id="6" name="TextBox 5">
            <a:extLst>
              <a:ext uri="{FF2B5EF4-FFF2-40B4-BE49-F238E27FC236}">
                <a16:creationId xmlns:a16="http://schemas.microsoft.com/office/drawing/2014/main" id="{2A7AB1A5-FFB2-4717-A7E9-C99C0A0C9B16}"/>
              </a:ext>
            </a:extLst>
          </p:cNvPr>
          <p:cNvSpPr txBox="1"/>
          <p:nvPr/>
        </p:nvSpPr>
        <p:spPr>
          <a:xfrm>
            <a:off x="733905" y="5533395"/>
            <a:ext cx="7816112" cy="969496"/>
          </a:xfrm>
          <a:prstGeom prst="rect">
            <a:avLst/>
          </a:prstGeom>
          <a:noFill/>
        </p:spPr>
        <p:txBody>
          <a:bodyPr wrap="square" lIns="91440" tIns="45720" rIns="91440" bIns="45720" rtlCol="0" anchor="t">
            <a:spAutoFit/>
          </a:bodyPr>
          <a:lstStyle/>
          <a:p>
            <a:r>
              <a:rPr lang="en-US" sz="1900"/>
              <a:t>All primary care safety net organizations that currently provide direct primary and preventive care and serve as a medical home are eligible to apply.</a:t>
            </a:r>
          </a:p>
        </p:txBody>
      </p:sp>
    </p:spTree>
    <p:extLst>
      <p:ext uri="{BB962C8B-B14F-4D97-AF65-F5344CB8AC3E}">
        <p14:creationId xmlns:p14="http://schemas.microsoft.com/office/powerpoint/2010/main" val="35007264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C08ED-C573-4AA6-A80B-0857412585BF}"/>
              </a:ext>
            </a:extLst>
          </p:cNvPr>
          <p:cNvSpPr>
            <a:spLocks noGrp="1"/>
          </p:cNvSpPr>
          <p:nvPr>
            <p:ph type="title"/>
          </p:nvPr>
        </p:nvSpPr>
        <p:spPr>
          <a:xfrm>
            <a:off x="650366" y="933147"/>
            <a:ext cx="7843267" cy="548640"/>
          </a:xfrm>
        </p:spPr>
        <p:txBody>
          <a:bodyPr/>
          <a:lstStyle/>
          <a:p>
            <a:r>
              <a:rPr lang="en-US"/>
              <a:t>RFA, cont’d</a:t>
            </a:r>
          </a:p>
        </p:txBody>
      </p:sp>
      <p:sp>
        <p:nvSpPr>
          <p:cNvPr id="3" name="Rectangle 2">
            <a:extLst>
              <a:ext uri="{FF2B5EF4-FFF2-40B4-BE49-F238E27FC236}">
                <a16:creationId xmlns:a16="http://schemas.microsoft.com/office/drawing/2014/main" id="{DE9B77B2-6613-4663-B6CA-396B4C9B9D7B}"/>
              </a:ext>
            </a:extLst>
          </p:cNvPr>
          <p:cNvSpPr/>
          <p:nvPr/>
        </p:nvSpPr>
        <p:spPr>
          <a:xfrm>
            <a:off x="785611" y="1859340"/>
            <a:ext cx="7122017" cy="2862322"/>
          </a:xfrm>
          <a:prstGeom prst="rect">
            <a:avLst/>
          </a:prstGeom>
        </p:spPr>
        <p:txBody>
          <a:bodyPr wrap="square" lIns="91440" tIns="45720" rIns="91440" bIns="45720" anchor="t">
            <a:spAutoFit/>
          </a:bodyPr>
          <a:lstStyle/>
          <a:p>
            <a:r>
              <a:rPr lang="en-US">
                <a:solidFill>
                  <a:srgbClr val="FF0000"/>
                </a:solidFill>
              </a:rPr>
              <a:t>NEW</a:t>
            </a:r>
            <a:r>
              <a:rPr lang="en-US"/>
              <a:t>  SFY23 applicants may receive a three-year award </a:t>
            </a:r>
            <a:r>
              <a:rPr lang="en-US" i="1" u="sng"/>
              <a:t>OR</a:t>
            </a:r>
            <a:r>
              <a:rPr lang="en-US"/>
              <a:t> a one-year award, based on applicant scores. </a:t>
            </a:r>
          </a:p>
          <a:p>
            <a:endParaRPr lang="en-US"/>
          </a:p>
          <a:p>
            <a:r>
              <a:rPr lang="en-US"/>
              <a:t>We anticipate that approximately 30 applicants will receive three-year funding and another 12 will receive one-year funding. </a:t>
            </a:r>
            <a:endParaRPr lang="en-US">
              <a:cs typeface="Arial"/>
            </a:endParaRPr>
          </a:p>
          <a:p>
            <a:endParaRPr lang="en-US">
              <a:cs typeface="Arial"/>
            </a:endParaRPr>
          </a:p>
          <a:p>
            <a:r>
              <a:rPr lang="en-US"/>
              <a:t>This plan will stay in effect until SFY24 and will, at that time, equalize the funding available to approximately 30 grants for the competitive cycle each year going forward.</a:t>
            </a:r>
            <a:br>
              <a:rPr lang="en-US"/>
            </a:br>
            <a:endParaRPr lang="en-US"/>
          </a:p>
        </p:txBody>
      </p:sp>
    </p:spTree>
    <p:extLst>
      <p:ext uri="{BB962C8B-B14F-4D97-AF65-F5344CB8AC3E}">
        <p14:creationId xmlns:p14="http://schemas.microsoft.com/office/powerpoint/2010/main" val="29907115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7FA16850-7141-4EFF-8462-F670EE181C38}"/>
              </a:ext>
            </a:extLst>
          </p:cNvPr>
          <p:cNvGraphicFramePr/>
          <p:nvPr/>
        </p:nvGraphicFramePr>
        <p:xfrm>
          <a:off x="330979" y="1548308"/>
          <a:ext cx="8465212" cy="47655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D74DB031-388B-4EA7-B9B8-2E9F987661EA}"/>
              </a:ext>
            </a:extLst>
          </p:cNvPr>
          <p:cNvSpPr txBox="1"/>
          <p:nvPr/>
        </p:nvSpPr>
        <p:spPr>
          <a:xfrm>
            <a:off x="330979" y="544152"/>
            <a:ext cx="8465212" cy="923330"/>
          </a:xfrm>
          <a:prstGeom prst="rect">
            <a:avLst/>
          </a:prstGeom>
          <a:noFill/>
        </p:spPr>
        <p:txBody>
          <a:bodyPr wrap="square" lIns="91440" tIns="45720" rIns="91440" bIns="45720" rtlCol="0" anchor="t">
            <a:spAutoFit/>
          </a:bodyPr>
          <a:lstStyle/>
          <a:p>
            <a:r>
              <a:rPr lang="en-US"/>
              <a:t>Primary care safety net organizations who currently care for underserved and medically indigent patients in the state are eligible to apply for this funding to pay for patient care through</a:t>
            </a:r>
          </a:p>
        </p:txBody>
      </p:sp>
      <p:sp>
        <p:nvSpPr>
          <p:cNvPr id="8" name="TextBox 7">
            <a:extLst>
              <a:ext uri="{FF2B5EF4-FFF2-40B4-BE49-F238E27FC236}">
                <a16:creationId xmlns:a16="http://schemas.microsoft.com/office/drawing/2014/main" id="{6F5FBE7F-B75C-4DCD-96AE-6E1CC699B164}"/>
              </a:ext>
            </a:extLst>
          </p:cNvPr>
          <p:cNvSpPr txBox="1"/>
          <p:nvPr/>
        </p:nvSpPr>
        <p:spPr>
          <a:xfrm>
            <a:off x="347809" y="2619784"/>
            <a:ext cx="3741747" cy="584775"/>
          </a:xfrm>
          <a:prstGeom prst="rect">
            <a:avLst/>
          </a:prstGeom>
          <a:solidFill>
            <a:schemeClr val="bg1">
              <a:lumMod val="95000"/>
            </a:schemeClr>
          </a:solidFill>
          <a:ln w="28575">
            <a:solidFill>
              <a:schemeClr val="accent2"/>
            </a:solidFill>
          </a:ln>
        </p:spPr>
        <p:txBody>
          <a:bodyPr wrap="square" rtlCol="0">
            <a:spAutoFit/>
          </a:bodyPr>
          <a:lstStyle/>
          <a:p>
            <a:pPr algn="ctr"/>
            <a:r>
              <a:rPr lang="en-US" sz="3200" b="1"/>
              <a:t>Track A</a:t>
            </a:r>
          </a:p>
        </p:txBody>
      </p:sp>
      <p:sp>
        <p:nvSpPr>
          <p:cNvPr id="9" name="TextBox 8">
            <a:extLst>
              <a:ext uri="{FF2B5EF4-FFF2-40B4-BE49-F238E27FC236}">
                <a16:creationId xmlns:a16="http://schemas.microsoft.com/office/drawing/2014/main" id="{74652FAF-C30F-42FF-A5FF-76C81DF871F5}"/>
              </a:ext>
            </a:extLst>
          </p:cNvPr>
          <p:cNvSpPr txBox="1"/>
          <p:nvPr/>
        </p:nvSpPr>
        <p:spPr>
          <a:xfrm>
            <a:off x="5026396" y="2619783"/>
            <a:ext cx="3741746" cy="584775"/>
          </a:xfrm>
          <a:prstGeom prst="rect">
            <a:avLst/>
          </a:prstGeom>
          <a:solidFill>
            <a:schemeClr val="bg1">
              <a:lumMod val="95000"/>
            </a:schemeClr>
          </a:solidFill>
          <a:ln w="28575">
            <a:solidFill>
              <a:schemeClr val="accent2"/>
            </a:solidFill>
          </a:ln>
        </p:spPr>
        <p:txBody>
          <a:bodyPr wrap="square" rtlCol="0">
            <a:spAutoFit/>
          </a:bodyPr>
          <a:lstStyle/>
          <a:p>
            <a:pPr algn="ctr"/>
            <a:r>
              <a:rPr lang="en-US" sz="3200" b="1"/>
              <a:t>Track B</a:t>
            </a:r>
          </a:p>
        </p:txBody>
      </p:sp>
      <p:sp>
        <p:nvSpPr>
          <p:cNvPr id="10" name="TextBox 9">
            <a:extLst>
              <a:ext uri="{FF2B5EF4-FFF2-40B4-BE49-F238E27FC236}">
                <a16:creationId xmlns:a16="http://schemas.microsoft.com/office/drawing/2014/main" id="{FB10985F-CCBF-40C3-860E-292CC0676027}"/>
              </a:ext>
            </a:extLst>
          </p:cNvPr>
          <p:cNvSpPr txBox="1"/>
          <p:nvPr/>
        </p:nvSpPr>
        <p:spPr>
          <a:xfrm>
            <a:off x="445980" y="5643475"/>
            <a:ext cx="8252039" cy="400110"/>
          </a:xfrm>
          <a:prstGeom prst="rect">
            <a:avLst/>
          </a:prstGeom>
          <a:noFill/>
        </p:spPr>
        <p:txBody>
          <a:bodyPr wrap="square" rtlCol="0">
            <a:spAutoFit/>
          </a:bodyPr>
          <a:lstStyle/>
          <a:p>
            <a:r>
              <a:rPr lang="en-US" sz="2000"/>
              <a:t>Telehealth services and equipment are eligible expenses in both tracks. </a:t>
            </a:r>
          </a:p>
        </p:txBody>
      </p:sp>
    </p:spTree>
    <p:extLst>
      <p:ext uri="{BB962C8B-B14F-4D97-AF65-F5344CB8AC3E}">
        <p14:creationId xmlns:p14="http://schemas.microsoft.com/office/powerpoint/2010/main" val="33712059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83E6A5D-8370-4162-B84F-7501075D4F12}"/>
              </a:ext>
            </a:extLst>
          </p:cNvPr>
          <p:cNvSpPr txBox="1"/>
          <p:nvPr/>
        </p:nvSpPr>
        <p:spPr>
          <a:xfrm>
            <a:off x="3200399" y="320039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Arial"/>
            </a:endParaRPr>
          </a:p>
        </p:txBody>
      </p:sp>
      <p:sp>
        <p:nvSpPr>
          <p:cNvPr id="2" name="TextBox 1">
            <a:extLst>
              <a:ext uri="{FF2B5EF4-FFF2-40B4-BE49-F238E27FC236}">
                <a16:creationId xmlns:a16="http://schemas.microsoft.com/office/drawing/2014/main" id="{2FE2B7B6-68F5-4060-B2C7-6F241AF13378}"/>
              </a:ext>
            </a:extLst>
          </p:cNvPr>
          <p:cNvSpPr txBox="1"/>
          <p:nvPr/>
        </p:nvSpPr>
        <p:spPr>
          <a:xfrm>
            <a:off x="524448" y="412725"/>
            <a:ext cx="7598800"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a:solidFill>
                  <a:srgbClr val="1F497D"/>
                </a:solidFill>
                <a:ea typeface="+mn-lt"/>
                <a:cs typeface="+mn-lt"/>
              </a:rPr>
              <a:t>CHG Funds Telehealth Use Cases for Healthcare Providers</a:t>
            </a:r>
            <a:endParaRPr lang="en-US" sz="3200">
              <a:solidFill>
                <a:srgbClr val="1F497D"/>
              </a:solidFill>
            </a:endParaRPr>
          </a:p>
        </p:txBody>
      </p:sp>
      <p:sp>
        <p:nvSpPr>
          <p:cNvPr id="3" name="TextBox 2">
            <a:extLst>
              <a:ext uri="{FF2B5EF4-FFF2-40B4-BE49-F238E27FC236}">
                <a16:creationId xmlns:a16="http://schemas.microsoft.com/office/drawing/2014/main" id="{631E1505-ED5D-4BA6-B2A7-EB176E6083C9}"/>
              </a:ext>
            </a:extLst>
          </p:cNvPr>
          <p:cNvSpPr txBox="1"/>
          <p:nvPr/>
        </p:nvSpPr>
        <p:spPr>
          <a:xfrm>
            <a:off x="383721" y="1543909"/>
            <a:ext cx="8372260"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a:ea typeface="+mn-lt"/>
                <a:cs typeface="+mn-lt"/>
              </a:rPr>
              <a:t>Healthcare providers can use Community Health Grant (CHG) funds to purchase </a:t>
            </a:r>
            <a:r>
              <a:rPr lang="en-US" b="1" i="1">
                <a:ea typeface="+mn-lt"/>
                <a:cs typeface="+mn-lt"/>
              </a:rPr>
              <a:t>Tablets, Mobile Wi-Fi Hotspots, and Cameras </a:t>
            </a:r>
            <a:r>
              <a:rPr lang="en-US">
                <a:ea typeface="+mn-lt"/>
                <a:cs typeface="+mn-lt"/>
              </a:rPr>
              <a:t>to support telehealth services at their practice. </a:t>
            </a:r>
            <a:endParaRPr lang="en-US">
              <a:cs typeface="Arial"/>
            </a:endParaRPr>
          </a:p>
          <a:p>
            <a:pPr marL="285750" indent="-285750">
              <a:buFont typeface="Arial" panose="020B0604020202020204" pitchFamily="34" charset="0"/>
              <a:buChar char="•"/>
            </a:pPr>
            <a:endParaRPr lang="en-US">
              <a:cs typeface="Arial"/>
            </a:endParaRPr>
          </a:p>
          <a:p>
            <a:pPr marL="285750" indent="-285750">
              <a:buFont typeface="Arial" panose="020B0604020202020204" pitchFamily="34" charset="0"/>
              <a:buChar char="•"/>
            </a:pPr>
            <a:r>
              <a:rPr lang="en-US">
                <a:ea typeface="+mn-lt"/>
                <a:cs typeface="+mn-lt"/>
              </a:rPr>
              <a:t>Healthcare providers can use CHG funds to support an FTE position such as a </a:t>
            </a:r>
            <a:r>
              <a:rPr lang="en-US" b="1" i="1">
                <a:ea typeface="+mn-lt"/>
                <a:cs typeface="+mn-lt"/>
              </a:rPr>
              <a:t>Community Health Worker or Telehealth Coordinator </a:t>
            </a:r>
            <a:r>
              <a:rPr lang="en-US">
                <a:ea typeface="+mn-lt"/>
                <a:cs typeface="+mn-lt"/>
              </a:rPr>
              <a:t>that helps incorporate telehealth services into existing clinical workflows. </a:t>
            </a:r>
            <a:endParaRPr lang="en-US">
              <a:cs typeface="Arial"/>
            </a:endParaRPr>
          </a:p>
          <a:p>
            <a:pPr marL="285750" indent="-285750">
              <a:buFont typeface="Arial" panose="020B0604020202020204" pitchFamily="34" charset="0"/>
              <a:buChar char="•"/>
            </a:pPr>
            <a:endParaRPr lang="en-US">
              <a:cs typeface="Arial"/>
            </a:endParaRPr>
          </a:p>
          <a:p>
            <a:pPr marL="285750" indent="-285750">
              <a:buFont typeface="Arial" panose="020B0604020202020204" pitchFamily="34" charset="0"/>
              <a:buChar char="•"/>
            </a:pPr>
            <a:r>
              <a:rPr lang="en-US">
                <a:ea typeface="+mn-lt"/>
                <a:cs typeface="+mn-lt"/>
              </a:rPr>
              <a:t>Healthcare providers can use CHG funds to </a:t>
            </a:r>
            <a:r>
              <a:rPr lang="en-US" b="1" i="1">
                <a:ea typeface="+mn-lt"/>
                <a:cs typeface="+mn-lt"/>
              </a:rPr>
              <a:t>purchase or lease telehealth equipment</a:t>
            </a:r>
            <a:r>
              <a:rPr lang="en-US" i="1">
                <a:ea typeface="+mn-lt"/>
                <a:cs typeface="+mn-lt"/>
              </a:rPr>
              <a:t> </a:t>
            </a:r>
            <a:r>
              <a:rPr lang="en-US">
                <a:ea typeface="+mn-lt"/>
                <a:cs typeface="+mn-lt"/>
              </a:rPr>
              <a:t>such as scales, blood pressure cuffs, pulse oximeters, etc., that can be used for remote patient monitoring. This equipment in conjunction with patient education can assist patients with chronic disease management. </a:t>
            </a:r>
            <a:endParaRPr lang="en-US">
              <a:cs typeface="Arial"/>
            </a:endParaRPr>
          </a:p>
        </p:txBody>
      </p:sp>
      <p:pic>
        <p:nvPicPr>
          <p:cNvPr id="4" name="Picture 4">
            <a:extLst>
              <a:ext uri="{FF2B5EF4-FFF2-40B4-BE49-F238E27FC236}">
                <a16:creationId xmlns:a16="http://schemas.microsoft.com/office/drawing/2014/main" id="{6F15FE86-DCEB-4C2F-93F4-69C4931C1A76}"/>
              </a:ext>
            </a:extLst>
          </p:cNvPr>
          <p:cNvPicPr>
            <a:picLocks noChangeAspect="1"/>
          </p:cNvPicPr>
          <p:nvPr/>
        </p:nvPicPr>
        <p:blipFill>
          <a:blip r:embed="rId2"/>
          <a:stretch>
            <a:fillRect/>
          </a:stretch>
        </p:blipFill>
        <p:spPr>
          <a:xfrm>
            <a:off x="2360767" y="5145074"/>
            <a:ext cx="1998962" cy="1303136"/>
          </a:xfrm>
          <a:prstGeom prst="rect">
            <a:avLst/>
          </a:prstGeom>
        </p:spPr>
      </p:pic>
      <p:pic>
        <p:nvPicPr>
          <p:cNvPr id="5" name="Picture 5">
            <a:extLst>
              <a:ext uri="{FF2B5EF4-FFF2-40B4-BE49-F238E27FC236}">
                <a16:creationId xmlns:a16="http://schemas.microsoft.com/office/drawing/2014/main" id="{F17CCD68-96CD-4450-84E4-D21FB342F224}"/>
              </a:ext>
            </a:extLst>
          </p:cNvPr>
          <p:cNvPicPr>
            <a:picLocks noChangeAspect="1"/>
          </p:cNvPicPr>
          <p:nvPr/>
        </p:nvPicPr>
        <p:blipFill>
          <a:blip r:embed="rId3"/>
          <a:stretch>
            <a:fillRect/>
          </a:stretch>
        </p:blipFill>
        <p:spPr>
          <a:xfrm>
            <a:off x="4856300" y="5145074"/>
            <a:ext cx="1887671" cy="1299413"/>
          </a:xfrm>
          <a:prstGeom prst="rect">
            <a:avLst/>
          </a:prstGeom>
        </p:spPr>
      </p:pic>
    </p:spTree>
    <p:extLst>
      <p:ext uri="{BB962C8B-B14F-4D97-AF65-F5344CB8AC3E}">
        <p14:creationId xmlns:p14="http://schemas.microsoft.com/office/powerpoint/2010/main" val="21581949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F727C-4DFD-4E8B-A24F-21EBB16246C6}"/>
              </a:ext>
            </a:extLst>
          </p:cNvPr>
          <p:cNvSpPr>
            <a:spLocks noGrp="1"/>
          </p:cNvSpPr>
          <p:nvPr>
            <p:ph type="title"/>
          </p:nvPr>
        </p:nvSpPr>
        <p:spPr/>
        <p:txBody>
          <a:bodyPr/>
          <a:lstStyle/>
          <a:p>
            <a:r>
              <a:rPr lang="en-US"/>
              <a:t>RFA cont’d</a:t>
            </a:r>
            <a:br>
              <a:rPr lang="en-US"/>
            </a:br>
            <a:br>
              <a:rPr lang="en-US"/>
            </a:br>
            <a:endParaRPr lang="en-US"/>
          </a:p>
        </p:txBody>
      </p:sp>
      <p:graphicFrame>
        <p:nvGraphicFramePr>
          <p:cNvPr id="3" name="Table 2">
            <a:extLst>
              <a:ext uri="{FF2B5EF4-FFF2-40B4-BE49-F238E27FC236}">
                <a16:creationId xmlns:a16="http://schemas.microsoft.com/office/drawing/2014/main" id="{BFDB2246-F8F0-4D46-AEAA-D39D41BA9C8C}"/>
              </a:ext>
            </a:extLst>
          </p:cNvPr>
          <p:cNvGraphicFramePr>
            <a:graphicFrameLocks noGrp="1"/>
          </p:cNvGraphicFramePr>
          <p:nvPr>
            <p:extLst>
              <p:ext uri="{D42A27DB-BD31-4B8C-83A1-F6EECF244321}">
                <p14:modId xmlns:p14="http://schemas.microsoft.com/office/powerpoint/2010/main" val="3237830733"/>
              </p:ext>
            </p:extLst>
          </p:nvPr>
        </p:nvGraphicFramePr>
        <p:xfrm>
          <a:off x="746975" y="1751527"/>
          <a:ext cx="7768375" cy="3217507"/>
        </p:xfrm>
        <a:graphic>
          <a:graphicData uri="http://schemas.openxmlformats.org/drawingml/2006/table">
            <a:tbl>
              <a:tblPr>
                <a:tableStyleId>{5C22544A-7EE6-4342-B048-85BDC9FD1C3A}</a:tableStyleId>
              </a:tblPr>
              <a:tblGrid>
                <a:gridCol w="7768375">
                  <a:extLst>
                    <a:ext uri="{9D8B030D-6E8A-4147-A177-3AD203B41FA5}">
                      <a16:colId xmlns:a16="http://schemas.microsoft.com/office/drawing/2014/main" val="2764569246"/>
                    </a:ext>
                  </a:extLst>
                </a:gridCol>
              </a:tblGrid>
              <a:tr h="3217507">
                <a:tc>
                  <a:txBody>
                    <a:bodyPr/>
                    <a:lstStyle/>
                    <a:p>
                      <a:pPr marL="0" marR="0" algn="l">
                        <a:lnSpc>
                          <a:spcPct val="150000"/>
                        </a:lnSpc>
                        <a:spcBef>
                          <a:spcPts val="0"/>
                        </a:spcBef>
                        <a:spcAft>
                          <a:spcPts val="0"/>
                        </a:spcAft>
                      </a:pPr>
                      <a:r>
                        <a:rPr lang="en-US" sz="1800" u="sng">
                          <a:solidFill>
                            <a:srgbClr val="FF0000"/>
                          </a:solidFill>
                          <a:effectLst/>
                        </a:rPr>
                        <a:t>REMINDER</a:t>
                      </a:r>
                      <a:r>
                        <a:rPr lang="en-US" sz="1800">
                          <a:solidFill>
                            <a:srgbClr val="FF0000"/>
                          </a:solidFill>
                          <a:effectLst/>
                        </a:rPr>
                        <a:t> - </a:t>
                      </a:r>
                      <a:r>
                        <a:rPr lang="en-US" sz="1800" b="0" i="0" u="none" strike="noStrike" noProof="0">
                          <a:solidFill>
                            <a:srgbClr val="FF0000"/>
                          </a:solidFill>
                          <a:effectLst/>
                          <a:latin typeface="Arial"/>
                        </a:rPr>
                        <a:t>Per the Free Clinics Federal Tort Claims Act (FTCA) Program Policy Guide, grant funding that applies to reimbursement, payment, or compensation for the delivery of health services to patients falls within the statutory prohibition, while grant funding that is not intended for or applied to this purpose does not. Free clinics who are FTCA recipients that choose a “per encounter’ reimbursement methodology may void their FTCA liability protection. </a:t>
                      </a:r>
                      <a:endParaRPr lang="en-US" sz="1100" b="0" i="0" u="none" strike="noStrike" noProof="0">
                        <a:solidFill>
                          <a:srgbClr val="FF0000"/>
                        </a:solidFill>
                        <a:effectLst/>
                        <a:latin typeface="Arial"/>
                      </a:endParaRPr>
                    </a:p>
                  </a:txBody>
                  <a:tcPr marL="114300" marR="114300" marT="0" marB="0"/>
                </a:tc>
                <a:extLst>
                  <a:ext uri="{0D108BD9-81ED-4DB2-BD59-A6C34878D82A}">
                    <a16:rowId xmlns:a16="http://schemas.microsoft.com/office/drawing/2014/main" val="1299076432"/>
                  </a:ext>
                </a:extLst>
              </a:tr>
            </a:tbl>
          </a:graphicData>
        </a:graphic>
      </p:graphicFrame>
    </p:spTree>
    <p:extLst>
      <p:ext uri="{BB962C8B-B14F-4D97-AF65-F5344CB8AC3E}">
        <p14:creationId xmlns:p14="http://schemas.microsoft.com/office/powerpoint/2010/main" val="356609240"/>
      </p:ext>
    </p:extLst>
  </p:cSld>
  <p:clrMapOvr>
    <a:masterClrMapping/>
  </p:clrMapOvr>
</p:sld>
</file>

<file path=ppt/theme/theme1.xml><?xml version="1.0" encoding="utf-8"?>
<a:theme xmlns:a="http://schemas.openxmlformats.org/drawingml/2006/main" name="3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35AB001148CA34EBF6625D25B90ABB0" ma:contentTypeVersion="15" ma:contentTypeDescription="Create a new document." ma:contentTypeScope="" ma:versionID="7f764f47899e4c7897a924edc2c0660e">
  <xsd:schema xmlns:xsd="http://www.w3.org/2001/XMLSchema" xmlns:xs="http://www.w3.org/2001/XMLSchema" xmlns:p="http://schemas.microsoft.com/office/2006/metadata/properties" xmlns:ns1="http://schemas.microsoft.com/sharepoint/v3" xmlns:ns2="0fcd0b01-5c9e-44e6-a004-d5b6ff663c2b" xmlns:ns3="51b972f8-6d59-4bf9-9386-0befb64be1e2" targetNamespace="http://schemas.microsoft.com/office/2006/metadata/properties" ma:root="true" ma:fieldsID="bd682726a7c0d3463cac8d21d4e8bb71" ns1:_="" ns2:_="" ns3:_="">
    <xsd:import namespace="http://schemas.microsoft.com/sharepoint/v3"/>
    <xsd:import namespace="0fcd0b01-5c9e-44e6-a004-d5b6ff663c2b"/>
    <xsd:import namespace="51b972f8-6d59-4bf9-9386-0befb64be1e2"/>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1:_ip_UnifiedCompliancePolicyProperties" minOccurs="0"/>
                <xsd:element ref="ns1:_ip_UnifiedCompliancePolicyUIAction"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fcd0b01-5c9e-44e6-a004-d5b6ff663c2b"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1b972f8-6d59-4bf9-9386-0befb64be1e2"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21" nillable="true" ma:displayName="Location" ma:internalName="MediaServiceLocation" ma:readOnly="true">
      <xsd:simpleType>
        <xsd:restriction base="dms:Text"/>
      </xsd:simpleType>
    </xsd:element>
    <xsd:element name="MediaLengthInSeconds" ma:index="22"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A9B92BAD-F8F3-4F71-88FA-BD13CE8B769B}">
  <ds:schemaRefs>
    <ds:schemaRef ds:uri="0fcd0b01-5c9e-44e6-a004-d5b6ff663c2b"/>
    <ds:schemaRef ds:uri="51b972f8-6d59-4bf9-9386-0befb64be1e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20D9FB6-35F1-4888-9A9E-BA42B9B75831}">
  <ds:schemaRefs>
    <ds:schemaRef ds:uri="http://schemas.microsoft.com/sharepoint/v3/contenttype/forms"/>
  </ds:schemaRefs>
</ds:datastoreItem>
</file>

<file path=customXml/itemProps3.xml><?xml version="1.0" encoding="utf-8"?>
<ds:datastoreItem xmlns:ds="http://schemas.openxmlformats.org/officeDocument/2006/customXml" ds:itemID="{F54E0C11-FDD3-4ED1-9F1C-F9A9F695BEDB}">
  <ds:schemaRefs>
    <ds:schemaRef ds:uri="0fcd0b01-5c9e-44e6-a004-d5b6ff663c2b"/>
    <ds:schemaRef ds:uri="51b972f8-6d59-4bf9-9386-0befb64be1e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4</TotalTime>
  <Words>3240</Words>
  <Application>Microsoft Office PowerPoint</Application>
  <PresentationFormat>On-screen Show (4:3)</PresentationFormat>
  <Paragraphs>257</Paragraphs>
  <Slides>34</Slides>
  <Notes>4</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34</vt:i4>
      </vt:variant>
    </vt:vector>
  </HeadingPairs>
  <TitlesOfParts>
    <vt:vector size="46" baseType="lpstr">
      <vt:lpstr>Arial</vt:lpstr>
      <vt:lpstr>Calibri</vt:lpstr>
      <vt:lpstr>Franklin Gothic Demi Cond</vt:lpstr>
      <vt:lpstr>Franklin Gothic Medium</vt:lpstr>
      <vt:lpstr>Franklin Gothic Medium Cond</vt:lpstr>
      <vt:lpstr>Gotham Bold</vt:lpstr>
      <vt:lpstr>Gotham Light</vt:lpstr>
      <vt:lpstr>Helvetica</vt:lpstr>
      <vt:lpstr>Times New Roman</vt:lpstr>
      <vt:lpstr>Wingdings</vt:lpstr>
      <vt:lpstr>Wingdings,Sans-Serif</vt:lpstr>
      <vt:lpstr>3_Office Theme</vt:lpstr>
      <vt:lpstr>PowerPoint Presentation</vt:lpstr>
      <vt:lpstr>Programs at ORH</vt:lpstr>
      <vt:lpstr>Overview</vt:lpstr>
      <vt:lpstr>PowerPoint Presentation</vt:lpstr>
      <vt:lpstr>PowerPoint Presentation</vt:lpstr>
      <vt:lpstr>RFA, cont’d</vt:lpstr>
      <vt:lpstr>PowerPoint Presentation</vt:lpstr>
      <vt:lpstr>PowerPoint Presentation</vt:lpstr>
      <vt:lpstr>RFA cont’d  </vt:lpstr>
      <vt:lpstr>PowerPoint Presentation</vt:lpstr>
      <vt:lpstr>Two-Step Application Process   </vt:lpstr>
      <vt:lpstr>How to Request Unique Application Link</vt:lpstr>
      <vt:lpstr>Application Overview </vt:lpstr>
      <vt:lpstr>Overview of Organization  5 Points  These are set questions regarding hours your clinic is open, patient services, capacity, etc.</vt:lpstr>
      <vt:lpstr>Budget – Track A Reimbursement per encounter  15 Points   Upload document that demonstrates the organization's capacity to document patient encounter eligibility for the Primary Care Medical Access Program including:  Organization Name, Address, Time Period, Number of Uninsured/Underinsured Patients, and, Number of Unduplicated Encounters  Include accurate calculations # of encounters x $100 per encounter = $ [Total Amount of Grant Award]    </vt:lpstr>
      <vt:lpstr>Budget – Track B Reimbursement for eligible expenses  15 Points   Proposed budget should align with the project  Include accurate calculations        </vt:lpstr>
      <vt:lpstr>PowerPoint Presentation</vt:lpstr>
      <vt:lpstr>Community Need and Patient Population   20 Points  Describe the population served by this grant proposal and provide citations/references of data sources  Describe how this project will align with the most recent Community Needs Assessment  Patient Insurance Status in your Organization Table = Meaningful access to care for the uninsured or medically indigent population  Describe how the organization plans to achieve the patient population goals with emphasis on care to uninsured and medically indigent patients</vt:lpstr>
      <vt:lpstr>Project Description and Improved Access to Care  20 Points  Describe the purpose of the grant request and how the grant funds will be used  Include activities, timelines to implement grant activities, and anticipated outcomes  Directly align with the community need and patient population described in the Community Need and Patient Population Section  Describe the organization’s arrangements for after-hours care </vt:lpstr>
      <vt:lpstr>Collaboration and Community Engagement      20 Points  Describe how the organization currently collaborates with community hospitals or other safety net organizations and provide a specific example  Describe plans to develop future partnerships to address community health needs  Describe the organization's activities and/or plans to address health equity by creating an environment that is welcoming, respectful, inclusive, and is patient-centered to improve health  In the Patients by Race and Ethnicity Table, is the number of unduplicated patients served reflective of the community? If the current patient population is not reflective of the community, does the proposal describe plans to increase services to underserved populations?</vt:lpstr>
      <vt:lpstr>Project Evaluation and Return on Investment          20 Points   Include the organization's overall budget and explain why the project is a good use of State funds  Include all required Program Performance Measure (PM) data  Describe how the organization will use the mandatory PMs to improve patient health outcomes and identify potential factors that could negatively affect the PM targets and describe how these factors might be mitigated</vt:lpstr>
      <vt:lpstr>Performance Measures Note: Our performance measures are based on measures in the Uniform Data System, a standardized reporting system that federally qualified health centers use to submit data.  </vt:lpstr>
      <vt:lpstr> Performance measures, cont’d.   For each measure, you will need to include the following information:   Data Source: where will you obtain the information you report for your performance measures?  Collection Process and Calculation: what method will you use to collect the information?  Collection Frequency: how often will you collect the information? (We provide the answer to this!)  Data Limitations: what may prevent you from obtaining data for your performance measures?   </vt:lpstr>
      <vt:lpstr>Quarterly Performance Data Reporting</vt:lpstr>
      <vt:lpstr>PowerPoint Presentation</vt:lpstr>
      <vt:lpstr>PowerPoint Presentation</vt:lpstr>
      <vt:lpstr>PowerPoint Presentation</vt:lpstr>
      <vt:lpstr>PowerPoint Presentation</vt:lpstr>
      <vt:lpstr>Performance Measures, cont’d.  School Based Health Center Applicants   Weight Assessment and Counseling for Nutrition and Physical Activity  Tobacco Use and Help with Quitting Among Adolescents  Screening for Clinical Depression and Follow-Up Plan</vt:lpstr>
      <vt:lpstr>Performance Measures, cont’d.   Dental Clinic Applicants   Number of Encounters     Number of Unduplicated Patients Served </vt:lpstr>
      <vt:lpstr>Performance Measures, cont’d.  Maternal Care Applicants   Access to Prenatal Care:   </vt:lpstr>
      <vt:lpstr>PowerPoint Presentation</vt:lpstr>
      <vt:lpstr>Medicaid Region Map and Contacts</vt:lpstr>
      <vt:lpstr>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Ingram, Ginny</dc:creator>
  <cp:lastModifiedBy>Rushing, Jill</cp:lastModifiedBy>
  <cp:revision>381</cp:revision>
  <dcterms:created xsi:type="dcterms:W3CDTF">2020-10-29T19:22:19Z</dcterms:created>
  <dcterms:modified xsi:type="dcterms:W3CDTF">2021-11-01T12:07:06Z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0x010100735AB001148CA34EBF6625D25B90ABB0</vt:lpwstr>
  </property>
</Properties>
</file>