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ink/ink1.xml" ContentType="application/inkml+xml"/>
  <Override PartName="/ppt/ink/ink2.xml" ContentType="application/inkml+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8" r:id="rId2"/>
  </p:sldMasterIdLst>
  <p:notesMasterIdLst>
    <p:notesMasterId r:id="rId65"/>
  </p:notesMasterIdLst>
  <p:handoutMasterIdLst>
    <p:handoutMasterId r:id="rId66"/>
  </p:handoutMasterIdLst>
  <p:sldIdLst>
    <p:sldId id="580" r:id="rId3"/>
    <p:sldId id="421" r:id="rId4"/>
    <p:sldId id="578" r:id="rId5"/>
    <p:sldId id="597" r:id="rId6"/>
    <p:sldId id="596" r:id="rId7"/>
    <p:sldId id="576" r:id="rId8"/>
    <p:sldId id="569" r:id="rId9"/>
    <p:sldId id="492" r:id="rId10"/>
    <p:sldId id="493" r:id="rId11"/>
    <p:sldId id="497" r:id="rId12"/>
    <p:sldId id="496" r:id="rId13"/>
    <p:sldId id="494" r:id="rId14"/>
    <p:sldId id="456" r:id="rId15"/>
    <p:sldId id="476" r:id="rId16"/>
    <p:sldId id="481" r:id="rId17"/>
    <p:sldId id="451" r:id="rId18"/>
    <p:sldId id="586" r:id="rId19"/>
    <p:sldId id="587" r:id="rId20"/>
    <p:sldId id="441" r:id="rId21"/>
    <p:sldId id="447" r:id="rId22"/>
    <p:sldId id="489" r:id="rId23"/>
    <p:sldId id="594" r:id="rId24"/>
    <p:sldId id="462" r:id="rId25"/>
    <p:sldId id="459" r:id="rId26"/>
    <p:sldId id="461" r:id="rId27"/>
    <p:sldId id="463" r:id="rId28"/>
    <p:sldId id="468" r:id="rId29"/>
    <p:sldId id="589" r:id="rId30"/>
    <p:sldId id="480" r:id="rId31"/>
    <p:sldId id="479" r:id="rId32"/>
    <p:sldId id="588" r:id="rId33"/>
    <p:sldId id="472" r:id="rId34"/>
    <p:sldId id="475" r:id="rId35"/>
    <p:sldId id="458" r:id="rId36"/>
    <p:sldId id="592" r:id="rId37"/>
    <p:sldId id="482" r:id="rId38"/>
    <p:sldId id="483" r:id="rId39"/>
    <p:sldId id="595" r:id="rId40"/>
    <p:sldId id="485" r:id="rId41"/>
    <p:sldId id="469" r:id="rId42"/>
    <p:sldId id="568" r:id="rId43"/>
    <p:sldId id="495" r:id="rId44"/>
    <p:sldId id="590" r:id="rId45"/>
    <p:sldId id="584" r:id="rId46"/>
    <p:sldId id="575" r:id="rId47"/>
    <p:sldId id="465" r:id="rId48"/>
    <p:sldId id="577" r:id="rId49"/>
    <p:sldId id="464" r:id="rId50"/>
    <p:sldId id="460" r:id="rId51"/>
    <p:sldId id="473" r:id="rId52"/>
    <p:sldId id="466" r:id="rId53"/>
    <p:sldId id="467" r:id="rId54"/>
    <p:sldId id="591" r:id="rId55"/>
    <p:sldId id="446" r:id="rId56"/>
    <p:sldId id="593" r:id="rId57"/>
    <p:sldId id="570" r:id="rId58"/>
    <p:sldId id="574" r:id="rId59"/>
    <p:sldId id="572" r:id="rId60"/>
    <p:sldId id="573" r:id="rId61"/>
    <p:sldId id="585" r:id="rId62"/>
    <p:sldId id="583" r:id="rId63"/>
    <p:sldId id="429" r:id="rId6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44" userDrawn="1">
          <p15:clr>
            <a:srgbClr val="A4A3A4"/>
          </p15:clr>
        </p15:guide>
        <p15:guide id="2" pos="52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lvez, Nicholas" initials="GN" lastIdx="1" clrIdx="0">
    <p:extLst>
      <p:ext uri="{19B8F6BF-5375-455C-9EA6-DF929625EA0E}">
        <p15:presenceInfo xmlns:p15="http://schemas.microsoft.com/office/powerpoint/2012/main" userId="S-1-5-21-2744878847-1876734302-662453930-68736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7ABE"/>
    <a:srgbClr val="6A93A7"/>
    <a:srgbClr val="83909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68" autoAdjust="0"/>
    <p:restoredTop sz="96173" autoAdjust="0"/>
  </p:normalViewPr>
  <p:slideViewPr>
    <p:cSldViewPr snapToGrid="0">
      <p:cViewPr varScale="1">
        <p:scale>
          <a:sx n="75" d="100"/>
          <a:sy n="75" d="100"/>
        </p:scale>
        <p:origin x="144" y="52"/>
      </p:cViewPr>
      <p:guideLst>
        <p:guide orient="horz" pos="744"/>
        <p:guide pos="528"/>
      </p:guideLst>
    </p:cSldViewPr>
  </p:slideViewPr>
  <p:notesTextViewPr>
    <p:cViewPr>
      <p:scale>
        <a:sx n="1" d="1"/>
        <a:sy n="1" d="1"/>
      </p:scale>
      <p:origin x="0" y="0"/>
    </p:cViewPr>
  </p:notesTextViewPr>
  <p:sorterViewPr>
    <p:cViewPr>
      <p:scale>
        <a:sx n="100" d="100"/>
        <a:sy n="100" d="100"/>
      </p:scale>
      <p:origin x="0" y="-4752"/>
    </p:cViewPr>
  </p:sorterViewPr>
  <p:notesViewPr>
    <p:cSldViewPr snapToGrid="0">
      <p:cViewPr varScale="1">
        <p:scale>
          <a:sx n="59" d="100"/>
          <a:sy n="59" d="100"/>
        </p:scale>
        <p:origin x="2432" y="6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commentAuthors" Target="commentAuthor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6AC20D0-39CF-4F58-A8AC-F85CAC1601F2}"/>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E865C87-1F5C-4A56-8B70-A413C7EC7A3D}"/>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E1C160EF-D02C-4172-90FB-1A164EF16746}" type="datetimeFigureOut">
              <a:rPr lang="en-US" smtClean="0"/>
              <a:t>6/26/2019</a:t>
            </a:fld>
            <a:endParaRPr lang="en-US"/>
          </a:p>
        </p:txBody>
      </p:sp>
      <p:sp>
        <p:nvSpPr>
          <p:cNvPr id="4" name="Footer Placeholder 3">
            <a:extLst>
              <a:ext uri="{FF2B5EF4-FFF2-40B4-BE49-F238E27FC236}">
                <a16:creationId xmlns:a16="http://schemas.microsoft.com/office/drawing/2014/main" id="{AD92E274-D59F-4529-A176-A73A87A97DDE}"/>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27480B5-9280-4001-A8BC-71CDC1B7329C}"/>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7561260F-E542-4CA7-9F09-AC0A87E87A41}" type="slidenum">
              <a:rPr lang="en-US" smtClean="0"/>
              <a:t>‹#›</a:t>
            </a:fld>
            <a:endParaRPr lang="en-US"/>
          </a:p>
        </p:txBody>
      </p:sp>
    </p:spTree>
    <p:extLst>
      <p:ext uri="{BB962C8B-B14F-4D97-AF65-F5344CB8AC3E}">
        <p14:creationId xmlns:p14="http://schemas.microsoft.com/office/powerpoint/2010/main" val="4106782026"/>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5-15T19:20:40.797"/>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0 341,'5'27,"2"0,0 0,2 0,1-1,1-1,1 0,1 0,2-1,0-1,1 0,2-2,0 1,1-2,1-1,1 0,0-2,2 0,0-1,0-2,2 0,196 111,-56-62,62-33,311-25,37-63,252-14,-66 16,229 59,-123 24,465-29,-845-54,-356 41,0 4,1 7,81 9,-12-2,950-3,-1148 1,0 0,-1 0,1-1,0 1,0-1,0 1,0-1,0 0,0 0,0 0,-1-1,1 1,0-1,0 0,0 1,0-1,-1-1,1 1,-1 0,1-1,-1 1,1-1,-1 1,0-1,1 0,-1 0,0 0,0-1,-1 1,1 0,0-1,-1 1,0-1,1 1,-1-1,0 0,0 0,0 1,-1-1,1 0,-1 0,0 0,1-1,-5-32,-2 1,-1 0,-1 0,-2 0,-2 1,-1 1,-12-23,23 51,-140-170,-29 12,159 154,-1 1,0 1,-1 0,0 1,0 0,0 1,-1 1,1 0,-1 1,0 0,0 1,-1 1,1 1,0 0,0 1,0 0,-10 3,-33-2,-310-17,-45 5,271 35,-203 22,174-20,-1-7,-75-6,-3307-17,2627 56,477-17,-59-19,-15 9,108 48,382-70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5-15T19:21:45.82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55,'132'28,"-23"-9,-63-8,0-3,1-2,-1-2,2-2,-1-2,9-3,321-21,9-2,-18 7,254-3,-361-4,171 14,-261 15,148-4,-283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4928AD2-166A-4A16-9401-451563B2F020}" type="datetimeFigureOut">
              <a:rPr lang="en-US" smtClean="0"/>
              <a:t>6/26/2019</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2D2CFBF-A418-43F9-A439-B1ECABAAD781}" type="slidenum">
              <a:rPr lang="en-US" smtClean="0"/>
              <a:t>‹#›</a:t>
            </a:fld>
            <a:endParaRPr lang="en-US" dirty="0"/>
          </a:p>
        </p:txBody>
      </p:sp>
    </p:spTree>
    <p:extLst>
      <p:ext uri="{BB962C8B-B14F-4D97-AF65-F5344CB8AC3E}">
        <p14:creationId xmlns:p14="http://schemas.microsoft.com/office/powerpoint/2010/main" val="7498980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D2CFBF-A418-43F9-A439-B1ECABAAD781}" type="slidenum">
              <a:rPr lang="en-US" smtClean="0"/>
              <a:t>1</a:t>
            </a:fld>
            <a:endParaRPr lang="en-US" dirty="0"/>
          </a:p>
        </p:txBody>
      </p:sp>
    </p:spTree>
    <p:extLst>
      <p:ext uri="{BB962C8B-B14F-4D97-AF65-F5344CB8AC3E}">
        <p14:creationId xmlns:p14="http://schemas.microsoft.com/office/powerpoint/2010/main" val="4671274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D2CFBF-A418-43F9-A439-B1ECABAAD781}" type="slidenum">
              <a:rPr lang="en-US" smtClean="0"/>
              <a:t>12</a:t>
            </a:fld>
            <a:endParaRPr lang="en-US" dirty="0"/>
          </a:p>
        </p:txBody>
      </p:sp>
    </p:spTree>
    <p:extLst>
      <p:ext uri="{BB962C8B-B14F-4D97-AF65-F5344CB8AC3E}">
        <p14:creationId xmlns:p14="http://schemas.microsoft.com/office/powerpoint/2010/main" val="13234076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D2CFBF-A418-43F9-A439-B1ECABAAD781}" type="slidenum">
              <a:rPr lang="en-US" smtClean="0"/>
              <a:t>13</a:t>
            </a:fld>
            <a:endParaRPr lang="en-US" dirty="0"/>
          </a:p>
        </p:txBody>
      </p:sp>
    </p:spTree>
    <p:extLst>
      <p:ext uri="{BB962C8B-B14F-4D97-AF65-F5344CB8AC3E}">
        <p14:creationId xmlns:p14="http://schemas.microsoft.com/office/powerpoint/2010/main" val="29379898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D2CFBF-A418-43F9-A439-B1ECABAAD781}" type="slidenum">
              <a:rPr lang="en-US" smtClean="0"/>
              <a:t>14</a:t>
            </a:fld>
            <a:endParaRPr lang="en-US" dirty="0"/>
          </a:p>
        </p:txBody>
      </p:sp>
    </p:spTree>
    <p:extLst>
      <p:ext uri="{BB962C8B-B14F-4D97-AF65-F5344CB8AC3E}">
        <p14:creationId xmlns:p14="http://schemas.microsoft.com/office/powerpoint/2010/main" val="107546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D2CFBF-A418-43F9-A439-B1ECABAAD781}" type="slidenum">
              <a:rPr lang="en-US" smtClean="0"/>
              <a:t>15</a:t>
            </a:fld>
            <a:endParaRPr lang="en-US" dirty="0"/>
          </a:p>
        </p:txBody>
      </p:sp>
    </p:spTree>
    <p:extLst>
      <p:ext uri="{BB962C8B-B14F-4D97-AF65-F5344CB8AC3E}">
        <p14:creationId xmlns:p14="http://schemas.microsoft.com/office/powerpoint/2010/main" val="24883489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16</a:t>
            </a:fld>
            <a:endParaRPr lang="en-US"/>
          </a:p>
        </p:txBody>
      </p:sp>
    </p:spTree>
    <p:extLst>
      <p:ext uri="{BB962C8B-B14F-4D97-AF65-F5344CB8AC3E}">
        <p14:creationId xmlns:p14="http://schemas.microsoft.com/office/powerpoint/2010/main" val="41640888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17</a:t>
            </a:fld>
            <a:endParaRPr lang="en-US"/>
          </a:p>
        </p:txBody>
      </p:sp>
    </p:spTree>
    <p:extLst>
      <p:ext uri="{BB962C8B-B14F-4D97-AF65-F5344CB8AC3E}">
        <p14:creationId xmlns:p14="http://schemas.microsoft.com/office/powerpoint/2010/main" val="34519757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D2CFBF-A418-43F9-A439-B1ECABAAD781}" type="slidenum">
              <a:rPr lang="en-US" smtClean="0"/>
              <a:t>18</a:t>
            </a:fld>
            <a:endParaRPr lang="en-US" dirty="0"/>
          </a:p>
        </p:txBody>
      </p:sp>
    </p:spTree>
    <p:extLst>
      <p:ext uri="{BB962C8B-B14F-4D97-AF65-F5344CB8AC3E}">
        <p14:creationId xmlns:p14="http://schemas.microsoft.com/office/powerpoint/2010/main" val="34425664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19</a:t>
            </a:fld>
            <a:endParaRPr lang="en-US"/>
          </a:p>
        </p:txBody>
      </p:sp>
    </p:spTree>
    <p:extLst>
      <p:ext uri="{BB962C8B-B14F-4D97-AF65-F5344CB8AC3E}">
        <p14:creationId xmlns:p14="http://schemas.microsoft.com/office/powerpoint/2010/main" val="29615996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20</a:t>
            </a:fld>
            <a:endParaRPr lang="en-US"/>
          </a:p>
        </p:txBody>
      </p:sp>
    </p:spTree>
    <p:extLst>
      <p:ext uri="{BB962C8B-B14F-4D97-AF65-F5344CB8AC3E}">
        <p14:creationId xmlns:p14="http://schemas.microsoft.com/office/powerpoint/2010/main" val="8903055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D2CFBF-A418-43F9-A439-B1ECABAAD781}" type="slidenum">
              <a:rPr lang="en-US" smtClean="0"/>
              <a:t>21</a:t>
            </a:fld>
            <a:endParaRPr lang="en-US" dirty="0"/>
          </a:p>
        </p:txBody>
      </p:sp>
    </p:spTree>
    <p:extLst>
      <p:ext uri="{BB962C8B-B14F-4D97-AF65-F5344CB8AC3E}">
        <p14:creationId xmlns:p14="http://schemas.microsoft.com/office/powerpoint/2010/main" val="1377434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D2CFBF-A418-43F9-A439-B1ECABAAD781}" type="slidenum">
              <a:rPr lang="en-US" smtClean="0"/>
              <a:t>2</a:t>
            </a:fld>
            <a:endParaRPr lang="en-US" dirty="0"/>
          </a:p>
        </p:txBody>
      </p:sp>
    </p:spTree>
    <p:extLst>
      <p:ext uri="{BB962C8B-B14F-4D97-AF65-F5344CB8AC3E}">
        <p14:creationId xmlns:p14="http://schemas.microsoft.com/office/powerpoint/2010/main" val="2335534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D2CFBF-A418-43F9-A439-B1ECABAAD781}" type="slidenum">
              <a:rPr lang="en-US" smtClean="0"/>
              <a:t>23</a:t>
            </a:fld>
            <a:endParaRPr lang="en-US" dirty="0"/>
          </a:p>
        </p:txBody>
      </p:sp>
    </p:spTree>
    <p:extLst>
      <p:ext uri="{BB962C8B-B14F-4D97-AF65-F5344CB8AC3E}">
        <p14:creationId xmlns:p14="http://schemas.microsoft.com/office/powerpoint/2010/main" val="9923072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D2CFBF-A418-43F9-A439-B1ECABAAD781}" type="slidenum">
              <a:rPr lang="en-US" smtClean="0"/>
              <a:t>24</a:t>
            </a:fld>
            <a:endParaRPr lang="en-US" dirty="0"/>
          </a:p>
        </p:txBody>
      </p:sp>
    </p:spTree>
    <p:extLst>
      <p:ext uri="{BB962C8B-B14F-4D97-AF65-F5344CB8AC3E}">
        <p14:creationId xmlns:p14="http://schemas.microsoft.com/office/powerpoint/2010/main" val="25780809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D2CFBF-A418-43F9-A439-B1ECABAAD781}" type="slidenum">
              <a:rPr lang="en-US" smtClean="0"/>
              <a:t>25</a:t>
            </a:fld>
            <a:endParaRPr lang="en-US" dirty="0"/>
          </a:p>
        </p:txBody>
      </p:sp>
    </p:spTree>
    <p:extLst>
      <p:ext uri="{BB962C8B-B14F-4D97-AF65-F5344CB8AC3E}">
        <p14:creationId xmlns:p14="http://schemas.microsoft.com/office/powerpoint/2010/main" val="39506502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D2CFBF-A418-43F9-A439-B1ECABAAD781}" type="slidenum">
              <a:rPr lang="en-US" smtClean="0"/>
              <a:t>26</a:t>
            </a:fld>
            <a:endParaRPr lang="en-US" dirty="0"/>
          </a:p>
        </p:txBody>
      </p:sp>
    </p:spTree>
    <p:extLst>
      <p:ext uri="{BB962C8B-B14F-4D97-AF65-F5344CB8AC3E}">
        <p14:creationId xmlns:p14="http://schemas.microsoft.com/office/powerpoint/2010/main" val="33803265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D2CFBF-A418-43F9-A439-B1ECABAAD781}" type="slidenum">
              <a:rPr lang="en-US" smtClean="0"/>
              <a:t>27</a:t>
            </a:fld>
            <a:endParaRPr lang="en-US" dirty="0"/>
          </a:p>
        </p:txBody>
      </p:sp>
    </p:spTree>
    <p:extLst>
      <p:ext uri="{BB962C8B-B14F-4D97-AF65-F5344CB8AC3E}">
        <p14:creationId xmlns:p14="http://schemas.microsoft.com/office/powerpoint/2010/main" val="28072896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D2CFBF-A418-43F9-A439-B1ECABAAD781}" type="slidenum">
              <a:rPr lang="en-US" smtClean="0"/>
              <a:t>28</a:t>
            </a:fld>
            <a:endParaRPr lang="en-US" dirty="0"/>
          </a:p>
        </p:txBody>
      </p:sp>
    </p:spTree>
    <p:extLst>
      <p:ext uri="{BB962C8B-B14F-4D97-AF65-F5344CB8AC3E}">
        <p14:creationId xmlns:p14="http://schemas.microsoft.com/office/powerpoint/2010/main" val="41024194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D2CFBF-A418-43F9-A439-B1ECABAAD781}" type="slidenum">
              <a:rPr lang="en-US" smtClean="0"/>
              <a:t>29</a:t>
            </a:fld>
            <a:endParaRPr lang="en-US" dirty="0"/>
          </a:p>
        </p:txBody>
      </p:sp>
    </p:spTree>
    <p:extLst>
      <p:ext uri="{BB962C8B-B14F-4D97-AF65-F5344CB8AC3E}">
        <p14:creationId xmlns:p14="http://schemas.microsoft.com/office/powerpoint/2010/main" val="6020076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D2CFBF-A418-43F9-A439-B1ECABAAD781}" type="slidenum">
              <a:rPr lang="en-US" smtClean="0"/>
              <a:t>30</a:t>
            </a:fld>
            <a:endParaRPr lang="en-US" dirty="0"/>
          </a:p>
        </p:txBody>
      </p:sp>
    </p:spTree>
    <p:extLst>
      <p:ext uri="{BB962C8B-B14F-4D97-AF65-F5344CB8AC3E}">
        <p14:creationId xmlns:p14="http://schemas.microsoft.com/office/powerpoint/2010/main" val="17219383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D2CFBF-A418-43F9-A439-B1ECABAAD781}" type="slidenum">
              <a:rPr lang="en-US" smtClean="0"/>
              <a:t>31</a:t>
            </a:fld>
            <a:endParaRPr lang="en-US" dirty="0"/>
          </a:p>
        </p:txBody>
      </p:sp>
    </p:spTree>
    <p:extLst>
      <p:ext uri="{BB962C8B-B14F-4D97-AF65-F5344CB8AC3E}">
        <p14:creationId xmlns:p14="http://schemas.microsoft.com/office/powerpoint/2010/main" val="4752423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D2CFBF-A418-43F9-A439-B1ECABAAD781}" type="slidenum">
              <a:rPr lang="en-US" smtClean="0"/>
              <a:t>32</a:t>
            </a:fld>
            <a:endParaRPr lang="en-US" dirty="0"/>
          </a:p>
        </p:txBody>
      </p:sp>
    </p:spTree>
    <p:extLst>
      <p:ext uri="{BB962C8B-B14F-4D97-AF65-F5344CB8AC3E}">
        <p14:creationId xmlns:p14="http://schemas.microsoft.com/office/powerpoint/2010/main" val="7391757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D2CFBF-A418-43F9-A439-B1ECABAAD781}" type="slidenum">
              <a:rPr lang="en-US" smtClean="0"/>
              <a:t>3</a:t>
            </a:fld>
            <a:endParaRPr lang="en-US" dirty="0"/>
          </a:p>
        </p:txBody>
      </p:sp>
    </p:spTree>
    <p:extLst>
      <p:ext uri="{BB962C8B-B14F-4D97-AF65-F5344CB8AC3E}">
        <p14:creationId xmlns:p14="http://schemas.microsoft.com/office/powerpoint/2010/main" val="29450355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D2CFBF-A418-43F9-A439-B1ECABAAD781}" type="slidenum">
              <a:rPr lang="en-US" smtClean="0"/>
              <a:t>33</a:t>
            </a:fld>
            <a:endParaRPr lang="en-US" dirty="0"/>
          </a:p>
        </p:txBody>
      </p:sp>
    </p:spTree>
    <p:extLst>
      <p:ext uri="{BB962C8B-B14F-4D97-AF65-F5344CB8AC3E}">
        <p14:creationId xmlns:p14="http://schemas.microsoft.com/office/powerpoint/2010/main" val="22966835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D2CFBF-A418-43F9-A439-B1ECABAAD781}" type="slidenum">
              <a:rPr lang="en-US" smtClean="0"/>
              <a:t>34</a:t>
            </a:fld>
            <a:endParaRPr lang="en-US" dirty="0"/>
          </a:p>
        </p:txBody>
      </p:sp>
    </p:spTree>
    <p:extLst>
      <p:ext uri="{BB962C8B-B14F-4D97-AF65-F5344CB8AC3E}">
        <p14:creationId xmlns:p14="http://schemas.microsoft.com/office/powerpoint/2010/main" val="40223102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D2CFBF-A418-43F9-A439-B1ECABAAD781}" type="slidenum">
              <a:rPr lang="en-US" smtClean="0"/>
              <a:t>36</a:t>
            </a:fld>
            <a:endParaRPr lang="en-US" dirty="0"/>
          </a:p>
        </p:txBody>
      </p:sp>
    </p:spTree>
    <p:extLst>
      <p:ext uri="{BB962C8B-B14F-4D97-AF65-F5344CB8AC3E}">
        <p14:creationId xmlns:p14="http://schemas.microsoft.com/office/powerpoint/2010/main" val="28162062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D2CFBF-A418-43F9-A439-B1ECABAAD781}" type="slidenum">
              <a:rPr lang="en-US" smtClean="0"/>
              <a:t>37</a:t>
            </a:fld>
            <a:endParaRPr lang="en-US" dirty="0"/>
          </a:p>
        </p:txBody>
      </p:sp>
    </p:spTree>
    <p:extLst>
      <p:ext uri="{BB962C8B-B14F-4D97-AF65-F5344CB8AC3E}">
        <p14:creationId xmlns:p14="http://schemas.microsoft.com/office/powerpoint/2010/main" val="11542707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D2CFBF-A418-43F9-A439-B1ECABAAD781}" type="slidenum">
              <a:rPr lang="en-US" smtClean="0"/>
              <a:t>38</a:t>
            </a:fld>
            <a:endParaRPr lang="en-US" dirty="0"/>
          </a:p>
        </p:txBody>
      </p:sp>
    </p:spTree>
    <p:extLst>
      <p:ext uri="{BB962C8B-B14F-4D97-AF65-F5344CB8AC3E}">
        <p14:creationId xmlns:p14="http://schemas.microsoft.com/office/powerpoint/2010/main" val="1152517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D2CFBF-A418-43F9-A439-B1ECABAAD781}" type="slidenum">
              <a:rPr lang="en-US" smtClean="0"/>
              <a:t>39</a:t>
            </a:fld>
            <a:endParaRPr lang="en-US" dirty="0"/>
          </a:p>
        </p:txBody>
      </p:sp>
    </p:spTree>
    <p:extLst>
      <p:ext uri="{BB962C8B-B14F-4D97-AF65-F5344CB8AC3E}">
        <p14:creationId xmlns:p14="http://schemas.microsoft.com/office/powerpoint/2010/main" val="33422221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D2CFBF-A418-43F9-A439-B1ECABAAD781}" type="slidenum">
              <a:rPr lang="en-US" smtClean="0"/>
              <a:t>40</a:t>
            </a:fld>
            <a:endParaRPr lang="en-US" dirty="0"/>
          </a:p>
        </p:txBody>
      </p:sp>
    </p:spTree>
    <p:extLst>
      <p:ext uri="{BB962C8B-B14F-4D97-AF65-F5344CB8AC3E}">
        <p14:creationId xmlns:p14="http://schemas.microsoft.com/office/powerpoint/2010/main" val="27481221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73FFC4-9973-4E6F-BA4D-B12AAF9C03DF}" type="slidenum">
              <a:rPr lang="en-US" smtClean="0"/>
              <a:t>41</a:t>
            </a:fld>
            <a:endParaRPr lang="en-US" dirty="0"/>
          </a:p>
        </p:txBody>
      </p:sp>
    </p:spTree>
    <p:extLst>
      <p:ext uri="{BB962C8B-B14F-4D97-AF65-F5344CB8AC3E}">
        <p14:creationId xmlns:p14="http://schemas.microsoft.com/office/powerpoint/2010/main" val="410797475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D2CFBF-A418-43F9-A439-B1ECABAAD781}" type="slidenum">
              <a:rPr lang="en-US" smtClean="0"/>
              <a:t>42</a:t>
            </a:fld>
            <a:endParaRPr lang="en-US" dirty="0"/>
          </a:p>
        </p:txBody>
      </p:sp>
    </p:spTree>
    <p:extLst>
      <p:ext uri="{BB962C8B-B14F-4D97-AF65-F5344CB8AC3E}">
        <p14:creationId xmlns:p14="http://schemas.microsoft.com/office/powerpoint/2010/main" val="307064876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D2CFBF-A418-43F9-A439-B1ECABAAD781}" type="slidenum">
              <a:rPr lang="en-US" smtClean="0"/>
              <a:t>43</a:t>
            </a:fld>
            <a:endParaRPr lang="en-US" dirty="0"/>
          </a:p>
        </p:txBody>
      </p:sp>
    </p:spTree>
    <p:extLst>
      <p:ext uri="{BB962C8B-B14F-4D97-AF65-F5344CB8AC3E}">
        <p14:creationId xmlns:p14="http://schemas.microsoft.com/office/powerpoint/2010/main" val="17695638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D2CFBF-A418-43F9-A439-B1ECABAAD781}" type="slidenum">
              <a:rPr lang="en-US" smtClean="0"/>
              <a:t>6</a:t>
            </a:fld>
            <a:endParaRPr lang="en-US" dirty="0"/>
          </a:p>
        </p:txBody>
      </p:sp>
    </p:spTree>
    <p:extLst>
      <p:ext uri="{BB962C8B-B14F-4D97-AF65-F5344CB8AC3E}">
        <p14:creationId xmlns:p14="http://schemas.microsoft.com/office/powerpoint/2010/main" val="67655008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D2CFBF-A418-43F9-A439-B1ECABAAD781}" type="slidenum">
              <a:rPr lang="en-US" smtClean="0"/>
              <a:t>44</a:t>
            </a:fld>
            <a:endParaRPr lang="en-US" dirty="0"/>
          </a:p>
        </p:txBody>
      </p:sp>
    </p:spTree>
    <p:extLst>
      <p:ext uri="{BB962C8B-B14F-4D97-AF65-F5344CB8AC3E}">
        <p14:creationId xmlns:p14="http://schemas.microsoft.com/office/powerpoint/2010/main" val="270451401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D2CFBF-A418-43F9-A439-B1ECABAAD781}" type="slidenum">
              <a:rPr lang="en-US" smtClean="0"/>
              <a:t>45</a:t>
            </a:fld>
            <a:endParaRPr lang="en-US" dirty="0"/>
          </a:p>
        </p:txBody>
      </p:sp>
    </p:spTree>
    <p:extLst>
      <p:ext uri="{BB962C8B-B14F-4D97-AF65-F5344CB8AC3E}">
        <p14:creationId xmlns:p14="http://schemas.microsoft.com/office/powerpoint/2010/main" val="342294196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D2CFBF-A418-43F9-A439-B1ECABAAD781}" type="slidenum">
              <a:rPr lang="en-US" smtClean="0"/>
              <a:t>46</a:t>
            </a:fld>
            <a:endParaRPr lang="en-US" dirty="0"/>
          </a:p>
        </p:txBody>
      </p:sp>
    </p:spTree>
    <p:extLst>
      <p:ext uri="{BB962C8B-B14F-4D97-AF65-F5344CB8AC3E}">
        <p14:creationId xmlns:p14="http://schemas.microsoft.com/office/powerpoint/2010/main" val="176237234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D2CFBF-A418-43F9-A439-B1ECABAAD781}" type="slidenum">
              <a:rPr lang="en-US" smtClean="0"/>
              <a:t>47</a:t>
            </a:fld>
            <a:endParaRPr lang="en-US" dirty="0"/>
          </a:p>
        </p:txBody>
      </p:sp>
    </p:spTree>
    <p:extLst>
      <p:ext uri="{BB962C8B-B14F-4D97-AF65-F5344CB8AC3E}">
        <p14:creationId xmlns:p14="http://schemas.microsoft.com/office/powerpoint/2010/main" val="8854770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D2CFBF-A418-43F9-A439-B1ECABAAD781}" type="slidenum">
              <a:rPr lang="en-US" smtClean="0"/>
              <a:t>48</a:t>
            </a:fld>
            <a:endParaRPr lang="en-US" dirty="0"/>
          </a:p>
        </p:txBody>
      </p:sp>
    </p:spTree>
    <p:extLst>
      <p:ext uri="{BB962C8B-B14F-4D97-AF65-F5344CB8AC3E}">
        <p14:creationId xmlns:p14="http://schemas.microsoft.com/office/powerpoint/2010/main" val="125254205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D2CFBF-A418-43F9-A439-B1ECABAAD781}" type="slidenum">
              <a:rPr lang="en-US" smtClean="0"/>
              <a:t>49</a:t>
            </a:fld>
            <a:endParaRPr lang="en-US" dirty="0"/>
          </a:p>
        </p:txBody>
      </p:sp>
    </p:spTree>
    <p:extLst>
      <p:ext uri="{BB962C8B-B14F-4D97-AF65-F5344CB8AC3E}">
        <p14:creationId xmlns:p14="http://schemas.microsoft.com/office/powerpoint/2010/main" val="326815571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D2CFBF-A418-43F9-A439-B1ECABAAD781}" type="slidenum">
              <a:rPr lang="en-US" smtClean="0"/>
              <a:t>50</a:t>
            </a:fld>
            <a:endParaRPr lang="en-US" dirty="0"/>
          </a:p>
        </p:txBody>
      </p:sp>
    </p:spTree>
    <p:extLst>
      <p:ext uri="{BB962C8B-B14F-4D97-AF65-F5344CB8AC3E}">
        <p14:creationId xmlns:p14="http://schemas.microsoft.com/office/powerpoint/2010/main" val="203049800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D2CFBF-A418-43F9-A439-B1ECABAAD781}" type="slidenum">
              <a:rPr lang="en-US" smtClean="0"/>
              <a:t>51</a:t>
            </a:fld>
            <a:endParaRPr lang="en-US" dirty="0"/>
          </a:p>
        </p:txBody>
      </p:sp>
    </p:spTree>
    <p:extLst>
      <p:ext uri="{BB962C8B-B14F-4D97-AF65-F5344CB8AC3E}">
        <p14:creationId xmlns:p14="http://schemas.microsoft.com/office/powerpoint/2010/main" val="110387998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D2CFBF-A418-43F9-A439-B1ECABAAD781}" type="slidenum">
              <a:rPr lang="en-US" smtClean="0"/>
              <a:t>52</a:t>
            </a:fld>
            <a:endParaRPr lang="en-US" dirty="0"/>
          </a:p>
        </p:txBody>
      </p:sp>
    </p:spTree>
    <p:extLst>
      <p:ext uri="{BB962C8B-B14F-4D97-AF65-F5344CB8AC3E}">
        <p14:creationId xmlns:p14="http://schemas.microsoft.com/office/powerpoint/2010/main" val="155642725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D2CFBF-A418-43F9-A439-B1ECABAAD781}" type="slidenum">
              <a:rPr lang="en-US" smtClean="0"/>
              <a:t>53</a:t>
            </a:fld>
            <a:endParaRPr lang="en-US" dirty="0"/>
          </a:p>
        </p:txBody>
      </p:sp>
    </p:spTree>
    <p:extLst>
      <p:ext uri="{BB962C8B-B14F-4D97-AF65-F5344CB8AC3E}">
        <p14:creationId xmlns:p14="http://schemas.microsoft.com/office/powerpoint/2010/main" val="41688070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D2CFBF-A418-43F9-A439-B1ECABAAD781}" type="slidenum">
              <a:rPr lang="en-US" smtClean="0"/>
              <a:t>7</a:t>
            </a:fld>
            <a:endParaRPr lang="en-US" dirty="0"/>
          </a:p>
        </p:txBody>
      </p:sp>
    </p:spTree>
    <p:extLst>
      <p:ext uri="{BB962C8B-B14F-4D97-AF65-F5344CB8AC3E}">
        <p14:creationId xmlns:p14="http://schemas.microsoft.com/office/powerpoint/2010/main" val="96703566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CC7D24-0DC9-4E9C-89C0-35D79A09D337}" type="slidenum">
              <a:rPr lang="en-US" smtClean="0"/>
              <a:t>54</a:t>
            </a:fld>
            <a:endParaRPr lang="en-US"/>
          </a:p>
        </p:txBody>
      </p:sp>
    </p:spTree>
    <p:extLst>
      <p:ext uri="{BB962C8B-B14F-4D97-AF65-F5344CB8AC3E}">
        <p14:creationId xmlns:p14="http://schemas.microsoft.com/office/powerpoint/2010/main" val="271933927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D2CFBF-A418-43F9-A439-B1ECABAAD781}" type="slidenum">
              <a:rPr lang="en-US" smtClean="0"/>
              <a:t>56</a:t>
            </a:fld>
            <a:endParaRPr lang="en-US" dirty="0"/>
          </a:p>
        </p:txBody>
      </p:sp>
    </p:spTree>
    <p:extLst>
      <p:ext uri="{BB962C8B-B14F-4D97-AF65-F5344CB8AC3E}">
        <p14:creationId xmlns:p14="http://schemas.microsoft.com/office/powerpoint/2010/main" val="230383909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D2CFBF-A418-43F9-A439-B1ECABAAD781}" type="slidenum">
              <a:rPr lang="en-US" smtClean="0"/>
              <a:t>57</a:t>
            </a:fld>
            <a:endParaRPr lang="en-US" dirty="0"/>
          </a:p>
        </p:txBody>
      </p:sp>
    </p:spTree>
    <p:extLst>
      <p:ext uri="{BB962C8B-B14F-4D97-AF65-F5344CB8AC3E}">
        <p14:creationId xmlns:p14="http://schemas.microsoft.com/office/powerpoint/2010/main" val="411106971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D2CFBF-A418-43F9-A439-B1ECABAAD781}" type="slidenum">
              <a:rPr lang="en-US" smtClean="0"/>
              <a:t>58</a:t>
            </a:fld>
            <a:endParaRPr lang="en-US" dirty="0"/>
          </a:p>
        </p:txBody>
      </p:sp>
    </p:spTree>
    <p:extLst>
      <p:ext uri="{BB962C8B-B14F-4D97-AF65-F5344CB8AC3E}">
        <p14:creationId xmlns:p14="http://schemas.microsoft.com/office/powerpoint/2010/main" val="71128185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D2CFBF-A418-43F9-A439-B1ECABAAD781}" type="slidenum">
              <a:rPr lang="en-US" smtClean="0"/>
              <a:t>59</a:t>
            </a:fld>
            <a:endParaRPr lang="en-US" dirty="0"/>
          </a:p>
        </p:txBody>
      </p:sp>
    </p:spTree>
    <p:extLst>
      <p:ext uri="{BB962C8B-B14F-4D97-AF65-F5344CB8AC3E}">
        <p14:creationId xmlns:p14="http://schemas.microsoft.com/office/powerpoint/2010/main" val="102199915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D2CFBF-A418-43F9-A439-B1ECABAAD781}" type="slidenum">
              <a:rPr lang="en-US" smtClean="0"/>
              <a:t>60</a:t>
            </a:fld>
            <a:endParaRPr lang="en-US" dirty="0"/>
          </a:p>
        </p:txBody>
      </p:sp>
    </p:spTree>
    <p:extLst>
      <p:ext uri="{BB962C8B-B14F-4D97-AF65-F5344CB8AC3E}">
        <p14:creationId xmlns:p14="http://schemas.microsoft.com/office/powerpoint/2010/main" val="416375731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D2CFBF-A418-43F9-A439-B1ECABAAD781}" type="slidenum">
              <a:rPr lang="en-US" smtClean="0"/>
              <a:t>61</a:t>
            </a:fld>
            <a:endParaRPr lang="en-US" dirty="0"/>
          </a:p>
        </p:txBody>
      </p:sp>
    </p:spTree>
    <p:extLst>
      <p:ext uri="{BB962C8B-B14F-4D97-AF65-F5344CB8AC3E}">
        <p14:creationId xmlns:p14="http://schemas.microsoft.com/office/powerpoint/2010/main" val="119975774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2D2CFBF-A418-43F9-A439-B1ECABAAD781}" type="slidenum">
              <a:rPr lang="en-US" smtClean="0"/>
              <a:t>62</a:t>
            </a:fld>
            <a:endParaRPr lang="en-US" dirty="0"/>
          </a:p>
        </p:txBody>
      </p:sp>
    </p:spTree>
    <p:extLst>
      <p:ext uri="{BB962C8B-B14F-4D97-AF65-F5344CB8AC3E}">
        <p14:creationId xmlns:p14="http://schemas.microsoft.com/office/powerpoint/2010/main" val="34988818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D2CFBF-A418-43F9-A439-B1ECABAAD781}" type="slidenum">
              <a:rPr lang="en-US" smtClean="0"/>
              <a:t>8</a:t>
            </a:fld>
            <a:endParaRPr lang="en-US" dirty="0"/>
          </a:p>
        </p:txBody>
      </p:sp>
    </p:spTree>
    <p:extLst>
      <p:ext uri="{BB962C8B-B14F-4D97-AF65-F5344CB8AC3E}">
        <p14:creationId xmlns:p14="http://schemas.microsoft.com/office/powerpoint/2010/main" val="33475561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D2CFBF-A418-43F9-A439-B1ECABAAD781}" type="slidenum">
              <a:rPr lang="en-US" smtClean="0"/>
              <a:t>9</a:t>
            </a:fld>
            <a:endParaRPr lang="en-US" dirty="0"/>
          </a:p>
        </p:txBody>
      </p:sp>
    </p:spTree>
    <p:extLst>
      <p:ext uri="{BB962C8B-B14F-4D97-AF65-F5344CB8AC3E}">
        <p14:creationId xmlns:p14="http://schemas.microsoft.com/office/powerpoint/2010/main" val="34181976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D2CFBF-A418-43F9-A439-B1ECABAAD781}" type="slidenum">
              <a:rPr lang="en-US" smtClean="0"/>
              <a:t>10</a:t>
            </a:fld>
            <a:endParaRPr lang="en-US" dirty="0"/>
          </a:p>
        </p:txBody>
      </p:sp>
    </p:spTree>
    <p:extLst>
      <p:ext uri="{BB962C8B-B14F-4D97-AF65-F5344CB8AC3E}">
        <p14:creationId xmlns:p14="http://schemas.microsoft.com/office/powerpoint/2010/main" val="39317223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D2CFBF-A418-43F9-A439-B1ECABAAD781}" type="slidenum">
              <a:rPr lang="en-US" smtClean="0"/>
              <a:t>11</a:t>
            </a:fld>
            <a:endParaRPr lang="en-US" dirty="0"/>
          </a:p>
        </p:txBody>
      </p:sp>
    </p:spTree>
    <p:extLst>
      <p:ext uri="{BB962C8B-B14F-4D97-AF65-F5344CB8AC3E}">
        <p14:creationId xmlns:p14="http://schemas.microsoft.com/office/powerpoint/2010/main" val="3434580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Slide - Lighthouse, Mountains, Full Logo, Title and Subtitle">
    <p:spTree>
      <p:nvGrpSpPr>
        <p:cNvPr id="1" name=""/>
        <p:cNvGrpSpPr/>
        <p:nvPr/>
      </p:nvGrpSpPr>
      <p:grpSpPr>
        <a:xfrm>
          <a:off x="0" y="0"/>
          <a:ext cx="0" cy="0"/>
          <a:chOff x="0" y="0"/>
          <a:chExt cx="0" cy="0"/>
        </a:xfrm>
      </p:grpSpPr>
      <p:sp>
        <p:nvSpPr>
          <p:cNvPr id="2" name="Title 1"/>
          <p:cNvSpPr>
            <a:spLocks noGrp="1"/>
          </p:cNvSpPr>
          <p:nvPr>
            <p:ph type="ctrTitle"/>
          </p:nvPr>
        </p:nvSpPr>
        <p:spPr>
          <a:xfrm>
            <a:off x="5634454" y="3235766"/>
            <a:ext cx="5865181" cy="713497"/>
          </a:xfrm>
        </p:spPr>
        <p:txBody>
          <a:bodyPr anchor="ctr">
            <a:normAutofit/>
          </a:bodyPr>
          <a:lstStyle>
            <a:lvl1pPr algn="r">
              <a:defRPr sz="26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7010493" y="2928376"/>
            <a:ext cx="4489143" cy="614779"/>
          </a:xfrm>
        </p:spPr>
        <p:txBody>
          <a:bodyPr anchor="ctr">
            <a:normAutofit/>
          </a:bodyPr>
          <a:lstStyle>
            <a:lvl1pPr marL="0" indent="0" algn="r">
              <a:buNone/>
              <a:defRPr sz="1800">
                <a:solidFill>
                  <a:schemeClr val="tx2"/>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Master subtitle style (date)</a:t>
            </a:r>
          </a:p>
        </p:txBody>
      </p:sp>
    </p:spTree>
    <p:extLst>
      <p:ext uri="{BB962C8B-B14F-4D97-AF65-F5344CB8AC3E}">
        <p14:creationId xmlns:p14="http://schemas.microsoft.com/office/powerpoint/2010/main" val="11198887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 Black Seal">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8355" y="2061986"/>
            <a:ext cx="2698311" cy="1998871"/>
          </a:xfrm>
          <a:prstGeom prst="rect">
            <a:avLst/>
          </a:prstGeom>
        </p:spPr>
      </p:pic>
      <p:sp>
        <p:nvSpPr>
          <p:cNvPr id="10" name="Rectangle 9"/>
          <p:cNvSpPr/>
          <p:nvPr userDrawn="1"/>
        </p:nvSpPr>
        <p:spPr>
          <a:xfrm>
            <a:off x="0" y="3860"/>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1" name="Rectangle 10"/>
          <p:cNvSpPr/>
          <p:nvPr userDrawn="1"/>
        </p:nvSpPr>
        <p:spPr>
          <a:xfrm>
            <a:off x="0" y="6607418"/>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3691462" y="2051009"/>
            <a:ext cx="7699023" cy="2020824"/>
          </a:xfrm>
          <a:prstGeom prst="rect">
            <a:avLst/>
          </a:prstGeom>
        </p:spPr>
        <p:txBody>
          <a:bodyPr anchor="ctr">
            <a:noAutofit/>
          </a:bodyPr>
          <a:lstStyle>
            <a:lvl1pPr marL="0" indent="0">
              <a:buNone/>
              <a:defRPr sz="3200" b="1" i="0" baseline="0">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3691462" y="4071833"/>
            <a:ext cx="7699023" cy="948752"/>
          </a:xfrm>
          <a:prstGeom prst="rect">
            <a:avLst/>
          </a:prstGeom>
        </p:spPr>
        <p:txBody>
          <a:bodyPr anchor="b">
            <a:noAutofit/>
          </a:bodyPr>
          <a:lstStyle>
            <a:lvl1pPr marL="0" indent="0">
              <a:lnSpc>
                <a:spcPct val="100000"/>
              </a:lnSpc>
              <a:spcBef>
                <a:spcPts val="0"/>
              </a:spcBef>
              <a:buNone/>
              <a:defRPr sz="2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3691462" y="5020585"/>
            <a:ext cx="7699023" cy="488226"/>
          </a:xfrm>
          <a:prstGeom prst="rect">
            <a:avLst/>
          </a:prstGeom>
        </p:spPr>
        <p:txBody>
          <a:bodyPr anchor="b">
            <a:norm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Date</a:t>
            </a:r>
          </a:p>
        </p:txBody>
      </p:sp>
    </p:spTree>
    <p:extLst>
      <p:ext uri="{BB962C8B-B14F-4D97-AF65-F5344CB8AC3E}">
        <p14:creationId xmlns:p14="http://schemas.microsoft.com/office/powerpoint/2010/main" val="2894409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Slide -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0" y="624054"/>
            <a:ext cx="10457689"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dirty="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838200" y="1447801"/>
            <a:ext cx="10517717" cy="4795307"/>
          </a:xfrm>
          <a:prstGeom prst="rect">
            <a:avLst/>
          </a:prstGeom>
        </p:spPr>
        <p:txBody>
          <a:bodyPr>
            <a:noAutofit/>
          </a:bodyPr>
          <a:lstStyle>
            <a:lvl1pPr marL="228600" indent="-228600">
              <a:lnSpc>
                <a:spcPct val="100000"/>
              </a:lnSpc>
              <a:spcBef>
                <a:spcPts val="1200"/>
              </a:spcBef>
              <a:defRPr sz="2800" b="1" i="0">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buFont typeface="Franklin Gothic Medium" panose="020B0603020102020204" pitchFamily="34" charset="0"/>
              <a:buChar char="−"/>
              <a:defRPr sz="2400" b="1" i="0">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defRPr sz="20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bullets</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696383" y="6243108"/>
            <a:ext cx="10656007"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cxnSp>
        <p:nvCxnSpPr>
          <p:cNvPr id="18" name="Straight Connector 17"/>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3291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 - Bullets&amp;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0" y="624054"/>
            <a:ext cx="10457689"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dirty="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838200" y="1335573"/>
            <a:ext cx="10517717" cy="1212895"/>
          </a:xfrm>
          <a:prstGeom prst="rect">
            <a:avLst/>
          </a:prstGeom>
        </p:spPr>
        <p:txBody>
          <a:bodyPr>
            <a:noAutofit/>
          </a:bodyPr>
          <a:lstStyle>
            <a:lvl1pPr marL="228600" indent="-228600">
              <a:lnSpc>
                <a:spcPct val="100000"/>
              </a:lnSpc>
              <a:spcBef>
                <a:spcPts val="0"/>
              </a:spcBef>
              <a:defRPr sz="2000" b="1" i="0">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spcBef>
                <a:spcPts val="0"/>
              </a:spcBef>
              <a:buFont typeface="Franklin Gothic Medium" panose="020B0603020102020204" pitchFamily="34" charset="0"/>
              <a:buChar char="−"/>
              <a:defRPr sz="2000" b="1" i="0">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spcBef>
                <a:spcPts val="0"/>
              </a:spcBef>
              <a:defRPr sz="20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dirty="0"/>
              <a:t>Click to add bullet</a:t>
            </a:r>
          </a:p>
          <a:p>
            <a:pPr lvl="1"/>
            <a:r>
              <a:rPr lang="en-US" dirty="0"/>
              <a:t> Bullet 2</a:t>
            </a:r>
          </a:p>
          <a:p>
            <a:pPr lvl="2"/>
            <a:r>
              <a:rPr lang="en-US" dirty="0"/>
              <a:t>Bullet 3</a:t>
            </a:r>
          </a:p>
        </p:txBody>
      </p:sp>
      <p:sp>
        <p:nvSpPr>
          <p:cNvPr id="5" name="Text Placeholder 4"/>
          <p:cNvSpPr>
            <a:spLocks noGrp="1"/>
          </p:cNvSpPr>
          <p:nvPr>
            <p:ph type="body" sz="quarter" idx="11" hasCustomPrompt="1"/>
          </p:nvPr>
        </p:nvSpPr>
        <p:spPr>
          <a:xfrm>
            <a:off x="696383" y="6251575"/>
            <a:ext cx="10656007"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12" name="Content Placeholder 11"/>
          <p:cNvSpPr>
            <a:spLocks noGrp="1"/>
          </p:cNvSpPr>
          <p:nvPr>
            <p:ph sz="quarter" idx="14" hasCustomPrompt="1"/>
          </p:nvPr>
        </p:nvSpPr>
        <p:spPr>
          <a:xfrm>
            <a:off x="829733" y="2548467"/>
            <a:ext cx="10526184" cy="3694230"/>
          </a:xfrm>
          <a:prstGeom prst="rect">
            <a:avLst/>
          </a:prstGeom>
        </p:spPr>
        <p:txBody>
          <a:bodyPr/>
          <a:lstStyle>
            <a:lvl1pPr marL="0" indent="0" algn="ctr">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or chart</a:t>
            </a:r>
          </a:p>
        </p:txBody>
      </p:sp>
      <p:cxnSp>
        <p:nvCxnSpPr>
          <p:cNvPr id="7" name="Straight Connector 6"/>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43820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lide - Table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0" y="624054"/>
            <a:ext cx="10457689"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dirty="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699911" y="6249458"/>
            <a:ext cx="10656007"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12" name="Content Placeholder 11"/>
          <p:cNvSpPr>
            <a:spLocks noGrp="1"/>
          </p:cNvSpPr>
          <p:nvPr>
            <p:ph sz="quarter" idx="14" hasCustomPrompt="1"/>
          </p:nvPr>
        </p:nvSpPr>
        <p:spPr>
          <a:xfrm>
            <a:off x="829733" y="1335573"/>
            <a:ext cx="10526184" cy="4902890"/>
          </a:xfrm>
          <a:prstGeom prst="rect">
            <a:avLst/>
          </a:prstGeom>
        </p:spPr>
        <p:txBody>
          <a:bodyPr/>
          <a:lstStyle>
            <a:lvl1pPr marL="0" indent="0" algn="ctr">
              <a:buNone/>
              <a:defRPr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or chart</a:t>
            </a:r>
          </a:p>
        </p:txBody>
      </p:sp>
      <p:cxnSp>
        <p:nvCxnSpPr>
          <p:cNvPr id="6" name="Straight Connector 5"/>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89077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2 Col-Chart/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0" y="624054"/>
            <a:ext cx="10457689"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dirty="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699911" y="6249458"/>
            <a:ext cx="10656007"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12" name="Content Placeholder 11"/>
          <p:cNvSpPr>
            <a:spLocks noGrp="1"/>
          </p:cNvSpPr>
          <p:nvPr>
            <p:ph sz="quarter" idx="14" hasCustomPrompt="1"/>
          </p:nvPr>
        </p:nvSpPr>
        <p:spPr>
          <a:xfrm>
            <a:off x="829732" y="1845731"/>
            <a:ext cx="5120640" cy="4392732"/>
          </a:xfrm>
          <a:prstGeom prst="rect">
            <a:avLst/>
          </a:prstGeom>
        </p:spPr>
        <p:txBody>
          <a:bodyPr/>
          <a:lstStyle>
            <a:lvl1pPr marL="0" indent="0" algn="ctr">
              <a:buNone/>
              <a:defRPr sz="20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chart, image</a:t>
            </a:r>
          </a:p>
        </p:txBody>
      </p:sp>
      <p:sp>
        <p:nvSpPr>
          <p:cNvPr id="10" name="Content Placeholder 11"/>
          <p:cNvSpPr>
            <a:spLocks noGrp="1"/>
          </p:cNvSpPr>
          <p:nvPr>
            <p:ph sz="quarter" idx="15" hasCustomPrompt="1"/>
          </p:nvPr>
        </p:nvSpPr>
        <p:spPr>
          <a:xfrm>
            <a:off x="6220176" y="1845731"/>
            <a:ext cx="5120640" cy="4392732"/>
          </a:xfrm>
          <a:prstGeom prst="rect">
            <a:avLst/>
          </a:prstGeom>
        </p:spPr>
        <p:txBody>
          <a:bodyPr/>
          <a:lstStyle>
            <a:lvl1pPr marL="0" indent="0" algn="ctr">
              <a:buNone/>
              <a:defRPr sz="20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icon below to add table, chart, image</a:t>
            </a:r>
          </a:p>
        </p:txBody>
      </p:sp>
      <p:sp>
        <p:nvSpPr>
          <p:cNvPr id="4" name="Text Placeholder 3"/>
          <p:cNvSpPr>
            <a:spLocks noGrp="1"/>
          </p:cNvSpPr>
          <p:nvPr>
            <p:ph type="body" sz="quarter" idx="16" hasCustomPrompt="1"/>
          </p:nvPr>
        </p:nvSpPr>
        <p:spPr>
          <a:xfrm>
            <a:off x="829733" y="1278465"/>
            <a:ext cx="512064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title</a:t>
            </a:r>
          </a:p>
        </p:txBody>
      </p:sp>
      <p:sp>
        <p:nvSpPr>
          <p:cNvPr id="13" name="Text Placeholder 3"/>
          <p:cNvSpPr>
            <a:spLocks noGrp="1"/>
          </p:cNvSpPr>
          <p:nvPr>
            <p:ph type="body" sz="quarter" idx="17" hasCustomPrompt="1"/>
          </p:nvPr>
        </p:nvSpPr>
        <p:spPr>
          <a:xfrm>
            <a:off x="6220176" y="1278465"/>
            <a:ext cx="512064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title</a:t>
            </a:r>
          </a:p>
        </p:txBody>
      </p:sp>
      <p:cxnSp>
        <p:nvCxnSpPr>
          <p:cNvPr id="11" name="Straight Connector 10"/>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06675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2 Col-Text">
    <p:spTree>
      <p:nvGrpSpPr>
        <p:cNvPr id="1" name=""/>
        <p:cNvGrpSpPr/>
        <p:nvPr/>
      </p:nvGrpSpPr>
      <p:grpSpPr>
        <a:xfrm>
          <a:off x="0" y="0"/>
          <a:ext cx="0" cy="0"/>
          <a:chOff x="0" y="0"/>
          <a:chExt cx="0" cy="0"/>
        </a:xfrm>
      </p:grpSpPr>
      <p:sp>
        <p:nvSpPr>
          <p:cNvPr id="6" name="Text Placeholder 5"/>
          <p:cNvSpPr>
            <a:spLocks noGrp="1"/>
          </p:cNvSpPr>
          <p:nvPr>
            <p:ph type="body" sz="quarter" idx="18" hasCustomPrompt="1"/>
          </p:nvPr>
        </p:nvSpPr>
        <p:spPr>
          <a:xfrm>
            <a:off x="829734" y="1849439"/>
            <a:ext cx="5120217" cy="4402137"/>
          </a:xfrm>
          <a:prstGeom prst="rect">
            <a:avLst/>
          </a:prstGeom>
        </p:spPr>
        <p:txBody>
          <a:bodyPr>
            <a:noAutofit/>
          </a:bodyPr>
          <a:lstStyle>
            <a:lvl1pPr>
              <a:lnSpc>
                <a:spcPct val="100000"/>
              </a:lnSpc>
              <a:spcBef>
                <a:spcPts val="0"/>
              </a:spcBef>
              <a:spcAft>
                <a:spcPts val="0"/>
              </a:spcAft>
              <a:defRPr sz="2000" b="1" i="0">
                <a:latin typeface="Arial" panose="020B0604020202020204" pitchFamily="34" charset="0"/>
                <a:ea typeface="Arial" panose="020B0604020202020204" pitchFamily="34" charset="0"/>
                <a:cs typeface="Arial" panose="020B0604020202020204" pitchFamily="34" charset="0"/>
              </a:defRPr>
            </a:lvl1pPr>
            <a:lvl2pPr marL="514350" indent="-171450">
              <a:buFont typeface="Franklin Gothic Medium Cond" panose="020B0606030402020204" pitchFamily="34" charset="0"/>
              <a:buChar char="–"/>
              <a:defRPr sz="2000" b="1" i="0">
                <a:latin typeface="Arial" panose="020B0604020202020204" pitchFamily="34" charset="0"/>
                <a:ea typeface="Arial" panose="020B0604020202020204" pitchFamily="34" charset="0"/>
                <a:cs typeface="Arial" panose="020B0604020202020204" pitchFamily="34" charset="0"/>
              </a:defRPr>
            </a:lvl2pPr>
            <a:lvl3pPr>
              <a:defRPr sz="2000" b="1" i="0">
                <a:latin typeface="Arial" panose="020B0604020202020204" pitchFamily="34" charset="0"/>
                <a:ea typeface="Arial" panose="020B0604020202020204" pitchFamily="34" charset="0"/>
                <a:cs typeface="Arial" panose="020B0604020202020204" pitchFamily="34" charset="0"/>
              </a:defRPr>
            </a:lvl3pPr>
          </a:lstStyle>
          <a:p>
            <a:pPr lvl="0"/>
            <a:r>
              <a:rPr lang="en-US" dirty="0"/>
              <a:t>Click to add bullets</a:t>
            </a:r>
          </a:p>
          <a:p>
            <a:pPr lvl="1"/>
            <a:r>
              <a:rPr lang="en-US" dirty="0"/>
              <a:t>Bullet 2</a:t>
            </a:r>
          </a:p>
          <a:p>
            <a:pPr lvl="2"/>
            <a:r>
              <a:rPr lang="en-US" dirty="0"/>
              <a:t>Bullet 3</a:t>
            </a:r>
          </a:p>
        </p:txBody>
      </p:sp>
      <p:sp>
        <p:nvSpPr>
          <p:cNvPr id="2" name="Title 1"/>
          <p:cNvSpPr>
            <a:spLocks noGrp="1"/>
          </p:cNvSpPr>
          <p:nvPr>
            <p:ph type="title" hasCustomPrompt="1"/>
          </p:nvPr>
        </p:nvSpPr>
        <p:spPr>
          <a:xfrm>
            <a:off x="899160" y="624054"/>
            <a:ext cx="10457689"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dirty="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699911" y="6251575"/>
            <a:ext cx="10656007"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footnote, reference or source</a:t>
            </a:r>
          </a:p>
        </p:txBody>
      </p:sp>
      <p:sp>
        <p:nvSpPr>
          <p:cNvPr id="4" name="Text Placeholder 3"/>
          <p:cNvSpPr>
            <a:spLocks noGrp="1"/>
          </p:cNvSpPr>
          <p:nvPr>
            <p:ph type="body" sz="quarter" idx="16" hasCustomPrompt="1"/>
          </p:nvPr>
        </p:nvSpPr>
        <p:spPr>
          <a:xfrm>
            <a:off x="829733" y="1278465"/>
            <a:ext cx="512064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title</a:t>
            </a:r>
          </a:p>
        </p:txBody>
      </p:sp>
      <p:sp>
        <p:nvSpPr>
          <p:cNvPr id="13" name="Text Placeholder 3"/>
          <p:cNvSpPr>
            <a:spLocks noGrp="1"/>
          </p:cNvSpPr>
          <p:nvPr>
            <p:ph type="body" sz="quarter" idx="17" hasCustomPrompt="1"/>
          </p:nvPr>
        </p:nvSpPr>
        <p:spPr>
          <a:xfrm>
            <a:off x="6220176" y="1278465"/>
            <a:ext cx="512064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title</a:t>
            </a:r>
          </a:p>
        </p:txBody>
      </p:sp>
      <p:sp>
        <p:nvSpPr>
          <p:cNvPr id="15" name="Text Placeholder 5"/>
          <p:cNvSpPr>
            <a:spLocks noGrp="1"/>
          </p:cNvSpPr>
          <p:nvPr>
            <p:ph type="body" sz="quarter" idx="19" hasCustomPrompt="1"/>
          </p:nvPr>
        </p:nvSpPr>
        <p:spPr>
          <a:xfrm>
            <a:off x="6220600" y="1840560"/>
            <a:ext cx="5120217" cy="4402137"/>
          </a:xfrm>
          <a:prstGeom prst="rect">
            <a:avLst/>
          </a:prstGeom>
        </p:spPr>
        <p:txBody>
          <a:bodyPr>
            <a:noAutofit/>
          </a:bodyPr>
          <a:lstStyle>
            <a:lvl1pPr>
              <a:lnSpc>
                <a:spcPct val="100000"/>
              </a:lnSpc>
              <a:spcBef>
                <a:spcPts val="0"/>
              </a:spcBef>
              <a:spcAft>
                <a:spcPts val="0"/>
              </a:spcAft>
              <a:defRPr sz="2000" b="1" i="0">
                <a:latin typeface="Arial" panose="020B0604020202020204" pitchFamily="34" charset="0"/>
                <a:ea typeface="Arial" panose="020B0604020202020204" pitchFamily="34" charset="0"/>
                <a:cs typeface="Arial" panose="020B0604020202020204" pitchFamily="34" charset="0"/>
              </a:defRPr>
            </a:lvl1pPr>
            <a:lvl2pPr marL="514350" indent="-171450">
              <a:buFont typeface="Franklin Gothic Medium Cond" panose="020B0606030402020204" pitchFamily="34" charset="0"/>
              <a:buChar char="–"/>
              <a:defRPr sz="2000" b="1" i="0" baseline="0">
                <a:latin typeface="Arial" panose="020B0604020202020204" pitchFamily="34" charset="0"/>
                <a:ea typeface="Arial" panose="020B0604020202020204" pitchFamily="34" charset="0"/>
                <a:cs typeface="Arial" panose="020B0604020202020204" pitchFamily="34" charset="0"/>
              </a:defRPr>
            </a:lvl2pPr>
            <a:lvl3pPr>
              <a:defRPr sz="2000" b="1" i="0" baseline="0">
                <a:latin typeface="Arial" panose="020B0604020202020204" pitchFamily="34" charset="0"/>
                <a:ea typeface="Arial" panose="020B0604020202020204" pitchFamily="34" charset="0"/>
                <a:cs typeface="Arial" panose="020B0604020202020204" pitchFamily="34" charset="0"/>
              </a:defRPr>
            </a:lvl3pPr>
          </a:lstStyle>
          <a:p>
            <a:pPr lvl="0"/>
            <a:r>
              <a:rPr lang="en-US" dirty="0"/>
              <a:t>Click to add bullets</a:t>
            </a:r>
          </a:p>
          <a:p>
            <a:pPr lvl="1"/>
            <a:r>
              <a:rPr lang="en-US" dirty="0"/>
              <a:t>Bullet 2</a:t>
            </a:r>
          </a:p>
          <a:p>
            <a:pPr lvl="2"/>
            <a:r>
              <a:rPr lang="en-US" dirty="0"/>
              <a:t>Bullet 3</a:t>
            </a:r>
          </a:p>
        </p:txBody>
      </p:sp>
      <p:cxnSp>
        <p:nvCxnSpPr>
          <p:cNvPr id="9" name="Straight Connector 8"/>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85994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mp; Top Ru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0" y="624054"/>
            <a:ext cx="10457689"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dirty="0">
              <a:solidFill>
                <a:schemeClr val="accent3">
                  <a:lumMod val="75000"/>
                </a:schemeClr>
              </a:solidFill>
              <a:latin typeface="Gotham Bold" charset="0"/>
              <a:ea typeface="Gotham Bold" charset="0"/>
              <a:cs typeface="Gotham Bold" charset="0"/>
            </a:endParaRPr>
          </a:p>
        </p:txBody>
      </p:sp>
      <p:cxnSp>
        <p:nvCxnSpPr>
          <p:cNvPr id="4" name="Straight Connector 3"/>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46876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Col-Chart/Table">
    <p:spTree>
      <p:nvGrpSpPr>
        <p:cNvPr id="1" name=""/>
        <p:cNvGrpSpPr/>
        <p:nvPr/>
      </p:nvGrpSpPr>
      <p:grpSpPr>
        <a:xfrm>
          <a:off x="0" y="0"/>
          <a:ext cx="0" cy="0"/>
          <a:chOff x="0" y="0"/>
          <a:chExt cx="0" cy="0"/>
        </a:xfrm>
      </p:grpSpPr>
      <p:cxnSp>
        <p:nvCxnSpPr>
          <p:cNvPr id="2" name="Straight Connector 1"/>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29367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Cover Slide - Lighthouse, Mountains, Full Logo, Title and Subtitle">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5634455" y="3235766"/>
            <a:ext cx="5865181" cy="713497"/>
          </a:xfrm>
        </p:spPr>
        <p:txBody>
          <a:bodyPr anchor="ctr">
            <a:normAutofit/>
          </a:bodyPr>
          <a:lstStyle>
            <a:lvl1pPr algn="r">
              <a:defRPr sz="195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7010494" y="2928378"/>
            <a:ext cx="4489143" cy="614779"/>
          </a:xfrm>
        </p:spPr>
        <p:txBody>
          <a:bodyPr anchor="ctr">
            <a:normAutofit/>
          </a:bodyPr>
          <a:lstStyle>
            <a:lvl1pPr marL="0" indent="0" algn="r">
              <a:buNone/>
              <a:defRPr sz="1350">
                <a:solidFill>
                  <a:schemeClr val="tx2"/>
                </a:solidFill>
                <a:latin typeface="Arial" panose="020B0604020202020204" pitchFamily="34" charset="0"/>
                <a:cs typeface="Arial" panose="020B0604020202020204" pitchFamily="34" charset="0"/>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dirty="0"/>
              <a:t>Master subtitle style (date)</a:t>
            </a:r>
          </a:p>
        </p:txBody>
      </p:sp>
    </p:spTree>
    <p:extLst>
      <p:ext uri="{BB962C8B-B14F-4D97-AF65-F5344CB8AC3E}">
        <p14:creationId xmlns:p14="http://schemas.microsoft.com/office/powerpoint/2010/main" val="1676685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Content Slide - Title, Long Text, Bar">
    <p:spTree>
      <p:nvGrpSpPr>
        <p:cNvPr id="1" name=""/>
        <p:cNvGrpSpPr/>
        <p:nvPr/>
      </p:nvGrpSpPr>
      <p:grpSpPr>
        <a:xfrm>
          <a:off x="0" y="0"/>
          <a:ext cx="0" cy="0"/>
          <a:chOff x="0" y="0"/>
          <a:chExt cx="0" cy="0"/>
        </a:xfrm>
      </p:grpSpPr>
      <p:sp>
        <p:nvSpPr>
          <p:cNvPr id="12" name="Rectangle 11"/>
          <p:cNvSpPr/>
          <p:nvPr/>
        </p:nvSpPr>
        <p:spPr>
          <a:xfrm>
            <a:off x="0" y="6590656"/>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dirty="0"/>
          </a:p>
        </p:txBody>
      </p:sp>
      <p:sp>
        <p:nvSpPr>
          <p:cNvPr id="2" name="Title 1"/>
          <p:cNvSpPr>
            <a:spLocks noGrp="1"/>
          </p:cNvSpPr>
          <p:nvPr>
            <p:ph type="title"/>
          </p:nvPr>
        </p:nvSpPr>
        <p:spPr>
          <a:xfrm>
            <a:off x="838200" y="98430"/>
            <a:ext cx="10515600" cy="1061245"/>
          </a:xfrm>
        </p:spPr>
        <p:txBody>
          <a:bodyPr>
            <a:normAutofit/>
          </a:bodyPr>
          <a:lstStyle>
            <a:lvl1pPr algn="ctr">
              <a:defRPr sz="21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3" name="Content Placeholder 2"/>
          <p:cNvSpPr>
            <a:spLocks noGrp="1"/>
          </p:cNvSpPr>
          <p:nvPr>
            <p:ph idx="1" hasCustomPrompt="1"/>
          </p:nvPr>
        </p:nvSpPr>
        <p:spPr>
          <a:xfrm>
            <a:off x="838200" y="1228731"/>
            <a:ext cx="10515600" cy="5019673"/>
          </a:xfrm>
        </p:spPr>
        <p:txBody>
          <a:bodyPr>
            <a:normAutofit/>
          </a:bodyPr>
          <a:lstStyle>
            <a:lvl1pPr>
              <a:defRPr sz="1350">
                <a:solidFill>
                  <a:srgbClr val="778591"/>
                </a:solidFill>
                <a:latin typeface="Arial" panose="020B0604020202020204" pitchFamily="34" charset="0"/>
                <a:cs typeface="Arial" panose="020B0604020202020204" pitchFamily="34" charset="0"/>
              </a:defRPr>
            </a:lvl1pPr>
            <a:lvl2pPr>
              <a:defRPr sz="1200">
                <a:solidFill>
                  <a:srgbClr val="778591"/>
                </a:solidFill>
                <a:latin typeface="Arial" panose="020B0604020202020204" pitchFamily="34" charset="0"/>
                <a:cs typeface="Arial" panose="020B0604020202020204" pitchFamily="34" charset="0"/>
              </a:defRPr>
            </a:lvl2pPr>
            <a:lvl3pPr>
              <a:defRPr sz="1200">
                <a:solidFill>
                  <a:srgbClr val="778591"/>
                </a:solidFill>
                <a:latin typeface="Arial" panose="020B0604020202020204" pitchFamily="34" charset="0"/>
                <a:cs typeface="Arial" panose="020B0604020202020204" pitchFamily="34" charset="0"/>
              </a:defRPr>
            </a:lvl3pPr>
            <a:lvl4pPr>
              <a:defRPr sz="900">
                <a:solidFill>
                  <a:srgbClr val="778591"/>
                </a:solidFill>
                <a:latin typeface="Arial" panose="020B0604020202020204" pitchFamily="34" charset="0"/>
                <a:cs typeface="Arial" panose="020B0604020202020204" pitchFamily="34" charset="0"/>
              </a:defRPr>
            </a:lvl4pPr>
            <a:lvl5pPr>
              <a:defRPr sz="900">
                <a:solidFill>
                  <a:srgbClr val="778591"/>
                </a:solidFill>
                <a:latin typeface="Arial" panose="020B0604020202020204" pitchFamily="34" charset="0"/>
                <a:cs typeface="Arial" panose="020B0604020202020204" pitchFamily="34" charset="0"/>
              </a:defRPr>
            </a:lvl5pPr>
          </a:lstStyle>
          <a:p>
            <a:pPr lvl="0"/>
            <a:r>
              <a:rPr lang="en-US" dirty="0"/>
              <a:t>Text slide – long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DEB7B96C-DE62-40B4-A349-88F45C736EF0}" type="slidenum">
              <a:rPr lang="en-US" smtClean="0"/>
              <a:t>‹#›</a:t>
            </a:fld>
            <a:endParaRPr lang="en-US" dirty="0"/>
          </a:p>
        </p:txBody>
      </p:sp>
    </p:spTree>
    <p:extLst>
      <p:ext uri="{BB962C8B-B14F-4D97-AF65-F5344CB8AC3E}">
        <p14:creationId xmlns:p14="http://schemas.microsoft.com/office/powerpoint/2010/main" val="15052022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Slide - Title, Short Text, Logo, Bar">
    <p:spTree>
      <p:nvGrpSpPr>
        <p:cNvPr id="1" name=""/>
        <p:cNvGrpSpPr/>
        <p:nvPr/>
      </p:nvGrpSpPr>
      <p:grpSpPr>
        <a:xfrm>
          <a:off x="0" y="0"/>
          <a:ext cx="0" cy="0"/>
          <a:chOff x="0" y="0"/>
          <a:chExt cx="0" cy="0"/>
        </a:xfrm>
      </p:grpSpPr>
      <p:sp>
        <p:nvSpPr>
          <p:cNvPr id="2" name="Title 1"/>
          <p:cNvSpPr>
            <a:spLocks noGrp="1"/>
          </p:cNvSpPr>
          <p:nvPr>
            <p:ph type="title"/>
          </p:nvPr>
        </p:nvSpPr>
        <p:spPr>
          <a:xfrm>
            <a:off x="838200" y="98428"/>
            <a:ext cx="105156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3" name="Content Placeholder 2"/>
          <p:cNvSpPr>
            <a:spLocks noGrp="1"/>
          </p:cNvSpPr>
          <p:nvPr>
            <p:ph idx="1" hasCustomPrompt="1"/>
          </p:nvPr>
        </p:nvSpPr>
        <p:spPr>
          <a:xfrm>
            <a:off x="838200" y="1228729"/>
            <a:ext cx="10515600" cy="5019673"/>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r>
              <a:rPr lang="en-US" dirty="0"/>
              <a:t>Text slide – small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DEB7B96C-DE62-40B4-A349-88F45C736EF0}" type="slidenum">
              <a:rPr lang="en-US" smtClean="0"/>
              <a:t>‹#›</a:t>
            </a:fld>
            <a:endParaRPr lang="en-US" dirty="0"/>
          </a:p>
        </p:txBody>
      </p:sp>
    </p:spTree>
    <p:extLst>
      <p:ext uri="{BB962C8B-B14F-4D97-AF65-F5344CB8AC3E}">
        <p14:creationId xmlns:p14="http://schemas.microsoft.com/office/powerpoint/2010/main" val="3269058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ntent Slide - Title, Long Text, Bar">
    <p:spTree>
      <p:nvGrpSpPr>
        <p:cNvPr id="1" name=""/>
        <p:cNvGrpSpPr/>
        <p:nvPr/>
      </p:nvGrpSpPr>
      <p:grpSpPr>
        <a:xfrm>
          <a:off x="0" y="0"/>
          <a:ext cx="0" cy="0"/>
          <a:chOff x="0" y="0"/>
          <a:chExt cx="0" cy="0"/>
        </a:xfrm>
      </p:grpSpPr>
      <p:sp>
        <p:nvSpPr>
          <p:cNvPr id="12" name="Rectangle 11"/>
          <p:cNvSpPr/>
          <p:nvPr/>
        </p:nvSpPr>
        <p:spPr>
          <a:xfrm>
            <a:off x="0" y="6590654"/>
            <a:ext cx="12192000" cy="276225"/>
          </a:xfrm>
          <a:prstGeom prst="rect">
            <a:avLst/>
          </a:prstGeom>
          <a:gradFill flip="none" rotWithShape="1">
            <a:gsLst>
              <a:gs pos="35000">
                <a:srgbClr val="4F745E"/>
              </a:gs>
              <a:gs pos="0">
                <a:schemeClr val="accent1"/>
              </a:gs>
              <a:gs pos="100000">
                <a:schemeClr val="tx2">
                  <a:lumMod val="77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838200" y="98428"/>
            <a:ext cx="105156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3" name="Content Placeholder 2"/>
          <p:cNvSpPr>
            <a:spLocks noGrp="1"/>
          </p:cNvSpPr>
          <p:nvPr>
            <p:ph idx="1" hasCustomPrompt="1"/>
          </p:nvPr>
        </p:nvSpPr>
        <p:spPr>
          <a:xfrm>
            <a:off x="838200" y="1228729"/>
            <a:ext cx="10515600" cy="5019673"/>
          </a:xfrm>
        </p:spPr>
        <p:txBody>
          <a:bodyPr>
            <a:normAutofit/>
          </a:bodyPr>
          <a:lstStyle>
            <a:lvl1pPr>
              <a:defRPr sz="1800">
                <a:solidFill>
                  <a:srgbClr val="778591"/>
                </a:solidFill>
                <a:latin typeface="Arial" panose="020B0604020202020204" pitchFamily="34" charset="0"/>
                <a:cs typeface="Arial" panose="020B0604020202020204" pitchFamily="34" charset="0"/>
              </a:defRPr>
            </a:lvl1pPr>
            <a:lvl2pPr>
              <a:defRPr sz="1600">
                <a:solidFill>
                  <a:srgbClr val="778591"/>
                </a:solidFill>
                <a:latin typeface="Arial" panose="020B0604020202020204" pitchFamily="34" charset="0"/>
                <a:cs typeface="Arial" panose="020B0604020202020204" pitchFamily="34" charset="0"/>
              </a:defRPr>
            </a:lvl2pPr>
            <a:lvl3pPr>
              <a:defRPr sz="1600">
                <a:solidFill>
                  <a:srgbClr val="778591"/>
                </a:solidFill>
                <a:latin typeface="Arial" panose="020B0604020202020204" pitchFamily="34" charset="0"/>
                <a:cs typeface="Arial" panose="020B0604020202020204" pitchFamily="34" charset="0"/>
              </a:defRPr>
            </a:lvl3pPr>
            <a:lvl4pPr>
              <a:defRPr sz="1200">
                <a:solidFill>
                  <a:srgbClr val="778591"/>
                </a:solidFill>
                <a:latin typeface="Arial" panose="020B0604020202020204" pitchFamily="34" charset="0"/>
                <a:cs typeface="Arial" panose="020B0604020202020204" pitchFamily="34" charset="0"/>
              </a:defRPr>
            </a:lvl4pPr>
            <a:lvl5pPr>
              <a:defRPr sz="1200">
                <a:solidFill>
                  <a:srgbClr val="778591"/>
                </a:solidFill>
                <a:latin typeface="Arial" panose="020B0604020202020204" pitchFamily="34" charset="0"/>
                <a:cs typeface="Arial" panose="020B0604020202020204" pitchFamily="34" charset="0"/>
              </a:defRPr>
            </a:lvl5pPr>
          </a:lstStyle>
          <a:p>
            <a:pPr lvl="0"/>
            <a:r>
              <a:rPr lang="en-US" dirty="0"/>
              <a:t>Text slide – long amount of copy</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DEB7B96C-DE62-40B4-A349-88F45C736EF0}" type="slidenum">
              <a:rPr lang="en-US" smtClean="0"/>
              <a:t>‹#›</a:t>
            </a:fld>
            <a:endParaRPr lang="en-US" dirty="0"/>
          </a:p>
        </p:txBody>
      </p:sp>
    </p:spTree>
    <p:extLst>
      <p:ext uri="{BB962C8B-B14F-4D97-AF65-F5344CB8AC3E}">
        <p14:creationId xmlns:p14="http://schemas.microsoft.com/office/powerpoint/2010/main" val="6963594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Slide - Title, Small Chart, Logo, Bar">
    <p:spTree>
      <p:nvGrpSpPr>
        <p:cNvPr id="1" name=""/>
        <p:cNvGrpSpPr/>
        <p:nvPr/>
      </p:nvGrpSpPr>
      <p:grpSpPr>
        <a:xfrm>
          <a:off x="0" y="0"/>
          <a:ext cx="0" cy="0"/>
          <a:chOff x="0" y="0"/>
          <a:chExt cx="0" cy="0"/>
        </a:xfrm>
      </p:grpSpPr>
      <p:sp>
        <p:nvSpPr>
          <p:cNvPr id="2" name="Title 1"/>
          <p:cNvSpPr>
            <a:spLocks noGrp="1"/>
          </p:cNvSpPr>
          <p:nvPr>
            <p:ph type="title"/>
          </p:nvPr>
        </p:nvSpPr>
        <p:spPr>
          <a:xfrm>
            <a:off x="838200" y="98428"/>
            <a:ext cx="10515600" cy="1061245"/>
          </a:xfrm>
        </p:spPr>
        <p:txBody>
          <a:bodyPr>
            <a:normAutofit/>
          </a:bodyPr>
          <a:lstStyle>
            <a:lvl1pPr algn="ctr">
              <a:defRPr sz="2800" i="1">
                <a:solidFill>
                  <a:srgbClr val="288DC2"/>
                </a:solidFill>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DEB7B96C-DE62-40B4-A349-88F45C736EF0}" type="slidenum">
              <a:rPr lang="en-US" smtClean="0"/>
              <a:t>‹#›</a:t>
            </a:fld>
            <a:endParaRPr lang="en-US" dirty="0"/>
          </a:p>
        </p:txBody>
      </p:sp>
      <p:sp>
        <p:nvSpPr>
          <p:cNvPr id="5" name="Chart Placeholder 4"/>
          <p:cNvSpPr>
            <a:spLocks noGrp="1"/>
          </p:cNvSpPr>
          <p:nvPr>
            <p:ph type="chart" sz="quarter" idx="13" hasCustomPrompt="1"/>
          </p:nvPr>
        </p:nvSpPr>
        <p:spPr>
          <a:xfrm>
            <a:off x="838200" y="1228727"/>
            <a:ext cx="10515600" cy="4174280"/>
          </a:xfrm>
        </p:spPr>
        <p:txBody>
          <a:bodyPr/>
          <a:lstStyle>
            <a:lvl1pPr>
              <a:defRPr>
                <a:solidFill>
                  <a:srgbClr val="778591"/>
                </a:solidFill>
              </a:defRPr>
            </a:lvl1pPr>
          </a:lstStyle>
          <a:p>
            <a:r>
              <a:rPr lang="en-US" dirty="0"/>
              <a:t>Small Chart</a:t>
            </a:r>
          </a:p>
        </p:txBody>
      </p:sp>
    </p:spTree>
    <p:extLst>
      <p:ext uri="{BB962C8B-B14F-4D97-AF65-F5344CB8AC3E}">
        <p14:creationId xmlns:p14="http://schemas.microsoft.com/office/powerpoint/2010/main" val="3023803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Divider Slide - Logo, Bar, Imag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04775" y="6650830"/>
            <a:ext cx="2743200" cy="138112"/>
          </a:xfrm>
        </p:spPr>
        <p:txBody>
          <a:bodyPr/>
          <a:lstStyle>
            <a:lvl1pPr algn="l">
              <a:defRPr>
                <a:solidFill>
                  <a:schemeClr val="tx2"/>
                </a:solidFill>
              </a:defRPr>
            </a:lvl1pPr>
          </a:lstStyle>
          <a:p>
            <a:fld id="{DEB7B96C-DE62-40B4-A349-88F45C736EF0}" type="slidenum">
              <a:rPr lang="en-US" smtClean="0"/>
              <a:t>‹#›</a:t>
            </a:fld>
            <a:endParaRPr lang="en-US" dirty="0"/>
          </a:p>
        </p:txBody>
      </p:sp>
      <p:sp>
        <p:nvSpPr>
          <p:cNvPr id="10" name="Title 1"/>
          <p:cNvSpPr>
            <a:spLocks noGrp="1"/>
          </p:cNvSpPr>
          <p:nvPr>
            <p:ph type="ctrTitle" hasCustomPrompt="1"/>
          </p:nvPr>
        </p:nvSpPr>
        <p:spPr>
          <a:xfrm>
            <a:off x="190500" y="609998"/>
            <a:ext cx="11811000" cy="894952"/>
          </a:xfrm>
        </p:spPr>
        <p:txBody>
          <a:bodyPr anchor="ctr">
            <a:normAutofit/>
          </a:bodyPr>
          <a:lstStyle>
            <a:lvl1pPr algn="l">
              <a:defRPr sz="2400" i="1">
                <a:solidFill>
                  <a:schemeClr val="bg1"/>
                </a:solidFill>
                <a:latin typeface="Times New Roman" panose="02020603050405020304" pitchFamily="18" charset="0"/>
                <a:cs typeface="Times New Roman" panose="02020603050405020304" pitchFamily="18" charset="0"/>
              </a:defRPr>
            </a:lvl1pPr>
          </a:lstStyle>
          <a:p>
            <a:r>
              <a:rPr lang="en-US" dirty="0"/>
              <a:t>Section Divider Image</a:t>
            </a:r>
          </a:p>
        </p:txBody>
      </p:sp>
      <p:sp>
        <p:nvSpPr>
          <p:cNvPr id="11" name="Picture Placeholder 3"/>
          <p:cNvSpPr>
            <a:spLocks noGrp="1"/>
          </p:cNvSpPr>
          <p:nvPr>
            <p:ph type="pic" sz="quarter" idx="13"/>
          </p:nvPr>
        </p:nvSpPr>
        <p:spPr>
          <a:xfrm>
            <a:off x="0" y="1574008"/>
            <a:ext cx="12192000" cy="3829001"/>
          </a:xfrm>
          <a:effectLst>
            <a:outerShdw blurRad="50800" dist="38100" dir="2700000" algn="tl" rotWithShape="0">
              <a:prstClr val="black">
                <a:alpha val="40000"/>
              </a:prstClr>
            </a:outerShdw>
          </a:effectLst>
        </p:spPr>
        <p:txBody>
          <a:bodyPr/>
          <a:lstStyle>
            <a:lvl1pPr>
              <a:defRPr>
                <a:solidFill>
                  <a:srgbClr val="778591"/>
                </a:solidFill>
              </a:defRPr>
            </a:lvl1pPr>
          </a:lstStyle>
          <a:p>
            <a:r>
              <a:rPr lang="en-US" dirty="0"/>
              <a:t>Click icon to add picture</a:t>
            </a:r>
          </a:p>
        </p:txBody>
      </p:sp>
    </p:spTree>
    <p:extLst>
      <p:ext uri="{BB962C8B-B14F-4D97-AF65-F5344CB8AC3E}">
        <p14:creationId xmlns:p14="http://schemas.microsoft.com/office/powerpoint/2010/main" val="22406872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Slide -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8867" y="2067905"/>
            <a:ext cx="2689348" cy="1990847"/>
          </a:xfrm>
          <a:prstGeom prst="rect">
            <a:avLst/>
          </a:prstGeom>
        </p:spPr>
      </p:pic>
      <p:sp>
        <p:nvSpPr>
          <p:cNvPr id="11" name="Rectangle 10"/>
          <p:cNvSpPr/>
          <p:nvPr userDrawn="1"/>
        </p:nvSpPr>
        <p:spPr>
          <a:xfrm>
            <a:off x="0" y="6607418"/>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3691462" y="2051009"/>
            <a:ext cx="7699023" cy="2020824"/>
          </a:xfrm>
          <a:prstGeom prst="rect">
            <a:avLst/>
          </a:prstGeom>
        </p:spPr>
        <p:txBody>
          <a:bodyPr anchor="ctr">
            <a:noAutofit/>
          </a:bodyPr>
          <a:lstStyle>
            <a:lvl1pPr marL="0" indent="0">
              <a:buNone/>
              <a:defRPr sz="3200" b="1" i="0" baseline="0">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3691462" y="4071833"/>
            <a:ext cx="7699023" cy="948752"/>
          </a:xfrm>
          <a:prstGeom prst="rect">
            <a:avLst/>
          </a:prstGeom>
        </p:spPr>
        <p:txBody>
          <a:bodyPr anchor="b">
            <a:noAutofit/>
          </a:bodyPr>
          <a:lstStyle>
            <a:lvl1pPr marL="0" indent="0">
              <a:lnSpc>
                <a:spcPct val="100000"/>
              </a:lnSpc>
              <a:spcBef>
                <a:spcPts val="0"/>
              </a:spcBef>
              <a:buNone/>
              <a:defRPr sz="2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3691462" y="5020585"/>
            <a:ext cx="7699023" cy="488226"/>
          </a:xfrm>
          <a:prstGeom prst="rect">
            <a:avLst/>
          </a:prstGeom>
        </p:spPr>
        <p:txBody>
          <a:bodyPr anchor="b">
            <a:norm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Date</a:t>
            </a:r>
          </a:p>
        </p:txBody>
      </p:sp>
      <p:sp>
        <p:nvSpPr>
          <p:cNvPr id="14" name="Rectangle 13"/>
          <p:cNvSpPr/>
          <p:nvPr userDrawn="1"/>
        </p:nvSpPr>
        <p:spPr>
          <a:xfrm>
            <a:off x="0" y="3860"/>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Tree>
    <p:extLst>
      <p:ext uri="{BB962C8B-B14F-4D97-AF65-F5344CB8AC3E}">
        <p14:creationId xmlns:p14="http://schemas.microsoft.com/office/powerpoint/2010/main" val="20591910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amp; Top Ru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0" y="624054"/>
            <a:ext cx="10457689"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dirty="0"/>
              <a:t>Click to add title, 1 line max</a:t>
            </a:r>
          </a:p>
        </p:txBody>
      </p:sp>
      <p:sp>
        <p:nvSpPr>
          <p:cNvPr id="8" name="Rectangle 7"/>
          <p:cNvSpPr/>
          <p:nvPr userDrawn="1"/>
        </p:nvSpPr>
        <p:spPr>
          <a:xfrm>
            <a:off x="0" y="3860"/>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dirty="0">
              <a:solidFill>
                <a:schemeClr val="accent3">
                  <a:lumMod val="75000"/>
                </a:schemeClr>
              </a:solidFill>
              <a:latin typeface="Gotham Bold" charset="0"/>
              <a:ea typeface="Gotham Bold" charset="0"/>
              <a:cs typeface="Gotham Bold" charset="0"/>
            </a:endParaRPr>
          </a:p>
        </p:txBody>
      </p:sp>
      <p:cxnSp>
        <p:nvCxnSpPr>
          <p:cNvPr id="4" name="Straight Connector 3"/>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6777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 Photo header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8867" y="2067905"/>
            <a:ext cx="2689348" cy="1990847"/>
          </a:xfrm>
          <a:prstGeom prst="rect">
            <a:avLst/>
          </a:prstGeom>
        </p:spPr>
      </p:pic>
      <p:sp>
        <p:nvSpPr>
          <p:cNvPr id="11" name="Rectangle 10"/>
          <p:cNvSpPr/>
          <p:nvPr userDrawn="1"/>
        </p:nvSpPr>
        <p:spPr>
          <a:xfrm>
            <a:off x="0" y="6607418"/>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3691462" y="2051009"/>
            <a:ext cx="7699023" cy="2020824"/>
          </a:xfrm>
          <a:prstGeom prst="rect">
            <a:avLst/>
          </a:prstGeom>
        </p:spPr>
        <p:txBody>
          <a:bodyPr anchor="ctr">
            <a:noAutofit/>
          </a:bodyPr>
          <a:lstStyle>
            <a:lvl1pPr marL="0" indent="0">
              <a:buNone/>
              <a:defRPr sz="3200" b="1" i="0" baseline="0">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3691462" y="4071833"/>
            <a:ext cx="7699023" cy="948752"/>
          </a:xfrm>
          <a:prstGeom prst="rect">
            <a:avLst/>
          </a:prstGeom>
        </p:spPr>
        <p:txBody>
          <a:bodyPr anchor="b">
            <a:noAutofit/>
          </a:bodyPr>
          <a:lstStyle>
            <a:lvl1pPr marL="0" indent="0">
              <a:lnSpc>
                <a:spcPct val="100000"/>
              </a:lnSpc>
              <a:spcBef>
                <a:spcPts val="0"/>
              </a:spcBef>
              <a:buNone/>
              <a:defRPr sz="2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3691462" y="5020585"/>
            <a:ext cx="7699023" cy="488226"/>
          </a:xfrm>
          <a:prstGeom prst="rect">
            <a:avLst/>
          </a:prstGeom>
        </p:spPr>
        <p:txBody>
          <a:bodyPr anchor="b">
            <a:norm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Date</a:t>
            </a:r>
          </a:p>
        </p:txBody>
      </p:sp>
      <p:sp>
        <p:nvSpPr>
          <p:cNvPr id="27" name="Rectangle 26">
            <a:extLst>
              <a:ext uri="{FF2B5EF4-FFF2-40B4-BE49-F238E27FC236}">
                <a16:creationId xmlns:a16="http://schemas.microsoft.com/office/drawing/2014/main" id="{E0FD344B-6B01-554D-8ED2-3BB8677B5CA3}"/>
              </a:ext>
            </a:extLst>
          </p:cNvPr>
          <p:cNvSpPr/>
          <p:nvPr userDrawn="1"/>
        </p:nvSpPr>
        <p:spPr>
          <a:xfrm>
            <a:off x="0" y="-2388"/>
            <a:ext cx="12192000" cy="1667901"/>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pic>
        <p:nvPicPr>
          <p:cNvPr id="22" name="Picture 21">
            <a:extLst>
              <a:ext uri="{FF2B5EF4-FFF2-40B4-BE49-F238E27FC236}">
                <a16:creationId xmlns:a16="http://schemas.microsoft.com/office/drawing/2014/main" id="{E55F9543-F264-E749-BE41-F4DED20160B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45" y="230730"/>
            <a:ext cx="2433261" cy="1216631"/>
          </a:xfrm>
          <a:prstGeom prst="rect">
            <a:avLst/>
          </a:prstGeom>
        </p:spPr>
      </p:pic>
      <p:pic>
        <p:nvPicPr>
          <p:cNvPr id="23" name="Picture 22">
            <a:extLst>
              <a:ext uri="{FF2B5EF4-FFF2-40B4-BE49-F238E27FC236}">
                <a16:creationId xmlns:a16="http://schemas.microsoft.com/office/drawing/2014/main" id="{77FB28BE-95CF-A648-9958-233FA3E2FD4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502782" y="232219"/>
            <a:ext cx="2427068" cy="1213653"/>
          </a:xfrm>
          <a:prstGeom prst="rect">
            <a:avLst/>
          </a:prstGeom>
        </p:spPr>
      </p:pic>
      <p:pic>
        <p:nvPicPr>
          <p:cNvPr id="24" name="Picture 23">
            <a:extLst>
              <a:ext uri="{FF2B5EF4-FFF2-40B4-BE49-F238E27FC236}">
                <a16:creationId xmlns:a16="http://schemas.microsoft.com/office/drawing/2014/main" id="{E36632A4-6418-EB46-8B31-F39C39E1D0E9}"/>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014287" y="230097"/>
            <a:ext cx="2157071" cy="1217897"/>
          </a:xfrm>
          <a:prstGeom prst="rect">
            <a:avLst/>
          </a:prstGeom>
        </p:spPr>
      </p:pic>
      <p:pic>
        <p:nvPicPr>
          <p:cNvPr id="25" name="Picture 24">
            <a:extLst>
              <a:ext uri="{FF2B5EF4-FFF2-40B4-BE49-F238E27FC236}">
                <a16:creationId xmlns:a16="http://schemas.microsoft.com/office/drawing/2014/main" id="{92ACDB17-9B72-2747-AC8F-8FD41A14435B}"/>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259715" y="231327"/>
            <a:ext cx="2431536" cy="1215436"/>
          </a:xfrm>
          <a:prstGeom prst="rect">
            <a:avLst/>
          </a:prstGeom>
        </p:spPr>
      </p:pic>
      <p:pic>
        <p:nvPicPr>
          <p:cNvPr id="26" name="Picture 25">
            <a:extLst>
              <a:ext uri="{FF2B5EF4-FFF2-40B4-BE49-F238E27FC236}">
                <a16:creationId xmlns:a16="http://schemas.microsoft.com/office/drawing/2014/main" id="{F764052B-33F9-6041-8EFF-89AD41BE9853}"/>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760631" y="231327"/>
            <a:ext cx="2431500" cy="1215436"/>
          </a:xfrm>
          <a:prstGeom prst="rect">
            <a:avLst/>
          </a:prstGeom>
        </p:spPr>
      </p:pic>
    </p:spTree>
    <p:extLst>
      <p:ext uri="{BB962C8B-B14F-4D97-AF65-F5344CB8AC3E}">
        <p14:creationId xmlns:p14="http://schemas.microsoft.com/office/powerpoint/2010/main" val="3961222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 Color Se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8867" y="2067905"/>
            <a:ext cx="2689348" cy="1990847"/>
          </a:xfrm>
          <a:prstGeom prst="rect">
            <a:avLst/>
          </a:prstGeom>
        </p:spPr>
      </p:pic>
      <p:sp>
        <p:nvSpPr>
          <p:cNvPr id="11" name="Rectangle 10"/>
          <p:cNvSpPr/>
          <p:nvPr userDrawn="1"/>
        </p:nvSpPr>
        <p:spPr>
          <a:xfrm>
            <a:off x="0" y="6607418"/>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3691462" y="2051009"/>
            <a:ext cx="7699023" cy="2020824"/>
          </a:xfrm>
          <a:prstGeom prst="rect">
            <a:avLst/>
          </a:prstGeom>
        </p:spPr>
        <p:txBody>
          <a:bodyPr anchor="ctr">
            <a:noAutofit/>
          </a:bodyPr>
          <a:lstStyle>
            <a:lvl1pPr marL="0" indent="0">
              <a:buNone/>
              <a:defRPr sz="3200" b="1" i="0" baseline="0">
                <a:latin typeface="Arial" panose="020B0604020202020204" pitchFamily="34" charset="0"/>
                <a:ea typeface="Arial" panose="020B0604020202020204" pitchFamily="34" charset="0"/>
                <a:cs typeface="Arial" panose="020B0604020202020204" pitchFamily="34" charset="0"/>
              </a:defRPr>
            </a:lvl1pPr>
            <a:lvl2pPr marL="342900" indent="0">
              <a:buNone/>
              <a:defRPr sz="2800">
                <a:latin typeface="Franklin Gothic Demi Cond" panose="020B0706030402020204" pitchFamily="34" charset="0"/>
              </a:defRPr>
            </a:lvl2pPr>
            <a:lvl3pPr marL="685800" indent="0">
              <a:buNone/>
              <a:defRPr sz="2800">
                <a:latin typeface="Franklin Gothic Demi Cond" panose="020B0706030402020204" pitchFamily="34" charset="0"/>
              </a:defRPr>
            </a:lvl3pPr>
            <a:lvl4pPr marL="1028700" indent="0">
              <a:buNone/>
              <a:defRPr sz="2800">
                <a:latin typeface="Franklin Gothic Demi Cond" panose="020B0706030402020204" pitchFamily="34" charset="0"/>
              </a:defRPr>
            </a:lvl4pPr>
            <a:lvl5pPr marL="1371600" indent="0">
              <a:buNone/>
              <a:defRPr sz="2800">
                <a:latin typeface="Franklin Gothic Demi Cond" panose="020B0706030402020204" pitchFamily="34" charset="0"/>
              </a:defRPr>
            </a:lvl5pPr>
          </a:lstStyle>
          <a:p>
            <a:pPr lvl="0"/>
            <a:r>
              <a:rPr lang="en-US" dirty="0"/>
              <a:t>Click to Add Presentation Title</a:t>
            </a:r>
          </a:p>
        </p:txBody>
      </p:sp>
      <p:sp>
        <p:nvSpPr>
          <p:cNvPr id="16" name="Text Placeholder 15"/>
          <p:cNvSpPr>
            <a:spLocks noGrp="1"/>
          </p:cNvSpPr>
          <p:nvPr>
            <p:ph type="body" sz="quarter" idx="11" hasCustomPrompt="1"/>
          </p:nvPr>
        </p:nvSpPr>
        <p:spPr>
          <a:xfrm>
            <a:off x="3691462" y="4071833"/>
            <a:ext cx="7699023" cy="948752"/>
          </a:xfrm>
          <a:prstGeom prst="rect">
            <a:avLst/>
          </a:prstGeom>
        </p:spPr>
        <p:txBody>
          <a:bodyPr anchor="b">
            <a:noAutofit/>
          </a:bodyPr>
          <a:lstStyle>
            <a:lvl1pPr marL="0" indent="0">
              <a:lnSpc>
                <a:spcPct val="100000"/>
              </a:lnSpc>
              <a:spcBef>
                <a:spcPts val="0"/>
              </a:spcBef>
              <a:buNone/>
              <a:defRPr sz="2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Presenter Name and Title</a:t>
            </a:r>
          </a:p>
        </p:txBody>
      </p:sp>
      <p:sp>
        <p:nvSpPr>
          <p:cNvPr id="17" name="Text Placeholder 17"/>
          <p:cNvSpPr>
            <a:spLocks noGrp="1"/>
          </p:cNvSpPr>
          <p:nvPr>
            <p:ph type="body" sz="quarter" idx="12" hasCustomPrompt="1"/>
          </p:nvPr>
        </p:nvSpPr>
        <p:spPr>
          <a:xfrm>
            <a:off x="3691462" y="5020585"/>
            <a:ext cx="7699023" cy="488226"/>
          </a:xfrm>
          <a:prstGeom prst="rect">
            <a:avLst/>
          </a:prstGeom>
        </p:spPr>
        <p:txBody>
          <a:bodyPr anchor="b">
            <a:norm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dirty="0"/>
              <a:t>Click to Add Date</a:t>
            </a:r>
          </a:p>
        </p:txBody>
      </p:sp>
      <p:sp>
        <p:nvSpPr>
          <p:cNvPr id="14" name="Rectangle 13"/>
          <p:cNvSpPr/>
          <p:nvPr userDrawn="1"/>
        </p:nvSpPr>
        <p:spPr>
          <a:xfrm>
            <a:off x="0" y="3860"/>
            <a:ext cx="12192000" cy="250582"/>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dirty="0">
              <a:solidFill>
                <a:schemeClr val="accent3">
                  <a:lumMod val="75000"/>
                </a:schemeClr>
              </a:solidFill>
              <a:latin typeface="Franklin Gothic Demi Cond" panose="020B0706030402020204" pitchFamily="34" charset="0"/>
            </a:endParaRPr>
          </a:p>
        </p:txBody>
      </p:sp>
    </p:spTree>
    <p:extLst>
      <p:ext uri="{BB962C8B-B14F-4D97-AF65-F5344CB8AC3E}">
        <p14:creationId xmlns:p14="http://schemas.microsoft.com/office/powerpoint/2010/main" val="3810057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EB7B96C-DE62-40B4-A349-88F45C736EF0}" type="slidenum">
              <a:rPr lang="en-US" smtClean="0"/>
              <a:t>‹#›</a:t>
            </a:fld>
            <a:endParaRPr lang="en-US" dirty="0"/>
          </a:p>
        </p:txBody>
      </p:sp>
    </p:spTree>
    <p:extLst>
      <p:ext uri="{BB962C8B-B14F-4D97-AF65-F5344CB8AC3E}">
        <p14:creationId xmlns:p14="http://schemas.microsoft.com/office/powerpoint/2010/main" val="31969167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1" r:id="rId3"/>
    <p:sldLayoutId id="2147483672" r:id="rId4"/>
    <p:sldLayoutId id="2147483684" r:id="rId5"/>
    <p:sldLayoutId id="2147483687" r:id="rId6"/>
    <p:sldLayoutId id="2147483686" r:id="rId7"/>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 Placeholder 8"/>
          <p:cNvSpPr txBox="1">
            <a:spLocks/>
          </p:cNvSpPr>
          <p:nvPr userDrawn="1"/>
        </p:nvSpPr>
        <p:spPr>
          <a:xfrm>
            <a:off x="696383" y="6603332"/>
            <a:ext cx="10659535"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900" b="1" i="0" dirty="0">
                <a:latin typeface="Arial" panose="020B0604020202020204" pitchFamily="34" charset="0"/>
                <a:cs typeface="Arial" panose="020B0604020202020204" pitchFamily="34" charset="0"/>
              </a:rPr>
              <a:t>NCDHHS, Office of Rural Health</a:t>
            </a:r>
          </a:p>
        </p:txBody>
      </p:sp>
      <p:sp>
        <p:nvSpPr>
          <p:cNvPr id="5" name="Text Placeholder 13"/>
          <p:cNvSpPr txBox="1">
            <a:spLocks/>
          </p:cNvSpPr>
          <p:nvPr userDrawn="1"/>
        </p:nvSpPr>
        <p:spPr>
          <a:xfrm>
            <a:off x="11503025" y="6600158"/>
            <a:ext cx="541867" cy="269875"/>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a:solidFill>
                  <a:srgbClr val="15365E"/>
                </a:solidFill>
                <a:latin typeface="Gotham Bold" charset="0"/>
                <a:ea typeface="Gotham Bold" charset="0"/>
                <a:cs typeface="Gotham Bold"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fld id="{0ED8F5E8-15B1-AB47-A7E0-4212F4A2D8F9}" type="slidenum">
              <a:rPr lang="en-US" sz="900" b="1" i="0" smtClean="0">
                <a:latin typeface="Arial" panose="020B0604020202020204" pitchFamily="34" charset="0"/>
                <a:cs typeface="Arial" panose="020B0604020202020204" pitchFamily="34" charset="0"/>
              </a:rPr>
              <a:pPr/>
              <a:t>‹#›</a:t>
            </a:fld>
            <a:endParaRPr lang="en-US" sz="900" b="1" i="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07264358"/>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Lst>
  <p:hf hdr="0" dt="0"/>
  <p:txStyles>
    <p:titleStyle>
      <a:lvl1pPr algn="l" defTabSz="685800" rtl="0" eaLnBrk="1" latinLnBrk="0" hangingPunct="1">
        <a:lnSpc>
          <a:spcPct val="90000"/>
        </a:lnSpc>
        <a:spcBef>
          <a:spcPct val="0"/>
        </a:spcBef>
        <a:buNone/>
        <a:defRPr sz="3300" b="1" i="0" kern="1200">
          <a:solidFill>
            <a:schemeClr val="tx1"/>
          </a:solidFill>
          <a:latin typeface="Helvetica" charset="0"/>
          <a:ea typeface="Helvetica" charset="0"/>
          <a:cs typeface="Helvetica"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b="1" i="0" kern="1200">
          <a:solidFill>
            <a:schemeClr val="tx1"/>
          </a:solidFill>
          <a:latin typeface="Helvetica" charset="0"/>
          <a:ea typeface="Helvetica" charset="0"/>
          <a:cs typeface="Helvetica"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6.xml"/><Relationship Id="rId5" Type="http://schemas.openxmlformats.org/officeDocument/2006/relationships/image" Target="../media/image11.pn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mailto:Telepsych@ecu.edu"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hyperlink" Target="https://getreferralmd.com/solutions/e-consults-management/"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hyperlink" Target="https://www.ncdhhs.gov/medication-assistance-program" TargetMode="External"/><Relationship Id="rId18" Type="http://schemas.openxmlformats.org/officeDocument/2006/relationships/image" Target="../media/image21.png"/><Relationship Id="rId3" Type="http://schemas.openxmlformats.org/officeDocument/2006/relationships/image" Target="../media/image12.png"/><Relationship Id="rId7" Type="http://schemas.openxmlformats.org/officeDocument/2006/relationships/hyperlink" Target="https://www.ncdhhs.gov/community-health-program" TargetMode="External"/><Relationship Id="rId12" Type="http://schemas.openxmlformats.org/officeDocument/2006/relationships/image" Target="../media/image17.png"/><Relationship Id="rId17" Type="http://schemas.openxmlformats.org/officeDocument/2006/relationships/hyperlink" Target="https://www.ncdhhs.gov/north-carolina-farmworker-health-program" TargetMode="External"/><Relationship Id="rId2" Type="http://schemas.openxmlformats.org/officeDocument/2006/relationships/notesSlide" Target="../notesSlides/notesSlide3.xml"/><Relationship Id="rId16"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hyperlink" Target="https://www.ncdhhs.gov/rural-health-centers" TargetMode="External"/><Relationship Id="rId11" Type="http://schemas.openxmlformats.org/officeDocument/2006/relationships/hyperlink" Target="https://www.ncdhhs.gov/north-carolina-rural-hospital-program" TargetMode="External"/><Relationship Id="rId5" Type="http://schemas.openxmlformats.org/officeDocument/2006/relationships/image" Target="../media/image13.png"/><Relationship Id="rId15" Type="http://schemas.openxmlformats.org/officeDocument/2006/relationships/image" Target="../media/image19.png"/><Relationship Id="rId10" Type="http://schemas.openxmlformats.org/officeDocument/2006/relationships/image" Target="../media/image16.png"/><Relationship Id="rId19" Type="http://schemas.openxmlformats.org/officeDocument/2006/relationships/hyperlink" Target="https://www.ncdhhs.gov/divisions/office-rural-health/office-rural-health-programs/analytics-and-innovations-program" TargetMode="External"/><Relationship Id="rId4" Type="http://schemas.openxmlformats.org/officeDocument/2006/relationships/hyperlink" Target="https://www.ncdhhs.gov/provider-recruitment-and-placement" TargetMode="External"/><Relationship Id="rId9" Type="http://schemas.openxmlformats.org/officeDocument/2006/relationships/image" Target="../media/image15.png"/><Relationship Id="rId14" Type="http://schemas.openxmlformats.org/officeDocument/2006/relationships/image" Target="../media/image18.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1.xml"/><Relationship Id="rId1" Type="http://schemas.openxmlformats.org/officeDocument/2006/relationships/slideLayout" Target="../slideLayouts/slideLayout7.xml"/><Relationship Id="rId5" Type="http://schemas.openxmlformats.org/officeDocument/2006/relationships/hyperlink" Target="https://creativecommons.org/licenses/by-sa/3.0/" TargetMode="External"/><Relationship Id="rId4" Type="http://schemas.openxmlformats.org/officeDocument/2006/relationships/hyperlink" Target="https://geobrava.wordpress.com/2016/04/28/mobile-iot-technology-apps-are-expanding-in-healthcare-sector/"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customXml" Target="../ink/ink2.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customXml" Target="../ink/ink1.xml"/><Relationship Id="rId4" Type="http://schemas.openxmlformats.org/officeDocument/2006/relationships/image" Target="../media/image38.png"/></Relationships>
</file>

<file path=ppt/slides/_rels/slide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hyperlink" Target="tel:18008626264" TargetMode="External"/><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hyperlink" Target="https://www.vidantnow.com/vidanthealth/landing_home"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1.xml"/><Relationship Id="rId1" Type="http://schemas.openxmlformats.org/officeDocument/2006/relationships/slideLayout" Target="../slideLayouts/slideLayout17.xml"/></Relationships>
</file>

<file path=ppt/slides/_rels/slide5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8" Type="http://schemas.openxmlformats.org/officeDocument/2006/relationships/hyperlink" Target="https://www.ncdhhs.gov/rss.xml" TargetMode="External"/><Relationship Id="rId3" Type="http://schemas.openxmlformats.org/officeDocument/2006/relationships/image" Target="../media/image51.png"/><Relationship Id="rId7" Type="http://schemas.openxmlformats.org/officeDocument/2006/relationships/hyperlink" Target="https://www.facebook.com/ncorh" TargetMode="External"/><Relationship Id="rId2" Type="http://schemas.openxmlformats.org/officeDocument/2006/relationships/notesSlide" Target="../notesSlides/notesSlide56.xml"/><Relationship Id="rId1" Type="http://schemas.openxmlformats.org/officeDocument/2006/relationships/slideLayout" Target="../slideLayouts/slideLayout7.xml"/><Relationship Id="rId6" Type="http://schemas.openxmlformats.org/officeDocument/2006/relationships/hyperlink" Target="https://www.youtube.com/user/ncdhhs/featured" TargetMode="External"/><Relationship Id="rId11" Type="http://schemas.openxmlformats.org/officeDocument/2006/relationships/hyperlink" Target="https://www.ncdhhs.gov/divisions/orh" TargetMode="External"/><Relationship Id="rId5" Type="http://schemas.openxmlformats.org/officeDocument/2006/relationships/hyperlink" Target="https://twitter.com/ncdhhs" TargetMode="External"/><Relationship Id="rId10" Type="http://schemas.openxmlformats.org/officeDocument/2006/relationships/hyperlink" Target="https://www.ncdhhs.gov/" TargetMode="External"/><Relationship Id="rId4" Type="http://schemas.openxmlformats.org/officeDocument/2006/relationships/hyperlink" Target="https://www.ncdhhs.gov/divisions/office-rural-health/office-rural-health-programs/north-carolina-rural-hospital-program" TargetMode="External"/><Relationship Id="rId9" Type="http://schemas.openxmlformats.org/officeDocument/2006/relationships/hyperlink" Target="https://www.linkedin.com/company/nc-state-government/" TargetMode="External"/></Relationships>
</file>

<file path=ppt/slides/_rels/slide6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9.xml.rels><?xml version="1.0" encoding="UTF-8" standalone="yes"?>
<Relationships xmlns="http://schemas.openxmlformats.org/package/2006/relationships"><Relationship Id="rId3" Type="http://schemas.openxmlformats.org/officeDocument/2006/relationships/hyperlink" Target="https://data.hrsa.gov/tools/medicare/telehealth" TargetMode="External"/><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3691462" y="770467"/>
            <a:ext cx="7699023" cy="3301366"/>
          </a:xfrm>
        </p:spPr>
        <p:txBody>
          <a:bodyPr/>
          <a:lstStyle/>
          <a:p>
            <a:r>
              <a:rPr lang="en-US" sz="1800" dirty="0">
                <a:latin typeface="Gotham Light" pitchFamily="50" charset="0"/>
                <a:cs typeface="Arial"/>
              </a:rPr>
              <a:t>NC Department of Health and Human Services </a:t>
            </a:r>
          </a:p>
          <a:p>
            <a:r>
              <a:rPr lang="en-US" dirty="0">
                <a:latin typeface="Arial"/>
                <a:cs typeface="Arial"/>
              </a:rPr>
              <a:t>Telehealth: Improve Access to Care</a:t>
            </a:r>
            <a:endParaRPr lang="en-US" dirty="0"/>
          </a:p>
        </p:txBody>
      </p:sp>
      <p:sp>
        <p:nvSpPr>
          <p:cNvPr id="9" name="Text Placeholder 8"/>
          <p:cNvSpPr>
            <a:spLocks noGrp="1"/>
          </p:cNvSpPr>
          <p:nvPr>
            <p:ph type="body" sz="quarter" idx="11"/>
          </p:nvPr>
        </p:nvSpPr>
        <p:spPr>
          <a:xfrm>
            <a:off x="3691462" y="4071833"/>
            <a:ext cx="7699023" cy="618700"/>
          </a:xfrm>
        </p:spPr>
        <p:txBody>
          <a:bodyPr/>
          <a:lstStyle/>
          <a:p>
            <a:r>
              <a:rPr lang="en-US" dirty="0">
                <a:latin typeface="Arial"/>
                <a:cs typeface="Arial"/>
              </a:rPr>
              <a:t>Nick Galvez, Rural Hospital Manager</a:t>
            </a:r>
            <a:endParaRPr lang="en-US" dirty="0"/>
          </a:p>
        </p:txBody>
      </p:sp>
      <p:sp>
        <p:nvSpPr>
          <p:cNvPr id="10" name="Text Placeholder 9"/>
          <p:cNvSpPr>
            <a:spLocks noGrp="1"/>
          </p:cNvSpPr>
          <p:nvPr>
            <p:ph type="body" sz="quarter" idx="12"/>
          </p:nvPr>
        </p:nvSpPr>
        <p:spPr>
          <a:xfrm>
            <a:off x="3759200" y="4851400"/>
            <a:ext cx="6307664" cy="905933"/>
          </a:xfrm>
        </p:spPr>
        <p:txBody>
          <a:bodyPr>
            <a:normAutofit/>
          </a:bodyPr>
          <a:lstStyle/>
          <a:p>
            <a:endParaRPr lang="en-US" dirty="0"/>
          </a:p>
          <a:p>
            <a:r>
              <a:rPr lang="en-US" dirty="0"/>
              <a:t>June 2019</a:t>
            </a:r>
          </a:p>
          <a:p>
            <a:endParaRPr lang="en-US" sz="2000" dirty="0"/>
          </a:p>
        </p:txBody>
      </p:sp>
    </p:spTree>
    <p:extLst>
      <p:ext uri="{BB962C8B-B14F-4D97-AF65-F5344CB8AC3E}">
        <p14:creationId xmlns:p14="http://schemas.microsoft.com/office/powerpoint/2010/main" val="38579535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308DB-4D20-47C8-AD6D-2CDBE9E129B3}"/>
              </a:ext>
            </a:extLst>
          </p:cNvPr>
          <p:cNvSpPr>
            <a:spLocks noGrp="1"/>
          </p:cNvSpPr>
          <p:nvPr>
            <p:ph type="title"/>
          </p:nvPr>
        </p:nvSpPr>
        <p:spPr>
          <a:xfrm>
            <a:off x="729826" y="362154"/>
            <a:ext cx="10457689" cy="749361"/>
          </a:xfrm>
        </p:spPr>
        <p:txBody>
          <a:bodyPr>
            <a:normAutofit/>
          </a:bodyPr>
          <a:lstStyle/>
          <a:p>
            <a:r>
              <a:rPr lang="en-US" dirty="0"/>
              <a:t>Originating Sites (facilities)</a:t>
            </a:r>
          </a:p>
        </p:txBody>
      </p:sp>
      <p:sp>
        <p:nvSpPr>
          <p:cNvPr id="3" name="Content Placeholder 2">
            <a:extLst>
              <a:ext uri="{FF2B5EF4-FFF2-40B4-BE49-F238E27FC236}">
                <a16:creationId xmlns:a16="http://schemas.microsoft.com/office/drawing/2014/main" id="{3FDE6DEE-48AC-4C79-B344-468B028FCED2}"/>
              </a:ext>
            </a:extLst>
          </p:cNvPr>
          <p:cNvSpPr>
            <a:spLocks noGrp="1"/>
          </p:cNvSpPr>
          <p:nvPr>
            <p:ph idx="4294967295"/>
          </p:nvPr>
        </p:nvSpPr>
        <p:spPr>
          <a:xfrm>
            <a:off x="965200" y="1303867"/>
            <a:ext cx="9550400" cy="4944533"/>
          </a:xfrm>
          <a:prstGeom prst="rect">
            <a:avLst/>
          </a:prstGeom>
        </p:spPr>
        <p:txBody>
          <a:bodyPr>
            <a:normAutofit/>
          </a:bodyPr>
          <a:lstStyle/>
          <a:p>
            <a:r>
              <a:rPr lang="en-US" sz="2000" dirty="0"/>
              <a:t>Physician and practitioner offices </a:t>
            </a:r>
          </a:p>
          <a:p>
            <a:r>
              <a:rPr lang="en-US" sz="2000" dirty="0"/>
              <a:t>Hospitals </a:t>
            </a:r>
          </a:p>
          <a:p>
            <a:r>
              <a:rPr lang="en-US" sz="2000" dirty="0"/>
              <a:t>Critical Access Hospitals (CAHs) </a:t>
            </a:r>
          </a:p>
          <a:p>
            <a:r>
              <a:rPr lang="en-US" sz="2000" dirty="0">
                <a:highlight>
                  <a:srgbClr val="FFFF00"/>
                </a:highlight>
              </a:rPr>
              <a:t>Rural Health Clinics </a:t>
            </a:r>
          </a:p>
          <a:p>
            <a:r>
              <a:rPr lang="en-US" sz="2000" dirty="0"/>
              <a:t>Federally Qualified Health Centers </a:t>
            </a:r>
          </a:p>
          <a:p>
            <a:r>
              <a:rPr lang="en-US" sz="2000" dirty="0"/>
              <a:t>Hospital-based or CAH-based Renal Dialysis Centers (including satellites) </a:t>
            </a:r>
          </a:p>
          <a:p>
            <a:r>
              <a:rPr lang="en-US" sz="2000" dirty="0"/>
              <a:t>Skilled Nursing Facilities (SNFs) </a:t>
            </a:r>
          </a:p>
          <a:p>
            <a:r>
              <a:rPr lang="en-US" sz="2000" dirty="0"/>
              <a:t>Community Mental Health Centers (CMHCs) </a:t>
            </a:r>
          </a:p>
          <a:p>
            <a:endParaRPr lang="en-US" sz="2000" dirty="0"/>
          </a:p>
          <a:p>
            <a:endParaRPr lang="en-US" sz="2000" dirty="0"/>
          </a:p>
          <a:p>
            <a:endParaRPr lang="en-US" sz="2000" dirty="0"/>
          </a:p>
          <a:p>
            <a:pPr marL="0" indent="0" algn="ctr">
              <a:buNone/>
            </a:pPr>
            <a:r>
              <a:rPr lang="en-US" sz="2000" dirty="0"/>
              <a:t>NEW 2019 Sites location exceptions</a:t>
            </a:r>
          </a:p>
          <a:p>
            <a:endParaRPr lang="en-US" sz="1600" dirty="0"/>
          </a:p>
        </p:txBody>
      </p:sp>
      <p:sp>
        <p:nvSpPr>
          <p:cNvPr id="4" name="Slide Number Placeholder 3">
            <a:extLst>
              <a:ext uri="{FF2B5EF4-FFF2-40B4-BE49-F238E27FC236}">
                <a16:creationId xmlns:a16="http://schemas.microsoft.com/office/drawing/2014/main" id="{59F58D67-E5C6-4828-A521-DD6F9088682C}"/>
              </a:ext>
            </a:extLst>
          </p:cNvPr>
          <p:cNvSpPr>
            <a:spLocks noGrp="1"/>
          </p:cNvSpPr>
          <p:nvPr>
            <p:ph type="sldNum" sz="quarter" idx="4294967295"/>
          </p:nvPr>
        </p:nvSpPr>
        <p:spPr>
          <a:xfrm>
            <a:off x="0" y="6650038"/>
            <a:ext cx="2743200" cy="138112"/>
          </a:xfrm>
          <a:prstGeom prst="rect">
            <a:avLst/>
          </a:prstGeom>
        </p:spPr>
        <p:txBody>
          <a:bodyPr/>
          <a:lstStyle/>
          <a:p>
            <a:fld id="{DEB7B96C-DE62-40B4-A349-88F45C736EF0}" type="slidenum">
              <a:rPr lang="en-US" smtClean="0"/>
              <a:t>10</a:t>
            </a:fld>
            <a:endParaRPr lang="en-US" dirty="0"/>
          </a:p>
        </p:txBody>
      </p:sp>
    </p:spTree>
    <p:extLst>
      <p:ext uri="{BB962C8B-B14F-4D97-AF65-F5344CB8AC3E}">
        <p14:creationId xmlns:p14="http://schemas.microsoft.com/office/powerpoint/2010/main" val="21744354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19303-EF52-4D3A-B322-0F7ECA8B6300}"/>
              </a:ext>
            </a:extLst>
          </p:cNvPr>
          <p:cNvSpPr>
            <a:spLocks noGrp="1"/>
          </p:cNvSpPr>
          <p:nvPr>
            <p:ph type="title"/>
          </p:nvPr>
        </p:nvSpPr>
        <p:spPr>
          <a:xfrm>
            <a:off x="719667" y="448733"/>
            <a:ext cx="10752668" cy="975315"/>
          </a:xfrm>
        </p:spPr>
        <p:txBody>
          <a:bodyPr/>
          <a:lstStyle/>
          <a:p>
            <a:r>
              <a:rPr lang="en-US" dirty="0"/>
              <a:t>Site Exceptions (2019 additions)</a:t>
            </a:r>
          </a:p>
        </p:txBody>
      </p:sp>
      <p:sp>
        <p:nvSpPr>
          <p:cNvPr id="3" name="Content Placeholder 2">
            <a:extLst>
              <a:ext uri="{FF2B5EF4-FFF2-40B4-BE49-F238E27FC236}">
                <a16:creationId xmlns:a16="http://schemas.microsoft.com/office/drawing/2014/main" id="{789D2B2F-74F4-4EA1-94DE-13F3007D1903}"/>
              </a:ext>
            </a:extLst>
          </p:cNvPr>
          <p:cNvSpPr>
            <a:spLocks noGrp="1"/>
          </p:cNvSpPr>
          <p:nvPr>
            <p:ph idx="4294967295"/>
          </p:nvPr>
        </p:nvSpPr>
        <p:spPr>
          <a:xfrm>
            <a:off x="719666" y="1642533"/>
            <a:ext cx="9795933" cy="4605867"/>
          </a:xfrm>
          <a:prstGeom prst="rect">
            <a:avLst/>
          </a:prstGeom>
        </p:spPr>
        <p:txBody>
          <a:bodyPr/>
          <a:lstStyle/>
          <a:p>
            <a:r>
              <a:rPr lang="en-US" dirty="0">
                <a:solidFill>
                  <a:schemeClr val="tx1"/>
                </a:solidFill>
              </a:rPr>
              <a:t>Beginning January 1, 2019, the originating site </a:t>
            </a:r>
            <a:r>
              <a:rPr lang="en-US" dirty="0">
                <a:solidFill>
                  <a:schemeClr val="tx1"/>
                </a:solidFill>
                <a:highlight>
                  <a:srgbClr val="FFFF00"/>
                </a:highlight>
              </a:rPr>
              <a:t>geographic</a:t>
            </a:r>
            <a:r>
              <a:rPr lang="en-US" dirty="0">
                <a:solidFill>
                  <a:schemeClr val="tx1"/>
                </a:solidFill>
              </a:rPr>
              <a:t> conditions and added eligible originating sites </a:t>
            </a:r>
            <a:r>
              <a:rPr lang="en-US" dirty="0"/>
              <a:t>for</a:t>
            </a:r>
            <a:r>
              <a:rPr lang="en-US" dirty="0">
                <a:solidFill>
                  <a:schemeClr val="tx1"/>
                </a:solidFill>
              </a:rPr>
              <a:t> an acute stroke. (does not need to be rural)</a:t>
            </a:r>
          </a:p>
          <a:p>
            <a:endParaRPr lang="en-US" dirty="0">
              <a:solidFill>
                <a:schemeClr val="tx1"/>
              </a:solidFill>
            </a:endParaRPr>
          </a:p>
          <a:p>
            <a:r>
              <a:rPr lang="en-US" dirty="0"/>
              <a:t>CMS</a:t>
            </a:r>
            <a:r>
              <a:rPr lang="en-US" dirty="0">
                <a:solidFill>
                  <a:schemeClr val="tx1"/>
                </a:solidFill>
              </a:rPr>
              <a:t> does not apply originating site geographic conditions to hospital-based and CAH-based renal dialysis centers, renal dialysis facilities, and beneficiary homes when practitioners furnish monthly </a:t>
            </a:r>
            <a:r>
              <a:rPr lang="en-US" dirty="0">
                <a:solidFill>
                  <a:schemeClr val="tx1"/>
                </a:solidFill>
                <a:highlight>
                  <a:srgbClr val="FFFF00"/>
                </a:highlight>
              </a:rPr>
              <a:t>home</a:t>
            </a:r>
            <a:r>
              <a:rPr lang="en-US" dirty="0">
                <a:solidFill>
                  <a:schemeClr val="tx1"/>
                </a:solidFill>
              </a:rPr>
              <a:t> dialysis ESRD-related medical evaluations. </a:t>
            </a:r>
          </a:p>
          <a:p>
            <a:endParaRPr lang="en-US" dirty="0">
              <a:solidFill>
                <a:schemeClr val="tx1"/>
              </a:solidFill>
            </a:endParaRPr>
          </a:p>
          <a:p>
            <a:r>
              <a:rPr lang="en-US" dirty="0"/>
              <a:t>Beginning July 1, 2019, CMS adds an individual’s </a:t>
            </a:r>
            <a:r>
              <a:rPr lang="en-US" dirty="0">
                <a:highlight>
                  <a:srgbClr val="FFFF00"/>
                </a:highlight>
              </a:rPr>
              <a:t>home </a:t>
            </a:r>
            <a:r>
              <a:rPr lang="en-US" dirty="0"/>
              <a:t>as a permissible originating telehealth services site for treatment of a substance use disorder or a co-occurring mental health disorder.</a:t>
            </a:r>
          </a:p>
          <a:p>
            <a:endParaRPr lang="en-US" dirty="0"/>
          </a:p>
          <a:p>
            <a:endParaRPr lang="en-US" dirty="0"/>
          </a:p>
        </p:txBody>
      </p:sp>
      <p:sp>
        <p:nvSpPr>
          <p:cNvPr id="4" name="Slide Number Placeholder 3">
            <a:extLst>
              <a:ext uri="{FF2B5EF4-FFF2-40B4-BE49-F238E27FC236}">
                <a16:creationId xmlns:a16="http://schemas.microsoft.com/office/drawing/2014/main" id="{FEA8E48B-6C6D-41E4-BE76-707ED3F42E22}"/>
              </a:ext>
            </a:extLst>
          </p:cNvPr>
          <p:cNvSpPr>
            <a:spLocks noGrp="1"/>
          </p:cNvSpPr>
          <p:nvPr>
            <p:ph type="sldNum" sz="quarter" idx="4294967295"/>
          </p:nvPr>
        </p:nvSpPr>
        <p:spPr>
          <a:xfrm>
            <a:off x="0" y="6650038"/>
            <a:ext cx="2743200" cy="138112"/>
          </a:xfrm>
          <a:prstGeom prst="rect">
            <a:avLst/>
          </a:prstGeom>
        </p:spPr>
        <p:txBody>
          <a:bodyPr/>
          <a:lstStyle/>
          <a:p>
            <a:fld id="{DEB7B96C-DE62-40B4-A349-88F45C736EF0}" type="slidenum">
              <a:rPr lang="en-US" smtClean="0"/>
              <a:t>11</a:t>
            </a:fld>
            <a:endParaRPr lang="en-US" dirty="0"/>
          </a:p>
        </p:txBody>
      </p:sp>
    </p:spTree>
    <p:extLst>
      <p:ext uri="{BB962C8B-B14F-4D97-AF65-F5344CB8AC3E}">
        <p14:creationId xmlns:p14="http://schemas.microsoft.com/office/powerpoint/2010/main" val="38132435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71104-F721-4265-8F54-A5765A7AED49}"/>
              </a:ext>
            </a:extLst>
          </p:cNvPr>
          <p:cNvSpPr>
            <a:spLocks noGrp="1"/>
          </p:cNvSpPr>
          <p:nvPr>
            <p:ph type="title"/>
          </p:nvPr>
        </p:nvSpPr>
        <p:spPr/>
        <p:txBody>
          <a:bodyPr/>
          <a:lstStyle/>
          <a:p>
            <a:r>
              <a:rPr lang="en-US" sz="2800" i="0" dirty="0"/>
              <a:t>Approved Site Practitioners</a:t>
            </a:r>
          </a:p>
        </p:txBody>
      </p:sp>
      <p:sp>
        <p:nvSpPr>
          <p:cNvPr id="3" name="Content Placeholder 2">
            <a:extLst>
              <a:ext uri="{FF2B5EF4-FFF2-40B4-BE49-F238E27FC236}">
                <a16:creationId xmlns:a16="http://schemas.microsoft.com/office/drawing/2014/main" id="{90722C3C-1443-421A-A37F-F09D4B87C82F}"/>
              </a:ext>
            </a:extLst>
          </p:cNvPr>
          <p:cNvSpPr>
            <a:spLocks noGrp="1"/>
          </p:cNvSpPr>
          <p:nvPr>
            <p:ph idx="4294967295"/>
          </p:nvPr>
        </p:nvSpPr>
        <p:spPr>
          <a:xfrm>
            <a:off x="899160" y="1422400"/>
            <a:ext cx="9616440" cy="4826000"/>
          </a:xfrm>
          <a:prstGeom prst="rect">
            <a:avLst/>
          </a:prstGeom>
        </p:spPr>
        <p:txBody>
          <a:bodyPr/>
          <a:lstStyle/>
          <a:p>
            <a:pPr marL="0" indent="0">
              <a:buNone/>
            </a:pPr>
            <a:r>
              <a:rPr lang="en-US" sz="2000" dirty="0">
                <a:solidFill>
                  <a:schemeClr val="tx1"/>
                </a:solidFill>
              </a:rPr>
              <a:t>Distant site practitioners who can furnish and get payment for covered telehealth services (subject to State law) are:</a:t>
            </a:r>
          </a:p>
          <a:p>
            <a:pPr marL="0" indent="0">
              <a:buNone/>
            </a:pPr>
            <a:r>
              <a:rPr lang="en-US" sz="2000" dirty="0">
                <a:solidFill>
                  <a:schemeClr val="tx1"/>
                </a:solidFill>
              </a:rPr>
              <a:t> </a:t>
            </a:r>
          </a:p>
          <a:p>
            <a:r>
              <a:rPr lang="en-US" sz="2000" dirty="0">
                <a:solidFill>
                  <a:schemeClr val="tx1"/>
                </a:solidFill>
              </a:rPr>
              <a:t>Physicians </a:t>
            </a:r>
          </a:p>
          <a:p>
            <a:r>
              <a:rPr lang="en-US" sz="2000" dirty="0">
                <a:solidFill>
                  <a:schemeClr val="tx1"/>
                </a:solidFill>
              </a:rPr>
              <a:t>Nurse practitioners (NPs) </a:t>
            </a:r>
          </a:p>
          <a:p>
            <a:r>
              <a:rPr lang="en-US" sz="2000" dirty="0">
                <a:solidFill>
                  <a:schemeClr val="tx1"/>
                </a:solidFill>
              </a:rPr>
              <a:t>Physician assistants (PAs) </a:t>
            </a:r>
          </a:p>
          <a:p>
            <a:r>
              <a:rPr lang="en-US" sz="2000" dirty="0">
                <a:solidFill>
                  <a:schemeClr val="tx1"/>
                </a:solidFill>
              </a:rPr>
              <a:t>Certified nurse-midwives </a:t>
            </a:r>
          </a:p>
          <a:p>
            <a:r>
              <a:rPr lang="en-US" sz="2000" dirty="0">
                <a:solidFill>
                  <a:schemeClr val="tx1"/>
                </a:solidFill>
              </a:rPr>
              <a:t>Clinical nurse specialists (CNSs) </a:t>
            </a:r>
          </a:p>
          <a:p>
            <a:r>
              <a:rPr lang="en-US" sz="2000" dirty="0">
                <a:solidFill>
                  <a:schemeClr val="tx1"/>
                </a:solidFill>
              </a:rPr>
              <a:t>Certified </a:t>
            </a:r>
            <a:r>
              <a:rPr lang="en-US" sz="2000" dirty="0"/>
              <a:t>RNAs</a:t>
            </a:r>
            <a:r>
              <a:rPr lang="en-US" sz="2000" dirty="0">
                <a:solidFill>
                  <a:schemeClr val="tx1"/>
                </a:solidFill>
              </a:rPr>
              <a:t> </a:t>
            </a:r>
          </a:p>
          <a:p>
            <a:r>
              <a:rPr lang="en-US" sz="2000" dirty="0">
                <a:solidFill>
                  <a:schemeClr val="tx1"/>
                </a:solidFill>
              </a:rPr>
              <a:t>Registered dietitians or nutrition professionals </a:t>
            </a:r>
          </a:p>
          <a:p>
            <a:endParaRPr lang="en-US" dirty="0"/>
          </a:p>
        </p:txBody>
      </p:sp>
      <p:sp>
        <p:nvSpPr>
          <p:cNvPr id="4" name="Slide Number Placeholder 3">
            <a:extLst>
              <a:ext uri="{FF2B5EF4-FFF2-40B4-BE49-F238E27FC236}">
                <a16:creationId xmlns:a16="http://schemas.microsoft.com/office/drawing/2014/main" id="{AE3A1094-BE69-44FF-BAA0-0B9C7711BD25}"/>
              </a:ext>
            </a:extLst>
          </p:cNvPr>
          <p:cNvSpPr>
            <a:spLocks noGrp="1"/>
          </p:cNvSpPr>
          <p:nvPr>
            <p:ph type="sldNum" sz="quarter" idx="4294967295"/>
          </p:nvPr>
        </p:nvSpPr>
        <p:spPr>
          <a:xfrm>
            <a:off x="0" y="6650038"/>
            <a:ext cx="2743200" cy="138112"/>
          </a:xfrm>
          <a:prstGeom prst="rect">
            <a:avLst/>
          </a:prstGeom>
        </p:spPr>
        <p:txBody>
          <a:bodyPr/>
          <a:lstStyle/>
          <a:p>
            <a:fld id="{DEB7B96C-DE62-40B4-A349-88F45C736EF0}" type="slidenum">
              <a:rPr lang="en-US" smtClean="0"/>
              <a:t>12</a:t>
            </a:fld>
            <a:endParaRPr lang="en-US" dirty="0"/>
          </a:p>
        </p:txBody>
      </p:sp>
    </p:spTree>
    <p:extLst>
      <p:ext uri="{BB962C8B-B14F-4D97-AF65-F5344CB8AC3E}">
        <p14:creationId xmlns:p14="http://schemas.microsoft.com/office/powerpoint/2010/main" val="19872207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8A762-9A45-4DE0-B394-6434B1B6412D}"/>
              </a:ext>
            </a:extLst>
          </p:cNvPr>
          <p:cNvSpPr>
            <a:spLocks noGrp="1"/>
          </p:cNvSpPr>
          <p:nvPr>
            <p:ph type="title"/>
          </p:nvPr>
        </p:nvSpPr>
        <p:spPr/>
        <p:txBody>
          <a:bodyPr/>
          <a:lstStyle/>
          <a:p>
            <a:pPr algn="ctr"/>
            <a:r>
              <a:rPr lang="en-US" i="0" dirty="0"/>
              <a:t>Telehealth Categories</a:t>
            </a:r>
          </a:p>
        </p:txBody>
      </p:sp>
      <p:pic>
        <p:nvPicPr>
          <p:cNvPr id="6" name="Content Placeholder 5">
            <a:extLst>
              <a:ext uri="{FF2B5EF4-FFF2-40B4-BE49-F238E27FC236}">
                <a16:creationId xmlns:a16="http://schemas.microsoft.com/office/drawing/2014/main" id="{DF453AA0-5140-4BB7-894F-0B0BF2391096}"/>
              </a:ext>
            </a:extLst>
          </p:cNvPr>
          <p:cNvPicPr>
            <a:picLocks noGrp="1" noChangeAspect="1"/>
          </p:cNvPicPr>
          <p:nvPr>
            <p:ph idx="4294967295"/>
          </p:nvPr>
        </p:nvPicPr>
        <p:blipFill>
          <a:blip r:embed="rId3"/>
          <a:stretch>
            <a:fillRect/>
          </a:stretch>
        </p:blipFill>
        <p:spPr>
          <a:xfrm>
            <a:off x="344794" y="1266825"/>
            <a:ext cx="11041010" cy="4967121"/>
          </a:xfrm>
          <a:prstGeom prst="rect">
            <a:avLst/>
          </a:prstGeom>
        </p:spPr>
      </p:pic>
      <p:sp>
        <p:nvSpPr>
          <p:cNvPr id="4" name="Slide Number Placeholder 3">
            <a:extLst>
              <a:ext uri="{FF2B5EF4-FFF2-40B4-BE49-F238E27FC236}">
                <a16:creationId xmlns:a16="http://schemas.microsoft.com/office/drawing/2014/main" id="{11B96385-9AE6-4BC0-BC4C-B9BD474067EC}"/>
              </a:ext>
            </a:extLst>
          </p:cNvPr>
          <p:cNvSpPr>
            <a:spLocks noGrp="1"/>
          </p:cNvSpPr>
          <p:nvPr>
            <p:ph type="sldNum" sz="quarter" idx="4294967295"/>
          </p:nvPr>
        </p:nvSpPr>
        <p:spPr>
          <a:xfrm>
            <a:off x="0" y="6650038"/>
            <a:ext cx="2743200" cy="138112"/>
          </a:xfrm>
        </p:spPr>
        <p:txBody>
          <a:bodyPr/>
          <a:lstStyle/>
          <a:p>
            <a:fld id="{DEB7B96C-DE62-40B4-A349-88F45C736EF0}" type="slidenum">
              <a:rPr lang="en-US" smtClean="0"/>
              <a:t>13</a:t>
            </a:fld>
            <a:endParaRPr lang="en-US" dirty="0"/>
          </a:p>
        </p:txBody>
      </p:sp>
    </p:spTree>
    <p:extLst>
      <p:ext uri="{BB962C8B-B14F-4D97-AF65-F5344CB8AC3E}">
        <p14:creationId xmlns:p14="http://schemas.microsoft.com/office/powerpoint/2010/main" val="37984715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00BDD-9285-4ADA-9603-134054BB24DF}"/>
              </a:ext>
            </a:extLst>
          </p:cNvPr>
          <p:cNvSpPr>
            <a:spLocks noGrp="1"/>
          </p:cNvSpPr>
          <p:nvPr>
            <p:ph type="title"/>
          </p:nvPr>
        </p:nvSpPr>
        <p:spPr>
          <a:xfrm>
            <a:off x="899160" y="624054"/>
            <a:ext cx="10457689" cy="548640"/>
          </a:xfrm>
        </p:spPr>
        <p:txBody>
          <a:bodyPr/>
          <a:lstStyle/>
          <a:p>
            <a:pPr algn="ctr"/>
            <a:br>
              <a:rPr lang="en-US" dirty="0">
                <a:solidFill>
                  <a:srgbClr val="257ABE"/>
                </a:solidFill>
              </a:rPr>
            </a:br>
            <a:r>
              <a:rPr lang="en-US" dirty="0">
                <a:solidFill>
                  <a:srgbClr val="257ABE"/>
                </a:solidFill>
              </a:rPr>
              <a:t>Video Conferencing</a:t>
            </a:r>
            <a:r>
              <a:rPr lang="en-US" dirty="0">
                <a:solidFill>
                  <a:schemeClr val="tx1"/>
                </a:solidFill>
              </a:rPr>
              <a:t>	</a:t>
            </a:r>
          </a:p>
        </p:txBody>
      </p:sp>
      <p:pic>
        <p:nvPicPr>
          <p:cNvPr id="6" name="Content Placeholder 5">
            <a:extLst>
              <a:ext uri="{FF2B5EF4-FFF2-40B4-BE49-F238E27FC236}">
                <a16:creationId xmlns:a16="http://schemas.microsoft.com/office/drawing/2014/main" id="{D3674576-0691-4354-B070-0944484862B0}"/>
              </a:ext>
            </a:extLst>
          </p:cNvPr>
          <p:cNvPicPr>
            <a:picLocks noGrp="1" noChangeAspect="1"/>
          </p:cNvPicPr>
          <p:nvPr>
            <p:ph idx="4294967295"/>
          </p:nvPr>
        </p:nvPicPr>
        <p:blipFill>
          <a:blip r:embed="rId3"/>
          <a:stretch>
            <a:fillRect/>
          </a:stretch>
        </p:blipFill>
        <p:spPr>
          <a:xfrm>
            <a:off x="2556934" y="1796748"/>
            <a:ext cx="6370637" cy="4214812"/>
          </a:xfrm>
          <a:prstGeom prst="rect">
            <a:avLst/>
          </a:prstGeom>
        </p:spPr>
      </p:pic>
      <p:sp>
        <p:nvSpPr>
          <p:cNvPr id="4" name="Slide Number Placeholder 3">
            <a:extLst>
              <a:ext uri="{FF2B5EF4-FFF2-40B4-BE49-F238E27FC236}">
                <a16:creationId xmlns:a16="http://schemas.microsoft.com/office/drawing/2014/main" id="{E6501871-1300-450A-8FBB-76C1721B987A}"/>
              </a:ext>
            </a:extLst>
          </p:cNvPr>
          <p:cNvSpPr>
            <a:spLocks noGrp="1"/>
          </p:cNvSpPr>
          <p:nvPr>
            <p:ph type="sldNum" sz="quarter" idx="4294967295"/>
          </p:nvPr>
        </p:nvSpPr>
        <p:spPr>
          <a:xfrm>
            <a:off x="0" y="6650038"/>
            <a:ext cx="2743200" cy="138112"/>
          </a:xfrm>
        </p:spPr>
        <p:txBody>
          <a:bodyPr/>
          <a:lstStyle/>
          <a:p>
            <a:fld id="{DEB7B96C-DE62-40B4-A349-88F45C736EF0}" type="slidenum">
              <a:rPr lang="en-US" smtClean="0"/>
              <a:t>14</a:t>
            </a:fld>
            <a:endParaRPr lang="en-US" dirty="0"/>
          </a:p>
        </p:txBody>
      </p:sp>
      <p:pic>
        <p:nvPicPr>
          <p:cNvPr id="3" name="Picture 2">
            <a:extLst>
              <a:ext uri="{FF2B5EF4-FFF2-40B4-BE49-F238E27FC236}">
                <a16:creationId xmlns:a16="http://schemas.microsoft.com/office/drawing/2014/main" id="{446B5B2D-E278-4BD8-B762-DC7A480F3088}"/>
              </a:ext>
            </a:extLst>
          </p:cNvPr>
          <p:cNvPicPr>
            <a:picLocks noChangeAspect="1"/>
          </p:cNvPicPr>
          <p:nvPr/>
        </p:nvPicPr>
        <p:blipFill>
          <a:blip r:embed="rId4"/>
          <a:stretch>
            <a:fillRect/>
          </a:stretch>
        </p:blipFill>
        <p:spPr>
          <a:xfrm>
            <a:off x="0" y="0"/>
            <a:ext cx="3317204" cy="1490338"/>
          </a:xfrm>
          <a:prstGeom prst="rect">
            <a:avLst/>
          </a:prstGeom>
          <a:solidFill>
            <a:srgbClr val="257ABE"/>
          </a:solidFill>
        </p:spPr>
      </p:pic>
    </p:spTree>
    <p:extLst>
      <p:ext uri="{BB962C8B-B14F-4D97-AF65-F5344CB8AC3E}">
        <p14:creationId xmlns:p14="http://schemas.microsoft.com/office/powerpoint/2010/main" val="41726364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54CCA-F6E9-401D-AEA5-888743273E55}"/>
              </a:ext>
            </a:extLst>
          </p:cNvPr>
          <p:cNvSpPr>
            <a:spLocks noGrp="1"/>
          </p:cNvSpPr>
          <p:nvPr>
            <p:ph type="title"/>
          </p:nvPr>
        </p:nvSpPr>
        <p:spPr/>
        <p:txBody>
          <a:bodyPr/>
          <a:lstStyle/>
          <a:p>
            <a:r>
              <a:rPr lang="en-US" dirty="0">
                <a:solidFill>
                  <a:srgbClr val="257ABE"/>
                </a:solidFill>
              </a:rPr>
              <a:t>Video Conferencing</a:t>
            </a:r>
          </a:p>
        </p:txBody>
      </p:sp>
      <p:sp>
        <p:nvSpPr>
          <p:cNvPr id="3" name="Content Placeholder 2">
            <a:extLst>
              <a:ext uri="{FF2B5EF4-FFF2-40B4-BE49-F238E27FC236}">
                <a16:creationId xmlns:a16="http://schemas.microsoft.com/office/drawing/2014/main" id="{1FA4933D-2BC1-4C9A-BE4B-B9A968F5C8FB}"/>
              </a:ext>
            </a:extLst>
          </p:cNvPr>
          <p:cNvSpPr>
            <a:spLocks noGrp="1"/>
          </p:cNvSpPr>
          <p:nvPr>
            <p:ph idx="4294967295"/>
          </p:nvPr>
        </p:nvSpPr>
        <p:spPr>
          <a:xfrm>
            <a:off x="660400" y="1228725"/>
            <a:ext cx="9855200" cy="5019675"/>
          </a:xfrm>
        </p:spPr>
        <p:txBody>
          <a:bodyPr/>
          <a:lstStyle/>
          <a:p>
            <a:pPr marL="0" indent="0">
              <a:buNone/>
            </a:pPr>
            <a:endParaRPr lang="en-US" sz="2000" b="1" dirty="0">
              <a:latin typeface="+mj-lt"/>
            </a:endParaRPr>
          </a:p>
          <a:p>
            <a:pPr marL="0" indent="0">
              <a:buNone/>
            </a:pPr>
            <a:r>
              <a:rPr lang="en-US" sz="2000" dirty="0">
                <a:solidFill>
                  <a:schemeClr val="tx1"/>
                </a:solidFill>
                <a:latin typeface="+mj-lt"/>
              </a:rPr>
              <a:t>Many things can get in the way of getting in to see the doctor:</a:t>
            </a:r>
          </a:p>
          <a:p>
            <a:r>
              <a:rPr lang="en-US" sz="2000" dirty="0">
                <a:solidFill>
                  <a:schemeClr val="tx1"/>
                </a:solidFill>
                <a:latin typeface="+mj-lt"/>
              </a:rPr>
              <a:t>Transportation can be expensive and time-consuming </a:t>
            </a:r>
          </a:p>
          <a:p>
            <a:r>
              <a:rPr lang="en-US" sz="2000" dirty="0">
                <a:solidFill>
                  <a:schemeClr val="tx1"/>
                </a:solidFill>
                <a:latin typeface="+mj-lt"/>
              </a:rPr>
              <a:t>Inability to get time off from work </a:t>
            </a:r>
          </a:p>
          <a:p>
            <a:r>
              <a:rPr lang="en-US" sz="2000" dirty="0">
                <a:solidFill>
                  <a:schemeClr val="tx1"/>
                </a:solidFill>
                <a:latin typeface="+mj-lt"/>
              </a:rPr>
              <a:t>Lack of specialty providers, especially in </a:t>
            </a:r>
          </a:p>
          <a:p>
            <a:pPr marL="0" indent="0">
              <a:buNone/>
            </a:pPr>
            <a:r>
              <a:rPr lang="en-US" sz="2000" dirty="0">
                <a:solidFill>
                  <a:schemeClr val="tx1"/>
                </a:solidFill>
                <a:latin typeface="+mj-lt"/>
              </a:rPr>
              <a:t>rural or underserved areas. </a:t>
            </a:r>
          </a:p>
          <a:p>
            <a:endParaRPr lang="en-US" sz="2000" dirty="0">
              <a:solidFill>
                <a:schemeClr val="tx1"/>
              </a:solidFill>
              <a:latin typeface="+mj-lt"/>
            </a:endParaRPr>
          </a:p>
          <a:p>
            <a:endParaRPr lang="en-US" sz="2000" dirty="0">
              <a:latin typeface="+mj-lt"/>
            </a:endParaRPr>
          </a:p>
          <a:p>
            <a:endParaRPr lang="en-US" sz="2000" dirty="0">
              <a:latin typeface="+mj-lt"/>
            </a:endParaRPr>
          </a:p>
          <a:p>
            <a:pPr marL="0" indent="0">
              <a:buNone/>
            </a:pPr>
            <a:r>
              <a:rPr lang="en-US" sz="2000" b="1" dirty="0"/>
              <a:t>Goal: Decrease obstacles to patient access to healthcare</a:t>
            </a:r>
          </a:p>
          <a:p>
            <a:pPr marL="0" indent="0">
              <a:buNone/>
            </a:pPr>
            <a:endParaRPr lang="en-US" sz="2000" dirty="0">
              <a:solidFill>
                <a:schemeClr val="tx1"/>
              </a:solidFill>
              <a:latin typeface="+mj-lt"/>
            </a:endParaRPr>
          </a:p>
        </p:txBody>
      </p:sp>
      <p:sp>
        <p:nvSpPr>
          <p:cNvPr id="4" name="Slide Number Placeholder 3">
            <a:extLst>
              <a:ext uri="{FF2B5EF4-FFF2-40B4-BE49-F238E27FC236}">
                <a16:creationId xmlns:a16="http://schemas.microsoft.com/office/drawing/2014/main" id="{8C8F8645-D7B2-4D33-B9F4-20A5136C0FA9}"/>
              </a:ext>
            </a:extLst>
          </p:cNvPr>
          <p:cNvSpPr>
            <a:spLocks noGrp="1"/>
          </p:cNvSpPr>
          <p:nvPr>
            <p:ph type="sldNum" sz="quarter" idx="4294967295"/>
          </p:nvPr>
        </p:nvSpPr>
        <p:spPr>
          <a:xfrm>
            <a:off x="0" y="6650038"/>
            <a:ext cx="2743200" cy="138112"/>
          </a:xfrm>
        </p:spPr>
        <p:txBody>
          <a:bodyPr/>
          <a:lstStyle/>
          <a:p>
            <a:fld id="{DEB7B96C-DE62-40B4-A349-88F45C736EF0}" type="slidenum">
              <a:rPr lang="en-US" smtClean="0"/>
              <a:t>15</a:t>
            </a:fld>
            <a:endParaRPr lang="en-US" dirty="0"/>
          </a:p>
        </p:txBody>
      </p:sp>
      <p:pic>
        <p:nvPicPr>
          <p:cNvPr id="5" name="Picture 4">
            <a:extLst>
              <a:ext uri="{FF2B5EF4-FFF2-40B4-BE49-F238E27FC236}">
                <a16:creationId xmlns:a16="http://schemas.microsoft.com/office/drawing/2014/main" id="{C47071CF-AC51-4DD4-B424-3ACC57002E65}"/>
              </a:ext>
            </a:extLst>
          </p:cNvPr>
          <p:cNvPicPr>
            <a:picLocks noChangeAspect="1"/>
          </p:cNvPicPr>
          <p:nvPr/>
        </p:nvPicPr>
        <p:blipFill>
          <a:blip r:embed="rId3"/>
          <a:stretch>
            <a:fillRect/>
          </a:stretch>
        </p:blipFill>
        <p:spPr>
          <a:xfrm>
            <a:off x="7263996" y="1651618"/>
            <a:ext cx="4817872" cy="2412382"/>
          </a:xfrm>
          <a:prstGeom prst="rect">
            <a:avLst/>
          </a:prstGeom>
        </p:spPr>
      </p:pic>
    </p:spTree>
    <p:extLst>
      <p:ext uri="{BB962C8B-B14F-4D97-AF65-F5344CB8AC3E}">
        <p14:creationId xmlns:p14="http://schemas.microsoft.com/office/powerpoint/2010/main" val="38723446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3200" b="1" i="0" dirty="0">
                <a:solidFill>
                  <a:srgbClr val="257ABE"/>
                </a:solidFill>
                <a:latin typeface="Arial" panose="020B0604020202020204" pitchFamily="34" charset="0"/>
                <a:cs typeface="Arial" panose="020B0604020202020204" pitchFamily="34" charset="0"/>
              </a:rPr>
              <a:t>NC State Telepsychiatry Program (NC-</a:t>
            </a:r>
            <a:r>
              <a:rPr lang="en-US" sz="3200" b="1" i="0" dirty="0" err="1">
                <a:solidFill>
                  <a:srgbClr val="257ABE"/>
                </a:solidFill>
                <a:latin typeface="Arial" panose="020B0604020202020204" pitchFamily="34" charset="0"/>
                <a:cs typeface="Arial" panose="020B0604020202020204" pitchFamily="34" charset="0"/>
              </a:rPr>
              <a:t>STeP</a:t>
            </a:r>
            <a:r>
              <a:rPr lang="en-US" sz="3200" b="1" i="0" dirty="0">
                <a:solidFill>
                  <a:srgbClr val="257ABE"/>
                </a:solidFill>
                <a:latin typeface="Arial" panose="020B0604020202020204" pitchFamily="34" charset="0"/>
                <a:cs typeface="Arial" panose="020B0604020202020204" pitchFamily="34" charset="0"/>
              </a:rPr>
              <a:t>)</a:t>
            </a:r>
          </a:p>
        </p:txBody>
      </p:sp>
      <p:sp>
        <p:nvSpPr>
          <p:cNvPr id="7" name="Content Placeholder 6"/>
          <p:cNvSpPr>
            <a:spLocks noGrp="1"/>
          </p:cNvSpPr>
          <p:nvPr>
            <p:ph idx="4294967295"/>
          </p:nvPr>
        </p:nvSpPr>
        <p:spPr>
          <a:xfrm>
            <a:off x="999067" y="2425637"/>
            <a:ext cx="9271000" cy="3563937"/>
          </a:xfrm>
        </p:spPr>
        <p:txBody>
          <a:bodyPr>
            <a:normAutofit/>
          </a:bodyPr>
          <a:lstStyle/>
          <a:p>
            <a:pPr marL="0" indent="0">
              <a:buNone/>
            </a:pPr>
            <a:endParaRPr lang="en-US" sz="1600" dirty="0">
              <a:solidFill>
                <a:schemeClr val="tx1"/>
              </a:solidFill>
              <a:latin typeface="+mj-lt"/>
            </a:endParaRPr>
          </a:p>
          <a:p>
            <a:r>
              <a:rPr lang="en-US" dirty="0">
                <a:solidFill>
                  <a:schemeClr val="tx1"/>
                </a:solidFill>
                <a:latin typeface="+mj-lt"/>
              </a:rPr>
              <a:t>Session Law</a:t>
            </a:r>
          </a:p>
          <a:p>
            <a:pPr lvl="1"/>
            <a:r>
              <a:rPr lang="en-US" dirty="0">
                <a:solidFill>
                  <a:schemeClr val="tx1"/>
                </a:solidFill>
                <a:latin typeface="+mj-lt"/>
              </a:rPr>
              <a:t>The NC Statewide Telepsychiatry Program (NC-</a:t>
            </a:r>
            <a:r>
              <a:rPr lang="en-US" dirty="0" err="1">
                <a:solidFill>
                  <a:schemeClr val="tx1"/>
                </a:solidFill>
                <a:latin typeface="+mj-lt"/>
              </a:rPr>
              <a:t>STeP</a:t>
            </a:r>
            <a:r>
              <a:rPr lang="en-US" dirty="0">
                <a:solidFill>
                  <a:schemeClr val="tx1"/>
                </a:solidFill>
                <a:latin typeface="+mj-lt"/>
              </a:rPr>
              <a:t>) was developed in response to Session Law 2013-360, directing the Office of Rural Health (ORH) to oversee a statewide telepsychiatry initiative. </a:t>
            </a:r>
          </a:p>
          <a:p>
            <a:r>
              <a:rPr lang="en-US" dirty="0">
                <a:solidFill>
                  <a:schemeClr val="tx1"/>
                </a:solidFill>
                <a:latin typeface="+mj-lt"/>
              </a:rPr>
              <a:t>Funding – $2 million in recurring state appropriations since 2013</a:t>
            </a:r>
          </a:p>
          <a:p>
            <a:pPr lvl="1"/>
            <a:r>
              <a:rPr lang="en-US" dirty="0">
                <a:solidFill>
                  <a:schemeClr val="tx1"/>
                </a:solidFill>
                <a:latin typeface="+mj-lt"/>
              </a:rPr>
              <a:t>Additional one-time $1.5 million awarded by The Duke Endowment*</a:t>
            </a:r>
          </a:p>
          <a:p>
            <a:pPr lvl="1"/>
            <a:r>
              <a:rPr lang="en-US" dirty="0">
                <a:solidFill>
                  <a:schemeClr val="tx1"/>
                </a:solidFill>
                <a:latin typeface="+mj-lt"/>
              </a:rPr>
              <a:t>*1.8 million in SFY2018*</a:t>
            </a:r>
          </a:p>
        </p:txBody>
      </p:sp>
      <p:sp>
        <p:nvSpPr>
          <p:cNvPr id="4" name="Slide Number Placeholder 3"/>
          <p:cNvSpPr>
            <a:spLocks noGrp="1"/>
          </p:cNvSpPr>
          <p:nvPr>
            <p:ph type="sldNum" sz="quarter" idx="4294967295"/>
          </p:nvPr>
        </p:nvSpPr>
        <p:spPr>
          <a:xfrm>
            <a:off x="0" y="6650038"/>
            <a:ext cx="2743200" cy="138112"/>
          </a:xfrm>
        </p:spPr>
        <p:txBody>
          <a:bodyPr/>
          <a:lstStyle/>
          <a:p>
            <a:fld id="{11F27F3A-B3E9-41ED-AF8F-A365F10BB65F}" type="slidenum">
              <a:rPr lang="en-US" smtClean="0"/>
              <a:pPr/>
              <a:t>16</a:t>
            </a:fld>
            <a:endParaRPr lang="en-US"/>
          </a:p>
        </p:txBody>
      </p:sp>
      <p:sp>
        <p:nvSpPr>
          <p:cNvPr id="8" name="Subtitle 7"/>
          <p:cNvSpPr>
            <a:spLocks noGrp="1"/>
          </p:cNvSpPr>
          <p:nvPr>
            <p:ph type="subTitle" idx="4294967295"/>
          </p:nvPr>
        </p:nvSpPr>
        <p:spPr>
          <a:xfrm>
            <a:off x="999067" y="1396999"/>
            <a:ext cx="8840258" cy="804333"/>
          </a:xfrm>
        </p:spPr>
        <p:txBody>
          <a:bodyPr>
            <a:normAutofit/>
          </a:bodyPr>
          <a:lstStyle/>
          <a:p>
            <a:pPr marL="0" indent="0">
              <a:buNone/>
            </a:pPr>
            <a:r>
              <a:rPr lang="en-US" dirty="0">
                <a:latin typeface="+mj-lt"/>
              </a:rPr>
              <a:t>Program Goal: Address the mental health needs for EDs without access to psychiatric specialties</a:t>
            </a:r>
          </a:p>
        </p:txBody>
      </p:sp>
    </p:spTree>
    <p:extLst>
      <p:ext uri="{BB962C8B-B14F-4D97-AF65-F5344CB8AC3E}">
        <p14:creationId xmlns:p14="http://schemas.microsoft.com/office/powerpoint/2010/main" val="2168087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99160" y="624053"/>
            <a:ext cx="10457689" cy="1485633"/>
          </a:xfrm>
        </p:spPr>
        <p:txBody>
          <a:bodyPr>
            <a:noAutofit/>
          </a:bodyPr>
          <a:lstStyle/>
          <a:p>
            <a:r>
              <a:rPr lang="en-US" dirty="0">
                <a:solidFill>
                  <a:srgbClr val="257ABE"/>
                </a:solidFill>
              </a:rPr>
              <a:t>NC-</a:t>
            </a:r>
            <a:r>
              <a:rPr lang="en-US" dirty="0" err="1">
                <a:solidFill>
                  <a:srgbClr val="257ABE"/>
                </a:solidFill>
              </a:rPr>
              <a:t>STeP</a:t>
            </a:r>
            <a:r>
              <a:rPr lang="en-US" dirty="0">
                <a:solidFill>
                  <a:srgbClr val="257ABE"/>
                </a:solidFill>
              </a:rPr>
              <a:t>: Timeline of activities</a:t>
            </a:r>
          </a:p>
        </p:txBody>
      </p:sp>
      <p:sp>
        <p:nvSpPr>
          <p:cNvPr id="4" name="Slide Number Placeholder 3"/>
          <p:cNvSpPr>
            <a:spLocks noGrp="1"/>
          </p:cNvSpPr>
          <p:nvPr>
            <p:ph type="sldNum" sz="quarter" idx="4294967295"/>
          </p:nvPr>
        </p:nvSpPr>
        <p:spPr>
          <a:xfrm>
            <a:off x="0" y="6650038"/>
            <a:ext cx="2743200" cy="138112"/>
          </a:xfrm>
        </p:spPr>
        <p:txBody>
          <a:bodyPr/>
          <a:lstStyle/>
          <a:p>
            <a:fld id="{11F27F3A-B3E9-41ED-AF8F-A365F10BB65F}" type="slidenum">
              <a:rPr lang="en-US" smtClean="0"/>
              <a:pPr/>
              <a:t>17</a:t>
            </a:fld>
            <a:endParaRPr lang="en-US"/>
          </a:p>
        </p:txBody>
      </p:sp>
      <p:sp>
        <p:nvSpPr>
          <p:cNvPr id="3" name="Arrow: Right 2">
            <a:extLst>
              <a:ext uri="{FF2B5EF4-FFF2-40B4-BE49-F238E27FC236}">
                <a16:creationId xmlns:a16="http://schemas.microsoft.com/office/drawing/2014/main" id="{861416F9-726E-44C5-81E6-9F994384BF00}"/>
              </a:ext>
            </a:extLst>
          </p:cNvPr>
          <p:cNvSpPr/>
          <p:nvPr/>
        </p:nvSpPr>
        <p:spPr>
          <a:xfrm>
            <a:off x="2057611" y="2498238"/>
            <a:ext cx="6619410" cy="1828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A0530EC-434E-4126-91DF-63AB9AF1F9E2}"/>
              </a:ext>
            </a:extLst>
          </p:cNvPr>
          <p:cNvSpPr txBox="1"/>
          <p:nvPr/>
        </p:nvSpPr>
        <p:spPr>
          <a:xfrm>
            <a:off x="624468" y="2047898"/>
            <a:ext cx="1494263" cy="3046988"/>
          </a:xfrm>
          <a:prstGeom prst="rect">
            <a:avLst/>
          </a:prstGeom>
          <a:noFill/>
        </p:spPr>
        <p:txBody>
          <a:bodyPr wrap="square" rtlCol="0">
            <a:spAutoFit/>
          </a:bodyPr>
          <a:lstStyle/>
          <a:p>
            <a:r>
              <a:rPr lang="en-US" sz="1200" dirty="0">
                <a:latin typeface="+mj-lt"/>
              </a:rPr>
              <a:t>2011: Telepsychiatry program by Albemarle Hospital Foundation shows positive results.</a:t>
            </a:r>
          </a:p>
          <a:p>
            <a:pPr marL="171450" indent="-171450">
              <a:buFont typeface="Arial" panose="020B0604020202020204" pitchFamily="34" charset="0"/>
              <a:buChar char="•"/>
            </a:pPr>
            <a:r>
              <a:rPr lang="en-US" sz="1200" dirty="0">
                <a:latin typeface="+mj-lt"/>
              </a:rPr>
              <a:t>Closing of psych hospitals</a:t>
            </a:r>
          </a:p>
          <a:p>
            <a:pPr marL="171450" indent="-171450">
              <a:buFont typeface="Arial" panose="020B0604020202020204" pitchFamily="34" charset="0"/>
              <a:buChar char="•"/>
            </a:pPr>
            <a:r>
              <a:rPr lang="en-US" sz="1200" dirty="0">
                <a:latin typeface="+mj-lt"/>
              </a:rPr>
              <a:t>Overcrowding of EDs due to mental health patients (weeks LOS)</a:t>
            </a:r>
          </a:p>
          <a:p>
            <a:pPr marL="171450" indent="-171450">
              <a:buFont typeface="Arial" panose="020B0604020202020204" pitchFamily="34" charset="0"/>
              <a:buChar char="•"/>
            </a:pPr>
            <a:r>
              <a:rPr lang="en-US" sz="1200" dirty="0">
                <a:latin typeface="+mj-lt"/>
              </a:rPr>
              <a:t>Shortage of NC psychiatrists and increase mental health needs in NC (Opioid)</a:t>
            </a:r>
          </a:p>
        </p:txBody>
      </p:sp>
      <p:sp>
        <p:nvSpPr>
          <p:cNvPr id="10" name="TextBox 9">
            <a:extLst>
              <a:ext uri="{FF2B5EF4-FFF2-40B4-BE49-F238E27FC236}">
                <a16:creationId xmlns:a16="http://schemas.microsoft.com/office/drawing/2014/main" id="{A6599C92-9935-4F00-8AD2-0A218C35B17A}"/>
              </a:ext>
            </a:extLst>
          </p:cNvPr>
          <p:cNvSpPr txBox="1"/>
          <p:nvPr/>
        </p:nvSpPr>
        <p:spPr>
          <a:xfrm>
            <a:off x="2470304" y="1366869"/>
            <a:ext cx="1906963" cy="1569660"/>
          </a:xfrm>
          <a:prstGeom prst="rect">
            <a:avLst/>
          </a:prstGeom>
          <a:noFill/>
        </p:spPr>
        <p:txBody>
          <a:bodyPr wrap="square" rtlCol="0">
            <a:spAutoFit/>
          </a:bodyPr>
          <a:lstStyle/>
          <a:p>
            <a:r>
              <a:rPr lang="en-US" sz="1200" dirty="0">
                <a:latin typeface="+mj-lt"/>
              </a:rPr>
              <a:t>2013: NC General Assembly creates the NC-</a:t>
            </a:r>
            <a:r>
              <a:rPr lang="en-US" sz="1200" dirty="0" err="1">
                <a:latin typeface="+mj-lt"/>
              </a:rPr>
              <a:t>STeP</a:t>
            </a:r>
            <a:r>
              <a:rPr lang="en-US" sz="1200" dirty="0">
                <a:latin typeface="+mj-lt"/>
              </a:rPr>
              <a:t> Initiative</a:t>
            </a:r>
          </a:p>
          <a:p>
            <a:pPr marL="171450" indent="-171450">
              <a:buFont typeface="Arial" panose="020B0604020202020204" pitchFamily="34" charset="0"/>
              <a:buChar char="•"/>
            </a:pPr>
            <a:r>
              <a:rPr lang="en-US" sz="1200" dirty="0">
                <a:latin typeface="+mj-lt"/>
              </a:rPr>
              <a:t>Patients placed under involuntary commitment are taken to EDs for assessment</a:t>
            </a:r>
          </a:p>
          <a:p>
            <a:pPr marL="171450" indent="-171450">
              <a:buFont typeface="Arial" panose="020B0604020202020204" pitchFamily="34" charset="0"/>
              <a:buChar char="•"/>
            </a:pPr>
            <a:r>
              <a:rPr lang="en-US" sz="1200" dirty="0">
                <a:latin typeface="+mj-lt"/>
              </a:rPr>
              <a:t>25 ED sites</a:t>
            </a:r>
          </a:p>
        </p:txBody>
      </p:sp>
      <p:sp>
        <p:nvSpPr>
          <p:cNvPr id="11" name="TextBox 10">
            <a:extLst>
              <a:ext uri="{FF2B5EF4-FFF2-40B4-BE49-F238E27FC236}">
                <a16:creationId xmlns:a16="http://schemas.microsoft.com/office/drawing/2014/main" id="{F71476EA-955E-4F1D-9B16-7A09A06988EC}"/>
              </a:ext>
            </a:extLst>
          </p:cNvPr>
          <p:cNvSpPr txBox="1"/>
          <p:nvPr/>
        </p:nvSpPr>
        <p:spPr>
          <a:xfrm>
            <a:off x="3882173" y="3957026"/>
            <a:ext cx="1360449" cy="1569660"/>
          </a:xfrm>
          <a:prstGeom prst="rect">
            <a:avLst/>
          </a:prstGeom>
          <a:noFill/>
        </p:spPr>
        <p:txBody>
          <a:bodyPr wrap="square" rtlCol="0">
            <a:spAutoFit/>
          </a:bodyPr>
          <a:lstStyle/>
          <a:p>
            <a:r>
              <a:rPr lang="en-US" sz="1200" dirty="0">
                <a:latin typeface="+mj-lt"/>
              </a:rPr>
              <a:t>2014-2016: NC DHHS ORH provides oversight and monitoring with advisory group meetings and performs site visits (50 sites)</a:t>
            </a:r>
          </a:p>
        </p:txBody>
      </p:sp>
      <p:sp>
        <p:nvSpPr>
          <p:cNvPr id="14" name="TextBox 13">
            <a:extLst>
              <a:ext uri="{FF2B5EF4-FFF2-40B4-BE49-F238E27FC236}">
                <a16:creationId xmlns:a16="http://schemas.microsoft.com/office/drawing/2014/main" id="{D6ED0246-0271-45B9-80CA-306263391653}"/>
              </a:ext>
            </a:extLst>
          </p:cNvPr>
          <p:cNvSpPr txBox="1"/>
          <p:nvPr/>
        </p:nvSpPr>
        <p:spPr>
          <a:xfrm>
            <a:off x="6505294" y="3914691"/>
            <a:ext cx="1199373" cy="1569660"/>
          </a:xfrm>
          <a:prstGeom prst="rect">
            <a:avLst/>
          </a:prstGeom>
          <a:noFill/>
        </p:spPr>
        <p:txBody>
          <a:bodyPr wrap="square" rtlCol="0">
            <a:spAutoFit/>
          </a:bodyPr>
          <a:lstStyle/>
          <a:p>
            <a:r>
              <a:rPr lang="en-US" sz="1200" dirty="0">
                <a:latin typeface="+mj-lt"/>
              </a:rPr>
              <a:t>2018: NC General Assembly expands NC-</a:t>
            </a:r>
            <a:r>
              <a:rPr lang="en-US" sz="1200" dirty="0" err="1">
                <a:latin typeface="+mj-lt"/>
              </a:rPr>
              <a:t>STeP</a:t>
            </a:r>
            <a:r>
              <a:rPr lang="en-US" sz="1200" dirty="0">
                <a:latin typeface="+mj-lt"/>
              </a:rPr>
              <a:t> to community-based settings</a:t>
            </a:r>
          </a:p>
          <a:p>
            <a:r>
              <a:rPr lang="en-US" sz="1200" dirty="0">
                <a:latin typeface="+mj-lt"/>
              </a:rPr>
              <a:t>(6 sites 2019)</a:t>
            </a:r>
          </a:p>
        </p:txBody>
      </p:sp>
      <p:sp>
        <p:nvSpPr>
          <p:cNvPr id="15" name="TextBox 14">
            <a:extLst>
              <a:ext uri="{FF2B5EF4-FFF2-40B4-BE49-F238E27FC236}">
                <a16:creationId xmlns:a16="http://schemas.microsoft.com/office/drawing/2014/main" id="{AE32410B-B41F-4B24-B8A8-3CAC44358D38}"/>
              </a:ext>
            </a:extLst>
          </p:cNvPr>
          <p:cNvSpPr txBox="1"/>
          <p:nvPr/>
        </p:nvSpPr>
        <p:spPr>
          <a:xfrm>
            <a:off x="8677021" y="3043306"/>
            <a:ext cx="2134911" cy="738664"/>
          </a:xfrm>
          <a:prstGeom prst="rect">
            <a:avLst/>
          </a:prstGeom>
          <a:noFill/>
        </p:spPr>
        <p:txBody>
          <a:bodyPr wrap="square" rtlCol="0">
            <a:spAutoFit/>
          </a:bodyPr>
          <a:lstStyle/>
          <a:p>
            <a:r>
              <a:rPr lang="en-US" sz="1400" b="1" dirty="0">
                <a:latin typeface="+mj-lt"/>
              </a:rPr>
              <a:t>2019: NC General Assembly voting on multiple telehealth bills</a:t>
            </a:r>
          </a:p>
        </p:txBody>
      </p:sp>
      <p:sp>
        <p:nvSpPr>
          <p:cNvPr id="13" name="TextBox 12">
            <a:extLst>
              <a:ext uri="{FF2B5EF4-FFF2-40B4-BE49-F238E27FC236}">
                <a16:creationId xmlns:a16="http://schemas.microsoft.com/office/drawing/2014/main" id="{49FCDA00-26D0-4D58-BD00-B0FAED4461CD}"/>
              </a:ext>
            </a:extLst>
          </p:cNvPr>
          <p:cNvSpPr txBox="1"/>
          <p:nvPr/>
        </p:nvSpPr>
        <p:spPr>
          <a:xfrm>
            <a:off x="5151100" y="1703798"/>
            <a:ext cx="1452900" cy="1200329"/>
          </a:xfrm>
          <a:prstGeom prst="rect">
            <a:avLst/>
          </a:prstGeom>
          <a:noFill/>
        </p:spPr>
        <p:txBody>
          <a:bodyPr wrap="square" rtlCol="0">
            <a:spAutoFit/>
          </a:bodyPr>
          <a:lstStyle/>
          <a:p>
            <a:r>
              <a:rPr lang="en-US" sz="1200" dirty="0">
                <a:latin typeface="+mj-lt"/>
              </a:rPr>
              <a:t>2017: NC General Assembly requests report from NC DHHS on telehealth (recommendations and definitions) </a:t>
            </a:r>
          </a:p>
        </p:txBody>
      </p:sp>
    </p:spTree>
    <p:extLst>
      <p:ext uri="{BB962C8B-B14F-4D97-AF65-F5344CB8AC3E}">
        <p14:creationId xmlns:p14="http://schemas.microsoft.com/office/powerpoint/2010/main" val="945060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8CF41-2347-4E68-9875-1269731C824A}"/>
              </a:ext>
            </a:extLst>
          </p:cNvPr>
          <p:cNvSpPr>
            <a:spLocks noGrp="1"/>
          </p:cNvSpPr>
          <p:nvPr>
            <p:ph type="title"/>
          </p:nvPr>
        </p:nvSpPr>
        <p:spPr/>
        <p:txBody>
          <a:bodyPr/>
          <a:lstStyle/>
          <a:p>
            <a:r>
              <a:rPr lang="en-US" dirty="0">
                <a:solidFill>
                  <a:srgbClr val="0070C0"/>
                </a:solidFill>
              </a:rPr>
              <a:t>Mental Health Professional Shortage Area (HPSA)</a:t>
            </a:r>
          </a:p>
        </p:txBody>
      </p:sp>
      <p:pic>
        <p:nvPicPr>
          <p:cNvPr id="3" name="Picture 2">
            <a:extLst>
              <a:ext uri="{FF2B5EF4-FFF2-40B4-BE49-F238E27FC236}">
                <a16:creationId xmlns:a16="http://schemas.microsoft.com/office/drawing/2014/main" id="{4448F045-AE07-41EC-BE3F-CC5B62A359AD}"/>
              </a:ext>
            </a:extLst>
          </p:cNvPr>
          <p:cNvPicPr>
            <a:picLocks noChangeAspect="1"/>
          </p:cNvPicPr>
          <p:nvPr/>
        </p:nvPicPr>
        <p:blipFill>
          <a:blip r:embed="rId3"/>
          <a:stretch>
            <a:fillRect/>
          </a:stretch>
        </p:blipFill>
        <p:spPr>
          <a:xfrm>
            <a:off x="179494" y="1335831"/>
            <a:ext cx="11292840" cy="4640491"/>
          </a:xfrm>
          <a:prstGeom prst="rect">
            <a:avLst/>
          </a:prstGeom>
        </p:spPr>
      </p:pic>
    </p:spTree>
    <p:extLst>
      <p:ext uri="{BB962C8B-B14F-4D97-AF65-F5344CB8AC3E}">
        <p14:creationId xmlns:p14="http://schemas.microsoft.com/office/powerpoint/2010/main" val="9417038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1F27F3A-B3E9-41ED-AF8F-A365F10BB65F}" type="slidenum">
              <a:rPr lang="en-US" smtClean="0"/>
              <a:pPr/>
              <a:t>19</a:t>
            </a:fld>
            <a:endParaRPr lang="en-US"/>
          </a:p>
        </p:txBody>
      </p:sp>
      <p:sp>
        <p:nvSpPr>
          <p:cNvPr id="8" name="Rectangle 7"/>
          <p:cNvSpPr/>
          <p:nvPr/>
        </p:nvSpPr>
        <p:spPr>
          <a:xfrm>
            <a:off x="9556955" y="5633884"/>
            <a:ext cx="983226" cy="8455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7199586" y="5055477"/>
            <a:ext cx="3468414" cy="13135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23E57BB-2827-4EB6-B2A0-2E456BC1AE33}"/>
              </a:ext>
            </a:extLst>
          </p:cNvPr>
          <p:cNvSpPr/>
          <p:nvPr/>
        </p:nvSpPr>
        <p:spPr>
          <a:xfrm>
            <a:off x="10668000" y="5712245"/>
            <a:ext cx="1282449" cy="84557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4E2B804-538B-400E-AD54-65AEED07ADE5}"/>
              </a:ext>
            </a:extLst>
          </p:cNvPr>
          <p:cNvPicPr>
            <a:picLocks noChangeAspect="1"/>
          </p:cNvPicPr>
          <p:nvPr/>
        </p:nvPicPr>
        <p:blipFill>
          <a:blip r:embed="rId3"/>
          <a:stretch>
            <a:fillRect/>
          </a:stretch>
        </p:blipFill>
        <p:spPr>
          <a:xfrm>
            <a:off x="924212" y="0"/>
            <a:ext cx="10343576" cy="6582937"/>
          </a:xfrm>
          <a:prstGeom prst="rect">
            <a:avLst/>
          </a:prstGeom>
        </p:spPr>
      </p:pic>
    </p:spTree>
    <p:extLst>
      <p:ext uri="{BB962C8B-B14F-4D97-AF65-F5344CB8AC3E}">
        <p14:creationId xmlns:p14="http://schemas.microsoft.com/office/powerpoint/2010/main" val="11093884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i="0" dirty="0"/>
              <a:t>About the Office of Rural Health (ORH) and Our Mission</a:t>
            </a:r>
          </a:p>
        </p:txBody>
      </p:sp>
      <p:sp>
        <p:nvSpPr>
          <p:cNvPr id="3" name="Content Placeholder 2"/>
          <p:cNvSpPr>
            <a:spLocks noGrp="1"/>
          </p:cNvSpPr>
          <p:nvPr>
            <p:ph idx="4294967295"/>
          </p:nvPr>
        </p:nvSpPr>
        <p:spPr>
          <a:xfrm>
            <a:off x="584200" y="1150938"/>
            <a:ext cx="6761163" cy="5435600"/>
          </a:xfrm>
          <a:prstGeom prst="rect">
            <a:avLst/>
          </a:prstGeom>
        </p:spPr>
        <p:txBody>
          <a:bodyPr>
            <a:noAutofit/>
          </a:bodyPr>
          <a:lstStyle/>
          <a:p>
            <a:pPr>
              <a:lnSpc>
                <a:spcPct val="120000"/>
              </a:lnSpc>
            </a:pPr>
            <a:r>
              <a:rPr lang="en-US" sz="1500" dirty="0">
                <a:solidFill>
                  <a:schemeClr val="tx1"/>
                </a:solidFill>
                <a:latin typeface="+mj-lt"/>
              </a:rPr>
              <a:t>First state office (1973) in the nation created to focus on the needs of rural and underserved communities</a:t>
            </a:r>
          </a:p>
          <a:p>
            <a:pPr>
              <a:lnSpc>
                <a:spcPct val="120000"/>
              </a:lnSpc>
            </a:pPr>
            <a:r>
              <a:rPr lang="en-US" sz="1500" dirty="0">
                <a:solidFill>
                  <a:schemeClr val="tx1"/>
                </a:solidFill>
                <a:latin typeface="+mj-lt"/>
              </a:rPr>
              <a:t>Assists underserved communities by developing and funding innovative strategies for improving:</a:t>
            </a:r>
          </a:p>
          <a:p>
            <a:pPr lvl="1">
              <a:lnSpc>
                <a:spcPct val="120000"/>
              </a:lnSpc>
            </a:pPr>
            <a:r>
              <a:rPr lang="en-US" sz="1500" dirty="0">
                <a:solidFill>
                  <a:schemeClr val="tx1"/>
                </a:solidFill>
                <a:latin typeface="+mj-lt"/>
              </a:rPr>
              <a:t>Access to health care</a:t>
            </a:r>
          </a:p>
          <a:p>
            <a:pPr lvl="1">
              <a:lnSpc>
                <a:spcPct val="120000"/>
              </a:lnSpc>
            </a:pPr>
            <a:r>
              <a:rPr lang="en-US" sz="1500" dirty="0">
                <a:solidFill>
                  <a:schemeClr val="tx1"/>
                </a:solidFill>
                <a:latin typeface="+mj-lt"/>
              </a:rPr>
              <a:t>Quality of health care</a:t>
            </a:r>
          </a:p>
          <a:p>
            <a:pPr lvl="1">
              <a:lnSpc>
                <a:spcPct val="120000"/>
              </a:lnSpc>
            </a:pPr>
            <a:r>
              <a:rPr lang="en-US" sz="1500" dirty="0">
                <a:solidFill>
                  <a:schemeClr val="tx1"/>
                </a:solidFill>
                <a:latin typeface="+mj-lt"/>
              </a:rPr>
              <a:t>Cost-effectiveness of health care</a:t>
            </a:r>
          </a:p>
          <a:p>
            <a:pPr lvl="1">
              <a:lnSpc>
                <a:spcPct val="120000"/>
              </a:lnSpc>
            </a:pPr>
            <a:endParaRPr lang="en-US" sz="1500" dirty="0">
              <a:solidFill>
                <a:schemeClr val="tx1"/>
              </a:solidFill>
              <a:latin typeface="+mj-lt"/>
            </a:endParaRPr>
          </a:p>
          <a:p>
            <a:pPr marL="0" indent="0">
              <a:lnSpc>
                <a:spcPct val="120000"/>
              </a:lnSpc>
              <a:spcBef>
                <a:spcPts val="600"/>
              </a:spcBef>
              <a:buNone/>
            </a:pPr>
            <a:r>
              <a:rPr lang="en-US" sz="1500" u="sng" dirty="0">
                <a:solidFill>
                  <a:schemeClr val="tx1"/>
                </a:solidFill>
                <a:latin typeface="+mj-lt"/>
              </a:rPr>
              <a:t>State Fiscal Year 2018 Office Facts:</a:t>
            </a:r>
          </a:p>
          <a:p>
            <a:pPr>
              <a:lnSpc>
                <a:spcPct val="120000"/>
              </a:lnSpc>
            </a:pPr>
            <a:r>
              <a:rPr lang="en-US" sz="1500" dirty="0">
                <a:solidFill>
                  <a:schemeClr val="tx1"/>
                </a:solidFill>
                <a:latin typeface="+mj-lt"/>
              </a:rPr>
              <a:t>Administered over 300 contracts </a:t>
            </a:r>
          </a:p>
          <a:p>
            <a:pPr>
              <a:lnSpc>
                <a:spcPct val="120000"/>
              </a:lnSpc>
            </a:pPr>
            <a:r>
              <a:rPr lang="en-US" sz="1500" dirty="0">
                <a:solidFill>
                  <a:schemeClr val="tx1"/>
                </a:solidFill>
                <a:latin typeface="+mj-lt"/>
              </a:rPr>
              <a:t>Spent $31.6 million from state, federal, and philanthropic sources</a:t>
            </a:r>
          </a:p>
          <a:p>
            <a:pPr>
              <a:lnSpc>
                <a:spcPct val="120000"/>
              </a:lnSpc>
            </a:pPr>
            <a:r>
              <a:rPr lang="en-US" sz="1500" dirty="0">
                <a:solidFill>
                  <a:schemeClr val="tx1"/>
                </a:solidFill>
                <a:latin typeface="+mj-lt"/>
              </a:rPr>
              <a:t>Provided over 1,300 technical assistance activities</a:t>
            </a:r>
          </a:p>
          <a:p>
            <a:pPr>
              <a:lnSpc>
                <a:spcPct val="120000"/>
              </a:lnSpc>
            </a:pPr>
            <a:endParaRPr lang="en-US" sz="1500" dirty="0">
              <a:solidFill>
                <a:schemeClr val="tx1"/>
              </a:solidFill>
              <a:latin typeface="+mj-lt"/>
            </a:endParaRPr>
          </a:p>
          <a:p>
            <a:pPr marL="0" indent="0">
              <a:lnSpc>
                <a:spcPct val="120000"/>
              </a:lnSpc>
              <a:spcBef>
                <a:spcPts val="600"/>
              </a:spcBef>
              <a:buNone/>
            </a:pPr>
            <a:r>
              <a:rPr lang="en-US" sz="1500" b="1" dirty="0">
                <a:solidFill>
                  <a:schemeClr val="tx1"/>
                </a:solidFill>
                <a:latin typeface="+mj-lt"/>
              </a:rPr>
              <a:t>While we do not provide direct care, our programs support numerous health care safety net organizations throughout North Carolina.</a:t>
            </a:r>
          </a:p>
          <a:p>
            <a:pPr marL="0" indent="0">
              <a:lnSpc>
                <a:spcPct val="200000"/>
              </a:lnSpc>
              <a:buNone/>
            </a:pPr>
            <a:r>
              <a:rPr lang="en-US" sz="1500" dirty="0">
                <a:latin typeface="+mn-lt"/>
              </a:rPr>
              <a:t> </a:t>
            </a:r>
          </a:p>
          <a:p>
            <a:pPr>
              <a:lnSpc>
                <a:spcPct val="150000"/>
              </a:lnSpc>
            </a:pPr>
            <a:endParaRPr lang="en-US" sz="1500" dirty="0"/>
          </a:p>
        </p:txBody>
      </p:sp>
      <p:sp>
        <p:nvSpPr>
          <p:cNvPr id="5" name="Slide Number Placeholder 4">
            <a:extLst>
              <a:ext uri="{FF2B5EF4-FFF2-40B4-BE49-F238E27FC236}">
                <a16:creationId xmlns:a16="http://schemas.microsoft.com/office/drawing/2014/main" id="{C1BA4596-E0B5-4881-878F-08256FC7EE9E}"/>
              </a:ext>
            </a:extLst>
          </p:cNvPr>
          <p:cNvSpPr>
            <a:spLocks noGrp="1"/>
          </p:cNvSpPr>
          <p:nvPr>
            <p:ph type="sldNum" sz="quarter" idx="4294967295"/>
          </p:nvPr>
        </p:nvSpPr>
        <p:spPr>
          <a:xfrm>
            <a:off x="0" y="6650038"/>
            <a:ext cx="2743200" cy="138112"/>
          </a:xfrm>
          <a:prstGeom prst="rect">
            <a:avLst/>
          </a:prstGeom>
        </p:spPr>
        <p:txBody>
          <a:bodyPr/>
          <a:lstStyle/>
          <a:p>
            <a:fld id="{DEB7B96C-DE62-40B4-A349-88F45C736EF0}" type="slidenum">
              <a:rPr lang="en-US" smtClean="0"/>
              <a:t>2</a:t>
            </a:fld>
            <a:endParaRPr lang="en-US" dirty="0"/>
          </a:p>
        </p:txBody>
      </p:sp>
      <p:pic>
        <p:nvPicPr>
          <p:cNvPr id="2050" name="Picture 2">
            <a:extLst>
              <a:ext uri="{FF2B5EF4-FFF2-40B4-BE49-F238E27FC236}">
                <a16:creationId xmlns:a16="http://schemas.microsoft.com/office/drawing/2014/main" id="{06D56156-A661-4827-8619-0594F8EAC4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8868" y="1241297"/>
            <a:ext cx="4141757" cy="166957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4" name="Text Box 3">
            <a:extLst>
              <a:ext uri="{FF2B5EF4-FFF2-40B4-BE49-F238E27FC236}">
                <a16:creationId xmlns:a16="http://schemas.microsoft.com/office/drawing/2014/main" id="{D98C651D-F301-4B3D-9673-8C414B87E5BC}"/>
              </a:ext>
            </a:extLst>
          </p:cNvPr>
          <p:cNvSpPr txBox="1">
            <a:spLocks noChangeArrowheads="1"/>
          </p:cNvSpPr>
          <p:nvPr/>
        </p:nvSpPr>
        <p:spPr bwMode="auto">
          <a:xfrm>
            <a:off x="9316996" y="1835401"/>
            <a:ext cx="1129991" cy="33769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2D4E6B"/>
                </a:solidFill>
                <a:effectLst/>
                <a:latin typeface="Calibri" panose="020F0502020204030204" pitchFamily="34" charset="0"/>
              </a:rPr>
              <a:t>Raleigh, NC</a:t>
            </a:r>
            <a:endParaRPr kumimoji="0" lang="en-US" altLang="en-US" sz="3200" b="1" i="0" u="none" strike="noStrike" cap="none" normalizeH="0" baseline="0" dirty="0">
              <a:ln>
                <a:noFill/>
              </a:ln>
              <a:solidFill>
                <a:schemeClr val="tx1"/>
              </a:solidFill>
              <a:effectLst/>
              <a:latin typeface="Arial" panose="020B0604020202020204" pitchFamily="34" charset="0"/>
            </a:endParaRPr>
          </a:p>
        </p:txBody>
      </p:sp>
      <p:pic>
        <p:nvPicPr>
          <p:cNvPr id="2052" name="Picture 4" descr="noun_1015736">
            <a:extLst>
              <a:ext uri="{FF2B5EF4-FFF2-40B4-BE49-F238E27FC236}">
                <a16:creationId xmlns:a16="http://schemas.microsoft.com/office/drawing/2014/main" id="{4A9FC92A-E7E2-44EB-986D-6718C02F54C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66342" y="1529357"/>
            <a:ext cx="377298" cy="37729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7" name="Picture 6">
            <a:extLst>
              <a:ext uri="{FF2B5EF4-FFF2-40B4-BE49-F238E27FC236}">
                <a16:creationId xmlns:a16="http://schemas.microsoft.com/office/drawing/2014/main" id="{6EAD5306-22D3-4789-A099-75798B4B641C}"/>
              </a:ext>
            </a:extLst>
          </p:cNvPr>
          <p:cNvPicPr>
            <a:picLocks noChangeAspect="1"/>
          </p:cNvPicPr>
          <p:nvPr/>
        </p:nvPicPr>
        <p:blipFill>
          <a:blip r:embed="rId5"/>
          <a:stretch>
            <a:fillRect/>
          </a:stretch>
        </p:blipFill>
        <p:spPr>
          <a:xfrm>
            <a:off x="7708254" y="3216920"/>
            <a:ext cx="4211314" cy="3161278"/>
          </a:xfrm>
          <a:prstGeom prst="rect">
            <a:avLst/>
          </a:prstGeom>
        </p:spPr>
      </p:pic>
    </p:spTree>
    <p:extLst>
      <p:ext uri="{BB962C8B-B14F-4D97-AF65-F5344CB8AC3E}">
        <p14:creationId xmlns:p14="http://schemas.microsoft.com/office/powerpoint/2010/main" val="30261102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3200" b="1" i="0" dirty="0">
                <a:solidFill>
                  <a:srgbClr val="257ABE"/>
                </a:solidFill>
              </a:rPr>
              <a:t>Program Outcomes</a:t>
            </a:r>
          </a:p>
        </p:txBody>
      </p:sp>
      <p:sp>
        <p:nvSpPr>
          <p:cNvPr id="7" name="Content Placeholder 6"/>
          <p:cNvSpPr>
            <a:spLocks noGrp="1"/>
          </p:cNvSpPr>
          <p:nvPr>
            <p:ph idx="4294967295"/>
          </p:nvPr>
        </p:nvSpPr>
        <p:spPr>
          <a:xfrm>
            <a:off x="821266" y="1228725"/>
            <a:ext cx="9694333" cy="5019675"/>
          </a:xfrm>
        </p:spPr>
        <p:txBody>
          <a:bodyPr>
            <a:normAutofit/>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endParaRPr lang="en-US" dirty="0"/>
          </a:p>
          <a:p>
            <a:r>
              <a:rPr lang="en-US" dirty="0">
                <a:solidFill>
                  <a:schemeClr val="tx1"/>
                </a:solidFill>
                <a:latin typeface="+mj-lt"/>
              </a:rPr>
              <a:t>The difference between the mean LOS (43.5 hours) and the median LOS (24.6 hours) is due to extreme outliers.</a:t>
            </a:r>
          </a:p>
          <a:p>
            <a:r>
              <a:rPr lang="en-US" dirty="0">
                <a:solidFill>
                  <a:schemeClr val="tx1"/>
                </a:solidFill>
                <a:latin typeface="+mj-lt"/>
              </a:rPr>
              <a:t>Due to 4,668 overturned IVCs, NC-STeP estimates a cumulative cost savings of </a:t>
            </a:r>
            <a:r>
              <a:rPr lang="en-US" b="1" dirty="0">
                <a:solidFill>
                  <a:schemeClr val="tx1"/>
                </a:solidFill>
                <a:latin typeface="+mj-lt"/>
              </a:rPr>
              <a:t>$25,207,200</a:t>
            </a:r>
            <a:r>
              <a:rPr lang="en-US" dirty="0">
                <a:solidFill>
                  <a:schemeClr val="tx1"/>
                </a:solidFill>
                <a:latin typeface="+mj-lt"/>
              </a:rPr>
              <a:t> to state psychiatric facilities since 2013                                      </a:t>
            </a:r>
          </a:p>
          <a:p>
            <a:endParaRPr lang="en-US" b="1" dirty="0"/>
          </a:p>
        </p:txBody>
      </p:sp>
      <p:sp>
        <p:nvSpPr>
          <p:cNvPr id="4" name="Slide Number Placeholder 3"/>
          <p:cNvSpPr>
            <a:spLocks noGrp="1"/>
          </p:cNvSpPr>
          <p:nvPr>
            <p:ph type="sldNum" sz="quarter" idx="4294967295"/>
          </p:nvPr>
        </p:nvSpPr>
        <p:spPr>
          <a:xfrm>
            <a:off x="0" y="6650038"/>
            <a:ext cx="2743200" cy="138112"/>
          </a:xfrm>
        </p:spPr>
        <p:txBody>
          <a:bodyPr/>
          <a:lstStyle/>
          <a:p>
            <a:fld id="{11F27F3A-B3E9-41ED-AF8F-A365F10BB65F}" type="slidenum">
              <a:rPr lang="en-US" smtClean="0"/>
              <a:pPr/>
              <a:t>20</a:t>
            </a:fld>
            <a:endParaRPr lang="en-US"/>
          </a:p>
        </p:txBody>
      </p:sp>
      <p:graphicFrame>
        <p:nvGraphicFramePr>
          <p:cNvPr id="2" name="Table 1"/>
          <p:cNvGraphicFramePr>
            <a:graphicFrameLocks noGrp="1"/>
          </p:cNvGraphicFramePr>
          <p:nvPr>
            <p:extLst>
              <p:ext uri="{D42A27DB-BD31-4B8C-83A1-F6EECF244321}">
                <p14:modId xmlns:p14="http://schemas.microsoft.com/office/powerpoint/2010/main" val="3574476599"/>
              </p:ext>
            </p:extLst>
          </p:nvPr>
        </p:nvGraphicFramePr>
        <p:xfrm>
          <a:off x="1063625" y="1228725"/>
          <a:ext cx="8388349" cy="2908060"/>
        </p:xfrm>
        <a:graphic>
          <a:graphicData uri="http://schemas.openxmlformats.org/drawingml/2006/table">
            <a:tbl>
              <a:tblPr firstRow="1" bandRow="1">
                <a:tableStyleId>{5C22544A-7EE6-4342-B048-85BDC9FD1C3A}</a:tableStyleId>
              </a:tblPr>
              <a:tblGrid>
                <a:gridCol w="3551296">
                  <a:extLst>
                    <a:ext uri="{9D8B030D-6E8A-4147-A177-3AD203B41FA5}">
                      <a16:colId xmlns:a16="http://schemas.microsoft.com/office/drawing/2014/main" val="20000"/>
                    </a:ext>
                  </a:extLst>
                </a:gridCol>
                <a:gridCol w="1612351">
                  <a:extLst>
                    <a:ext uri="{9D8B030D-6E8A-4147-A177-3AD203B41FA5}">
                      <a16:colId xmlns:a16="http://schemas.microsoft.com/office/drawing/2014/main" val="20001"/>
                    </a:ext>
                  </a:extLst>
                </a:gridCol>
                <a:gridCol w="1612351">
                  <a:extLst>
                    <a:ext uri="{9D8B030D-6E8A-4147-A177-3AD203B41FA5}">
                      <a16:colId xmlns:a16="http://schemas.microsoft.com/office/drawing/2014/main" val="20002"/>
                    </a:ext>
                  </a:extLst>
                </a:gridCol>
                <a:gridCol w="1612351">
                  <a:extLst>
                    <a:ext uri="{9D8B030D-6E8A-4147-A177-3AD203B41FA5}">
                      <a16:colId xmlns:a16="http://schemas.microsoft.com/office/drawing/2014/main" val="3415527249"/>
                    </a:ext>
                  </a:extLst>
                </a:gridCol>
              </a:tblGrid>
              <a:tr h="443372">
                <a:tc>
                  <a:txBody>
                    <a:bodyPr/>
                    <a:lstStyle/>
                    <a:p>
                      <a:r>
                        <a:rPr lang="en-US" dirty="0"/>
                        <a:t>Performance Measure</a:t>
                      </a:r>
                    </a:p>
                  </a:txBody>
                  <a:tcPr/>
                </a:tc>
                <a:tc>
                  <a:txBody>
                    <a:bodyPr/>
                    <a:lstStyle/>
                    <a:p>
                      <a:r>
                        <a:rPr lang="en-US" dirty="0"/>
                        <a:t>Baseline</a:t>
                      </a:r>
                      <a:r>
                        <a:rPr lang="en-US" baseline="0" dirty="0"/>
                        <a:t> (2013)</a:t>
                      </a:r>
                      <a:endParaRPr lang="en-US" dirty="0"/>
                    </a:p>
                  </a:txBody>
                  <a:tcPr>
                    <a:solidFill>
                      <a:schemeClr val="accent2"/>
                    </a:solidFill>
                  </a:tcPr>
                </a:tc>
                <a:tc>
                  <a:txBody>
                    <a:bodyPr/>
                    <a:lstStyle/>
                    <a:p>
                      <a:r>
                        <a:rPr lang="en-US" dirty="0"/>
                        <a:t>Target for 2017</a:t>
                      </a:r>
                    </a:p>
                  </a:txBody>
                  <a:tcPr/>
                </a:tc>
                <a:tc>
                  <a:txBody>
                    <a:bodyPr/>
                    <a:lstStyle/>
                    <a:p>
                      <a:r>
                        <a:rPr lang="en-US" dirty="0"/>
                        <a:t>Actual</a:t>
                      </a:r>
                      <a:r>
                        <a:rPr lang="en-US" baseline="0" dirty="0"/>
                        <a:t> Value as of end of 2018</a:t>
                      </a:r>
                    </a:p>
                  </a:txBody>
                  <a:tcPr/>
                </a:tc>
                <a:extLst>
                  <a:ext uri="{0D108BD9-81ED-4DB2-BD59-A6C34878D82A}">
                    <a16:rowId xmlns:a16="http://schemas.microsoft.com/office/drawing/2014/main" val="10000"/>
                  </a:ext>
                </a:extLst>
              </a:tr>
              <a:tr h="601285">
                <a:tc>
                  <a:txBody>
                    <a:bodyPr/>
                    <a:lstStyle/>
                    <a:p>
                      <a:r>
                        <a:rPr lang="en-US" dirty="0"/>
                        <a:t>Reports of Involuntary Commitments (IVCs) admitted to hospitals</a:t>
                      </a:r>
                    </a:p>
                  </a:txBody>
                  <a:tcPr/>
                </a:tc>
                <a:tc>
                  <a:txBody>
                    <a:bodyPr/>
                    <a:lstStyle/>
                    <a:p>
                      <a:r>
                        <a:rPr lang="en-US" dirty="0"/>
                        <a:t>147</a:t>
                      </a:r>
                      <a:r>
                        <a:rPr lang="en-US" baseline="0" dirty="0"/>
                        <a:t> per month</a:t>
                      </a:r>
                    </a:p>
                  </a:txBody>
                  <a:tcPr>
                    <a:solidFill>
                      <a:schemeClr val="accent3">
                        <a:lumMod val="20000"/>
                        <a:lumOff val="80000"/>
                      </a:schemeClr>
                    </a:solidFill>
                  </a:tcPr>
                </a:tc>
                <a:tc>
                  <a:txBody>
                    <a:bodyPr/>
                    <a:lstStyle/>
                    <a:p>
                      <a:r>
                        <a:rPr lang="en-US" baseline="0" dirty="0"/>
                        <a:t>12,264</a:t>
                      </a:r>
                    </a:p>
                  </a:txBody>
                  <a:tcPr/>
                </a:tc>
                <a:tc>
                  <a:txBody>
                    <a:bodyPr/>
                    <a:lstStyle/>
                    <a:p>
                      <a:r>
                        <a:rPr lang="en-US" baseline="0" dirty="0"/>
                        <a:t>14,434</a:t>
                      </a:r>
                    </a:p>
                  </a:txBody>
                  <a:tcPr/>
                </a:tc>
                <a:extLst>
                  <a:ext uri="{0D108BD9-81ED-4DB2-BD59-A6C34878D82A}">
                    <a16:rowId xmlns:a16="http://schemas.microsoft.com/office/drawing/2014/main" val="10001"/>
                  </a:ext>
                </a:extLst>
              </a:tr>
              <a:tr h="601285">
                <a:tc>
                  <a:txBody>
                    <a:bodyPr/>
                    <a:lstStyle/>
                    <a:p>
                      <a:r>
                        <a:rPr lang="en-US" dirty="0"/>
                        <a:t>Number</a:t>
                      </a:r>
                      <a:r>
                        <a:rPr lang="en-US" baseline="0" dirty="0"/>
                        <a:t> of IVCs Overturned</a:t>
                      </a:r>
                      <a:endParaRPr lang="en-US" dirty="0"/>
                    </a:p>
                  </a:txBody>
                  <a:tcPr/>
                </a:tc>
                <a:tc>
                  <a:txBody>
                    <a:bodyPr/>
                    <a:lstStyle/>
                    <a:p>
                      <a:r>
                        <a:rPr lang="en-US" dirty="0"/>
                        <a:t>42</a:t>
                      </a:r>
                      <a:r>
                        <a:rPr lang="en-US" baseline="0" dirty="0"/>
                        <a:t> per month</a:t>
                      </a:r>
                    </a:p>
                  </a:txBody>
                  <a:tcPr>
                    <a:solidFill>
                      <a:schemeClr val="accent3">
                        <a:lumMod val="20000"/>
                        <a:lumOff val="80000"/>
                      </a:schemeClr>
                    </a:solidFill>
                  </a:tcPr>
                </a:tc>
                <a:tc>
                  <a:txBody>
                    <a:bodyPr/>
                    <a:lstStyle/>
                    <a:p>
                      <a:r>
                        <a:rPr lang="en-US" baseline="0" dirty="0"/>
                        <a:t>3,160</a:t>
                      </a:r>
                    </a:p>
                  </a:txBody>
                  <a:tcPr/>
                </a:tc>
                <a:tc>
                  <a:txBody>
                    <a:bodyPr/>
                    <a:lstStyle/>
                    <a:p>
                      <a:r>
                        <a:rPr lang="en-US" dirty="0"/>
                        <a:t>4,668</a:t>
                      </a:r>
                    </a:p>
                  </a:txBody>
                  <a:tcPr/>
                </a:tc>
                <a:extLst>
                  <a:ext uri="{0D108BD9-81ED-4DB2-BD59-A6C34878D82A}">
                    <a16:rowId xmlns:a16="http://schemas.microsoft.com/office/drawing/2014/main" val="10002"/>
                  </a:ext>
                </a:extLst>
              </a:tr>
              <a:tr h="601285">
                <a:tc>
                  <a:txBody>
                    <a:bodyPr/>
                    <a:lstStyle/>
                    <a:p>
                      <a:r>
                        <a:rPr lang="en-US" dirty="0"/>
                        <a:t>Number of </a:t>
                      </a:r>
                      <a:r>
                        <a:rPr lang="en-US" baseline="0" dirty="0"/>
                        <a:t>telepsychiatry assessments conducted</a:t>
                      </a:r>
                      <a:endParaRPr lang="en-US" dirty="0"/>
                    </a:p>
                  </a:txBody>
                  <a:tcPr/>
                </a:tc>
                <a:tc>
                  <a:txBody>
                    <a:bodyPr/>
                    <a:lstStyle/>
                    <a:p>
                      <a:r>
                        <a:rPr lang="en-US" dirty="0"/>
                        <a:t>450</a:t>
                      </a:r>
                      <a:r>
                        <a:rPr lang="en-US" baseline="0" dirty="0"/>
                        <a:t> per month</a:t>
                      </a:r>
                      <a:endParaRPr lang="en-US" dirty="0"/>
                    </a:p>
                  </a:txBody>
                  <a:tcPr>
                    <a:solidFill>
                      <a:schemeClr val="accent3">
                        <a:lumMod val="20000"/>
                        <a:lumOff val="80000"/>
                      </a:schemeClr>
                    </a:solidFill>
                  </a:tcPr>
                </a:tc>
                <a:tc>
                  <a:txBody>
                    <a:bodyPr/>
                    <a:lstStyle/>
                    <a:p>
                      <a:r>
                        <a:rPr lang="en-US" baseline="0" dirty="0"/>
                        <a:t>33,950</a:t>
                      </a:r>
                      <a:endParaRPr lang="en-US" dirty="0"/>
                    </a:p>
                  </a:txBody>
                  <a:tcPr/>
                </a:tc>
                <a:tc>
                  <a:txBody>
                    <a:bodyPr/>
                    <a:lstStyle/>
                    <a:p>
                      <a:r>
                        <a:rPr lang="en-US" dirty="0"/>
                        <a:t>35,534</a:t>
                      </a:r>
                    </a:p>
                  </a:txBody>
                  <a:tcPr/>
                </a:tc>
                <a:extLst>
                  <a:ext uri="{0D108BD9-81ED-4DB2-BD59-A6C34878D82A}">
                    <a16:rowId xmlns:a16="http://schemas.microsoft.com/office/drawing/2014/main" val="10003"/>
                  </a:ext>
                </a:extLst>
              </a:tr>
              <a:tr h="601285">
                <a:tc>
                  <a:txBody>
                    <a:bodyPr/>
                    <a:lstStyle/>
                    <a:p>
                      <a:r>
                        <a:rPr lang="en-US" dirty="0"/>
                        <a:t>Average LOS (in hours) for behavioral health patients</a:t>
                      </a:r>
                    </a:p>
                  </a:txBody>
                  <a:tcPr/>
                </a:tc>
                <a:tc>
                  <a:txBody>
                    <a:bodyPr/>
                    <a:lstStyle/>
                    <a:p>
                      <a:r>
                        <a:rPr lang="en-US" dirty="0"/>
                        <a:t>Between</a:t>
                      </a:r>
                      <a:r>
                        <a:rPr lang="en-US" baseline="0" dirty="0"/>
                        <a:t> 48 and 72</a:t>
                      </a:r>
                      <a:endParaRPr lang="en-US" dirty="0"/>
                    </a:p>
                  </a:txBody>
                  <a:tcPr>
                    <a:solidFill>
                      <a:schemeClr val="accent3">
                        <a:lumMod val="20000"/>
                        <a:lumOff val="80000"/>
                      </a:schemeClr>
                    </a:solidFill>
                  </a:tcPr>
                </a:tc>
                <a:tc>
                  <a:txBody>
                    <a:bodyPr/>
                    <a:lstStyle/>
                    <a:p>
                      <a:r>
                        <a:rPr lang="en-US" dirty="0"/>
                        <a:t>Mean: 43</a:t>
                      </a:r>
                    </a:p>
                    <a:p>
                      <a:endParaRPr lang="en-US" dirty="0"/>
                    </a:p>
                  </a:txBody>
                  <a:tcPr/>
                </a:tc>
                <a:tc>
                  <a:txBody>
                    <a:bodyPr/>
                    <a:lstStyle/>
                    <a:p>
                      <a:r>
                        <a:rPr lang="en-US" dirty="0"/>
                        <a:t>Mean: 43.5</a:t>
                      </a:r>
                    </a:p>
                    <a:p>
                      <a:r>
                        <a:rPr lang="en-US" dirty="0"/>
                        <a:t>Median:</a:t>
                      </a:r>
                      <a:r>
                        <a:rPr lang="en-US" baseline="0" dirty="0"/>
                        <a:t> 24.6</a:t>
                      </a:r>
                      <a:endParaRPr lang="en-US" dirty="0"/>
                    </a:p>
                  </a:txBody>
                  <a:tcPr/>
                </a:tc>
                <a:extLst>
                  <a:ext uri="{0D108BD9-81ED-4DB2-BD59-A6C34878D82A}">
                    <a16:rowId xmlns:a16="http://schemas.microsoft.com/office/drawing/2014/main" val="10004"/>
                  </a:ext>
                </a:extLst>
              </a:tr>
            </a:tbl>
          </a:graphicData>
        </a:graphic>
      </p:graphicFrame>
      <p:pic>
        <p:nvPicPr>
          <p:cNvPr id="3" name="Picture 2">
            <a:extLst>
              <a:ext uri="{FF2B5EF4-FFF2-40B4-BE49-F238E27FC236}">
                <a16:creationId xmlns:a16="http://schemas.microsoft.com/office/drawing/2014/main" id="{13C4368E-1DDF-448D-8683-BC260E27B613}"/>
              </a:ext>
            </a:extLst>
          </p:cNvPr>
          <p:cNvPicPr>
            <a:picLocks noChangeAspect="1"/>
          </p:cNvPicPr>
          <p:nvPr/>
        </p:nvPicPr>
        <p:blipFill>
          <a:blip r:embed="rId3"/>
          <a:stretch>
            <a:fillRect/>
          </a:stretch>
        </p:blipFill>
        <p:spPr>
          <a:xfrm>
            <a:off x="6761433" y="5715794"/>
            <a:ext cx="5076825" cy="733425"/>
          </a:xfrm>
          <a:prstGeom prst="rect">
            <a:avLst/>
          </a:prstGeom>
        </p:spPr>
      </p:pic>
    </p:spTree>
    <p:extLst>
      <p:ext uri="{BB962C8B-B14F-4D97-AF65-F5344CB8AC3E}">
        <p14:creationId xmlns:p14="http://schemas.microsoft.com/office/powerpoint/2010/main" val="36851340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61791-8559-4D66-AC17-8411D4481D14}"/>
              </a:ext>
            </a:extLst>
          </p:cNvPr>
          <p:cNvSpPr>
            <a:spLocks noGrp="1"/>
          </p:cNvSpPr>
          <p:nvPr>
            <p:ph type="title"/>
          </p:nvPr>
        </p:nvSpPr>
        <p:spPr/>
        <p:txBody>
          <a:bodyPr>
            <a:normAutofit/>
          </a:bodyPr>
          <a:lstStyle/>
          <a:p>
            <a:r>
              <a:rPr lang="en-US" sz="3200" b="1" i="0" dirty="0">
                <a:solidFill>
                  <a:srgbClr val="257ABE"/>
                </a:solidFill>
                <a:latin typeface="+mn-lt"/>
              </a:rPr>
              <a:t>NC-</a:t>
            </a:r>
            <a:r>
              <a:rPr lang="en-US" sz="3200" b="1" i="0" dirty="0" err="1">
                <a:solidFill>
                  <a:srgbClr val="257ABE"/>
                </a:solidFill>
                <a:latin typeface="+mn-lt"/>
              </a:rPr>
              <a:t>STeP</a:t>
            </a:r>
            <a:r>
              <a:rPr lang="en-US" sz="3200" b="1" i="0" dirty="0">
                <a:solidFill>
                  <a:srgbClr val="257ABE"/>
                </a:solidFill>
                <a:latin typeface="+mn-lt"/>
              </a:rPr>
              <a:t> Expansion to Community</a:t>
            </a:r>
          </a:p>
        </p:txBody>
      </p:sp>
      <p:sp>
        <p:nvSpPr>
          <p:cNvPr id="3" name="Content Placeholder 2">
            <a:extLst>
              <a:ext uri="{FF2B5EF4-FFF2-40B4-BE49-F238E27FC236}">
                <a16:creationId xmlns:a16="http://schemas.microsoft.com/office/drawing/2014/main" id="{738448E7-94F1-4130-ADD4-809A51D30F53}"/>
              </a:ext>
            </a:extLst>
          </p:cNvPr>
          <p:cNvSpPr>
            <a:spLocks noGrp="1"/>
          </p:cNvSpPr>
          <p:nvPr>
            <p:ph idx="4294967295"/>
          </p:nvPr>
        </p:nvSpPr>
        <p:spPr>
          <a:xfrm>
            <a:off x="972930" y="1228725"/>
            <a:ext cx="9542670" cy="5019675"/>
          </a:xfrm>
        </p:spPr>
        <p:txBody>
          <a:bodyPr>
            <a:normAutofit fontScale="92500"/>
          </a:bodyPr>
          <a:lstStyle/>
          <a:p>
            <a:pPr marL="0" indent="0">
              <a:buNone/>
            </a:pPr>
            <a:r>
              <a:rPr lang="en-US" sz="2000" dirty="0">
                <a:solidFill>
                  <a:schemeClr val="tx1"/>
                </a:solidFill>
              </a:rPr>
              <a:t>Community based (Health Department) sites operating under NC-</a:t>
            </a:r>
            <a:r>
              <a:rPr lang="en-US" sz="2000" dirty="0" err="1">
                <a:solidFill>
                  <a:schemeClr val="tx1"/>
                </a:solidFill>
              </a:rPr>
              <a:t>STeP</a:t>
            </a:r>
            <a:r>
              <a:rPr lang="en-US" sz="2000" dirty="0">
                <a:solidFill>
                  <a:schemeClr val="tx1"/>
                </a:solidFill>
              </a:rPr>
              <a:t>: Pasquotank, Albemarle, Camden, Hyde, Martin Counties. (Macon county HD June 1)</a:t>
            </a:r>
          </a:p>
          <a:p>
            <a:endParaRPr lang="en-US" sz="2000" u="sng" dirty="0">
              <a:solidFill>
                <a:schemeClr val="tx1"/>
              </a:solidFill>
            </a:endParaRP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If you have program questions, please contact: </a:t>
            </a:r>
            <a:r>
              <a:rPr lang="en-US" dirty="0">
                <a:hlinkClick r:id="rId3"/>
              </a:rPr>
              <a:t>Telepsych@ecu.edu</a:t>
            </a:r>
            <a:endParaRPr lang="en-US" dirty="0"/>
          </a:p>
          <a:p>
            <a:endParaRPr lang="en-US" u="sng" dirty="0"/>
          </a:p>
          <a:p>
            <a:endParaRPr lang="en-US" dirty="0"/>
          </a:p>
        </p:txBody>
      </p:sp>
      <p:sp>
        <p:nvSpPr>
          <p:cNvPr id="4" name="Slide Number Placeholder 3">
            <a:extLst>
              <a:ext uri="{FF2B5EF4-FFF2-40B4-BE49-F238E27FC236}">
                <a16:creationId xmlns:a16="http://schemas.microsoft.com/office/drawing/2014/main" id="{C334BC2D-DFCA-4B49-9887-9EB5F2474E2E}"/>
              </a:ext>
            </a:extLst>
          </p:cNvPr>
          <p:cNvSpPr>
            <a:spLocks noGrp="1"/>
          </p:cNvSpPr>
          <p:nvPr>
            <p:ph type="sldNum" sz="quarter" idx="4294967295"/>
          </p:nvPr>
        </p:nvSpPr>
        <p:spPr>
          <a:xfrm>
            <a:off x="0" y="6650038"/>
            <a:ext cx="2743200" cy="138112"/>
          </a:xfrm>
        </p:spPr>
        <p:txBody>
          <a:bodyPr/>
          <a:lstStyle/>
          <a:p>
            <a:fld id="{DEB7B96C-DE62-40B4-A349-88F45C736EF0}" type="slidenum">
              <a:rPr lang="en-US" smtClean="0"/>
              <a:t>21</a:t>
            </a:fld>
            <a:endParaRPr lang="en-US" dirty="0"/>
          </a:p>
        </p:txBody>
      </p:sp>
      <p:pic>
        <p:nvPicPr>
          <p:cNvPr id="5" name="Picture 4">
            <a:extLst>
              <a:ext uri="{FF2B5EF4-FFF2-40B4-BE49-F238E27FC236}">
                <a16:creationId xmlns:a16="http://schemas.microsoft.com/office/drawing/2014/main" id="{06FEA9A8-BE69-431E-953B-A09B5A40C159}"/>
              </a:ext>
            </a:extLst>
          </p:cNvPr>
          <p:cNvPicPr>
            <a:picLocks noChangeAspect="1"/>
          </p:cNvPicPr>
          <p:nvPr/>
        </p:nvPicPr>
        <p:blipFill>
          <a:blip r:embed="rId4"/>
          <a:stretch>
            <a:fillRect/>
          </a:stretch>
        </p:blipFill>
        <p:spPr>
          <a:xfrm>
            <a:off x="972930" y="2177460"/>
            <a:ext cx="5797520" cy="3253183"/>
          </a:xfrm>
          <a:prstGeom prst="rect">
            <a:avLst/>
          </a:prstGeom>
        </p:spPr>
      </p:pic>
      <p:pic>
        <p:nvPicPr>
          <p:cNvPr id="6" name="Picture 5">
            <a:extLst>
              <a:ext uri="{FF2B5EF4-FFF2-40B4-BE49-F238E27FC236}">
                <a16:creationId xmlns:a16="http://schemas.microsoft.com/office/drawing/2014/main" id="{46DB1157-0E7A-4FDA-88EC-08A465307376}"/>
              </a:ext>
            </a:extLst>
          </p:cNvPr>
          <p:cNvPicPr>
            <a:picLocks noChangeAspect="1"/>
          </p:cNvPicPr>
          <p:nvPr/>
        </p:nvPicPr>
        <p:blipFill>
          <a:blip r:embed="rId5"/>
          <a:stretch>
            <a:fillRect/>
          </a:stretch>
        </p:blipFill>
        <p:spPr>
          <a:xfrm>
            <a:off x="8599448" y="4772491"/>
            <a:ext cx="3516153" cy="1713568"/>
          </a:xfrm>
          <a:prstGeom prst="rect">
            <a:avLst/>
          </a:prstGeom>
        </p:spPr>
      </p:pic>
    </p:spTree>
    <p:extLst>
      <p:ext uri="{BB962C8B-B14F-4D97-AF65-F5344CB8AC3E}">
        <p14:creationId xmlns:p14="http://schemas.microsoft.com/office/powerpoint/2010/main" val="35198608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60BDE-79CF-4C2F-97F5-B01EB329BEB5}"/>
              </a:ext>
            </a:extLst>
          </p:cNvPr>
          <p:cNvSpPr>
            <a:spLocks noGrp="1"/>
          </p:cNvSpPr>
          <p:nvPr>
            <p:ph type="title"/>
          </p:nvPr>
        </p:nvSpPr>
        <p:spPr/>
        <p:txBody>
          <a:bodyPr/>
          <a:lstStyle/>
          <a:p>
            <a:pPr algn="ctr"/>
            <a:r>
              <a:rPr lang="en-US" dirty="0">
                <a:solidFill>
                  <a:srgbClr val="257ABE"/>
                </a:solidFill>
              </a:rPr>
              <a:t>Store and Forward</a:t>
            </a:r>
            <a:endParaRPr lang="en-US" dirty="0"/>
          </a:p>
        </p:txBody>
      </p:sp>
      <p:sp>
        <p:nvSpPr>
          <p:cNvPr id="3" name="Text Placeholder 2">
            <a:extLst>
              <a:ext uri="{FF2B5EF4-FFF2-40B4-BE49-F238E27FC236}">
                <a16:creationId xmlns:a16="http://schemas.microsoft.com/office/drawing/2014/main" id="{0F543B22-6281-4B99-86A7-F6AEE9679AC0}"/>
              </a:ext>
            </a:extLst>
          </p:cNvPr>
          <p:cNvSpPr>
            <a:spLocks noGrp="1"/>
          </p:cNvSpPr>
          <p:nvPr>
            <p:ph type="body" sz="quarter" idx="10"/>
          </p:nvPr>
        </p:nvSpPr>
        <p:spPr>
          <a:xfrm>
            <a:off x="838200" y="1684867"/>
            <a:ext cx="10517717" cy="4558241"/>
          </a:xfrm>
        </p:spPr>
        <p:txBody>
          <a:bodyPr/>
          <a:lstStyle/>
          <a:p>
            <a:r>
              <a:rPr lang="en-US" sz="2000" dirty="0"/>
              <a:t>In store-and-forward systems, rural providers transmit secure health information to external specialists in order to seek consultations outside of a real-time patient interaction. </a:t>
            </a:r>
          </a:p>
          <a:p>
            <a:endParaRPr lang="en-US" sz="2000" dirty="0"/>
          </a:p>
          <a:p>
            <a:r>
              <a:rPr lang="en-US" sz="2000" dirty="0"/>
              <a:t>A rural provider could send a patient's X-ray images to a specialist through secure channels and receive a diagnosis through email. Some store-and-forward systems are conducted through electronic health records.</a:t>
            </a:r>
          </a:p>
          <a:p>
            <a:endParaRPr lang="en-US" sz="2000" dirty="0"/>
          </a:p>
          <a:p>
            <a:r>
              <a:rPr lang="en-US" sz="2000" dirty="0"/>
              <a:t>Asynchronous </a:t>
            </a:r>
          </a:p>
        </p:txBody>
      </p:sp>
      <p:sp>
        <p:nvSpPr>
          <p:cNvPr id="4" name="Text Placeholder 3">
            <a:extLst>
              <a:ext uri="{FF2B5EF4-FFF2-40B4-BE49-F238E27FC236}">
                <a16:creationId xmlns:a16="http://schemas.microsoft.com/office/drawing/2014/main" id="{2D356F4F-6E0C-4FD1-9C9A-339D94796DFE}"/>
              </a:ext>
            </a:extLst>
          </p:cNvPr>
          <p:cNvSpPr>
            <a:spLocks noGrp="1"/>
          </p:cNvSpPr>
          <p:nvPr>
            <p:ph type="body" sz="quarter" idx="11"/>
          </p:nvPr>
        </p:nvSpPr>
        <p:spPr/>
        <p:txBody>
          <a:bodyPr/>
          <a:lstStyle/>
          <a:p>
            <a:endParaRPr lang="en-US" dirty="0"/>
          </a:p>
        </p:txBody>
      </p:sp>
      <p:pic>
        <p:nvPicPr>
          <p:cNvPr id="5" name="Picture 4">
            <a:extLst>
              <a:ext uri="{FF2B5EF4-FFF2-40B4-BE49-F238E27FC236}">
                <a16:creationId xmlns:a16="http://schemas.microsoft.com/office/drawing/2014/main" id="{1F601905-CF1A-43B9-8D59-1B8C7BE22685}"/>
              </a:ext>
            </a:extLst>
          </p:cNvPr>
          <p:cNvPicPr>
            <a:picLocks noChangeAspect="1"/>
          </p:cNvPicPr>
          <p:nvPr/>
        </p:nvPicPr>
        <p:blipFill>
          <a:blip r:embed="rId2"/>
          <a:stretch>
            <a:fillRect/>
          </a:stretch>
        </p:blipFill>
        <p:spPr>
          <a:xfrm>
            <a:off x="0" y="-121115"/>
            <a:ext cx="3317204" cy="1490338"/>
          </a:xfrm>
          <a:prstGeom prst="rect">
            <a:avLst/>
          </a:prstGeom>
          <a:solidFill>
            <a:srgbClr val="257ABE"/>
          </a:solidFill>
        </p:spPr>
      </p:pic>
    </p:spTree>
    <p:extLst>
      <p:ext uri="{BB962C8B-B14F-4D97-AF65-F5344CB8AC3E}">
        <p14:creationId xmlns:p14="http://schemas.microsoft.com/office/powerpoint/2010/main" val="1649129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066F8-A3E8-4C96-BDC2-CA1589B312DB}"/>
              </a:ext>
            </a:extLst>
          </p:cNvPr>
          <p:cNvSpPr>
            <a:spLocks noGrp="1"/>
          </p:cNvSpPr>
          <p:nvPr>
            <p:ph type="title"/>
          </p:nvPr>
        </p:nvSpPr>
        <p:spPr/>
        <p:txBody>
          <a:bodyPr/>
          <a:lstStyle/>
          <a:p>
            <a:r>
              <a:rPr lang="en-US" dirty="0">
                <a:solidFill>
                  <a:srgbClr val="257ABE"/>
                </a:solidFill>
              </a:rPr>
              <a:t>Clinical Information Flow </a:t>
            </a:r>
          </a:p>
        </p:txBody>
      </p:sp>
      <p:sp>
        <p:nvSpPr>
          <p:cNvPr id="4" name="Slide Number Placeholder 3">
            <a:extLst>
              <a:ext uri="{FF2B5EF4-FFF2-40B4-BE49-F238E27FC236}">
                <a16:creationId xmlns:a16="http://schemas.microsoft.com/office/drawing/2014/main" id="{C1FC066F-9BE4-409F-9090-A39FE5D8EB2D}"/>
              </a:ext>
            </a:extLst>
          </p:cNvPr>
          <p:cNvSpPr>
            <a:spLocks noGrp="1"/>
          </p:cNvSpPr>
          <p:nvPr>
            <p:ph type="sldNum" sz="quarter" idx="4294967295"/>
          </p:nvPr>
        </p:nvSpPr>
        <p:spPr>
          <a:xfrm>
            <a:off x="0" y="6650038"/>
            <a:ext cx="2743200" cy="138112"/>
          </a:xfrm>
        </p:spPr>
        <p:txBody>
          <a:bodyPr/>
          <a:lstStyle/>
          <a:p>
            <a:fld id="{DEB7B96C-DE62-40B4-A349-88F45C736EF0}" type="slidenum">
              <a:rPr lang="en-US" smtClean="0"/>
              <a:t>23</a:t>
            </a:fld>
            <a:endParaRPr lang="en-US" dirty="0"/>
          </a:p>
        </p:txBody>
      </p:sp>
      <p:pic>
        <p:nvPicPr>
          <p:cNvPr id="6" name="Content Placeholder 5">
            <a:extLst>
              <a:ext uri="{FF2B5EF4-FFF2-40B4-BE49-F238E27FC236}">
                <a16:creationId xmlns:a16="http://schemas.microsoft.com/office/drawing/2014/main" id="{36C82491-7AED-4CC5-99F0-5197D3C026D9}"/>
              </a:ext>
            </a:extLst>
          </p:cNvPr>
          <p:cNvPicPr>
            <a:picLocks noGrp="1" noChangeAspect="1"/>
          </p:cNvPicPr>
          <p:nvPr>
            <p:ph type="chart" sz="quarter" idx="4294967295"/>
          </p:nvPr>
        </p:nvPicPr>
        <p:blipFill>
          <a:blip r:embed="rId3"/>
          <a:stretch>
            <a:fillRect/>
          </a:stretch>
        </p:blipFill>
        <p:spPr>
          <a:xfrm>
            <a:off x="2066396" y="1540938"/>
            <a:ext cx="6772275" cy="3867150"/>
          </a:xfrm>
          <a:prstGeom prst="rect">
            <a:avLst/>
          </a:prstGeom>
        </p:spPr>
      </p:pic>
      <p:sp>
        <p:nvSpPr>
          <p:cNvPr id="3" name="TextBox 2">
            <a:extLst>
              <a:ext uri="{FF2B5EF4-FFF2-40B4-BE49-F238E27FC236}">
                <a16:creationId xmlns:a16="http://schemas.microsoft.com/office/drawing/2014/main" id="{25ABD0BE-E0F2-4AC9-9A14-7CC99BD4196D}"/>
              </a:ext>
            </a:extLst>
          </p:cNvPr>
          <p:cNvSpPr txBox="1"/>
          <p:nvPr/>
        </p:nvSpPr>
        <p:spPr>
          <a:xfrm>
            <a:off x="2066396" y="5613564"/>
            <a:ext cx="6928508" cy="276999"/>
          </a:xfrm>
          <a:prstGeom prst="rect">
            <a:avLst/>
          </a:prstGeom>
          <a:noFill/>
        </p:spPr>
        <p:txBody>
          <a:bodyPr wrap="square" rtlCol="0">
            <a:spAutoFit/>
          </a:bodyPr>
          <a:lstStyle/>
          <a:p>
            <a:r>
              <a:rPr lang="en-US" sz="1200" dirty="0">
                <a:hlinkClick r:id="rId4"/>
              </a:rPr>
              <a:t>Source: </a:t>
            </a:r>
            <a:r>
              <a:rPr lang="en-US" sz="1200" dirty="0" err="1">
                <a:hlinkClick r:id="rId4"/>
              </a:rPr>
              <a:t>ReferralMD</a:t>
            </a:r>
            <a:r>
              <a:rPr lang="en-US" sz="1200" dirty="0">
                <a:hlinkClick r:id="rId4"/>
              </a:rPr>
              <a:t> (https://getreferralmd.com/solutions/e-consults-management/</a:t>
            </a:r>
            <a:r>
              <a:rPr lang="en-US" sz="1200" dirty="0"/>
              <a:t>)</a:t>
            </a:r>
          </a:p>
        </p:txBody>
      </p:sp>
    </p:spTree>
    <p:extLst>
      <p:ext uri="{BB962C8B-B14F-4D97-AF65-F5344CB8AC3E}">
        <p14:creationId xmlns:p14="http://schemas.microsoft.com/office/powerpoint/2010/main" val="36528744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E66B5-E414-42A2-8D31-1DFF0509D79B}"/>
              </a:ext>
            </a:extLst>
          </p:cNvPr>
          <p:cNvSpPr>
            <a:spLocks noGrp="1"/>
          </p:cNvSpPr>
          <p:nvPr>
            <p:ph type="title"/>
          </p:nvPr>
        </p:nvSpPr>
        <p:spPr/>
        <p:txBody>
          <a:bodyPr/>
          <a:lstStyle/>
          <a:p>
            <a:r>
              <a:rPr lang="en-US" dirty="0">
                <a:solidFill>
                  <a:srgbClr val="257ABE"/>
                </a:solidFill>
              </a:rPr>
              <a:t>Store and Forward Outcomes</a:t>
            </a:r>
          </a:p>
        </p:txBody>
      </p:sp>
      <p:sp>
        <p:nvSpPr>
          <p:cNvPr id="3" name="Content Placeholder 2">
            <a:extLst>
              <a:ext uri="{FF2B5EF4-FFF2-40B4-BE49-F238E27FC236}">
                <a16:creationId xmlns:a16="http://schemas.microsoft.com/office/drawing/2014/main" id="{094416A4-88A9-4665-8F5D-A1C8C656B9FE}"/>
              </a:ext>
            </a:extLst>
          </p:cNvPr>
          <p:cNvSpPr>
            <a:spLocks noGrp="1"/>
          </p:cNvSpPr>
          <p:nvPr>
            <p:ph idx="4294967295"/>
          </p:nvPr>
        </p:nvSpPr>
        <p:spPr>
          <a:xfrm>
            <a:off x="899160" y="1913467"/>
            <a:ext cx="9218507" cy="3623733"/>
          </a:xfrm>
        </p:spPr>
        <p:txBody>
          <a:bodyPr>
            <a:normAutofit fontScale="77500" lnSpcReduction="20000"/>
          </a:bodyPr>
          <a:lstStyle/>
          <a:p>
            <a:pPr marL="0" marR="0" indent="0">
              <a:lnSpc>
                <a:spcPct val="107000"/>
              </a:lnSpc>
              <a:spcBef>
                <a:spcPts val="0"/>
              </a:spcBef>
              <a:spcAft>
                <a:spcPts val="0"/>
              </a:spcAft>
              <a:buNone/>
            </a:pPr>
            <a:r>
              <a:rPr lang="en-US" sz="2900" b="1" dirty="0">
                <a:solidFill>
                  <a:schemeClr val="tx1"/>
                </a:solidFill>
                <a:latin typeface="+mj-lt"/>
                <a:cs typeface="Calibri" panose="020F0502020204030204" pitchFamily="34" charset="0"/>
              </a:rPr>
              <a:t>“More than 70% of routine specialist referrals can be replaced by </a:t>
            </a:r>
            <a:r>
              <a:rPr lang="en-US" sz="2900" b="1" dirty="0">
                <a:latin typeface="+mj-lt"/>
                <a:cs typeface="Calibri" panose="020F0502020204030204" pitchFamily="34" charset="0"/>
              </a:rPr>
              <a:t>store and forward</a:t>
            </a:r>
            <a:r>
              <a:rPr lang="en-US" sz="2900" b="1" dirty="0">
                <a:solidFill>
                  <a:schemeClr val="tx1"/>
                </a:solidFill>
                <a:latin typeface="+mj-lt"/>
                <a:cs typeface="Calibri" panose="020F0502020204030204" pitchFamily="34" charset="0"/>
              </a:rPr>
              <a:t>”			</a:t>
            </a:r>
            <a:endParaRPr lang="en-US" sz="2900" dirty="0">
              <a:solidFill>
                <a:schemeClr val="tx1"/>
              </a:solidFill>
              <a:latin typeface="+mj-lt"/>
              <a:ea typeface="Calibri" panose="020F0502020204030204" pitchFamily="34" charset="0"/>
              <a:cs typeface="Calibri" panose="020F0502020204030204" pitchFamily="34" charset="0"/>
            </a:endParaRPr>
          </a:p>
          <a:p>
            <a:pPr marL="0" marR="0" indent="0">
              <a:lnSpc>
                <a:spcPct val="107000"/>
              </a:lnSpc>
              <a:spcBef>
                <a:spcPts val="0"/>
              </a:spcBef>
              <a:spcAft>
                <a:spcPts val="0"/>
              </a:spcAft>
              <a:buNone/>
            </a:pPr>
            <a:endParaRPr lang="en-US" sz="2900" dirty="0">
              <a:solidFill>
                <a:schemeClr val="tx1"/>
              </a:solidFill>
              <a:latin typeface="+mj-lt"/>
              <a:ea typeface="Calibri" panose="020F0502020204030204" pitchFamily="34" charset="0"/>
              <a:cs typeface="Times New Roman" panose="02020603050405020304" pitchFamily="18" charset="0"/>
            </a:endParaRPr>
          </a:p>
          <a:p>
            <a:pPr>
              <a:lnSpc>
                <a:spcPct val="107000"/>
              </a:lnSpc>
              <a:spcBef>
                <a:spcPts val="0"/>
              </a:spcBef>
            </a:pPr>
            <a:r>
              <a:rPr lang="en-US" sz="2900" b="1" dirty="0">
                <a:solidFill>
                  <a:schemeClr val="tx1"/>
                </a:solidFill>
                <a:latin typeface="+mj-lt"/>
                <a:ea typeface="Calibri" panose="020F0502020204030204" pitchFamily="34" charset="0"/>
                <a:cs typeface="Times New Roman" panose="02020603050405020304" pitchFamily="18" charset="0"/>
              </a:rPr>
              <a:t>Improved Quality: </a:t>
            </a:r>
            <a:r>
              <a:rPr lang="en-US" sz="2900" dirty="0">
                <a:solidFill>
                  <a:schemeClr val="tx1"/>
                </a:solidFill>
                <a:latin typeface="+mj-lt"/>
                <a:ea typeface="Calibri" panose="020F0502020204030204" pitchFamily="34" charset="0"/>
                <a:cs typeface="Times New Roman" panose="02020603050405020304" pitchFamily="18" charset="0"/>
              </a:rPr>
              <a:t>72% of </a:t>
            </a:r>
            <a:r>
              <a:rPr lang="en-US" sz="2900" dirty="0" err="1">
                <a:solidFill>
                  <a:schemeClr val="tx1"/>
                </a:solidFill>
                <a:latin typeface="+mj-lt"/>
                <a:ea typeface="Calibri" panose="020F0502020204030204" pitchFamily="34" charset="0"/>
                <a:cs typeface="Times New Roman" panose="02020603050405020304" pitchFamily="18" charset="0"/>
              </a:rPr>
              <a:t>eConsults</a:t>
            </a:r>
            <a:r>
              <a:rPr lang="en-US" sz="2900" dirty="0">
                <a:solidFill>
                  <a:schemeClr val="tx1"/>
                </a:solidFill>
                <a:latin typeface="+mj-lt"/>
                <a:ea typeface="Calibri" panose="020F0502020204030204" pitchFamily="34" charset="0"/>
                <a:cs typeface="Times New Roman" panose="02020603050405020304" pitchFamily="18" charset="0"/>
              </a:rPr>
              <a:t> improved providers' treatment plans.</a:t>
            </a:r>
          </a:p>
          <a:p>
            <a:pPr marL="0" lvl="0" indent="0">
              <a:lnSpc>
                <a:spcPct val="107000"/>
              </a:lnSpc>
              <a:spcBef>
                <a:spcPts val="0"/>
              </a:spcBef>
              <a:buNone/>
            </a:pPr>
            <a:endParaRPr lang="en-US" sz="2900" b="1" dirty="0">
              <a:solidFill>
                <a:schemeClr val="tx1"/>
              </a:solidFill>
              <a:latin typeface="+mj-lt"/>
              <a:ea typeface="Calibri" panose="020F0502020204030204" pitchFamily="34" charset="0"/>
              <a:cs typeface="Times New Roman" panose="02020603050405020304" pitchFamily="18" charset="0"/>
            </a:endParaRPr>
          </a:p>
          <a:p>
            <a:pPr>
              <a:lnSpc>
                <a:spcPct val="107000"/>
              </a:lnSpc>
              <a:spcBef>
                <a:spcPts val="0"/>
              </a:spcBef>
            </a:pPr>
            <a:r>
              <a:rPr lang="en-US" sz="2900" b="1" dirty="0">
                <a:solidFill>
                  <a:schemeClr val="tx1"/>
                </a:solidFill>
                <a:latin typeface="+mj-lt"/>
                <a:ea typeface="Calibri" panose="020F0502020204030204" pitchFamily="34" charset="0"/>
                <a:cs typeface="Times New Roman" panose="02020603050405020304" pitchFamily="18" charset="0"/>
              </a:rPr>
              <a:t>Decreased time</a:t>
            </a:r>
            <a:r>
              <a:rPr lang="en-US" sz="2900" b="1" dirty="0">
                <a:latin typeface="+mj-lt"/>
                <a:ea typeface="Calibri" panose="020F0502020204030204" pitchFamily="34" charset="0"/>
                <a:cs typeface="Times New Roman" panose="02020603050405020304" pitchFamily="18" charset="0"/>
              </a:rPr>
              <a:t>: </a:t>
            </a:r>
            <a:r>
              <a:rPr lang="en-US" sz="2800" dirty="0">
                <a:latin typeface="+mj-lt"/>
                <a:cs typeface="Times New Roman" panose="02020603050405020304" pitchFamily="18" charset="0"/>
              </a:rPr>
              <a:t>Decreased 19 </a:t>
            </a:r>
            <a:r>
              <a:rPr lang="en-US" sz="2900" dirty="0">
                <a:solidFill>
                  <a:schemeClr val="tx1"/>
                </a:solidFill>
                <a:latin typeface="+mj-lt"/>
                <a:ea typeface="Calibri" panose="020F0502020204030204" pitchFamily="34" charset="0"/>
                <a:cs typeface="Times New Roman" panose="02020603050405020304" pitchFamily="18" charset="0"/>
              </a:rPr>
              <a:t>days of wait time for specialty appointments.</a:t>
            </a:r>
          </a:p>
          <a:p>
            <a:pPr marL="0" lvl="0" indent="0">
              <a:lnSpc>
                <a:spcPct val="107000"/>
              </a:lnSpc>
              <a:spcBef>
                <a:spcPts val="0"/>
              </a:spcBef>
              <a:buNone/>
            </a:pPr>
            <a:endParaRPr lang="en-US" sz="2900" b="1" dirty="0">
              <a:solidFill>
                <a:schemeClr val="tx1"/>
              </a:solidFill>
              <a:latin typeface="+mj-lt"/>
              <a:ea typeface="Calibri" panose="020F0502020204030204" pitchFamily="34" charset="0"/>
              <a:cs typeface="Times New Roman" panose="02020603050405020304" pitchFamily="18" charset="0"/>
            </a:endParaRPr>
          </a:p>
          <a:p>
            <a:pPr>
              <a:lnSpc>
                <a:spcPct val="107000"/>
              </a:lnSpc>
              <a:spcBef>
                <a:spcPts val="0"/>
              </a:spcBef>
            </a:pPr>
            <a:r>
              <a:rPr lang="en-US" sz="2900" b="1" dirty="0">
                <a:solidFill>
                  <a:schemeClr val="tx1"/>
                </a:solidFill>
                <a:latin typeface="+mj-lt"/>
                <a:ea typeface="Calibri" panose="020F0502020204030204" pitchFamily="34" charset="0"/>
                <a:cs typeface="Times New Roman" panose="02020603050405020304" pitchFamily="18" charset="0"/>
              </a:rPr>
              <a:t>Decreased cost of care: </a:t>
            </a:r>
            <a:r>
              <a:rPr lang="en-US" sz="2900" dirty="0">
                <a:solidFill>
                  <a:schemeClr val="tx1"/>
                </a:solidFill>
                <a:latin typeface="+mj-lt"/>
                <a:ea typeface="Calibri" panose="020F0502020204030204" pitchFamily="34" charset="0"/>
                <a:cs typeface="Times New Roman" panose="02020603050405020304" pitchFamily="18" charset="0"/>
              </a:rPr>
              <a:t>Reducing avoidable specialist visits, testing, procedures and ER visits by $370 (average per consult).</a:t>
            </a:r>
          </a:p>
          <a:p>
            <a:pPr marL="0" lvl="0">
              <a:lnSpc>
                <a:spcPct val="107000"/>
              </a:lnSpc>
              <a:spcBef>
                <a:spcPts val="0"/>
              </a:spcBef>
            </a:pPr>
            <a:endParaRPr lang="en-US" sz="4900" dirty="0">
              <a:latin typeface="Calibri" panose="020F0502020204030204" pitchFamily="34" charset="0"/>
              <a:ea typeface="Calibri" panose="020F0502020204030204" pitchFamily="34" charset="0"/>
              <a:cs typeface="Times New Roman" panose="02020603050405020304" pitchFamily="18" charset="0"/>
            </a:endParaRPr>
          </a:p>
          <a:p>
            <a:pPr marL="0" lvl="0">
              <a:lnSpc>
                <a:spcPct val="107000"/>
              </a:lnSpc>
              <a:spcBef>
                <a:spcPts val="0"/>
              </a:spcBef>
            </a:pPr>
            <a:endParaRPr lang="en-US" sz="49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endParaRPr lang="en-US" sz="50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6C7011E6-ECAE-4934-B8F9-B5E0BAA92E40}"/>
              </a:ext>
            </a:extLst>
          </p:cNvPr>
          <p:cNvSpPr>
            <a:spLocks noGrp="1"/>
          </p:cNvSpPr>
          <p:nvPr>
            <p:ph type="sldNum" sz="quarter" idx="4294967295"/>
          </p:nvPr>
        </p:nvSpPr>
        <p:spPr>
          <a:xfrm>
            <a:off x="0" y="6650038"/>
            <a:ext cx="2743200" cy="138112"/>
          </a:xfrm>
        </p:spPr>
        <p:txBody>
          <a:bodyPr/>
          <a:lstStyle/>
          <a:p>
            <a:fld id="{DEB7B96C-DE62-40B4-A349-88F45C736EF0}" type="slidenum">
              <a:rPr lang="en-US" smtClean="0"/>
              <a:t>24</a:t>
            </a:fld>
            <a:endParaRPr lang="en-US" dirty="0"/>
          </a:p>
        </p:txBody>
      </p:sp>
    </p:spTree>
    <p:extLst>
      <p:ext uri="{BB962C8B-B14F-4D97-AF65-F5344CB8AC3E}">
        <p14:creationId xmlns:p14="http://schemas.microsoft.com/office/powerpoint/2010/main" val="17785910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2E55B-9753-4860-8835-BC18A0D325F3}"/>
              </a:ext>
            </a:extLst>
          </p:cNvPr>
          <p:cNvSpPr>
            <a:spLocks noGrp="1"/>
          </p:cNvSpPr>
          <p:nvPr>
            <p:ph type="title"/>
          </p:nvPr>
        </p:nvSpPr>
        <p:spPr/>
        <p:txBody>
          <a:bodyPr/>
          <a:lstStyle/>
          <a:p>
            <a:r>
              <a:rPr lang="en-US" dirty="0">
                <a:solidFill>
                  <a:srgbClr val="257ABE"/>
                </a:solidFill>
              </a:rPr>
              <a:t>Store and Forward reduces wait time</a:t>
            </a:r>
          </a:p>
        </p:txBody>
      </p:sp>
      <p:sp>
        <p:nvSpPr>
          <p:cNvPr id="3" name="Content Placeholder 2">
            <a:extLst>
              <a:ext uri="{FF2B5EF4-FFF2-40B4-BE49-F238E27FC236}">
                <a16:creationId xmlns:a16="http://schemas.microsoft.com/office/drawing/2014/main" id="{AFE0035E-A298-44A2-A6CB-86F04ED3274B}"/>
              </a:ext>
            </a:extLst>
          </p:cNvPr>
          <p:cNvSpPr>
            <a:spLocks noGrp="1"/>
          </p:cNvSpPr>
          <p:nvPr>
            <p:ph idx="4294967295"/>
          </p:nvPr>
        </p:nvSpPr>
        <p:spPr>
          <a:xfrm>
            <a:off x="668866" y="1540933"/>
            <a:ext cx="9846733" cy="4707467"/>
          </a:xfrm>
        </p:spPr>
        <p:txBody>
          <a:bodyPr>
            <a:normAutofit/>
          </a:bodyPr>
          <a:lstStyle/>
          <a:p>
            <a:pPr marL="0" indent="0">
              <a:buNone/>
            </a:pPr>
            <a:r>
              <a:rPr lang="en-US" sz="1900" b="1" dirty="0">
                <a:solidFill>
                  <a:schemeClr val="tx1"/>
                </a:solidFill>
                <a:latin typeface="+mj-lt"/>
                <a:cs typeface="Calibri" panose="020F0502020204030204" pitchFamily="34" charset="0"/>
              </a:rPr>
              <a:t>A model for </a:t>
            </a:r>
            <a:r>
              <a:rPr lang="en-US" sz="1900" b="1" dirty="0" err="1">
                <a:solidFill>
                  <a:schemeClr val="tx1"/>
                </a:solidFill>
                <a:latin typeface="+mj-lt"/>
                <a:cs typeface="Calibri" panose="020F0502020204030204" pitchFamily="34" charset="0"/>
              </a:rPr>
              <a:t>teledermatology</a:t>
            </a:r>
            <a:r>
              <a:rPr lang="en-US" sz="1900" b="1" dirty="0">
                <a:solidFill>
                  <a:schemeClr val="tx1"/>
                </a:solidFill>
                <a:latin typeface="+mj-lt"/>
                <a:cs typeface="Calibri" panose="020F0502020204030204" pitchFamily="34" charset="0"/>
              </a:rPr>
              <a:t> services in community health centers. 	</a:t>
            </a:r>
          </a:p>
          <a:p>
            <a:pPr marL="0" indent="0">
              <a:buNone/>
            </a:pPr>
            <a:r>
              <a:rPr lang="en-US" dirty="0">
                <a:solidFill>
                  <a:schemeClr val="tx1"/>
                </a:solidFill>
                <a:latin typeface="+mj-lt"/>
                <a:cs typeface="Calibri" panose="020F0502020204030204" pitchFamily="34" charset="0"/>
              </a:rPr>
              <a:t>University of Connecticut School of Medicine, Farmington, Connecticut.</a:t>
            </a:r>
          </a:p>
          <a:p>
            <a:pPr marL="0" indent="0">
              <a:buNone/>
            </a:pPr>
            <a:r>
              <a:rPr lang="en-US" dirty="0">
                <a:solidFill>
                  <a:schemeClr val="tx1"/>
                </a:solidFill>
                <a:latin typeface="+mj-lt"/>
                <a:cs typeface="Calibri" panose="020F0502020204030204" pitchFamily="34" charset="0"/>
              </a:rPr>
              <a:t>		</a:t>
            </a:r>
          </a:p>
          <a:p>
            <a:r>
              <a:rPr lang="en-US" b="1" cap="all" dirty="0">
                <a:solidFill>
                  <a:schemeClr val="tx1"/>
                </a:solidFill>
                <a:latin typeface="+mj-lt"/>
                <a:cs typeface="Calibri" panose="020F0502020204030204" pitchFamily="34" charset="0"/>
              </a:rPr>
              <a:t>OBJECTIVE: </a:t>
            </a:r>
            <a:r>
              <a:rPr lang="en-US" dirty="0">
                <a:latin typeface="+mj-lt"/>
                <a:cs typeface="Calibri" panose="020F0502020204030204" pitchFamily="34" charset="0"/>
              </a:rPr>
              <a:t>Evaluate the impact of implementing a </a:t>
            </a:r>
            <a:r>
              <a:rPr lang="en-US" dirty="0" err="1">
                <a:latin typeface="+mj-lt"/>
                <a:cs typeface="Calibri" panose="020F0502020204030204" pitchFamily="34" charset="0"/>
              </a:rPr>
              <a:t>teledermatology</a:t>
            </a:r>
            <a:r>
              <a:rPr lang="en-US" dirty="0">
                <a:latin typeface="+mj-lt"/>
                <a:cs typeface="Calibri" panose="020F0502020204030204" pitchFamily="34" charset="0"/>
              </a:rPr>
              <a:t> consultation program with </a:t>
            </a:r>
            <a:r>
              <a:rPr lang="en-US" dirty="0" err="1">
                <a:latin typeface="+mj-lt"/>
                <a:cs typeface="Calibri" panose="020F0502020204030204" pitchFamily="34" charset="0"/>
              </a:rPr>
              <a:t>dermoscopy</a:t>
            </a:r>
            <a:r>
              <a:rPr lang="en-US" dirty="0">
                <a:latin typeface="+mj-lt"/>
                <a:cs typeface="Calibri" panose="020F0502020204030204" pitchFamily="34" charset="0"/>
              </a:rPr>
              <a:t> </a:t>
            </a:r>
            <a:r>
              <a:rPr lang="en-US" dirty="0">
                <a:solidFill>
                  <a:schemeClr val="tx1"/>
                </a:solidFill>
                <a:latin typeface="+mj-lt"/>
                <a:cs typeface="Calibri" panose="020F0502020204030204" pitchFamily="34" charset="0"/>
              </a:rPr>
              <a:t>on a statewide scale</a:t>
            </a:r>
            <a:r>
              <a:rPr lang="en-US" dirty="0">
                <a:latin typeface="+mj-lt"/>
                <a:cs typeface="Calibri" panose="020F0502020204030204" pitchFamily="34" charset="0"/>
              </a:rPr>
              <a:t> for </a:t>
            </a:r>
            <a:r>
              <a:rPr lang="en-US" dirty="0">
                <a:solidFill>
                  <a:schemeClr val="tx1"/>
                </a:solidFill>
                <a:latin typeface="+mj-lt"/>
                <a:cs typeface="Calibri" panose="020F0502020204030204" pitchFamily="34" charset="0"/>
              </a:rPr>
              <a:t>skin cancer screening for medically underserved populations.</a:t>
            </a:r>
          </a:p>
          <a:p>
            <a:r>
              <a:rPr lang="en-US" b="1" cap="all" dirty="0">
                <a:solidFill>
                  <a:schemeClr val="tx1"/>
                </a:solidFill>
                <a:latin typeface="+mj-lt"/>
                <a:cs typeface="Calibri" panose="020F0502020204030204" pitchFamily="34" charset="0"/>
              </a:rPr>
              <a:t>RESULTS: </a:t>
            </a:r>
            <a:r>
              <a:rPr lang="en-US" dirty="0">
                <a:solidFill>
                  <a:schemeClr val="tx1"/>
                </a:solidFill>
                <a:latin typeface="+mj-lt"/>
                <a:cs typeface="Calibri" panose="020F0502020204030204" pitchFamily="34" charset="0"/>
              </a:rPr>
              <a:t>Before implementation of electronic consultations (</a:t>
            </a:r>
            <a:r>
              <a:rPr lang="en-US" dirty="0" err="1">
                <a:solidFill>
                  <a:schemeClr val="tx1"/>
                </a:solidFill>
                <a:latin typeface="+mj-lt"/>
                <a:cs typeface="Calibri" panose="020F0502020204030204" pitchFamily="34" charset="0"/>
              </a:rPr>
              <a:t>eConsults</a:t>
            </a:r>
            <a:r>
              <a:rPr lang="en-US" dirty="0">
                <a:solidFill>
                  <a:schemeClr val="tx1"/>
                </a:solidFill>
                <a:latin typeface="+mj-lt"/>
                <a:cs typeface="Calibri" panose="020F0502020204030204" pitchFamily="34" charset="0"/>
              </a:rPr>
              <a:t>), access to dermatology was </a:t>
            </a:r>
            <a:r>
              <a:rPr lang="en-US" dirty="0">
                <a:latin typeface="+mj-lt"/>
                <a:cs typeface="Calibri" panose="020F0502020204030204" pitchFamily="34" charset="0"/>
              </a:rPr>
              <a:t>slow with</a:t>
            </a:r>
            <a:r>
              <a:rPr lang="en-US" dirty="0">
                <a:solidFill>
                  <a:schemeClr val="tx1"/>
                </a:solidFill>
                <a:latin typeface="+mj-lt"/>
                <a:cs typeface="Calibri" panose="020F0502020204030204" pitchFamily="34" charset="0"/>
              </a:rPr>
              <a:t> a median wait time of </a:t>
            </a:r>
            <a:r>
              <a:rPr lang="en-US" dirty="0">
                <a:solidFill>
                  <a:schemeClr val="tx1"/>
                </a:solidFill>
                <a:highlight>
                  <a:srgbClr val="FFFF00"/>
                </a:highlight>
                <a:latin typeface="+mj-lt"/>
                <a:cs typeface="Calibri" panose="020F0502020204030204" pitchFamily="34" charset="0"/>
              </a:rPr>
              <a:t>77 days</a:t>
            </a:r>
            <a:r>
              <a:rPr lang="en-US" dirty="0">
                <a:solidFill>
                  <a:schemeClr val="tx1"/>
                </a:solidFill>
                <a:latin typeface="+mj-lt"/>
                <a:cs typeface="Calibri" panose="020F0502020204030204" pitchFamily="34" charset="0"/>
              </a:rPr>
              <a:t>. Post implementation, median wait time of </a:t>
            </a:r>
            <a:r>
              <a:rPr lang="en-US" dirty="0">
                <a:solidFill>
                  <a:schemeClr val="tx1"/>
                </a:solidFill>
                <a:highlight>
                  <a:srgbClr val="FFFF00"/>
                </a:highlight>
                <a:latin typeface="+mj-lt"/>
                <a:cs typeface="Calibri" panose="020F0502020204030204" pitchFamily="34" charset="0"/>
              </a:rPr>
              <a:t>28 days</a:t>
            </a:r>
            <a:r>
              <a:rPr lang="en-US" dirty="0">
                <a:solidFill>
                  <a:schemeClr val="tx1"/>
                </a:solidFill>
                <a:latin typeface="+mj-lt"/>
                <a:cs typeface="Calibri" panose="020F0502020204030204" pitchFamily="34" charset="0"/>
              </a:rPr>
              <a:t>. Ten malignancies were identified via </a:t>
            </a:r>
            <a:r>
              <a:rPr lang="en-US" dirty="0" err="1">
                <a:solidFill>
                  <a:schemeClr val="tx1"/>
                </a:solidFill>
                <a:latin typeface="+mj-lt"/>
                <a:cs typeface="Calibri" panose="020F0502020204030204" pitchFamily="34" charset="0"/>
              </a:rPr>
              <a:t>eConsults</a:t>
            </a:r>
            <a:r>
              <a:rPr lang="en-US" dirty="0">
                <a:solidFill>
                  <a:schemeClr val="tx1"/>
                </a:solidFill>
                <a:latin typeface="+mj-lt"/>
                <a:cs typeface="Calibri" panose="020F0502020204030204" pitchFamily="34" charset="0"/>
              </a:rPr>
              <a:t>. </a:t>
            </a:r>
          </a:p>
          <a:p>
            <a:endParaRPr lang="en-US" dirty="0">
              <a:solidFill>
                <a:schemeClr val="tx1"/>
              </a:solidFill>
              <a:latin typeface="+mj-lt"/>
              <a:cs typeface="Calibri" panose="020F0502020204030204" pitchFamily="34" charset="0"/>
            </a:endParaRPr>
          </a:p>
          <a:p>
            <a:r>
              <a:rPr lang="en-US" b="1" cap="all" dirty="0">
                <a:solidFill>
                  <a:schemeClr val="tx1"/>
                </a:solidFill>
                <a:latin typeface="+mj-lt"/>
                <a:cs typeface="Calibri" panose="020F0502020204030204" pitchFamily="34" charset="0"/>
              </a:rPr>
              <a:t>CONCLUSION: </a:t>
            </a:r>
            <a:r>
              <a:rPr lang="en-US" dirty="0" err="1">
                <a:solidFill>
                  <a:schemeClr val="tx1"/>
                </a:solidFill>
                <a:latin typeface="+mj-lt"/>
                <a:cs typeface="Calibri" panose="020F0502020204030204" pitchFamily="34" charset="0"/>
              </a:rPr>
              <a:t>eConsults</a:t>
            </a:r>
            <a:r>
              <a:rPr lang="en-US" dirty="0">
                <a:solidFill>
                  <a:schemeClr val="tx1"/>
                </a:solidFill>
                <a:latin typeface="+mj-lt"/>
                <a:cs typeface="Calibri" panose="020F0502020204030204" pitchFamily="34" charset="0"/>
              </a:rPr>
              <a:t> increase access to dermatologic care and reduce wait times for patients receiving medical care at community health centers. </a:t>
            </a:r>
            <a:endParaRPr lang="en-US" dirty="0"/>
          </a:p>
        </p:txBody>
      </p:sp>
      <p:sp>
        <p:nvSpPr>
          <p:cNvPr id="4" name="Slide Number Placeholder 3">
            <a:extLst>
              <a:ext uri="{FF2B5EF4-FFF2-40B4-BE49-F238E27FC236}">
                <a16:creationId xmlns:a16="http://schemas.microsoft.com/office/drawing/2014/main" id="{D66518A7-35A6-433B-8524-AB78C411A495}"/>
              </a:ext>
            </a:extLst>
          </p:cNvPr>
          <p:cNvSpPr>
            <a:spLocks noGrp="1"/>
          </p:cNvSpPr>
          <p:nvPr>
            <p:ph type="sldNum" sz="quarter" idx="4294967295"/>
          </p:nvPr>
        </p:nvSpPr>
        <p:spPr>
          <a:xfrm>
            <a:off x="0" y="6650038"/>
            <a:ext cx="2743200" cy="138112"/>
          </a:xfrm>
        </p:spPr>
        <p:txBody>
          <a:bodyPr/>
          <a:lstStyle/>
          <a:p>
            <a:fld id="{DEB7B96C-DE62-40B4-A349-88F45C736EF0}" type="slidenum">
              <a:rPr lang="en-US" smtClean="0"/>
              <a:t>25</a:t>
            </a:fld>
            <a:endParaRPr lang="en-US" dirty="0"/>
          </a:p>
        </p:txBody>
      </p:sp>
    </p:spTree>
    <p:extLst>
      <p:ext uri="{BB962C8B-B14F-4D97-AF65-F5344CB8AC3E}">
        <p14:creationId xmlns:p14="http://schemas.microsoft.com/office/powerpoint/2010/main" val="15655654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CDCFD-A491-429C-9994-D6C7372D5D25}"/>
              </a:ext>
            </a:extLst>
          </p:cNvPr>
          <p:cNvSpPr>
            <a:spLocks noGrp="1"/>
          </p:cNvSpPr>
          <p:nvPr>
            <p:ph type="title"/>
          </p:nvPr>
        </p:nvSpPr>
        <p:spPr/>
        <p:txBody>
          <a:bodyPr/>
          <a:lstStyle/>
          <a:p>
            <a:r>
              <a:rPr lang="en-US" dirty="0">
                <a:solidFill>
                  <a:srgbClr val="257ABE"/>
                </a:solidFill>
              </a:rPr>
              <a:t>Challenges</a:t>
            </a:r>
          </a:p>
        </p:txBody>
      </p:sp>
      <p:sp>
        <p:nvSpPr>
          <p:cNvPr id="4" name="Slide Number Placeholder 3">
            <a:extLst>
              <a:ext uri="{FF2B5EF4-FFF2-40B4-BE49-F238E27FC236}">
                <a16:creationId xmlns:a16="http://schemas.microsoft.com/office/drawing/2014/main" id="{A9CE3BA9-9BE7-4B88-86FB-44D08592EE52}"/>
              </a:ext>
            </a:extLst>
          </p:cNvPr>
          <p:cNvSpPr>
            <a:spLocks noGrp="1"/>
          </p:cNvSpPr>
          <p:nvPr>
            <p:ph type="sldNum" sz="quarter" idx="4294967295"/>
          </p:nvPr>
        </p:nvSpPr>
        <p:spPr>
          <a:xfrm>
            <a:off x="0" y="6650038"/>
            <a:ext cx="2743200" cy="138112"/>
          </a:xfrm>
        </p:spPr>
        <p:txBody>
          <a:bodyPr/>
          <a:lstStyle/>
          <a:p>
            <a:fld id="{DEB7B96C-DE62-40B4-A349-88F45C736EF0}" type="slidenum">
              <a:rPr lang="en-US" smtClean="0"/>
              <a:t>26</a:t>
            </a:fld>
            <a:endParaRPr lang="en-US" dirty="0"/>
          </a:p>
        </p:txBody>
      </p:sp>
      <p:sp>
        <p:nvSpPr>
          <p:cNvPr id="3" name="Content Placeholder 2">
            <a:extLst>
              <a:ext uri="{FF2B5EF4-FFF2-40B4-BE49-F238E27FC236}">
                <a16:creationId xmlns:a16="http://schemas.microsoft.com/office/drawing/2014/main" id="{286ED78F-892E-4C0B-A49F-5984987522F5}"/>
              </a:ext>
            </a:extLst>
          </p:cNvPr>
          <p:cNvSpPr>
            <a:spLocks noGrp="1"/>
          </p:cNvSpPr>
          <p:nvPr>
            <p:ph idx="4294967295"/>
          </p:nvPr>
        </p:nvSpPr>
        <p:spPr>
          <a:xfrm>
            <a:off x="899160" y="1684867"/>
            <a:ext cx="9616440" cy="4572000"/>
          </a:xfrm>
        </p:spPr>
        <p:txBody>
          <a:bodyPr>
            <a:normAutofit/>
          </a:bodyPr>
          <a:lstStyle/>
          <a:p>
            <a:pPr fontAlgn="base"/>
            <a:r>
              <a:rPr lang="en-US" sz="1800" b="1" dirty="0">
                <a:solidFill>
                  <a:schemeClr val="tx1"/>
                </a:solidFill>
                <a:latin typeface="+mj-lt"/>
              </a:rPr>
              <a:t>Lack of payment models.</a:t>
            </a:r>
            <a:r>
              <a:rPr lang="en-US" sz="1800" dirty="0">
                <a:solidFill>
                  <a:schemeClr val="tx1"/>
                </a:solidFill>
                <a:latin typeface="+mj-lt"/>
              </a:rPr>
              <a:t> Payment models for e-consults (store and forward) vary. Those at risk need to be confident that if specialists are paid for consults, face-to-face visits will actually decrease or save time/money. </a:t>
            </a:r>
            <a:r>
              <a:rPr lang="en-US" sz="1800" b="1" dirty="0">
                <a:solidFill>
                  <a:schemeClr val="tx1"/>
                </a:solidFill>
                <a:highlight>
                  <a:srgbClr val="FFFF00"/>
                </a:highlight>
                <a:latin typeface="+mj-lt"/>
              </a:rPr>
              <a:t>North Carolina does not currently have payment model</a:t>
            </a:r>
            <a:r>
              <a:rPr lang="en-US" sz="1800" dirty="0">
                <a:solidFill>
                  <a:schemeClr val="tx1"/>
                </a:solidFill>
                <a:highlight>
                  <a:srgbClr val="FFFF00"/>
                </a:highlight>
                <a:latin typeface="+mj-lt"/>
              </a:rPr>
              <a:t>.(Medicare)</a:t>
            </a:r>
          </a:p>
          <a:p>
            <a:pPr fontAlgn="base"/>
            <a:endParaRPr lang="en-US" sz="1800" b="1" dirty="0">
              <a:solidFill>
                <a:schemeClr val="tx1"/>
              </a:solidFill>
              <a:latin typeface="+mj-lt"/>
            </a:endParaRPr>
          </a:p>
          <a:p>
            <a:pPr fontAlgn="base"/>
            <a:r>
              <a:rPr lang="en-US" sz="1800" b="1" dirty="0">
                <a:solidFill>
                  <a:schemeClr val="tx1"/>
                </a:solidFill>
                <a:latin typeface="+mj-lt"/>
              </a:rPr>
              <a:t>Transitions of care from remote specialists.</a:t>
            </a:r>
            <a:r>
              <a:rPr lang="en-US" sz="1800" dirty="0">
                <a:solidFill>
                  <a:schemeClr val="tx1"/>
                </a:solidFill>
                <a:latin typeface="+mj-lt"/>
              </a:rPr>
              <a:t> </a:t>
            </a:r>
            <a:r>
              <a:rPr lang="en-US" sz="1800" dirty="0">
                <a:latin typeface="+mj-lt"/>
              </a:rPr>
              <a:t>The </a:t>
            </a:r>
            <a:r>
              <a:rPr lang="en-US" sz="1800" dirty="0">
                <a:solidFill>
                  <a:schemeClr val="tx1"/>
                </a:solidFill>
                <a:latin typeface="+mj-lt"/>
              </a:rPr>
              <a:t>transitions between origination and distant sites can be challenging, especially if follow up face to face is needed.</a:t>
            </a:r>
          </a:p>
          <a:p>
            <a:pPr fontAlgn="base"/>
            <a:endParaRPr lang="en-US" sz="1800" b="1" dirty="0">
              <a:solidFill>
                <a:schemeClr val="tx1"/>
              </a:solidFill>
              <a:latin typeface="+mj-lt"/>
            </a:endParaRPr>
          </a:p>
          <a:p>
            <a:pPr fontAlgn="base"/>
            <a:r>
              <a:rPr lang="en-US" sz="1800" b="1" dirty="0">
                <a:latin typeface="+mj-lt"/>
              </a:rPr>
              <a:t>Primary care</a:t>
            </a:r>
            <a:r>
              <a:rPr lang="en-US" sz="1800" b="1" dirty="0">
                <a:solidFill>
                  <a:schemeClr val="tx1"/>
                </a:solidFill>
                <a:latin typeface="+mj-lt"/>
              </a:rPr>
              <a:t> adoption.</a:t>
            </a:r>
            <a:r>
              <a:rPr lang="en-US" sz="1800" dirty="0">
                <a:solidFill>
                  <a:schemeClr val="tx1"/>
                </a:solidFill>
                <a:latin typeface="+mj-lt"/>
              </a:rPr>
              <a:t> Some referring providers will resist change and want their patients to be seen face-to-face. Identifying physician champions who understand the value of </a:t>
            </a:r>
            <a:r>
              <a:rPr lang="en-US" sz="1800" dirty="0">
                <a:latin typeface="+mj-lt"/>
              </a:rPr>
              <a:t>electronic consults</a:t>
            </a:r>
            <a:r>
              <a:rPr lang="en-US" sz="1800" dirty="0">
                <a:solidFill>
                  <a:schemeClr val="tx1"/>
                </a:solidFill>
                <a:latin typeface="+mj-lt"/>
              </a:rPr>
              <a:t> is essential to the success of the model.</a:t>
            </a:r>
          </a:p>
          <a:p>
            <a:endParaRPr lang="en-US" dirty="0"/>
          </a:p>
          <a:p>
            <a:endParaRPr lang="en-US" dirty="0"/>
          </a:p>
        </p:txBody>
      </p:sp>
    </p:spTree>
    <p:extLst>
      <p:ext uri="{BB962C8B-B14F-4D97-AF65-F5344CB8AC3E}">
        <p14:creationId xmlns:p14="http://schemas.microsoft.com/office/powerpoint/2010/main" val="31949024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15CC7-9F50-416D-8D19-465346DC282B}"/>
              </a:ext>
            </a:extLst>
          </p:cNvPr>
          <p:cNvSpPr>
            <a:spLocks noGrp="1"/>
          </p:cNvSpPr>
          <p:nvPr>
            <p:ph type="title"/>
          </p:nvPr>
        </p:nvSpPr>
        <p:spPr>
          <a:xfrm>
            <a:off x="2036182" y="594743"/>
            <a:ext cx="10457689" cy="548640"/>
          </a:xfrm>
        </p:spPr>
        <p:txBody>
          <a:bodyPr/>
          <a:lstStyle/>
          <a:p>
            <a:pPr algn="ctr"/>
            <a:r>
              <a:rPr lang="en-US" dirty="0">
                <a:solidFill>
                  <a:srgbClr val="257ABE"/>
                </a:solidFill>
              </a:rPr>
              <a:t>Remote Patient Monitoring (RPM)</a:t>
            </a:r>
            <a:br>
              <a:rPr lang="en-US" dirty="0">
                <a:solidFill>
                  <a:srgbClr val="257ABE"/>
                </a:solidFill>
              </a:rPr>
            </a:br>
            <a:endParaRPr lang="en-US" dirty="0">
              <a:solidFill>
                <a:srgbClr val="257ABE"/>
              </a:solidFill>
            </a:endParaRPr>
          </a:p>
        </p:txBody>
      </p:sp>
      <p:sp>
        <p:nvSpPr>
          <p:cNvPr id="3" name="Content Placeholder 2">
            <a:extLst>
              <a:ext uri="{FF2B5EF4-FFF2-40B4-BE49-F238E27FC236}">
                <a16:creationId xmlns:a16="http://schemas.microsoft.com/office/drawing/2014/main" id="{EF2A5FF2-3B86-453C-A239-212D062CE72A}"/>
              </a:ext>
            </a:extLst>
          </p:cNvPr>
          <p:cNvSpPr>
            <a:spLocks noGrp="1"/>
          </p:cNvSpPr>
          <p:nvPr>
            <p:ph idx="4294967295"/>
          </p:nvPr>
        </p:nvSpPr>
        <p:spPr>
          <a:xfrm>
            <a:off x="0" y="1228725"/>
            <a:ext cx="10515600" cy="5019675"/>
          </a:xfrm>
        </p:spPr>
        <p:txBody>
          <a:bodyPr/>
          <a:lstStyle/>
          <a:p>
            <a:pPr marL="0" indent="0">
              <a:buNone/>
            </a:pPr>
            <a:endParaRPr lang="en-US" dirty="0">
              <a:solidFill>
                <a:schemeClr val="tx1"/>
              </a:solidFill>
              <a:latin typeface="+mj-lt"/>
            </a:endParaRPr>
          </a:p>
          <a:p>
            <a:pPr marL="0" indent="0">
              <a:buNone/>
            </a:pPr>
            <a:endParaRPr lang="en-US" dirty="0">
              <a:solidFill>
                <a:schemeClr val="tx1"/>
              </a:solidFill>
              <a:latin typeface="+mj-lt"/>
            </a:endParaRPr>
          </a:p>
          <a:p>
            <a:pPr marL="0" indent="0">
              <a:buNone/>
            </a:pPr>
            <a:endParaRPr lang="en-US" dirty="0">
              <a:solidFill>
                <a:schemeClr val="tx1"/>
              </a:solidFill>
              <a:latin typeface="+mj-lt"/>
            </a:endParaRPr>
          </a:p>
          <a:p>
            <a:endParaRPr lang="en-US" dirty="0"/>
          </a:p>
          <a:p>
            <a:endParaRPr lang="en-US" dirty="0"/>
          </a:p>
        </p:txBody>
      </p:sp>
      <p:sp>
        <p:nvSpPr>
          <p:cNvPr id="4" name="Slide Number Placeholder 3">
            <a:extLst>
              <a:ext uri="{FF2B5EF4-FFF2-40B4-BE49-F238E27FC236}">
                <a16:creationId xmlns:a16="http://schemas.microsoft.com/office/drawing/2014/main" id="{39244ABF-38B3-48C4-88D3-2AE93D5C1F19}"/>
              </a:ext>
            </a:extLst>
          </p:cNvPr>
          <p:cNvSpPr>
            <a:spLocks noGrp="1"/>
          </p:cNvSpPr>
          <p:nvPr>
            <p:ph type="sldNum" sz="quarter" idx="4294967295"/>
          </p:nvPr>
        </p:nvSpPr>
        <p:spPr>
          <a:xfrm>
            <a:off x="0" y="6650038"/>
            <a:ext cx="2743200" cy="138112"/>
          </a:xfrm>
        </p:spPr>
        <p:txBody>
          <a:bodyPr/>
          <a:lstStyle/>
          <a:p>
            <a:fld id="{DEB7B96C-DE62-40B4-A349-88F45C736EF0}" type="slidenum">
              <a:rPr lang="en-US" smtClean="0"/>
              <a:t>27</a:t>
            </a:fld>
            <a:endParaRPr lang="en-US" dirty="0"/>
          </a:p>
        </p:txBody>
      </p:sp>
      <p:pic>
        <p:nvPicPr>
          <p:cNvPr id="7" name="Picture 6">
            <a:extLst>
              <a:ext uri="{FF2B5EF4-FFF2-40B4-BE49-F238E27FC236}">
                <a16:creationId xmlns:a16="http://schemas.microsoft.com/office/drawing/2014/main" id="{D80D4C81-2DD6-4E01-AAD3-037596E7837F}"/>
              </a:ext>
            </a:extLst>
          </p:cNvPr>
          <p:cNvPicPr>
            <a:picLocks noChangeAspect="1"/>
          </p:cNvPicPr>
          <p:nvPr/>
        </p:nvPicPr>
        <p:blipFill>
          <a:blip r:embed="rId3"/>
          <a:stretch>
            <a:fillRect/>
          </a:stretch>
        </p:blipFill>
        <p:spPr>
          <a:xfrm>
            <a:off x="2036182" y="1606681"/>
            <a:ext cx="7161015" cy="4842935"/>
          </a:xfrm>
          <a:prstGeom prst="rect">
            <a:avLst/>
          </a:prstGeom>
        </p:spPr>
      </p:pic>
      <p:pic>
        <p:nvPicPr>
          <p:cNvPr id="6" name="Picture 5">
            <a:extLst>
              <a:ext uri="{FF2B5EF4-FFF2-40B4-BE49-F238E27FC236}">
                <a16:creationId xmlns:a16="http://schemas.microsoft.com/office/drawing/2014/main" id="{46E825FE-F4F6-4C09-A358-1624717A244F}"/>
              </a:ext>
            </a:extLst>
          </p:cNvPr>
          <p:cNvPicPr>
            <a:picLocks noChangeAspect="1"/>
          </p:cNvPicPr>
          <p:nvPr/>
        </p:nvPicPr>
        <p:blipFill>
          <a:blip r:embed="rId4"/>
          <a:stretch>
            <a:fillRect/>
          </a:stretch>
        </p:blipFill>
        <p:spPr>
          <a:xfrm>
            <a:off x="-36421" y="1062"/>
            <a:ext cx="3317204" cy="1490338"/>
          </a:xfrm>
          <a:prstGeom prst="rect">
            <a:avLst/>
          </a:prstGeom>
          <a:solidFill>
            <a:srgbClr val="257ABE"/>
          </a:solidFill>
        </p:spPr>
      </p:pic>
    </p:spTree>
    <p:extLst>
      <p:ext uri="{BB962C8B-B14F-4D97-AF65-F5344CB8AC3E}">
        <p14:creationId xmlns:p14="http://schemas.microsoft.com/office/powerpoint/2010/main" val="4421807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15CC7-9F50-416D-8D19-465346DC282B}"/>
              </a:ext>
            </a:extLst>
          </p:cNvPr>
          <p:cNvSpPr>
            <a:spLocks noGrp="1"/>
          </p:cNvSpPr>
          <p:nvPr>
            <p:ph type="title"/>
          </p:nvPr>
        </p:nvSpPr>
        <p:spPr/>
        <p:txBody>
          <a:bodyPr/>
          <a:lstStyle/>
          <a:p>
            <a:r>
              <a:rPr lang="en-US" dirty="0">
                <a:solidFill>
                  <a:srgbClr val="257ABE"/>
                </a:solidFill>
              </a:rPr>
              <a:t>Remote Patient Monitoring</a:t>
            </a:r>
          </a:p>
        </p:txBody>
      </p:sp>
      <p:sp>
        <p:nvSpPr>
          <p:cNvPr id="3" name="Content Placeholder 2">
            <a:extLst>
              <a:ext uri="{FF2B5EF4-FFF2-40B4-BE49-F238E27FC236}">
                <a16:creationId xmlns:a16="http://schemas.microsoft.com/office/drawing/2014/main" id="{EF2A5FF2-3B86-453C-A239-212D062CE72A}"/>
              </a:ext>
            </a:extLst>
          </p:cNvPr>
          <p:cNvSpPr>
            <a:spLocks noGrp="1"/>
          </p:cNvSpPr>
          <p:nvPr>
            <p:ph idx="4294967295"/>
          </p:nvPr>
        </p:nvSpPr>
        <p:spPr>
          <a:xfrm>
            <a:off x="1041400" y="1228725"/>
            <a:ext cx="9474200" cy="5019675"/>
          </a:xfrm>
        </p:spPr>
        <p:txBody>
          <a:bodyPr/>
          <a:lstStyle/>
          <a:p>
            <a:pPr marL="0" indent="0">
              <a:buNone/>
            </a:pPr>
            <a:endParaRPr lang="en-US" dirty="0">
              <a:solidFill>
                <a:schemeClr val="tx1"/>
              </a:solidFill>
              <a:latin typeface="+mj-lt"/>
            </a:endParaRPr>
          </a:p>
          <a:p>
            <a:r>
              <a:rPr lang="en-US" dirty="0">
                <a:solidFill>
                  <a:schemeClr val="tx1"/>
                </a:solidFill>
                <a:latin typeface="+mj-lt"/>
              </a:rPr>
              <a:t>Remote patient monitoring (RPM) is a subcategory of telehealth that allows patients to use mobile medical devices and technology to gather health data and send it to healthcare professionals.</a:t>
            </a:r>
          </a:p>
          <a:p>
            <a:pPr marL="0" indent="0">
              <a:buNone/>
            </a:pPr>
            <a:endParaRPr lang="en-US" dirty="0">
              <a:solidFill>
                <a:schemeClr val="tx1"/>
              </a:solidFill>
              <a:latin typeface="+mj-lt"/>
            </a:endParaRPr>
          </a:p>
          <a:p>
            <a:r>
              <a:rPr lang="en-US" dirty="0">
                <a:solidFill>
                  <a:schemeClr val="tx1"/>
                </a:solidFill>
                <a:latin typeface="+mj-lt"/>
              </a:rPr>
              <a:t>Common physiological data that can be collected with RPM programs include: weight, blood pressure and heart rate. </a:t>
            </a:r>
          </a:p>
          <a:p>
            <a:pPr marL="0" indent="0">
              <a:buNone/>
            </a:pPr>
            <a:endParaRPr lang="en-US" dirty="0">
              <a:latin typeface="+mj-lt"/>
            </a:endParaRPr>
          </a:p>
          <a:p>
            <a:r>
              <a:rPr lang="en-US" dirty="0">
                <a:latin typeface="+mj-lt"/>
              </a:rPr>
              <a:t>P</a:t>
            </a:r>
            <a:r>
              <a:rPr lang="en-US" dirty="0">
                <a:solidFill>
                  <a:schemeClr val="tx1"/>
                </a:solidFill>
                <a:latin typeface="+mj-lt"/>
              </a:rPr>
              <a:t>atient data is sent to a physician by server or software application that can be </a:t>
            </a:r>
            <a:r>
              <a:rPr lang="en-US" dirty="0">
                <a:latin typeface="+mj-lt"/>
              </a:rPr>
              <a:t>assessed and analyzed in real time or reviewed upon the next office visit.</a:t>
            </a:r>
            <a:endParaRPr lang="en-US" dirty="0">
              <a:solidFill>
                <a:schemeClr val="tx1"/>
              </a:solidFill>
              <a:latin typeface="+mj-lt"/>
            </a:endParaRPr>
          </a:p>
          <a:p>
            <a:endParaRPr lang="en-US" dirty="0"/>
          </a:p>
          <a:p>
            <a:endParaRPr lang="en-US" dirty="0"/>
          </a:p>
        </p:txBody>
      </p:sp>
      <p:sp>
        <p:nvSpPr>
          <p:cNvPr id="4" name="Slide Number Placeholder 3">
            <a:extLst>
              <a:ext uri="{FF2B5EF4-FFF2-40B4-BE49-F238E27FC236}">
                <a16:creationId xmlns:a16="http://schemas.microsoft.com/office/drawing/2014/main" id="{39244ABF-38B3-48C4-88D3-2AE93D5C1F19}"/>
              </a:ext>
            </a:extLst>
          </p:cNvPr>
          <p:cNvSpPr>
            <a:spLocks noGrp="1"/>
          </p:cNvSpPr>
          <p:nvPr>
            <p:ph type="sldNum" sz="quarter" idx="4294967295"/>
          </p:nvPr>
        </p:nvSpPr>
        <p:spPr>
          <a:xfrm>
            <a:off x="0" y="6650038"/>
            <a:ext cx="2743200" cy="138112"/>
          </a:xfrm>
        </p:spPr>
        <p:txBody>
          <a:bodyPr/>
          <a:lstStyle/>
          <a:p>
            <a:fld id="{DEB7B96C-DE62-40B4-A349-88F45C736EF0}" type="slidenum">
              <a:rPr lang="en-US" smtClean="0"/>
              <a:t>28</a:t>
            </a:fld>
            <a:endParaRPr lang="en-US" dirty="0"/>
          </a:p>
        </p:txBody>
      </p:sp>
    </p:spTree>
    <p:extLst>
      <p:ext uri="{BB962C8B-B14F-4D97-AF65-F5344CB8AC3E}">
        <p14:creationId xmlns:p14="http://schemas.microsoft.com/office/powerpoint/2010/main" val="5652626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A8813-305D-4BFE-994E-F16C5C368300}"/>
              </a:ext>
            </a:extLst>
          </p:cNvPr>
          <p:cNvSpPr>
            <a:spLocks noGrp="1"/>
          </p:cNvSpPr>
          <p:nvPr>
            <p:ph type="title"/>
          </p:nvPr>
        </p:nvSpPr>
        <p:spPr/>
        <p:txBody>
          <a:bodyPr/>
          <a:lstStyle/>
          <a:p>
            <a:r>
              <a:rPr lang="en-US" dirty="0">
                <a:solidFill>
                  <a:srgbClr val="257ABE"/>
                </a:solidFill>
              </a:rPr>
              <a:t>Remote Patient Monitoring</a:t>
            </a:r>
          </a:p>
        </p:txBody>
      </p:sp>
      <p:sp>
        <p:nvSpPr>
          <p:cNvPr id="3" name="Content Placeholder 2">
            <a:extLst>
              <a:ext uri="{FF2B5EF4-FFF2-40B4-BE49-F238E27FC236}">
                <a16:creationId xmlns:a16="http://schemas.microsoft.com/office/drawing/2014/main" id="{37028C8F-7047-4514-AD20-8EFBC2CB5564}"/>
              </a:ext>
            </a:extLst>
          </p:cNvPr>
          <p:cNvSpPr>
            <a:spLocks noGrp="1"/>
          </p:cNvSpPr>
          <p:nvPr>
            <p:ph idx="4294967295"/>
          </p:nvPr>
        </p:nvSpPr>
        <p:spPr>
          <a:xfrm>
            <a:off x="1007532" y="1667933"/>
            <a:ext cx="9508067" cy="4580467"/>
          </a:xfrm>
        </p:spPr>
        <p:txBody>
          <a:bodyPr>
            <a:normAutofit/>
          </a:bodyPr>
          <a:lstStyle/>
          <a:p>
            <a:r>
              <a:rPr lang="en-US" sz="2000" dirty="0">
                <a:solidFill>
                  <a:schemeClr val="tx1"/>
                </a:solidFill>
                <a:latin typeface="+mj-lt"/>
              </a:rPr>
              <a:t>Patients with chronic conditions face worse health outcomes, have higher hospital readmission rates, and generally incur higher healthcare expenses.</a:t>
            </a:r>
          </a:p>
          <a:p>
            <a:endParaRPr lang="en-US" sz="2000" dirty="0">
              <a:solidFill>
                <a:schemeClr val="tx1"/>
              </a:solidFill>
              <a:latin typeface="+mj-lt"/>
            </a:endParaRPr>
          </a:p>
          <a:p>
            <a:r>
              <a:rPr lang="en-US" sz="2000" dirty="0">
                <a:solidFill>
                  <a:schemeClr val="tx1"/>
                </a:solidFill>
                <a:latin typeface="+mj-lt"/>
              </a:rPr>
              <a:t>There are tools currently available that identify data trends, elevate critical data points, and help aggregate, summarize, and visualize health data. </a:t>
            </a:r>
            <a:endParaRPr lang="en-US" sz="2000" dirty="0"/>
          </a:p>
        </p:txBody>
      </p:sp>
      <p:sp>
        <p:nvSpPr>
          <p:cNvPr id="4" name="Slide Number Placeholder 3">
            <a:extLst>
              <a:ext uri="{FF2B5EF4-FFF2-40B4-BE49-F238E27FC236}">
                <a16:creationId xmlns:a16="http://schemas.microsoft.com/office/drawing/2014/main" id="{9AD6C977-6092-43CB-8A7A-F5F938EEEA7A}"/>
              </a:ext>
            </a:extLst>
          </p:cNvPr>
          <p:cNvSpPr>
            <a:spLocks noGrp="1"/>
          </p:cNvSpPr>
          <p:nvPr>
            <p:ph type="sldNum" sz="quarter" idx="4294967295"/>
          </p:nvPr>
        </p:nvSpPr>
        <p:spPr>
          <a:xfrm>
            <a:off x="0" y="6650038"/>
            <a:ext cx="2743200" cy="138112"/>
          </a:xfrm>
        </p:spPr>
        <p:txBody>
          <a:bodyPr/>
          <a:lstStyle/>
          <a:p>
            <a:fld id="{DEB7B96C-DE62-40B4-A349-88F45C736EF0}" type="slidenum">
              <a:rPr lang="en-US" smtClean="0"/>
              <a:t>29</a:t>
            </a:fld>
            <a:endParaRPr lang="en-US" dirty="0"/>
          </a:p>
        </p:txBody>
      </p:sp>
    </p:spTree>
    <p:extLst>
      <p:ext uri="{BB962C8B-B14F-4D97-AF65-F5344CB8AC3E}">
        <p14:creationId xmlns:p14="http://schemas.microsoft.com/office/powerpoint/2010/main" val="35990793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6160" y="690814"/>
            <a:ext cx="10457689" cy="548640"/>
          </a:xfrm>
        </p:spPr>
        <p:txBody>
          <a:bodyPr>
            <a:normAutofit/>
          </a:bodyPr>
          <a:lstStyle/>
          <a:p>
            <a:r>
              <a:rPr lang="en-US" dirty="0"/>
              <a:t>Programs at ORH</a:t>
            </a:r>
          </a:p>
        </p:txBody>
      </p:sp>
      <p:sp>
        <p:nvSpPr>
          <p:cNvPr id="31" name="AutoShape 35">
            <a:extLst>
              <a:ext uri="{FF2B5EF4-FFF2-40B4-BE49-F238E27FC236}">
                <a16:creationId xmlns:a16="http://schemas.microsoft.com/office/drawing/2014/main" id="{AD3A3EC3-4D59-44E4-AAAD-1E84D7555B0C}"/>
              </a:ext>
            </a:extLst>
          </p:cNvPr>
          <p:cNvSpPr>
            <a:spLocks noChangeArrowheads="1"/>
          </p:cNvSpPr>
          <p:nvPr/>
        </p:nvSpPr>
        <p:spPr bwMode="auto">
          <a:xfrm>
            <a:off x="3395674" y="1882876"/>
            <a:ext cx="1731700" cy="1825800"/>
          </a:xfrm>
          <a:prstGeom prst="roundRect">
            <a:avLst>
              <a:gd name="adj" fmla="val 16667"/>
            </a:avLst>
          </a:prstGeom>
          <a:solidFill>
            <a:srgbClr val="D9D9D9"/>
          </a:solidFill>
          <a:ln w="25400" algn="ctr">
            <a:solidFill>
              <a:srgbClr val="BED7EF"/>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endParaRPr lang="en-US" sz="1350" dirty="0"/>
          </a:p>
        </p:txBody>
      </p:sp>
      <p:sp>
        <p:nvSpPr>
          <p:cNvPr id="1024" name="AutoShape 36">
            <a:extLst>
              <a:ext uri="{FF2B5EF4-FFF2-40B4-BE49-F238E27FC236}">
                <a16:creationId xmlns:a16="http://schemas.microsoft.com/office/drawing/2014/main" id="{040F2380-3F75-44BD-9433-FEEB8F38FBAE}"/>
              </a:ext>
            </a:extLst>
          </p:cNvPr>
          <p:cNvSpPr>
            <a:spLocks noChangeArrowheads="1"/>
          </p:cNvSpPr>
          <p:nvPr/>
        </p:nvSpPr>
        <p:spPr bwMode="auto">
          <a:xfrm>
            <a:off x="1569660" y="1882878"/>
            <a:ext cx="1731700" cy="1825799"/>
          </a:xfrm>
          <a:prstGeom prst="roundRect">
            <a:avLst>
              <a:gd name="adj" fmla="val 16667"/>
            </a:avLst>
          </a:prstGeom>
          <a:solidFill>
            <a:srgbClr val="D9D9D9"/>
          </a:solidFill>
          <a:ln w="25400" algn="ctr">
            <a:solidFill>
              <a:srgbClr val="BED7EF"/>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endParaRPr lang="en-US" sz="1350" dirty="0"/>
          </a:p>
        </p:txBody>
      </p:sp>
      <p:pic>
        <p:nvPicPr>
          <p:cNvPr id="1061" name="Picture 37" descr="placement services">
            <a:extLst>
              <a:ext uri="{FF2B5EF4-FFF2-40B4-BE49-F238E27FC236}">
                <a16:creationId xmlns:a16="http://schemas.microsoft.com/office/drawing/2014/main" id="{33759C89-19A8-4854-BF89-03EE66DD929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96808" y="1982251"/>
            <a:ext cx="915126" cy="91512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025" name="Text Box 38">
            <a:extLst>
              <a:ext uri="{FF2B5EF4-FFF2-40B4-BE49-F238E27FC236}">
                <a16:creationId xmlns:a16="http://schemas.microsoft.com/office/drawing/2014/main" id="{719D0FF8-AEE0-4B66-8E1F-520E59FEF64F}"/>
              </a:ext>
            </a:extLst>
          </p:cNvPr>
          <p:cNvSpPr txBox="1">
            <a:spLocks noChangeArrowheads="1"/>
          </p:cNvSpPr>
          <p:nvPr/>
        </p:nvSpPr>
        <p:spPr bwMode="auto">
          <a:xfrm>
            <a:off x="1576289" y="2973956"/>
            <a:ext cx="1715610" cy="25599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algn="ctr" defTabSz="685800" eaLnBrk="0" fontAlgn="base" hangingPunct="0">
              <a:spcBef>
                <a:spcPct val="0"/>
              </a:spcBef>
              <a:spcAft>
                <a:spcPct val="0"/>
              </a:spcAft>
            </a:pPr>
            <a:r>
              <a:rPr lang="en-US" altLang="en-US" sz="1050" b="1" dirty="0">
                <a:solidFill>
                  <a:srgbClr val="000000"/>
                </a:solidFill>
                <a:latin typeface="Calibri" panose="020F0502020204030204" pitchFamily="34" charset="0"/>
                <a:hlinkClick r:id="rId4"/>
              </a:rPr>
              <a:t>Placement and HPSA Services</a:t>
            </a:r>
            <a:endParaRPr lang="en-US" altLang="en-US" sz="2400" dirty="0">
              <a:latin typeface="Arial" panose="020B0604020202020204" pitchFamily="34" charset="0"/>
            </a:endParaRPr>
          </a:p>
        </p:txBody>
      </p:sp>
      <p:sp>
        <p:nvSpPr>
          <p:cNvPr id="1026" name="Text Box 39">
            <a:extLst>
              <a:ext uri="{FF2B5EF4-FFF2-40B4-BE49-F238E27FC236}">
                <a16:creationId xmlns:a16="http://schemas.microsoft.com/office/drawing/2014/main" id="{C0C27838-E0EB-4D07-BF4B-F5DE3BE49B51}"/>
              </a:ext>
            </a:extLst>
          </p:cNvPr>
          <p:cNvSpPr txBox="1">
            <a:spLocks noChangeArrowheads="1"/>
          </p:cNvSpPr>
          <p:nvPr/>
        </p:nvSpPr>
        <p:spPr bwMode="auto">
          <a:xfrm>
            <a:off x="1557755" y="3235065"/>
            <a:ext cx="1749803" cy="60342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algn="ctr" defTabSz="685800" eaLnBrk="0" fontAlgn="base" hangingPunct="0">
              <a:spcBef>
                <a:spcPct val="0"/>
              </a:spcBef>
              <a:spcAft>
                <a:spcPct val="0"/>
              </a:spcAft>
            </a:pPr>
            <a:r>
              <a:rPr lang="en-US" altLang="en-US" sz="900" dirty="0">
                <a:latin typeface="Calibri" panose="020F0502020204030204" pitchFamily="34" charset="0"/>
              </a:rPr>
              <a:t>Recruit providers and designates health professional shortage areas</a:t>
            </a:r>
            <a:endParaRPr lang="en-US" altLang="en-US" sz="2400" dirty="0">
              <a:latin typeface="Arial" panose="020B0604020202020204" pitchFamily="34" charset="0"/>
            </a:endParaRPr>
          </a:p>
        </p:txBody>
      </p:sp>
      <p:pic>
        <p:nvPicPr>
          <p:cNvPr id="1065" name="Picture 41" descr="rural health clinics">
            <a:extLst>
              <a:ext uri="{FF2B5EF4-FFF2-40B4-BE49-F238E27FC236}">
                <a16:creationId xmlns:a16="http://schemas.microsoft.com/office/drawing/2014/main" id="{D86562EC-22ED-45C9-A195-A0EA321A55C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69920" y="1958372"/>
            <a:ext cx="951329" cy="95132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029" name="Text Box 42">
            <a:extLst>
              <a:ext uri="{FF2B5EF4-FFF2-40B4-BE49-F238E27FC236}">
                <a16:creationId xmlns:a16="http://schemas.microsoft.com/office/drawing/2014/main" id="{C3F852D5-FB6E-4C46-BB4E-9C0F98E13656}"/>
              </a:ext>
            </a:extLst>
          </p:cNvPr>
          <p:cNvSpPr txBox="1">
            <a:spLocks noChangeArrowheads="1"/>
          </p:cNvSpPr>
          <p:nvPr/>
        </p:nvSpPr>
        <p:spPr bwMode="auto">
          <a:xfrm>
            <a:off x="3400855" y="2909668"/>
            <a:ext cx="1715612" cy="26248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algn="ctr" defTabSz="685800" eaLnBrk="0" fontAlgn="base" hangingPunct="0">
              <a:spcBef>
                <a:spcPct val="0"/>
              </a:spcBef>
              <a:spcAft>
                <a:spcPct val="0"/>
              </a:spcAft>
            </a:pPr>
            <a:r>
              <a:rPr lang="en-US" altLang="en-US" sz="1050" b="1" dirty="0">
                <a:solidFill>
                  <a:srgbClr val="000000"/>
                </a:solidFill>
                <a:latin typeface="Calibri" panose="020F0502020204030204" pitchFamily="34" charset="0"/>
                <a:hlinkClick r:id="rId6"/>
              </a:rPr>
              <a:t>NC Rural Health Centers</a:t>
            </a:r>
            <a:endParaRPr lang="en-US" altLang="en-US" sz="2400" dirty="0">
              <a:latin typeface="Arial" panose="020B0604020202020204" pitchFamily="34" charset="0"/>
            </a:endParaRPr>
          </a:p>
        </p:txBody>
      </p:sp>
      <p:sp>
        <p:nvSpPr>
          <p:cNvPr id="1030" name="Text Box 43">
            <a:extLst>
              <a:ext uri="{FF2B5EF4-FFF2-40B4-BE49-F238E27FC236}">
                <a16:creationId xmlns:a16="http://schemas.microsoft.com/office/drawing/2014/main" id="{7850A563-AC63-4E60-8121-36DEACE65BAC}"/>
              </a:ext>
            </a:extLst>
          </p:cNvPr>
          <p:cNvSpPr txBox="1">
            <a:spLocks noChangeArrowheads="1"/>
          </p:cNvSpPr>
          <p:nvPr/>
        </p:nvSpPr>
        <p:spPr bwMode="auto">
          <a:xfrm>
            <a:off x="3407581" y="3132582"/>
            <a:ext cx="1647227" cy="52717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algn="ctr" defTabSz="685800" eaLnBrk="0" fontAlgn="base" hangingPunct="0">
              <a:spcBef>
                <a:spcPct val="0"/>
              </a:spcBef>
              <a:spcAft>
                <a:spcPct val="0"/>
              </a:spcAft>
            </a:pPr>
            <a:r>
              <a:rPr lang="en-US" altLang="en-US" sz="900" dirty="0">
                <a:latin typeface="Calibri" panose="020F0502020204030204" pitchFamily="34" charset="0"/>
              </a:rPr>
              <a:t>Supports state designated rural health centers that serve the entire community </a:t>
            </a:r>
            <a:endParaRPr lang="en-US" altLang="en-US" sz="2400" dirty="0">
              <a:latin typeface="Arial" panose="020B0604020202020204" pitchFamily="34" charset="0"/>
            </a:endParaRPr>
          </a:p>
        </p:txBody>
      </p:sp>
      <p:sp>
        <p:nvSpPr>
          <p:cNvPr id="1031" name="AutoShape 44">
            <a:extLst>
              <a:ext uri="{FF2B5EF4-FFF2-40B4-BE49-F238E27FC236}">
                <a16:creationId xmlns:a16="http://schemas.microsoft.com/office/drawing/2014/main" id="{04B845F7-E447-4237-97D4-33DD915A9783}"/>
              </a:ext>
            </a:extLst>
          </p:cNvPr>
          <p:cNvSpPr>
            <a:spLocks noChangeArrowheads="1"/>
          </p:cNvSpPr>
          <p:nvPr/>
        </p:nvSpPr>
        <p:spPr bwMode="auto">
          <a:xfrm>
            <a:off x="5227397" y="1881208"/>
            <a:ext cx="1731700" cy="1825799"/>
          </a:xfrm>
          <a:prstGeom prst="roundRect">
            <a:avLst>
              <a:gd name="adj" fmla="val 16667"/>
            </a:avLst>
          </a:prstGeom>
          <a:solidFill>
            <a:srgbClr val="D9D9D9"/>
          </a:solidFill>
          <a:ln w="25400" algn="ctr">
            <a:solidFill>
              <a:srgbClr val="BED7EF"/>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endParaRPr lang="en-US" sz="1350" dirty="0"/>
          </a:p>
        </p:txBody>
      </p:sp>
      <p:sp>
        <p:nvSpPr>
          <p:cNvPr id="1033" name="Text Box 45">
            <a:extLst>
              <a:ext uri="{FF2B5EF4-FFF2-40B4-BE49-F238E27FC236}">
                <a16:creationId xmlns:a16="http://schemas.microsoft.com/office/drawing/2014/main" id="{3C1838FF-FF90-465C-92F7-4AF88B667A5E}"/>
              </a:ext>
            </a:extLst>
          </p:cNvPr>
          <p:cNvSpPr txBox="1">
            <a:spLocks noChangeArrowheads="1"/>
          </p:cNvSpPr>
          <p:nvPr/>
        </p:nvSpPr>
        <p:spPr bwMode="auto">
          <a:xfrm>
            <a:off x="5232673" y="2902917"/>
            <a:ext cx="1717622" cy="25761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algn="ctr" defTabSz="685800" eaLnBrk="0" fontAlgn="base" hangingPunct="0">
              <a:spcBef>
                <a:spcPct val="0"/>
              </a:spcBef>
              <a:spcAft>
                <a:spcPct val="0"/>
              </a:spcAft>
            </a:pPr>
            <a:r>
              <a:rPr lang="en-US" altLang="en-US" sz="1050" b="1" dirty="0">
                <a:solidFill>
                  <a:srgbClr val="000000"/>
                </a:solidFill>
                <a:latin typeface="Calibri" panose="020F0502020204030204" pitchFamily="34" charset="0"/>
                <a:hlinkClick r:id="rId7"/>
              </a:rPr>
              <a:t>NC Community Health Grants</a:t>
            </a:r>
            <a:endParaRPr lang="en-US" altLang="en-US" sz="2400" dirty="0">
              <a:latin typeface="Arial" panose="020B0604020202020204" pitchFamily="34" charset="0"/>
            </a:endParaRPr>
          </a:p>
        </p:txBody>
      </p:sp>
      <p:pic>
        <p:nvPicPr>
          <p:cNvPr id="1070" name="Picture 46" descr="CHG">
            <a:extLst>
              <a:ext uri="{FF2B5EF4-FFF2-40B4-BE49-F238E27FC236}">
                <a16:creationId xmlns:a16="http://schemas.microsoft.com/office/drawing/2014/main" id="{8C2EB2E6-9565-424A-9D46-7AE604FBB92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568143" y="1959646"/>
            <a:ext cx="989543" cy="98954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034" name="Text Box 47">
            <a:extLst>
              <a:ext uri="{FF2B5EF4-FFF2-40B4-BE49-F238E27FC236}">
                <a16:creationId xmlns:a16="http://schemas.microsoft.com/office/drawing/2014/main" id="{E507D8CD-C887-4C0E-87D5-B186FD07BC8A}"/>
              </a:ext>
            </a:extLst>
          </p:cNvPr>
          <p:cNvSpPr txBox="1">
            <a:spLocks noChangeArrowheads="1"/>
          </p:cNvSpPr>
          <p:nvPr/>
        </p:nvSpPr>
        <p:spPr bwMode="auto">
          <a:xfrm>
            <a:off x="5261924" y="3112079"/>
            <a:ext cx="1675386" cy="66549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algn="ctr" defTabSz="685800" eaLnBrk="0" fontAlgn="base" hangingPunct="0">
              <a:spcBef>
                <a:spcPct val="0"/>
              </a:spcBef>
              <a:spcAft>
                <a:spcPct val="0"/>
              </a:spcAft>
            </a:pPr>
            <a:r>
              <a:rPr lang="en-US" altLang="en-US" sz="900" dirty="0">
                <a:latin typeface="Calibri" panose="020F0502020204030204" pitchFamily="34" charset="0"/>
              </a:rPr>
              <a:t>Supports the primary care safety net system with increasing access to health care for vulnerable      populations </a:t>
            </a:r>
            <a:endParaRPr lang="en-US" altLang="en-US" sz="2400" dirty="0">
              <a:latin typeface="Arial" panose="020B0604020202020204" pitchFamily="34" charset="0"/>
            </a:endParaRPr>
          </a:p>
        </p:txBody>
      </p:sp>
      <p:sp>
        <p:nvSpPr>
          <p:cNvPr id="1035" name="AutoShape 48">
            <a:extLst>
              <a:ext uri="{FF2B5EF4-FFF2-40B4-BE49-F238E27FC236}">
                <a16:creationId xmlns:a16="http://schemas.microsoft.com/office/drawing/2014/main" id="{C1A54B34-6E12-4EA6-AF52-6ED34623C7AD}"/>
              </a:ext>
            </a:extLst>
          </p:cNvPr>
          <p:cNvSpPr>
            <a:spLocks noChangeArrowheads="1"/>
          </p:cNvSpPr>
          <p:nvPr/>
        </p:nvSpPr>
        <p:spPr bwMode="auto">
          <a:xfrm>
            <a:off x="7033842" y="1890475"/>
            <a:ext cx="1733712" cy="1825800"/>
          </a:xfrm>
          <a:prstGeom prst="roundRect">
            <a:avLst>
              <a:gd name="adj" fmla="val 16667"/>
            </a:avLst>
          </a:prstGeom>
          <a:solidFill>
            <a:srgbClr val="D9D9D9"/>
          </a:solidFill>
          <a:ln w="25400" algn="ctr">
            <a:solidFill>
              <a:srgbClr val="BED7EF"/>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endParaRPr lang="en-US" sz="1350" dirty="0"/>
          </a:p>
        </p:txBody>
      </p:sp>
      <p:pic>
        <p:nvPicPr>
          <p:cNvPr id="1073" name="Picture 49" descr="farmworker health">
            <a:extLst>
              <a:ext uri="{FF2B5EF4-FFF2-40B4-BE49-F238E27FC236}">
                <a16:creationId xmlns:a16="http://schemas.microsoft.com/office/drawing/2014/main" id="{D68D4A70-7BED-41A5-B7F0-C66D54B2CB15}"/>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462081" y="1914182"/>
            <a:ext cx="880935" cy="88093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038" name="Text Box 51">
            <a:extLst>
              <a:ext uri="{FF2B5EF4-FFF2-40B4-BE49-F238E27FC236}">
                <a16:creationId xmlns:a16="http://schemas.microsoft.com/office/drawing/2014/main" id="{EE3FA452-7B0E-4970-95C1-E8559FD40DC0}"/>
              </a:ext>
            </a:extLst>
          </p:cNvPr>
          <p:cNvSpPr txBox="1">
            <a:spLocks noChangeArrowheads="1"/>
          </p:cNvSpPr>
          <p:nvPr/>
        </p:nvSpPr>
        <p:spPr bwMode="auto">
          <a:xfrm>
            <a:off x="7070752" y="3123093"/>
            <a:ext cx="1661306" cy="64952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algn="ctr" defTabSz="685800" eaLnBrk="0" fontAlgn="base" hangingPunct="0">
              <a:spcBef>
                <a:spcPct val="0"/>
              </a:spcBef>
              <a:spcAft>
                <a:spcPct val="0"/>
              </a:spcAft>
            </a:pPr>
            <a:r>
              <a:rPr lang="en-US" altLang="en-US" sz="900" dirty="0">
                <a:latin typeface="Calibri" panose="020F0502020204030204" pitchFamily="34" charset="0"/>
              </a:rPr>
              <a:t>Supports medical, dental and educational services for members of the North Carolina agricultural labor force and their families </a:t>
            </a:r>
            <a:endParaRPr lang="en-US" altLang="en-US" sz="2400" dirty="0">
              <a:latin typeface="Arial" panose="020B0604020202020204" pitchFamily="34" charset="0"/>
            </a:endParaRPr>
          </a:p>
        </p:txBody>
      </p:sp>
      <p:sp>
        <p:nvSpPr>
          <p:cNvPr id="1042" name="AutoShape 55">
            <a:extLst>
              <a:ext uri="{FF2B5EF4-FFF2-40B4-BE49-F238E27FC236}">
                <a16:creationId xmlns:a16="http://schemas.microsoft.com/office/drawing/2014/main" id="{66C9AC51-6FCB-43F1-993B-66C2C261BD8D}"/>
              </a:ext>
            </a:extLst>
          </p:cNvPr>
          <p:cNvSpPr>
            <a:spLocks noChangeArrowheads="1"/>
          </p:cNvSpPr>
          <p:nvPr/>
        </p:nvSpPr>
        <p:spPr bwMode="auto">
          <a:xfrm>
            <a:off x="2505692" y="3876776"/>
            <a:ext cx="1731700" cy="1825799"/>
          </a:xfrm>
          <a:prstGeom prst="roundRect">
            <a:avLst>
              <a:gd name="adj" fmla="val 16667"/>
            </a:avLst>
          </a:prstGeom>
          <a:solidFill>
            <a:srgbClr val="D9D9D9"/>
          </a:solidFill>
          <a:ln w="25400" algn="ctr">
            <a:solidFill>
              <a:srgbClr val="BED7EF"/>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endParaRPr lang="en-US" sz="1350" dirty="0"/>
          </a:p>
        </p:txBody>
      </p:sp>
      <p:pic>
        <p:nvPicPr>
          <p:cNvPr id="1080" name="Picture 56" descr="hospital">
            <a:extLst>
              <a:ext uri="{FF2B5EF4-FFF2-40B4-BE49-F238E27FC236}">
                <a16:creationId xmlns:a16="http://schemas.microsoft.com/office/drawing/2014/main" id="{D53D229D-0C4C-4301-BF1D-6FC0E8B21088}"/>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932324" y="3923377"/>
            <a:ext cx="830653" cy="83065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043" name="Text Box 57">
            <a:extLst>
              <a:ext uri="{FF2B5EF4-FFF2-40B4-BE49-F238E27FC236}">
                <a16:creationId xmlns:a16="http://schemas.microsoft.com/office/drawing/2014/main" id="{57B910A4-0ECB-4A02-AD36-3210ACFF8C4D}"/>
              </a:ext>
            </a:extLst>
          </p:cNvPr>
          <p:cNvSpPr txBox="1">
            <a:spLocks noChangeArrowheads="1"/>
          </p:cNvSpPr>
          <p:nvPr/>
        </p:nvSpPr>
        <p:spPr bwMode="auto">
          <a:xfrm>
            <a:off x="2524484" y="4830321"/>
            <a:ext cx="1715610" cy="21860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algn="ctr" defTabSz="685800" eaLnBrk="0" fontAlgn="base" hangingPunct="0">
              <a:spcBef>
                <a:spcPct val="0"/>
              </a:spcBef>
              <a:spcAft>
                <a:spcPct val="0"/>
              </a:spcAft>
            </a:pPr>
            <a:r>
              <a:rPr lang="en-US" altLang="en-US" sz="1050" b="1" dirty="0">
                <a:solidFill>
                  <a:srgbClr val="000000"/>
                </a:solidFill>
                <a:latin typeface="Calibri" panose="020F0502020204030204" pitchFamily="34" charset="0"/>
                <a:hlinkClick r:id="rId11"/>
              </a:rPr>
              <a:t>NC Rural Hospital Program</a:t>
            </a:r>
            <a:endParaRPr lang="en-US" altLang="en-US" sz="2400" dirty="0">
              <a:latin typeface="Arial" panose="020B0604020202020204" pitchFamily="34" charset="0"/>
            </a:endParaRPr>
          </a:p>
        </p:txBody>
      </p:sp>
      <p:sp>
        <p:nvSpPr>
          <p:cNvPr id="1045" name="Text Box 58">
            <a:extLst>
              <a:ext uri="{FF2B5EF4-FFF2-40B4-BE49-F238E27FC236}">
                <a16:creationId xmlns:a16="http://schemas.microsoft.com/office/drawing/2014/main" id="{99A9FDD8-844C-4494-9180-A2F3DC6B5DFA}"/>
              </a:ext>
            </a:extLst>
          </p:cNvPr>
          <p:cNvSpPr txBox="1">
            <a:spLocks noChangeArrowheads="1"/>
          </p:cNvSpPr>
          <p:nvPr/>
        </p:nvSpPr>
        <p:spPr bwMode="auto">
          <a:xfrm>
            <a:off x="2515217" y="5053276"/>
            <a:ext cx="1715610" cy="71987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algn="ctr" defTabSz="685800" eaLnBrk="0" fontAlgn="base" hangingPunct="0">
              <a:spcBef>
                <a:spcPct val="0"/>
              </a:spcBef>
              <a:spcAft>
                <a:spcPct val="0"/>
              </a:spcAft>
            </a:pPr>
            <a:r>
              <a:rPr lang="en-US" altLang="en-US" sz="900" dirty="0">
                <a:solidFill>
                  <a:srgbClr val="000000"/>
                </a:solidFill>
                <a:latin typeface="Calibri" panose="020F0502020204030204" pitchFamily="34" charset="0"/>
              </a:rPr>
              <a:t>Funds operational improvement projects for the benefit of all critical access hospitals and eligible small rural hospitals</a:t>
            </a:r>
          </a:p>
          <a:p>
            <a:pPr algn="ctr" defTabSz="685800" eaLnBrk="0" fontAlgn="base" hangingPunct="0">
              <a:spcBef>
                <a:spcPct val="0"/>
              </a:spcBef>
              <a:spcAft>
                <a:spcPct val="0"/>
              </a:spcAft>
            </a:pPr>
            <a:endParaRPr lang="en-US" altLang="en-US" sz="900" dirty="0">
              <a:solidFill>
                <a:srgbClr val="000000"/>
              </a:solidFill>
              <a:latin typeface="Calibri" panose="020F0502020204030204" pitchFamily="34" charset="0"/>
            </a:endParaRPr>
          </a:p>
          <a:p>
            <a:pPr defTabSz="685800" eaLnBrk="0" fontAlgn="base" hangingPunct="0">
              <a:spcBef>
                <a:spcPct val="0"/>
              </a:spcBef>
              <a:spcAft>
                <a:spcPct val="0"/>
              </a:spcAft>
            </a:pPr>
            <a:endParaRPr lang="en-US" altLang="en-US" sz="2400" dirty="0">
              <a:latin typeface="Arial" panose="020B0604020202020204" pitchFamily="34" charset="0"/>
            </a:endParaRPr>
          </a:p>
        </p:txBody>
      </p:sp>
      <p:sp>
        <p:nvSpPr>
          <p:cNvPr id="1046" name="AutoShape 59">
            <a:extLst>
              <a:ext uri="{FF2B5EF4-FFF2-40B4-BE49-F238E27FC236}">
                <a16:creationId xmlns:a16="http://schemas.microsoft.com/office/drawing/2014/main" id="{73D8B774-2A08-47B0-909C-725A1063CA2A}"/>
              </a:ext>
            </a:extLst>
          </p:cNvPr>
          <p:cNvSpPr>
            <a:spLocks noChangeArrowheads="1"/>
          </p:cNvSpPr>
          <p:nvPr/>
        </p:nvSpPr>
        <p:spPr bwMode="auto">
          <a:xfrm>
            <a:off x="4307994" y="3883826"/>
            <a:ext cx="1733712" cy="1825799"/>
          </a:xfrm>
          <a:prstGeom prst="roundRect">
            <a:avLst>
              <a:gd name="adj" fmla="val 16667"/>
            </a:avLst>
          </a:prstGeom>
          <a:solidFill>
            <a:srgbClr val="D9D9D9"/>
          </a:solidFill>
          <a:ln w="25400" algn="ctr">
            <a:solidFill>
              <a:srgbClr val="BED7EF"/>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endParaRPr lang="en-US" sz="1350" dirty="0"/>
          </a:p>
        </p:txBody>
      </p:sp>
      <p:pic>
        <p:nvPicPr>
          <p:cNvPr id="1084" name="Picture 60" descr="Medication assistance">
            <a:extLst>
              <a:ext uri="{FF2B5EF4-FFF2-40B4-BE49-F238E27FC236}">
                <a16:creationId xmlns:a16="http://schemas.microsoft.com/office/drawing/2014/main" id="{7A07FB32-5FA9-418C-BBBB-DB1F0EFDD6B5}"/>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707240" y="3944830"/>
            <a:ext cx="909092" cy="74014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048" name="Text Box 61">
            <a:extLst>
              <a:ext uri="{FF2B5EF4-FFF2-40B4-BE49-F238E27FC236}">
                <a16:creationId xmlns:a16="http://schemas.microsoft.com/office/drawing/2014/main" id="{00C6E0B8-21D6-4BF1-A787-342AEB457EBB}"/>
              </a:ext>
            </a:extLst>
          </p:cNvPr>
          <p:cNvSpPr txBox="1">
            <a:spLocks noChangeArrowheads="1"/>
          </p:cNvSpPr>
          <p:nvPr/>
        </p:nvSpPr>
        <p:spPr bwMode="auto">
          <a:xfrm>
            <a:off x="4299661" y="4719969"/>
            <a:ext cx="1846343" cy="32412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algn="ctr" defTabSz="685800" eaLnBrk="0" fontAlgn="base" hangingPunct="0">
              <a:spcBef>
                <a:spcPct val="0"/>
              </a:spcBef>
              <a:spcAft>
                <a:spcPct val="0"/>
              </a:spcAft>
            </a:pPr>
            <a:r>
              <a:rPr lang="en-US" altLang="en-US" sz="1050" b="1" dirty="0">
                <a:solidFill>
                  <a:srgbClr val="000000"/>
                </a:solidFill>
                <a:latin typeface="Calibri" panose="020F0502020204030204" pitchFamily="34" charset="0"/>
                <a:hlinkClick r:id="rId13"/>
              </a:rPr>
              <a:t>NC Medication Assistance Program</a:t>
            </a:r>
            <a:endParaRPr lang="en-US" altLang="en-US" sz="2400" dirty="0">
              <a:latin typeface="Arial" panose="020B0604020202020204" pitchFamily="34" charset="0"/>
            </a:endParaRPr>
          </a:p>
        </p:txBody>
      </p:sp>
      <p:sp>
        <p:nvSpPr>
          <p:cNvPr id="1049" name="Text Box 62">
            <a:extLst>
              <a:ext uri="{FF2B5EF4-FFF2-40B4-BE49-F238E27FC236}">
                <a16:creationId xmlns:a16="http://schemas.microsoft.com/office/drawing/2014/main" id="{B9988E76-10EB-461F-93AC-C6FCB6A07A72}"/>
              </a:ext>
            </a:extLst>
          </p:cNvPr>
          <p:cNvSpPr txBox="1">
            <a:spLocks noChangeArrowheads="1"/>
          </p:cNvSpPr>
          <p:nvPr/>
        </p:nvSpPr>
        <p:spPr bwMode="auto">
          <a:xfrm>
            <a:off x="4309442" y="5038279"/>
            <a:ext cx="1749803" cy="69480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algn="ctr" defTabSz="685800" eaLnBrk="0" fontAlgn="base" hangingPunct="0">
              <a:spcBef>
                <a:spcPct val="0"/>
              </a:spcBef>
              <a:spcAft>
                <a:spcPct val="0"/>
              </a:spcAft>
            </a:pPr>
            <a:r>
              <a:rPr lang="en-US" altLang="en-US" sz="900" dirty="0">
                <a:latin typeface="Calibri" panose="020F0502020204030204" pitchFamily="34" charset="0"/>
              </a:rPr>
              <a:t>Provides free and low-cost medications donated by pharmaceutical manufacturers to patients who cannot afford them </a:t>
            </a:r>
            <a:endParaRPr lang="en-US" altLang="en-US" sz="2400" dirty="0">
              <a:latin typeface="Arial" panose="020B0604020202020204" pitchFamily="34" charset="0"/>
            </a:endParaRPr>
          </a:p>
        </p:txBody>
      </p:sp>
      <p:sp>
        <p:nvSpPr>
          <p:cNvPr id="1050" name="AutoShape 63">
            <a:extLst>
              <a:ext uri="{FF2B5EF4-FFF2-40B4-BE49-F238E27FC236}">
                <a16:creationId xmlns:a16="http://schemas.microsoft.com/office/drawing/2014/main" id="{722B3C0B-FD84-4A8D-9EC6-8DF274F17D62}"/>
              </a:ext>
            </a:extLst>
          </p:cNvPr>
          <p:cNvSpPr>
            <a:spLocks noChangeArrowheads="1"/>
          </p:cNvSpPr>
          <p:nvPr/>
        </p:nvSpPr>
        <p:spPr bwMode="auto">
          <a:xfrm>
            <a:off x="6129906" y="3876774"/>
            <a:ext cx="1733712" cy="1825800"/>
          </a:xfrm>
          <a:prstGeom prst="roundRect">
            <a:avLst>
              <a:gd name="adj" fmla="val 16667"/>
            </a:avLst>
          </a:prstGeom>
          <a:solidFill>
            <a:srgbClr val="D9D9D9"/>
          </a:solidFill>
          <a:ln w="25400" algn="ctr">
            <a:solidFill>
              <a:srgbClr val="BED7EF"/>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endParaRPr lang="en-US" sz="1350" dirty="0"/>
          </a:p>
        </p:txBody>
      </p:sp>
      <p:pic>
        <p:nvPicPr>
          <p:cNvPr id="1088" name="Picture 64" descr="telepsych">
            <a:extLst>
              <a:ext uri="{FF2B5EF4-FFF2-40B4-BE49-F238E27FC236}">
                <a16:creationId xmlns:a16="http://schemas.microsoft.com/office/drawing/2014/main" id="{6ED1DDAA-0266-4BF2-94CA-71E6E34142E4}"/>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562234" y="3870458"/>
            <a:ext cx="828642" cy="82864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052" name="Text Box 65">
            <a:extLst>
              <a:ext uri="{FF2B5EF4-FFF2-40B4-BE49-F238E27FC236}">
                <a16:creationId xmlns:a16="http://schemas.microsoft.com/office/drawing/2014/main" id="{97753271-D6DE-488B-86D5-8DA2F5DD3E4D}"/>
              </a:ext>
            </a:extLst>
          </p:cNvPr>
          <p:cNvSpPr txBox="1">
            <a:spLocks noChangeArrowheads="1"/>
          </p:cNvSpPr>
          <p:nvPr/>
        </p:nvSpPr>
        <p:spPr bwMode="auto">
          <a:xfrm>
            <a:off x="6111631" y="4715018"/>
            <a:ext cx="1810033" cy="38011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algn="ctr" defTabSz="685800" eaLnBrk="0" fontAlgn="base" hangingPunct="0">
              <a:spcBef>
                <a:spcPct val="0"/>
              </a:spcBef>
              <a:spcAft>
                <a:spcPct val="0"/>
              </a:spcAft>
            </a:pPr>
            <a:r>
              <a:rPr lang="en-US" altLang="en-US" sz="1050" b="1" dirty="0">
                <a:solidFill>
                  <a:srgbClr val="000000"/>
                </a:solidFill>
                <a:latin typeface="Calibri" panose="020F0502020204030204" pitchFamily="34" charset="0"/>
                <a:hlinkClick r:id="" action="ppaction://noaction"/>
              </a:rPr>
              <a:t>NC Statewide Telepsychiatry </a:t>
            </a:r>
          </a:p>
          <a:p>
            <a:pPr algn="ctr" defTabSz="685800" eaLnBrk="0" fontAlgn="base" hangingPunct="0">
              <a:spcBef>
                <a:spcPct val="0"/>
              </a:spcBef>
              <a:spcAft>
                <a:spcPct val="0"/>
              </a:spcAft>
            </a:pPr>
            <a:r>
              <a:rPr lang="en-US" altLang="en-US" sz="1050" b="1" dirty="0">
                <a:solidFill>
                  <a:srgbClr val="000000"/>
                </a:solidFill>
                <a:latin typeface="Calibri" panose="020F0502020204030204" pitchFamily="34" charset="0"/>
                <a:hlinkClick r:id="" action="ppaction://noaction"/>
              </a:rPr>
              <a:t>Program</a:t>
            </a:r>
            <a:endParaRPr lang="en-US" altLang="en-US" sz="2400" dirty="0">
              <a:latin typeface="Arial" panose="020B0604020202020204" pitchFamily="34" charset="0"/>
            </a:endParaRPr>
          </a:p>
        </p:txBody>
      </p:sp>
      <p:sp>
        <p:nvSpPr>
          <p:cNvPr id="1054" name="Text Box 67">
            <a:extLst>
              <a:ext uri="{FF2B5EF4-FFF2-40B4-BE49-F238E27FC236}">
                <a16:creationId xmlns:a16="http://schemas.microsoft.com/office/drawing/2014/main" id="{A3E5514D-646C-4176-8195-279057553E37}"/>
              </a:ext>
            </a:extLst>
          </p:cNvPr>
          <p:cNvSpPr txBox="1">
            <a:spLocks noChangeArrowheads="1"/>
          </p:cNvSpPr>
          <p:nvPr/>
        </p:nvSpPr>
        <p:spPr bwMode="auto">
          <a:xfrm>
            <a:off x="6127077" y="5088813"/>
            <a:ext cx="1749803" cy="76204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algn="ctr" defTabSz="685800" eaLnBrk="0" fontAlgn="base" hangingPunct="0">
              <a:spcBef>
                <a:spcPct val="0"/>
              </a:spcBef>
              <a:spcAft>
                <a:spcPct val="0"/>
              </a:spcAft>
            </a:pPr>
            <a:r>
              <a:rPr lang="en-US" altLang="en-US" sz="900" dirty="0">
                <a:latin typeface="Calibri" panose="020F0502020204030204" pitchFamily="34" charset="0"/>
              </a:rPr>
              <a:t>Supports psychiatric evaluation of patients through videoconferencing  technology in emergency departments </a:t>
            </a:r>
            <a:endParaRPr lang="en-US" altLang="en-US" sz="2400" dirty="0">
              <a:latin typeface="Arial" panose="020B0604020202020204" pitchFamily="34" charset="0"/>
            </a:endParaRPr>
          </a:p>
        </p:txBody>
      </p:sp>
      <p:sp>
        <p:nvSpPr>
          <p:cNvPr id="83" name="AutoShape 52">
            <a:extLst>
              <a:ext uri="{FF2B5EF4-FFF2-40B4-BE49-F238E27FC236}">
                <a16:creationId xmlns:a16="http://schemas.microsoft.com/office/drawing/2014/main" id="{57522069-125C-4B7A-AB67-C61EAAE4DB08}"/>
              </a:ext>
            </a:extLst>
          </p:cNvPr>
          <p:cNvSpPr>
            <a:spLocks noChangeArrowheads="1"/>
          </p:cNvSpPr>
          <p:nvPr/>
        </p:nvSpPr>
        <p:spPr bwMode="auto">
          <a:xfrm>
            <a:off x="8853118" y="1903648"/>
            <a:ext cx="1731700" cy="1825799"/>
          </a:xfrm>
          <a:prstGeom prst="roundRect">
            <a:avLst>
              <a:gd name="adj" fmla="val 16667"/>
            </a:avLst>
          </a:prstGeom>
          <a:solidFill>
            <a:srgbClr val="D9D9D9"/>
          </a:solidFill>
          <a:ln w="25400" algn="ctr">
            <a:solidFill>
              <a:srgbClr val="BED7EF"/>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endParaRPr lang="en-US" sz="1350" dirty="0"/>
          </a:p>
        </p:txBody>
      </p:sp>
      <p:sp>
        <p:nvSpPr>
          <p:cNvPr id="85" name="Text Box 54">
            <a:extLst>
              <a:ext uri="{FF2B5EF4-FFF2-40B4-BE49-F238E27FC236}">
                <a16:creationId xmlns:a16="http://schemas.microsoft.com/office/drawing/2014/main" id="{E5DE7088-EBE8-421B-B952-88877FE7A699}"/>
              </a:ext>
            </a:extLst>
          </p:cNvPr>
          <p:cNvSpPr txBox="1">
            <a:spLocks noChangeArrowheads="1"/>
          </p:cNvSpPr>
          <p:nvPr/>
        </p:nvSpPr>
        <p:spPr bwMode="auto">
          <a:xfrm>
            <a:off x="8875827" y="2708748"/>
            <a:ext cx="1720529" cy="27233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algn="ctr" defTabSz="685800" eaLnBrk="0" fontAlgn="base" hangingPunct="0">
              <a:spcBef>
                <a:spcPct val="0"/>
              </a:spcBef>
              <a:spcAft>
                <a:spcPct val="0"/>
              </a:spcAft>
            </a:pPr>
            <a:r>
              <a:rPr lang="en-US" altLang="en-US" sz="1050" b="1" u="sng" dirty="0">
                <a:solidFill>
                  <a:srgbClr val="6A93A7"/>
                </a:solidFill>
                <a:latin typeface="Calibri" panose="020F0502020204030204" pitchFamily="34" charset="0"/>
              </a:rPr>
              <a:t>Rural Health Information Technology Program</a:t>
            </a:r>
            <a:endParaRPr lang="en-US" altLang="en-US" sz="2400" u="sng" dirty="0">
              <a:solidFill>
                <a:srgbClr val="6A93A7"/>
              </a:solidFill>
              <a:latin typeface="Arial" panose="020B0604020202020204" pitchFamily="34" charset="0"/>
            </a:endParaRPr>
          </a:p>
        </p:txBody>
      </p:sp>
      <p:sp>
        <p:nvSpPr>
          <p:cNvPr id="86" name="Text Box 66">
            <a:extLst>
              <a:ext uri="{FF2B5EF4-FFF2-40B4-BE49-F238E27FC236}">
                <a16:creationId xmlns:a16="http://schemas.microsoft.com/office/drawing/2014/main" id="{A0274C18-FE78-4F35-91D2-068BEB901CEC}"/>
              </a:ext>
            </a:extLst>
          </p:cNvPr>
          <p:cNvSpPr txBox="1">
            <a:spLocks noChangeArrowheads="1"/>
          </p:cNvSpPr>
          <p:nvPr/>
        </p:nvSpPr>
        <p:spPr bwMode="auto">
          <a:xfrm>
            <a:off x="8844108" y="3030218"/>
            <a:ext cx="1751813" cy="62691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lvl="0" algn="ctr" eaLnBrk="0" fontAlgn="base" hangingPunct="0">
              <a:spcBef>
                <a:spcPct val="0"/>
              </a:spcBef>
              <a:spcAft>
                <a:spcPct val="0"/>
              </a:spcAft>
            </a:pPr>
            <a:r>
              <a:rPr lang="en-US" sz="900" dirty="0">
                <a:latin typeface="Calibri" panose="020F0502020204030204" pitchFamily="34" charset="0"/>
              </a:rPr>
              <a:t>Provides technical assistance to improve the use of Electronic Health Record (EHR) Systems and the use of health information exchange</a:t>
            </a:r>
            <a:endParaRPr lang="en-US" altLang="en-US" sz="900" dirty="0">
              <a:latin typeface="Calibri" panose="020F0502020204030204" pitchFamily="34" charset="0"/>
            </a:endParaRPr>
          </a:p>
        </p:txBody>
      </p:sp>
      <p:pic>
        <p:nvPicPr>
          <p:cNvPr id="72" name="Picture 71">
            <a:extLst>
              <a:ext uri="{FF2B5EF4-FFF2-40B4-BE49-F238E27FC236}">
                <a16:creationId xmlns:a16="http://schemas.microsoft.com/office/drawing/2014/main" id="{4B38D676-EF3D-440B-B2E9-2E60D417763C}"/>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291754" y="1883525"/>
            <a:ext cx="896636" cy="896636"/>
          </a:xfrm>
          <a:prstGeom prst="rect">
            <a:avLst/>
          </a:prstGeom>
        </p:spPr>
      </p:pic>
      <p:pic>
        <p:nvPicPr>
          <p:cNvPr id="74" name="Picture 73">
            <a:extLst>
              <a:ext uri="{FF2B5EF4-FFF2-40B4-BE49-F238E27FC236}">
                <a16:creationId xmlns:a16="http://schemas.microsoft.com/office/drawing/2014/main" id="{A5F4A02D-21B7-4A9A-891B-36AB5F9AE619}"/>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9266831" y="1872991"/>
            <a:ext cx="896636" cy="896636"/>
          </a:xfrm>
          <a:prstGeom prst="rect">
            <a:avLst/>
          </a:prstGeom>
        </p:spPr>
      </p:pic>
      <p:sp>
        <p:nvSpPr>
          <p:cNvPr id="40" name="Text Box 50">
            <a:extLst>
              <a:ext uri="{FF2B5EF4-FFF2-40B4-BE49-F238E27FC236}">
                <a16:creationId xmlns:a16="http://schemas.microsoft.com/office/drawing/2014/main" id="{E592DC27-4B3B-4708-BABA-9320D6502B74}"/>
              </a:ext>
            </a:extLst>
          </p:cNvPr>
          <p:cNvSpPr txBox="1">
            <a:spLocks noChangeArrowheads="1"/>
          </p:cNvSpPr>
          <p:nvPr/>
        </p:nvSpPr>
        <p:spPr bwMode="auto">
          <a:xfrm>
            <a:off x="7042177" y="2793032"/>
            <a:ext cx="1715610" cy="39309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algn="ctr" defTabSz="685800" eaLnBrk="0" fontAlgn="base" hangingPunct="0">
              <a:spcBef>
                <a:spcPct val="0"/>
              </a:spcBef>
              <a:spcAft>
                <a:spcPct val="0"/>
              </a:spcAft>
            </a:pPr>
            <a:r>
              <a:rPr lang="en-US" altLang="en-US" sz="1050" b="1" dirty="0">
                <a:solidFill>
                  <a:srgbClr val="000000"/>
                </a:solidFill>
                <a:latin typeface="Calibri" panose="020F0502020204030204" pitchFamily="34" charset="0"/>
                <a:hlinkClick r:id="rId17"/>
              </a:rPr>
              <a:t>NC Farmworker Health Program</a:t>
            </a:r>
            <a:endParaRPr lang="en-US" altLang="en-US" sz="2400" dirty="0">
              <a:latin typeface="Arial" panose="020B0604020202020204" pitchFamily="34" charset="0"/>
            </a:endParaRPr>
          </a:p>
        </p:txBody>
      </p:sp>
      <p:sp>
        <p:nvSpPr>
          <p:cNvPr id="44" name="AutoShape 52">
            <a:extLst>
              <a:ext uri="{FF2B5EF4-FFF2-40B4-BE49-F238E27FC236}">
                <a16:creationId xmlns:a16="http://schemas.microsoft.com/office/drawing/2014/main" id="{347E999B-A53D-40C6-94F5-5FA4D41EFE19}"/>
              </a:ext>
            </a:extLst>
          </p:cNvPr>
          <p:cNvSpPr>
            <a:spLocks noChangeArrowheads="1"/>
          </p:cNvSpPr>
          <p:nvPr/>
        </p:nvSpPr>
        <p:spPr bwMode="auto">
          <a:xfrm>
            <a:off x="7960349" y="3883826"/>
            <a:ext cx="1731700" cy="1825799"/>
          </a:xfrm>
          <a:prstGeom prst="roundRect">
            <a:avLst>
              <a:gd name="adj" fmla="val 16667"/>
            </a:avLst>
          </a:prstGeom>
          <a:solidFill>
            <a:srgbClr val="D9D9D9"/>
          </a:solidFill>
          <a:ln w="25400" algn="ctr">
            <a:solidFill>
              <a:srgbClr val="BED7EF"/>
            </a:solidFill>
            <a:round/>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endParaRPr lang="en-US" sz="1350" dirty="0"/>
          </a:p>
        </p:txBody>
      </p:sp>
      <p:pic>
        <p:nvPicPr>
          <p:cNvPr id="45" name="Picture 53" descr="Integrated health">
            <a:extLst>
              <a:ext uri="{FF2B5EF4-FFF2-40B4-BE49-F238E27FC236}">
                <a16:creationId xmlns:a16="http://schemas.microsoft.com/office/drawing/2014/main" id="{7F28EC35-ABDA-4411-8051-AB6AE0ECF04B}"/>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8390969" y="3918647"/>
            <a:ext cx="893003" cy="89099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46" name="Text Box 54">
            <a:extLst>
              <a:ext uri="{FF2B5EF4-FFF2-40B4-BE49-F238E27FC236}">
                <a16:creationId xmlns:a16="http://schemas.microsoft.com/office/drawing/2014/main" id="{7B607B36-B9F7-4F7B-89C7-5453B8DF693E}"/>
              </a:ext>
            </a:extLst>
          </p:cNvPr>
          <p:cNvSpPr txBox="1">
            <a:spLocks noChangeArrowheads="1"/>
          </p:cNvSpPr>
          <p:nvPr/>
        </p:nvSpPr>
        <p:spPr bwMode="auto">
          <a:xfrm>
            <a:off x="7983058" y="4836181"/>
            <a:ext cx="1720529" cy="27233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algn="ctr" defTabSz="685800" eaLnBrk="0" fontAlgn="base" hangingPunct="0">
              <a:spcBef>
                <a:spcPct val="0"/>
              </a:spcBef>
              <a:spcAft>
                <a:spcPct val="0"/>
              </a:spcAft>
            </a:pPr>
            <a:r>
              <a:rPr lang="en-US" altLang="en-US" sz="1050" b="1" dirty="0">
                <a:solidFill>
                  <a:srgbClr val="000000"/>
                </a:solidFill>
                <a:latin typeface="Calibri" panose="020F0502020204030204" pitchFamily="34" charset="0"/>
                <a:hlinkClick r:id="rId19"/>
              </a:rPr>
              <a:t>NC Analytics &amp; Innovations</a:t>
            </a:r>
            <a:endParaRPr lang="en-US" altLang="en-US" sz="2400" dirty="0">
              <a:latin typeface="Arial" panose="020B0604020202020204" pitchFamily="34" charset="0"/>
            </a:endParaRPr>
          </a:p>
        </p:txBody>
      </p:sp>
      <p:sp>
        <p:nvSpPr>
          <p:cNvPr id="47" name="Text Box 66">
            <a:extLst>
              <a:ext uri="{FF2B5EF4-FFF2-40B4-BE49-F238E27FC236}">
                <a16:creationId xmlns:a16="http://schemas.microsoft.com/office/drawing/2014/main" id="{902E43D4-6E98-4BC3-ACF0-E6479448BD21}"/>
              </a:ext>
            </a:extLst>
          </p:cNvPr>
          <p:cNvSpPr txBox="1">
            <a:spLocks noChangeArrowheads="1"/>
          </p:cNvSpPr>
          <p:nvPr/>
        </p:nvSpPr>
        <p:spPr bwMode="auto">
          <a:xfrm>
            <a:off x="7962736" y="5094437"/>
            <a:ext cx="1761338" cy="52410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7432" tIns="27432" rIns="27432" bIns="27432" numCol="1" anchor="t" anchorCtr="0" compatLnSpc="1">
            <a:prstTxWarp prst="textNoShape">
              <a:avLst/>
            </a:prstTxWarp>
          </a:bodyPr>
          <a:lstStyle/>
          <a:p>
            <a:pPr algn="ctr" defTabSz="685800" eaLnBrk="0" fontAlgn="base" hangingPunct="0">
              <a:spcBef>
                <a:spcPct val="0"/>
              </a:spcBef>
              <a:spcAft>
                <a:spcPct val="0"/>
              </a:spcAft>
            </a:pPr>
            <a:r>
              <a:rPr lang="en-US" altLang="en-US" sz="900" dirty="0">
                <a:solidFill>
                  <a:srgbClr val="000000"/>
                </a:solidFill>
                <a:latin typeface="Calibri" panose="020F0502020204030204" pitchFamily="34" charset="0"/>
              </a:rPr>
              <a:t>Support data analytics, shortage designations, and pioneering </a:t>
            </a:r>
          </a:p>
          <a:p>
            <a:pPr algn="ctr" defTabSz="685800" eaLnBrk="0" fontAlgn="base" hangingPunct="0">
              <a:spcBef>
                <a:spcPct val="0"/>
              </a:spcBef>
              <a:spcAft>
                <a:spcPct val="0"/>
              </a:spcAft>
            </a:pPr>
            <a:r>
              <a:rPr lang="en-US" altLang="en-US" sz="900" dirty="0">
                <a:solidFill>
                  <a:srgbClr val="000000"/>
                </a:solidFill>
                <a:latin typeface="Calibri" panose="020F0502020204030204" pitchFamily="34" charset="0"/>
              </a:rPr>
              <a:t>efforts to improve health</a:t>
            </a:r>
          </a:p>
        </p:txBody>
      </p:sp>
    </p:spTree>
    <p:extLst>
      <p:ext uri="{BB962C8B-B14F-4D97-AF65-F5344CB8AC3E}">
        <p14:creationId xmlns:p14="http://schemas.microsoft.com/office/powerpoint/2010/main" val="33858551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0125E-9F48-4C06-8429-4919C4929FCD}"/>
              </a:ext>
            </a:extLst>
          </p:cNvPr>
          <p:cNvSpPr>
            <a:spLocks noGrp="1"/>
          </p:cNvSpPr>
          <p:nvPr>
            <p:ph type="title"/>
          </p:nvPr>
        </p:nvSpPr>
        <p:spPr/>
        <p:txBody>
          <a:bodyPr>
            <a:normAutofit/>
          </a:bodyPr>
          <a:lstStyle/>
          <a:p>
            <a:r>
              <a:rPr lang="en-US" sz="3200" b="1" i="0" dirty="0">
                <a:solidFill>
                  <a:srgbClr val="257ABE"/>
                </a:solidFill>
              </a:rPr>
              <a:t>Remote Patient Monitoring of Chronic Conditions</a:t>
            </a:r>
          </a:p>
        </p:txBody>
      </p:sp>
      <p:sp>
        <p:nvSpPr>
          <p:cNvPr id="3" name="Content Placeholder 2">
            <a:extLst>
              <a:ext uri="{FF2B5EF4-FFF2-40B4-BE49-F238E27FC236}">
                <a16:creationId xmlns:a16="http://schemas.microsoft.com/office/drawing/2014/main" id="{1A431DAF-60F0-4DA5-A921-5AF1519CAC43}"/>
              </a:ext>
            </a:extLst>
          </p:cNvPr>
          <p:cNvSpPr>
            <a:spLocks noGrp="1"/>
          </p:cNvSpPr>
          <p:nvPr>
            <p:ph idx="4294967295"/>
          </p:nvPr>
        </p:nvSpPr>
        <p:spPr>
          <a:xfrm>
            <a:off x="812800" y="1828800"/>
            <a:ext cx="9702800" cy="3937000"/>
          </a:xfrm>
        </p:spPr>
        <p:txBody>
          <a:bodyPr>
            <a:normAutofit/>
          </a:bodyPr>
          <a:lstStyle/>
          <a:p>
            <a:r>
              <a:rPr lang="en-US" sz="2400" dirty="0">
                <a:solidFill>
                  <a:schemeClr val="tx1"/>
                </a:solidFill>
                <a:latin typeface="+mj-lt"/>
              </a:rPr>
              <a:t>Chronic conditions now account for the most deaths in the nation and take up more than 85 percent of annual healthcare expenditures, according to the CDC. </a:t>
            </a:r>
          </a:p>
          <a:p>
            <a:r>
              <a:rPr lang="en-US" sz="2400" dirty="0">
                <a:solidFill>
                  <a:schemeClr val="tx1"/>
                </a:solidFill>
                <a:latin typeface="+mj-lt"/>
              </a:rPr>
              <a:t>A report from the Rand Corporation, found that 60 percent of the nation’s adults has at least one chronic condition, and 42 percent have more than one.</a:t>
            </a:r>
          </a:p>
          <a:p>
            <a:pPr marL="0" indent="0">
              <a:buNone/>
            </a:pPr>
            <a:endParaRPr lang="en-US" sz="2800" dirty="0">
              <a:latin typeface="+mj-lt"/>
            </a:endParaRPr>
          </a:p>
          <a:p>
            <a:pPr marL="0" indent="0">
              <a:buNone/>
            </a:pPr>
            <a:endParaRPr lang="en-US" sz="2800" dirty="0">
              <a:solidFill>
                <a:schemeClr val="tx1"/>
              </a:solidFill>
              <a:latin typeface="+mj-lt"/>
            </a:endParaRPr>
          </a:p>
        </p:txBody>
      </p:sp>
      <p:sp>
        <p:nvSpPr>
          <p:cNvPr id="4" name="Slide Number Placeholder 3">
            <a:extLst>
              <a:ext uri="{FF2B5EF4-FFF2-40B4-BE49-F238E27FC236}">
                <a16:creationId xmlns:a16="http://schemas.microsoft.com/office/drawing/2014/main" id="{9B9996EE-E591-4066-ADC2-34CBFDF5CE50}"/>
              </a:ext>
            </a:extLst>
          </p:cNvPr>
          <p:cNvSpPr>
            <a:spLocks noGrp="1"/>
          </p:cNvSpPr>
          <p:nvPr>
            <p:ph type="sldNum" sz="quarter" idx="4294967295"/>
          </p:nvPr>
        </p:nvSpPr>
        <p:spPr>
          <a:xfrm>
            <a:off x="0" y="6650038"/>
            <a:ext cx="2743200" cy="138112"/>
          </a:xfrm>
        </p:spPr>
        <p:txBody>
          <a:bodyPr/>
          <a:lstStyle/>
          <a:p>
            <a:fld id="{DEB7B96C-DE62-40B4-A349-88F45C736EF0}" type="slidenum">
              <a:rPr lang="en-US" smtClean="0"/>
              <a:t>30</a:t>
            </a:fld>
            <a:endParaRPr lang="en-US" dirty="0"/>
          </a:p>
        </p:txBody>
      </p:sp>
    </p:spTree>
    <p:extLst>
      <p:ext uri="{BB962C8B-B14F-4D97-AF65-F5344CB8AC3E}">
        <p14:creationId xmlns:p14="http://schemas.microsoft.com/office/powerpoint/2010/main" val="18134758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B7DCB-9FC8-4334-80A0-AD6E8D6CCEE4}"/>
              </a:ext>
            </a:extLst>
          </p:cNvPr>
          <p:cNvSpPr>
            <a:spLocks noGrp="1"/>
          </p:cNvSpPr>
          <p:nvPr>
            <p:ph type="title"/>
          </p:nvPr>
        </p:nvSpPr>
        <p:spPr/>
        <p:txBody>
          <a:bodyPr/>
          <a:lstStyle/>
          <a:p>
            <a:pPr algn="ctr"/>
            <a:r>
              <a:rPr lang="en-US" dirty="0">
                <a:solidFill>
                  <a:srgbClr val="257ABE"/>
                </a:solidFill>
              </a:rPr>
              <a:t>mHealth</a:t>
            </a:r>
          </a:p>
        </p:txBody>
      </p:sp>
      <p:sp>
        <p:nvSpPr>
          <p:cNvPr id="4" name="Slide Number Placeholder 3">
            <a:extLst>
              <a:ext uri="{FF2B5EF4-FFF2-40B4-BE49-F238E27FC236}">
                <a16:creationId xmlns:a16="http://schemas.microsoft.com/office/drawing/2014/main" id="{2627F484-9D45-48FB-A488-00896372AAAB}"/>
              </a:ext>
            </a:extLst>
          </p:cNvPr>
          <p:cNvSpPr>
            <a:spLocks noGrp="1"/>
          </p:cNvSpPr>
          <p:nvPr>
            <p:ph type="sldNum" sz="quarter" idx="4294967295"/>
          </p:nvPr>
        </p:nvSpPr>
        <p:spPr>
          <a:xfrm>
            <a:off x="0" y="6650038"/>
            <a:ext cx="2743200" cy="138112"/>
          </a:xfrm>
        </p:spPr>
        <p:txBody>
          <a:bodyPr/>
          <a:lstStyle/>
          <a:p>
            <a:fld id="{DEB7B96C-DE62-40B4-A349-88F45C736EF0}" type="slidenum">
              <a:rPr lang="en-US" smtClean="0"/>
              <a:t>31</a:t>
            </a:fld>
            <a:endParaRPr lang="en-US" dirty="0"/>
          </a:p>
        </p:txBody>
      </p:sp>
      <p:pic>
        <p:nvPicPr>
          <p:cNvPr id="6" name="Picture 5">
            <a:extLst>
              <a:ext uri="{FF2B5EF4-FFF2-40B4-BE49-F238E27FC236}">
                <a16:creationId xmlns:a16="http://schemas.microsoft.com/office/drawing/2014/main" id="{84290E24-9C44-4E41-BFAC-1C80078F11C7}"/>
              </a:ext>
            </a:extLst>
          </p:cNvPr>
          <p:cNvPicPr>
            <a:picLocks noChangeAspect="1"/>
          </p:cNvPicPr>
          <p:nvPr/>
        </p:nvPicPr>
        <p:blipFill>
          <a:blip r:embed="rId3"/>
          <a:stretch>
            <a:fillRect/>
          </a:stretch>
        </p:blipFill>
        <p:spPr>
          <a:xfrm>
            <a:off x="3772959" y="1558661"/>
            <a:ext cx="4145543" cy="4173272"/>
          </a:xfrm>
          <a:prstGeom prst="rect">
            <a:avLst/>
          </a:prstGeom>
        </p:spPr>
      </p:pic>
      <p:pic>
        <p:nvPicPr>
          <p:cNvPr id="7" name="Picture 6">
            <a:extLst>
              <a:ext uri="{FF2B5EF4-FFF2-40B4-BE49-F238E27FC236}">
                <a16:creationId xmlns:a16="http://schemas.microsoft.com/office/drawing/2014/main" id="{D7326348-B05A-42A4-A134-9B458CD2D5A9}"/>
              </a:ext>
            </a:extLst>
          </p:cNvPr>
          <p:cNvPicPr>
            <a:picLocks noChangeAspect="1"/>
          </p:cNvPicPr>
          <p:nvPr/>
        </p:nvPicPr>
        <p:blipFill>
          <a:blip r:embed="rId4"/>
          <a:stretch>
            <a:fillRect/>
          </a:stretch>
        </p:blipFill>
        <p:spPr>
          <a:xfrm>
            <a:off x="0" y="0"/>
            <a:ext cx="3317204" cy="1490338"/>
          </a:xfrm>
          <a:prstGeom prst="rect">
            <a:avLst/>
          </a:prstGeom>
          <a:solidFill>
            <a:srgbClr val="257ABE"/>
          </a:solidFill>
        </p:spPr>
      </p:pic>
    </p:spTree>
    <p:extLst>
      <p:ext uri="{BB962C8B-B14F-4D97-AF65-F5344CB8AC3E}">
        <p14:creationId xmlns:p14="http://schemas.microsoft.com/office/powerpoint/2010/main" val="16721277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B7DCB-9FC8-4334-80A0-AD6E8D6CCEE4}"/>
              </a:ext>
            </a:extLst>
          </p:cNvPr>
          <p:cNvSpPr>
            <a:spLocks noGrp="1"/>
          </p:cNvSpPr>
          <p:nvPr>
            <p:ph type="title"/>
          </p:nvPr>
        </p:nvSpPr>
        <p:spPr/>
        <p:txBody>
          <a:bodyPr/>
          <a:lstStyle/>
          <a:p>
            <a:r>
              <a:rPr lang="en-US" dirty="0">
                <a:solidFill>
                  <a:srgbClr val="257ABE"/>
                </a:solidFill>
              </a:rPr>
              <a:t>mHealth</a:t>
            </a:r>
          </a:p>
        </p:txBody>
      </p:sp>
      <p:sp>
        <p:nvSpPr>
          <p:cNvPr id="3" name="Content Placeholder 2">
            <a:extLst>
              <a:ext uri="{FF2B5EF4-FFF2-40B4-BE49-F238E27FC236}">
                <a16:creationId xmlns:a16="http://schemas.microsoft.com/office/drawing/2014/main" id="{CE34AF09-4FB3-423C-BD5A-EA1E8D36AA0A}"/>
              </a:ext>
            </a:extLst>
          </p:cNvPr>
          <p:cNvSpPr>
            <a:spLocks noGrp="1"/>
          </p:cNvSpPr>
          <p:nvPr>
            <p:ph idx="4294967295"/>
          </p:nvPr>
        </p:nvSpPr>
        <p:spPr>
          <a:xfrm>
            <a:off x="1303866" y="1228725"/>
            <a:ext cx="9211733" cy="5019675"/>
          </a:xfrm>
        </p:spPr>
        <p:txBody>
          <a:bodyPr/>
          <a:lstStyle/>
          <a:p>
            <a:pPr marL="0" indent="0">
              <a:buNone/>
            </a:pPr>
            <a:endParaRPr lang="en-US" b="1" dirty="0">
              <a:solidFill>
                <a:schemeClr val="tx1"/>
              </a:solidFill>
              <a:latin typeface="+mj-lt"/>
            </a:endParaRPr>
          </a:p>
          <a:p>
            <a:pPr marL="0" indent="0">
              <a:lnSpc>
                <a:spcPct val="100000"/>
              </a:lnSpc>
              <a:spcBef>
                <a:spcPts val="0"/>
              </a:spcBef>
              <a:buNone/>
            </a:pPr>
            <a:r>
              <a:rPr lang="en-US" b="1" dirty="0">
                <a:solidFill>
                  <a:schemeClr val="tx1"/>
                </a:solidFill>
                <a:latin typeface="+mj-lt"/>
              </a:rPr>
              <a:t>mHealth</a:t>
            </a:r>
            <a:r>
              <a:rPr lang="en-US" dirty="0">
                <a:solidFill>
                  <a:schemeClr val="tx1"/>
                </a:solidFill>
                <a:latin typeface="+mj-lt"/>
              </a:rPr>
              <a:t> is an abbreviation for </a:t>
            </a:r>
            <a:r>
              <a:rPr lang="en-US" b="1" dirty="0">
                <a:solidFill>
                  <a:schemeClr val="tx1"/>
                </a:solidFill>
                <a:latin typeface="+mj-lt"/>
              </a:rPr>
              <a:t>mobile health</a:t>
            </a:r>
            <a:r>
              <a:rPr lang="en-US" dirty="0">
                <a:solidFill>
                  <a:schemeClr val="tx1"/>
                </a:solidFill>
                <a:latin typeface="+mj-lt"/>
              </a:rPr>
              <a:t>, a term used for the practice of medicine supported by mobile devices. </a:t>
            </a:r>
          </a:p>
          <a:p>
            <a:pPr marL="0" indent="0">
              <a:lnSpc>
                <a:spcPct val="100000"/>
              </a:lnSpc>
              <a:spcBef>
                <a:spcPts val="0"/>
              </a:spcBef>
              <a:buNone/>
            </a:pPr>
            <a:endParaRPr lang="en-US" dirty="0">
              <a:solidFill>
                <a:schemeClr val="tx1"/>
              </a:solidFill>
              <a:latin typeface="+mj-lt"/>
            </a:endParaRPr>
          </a:p>
          <a:p>
            <a:pPr marL="0" indent="0">
              <a:lnSpc>
                <a:spcPct val="100000"/>
              </a:lnSpc>
              <a:spcBef>
                <a:spcPts val="0"/>
              </a:spcBef>
              <a:buNone/>
            </a:pPr>
            <a:r>
              <a:rPr lang="en-US" dirty="0">
                <a:solidFill>
                  <a:schemeClr val="tx1"/>
                </a:solidFill>
                <a:latin typeface="+mj-lt"/>
              </a:rPr>
              <a:t>The term is most commonly used in reference to using mobile communication devices:</a:t>
            </a:r>
          </a:p>
          <a:p>
            <a:pPr>
              <a:lnSpc>
                <a:spcPct val="100000"/>
              </a:lnSpc>
              <a:spcBef>
                <a:spcPts val="0"/>
              </a:spcBef>
            </a:pPr>
            <a:r>
              <a:rPr lang="en-US" dirty="0">
                <a:solidFill>
                  <a:schemeClr val="tx1"/>
                </a:solidFill>
                <a:latin typeface="+mj-lt"/>
              </a:rPr>
              <a:t>mobile phones</a:t>
            </a:r>
          </a:p>
          <a:p>
            <a:pPr>
              <a:lnSpc>
                <a:spcPct val="100000"/>
              </a:lnSpc>
              <a:spcBef>
                <a:spcPts val="0"/>
              </a:spcBef>
            </a:pPr>
            <a:r>
              <a:rPr lang="en-US" dirty="0">
                <a:solidFill>
                  <a:schemeClr val="tx1"/>
                </a:solidFill>
                <a:latin typeface="+mj-lt"/>
              </a:rPr>
              <a:t>tablet computers</a:t>
            </a:r>
          </a:p>
          <a:p>
            <a:pPr>
              <a:lnSpc>
                <a:spcPct val="100000"/>
              </a:lnSpc>
              <a:spcBef>
                <a:spcPts val="0"/>
              </a:spcBef>
            </a:pPr>
            <a:r>
              <a:rPr lang="en-US" dirty="0">
                <a:solidFill>
                  <a:schemeClr val="tx1"/>
                </a:solidFill>
                <a:latin typeface="+mj-lt"/>
              </a:rPr>
              <a:t>wearable devices such as watches</a:t>
            </a:r>
          </a:p>
          <a:p>
            <a:pPr marL="0" indent="0">
              <a:lnSpc>
                <a:spcPct val="100000"/>
              </a:lnSpc>
              <a:spcBef>
                <a:spcPts val="0"/>
              </a:spcBef>
              <a:buNone/>
            </a:pPr>
            <a:endParaRPr lang="en-US" i="1" dirty="0">
              <a:latin typeface="+mj-lt"/>
            </a:endParaRPr>
          </a:p>
          <a:p>
            <a:pPr marL="0" indent="0">
              <a:lnSpc>
                <a:spcPct val="100000"/>
              </a:lnSpc>
              <a:spcBef>
                <a:spcPts val="0"/>
              </a:spcBef>
              <a:buNone/>
            </a:pPr>
            <a:endParaRPr lang="en-US" i="1" dirty="0">
              <a:solidFill>
                <a:schemeClr val="tx1"/>
              </a:solidFill>
              <a:latin typeface="+mj-lt"/>
            </a:endParaRPr>
          </a:p>
          <a:p>
            <a:pPr marL="0" indent="0">
              <a:lnSpc>
                <a:spcPct val="100000"/>
              </a:lnSpc>
              <a:spcBef>
                <a:spcPts val="0"/>
              </a:spcBef>
              <a:buNone/>
            </a:pPr>
            <a:r>
              <a:rPr lang="en-US" i="1" dirty="0">
                <a:solidFill>
                  <a:schemeClr val="tx1"/>
                </a:solidFill>
                <a:latin typeface="+mj-lt"/>
              </a:rPr>
              <a:t>Over 325,000 mHealth apps available (most ar</a:t>
            </a:r>
            <a:r>
              <a:rPr lang="en-US" i="1" dirty="0">
                <a:latin typeface="+mj-lt"/>
              </a:rPr>
              <a:t>e free)</a:t>
            </a:r>
            <a:endParaRPr lang="en-US" i="1" dirty="0">
              <a:solidFill>
                <a:schemeClr val="tx1"/>
              </a:solidFill>
              <a:latin typeface="+mj-lt"/>
            </a:endParaRPr>
          </a:p>
          <a:p>
            <a:pPr marL="0" indent="0">
              <a:buNone/>
            </a:pPr>
            <a:endParaRPr lang="en-US" dirty="0"/>
          </a:p>
          <a:p>
            <a:pPr marL="0" indent="0" algn="ctr">
              <a:buNone/>
            </a:pPr>
            <a:endParaRPr lang="en-US" dirty="0"/>
          </a:p>
        </p:txBody>
      </p:sp>
      <p:sp>
        <p:nvSpPr>
          <p:cNvPr id="4" name="Slide Number Placeholder 3">
            <a:extLst>
              <a:ext uri="{FF2B5EF4-FFF2-40B4-BE49-F238E27FC236}">
                <a16:creationId xmlns:a16="http://schemas.microsoft.com/office/drawing/2014/main" id="{2627F484-9D45-48FB-A488-00896372AAAB}"/>
              </a:ext>
            </a:extLst>
          </p:cNvPr>
          <p:cNvSpPr>
            <a:spLocks noGrp="1"/>
          </p:cNvSpPr>
          <p:nvPr>
            <p:ph type="sldNum" sz="quarter" idx="4294967295"/>
          </p:nvPr>
        </p:nvSpPr>
        <p:spPr>
          <a:xfrm>
            <a:off x="0" y="6650038"/>
            <a:ext cx="2743200" cy="138112"/>
          </a:xfrm>
        </p:spPr>
        <p:txBody>
          <a:bodyPr/>
          <a:lstStyle/>
          <a:p>
            <a:fld id="{DEB7B96C-DE62-40B4-A349-88F45C736EF0}" type="slidenum">
              <a:rPr lang="en-US" smtClean="0"/>
              <a:t>32</a:t>
            </a:fld>
            <a:endParaRPr lang="en-US" dirty="0"/>
          </a:p>
        </p:txBody>
      </p:sp>
    </p:spTree>
    <p:extLst>
      <p:ext uri="{BB962C8B-B14F-4D97-AF65-F5344CB8AC3E}">
        <p14:creationId xmlns:p14="http://schemas.microsoft.com/office/powerpoint/2010/main" val="17157721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56A0F-B2A6-4C8F-9E49-B67DD22095CD}"/>
              </a:ext>
            </a:extLst>
          </p:cNvPr>
          <p:cNvSpPr>
            <a:spLocks noGrp="1"/>
          </p:cNvSpPr>
          <p:nvPr>
            <p:ph type="title"/>
          </p:nvPr>
        </p:nvSpPr>
        <p:spPr/>
        <p:txBody>
          <a:bodyPr/>
          <a:lstStyle/>
          <a:p>
            <a:r>
              <a:rPr lang="en-US" dirty="0">
                <a:solidFill>
                  <a:srgbClr val="257ABE"/>
                </a:solidFill>
              </a:rPr>
              <a:t>mHealth</a:t>
            </a:r>
          </a:p>
        </p:txBody>
      </p:sp>
      <p:sp>
        <p:nvSpPr>
          <p:cNvPr id="3" name="Content Placeholder 2">
            <a:extLst>
              <a:ext uri="{FF2B5EF4-FFF2-40B4-BE49-F238E27FC236}">
                <a16:creationId xmlns:a16="http://schemas.microsoft.com/office/drawing/2014/main" id="{F66BE5AF-E4A3-4E77-BD79-C17D5ECB47D4}"/>
              </a:ext>
            </a:extLst>
          </p:cNvPr>
          <p:cNvSpPr>
            <a:spLocks noGrp="1"/>
          </p:cNvSpPr>
          <p:nvPr>
            <p:ph idx="4294967295"/>
          </p:nvPr>
        </p:nvSpPr>
        <p:spPr>
          <a:xfrm>
            <a:off x="745066" y="1269269"/>
            <a:ext cx="9770533" cy="4979131"/>
          </a:xfrm>
        </p:spPr>
        <p:txBody>
          <a:bodyPr>
            <a:normAutofit/>
          </a:bodyPr>
          <a:lstStyle/>
          <a:p>
            <a:pPr marL="0" indent="0" fontAlgn="base">
              <a:buNone/>
            </a:pPr>
            <a:r>
              <a:rPr lang="en-US" dirty="0">
                <a:solidFill>
                  <a:schemeClr val="tx1"/>
                </a:solidFill>
                <a:latin typeface="+mj-lt"/>
              </a:rPr>
              <a:t>													</a:t>
            </a:r>
          </a:p>
          <a:p>
            <a:pPr fontAlgn="base"/>
            <a:r>
              <a:rPr lang="en-US" dirty="0"/>
              <a:t>Mobile health data exchange could lead to:</a:t>
            </a:r>
          </a:p>
          <a:p>
            <a:pPr lvl="1" fontAlgn="base"/>
            <a:r>
              <a:rPr lang="en-US" dirty="0"/>
              <a:t>Store and forward</a:t>
            </a:r>
          </a:p>
          <a:p>
            <a:pPr lvl="1" fontAlgn="base"/>
            <a:r>
              <a:rPr lang="en-US" dirty="0"/>
              <a:t>Video conference</a:t>
            </a:r>
          </a:p>
          <a:p>
            <a:pPr lvl="1" fontAlgn="base"/>
            <a:r>
              <a:rPr lang="en-US" dirty="0"/>
              <a:t>Remote monitoring information</a:t>
            </a:r>
          </a:p>
          <a:p>
            <a:pPr lvl="1" fontAlgn="base"/>
            <a:r>
              <a:rPr lang="en-US" dirty="0"/>
              <a:t>Medical office visits (data trends)</a:t>
            </a:r>
          </a:p>
          <a:p>
            <a:pPr lvl="1" fontAlgn="base"/>
            <a:r>
              <a:rPr lang="en-US" dirty="0"/>
              <a:t>Emergency room referral</a:t>
            </a:r>
          </a:p>
          <a:p>
            <a:pPr lvl="1" fontAlgn="base"/>
            <a:r>
              <a:rPr lang="en-US" dirty="0"/>
              <a:t>Family notification</a:t>
            </a:r>
          </a:p>
          <a:p>
            <a:pPr marL="342900" lvl="1" indent="0" fontAlgn="base">
              <a:buNone/>
            </a:pPr>
            <a:endParaRPr lang="en-US" dirty="0"/>
          </a:p>
          <a:p>
            <a:pPr lvl="1" fontAlgn="base"/>
            <a:endParaRPr lang="en-US" dirty="0"/>
          </a:p>
          <a:p>
            <a:pPr lvl="1" fontAlgn="base"/>
            <a:endParaRPr lang="en-US" dirty="0"/>
          </a:p>
          <a:p>
            <a:pPr lvl="1" fontAlgn="base"/>
            <a:endParaRPr lang="en-US" dirty="0"/>
          </a:p>
          <a:p>
            <a:pPr lvl="1" fontAlgn="base"/>
            <a:endParaRPr lang="en-US" dirty="0"/>
          </a:p>
          <a:p>
            <a:pPr lvl="1" fontAlgn="base"/>
            <a:endParaRPr lang="en-US" dirty="0"/>
          </a:p>
          <a:p>
            <a:pPr marL="342900" lvl="1" indent="0" fontAlgn="base">
              <a:buNone/>
            </a:pPr>
            <a:r>
              <a:rPr lang="en-US" dirty="0"/>
              <a:t>(Not typically covered)</a:t>
            </a:r>
          </a:p>
          <a:p>
            <a:pPr marL="342900" lvl="1" indent="0" fontAlgn="base">
              <a:buNone/>
            </a:pPr>
            <a:r>
              <a:rPr lang="en-US" dirty="0"/>
              <a:t>some Medicare exceptions</a:t>
            </a:r>
          </a:p>
          <a:p>
            <a:pPr lvl="1" fontAlgn="base"/>
            <a:endParaRPr lang="en-US" dirty="0"/>
          </a:p>
        </p:txBody>
      </p:sp>
      <p:sp>
        <p:nvSpPr>
          <p:cNvPr id="4" name="Slide Number Placeholder 3">
            <a:extLst>
              <a:ext uri="{FF2B5EF4-FFF2-40B4-BE49-F238E27FC236}">
                <a16:creationId xmlns:a16="http://schemas.microsoft.com/office/drawing/2014/main" id="{FBF30557-29F0-45B5-8399-FFDAED60A68E}"/>
              </a:ext>
            </a:extLst>
          </p:cNvPr>
          <p:cNvSpPr>
            <a:spLocks noGrp="1"/>
          </p:cNvSpPr>
          <p:nvPr>
            <p:ph type="sldNum" sz="quarter" idx="4294967295"/>
          </p:nvPr>
        </p:nvSpPr>
        <p:spPr>
          <a:xfrm>
            <a:off x="0" y="6650038"/>
            <a:ext cx="2743200" cy="138112"/>
          </a:xfrm>
        </p:spPr>
        <p:txBody>
          <a:bodyPr/>
          <a:lstStyle/>
          <a:p>
            <a:fld id="{DEB7B96C-DE62-40B4-A349-88F45C736EF0}" type="slidenum">
              <a:rPr lang="en-US" smtClean="0"/>
              <a:t>33</a:t>
            </a:fld>
            <a:endParaRPr lang="en-US" dirty="0"/>
          </a:p>
        </p:txBody>
      </p:sp>
      <p:pic>
        <p:nvPicPr>
          <p:cNvPr id="5" name="Picture 4">
            <a:extLst>
              <a:ext uri="{FF2B5EF4-FFF2-40B4-BE49-F238E27FC236}">
                <a16:creationId xmlns:a16="http://schemas.microsoft.com/office/drawing/2014/main" id="{870D8441-1677-4626-B665-6B4086BD19D8}"/>
              </a:ext>
            </a:extLst>
          </p:cNvPr>
          <p:cNvPicPr>
            <a:picLocks noChangeAspect="1"/>
          </p:cNvPicPr>
          <p:nvPr/>
        </p:nvPicPr>
        <p:blipFill>
          <a:blip r:embed="rId3"/>
          <a:stretch>
            <a:fillRect/>
          </a:stretch>
        </p:blipFill>
        <p:spPr>
          <a:xfrm>
            <a:off x="6028150" y="3547533"/>
            <a:ext cx="5664316" cy="2718389"/>
          </a:xfrm>
          <a:prstGeom prst="rect">
            <a:avLst/>
          </a:prstGeom>
          <a:solidFill>
            <a:srgbClr val="257ABE"/>
          </a:solidFill>
        </p:spPr>
      </p:pic>
      <p:sp>
        <p:nvSpPr>
          <p:cNvPr id="6" name="Arrow: Left-Right 5">
            <a:extLst>
              <a:ext uri="{FF2B5EF4-FFF2-40B4-BE49-F238E27FC236}">
                <a16:creationId xmlns:a16="http://schemas.microsoft.com/office/drawing/2014/main" id="{C7AB0192-1178-49E8-9CFF-0A3FA78C19C8}"/>
              </a:ext>
            </a:extLst>
          </p:cNvPr>
          <p:cNvSpPr/>
          <p:nvPr/>
        </p:nvSpPr>
        <p:spPr>
          <a:xfrm>
            <a:off x="8517466" y="5708336"/>
            <a:ext cx="1227667" cy="4846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Left-Right 6">
            <a:extLst>
              <a:ext uri="{FF2B5EF4-FFF2-40B4-BE49-F238E27FC236}">
                <a16:creationId xmlns:a16="http://schemas.microsoft.com/office/drawing/2014/main" id="{BE66E760-76E3-4F6E-A723-44EBF84F6E4B}"/>
              </a:ext>
            </a:extLst>
          </p:cNvPr>
          <p:cNvSpPr/>
          <p:nvPr/>
        </p:nvSpPr>
        <p:spPr>
          <a:xfrm rot="5400000">
            <a:off x="9427588" y="4607239"/>
            <a:ext cx="1110798" cy="4846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Left-Right 7">
            <a:extLst>
              <a:ext uri="{FF2B5EF4-FFF2-40B4-BE49-F238E27FC236}">
                <a16:creationId xmlns:a16="http://schemas.microsoft.com/office/drawing/2014/main" id="{0268C761-6B0E-4A6C-96AD-F1583C61D049}"/>
              </a:ext>
            </a:extLst>
          </p:cNvPr>
          <p:cNvSpPr/>
          <p:nvPr/>
        </p:nvSpPr>
        <p:spPr>
          <a:xfrm rot="2179181">
            <a:off x="7648547" y="4607239"/>
            <a:ext cx="1836721" cy="4846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47563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65EF1-B938-4CB2-B571-4BEA0EF7DECD}"/>
              </a:ext>
            </a:extLst>
          </p:cNvPr>
          <p:cNvSpPr>
            <a:spLocks noGrp="1"/>
          </p:cNvSpPr>
          <p:nvPr>
            <p:ph type="title"/>
          </p:nvPr>
        </p:nvSpPr>
        <p:spPr/>
        <p:txBody>
          <a:bodyPr>
            <a:normAutofit/>
          </a:bodyPr>
          <a:lstStyle/>
          <a:p>
            <a:r>
              <a:rPr lang="en-US" sz="3200" b="1" i="0" dirty="0">
                <a:latin typeface="+mn-lt"/>
              </a:rPr>
              <a:t>Reimbursement for Telehealth</a:t>
            </a:r>
          </a:p>
        </p:txBody>
      </p:sp>
      <p:pic>
        <p:nvPicPr>
          <p:cNvPr id="6" name="Content Placeholder 5">
            <a:extLst>
              <a:ext uri="{FF2B5EF4-FFF2-40B4-BE49-F238E27FC236}">
                <a16:creationId xmlns:a16="http://schemas.microsoft.com/office/drawing/2014/main" id="{0B1B67BC-79BD-40F1-9E52-F9141F9C2E6B}"/>
              </a:ext>
            </a:extLst>
          </p:cNvPr>
          <p:cNvPicPr>
            <a:picLocks noGrp="1" noChangeAspect="1"/>
          </p:cNvPicPr>
          <p:nvPr>
            <p:ph idx="4294967295"/>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783715" y="1228725"/>
            <a:ext cx="8623300" cy="5019675"/>
          </a:xfrm>
        </p:spPr>
      </p:pic>
      <p:sp>
        <p:nvSpPr>
          <p:cNvPr id="4" name="Slide Number Placeholder 3">
            <a:extLst>
              <a:ext uri="{FF2B5EF4-FFF2-40B4-BE49-F238E27FC236}">
                <a16:creationId xmlns:a16="http://schemas.microsoft.com/office/drawing/2014/main" id="{BFA7B6C8-DF2D-4DFA-8B31-1A5EB92F5152}"/>
              </a:ext>
            </a:extLst>
          </p:cNvPr>
          <p:cNvSpPr>
            <a:spLocks noGrp="1"/>
          </p:cNvSpPr>
          <p:nvPr>
            <p:ph type="sldNum" sz="quarter" idx="4294967295"/>
          </p:nvPr>
        </p:nvSpPr>
        <p:spPr>
          <a:xfrm>
            <a:off x="0" y="6650038"/>
            <a:ext cx="2743200" cy="138112"/>
          </a:xfrm>
        </p:spPr>
        <p:txBody>
          <a:bodyPr/>
          <a:lstStyle/>
          <a:p>
            <a:fld id="{DEB7B96C-DE62-40B4-A349-88F45C736EF0}" type="slidenum">
              <a:rPr lang="en-US" smtClean="0"/>
              <a:t>34</a:t>
            </a:fld>
            <a:endParaRPr lang="en-US" dirty="0"/>
          </a:p>
        </p:txBody>
      </p:sp>
      <p:sp>
        <p:nvSpPr>
          <p:cNvPr id="7" name="TextBox 6">
            <a:extLst>
              <a:ext uri="{FF2B5EF4-FFF2-40B4-BE49-F238E27FC236}">
                <a16:creationId xmlns:a16="http://schemas.microsoft.com/office/drawing/2014/main" id="{3BDE2B1C-F7BF-4651-98EA-15F70F43DCCC}"/>
              </a:ext>
            </a:extLst>
          </p:cNvPr>
          <p:cNvSpPr txBox="1"/>
          <p:nvPr/>
        </p:nvSpPr>
        <p:spPr>
          <a:xfrm>
            <a:off x="1784985" y="6248400"/>
            <a:ext cx="8622030" cy="230832"/>
          </a:xfrm>
          <a:prstGeom prst="rect">
            <a:avLst/>
          </a:prstGeom>
          <a:noFill/>
        </p:spPr>
        <p:txBody>
          <a:bodyPr wrap="square" rtlCol="0">
            <a:spAutoFit/>
          </a:bodyPr>
          <a:lstStyle/>
          <a:p>
            <a:r>
              <a:rPr lang="en-US" sz="900">
                <a:hlinkClick r:id="rId4" tooltip="https://geobrava.wordpress.com/2016/04/28/mobile-iot-technology-apps-are-expanding-in-healthcare-sector/"/>
              </a:rPr>
              <a:t>This Photo</a:t>
            </a:r>
            <a:r>
              <a:rPr lang="en-US" sz="900"/>
              <a:t> by Unknown Author is licensed under </a:t>
            </a:r>
            <a:r>
              <a:rPr lang="en-US" sz="900">
                <a:hlinkClick r:id="rId5" tooltip="https://creativecommons.org/licenses/by-sa/3.0/"/>
              </a:rPr>
              <a:t>CC BY-SA</a:t>
            </a:r>
            <a:endParaRPr lang="en-US" sz="900"/>
          </a:p>
        </p:txBody>
      </p:sp>
    </p:spTree>
    <p:extLst>
      <p:ext uri="{BB962C8B-B14F-4D97-AF65-F5344CB8AC3E}">
        <p14:creationId xmlns:p14="http://schemas.microsoft.com/office/powerpoint/2010/main" val="24523440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DC8D1-F2C1-4915-B89F-D84A01BFEB93}"/>
              </a:ext>
            </a:extLst>
          </p:cNvPr>
          <p:cNvSpPr>
            <a:spLocks noGrp="1"/>
          </p:cNvSpPr>
          <p:nvPr>
            <p:ph type="title"/>
          </p:nvPr>
        </p:nvSpPr>
        <p:spPr/>
        <p:txBody>
          <a:bodyPr/>
          <a:lstStyle/>
          <a:p>
            <a:r>
              <a:rPr lang="en-US" dirty="0">
                <a:solidFill>
                  <a:srgbClr val="257ABE"/>
                </a:solidFill>
                <a:latin typeface="+mn-lt"/>
              </a:rPr>
              <a:t>NC Medicaid Policy</a:t>
            </a:r>
          </a:p>
        </p:txBody>
      </p:sp>
      <p:sp>
        <p:nvSpPr>
          <p:cNvPr id="3" name="Text Placeholder 2">
            <a:extLst>
              <a:ext uri="{FF2B5EF4-FFF2-40B4-BE49-F238E27FC236}">
                <a16:creationId xmlns:a16="http://schemas.microsoft.com/office/drawing/2014/main" id="{C20D7366-2A93-4F58-9005-6BCADA2AA05E}"/>
              </a:ext>
            </a:extLst>
          </p:cNvPr>
          <p:cNvSpPr>
            <a:spLocks noGrp="1"/>
          </p:cNvSpPr>
          <p:nvPr>
            <p:ph type="body" sz="quarter" idx="10"/>
          </p:nvPr>
        </p:nvSpPr>
        <p:spPr/>
        <p:txBody>
          <a:bodyPr/>
          <a:lstStyle/>
          <a:p>
            <a:pPr marL="0" indent="0">
              <a:buNone/>
            </a:pPr>
            <a:endParaRPr lang="en-US" sz="2000" dirty="0"/>
          </a:p>
          <a:p>
            <a:pPr marL="0" indent="0">
              <a:buNone/>
            </a:pPr>
            <a:r>
              <a:rPr lang="en-US" sz="2000" dirty="0"/>
              <a:t>North Carolina Medicaid and NC Health Choice will reimburse for live video telepsychiatry and medical services subject to conditions. </a:t>
            </a:r>
          </a:p>
          <a:p>
            <a:pPr marL="0" indent="0">
              <a:buNone/>
            </a:pPr>
            <a:endParaRPr lang="en-US" sz="2000" dirty="0"/>
          </a:p>
          <a:p>
            <a:pPr marL="0" indent="0">
              <a:buNone/>
            </a:pPr>
            <a:r>
              <a:rPr lang="en-US" sz="2000" dirty="0"/>
              <a:t>North Carolina Medicaid will reimburse a facility fee to originating site providers, with some restrictions. Some telemedicine and telepsychiatry providers are eligible for reimbursement.</a:t>
            </a:r>
          </a:p>
        </p:txBody>
      </p:sp>
      <p:sp>
        <p:nvSpPr>
          <p:cNvPr id="4" name="Text Placeholder 3">
            <a:extLst>
              <a:ext uri="{FF2B5EF4-FFF2-40B4-BE49-F238E27FC236}">
                <a16:creationId xmlns:a16="http://schemas.microsoft.com/office/drawing/2014/main" id="{042F277E-243B-4860-9066-A8FA5E5F2A3B}"/>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0350920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AB928-C407-4DAD-B9FA-7749FA540320}"/>
              </a:ext>
            </a:extLst>
          </p:cNvPr>
          <p:cNvSpPr>
            <a:spLocks noGrp="1"/>
          </p:cNvSpPr>
          <p:nvPr>
            <p:ph type="title"/>
          </p:nvPr>
        </p:nvSpPr>
        <p:spPr/>
        <p:txBody>
          <a:bodyPr/>
          <a:lstStyle/>
          <a:p>
            <a:r>
              <a:rPr lang="en-US" b="1" i="0" dirty="0">
                <a:solidFill>
                  <a:srgbClr val="257ABE"/>
                </a:solidFill>
                <a:latin typeface="+mn-lt"/>
              </a:rPr>
              <a:t>North Carolina Medicaid </a:t>
            </a:r>
            <a:r>
              <a:rPr lang="en-US" dirty="0">
                <a:solidFill>
                  <a:srgbClr val="257ABE"/>
                </a:solidFill>
                <a:latin typeface="+mn-lt"/>
              </a:rPr>
              <a:t>Requirements</a:t>
            </a:r>
            <a:r>
              <a:rPr lang="en-US" b="1" i="0" dirty="0">
                <a:solidFill>
                  <a:srgbClr val="257ABE"/>
                </a:solidFill>
                <a:latin typeface="+mn-lt"/>
              </a:rPr>
              <a:t> </a:t>
            </a:r>
          </a:p>
        </p:txBody>
      </p:sp>
      <p:sp>
        <p:nvSpPr>
          <p:cNvPr id="3" name="Content Placeholder 2">
            <a:extLst>
              <a:ext uri="{FF2B5EF4-FFF2-40B4-BE49-F238E27FC236}">
                <a16:creationId xmlns:a16="http://schemas.microsoft.com/office/drawing/2014/main" id="{7FCDB64A-890D-476D-BAFC-51FF3F77905B}"/>
              </a:ext>
            </a:extLst>
          </p:cNvPr>
          <p:cNvSpPr>
            <a:spLocks noGrp="1"/>
          </p:cNvSpPr>
          <p:nvPr>
            <p:ph idx="4294967295"/>
          </p:nvPr>
        </p:nvSpPr>
        <p:spPr>
          <a:xfrm>
            <a:off x="899160" y="995363"/>
            <a:ext cx="9616440" cy="5253037"/>
          </a:xfrm>
        </p:spPr>
        <p:txBody>
          <a:bodyPr>
            <a:normAutofit/>
          </a:bodyPr>
          <a:lstStyle/>
          <a:p>
            <a:pPr marL="0" indent="0">
              <a:buNone/>
            </a:pPr>
            <a:endParaRPr lang="en-US" sz="2800" dirty="0">
              <a:solidFill>
                <a:schemeClr val="tx1"/>
              </a:solidFill>
              <a:latin typeface="+mj-lt"/>
            </a:endParaRPr>
          </a:p>
          <a:p>
            <a:pPr marL="0" indent="0">
              <a:buNone/>
            </a:pPr>
            <a:r>
              <a:rPr lang="en-US" sz="2000" dirty="0">
                <a:solidFill>
                  <a:schemeClr val="tx1"/>
                </a:solidFill>
                <a:latin typeface="+mj-lt"/>
              </a:rPr>
              <a:t>Specific criteria </a:t>
            </a:r>
            <a:r>
              <a:rPr lang="en-US" sz="2000" b="1" dirty="0">
                <a:solidFill>
                  <a:schemeClr val="tx1"/>
                </a:solidFill>
                <a:latin typeface="+mj-lt"/>
              </a:rPr>
              <a:t>covered</a:t>
            </a:r>
            <a:r>
              <a:rPr lang="en-US" sz="2000" dirty="0">
                <a:solidFill>
                  <a:schemeClr val="tx1"/>
                </a:solidFill>
                <a:latin typeface="+mj-lt"/>
              </a:rPr>
              <a:t> by both Medicaid and NCHC Medicaid shall cover Telemedicine and Telepsychiatry services when medically necessary under all of the following conditions: </a:t>
            </a:r>
          </a:p>
          <a:p>
            <a:pPr marL="0" indent="0">
              <a:buNone/>
            </a:pPr>
            <a:endParaRPr lang="en-US" sz="2000" dirty="0">
              <a:solidFill>
                <a:schemeClr val="tx1"/>
              </a:solidFill>
              <a:latin typeface="+mj-lt"/>
            </a:endParaRPr>
          </a:p>
          <a:p>
            <a:r>
              <a:rPr lang="en-US" sz="2000" dirty="0">
                <a:solidFill>
                  <a:schemeClr val="tx1"/>
                </a:solidFill>
                <a:latin typeface="+mj-lt"/>
              </a:rPr>
              <a:t>The beneficiary shall be present at the time of consultation. </a:t>
            </a:r>
          </a:p>
          <a:p>
            <a:r>
              <a:rPr lang="en-US" sz="2000" dirty="0">
                <a:solidFill>
                  <a:schemeClr val="tx1"/>
                </a:solidFill>
                <a:latin typeface="+mj-lt"/>
              </a:rPr>
              <a:t>The distant site of the service(s) must be of a sufficient distance from the originating site to provide service(s) to a beneficiary who does not have readily available access to such specialty services.</a:t>
            </a:r>
          </a:p>
          <a:p>
            <a:r>
              <a:rPr lang="en-US" sz="2000" dirty="0">
                <a:solidFill>
                  <a:schemeClr val="tx1"/>
                </a:solidFill>
                <a:highlight>
                  <a:srgbClr val="FFFF00"/>
                </a:highlight>
                <a:latin typeface="+mj-lt"/>
              </a:rPr>
              <a:t>The consultation must take place by two-way real-time interactive audio and video telecommunications system.</a:t>
            </a:r>
          </a:p>
        </p:txBody>
      </p:sp>
      <p:sp>
        <p:nvSpPr>
          <p:cNvPr id="4" name="Slide Number Placeholder 3">
            <a:extLst>
              <a:ext uri="{FF2B5EF4-FFF2-40B4-BE49-F238E27FC236}">
                <a16:creationId xmlns:a16="http://schemas.microsoft.com/office/drawing/2014/main" id="{CA6C3F75-7695-4374-9AB1-FD7939C19252}"/>
              </a:ext>
            </a:extLst>
          </p:cNvPr>
          <p:cNvSpPr>
            <a:spLocks noGrp="1"/>
          </p:cNvSpPr>
          <p:nvPr>
            <p:ph type="sldNum" sz="quarter" idx="4294967295"/>
          </p:nvPr>
        </p:nvSpPr>
        <p:spPr>
          <a:xfrm>
            <a:off x="0" y="6650038"/>
            <a:ext cx="2743200" cy="138112"/>
          </a:xfrm>
        </p:spPr>
        <p:txBody>
          <a:bodyPr/>
          <a:lstStyle/>
          <a:p>
            <a:fld id="{DEB7B96C-DE62-40B4-A349-88F45C736EF0}" type="slidenum">
              <a:rPr lang="en-US" smtClean="0"/>
              <a:t>36</a:t>
            </a:fld>
            <a:endParaRPr lang="en-US" dirty="0"/>
          </a:p>
        </p:txBody>
      </p:sp>
    </p:spTree>
    <p:extLst>
      <p:ext uri="{BB962C8B-B14F-4D97-AF65-F5344CB8AC3E}">
        <p14:creationId xmlns:p14="http://schemas.microsoft.com/office/powerpoint/2010/main" val="19978023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A7682-790F-46D6-A366-D66096F292C6}"/>
              </a:ext>
            </a:extLst>
          </p:cNvPr>
          <p:cNvSpPr>
            <a:spLocks noGrp="1"/>
          </p:cNvSpPr>
          <p:nvPr>
            <p:ph type="title"/>
          </p:nvPr>
        </p:nvSpPr>
        <p:spPr/>
        <p:txBody>
          <a:bodyPr>
            <a:normAutofit/>
          </a:bodyPr>
          <a:lstStyle/>
          <a:p>
            <a:r>
              <a:rPr lang="en-US" sz="3200" b="1" i="0" dirty="0">
                <a:solidFill>
                  <a:srgbClr val="257ABE"/>
                </a:solidFill>
                <a:latin typeface="+mn-lt"/>
              </a:rPr>
              <a:t>North Carolina Medicaid Reimbursement</a:t>
            </a:r>
          </a:p>
        </p:txBody>
      </p:sp>
      <p:sp>
        <p:nvSpPr>
          <p:cNvPr id="3" name="Content Placeholder 2">
            <a:extLst>
              <a:ext uri="{FF2B5EF4-FFF2-40B4-BE49-F238E27FC236}">
                <a16:creationId xmlns:a16="http://schemas.microsoft.com/office/drawing/2014/main" id="{7430CE89-0BD5-486E-A3BC-811B1BF34318}"/>
              </a:ext>
            </a:extLst>
          </p:cNvPr>
          <p:cNvSpPr>
            <a:spLocks noGrp="1"/>
          </p:cNvSpPr>
          <p:nvPr>
            <p:ph idx="4294967295"/>
          </p:nvPr>
        </p:nvSpPr>
        <p:spPr>
          <a:xfrm>
            <a:off x="982132" y="1228725"/>
            <a:ext cx="9533467" cy="5019675"/>
          </a:xfrm>
        </p:spPr>
        <p:txBody>
          <a:bodyPr>
            <a:normAutofit/>
          </a:bodyPr>
          <a:lstStyle/>
          <a:p>
            <a:pPr marL="0" indent="0">
              <a:buNone/>
            </a:pPr>
            <a:r>
              <a:rPr lang="en-US" sz="2000" dirty="0">
                <a:solidFill>
                  <a:schemeClr val="tx1"/>
                </a:solidFill>
                <a:latin typeface="+mj-lt"/>
              </a:rPr>
              <a:t>Specific Criteria </a:t>
            </a:r>
            <a:r>
              <a:rPr lang="en-US" sz="2000" b="1" dirty="0">
                <a:solidFill>
                  <a:schemeClr val="tx1"/>
                </a:solidFill>
                <a:latin typeface="+mj-lt"/>
              </a:rPr>
              <a:t>Not Covered </a:t>
            </a:r>
            <a:r>
              <a:rPr lang="en-US" sz="2000" dirty="0">
                <a:solidFill>
                  <a:schemeClr val="tx1"/>
                </a:solidFill>
                <a:latin typeface="+mj-lt"/>
              </a:rPr>
              <a:t>by both Medicaid and NCHC Medicaid and shall not cover Telemedicine and Telepsychiatry Services for all of the following: </a:t>
            </a:r>
          </a:p>
          <a:p>
            <a:pPr marL="0" indent="0">
              <a:buNone/>
            </a:pPr>
            <a:endParaRPr lang="en-US" sz="2000" dirty="0">
              <a:solidFill>
                <a:schemeClr val="tx1"/>
              </a:solidFill>
              <a:latin typeface="+mj-lt"/>
            </a:endParaRPr>
          </a:p>
          <a:p>
            <a:r>
              <a:rPr lang="en-US" sz="2000" dirty="0">
                <a:solidFill>
                  <a:schemeClr val="tx1"/>
                </a:solidFill>
                <a:latin typeface="+mj-lt"/>
              </a:rPr>
              <a:t>Interactions that </a:t>
            </a:r>
            <a:r>
              <a:rPr lang="en-US" sz="2000" dirty="0">
                <a:latin typeface="+mj-lt"/>
              </a:rPr>
              <a:t>DO NOT </a:t>
            </a:r>
            <a:r>
              <a:rPr lang="en-US" sz="2000" dirty="0">
                <a:solidFill>
                  <a:schemeClr val="tx1"/>
                </a:solidFill>
                <a:latin typeface="+mj-lt"/>
              </a:rPr>
              <a:t>constitute covered telemedicine or telepsychiatry services including: 1. Telephone conversations 2. Video cell phone interactions 3. E-mail messages 4. Facsimile transmission between a health care provider and a beneficiary. </a:t>
            </a:r>
          </a:p>
          <a:p>
            <a:r>
              <a:rPr lang="en-US" sz="2000" dirty="0">
                <a:highlight>
                  <a:srgbClr val="FFFF00"/>
                </a:highlight>
                <a:latin typeface="+mj-lt"/>
              </a:rPr>
              <a:t>5</a:t>
            </a:r>
            <a:r>
              <a:rPr lang="en-US" sz="2000" dirty="0">
                <a:solidFill>
                  <a:schemeClr val="tx1"/>
                </a:solidFill>
                <a:highlight>
                  <a:srgbClr val="FFFF00"/>
                </a:highlight>
                <a:latin typeface="+mj-lt"/>
              </a:rPr>
              <a:t>. “Store and forward”- Transfer of data from beneficiary visits and consultations from one site to another through the use of a camera or similar devise that records (stores) an image that is sent by telecommunication to another site for consultation</a:t>
            </a:r>
            <a:r>
              <a:rPr lang="en-US" sz="2000" dirty="0">
                <a:solidFill>
                  <a:schemeClr val="tx1"/>
                </a:solidFill>
                <a:latin typeface="+mj-lt"/>
              </a:rPr>
              <a:t>.</a:t>
            </a:r>
          </a:p>
          <a:p>
            <a:endParaRPr lang="en-US" sz="2000" dirty="0">
              <a:solidFill>
                <a:schemeClr val="tx1"/>
              </a:solidFill>
              <a:latin typeface="+mj-lt"/>
            </a:endParaRPr>
          </a:p>
          <a:p>
            <a:r>
              <a:rPr lang="en-US" sz="2000" dirty="0">
                <a:solidFill>
                  <a:schemeClr val="tx1"/>
                </a:solidFill>
                <a:latin typeface="+mj-lt"/>
              </a:rPr>
              <a:t>When the beneficiary is located in a jail, detention center, or prison. </a:t>
            </a:r>
          </a:p>
          <a:p>
            <a:r>
              <a:rPr lang="en-US" sz="2000" dirty="0">
                <a:solidFill>
                  <a:schemeClr val="tx1"/>
                </a:solidFill>
                <a:latin typeface="+mj-lt"/>
              </a:rPr>
              <a:t>The consulting provider is not a Medicaid or NCHC enrolled provider. </a:t>
            </a:r>
          </a:p>
          <a:p>
            <a:r>
              <a:rPr lang="en-US" sz="2000" dirty="0">
                <a:solidFill>
                  <a:schemeClr val="tx1"/>
                </a:solidFill>
                <a:latin typeface="+mj-lt"/>
              </a:rPr>
              <a:t>The consultant does not follow established criteria for the service provided.</a:t>
            </a:r>
          </a:p>
        </p:txBody>
      </p:sp>
      <p:sp>
        <p:nvSpPr>
          <p:cNvPr id="4" name="Slide Number Placeholder 3">
            <a:extLst>
              <a:ext uri="{FF2B5EF4-FFF2-40B4-BE49-F238E27FC236}">
                <a16:creationId xmlns:a16="http://schemas.microsoft.com/office/drawing/2014/main" id="{F4BEFE79-2849-4A43-AC3A-82F1A5F364D2}"/>
              </a:ext>
            </a:extLst>
          </p:cNvPr>
          <p:cNvSpPr>
            <a:spLocks noGrp="1"/>
          </p:cNvSpPr>
          <p:nvPr>
            <p:ph type="sldNum" sz="quarter" idx="4294967295"/>
          </p:nvPr>
        </p:nvSpPr>
        <p:spPr>
          <a:xfrm>
            <a:off x="0" y="6650038"/>
            <a:ext cx="2743200" cy="138112"/>
          </a:xfrm>
        </p:spPr>
        <p:txBody>
          <a:bodyPr/>
          <a:lstStyle/>
          <a:p>
            <a:fld id="{DEB7B96C-DE62-40B4-A349-88F45C736EF0}" type="slidenum">
              <a:rPr lang="en-US" smtClean="0"/>
              <a:t>37</a:t>
            </a:fld>
            <a:endParaRPr lang="en-US" dirty="0"/>
          </a:p>
        </p:txBody>
      </p:sp>
    </p:spTree>
    <p:extLst>
      <p:ext uri="{BB962C8B-B14F-4D97-AF65-F5344CB8AC3E}">
        <p14:creationId xmlns:p14="http://schemas.microsoft.com/office/powerpoint/2010/main" val="25691720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1B704-954B-44F2-8B98-64F697ECF1A3}"/>
              </a:ext>
            </a:extLst>
          </p:cNvPr>
          <p:cNvSpPr>
            <a:spLocks noGrp="1"/>
          </p:cNvSpPr>
          <p:nvPr>
            <p:ph type="title"/>
          </p:nvPr>
        </p:nvSpPr>
        <p:spPr>
          <a:xfrm>
            <a:off x="694268" y="624053"/>
            <a:ext cx="10662582" cy="1348680"/>
          </a:xfrm>
        </p:spPr>
        <p:txBody>
          <a:bodyPr/>
          <a:lstStyle/>
          <a:p>
            <a:pPr algn="l"/>
            <a:r>
              <a:rPr lang="en-US" dirty="0">
                <a:solidFill>
                  <a:srgbClr val="257ABE"/>
                </a:solidFill>
              </a:rPr>
              <a:t>Medicare telehealth definition: real time, interactive video; </a:t>
            </a:r>
            <a:r>
              <a:rPr lang="en-US" i="1" dirty="0">
                <a:solidFill>
                  <a:srgbClr val="257ABE"/>
                </a:solidFill>
                <a:highlight>
                  <a:srgbClr val="FFFF00"/>
                </a:highlight>
              </a:rPr>
              <a:t>(simulates face to face encounters)</a:t>
            </a:r>
          </a:p>
        </p:txBody>
      </p:sp>
      <p:sp>
        <p:nvSpPr>
          <p:cNvPr id="4" name="Slide Number Placeholder 3">
            <a:extLst>
              <a:ext uri="{FF2B5EF4-FFF2-40B4-BE49-F238E27FC236}">
                <a16:creationId xmlns:a16="http://schemas.microsoft.com/office/drawing/2014/main" id="{88CDBBC8-0C7F-4883-9766-04633BAB69E1}"/>
              </a:ext>
            </a:extLst>
          </p:cNvPr>
          <p:cNvSpPr>
            <a:spLocks noGrp="1"/>
          </p:cNvSpPr>
          <p:nvPr>
            <p:ph type="sldNum" sz="quarter" idx="4294967295"/>
          </p:nvPr>
        </p:nvSpPr>
        <p:spPr>
          <a:xfrm>
            <a:off x="0" y="6650038"/>
            <a:ext cx="2743200" cy="138112"/>
          </a:xfrm>
        </p:spPr>
        <p:txBody>
          <a:bodyPr/>
          <a:lstStyle/>
          <a:p>
            <a:fld id="{DEB7B96C-DE62-40B4-A349-88F45C736EF0}" type="slidenum">
              <a:rPr lang="en-US" smtClean="0"/>
              <a:t>38</a:t>
            </a:fld>
            <a:endParaRPr lang="en-US" dirty="0"/>
          </a:p>
        </p:txBody>
      </p:sp>
      <p:sp>
        <p:nvSpPr>
          <p:cNvPr id="6" name="TextBox 5">
            <a:extLst>
              <a:ext uri="{FF2B5EF4-FFF2-40B4-BE49-F238E27FC236}">
                <a16:creationId xmlns:a16="http://schemas.microsoft.com/office/drawing/2014/main" id="{02F7C40C-14DC-4E3E-B1A4-22414CD8C98D}"/>
              </a:ext>
            </a:extLst>
          </p:cNvPr>
          <p:cNvSpPr txBox="1"/>
          <p:nvPr/>
        </p:nvSpPr>
        <p:spPr>
          <a:xfrm>
            <a:off x="838200" y="1642531"/>
            <a:ext cx="8365067" cy="2554545"/>
          </a:xfrm>
          <a:prstGeom prst="rect">
            <a:avLst/>
          </a:prstGeom>
          <a:noFill/>
        </p:spPr>
        <p:txBody>
          <a:bodyPr wrap="square" rtlCol="0">
            <a:spAutoFit/>
          </a:bodyPr>
          <a:lstStyle/>
          <a:p>
            <a:endParaRPr lang="en-US" sz="2000" dirty="0"/>
          </a:p>
          <a:p>
            <a:r>
              <a:rPr lang="en-US" sz="2000" dirty="0"/>
              <a:t>Social Security Act (1997) limits telehealth to:</a:t>
            </a:r>
          </a:p>
          <a:p>
            <a:endParaRPr lang="en-US" sz="2000" dirty="0"/>
          </a:p>
          <a:p>
            <a:pPr marL="285750" indent="-285750">
              <a:buFont typeface="Arial" panose="020B0604020202020204" pitchFamily="34" charset="0"/>
              <a:buChar char="•"/>
            </a:pPr>
            <a:r>
              <a:rPr lang="en-US" sz="2000" dirty="0"/>
              <a:t>Patient MUST be Rural</a:t>
            </a:r>
          </a:p>
          <a:p>
            <a:pPr marL="285750" indent="-285750">
              <a:buFont typeface="Arial" panose="020B0604020202020204" pitchFamily="34" charset="0"/>
              <a:buChar char="•"/>
            </a:pPr>
            <a:r>
              <a:rPr lang="en-US" sz="2000" dirty="0"/>
              <a:t>Originating Sites (11)</a:t>
            </a:r>
          </a:p>
          <a:p>
            <a:pPr marL="742950" lvl="1" indent="-285750">
              <a:buFont typeface="Arial" panose="020B0604020202020204" pitchFamily="34" charset="0"/>
              <a:buChar char="•"/>
            </a:pPr>
            <a:r>
              <a:rPr lang="en-US" sz="2000" dirty="0"/>
              <a:t>Geographic/Facility</a:t>
            </a:r>
          </a:p>
          <a:p>
            <a:pPr marL="285750" indent="-285750">
              <a:buFont typeface="Arial" panose="020B0604020202020204" pitchFamily="34" charset="0"/>
              <a:buChar char="•"/>
            </a:pPr>
            <a:r>
              <a:rPr lang="en-US" sz="2000" dirty="0"/>
              <a:t>Distant Providers (9)</a:t>
            </a:r>
          </a:p>
          <a:p>
            <a:pPr marL="285750" indent="-285750">
              <a:buFont typeface="Arial" panose="020B0604020202020204" pitchFamily="34" charset="0"/>
              <a:buChar char="•"/>
            </a:pPr>
            <a:r>
              <a:rPr lang="en-US" sz="2000" dirty="0"/>
              <a:t>Synchronous two way video</a:t>
            </a:r>
          </a:p>
        </p:txBody>
      </p:sp>
    </p:spTree>
    <p:extLst>
      <p:ext uri="{BB962C8B-B14F-4D97-AF65-F5344CB8AC3E}">
        <p14:creationId xmlns:p14="http://schemas.microsoft.com/office/powerpoint/2010/main" val="37204440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DF365-C280-4C09-B8E1-07B594A4FC16}"/>
              </a:ext>
            </a:extLst>
          </p:cNvPr>
          <p:cNvSpPr>
            <a:spLocks noGrp="1"/>
          </p:cNvSpPr>
          <p:nvPr>
            <p:ph type="title"/>
          </p:nvPr>
        </p:nvSpPr>
        <p:spPr/>
        <p:txBody>
          <a:bodyPr>
            <a:normAutofit/>
          </a:bodyPr>
          <a:lstStyle/>
          <a:p>
            <a:r>
              <a:rPr lang="en-US" sz="3200" b="1" i="0" dirty="0">
                <a:solidFill>
                  <a:srgbClr val="257ABE"/>
                </a:solidFill>
              </a:rPr>
              <a:t>Medicare Reimbursement</a:t>
            </a:r>
          </a:p>
        </p:txBody>
      </p:sp>
      <p:sp>
        <p:nvSpPr>
          <p:cNvPr id="3" name="Content Placeholder 2">
            <a:extLst>
              <a:ext uri="{FF2B5EF4-FFF2-40B4-BE49-F238E27FC236}">
                <a16:creationId xmlns:a16="http://schemas.microsoft.com/office/drawing/2014/main" id="{15506A1B-694F-4E6B-850F-66BEC8DE7E20}"/>
              </a:ext>
            </a:extLst>
          </p:cNvPr>
          <p:cNvSpPr>
            <a:spLocks noGrp="1"/>
          </p:cNvSpPr>
          <p:nvPr>
            <p:ph idx="1"/>
          </p:nvPr>
        </p:nvSpPr>
        <p:spPr>
          <a:xfrm>
            <a:off x="838200" y="1228729"/>
            <a:ext cx="10515600" cy="5272432"/>
          </a:xfrm>
        </p:spPr>
        <p:txBody>
          <a:bodyPr>
            <a:normAutofit fontScale="92500" lnSpcReduction="10000"/>
          </a:bodyPr>
          <a:lstStyle/>
          <a:p>
            <a:pPr marL="0" indent="0">
              <a:buNone/>
            </a:pPr>
            <a:r>
              <a:rPr lang="en-US" dirty="0">
                <a:solidFill>
                  <a:schemeClr val="tx1"/>
                </a:solidFill>
                <a:latin typeface="+mj-lt"/>
              </a:rPr>
              <a:t>TELEHEALTH SERVICES: You must use an interactive audio and video telecommunications system that permits real-time communication between you at the distant site, and the beneficiary at the originating site.</a:t>
            </a:r>
          </a:p>
          <a:p>
            <a:pPr marL="0" indent="0">
              <a:buNone/>
            </a:pPr>
            <a:endParaRPr lang="en-US" dirty="0">
              <a:solidFill>
                <a:schemeClr val="tx1"/>
              </a:solidFill>
              <a:latin typeface="+mj-lt"/>
            </a:endParaRPr>
          </a:p>
          <a:p>
            <a:pPr marL="0" indent="0">
              <a:buNone/>
            </a:pPr>
            <a:endParaRPr lang="en-US" dirty="0">
              <a:solidFill>
                <a:schemeClr val="tx1"/>
              </a:solidFill>
              <a:latin typeface="+mj-lt"/>
            </a:endParaRPr>
          </a:p>
          <a:p>
            <a:pPr marL="0" indent="0">
              <a:buNone/>
            </a:pPr>
            <a:endParaRPr lang="en-US" dirty="0">
              <a:solidFill>
                <a:schemeClr val="tx1"/>
              </a:solidFill>
              <a:latin typeface="+mj-lt"/>
            </a:endParaRPr>
          </a:p>
          <a:p>
            <a:pPr marL="0" indent="0">
              <a:buNone/>
            </a:pPr>
            <a:endParaRPr lang="en-US" dirty="0">
              <a:solidFill>
                <a:schemeClr val="tx1"/>
              </a:solidFill>
              <a:latin typeface="+mj-lt"/>
            </a:endParaRPr>
          </a:p>
          <a:p>
            <a:pPr marL="0" indent="0">
              <a:buNone/>
            </a:pPr>
            <a:endParaRPr lang="en-US" dirty="0">
              <a:solidFill>
                <a:schemeClr val="tx1"/>
              </a:solidFill>
              <a:latin typeface="+mj-lt"/>
            </a:endParaRPr>
          </a:p>
          <a:p>
            <a:pPr marL="0" indent="0">
              <a:buNone/>
            </a:pPr>
            <a:endParaRPr lang="en-US" dirty="0">
              <a:solidFill>
                <a:schemeClr val="tx1"/>
              </a:solidFill>
              <a:latin typeface="+mj-lt"/>
            </a:endParaRPr>
          </a:p>
          <a:p>
            <a:pPr marL="0" indent="0">
              <a:buNone/>
            </a:pPr>
            <a:endParaRPr lang="en-US" dirty="0">
              <a:solidFill>
                <a:schemeClr val="tx1"/>
              </a:solidFill>
              <a:latin typeface="+mj-lt"/>
            </a:endParaRPr>
          </a:p>
          <a:p>
            <a:pPr marL="0" indent="0">
              <a:buNone/>
            </a:pPr>
            <a:endParaRPr lang="en-US" dirty="0">
              <a:solidFill>
                <a:schemeClr val="tx1"/>
              </a:solidFill>
              <a:latin typeface="+mj-lt"/>
            </a:endParaRPr>
          </a:p>
          <a:p>
            <a:pPr marL="0" indent="0">
              <a:buNone/>
            </a:pPr>
            <a:endParaRPr lang="en-US" dirty="0">
              <a:solidFill>
                <a:schemeClr val="tx1"/>
              </a:solidFill>
              <a:latin typeface="+mj-lt"/>
            </a:endParaRPr>
          </a:p>
          <a:p>
            <a:pPr marL="0" indent="0">
              <a:buNone/>
            </a:pPr>
            <a:endParaRPr lang="en-US" dirty="0">
              <a:solidFill>
                <a:schemeClr val="tx1"/>
              </a:solidFill>
              <a:latin typeface="+mj-lt"/>
            </a:endParaRPr>
          </a:p>
          <a:p>
            <a:pPr marL="0" indent="0">
              <a:buNone/>
            </a:pPr>
            <a:endParaRPr lang="en-US" dirty="0">
              <a:solidFill>
                <a:schemeClr val="tx1"/>
              </a:solidFill>
              <a:latin typeface="+mj-lt"/>
            </a:endParaRPr>
          </a:p>
          <a:p>
            <a:pPr marL="0" indent="0">
              <a:buNone/>
            </a:pPr>
            <a:endParaRPr lang="en-US" dirty="0">
              <a:solidFill>
                <a:schemeClr val="tx1"/>
              </a:solidFill>
              <a:latin typeface="+mj-lt"/>
            </a:endParaRPr>
          </a:p>
          <a:p>
            <a:pPr marL="0" indent="0">
              <a:buNone/>
            </a:pPr>
            <a:endParaRPr lang="en-US" dirty="0">
              <a:solidFill>
                <a:schemeClr val="tx1"/>
              </a:solidFill>
              <a:latin typeface="+mj-lt"/>
            </a:endParaRPr>
          </a:p>
          <a:p>
            <a:pPr marL="0" indent="0">
              <a:buNone/>
            </a:pPr>
            <a:endParaRPr lang="en-US" dirty="0">
              <a:solidFill>
                <a:schemeClr val="tx1"/>
              </a:solidFill>
              <a:latin typeface="+mj-lt"/>
            </a:endParaRPr>
          </a:p>
          <a:p>
            <a:pPr marL="0" indent="0">
              <a:buNone/>
            </a:pPr>
            <a:r>
              <a:rPr lang="en-US" dirty="0">
                <a:solidFill>
                  <a:schemeClr val="tx1"/>
                </a:solidFill>
                <a:latin typeface="+mj-lt"/>
              </a:rPr>
              <a:t>*Not all covered Medicare codes* </a:t>
            </a:r>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7122702A-EC24-4C15-ACEF-E2ED51AB1637}"/>
              </a:ext>
            </a:extLst>
          </p:cNvPr>
          <p:cNvSpPr>
            <a:spLocks noGrp="1"/>
          </p:cNvSpPr>
          <p:nvPr>
            <p:ph type="sldNum" sz="quarter" idx="12"/>
          </p:nvPr>
        </p:nvSpPr>
        <p:spPr/>
        <p:txBody>
          <a:bodyPr/>
          <a:lstStyle/>
          <a:p>
            <a:fld id="{DEB7B96C-DE62-40B4-A349-88F45C736EF0}" type="slidenum">
              <a:rPr lang="en-US" smtClean="0"/>
              <a:t>39</a:t>
            </a:fld>
            <a:endParaRPr lang="en-US" dirty="0"/>
          </a:p>
        </p:txBody>
      </p:sp>
      <p:pic>
        <p:nvPicPr>
          <p:cNvPr id="5" name="Picture 4">
            <a:extLst>
              <a:ext uri="{FF2B5EF4-FFF2-40B4-BE49-F238E27FC236}">
                <a16:creationId xmlns:a16="http://schemas.microsoft.com/office/drawing/2014/main" id="{BD64F29F-B418-4E53-A88C-FAA74FCFA654}"/>
              </a:ext>
            </a:extLst>
          </p:cNvPr>
          <p:cNvPicPr>
            <a:picLocks noChangeAspect="1"/>
          </p:cNvPicPr>
          <p:nvPr/>
        </p:nvPicPr>
        <p:blipFill>
          <a:blip r:embed="rId3"/>
          <a:stretch>
            <a:fillRect/>
          </a:stretch>
        </p:blipFill>
        <p:spPr>
          <a:xfrm>
            <a:off x="669073" y="1813979"/>
            <a:ext cx="5285910" cy="4282905"/>
          </a:xfrm>
          <a:prstGeom prst="rect">
            <a:avLst/>
          </a:prstGeom>
        </p:spPr>
      </p:pic>
      <p:pic>
        <p:nvPicPr>
          <p:cNvPr id="6" name="Picture 5">
            <a:extLst>
              <a:ext uri="{FF2B5EF4-FFF2-40B4-BE49-F238E27FC236}">
                <a16:creationId xmlns:a16="http://schemas.microsoft.com/office/drawing/2014/main" id="{A4D056AB-4913-4FBB-B9E5-D738ACE07FE4}"/>
              </a:ext>
            </a:extLst>
          </p:cNvPr>
          <p:cNvPicPr>
            <a:picLocks noChangeAspect="1"/>
          </p:cNvPicPr>
          <p:nvPr/>
        </p:nvPicPr>
        <p:blipFill>
          <a:blip r:embed="rId4"/>
          <a:stretch>
            <a:fillRect/>
          </a:stretch>
        </p:blipFill>
        <p:spPr>
          <a:xfrm>
            <a:off x="6067890" y="1813979"/>
            <a:ext cx="5285910" cy="4282905"/>
          </a:xfrm>
          <a:prstGeom prst="rect">
            <a:avLst/>
          </a:prstGeom>
        </p:spPr>
      </p:pic>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5CA68443-89FE-4792-BDD2-54613673A26F}"/>
                  </a:ext>
                </a:extLst>
              </p14:cNvPr>
              <p14:cNvContentPartPr/>
              <p14:nvPr/>
            </p14:nvContentPartPr>
            <p14:xfrm>
              <a:off x="6145957" y="2205531"/>
              <a:ext cx="3373920" cy="367920"/>
            </p14:xfrm>
          </p:contentPart>
        </mc:Choice>
        <mc:Fallback xmlns="">
          <p:pic>
            <p:nvPicPr>
              <p:cNvPr id="7" name="Ink 6">
                <a:extLst>
                  <a:ext uri="{FF2B5EF4-FFF2-40B4-BE49-F238E27FC236}">
                    <a16:creationId xmlns:a16="http://schemas.microsoft.com/office/drawing/2014/main" id="{5CA68443-89FE-4792-BDD2-54613673A26F}"/>
                  </a:ext>
                </a:extLst>
              </p:cNvPr>
              <p:cNvPicPr/>
              <p:nvPr/>
            </p:nvPicPr>
            <p:blipFill>
              <a:blip r:embed="rId6"/>
              <a:stretch>
                <a:fillRect/>
              </a:stretch>
            </p:blipFill>
            <p:spPr>
              <a:xfrm>
                <a:off x="6055957" y="2025891"/>
                <a:ext cx="3553560" cy="7275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Ink 8">
                <a:extLst>
                  <a:ext uri="{FF2B5EF4-FFF2-40B4-BE49-F238E27FC236}">
                    <a16:creationId xmlns:a16="http://schemas.microsoft.com/office/drawing/2014/main" id="{9F7CA790-038A-4E9B-84F7-F8FE8587ADE5}"/>
                  </a:ext>
                </a:extLst>
              </p14:cNvPr>
              <p14:cNvContentPartPr/>
              <p14:nvPr/>
            </p14:nvContentPartPr>
            <p14:xfrm>
              <a:off x="734797" y="4589811"/>
              <a:ext cx="1277640" cy="47880"/>
            </p14:xfrm>
          </p:contentPart>
        </mc:Choice>
        <mc:Fallback xmlns="">
          <p:pic>
            <p:nvPicPr>
              <p:cNvPr id="9" name="Ink 8">
                <a:extLst>
                  <a:ext uri="{FF2B5EF4-FFF2-40B4-BE49-F238E27FC236}">
                    <a16:creationId xmlns:a16="http://schemas.microsoft.com/office/drawing/2014/main" id="{9F7CA790-038A-4E9B-84F7-F8FE8587ADE5}"/>
                  </a:ext>
                </a:extLst>
              </p:cNvPr>
              <p:cNvPicPr/>
              <p:nvPr/>
            </p:nvPicPr>
            <p:blipFill>
              <a:blip r:embed="rId8"/>
              <a:stretch>
                <a:fillRect/>
              </a:stretch>
            </p:blipFill>
            <p:spPr>
              <a:xfrm>
                <a:off x="680797" y="4482171"/>
                <a:ext cx="1385280" cy="263520"/>
              </a:xfrm>
              <a:prstGeom prst="rect">
                <a:avLst/>
              </a:prstGeom>
            </p:spPr>
          </p:pic>
        </mc:Fallback>
      </mc:AlternateContent>
    </p:spTree>
    <p:extLst>
      <p:ext uri="{BB962C8B-B14F-4D97-AF65-F5344CB8AC3E}">
        <p14:creationId xmlns:p14="http://schemas.microsoft.com/office/powerpoint/2010/main" val="11120146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AC53863-6B86-4CF4-82E8-57F31C2F4516}"/>
              </a:ext>
            </a:extLst>
          </p:cNvPr>
          <p:cNvPicPr>
            <a:picLocks noChangeAspect="1"/>
          </p:cNvPicPr>
          <p:nvPr/>
        </p:nvPicPr>
        <p:blipFill>
          <a:blip r:embed="rId2"/>
          <a:stretch>
            <a:fillRect/>
          </a:stretch>
        </p:blipFill>
        <p:spPr>
          <a:xfrm>
            <a:off x="1004484" y="477296"/>
            <a:ext cx="9864998" cy="6380704"/>
          </a:xfrm>
          <a:prstGeom prst="rect">
            <a:avLst/>
          </a:prstGeom>
        </p:spPr>
      </p:pic>
    </p:spTree>
    <p:extLst>
      <p:ext uri="{BB962C8B-B14F-4D97-AF65-F5344CB8AC3E}">
        <p14:creationId xmlns:p14="http://schemas.microsoft.com/office/powerpoint/2010/main" val="19829349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20E3E-D092-4C0F-9991-D2EC2792065E}"/>
              </a:ext>
            </a:extLst>
          </p:cNvPr>
          <p:cNvSpPr>
            <a:spLocks noGrp="1"/>
          </p:cNvSpPr>
          <p:nvPr>
            <p:ph type="title"/>
          </p:nvPr>
        </p:nvSpPr>
        <p:spPr/>
        <p:txBody>
          <a:bodyPr/>
          <a:lstStyle/>
          <a:p>
            <a:r>
              <a:rPr lang="en-US" i="0" dirty="0">
                <a:solidFill>
                  <a:srgbClr val="257ABE"/>
                </a:solidFill>
              </a:rPr>
              <a:t>CMS </a:t>
            </a:r>
            <a:r>
              <a:rPr lang="en-US" dirty="0">
                <a:solidFill>
                  <a:srgbClr val="257ABE"/>
                </a:solidFill>
              </a:rPr>
              <a:t>Remote patient monitoring (RPM)	</a:t>
            </a:r>
          </a:p>
        </p:txBody>
      </p:sp>
      <p:sp>
        <p:nvSpPr>
          <p:cNvPr id="3" name="Content Placeholder 2">
            <a:extLst>
              <a:ext uri="{FF2B5EF4-FFF2-40B4-BE49-F238E27FC236}">
                <a16:creationId xmlns:a16="http://schemas.microsoft.com/office/drawing/2014/main" id="{86120027-3043-4214-9F5D-FE25BC7E01F5}"/>
              </a:ext>
            </a:extLst>
          </p:cNvPr>
          <p:cNvSpPr>
            <a:spLocks noGrp="1"/>
          </p:cNvSpPr>
          <p:nvPr>
            <p:ph idx="4294967295"/>
          </p:nvPr>
        </p:nvSpPr>
        <p:spPr>
          <a:xfrm>
            <a:off x="899160" y="1300692"/>
            <a:ext cx="9616440" cy="5074708"/>
          </a:xfrm>
        </p:spPr>
        <p:txBody>
          <a:bodyPr/>
          <a:lstStyle/>
          <a:p>
            <a:pPr marL="0" indent="0">
              <a:buNone/>
            </a:pPr>
            <a:r>
              <a:rPr lang="en-US" dirty="0">
                <a:solidFill>
                  <a:schemeClr val="tx1"/>
                </a:solidFill>
                <a:latin typeface="+mj-lt"/>
              </a:rPr>
              <a:t>New CMS CPT codes added in 2019:</a:t>
            </a:r>
          </a:p>
          <a:p>
            <a:pPr marL="0" indent="0">
              <a:buNone/>
            </a:pPr>
            <a:endParaRPr lang="en-US" dirty="0">
              <a:solidFill>
                <a:schemeClr val="tx1"/>
              </a:solidFill>
              <a:latin typeface="+mj-lt"/>
            </a:endParaRPr>
          </a:p>
          <a:p>
            <a:r>
              <a:rPr lang="en-US" b="1" dirty="0">
                <a:solidFill>
                  <a:schemeClr val="tx1"/>
                </a:solidFill>
                <a:latin typeface="+mj-lt"/>
              </a:rPr>
              <a:t>CPT code 99453:</a:t>
            </a:r>
            <a:r>
              <a:rPr lang="en-US" dirty="0">
                <a:solidFill>
                  <a:schemeClr val="tx1"/>
                </a:solidFill>
                <a:latin typeface="+mj-lt"/>
              </a:rPr>
              <a:t> “Remote monitoring of physiologic parameter(s) (</a:t>
            </a:r>
            <a:r>
              <a:rPr lang="en-US" dirty="0" err="1">
                <a:solidFill>
                  <a:schemeClr val="tx1"/>
                </a:solidFill>
                <a:latin typeface="+mj-lt"/>
              </a:rPr>
              <a:t>eg</a:t>
            </a:r>
            <a:r>
              <a:rPr lang="en-US" dirty="0">
                <a:solidFill>
                  <a:schemeClr val="tx1"/>
                </a:solidFill>
                <a:latin typeface="+mj-lt"/>
              </a:rPr>
              <a:t>, weight, blood pressure, pulse oximetry, respiratory flow rate), initial; set-up and patient education on use of equipment.”</a:t>
            </a:r>
          </a:p>
          <a:p>
            <a:endParaRPr lang="en-US" dirty="0">
              <a:solidFill>
                <a:schemeClr val="tx1"/>
              </a:solidFill>
              <a:latin typeface="+mj-lt"/>
            </a:endParaRPr>
          </a:p>
          <a:p>
            <a:r>
              <a:rPr lang="en-US" b="1" dirty="0">
                <a:solidFill>
                  <a:schemeClr val="tx1"/>
                </a:solidFill>
                <a:latin typeface="+mj-lt"/>
              </a:rPr>
              <a:t>CPT code 99454:</a:t>
            </a:r>
            <a:r>
              <a:rPr lang="en-US" dirty="0">
                <a:solidFill>
                  <a:schemeClr val="tx1"/>
                </a:solidFill>
                <a:latin typeface="+mj-lt"/>
              </a:rPr>
              <a:t> “Remote monitoring of physiologic parameter(s) (</a:t>
            </a:r>
            <a:r>
              <a:rPr lang="en-US" dirty="0" err="1">
                <a:solidFill>
                  <a:schemeClr val="tx1"/>
                </a:solidFill>
                <a:latin typeface="+mj-lt"/>
              </a:rPr>
              <a:t>eg</a:t>
            </a:r>
            <a:r>
              <a:rPr lang="en-US" dirty="0">
                <a:solidFill>
                  <a:schemeClr val="tx1"/>
                </a:solidFill>
                <a:latin typeface="+mj-lt"/>
              </a:rPr>
              <a:t>, weight, blood pressure, pulse oximetry, respiratory flow rate), initial; device(s) supply with daily recording(s) or programmed alert(s) transmission, each 30 days.” </a:t>
            </a:r>
          </a:p>
          <a:p>
            <a:endParaRPr lang="en-US" dirty="0">
              <a:solidFill>
                <a:schemeClr val="tx1"/>
              </a:solidFill>
              <a:latin typeface="+mj-lt"/>
            </a:endParaRPr>
          </a:p>
          <a:p>
            <a:r>
              <a:rPr lang="en-US" b="1" dirty="0">
                <a:solidFill>
                  <a:schemeClr val="tx1"/>
                </a:solidFill>
                <a:latin typeface="+mj-lt"/>
              </a:rPr>
              <a:t>CPT code 99457:</a:t>
            </a:r>
            <a:r>
              <a:rPr lang="en-US" dirty="0">
                <a:solidFill>
                  <a:schemeClr val="tx1"/>
                </a:solidFill>
                <a:latin typeface="+mj-lt"/>
              </a:rPr>
              <a:t> “Remote physiologic monitoring treatment management services, 20 minutes or more of clinical staff/physician/other qualified healthcare professional time in a calendar month requiring interactive communication with the patient/caregiver during the month.”</a:t>
            </a:r>
          </a:p>
        </p:txBody>
      </p:sp>
      <p:sp>
        <p:nvSpPr>
          <p:cNvPr id="4" name="Slide Number Placeholder 3">
            <a:extLst>
              <a:ext uri="{FF2B5EF4-FFF2-40B4-BE49-F238E27FC236}">
                <a16:creationId xmlns:a16="http://schemas.microsoft.com/office/drawing/2014/main" id="{0A082F4E-B56E-4D6B-9032-4E30D45E4A0B}"/>
              </a:ext>
            </a:extLst>
          </p:cNvPr>
          <p:cNvSpPr>
            <a:spLocks noGrp="1"/>
          </p:cNvSpPr>
          <p:nvPr>
            <p:ph type="sldNum" sz="quarter" idx="4294967295"/>
          </p:nvPr>
        </p:nvSpPr>
        <p:spPr>
          <a:xfrm>
            <a:off x="0" y="6650038"/>
            <a:ext cx="2743200" cy="138112"/>
          </a:xfrm>
        </p:spPr>
        <p:txBody>
          <a:bodyPr/>
          <a:lstStyle/>
          <a:p>
            <a:fld id="{DEB7B96C-DE62-40B4-A349-88F45C736EF0}" type="slidenum">
              <a:rPr lang="en-US" smtClean="0"/>
              <a:t>40</a:t>
            </a:fld>
            <a:endParaRPr lang="en-US" dirty="0"/>
          </a:p>
        </p:txBody>
      </p:sp>
    </p:spTree>
    <p:extLst>
      <p:ext uri="{BB962C8B-B14F-4D97-AF65-F5344CB8AC3E}">
        <p14:creationId xmlns:p14="http://schemas.microsoft.com/office/powerpoint/2010/main" val="24152152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Autofit/>
          </a:bodyPr>
          <a:lstStyle/>
          <a:p>
            <a:r>
              <a:rPr lang="en-US" sz="3200" b="1" i="0" dirty="0">
                <a:solidFill>
                  <a:srgbClr val="257ABE"/>
                </a:solidFill>
              </a:rPr>
              <a:t>Remote Patient Monitoring (RPM) revenue</a:t>
            </a:r>
          </a:p>
        </p:txBody>
      </p:sp>
      <p:sp>
        <p:nvSpPr>
          <p:cNvPr id="3" name="Content Placeholder 2"/>
          <p:cNvSpPr>
            <a:spLocks noGrp="1"/>
          </p:cNvSpPr>
          <p:nvPr>
            <p:ph idx="4294967295"/>
          </p:nvPr>
        </p:nvSpPr>
        <p:spPr>
          <a:xfrm>
            <a:off x="364066" y="1341438"/>
            <a:ext cx="10913534" cy="5248275"/>
          </a:xfrm>
        </p:spPr>
        <p:txBody>
          <a:bodyPr>
            <a:normAutofit/>
          </a:bodyPr>
          <a:lstStyle/>
          <a:p>
            <a:pPr marL="896112" lvl="3" indent="0">
              <a:buNone/>
            </a:pPr>
            <a:r>
              <a:rPr lang="en-US" sz="2000" b="1" dirty="0">
                <a:solidFill>
                  <a:schemeClr val="tx1"/>
                </a:solidFill>
                <a:latin typeface="+mn-lt"/>
              </a:rPr>
              <a:t>Month 1</a:t>
            </a:r>
            <a:endParaRPr lang="en-US" sz="2000" dirty="0">
              <a:solidFill>
                <a:schemeClr val="tx1"/>
              </a:solidFill>
              <a:latin typeface="+mn-lt"/>
            </a:endParaRPr>
          </a:p>
          <a:p>
            <a:pPr marL="896112" lvl="3" indent="0">
              <a:buNone/>
            </a:pPr>
            <a:r>
              <a:rPr lang="en-US" sz="2000" dirty="0">
                <a:solidFill>
                  <a:schemeClr val="tx1"/>
                </a:solidFill>
                <a:latin typeface="+mn-lt"/>
              </a:rPr>
              <a:t>	Set up	$21</a:t>
            </a:r>
          </a:p>
          <a:p>
            <a:pPr marL="896112" lvl="3" indent="0">
              <a:buNone/>
            </a:pPr>
            <a:r>
              <a:rPr lang="en-US" sz="2000" dirty="0">
                <a:solidFill>
                  <a:schemeClr val="tx1"/>
                </a:solidFill>
                <a:latin typeface="+mn-lt"/>
              </a:rPr>
              <a:t>	Devices  	$69</a:t>
            </a:r>
          </a:p>
          <a:p>
            <a:pPr marL="896112" lvl="3" indent="0">
              <a:buNone/>
            </a:pPr>
            <a:r>
              <a:rPr lang="en-US" sz="2000" dirty="0">
                <a:solidFill>
                  <a:schemeClr val="tx1"/>
                </a:solidFill>
                <a:latin typeface="+mn-lt"/>
              </a:rPr>
              <a:t>  	Services 	$54</a:t>
            </a:r>
          </a:p>
          <a:p>
            <a:pPr marL="896112" lvl="3" indent="0">
              <a:buNone/>
            </a:pPr>
            <a:endParaRPr lang="en-US" sz="2000" dirty="0">
              <a:solidFill>
                <a:schemeClr val="tx1"/>
              </a:solidFill>
              <a:latin typeface="+mn-lt"/>
            </a:endParaRPr>
          </a:p>
          <a:p>
            <a:pPr marL="896112" lvl="3" indent="0">
              <a:buNone/>
            </a:pPr>
            <a:r>
              <a:rPr lang="en-US" sz="2000" dirty="0">
                <a:solidFill>
                  <a:schemeClr val="tx1"/>
                </a:solidFill>
                <a:latin typeface="+mn-lt"/>
              </a:rPr>
              <a:t>	Total  		$144 PPPM</a:t>
            </a:r>
          </a:p>
          <a:p>
            <a:pPr marL="896112" lvl="3" indent="0">
              <a:buNone/>
            </a:pPr>
            <a:r>
              <a:rPr lang="en-US" sz="2000" dirty="0">
                <a:solidFill>
                  <a:schemeClr val="tx1"/>
                </a:solidFill>
                <a:latin typeface="+mn-lt"/>
              </a:rPr>
              <a:t>		</a:t>
            </a:r>
          </a:p>
          <a:p>
            <a:pPr marL="896112" lvl="3" indent="0">
              <a:buNone/>
            </a:pPr>
            <a:r>
              <a:rPr lang="en-US" sz="2000" b="1" dirty="0">
                <a:solidFill>
                  <a:schemeClr val="tx1"/>
                </a:solidFill>
                <a:latin typeface="+mn-lt"/>
              </a:rPr>
              <a:t>Month 2+</a:t>
            </a:r>
          </a:p>
          <a:p>
            <a:pPr marL="896112" lvl="3" indent="0">
              <a:buNone/>
            </a:pPr>
            <a:r>
              <a:rPr lang="en-US" sz="2000" dirty="0">
                <a:solidFill>
                  <a:schemeClr val="tx1"/>
                </a:solidFill>
                <a:latin typeface="+mn-lt"/>
              </a:rPr>
              <a:t>	Devices  	$69</a:t>
            </a:r>
          </a:p>
          <a:p>
            <a:pPr marL="896112" lvl="3" indent="0">
              <a:buNone/>
            </a:pPr>
            <a:r>
              <a:rPr lang="en-US" sz="2000" dirty="0">
                <a:solidFill>
                  <a:schemeClr val="tx1"/>
                </a:solidFill>
                <a:latin typeface="+mn-lt"/>
              </a:rPr>
              <a:t>	Services 	$54</a:t>
            </a:r>
          </a:p>
          <a:p>
            <a:pPr marL="896112" lvl="3" indent="0">
              <a:buNone/>
            </a:pPr>
            <a:r>
              <a:rPr lang="en-US" sz="2000" dirty="0">
                <a:solidFill>
                  <a:schemeClr val="tx1"/>
                </a:solidFill>
                <a:latin typeface="+mn-lt"/>
              </a:rPr>
              <a:t>		</a:t>
            </a:r>
          </a:p>
          <a:p>
            <a:pPr marL="896112" lvl="3" indent="0">
              <a:buNone/>
            </a:pPr>
            <a:r>
              <a:rPr lang="en-US" sz="2000" dirty="0">
                <a:solidFill>
                  <a:schemeClr val="tx1"/>
                </a:solidFill>
                <a:latin typeface="+mn-lt"/>
              </a:rPr>
              <a:t>	Total   	$123 PPPM</a:t>
            </a:r>
          </a:p>
        </p:txBody>
      </p:sp>
      <p:sp>
        <p:nvSpPr>
          <p:cNvPr id="10" name="Title 1"/>
          <p:cNvSpPr txBox="1">
            <a:spLocks/>
          </p:cNvSpPr>
          <p:nvPr/>
        </p:nvSpPr>
        <p:spPr>
          <a:xfrm>
            <a:off x="2854409" y="524676"/>
            <a:ext cx="5074558" cy="537029"/>
          </a:xfrm>
          <a:prstGeom prst="rect">
            <a:avLst/>
          </a:prstGeom>
        </p:spPr>
        <p:txBody>
          <a:bodyPr vert="horz" lIns="91440" tIns="45720" rIns="91440" bIns="45720" rtlCol="0" anchor="b">
            <a:normAutofit fontScale="85000" lnSpcReduction="20000"/>
          </a:bodyPr>
          <a:lstStyle>
            <a:lvl1pPr algn="l" defTabSz="914400" rtl="0" eaLnBrk="1" latinLnBrk="0" hangingPunct="1">
              <a:spcBef>
                <a:spcPct val="0"/>
              </a:spcBef>
              <a:buNone/>
              <a:defRPr sz="4000" kern="1200">
                <a:solidFill>
                  <a:srgbClr val="C63C8B"/>
                </a:solidFill>
                <a:latin typeface="Myriad Pro Cond"/>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endParaRPr lang="en-US" b="1" dirty="0">
              <a:latin typeface="+mj-lt"/>
            </a:endParaRPr>
          </a:p>
        </p:txBody>
      </p:sp>
    </p:spTree>
    <p:extLst>
      <p:ext uri="{BB962C8B-B14F-4D97-AF65-F5344CB8AC3E}">
        <p14:creationId xmlns:p14="http://schemas.microsoft.com/office/powerpoint/2010/main" val="807630670"/>
      </p:ext>
    </p:extLst>
  </p:cSld>
  <p:clrMapOvr>
    <a:masterClrMapping/>
  </p:clrMapOvr>
  <p:transition spd="slow">
    <p:wip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1F709-6CF6-4E43-B85A-AE8865FBAAE9}"/>
              </a:ext>
            </a:extLst>
          </p:cNvPr>
          <p:cNvSpPr>
            <a:spLocks noGrp="1"/>
          </p:cNvSpPr>
          <p:nvPr>
            <p:ph type="title"/>
          </p:nvPr>
        </p:nvSpPr>
        <p:spPr>
          <a:xfrm>
            <a:off x="763694" y="379254"/>
            <a:ext cx="10457689" cy="548640"/>
          </a:xfrm>
        </p:spPr>
        <p:txBody>
          <a:bodyPr/>
          <a:lstStyle/>
          <a:p>
            <a:r>
              <a:rPr lang="en-US" i="0" dirty="0">
                <a:solidFill>
                  <a:srgbClr val="257ABE"/>
                </a:solidFill>
              </a:rPr>
              <a:t>Medicare Codes</a:t>
            </a:r>
          </a:p>
        </p:txBody>
      </p:sp>
      <p:sp>
        <p:nvSpPr>
          <p:cNvPr id="3" name="Content Placeholder 2">
            <a:extLst>
              <a:ext uri="{FF2B5EF4-FFF2-40B4-BE49-F238E27FC236}">
                <a16:creationId xmlns:a16="http://schemas.microsoft.com/office/drawing/2014/main" id="{7FB31801-9CF1-4236-82F9-405A3B9EE114}"/>
              </a:ext>
            </a:extLst>
          </p:cNvPr>
          <p:cNvSpPr>
            <a:spLocks noGrp="1"/>
          </p:cNvSpPr>
          <p:nvPr>
            <p:ph idx="4294967295"/>
          </p:nvPr>
        </p:nvSpPr>
        <p:spPr>
          <a:xfrm>
            <a:off x="899160" y="1329267"/>
            <a:ext cx="10030778" cy="5071533"/>
          </a:xfrm>
        </p:spPr>
        <p:txBody>
          <a:bodyPr>
            <a:normAutofit/>
          </a:bodyPr>
          <a:lstStyle/>
          <a:p>
            <a:r>
              <a:rPr lang="en-US" dirty="0">
                <a:solidFill>
                  <a:schemeClr val="tx1"/>
                </a:solidFill>
              </a:rPr>
              <a:t>Chronic Care Management (CCM) ; $67/month or $10-20 for contracted services</a:t>
            </a:r>
          </a:p>
          <a:p>
            <a:pPr lvl="1"/>
            <a:r>
              <a:rPr lang="en-US" dirty="0">
                <a:solidFill>
                  <a:schemeClr val="tx1"/>
                </a:solidFill>
              </a:rPr>
              <a:t>“CMS connected care” for reference</a:t>
            </a:r>
          </a:p>
          <a:p>
            <a:pPr lvl="1"/>
            <a:r>
              <a:rPr lang="en-US" dirty="0">
                <a:solidFill>
                  <a:schemeClr val="tx1"/>
                </a:solidFill>
              </a:rPr>
              <a:t>30 minutes per month</a:t>
            </a:r>
          </a:p>
          <a:p>
            <a:pPr marL="685800" lvl="2" indent="0">
              <a:buNone/>
            </a:pPr>
            <a:endParaRPr lang="en-US" dirty="0">
              <a:solidFill>
                <a:schemeClr val="tx1"/>
              </a:solidFill>
            </a:endParaRPr>
          </a:p>
          <a:p>
            <a:r>
              <a:rPr lang="en-US" dirty="0">
                <a:solidFill>
                  <a:schemeClr val="tx1"/>
                </a:solidFill>
              </a:rPr>
              <a:t>Virtual Care check in (VCC) – G2010 $15/5-10 minutes</a:t>
            </a:r>
          </a:p>
          <a:p>
            <a:pPr lvl="1"/>
            <a:r>
              <a:rPr lang="en-US" dirty="0">
                <a:solidFill>
                  <a:schemeClr val="tx1"/>
                </a:solidFill>
              </a:rPr>
              <a:t>Cannot bill if relates to 7 days prior visit</a:t>
            </a:r>
          </a:p>
          <a:p>
            <a:pPr lvl="1"/>
            <a:r>
              <a:rPr lang="en-US" dirty="0">
                <a:solidFill>
                  <a:schemeClr val="tx1"/>
                </a:solidFill>
              </a:rPr>
              <a:t>Cannot bill if leads to visit within 24 hours</a:t>
            </a:r>
          </a:p>
          <a:p>
            <a:pPr lvl="1"/>
            <a:r>
              <a:rPr lang="en-US" dirty="0">
                <a:solidFill>
                  <a:schemeClr val="tx1"/>
                </a:solidFill>
              </a:rPr>
              <a:t>MD or qualified practitioner</a:t>
            </a:r>
          </a:p>
          <a:p>
            <a:pPr lvl="1"/>
            <a:r>
              <a:rPr lang="en-US" dirty="0">
                <a:solidFill>
                  <a:schemeClr val="tx1"/>
                </a:solidFill>
              </a:rPr>
              <a:t>Direct interaction with patient/billing provider</a:t>
            </a:r>
          </a:p>
          <a:p>
            <a:pPr lvl="1"/>
            <a:endParaRPr lang="en-US" dirty="0"/>
          </a:p>
          <a:p>
            <a:pPr lvl="1"/>
            <a:endParaRPr lang="en-US" dirty="0">
              <a:solidFill>
                <a:schemeClr val="tx1"/>
              </a:solidFill>
            </a:endParaRPr>
          </a:p>
          <a:p>
            <a:pPr lvl="1"/>
            <a:endParaRPr lang="en-US" dirty="0"/>
          </a:p>
          <a:p>
            <a:pPr lvl="1"/>
            <a:endParaRPr lang="en-US" dirty="0">
              <a:solidFill>
                <a:schemeClr val="tx1"/>
              </a:solidFill>
            </a:endParaRPr>
          </a:p>
          <a:p>
            <a:pPr marL="342900" lvl="1" indent="0">
              <a:buNone/>
            </a:pPr>
            <a:endParaRPr lang="en-US" dirty="0">
              <a:solidFill>
                <a:schemeClr val="tx1"/>
              </a:solidFill>
            </a:endParaRPr>
          </a:p>
          <a:p>
            <a:pPr marL="342900" lvl="1" indent="0">
              <a:buNone/>
            </a:pPr>
            <a:r>
              <a:rPr lang="en-US" dirty="0"/>
              <a:t>Not telehealth billed – no video interaction with provider/patient</a:t>
            </a:r>
            <a:endParaRPr lang="en-US" dirty="0">
              <a:solidFill>
                <a:schemeClr val="tx1"/>
              </a:solidFill>
            </a:endParaRPr>
          </a:p>
          <a:p>
            <a:pPr lvl="1"/>
            <a:endParaRPr lang="en-US" dirty="0">
              <a:solidFill>
                <a:schemeClr val="tx1"/>
              </a:solidFill>
            </a:endParaRPr>
          </a:p>
          <a:p>
            <a:pPr marL="342900" lvl="1" indent="0">
              <a:buNone/>
            </a:pPr>
            <a:endParaRPr lang="en-US" dirty="0">
              <a:solidFill>
                <a:schemeClr val="tx1"/>
              </a:solidFill>
            </a:endParaRPr>
          </a:p>
          <a:p>
            <a:pPr marL="342900" lvl="1" indent="0">
              <a:buNone/>
            </a:pPr>
            <a:endParaRPr lang="en-US" dirty="0"/>
          </a:p>
        </p:txBody>
      </p:sp>
      <p:sp>
        <p:nvSpPr>
          <p:cNvPr id="4" name="Slide Number Placeholder 3">
            <a:extLst>
              <a:ext uri="{FF2B5EF4-FFF2-40B4-BE49-F238E27FC236}">
                <a16:creationId xmlns:a16="http://schemas.microsoft.com/office/drawing/2014/main" id="{DB0828DE-9573-42C3-AE4D-959FB68E655B}"/>
              </a:ext>
            </a:extLst>
          </p:cNvPr>
          <p:cNvSpPr>
            <a:spLocks noGrp="1"/>
          </p:cNvSpPr>
          <p:nvPr>
            <p:ph type="sldNum" sz="quarter" idx="4294967295"/>
          </p:nvPr>
        </p:nvSpPr>
        <p:spPr>
          <a:xfrm>
            <a:off x="0" y="6650038"/>
            <a:ext cx="2743200" cy="138112"/>
          </a:xfrm>
        </p:spPr>
        <p:txBody>
          <a:bodyPr/>
          <a:lstStyle/>
          <a:p>
            <a:fld id="{DEB7B96C-DE62-40B4-A349-88F45C736EF0}" type="slidenum">
              <a:rPr lang="en-US" smtClean="0"/>
              <a:t>42</a:t>
            </a:fld>
            <a:endParaRPr lang="en-US" dirty="0"/>
          </a:p>
        </p:txBody>
      </p:sp>
    </p:spTree>
    <p:extLst>
      <p:ext uri="{BB962C8B-B14F-4D97-AF65-F5344CB8AC3E}">
        <p14:creationId xmlns:p14="http://schemas.microsoft.com/office/powerpoint/2010/main" val="34982652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1F709-6CF6-4E43-B85A-AE8865FBAAE9}"/>
              </a:ext>
            </a:extLst>
          </p:cNvPr>
          <p:cNvSpPr>
            <a:spLocks noGrp="1"/>
          </p:cNvSpPr>
          <p:nvPr>
            <p:ph type="title"/>
          </p:nvPr>
        </p:nvSpPr>
        <p:spPr>
          <a:xfrm>
            <a:off x="780627" y="353854"/>
            <a:ext cx="10457689" cy="548640"/>
          </a:xfrm>
        </p:spPr>
        <p:txBody>
          <a:bodyPr/>
          <a:lstStyle/>
          <a:p>
            <a:r>
              <a:rPr lang="en-US" dirty="0">
                <a:solidFill>
                  <a:srgbClr val="257ABE"/>
                </a:solidFill>
              </a:rPr>
              <a:t>Medicare</a:t>
            </a:r>
            <a:r>
              <a:rPr lang="en-US" i="0" dirty="0">
                <a:solidFill>
                  <a:srgbClr val="257ABE"/>
                </a:solidFill>
              </a:rPr>
              <a:t> Codes</a:t>
            </a:r>
          </a:p>
        </p:txBody>
      </p:sp>
      <p:sp>
        <p:nvSpPr>
          <p:cNvPr id="3" name="Content Placeholder 2">
            <a:extLst>
              <a:ext uri="{FF2B5EF4-FFF2-40B4-BE49-F238E27FC236}">
                <a16:creationId xmlns:a16="http://schemas.microsoft.com/office/drawing/2014/main" id="{7FB31801-9CF1-4236-82F9-405A3B9EE114}"/>
              </a:ext>
            </a:extLst>
          </p:cNvPr>
          <p:cNvSpPr>
            <a:spLocks noGrp="1"/>
          </p:cNvSpPr>
          <p:nvPr>
            <p:ph idx="4294967295"/>
          </p:nvPr>
        </p:nvSpPr>
        <p:spPr>
          <a:xfrm>
            <a:off x="899160" y="1303867"/>
            <a:ext cx="10030778" cy="5096933"/>
          </a:xfrm>
        </p:spPr>
        <p:txBody>
          <a:bodyPr>
            <a:normAutofit/>
          </a:bodyPr>
          <a:lstStyle/>
          <a:p>
            <a:r>
              <a:rPr lang="en-US" dirty="0">
                <a:solidFill>
                  <a:schemeClr val="tx1"/>
                </a:solidFill>
              </a:rPr>
              <a:t>Interprofessional Consultation</a:t>
            </a:r>
          </a:p>
          <a:p>
            <a:pPr lvl="1"/>
            <a:r>
              <a:rPr lang="en-US" dirty="0">
                <a:solidFill>
                  <a:schemeClr val="tx1"/>
                </a:solidFill>
              </a:rPr>
              <a:t>Originating clinician $34/30 minutes min</a:t>
            </a:r>
          </a:p>
          <a:p>
            <a:pPr lvl="1"/>
            <a:r>
              <a:rPr lang="en-US" dirty="0"/>
              <a:t>Phone, email, HER consults</a:t>
            </a:r>
            <a:endParaRPr lang="en-US" dirty="0">
              <a:solidFill>
                <a:schemeClr val="tx1"/>
              </a:solidFill>
            </a:endParaRPr>
          </a:p>
          <a:p>
            <a:pPr lvl="1"/>
            <a:r>
              <a:rPr lang="en-US" dirty="0">
                <a:solidFill>
                  <a:schemeClr val="tx1"/>
                </a:solidFill>
              </a:rPr>
              <a:t>Distant clinician ($18-73/based on 5-31+ mins)</a:t>
            </a:r>
          </a:p>
          <a:p>
            <a:pPr lvl="2"/>
            <a:r>
              <a:rPr lang="en-US" dirty="0">
                <a:solidFill>
                  <a:schemeClr val="tx1"/>
                </a:solidFill>
              </a:rPr>
              <a:t>Verbal follow up maximum $34</a:t>
            </a:r>
          </a:p>
          <a:p>
            <a:pPr lvl="2"/>
            <a:r>
              <a:rPr lang="en-US" dirty="0">
                <a:solidFill>
                  <a:schemeClr val="tx1"/>
                </a:solidFill>
              </a:rPr>
              <a:t>Written report up to $73</a:t>
            </a:r>
          </a:p>
          <a:p>
            <a:pPr lvl="2"/>
            <a:endParaRPr lang="en-US" dirty="0">
              <a:solidFill>
                <a:schemeClr val="tx1"/>
              </a:solidFill>
            </a:endParaRPr>
          </a:p>
          <a:p>
            <a:r>
              <a:rPr lang="en-US" dirty="0">
                <a:solidFill>
                  <a:schemeClr val="tx1"/>
                </a:solidFill>
              </a:rPr>
              <a:t>Remote evaluation of pre-recorded patient information (REPI) – G2012 $13</a:t>
            </a:r>
          </a:p>
          <a:p>
            <a:pPr lvl="1"/>
            <a:r>
              <a:rPr lang="en-US" dirty="0">
                <a:solidFill>
                  <a:schemeClr val="tx1"/>
                </a:solidFill>
                <a:highlight>
                  <a:srgbClr val="FFFF00"/>
                </a:highlight>
              </a:rPr>
              <a:t>Store and Forward</a:t>
            </a:r>
          </a:p>
          <a:p>
            <a:pPr lvl="1"/>
            <a:r>
              <a:rPr lang="en-US" dirty="0">
                <a:solidFill>
                  <a:schemeClr val="tx1"/>
                </a:solidFill>
              </a:rPr>
              <a:t>MUST follow up within 24 hours (call, text, portal)</a:t>
            </a:r>
          </a:p>
          <a:p>
            <a:pPr lvl="1"/>
            <a:r>
              <a:rPr lang="en-US" dirty="0">
                <a:solidFill>
                  <a:schemeClr val="tx1"/>
                </a:solidFill>
              </a:rPr>
              <a:t>Cannot bill if relates to 7 days prior visit</a:t>
            </a:r>
          </a:p>
          <a:p>
            <a:pPr marL="342900" lvl="1" indent="0">
              <a:buNone/>
            </a:pPr>
            <a:endParaRPr lang="en-US" dirty="0">
              <a:solidFill>
                <a:schemeClr val="tx1"/>
              </a:solidFill>
            </a:endParaRPr>
          </a:p>
          <a:p>
            <a:pPr marL="342900" lvl="1" indent="0">
              <a:buNone/>
            </a:pPr>
            <a:endParaRPr lang="en-US" dirty="0"/>
          </a:p>
        </p:txBody>
      </p:sp>
      <p:sp>
        <p:nvSpPr>
          <p:cNvPr id="4" name="Slide Number Placeholder 3">
            <a:extLst>
              <a:ext uri="{FF2B5EF4-FFF2-40B4-BE49-F238E27FC236}">
                <a16:creationId xmlns:a16="http://schemas.microsoft.com/office/drawing/2014/main" id="{DB0828DE-9573-42C3-AE4D-959FB68E655B}"/>
              </a:ext>
            </a:extLst>
          </p:cNvPr>
          <p:cNvSpPr>
            <a:spLocks noGrp="1"/>
          </p:cNvSpPr>
          <p:nvPr>
            <p:ph type="sldNum" sz="quarter" idx="4294967295"/>
          </p:nvPr>
        </p:nvSpPr>
        <p:spPr>
          <a:xfrm>
            <a:off x="0" y="6650038"/>
            <a:ext cx="2743200" cy="138112"/>
          </a:xfrm>
        </p:spPr>
        <p:txBody>
          <a:bodyPr/>
          <a:lstStyle/>
          <a:p>
            <a:fld id="{DEB7B96C-DE62-40B4-A349-88F45C736EF0}" type="slidenum">
              <a:rPr lang="en-US" smtClean="0"/>
              <a:t>43</a:t>
            </a:fld>
            <a:endParaRPr lang="en-US" dirty="0"/>
          </a:p>
        </p:txBody>
      </p:sp>
    </p:spTree>
    <p:extLst>
      <p:ext uri="{BB962C8B-B14F-4D97-AF65-F5344CB8AC3E}">
        <p14:creationId xmlns:p14="http://schemas.microsoft.com/office/powerpoint/2010/main" val="9458095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74D65-879D-4B6E-91B0-7EAFA83DBDD0}"/>
              </a:ext>
            </a:extLst>
          </p:cNvPr>
          <p:cNvSpPr>
            <a:spLocks noGrp="1"/>
          </p:cNvSpPr>
          <p:nvPr>
            <p:ph type="title"/>
          </p:nvPr>
        </p:nvSpPr>
        <p:spPr>
          <a:xfrm>
            <a:off x="177800" y="624054"/>
            <a:ext cx="11179049" cy="548640"/>
          </a:xfrm>
        </p:spPr>
        <p:txBody>
          <a:bodyPr/>
          <a:lstStyle/>
          <a:p>
            <a:r>
              <a:rPr lang="en-US" dirty="0">
                <a:solidFill>
                  <a:srgbClr val="257ABE"/>
                </a:solidFill>
              </a:rPr>
              <a:t>Telehealth in North Carolina</a:t>
            </a:r>
          </a:p>
        </p:txBody>
      </p:sp>
      <p:pic>
        <p:nvPicPr>
          <p:cNvPr id="3" name="Picture Placeholder 5">
            <a:extLst>
              <a:ext uri="{FF2B5EF4-FFF2-40B4-BE49-F238E27FC236}">
                <a16:creationId xmlns:a16="http://schemas.microsoft.com/office/drawing/2014/main" id="{20BBAF70-62FC-4B5C-98E3-05E42ABE8E66}"/>
              </a:ext>
            </a:extLst>
          </p:cNvPr>
          <p:cNvPicPr>
            <a:picLocks noChangeAspect="1"/>
          </p:cNvPicPr>
          <p:nvPr/>
        </p:nvPicPr>
        <p:blipFill>
          <a:blip r:embed="rId3" cstate="print">
            <a:extLst>
              <a:ext uri="{28A0092B-C50C-407E-A947-70E740481C1C}">
                <a14:useLocalDpi xmlns:a14="http://schemas.microsoft.com/office/drawing/2010/main" val="0"/>
              </a:ext>
            </a:extLst>
          </a:blip>
          <a:srcRect t="18177" b="18177"/>
          <a:stretch>
            <a:fillRect/>
          </a:stretch>
        </p:blipFill>
        <p:spPr>
          <a:xfrm>
            <a:off x="0" y="1574008"/>
            <a:ext cx="12192000" cy="3829001"/>
          </a:xfrm>
          <a:prstGeom prst="rect">
            <a:avLst/>
          </a:prstGeom>
        </p:spPr>
      </p:pic>
    </p:spTree>
    <p:extLst>
      <p:ext uri="{BB962C8B-B14F-4D97-AF65-F5344CB8AC3E}">
        <p14:creationId xmlns:p14="http://schemas.microsoft.com/office/powerpoint/2010/main" val="27828375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E8CDA-738C-4936-BFBA-7A6357875B0C}"/>
              </a:ext>
            </a:extLst>
          </p:cNvPr>
          <p:cNvSpPr>
            <a:spLocks noGrp="1"/>
          </p:cNvSpPr>
          <p:nvPr>
            <p:ph type="title"/>
          </p:nvPr>
        </p:nvSpPr>
        <p:spPr/>
        <p:txBody>
          <a:bodyPr>
            <a:normAutofit/>
          </a:bodyPr>
          <a:lstStyle/>
          <a:p>
            <a:r>
              <a:rPr lang="en-US" sz="3200" dirty="0">
                <a:solidFill>
                  <a:srgbClr val="257ABE"/>
                </a:solidFill>
              </a:rPr>
              <a:t>Disclaimer</a:t>
            </a:r>
          </a:p>
        </p:txBody>
      </p:sp>
      <p:sp>
        <p:nvSpPr>
          <p:cNvPr id="3" name="Content Placeholder 2">
            <a:extLst>
              <a:ext uri="{FF2B5EF4-FFF2-40B4-BE49-F238E27FC236}">
                <a16:creationId xmlns:a16="http://schemas.microsoft.com/office/drawing/2014/main" id="{CA3C6D82-8387-4982-9BAA-502129E0B13D}"/>
              </a:ext>
            </a:extLst>
          </p:cNvPr>
          <p:cNvSpPr>
            <a:spLocks noGrp="1"/>
          </p:cNvSpPr>
          <p:nvPr>
            <p:ph idx="4294967295"/>
          </p:nvPr>
        </p:nvSpPr>
        <p:spPr>
          <a:xfrm>
            <a:off x="762000" y="1228725"/>
            <a:ext cx="9753600" cy="5019675"/>
          </a:xfrm>
        </p:spPr>
        <p:txBody>
          <a:bodyPr/>
          <a:lstStyle/>
          <a:p>
            <a:pPr marL="0" indent="0">
              <a:buNone/>
            </a:pPr>
            <a:endParaRPr lang="en-US" dirty="0"/>
          </a:p>
          <a:p>
            <a:pPr marL="0" indent="0">
              <a:buNone/>
            </a:pPr>
            <a:endParaRPr lang="en-US" dirty="0"/>
          </a:p>
          <a:p>
            <a:r>
              <a:rPr lang="en-US" i="1" dirty="0"/>
              <a:t>This presentation includes a few examples of telehealth at work in North Carolina. While the Office of Rural Health cannot endorse any one vendor, or highlight the many that are out there during this presentation, we encourage you to be aware of the valuable resources.</a:t>
            </a:r>
          </a:p>
          <a:p>
            <a:endParaRPr lang="en-US" i="1" dirty="0"/>
          </a:p>
          <a:p>
            <a:endParaRPr lang="en-US" dirty="0"/>
          </a:p>
        </p:txBody>
      </p:sp>
      <p:sp>
        <p:nvSpPr>
          <p:cNvPr id="4" name="Slide Number Placeholder 3">
            <a:extLst>
              <a:ext uri="{FF2B5EF4-FFF2-40B4-BE49-F238E27FC236}">
                <a16:creationId xmlns:a16="http://schemas.microsoft.com/office/drawing/2014/main" id="{7CC49724-CE9B-4F88-8F21-99FF3857EEEF}"/>
              </a:ext>
            </a:extLst>
          </p:cNvPr>
          <p:cNvSpPr>
            <a:spLocks noGrp="1"/>
          </p:cNvSpPr>
          <p:nvPr>
            <p:ph type="sldNum" sz="quarter" idx="4294967295"/>
          </p:nvPr>
        </p:nvSpPr>
        <p:spPr>
          <a:xfrm>
            <a:off x="0" y="6650038"/>
            <a:ext cx="2743200" cy="138112"/>
          </a:xfrm>
        </p:spPr>
        <p:txBody>
          <a:bodyPr/>
          <a:lstStyle/>
          <a:p>
            <a:fld id="{DEB7B96C-DE62-40B4-A349-88F45C736EF0}" type="slidenum">
              <a:rPr lang="en-US" smtClean="0"/>
              <a:t>45</a:t>
            </a:fld>
            <a:endParaRPr lang="en-US" dirty="0"/>
          </a:p>
        </p:txBody>
      </p:sp>
    </p:spTree>
    <p:extLst>
      <p:ext uri="{BB962C8B-B14F-4D97-AF65-F5344CB8AC3E}">
        <p14:creationId xmlns:p14="http://schemas.microsoft.com/office/powerpoint/2010/main" val="5086202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2AA48-BA80-473C-8A29-D4CB081025C5}"/>
              </a:ext>
            </a:extLst>
          </p:cNvPr>
          <p:cNvSpPr>
            <a:spLocks noGrp="1"/>
          </p:cNvSpPr>
          <p:nvPr>
            <p:ph type="title"/>
          </p:nvPr>
        </p:nvSpPr>
        <p:spPr/>
        <p:txBody>
          <a:bodyPr>
            <a:normAutofit/>
          </a:bodyPr>
          <a:lstStyle/>
          <a:p>
            <a:r>
              <a:rPr lang="en-US" sz="3200" b="1" i="0" dirty="0">
                <a:solidFill>
                  <a:srgbClr val="257ABE"/>
                </a:solidFill>
              </a:rPr>
              <a:t>UNC Consultation Center</a:t>
            </a:r>
          </a:p>
        </p:txBody>
      </p:sp>
      <p:sp>
        <p:nvSpPr>
          <p:cNvPr id="3" name="Content Placeholder 2">
            <a:extLst>
              <a:ext uri="{FF2B5EF4-FFF2-40B4-BE49-F238E27FC236}">
                <a16:creationId xmlns:a16="http://schemas.microsoft.com/office/drawing/2014/main" id="{2C084A13-55B5-4E46-B975-21663E1A8A8C}"/>
              </a:ext>
            </a:extLst>
          </p:cNvPr>
          <p:cNvSpPr>
            <a:spLocks noGrp="1"/>
          </p:cNvSpPr>
          <p:nvPr>
            <p:ph idx="4294967295"/>
          </p:nvPr>
        </p:nvSpPr>
        <p:spPr>
          <a:xfrm>
            <a:off x="1041400" y="1524000"/>
            <a:ext cx="9474200" cy="4724400"/>
          </a:xfrm>
        </p:spPr>
        <p:txBody>
          <a:bodyPr/>
          <a:lstStyle/>
          <a:p>
            <a:pPr marL="0" indent="0">
              <a:buNone/>
            </a:pPr>
            <a:r>
              <a:rPr lang="en-US" sz="2000" dirty="0">
                <a:solidFill>
                  <a:schemeClr val="tx1"/>
                </a:solidFill>
              </a:rPr>
              <a:t>Carolina Consultation Center</a:t>
            </a:r>
          </a:p>
          <a:p>
            <a:pPr marL="0" indent="0">
              <a:buNone/>
            </a:pPr>
            <a:endParaRPr lang="en-US" sz="2000" b="1" dirty="0">
              <a:solidFill>
                <a:schemeClr val="tx1"/>
              </a:solidFill>
              <a:latin typeface="+mj-lt"/>
            </a:endParaRPr>
          </a:p>
          <a:p>
            <a:r>
              <a:rPr lang="en-US" sz="2000" dirty="0">
                <a:solidFill>
                  <a:schemeClr val="tx1"/>
                </a:solidFill>
              </a:rPr>
              <a:t>If you are a physician in North Carolina seeking a UNC physician regarding your patient’s care</a:t>
            </a:r>
          </a:p>
          <a:p>
            <a:r>
              <a:rPr lang="en-US" sz="2000" dirty="0"/>
              <a:t>No charge for NC Providers for specialist care</a:t>
            </a:r>
            <a:endParaRPr lang="en-US" sz="2000" dirty="0">
              <a:solidFill>
                <a:schemeClr val="tx1"/>
              </a:solidFill>
            </a:endParaRPr>
          </a:p>
          <a:p>
            <a:r>
              <a:rPr lang="en-US" sz="2000" dirty="0">
                <a:solidFill>
                  <a:schemeClr val="tx1"/>
                </a:solidFill>
              </a:rPr>
              <a:t>Carolina Consultation Center’s toll free number at </a:t>
            </a:r>
            <a:r>
              <a:rPr lang="en-US" sz="2000" u="sng" dirty="0">
                <a:solidFill>
                  <a:schemeClr val="tx1"/>
                </a:solidFill>
                <a:hlinkClick r:id="rId3">
                  <a:extLst>
                    <a:ext uri="{A12FA001-AC4F-418D-AE19-62706E023703}">
                      <ahyp:hlinkClr xmlns:ahyp="http://schemas.microsoft.com/office/drawing/2018/hyperlinkcolor" val="tx"/>
                    </a:ext>
                  </a:extLst>
                </a:hlinkClick>
              </a:rPr>
              <a:t>1-800-862-6264</a:t>
            </a:r>
            <a:r>
              <a:rPr lang="en-US" sz="2000" dirty="0">
                <a:solidFill>
                  <a:schemeClr val="tx1"/>
                </a:solidFill>
              </a:rPr>
              <a:t> and be connected.</a:t>
            </a:r>
          </a:p>
          <a:p>
            <a:pPr marL="0" indent="0">
              <a:buNone/>
            </a:pPr>
            <a:endParaRPr lang="en-US" sz="2000" dirty="0">
              <a:solidFill>
                <a:schemeClr val="tx1"/>
              </a:solidFill>
              <a:latin typeface="+mj-lt"/>
            </a:endParaRPr>
          </a:p>
          <a:p>
            <a:endParaRPr lang="en-US" dirty="0"/>
          </a:p>
        </p:txBody>
      </p:sp>
      <p:sp>
        <p:nvSpPr>
          <p:cNvPr id="4" name="Slide Number Placeholder 3">
            <a:extLst>
              <a:ext uri="{FF2B5EF4-FFF2-40B4-BE49-F238E27FC236}">
                <a16:creationId xmlns:a16="http://schemas.microsoft.com/office/drawing/2014/main" id="{09678879-8BFF-41B7-BCF9-5FDF92D120A5}"/>
              </a:ext>
            </a:extLst>
          </p:cNvPr>
          <p:cNvSpPr>
            <a:spLocks noGrp="1"/>
          </p:cNvSpPr>
          <p:nvPr>
            <p:ph type="sldNum" sz="quarter" idx="4294967295"/>
          </p:nvPr>
        </p:nvSpPr>
        <p:spPr>
          <a:xfrm>
            <a:off x="0" y="6650038"/>
            <a:ext cx="2743200" cy="138112"/>
          </a:xfrm>
        </p:spPr>
        <p:txBody>
          <a:bodyPr/>
          <a:lstStyle/>
          <a:p>
            <a:fld id="{DEB7B96C-DE62-40B4-A349-88F45C736EF0}" type="slidenum">
              <a:rPr lang="en-US" smtClean="0"/>
              <a:t>46</a:t>
            </a:fld>
            <a:endParaRPr lang="en-US" dirty="0"/>
          </a:p>
        </p:txBody>
      </p:sp>
    </p:spTree>
    <p:extLst>
      <p:ext uri="{BB962C8B-B14F-4D97-AF65-F5344CB8AC3E}">
        <p14:creationId xmlns:p14="http://schemas.microsoft.com/office/powerpoint/2010/main" val="32624797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A5BC1-2860-4EA9-893B-604F47D9D6D6}"/>
              </a:ext>
            </a:extLst>
          </p:cNvPr>
          <p:cNvSpPr>
            <a:spLocks noGrp="1"/>
          </p:cNvSpPr>
          <p:nvPr>
            <p:ph type="title"/>
          </p:nvPr>
        </p:nvSpPr>
        <p:spPr/>
        <p:txBody>
          <a:bodyPr>
            <a:normAutofit fontScale="90000"/>
          </a:bodyPr>
          <a:lstStyle/>
          <a:p>
            <a:r>
              <a:rPr lang="en-US" sz="3600" b="1" i="0" dirty="0">
                <a:solidFill>
                  <a:srgbClr val="257ABE"/>
                </a:solidFill>
              </a:rPr>
              <a:t>NC Pediatric Access Line (NC-PAL)</a:t>
            </a:r>
          </a:p>
        </p:txBody>
      </p:sp>
      <p:sp>
        <p:nvSpPr>
          <p:cNvPr id="3" name="Content Placeholder 2">
            <a:extLst>
              <a:ext uri="{FF2B5EF4-FFF2-40B4-BE49-F238E27FC236}">
                <a16:creationId xmlns:a16="http://schemas.microsoft.com/office/drawing/2014/main" id="{20E2FD18-8594-4B10-A4CA-8E0C90D1857D}"/>
              </a:ext>
            </a:extLst>
          </p:cNvPr>
          <p:cNvSpPr>
            <a:spLocks noGrp="1"/>
          </p:cNvSpPr>
          <p:nvPr>
            <p:ph idx="4294967295"/>
          </p:nvPr>
        </p:nvSpPr>
        <p:spPr>
          <a:xfrm>
            <a:off x="821267" y="1473200"/>
            <a:ext cx="11370733" cy="4775200"/>
          </a:xfrm>
        </p:spPr>
        <p:txBody>
          <a:bodyPr>
            <a:normAutofit/>
          </a:bodyPr>
          <a:lstStyle/>
          <a:p>
            <a:pPr marL="0" indent="0">
              <a:buNone/>
            </a:pPr>
            <a:r>
              <a:rPr lang="en-US" sz="2000" dirty="0">
                <a:solidFill>
                  <a:schemeClr val="tx1"/>
                </a:solidFill>
              </a:rPr>
              <a:t>Duke University </a:t>
            </a:r>
            <a:r>
              <a:rPr lang="en-US" sz="2000" dirty="0"/>
              <a:t>Psychiatry Department</a:t>
            </a:r>
            <a:endParaRPr lang="en-US" sz="2000" dirty="0">
              <a:solidFill>
                <a:schemeClr val="tx1"/>
              </a:solidFill>
            </a:endParaRPr>
          </a:p>
          <a:p>
            <a:endParaRPr lang="en-US" sz="2000" dirty="0">
              <a:solidFill>
                <a:schemeClr val="tx1"/>
              </a:solidFill>
            </a:endParaRPr>
          </a:p>
          <a:p>
            <a:r>
              <a:rPr lang="en-US" sz="2000" dirty="0">
                <a:solidFill>
                  <a:schemeClr val="tx1"/>
                </a:solidFill>
              </a:rPr>
              <a:t>Provides mental health and telehealth support to pediatric primary care sites</a:t>
            </a:r>
          </a:p>
          <a:p>
            <a:r>
              <a:rPr lang="en-US" sz="2000" dirty="0">
                <a:solidFill>
                  <a:schemeClr val="tx1"/>
                </a:solidFill>
              </a:rPr>
              <a:t>Year 1 pilot 8 counties  (2018-2019 Feb)</a:t>
            </a:r>
          </a:p>
          <a:p>
            <a:r>
              <a:rPr lang="en-US" sz="2000" dirty="0">
                <a:solidFill>
                  <a:schemeClr val="tx1"/>
                </a:solidFill>
              </a:rPr>
              <a:t>Year 2 (2019-2020)</a:t>
            </a:r>
          </a:p>
          <a:p>
            <a:r>
              <a:rPr lang="en-US" sz="2000" dirty="0"/>
              <a:t>Year 3 </a:t>
            </a:r>
            <a:r>
              <a:rPr lang="en-US" sz="2000" dirty="0">
                <a:solidFill>
                  <a:schemeClr val="tx1"/>
                </a:solidFill>
              </a:rPr>
              <a:t>statewide to 100 counties (2020-2021)</a:t>
            </a:r>
          </a:p>
          <a:p>
            <a:r>
              <a:rPr lang="en-US" sz="2000" dirty="0">
                <a:solidFill>
                  <a:schemeClr val="tx1"/>
                </a:solidFill>
              </a:rPr>
              <a:t>5-year project period</a:t>
            </a:r>
          </a:p>
          <a:p>
            <a:endParaRPr lang="en-US" sz="2000" dirty="0">
              <a:solidFill>
                <a:schemeClr val="tx1"/>
              </a:solidFill>
            </a:endParaRPr>
          </a:p>
          <a:p>
            <a:pPr marL="0" indent="0">
              <a:buNone/>
            </a:pPr>
            <a:r>
              <a:rPr lang="en-US" sz="2000" dirty="0">
                <a:solidFill>
                  <a:schemeClr val="tx1"/>
                </a:solidFill>
              </a:rPr>
              <a:t>Call Duke for more information: 919-681-2909</a:t>
            </a:r>
          </a:p>
          <a:p>
            <a:pPr marL="0" indent="0">
              <a:buNone/>
            </a:pPr>
            <a:endParaRPr lang="en-US" sz="2400" dirty="0">
              <a:solidFill>
                <a:schemeClr val="tx1"/>
              </a:solidFill>
            </a:endParaRPr>
          </a:p>
        </p:txBody>
      </p:sp>
      <p:sp>
        <p:nvSpPr>
          <p:cNvPr id="4" name="Slide Number Placeholder 3">
            <a:extLst>
              <a:ext uri="{FF2B5EF4-FFF2-40B4-BE49-F238E27FC236}">
                <a16:creationId xmlns:a16="http://schemas.microsoft.com/office/drawing/2014/main" id="{3222553F-074C-46AC-97B6-3B6A91C67B71}"/>
              </a:ext>
            </a:extLst>
          </p:cNvPr>
          <p:cNvSpPr>
            <a:spLocks noGrp="1"/>
          </p:cNvSpPr>
          <p:nvPr>
            <p:ph type="sldNum" sz="quarter" idx="4294967295"/>
          </p:nvPr>
        </p:nvSpPr>
        <p:spPr>
          <a:xfrm>
            <a:off x="0" y="6650038"/>
            <a:ext cx="2743200" cy="138112"/>
          </a:xfrm>
        </p:spPr>
        <p:txBody>
          <a:bodyPr/>
          <a:lstStyle/>
          <a:p>
            <a:fld id="{DEB7B96C-DE62-40B4-A349-88F45C736EF0}" type="slidenum">
              <a:rPr lang="en-US" smtClean="0"/>
              <a:t>47</a:t>
            </a:fld>
            <a:endParaRPr lang="en-US" dirty="0"/>
          </a:p>
        </p:txBody>
      </p:sp>
    </p:spTree>
    <p:extLst>
      <p:ext uri="{BB962C8B-B14F-4D97-AF65-F5344CB8AC3E}">
        <p14:creationId xmlns:p14="http://schemas.microsoft.com/office/powerpoint/2010/main" val="23959284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B67FB-D274-4B1D-9315-66AA4120127D}"/>
              </a:ext>
            </a:extLst>
          </p:cNvPr>
          <p:cNvSpPr>
            <a:spLocks noGrp="1"/>
          </p:cNvSpPr>
          <p:nvPr>
            <p:ph type="title"/>
          </p:nvPr>
        </p:nvSpPr>
        <p:spPr/>
        <p:txBody>
          <a:bodyPr/>
          <a:lstStyle/>
          <a:p>
            <a:r>
              <a:rPr lang="en-US" dirty="0">
                <a:solidFill>
                  <a:srgbClr val="257ABE"/>
                </a:solidFill>
              </a:rPr>
              <a:t>Health-e-Schools (Video)</a:t>
            </a:r>
          </a:p>
        </p:txBody>
      </p:sp>
      <p:sp>
        <p:nvSpPr>
          <p:cNvPr id="3" name="Content Placeholder 2">
            <a:extLst>
              <a:ext uri="{FF2B5EF4-FFF2-40B4-BE49-F238E27FC236}">
                <a16:creationId xmlns:a16="http://schemas.microsoft.com/office/drawing/2014/main" id="{755D23A7-B5EE-476E-AB10-CE7464DA224F}"/>
              </a:ext>
            </a:extLst>
          </p:cNvPr>
          <p:cNvSpPr>
            <a:spLocks noGrp="1"/>
          </p:cNvSpPr>
          <p:nvPr>
            <p:ph idx="4294967295"/>
          </p:nvPr>
        </p:nvSpPr>
        <p:spPr>
          <a:xfrm>
            <a:off x="990600" y="1228725"/>
            <a:ext cx="9525000" cy="5019675"/>
          </a:xfrm>
        </p:spPr>
        <p:txBody>
          <a:bodyPr/>
          <a:lstStyle/>
          <a:p>
            <a:pPr marL="0" indent="0">
              <a:buNone/>
            </a:pPr>
            <a:r>
              <a:rPr lang="en-US" b="1" dirty="0"/>
              <a:t> </a:t>
            </a:r>
          </a:p>
          <a:p>
            <a:r>
              <a:rPr lang="en-US" sz="2000" dirty="0">
                <a:solidFill>
                  <a:schemeClr val="tx1"/>
                </a:solidFill>
              </a:rPr>
              <a:t>Health-e-Schools is improving access to healthcare for students in Burke, McDowell, Mitchell &amp; Yancey counties in Western North Carolina through the use of telemedicine. </a:t>
            </a:r>
          </a:p>
          <a:p>
            <a:r>
              <a:rPr lang="en-US" sz="2000" dirty="0"/>
              <a:t>H</a:t>
            </a:r>
            <a:r>
              <a:rPr lang="en-US" sz="2000" dirty="0">
                <a:solidFill>
                  <a:schemeClr val="tx1"/>
                </a:solidFill>
              </a:rPr>
              <a:t>igh-definition video-conferencing using specially equipped stethoscopes and cameras so that a centrally located health care provider can examine students at multiple schools without traveling. </a:t>
            </a:r>
          </a:p>
          <a:p>
            <a:r>
              <a:rPr lang="en-US" sz="2000" dirty="0"/>
              <a:t>Pr</a:t>
            </a:r>
            <a:r>
              <a:rPr lang="en-US" sz="2000" dirty="0">
                <a:solidFill>
                  <a:schemeClr val="tx1"/>
                </a:solidFill>
              </a:rPr>
              <a:t>ovides chronic disease management, medication management, sports physicals, adolescent medicine consultations, and behavioral health visits in schools.</a:t>
            </a:r>
          </a:p>
        </p:txBody>
      </p:sp>
      <p:sp>
        <p:nvSpPr>
          <p:cNvPr id="4" name="Slide Number Placeholder 3">
            <a:extLst>
              <a:ext uri="{FF2B5EF4-FFF2-40B4-BE49-F238E27FC236}">
                <a16:creationId xmlns:a16="http://schemas.microsoft.com/office/drawing/2014/main" id="{D1AA0427-1C92-4905-99AB-A9A09BAF5850}"/>
              </a:ext>
            </a:extLst>
          </p:cNvPr>
          <p:cNvSpPr>
            <a:spLocks noGrp="1"/>
          </p:cNvSpPr>
          <p:nvPr>
            <p:ph type="sldNum" sz="quarter" idx="4294967295"/>
          </p:nvPr>
        </p:nvSpPr>
        <p:spPr>
          <a:xfrm>
            <a:off x="0" y="6650038"/>
            <a:ext cx="2743200" cy="138112"/>
          </a:xfrm>
        </p:spPr>
        <p:txBody>
          <a:bodyPr/>
          <a:lstStyle/>
          <a:p>
            <a:fld id="{DEB7B96C-DE62-40B4-A349-88F45C736EF0}" type="slidenum">
              <a:rPr lang="en-US" smtClean="0"/>
              <a:t>48</a:t>
            </a:fld>
            <a:endParaRPr lang="en-US" dirty="0"/>
          </a:p>
        </p:txBody>
      </p:sp>
      <p:pic>
        <p:nvPicPr>
          <p:cNvPr id="7" name="Picture 6">
            <a:extLst>
              <a:ext uri="{FF2B5EF4-FFF2-40B4-BE49-F238E27FC236}">
                <a16:creationId xmlns:a16="http://schemas.microsoft.com/office/drawing/2014/main" id="{C613ECE0-838F-4118-81AD-9C07FBF7A092}"/>
              </a:ext>
            </a:extLst>
          </p:cNvPr>
          <p:cNvPicPr>
            <a:picLocks noChangeAspect="1"/>
          </p:cNvPicPr>
          <p:nvPr/>
        </p:nvPicPr>
        <p:blipFill>
          <a:blip r:embed="rId3"/>
          <a:stretch>
            <a:fillRect/>
          </a:stretch>
        </p:blipFill>
        <p:spPr>
          <a:xfrm>
            <a:off x="2029886" y="4752975"/>
            <a:ext cx="2952750" cy="876300"/>
          </a:xfrm>
          <a:prstGeom prst="rect">
            <a:avLst/>
          </a:prstGeom>
        </p:spPr>
      </p:pic>
      <p:pic>
        <p:nvPicPr>
          <p:cNvPr id="6" name="Picture 5">
            <a:extLst>
              <a:ext uri="{FF2B5EF4-FFF2-40B4-BE49-F238E27FC236}">
                <a16:creationId xmlns:a16="http://schemas.microsoft.com/office/drawing/2014/main" id="{5B62F4FD-B4EC-4517-8EE1-751964B210B5}"/>
              </a:ext>
            </a:extLst>
          </p:cNvPr>
          <p:cNvPicPr>
            <a:picLocks noChangeAspect="1"/>
          </p:cNvPicPr>
          <p:nvPr/>
        </p:nvPicPr>
        <p:blipFill>
          <a:blip r:embed="rId4"/>
          <a:stretch>
            <a:fillRect/>
          </a:stretch>
        </p:blipFill>
        <p:spPr>
          <a:xfrm>
            <a:off x="7031565" y="4752975"/>
            <a:ext cx="2009775" cy="723900"/>
          </a:xfrm>
          <a:prstGeom prst="rect">
            <a:avLst/>
          </a:prstGeom>
        </p:spPr>
      </p:pic>
    </p:spTree>
    <p:extLst>
      <p:ext uri="{BB962C8B-B14F-4D97-AF65-F5344CB8AC3E}">
        <p14:creationId xmlns:p14="http://schemas.microsoft.com/office/powerpoint/2010/main" val="28956387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C5D2F-2ECA-4044-96C9-70C2674CDF95}"/>
              </a:ext>
            </a:extLst>
          </p:cNvPr>
          <p:cNvSpPr>
            <a:spLocks noGrp="1"/>
          </p:cNvSpPr>
          <p:nvPr>
            <p:ph type="title"/>
          </p:nvPr>
        </p:nvSpPr>
        <p:spPr>
          <a:xfrm>
            <a:off x="728133" y="592665"/>
            <a:ext cx="9787467" cy="619657"/>
          </a:xfrm>
        </p:spPr>
        <p:txBody>
          <a:bodyPr/>
          <a:lstStyle/>
          <a:p>
            <a:r>
              <a:rPr lang="en-US" dirty="0">
                <a:solidFill>
                  <a:srgbClr val="257ABE"/>
                </a:solidFill>
              </a:rPr>
              <a:t>Store and Forward (</a:t>
            </a:r>
            <a:r>
              <a:rPr lang="en-US" dirty="0" err="1">
                <a:solidFill>
                  <a:srgbClr val="257ABE"/>
                </a:solidFill>
              </a:rPr>
              <a:t>eConsults</a:t>
            </a:r>
            <a:r>
              <a:rPr lang="en-US" dirty="0">
                <a:solidFill>
                  <a:srgbClr val="257ABE"/>
                </a:solidFill>
              </a:rPr>
              <a:t>)</a:t>
            </a:r>
          </a:p>
        </p:txBody>
      </p:sp>
      <p:sp>
        <p:nvSpPr>
          <p:cNvPr id="3" name="Content Placeholder 2">
            <a:extLst>
              <a:ext uri="{FF2B5EF4-FFF2-40B4-BE49-F238E27FC236}">
                <a16:creationId xmlns:a16="http://schemas.microsoft.com/office/drawing/2014/main" id="{B4058F50-6C72-4F73-B349-3BBA75669734}"/>
              </a:ext>
            </a:extLst>
          </p:cNvPr>
          <p:cNvSpPr>
            <a:spLocks noGrp="1"/>
          </p:cNvSpPr>
          <p:nvPr>
            <p:ph idx="4294967295"/>
          </p:nvPr>
        </p:nvSpPr>
        <p:spPr>
          <a:xfrm>
            <a:off x="635000" y="1124479"/>
            <a:ext cx="9880600" cy="5140856"/>
          </a:xfrm>
        </p:spPr>
        <p:txBody>
          <a:bodyPr>
            <a:normAutofit/>
          </a:bodyPr>
          <a:lstStyle/>
          <a:p>
            <a:pPr>
              <a:lnSpc>
                <a:spcPct val="107000"/>
              </a:lnSpc>
              <a:spcBef>
                <a:spcPts val="0"/>
              </a:spcBef>
            </a:pPr>
            <a:r>
              <a:rPr lang="en-US" sz="2200" dirty="0">
                <a:solidFill>
                  <a:schemeClr val="tx1"/>
                </a:solidFill>
                <a:ea typeface="Calibri" panose="020F0502020204030204" pitchFamily="34" charset="0"/>
                <a:cs typeface="Times New Roman" panose="02020603050405020304" pitchFamily="18" charset="0"/>
              </a:rPr>
              <a:t>Rubicon MD</a:t>
            </a:r>
          </a:p>
          <a:p>
            <a:pPr>
              <a:lnSpc>
                <a:spcPct val="107000"/>
              </a:lnSpc>
              <a:spcBef>
                <a:spcPts val="0"/>
              </a:spcBef>
            </a:pPr>
            <a:r>
              <a:rPr lang="en-US" sz="2200" dirty="0">
                <a:solidFill>
                  <a:schemeClr val="tx1"/>
                </a:solidFill>
                <a:ea typeface="Calibri" panose="020F0502020204030204" pitchFamily="34" charset="0"/>
                <a:cs typeface="Times New Roman" panose="02020603050405020304" pitchFamily="18" charset="0"/>
              </a:rPr>
              <a:t>Arista MD</a:t>
            </a:r>
          </a:p>
          <a:p>
            <a:pPr>
              <a:lnSpc>
                <a:spcPct val="107000"/>
              </a:lnSpc>
              <a:spcBef>
                <a:spcPts val="0"/>
              </a:spcBef>
            </a:pPr>
            <a:r>
              <a:rPr lang="en-US" sz="2200" dirty="0">
                <a:solidFill>
                  <a:schemeClr val="tx1"/>
                </a:solidFill>
                <a:ea typeface="Calibri" panose="020F0502020204030204" pitchFamily="34" charset="0"/>
                <a:cs typeface="Times New Roman" panose="02020603050405020304" pitchFamily="18" charset="0"/>
              </a:rPr>
              <a:t>Community </a:t>
            </a:r>
            <a:r>
              <a:rPr lang="en-US" sz="2200" dirty="0" err="1">
                <a:solidFill>
                  <a:schemeClr val="tx1"/>
                </a:solidFill>
                <a:ea typeface="Calibri" panose="020F0502020204030204" pitchFamily="34" charset="0"/>
                <a:cs typeface="Times New Roman" panose="02020603050405020304" pitchFamily="18" charset="0"/>
              </a:rPr>
              <a:t>eConsult</a:t>
            </a:r>
            <a:r>
              <a:rPr lang="en-US" sz="2200" dirty="0">
                <a:solidFill>
                  <a:schemeClr val="tx1"/>
                </a:solidFill>
                <a:ea typeface="Calibri" panose="020F0502020204030204" pitchFamily="34" charset="0"/>
                <a:cs typeface="Times New Roman" panose="02020603050405020304" pitchFamily="18" charset="0"/>
              </a:rPr>
              <a:t> Network</a:t>
            </a:r>
          </a:p>
          <a:p>
            <a:pPr>
              <a:lnSpc>
                <a:spcPct val="107000"/>
              </a:lnSpc>
              <a:spcBef>
                <a:spcPts val="0"/>
              </a:spcBef>
            </a:pPr>
            <a:r>
              <a:rPr lang="en-US" sz="2200" dirty="0" err="1">
                <a:solidFill>
                  <a:schemeClr val="tx1"/>
                </a:solidFill>
                <a:ea typeface="Calibri" panose="020F0502020204030204" pitchFamily="34" charset="0"/>
                <a:cs typeface="Times New Roman" panose="02020603050405020304" pitchFamily="18" charset="0"/>
              </a:rPr>
              <a:t>ReferralMD</a:t>
            </a:r>
            <a:endParaRPr lang="en-US" sz="2200" dirty="0">
              <a:solidFill>
                <a:schemeClr val="tx1"/>
              </a:solidFill>
              <a:ea typeface="Calibri" panose="020F0502020204030204" pitchFamily="34" charset="0"/>
              <a:cs typeface="Times New Roman" panose="02020603050405020304" pitchFamily="18" charset="0"/>
            </a:endParaRPr>
          </a:p>
          <a:p>
            <a:pPr marL="0" lvl="0" indent="0">
              <a:lnSpc>
                <a:spcPct val="107000"/>
              </a:lnSpc>
              <a:spcBef>
                <a:spcPts val="0"/>
              </a:spcBef>
              <a:buNone/>
            </a:pPr>
            <a:endParaRPr lang="en-US" sz="1200" b="1" dirty="0">
              <a:latin typeface="+mj-lt"/>
              <a:ea typeface="Calibri" panose="020F0502020204030204" pitchFamily="34" charset="0"/>
              <a:cs typeface="Times New Roman" panose="02020603050405020304" pitchFamily="18" charset="0"/>
            </a:endParaRPr>
          </a:p>
          <a:p>
            <a:pPr marL="0" lvl="0" indent="0">
              <a:lnSpc>
                <a:spcPct val="107000"/>
              </a:lnSpc>
              <a:spcBef>
                <a:spcPts val="0"/>
              </a:spcBef>
              <a:buNone/>
            </a:pPr>
            <a:endParaRPr lang="en-US" sz="1200" b="1" dirty="0">
              <a:solidFill>
                <a:schemeClr val="tx1"/>
              </a:solidFill>
              <a:latin typeface="+mj-lt"/>
              <a:ea typeface="Calibri" panose="020F0502020204030204" pitchFamily="34" charset="0"/>
              <a:cs typeface="Times New Roman" panose="02020603050405020304" pitchFamily="18" charset="0"/>
            </a:endParaRPr>
          </a:p>
          <a:p>
            <a:pPr marL="0" lvl="0" indent="0">
              <a:lnSpc>
                <a:spcPct val="107000"/>
              </a:lnSpc>
              <a:spcBef>
                <a:spcPts val="0"/>
              </a:spcBef>
              <a:buNone/>
            </a:pPr>
            <a:r>
              <a:rPr lang="en-US" sz="1800" b="1" dirty="0">
                <a:solidFill>
                  <a:schemeClr val="tx1"/>
                </a:solidFill>
                <a:ea typeface="Calibri" panose="020F0502020204030204" pitchFamily="34" charset="0"/>
                <a:cs typeface="Times New Roman" panose="02020603050405020304" pitchFamily="18" charset="0"/>
              </a:rPr>
              <a:t>Services provided:</a:t>
            </a:r>
          </a:p>
          <a:p>
            <a:pPr marL="0" lvl="0" indent="0">
              <a:lnSpc>
                <a:spcPct val="107000"/>
              </a:lnSpc>
              <a:spcBef>
                <a:spcPts val="0"/>
              </a:spcBef>
              <a:buNone/>
            </a:pPr>
            <a:r>
              <a:rPr lang="en-US" sz="1800" dirty="0">
                <a:solidFill>
                  <a:schemeClr val="tx1"/>
                </a:solidFill>
                <a:ea typeface="Calibri" panose="020F0502020204030204" pitchFamily="34" charset="0"/>
                <a:cs typeface="Times New Roman" panose="02020603050405020304" pitchFamily="18" charset="0"/>
              </a:rPr>
              <a:t>-Provide consultation platform for provider to provider communication</a:t>
            </a:r>
          </a:p>
          <a:p>
            <a:pPr marL="0" lvl="0" indent="0">
              <a:lnSpc>
                <a:spcPct val="107000"/>
              </a:lnSpc>
              <a:spcBef>
                <a:spcPts val="0"/>
              </a:spcBef>
              <a:buNone/>
            </a:pPr>
            <a:r>
              <a:rPr lang="en-US" sz="1800" dirty="0">
                <a:solidFill>
                  <a:schemeClr val="tx1"/>
                </a:solidFill>
                <a:ea typeface="Calibri" panose="020F0502020204030204" pitchFamily="34" charset="0"/>
                <a:cs typeface="Times New Roman" panose="02020603050405020304" pitchFamily="18" charset="0"/>
              </a:rPr>
              <a:t>-Web based platform/EHR integration</a:t>
            </a:r>
          </a:p>
          <a:p>
            <a:pPr marL="0" lvl="0" indent="0">
              <a:lnSpc>
                <a:spcPct val="107000"/>
              </a:lnSpc>
              <a:spcBef>
                <a:spcPts val="0"/>
              </a:spcBef>
              <a:buNone/>
            </a:pPr>
            <a:r>
              <a:rPr lang="en-US" sz="1800" dirty="0">
                <a:solidFill>
                  <a:schemeClr val="tx1"/>
                </a:solidFill>
                <a:ea typeface="Calibri" panose="020F0502020204030204" pitchFamily="34" charset="0"/>
                <a:cs typeface="Times New Roman" panose="02020603050405020304" pitchFamily="18" charset="0"/>
              </a:rPr>
              <a:t>-Same day responses, within 4 to 6 hours</a:t>
            </a:r>
          </a:p>
          <a:p>
            <a:pPr marL="0" lvl="0" indent="0">
              <a:lnSpc>
                <a:spcPct val="107000"/>
              </a:lnSpc>
              <a:spcBef>
                <a:spcPts val="0"/>
              </a:spcBef>
              <a:buNone/>
            </a:pPr>
            <a:r>
              <a:rPr lang="en-US" sz="1800" dirty="0">
                <a:solidFill>
                  <a:schemeClr val="tx1"/>
                </a:solidFill>
                <a:ea typeface="Calibri" panose="020F0502020204030204" pitchFamily="34" charset="0"/>
                <a:cs typeface="Times New Roman" panose="02020603050405020304" pitchFamily="18" charset="0"/>
              </a:rPr>
              <a:t>-$250 per provider, per month, unlimited access to specialists (Rubicon, Arista)</a:t>
            </a:r>
          </a:p>
          <a:p>
            <a:pPr marL="0" lvl="0" indent="0">
              <a:lnSpc>
                <a:spcPct val="107000"/>
              </a:lnSpc>
              <a:spcBef>
                <a:spcPts val="0"/>
              </a:spcBef>
              <a:buNone/>
            </a:pPr>
            <a:r>
              <a:rPr lang="en-US" sz="1800" dirty="0">
                <a:solidFill>
                  <a:schemeClr val="tx1"/>
                </a:solidFill>
                <a:ea typeface="Calibri" panose="020F0502020204030204" pitchFamily="34" charset="0"/>
                <a:cs typeface="Times New Roman" panose="02020603050405020304" pitchFamily="18" charset="0"/>
              </a:rPr>
              <a:t>-$40 dollars per consult, $.10 per member per month (Community </a:t>
            </a:r>
            <a:r>
              <a:rPr lang="en-US" sz="1800" dirty="0" err="1">
                <a:solidFill>
                  <a:schemeClr val="tx1"/>
                </a:solidFill>
                <a:ea typeface="Calibri" panose="020F0502020204030204" pitchFamily="34" charset="0"/>
                <a:cs typeface="Times New Roman" panose="02020603050405020304" pitchFamily="18" charset="0"/>
              </a:rPr>
              <a:t>eConsult</a:t>
            </a:r>
            <a:r>
              <a:rPr lang="en-US" sz="1800" dirty="0">
                <a:solidFill>
                  <a:schemeClr val="tx1"/>
                </a:solidFill>
                <a:ea typeface="Calibri" panose="020F0502020204030204" pitchFamily="34" charset="0"/>
                <a:cs typeface="Times New Roman" panose="02020603050405020304" pitchFamily="18" charset="0"/>
              </a:rPr>
              <a:t> Network)</a:t>
            </a:r>
          </a:p>
          <a:p>
            <a:pPr marL="0" lvl="0" indent="0">
              <a:lnSpc>
                <a:spcPct val="107000"/>
              </a:lnSpc>
              <a:spcBef>
                <a:spcPts val="0"/>
              </a:spcBef>
              <a:buNone/>
            </a:pPr>
            <a:endParaRPr lang="en-US" sz="1200" dirty="0">
              <a:solidFill>
                <a:schemeClr val="tx1"/>
              </a:solidFill>
              <a:ea typeface="Calibri" panose="020F0502020204030204" pitchFamily="34" charset="0"/>
              <a:cs typeface="Times New Roman" panose="02020603050405020304" pitchFamily="18" charset="0"/>
            </a:endParaRPr>
          </a:p>
          <a:p>
            <a:pPr marL="0" indent="0">
              <a:lnSpc>
                <a:spcPct val="107000"/>
              </a:lnSpc>
              <a:spcBef>
                <a:spcPts val="0"/>
              </a:spcBef>
              <a:buNone/>
            </a:pPr>
            <a:endParaRPr lang="en-US" sz="1200" dirty="0">
              <a:solidFill>
                <a:schemeClr val="tx1"/>
              </a:solidFill>
              <a:latin typeface="+mj-lt"/>
              <a:ea typeface="Calibri" panose="020F0502020204030204" pitchFamily="34" charset="0"/>
              <a:cs typeface="Times New Roman" panose="02020603050405020304" pitchFamily="18" charset="0"/>
            </a:endParaRPr>
          </a:p>
          <a:p>
            <a:pPr marL="0" indent="0">
              <a:lnSpc>
                <a:spcPct val="107000"/>
              </a:lnSpc>
              <a:spcBef>
                <a:spcPts val="0"/>
              </a:spcBef>
              <a:buNone/>
            </a:pPr>
            <a:endParaRPr lang="en-US" sz="1200" dirty="0">
              <a:latin typeface="+mj-lt"/>
              <a:ea typeface="Calibri" panose="020F0502020204030204" pitchFamily="34" charset="0"/>
              <a:cs typeface="Times New Roman" panose="02020603050405020304" pitchFamily="18" charset="0"/>
            </a:endParaRPr>
          </a:p>
          <a:p>
            <a:pPr marL="0" indent="0">
              <a:lnSpc>
                <a:spcPct val="107000"/>
              </a:lnSpc>
              <a:spcBef>
                <a:spcPts val="0"/>
              </a:spcBef>
              <a:buNone/>
            </a:pPr>
            <a:endParaRPr lang="en-US" sz="1200" dirty="0">
              <a:solidFill>
                <a:schemeClr val="tx1"/>
              </a:solidFill>
              <a:latin typeface="+mj-lt"/>
              <a:ea typeface="Calibri" panose="020F0502020204030204" pitchFamily="34" charset="0"/>
              <a:cs typeface="Times New Roman" panose="02020603050405020304" pitchFamily="18" charset="0"/>
            </a:endParaRPr>
          </a:p>
          <a:p>
            <a:pPr marL="0" indent="0">
              <a:lnSpc>
                <a:spcPct val="107000"/>
              </a:lnSpc>
              <a:spcBef>
                <a:spcPts val="0"/>
              </a:spcBef>
              <a:buNone/>
            </a:pPr>
            <a:endParaRPr lang="en-US" sz="1200" dirty="0">
              <a:solidFill>
                <a:schemeClr val="tx1"/>
              </a:solidFill>
              <a:latin typeface="+mj-lt"/>
              <a:ea typeface="Calibri" panose="020F0502020204030204" pitchFamily="34" charset="0"/>
              <a:cs typeface="Times New Roman" panose="02020603050405020304" pitchFamily="18" charset="0"/>
            </a:endParaRPr>
          </a:p>
          <a:p>
            <a:pPr marL="0" indent="0">
              <a:lnSpc>
                <a:spcPct val="107000"/>
              </a:lnSpc>
              <a:spcBef>
                <a:spcPts val="0"/>
              </a:spcBef>
              <a:buNone/>
            </a:pPr>
            <a:endParaRPr lang="en-US" sz="1200" dirty="0">
              <a:solidFill>
                <a:schemeClr val="tx1"/>
              </a:solidFill>
              <a:latin typeface="+mj-lt"/>
              <a:ea typeface="Calibri" panose="020F0502020204030204" pitchFamily="34" charset="0"/>
              <a:cs typeface="Times New Roman" panose="02020603050405020304" pitchFamily="18" charset="0"/>
            </a:endParaRPr>
          </a:p>
          <a:p>
            <a:pPr marL="0" indent="0">
              <a:lnSpc>
                <a:spcPct val="107000"/>
              </a:lnSpc>
              <a:spcBef>
                <a:spcPts val="0"/>
              </a:spcBef>
              <a:buNone/>
            </a:pPr>
            <a:r>
              <a:rPr lang="en-US" sz="1200" dirty="0">
                <a:solidFill>
                  <a:schemeClr val="tx1"/>
                </a:solidFill>
                <a:latin typeface="+mj-lt"/>
                <a:ea typeface="Calibri" panose="020F0502020204030204" pitchFamily="34" charset="0"/>
                <a:cs typeface="Times New Roman" panose="02020603050405020304" pitchFamily="18" charset="0"/>
              </a:rPr>
              <a:t>*The Office of Rural Health does not endorse one platform over another*</a:t>
            </a:r>
          </a:p>
          <a:p>
            <a:pPr marL="0" lvl="0" indent="0">
              <a:lnSpc>
                <a:spcPct val="107000"/>
              </a:lnSpc>
              <a:spcBef>
                <a:spcPts val="0"/>
              </a:spcBef>
              <a:buNone/>
            </a:pP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Bef>
                <a:spcPts val="0"/>
              </a:spcBef>
              <a:buNone/>
            </a:pP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Bef>
                <a:spcPts val="0"/>
              </a:spcBef>
              <a:buNone/>
            </a:pPr>
            <a:endParaRPr lang="en-US" sz="1200" b="1" dirty="0">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Bef>
                <a:spcPts val="0"/>
              </a:spcBef>
              <a:buNone/>
            </a:pPr>
            <a:endParaRPr lang="en-US" sz="105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C6C1C54A-8607-4DA4-A31A-737C49E3ECD4}"/>
              </a:ext>
            </a:extLst>
          </p:cNvPr>
          <p:cNvSpPr>
            <a:spLocks noGrp="1"/>
          </p:cNvSpPr>
          <p:nvPr>
            <p:ph type="sldNum" sz="quarter" idx="4294967295"/>
          </p:nvPr>
        </p:nvSpPr>
        <p:spPr>
          <a:xfrm>
            <a:off x="0" y="6650038"/>
            <a:ext cx="2743200" cy="138112"/>
          </a:xfrm>
        </p:spPr>
        <p:txBody>
          <a:bodyPr/>
          <a:lstStyle/>
          <a:p>
            <a:fld id="{DEB7B96C-DE62-40B4-A349-88F45C736EF0}" type="slidenum">
              <a:rPr lang="en-US" smtClean="0"/>
              <a:t>49</a:t>
            </a:fld>
            <a:endParaRPr lang="en-US" dirty="0"/>
          </a:p>
        </p:txBody>
      </p:sp>
    </p:spTree>
    <p:extLst>
      <p:ext uri="{BB962C8B-B14F-4D97-AF65-F5344CB8AC3E}">
        <p14:creationId xmlns:p14="http://schemas.microsoft.com/office/powerpoint/2010/main" val="12397997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E21B5-6E1F-4BC0-8E1B-A0A2C26D3E4D}"/>
              </a:ext>
            </a:extLst>
          </p:cNvPr>
          <p:cNvSpPr>
            <a:spLocks noGrp="1"/>
          </p:cNvSpPr>
          <p:nvPr>
            <p:ph type="title"/>
          </p:nvPr>
        </p:nvSpPr>
        <p:spPr/>
        <p:txBody>
          <a:bodyPr/>
          <a:lstStyle/>
          <a:p>
            <a:r>
              <a:rPr lang="en-US" dirty="0"/>
              <a:t>Service Areas for NC ORH</a:t>
            </a:r>
          </a:p>
        </p:txBody>
      </p:sp>
      <p:pic>
        <p:nvPicPr>
          <p:cNvPr id="3" name="Picture 2">
            <a:extLst>
              <a:ext uri="{FF2B5EF4-FFF2-40B4-BE49-F238E27FC236}">
                <a16:creationId xmlns:a16="http://schemas.microsoft.com/office/drawing/2014/main" id="{E4693387-8803-459A-A649-F8A3CAA98E11}"/>
              </a:ext>
            </a:extLst>
          </p:cNvPr>
          <p:cNvPicPr>
            <a:picLocks noChangeAspect="1"/>
          </p:cNvPicPr>
          <p:nvPr/>
        </p:nvPicPr>
        <p:blipFill>
          <a:blip r:embed="rId2"/>
          <a:stretch>
            <a:fillRect/>
          </a:stretch>
        </p:blipFill>
        <p:spPr>
          <a:xfrm>
            <a:off x="-271898" y="1304652"/>
            <a:ext cx="12463898" cy="4777317"/>
          </a:xfrm>
          <a:prstGeom prst="rect">
            <a:avLst/>
          </a:prstGeom>
        </p:spPr>
      </p:pic>
    </p:spTree>
    <p:extLst>
      <p:ext uri="{BB962C8B-B14F-4D97-AF65-F5344CB8AC3E}">
        <p14:creationId xmlns:p14="http://schemas.microsoft.com/office/powerpoint/2010/main" val="40308261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CB519-3723-461B-B53C-7CC58E2DA226}"/>
              </a:ext>
            </a:extLst>
          </p:cNvPr>
          <p:cNvSpPr>
            <a:spLocks noGrp="1"/>
          </p:cNvSpPr>
          <p:nvPr>
            <p:ph type="title"/>
          </p:nvPr>
        </p:nvSpPr>
        <p:spPr/>
        <p:txBody>
          <a:bodyPr/>
          <a:lstStyle/>
          <a:p>
            <a:r>
              <a:rPr lang="en-US" dirty="0" err="1">
                <a:solidFill>
                  <a:srgbClr val="257ABE"/>
                </a:solidFill>
              </a:rPr>
              <a:t>RelyMD</a:t>
            </a:r>
            <a:r>
              <a:rPr lang="en-US" dirty="0">
                <a:solidFill>
                  <a:srgbClr val="257ABE"/>
                </a:solidFill>
              </a:rPr>
              <a:t> (video)</a:t>
            </a:r>
          </a:p>
        </p:txBody>
      </p:sp>
      <p:sp>
        <p:nvSpPr>
          <p:cNvPr id="3" name="Content Placeholder 2">
            <a:extLst>
              <a:ext uri="{FF2B5EF4-FFF2-40B4-BE49-F238E27FC236}">
                <a16:creationId xmlns:a16="http://schemas.microsoft.com/office/drawing/2014/main" id="{F84CB038-5976-46A8-8EB3-8AFB172F4714}"/>
              </a:ext>
            </a:extLst>
          </p:cNvPr>
          <p:cNvSpPr>
            <a:spLocks noGrp="1"/>
          </p:cNvSpPr>
          <p:nvPr>
            <p:ph idx="4294967295"/>
          </p:nvPr>
        </p:nvSpPr>
        <p:spPr>
          <a:xfrm>
            <a:off x="787400" y="1228725"/>
            <a:ext cx="9728200" cy="5019675"/>
          </a:xfrm>
        </p:spPr>
        <p:txBody>
          <a:bodyPr>
            <a:normAutofit/>
          </a:bodyPr>
          <a:lstStyle/>
          <a:p>
            <a:pPr marL="0" indent="0">
              <a:buNone/>
            </a:pPr>
            <a:endParaRPr lang="en-US" b="1" dirty="0">
              <a:latin typeface="+mj-lt"/>
            </a:endParaRPr>
          </a:p>
          <a:p>
            <a:r>
              <a:rPr lang="en-US" sz="2000" dirty="0" err="1">
                <a:solidFill>
                  <a:schemeClr val="tx1"/>
                </a:solidFill>
              </a:rPr>
              <a:t>RelyMD</a:t>
            </a:r>
            <a:r>
              <a:rPr lang="en-US" sz="2000" dirty="0">
                <a:solidFill>
                  <a:schemeClr val="tx1"/>
                </a:solidFill>
              </a:rPr>
              <a:t> was founded by a group of 90 innovative emergency medicine physicians in NC to deliver more convenient, efficient, and cost-effective care.  </a:t>
            </a:r>
          </a:p>
          <a:p>
            <a:r>
              <a:rPr lang="en-US" sz="2000" dirty="0"/>
              <a:t>Connecting via mHealth (phone application)</a:t>
            </a:r>
          </a:p>
          <a:p>
            <a:r>
              <a:rPr lang="en-US" sz="2000" dirty="0"/>
              <a:t>Delivering 24/7 Health Care Access</a:t>
            </a:r>
          </a:p>
          <a:p>
            <a:pPr fontAlgn="base"/>
            <a:r>
              <a:rPr lang="en-US" sz="2000" dirty="0" err="1"/>
              <a:t>RelyMD</a:t>
            </a:r>
            <a:r>
              <a:rPr lang="en-US" sz="2000" dirty="0"/>
              <a:t> hospitals address unscheduled care needs with an easy to implement virtual medicine solution </a:t>
            </a:r>
          </a:p>
          <a:p>
            <a:pPr fontAlgn="base"/>
            <a:r>
              <a:rPr lang="en-US" sz="2000" dirty="0"/>
              <a:t>Average wait time to see a provider is fewer than 10 minutes.</a:t>
            </a:r>
          </a:p>
          <a:p>
            <a:pPr marL="0" indent="0">
              <a:buNone/>
            </a:pPr>
            <a:endParaRPr lang="en-US" dirty="0"/>
          </a:p>
        </p:txBody>
      </p:sp>
      <p:sp>
        <p:nvSpPr>
          <p:cNvPr id="4" name="Slide Number Placeholder 3">
            <a:extLst>
              <a:ext uri="{FF2B5EF4-FFF2-40B4-BE49-F238E27FC236}">
                <a16:creationId xmlns:a16="http://schemas.microsoft.com/office/drawing/2014/main" id="{A7142CCC-F3A6-42AC-BA67-C3AC3EF3F179}"/>
              </a:ext>
            </a:extLst>
          </p:cNvPr>
          <p:cNvSpPr>
            <a:spLocks noGrp="1"/>
          </p:cNvSpPr>
          <p:nvPr>
            <p:ph type="sldNum" sz="quarter" idx="4294967295"/>
          </p:nvPr>
        </p:nvSpPr>
        <p:spPr>
          <a:xfrm>
            <a:off x="0" y="6650038"/>
            <a:ext cx="2743200" cy="138112"/>
          </a:xfrm>
        </p:spPr>
        <p:txBody>
          <a:bodyPr/>
          <a:lstStyle/>
          <a:p>
            <a:fld id="{DEB7B96C-DE62-40B4-A349-88F45C736EF0}" type="slidenum">
              <a:rPr lang="en-US" smtClean="0"/>
              <a:t>50</a:t>
            </a:fld>
            <a:endParaRPr lang="en-US" dirty="0"/>
          </a:p>
        </p:txBody>
      </p:sp>
      <p:sp>
        <p:nvSpPr>
          <p:cNvPr id="5" name="Subtitle 4">
            <a:extLst>
              <a:ext uri="{FF2B5EF4-FFF2-40B4-BE49-F238E27FC236}">
                <a16:creationId xmlns:a16="http://schemas.microsoft.com/office/drawing/2014/main" id="{94D07937-A13A-474C-B55D-336857F1405B}"/>
              </a:ext>
            </a:extLst>
          </p:cNvPr>
          <p:cNvSpPr>
            <a:spLocks noGrp="1"/>
          </p:cNvSpPr>
          <p:nvPr>
            <p:ph type="subTitle" idx="4294967295"/>
          </p:nvPr>
        </p:nvSpPr>
        <p:spPr>
          <a:xfrm>
            <a:off x="1947863" y="815975"/>
            <a:ext cx="10244137" cy="412750"/>
          </a:xfrm>
        </p:spPr>
        <p:txBody>
          <a:bodyPr/>
          <a:lstStyle/>
          <a:p>
            <a:pPr marL="0" indent="0">
              <a:buNone/>
            </a:pPr>
            <a:r>
              <a:rPr lang="en-US" dirty="0">
                <a:latin typeface="+mj-lt"/>
              </a:rPr>
              <a:t>   </a:t>
            </a:r>
          </a:p>
        </p:txBody>
      </p:sp>
    </p:spTree>
    <p:extLst>
      <p:ext uri="{BB962C8B-B14F-4D97-AF65-F5344CB8AC3E}">
        <p14:creationId xmlns:p14="http://schemas.microsoft.com/office/powerpoint/2010/main" val="5685325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A459F-3FC4-4881-8855-98328C8BFD49}"/>
              </a:ext>
            </a:extLst>
          </p:cNvPr>
          <p:cNvSpPr>
            <a:spLocks noGrp="1"/>
          </p:cNvSpPr>
          <p:nvPr>
            <p:ph type="title"/>
          </p:nvPr>
        </p:nvSpPr>
        <p:spPr/>
        <p:txBody>
          <a:bodyPr>
            <a:normAutofit/>
          </a:bodyPr>
          <a:lstStyle/>
          <a:p>
            <a:r>
              <a:rPr lang="en-US" sz="3200" b="1" i="0" dirty="0">
                <a:solidFill>
                  <a:srgbClr val="257ABE"/>
                </a:solidFill>
                <a:latin typeface="+mn-lt"/>
              </a:rPr>
              <a:t>Mission/HCA Virtual Care (mHealth)</a:t>
            </a:r>
          </a:p>
        </p:txBody>
      </p:sp>
      <p:sp>
        <p:nvSpPr>
          <p:cNvPr id="4" name="Slide Number Placeholder 3">
            <a:extLst>
              <a:ext uri="{FF2B5EF4-FFF2-40B4-BE49-F238E27FC236}">
                <a16:creationId xmlns:a16="http://schemas.microsoft.com/office/drawing/2014/main" id="{8AA8F23B-0E6F-45A9-BC96-8A2BC4C49996}"/>
              </a:ext>
            </a:extLst>
          </p:cNvPr>
          <p:cNvSpPr>
            <a:spLocks noGrp="1"/>
          </p:cNvSpPr>
          <p:nvPr>
            <p:ph type="sldNum" sz="quarter" idx="4294967295"/>
          </p:nvPr>
        </p:nvSpPr>
        <p:spPr>
          <a:xfrm>
            <a:off x="0" y="6650038"/>
            <a:ext cx="2743200" cy="138112"/>
          </a:xfrm>
        </p:spPr>
        <p:txBody>
          <a:bodyPr/>
          <a:lstStyle/>
          <a:p>
            <a:fld id="{DEB7B96C-DE62-40B4-A349-88F45C736EF0}" type="slidenum">
              <a:rPr lang="en-US" smtClean="0"/>
              <a:t>51</a:t>
            </a:fld>
            <a:endParaRPr lang="en-US" dirty="0"/>
          </a:p>
        </p:txBody>
      </p:sp>
      <p:sp>
        <p:nvSpPr>
          <p:cNvPr id="8" name="TextBox 7">
            <a:extLst>
              <a:ext uri="{FF2B5EF4-FFF2-40B4-BE49-F238E27FC236}">
                <a16:creationId xmlns:a16="http://schemas.microsoft.com/office/drawing/2014/main" id="{4D208DDA-A18C-4773-8279-802630FAA1F6}"/>
              </a:ext>
            </a:extLst>
          </p:cNvPr>
          <p:cNvSpPr txBox="1"/>
          <p:nvPr/>
        </p:nvSpPr>
        <p:spPr>
          <a:xfrm>
            <a:off x="899160" y="1550214"/>
            <a:ext cx="7757438" cy="4708981"/>
          </a:xfrm>
          <a:prstGeom prst="rect">
            <a:avLst/>
          </a:prstGeom>
          <a:noFill/>
        </p:spPr>
        <p:txBody>
          <a:bodyPr wrap="square" rtlCol="0">
            <a:spAutoFit/>
          </a:bodyPr>
          <a:lstStyle/>
          <a:p>
            <a:r>
              <a:rPr lang="en-US" sz="2000" dirty="0"/>
              <a:t>You can use </a:t>
            </a:r>
            <a:r>
              <a:rPr lang="en-US" sz="2000" b="1" dirty="0"/>
              <a:t>Mission Virtual Clinic </a:t>
            </a:r>
            <a:r>
              <a:rPr lang="en-US" sz="2000" dirty="0"/>
              <a:t>for the following conditions:</a:t>
            </a:r>
          </a:p>
          <a:p>
            <a:pPr marL="742950" lvl="1" indent="-285750">
              <a:buFont typeface="Arial" panose="020B0604020202020204" pitchFamily="34" charset="0"/>
              <a:buChar char="•"/>
            </a:pPr>
            <a:r>
              <a:rPr lang="en-US" sz="2000" dirty="0"/>
              <a:t>Cold, flu and allergies</a:t>
            </a:r>
          </a:p>
          <a:p>
            <a:pPr marL="742950" lvl="1" indent="-285750">
              <a:buFont typeface="Arial" panose="020B0604020202020204" pitchFamily="34" charset="0"/>
              <a:buChar char="•"/>
            </a:pPr>
            <a:r>
              <a:rPr lang="en-US" sz="2000" dirty="0"/>
              <a:t>Sinus infection or sore throat</a:t>
            </a:r>
          </a:p>
          <a:p>
            <a:pPr marL="742950" lvl="1" indent="-285750">
              <a:buFont typeface="Arial" panose="020B0604020202020204" pitchFamily="34" charset="0"/>
              <a:buChar char="•"/>
            </a:pPr>
            <a:r>
              <a:rPr lang="en-US" sz="2000" dirty="0"/>
              <a:t>Influenza (flu)</a:t>
            </a:r>
          </a:p>
          <a:p>
            <a:pPr lvl="1">
              <a:buFont typeface="Arial" panose="020B0604020202020204" pitchFamily="34" charset="0"/>
              <a:buChar char="•"/>
            </a:pPr>
            <a:r>
              <a:rPr lang="en-US" sz="2000" dirty="0"/>
              <a:t>Influenza prevention</a:t>
            </a:r>
          </a:p>
          <a:p>
            <a:r>
              <a:rPr lang="en-US" sz="2000" dirty="0"/>
              <a:t>Female health</a:t>
            </a:r>
          </a:p>
          <a:p>
            <a:pPr marL="742950" lvl="1" indent="-285750">
              <a:buFont typeface="Arial" panose="020B0604020202020204" pitchFamily="34" charset="0"/>
              <a:buChar char="•"/>
            </a:pPr>
            <a:r>
              <a:rPr lang="en-US" sz="2000" dirty="0"/>
              <a:t>Urinary tract infection (UTI)</a:t>
            </a:r>
          </a:p>
          <a:p>
            <a:pPr marL="742950" lvl="1" indent="-285750">
              <a:buFont typeface="Arial" panose="020B0604020202020204" pitchFamily="34" charset="0"/>
              <a:buChar char="•"/>
            </a:pPr>
            <a:r>
              <a:rPr lang="en-US" sz="2000" dirty="0"/>
              <a:t>Vaginal yeast infection</a:t>
            </a:r>
          </a:p>
          <a:p>
            <a:r>
              <a:rPr lang="en-US" sz="2000" dirty="0"/>
              <a:t>Minor eye conditions</a:t>
            </a:r>
          </a:p>
          <a:p>
            <a:pPr marL="742950" lvl="1" indent="-285750">
              <a:buFont typeface="Arial" panose="020B0604020202020204" pitchFamily="34" charset="0"/>
              <a:buChar char="•"/>
            </a:pPr>
            <a:r>
              <a:rPr lang="en-US" sz="2000" dirty="0"/>
              <a:t>Pink eye (conjunctivitis)</a:t>
            </a:r>
          </a:p>
          <a:p>
            <a:r>
              <a:rPr lang="en-US" sz="2000" dirty="0"/>
              <a:t>Skin conditions</a:t>
            </a:r>
          </a:p>
          <a:p>
            <a:pPr marL="742950" lvl="1" indent="-285750">
              <a:buFont typeface="Arial" panose="020B0604020202020204" pitchFamily="34" charset="0"/>
              <a:buChar char="•"/>
            </a:pPr>
            <a:r>
              <a:rPr lang="en-US" sz="2000" dirty="0"/>
              <a:t>Canker or cold sore</a:t>
            </a:r>
          </a:p>
          <a:p>
            <a:pPr marL="742950" lvl="1" indent="-285750">
              <a:buFont typeface="Arial" panose="020B0604020202020204" pitchFamily="34" charset="0"/>
              <a:buChar char="•"/>
            </a:pPr>
            <a:r>
              <a:rPr lang="en-US" sz="2000" dirty="0"/>
              <a:t>Eczema and dermatitis</a:t>
            </a:r>
          </a:p>
          <a:p>
            <a:pPr lvl="1"/>
            <a:endParaRPr lang="en-US" sz="2000" dirty="0"/>
          </a:p>
          <a:p>
            <a:pPr lvl="1"/>
            <a:r>
              <a:rPr lang="en-US" sz="2000" dirty="0"/>
              <a:t>1 hour response time</a:t>
            </a:r>
          </a:p>
        </p:txBody>
      </p:sp>
      <p:pic>
        <p:nvPicPr>
          <p:cNvPr id="3" name="Picture 2">
            <a:extLst>
              <a:ext uri="{FF2B5EF4-FFF2-40B4-BE49-F238E27FC236}">
                <a16:creationId xmlns:a16="http://schemas.microsoft.com/office/drawing/2014/main" id="{E8CC3173-A86F-47FB-A066-ED7D59191209}"/>
              </a:ext>
            </a:extLst>
          </p:cNvPr>
          <p:cNvPicPr>
            <a:picLocks noChangeAspect="1"/>
          </p:cNvPicPr>
          <p:nvPr/>
        </p:nvPicPr>
        <p:blipFill>
          <a:blip r:embed="rId3"/>
          <a:stretch>
            <a:fillRect/>
          </a:stretch>
        </p:blipFill>
        <p:spPr>
          <a:xfrm>
            <a:off x="7544733" y="2267195"/>
            <a:ext cx="3524250" cy="3209925"/>
          </a:xfrm>
          <a:prstGeom prst="rect">
            <a:avLst/>
          </a:prstGeom>
        </p:spPr>
      </p:pic>
    </p:spTree>
    <p:extLst>
      <p:ext uri="{BB962C8B-B14F-4D97-AF65-F5344CB8AC3E}">
        <p14:creationId xmlns:p14="http://schemas.microsoft.com/office/powerpoint/2010/main" val="25377718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89956-58C5-435B-B62A-44F857F92516}"/>
              </a:ext>
            </a:extLst>
          </p:cNvPr>
          <p:cNvSpPr>
            <a:spLocks noGrp="1"/>
          </p:cNvSpPr>
          <p:nvPr>
            <p:ph type="title"/>
          </p:nvPr>
        </p:nvSpPr>
        <p:spPr/>
        <p:txBody>
          <a:bodyPr/>
          <a:lstStyle/>
          <a:p>
            <a:r>
              <a:rPr lang="en-US" dirty="0">
                <a:solidFill>
                  <a:srgbClr val="257ABE"/>
                </a:solidFill>
              </a:rPr>
              <a:t>Vidant (mHealth)</a:t>
            </a:r>
          </a:p>
        </p:txBody>
      </p:sp>
      <p:pic>
        <p:nvPicPr>
          <p:cNvPr id="6" name="Content Placeholder 5">
            <a:extLst>
              <a:ext uri="{FF2B5EF4-FFF2-40B4-BE49-F238E27FC236}">
                <a16:creationId xmlns:a16="http://schemas.microsoft.com/office/drawing/2014/main" id="{3BB9BBE4-7D48-43FC-BA41-4CB92A0D96EA}"/>
              </a:ext>
            </a:extLst>
          </p:cNvPr>
          <p:cNvPicPr>
            <a:picLocks noGrp="1" noChangeAspect="1"/>
          </p:cNvPicPr>
          <p:nvPr>
            <p:ph idx="4294967295"/>
          </p:nvPr>
        </p:nvPicPr>
        <p:blipFill>
          <a:blip r:embed="rId3"/>
          <a:stretch>
            <a:fillRect/>
          </a:stretch>
        </p:blipFill>
        <p:spPr>
          <a:xfrm>
            <a:off x="7789757" y="919162"/>
            <a:ext cx="2419350" cy="5019675"/>
          </a:xfrm>
          <a:prstGeom prst="rect">
            <a:avLst/>
          </a:prstGeom>
        </p:spPr>
      </p:pic>
      <p:sp>
        <p:nvSpPr>
          <p:cNvPr id="4" name="Slide Number Placeholder 3">
            <a:extLst>
              <a:ext uri="{FF2B5EF4-FFF2-40B4-BE49-F238E27FC236}">
                <a16:creationId xmlns:a16="http://schemas.microsoft.com/office/drawing/2014/main" id="{BFA30D44-7FA0-4DA1-B41C-6486998560E6}"/>
              </a:ext>
            </a:extLst>
          </p:cNvPr>
          <p:cNvSpPr>
            <a:spLocks noGrp="1"/>
          </p:cNvSpPr>
          <p:nvPr>
            <p:ph type="sldNum" sz="quarter" idx="4294967295"/>
          </p:nvPr>
        </p:nvSpPr>
        <p:spPr>
          <a:xfrm>
            <a:off x="0" y="6650038"/>
            <a:ext cx="2743200" cy="138112"/>
          </a:xfrm>
        </p:spPr>
        <p:txBody>
          <a:bodyPr/>
          <a:lstStyle/>
          <a:p>
            <a:fld id="{DEB7B96C-DE62-40B4-A349-88F45C736EF0}" type="slidenum">
              <a:rPr lang="en-US" smtClean="0"/>
              <a:t>52</a:t>
            </a:fld>
            <a:endParaRPr lang="en-US" dirty="0"/>
          </a:p>
        </p:txBody>
      </p:sp>
      <p:sp>
        <p:nvSpPr>
          <p:cNvPr id="7" name="TextBox 6">
            <a:extLst>
              <a:ext uri="{FF2B5EF4-FFF2-40B4-BE49-F238E27FC236}">
                <a16:creationId xmlns:a16="http://schemas.microsoft.com/office/drawing/2014/main" id="{4203C34D-139C-44DA-8FB6-110B94D4426D}"/>
              </a:ext>
            </a:extLst>
          </p:cNvPr>
          <p:cNvSpPr txBox="1"/>
          <p:nvPr/>
        </p:nvSpPr>
        <p:spPr>
          <a:xfrm>
            <a:off x="735996" y="1371600"/>
            <a:ext cx="6257471" cy="2308324"/>
          </a:xfrm>
          <a:prstGeom prst="rect">
            <a:avLst/>
          </a:prstGeom>
          <a:noFill/>
        </p:spPr>
        <p:txBody>
          <a:bodyPr wrap="square" rtlCol="0">
            <a:spAutoFit/>
          </a:bodyPr>
          <a:lstStyle/>
          <a:p>
            <a:pPr algn="ctr"/>
            <a:r>
              <a:rPr lang="en-US" sz="2400" u="sng" dirty="0">
                <a:hlinkClick r:id="rId4">
                  <a:extLst>
                    <a:ext uri="{A12FA001-AC4F-418D-AE19-62706E023703}">
                      <ahyp:hlinkClr xmlns:ahyp="http://schemas.microsoft.com/office/drawing/2018/hyperlinkcolor" val="tx"/>
                    </a:ext>
                  </a:extLst>
                </a:hlinkClick>
              </a:rPr>
              <a:t>Vidant Health</a:t>
            </a:r>
          </a:p>
          <a:p>
            <a:pPr algn="ctr"/>
            <a:endParaRPr lang="en-US" sz="2400" u="sng" dirty="0">
              <a:hlinkClick r:id="rId4">
                <a:extLst>
                  <a:ext uri="{A12FA001-AC4F-418D-AE19-62706E023703}">
                    <ahyp:hlinkClr xmlns:ahyp="http://schemas.microsoft.com/office/drawing/2018/hyperlinkcolor" val="tx"/>
                  </a:ext>
                </a:extLst>
              </a:hlinkClick>
            </a:endParaRPr>
          </a:p>
          <a:p>
            <a:r>
              <a:rPr lang="en-US" sz="2400" u="sng" dirty="0" err="1">
                <a:hlinkClick r:id="rId4">
                  <a:extLst>
                    <a:ext uri="{A12FA001-AC4F-418D-AE19-62706E023703}">
                      <ahyp:hlinkClr xmlns:ahyp="http://schemas.microsoft.com/office/drawing/2018/hyperlinkcolor" val="tx"/>
                    </a:ext>
                  </a:extLst>
                </a:hlinkClick>
              </a:rPr>
              <a:t>VidantNow</a:t>
            </a:r>
            <a:r>
              <a:rPr lang="en-US" sz="2400" dirty="0"/>
              <a:t>, allows any resident in North Carolina access to a licensed physician for urgent, but non-emergency medical issues 24/7 through their smartphone or computer.</a:t>
            </a:r>
          </a:p>
        </p:txBody>
      </p:sp>
    </p:spTree>
    <p:extLst>
      <p:ext uri="{BB962C8B-B14F-4D97-AF65-F5344CB8AC3E}">
        <p14:creationId xmlns:p14="http://schemas.microsoft.com/office/powerpoint/2010/main" val="33334284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58E16-2A3F-4173-A799-F2DA57D2459D}"/>
              </a:ext>
            </a:extLst>
          </p:cNvPr>
          <p:cNvSpPr>
            <a:spLocks noGrp="1"/>
          </p:cNvSpPr>
          <p:nvPr>
            <p:ph type="title"/>
          </p:nvPr>
        </p:nvSpPr>
        <p:spPr/>
        <p:txBody>
          <a:bodyPr/>
          <a:lstStyle/>
          <a:p>
            <a:r>
              <a:rPr lang="en-US" dirty="0">
                <a:solidFill>
                  <a:srgbClr val="257ABE"/>
                </a:solidFill>
              </a:rPr>
              <a:t>Broadband for Telehealth</a:t>
            </a:r>
          </a:p>
        </p:txBody>
      </p:sp>
      <p:pic>
        <p:nvPicPr>
          <p:cNvPr id="4" name="Picture 3">
            <a:extLst>
              <a:ext uri="{FF2B5EF4-FFF2-40B4-BE49-F238E27FC236}">
                <a16:creationId xmlns:a16="http://schemas.microsoft.com/office/drawing/2014/main" id="{F8A83F47-C426-4C68-BBD6-7892D1ED82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9492" y="898374"/>
            <a:ext cx="5115641" cy="5471718"/>
          </a:xfrm>
          <a:prstGeom prst="rect">
            <a:avLst/>
          </a:prstGeom>
        </p:spPr>
      </p:pic>
    </p:spTree>
    <p:extLst>
      <p:ext uri="{BB962C8B-B14F-4D97-AF65-F5344CB8AC3E}">
        <p14:creationId xmlns:p14="http://schemas.microsoft.com/office/powerpoint/2010/main" val="374982725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67155" y="609600"/>
            <a:ext cx="10457689" cy="548640"/>
          </a:xfrm>
        </p:spPr>
        <p:txBody>
          <a:bodyPr/>
          <a:lstStyle/>
          <a:p>
            <a:r>
              <a:rPr lang="en-US" b="1" i="0" dirty="0">
                <a:solidFill>
                  <a:srgbClr val="257ABE"/>
                </a:solidFill>
              </a:rPr>
              <a:t>Challenges</a:t>
            </a:r>
          </a:p>
        </p:txBody>
      </p:sp>
      <p:sp>
        <p:nvSpPr>
          <p:cNvPr id="2" name="Slide Number Placeholder 1"/>
          <p:cNvSpPr>
            <a:spLocks noGrp="1"/>
          </p:cNvSpPr>
          <p:nvPr>
            <p:ph type="sldNum" sz="quarter" idx="4294967295"/>
          </p:nvPr>
        </p:nvSpPr>
        <p:spPr>
          <a:xfrm>
            <a:off x="0" y="6650038"/>
            <a:ext cx="2743200" cy="138112"/>
          </a:xfrm>
        </p:spPr>
        <p:txBody>
          <a:bodyPr/>
          <a:lstStyle/>
          <a:p>
            <a:fld id="{11F27F3A-B3E9-41ED-AF8F-A365F10BB65F}" type="slidenum">
              <a:rPr lang="en-US" smtClean="0"/>
              <a:pPr/>
              <a:t>54</a:t>
            </a:fld>
            <a:endParaRPr lang="en-US"/>
          </a:p>
        </p:txBody>
      </p:sp>
      <p:sp>
        <p:nvSpPr>
          <p:cNvPr id="3" name="Content Placeholder 2">
            <a:extLst>
              <a:ext uri="{FF2B5EF4-FFF2-40B4-BE49-F238E27FC236}">
                <a16:creationId xmlns:a16="http://schemas.microsoft.com/office/drawing/2014/main" id="{0D5C656F-A08E-4979-AA02-6374FB2F29C3}"/>
              </a:ext>
            </a:extLst>
          </p:cNvPr>
          <p:cNvSpPr>
            <a:spLocks noGrp="1"/>
          </p:cNvSpPr>
          <p:nvPr>
            <p:ph idx="4294967295"/>
          </p:nvPr>
        </p:nvSpPr>
        <p:spPr>
          <a:xfrm>
            <a:off x="973668" y="1574801"/>
            <a:ext cx="9541932" cy="4673600"/>
          </a:xfrm>
        </p:spPr>
        <p:txBody>
          <a:bodyPr>
            <a:normAutofit/>
          </a:bodyPr>
          <a:lstStyle/>
          <a:p>
            <a:r>
              <a:rPr lang="en-US" sz="2400" dirty="0"/>
              <a:t>Definition (changing)</a:t>
            </a:r>
          </a:p>
          <a:p>
            <a:r>
              <a:rPr lang="en-US" sz="2400" dirty="0"/>
              <a:t>Speed for video conferencing</a:t>
            </a:r>
          </a:p>
          <a:p>
            <a:r>
              <a:rPr lang="en-US" sz="2400" dirty="0"/>
              <a:t>Coverage for patients/providers</a:t>
            </a:r>
          </a:p>
        </p:txBody>
      </p:sp>
    </p:spTree>
    <p:extLst>
      <p:ext uri="{BB962C8B-B14F-4D97-AF65-F5344CB8AC3E}">
        <p14:creationId xmlns:p14="http://schemas.microsoft.com/office/powerpoint/2010/main" val="246028231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2D856-D149-4019-A932-20096C07D65F}"/>
              </a:ext>
            </a:extLst>
          </p:cNvPr>
          <p:cNvSpPr>
            <a:spLocks noGrp="1"/>
          </p:cNvSpPr>
          <p:nvPr>
            <p:ph type="title"/>
          </p:nvPr>
        </p:nvSpPr>
        <p:spPr/>
        <p:txBody>
          <a:bodyPr/>
          <a:lstStyle/>
          <a:p>
            <a:r>
              <a:rPr lang="en-US" dirty="0">
                <a:solidFill>
                  <a:srgbClr val="257ABE"/>
                </a:solidFill>
              </a:rPr>
              <a:t>Broadband Technical Specifications</a:t>
            </a:r>
          </a:p>
        </p:txBody>
      </p:sp>
      <p:sp>
        <p:nvSpPr>
          <p:cNvPr id="3" name="Text Placeholder 2">
            <a:extLst>
              <a:ext uri="{FF2B5EF4-FFF2-40B4-BE49-F238E27FC236}">
                <a16:creationId xmlns:a16="http://schemas.microsoft.com/office/drawing/2014/main" id="{84FE550D-2401-4320-BADF-627F172B6E28}"/>
              </a:ext>
            </a:extLst>
          </p:cNvPr>
          <p:cNvSpPr>
            <a:spLocks noGrp="1"/>
          </p:cNvSpPr>
          <p:nvPr>
            <p:ph type="body" sz="quarter" idx="10"/>
          </p:nvPr>
        </p:nvSpPr>
        <p:spPr/>
        <p:txBody>
          <a:bodyPr/>
          <a:lstStyle/>
          <a:p>
            <a:r>
              <a:rPr lang="en-US" sz="2400" dirty="0"/>
              <a:t>Measured in Megabits per second (</a:t>
            </a:r>
            <a:r>
              <a:rPr lang="en-US" sz="2400" dirty="0" err="1"/>
              <a:t>Mbs</a:t>
            </a:r>
            <a:r>
              <a:rPr lang="en-US" sz="2400" dirty="0"/>
              <a:t>): speed at which data (images or video) arrive from the internet to your device</a:t>
            </a:r>
          </a:p>
          <a:p>
            <a:endParaRPr lang="en-US" sz="2400" dirty="0"/>
          </a:p>
          <a:p>
            <a:r>
              <a:rPr lang="en-US" sz="2400" dirty="0"/>
              <a:t>Download speed: speed of getting data from the internet to your device</a:t>
            </a:r>
          </a:p>
          <a:p>
            <a:endParaRPr lang="en-US" sz="2400" dirty="0"/>
          </a:p>
          <a:p>
            <a:r>
              <a:rPr lang="en-US" sz="2400" dirty="0"/>
              <a:t>Upload speed: speed at which you can send data to a user</a:t>
            </a:r>
          </a:p>
          <a:p>
            <a:endParaRPr lang="en-US" sz="2400" dirty="0"/>
          </a:p>
          <a:p>
            <a:endParaRPr lang="en-US" sz="2400" dirty="0"/>
          </a:p>
        </p:txBody>
      </p:sp>
      <p:sp>
        <p:nvSpPr>
          <p:cNvPr id="4" name="Text Placeholder 3">
            <a:extLst>
              <a:ext uri="{FF2B5EF4-FFF2-40B4-BE49-F238E27FC236}">
                <a16:creationId xmlns:a16="http://schemas.microsoft.com/office/drawing/2014/main" id="{E557ADBB-F8FF-4A3A-B912-F58DC5D53FCE}"/>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247499013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38C0D6C-759C-4E28-BDFD-FC753F852FC7}"/>
              </a:ext>
            </a:extLst>
          </p:cNvPr>
          <p:cNvPicPr>
            <a:picLocks noGrp="1" noChangeAspect="1"/>
          </p:cNvPicPr>
          <p:nvPr>
            <p:ph idx="4294967295"/>
          </p:nvPr>
        </p:nvPicPr>
        <p:blipFill>
          <a:blip r:embed="rId3"/>
          <a:stretch>
            <a:fillRect/>
          </a:stretch>
        </p:blipFill>
        <p:spPr>
          <a:xfrm>
            <a:off x="728134" y="549275"/>
            <a:ext cx="10050463" cy="5013325"/>
          </a:xfrm>
          <a:prstGeom prst="rect">
            <a:avLst/>
          </a:prstGeom>
        </p:spPr>
      </p:pic>
      <p:sp>
        <p:nvSpPr>
          <p:cNvPr id="4" name="Slide Number Placeholder 3">
            <a:extLst>
              <a:ext uri="{FF2B5EF4-FFF2-40B4-BE49-F238E27FC236}">
                <a16:creationId xmlns:a16="http://schemas.microsoft.com/office/drawing/2014/main" id="{24B953C2-50C3-46C0-835D-FEC623ECED20}"/>
              </a:ext>
            </a:extLst>
          </p:cNvPr>
          <p:cNvSpPr>
            <a:spLocks noGrp="1"/>
          </p:cNvSpPr>
          <p:nvPr>
            <p:ph type="sldNum" sz="quarter" idx="4294967295"/>
          </p:nvPr>
        </p:nvSpPr>
        <p:spPr>
          <a:xfrm>
            <a:off x="0" y="6650038"/>
            <a:ext cx="2743200" cy="138112"/>
          </a:xfrm>
          <a:prstGeom prst="rect">
            <a:avLst/>
          </a:prstGeom>
        </p:spPr>
        <p:txBody>
          <a:bodyPr/>
          <a:lstStyle/>
          <a:p>
            <a:fld id="{DEB7B96C-DE62-40B4-A349-88F45C736EF0}" type="slidenum">
              <a:rPr lang="en-US" smtClean="0"/>
              <a:t>56</a:t>
            </a:fld>
            <a:endParaRPr lang="en-US" dirty="0"/>
          </a:p>
        </p:txBody>
      </p:sp>
    </p:spTree>
    <p:extLst>
      <p:ext uri="{BB962C8B-B14F-4D97-AF65-F5344CB8AC3E}">
        <p14:creationId xmlns:p14="http://schemas.microsoft.com/office/powerpoint/2010/main" val="131732293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717495A-B639-4408-AE90-FE0715EA094D}"/>
              </a:ext>
            </a:extLst>
          </p:cNvPr>
          <p:cNvSpPr>
            <a:spLocks noGrp="1"/>
          </p:cNvSpPr>
          <p:nvPr>
            <p:ph type="sldNum" sz="quarter" idx="4294967295"/>
          </p:nvPr>
        </p:nvSpPr>
        <p:spPr>
          <a:xfrm>
            <a:off x="0" y="6650038"/>
            <a:ext cx="2743200" cy="138112"/>
          </a:xfrm>
        </p:spPr>
        <p:txBody>
          <a:bodyPr/>
          <a:lstStyle/>
          <a:p>
            <a:fld id="{DEB7B96C-DE62-40B4-A349-88F45C736EF0}" type="slidenum">
              <a:rPr lang="en-US" smtClean="0"/>
              <a:t>57</a:t>
            </a:fld>
            <a:endParaRPr lang="en-US" dirty="0"/>
          </a:p>
        </p:txBody>
      </p:sp>
      <p:pic>
        <p:nvPicPr>
          <p:cNvPr id="5" name="Picture 4">
            <a:extLst>
              <a:ext uri="{FF2B5EF4-FFF2-40B4-BE49-F238E27FC236}">
                <a16:creationId xmlns:a16="http://schemas.microsoft.com/office/drawing/2014/main" id="{C13701F2-A42D-4EF5-A32E-A3FE2791893D}"/>
              </a:ext>
            </a:extLst>
          </p:cNvPr>
          <p:cNvPicPr>
            <a:picLocks noChangeAspect="1"/>
          </p:cNvPicPr>
          <p:nvPr/>
        </p:nvPicPr>
        <p:blipFill>
          <a:blip r:embed="rId3"/>
          <a:stretch>
            <a:fillRect/>
          </a:stretch>
        </p:blipFill>
        <p:spPr>
          <a:xfrm>
            <a:off x="493486" y="572028"/>
            <a:ext cx="10134600" cy="5133975"/>
          </a:xfrm>
          <a:prstGeom prst="rect">
            <a:avLst/>
          </a:prstGeom>
        </p:spPr>
      </p:pic>
    </p:spTree>
    <p:extLst>
      <p:ext uri="{BB962C8B-B14F-4D97-AF65-F5344CB8AC3E}">
        <p14:creationId xmlns:p14="http://schemas.microsoft.com/office/powerpoint/2010/main" val="202496576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E614664-F8A8-41BA-83F7-87F138B13A8E}"/>
              </a:ext>
            </a:extLst>
          </p:cNvPr>
          <p:cNvPicPr>
            <a:picLocks noGrp="1" noChangeAspect="1"/>
          </p:cNvPicPr>
          <p:nvPr>
            <p:ph idx="4294967295"/>
          </p:nvPr>
        </p:nvPicPr>
        <p:blipFill>
          <a:blip r:embed="rId3"/>
          <a:stretch>
            <a:fillRect/>
          </a:stretch>
        </p:blipFill>
        <p:spPr>
          <a:xfrm>
            <a:off x="76200" y="0"/>
            <a:ext cx="11355324" cy="6560019"/>
          </a:xfrm>
          <a:prstGeom prst="rect">
            <a:avLst/>
          </a:prstGeom>
        </p:spPr>
      </p:pic>
      <p:sp>
        <p:nvSpPr>
          <p:cNvPr id="4" name="Slide Number Placeholder 3">
            <a:extLst>
              <a:ext uri="{FF2B5EF4-FFF2-40B4-BE49-F238E27FC236}">
                <a16:creationId xmlns:a16="http://schemas.microsoft.com/office/drawing/2014/main" id="{80A287FF-E3DE-4B78-A617-542E43FBDBD1}"/>
              </a:ext>
            </a:extLst>
          </p:cNvPr>
          <p:cNvSpPr>
            <a:spLocks noGrp="1"/>
          </p:cNvSpPr>
          <p:nvPr>
            <p:ph type="sldNum" sz="quarter" idx="4294967295"/>
          </p:nvPr>
        </p:nvSpPr>
        <p:spPr>
          <a:xfrm>
            <a:off x="0" y="6658505"/>
            <a:ext cx="2743200" cy="138112"/>
          </a:xfrm>
        </p:spPr>
        <p:txBody>
          <a:bodyPr/>
          <a:lstStyle/>
          <a:p>
            <a:fld id="{DEB7B96C-DE62-40B4-A349-88F45C736EF0}" type="slidenum">
              <a:rPr lang="en-US" smtClean="0"/>
              <a:t>58</a:t>
            </a:fld>
            <a:endParaRPr lang="en-US" dirty="0"/>
          </a:p>
        </p:txBody>
      </p:sp>
    </p:spTree>
    <p:extLst>
      <p:ext uri="{BB962C8B-B14F-4D97-AF65-F5344CB8AC3E}">
        <p14:creationId xmlns:p14="http://schemas.microsoft.com/office/powerpoint/2010/main" val="179290679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7409E-F56C-4619-8C47-2B84BE3C4626}"/>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3D54A86C-EF45-45F8-9412-FEFF38E64A65}"/>
              </a:ext>
            </a:extLst>
          </p:cNvPr>
          <p:cNvSpPr>
            <a:spLocks noGrp="1"/>
          </p:cNvSpPr>
          <p:nvPr>
            <p:ph type="sldNum" sz="quarter" idx="4294967295"/>
          </p:nvPr>
        </p:nvSpPr>
        <p:spPr>
          <a:xfrm>
            <a:off x="0" y="6650038"/>
            <a:ext cx="2743200" cy="138112"/>
          </a:xfrm>
        </p:spPr>
        <p:txBody>
          <a:bodyPr/>
          <a:lstStyle/>
          <a:p>
            <a:fld id="{DEB7B96C-DE62-40B4-A349-88F45C736EF0}" type="slidenum">
              <a:rPr lang="en-US" smtClean="0"/>
              <a:t>59</a:t>
            </a:fld>
            <a:endParaRPr lang="en-US" dirty="0"/>
          </a:p>
        </p:txBody>
      </p:sp>
      <p:pic>
        <p:nvPicPr>
          <p:cNvPr id="5" name="Picture 4">
            <a:extLst>
              <a:ext uri="{FF2B5EF4-FFF2-40B4-BE49-F238E27FC236}">
                <a16:creationId xmlns:a16="http://schemas.microsoft.com/office/drawing/2014/main" id="{84D3804F-61F8-4486-B1DC-84D5EDD04536}"/>
              </a:ext>
            </a:extLst>
          </p:cNvPr>
          <p:cNvPicPr>
            <a:picLocks noChangeAspect="1"/>
          </p:cNvPicPr>
          <p:nvPr/>
        </p:nvPicPr>
        <p:blipFill>
          <a:blip r:embed="rId3"/>
          <a:stretch>
            <a:fillRect/>
          </a:stretch>
        </p:blipFill>
        <p:spPr>
          <a:xfrm>
            <a:off x="493486" y="551014"/>
            <a:ext cx="10690981" cy="5939434"/>
          </a:xfrm>
          <a:prstGeom prst="rect">
            <a:avLst/>
          </a:prstGeom>
        </p:spPr>
      </p:pic>
    </p:spTree>
    <p:extLst>
      <p:ext uri="{BB962C8B-B14F-4D97-AF65-F5344CB8AC3E}">
        <p14:creationId xmlns:p14="http://schemas.microsoft.com/office/powerpoint/2010/main" val="14893838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6D89C-42C9-4B45-94F1-668E03D9FEBB}"/>
              </a:ext>
            </a:extLst>
          </p:cNvPr>
          <p:cNvSpPr>
            <a:spLocks noGrp="1"/>
          </p:cNvSpPr>
          <p:nvPr>
            <p:ph type="title"/>
          </p:nvPr>
        </p:nvSpPr>
        <p:spPr/>
        <p:txBody>
          <a:bodyPr>
            <a:normAutofit/>
          </a:bodyPr>
          <a:lstStyle/>
          <a:p>
            <a:pPr algn="l"/>
            <a:r>
              <a:rPr lang="en-US" b="1" i="0" dirty="0">
                <a:solidFill>
                  <a:schemeClr val="tx2">
                    <a:lumMod val="75000"/>
                  </a:schemeClr>
                </a:solidFill>
                <a:latin typeface="Arial" panose="020B0604020202020204" pitchFamily="34" charset="0"/>
                <a:cs typeface="Arial" panose="020B0604020202020204" pitchFamily="34" charset="0"/>
              </a:rPr>
              <a:t>Objectives</a:t>
            </a:r>
          </a:p>
        </p:txBody>
      </p:sp>
      <p:sp>
        <p:nvSpPr>
          <p:cNvPr id="4" name="Slide Number Placeholder 3">
            <a:extLst>
              <a:ext uri="{FF2B5EF4-FFF2-40B4-BE49-F238E27FC236}">
                <a16:creationId xmlns:a16="http://schemas.microsoft.com/office/drawing/2014/main" id="{A95BFEFD-E456-47BC-BE9B-668D4F4B3A44}"/>
              </a:ext>
            </a:extLst>
          </p:cNvPr>
          <p:cNvSpPr>
            <a:spLocks noGrp="1"/>
          </p:cNvSpPr>
          <p:nvPr>
            <p:ph type="sldNum" sz="quarter" idx="4294967295"/>
          </p:nvPr>
        </p:nvSpPr>
        <p:spPr>
          <a:xfrm>
            <a:off x="0" y="6650038"/>
            <a:ext cx="2743200" cy="138112"/>
          </a:xfrm>
          <a:prstGeom prst="rect">
            <a:avLst/>
          </a:prstGeom>
        </p:spPr>
        <p:txBody>
          <a:bodyPr/>
          <a:lstStyle/>
          <a:p>
            <a:fld id="{DEB7B96C-DE62-40B4-A349-88F45C736EF0}" type="slidenum">
              <a:rPr lang="en-US" smtClean="0"/>
              <a:t>6</a:t>
            </a:fld>
            <a:endParaRPr lang="en-US" dirty="0"/>
          </a:p>
        </p:txBody>
      </p:sp>
      <p:sp>
        <p:nvSpPr>
          <p:cNvPr id="5" name="Rectangle 4">
            <a:extLst>
              <a:ext uri="{FF2B5EF4-FFF2-40B4-BE49-F238E27FC236}">
                <a16:creationId xmlns:a16="http://schemas.microsoft.com/office/drawing/2014/main" id="{FDFB1A61-522E-41D8-857C-D11E78E5585D}"/>
              </a:ext>
            </a:extLst>
          </p:cNvPr>
          <p:cNvSpPr/>
          <p:nvPr/>
        </p:nvSpPr>
        <p:spPr>
          <a:xfrm>
            <a:off x="771525" y="1247776"/>
            <a:ext cx="8372475" cy="3293209"/>
          </a:xfrm>
          <a:prstGeom prst="rect">
            <a:avLst/>
          </a:prstGeom>
        </p:spPr>
        <p:txBody>
          <a:bodyPr wrap="square">
            <a:spAutoFit/>
          </a:bodyPr>
          <a:lstStyle/>
          <a:p>
            <a:endParaRPr lang="en-US" sz="2400" dirty="0"/>
          </a:p>
          <a:p>
            <a:r>
              <a:rPr lang="en-US" sz="2400" dirty="0"/>
              <a:t>-</a:t>
            </a:r>
            <a:r>
              <a:rPr lang="en-US" sz="2000" dirty="0"/>
              <a:t>Learn the definition of telehealth</a:t>
            </a:r>
          </a:p>
          <a:p>
            <a:endParaRPr lang="en-US" sz="2000" dirty="0"/>
          </a:p>
          <a:p>
            <a:r>
              <a:rPr lang="en-US" sz="2000" dirty="0"/>
              <a:t>-Discuss the primary modes of telehealth</a:t>
            </a:r>
          </a:p>
          <a:p>
            <a:endParaRPr lang="en-US" sz="2000" dirty="0"/>
          </a:p>
          <a:p>
            <a:r>
              <a:rPr lang="en-US" sz="2000" dirty="0"/>
              <a:t>-Review Medicare/NC Medicaid guidelines for telehealth</a:t>
            </a:r>
          </a:p>
          <a:p>
            <a:endParaRPr lang="en-US" sz="2000" dirty="0"/>
          </a:p>
          <a:p>
            <a:r>
              <a:rPr lang="en-US" sz="2000" dirty="0"/>
              <a:t>-Show examples of telehealth in NC</a:t>
            </a:r>
          </a:p>
          <a:p>
            <a:endParaRPr lang="en-US" sz="2000" dirty="0"/>
          </a:p>
          <a:p>
            <a:r>
              <a:rPr lang="en-US" sz="2000" dirty="0"/>
              <a:t>-Discuss broadband as it relates to telehealth</a:t>
            </a:r>
          </a:p>
        </p:txBody>
      </p:sp>
    </p:spTree>
    <p:extLst>
      <p:ext uri="{BB962C8B-B14F-4D97-AF65-F5344CB8AC3E}">
        <p14:creationId xmlns:p14="http://schemas.microsoft.com/office/powerpoint/2010/main" val="249321985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C7741-CE1E-42F1-8E29-B41900288A70}"/>
              </a:ext>
            </a:extLst>
          </p:cNvPr>
          <p:cNvSpPr>
            <a:spLocks noGrp="1"/>
          </p:cNvSpPr>
          <p:nvPr>
            <p:ph type="title"/>
          </p:nvPr>
        </p:nvSpPr>
        <p:spPr/>
        <p:txBody>
          <a:bodyPr/>
          <a:lstStyle/>
          <a:p>
            <a:r>
              <a:rPr lang="en-US" dirty="0">
                <a:solidFill>
                  <a:srgbClr val="257ABE"/>
                </a:solidFill>
              </a:rPr>
              <a:t>Starting Telehealth Programs</a:t>
            </a:r>
          </a:p>
        </p:txBody>
      </p:sp>
      <p:sp>
        <p:nvSpPr>
          <p:cNvPr id="3" name="TextBox 2">
            <a:extLst>
              <a:ext uri="{FF2B5EF4-FFF2-40B4-BE49-F238E27FC236}">
                <a16:creationId xmlns:a16="http://schemas.microsoft.com/office/drawing/2014/main" id="{FB257E6F-F824-4D95-BF97-F01F7D1EC389}"/>
              </a:ext>
            </a:extLst>
          </p:cNvPr>
          <p:cNvSpPr txBox="1"/>
          <p:nvPr/>
        </p:nvSpPr>
        <p:spPr>
          <a:xfrm>
            <a:off x="899159" y="1405467"/>
            <a:ext cx="10539307" cy="5447645"/>
          </a:xfrm>
          <a:prstGeom prst="rect">
            <a:avLst/>
          </a:prstGeom>
          <a:noFill/>
        </p:spPr>
        <p:txBody>
          <a:bodyPr wrap="square" rtlCol="0">
            <a:spAutoFit/>
          </a:bodyP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sz="2000" b="1" dirty="0"/>
              <a:t>Call NC Office of Rural Health (telehealth specialists)</a:t>
            </a:r>
          </a:p>
          <a:p>
            <a:pPr marL="285750" indent="-285750">
              <a:buFont typeface="Arial" panose="020B0604020202020204" pitchFamily="34" charset="0"/>
              <a:buChar char="•"/>
            </a:pPr>
            <a:endParaRPr lang="en-US" sz="2000" b="1" dirty="0"/>
          </a:p>
          <a:p>
            <a:pPr marL="285750" indent="-285750">
              <a:buFont typeface="Arial" panose="020B0604020202020204" pitchFamily="34" charset="0"/>
              <a:buChar char="•"/>
            </a:pPr>
            <a:r>
              <a:rPr lang="en-US" sz="2000" b="1" dirty="0"/>
              <a:t>Start small (</a:t>
            </a:r>
            <a:r>
              <a:rPr lang="en-US" sz="2000" b="1" dirty="0" err="1"/>
              <a:t>eConsults</a:t>
            </a:r>
            <a:r>
              <a:rPr lang="en-US" sz="2000" b="1" dirty="0"/>
              <a:t>)</a:t>
            </a:r>
          </a:p>
          <a:p>
            <a:pPr marL="285750" indent="-285750">
              <a:buFont typeface="Arial" panose="020B0604020202020204" pitchFamily="34" charset="0"/>
              <a:buChar char="•"/>
            </a:pPr>
            <a:r>
              <a:rPr lang="en-US" sz="2000" b="1" dirty="0"/>
              <a:t>High speed broadband (ORH/DIT/BIO)</a:t>
            </a:r>
          </a:p>
          <a:p>
            <a:pPr marL="285750" indent="-285750">
              <a:buFont typeface="Arial" panose="020B0604020202020204" pitchFamily="34" charset="0"/>
              <a:buChar char="•"/>
            </a:pPr>
            <a:r>
              <a:rPr lang="en-US" sz="2000" b="1" dirty="0"/>
              <a:t>Telehealth providers with online video conferencing </a:t>
            </a:r>
          </a:p>
          <a:p>
            <a:pPr marL="285750" indent="-285750">
              <a:buFont typeface="Arial" panose="020B0604020202020204" pitchFamily="34" charset="0"/>
              <a:buChar char="•"/>
            </a:pPr>
            <a:r>
              <a:rPr lang="en-US" sz="2000" b="1" dirty="0"/>
              <a:t>Video conference with HIPPA complaint applications</a:t>
            </a:r>
          </a:p>
          <a:p>
            <a:endParaRPr lang="en-US" sz="2000" b="1" dirty="0"/>
          </a:p>
          <a:p>
            <a:r>
              <a:rPr lang="en-US" sz="2000" b="1" dirty="0"/>
              <a:t>Funding/Program Ideas:</a:t>
            </a:r>
          </a:p>
          <a:p>
            <a:pPr marL="285750" indent="-285750">
              <a:buFont typeface="Arial" panose="020B0604020202020204" pitchFamily="34" charset="0"/>
              <a:buChar char="•"/>
            </a:pPr>
            <a:r>
              <a:rPr lang="en-US" sz="2000" b="1" dirty="0"/>
              <a:t>HRSA telehealth resource center (Mid Atlantic Charlottesville, VA)</a:t>
            </a:r>
          </a:p>
          <a:p>
            <a:pPr marL="285750" indent="-285750">
              <a:buFont typeface="Arial" panose="020B0604020202020204" pitchFamily="34" charset="0"/>
              <a:buChar char="•"/>
            </a:pPr>
            <a:r>
              <a:rPr lang="en-US" sz="2000" b="1" dirty="0"/>
              <a:t>Secure grant funds from private, state or federal sources (USDA, HRSA, ARC, ORH)</a:t>
            </a:r>
          </a:p>
          <a:p>
            <a:pPr marL="285750" indent="-285750">
              <a:buFont typeface="Arial" panose="020B0604020202020204" pitchFamily="34" charset="0"/>
              <a:buChar char="•"/>
            </a:pPr>
            <a:r>
              <a:rPr lang="en-US" sz="2000" b="1" dirty="0"/>
              <a:t>Collaborate with hospital/ACO and other providers on telehealth</a:t>
            </a:r>
          </a:p>
          <a:p>
            <a:pPr marL="285750" indent="-285750">
              <a:buFont typeface="Arial" panose="020B0604020202020204" pitchFamily="34" charset="0"/>
              <a:buChar char="•"/>
            </a:pPr>
            <a:r>
              <a:rPr lang="en-US" sz="2000" b="1" dirty="0"/>
              <a:t>Ask county government to support telehealth</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122082401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5703399-E890-4387-8D5C-C867E3918D08}"/>
              </a:ext>
            </a:extLst>
          </p:cNvPr>
          <p:cNvPicPr>
            <a:picLocks noChangeAspect="1"/>
          </p:cNvPicPr>
          <p:nvPr/>
        </p:nvPicPr>
        <p:blipFill>
          <a:blip r:embed="rId3"/>
          <a:stretch>
            <a:fillRect/>
          </a:stretch>
        </p:blipFill>
        <p:spPr>
          <a:xfrm>
            <a:off x="5921904" y="3193966"/>
            <a:ext cx="3003203" cy="2291198"/>
          </a:xfrm>
          <a:prstGeom prst="rect">
            <a:avLst/>
          </a:prstGeom>
        </p:spPr>
      </p:pic>
      <p:sp>
        <p:nvSpPr>
          <p:cNvPr id="17" name="Title 1"/>
          <p:cNvSpPr txBox="1">
            <a:spLocks/>
          </p:cNvSpPr>
          <p:nvPr/>
        </p:nvSpPr>
        <p:spPr>
          <a:xfrm>
            <a:off x="1968224" y="1863584"/>
            <a:ext cx="8192453" cy="682112"/>
          </a:xfrm>
          <a:prstGeom prst="rect">
            <a:avLst/>
          </a:prstGeom>
        </p:spPr>
        <p:txBody>
          <a:bodyPr vert="horz" lIns="68580" tIns="34290" rIns="68580" bIns="34290" rtlCol="0" anchor="ctr">
            <a:normAutofit/>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endParaRPr lang="en-US" sz="2100" dirty="0"/>
          </a:p>
        </p:txBody>
      </p:sp>
      <p:sp>
        <p:nvSpPr>
          <p:cNvPr id="6" name="Title 1"/>
          <p:cNvSpPr txBox="1">
            <a:spLocks/>
          </p:cNvSpPr>
          <p:nvPr/>
        </p:nvSpPr>
        <p:spPr>
          <a:xfrm>
            <a:off x="2152650" y="931071"/>
            <a:ext cx="7886700" cy="795934"/>
          </a:xfrm>
          <a:prstGeom prst="rect">
            <a:avLst/>
          </a:prstGeom>
        </p:spPr>
        <p:txBody>
          <a:bodyPr vert="horz" lIns="68580" tIns="34290" rIns="68580" bIns="34290" rtlCol="0" anchor="ctr">
            <a:normAutofit/>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endParaRPr lang="en-US" sz="2100" dirty="0"/>
          </a:p>
        </p:txBody>
      </p:sp>
      <p:sp>
        <p:nvSpPr>
          <p:cNvPr id="5" name="Content Placeholder 2"/>
          <p:cNvSpPr>
            <a:spLocks noGrp="1"/>
          </p:cNvSpPr>
          <p:nvPr>
            <p:ph idx="4294967295"/>
          </p:nvPr>
        </p:nvSpPr>
        <p:spPr>
          <a:xfrm>
            <a:off x="414867" y="745067"/>
            <a:ext cx="10193866" cy="2198159"/>
          </a:xfrm>
        </p:spPr>
        <p:txBody>
          <a:bodyPr>
            <a:normAutofit fontScale="85000" lnSpcReduction="20000"/>
          </a:bodyPr>
          <a:lstStyle/>
          <a:p>
            <a:pPr marL="342900" lvl="1" indent="0">
              <a:buNone/>
            </a:pPr>
            <a:endParaRPr lang="en-US" sz="2000" dirty="0"/>
          </a:p>
          <a:p>
            <a:pPr marL="342900" lvl="1" indent="0">
              <a:buNone/>
            </a:pPr>
            <a:r>
              <a:rPr lang="en-US" sz="3100" dirty="0">
                <a:solidFill>
                  <a:srgbClr val="257ABE"/>
                </a:solidFill>
              </a:rPr>
              <a:t>Nick Galvez, Rural Hospital Manager</a:t>
            </a:r>
          </a:p>
          <a:p>
            <a:pPr marL="342900" lvl="1" indent="0">
              <a:buNone/>
            </a:pPr>
            <a:r>
              <a:rPr lang="en-US" sz="3100" dirty="0">
                <a:solidFill>
                  <a:srgbClr val="257ABE"/>
                </a:solidFill>
              </a:rPr>
              <a:t>Nick.Galvez@dhhs.nc.gov</a:t>
            </a:r>
          </a:p>
          <a:p>
            <a:pPr marL="342900" lvl="1" indent="0">
              <a:buNone/>
            </a:pPr>
            <a:r>
              <a:rPr lang="en-US" sz="3100" dirty="0">
                <a:solidFill>
                  <a:srgbClr val="257ABE"/>
                </a:solidFill>
              </a:rPr>
              <a:t>919-527-6467</a:t>
            </a:r>
          </a:p>
          <a:p>
            <a:pPr marL="342900" lvl="1" indent="0">
              <a:buNone/>
            </a:pPr>
            <a:endParaRPr lang="en-US" sz="2200" dirty="0"/>
          </a:p>
          <a:p>
            <a:pPr marL="342900" lvl="1" indent="0">
              <a:buNone/>
            </a:pPr>
            <a:r>
              <a:rPr lang="en-US" sz="2200" dirty="0">
                <a:hlinkClick r:id="rId4"/>
              </a:rPr>
              <a:t>https://www.ncdhhs.gov/divisions/office-rural-health/office-rural-health-programs/north-carolina-rural-hospital-program</a:t>
            </a:r>
            <a:endParaRPr lang="en-US" sz="2200" dirty="0"/>
          </a:p>
          <a:p>
            <a:pPr marL="257175" lvl="1" indent="0">
              <a:buNone/>
            </a:pPr>
            <a:endParaRPr lang="en-US" sz="2700" dirty="0"/>
          </a:p>
          <a:p>
            <a:pPr marL="257175" lvl="1" indent="0">
              <a:buNone/>
            </a:pPr>
            <a:endParaRPr lang="en-US" sz="2700" dirty="0"/>
          </a:p>
          <a:p>
            <a:pPr marL="257175" lvl="1" indent="0">
              <a:buNone/>
            </a:pPr>
            <a:endParaRPr lang="en-US" dirty="0"/>
          </a:p>
        </p:txBody>
      </p:sp>
      <p:sp>
        <p:nvSpPr>
          <p:cNvPr id="4" name="Rectangle 3">
            <a:hlinkClick r:id="rId5"/>
            <a:extLst>
              <a:ext uri="{FF2B5EF4-FFF2-40B4-BE49-F238E27FC236}">
                <a16:creationId xmlns:a16="http://schemas.microsoft.com/office/drawing/2014/main" id="{385AE128-EAA3-4C0C-95D0-D09B6C7D94B8}"/>
              </a:ext>
            </a:extLst>
          </p:cNvPr>
          <p:cNvSpPr/>
          <p:nvPr/>
        </p:nvSpPr>
        <p:spPr>
          <a:xfrm>
            <a:off x="6046579" y="3850677"/>
            <a:ext cx="1158446" cy="491181"/>
          </a:xfrm>
          <a:prstGeom prst="rect">
            <a:avLst/>
          </a:prstGeom>
          <a:noFill/>
          <a:ln>
            <a:solidFill>
              <a:srgbClr val="8390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hlinkClick r:id="rId6"/>
            <a:extLst>
              <a:ext uri="{FF2B5EF4-FFF2-40B4-BE49-F238E27FC236}">
                <a16:creationId xmlns:a16="http://schemas.microsoft.com/office/drawing/2014/main" id="{ABF3D1F4-0992-4FF6-993E-506B87DA635F}"/>
              </a:ext>
            </a:extLst>
          </p:cNvPr>
          <p:cNvSpPr/>
          <p:nvPr/>
        </p:nvSpPr>
        <p:spPr>
          <a:xfrm>
            <a:off x="6049666" y="4382021"/>
            <a:ext cx="1158446" cy="491181"/>
          </a:xfrm>
          <a:prstGeom prst="rect">
            <a:avLst/>
          </a:prstGeom>
          <a:noFill/>
          <a:ln>
            <a:solidFill>
              <a:srgbClr val="8390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a:hlinkClick r:id="rId7"/>
            <a:extLst>
              <a:ext uri="{FF2B5EF4-FFF2-40B4-BE49-F238E27FC236}">
                <a16:creationId xmlns:a16="http://schemas.microsoft.com/office/drawing/2014/main" id="{C4FB754C-927A-4FC6-9D91-9F420B9C8B84}"/>
              </a:ext>
            </a:extLst>
          </p:cNvPr>
          <p:cNvSpPr/>
          <p:nvPr/>
        </p:nvSpPr>
        <p:spPr>
          <a:xfrm>
            <a:off x="6049666" y="4910271"/>
            <a:ext cx="1158446" cy="491181"/>
          </a:xfrm>
          <a:prstGeom prst="rect">
            <a:avLst/>
          </a:prstGeom>
          <a:noFill/>
          <a:ln>
            <a:solidFill>
              <a:srgbClr val="8390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a:hlinkClick r:id="rId8"/>
            <a:extLst>
              <a:ext uri="{FF2B5EF4-FFF2-40B4-BE49-F238E27FC236}">
                <a16:creationId xmlns:a16="http://schemas.microsoft.com/office/drawing/2014/main" id="{FF62CF3E-E39F-4B88-AAD3-BE0BBD6D1A03}"/>
              </a:ext>
            </a:extLst>
          </p:cNvPr>
          <p:cNvSpPr/>
          <p:nvPr/>
        </p:nvSpPr>
        <p:spPr>
          <a:xfrm>
            <a:off x="7699305" y="3863031"/>
            <a:ext cx="1158446" cy="491181"/>
          </a:xfrm>
          <a:prstGeom prst="rect">
            <a:avLst/>
          </a:prstGeom>
          <a:noFill/>
          <a:ln>
            <a:solidFill>
              <a:srgbClr val="8390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hlinkClick r:id="rId9"/>
            <a:extLst>
              <a:ext uri="{FF2B5EF4-FFF2-40B4-BE49-F238E27FC236}">
                <a16:creationId xmlns:a16="http://schemas.microsoft.com/office/drawing/2014/main" id="{C73F7F51-747C-4F87-8FE2-A191FC6CE53A}"/>
              </a:ext>
            </a:extLst>
          </p:cNvPr>
          <p:cNvSpPr/>
          <p:nvPr/>
        </p:nvSpPr>
        <p:spPr>
          <a:xfrm>
            <a:off x="7693124" y="4375839"/>
            <a:ext cx="1158446" cy="491181"/>
          </a:xfrm>
          <a:prstGeom prst="rect">
            <a:avLst/>
          </a:prstGeom>
          <a:noFill/>
          <a:ln>
            <a:solidFill>
              <a:srgbClr val="83909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Content Placeholder 2">
            <a:hlinkClick r:id="rId10"/>
            <a:extLst>
              <a:ext uri="{FF2B5EF4-FFF2-40B4-BE49-F238E27FC236}">
                <a16:creationId xmlns:a16="http://schemas.microsoft.com/office/drawing/2014/main" id="{8D0B5BEA-A992-41C6-A954-E3D05DA6E215}"/>
              </a:ext>
            </a:extLst>
          </p:cNvPr>
          <p:cNvSpPr txBox="1">
            <a:spLocks/>
          </p:cNvSpPr>
          <p:nvPr/>
        </p:nvSpPr>
        <p:spPr>
          <a:xfrm>
            <a:off x="2152650" y="3401929"/>
            <a:ext cx="2679872" cy="865790"/>
          </a:xfrm>
          <a:prstGeom prst="rect">
            <a:avLst/>
          </a:prstGeom>
        </p:spPr>
        <p:txBody>
          <a:bodyPr vert="horz" lIns="68580" tIns="34290" rIns="68580" bIns="3429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rgbClr val="77859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a:solidFill>
                  <a:srgbClr val="77859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solidFill>
                  <a:srgbClr val="77859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rgbClr val="77859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rgbClr val="77859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57175" lvl="1" indent="0" algn="ctr">
              <a:buNone/>
            </a:pPr>
            <a:r>
              <a:rPr lang="en-US" sz="1500" dirty="0"/>
              <a:t>North Carolina Department of Health and Human Services Website</a:t>
            </a:r>
          </a:p>
          <a:p>
            <a:pPr marL="257175" lvl="1" indent="0">
              <a:buNone/>
            </a:pPr>
            <a:endParaRPr lang="en-US" sz="2700" dirty="0"/>
          </a:p>
          <a:p>
            <a:pPr marL="257175" lvl="1" indent="0">
              <a:buNone/>
            </a:pPr>
            <a:endParaRPr lang="en-US" sz="2700" dirty="0"/>
          </a:p>
          <a:p>
            <a:pPr marL="257175" lvl="1" indent="0">
              <a:buNone/>
            </a:pPr>
            <a:endParaRPr lang="en-US" sz="1200" dirty="0"/>
          </a:p>
        </p:txBody>
      </p:sp>
      <p:sp>
        <p:nvSpPr>
          <p:cNvPr id="14" name="Content Placeholder 2">
            <a:hlinkClick r:id="rId11"/>
            <a:extLst>
              <a:ext uri="{FF2B5EF4-FFF2-40B4-BE49-F238E27FC236}">
                <a16:creationId xmlns:a16="http://schemas.microsoft.com/office/drawing/2014/main" id="{4860E35E-5894-472B-B09A-E68283A5C1D9}"/>
              </a:ext>
            </a:extLst>
          </p:cNvPr>
          <p:cNvSpPr txBox="1">
            <a:spLocks/>
          </p:cNvSpPr>
          <p:nvPr/>
        </p:nvSpPr>
        <p:spPr>
          <a:xfrm>
            <a:off x="2155737" y="4554201"/>
            <a:ext cx="2679872" cy="865790"/>
          </a:xfrm>
          <a:prstGeom prst="rect">
            <a:avLst/>
          </a:prstGeom>
        </p:spPr>
        <p:txBody>
          <a:bodyPr vert="horz" lIns="68580" tIns="34290" rIns="68580" bIns="3429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rgbClr val="77859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600" kern="1200">
                <a:solidFill>
                  <a:srgbClr val="77859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solidFill>
                  <a:srgbClr val="77859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rgbClr val="77859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rgbClr val="77859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57175" lvl="1" indent="0" algn="ctr">
              <a:buNone/>
            </a:pPr>
            <a:r>
              <a:rPr lang="en-US" sz="1500" dirty="0"/>
              <a:t>North Carolina Office of Rural Health Website</a:t>
            </a:r>
          </a:p>
          <a:p>
            <a:pPr marL="257175" lvl="1" indent="0">
              <a:buNone/>
            </a:pPr>
            <a:endParaRPr lang="en-US" sz="2700" dirty="0"/>
          </a:p>
          <a:p>
            <a:pPr marL="257175" lvl="1" indent="0">
              <a:buNone/>
            </a:pPr>
            <a:endParaRPr lang="en-US" sz="2700" dirty="0"/>
          </a:p>
          <a:p>
            <a:pPr marL="257175" lvl="1" indent="0">
              <a:buNone/>
            </a:pPr>
            <a:endParaRPr lang="en-US" sz="1200" dirty="0"/>
          </a:p>
        </p:txBody>
      </p:sp>
    </p:spTree>
    <p:extLst>
      <p:ext uri="{BB962C8B-B14F-4D97-AF65-F5344CB8AC3E}">
        <p14:creationId xmlns:p14="http://schemas.microsoft.com/office/powerpoint/2010/main" val="288302348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txBox="1">
            <a:spLocks/>
          </p:cNvSpPr>
          <p:nvPr/>
        </p:nvSpPr>
        <p:spPr>
          <a:xfrm>
            <a:off x="592298" y="1341778"/>
            <a:ext cx="10923270" cy="909483"/>
          </a:xfrm>
          <a:prstGeom prst="rect">
            <a:avLst/>
          </a:prstGeom>
        </p:spPr>
        <p:txBody>
          <a:bodyPr vert="horz" lIns="91440" tIns="45720" rIns="91440" bIns="45720" rtlCol="0" anchor="ctr">
            <a:normAutofit/>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endParaRPr lang="en-US" dirty="0"/>
          </a:p>
        </p:txBody>
      </p:sp>
      <p:sp>
        <p:nvSpPr>
          <p:cNvPr id="6" name="Title 1"/>
          <p:cNvSpPr txBox="1">
            <a:spLocks/>
          </p:cNvSpPr>
          <p:nvPr/>
        </p:nvSpPr>
        <p:spPr>
          <a:xfrm>
            <a:off x="838200" y="98428"/>
            <a:ext cx="10515600" cy="1061245"/>
          </a:xfrm>
          <a:prstGeom prst="rect">
            <a:avLst/>
          </a:prstGeom>
        </p:spPr>
        <p:txBody>
          <a:bodyPr vert="horz" lIns="91440" tIns="45720" rIns="91440" bIns="45720" rtlCol="0" anchor="ctr">
            <a:normAutofit/>
          </a:bodyPr>
          <a:lstStyle>
            <a:lvl1pPr algn="ctr" defTabSz="685800" rtl="0" eaLnBrk="1" latinLnBrk="0" hangingPunct="1">
              <a:lnSpc>
                <a:spcPct val="90000"/>
              </a:lnSpc>
              <a:spcBef>
                <a:spcPct val="0"/>
              </a:spcBef>
              <a:buNone/>
              <a:defRPr sz="2800" i="1" kern="1200">
                <a:solidFill>
                  <a:srgbClr val="288DC2"/>
                </a:solidFill>
                <a:latin typeface="Times New Roman" panose="02020603050405020304" pitchFamily="18" charset="0"/>
                <a:ea typeface="+mj-ea"/>
                <a:cs typeface="Times New Roman" panose="02020603050405020304" pitchFamily="18" charset="0"/>
              </a:defRPr>
            </a:lvl1pPr>
          </a:lstStyle>
          <a:p>
            <a:endParaRPr lang="en-US" dirty="0"/>
          </a:p>
        </p:txBody>
      </p:sp>
      <p:sp>
        <p:nvSpPr>
          <p:cNvPr id="5" name="Content Placeholder 2"/>
          <p:cNvSpPr>
            <a:spLocks noGrp="1"/>
          </p:cNvSpPr>
          <p:nvPr>
            <p:ph idx="4294967295"/>
          </p:nvPr>
        </p:nvSpPr>
        <p:spPr>
          <a:xfrm>
            <a:off x="0" y="279400"/>
            <a:ext cx="9590088" cy="6027738"/>
          </a:xfrm>
        </p:spPr>
        <p:txBody>
          <a:bodyPr>
            <a:normAutofit/>
          </a:bodyPr>
          <a:lstStyle/>
          <a:p>
            <a:pPr marL="342900" lvl="1" indent="0">
              <a:buNone/>
            </a:pPr>
            <a:endParaRPr lang="en-US" sz="2000" dirty="0">
              <a:solidFill>
                <a:schemeClr val="tx1"/>
              </a:solidFill>
              <a:latin typeface="+mj-lt"/>
            </a:endParaRPr>
          </a:p>
          <a:p>
            <a:pPr marL="342900" lvl="1" indent="0">
              <a:buNone/>
            </a:pPr>
            <a:endParaRPr lang="en-US" dirty="0">
              <a:solidFill>
                <a:schemeClr val="tx1"/>
              </a:solidFill>
              <a:latin typeface="+mj-lt"/>
            </a:endParaRPr>
          </a:p>
          <a:p>
            <a:pPr marL="342900" lvl="1" indent="0">
              <a:buNone/>
            </a:pPr>
            <a:endParaRPr lang="en-US" dirty="0">
              <a:solidFill>
                <a:schemeClr val="tx1"/>
              </a:solidFill>
              <a:latin typeface="+mj-lt"/>
            </a:endParaRPr>
          </a:p>
          <a:p>
            <a:pPr marL="342900" lvl="1" indent="0">
              <a:buNone/>
            </a:pPr>
            <a:endParaRPr lang="en-US" sz="3600" dirty="0"/>
          </a:p>
          <a:p>
            <a:pPr marL="342900" lvl="1" indent="0">
              <a:buNone/>
            </a:pPr>
            <a:endParaRPr lang="en-US" dirty="0"/>
          </a:p>
        </p:txBody>
      </p:sp>
      <p:pic>
        <p:nvPicPr>
          <p:cNvPr id="2" name="Picture 1">
            <a:extLst>
              <a:ext uri="{FF2B5EF4-FFF2-40B4-BE49-F238E27FC236}">
                <a16:creationId xmlns:a16="http://schemas.microsoft.com/office/drawing/2014/main" id="{232C202D-83AD-4E26-91C6-12FE1A8F49E8}"/>
              </a:ext>
            </a:extLst>
          </p:cNvPr>
          <p:cNvPicPr>
            <a:picLocks noChangeAspect="1"/>
          </p:cNvPicPr>
          <p:nvPr/>
        </p:nvPicPr>
        <p:blipFill>
          <a:blip r:embed="rId3"/>
          <a:stretch>
            <a:fillRect/>
          </a:stretch>
        </p:blipFill>
        <p:spPr>
          <a:xfrm>
            <a:off x="838200" y="460979"/>
            <a:ext cx="10049082" cy="6027131"/>
          </a:xfrm>
          <a:prstGeom prst="rect">
            <a:avLst/>
          </a:prstGeom>
        </p:spPr>
      </p:pic>
    </p:spTree>
    <p:extLst>
      <p:ext uri="{BB962C8B-B14F-4D97-AF65-F5344CB8AC3E}">
        <p14:creationId xmlns:p14="http://schemas.microsoft.com/office/powerpoint/2010/main" val="15400938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C042A-36BD-43BD-8FA4-551BDF0B70D8}"/>
              </a:ext>
            </a:extLst>
          </p:cNvPr>
          <p:cNvSpPr>
            <a:spLocks noGrp="1"/>
          </p:cNvSpPr>
          <p:nvPr>
            <p:ph type="title"/>
          </p:nvPr>
        </p:nvSpPr>
        <p:spPr/>
        <p:txBody>
          <a:bodyPr>
            <a:normAutofit/>
          </a:bodyPr>
          <a:lstStyle/>
          <a:p>
            <a:pPr marL="0" indent="0" algn="l"/>
            <a:r>
              <a:rPr lang="en-US" b="1" i="0" dirty="0">
                <a:solidFill>
                  <a:schemeClr val="tx2">
                    <a:lumMod val="75000"/>
                  </a:schemeClr>
                </a:solidFill>
                <a:latin typeface="Arial" panose="020B0604020202020204" pitchFamily="34" charset="0"/>
                <a:cs typeface="Arial" panose="020B0604020202020204" pitchFamily="34" charset="0"/>
              </a:rPr>
              <a:t>Does Telehealth = Telemedicine</a:t>
            </a:r>
          </a:p>
        </p:txBody>
      </p:sp>
      <p:sp>
        <p:nvSpPr>
          <p:cNvPr id="4" name="Slide Number Placeholder 3">
            <a:extLst>
              <a:ext uri="{FF2B5EF4-FFF2-40B4-BE49-F238E27FC236}">
                <a16:creationId xmlns:a16="http://schemas.microsoft.com/office/drawing/2014/main" id="{F4D90E57-88BD-4666-948E-72B821134C25}"/>
              </a:ext>
            </a:extLst>
          </p:cNvPr>
          <p:cNvSpPr>
            <a:spLocks noGrp="1"/>
          </p:cNvSpPr>
          <p:nvPr>
            <p:ph type="sldNum" sz="quarter" idx="4294967295"/>
          </p:nvPr>
        </p:nvSpPr>
        <p:spPr>
          <a:xfrm>
            <a:off x="0" y="6650038"/>
            <a:ext cx="2743200" cy="138112"/>
          </a:xfrm>
        </p:spPr>
        <p:txBody>
          <a:bodyPr/>
          <a:lstStyle/>
          <a:p>
            <a:fld id="{DEB7B96C-DE62-40B4-A349-88F45C736EF0}" type="slidenum">
              <a:rPr lang="en-US" smtClean="0"/>
              <a:t>7</a:t>
            </a:fld>
            <a:endParaRPr lang="en-US" dirty="0"/>
          </a:p>
        </p:txBody>
      </p:sp>
      <p:sp>
        <p:nvSpPr>
          <p:cNvPr id="3" name="Content Placeholder 2">
            <a:extLst>
              <a:ext uri="{FF2B5EF4-FFF2-40B4-BE49-F238E27FC236}">
                <a16:creationId xmlns:a16="http://schemas.microsoft.com/office/drawing/2014/main" id="{D9B4F149-EB8D-4708-83A0-46964D8ED51D}"/>
              </a:ext>
            </a:extLst>
          </p:cNvPr>
          <p:cNvSpPr>
            <a:spLocks noGrp="1"/>
          </p:cNvSpPr>
          <p:nvPr>
            <p:ph idx="4294967295"/>
          </p:nvPr>
        </p:nvSpPr>
        <p:spPr>
          <a:xfrm>
            <a:off x="899160" y="1837268"/>
            <a:ext cx="10022840" cy="3344332"/>
          </a:xfrm>
        </p:spPr>
        <p:txBody>
          <a:bodyPr>
            <a:normAutofit fontScale="85000" lnSpcReduction="10000"/>
          </a:bodyPr>
          <a:lstStyle/>
          <a:p>
            <a:r>
              <a:rPr lang="en-US" sz="2600" dirty="0">
                <a:solidFill>
                  <a:schemeClr val="tx1"/>
                </a:solidFill>
              </a:rPr>
              <a:t>The Health Resources Services Administration (HRSA) defines telehealth as the </a:t>
            </a:r>
            <a:r>
              <a:rPr lang="en-US" sz="2600" dirty="0">
                <a:solidFill>
                  <a:schemeClr val="tx1"/>
                </a:solidFill>
                <a:highlight>
                  <a:srgbClr val="FFFF00"/>
                </a:highlight>
              </a:rPr>
              <a:t>use of electronic information and telecommunications technologies to support long-distance clinical health care</a:t>
            </a:r>
            <a:r>
              <a:rPr lang="en-US" sz="2600" dirty="0">
                <a:solidFill>
                  <a:schemeClr val="tx1"/>
                </a:solidFill>
              </a:rPr>
              <a:t>, patient and professional health-related education, public health and health administration. Technologies include videoconferencing, the internet, store-and-forward imaging, streaming media, and terrestrial and wireless communications.</a:t>
            </a:r>
          </a:p>
          <a:p>
            <a:endParaRPr lang="en-US" sz="2600" dirty="0">
              <a:solidFill>
                <a:schemeClr val="tx1"/>
              </a:solidFill>
            </a:endParaRPr>
          </a:p>
          <a:p>
            <a:r>
              <a:rPr lang="en-US" sz="2600" dirty="0">
                <a:solidFill>
                  <a:schemeClr val="tx1"/>
                </a:solidFill>
                <a:highlight>
                  <a:srgbClr val="FFFF00"/>
                </a:highlight>
              </a:rPr>
              <a:t>Telehealth</a:t>
            </a:r>
            <a:r>
              <a:rPr lang="en-US" sz="2600" dirty="0">
                <a:solidFill>
                  <a:schemeClr val="tx1"/>
                </a:solidFill>
              </a:rPr>
              <a:t> is different from telemedicine because it refers to a </a:t>
            </a:r>
            <a:r>
              <a:rPr lang="en-US" sz="2600" i="1" dirty="0">
                <a:solidFill>
                  <a:schemeClr val="tx1"/>
                </a:solidFill>
              </a:rPr>
              <a:t>broader scope of remote healthcare services</a:t>
            </a:r>
            <a:r>
              <a:rPr lang="en-US" sz="2600" dirty="0">
                <a:solidFill>
                  <a:schemeClr val="tx1"/>
                </a:solidFill>
              </a:rPr>
              <a:t> than telemedicine</a:t>
            </a:r>
            <a:endParaRPr lang="en-US" sz="2600" dirty="0"/>
          </a:p>
          <a:p>
            <a:endParaRPr lang="en-US" sz="2000" dirty="0"/>
          </a:p>
          <a:p>
            <a:pPr marL="0" indent="0">
              <a:buNone/>
            </a:pPr>
            <a:r>
              <a:rPr lang="en-US" sz="2000" dirty="0">
                <a:solidFill>
                  <a:schemeClr val="tx1"/>
                </a:solidFill>
              </a:rPr>
              <a:t> </a:t>
            </a:r>
          </a:p>
        </p:txBody>
      </p:sp>
    </p:spTree>
    <p:extLst>
      <p:ext uri="{BB962C8B-B14F-4D97-AF65-F5344CB8AC3E}">
        <p14:creationId xmlns:p14="http://schemas.microsoft.com/office/powerpoint/2010/main" val="37170223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1B704-954B-44F2-8B98-64F697ECF1A3}"/>
              </a:ext>
            </a:extLst>
          </p:cNvPr>
          <p:cNvSpPr>
            <a:spLocks noGrp="1"/>
          </p:cNvSpPr>
          <p:nvPr>
            <p:ph type="title"/>
          </p:nvPr>
        </p:nvSpPr>
        <p:spPr>
          <a:xfrm>
            <a:off x="694268" y="624053"/>
            <a:ext cx="10662582" cy="1348680"/>
          </a:xfrm>
        </p:spPr>
        <p:txBody>
          <a:bodyPr/>
          <a:lstStyle/>
          <a:p>
            <a:pPr algn="l"/>
            <a:r>
              <a:rPr lang="en-US" sz="2800" dirty="0"/>
              <a:t>Medicare telehealth definition: real time, interactive video; (simulates face to face encounters)</a:t>
            </a:r>
          </a:p>
        </p:txBody>
      </p:sp>
      <p:sp>
        <p:nvSpPr>
          <p:cNvPr id="4" name="Slide Number Placeholder 3">
            <a:extLst>
              <a:ext uri="{FF2B5EF4-FFF2-40B4-BE49-F238E27FC236}">
                <a16:creationId xmlns:a16="http://schemas.microsoft.com/office/drawing/2014/main" id="{88CDBBC8-0C7F-4883-9766-04633BAB69E1}"/>
              </a:ext>
            </a:extLst>
          </p:cNvPr>
          <p:cNvSpPr>
            <a:spLocks noGrp="1"/>
          </p:cNvSpPr>
          <p:nvPr>
            <p:ph type="sldNum" sz="quarter" idx="4294967295"/>
          </p:nvPr>
        </p:nvSpPr>
        <p:spPr>
          <a:xfrm>
            <a:off x="0" y="6650038"/>
            <a:ext cx="2743200" cy="138112"/>
          </a:xfrm>
        </p:spPr>
        <p:txBody>
          <a:bodyPr/>
          <a:lstStyle/>
          <a:p>
            <a:fld id="{DEB7B96C-DE62-40B4-A349-88F45C736EF0}" type="slidenum">
              <a:rPr lang="en-US" smtClean="0"/>
              <a:t>8</a:t>
            </a:fld>
            <a:endParaRPr lang="en-US" dirty="0"/>
          </a:p>
        </p:txBody>
      </p:sp>
      <p:sp>
        <p:nvSpPr>
          <p:cNvPr id="6" name="TextBox 5">
            <a:extLst>
              <a:ext uri="{FF2B5EF4-FFF2-40B4-BE49-F238E27FC236}">
                <a16:creationId xmlns:a16="http://schemas.microsoft.com/office/drawing/2014/main" id="{02F7C40C-14DC-4E3E-B1A4-22414CD8C98D}"/>
              </a:ext>
            </a:extLst>
          </p:cNvPr>
          <p:cNvSpPr txBox="1"/>
          <p:nvPr/>
        </p:nvSpPr>
        <p:spPr>
          <a:xfrm>
            <a:off x="838200" y="1642531"/>
            <a:ext cx="8365067" cy="2554545"/>
          </a:xfrm>
          <a:prstGeom prst="rect">
            <a:avLst/>
          </a:prstGeom>
          <a:noFill/>
        </p:spPr>
        <p:txBody>
          <a:bodyPr wrap="square" rtlCol="0">
            <a:spAutoFit/>
          </a:bodyPr>
          <a:lstStyle/>
          <a:p>
            <a:endParaRPr lang="en-US" sz="2000" dirty="0"/>
          </a:p>
          <a:p>
            <a:r>
              <a:rPr lang="en-US" sz="2000" dirty="0"/>
              <a:t>Social Security Act (1997) limits telehealth to:</a:t>
            </a:r>
          </a:p>
          <a:p>
            <a:endParaRPr lang="en-US" sz="2000" dirty="0"/>
          </a:p>
          <a:p>
            <a:pPr marL="285750" indent="-285750">
              <a:buFont typeface="Arial" panose="020B0604020202020204" pitchFamily="34" charset="0"/>
              <a:buChar char="•"/>
            </a:pPr>
            <a:r>
              <a:rPr lang="en-US" sz="2000" dirty="0"/>
              <a:t>MUST be Rural</a:t>
            </a:r>
          </a:p>
          <a:p>
            <a:pPr marL="285750" indent="-285750">
              <a:buFont typeface="Arial" panose="020B0604020202020204" pitchFamily="34" charset="0"/>
              <a:buChar char="•"/>
            </a:pPr>
            <a:r>
              <a:rPr lang="en-US" sz="2000" dirty="0"/>
              <a:t>Originating Sites (11)</a:t>
            </a:r>
          </a:p>
          <a:p>
            <a:pPr marL="742950" lvl="1" indent="-285750">
              <a:buFont typeface="Arial" panose="020B0604020202020204" pitchFamily="34" charset="0"/>
              <a:buChar char="•"/>
            </a:pPr>
            <a:r>
              <a:rPr lang="en-US" sz="2000" dirty="0"/>
              <a:t>Geographic/Facility</a:t>
            </a:r>
          </a:p>
          <a:p>
            <a:pPr marL="285750" indent="-285750">
              <a:buFont typeface="Arial" panose="020B0604020202020204" pitchFamily="34" charset="0"/>
              <a:buChar char="•"/>
            </a:pPr>
            <a:r>
              <a:rPr lang="en-US" sz="2000" dirty="0"/>
              <a:t>Distant Providers (9)</a:t>
            </a:r>
          </a:p>
          <a:p>
            <a:pPr marL="285750" indent="-285750">
              <a:buFont typeface="Arial" panose="020B0604020202020204" pitchFamily="34" charset="0"/>
              <a:buChar char="•"/>
            </a:pPr>
            <a:r>
              <a:rPr lang="en-US" sz="2000" dirty="0"/>
              <a:t>Synchronous two way video</a:t>
            </a:r>
          </a:p>
        </p:txBody>
      </p:sp>
    </p:spTree>
    <p:extLst>
      <p:ext uri="{BB962C8B-B14F-4D97-AF65-F5344CB8AC3E}">
        <p14:creationId xmlns:p14="http://schemas.microsoft.com/office/powerpoint/2010/main" val="657111749"/>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88C17-A0A4-408F-9585-A6D5A723F36C}"/>
              </a:ext>
            </a:extLst>
          </p:cNvPr>
          <p:cNvSpPr>
            <a:spLocks noGrp="1"/>
          </p:cNvSpPr>
          <p:nvPr>
            <p:ph type="title"/>
          </p:nvPr>
        </p:nvSpPr>
        <p:spPr/>
        <p:txBody>
          <a:bodyPr/>
          <a:lstStyle/>
          <a:p>
            <a:r>
              <a:rPr lang="en-US" dirty="0"/>
              <a:t>Originating Site (patient location)</a:t>
            </a:r>
            <a:br>
              <a:rPr lang="en-US" dirty="0"/>
            </a:br>
            <a:br>
              <a:rPr lang="en-US" dirty="0"/>
            </a:br>
            <a:endParaRPr lang="en-US" dirty="0"/>
          </a:p>
        </p:txBody>
      </p:sp>
      <p:sp>
        <p:nvSpPr>
          <p:cNvPr id="3" name="Content Placeholder 2">
            <a:extLst>
              <a:ext uri="{FF2B5EF4-FFF2-40B4-BE49-F238E27FC236}">
                <a16:creationId xmlns:a16="http://schemas.microsoft.com/office/drawing/2014/main" id="{C23AA895-0AAA-4B38-AB0D-64E6B1E28A0A}"/>
              </a:ext>
            </a:extLst>
          </p:cNvPr>
          <p:cNvSpPr>
            <a:spLocks noGrp="1"/>
          </p:cNvSpPr>
          <p:nvPr>
            <p:ph idx="4294967295"/>
          </p:nvPr>
        </p:nvSpPr>
        <p:spPr>
          <a:xfrm>
            <a:off x="899160" y="1515533"/>
            <a:ext cx="9616440" cy="4732867"/>
          </a:xfrm>
          <a:prstGeom prst="rect">
            <a:avLst/>
          </a:prstGeom>
        </p:spPr>
        <p:txBody>
          <a:bodyPr/>
          <a:lstStyle/>
          <a:p>
            <a:r>
              <a:rPr lang="en-US" sz="2000" dirty="0">
                <a:solidFill>
                  <a:schemeClr val="tx1"/>
                </a:solidFill>
              </a:rPr>
              <a:t>An originating site is the location where a Medicare beneficiary/patient</a:t>
            </a:r>
          </a:p>
          <a:p>
            <a:r>
              <a:rPr lang="en-US" sz="2000" dirty="0">
                <a:solidFill>
                  <a:schemeClr val="tx1"/>
                </a:solidFill>
              </a:rPr>
              <a:t>The beneficiary must go to the originating site for the services located in either: </a:t>
            </a:r>
          </a:p>
          <a:p>
            <a:pPr lvl="1"/>
            <a:r>
              <a:rPr lang="en-US" sz="1800" dirty="0">
                <a:solidFill>
                  <a:schemeClr val="tx1"/>
                </a:solidFill>
              </a:rPr>
              <a:t>A county outside a Metropolitan Statistical Area (MSA) </a:t>
            </a:r>
          </a:p>
          <a:p>
            <a:pPr lvl="1"/>
            <a:r>
              <a:rPr lang="en-US" sz="1800" dirty="0">
                <a:solidFill>
                  <a:schemeClr val="tx1"/>
                </a:solidFill>
              </a:rPr>
              <a:t>A rural </a:t>
            </a:r>
            <a:r>
              <a:rPr lang="en-US" sz="1800" u="sng" dirty="0">
                <a:solidFill>
                  <a:schemeClr val="tx1"/>
                </a:solidFill>
              </a:rPr>
              <a:t>Health Professional Shortage Area </a:t>
            </a:r>
            <a:r>
              <a:rPr lang="en-US" sz="1800" dirty="0">
                <a:solidFill>
                  <a:schemeClr val="tx1"/>
                </a:solidFill>
              </a:rPr>
              <a:t>(HPSA)</a:t>
            </a:r>
          </a:p>
          <a:p>
            <a:pPr marL="0" indent="0">
              <a:buNone/>
            </a:pPr>
            <a:endParaRPr lang="en-US" dirty="0">
              <a:solidFill>
                <a:schemeClr val="tx1"/>
              </a:solidFill>
            </a:endParaRP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sz="1600" dirty="0"/>
          </a:p>
          <a:p>
            <a:pPr marL="0" indent="0">
              <a:buNone/>
            </a:pPr>
            <a:r>
              <a:rPr lang="en-US" sz="1600" dirty="0">
                <a:hlinkClick r:id="rId3"/>
              </a:rPr>
              <a:t>https://data.hrsa.gov/tools/medicare/telehealth</a:t>
            </a:r>
            <a:endParaRPr lang="en-US" sz="1600" dirty="0"/>
          </a:p>
          <a:p>
            <a:pPr marL="0" indent="0">
              <a:buNone/>
            </a:pPr>
            <a:r>
              <a:rPr lang="en-US" sz="1600" dirty="0"/>
              <a:t>*refer to NC Office of Rural Health HPSA scores</a:t>
            </a:r>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B4F3013B-58C6-4880-B5D1-676B2E247250}"/>
              </a:ext>
            </a:extLst>
          </p:cNvPr>
          <p:cNvSpPr>
            <a:spLocks noGrp="1"/>
          </p:cNvSpPr>
          <p:nvPr>
            <p:ph type="sldNum" sz="quarter" idx="4294967295"/>
          </p:nvPr>
        </p:nvSpPr>
        <p:spPr>
          <a:xfrm>
            <a:off x="0" y="6650038"/>
            <a:ext cx="2743200" cy="138112"/>
          </a:xfrm>
          <a:prstGeom prst="rect">
            <a:avLst/>
          </a:prstGeom>
        </p:spPr>
        <p:txBody>
          <a:bodyPr/>
          <a:lstStyle/>
          <a:p>
            <a:fld id="{DEB7B96C-DE62-40B4-A349-88F45C736EF0}" type="slidenum">
              <a:rPr lang="en-US" smtClean="0"/>
              <a:t>9</a:t>
            </a:fld>
            <a:endParaRPr lang="en-US" dirty="0"/>
          </a:p>
        </p:txBody>
      </p:sp>
    </p:spTree>
    <p:extLst>
      <p:ext uri="{BB962C8B-B14F-4D97-AF65-F5344CB8AC3E}">
        <p14:creationId xmlns:p14="http://schemas.microsoft.com/office/powerpoint/2010/main" val="1499898827"/>
      </p:ext>
    </p:extLst>
  </p:cSld>
  <p:clrMapOvr>
    <a:masterClrMapping/>
  </p:clrMapOvr>
</p:sld>
</file>

<file path=ppt/theme/theme1.xml><?xml version="1.0" encoding="utf-8"?>
<a:theme xmlns:a="http://schemas.openxmlformats.org/drawingml/2006/main" name="NC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TNR/Aria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 Theme" id="{FFE14D05-8AFE-400E-8007-B4F90191C839}" vid="{5D01B3B1-9AC0-4224-BCD3-120B84997C9D}"/>
    </a:ext>
  </a:extLst>
</a:theme>
</file>

<file path=ppt/theme/theme2.xml><?xml version="1.0" encoding="utf-8"?>
<a:theme xmlns:a="http://schemas.openxmlformats.org/drawingml/2006/main" name="3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TNR/Aria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themeOverride>
</file>

<file path=docProps/app.xml><?xml version="1.0" encoding="utf-8"?>
<Properties xmlns="http://schemas.openxmlformats.org/officeDocument/2006/extended-properties" xmlns:vt="http://schemas.openxmlformats.org/officeDocument/2006/docPropsVTypes">
  <Template/>
  <TotalTime>19943</TotalTime>
  <Words>2814</Words>
  <Application>Microsoft Office PowerPoint</Application>
  <PresentationFormat>Widescreen</PresentationFormat>
  <Paragraphs>596</Paragraphs>
  <Slides>62</Slides>
  <Notes>57</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62</vt:i4>
      </vt:variant>
    </vt:vector>
  </HeadingPairs>
  <TitlesOfParts>
    <vt:vector size="73" baseType="lpstr">
      <vt:lpstr>Arial</vt:lpstr>
      <vt:lpstr>Calibri</vt:lpstr>
      <vt:lpstr>Franklin Gothic Demi Cond</vt:lpstr>
      <vt:lpstr>Franklin Gothic Medium</vt:lpstr>
      <vt:lpstr>Franklin Gothic Medium Cond</vt:lpstr>
      <vt:lpstr>Gotham Bold</vt:lpstr>
      <vt:lpstr>Gotham Light</vt:lpstr>
      <vt:lpstr>Helvetica</vt:lpstr>
      <vt:lpstr>Times New Roman</vt:lpstr>
      <vt:lpstr>NC Theme</vt:lpstr>
      <vt:lpstr>3_Office Theme</vt:lpstr>
      <vt:lpstr>PowerPoint Presentation</vt:lpstr>
      <vt:lpstr>About the Office of Rural Health (ORH) and Our Mission</vt:lpstr>
      <vt:lpstr>Programs at ORH</vt:lpstr>
      <vt:lpstr>PowerPoint Presentation</vt:lpstr>
      <vt:lpstr>Service Areas for NC ORH</vt:lpstr>
      <vt:lpstr>Objectives</vt:lpstr>
      <vt:lpstr>Does Telehealth = Telemedicine</vt:lpstr>
      <vt:lpstr>Medicare telehealth definition: real time, interactive video; (simulates face to face encounters)</vt:lpstr>
      <vt:lpstr>Originating Site (patient location)  </vt:lpstr>
      <vt:lpstr>Originating Sites (facilities)</vt:lpstr>
      <vt:lpstr>Site Exceptions (2019 additions)</vt:lpstr>
      <vt:lpstr>Approved Site Practitioners</vt:lpstr>
      <vt:lpstr>Telehealth Categories</vt:lpstr>
      <vt:lpstr> Video Conferencing </vt:lpstr>
      <vt:lpstr>Video Conferencing</vt:lpstr>
      <vt:lpstr>NC State Telepsychiatry Program (NC-STeP)</vt:lpstr>
      <vt:lpstr>NC-STeP: Timeline of activities</vt:lpstr>
      <vt:lpstr>Mental Health Professional Shortage Area (HPSA)</vt:lpstr>
      <vt:lpstr>PowerPoint Presentation</vt:lpstr>
      <vt:lpstr>Program Outcomes</vt:lpstr>
      <vt:lpstr>NC-STeP Expansion to Community</vt:lpstr>
      <vt:lpstr>Store and Forward</vt:lpstr>
      <vt:lpstr>Clinical Information Flow </vt:lpstr>
      <vt:lpstr>Store and Forward Outcomes</vt:lpstr>
      <vt:lpstr>Store and Forward reduces wait time</vt:lpstr>
      <vt:lpstr>Challenges</vt:lpstr>
      <vt:lpstr>Remote Patient Monitoring (RPM) </vt:lpstr>
      <vt:lpstr>Remote Patient Monitoring</vt:lpstr>
      <vt:lpstr>Remote Patient Monitoring</vt:lpstr>
      <vt:lpstr>Remote Patient Monitoring of Chronic Conditions</vt:lpstr>
      <vt:lpstr>mHealth</vt:lpstr>
      <vt:lpstr>mHealth</vt:lpstr>
      <vt:lpstr>mHealth</vt:lpstr>
      <vt:lpstr>Reimbursement for Telehealth</vt:lpstr>
      <vt:lpstr>NC Medicaid Policy</vt:lpstr>
      <vt:lpstr>North Carolina Medicaid Requirements </vt:lpstr>
      <vt:lpstr>North Carolina Medicaid Reimbursement</vt:lpstr>
      <vt:lpstr>Medicare telehealth definition: real time, interactive video; (simulates face to face encounters)</vt:lpstr>
      <vt:lpstr>Medicare Reimbursement</vt:lpstr>
      <vt:lpstr>CMS Remote patient monitoring (RPM) </vt:lpstr>
      <vt:lpstr>Remote Patient Monitoring (RPM) revenue</vt:lpstr>
      <vt:lpstr>Medicare Codes</vt:lpstr>
      <vt:lpstr>Medicare Codes</vt:lpstr>
      <vt:lpstr>Telehealth in North Carolina</vt:lpstr>
      <vt:lpstr>Disclaimer</vt:lpstr>
      <vt:lpstr>UNC Consultation Center</vt:lpstr>
      <vt:lpstr>NC Pediatric Access Line (NC-PAL)</vt:lpstr>
      <vt:lpstr>Health-e-Schools (Video)</vt:lpstr>
      <vt:lpstr>Store and Forward (eConsults)</vt:lpstr>
      <vt:lpstr>RelyMD (video)</vt:lpstr>
      <vt:lpstr>Mission/HCA Virtual Care (mHealth)</vt:lpstr>
      <vt:lpstr>Vidant (mHealth)</vt:lpstr>
      <vt:lpstr>Broadband for Telehealth</vt:lpstr>
      <vt:lpstr>Challenges</vt:lpstr>
      <vt:lpstr>Broadband Technical Specifications</vt:lpstr>
      <vt:lpstr>PowerPoint Presentation</vt:lpstr>
      <vt:lpstr>PowerPoint Presentation</vt:lpstr>
      <vt:lpstr>PowerPoint Presentation</vt:lpstr>
      <vt:lpstr>PowerPoint Presentation</vt:lpstr>
      <vt:lpstr>Starting Telehealth Programs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 Deneen</dc:creator>
  <cp:lastModifiedBy>Galvez, Nicholas</cp:lastModifiedBy>
  <cp:revision>786</cp:revision>
  <cp:lastPrinted>2019-06-24T18:00:12Z</cp:lastPrinted>
  <dcterms:created xsi:type="dcterms:W3CDTF">2016-11-04T19:51:09Z</dcterms:created>
  <dcterms:modified xsi:type="dcterms:W3CDTF">2019-06-26T20:07:09Z</dcterms:modified>
</cp:coreProperties>
</file>